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  <p:sldMasterId id="2147483683" r:id="rId5"/>
    <p:sldMasterId id="2147483685" r:id="rId6"/>
    <p:sldMasterId id="2147483706" r:id="rId7"/>
  </p:sldMasterIdLst>
  <p:notesMasterIdLst>
    <p:notesMasterId r:id="rId63"/>
  </p:notesMasterIdLst>
  <p:sldIdLst>
    <p:sldId id="280" r:id="rId8"/>
    <p:sldId id="281" r:id="rId9"/>
    <p:sldId id="509" r:id="rId10"/>
    <p:sldId id="511" r:id="rId11"/>
    <p:sldId id="512" r:id="rId12"/>
    <p:sldId id="513" r:id="rId13"/>
    <p:sldId id="514" r:id="rId14"/>
    <p:sldId id="515" r:id="rId15"/>
    <p:sldId id="516" r:id="rId16"/>
    <p:sldId id="518" r:id="rId17"/>
    <p:sldId id="517" r:id="rId18"/>
    <p:sldId id="519" r:id="rId19"/>
    <p:sldId id="521" r:id="rId20"/>
    <p:sldId id="520" r:id="rId21"/>
    <p:sldId id="522" r:id="rId22"/>
    <p:sldId id="523" r:id="rId23"/>
    <p:sldId id="524" r:id="rId24"/>
    <p:sldId id="525" r:id="rId25"/>
    <p:sldId id="526" r:id="rId26"/>
    <p:sldId id="527" r:id="rId27"/>
    <p:sldId id="528" r:id="rId28"/>
    <p:sldId id="529" r:id="rId29"/>
    <p:sldId id="530" r:id="rId30"/>
    <p:sldId id="533" r:id="rId31"/>
    <p:sldId id="531" r:id="rId32"/>
    <p:sldId id="532" r:id="rId33"/>
    <p:sldId id="534" r:id="rId34"/>
    <p:sldId id="535" r:id="rId35"/>
    <p:sldId id="536" r:id="rId36"/>
    <p:sldId id="537" r:id="rId37"/>
    <p:sldId id="538" r:id="rId38"/>
    <p:sldId id="539" r:id="rId39"/>
    <p:sldId id="540" r:id="rId40"/>
    <p:sldId id="541" r:id="rId41"/>
    <p:sldId id="542" r:id="rId42"/>
    <p:sldId id="543" r:id="rId43"/>
    <p:sldId id="544" r:id="rId44"/>
    <p:sldId id="545" r:id="rId45"/>
    <p:sldId id="256" r:id="rId46"/>
    <p:sldId id="257" r:id="rId47"/>
    <p:sldId id="258" r:id="rId48"/>
    <p:sldId id="259" r:id="rId49"/>
    <p:sldId id="268" r:id="rId50"/>
    <p:sldId id="260" r:id="rId51"/>
    <p:sldId id="261" r:id="rId52"/>
    <p:sldId id="270" r:id="rId53"/>
    <p:sldId id="269" r:id="rId54"/>
    <p:sldId id="262" r:id="rId55"/>
    <p:sldId id="263" r:id="rId56"/>
    <p:sldId id="264" r:id="rId57"/>
    <p:sldId id="265" r:id="rId58"/>
    <p:sldId id="266" r:id="rId59"/>
    <p:sldId id="267" r:id="rId60"/>
    <p:sldId id="546" r:id="rId61"/>
    <p:sldId id="547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CA309BC-425A-DD42-98C2-75A72F7C624A}">
          <p14:sldIdLst>
            <p14:sldId id="280"/>
            <p14:sldId id="281"/>
            <p14:sldId id="509"/>
            <p14:sldId id="511"/>
            <p14:sldId id="512"/>
            <p14:sldId id="513"/>
            <p14:sldId id="514"/>
            <p14:sldId id="515"/>
            <p14:sldId id="516"/>
            <p14:sldId id="518"/>
            <p14:sldId id="517"/>
            <p14:sldId id="519"/>
            <p14:sldId id="521"/>
            <p14:sldId id="520"/>
            <p14:sldId id="522"/>
            <p14:sldId id="523"/>
            <p14:sldId id="524"/>
            <p14:sldId id="525"/>
            <p14:sldId id="526"/>
            <p14:sldId id="527"/>
            <p14:sldId id="528"/>
            <p14:sldId id="529"/>
            <p14:sldId id="530"/>
            <p14:sldId id="533"/>
            <p14:sldId id="531"/>
            <p14:sldId id="532"/>
            <p14:sldId id="534"/>
            <p14:sldId id="535"/>
            <p14:sldId id="536"/>
            <p14:sldId id="537"/>
            <p14:sldId id="538"/>
            <p14:sldId id="539"/>
            <p14:sldId id="540"/>
            <p14:sldId id="541"/>
            <p14:sldId id="542"/>
            <p14:sldId id="543"/>
            <p14:sldId id="544"/>
            <p14:sldId id="545"/>
            <p14:sldId id="256"/>
            <p14:sldId id="257"/>
            <p14:sldId id="258"/>
            <p14:sldId id="259"/>
            <p14:sldId id="268"/>
            <p14:sldId id="260"/>
            <p14:sldId id="261"/>
            <p14:sldId id="270"/>
            <p14:sldId id="269"/>
            <p14:sldId id="262"/>
            <p14:sldId id="263"/>
            <p14:sldId id="264"/>
            <p14:sldId id="265"/>
            <p14:sldId id="266"/>
            <p14:sldId id="267"/>
            <p14:sldId id="546"/>
            <p14:sldId id="5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73"/>
  </p:normalViewPr>
  <p:slideViewPr>
    <p:cSldViewPr snapToGrid="0" snapToObjects="1">
      <p:cViewPr varScale="1">
        <p:scale>
          <a:sx n="68" d="100"/>
          <a:sy n="68" d="100"/>
        </p:scale>
        <p:origin x="118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30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notesMaster" Target="notesMasters/notesMaster1.xml"/><Relationship Id="rId68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lona Vass" userId="S::ivass@icms.edu.au::70e7b51f-c080-489e-85cc-d4c6c9e8e3df" providerId="AD" clId="Web-{6E088ECA-BFE0-4273-8F6D-D4B445EC130A}"/>
    <pc:docChg chg="modSld">
      <pc:chgData name="Ilona Vass" userId="S::ivass@icms.edu.au::70e7b51f-c080-489e-85cc-d4c6c9e8e3df" providerId="AD" clId="Web-{6E088ECA-BFE0-4273-8F6D-D4B445EC130A}" dt="2018-06-05T01:57:46.972" v="1"/>
      <pc:docMkLst>
        <pc:docMk/>
      </pc:docMkLst>
      <pc:sldChg chg="delSp">
        <pc:chgData name="Ilona Vass" userId="S::ivass@icms.edu.au::70e7b51f-c080-489e-85cc-d4c6c9e8e3df" providerId="AD" clId="Web-{6E088ECA-BFE0-4273-8F6D-D4B445EC130A}" dt="2018-06-05T01:57:46.972" v="1"/>
        <pc:sldMkLst>
          <pc:docMk/>
          <pc:sldMk cId="698098642" sldId="281"/>
        </pc:sldMkLst>
        <pc:spChg chg="del">
          <ac:chgData name="Ilona Vass" userId="S::ivass@icms.edu.au::70e7b51f-c080-489e-85cc-d4c6c9e8e3df" providerId="AD" clId="Web-{6E088ECA-BFE0-4273-8F6D-D4B445EC130A}" dt="2018-06-05T01:57:46.972" v="1"/>
          <ac:spMkLst>
            <pc:docMk/>
            <pc:sldMk cId="698098642" sldId="281"/>
            <ac:spMk id="2" creationId="{00000000-0000-0000-0000-000000000000}"/>
          </ac:spMkLst>
        </pc:spChg>
        <pc:spChg chg="del">
          <ac:chgData name="Ilona Vass" userId="S::ivass@icms.edu.au::70e7b51f-c080-489e-85cc-d4c6c9e8e3df" providerId="AD" clId="Web-{6E088ECA-BFE0-4273-8F6D-D4B445EC130A}" dt="2018-06-05T01:57:44.957" v="0"/>
          <ac:spMkLst>
            <pc:docMk/>
            <pc:sldMk cId="698098642" sldId="281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A2218-DD8C-4944-883E-4F222486B95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1B446-6C3A-434A-9EAF-115FF2B52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17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902681" cy="1325563"/>
          </a:xfrm>
          <a:prstGeom prst="rect">
            <a:avLst/>
          </a:prstGeom>
        </p:spPr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8650" y="1911351"/>
            <a:ext cx="8124825" cy="4622454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515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5C81C-0E93-4AAA-9F79-A98153321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8600"/>
            <a:ext cx="7793038" cy="8461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BD781-7354-4530-8090-3C1D126ABDB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66800" y="1371600"/>
            <a:ext cx="38100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8A3E0-5C1C-4D0B-A541-629272D241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371600"/>
            <a:ext cx="38100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E02CA-0B43-4F12-BC5F-F276E900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1939E-0269-4F75-A8A0-E757F3828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Dickson Chiu 200</a:t>
            </a:r>
            <a:r>
              <a:rPr lang="en-US" altLang="zh-TW"/>
              <a:t>6</a:t>
            </a:r>
            <a:endParaRPr lang="en-US" altLang="zh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42DAD7-AC0F-4D8B-8CB0-7E2FC6338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Inventory-</a:t>
            </a:r>
            <a:fld id="{0EDCB2C3-235B-49C4-82AE-3AED1E204B6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410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51624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Online Image Placeholder 4"/>
          <p:cNvSpPr>
            <a:spLocks noGrp="1"/>
          </p:cNvSpPr>
          <p:nvPr>
            <p:ph type="clipArt" sz="quarter" idx="10"/>
          </p:nvPr>
        </p:nvSpPr>
        <p:spPr>
          <a:xfrm>
            <a:off x="733425" y="2273300"/>
            <a:ext cx="2771775" cy="2641600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5743575" y="2273300"/>
            <a:ext cx="2771775" cy="264160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3139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19150" y="5092700"/>
            <a:ext cx="7877175" cy="1549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19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3DE92-A298-4BA1-8A12-1C95D33288B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47700" y="64071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47700" y="1943100"/>
            <a:ext cx="6553200" cy="4191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2525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89A54B54-B708-4F1E-AA2B-EB1294BE7AD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11413" y="1268413"/>
            <a:ext cx="5761037" cy="1008062"/>
          </a:xfrm>
        </p:spPr>
        <p:txBody>
          <a:bodyPr/>
          <a:lstStyle>
            <a:lvl1pPr>
              <a:defRPr sz="4400" b="1"/>
            </a:lvl1pPr>
          </a:lstStyle>
          <a:p>
            <a:pPr lvl="0"/>
            <a:r>
              <a:rPr lang="en-US" altLang="en-US" noProof="0"/>
              <a:t>Presentation Title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0287B8D-A9CE-4B51-94A0-7B7D281598B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11413" y="2708275"/>
            <a:ext cx="5761037" cy="2160588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altLang="en-US" noProof="0"/>
              <a:t>Presentation Description</a:t>
            </a:r>
          </a:p>
        </p:txBody>
      </p:sp>
    </p:spTree>
    <p:extLst>
      <p:ext uri="{BB962C8B-B14F-4D97-AF65-F5344CB8AC3E}">
        <p14:creationId xmlns:p14="http://schemas.microsoft.com/office/powerpoint/2010/main" val="610005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48342-BE99-419A-A443-67CC4D4D2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43E64-8C5C-4F8F-92F3-CD605D88B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0643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3D586-23E5-46B7-A15C-D8976A09E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15888"/>
            <a:ext cx="7921625" cy="4905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89455-0370-4212-8B69-D9DAB21A2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908050"/>
            <a:ext cx="8642350" cy="2768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C448E0-60EA-4663-98C7-7457D9632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0825" y="3829050"/>
            <a:ext cx="8642350" cy="2768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3888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0E526-0194-4224-A593-AA46289FD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15888"/>
            <a:ext cx="7921625" cy="4905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9FE98-756A-41A7-B3E2-04E56DFF01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908050"/>
            <a:ext cx="4244975" cy="568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6A44A4-9572-4EA7-B72E-2B83C4214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908050"/>
            <a:ext cx="4244975" cy="568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3083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AEAFE-FBA6-4494-88E4-E26D63083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1794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832" y="-64549"/>
            <a:ext cx="12417893" cy="693868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0769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43CD403-54AC-49B0-BCE8-20FF98AC2FFD}" type="datetimeFigureOut">
              <a:rPr lang="en-AU" smtClean="0"/>
              <a:pPr/>
              <a:t>3/12/2018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457950" y="6076951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E3E055E-1006-4691-A728-C6D4B59F196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7771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4CF69-E334-44E9-A95B-DA2BE884F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15888"/>
            <a:ext cx="7921625" cy="4905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C3F7B99F-96D8-41DF-8335-DD7DF3D462C3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250825" y="908050"/>
            <a:ext cx="4244975" cy="5689600"/>
          </a:xfrm>
        </p:spPr>
        <p:txBody>
          <a:bodyPr/>
          <a:lstStyle/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5F0BE-8A01-41F9-8FE4-C3D922E24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908050"/>
            <a:ext cx="4244975" cy="568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6057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15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936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028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40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444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04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31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83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9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CD403-54AC-49B0-BCE8-20FF98AC2FFD}" type="datetimeFigureOut">
              <a:rPr lang="en-AU" smtClean="0"/>
              <a:t>3/12/2018</a:t>
            </a:fld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28650" y="1930400"/>
            <a:ext cx="6905625" cy="3937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09568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4055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6491201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1" y="1870076"/>
            <a:ext cx="7962900" cy="4454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49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90212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0" y="1903414"/>
            <a:ext cx="7886700" cy="4622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1665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90212" cy="1325563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28650" y="1903414"/>
            <a:ext cx="2952750" cy="462207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102101" y="1903413"/>
            <a:ext cx="3416697" cy="462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85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026">
            <a:extLst>
              <a:ext uri="{FF2B5EF4-FFF2-40B4-BE49-F238E27FC236}">
                <a16:creationId xmlns:a16="http://schemas.microsoft.com/office/drawing/2014/main" id="{EB30C223-3AB7-4F5D-9D90-5760B34251FD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21507" name="Group 1027">
              <a:extLst>
                <a:ext uri="{FF2B5EF4-FFF2-40B4-BE49-F238E27FC236}">
                  <a16:creationId xmlns:a16="http://schemas.microsoft.com/office/drawing/2014/main" id="{1E0A8444-5BCF-44E5-A4AB-7183BB4975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1508" name="Rectangle 1028">
                <a:extLst>
                  <a:ext uri="{FF2B5EF4-FFF2-40B4-BE49-F238E27FC236}">
                    <a16:creationId xmlns:a16="http://schemas.microsoft.com/office/drawing/2014/main" id="{45ECB863-08D8-42AA-B795-0FD14502D6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1509" name="Rectangle 1029">
                <a:extLst>
                  <a:ext uri="{FF2B5EF4-FFF2-40B4-BE49-F238E27FC236}">
                    <a16:creationId xmlns:a16="http://schemas.microsoft.com/office/drawing/2014/main" id="{C3200134-360C-43B4-8252-A1114123F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pSp>
          <p:nvGrpSpPr>
            <p:cNvPr id="21510" name="Group 1030">
              <a:extLst>
                <a:ext uri="{FF2B5EF4-FFF2-40B4-BE49-F238E27FC236}">
                  <a16:creationId xmlns:a16="http://schemas.microsoft.com/office/drawing/2014/main" id="{10731F52-4DC5-4C1B-B677-50F42A82DD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1511" name="Rectangle 1031">
                <a:extLst>
                  <a:ext uri="{FF2B5EF4-FFF2-40B4-BE49-F238E27FC236}">
                    <a16:creationId xmlns:a16="http://schemas.microsoft.com/office/drawing/2014/main" id="{2CA31C2E-3A69-4359-ADED-99E4B7349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1512" name="Rectangle 1032">
                <a:extLst>
                  <a:ext uri="{FF2B5EF4-FFF2-40B4-BE49-F238E27FC236}">
                    <a16:creationId xmlns:a16="http://schemas.microsoft.com/office/drawing/2014/main" id="{5791C0A3-24A6-4E30-A9A3-D4A61FEF42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sp>
          <p:nvSpPr>
            <p:cNvPr id="21513" name="Rectangle 1033">
              <a:extLst>
                <a:ext uri="{FF2B5EF4-FFF2-40B4-BE49-F238E27FC236}">
                  <a16:creationId xmlns:a16="http://schemas.microsoft.com/office/drawing/2014/main" id="{EE6B7D55-43C2-47A1-9370-598E3C84F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1514" name="Rectangle 1034">
              <a:extLst>
                <a:ext uri="{FF2B5EF4-FFF2-40B4-BE49-F238E27FC236}">
                  <a16:creationId xmlns:a16="http://schemas.microsoft.com/office/drawing/2014/main" id="{6C9D8D0F-7A83-4AD6-B0C2-753E12AFB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1515" name="Rectangle 1035">
              <a:extLst>
                <a:ext uri="{FF2B5EF4-FFF2-40B4-BE49-F238E27FC236}">
                  <a16:creationId xmlns:a16="http://schemas.microsoft.com/office/drawing/2014/main" id="{8CA635EC-43B1-40EC-A453-D31823157DD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21516" name="Rectangle 1036">
            <a:extLst>
              <a:ext uri="{FF2B5EF4-FFF2-40B4-BE49-F238E27FC236}">
                <a16:creationId xmlns:a16="http://schemas.microsoft.com/office/drawing/2014/main" id="{9BD5D98F-B407-4BE5-9CD0-3B649170146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1517" name="Rectangle 1037">
            <a:extLst>
              <a:ext uri="{FF2B5EF4-FFF2-40B4-BE49-F238E27FC236}">
                <a16:creationId xmlns:a16="http://schemas.microsoft.com/office/drawing/2014/main" id="{086A7A19-A0FA-402F-9FE1-E800484E165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3722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2F6B-B1D2-4B55-AD48-6B96CB681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316F1-492D-45BF-A7D9-A8403AB1E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4E6CF-8452-419B-A0E9-488E5EFBC9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10359-3B87-431E-B4B2-3F8DC7C3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Dickson Chiu 200</a:t>
            </a:r>
            <a:r>
              <a:rPr lang="en-US" altLang="zh-TW"/>
              <a:t>6</a:t>
            </a:r>
            <a:endParaRPr lang="en-US" altLang="zh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F9015-B5B3-424B-A83F-B643483A6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Inventory-</a:t>
            </a:r>
            <a:fld id="{D9509258-DD56-4BFD-ADDE-4F73C5A117E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4181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F574D-3295-41E1-B614-79771FA04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AE222F-5089-48ED-BB17-202039B965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EC9126-CC2D-4324-B50D-C9600ED0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Dickson Chiu 200</a:t>
            </a:r>
            <a:r>
              <a:rPr lang="en-US" altLang="zh-TW"/>
              <a:t>6</a:t>
            </a:r>
            <a:endParaRPr lang="en-US" altLang="zh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28F3F-3987-4093-9559-E6142E5E7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Inventory-</a:t>
            </a:r>
            <a:fld id="{73DCD41F-E4FF-4642-A9A2-419778AFEF0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623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1" t="11" b="83291"/>
          <a:stretch/>
        </p:blipFill>
        <p:spPr>
          <a:xfrm>
            <a:off x="-60960" y="0"/>
            <a:ext cx="9204960" cy="115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056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D403-54AC-49B0-BCE8-20FF98AC2FFD}" type="datetimeFigureOut">
              <a:rPr lang="en-AU" smtClean="0"/>
              <a:t>3/12/2018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419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86" r:id="rId3"/>
    <p:sldLayoutId id="2147483680" r:id="rId4"/>
    <p:sldLayoutId id="2147483681" r:id="rId5"/>
    <p:sldLayoutId id="2147483690" r:id="rId6"/>
    <p:sldLayoutId id="2147483718" r:id="rId7"/>
    <p:sldLayoutId id="2147483719" r:id="rId8"/>
    <p:sldLayoutId id="2147483720" r:id="rId9"/>
    <p:sldLayoutId id="2147483721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8" r="12145"/>
          <a:stretch/>
        </p:blipFill>
        <p:spPr>
          <a:xfrm>
            <a:off x="-60960" y="-80683"/>
            <a:ext cx="9248503" cy="693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646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8" r:id="rId2"/>
    <p:sldLayoutId id="214748368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1" t="-1" b="81"/>
          <a:stretch/>
        </p:blipFill>
        <p:spPr>
          <a:xfrm>
            <a:off x="-60960" y="0"/>
            <a:ext cx="9204960" cy="68912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9437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69437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53050" y="63897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523DE92-A298-4BA1-8A12-1C95D33288B5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12649-D2F1-495C-A6D7-F9BEBEA50CD3}" type="datetimeFigureOut">
              <a:rPr lang="en-AU" smtClean="0"/>
              <a:t>3/12/2018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613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1" r="13112"/>
          <a:stretch/>
        </p:blipFill>
        <p:spPr>
          <a:xfrm>
            <a:off x="-87086" y="-13357"/>
            <a:ext cx="9239795" cy="69386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CD403-54AC-49B0-BCE8-20FF98AC2FFD}" type="datetimeFigureOut">
              <a:rPr lang="en-AU" smtClean="0"/>
              <a:t>3/12/2018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E055E-1006-4691-A728-C6D4B59F196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959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8137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>
            <a:extLst>
              <a:ext uri="{FF2B5EF4-FFF2-40B4-BE49-F238E27FC236}">
                <a16:creationId xmlns:a16="http://schemas.microsoft.com/office/drawing/2014/main" id="{BF0F6CF6-D293-408B-9B48-22301A1C79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6719" y="-42069"/>
            <a:ext cx="6905625" cy="1325563"/>
          </a:xfrm>
        </p:spPr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Pull vs. Push Inventory Philosophies</a:t>
            </a:r>
            <a:endParaRPr lang="zh-TW" altLang="en-US" dirty="0">
              <a:ea typeface="新細明體" panose="02020500000000000000" pitchFamily="18" charset="-120"/>
            </a:endParaRPr>
          </a:p>
        </p:txBody>
      </p:sp>
      <p:grpSp>
        <p:nvGrpSpPr>
          <p:cNvPr id="821252" name="Group 4">
            <a:extLst>
              <a:ext uri="{FF2B5EF4-FFF2-40B4-BE49-F238E27FC236}">
                <a16:creationId xmlns:a16="http://schemas.microsoft.com/office/drawing/2014/main" id="{20C0DA28-9EF2-4DD9-8D12-5D49780D9D66}"/>
              </a:ext>
            </a:extLst>
          </p:cNvPr>
          <p:cNvGrpSpPr>
            <a:grpSpLocks/>
          </p:cNvGrpSpPr>
          <p:nvPr/>
        </p:nvGrpSpPr>
        <p:grpSpPr bwMode="auto">
          <a:xfrm>
            <a:off x="1025525" y="1090613"/>
            <a:ext cx="7067550" cy="5335587"/>
            <a:chOff x="672" y="599"/>
            <a:chExt cx="4452" cy="3361"/>
          </a:xfrm>
        </p:grpSpPr>
        <p:grpSp>
          <p:nvGrpSpPr>
            <p:cNvPr id="821253" name="Group 5">
              <a:extLst>
                <a:ext uri="{FF2B5EF4-FFF2-40B4-BE49-F238E27FC236}">
                  <a16:creationId xmlns:a16="http://schemas.microsoft.com/office/drawing/2014/main" id="{92572198-843D-4890-95A7-C66E230C30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98" y="1036"/>
              <a:ext cx="1167" cy="502"/>
              <a:chOff x="3198" y="1036"/>
              <a:chExt cx="1167" cy="502"/>
            </a:xfrm>
          </p:grpSpPr>
          <p:sp>
            <p:nvSpPr>
              <p:cNvPr id="821254" name="Freeform 6">
                <a:extLst>
                  <a:ext uri="{FF2B5EF4-FFF2-40B4-BE49-F238E27FC236}">
                    <a16:creationId xmlns:a16="http://schemas.microsoft.com/office/drawing/2014/main" id="{E53F0582-1F1B-49B6-84E9-062387AE8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8" y="1036"/>
                <a:ext cx="1167" cy="502"/>
              </a:xfrm>
              <a:custGeom>
                <a:avLst/>
                <a:gdLst>
                  <a:gd name="T0" fmla="*/ 1057 w 2334"/>
                  <a:gd name="T1" fmla="*/ 25 h 1005"/>
                  <a:gd name="T2" fmla="*/ 0 w 2334"/>
                  <a:gd name="T3" fmla="*/ 25 h 1005"/>
                  <a:gd name="T4" fmla="*/ 0 w 2334"/>
                  <a:gd name="T5" fmla="*/ 1005 h 1005"/>
                  <a:gd name="T6" fmla="*/ 2334 w 2334"/>
                  <a:gd name="T7" fmla="*/ 1005 h 1005"/>
                  <a:gd name="T8" fmla="*/ 2334 w 2334"/>
                  <a:gd name="T9" fmla="*/ 25 h 1005"/>
                  <a:gd name="T10" fmla="*/ 1505 w 2334"/>
                  <a:gd name="T11" fmla="*/ 25 h 1005"/>
                  <a:gd name="T12" fmla="*/ 1207 w 2334"/>
                  <a:gd name="T13" fmla="*/ 0 h 1005"/>
                  <a:gd name="T14" fmla="*/ 1057 w 2334"/>
                  <a:gd name="T15" fmla="*/ 25 h 1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34" h="1005">
                    <a:moveTo>
                      <a:pt x="1057" y="25"/>
                    </a:moveTo>
                    <a:lnTo>
                      <a:pt x="0" y="25"/>
                    </a:lnTo>
                    <a:lnTo>
                      <a:pt x="0" y="1005"/>
                    </a:lnTo>
                    <a:lnTo>
                      <a:pt x="2334" y="1005"/>
                    </a:lnTo>
                    <a:lnTo>
                      <a:pt x="2334" y="25"/>
                    </a:lnTo>
                    <a:lnTo>
                      <a:pt x="1505" y="25"/>
                    </a:lnTo>
                    <a:lnTo>
                      <a:pt x="1207" y="0"/>
                    </a:lnTo>
                    <a:lnTo>
                      <a:pt x="105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55" name="Freeform 7">
                <a:extLst>
                  <a:ext uri="{FF2B5EF4-FFF2-40B4-BE49-F238E27FC236}">
                    <a16:creationId xmlns:a16="http://schemas.microsoft.com/office/drawing/2014/main" id="{DC401FAA-DC53-4694-BAF2-06BA973EF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1038"/>
                <a:ext cx="462" cy="49"/>
              </a:xfrm>
              <a:custGeom>
                <a:avLst/>
                <a:gdLst>
                  <a:gd name="T0" fmla="*/ 0 w 923"/>
                  <a:gd name="T1" fmla="*/ 0 h 98"/>
                  <a:gd name="T2" fmla="*/ 698 w 923"/>
                  <a:gd name="T3" fmla="*/ 73 h 98"/>
                  <a:gd name="T4" fmla="*/ 905 w 923"/>
                  <a:gd name="T5" fmla="*/ 98 h 98"/>
                  <a:gd name="T6" fmla="*/ 923 w 923"/>
                  <a:gd name="T7" fmla="*/ 90 h 98"/>
                  <a:gd name="T8" fmla="*/ 3 w 923"/>
                  <a:gd name="T9" fmla="*/ 0 h 98"/>
                  <a:gd name="T10" fmla="*/ 0 w 923"/>
                  <a:gd name="T1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3" h="98">
                    <a:moveTo>
                      <a:pt x="0" y="0"/>
                    </a:moveTo>
                    <a:lnTo>
                      <a:pt x="698" y="73"/>
                    </a:lnTo>
                    <a:lnTo>
                      <a:pt x="905" y="98"/>
                    </a:lnTo>
                    <a:lnTo>
                      <a:pt x="923" y="9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56" name="Freeform 8">
                <a:extLst>
                  <a:ext uri="{FF2B5EF4-FFF2-40B4-BE49-F238E27FC236}">
                    <a16:creationId xmlns:a16="http://schemas.microsoft.com/office/drawing/2014/main" id="{065B031C-A776-4252-ACB0-56C233A73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4" y="1038"/>
                <a:ext cx="514" cy="106"/>
              </a:xfrm>
              <a:custGeom>
                <a:avLst/>
                <a:gdLst>
                  <a:gd name="T0" fmla="*/ 0 w 1027"/>
                  <a:gd name="T1" fmla="*/ 209 h 214"/>
                  <a:gd name="T2" fmla="*/ 26 w 1027"/>
                  <a:gd name="T3" fmla="*/ 214 h 214"/>
                  <a:gd name="T4" fmla="*/ 34 w 1027"/>
                  <a:gd name="T5" fmla="*/ 209 h 214"/>
                  <a:gd name="T6" fmla="*/ 316 w 1027"/>
                  <a:gd name="T7" fmla="*/ 154 h 214"/>
                  <a:gd name="T8" fmla="*/ 587 w 1027"/>
                  <a:gd name="T9" fmla="*/ 95 h 214"/>
                  <a:gd name="T10" fmla="*/ 928 w 1027"/>
                  <a:gd name="T11" fmla="*/ 22 h 214"/>
                  <a:gd name="T12" fmla="*/ 1022 w 1027"/>
                  <a:gd name="T13" fmla="*/ 0 h 214"/>
                  <a:gd name="T14" fmla="*/ 1027 w 1027"/>
                  <a:gd name="T15" fmla="*/ 0 h 214"/>
                  <a:gd name="T16" fmla="*/ 410 w 1027"/>
                  <a:gd name="T17" fmla="*/ 125 h 214"/>
                  <a:gd name="T18" fmla="*/ 0 w 1027"/>
                  <a:gd name="T19" fmla="*/ 209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7" h="214">
                    <a:moveTo>
                      <a:pt x="0" y="209"/>
                    </a:moveTo>
                    <a:lnTo>
                      <a:pt x="26" y="214"/>
                    </a:lnTo>
                    <a:lnTo>
                      <a:pt x="34" y="209"/>
                    </a:lnTo>
                    <a:lnTo>
                      <a:pt x="316" y="154"/>
                    </a:lnTo>
                    <a:lnTo>
                      <a:pt x="587" y="95"/>
                    </a:lnTo>
                    <a:lnTo>
                      <a:pt x="928" y="22"/>
                    </a:lnTo>
                    <a:lnTo>
                      <a:pt x="1022" y="0"/>
                    </a:lnTo>
                    <a:lnTo>
                      <a:pt x="1027" y="0"/>
                    </a:lnTo>
                    <a:lnTo>
                      <a:pt x="410" y="125"/>
                    </a:lnTo>
                    <a:lnTo>
                      <a:pt x="0" y="209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57" name="Freeform 9">
                <a:extLst>
                  <a:ext uri="{FF2B5EF4-FFF2-40B4-BE49-F238E27FC236}">
                    <a16:creationId xmlns:a16="http://schemas.microsoft.com/office/drawing/2014/main" id="{3F6C714A-8C93-4443-9029-38C17E6DB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1040"/>
                <a:ext cx="947" cy="206"/>
              </a:xfrm>
              <a:custGeom>
                <a:avLst/>
                <a:gdLst>
                  <a:gd name="T0" fmla="*/ 1058 w 1895"/>
                  <a:gd name="T1" fmla="*/ 12 h 412"/>
                  <a:gd name="T2" fmla="*/ 1286 w 1895"/>
                  <a:gd name="T3" fmla="*/ 38 h 412"/>
                  <a:gd name="T4" fmla="*/ 1286 w 1895"/>
                  <a:gd name="T5" fmla="*/ 42 h 412"/>
                  <a:gd name="T6" fmla="*/ 1286 w 1895"/>
                  <a:gd name="T7" fmla="*/ 63 h 412"/>
                  <a:gd name="T8" fmla="*/ 1283 w 1895"/>
                  <a:gd name="T9" fmla="*/ 81 h 412"/>
                  <a:gd name="T10" fmla="*/ 1264 w 1895"/>
                  <a:gd name="T11" fmla="*/ 90 h 412"/>
                  <a:gd name="T12" fmla="*/ 1157 w 1895"/>
                  <a:gd name="T13" fmla="*/ 72 h 412"/>
                  <a:gd name="T14" fmla="*/ 928 w 1895"/>
                  <a:gd name="T15" fmla="*/ 47 h 412"/>
                  <a:gd name="T16" fmla="*/ 928 w 1895"/>
                  <a:gd name="T17" fmla="*/ 47 h 412"/>
                  <a:gd name="T18" fmla="*/ 924 w 1895"/>
                  <a:gd name="T19" fmla="*/ 38 h 412"/>
                  <a:gd name="T20" fmla="*/ 920 w 1895"/>
                  <a:gd name="T21" fmla="*/ 30 h 412"/>
                  <a:gd name="T22" fmla="*/ 920 w 1895"/>
                  <a:gd name="T23" fmla="*/ 17 h 412"/>
                  <a:gd name="T24" fmla="*/ 657 w 1895"/>
                  <a:gd name="T25" fmla="*/ 68 h 412"/>
                  <a:gd name="T26" fmla="*/ 480 w 1895"/>
                  <a:gd name="T27" fmla="*/ 106 h 412"/>
                  <a:gd name="T28" fmla="*/ 480 w 1895"/>
                  <a:gd name="T29" fmla="*/ 106 h 412"/>
                  <a:gd name="T30" fmla="*/ 834 w 1895"/>
                  <a:gd name="T31" fmla="*/ 163 h 412"/>
                  <a:gd name="T32" fmla="*/ 837 w 1895"/>
                  <a:gd name="T33" fmla="*/ 166 h 412"/>
                  <a:gd name="T34" fmla="*/ 837 w 1895"/>
                  <a:gd name="T35" fmla="*/ 192 h 412"/>
                  <a:gd name="T36" fmla="*/ 834 w 1895"/>
                  <a:gd name="T37" fmla="*/ 196 h 412"/>
                  <a:gd name="T38" fmla="*/ 829 w 1895"/>
                  <a:gd name="T39" fmla="*/ 209 h 412"/>
                  <a:gd name="T40" fmla="*/ 799 w 1895"/>
                  <a:gd name="T41" fmla="*/ 212 h 412"/>
                  <a:gd name="T42" fmla="*/ 445 w 1895"/>
                  <a:gd name="T43" fmla="*/ 158 h 412"/>
                  <a:gd name="T44" fmla="*/ 424 w 1895"/>
                  <a:gd name="T45" fmla="*/ 153 h 412"/>
                  <a:gd name="T46" fmla="*/ 416 w 1895"/>
                  <a:gd name="T47" fmla="*/ 144 h 412"/>
                  <a:gd name="T48" fmla="*/ 416 w 1895"/>
                  <a:gd name="T49" fmla="*/ 123 h 412"/>
                  <a:gd name="T50" fmla="*/ 0 w 1895"/>
                  <a:gd name="T51" fmla="*/ 209 h 412"/>
                  <a:gd name="T52" fmla="*/ 129 w 1895"/>
                  <a:gd name="T53" fmla="*/ 234 h 412"/>
                  <a:gd name="T54" fmla="*/ 743 w 1895"/>
                  <a:gd name="T55" fmla="*/ 341 h 412"/>
                  <a:gd name="T56" fmla="*/ 1162 w 1895"/>
                  <a:gd name="T57" fmla="*/ 412 h 412"/>
                  <a:gd name="T58" fmla="*/ 1562 w 1895"/>
                  <a:gd name="T59" fmla="*/ 239 h 412"/>
                  <a:gd name="T60" fmla="*/ 1895 w 1895"/>
                  <a:gd name="T61" fmla="*/ 93 h 412"/>
                  <a:gd name="T62" fmla="*/ 1460 w 1895"/>
                  <a:gd name="T63" fmla="*/ 47 h 412"/>
                  <a:gd name="T64" fmla="*/ 1334 w 1895"/>
                  <a:gd name="T65" fmla="*/ 33 h 412"/>
                  <a:gd name="T66" fmla="*/ 1307 w 1895"/>
                  <a:gd name="T67" fmla="*/ 30 h 412"/>
                  <a:gd name="T68" fmla="*/ 1299 w 1895"/>
                  <a:gd name="T69" fmla="*/ 30 h 412"/>
                  <a:gd name="T70" fmla="*/ 1240 w 1895"/>
                  <a:gd name="T71" fmla="*/ 25 h 412"/>
                  <a:gd name="T72" fmla="*/ 1001 w 1895"/>
                  <a:gd name="T73" fmla="*/ 0 h 412"/>
                  <a:gd name="T74" fmla="*/ 971 w 1895"/>
                  <a:gd name="T75" fmla="*/ 4 h 412"/>
                  <a:gd name="T76" fmla="*/ 1058 w 1895"/>
                  <a:gd name="T77" fmla="*/ 1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5" h="412">
                    <a:moveTo>
                      <a:pt x="1058" y="12"/>
                    </a:moveTo>
                    <a:lnTo>
                      <a:pt x="1286" y="38"/>
                    </a:lnTo>
                    <a:lnTo>
                      <a:pt x="1286" y="42"/>
                    </a:lnTo>
                    <a:lnTo>
                      <a:pt x="1286" y="63"/>
                    </a:lnTo>
                    <a:lnTo>
                      <a:pt x="1283" y="81"/>
                    </a:lnTo>
                    <a:lnTo>
                      <a:pt x="1264" y="90"/>
                    </a:lnTo>
                    <a:lnTo>
                      <a:pt x="1157" y="72"/>
                    </a:lnTo>
                    <a:lnTo>
                      <a:pt x="928" y="47"/>
                    </a:lnTo>
                    <a:lnTo>
                      <a:pt x="928" y="47"/>
                    </a:lnTo>
                    <a:lnTo>
                      <a:pt x="924" y="38"/>
                    </a:lnTo>
                    <a:lnTo>
                      <a:pt x="920" y="30"/>
                    </a:lnTo>
                    <a:lnTo>
                      <a:pt x="920" y="17"/>
                    </a:lnTo>
                    <a:lnTo>
                      <a:pt x="657" y="68"/>
                    </a:lnTo>
                    <a:lnTo>
                      <a:pt x="480" y="106"/>
                    </a:lnTo>
                    <a:lnTo>
                      <a:pt x="480" y="106"/>
                    </a:lnTo>
                    <a:lnTo>
                      <a:pt x="834" y="163"/>
                    </a:lnTo>
                    <a:lnTo>
                      <a:pt x="837" y="166"/>
                    </a:lnTo>
                    <a:lnTo>
                      <a:pt x="837" y="192"/>
                    </a:lnTo>
                    <a:lnTo>
                      <a:pt x="834" y="196"/>
                    </a:lnTo>
                    <a:lnTo>
                      <a:pt x="829" y="209"/>
                    </a:lnTo>
                    <a:lnTo>
                      <a:pt x="799" y="212"/>
                    </a:lnTo>
                    <a:lnTo>
                      <a:pt x="445" y="158"/>
                    </a:lnTo>
                    <a:lnTo>
                      <a:pt x="424" y="153"/>
                    </a:lnTo>
                    <a:lnTo>
                      <a:pt x="416" y="144"/>
                    </a:lnTo>
                    <a:lnTo>
                      <a:pt x="416" y="123"/>
                    </a:lnTo>
                    <a:lnTo>
                      <a:pt x="0" y="209"/>
                    </a:lnTo>
                    <a:lnTo>
                      <a:pt x="129" y="234"/>
                    </a:lnTo>
                    <a:lnTo>
                      <a:pt x="743" y="341"/>
                    </a:lnTo>
                    <a:lnTo>
                      <a:pt x="1162" y="412"/>
                    </a:lnTo>
                    <a:lnTo>
                      <a:pt x="1562" y="239"/>
                    </a:lnTo>
                    <a:lnTo>
                      <a:pt x="1895" y="93"/>
                    </a:lnTo>
                    <a:lnTo>
                      <a:pt x="1460" y="47"/>
                    </a:lnTo>
                    <a:lnTo>
                      <a:pt x="1334" y="33"/>
                    </a:lnTo>
                    <a:lnTo>
                      <a:pt x="1307" y="30"/>
                    </a:lnTo>
                    <a:lnTo>
                      <a:pt x="1299" y="30"/>
                    </a:lnTo>
                    <a:lnTo>
                      <a:pt x="1240" y="25"/>
                    </a:lnTo>
                    <a:lnTo>
                      <a:pt x="1001" y="0"/>
                    </a:lnTo>
                    <a:lnTo>
                      <a:pt x="971" y="4"/>
                    </a:lnTo>
                    <a:lnTo>
                      <a:pt x="1058" y="12"/>
                    </a:lnTo>
                    <a:close/>
                  </a:path>
                </a:pathLst>
              </a:custGeom>
              <a:solidFill>
                <a:srgbClr val="59595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58" name="Freeform 10">
                <a:extLst>
                  <a:ext uri="{FF2B5EF4-FFF2-40B4-BE49-F238E27FC236}">
                    <a16:creationId xmlns:a16="http://schemas.microsoft.com/office/drawing/2014/main" id="{289244BD-A109-4962-B390-B214A3F71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2" y="1044"/>
                <a:ext cx="167" cy="19"/>
              </a:xfrm>
              <a:custGeom>
                <a:avLst/>
                <a:gdLst>
                  <a:gd name="T0" fmla="*/ 0 w 332"/>
                  <a:gd name="T1" fmla="*/ 3 h 38"/>
                  <a:gd name="T2" fmla="*/ 314 w 332"/>
                  <a:gd name="T3" fmla="*/ 38 h 38"/>
                  <a:gd name="T4" fmla="*/ 332 w 332"/>
                  <a:gd name="T5" fmla="*/ 33 h 38"/>
                  <a:gd name="T6" fmla="*/ 16 w 332"/>
                  <a:gd name="T7" fmla="*/ 0 h 38"/>
                  <a:gd name="T8" fmla="*/ 0 w 332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" h="38">
                    <a:moveTo>
                      <a:pt x="0" y="3"/>
                    </a:moveTo>
                    <a:lnTo>
                      <a:pt x="314" y="38"/>
                    </a:lnTo>
                    <a:lnTo>
                      <a:pt x="332" y="33"/>
                    </a:lnTo>
                    <a:lnTo>
                      <a:pt x="1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ECECE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59" name="Freeform 11">
                <a:extLst>
                  <a:ext uri="{FF2B5EF4-FFF2-40B4-BE49-F238E27FC236}">
                    <a16:creationId xmlns:a16="http://schemas.microsoft.com/office/drawing/2014/main" id="{2195D80B-542D-4D48-96A9-D78201D8C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1048"/>
                <a:ext cx="165" cy="26"/>
              </a:xfrm>
              <a:custGeom>
                <a:avLst/>
                <a:gdLst>
                  <a:gd name="T0" fmla="*/ 0 w 329"/>
                  <a:gd name="T1" fmla="*/ 8 h 51"/>
                  <a:gd name="T2" fmla="*/ 0 w 329"/>
                  <a:gd name="T3" fmla="*/ 13 h 51"/>
                  <a:gd name="T4" fmla="*/ 0 w 329"/>
                  <a:gd name="T5" fmla="*/ 13 h 51"/>
                  <a:gd name="T6" fmla="*/ 329 w 329"/>
                  <a:gd name="T7" fmla="*/ 51 h 51"/>
                  <a:gd name="T8" fmla="*/ 329 w 329"/>
                  <a:gd name="T9" fmla="*/ 35 h 51"/>
                  <a:gd name="T10" fmla="*/ 18 w 329"/>
                  <a:gd name="T11" fmla="*/ 0 h 51"/>
                  <a:gd name="T12" fmla="*/ 4 w 329"/>
                  <a:gd name="T13" fmla="*/ 0 h 51"/>
                  <a:gd name="T14" fmla="*/ 0 w 329"/>
                  <a:gd name="T15" fmla="*/ 0 h 51"/>
                  <a:gd name="T16" fmla="*/ 0 w 329"/>
                  <a:gd name="T17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9" h="51">
                    <a:moveTo>
                      <a:pt x="0" y="8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329" y="51"/>
                    </a:lnTo>
                    <a:lnTo>
                      <a:pt x="329" y="35"/>
                    </a:lnTo>
                    <a:lnTo>
                      <a:pt x="1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60" name="Freeform 12">
                <a:extLst>
                  <a:ext uri="{FF2B5EF4-FFF2-40B4-BE49-F238E27FC236}">
                    <a16:creationId xmlns:a16="http://schemas.microsoft.com/office/drawing/2014/main" id="{E278F006-48D0-4038-81D2-8D56783AE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1" y="1051"/>
                <a:ext cx="686" cy="406"/>
              </a:xfrm>
              <a:custGeom>
                <a:avLst/>
                <a:gdLst>
                  <a:gd name="T0" fmla="*/ 0 w 1371"/>
                  <a:gd name="T1" fmla="*/ 0 h 812"/>
                  <a:gd name="T2" fmla="*/ 0 w 1371"/>
                  <a:gd name="T3" fmla="*/ 501 h 812"/>
                  <a:gd name="T4" fmla="*/ 1194 w 1371"/>
                  <a:gd name="T5" fmla="*/ 812 h 812"/>
                  <a:gd name="T6" fmla="*/ 1371 w 1371"/>
                  <a:gd name="T7" fmla="*/ 707 h 812"/>
                  <a:gd name="T8" fmla="*/ 1371 w 1371"/>
                  <a:gd name="T9" fmla="*/ 707 h 812"/>
                  <a:gd name="T10" fmla="*/ 1277 w 1371"/>
                  <a:gd name="T11" fmla="*/ 761 h 812"/>
                  <a:gd name="T12" fmla="*/ 1030 w 1371"/>
                  <a:gd name="T13" fmla="*/ 698 h 812"/>
                  <a:gd name="T14" fmla="*/ 952 w 1371"/>
                  <a:gd name="T15" fmla="*/ 736 h 812"/>
                  <a:gd name="T16" fmla="*/ 802 w 1371"/>
                  <a:gd name="T17" fmla="*/ 698 h 812"/>
                  <a:gd name="T18" fmla="*/ 802 w 1371"/>
                  <a:gd name="T19" fmla="*/ 660 h 812"/>
                  <a:gd name="T20" fmla="*/ 827 w 1371"/>
                  <a:gd name="T21" fmla="*/ 647 h 812"/>
                  <a:gd name="T22" fmla="*/ 231 w 1371"/>
                  <a:gd name="T23" fmla="*/ 501 h 812"/>
                  <a:gd name="T24" fmla="*/ 231 w 1371"/>
                  <a:gd name="T25" fmla="*/ 390 h 812"/>
                  <a:gd name="T26" fmla="*/ 155 w 1371"/>
                  <a:gd name="T27" fmla="*/ 374 h 812"/>
                  <a:gd name="T28" fmla="*/ 155 w 1371"/>
                  <a:gd name="T29" fmla="*/ 182 h 812"/>
                  <a:gd name="T30" fmla="*/ 1030 w 1371"/>
                  <a:gd name="T31" fmla="*/ 0 h 812"/>
                  <a:gd name="T32" fmla="*/ 0 w 1371"/>
                  <a:gd name="T33" fmla="*/ 0 h 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1" h="812">
                    <a:moveTo>
                      <a:pt x="0" y="0"/>
                    </a:moveTo>
                    <a:lnTo>
                      <a:pt x="0" y="501"/>
                    </a:lnTo>
                    <a:lnTo>
                      <a:pt x="1194" y="812"/>
                    </a:lnTo>
                    <a:lnTo>
                      <a:pt x="1371" y="707"/>
                    </a:lnTo>
                    <a:lnTo>
                      <a:pt x="1371" y="707"/>
                    </a:lnTo>
                    <a:lnTo>
                      <a:pt x="1277" y="761"/>
                    </a:lnTo>
                    <a:lnTo>
                      <a:pt x="1030" y="698"/>
                    </a:lnTo>
                    <a:lnTo>
                      <a:pt x="952" y="736"/>
                    </a:lnTo>
                    <a:lnTo>
                      <a:pt x="802" y="698"/>
                    </a:lnTo>
                    <a:lnTo>
                      <a:pt x="802" y="660"/>
                    </a:lnTo>
                    <a:lnTo>
                      <a:pt x="827" y="647"/>
                    </a:lnTo>
                    <a:lnTo>
                      <a:pt x="231" y="501"/>
                    </a:lnTo>
                    <a:lnTo>
                      <a:pt x="231" y="390"/>
                    </a:lnTo>
                    <a:lnTo>
                      <a:pt x="155" y="374"/>
                    </a:lnTo>
                    <a:lnTo>
                      <a:pt x="155" y="182"/>
                    </a:lnTo>
                    <a:lnTo>
                      <a:pt x="103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61" name="Freeform 13">
                <a:extLst>
                  <a:ext uri="{FF2B5EF4-FFF2-40B4-BE49-F238E27FC236}">
                    <a16:creationId xmlns:a16="http://schemas.microsoft.com/office/drawing/2014/main" id="{54F3329E-F1CF-4836-8CD4-E0C892379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1051"/>
                <a:ext cx="383" cy="170"/>
              </a:xfrm>
              <a:custGeom>
                <a:avLst/>
                <a:gdLst>
                  <a:gd name="T0" fmla="*/ 569 w 768"/>
                  <a:gd name="T1" fmla="*/ 54 h 339"/>
                  <a:gd name="T2" fmla="*/ 569 w 768"/>
                  <a:gd name="T3" fmla="*/ 220 h 339"/>
                  <a:gd name="T4" fmla="*/ 470 w 768"/>
                  <a:gd name="T5" fmla="*/ 276 h 339"/>
                  <a:gd name="T6" fmla="*/ 470 w 768"/>
                  <a:gd name="T7" fmla="*/ 319 h 339"/>
                  <a:gd name="T8" fmla="*/ 432 w 768"/>
                  <a:gd name="T9" fmla="*/ 339 h 339"/>
                  <a:gd name="T10" fmla="*/ 432 w 768"/>
                  <a:gd name="T11" fmla="*/ 339 h 339"/>
                  <a:gd name="T12" fmla="*/ 768 w 768"/>
                  <a:gd name="T13" fmla="*/ 149 h 339"/>
                  <a:gd name="T14" fmla="*/ 768 w 768"/>
                  <a:gd name="T15" fmla="*/ 0 h 339"/>
                  <a:gd name="T16" fmla="*/ 0 w 768"/>
                  <a:gd name="T17" fmla="*/ 0 h 339"/>
                  <a:gd name="T18" fmla="*/ 569 w 768"/>
                  <a:gd name="T19" fmla="*/ 54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8" h="339">
                    <a:moveTo>
                      <a:pt x="569" y="54"/>
                    </a:moveTo>
                    <a:lnTo>
                      <a:pt x="569" y="220"/>
                    </a:lnTo>
                    <a:lnTo>
                      <a:pt x="470" y="276"/>
                    </a:lnTo>
                    <a:lnTo>
                      <a:pt x="470" y="319"/>
                    </a:lnTo>
                    <a:lnTo>
                      <a:pt x="432" y="339"/>
                    </a:lnTo>
                    <a:lnTo>
                      <a:pt x="432" y="339"/>
                    </a:lnTo>
                    <a:lnTo>
                      <a:pt x="768" y="149"/>
                    </a:lnTo>
                    <a:lnTo>
                      <a:pt x="768" y="0"/>
                    </a:lnTo>
                    <a:lnTo>
                      <a:pt x="0" y="0"/>
                    </a:lnTo>
                    <a:lnTo>
                      <a:pt x="569" y="5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62" name="Freeform 14">
                <a:extLst>
                  <a:ext uri="{FF2B5EF4-FFF2-40B4-BE49-F238E27FC236}">
                    <a16:creationId xmlns:a16="http://schemas.microsoft.com/office/drawing/2014/main" id="{C8342D06-92CD-440F-B280-CC1CE082C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1057"/>
                <a:ext cx="166" cy="24"/>
              </a:xfrm>
              <a:custGeom>
                <a:avLst/>
                <a:gdLst>
                  <a:gd name="T0" fmla="*/ 0 w 333"/>
                  <a:gd name="T1" fmla="*/ 9 h 48"/>
                  <a:gd name="T2" fmla="*/ 333 w 333"/>
                  <a:gd name="T3" fmla="*/ 48 h 48"/>
                  <a:gd name="T4" fmla="*/ 328 w 333"/>
                  <a:gd name="T5" fmla="*/ 43 h 48"/>
                  <a:gd name="T6" fmla="*/ 14 w 333"/>
                  <a:gd name="T7" fmla="*/ 5 h 48"/>
                  <a:gd name="T8" fmla="*/ 5 w 333"/>
                  <a:gd name="T9" fmla="*/ 0 h 48"/>
                  <a:gd name="T10" fmla="*/ 0 w 333"/>
                  <a:gd name="T11" fmla="*/ 0 h 48"/>
                  <a:gd name="T12" fmla="*/ 0 w 333"/>
                  <a:gd name="T13" fmla="*/ 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" h="48">
                    <a:moveTo>
                      <a:pt x="0" y="9"/>
                    </a:moveTo>
                    <a:lnTo>
                      <a:pt x="333" y="48"/>
                    </a:lnTo>
                    <a:lnTo>
                      <a:pt x="328" y="43"/>
                    </a:lnTo>
                    <a:lnTo>
                      <a:pt x="14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59595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63" name="Freeform 15">
                <a:extLst>
                  <a:ext uri="{FF2B5EF4-FFF2-40B4-BE49-F238E27FC236}">
                    <a16:creationId xmlns:a16="http://schemas.microsoft.com/office/drawing/2014/main" id="{43A9F403-3A63-4A0B-B442-16E9AED4D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0" y="1063"/>
                <a:ext cx="13" cy="18"/>
              </a:xfrm>
              <a:custGeom>
                <a:avLst/>
                <a:gdLst>
                  <a:gd name="T0" fmla="*/ 0 w 27"/>
                  <a:gd name="T1" fmla="*/ 5 h 34"/>
                  <a:gd name="T2" fmla="*/ 5 w 27"/>
                  <a:gd name="T3" fmla="*/ 25 h 34"/>
                  <a:gd name="T4" fmla="*/ 8 w 27"/>
                  <a:gd name="T5" fmla="*/ 34 h 34"/>
                  <a:gd name="T6" fmla="*/ 8 w 27"/>
                  <a:gd name="T7" fmla="*/ 34 h 34"/>
                  <a:gd name="T8" fmla="*/ 18 w 27"/>
                  <a:gd name="T9" fmla="*/ 34 h 34"/>
                  <a:gd name="T10" fmla="*/ 22 w 27"/>
                  <a:gd name="T11" fmla="*/ 34 h 34"/>
                  <a:gd name="T12" fmla="*/ 22 w 27"/>
                  <a:gd name="T13" fmla="*/ 34 h 34"/>
                  <a:gd name="T14" fmla="*/ 27 w 27"/>
                  <a:gd name="T15" fmla="*/ 21 h 34"/>
                  <a:gd name="T16" fmla="*/ 27 w 27"/>
                  <a:gd name="T17" fmla="*/ 0 h 34"/>
                  <a:gd name="T18" fmla="*/ 5 w 27"/>
                  <a:gd name="T19" fmla="*/ 5 h 34"/>
                  <a:gd name="T20" fmla="*/ 0 w 27"/>
                  <a:gd name="T21" fmla="*/ 5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34">
                    <a:moveTo>
                      <a:pt x="0" y="5"/>
                    </a:moveTo>
                    <a:lnTo>
                      <a:pt x="5" y="25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18" y="34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7" y="21"/>
                    </a:lnTo>
                    <a:lnTo>
                      <a:pt x="27" y="0"/>
                    </a:lnTo>
                    <a:lnTo>
                      <a:pt x="5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64" name="Freeform 16">
                <a:extLst>
                  <a:ext uri="{FF2B5EF4-FFF2-40B4-BE49-F238E27FC236}">
                    <a16:creationId xmlns:a16="http://schemas.microsoft.com/office/drawing/2014/main" id="{3671CBE0-1106-40FF-A4A1-5A23C64FD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6" y="1070"/>
                <a:ext cx="147" cy="41"/>
              </a:xfrm>
              <a:custGeom>
                <a:avLst/>
                <a:gdLst>
                  <a:gd name="T0" fmla="*/ 0 w 295"/>
                  <a:gd name="T1" fmla="*/ 12 h 81"/>
                  <a:gd name="T2" fmla="*/ 0 w 295"/>
                  <a:gd name="T3" fmla="*/ 12 h 81"/>
                  <a:gd name="T4" fmla="*/ 0 w 295"/>
                  <a:gd name="T5" fmla="*/ 33 h 81"/>
                  <a:gd name="T6" fmla="*/ 5 w 295"/>
                  <a:gd name="T7" fmla="*/ 41 h 81"/>
                  <a:gd name="T8" fmla="*/ 5 w 295"/>
                  <a:gd name="T9" fmla="*/ 46 h 81"/>
                  <a:gd name="T10" fmla="*/ 13 w 295"/>
                  <a:gd name="T11" fmla="*/ 46 h 81"/>
                  <a:gd name="T12" fmla="*/ 281 w 295"/>
                  <a:gd name="T13" fmla="*/ 81 h 81"/>
                  <a:gd name="T14" fmla="*/ 295 w 295"/>
                  <a:gd name="T15" fmla="*/ 76 h 81"/>
                  <a:gd name="T16" fmla="*/ 295 w 295"/>
                  <a:gd name="T17" fmla="*/ 60 h 81"/>
                  <a:gd name="T18" fmla="*/ 295 w 295"/>
                  <a:gd name="T19" fmla="*/ 51 h 81"/>
                  <a:gd name="T20" fmla="*/ 295 w 295"/>
                  <a:gd name="T21" fmla="*/ 30 h 81"/>
                  <a:gd name="T22" fmla="*/ 290 w 295"/>
                  <a:gd name="T23" fmla="*/ 30 h 81"/>
                  <a:gd name="T24" fmla="*/ 40 w 295"/>
                  <a:gd name="T25" fmla="*/ 0 h 81"/>
                  <a:gd name="T26" fmla="*/ 27 w 295"/>
                  <a:gd name="T27" fmla="*/ 0 h 81"/>
                  <a:gd name="T28" fmla="*/ 0 w 295"/>
                  <a:gd name="T29" fmla="*/ 1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5" h="81">
                    <a:moveTo>
                      <a:pt x="0" y="12"/>
                    </a:moveTo>
                    <a:lnTo>
                      <a:pt x="0" y="12"/>
                    </a:lnTo>
                    <a:lnTo>
                      <a:pt x="0" y="33"/>
                    </a:lnTo>
                    <a:lnTo>
                      <a:pt x="5" y="41"/>
                    </a:lnTo>
                    <a:lnTo>
                      <a:pt x="5" y="46"/>
                    </a:lnTo>
                    <a:lnTo>
                      <a:pt x="13" y="46"/>
                    </a:lnTo>
                    <a:lnTo>
                      <a:pt x="281" y="81"/>
                    </a:lnTo>
                    <a:lnTo>
                      <a:pt x="295" y="76"/>
                    </a:lnTo>
                    <a:lnTo>
                      <a:pt x="295" y="60"/>
                    </a:lnTo>
                    <a:lnTo>
                      <a:pt x="295" y="51"/>
                    </a:lnTo>
                    <a:lnTo>
                      <a:pt x="295" y="30"/>
                    </a:lnTo>
                    <a:lnTo>
                      <a:pt x="290" y="30"/>
                    </a:lnTo>
                    <a:lnTo>
                      <a:pt x="40" y="0"/>
                    </a:lnTo>
                    <a:lnTo>
                      <a:pt x="27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65" name="Freeform 17">
                <a:extLst>
                  <a:ext uri="{FF2B5EF4-FFF2-40B4-BE49-F238E27FC236}">
                    <a16:creationId xmlns:a16="http://schemas.microsoft.com/office/drawing/2014/main" id="{8BB993B0-B54B-471B-8E59-6D17B04C3D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2" y="1072"/>
                <a:ext cx="137" cy="17"/>
              </a:xfrm>
              <a:custGeom>
                <a:avLst/>
                <a:gdLst>
                  <a:gd name="T0" fmla="*/ 0 w 273"/>
                  <a:gd name="T1" fmla="*/ 5 h 35"/>
                  <a:gd name="T2" fmla="*/ 255 w 273"/>
                  <a:gd name="T3" fmla="*/ 35 h 35"/>
                  <a:gd name="T4" fmla="*/ 273 w 273"/>
                  <a:gd name="T5" fmla="*/ 30 h 35"/>
                  <a:gd name="T6" fmla="*/ 75 w 273"/>
                  <a:gd name="T7" fmla="*/ 5 h 35"/>
                  <a:gd name="T8" fmla="*/ 22 w 273"/>
                  <a:gd name="T9" fmla="*/ 0 h 35"/>
                  <a:gd name="T10" fmla="*/ 14 w 273"/>
                  <a:gd name="T11" fmla="*/ 0 h 35"/>
                  <a:gd name="T12" fmla="*/ 0 w 273"/>
                  <a:gd name="T13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3" h="35">
                    <a:moveTo>
                      <a:pt x="0" y="5"/>
                    </a:moveTo>
                    <a:lnTo>
                      <a:pt x="255" y="35"/>
                    </a:lnTo>
                    <a:lnTo>
                      <a:pt x="273" y="30"/>
                    </a:lnTo>
                    <a:lnTo>
                      <a:pt x="75" y="5"/>
                    </a:lnTo>
                    <a:lnTo>
                      <a:pt x="22" y="0"/>
                    </a:lnTo>
                    <a:lnTo>
                      <a:pt x="14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ECECE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66" name="Freeform 18">
                <a:extLst>
                  <a:ext uri="{FF2B5EF4-FFF2-40B4-BE49-F238E27FC236}">
                    <a16:creationId xmlns:a16="http://schemas.microsoft.com/office/drawing/2014/main" id="{CBE2DD6A-4213-4C82-BC5C-809B3E51C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6" y="1076"/>
                <a:ext cx="134" cy="24"/>
              </a:xfrm>
              <a:custGeom>
                <a:avLst/>
                <a:gdLst>
                  <a:gd name="T0" fmla="*/ 0 w 268"/>
                  <a:gd name="T1" fmla="*/ 18 h 48"/>
                  <a:gd name="T2" fmla="*/ 268 w 268"/>
                  <a:gd name="T3" fmla="*/ 48 h 48"/>
                  <a:gd name="T4" fmla="*/ 265 w 268"/>
                  <a:gd name="T5" fmla="*/ 34 h 48"/>
                  <a:gd name="T6" fmla="*/ 5 w 268"/>
                  <a:gd name="T7" fmla="*/ 0 h 48"/>
                  <a:gd name="T8" fmla="*/ 0 w 268"/>
                  <a:gd name="T9" fmla="*/ 4 h 48"/>
                  <a:gd name="T10" fmla="*/ 0 w 268"/>
                  <a:gd name="T11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8" h="48">
                    <a:moveTo>
                      <a:pt x="0" y="18"/>
                    </a:moveTo>
                    <a:lnTo>
                      <a:pt x="268" y="48"/>
                    </a:lnTo>
                    <a:lnTo>
                      <a:pt x="265" y="34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67" name="Freeform 19">
                <a:extLst>
                  <a:ext uri="{FF2B5EF4-FFF2-40B4-BE49-F238E27FC236}">
                    <a16:creationId xmlns:a16="http://schemas.microsoft.com/office/drawing/2014/main" id="{6277D59F-FD07-4B80-8ABD-0A9B3E3C0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" y="1082"/>
                <a:ext cx="380" cy="286"/>
              </a:xfrm>
              <a:custGeom>
                <a:avLst/>
                <a:gdLst>
                  <a:gd name="T0" fmla="*/ 0 w 759"/>
                  <a:gd name="T1" fmla="*/ 327 h 571"/>
                  <a:gd name="T2" fmla="*/ 0 w 759"/>
                  <a:gd name="T3" fmla="*/ 332 h 571"/>
                  <a:gd name="T4" fmla="*/ 0 w 759"/>
                  <a:gd name="T5" fmla="*/ 571 h 571"/>
                  <a:gd name="T6" fmla="*/ 0 w 759"/>
                  <a:gd name="T7" fmla="*/ 571 h 571"/>
                  <a:gd name="T8" fmla="*/ 43 w 759"/>
                  <a:gd name="T9" fmla="*/ 549 h 571"/>
                  <a:gd name="T10" fmla="*/ 480 w 759"/>
                  <a:gd name="T11" fmla="*/ 308 h 571"/>
                  <a:gd name="T12" fmla="*/ 759 w 759"/>
                  <a:gd name="T13" fmla="*/ 154 h 571"/>
                  <a:gd name="T14" fmla="*/ 759 w 759"/>
                  <a:gd name="T15" fmla="*/ 5 h 571"/>
                  <a:gd name="T16" fmla="*/ 759 w 759"/>
                  <a:gd name="T17" fmla="*/ 0 h 571"/>
                  <a:gd name="T18" fmla="*/ 164 w 759"/>
                  <a:gd name="T19" fmla="*/ 260 h 571"/>
                  <a:gd name="T20" fmla="*/ 0 w 759"/>
                  <a:gd name="T21" fmla="*/ 327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9" h="571">
                    <a:moveTo>
                      <a:pt x="0" y="327"/>
                    </a:moveTo>
                    <a:lnTo>
                      <a:pt x="0" y="332"/>
                    </a:lnTo>
                    <a:lnTo>
                      <a:pt x="0" y="571"/>
                    </a:lnTo>
                    <a:lnTo>
                      <a:pt x="0" y="571"/>
                    </a:lnTo>
                    <a:lnTo>
                      <a:pt x="43" y="549"/>
                    </a:lnTo>
                    <a:lnTo>
                      <a:pt x="480" y="308"/>
                    </a:lnTo>
                    <a:lnTo>
                      <a:pt x="759" y="154"/>
                    </a:lnTo>
                    <a:lnTo>
                      <a:pt x="759" y="5"/>
                    </a:lnTo>
                    <a:lnTo>
                      <a:pt x="759" y="0"/>
                    </a:lnTo>
                    <a:lnTo>
                      <a:pt x="164" y="260"/>
                    </a:lnTo>
                    <a:lnTo>
                      <a:pt x="0" y="327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68" name="Freeform 20">
                <a:extLst>
                  <a:ext uri="{FF2B5EF4-FFF2-40B4-BE49-F238E27FC236}">
                    <a16:creationId xmlns:a16="http://schemas.microsoft.com/office/drawing/2014/main" id="{FFC11228-0332-4D8D-B14D-0CC1BDED4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0" y="1087"/>
                <a:ext cx="13" cy="21"/>
              </a:xfrm>
              <a:custGeom>
                <a:avLst/>
                <a:gdLst>
                  <a:gd name="T0" fmla="*/ 5 w 27"/>
                  <a:gd name="T1" fmla="*/ 27 h 43"/>
                  <a:gd name="T2" fmla="*/ 8 w 27"/>
                  <a:gd name="T3" fmla="*/ 35 h 43"/>
                  <a:gd name="T4" fmla="*/ 13 w 27"/>
                  <a:gd name="T5" fmla="*/ 43 h 43"/>
                  <a:gd name="T6" fmla="*/ 22 w 27"/>
                  <a:gd name="T7" fmla="*/ 40 h 43"/>
                  <a:gd name="T8" fmla="*/ 27 w 27"/>
                  <a:gd name="T9" fmla="*/ 18 h 43"/>
                  <a:gd name="T10" fmla="*/ 27 w 27"/>
                  <a:gd name="T11" fmla="*/ 0 h 43"/>
                  <a:gd name="T12" fmla="*/ 0 w 27"/>
                  <a:gd name="T13" fmla="*/ 8 h 43"/>
                  <a:gd name="T14" fmla="*/ 5 w 27"/>
                  <a:gd name="T1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43">
                    <a:moveTo>
                      <a:pt x="5" y="27"/>
                    </a:moveTo>
                    <a:lnTo>
                      <a:pt x="8" y="35"/>
                    </a:lnTo>
                    <a:lnTo>
                      <a:pt x="13" y="43"/>
                    </a:lnTo>
                    <a:lnTo>
                      <a:pt x="22" y="40"/>
                    </a:lnTo>
                    <a:lnTo>
                      <a:pt x="27" y="18"/>
                    </a:lnTo>
                    <a:lnTo>
                      <a:pt x="27" y="0"/>
                    </a:lnTo>
                    <a:lnTo>
                      <a:pt x="0" y="8"/>
                    </a:lnTo>
                    <a:lnTo>
                      <a:pt x="5" y="27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69" name="Freeform 21">
                <a:extLst>
                  <a:ext uri="{FF2B5EF4-FFF2-40B4-BE49-F238E27FC236}">
                    <a16:creationId xmlns:a16="http://schemas.microsoft.com/office/drawing/2014/main" id="{4C646434-431F-4D97-8C1B-F957DBDC9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1" y="1087"/>
                <a:ext cx="131" cy="21"/>
              </a:xfrm>
              <a:custGeom>
                <a:avLst/>
                <a:gdLst>
                  <a:gd name="T0" fmla="*/ 0 w 263"/>
                  <a:gd name="T1" fmla="*/ 8 h 43"/>
                  <a:gd name="T2" fmla="*/ 3 w 263"/>
                  <a:gd name="T3" fmla="*/ 8 h 43"/>
                  <a:gd name="T4" fmla="*/ 263 w 263"/>
                  <a:gd name="T5" fmla="*/ 43 h 43"/>
                  <a:gd name="T6" fmla="*/ 263 w 263"/>
                  <a:gd name="T7" fmla="*/ 35 h 43"/>
                  <a:gd name="T8" fmla="*/ 255 w 263"/>
                  <a:gd name="T9" fmla="*/ 35 h 43"/>
                  <a:gd name="T10" fmla="*/ 3 w 263"/>
                  <a:gd name="T11" fmla="*/ 0 h 43"/>
                  <a:gd name="T12" fmla="*/ 0 w 263"/>
                  <a:gd name="T13" fmla="*/ 0 h 43"/>
                  <a:gd name="T14" fmla="*/ 0 w 263"/>
                  <a:gd name="T15" fmla="*/ 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3" h="43">
                    <a:moveTo>
                      <a:pt x="0" y="8"/>
                    </a:moveTo>
                    <a:lnTo>
                      <a:pt x="3" y="8"/>
                    </a:lnTo>
                    <a:lnTo>
                      <a:pt x="263" y="43"/>
                    </a:lnTo>
                    <a:lnTo>
                      <a:pt x="263" y="35"/>
                    </a:lnTo>
                    <a:lnTo>
                      <a:pt x="255" y="35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59595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70" name="Freeform 22">
                <a:extLst>
                  <a:ext uri="{FF2B5EF4-FFF2-40B4-BE49-F238E27FC236}">
                    <a16:creationId xmlns:a16="http://schemas.microsoft.com/office/drawing/2014/main" id="{7589591C-B6B4-41E5-A597-9BDEE1688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1089"/>
                <a:ext cx="35" cy="15"/>
              </a:xfrm>
              <a:custGeom>
                <a:avLst/>
                <a:gdLst>
                  <a:gd name="T0" fmla="*/ 5 w 69"/>
                  <a:gd name="T1" fmla="*/ 13 h 30"/>
                  <a:gd name="T2" fmla="*/ 0 w 69"/>
                  <a:gd name="T3" fmla="*/ 17 h 30"/>
                  <a:gd name="T4" fmla="*/ 0 w 69"/>
                  <a:gd name="T5" fmla="*/ 22 h 30"/>
                  <a:gd name="T6" fmla="*/ 5 w 69"/>
                  <a:gd name="T7" fmla="*/ 25 h 30"/>
                  <a:gd name="T8" fmla="*/ 38 w 69"/>
                  <a:gd name="T9" fmla="*/ 30 h 30"/>
                  <a:gd name="T10" fmla="*/ 69 w 69"/>
                  <a:gd name="T11" fmla="*/ 17 h 30"/>
                  <a:gd name="T12" fmla="*/ 69 w 69"/>
                  <a:gd name="T13" fmla="*/ 13 h 30"/>
                  <a:gd name="T14" fmla="*/ 65 w 69"/>
                  <a:gd name="T15" fmla="*/ 8 h 30"/>
                  <a:gd name="T16" fmla="*/ 56 w 69"/>
                  <a:gd name="T17" fmla="*/ 0 h 30"/>
                  <a:gd name="T18" fmla="*/ 48 w 69"/>
                  <a:gd name="T19" fmla="*/ 0 h 30"/>
                  <a:gd name="T20" fmla="*/ 35 w 69"/>
                  <a:gd name="T21" fmla="*/ 0 h 30"/>
                  <a:gd name="T22" fmla="*/ 5 w 69"/>
                  <a:gd name="T23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30">
                    <a:moveTo>
                      <a:pt x="5" y="13"/>
                    </a:moveTo>
                    <a:lnTo>
                      <a:pt x="0" y="17"/>
                    </a:lnTo>
                    <a:lnTo>
                      <a:pt x="0" y="22"/>
                    </a:lnTo>
                    <a:lnTo>
                      <a:pt x="5" y="25"/>
                    </a:lnTo>
                    <a:lnTo>
                      <a:pt x="38" y="30"/>
                    </a:lnTo>
                    <a:lnTo>
                      <a:pt x="69" y="17"/>
                    </a:lnTo>
                    <a:lnTo>
                      <a:pt x="69" y="13"/>
                    </a:lnTo>
                    <a:lnTo>
                      <a:pt x="65" y="8"/>
                    </a:lnTo>
                    <a:lnTo>
                      <a:pt x="56" y="0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71" name="Freeform 23">
                <a:extLst>
                  <a:ext uri="{FF2B5EF4-FFF2-40B4-BE49-F238E27FC236}">
                    <a16:creationId xmlns:a16="http://schemas.microsoft.com/office/drawing/2014/main" id="{E82B2EFA-B7C0-4FB5-B830-29A063FC8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1091"/>
                <a:ext cx="24" cy="10"/>
              </a:xfrm>
              <a:custGeom>
                <a:avLst/>
                <a:gdLst>
                  <a:gd name="T0" fmla="*/ 0 w 48"/>
                  <a:gd name="T1" fmla="*/ 10 h 22"/>
                  <a:gd name="T2" fmla="*/ 13 w 48"/>
                  <a:gd name="T3" fmla="*/ 10 h 22"/>
                  <a:gd name="T4" fmla="*/ 21 w 48"/>
                  <a:gd name="T5" fmla="*/ 19 h 22"/>
                  <a:gd name="T6" fmla="*/ 21 w 48"/>
                  <a:gd name="T7" fmla="*/ 22 h 22"/>
                  <a:gd name="T8" fmla="*/ 48 w 48"/>
                  <a:gd name="T9" fmla="*/ 14 h 22"/>
                  <a:gd name="T10" fmla="*/ 48 w 48"/>
                  <a:gd name="T11" fmla="*/ 10 h 22"/>
                  <a:gd name="T12" fmla="*/ 43 w 48"/>
                  <a:gd name="T13" fmla="*/ 0 h 22"/>
                  <a:gd name="T14" fmla="*/ 39 w 48"/>
                  <a:gd name="T15" fmla="*/ 0 h 22"/>
                  <a:gd name="T16" fmla="*/ 34 w 48"/>
                  <a:gd name="T17" fmla="*/ 0 h 22"/>
                  <a:gd name="T18" fmla="*/ 34 w 48"/>
                  <a:gd name="T19" fmla="*/ 0 h 22"/>
                  <a:gd name="T20" fmla="*/ 21 w 48"/>
                  <a:gd name="T21" fmla="*/ 0 h 22"/>
                  <a:gd name="T22" fmla="*/ 0 w 48"/>
                  <a:gd name="T23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22">
                    <a:moveTo>
                      <a:pt x="0" y="10"/>
                    </a:moveTo>
                    <a:lnTo>
                      <a:pt x="13" y="10"/>
                    </a:lnTo>
                    <a:lnTo>
                      <a:pt x="21" y="19"/>
                    </a:lnTo>
                    <a:lnTo>
                      <a:pt x="21" y="22"/>
                    </a:lnTo>
                    <a:lnTo>
                      <a:pt x="48" y="14"/>
                    </a:lnTo>
                    <a:lnTo>
                      <a:pt x="48" y="10"/>
                    </a:lnTo>
                    <a:lnTo>
                      <a:pt x="43" y="0"/>
                    </a:lnTo>
                    <a:lnTo>
                      <a:pt x="39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ECECE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72" name="Freeform 24">
                <a:extLst>
                  <a:ext uri="{FF2B5EF4-FFF2-40B4-BE49-F238E27FC236}">
                    <a16:creationId xmlns:a16="http://schemas.microsoft.com/office/drawing/2014/main" id="{6DAF43B4-298E-4DDA-BA92-D989B6675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8" y="1096"/>
                <a:ext cx="194" cy="29"/>
              </a:xfrm>
              <a:custGeom>
                <a:avLst/>
                <a:gdLst>
                  <a:gd name="T0" fmla="*/ 0 w 389"/>
                  <a:gd name="T1" fmla="*/ 4 h 60"/>
                  <a:gd name="T2" fmla="*/ 0 w 389"/>
                  <a:gd name="T3" fmla="*/ 4 h 60"/>
                  <a:gd name="T4" fmla="*/ 268 w 389"/>
                  <a:gd name="T5" fmla="*/ 47 h 60"/>
                  <a:gd name="T6" fmla="*/ 362 w 389"/>
                  <a:gd name="T7" fmla="*/ 60 h 60"/>
                  <a:gd name="T8" fmla="*/ 389 w 389"/>
                  <a:gd name="T9" fmla="*/ 55 h 60"/>
                  <a:gd name="T10" fmla="*/ 207 w 389"/>
                  <a:gd name="T11" fmla="*/ 25 h 60"/>
                  <a:gd name="T12" fmla="*/ 38 w 389"/>
                  <a:gd name="T13" fmla="*/ 0 h 60"/>
                  <a:gd name="T14" fmla="*/ 13 w 389"/>
                  <a:gd name="T15" fmla="*/ 4 h 60"/>
                  <a:gd name="T16" fmla="*/ 0 w 389"/>
                  <a:gd name="T17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9" h="60">
                    <a:moveTo>
                      <a:pt x="0" y="4"/>
                    </a:moveTo>
                    <a:lnTo>
                      <a:pt x="0" y="4"/>
                    </a:lnTo>
                    <a:lnTo>
                      <a:pt x="268" y="47"/>
                    </a:lnTo>
                    <a:lnTo>
                      <a:pt x="362" y="60"/>
                    </a:lnTo>
                    <a:lnTo>
                      <a:pt x="389" y="55"/>
                    </a:lnTo>
                    <a:lnTo>
                      <a:pt x="207" y="25"/>
                    </a:lnTo>
                    <a:lnTo>
                      <a:pt x="38" y="0"/>
                    </a:lnTo>
                    <a:lnTo>
                      <a:pt x="1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ECECE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73" name="Freeform 25">
                <a:extLst>
                  <a:ext uri="{FF2B5EF4-FFF2-40B4-BE49-F238E27FC236}">
                    <a16:creationId xmlns:a16="http://schemas.microsoft.com/office/drawing/2014/main" id="{B7129EDE-140C-4868-A190-C2BFD2292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9" y="1096"/>
                <a:ext cx="15" cy="5"/>
              </a:xfrm>
              <a:custGeom>
                <a:avLst/>
                <a:gdLst>
                  <a:gd name="T0" fmla="*/ 0 w 30"/>
                  <a:gd name="T1" fmla="*/ 4 h 12"/>
                  <a:gd name="T2" fmla="*/ 3 w 30"/>
                  <a:gd name="T3" fmla="*/ 12 h 12"/>
                  <a:gd name="T4" fmla="*/ 30 w 30"/>
                  <a:gd name="T5" fmla="*/ 12 h 12"/>
                  <a:gd name="T6" fmla="*/ 25 w 30"/>
                  <a:gd name="T7" fmla="*/ 4 h 12"/>
                  <a:gd name="T8" fmla="*/ 12 w 30"/>
                  <a:gd name="T9" fmla="*/ 0 h 12"/>
                  <a:gd name="T10" fmla="*/ 3 w 30"/>
                  <a:gd name="T11" fmla="*/ 0 h 12"/>
                  <a:gd name="T12" fmla="*/ 0 w 30"/>
                  <a:gd name="T1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2">
                    <a:moveTo>
                      <a:pt x="0" y="4"/>
                    </a:moveTo>
                    <a:lnTo>
                      <a:pt x="3" y="12"/>
                    </a:lnTo>
                    <a:lnTo>
                      <a:pt x="30" y="12"/>
                    </a:lnTo>
                    <a:lnTo>
                      <a:pt x="25" y="4"/>
                    </a:lnTo>
                    <a:lnTo>
                      <a:pt x="12" y="0"/>
                    </a:lnTo>
                    <a:lnTo>
                      <a:pt x="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74" name="Freeform 26">
                <a:extLst>
                  <a:ext uri="{FF2B5EF4-FFF2-40B4-BE49-F238E27FC236}">
                    <a16:creationId xmlns:a16="http://schemas.microsoft.com/office/drawing/2014/main" id="{28B85221-5EAE-48D7-BDC3-57E917C72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" y="1100"/>
                <a:ext cx="185" cy="38"/>
              </a:xfrm>
              <a:custGeom>
                <a:avLst/>
                <a:gdLst>
                  <a:gd name="T0" fmla="*/ 0 w 371"/>
                  <a:gd name="T1" fmla="*/ 13 h 76"/>
                  <a:gd name="T2" fmla="*/ 0 w 371"/>
                  <a:gd name="T3" fmla="*/ 21 h 76"/>
                  <a:gd name="T4" fmla="*/ 260 w 371"/>
                  <a:gd name="T5" fmla="*/ 59 h 76"/>
                  <a:gd name="T6" fmla="*/ 367 w 371"/>
                  <a:gd name="T7" fmla="*/ 76 h 76"/>
                  <a:gd name="T8" fmla="*/ 371 w 371"/>
                  <a:gd name="T9" fmla="*/ 76 h 76"/>
                  <a:gd name="T10" fmla="*/ 371 w 371"/>
                  <a:gd name="T11" fmla="*/ 59 h 76"/>
                  <a:gd name="T12" fmla="*/ 371 w 371"/>
                  <a:gd name="T13" fmla="*/ 54 h 76"/>
                  <a:gd name="T14" fmla="*/ 8 w 371"/>
                  <a:gd name="T15" fmla="*/ 0 h 76"/>
                  <a:gd name="T16" fmla="*/ 0 w 371"/>
                  <a:gd name="T17" fmla="*/ 0 h 76"/>
                  <a:gd name="T18" fmla="*/ 0 w 371"/>
                  <a:gd name="T19" fmla="*/ 1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1" h="76">
                    <a:moveTo>
                      <a:pt x="0" y="13"/>
                    </a:moveTo>
                    <a:lnTo>
                      <a:pt x="0" y="21"/>
                    </a:lnTo>
                    <a:lnTo>
                      <a:pt x="260" y="59"/>
                    </a:lnTo>
                    <a:lnTo>
                      <a:pt x="367" y="76"/>
                    </a:lnTo>
                    <a:lnTo>
                      <a:pt x="371" y="76"/>
                    </a:lnTo>
                    <a:lnTo>
                      <a:pt x="371" y="59"/>
                    </a:lnTo>
                    <a:lnTo>
                      <a:pt x="371" y="5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75" name="Freeform 27">
                <a:extLst>
                  <a:ext uri="{FF2B5EF4-FFF2-40B4-BE49-F238E27FC236}">
                    <a16:creationId xmlns:a16="http://schemas.microsoft.com/office/drawing/2014/main" id="{E27ADDA7-1D48-483A-8976-990C33480F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1101"/>
                <a:ext cx="35" cy="14"/>
              </a:xfrm>
              <a:custGeom>
                <a:avLst/>
                <a:gdLst>
                  <a:gd name="T0" fmla="*/ 5 w 69"/>
                  <a:gd name="T1" fmla="*/ 13 h 26"/>
                  <a:gd name="T2" fmla="*/ 0 w 69"/>
                  <a:gd name="T3" fmla="*/ 21 h 26"/>
                  <a:gd name="T4" fmla="*/ 0 w 69"/>
                  <a:gd name="T5" fmla="*/ 21 h 26"/>
                  <a:gd name="T6" fmla="*/ 0 w 69"/>
                  <a:gd name="T7" fmla="*/ 21 h 26"/>
                  <a:gd name="T8" fmla="*/ 40 w 69"/>
                  <a:gd name="T9" fmla="*/ 26 h 26"/>
                  <a:gd name="T10" fmla="*/ 69 w 69"/>
                  <a:gd name="T11" fmla="*/ 18 h 26"/>
                  <a:gd name="T12" fmla="*/ 69 w 69"/>
                  <a:gd name="T13" fmla="*/ 18 h 26"/>
                  <a:gd name="T14" fmla="*/ 64 w 69"/>
                  <a:gd name="T15" fmla="*/ 5 h 26"/>
                  <a:gd name="T16" fmla="*/ 53 w 69"/>
                  <a:gd name="T17" fmla="*/ 0 h 26"/>
                  <a:gd name="T18" fmla="*/ 43 w 69"/>
                  <a:gd name="T19" fmla="*/ 0 h 26"/>
                  <a:gd name="T20" fmla="*/ 21 w 69"/>
                  <a:gd name="T21" fmla="*/ 5 h 26"/>
                  <a:gd name="T22" fmla="*/ 5 w 69"/>
                  <a:gd name="T23" fmla="*/ 1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26">
                    <a:moveTo>
                      <a:pt x="5" y="13"/>
                    </a:move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40" y="26"/>
                    </a:lnTo>
                    <a:lnTo>
                      <a:pt x="69" y="18"/>
                    </a:lnTo>
                    <a:lnTo>
                      <a:pt x="69" y="18"/>
                    </a:lnTo>
                    <a:lnTo>
                      <a:pt x="64" y="5"/>
                    </a:lnTo>
                    <a:lnTo>
                      <a:pt x="53" y="0"/>
                    </a:lnTo>
                    <a:lnTo>
                      <a:pt x="43" y="0"/>
                    </a:lnTo>
                    <a:lnTo>
                      <a:pt x="21" y="5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76" name="Freeform 28">
                <a:extLst>
                  <a:ext uri="{FF2B5EF4-FFF2-40B4-BE49-F238E27FC236}">
                    <a16:creationId xmlns:a16="http://schemas.microsoft.com/office/drawing/2014/main" id="{7A64E1AE-FE8A-42F3-BBFE-6E389947FE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1104"/>
                <a:ext cx="23" cy="11"/>
              </a:xfrm>
              <a:custGeom>
                <a:avLst/>
                <a:gdLst>
                  <a:gd name="T0" fmla="*/ 0 w 46"/>
                  <a:gd name="T1" fmla="*/ 5 h 21"/>
                  <a:gd name="T2" fmla="*/ 13 w 46"/>
                  <a:gd name="T3" fmla="*/ 13 h 21"/>
                  <a:gd name="T4" fmla="*/ 17 w 46"/>
                  <a:gd name="T5" fmla="*/ 16 h 21"/>
                  <a:gd name="T6" fmla="*/ 22 w 46"/>
                  <a:gd name="T7" fmla="*/ 21 h 21"/>
                  <a:gd name="T8" fmla="*/ 46 w 46"/>
                  <a:gd name="T9" fmla="*/ 13 h 21"/>
                  <a:gd name="T10" fmla="*/ 43 w 46"/>
                  <a:gd name="T11" fmla="*/ 5 h 21"/>
                  <a:gd name="T12" fmla="*/ 30 w 46"/>
                  <a:gd name="T13" fmla="*/ 0 h 21"/>
                  <a:gd name="T14" fmla="*/ 22 w 46"/>
                  <a:gd name="T15" fmla="*/ 0 h 21"/>
                  <a:gd name="T16" fmla="*/ 3 w 46"/>
                  <a:gd name="T17" fmla="*/ 5 h 21"/>
                  <a:gd name="T18" fmla="*/ 0 w 46"/>
                  <a:gd name="T19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6" h="21">
                    <a:moveTo>
                      <a:pt x="0" y="5"/>
                    </a:moveTo>
                    <a:lnTo>
                      <a:pt x="13" y="13"/>
                    </a:lnTo>
                    <a:lnTo>
                      <a:pt x="17" y="16"/>
                    </a:lnTo>
                    <a:lnTo>
                      <a:pt x="22" y="21"/>
                    </a:lnTo>
                    <a:lnTo>
                      <a:pt x="46" y="13"/>
                    </a:lnTo>
                    <a:lnTo>
                      <a:pt x="43" y="5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3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ECECE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77" name="Freeform 29">
                <a:extLst>
                  <a:ext uri="{FF2B5EF4-FFF2-40B4-BE49-F238E27FC236}">
                    <a16:creationId xmlns:a16="http://schemas.microsoft.com/office/drawing/2014/main" id="{01358227-D411-4B50-89BA-411ED2BF1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1104"/>
                <a:ext cx="362" cy="185"/>
              </a:xfrm>
              <a:custGeom>
                <a:avLst/>
                <a:gdLst>
                  <a:gd name="T0" fmla="*/ 0 w 725"/>
                  <a:gd name="T1" fmla="*/ 336 h 370"/>
                  <a:gd name="T2" fmla="*/ 0 w 725"/>
                  <a:gd name="T3" fmla="*/ 370 h 370"/>
                  <a:gd name="T4" fmla="*/ 25 w 725"/>
                  <a:gd name="T5" fmla="*/ 362 h 370"/>
                  <a:gd name="T6" fmla="*/ 320 w 725"/>
                  <a:gd name="T7" fmla="*/ 217 h 370"/>
                  <a:gd name="T8" fmla="*/ 725 w 725"/>
                  <a:gd name="T9" fmla="*/ 25 h 370"/>
                  <a:gd name="T10" fmla="*/ 725 w 725"/>
                  <a:gd name="T11" fmla="*/ 0 h 370"/>
                  <a:gd name="T12" fmla="*/ 720 w 725"/>
                  <a:gd name="T13" fmla="*/ 0 h 370"/>
                  <a:gd name="T14" fmla="*/ 194 w 725"/>
                  <a:gd name="T15" fmla="*/ 246 h 370"/>
                  <a:gd name="T16" fmla="*/ 0 w 725"/>
                  <a:gd name="T17" fmla="*/ 336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5" h="370">
                    <a:moveTo>
                      <a:pt x="0" y="336"/>
                    </a:moveTo>
                    <a:lnTo>
                      <a:pt x="0" y="370"/>
                    </a:lnTo>
                    <a:lnTo>
                      <a:pt x="25" y="362"/>
                    </a:lnTo>
                    <a:lnTo>
                      <a:pt x="320" y="217"/>
                    </a:lnTo>
                    <a:lnTo>
                      <a:pt x="725" y="25"/>
                    </a:lnTo>
                    <a:lnTo>
                      <a:pt x="725" y="0"/>
                    </a:lnTo>
                    <a:lnTo>
                      <a:pt x="720" y="0"/>
                    </a:lnTo>
                    <a:lnTo>
                      <a:pt x="194" y="246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78" name="Freeform 30">
                <a:extLst>
                  <a:ext uri="{FF2B5EF4-FFF2-40B4-BE49-F238E27FC236}">
                    <a16:creationId xmlns:a16="http://schemas.microsoft.com/office/drawing/2014/main" id="{334E2133-4D93-4B32-B03A-239354E39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0" y="1108"/>
                <a:ext cx="360" cy="181"/>
              </a:xfrm>
              <a:custGeom>
                <a:avLst/>
                <a:gdLst>
                  <a:gd name="T0" fmla="*/ 0 w 720"/>
                  <a:gd name="T1" fmla="*/ 328 h 362"/>
                  <a:gd name="T2" fmla="*/ 4 w 720"/>
                  <a:gd name="T3" fmla="*/ 362 h 362"/>
                  <a:gd name="T4" fmla="*/ 232 w 720"/>
                  <a:gd name="T5" fmla="*/ 252 h 362"/>
                  <a:gd name="T6" fmla="*/ 409 w 720"/>
                  <a:gd name="T7" fmla="*/ 166 h 362"/>
                  <a:gd name="T8" fmla="*/ 720 w 720"/>
                  <a:gd name="T9" fmla="*/ 17 h 362"/>
                  <a:gd name="T10" fmla="*/ 720 w 720"/>
                  <a:gd name="T11" fmla="*/ 0 h 362"/>
                  <a:gd name="T12" fmla="*/ 221 w 720"/>
                  <a:gd name="T13" fmla="*/ 230 h 362"/>
                  <a:gd name="T14" fmla="*/ 0 w 720"/>
                  <a:gd name="T15" fmla="*/ 328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0" h="362">
                    <a:moveTo>
                      <a:pt x="0" y="328"/>
                    </a:moveTo>
                    <a:lnTo>
                      <a:pt x="4" y="362"/>
                    </a:lnTo>
                    <a:lnTo>
                      <a:pt x="232" y="252"/>
                    </a:lnTo>
                    <a:lnTo>
                      <a:pt x="409" y="166"/>
                    </a:lnTo>
                    <a:lnTo>
                      <a:pt x="720" y="17"/>
                    </a:lnTo>
                    <a:lnTo>
                      <a:pt x="720" y="0"/>
                    </a:lnTo>
                    <a:lnTo>
                      <a:pt x="221" y="230"/>
                    </a:lnTo>
                    <a:lnTo>
                      <a:pt x="0" y="328"/>
                    </a:lnTo>
                    <a:close/>
                  </a:path>
                </a:pathLst>
              </a:custGeom>
              <a:solidFill>
                <a:srgbClr val="CECECE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79" name="Freeform 31">
                <a:extLst>
                  <a:ext uri="{FF2B5EF4-FFF2-40B4-BE49-F238E27FC236}">
                    <a16:creationId xmlns:a16="http://schemas.microsoft.com/office/drawing/2014/main" id="{CEE7A1C8-D850-4C56-A7E5-3B7B1FCD3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1" y="1108"/>
                <a:ext cx="357" cy="177"/>
              </a:xfrm>
              <a:custGeom>
                <a:avLst/>
                <a:gdLst>
                  <a:gd name="T0" fmla="*/ 0 w 713"/>
                  <a:gd name="T1" fmla="*/ 333 h 354"/>
                  <a:gd name="T2" fmla="*/ 0 w 713"/>
                  <a:gd name="T3" fmla="*/ 354 h 354"/>
                  <a:gd name="T4" fmla="*/ 0 w 713"/>
                  <a:gd name="T5" fmla="*/ 354 h 354"/>
                  <a:gd name="T6" fmla="*/ 281 w 713"/>
                  <a:gd name="T7" fmla="*/ 217 h 354"/>
                  <a:gd name="T8" fmla="*/ 713 w 713"/>
                  <a:gd name="T9" fmla="*/ 13 h 354"/>
                  <a:gd name="T10" fmla="*/ 713 w 713"/>
                  <a:gd name="T11" fmla="*/ 0 h 354"/>
                  <a:gd name="T12" fmla="*/ 514 w 713"/>
                  <a:gd name="T13" fmla="*/ 94 h 354"/>
                  <a:gd name="T14" fmla="*/ 0 w 713"/>
                  <a:gd name="T15" fmla="*/ 333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3" h="354">
                    <a:moveTo>
                      <a:pt x="0" y="333"/>
                    </a:moveTo>
                    <a:lnTo>
                      <a:pt x="0" y="354"/>
                    </a:lnTo>
                    <a:lnTo>
                      <a:pt x="0" y="354"/>
                    </a:lnTo>
                    <a:lnTo>
                      <a:pt x="281" y="217"/>
                    </a:lnTo>
                    <a:lnTo>
                      <a:pt x="713" y="13"/>
                    </a:lnTo>
                    <a:lnTo>
                      <a:pt x="713" y="0"/>
                    </a:lnTo>
                    <a:lnTo>
                      <a:pt x="514" y="94"/>
                    </a:lnTo>
                    <a:lnTo>
                      <a:pt x="0" y="333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80" name="Freeform 32">
                <a:extLst>
                  <a:ext uri="{FF2B5EF4-FFF2-40B4-BE49-F238E27FC236}">
                    <a16:creationId xmlns:a16="http://schemas.microsoft.com/office/drawing/2014/main" id="{A4F2FF22-9610-4B2C-A646-F941F4785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4" y="1111"/>
                <a:ext cx="13" cy="4"/>
              </a:xfrm>
              <a:custGeom>
                <a:avLst/>
                <a:gdLst>
                  <a:gd name="T0" fmla="*/ 0 w 26"/>
                  <a:gd name="T1" fmla="*/ 3 h 8"/>
                  <a:gd name="T2" fmla="*/ 0 w 26"/>
                  <a:gd name="T3" fmla="*/ 3 h 8"/>
                  <a:gd name="T4" fmla="*/ 26 w 26"/>
                  <a:gd name="T5" fmla="*/ 8 h 8"/>
                  <a:gd name="T6" fmla="*/ 26 w 26"/>
                  <a:gd name="T7" fmla="*/ 3 h 8"/>
                  <a:gd name="T8" fmla="*/ 16 w 26"/>
                  <a:gd name="T9" fmla="*/ 0 h 8"/>
                  <a:gd name="T10" fmla="*/ 13 w 26"/>
                  <a:gd name="T11" fmla="*/ 0 h 8"/>
                  <a:gd name="T12" fmla="*/ 0 w 26"/>
                  <a:gd name="T13" fmla="*/ 0 h 8"/>
                  <a:gd name="T14" fmla="*/ 0 w 26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8">
                    <a:moveTo>
                      <a:pt x="0" y="3"/>
                    </a:moveTo>
                    <a:lnTo>
                      <a:pt x="0" y="3"/>
                    </a:lnTo>
                    <a:lnTo>
                      <a:pt x="26" y="8"/>
                    </a:lnTo>
                    <a:lnTo>
                      <a:pt x="26" y="3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81" name="Freeform 33">
                <a:extLst>
                  <a:ext uri="{FF2B5EF4-FFF2-40B4-BE49-F238E27FC236}">
                    <a16:creationId xmlns:a16="http://schemas.microsoft.com/office/drawing/2014/main" id="{BD9C123C-77B7-457D-8C6E-60C71104F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1" y="1112"/>
                <a:ext cx="7" cy="3"/>
              </a:xfrm>
              <a:custGeom>
                <a:avLst/>
                <a:gdLst>
                  <a:gd name="T0" fmla="*/ 3 w 13"/>
                  <a:gd name="T1" fmla="*/ 5 h 5"/>
                  <a:gd name="T2" fmla="*/ 13 w 13"/>
                  <a:gd name="T3" fmla="*/ 5 h 5"/>
                  <a:gd name="T4" fmla="*/ 13 w 13"/>
                  <a:gd name="T5" fmla="*/ 0 h 5"/>
                  <a:gd name="T6" fmla="*/ 0 w 13"/>
                  <a:gd name="T7" fmla="*/ 5 h 5"/>
                  <a:gd name="T8" fmla="*/ 3 w 1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3" y="5"/>
                    </a:moveTo>
                    <a:lnTo>
                      <a:pt x="13" y="5"/>
                    </a:lnTo>
                    <a:lnTo>
                      <a:pt x="13" y="0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82" name="Freeform 34">
                <a:extLst>
                  <a:ext uri="{FF2B5EF4-FFF2-40B4-BE49-F238E27FC236}">
                    <a16:creationId xmlns:a16="http://schemas.microsoft.com/office/drawing/2014/main" id="{2EF2E2FF-C18C-4A5C-94AC-A21C84122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3" y="1115"/>
                <a:ext cx="186" cy="29"/>
              </a:xfrm>
              <a:custGeom>
                <a:avLst/>
                <a:gdLst>
                  <a:gd name="T0" fmla="*/ 3 w 370"/>
                  <a:gd name="T1" fmla="*/ 0 h 60"/>
                  <a:gd name="T2" fmla="*/ 145 w 370"/>
                  <a:gd name="T3" fmla="*/ 25 h 60"/>
                  <a:gd name="T4" fmla="*/ 370 w 370"/>
                  <a:gd name="T5" fmla="*/ 60 h 60"/>
                  <a:gd name="T6" fmla="*/ 370 w 370"/>
                  <a:gd name="T7" fmla="*/ 60 h 60"/>
                  <a:gd name="T8" fmla="*/ 370 w 370"/>
                  <a:gd name="T9" fmla="*/ 55 h 60"/>
                  <a:gd name="T10" fmla="*/ 349 w 370"/>
                  <a:gd name="T11" fmla="*/ 52 h 60"/>
                  <a:gd name="T12" fmla="*/ 3 w 370"/>
                  <a:gd name="T13" fmla="*/ 0 h 60"/>
                  <a:gd name="T14" fmla="*/ 0 w 370"/>
                  <a:gd name="T15" fmla="*/ 0 h 60"/>
                  <a:gd name="T16" fmla="*/ 3 w 370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0" h="60">
                    <a:moveTo>
                      <a:pt x="3" y="0"/>
                    </a:moveTo>
                    <a:lnTo>
                      <a:pt x="145" y="25"/>
                    </a:lnTo>
                    <a:lnTo>
                      <a:pt x="370" y="60"/>
                    </a:lnTo>
                    <a:lnTo>
                      <a:pt x="370" y="60"/>
                    </a:lnTo>
                    <a:lnTo>
                      <a:pt x="370" y="55"/>
                    </a:lnTo>
                    <a:lnTo>
                      <a:pt x="349" y="5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9595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83" name="Freeform 35">
                <a:extLst>
                  <a:ext uri="{FF2B5EF4-FFF2-40B4-BE49-F238E27FC236}">
                    <a16:creationId xmlns:a16="http://schemas.microsoft.com/office/drawing/2014/main" id="{980A4BCB-C732-46C8-91A1-950FA1488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5" y="1115"/>
                <a:ext cx="6" cy="1"/>
              </a:xfrm>
              <a:custGeom>
                <a:avLst/>
                <a:gdLst>
                  <a:gd name="T0" fmla="*/ 0 w 14"/>
                  <a:gd name="T1" fmla="*/ 4 h 4"/>
                  <a:gd name="T2" fmla="*/ 0 w 14"/>
                  <a:gd name="T3" fmla="*/ 4 h 4"/>
                  <a:gd name="T4" fmla="*/ 14 w 14"/>
                  <a:gd name="T5" fmla="*/ 4 h 4"/>
                  <a:gd name="T6" fmla="*/ 14 w 14"/>
                  <a:gd name="T7" fmla="*/ 0 h 4"/>
                  <a:gd name="T8" fmla="*/ 5 w 14"/>
                  <a:gd name="T9" fmla="*/ 0 h 4"/>
                  <a:gd name="T10" fmla="*/ 0 w 1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4">
                    <a:moveTo>
                      <a:pt x="0" y="4"/>
                    </a:moveTo>
                    <a:lnTo>
                      <a:pt x="0" y="4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84" name="Freeform 36">
                <a:extLst>
                  <a:ext uri="{FF2B5EF4-FFF2-40B4-BE49-F238E27FC236}">
                    <a16:creationId xmlns:a16="http://schemas.microsoft.com/office/drawing/2014/main" id="{7D491B05-BEB0-4A0A-8469-6F02DA264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8" y="1116"/>
                <a:ext cx="4" cy="5"/>
              </a:xfrm>
              <a:custGeom>
                <a:avLst/>
                <a:gdLst>
                  <a:gd name="T0" fmla="*/ 0 w 8"/>
                  <a:gd name="T1" fmla="*/ 10 h 10"/>
                  <a:gd name="T2" fmla="*/ 0 w 8"/>
                  <a:gd name="T3" fmla="*/ 10 h 10"/>
                  <a:gd name="T4" fmla="*/ 8 w 8"/>
                  <a:gd name="T5" fmla="*/ 10 h 10"/>
                  <a:gd name="T6" fmla="*/ 8 w 8"/>
                  <a:gd name="T7" fmla="*/ 0 h 10"/>
                  <a:gd name="T8" fmla="*/ 5 w 8"/>
                  <a:gd name="T9" fmla="*/ 5 h 10"/>
                  <a:gd name="T10" fmla="*/ 0 w 8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0">
                    <a:moveTo>
                      <a:pt x="0" y="10"/>
                    </a:moveTo>
                    <a:lnTo>
                      <a:pt x="0" y="10"/>
                    </a:lnTo>
                    <a:lnTo>
                      <a:pt x="8" y="10"/>
                    </a:lnTo>
                    <a:lnTo>
                      <a:pt x="8" y="0"/>
                    </a:lnTo>
                    <a:lnTo>
                      <a:pt x="5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85" name="Freeform 37">
                <a:extLst>
                  <a:ext uri="{FF2B5EF4-FFF2-40B4-BE49-F238E27FC236}">
                    <a16:creationId xmlns:a16="http://schemas.microsoft.com/office/drawing/2014/main" id="{A7DABF5E-6337-406D-AB0B-335A3CCA6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" y="1121"/>
                <a:ext cx="7" cy="4"/>
              </a:xfrm>
              <a:custGeom>
                <a:avLst/>
                <a:gdLst>
                  <a:gd name="T0" fmla="*/ 0 w 13"/>
                  <a:gd name="T1" fmla="*/ 8 h 8"/>
                  <a:gd name="T2" fmla="*/ 10 w 13"/>
                  <a:gd name="T3" fmla="*/ 3 h 8"/>
                  <a:gd name="T4" fmla="*/ 13 w 13"/>
                  <a:gd name="T5" fmla="*/ 3 h 8"/>
                  <a:gd name="T6" fmla="*/ 10 w 13"/>
                  <a:gd name="T7" fmla="*/ 0 h 8"/>
                  <a:gd name="T8" fmla="*/ 0 w 13"/>
                  <a:gd name="T9" fmla="*/ 3 h 8"/>
                  <a:gd name="T10" fmla="*/ 0 w 13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8">
                    <a:moveTo>
                      <a:pt x="0" y="8"/>
                    </a:moveTo>
                    <a:lnTo>
                      <a:pt x="10" y="3"/>
                    </a:lnTo>
                    <a:lnTo>
                      <a:pt x="13" y="3"/>
                    </a:lnTo>
                    <a:lnTo>
                      <a:pt x="10" y="0"/>
                    </a:lnTo>
                    <a:lnTo>
                      <a:pt x="0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86" name="Freeform 38">
                <a:extLst>
                  <a:ext uri="{FF2B5EF4-FFF2-40B4-BE49-F238E27FC236}">
                    <a16:creationId xmlns:a16="http://schemas.microsoft.com/office/drawing/2014/main" id="{B10A34E5-3923-4499-9709-9B643AA80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5" y="1123"/>
                <a:ext cx="6" cy="4"/>
              </a:xfrm>
              <a:custGeom>
                <a:avLst/>
                <a:gdLst>
                  <a:gd name="T0" fmla="*/ 0 w 13"/>
                  <a:gd name="T1" fmla="*/ 5 h 8"/>
                  <a:gd name="T2" fmla="*/ 0 w 13"/>
                  <a:gd name="T3" fmla="*/ 8 h 8"/>
                  <a:gd name="T4" fmla="*/ 10 w 13"/>
                  <a:gd name="T5" fmla="*/ 8 h 8"/>
                  <a:gd name="T6" fmla="*/ 13 w 13"/>
                  <a:gd name="T7" fmla="*/ 5 h 8"/>
                  <a:gd name="T8" fmla="*/ 13 w 13"/>
                  <a:gd name="T9" fmla="*/ 0 h 8"/>
                  <a:gd name="T10" fmla="*/ 5 w 13"/>
                  <a:gd name="T11" fmla="*/ 5 h 8"/>
                  <a:gd name="T12" fmla="*/ 0 w 13"/>
                  <a:gd name="T1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0" y="5"/>
                    </a:moveTo>
                    <a:lnTo>
                      <a:pt x="0" y="8"/>
                    </a:lnTo>
                    <a:lnTo>
                      <a:pt x="10" y="8"/>
                    </a:lnTo>
                    <a:lnTo>
                      <a:pt x="13" y="5"/>
                    </a:lnTo>
                    <a:lnTo>
                      <a:pt x="13" y="0"/>
                    </a:lnTo>
                    <a:lnTo>
                      <a:pt x="5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87" name="Freeform 39">
                <a:extLst>
                  <a:ext uri="{FF2B5EF4-FFF2-40B4-BE49-F238E27FC236}">
                    <a16:creationId xmlns:a16="http://schemas.microsoft.com/office/drawing/2014/main" id="{FDAB0479-72B9-423D-B177-0BFDC5A2B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1123"/>
                <a:ext cx="20" cy="21"/>
              </a:xfrm>
              <a:custGeom>
                <a:avLst/>
                <a:gdLst>
                  <a:gd name="T0" fmla="*/ 0 w 40"/>
                  <a:gd name="T1" fmla="*/ 30 h 43"/>
                  <a:gd name="T2" fmla="*/ 0 w 40"/>
                  <a:gd name="T3" fmla="*/ 35 h 43"/>
                  <a:gd name="T4" fmla="*/ 9 w 40"/>
                  <a:gd name="T5" fmla="*/ 43 h 43"/>
                  <a:gd name="T6" fmla="*/ 9 w 40"/>
                  <a:gd name="T7" fmla="*/ 43 h 43"/>
                  <a:gd name="T8" fmla="*/ 30 w 40"/>
                  <a:gd name="T9" fmla="*/ 38 h 43"/>
                  <a:gd name="T10" fmla="*/ 40 w 40"/>
                  <a:gd name="T11" fmla="*/ 26 h 43"/>
                  <a:gd name="T12" fmla="*/ 35 w 40"/>
                  <a:gd name="T13" fmla="*/ 0 h 43"/>
                  <a:gd name="T14" fmla="*/ 0 w 40"/>
                  <a:gd name="T15" fmla="*/ 8 h 43"/>
                  <a:gd name="T16" fmla="*/ 0 w 40"/>
                  <a:gd name="T17" fmla="*/ 3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3">
                    <a:moveTo>
                      <a:pt x="0" y="30"/>
                    </a:moveTo>
                    <a:lnTo>
                      <a:pt x="0" y="35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30" y="38"/>
                    </a:lnTo>
                    <a:lnTo>
                      <a:pt x="40" y="26"/>
                    </a:lnTo>
                    <a:lnTo>
                      <a:pt x="35" y="0"/>
                    </a:lnTo>
                    <a:lnTo>
                      <a:pt x="0" y="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88" name="Freeform 40">
                <a:extLst>
                  <a:ext uri="{FF2B5EF4-FFF2-40B4-BE49-F238E27FC236}">
                    <a16:creationId xmlns:a16="http://schemas.microsoft.com/office/drawing/2014/main" id="{57C15981-F42F-4761-A494-460B934B6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" y="1127"/>
                <a:ext cx="2" cy="3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5 h 5"/>
                  <a:gd name="T4" fmla="*/ 5 w 5"/>
                  <a:gd name="T5" fmla="*/ 5 h 5"/>
                  <a:gd name="T6" fmla="*/ 5 w 5"/>
                  <a:gd name="T7" fmla="*/ 5 h 5"/>
                  <a:gd name="T8" fmla="*/ 5 w 5"/>
                  <a:gd name="T9" fmla="*/ 0 h 5"/>
                  <a:gd name="T10" fmla="*/ 0 w 5"/>
                  <a:gd name="T11" fmla="*/ 0 h 5"/>
                  <a:gd name="T12" fmla="*/ 0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89" name="Freeform 41">
                <a:extLst>
                  <a:ext uri="{FF2B5EF4-FFF2-40B4-BE49-F238E27FC236}">
                    <a16:creationId xmlns:a16="http://schemas.microsoft.com/office/drawing/2014/main" id="{E1100CD0-50CC-4166-AA77-A6817FEC60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2" y="1127"/>
                <a:ext cx="161" cy="100"/>
              </a:xfrm>
              <a:custGeom>
                <a:avLst/>
                <a:gdLst>
                  <a:gd name="T0" fmla="*/ 22 w 323"/>
                  <a:gd name="T1" fmla="*/ 200 h 200"/>
                  <a:gd name="T2" fmla="*/ 323 w 323"/>
                  <a:gd name="T3" fmla="*/ 13 h 200"/>
                  <a:gd name="T4" fmla="*/ 323 w 323"/>
                  <a:gd name="T5" fmla="*/ 0 h 200"/>
                  <a:gd name="T6" fmla="*/ 0 w 323"/>
                  <a:gd name="T7" fmla="*/ 192 h 200"/>
                  <a:gd name="T8" fmla="*/ 22 w 323"/>
                  <a:gd name="T9" fmla="*/ 20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3" h="200">
                    <a:moveTo>
                      <a:pt x="22" y="200"/>
                    </a:moveTo>
                    <a:lnTo>
                      <a:pt x="323" y="13"/>
                    </a:lnTo>
                    <a:lnTo>
                      <a:pt x="323" y="0"/>
                    </a:lnTo>
                    <a:lnTo>
                      <a:pt x="0" y="192"/>
                    </a:lnTo>
                    <a:lnTo>
                      <a:pt x="22" y="20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90" name="Freeform 42">
                <a:extLst>
                  <a:ext uri="{FF2B5EF4-FFF2-40B4-BE49-F238E27FC236}">
                    <a16:creationId xmlns:a16="http://schemas.microsoft.com/office/drawing/2014/main" id="{2A247DB3-A41B-4EC9-AEDD-67C0B2FAE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2" y="1130"/>
                <a:ext cx="7" cy="4"/>
              </a:xfrm>
              <a:custGeom>
                <a:avLst/>
                <a:gdLst>
                  <a:gd name="T0" fmla="*/ 0 w 13"/>
                  <a:gd name="T1" fmla="*/ 8 h 8"/>
                  <a:gd name="T2" fmla="*/ 0 w 13"/>
                  <a:gd name="T3" fmla="*/ 8 h 8"/>
                  <a:gd name="T4" fmla="*/ 13 w 13"/>
                  <a:gd name="T5" fmla="*/ 3 h 8"/>
                  <a:gd name="T6" fmla="*/ 13 w 13"/>
                  <a:gd name="T7" fmla="*/ 0 h 8"/>
                  <a:gd name="T8" fmla="*/ 0 w 13"/>
                  <a:gd name="T9" fmla="*/ 3 h 8"/>
                  <a:gd name="T10" fmla="*/ 0 w 13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8">
                    <a:moveTo>
                      <a:pt x="0" y="8"/>
                    </a:moveTo>
                    <a:lnTo>
                      <a:pt x="0" y="8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0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91" name="Freeform 43">
                <a:extLst>
                  <a:ext uri="{FF2B5EF4-FFF2-40B4-BE49-F238E27FC236}">
                    <a16:creationId xmlns:a16="http://schemas.microsoft.com/office/drawing/2014/main" id="{2E828DD5-7291-45F8-9441-F8196673F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" y="1131"/>
                <a:ext cx="4" cy="7"/>
              </a:xfrm>
              <a:custGeom>
                <a:avLst/>
                <a:gdLst>
                  <a:gd name="T0" fmla="*/ 0 w 8"/>
                  <a:gd name="T1" fmla="*/ 14 h 14"/>
                  <a:gd name="T2" fmla="*/ 8 w 8"/>
                  <a:gd name="T3" fmla="*/ 10 h 14"/>
                  <a:gd name="T4" fmla="*/ 8 w 8"/>
                  <a:gd name="T5" fmla="*/ 0 h 14"/>
                  <a:gd name="T6" fmla="*/ 0 w 8"/>
                  <a:gd name="T7" fmla="*/ 5 h 14"/>
                  <a:gd name="T8" fmla="*/ 0 w 8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4">
                    <a:moveTo>
                      <a:pt x="0" y="14"/>
                    </a:moveTo>
                    <a:lnTo>
                      <a:pt x="8" y="10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92" name="Freeform 44">
                <a:extLst>
                  <a:ext uri="{FF2B5EF4-FFF2-40B4-BE49-F238E27FC236}">
                    <a16:creationId xmlns:a16="http://schemas.microsoft.com/office/drawing/2014/main" id="{C0915FCE-96EB-4516-A71E-3CF7A98C23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136"/>
                <a:ext cx="179" cy="53"/>
              </a:xfrm>
              <a:custGeom>
                <a:avLst/>
                <a:gdLst>
                  <a:gd name="T0" fmla="*/ 0 w 359"/>
                  <a:gd name="T1" fmla="*/ 38 h 106"/>
                  <a:gd name="T2" fmla="*/ 0 w 359"/>
                  <a:gd name="T3" fmla="*/ 38 h 106"/>
                  <a:gd name="T4" fmla="*/ 10 w 359"/>
                  <a:gd name="T5" fmla="*/ 50 h 106"/>
                  <a:gd name="T6" fmla="*/ 10 w 359"/>
                  <a:gd name="T7" fmla="*/ 50 h 106"/>
                  <a:gd name="T8" fmla="*/ 13 w 359"/>
                  <a:gd name="T9" fmla="*/ 55 h 106"/>
                  <a:gd name="T10" fmla="*/ 333 w 359"/>
                  <a:gd name="T11" fmla="*/ 106 h 106"/>
                  <a:gd name="T12" fmla="*/ 346 w 359"/>
                  <a:gd name="T13" fmla="*/ 98 h 106"/>
                  <a:gd name="T14" fmla="*/ 351 w 359"/>
                  <a:gd name="T15" fmla="*/ 80 h 106"/>
                  <a:gd name="T16" fmla="*/ 354 w 359"/>
                  <a:gd name="T17" fmla="*/ 71 h 106"/>
                  <a:gd name="T18" fmla="*/ 359 w 359"/>
                  <a:gd name="T19" fmla="*/ 47 h 106"/>
                  <a:gd name="T20" fmla="*/ 233 w 359"/>
                  <a:gd name="T21" fmla="*/ 25 h 106"/>
                  <a:gd name="T22" fmla="*/ 40 w 359"/>
                  <a:gd name="T23" fmla="*/ 0 h 106"/>
                  <a:gd name="T24" fmla="*/ 5 w 359"/>
                  <a:gd name="T25" fmla="*/ 9 h 106"/>
                  <a:gd name="T26" fmla="*/ 0 w 359"/>
                  <a:gd name="T27" fmla="*/ 3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9" h="106">
                    <a:moveTo>
                      <a:pt x="0" y="38"/>
                    </a:moveTo>
                    <a:lnTo>
                      <a:pt x="0" y="38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3" y="55"/>
                    </a:lnTo>
                    <a:lnTo>
                      <a:pt x="333" y="106"/>
                    </a:lnTo>
                    <a:lnTo>
                      <a:pt x="346" y="98"/>
                    </a:lnTo>
                    <a:lnTo>
                      <a:pt x="351" y="80"/>
                    </a:lnTo>
                    <a:lnTo>
                      <a:pt x="354" y="71"/>
                    </a:lnTo>
                    <a:lnTo>
                      <a:pt x="359" y="47"/>
                    </a:lnTo>
                    <a:lnTo>
                      <a:pt x="233" y="25"/>
                    </a:lnTo>
                    <a:lnTo>
                      <a:pt x="40" y="0"/>
                    </a:lnTo>
                    <a:lnTo>
                      <a:pt x="5" y="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93" name="Freeform 45">
                <a:extLst>
                  <a:ext uri="{FF2B5EF4-FFF2-40B4-BE49-F238E27FC236}">
                    <a16:creationId xmlns:a16="http://schemas.microsoft.com/office/drawing/2014/main" id="{7D8DBD3E-B9E7-4AC8-AB4C-326AA2412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8" y="1136"/>
                <a:ext cx="5" cy="6"/>
              </a:xfrm>
              <a:custGeom>
                <a:avLst/>
                <a:gdLst>
                  <a:gd name="T0" fmla="*/ 0 w 12"/>
                  <a:gd name="T1" fmla="*/ 9 h 12"/>
                  <a:gd name="T2" fmla="*/ 0 w 12"/>
                  <a:gd name="T3" fmla="*/ 12 h 12"/>
                  <a:gd name="T4" fmla="*/ 12 w 12"/>
                  <a:gd name="T5" fmla="*/ 4 h 12"/>
                  <a:gd name="T6" fmla="*/ 12 w 12"/>
                  <a:gd name="T7" fmla="*/ 0 h 12"/>
                  <a:gd name="T8" fmla="*/ 0 w 12"/>
                  <a:gd name="T9" fmla="*/ 4 h 12"/>
                  <a:gd name="T10" fmla="*/ 0 w 12"/>
                  <a:gd name="T11" fmla="*/ 9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2">
                    <a:moveTo>
                      <a:pt x="0" y="9"/>
                    </a:moveTo>
                    <a:lnTo>
                      <a:pt x="0" y="12"/>
                    </a:lnTo>
                    <a:lnTo>
                      <a:pt x="12" y="4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94" name="Freeform 46">
                <a:extLst>
                  <a:ext uri="{FF2B5EF4-FFF2-40B4-BE49-F238E27FC236}">
                    <a16:creationId xmlns:a16="http://schemas.microsoft.com/office/drawing/2014/main" id="{E56335F0-590A-4B6B-AD04-7195523D7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1136"/>
                <a:ext cx="658" cy="400"/>
              </a:xfrm>
              <a:custGeom>
                <a:avLst/>
                <a:gdLst>
                  <a:gd name="T0" fmla="*/ 1100 w 1315"/>
                  <a:gd name="T1" fmla="*/ 212 h 800"/>
                  <a:gd name="T2" fmla="*/ 1105 w 1315"/>
                  <a:gd name="T3" fmla="*/ 250 h 800"/>
                  <a:gd name="T4" fmla="*/ 1108 w 1315"/>
                  <a:gd name="T5" fmla="*/ 290 h 800"/>
                  <a:gd name="T6" fmla="*/ 1113 w 1315"/>
                  <a:gd name="T7" fmla="*/ 306 h 800"/>
                  <a:gd name="T8" fmla="*/ 1105 w 1315"/>
                  <a:gd name="T9" fmla="*/ 315 h 800"/>
                  <a:gd name="T10" fmla="*/ 1100 w 1315"/>
                  <a:gd name="T11" fmla="*/ 323 h 800"/>
                  <a:gd name="T12" fmla="*/ 1087 w 1315"/>
                  <a:gd name="T13" fmla="*/ 315 h 800"/>
                  <a:gd name="T14" fmla="*/ 1065 w 1315"/>
                  <a:gd name="T15" fmla="*/ 323 h 800"/>
                  <a:gd name="T16" fmla="*/ 1052 w 1315"/>
                  <a:gd name="T17" fmla="*/ 323 h 800"/>
                  <a:gd name="T18" fmla="*/ 1039 w 1315"/>
                  <a:gd name="T19" fmla="*/ 315 h 800"/>
                  <a:gd name="T20" fmla="*/ 1030 w 1315"/>
                  <a:gd name="T21" fmla="*/ 302 h 800"/>
                  <a:gd name="T22" fmla="*/ 1014 w 1315"/>
                  <a:gd name="T23" fmla="*/ 293 h 800"/>
                  <a:gd name="T24" fmla="*/ 1014 w 1315"/>
                  <a:gd name="T25" fmla="*/ 285 h 800"/>
                  <a:gd name="T26" fmla="*/ 928 w 1315"/>
                  <a:gd name="T27" fmla="*/ 239 h 800"/>
                  <a:gd name="T28" fmla="*/ 936 w 1315"/>
                  <a:gd name="T29" fmla="*/ 230 h 800"/>
                  <a:gd name="T30" fmla="*/ 928 w 1315"/>
                  <a:gd name="T31" fmla="*/ 225 h 800"/>
                  <a:gd name="T32" fmla="*/ 815 w 1315"/>
                  <a:gd name="T33" fmla="*/ 277 h 800"/>
                  <a:gd name="T34" fmla="*/ 0 w 1315"/>
                  <a:gd name="T35" fmla="*/ 800 h 800"/>
                  <a:gd name="T36" fmla="*/ 655 w 1315"/>
                  <a:gd name="T37" fmla="*/ 783 h 800"/>
                  <a:gd name="T38" fmla="*/ 695 w 1315"/>
                  <a:gd name="T39" fmla="*/ 758 h 800"/>
                  <a:gd name="T40" fmla="*/ 729 w 1315"/>
                  <a:gd name="T41" fmla="*/ 745 h 800"/>
                  <a:gd name="T42" fmla="*/ 767 w 1315"/>
                  <a:gd name="T43" fmla="*/ 737 h 800"/>
                  <a:gd name="T44" fmla="*/ 815 w 1315"/>
                  <a:gd name="T45" fmla="*/ 737 h 800"/>
                  <a:gd name="T46" fmla="*/ 875 w 1315"/>
                  <a:gd name="T47" fmla="*/ 750 h 800"/>
                  <a:gd name="T48" fmla="*/ 1315 w 1315"/>
                  <a:gd name="T49" fmla="*/ 800 h 800"/>
                  <a:gd name="T50" fmla="*/ 1001 w 1315"/>
                  <a:gd name="T51" fmla="*/ 626 h 800"/>
                  <a:gd name="T52" fmla="*/ 971 w 1315"/>
                  <a:gd name="T53" fmla="*/ 604 h 800"/>
                  <a:gd name="T54" fmla="*/ 963 w 1315"/>
                  <a:gd name="T55" fmla="*/ 575 h 800"/>
                  <a:gd name="T56" fmla="*/ 974 w 1315"/>
                  <a:gd name="T57" fmla="*/ 537 h 800"/>
                  <a:gd name="T58" fmla="*/ 1014 w 1315"/>
                  <a:gd name="T59" fmla="*/ 490 h 800"/>
                  <a:gd name="T60" fmla="*/ 1315 w 1315"/>
                  <a:gd name="T61" fmla="*/ 0 h 800"/>
                  <a:gd name="T62" fmla="*/ 1100 w 1315"/>
                  <a:gd name="T63" fmla="*/ 212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15" h="800">
                    <a:moveTo>
                      <a:pt x="1100" y="212"/>
                    </a:moveTo>
                    <a:lnTo>
                      <a:pt x="1100" y="212"/>
                    </a:lnTo>
                    <a:lnTo>
                      <a:pt x="1100" y="239"/>
                    </a:lnTo>
                    <a:lnTo>
                      <a:pt x="1105" y="250"/>
                    </a:lnTo>
                    <a:lnTo>
                      <a:pt x="1105" y="285"/>
                    </a:lnTo>
                    <a:lnTo>
                      <a:pt x="1108" y="290"/>
                    </a:lnTo>
                    <a:lnTo>
                      <a:pt x="1108" y="298"/>
                    </a:lnTo>
                    <a:lnTo>
                      <a:pt x="1113" y="306"/>
                    </a:lnTo>
                    <a:lnTo>
                      <a:pt x="1108" y="315"/>
                    </a:lnTo>
                    <a:lnTo>
                      <a:pt x="1105" y="315"/>
                    </a:lnTo>
                    <a:lnTo>
                      <a:pt x="1100" y="320"/>
                    </a:lnTo>
                    <a:lnTo>
                      <a:pt x="1100" y="323"/>
                    </a:lnTo>
                    <a:lnTo>
                      <a:pt x="1092" y="320"/>
                    </a:lnTo>
                    <a:lnTo>
                      <a:pt x="1087" y="315"/>
                    </a:lnTo>
                    <a:lnTo>
                      <a:pt x="1065" y="320"/>
                    </a:lnTo>
                    <a:lnTo>
                      <a:pt x="1065" y="323"/>
                    </a:lnTo>
                    <a:lnTo>
                      <a:pt x="1062" y="323"/>
                    </a:lnTo>
                    <a:lnTo>
                      <a:pt x="1052" y="323"/>
                    </a:lnTo>
                    <a:lnTo>
                      <a:pt x="1052" y="320"/>
                    </a:lnTo>
                    <a:lnTo>
                      <a:pt x="1039" y="315"/>
                    </a:lnTo>
                    <a:lnTo>
                      <a:pt x="1030" y="306"/>
                    </a:lnTo>
                    <a:lnTo>
                      <a:pt x="1030" y="302"/>
                    </a:lnTo>
                    <a:lnTo>
                      <a:pt x="1017" y="298"/>
                    </a:lnTo>
                    <a:lnTo>
                      <a:pt x="1014" y="293"/>
                    </a:lnTo>
                    <a:lnTo>
                      <a:pt x="1014" y="285"/>
                    </a:lnTo>
                    <a:lnTo>
                      <a:pt x="1014" y="285"/>
                    </a:lnTo>
                    <a:lnTo>
                      <a:pt x="923" y="242"/>
                    </a:lnTo>
                    <a:lnTo>
                      <a:pt x="928" y="239"/>
                    </a:lnTo>
                    <a:lnTo>
                      <a:pt x="936" y="234"/>
                    </a:lnTo>
                    <a:lnTo>
                      <a:pt x="936" y="230"/>
                    </a:lnTo>
                    <a:lnTo>
                      <a:pt x="931" y="230"/>
                    </a:lnTo>
                    <a:lnTo>
                      <a:pt x="928" y="225"/>
                    </a:lnTo>
                    <a:lnTo>
                      <a:pt x="923" y="212"/>
                    </a:lnTo>
                    <a:lnTo>
                      <a:pt x="815" y="277"/>
                    </a:lnTo>
                    <a:lnTo>
                      <a:pt x="845" y="285"/>
                    </a:lnTo>
                    <a:lnTo>
                      <a:pt x="0" y="800"/>
                    </a:lnTo>
                    <a:lnTo>
                      <a:pt x="638" y="800"/>
                    </a:lnTo>
                    <a:lnTo>
                      <a:pt x="655" y="783"/>
                    </a:lnTo>
                    <a:lnTo>
                      <a:pt x="673" y="770"/>
                    </a:lnTo>
                    <a:lnTo>
                      <a:pt x="695" y="758"/>
                    </a:lnTo>
                    <a:lnTo>
                      <a:pt x="711" y="750"/>
                    </a:lnTo>
                    <a:lnTo>
                      <a:pt x="729" y="745"/>
                    </a:lnTo>
                    <a:lnTo>
                      <a:pt x="746" y="740"/>
                    </a:lnTo>
                    <a:lnTo>
                      <a:pt x="767" y="737"/>
                    </a:lnTo>
                    <a:lnTo>
                      <a:pt x="786" y="737"/>
                    </a:lnTo>
                    <a:lnTo>
                      <a:pt x="815" y="737"/>
                    </a:lnTo>
                    <a:lnTo>
                      <a:pt x="845" y="740"/>
                    </a:lnTo>
                    <a:lnTo>
                      <a:pt x="875" y="750"/>
                    </a:lnTo>
                    <a:lnTo>
                      <a:pt x="1052" y="800"/>
                    </a:lnTo>
                    <a:lnTo>
                      <a:pt x="1315" y="800"/>
                    </a:lnTo>
                    <a:lnTo>
                      <a:pt x="1315" y="702"/>
                    </a:lnTo>
                    <a:lnTo>
                      <a:pt x="1001" y="626"/>
                    </a:lnTo>
                    <a:lnTo>
                      <a:pt x="984" y="613"/>
                    </a:lnTo>
                    <a:lnTo>
                      <a:pt x="971" y="604"/>
                    </a:lnTo>
                    <a:lnTo>
                      <a:pt x="963" y="588"/>
                    </a:lnTo>
                    <a:lnTo>
                      <a:pt x="963" y="575"/>
                    </a:lnTo>
                    <a:lnTo>
                      <a:pt x="963" y="558"/>
                    </a:lnTo>
                    <a:lnTo>
                      <a:pt x="974" y="537"/>
                    </a:lnTo>
                    <a:lnTo>
                      <a:pt x="992" y="510"/>
                    </a:lnTo>
                    <a:lnTo>
                      <a:pt x="1014" y="490"/>
                    </a:lnTo>
                    <a:lnTo>
                      <a:pt x="1315" y="242"/>
                    </a:lnTo>
                    <a:lnTo>
                      <a:pt x="1315" y="0"/>
                    </a:lnTo>
                    <a:lnTo>
                      <a:pt x="1014" y="182"/>
                    </a:lnTo>
                    <a:lnTo>
                      <a:pt x="1100" y="212"/>
                    </a:lnTo>
                    <a:close/>
                  </a:path>
                </a:pathLst>
              </a:custGeom>
              <a:solidFill>
                <a:srgbClr val="CECECE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95" name="Freeform 47">
                <a:extLst>
                  <a:ext uri="{FF2B5EF4-FFF2-40B4-BE49-F238E27FC236}">
                    <a16:creationId xmlns:a16="http://schemas.microsoft.com/office/drawing/2014/main" id="{D2B1983F-7447-48D2-B94F-D77EE7CEAF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2" y="1136"/>
                <a:ext cx="164" cy="27"/>
              </a:xfrm>
              <a:custGeom>
                <a:avLst/>
                <a:gdLst>
                  <a:gd name="T0" fmla="*/ 0 w 328"/>
                  <a:gd name="T1" fmla="*/ 9 h 55"/>
                  <a:gd name="T2" fmla="*/ 306 w 328"/>
                  <a:gd name="T3" fmla="*/ 55 h 55"/>
                  <a:gd name="T4" fmla="*/ 328 w 328"/>
                  <a:gd name="T5" fmla="*/ 47 h 55"/>
                  <a:gd name="T6" fmla="*/ 27 w 328"/>
                  <a:gd name="T7" fmla="*/ 0 h 55"/>
                  <a:gd name="T8" fmla="*/ 0 w 328"/>
                  <a:gd name="T9" fmla="*/ 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8" h="55">
                    <a:moveTo>
                      <a:pt x="0" y="9"/>
                    </a:moveTo>
                    <a:lnTo>
                      <a:pt x="306" y="55"/>
                    </a:lnTo>
                    <a:lnTo>
                      <a:pt x="328" y="47"/>
                    </a:lnTo>
                    <a:lnTo>
                      <a:pt x="27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CECECE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96" name="Freeform 48">
                <a:extLst>
                  <a:ext uri="{FF2B5EF4-FFF2-40B4-BE49-F238E27FC236}">
                    <a16:creationId xmlns:a16="http://schemas.microsoft.com/office/drawing/2014/main" id="{3FEC0629-11CF-4C64-A71F-08F5D3792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8" y="1140"/>
                <a:ext cx="7" cy="6"/>
              </a:xfrm>
              <a:custGeom>
                <a:avLst/>
                <a:gdLst>
                  <a:gd name="T0" fmla="*/ 0 w 13"/>
                  <a:gd name="T1" fmla="*/ 11 h 11"/>
                  <a:gd name="T2" fmla="*/ 0 w 13"/>
                  <a:gd name="T3" fmla="*/ 11 h 11"/>
                  <a:gd name="T4" fmla="*/ 13 w 13"/>
                  <a:gd name="T5" fmla="*/ 3 h 11"/>
                  <a:gd name="T6" fmla="*/ 13 w 13"/>
                  <a:gd name="T7" fmla="*/ 0 h 11"/>
                  <a:gd name="T8" fmla="*/ 0 w 13"/>
                  <a:gd name="T9" fmla="*/ 3 h 11"/>
                  <a:gd name="T10" fmla="*/ 0 w 13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1">
                    <a:moveTo>
                      <a:pt x="0" y="11"/>
                    </a:moveTo>
                    <a:lnTo>
                      <a:pt x="0" y="11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0" y="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97" name="Freeform 49">
                <a:extLst>
                  <a:ext uri="{FF2B5EF4-FFF2-40B4-BE49-F238E27FC236}">
                    <a16:creationId xmlns:a16="http://schemas.microsoft.com/office/drawing/2014/main" id="{A1B21CB1-FBB6-4C1B-9EF5-9A65080D3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" y="1142"/>
                <a:ext cx="156" cy="34"/>
              </a:xfrm>
              <a:custGeom>
                <a:avLst/>
                <a:gdLst>
                  <a:gd name="T0" fmla="*/ 0 w 311"/>
                  <a:gd name="T1" fmla="*/ 26 h 68"/>
                  <a:gd name="T2" fmla="*/ 8 w 311"/>
                  <a:gd name="T3" fmla="*/ 26 h 68"/>
                  <a:gd name="T4" fmla="*/ 83 w 311"/>
                  <a:gd name="T5" fmla="*/ 38 h 68"/>
                  <a:gd name="T6" fmla="*/ 306 w 311"/>
                  <a:gd name="T7" fmla="*/ 68 h 68"/>
                  <a:gd name="T8" fmla="*/ 311 w 311"/>
                  <a:gd name="T9" fmla="*/ 48 h 68"/>
                  <a:gd name="T10" fmla="*/ 290 w 311"/>
                  <a:gd name="T11" fmla="*/ 43 h 68"/>
                  <a:gd name="T12" fmla="*/ 5 w 311"/>
                  <a:gd name="T13" fmla="*/ 0 h 68"/>
                  <a:gd name="T14" fmla="*/ 0 w 311"/>
                  <a:gd name="T15" fmla="*/ 21 h 68"/>
                  <a:gd name="T16" fmla="*/ 0 w 311"/>
                  <a:gd name="T17" fmla="*/ 2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" h="68">
                    <a:moveTo>
                      <a:pt x="0" y="26"/>
                    </a:moveTo>
                    <a:lnTo>
                      <a:pt x="8" y="26"/>
                    </a:lnTo>
                    <a:lnTo>
                      <a:pt x="83" y="38"/>
                    </a:lnTo>
                    <a:lnTo>
                      <a:pt x="306" y="68"/>
                    </a:lnTo>
                    <a:lnTo>
                      <a:pt x="311" y="48"/>
                    </a:lnTo>
                    <a:lnTo>
                      <a:pt x="290" y="43"/>
                    </a:lnTo>
                    <a:lnTo>
                      <a:pt x="5" y="0"/>
                    </a:lnTo>
                    <a:lnTo>
                      <a:pt x="0" y="2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98" name="Freeform 50">
                <a:extLst>
                  <a:ext uri="{FF2B5EF4-FFF2-40B4-BE49-F238E27FC236}">
                    <a16:creationId xmlns:a16="http://schemas.microsoft.com/office/drawing/2014/main" id="{C128D0EA-9D10-4699-BB16-274DA13402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" y="1142"/>
                <a:ext cx="46" cy="19"/>
              </a:xfrm>
              <a:custGeom>
                <a:avLst/>
                <a:gdLst>
                  <a:gd name="T0" fmla="*/ 13 w 91"/>
                  <a:gd name="T1" fmla="*/ 18 h 38"/>
                  <a:gd name="T2" fmla="*/ 5 w 91"/>
                  <a:gd name="T3" fmla="*/ 26 h 38"/>
                  <a:gd name="T4" fmla="*/ 0 w 91"/>
                  <a:gd name="T5" fmla="*/ 30 h 38"/>
                  <a:gd name="T6" fmla="*/ 0 w 91"/>
                  <a:gd name="T7" fmla="*/ 30 h 38"/>
                  <a:gd name="T8" fmla="*/ 48 w 91"/>
                  <a:gd name="T9" fmla="*/ 38 h 38"/>
                  <a:gd name="T10" fmla="*/ 91 w 91"/>
                  <a:gd name="T11" fmla="*/ 26 h 38"/>
                  <a:gd name="T12" fmla="*/ 91 w 91"/>
                  <a:gd name="T13" fmla="*/ 18 h 38"/>
                  <a:gd name="T14" fmla="*/ 81 w 91"/>
                  <a:gd name="T15" fmla="*/ 13 h 38"/>
                  <a:gd name="T16" fmla="*/ 73 w 91"/>
                  <a:gd name="T17" fmla="*/ 5 h 38"/>
                  <a:gd name="T18" fmla="*/ 56 w 91"/>
                  <a:gd name="T19" fmla="*/ 0 h 38"/>
                  <a:gd name="T20" fmla="*/ 35 w 91"/>
                  <a:gd name="T21" fmla="*/ 5 h 38"/>
                  <a:gd name="T22" fmla="*/ 13 w 91"/>
                  <a:gd name="T23" fmla="*/ 1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38">
                    <a:moveTo>
                      <a:pt x="13" y="18"/>
                    </a:moveTo>
                    <a:lnTo>
                      <a:pt x="5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8" y="38"/>
                    </a:lnTo>
                    <a:lnTo>
                      <a:pt x="91" y="26"/>
                    </a:lnTo>
                    <a:lnTo>
                      <a:pt x="91" y="18"/>
                    </a:lnTo>
                    <a:lnTo>
                      <a:pt x="81" y="13"/>
                    </a:lnTo>
                    <a:lnTo>
                      <a:pt x="73" y="5"/>
                    </a:lnTo>
                    <a:lnTo>
                      <a:pt x="56" y="0"/>
                    </a:lnTo>
                    <a:lnTo>
                      <a:pt x="35" y="5"/>
                    </a:lnTo>
                    <a:lnTo>
                      <a:pt x="13" y="1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299" name="Freeform 51">
                <a:extLst>
                  <a:ext uri="{FF2B5EF4-FFF2-40B4-BE49-F238E27FC236}">
                    <a16:creationId xmlns:a16="http://schemas.microsoft.com/office/drawing/2014/main" id="{5B0346BA-3D3E-412F-8C2E-6F267187F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1144"/>
                <a:ext cx="602" cy="224"/>
              </a:xfrm>
              <a:custGeom>
                <a:avLst/>
                <a:gdLst>
                  <a:gd name="T0" fmla="*/ 14 w 1205"/>
                  <a:gd name="T1" fmla="*/ 21 h 447"/>
                  <a:gd name="T2" fmla="*/ 27 w 1205"/>
                  <a:gd name="T3" fmla="*/ 38 h 447"/>
                  <a:gd name="T4" fmla="*/ 35 w 1205"/>
                  <a:gd name="T5" fmla="*/ 33 h 447"/>
                  <a:gd name="T6" fmla="*/ 48 w 1205"/>
                  <a:gd name="T7" fmla="*/ 30 h 447"/>
                  <a:gd name="T8" fmla="*/ 65 w 1205"/>
                  <a:gd name="T9" fmla="*/ 63 h 447"/>
                  <a:gd name="T10" fmla="*/ 83 w 1205"/>
                  <a:gd name="T11" fmla="*/ 54 h 447"/>
                  <a:gd name="T12" fmla="*/ 100 w 1205"/>
                  <a:gd name="T13" fmla="*/ 43 h 447"/>
                  <a:gd name="T14" fmla="*/ 113 w 1205"/>
                  <a:gd name="T15" fmla="*/ 76 h 447"/>
                  <a:gd name="T16" fmla="*/ 126 w 1205"/>
                  <a:gd name="T17" fmla="*/ 93 h 447"/>
                  <a:gd name="T18" fmla="*/ 143 w 1205"/>
                  <a:gd name="T19" fmla="*/ 63 h 447"/>
                  <a:gd name="T20" fmla="*/ 156 w 1205"/>
                  <a:gd name="T21" fmla="*/ 76 h 447"/>
                  <a:gd name="T22" fmla="*/ 169 w 1205"/>
                  <a:gd name="T23" fmla="*/ 222 h 447"/>
                  <a:gd name="T24" fmla="*/ 182 w 1205"/>
                  <a:gd name="T25" fmla="*/ 225 h 447"/>
                  <a:gd name="T26" fmla="*/ 186 w 1205"/>
                  <a:gd name="T27" fmla="*/ 225 h 447"/>
                  <a:gd name="T28" fmla="*/ 199 w 1205"/>
                  <a:gd name="T29" fmla="*/ 230 h 447"/>
                  <a:gd name="T30" fmla="*/ 217 w 1205"/>
                  <a:gd name="T31" fmla="*/ 233 h 447"/>
                  <a:gd name="T32" fmla="*/ 234 w 1205"/>
                  <a:gd name="T33" fmla="*/ 238 h 447"/>
                  <a:gd name="T34" fmla="*/ 247 w 1205"/>
                  <a:gd name="T35" fmla="*/ 238 h 447"/>
                  <a:gd name="T36" fmla="*/ 263 w 1205"/>
                  <a:gd name="T37" fmla="*/ 243 h 447"/>
                  <a:gd name="T38" fmla="*/ 282 w 1205"/>
                  <a:gd name="T39" fmla="*/ 246 h 447"/>
                  <a:gd name="T40" fmla="*/ 293 w 1205"/>
                  <a:gd name="T41" fmla="*/ 246 h 447"/>
                  <a:gd name="T42" fmla="*/ 306 w 1205"/>
                  <a:gd name="T43" fmla="*/ 251 h 447"/>
                  <a:gd name="T44" fmla="*/ 325 w 1205"/>
                  <a:gd name="T45" fmla="*/ 255 h 447"/>
                  <a:gd name="T46" fmla="*/ 338 w 1205"/>
                  <a:gd name="T47" fmla="*/ 260 h 447"/>
                  <a:gd name="T48" fmla="*/ 349 w 1205"/>
                  <a:gd name="T49" fmla="*/ 260 h 447"/>
                  <a:gd name="T50" fmla="*/ 363 w 1205"/>
                  <a:gd name="T51" fmla="*/ 263 h 447"/>
                  <a:gd name="T52" fmla="*/ 1196 w 1205"/>
                  <a:gd name="T53" fmla="*/ 203 h 447"/>
                  <a:gd name="T54" fmla="*/ 1183 w 1205"/>
                  <a:gd name="T55" fmla="*/ 203 h 447"/>
                  <a:gd name="T56" fmla="*/ 1165 w 1205"/>
                  <a:gd name="T57" fmla="*/ 200 h 447"/>
                  <a:gd name="T58" fmla="*/ 1152 w 1205"/>
                  <a:gd name="T59" fmla="*/ 200 h 447"/>
                  <a:gd name="T60" fmla="*/ 1140 w 1205"/>
                  <a:gd name="T61" fmla="*/ 195 h 447"/>
                  <a:gd name="T62" fmla="*/ 1122 w 1205"/>
                  <a:gd name="T63" fmla="*/ 195 h 447"/>
                  <a:gd name="T64" fmla="*/ 1105 w 1205"/>
                  <a:gd name="T65" fmla="*/ 192 h 447"/>
                  <a:gd name="T66" fmla="*/ 1087 w 1205"/>
                  <a:gd name="T67" fmla="*/ 187 h 447"/>
                  <a:gd name="T68" fmla="*/ 1071 w 1205"/>
                  <a:gd name="T69" fmla="*/ 184 h 447"/>
                  <a:gd name="T70" fmla="*/ 1053 w 1205"/>
                  <a:gd name="T71" fmla="*/ 184 h 447"/>
                  <a:gd name="T72" fmla="*/ 1041 w 1205"/>
                  <a:gd name="T73" fmla="*/ 179 h 447"/>
                  <a:gd name="T74" fmla="*/ 1028 w 1205"/>
                  <a:gd name="T75" fmla="*/ 179 h 447"/>
                  <a:gd name="T76" fmla="*/ 1014 w 1205"/>
                  <a:gd name="T77" fmla="*/ 174 h 447"/>
                  <a:gd name="T78" fmla="*/ 998 w 1205"/>
                  <a:gd name="T79" fmla="*/ 174 h 447"/>
                  <a:gd name="T80" fmla="*/ 985 w 1205"/>
                  <a:gd name="T81" fmla="*/ 170 h 447"/>
                  <a:gd name="T82" fmla="*/ 967 w 1205"/>
                  <a:gd name="T83" fmla="*/ 165 h 447"/>
                  <a:gd name="T84" fmla="*/ 963 w 1205"/>
                  <a:gd name="T85" fmla="*/ 165 h 447"/>
                  <a:gd name="T86" fmla="*/ 950 w 1205"/>
                  <a:gd name="T87" fmla="*/ 165 h 447"/>
                  <a:gd name="T88" fmla="*/ 928 w 1205"/>
                  <a:gd name="T89" fmla="*/ 162 h 447"/>
                  <a:gd name="T90" fmla="*/ 915 w 1205"/>
                  <a:gd name="T91" fmla="*/ 157 h 447"/>
                  <a:gd name="T92" fmla="*/ 899 w 1205"/>
                  <a:gd name="T93" fmla="*/ 152 h 447"/>
                  <a:gd name="T94" fmla="*/ 885 w 1205"/>
                  <a:gd name="T95" fmla="*/ 152 h 447"/>
                  <a:gd name="T96" fmla="*/ 867 w 1205"/>
                  <a:gd name="T97" fmla="*/ 149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05" h="447">
                    <a:moveTo>
                      <a:pt x="0" y="184"/>
                    </a:moveTo>
                    <a:lnTo>
                      <a:pt x="5" y="187"/>
                    </a:lnTo>
                    <a:lnTo>
                      <a:pt x="5" y="21"/>
                    </a:lnTo>
                    <a:lnTo>
                      <a:pt x="14" y="21"/>
                    </a:lnTo>
                    <a:lnTo>
                      <a:pt x="14" y="184"/>
                    </a:lnTo>
                    <a:lnTo>
                      <a:pt x="22" y="187"/>
                    </a:lnTo>
                    <a:lnTo>
                      <a:pt x="22" y="38"/>
                    </a:lnTo>
                    <a:lnTo>
                      <a:pt x="27" y="38"/>
                    </a:lnTo>
                    <a:lnTo>
                      <a:pt x="27" y="192"/>
                    </a:lnTo>
                    <a:lnTo>
                      <a:pt x="35" y="192"/>
                    </a:lnTo>
                    <a:lnTo>
                      <a:pt x="35" y="33"/>
                    </a:lnTo>
                    <a:lnTo>
                      <a:pt x="35" y="33"/>
                    </a:lnTo>
                    <a:lnTo>
                      <a:pt x="40" y="192"/>
                    </a:lnTo>
                    <a:lnTo>
                      <a:pt x="48" y="195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52" y="195"/>
                    </a:lnTo>
                    <a:lnTo>
                      <a:pt x="62" y="200"/>
                    </a:lnTo>
                    <a:lnTo>
                      <a:pt x="62" y="54"/>
                    </a:lnTo>
                    <a:lnTo>
                      <a:pt x="65" y="63"/>
                    </a:lnTo>
                    <a:lnTo>
                      <a:pt x="65" y="200"/>
                    </a:lnTo>
                    <a:lnTo>
                      <a:pt x="78" y="200"/>
                    </a:lnTo>
                    <a:lnTo>
                      <a:pt x="78" y="51"/>
                    </a:lnTo>
                    <a:lnTo>
                      <a:pt x="83" y="54"/>
                    </a:lnTo>
                    <a:lnTo>
                      <a:pt x="83" y="200"/>
                    </a:lnTo>
                    <a:lnTo>
                      <a:pt x="95" y="203"/>
                    </a:lnTo>
                    <a:lnTo>
                      <a:pt x="95" y="43"/>
                    </a:lnTo>
                    <a:lnTo>
                      <a:pt x="100" y="43"/>
                    </a:lnTo>
                    <a:lnTo>
                      <a:pt x="100" y="203"/>
                    </a:lnTo>
                    <a:lnTo>
                      <a:pt x="108" y="208"/>
                    </a:lnTo>
                    <a:lnTo>
                      <a:pt x="108" y="76"/>
                    </a:lnTo>
                    <a:lnTo>
                      <a:pt x="113" y="76"/>
                    </a:lnTo>
                    <a:lnTo>
                      <a:pt x="113" y="208"/>
                    </a:lnTo>
                    <a:lnTo>
                      <a:pt x="126" y="213"/>
                    </a:lnTo>
                    <a:lnTo>
                      <a:pt x="126" y="93"/>
                    </a:lnTo>
                    <a:lnTo>
                      <a:pt x="126" y="93"/>
                    </a:lnTo>
                    <a:lnTo>
                      <a:pt x="129" y="213"/>
                    </a:lnTo>
                    <a:lnTo>
                      <a:pt x="143" y="213"/>
                    </a:lnTo>
                    <a:lnTo>
                      <a:pt x="143" y="63"/>
                    </a:lnTo>
                    <a:lnTo>
                      <a:pt x="143" y="63"/>
                    </a:lnTo>
                    <a:lnTo>
                      <a:pt x="148" y="217"/>
                    </a:lnTo>
                    <a:lnTo>
                      <a:pt x="156" y="217"/>
                    </a:lnTo>
                    <a:lnTo>
                      <a:pt x="156" y="76"/>
                    </a:lnTo>
                    <a:lnTo>
                      <a:pt x="156" y="76"/>
                    </a:lnTo>
                    <a:lnTo>
                      <a:pt x="161" y="119"/>
                    </a:lnTo>
                    <a:lnTo>
                      <a:pt x="161" y="217"/>
                    </a:lnTo>
                    <a:lnTo>
                      <a:pt x="169" y="222"/>
                    </a:lnTo>
                    <a:lnTo>
                      <a:pt x="169" y="222"/>
                    </a:lnTo>
                    <a:lnTo>
                      <a:pt x="169" y="119"/>
                    </a:lnTo>
                    <a:lnTo>
                      <a:pt x="172" y="114"/>
                    </a:lnTo>
                    <a:lnTo>
                      <a:pt x="172" y="225"/>
                    </a:lnTo>
                    <a:lnTo>
                      <a:pt x="182" y="225"/>
                    </a:lnTo>
                    <a:lnTo>
                      <a:pt x="182" y="225"/>
                    </a:lnTo>
                    <a:lnTo>
                      <a:pt x="182" y="132"/>
                    </a:lnTo>
                    <a:lnTo>
                      <a:pt x="186" y="132"/>
                    </a:lnTo>
                    <a:lnTo>
                      <a:pt x="186" y="225"/>
                    </a:lnTo>
                    <a:lnTo>
                      <a:pt x="194" y="230"/>
                    </a:lnTo>
                    <a:lnTo>
                      <a:pt x="194" y="119"/>
                    </a:lnTo>
                    <a:lnTo>
                      <a:pt x="199" y="119"/>
                    </a:lnTo>
                    <a:lnTo>
                      <a:pt x="199" y="230"/>
                    </a:lnTo>
                    <a:lnTo>
                      <a:pt x="212" y="230"/>
                    </a:lnTo>
                    <a:lnTo>
                      <a:pt x="212" y="132"/>
                    </a:lnTo>
                    <a:lnTo>
                      <a:pt x="217" y="136"/>
                    </a:lnTo>
                    <a:lnTo>
                      <a:pt x="217" y="233"/>
                    </a:lnTo>
                    <a:lnTo>
                      <a:pt x="225" y="233"/>
                    </a:lnTo>
                    <a:lnTo>
                      <a:pt x="229" y="132"/>
                    </a:lnTo>
                    <a:lnTo>
                      <a:pt x="229" y="136"/>
                    </a:lnTo>
                    <a:lnTo>
                      <a:pt x="234" y="238"/>
                    </a:lnTo>
                    <a:lnTo>
                      <a:pt x="242" y="238"/>
                    </a:lnTo>
                    <a:lnTo>
                      <a:pt x="242" y="149"/>
                    </a:lnTo>
                    <a:lnTo>
                      <a:pt x="247" y="152"/>
                    </a:lnTo>
                    <a:lnTo>
                      <a:pt x="247" y="238"/>
                    </a:lnTo>
                    <a:lnTo>
                      <a:pt x="255" y="243"/>
                    </a:lnTo>
                    <a:lnTo>
                      <a:pt x="260" y="192"/>
                    </a:lnTo>
                    <a:lnTo>
                      <a:pt x="263" y="192"/>
                    </a:lnTo>
                    <a:lnTo>
                      <a:pt x="263" y="243"/>
                    </a:lnTo>
                    <a:lnTo>
                      <a:pt x="277" y="243"/>
                    </a:lnTo>
                    <a:lnTo>
                      <a:pt x="277" y="192"/>
                    </a:lnTo>
                    <a:lnTo>
                      <a:pt x="282" y="200"/>
                    </a:lnTo>
                    <a:lnTo>
                      <a:pt x="282" y="246"/>
                    </a:lnTo>
                    <a:lnTo>
                      <a:pt x="290" y="246"/>
                    </a:lnTo>
                    <a:lnTo>
                      <a:pt x="290" y="157"/>
                    </a:lnTo>
                    <a:lnTo>
                      <a:pt x="293" y="162"/>
                    </a:lnTo>
                    <a:lnTo>
                      <a:pt x="293" y="246"/>
                    </a:lnTo>
                    <a:lnTo>
                      <a:pt x="298" y="251"/>
                    </a:lnTo>
                    <a:lnTo>
                      <a:pt x="298" y="174"/>
                    </a:lnTo>
                    <a:lnTo>
                      <a:pt x="306" y="174"/>
                    </a:lnTo>
                    <a:lnTo>
                      <a:pt x="306" y="251"/>
                    </a:lnTo>
                    <a:lnTo>
                      <a:pt x="320" y="255"/>
                    </a:lnTo>
                    <a:lnTo>
                      <a:pt x="320" y="200"/>
                    </a:lnTo>
                    <a:lnTo>
                      <a:pt x="325" y="200"/>
                    </a:lnTo>
                    <a:lnTo>
                      <a:pt x="325" y="255"/>
                    </a:lnTo>
                    <a:lnTo>
                      <a:pt x="328" y="255"/>
                    </a:lnTo>
                    <a:lnTo>
                      <a:pt x="328" y="187"/>
                    </a:lnTo>
                    <a:lnTo>
                      <a:pt x="338" y="187"/>
                    </a:lnTo>
                    <a:lnTo>
                      <a:pt x="338" y="260"/>
                    </a:lnTo>
                    <a:lnTo>
                      <a:pt x="346" y="260"/>
                    </a:lnTo>
                    <a:lnTo>
                      <a:pt x="346" y="217"/>
                    </a:lnTo>
                    <a:lnTo>
                      <a:pt x="349" y="217"/>
                    </a:lnTo>
                    <a:lnTo>
                      <a:pt x="349" y="260"/>
                    </a:lnTo>
                    <a:lnTo>
                      <a:pt x="363" y="263"/>
                    </a:lnTo>
                    <a:lnTo>
                      <a:pt x="363" y="243"/>
                    </a:lnTo>
                    <a:lnTo>
                      <a:pt x="363" y="243"/>
                    </a:lnTo>
                    <a:lnTo>
                      <a:pt x="363" y="263"/>
                    </a:lnTo>
                    <a:lnTo>
                      <a:pt x="371" y="268"/>
                    </a:lnTo>
                    <a:lnTo>
                      <a:pt x="1205" y="447"/>
                    </a:lnTo>
                    <a:lnTo>
                      <a:pt x="1205" y="208"/>
                    </a:lnTo>
                    <a:lnTo>
                      <a:pt x="1196" y="203"/>
                    </a:lnTo>
                    <a:lnTo>
                      <a:pt x="1192" y="404"/>
                    </a:lnTo>
                    <a:lnTo>
                      <a:pt x="1187" y="404"/>
                    </a:lnTo>
                    <a:lnTo>
                      <a:pt x="1192" y="203"/>
                    </a:lnTo>
                    <a:lnTo>
                      <a:pt x="1183" y="203"/>
                    </a:lnTo>
                    <a:lnTo>
                      <a:pt x="1178" y="404"/>
                    </a:lnTo>
                    <a:lnTo>
                      <a:pt x="1178" y="400"/>
                    </a:lnTo>
                    <a:lnTo>
                      <a:pt x="1178" y="203"/>
                    </a:lnTo>
                    <a:lnTo>
                      <a:pt x="1165" y="200"/>
                    </a:lnTo>
                    <a:lnTo>
                      <a:pt x="1165" y="425"/>
                    </a:lnTo>
                    <a:lnTo>
                      <a:pt x="1162" y="425"/>
                    </a:lnTo>
                    <a:lnTo>
                      <a:pt x="1162" y="200"/>
                    </a:lnTo>
                    <a:lnTo>
                      <a:pt x="1152" y="200"/>
                    </a:lnTo>
                    <a:lnTo>
                      <a:pt x="1152" y="414"/>
                    </a:lnTo>
                    <a:lnTo>
                      <a:pt x="1149" y="414"/>
                    </a:lnTo>
                    <a:lnTo>
                      <a:pt x="1149" y="200"/>
                    </a:lnTo>
                    <a:lnTo>
                      <a:pt x="1140" y="195"/>
                    </a:lnTo>
                    <a:lnTo>
                      <a:pt x="1140" y="395"/>
                    </a:lnTo>
                    <a:lnTo>
                      <a:pt x="1130" y="395"/>
                    </a:lnTo>
                    <a:lnTo>
                      <a:pt x="1130" y="195"/>
                    </a:lnTo>
                    <a:lnTo>
                      <a:pt x="1122" y="195"/>
                    </a:lnTo>
                    <a:lnTo>
                      <a:pt x="1119" y="379"/>
                    </a:lnTo>
                    <a:lnTo>
                      <a:pt x="1119" y="379"/>
                    </a:lnTo>
                    <a:lnTo>
                      <a:pt x="1114" y="192"/>
                    </a:lnTo>
                    <a:lnTo>
                      <a:pt x="1105" y="192"/>
                    </a:lnTo>
                    <a:lnTo>
                      <a:pt x="1105" y="341"/>
                    </a:lnTo>
                    <a:lnTo>
                      <a:pt x="1101" y="341"/>
                    </a:lnTo>
                    <a:lnTo>
                      <a:pt x="1101" y="192"/>
                    </a:lnTo>
                    <a:lnTo>
                      <a:pt x="1087" y="187"/>
                    </a:lnTo>
                    <a:lnTo>
                      <a:pt x="1087" y="341"/>
                    </a:lnTo>
                    <a:lnTo>
                      <a:pt x="1084" y="341"/>
                    </a:lnTo>
                    <a:lnTo>
                      <a:pt x="1084" y="187"/>
                    </a:lnTo>
                    <a:lnTo>
                      <a:pt x="1071" y="184"/>
                    </a:lnTo>
                    <a:lnTo>
                      <a:pt x="1071" y="311"/>
                    </a:lnTo>
                    <a:lnTo>
                      <a:pt x="1071" y="311"/>
                    </a:lnTo>
                    <a:lnTo>
                      <a:pt x="1066" y="184"/>
                    </a:lnTo>
                    <a:lnTo>
                      <a:pt x="1053" y="184"/>
                    </a:lnTo>
                    <a:lnTo>
                      <a:pt x="1053" y="298"/>
                    </a:lnTo>
                    <a:lnTo>
                      <a:pt x="1053" y="298"/>
                    </a:lnTo>
                    <a:lnTo>
                      <a:pt x="1053" y="184"/>
                    </a:lnTo>
                    <a:lnTo>
                      <a:pt x="1041" y="179"/>
                    </a:lnTo>
                    <a:lnTo>
                      <a:pt x="1041" y="333"/>
                    </a:lnTo>
                    <a:lnTo>
                      <a:pt x="1041" y="333"/>
                    </a:lnTo>
                    <a:lnTo>
                      <a:pt x="1036" y="179"/>
                    </a:lnTo>
                    <a:lnTo>
                      <a:pt x="1028" y="179"/>
                    </a:lnTo>
                    <a:lnTo>
                      <a:pt x="1028" y="366"/>
                    </a:lnTo>
                    <a:lnTo>
                      <a:pt x="1028" y="366"/>
                    </a:lnTo>
                    <a:lnTo>
                      <a:pt x="1023" y="179"/>
                    </a:lnTo>
                    <a:lnTo>
                      <a:pt x="1014" y="174"/>
                    </a:lnTo>
                    <a:lnTo>
                      <a:pt x="1014" y="314"/>
                    </a:lnTo>
                    <a:lnTo>
                      <a:pt x="1010" y="303"/>
                    </a:lnTo>
                    <a:lnTo>
                      <a:pt x="1010" y="174"/>
                    </a:lnTo>
                    <a:lnTo>
                      <a:pt x="998" y="174"/>
                    </a:lnTo>
                    <a:lnTo>
                      <a:pt x="998" y="289"/>
                    </a:lnTo>
                    <a:lnTo>
                      <a:pt x="993" y="293"/>
                    </a:lnTo>
                    <a:lnTo>
                      <a:pt x="993" y="170"/>
                    </a:lnTo>
                    <a:lnTo>
                      <a:pt x="985" y="170"/>
                    </a:lnTo>
                    <a:lnTo>
                      <a:pt x="985" y="268"/>
                    </a:lnTo>
                    <a:lnTo>
                      <a:pt x="980" y="268"/>
                    </a:lnTo>
                    <a:lnTo>
                      <a:pt x="980" y="170"/>
                    </a:lnTo>
                    <a:lnTo>
                      <a:pt x="967" y="165"/>
                    </a:lnTo>
                    <a:lnTo>
                      <a:pt x="967" y="263"/>
                    </a:lnTo>
                    <a:lnTo>
                      <a:pt x="963" y="263"/>
                    </a:lnTo>
                    <a:lnTo>
                      <a:pt x="963" y="263"/>
                    </a:lnTo>
                    <a:lnTo>
                      <a:pt x="963" y="165"/>
                    </a:lnTo>
                    <a:lnTo>
                      <a:pt x="950" y="165"/>
                    </a:lnTo>
                    <a:lnTo>
                      <a:pt x="950" y="225"/>
                    </a:lnTo>
                    <a:lnTo>
                      <a:pt x="945" y="217"/>
                    </a:lnTo>
                    <a:lnTo>
                      <a:pt x="950" y="165"/>
                    </a:lnTo>
                    <a:lnTo>
                      <a:pt x="932" y="162"/>
                    </a:lnTo>
                    <a:lnTo>
                      <a:pt x="932" y="246"/>
                    </a:lnTo>
                    <a:lnTo>
                      <a:pt x="928" y="243"/>
                    </a:lnTo>
                    <a:lnTo>
                      <a:pt x="928" y="162"/>
                    </a:lnTo>
                    <a:lnTo>
                      <a:pt x="920" y="157"/>
                    </a:lnTo>
                    <a:lnTo>
                      <a:pt x="920" y="225"/>
                    </a:lnTo>
                    <a:lnTo>
                      <a:pt x="915" y="230"/>
                    </a:lnTo>
                    <a:lnTo>
                      <a:pt x="915" y="157"/>
                    </a:lnTo>
                    <a:lnTo>
                      <a:pt x="902" y="152"/>
                    </a:lnTo>
                    <a:lnTo>
                      <a:pt x="902" y="203"/>
                    </a:lnTo>
                    <a:lnTo>
                      <a:pt x="899" y="203"/>
                    </a:lnTo>
                    <a:lnTo>
                      <a:pt x="899" y="152"/>
                    </a:lnTo>
                    <a:lnTo>
                      <a:pt x="889" y="152"/>
                    </a:lnTo>
                    <a:lnTo>
                      <a:pt x="889" y="195"/>
                    </a:lnTo>
                    <a:lnTo>
                      <a:pt x="885" y="195"/>
                    </a:lnTo>
                    <a:lnTo>
                      <a:pt x="885" y="152"/>
                    </a:lnTo>
                    <a:lnTo>
                      <a:pt x="877" y="149"/>
                    </a:lnTo>
                    <a:lnTo>
                      <a:pt x="877" y="179"/>
                    </a:lnTo>
                    <a:lnTo>
                      <a:pt x="867" y="179"/>
                    </a:lnTo>
                    <a:lnTo>
                      <a:pt x="867" y="149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00" name="Freeform 52">
                <a:extLst>
                  <a:ext uri="{FF2B5EF4-FFF2-40B4-BE49-F238E27FC236}">
                    <a16:creationId xmlns:a16="http://schemas.microsoft.com/office/drawing/2014/main" id="{732D2EB7-A697-412C-8293-D10543D44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0" y="1144"/>
                <a:ext cx="7" cy="7"/>
              </a:xfrm>
              <a:custGeom>
                <a:avLst/>
                <a:gdLst>
                  <a:gd name="T0" fmla="*/ 0 w 14"/>
                  <a:gd name="T1" fmla="*/ 3 h 13"/>
                  <a:gd name="T2" fmla="*/ 0 w 14"/>
                  <a:gd name="T3" fmla="*/ 13 h 13"/>
                  <a:gd name="T4" fmla="*/ 14 w 14"/>
                  <a:gd name="T5" fmla="*/ 3 h 13"/>
                  <a:gd name="T6" fmla="*/ 14 w 14"/>
                  <a:gd name="T7" fmla="*/ 0 h 13"/>
                  <a:gd name="T8" fmla="*/ 0 w 14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0" y="3"/>
                    </a:moveTo>
                    <a:lnTo>
                      <a:pt x="0" y="1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01" name="Freeform 53">
                <a:extLst>
                  <a:ext uri="{FF2B5EF4-FFF2-40B4-BE49-F238E27FC236}">
                    <a16:creationId xmlns:a16="http://schemas.microsoft.com/office/drawing/2014/main" id="{ABC5621C-84A9-42FB-9B12-1C3AF5874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9" y="1144"/>
                <a:ext cx="30" cy="15"/>
              </a:xfrm>
              <a:custGeom>
                <a:avLst/>
                <a:gdLst>
                  <a:gd name="T0" fmla="*/ 0 w 59"/>
                  <a:gd name="T1" fmla="*/ 13 h 30"/>
                  <a:gd name="T2" fmla="*/ 16 w 59"/>
                  <a:gd name="T3" fmla="*/ 16 h 30"/>
                  <a:gd name="T4" fmla="*/ 24 w 59"/>
                  <a:gd name="T5" fmla="*/ 25 h 30"/>
                  <a:gd name="T6" fmla="*/ 24 w 59"/>
                  <a:gd name="T7" fmla="*/ 30 h 30"/>
                  <a:gd name="T8" fmla="*/ 33 w 59"/>
                  <a:gd name="T9" fmla="*/ 30 h 30"/>
                  <a:gd name="T10" fmla="*/ 59 w 59"/>
                  <a:gd name="T11" fmla="*/ 21 h 30"/>
                  <a:gd name="T12" fmla="*/ 54 w 59"/>
                  <a:gd name="T13" fmla="*/ 13 h 30"/>
                  <a:gd name="T14" fmla="*/ 51 w 59"/>
                  <a:gd name="T15" fmla="*/ 8 h 30"/>
                  <a:gd name="T16" fmla="*/ 33 w 59"/>
                  <a:gd name="T17" fmla="*/ 0 h 30"/>
                  <a:gd name="T18" fmla="*/ 8 w 59"/>
                  <a:gd name="T19" fmla="*/ 3 h 30"/>
                  <a:gd name="T20" fmla="*/ 0 w 59"/>
                  <a:gd name="T21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30">
                    <a:moveTo>
                      <a:pt x="0" y="13"/>
                    </a:moveTo>
                    <a:lnTo>
                      <a:pt x="16" y="16"/>
                    </a:lnTo>
                    <a:lnTo>
                      <a:pt x="24" y="25"/>
                    </a:lnTo>
                    <a:lnTo>
                      <a:pt x="24" y="30"/>
                    </a:lnTo>
                    <a:lnTo>
                      <a:pt x="33" y="30"/>
                    </a:lnTo>
                    <a:lnTo>
                      <a:pt x="59" y="21"/>
                    </a:lnTo>
                    <a:lnTo>
                      <a:pt x="54" y="13"/>
                    </a:lnTo>
                    <a:lnTo>
                      <a:pt x="51" y="8"/>
                    </a:lnTo>
                    <a:lnTo>
                      <a:pt x="33" y="0"/>
                    </a:lnTo>
                    <a:lnTo>
                      <a:pt x="8" y="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ECECE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02" name="Freeform 54">
                <a:extLst>
                  <a:ext uri="{FF2B5EF4-FFF2-40B4-BE49-F238E27FC236}">
                    <a16:creationId xmlns:a16="http://schemas.microsoft.com/office/drawing/2014/main" id="{C3FB0CF9-C32C-4194-902E-DF254E55C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9" y="1149"/>
                <a:ext cx="9" cy="6"/>
              </a:xfrm>
              <a:custGeom>
                <a:avLst/>
                <a:gdLst>
                  <a:gd name="T0" fmla="*/ 0 w 16"/>
                  <a:gd name="T1" fmla="*/ 13 h 13"/>
                  <a:gd name="T2" fmla="*/ 16 w 16"/>
                  <a:gd name="T3" fmla="*/ 5 h 13"/>
                  <a:gd name="T4" fmla="*/ 16 w 16"/>
                  <a:gd name="T5" fmla="*/ 0 h 13"/>
                  <a:gd name="T6" fmla="*/ 0 w 16"/>
                  <a:gd name="T7" fmla="*/ 5 h 13"/>
                  <a:gd name="T8" fmla="*/ 0 w 16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3">
                    <a:moveTo>
                      <a:pt x="0" y="13"/>
                    </a:moveTo>
                    <a:lnTo>
                      <a:pt x="16" y="5"/>
                    </a:lnTo>
                    <a:lnTo>
                      <a:pt x="16" y="0"/>
                    </a:lnTo>
                    <a:lnTo>
                      <a:pt x="0" y="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03" name="Freeform 55">
                <a:extLst>
                  <a:ext uri="{FF2B5EF4-FFF2-40B4-BE49-F238E27FC236}">
                    <a16:creationId xmlns:a16="http://schemas.microsoft.com/office/drawing/2014/main" id="{B56DAF94-3D29-44BE-9CE9-5A72D82BF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9" y="1153"/>
                <a:ext cx="21" cy="6"/>
              </a:xfrm>
              <a:custGeom>
                <a:avLst/>
                <a:gdLst>
                  <a:gd name="T0" fmla="*/ 3 w 43"/>
                  <a:gd name="T1" fmla="*/ 5 h 14"/>
                  <a:gd name="T2" fmla="*/ 0 w 43"/>
                  <a:gd name="T3" fmla="*/ 5 h 14"/>
                  <a:gd name="T4" fmla="*/ 0 w 43"/>
                  <a:gd name="T5" fmla="*/ 5 h 14"/>
                  <a:gd name="T6" fmla="*/ 43 w 43"/>
                  <a:gd name="T7" fmla="*/ 14 h 14"/>
                  <a:gd name="T8" fmla="*/ 38 w 43"/>
                  <a:gd name="T9" fmla="*/ 5 h 14"/>
                  <a:gd name="T10" fmla="*/ 30 w 43"/>
                  <a:gd name="T11" fmla="*/ 0 h 14"/>
                  <a:gd name="T12" fmla="*/ 17 w 43"/>
                  <a:gd name="T13" fmla="*/ 0 h 14"/>
                  <a:gd name="T14" fmla="*/ 8 w 43"/>
                  <a:gd name="T15" fmla="*/ 0 h 14"/>
                  <a:gd name="T16" fmla="*/ 3 w 43"/>
                  <a:gd name="T17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4">
                    <a:moveTo>
                      <a:pt x="3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3" y="14"/>
                    </a:lnTo>
                    <a:lnTo>
                      <a:pt x="38" y="5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8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04" name="Freeform 56">
                <a:extLst>
                  <a:ext uri="{FF2B5EF4-FFF2-40B4-BE49-F238E27FC236}">
                    <a16:creationId xmlns:a16="http://schemas.microsoft.com/office/drawing/2014/main" id="{6DA4AA70-6701-4339-A852-E2D469BF6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0" y="1153"/>
                <a:ext cx="7" cy="6"/>
              </a:xfrm>
              <a:custGeom>
                <a:avLst/>
                <a:gdLst>
                  <a:gd name="T0" fmla="*/ 0 w 13"/>
                  <a:gd name="T1" fmla="*/ 14 h 14"/>
                  <a:gd name="T2" fmla="*/ 5 w 13"/>
                  <a:gd name="T3" fmla="*/ 14 h 14"/>
                  <a:gd name="T4" fmla="*/ 13 w 13"/>
                  <a:gd name="T5" fmla="*/ 9 h 14"/>
                  <a:gd name="T6" fmla="*/ 13 w 13"/>
                  <a:gd name="T7" fmla="*/ 0 h 14"/>
                  <a:gd name="T8" fmla="*/ 0 w 13"/>
                  <a:gd name="T9" fmla="*/ 5 h 14"/>
                  <a:gd name="T10" fmla="*/ 0 w 13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0" y="14"/>
                    </a:moveTo>
                    <a:lnTo>
                      <a:pt x="5" y="14"/>
                    </a:lnTo>
                    <a:lnTo>
                      <a:pt x="13" y="9"/>
                    </a:lnTo>
                    <a:lnTo>
                      <a:pt x="13" y="0"/>
                    </a:lnTo>
                    <a:lnTo>
                      <a:pt x="0" y="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05" name="Freeform 57">
                <a:extLst>
                  <a:ext uri="{FF2B5EF4-FFF2-40B4-BE49-F238E27FC236}">
                    <a16:creationId xmlns:a16="http://schemas.microsoft.com/office/drawing/2014/main" id="{B63857C6-AB5C-42DB-B056-C1801DF7C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2" y="1157"/>
                <a:ext cx="153" cy="28"/>
              </a:xfrm>
              <a:custGeom>
                <a:avLst/>
                <a:gdLst>
                  <a:gd name="T0" fmla="*/ 0 w 306"/>
                  <a:gd name="T1" fmla="*/ 8 h 56"/>
                  <a:gd name="T2" fmla="*/ 18 w 306"/>
                  <a:gd name="T3" fmla="*/ 13 h 56"/>
                  <a:gd name="T4" fmla="*/ 177 w 306"/>
                  <a:gd name="T5" fmla="*/ 34 h 56"/>
                  <a:gd name="T6" fmla="*/ 306 w 306"/>
                  <a:gd name="T7" fmla="*/ 56 h 56"/>
                  <a:gd name="T8" fmla="*/ 303 w 306"/>
                  <a:gd name="T9" fmla="*/ 43 h 56"/>
                  <a:gd name="T10" fmla="*/ 0 w 306"/>
                  <a:gd name="T11" fmla="*/ 0 h 56"/>
                  <a:gd name="T12" fmla="*/ 0 w 306"/>
                  <a:gd name="T13" fmla="*/ 0 h 56"/>
                  <a:gd name="T14" fmla="*/ 0 w 306"/>
                  <a:gd name="T15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6" h="56">
                    <a:moveTo>
                      <a:pt x="0" y="8"/>
                    </a:moveTo>
                    <a:lnTo>
                      <a:pt x="18" y="13"/>
                    </a:lnTo>
                    <a:lnTo>
                      <a:pt x="177" y="34"/>
                    </a:lnTo>
                    <a:lnTo>
                      <a:pt x="306" y="56"/>
                    </a:lnTo>
                    <a:lnTo>
                      <a:pt x="303" y="4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59595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06" name="Freeform 58">
                <a:extLst>
                  <a:ext uri="{FF2B5EF4-FFF2-40B4-BE49-F238E27FC236}">
                    <a16:creationId xmlns:a16="http://schemas.microsoft.com/office/drawing/2014/main" id="{56C2EECF-A0C3-4DBB-AE28-C713642F8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0" y="1157"/>
                <a:ext cx="9" cy="6"/>
              </a:xfrm>
              <a:custGeom>
                <a:avLst/>
                <a:gdLst>
                  <a:gd name="T0" fmla="*/ 0 w 18"/>
                  <a:gd name="T1" fmla="*/ 13 h 13"/>
                  <a:gd name="T2" fmla="*/ 0 w 18"/>
                  <a:gd name="T3" fmla="*/ 13 h 13"/>
                  <a:gd name="T4" fmla="*/ 18 w 18"/>
                  <a:gd name="T5" fmla="*/ 8 h 13"/>
                  <a:gd name="T6" fmla="*/ 18 w 18"/>
                  <a:gd name="T7" fmla="*/ 0 h 13"/>
                  <a:gd name="T8" fmla="*/ 0 w 18"/>
                  <a:gd name="T9" fmla="*/ 5 h 13"/>
                  <a:gd name="T10" fmla="*/ 0 w 18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3">
                    <a:moveTo>
                      <a:pt x="0" y="13"/>
                    </a:moveTo>
                    <a:lnTo>
                      <a:pt x="0" y="13"/>
                    </a:lnTo>
                    <a:lnTo>
                      <a:pt x="18" y="8"/>
                    </a:lnTo>
                    <a:lnTo>
                      <a:pt x="18" y="0"/>
                    </a:lnTo>
                    <a:lnTo>
                      <a:pt x="0" y="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07" name="Freeform 59">
                <a:extLst>
                  <a:ext uri="{FF2B5EF4-FFF2-40B4-BE49-F238E27FC236}">
                    <a16:creationId xmlns:a16="http://schemas.microsoft.com/office/drawing/2014/main" id="{DFC13ACD-B54C-473F-B7AC-DBBAB7C9A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5" y="1159"/>
                <a:ext cx="18" cy="28"/>
              </a:xfrm>
              <a:custGeom>
                <a:avLst/>
                <a:gdLst>
                  <a:gd name="T0" fmla="*/ 0 w 35"/>
                  <a:gd name="T1" fmla="*/ 16 h 54"/>
                  <a:gd name="T2" fmla="*/ 0 w 35"/>
                  <a:gd name="T3" fmla="*/ 38 h 54"/>
                  <a:gd name="T4" fmla="*/ 10 w 35"/>
                  <a:gd name="T5" fmla="*/ 54 h 54"/>
                  <a:gd name="T6" fmla="*/ 14 w 35"/>
                  <a:gd name="T7" fmla="*/ 54 h 54"/>
                  <a:gd name="T8" fmla="*/ 22 w 35"/>
                  <a:gd name="T9" fmla="*/ 46 h 54"/>
                  <a:gd name="T10" fmla="*/ 27 w 35"/>
                  <a:gd name="T11" fmla="*/ 38 h 54"/>
                  <a:gd name="T12" fmla="*/ 32 w 35"/>
                  <a:gd name="T13" fmla="*/ 29 h 54"/>
                  <a:gd name="T14" fmla="*/ 35 w 35"/>
                  <a:gd name="T15" fmla="*/ 0 h 54"/>
                  <a:gd name="T16" fmla="*/ 0 w 35"/>
                  <a:gd name="T17" fmla="*/ 13 h 54"/>
                  <a:gd name="T18" fmla="*/ 0 w 35"/>
                  <a:gd name="T19" fmla="*/ 1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54">
                    <a:moveTo>
                      <a:pt x="0" y="16"/>
                    </a:moveTo>
                    <a:lnTo>
                      <a:pt x="0" y="38"/>
                    </a:lnTo>
                    <a:lnTo>
                      <a:pt x="10" y="54"/>
                    </a:lnTo>
                    <a:lnTo>
                      <a:pt x="14" y="54"/>
                    </a:lnTo>
                    <a:lnTo>
                      <a:pt x="22" y="46"/>
                    </a:lnTo>
                    <a:lnTo>
                      <a:pt x="27" y="38"/>
                    </a:lnTo>
                    <a:lnTo>
                      <a:pt x="32" y="29"/>
                    </a:lnTo>
                    <a:lnTo>
                      <a:pt x="35" y="0"/>
                    </a:lnTo>
                    <a:lnTo>
                      <a:pt x="0" y="1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08" name="Freeform 60">
                <a:extLst>
                  <a:ext uri="{FF2B5EF4-FFF2-40B4-BE49-F238E27FC236}">
                    <a16:creationId xmlns:a16="http://schemas.microsoft.com/office/drawing/2014/main" id="{9BDE8DF1-B89B-4CCC-95FF-EEE476380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1" y="1161"/>
                <a:ext cx="7" cy="7"/>
              </a:xfrm>
              <a:custGeom>
                <a:avLst/>
                <a:gdLst>
                  <a:gd name="T0" fmla="*/ 0 w 13"/>
                  <a:gd name="T1" fmla="*/ 10 h 13"/>
                  <a:gd name="T2" fmla="*/ 0 w 13"/>
                  <a:gd name="T3" fmla="*/ 13 h 13"/>
                  <a:gd name="T4" fmla="*/ 13 w 13"/>
                  <a:gd name="T5" fmla="*/ 10 h 13"/>
                  <a:gd name="T6" fmla="*/ 13 w 13"/>
                  <a:gd name="T7" fmla="*/ 0 h 13"/>
                  <a:gd name="T8" fmla="*/ 0 w 13"/>
                  <a:gd name="T9" fmla="*/ 5 h 13"/>
                  <a:gd name="T10" fmla="*/ 0 w 13"/>
                  <a:gd name="T1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0" y="10"/>
                    </a:moveTo>
                    <a:lnTo>
                      <a:pt x="0" y="13"/>
                    </a:lnTo>
                    <a:lnTo>
                      <a:pt x="13" y="10"/>
                    </a:lnTo>
                    <a:lnTo>
                      <a:pt x="13" y="0"/>
                    </a:lnTo>
                    <a:lnTo>
                      <a:pt x="0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09" name="Freeform 61">
                <a:extLst>
                  <a:ext uri="{FF2B5EF4-FFF2-40B4-BE49-F238E27FC236}">
                    <a16:creationId xmlns:a16="http://schemas.microsoft.com/office/drawing/2014/main" id="{9C65A81F-CA65-4F6D-BFA0-BA746D05D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2" y="1166"/>
                <a:ext cx="7" cy="6"/>
              </a:xfrm>
              <a:custGeom>
                <a:avLst/>
                <a:gdLst>
                  <a:gd name="T0" fmla="*/ 0 w 14"/>
                  <a:gd name="T1" fmla="*/ 11 h 11"/>
                  <a:gd name="T2" fmla="*/ 14 w 14"/>
                  <a:gd name="T3" fmla="*/ 8 h 11"/>
                  <a:gd name="T4" fmla="*/ 14 w 14"/>
                  <a:gd name="T5" fmla="*/ 0 h 11"/>
                  <a:gd name="T6" fmla="*/ 0 w 14"/>
                  <a:gd name="T7" fmla="*/ 8 h 11"/>
                  <a:gd name="T8" fmla="*/ 0 w 14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0" y="11"/>
                    </a:moveTo>
                    <a:lnTo>
                      <a:pt x="14" y="8"/>
                    </a:lnTo>
                    <a:lnTo>
                      <a:pt x="14" y="0"/>
                    </a:lnTo>
                    <a:lnTo>
                      <a:pt x="0" y="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10" name="Freeform 62">
                <a:extLst>
                  <a:ext uri="{FF2B5EF4-FFF2-40B4-BE49-F238E27FC236}">
                    <a16:creationId xmlns:a16="http://schemas.microsoft.com/office/drawing/2014/main" id="{E0AAC25F-E570-4A88-82FB-7EB0145F2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4" y="1170"/>
                <a:ext cx="7" cy="8"/>
              </a:xfrm>
              <a:custGeom>
                <a:avLst/>
                <a:gdLst>
                  <a:gd name="T0" fmla="*/ 0 w 13"/>
                  <a:gd name="T1" fmla="*/ 12 h 17"/>
                  <a:gd name="T2" fmla="*/ 0 w 13"/>
                  <a:gd name="T3" fmla="*/ 17 h 17"/>
                  <a:gd name="T4" fmla="*/ 3 w 13"/>
                  <a:gd name="T5" fmla="*/ 12 h 17"/>
                  <a:gd name="T6" fmla="*/ 13 w 13"/>
                  <a:gd name="T7" fmla="*/ 8 h 17"/>
                  <a:gd name="T8" fmla="*/ 8 w 13"/>
                  <a:gd name="T9" fmla="*/ 0 h 17"/>
                  <a:gd name="T10" fmla="*/ 0 w 13"/>
                  <a:gd name="T11" fmla="*/ 3 h 17"/>
                  <a:gd name="T12" fmla="*/ 0 w 13"/>
                  <a:gd name="T13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7">
                    <a:moveTo>
                      <a:pt x="0" y="12"/>
                    </a:moveTo>
                    <a:lnTo>
                      <a:pt x="0" y="17"/>
                    </a:lnTo>
                    <a:lnTo>
                      <a:pt x="3" y="12"/>
                    </a:lnTo>
                    <a:lnTo>
                      <a:pt x="13" y="8"/>
                    </a:lnTo>
                    <a:lnTo>
                      <a:pt x="8" y="0"/>
                    </a:lnTo>
                    <a:lnTo>
                      <a:pt x="0" y="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11" name="Freeform 63">
                <a:extLst>
                  <a:ext uri="{FF2B5EF4-FFF2-40B4-BE49-F238E27FC236}">
                    <a16:creationId xmlns:a16="http://schemas.microsoft.com/office/drawing/2014/main" id="{AAE37AF5-31EC-4090-B652-D5720CD3C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" y="1174"/>
                <a:ext cx="8" cy="9"/>
              </a:xfrm>
              <a:custGeom>
                <a:avLst/>
                <a:gdLst>
                  <a:gd name="T0" fmla="*/ 0 w 17"/>
                  <a:gd name="T1" fmla="*/ 9 h 17"/>
                  <a:gd name="T2" fmla="*/ 4 w 17"/>
                  <a:gd name="T3" fmla="*/ 14 h 17"/>
                  <a:gd name="T4" fmla="*/ 4 w 17"/>
                  <a:gd name="T5" fmla="*/ 17 h 17"/>
                  <a:gd name="T6" fmla="*/ 17 w 17"/>
                  <a:gd name="T7" fmla="*/ 9 h 17"/>
                  <a:gd name="T8" fmla="*/ 17 w 17"/>
                  <a:gd name="T9" fmla="*/ 0 h 17"/>
                  <a:gd name="T10" fmla="*/ 4 w 17"/>
                  <a:gd name="T11" fmla="*/ 4 h 17"/>
                  <a:gd name="T12" fmla="*/ 0 w 17"/>
                  <a:gd name="T13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7">
                    <a:moveTo>
                      <a:pt x="0" y="9"/>
                    </a:moveTo>
                    <a:lnTo>
                      <a:pt x="4" y="14"/>
                    </a:lnTo>
                    <a:lnTo>
                      <a:pt x="4" y="17"/>
                    </a:lnTo>
                    <a:lnTo>
                      <a:pt x="17" y="9"/>
                    </a:lnTo>
                    <a:lnTo>
                      <a:pt x="17" y="0"/>
                    </a:lnTo>
                    <a:lnTo>
                      <a:pt x="4" y="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12" name="Freeform 64">
                <a:extLst>
                  <a:ext uri="{FF2B5EF4-FFF2-40B4-BE49-F238E27FC236}">
                    <a16:creationId xmlns:a16="http://schemas.microsoft.com/office/drawing/2014/main" id="{8D938DFF-03C7-457D-A97F-AC689D3A5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4" y="1178"/>
                <a:ext cx="9" cy="9"/>
              </a:xfrm>
              <a:custGeom>
                <a:avLst/>
                <a:gdLst>
                  <a:gd name="T0" fmla="*/ 0 w 18"/>
                  <a:gd name="T1" fmla="*/ 16 h 16"/>
                  <a:gd name="T2" fmla="*/ 10 w 18"/>
                  <a:gd name="T3" fmla="*/ 13 h 16"/>
                  <a:gd name="T4" fmla="*/ 18 w 18"/>
                  <a:gd name="T5" fmla="*/ 8 h 16"/>
                  <a:gd name="T6" fmla="*/ 18 w 18"/>
                  <a:gd name="T7" fmla="*/ 0 h 16"/>
                  <a:gd name="T8" fmla="*/ 0 w 18"/>
                  <a:gd name="T9" fmla="*/ 5 h 16"/>
                  <a:gd name="T10" fmla="*/ 0 w 18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6">
                    <a:moveTo>
                      <a:pt x="0" y="16"/>
                    </a:moveTo>
                    <a:lnTo>
                      <a:pt x="10" y="13"/>
                    </a:lnTo>
                    <a:lnTo>
                      <a:pt x="18" y="8"/>
                    </a:lnTo>
                    <a:lnTo>
                      <a:pt x="18" y="0"/>
                    </a:lnTo>
                    <a:lnTo>
                      <a:pt x="0" y="5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13" name="Freeform 65">
                <a:extLst>
                  <a:ext uri="{FF2B5EF4-FFF2-40B4-BE49-F238E27FC236}">
                    <a16:creationId xmlns:a16="http://schemas.microsoft.com/office/drawing/2014/main" id="{13D5DF0E-C673-4C8E-8C9E-15D71B735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" y="1183"/>
                <a:ext cx="10" cy="8"/>
              </a:xfrm>
              <a:custGeom>
                <a:avLst/>
                <a:gdLst>
                  <a:gd name="T0" fmla="*/ 0 w 22"/>
                  <a:gd name="T1" fmla="*/ 13 h 17"/>
                  <a:gd name="T2" fmla="*/ 0 w 22"/>
                  <a:gd name="T3" fmla="*/ 17 h 17"/>
                  <a:gd name="T4" fmla="*/ 22 w 22"/>
                  <a:gd name="T5" fmla="*/ 8 h 17"/>
                  <a:gd name="T6" fmla="*/ 22 w 22"/>
                  <a:gd name="T7" fmla="*/ 0 h 17"/>
                  <a:gd name="T8" fmla="*/ 0 w 22"/>
                  <a:gd name="T9" fmla="*/ 8 h 17"/>
                  <a:gd name="T10" fmla="*/ 0 w 22"/>
                  <a:gd name="T11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7">
                    <a:moveTo>
                      <a:pt x="0" y="13"/>
                    </a:moveTo>
                    <a:lnTo>
                      <a:pt x="0" y="17"/>
                    </a:lnTo>
                    <a:lnTo>
                      <a:pt x="22" y="8"/>
                    </a:lnTo>
                    <a:lnTo>
                      <a:pt x="22" y="0"/>
                    </a:lnTo>
                    <a:lnTo>
                      <a:pt x="0" y="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14" name="Freeform 66">
                <a:extLst>
                  <a:ext uri="{FF2B5EF4-FFF2-40B4-BE49-F238E27FC236}">
                    <a16:creationId xmlns:a16="http://schemas.microsoft.com/office/drawing/2014/main" id="{5F778A52-2C15-467A-A6E1-9AFCD25FB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1189"/>
                <a:ext cx="6" cy="8"/>
              </a:xfrm>
              <a:custGeom>
                <a:avLst/>
                <a:gdLst>
                  <a:gd name="T0" fmla="*/ 0 w 13"/>
                  <a:gd name="T1" fmla="*/ 17 h 17"/>
                  <a:gd name="T2" fmla="*/ 13 w 13"/>
                  <a:gd name="T3" fmla="*/ 9 h 17"/>
                  <a:gd name="T4" fmla="*/ 13 w 13"/>
                  <a:gd name="T5" fmla="*/ 4 h 17"/>
                  <a:gd name="T6" fmla="*/ 13 w 13"/>
                  <a:gd name="T7" fmla="*/ 0 h 17"/>
                  <a:gd name="T8" fmla="*/ 0 w 13"/>
                  <a:gd name="T9" fmla="*/ 4 h 17"/>
                  <a:gd name="T10" fmla="*/ 0 w 13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7">
                    <a:moveTo>
                      <a:pt x="0" y="17"/>
                    </a:moveTo>
                    <a:lnTo>
                      <a:pt x="13" y="9"/>
                    </a:lnTo>
                    <a:lnTo>
                      <a:pt x="13" y="4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15" name="Freeform 67">
                <a:extLst>
                  <a:ext uri="{FF2B5EF4-FFF2-40B4-BE49-F238E27FC236}">
                    <a16:creationId xmlns:a16="http://schemas.microsoft.com/office/drawing/2014/main" id="{E7EF8A17-8E1B-403F-A9A3-2978C326E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8" y="1189"/>
                <a:ext cx="16" cy="30"/>
              </a:xfrm>
              <a:custGeom>
                <a:avLst/>
                <a:gdLst>
                  <a:gd name="T0" fmla="*/ 0 w 33"/>
                  <a:gd name="T1" fmla="*/ 22 h 60"/>
                  <a:gd name="T2" fmla="*/ 0 w 33"/>
                  <a:gd name="T3" fmla="*/ 60 h 60"/>
                  <a:gd name="T4" fmla="*/ 33 w 33"/>
                  <a:gd name="T5" fmla="*/ 38 h 60"/>
                  <a:gd name="T6" fmla="*/ 33 w 33"/>
                  <a:gd name="T7" fmla="*/ 0 h 60"/>
                  <a:gd name="T8" fmla="*/ 0 w 33"/>
                  <a:gd name="T9" fmla="*/ 17 h 60"/>
                  <a:gd name="T10" fmla="*/ 0 w 33"/>
                  <a:gd name="T11" fmla="*/ 2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60">
                    <a:moveTo>
                      <a:pt x="0" y="22"/>
                    </a:moveTo>
                    <a:lnTo>
                      <a:pt x="0" y="60"/>
                    </a:lnTo>
                    <a:lnTo>
                      <a:pt x="33" y="38"/>
                    </a:lnTo>
                    <a:lnTo>
                      <a:pt x="33" y="0"/>
                    </a:lnTo>
                    <a:lnTo>
                      <a:pt x="0" y="1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16" name="Freeform 68">
                <a:extLst>
                  <a:ext uri="{FF2B5EF4-FFF2-40B4-BE49-F238E27FC236}">
                    <a16:creationId xmlns:a16="http://schemas.microsoft.com/office/drawing/2014/main" id="{A79ADD9E-489C-449B-8E9D-A5FD8AB44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1193"/>
                <a:ext cx="11" cy="9"/>
              </a:xfrm>
              <a:custGeom>
                <a:avLst/>
                <a:gdLst>
                  <a:gd name="T0" fmla="*/ 0 w 22"/>
                  <a:gd name="T1" fmla="*/ 16 h 16"/>
                  <a:gd name="T2" fmla="*/ 17 w 22"/>
                  <a:gd name="T3" fmla="*/ 8 h 16"/>
                  <a:gd name="T4" fmla="*/ 17 w 22"/>
                  <a:gd name="T5" fmla="*/ 8 h 16"/>
                  <a:gd name="T6" fmla="*/ 22 w 22"/>
                  <a:gd name="T7" fmla="*/ 0 h 16"/>
                  <a:gd name="T8" fmla="*/ 0 w 22"/>
                  <a:gd name="T9" fmla="*/ 8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0" y="16"/>
                    </a:moveTo>
                    <a:lnTo>
                      <a:pt x="17" y="8"/>
                    </a:lnTo>
                    <a:lnTo>
                      <a:pt x="17" y="8"/>
                    </a:lnTo>
                    <a:lnTo>
                      <a:pt x="22" y="0"/>
                    </a:lnTo>
                    <a:lnTo>
                      <a:pt x="0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17" name="Freeform 69">
                <a:extLst>
                  <a:ext uri="{FF2B5EF4-FFF2-40B4-BE49-F238E27FC236}">
                    <a16:creationId xmlns:a16="http://schemas.microsoft.com/office/drawing/2014/main" id="{D0B14F8E-91BD-4988-959E-EF3766621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1200"/>
                <a:ext cx="11" cy="8"/>
              </a:xfrm>
              <a:custGeom>
                <a:avLst/>
                <a:gdLst>
                  <a:gd name="T0" fmla="*/ 0 w 21"/>
                  <a:gd name="T1" fmla="*/ 16 h 16"/>
                  <a:gd name="T2" fmla="*/ 21 w 21"/>
                  <a:gd name="T3" fmla="*/ 8 h 16"/>
                  <a:gd name="T4" fmla="*/ 21 w 21"/>
                  <a:gd name="T5" fmla="*/ 0 h 16"/>
                  <a:gd name="T6" fmla="*/ 0 w 21"/>
                  <a:gd name="T7" fmla="*/ 8 h 16"/>
                  <a:gd name="T8" fmla="*/ 0 w 21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6">
                    <a:moveTo>
                      <a:pt x="0" y="16"/>
                    </a:moveTo>
                    <a:lnTo>
                      <a:pt x="21" y="8"/>
                    </a:lnTo>
                    <a:lnTo>
                      <a:pt x="21" y="0"/>
                    </a:lnTo>
                    <a:lnTo>
                      <a:pt x="0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18" name="Freeform 70">
                <a:extLst>
                  <a:ext uri="{FF2B5EF4-FFF2-40B4-BE49-F238E27FC236}">
                    <a16:creationId xmlns:a16="http://schemas.microsoft.com/office/drawing/2014/main" id="{0B3A0232-877F-4264-A6A6-A311DD2597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4" y="1200"/>
                <a:ext cx="31" cy="21"/>
              </a:xfrm>
              <a:custGeom>
                <a:avLst/>
                <a:gdLst>
                  <a:gd name="T0" fmla="*/ 53 w 61"/>
                  <a:gd name="T1" fmla="*/ 38 h 41"/>
                  <a:gd name="T2" fmla="*/ 61 w 61"/>
                  <a:gd name="T3" fmla="*/ 41 h 41"/>
                  <a:gd name="T4" fmla="*/ 61 w 61"/>
                  <a:gd name="T5" fmla="*/ 41 h 41"/>
                  <a:gd name="T6" fmla="*/ 61 w 61"/>
                  <a:gd name="T7" fmla="*/ 38 h 41"/>
                  <a:gd name="T8" fmla="*/ 61 w 61"/>
                  <a:gd name="T9" fmla="*/ 0 h 41"/>
                  <a:gd name="T10" fmla="*/ 0 w 61"/>
                  <a:gd name="T11" fmla="*/ 30 h 41"/>
                  <a:gd name="T12" fmla="*/ 53 w 61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41">
                    <a:moveTo>
                      <a:pt x="53" y="38"/>
                    </a:moveTo>
                    <a:lnTo>
                      <a:pt x="61" y="41"/>
                    </a:lnTo>
                    <a:lnTo>
                      <a:pt x="61" y="41"/>
                    </a:lnTo>
                    <a:lnTo>
                      <a:pt x="61" y="38"/>
                    </a:lnTo>
                    <a:lnTo>
                      <a:pt x="61" y="0"/>
                    </a:lnTo>
                    <a:lnTo>
                      <a:pt x="0" y="30"/>
                    </a:lnTo>
                    <a:lnTo>
                      <a:pt x="53" y="38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19" name="Freeform 71">
                <a:extLst>
                  <a:ext uri="{FF2B5EF4-FFF2-40B4-BE49-F238E27FC236}">
                    <a16:creationId xmlns:a16="http://schemas.microsoft.com/office/drawing/2014/main" id="{3E84916E-BCB3-4463-8CAC-8FEFBB5F7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1204"/>
                <a:ext cx="10" cy="8"/>
              </a:xfrm>
              <a:custGeom>
                <a:avLst/>
                <a:gdLst>
                  <a:gd name="T0" fmla="*/ 0 w 22"/>
                  <a:gd name="T1" fmla="*/ 17 h 17"/>
                  <a:gd name="T2" fmla="*/ 0 w 22"/>
                  <a:gd name="T3" fmla="*/ 17 h 17"/>
                  <a:gd name="T4" fmla="*/ 5 w 22"/>
                  <a:gd name="T5" fmla="*/ 17 h 17"/>
                  <a:gd name="T6" fmla="*/ 22 w 22"/>
                  <a:gd name="T7" fmla="*/ 13 h 17"/>
                  <a:gd name="T8" fmla="*/ 22 w 22"/>
                  <a:gd name="T9" fmla="*/ 0 h 17"/>
                  <a:gd name="T10" fmla="*/ 5 w 22"/>
                  <a:gd name="T11" fmla="*/ 13 h 17"/>
                  <a:gd name="T12" fmla="*/ 0 w 22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7">
                    <a:moveTo>
                      <a:pt x="0" y="17"/>
                    </a:moveTo>
                    <a:lnTo>
                      <a:pt x="0" y="17"/>
                    </a:lnTo>
                    <a:lnTo>
                      <a:pt x="5" y="17"/>
                    </a:lnTo>
                    <a:lnTo>
                      <a:pt x="22" y="13"/>
                    </a:lnTo>
                    <a:lnTo>
                      <a:pt x="22" y="0"/>
                    </a:lnTo>
                    <a:lnTo>
                      <a:pt x="5" y="1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20" name="Freeform 72">
                <a:extLst>
                  <a:ext uri="{FF2B5EF4-FFF2-40B4-BE49-F238E27FC236}">
                    <a16:creationId xmlns:a16="http://schemas.microsoft.com/office/drawing/2014/main" id="{69DF67B0-6B4D-4F5B-9563-1E770C9BA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1" y="1211"/>
                <a:ext cx="11" cy="10"/>
              </a:xfrm>
              <a:custGeom>
                <a:avLst/>
                <a:gdLst>
                  <a:gd name="T0" fmla="*/ 0 w 21"/>
                  <a:gd name="T1" fmla="*/ 20 h 20"/>
                  <a:gd name="T2" fmla="*/ 21 w 21"/>
                  <a:gd name="T3" fmla="*/ 9 h 20"/>
                  <a:gd name="T4" fmla="*/ 21 w 21"/>
                  <a:gd name="T5" fmla="*/ 0 h 20"/>
                  <a:gd name="T6" fmla="*/ 0 w 21"/>
                  <a:gd name="T7" fmla="*/ 9 h 20"/>
                  <a:gd name="T8" fmla="*/ 0 w 21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0">
                    <a:moveTo>
                      <a:pt x="0" y="20"/>
                    </a:moveTo>
                    <a:lnTo>
                      <a:pt x="21" y="9"/>
                    </a:lnTo>
                    <a:lnTo>
                      <a:pt x="21" y="0"/>
                    </a:lnTo>
                    <a:lnTo>
                      <a:pt x="0" y="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21" name="Freeform 73">
                <a:extLst>
                  <a:ext uri="{FF2B5EF4-FFF2-40B4-BE49-F238E27FC236}">
                    <a16:creationId xmlns:a16="http://schemas.microsoft.com/office/drawing/2014/main" id="{DEA75C44-D725-4356-A51A-67DB71B8BB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7" y="1216"/>
                <a:ext cx="73" cy="56"/>
              </a:xfrm>
              <a:custGeom>
                <a:avLst/>
                <a:gdLst>
                  <a:gd name="T0" fmla="*/ 0 w 147"/>
                  <a:gd name="T1" fmla="*/ 102 h 111"/>
                  <a:gd name="T2" fmla="*/ 8 w 147"/>
                  <a:gd name="T3" fmla="*/ 99 h 111"/>
                  <a:gd name="T4" fmla="*/ 13 w 147"/>
                  <a:gd name="T5" fmla="*/ 102 h 111"/>
                  <a:gd name="T6" fmla="*/ 13 w 147"/>
                  <a:gd name="T7" fmla="*/ 111 h 111"/>
                  <a:gd name="T8" fmla="*/ 86 w 147"/>
                  <a:gd name="T9" fmla="*/ 69 h 111"/>
                  <a:gd name="T10" fmla="*/ 126 w 147"/>
                  <a:gd name="T11" fmla="*/ 48 h 111"/>
                  <a:gd name="T12" fmla="*/ 126 w 147"/>
                  <a:gd name="T13" fmla="*/ 18 h 111"/>
                  <a:gd name="T14" fmla="*/ 129 w 147"/>
                  <a:gd name="T15" fmla="*/ 13 h 111"/>
                  <a:gd name="T16" fmla="*/ 142 w 147"/>
                  <a:gd name="T17" fmla="*/ 8 h 111"/>
                  <a:gd name="T18" fmla="*/ 142 w 147"/>
                  <a:gd name="T19" fmla="*/ 8 h 111"/>
                  <a:gd name="T20" fmla="*/ 147 w 147"/>
                  <a:gd name="T21" fmla="*/ 5 h 111"/>
                  <a:gd name="T22" fmla="*/ 116 w 147"/>
                  <a:gd name="T23" fmla="*/ 5 h 111"/>
                  <a:gd name="T24" fmla="*/ 113 w 147"/>
                  <a:gd name="T25" fmla="*/ 0 h 111"/>
                  <a:gd name="T26" fmla="*/ 0 w 147"/>
                  <a:gd name="T27" fmla="*/ 64 h 111"/>
                  <a:gd name="T28" fmla="*/ 0 w 147"/>
                  <a:gd name="T29" fmla="*/ 10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7" h="111">
                    <a:moveTo>
                      <a:pt x="0" y="102"/>
                    </a:moveTo>
                    <a:lnTo>
                      <a:pt x="8" y="99"/>
                    </a:lnTo>
                    <a:lnTo>
                      <a:pt x="13" y="102"/>
                    </a:lnTo>
                    <a:lnTo>
                      <a:pt x="13" y="111"/>
                    </a:lnTo>
                    <a:lnTo>
                      <a:pt x="86" y="69"/>
                    </a:lnTo>
                    <a:lnTo>
                      <a:pt x="126" y="48"/>
                    </a:lnTo>
                    <a:lnTo>
                      <a:pt x="126" y="18"/>
                    </a:lnTo>
                    <a:lnTo>
                      <a:pt x="129" y="13"/>
                    </a:lnTo>
                    <a:lnTo>
                      <a:pt x="142" y="8"/>
                    </a:lnTo>
                    <a:lnTo>
                      <a:pt x="142" y="8"/>
                    </a:lnTo>
                    <a:lnTo>
                      <a:pt x="147" y="5"/>
                    </a:lnTo>
                    <a:lnTo>
                      <a:pt x="116" y="5"/>
                    </a:lnTo>
                    <a:lnTo>
                      <a:pt x="113" y="0"/>
                    </a:lnTo>
                    <a:lnTo>
                      <a:pt x="0" y="64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59595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22" name="Freeform 74">
                <a:extLst>
                  <a:ext uri="{FF2B5EF4-FFF2-40B4-BE49-F238E27FC236}">
                    <a16:creationId xmlns:a16="http://schemas.microsoft.com/office/drawing/2014/main" id="{964A11D7-EB2B-46E2-80BF-A69E44C4E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8" y="1216"/>
                <a:ext cx="9" cy="11"/>
              </a:xfrm>
              <a:custGeom>
                <a:avLst/>
                <a:gdLst>
                  <a:gd name="T0" fmla="*/ 0 w 18"/>
                  <a:gd name="T1" fmla="*/ 21 h 21"/>
                  <a:gd name="T2" fmla="*/ 18 w 18"/>
                  <a:gd name="T3" fmla="*/ 13 h 21"/>
                  <a:gd name="T4" fmla="*/ 18 w 18"/>
                  <a:gd name="T5" fmla="*/ 0 h 21"/>
                  <a:gd name="T6" fmla="*/ 0 w 18"/>
                  <a:gd name="T7" fmla="*/ 13 h 21"/>
                  <a:gd name="T8" fmla="*/ 0 w 18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1">
                    <a:moveTo>
                      <a:pt x="0" y="21"/>
                    </a:moveTo>
                    <a:lnTo>
                      <a:pt x="18" y="13"/>
                    </a:lnTo>
                    <a:lnTo>
                      <a:pt x="18" y="0"/>
                    </a:lnTo>
                    <a:lnTo>
                      <a:pt x="0" y="1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23" name="Freeform 75">
                <a:extLst>
                  <a:ext uri="{FF2B5EF4-FFF2-40B4-BE49-F238E27FC236}">
                    <a16:creationId xmlns:a16="http://schemas.microsoft.com/office/drawing/2014/main" id="{8BF85F80-BFFC-4AFE-B7A5-CD132A7F3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4" y="1221"/>
                <a:ext cx="77" cy="28"/>
              </a:xfrm>
              <a:custGeom>
                <a:avLst/>
                <a:gdLst>
                  <a:gd name="T0" fmla="*/ 30 w 156"/>
                  <a:gd name="T1" fmla="*/ 22 h 56"/>
                  <a:gd name="T2" fmla="*/ 121 w 156"/>
                  <a:gd name="T3" fmla="*/ 56 h 56"/>
                  <a:gd name="T4" fmla="*/ 156 w 156"/>
                  <a:gd name="T5" fmla="*/ 43 h 56"/>
                  <a:gd name="T6" fmla="*/ 27 w 156"/>
                  <a:gd name="T7" fmla="*/ 0 h 56"/>
                  <a:gd name="T8" fmla="*/ 27 w 156"/>
                  <a:gd name="T9" fmla="*/ 0 h 56"/>
                  <a:gd name="T10" fmla="*/ 0 w 156"/>
                  <a:gd name="T11" fmla="*/ 5 h 56"/>
                  <a:gd name="T12" fmla="*/ 30 w 156"/>
                  <a:gd name="T13" fmla="*/ 2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56">
                    <a:moveTo>
                      <a:pt x="30" y="22"/>
                    </a:moveTo>
                    <a:lnTo>
                      <a:pt x="121" y="56"/>
                    </a:lnTo>
                    <a:lnTo>
                      <a:pt x="156" y="43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0" y="5"/>
                    </a:lnTo>
                    <a:lnTo>
                      <a:pt x="30" y="22"/>
                    </a:lnTo>
                    <a:close/>
                  </a:path>
                </a:pathLst>
              </a:custGeom>
              <a:solidFill>
                <a:srgbClr val="FC0128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24" name="Freeform 76">
                <a:extLst>
                  <a:ext uri="{FF2B5EF4-FFF2-40B4-BE49-F238E27FC236}">
                    <a16:creationId xmlns:a16="http://schemas.microsoft.com/office/drawing/2014/main" id="{38C81C16-30A2-442F-8914-648814736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5" y="1223"/>
                <a:ext cx="11" cy="11"/>
              </a:xfrm>
              <a:custGeom>
                <a:avLst/>
                <a:gdLst>
                  <a:gd name="T0" fmla="*/ 0 w 21"/>
                  <a:gd name="T1" fmla="*/ 22 h 22"/>
                  <a:gd name="T2" fmla="*/ 21 w 21"/>
                  <a:gd name="T3" fmla="*/ 13 h 22"/>
                  <a:gd name="T4" fmla="*/ 21 w 21"/>
                  <a:gd name="T5" fmla="*/ 0 h 22"/>
                  <a:gd name="T6" fmla="*/ 0 w 21"/>
                  <a:gd name="T7" fmla="*/ 8 h 22"/>
                  <a:gd name="T8" fmla="*/ 0 w 21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0" y="22"/>
                    </a:moveTo>
                    <a:lnTo>
                      <a:pt x="21" y="13"/>
                    </a:lnTo>
                    <a:lnTo>
                      <a:pt x="21" y="0"/>
                    </a:lnTo>
                    <a:lnTo>
                      <a:pt x="0" y="8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25" name="Freeform 77">
                <a:extLst>
                  <a:ext uri="{FF2B5EF4-FFF2-40B4-BE49-F238E27FC236}">
                    <a16:creationId xmlns:a16="http://schemas.microsoft.com/office/drawing/2014/main" id="{B86C90F3-24AE-42A5-A7D8-F82A8970C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9" y="1227"/>
                <a:ext cx="62" cy="45"/>
              </a:xfrm>
              <a:custGeom>
                <a:avLst/>
                <a:gdLst>
                  <a:gd name="T0" fmla="*/ 3 w 124"/>
                  <a:gd name="T1" fmla="*/ 43 h 90"/>
                  <a:gd name="T2" fmla="*/ 124 w 124"/>
                  <a:gd name="T3" fmla="*/ 90 h 90"/>
                  <a:gd name="T4" fmla="*/ 124 w 124"/>
                  <a:gd name="T5" fmla="*/ 73 h 90"/>
                  <a:gd name="T6" fmla="*/ 124 w 124"/>
                  <a:gd name="T7" fmla="*/ 48 h 90"/>
                  <a:gd name="T8" fmla="*/ 3 w 124"/>
                  <a:gd name="T9" fmla="*/ 0 h 90"/>
                  <a:gd name="T10" fmla="*/ 0 w 124"/>
                  <a:gd name="T11" fmla="*/ 0 h 90"/>
                  <a:gd name="T12" fmla="*/ 3 w 124"/>
                  <a:gd name="T13" fmla="*/ 4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90">
                    <a:moveTo>
                      <a:pt x="3" y="43"/>
                    </a:moveTo>
                    <a:lnTo>
                      <a:pt x="124" y="90"/>
                    </a:lnTo>
                    <a:lnTo>
                      <a:pt x="124" y="73"/>
                    </a:lnTo>
                    <a:lnTo>
                      <a:pt x="124" y="4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43"/>
                    </a:lnTo>
                    <a:close/>
                  </a:path>
                </a:pathLst>
              </a:custGeom>
              <a:solidFill>
                <a:srgbClr val="028585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26" name="Freeform 78">
                <a:extLst>
                  <a:ext uri="{FF2B5EF4-FFF2-40B4-BE49-F238E27FC236}">
                    <a16:creationId xmlns:a16="http://schemas.microsoft.com/office/drawing/2014/main" id="{74B08DAB-B061-42DE-8640-9BEC70A1F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1230"/>
                <a:ext cx="11" cy="10"/>
              </a:xfrm>
              <a:custGeom>
                <a:avLst/>
                <a:gdLst>
                  <a:gd name="T0" fmla="*/ 0 w 21"/>
                  <a:gd name="T1" fmla="*/ 22 h 22"/>
                  <a:gd name="T2" fmla="*/ 0 w 21"/>
                  <a:gd name="T3" fmla="*/ 22 h 22"/>
                  <a:gd name="T4" fmla="*/ 21 w 21"/>
                  <a:gd name="T5" fmla="*/ 14 h 22"/>
                  <a:gd name="T6" fmla="*/ 21 w 21"/>
                  <a:gd name="T7" fmla="*/ 4 h 22"/>
                  <a:gd name="T8" fmla="*/ 21 w 21"/>
                  <a:gd name="T9" fmla="*/ 0 h 22"/>
                  <a:gd name="T10" fmla="*/ 0 w 21"/>
                  <a:gd name="T11" fmla="*/ 9 h 22"/>
                  <a:gd name="T12" fmla="*/ 0 w 21"/>
                  <a:gd name="T1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2">
                    <a:moveTo>
                      <a:pt x="0" y="22"/>
                    </a:moveTo>
                    <a:lnTo>
                      <a:pt x="0" y="22"/>
                    </a:lnTo>
                    <a:lnTo>
                      <a:pt x="21" y="14"/>
                    </a:lnTo>
                    <a:lnTo>
                      <a:pt x="21" y="4"/>
                    </a:lnTo>
                    <a:lnTo>
                      <a:pt x="21" y="0"/>
                    </a:lnTo>
                    <a:lnTo>
                      <a:pt x="0" y="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27" name="Freeform 79">
                <a:extLst>
                  <a:ext uri="{FF2B5EF4-FFF2-40B4-BE49-F238E27FC236}">
                    <a16:creationId xmlns:a16="http://schemas.microsoft.com/office/drawing/2014/main" id="{3266D39B-A74E-4AD4-A85A-D3382A5F3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9" y="1236"/>
                <a:ext cx="11" cy="9"/>
              </a:xfrm>
              <a:custGeom>
                <a:avLst/>
                <a:gdLst>
                  <a:gd name="T0" fmla="*/ 0 w 22"/>
                  <a:gd name="T1" fmla="*/ 16 h 16"/>
                  <a:gd name="T2" fmla="*/ 19 w 22"/>
                  <a:gd name="T3" fmla="*/ 11 h 16"/>
                  <a:gd name="T4" fmla="*/ 22 w 22"/>
                  <a:gd name="T5" fmla="*/ 3 h 16"/>
                  <a:gd name="T6" fmla="*/ 22 w 22"/>
                  <a:gd name="T7" fmla="*/ 0 h 16"/>
                  <a:gd name="T8" fmla="*/ 0 w 22"/>
                  <a:gd name="T9" fmla="*/ 8 h 16"/>
                  <a:gd name="T10" fmla="*/ 0 w 22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6">
                    <a:moveTo>
                      <a:pt x="0" y="16"/>
                    </a:moveTo>
                    <a:lnTo>
                      <a:pt x="19" y="11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0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28" name="Freeform 80">
                <a:extLst>
                  <a:ext uri="{FF2B5EF4-FFF2-40B4-BE49-F238E27FC236}">
                    <a16:creationId xmlns:a16="http://schemas.microsoft.com/office/drawing/2014/main" id="{93BF289C-7EE2-4249-9F7B-7651025F0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1242"/>
                <a:ext cx="12" cy="9"/>
              </a:xfrm>
              <a:custGeom>
                <a:avLst/>
                <a:gdLst>
                  <a:gd name="T0" fmla="*/ 0 w 23"/>
                  <a:gd name="T1" fmla="*/ 18 h 18"/>
                  <a:gd name="T2" fmla="*/ 0 w 23"/>
                  <a:gd name="T3" fmla="*/ 18 h 18"/>
                  <a:gd name="T4" fmla="*/ 23 w 23"/>
                  <a:gd name="T5" fmla="*/ 8 h 18"/>
                  <a:gd name="T6" fmla="*/ 23 w 23"/>
                  <a:gd name="T7" fmla="*/ 5 h 18"/>
                  <a:gd name="T8" fmla="*/ 23 w 23"/>
                  <a:gd name="T9" fmla="*/ 0 h 18"/>
                  <a:gd name="T10" fmla="*/ 0 w 23"/>
                  <a:gd name="T11" fmla="*/ 8 h 18"/>
                  <a:gd name="T12" fmla="*/ 0 w 23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8">
                    <a:moveTo>
                      <a:pt x="0" y="18"/>
                    </a:moveTo>
                    <a:lnTo>
                      <a:pt x="0" y="18"/>
                    </a:lnTo>
                    <a:lnTo>
                      <a:pt x="23" y="8"/>
                    </a:lnTo>
                    <a:lnTo>
                      <a:pt x="23" y="5"/>
                    </a:lnTo>
                    <a:lnTo>
                      <a:pt x="23" y="0"/>
                    </a:lnTo>
                    <a:lnTo>
                      <a:pt x="0" y="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29" name="Freeform 81">
                <a:extLst>
                  <a:ext uri="{FF2B5EF4-FFF2-40B4-BE49-F238E27FC236}">
                    <a16:creationId xmlns:a16="http://schemas.microsoft.com/office/drawing/2014/main" id="{3FBE8164-1DCB-4389-BDCC-53DE0440CC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4" y="1245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13 w 43"/>
                  <a:gd name="T3" fmla="*/ 38 h 43"/>
                  <a:gd name="T4" fmla="*/ 35 w 43"/>
                  <a:gd name="T5" fmla="*/ 38 h 43"/>
                  <a:gd name="T6" fmla="*/ 38 w 43"/>
                  <a:gd name="T7" fmla="*/ 25 h 43"/>
                  <a:gd name="T8" fmla="*/ 43 w 43"/>
                  <a:gd name="T9" fmla="*/ 22 h 43"/>
                  <a:gd name="T10" fmla="*/ 38 w 43"/>
                  <a:gd name="T11" fmla="*/ 0 h 43"/>
                  <a:gd name="T12" fmla="*/ 0 w 43"/>
                  <a:gd name="T13" fmla="*/ 13 h 43"/>
                  <a:gd name="T14" fmla="*/ 0 w 4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13" y="38"/>
                    </a:lnTo>
                    <a:lnTo>
                      <a:pt x="35" y="38"/>
                    </a:lnTo>
                    <a:lnTo>
                      <a:pt x="38" y="25"/>
                    </a:lnTo>
                    <a:lnTo>
                      <a:pt x="43" y="22"/>
                    </a:lnTo>
                    <a:lnTo>
                      <a:pt x="38" y="0"/>
                    </a:lnTo>
                    <a:lnTo>
                      <a:pt x="0" y="1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3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30" name="Freeform 82">
                <a:extLst>
                  <a:ext uri="{FF2B5EF4-FFF2-40B4-BE49-F238E27FC236}">
                    <a16:creationId xmlns:a16="http://schemas.microsoft.com/office/drawing/2014/main" id="{F3D909E8-0845-45EF-A391-5DE102FE9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7" y="1246"/>
                <a:ext cx="325" cy="88"/>
              </a:xfrm>
              <a:custGeom>
                <a:avLst/>
                <a:gdLst>
                  <a:gd name="T0" fmla="*/ 0 w 652"/>
                  <a:gd name="T1" fmla="*/ 30 h 176"/>
                  <a:gd name="T2" fmla="*/ 563 w 652"/>
                  <a:gd name="T3" fmla="*/ 154 h 176"/>
                  <a:gd name="T4" fmla="*/ 652 w 652"/>
                  <a:gd name="T5" fmla="*/ 176 h 176"/>
                  <a:gd name="T6" fmla="*/ 652 w 652"/>
                  <a:gd name="T7" fmla="*/ 176 h 176"/>
                  <a:gd name="T8" fmla="*/ 652 w 652"/>
                  <a:gd name="T9" fmla="*/ 146 h 176"/>
                  <a:gd name="T10" fmla="*/ 10 w 652"/>
                  <a:gd name="T11" fmla="*/ 0 h 176"/>
                  <a:gd name="T12" fmla="*/ 0 w 652"/>
                  <a:gd name="T13" fmla="*/ 0 h 176"/>
                  <a:gd name="T14" fmla="*/ 0 w 652"/>
                  <a:gd name="T15" fmla="*/ 3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2" h="176">
                    <a:moveTo>
                      <a:pt x="0" y="30"/>
                    </a:moveTo>
                    <a:lnTo>
                      <a:pt x="563" y="154"/>
                    </a:lnTo>
                    <a:lnTo>
                      <a:pt x="652" y="176"/>
                    </a:lnTo>
                    <a:lnTo>
                      <a:pt x="652" y="176"/>
                    </a:lnTo>
                    <a:lnTo>
                      <a:pt x="652" y="146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59595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31" name="Freeform 83">
                <a:extLst>
                  <a:ext uri="{FF2B5EF4-FFF2-40B4-BE49-F238E27FC236}">
                    <a16:creationId xmlns:a16="http://schemas.microsoft.com/office/drawing/2014/main" id="{E9C7B6A5-5BF3-4CC7-86B8-2FCCB503D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246"/>
                <a:ext cx="10" cy="11"/>
              </a:xfrm>
              <a:custGeom>
                <a:avLst/>
                <a:gdLst>
                  <a:gd name="T0" fmla="*/ 3 w 22"/>
                  <a:gd name="T1" fmla="*/ 14 h 22"/>
                  <a:gd name="T2" fmla="*/ 0 w 22"/>
                  <a:gd name="T3" fmla="*/ 14 h 22"/>
                  <a:gd name="T4" fmla="*/ 0 w 22"/>
                  <a:gd name="T5" fmla="*/ 22 h 22"/>
                  <a:gd name="T6" fmla="*/ 22 w 22"/>
                  <a:gd name="T7" fmla="*/ 19 h 22"/>
                  <a:gd name="T8" fmla="*/ 22 w 22"/>
                  <a:gd name="T9" fmla="*/ 0 h 22"/>
                  <a:gd name="T10" fmla="*/ 3 w 22"/>
                  <a:gd name="T11" fmla="*/ 1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2">
                    <a:moveTo>
                      <a:pt x="3" y="14"/>
                    </a:moveTo>
                    <a:lnTo>
                      <a:pt x="0" y="14"/>
                    </a:lnTo>
                    <a:lnTo>
                      <a:pt x="0" y="22"/>
                    </a:lnTo>
                    <a:lnTo>
                      <a:pt x="22" y="19"/>
                    </a:lnTo>
                    <a:lnTo>
                      <a:pt x="22" y="0"/>
                    </a:lnTo>
                    <a:lnTo>
                      <a:pt x="3" y="14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32" name="Rectangle 84">
                <a:extLst>
                  <a:ext uri="{FF2B5EF4-FFF2-40B4-BE49-F238E27FC236}">
                    <a16:creationId xmlns:a16="http://schemas.microsoft.com/office/drawing/2014/main" id="{B7A6DDF8-B49A-4DAF-9164-5D4751B55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2" y="1251"/>
                <a:ext cx="2" cy="2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33" name="Freeform 85">
                <a:extLst>
                  <a:ext uri="{FF2B5EF4-FFF2-40B4-BE49-F238E27FC236}">
                    <a16:creationId xmlns:a16="http://schemas.microsoft.com/office/drawing/2014/main" id="{07792ACC-1E0E-4EC6-87D9-B7D7B2A53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6" y="1253"/>
                <a:ext cx="4" cy="25"/>
              </a:xfrm>
              <a:custGeom>
                <a:avLst/>
                <a:gdLst>
                  <a:gd name="T0" fmla="*/ 0 w 8"/>
                  <a:gd name="T1" fmla="*/ 51 h 51"/>
                  <a:gd name="T2" fmla="*/ 8 w 8"/>
                  <a:gd name="T3" fmla="*/ 46 h 51"/>
                  <a:gd name="T4" fmla="*/ 8 w 8"/>
                  <a:gd name="T5" fmla="*/ 46 h 51"/>
                  <a:gd name="T6" fmla="*/ 8 w 8"/>
                  <a:gd name="T7" fmla="*/ 0 h 51"/>
                  <a:gd name="T8" fmla="*/ 0 w 8"/>
                  <a:gd name="T9" fmla="*/ 0 h 51"/>
                  <a:gd name="T10" fmla="*/ 0 w 8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1">
                    <a:moveTo>
                      <a:pt x="0" y="51"/>
                    </a:moveTo>
                    <a:lnTo>
                      <a:pt x="8" y="46"/>
                    </a:lnTo>
                    <a:lnTo>
                      <a:pt x="8" y="46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59595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34" name="Freeform 86">
                <a:extLst>
                  <a:ext uri="{FF2B5EF4-FFF2-40B4-BE49-F238E27FC236}">
                    <a16:creationId xmlns:a16="http://schemas.microsoft.com/office/drawing/2014/main" id="{2778BF1F-32C1-4DD9-91D0-196E7C0BA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5" y="1253"/>
                <a:ext cx="5" cy="6"/>
              </a:xfrm>
              <a:custGeom>
                <a:avLst/>
                <a:gdLst>
                  <a:gd name="T0" fmla="*/ 5 w 10"/>
                  <a:gd name="T1" fmla="*/ 13 h 13"/>
                  <a:gd name="T2" fmla="*/ 5 w 10"/>
                  <a:gd name="T3" fmla="*/ 13 h 13"/>
                  <a:gd name="T4" fmla="*/ 10 w 10"/>
                  <a:gd name="T5" fmla="*/ 13 h 13"/>
                  <a:gd name="T6" fmla="*/ 10 w 10"/>
                  <a:gd name="T7" fmla="*/ 5 h 13"/>
                  <a:gd name="T8" fmla="*/ 0 w 10"/>
                  <a:gd name="T9" fmla="*/ 0 h 13"/>
                  <a:gd name="T10" fmla="*/ 0 w 10"/>
                  <a:gd name="T11" fmla="*/ 5 h 13"/>
                  <a:gd name="T12" fmla="*/ 5 w 10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3">
                    <a:moveTo>
                      <a:pt x="5" y="13"/>
                    </a:moveTo>
                    <a:lnTo>
                      <a:pt x="5" y="13"/>
                    </a:lnTo>
                    <a:lnTo>
                      <a:pt x="10" y="13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35" name="Freeform 87">
                <a:extLst>
                  <a:ext uri="{FF2B5EF4-FFF2-40B4-BE49-F238E27FC236}">
                    <a16:creationId xmlns:a16="http://schemas.microsoft.com/office/drawing/2014/main" id="{5CAB25F7-6AA7-446D-9EED-BF0EAAC23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" y="1253"/>
                <a:ext cx="8" cy="11"/>
              </a:xfrm>
              <a:custGeom>
                <a:avLst/>
                <a:gdLst>
                  <a:gd name="T0" fmla="*/ 0 w 16"/>
                  <a:gd name="T1" fmla="*/ 21 h 21"/>
                  <a:gd name="T2" fmla="*/ 16 w 16"/>
                  <a:gd name="T3" fmla="*/ 13 h 21"/>
                  <a:gd name="T4" fmla="*/ 16 w 16"/>
                  <a:gd name="T5" fmla="*/ 0 h 21"/>
                  <a:gd name="T6" fmla="*/ 0 w 16"/>
                  <a:gd name="T7" fmla="*/ 13 h 21"/>
                  <a:gd name="T8" fmla="*/ 0 w 16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1">
                    <a:moveTo>
                      <a:pt x="0" y="21"/>
                    </a:moveTo>
                    <a:lnTo>
                      <a:pt x="16" y="13"/>
                    </a:lnTo>
                    <a:lnTo>
                      <a:pt x="16" y="0"/>
                    </a:lnTo>
                    <a:lnTo>
                      <a:pt x="0" y="1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36" name="Freeform 88">
                <a:extLst>
                  <a:ext uri="{FF2B5EF4-FFF2-40B4-BE49-F238E27FC236}">
                    <a16:creationId xmlns:a16="http://schemas.microsoft.com/office/drawing/2014/main" id="{A6BC1B7A-A358-4E83-AB54-C6EE91A56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7" y="1255"/>
                <a:ext cx="19" cy="34"/>
              </a:xfrm>
              <a:custGeom>
                <a:avLst/>
                <a:gdLst>
                  <a:gd name="T0" fmla="*/ 0 w 38"/>
                  <a:gd name="T1" fmla="*/ 63 h 67"/>
                  <a:gd name="T2" fmla="*/ 3 w 38"/>
                  <a:gd name="T3" fmla="*/ 63 h 67"/>
                  <a:gd name="T4" fmla="*/ 3 w 38"/>
                  <a:gd name="T5" fmla="*/ 67 h 67"/>
                  <a:gd name="T6" fmla="*/ 38 w 38"/>
                  <a:gd name="T7" fmla="*/ 46 h 67"/>
                  <a:gd name="T8" fmla="*/ 33 w 38"/>
                  <a:gd name="T9" fmla="*/ 0 h 67"/>
                  <a:gd name="T10" fmla="*/ 0 w 38"/>
                  <a:gd name="T11" fmla="*/ 21 h 67"/>
                  <a:gd name="T12" fmla="*/ 0 w 38"/>
                  <a:gd name="T13" fmla="*/ 6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67">
                    <a:moveTo>
                      <a:pt x="0" y="63"/>
                    </a:moveTo>
                    <a:lnTo>
                      <a:pt x="3" y="63"/>
                    </a:lnTo>
                    <a:lnTo>
                      <a:pt x="3" y="67"/>
                    </a:lnTo>
                    <a:lnTo>
                      <a:pt x="38" y="46"/>
                    </a:lnTo>
                    <a:lnTo>
                      <a:pt x="33" y="0"/>
                    </a:lnTo>
                    <a:lnTo>
                      <a:pt x="0" y="21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37" name="Freeform 89">
                <a:extLst>
                  <a:ext uri="{FF2B5EF4-FFF2-40B4-BE49-F238E27FC236}">
                    <a16:creationId xmlns:a16="http://schemas.microsoft.com/office/drawing/2014/main" id="{26B9C377-79E9-402C-A446-1666F6681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2" y="1257"/>
                <a:ext cx="6" cy="7"/>
              </a:xfrm>
              <a:custGeom>
                <a:avLst/>
                <a:gdLst>
                  <a:gd name="T0" fmla="*/ 5 w 13"/>
                  <a:gd name="T1" fmla="*/ 13 h 13"/>
                  <a:gd name="T2" fmla="*/ 5 w 13"/>
                  <a:gd name="T3" fmla="*/ 13 h 13"/>
                  <a:gd name="T4" fmla="*/ 10 w 13"/>
                  <a:gd name="T5" fmla="*/ 13 h 13"/>
                  <a:gd name="T6" fmla="*/ 13 w 13"/>
                  <a:gd name="T7" fmla="*/ 8 h 13"/>
                  <a:gd name="T8" fmla="*/ 10 w 13"/>
                  <a:gd name="T9" fmla="*/ 0 h 13"/>
                  <a:gd name="T10" fmla="*/ 5 w 13"/>
                  <a:gd name="T11" fmla="*/ 0 h 13"/>
                  <a:gd name="T12" fmla="*/ 0 w 13"/>
                  <a:gd name="T13" fmla="*/ 0 h 13"/>
                  <a:gd name="T14" fmla="*/ 5 w 13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3">
                    <a:moveTo>
                      <a:pt x="5" y="13"/>
                    </a:moveTo>
                    <a:lnTo>
                      <a:pt x="5" y="13"/>
                    </a:lnTo>
                    <a:lnTo>
                      <a:pt x="10" y="13"/>
                    </a:lnTo>
                    <a:lnTo>
                      <a:pt x="13" y="8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38" name="Freeform 90">
                <a:extLst>
                  <a:ext uri="{FF2B5EF4-FFF2-40B4-BE49-F238E27FC236}">
                    <a16:creationId xmlns:a16="http://schemas.microsoft.com/office/drawing/2014/main" id="{04A47CC3-AC0D-44D8-A838-C689FF8A2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1" y="1257"/>
                <a:ext cx="3" cy="2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5 h 5"/>
                  <a:gd name="T4" fmla="*/ 5 w 5"/>
                  <a:gd name="T5" fmla="*/ 5 h 5"/>
                  <a:gd name="T6" fmla="*/ 5 w 5"/>
                  <a:gd name="T7" fmla="*/ 0 h 5"/>
                  <a:gd name="T8" fmla="*/ 0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39" name="Freeform 91">
                <a:extLst>
                  <a:ext uri="{FF2B5EF4-FFF2-40B4-BE49-F238E27FC236}">
                    <a16:creationId xmlns:a16="http://schemas.microsoft.com/office/drawing/2014/main" id="{F76C5A0B-CD1A-4FF2-B583-07918A9F5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1" y="1259"/>
                <a:ext cx="172" cy="224"/>
              </a:xfrm>
              <a:custGeom>
                <a:avLst/>
                <a:gdLst>
                  <a:gd name="T0" fmla="*/ 68 w 344"/>
                  <a:gd name="T1" fmla="*/ 382 h 447"/>
                  <a:gd name="T2" fmla="*/ 344 w 344"/>
                  <a:gd name="T3" fmla="*/ 447 h 447"/>
                  <a:gd name="T4" fmla="*/ 344 w 344"/>
                  <a:gd name="T5" fmla="*/ 0 h 447"/>
                  <a:gd name="T6" fmla="*/ 46 w 344"/>
                  <a:gd name="T7" fmla="*/ 246 h 447"/>
                  <a:gd name="T8" fmla="*/ 25 w 344"/>
                  <a:gd name="T9" fmla="*/ 268 h 447"/>
                  <a:gd name="T10" fmla="*/ 8 w 344"/>
                  <a:gd name="T11" fmla="*/ 290 h 447"/>
                  <a:gd name="T12" fmla="*/ 0 w 344"/>
                  <a:gd name="T13" fmla="*/ 311 h 447"/>
                  <a:gd name="T14" fmla="*/ 0 w 344"/>
                  <a:gd name="T15" fmla="*/ 333 h 447"/>
                  <a:gd name="T16" fmla="*/ 3 w 344"/>
                  <a:gd name="T17" fmla="*/ 349 h 447"/>
                  <a:gd name="T18" fmla="*/ 16 w 344"/>
                  <a:gd name="T19" fmla="*/ 362 h 447"/>
                  <a:gd name="T20" fmla="*/ 38 w 344"/>
                  <a:gd name="T21" fmla="*/ 379 h 447"/>
                  <a:gd name="T22" fmla="*/ 68 w 344"/>
                  <a:gd name="T23" fmla="*/ 382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4" h="447">
                    <a:moveTo>
                      <a:pt x="68" y="382"/>
                    </a:moveTo>
                    <a:lnTo>
                      <a:pt x="344" y="447"/>
                    </a:lnTo>
                    <a:lnTo>
                      <a:pt x="344" y="0"/>
                    </a:lnTo>
                    <a:lnTo>
                      <a:pt x="46" y="246"/>
                    </a:lnTo>
                    <a:lnTo>
                      <a:pt x="25" y="268"/>
                    </a:lnTo>
                    <a:lnTo>
                      <a:pt x="8" y="290"/>
                    </a:lnTo>
                    <a:lnTo>
                      <a:pt x="0" y="311"/>
                    </a:lnTo>
                    <a:lnTo>
                      <a:pt x="0" y="333"/>
                    </a:lnTo>
                    <a:lnTo>
                      <a:pt x="3" y="349"/>
                    </a:lnTo>
                    <a:lnTo>
                      <a:pt x="16" y="362"/>
                    </a:lnTo>
                    <a:lnTo>
                      <a:pt x="38" y="379"/>
                    </a:lnTo>
                    <a:lnTo>
                      <a:pt x="68" y="382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40" name="Freeform 92">
                <a:extLst>
                  <a:ext uri="{FF2B5EF4-FFF2-40B4-BE49-F238E27FC236}">
                    <a16:creationId xmlns:a16="http://schemas.microsoft.com/office/drawing/2014/main" id="{5E7F7AC2-165B-4FAC-A7A4-73B98CCF73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0" y="1259"/>
                <a:ext cx="10" cy="11"/>
              </a:xfrm>
              <a:custGeom>
                <a:avLst/>
                <a:gdLst>
                  <a:gd name="T0" fmla="*/ 0 w 22"/>
                  <a:gd name="T1" fmla="*/ 21 h 21"/>
                  <a:gd name="T2" fmla="*/ 18 w 22"/>
                  <a:gd name="T3" fmla="*/ 13 h 21"/>
                  <a:gd name="T4" fmla="*/ 22 w 22"/>
                  <a:gd name="T5" fmla="*/ 8 h 21"/>
                  <a:gd name="T6" fmla="*/ 18 w 22"/>
                  <a:gd name="T7" fmla="*/ 0 h 21"/>
                  <a:gd name="T8" fmla="*/ 0 w 22"/>
                  <a:gd name="T9" fmla="*/ 8 h 21"/>
                  <a:gd name="T10" fmla="*/ 0 w 22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1">
                    <a:moveTo>
                      <a:pt x="0" y="21"/>
                    </a:moveTo>
                    <a:lnTo>
                      <a:pt x="18" y="13"/>
                    </a:lnTo>
                    <a:lnTo>
                      <a:pt x="22" y="8"/>
                    </a:lnTo>
                    <a:lnTo>
                      <a:pt x="18" y="0"/>
                    </a:lnTo>
                    <a:lnTo>
                      <a:pt x="0" y="8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41" name="Freeform 93">
                <a:extLst>
                  <a:ext uri="{FF2B5EF4-FFF2-40B4-BE49-F238E27FC236}">
                    <a16:creationId xmlns:a16="http://schemas.microsoft.com/office/drawing/2014/main" id="{E0E97CD2-96CC-4178-9979-5323AC54B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259"/>
                <a:ext cx="1" cy="15"/>
              </a:xfrm>
              <a:custGeom>
                <a:avLst/>
                <a:gdLst>
                  <a:gd name="T0" fmla="*/ 30 h 30"/>
                  <a:gd name="T1" fmla="*/ 3 h 30"/>
                  <a:gd name="T2" fmla="*/ 0 h 30"/>
                  <a:gd name="T3" fmla="*/ 16 h 30"/>
                  <a:gd name="T4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42" name="Freeform 94">
                <a:extLst>
                  <a:ext uri="{FF2B5EF4-FFF2-40B4-BE49-F238E27FC236}">
                    <a16:creationId xmlns:a16="http://schemas.microsoft.com/office/drawing/2014/main" id="{35AD510F-E909-49D3-99F5-6AAAAE788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1" y="1259"/>
                <a:ext cx="40" cy="37"/>
              </a:xfrm>
              <a:custGeom>
                <a:avLst/>
                <a:gdLst>
                  <a:gd name="T0" fmla="*/ 3 w 81"/>
                  <a:gd name="T1" fmla="*/ 8 h 73"/>
                  <a:gd name="T2" fmla="*/ 0 w 81"/>
                  <a:gd name="T3" fmla="*/ 13 h 73"/>
                  <a:gd name="T4" fmla="*/ 25 w 81"/>
                  <a:gd name="T5" fmla="*/ 25 h 73"/>
                  <a:gd name="T6" fmla="*/ 56 w 81"/>
                  <a:gd name="T7" fmla="*/ 33 h 73"/>
                  <a:gd name="T8" fmla="*/ 56 w 81"/>
                  <a:gd name="T9" fmla="*/ 38 h 73"/>
                  <a:gd name="T10" fmla="*/ 56 w 81"/>
                  <a:gd name="T11" fmla="*/ 38 h 73"/>
                  <a:gd name="T12" fmla="*/ 46 w 81"/>
                  <a:gd name="T13" fmla="*/ 38 h 73"/>
                  <a:gd name="T14" fmla="*/ 46 w 81"/>
                  <a:gd name="T15" fmla="*/ 46 h 73"/>
                  <a:gd name="T16" fmla="*/ 59 w 81"/>
                  <a:gd name="T17" fmla="*/ 55 h 73"/>
                  <a:gd name="T18" fmla="*/ 64 w 81"/>
                  <a:gd name="T19" fmla="*/ 59 h 73"/>
                  <a:gd name="T20" fmla="*/ 81 w 81"/>
                  <a:gd name="T21" fmla="*/ 73 h 73"/>
                  <a:gd name="T22" fmla="*/ 81 w 81"/>
                  <a:gd name="T23" fmla="*/ 63 h 73"/>
                  <a:gd name="T24" fmla="*/ 73 w 81"/>
                  <a:gd name="T25" fmla="*/ 51 h 73"/>
                  <a:gd name="T26" fmla="*/ 78 w 81"/>
                  <a:gd name="T27" fmla="*/ 33 h 73"/>
                  <a:gd name="T28" fmla="*/ 78 w 81"/>
                  <a:gd name="T29" fmla="*/ 30 h 73"/>
                  <a:gd name="T30" fmla="*/ 78 w 81"/>
                  <a:gd name="T31" fmla="*/ 30 h 73"/>
                  <a:gd name="T32" fmla="*/ 78 w 81"/>
                  <a:gd name="T33" fmla="*/ 30 h 73"/>
                  <a:gd name="T34" fmla="*/ 68 w 81"/>
                  <a:gd name="T35" fmla="*/ 33 h 73"/>
                  <a:gd name="T36" fmla="*/ 64 w 81"/>
                  <a:gd name="T37" fmla="*/ 33 h 73"/>
                  <a:gd name="T38" fmla="*/ 64 w 81"/>
                  <a:gd name="T39" fmla="*/ 25 h 73"/>
                  <a:gd name="T40" fmla="*/ 64 w 81"/>
                  <a:gd name="T41" fmla="*/ 25 h 73"/>
                  <a:gd name="T42" fmla="*/ 3 w 81"/>
                  <a:gd name="T43" fmla="*/ 0 h 73"/>
                  <a:gd name="T44" fmla="*/ 3 w 81"/>
                  <a:gd name="T45" fmla="*/ 0 h 73"/>
                  <a:gd name="T46" fmla="*/ 3 w 81"/>
                  <a:gd name="T47" fmla="*/ 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1" h="73">
                    <a:moveTo>
                      <a:pt x="3" y="8"/>
                    </a:moveTo>
                    <a:lnTo>
                      <a:pt x="0" y="13"/>
                    </a:lnTo>
                    <a:lnTo>
                      <a:pt x="25" y="25"/>
                    </a:lnTo>
                    <a:lnTo>
                      <a:pt x="56" y="33"/>
                    </a:lnTo>
                    <a:lnTo>
                      <a:pt x="56" y="38"/>
                    </a:lnTo>
                    <a:lnTo>
                      <a:pt x="56" y="38"/>
                    </a:lnTo>
                    <a:lnTo>
                      <a:pt x="46" y="38"/>
                    </a:lnTo>
                    <a:lnTo>
                      <a:pt x="46" y="46"/>
                    </a:lnTo>
                    <a:lnTo>
                      <a:pt x="59" y="55"/>
                    </a:lnTo>
                    <a:lnTo>
                      <a:pt x="64" y="59"/>
                    </a:lnTo>
                    <a:lnTo>
                      <a:pt x="81" y="73"/>
                    </a:lnTo>
                    <a:lnTo>
                      <a:pt x="81" y="63"/>
                    </a:lnTo>
                    <a:lnTo>
                      <a:pt x="73" y="51"/>
                    </a:lnTo>
                    <a:lnTo>
                      <a:pt x="78" y="33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68" y="33"/>
                    </a:lnTo>
                    <a:lnTo>
                      <a:pt x="64" y="33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43" name="Rectangle 95">
                <a:extLst>
                  <a:ext uri="{FF2B5EF4-FFF2-40B4-BE49-F238E27FC236}">
                    <a16:creationId xmlns:a16="http://schemas.microsoft.com/office/drawing/2014/main" id="{7D801BAA-218F-4213-804E-0C7176BE86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0" y="1261"/>
                <a:ext cx="2" cy="0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44" name="Freeform 96">
                <a:extLst>
                  <a:ext uri="{FF2B5EF4-FFF2-40B4-BE49-F238E27FC236}">
                    <a16:creationId xmlns:a16="http://schemas.microsoft.com/office/drawing/2014/main" id="{ACA568D1-3893-46E8-8323-5CD8D90E1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7" y="1264"/>
                <a:ext cx="325" cy="108"/>
              </a:xfrm>
              <a:custGeom>
                <a:avLst/>
                <a:gdLst>
                  <a:gd name="T0" fmla="*/ 0 w 652"/>
                  <a:gd name="T1" fmla="*/ 76 h 217"/>
                  <a:gd name="T2" fmla="*/ 536 w 652"/>
                  <a:gd name="T3" fmla="*/ 200 h 217"/>
                  <a:gd name="T4" fmla="*/ 601 w 652"/>
                  <a:gd name="T5" fmla="*/ 217 h 217"/>
                  <a:gd name="T6" fmla="*/ 649 w 652"/>
                  <a:gd name="T7" fmla="*/ 200 h 217"/>
                  <a:gd name="T8" fmla="*/ 652 w 652"/>
                  <a:gd name="T9" fmla="*/ 195 h 217"/>
                  <a:gd name="T10" fmla="*/ 652 w 652"/>
                  <a:gd name="T11" fmla="*/ 144 h 217"/>
                  <a:gd name="T12" fmla="*/ 566 w 652"/>
                  <a:gd name="T13" fmla="*/ 124 h 217"/>
                  <a:gd name="T14" fmla="*/ 91 w 652"/>
                  <a:gd name="T15" fmla="*/ 17 h 217"/>
                  <a:gd name="T16" fmla="*/ 5 w 652"/>
                  <a:gd name="T17" fmla="*/ 0 h 217"/>
                  <a:gd name="T18" fmla="*/ 0 w 652"/>
                  <a:gd name="T19" fmla="*/ 0 h 217"/>
                  <a:gd name="T20" fmla="*/ 0 w 652"/>
                  <a:gd name="T21" fmla="*/ 7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2" h="217">
                    <a:moveTo>
                      <a:pt x="0" y="76"/>
                    </a:moveTo>
                    <a:lnTo>
                      <a:pt x="536" y="200"/>
                    </a:lnTo>
                    <a:lnTo>
                      <a:pt x="601" y="217"/>
                    </a:lnTo>
                    <a:lnTo>
                      <a:pt x="649" y="200"/>
                    </a:lnTo>
                    <a:lnTo>
                      <a:pt x="652" y="195"/>
                    </a:lnTo>
                    <a:lnTo>
                      <a:pt x="652" y="144"/>
                    </a:lnTo>
                    <a:lnTo>
                      <a:pt x="566" y="124"/>
                    </a:lnTo>
                    <a:lnTo>
                      <a:pt x="91" y="17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45" name="Freeform 97">
                <a:extLst>
                  <a:ext uri="{FF2B5EF4-FFF2-40B4-BE49-F238E27FC236}">
                    <a16:creationId xmlns:a16="http://schemas.microsoft.com/office/drawing/2014/main" id="{8B2D5AEF-2B4F-4444-BA58-EC757D2FD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" y="1266"/>
                <a:ext cx="9" cy="8"/>
              </a:xfrm>
              <a:custGeom>
                <a:avLst/>
                <a:gdLst>
                  <a:gd name="T0" fmla="*/ 5 w 18"/>
                  <a:gd name="T1" fmla="*/ 12 h 17"/>
                  <a:gd name="T2" fmla="*/ 5 w 18"/>
                  <a:gd name="T3" fmla="*/ 17 h 17"/>
                  <a:gd name="T4" fmla="*/ 13 w 18"/>
                  <a:gd name="T5" fmla="*/ 12 h 17"/>
                  <a:gd name="T6" fmla="*/ 18 w 18"/>
                  <a:gd name="T7" fmla="*/ 12 h 17"/>
                  <a:gd name="T8" fmla="*/ 18 w 18"/>
                  <a:gd name="T9" fmla="*/ 0 h 17"/>
                  <a:gd name="T10" fmla="*/ 0 w 18"/>
                  <a:gd name="T11" fmla="*/ 3 h 17"/>
                  <a:gd name="T12" fmla="*/ 5 w 18"/>
                  <a:gd name="T13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7">
                    <a:moveTo>
                      <a:pt x="5" y="12"/>
                    </a:moveTo>
                    <a:lnTo>
                      <a:pt x="5" y="17"/>
                    </a:lnTo>
                    <a:lnTo>
                      <a:pt x="13" y="12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0" y="3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46" name="Freeform 98">
                <a:extLst>
                  <a:ext uri="{FF2B5EF4-FFF2-40B4-BE49-F238E27FC236}">
                    <a16:creationId xmlns:a16="http://schemas.microsoft.com/office/drawing/2014/main" id="{323E8A4A-2690-452B-BC17-B9305C906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6" y="1266"/>
                <a:ext cx="17" cy="2"/>
              </a:xfrm>
              <a:custGeom>
                <a:avLst/>
                <a:gdLst>
                  <a:gd name="T0" fmla="*/ 0 w 33"/>
                  <a:gd name="T1" fmla="*/ 0 h 3"/>
                  <a:gd name="T2" fmla="*/ 0 w 33"/>
                  <a:gd name="T3" fmla="*/ 3 h 3"/>
                  <a:gd name="T4" fmla="*/ 3 w 33"/>
                  <a:gd name="T5" fmla="*/ 3 h 3"/>
                  <a:gd name="T6" fmla="*/ 33 w 33"/>
                  <a:gd name="T7" fmla="*/ 3 h 3"/>
                  <a:gd name="T8" fmla="*/ 30 w 33"/>
                  <a:gd name="T9" fmla="*/ 0 h 3"/>
                  <a:gd name="T10" fmla="*/ 25 w 33"/>
                  <a:gd name="T11" fmla="*/ 0 h 3"/>
                  <a:gd name="T12" fmla="*/ 0 w 3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33" y="3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3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47" name="Freeform 99">
                <a:extLst>
                  <a:ext uri="{FF2B5EF4-FFF2-40B4-BE49-F238E27FC236}">
                    <a16:creationId xmlns:a16="http://schemas.microsoft.com/office/drawing/2014/main" id="{14B79BAC-9093-4374-BC0C-4E526D5C0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1266"/>
                <a:ext cx="4" cy="30"/>
              </a:xfrm>
              <a:custGeom>
                <a:avLst/>
                <a:gdLst>
                  <a:gd name="T0" fmla="*/ 0 w 9"/>
                  <a:gd name="T1" fmla="*/ 12 h 60"/>
                  <a:gd name="T2" fmla="*/ 0 w 9"/>
                  <a:gd name="T3" fmla="*/ 55 h 60"/>
                  <a:gd name="T4" fmla="*/ 0 w 9"/>
                  <a:gd name="T5" fmla="*/ 55 h 60"/>
                  <a:gd name="T6" fmla="*/ 0 w 9"/>
                  <a:gd name="T7" fmla="*/ 60 h 60"/>
                  <a:gd name="T8" fmla="*/ 4 w 9"/>
                  <a:gd name="T9" fmla="*/ 55 h 60"/>
                  <a:gd name="T10" fmla="*/ 4 w 9"/>
                  <a:gd name="T11" fmla="*/ 42 h 60"/>
                  <a:gd name="T12" fmla="*/ 4 w 9"/>
                  <a:gd name="T13" fmla="*/ 42 h 60"/>
                  <a:gd name="T14" fmla="*/ 9 w 9"/>
                  <a:gd name="T15" fmla="*/ 42 h 60"/>
                  <a:gd name="T16" fmla="*/ 9 w 9"/>
                  <a:gd name="T17" fmla="*/ 42 h 60"/>
                  <a:gd name="T18" fmla="*/ 9 w 9"/>
                  <a:gd name="T19" fmla="*/ 0 h 60"/>
                  <a:gd name="T20" fmla="*/ 0 w 9"/>
                  <a:gd name="T21" fmla="*/ 8 h 60"/>
                  <a:gd name="T22" fmla="*/ 0 w 9"/>
                  <a:gd name="T23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60">
                    <a:moveTo>
                      <a:pt x="0" y="12"/>
                    </a:moveTo>
                    <a:lnTo>
                      <a:pt x="0" y="55"/>
                    </a:lnTo>
                    <a:lnTo>
                      <a:pt x="0" y="55"/>
                    </a:lnTo>
                    <a:lnTo>
                      <a:pt x="0" y="60"/>
                    </a:lnTo>
                    <a:lnTo>
                      <a:pt x="4" y="55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9" y="42"/>
                    </a:lnTo>
                    <a:lnTo>
                      <a:pt x="9" y="42"/>
                    </a:lnTo>
                    <a:lnTo>
                      <a:pt x="9" y="0"/>
                    </a:lnTo>
                    <a:lnTo>
                      <a:pt x="0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59595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48" name="Freeform 100">
                <a:extLst>
                  <a:ext uri="{FF2B5EF4-FFF2-40B4-BE49-F238E27FC236}">
                    <a16:creationId xmlns:a16="http://schemas.microsoft.com/office/drawing/2014/main" id="{45A807B0-F5EF-4F3D-9D48-46BD9BE60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" y="1268"/>
                <a:ext cx="11" cy="17"/>
              </a:xfrm>
              <a:custGeom>
                <a:avLst/>
                <a:gdLst>
                  <a:gd name="T0" fmla="*/ 5 w 21"/>
                  <a:gd name="T1" fmla="*/ 14 h 35"/>
                  <a:gd name="T2" fmla="*/ 0 w 21"/>
                  <a:gd name="T3" fmla="*/ 17 h 35"/>
                  <a:gd name="T4" fmla="*/ 10 w 21"/>
                  <a:gd name="T5" fmla="*/ 17 h 35"/>
                  <a:gd name="T6" fmla="*/ 18 w 21"/>
                  <a:gd name="T7" fmla="*/ 30 h 35"/>
                  <a:gd name="T8" fmla="*/ 21 w 21"/>
                  <a:gd name="T9" fmla="*/ 35 h 35"/>
                  <a:gd name="T10" fmla="*/ 21 w 21"/>
                  <a:gd name="T11" fmla="*/ 27 h 35"/>
                  <a:gd name="T12" fmla="*/ 13 w 21"/>
                  <a:gd name="T13" fmla="*/ 17 h 35"/>
                  <a:gd name="T14" fmla="*/ 10 w 21"/>
                  <a:gd name="T15" fmla="*/ 17 h 35"/>
                  <a:gd name="T16" fmla="*/ 10 w 21"/>
                  <a:gd name="T17" fmla="*/ 9 h 35"/>
                  <a:gd name="T18" fmla="*/ 10 w 21"/>
                  <a:gd name="T19" fmla="*/ 9 h 35"/>
                  <a:gd name="T20" fmla="*/ 10 w 21"/>
                  <a:gd name="T21" fmla="*/ 14 h 35"/>
                  <a:gd name="T22" fmla="*/ 10 w 21"/>
                  <a:gd name="T23" fmla="*/ 17 h 35"/>
                  <a:gd name="T24" fmla="*/ 10 w 21"/>
                  <a:gd name="T25" fmla="*/ 17 h 35"/>
                  <a:gd name="T26" fmla="*/ 5 w 21"/>
                  <a:gd name="T27" fmla="*/ 9 h 35"/>
                  <a:gd name="T28" fmla="*/ 5 w 21"/>
                  <a:gd name="T29" fmla="*/ 5 h 35"/>
                  <a:gd name="T30" fmla="*/ 10 w 21"/>
                  <a:gd name="T31" fmla="*/ 0 h 35"/>
                  <a:gd name="T32" fmla="*/ 5 w 21"/>
                  <a:gd name="T33" fmla="*/ 0 h 35"/>
                  <a:gd name="T34" fmla="*/ 5 w 21"/>
                  <a:gd name="T35" fmla="*/ 9 h 35"/>
                  <a:gd name="T36" fmla="*/ 5 w 21"/>
                  <a:gd name="T37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" h="35">
                    <a:moveTo>
                      <a:pt x="5" y="14"/>
                    </a:moveTo>
                    <a:lnTo>
                      <a:pt x="0" y="17"/>
                    </a:lnTo>
                    <a:lnTo>
                      <a:pt x="10" y="17"/>
                    </a:lnTo>
                    <a:lnTo>
                      <a:pt x="18" y="30"/>
                    </a:lnTo>
                    <a:lnTo>
                      <a:pt x="21" y="35"/>
                    </a:lnTo>
                    <a:lnTo>
                      <a:pt x="21" y="27"/>
                    </a:lnTo>
                    <a:lnTo>
                      <a:pt x="13" y="17"/>
                    </a:lnTo>
                    <a:lnTo>
                      <a:pt x="10" y="17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14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5" y="9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5" y="9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FC0128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49" name="Freeform 101">
                <a:extLst>
                  <a:ext uri="{FF2B5EF4-FFF2-40B4-BE49-F238E27FC236}">
                    <a16:creationId xmlns:a16="http://schemas.microsoft.com/office/drawing/2014/main" id="{35563F5C-27B4-4FEC-AF5D-F4B171C443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9" y="1268"/>
                <a:ext cx="1" cy="15"/>
              </a:xfrm>
              <a:custGeom>
                <a:avLst/>
                <a:gdLst>
                  <a:gd name="T0" fmla="*/ 30 h 30"/>
                  <a:gd name="T1" fmla="*/ 27 h 30"/>
                  <a:gd name="T2" fmla="*/ 0 h 30"/>
                  <a:gd name="T3" fmla="*/ 5 h 30"/>
                  <a:gd name="T4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27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50" name="Freeform 102">
                <a:extLst>
                  <a:ext uri="{FF2B5EF4-FFF2-40B4-BE49-F238E27FC236}">
                    <a16:creationId xmlns:a16="http://schemas.microsoft.com/office/drawing/2014/main" id="{3636399C-FB8B-4288-8DFD-75179D225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2" y="1270"/>
                <a:ext cx="7" cy="8"/>
              </a:xfrm>
              <a:custGeom>
                <a:avLst/>
                <a:gdLst>
                  <a:gd name="T0" fmla="*/ 0 w 14"/>
                  <a:gd name="T1" fmla="*/ 17 h 17"/>
                  <a:gd name="T2" fmla="*/ 14 w 14"/>
                  <a:gd name="T3" fmla="*/ 12 h 17"/>
                  <a:gd name="T4" fmla="*/ 14 w 14"/>
                  <a:gd name="T5" fmla="*/ 0 h 17"/>
                  <a:gd name="T6" fmla="*/ 0 w 14"/>
                  <a:gd name="T7" fmla="*/ 4 h 17"/>
                  <a:gd name="T8" fmla="*/ 0 w 14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7">
                    <a:moveTo>
                      <a:pt x="0" y="17"/>
                    </a:moveTo>
                    <a:lnTo>
                      <a:pt x="14" y="12"/>
                    </a:lnTo>
                    <a:lnTo>
                      <a:pt x="14" y="0"/>
                    </a:lnTo>
                    <a:lnTo>
                      <a:pt x="0" y="4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51" name="Freeform 103">
                <a:extLst>
                  <a:ext uri="{FF2B5EF4-FFF2-40B4-BE49-F238E27FC236}">
                    <a16:creationId xmlns:a16="http://schemas.microsoft.com/office/drawing/2014/main" id="{396721DC-CC9A-4F30-98CA-05C1C8CB2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7" y="1270"/>
                <a:ext cx="6" cy="4"/>
              </a:xfrm>
              <a:custGeom>
                <a:avLst/>
                <a:gdLst>
                  <a:gd name="T0" fmla="*/ 0 w 12"/>
                  <a:gd name="T1" fmla="*/ 0 h 9"/>
                  <a:gd name="T2" fmla="*/ 0 w 12"/>
                  <a:gd name="T3" fmla="*/ 9 h 9"/>
                  <a:gd name="T4" fmla="*/ 12 w 12"/>
                  <a:gd name="T5" fmla="*/ 9 h 9"/>
                  <a:gd name="T6" fmla="*/ 12 w 12"/>
                  <a:gd name="T7" fmla="*/ 0 h 9"/>
                  <a:gd name="T8" fmla="*/ 4 w 12"/>
                  <a:gd name="T9" fmla="*/ 0 h 9"/>
                  <a:gd name="T10" fmla="*/ 0 w 12"/>
                  <a:gd name="T11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9">
                    <a:moveTo>
                      <a:pt x="0" y="0"/>
                    </a:moveTo>
                    <a:lnTo>
                      <a:pt x="0" y="9"/>
                    </a:lnTo>
                    <a:lnTo>
                      <a:pt x="12" y="9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52" name="Freeform 104">
                <a:extLst>
                  <a:ext uri="{FF2B5EF4-FFF2-40B4-BE49-F238E27FC236}">
                    <a16:creationId xmlns:a16="http://schemas.microsoft.com/office/drawing/2014/main" id="{7072D7F7-25F3-4E41-8436-58C655643B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9" y="1270"/>
                <a:ext cx="9" cy="30"/>
              </a:xfrm>
              <a:custGeom>
                <a:avLst/>
                <a:gdLst>
                  <a:gd name="T0" fmla="*/ 0 w 16"/>
                  <a:gd name="T1" fmla="*/ 9 h 60"/>
                  <a:gd name="T2" fmla="*/ 0 w 16"/>
                  <a:gd name="T3" fmla="*/ 47 h 60"/>
                  <a:gd name="T4" fmla="*/ 3 w 16"/>
                  <a:gd name="T5" fmla="*/ 47 h 60"/>
                  <a:gd name="T6" fmla="*/ 3 w 16"/>
                  <a:gd name="T7" fmla="*/ 55 h 60"/>
                  <a:gd name="T8" fmla="*/ 3 w 16"/>
                  <a:gd name="T9" fmla="*/ 60 h 60"/>
                  <a:gd name="T10" fmla="*/ 16 w 16"/>
                  <a:gd name="T11" fmla="*/ 52 h 60"/>
                  <a:gd name="T12" fmla="*/ 16 w 16"/>
                  <a:gd name="T13" fmla="*/ 0 h 60"/>
                  <a:gd name="T14" fmla="*/ 3 w 16"/>
                  <a:gd name="T15" fmla="*/ 9 h 60"/>
                  <a:gd name="T16" fmla="*/ 0 w 16"/>
                  <a:gd name="T17" fmla="*/ 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0">
                    <a:moveTo>
                      <a:pt x="0" y="9"/>
                    </a:moveTo>
                    <a:lnTo>
                      <a:pt x="0" y="47"/>
                    </a:lnTo>
                    <a:lnTo>
                      <a:pt x="3" y="47"/>
                    </a:lnTo>
                    <a:lnTo>
                      <a:pt x="3" y="55"/>
                    </a:lnTo>
                    <a:lnTo>
                      <a:pt x="3" y="60"/>
                    </a:lnTo>
                    <a:lnTo>
                      <a:pt x="16" y="52"/>
                    </a:lnTo>
                    <a:lnTo>
                      <a:pt x="16" y="0"/>
                    </a:lnTo>
                    <a:lnTo>
                      <a:pt x="3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53" name="Freeform 105">
                <a:extLst>
                  <a:ext uri="{FF2B5EF4-FFF2-40B4-BE49-F238E27FC236}">
                    <a16:creationId xmlns:a16="http://schemas.microsoft.com/office/drawing/2014/main" id="{B5BC2094-7F11-412B-9367-E58B2A6A3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8" y="1272"/>
                <a:ext cx="7" cy="2"/>
              </a:xfrm>
              <a:custGeom>
                <a:avLst/>
                <a:gdLst>
                  <a:gd name="T0" fmla="*/ 0 w 13"/>
                  <a:gd name="T1" fmla="*/ 5 h 5"/>
                  <a:gd name="T2" fmla="*/ 13 w 13"/>
                  <a:gd name="T3" fmla="*/ 5 h 5"/>
                  <a:gd name="T4" fmla="*/ 13 w 13"/>
                  <a:gd name="T5" fmla="*/ 0 h 5"/>
                  <a:gd name="T6" fmla="*/ 13 w 13"/>
                  <a:gd name="T7" fmla="*/ 0 h 5"/>
                  <a:gd name="T8" fmla="*/ 0 w 13"/>
                  <a:gd name="T9" fmla="*/ 0 h 5"/>
                  <a:gd name="T10" fmla="*/ 0 w 1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5">
                    <a:moveTo>
                      <a:pt x="0" y="5"/>
                    </a:moveTo>
                    <a:lnTo>
                      <a:pt x="13" y="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54" name="Freeform 106">
                <a:extLst>
                  <a:ext uri="{FF2B5EF4-FFF2-40B4-BE49-F238E27FC236}">
                    <a16:creationId xmlns:a16="http://schemas.microsoft.com/office/drawing/2014/main" id="{EA19FEDF-28D3-45B6-A82D-E3601536E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1272"/>
                <a:ext cx="5" cy="11"/>
              </a:xfrm>
              <a:custGeom>
                <a:avLst/>
                <a:gdLst>
                  <a:gd name="T0" fmla="*/ 0 w 10"/>
                  <a:gd name="T1" fmla="*/ 21 h 21"/>
                  <a:gd name="T2" fmla="*/ 10 w 10"/>
                  <a:gd name="T3" fmla="*/ 18 h 21"/>
                  <a:gd name="T4" fmla="*/ 10 w 10"/>
                  <a:gd name="T5" fmla="*/ 0 h 21"/>
                  <a:gd name="T6" fmla="*/ 0 w 10"/>
                  <a:gd name="T7" fmla="*/ 5 h 21"/>
                  <a:gd name="T8" fmla="*/ 0 w 10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1">
                    <a:moveTo>
                      <a:pt x="0" y="21"/>
                    </a:moveTo>
                    <a:lnTo>
                      <a:pt x="10" y="18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55" name="Freeform 107">
                <a:extLst>
                  <a:ext uri="{FF2B5EF4-FFF2-40B4-BE49-F238E27FC236}">
                    <a16:creationId xmlns:a16="http://schemas.microsoft.com/office/drawing/2014/main" id="{F99F02E5-FFEF-4891-9AED-826B75E21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" y="1276"/>
                <a:ext cx="12" cy="5"/>
              </a:xfrm>
              <a:custGeom>
                <a:avLst/>
                <a:gdLst>
                  <a:gd name="T0" fmla="*/ 17 w 25"/>
                  <a:gd name="T1" fmla="*/ 0 h 10"/>
                  <a:gd name="T2" fmla="*/ 0 w 25"/>
                  <a:gd name="T3" fmla="*/ 0 h 10"/>
                  <a:gd name="T4" fmla="*/ 3 w 25"/>
                  <a:gd name="T5" fmla="*/ 5 h 10"/>
                  <a:gd name="T6" fmla="*/ 8 w 25"/>
                  <a:gd name="T7" fmla="*/ 10 h 10"/>
                  <a:gd name="T8" fmla="*/ 25 w 25"/>
                  <a:gd name="T9" fmla="*/ 10 h 10"/>
                  <a:gd name="T10" fmla="*/ 25 w 25"/>
                  <a:gd name="T11" fmla="*/ 0 h 10"/>
                  <a:gd name="T12" fmla="*/ 17 w 25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10">
                    <a:moveTo>
                      <a:pt x="17" y="0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8" y="10"/>
                    </a:lnTo>
                    <a:lnTo>
                      <a:pt x="25" y="10"/>
                    </a:lnTo>
                    <a:lnTo>
                      <a:pt x="25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3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56" name="Freeform 108">
                <a:extLst>
                  <a:ext uri="{FF2B5EF4-FFF2-40B4-BE49-F238E27FC236}">
                    <a16:creationId xmlns:a16="http://schemas.microsoft.com/office/drawing/2014/main" id="{3ADA0D53-3C6C-4297-B09E-240192682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1276"/>
                <a:ext cx="29" cy="17"/>
              </a:xfrm>
              <a:custGeom>
                <a:avLst/>
                <a:gdLst>
                  <a:gd name="T0" fmla="*/ 0 w 56"/>
                  <a:gd name="T1" fmla="*/ 35 h 35"/>
                  <a:gd name="T2" fmla="*/ 56 w 56"/>
                  <a:gd name="T3" fmla="*/ 0 h 35"/>
                  <a:gd name="T4" fmla="*/ 56 w 56"/>
                  <a:gd name="T5" fmla="*/ 0 h 35"/>
                  <a:gd name="T6" fmla="*/ 0 w 56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35">
                    <a:moveTo>
                      <a:pt x="0" y="35"/>
                    </a:moveTo>
                    <a:lnTo>
                      <a:pt x="56" y="0"/>
                    </a:lnTo>
                    <a:lnTo>
                      <a:pt x="56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ECECE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57" name="Freeform 109">
                <a:extLst>
                  <a:ext uri="{FF2B5EF4-FFF2-40B4-BE49-F238E27FC236}">
                    <a16:creationId xmlns:a16="http://schemas.microsoft.com/office/drawing/2014/main" id="{CCC28AAF-3E43-44E2-B5AD-F76B88869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1276"/>
                <a:ext cx="15" cy="32"/>
              </a:xfrm>
              <a:custGeom>
                <a:avLst/>
                <a:gdLst>
                  <a:gd name="T0" fmla="*/ 0 w 30"/>
                  <a:gd name="T1" fmla="*/ 22 h 65"/>
                  <a:gd name="T2" fmla="*/ 0 w 30"/>
                  <a:gd name="T3" fmla="*/ 56 h 65"/>
                  <a:gd name="T4" fmla="*/ 0 w 30"/>
                  <a:gd name="T5" fmla="*/ 56 h 65"/>
                  <a:gd name="T6" fmla="*/ 0 w 30"/>
                  <a:gd name="T7" fmla="*/ 56 h 65"/>
                  <a:gd name="T8" fmla="*/ 3 w 30"/>
                  <a:gd name="T9" fmla="*/ 60 h 65"/>
                  <a:gd name="T10" fmla="*/ 3 w 30"/>
                  <a:gd name="T11" fmla="*/ 65 h 65"/>
                  <a:gd name="T12" fmla="*/ 25 w 30"/>
                  <a:gd name="T13" fmla="*/ 51 h 65"/>
                  <a:gd name="T14" fmla="*/ 25 w 30"/>
                  <a:gd name="T15" fmla="*/ 48 h 65"/>
                  <a:gd name="T16" fmla="*/ 25 w 30"/>
                  <a:gd name="T17" fmla="*/ 48 h 65"/>
                  <a:gd name="T18" fmla="*/ 25 w 30"/>
                  <a:gd name="T19" fmla="*/ 43 h 65"/>
                  <a:gd name="T20" fmla="*/ 25 w 30"/>
                  <a:gd name="T21" fmla="*/ 43 h 65"/>
                  <a:gd name="T22" fmla="*/ 30 w 30"/>
                  <a:gd name="T23" fmla="*/ 43 h 65"/>
                  <a:gd name="T24" fmla="*/ 30 w 30"/>
                  <a:gd name="T25" fmla="*/ 40 h 65"/>
                  <a:gd name="T26" fmla="*/ 30 w 30"/>
                  <a:gd name="T27" fmla="*/ 0 h 65"/>
                  <a:gd name="T28" fmla="*/ 0 w 30"/>
                  <a:gd name="T29" fmla="*/ 18 h 65"/>
                  <a:gd name="T30" fmla="*/ 0 w 30"/>
                  <a:gd name="T31" fmla="*/ 2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65">
                    <a:moveTo>
                      <a:pt x="0" y="22"/>
                    </a:move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3" y="60"/>
                    </a:lnTo>
                    <a:lnTo>
                      <a:pt x="3" y="65"/>
                    </a:lnTo>
                    <a:lnTo>
                      <a:pt x="25" y="51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30" y="43"/>
                    </a:lnTo>
                    <a:lnTo>
                      <a:pt x="30" y="40"/>
                    </a:lnTo>
                    <a:lnTo>
                      <a:pt x="30" y="0"/>
                    </a:lnTo>
                    <a:lnTo>
                      <a:pt x="0" y="18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59595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58" name="Freeform 110">
                <a:extLst>
                  <a:ext uri="{FF2B5EF4-FFF2-40B4-BE49-F238E27FC236}">
                    <a16:creationId xmlns:a16="http://schemas.microsoft.com/office/drawing/2014/main" id="{02C44731-30F5-4487-A53D-4496178C8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1" y="1278"/>
                <a:ext cx="923" cy="258"/>
              </a:xfrm>
              <a:custGeom>
                <a:avLst/>
                <a:gdLst>
                  <a:gd name="T0" fmla="*/ 1811 w 1846"/>
                  <a:gd name="T1" fmla="*/ 13 h 515"/>
                  <a:gd name="T2" fmla="*/ 1755 w 1846"/>
                  <a:gd name="T3" fmla="*/ 35 h 515"/>
                  <a:gd name="T4" fmla="*/ 1755 w 1846"/>
                  <a:gd name="T5" fmla="*/ 46 h 515"/>
                  <a:gd name="T6" fmla="*/ 1747 w 1846"/>
                  <a:gd name="T7" fmla="*/ 51 h 515"/>
                  <a:gd name="T8" fmla="*/ 1747 w 1846"/>
                  <a:gd name="T9" fmla="*/ 38 h 515"/>
                  <a:gd name="T10" fmla="*/ 1720 w 1846"/>
                  <a:gd name="T11" fmla="*/ 60 h 515"/>
                  <a:gd name="T12" fmla="*/ 1717 w 1846"/>
                  <a:gd name="T13" fmla="*/ 68 h 515"/>
                  <a:gd name="T14" fmla="*/ 1712 w 1846"/>
                  <a:gd name="T15" fmla="*/ 73 h 515"/>
                  <a:gd name="T16" fmla="*/ 1685 w 1846"/>
                  <a:gd name="T17" fmla="*/ 73 h 515"/>
                  <a:gd name="T18" fmla="*/ 1690 w 1846"/>
                  <a:gd name="T19" fmla="*/ 84 h 515"/>
                  <a:gd name="T20" fmla="*/ 1677 w 1846"/>
                  <a:gd name="T21" fmla="*/ 89 h 515"/>
                  <a:gd name="T22" fmla="*/ 1677 w 1846"/>
                  <a:gd name="T23" fmla="*/ 94 h 515"/>
                  <a:gd name="T24" fmla="*/ 1677 w 1846"/>
                  <a:gd name="T25" fmla="*/ 81 h 515"/>
                  <a:gd name="T26" fmla="*/ 1626 w 1846"/>
                  <a:gd name="T27" fmla="*/ 111 h 515"/>
                  <a:gd name="T28" fmla="*/ 1618 w 1846"/>
                  <a:gd name="T29" fmla="*/ 127 h 515"/>
                  <a:gd name="T30" fmla="*/ 1618 w 1846"/>
                  <a:gd name="T31" fmla="*/ 132 h 515"/>
                  <a:gd name="T32" fmla="*/ 1613 w 1846"/>
                  <a:gd name="T33" fmla="*/ 119 h 515"/>
                  <a:gd name="T34" fmla="*/ 1583 w 1846"/>
                  <a:gd name="T35" fmla="*/ 132 h 515"/>
                  <a:gd name="T36" fmla="*/ 1583 w 1846"/>
                  <a:gd name="T37" fmla="*/ 146 h 515"/>
                  <a:gd name="T38" fmla="*/ 1586 w 1846"/>
                  <a:gd name="T39" fmla="*/ 146 h 515"/>
                  <a:gd name="T40" fmla="*/ 1575 w 1846"/>
                  <a:gd name="T41" fmla="*/ 154 h 515"/>
                  <a:gd name="T42" fmla="*/ 1419 w 1846"/>
                  <a:gd name="T43" fmla="*/ 230 h 515"/>
                  <a:gd name="T44" fmla="*/ 1422 w 1846"/>
                  <a:gd name="T45" fmla="*/ 247 h 515"/>
                  <a:gd name="T46" fmla="*/ 1409 w 1846"/>
                  <a:gd name="T47" fmla="*/ 255 h 515"/>
                  <a:gd name="T48" fmla="*/ 1406 w 1846"/>
                  <a:gd name="T49" fmla="*/ 238 h 515"/>
                  <a:gd name="T50" fmla="*/ 1384 w 1846"/>
                  <a:gd name="T51" fmla="*/ 252 h 515"/>
                  <a:gd name="T52" fmla="*/ 1384 w 1846"/>
                  <a:gd name="T53" fmla="*/ 268 h 515"/>
                  <a:gd name="T54" fmla="*/ 1379 w 1846"/>
                  <a:gd name="T55" fmla="*/ 273 h 515"/>
                  <a:gd name="T56" fmla="*/ 1371 w 1846"/>
                  <a:gd name="T57" fmla="*/ 273 h 515"/>
                  <a:gd name="T58" fmla="*/ 1194 w 1846"/>
                  <a:gd name="T59" fmla="*/ 362 h 515"/>
                  <a:gd name="T60" fmla="*/ 456 w 1846"/>
                  <a:gd name="T61" fmla="*/ 170 h 515"/>
                  <a:gd name="T62" fmla="*/ 0 w 1846"/>
                  <a:gd name="T63" fmla="*/ 51 h 515"/>
                  <a:gd name="T64" fmla="*/ 1073 w 1846"/>
                  <a:gd name="T65" fmla="*/ 435 h 515"/>
                  <a:gd name="T66" fmla="*/ 1000 w 1846"/>
                  <a:gd name="T67" fmla="*/ 515 h 515"/>
                  <a:gd name="T68" fmla="*/ 1824 w 1846"/>
                  <a:gd name="T69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46" h="515">
                    <a:moveTo>
                      <a:pt x="1819" y="8"/>
                    </a:moveTo>
                    <a:lnTo>
                      <a:pt x="1811" y="13"/>
                    </a:lnTo>
                    <a:lnTo>
                      <a:pt x="1811" y="0"/>
                    </a:lnTo>
                    <a:lnTo>
                      <a:pt x="1755" y="35"/>
                    </a:lnTo>
                    <a:lnTo>
                      <a:pt x="1755" y="43"/>
                    </a:lnTo>
                    <a:lnTo>
                      <a:pt x="1755" y="46"/>
                    </a:lnTo>
                    <a:lnTo>
                      <a:pt x="1752" y="51"/>
                    </a:lnTo>
                    <a:lnTo>
                      <a:pt x="1747" y="51"/>
                    </a:lnTo>
                    <a:lnTo>
                      <a:pt x="1747" y="51"/>
                    </a:lnTo>
                    <a:lnTo>
                      <a:pt x="1747" y="38"/>
                    </a:lnTo>
                    <a:lnTo>
                      <a:pt x="1720" y="51"/>
                    </a:lnTo>
                    <a:lnTo>
                      <a:pt x="1720" y="60"/>
                    </a:lnTo>
                    <a:lnTo>
                      <a:pt x="1725" y="65"/>
                    </a:lnTo>
                    <a:lnTo>
                      <a:pt x="1717" y="68"/>
                    </a:lnTo>
                    <a:lnTo>
                      <a:pt x="1712" y="73"/>
                    </a:lnTo>
                    <a:lnTo>
                      <a:pt x="1712" y="73"/>
                    </a:lnTo>
                    <a:lnTo>
                      <a:pt x="1712" y="60"/>
                    </a:lnTo>
                    <a:lnTo>
                      <a:pt x="1685" y="73"/>
                    </a:lnTo>
                    <a:lnTo>
                      <a:pt x="1685" y="81"/>
                    </a:lnTo>
                    <a:lnTo>
                      <a:pt x="1690" y="84"/>
                    </a:lnTo>
                    <a:lnTo>
                      <a:pt x="1682" y="89"/>
                    </a:lnTo>
                    <a:lnTo>
                      <a:pt x="1677" y="89"/>
                    </a:lnTo>
                    <a:lnTo>
                      <a:pt x="1677" y="89"/>
                    </a:lnTo>
                    <a:lnTo>
                      <a:pt x="1677" y="94"/>
                    </a:lnTo>
                    <a:lnTo>
                      <a:pt x="1677" y="89"/>
                    </a:lnTo>
                    <a:lnTo>
                      <a:pt x="1677" y="81"/>
                    </a:lnTo>
                    <a:lnTo>
                      <a:pt x="1652" y="89"/>
                    </a:lnTo>
                    <a:lnTo>
                      <a:pt x="1626" y="111"/>
                    </a:lnTo>
                    <a:lnTo>
                      <a:pt x="1626" y="124"/>
                    </a:lnTo>
                    <a:lnTo>
                      <a:pt x="1618" y="127"/>
                    </a:lnTo>
                    <a:lnTo>
                      <a:pt x="1618" y="127"/>
                    </a:lnTo>
                    <a:lnTo>
                      <a:pt x="1618" y="132"/>
                    </a:lnTo>
                    <a:lnTo>
                      <a:pt x="1613" y="127"/>
                    </a:lnTo>
                    <a:lnTo>
                      <a:pt x="1613" y="119"/>
                    </a:lnTo>
                    <a:lnTo>
                      <a:pt x="1613" y="119"/>
                    </a:lnTo>
                    <a:lnTo>
                      <a:pt x="1583" y="132"/>
                    </a:lnTo>
                    <a:lnTo>
                      <a:pt x="1583" y="146"/>
                    </a:lnTo>
                    <a:lnTo>
                      <a:pt x="1583" y="146"/>
                    </a:lnTo>
                    <a:lnTo>
                      <a:pt x="1586" y="146"/>
                    </a:lnTo>
                    <a:lnTo>
                      <a:pt x="1586" y="146"/>
                    </a:lnTo>
                    <a:lnTo>
                      <a:pt x="1578" y="154"/>
                    </a:lnTo>
                    <a:lnTo>
                      <a:pt x="1575" y="154"/>
                    </a:lnTo>
                    <a:lnTo>
                      <a:pt x="1575" y="141"/>
                    </a:lnTo>
                    <a:lnTo>
                      <a:pt x="1419" y="230"/>
                    </a:lnTo>
                    <a:lnTo>
                      <a:pt x="1422" y="247"/>
                    </a:lnTo>
                    <a:lnTo>
                      <a:pt x="1422" y="247"/>
                    </a:lnTo>
                    <a:lnTo>
                      <a:pt x="1409" y="255"/>
                    </a:lnTo>
                    <a:lnTo>
                      <a:pt x="1409" y="255"/>
                    </a:lnTo>
                    <a:lnTo>
                      <a:pt x="1406" y="252"/>
                    </a:lnTo>
                    <a:lnTo>
                      <a:pt x="1406" y="238"/>
                    </a:lnTo>
                    <a:lnTo>
                      <a:pt x="1393" y="247"/>
                    </a:lnTo>
                    <a:lnTo>
                      <a:pt x="1384" y="252"/>
                    </a:lnTo>
                    <a:lnTo>
                      <a:pt x="1384" y="268"/>
                    </a:lnTo>
                    <a:lnTo>
                      <a:pt x="1384" y="268"/>
                    </a:lnTo>
                    <a:lnTo>
                      <a:pt x="1384" y="268"/>
                    </a:lnTo>
                    <a:lnTo>
                      <a:pt x="1379" y="273"/>
                    </a:lnTo>
                    <a:lnTo>
                      <a:pt x="1376" y="273"/>
                    </a:lnTo>
                    <a:lnTo>
                      <a:pt x="1371" y="273"/>
                    </a:lnTo>
                    <a:lnTo>
                      <a:pt x="1371" y="260"/>
                    </a:lnTo>
                    <a:lnTo>
                      <a:pt x="1194" y="362"/>
                    </a:lnTo>
                    <a:lnTo>
                      <a:pt x="617" y="208"/>
                    </a:lnTo>
                    <a:lnTo>
                      <a:pt x="456" y="170"/>
                    </a:lnTo>
                    <a:lnTo>
                      <a:pt x="306" y="132"/>
                    </a:lnTo>
                    <a:lnTo>
                      <a:pt x="0" y="51"/>
                    </a:lnTo>
                    <a:lnTo>
                      <a:pt x="0" y="136"/>
                    </a:lnTo>
                    <a:lnTo>
                      <a:pt x="1073" y="435"/>
                    </a:lnTo>
                    <a:lnTo>
                      <a:pt x="939" y="515"/>
                    </a:lnTo>
                    <a:lnTo>
                      <a:pt x="1000" y="515"/>
                    </a:lnTo>
                    <a:lnTo>
                      <a:pt x="1846" y="5"/>
                    </a:lnTo>
                    <a:lnTo>
                      <a:pt x="1824" y="0"/>
                    </a:lnTo>
                    <a:lnTo>
                      <a:pt x="1819" y="8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59" name="Freeform 111">
                <a:extLst>
                  <a:ext uri="{FF2B5EF4-FFF2-40B4-BE49-F238E27FC236}">
                    <a16:creationId xmlns:a16="http://schemas.microsoft.com/office/drawing/2014/main" id="{7EF6AD21-1F74-43FB-B178-F423033E0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" y="1278"/>
                <a:ext cx="11" cy="11"/>
              </a:xfrm>
              <a:custGeom>
                <a:avLst/>
                <a:gdLst>
                  <a:gd name="T0" fmla="*/ 0 w 21"/>
                  <a:gd name="T1" fmla="*/ 8 h 21"/>
                  <a:gd name="T2" fmla="*/ 0 w 21"/>
                  <a:gd name="T3" fmla="*/ 13 h 21"/>
                  <a:gd name="T4" fmla="*/ 0 w 21"/>
                  <a:gd name="T5" fmla="*/ 5 h 21"/>
                  <a:gd name="T6" fmla="*/ 5 w 21"/>
                  <a:gd name="T7" fmla="*/ 8 h 21"/>
                  <a:gd name="T8" fmla="*/ 5 w 21"/>
                  <a:gd name="T9" fmla="*/ 17 h 21"/>
                  <a:gd name="T10" fmla="*/ 5 w 21"/>
                  <a:gd name="T11" fmla="*/ 21 h 21"/>
                  <a:gd name="T12" fmla="*/ 5 w 21"/>
                  <a:gd name="T13" fmla="*/ 21 h 21"/>
                  <a:gd name="T14" fmla="*/ 21 w 21"/>
                  <a:gd name="T15" fmla="*/ 21 h 21"/>
                  <a:gd name="T16" fmla="*/ 21 w 21"/>
                  <a:gd name="T17" fmla="*/ 17 h 21"/>
                  <a:gd name="T18" fmla="*/ 18 w 21"/>
                  <a:gd name="T19" fmla="*/ 21 h 21"/>
                  <a:gd name="T20" fmla="*/ 10 w 21"/>
                  <a:gd name="T21" fmla="*/ 21 h 21"/>
                  <a:gd name="T22" fmla="*/ 10 w 21"/>
                  <a:gd name="T23" fmla="*/ 17 h 21"/>
                  <a:gd name="T24" fmla="*/ 10 w 21"/>
                  <a:gd name="T25" fmla="*/ 17 h 21"/>
                  <a:gd name="T26" fmla="*/ 18 w 21"/>
                  <a:gd name="T27" fmla="*/ 17 h 21"/>
                  <a:gd name="T28" fmla="*/ 13 w 21"/>
                  <a:gd name="T29" fmla="*/ 8 h 21"/>
                  <a:gd name="T30" fmla="*/ 10 w 21"/>
                  <a:gd name="T31" fmla="*/ 5 h 21"/>
                  <a:gd name="T32" fmla="*/ 10 w 21"/>
                  <a:gd name="T33" fmla="*/ 0 h 21"/>
                  <a:gd name="T34" fmla="*/ 5 w 21"/>
                  <a:gd name="T35" fmla="*/ 0 h 21"/>
                  <a:gd name="T36" fmla="*/ 0 w 21"/>
                  <a:gd name="T37" fmla="*/ 0 h 21"/>
                  <a:gd name="T38" fmla="*/ 0 w 21"/>
                  <a:gd name="T39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21">
                    <a:moveTo>
                      <a:pt x="0" y="8"/>
                    </a:moveTo>
                    <a:lnTo>
                      <a:pt x="0" y="13"/>
                    </a:lnTo>
                    <a:lnTo>
                      <a:pt x="0" y="5"/>
                    </a:lnTo>
                    <a:lnTo>
                      <a:pt x="5" y="8"/>
                    </a:lnTo>
                    <a:lnTo>
                      <a:pt x="5" y="17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21" y="21"/>
                    </a:lnTo>
                    <a:lnTo>
                      <a:pt x="21" y="17"/>
                    </a:lnTo>
                    <a:lnTo>
                      <a:pt x="18" y="21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8" y="17"/>
                    </a:lnTo>
                    <a:lnTo>
                      <a:pt x="13" y="8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60" name="Freeform 112">
                <a:extLst>
                  <a:ext uri="{FF2B5EF4-FFF2-40B4-BE49-F238E27FC236}">
                    <a16:creationId xmlns:a16="http://schemas.microsoft.com/office/drawing/2014/main" id="{293592B3-A88A-47DE-ACAD-7D7067480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281"/>
                <a:ext cx="3" cy="6"/>
              </a:xfrm>
              <a:custGeom>
                <a:avLst/>
                <a:gdLst>
                  <a:gd name="T0" fmla="*/ 0 w 5"/>
                  <a:gd name="T1" fmla="*/ 12 h 12"/>
                  <a:gd name="T2" fmla="*/ 5 w 5"/>
                  <a:gd name="T3" fmla="*/ 12 h 12"/>
                  <a:gd name="T4" fmla="*/ 5 w 5"/>
                  <a:gd name="T5" fmla="*/ 12 h 12"/>
                  <a:gd name="T6" fmla="*/ 5 w 5"/>
                  <a:gd name="T7" fmla="*/ 3 h 12"/>
                  <a:gd name="T8" fmla="*/ 0 w 5"/>
                  <a:gd name="T9" fmla="*/ 0 h 12"/>
                  <a:gd name="T10" fmla="*/ 0 w 5"/>
                  <a:gd name="T11" fmla="*/ 3 h 12"/>
                  <a:gd name="T12" fmla="*/ 0 w 5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2">
                    <a:moveTo>
                      <a:pt x="0" y="12"/>
                    </a:moveTo>
                    <a:lnTo>
                      <a:pt x="5" y="12"/>
                    </a:lnTo>
                    <a:lnTo>
                      <a:pt x="5" y="12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2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61" name="Freeform 113">
                <a:extLst>
                  <a:ext uri="{FF2B5EF4-FFF2-40B4-BE49-F238E27FC236}">
                    <a16:creationId xmlns:a16="http://schemas.microsoft.com/office/drawing/2014/main" id="{9D698A63-902D-40C4-AD7A-BF5C4F826F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5" y="1283"/>
                <a:ext cx="6" cy="1"/>
              </a:xfrm>
              <a:custGeom>
                <a:avLst/>
                <a:gdLst>
                  <a:gd name="T0" fmla="*/ 14 w 14"/>
                  <a:gd name="T1" fmla="*/ 9 w 14"/>
                  <a:gd name="T2" fmla="*/ 0 w 14"/>
                  <a:gd name="T3" fmla="*/ 14 w 1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4">
                    <a:moveTo>
                      <a:pt x="14" y="0"/>
                    </a:moveTo>
                    <a:lnTo>
                      <a:pt x="9" y="0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62" name="Rectangle 114">
                <a:extLst>
                  <a:ext uri="{FF2B5EF4-FFF2-40B4-BE49-F238E27FC236}">
                    <a16:creationId xmlns:a16="http://schemas.microsoft.com/office/drawing/2014/main" id="{B49DC70A-8102-4E52-8EC3-F6ECDDAC4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5" y="1285"/>
                <a:ext cx="8" cy="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63" name="Rectangle 115">
                <a:extLst>
                  <a:ext uri="{FF2B5EF4-FFF2-40B4-BE49-F238E27FC236}">
                    <a16:creationId xmlns:a16="http://schemas.microsoft.com/office/drawing/2014/main" id="{02D6B3DA-049D-4222-BBA1-51A112B92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1" y="1285"/>
                <a:ext cx="0" cy="2"/>
              </a:xfrm>
              <a:prstGeom prst="rect">
                <a:avLst/>
              </a:prstGeom>
              <a:solidFill>
                <a:srgbClr val="3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64" name="Freeform 116">
                <a:extLst>
                  <a:ext uri="{FF2B5EF4-FFF2-40B4-BE49-F238E27FC236}">
                    <a16:creationId xmlns:a16="http://schemas.microsoft.com/office/drawing/2014/main" id="{E00A2B7D-5BC6-4C82-AC28-443189743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8" y="1287"/>
                <a:ext cx="2" cy="19"/>
              </a:xfrm>
              <a:custGeom>
                <a:avLst/>
                <a:gdLst>
                  <a:gd name="T0" fmla="*/ 3 w 3"/>
                  <a:gd name="T1" fmla="*/ 38 h 38"/>
                  <a:gd name="T2" fmla="*/ 3 w 3"/>
                  <a:gd name="T3" fmla="*/ 38 h 38"/>
                  <a:gd name="T4" fmla="*/ 3 w 3"/>
                  <a:gd name="T5" fmla="*/ 38 h 38"/>
                  <a:gd name="T6" fmla="*/ 3 w 3"/>
                  <a:gd name="T7" fmla="*/ 0 h 38"/>
                  <a:gd name="T8" fmla="*/ 0 w 3"/>
                  <a:gd name="T9" fmla="*/ 0 h 38"/>
                  <a:gd name="T10" fmla="*/ 3 w 3"/>
                  <a:gd name="T1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8">
                    <a:moveTo>
                      <a:pt x="3" y="38"/>
                    </a:moveTo>
                    <a:lnTo>
                      <a:pt x="3" y="38"/>
                    </a:lnTo>
                    <a:lnTo>
                      <a:pt x="3" y="3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8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65" name="Line 117">
                <a:extLst>
                  <a:ext uri="{FF2B5EF4-FFF2-40B4-BE49-F238E27FC236}">
                    <a16:creationId xmlns:a16="http://schemas.microsoft.com/office/drawing/2014/main" id="{6E7A1AD9-3A7E-471B-A313-D126E41C04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58" y="1287"/>
                <a:ext cx="1" cy="1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66" name="Freeform 118">
                <a:extLst>
                  <a:ext uri="{FF2B5EF4-FFF2-40B4-BE49-F238E27FC236}">
                    <a16:creationId xmlns:a16="http://schemas.microsoft.com/office/drawing/2014/main" id="{C55232E1-9F32-4983-A9CB-8451D354B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6" y="1287"/>
                <a:ext cx="2" cy="1"/>
              </a:xfrm>
              <a:custGeom>
                <a:avLst/>
                <a:gdLst>
                  <a:gd name="T0" fmla="*/ 3 w 3"/>
                  <a:gd name="T1" fmla="*/ 0 w 3"/>
                  <a:gd name="T2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67" name="Freeform 119">
                <a:extLst>
                  <a:ext uri="{FF2B5EF4-FFF2-40B4-BE49-F238E27FC236}">
                    <a16:creationId xmlns:a16="http://schemas.microsoft.com/office/drawing/2014/main" id="{68220A87-005F-4449-A7F0-1E4DB7B409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1" y="1287"/>
                <a:ext cx="7" cy="30"/>
              </a:xfrm>
              <a:custGeom>
                <a:avLst/>
                <a:gdLst>
                  <a:gd name="T0" fmla="*/ 0 w 13"/>
                  <a:gd name="T1" fmla="*/ 4 h 59"/>
                  <a:gd name="T2" fmla="*/ 0 w 13"/>
                  <a:gd name="T3" fmla="*/ 59 h 59"/>
                  <a:gd name="T4" fmla="*/ 8 w 13"/>
                  <a:gd name="T5" fmla="*/ 56 h 59"/>
                  <a:gd name="T6" fmla="*/ 13 w 13"/>
                  <a:gd name="T7" fmla="*/ 43 h 59"/>
                  <a:gd name="T8" fmla="*/ 13 w 13"/>
                  <a:gd name="T9" fmla="*/ 0 h 59"/>
                  <a:gd name="T10" fmla="*/ 0 w 13"/>
                  <a:gd name="T11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59">
                    <a:moveTo>
                      <a:pt x="0" y="4"/>
                    </a:moveTo>
                    <a:lnTo>
                      <a:pt x="0" y="59"/>
                    </a:lnTo>
                    <a:lnTo>
                      <a:pt x="8" y="56"/>
                    </a:lnTo>
                    <a:lnTo>
                      <a:pt x="13" y="43"/>
                    </a:lnTo>
                    <a:lnTo>
                      <a:pt x="1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59595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68" name="Freeform 120">
                <a:extLst>
                  <a:ext uri="{FF2B5EF4-FFF2-40B4-BE49-F238E27FC236}">
                    <a16:creationId xmlns:a16="http://schemas.microsoft.com/office/drawing/2014/main" id="{C30DE0F6-F928-480C-81CE-401EDD65B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4" y="1287"/>
                <a:ext cx="3" cy="15"/>
              </a:xfrm>
              <a:custGeom>
                <a:avLst/>
                <a:gdLst>
                  <a:gd name="T0" fmla="*/ 0 w 5"/>
                  <a:gd name="T1" fmla="*/ 4 h 29"/>
                  <a:gd name="T2" fmla="*/ 0 w 5"/>
                  <a:gd name="T3" fmla="*/ 13 h 29"/>
                  <a:gd name="T4" fmla="*/ 0 w 5"/>
                  <a:gd name="T5" fmla="*/ 29 h 29"/>
                  <a:gd name="T6" fmla="*/ 5 w 5"/>
                  <a:gd name="T7" fmla="*/ 29 h 29"/>
                  <a:gd name="T8" fmla="*/ 5 w 5"/>
                  <a:gd name="T9" fmla="*/ 26 h 29"/>
                  <a:gd name="T10" fmla="*/ 5 w 5"/>
                  <a:gd name="T11" fmla="*/ 0 h 29"/>
                  <a:gd name="T12" fmla="*/ 0 w 5"/>
                  <a:gd name="T13" fmla="*/ 0 h 29"/>
                  <a:gd name="T14" fmla="*/ 0 w 5"/>
                  <a:gd name="T15" fmla="*/ 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29">
                    <a:moveTo>
                      <a:pt x="0" y="4"/>
                    </a:moveTo>
                    <a:lnTo>
                      <a:pt x="0" y="13"/>
                    </a:lnTo>
                    <a:lnTo>
                      <a:pt x="0" y="29"/>
                    </a:lnTo>
                    <a:lnTo>
                      <a:pt x="5" y="29"/>
                    </a:lnTo>
                    <a:lnTo>
                      <a:pt x="5" y="2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69" name="Freeform 121">
                <a:extLst>
                  <a:ext uri="{FF2B5EF4-FFF2-40B4-BE49-F238E27FC236}">
                    <a16:creationId xmlns:a16="http://schemas.microsoft.com/office/drawing/2014/main" id="{01B40875-4D0E-4F40-9739-8538158DB3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5" y="1289"/>
                <a:ext cx="3" cy="1"/>
              </a:xfrm>
              <a:custGeom>
                <a:avLst/>
                <a:gdLst>
                  <a:gd name="T0" fmla="*/ 5 w 5"/>
                  <a:gd name="T1" fmla="*/ 0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70" name="Freeform 122">
                <a:extLst>
                  <a:ext uri="{FF2B5EF4-FFF2-40B4-BE49-F238E27FC236}">
                    <a16:creationId xmlns:a16="http://schemas.microsoft.com/office/drawing/2014/main" id="{0C231788-03B0-4C9F-B244-4AE68A2E4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1291"/>
                <a:ext cx="63" cy="62"/>
              </a:xfrm>
              <a:custGeom>
                <a:avLst/>
                <a:gdLst>
                  <a:gd name="T0" fmla="*/ 0 w 126"/>
                  <a:gd name="T1" fmla="*/ 69 h 124"/>
                  <a:gd name="T2" fmla="*/ 5 w 126"/>
                  <a:gd name="T3" fmla="*/ 124 h 124"/>
                  <a:gd name="T4" fmla="*/ 45 w 126"/>
                  <a:gd name="T5" fmla="*/ 102 h 124"/>
                  <a:gd name="T6" fmla="*/ 45 w 126"/>
                  <a:gd name="T7" fmla="*/ 94 h 124"/>
                  <a:gd name="T8" fmla="*/ 48 w 126"/>
                  <a:gd name="T9" fmla="*/ 86 h 124"/>
                  <a:gd name="T10" fmla="*/ 53 w 126"/>
                  <a:gd name="T11" fmla="*/ 86 h 124"/>
                  <a:gd name="T12" fmla="*/ 53 w 126"/>
                  <a:gd name="T13" fmla="*/ 86 h 124"/>
                  <a:gd name="T14" fmla="*/ 53 w 126"/>
                  <a:gd name="T15" fmla="*/ 89 h 124"/>
                  <a:gd name="T16" fmla="*/ 53 w 126"/>
                  <a:gd name="T17" fmla="*/ 99 h 124"/>
                  <a:gd name="T18" fmla="*/ 83 w 126"/>
                  <a:gd name="T19" fmla="*/ 81 h 124"/>
                  <a:gd name="T20" fmla="*/ 83 w 126"/>
                  <a:gd name="T21" fmla="*/ 78 h 124"/>
                  <a:gd name="T22" fmla="*/ 83 w 126"/>
                  <a:gd name="T23" fmla="*/ 69 h 124"/>
                  <a:gd name="T24" fmla="*/ 91 w 126"/>
                  <a:gd name="T25" fmla="*/ 59 h 124"/>
                  <a:gd name="T26" fmla="*/ 91 w 126"/>
                  <a:gd name="T27" fmla="*/ 59 h 124"/>
                  <a:gd name="T28" fmla="*/ 96 w 126"/>
                  <a:gd name="T29" fmla="*/ 64 h 124"/>
                  <a:gd name="T30" fmla="*/ 96 w 126"/>
                  <a:gd name="T31" fmla="*/ 73 h 124"/>
                  <a:gd name="T32" fmla="*/ 126 w 126"/>
                  <a:gd name="T33" fmla="*/ 51 h 124"/>
                  <a:gd name="T34" fmla="*/ 126 w 126"/>
                  <a:gd name="T35" fmla="*/ 0 h 124"/>
                  <a:gd name="T36" fmla="*/ 5 w 126"/>
                  <a:gd name="T37" fmla="*/ 69 h 124"/>
                  <a:gd name="T38" fmla="*/ 0 w 126"/>
                  <a:gd name="T39" fmla="*/ 69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24">
                    <a:moveTo>
                      <a:pt x="0" y="69"/>
                    </a:moveTo>
                    <a:lnTo>
                      <a:pt x="5" y="124"/>
                    </a:lnTo>
                    <a:lnTo>
                      <a:pt x="45" y="102"/>
                    </a:lnTo>
                    <a:lnTo>
                      <a:pt x="45" y="94"/>
                    </a:lnTo>
                    <a:lnTo>
                      <a:pt x="48" y="86"/>
                    </a:lnTo>
                    <a:lnTo>
                      <a:pt x="53" y="86"/>
                    </a:lnTo>
                    <a:lnTo>
                      <a:pt x="53" y="86"/>
                    </a:lnTo>
                    <a:lnTo>
                      <a:pt x="53" y="89"/>
                    </a:lnTo>
                    <a:lnTo>
                      <a:pt x="53" y="99"/>
                    </a:lnTo>
                    <a:lnTo>
                      <a:pt x="83" y="81"/>
                    </a:lnTo>
                    <a:lnTo>
                      <a:pt x="83" y="78"/>
                    </a:lnTo>
                    <a:lnTo>
                      <a:pt x="83" y="69"/>
                    </a:lnTo>
                    <a:lnTo>
                      <a:pt x="91" y="59"/>
                    </a:lnTo>
                    <a:lnTo>
                      <a:pt x="91" y="59"/>
                    </a:lnTo>
                    <a:lnTo>
                      <a:pt x="96" y="64"/>
                    </a:lnTo>
                    <a:lnTo>
                      <a:pt x="96" y="73"/>
                    </a:lnTo>
                    <a:lnTo>
                      <a:pt x="126" y="51"/>
                    </a:lnTo>
                    <a:lnTo>
                      <a:pt x="126" y="0"/>
                    </a:lnTo>
                    <a:lnTo>
                      <a:pt x="5" y="6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71" name="Freeform 123">
                <a:extLst>
                  <a:ext uri="{FF2B5EF4-FFF2-40B4-BE49-F238E27FC236}">
                    <a16:creationId xmlns:a16="http://schemas.microsoft.com/office/drawing/2014/main" id="{93E1B54A-3696-465E-B175-1795259A3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6" y="1291"/>
                <a:ext cx="24" cy="2"/>
              </a:xfrm>
              <a:custGeom>
                <a:avLst/>
                <a:gdLst>
                  <a:gd name="T0" fmla="*/ 30 w 46"/>
                  <a:gd name="T1" fmla="*/ 5 h 5"/>
                  <a:gd name="T2" fmla="*/ 46 w 46"/>
                  <a:gd name="T3" fmla="*/ 0 h 5"/>
                  <a:gd name="T4" fmla="*/ 46 w 46"/>
                  <a:gd name="T5" fmla="*/ 0 h 5"/>
                  <a:gd name="T6" fmla="*/ 0 w 46"/>
                  <a:gd name="T7" fmla="*/ 5 h 5"/>
                  <a:gd name="T8" fmla="*/ 30 w 46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">
                    <a:moveTo>
                      <a:pt x="30" y="5"/>
                    </a:moveTo>
                    <a:lnTo>
                      <a:pt x="46" y="0"/>
                    </a:lnTo>
                    <a:lnTo>
                      <a:pt x="46" y="0"/>
                    </a:lnTo>
                    <a:lnTo>
                      <a:pt x="0" y="5"/>
                    </a:lnTo>
                    <a:lnTo>
                      <a:pt x="30" y="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72" name="Freeform 124">
                <a:extLst>
                  <a:ext uri="{FF2B5EF4-FFF2-40B4-BE49-F238E27FC236}">
                    <a16:creationId xmlns:a16="http://schemas.microsoft.com/office/drawing/2014/main" id="{9903F6AA-A6D3-4395-A3B9-0109ACF54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1293"/>
                <a:ext cx="11" cy="9"/>
              </a:xfrm>
              <a:custGeom>
                <a:avLst/>
                <a:gdLst>
                  <a:gd name="T0" fmla="*/ 22 w 22"/>
                  <a:gd name="T1" fmla="*/ 5 h 16"/>
                  <a:gd name="T2" fmla="*/ 22 w 22"/>
                  <a:gd name="T3" fmla="*/ 0 h 16"/>
                  <a:gd name="T4" fmla="*/ 0 w 22"/>
                  <a:gd name="T5" fmla="*/ 16 h 16"/>
                  <a:gd name="T6" fmla="*/ 22 w 22"/>
                  <a:gd name="T7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16">
                    <a:moveTo>
                      <a:pt x="22" y="5"/>
                    </a:moveTo>
                    <a:lnTo>
                      <a:pt x="22" y="0"/>
                    </a:lnTo>
                    <a:lnTo>
                      <a:pt x="0" y="16"/>
                    </a:lnTo>
                    <a:lnTo>
                      <a:pt x="22" y="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73" name="Freeform 125">
                <a:extLst>
                  <a:ext uri="{FF2B5EF4-FFF2-40B4-BE49-F238E27FC236}">
                    <a16:creationId xmlns:a16="http://schemas.microsoft.com/office/drawing/2014/main" id="{FF9E8973-A650-4EF2-B203-02BCAEB9A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1298"/>
                <a:ext cx="2" cy="14"/>
              </a:xfrm>
              <a:custGeom>
                <a:avLst/>
                <a:gdLst>
                  <a:gd name="T0" fmla="*/ 0 w 5"/>
                  <a:gd name="T1" fmla="*/ 0 h 30"/>
                  <a:gd name="T2" fmla="*/ 0 w 5"/>
                  <a:gd name="T3" fmla="*/ 13 h 30"/>
                  <a:gd name="T4" fmla="*/ 5 w 5"/>
                  <a:gd name="T5" fmla="*/ 13 h 30"/>
                  <a:gd name="T6" fmla="*/ 0 w 5"/>
                  <a:gd name="T7" fmla="*/ 17 h 30"/>
                  <a:gd name="T8" fmla="*/ 0 w 5"/>
                  <a:gd name="T9" fmla="*/ 30 h 30"/>
                  <a:gd name="T10" fmla="*/ 5 w 5"/>
                  <a:gd name="T11" fmla="*/ 27 h 30"/>
                  <a:gd name="T12" fmla="*/ 5 w 5"/>
                  <a:gd name="T13" fmla="*/ 27 h 30"/>
                  <a:gd name="T14" fmla="*/ 5 w 5"/>
                  <a:gd name="T15" fmla="*/ 0 h 30"/>
                  <a:gd name="T16" fmla="*/ 5 w 5"/>
                  <a:gd name="T17" fmla="*/ 0 h 30"/>
                  <a:gd name="T18" fmla="*/ 0 w 5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0">
                    <a:moveTo>
                      <a:pt x="0" y="0"/>
                    </a:moveTo>
                    <a:lnTo>
                      <a:pt x="0" y="13"/>
                    </a:lnTo>
                    <a:lnTo>
                      <a:pt x="5" y="13"/>
                    </a:lnTo>
                    <a:lnTo>
                      <a:pt x="0" y="17"/>
                    </a:lnTo>
                    <a:lnTo>
                      <a:pt x="0" y="30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74" name="Freeform 126">
                <a:extLst>
                  <a:ext uri="{FF2B5EF4-FFF2-40B4-BE49-F238E27FC236}">
                    <a16:creationId xmlns:a16="http://schemas.microsoft.com/office/drawing/2014/main" id="{81D8D35F-0E27-4585-AC20-9C315201E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" y="1304"/>
                <a:ext cx="10" cy="8"/>
              </a:xfrm>
              <a:custGeom>
                <a:avLst/>
                <a:gdLst>
                  <a:gd name="T0" fmla="*/ 0 w 22"/>
                  <a:gd name="T1" fmla="*/ 17 h 17"/>
                  <a:gd name="T2" fmla="*/ 0 w 22"/>
                  <a:gd name="T3" fmla="*/ 17 h 17"/>
                  <a:gd name="T4" fmla="*/ 22 w 22"/>
                  <a:gd name="T5" fmla="*/ 4 h 17"/>
                  <a:gd name="T6" fmla="*/ 22 w 22"/>
                  <a:gd name="T7" fmla="*/ 0 h 17"/>
                  <a:gd name="T8" fmla="*/ 0 w 22"/>
                  <a:gd name="T9" fmla="*/ 14 h 17"/>
                  <a:gd name="T10" fmla="*/ 0 w 22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7">
                    <a:moveTo>
                      <a:pt x="0" y="17"/>
                    </a:moveTo>
                    <a:lnTo>
                      <a:pt x="0" y="17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0" y="14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75" name="Freeform 127">
                <a:extLst>
                  <a:ext uri="{FF2B5EF4-FFF2-40B4-BE49-F238E27FC236}">
                    <a16:creationId xmlns:a16="http://schemas.microsoft.com/office/drawing/2014/main" id="{5B528FCE-AF14-478B-8822-923F2EEA0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0" y="1308"/>
                <a:ext cx="2" cy="13"/>
              </a:xfrm>
              <a:custGeom>
                <a:avLst/>
                <a:gdLst>
                  <a:gd name="T0" fmla="*/ 0 w 5"/>
                  <a:gd name="T1" fmla="*/ 24 h 24"/>
                  <a:gd name="T2" fmla="*/ 5 w 5"/>
                  <a:gd name="T3" fmla="*/ 24 h 24"/>
                  <a:gd name="T4" fmla="*/ 5 w 5"/>
                  <a:gd name="T5" fmla="*/ 24 h 24"/>
                  <a:gd name="T6" fmla="*/ 5 w 5"/>
                  <a:gd name="T7" fmla="*/ 0 h 24"/>
                  <a:gd name="T8" fmla="*/ 0 w 5"/>
                  <a:gd name="T9" fmla="*/ 0 h 24"/>
                  <a:gd name="T10" fmla="*/ 0 w 5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4">
                    <a:moveTo>
                      <a:pt x="0" y="24"/>
                    </a:moveTo>
                    <a:lnTo>
                      <a:pt x="5" y="24"/>
                    </a:lnTo>
                    <a:lnTo>
                      <a:pt x="5" y="24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76" name="Freeform 128">
                <a:extLst>
                  <a:ext uri="{FF2B5EF4-FFF2-40B4-BE49-F238E27FC236}">
                    <a16:creationId xmlns:a16="http://schemas.microsoft.com/office/drawing/2014/main" id="{47C8D6EF-82E8-4CB6-83C0-D804BCA9F7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4" y="1315"/>
                <a:ext cx="26" cy="16"/>
              </a:xfrm>
              <a:custGeom>
                <a:avLst/>
                <a:gdLst>
                  <a:gd name="T0" fmla="*/ 0 w 51"/>
                  <a:gd name="T1" fmla="*/ 30 h 33"/>
                  <a:gd name="T2" fmla="*/ 0 w 51"/>
                  <a:gd name="T3" fmla="*/ 33 h 33"/>
                  <a:gd name="T4" fmla="*/ 48 w 51"/>
                  <a:gd name="T5" fmla="*/ 3 h 33"/>
                  <a:gd name="T6" fmla="*/ 48 w 51"/>
                  <a:gd name="T7" fmla="*/ 3 h 33"/>
                  <a:gd name="T8" fmla="*/ 51 w 51"/>
                  <a:gd name="T9" fmla="*/ 0 h 33"/>
                  <a:gd name="T10" fmla="*/ 38 w 51"/>
                  <a:gd name="T11" fmla="*/ 3 h 33"/>
                  <a:gd name="T12" fmla="*/ 0 w 51"/>
                  <a:gd name="T13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33">
                    <a:moveTo>
                      <a:pt x="0" y="30"/>
                    </a:moveTo>
                    <a:lnTo>
                      <a:pt x="0" y="3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51" y="0"/>
                    </a:lnTo>
                    <a:lnTo>
                      <a:pt x="38" y="3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77" name="Freeform 129">
                <a:extLst>
                  <a:ext uri="{FF2B5EF4-FFF2-40B4-BE49-F238E27FC236}">
                    <a16:creationId xmlns:a16="http://schemas.microsoft.com/office/drawing/2014/main" id="{AAA23D5E-91F3-437B-8C0F-AC289419AD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5" y="1319"/>
                <a:ext cx="8" cy="42"/>
              </a:xfrm>
              <a:custGeom>
                <a:avLst/>
                <a:gdLst>
                  <a:gd name="T0" fmla="*/ 0 w 16"/>
                  <a:gd name="T1" fmla="*/ 84 h 84"/>
                  <a:gd name="T2" fmla="*/ 16 w 16"/>
                  <a:gd name="T3" fmla="*/ 76 h 84"/>
                  <a:gd name="T4" fmla="*/ 16 w 16"/>
                  <a:gd name="T5" fmla="*/ 3 h 84"/>
                  <a:gd name="T6" fmla="*/ 16 w 16"/>
                  <a:gd name="T7" fmla="*/ 3 h 84"/>
                  <a:gd name="T8" fmla="*/ 16 w 16"/>
                  <a:gd name="T9" fmla="*/ 3 h 84"/>
                  <a:gd name="T10" fmla="*/ 0 w 16"/>
                  <a:gd name="T11" fmla="*/ 0 h 84"/>
                  <a:gd name="T12" fmla="*/ 0 w 16"/>
                  <a:gd name="T13" fmla="*/ 0 h 84"/>
                  <a:gd name="T14" fmla="*/ 0 w 16"/>
                  <a:gd name="T15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4">
                    <a:moveTo>
                      <a:pt x="0" y="84"/>
                    </a:moveTo>
                    <a:lnTo>
                      <a:pt x="16" y="76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CECECE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78" name="Freeform 130">
                <a:extLst>
                  <a:ext uri="{FF2B5EF4-FFF2-40B4-BE49-F238E27FC236}">
                    <a16:creationId xmlns:a16="http://schemas.microsoft.com/office/drawing/2014/main" id="{BBCA7E47-378E-4955-A4FF-6C39D4A5D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1321"/>
                <a:ext cx="72" cy="60"/>
              </a:xfrm>
              <a:custGeom>
                <a:avLst/>
                <a:gdLst>
                  <a:gd name="T0" fmla="*/ 18 w 144"/>
                  <a:gd name="T1" fmla="*/ 73 h 121"/>
                  <a:gd name="T2" fmla="*/ 18 w 144"/>
                  <a:gd name="T3" fmla="*/ 78 h 121"/>
                  <a:gd name="T4" fmla="*/ 0 w 144"/>
                  <a:gd name="T5" fmla="*/ 81 h 121"/>
                  <a:gd name="T6" fmla="*/ 139 w 144"/>
                  <a:gd name="T7" fmla="*/ 121 h 121"/>
                  <a:gd name="T8" fmla="*/ 144 w 144"/>
                  <a:gd name="T9" fmla="*/ 30 h 121"/>
                  <a:gd name="T10" fmla="*/ 23 w 144"/>
                  <a:gd name="T11" fmla="*/ 0 h 121"/>
                  <a:gd name="T12" fmla="*/ 18 w 144"/>
                  <a:gd name="T13" fmla="*/ 0 h 121"/>
                  <a:gd name="T14" fmla="*/ 18 w 144"/>
                  <a:gd name="T15" fmla="*/ 7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121">
                    <a:moveTo>
                      <a:pt x="18" y="73"/>
                    </a:moveTo>
                    <a:lnTo>
                      <a:pt x="18" y="78"/>
                    </a:lnTo>
                    <a:lnTo>
                      <a:pt x="0" y="81"/>
                    </a:lnTo>
                    <a:lnTo>
                      <a:pt x="139" y="121"/>
                    </a:lnTo>
                    <a:lnTo>
                      <a:pt x="144" y="3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8" y="73"/>
                    </a:lnTo>
                    <a:close/>
                  </a:path>
                </a:pathLst>
              </a:custGeom>
              <a:solidFill>
                <a:srgbClr val="59595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79" name="Freeform 131">
                <a:extLst>
                  <a:ext uri="{FF2B5EF4-FFF2-40B4-BE49-F238E27FC236}">
                    <a16:creationId xmlns:a16="http://schemas.microsoft.com/office/drawing/2014/main" id="{FE5C0175-92D4-419A-A176-3057BCF23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0" y="1326"/>
                <a:ext cx="1" cy="16"/>
              </a:xfrm>
              <a:custGeom>
                <a:avLst/>
                <a:gdLst>
                  <a:gd name="T0" fmla="*/ 0 w 3"/>
                  <a:gd name="T1" fmla="*/ 33 h 33"/>
                  <a:gd name="T2" fmla="*/ 3 w 3"/>
                  <a:gd name="T3" fmla="*/ 30 h 33"/>
                  <a:gd name="T4" fmla="*/ 3 w 3"/>
                  <a:gd name="T5" fmla="*/ 0 h 33"/>
                  <a:gd name="T6" fmla="*/ 0 w 3"/>
                  <a:gd name="T7" fmla="*/ 0 h 33"/>
                  <a:gd name="T8" fmla="*/ 0 w 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3">
                    <a:moveTo>
                      <a:pt x="0" y="33"/>
                    </a:moveTo>
                    <a:lnTo>
                      <a:pt x="3" y="3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80" name="Freeform 132">
                <a:extLst>
                  <a:ext uri="{FF2B5EF4-FFF2-40B4-BE49-F238E27FC236}">
                    <a16:creationId xmlns:a16="http://schemas.microsoft.com/office/drawing/2014/main" id="{CCE35723-F8F4-4173-9F95-FB418E2F4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1326"/>
                <a:ext cx="8" cy="31"/>
              </a:xfrm>
              <a:custGeom>
                <a:avLst/>
                <a:gdLst>
                  <a:gd name="T0" fmla="*/ 0 w 17"/>
                  <a:gd name="T1" fmla="*/ 12 h 63"/>
                  <a:gd name="T2" fmla="*/ 0 w 17"/>
                  <a:gd name="T3" fmla="*/ 63 h 63"/>
                  <a:gd name="T4" fmla="*/ 14 w 17"/>
                  <a:gd name="T5" fmla="*/ 60 h 63"/>
                  <a:gd name="T6" fmla="*/ 17 w 17"/>
                  <a:gd name="T7" fmla="*/ 55 h 63"/>
                  <a:gd name="T8" fmla="*/ 17 w 17"/>
                  <a:gd name="T9" fmla="*/ 0 h 63"/>
                  <a:gd name="T10" fmla="*/ 5 w 17"/>
                  <a:gd name="T11" fmla="*/ 9 h 63"/>
                  <a:gd name="T12" fmla="*/ 0 w 17"/>
                  <a:gd name="T13" fmla="*/ 1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63">
                    <a:moveTo>
                      <a:pt x="0" y="12"/>
                    </a:moveTo>
                    <a:lnTo>
                      <a:pt x="0" y="63"/>
                    </a:lnTo>
                    <a:lnTo>
                      <a:pt x="14" y="60"/>
                    </a:lnTo>
                    <a:lnTo>
                      <a:pt x="17" y="55"/>
                    </a:lnTo>
                    <a:lnTo>
                      <a:pt x="17" y="0"/>
                    </a:lnTo>
                    <a:lnTo>
                      <a:pt x="5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59595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81" name="Freeform 133">
                <a:extLst>
                  <a:ext uri="{FF2B5EF4-FFF2-40B4-BE49-F238E27FC236}">
                    <a16:creationId xmlns:a16="http://schemas.microsoft.com/office/drawing/2014/main" id="{ED3E886C-8695-4E3F-9F2A-070B6D8BF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331"/>
                <a:ext cx="6" cy="33"/>
              </a:xfrm>
              <a:custGeom>
                <a:avLst/>
                <a:gdLst>
                  <a:gd name="T0" fmla="*/ 0 w 11"/>
                  <a:gd name="T1" fmla="*/ 64 h 64"/>
                  <a:gd name="T2" fmla="*/ 11 w 11"/>
                  <a:gd name="T3" fmla="*/ 59 h 64"/>
                  <a:gd name="T4" fmla="*/ 11 w 11"/>
                  <a:gd name="T5" fmla="*/ 0 h 64"/>
                  <a:gd name="T6" fmla="*/ 0 w 11"/>
                  <a:gd name="T7" fmla="*/ 8 h 64"/>
                  <a:gd name="T8" fmla="*/ 0 w 11"/>
                  <a:gd name="T9" fmla="*/ 6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4">
                    <a:moveTo>
                      <a:pt x="0" y="64"/>
                    </a:moveTo>
                    <a:lnTo>
                      <a:pt x="11" y="59"/>
                    </a:lnTo>
                    <a:lnTo>
                      <a:pt x="11" y="0"/>
                    </a:lnTo>
                    <a:lnTo>
                      <a:pt x="0" y="8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82" name="Freeform 134">
                <a:extLst>
                  <a:ext uri="{FF2B5EF4-FFF2-40B4-BE49-F238E27FC236}">
                    <a16:creationId xmlns:a16="http://schemas.microsoft.com/office/drawing/2014/main" id="{06586295-AAF4-4E31-AB15-2EA467D44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1334"/>
                <a:ext cx="15" cy="8"/>
              </a:xfrm>
              <a:custGeom>
                <a:avLst/>
                <a:gdLst>
                  <a:gd name="T0" fmla="*/ 0 w 30"/>
                  <a:gd name="T1" fmla="*/ 16 h 16"/>
                  <a:gd name="T2" fmla="*/ 21 w 30"/>
                  <a:gd name="T3" fmla="*/ 3 h 16"/>
                  <a:gd name="T4" fmla="*/ 30 w 30"/>
                  <a:gd name="T5" fmla="*/ 0 h 16"/>
                  <a:gd name="T6" fmla="*/ 30 w 30"/>
                  <a:gd name="T7" fmla="*/ 0 h 16"/>
                  <a:gd name="T8" fmla="*/ 0 w 30"/>
                  <a:gd name="T9" fmla="*/ 13 h 16"/>
                  <a:gd name="T10" fmla="*/ 0 w 30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6">
                    <a:moveTo>
                      <a:pt x="0" y="16"/>
                    </a:moveTo>
                    <a:lnTo>
                      <a:pt x="21" y="3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1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83" name="Freeform 135">
                <a:extLst>
                  <a:ext uri="{FF2B5EF4-FFF2-40B4-BE49-F238E27FC236}">
                    <a16:creationId xmlns:a16="http://schemas.microsoft.com/office/drawing/2014/main" id="{BBCA8A9A-466C-4F08-B4BB-5367CCA33C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" y="1336"/>
                <a:ext cx="118" cy="43"/>
              </a:xfrm>
              <a:custGeom>
                <a:avLst/>
                <a:gdLst>
                  <a:gd name="T0" fmla="*/ 0 w 237"/>
                  <a:gd name="T1" fmla="*/ 32 h 86"/>
                  <a:gd name="T2" fmla="*/ 228 w 237"/>
                  <a:gd name="T3" fmla="*/ 86 h 86"/>
                  <a:gd name="T4" fmla="*/ 237 w 237"/>
                  <a:gd name="T5" fmla="*/ 86 h 86"/>
                  <a:gd name="T6" fmla="*/ 237 w 237"/>
                  <a:gd name="T7" fmla="*/ 86 h 86"/>
                  <a:gd name="T8" fmla="*/ 237 w 237"/>
                  <a:gd name="T9" fmla="*/ 51 h 86"/>
                  <a:gd name="T10" fmla="*/ 3 w 237"/>
                  <a:gd name="T11" fmla="*/ 0 h 86"/>
                  <a:gd name="T12" fmla="*/ 0 w 237"/>
                  <a:gd name="T13" fmla="*/ 0 h 86"/>
                  <a:gd name="T14" fmla="*/ 0 w 237"/>
                  <a:gd name="T15" fmla="*/ 3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7" h="86">
                    <a:moveTo>
                      <a:pt x="0" y="32"/>
                    </a:moveTo>
                    <a:lnTo>
                      <a:pt x="228" y="86"/>
                    </a:lnTo>
                    <a:lnTo>
                      <a:pt x="237" y="86"/>
                    </a:lnTo>
                    <a:lnTo>
                      <a:pt x="237" y="86"/>
                    </a:lnTo>
                    <a:lnTo>
                      <a:pt x="237" y="5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59595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84" name="Freeform 136">
                <a:extLst>
                  <a:ext uri="{FF2B5EF4-FFF2-40B4-BE49-F238E27FC236}">
                    <a16:creationId xmlns:a16="http://schemas.microsoft.com/office/drawing/2014/main" id="{4090BEE8-183F-42B1-BFB6-A223B8025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0" y="1336"/>
                <a:ext cx="1" cy="17"/>
              </a:xfrm>
              <a:custGeom>
                <a:avLst/>
                <a:gdLst>
                  <a:gd name="T0" fmla="*/ 35 h 35"/>
                  <a:gd name="T1" fmla="*/ 35 h 35"/>
                  <a:gd name="T2" fmla="*/ 0 h 35"/>
                  <a:gd name="T3" fmla="*/ 5 h 35"/>
                  <a:gd name="T4" fmla="*/ 35 h 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5">
                    <a:moveTo>
                      <a:pt x="0" y="35"/>
                    </a:moveTo>
                    <a:lnTo>
                      <a:pt x="0" y="35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85" name="Freeform 137">
                <a:extLst>
                  <a:ext uri="{FF2B5EF4-FFF2-40B4-BE49-F238E27FC236}">
                    <a16:creationId xmlns:a16="http://schemas.microsoft.com/office/drawing/2014/main" id="{FDDC8A97-BD38-433A-BD46-88533A625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8" y="1338"/>
                <a:ext cx="19" cy="38"/>
              </a:xfrm>
              <a:custGeom>
                <a:avLst/>
                <a:gdLst>
                  <a:gd name="T0" fmla="*/ 0 w 38"/>
                  <a:gd name="T1" fmla="*/ 22 h 76"/>
                  <a:gd name="T2" fmla="*/ 0 w 38"/>
                  <a:gd name="T3" fmla="*/ 76 h 76"/>
                  <a:gd name="T4" fmla="*/ 38 w 38"/>
                  <a:gd name="T5" fmla="*/ 56 h 76"/>
                  <a:gd name="T6" fmla="*/ 38 w 38"/>
                  <a:gd name="T7" fmla="*/ 51 h 76"/>
                  <a:gd name="T8" fmla="*/ 38 w 38"/>
                  <a:gd name="T9" fmla="*/ 0 h 76"/>
                  <a:gd name="T10" fmla="*/ 0 w 38"/>
                  <a:gd name="T11" fmla="*/ 17 h 76"/>
                  <a:gd name="T12" fmla="*/ 0 w 38"/>
                  <a:gd name="T13" fmla="*/ 2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76">
                    <a:moveTo>
                      <a:pt x="0" y="22"/>
                    </a:moveTo>
                    <a:lnTo>
                      <a:pt x="0" y="76"/>
                    </a:lnTo>
                    <a:lnTo>
                      <a:pt x="38" y="56"/>
                    </a:lnTo>
                    <a:lnTo>
                      <a:pt x="38" y="51"/>
                    </a:lnTo>
                    <a:lnTo>
                      <a:pt x="38" y="0"/>
                    </a:lnTo>
                    <a:lnTo>
                      <a:pt x="0" y="1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59595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86" name="Freeform 138">
                <a:extLst>
                  <a:ext uri="{FF2B5EF4-FFF2-40B4-BE49-F238E27FC236}">
                    <a16:creationId xmlns:a16="http://schemas.microsoft.com/office/drawing/2014/main" id="{18AE4D02-E8F5-4D31-8322-F3FA30559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" y="1345"/>
                <a:ext cx="77" cy="46"/>
              </a:xfrm>
              <a:custGeom>
                <a:avLst/>
                <a:gdLst>
                  <a:gd name="T0" fmla="*/ 3 w 156"/>
                  <a:gd name="T1" fmla="*/ 90 h 93"/>
                  <a:gd name="T2" fmla="*/ 0 w 156"/>
                  <a:gd name="T3" fmla="*/ 93 h 93"/>
                  <a:gd name="T4" fmla="*/ 0 w 156"/>
                  <a:gd name="T5" fmla="*/ 93 h 93"/>
                  <a:gd name="T6" fmla="*/ 156 w 156"/>
                  <a:gd name="T7" fmla="*/ 4 h 93"/>
                  <a:gd name="T8" fmla="*/ 156 w 156"/>
                  <a:gd name="T9" fmla="*/ 0 h 93"/>
                  <a:gd name="T10" fmla="*/ 151 w 156"/>
                  <a:gd name="T11" fmla="*/ 4 h 93"/>
                  <a:gd name="T12" fmla="*/ 3 w 156"/>
                  <a:gd name="T13" fmla="*/ 9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93">
                    <a:moveTo>
                      <a:pt x="3" y="90"/>
                    </a:moveTo>
                    <a:lnTo>
                      <a:pt x="0" y="93"/>
                    </a:lnTo>
                    <a:lnTo>
                      <a:pt x="0" y="93"/>
                    </a:lnTo>
                    <a:lnTo>
                      <a:pt x="156" y="4"/>
                    </a:lnTo>
                    <a:lnTo>
                      <a:pt x="156" y="0"/>
                    </a:lnTo>
                    <a:lnTo>
                      <a:pt x="151" y="4"/>
                    </a:lnTo>
                    <a:lnTo>
                      <a:pt x="3" y="9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87" name="Freeform 139">
                <a:extLst>
                  <a:ext uri="{FF2B5EF4-FFF2-40B4-BE49-F238E27FC236}">
                    <a16:creationId xmlns:a16="http://schemas.microsoft.com/office/drawing/2014/main" id="{C28645DD-CA8D-42C0-891B-D8CB0A3EA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1" y="1351"/>
                <a:ext cx="532" cy="185"/>
              </a:xfrm>
              <a:custGeom>
                <a:avLst/>
                <a:gdLst>
                  <a:gd name="T0" fmla="*/ 0 w 1065"/>
                  <a:gd name="T1" fmla="*/ 369 h 369"/>
                  <a:gd name="T2" fmla="*/ 926 w 1065"/>
                  <a:gd name="T3" fmla="*/ 369 h 369"/>
                  <a:gd name="T4" fmla="*/ 1065 w 1065"/>
                  <a:gd name="T5" fmla="*/ 289 h 369"/>
                  <a:gd name="T6" fmla="*/ 0 w 1065"/>
                  <a:gd name="T7" fmla="*/ 0 h 369"/>
                  <a:gd name="T8" fmla="*/ 0 w 1065"/>
                  <a:gd name="T9" fmla="*/ 369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5" h="369">
                    <a:moveTo>
                      <a:pt x="0" y="369"/>
                    </a:moveTo>
                    <a:lnTo>
                      <a:pt x="926" y="369"/>
                    </a:lnTo>
                    <a:lnTo>
                      <a:pt x="1065" y="289"/>
                    </a:lnTo>
                    <a:lnTo>
                      <a:pt x="0" y="0"/>
                    </a:lnTo>
                    <a:lnTo>
                      <a:pt x="0" y="369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88" name="Freeform 140">
                <a:extLst>
                  <a:ext uri="{FF2B5EF4-FFF2-40B4-BE49-F238E27FC236}">
                    <a16:creationId xmlns:a16="http://schemas.microsoft.com/office/drawing/2014/main" id="{9A073711-A467-45E6-9571-CCA018C0FE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9" y="1349"/>
                <a:ext cx="86" cy="78"/>
              </a:xfrm>
              <a:custGeom>
                <a:avLst/>
                <a:gdLst>
                  <a:gd name="T0" fmla="*/ 86 w 172"/>
                  <a:gd name="T1" fmla="*/ 43 h 157"/>
                  <a:gd name="T2" fmla="*/ 51 w 172"/>
                  <a:gd name="T3" fmla="*/ 38 h 157"/>
                  <a:gd name="T4" fmla="*/ 3 w 172"/>
                  <a:gd name="T5" fmla="*/ 64 h 157"/>
                  <a:gd name="T6" fmla="*/ 0 w 172"/>
                  <a:gd name="T7" fmla="*/ 157 h 157"/>
                  <a:gd name="T8" fmla="*/ 0 w 172"/>
                  <a:gd name="T9" fmla="*/ 157 h 157"/>
                  <a:gd name="T10" fmla="*/ 3 w 172"/>
                  <a:gd name="T11" fmla="*/ 157 h 157"/>
                  <a:gd name="T12" fmla="*/ 94 w 172"/>
                  <a:gd name="T13" fmla="*/ 102 h 157"/>
                  <a:gd name="T14" fmla="*/ 94 w 172"/>
                  <a:gd name="T15" fmla="*/ 89 h 157"/>
                  <a:gd name="T16" fmla="*/ 102 w 172"/>
                  <a:gd name="T17" fmla="*/ 84 h 157"/>
                  <a:gd name="T18" fmla="*/ 102 w 172"/>
                  <a:gd name="T19" fmla="*/ 84 h 157"/>
                  <a:gd name="T20" fmla="*/ 107 w 172"/>
                  <a:gd name="T21" fmla="*/ 89 h 157"/>
                  <a:gd name="T22" fmla="*/ 107 w 172"/>
                  <a:gd name="T23" fmla="*/ 97 h 157"/>
                  <a:gd name="T24" fmla="*/ 129 w 172"/>
                  <a:gd name="T25" fmla="*/ 84 h 157"/>
                  <a:gd name="T26" fmla="*/ 129 w 172"/>
                  <a:gd name="T27" fmla="*/ 67 h 157"/>
                  <a:gd name="T28" fmla="*/ 142 w 172"/>
                  <a:gd name="T29" fmla="*/ 64 h 157"/>
                  <a:gd name="T30" fmla="*/ 142 w 172"/>
                  <a:gd name="T31" fmla="*/ 64 h 157"/>
                  <a:gd name="T32" fmla="*/ 145 w 172"/>
                  <a:gd name="T33" fmla="*/ 76 h 157"/>
                  <a:gd name="T34" fmla="*/ 172 w 172"/>
                  <a:gd name="T35" fmla="*/ 59 h 157"/>
                  <a:gd name="T36" fmla="*/ 172 w 172"/>
                  <a:gd name="T37" fmla="*/ 0 h 157"/>
                  <a:gd name="T38" fmla="*/ 89 w 172"/>
                  <a:gd name="T39" fmla="*/ 43 h 157"/>
                  <a:gd name="T40" fmla="*/ 86 w 172"/>
                  <a:gd name="T41" fmla="*/ 4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2" h="157">
                    <a:moveTo>
                      <a:pt x="86" y="43"/>
                    </a:moveTo>
                    <a:lnTo>
                      <a:pt x="51" y="38"/>
                    </a:lnTo>
                    <a:lnTo>
                      <a:pt x="3" y="64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3" y="157"/>
                    </a:lnTo>
                    <a:lnTo>
                      <a:pt x="94" y="102"/>
                    </a:lnTo>
                    <a:lnTo>
                      <a:pt x="94" y="89"/>
                    </a:lnTo>
                    <a:lnTo>
                      <a:pt x="102" y="84"/>
                    </a:lnTo>
                    <a:lnTo>
                      <a:pt x="102" y="84"/>
                    </a:lnTo>
                    <a:lnTo>
                      <a:pt x="107" y="89"/>
                    </a:lnTo>
                    <a:lnTo>
                      <a:pt x="107" y="97"/>
                    </a:lnTo>
                    <a:lnTo>
                      <a:pt x="129" y="84"/>
                    </a:lnTo>
                    <a:lnTo>
                      <a:pt x="129" y="67"/>
                    </a:lnTo>
                    <a:lnTo>
                      <a:pt x="142" y="64"/>
                    </a:lnTo>
                    <a:lnTo>
                      <a:pt x="142" y="64"/>
                    </a:lnTo>
                    <a:lnTo>
                      <a:pt x="145" y="76"/>
                    </a:lnTo>
                    <a:lnTo>
                      <a:pt x="172" y="59"/>
                    </a:lnTo>
                    <a:lnTo>
                      <a:pt x="172" y="0"/>
                    </a:lnTo>
                    <a:lnTo>
                      <a:pt x="89" y="43"/>
                    </a:lnTo>
                    <a:lnTo>
                      <a:pt x="86" y="43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89" name="Freeform 141">
                <a:extLst>
                  <a:ext uri="{FF2B5EF4-FFF2-40B4-BE49-F238E27FC236}">
                    <a16:creationId xmlns:a16="http://schemas.microsoft.com/office/drawing/2014/main" id="{F326C45C-AE98-47B6-9140-C355F8B2E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" y="1353"/>
                <a:ext cx="120" cy="74"/>
              </a:xfrm>
              <a:custGeom>
                <a:avLst/>
                <a:gdLst>
                  <a:gd name="T0" fmla="*/ 0 w 242"/>
                  <a:gd name="T1" fmla="*/ 94 h 149"/>
                  <a:gd name="T2" fmla="*/ 111 w 242"/>
                  <a:gd name="T3" fmla="*/ 119 h 149"/>
                  <a:gd name="T4" fmla="*/ 237 w 242"/>
                  <a:gd name="T5" fmla="*/ 149 h 149"/>
                  <a:gd name="T6" fmla="*/ 242 w 242"/>
                  <a:gd name="T7" fmla="*/ 59 h 149"/>
                  <a:gd name="T8" fmla="*/ 237 w 242"/>
                  <a:gd name="T9" fmla="*/ 56 h 149"/>
                  <a:gd name="T10" fmla="*/ 90 w 242"/>
                  <a:gd name="T11" fmla="*/ 21 h 149"/>
                  <a:gd name="T12" fmla="*/ 0 w 242"/>
                  <a:gd name="T13" fmla="*/ 0 h 149"/>
                  <a:gd name="T14" fmla="*/ 0 w 242"/>
                  <a:gd name="T15" fmla="*/ 0 h 149"/>
                  <a:gd name="T16" fmla="*/ 0 w 242"/>
                  <a:gd name="T17" fmla="*/ 9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2" h="149">
                    <a:moveTo>
                      <a:pt x="0" y="94"/>
                    </a:moveTo>
                    <a:lnTo>
                      <a:pt x="111" y="119"/>
                    </a:lnTo>
                    <a:lnTo>
                      <a:pt x="237" y="149"/>
                    </a:lnTo>
                    <a:lnTo>
                      <a:pt x="242" y="59"/>
                    </a:lnTo>
                    <a:lnTo>
                      <a:pt x="237" y="56"/>
                    </a:lnTo>
                    <a:lnTo>
                      <a:pt x="90" y="2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90" name="Freeform 142">
                <a:extLst>
                  <a:ext uri="{FF2B5EF4-FFF2-40B4-BE49-F238E27FC236}">
                    <a16:creationId xmlns:a16="http://schemas.microsoft.com/office/drawing/2014/main" id="{419208C3-D2C5-4FD2-8BEA-BAEEC7F0A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9" y="1361"/>
                <a:ext cx="22" cy="18"/>
              </a:xfrm>
              <a:custGeom>
                <a:avLst/>
                <a:gdLst>
                  <a:gd name="T0" fmla="*/ 0 w 43"/>
                  <a:gd name="T1" fmla="*/ 35 h 35"/>
                  <a:gd name="T2" fmla="*/ 3 w 43"/>
                  <a:gd name="T3" fmla="*/ 35 h 35"/>
                  <a:gd name="T4" fmla="*/ 43 w 43"/>
                  <a:gd name="T5" fmla="*/ 14 h 35"/>
                  <a:gd name="T6" fmla="*/ 3 w 43"/>
                  <a:gd name="T7" fmla="*/ 0 h 35"/>
                  <a:gd name="T8" fmla="*/ 3 w 43"/>
                  <a:gd name="T9" fmla="*/ 0 h 35"/>
                  <a:gd name="T10" fmla="*/ 0 w 43"/>
                  <a:gd name="T1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35">
                    <a:moveTo>
                      <a:pt x="0" y="35"/>
                    </a:moveTo>
                    <a:lnTo>
                      <a:pt x="3" y="35"/>
                    </a:lnTo>
                    <a:lnTo>
                      <a:pt x="43" y="14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59595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91" name="Freeform 143">
                <a:extLst>
                  <a:ext uri="{FF2B5EF4-FFF2-40B4-BE49-F238E27FC236}">
                    <a16:creationId xmlns:a16="http://schemas.microsoft.com/office/drawing/2014/main" id="{30FAC495-B140-48B6-822C-11976FED4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" y="1364"/>
                <a:ext cx="106" cy="36"/>
              </a:xfrm>
              <a:custGeom>
                <a:avLst/>
                <a:gdLst>
                  <a:gd name="T0" fmla="*/ 0 w 212"/>
                  <a:gd name="T1" fmla="*/ 38 h 73"/>
                  <a:gd name="T2" fmla="*/ 142 w 212"/>
                  <a:gd name="T3" fmla="*/ 73 h 73"/>
                  <a:gd name="T4" fmla="*/ 212 w 212"/>
                  <a:gd name="T5" fmla="*/ 35 h 73"/>
                  <a:gd name="T6" fmla="*/ 78 w 212"/>
                  <a:gd name="T7" fmla="*/ 0 h 73"/>
                  <a:gd name="T8" fmla="*/ 70 w 212"/>
                  <a:gd name="T9" fmla="*/ 0 h 73"/>
                  <a:gd name="T10" fmla="*/ 0 w 212"/>
                  <a:gd name="T11" fmla="*/ 3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73">
                    <a:moveTo>
                      <a:pt x="0" y="38"/>
                    </a:moveTo>
                    <a:lnTo>
                      <a:pt x="142" y="73"/>
                    </a:lnTo>
                    <a:lnTo>
                      <a:pt x="212" y="35"/>
                    </a:lnTo>
                    <a:lnTo>
                      <a:pt x="78" y="0"/>
                    </a:lnTo>
                    <a:lnTo>
                      <a:pt x="70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ECECE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92" name="Freeform 144">
                <a:extLst>
                  <a:ext uri="{FF2B5EF4-FFF2-40B4-BE49-F238E27FC236}">
                    <a16:creationId xmlns:a16="http://schemas.microsoft.com/office/drawing/2014/main" id="{E96C49A1-CB9A-4B22-8F43-E8D001364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7" y="1383"/>
                <a:ext cx="39" cy="34"/>
              </a:xfrm>
              <a:custGeom>
                <a:avLst/>
                <a:gdLst>
                  <a:gd name="T0" fmla="*/ 0 w 78"/>
                  <a:gd name="T1" fmla="*/ 68 h 68"/>
                  <a:gd name="T2" fmla="*/ 0 w 78"/>
                  <a:gd name="T3" fmla="*/ 68 h 68"/>
                  <a:gd name="T4" fmla="*/ 78 w 78"/>
                  <a:gd name="T5" fmla="*/ 30 h 68"/>
                  <a:gd name="T6" fmla="*/ 78 w 78"/>
                  <a:gd name="T7" fmla="*/ 0 h 68"/>
                  <a:gd name="T8" fmla="*/ 0 w 78"/>
                  <a:gd name="T9" fmla="*/ 39 h 68"/>
                  <a:gd name="T10" fmla="*/ 0 w 78"/>
                  <a:gd name="T1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8">
                    <a:moveTo>
                      <a:pt x="0" y="68"/>
                    </a:moveTo>
                    <a:lnTo>
                      <a:pt x="0" y="68"/>
                    </a:lnTo>
                    <a:lnTo>
                      <a:pt x="78" y="30"/>
                    </a:lnTo>
                    <a:lnTo>
                      <a:pt x="78" y="0"/>
                    </a:lnTo>
                    <a:lnTo>
                      <a:pt x="0" y="39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93" name="Freeform 145">
                <a:extLst>
                  <a:ext uri="{FF2B5EF4-FFF2-40B4-BE49-F238E27FC236}">
                    <a16:creationId xmlns:a16="http://schemas.microsoft.com/office/drawing/2014/main" id="{5A13C8A5-7FA2-4373-AB86-A07E8593A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8" y="1383"/>
                <a:ext cx="1" cy="19"/>
              </a:xfrm>
              <a:custGeom>
                <a:avLst/>
                <a:gdLst>
                  <a:gd name="T0" fmla="*/ 39 h 39"/>
                  <a:gd name="T1" fmla="*/ 39 h 39"/>
                  <a:gd name="T2" fmla="*/ 0 h 39"/>
                  <a:gd name="T3" fmla="*/ 5 h 39"/>
                  <a:gd name="T4" fmla="*/ 39 h 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9">
                    <a:moveTo>
                      <a:pt x="0" y="39"/>
                    </a:moveTo>
                    <a:lnTo>
                      <a:pt x="0" y="39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94" name="Freeform 146">
                <a:extLst>
                  <a:ext uri="{FF2B5EF4-FFF2-40B4-BE49-F238E27FC236}">
                    <a16:creationId xmlns:a16="http://schemas.microsoft.com/office/drawing/2014/main" id="{C981E1EF-F514-4CC9-B496-F5971BC7E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4" y="1383"/>
                <a:ext cx="71" cy="34"/>
              </a:xfrm>
              <a:custGeom>
                <a:avLst/>
                <a:gdLst>
                  <a:gd name="T0" fmla="*/ 0 w 142"/>
                  <a:gd name="T1" fmla="*/ 35 h 68"/>
                  <a:gd name="T2" fmla="*/ 142 w 142"/>
                  <a:gd name="T3" fmla="*/ 68 h 68"/>
                  <a:gd name="T4" fmla="*/ 142 w 142"/>
                  <a:gd name="T5" fmla="*/ 39 h 68"/>
                  <a:gd name="T6" fmla="*/ 0 w 142"/>
                  <a:gd name="T7" fmla="*/ 0 h 68"/>
                  <a:gd name="T8" fmla="*/ 0 w 142"/>
                  <a:gd name="T9" fmla="*/ 5 h 68"/>
                  <a:gd name="T10" fmla="*/ 0 w 142"/>
                  <a:gd name="T11" fmla="*/ 3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" h="68">
                    <a:moveTo>
                      <a:pt x="0" y="35"/>
                    </a:moveTo>
                    <a:lnTo>
                      <a:pt x="142" y="68"/>
                    </a:lnTo>
                    <a:lnTo>
                      <a:pt x="142" y="39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95" name="Freeform 147">
                <a:extLst>
                  <a:ext uri="{FF2B5EF4-FFF2-40B4-BE49-F238E27FC236}">
                    <a16:creationId xmlns:a16="http://schemas.microsoft.com/office/drawing/2014/main" id="{938EA3D9-F3A3-4341-A6B2-D3F0F690E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1393"/>
                <a:ext cx="11" cy="9"/>
              </a:xfrm>
              <a:custGeom>
                <a:avLst/>
                <a:gdLst>
                  <a:gd name="T0" fmla="*/ 0 w 22"/>
                  <a:gd name="T1" fmla="*/ 17 h 17"/>
                  <a:gd name="T2" fmla="*/ 22 w 22"/>
                  <a:gd name="T3" fmla="*/ 0 h 17"/>
                  <a:gd name="T4" fmla="*/ 22 w 22"/>
                  <a:gd name="T5" fmla="*/ 0 h 17"/>
                  <a:gd name="T6" fmla="*/ 0 w 22"/>
                  <a:gd name="T7" fmla="*/ 13 h 17"/>
                  <a:gd name="T8" fmla="*/ 0 w 22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7">
                    <a:moveTo>
                      <a:pt x="0" y="17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0" y="1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96" name="Rectangle 148">
                <a:extLst>
                  <a:ext uri="{FF2B5EF4-FFF2-40B4-BE49-F238E27FC236}">
                    <a16:creationId xmlns:a16="http://schemas.microsoft.com/office/drawing/2014/main" id="{643C8031-D1FE-4319-9DB4-909C775AD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9" y="1393"/>
                <a:ext cx="2" cy="20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397" name="Freeform 149">
                <a:extLst>
                  <a:ext uri="{FF2B5EF4-FFF2-40B4-BE49-F238E27FC236}">
                    <a16:creationId xmlns:a16="http://schemas.microsoft.com/office/drawing/2014/main" id="{858F25E8-6013-4398-8DB2-287F5F86E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9" y="1506"/>
                <a:ext cx="194" cy="30"/>
              </a:xfrm>
              <a:custGeom>
                <a:avLst/>
                <a:gdLst>
                  <a:gd name="T0" fmla="*/ 0 w 388"/>
                  <a:gd name="T1" fmla="*/ 60 h 60"/>
                  <a:gd name="T2" fmla="*/ 388 w 388"/>
                  <a:gd name="T3" fmla="*/ 60 h 60"/>
                  <a:gd name="T4" fmla="*/ 193 w 388"/>
                  <a:gd name="T5" fmla="*/ 10 h 60"/>
                  <a:gd name="T6" fmla="*/ 168 w 388"/>
                  <a:gd name="T7" fmla="*/ 5 h 60"/>
                  <a:gd name="T8" fmla="*/ 139 w 388"/>
                  <a:gd name="T9" fmla="*/ 0 h 60"/>
                  <a:gd name="T10" fmla="*/ 120 w 388"/>
                  <a:gd name="T11" fmla="*/ 5 h 60"/>
                  <a:gd name="T12" fmla="*/ 104 w 388"/>
                  <a:gd name="T13" fmla="*/ 5 h 60"/>
                  <a:gd name="T14" fmla="*/ 86 w 388"/>
                  <a:gd name="T15" fmla="*/ 10 h 60"/>
                  <a:gd name="T16" fmla="*/ 69 w 388"/>
                  <a:gd name="T17" fmla="*/ 18 h 60"/>
                  <a:gd name="T18" fmla="*/ 51 w 388"/>
                  <a:gd name="T19" fmla="*/ 22 h 60"/>
                  <a:gd name="T20" fmla="*/ 34 w 388"/>
                  <a:gd name="T21" fmla="*/ 35 h 60"/>
                  <a:gd name="T22" fmla="*/ 18 w 388"/>
                  <a:gd name="T23" fmla="*/ 43 h 60"/>
                  <a:gd name="T24" fmla="*/ 0 w 388"/>
                  <a:gd name="T2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8" h="60">
                    <a:moveTo>
                      <a:pt x="0" y="60"/>
                    </a:moveTo>
                    <a:lnTo>
                      <a:pt x="388" y="60"/>
                    </a:lnTo>
                    <a:lnTo>
                      <a:pt x="193" y="10"/>
                    </a:lnTo>
                    <a:lnTo>
                      <a:pt x="168" y="5"/>
                    </a:lnTo>
                    <a:lnTo>
                      <a:pt x="139" y="0"/>
                    </a:lnTo>
                    <a:lnTo>
                      <a:pt x="120" y="5"/>
                    </a:lnTo>
                    <a:lnTo>
                      <a:pt x="104" y="5"/>
                    </a:lnTo>
                    <a:lnTo>
                      <a:pt x="86" y="10"/>
                    </a:lnTo>
                    <a:lnTo>
                      <a:pt x="69" y="18"/>
                    </a:lnTo>
                    <a:lnTo>
                      <a:pt x="51" y="22"/>
                    </a:lnTo>
                    <a:lnTo>
                      <a:pt x="34" y="35"/>
                    </a:lnTo>
                    <a:lnTo>
                      <a:pt x="18" y="43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821398" name="Group 150">
              <a:extLst>
                <a:ext uri="{FF2B5EF4-FFF2-40B4-BE49-F238E27FC236}">
                  <a16:creationId xmlns:a16="http://schemas.microsoft.com/office/drawing/2014/main" id="{68F41948-11A1-462F-9A94-F2E721F448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0" y="1981"/>
              <a:ext cx="1261" cy="634"/>
              <a:chOff x="680" y="1981"/>
              <a:chExt cx="1261" cy="634"/>
            </a:xfrm>
          </p:grpSpPr>
          <p:grpSp>
            <p:nvGrpSpPr>
              <p:cNvPr id="821399" name="Group 151">
                <a:extLst>
                  <a:ext uri="{FF2B5EF4-FFF2-40B4-BE49-F238E27FC236}">
                    <a16:creationId xmlns:a16="http://schemas.microsoft.com/office/drawing/2014/main" id="{2DD9A751-19D4-4C21-8A5A-0A75D7C252F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15" y="1981"/>
                <a:ext cx="136" cy="501"/>
                <a:chOff x="1615" y="1981"/>
                <a:chExt cx="136" cy="501"/>
              </a:xfrm>
            </p:grpSpPr>
            <p:sp>
              <p:nvSpPr>
                <p:cNvPr id="821400" name="Freeform 152">
                  <a:extLst>
                    <a:ext uri="{FF2B5EF4-FFF2-40B4-BE49-F238E27FC236}">
                      <a16:creationId xmlns:a16="http://schemas.microsoft.com/office/drawing/2014/main" id="{BEBBF7D6-3E57-4CDA-9A55-43C2082D0B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5" y="1981"/>
                  <a:ext cx="47" cy="501"/>
                </a:xfrm>
                <a:custGeom>
                  <a:avLst/>
                  <a:gdLst>
                    <a:gd name="T0" fmla="*/ 25 w 94"/>
                    <a:gd name="T1" fmla="*/ 0 h 1003"/>
                    <a:gd name="T2" fmla="*/ 25 w 94"/>
                    <a:gd name="T3" fmla="*/ 159 h 1003"/>
                    <a:gd name="T4" fmla="*/ 17 w 94"/>
                    <a:gd name="T5" fmla="*/ 159 h 1003"/>
                    <a:gd name="T6" fmla="*/ 17 w 94"/>
                    <a:gd name="T7" fmla="*/ 318 h 1003"/>
                    <a:gd name="T8" fmla="*/ 8 w 94"/>
                    <a:gd name="T9" fmla="*/ 318 h 1003"/>
                    <a:gd name="T10" fmla="*/ 8 w 94"/>
                    <a:gd name="T11" fmla="*/ 468 h 1003"/>
                    <a:gd name="T12" fmla="*/ 3 w 94"/>
                    <a:gd name="T13" fmla="*/ 468 h 1003"/>
                    <a:gd name="T14" fmla="*/ 3 w 94"/>
                    <a:gd name="T15" fmla="*/ 669 h 1003"/>
                    <a:gd name="T16" fmla="*/ 0 w 94"/>
                    <a:gd name="T17" fmla="*/ 669 h 1003"/>
                    <a:gd name="T18" fmla="*/ 0 w 94"/>
                    <a:gd name="T19" fmla="*/ 1003 h 1003"/>
                    <a:gd name="T20" fmla="*/ 51 w 94"/>
                    <a:gd name="T21" fmla="*/ 1003 h 1003"/>
                    <a:gd name="T22" fmla="*/ 94 w 94"/>
                    <a:gd name="T23" fmla="*/ 667 h 1003"/>
                    <a:gd name="T24" fmla="*/ 94 w 94"/>
                    <a:gd name="T25" fmla="*/ 467 h 1003"/>
                    <a:gd name="T26" fmla="*/ 89 w 94"/>
                    <a:gd name="T27" fmla="*/ 467 h 1003"/>
                    <a:gd name="T28" fmla="*/ 89 w 94"/>
                    <a:gd name="T29" fmla="*/ 318 h 1003"/>
                    <a:gd name="T30" fmla="*/ 84 w 94"/>
                    <a:gd name="T31" fmla="*/ 318 h 1003"/>
                    <a:gd name="T32" fmla="*/ 84 w 94"/>
                    <a:gd name="T33" fmla="*/ 159 h 1003"/>
                    <a:gd name="T34" fmla="*/ 76 w 94"/>
                    <a:gd name="T35" fmla="*/ 159 h 1003"/>
                    <a:gd name="T36" fmla="*/ 76 w 94"/>
                    <a:gd name="T37" fmla="*/ 0 h 1003"/>
                    <a:gd name="T38" fmla="*/ 25 w 94"/>
                    <a:gd name="T39" fmla="*/ 0 h 10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94" h="1003">
                      <a:moveTo>
                        <a:pt x="25" y="0"/>
                      </a:moveTo>
                      <a:lnTo>
                        <a:pt x="25" y="159"/>
                      </a:lnTo>
                      <a:lnTo>
                        <a:pt x="17" y="159"/>
                      </a:lnTo>
                      <a:lnTo>
                        <a:pt x="17" y="318"/>
                      </a:lnTo>
                      <a:lnTo>
                        <a:pt x="8" y="318"/>
                      </a:lnTo>
                      <a:lnTo>
                        <a:pt x="8" y="468"/>
                      </a:lnTo>
                      <a:lnTo>
                        <a:pt x="3" y="468"/>
                      </a:lnTo>
                      <a:lnTo>
                        <a:pt x="3" y="669"/>
                      </a:lnTo>
                      <a:lnTo>
                        <a:pt x="0" y="669"/>
                      </a:lnTo>
                      <a:lnTo>
                        <a:pt x="0" y="1003"/>
                      </a:lnTo>
                      <a:lnTo>
                        <a:pt x="51" y="1003"/>
                      </a:lnTo>
                      <a:lnTo>
                        <a:pt x="94" y="667"/>
                      </a:lnTo>
                      <a:lnTo>
                        <a:pt x="94" y="467"/>
                      </a:lnTo>
                      <a:lnTo>
                        <a:pt x="89" y="467"/>
                      </a:lnTo>
                      <a:lnTo>
                        <a:pt x="89" y="318"/>
                      </a:lnTo>
                      <a:lnTo>
                        <a:pt x="84" y="318"/>
                      </a:lnTo>
                      <a:lnTo>
                        <a:pt x="84" y="159"/>
                      </a:lnTo>
                      <a:lnTo>
                        <a:pt x="76" y="159"/>
                      </a:lnTo>
                      <a:lnTo>
                        <a:pt x="76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21401" name="Freeform 153">
                  <a:extLst>
                    <a:ext uri="{FF2B5EF4-FFF2-40B4-BE49-F238E27FC236}">
                      <a16:creationId xmlns:a16="http://schemas.microsoft.com/office/drawing/2014/main" id="{3B552BDB-95C9-4AAB-9A83-F1AFE9E561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0" y="1981"/>
                  <a:ext cx="51" cy="501"/>
                </a:xfrm>
                <a:custGeom>
                  <a:avLst/>
                  <a:gdLst>
                    <a:gd name="T0" fmla="*/ 25 w 101"/>
                    <a:gd name="T1" fmla="*/ 0 h 1003"/>
                    <a:gd name="T2" fmla="*/ 25 w 101"/>
                    <a:gd name="T3" fmla="*/ 159 h 1003"/>
                    <a:gd name="T4" fmla="*/ 17 w 101"/>
                    <a:gd name="T5" fmla="*/ 159 h 1003"/>
                    <a:gd name="T6" fmla="*/ 17 w 101"/>
                    <a:gd name="T7" fmla="*/ 318 h 1003"/>
                    <a:gd name="T8" fmla="*/ 10 w 101"/>
                    <a:gd name="T9" fmla="*/ 318 h 1003"/>
                    <a:gd name="T10" fmla="*/ 10 w 101"/>
                    <a:gd name="T11" fmla="*/ 468 h 1003"/>
                    <a:gd name="T12" fmla="*/ 5 w 101"/>
                    <a:gd name="T13" fmla="*/ 468 h 1003"/>
                    <a:gd name="T14" fmla="*/ 5 w 101"/>
                    <a:gd name="T15" fmla="*/ 669 h 1003"/>
                    <a:gd name="T16" fmla="*/ 0 w 101"/>
                    <a:gd name="T17" fmla="*/ 669 h 1003"/>
                    <a:gd name="T18" fmla="*/ 0 w 101"/>
                    <a:gd name="T19" fmla="*/ 1003 h 1003"/>
                    <a:gd name="T20" fmla="*/ 101 w 101"/>
                    <a:gd name="T21" fmla="*/ 1003 h 1003"/>
                    <a:gd name="T22" fmla="*/ 101 w 101"/>
                    <a:gd name="T23" fmla="*/ 669 h 1003"/>
                    <a:gd name="T24" fmla="*/ 96 w 101"/>
                    <a:gd name="T25" fmla="*/ 669 h 1003"/>
                    <a:gd name="T26" fmla="*/ 95 w 101"/>
                    <a:gd name="T27" fmla="*/ 467 h 1003"/>
                    <a:gd name="T28" fmla="*/ 90 w 101"/>
                    <a:gd name="T29" fmla="*/ 467 h 1003"/>
                    <a:gd name="T30" fmla="*/ 90 w 101"/>
                    <a:gd name="T31" fmla="*/ 318 h 1003"/>
                    <a:gd name="T32" fmla="*/ 83 w 101"/>
                    <a:gd name="T33" fmla="*/ 318 h 1003"/>
                    <a:gd name="T34" fmla="*/ 83 w 101"/>
                    <a:gd name="T35" fmla="*/ 159 h 1003"/>
                    <a:gd name="T36" fmla="*/ 77 w 101"/>
                    <a:gd name="T37" fmla="*/ 159 h 1003"/>
                    <a:gd name="T38" fmla="*/ 77 w 101"/>
                    <a:gd name="T39" fmla="*/ 0 h 1003"/>
                    <a:gd name="T40" fmla="*/ 25 w 101"/>
                    <a:gd name="T41" fmla="*/ 0 h 10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1" h="1003">
                      <a:moveTo>
                        <a:pt x="25" y="0"/>
                      </a:moveTo>
                      <a:lnTo>
                        <a:pt x="25" y="159"/>
                      </a:lnTo>
                      <a:lnTo>
                        <a:pt x="17" y="159"/>
                      </a:lnTo>
                      <a:lnTo>
                        <a:pt x="17" y="318"/>
                      </a:lnTo>
                      <a:lnTo>
                        <a:pt x="10" y="318"/>
                      </a:lnTo>
                      <a:lnTo>
                        <a:pt x="10" y="468"/>
                      </a:lnTo>
                      <a:lnTo>
                        <a:pt x="5" y="468"/>
                      </a:lnTo>
                      <a:lnTo>
                        <a:pt x="5" y="669"/>
                      </a:lnTo>
                      <a:lnTo>
                        <a:pt x="0" y="669"/>
                      </a:lnTo>
                      <a:lnTo>
                        <a:pt x="0" y="1003"/>
                      </a:lnTo>
                      <a:lnTo>
                        <a:pt x="101" y="1003"/>
                      </a:lnTo>
                      <a:lnTo>
                        <a:pt x="101" y="669"/>
                      </a:lnTo>
                      <a:lnTo>
                        <a:pt x="96" y="669"/>
                      </a:lnTo>
                      <a:lnTo>
                        <a:pt x="95" y="467"/>
                      </a:lnTo>
                      <a:lnTo>
                        <a:pt x="90" y="467"/>
                      </a:lnTo>
                      <a:lnTo>
                        <a:pt x="90" y="318"/>
                      </a:lnTo>
                      <a:lnTo>
                        <a:pt x="83" y="318"/>
                      </a:lnTo>
                      <a:lnTo>
                        <a:pt x="83" y="159"/>
                      </a:lnTo>
                      <a:lnTo>
                        <a:pt x="77" y="159"/>
                      </a:lnTo>
                      <a:lnTo>
                        <a:pt x="77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821402" name="Group 154">
                <a:extLst>
                  <a:ext uri="{FF2B5EF4-FFF2-40B4-BE49-F238E27FC236}">
                    <a16:creationId xmlns:a16="http://schemas.microsoft.com/office/drawing/2014/main" id="{367CCDDA-3007-4299-9A7A-8B2C3CE99E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19" y="2380"/>
                <a:ext cx="222" cy="216"/>
                <a:chOff x="1719" y="2380"/>
                <a:chExt cx="222" cy="216"/>
              </a:xfrm>
            </p:grpSpPr>
            <p:grpSp>
              <p:nvGrpSpPr>
                <p:cNvPr id="821403" name="Group 155">
                  <a:extLst>
                    <a:ext uri="{FF2B5EF4-FFF2-40B4-BE49-F238E27FC236}">
                      <a16:creationId xmlns:a16="http://schemas.microsoft.com/office/drawing/2014/main" id="{4E3FBBCA-0593-4B69-8F2E-F7BCE9EAE61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19" y="2380"/>
                  <a:ext cx="222" cy="216"/>
                  <a:chOff x="1719" y="2380"/>
                  <a:chExt cx="222" cy="216"/>
                </a:xfrm>
              </p:grpSpPr>
              <p:grpSp>
                <p:nvGrpSpPr>
                  <p:cNvPr id="821404" name="Group 156">
                    <a:extLst>
                      <a:ext uri="{FF2B5EF4-FFF2-40B4-BE49-F238E27FC236}">
                        <a16:creationId xmlns:a16="http://schemas.microsoft.com/office/drawing/2014/main" id="{CC4DB9CA-F5E4-4B82-9892-4B079805A14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74" y="2380"/>
                    <a:ext cx="64" cy="104"/>
                    <a:chOff x="1774" y="2380"/>
                    <a:chExt cx="64" cy="104"/>
                  </a:xfrm>
                </p:grpSpPr>
                <p:sp>
                  <p:nvSpPr>
                    <p:cNvPr id="821405" name="Rectangle 157">
                      <a:extLst>
                        <a:ext uri="{FF2B5EF4-FFF2-40B4-BE49-F238E27FC236}">
                          <a16:creationId xmlns:a16="http://schemas.microsoft.com/office/drawing/2014/main" id="{016D5E0B-8F7B-4A83-98B4-3E6D0B96F27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86" y="2380"/>
                      <a:ext cx="40" cy="2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76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06" name="Rectangle 158">
                      <a:extLst>
                        <a:ext uri="{FF2B5EF4-FFF2-40B4-BE49-F238E27FC236}">
                          <a16:creationId xmlns:a16="http://schemas.microsoft.com/office/drawing/2014/main" id="{C62B686B-7622-4CDD-A0C2-85D21A658D9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74" y="2397"/>
                      <a:ext cx="64" cy="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76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821407" name="Group 159">
                    <a:extLst>
                      <a:ext uri="{FF2B5EF4-FFF2-40B4-BE49-F238E27FC236}">
                        <a16:creationId xmlns:a16="http://schemas.microsoft.com/office/drawing/2014/main" id="{C2A8EE1B-42DB-437E-9B84-B7C258056A7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19" y="2478"/>
                    <a:ext cx="222" cy="118"/>
                    <a:chOff x="1719" y="2478"/>
                    <a:chExt cx="222" cy="118"/>
                  </a:xfrm>
                </p:grpSpPr>
                <p:sp>
                  <p:nvSpPr>
                    <p:cNvPr id="821408" name="Rectangle 160">
                      <a:extLst>
                        <a:ext uri="{FF2B5EF4-FFF2-40B4-BE49-F238E27FC236}">
                          <a16:creationId xmlns:a16="http://schemas.microsoft.com/office/drawing/2014/main" id="{640B29CC-1F28-40F0-A61A-3A7164E7338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5" y="2490"/>
                      <a:ext cx="208" cy="10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76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09" name="Rectangle 161">
                      <a:extLst>
                        <a:ext uri="{FF2B5EF4-FFF2-40B4-BE49-F238E27FC236}">
                          <a16:creationId xmlns:a16="http://schemas.microsoft.com/office/drawing/2014/main" id="{1189FE04-77E2-4CE4-96A1-EEFDBA5384D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19" y="2478"/>
                      <a:ext cx="222" cy="17"/>
                    </a:xfrm>
                    <a:prstGeom prst="rect">
                      <a:avLst/>
                    </a:prstGeom>
                    <a:solidFill>
                      <a:srgbClr val="CECECE"/>
                    </a:solidFill>
                    <a:ln w="476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</p:grpSp>
            </p:grpSp>
            <p:grpSp>
              <p:nvGrpSpPr>
                <p:cNvPr id="821410" name="Group 162">
                  <a:extLst>
                    <a:ext uri="{FF2B5EF4-FFF2-40B4-BE49-F238E27FC236}">
                      <a16:creationId xmlns:a16="http://schemas.microsoft.com/office/drawing/2014/main" id="{A17E48B3-328C-47CD-8C74-B7109EEB57D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43" y="2507"/>
                  <a:ext cx="169" cy="70"/>
                  <a:chOff x="1743" y="2507"/>
                  <a:chExt cx="169" cy="70"/>
                </a:xfrm>
              </p:grpSpPr>
              <p:sp>
                <p:nvSpPr>
                  <p:cNvPr id="821411" name="Rectangle 163">
                    <a:extLst>
                      <a:ext uri="{FF2B5EF4-FFF2-40B4-BE49-F238E27FC236}">
                        <a16:creationId xmlns:a16="http://schemas.microsoft.com/office/drawing/2014/main" id="{1AC28091-EB36-4FDB-8307-7AC62F6A49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43" y="2507"/>
                    <a:ext cx="42" cy="70"/>
                  </a:xfrm>
                  <a:prstGeom prst="rect">
                    <a:avLst/>
                  </a:prstGeom>
                  <a:solidFill>
                    <a:srgbClr val="CECECE"/>
                  </a:solidFill>
                  <a:ln w="476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21412" name="Rectangle 164">
                    <a:extLst>
                      <a:ext uri="{FF2B5EF4-FFF2-40B4-BE49-F238E27FC236}">
                        <a16:creationId xmlns:a16="http://schemas.microsoft.com/office/drawing/2014/main" id="{F3F8C963-E47B-4158-9315-54EDD262AD3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69" y="2507"/>
                    <a:ext cx="43" cy="70"/>
                  </a:xfrm>
                  <a:prstGeom prst="rect">
                    <a:avLst/>
                  </a:prstGeom>
                  <a:solidFill>
                    <a:srgbClr val="CECECE"/>
                  </a:solidFill>
                  <a:ln w="476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21413" name="Rectangle 165">
                    <a:extLst>
                      <a:ext uri="{FF2B5EF4-FFF2-40B4-BE49-F238E27FC236}">
                        <a16:creationId xmlns:a16="http://schemas.microsoft.com/office/drawing/2014/main" id="{B26A82AE-F3D6-4730-9FED-46DCA7B516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05" y="2507"/>
                    <a:ext cx="43" cy="70"/>
                  </a:xfrm>
                  <a:prstGeom prst="rect">
                    <a:avLst/>
                  </a:prstGeom>
                  <a:solidFill>
                    <a:srgbClr val="CECECE"/>
                  </a:solidFill>
                  <a:ln w="476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</p:grpSp>
          <p:grpSp>
            <p:nvGrpSpPr>
              <p:cNvPr id="821414" name="Group 166">
                <a:extLst>
                  <a:ext uri="{FF2B5EF4-FFF2-40B4-BE49-F238E27FC236}">
                    <a16:creationId xmlns:a16="http://schemas.microsoft.com/office/drawing/2014/main" id="{2A180689-6DF2-4580-BAA4-084A897F64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80" y="2442"/>
                <a:ext cx="222" cy="154"/>
                <a:chOff x="680" y="2442"/>
                <a:chExt cx="222" cy="154"/>
              </a:xfrm>
            </p:grpSpPr>
            <p:grpSp>
              <p:nvGrpSpPr>
                <p:cNvPr id="821415" name="Group 167">
                  <a:extLst>
                    <a:ext uri="{FF2B5EF4-FFF2-40B4-BE49-F238E27FC236}">
                      <a16:creationId xmlns:a16="http://schemas.microsoft.com/office/drawing/2014/main" id="{5A14F710-6F45-4BCD-A9BD-EED5351C19D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80" y="2442"/>
                  <a:ext cx="222" cy="154"/>
                  <a:chOff x="680" y="2442"/>
                  <a:chExt cx="222" cy="154"/>
                </a:xfrm>
              </p:grpSpPr>
              <p:sp>
                <p:nvSpPr>
                  <p:cNvPr id="821416" name="Rectangle 168">
                    <a:extLst>
                      <a:ext uri="{FF2B5EF4-FFF2-40B4-BE49-F238E27FC236}">
                        <a16:creationId xmlns:a16="http://schemas.microsoft.com/office/drawing/2014/main" id="{BF8B1F72-D6F2-47D0-83F8-1F427D6F10A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08" y="2442"/>
                    <a:ext cx="70" cy="42"/>
                  </a:xfrm>
                  <a:prstGeom prst="rect">
                    <a:avLst/>
                  </a:prstGeom>
                  <a:solidFill>
                    <a:srgbClr val="FFFFFF"/>
                  </a:solidFill>
                  <a:ln w="476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grpSp>
                <p:nvGrpSpPr>
                  <p:cNvPr id="821417" name="Group 169">
                    <a:extLst>
                      <a:ext uri="{FF2B5EF4-FFF2-40B4-BE49-F238E27FC236}">
                        <a16:creationId xmlns:a16="http://schemas.microsoft.com/office/drawing/2014/main" id="{83C20BB0-8172-472E-AF42-CE80A36E0FE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80" y="2478"/>
                    <a:ext cx="222" cy="118"/>
                    <a:chOff x="680" y="2478"/>
                    <a:chExt cx="222" cy="118"/>
                  </a:xfrm>
                </p:grpSpPr>
                <p:sp>
                  <p:nvSpPr>
                    <p:cNvPr id="821418" name="Rectangle 170">
                      <a:extLst>
                        <a:ext uri="{FF2B5EF4-FFF2-40B4-BE49-F238E27FC236}">
                          <a16:creationId xmlns:a16="http://schemas.microsoft.com/office/drawing/2014/main" id="{5D32CF1D-1369-4FC8-8647-5618F59F78B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6" y="2490"/>
                      <a:ext cx="208" cy="10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76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19" name="Rectangle 171">
                      <a:extLst>
                        <a:ext uri="{FF2B5EF4-FFF2-40B4-BE49-F238E27FC236}">
                          <a16:creationId xmlns:a16="http://schemas.microsoft.com/office/drawing/2014/main" id="{05C5E848-1F6E-4967-A30E-6684D640A47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0" y="2478"/>
                      <a:ext cx="222" cy="17"/>
                    </a:xfrm>
                    <a:prstGeom prst="rect">
                      <a:avLst/>
                    </a:prstGeom>
                    <a:solidFill>
                      <a:srgbClr val="CECECE"/>
                    </a:solidFill>
                    <a:ln w="476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</p:grpSp>
            </p:grpSp>
            <p:grpSp>
              <p:nvGrpSpPr>
                <p:cNvPr id="821420" name="Group 172">
                  <a:extLst>
                    <a:ext uri="{FF2B5EF4-FFF2-40B4-BE49-F238E27FC236}">
                      <a16:creationId xmlns:a16="http://schemas.microsoft.com/office/drawing/2014/main" id="{EE45BB67-BD3C-4134-B3DE-4AF1627551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701" y="2507"/>
                  <a:ext cx="177" cy="70"/>
                  <a:chOff x="701" y="2507"/>
                  <a:chExt cx="177" cy="70"/>
                </a:xfrm>
              </p:grpSpPr>
              <p:sp>
                <p:nvSpPr>
                  <p:cNvPr id="821421" name="Rectangle 173">
                    <a:extLst>
                      <a:ext uri="{FF2B5EF4-FFF2-40B4-BE49-F238E27FC236}">
                        <a16:creationId xmlns:a16="http://schemas.microsoft.com/office/drawing/2014/main" id="{4219FFAA-2766-474D-ABE9-BDA9949EA5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28" y="2507"/>
                    <a:ext cx="50" cy="70"/>
                  </a:xfrm>
                  <a:prstGeom prst="rect">
                    <a:avLst/>
                  </a:prstGeom>
                  <a:solidFill>
                    <a:srgbClr val="CECECE"/>
                  </a:solidFill>
                  <a:ln w="476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21422" name="Rectangle 174">
                    <a:extLst>
                      <a:ext uri="{FF2B5EF4-FFF2-40B4-BE49-F238E27FC236}">
                        <a16:creationId xmlns:a16="http://schemas.microsoft.com/office/drawing/2014/main" id="{0231505A-13A1-4930-9DDA-A474B7A795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01" y="2507"/>
                    <a:ext cx="50" cy="70"/>
                  </a:xfrm>
                  <a:prstGeom prst="rect">
                    <a:avLst/>
                  </a:prstGeom>
                  <a:solidFill>
                    <a:srgbClr val="CECECE"/>
                  </a:solidFill>
                  <a:ln w="476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21423" name="Rectangle 175">
                    <a:extLst>
                      <a:ext uri="{FF2B5EF4-FFF2-40B4-BE49-F238E27FC236}">
                        <a16:creationId xmlns:a16="http://schemas.microsoft.com/office/drawing/2014/main" id="{A38E8568-F3B9-4448-AF45-FDDF1046A9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5" y="2507"/>
                    <a:ext cx="49" cy="70"/>
                  </a:xfrm>
                  <a:prstGeom prst="rect">
                    <a:avLst/>
                  </a:prstGeom>
                  <a:solidFill>
                    <a:srgbClr val="CECECE"/>
                  </a:solidFill>
                  <a:ln w="476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</p:grpSp>
          <p:grpSp>
            <p:nvGrpSpPr>
              <p:cNvPr id="821424" name="Group 176">
                <a:extLst>
                  <a:ext uri="{FF2B5EF4-FFF2-40B4-BE49-F238E27FC236}">
                    <a16:creationId xmlns:a16="http://schemas.microsoft.com/office/drawing/2014/main" id="{F73CF223-A84E-45D2-A53C-CB94280FBF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72" y="2248"/>
                <a:ext cx="869" cy="367"/>
                <a:chOff x="872" y="2248"/>
                <a:chExt cx="869" cy="367"/>
              </a:xfrm>
            </p:grpSpPr>
            <p:grpSp>
              <p:nvGrpSpPr>
                <p:cNvPr id="821425" name="Group 177">
                  <a:extLst>
                    <a:ext uri="{FF2B5EF4-FFF2-40B4-BE49-F238E27FC236}">
                      <a16:creationId xmlns:a16="http://schemas.microsoft.com/office/drawing/2014/main" id="{F47D1DC3-1805-40D6-A5C3-39BD7F72BD1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872" y="2248"/>
                  <a:ext cx="869" cy="367"/>
                  <a:chOff x="872" y="2248"/>
                  <a:chExt cx="869" cy="367"/>
                </a:xfrm>
              </p:grpSpPr>
              <p:sp>
                <p:nvSpPr>
                  <p:cNvPr id="821426" name="Rectangle 178">
                    <a:extLst>
                      <a:ext uri="{FF2B5EF4-FFF2-40B4-BE49-F238E27FC236}">
                        <a16:creationId xmlns:a16="http://schemas.microsoft.com/office/drawing/2014/main" id="{008B9D0B-1187-46B1-90CB-3D1C703D3F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6" y="2307"/>
                    <a:ext cx="840" cy="308"/>
                  </a:xfrm>
                  <a:prstGeom prst="rect">
                    <a:avLst/>
                  </a:prstGeom>
                  <a:solidFill>
                    <a:srgbClr val="CECECE"/>
                  </a:solidFill>
                  <a:ln w="476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21427" name="Rectangle 179">
                    <a:extLst>
                      <a:ext uri="{FF2B5EF4-FFF2-40B4-BE49-F238E27FC236}">
                        <a16:creationId xmlns:a16="http://schemas.microsoft.com/office/drawing/2014/main" id="{AB29F330-A4C8-406F-A2A5-41DC8EC2A8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096" y="2257"/>
                    <a:ext cx="61" cy="37"/>
                  </a:xfrm>
                  <a:prstGeom prst="rect">
                    <a:avLst/>
                  </a:prstGeom>
                  <a:solidFill>
                    <a:srgbClr val="FFFFFF"/>
                  </a:solidFill>
                  <a:ln w="476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21428" name="Rectangle 180">
                    <a:extLst>
                      <a:ext uri="{FF2B5EF4-FFF2-40B4-BE49-F238E27FC236}">
                        <a16:creationId xmlns:a16="http://schemas.microsoft.com/office/drawing/2014/main" id="{0B911CE4-2BB3-464B-9C2B-1E4BBBC30C5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49" y="2248"/>
                    <a:ext cx="83" cy="51"/>
                  </a:xfrm>
                  <a:prstGeom prst="rect">
                    <a:avLst/>
                  </a:prstGeom>
                  <a:solidFill>
                    <a:srgbClr val="FFFFFF"/>
                  </a:solidFill>
                  <a:ln w="476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21429" name="Rectangle 181">
                    <a:extLst>
                      <a:ext uri="{FF2B5EF4-FFF2-40B4-BE49-F238E27FC236}">
                        <a16:creationId xmlns:a16="http://schemas.microsoft.com/office/drawing/2014/main" id="{211CA851-DC3E-4825-A30F-CFC44076630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72" y="2291"/>
                    <a:ext cx="869" cy="24"/>
                  </a:xfrm>
                  <a:prstGeom prst="rect">
                    <a:avLst/>
                  </a:prstGeom>
                  <a:solidFill>
                    <a:srgbClr val="CECECE"/>
                  </a:solidFill>
                  <a:ln w="476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21430" name="Rectangle 182">
                    <a:extLst>
                      <a:ext uri="{FF2B5EF4-FFF2-40B4-BE49-F238E27FC236}">
                        <a16:creationId xmlns:a16="http://schemas.microsoft.com/office/drawing/2014/main" id="{116A0C04-A19E-4648-99C1-9A42B08896D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86" y="2457"/>
                    <a:ext cx="840" cy="11"/>
                  </a:xfrm>
                  <a:prstGeom prst="rect">
                    <a:avLst/>
                  </a:prstGeom>
                  <a:solidFill>
                    <a:srgbClr val="FFFFFF"/>
                  </a:solidFill>
                  <a:ln w="476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821431" name="Group 183">
                  <a:extLst>
                    <a:ext uri="{FF2B5EF4-FFF2-40B4-BE49-F238E27FC236}">
                      <a16:creationId xmlns:a16="http://schemas.microsoft.com/office/drawing/2014/main" id="{8312DCA5-7EED-42A7-8A7B-11BC3A2C456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01" y="2335"/>
                  <a:ext cx="799" cy="250"/>
                  <a:chOff x="901" y="2335"/>
                  <a:chExt cx="799" cy="250"/>
                </a:xfrm>
              </p:grpSpPr>
              <p:grpSp>
                <p:nvGrpSpPr>
                  <p:cNvPr id="821432" name="Group 184">
                    <a:extLst>
                      <a:ext uri="{FF2B5EF4-FFF2-40B4-BE49-F238E27FC236}">
                        <a16:creationId xmlns:a16="http://schemas.microsoft.com/office/drawing/2014/main" id="{953AB5DC-9B6F-49D2-BEA6-E9C9B5C3B57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17" y="2485"/>
                    <a:ext cx="104" cy="100"/>
                    <a:chOff x="1017" y="2485"/>
                    <a:chExt cx="104" cy="100"/>
                  </a:xfrm>
                </p:grpSpPr>
                <p:sp>
                  <p:nvSpPr>
                    <p:cNvPr id="821433" name="Rectangle 185">
                      <a:extLst>
                        <a:ext uri="{FF2B5EF4-FFF2-40B4-BE49-F238E27FC236}">
                          <a16:creationId xmlns:a16="http://schemas.microsoft.com/office/drawing/2014/main" id="{5959F7AF-836A-4A7A-AEFB-9D907D775C2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2" y="2485"/>
                      <a:ext cx="94" cy="9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76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34" name="Rectangle 186">
                      <a:extLst>
                        <a:ext uri="{FF2B5EF4-FFF2-40B4-BE49-F238E27FC236}">
                          <a16:creationId xmlns:a16="http://schemas.microsoft.com/office/drawing/2014/main" id="{11559F9D-8C19-474E-88BF-C6D4282FA3F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7" y="2577"/>
                      <a:ext cx="104" cy="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76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35" name="Line 187">
                      <a:extLst>
                        <a:ext uri="{FF2B5EF4-FFF2-40B4-BE49-F238E27FC236}">
                          <a16:creationId xmlns:a16="http://schemas.microsoft.com/office/drawing/2014/main" id="{77C1E949-EBB2-402C-A6FD-8D033067740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68" y="2485"/>
                      <a:ext cx="1" cy="88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36" name="Line 188">
                      <a:extLst>
                        <a:ext uri="{FF2B5EF4-FFF2-40B4-BE49-F238E27FC236}">
                          <a16:creationId xmlns:a16="http://schemas.microsoft.com/office/drawing/2014/main" id="{C1ABB444-E7EE-46DF-AAB3-58AD2AB94FD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22" y="2531"/>
                      <a:ext cx="93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821437" name="Group 189">
                    <a:extLst>
                      <a:ext uri="{FF2B5EF4-FFF2-40B4-BE49-F238E27FC236}">
                        <a16:creationId xmlns:a16="http://schemas.microsoft.com/office/drawing/2014/main" id="{48BFF3A9-3D3B-42B2-B9A2-024F62B6660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134" y="2485"/>
                    <a:ext cx="103" cy="100"/>
                    <a:chOff x="1134" y="2485"/>
                    <a:chExt cx="103" cy="100"/>
                  </a:xfrm>
                </p:grpSpPr>
                <p:sp>
                  <p:nvSpPr>
                    <p:cNvPr id="821438" name="Rectangle 190">
                      <a:extLst>
                        <a:ext uri="{FF2B5EF4-FFF2-40B4-BE49-F238E27FC236}">
                          <a16:creationId xmlns:a16="http://schemas.microsoft.com/office/drawing/2014/main" id="{BF3F89F7-3323-48E5-9197-0316DA97CB6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39" y="2485"/>
                      <a:ext cx="93" cy="9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76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39" name="Rectangle 191">
                      <a:extLst>
                        <a:ext uri="{FF2B5EF4-FFF2-40B4-BE49-F238E27FC236}">
                          <a16:creationId xmlns:a16="http://schemas.microsoft.com/office/drawing/2014/main" id="{3F46F062-7FB4-4EAF-B795-2ECA329EAC3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34" y="2577"/>
                      <a:ext cx="103" cy="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76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40" name="Line 192">
                      <a:extLst>
                        <a:ext uri="{FF2B5EF4-FFF2-40B4-BE49-F238E27FC236}">
                          <a16:creationId xmlns:a16="http://schemas.microsoft.com/office/drawing/2014/main" id="{0080EC26-4429-4553-B3B9-A0C706B2FD6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85" y="2485"/>
                      <a:ext cx="1" cy="88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41" name="Line 193">
                      <a:extLst>
                        <a:ext uri="{FF2B5EF4-FFF2-40B4-BE49-F238E27FC236}">
                          <a16:creationId xmlns:a16="http://schemas.microsoft.com/office/drawing/2014/main" id="{100D53A0-6B0E-4909-A65D-A202DE6B5D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39" y="2531"/>
                      <a:ext cx="92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821442" name="Group 194">
                    <a:extLst>
                      <a:ext uri="{FF2B5EF4-FFF2-40B4-BE49-F238E27FC236}">
                        <a16:creationId xmlns:a16="http://schemas.microsoft.com/office/drawing/2014/main" id="{F0E08CD6-59C7-4CD7-B5B5-000E70163F8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95" y="2485"/>
                    <a:ext cx="104" cy="100"/>
                    <a:chOff x="1595" y="2485"/>
                    <a:chExt cx="104" cy="100"/>
                  </a:xfrm>
                </p:grpSpPr>
                <p:sp>
                  <p:nvSpPr>
                    <p:cNvPr id="821443" name="Rectangle 195">
                      <a:extLst>
                        <a:ext uri="{FF2B5EF4-FFF2-40B4-BE49-F238E27FC236}">
                          <a16:creationId xmlns:a16="http://schemas.microsoft.com/office/drawing/2014/main" id="{10158D7E-59C4-4602-843A-127F1C73010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00" y="2485"/>
                      <a:ext cx="94" cy="9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76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44" name="Rectangle 196">
                      <a:extLst>
                        <a:ext uri="{FF2B5EF4-FFF2-40B4-BE49-F238E27FC236}">
                          <a16:creationId xmlns:a16="http://schemas.microsoft.com/office/drawing/2014/main" id="{BA0E76FD-1004-46F0-AB0A-AE8A485F86A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95" y="2577"/>
                      <a:ext cx="104" cy="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76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45" name="Line 197">
                      <a:extLst>
                        <a:ext uri="{FF2B5EF4-FFF2-40B4-BE49-F238E27FC236}">
                          <a16:creationId xmlns:a16="http://schemas.microsoft.com/office/drawing/2014/main" id="{D6A791CA-3C09-49F4-B7C7-AD04809C7EE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47" y="2485"/>
                      <a:ext cx="1" cy="88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46" name="Line 198">
                      <a:extLst>
                        <a:ext uri="{FF2B5EF4-FFF2-40B4-BE49-F238E27FC236}">
                          <a16:creationId xmlns:a16="http://schemas.microsoft.com/office/drawing/2014/main" id="{1B42A134-B2DE-4FCE-AD91-DBC2472F832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00" y="2531"/>
                      <a:ext cx="94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821447" name="Group 199">
                    <a:extLst>
                      <a:ext uri="{FF2B5EF4-FFF2-40B4-BE49-F238E27FC236}">
                        <a16:creationId xmlns:a16="http://schemas.microsoft.com/office/drawing/2014/main" id="{BD49055E-A171-4EE9-9298-A22E6F2650E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01" y="2485"/>
                    <a:ext cx="103" cy="100"/>
                    <a:chOff x="901" y="2485"/>
                    <a:chExt cx="103" cy="100"/>
                  </a:xfrm>
                </p:grpSpPr>
                <p:sp>
                  <p:nvSpPr>
                    <p:cNvPr id="821448" name="Rectangle 200">
                      <a:extLst>
                        <a:ext uri="{FF2B5EF4-FFF2-40B4-BE49-F238E27FC236}">
                          <a16:creationId xmlns:a16="http://schemas.microsoft.com/office/drawing/2014/main" id="{8BFA911F-6DE7-4BF1-9293-B04BA0D17FD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05" y="2485"/>
                      <a:ext cx="94" cy="9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76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49" name="Rectangle 201">
                      <a:extLst>
                        <a:ext uri="{FF2B5EF4-FFF2-40B4-BE49-F238E27FC236}">
                          <a16:creationId xmlns:a16="http://schemas.microsoft.com/office/drawing/2014/main" id="{B09C9FB5-D56A-4766-8FB6-D235469031B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01" y="2577"/>
                      <a:ext cx="103" cy="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76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50" name="Line 202">
                      <a:extLst>
                        <a:ext uri="{FF2B5EF4-FFF2-40B4-BE49-F238E27FC236}">
                          <a16:creationId xmlns:a16="http://schemas.microsoft.com/office/drawing/2014/main" id="{48F0E2AA-ABFB-466D-938C-ADFD327CF33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52" y="2485"/>
                      <a:ext cx="1" cy="88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51" name="Line 203">
                      <a:extLst>
                        <a:ext uri="{FF2B5EF4-FFF2-40B4-BE49-F238E27FC236}">
                          <a16:creationId xmlns:a16="http://schemas.microsoft.com/office/drawing/2014/main" id="{9371CD5B-D6E5-47EA-A2D0-91FC8E1B87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06" y="2531"/>
                      <a:ext cx="92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821452" name="Group 204">
                    <a:extLst>
                      <a:ext uri="{FF2B5EF4-FFF2-40B4-BE49-F238E27FC236}">
                        <a16:creationId xmlns:a16="http://schemas.microsoft.com/office/drawing/2014/main" id="{068183FD-0CA1-4DE7-A567-374C2670DA1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51" y="2335"/>
                    <a:ext cx="104" cy="100"/>
                    <a:chOff x="1251" y="2335"/>
                    <a:chExt cx="104" cy="100"/>
                  </a:xfrm>
                </p:grpSpPr>
                <p:sp>
                  <p:nvSpPr>
                    <p:cNvPr id="821453" name="Rectangle 205">
                      <a:extLst>
                        <a:ext uri="{FF2B5EF4-FFF2-40B4-BE49-F238E27FC236}">
                          <a16:creationId xmlns:a16="http://schemas.microsoft.com/office/drawing/2014/main" id="{6632A8D0-1598-46C8-A7BB-33047DF028D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6" y="2335"/>
                      <a:ext cx="94" cy="9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76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54" name="Rectangle 206">
                      <a:extLst>
                        <a:ext uri="{FF2B5EF4-FFF2-40B4-BE49-F238E27FC236}">
                          <a16:creationId xmlns:a16="http://schemas.microsoft.com/office/drawing/2014/main" id="{58DB3360-C2C1-4AA2-B6B4-083390DA69C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51" y="2427"/>
                      <a:ext cx="104" cy="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76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55" name="Line 207">
                      <a:extLst>
                        <a:ext uri="{FF2B5EF4-FFF2-40B4-BE49-F238E27FC236}">
                          <a16:creationId xmlns:a16="http://schemas.microsoft.com/office/drawing/2014/main" id="{1B5B22C7-631B-4ABF-A669-D921BFCD1B3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02" y="2335"/>
                      <a:ext cx="1" cy="89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56" name="Line 208">
                      <a:extLst>
                        <a:ext uri="{FF2B5EF4-FFF2-40B4-BE49-F238E27FC236}">
                          <a16:creationId xmlns:a16="http://schemas.microsoft.com/office/drawing/2014/main" id="{0C99FB95-6DBC-4E2F-A29F-E25CDD927C4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57" y="2381"/>
                      <a:ext cx="92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821457" name="Group 209">
                    <a:extLst>
                      <a:ext uri="{FF2B5EF4-FFF2-40B4-BE49-F238E27FC236}">
                        <a16:creationId xmlns:a16="http://schemas.microsoft.com/office/drawing/2014/main" id="{CBA98C66-DB22-408F-B0D5-5592388565D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65" y="2485"/>
                    <a:ext cx="103" cy="100"/>
                    <a:chOff x="1365" y="2485"/>
                    <a:chExt cx="103" cy="100"/>
                  </a:xfrm>
                </p:grpSpPr>
                <p:sp>
                  <p:nvSpPr>
                    <p:cNvPr id="821458" name="Rectangle 210">
                      <a:extLst>
                        <a:ext uri="{FF2B5EF4-FFF2-40B4-BE49-F238E27FC236}">
                          <a16:creationId xmlns:a16="http://schemas.microsoft.com/office/drawing/2014/main" id="{773695C7-CCF2-457C-AD7C-4DF0788A186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69" y="2485"/>
                      <a:ext cx="94" cy="9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76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59" name="Rectangle 211">
                      <a:extLst>
                        <a:ext uri="{FF2B5EF4-FFF2-40B4-BE49-F238E27FC236}">
                          <a16:creationId xmlns:a16="http://schemas.microsoft.com/office/drawing/2014/main" id="{47808D06-E5F0-46AF-A42F-1CA3394D7EF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65" y="2577"/>
                      <a:ext cx="103" cy="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76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60" name="Line 212">
                      <a:extLst>
                        <a:ext uri="{FF2B5EF4-FFF2-40B4-BE49-F238E27FC236}">
                          <a16:creationId xmlns:a16="http://schemas.microsoft.com/office/drawing/2014/main" id="{26B2E706-0C12-4DE9-BDCF-721AB305958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16" y="2485"/>
                      <a:ext cx="1" cy="88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61" name="Line 213">
                      <a:extLst>
                        <a:ext uri="{FF2B5EF4-FFF2-40B4-BE49-F238E27FC236}">
                          <a16:creationId xmlns:a16="http://schemas.microsoft.com/office/drawing/2014/main" id="{DE612A6B-4047-4CB1-92F8-4FB9A5FDEB9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69" y="2531"/>
                      <a:ext cx="93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821462" name="Group 214">
                    <a:extLst>
                      <a:ext uri="{FF2B5EF4-FFF2-40B4-BE49-F238E27FC236}">
                        <a16:creationId xmlns:a16="http://schemas.microsoft.com/office/drawing/2014/main" id="{560A167E-3487-47FF-B268-49030832D39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80" y="2485"/>
                    <a:ext cx="103" cy="100"/>
                    <a:chOff x="1480" y="2485"/>
                    <a:chExt cx="103" cy="100"/>
                  </a:xfrm>
                </p:grpSpPr>
                <p:sp>
                  <p:nvSpPr>
                    <p:cNvPr id="821463" name="Rectangle 215">
                      <a:extLst>
                        <a:ext uri="{FF2B5EF4-FFF2-40B4-BE49-F238E27FC236}">
                          <a16:creationId xmlns:a16="http://schemas.microsoft.com/office/drawing/2014/main" id="{266AAD8D-6539-4CA0-B32C-C5E242E8958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4" y="2485"/>
                      <a:ext cx="94" cy="9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76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64" name="Rectangle 216">
                      <a:extLst>
                        <a:ext uri="{FF2B5EF4-FFF2-40B4-BE49-F238E27FC236}">
                          <a16:creationId xmlns:a16="http://schemas.microsoft.com/office/drawing/2014/main" id="{6186A305-6247-40DC-BA6D-8D3AFCEF7B9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0" y="2577"/>
                      <a:ext cx="103" cy="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76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65" name="Line 217">
                      <a:extLst>
                        <a:ext uri="{FF2B5EF4-FFF2-40B4-BE49-F238E27FC236}">
                          <a16:creationId xmlns:a16="http://schemas.microsoft.com/office/drawing/2014/main" id="{FA06BA2A-7CD1-44C1-B9C5-2F2564F6CCF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1" y="2485"/>
                      <a:ext cx="1" cy="88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66" name="Line 218">
                      <a:extLst>
                        <a:ext uri="{FF2B5EF4-FFF2-40B4-BE49-F238E27FC236}">
                          <a16:creationId xmlns:a16="http://schemas.microsoft.com/office/drawing/2014/main" id="{44D6F9C1-4B9E-42BE-9D58-8C6011AEFC7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5" y="2531"/>
                      <a:ext cx="93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821467" name="Group 219">
                    <a:extLst>
                      <a:ext uri="{FF2B5EF4-FFF2-40B4-BE49-F238E27FC236}">
                        <a16:creationId xmlns:a16="http://schemas.microsoft.com/office/drawing/2014/main" id="{95AB1D45-FBC4-4DB8-9EF7-127100CFCF5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19" y="2335"/>
                    <a:ext cx="103" cy="100"/>
                    <a:chOff x="1019" y="2335"/>
                    <a:chExt cx="103" cy="100"/>
                  </a:xfrm>
                </p:grpSpPr>
                <p:sp>
                  <p:nvSpPr>
                    <p:cNvPr id="821468" name="Rectangle 220">
                      <a:extLst>
                        <a:ext uri="{FF2B5EF4-FFF2-40B4-BE49-F238E27FC236}">
                          <a16:creationId xmlns:a16="http://schemas.microsoft.com/office/drawing/2014/main" id="{904F00EB-08AB-4D3A-A15B-DA79C53A71D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23" y="2335"/>
                      <a:ext cx="94" cy="9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76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69" name="Rectangle 221">
                      <a:extLst>
                        <a:ext uri="{FF2B5EF4-FFF2-40B4-BE49-F238E27FC236}">
                          <a16:creationId xmlns:a16="http://schemas.microsoft.com/office/drawing/2014/main" id="{49496F43-5F6A-4353-9444-EAFAEB929EF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19" y="2427"/>
                      <a:ext cx="103" cy="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76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70" name="Line 222">
                      <a:extLst>
                        <a:ext uri="{FF2B5EF4-FFF2-40B4-BE49-F238E27FC236}">
                          <a16:creationId xmlns:a16="http://schemas.microsoft.com/office/drawing/2014/main" id="{316C192D-7C14-48EA-AEBF-8077C6546E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70" y="2335"/>
                      <a:ext cx="1" cy="89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71" name="Line 223">
                      <a:extLst>
                        <a:ext uri="{FF2B5EF4-FFF2-40B4-BE49-F238E27FC236}">
                          <a16:creationId xmlns:a16="http://schemas.microsoft.com/office/drawing/2014/main" id="{A233C54E-0018-4CE1-97AC-7837065EB76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24" y="2381"/>
                      <a:ext cx="91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821472" name="Group 224">
                    <a:extLst>
                      <a:ext uri="{FF2B5EF4-FFF2-40B4-BE49-F238E27FC236}">
                        <a16:creationId xmlns:a16="http://schemas.microsoft.com/office/drawing/2014/main" id="{FE5D0ED1-F64A-4651-9F17-B404B4C8554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135" y="2335"/>
                    <a:ext cx="103" cy="100"/>
                    <a:chOff x="1135" y="2335"/>
                    <a:chExt cx="103" cy="100"/>
                  </a:xfrm>
                </p:grpSpPr>
                <p:sp>
                  <p:nvSpPr>
                    <p:cNvPr id="821473" name="Rectangle 225">
                      <a:extLst>
                        <a:ext uri="{FF2B5EF4-FFF2-40B4-BE49-F238E27FC236}">
                          <a16:creationId xmlns:a16="http://schemas.microsoft.com/office/drawing/2014/main" id="{C18B2304-81C8-4FB9-B939-A22506B2A04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40" y="2335"/>
                      <a:ext cx="93" cy="9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76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74" name="Rectangle 226">
                      <a:extLst>
                        <a:ext uri="{FF2B5EF4-FFF2-40B4-BE49-F238E27FC236}">
                          <a16:creationId xmlns:a16="http://schemas.microsoft.com/office/drawing/2014/main" id="{E20D4702-6F7E-4207-A2B9-1EDC8988A3F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35" y="2427"/>
                      <a:ext cx="103" cy="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76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75" name="Line 227">
                      <a:extLst>
                        <a:ext uri="{FF2B5EF4-FFF2-40B4-BE49-F238E27FC236}">
                          <a16:creationId xmlns:a16="http://schemas.microsoft.com/office/drawing/2014/main" id="{6A7F8491-AF23-46C7-87CD-AD8069DB43A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87" y="2335"/>
                      <a:ext cx="1" cy="89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76" name="Line 228">
                      <a:extLst>
                        <a:ext uri="{FF2B5EF4-FFF2-40B4-BE49-F238E27FC236}">
                          <a16:creationId xmlns:a16="http://schemas.microsoft.com/office/drawing/2014/main" id="{A1E87B8E-4980-41FB-91FD-85E09CC3644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40" y="2381"/>
                      <a:ext cx="93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821477" name="Group 229">
                    <a:extLst>
                      <a:ext uri="{FF2B5EF4-FFF2-40B4-BE49-F238E27FC236}">
                        <a16:creationId xmlns:a16="http://schemas.microsoft.com/office/drawing/2014/main" id="{9E737CAF-E92D-4196-B6BF-AFD1554581D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97" y="2335"/>
                    <a:ext cx="103" cy="100"/>
                    <a:chOff x="1597" y="2335"/>
                    <a:chExt cx="103" cy="100"/>
                  </a:xfrm>
                </p:grpSpPr>
                <p:sp>
                  <p:nvSpPr>
                    <p:cNvPr id="821478" name="Rectangle 230">
                      <a:extLst>
                        <a:ext uri="{FF2B5EF4-FFF2-40B4-BE49-F238E27FC236}">
                          <a16:creationId xmlns:a16="http://schemas.microsoft.com/office/drawing/2014/main" id="{7E03B34F-10BE-4BC5-A17F-0A4ADAC5B4B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01" y="2335"/>
                      <a:ext cx="94" cy="9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76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79" name="Rectangle 231">
                      <a:extLst>
                        <a:ext uri="{FF2B5EF4-FFF2-40B4-BE49-F238E27FC236}">
                          <a16:creationId xmlns:a16="http://schemas.microsoft.com/office/drawing/2014/main" id="{321659A5-01ED-4CAE-8C67-B68D588243C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97" y="2427"/>
                      <a:ext cx="103" cy="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76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80" name="Line 232">
                      <a:extLst>
                        <a:ext uri="{FF2B5EF4-FFF2-40B4-BE49-F238E27FC236}">
                          <a16:creationId xmlns:a16="http://schemas.microsoft.com/office/drawing/2014/main" id="{31B3D6F0-C55D-497D-A10B-46E2765F5F4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48" y="2335"/>
                      <a:ext cx="1" cy="89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81" name="Line 233">
                      <a:extLst>
                        <a:ext uri="{FF2B5EF4-FFF2-40B4-BE49-F238E27FC236}">
                          <a16:creationId xmlns:a16="http://schemas.microsoft.com/office/drawing/2014/main" id="{14EA29D8-2C34-4BDD-B3D7-525C5804A5D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02" y="2381"/>
                      <a:ext cx="92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821482" name="Group 234">
                    <a:extLst>
                      <a:ext uri="{FF2B5EF4-FFF2-40B4-BE49-F238E27FC236}">
                        <a16:creationId xmlns:a16="http://schemas.microsoft.com/office/drawing/2014/main" id="{FB6CA1FF-1D33-4DF8-8EDD-65134F74F18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902" y="2335"/>
                    <a:ext cx="104" cy="100"/>
                    <a:chOff x="902" y="2335"/>
                    <a:chExt cx="104" cy="100"/>
                  </a:xfrm>
                </p:grpSpPr>
                <p:sp>
                  <p:nvSpPr>
                    <p:cNvPr id="821483" name="Rectangle 235">
                      <a:extLst>
                        <a:ext uri="{FF2B5EF4-FFF2-40B4-BE49-F238E27FC236}">
                          <a16:creationId xmlns:a16="http://schemas.microsoft.com/office/drawing/2014/main" id="{14F85697-3A79-4604-8C11-1E71DD81C1E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07" y="2335"/>
                      <a:ext cx="94" cy="9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76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84" name="Rectangle 236">
                      <a:extLst>
                        <a:ext uri="{FF2B5EF4-FFF2-40B4-BE49-F238E27FC236}">
                          <a16:creationId xmlns:a16="http://schemas.microsoft.com/office/drawing/2014/main" id="{E6E86DA4-D480-4732-8EB1-D6C820431DB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02" y="2427"/>
                      <a:ext cx="104" cy="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76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85" name="Line 237">
                      <a:extLst>
                        <a:ext uri="{FF2B5EF4-FFF2-40B4-BE49-F238E27FC236}">
                          <a16:creationId xmlns:a16="http://schemas.microsoft.com/office/drawing/2014/main" id="{CD14D588-940A-4DCD-8113-BDE512E578A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53" y="2335"/>
                      <a:ext cx="1" cy="89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86" name="Line 238">
                      <a:extLst>
                        <a:ext uri="{FF2B5EF4-FFF2-40B4-BE49-F238E27FC236}">
                          <a16:creationId xmlns:a16="http://schemas.microsoft.com/office/drawing/2014/main" id="{6B924DB7-37D5-4F75-B45A-02356D9E790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907" y="2381"/>
                      <a:ext cx="93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821487" name="Group 239">
                    <a:extLst>
                      <a:ext uri="{FF2B5EF4-FFF2-40B4-BE49-F238E27FC236}">
                        <a16:creationId xmlns:a16="http://schemas.microsoft.com/office/drawing/2014/main" id="{EC07EB6F-D969-4D1D-8D6D-B51F8283C3E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65" y="2335"/>
                    <a:ext cx="104" cy="100"/>
                    <a:chOff x="1365" y="2335"/>
                    <a:chExt cx="104" cy="100"/>
                  </a:xfrm>
                </p:grpSpPr>
                <p:sp>
                  <p:nvSpPr>
                    <p:cNvPr id="821488" name="Rectangle 240">
                      <a:extLst>
                        <a:ext uri="{FF2B5EF4-FFF2-40B4-BE49-F238E27FC236}">
                          <a16:creationId xmlns:a16="http://schemas.microsoft.com/office/drawing/2014/main" id="{4781875D-4A86-4A0E-BF2E-CFECD632612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70" y="2335"/>
                      <a:ext cx="94" cy="9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76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89" name="Rectangle 241">
                      <a:extLst>
                        <a:ext uri="{FF2B5EF4-FFF2-40B4-BE49-F238E27FC236}">
                          <a16:creationId xmlns:a16="http://schemas.microsoft.com/office/drawing/2014/main" id="{F120BFF5-701C-4C82-A681-B35F742493F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65" y="2427"/>
                      <a:ext cx="104" cy="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76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90" name="Line 242">
                      <a:extLst>
                        <a:ext uri="{FF2B5EF4-FFF2-40B4-BE49-F238E27FC236}">
                          <a16:creationId xmlns:a16="http://schemas.microsoft.com/office/drawing/2014/main" id="{47AFDB33-5A33-4BD5-8BA7-C6910F587CE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16" y="2335"/>
                      <a:ext cx="1" cy="89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91" name="Line 243">
                      <a:extLst>
                        <a:ext uri="{FF2B5EF4-FFF2-40B4-BE49-F238E27FC236}">
                          <a16:creationId xmlns:a16="http://schemas.microsoft.com/office/drawing/2014/main" id="{E63DA0BD-9279-4C77-BE50-A5284CB9490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71" y="2381"/>
                      <a:ext cx="93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821492" name="Group 244">
                    <a:extLst>
                      <a:ext uri="{FF2B5EF4-FFF2-40B4-BE49-F238E27FC236}">
                        <a16:creationId xmlns:a16="http://schemas.microsoft.com/office/drawing/2014/main" id="{BD764CAF-B79E-430C-ABF5-24B2F1DA3D3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81" y="2335"/>
                    <a:ext cx="103" cy="100"/>
                    <a:chOff x="1481" y="2335"/>
                    <a:chExt cx="103" cy="100"/>
                  </a:xfrm>
                </p:grpSpPr>
                <p:sp>
                  <p:nvSpPr>
                    <p:cNvPr id="821493" name="Rectangle 245">
                      <a:extLst>
                        <a:ext uri="{FF2B5EF4-FFF2-40B4-BE49-F238E27FC236}">
                          <a16:creationId xmlns:a16="http://schemas.microsoft.com/office/drawing/2014/main" id="{AD866625-3D98-47CA-B3B0-CFE339EC237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6" y="2335"/>
                      <a:ext cx="94" cy="9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76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94" name="Rectangle 246">
                      <a:extLst>
                        <a:ext uri="{FF2B5EF4-FFF2-40B4-BE49-F238E27FC236}">
                          <a16:creationId xmlns:a16="http://schemas.microsoft.com/office/drawing/2014/main" id="{A9814D7E-B1B8-4814-94D5-9EB4D95CF82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81" y="2427"/>
                      <a:ext cx="103" cy="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476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95" name="Line 247">
                      <a:extLst>
                        <a:ext uri="{FF2B5EF4-FFF2-40B4-BE49-F238E27FC236}">
                          <a16:creationId xmlns:a16="http://schemas.microsoft.com/office/drawing/2014/main" id="{E4A4196E-BAF6-4E9A-8959-4761477C50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32" y="2335"/>
                      <a:ext cx="1" cy="89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21496" name="Line 248">
                      <a:extLst>
                        <a:ext uri="{FF2B5EF4-FFF2-40B4-BE49-F238E27FC236}">
                          <a16:creationId xmlns:a16="http://schemas.microsoft.com/office/drawing/2014/main" id="{C5E24E16-08B9-4364-8D8F-77B54AFE141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86" y="2381"/>
                      <a:ext cx="93" cy="1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</p:grpSp>
            </p:grpSp>
            <p:grpSp>
              <p:nvGrpSpPr>
                <p:cNvPr id="821497" name="Group 249">
                  <a:extLst>
                    <a:ext uri="{FF2B5EF4-FFF2-40B4-BE49-F238E27FC236}">
                      <a16:creationId xmlns:a16="http://schemas.microsoft.com/office/drawing/2014/main" id="{3C787290-1EA8-4961-BF51-B9D5504CC6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53" y="2476"/>
                  <a:ext cx="97" cy="138"/>
                  <a:chOff x="1253" y="2476"/>
                  <a:chExt cx="97" cy="138"/>
                </a:xfrm>
              </p:grpSpPr>
              <p:sp>
                <p:nvSpPr>
                  <p:cNvPr id="821498" name="Rectangle 250">
                    <a:extLst>
                      <a:ext uri="{FF2B5EF4-FFF2-40B4-BE49-F238E27FC236}">
                        <a16:creationId xmlns:a16="http://schemas.microsoft.com/office/drawing/2014/main" id="{50E90A91-4ED1-44CF-BCCF-7F19CAF45C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53" y="2476"/>
                    <a:ext cx="97" cy="138"/>
                  </a:xfrm>
                  <a:prstGeom prst="rect">
                    <a:avLst/>
                  </a:prstGeom>
                  <a:solidFill>
                    <a:srgbClr val="FFFFFF"/>
                  </a:solidFill>
                  <a:ln w="476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21499" name="Rectangle 251">
                    <a:extLst>
                      <a:ext uri="{FF2B5EF4-FFF2-40B4-BE49-F238E27FC236}">
                        <a16:creationId xmlns:a16="http://schemas.microsoft.com/office/drawing/2014/main" id="{534B9650-2ACC-4D1B-A73C-D3A06E06B2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263" y="2490"/>
                    <a:ext cx="76" cy="116"/>
                  </a:xfrm>
                  <a:prstGeom prst="rect">
                    <a:avLst/>
                  </a:prstGeom>
                  <a:solidFill>
                    <a:srgbClr val="FFFFFF"/>
                  </a:solidFill>
                  <a:ln w="476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21500" name="Oval 252">
                    <a:extLst>
                      <a:ext uri="{FF2B5EF4-FFF2-40B4-BE49-F238E27FC236}">
                        <a16:creationId xmlns:a16="http://schemas.microsoft.com/office/drawing/2014/main" id="{D74090F6-2017-4A24-842B-F019E140EF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323" y="2547"/>
                    <a:ext cx="6" cy="5"/>
                  </a:xfrm>
                  <a:prstGeom prst="ellipse">
                    <a:avLst/>
                  </a:prstGeom>
                  <a:solidFill>
                    <a:srgbClr val="CECECE"/>
                  </a:solidFill>
                  <a:ln w="476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</p:grpSp>
        </p:grpSp>
        <p:sp>
          <p:nvSpPr>
            <p:cNvPr id="821501" name="Freeform 253">
              <a:extLst>
                <a:ext uri="{FF2B5EF4-FFF2-40B4-BE49-F238E27FC236}">
                  <a16:creationId xmlns:a16="http://schemas.microsoft.com/office/drawing/2014/main" id="{E33EA8AB-8013-4388-B12A-D62F7D61C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" y="2188"/>
              <a:ext cx="1167" cy="501"/>
            </a:xfrm>
            <a:custGeom>
              <a:avLst/>
              <a:gdLst>
                <a:gd name="T0" fmla="*/ 1057 w 2332"/>
                <a:gd name="T1" fmla="*/ 24 h 1002"/>
                <a:gd name="T2" fmla="*/ 0 w 2332"/>
                <a:gd name="T3" fmla="*/ 24 h 1002"/>
                <a:gd name="T4" fmla="*/ 0 w 2332"/>
                <a:gd name="T5" fmla="*/ 1002 h 1002"/>
                <a:gd name="T6" fmla="*/ 2332 w 2332"/>
                <a:gd name="T7" fmla="*/ 1002 h 1002"/>
                <a:gd name="T8" fmla="*/ 2332 w 2332"/>
                <a:gd name="T9" fmla="*/ 24 h 1002"/>
                <a:gd name="T10" fmla="*/ 1505 w 2332"/>
                <a:gd name="T11" fmla="*/ 24 h 1002"/>
                <a:gd name="T12" fmla="*/ 1207 w 2332"/>
                <a:gd name="T13" fmla="*/ 0 h 1002"/>
                <a:gd name="T14" fmla="*/ 1057 w 2332"/>
                <a:gd name="T15" fmla="*/ 24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32" h="1002">
                  <a:moveTo>
                    <a:pt x="1057" y="24"/>
                  </a:moveTo>
                  <a:lnTo>
                    <a:pt x="0" y="24"/>
                  </a:lnTo>
                  <a:lnTo>
                    <a:pt x="0" y="1002"/>
                  </a:lnTo>
                  <a:lnTo>
                    <a:pt x="2332" y="1002"/>
                  </a:lnTo>
                  <a:lnTo>
                    <a:pt x="2332" y="24"/>
                  </a:lnTo>
                  <a:lnTo>
                    <a:pt x="1505" y="24"/>
                  </a:lnTo>
                  <a:lnTo>
                    <a:pt x="1207" y="0"/>
                  </a:lnTo>
                  <a:lnTo>
                    <a:pt x="1057" y="24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02" name="Freeform 254">
              <a:extLst>
                <a:ext uri="{FF2B5EF4-FFF2-40B4-BE49-F238E27FC236}">
                  <a16:creationId xmlns:a16="http://schemas.microsoft.com/office/drawing/2014/main" id="{3503BDD9-9D55-490F-825E-F1708CD4E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" y="2189"/>
              <a:ext cx="461" cy="49"/>
            </a:xfrm>
            <a:custGeom>
              <a:avLst/>
              <a:gdLst>
                <a:gd name="T0" fmla="*/ 0 w 923"/>
                <a:gd name="T1" fmla="*/ 0 h 98"/>
                <a:gd name="T2" fmla="*/ 698 w 923"/>
                <a:gd name="T3" fmla="*/ 73 h 98"/>
                <a:gd name="T4" fmla="*/ 905 w 923"/>
                <a:gd name="T5" fmla="*/ 98 h 98"/>
                <a:gd name="T6" fmla="*/ 923 w 923"/>
                <a:gd name="T7" fmla="*/ 89 h 98"/>
                <a:gd name="T8" fmla="*/ 5 w 923"/>
                <a:gd name="T9" fmla="*/ 0 h 98"/>
                <a:gd name="T10" fmla="*/ 0 w 923"/>
                <a:gd name="T1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3" h="98">
                  <a:moveTo>
                    <a:pt x="0" y="0"/>
                  </a:moveTo>
                  <a:lnTo>
                    <a:pt x="698" y="73"/>
                  </a:lnTo>
                  <a:lnTo>
                    <a:pt x="905" y="98"/>
                  </a:lnTo>
                  <a:lnTo>
                    <a:pt x="923" y="89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03" name="Freeform 255">
              <a:extLst>
                <a:ext uri="{FF2B5EF4-FFF2-40B4-BE49-F238E27FC236}">
                  <a16:creationId xmlns:a16="http://schemas.microsoft.com/office/drawing/2014/main" id="{A94582DE-1731-45DC-BC5E-8096665CD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4" y="2189"/>
              <a:ext cx="514" cy="107"/>
            </a:xfrm>
            <a:custGeom>
              <a:avLst/>
              <a:gdLst>
                <a:gd name="T0" fmla="*/ 0 w 1027"/>
                <a:gd name="T1" fmla="*/ 208 h 213"/>
                <a:gd name="T2" fmla="*/ 26 w 1027"/>
                <a:gd name="T3" fmla="*/ 213 h 213"/>
                <a:gd name="T4" fmla="*/ 34 w 1027"/>
                <a:gd name="T5" fmla="*/ 208 h 213"/>
                <a:gd name="T6" fmla="*/ 316 w 1027"/>
                <a:gd name="T7" fmla="*/ 154 h 213"/>
                <a:gd name="T8" fmla="*/ 587 w 1027"/>
                <a:gd name="T9" fmla="*/ 94 h 213"/>
                <a:gd name="T10" fmla="*/ 928 w 1027"/>
                <a:gd name="T11" fmla="*/ 21 h 213"/>
                <a:gd name="T12" fmla="*/ 1022 w 1027"/>
                <a:gd name="T13" fmla="*/ 0 h 213"/>
                <a:gd name="T14" fmla="*/ 1027 w 1027"/>
                <a:gd name="T15" fmla="*/ 0 h 213"/>
                <a:gd name="T16" fmla="*/ 410 w 1027"/>
                <a:gd name="T17" fmla="*/ 124 h 213"/>
                <a:gd name="T18" fmla="*/ 0 w 1027"/>
                <a:gd name="T19" fmla="*/ 20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7" h="213">
                  <a:moveTo>
                    <a:pt x="0" y="208"/>
                  </a:moveTo>
                  <a:lnTo>
                    <a:pt x="26" y="213"/>
                  </a:lnTo>
                  <a:lnTo>
                    <a:pt x="34" y="208"/>
                  </a:lnTo>
                  <a:lnTo>
                    <a:pt x="316" y="154"/>
                  </a:lnTo>
                  <a:lnTo>
                    <a:pt x="587" y="94"/>
                  </a:lnTo>
                  <a:lnTo>
                    <a:pt x="928" y="21"/>
                  </a:lnTo>
                  <a:lnTo>
                    <a:pt x="1022" y="0"/>
                  </a:lnTo>
                  <a:lnTo>
                    <a:pt x="1027" y="0"/>
                  </a:lnTo>
                  <a:lnTo>
                    <a:pt x="410" y="124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04" name="Freeform 256">
              <a:extLst>
                <a:ext uri="{FF2B5EF4-FFF2-40B4-BE49-F238E27FC236}">
                  <a16:creationId xmlns:a16="http://schemas.microsoft.com/office/drawing/2014/main" id="{E0B70C6F-15F4-4421-8688-73CB54E97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2" y="2192"/>
              <a:ext cx="946" cy="206"/>
            </a:xfrm>
            <a:custGeom>
              <a:avLst/>
              <a:gdLst>
                <a:gd name="T0" fmla="*/ 1058 w 1893"/>
                <a:gd name="T1" fmla="*/ 12 h 412"/>
                <a:gd name="T2" fmla="*/ 1286 w 1893"/>
                <a:gd name="T3" fmla="*/ 38 h 412"/>
                <a:gd name="T4" fmla="*/ 1286 w 1893"/>
                <a:gd name="T5" fmla="*/ 41 h 412"/>
                <a:gd name="T6" fmla="*/ 1286 w 1893"/>
                <a:gd name="T7" fmla="*/ 63 h 412"/>
                <a:gd name="T8" fmla="*/ 1281 w 1893"/>
                <a:gd name="T9" fmla="*/ 81 h 412"/>
                <a:gd name="T10" fmla="*/ 1264 w 1893"/>
                <a:gd name="T11" fmla="*/ 89 h 412"/>
                <a:gd name="T12" fmla="*/ 1157 w 1893"/>
                <a:gd name="T13" fmla="*/ 71 h 412"/>
                <a:gd name="T14" fmla="*/ 927 w 1893"/>
                <a:gd name="T15" fmla="*/ 46 h 412"/>
                <a:gd name="T16" fmla="*/ 927 w 1893"/>
                <a:gd name="T17" fmla="*/ 46 h 412"/>
                <a:gd name="T18" fmla="*/ 924 w 1893"/>
                <a:gd name="T19" fmla="*/ 38 h 412"/>
                <a:gd name="T20" fmla="*/ 919 w 1893"/>
                <a:gd name="T21" fmla="*/ 30 h 412"/>
                <a:gd name="T22" fmla="*/ 919 w 1893"/>
                <a:gd name="T23" fmla="*/ 16 h 412"/>
                <a:gd name="T24" fmla="*/ 656 w 1893"/>
                <a:gd name="T25" fmla="*/ 68 h 412"/>
                <a:gd name="T26" fmla="*/ 478 w 1893"/>
                <a:gd name="T27" fmla="*/ 106 h 412"/>
                <a:gd name="T28" fmla="*/ 478 w 1893"/>
                <a:gd name="T29" fmla="*/ 106 h 412"/>
                <a:gd name="T30" fmla="*/ 833 w 1893"/>
                <a:gd name="T31" fmla="*/ 160 h 412"/>
                <a:gd name="T32" fmla="*/ 837 w 1893"/>
                <a:gd name="T33" fmla="*/ 165 h 412"/>
                <a:gd name="T34" fmla="*/ 837 w 1893"/>
                <a:gd name="T35" fmla="*/ 190 h 412"/>
                <a:gd name="T36" fmla="*/ 833 w 1893"/>
                <a:gd name="T37" fmla="*/ 195 h 412"/>
                <a:gd name="T38" fmla="*/ 829 w 1893"/>
                <a:gd name="T39" fmla="*/ 208 h 412"/>
                <a:gd name="T40" fmla="*/ 798 w 1893"/>
                <a:gd name="T41" fmla="*/ 212 h 412"/>
                <a:gd name="T42" fmla="*/ 445 w 1893"/>
                <a:gd name="T43" fmla="*/ 157 h 412"/>
                <a:gd name="T44" fmla="*/ 424 w 1893"/>
                <a:gd name="T45" fmla="*/ 152 h 412"/>
                <a:gd name="T46" fmla="*/ 414 w 1893"/>
                <a:gd name="T47" fmla="*/ 144 h 412"/>
                <a:gd name="T48" fmla="*/ 414 w 1893"/>
                <a:gd name="T49" fmla="*/ 122 h 412"/>
                <a:gd name="T50" fmla="*/ 0 w 1893"/>
                <a:gd name="T51" fmla="*/ 208 h 412"/>
                <a:gd name="T52" fmla="*/ 129 w 1893"/>
                <a:gd name="T53" fmla="*/ 233 h 412"/>
                <a:gd name="T54" fmla="*/ 742 w 1893"/>
                <a:gd name="T55" fmla="*/ 339 h 412"/>
                <a:gd name="T56" fmla="*/ 1160 w 1893"/>
                <a:gd name="T57" fmla="*/ 412 h 412"/>
                <a:gd name="T58" fmla="*/ 1562 w 1893"/>
                <a:gd name="T59" fmla="*/ 238 h 412"/>
                <a:gd name="T60" fmla="*/ 1893 w 1893"/>
                <a:gd name="T61" fmla="*/ 93 h 412"/>
                <a:gd name="T62" fmla="*/ 1458 w 1893"/>
                <a:gd name="T63" fmla="*/ 46 h 412"/>
                <a:gd name="T64" fmla="*/ 1332 w 1893"/>
                <a:gd name="T65" fmla="*/ 33 h 412"/>
                <a:gd name="T66" fmla="*/ 1307 w 1893"/>
                <a:gd name="T67" fmla="*/ 30 h 412"/>
                <a:gd name="T68" fmla="*/ 1299 w 1893"/>
                <a:gd name="T69" fmla="*/ 30 h 412"/>
                <a:gd name="T70" fmla="*/ 1238 w 1893"/>
                <a:gd name="T71" fmla="*/ 25 h 412"/>
                <a:gd name="T72" fmla="*/ 1001 w 1893"/>
                <a:gd name="T73" fmla="*/ 0 h 412"/>
                <a:gd name="T74" fmla="*/ 971 w 1893"/>
                <a:gd name="T75" fmla="*/ 3 h 412"/>
                <a:gd name="T76" fmla="*/ 1058 w 1893"/>
                <a:gd name="T77" fmla="*/ 12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93" h="412">
                  <a:moveTo>
                    <a:pt x="1058" y="12"/>
                  </a:moveTo>
                  <a:lnTo>
                    <a:pt x="1286" y="38"/>
                  </a:lnTo>
                  <a:lnTo>
                    <a:pt x="1286" y="41"/>
                  </a:lnTo>
                  <a:lnTo>
                    <a:pt x="1286" y="63"/>
                  </a:lnTo>
                  <a:lnTo>
                    <a:pt x="1281" y="81"/>
                  </a:lnTo>
                  <a:lnTo>
                    <a:pt x="1264" y="89"/>
                  </a:lnTo>
                  <a:lnTo>
                    <a:pt x="1157" y="71"/>
                  </a:lnTo>
                  <a:lnTo>
                    <a:pt x="927" y="46"/>
                  </a:lnTo>
                  <a:lnTo>
                    <a:pt x="927" y="46"/>
                  </a:lnTo>
                  <a:lnTo>
                    <a:pt x="924" y="38"/>
                  </a:lnTo>
                  <a:lnTo>
                    <a:pt x="919" y="30"/>
                  </a:lnTo>
                  <a:lnTo>
                    <a:pt x="919" y="16"/>
                  </a:lnTo>
                  <a:lnTo>
                    <a:pt x="656" y="68"/>
                  </a:lnTo>
                  <a:lnTo>
                    <a:pt x="478" y="106"/>
                  </a:lnTo>
                  <a:lnTo>
                    <a:pt x="478" y="106"/>
                  </a:lnTo>
                  <a:lnTo>
                    <a:pt x="833" y="160"/>
                  </a:lnTo>
                  <a:lnTo>
                    <a:pt x="837" y="165"/>
                  </a:lnTo>
                  <a:lnTo>
                    <a:pt x="837" y="190"/>
                  </a:lnTo>
                  <a:lnTo>
                    <a:pt x="833" y="195"/>
                  </a:lnTo>
                  <a:lnTo>
                    <a:pt x="829" y="208"/>
                  </a:lnTo>
                  <a:lnTo>
                    <a:pt x="798" y="212"/>
                  </a:lnTo>
                  <a:lnTo>
                    <a:pt x="445" y="157"/>
                  </a:lnTo>
                  <a:lnTo>
                    <a:pt x="424" y="152"/>
                  </a:lnTo>
                  <a:lnTo>
                    <a:pt x="414" y="144"/>
                  </a:lnTo>
                  <a:lnTo>
                    <a:pt x="414" y="122"/>
                  </a:lnTo>
                  <a:lnTo>
                    <a:pt x="0" y="208"/>
                  </a:lnTo>
                  <a:lnTo>
                    <a:pt x="129" y="233"/>
                  </a:lnTo>
                  <a:lnTo>
                    <a:pt x="742" y="339"/>
                  </a:lnTo>
                  <a:lnTo>
                    <a:pt x="1160" y="412"/>
                  </a:lnTo>
                  <a:lnTo>
                    <a:pt x="1562" y="238"/>
                  </a:lnTo>
                  <a:lnTo>
                    <a:pt x="1893" y="93"/>
                  </a:lnTo>
                  <a:lnTo>
                    <a:pt x="1458" y="46"/>
                  </a:lnTo>
                  <a:lnTo>
                    <a:pt x="1332" y="33"/>
                  </a:lnTo>
                  <a:lnTo>
                    <a:pt x="1307" y="30"/>
                  </a:lnTo>
                  <a:lnTo>
                    <a:pt x="1299" y="30"/>
                  </a:lnTo>
                  <a:lnTo>
                    <a:pt x="1238" y="25"/>
                  </a:lnTo>
                  <a:lnTo>
                    <a:pt x="1001" y="0"/>
                  </a:lnTo>
                  <a:lnTo>
                    <a:pt x="971" y="3"/>
                  </a:lnTo>
                  <a:lnTo>
                    <a:pt x="1058" y="12"/>
                  </a:lnTo>
                  <a:close/>
                </a:path>
              </a:pathLst>
            </a:custGeom>
            <a:solidFill>
              <a:srgbClr val="595959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05" name="Freeform 257">
              <a:extLst>
                <a:ext uri="{FF2B5EF4-FFF2-40B4-BE49-F238E27FC236}">
                  <a16:creationId xmlns:a16="http://schemas.microsoft.com/office/drawing/2014/main" id="{429E6729-5072-4B53-BE9D-501278879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2196"/>
              <a:ext cx="166" cy="19"/>
            </a:xfrm>
            <a:custGeom>
              <a:avLst/>
              <a:gdLst>
                <a:gd name="T0" fmla="*/ 0 w 333"/>
                <a:gd name="T1" fmla="*/ 4 h 38"/>
                <a:gd name="T2" fmla="*/ 316 w 333"/>
                <a:gd name="T3" fmla="*/ 38 h 38"/>
                <a:gd name="T4" fmla="*/ 333 w 333"/>
                <a:gd name="T5" fmla="*/ 33 h 38"/>
                <a:gd name="T6" fmla="*/ 18 w 333"/>
                <a:gd name="T7" fmla="*/ 0 h 38"/>
                <a:gd name="T8" fmla="*/ 0 w 333"/>
                <a:gd name="T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38">
                  <a:moveTo>
                    <a:pt x="0" y="4"/>
                  </a:moveTo>
                  <a:lnTo>
                    <a:pt x="316" y="38"/>
                  </a:lnTo>
                  <a:lnTo>
                    <a:pt x="333" y="33"/>
                  </a:lnTo>
                  <a:lnTo>
                    <a:pt x="18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CECECE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06" name="Freeform 258">
              <a:extLst>
                <a:ext uri="{FF2B5EF4-FFF2-40B4-BE49-F238E27FC236}">
                  <a16:creationId xmlns:a16="http://schemas.microsoft.com/office/drawing/2014/main" id="{566838A4-4BBD-44A2-9389-286A5A70A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" y="2200"/>
              <a:ext cx="164" cy="26"/>
            </a:xfrm>
            <a:custGeom>
              <a:avLst/>
              <a:gdLst>
                <a:gd name="T0" fmla="*/ 0 w 327"/>
                <a:gd name="T1" fmla="*/ 9 h 52"/>
                <a:gd name="T2" fmla="*/ 0 w 327"/>
                <a:gd name="T3" fmla="*/ 14 h 52"/>
                <a:gd name="T4" fmla="*/ 0 w 327"/>
                <a:gd name="T5" fmla="*/ 14 h 52"/>
                <a:gd name="T6" fmla="*/ 327 w 327"/>
                <a:gd name="T7" fmla="*/ 52 h 52"/>
                <a:gd name="T8" fmla="*/ 327 w 327"/>
                <a:gd name="T9" fmla="*/ 35 h 52"/>
                <a:gd name="T10" fmla="*/ 16 w 327"/>
                <a:gd name="T11" fmla="*/ 0 h 52"/>
                <a:gd name="T12" fmla="*/ 3 w 327"/>
                <a:gd name="T13" fmla="*/ 0 h 52"/>
                <a:gd name="T14" fmla="*/ 0 w 327"/>
                <a:gd name="T15" fmla="*/ 0 h 52"/>
                <a:gd name="T16" fmla="*/ 0 w 327"/>
                <a:gd name="T17" fmla="*/ 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7" h="52">
                  <a:moveTo>
                    <a:pt x="0" y="9"/>
                  </a:moveTo>
                  <a:lnTo>
                    <a:pt x="0" y="14"/>
                  </a:lnTo>
                  <a:lnTo>
                    <a:pt x="0" y="14"/>
                  </a:lnTo>
                  <a:lnTo>
                    <a:pt x="327" y="52"/>
                  </a:lnTo>
                  <a:lnTo>
                    <a:pt x="327" y="35"/>
                  </a:lnTo>
                  <a:lnTo>
                    <a:pt x="16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07" name="Freeform 259">
              <a:extLst>
                <a:ext uri="{FF2B5EF4-FFF2-40B4-BE49-F238E27FC236}">
                  <a16:creationId xmlns:a16="http://schemas.microsoft.com/office/drawing/2014/main" id="{9A0BE774-B4B4-4B60-B71D-4481E8CC8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" y="2203"/>
              <a:ext cx="685" cy="405"/>
            </a:xfrm>
            <a:custGeom>
              <a:avLst/>
              <a:gdLst>
                <a:gd name="T0" fmla="*/ 0 w 1369"/>
                <a:gd name="T1" fmla="*/ 0 h 811"/>
                <a:gd name="T2" fmla="*/ 0 w 1369"/>
                <a:gd name="T3" fmla="*/ 502 h 811"/>
                <a:gd name="T4" fmla="*/ 1194 w 1369"/>
                <a:gd name="T5" fmla="*/ 811 h 811"/>
                <a:gd name="T6" fmla="*/ 1369 w 1369"/>
                <a:gd name="T7" fmla="*/ 705 h 811"/>
                <a:gd name="T8" fmla="*/ 1369 w 1369"/>
                <a:gd name="T9" fmla="*/ 705 h 811"/>
                <a:gd name="T10" fmla="*/ 1275 w 1369"/>
                <a:gd name="T11" fmla="*/ 762 h 811"/>
                <a:gd name="T12" fmla="*/ 1030 w 1369"/>
                <a:gd name="T13" fmla="*/ 697 h 811"/>
                <a:gd name="T14" fmla="*/ 952 w 1369"/>
                <a:gd name="T15" fmla="*/ 735 h 811"/>
                <a:gd name="T16" fmla="*/ 800 w 1369"/>
                <a:gd name="T17" fmla="*/ 697 h 811"/>
                <a:gd name="T18" fmla="*/ 800 w 1369"/>
                <a:gd name="T19" fmla="*/ 659 h 811"/>
                <a:gd name="T20" fmla="*/ 827 w 1369"/>
                <a:gd name="T21" fmla="*/ 646 h 811"/>
                <a:gd name="T22" fmla="*/ 231 w 1369"/>
                <a:gd name="T23" fmla="*/ 502 h 811"/>
                <a:gd name="T24" fmla="*/ 231 w 1369"/>
                <a:gd name="T25" fmla="*/ 391 h 811"/>
                <a:gd name="T26" fmla="*/ 153 w 1369"/>
                <a:gd name="T27" fmla="*/ 374 h 811"/>
                <a:gd name="T28" fmla="*/ 153 w 1369"/>
                <a:gd name="T29" fmla="*/ 182 h 811"/>
                <a:gd name="T30" fmla="*/ 1030 w 1369"/>
                <a:gd name="T31" fmla="*/ 0 h 811"/>
                <a:gd name="T32" fmla="*/ 0 w 1369"/>
                <a:gd name="T33" fmla="*/ 0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9" h="811">
                  <a:moveTo>
                    <a:pt x="0" y="0"/>
                  </a:moveTo>
                  <a:lnTo>
                    <a:pt x="0" y="502"/>
                  </a:lnTo>
                  <a:lnTo>
                    <a:pt x="1194" y="811"/>
                  </a:lnTo>
                  <a:lnTo>
                    <a:pt x="1369" y="705"/>
                  </a:lnTo>
                  <a:lnTo>
                    <a:pt x="1369" y="705"/>
                  </a:lnTo>
                  <a:lnTo>
                    <a:pt x="1275" y="762"/>
                  </a:lnTo>
                  <a:lnTo>
                    <a:pt x="1030" y="697"/>
                  </a:lnTo>
                  <a:lnTo>
                    <a:pt x="952" y="735"/>
                  </a:lnTo>
                  <a:lnTo>
                    <a:pt x="800" y="697"/>
                  </a:lnTo>
                  <a:lnTo>
                    <a:pt x="800" y="659"/>
                  </a:lnTo>
                  <a:lnTo>
                    <a:pt x="827" y="646"/>
                  </a:lnTo>
                  <a:lnTo>
                    <a:pt x="231" y="502"/>
                  </a:lnTo>
                  <a:lnTo>
                    <a:pt x="231" y="391"/>
                  </a:lnTo>
                  <a:lnTo>
                    <a:pt x="153" y="374"/>
                  </a:lnTo>
                  <a:lnTo>
                    <a:pt x="153" y="182"/>
                  </a:lnTo>
                  <a:lnTo>
                    <a:pt x="10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08" name="Freeform 260">
              <a:extLst>
                <a:ext uri="{FF2B5EF4-FFF2-40B4-BE49-F238E27FC236}">
                  <a16:creationId xmlns:a16="http://schemas.microsoft.com/office/drawing/2014/main" id="{7C0D93D8-A73A-47C7-9E30-33F3635F6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" y="2203"/>
              <a:ext cx="384" cy="169"/>
            </a:xfrm>
            <a:custGeom>
              <a:avLst/>
              <a:gdLst>
                <a:gd name="T0" fmla="*/ 569 w 767"/>
                <a:gd name="T1" fmla="*/ 55 h 340"/>
                <a:gd name="T2" fmla="*/ 569 w 767"/>
                <a:gd name="T3" fmla="*/ 221 h 340"/>
                <a:gd name="T4" fmla="*/ 469 w 767"/>
                <a:gd name="T5" fmla="*/ 277 h 340"/>
                <a:gd name="T6" fmla="*/ 469 w 767"/>
                <a:gd name="T7" fmla="*/ 318 h 340"/>
                <a:gd name="T8" fmla="*/ 431 w 767"/>
                <a:gd name="T9" fmla="*/ 340 h 340"/>
                <a:gd name="T10" fmla="*/ 431 w 767"/>
                <a:gd name="T11" fmla="*/ 340 h 340"/>
                <a:gd name="T12" fmla="*/ 767 w 767"/>
                <a:gd name="T13" fmla="*/ 148 h 340"/>
                <a:gd name="T14" fmla="*/ 767 w 767"/>
                <a:gd name="T15" fmla="*/ 0 h 340"/>
                <a:gd name="T16" fmla="*/ 0 w 767"/>
                <a:gd name="T17" fmla="*/ 0 h 340"/>
                <a:gd name="T18" fmla="*/ 569 w 767"/>
                <a:gd name="T19" fmla="*/ 55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7" h="340">
                  <a:moveTo>
                    <a:pt x="569" y="55"/>
                  </a:moveTo>
                  <a:lnTo>
                    <a:pt x="569" y="221"/>
                  </a:lnTo>
                  <a:lnTo>
                    <a:pt x="469" y="277"/>
                  </a:lnTo>
                  <a:lnTo>
                    <a:pt x="469" y="318"/>
                  </a:lnTo>
                  <a:lnTo>
                    <a:pt x="431" y="340"/>
                  </a:lnTo>
                  <a:lnTo>
                    <a:pt x="431" y="340"/>
                  </a:lnTo>
                  <a:lnTo>
                    <a:pt x="767" y="148"/>
                  </a:lnTo>
                  <a:lnTo>
                    <a:pt x="767" y="0"/>
                  </a:lnTo>
                  <a:lnTo>
                    <a:pt x="0" y="0"/>
                  </a:lnTo>
                  <a:lnTo>
                    <a:pt x="569" y="55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09" name="Freeform 261">
              <a:extLst>
                <a:ext uri="{FF2B5EF4-FFF2-40B4-BE49-F238E27FC236}">
                  <a16:creationId xmlns:a16="http://schemas.microsoft.com/office/drawing/2014/main" id="{80254B27-1D53-4CC1-93CC-F14F93B49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5" y="2209"/>
              <a:ext cx="166" cy="24"/>
            </a:xfrm>
            <a:custGeom>
              <a:avLst/>
              <a:gdLst>
                <a:gd name="T0" fmla="*/ 0 w 332"/>
                <a:gd name="T1" fmla="*/ 8 h 48"/>
                <a:gd name="T2" fmla="*/ 332 w 332"/>
                <a:gd name="T3" fmla="*/ 48 h 48"/>
                <a:gd name="T4" fmla="*/ 329 w 332"/>
                <a:gd name="T5" fmla="*/ 43 h 48"/>
                <a:gd name="T6" fmla="*/ 13 w 332"/>
                <a:gd name="T7" fmla="*/ 5 h 48"/>
                <a:gd name="T8" fmla="*/ 5 w 332"/>
                <a:gd name="T9" fmla="*/ 0 h 48"/>
                <a:gd name="T10" fmla="*/ 0 w 332"/>
                <a:gd name="T11" fmla="*/ 0 h 48"/>
                <a:gd name="T12" fmla="*/ 0 w 332"/>
                <a:gd name="T13" fmla="*/ 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" h="48">
                  <a:moveTo>
                    <a:pt x="0" y="8"/>
                  </a:moveTo>
                  <a:lnTo>
                    <a:pt x="332" y="48"/>
                  </a:lnTo>
                  <a:lnTo>
                    <a:pt x="329" y="43"/>
                  </a:lnTo>
                  <a:lnTo>
                    <a:pt x="13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95959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10" name="Freeform 262">
              <a:extLst>
                <a:ext uri="{FF2B5EF4-FFF2-40B4-BE49-F238E27FC236}">
                  <a16:creationId xmlns:a16="http://schemas.microsoft.com/office/drawing/2014/main" id="{DCFC1D19-2787-4436-8C5E-EB8E7F48F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215"/>
              <a:ext cx="14" cy="18"/>
            </a:xfrm>
            <a:custGeom>
              <a:avLst/>
              <a:gdLst>
                <a:gd name="T0" fmla="*/ 0 w 26"/>
                <a:gd name="T1" fmla="*/ 5 h 35"/>
                <a:gd name="T2" fmla="*/ 3 w 26"/>
                <a:gd name="T3" fmla="*/ 25 h 35"/>
                <a:gd name="T4" fmla="*/ 8 w 26"/>
                <a:gd name="T5" fmla="*/ 35 h 35"/>
                <a:gd name="T6" fmla="*/ 8 w 26"/>
                <a:gd name="T7" fmla="*/ 35 h 35"/>
                <a:gd name="T8" fmla="*/ 16 w 26"/>
                <a:gd name="T9" fmla="*/ 35 h 35"/>
                <a:gd name="T10" fmla="*/ 21 w 26"/>
                <a:gd name="T11" fmla="*/ 35 h 35"/>
                <a:gd name="T12" fmla="*/ 21 w 26"/>
                <a:gd name="T13" fmla="*/ 35 h 35"/>
                <a:gd name="T14" fmla="*/ 26 w 26"/>
                <a:gd name="T15" fmla="*/ 22 h 35"/>
                <a:gd name="T16" fmla="*/ 26 w 26"/>
                <a:gd name="T17" fmla="*/ 0 h 35"/>
                <a:gd name="T18" fmla="*/ 3 w 26"/>
                <a:gd name="T19" fmla="*/ 5 h 35"/>
                <a:gd name="T20" fmla="*/ 0 w 26"/>
                <a:gd name="T21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35">
                  <a:moveTo>
                    <a:pt x="0" y="5"/>
                  </a:moveTo>
                  <a:lnTo>
                    <a:pt x="3" y="25"/>
                  </a:lnTo>
                  <a:lnTo>
                    <a:pt x="8" y="35"/>
                  </a:lnTo>
                  <a:lnTo>
                    <a:pt x="8" y="35"/>
                  </a:lnTo>
                  <a:lnTo>
                    <a:pt x="16" y="35"/>
                  </a:lnTo>
                  <a:lnTo>
                    <a:pt x="21" y="35"/>
                  </a:lnTo>
                  <a:lnTo>
                    <a:pt x="21" y="35"/>
                  </a:lnTo>
                  <a:lnTo>
                    <a:pt x="26" y="22"/>
                  </a:lnTo>
                  <a:lnTo>
                    <a:pt x="26" y="0"/>
                  </a:lnTo>
                  <a:lnTo>
                    <a:pt x="3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11" name="Freeform 263">
              <a:extLst>
                <a:ext uri="{FF2B5EF4-FFF2-40B4-BE49-F238E27FC236}">
                  <a16:creationId xmlns:a16="http://schemas.microsoft.com/office/drawing/2014/main" id="{D295ADBD-7FF3-422C-B731-8EAFDD61C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" y="2222"/>
              <a:ext cx="146" cy="40"/>
            </a:xfrm>
            <a:custGeom>
              <a:avLst/>
              <a:gdLst>
                <a:gd name="T0" fmla="*/ 0 w 293"/>
                <a:gd name="T1" fmla="*/ 11 h 81"/>
                <a:gd name="T2" fmla="*/ 0 w 293"/>
                <a:gd name="T3" fmla="*/ 11 h 81"/>
                <a:gd name="T4" fmla="*/ 0 w 293"/>
                <a:gd name="T5" fmla="*/ 33 h 81"/>
                <a:gd name="T6" fmla="*/ 3 w 293"/>
                <a:gd name="T7" fmla="*/ 41 h 81"/>
                <a:gd name="T8" fmla="*/ 3 w 293"/>
                <a:gd name="T9" fmla="*/ 46 h 81"/>
                <a:gd name="T10" fmla="*/ 13 w 293"/>
                <a:gd name="T11" fmla="*/ 46 h 81"/>
                <a:gd name="T12" fmla="*/ 280 w 293"/>
                <a:gd name="T13" fmla="*/ 81 h 81"/>
                <a:gd name="T14" fmla="*/ 293 w 293"/>
                <a:gd name="T15" fmla="*/ 76 h 81"/>
                <a:gd name="T16" fmla="*/ 293 w 293"/>
                <a:gd name="T17" fmla="*/ 59 h 81"/>
                <a:gd name="T18" fmla="*/ 293 w 293"/>
                <a:gd name="T19" fmla="*/ 51 h 81"/>
                <a:gd name="T20" fmla="*/ 293 w 293"/>
                <a:gd name="T21" fmla="*/ 29 h 81"/>
                <a:gd name="T22" fmla="*/ 288 w 293"/>
                <a:gd name="T23" fmla="*/ 29 h 81"/>
                <a:gd name="T24" fmla="*/ 38 w 293"/>
                <a:gd name="T25" fmla="*/ 0 h 81"/>
                <a:gd name="T26" fmla="*/ 25 w 293"/>
                <a:gd name="T27" fmla="*/ 0 h 81"/>
                <a:gd name="T28" fmla="*/ 0 w 293"/>
                <a:gd name="T29" fmla="*/ 1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3" h="81">
                  <a:moveTo>
                    <a:pt x="0" y="11"/>
                  </a:moveTo>
                  <a:lnTo>
                    <a:pt x="0" y="11"/>
                  </a:lnTo>
                  <a:lnTo>
                    <a:pt x="0" y="33"/>
                  </a:lnTo>
                  <a:lnTo>
                    <a:pt x="3" y="41"/>
                  </a:lnTo>
                  <a:lnTo>
                    <a:pt x="3" y="46"/>
                  </a:lnTo>
                  <a:lnTo>
                    <a:pt x="13" y="46"/>
                  </a:lnTo>
                  <a:lnTo>
                    <a:pt x="280" y="81"/>
                  </a:lnTo>
                  <a:lnTo>
                    <a:pt x="293" y="76"/>
                  </a:lnTo>
                  <a:lnTo>
                    <a:pt x="293" y="59"/>
                  </a:lnTo>
                  <a:lnTo>
                    <a:pt x="293" y="51"/>
                  </a:lnTo>
                  <a:lnTo>
                    <a:pt x="293" y="29"/>
                  </a:lnTo>
                  <a:lnTo>
                    <a:pt x="288" y="29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12" name="Freeform 264">
              <a:extLst>
                <a:ext uri="{FF2B5EF4-FFF2-40B4-BE49-F238E27FC236}">
                  <a16:creationId xmlns:a16="http://schemas.microsoft.com/office/drawing/2014/main" id="{48D584DB-F834-48B8-B9B1-8E9804D3B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" y="2223"/>
              <a:ext cx="136" cy="18"/>
            </a:xfrm>
            <a:custGeom>
              <a:avLst/>
              <a:gdLst>
                <a:gd name="T0" fmla="*/ 0 w 272"/>
                <a:gd name="T1" fmla="*/ 5 h 35"/>
                <a:gd name="T2" fmla="*/ 253 w 272"/>
                <a:gd name="T3" fmla="*/ 35 h 35"/>
                <a:gd name="T4" fmla="*/ 272 w 272"/>
                <a:gd name="T5" fmla="*/ 30 h 35"/>
                <a:gd name="T6" fmla="*/ 73 w 272"/>
                <a:gd name="T7" fmla="*/ 5 h 35"/>
                <a:gd name="T8" fmla="*/ 22 w 272"/>
                <a:gd name="T9" fmla="*/ 0 h 35"/>
                <a:gd name="T10" fmla="*/ 12 w 272"/>
                <a:gd name="T11" fmla="*/ 0 h 35"/>
                <a:gd name="T12" fmla="*/ 0 w 272"/>
                <a:gd name="T13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" h="35">
                  <a:moveTo>
                    <a:pt x="0" y="5"/>
                  </a:moveTo>
                  <a:lnTo>
                    <a:pt x="253" y="35"/>
                  </a:lnTo>
                  <a:lnTo>
                    <a:pt x="272" y="30"/>
                  </a:lnTo>
                  <a:lnTo>
                    <a:pt x="73" y="5"/>
                  </a:lnTo>
                  <a:lnTo>
                    <a:pt x="22" y="0"/>
                  </a:lnTo>
                  <a:lnTo>
                    <a:pt x="12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ECECE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13" name="Freeform 265">
              <a:extLst>
                <a:ext uri="{FF2B5EF4-FFF2-40B4-BE49-F238E27FC236}">
                  <a16:creationId xmlns:a16="http://schemas.microsoft.com/office/drawing/2014/main" id="{809B8BEB-A918-40B6-BDEC-B40AA0BCB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6" y="2228"/>
              <a:ext cx="133" cy="24"/>
            </a:xfrm>
            <a:custGeom>
              <a:avLst/>
              <a:gdLst>
                <a:gd name="T0" fmla="*/ 0 w 266"/>
                <a:gd name="T1" fmla="*/ 18 h 48"/>
                <a:gd name="T2" fmla="*/ 266 w 266"/>
                <a:gd name="T3" fmla="*/ 48 h 48"/>
                <a:gd name="T4" fmla="*/ 263 w 266"/>
                <a:gd name="T5" fmla="*/ 35 h 48"/>
                <a:gd name="T6" fmla="*/ 3 w 266"/>
                <a:gd name="T7" fmla="*/ 0 h 48"/>
                <a:gd name="T8" fmla="*/ 0 w 266"/>
                <a:gd name="T9" fmla="*/ 5 h 48"/>
                <a:gd name="T10" fmla="*/ 0 w 266"/>
                <a:gd name="T11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6" h="48">
                  <a:moveTo>
                    <a:pt x="0" y="18"/>
                  </a:moveTo>
                  <a:lnTo>
                    <a:pt x="266" y="48"/>
                  </a:lnTo>
                  <a:lnTo>
                    <a:pt x="263" y="35"/>
                  </a:lnTo>
                  <a:lnTo>
                    <a:pt x="3" y="0"/>
                  </a:lnTo>
                  <a:lnTo>
                    <a:pt x="0" y="5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14" name="Freeform 266">
              <a:extLst>
                <a:ext uri="{FF2B5EF4-FFF2-40B4-BE49-F238E27FC236}">
                  <a16:creationId xmlns:a16="http://schemas.microsoft.com/office/drawing/2014/main" id="{AEB0DDDD-7DD4-4E2C-AE4D-B7B048D67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" y="2234"/>
              <a:ext cx="380" cy="285"/>
            </a:xfrm>
            <a:custGeom>
              <a:avLst/>
              <a:gdLst>
                <a:gd name="T0" fmla="*/ 0 w 759"/>
                <a:gd name="T1" fmla="*/ 328 h 570"/>
                <a:gd name="T2" fmla="*/ 0 w 759"/>
                <a:gd name="T3" fmla="*/ 333 h 570"/>
                <a:gd name="T4" fmla="*/ 0 w 759"/>
                <a:gd name="T5" fmla="*/ 570 h 570"/>
                <a:gd name="T6" fmla="*/ 0 w 759"/>
                <a:gd name="T7" fmla="*/ 570 h 570"/>
                <a:gd name="T8" fmla="*/ 43 w 759"/>
                <a:gd name="T9" fmla="*/ 550 h 570"/>
                <a:gd name="T10" fmla="*/ 478 w 759"/>
                <a:gd name="T11" fmla="*/ 306 h 570"/>
                <a:gd name="T12" fmla="*/ 759 w 759"/>
                <a:gd name="T13" fmla="*/ 154 h 570"/>
                <a:gd name="T14" fmla="*/ 759 w 759"/>
                <a:gd name="T15" fmla="*/ 5 h 570"/>
                <a:gd name="T16" fmla="*/ 759 w 759"/>
                <a:gd name="T17" fmla="*/ 0 h 570"/>
                <a:gd name="T18" fmla="*/ 164 w 759"/>
                <a:gd name="T19" fmla="*/ 260 h 570"/>
                <a:gd name="T20" fmla="*/ 0 w 759"/>
                <a:gd name="T21" fmla="*/ 328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9" h="570">
                  <a:moveTo>
                    <a:pt x="0" y="328"/>
                  </a:moveTo>
                  <a:lnTo>
                    <a:pt x="0" y="333"/>
                  </a:lnTo>
                  <a:lnTo>
                    <a:pt x="0" y="570"/>
                  </a:lnTo>
                  <a:lnTo>
                    <a:pt x="0" y="570"/>
                  </a:lnTo>
                  <a:lnTo>
                    <a:pt x="43" y="550"/>
                  </a:lnTo>
                  <a:lnTo>
                    <a:pt x="478" y="306"/>
                  </a:lnTo>
                  <a:lnTo>
                    <a:pt x="759" y="154"/>
                  </a:lnTo>
                  <a:lnTo>
                    <a:pt x="759" y="5"/>
                  </a:lnTo>
                  <a:lnTo>
                    <a:pt x="759" y="0"/>
                  </a:lnTo>
                  <a:lnTo>
                    <a:pt x="164" y="260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15" name="Freeform 267">
              <a:extLst>
                <a:ext uri="{FF2B5EF4-FFF2-40B4-BE49-F238E27FC236}">
                  <a16:creationId xmlns:a16="http://schemas.microsoft.com/office/drawing/2014/main" id="{81C7623B-FC72-4F8D-A225-3900A92AB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9" y="2238"/>
              <a:ext cx="13" cy="22"/>
            </a:xfrm>
            <a:custGeom>
              <a:avLst/>
              <a:gdLst>
                <a:gd name="T0" fmla="*/ 5 w 27"/>
                <a:gd name="T1" fmla="*/ 26 h 43"/>
                <a:gd name="T2" fmla="*/ 10 w 27"/>
                <a:gd name="T3" fmla="*/ 34 h 43"/>
                <a:gd name="T4" fmla="*/ 14 w 27"/>
                <a:gd name="T5" fmla="*/ 43 h 43"/>
                <a:gd name="T6" fmla="*/ 22 w 27"/>
                <a:gd name="T7" fmla="*/ 38 h 43"/>
                <a:gd name="T8" fmla="*/ 27 w 27"/>
                <a:gd name="T9" fmla="*/ 18 h 43"/>
                <a:gd name="T10" fmla="*/ 27 w 27"/>
                <a:gd name="T11" fmla="*/ 0 h 43"/>
                <a:gd name="T12" fmla="*/ 0 w 27"/>
                <a:gd name="T13" fmla="*/ 8 h 43"/>
                <a:gd name="T14" fmla="*/ 5 w 27"/>
                <a:gd name="T15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43">
                  <a:moveTo>
                    <a:pt x="5" y="26"/>
                  </a:moveTo>
                  <a:lnTo>
                    <a:pt x="10" y="34"/>
                  </a:lnTo>
                  <a:lnTo>
                    <a:pt x="14" y="43"/>
                  </a:lnTo>
                  <a:lnTo>
                    <a:pt x="22" y="38"/>
                  </a:lnTo>
                  <a:lnTo>
                    <a:pt x="27" y="18"/>
                  </a:lnTo>
                  <a:lnTo>
                    <a:pt x="27" y="0"/>
                  </a:lnTo>
                  <a:lnTo>
                    <a:pt x="0" y="8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16" name="Freeform 268">
              <a:extLst>
                <a:ext uri="{FF2B5EF4-FFF2-40B4-BE49-F238E27FC236}">
                  <a16:creationId xmlns:a16="http://schemas.microsoft.com/office/drawing/2014/main" id="{D8630C27-C340-4863-8F71-D46903041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2238"/>
              <a:ext cx="131" cy="22"/>
            </a:xfrm>
            <a:custGeom>
              <a:avLst/>
              <a:gdLst>
                <a:gd name="T0" fmla="*/ 0 w 263"/>
                <a:gd name="T1" fmla="*/ 8 h 43"/>
                <a:gd name="T2" fmla="*/ 5 w 263"/>
                <a:gd name="T3" fmla="*/ 8 h 43"/>
                <a:gd name="T4" fmla="*/ 263 w 263"/>
                <a:gd name="T5" fmla="*/ 43 h 43"/>
                <a:gd name="T6" fmla="*/ 263 w 263"/>
                <a:gd name="T7" fmla="*/ 34 h 43"/>
                <a:gd name="T8" fmla="*/ 255 w 263"/>
                <a:gd name="T9" fmla="*/ 34 h 43"/>
                <a:gd name="T10" fmla="*/ 5 w 263"/>
                <a:gd name="T11" fmla="*/ 0 h 43"/>
                <a:gd name="T12" fmla="*/ 0 w 263"/>
                <a:gd name="T13" fmla="*/ 0 h 43"/>
                <a:gd name="T14" fmla="*/ 0 w 263"/>
                <a:gd name="T15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3" h="43">
                  <a:moveTo>
                    <a:pt x="0" y="8"/>
                  </a:moveTo>
                  <a:lnTo>
                    <a:pt x="5" y="8"/>
                  </a:lnTo>
                  <a:lnTo>
                    <a:pt x="263" y="43"/>
                  </a:lnTo>
                  <a:lnTo>
                    <a:pt x="263" y="34"/>
                  </a:lnTo>
                  <a:lnTo>
                    <a:pt x="255" y="34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95959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17" name="Freeform 269">
              <a:extLst>
                <a:ext uri="{FF2B5EF4-FFF2-40B4-BE49-F238E27FC236}">
                  <a16:creationId xmlns:a16="http://schemas.microsoft.com/office/drawing/2014/main" id="{A4788EC3-8901-429F-B7FE-D69517631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2241"/>
              <a:ext cx="34" cy="15"/>
            </a:xfrm>
            <a:custGeom>
              <a:avLst/>
              <a:gdLst>
                <a:gd name="T0" fmla="*/ 5 w 70"/>
                <a:gd name="T1" fmla="*/ 13 h 29"/>
                <a:gd name="T2" fmla="*/ 0 w 70"/>
                <a:gd name="T3" fmla="*/ 16 h 29"/>
                <a:gd name="T4" fmla="*/ 0 w 70"/>
                <a:gd name="T5" fmla="*/ 21 h 29"/>
                <a:gd name="T6" fmla="*/ 5 w 70"/>
                <a:gd name="T7" fmla="*/ 24 h 29"/>
                <a:gd name="T8" fmla="*/ 40 w 70"/>
                <a:gd name="T9" fmla="*/ 29 h 29"/>
                <a:gd name="T10" fmla="*/ 70 w 70"/>
                <a:gd name="T11" fmla="*/ 16 h 29"/>
                <a:gd name="T12" fmla="*/ 70 w 70"/>
                <a:gd name="T13" fmla="*/ 13 h 29"/>
                <a:gd name="T14" fmla="*/ 67 w 70"/>
                <a:gd name="T15" fmla="*/ 8 h 29"/>
                <a:gd name="T16" fmla="*/ 57 w 70"/>
                <a:gd name="T17" fmla="*/ 0 h 29"/>
                <a:gd name="T18" fmla="*/ 48 w 70"/>
                <a:gd name="T19" fmla="*/ 0 h 29"/>
                <a:gd name="T20" fmla="*/ 35 w 70"/>
                <a:gd name="T21" fmla="*/ 0 h 29"/>
                <a:gd name="T22" fmla="*/ 5 w 70"/>
                <a:gd name="T23" fmla="*/ 1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" h="29">
                  <a:moveTo>
                    <a:pt x="5" y="13"/>
                  </a:moveTo>
                  <a:lnTo>
                    <a:pt x="0" y="16"/>
                  </a:lnTo>
                  <a:lnTo>
                    <a:pt x="0" y="21"/>
                  </a:lnTo>
                  <a:lnTo>
                    <a:pt x="5" y="24"/>
                  </a:lnTo>
                  <a:lnTo>
                    <a:pt x="40" y="29"/>
                  </a:lnTo>
                  <a:lnTo>
                    <a:pt x="70" y="16"/>
                  </a:lnTo>
                  <a:lnTo>
                    <a:pt x="70" y="13"/>
                  </a:lnTo>
                  <a:lnTo>
                    <a:pt x="67" y="8"/>
                  </a:lnTo>
                  <a:lnTo>
                    <a:pt x="57" y="0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18" name="Freeform 270">
              <a:extLst>
                <a:ext uri="{FF2B5EF4-FFF2-40B4-BE49-F238E27FC236}">
                  <a16:creationId xmlns:a16="http://schemas.microsoft.com/office/drawing/2014/main" id="{E4253A77-0866-482B-93C6-787DC0CCB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" y="2243"/>
              <a:ext cx="24" cy="14"/>
            </a:xfrm>
            <a:custGeom>
              <a:avLst/>
              <a:gdLst>
                <a:gd name="T0" fmla="*/ 0 w 48"/>
                <a:gd name="T1" fmla="*/ 11 h 26"/>
                <a:gd name="T2" fmla="*/ 13 w 48"/>
                <a:gd name="T3" fmla="*/ 11 h 26"/>
                <a:gd name="T4" fmla="*/ 21 w 48"/>
                <a:gd name="T5" fmla="*/ 21 h 26"/>
                <a:gd name="T6" fmla="*/ 21 w 48"/>
                <a:gd name="T7" fmla="*/ 26 h 26"/>
                <a:gd name="T8" fmla="*/ 48 w 48"/>
                <a:gd name="T9" fmla="*/ 14 h 26"/>
                <a:gd name="T10" fmla="*/ 48 w 48"/>
                <a:gd name="T11" fmla="*/ 11 h 26"/>
                <a:gd name="T12" fmla="*/ 43 w 48"/>
                <a:gd name="T13" fmla="*/ 0 h 26"/>
                <a:gd name="T14" fmla="*/ 38 w 48"/>
                <a:gd name="T15" fmla="*/ 0 h 26"/>
                <a:gd name="T16" fmla="*/ 34 w 48"/>
                <a:gd name="T17" fmla="*/ 0 h 26"/>
                <a:gd name="T18" fmla="*/ 34 w 48"/>
                <a:gd name="T19" fmla="*/ 0 h 26"/>
                <a:gd name="T20" fmla="*/ 21 w 48"/>
                <a:gd name="T21" fmla="*/ 0 h 26"/>
                <a:gd name="T22" fmla="*/ 0 w 48"/>
                <a:gd name="T23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" h="26">
                  <a:moveTo>
                    <a:pt x="0" y="11"/>
                  </a:moveTo>
                  <a:lnTo>
                    <a:pt x="13" y="11"/>
                  </a:lnTo>
                  <a:lnTo>
                    <a:pt x="21" y="21"/>
                  </a:lnTo>
                  <a:lnTo>
                    <a:pt x="21" y="26"/>
                  </a:lnTo>
                  <a:lnTo>
                    <a:pt x="48" y="14"/>
                  </a:lnTo>
                  <a:lnTo>
                    <a:pt x="48" y="11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CECECE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19" name="Freeform 271">
              <a:extLst>
                <a:ext uri="{FF2B5EF4-FFF2-40B4-BE49-F238E27FC236}">
                  <a16:creationId xmlns:a16="http://schemas.microsoft.com/office/drawing/2014/main" id="{389E9BAD-0FC3-48E5-8915-F34B38F86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" y="2247"/>
              <a:ext cx="193" cy="29"/>
            </a:xfrm>
            <a:custGeom>
              <a:avLst/>
              <a:gdLst>
                <a:gd name="T0" fmla="*/ 0 w 387"/>
                <a:gd name="T1" fmla="*/ 3 h 58"/>
                <a:gd name="T2" fmla="*/ 0 w 387"/>
                <a:gd name="T3" fmla="*/ 3 h 58"/>
                <a:gd name="T4" fmla="*/ 267 w 387"/>
                <a:gd name="T5" fmla="*/ 46 h 58"/>
                <a:gd name="T6" fmla="*/ 362 w 387"/>
                <a:gd name="T7" fmla="*/ 58 h 58"/>
                <a:gd name="T8" fmla="*/ 387 w 387"/>
                <a:gd name="T9" fmla="*/ 54 h 58"/>
                <a:gd name="T10" fmla="*/ 207 w 387"/>
                <a:gd name="T11" fmla="*/ 25 h 58"/>
                <a:gd name="T12" fmla="*/ 38 w 387"/>
                <a:gd name="T13" fmla="*/ 0 h 58"/>
                <a:gd name="T14" fmla="*/ 13 w 387"/>
                <a:gd name="T15" fmla="*/ 3 h 58"/>
                <a:gd name="T16" fmla="*/ 0 w 387"/>
                <a:gd name="T17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7" h="58">
                  <a:moveTo>
                    <a:pt x="0" y="3"/>
                  </a:moveTo>
                  <a:lnTo>
                    <a:pt x="0" y="3"/>
                  </a:lnTo>
                  <a:lnTo>
                    <a:pt x="267" y="46"/>
                  </a:lnTo>
                  <a:lnTo>
                    <a:pt x="362" y="58"/>
                  </a:lnTo>
                  <a:lnTo>
                    <a:pt x="387" y="54"/>
                  </a:lnTo>
                  <a:lnTo>
                    <a:pt x="207" y="25"/>
                  </a:lnTo>
                  <a:lnTo>
                    <a:pt x="38" y="0"/>
                  </a:lnTo>
                  <a:lnTo>
                    <a:pt x="13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ECECE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20" name="Freeform 272">
              <a:extLst>
                <a:ext uri="{FF2B5EF4-FFF2-40B4-BE49-F238E27FC236}">
                  <a16:creationId xmlns:a16="http://schemas.microsoft.com/office/drawing/2014/main" id="{B6C58AA9-DF60-485B-B4FE-C4FA0F10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" y="2248"/>
              <a:ext cx="15" cy="13"/>
            </a:xfrm>
            <a:custGeom>
              <a:avLst/>
              <a:gdLst>
                <a:gd name="T0" fmla="*/ 0 w 30"/>
                <a:gd name="T1" fmla="*/ 9 h 27"/>
                <a:gd name="T2" fmla="*/ 5 w 30"/>
                <a:gd name="T3" fmla="*/ 27 h 27"/>
                <a:gd name="T4" fmla="*/ 30 w 30"/>
                <a:gd name="T5" fmla="*/ 27 h 27"/>
                <a:gd name="T6" fmla="*/ 27 w 30"/>
                <a:gd name="T7" fmla="*/ 9 h 27"/>
                <a:gd name="T8" fmla="*/ 14 w 30"/>
                <a:gd name="T9" fmla="*/ 0 h 27"/>
                <a:gd name="T10" fmla="*/ 5 w 30"/>
                <a:gd name="T11" fmla="*/ 0 h 27"/>
                <a:gd name="T12" fmla="*/ 0 w 30"/>
                <a:gd name="T13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7">
                  <a:moveTo>
                    <a:pt x="0" y="9"/>
                  </a:moveTo>
                  <a:lnTo>
                    <a:pt x="5" y="27"/>
                  </a:lnTo>
                  <a:lnTo>
                    <a:pt x="30" y="27"/>
                  </a:lnTo>
                  <a:lnTo>
                    <a:pt x="27" y="9"/>
                  </a:lnTo>
                  <a:lnTo>
                    <a:pt x="14" y="0"/>
                  </a:lnTo>
                  <a:lnTo>
                    <a:pt x="5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21" name="Freeform 273">
              <a:extLst>
                <a:ext uri="{FF2B5EF4-FFF2-40B4-BE49-F238E27FC236}">
                  <a16:creationId xmlns:a16="http://schemas.microsoft.com/office/drawing/2014/main" id="{E48655BF-0E57-419B-B7A6-91EB9EBB1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1" y="2252"/>
              <a:ext cx="185" cy="38"/>
            </a:xfrm>
            <a:custGeom>
              <a:avLst/>
              <a:gdLst>
                <a:gd name="T0" fmla="*/ 0 w 371"/>
                <a:gd name="T1" fmla="*/ 12 h 76"/>
                <a:gd name="T2" fmla="*/ 0 w 371"/>
                <a:gd name="T3" fmla="*/ 22 h 76"/>
                <a:gd name="T4" fmla="*/ 258 w 371"/>
                <a:gd name="T5" fmla="*/ 60 h 76"/>
                <a:gd name="T6" fmla="*/ 366 w 371"/>
                <a:gd name="T7" fmla="*/ 76 h 76"/>
                <a:gd name="T8" fmla="*/ 371 w 371"/>
                <a:gd name="T9" fmla="*/ 76 h 76"/>
                <a:gd name="T10" fmla="*/ 371 w 371"/>
                <a:gd name="T11" fmla="*/ 60 h 76"/>
                <a:gd name="T12" fmla="*/ 371 w 371"/>
                <a:gd name="T13" fmla="*/ 55 h 76"/>
                <a:gd name="T14" fmla="*/ 8 w 371"/>
                <a:gd name="T15" fmla="*/ 0 h 76"/>
                <a:gd name="T16" fmla="*/ 0 w 371"/>
                <a:gd name="T17" fmla="*/ 0 h 76"/>
                <a:gd name="T18" fmla="*/ 0 w 371"/>
                <a:gd name="T19" fmla="*/ 12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1" h="76">
                  <a:moveTo>
                    <a:pt x="0" y="12"/>
                  </a:moveTo>
                  <a:lnTo>
                    <a:pt x="0" y="22"/>
                  </a:lnTo>
                  <a:lnTo>
                    <a:pt x="258" y="60"/>
                  </a:lnTo>
                  <a:lnTo>
                    <a:pt x="366" y="76"/>
                  </a:lnTo>
                  <a:lnTo>
                    <a:pt x="371" y="76"/>
                  </a:lnTo>
                  <a:lnTo>
                    <a:pt x="371" y="60"/>
                  </a:lnTo>
                  <a:lnTo>
                    <a:pt x="371" y="55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22" name="Freeform 274">
              <a:extLst>
                <a:ext uri="{FF2B5EF4-FFF2-40B4-BE49-F238E27FC236}">
                  <a16:creationId xmlns:a16="http://schemas.microsoft.com/office/drawing/2014/main" id="{4608C173-DC26-4C0D-92BB-4BD83350E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" y="2253"/>
              <a:ext cx="34" cy="13"/>
            </a:xfrm>
            <a:custGeom>
              <a:avLst/>
              <a:gdLst>
                <a:gd name="T0" fmla="*/ 3 w 68"/>
                <a:gd name="T1" fmla="*/ 14 h 27"/>
                <a:gd name="T2" fmla="*/ 0 w 68"/>
                <a:gd name="T3" fmla="*/ 22 h 27"/>
                <a:gd name="T4" fmla="*/ 0 w 68"/>
                <a:gd name="T5" fmla="*/ 22 h 27"/>
                <a:gd name="T6" fmla="*/ 0 w 68"/>
                <a:gd name="T7" fmla="*/ 22 h 27"/>
                <a:gd name="T8" fmla="*/ 38 w 68"/>
                <a:gd name="T9" fmla="*/ 27 h 27"/>
                <a:gd name="T10" fmla="*/ 68 w 68"/>
                <a:gd name="T11" fmla="*/ 19 h 27"/>
                <a:gd name="T12" fmla="*/ 68 w 68"/>
                <a:gd name="T13" fmla="*/ 19 h 27"/>
                <a:gd name="T14" fmla="*/ 64 w 68"/>
                <a:gd name="T15" fmla="*/ 5 h 27"/>
                <a:gd name="T16" fmla="*/ 51 w 68"/>
                <a:gd name="T17" fmla="*/ 0 h 27"/>
                <a:gd name="T18" fmla="*/ 43 w 68"/>
                <a:gd name="T19" fmla="*/ 0 h 27"/>
                <a:gd name="T20" fmla="*/ 21 w 68"/>
                <a:gd name="T21" fmla="*/ 5 h 27"/>
                <a:gd name="T22" fmla="*/ 3 w 68"/>
                <a:gd name="T2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27">
                  <a:moveTo>
                    <a:pt x="3" y="14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8" y="27"/>
                  </a:lnTo>
                  <a:lnTo>
                    <a:pt x="68" y="19"/>
                  </a:lnTo>
                  <a:lnTo>
                    <a:pt x="68" y="19"/>
                  </a:lnTo>
                  <a:lnTo>
                    <a:pt x="64" y="5"/>
                  </a:lnTo>
                  <a:lnTo>
                    <a:pt x="51" y="0"/>
                  </a:lnTo>
                  <a:lnTo>
                    <a:pt x="43" y="0"/>
                  </a:lnTo>
                  <a:lnTo>
                    <a:pt x="21" y="5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23" name="Freeform 275">
              <a:extLst>
                <a:ext uri="{FF2B5EF4-FFF2-40B4-BE49-F238E27FC236}">
                  <a16:creationId xmlns:a16="http://schemas.microsoft.com/office/drawing/2014/main" id="{2D26DE2A-F024-4222-814C-036D7C844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" y="2257"/>
              <a:ext cx="24" cy="13"/>
            </a:xfrm>
            <a:custGeom>
              <a:avLst/>
              <a:gdLst>
                <a:gd name="T0" fmla="*/ 0 w 48"/>
                <a:gd name="T1" fmla="*/ 3 h 26"/>
                <a:gd name="T2" fmla="*/ 14 w 48"/>
                <a:gd name="T3" fmla="*/ 15 h 26"/>
                <a:gd name="T4" fmla="*/ 17 w 48"/>
                <a:gd name="T5" fmla="*/ 20 h 26"/>
                <a:gd name="T6" fmla="*/ 22 w 48"/>
                <a:gd name="T7" fmla="*/ 26 h 26"/>
                <a:gd name="T8" fmla="*/ 48 w 48"/>
                <a:gd name="T9" fmla="*/ 15 h 26"/>
                <a:gd name="T10" fmla="*/ 43 w 48"/>
                <a:gd name="T11" fmla="*/ 3 h 26"/>
                <a:gd name="T12" fmla="*/ 30 w 48"/>
                <a:gd name="T13" fmla="*/ 0 h 26"/>
                <a:gd name="T14" fmla="*/ 22 w 48"/>
                <a:gd name="T15" fmla="*/ 0 h 26"/>
                <a:gd name="T16" fmla="*/ 5 w 48"/>
                <a:gd name="T17" fmla="*/ 3 h 26"/>
                <a:gd name="T18" fmla="*/ 0 w 48"/>
                <a:gd name="T19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6">
                  <a:moveTo>
                    <a:pt x="0" y="3"/>
                  </a:moveTo>
                  <a:lnTo>
                    <a:pt x="14" y="15"/>
                  </a:lnTo>
                  <a:lnTo>
                    <a:pt x="17" y="20"/>
                  </a:lnTo>
                  <a:lnTo>
                    <a:pt x="22" y="26"/>
                  </a:lnTo>
                  <a:lnTo>
                    <a:pt x="48" y="15"/>
                  </a:lnTo>
                  <a:lnTo>
                    <a:pt x="43" y="3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5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ECECE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24" name="Freeform 276">
              <a:extLst>
                <a:ext uri="{FF2B5EF4-FFF2-40B4-BE49-F238E27FC236}">
                  <a16:creationId xmlns:a16="http://schemas.microsoft.com/office/drawing/2014/main" id="{7E2F3F43-1347-4B91-B86A-3921DE817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2256"/>
              <a:ext cx="362" cy="184"/>
            </a:xfrm>
            <a:custGeom>
              <a:avLst/>
              <a:gdLst>
                <a:gd name="T0" fmla="*/ 0 w 724"/>
                <a:gd name="T1" fmla="*/ 336 h 369"/>
                <a:gd name="T2" fmla="*/ 0 w 724"/>
                <a:gd name="T3" fmla="*/ 369 h 369"/>
                <a:gd name="T4" fmla="*/ 26 w 724"/>
                <a:gd name="T5" fmla="*/ 361 h 369"/>
                <a:gd name="T6" fmla="*/ 319 w 724"/>
                <a:gd name="T7" fmla="*/ 217 h 369"/>
                <a:gd name="T8" fmla="*/ 724 w 724"/>
                <a:gd name="T9" fmla="*/ 25 h 369"/>
                <a:gd name="T10" fmla="*/ 724 w 724"/>
                <a:gd name="T11" fmla="*/ 0 h 369"/>
                <a:gd name="T12" fmla="*/ 720 w 724"/>
                <a:gd name="T13" fmla="*/ 0 h 369"/>
                <a:gd name="T14" fmla="*/ 193 w 724"/>
                <a:gd name="T15" fmla="*/ 247 h 369"/>
                <a:gd name="T16" fmla="*/ 0 w 724"/>
                <a:gd name="T17" fmla="*/ 33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4" h="369">
                  <a:moveTo>
                    <a:pt x="0" y="336"/>
                  </a:moveTo>
                  <a:lnTo>
                    <a:pt x="0" y="369"/>
                  </a:lnTo>
                  <a:lnTo>
                    <a:pt x="26" y="361"/>
                  </a:lnTo>
                  <a:lnTo>
                    <a:pt x="319" y="217"/>
                  </a:lnTo>
                  <a:lnTo>
                    <a:pt x="724" y="25"/>
                  </a:lnTo>
                  <a:lnTo>
                    <a:pt x="724" y="0"/>
                  </a:lnTo>
                  <a:lnTo>
                    <a:pt x="720" y="0"/>
                  </a:lnTo>
                  <a:lnTo>
                    <a:pt x="193" y="247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25" name="Freeform 277">
              <a:extLst>
                <a:ext uri="{FF2B5EF4-FFF2-40B4-BE49-F238E27FC236}">
                  <a16:creationId xmlns:a16="http://schemas.microsoft.com/office/drawing/2014/main" id="{EB27B907-472C-496D-B18F-365108895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2260"/>
              <a:ext cx="360" cy="180"/>
            </a:xfrm>
            <a:custGeom>
              <a:avLst/>
              <a:gdLst>
                <a:gd name="T0" fmla="*/ 0 w 720"/>
                <a:gd name="T1" fmla="*/ 327 h 360"/>
                <a:gd name="T2" fmla="*/ 5 w 720"/>
                <a:gd name="T3" fmla="*/ 360 h 360"/>
                <a:gd name="T4" fmla="*/ 233 w 720"/>
                <a:gd name="T5" fmla="*/ 251 h 360"/>
                <a:gd name="T6" fmla="*/ 410 w 720"/>
                <a:gd name="T7" fmla="*/ 165 h 360"/>
                <a:gd name="T8" fmla="*/ 720 w 720"/>
                <a:gd name="T9" fmla="*/ 16 h 360"/>
                <a:gd name="T10" fmla="*/ 720 w 720"/>
                <a:gd name="T11" fmla="*/ 0 h 360"/>
                <a:gd name="T12" fmla="*/ 220 w 720"/>
                <a:gd name="T13" fmla="*/ 230 h 360"/>
                <a:gd name="T14" fmla="*/ 0 w 720"/>
                <a:gd name="T15" fmla="*/ 32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0" h="360">
                  <a:moveTo>
                    <a:pt x="0" y="327"/>
                  </a:moveTo>
                  <a:lnTo>
                    <a:pt x="5" y="360"/>
                  </a:lnTo>
                  <a:lnTo>
                    <a:pt x="233" y="251"/>
                  </a:lnTo>
                  <a:lnTo>
                    <a:pt x="410" y="165"/>
                  </a:lnTo>
                  <a:lnTo>
                    <a:pt x="720" y="16"/>
                  </a:lnTo>
                  <a:lnTo>
                    <a:pt x="720" y="0"/>
                  </a:lnTo>
                  <a:lnTo>
                    <a:pt x="220" y="230"/>
                  </a:lnTo>
                  <a:lnTo>
                    <a:pt x="0" y="327"/>
                  </a:lnTo>
                  <a:close/>
                </a:path>
              </a:pathLst>
            </a:custGeom>
            <a:solidFill>
              <a:srgbClr val="CECECE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26" name="Freeform 278">
              <a:extLst>
                <a:ext uri="{FF2B5EF4-FFF2-40B4-BE49-F238E27FC236}">
                  <a16:creationId xmlns:a16="http://schemas.microsoft.com/office/drawing/2014/main" id="{7E6678DF-1426-4117-93EA-06CA4B888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1" y="2260"/>
              <a:ext cx="356" cy="176"/>
            </a:xfrm>
            <a:custGeom>
              <a:avLst/>
              <a:gdLst>
                <a:gd name="T0" fmla="*/ 0 w 711"/>
                <a:gd name="T1" fmla="*/ 331 h 352"/>
                <a:gd name="T2" fmla="*/ 0 w 711"/>
                <a:gd name="T3" fmla="*/ 352 h 352"/>
                <a:gd name="T4" fmla="*/ 0 w 711"/>
                <a:gd name="T5" fmla="*/ 352 h 352"/>
                <a:gd name="T6" fmla="*/ 279 w 711"/>
                <a:gd name="T7" fmla="*/ 216 h 352"/>
                <a:gd name="T8" fmla="*/ 711 w 711"/>
                <a:gd name="T9" fmla="*/ 13 h 352"/>
                <a:gd name="T10" fmla="*/ 711 w 711"/>
                <a:gd name="T11" fmla="*/ 0 h 352"/>
                <a:gd name="T12" fmla="*/ 513 w 711"/>
                <a:gd name="T13" fmla="*/ 92 h 352"/>
                <a:gd name="T14" fmla="*/ 0 w 711"/>
                <a:gd name="T15" fmla="*/ 33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1" h="352">
                  <a:moveTo>
                    <a:pt x="0" y="331"/>
                  </a:moveTo>
                  <a:lnTo>
                    <a:pt x="0" y="352"/>
                  </a:lnTo>
                  <a:lnTo>
                    <a:pt x="0" y="352"/>
                  </a:lnTo>
                  <a:lnTo>
                    <a:pt x="279" y="216"/>
                  </a:lnTo>
                  <a:lnTo>
                    <a:pt x="711" y="13"/>
                  </a:lnTo>
                  <a:lnTo>
                    <a:pt x="711" y="0"/>
                  </a:lnTo>
                  <a:lnTo>
                    <a:pt x="513" y="92"/>
                  </a:lnTo>
                  <a:lnTo>
                    <a:pt x="0" y="331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27" name="Freeform 279">
              <a:extLst>
                <a:ext uri="{FF2B5EF4-FFF2-40B4-BE49-F238E27FC236}">
                  <a16:creationId xmlns:a16="http://schemas.microsoft.com/office/drawing/2014/main" id="{D89F59C0-E5B1-4165-A526-9063341F3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" y="2264"/>
              <a:ext cx="13" cy="13"/>
            </a:xfrm>
            <a:custGeom>
              <a:avLst/>
              <a:gdLst>
                <a:gd name="T0" fmla="*/ 0 w 27"/>
                <a:gd name="T1" fmla="*/ 10 h 26"/>
                <a:gd name="T2" fmla="*/ 0 w 27"/>
                <a:gd name="T3" fmla="*/ 10 h 26"/>
                <a:gd name="T4" fmla="*/ 27 w 27"/>
                <a:gd name="T5" fmla="*/ 26 h 26"/>
                <a:gd name="T6" fmla="*/ 27 w 27"/>
                <a:gd name="T7" fmla="*/ 10 h 26"/>
                <a:gd name="T8" fmla="*/ 18 w 27"/>
                <a:gd name="T9" fmla="*/ 0 h 26"/>
                <a:gd name="T10" fmla="*/ 13 w 27"/>
                <a:gd name="T11" fmla="*/ 0 h 26"/>
                <a:gd name="T12" fmla="*/ 0 w 27"/>
                <a:gd name="T13" fmla="*/ 0 h 26"/>
                <a:gd name="T14" fmla="*/ 0 w 27"/>
                <a:gd name="T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0" y="10"/>
                  </a:moveTo>
                  <a:lnTo>
                    <a:pt x="0" y="10"/>
                  </a:lnTo>
                  <a:lnTo>
                    <a:pt x="27" y="26"/>
                  </a:lnTo>
                  <a:lnTo>
                    <a:pt x="27" y="1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28" name="Freeform 280">
              <a:extLst>
                <a:ext uri="{FF2B5EF4-FFF2-40B4-BE49-F238E27FC236}">
                  <a16:creationId xmlns:a16="http://schemas.microsoft.com/office/drawing/2014/main" id="{648E8FDD-8B7E-47A9-8C14-0D65D2646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0" y="2266"/>
              <a:ext cx="14" cy="14"/>
            </a:xfrm>
            <a:custGeom>
              <a:avLst/>
              <a:gdLst>
                <a:gd name="T0" fmla="*/ 7 w 26"/>
                <a:gd name="T1" fmla="*/ 26 h 26"/>
                <a:gd name="T2" fmla="*/ 26 w 26"/>
                <a:gd name="T3" fmla="*/ 26 h 26"/>
                <a:gd name="T4" fmla="*/ 26 w 26"/>
                <a:gd name="T5" fmla="*/ 0 h 26"/>
                <a:gd name="T6" fmla="*/ 0 w 26"/>
                <a:gd name="T7" fmla="*/ 26 h 26"/>
                <a:gd name="T8" fmla="*/ 7 w 2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7" y="26"/>
                  </a:moveTo>
                  <a:lnTo>
                    <a:pt x="26" y="26"/>
                  </a:lnTo>
                  <a:lnTo>
                    <a:pt x="26" y="0"/>
                  </a:lnTo>
                  <a:lnTo>
                    <a:pt x="0" y="26"/>
                  </a:lnTo>
                  <a:lnTo>
                    <a:pt x="7" y="26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29" name="Freeform 281">
              <a:extLst>
                <a:ext uri="{FF2B5EF4-FFF2-40B4-BE49-F238E27FC236}">
                  <a16:creationId xmlns:a16="http://schemas.microsoft.com/office/drawing/2014/main" id="{F79AC0DB-B180-4BC3-9F2B-842F7295C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" y="2266"/>
              <a:ext cx="186" cy="30"/>
            </a:xfrm>
            <a:custGeom>
              <a:avLst/>
              <a:gdLst>
                <a:gd name="T0" fmla="*/ 3 w 370"/>
                <a:gd name="T1" fmla="*/ 0 h 59"/>
                <a:gd name="T2" fmla="*/ 145 w 370"/>
                <a:gd name="T3" fmla="*/ 25 h 59"/>
                <a:gd name="T4" fmla="*/ 370 w 370"/>
                <a:gd name="T5" fmla="*/ 59 h 59"/>
                <a:gd name="T6" fmla="*/ 370 w 370"/>
                <a:gd name="T7" fmla="*/ 59 h 59"/>
                <a:gd name="T8" fmla="*/ 370 w 370"/>
                <a:gd name="T9" fmla="*/ 54 h 59"/>
                <a:gd name="T10" fmla="*/ 349 w 370"/>
                <a:gd name="T11" fmla="*/ 50 h 59"/>
                <a:gd name="T12" fmla="*/ 3 w 370"/>
                <a:gd name="T13" fmla="*/ 0 h 59"/>
                <a:gd name="T14" fmla="*/ 0 w 370"/>
                <a:gd name="T15" fmla="*/ 0 h 59"/>
                <a:gd name="T16" fmla="*/ 3 w 370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0" h="59">
                  <a:moveTo>
                    <a:pt x="3" y="0"/>
                  </a:moveTo>
                  <a:lnTo>
                    <a:pt x="145" y="25"/>
                  </a:lnTo>
                  <a:lnTo>
                    <a:pt x="370" y="59"/>
                  </a:lnTo>
                  <a:lnTo>
                    <a:pt x="370" y="59"/>
                  </a:lnTo>
                  <a:lnTo>
                    <a:pt x="370" y="54"/>
                  </a:lnTo>
                  <a:lnTo>
                    <a:pt x="349" y="50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595959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30" name="Freeform 282">
              <a:extLst>
                <a:ext uri="{FF2B5EF4-FFF2-40B4-BE49-F238E27FC236}">
                  <a16:creationId xmlns:a16="http://schemas.microsoft.com/office/drawing/2014/main" id="{A6DDAACB-1BFD-42DA-9BF4-1E12314AA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2266"/>
              <a:ext cx="13" cy="14"/>
            </a:xfrm>
            <a:custGeom>
              <a:avLst/>
              <a:gdLst>
                <a:gd name="T0" fmla="*/ 0 w 26"/>
                <a:gd name="T1" fmla="*/ 26 h 26"/>
                <a:gd name="T2" fmla="*/ 0 w 26"/>
                <a:gd name="T3" fmla="*/ 26 h 26"/>
                <a:gd name="T4" fmla="*/ 26 w 26"/>
                <a:gd name="T5" fmla="*/ 26 h 26"/>
                <a:gd name="T6" fmla="*/ 26 w 26"/>
                <a:gd name="T7" fmla="*/ 0 h 26"/>
                <a:gd name="T8" fmla="*/ 10 w 26"/>
                <a:gd name="T9" fmla="*/ 0 h 26"/>
                <a:gd name="T10" fmla="*/ 0 w 26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6">
                  <a:moveTo>
                    <a:pt x="0" y="26"/>
                  </a:moveTo>
                  <a:lnTo>
                    <a:pt x="0" y="26"/>
                  </a:lnTo>
                  <a:lnTo>
                    <a:pt x="26" y="26"/>
                  </a:lnTo>
                  <a:lnTo>
                    <a:pt x="26" y="0"/>
                  </a:lnTo>
                  <a:lnTo>
                    <a:pt x="1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31" name="Freeform 283">
              <a:extLst>
                <a:ext uri="{FF2B5EF4-FFF2-40B4-BE49-F238E27FC236}">
                  <a16:creationId xmlns:a16="http://schemas.microsoft.com/office/drawing/2014/main" id="{D841AFC6-B821-4FA2-9635-0ED845ED2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" y="2270"/>
              <a:ext cx="13" cy="13"/>
            </a:xfrm>
            <a:custGeom>
              <a:avLst/>
              <a:gdLst>
                <a:gd name="T0" fmla="*/ 0 w 26"/>
                <a:gd name="T1" fmla="*/ 27 h 27"/>
                <a:gd name="T2" fmla="*/ 0 w 26"/>
                <a:gd name="T3" fmla="*/ 27 h 27"/>
                <a:gd name="T4" fmla="*/ 26 w 26"/>
                <a:gd name="T5" fmla="*/ 27 h 27"/>
                <a:gd name="T6" fmla="*/ 26 w 26"/>
                <a:gd name="T7" fmla="*/ 0 h 27"/>
                <a:gd name="T8" fmla="*/ 15 w 26"/>
                <a:gd name="T9" fmla="*/ 15 h 27"/>
                <a:gd name="T10" fmla="*/ 0 w 26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7">
                  <a:moveTo>
                    <a:pt x="0" y="27"/>
                  </a:moveTo>
                  <a:lnTo>
                    <a:pt x="0" y="27"/>
                  </a:lnTo>
                  <a:lnTo>
                    <a:pt x="26" y="27"/>
                  </a:lnTo>
                  <a:lnTo>
                    <a:pt x="26" y="0"/>
                  </a:lnTo>
                  <a:lnTo>
                    <a:pt x="15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32" name="Freeform 284">
              <a:extLst>
                <a:ext uri="{FF2B5EF4-FFF2-40B4-BE49-F238E27FC236}">
                  <a16:creationId xmlns:a16="http://schemas.microsoft.com/office/drawing/2014/main" id="{65CA72E3-6283-432D-B3E8-07BA36B42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" y="2274"/>
              <a:ext cx="13" cy="13"/>
            </a:xfrm>
            <a:custGeom>
              <a:avLst/>
              <a:gdLst>
                <a:gd name="T0" fmla="*/ 0 w 27"/>
                <a:gd name="T1" fmla="*/ 26 h 26"/>
                <a:gd name="T2" fmla="*/ 20 w 27"/>
                <a:gd name="T3" fmla="*/ 15 h 26"/>
                <a:gd name="T4" fmla="*/ 27 w 27"/>
                <a:gd name="T5" fmla="*/ 15 h 26"/>
                <a:gd name="T6" fmla="*/ 20 w 27"/>
                <a:gd name="T7" fmla="*/ 0 h 26"/>
                <a:gd name="T8" fmla="*/ 0 w 27"/>
                <a:gd name="T9" fmla="*/ 15 h 26"/>
                <a:gd name="T10" fmla="*/ 0 w 27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0" y="26"/>
                  </a:moveTo>
                  <a:lnTo>
                    <a:pt x="20" y="15"/>
                  </a:lnTo>
                  <a:lnTo>
                    <a:pt x="27" y="15"/>
                  </a:lnTo>
                  <a:lnTo>
                    <a:pt x="20" y="0"/>
                  </a:lnTo>
                  <a:lnTo>
                    <a:pt x="0" y="1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33" name="Freeform 285">
              <a:extLst>
                <a:ext uri="{FF2B5EF4-FFF2-40B4-BE49-F238E27FC236}">
                  <a16:creationId xmlns:a16="http://schemas.microsoft.com/office/drawing/2014/main" id="{C665C236-F777-421A-8CF8-13498E2DA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2276"/>
              <a:ext cx="13" cy="14"/>
            </a:xfrm>
            <a:custGeom>
              <a:avLst/>
              <a:gdLst>
                <a:gd name="T0" fmla="*/ 0 w 27"/>
                <a:gd name="T1" fmla="*/ 10 h 26"/>
                <a:gd name="T2" fmla="*/ 0 w 27"/>
                <a:gd name="T3" fmla="*/ 26 h 26"/>
                <a:gd name="T4" fmla="*/ 20 w 27"/>
                <a:gd name="T5" fmla="*/ 26 h 26"/>
                <a:gd name="T6" fmla="*/ 27 w 27"/>
                <a:gd name="T7" fmla="*/ 10 h 26"/>
                <a:gd name="T8" fmla="*/ 27 w 27"/>
                <a:gd name="T9" fmla="*/ 0 h 26"/>
                <a:gd name="T10" fmla="*/ 9 w 27"/>
                <a:gd name="T11" fmla="*/ 10 h 26"/>
                <a:gd name="T12" fmla="*/ 0 w 27"/>
                <a:gd name="T13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6">
                  <a:moveTo>
                    <a:pt x="0" y="10"/>
                  </a:moveTo>
                  <a:lnTo>
                    <a:pt x="0" y="26"/>
                  </a:lnTo>
                  <a:lnTo>
                    <a:pt x="20" y="26"/>
                  </a:lnTo>
                  <a:lnTo>
                    <a:pt x="27" y="10"/>
                  </a:lnTo>
                  <a:lnTo>
                    <a:pt x="27" y="0"/>
                  </a:lnTo>
                  <a:lnTo>
                    <a:pt x="9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34" name="Freeform 286">
              <a:extLst>
                <a:ext uri="{FF2B5EF4-FFF2-40B4-BE49-F238E27FC236}">
                  <a16:creationId xmlns:a16="http://schemas.microsoft.com/office/drawing/2014/main" id="{43FBA800-688C-4220-ADDF-E95F63D5E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9" y="2275"/>
              <a:ext cx="19" cy="21"/>
            </a:xfrm>
            <a:custGeom>
              <a:avLst/>
              <a:gdLst>
                <a:gd name="T0" fmla="*/ 0 w 39"/>
                <a:gd name="T1" fmla="*/ 30 h 43"/>
                <a:gd name="T2" fmla="*/ 0 w 39"/>
                <a:gd name="T3" fmla="*/ 34 h 43"/>
                <a:gd name="T4" fmla="*/ 9 w 39"/>
                <a:gd name="T5" fmla="*/ 43 h 43"/>
                <a:gd name="T6" fmla="*/ 9 w 39"/>
                <a:gd name="T7" fmla="*/ 43 h 43"/>
                <a:gd name="T8" fmla="*/ 30 w 39"/>
                <a:gd name="T9" fmla="*/ 38 h 43"/>
                <a:gd name="T10" fmla="*/ 39 w 39"/>
                <a:gd name="T11" fmla="*/ 25 h 43"/>
                <a:gd name="T12" fmla="*/ 35 w 39"/>
                <a:gd name="T13" fmla="*/ 0 h 43"/>
                <a:gd name="T14" fmla="*/ 0 w 39"/>
                <a:gd name="T15" fmla="*/ 9 h 43"/>
                <a:gd name="T16" fmla="*/ 0 w 39"/>
                <a:gd name="T17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43">
                  <a:moveTo>
                    <a:pt x="0" y="30"/>
                  </a:moveTo>
                  <a:lnTo>
                    <a:pt x="0" y="34"/>
                  </a:lnTo>
                  <a:lnTo>
                    <a:pt x="9" y="43"/>
                  </a:lnTo>
                  <a:lnTo>
                    <a:pt x="9" y="43"/>
                  </a:lnTo>
                  <a:lnTo>
                    <a:pt x="30" y="38"/>
                  </a:lnTo>
                  <a:lnTo>
                    <a:pt x="39" y="25"/>
                  </a:lnTo>
                  <a:lnTo>
                    <a:pt x="35" y="0"/>
                  </a:lnTo>
                  <a:lnTo>
                    <a:pt x="0" y="9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35" name="Freeform 287">
              <a:extLst>
                <a:ext uri="{FF2B5EF4-FFF2-40B4-BE49-F238E27FC236}">
                  <a16:creationId xmlns:a16="http://schemas.microsoft.com/office/drawing/2014/main" id="{F26EA513-7A6C-444E-94BE-10C7C0066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2281"/>
              <a:ext cx="14" cy="14"/>
            </a:xfrm>
            <a:custGeom>
              <a:avLst/>
              <a:gdLst>
                <a:gd name="T0" fmla="*/ 0 w 26"/>
                <a:gd name="T1" fmla="*/ 26 h 26"/>
                <a:gd name="T2" fmla="*/ 0 w 26"/>
                <a:gd name="T3" fmla="*/ 26 h 26"/>
                <a:gd name="T4" fmla="*/ 26 w 26"/>
                <a:gd name="T5" fmla="*/ 26 h 26"/>
                <a:gd name="T6" fmla="*/ 26 w 26"/>
                <a:gd name="T7" fmla="*/ 26 h 26"/>
                <a:gd name="T8" fmla="*/ 26 w 26"/>
                <a:gd name="T9" fmla="*/ 0 h 26"/>
                <a:gd name="T10" fmla="*/ 0 w 26"/>
                <a:gd name="T11" fmla="*/ 0 h 26"/>
                <a:gd name="T12" fmla="*/ 0 w 26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0" y="26"/>
                  </a:moveTo>
                  <a:lnTo>
                    <a:pt x="0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36" name="Freeform 288">
              <a:extLst>
                <a:ext uri="{FF2B5EF4-FFF2-40B4-BE49-F238E27FC236}">
                  <a16:creationId xmlns:a16="http://schemas.microsoft.com/office/drawing/2014/main" id="{ACA63BB5-2E0B-4AC3-A9A4-2ABFB4804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1" y="2279"/>
              <a:ext cx="161" cy="100"/>
            </a:xfrm>
            <a:custGeom>
              <a:avLst/>
              <a:gdLst>
                <a:gd name="T0" fmla="*/ 21 w 322"/>
                <a:gd name="T1" fmla="*/ 200 h 200"/>
                <a:gd name="T2" fmla="*/ 322 w 322"/>
                <a:gd name="T3" fmla="*/ 13 h 200"/>
                <a:gd name="T4" fmla="*/ 322 w 322"/>
                <a:gd name="T5" fmla="*/ 0 h 200"/>
                <a:gd name="T6" fmla="*/ 0 w 322"/>
                <a:gd name="T7" fmla="*/ 192 h 200"/>
                <a:gd name="T8" fmla="*/ 21 w 322"/>
                <a:gd name="T9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2" h="200">
                  <a:moveTo>
                    <a:pt x="21" y="200"/>
                  </a:moveTo>
                  <a:lnTo>
                    <a:pt x="322" y="13"/>
                  </a:lnTo>
                  <a:lnTo>
                    <a:pt x="322" y="0"/>
                  </a:lnTo>
                  <a:lnTo>
                    <a:pt x="0" y="192"/>
                  </a:lnTo>
                  <a:lnTo>
                    <a:pt x="21" y="200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37" name="Freeform 289">
              <a:extLst>
                <a:ext uri="{FF2B5EF4-FFF2-40B4-BE49-F238E27FC236}">
                  <a16:creationId xmlns:a16="http://schemas.microsoft.com/office/drawing/2014/main" id="{DBD19BE3-6255-4915-8BBF-39109BD52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2" y="2283"/>
              <a:ext cx="13" cy="13"/>
            </a:xfrm>
            <a:custGeom>
              <a:avLst/>
              <a:gdLst>
                <a:gd name="T0" fmla="*/ 0 w 27"/>
                <a:gd name="T1" fmla="*/ 26 h 26"/>
                <a:gd name="T2" fmla="*/ 0 w 27"/>
                <a:gd name="T3" fmla="*/ 26 h 26"/>
                <a:gd name="T4" fmla="*/ 27 w 27"/>
                <a:gd name="T5" fmla="*/ 10 h 26"/>
                <a:gd name="T6" fmla="*/ 27 w 27"/>
                <a:gd name="T7" fmla="*/ 0 h 26"/>
                <a:gd name="T8" fmla="*/ 0 w 27"/>
                <a:gd name="T9" fmla="*/ 10 h 26"/>
                <a:gd name="T10" fmla="*/ 0 w 27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0" y="26"/>
                  </a:moveTo>
                  <a:lnTo>
                    <a:pt x="0" y="26"/>
                  </a:lnTo>
                  <a:lnTo>
                    <a:pt x="27" y="10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38" name="Freeform 290">
              <a:extLst>
                <a:ext uri="{FF2B5EF4-FFF2-40B4-BE49-F238E27FC236}">
                  <a16:creationId xmlns:a16="http://schemas.microsoft.com/office/drawing/2014/main" id="{A78194EF-95DD-4E58-A8CA-494228681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7" y="2283"/>
              <a:ext cx="13" cy="13"/>
            </a:xfrm>
            <a:custGeom>
              <a:avLst/>
              <a:gdLst>
                <a:gd name="T0" fmla="*/ 0 w 27"/>
                <a:gd name="T1" fmla="*/ 26 h 26"/>
                <a:gd name="T2" fmla="*/ 27 w 27"/>
                <a:gd name="T3" fmla="*/ 17 h 26"/>
                <a:gd name="T4" fmla="*/ 27 w 27"/>
                <a:gd name="T5" fmla="*/ 0 h 26"/>
                <a:gd name="T6" fmla="*/ 0 w 27"/>
                <a:gd name="T7" fmla="*/ 10 h 26"/>
                <a:gd name="T8" fmla="*/ 0 w 2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0" y="26"/>
                  </a:moveTo>
                  <a:lnTo>
                    <a:pt x="27" y="17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39" name="Freeform 291">
              <a:extLst>
                <a:ext uri="{FF2B5EF4-FFF2-40B4-BE49-F238E27FC236}">
                  <a16:creationId xmlns:a16="http://schemas.microsoft.com/office/drawing/2014/main" id="{42478C91-0659-4E22-A7A6-4894D3F46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6" y="2287"/>
              <a:ext cx="178" cy="54"/>
            </a:xfrm>
            <a:custGeom>
              <a:avLst/>
              <a:gdLst>
                <a:gd name="T0" fmla="*/ 0 w 357"/>
                <a:gd name="T1" fmla="*/ 38 h 108"/>
                <a:gd name="T2" fmla="*/ 0 w 357"/>
                <a:gd name="T3" fmla="*/ 38 h 108"/>
                <a:gd name="T4" fmla="*/ 8 w 357"/>
                <a:gd name="T5" fmla="*/ 52 h 108"/>
                <a:gd name="T6" fmla="*/ 8 w 357"/>
                <a:gd name="T7" fmla="*/ 52 h 108"/>
                <a:gd name="T8" fmla="*/ 13 w 357"/>
                <a:gd name="T9" fmla="*/ 57 h 108"/>
                <a:gd name="T10" fmla="*/ 333 w 357"/>
                <a:gd name="T11" fmla="*/ 108 h 108"/>
                <a:gd name="T12" fmla="*/ 344 w 357"/>
                <a:gd name="T13" fmla="*/ 98 h 108"/>
                <a:gd name="T14" fmla="*/ 349 w 357"/>
                <a:gd name="T15" fmla="*/ 81 h 108"/>
                <a:gd name="T16" fmla="*/ 354 w 357"/>
                <a:gd name="T17" fmla="*/ 73 h 108"/>
                <a:gd name="T18" fmla="*/ 357 w 357"/>
                <a:gd name="T19" fmla="*/ 48 h 108"/>
                <a:gd name="T20" fmla="*/ 233 w 357"/>
                <a:gd name="T21" fmla="*/ 27 h 108"/>
                <a:gd name="T22" fmla="*/ 38 w 357"/>
                <a:gd name="T23" fmla="*/ 0 h 108"/>
                <a:gd name="T24" fmla="*/ 5 w 357"/>
                <a:gd name="T25" fmla="*/ 9 h 108"/>
                <a:gd name="T26" fmla="*/ 0 w 357"/>
                <a:gd name="T27" fmla="*/ 3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108">
                  <a:moveTo>
                    <a:pt x="0" y="38"/>
                  </a:moveTo>
                  <a:lnTo>
                    <a:pt x="0" y="38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3" y="57"/>
                  </a:lnTo>
                  <a:lnTo>
                    <a:pt x="333" y="108"/>
                  </a:lnTo>
                  <a:lnTo>
                    <a:pt x="344" y="98"/>
                  </a:lnTo>
                  <a:lnTo>
                    <a:pt x="349" y="81"/>
                  </a:lnTo>
                  <a:lnTo>
                    <a:pt x="354" y="73"/>
                  </a:lnTo>
                  <a:lnTo>
                    <a:pt x="357" y="48"/>
                  </a:lnTo>
                  <a:lnTo>
                    <a:pt x="233" y="27"/>
                  </a:lnTo>
                  <a:lnTo>
                    <a:pt x="38" y="0"/>
                  </a:lnTo>
                  <a:lnTo>
                    <a:pt x="5" y="9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40" name="Freeform 292">
              <a:extLst>
                <a:ext uri="{FF2B5EF4-FFF2-40B4-BE49-F238E27FC236}">
                  <a16:creationId xmlns:a16="http://schemas.microsoft.com/office/drawing/2014/main" id="{C015DEFB-9F37-4757-8BE5-BA2BC4BB2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" y="2287"/>
              <a:ext cx="13" cy="13"/>
            </a:xfrm>
            <a:custGeom>
              <a:avLst/>
              <a:gdLst>
                <a:gd name="T0" fmla="*/ 0 w 27"/>
                <a:gd name="T1" fmla="*/ 17 h 27"/>
                <a:gd name="T2" fmla="*/ 0 w 27"/>
                <a:gd name="T3" fmla="*/ 27 h 27"/>
                <a:gd name="T4" fmla="*/ 27 w 27"/>
                <a:gd name="T5" fmla="*/ 10 h 27"/>
                <a:gd name="T6" fmla="*/ 27 w 27"/>
                <a:gd name="T7" fmla="*/ 0 h 27"/>
                <a:gd name="T8" fmla="*/ 0 w 27"/>
                <a:gd name="T9" fmla="*/ 10 h 27"/>
                <a:gd name="T10" fmla="*/ 0 w 27"/>
                <a:gd name="T11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7">
                  <a:moveTo>
                    <a:pt x="0" y="17"/>
                  </a:moveTo>
                  <a:lnTo>
                    <a:pt x="0" y="27"/>
                  </a:lnTo>
                  <a:lnTo>
                    <a:pt x="27" y="10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41" name="Freeform 293">
              <a:extLst>
                <a:ext uri="{FF2B5EF4-FFF2-40B4-BE49-F238E27FC236}">
                  <a16:creationId xmlns:a16="http://schemas.microsoft.com/office/drawing/2014/main" id="{5B183C12-C0AF-4AF2-B710-B74DB63C7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5" y="2287"/>
              <a:ext cx="657" cy="400"/>
            </a:xfrm>
            <a:custGeom>
              <a:avLst/>
              <a:gdLst>
                <a:gd name="T0" fmla="*/ 1100 w 1315"/>
                <a:gd name="T1" fmla="*/ 214 h 800"/>
                <a:gd name="T2" fmla="*/ 1105 w 1315"/>
                <a:gd name="T3" fmla="*/ 252 h 800"/>
                <a:gd name="T4" fmla="*/ 1109 w 1315"/>
                <a:gd name="T5" fmla="*/ 290 h 800"/>
                <a:gd name="T6" fmla="*/ 1113 w 1315"/>
                <a:gd name="T7" fmla="*/ 306 h 800"/>
                <a:gd name="T8" fmla="*/ 1105 w 1315"/>
                <a:gd name="T9" fmla="*/ 315 h 800"/>
                <a:gd name="T10" fmla="*/ 1100 w 1315"/>
                <a:gd name="T11" fmla="*/ 325 h 800"/>
                <a:gd name="T12" fmla="*/ 1087 w 1315"/>
                <a:gd name="T13" fmla="*/ 315 h 800"/>
                <a:gd name="T14" fmla="*/ 1065 w 1315"/>
                <a:gd name="T15" fmla="*/ 325 h 800"/>
                <a:gd name="T16" fmla="*/ 1052 w 1315"/>
                <a:gd name="T17" fmla="*/ 325 h 800"/>
                <a:gd name="T18" fmla="*/ 1041 w 1315"/>
                <a:gd name="T19" fmla="*/ 315 h 800"/>
                <a:gd name="T20" fmla="*/ 1031 w 1315"/>
                <a:gd name="T21" fmla="*/ 303 h 800"/>
                <a:gd name="T22" fmla="*/ 1014 w 1315"/>
                <a:gd name="T23" fmla="*/ 295 h 800"/>
                <a:gd name="T24" fmla="*/ 1014 w 1315"/>
                <a:gd name="T25" fmla="*/ 287 h 800"/>
                <a:gd name="T26" fmla="*/ 928 w 1315"/>
                <a:gd name="T27" fmla="*/ 239 h 800"/>
                <a:gd name="T28" fmla="*/ 936 w 1315"/>
                <a:gd name="T29" fmla="*/ 230 h 800"/>
                <a:gd name="T30" fmla="*/ 928 w 1315"/>
                <a:gd name="T31" fmla="*/ 227 h 800"/>
                <a:gd name="T32" fmla="*/ 816 w 1315"/>
                <a:gd name="T33" fmla="*/ 277 h 800"/>
                <a:gd name="T34" fmla="*/ 0 w 1315"/>
                <a:gd name="T35" fmla="*/ 800 h 800"/>
                <a:gd name="T36" fmla="*/ 657 w 1315"/>
                <a:gd name="T37" fmla="*/ 783 h 800"/>
                <a:gd name="T38" fmla="*/ 695 w 1315"/>
                <a:gd name="T39" fmla="*/ 758 h 800"/>
                <a:gd name="T40" fmla="*/ 730 w 1315"/>
                <a:gd name="T41" fmla="*/ 745 h 800"/>
                <a:gd name="T42" fmla="*/ 768 w 1315"/>
                <a:gd name="T43" fmla="*/ 737 h 800"/>
                <a:gd name="T44" fmla="*/ 816 w 1315"/>
                <a:gd name="T45" fmla="*/ 737 h 800"/>
                <a:gd name="T46" fmla="*/ 877 w 1315"/>
                <a:gd name="T47" fmla="*/ 750 h 800"/>
                <a:gd name="T48" fmla="*/ 1315 w 1315"/>
                <a:gd name="T49" fmla="*/ 800 h 800"/>
                <a:gd name="T50" fmla="*/ 1001 w 1315"/>
                <a:gd name="T51" fmla="*/ 626 h 800"/>
                <a:gd name="T52" fmla="*/ 971 w 1315"/>
                <a:gd name="T53" fmla="*/ 604 h 800"/>
                <a:gd name="T54" fmla="*/ 963 w 1315"/>
                <a:gd name="T55" fmla="*/ 574 h 800"/>
                <a:gd name="T56" fmla="*/ 975 w 1315"/>
                <a:gd name="T57" fmla="*/ 536 h 800"/>
                <a:gd name="T58" fmla="*/ 1014 w 1315"/>
                <a:gd name="T59" fmla="*/ 490 h 800"/>
                <a:gd name="T60" fmla="*/ 1315 w 1315"/>
                <a:gd name="T61" fmla="*/ 0 h 800"/>
                <a:gd name="T62" fmla="*/ 1100 w 1315"/>
                <a:gd name="T63" fmla="*/ 214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15" h="800">
                  <a:moveTo>
                    <a:pt x="1100" y="214"/>
                  </a:moveTo>
                  <a:lnTo>
                    <a:pt x="1100" y="214"/>
                  </a:lnTo>
                  <a:lnTo>
                    <a:pt x="1100" y="239"/>
                  </a:lnTo>
                  <a:lnTo>
                    <a:pt x="1105" y="252"/>
                  </a:lnTo>
                  <a:lnTo>
                    <a:pt x="1105" y="287"/>
                  </a:lnTo>
                  <a:lnTo>
                    <a:pt x="1109" y="290"/>
                  </a:lnTo>
                  <a:lnTo>
                    <a:pt x="1109" y="298"/>
                  </a:lnTo>
                  <a:lnTo>
                    <a:pt x="1113" y="306"/>
                  </a:lnTo>
                  <a:lnTo>
                    <a:pt x="1109" y="315"/>
                  </a:lnTo>
                  <a:lnTo>
                    <a:pt x="1105" y="315"/>
                  </a:lnTo>
                  <a:lnTo>
                    <a:pt x="1100" y="320"/>
                  </a:lnTo>
                  <a:lnTo>
                    <a:pt x="1100" y="325"/>
                  </a:lnTo>
                  <a:lnTo>
                    <a:pt x="1092" y="320"/>
                  </a:lnTo>
                  <a:lnTo>
                    <a:pt x="1087" y="315"/>
                  </a:lnTo>
                  <a:lnTo>
                    <a:pt x="1065" y="320"/>
                  </a:lnTo>
                  <a:lnTo>
                    <a:pt x="1065" y="325"/>
                  </a:lnTo>
                  <a:lnTo>
                    <a:pt x="1062" y="325"/>
                  </a:lnTo>
                  <a:lnTo>
                    <a:pt x="1052" y="325"/>
                  </a:lnTo>
                  <a:lnTo>
                    <a:pt x="1052" y="320"/>
                  </a:lnTo>
                  <a:lnTo>
                    <a:pt x="1041" y="315"/>
                  </a:lnTo>
                  <a:lnTo>
                    <a:pt x="1031" y="306"/>
                  </a:lnTo>
                  <a:lnTo>
                    <a:pt x="1031" y="303"/>
                  </a:lnTo>
                  <a:lnTo>
                    <a:pt x="1019" y="298"/>
                  </a:lnTo>
                  <a:lnTo>
                    <a:pt x="1014" y="295"/>
                  </a:lnTo>
                  <a:lnTo>
                    <a:pt x="1014" y="287"/>
                  </a:lnTo>
                  <a:lnTo>
                    <a:pt x="1014" y="287"/>
                  </a:lnTo>
                  <a:lnTo>
                    <a:pt x="923" y="244"/>
                  </a:lnTo>
                  <a:lnTo>
                    <a:pt x="928" y="239"/>
                  </a:lnTo>
                  <a:lnTo>
                    <a:pt x="936" y="235"/>
                  </a:lnTo>
                  <a:lnTo>
                    <a:pt x="936" y="230"/>
                  </a:lnTo>
                  <a:lnTo>
                    <a:pt x="931" y="230"/>
                  </a:lnTo>
                  <a:lnTo>
                    <a:pt x="928" y="227"/>
                  </a:lnTo>
                  <a:lnTo>
                    <a:pt x="923" y="214"/>
                  </a:lnTo>
                  <a:lnTo>
                    <a:pt x="816" y="277"/>
                  </a:lnTo>
                  <a:lnTo>
                    <a:pt x="845" y="287"/>
                  </a:lnTo>
                  <a:lnTo>
                    <a:pt x="0" y="800"/>
                  </a:lnTo>
                  <a:lnTo>
                    <a:pt x="639" y="800"/>
                  </a:lnTo>
                  <a:lnTo>
                    <a:pt x="657" y="783"/>
                  </a:lnTo>
                  <a:lnTo>
                    <a:pt x="673" y="770"/>
                  </a:lnTo>
                  <a:lnTo>
                    <a:pt x="695" y="758"/>
                  </a:lnTo>
                  <a:lnTo>
                    <a:pt x="713" y="750"/>
                  </a:lnTo>
                  <a:lnTo>
                    <a:pt x="730" y="745"/>
                  </a:lnTo>
                  <a:lnTo>
                    <a:pt x="746" y="740"/>
                  </a:lnTo>
                  <a:lnTo>
                    <a:pt x="768" y="737"/>
                  </a:lnTo>
                  <a:lnTo>
                    <a:pt x="786" y="737"/>
                  </a:lnTo>
                  <a:lnTo>
                    <a:pt x="816" y="737"/>
                  </a:lnTo>
                  <a:lnTo>
                    <a:pt x="845" y="740"/>
                  </a:lnTo>
                  <a:lnTo>
                    <a:pt x="877" y="750"/>
                  </a:lnTo>
                  <a:lnTo>
                    <a:pt x="1052" y="800"/>
                  </a:lnTo>
                  <a:lnTo>
                    <a:pt x="1315" y="800"/>
                  </a:lnTo>
                  <a:lnTo>
                    <a:pt x="1315" y="702"/>
                  </a:lnTo>
                  <a:lnTo>
                    <a:pt x="1001" y="626"/>
                  </a:lnTo>
                  <a:lnTo>
                    <a:pt x="984" y="613"/>
                  </a:lnTo>
                  <a:lnTo>
                    <a:pt x="971" y="604"/>
                  </a:lnTo>
                  <a:lnTo>
                    <a:pt x="963" y="588"/>
                  </a:lnTo>
                  <a:lnTo>
                    <a:pt x="963" y="574"/>
                  </a:lnTo>
                  <a:lnTo>
                    <a:pt x="963" y="558"/>
                  </a:lnTo>
                  <a:lnTo>
                    <a:pt x="975" y="536"/>
                  </a:lnTo>
                  <a:lnTo>
                    <a:pt x="993" y="512"/>
                  </a:lnTo>
                  <a:lnTo>
                    <a:pt x="1014" y="490"/>
                  </a:lnTo>
                  <a:lnTo>
                    <a:pt x="1315" y="244"/>
                  </a:lnTo>
                  <a:lnTo>
                    <a:pt x="1315" y="0"/>
                  </a:lnTo>
                  <a:lnTo>
                    <a:pt x="1014" y="184"/>
                  </a:lnTo>
                  <a:lnTo>
                    <a:pt x="1100" y="214"/>
                  </a:lnTo>
                  <a:close/>
                </a:path>
              </a:pathLst>
            </a:custGeom>
            <a:solidFill>
              <a:srgbClr val="CECECE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42" name="Freeform 294">
              <a:extLst>
                <a:ext uri="{FF2B5EF4-FFF2-40B4-BE49-F238E27FC236}">
                  <a16:creationId xmlns:a16="http://schemas.microsoft.com/office/drawing/2014/main" id="{4D0C5E84-D2A6-4309-B54C-29CA2EAAD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2287"/>
              <a:ext cx="164" cy="28"/>
            </a:xfrm>
            <a:custGeom>
              <a:avLst/>
              <a:gdLst>
                <a:gd name="T0" fmla="*/ 0 w 328"/>
                <a:gd name="T1" fmla="*/ 9 h 57"/>
                <a:gd name="T2" fmla="*/ 306 w 328"/>
                <a:gd name="T3" fmla="*/ 57 h 57"/>
                <a:gd name="T4" fmla="*/ 328 w 328"/>
                <a:gd name="T5" fmla="*/ 48 h 57"/>
                <a:gd name="T6" fmla="*/ 25 w 328"/>
                <a:gd name="T7" fmla="*/ 0 h 57"/>
                <a:gd name="T8" fmla="*/ 0 w 328"/>
                <a:gd name="T9" fmla="*/ 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57">
                  <a:moveTo>
                    <a:pt x="0" y="9"/>
                  </a:moveTo>
                  <a:lnTo>
                    <a:pt x="306" y="57"/>
                  </a:lnTo>
                  <a:lnTo>
                    <a:pt x="328" y="48"/>
                  </a:lnTo>
                  <a:lnTo>
                    <a:pt x="25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CECECE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43" name="Freeform 295">
              <a:extLst>
                <a:ext uri="{FF2B5EF4-FFF2-40B4-BE49-F238E27FC236}">
                  <a16:creationId xmlns:a16="http://schemas.microsoft.com/office/drawing/2014/main" id="{CCE73E8A-01D2-47AC-B9AC-54B3D159E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8" y="2291"/>
              <a:ext cx="13" cy="13"/>
            </a:xfrm>
            <a:custGeom>
              <a:avLst/>
              <a:gdLst>
                <a:gd name="T0" fmla="*/ 0 w 27"/>
                <a:gd name="T1" fmla="*/ 26 h 26"/>
                <a:gd name="T2" fmla="*/ 0 w 27"/>
                <a:gd name="T3" fmla="*/ 26 h 26"/>
                <a:gd name="T4" fmla="*/ 27 w 27"/>
                <a:gd name="T5" fmla="*/ 9 h 26"/>
                <a:gd name="T6" fmla="*/ 27 w 27"/>
                <a:gd name="T7" fmla="*/ 0 h 26"/>
                <a:gd name="T8" fmla="*/ 0 w 27"/>
                <a:gd name="T9" fmla="*/ 9 h 26"/>
                <a:gd name="T10" fmla="*/ 0 w 27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0" y="26"/>
                  </a:moveTo>
                  <a:lnTo>
                    <a:pt x="0" y="26"/>
                  </a:lnTo>
                  <a:lnTo>
                    <a:pt x="27" y="9"/>
                  </a:lnTo>
                  <a:lnTo>
                    <a:pt x="27" y="0"/>
                  </a:lnTo>
                  <a:lnTo>
                    <a:pt x="0" y="9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44" name="Freeform 296">
              <a:extLst>
                <a:ext uri="{FF2B5EF4-FFF2-40B4-BE49-F238E27FC236}">
                  <a16:creationId xmlns:a16="http://schemas.microsoft.com/office/drawing/2014/main" id="{2554AC6C-3C3E-4D06-8A31-E891704C7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" y="2294"/>
              <a:ext cx="155" cy="34"/>
            </a:xfrm>
            <a:custGeom>
              <a:avLst/>
              <a:gdLst>
                <a:gd name="T0" fmla="*/ 0 w 309"/>
                <a:gd name="T1" fmla="*/ 25 h 68"/>
                <a:gd name="T2" fmla="*/ 8 w 309"/>
                <a:gd name="T3" fmla="*/ 25 h 68"/>
                <a:gd name="T4" fmla="*/ 81 w 309"/>
                <a:gd name="T5" fmla="*/ 39 h 68"/>
                <a:gd name="T6" fmla="*/ 306 w 309"/>
                <a:gd name="T7" fmla="*/ 68 h 68"/>
                <a:gd name="T8" fmla="*/ 309 w 309"/>
                <a:gd name="T9" fmla="*/ 47 h 68"/>
                <a:gd name="T10" fmla="*/ 288 w 309"/>
                <a:gd name="T11" fmla="*/ 44 h 68"/>
                <a:gd name="T12" fmla="*/ 3 w 309"/>
                <a:gd name="T13" fmla="*/ 0 h 68"/>
                <a:gd name="T14" fmla="*/ 0 w 309"/>
                <a:gd name="T15" fmla="*/ 22 h 68"/>
                <a:gd name="T16" fmla="*/ 0 w 309"/>
                <a:gd name="T17" fmla="*/ 2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9" h="68">
                  <a:moveTo>
                    <a:pt x="0" y="25"/>
                  </a:moveTo>
                  <a:lnTo>
                    <a:pt x="8" y="25"/>
                  </a:lnTo>
                  <a:lnTo>
                    <a:pt x="81" y="39"/>
                  </a:lnTo>
                  <a:lnTo>
                    <a:pt x="306" y="68"/>
                  </a:lnTo>
                  <a:lnTo>
                    <a:pt x="309" y="47"/>
                  </a:lnTo>
                  <a:lnTo>
                    <a:pt x="288" y="44"/>
                  </a:lnTo>
                  <a:lnTo>
                    <a:pt x="3" y="0"/>
                  </a:lnTo>
                  <a:lnTo>
                    <a:pt x="0" y="22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45" name="Freeform 297">
              <a:extLst>
                <a:ext uri="{FF2B5EF4-FFF2-40B4-BE49-F238E27FC236}">
                  <a16:creationId xmlns:a16="http://schemas.microsoft.com/office/drawing/2014/main" id="{10A57C6D-3A03-4AB9-9B01-AEC48351B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2294"/>
              <a:ext cx="45" cy="19"/>
            </a:xfrm>
            <a:custGeom>
              <a:avLst/>
              <a:gdLst>
                <a:gd name="T0" fmla="*/ 12 w 90"/>
                <a:gd name="T1" fmla="*/ 17 h 39"/>
                <a:gd name="T2" fmla="*/ 3 w 90"/>
                <a:gd name="T3" fmla="*/ 25 h 39"/>
                <a:gd name="T4" fmla="*/ 0 w 90"/>
                <a:gd name="T5" fmla="*/ 30 h 39"/>
                <a:gd name="T6" fmla="*/ 0 w 90"/>
                <a:gd name="T7" fmla="*/ 30 h 39"/>
                <a:gd name="T8" fmla="*/ 47 w 90"/>
                <a:gd name="T9" fmla="*/ 39 h 39"/>
                <a:gd name="T10" fmla="*/ 90 w 90"/>
                <a:gd name="T11" fmla="*/ 25 h 39"/>
                <a:gd name="T12" fmla="*/ 90 w 90"/>
                <a:gd name="T13" fmla="*/ 17 h 39"/>
                <a:gd name="T14" fmla="*/ 81 w 90"/>
                <a:gd name="T15" fmla="*/ 14 h 39"/>
                <a:gd name="T16" fmla="*/ 73 w 90"/>
                <a:gd name="T17" fmla="*/ 5 h 39"/>
                <a:gd name="T18" fmla="*/ 55 w 90"/>
                <a:gd name="T19" fmla="*/ 0 h 39"/>
                <a:gd name="T20" fmla="*/ 33 w 90"/>
                <a:gd name="T21" fmla="*/ 5 h 39"/>
                <a:gd name="T22" fmla="*/ 12 w 90"/>
                <a:gd name="T23" fmla="*/ 17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39">
                  <a:moveTo>
                    <a:pt x="12" y="17"/>
                  </a:moveTo>
                  <a:lnTo>
                    <a:pt x="3" y="25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7" y="39"/>
                  </a:lnTo>
                  <a:lnTo>
                    <a:pt x="90" y="25"/>
                  </a:lnTo>
                  <a:lnTo>
                    <a:pt x="90" y="17"/>
                  </a:lnTo>
                  <a:lnTo>
                    <a:pt x="81" y="14"/>
                  </a:lnTo>
                  <a:lnTo>
                    <a:pt x="73" y="5"/>
                  </a:lnTo>
                  <a:lnTo>
                    <a:pt x="55" y="0"/>
                  </a:lnTo>
                  <a:lnTo>
                    <a:pt x="33" y="5"/>
                  </a:lnTo>
                  <a:lnTo>
                    <a:pt x="12" y="17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46" name="Freeform 298">
              <a:extLst>
                <a:ext uri="{FF2B5EF4-FFF2-40B4-BE49-F238E27FC236}">
                  <a16:creationId xmlns:a16="http://schemas.microsoft.com/office/drawing/2014/main" id="{E891ED82-C412-4217-B5CA-4E53A5B3B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0" y="2296"/>
              <a:ext cx="602" cy="223"/>
            </a:xfrm>
            <a:custGeom>
              <a:avLst/>
              <a:gdLst>
                <a:gd name="T0" fmla="*/ 14 w 1203"/>
                <a:gd name="T1" fmla="*/ 20 h 446"/>
                <a:gd name="T2" fmla="*/ 27 w 1203"/>
                <a:gd name="T3" fmla="*/ 39 h 446"/>
                <a:gd name="T4" fmla="*/ 35 w 1203"/>
                <a:gd name="T5" fmla="*/ 34 h 446"/>
                <a:gd name="T6" fmla="*/ 48 w 1203"/>
                <a:gd name="T7" fmla="*/ 30 h 446"/>
                <a:gd name="T8" fmla="*/ 65 w 1203"/>
                <a:gd name="T9" fmla="*/ 63 h 446"/>
                <a:gd name="T10" fmla="*/ 83 w 1203"/>
                <a:gd name="T11" fmla="*/ 55 h 446"/>
                <a:gd name="T12" fmla="*/ 100 w 1203"/>
                <a:gd name="T13" fmla="*/ 42 h 446"/>
                <a:gd name="T14" fmla="*/ 113 w 1203"/>
                <a:gd name="T15" fmla="*/ 77 h 446"/>
                <a:gd name="T16" fmla="*/ 126 w 1203"/>
                <a:gd name="T17" fmla="*/ 93 h 446"/>
                <a:gd name="T18" fmla="*/ 143 w 1203"/>
                <a:gd name="T19" fmla="*/ 63 h 446"/>
                <a:gd name="T20" fmla="*/ 156 w 1203"/>
                <a:gd name="T21" fmla="*/ 77 h 446"/>
                <a:gd name="T22" fmla="*/ 169 w 1203"/>
                <a:gd name="T23" fmla="*/ 221 h 446"/>
                <a:gd name="T24" fmla="*/ 182 w 1203"/>
                <a:gd name="T25" fmla="*/ 226 h 446"/>
                <a:gd name="T26" fmla="*/ 186 w 1203"/>
                <a:gd name="T27" fmla="*/ 226 h 446"/>
                <a:gd name="T28" fmla="*/ 199 w 1203"/>
                <a:gd name="T29" fmla="*/ 229 h 446"/>
                <a:gd name="T30" fmla="*/ 215 w 1203"/>
                <a:gd name="T31" fmla="*/ 234 h 446"/>
                <a:gd name="T32" fmla="*/ 234 w 1203"/>
                <a:gd name="T33" fmla="*/ 239 h 446"/>
                <a:gd name="T34" fmla="*/ 247 w 1203"/>
                <a:gd name="T35" fmla="*/ 239 h 446"/>
                <a:gd name="T36" fmla="*/ 263 w 1203"/>
                <a:gd name="T37" fmla="*/ 242 h 446"/>
                <a:gd name="T38" fmla="*/ 280 w 1203"/>
                <a:gd name="T39" fmla="*/ 247 h 446"/>
                <a:gd name="T40" fmla="*/ 293 w 1203"/>
                <a:gd name="T41" fmla="*/ 247 h 446"/>
                <a:gd name="T42" fmla="*/ 306 w 1203"/>
                <a:gd name="T43" fmla="*/ 250 h 446"/>
                <a:gd name="T44" fmla="*/ 325 w 1203"/>
                <a:gd name="T45" fmla="*/ 255 h 446"/>
                <a:gd name="T46" fmla="*/ 336 w 1203"/>
                <a:gd name="T47" fmla="*/ 259 h 446"/>
                <a:gd name="T48" fmla="*/ 349 w 1203"/>
                <a:gd name="T49" fmla="*/ 259 h 446"/>
                <a:gd name="T50" fmla="*/ 363 w 1203"/>
                <a:gd name="T51" fmla="*/ 264 h 446"/>
                <a:gd name="T52" fmla="*/ 1195 w 1203"/>
                <a:gd name="T53" fmla="*/ 204 h 446"/>
                <a:gd name="T54" fmla="*/ 1182 w 1203"/>
                <a:gd name="T55" fmla="*/ 204 h 446"/>
                <a:gd name="T56" fmla="*/ 1165 w 1203"/>
                <a:gd name="T57" fmla="*/ 199 h 446"/>
                <a:gd name="T58" fmla="*/ 1152 w 1203"/>
                <a:gd name="T59" fmla="*/ 199 h 446"/>
                <a:gd name="T60" fmla="*/ 1139 w 1203"/>
                <a:gd name="T61" fmla="*/ 196 h 446"/>
                <a:gd name="T62" fmla="*/ 1122 w 1203"/>
                <a:gd name="T63" fmla="*/ 196 h 446"/>
                <a:gd name="T64" fmla="*/ 1104 w 1203"/>
                <a:gd name="T65" fmla="*/ 191 h 446"/>
                <a:gd name="T66" fmla="*/ 1087 w 1203"/>
                <a:gd name="T67" fmla="*/ 187 h 446"/>
                <a:gd name="T68" fmla="*/ 1069 w 1203"/>
                <a:gd name="T69" fmla="*/ 182 h 446"/>
                <a:gd name="T70" fmla="*/ 1053 w 1203"/>
                <a:gd name="T71" fmla="*/ 182 h 446"/>
                <a:gd name="T72" fmla="*/ 1039 w 1203"/>
                <a:gd name="T73" fmla="*/ 179 h 446"/>
                <a:gd name="T74" fmla="*/ 1026 w 1203"/>
                <a:gd name="T75" fmla="*/ 179 h 446"/>
                <a:gd name="T76" fmla="*/ 1014 w 1203"/>
                <a:gd name="T77" fmla="*/ 174 h 446"/>
                <a:gd name="T78" fmla="*/ 996 w 1203"/>
                <a:gd name="T79" fmla="*/ 174 h 446"/>
                <a:gd name="T80" fmla="*/ 983 w 1203"/>
                <a:gd name="T81" fmla="*/ 169 h 446"/>
                <a:gd name="T82" fmla="*/ 967 w 1203"/>
                <a:gd name="T83" fmla="*/ 166 h 446"/>
                <a:gd name="T84" fmla="*/ 962 w 1203"/>
                <a:gd name="T85" fmla="*/ 166 h 446"/>
                <a:gd name="T86" fmla="*/ 948 w 1203"/>
                <a:gd name="T87" fmla="*/ 166 h 446"/>
                <a:gd name="T88" fmla="*/ 927 w 1203"/>
                <a:gd name="T89" fmla="*/ 161 h 446"/>
                <a:gd name="T90" fmla="*/ 915 w 1203"/>
                <a:gd name="T91" fmla="*/ 158 h 446"/>
                <a:gd name="T92" fmla="*/ 897 w 1203"/>
                <a:gd name="T93" fmla="*/ 153 h 446"/>
                <a:gd name="T94" fmla="*/ 884 w 1203"/>
                <a:gd name="T95" fmla="*/ 153 h 446"/>
                <a:gd name="T96" fmla="*/ 867 w 1203"/>
                <a:gd name="T97" fmla="*/ 149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03" h="446">
                  <a:moveTo>
                    <a:pt x="0" y="182"/>
                  </a:moveTo>
                  <a:lnTo>
                    <a:pt x="5" y="187"/>
                  </a:lnTo>
                  <a:lnTo>
                    <a:pt x="5" y="20"/>
                  </a:lnTo>
                  <a:lnTo>
                    <a:pt x="14" y="20"/>
                  </a:lnTo>
                  <a:lnTo>
                    <a:pt x="14" y="182"/>
                  </a:lnTo>
                  <a:lnTo>
                    <a:pt x="22" y="187"/>
                  </a:lnTo>
                  <a:lnTo>
                    <a:pt x="22" y="39"/>
                  </a:lnTo>
                  <a:lnTo>
                    <a:pt x="27" y="39"/>
                  </a:lnTo>
                  <a:lnTo>
                    <a:pt x="27" y="191"/>
                  </a:lnTo>
                  <a:lnTo>
                    <a:pt x="35" y="191"/>
                  </a:lnTo>
                  <a:lnTo>
                    <a:pt x="35" y="34"/>
                  </a:lnTo>
                  <a:lnTo>
                    <a:pt x="35" y="34"/>
                  </a:lnTo>
                  <a:lnTo>
                    <a:pt x="38" y="191"/>
                  </a:lnTo>
                  <a:lnTo>
                    <a:pt x="48" y="19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52" y="196"/>
                  </a:lnTo>
                  <a:lnTo>
                    <a:pt x="62" y="199"/>
                  </a:lnTo>
                  <a:lnTo>
                    <a:pt x="62" y="55"/>
                  </a:lnTo>
                  <a:lnTo>
                    <a:pt x="65" y="63"/>
                  </a:lnTo>
                  <a:lnTo>
                    <a:pt x="65" y="199"/>
                  </a:lnTo>
                  <a:lnTo>
                    <a:pt x="78" y="199"/>
                  </a:lnTo>
                  <a:lnTo>
                    <a:pt x="78" y="50"/>
                  </a:lnTo>
                  <a:lnTo>
                    <a:pt x="83" y="55"/>
                  </a:lnTo>
                  <a:lnTo>
                    <a:pt x="83" y="199"/>
                  </a:lnTo>
                  <a:lnTo>
                    <a:pt x="95" y="204"/>
                  </a:lnTo>
                  <a:lnTo>
                    <a:pt x="95" y="42"/>
                  </a:lnTo>
                  <a:lnTo>
                    <a:pt x="100" y="42"/>
                  </a:lnTo>
                  <a:lnTo>
                    <a:pt x="100" y="204"/>
                  </a:lnTo>
                  <a:lnTo>
                    <a:pt x="108" y="209"/>
                  </a:lnTo>
                  <a:lnTo>
                    <a:pt x="108" y="77"/>
                  </a:lnTo>
                  <a:lnTo>
                    <a:pt x="113" y="77"/>
                  </a:lnTo>
                  <a:lnTo>
                    <a:pt x="113" y="209"/>
                  </a:lnTo>
                  <a:lnTo>
                    <a:pt x="126" y="212"/>
                  </a:lnTo>
                  <a:lnTo>
                    <a:pt x="126" y="93"/>
                  </a:lnTo>
                  <a:lnTo>
                    <a:pt x="126" y="93"/>
                  </a:lnTo>
                  <a:lnTo>
                    <a:pt x="129" y="212"/>
                  </a:lnTo>
                  <a:lnTo>
                    <a:pt x="143" y="212"/>
                  </a:lnTo>
                  <a:lnTo>
                    <a:pt x="143" y="63"/>
                  </a:lnTo>
                  <a:lnTo>
                    <a:pt x="143" y="63"/>
                  </a:lnTo>
                  <a:lnTo>
                    <a:pt x="148" y="217"/>
                  </a:lnTo>
                  <a:lnTo>
                    <a:pt x="156" y="217"/>
                  </a:lnTo>
                  <a:lnTo>
                    <a:pt x="156" y="77"/>
                  </a:lnTo>
                  <a:lnTo>
                    <a:pt x="156" y="77"/>
                  </a:lnTo>
                  <a:lnTo>
                    <a:pt x="159" y="120"/>
                  </a:lnTo>
                  <a:lnTo>
                    <a:pt x="159" y="217"/>
                  </a:lnTo>
                  <a:lnTo>
                    <a:pt x="169" y="221"/>
                  </a:lnTo>
                  <a:lnTo>
                    <a:pt x="169" y="221"/>
                  </a:lnTo>
                  <a:lnTo>
                    <a:pt x="169" y="120"/>
                  </a:lnTo>
                  <a:lnTo>
                    <a:pt x="172" y="115"/>
                  </a:lnTo>
                  <a:lnTo>
                    <a:pt x="172" y="226"/>
                  </a:lnTo>
                  <a:lnTo>
                    <a:pt x="182" y="226"/>
                  </a:lnTo>
                  <a:lnTo>
                    <a:pt x="182" y="226"/>
                  </a:lnTo>
                  <a:lnTo>
                    <a:pt x="182" y="131"/>
                  </a:lnTo>
                  <a:lnTo>
                    <a:pt x="186" y="131"/>
                  </a:lnTo>
                  <a:lnTo>
                    <a:pt x="186" y="226"/>
                  </a:lnTo>
                  <a:lnTo>
                    <a:pt x="194" y="229"/>
                  </a:lnTo>
                  <a:lnTo>
                    <a:pt x="194" y="120"/>
                  </a:lnTo>
                  <a:lnTo>
                    <a:pt x="199" y="120"/>
                  </a:lnTo>
                  <a:lnTo>
                    <a:pt x="199" y="229"/>
                  </a:lnTo>
                  <a:lnTo>
                    <a:pt x="212" y="229"/>
                  </a:lnTo>
                  <a:lnTo>
                    <a:pt x="212" y="131"/>
                  </a:lnTo>
                  <a:lnTo>
                    <a:pt x="215" y="136"/>
                  </a:lnTo>
                  <a:lnTo>
                    <a:pt x="215" y="234"/>
                  </a:lnTo>
                  <a:lnTo>
                    <a:pt x="225" y="234"/>
                  </a:lnTo>
                  <a:lnTo>
                    <a:pt x="229" y="131"/>
                  </a:lnTo>
                  <a:lnTo>
                    <a:pt x="229" y="136"/>
                  </a:lnTo>
                  <a:lnTo>
                    <a:pt x="234" y="239"/>
                  </a:lnTo>
                  <a:lnTo>
                    <a:pt x="242" y="239"/>
                  </a:lnTo>
                  <a:lnTo>
                    <a:pt x="242" y="149"/>
                  </a:lnTo>
                  <a:lnTo>
                    <a:pt x="247" y="153"/>
                  </a:lnTo>
                  <a:lnTo>
                    <a:pt x="247" y="239"/>
                  </a:lnTo>
                  <a:lnTo>
                    <a:pt x="255" y="242"/>
                  </a:lnTo>
                  <a:lnTo>
                    <a:pt x="258" y="191"/>
                  </a:lnTo>
                  <a:lnTo>
                    <a:pt x="263" y="191"/>
                  </a:lnTo>
                  <a:lnTo>
                    <a:pt x="263" y="242"/>
                  </a:lnTo>
                  <a:lnTo>
                    <a:pt x="277" y="242"/>
                  </a:lnTo>
                  <a:lnTo>
                    <a:pt x="277" y="191"/>
                  </a:lnTo>
                  <a:lnTo>
                    <a:pt x="280" y="199"/>
                  </a:lnTo>
                  <a:lnTo>
                    <a:pt x="280" y="247"/>
                  </a:lnTo>
                  <a:lnTo>
                    <a:pt x="290" y="247"/>
                  </a:lnTo>
                  <a:lnTo>
                    <a:pt x="290" y="158"/>
                  </a:lnTo>
                  <a:lnTo>
                    <a:pt x="293" y="161"/>
                  </a:lnTo>
                  <a:lnTo>
                    <a:pt x="293" y="247"/>
                  </a:lnTo>
                  <a:lnTo>
                    <a:pt x="298" y="250"/>
                  </a:lnTo>
                  <a:lnTo>
                    <a:pt x="298" y="174"/>
                  </a:lnTo>
                  <a:lnTo>
                    <a:pt x="306" y="174"/>
                  </a:lnTo>
                  <a:lnTo>
                    <a:pt x="306" y="250"/>
                  </a:lnTo>
                  <a:lnTo>
                    <a:pt x="320" y="255"/>
                  </a:lnTo>
                  <a:lnTo>
                    <a:pt x="320" y="199"/>
                  </a:lnTo>
                  <a:lnTo>
                    <a:pt x="325" y="199"/>
                  </a:lnTo>
                  <a:lnTo>
                    <a:pt x="325" y="255"/>
                  </a:lnTo>
                  <a:lnTo>
                    <a:pt x="328" y="255"/>
                  </a:lnTo>
                  <a:lnTo>
                    <a:pt x="328" y="187"/>
                  </a:lnTo>
                  <a:lnTo>
                    <a:pt x="336" y="187"/>
                  </a:lnTo>
                  <a:lnTo>
                    <a:pt x="336" y="259"/>
                  </a:lnTo>
                  <a:lnTo>
                    <a:pt x="346" y="259"/>
                  </a:lnTo>
                  <a:lnTo>
                    <a:pt x="346" y="217"/>
                  </a:lnTo>
                  <a:lnTo>
                    <a:pt x="349" y="217"/>
                  </a:lnTo>
                  <a:lnTo>
                    <a:pt x="349" y="259"/>
                  </a:lnTo>
                  <a:lnTo>
                    <a:pt x="363" y="264"/>
                  </a:lnTo>
                  <a:lnTo>
                    <a:pt x="363" y="242"/>
                  </a:lnTo>
                  <a:lnTo>
                    <a:pt x="363" y="242"/>
                  </a:lnTo>
                  <a:lnTo>
                    <a:pt x="363" y="264"/>
                  </a:lnTo>
                  <a:lnTo>
                    <a:pt x="371" y="269"/>
                  </a:lnTo>
                  <a:lnTo>
                    <a:pt x="1203" y="446"/>
                  </a:lnTo>
                  <a:lnTo>
                    <a:pt x="1203" y="209"/>
                  </a:lnTo>
                  <a:lnTo>
                    <a:pt x="1195" y="204"/>
                  </a:lnTo>
                  <a:lnTo>
                    <a:pt x="1190" y="404"/>
                  </a:lnTo>
                  <a:lnTo>
                    <a:pt x="1187" y="404"/>
                  </a:lnTo>
                  <a:lnTo>
                    <a:pt x="1190" y="204"/>
                  </a:lnTo>
                  <a:lnTo>
                    <a:pt x="1182" y="204"/>
                  </a:lnTo>
                  <a:lnTo>
                    <a:pt x="1178" y="404"/>
                  </a:lnTo>
                  <a:lnTo>
                    <a:pt x="1178" y="399"/>
                  </a:lnTo>
                  <a:lnTo>
                    <a:pt x="1178" y="204"/>
                  </a:lnTo>
                  <a:lnTo>
                    <a:pt x="1165" y="199"/>
                  </a:lnTo>
                  <a:lnTo>
                    <a:pt x="1165" y="426"/>
                  </a:lnTo>
                  <a:lnTo>
                    <a:pt x="1160" y="426"/>
                  </a:lnTo>
                  <a:lnTo>
                    <a:pt x="1160" y="199"/>
                  </a:lnTo>
                  <a:lnTo>
                    <a:pt x="1152" y="199"/>
                  </a:lnTo>
                  <a:lnTo>
                    <a:pt x="1152" y="413"/>
                  </a:lnTo>
                  <a:lnTo>
                    <a:pt x="1147" y="413"/>
                  </a:lnTo>
                  <a:lnTo>
                    <a:pt x="1147" y="199"/>
                  </a:lnTo>
                  <a:lnTo>
                    <a:pt x="1139" y="196"/>
                  </a:lnTo>
                  <a:lnTo>
                    <a:pt x="1139" y="396"/>
                  </a:lnTo>
                  <a:lnTo>
                    <a:pt x="1130" y="396"/>
                  </a:lnTo>
                  <a:lnTo>
                    <a:pt x="1130" y="196"/>
                  </a:lnTo>
                  <a:lnTo>
                    <a:pt x="1122" y="196"/>
                  </a:lnTo>
                  <a:lnTo>
                    <a:pt x="1117" y="378"/>
                  </a:lnTo>
                  <a:lnTo>
                    <a:pt x="1117" y="378"/>
                  </a:lnTo>
                  <a:lnTo>
                    <a:pt x="1112" y="191"/>
                  </a:lnTo>
                  <a:lnTo>
                    <a:pt x="1104" y="191"/>
                  </a:lnTo>
                  <a:lnTo>
                    <a:pt x="1104" y="340"/>
                  </a:lnTo>
                  <a:lnTo>
                    <a:pt x="1101" y="340"/>
                  </a:lnTo>
                  <a:lnTo>
                    <a:pt x="1101" y="191"/>
                  </a:lnTo>
                  <a:lnTo>
                    <a:pt x="1087" y="187"/>
                  </a:lnTo>
                  <a:lnTo>
                    <a:pt x="1087" y="340"/>
                  </a:lnTo>
                  <a:lnTo>
                    <a:pt x="1082" y="340"/>
                  </a:lnTo>
                  <a:lnTo>
                    <a:pt x="1082" y="187"/>
                  </a:lnTo>
                  <a:lnTo>
                    <a:pt x="1069" y="182"/>
                  </a:lnTo>
                  <a:lnTo>
                    <a:pt x="1069" y="310"/>
                  </a:lnTo>
                  <a:lnTo>
                    <a:pt x="1069" y="310"/>
                  </a:lnTo>
                  <a:lnTo>
                    <a:pt x="1066" y="182"/>
                  </a:lnTo>
                  <a:lnTo>
                    <a:pt x="1053" y="182"/>
                  </a:lnTo>
                  <a:lnTo>
                    <a:pt x="1053" y="297"/>
                  </a:lnTo>
                  <a:lnTo>
                    <a:pt x="1053" y="297"/>
                  </a:lnTo>
                  <a:lnTo>
                    <a:pt x="1053" y="182"/>
                  </a:lnTo>
                  <a:lnTo>
                    <a:pt x="1039" y="179"/>
                  </a:lnTo>
                  <a:lnTo>
                    <a:pt x="1039" y="331"/>
                  </a:lnTo>
                  <a:lnTo>
                    <a:pt x="1039" y="331"/>
                  </a:lnTo>
                  <a:lnTo>
                    <a:pt x="1036" y="179"/>
                  </a:lnTo>
                  <a:lnTo>
                    <a:pt x="1026" y="179"/>
                  </a:lnTo>
                  <a:lnTo>
                    <a:pt x="1026" y="366"/>
                  </a:lnTo>
                  <a:lnTo>
                    <a:pt x="1026" y="366"/>
                  </a:lnTo>
                  <a:lnTo>
                    <a:pt x="1023" y="179"/>
                  </a:lnTo>
                  <a:lnTo>
                    <a:pt x="1014" y="174"/>
                  </a:lnTo>
                  <a:lnTo>
                    <a:pt x="1014" y="315"/>
                  </a:lnTo>
                  <a:lnTo>
                    <a:pt x="1010" y="302"/>
                  </a:lnTo>
                  <a:lnTo>
                    <a:pt x="1010" y="174"/>
                  </a:lnTo>
                  <a:lnTo>
                    <a:pt x="996" y="174"/>
                  </a:lnTo>
                  <a:lnTo>
                    <a:pt x="996" y="288"/>
                  </a:lnTo>
                  <a:lnTo>
                    <a:pt x="991" y="293"/>
                  </a:lnTo>
                  <a:lnTo>
                    <a:pt x="991" y="169"/>
                  </a:lnTo>
                  <a:lnTo>
                    <a:pt x="983" y="169"/>
                  </a:lnTo>
                  <a:lnTo>
                    <a:pt x="983" y="269"/>
                  </a:lnTo>
                  <a:lnTo>
                    <a:pt x="980" y="269"/>
                  </a:lnTo>
                  <a:lnTo>
                    <a:pt x="980" y="169"/>
                  </a:lnTo>
                  <a:lnTo>
                    <a:pt x="967" y="166"/>
                  </a:lnTo>
                  <a:lnTo>
                    <a:pt x="967" y="264"/>
                  </a:lnTo>
                  <a:lnTo>
                    <a:pt x="962" y="264"/>
                  </a:lnTo>
                  <a:lnTo>
                    <a:pt x="962" y="264"/>
                  </a:lnTo>
                  <a:lnTo>
                    <a:pt x="962" y="166"/>
                  </a:lnTo>
                  <a:lnTo>
                    <a:pt x="948" y="166"/>
                  </a:lnTo>
                  <a:lnTo>
                    <a:pt x="948" y="226"/>
                  </a:lnTo>
                  <a:lnTo>
                    <a:pt x="945" y="217"/>
                  </a:lnTo>
                  <a:lnTo>
                    <a:pt x="948" y="166"/>
                  </a:lnTo>
                  <a:lnTo>
                    <a:pt x="932" y="161"/>
                  </a:lnTo>
                  <a:lnTo>
                    <a:pt x="932" y="247"/>
                  </a:lnTo>
                  <a:lnTo>
                    <a:pt x="927" y="242"/>
                  </a:lnTo>
                  <a:lnTo>
                    <a:pt x="927" y="161"/>
                  </a:lnTo>
                  <a:lnTo>
                    <a:pt x="919" y="158"/>
                  </a:lnTo>
                  <a:lnTo>
                    <a:pt x="919" y="226"/>
                  </a:lnTo>
                  <a:lnTo>
                    <a:pt x="915" y="229"/>
                  </a:lnTo>
                  <a:lnTo>
                    <a:pt x="915" y="158"/>
                  </a:lnTo>
                  <a:lnTo>
                    <a:pt x="902" y="153"/>
                  </a:lnTo>
                  <a:lnTo>
                    <a:pt x="902" y="204"/>
                  </a:lnTo>
                  <a:lnTo>
                    <a:pt x="897" y="204"/>
                  </a:lnTo>
                  <a:lnTo>
                    <a:pt x="897" y="153"/>
                  </a:lnTo>
                  <a:lnTo>
                    <a:pt x="889" y="153"/>
                  </a:lnTo>
                  <a:lnTo>
                    <a:pt x="889" y="196"/>
                  </a:lnTo>
                  <a:lnTo>
                    <a:pt x="884" y="196"/>
                  </a:lnTo>
                  <a:lnTo>
                    <a:pt x="884" y="153"/>
                  </a:lnTo>
                  <a:lnTo>
                    <a:pt x="876" y="149"/>
                  </a:lnTo>
                  <a:lnTo>
                    <a:pt x="876" y="179"/>
                  </a:lnTo>
                  <a:lnTo>
                    <a:pt x="867" y="179"/>
                  </a:lnTo>
                  <a:lnTo>
                    <a:pt x="867" y="149"/>
                  </a:lnTo>
                  <a:lnTo>
                    <a:pt x="0" y="0"/>
                  </a:lnTo>
                  <a:lnTo>
                    <a:pt x="0" y="182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47" name="Freeform 299">
              <a:extLst>
                <a:ext uri="{FF2B5EF4-FFF2-40B4-BE49-F238E27FC236}">
                  <a16:creationId xmlns:a16="http://schemas.microsoft.com/office/drawing/2014/main" id="{421BA044-E7A9-4FF3-A986-1569266B6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2297"/>
              <a:ext cx="14" cy="13"/>
            </a:xfrm>
            <a:custGeom>
              <a:avLst/>
              <a:gdLst>
                <a:gd name="T0" fmla="*/ 0 w 26"/>
                <a:gd name="T1" fmla="*/ 8 h 27"/>
                <a:gd name="T2" fmla="*/ 0 w 26"/>
                <a:gd name="T3" fmla="*/ 27 h 27"/>
                <a:gd name="T4" fmla="*/ 26 w 26"/>
                <a:gd name="T5" fmla="*/ 8 h 27"/>
                <a:gd name="T6" fmla="*/ 26 w 26"/>
                <a:gd name="T7" fmla="*/ 0 h 27"/>
                <a:gd name="T8" fmla="*/ 0 w 26"/>
                <a:gd name="T9" fmla="*/ 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0" y="8"/>
                  </a:moveTo>
                  <a:lnTo>
                    <a:pt x="0" y="27"/>
                  </a:lnTo>
                  <a:lnTo>
                    <a:pt x="26" y="8"/>
                  </a:lnTo>
                  <a:lnTo>
                    <a:pt x="26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48" name="Freeform 300">
              <a:extLst>
                <a:ext uri="{FF2B5EF4-FFF2-40B4-BE49-F238E27FC236}">
                  <a16:creationId xmlns:a16="http://schemas.microsoft.com/office/drawing/2014/main" id="{3F9FAA53-903F-426F-BBE2-8D84D8FEE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96"/>
              <a:ext cx="31" cy="15"/>
            </a:xfrm>
            <a:custGeom>
              <a:avLst/>
              <a:gdLst>
                <a:gd name="T0" fmla="*/ 0 w 61"/>
                <a:gd name="T1" fmla="*/ 12 h 30"/>
                <a:gd name="T2" fmla="*/ 18 w 61"/>
                <a:gd name="T3" fmla="*/ 17 h 30"/>
                <a:gd name="T4" fmla="*/ 26 w 61"/>
                <a:gd name="T5" fmla="*/ 25 h 30"/>
                <a:gd name="T6" fmla="*/ 26 w 61"/>
                <a:gd name="T7" fmla="*/ 30 h 30"/>
                <a:gd name="T8" fmla="*/ 35 w 61"/>
                <a:gd name="T9" fmla="*/ 30 h 30"/>
                <a:gd name="T10" fmla="*/ 61 w 61"/>
                <a:gd name="T11" fmla="*/ 20 h 30"/>
                <a:gd name="T12" fmla="*/ 56 w 61"/>
                <a:gd name="T13" fmla="*/ 12 h 30"/>
                <a:gd name="T14" fmla="*/ 53 w 61"/>
                <a:gd name="T15" fmla="*/ 9 h 30"/>
                <a:gd name="T16" fmla="*/ 35 w 61"/>
                <a:gd name="T17" fmla="*/ 0 h 30"/>
                <a:gd name="T18" fmla="*/ 8 w 61"/>
                <a:gd name="T19" fmla="*/ 4 h 30"/>
                <a:gd name="T20" fmla="*/ 0 w 61"/>
                <a:gd name="T21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30">
                  <a:moveTo>
                    <a:pt x="0" y="12"/>
                  </a:moveTo>
                  <a:lnTo>
                    <a:pt x="18" y="17"/>
                  </a:lnTo>
                  <a:lnTo>
                    <a:pt x="26" y="25"/>
                  </a:lnTo>
                  <a:lnTo>
                    <a:pt x="26" y="30"/>
                  </a:lnTo>
                  <a:lnTo>
                    <a:pt x="35" y="30"/>
                  </a:lnTo>
                  <a:lnTo>
                    <a:pt x="61" y="20"/>
                  </a:lnTo>
                  <a:lnTo>
                    <a:pt x="56" y="12"/>
                  </a:lnTo>
                  <a:lnTo>
                    <a:pt x="53" y="9"/>
                  </a:lnTo>
                  <a:lnTo>
                    <a:pt x="35" y="0"/>
                  </a:lnTo>
                  <a:lnTo>
                    <a:pt x="8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ECECE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49" name="Freeform 301">
              <a:extLst>
                <a:ext uri="{FF2B5EF4-FFF2-40B4-BE49-F238E27FC236}">
                  <a16:creationId xmlns:a16="http://schemas.microsoft.com/office/drawing/2014/main" id="{36A7A57E-5F10-4500-B305-107F49385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9" y="2301"/>
              <a:ext cx="13" cy="13"/>
            </a:xfrm>
            <a:custGeom>
              <a:avLst/>
              <a:gdLst>
                <a:gd name="T0" fmla="*/ 0 w 27"/>
                <a:gd name="T1" fmla="*/ 27 h 27"/>
                <a:gd name="T2" fmla="*/ 27 w 27"/>
                <a:gd name="T3" fmla="*/ 9 h 27"/>
                <a:gd name="T4" fmla="*/ 27 w 27"/>
                <a:gd name="T5" fmla="*/ 0 h 27"/>
                <a:gd name="T6" fmla="*/ 0 w 27"/>
                <a:gd name="T7" fmla="*/ 9 h 27"/>
                <a:gd name="T8" fmla="*/ 0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0" y="27"/>
                  </a:moveTo>
                  <a:lnTo>
                    <a:pt x="27" y="9"/>
                  </a:lnTo>
                  <a:lnTo>
                    <a:pt x="27" y="0"/>
                  </a:lnTo>
                  <a:lnTo>
                    <a:pt x="0" y="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50" name="Freeform 302">
              <a:extLst>
                <a:ext uri="{FF2B5EF4-FFF2-40B4-BE49-F238E27FC236}">
                  <a16:creationId xmlns:a16="http://schemas.microsoft.com/office/drawing/2014/main" id="{C3D64317-3382-4626-9F44-398FCE4EB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8" y="2304"/>
              <a:ext cx="21" cy="14"/>
            </a:xfrm>
            <a:custGeom>
              <a:avLst/>
              <a:gdLst>
                <a:gd name="T0" fmla="*/ 5 w 44"/>
                <a:gd name="T1" fmla="*/ 7 h 26"/>
                <a:gd name="T2" fmla="*/ 0 w 44"/>
                <a:gd name="T3" fmla="*/ 7 h 26"/>
                <a:gd name="T4" fmla="*/ 0 w 44"/>
                <a:gd name="T5" fmla="*/ 7 h 26"/>
                <a:gd name="T6" fmla="*/ 44 w 44"/>
                <a:gd name="T7" fmla="*/ 26 h 26"/>
                <a:gd name="T8" fmla="*/ 40 w 44"/>
                <a:gd name="T9" fmla="*/ 7 h 26"/>
                <a:gd name="T10" fmla="*/ 30 w 44"/>
                <a:gd name="T11" fmla="*/ 0 h 26"/>
                <a:gd name="T12" fmla="*/ 19 w 44"/>
                <a:gd name="T13" fmla="*/ 0 h 26"/>
                <a:gd name="T14" fmla="*/ 9 w 44"/>
                <a:gd name="T15" fmla="*/ 0 h 26"/>
                <a:gd name="T16" fmla="*/ 5 w 44"/>
                <a:gd name="T17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26">
                  <a:moveTo>
                    <a:pt x="5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44" y="26"/>
                  </a:lnTo>
                  <a:lnTo>
                    <a:pt x="40" y="7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51" name="Freeform 303">
              <a:extLst>
                <a:ext uri="{FF2B5EF4-FFF2-40B4-BE49-F238E27FC236}">
                  <a16:creationId xmlns:a16="http://schemas.microsoft.com/office/drawing/2014/main" id="{4CBC677B-4025-433B-AC66-B24BADF6E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" y="2304"/>
              <a:ext cx="14" cy="14"/>
            </a:xfrm>
            <a:custGeom>
              <a:avLst/>
              <a:gdLst>
                <a:gd name="T0" fmla="*/ 0 w 26"/>
                <a:gd name="T1" fmla="*/ 26 h 26"/>
                <a:gd name="T2" fmla="*/ 10 w 26"/>
                <a:gd name="T3" fmla="*/ 26 h 26"/>
                <a:gd name="T4" fmla="*/ 26 w 26"/>
                <a:gd name="T5" fmla="*/ 17 h 26"/>
                <a:gd name="T6" fmla="*/ 26 w 26"/>
                <a:gd name="T7" fmla="*/ 0 h 26"/>
                <a:gd name="T8" fmla="*/ 0 w 26"/>
                <a:gd name="T9" fmla="*/ 7 h 26"/>
                <a:gd name="T10" fmla="*/ 0 w 26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6">
                  <a:moveTo>
                    <a:pt x="0" y="26"/>
                  </a:moveTo>
                  <a:lnTo>
                    <a:pt x="10" y="26"/>
                  </a:lnTo>
                  <a:lnTo>
                    <a:pt x="26" y="17"/>
                  </a:lnTo>
                  <a:lnTo>
                    <a:pt x="26" y="0"/>
                  </a:lnTo>
                  <a:lnTo>
                    <a:pt x="0" y="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52" name="Freeform 304">
              <a:extLst>
                <a:ext uri="{FF2B5EF4-FFF2-40B4-BE49-F238E27FC236}">
                  <a16:creationId xmlns:a16="http://schemas.microsoft.com/office/drawing/2014/main" id="{C39A8B8A-EB0A-467B-B58B-6DE54EEF6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" y="2309"/>
              <a:ext cx="153" cy="27"/>
            </a:xfrm>
            <a:custGeom>
              <a:avLst/>
              <a:gdLst>
                <a:gd name="T0" fmla="*/ 0 w 306"/>
                <a:gd name="T1" fmla="*/ 9 h 55"/>
                <a:gd name="T2" fmla="*/ 17 w 306"/>
                <a:gd name="T3" fmla="*/ 14 h 55"/>
                <a:gd name="T4" fmla="*/ 177 w 306"/>
                <a:gd name="T5" fmla="*/ 35 h 55"/>
                <a:gd name="T6" fmla="*/ 306 w 306"/>
                <a:gd name="T7" fmla="*/ 55 h 55"/>
                <a:gd name="T8" fmla="*/ 301 w 306"/>
                <a:gd name="T9" fmla="*/ 43 h 55"/>
                <a:gd name="T10" fmla="*/ 0 w 306"/>
                <a:gd name="T11" fmla="*/ 0 h 55"/>
                <a:gd name="T12" fmla="*/ 0 w 306"/>
                <a:gd name="T13" fmla="*/ 0 h 55"/>
                <a:gd name="T14" fmla="*/ 0 w 306"/>
                <a:gd name="T15" fmla="*/ 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6" h="55">
                  <a:moveTo>
                    <a:pt x="0" y="9"/>
                  </a:moveTo>
                  <a:lnTo>
                    <a:pt x="17" y="14"/>
                  </a:lnTo>
                  <a:lnTo>
                    <a:pt x="177" y="35"/>
                  </a:lnTo>
                  <a:lnTo>
                    <a:pt x="306" y="55"/>
                  </a:lnTo>
                  <a:lnTo>
                    <a:pt x="301" y="4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595959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53" name="Freeform 305">
              <a:extLst>
                <a:ext uri="{FF2B5EF4-FFF2-40B4-BE49-F238E27FC236}">
                  <a16:creationId xmlns:a16="http://schemas.microsoft.com/office/drawing/2014/main" id="{1CCDAC19-4A30-440E-86A0-AA2828999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0" y="2309"/>
              <a:ext cx="13" cy="13"/>
            </a:xfrm>
            <a:custGeom>
              <a:avLst/>
              <a:gdLst>
                <a:gd name="T0" fmla="*/ 0 w 27"/>
                <a:gd name="T1" fmla="*/ 27 h 27"/>
                <a:gd name="T2" fmla="*/ 0 w 27"/>
                <a:gd name="T3" fmla="*/ 27 h 27"/>
                <a:gd name="T4" fmla="*/ 27 w 27"/>
                <a:gd name="T5" fmla="*/ 17 h 27"/>
                <a:gd name="T6" fmla="*/ 27 w 27"/>
                <a:gd name="T7" fmla="*/ 0 h 27"/>
                <a:gd name="T8" fmla="*/ 0 w 27"/>
                <a:gd name="T9" fmla="*/ 10 h 27"/>
                <a:gd name="T10" fmla="*/ 0 w 27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7">
                  <a:moveTo>
                    <a:pt x="0" y="27"/>
                  </a:moveTo>
                  <a:lnTo>
                    <a:pt x="0" y="27"/>
                  </a:lnTo>
                  <a:lnTo>
                    <a:pt x="27" y="17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54" name="Freeform 306">
              <a:extLst>
                <a:ext uri="{FF2B5EF4-FFF2-40B4-BE49-F238E27FC236}">
                  <a16:creationId xmlns:a16="http://schemas.microsoft.com/office/drawing/2014/main" id="{F864A52A-6523-4A4B-8066-C4F09FA4A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5" y="2311"/>
              <a:ext cx="18" cy="27"/>
            </a:xfrm>
            <a:custGeom>
              <a:avLst/>
              <a:gdLst>
                <a:gd name="T0" fmla="*/ 0 w 35"/>
                <a:gd name="T1" fmla="*/ 17 h 55"/>
                <a:gd name="T2" fmla="*/ 0 w 35"/>
                <a:gd name="T3" fmla="*/ 38 h 55"/>
                <a:gd name="T4" fmla="*/ 9 w 35"/>
                <a:gd name="T5" fmla="*/ 55 h 55"/>
                <a:gd name="T6" fmla="*/ 14 w 35"/>
                <a:gd name="T7" fmla="*/ 55 h 55"/>
                <a:gd name="T8" fmla="*/ 22 w 35"/>
                <a:gd name="T9" fmla="*/ 47 h 55"/>
                <a:gd name="T10" fmla="*/ 25 w 35"/>
                <a:gd name="T11" fmla="*/ 38 h 55"/>
                <a:gd name="T12" fmla="*/ 30 w 35"/>
                <a:gd name="T13" fmla="*/ 30 h 55"/>
                <a:gd name="T14" fmla="*/ 35 w 35"/>
                <a:gd name="T15" fmla="*/ 0 h 55"/>
                <a:gd name="T16" fmla="*/ 0 w 35"/>
                <a:gd name="T17" fmla="*/ 12 h 55"/>
                <a:gd name="T18" fmla="*/ 0 w 35"/>
                <a:gd name="T19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55">
                  <a:moveTo>
                    <a:pt x="0" y="17"/>
                  </a:moveTo>
                  <a:lnTo>
                    <a:pt x="0" y="38"/>
                  </a:lnTo>
                  <a:lnTo>
                    <a:pt x="9" y="55"/>
                  </a:lnTo>
                  <a:lnTo>
                    <a:pt x="14" y="55"/>
                  </a:lnTo>
                  <a:lnTo>
                    <a:pt x="22" y="47"/>
                  </a:lnTo>
                  <a:lnTo>
                    <a:pt x="25" y="38"/>
                  </a:lnTo>
                  <a:lnTo>
                    <a:pt x="30" y="30"/>
                  </a:lnTo>
                  <a:lnTo>
                    <a:pt x="35" y="0"/>
                  </a:lnTo>
                  <a:lnTo>
                    <a:pt x="0" y="1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55" name="Freeform 307">
              <a:extLst>
                <a:ext uri="{FF2B5EF4-FFF2-40B4-BE49-F238E27FC236}">
                  <a16:creationId xmlns:a16="http://schemas.microsoft.com/office/drawing/2014/main" id="{CF6AB99F-CFBA-477B-9FE5-EDD2468A2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0" y="2313"/>
              <a:ext cx="14" cy="13"/>
            </a:xfrm>
            <a:custGeom>
              <a:avLst/>
              <a:gdLst>
                <a:gd name="T0" fmla="*/ 0 w 26"/>
                <a:gd name="T1" fmla="*/ 16 h 26"/>
                <a:gd name="T2" fmla="*/ 0 w 26"/>
                <a:gd name="T3" fmla="*/ 26 h 26"/>
                <a:gd name="T4" fmla="*/ 26 w 26"/>
                <a:gd name="T5" fmla="*/ 16 h 26"/>
                <a:gd name="T6" fmla="*/ 26 w 26"/>
                <a:gd name="T7" fmla="*/ 0 h 26"/>
                <a:gd name="T8" fmla="*/ 0 w 26"/>
                <a:gd name="T9" fmla="*/ 9 h 26"/>
                <a:gd name="T10" fmla="*/ 0 w 26"/>
                <a:gd name="T11" fmla="*/ 1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6">
                  <a:moveTo>
                    <a:pt x="0" y="16"/>
                  </a:moveTo>
                  <a:lnTo>
                    <a:pt x="0" y="26"/>
                  </a:lnTo>
                  <a:lnTo>
                    <a:pt x="26" y="16"/>
                  </a:lnTo>
                  <a:lnTo>
                    <a:pt x="26" y="0"/>
                  </a:lnTo>
                  <a:lnTo>
                    <a:pt x="0" y="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56" name="Freeform 308">
              <a:extLst>
                <a:ext uri="{FF2B5EF4-FFF2-40B4-BE49-F238E27FC236}">
                  <a16:creationId xmlns:a16="http://schemas.microsoft.com/office/drawing/2014/main" id="{E650AB4A-904E-4386-8B78-56E4CF50F8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" y="2317"/>
              <a:ext cx="13" cy="13"/>
            </a:xfrm>
            <a:custGeom>
              <a:avLst/>
              <a:gdLst>
                <a:gd name="T0" fmla="*/ 0 w 27"/>
                <a:gd name="T1" fmla="*/ 26 h 26"/>
                <a:gd name="T2" fmla="*/ 27 w 27"/>
                <a:gd name="T3" fmla="*/ 16 h 26"/>
                <a:gd name="T4" fmla="*/ 27 w 27"/>
                <a:gd name="T5" fmla="*/ 0 h 26"/>
                <a:gd name="T6" fmla="*/ 0 w 27"/>
                <a:gd name="T7" fmla="*/ 16 h 26"/>
                <a:gd name="T8" fmla="*/ 0 w 2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0" y="26"/>
                  </a:moveTo>
                  <a:lnTo>
                    <a:pt x="27" y="16"/>
                  </a:lnTo>
                  <a:lnTo>
                    <a:pt x="27" y="0"/>
                  </a:lnTo>
                  <a:lnTo>
                    <a:pt x="0" y="1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57" name="Freeform 309">
              <a:extLst>
                <a:ext uri="{FF2B5EF4-FFF2-40B4-BE49-F238E27FC236}">
                  <a16:creationId xmlns:a16="http://schemas.microsoft.com/office/drawing/2014/main" id="{B7C93C84-FE8A-4C94-A873-A645C5D1F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" y="2322"/>
              <a:ext cx="13" cy="13"/>
            </a:xfrm>
            <a:custGeom>
              <a:avLst/>
              <a:gdLst>
                <a:gd name="T0" fmla="*/ 0 w 27"/>
                <a:gd name="T1" fmla="*/ 18 h 26"/>
                <a:gd name="T2" fmla="*/ 0 w 27"/>
                <a:gd name="T3" fmla="*/ 26 h 26"/>
                <a:gd name="T4" fmla="*/ 10 w 27"/>
                <a:gd name="T5" fmla="*/ 18 h 26"/>
                <a:gd name="T6" fmla="*/ 27 w 27"/>
                <a:gd name="T7" fmla="*/ 13 h 26"/>
                <a:gd name="T8" fmla="*/ 17 w 27"/>
                <a:gd name="T9" fmla="*/ 0 h 26"/>
                <a:gd name="T10" fmla="*/ 0 w 27"/>
                <a:gd name="T11" fmla="*/ 6 h 26"/>
                <a:gd name="T12" fmla="*/ 0 w 27"/>
                <a:gd name="T13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6">
                  <a:moveTo>
                    <a:pt x="0" y="18"/>
                  </a:moveTo>
                  <a:lnTo>
                    <a:pt x="0" y="26"/>
                  </a:lnTo>
                  <a:lnTo>
                    <a:pt x="10" y="18"/>
                  </a:lnTo>
                  <a:lnTo>
                    <a:pt x="27" y="13"/>
                  </a:lnTo>
                  <a:lnTo>
                    <a:pt x="17" y="0"/>
                  </a:lnTo>
                  <a:lnTo>
                    <a:pt x="0" y="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58" name="Freeform 310">
              <a:extLst>
                <a:ext uri="{FF2B5EF4-FFF2-40B4-BE49-F238E27FC236}">
                  <a16:creationId xmlns:a16="http://schemas.microsoft.com/office/drawing/2014/main" id="{C0CC868F-55C9-46E1-A8CF-85744E4A7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" y="2326"/>
              <a:ext cx="14" cy="13"/>
            </a:xfrm>
            <a:custGeom>
              <a:avLst/>
              <a:gdLst>
                <a:gd name="T0" fmla="*/ 0 w 26"/>
                <a:gd name="T1" fmla="*/ 13 h 26"/>
                <a:gd name="T2" fmla="*/ 8 w 26"/>
                <a:gd name="T3" fmla="*/ 18 h 26"/>
                <a:gd name="T4" fmla="*/ 8 w 26"/>
                <a:gd name="T5" fmla="*/ 26 h 26"/>
                <a:gd name="T6" fmla="*/ 26 w 26"/>
                <a:gd name="T7" fmla="*/ 13 h 26"/>
                <a:gd name="T8" fmla="*/ 26 w 26"/>
                <a:gd name="T9" fmla="*/ 0 h 26"/>
                <a:gd name="T10" fmla="*/ 8 w 26"/>
                <a:gd name="T11" fmla="*/ 5 h 26"/>
                <a:gd name="T12" fmla="*/ 0 w 26"/>
                <a:gd name="T13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0" y="13"/>
                  </a:moveTo>
                  <a:lnTo>
                    <a:pt x="8" y="18"/>
                  </a:lnTo>
                  <a:lnTo>
                    <a:pt x="8" y="26"/>
                  </a:lnTo>
                  <a:lnTo>
                    <a:pt x="26" y="13"/>
                  </a:lnTo>
                  <a:lnTo>
                    <a:pt x="26" y="0"/>
                  </a:lnTo>
                  <a:lnTo>
                    <a:pt x="8" y="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59" name="Freeform 311">
              <a:extLst>
                <a:ext uri="{FF2B5EF4-FFF2-40B4-BE49-F238E27FC236}">
                  <a16:creationId xmlns:a16="http://schemas.microsoft.com/office/drawing/2014/main" id="{D0DC209F-D0C5-42DE-9C61-67B023C1D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4" y="2330"/>
              <a:ext cx="13" cy="13"/>
            </a:xfrm>
            <a:custGeom>
              <a:avLst/>
              <a:gdLst>
                <a:gd name="T0" fmla="*/ 0 w 27"/>
                <a:gd name="T1" fmla="*/ 27 h 27"/>
                <a:gd name="T2" fmla="*/ 13 w 27"/>
                <a:gd name="T3" fmla="*/ 18 h 27"/>
                <a:gd name="T4" fmla="*/ 27 w 27"/>
                <a:gd name="T5" fmla="*/ 14 h 27"/>
                <a:gd name="T6" fmla="*/ 27 w 27"/>
                <a:gd name="T7" fmla="*/ 0 h 27"/>
                <a:gd name="T8" fmla="*/ 0 w 27"/>
                <a:gd name="T9" fmla="*/ 5 h 27"/>
                <a:gd name="T10" fmla="*/ 0 w 27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7">
                  <a:moveTo>
                    <a:pt x="0" y="27"/>
                  </a:moveTo>
                  <a:lnTo>
                    <a:pt x="13" y="18"/>
                  </a:lnTo>
                  <a:lnTo>
                    <a:pt x="27" y="14"/>
                  </a:lnTo>
                  <a:lnTo>
                    <a:pt x="27" y="0"/>
                  </a:lnTo>
                  <a:lnTo>
                    <a:pt x="0" y="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60" name="Freeform 312">
              <a:extLst>
                <a:ext uri="{FF2B5EF4-FFF2-40B4-BE49-F238E27FC236}">
                  <a16:creationId xmlns:a16="http://schemas.microsoft.com/office/drawing/2014/main" id="{0FC88A98-29B0-4A69-A344-A32C79466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" y="2334"/>
              <a:ext cx="13" cy="14"/>
            </a:xfrm>
            <a:custGeom>
              <a:avLst/>
              <a:gdLst>
                <a:gd name="T0" fmla="*/ 0 w 27"/>
                <a:gd name="T1" fmla="*/ 21 h 26"/>
                <a:gd name="T2" fmla="*/ 0 w 27"/>
                <a:gd name="T3" fmla="*/ 26 h 26"/>
                <a:gd name="T4" fmla="*/ 27 w 27"/>
                <a:gd name="T5" fmla="*/ 13 h 26"/>
                <a:gd name="T6" fmla="*/ 27 w 27"/>
                <a:gd name="T7" fmla="*/ 0 h 26"/>
                <a:gd name="T8" fmla="*/ 0 w 27"/>
                <a:gd name="T9" fmla="*/ 13 h 26"/>
                <a:gd name="T10" fmla="*/ 0 w 27"/>
                <a:gd name="T11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0" y="21"/>
                  </a:moveTo>
                  <a:lnTo>
                    <a:pt x="0" y="26"/>
                  </a:lnTo>
                  <a:lnTo>
                    <a:pt x="27" y="13"/>
                  </a:lnTo>
                  <a:lnTo>
                    <a:pt x="27" y="0"/>
                  </a:lnTo>
                  <a:lnTo>
                    <a:pt x="0" y="1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61" name="Freeform 313">
              <a:extLst>
                <a:ext uri="{FF2B5EF4-FFF2-40B4-BE49-F238E27FC236}">
                  <a16:creationId xmlns:a16="http://schemas.microsoft.com/office/drawing/2014/main" id="{7F3FA93F-0F58-4503-9349-1EEC5C7EA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341"/>
              <a:ext cx="14" cy="13"/>
            </a:xfrm>
            <a:custGeom>
              <a:avLst/>
              <a:gdLst>
                <a:gd name="T0" fmla="*/ 0 w 26"/>
                <a:gd name="T1" fmla="*/ 26 h 26"/>
                <a:gd name="T2" fmla="*/ 26 w 26"/>
                <a:gd name="T3" fmla="*/ 13 h 26"/>
                <a:gd name="T4" fmla="*/ 26 w 26"/>
                <a:gd name="T5" fmla="*/ 5 h 26"/>
                <a:gd name="T6" fmla="*/ 26 w 26"/>
                <a:gd name="T7" fmla="*/ 0 h 26"/>
                <a:gd name="T8" fmla="*/ 0 w 26"/>
                <a:gd name="T9" fmla="*/ 5 h 26"/>
                <a:gd name="T10" fmla="*/ 0 w 26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6">
                  <a:moveTo>
                    <a:pt x="0" y="26"/>
                  </a:moveTo>
                  <a:lnTo>
                    <a:pt x="26" y="13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0" y="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62" name="Freeform 314">
              <a:extLst>
                <a:ext uri="{FF2B5EF4-FFF2-40B4-BE49-F238E27FC236}">
                  <a16:creationId xmlns:a16="http://schemas.microsoft.com/office/drawing/2014/main" id="{870733AD-847D-481E-9C0E-9B39AFEF2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" y="2341"/>
              <a:ext cx="17" cy="30"/>
            </a:xfrm>
            <a:custGeom>
              <a:avLst/>
              <a:gdLst>
                <a:gd name="T0" fmla="*/ 0 w 35"/>
                <a:gd name="T1" fmla="*/ 20 h 59"/>
                <a:gd name="T2" fmla="*/ 0 w 35"/>
                <a:gd name="T3" fmla="*/ 59 h 59"/>
                <a:gd name="T4" fmla="*/ 35 w 35"/>
                <a:gd name="T5" fmla="*/ 38 h 59"/>
                <a:gd name="T6" fmla="*/ 35 w 35"/>
                <a:gd name="T7" fmla="*/ 0 h 59"/>
                <a:gd name="T8" fmla="*/ 0 w 35"/>
                <a:gd name="T9" fmla="*/ 16 h 59"/>
                <a:gd name="T10" fmla="*/ 0 w 35"/>
                <a:gd name="T11" fmla="*/ 2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59">
                  <a:moveTo>
                    <a:pt x="0" y="20"/>
                  </a:moveTo>
                  <a:lnTo>
                    <a:pt x="0" y="59"/>
                  </a:lnTo>
                  <a:lnTo>
                    <a:pt x="35" y="38"/>
                  </a:lnTo>
                  <a:lnTo>
                    <a:pt x="35" y="0"/>
                  </a:lnTo>
                  <a:lnTo>
                    <a:pt x="0" y="16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63" name="Freeform 315">
              <a:extLst>
                <a:ext uri="{FF2B5EF4-FFF2-40B4-BE49-F238E27FC236}">
                  <a16:creationId xmlns:a16="http://schemas.microsoft.com/office/drawing/2014/main" id="{3A3B28F4-83A2-42E2-A99C-72F92621D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" y="2345"/>
              <a:ext cx="13" cy="13"/>
            </a:xfrm>
            <a:custGeom>
              <a:avLst/>
              <a:gdLst>
                <a:gd name="T0" fmla="*/ 0 w 27"/>
                <a:gd name="T1" fmla="*/ 27 h 27"/>
                <a:gd name="T2" fmla="*/ 20 w 27"/>
                <a:gd name="T3" fmla="*/ 13 h 27"/>
                <a:gd name="T4" fmla="*/ 20 w 27"/>
                <a:gd name="T5" fmla="*/ 13 h 27"/>
                <a:gd name="T6" fmla="*/ 27 w 27"/>
                <a:gd name="T7" fmla="*/ 0 h 27"/>
                <a:gd name="T8" fmla="*/ 0 w 27"/>
                <a:gd name="T9" fmla="*/ 13 h 27"/>
                <a:gd name="T10" fmla="*/ 0 w 27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7">
                  <a:moveTo>
                    <a:pt x="0" y="27"/>
                  </a:moveTo>
                  <a:lnTo>
                    <a:pt x="20" y="13"/>
                  </a:lnTo>
                  <a:lnTo>
                    <a:pt x="20" y="13"/>
                  </a:lnTo>
                  <a:lnTo>
                    <a:pt x="27" y="0"/>
                  </a:lnTo>
                  <a:lnTo>
                    <a:pt x="0" y="13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64" name="Freeform 316">
              <a:extLst>
                <a:ext uri="{FF2B5EF4-FFF2-40B4-BE49-F238E27FC236}">
                  <a16:creationId xmlns:a16="http://schemas.microsoft.com/office/drawing/2014/main" id="{BCDD1891-4B87-4C10-80E9-1BA4769A7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7" y="2352"/>
              <a:ext cx="13" cy="13"/>
            </a:xfrm>
            <a:custGeom>
              <a:avLst/>
              <a:gdLst>
                <a:gd name="T0" fmla="*/ 0 w 26"/>
                <a:gd name="T1" fmla="*/ 27 h 27"/>
                <a:gd name="T2" fmla="*/ 26 w 26"/>
                <a:gd name="T3" fmla="*/ 14 h 27"/>
                <a:gd name="T4" fmla="*/ 26 w 26"/>
                <a:gd name="T5" fmla="*/ 0 h 27"/>
                <a:gd name="T6" fmla="*/ 0 w 26"/>
                <a:gd name="T7" fmla="*/ 14 h 27"/>
                <a:gd name="T8" fmla="*/ 0 w 26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7">
                  <a:moveTo>
                    <a:pt x="0" y="27"/>
                  </a:moveTo>
                  <a:lnTo>
                    <a:pt x="26" y="14"/>
                  </a:lnTo>
                  <a:lnTo>
                    <a:pt x="26" y="0"/>
                  </a:lnTo>
                  <a:lnTo>
                    <a:pt x="0" y="1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65" name="Freeform 317">
              <a:extLst>
                <a:ext uri="{FF2B5EF4-FFF2-40B4-BE49-F238E27FC236}">
                  <a16:creationId xmlns:a16="http://schemas.microsoft.com/office/drawing/2014/main" id="{A8DD35C3-937A-4C10-B542-5D3D9DE2BE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4" y="2351"/>
              <a:ext cx="30" cy="21"/>
            </a:xfrm>
            <a:custGeom>
              <a:avLst/>
              <a:gdLst>
                <a:gd name="T0" fmla="*/ 51 w 59"/>
                <a:gd name="T1" fmla="*/ 39 h 43"/>
                <a:gd name="T2" fmla="*/ 59 w 59"/>
                <a:gd name="T3" fmla="*/ 43 h 43"/>
                <a:gd name="T4" fmla="*/ 59 w 59"/>
                <a:gd name="T5" fmla="*/ 43 h 43"/>
                <a:gd name="T6" fmla="*/ 59 w 59"/>
                <a:gd name="T7" fmla="*/ 39 h 43"/>
                <a:gd name="T8" fmla="*/ 59 w 59"/>
                <a:gd name="T9" fmla="*/ 0 h 43"/>
                <a:gd name="T10" fmla="*/ 0 w 59"/>
                <a:gd name="T11" fmla="*/ 29 h 43"/>
                <a:gd name="T12" fmla="*/ 51 w 59"/>
                <a:gd name="T13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43">
                  <a:moveTo>
                    <a:pt x="51" y="39"/>
                  </a:moveTo>
                  <a:lnTo>
                    <a:pt x="59" y="43"/>
                  </a:lnTo>
                  <a:lnTo>
                    <a:pt x="59" y="43"/>
                  </a:lnTo>
                  <a:lnTo>
                    <a:pt x="59" y="39"/>
                  </a:lnTo>
                  <a:lnTo>
                    <a:pt x="59" y="0"/>
                  </a:lnTo>
                  <a:lnTo>
                    <a:pt x="0" y="29"/>
                  </a:lnTo>
                  <a:lnTo>
                    <a:pt x="51" y="39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66" name="Freeform 318">
              <a:extLst>
                <a:ext uri="{FF2B5EF4-FFF2-40B4-BE49-F238E27FC236}">
                  <a16:creationId xmlns:a16="http://schemas.microsoft.com/office/drawing/2014/main" id="{12259D2A-B414-43E3-A30A-945B8AA97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2356"/>
              <a:ext cx="13" cy="13"/>
            </a:xfrm>
            <a:custGeom>
              <a:avLst/>
              <a:gdLst>
                <a:gd name="T0" fmla="*/ 0 w 26"/>
                <a:gd name="T1" fmla="*/ 26 h 26"/>
                <a:gd name="T2" fmla="*/ 0 w 26"/>
                <a:gd name="T3" fmla="*/ 26 h 26"/>
                <a:gd name="T4" fmla="*/ 3 w 26"/>
                <a:gd name="T5" fmla="*/ 26 h 26"/>
                <a:gd name="T6" fmla="*/ 26 w 26"/>
                <a:gd name="T7" fmla="*/ 18 h 26"/>
                <a:gd name="T8" fmla="*/ 26 w 26"/>
                <a:gd name="T9" fmla="*/ 0 h 26"/>
                <a:gd name="T10" fmla="*/ 3 w 26"/>
                <a:gd name="T11" fmla="*/ 18 h 26"/>
                <a:gd name="T12" fmla="*/ 0 w 26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0" y="26"/>
                  </a:moveTo>
                  <a:lnTo>
                    <a:pt x="0" y="26"/>
                  </a:lnTo>
                  <a:lnTo>
                    <a:pt x="3" y="26"/>
                  </a:lnTo>
                  <a:lnTo>
                    <a:pt x="26" y="18"/>
                  </a:lnTo>
                  <a:lnTo>
                    <a:pt x="26" y="0"/>
                  </a:lnTo>
                  <a:lnTo>
                    <a:pt x="3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67" name="Freeform 319">
              <a:extLst>
                <a:ext uri="{FF2B5EF4-FFF2-40B4-BE49-F238E27FC236}">
                  <a16:creationId xmlns:a16="http://schemas.microsoft.com/office/drawing/2014/main" id="{43E69358-D0CA-46BA-9564-5A0EFF2F3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" y="2362"/>
              <a:ext cx="14" cy="14"/>
            </a:xfrm>
            <a:custGeom>
              <a:avLst/>
              <a:gdLst>
                <a:gd name="T0" fmla="*/ 0 w 26"/>
                <a:gd name="T1" fmla="*/ 26 h 26"/>
                <a:gd name="T2" fmla="*/ 26 w 26"/>
                <a:gd name="T3" fmla="*/ 10 h 26"/>
                <a:gd name="T4" fmla="*/ 26 w 26"/>
                <a:gd name="T5" fmla="*/ 0 h 26"/>
                <a:gd name="T6" fmla="*/ 0 w 26"/>
                <a:gd name="T7" fmla="*/ 10 h 26"/>
                <a:gd name="T8" fmla="*/ 0 w 2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0" y="26"/>
                  </a:moveTo>
                  <a:lnTo>
                    <a:pt x="26" y="10"/>
                  </a:lnTo>
                  <a:lnTo>
                    <a:pt x="26" y="0"/>
                  </a:lnTo>
                  <a:lnTo>
                    <a:pt x="0" y="1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68" name="Freeform 320">
              <a:extLst>
                <a:ext uri="{FF2B5EF4-FFF2-40B4-BE49-F238E27FC236}">
                  <a16:creationId xmlns:a16="http://schemas.microsoft.com/office/drawing/2014/main" id="{1E10B9FD-EE38-4E76-B0B8-875EE836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" y="2368"/>
              <a:ext cx="73" cy="56"/>
            </a:xfrm>
            <a:custGeom>
              <a:avLst/>
              <a:gdLst>
                <a:gd name="T0" fmla="*/ 0 w 148"/>
                <a:gd name="T1" fmla="*/ 103 h 111"/>
                <a:gd name="T2" fmla="*/ 9 w 148"/>
                <a:gd name="T3" fmla="*/ 98 h 111"/>
                <a:gd name="T4" fmla="*/ 14 w 148"/>
                <a:gd name="T5" fmla="*/ 103 h 111"/>
                <a:gd name="T6" fmla="*/ 14 w 148"/>
                <a:gd name="T7" fmla="*/ 111 h 111"/>
                <a:gd name="T8" fmla="*/ 86 w 148"/>
                <a:gd name="T9" fmla="*/ 68 h 111"/>
                <a:gd name="T10" fmla="*/ 126 w 148"/>
                <a:gd name="T11" fmla="*/ 47 h 111"/>
                <a:gd name="T12" fmla="*/ 126 w 148"/>
                <a:gd name="T13" fmla="*/ 17 h 111"/>
                <a:gd name="T14" fmla="*/ 129 w 148"/>
                <a:gd name="T15" fmla="*/ 14 h 111"/>
                <a:gd name="T16" fmla="*/ 143 w 148"/>
                <a:gd name="T17" fmla="*/ 9 h 111"/>
                <a:gd name="T18" fmla="*/ 143 w 148"/>
                <a:gd name="T19" fmla="*/ 9 h 111"/>
                <a:gd name="T20" fmla="*/ 148 w 148"/>
                <a:gd name="T21" fmla="*/ 5 h 111"/>
                <a:gd name="T22" fmla="*/ 118 w 148"/>
                <a:gd name="T23" fmla="*/ 5 h 111"/>
                <a:gd name="T24" fmla="*/ 113 w 148"/>
                <a:gd name="T25" fmla="*/ 0 h 111"/>
                <a:gd name="T26" fmla="*/ 0 w 148"/>
                <a:gd name="T27" fmla="*/ 65 h 111"/>
                <a:gd name="T28" fmla="*/ 0 w 148"/>
                <a:gd name="T29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" h="111">
                  <a:moveTo>
                    <a:pt x="0" y="103"/>
                  </a:moveTo>
                  <a:lnTo>
                    <a:pt x="9" y="98"/>
                  </a:lnTo>
                  <a:lnTo>
                    <a:pt x="14" y="103"/>
                  </a:lnTo>
                  <a:lnTo>
                    <a:pt x="14" y="111"/>
                  </a:lnTo>
                  <a:lnTo>
                    <a:pt x="86" y="68"/>
                  </a:lnTo>
                  <a:lnTo>
                    <a:pt x="126" y="47"/>
                  </a:lnTo>
                  <a:lnTo>
                    <a:pt x="126" y="17"/>
                  </a:lnTo>
                  <a:lnTo>
                    <a:pt x="129" y="14"/>
                  </a:lnTo>
                  <a:lnTo>
                    <a:pt x="143" y="9"/>
                  </a:lnTo>
                  <a:lnTo>
                    <a:pt x="143" y="9"/>
                  </a:lnTo>
                  <a:lnTo>
                    <a:pt x="148" y="5"/>
                  </a:lnTo>
                  <a:lnTo>
                    <a:pt x="118" y="5"/>
                  </a:lnTo>
                  <a:lnTo>
                    <a:pt x="113" y="0"/>
                  </a:lnTo>
                  <a:lnTo>
                    <a:pt x="0" y="65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595959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69" name="Freeform 321">
              <a:extLst>
                <a:ext uri="{FF2B5EF4-FFF2-40B4-BE49-F238E27FC236}">
                  <a16:creationId xmlns:a16="http://schemas.microsoft.com/office/drawing/2014/main" id="{5B5CEBE5-5B11-4A83-8AF1-56F7925C0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" y="2369"/>
              <a:ext cx="13" cy="13"/>
            </a:xfrm>
            <a:custGeom>
              <a:avLst/>
              <a:gdLst>
                <a:gd name="T0" fmla="*/ 0 w 27"/>
                <a:gd name="T1" fmla="*/ 27 h 27"/>
                <a:gd name="T2" fmla="*/ 27 w 27"/>
                <a:gd name="T3" fmla="*/ 15 h 27"/>
                <a:gd name="T4" fmla="*/ 27 w 27"/>
                <a:gd name="T5" fmla="*/ 0 h 27"/>
                <a:gd name="T6" fmla="*/ 0 w 27"/>
                <a:gd name="T7" fmla="*/ 15 h 27"/>
                <a:gd name="T8" fmla="*/ 0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0" y="27"/>
                  </a:moveTo>
                  <a:lnTo>
                    <a:pt x="27" y="15"/>
                  </a:lnTo>
                  <a:lnTo>
                    <a:pt x="27" y="0"/>
                  </a:lnTo>
                  <a:lnTo>
                    <a:pt x="0" y="1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70" name="Freeform 322">
              <a:extLst>
                <a:ext uri="{FF2B5EF4-FFF2-40B4-BE49-F238E27FC236}">
                  <a16:creationId xmlns:a16="http://schemas.microsoft.com/office/drawing/2014/main" id="{CB694300-5C52-4988-AECC-E1993D9D7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" y="2372"/>
              <a:ext cx="77" cy="28"/>
            </a:xfrm>
            <a:custGeom>
              <a:avLst/>
              <a:gdLst>
                <a:gd name="T0" fmla="*/ 30 w 156"/>
                <a:gd name="T1" fmla="*/ 21 h 56"/>
                <a:gd name="T2" fmla="*/ 121 w 156"/>
                <a:gd name="T3" fmla="*/ 56 h 56"/>
                <a:gd name="T4" fmla="*/ 156 w 156"/>
                <a:gd name="T5" fmla="*/ 43 h 56"/>
                <a:gd name="T6" fmla="*/ 27 w 156"/>
                <a:gd name="T7" fmla="*/ 0 h 56"/>
                <a:gd name="T8" fmla="*/ 27 w 156"/>
                <a:gd name="T9" fmla="*/ 0 h 56"/>
                <a:gd name="T10" fmla="*/ 0 w 156"/>
                <a:gd name="T11" fmla="*/ 5 h 56"/>
                <a:gd name="T12" fmla="*/ 30 w 156"/>
                <a:gd name="T13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56">
                  <a:moveTo>
                    <a:pt x="30" y="21"/>
                  </a:moveTo>
                  <a:lnTo>
                    <a:pt x="121" y="56"/>
                  </a:lnTo>
                  <a:lnTo>
                    <a:pt x="156" y="4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0" y="5"/>
                  </a:lnTo>
                  <a:lnTo>
                    <a:pt x="30" y="21"/>
                  </a:lnTo>
                  <a:close/>
                </a:path>
              </a:pathLst>
            </a:custGeom>
            <a:solidFill>
              <a:srgbClr val="FC0128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71" name="Freeform 323">
              <a:extLst>
                <a:ext uri="{FF2B5EF4-FFF2-40B4-BE49-F238E27FC236}">
                  <a16:creationId xmlns:a16="http://schemas.microsoft.com/office/drawing/2014/main" id="{212D926F-CD8E-4486-BCBB-6A738ADDC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" y="2376"/>
              <a:ext cx="13" cy="13"/>
            </a:xfrm>
            <a:custGeom>
              <a:avLst/>
              <a:gdLst>
                <a:gd name="T0" fmla="*/ 0 w 27"/>
                <a:gd name="T1" fmla="*/ 27 h 27"/>
                <a:gd name="T2" fmla="*/ 27 w 27"/>
                <a:gd name="T3" fmla="*/ 14 h 27"/>
                <a:gd name="T4" fmla="*/ 27 w 27"/>
                <a:gd name="T5" fmla="*/ 0 h 27"/>
                <a:gd name="T6" fmla="*/ 0 w 27"/>
                <a:gd name="T7" fmla="*/ 10 h 27"/>
                <a:gd name="T8" fmla="*/ 0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0" y="27"/>
                  </a:moveTo>
                  <a:lnTo>
                    <a:pt x="27" y="14"/>
                  </a:lnTo>
                  <a:lnTo>
                    <a:pt x="27" y="0"/>
                  </a:lnTo>
                  <a:lnTo>
                    <a:pt x="0" y="1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72" name="Freeform 324">
              <a:extLst>
                <a:ext uri="{FF2B5EF4-FFF2-40B4-BE49-F238E27FC236}">
                  <a16:creationId xmlns:a16="http://schemas.microsoft.com/office/drawing/2014/main" id="{D704CA90-59AA-4D1E-BAEE-419FFB21E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9" y="2379"/>
              <a:ext cx="62" cy="45"/>
            </a:xfrm>
            <a:custGeom>
              <a:avLst/>
              <a:gdLst>
                <a:gd name="T0" fmla="*/ 3 w 124"/>
                <a:gd name="T1" fmla="*/ 43 h 89"/>
                <a:gd name="T2" fmla="*/ 124 w 124"/>
                <a:gd name="T3" fmla="*/ 89 h 89"/>
                <a:gd name="T4" fmla="*/ 124 w 124"/>
                <a:gd name="T5" fmla="*/ 73 h 89"/>
                <a:gd name="T6" fmla="*/ 124 w 124"/>
                <a:gd name="T7" fmla="*/ 46 h 89"/>
                <a:gd name="T8" fmla="*/ 3 w 124"/>
                <a:gd name="T9" fmla="*/ 0 h 89"/>
                <a:gd name="T10" fmla="*/ 0 w 124"/>
                <a:gd name="T11" fmla="*/ 0 h 89"/>
                <a:gd name="T12" fmla="*/ 3 w 124"/>
                <a:gd name="T13" fmla="*/ 4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89">
                  <a:moveTo>
                    <a:pt x="3" y="43"/>
                  </a:moveTo>
                  <a:lnTo>
                    <a:pt x="124" y="89"/>
                  </a:lnTo>
                  <a:lnTo>
                    <a:pt x="124" y="73"/>
                  </a:lnTo>
                  <a:lnTo>
                    <a:pt x="124" y="46"/>
                  </a:lnTo>
                  <a:lnTo>
                    <a:pt x="3" y="0"/>
                  </a:lnTo>
                  <a:lnTo>
                    <a:pt x="0" y="0"/>
                  </a:lnTo>
                  <a:lnTo>
                    <a:pt x="3" y="43"/>
                  </a:lnTo>
                  <a:close/>
                </a:path>
              </a:pathLst>
            </a:custGeom>
            <a:solidFill>
              <a:srgbClr val="028585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73" name="Freeform 325">
              <a:extLst>
                <a:ext uri="{FF2B5EF4-FFF2-40B4-BE49-F238E27FC236}">
                  <a16:creationId xmlns:a16="http://schemas.microsoft.com/office/drawing/2014/main" id="{AEE1466E-D82A-47E6-AA38-A13438F84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2381"/>
              <a:ext cx="14" cy="14"/>
            </a:xfrm>
            <a:custGeom>
              <a:avLst/>
              <a:gdLst>
                <a:gd name="T0" fmla="*/ 0 w 26"/>
                <a:gd name="T1" fmla="*/ 26 h 26"/>
                <a:gd name="T2" fmla="*/ 0 w 26"/>
                <a:gd name="T3" fmla="*/ 26 h 26"/>
                <a:gd name="T4" fmla="*/ 26 w 26"/>
                <a:gd name="T5" fmla="*/ 15 h 26"/>
                <a:gd name="T6" fmla="*/ 26 w 26"/>
                <a:gd name="T7" fmla="*/ 5 h 26"/>
                <a:gd name="T8" fmla="*/ 26 w 26"/>
                <a:gd name="T9" fmla="*/ 0 h 26"/>
                <a:gd name="T10" fmla="*/ 0 w 26"/>
                <a:gd name="T11" fmla="*/ 11 h 26"/>
                <a:gd name="T12" fmla="*/ 0 w 26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0" y="26"/>
                  </a:moveTo>
                  <a:lnTo>
                    <a:pt x="0" y="26"/>
                  </a:lnTo>
                  <a:lnTo>
                    <a:pt x="26" y="15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0" y="11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74" name="Freeform 326">
              <a:extLst>
                <a:ext uri="{FF2B5EF4-FFF2-40B4-BE49-F238E27FC236}">
                  <a16:creationId xmlns:a16="http://schemas.microsoft.com/office/drawing/2014/main" id="{4A6A5483-CF0D-4D77-BDD1-CE2C3447F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" y="2387"/>
              <a:ext cx="14" cy="13"/>
            </a:xfrm>
            <a:custGeom>
              <a:avLst/>
              <a:gdLst>
                <a:gd name="T0" fmla="*/ 0 w 26"/>
                <a:gd name="T1" fmla="*/ 27 h 27"/>
                <a:gd name="T2" fmla="*/ 21 w 26"/>
                <a:gd name="T3" fmla="*/ 22 h 27"/>
                <a:gd name="T4" fmla="*/ 26 w 26"/>
                <a:gd name="T5" fmla="*/ 9 h 27"/>
                <a:gd name="T6" fmla="*/ 26 w 26"/>
                <a:gd name="T7" fmla="*/ 0 h 27"/>
                <a:gd name="T8" fmla="*/ 0 w 26"/>
                <a:gd name="T9" fmla="*/ 14 h 27"/>
                <a:gd name="T10" fmla="*/ 0 w 26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7">
                  <a:moveTo>
                    <a:pt x="0" y="27"/>
                  </a:moveTo>
                  <a:lnTo>
                    <a:pt x="21" y="22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0" y="14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75" name="Freeform 327">
              <a:extLst>
                <a:ext uri="{FF2B5EF4-FFF2-40B4-BE49-F238E27FC236}">
                  <a16:creationId xmlns:a16="http://schemas.microsoft.com/office/drawing/2014/main" id="{5AA0472F-2696-4B9E-8639-173D99A39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7" y="2394"/>
              <a:ext cx="13" cy="13"/>
            </a:xfrm>
            <a:custGeom>
              <a:avLst/>
              <a:gdLst>
                <a:gd name="T0" fmla="*/ 0 w 26"/>
                <a:gd name="T1" fmla="*/ 26 h 26"/>
                <a:gd name="T2" fmla="*/ 0 w 26"/>
                <a:gd name="T3" fmla="*/ 26 h 26"/>
                <a:gd name="T4" fmla="*/ 26 w 26"/>
                <a:gd name="T5" fmla="*/ 13 h 26"/>
                <a:gd name="T6" fmla="*/ 26 w 26"/>
                <a:gd name="T7" fmla="*/ 5 h 26"/>
                <a:gd name="T8" fmla="*/ 26 w 26"/>
                <a:gd name="T9" fmla="*/ 0 h 26"/>
                <a:gd name="T10" fmla="*/ 0 w 26"/>
                <a:gd name="T11" fmla="*/ 13 h 26"/>
                <a:gd name="T12" fmla="*/ 0 w 26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0" y="26"/>
                  </a:moveTo>
                  <a:lnTo>
                    <a:pt x="0" y="26"/>
                  </a:lnTo>
                  <a:lnTo>
                    <a:pt x="26" y="13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0" y="1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76" name="Freeform 328">
              <a:extLst>
                <a:ext uri="{FF2B5EF4-FFF2-40B4-BE49-F238E27FC236}">
                  <a16:creationId xmlns:a16="http://schemas.microsoft.com/office/drawing/2014/main" id="{50B11E3E-7C23-4D17-B524-8E99C6405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2396"/>
              <a:ext cx="22" cy="21"/>
            </a:xfrm>
            <a:custGeom>
              <a:avLst/>
              <a:gdLst>
                <a:gd name="T0" fmla="*/ 0 w 43"/>
                <a:gd name="T1" fmla="*/ 43 h 43"/>
                <a:gd name="T2" fmla="*/ 13 w 43"/>
                <a:gd name="T3" fmla="*/ 40 h 43"/>
                <a:gd name="T4" fmla="*/ 35 w 43"/>
                <a:gd name="T5" fmla="*/ 40 h 43"/>
                <a:gd name="T6" fmla="*/ 38 w 43"/>
                <a:gd name="T7" fmla="*/ 27 h 43"/>
                <a:gd name="T8" fmla="*/ 43 w 43"/>
                <a:gd name="T9" fmla="*/ 22 h 43"/>
                <a:gd name="T10" fmla="*/ 38 w 43"/>
                <a:gd name="T11" fmla="*/ 0 h 43"/>
                <a:gd name="T12" fmla="*/ 0 w 43"/>
                <a:gd name="T13" fmla="*/ 13 h 43"/>
                <a:gd name="T14" fmla="*/ 0 w 43"/>
                <a:gd name="T1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3">
                  <a:moveTo>
                    <a:pt x="0" y="43"/>
                  </a:moveTo>
                  <a:lnTo>
                    <a:pt x="13" y="40"/>
                  </a:lnTo>
                  <a:lnTo>
                    <a:pt x="35" y="40"/>
                  </a:lnTo>
                  <a:lnTo>
                    <a:pt x="38" y="27"/>
                  </a:lnTo>
                  <a:lnTo>
                    <a:pt x="43" y="22"/>
                  </a:lnTo>
                  <a:lnTo>
                    <a:pt x="38" y="0"/>
                  </a:lnTo>
                  <a:lnTo>
                    <a:pt x="0" y="1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83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77" name="Freeform 329">
              <a:extLst>
                <a:ext uri="{FF2B5EF4-FFF2-40B4-BE49-F238E27FC236}">
                  <a16:creationId xmlns:a16="http://schemas.microsoft.com/office/drawing/2014/main" id="{D6AEF06F-2B6C-47A4-910F-660F3626A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2398"/>
              <a:ext cx="325" cy="87"/>
            </a:xfrm>
            <a:custGeom>
              <a:avLst/>
              <a:gdLst>
                <a:gd name="T0" fmla="*/ 0 w 652"/>
                <a:gd name="T1" fmla="*/ 30 h 174"/>
                <a:gd name="T2" fmla="*/ 561 w 652"/>
                <a:gd name="T3" fmla="*/ 152 h 174"/>
                <a:gd name="T4" fmla="*/ 652 w 652"/>
                <a:gd name="T5" fmla="*/ 174 h 174"/>
                <a:gd name="T6" fmla="*/ 652 w 652"/>
                <a:gd name="T7" fmla="*/ 174 h 174"/>
                <a:gd name="T8" fmla="*/ 652 w 652"/>
                <a:gd name="T9" fmla="*/ 144 h 174"/>
                <a:gd name="T10" fmla="*/ 10 w 652"/>
                <a:gd name="T11" fmla="*/ 0 h 174"/>
                <a:gd name="T12" fmla="*/ 0 w 652"/>
                <a:gd name="T13" fmla="*/ 0 h 174"/>
                <a:gd name="T14" fmla="*/ 0 w 652"/>
                <a:gd name="T15" fmla="*/ 3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2" h="174">
                  <a:moveTo>
                    <a:pt x="0" y="30"/>
                  </a:moveTo>
                  <a:lnTo>
                    <a:pt x="561" y="152"/>
                  </a:lnTo>
                  <a:lnTo>
                    <a:pt x="652" y="174"/>
                  </a:lnTo>
                  <a:lnTo>
                    <a:pt x="652" y="174"/>
                  </a:lnTo>
                  <a:lnTo>
                    <a:pt x="652" y="144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595959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78" name="Freeform 330">
              <a:extLst>
                <a:ext uri="{FF2B5EF4-FFF2-40B4-BE49-F238E27FC236}">
                  <a16:creationId xmlns:a16="http://schemas.microsoft.com/office/drawing/2014/main" id="{E5D534A1-FCF1-4D9F-B257-EF4D38EB1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" y="2399"/>
              <a:ext cx="13" cy="13"/>
            </a:xfrm>
            <a:custGeom>
              <a:avLst/>
              <a:gdLst>
                <a:gd name="T0" fmla="*/ 5 w 27"/>
                <a:gd name="T1" fmla="*/ 15 h 26"/>
                <a:gd name="T2" fmla="*/ 0 w 27"/>
                <a:gd name="T3" fmla="*/ 15 h 26"/>
                <a:gd name="T4" fmla="*/ 0 w 27"/>
                <a:gd name="T5" fmla="*/ 26 h 26"/>
                <a:gd name="T6" fmla="*/ 27 w 27"/>
                <a:gd name="T7" fmla="*/ 20 h 26"/>
                <a:gd name="T8" fmla="*/ 27 w 27"/>
                <a:gd name="T9" fmla="*/ 0 h 26"/>
                <a:gd name="T10" fmla="*/ 5 w 27"/>
                <a:gd name="T11" fmla="*/ 1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5" y="15"/>
                  </a:moveTo>
                  <a:lnTo>
                    <a:pt x="0" y="15"/>
                  </a:lnTo>
                  <a:lnTo>
                    <a:pt x="0" y="26"/>
                  </a:lnTo>
                  <a:lnTo>
                    <a:pt x="27" y="20"/>
                  </a:lnTo>
                  <a:lnTo>
                    <a:pt x="27" y="0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79" name="Rectangle 331">
              <a:extLst>
                <a:ext uri="{FF2B5EF4-FFF2-40B4-BE49-F238E27FC236}">
                  <a16:creationId xmlns:a16="http://schemas.microsoft.com/office/drawing/2014/main" id="{37B38FAF-2E21-496C-B1A0-5E9DDD049A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7" y="2405"/>
              <a:ext cx="7" cy="1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80" name="Freeform 332">
              <a:extLst>
                <a:ext uri="{FF2B5EF4-FFF2-40B4-BE49-F238E27FC236}">
                  <a16:creationId xmlns:a16="http://schemas.microsoft.com/office/drawing/2014/main" id="{3C1B5268-62FD-4D8D-BB6C-8B5316340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" y="2405"/>
              <a:ext cx="13" cy="25"/>
            </a:xfrm>
            <a:custGeom>
              <a:avLst/>
              <a:gdLst>
                <a:gd name="T0" fmla="*/ 0 w 27"/>
                <a:gd name="T1" fmla="*/ 52 h 52"/>
                <a:gd name="T2" fmla="*/ 27 w 27"/>
                <a:gd name="T3" fmla="*/ 47 h 52"/>
                <a:gd name="T4" fmla="*/ 27 w 27"/>
                <a:gd name="T5" fmla="*/ 47 h 52"/>
                <a:gd name="T6" fmla="*/ 27 w 27"/>
                <a:gd name="T7" fmla="*/ 0 h 52"/>
                <a:gd name="T8" fmla="*/ 0 w 27"/>
                <a:gd name="T9" fmla="*/ 0 h 52"/>
                <a:gd name="T10" fmla="*/ 0 w 27"/>
                <a:gd name="T1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52">
                  <a:moveTo>
                    <a:pt x="0" y="52"/>
                  </a:moveTo>
                  <a:lnTo>
                    <a:pt x="27" y="47"/>
                  </a:lnTo>
                  <a:lnTo>
                    <a:pt x="27" y="47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595959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81" name="Freeform 333">
              <a:extLst>
                <a:ext uri="{FF2B5EF4-FFF2-40B4-BE49-F238E27FC236}">
                  <a16:creationId xmlns:a16="http://schemas.microsoft.com/office/drawing/2014/main" id="{F675FBBB-19C4-49CE-82FF-977B76FD5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7" y="2405"/>
              <a:ext cx="13" cy="14"/>
            </a:xfrm>
            <a:custGeom>
              <a:avLst/>
              <a:gdLst>
                <a:gd name="T0" fmla="*/ 10 w 26"/>
                <a:gd name="T1" fmla="*/ 26 h 26"/>
                <a:gd name="T2" fmla="*/ 10 w 26"/>
                <a:gd name="T3" fmla="*/ 26 h 26"/>
                <a:gd name="T4" fmla="*/ 26 w 26"/>
                <a:gd name="T5" fmla="*/ 26 h 26"/>
                <a:gd name="T6" fmla="*/ 26 w 26"/>
                <a:gd name="T7" fmla="*/ 8 h 26"/>
                <a:gd name="T8" fmla="*/ 0 w 26"/>
                <a:gd name="T9" fmla="*/ 0 h 26"/>
                <a:gd name="T10" fmla="*/ 0 w 26"/>
                <a:gd name="T11" fmla="*/ 8 h 26"/>
                <a:gd name="T12" fmla="*/ 10 w 26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6">
                  <a:moveTo>
                    <a:pt x="10" y="26"/>
                  </a:moveTo>
                  <a:lnTo>
                    <a:pt x="10" y="26"/>
                  </a:lnTo>
                  <a:lnTo>
                    <a:pt x="26" y="26"/>
                  </a:lnTo>
                  <a:lnTo>
                    <a:pt x="26" y="8"/>
                  </a:lnTo>
                  <a:lnTo>
                    <a:pt x="0" y="0"/>
                  </a:lnTo>
                  <a:lnTo>
                    <a:pt x="0" y="8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82" name="Freeform 334">
              <a:extLst>
                <a:ext uri="{FF2B5EF4-FFF2-40B4-BE49-F238E27FC236}">
                  <a16:creationId xmlns:a16="http://schemas.microsoft.com/office/drawing/2014/main" id="{EACCD044-429A-4BE2-B7DC-46B67F053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" y="2405"/>
              <a:ext cx="13" cy="14"/>
            </a:xfrm>
            <a:custGeom>
              <a:avLst/>
              <a:gdLst>
                <a:gd name="T0" fmla="*/ 0 w 26"/>
                <a:gd name="T1" fmla="*/ 26 h 26"/>
                <a:gd name="T2" fmla="*/ 26 w 26"/>
                <a:gd name="T3" fmla="*/ 13 h 26"/>
                <a:gd name="T4" fmla="*/ 26 w 26"/>
                <a:gd name="T5" fmla="*/ 0 h 26"/>
                <a:gd name="T6" fmla="*/ 0 w 26"/>
                <a:gd name="T7" fmla="*/ 13 h 26"/>
                <a:gd name="T8" fmla="*/ 0 w 2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0" y="26"/>
                  </a:moveTo>
                  <a:lnTo>
                    <a:pt x="26" y="13"/>
                  </a:lnTo>
                  <a:lnTo>
                    <a:pt x="26" y="0"/>
                  </a:lnTo>
                  <a:lnTo>
                    <a:pt x="0" y="1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83" name="Freeform 335">
              <a:extLst>
                <a:ext uri="{FF2B5EF4-FFF2-40B4-BE49-F238E27FC236}">
                  <a16:creationId xmlns:a16="http://schemas.microsoft.com/office/drawing/2014/main" id="{6BFA0330-471F-464F-A696-65FFD8C9E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" y="2406"/>
              <a:ext cx="19" cy="34"/>
            </a:xfrm>
            <a:custGeom>
              <a:avLst/>
              <a:gdLst>
                <a:gd name="T0" fmla="*/ 0 w 38"/>
                <a:gd name="T1" fmla="*/ 64 h 67"/>
                <a:gd name="T2" fmla="*/ 3 w 38"/>
                <a:gd name="T3" fmla="*/ 64 h 67"/>
                <a:gd name="T4" fmla="*/ 3 w 38"/>
                <a:gd name="T5" fmla="*/ 67 h 67"/>
                <a:gd name="T6" fmla="*/ 38 w 38"/>
                <a:gd name="T7" fmla="*/ 48 h 67"/>
                <a:gd name="T8" fmla="*/ 35 w 38"/>
                <a:gd name="T9" fmla="*/ 0 h 67"/>
                <a:gd name="T10" fmla="*/ 0 w 38"/>
                <a:gd name="T11" fmla="*/ 21 h 67"/>
                <a:gd name="T12" fmla="*/ 0 w 38"/>
                <a:gd name="T13" fmla="*/ 6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67">
                  <a:moveTo>
                    <a:pt x="0" y="64"/>
                  </a:moveTo>
                  <a:lnTo>
                    <a:pt x="3" y="64"/>
                  </a:lnTo>
                  <a:lnTo>
                    <a:pt x="3" y="67"/>
                  </a:lnTo>
                  <a:lnTo>
                    <a:pt x="38" y="48"/>
                  </a:lnTo>
                  <a:lnTo>
                    <a:pt x="35" y="0"/>
                  </a:lnTo>
                  <a:lnTo>
                    <a:pt x="0" y="21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84" name="Freeform 336">
              <a:extLst>
                <a:ext uri="{FF2B5EF4-FFF2-40B4-BE49-F238E27FC236}">
                  <a16:creationId xmlns:a16="http://schemas.microsoft.com/office/drawing/2014/main" id="{A619822E-2B9E-4F25-982E-241186BFC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" y="2409"/>
              <a:ext cx="13" cy="13"/>
            </a:xfrm>
            <a:custGeom>
              <a:avLst/>
              <a:gdLst>
                <a:gd name="T0" fmla="*/ 10 w 26"/>
                <a:gd name="T1" fmla="*/ 26 h 26"/>
                <a:gd name="T2" fmla="*/ 10 w 26"/>
                <a:gd name="T3" fmla="*/ 26 h 26"/>
                <a:gd name="T4" fmla="*/ 20 w 26"/>
                <a:gd name="T5" fmla="*/ 26 h 26"/>
                <a:gd name="T6" fmla="*/ 26 w 26"/>
                <a:gd name="T7" fmla="*/ 16 h 26"/>
                <a:gd name="T8" fmla="*/ 20 w 26"/>
                <a:gd name="T9" fmla="*/ 0 h 26"/>
                <a:gd name="T10" fmla="*/ 10 w 26"/>
                <a:gd name="T11" fmla="*/ 0 h 26"/>
                <a:gd name="T12" fmla="*/ 0 w 26"/>
                <a:gd name="T13" fmla="*/ 0 h 26"/>
                <a:gd name="T14" fmla="*/ 10 w 26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6">
                  <a:moveTo>
                    <a:pt x="10" y="26"/>
                  </a:moveTo>
                  <a:lnTo>
                    <a:pt x="10" y="26"/>
                  </a:lnTo>
                  <a:lnTo>
                    <a:pt x="20" y="26"/>
                  </a:lnTo>
                  <a:lnTo>
                    <a:pt x="26" y="16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85" name="Freeform 337">
              <a:extLst>
                <a:ext uri="{FF2B5EF4-FFF2-40B4-BE49-F238E27FC236}">
                  <a16:creationId xmlns:a16="http://schemas.microsoft.com/office/drawing/2014/main" id="{7D29A5BD-DCF4-4826-B2EB-B49C73BBE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3" y="2409"/>
              <a:ext cx="13" cy="13"/>
            </a:xfrm>
            <a:custGeom>
              <a:avLst/>
              <a:gdLst>
                <a:gd name="T0" fmla="*/ 0 w 27"/>
                <a:gd name="T1" fmla="*/ 0 h 26"/>
                <a:gd name="T2" fmla="*/ 27 w 27"/>
                <a:gd name="T3" fmla="*/ 26 h 26"/>
                <a:gd name="T4" fmla="*/ 27 w 27"/>
                <a:gd name="T5" fmla="*/ 26 h 26"/>
                <a:gd name="T6" fmla="*/ 27 w 27"/>
                <a:gd name="T7" fmla="*/ 0 h 26"/>
                <a:gd name="T8" fmla="*/ 0 w 27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lnTo>
                    <a:pt x="27" y="26"/>
                  </a:lnTo>
                  <a:lnTo>
                    <a:pt x="27" y="26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86" name="Freeform 338">
              <a:extLst>
                <a:ext uri="{FF2B5EF4-FFF2-40B4-BE49-F238E27FC236}">
                  <a16:creationId xmlns:a16="http://schemas.microsoft.com/office/drawing/2014/main" id="{3FB2A471-1AFA-4803-AE9E-7B4D0EECF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2410"/>
              <a:ext cx="172" cy="224"/>
            </a:xfrm>
            <a:custGeom>
              <a:avLst/>
              <a:gdLst>
                <a:gd name="T0" fmla="*/ 70 w 344"/>
                <a:gd name="T1" fmla="*/ 384 h 447"/>
                <a:gd name="T2" fmla="*/ 344 w 344"/>
                <a:gd name="T3" fmla="*/ 447 h 447"/>
                <a:gd name="T4" fmla="*/ 344 w 344"/>
                <a:gd name="T5" fmla="*/ 0 h 447"/>
                <a:gd name="T6" fmla="*/ 48 w 344"/>
                <a:gd name="T7" fmla="*/ 246 h 447"/>
                <a:gd name="T8" fmla="*/ 27 w 344"/>
                <a:gd name="T9" fmla="*/ 268 h 447"/>
                <a:gd name="T10" fmla="*/ 8 w 344"/>
                <a:gd name="T11" fmla="*/ 289 h 447"/>
                <a:gd name="T12" fmla="*/ 0 w 344"/>
                <a:gd name="T13" fmla="*/ 311 h 447"/>
                <a:gd name="T14" fmla="*/ 0 w 344"/>
                <a:gd name="T15" fmla="*/ 332 h 447"/>
                <a:gd name="T16" fmla="*/ 4 w 344"/>
                <a:gd name="T17" fmla="*/ 349 h 447"/>
                <a:gd name="T18" fmla="*/ 17 w 344"/>
                <a:gd name="T19" fmla="*/ 362 h 447"/>
                <a:gd name="T20" fmla="*/ 38 w 344"/>
                <a:gd name="T21" fmla="*/ 379 h 447"/>
                <a:gd name="T22" fmla="*/ 70 w 344"/>
                <a:gd name="T23" fmla="*/ 38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4" h="447">
                  <a:moveTo>
                    <a:pt x="70" y="384"/>
                  </a:moveTo>
                  <a:lnTo>
                    <a:pt x="344" y="447"/>
                  </a:lnTo>
                  <a:lnTo>
                    <a:pt x="344" y="0"/>
                  </a:lnTo>
                  <a:lnTo>
                    <a:pt x="48" y="246"/>
                  </a:lnTo>
                  <a:lnTo>
                    <a:pt x="27" y="268"/>
                  </a:lnTo>
                  <a:lnTo>
                    <a:pt x="8" y="289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4" y="349"/>
                  </a:lnTo>
                  <a:lnTo>
                    <a:pt x="17" y="362"/>
                  </a:lnTo>
                  <a:lnTo>
                    <a:pt x="38" y="379"/>
                  </a:lnTo>
                  <a:lnTo>
                    <a:pt x="70" y="384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87" name="Freeform 339">
              <a:extLst>
                <a:ext uri="{FF2B5EF4-FFF2-40B4-BE49-F238E27FC236}">
                  <a16:creationId xmlns:a16="http://schemas.microsoft.com/office/drawing/2014/main" id="{0B294A4F-CEC9-46BF-ABA2-004E39333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411"/>
              <a:ext cx="14" cy="13"/>
            </a:xfrm>
            <a:custGeom>
              <a:avLst/>
              <a:gdLst>
                <a:gd name="T0" fmla="*/ 0 w 26"/>
                <a:gd name="T1" fmla="*/ 27 h 27"/>
                <a:gd name="T2" fmla="*/ 20 w 26"/>
                <a:gd name="T3" fmla="*/ 15 h 27"/>
                <a:gd name="T4" fmla="*/ 26 w 26"/>
                <a:gd name="T5" fmla="*/ 12 h 27"/>
                <a:gd name="T6" fmla="*/ 20 w 26"/>
                <a:gd name="T7" fmla="*/ 0 h 27"/>
                <a:gd name="T8" fmla="*/ 0 w 26"/>
                <a:gd name="T9" fmla="*/ 12 h 27"/>
                <a:gd name="T10" fmla="*/ 0 w 26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7">
                  <a:moveTo>
                    <a:pt x="0" y="27"/>
                  </a:moveTo>
                  <a:lnTo>
                    <a:pt x="20" y="15"/>
                  </a:lnTo>
                  <a:lnTo>
                    <a:pt x="26" y="12"/>
                  </a:lnTo>
                  <a:lnTo>
                    <a:pt x="20" y="0"/>
                  </a:lnTo>
                  <a:lnTo>
                    <a:pt x="0" y="12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88" name="Freeform 340">
              <a:extLst>
                <a:ext uri="{FF2B5EF4-FFF2-40B4-BE49-F238E27FC236}">
                  <a16:creationId xmlns:a16="http://schemas.microsoft.com/office/drawing/2014/main" id="{DB4A7D54-5F77-4D9F-9802-61C62AF26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5" y="2410"/>
              <a:ext cx="1" cy="15"/>
            </a:xfrm>
            <a:custGeom>
              <a:avLst/>
              <a:gdLst>
                <a:gd name="T0" fmla="*/ 30 h 30"/>
                <a:gd name="T1" fmla="*/ 5 h 30"/>
                <a:gd name="T2" fmla="*/ 0 h 30"/>
                <a:gd name="T3" fmla="*/ 18 h 30"/>
                <a:gd name="T4" fmla="*/ 3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0">
                  <a:moveTo>
                    <a:pt x="0" y="30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89" name="Freeform 341">
              <a:extLst>
                <a:ext uri="{FF2B5EF4-FFF2-40B4-BE49-F238E27FC236}">
                  <a16:creationId xmlns:a16="http://schemas.microsoft.com/office/drawing/2014/main" id="{BB7D4D7A-EE10-4B0A-9069-7F2E42F90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0" y="2410"/>
              <a:ext cx="41" cy="37"/>
            </a:xfrm>
            <a:custGeom>
              <a:avLst/>
              <a:gdLst>
                <a:gd name="T0" fmla="*/ 4 w 81"/>
                <a:gd name="T1" fmla="*/ 10 h 73"/>
                <a:gd name="T2" fmla="*/ 0 w 81"/>
                <a:gd name="T3" fmla="*/ 13 h 73"/>
                <a:gd name="T4" fmla="*/ 27 w 81"/>
                <a:gd name="T5" fmla="*/ 26 h 73"/>
                <a:gd name="T6" fmla="*/ 56 w 81"/>
                <a:gd name="T7" fmla="*/ 35 h 73"/>
                <a:gd name="T8" fmla="*/ 56 w 81"/>
                <a:gd name="T9" fmla="*/ 40 h 73"/>
                <a:gd name="T10" fmla="*/ 56 w 81"/>
                <a:gd name="T11" fmla="*/ 40 h 73"/>
                <a:gd name="T12" fmla="*/ 48 w 81"/>
                <a:gd name="T13" fmla="*/ 40 h 73"/>
                <a:gd name="T14" fmla="*/ 48 w 81"/>
                <a:gd name="T15" fmla="*/ 48 h 73"/>
                <a:gd name="T16" fmla="*/ 60 w 81"/>
                <a:gd name="T17" fmla="*/ 56 h 73"/>
                <a:gd name="T18" fmla="*/ 65 w 81"/>
                <a:gd name="T19" fmla="*/ 59 h 73"/>
                <a:gd name="T20" fmla="*/ 81 w 81"/>
                <a:gd name="T21" fmla="*/ 73 h 73"/>
                <a:gd name="T22" fmla="*/ 81 w 81"/>
                <a:gd name="T23" fmla="*/ 64 h 73"/>
                <a:gd name="T24" fmla="*/ 73 w 81"/>
                <a:gd name="T25" fmla="*/ 51 h 73"/>
                <a:gd name="T26" fmla="*/ 78 w 81"/>
                <a:gd name="T27" fmla="*/ 35 h 73"/>
                <a:gd name="T28" fmla="*/ 78 w 81"/>
                <a:gd name="T29" fmla="*/ 30 h 73"/>
                <a:gd name="T30" fmla="*/ 78 w 81"/>
                <a:gd name="T31" fmla="*/ 30 h 73"/>
                <a:gd name="T32" fmla="*/ 78 w 81"/>
                <a:gd name="T33" fmla="*/ 30 h 73"/>
                <a:gd name="T34" fmla="*/ 70 w 81"/>
                <a:gd name="T35" fmla="*/ 35 h 73"/>
                <a:gd name="T36" fmla="*/ 65 w 81"/>
                <a:gd name="T37" fmla="*/ 35 h 73"/>
                <a:gd name="T38" fmla="*/ 65 w 81"/>
                <a:gd name="T39" fmla="*/ 26 h 73"/>
                <a:gd name="T40" fmla="*/ 65 w 81"/>
                <a:gd name="T41" fmla="*/ 26 h 73"/>
                <a:gd name="T42" fmla="*/ 4 w 81"/>
                <a:gd name="T43" fmla="*/ 0 h 73"/>
                <a:gd name="T44" fmla="*/ 4 w 81"/>
                <a:gd name="T45" fmla="*/ 0 h 73"/>
                <a:gd name="T46" fmla="*/ 4 w 81"/>
                <a:gd name="T47" fmla="*/ 1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73">
                  <a:moveTo>
                    <a:pt x="4" y="10"/>
                  </a:moveTo>
                  <a:lnTo>
                    <a:pt x="0" y="13"/>
                  </a:lnTo>
                  <a:lnTo>
                    <a:pt x="27" y="26"/>
                  </a:lnTo>
                  <a:lnTo>
                    <a:pt x="56" y="35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48" y="40"/>
                  </a:lnTo>
                  <a:lnTo>
                    <a:pt x="48" y="48"/>
                  </a:lnTo>
                  <a:lnTo>
                    <a:pt x="60" y="56"/>
                  </a:lnTo>
                  <a:lnTo>
                    <a:pt x="65" y="59"/>
                  </a:lnTo>
                  <a:lnTo>
                    <a:pt x="81" y="73"/>
                  </a:lnTo>
                  <a:lnTo>
                    <a:pt x="81" y="64"/>
                  </a:lnTo>
                  <a:lnTo>
                    <a:pt x="73" y="51"/>
                  </a:lnTo>
                  <a:lnTo>
                    <a:pt x="78" y="35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0" y="35"/>
                  </a:lnTo>
                  <a:lnTo>
                    <a:pt x="65" y="35"/>
                  </a:lnTo>
                  <a:lnTo>
                    <a:pt x="65" y="26"/>
                  </a:lnTo>
                  <a:lnTo>
                    <a:pt x="65" y="26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0000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90" name="Rectangle 342">
              <a:extLst>
                <a:ext uri="{FF2B5EF4-FFF2-40B4-BE49-F238E27FC236}">
                  <a16:creationId xmlns:a16="http://schemas.microsoft.com/office/drawing/2014/main" id="{BE1B0685-C6EA-45E2-8158-57C3223F7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9" y="2413"/>
              <a:ext cx="14" cy="0"/>
            </a:xfrm>
            <a:prstGeom prst="rect">
              <a:avLst/>
            </a:prstGeom>
            <a:solidFill>
              <a:srgbClr val="0000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91" name="Freeform 343">
              <a:extLst>
                <a:ext uri="{FF2B5EF4-FFF2-40B4-BE49-F238E27FC236}">
                  <a16:creationId xmlns:a16="http://schemas.microsoft.com/office/drawing/2014/main" id="{670490EB-65A4-4663-A808-88F013BFA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" y="2415"/>
              <a:ext cx="325" cy="109"/>
            </a:xfrm>
            <a:custGeom>
              <a:avLst/>
              <a:gdLst>
                <a:gd name="T0" fmla="*/ 0 w 652"/>
                <a:gd name="T1" fmla="*/ 76 h 217"/>
                <a:gd name="T2" fmla="*/ 536 w 652"/>
                <a:gd name="T3" fmla="*/ 198 h 217"/>
                <a:gd name="T4" fmla="*/ 601 w 652"/>
                <a:gd name="T5" fmla="*/ 217 h 217"/>
                <a:gd name="T6" fmla="*/ 647 w 652"/>
                <a:gd name="T7" fmla="*/ 198 h 217"/>
                <a:gd name="T8" fmla="*/ 652 w 652"/>
                <a:gd name="T9" fmla="*/ 195 h 217"/>
                <a:gd name="T10" fmla="*/ 652 w 652"/>
                <a:gd name="T11" fmla="*/ 144 h 217"/>
                <a:gd name="T12" fmla="*/ 566 w 652"/>
                <a:gd name="T13" fmla="*/ 122 h 217"/>
                <a:gd name="T14" fmla="*/ 91 w 652"/>
                <a:gd name="T15" fmla="*/ 16 h 217"/>
                <a:gd name="T16" fmla="*/ 5 w 652"/>
                <a:gd name="T17" fmla="*/ 0 h 217"/>
                <a:gd name="T18" fmla="*/ 0 w 652"/>
                <a:gd name="T19" fmla="*/ 0 h 217"/>
                <a:gd name="T20" fmla="*/ 0 w 652"/>
                <a:gd name="T21" fmla="*/ 7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2" h="217">
                  <a:moveTo>
                    <a:pt x="0" y="76"/>
                  </a:moveTo>
                  <a:lnTo>
                    <a:pt x="536" y="198"/>
                  </a:lnTo>
                  <a:lnTo>
                    <a:pt x="601" y="217"/>
                  </a:lnTo>
                  <a:lnTo>
                    <a:pt x="647" y="198"/>
                  </a:lnTo>
                  <a:lnTo>
                    <a:pt x="652" y="195"/>
                  </a:lnTo>
                  <a:lnTo>
                    <a:pt x="652" y="144"/>
                  </a:lnTo>
                  <a:lnTo>
                    <a:pt x="566" y="122"/>
                  </a:lnTo>
                  <a:lnTo>
                    <a:pt x="91" y="1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92" name="Freeform 344">
              <a:extLst>
                <a:ext uri="{FF2B5EF4-FFF2-40B4-BE49-F238E27FC236}">
                  <a16:creationId xmlns:a16="http://schemas.microsoft.com/office/drawing/2014/main" id="{A22CC349-8E80-4996-B888-4347E2B37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9" y="2417"/>
              <a:ext cx="13" cy="13"/>
            </a:xfrm>
            <a:custGeom>
              <a:avLst/>
              <a:gdLst>
                <a:gd name="T0" fmla="*/ 6 w 26"/>
                <a:gd name="T1" fmla="*/ 22 h 27"/>
                <a:gd name="T2" fmla="*/ 6 w 26"/>
                <a:gd name="T3" fmla="*/ 27 h 27"/>
                <a:gd name="T4" fmla="*/ 18 w 26"/>
                <a:gd name="T5" fmla="*/ 22 h 27"/>
                <a:gd name="T6" fmla="*/ 26 w 26"/>
                <a:gd name="T7" fmla="*/ 22 h 27"/>
                <a:gd name="T8" fmla="*/ 26 w 26"/>
                <a:gd name="T9" fmla="*/ 0 h 27"/>
                <a:gd name="T10" fmla="*/ 0 w 26"/>
                <a:gd name="T11" fmla="*/ 8 h 27"/>
                <a:gd name="T12" fmla="*/ 6 w 26"/>
                <a:gd name="T13" fmla="*/ 2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7">
                  <a:moveTo>
                    <a:pt x="6" y="22"/>
                  </a:moveTo>
                  <a:lnTo>
                    <a:pt x="6" y="27"/>
                  </a:lnTo>
                  <a:lnTo>
                    <a:pt x="18" y="22"/>
                  </a:lnTo>
                  <a:lnTo>
                    <a:pt x="26" y="22"/>
                  </a:lnTo>
                  <a:lnTo>
                    <a:pt x="26" y="0"/>
                  </a:lnTo>
                  <a:lnTo>
                    <a:pt x="0" y="8"/>
                  </a:lnTo>
                  <a:lnTo>
                    <a:pt x="6" y="22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93" name="Freeform 345">
              <a:extLst>
                <a:ext uri="{FF2B5EF4-FFF2-40B4-BE49-F238E27FC236}">
                  <a16:creationId xmlns:a16="http://schemas.microsoft.com/office/drawing/2014/main" id="{A00817F6-02CA-4CA7-9FA8-0AFA53F23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2420"/>
              <a:ext cx="16" cy="13"/>
            </a:xfrm>
            <a:custGeom>
              <a:avLst/>
              <a:gdLst>
                <a:gd name="T0" fmla="*/ 0 w 33"/>
                <a:gd name="T1" fmla="*/ 0 h 26"/>
                <a:gd name="T2" fmla="*/ 0 w 33"/>
                <a:gd name="T3" fmla="*/ 26 h 26"/>
                <a:gd name="T4" fmla="*/ 3 w 33"/>
                <a:gd name="T5" fmla="*/ 26 h 26"/>
                <a:gd name="T6" fmla="*/ 33 w 33"/>
                <a:gd name="T7" fmla="*/ 26 h 26"/>
                <a:gd name="T8" fmla="*/ 30 w 33"/>
                <a:gd name="T9" fmla="*/ 0 h 26"/>
                <a:gd name="T10" fmla="*/ 25 w 33"/>
                <a:gd name="T11" fmla="*/ 0 h 26"/>
                <a:gd name="T12" fmla="*/ 0 w 33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26">
                  <a:moveTo>
                    <a:pt x="0" y="0"/>
                  </a:moveTo>
                  <a:lnTo>
                    <a:pt x="0" y="26"/>
                  </a:lnTo>
                  <a:lnTo>
                    <a:pt x="3" y="26"/>
                  </a:lnTo>
                  <a:lnTo>
                    <a:pt x="33" y="26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94" name="Freeform 346">
              <a:extLst>
                <a:ext uri="{FF2B5EF4-FFF2-40B4-BE49-F238E27FC236}">
                  <a16:creationId xmlns:a16="http://schemas.microsoft.com/office/drawing/2014/main" id="{BD92808A-4B55-4AC6-99FA-7E2E43020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1" y="2417"/>
              <a:ext cx="13" cy="30"/>
            </a:xfrm>
            <a:custGeom>
              <a:avLst/>
              <a:gdLst>
                <a:gd name="T0" fmla="*/ 0 w 26"/>
                <a:gd name="T1" fmla="*/ 13 h 60"/>
                <a:gd name="T2" fmla="*/ 0 w 26"/>
                <a:gd name="T3" fmla="*/ 55 h 60"/>
                <a:gd name="T4" fmla="*/ 0 w 26"/>
                <a:gd name="T5" fmla="*/ 55 h 60"/>
                <a:gd name="T6" fmla="*/ 0 w 26"/>
                <a:gd name="T7" fmla="*/ 60 h 60"/>
                <a:gd name="T8" fmla="*/ 15 w 26"/>
                <a:gd name="T9" fmla="*/ 55 h 60"/>
                <a:gd name="T10" fmla="*/ 15 w 26"/>
                <a:gd name="T11" fmla="*/ 43 h 60"/>
                <a:gd name="T12" fmla="*/ 15 w 26"/>
                <a:gd name="T13" fmla="*/ 43 h 60"/>
                <a:gd name="T14" fmla="*/ 26 w 26"/>
                <a:gd name="T15" fmla="*/ 43 h 60"/>
                <a:gd name="T16" fmla="*/ 26 w 26"/>
                <a:gd name="T17" fmla="*/ 43 h 60"/>
                <a:gd name="T18" fmla="*/ 26 w 26"/>
                <a:gd name="T19" fmla="*/ 0 h 60"/>
                <a:gd name="T20" fmla="*/ 0 w 26"/>
                <a:gd name="T21" fmla="*/ 8 h 60"/>
                <a:gd name="T22" fmla="*/ 0 w 26"/>
                <a:gd name="T23" fmla="*/ 1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60">
                  <a:moveTo>
                    <a:pt x="0" y="13"/>
                  </a:moveTo>
                  <a:lnTo>
                    <a:pt x="0" y="55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15" y="55"/>
                  </a:lnTo>
                  <a:lnTo>
                    <a:pt x="15" y="43"/>
                  </a:lnTo>
                  <a:lnTo>
                    <a:pt x="15" y="43"/>
                  </a:lnTo>
                  <a:lnTo>
                    <a:pt x="26" y="43"/>
                  </a:lnTo>
                  <a:lnTo>
                    <a:pt x="26" y="43"/>
                  </a:lnTo>
                  <a:lnTo>
                    <a:pt x="26" y="0"/>
                  </a:lnTo>
                  <a:lnTo>
                    <a:pt x="0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595959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95" name="Freeform 347">
              <a:extLst>
                <a:ext uri="{FF2B5EF4-FFF2-40B4-BE49-F238E27FC236}">
                  <a16:creationId xmlns:a16="http://schemas.microsoft.com/office/drawing/2014/main" id="{8640AF4D-CAAB-434A-8B5E-1CC98F715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" y="2420"/>
              <a:ext cx="14" cy="16"/>
            </a:xfrm>
            <a:custGeom>
              <a:avLst/>
              <a:gdLst>
                <a:gd name="T0" fmla="*/ 5 w 26"/>
                <a:gd name="T1" fmla="*/ 12 h 33"/>
                <a:gd name="T2" fmla="*/ 0 w 26"/>
                <a:gd name="T3" fmla="*/ 17 h 33"/>
                <a:gd name="T4" fmla="*/ 11 w 26"/>
                <a:gd name="T5" fmla="*/ 17 h 33"/>
                <a:gd name="T6" fmla="*/ 21 w 26"/>
                <a:gd name="T7" fmla="*/ 30 h 33"/>
                <a:gd name="T8" fmla="*/ 26 w 26"/>
                <a:gd name="T9" fmla="*/ 33 h 33"/>
                <a:gd name="T10" fmla="*/ 26 w 26"/>
                <a:gd name="T11" fmla="*/ 25 h 33"/>
                <a:gd name="T12" fmla="*/ 15 w 26"/>
                <a:gd name="T13" fmla="*/ 17 h 33"/>
                <a:gd name="T14" fmla="*/ 11 w 26"/>
                <a:gd name="T15" fmla="*/ 17 h 33"/>
                <a:gd name="T16" fmla="*/ 11 w 26"/>
                <a:gd name="T17" fmla="*/ 8 h 33"/>
                <a:gd name="T18" fmla="*/ 11 w 26"/>
                <a:gd name="T19" fmla="*/ 8 h 33"/>
                <a:gd name="T20" fmla="*/ 11 w 26"/>
                <a:gd name="T21" fmla="*/ 12 h 33"/>
                <a:gd name="T22" fmla="*/ 11 w 26"/>
                <a:gd name="T23" fmla="*/ 17 h 33"/>
                <a:gd name="T24" fmla="*/ 11 w 26"/>
                <a:gd name="T25" fmla="*/ 17 h 33"/>
                <a:gd name="T26" fmla="*/ 5 w 26"/>
                <a:gd name="T27" fmla="*/ 8 h 33"/>
                <a:gd name="T28" fmla="*/ 5 w 26"/>
                <a:gd name="T29" fmla="*/ 3 h 33"/>
                <a:gd name="T30" fmla="*/ 11 w 26"/>
                <a:gd name="T31" fmla="*/ 0 h 33"/>
                <a:gd name="T32" fmla="*/ 5 w 26"/>
                <a:gd name="T33" fmla="*/ 0 h 33"/>
                <a:gd name="T34" fmla="*/ 5 w 26"/>
                <a:gd name="T35" fmla="*/ 8 h 33"/>
                <a:gd name="T36" fmla="*/ 5 w 26"/>
                <a:gd name="T37" fmla="*/ 1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33">
                  <a:moveTo>
                    <a:pt x="5" y="12"/>
                  </a:moveTo>
                  <a:lnTo>
                    <a:pt x="0" y="17"/>
                  </a:lnTo>
                  <a:lnTo>
                    <a:pt x="11" y="17"/>
                  </a:lnTo>
                  <a:lnTo>
                    <a:pt x="21" y="30"/>
                  </a:lnTo>
                  <a:lnTo>
                    <a:pt x="26" y="33"/>
                  </a:lnTo>
                  <a:lnTo>
                    <a:pt x="26" y="25"/>
                  </a:lnTo>
                  <a:lnTo>
                    <a:pt x="15" y="17"/>
                  </a:lnTo>
                  <a:lnTo>
                    <a:pt x="11" y="17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1" y="12"/>
                  </a:lnTo>
                  <a:lnTo>
                    <a:pt x="11" y="17"/>
                  </a:lnTo>
                  <a:lnTo>
                    <a:pt x="11" y="17"/>
                  </a:lnTo>
                  <a:lnTo>
                    <a:pt x="5" y="8"/>
                  </a:lnTo>
                  <a:lnTo>
                    <a:pt x="5" y="3"/>
                  </a:lnTo>
                  <a:lnTo>
                    <a:pt x="11" y="0"/>
                  </a:lnTo>
                  <a:lnTo>
                    <a:pt x="5" y="0"/>
                  </a:lnTo>
                  <a:lnTo>
                    <a:pt x="5" y="8"/>
                  </a:lnTo>
                  <a:lnTo>
                    <a:pt x="5" y="12"/>
                  </a:lnTo>
                  <a:close/>
                </a:path>
              </a:pathLst>
            </a:custGeom>
            <a:solidFill>
              <a:srgbClr val="FC0128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96" name="Freeform 348">
              <a:extLst>
                <a:ext uri="{FF2B5EF4-FFF2-40B4-BE49-F238E27FC236}">
                  <a16:creationId xmlns:a16="http://schemas.microsoft.com/office/drawing/2014/main" id="{A4E6F1E3-E499-4533-A8DC-4F9D1F694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2420"/>
              <a:ext cx="1" cy="14"/>
            </a:xfrm>
            <a:custGeom>
              <a:avLst/>
              <a:gdLst>
                <a:gd name="T0" fmla="*/ 30 h 30"/>
                <a:gd name="T1" fmla="*/ 25 h 30"/>
                <a:gd name="T2" fmla="*/ 0 h 30"/>
                <a:gd name="T3" fmla="*/ 3 h 30"/>
                <a:gd name="T4" fmla="*/ 3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0">
                  <a:moveTo>
                    <a:pt x="0" y="30"/>
                  </a:moveTo>
                  <a:lnTo>
                    <a:pt x="0" y="25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FF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97" name="Freeform 349">
              <a:extLst>
                <a:ext uri="{FF2B5EF4-FFF2-40B4-BE49-F238E27FC236}">
                  <a16:creationId xmlns:a16="http://schemas.microsoft.com/office/drawing/2014/main" id="{8620AADE-1A1C-49D5-B25A-60B61C82B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" y="2422"/>
              <a:ext cx="13" cy="13"/>
            </a:xfrm>
            <a:custGeom>
              <a:avLst/>
              <a:gdLst>
                <a:gd name="T0" fmla="*/ 0 w 26"/>
                <a:gd name="T1" fmla="*/ 26 h 26"/>
                <a:gd name="T2" fmla="*/ 26 w 26"/>
                <a:gd name="T3" fmla="*/ 18 h 26"/>
                <a:gd name="T4" fmla="*/ 26 w 26"/>
                <a:gd name="T5" fmla="*/ 0 h 26"/>
                <a:gd name="T6" fmla="*/ 0 w 26"/>
                <a:gd name="T7" fmla="*/ 7 h 26"/>
                <a:gd name="T8" fmla="*/ 0 w 26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0" y="26"/>
                  </a:moveTo>
                  <a:lnTo>
                    <a:pt x="26" y="18"/>
                  </a:lnTo>
                  <a:lnTo>
                    <a:pt x="26" y="0"/>
                  </a:lnTo>
                  <a:lnTo>
                    <a:pt x="0" y="7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98" name="Freeform 350">
              <a:extLst>
                <a:ext uri="{FF2B5EF4-FFF2-40B4-BE49-F238E27FC236}">
                  <a16:creationId xmlns:a16="http://schemas.microsoft.com/office/drawing/2014/main" id="{CC56029A-5168-4891-86AC-EB92A6CEC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7" y="2423"/>
              <a:ext cx="13" cy="13"/>
            </a:xfrm>
            <a:custGeom>
              <a:avLst/>
              <a:gdLst>
                <a:gd name="T0" fmla="*/ 0 w 27"/>
                <a:gd name="T1" fmla="*/ 0 h 26"/>
                <a:gd name="T2" fmla="*/ 0 w 27"/>
                <a:gd name="T3" fmla="*/ 26 h 26"/>
                <a:gd name="T4" fmla="*/ 27 w 27"/>
                <a:gd name="T5" fmla="*/ 26 h 26"/>
                <a:gd name="T6" fmla="*/ 27 w 27"/>
                <a:gd name="T7" fmla="*/ 0 h 26"/>
                <a:gd name="T8" fmla="*/ 9 w 27"/>
                <a:gd name="T9" fmla="*/ 0 h 26"/>
                <a:gd name="T10" fmla="*/ 0 w 27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lnTo>
                    <a:pt x="0" y="26"/>
                  </a:lnTo>
                  <a:lnTo>
                    <a:pt x="27" y="26"/>
                  </a:lnTo>
                  <a:lnTo>
                    <a:pt x="27" y="0"/>
                  </a:lnTo>
                  <a:lnTo>
                    <a:pt x="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599" name="Freeform 351">
              <a:extLst>
                <a:ext uri="{FF2B5EF4-FFF2-40B4-BE49-F238E27FC236}">
                  <a16:creationId xmlns:a16="http://schemas.microsoft.com/office/drawing/2014/main" id="{AB8DE0C9-3532-4D4C-8303-BDD068481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" y="2421"/>
              <a:ext cx="13" cy="30"/>
            </a:xfrm>
            <a:custGeom>
              <a:avLst/>
              <a:gdLst>
                <a:gd name="T0" fmla="*/ 0 w 27"/>
                <a:gd name="T1" fmla="*/ 9 h 60"/>
                <a:gd name="T2" fmla="*/ 0 w 27"/>
                <a:gd name="T3" fmla="*/ 47 h 60"/>
                <a:gd name="T4" fmla="*/ 8 w 27"/>
                <a:gd name="T5" fmla="*/ 47 h 60"/>
                <a:gd name="T6" fmla="*/ 8 w 27"/>
                <a:gd name="T7" fmla="*/ 57 h 60"/>
                <a:gd name="T8" fmla="*/ 8 w 27"/>
                <a:gd name="T9" fmla="*/ 60 h 60"/>
                <a:gd name="T10" fmla="*/ 27 w 27"/>
                <a:gd name="T11" fmla="*/ 52 h 60"/>
                <a:gd name="T12" fmla="*/ 27 w 27"/>
                <a:gd name="T13" fmla="*/ 0 h 60"/>
                <a:gd name="T14" fmla="*/ 8 w 27"/>
                <a:gd name="T15" fmla="*/ 9 h 60"/>
                <a:gd name="T16" fmla="*/ 0 w 27"/>
                <a:gd name="T17" fmla="*/ 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0">
                  <a:moveTo>
                    <a:pt x="0" y="9"/>
                  </a:moveTo>
                  <a:lnTo>
                    <a:pt x="0" y="47"/>
                  </a:lnTo>
                  <a:lnTo>
                    <a:pt x="8" y="47"/>
                  </a:lnTo>
                  <a:lnTo>
                    <a:pt x="8" y="57"/>
                  </a:lnTo>
                  <a:lnTo>
                    <a:pt x="8" y="60"/>
                  </a:lnTo>
                  <a:lnTo>
                    <a:pt x="27" y="52"/>
                  </a:lnTo>
                  <a:lnTo>
                    <a:pt x="27" y="0"/>
                  </a:lnTo>
                  <a:lnTo>
                    <a:pt x="8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00" name="Freeform 352">
              <a:extLst>
                <a:ext uri="{FF2B5EF4-FFF2-40B4-BE49-F238E27FC236}">
                  <a16:creationId xmlns:a16="http://schemas.microsoft.com/office/drawing/2014/main" id="{E46D1A6B-6E5E-447F-95C0-472C7B0EA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" y="2424"/>
              <a:ext cx="13" cy="13"/>
            </a:xfrm>
            <a:custGeom>
              <a:avLst/>
              <a:gdLst>
                <a:gd name="T0" fmla="*/ 0 w 27"/>
                <a:gd name="T1" fmla="*/ 27 h 27"/>
                <a:gd name="T2" fmla="*/ 27 w 27"/>
                <a:gd name="T3" fmla="*/ 27 h 27"/>
                <a:gd name="T4" fmla="*/ 27 w 27"/>
                <a:gd name="T5" fmla="*/ 0 h 27"/>
                <a:gd name="T6" fmla="*/ 27 w 27"/>
                <a:gd name="T7" fmla="*/ 0 h 27"/>
                <a:gd name="T8" fmla="*/ 0 w 27"/>
                <a:gd name="T9" fmla="*/ 0 h 27"/>
                <a:gd name="T10" fmla="*/ 0 w 27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7">
                  <a:moveTo>
                    <a:pt x="0" y="27"/>
                  </a:moveTo>
                  <a:lnTo>
                    <a:pt x="27" y="27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01" name="Freeform 353">
              <a:extLst>
                <a:ext uri="{FF2B5EF4-FFF2-40B4-BE49-F238E27FC236}">
                  <a16:creationId xmlns:a16="http://schemas.microsoft.com/office/drawing/2014/main" id="{A3EDF13D-8E78-4406-8AD5-931C0E54D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2424"/>
              <a:ext cx="13" cy="14"/>
            </a:xfrm>
            <a:custGeom>
              <a:avLst/>
              <a:gdLst>
                <a:gd name="T0" fmla="*/ 0 w 27"/>
                <a:gd name="T1" fmla="*/ 26 h 26"/>
                <a:gd name="T2" fmla="*/ 27 w 27"/>
                <a:gd name="T3" fmla="*/ 20 h 26"/>
                <a:gd name="T4" fmla="*/ 27 w 27"/>
                <a:gd name="T5" fmla="*/ 0 h 26"/>
                <a:gd name="T6" fmla="*/ 0 w 27"/>
                <a:gd name="T7" fmla="*/ 3 h 26"/>
                <a:gd name="T8" fmla="*/ 0 w 2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0" y="26"/>
                  </a:moveTo>
                  <a:lnTo>
                    <a:pt x="27" y="20"/>
                  </a:lnTo>
                  <a:lnTo>
                    <a:pt x="27" y="0"/>
                  </a:lnTo>
                  <a:lnTo>
                    <a:pt x="0" y="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2E3FF"/>
            </a:solidFill>
            <a:ln w="11113">
              <a:solidFill>
                <a:srgbClr val="C2E3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02" name="Freeform 354">
              <a:extLst>
                <a:ext uri="{FF2B5EF4-FFF2-40B4-BE49-F238E27FC236}">
                  <a16:creationId xmlns:a16="http://schemas.microsoft.com/office/drawing/2014/main" id="{C3112F6C-3289-4744-8E83-4F5930923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" y="2429"/>
              <a:ext cx="13" cy="14"/>
            </a:xfrm>
            <a:custGeom>
              <a:avLst/>
              <a:gdLst>
                <a:gd name="T0" fmla="*/ 17 w 27"/>
                <a:gd name="T1" fmla="*/ 0 h 26"/>
                <a:gd name="T2" fmla="*/ 0 w 27"/>
                <a:gd name="T3" fmla="*/ 0 h 26"/>
                <a:gd name="T4" fmla="*/ 3 w 27"/>
                <a:gd name="T5" fmla="*/ 15 h 26"/>
                <a:gd name="T6" fmla="*/ 8 w 27"/>
                <a:gd name="T7" fmla="*/ 26 h 26"/>
                <a:gd name="T8" fmla="*/ 27 w 27"/>
                <a:gd name="T9" fmla="*/ 26 h 26"/>
                <a:gd name="T10" fmla="*/ 27 w 27"/>
                <a:gd name="T11" fmla="*/ 0 h 26"/>
                <a:gd name="T12" fmla="*/ 17 w 27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6">
                  <a:moveTo>
                    <a:pt x="17" y="0"/>
                  </a:moveTo>
                  <a:lnTo>
                    <a:pt x="0" y="0"/>
                  </a:lnTo>
                  <a:lnTo>
                    <a:pt x="3" y="15"/>
                  </a:lnTo>
                  <a:lnTo>
                    <a:pt x="8" y="26"/>
                  </a:lnTo>
                  <a:lnTo>
                    <a:pt x="27" y="26"/>
                  </a:lnTo>
                  <a:lnTo>
                    <a:pt x="2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3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03" name="Freeform 355">
              <a:extLst>
                <a:ext uri="{FF2B5EF4-FFF2-40B4-BE49-F238E27FC236}">
                  <a16:creationId xmlns:a16="http://schemas.microsoft.com/office/drawing/2014/main" id="{9A0FD10C-67B5-421C-B2F0-D5F6A3232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" y="2428"/>
              <a:ext cx="28" cy="16"/>
            </a:xfrm>
            <a:custGeom>
              <a:avLst/>
              <a:gdLst>
                <a:gd name="T0" fmla="*/ 0 w 56"/>
                <a:gd name="T1" fmla="*/ 33 h 33"/>
                <a:gd name="T2" fmla="*/ 56 w 56"/>
                <a:gd name="T3" fmla="*/ 0 h 33"/>
                <a:gd name="T4" fmla="*/ 56 w 56"/>
                <a:gd name="T5" fmla="*/ 0 h 33"/>
                <a:gd name="T6" fmla="*/ 0 w 56"/>
                <a:gd name="T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33">
                  <a:moveTo>
                    <a:pt x="0" y="33"/>
                  </a:moveTo>
                  <a:lnTo>
                    <a:pt x="56" y="0"/>
                  </a:lnTo>
                  <a:lnTo>
                    <a:pt x="56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ECECE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04" name="Freeform 356">
              <a:extLst>
                <a:ext uri="{FF2B5EF4-FFF2-40B4-BE49-F238E27FC236}">
                  <a16:creationId xmlns:a16="http://schemas.microsoft.com/office/drawing/2014/main" id="{13677F43-E7C9-4BDA-9897-21147D659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2428"/>
              <a:ext cx="15" cy="31"/>
            </a:xfrm>
            <a:custGeom>
              <a:avLst/>
              <a:gdLst>
                <a:gd name="T0" fmla="*/ 0 w 30"/>
                <a:gd name="T1" fmla="*/ 21 h 62"/>
                <a:gd name="T2" fmla="*/ 0 w 30"/>
                <a:gd name="T3" fmla="*/ 54 h 62"/>
                <a:gd name="T4" fmla="*/ 0 w 30"/>
                <a:gd name="T5" fmla="*/ 54 h 62"/>
                <a:gd name="T6" fmla="*/ 0 w 30"/>
                <a:gd name="T7" fmla="*/ 54 h 62"/>
                <a:gd name="T8" fmla="*/ 5 w 30"/>
                <a:gd name="T9" fmla="*/ 59 h 62"/>
                <a:gd name="T10" fmla="*/ 5 w 30"/>
                <a:gd name="T11" fmla="*/ 62 h 62"/>
                <a:gd name="T12" fmla="*/ 27 w 30"/>
                <a:gd name="T13" fmla="*/ 51 h 62"/>
                <a:gd name="T14" fmla="*/ 27 w 30"/>
                <a:gd name="T15" fmla="*/ 46 h 62"/>
                <a:gd name="T16" fmla="*/ 27 w 30"/>
                <a:gd name="T17" fmla="*/ 46 h 62"/>
                <a:gd name="T18" fmla="*/ 27 w 30"/>
                <a:gd name="T19" fmla="*/ 43 h 62"/>
                <a:gd name="T20" fmla="*/ 27 w 30"/>
                <a:gd name="T21" fmla="*/ 43 h 62"/>
                <a:gd name="T22" fmla="*/ 30 w 30"/>
                <a:gd name="T23" fmla="*/ 43 h 62"/>
                <a:gd name="T24" fmla="*/ 30 w 30"/>
                <a:gd name="T25" fmla="*/ 38 h 62"/>
                <a:gd name="T26" fmla="*/ 30 w 30"/>
                <a:gd name="T27" fmla="*/ 0 h 62"/>
                <a:gd name="T28" fmla="*/ 0 w 30"/>
                <a:gd name="T29" fmla="*/ 16 h 62"/>
                <a:gd name="T30" fmla="*/ 0 w 30"/>
                <a:gd name="T31" fmla="*/ 2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62">
                  <a:moveTo>
                    <a:pt x="0" y="21"/>
                  </a:move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5" y="59"/>
                  </a:lnTo>
                  <a:lnTo>
                    <a:pt x="5" y="62"/>
                  </a:lnTo>
                  <a:lnTo>
                    <a:pt x="27" y="51"/>
                  </a:lnTo>
                  <a:lnTo>
                    <a:pt x="27" y="46"/>
                  </a:lnTo>
                  <a:lnTo>
                    <a:pt x="27" y="46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30" y="43"/>
                  </a:lnTo>
                  <a:lnTo>
                    <a:pt x="30" y="38"/>
                  </a:lnTo>
                  <a:lnTo>
                    <a:pt x="30" y="0"/>
                  </a:lnTo>
                  <a:lnTo>
                    <a:pt x="0" y="1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595959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05" name="Freeform 357">
              <a:extLst>
                <a:ext uri="{FF2B5EF4-FFF2-40B4-BE49-F238E27FC236}">
                  <a16:creationId xmlns:a16="http://schemas.microsoft.com/office/drawing/2014/main" id="{5550541F-5CA9-4F56-9A59-D2926613A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" y="2430"/>
              <a:ext cx="922" cy="257"/>
            </a:xfrm>
            <a:custGeom>
              <a:avLst/>
              <a:gdLst>
                <a:gd name="T0" fmla="*/ 1809 w 1844"/>
                <a:gd name="T1" fmla="*/ 11 h 513"/>
                <a:gd name="T2" fmla="*/ 1753 w 1844"/>
                <a:gd name="T3" fmla="*/ 33 h 513"/>
                <a:gd name="T4" fmla="*/ 1753 w 1844"/>
                <a:gd name="T5" fmla="*/ 46 h 513"/>
                <a:gd name="T6" fmla="*/ 1745 w 1844"/>
                <a:gd name="T7" fmla="*/ 49 h 513"/>
                <a:gd name="T8" fmla="*/ 1745 w 1844"/>
                <a:gd name="T9" fmla="*/ 38 h 513"/>
                <a:gd name="T10" fmla="*/ 1720 w 1844"/>
                <a:gd name="T11" fmla="*/ 57 h 513"/>
                <a:gd name="T12" fmla="*/ 1715 w 1844"/>
                <a:gd name="T13" fmla="*/ 67 h 513"/>
                <a:gd name="T14" fmla="*/ 1710 w 1844"/>
                <a:gd name="T15" fmla="*/ 71 h 513"/>
                <a:gd name="T16" fmla="*/ 1685 w 1844"/>
                <a:gd name="T17" fmla="*/ 71 h 513"/>
                <a:gd name="T18" fmla="*/ 1689 w 1844"/>
                <a:gd name="T19" fmla="*/ 84 h 513"/>
                <a:gd name="T20" fmla="*/ 1675 w 1844"/>
                <a:gd name="T21" fmla="*/ 87 h 513"/>
                <a:gd name="T22" fmla="*/ 1675 w 1844"/>
                <a:gd name="T23" fmla="*/ 92 h 513"/>
                <a:gd name="T24" fmla="*/ 1675 w 1844"/>
                <a:gd name="T25" fmla="*/ 79 h 513"/>
                <a:gd name="T26" fmla="*/ 1624 w 1844"/>
                <a:gd name="T27" fmla="*/ 109 h 513"/>
                <a:gd name="T28" fmla="*/ 1616 w 1844"/>
                <a:gd name="T29" fmla="*/ 127 h 513"/>
                <a:gd name="T30" fmla="*/ 1616 w 1844"/>
                <a:gd name="T31" fmla="*/ 130 h 513"/>
                <a:gd name="T32" fmla="*/ 1611 w 1844"/>
                <a:gd name="T33" fmla="*/ 117 h 513"/>
                <a:gd name="T34" fmla="*/ 1581 w 1844"/>
                <a:gd name="T35" fmla="*/ 130 h 513"/>
                <a:gd name="T36" fmla="*/ 1581 w 1844"/>
                <a:gd name="T37" fmla="*/ 144 h 513"/>
                <a:gd name="T38" fmla="*/ 1586 w 1844"/>
                <a:gd name="T39" fmla="*/ 144 h 513"/>
                <a:gd name="T40" fmla="*/ 1573 w 1844"/>
                <a:gd name="T41" fmla="*/ 152 h 513"/>
                <a:gd name="T42" fmla="*/ 1417 w 1844"/>
                <a:gd name="T43" fmla="*/ 228 h 513"/>
                <a:gd name="T44" fmla="*/ 1422 w 1844"/>
                <a:gd name="T45" fmla="*/ 246 h 513"/>
                <a:gd name="T46" fmla="*/ 1409 w 1844"/>
                <a:gd name="T47" fmla="*/ 254 h 513"/>
                <a:gd name="T48" fmla="*/ 1404 w 1844"/>
                <a:gd name="T49" fmla="*/ 236 h 513"/>
                <a:gd name="T50" fmla="*/ 1383 w 1844"/>
                <a:gd name="T51" fmla="*/ 249 h 513"/>
                <a:gd name="T52" fmla="*/ 1383 w 1844"/>
                <a:gd name="T53" fmla="*/ 266 h 513"/>
                <a:gd name="T54" fmla="*/ 1379 w 1844"/>
                <a:gd name="T55" fmla="*/ 271 h 513"/>
                <a:gd name="T56" fmla="*/ 1369 w 1844"/>
                <a:gd name="T57" fmla="*/ 271 h 513"/>
                <a:gd name="T58" fmla="*/ 1194 w 1844"/>
                <a:gd name="T59" fmla="*/ 360 h 513"/>
                <a:gd name="T60" fmla="*/ 456 w 1844"/>
                <a:gd name="T61" fmla="*/ 168 h 513"/>
                <a:gd name="T62" fmla="*/ 0 w 1844"/>
                <a:gd name="T63" fmla="*/ 49 h 513"/>
                <a:gd name="T64" fmla="*/ 1073 w 1844"/>
                <a:gd name="T65" fmla="*/ 433 h 513"/>
                <a:gd name="T66" fmla="*/ 999 w 1844"/>
                <a:gd name="T67" fmla="*/ 513 h 513"/>
                <a:gd name="T68" fmla="*/ 1823 w 1844"/>
                <a:gd name="T69" fmla="*/ 0 h 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4" h="513">
                  <a:moveTo>
                    <a:pt x="1818" y="8"/>
                  </a:moveTo>
                  <a:lnTo>
                    <a:pt x="1809" y="11"/>
                  </a:lnTo>
                  <a:lnTo>
                    <a:pt x="1809" y="0"/>
                  </a:lnTo>
                  <a:lnTo>
                    <a:pt x="1753" y="33"/>
                  </a:lnTo>
                  <a:lnTo>
                    <a:pt x="1753" y="41"/>
                  </a:lnTo>
                  <a:lnTo>
                    <a:pt x="1753" y="46"/>
                  </a:lnTo>
                  <a:lnTo>
                    <a:pt x="1750" y="49"/>
                  </a:lnTo>
                  <a:lnTo>
                    <a:pt x="1745" y="49"/>
                  </a:lnTo>
                  <a:lnTo>
                    <a:pt x="1745" y="49"/>
                  </a:lnTo>
                  <a:lnTo>
                    <a:pt x="1745" y="38"/>
                  </a:lnTo>
                  <a:lnTo>
                    <a:pt x="1720" y="49"/>
                  </a:lnTo>
                  <a:lnTo>
                    <a:pt x="1720" y="57"/>
                  </a:lnTo>
                  <a:lnTo>
                    <a:pt x="1723" y="62"/>
                  </a:lnTo>
                  <a:lnTo>
                    <a:pt x="1715" y="67"/>
                  </a:lnTo>
                  <a:lnTo>
                    <a:pt x="1710" y="71"/>
                  </a:lnTo>
                  <a:lnTo>
                    <a:pt x="1710" y="71"/>
                  </a:lnTo>
                  <a:lnTo>
                    <a:pt x="1710" y="57"/>
                  </a:lnTo>
                  <a:lnTo>
                    <a:pt x="1685" y="71"/>
                  </a:lnTo>
                  <a:lnTo>
                    <a:pt x="1685" y="79"/>
                  </a:lnTo>
                  <a:lnTo>
                    <a:pt x="1689" y="84"/>
                  </a:lnTo>
                  <a:lnTo>
                    <a:pt x="1680" y="87"/>
                  </a:lnTo>
                  <a:lnTo>
                    <a:pt x="1675" y="87"/>
                  </a:lnTo>
                  <a:lnTo>
                    <a:pt x="1675" y="87"/>
                  </a:lnTo>
                  <a:lnTo>
                    <a:pt x="1675" y="92"/>
                  </a:lnTo>
                  <a:lnTo>
                    <a:pt x="1675" y="87"/>
                  </a:lnTo>
                  <a:lnTo>
                    <a:pt x="1675" y="79"/>
                  </a:lnTo>
                  <a:lnTo>
                    <a:pt x="1651" y="87"/>
                  </a:lnTo>
                  <a:lnTo>
                    <a:pt x="1624" y="109"/>
                  </a:lnTo>
                  <a:lnTo>
                    <a:pt x="1624" y="122"/>
                  </a:lnTo>
                  <a:lnTo>
                    <a:pt x="1616" y="127"/>
                  </a:lnTo>
                  <a:lnTo>
                    <a:pt x="1616" y="127"/>
                  </a:lnTo>
                  <a:lnTo>
                    <a:pt x="1616" y="130"/>
                  </a:lnTo>
                  <a:lnTo>
                    <a:pt x="1611" y="127"/>
                  </a:lnTo>
                  <a:lnTo>
                    <a:pt x="1611" y="117"/>
                  </a:lnTo>
                  <a:lnTo>
                    <a:pt x="1611" y="117"/>
                  </a:lnTo>
                  <a:lnTo>
                    <a:pt x="1581" y="130"/>
                  </a:lnTo>
                  <a:lnTo>
                    <a:pt x="1581" y="144"/>
                  </a:lnTo>
                  <a:lnTo>
                    <a:pt x="1581" y="144"/>
                  </a:lnTo>
                  <a:lnTo>
                    <a:pt x="1586" y="144"/>
                  </a:lnTo>
                  <a:lnTo>
                    <a:pt x="1586" y="144"/>
                  </a:lnTo>
                  <a:lnTo>
                    <a:pt x="1578" y="152"/>
                  </a:lnTo>
                  <a:lnTo>
                    <a:pt x="1573" y="152"/>
                  </a:lnTo>
                  <a:lnTo>
                    <a:pt x="1573" y="139"/>
                  </a:lnTo>
                  <a:lnTo>
                    <a:pt x="1417" y="228"/>
                  </a:lnTo>
                  <a:lnTo>
                    <a:pt x="1422" y="246"/>
                  </a:lnTo>
                  <a:lnTo>
                    <a:pt x="1422" y="246"/>
                  </a:lnTo>
                  <a:lnTo>
                    <a:pt x="1409" y="254"/>
                  </a:lnTo>
                  <a:lnTo>
                    <a:pt x="1409" y="254"/>
                  </a:lnTo>
                  <a:lnTo>
                    <a:pt x="1404" y="249"/>
                  </a:lnTo>
                  <a:lnTo>
                    <a:pt x="1404" y="236"/>
                  </a:lnTo>
                  <a:lnTo>
                    <a:pt x="1391" y="246"/>
                  </a:lnTo>
                  <a:lnTo>
                    <a:pt x="1383" y="249"/>
                  </a:lnTo>
                  <a:lnTo>
                    <a:pt x="1383" y="266"/>
                  </a:lnTo>
                  <a:lnTo>
                    <a:pt x="1383" y="266"/>
                  </a:lnTo>
                  <a:lnTo>
                    <a:pt x="1383" y="266"/>
                  </a:lnTo>
                  <a:lnTo>
                    <a:pt x="1379" y="271"/>
                  </a:lnTo>
                  <a:lnTo>
                    <a:pt x="1374" y="271"/>
                  </a:lnTo>
                  <a:lnTo>
                    <a:pt x="1369" y="271"/>
                  </a:lnTo>
                  <a:lnTo>
                    <a:pt x="1369" y="258"/>
                  </a:lnTo>
                  <a:lnTo>
                    <a:pt x="1194" y="360"/>
                  </a:lnTo>
                  <a:lnTo>
                    <a:pt x="615" y="206"/>
                  </a:lnTo>
                  <a:lnTo>
                    <a:pt x="456" y="168"/>
                  </a:lnTo>
                  <a:lnTo>
                    <a:pt x="306" y="130"/>
                  </a:lnTo>
                  <a:lnTo>
                    <a:pt x="0" y="49"/>
                  </a:lnTo>
                  <a:lnTo>
                    <a:pt x="0" y="135"/>
                  </a:lnTo>
                  <a:lnTo>
                    <a:pt x="1073" y="433"/>
                  </a:lnTo>
                  <a:lnTo>
                    <a:pt x="939" y="513"/>
                  </a:lnTo>
                  <a:lnTo>
                    <a:pt x="999" y="513"/>
                  </a:lnTo>
                  <a:lnTo>
                    <a:pt x="1844" y="3"/>
                  </a:lnTo>
                  <a:lnTo>
                    <a:pt x="1823" y="0"/>
                  </a:lnTo>
                  <a:lnTo>
                    <a:pt x="1818" y="8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06" name="Freeform 358">
              <a:extLst>
                <a:ext uri="{FF2B5EF4-FFF2-40B4-BE49-F238E27FC236}">
                  <a16:creationId xmlns:a16="http://schemas.microsoft.com/office/drawing/2014/main" id="{9421B202-8CF2-419E-8A04-15D84A20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" y="2430"/>
              <a:ext cx="14" cy="14"/>
            </a:xfrm>
            <a:custGeom>
              <a:avLst/>
              <a:gdLst>
                <a:gd name="T0" fmla="*/ 0 w 26"/>
                <a:gd name="T1" fmla="*/ 11 h 26"/>
                <a:gd name="T2" fmla="*/ 0 w 26"/>
                <a:gd name="T3" fmla="*/ 14 h 26"/>
                <a:gd name="T4" fmla="*/ 0 w 26"/>
                <a:gd name="T5" fmla="*/ 4 h 26"/>
                <a:gd name="T6" fmla="*/ 5 w 26"/>
                <a:gd name="T7" fmla="*/ 11 h 26"/>
                <a:gd name="T8" fmla="*/ 5 w 26"/>
                <a:gd name="T9" fmla="*/ 21 h 26"/>
                <a:gd name="T10" fmla="*/ 5 w 26"/>
                <a:gd name="T11" fmla="*/ 26 h 26"/>
                <a:gd name="T12" fmla="*/ 5 w 26"/>
                <a:gd name="T13" fmla="*/ 26 h 26"/>
                <a:gd name="T14" fmla="*/ 26 w 26"/>
                <a:gd name="T15" fmla="*/ 26 h 26"/>
                <a:gd name="T16" fmla="*/ 26 w 26"/>
                <a:gd name="T17" fmla="*/ 21 h 26"/>
                <a:gd name="T18" fmla="*/ 21 w 26"/>
                <a:gd name="T19" fmla="*/ 26 h 26"/>
                <a:gd name="T20" fmla="*/ 11 w 26"/>
                <a:gd name="T21" fmla="*/ 26 h 26"/>
                <a:gd name="T22" fmla="*/ 11 w 26"/>
                <a:gd name="T23" fmla="*/ 21 h 26"/>
                <a:gd name="T24" fmla="*/ 11 w 26"/>
                <a:gd name="T25" fmla="*/ 21 h 26"/>
                <a:gd name="T26" fmla="*/ 21 w 26"/>
                <a:gd name="T27" fmla="*/ 21 h 26"/>
                <a:gd name="T28" fmla="*/ 15 w 26"/>
                <a:gd name="T29" fmla="*/ 11 h 26"/>
                <a:gd name="T30" fmla="*/ 11 w 26"/>
                <a:gd name="T31" fmla="*/ 4 h 26"/>
                <a:gd name="T32" fmla="*/ 11 w 26"/>
                <a:gd name="T33" fmla="*/ 0 h 26"/>
                <a:gd name="T34" fmla="*/ 5 w 26"/>
                <a:gd name="T35" fmla="*/ 0 h 26"/>
                <a:gd name="T36" fmla="*/ 0 w 26"/>
                <a:gd name="T37" fmla="*/ 0 h 26"/>
                <a:gd name="T38" fmla="*/ 0 w 26"/>
                <a:gd name="T39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" h="26">
                  <a:moveTo>
                    <a:pt x="0" y="11"/>
                  </a:moveTo>
                  <a:lnTo>
                    <a:pt x="0" y="14"/>
                  </a:lnTo>
                  <a:lnTo>
                    <a:pt x="0" y="4"/>
                  </a:lnTo>
                  <a:lnTo>
                    <a:pt x="5" y="11"/>
                  </a:lnTo>
                  <a:lnTo>
                    <a:pt x="5" y="21"/>
                  </a:lnTo>
                  <a:lnTo>
                    <a:pt x="5" y="26"/>
                  </a:lnTo>
                  <a:lnTo>
                    <a:pt x="5" y="26"/>
                  </a:lnTo>
                  <a:lnTo>
                    <a:pt x="26" y="26"/>
                  </a:lnTo>
                  <a:lnTo>
                    <a:pt x="26" y="21"/>
                  </a:lnTo>
                  <a:lnTo>
                    <a:pt x="21" y="26"/>
                  </a:lnTo>
                  <a:lnTo>
                    <a:pt x="11" y="26"/>
                  </a:lnTo>
                  <a:lnTo>
                    <a:pt x="11" y="21"/>
                  </a:lnTo>
                  <a:lnTo>
                    <a:pt x="11" y="21"/>
                  </a:lnTo>
                  <a:lnTo>
                    <a:pt x="21" y="21"/>
                  </a:lnTo>
                  <a:lnTo>
                    <a:pt x="15" y="11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07" name="Freeform 359">
              <a:extLst>
                <a:ext uri="{FF2B5EF4-FFF2-40B4-BE49-F238E27FC236}">
                  <a16:creationId xmlns:a16="http://schemas.microsoft.com/office/drawing/2014/main" id="{F6F5CC83-0D4B-4784-92A4-70CFFA508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" y="2432"/>
              <a:ext cx="13" cy="13"/>
            </a:xfrm>
            <a:custGeom>
              <a:avLst/>
              <a:gdLst>
                <a:gd name="T0" fmla="*/ 0 w 27"/>
                <a:gd name="T1" fmla="*/ 26 h 26"/>
                <a:gd name="T2" fmla="*/ 27 w 27"/>
                <a:gd name="T3" fmla="*/ 26 h 26"/>
                <a:gd name="T4" fmla="*/ 27 w 27"/>
                <a:gd name="T5" fmla="*/ 26 h 26"/>
                <a:gd name="T6" fmla="*/ 27 w 27"/>
                <a:gd name="T7" fmla="*/ 10 h 26"/>
                <a:gd name="T8" fmla="*/ 0 w 27"/>
                <a:gd name="T9" fmla="*/ 0 h 26"/>
                <a:gd name="T10" fmla="*/ 0 w 27"/>
                <a:gd name="T11" fmla="*/ 10 h 26"/>
                <a:gd name="T12" fmla="*/ 0 w 27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6">
                  <a:moveTo>
                    <a:pt x="0" y="26"/>
                  </a:moveTo>
                  <a:lnTo>
                    <a:pt x="27" y="26"/>
                  </a:lnTo>
                  <a:lnTo>
                    <a:pt x="27" y="26"/>
                  </a:lnTo>
                  <a:lnTo>
                    <a:pt x="27" y="1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C2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08" name="Freeform 360">
              <a:extLst>
                <a:ext uri="{FF2B5EF4-FFF2-40B4-BE49-F238E27FC236}">
                  <a16:creationId xmlns:a16="http://schemas.microsoft.com/office/drawing/2014/main" id="{3B36F4DF-2563-4CA2-8B24-76D8797B5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4" y="2434"/>
              <a:ext cx="13" cy="1"/>
            </a:xfrm>
            <a:custGeom>
              <a:avLst/>
              <a:gdLst>
                <a:gd name="T0" fmla="*/ 26 w 26"/>
                <a:gd name="T1" fmla="*/ 1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16" y="0"/>
                  </a:lnTo>
                  <a:lnTo>
                    <a:pt x="0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09" name="Rectangle 361">
              <a:extLst>
                <a:ext uri="{FF2B5EF4-FFF2-40B4-BE49-F238E27FC236}">
                  <a16:creationId xmlns:a16="http://schemas.microsoft.com/office/drawing/2014/main" id="{114C48D7-0BF0-4C04-ADA1-ECEAD024EC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7" y="2441"/>
              <a:ext cx="7" cy="7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10" name="Rectangle 362">
              <a:extLst>
                <a:ext uri="{FF2B5EF4-FFF2-40B4-BE49-F238E27FC236}">
                  <a16:creationId xmlns:a16="http://schemas.microsoft.com/office/drawing/2014/main" id="{C35D4159-FD37-4531-9769-419218CDE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1" y="2439"/>
              <a:ext cx="0" cy="13"/>
            </a:xfrm>
            <a:prstGeom prst="rect">
              <a:avLst/>
            </a:prstGeom>
            <a:solidFill>
              <a:srgbClr val="3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11" name="Freeform 363">
              <a:extLst>
                <a:ext uri="{FF2B5EF4-FFF2-40B4-BE49-F238E27FC236}">
                  <a16:creationId xmlns:a16="http://schemas.microsoft.com/office/drawing/2014/main" id="{6719D6DA-3970-4E7C-BCD7-23F52F099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" y="2439"/>
              <a:ext cx="13" cy="19"/>
            </a:xfrm>
            <a:custGeom>
              <a:avLst/>
              <a:gdLst>
                <a:gd name="T0" fmla="*/ 27 w 27"/>
                <a:gd name="T1" fmla="*/ 38 h 38"/>
                <a:gd name="T2" fmla="*/ 27 w 27"/>
                <a:gd name="T3" fmla="*/ 38 h 38"/>
                <a:gd name="T4" fmla="*/ 27 w 27"/>
                <a:gd name="T5" fmla="*/ 38 h 38"/>
                <a:gd name="T6" fmla="*/ 27 w 27"/>
                <a:gd name="T7" fmla="*/ 0 h 38"/>
                <a:gd name="T8" fmla="*/ 0 w 27"/>
                <a:gd name="T9" fmla="*/ 0 h 38"/>
                <a:gd name="T10" fmla="*/ 27 w 27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38">
                  <a:moveTo>
                    <a:pt x="27" y="38"/>
                  </a:moveTo>
                  <a:lnTo>
                    <a:pt x="27" y="38"/>
                  </a:lnTo>
                  <a:lnTo>
                    <a:pt x="27" y="38"/>
                  </a:lnTo>
                  <a:lnTo>
                    <a:pt x="27" y="0"/>
                  </a:lnTo>
                  <a:lnTo>
                    <a:pt x="0" y="0"/>
                  </a:lnTo>
                  <a:lnTo>
                    <a:pt x="27" y="38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12" name="Line 364">
              <a:extLst>
                <a:ext uri="{FF2B5EF4-FFF2-40B4-BE49-F238E27FC236}">
                  <a16:creationId xmlns:a16="http://schemas.microsoft.com/office/drawing/2014/main" id="{69E4ACFE-E00F-4788-B459-11285F53A1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7" y="2439"/>
              <a:ext cx="15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613" name="Line 365">
              <a:extLst>
                <a:ext uri="{FF2B5EF4-FFF2-40B4-BE49-F238E27FC236}">
                  <a16:creationId xmlns:a16="http://schemas.microsoft.com/office/drawing/2014/main" id="{7069C230-56F2-410E-A4DB-7969E41513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36" y="2439"/>
              <a:ext cx="3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614" name="Freeform 366">
              <a:extLst>
                <a:ext uri="{FF2B5EF4-FFF2-40B4-BE49-F238E27FC236}">
                  <a16:creationId xmlns:a16="http://schemas.microsoft.com/office/drawing/2014/main" id="{C9E0B620-D659-4644-87D7-482C10B34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0" y="2439"/>
              <a:ext cx="14" cy="29"/>
            </a:xfrm>
            <a:custGeom>
              <a:avLst/>
              <a:gdLst>
                <a:gd name="T0" fmla="*/ 0 w 26"/>
                <a:gd name="T1" fmla="*/ 3 h 60"/>
                <a:gd name="T2" fmla="*/ 0 w 26"/>
                <a:gd name="T3" fmla="*/ 60 h 60"/>
                <a:gd name="T4" fmla="*/ 16 w 26"/>
                <a:gd name="T5" fmla="*/ 55 h 60"/>
                <a:gd name="T6" fmla="*/ 26 w 26"/>
                <a:gd name="T7" fmla="*/ 41 h 60"/>
                <a:gd name="T8" fmla="*/ 26 w 26"/>
                <a:gd name="T9" fmla="*/ 0 h 60"/>
                <a:gd name="T10" fmla="*/ 0 w 26"/>
                <a:gd name="T11" fmla="*/ 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60">
                  <a:moveTo>
                    <a:pt x="0" y="3"/>
                  </a:moveTo>
                  <a:lnTo>
                    <a:pt x="0" y="60"/>
                  </a:lnTo>
                  <a:lnTo>
                    <a:pt x="16" y="55"/>
                  </a:lnTo>
                  <a:lnTo>
                    <a:pt x="26" y="41"/>
                  </a:lnTo>
                  <a:lnTo>
                    <a:pt x="2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595959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15" name="Freeform 367">
              <a:extLst>
                <a:ext uri="{FF2B5EF4-FFF2-40B4-BE49-F238E27FC236}">
                  <a16:creationId xmlns:a16="http://schemas.microsoft.com/office/drawing/2014/main" id="{3C93F7B6-13CB-44AB-AABA-C852301A4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" y="2439"/>
              <a:ext cx="13" cy="14"/>
            </a:xfrm>
            <a:custGeom>
              <a:avLst/>
              <a:gdLst>
                <a:gd name="T0" fmla="*/ 0 w 26"/>
                <a:gd name="T1" fmla="*/ 3 h 30"/>
                <a:gd name="T2" fmla="*/ 0 w 26"/>
                <a:gd name="T3" fmla="*/ 12 h 30"/>
                <a:gd name="T4" fmla="*/ 0 w 26"/>
                <a:gd name="T5" fmla="*/ 30 h 30"/>
                <a:gd name="T6" fmla="*/ 26 w 26"/>
                <a:gd name="T7" fmla="*/ 30 h 30"/>
                <a:gd name="T8" fmla="*/ 26 w 26"/>
                <a:gd name="T9" fmla="*/ 25 h 30"/>
                <a:gd name="T10" fmla="*/ 26 w 26"/>
                <a:gd name="T11" fmla="*/ 0 h 30"/>
                <a:gd name="T12" fmla="*/ 0 w 26"/>
                <a:gd name="T13" fmla="*/ 0 h 30"/>
                <a:gd name="T14" fmla="*/ 0 w 26"/>
                <a:gd name="T1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30">
                  <a:moveTo>
                    <a:pt x="0" y="3"/>
                  </a:moveTo>
                  <a:lnTo>
                    <a:pt x="0" y="12"/>
                  </a:lnTo>
                  <a:lnTo>
                    <a:pt x="0" y="30"/>
                  </a:lnTo>
                  <a:lnTo>
                    <a:pt x="26" y="30"/>
                  </a:lnTo>
                  <a:lnTo>
                    <a:pt x="26" y="2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16" name="Line 368">
              <a:extLst>
                <a:ext uri="{FF2B5EF4-FFF2-40B4-BE49-F238E27FC236}">
                  <a16:creationId xmlns:a16="http://schemas.microsoft.com/office/drawing/2014/main" id="{EAFF2FE1-03D2-4ED4-AE7C-E5C0B0C86D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55" y="2440"/>
              <a:ext cx="4" cy="1"/>
            </a:xfrm>
            <a:prstGeom prst="line">
              <a:avLst/>
            </a:prstGeom>
            <a:noFill/>
            <a:ln w="111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617" name="Freeform 369">
              <a:extLst>
                <a:ext uri="{FF2B5EF4-FFF2-40B4-BE49-F238E27FC236}">
                  <a16:creationId xmlns:a16="http://schemas.microsoft.com/office/drawing/2014/main" id="{D3A8E4EA-908C-4BD9-ACCA-00C131F4D9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2443"/>
              <a:ext cx="62" cy="61"/>
            </a:xfrm>
            <a:custGeom>
              <a:avLst/>
              <a:gdLst>
                <a:gd name="T0" fmla="*/ 0 w 124"/>
                <a:gd name="T1" fmla="*/ 68 h 123"/>
                <a:gd name="T2" fmla="*/ 3 w 124"/>
                <a:gd name="T3" fmla="*/ 123 h 123"/>
                <a:gd name="T4" fmla="*/ 43 w 124"/>
                <a:gd name="T5" fmla="*/ 103 h 123"/>
                <a:gd name="T6" fmla="*/ 43 w 124"/>
                <a:gd name="T7" fmla="*/ 93 h 123"/>
                <a:gd name="T8" fmla="*/ 48 w 124"/>
                <a:gd name="T9" fmla="*/ 85 h 123"/>
                <a:gd name="T10" fmla="*/ 51 w 124"/>
                <a:gd name="T11" fmla="*/ 85 h 123"/>
                <a:gd name="T12" fmla="*/ 51 w 124"/>
                <a:gd name="T13" fmla="*/ 85 h 123"/>
                <a:gd name="T14" fmla="*/ 51 w 124"/>
                <a:gd name="T15" fmla="*/ 90 h 123"/>
                <a:gd name="T16" fmla="*/ 51 w 124"/>
                <a:gd name="T17" fmla="*/ 98 h 123"/>
                <a:gd name="T18" fmla="*/ 81 w 124"/>
                <a:gd name="T19" fmla="*/ 81 h 123"/>
                <a:gd name="T20" fmla="*/ 81 w 124"/>
                <a:gd name="T21" fmla="*/ 76 h 123"/>
                <a:gd name="T22" fmla="*/ 81 w 124"/>
                <a:gd name="T23" fmla="*/ 68 h 123"/>
                <a:gd name="T24" fmla="*/ 91 w 124"/>
                <a:gd name="T25" fmla="*/ 60 h 123"/>
                <a:gd name="T26" fmla="*/ 91 w 124"/>
                <a:gd name="T27" fmla="*/ 60 h 123"/>
                <a:gd name="T28" fmla="*/ 94 w 124"/>
                <a:gd name="T29" fmla="*/ 63 h 123"/>
                <a:gd name="T30" fmla="*/ 94 w 124"/>
                <a:gd name="T31" fmla="*/ 73 h 123"/>
                <a:gd name="T32" fmla="*/ 124 w 124"/>
                <a:gd name="T33" fmla="*/ 52 h 123"/>
                <a:gd name="T34" fmla="*/ 124 w 124"/>
                <a:gd name="T35" fmla="*/ 0 h 123"/>
                <a:gd name="T36" fmla="*/ 3 w 124"/>
                <a:gd name="T37" fmla="*/ 68 h 123"/>
                <a:gd name="T38" fmla="*/ 0 w 124"/>
                <a:gd name="T39" fmla="*/ 6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0" y="68"/>
                  </a:moveTo>
                  <a:lnTo>
                    <a:pt x="3" y="123"/>
                  </a:lnTo>
                  <a:lnTo>
                    <a:pt x="43" y="103"/>
                  </a:lnTo>
                  <a:lnTo>
                    <a:pt x="43" y="93"/>
                  </a:lnTo>
                  <a:lnTo>
                    <a:pt x="48" y="85"/>
                  </a:lnTo>
                  <a:lnTo>
                    <a:pt x="51" y="85"/>
                  </a:lnTo>
                  <a:lnTo>
                    <a:pt x="51" y="85"/>
                  </a:lnTo>
                  <a:lnTo>
                    <a:pt x="51" y="90"/>
                  </a:lnTo>
                  <a:lnTo>
                    <a:pt x="51" y="98"/>
                  </a:lnTo>
                  <a:lnTo>
                    <a:pt x="81" y="81"/>
                  </a:lnTo>
                  <a:lnTo>
                    <a:pt x="81" y="76"/>
                  </a:lnTo>
                  <a:lnTo>
                    <a:pt x="81" y="68"/>
                  </a:lnTo>
                  <a:lnTo>
                    <a:pt x="91" y="60"/>
                  </a:lnTo>
                  <a:lnTo>
                    <a:pt x="91" y="60"/>
                  </a:lnTo>
                  <a:lnTo>
                    <a:pt x="94" y="63"/>
                  </a:lnTo>
                  <a:lnTo>
                    <a:pt x="94" y="73"/>
                  </a:lnTo>
                  <a:lnTo>
                    <a:pt x="124" y="52"/>
                  </a:lnTo>
                  <a:lnTo>
                    <a:pt x="124" y="0"/>
                  </a:lnTo>
                  <a:lnTo>
                    <a:pt x="3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18" name="Freeform 370">
              <a:extLst>
                <a:ext uri="{FF2B5EF4-FFF2-40B4-BE49-F238E27FC236}">
                  <a16:creationId xmlns:a16="http://schemas.microsoft.com/office/drawing/2014/main" id="{2F8C00C3-13C0-468C-A1BB-49C4FCD8E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6" y="2443"/>
              <a:ext cx="23" cy="13"/>
            </a:xfrm>
            <a:custGeom>
              <a:avLst/>
              <a:gdLst>
                <a:gd name="T0" fmla="*/ 30 w 47"/>
                <a:gd name="T1" fmla="*/ 27 h 27"/>
                <a:gd name="T2" fmla="*/ 47 w 47"/>
                <a:gd name="T3" fmla="*/ 0 h 27"/>
                <a:gd name="T4" fmla="*/ 47 w 47"/>
                <a:gd name="T5" fmla="*/ 0 h 27"/>
                <a:gd name="T6" fmla="*/ 0 w 47"/>
                <a:gd name="T7" fmla="*/ 27 h 27"/>
                <a:gd name="T8" fmla="*/ 30 w 4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7">
                  <a:moveTo>
                    <a:pt x="30" y="27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0" y="27"/>
                  </a:lnTo>
                  <a:lnTo>
                    <a:pt x="30" y="27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19" name="Freeform 371">
              <a:extLst>
                <a:ext uri="{FF2B5EF4-FFF2-40B4-BE49-F238E27FC236}">
                  <a16:creationId xmlns:a16="http://schemas.microsoft.com/office/drawing/2014/main" id="{0DB203EC-9A8C-4BD8-B89C-4815511CF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" y="2445"/>
              <a:ext cx="13" cy="13"/>
            </a:xfrm>
            <a:custGeom>
              <a:avLst/>
              <a:gdLst>
                <a:gd name="T0" fmla="*/ 26 w 26"/>
                <a:gd name="T1" fmla="*/ 7 h 27"/>
                <a:gd name="T2" fmla="*/ 26 w 26"/>
                <a:gd name="T3" fmla="*/ 0 h 27"/>
                <a:gd name="T4" fmla="*/ 0 w 26"/>
                <a:gd name="T5" fmla="*/ 27 h 27"/>
                <a:gd name="T6" fmla="*/ 26 w 26"/>
                <a:gd name="T7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7">
                  <a:moveTo>
                    <a:pt x="26" y="7"/>
                  </a:moveTo>
                  <a:lnTo>
                    <a:pt x="26" y="0"/>
                  </a:lnTo>
                  <a:lnTo>
                    <a:pt x="0" y="27"/>
                  </a:lnTo>
                  <a:lnTo>
                    <a:pt x="26" y="7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20" name="Freeform 372">
              <a:extLst>
                <a:ext uri="{FF2B5EF4-FFF2-40B4-BE49-F238E27FC236}">
                  <a16:creationId xmlns:a16="http://schemas.microsoft.com/office/drawing/2014/main" id="{D8EDE782-5CC0-4F43-B788-E88A2A2229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" y="2449"/>
              <a:ext cx="13" cy="15"/>
            </a:xfrm>
            <a:custGeom>
              <a:avLst/>
              <a:gdLst>
                <a:gd name="T0" fmla="*/ 0 w 27"/>
                <a:gd name="T1" fmla="*/ 0 h 29"/>
                <a:gd name="T2" fmla="*/ 0 w 27"/>
                <a:gd name="T3" fmla="*/ 11 h 29"/>
                <a:gd name="T4" fmla="*/ 27 w 27"/>
                <a:gd name="T5" fmla="*/ 11 h 29"/>
                <a:gd name="T6" fmla="*/ 0 w 27"/>
                <a:gd name="T7" fmla="*/ 16 h 29"/>
                <a:gd name="T8" fmla="*/ 0 w 27"/>
                <a:gd name="T9" fmla="*/ 29 h 29"/>
                <a:gd name="T10" fmla="*/ 27 w 27"/>
                <a:gd name="T11" fmla="*/ 24 h 29"/>
                <a:gd name="T12" fmla="*/ 27 w 27"/>
                <a:gd name="T13" fmla="*/ 24 h 29"/>
                <a:gd name="T14" fmla="*/ 27 w 27"/>
                <a:gd name="T15" fmla="*/ 0 h 29"/>
                <a:gd name="T16" fmla="*/ 27 w 27"/>
                <a:gd name="T17" fmla="*/ 0 h 29"/>
                <a:gd name="T18" fmla="*/ 0 w 27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29">
                  <a:moveTo>
                    <a:pt x="0" y="0"/>
                  </a:moveTo>
                  <a:lnTo>
                    <a:pt x="0" y="11"/>
                  </a:lnTo>
                  <a:lnTo>
                    <a:pt x="27" y="11"/>
                  </a:lnTo>
                  <a:lnTo>
                    <a:pt x="0" y="16"/>
                  </a:lnTo>
                  <a:lnTo>
                    <a:pt x="0" y="29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21" name="Freeform 373">
              <a:extLst>
                <a:ext uri="{FF2B5EF4-FFF2-40B4-BE49-F238E27FC236}">
                  <a16:creationId xmlns:a16="http://schemas.microsoft.com/office/drawing/2014/main" id="{0A9239F0-998D-43C3-BE84-1149BA6B27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" y="2456"/>
              <a:ext cx="13" cy="13"/>
            </a:xfrm>
            <a:custGeom>
              <a:avLst/>
              <a:gdLst>
                <a:gd name="T0" fmla="*/ 0 w 26"/>
                <a:gd name="T1" fmla="*/ 26 h 26"/>
                <a:gd name="T2" fmla="*/ 0 w 26"/>
                <a:gd name="T3" fmla="*/ 26 h 26"/>
                <a:gd name="T4" fmla="*/ 26 w 26"/>
                <a:gd name="T5" fmla="*/ 6 h 26"/>
                <a:gd name="T6" fmla="*/ 26 w 26"/>
                <a:gd name="T7" fmla="*/ 0 h 26"/>
                <a:gd name="T8" fmla="*/ 0 w 26"/>
                <a:gd name="T9" fmla="*/ 18 h 26"/>
                <a:gd name="T10" fmla="*/ 0 w 26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6">
                  <a:moveTo>
                    <a:pt x="0" y="26"/>
                  </a:moveTo>
                  <a:lnTo>
                    <a:pt x="0" y="26"/>
                  </a:lnTo>
                  <a:lnTo>
                    <a:pt x="26" y="6"/>
                  </a:lnTo>
                  <a:lnTo>
                    <a:pt x="26" y="0"/>
                  </a:lnTo>
                  <a:lnTo>
                    <a:pt x="0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22" name="Freeform 374">
              <a:extLst>
                <a:ext uri="{FF2B5EF4-FFF2-40B4-BE49-F238E27FC236}">
                  <a16:creationId xmlns:a16="http://schemas.microsoft.com/office/drawing/2014/main" id="{78785F7E-D2CE-469B-A34E-183DE5805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" y="2459"/>
              <a:ext cx="13" cy="13"/>
            </a:xfrm>
            <a:custGeom>
              <a:avLst/>
              <a:gdLst>
                <a:gd name="T0" fmla="*/ 0 w 27"/>
                <a:gd name="T1" fmla="*/ 27 h 27"/>
                <a:gd name="T2" fmla="*/ 27 w 27"/>
                <a:gd name="T3" fmla="*/ 27 h 27"/>
                <a:gd name="T4" fmla="*/ 27 w 27"/>
                <a:gd name="T5" fmla="*/ 27 h 27"/>
                <a:gd name="T6" fmla="*/ 27 w 27"/>
                <a:gd name="T7" fmla="*/ 0 h 27"/>
                <a:gd name="T8" fmla="*/ 0 w 27"/>
                <a:gd name="T9" fmla="*/ 0 h 27"/>
                <a:gd name="T10" fmla="*/ 0 w 27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7">
                  <a:moveTo>
                    <a:pt x="0" y="27"/>
                  </a:moveTo>
                  <a:lnTo>
                    <a:pt x="27" y="27"/>
                  </a:lnTo>
                  <a:lnTo>
                    <a:pt x="27" y="27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23" name="Freeform 375">
              <a:extLst>
                <a:ext uri="{FF2B5EF4-FFF2-40B4-BE49-F238E27FC236}">
                  <a16:creationId xmlns:a16="http://schemas.microsoft.com/office/drawing/2014/main" id="{6698BEF1-26AB-4FD1-BF0F-57F7B7824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2466"/>
              <a:ext cx="26" cy="17"/>
            </a:xfrm>
            <a:custGeom>
              <a:avLst/>
              <a:gdLst>
                <a:gd name="T0" fmla="*/ 0 w 51"/>
                <a:gd name="T1" fmla="*/ 29 h 34"/>
                <a:gd name="T2" fmla="*/ 0 w 51"/>
                <a:gd name="T3" fmla="*/ 34 h 34"/>
                <a:gd name="T4" fmla="*/ 48 w 51"/>
                <a:gd name="T5" fmla="*/ 5 h 34"/>
                <a:gd name="T6" fmla="*/ 48 w 51"/>
                <a:gd name="T7" fmla="*/ 5 h 34"/>
                <a:gd name="T8" fmla="*/ 51 w 51"/>
                <a:gd name="T9" fmla="*/ 0 h 34"/>
                <a:gd name="T10" fmla="*/ 40 w 51"/>
                <a:gd name="T11" fmla="*/ 5 h 34"/>
                <a:gd name="T12" fmla="*/ 0 w 51"/>
                <a:gd name="T13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34">
                  <a:moveTo>
                    <a:pt x="0" y="29"/>
                  </a:moveTo>
                  <a:lnTo>
                    <a:pt x="0" y="34"/>
                  </a:lnTo>
                  <a:lnTo>
                    <a:pt x="48" y="5"/>
                  </a:lnTo>
                  <a:lnTo>
                    <a:pt x="48" y="5"/>
                  </a:lnTo>
                  <a:lnTo>
                    <a:pt x="51" y="0"/>
                  </a:lnTo>
                  <a:lnTo>
                    <a:pt x="40" y="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24" name="Freeform 376">
              <a:extLst>
                <a:ext uri="{FF2B5EF4-FFF2-40B4-BE49-F238E27FC236}">
                  <a16:creationId xmlns:a16="http://schemas.microsoft.com/office/drawing/2014/main" id="{780F8553-C912-46A4-9D54-D04EF8109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5" y="2470"/>
              <a:ext cx="13" cy="43"/>
            </a:xfrm>
            <a:custGeom>
              <a:avLst/>
              <a:gdLst>
                <a:gd name="T0" fmla="*/ 0 w 26"/>
                <a:gd name="T1" fmla="*/ 86 h 86"/>
                <a:gd name="T2" fmla="*/ 26 w 26"/>
                <a:gd name="T3" fmla="*/ 78 h 86"/>
                <a:gd name="T4" fmla="*/ 26 w 26"/>
                <a:gd name="T5" fmla="*/ 5 h 86"/>
                <a:gd name="T6" fmla="*/ 26 w 26"/>
                <a:gd name="T7" fmla="*/ 5 h 86"/>
                <a:gd name="T8" fmla="*/ 26 w 26"/>
                <a:gd name="T9" fmla="*/ 5 h 86"/>
                <a:gd name="T10" fmla="*/ 0 w 26"/>
                <a:gd name="T11" fmla="*/ 0 h 86"/>
                <a:gd name="T12" fmla="*/ 0 w 26"/>
                <a:gd name="T13" fmla="*/ 0 h 86"/>
                <a:gd name="T14" fmla="*/ 0 w 26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86">
                  <a:moveTo>
                    <a:pt x="0" y="86"/>
                  </a:moveTo>
                  <a:lnTo>
                    <a:pt x="26" y="78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26" y="5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CECECE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25" name="Freeform 377">
              <a:extLst>
                <a:ext uri="{FF2B5EF4-FFF2-40B4-BE49-F238E27FC236}">
                  <a16:creationId xmlns:a16="http://schemas.microsoft.com/office/drawing/2014/main" id="{0C058EF3-935B-41EB-8E42-515E2B7A2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7" y="2472"/>
              <a:ext cx="71" cy="60"/>
            </a:xfrm>
            <a:custGeom>
              <a:avLst/>
              <a:gdLst>
                <a:gd name="T0" fmla="*/ 18 w 143"/>
                <a:gd name="T1" fmla="*/ 73 h 119"/>
                <a:gd name="T2" fmla="*/ 18 w 143"/>
                <a:gd name="T3" fmla="*/ 76 h 119"/>
                <a:gd name="T4" fmla="*/ 0 w 143"/>
                <a:gd name="T5" fmla="*/ 81 h 119"/>
                <a:gd name="T6" fmla="*/ 139 w 143"/>
                <a:gd name="T7" fmla="*/ 119 h 119"/>
                <a:gd name="T8" fmla="*/ 143 w 143"/>
                <a:gd name="T9" fmla="*/ 30 h 119"/>
                <a:gd name="T10" fmla="*/ 22 w 143"/>
                <a:gd name="T11" fmla="*/ 0 h 119"/>
                <a:gd name="T12" fmla="*/ 18 w 143"/>
                <a:gd name="T13" fmla="*/ 0 h 119"/>
                <a:gd name="T14" fmla="*/ 18 w 143"/>
                <a:gd name="T15" fmla="*/ 7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19">
                  <a:moveTo>
                    <a:pt x="18" y="73"/>
                  </a:moveTo>
                  <a:lnTo>
                    <a:pt x="18" y="76"/>
                  </a:lnTo>
                  <a:lnTo>
                    <a:pt x="0" y="81"/>
                  </a:lnTo>
                  <a:lnTo>
                    <a:pt x="139" y="119"/>
                  </a:lnTo>
                  <a:lnTo>
                    <a:pt x="143" y="3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73"/>
                  </a:lnTo>
                  <a:close/>
                </a:path>
              </a:pathLst>
            </a:custGeom>
            <a:solidFill>
              <a:srgbClr val="595959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26" name="Freeform 378">
              <a:extLst>
                <a:ext uri="{FF2B5EF4-FFF2-40B4-BE49-F238E27FC236}">
                  <a16:creationId xmlns:a16="http://schemas.microsoft.com/office/drawing/2014/main" id="{D329CFF9-6F16-4B58-8784-253FB9A87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1" y="2477"/>
              <a:ext cx="14" cy="17"/>
            </a:xfrm>
            <a:custGeom>
              <a:avLst/>
              <a:gdLst>
                <a:gd name="T0" fmla="*/ 0 w 26"/>
                <a:gd name="T1" fmla="*/ 35 h 35"/>
                <a:gd name="T2" fmla="*/ 26 w 26"/>
                <a:gd name="T3" fmla="*/ 30 h 35"/>
                <a:gd name="T4" fmla="*/ 26 w 26"/>
                <a:gd name="T5" fmla="*/ 0 h 35"/>
                <a:gd name="T6" fmla="*/ 0 w 26"/>
                <a:gd name="T7" fmla="*/ 0 h 35"/>
                <a:gd name="T8" fmla="*/ 0 w 26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5">
                  <a:moveTo>
                    <a:pt x="0" y="35"/>
                  </a:moveTo>
                  <a:lnTo>
                    <a:pt x="26" y="30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27" name="Freeform 379">
              <a:extLst>
                <a:ext uri="{FF2B5EF4-FFF2-40B4-BE49-F238E27FC236}">
                  <a16:creationId xmlns:a16="http://schemas.microsoft.com/office/drawing/2014/main" id="{EF8908C6-B6E6-4B53-B467-8B404560B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" y="2477"/>
              <a:ext cx="13" cy="32"/>
            </a:xfrm>
            <a:custGeom>
              <a:avLst/>
              <a:gdLst>
                <a:gd name="T0" fmla="*/ 0 w 27"/>
                <a:gd name="T1" fmla="*/ 13 h 65"/>
                <a:gd name="T2" fmla="*/ 0 w 27"/>
                <a:gd name="T3" fmla="*/ 65 h 65"/>
                <a:gd name="T4" fmla="*/ 19 w 27"/>
                <a:gd name="T5" fmla="*/ 60 h 65"/>
                <a:gd name="T6" fmla="*/ 27 w 27"/>
                <a:gd name="T7" fmla="*/ 55 h 65"/>
                <a:gd name="T8" fmla="*/ 27 w 27"/>
                <a:gd name="T9" fmla="*/ 0 h 65"/>
                <a:gd name="T10" fmla="*/ 7 w 27"/>
                <a:gd name="T11" fmla="*/ 8 h 65"/>
                <a:gd name="T12" fmla="*/ 0 w 27"/>
                <a:gd name="T13" fmla="*/ 1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65">
                  <a:moveTo>
                    <a:pt x="0" y="13"/>
                  </a:moveTo>
                  <a:lnTo>
                    <a:pt x="0" y="65"/>
                  </a:lnTo>
                  <a:lnTo>
                    <a:pt x="19" y="60"/>
                  </a:lnTo>
                  <a:lnTo>
                    <a:pt x="27" y="55"/>
                  </a:lnTo>
                  <a:lnTo>
                    <a:pt x="27" y="0"/>
                  </a:lnTo>
                  <a:lnTo>
                    <a:pt x="7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595959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28" name="Freeform 380">
              <a:extLst>
                <a:ext uri="{FF2B5EF4-FFF2-40B4-BE49-F238E27FC236}">
                  <a16:creationId xmlns:a16="http://schemas.microsoft.com/office/drawing/2014/main" id="{65408F49-4D41-49C4-906D-EC95F2D3D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9" y="2483"/>
              <a:ext cx="13" cy="32"/>
            </a:xfrm>
            <a:custGeom>
              <a:avLst/>
              <a:gdLst>
                <a:gd name="T0" fmla="*/ 0 w 27"/>
                <a:gd name="T1" fmla="*/ 63 h 63"/>
                <a:gd name="T2" fmla="*/ 27 w 27"/>
                <a:gd name="T3" fmla="*/ 60 h 63"/>
                <a:gd name="T4" fmla="*/ 27 w 27"/>
                <a:gd name="T5" fmla="*/ 0 h 63"/>
                <a:gd name="T6" fmla="*/ 0 w 27"/>
                <a:gd name="T7" fmla="*/ 9 h 63"/>
                <a:gd name="T8" fmla="*/ 0 w 27"/>
                <a:gd name="T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3">
                  <a:moveTo>
                    <a:pt x="0" y="63"/>
                  </a:moveTo>
                  <a:lnTo>
                    <a:pt x="27" y="60"/>
                  </a:lnTo>
                  <a:lnTo>
                    <a:pt x="27" y="0"/>
                  </a:lnTo>
                  <a:lnTo>
                    <a:pt x="0" y="9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29" name="Freeform 381">
              <a:extLst>
                <a:ext uri="{FF2B5EF4-FFF2-40B4-BE49-F238E27FC236}">
                  <a16:creationId xmlns:a16="http://schemas.microsoft.com/office/drawing/2014/main" id="{B31B0160-BE36-4EDB-8794-246B0102A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2486"/>
              <a:ext cx="14" cy="13"/>
            </a:xfrm>
            <a:custGeom>
              <a:avLst/>
              <a:gdLst>
                <a:gd name="T0" fmla="*/ 0 w 30"/>
                <a:gd name="T1" fmla="*/ 27 h 27"/>
                <a:gd name="T2" fmla="*/ 22 w 30"/>
                <a:gd name="T3" fmla="*/ 7 h 27"/>
                <a:gd name="T4" fmla="*/ 30 w 30"/>
                <a:gd name="T5" fmla="*/ 0 h 27"/>
                <a:gd name="T6" fmla="*/ 30 w 30"/>
                <a:gd name="T7" fmla="*/ 0 h 27"/>
                <a:gd name="T8" fmla="*/ 0 w 30"/>
                <a:gd name="T9" fmla="*/ 19 h 27"/>
                <a:gd name="T10" fmla="*/ 0 w 30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7">
                  <a:moveTo>
                    <a:pt x="0" y="27"/>
                  </a:moveTo>
                  <a:lnTo>
                    <a:pt x="22" y="7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0" y="19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30" name="Freeform 382">
              <a:extLst>
                <a:ext uri="{FF2B5EF4-FFF2-40B4-BE49-F238E27FC236}">
                  <a16:creationId xmlns:a16="http://schemas.microsoft.com/office/drawing/2014/main" id="{58E4591C-1043-4548-B0F9-A146CD533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8" y="2487"/>
              <a:ext cx="118" cy="43"/>
            </a:xfrm>
            <a:custGeom>
              <a:avLst/>
              <a:gdLst>
                <a:gd name="T0" fmla="*/ 0 w 236"/>
                <a:gd name="T1" fmla="*/ 30 h 84"/>
                <a:gd name="T2" fmla="*/ 228 w 236"/>
                <a:gd name="T3" fmla="*/ 84 h 84"/>
                <a:gd name="T4" fmla="*/ 236 w 236"/>
                <a:gd name="T5" fmla="*/ 84 h 84"/>
                <a:gd name="T6" fmla="*/ 236 w 236"/>
                <a:gd name="T7" fmla="*/ 84 h 84"/>
                <a:gd name="T8" fmla="*/ 236 w 236"/>
                <a:gd name="T9" fmla="*/ 51 h 84"/>
                <a:gd name="T10" fmla="*/ 4 w 236"/>
                <a:gd name="T11" fmla="*/ 0 h 84"/>
                <a:gd name="T12" fmla="*/ 0 w 236"/>
                <a:gd name="T13" fmla="*/ 0 h 84"/>
                <a:gd name="T14" fmla="*/ 0 w 236"/>
                <a:gd name="T15" fmla="*/ 3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84">
                  <a:moveTo>
                    <a:pt x="0" y="30"/>
                  </a:moveTo>
                  <a:lnTo>
                    <a:pt x="228" y="84"/>
                  </a:lnTo>
                  <a:lnTo>
                    <a:pt x="236" y="84"/>
                  </a:lnTo>
                  <a:lnTo>
                    <a:pt x="236" y="84"/>
                  </a:lnTo>
                  <a:lnTo>
                    <a:pt x="236" y="51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595959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31" name="Freeform 383">
              <a:extLst>
                <a:ext uri="{FF2B5EF4-FFF2-40B4-BE49-F238E27FC236}">
                  <a16:creationId xmlns:a16="http://schemas.microsoft.com/office/drawing/2014/main" id="{944CE964-A301-4456-BCA1-8127C36DB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" y="2487"/>
              <a:ext cx="1" cy="17"/>
            </a:xfrm>
            <a:custGeom>
              <a:avLst/>
              <a:gdLst>
                <a:gd name="T0" fmla="*/ 33 h 33"/>
                <a:gd name="T1" fmla="*/ 33 h 33"/>
                <a:gd name="T2" fmla="*/ 0 h 33"/>
                <a:gd name="T3" fmla="*/ 3 h 33"/>
                <a:gd name="T4" fmla="*/ 33 h 3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3">
                  <a:moveTo>
                    <a:pt x="0" y="33"/>
                  </a:moveTo>
                  <a:lnTo>
                    <a:pt x="0" y="3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32" name="Freeform 384">
              <a:extLst>
                <a:ext uri="{FF2B5EF4-FFF2-40B4-BE49-F238E27FC236}">
                  <a16:creationId xmlns:a16="http://schemas.microsoft.com/office/drawing/2014/main" id="{3CCFEC9C-A01B-458C-8EF0-B7F080EDC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7" y="2489"/>
              <a:ext cx="19" cy="39"/>
            </a:xfrm>
            <a:custGeom>
              <a:avLst/>
              <a:gdLst>
                <a:gd name="T0" fmla="*/ 0 w 38"/>
                <a:gd name="T1" fmla="*/ 22 h 78"/>
                <a:gd name="T2" fmla="*/ 0 w 38"/>
                <a:gd name="T3" fmla="*/ 78 h 78"/>
                <a:gd name="T4" fmla="*/ 38 w 38"/>
                <a:gd name="T5" fmla="*/ 56 h 78"/>
                <a:gd name="T6" fmla="*/ 38 w 38"/>
                <a:gd name="T7" fmla="*/ 51 h 78"/>
                <a:gd name="T8" fmla="*/ 38 w 38"/>
                <a:gd name="T9" fmla="*/ 0 h 78"/>
                <a:gd name="T10" fmla="*/ 0 w 38"/>
                <a:gd name="T11" fmla="*/ 18 h 78"/>
                <a:gd name="T12" fmla="*/ 0 w 38"/>
                <a:gd name="T13" fmla="*/ 2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78">
                  <a:moveTo>
                    <a:pt x="0" y="22"/>
                  </a:moveTo>
                  <a:lnTo>
                    <a:pt x="0" y="78"/>
                  </a:lnTo>
                  <a:lnTo>
                    <a:pt x="38" y="56"/>
                  </a:lnTo>
                  <a:lnTo>
                    <a:pt x="38" y="51"/>
                  </a:lnTo>
                  <a:lnTo>
                    <a:pt x="38" y="0"/>
                  </a:lnTo>
                  <a:lnTo>
                    <a:pt x="0" y="1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595959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33" name="Freeform 385">
              <a:extLst>
                <a:ext uri="{FF2B5EF4-FFF2-40B4-BE49-F238E27FC236}">
                  <a16:creationId xmlns:a16="http://schemas.microsoft.com/office/drawing/2014/main" id="{ECCCD282-9DB8-4078-A554-63A82F876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0" y="2496"/>
              <a:ext cx="77" cy="47"/>
            </a:xfrm>
            <a:custGeom>
              <a:avLst/>
              <a:gdLst>
                <a:gd name="T0" fmla="*/ 5 w 156"/>
                <a:gd name="T1" fmla="*/ 90 h 95"/>
                <a:gd name="T2" fmla="*/ 0 w 156"/>
                <a:gd name="T3" fmla="*/ 95 h 95"/>
                <a:gd name="T4" fmla="*/ 0 w 156"/>
                <a:gd name="T5" fmla="*/ 95 h 95"/>
                <a:gd name="T6" fmla="*/ 156 w 156"/>
                <a:gd name="T7" fmla="*/ 5 h 95"/>
                <a:gd name="T8" fmla="*/ 156 w 156"/>
                <a:gd name="T9" fmla="*/ 0 h 95"/>
                <a:gd name="T10" fmla="*/ 151 w 156"/>
                <a:gd name="T11" fmla="*/ 5 h 95"/>
                <a:gd name="T12" fmla="*/ 5 w 156"/>
                <a:gd name="T13" fmla="*/ 9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95">
                  <a:moveTo>
                    <a:pt x="5" y="90"/>
                  </a:moveTo>
                  <a:lnTo>
                    <a:pt x="0" y="95"/>
                  </a:lnTo>
                  <a:lnTo>
                    <a:pt x="0" y="95"/>
                  </a:lnTo>
                  <a:lnTo>
                    <a:pt x="156" y="5"/>
                  </a:lnTo>
                  <a:lnTo>
                    <a:pt x="156" y="0"/>
                  </a:lnTo>
                  <a:lnTo>
                    <a:pt x="151" y="5"/>
                  </a:lnTo>
                  <a:lnTo>
                    <a:pt x="5" y="90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34" name="Freeform 386">
              <a:extLst>
                <a:ext uri="{FF2B5EF4-FFF2-40B4-BE49-F238E27FC236}">
                  <a16:creationId xmlns:a16="http://schemas.microsoft.com/office/drawing/2014/main" id="{020E6609-3138-40FE-A47A-B7CA55E3D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1" y="2502"/>
              <a:ext cx="532" cy="185"/>
            </a:xfrm>
            <a:custGeom>
              <a:avLst/>
              <a:gdLst>
                <a:gd name="T0" fmla="*/ 0 w 1063"/>
                <a:gd name="T1" fmla="*/ 369 h 369"/>
                <a:gd name="T2" fmla="*/ 926 w 1063"/>
                <a:gd name="T3" fmla="*/ 369 h 369"/>
                <a:gd name="T4" fmla="*/ 1063 w 1063"/>
                <a:gd name="T5" fmla="*/ 289 h 369"/>
                <a:gd name="T6" fmla="*/ 0 w 1063"/>
                <a:gd name="T7" fmla="*/ 0 h 369"/>
                <a:gd name="T8" fmla="*/ 0 w 1063"/>
                <a:gd name="T9" fmla="*/ 3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3" h="369">
                  <a:moveTo>
                    <a:pt x="0" y="369"/>
                  </a:moveTo>
                  <a:lnTo>
                    <a:pt x="926" y="369"/>
                  </a:lnTo>
                  <a:lnTo>
                    <a:pt x="1063" y="289"/>
                  </a:lnTo>
                  <a:lnTo>
                    <a:pt x="0" y="0"/>
                  </a:lnTo>
                  <a:lnTo>
                    <a:pt x="0" y="369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35" name="Freeform 387">
              <a:extLst>
                <a:ext uri="{FF2B5EF4-FFF2-40B4-BE49-F238E27FC236}">
                  <a16:creationId xmlns:a16="http://schemas.microsoft.com/office/drawing/2014/main" id="{1D1806D5-F442-4592-9E45-054F9DFD1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2500"/>
              <a:ext cx="86" cy="78"/>
            </a:xfrm>
            <a:custGeom>
              <a:avLst/>
              <a:gdLst>
                <a:gd name="T0" fmla="*/ 86 w 172"/>
                <a:gd name="T1" fmla="*/ 43 h 157"/>
                <a:gd name="T2" fmla="*/ 51 w 172"/>
                <a:gd name="T3" fmla="*/ 38 h 157"/>
                <a:gd name="T4" fmla="*/ 5 w 172"/>
                <a:gd name="T5" fmla="*/ 64 h 157"/>
                <a:gd name="T6" fmla="*/ 0 w 172"/>
                <a:gd name="T7" fmla="*/ 157 h 157"/>
                <a:gd name="T8" fmla="*/ 0 w 172"/>
                <a:gd name="T9" fmla="*/ 157 h 157"/>
                <a:gd name="T10" fmla="*/ 5 w 172"/>
                <a:gd name="T11" fmla="*/ 157 h 157"/>
                <a:gd name="T12" fmla="*/ 94 w 172"/>
                <a:gd name="T13" fmla="*/ 102 h 157"/>
                <a:gd name="T14" fmla="*/ 94 w 172"/>
                <a:gd name="T15" fmla="*/ 89 h 157"/>
                <a:gd name="T16" fmla="*/ 104 w 172"/>
                <a:gd name="T17" fmla="*/ 86 h 157"/>
                <a:gd name="T18" fmla="*/ 104 w 172"/>
                <a:gd name="T19" fmla="*/ 86 h 157"/>
                <a:gd name="T20" fmla="*/ 108 w 172"/>
                <a:gd name="T21" fmla="*/ 89 h 157"/>
                <a:gd name="T22" fmla="*/ 108 w 172"/>
                <a:gd name="T23" fmla="*/ 97 h 157"/>
                <a:gd name="T24" fmla="*/ 129 w 172"/>
                <a:gd name="T25" fmla="*/ 86 h 157"/>
                <a:gd name="T26" fmla="*/ 129 w 172"/>
                <a:gd name="T27" fmla="*/ 67 h 157"/>
                <a:gd name="T28" fmla="*/ 142 w 172"/>
                <a:gd name="T29" fmla="*/ 64 h 157"/>
                <a:gd name="T30" fmla="*/ 142 w 172"/>
                <a:gd name="T31" fmla="*/ 64 h 157"/>
                <a:gd name="T32" fmla="*/ 147 w 172"/>
                <a:gd name="T33" fmla="*/ 77 h 157"/>
                <a:gd name="T34" fmla="*/ 172 w 172"/>
                <a:gd name="T35" fmla="*/ 59 h 157"/>
                <a:gd name="T36" fmla="*/ 172 w 172"/>
                <a:gd name="T37" fmla="*/ 0 h 157"/>
                <a:gd name="T38" fmla="*/ 91 w 172"/>
                <a:gd name="T39" fmla="*/ 43 h 157"/>
                <a:gd name="T40" fmla="*/ 86 w 172"/>
                <a:gd name="T41" fmla="*/ 4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2" h="157">
                  <a:moveTo>
                    <a:pt x="86" y="43"/>
                  </a:moveTo>
                  <a:lnTo>
                    <a:pt x="51" y="38"/>
                  </a:lnTo>
                  <a:lnTo>
                    <a:pt x="5" y="64"/>
                  </a:lnTo>
                  <a:lnTo>
                    <a:pt x="0" y="157"/>
                  </a:lnTo>
                  <a:lnTo>
                    <a:pt x="0" y="157"/>
                  </a:lnTo>
                  <a:lnTo>
                    <a:pt x="5" y="157"/>
                  </a:lnTo>
                  <a:lnTo>
                    <a:pt x="94" y="102"/>
                  </a:lnTo>
                  <a:lnTo>
                    <a:pt x="94" y="89"/>
                  </a:lnTo>
                  <a:lnTo>
                    <a:pt x="104" y="86"/>
                  </a:lnTo>
                  <a:lnTo>
                    <a:pt x="104" y="86"/>
                  </a:lnTo>
                  <a:lnTo>
                    <a:pt x="108" y="89"/>
                  </a:lnTo>
                  <a:lnTo>
                    <a:pt x="108" y="97"/>
                  </a:lnTo>
                  <a:lnTo>
                    <a:pt x="129" y="86"/>
                  </a:lnTo>
                  <a:lnTo>
                    <a:pt x="129" y="67"/>
                  </a:lnTo>
                  <a:lnTo>
                    <a:pt x="142" y="64"/>
                  </a:lnTo>
                  <a:lnTo>
                    <a:pt x="142" y="64"/>
                  </a:lnTo>
                  <a:lnTo>
                    <a:pt x="147" y="77"/>
                  </a:lnTo>
                  <a:lnTo>
                    <a:pt x="172" y="59"/>
                  </a:lnTo>
                  <a:lnTo>
                    <a:pt x="172" y="0"/>
                  </a:lnTo>
                  <a:lnTo>
                    <a:pt x="91" y="43"/>
                  </a:lnTo>
                  <a:lnTo>
                    <a:pt x="86" y="43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36" name="Freeform 388">
              <a:extLst>
                <a:ext uri="{FF2B5EF4-FFF2-40B4-BE49-F238E27FC236}">
                  <a16:creationId xmlns:a16="http://schemas.microsoft.com/office/drawing/2014/main" id="{51C578AE-57D7-43E6-9D25-DC80E5360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8" y="2504"/>
              <a:ext cx="121" cy="74"/>
            </a:xfrm>
            <a:custGeom>
              <a:avLst/>
              <a:gdLst>
                <a:gd name="T0" fmla="*/ 0 w 241"/>
                <a:gd name="T1" fmla="*/ 94 h 149"/>
                <a:gd name="T2" fmla="*/ 112 w 241"/>
                <a:gd name="T3" fmla="*/ 119 h 149"/>
                <a:gd name="T4" fmla="*/ 236 w 241"/>
                <a:gd name="T5" fmla="*/ 149 h 149"/>
                <a:gd name="T6" fmla="*/ 241 w 241"/>
                <a:gd name="T7" fmla="*/ 59 h 149"/>
                <a:gd name="T8" fmla="*/ 236 w 241"/>
                <a:gd name="T9" fmla="*/ 56 h 149"/>
                <a:gd name="T10" fmla="*/ 91 w 241"/>
                <a:gd name="T11" fmla="*/ 21 h 149"/>
                <a:gd name="T12" fmla="*/ 0 w 241"/>
                <a:gd name="T13" fmla="*/ 0 h 149"/>
                <a:gd name="T14" fmla="*/ 0 w 241"/>
                <a:gd name="T15" fmla="*/ 0 h 149"/>
                <a:gd name="T16" fmla="*/ 0 w 241"/>
                <a:gd name="T17" fmla="*/ 9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1" h="149">
                  <a:moveTo>
                    <a:pt x="0" y="94"/>
                  </a:moveTo>
                  <a:lnTo>
                    <a:pt x="112" y="119"/>
                  </a:lnTo>
                  <a:lnTo>
                    <a:pt x="236" y="149"/>
                  </a:lnTo>
                  <a:lnTo>
                    <a:pt x="241" y="59"/>
                  </a:lnTo>
                  <a:lnTo>
                    <a:pt x="236" y="56"/>
                  </a:lnTo>
                  <a:lnTo>
                    <a:pt x="91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37" name="Freeform 389">
              <a:extLst>
                <a:ext uri="{FF2B5EF4-FFF2-40B4-BE49-F238E27FC236}">
                  <a16:creationId xmlns:a16="http://schemas.microsoft.com/office/drawing/2014/main" id="{D6BA3184-EEFC-4250-863A-5D3A32EDF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9" y="2513"/>
              <a:ext cx="21" cy="17"/>
            </a:xfrm>
            <a:custGeom>
              <a:avLst/>
              <a:gdLst>
                <a:gd name="T0" fmla="*/ 0 w 43"/>
                <a:gd name="T1" fmla="*/ 33 h 33"/>
                <a:gd name="T2" fmla="*/ 5 w 43"/>
                <a:gd name="T3" fmla="*/ 33 h 33"/>
                <a:gd name="T4" fmla="*/ 43 w 43"/>
                <a:gd name="T5" fmla="*/ 12 h 33"/>
                <a:gd name="T6" fmla="*/ 5 w 43"/>
                <a:gd name="T7" fmla="*/ 0 h 33"/>
                <a:gd name="T8" fmla="*/ 5 w 43"/>
                <a:gd name="T9" fmla="*/ 0 h 33"/>
                <a:gd name="T10" fmla="*/ 0 w 43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33">
                  <a:moveTo>
                    <a:pt x="0" y="33"/>
                  </a:moveTo>
                  <a:lnTo>
                    <a:pt x="5" y="33"/>
                  </a:lnTo>
                  <a:lnTo>
                    <a:pt x="43" y="12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595959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38" name="Freeform 390">
              <a:extLst>
                <a:ext uri="{FF2B5EF4-FFF2-40B4-BE49-F238E27FC236}">
                  <a16:creationId xmlns:a16="http://schemas.microsoft.com/office/drawing/2014/main" id="{4C017DD6-0C24-4AF3-B090-722B1E0BD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6" y="2515"/>
              <a:ext cx="105" cy="36"/>
            </a:xfrm>
            <a:custGeom>
              <a:avLst/>
              <a:gdLst>
                <a:gd name="T0" fmla="*/ 0 w 210"/>
                <a:gd name="T1" fmla="*/ 38 h 73"/>
                <a:gd name="T2" fmla="*/ 142 w 210"/>
                <a:gd name="T3" fmla="*/ 73 h 73"/>
                <a:gd name="T4" fmla="*/ 210 w 210"/>
                <a:gd name="T5" fmla="*/ 35 h 73"/>
                <a:gd name="T6" fmla="*/ 78 w 210"/>
                <a:gd name="T7" fmla="*/ 0 h 73"/>
                <a:gd name="T8" fmla="*/ 68 w 210"/>
                <a:gd name="T9" fmla="*/ 0 h 73"/>
                <a:gd name="T10" fmla="*/ 0 w 210"/>
                <a:gd name="T11" fmla="*/ 3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0" h="73">
                  <a:moveTo>
                    <a:pt x="0" y="38"/>
                  </a:moveTo>
                  <a:lnTo>
                    <a:pt x="142" y="73"/>
                  </a:lnTo>
                  <a:lnTo>
                    <a:pt x="210" y="35"/>
                  </a:lnTo>
                  <a:lnTo>
                    <a:pt x="78" y="0"/>
                  </a:lnTo>
                  <a:lnTo>
                    <a:pt x="68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CECECE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39" name="Freeform 391">
              <a:extLst>
                <a:ext uri="{FF2B5EF4-FFF2-40B4-BE49-F238E27FC236}">
                  <a16:creationId xmlns:a16="http://schemas.microsoft.com/office/drawing/2014/main" id="{0817A614-E907-432D-B192-014D1B4FC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2534"/>
              <a:ext cx="39" cy="34"/>
            </a:xfrm>
            <a:custGeom>
              <a:avLst/>
              <a:gdLst>
                <a:gd name="T0" fmla="*/ 0 w 78"/>
                <a:gd name="T1" fmla="*/ 70 h 70"/>
                <a:gd name="T2" fmla="*/ 0 w 78"/>
                <a:gd name="T3" fmla="*/ 70 h 70"/>
                <a:gd name="T4" fmla="*/ 78 w 78"/>
                <a:gd name="T5" fmla="*/ 30 h 70"/>
                <a:gd name="T6" fmla="*/ 78 w 78"/>
                <a:gd name="T7" fmla="*/ 0 h 70"/>
                <a:gd name="T8" fmla="*/ 0 w 78"/>
                <a:gd name="T9" fmla="*/ 40 h 70"/>
                <a:gd name="T10" fmla="*/ 0 w 78"/>
                <a:gd name="T11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70">
                  <a:moveTo>
                    <a:pt x="0" y="70"/>
                  </a:moveTo>
                  <a:lnTo>
                    <a:pt x="0" y="70"/>
                  </a:lnTo>
                  <a:lnTo>
                    <a:pt x="78" y="30"/>
                  </a:lnTo>
                  <a:lnTo>
                    <a:pt x="78" y="0"/>
                  </a:lnTo>
                  <a:lnTo>
                    <a:pt x="0" y="4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40" name="Freeform 392">
              <a:extLst>
                <a:ext uri="{FF2B5EF4-FFF2-40B4-BE49-F238E27FC236}">
                  <a16:creationId xmlns:a16="http://schemas.microsoft.com/office/drawing/2014/main" id="{D463F633-B42E-4E24-BAD5-1BBDA0F0F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7" y="2534"/>
              <a:ext cx="1" cy="20"/>
            </a:xfrm>
            <a:custGeom>
              <a:avLst/>
              <a:gdLst>
                <a:gd name="T0" fmla="*/ 40 h 40"/>
                <a:gd name="T1" fmla="*/ 40 h 40"/>
                <a:gd name="T2" fmla="*/ 0 h 40"/>
                <a:gd name="T3" fmla="*/ 5 h 40"/>
                <a:gd name="T4" fmla="*/ 40 h 4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0">
                  <a:moveTo>
                    <a:pt x="0" y="40"/>
                  </a:moveTo>
                  <a:lnTo>
                    <a:pt x="0" y="4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FFFF00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41" name="Freeform 393">
              <a:extLst>
                <a:ext uri="{FF2B5EF4-FFF2-40B4-BE49-F238E27FC236}">
                  <a16:creationId xmlns:a16="http://schemas.microsoft.com/office/drawing/2014/main" id="{74770431-8046-4514-8EF6-DA3DE3AB9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4" y="2534"/>
              <a:ext cx="71" cy="34"/>
            </a:xfrm>
            <a:custGeom>
              <a:avLst/>
              <a:gdLst>
                <a:gd name="T0" fmla="*/ 0 w 142"/>
                <a:gd name="T1" fmla="*/ 35 h 70"/>
                <a:gd name="T2" fmla="*/ 142 w 142"/>
                <a:gd name="T3" fmla="*/ 70 h 70"/>
                <a:gd name="T4" fmla="*/ 142 w 142"/>
                <a:gd name="T5" fmla="*/ 40 h 70"/>
                <a:gd name="T6" fmla="*/ 0 w 142"/>
                <a:gd name="T7" fmla="*/ 0 h 70"/>
                <a:gd name="T8" fmla="*/ 0 w 142"/>
                <a:gd name="T9" fmla="*/ 5 h 70"/>
                <a:gd name="T10" fmla="*/ 0 w 142"/>
                <a:gd name="T11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70">
                  <a:moveTo>
                    <a:pt x="0" y="35"/>
                  </a:moveTo>
                  <a:lnTo>
                    <a:pt x="142" y="70"/>
                  </a:lnTo>
                  <a:lnTo>
                    <a:pt x="142" y="4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42" name="Freeform 394">
              <a:extLst>
                <a:ext uri="{FF2B5EF4-FFF2-40B4-BE49-F238E27FC236}">
                  <a16:creationId xmlns:a16="http://schemas.microsoft.com/office/drawing/2014/main" id="{BEFD0D48-A68E-4104-B2C8-F86A5EAF5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" y="2545"/>
              <a:ext cx="13" cy="14"/>
            </a:xfrm>
            <a:custGeom>
              <a:avLst/>
              <a:gdLst>
                <a:gd name="T0" fmla="*/ 0 w 27"/>
                <a:gd name="T1" fmla="*/ 26 h 26"/>
                <a:gd name="T2" fmla="*/ 27 w 27"/>
                <a:gd name="T3" fmla="*/ 0 h 26"/>
                <a:gd name="T4" fmla="*/ 27 w 27"/>
                <a:gd name="T5" fmla="*/ 0 h 26"/>
                <a:gd name="T6" fmla="*/ 0 w 27"/>
                <a:gd name="T7" fmla="*/ 18 h 26"/>
                <a:gd name="T8" fmla="*/ 0 w 27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6">
                  <a:moveTo>
                    <a:pt x="0" y="26"/>
                  </a:moveTo>
                  <a:lnTo>
                    <a:pt x="27" y="0"/>
                  </a:lnTo>
                  <a:lnTo>
                    <a:pt x="27" y="0"/>
                  </a:lnTo>
                  <a:lnTo>
                    <a:pt x="0" y="1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43" name="Rectangle 395">
              <a:extLst>
                <a:ext uri="{FF2B5EF4-FFF2-40B4-BE49-F238E27FC236}">
                  <a16:creationId xmlns:a16="http://schemas.microsoft.com/office/drawing/2014/main" id="{81220FD3-95E3-47B9-B3D4-6B00F60DC3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4" y="2547"/>
              <a:ext cx="7" cy="13"/>
            </a:xfrm>
            <a:prstGeom prst="rect">
              <a:avLst/>
            </a:prstGeom>
            <a:solidFill>
              <a:srgbClr val="FFFF00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1644" name="Freeform 396">
              <a:extLst>
                <a:ext uri="{FF2B5EF4-FFF2-40B4-BE49-F238E27FC236}">
                  <a16:creationId xmlns:a16="http://schemas.microsoft.com/office/drawing/2014/main" id="{721D5432-1AED-440A-9C78-5F08BED7A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8" y="2657"/>
              <a:ext cx="194" cy="30"/>
            </a:xfrm>
            <a:custGeom>
              <a:avLst/>
              <a:gdLst>
                <a:gd name="T0" fmla="*/ 0 w 389"/>
                <a:gd name="T1" fmla="*/ 60 h 60"/>
                <a:gd name="T2" fmla="*/ 389 w 389"/>
                <a:gd name="T3" fmla="*/ 60 h 60"/>
                <a:gd name="T4" fmla="*/ 195 w 389"/>
                <a:gd name="T5" fmla="*/ 10 h 60"/>
                <a:gd name="T6" fmla="*/ 169 w 389"/>
                <a:gd name="T7" fmla="*/ 5 h 60"/>
                <a:gd name="T8" fmla="*/ 139 w 389"/>
                <a:gd name="T9" fmla="*/ 0 h 60"/>
                <a:gd name="T10" fmla="*/ 121 w 389"/>
                <a:gd name="T11" fmla="*/ 5 h 60"/>
                <a:gd name="T12" fmla="*/ 104 w 389"/>
                <a:gd name="T13" fmla="*/ 5 h 60"/>
                <a:gd name="T14" fmla="*/ 88 w 389"/>
                <a:gd name="T15" fmla="*/ 10 h 60"/>
                <a:gd name="T16" fmla="*/ 69 w 389"/>
                <a:gd name="T17" fmla="*/ 18 h 60"/>
                <a:gd name="T18" fmla="*/ 53 w 389"/>
                <a:gd name="T19" fmla="*/ 21 h 60"/>
                <a:gd name="T20" fmla="*/ 35 w 389"/>
                <a:gd name="T21" fmla="*/ 35 h 60"/>
                <a:gd name="T22" fmla="*/ 18 w 389"/>
                <a:gd name="T23" fmla="*/ 43 h 60"/>
                <a:gd name="T24" fmla="*/ 0 w 389"/>
                <a:gd name="T2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9" h="60">
                  <a:moveTo>
                    <a:pt x="0" y="60"/>
                  </a:moveTo>
                  <a:lnTo>
                    <a:pt x="389" y="60"/>
                  </a:lnTo>
                  <a:lnTo>
                    <a:pt x="195" y="10"/>
                  </a:lnTo>
                  <a:lnTo>
                    <a:pt x="169" y="5"/>
                  </a:lnTo>
                  <a:lnTo>
                    <a:pt x="139" y="0"/>
                  </a:lnTo>
                  <a:lnTo>
                    <a:pt x="121" y="5"/>
                  </a:lnTo>
                  <a:lnTo>
                    <a:pt x="104" y="5"/>
                  </a:lnTo>
                  <a:lnTo>
                    <a:pt x="88" y="10"/>
                  </a:lnTo>
                  <a:lnTo>
                    <a:pt x="69" y="18"/>
                  </a:lnTo>
                  <a:lnTo>
                    <a:pt x="53" y="21"/>
                  </a:lnTo>
                  <a:lnTo>
                    <a:pt x="35" y="35"/>
                  </a:lnTo>
                  <a:lnTo>
                    <a:pt x="18" y="43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grpSp>
          <p:nvGrpSpPr>
            <p:cNvPr id="821645" name="Group 397">
              <a:extLst>
                <a:ext uri="{FF2B5EF4-FFF2-40B4-BE49-F238E27FC236}">
                  <a16:creationId xmlns:a16="http://schemas.microsoft.com/office/drawing/2014/main" id="{38FBB2C2-CCB0-4B15-AC0C-C8180C380B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38" y="3260"/>
              <a:ext cx="1167" cy="502"/>
              <a:chOff x="3238" y="3260"/>
              <a:chExt cx="1167" cy="502"/>
            </a:xfrm>
          </p:grpSpPr>
          <p:sp>
            <p:nvSpPr>
              <p:cNvPr id="821646" name="Freeform 398">
                <a:extLst>
                  <a:ext uri="{FF2B5EF4-FFF2-40B4-BE49-F238E27FC236}">
                    <a16:creationId xmlns:a16="http://schemas.microsoft.com/office/drawing/2014/main" id="{15B34F70-8A3E-4150-B721-0FAC38951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8" y="3260"/>
                <a:ext cx="1167" cy="502"/>
              </a:xfrm>
              <a:custGeom>
                <a:avLst/>
                <a:gdLst>
                  <a:gd name="T0" fmla="*/ 1057 w 2334"/>
                  <a:gd name="T1" fmla="*/ 25 h 1005"/>
                  <a:gd name="T2" fmla="*/ 0 w 2334"/>
                  <a:gd name="T3" fmla="*/ 25 h 1005"/>
                  <a:gd name="T4" fmla="*/ 0 w 2334"/>
                  <a:gd name="T5" fmla="*/ 1005 h 1005"/>
                  <a:gd name="T6" fmla="*/ 2334 w 2334"/>
                  <a:gd name="T7" fmla="*/ 1005 h 1005"/>
                  <a:gd name="T8" fmla="*/ 2334 w 2334"/>
                  <a:gd name="T9" fmla="*/ 25 h 1005"/>
                  <a:gd name="T10" fmla="*/ 1505 w 2334"/>
                  <a:gd name="T11" fmla="*/ 25 h 1005"/>
                  <a:gd name="T12" fmla="*/ 1208 w 2334"/>
                  <a:gd name="T13" fmla="*/ 0 h 1005"/>
                  <a:gd name="T14" fmla="*/ 1057 w 2334"/>
                  <a:gd name="T15" fmla="*/ 25 h 10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34" h="1005">
                    <a:moveTo>
                      <a:pt x="1057" y="25"/>
                    </a:moveTo>
                    <a:lnTo>
                      <a:pt x="0" y="25"/>
                    </a:lnTo>
                    <a:lnTo>
                      <a:pt x="0" y="1005"/>
                    </a:lnTo>
                    <a:lnTo>
                      <a:pt x="2334" y="1005"/>
                    </a:lnTo>
                    <a:lnTo>
                      <a:pt x="2334" y="25"/>
                    </a:lnTo>
                    <a:lnTo>
                      <a:pt x="1505" y="25"/>
                    </a:lnTo>
                    <a:lnTo>
                      <a:pt x="1208" y="0"/>
                    </a:lnTo>
                    <a:lnTo>
                      <a:pt x="105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47" name="Freeform 399">
                <a:extLst>
                  <a:ext uri="{FF2B5EF4-FFF2-40B4-BE49-F238E27FC236}">
                    <a16:creationId xmlns:a16="http://schemas.microsoft.com/office/drawing/2014/main" id="{CA435338-2C29-4610-B8F9-C8D79F111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3262"/>
                <a:ext cx="462" cy="49"/>
              </a:xfrm>
              <a:custGeom>
                <a:avLst/>
                <a:gdLst>
                  <a:gd name="T0" fmla="*/ 0 w 924"/>
                  <a:gd name="T1" fmla="*/ 0 h 97"/>
                  <a:gd name="T2" fmla="*/ 699 w 924"/>
                  <a:gd name="T3" fmla="*/ 72 h 97"/>
                  <a:gd name="T4" fmla="*/ 905 w 924"/>
                  <a:gd name="T5" fmla="*/ 97 h 97"/>
                  <a:gd name="T6" fmla="*/ 924 w 924"/>
                  <a:gd name="T7" fmla="*/ 89 h 97"/>
                  <a:gd name="T8" fmla="*/ 4 w 924"/>
                  <a:gd name="T9" fmla="*/ 0 h 97"/>
                  <a:gd name="T10" fmla="*/ 0 w 924"/>
                  <a:gd name="T11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4" h="97">
                    <a:moveTo>
                      <a:pt x="0" y="0"/>
                    </a:moveTo>
                    <a:lnTo>
                      <a:pt x="699" y="72"/>
                    </a:lnTo>
                    <a:lnTo>
                      <a:pt x="905" y="97"/>
                    </a:lnTo>
                    <a:lnTo>
                      <a:pt x="924" y="89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48" name="Freeform 400">
                <a:extLst>
                  <a:ext uri="{FF2B5EF4-FFF2-40B4-BE49-F238E27FC236}">
                    <a16:creationId xmlns:a16="http://schemas.microsoft.com/office/drawing/2014/main" id="{7F44FD11-18BE-43B0-8A12-D92849D809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4" y="3262"/>
                <a:ext cx="514" cy="107"/>
              </a:xfrm>
              <a:custGeom>
                <a:avLst/>
                <a:gdLst>
                  <a:gd name="T0" fmla="*/ 0 w 1027"/>
                  <a:gd name="T1" fmla="*/ 208 h 213"/>
                  <a:gd name="T2" fmla="*/ 26 w 1027"/>
                  <a:gd name="T3" fmla="*/ 213 h 213"/>
                  <a:gd name="T4" fmla="*/ 35 w 1027"/>
                  <a:gd name="T5" fmla="*/ 208 h 213"/>
                  <a:gd name="T6" fmla="*/ 316 w 1027"/>
                  <a:gd name="T7" fmla="*/ 154 h 213"/>
                  <a:gd name="T8" fmla="*/ 587 w 1027"/>
                  <a:gd name="T9" fmla="*/ 94 h 213"/>
                  <a:gd name="T10" fmla="*/ 928 w 1027"/>
                  <a:gd name="T11" fmla="*/ 21 h 213"/>
                  <a:gd name="T12" fmla="*/ 1022 w 1027"/>
                  <a:gd name="T13" fmla="*/ 0 h 213"/>
                  <a:gd name="T14" fmla="*/ 1027 w 1027"/>
                  <a:gd name="T15" fmla="*/ 0 h 213"/>
                  <a:gd name="T16" fmla="*/ 410 w 1027"/>
                  <a:gd name="T17" fmla="*/ 124 h 213"/>
                  <a:gd name="T18" fmla="*/ 0 w 1027"/>
                  <a:gd name="T19" fmla="*/ 208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7" h="213">
                    <a:moveTo>
                      <a:pt x="0" y="208"/>
                    </a:moveTo>
                    <a:lnTo>
                      <a:pt x="26" y="213"/>
                    </a:lnTo>
                    <a:lnTo>
                      <a:pt x="35" y="208"/>
                    </a:lnTo>
                    <a:lnTo>
                      <a:pt x="316" y="154"/>
                    </a:lnTo>
                    <a:lnTo>
                      <a:pt x="587" y="94"/>
                    </a:lnTo>
                    <a:lnTo>
                      <a:pt x="928" y="21"/>
                    </a:lnTo>
                    <a:lnTo>
                      <a:pt x="1022" y="0"/>
                    </a:lnTo>
                    <a:lnTo>
                      <a:pt x="1027" y="0"/>
                    </a:lnTo>
                    <a:lnTo>
                      <a:pt x="410" y="124"/>
                    </a:lnTo>
                    <a:lnTo>
                      <a:pt x="0" y="208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49" name="Freeform 401">
                <a:extLst>
                  <a:ext uri="{FF2B5EF4-FFF2-40B4-BE49-F238E27FC236}">
                    <a16:creationId xmlns:a16="http://schemas.microsoft.com/office/drawing/2014/main" id="{5BA51BF9-FDA2-42B4-BE1F-28DD17E73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1" y="3264"/>
                <a:ext cx="948" cy="206"/>
              </a:xfrm>
              <a:custGeom>
                <a:avLst/>
                <a:gdLst>
                  <a:gd name="T0" fmla="*/ 1057 w 1894"/>
                  <a:gd name="T1" fmla="*/ 11 h 412"/>
                  <a:gd name="T2" fmla="*/ 1285 w 1894"/>
                  <a:gd name="T3" fmla="*/ 38 h 412"/>
                  <a:gd name="T4" fmla="*/ 1285 w 1894"/>
                  <a:gd name="T5" fmla="*/ 41 h 412"/>
                  <a:gd name="T6" fmla="*/ 1285 w 1894"/>
                  <a:gd name="T7" fmla="*/ 63 h 412"/>
                  <a:gd name="T8" fmla="*/ 1282 w 1894"/>
                  <a:gd name="T9" fmla="*/ 81 h 412"/>
                  <a:gd name="T10" fmla="*/ 1264 w 1894"/>
                  <a:gd name="T11" fmla="*/ 89 h 412"/>
                  <a:gd name="T12" fmla="*/ 1156 w 1894"/>
                  <a:gd name="T13" fmla="*/ 71 h 412"/>
                  <a:gd name="T14" fmla="*/ 928 w 1894"/>
                  <a:gd name="T15" fmla="*/ 46 h 412"/>
                  <a:gd name="T16" fmla="*/ 928 w 1894"/>
                  <a:gd name="T17" fmla="*/ 46 h 412"/>
                  <a:gd name="T18" fmla="*/ 923 w 1894"/>
                  <a:gd name="T19" fmla="*/ 38 h 412"/>
                  <a:gd name="T20" fmla="*/ 920 w 1894"/>
                  <a:gd name="T21" fmla="*/ 29 h 412"/>
                  <a:gd name="T22" fmla="*/ 920 w 1894"/>
                  <a:gd name="T23" fmla="*/ 16 h 412"/>
                  <a:gd name="T24" fmla="*/ 657 w 1894"/>
                  <a:gd name="T25" fmla="*/ 67 h 412"/>
                  <a:gd name="T26" fmla="*/ 480 w 1894"/>
                  <a:gd name="T27" fmla="*/ 106 h 412"/>
                  <a:gd name="T28" fmla="*/ 480 w 1894"/>
                  <a:gd name="T29" fmla="*/ 106 h 412"/>
                  <a:gd name="T30" fmla="*/ 834 w 1894"/>
                  <a:gd name="T31" fmla="*/ 162 h 412"/>
                  <a:gd name="T32" fmla="*/ 837 w 1894"/>
                  <a:gd name="T33" fmla="*/ 165 h 412"/>
                  <a:gd name="T34" fmla="*/ 837 w 1894"/>
                  <a:gd name="T35" fmla="*/ 192 h 412"/>
                  <a:gd name="T36" fmla="*/ 834 w 1894"/>
                  <a:gd name="T37" fmla="*/ 195 h 412"/>
                  <a:gd name="T38" fmla="*/ 829 w 1894"/>
                  <a:gd name="T39" fmla="*/ 208 h 412"/>
                  <a:gd name="T40" fmla="*/ 799 w 1894"/>
                  <a:gd name="T41" fmla="*/ 211 h 412"/>
                  <a:gd name="T42" fmla="*/ 445 w 1894"/>
                  <a:gd name="T43" fmla="*/ 157 h 412"/>
                  <a:gd name="T44" fmla="*/ 423 w 1894"/>
                  <a:gd name="T45" fmla="*/ 152 h 412"/>
                  <a:gd name="T46" fmla="*/ 415 w 1894"/>
                  <a:gd name="T47" fmla="*/ 144 h 412"/>
                  <a:gd name="T48" fmla="*/ 415 w 1894"/>
                  <a:gd name="T49" fmla="*/ 122 h 412"/>
                  <a:gd name="T50" fmla="*/ 0 w 1894"/>
                  <a:gd name="T51" fmla="*/ 208 h 412"/>
                  <a:gd name="T52" fmla="*/ 129 w 1894"/>
                  <a:gd name="T53" fmla="*/ 233 h 412"/>
                  <a:gd name="T54" fmla="*/ 743 w 1894"/>
                  <a:gd name="T55" fmla="*/ 341 h 412"/>
                  <a:gd name="T56" fmla="*/ 1161 w 1894"/>
                  <a:gd name="T57" fmla="*/ 412 h 412"/>
                  <a:gd name="T58" fmla="*/ 1562 w 1894"/>
                  <a:gd name="T59" fmla="*/ 238 h 412"/>
                  <a:gd name="T60" fmla="*/ 1894 w 1894"/>
                  <a:gd name="T61" fmla="*/ 92 h 412"/>
                  <a:gd name="T62" fmla="*/ 1459 w 1894"/>
                  <a:gd name="T63" fmla="*/ 46 h 412"/>
                  <a:gd name="T64" fmla="*/ 1333 w 1894"/>
                  <a:gd name="T65" fmla="*/ 33 h 412"/>
                  <a:gd name="T66" fmla="*/ 1307 w 1894"/>
                  <a:gd name="T67" fmla="*/ 29 h 412"/>
                  <a:gd name="T68" fmla="*/ 1298 w 1894"/>
                  <a:gd name="T69" fmla="*/ 29 h 412"/>
                  <a:gd name="T70" fmla="*/ 1239 w 1894"/>
                  <a:gd name="T71" fmla="*/ 24 h 412"/>
                  <a:gd name="T72" fmla="*/ 1001 w 1894"/>
                  <a:gd name="T73" fmla="*/ 0 h 412"/>
                  <a:gd name="T74" fmla="*/ 971 w 1894"/>
                  <a:gd name="T75" fmla="*/ 3 h 412"/>
                  <a:gd name="T76" fmla="*/ 1057 w 1894"/>
                  <a:gd name="T77" fmla="*/ 11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94" h="412">
                    <a:moveTo>
                      <a:pt x="1057" y="11"/>
                    </a:moveTo>
                    <a:lnTo>
                      <a:pt x="1285" y="38"/>
                    </a:lnTo>
                    <a:lnTo>
                      <a:pt x="1285" y="41"/>
                    </a:lnTo>
                    <a:lnTo>
                      <a:pt x="1285" y="63"/>
                    </a:lnTo>
                    <a:lnTo>
                      <a:pt x="1282" y="81"/>
                    </a:lnTo>
                    <a:lnTo>
                      <a:pt x="1264" y="89"/>
                    </a:lnTo>
                    <a:lnTo>
                      <a:pt x="1156" y="71"/>
                    </a:lnTo>
                    <a:lnTo>
                      <a:pt x="928" y="46"/>
                    </a:lnTo>
                    <a:lnTo>
                      <a:pt x="928" y="46"/>
                    </a:lnTo>
                    <a:lnTo>
                      <a:pt x="923" y="38"/>
                    </a:lnTo>
                    <a:lnTo>
                      <a:pt x="920" y="29"/>
                    </a:lnTo>
                    <a:lnTo>
                      <a:pt x="920" y="16"/>
                    </a:lnTo>
                    <a:lnTo>
                      <a:pt x="657" y="67"/>
                    </a:lnTo>
                    <a:lnTo>
                      <a:pt x="480" y="106"/>
                    </a:lnTo>
                    <a:lnTo>
                      <a:pt x="480" y="106"/>
                    </a:lnTo>
                    <a:lnTo>
                      <a:pt x="834" y="162"/>
                    </a:lnTo>
                    <a:lnTo>
                      <a:pt x="837" y="165"/>
                    </a:lnTo>
                    <a:lnTo>
                      <a:pt x="837" y="192"/>
                    </a:lnTo>
                    <a:lnTo>
                      <a:pt x="834" y="195"/>
                    </a:lnTo>
                    <a:lnTo>
                      <a:pt x="829" y="208"/>
                    </a:lnTo>
                    <a:lnTo>
                      <a:pt x="799" y="211"/>
                    </a:lnTo>
                    <a:lnTo>
                      <a:pt x="445" y="157"/>
                    </a:lnTo>
                    <a:lnTo>
                      <a:pt x="423" y="152"/>
                    </a:lnTo>
                    <a:lnTo>
                      <a:pt x="415" y="144"/>
                    </a:lnTo>
                    <a:lnTo>
                      <a:pt x="415" y="122"/>
                    </a:lnTo>
                    <a:lnTo>
                      <a:pt x="0" y="208"/>
                    </a:lnTo>
                    <a:lnTo>
                      <a:pt x="129" y="233"/>
                    </a:lnTo>
                    <a:lnTo>
                      <a:pt x="743" y="341"/>
                    </a:lnTo>
                    <a:lnTo>
                      <a:pt x="1161" y="412"/>
                    </a:lnTo>
                    <a:lnTo>
                      <a:pt x="1562" y="238"/>
                    </a:lnTo>
                    <a:lnTo>
                      <a:pt x="1894" y="92"/>
                    </a:lnTo>
                    <a:lnTo>
                      <a:pt x="1459" y="46"/>
                    </a:lnTo>
                    <a:lnTo>
                      <a:pt x="1333" y="33"/>
                    </a:lnTo>
                    <a:lnTo>
                      <a:pt x="1307" y="29"/>
                    </a:lnTo>
                    <a:lnTo>
                      <a:pt x="1298" y="29"/>
                    </a:lnTo>
                    <a:lnTo>
                      <a:pt x="1239" y="24"/>
                    </a:lnTo>
                    <a:lnTo>
                      <a:pt x="1001" y="0"/>
                    </a:lnTo>
                    <a:lnTo>
                      <a:pt x="971" y="3"/>
                    </a:lnTo>
                    <a:lnTo>
                      <a:pt x="1057" y="11"/>
                    </a:lnTo>
                    <a:close/>
                  </a:path>
                </a:pathLst>
              </a:custGeom>
              <a:solidFill>
                <a:srgbClr val="59595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50" name="Freeform 402">
                <a:extLst>
                  <a:ext uri="{FF2B5EF4-FFF2-40B4-BE49-F238E27FC236}">
                    <a16:creationId xmlns:a16="http://schemas.microsoft.com/office/drawing/2014/main" id="{32F230D2-4248-4F4C-AF5E-59CA70BB7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3268"/>
                <a:ext cx="166" cy="19"/>
              </a:xfrm>
              <a:custGeom>
                <a:avLst/>
                <a:gdLst>
                  <a:gd name="T0" fmla="*/ 0 w 333"/>
                  <a:gd name="T1" fmla="*/ 3 h 38"/>
                  <a:gd name="T2" fmla="*/ 314 w 333"/>
                  <a:gd name="T3" fmla="*/ 38 h 38"/>
                  <a:gd name="T4" fmla="*/ 333 w 333"/>
                  <a:gd name="T5" fmla="*/ 33 h 38"/>
                  <a:gd name="T6" fmla="*/ 17 w 333"/>
                  <a:gd name="T7" fmla="*/ 0 h 38"/>
                  <a:gd name="T8" fmla="*/ 0 w 333"/>
                  <a:gd name="T9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3" h="38">
                    <a:moveTo>
                      <a:pt x="0" y="3"/>
                    </a:moveTo>
                    <a:lnTo>
                      <a:pt x="314" y="38"/>
                    </a:lnTo>
                    <a:lnTo>
                      <a:pt x="333" y="33"/>
                    </a:lnTo>
                    <a:lnTo>
                      <a:pt x="17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ECECE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51" name="Freeform 403">
                <a:extLst>
                  <a:ext uri="{FF2B5EF4-FFF2-40B4-BE49-F238E27FC236}">
                    <a16:creationId xmlns:a16="http://schemas.microsoft.com/office/drawing/2014/main" id="{DE1A5E2E-FF94-4C15-925F-BD61E3A77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" y="3273"/>
                <a:ext cx="165" cy="25"/>
              </a:xfrm>
              <a:custGeom>
                <a:avLst/>
                <a:gdLst>
                  <a:gd name="T0" fmla="*/ 0 w 329"/>
                  <a:gd name="T1" fmla="*/ 8 h 51"/>
                  <a:gd name="T2" fmla="*/ 0 w 329"/>
                  <a:gd name="T3" fmla="*/ 13 h 51"/>
                  <a:gd name="T4" fmla="*/ 0 w 329"/>
                  <a:gd name="T5" fmla="*/ 13 h 51"/>
                  <a:gd name="T6" fmla="*/ 329 w 329"/>
                  <a:gd name="T7" fmla="*/ 51 h 51"/>
                  <a:gd name="T8" fmla="*/ 329 w 329"/>
                  <a:gd name="T9" fmla="*/ 35 h 51"/>
                  <a:gd name="T10" fmla="*/ 18 w 329"/>
                  <a:gd name="T11" fmla="*/ 0 h 51"/>
                  <a:gd name="T12" fmla="*/ 5 w 329"/>
                  <a:gd name="T13" fmla="*/ 0 h 51"/>
                  <a:gd name="T14" fmla="*/ 0 w 329"/>
                  <a:gd name="T15" fmla="*/ 0 h 51"/>
                  <a:gd name="T16" fmla="*/ 0 w 329"/>
                  <a:gd name="T17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9" h="51">
                    <a:moveTo>
                      <a:pt x="0" y="8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329" y="51"/>
                    </a:lnTo>
                    <a:lnTo>
                      <a:pt x="329" y="35"/>
                    </a:lnTo>
                    <a:lnTo>
                      <a:pt x="18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52" name="Freeform 404">
                <a:extLst>
                  <a:ext uri="{FF2B5EF4-FFF2-40B4-BE49-F238E27FC236}">
                    <a16:creationId xmlns:a16="http://schemas.microsoft.com/office/drawing/2014/main" id="{C4A6FA57-2BE2-4BBA-9FBD-13A566BB9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0" y="3275"/>
                <a:ext cx="686" cy="406"/>
              </a:xfrm>
              <a:custGeom>
                <a:avLst/>
                <a:gdLst>
                  <a:gd name="T0" fmla="*/ 0 w 1371"/>
                  <a:gd name="T1" fmla="*/ 0 h 813"/>
                  <a:gd name="T2" fmla="*/ 0 w 1371"/>
                  <a:gd name="T3" fmla="*/ 502 h 813"/>
                  <a:gd name="T4" fmla="*/ 1194 w 1371"/>
                  <a:gd name="T5" fmla="*/ 813 h 813"/>
                  <a:gd name="T6" fmla="*/ 1371 w 1371"/>
                  <a:gd name="T7" fmla="*/ 707 h 813"/>
                  <a:gd name="T8" fmla="*/ 1371 w 1371"/>
                  <a:gd name="T9" fmla="*/ 707 h 813"/>
                  <a:gd name="T10" fmla="*/ 1277 w 1371"/>
                  <a:gd name="T11" fmla="*/ 761 h 813"/>
                  <a:gd name="T12" fmla="*/ 1031 w 1371"/>
                  <a:gd name="T13" fmla="*/ 698 h 813"/>
                  <a:gd name="T14" fmla="*/ 953 w 1371"/>
                  <a:gd name="T15" fmla="*/ 737 h 813"/>
                  <a:gd name="T16" fmla="*/ 802 w 1371"/>
                  <a:gd name="T17" fmla="*/ 698 h 813"/>
                  <a:gd name="T18" fmla="*/ 802 w 1371"/>
                  <a:gd name="T19" fmla="*/ 660 h 813"/>
                  <a:gd name="T20" fmla="*/ 827 w 1371"/>
                  <a:gd name="T21" fmla="*/ 647 h 813"/>
                  <a:gd name="T22" fmla="*/ 232 w 1371"/>
                  <a:gd name="T23" fmla="*/ 502 h 813"/>
                  <a:gd name="T24" fmla="*/ 232 w 1371"/>
                  <a:gd name="T25" fmla="*/ 391 h 813"/>
                  <a:gd name="T26" fmla="*/ 155 w 1371"/>
                  <a:gd name="T27" fmla="*/ 374 h 813"/>
                  <a:gd name="T28" fmla="*/ 155 w 1371"/>
                  <a:gd name="T29" fmla="*/ 182 h 813"/>
                  <a:gd name="T30" fmla="*/ 1031 w 1371"/>
                  <a:gd name="T31" fmla="*/ 0 h 813"/>
                  <a:gd name="T32" fmla="*/ 0 w 1371"/>
                  <a:gd name="T33" fmla="*/ 0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1" h="813">
                    <a:moveTo>
                      <a:pt x="0" y="0"/>
                    </a:moveTo>
                    <a:lnTo>
                      <a:pt x="0" y="502"/>
                    </a:lnTo>
                    <a:lnTo>
                      <a:pt x="1194" y="813"/>
                    </a:lnTo>
                    <a:lnTo>
                      <a:pt x="1371" y="707"/>
                    </a:lnTo>
                    <a:lnTo>
                      <a:pt x="1371" y="707"/>
                    </a:lnTo>
                    <a:lnTo>
                      <a:pt x="1277" y="761"/>
                    </a:lnTo>
                    <a:lnTo>
                      <a:pt x="1031" y="698"/>
                    </a:lnTo>
                    <a:lnTo>
                      <a:pt x="953" y="737"/>
                    </a:lnTo>
                    <a:lnTo>
                      <a:pt x="802" y="698"/>
                    </a:lnTo>
                    <a:lnTo>
                      <a:pt x="802" y="660"/>
                    </a:lnTo>
                    <a:lnTo>
                      <a:pt x="827" y="647"/>
                    </a:lnTo>
                    <a:lnTo>
                      <a:pt x="232" y="502"/>
                    </a:lnTo>
                    <a:lnTo>
                      <a:pt x="232" y="391"/>
                    </a:lnTo>
                    <a:lnTo>
                      <a:pt x="155" y="374"/>
                    </a:lnTo>
                    <a:lnTo>
                      <a:pt x="155" y="182"/>
                    </a:lnTo>
                    <a:lnTo>
                      <a:pt x="10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53" name="Freeform 405">
                <a:extLst>
                  <a:ext uri="{FF2B5EF4-FFF2-40B4-BE49-F238E27FC236}">
                    <a16:creationId xmlns:a16="http://schemas.microsoft.com/office/drawing/2014/main" id="{C1E5ADEB-43EC-460A-AE80-AFC0A72B1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1" y="3275"/>
                <a:ext cx="384" cy="170"/>
              </a:xfrm>
              <a:custGeom>
                <a:avLst/>
                <a:gdLst>
                  <a:gd name="T0" fmla="*/ 569 w 767"/>
                  <a:gd name="T1" fmla="*/ 55 h 339"/>
                  <a:gd name="T2" fmla="*/ 569 w 767"/>
                  <a:gd name="T3" fmla="*/ 220 h 339"/>
                  <a:gd name="T4" fmla="*/ 470 w 767"/>
                  <a:gd name="T5" fmla="*/ 276 h 339"/>
                  <a:gd name="T6" fmla="*/ 470 w 767"/>
                  <a:gd name="T7" fmla="*/ 320 h 339"/>
                  <a:gd name="T8" fmla="*/ 431 w 767"/>
                  <a:gd name="T9" fmla="*/ 339 h 339"/>
                  <a:gd name="T10" fmla="*/ 431 w 767"/>
                  <a:gd name="T11" fmla="*/ 339 h 339"/>
                  <a:gd name="T12" fmla="*/ 767 w 767"/>
                  <a:gd name="T13" fmla="*/ 149 h 339"/>
                  <a:gd name="T14" fmla="*/ 767 w 767"/>
                  <a:gd name="T15" fmla="*/ 0 h 339"/>
                  <a:gd name="T16" fmla="*/ 0 w 767"/>
                  <a:gd name="T17" fmla="*/ 0 h 339"/>
                  <a:gd name="T18" fmla="*/ 569 w 767"/>
                  <a:gd name="T19" fmla="*/ 5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7" h="339">
                    <a:moveTo>
                      <a:pt x="569" y="55"/>
                    </a:moveTo>
                    <a:lnTo>
                      <a:pt x="569" y="220"/>
                    </a:lnTo>
                    <a:lnTo>
                      <a:pt x="470" y="276"/>
                    </a:lnTo>
                    <a:lnTo>
                      <a:pt x="470" y="320"/>
                    </a:lnTo>
                    <a:lnTo>
                      <a:pt x="431" y="339"/>
                    </a:lnTo>
                    <a:lnTo>
                      <a:pt x="431" y="339"/>
                    </a:lnTo>
                    <a:lnTo>
                      <a:pt x="767" y="149"/>
                    </a:lnTo>
                    <a:lnTo>
                      <a:pt x="767" y="0"/>
                    </a:lnTo>
                    <a:lnTo>
                      <a:pt x="0" y="0"/>
                    </a:lnTo>
                    <a:lnTo>
                      <a:pt x="569" y="5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54" name="Freeform 406">
                <a:extLst>
                  <a:ext uri="{FF2B5EF4-FFF2-40B4-BE49-F238E27FC236}">
                    <a16:creationId xmlns:a16="http://schemas.microsoft.com/office/drawing/2014/main" id="{FF953A3B-8065-4595-9A30-839BCDAC4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3281"/>
                <a:ext cx="167" cy="24"/>
              </a:xfrm>
              <a:custGeom>
                <a:avLst/>
                <a:gdLst>
                  <a:gd name="T0" fmla="*/ 0 w 332"/>
                  <a:gd name="T1" fmla="*/ 8 h 48"/>
                  <a:gd name="T2" fmla="*/ 332 w 332"/>
                  <a:gd name="T3" fmla="*/ 48 h 48"/>
                  <a:gd name="T4" fmla="*/ 327 w 332"/>
                  <a:gd name="T5" fmla="*/ 43 h 48"/>
                  <a:gd name="T6" fmla="*/ 13 w 332"/>
                  <a:gd name="T7" fmla="*/ 5 h 48"/>
                  <a:gd name="T8" fmla="*/ 5 w 332"/>
                  <a:gd name="T9" fmla="*/ 0 h 48"/>
                  <a:gd name="T10" fmla="*/ 0 w 332"/>
                  <a:gd name="T11" fmla="*/ 0 h 48"/>
                  <a:gd name="T12" fmla="*/ 0 w 332"/>
                  <a:gd name="T13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2" h="48">
                    <a:moveTo>
                      <a:pt x="0" y="8"/>
                    </a:moveTo>
                    <a:lnTo>
                      <a:pt x="332" y="48"/>
                    </a:lnTo>
                    <a:lnTo>
                      <a:pt x="327" y="43"/>
                    </a:lnTo>
                    <a:lnTo>
                      <a:pt x="13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59595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55" name="Freeform 407">
                <a:extLst>
                  <a:ext uri="{FF2B5EF4-FFF2-40B4-BE49-F238E27FC236}">
                    <a16:creationId xmlns:a16="http://schemas.microsoft.com/office/drawing/2014/main" id="{4676DEA3-A247-42FC-A662-62DC9C830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3287"/>
                <a:ext cx="13" cy="18"/>
              </a:xfrm>
              <a:custGeom>
                <a:avLst/>
                <a:gdLst>
                  <a:gd name="T0" fmla="*/ 0 w 27"/>
                  <a:gd name="T1" fmla="*/ 5 h 35"/>
                  <a:gd name="T2" fmla="*/ 5 w 27"/>
                  <a:gd name="T3" fmla="*/ 25 h 35"/>
                  <a:gd name="T4" fmla="*/ 9 w 27"/>
                  <a:gd name="T5" fmla="*/ 35 h 35"/>
                  <a:gd name="T6" fmla="*/ 9 w 27"/>
                  <a:gd name="T7" fmla="*/ 35 h 35"/>
                  <a:gd name="T8" fmla="*/ 19 w 27"/>
                  <a:gd name="T9" fmla="*/ 35 h 35"/>
                  <a:gd name="T10" fmla="*/ 22 w 27"/>
                  <a:gd name="T11" fmla="*/ 35 h 35"/>
                  <a:gd name="T12" fmla="*/ 22 w 27"/>
                  <a:gd name="T13" fmla="*/ 35 h 35"/>
                  <a:gd name="T14" fmla="*/ 27 w 27"/>
                  <a:gd name="T15" fmla="*/ 21 h 35"/>
                  <a:gd name="T16" fmla="*/ 27 w 27"/>
                  <a:gd name="T17" fmla="*/ 0 h 35"/>
                  <a:gd name="T18" fmla="*/ 5 w 27"/>
                  <a:gd name="T19" fmla="*/ 5 h 35"/>
                  <a:gd name="T20" fmla="*/ 0 w 27"/>
                  <a:gd name="T21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35">
                    <a:moveTo>
                      <a:pt x="0" y="5"/>
                    </a:moveTo>
                    <a:lnTo>
                      <a:pt x="5" y="2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9" y="35"/>
                    </a:lnTo>
                    <a:lnTo>
                      <a:pt x="22" y="35"/>
                    </a:lnTo>
                    <a:lnTo>
                      <a:pt x="22" y="35"/>
                    </a:lnTo>
                    <a:lnTo>
                      <a:pt x="27" y="21"/>
                    </a:lnTo>
                    <a:lnTo>
                      <a:pt x="27" y="0"/>
                    </a:lnTo>
                    <a:lnTo>
                      <a:pt x="5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56" name="Freeform 408">
                <a:extLst>
                  <a:ext uri="{FF2B5EF4-FFF2-40B4-BE49-F238E27FC236}">
                    <a16:creationId xmlns:a16="http://schemas.microsoft.com/office/drawing/2014/main" id="{E67C3CAE-766A-4CFB-98CB-DDA587DE3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5" y="3294"/>
                <a:ext cx="148" cy="41"/>
              </a:xfrm>
              <a:custGeom>
                <a:avLst/>
                <a:gdLst>
                  <a:gd name="T0" fmla="*/ 0 w 294"/>
                  <a:gd name="T1" fmla="*/ 12 h 81"/>
                  <a:gd name="T2" fmla="*/ 0 w 294"/>
                  <a:gd name="T3" fmla="*/ 12 h 81"/>
                  <a:gd name="T4" fmla="*/ 0 w 294"/>
                  <a:gd name="T5" fmla="*/ 33 h 81"/>
                  <a:gd name="T6" fmla="*/ 4 w 294"/>
                  <a:gd name="T7" fmla="*/ 42 h 81"/>
                  <a:gd name="T8" fmla="*/ 4 w 294"/>
                  <a:gd name="T9" fmla="*/ 47 h 81"/>
                  <a:gd name="T10" fmla="*/ 13 w 294"/>
                  <a:gd name="T11" fmla="*/ 47 h 81"/>
                  <a:gd name="T12" fmla="*/ 281 w 294"/>
                  <a:gd name="T13" fmla="*/ 81 h 81"/>
                  <a:gd name="T14" fmla="*/ 294 w 294"/>
                  <a:gd name="T15" fmla="*/ 76 h 81"/>
                  <a:gd name="T16" fmla="*/ 294 w 294"/>
                  <a:gd name="T17" fmla="*/ 60 h 81"/>
                  <a:gd name="T18" fmla="*/ 294 w 294"/>
                  <a:gd name="T19" fmla="*/ 51 h 81"/>
                  <a:gd name="T20" fmla="*/ 294 w 294"/>
                  <a:gd name="T21" fmla="*/ 30 h 81"/>
                  <a:gd name="T22" fmla="*/ 289 w 294"/>
                  <a:gd name="T23" fmla="*/ 30 h 81"/>
                  <a:gd name="T24" fmla="*/ 39 w 294"/>
                  <a:gd name="T25" fmla="*/ 0 h 81"/>
                  <a:gd name="T26" fmla="*/ 26 w 294"/>
                  <a:gd name="T27" fmla="*/ 0 h 81"/>
                  <a:gd name="T28" fmla="*/ 0 w 294"/>
                  <a:gd name="T29" fmla="*/ 1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4" h="81">
                    <a:moveTo>
                      <a:pt x="0" y="12"/>
                    </a:moveTo>
                    <a:lnTo>
                      <a:pt x="0" y="12"/>
                    </a:lnTo>
                    <a:lnTo>
                      <a:pt x="0" y="33"/>
                    </a:lnTo>
                    <a:lnTo>
                      <a:pt x="4" y="42"/>
                    </a:lnTo>
                    <a:lnTo>
                      <a:pt x="4" y="47"/>
                    </a:lnTo>
                    <a:lnTo>
                      <a:pt x="13" y="47"/>
                    </a:lnTo>
                    <a:lnTo>
                      <a:pt x="281" y="81"/>
                    </a:lnTo>
                    <a:lnTo>
                      <a:pt x="294" y="76"/>
                    </a:lnTo>
                    <a:lnTo>
                      <a:pt x="294" y="60"/>
                    </a:lnTo>
                    <a:lnTo>
                      <a:pt x="294" y="51"/>
                    </a:lnTo>
                    <a:lnTo>
                      <a:pt x="294" y="30"/>
                    </a:lnTo>
                    <a:lnTo>
                      <a:pt x="289" y="30"/>
                    </a:lnTo>
                    <a:lnTo>
                      <a:pt x="39" y="0"/>
                    </a:lnTo>
                    <a:lnTo>
                      <a:pt x="2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57" name="Freeform 409">
                <a:extLst>
                  <a:ext uri="{FF2B5EF4-FFF2-40B4-BE49-F238E27FC236}">
                    <a16:creationId xmlns:a16="http://schemas.microsoft.com/office/drawing/2014/main" id="{F9FEF0CB-C23F-455B-8BE1-FB309959C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2" y="3296"/>
                <a:ext cx="136" cy="17"/>
              </a:xfrm>
              <a:custGeom>
                <a:avLst/>
                <a:gdLst>
                  <a:gd name="T0" fmla="*/ 0 w 273"/>
                  <a:gd name="T1" fmla="*/ 4 h 34"/>
                  <a:gd name="T2" fmla="*/ 255 w 273"/>
                  <a:gd name="T3" fmla="*/ 34 h 34"/>
                  <a:gd name="T4" fmla="*/ 273 w 273"/>
                  <a:gd name="T5" fmla="*/ 29 h 34"/>
                  <a:gd name="T6" fmla="*/ 74 w 273"/>
                  <a:gd name="T7" fmla="*/ 4 h 34"/>
                  <a:gd name="T8" fmla="*/ 21 w 273"/>
                  <a:gd name="T9" fmla="*/ 0 h 34"/>
                  <a:gd name="T10" fmla="*/ 13 w 273"/>
                  <a:gd name="T11" fmla="*/ 0 h 34"/>
                  <a:gd name="T12" fmla="*/ 0 w 273"/>
                  <a:gd name="T1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3" h="34">
                    <a:moveTo>
                      <a:pt x="0" y="4"/>
                    </a:moveTo>
                    <a:lnTo>
                      <a:pt x="255" y="34"/>
                    </a:lnTo>
                    <a:lnTo>
                      <a:pt x="273" y="29"/>
                    </a:lnTo>
                    <a:lnTo>
                      <a:pt x="74" y="4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ECECE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58" name="Freeform 410">
                <a:extLst>
                  <a:ext uri="{FF2B5EF4-FFF2-40B4-BE49-F238E27FC236}">
                    <a16:creationId xmlns:a16="http://schemas.microsoft.com/office/drawing/2014/main" id="{69E9235F-50E1-4356-BE3A-462AD1EA8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5" y="3300"/>
                <a:ext cx="134" cy="24"/>
              </a:xfrm>
              <a:custGeom>
                <a:avLst/>
                <a:gdLst>
                  <a:gd name="T0" fmla="*/ 0 w 268"/>
                  <a:gd name="T1" fmla="*/ 18 h 48"/>
                  <a:gd name="T2" fmla="*/ 268 w 268"/>
                  <a:gd name="T3" fmla="*/ 48 h 48"/>
                  <a:gd name="T4" fmla="*/ 264 w 268"/>
                  <a:gd name="T5" fmla="*/ 35 h 48"/>
                  <a:gd name="T6" fmla="*/ 4 w 268"/>
                  <a:gd name="T7" fmla="*/ 0 h 48"/>
                  <a:gd name="T8" fmla="*/ 0 w 268"/>
                  <a:gd name="T9" fmla="*/ 5 h 48"/>
                  <a:gd name="T10" fmla="*/ 0 w 268"/>
                  <a:gd name="T11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8" h="48">
                    <a:moveTo>
                      <a:pt x="0" y="18"/>
                    </a:moveTo>
                    <a:lnTo>
                      <a:pt x="268" y="48"/>
                    </a:lnTo>
                    <a:lnTo>
                      <a:pt x="264" y="35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59" name="Freeform 411">
                <a:extLst>
                  <a:ext uri="{FF2B5EF4-FFF2-40B4-BE49-F238E27FC236}">
                    <a16:creationId xmlns:a16="http://schemas.microsoft.com/office/drawing/2014/main" id="{EFCA8E0A-CE28-4844-8BB9-24A057CA1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4" y="3307"/>
                <a:ext cx="379" cy="285"/>
              </a:xfrm>
              <a:custGeom>
                <a:avLst/>
                <a:gdLst>
                  <a:gd name="T0" fmla="*/ 0 w 760"/>
                  <a:gd name="T1" fmla="*/ 328 h 571"/>
                  <a:gd name="T2" fmla="*/ 0 w 760"/>
                  <a:gd name="T3" fmla="*/ 333 h 571"/>
                  <a:gd name="T4" fmla="*/ 0 w 760"/>
                  <a:gd name="T5" fmla="*/ 571 h 571"/>
                  <a:gd name="T6" fmla="*/ 0 w 760"/>
                  <a:gd name="T7" fmla="*/ 571 h 571"/>
                  <a:gd name="T8" fmla="*/ 43 w 760"/>
                  <a:gd name="T9" fmla="*/ 549 h 571"/>
                  <a:gd name="T10" fmla="*/ 480 w 760"/>
                  <a:gd name="T11" fmla="*/ 308 h 571"/>
                  <a:gd name="T12" fmla="*/ 760 w 760"/>
                  <a:gd name="T13" fmla="*/ 154 h 571"/>
                  <a:gd name="T14" fmla="*/ 760 w 760"/>
                  <a:gd name="T15" fmla="*/ 5 h 571"/>
                  <a:gd name="T16" fmla="*/ 760 w 760"/>
                  <a:gd name="T17" fmla="*/ 0 h 571"/>
                  <a:gd name="T18" fmla="*/ 164 w 760"/>
                  <a:gd name="T19" fmla="*/ 260 h 571"/>
                  <a:gd name="T20" fmla="*/ 0 w 760"/>
                  <a:gd name="T21" fmla="*/ 328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60" h="571">
                    <a:moveTo>
                      <a:pt x="0" y="328"/>
                    </a:moveTo>
                    <a:lnTo>
                      <a:pt x="0" y="333"/>
                    </a:lnTo>
                    <a:lnTo>
                      <a:pt x="0" y="571"/>
                    </a:lnTo>
                    <a:lnTo>
                      <a:pt x="0" y="571"/>
                    </a:lnTo>
                    <a:lnTo>
                      <a:pt x="43" y="549"/>
                    </a:lnTo>
                    <a:lnTo>
                      <a:pt x="480" y="308"/>
                    </a:lnTo>
                    <a:lnTo>
                      <a:pt x="760" y="154"/>
                    </a:lnTo>
                    <a:lnTo>
                      <a:pt x="760" y="5"/>
                    </a:lnTo>
                    <a:lnTo>
                      <a:pt x="760" y="0"/>
                    </a:lnTo>
                    <a:lnTo>
                      <a:pt x="164" y="260"/>
                    </a:lnTo>
                    <a:lnTo>
                      <a:pt x="0" y="328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60" name="Freeform 412">
                <a:extLst>
                  <a:ext uri="{FF2B5EF4-FFF2-40B4-BE49-F238E27FC236}">
                    <a16:creationId xmlns:a16="http://schemas.microsoft.com/office/drawing/2014/main" id="{4C27BAA3-6406-49B7-B024-8FB02BB939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9" y="3311"/>
                <a:ext cx="14" cy="21"/>
              </a:xfrm>
              <a:custGeom>
                <a:avLst/>
                <a:gdLst>
                  <a:gd name="T0" fmla="*/ 5 w 26"/>
                  <a:gd name="T1" fmla="*/ 27 h 43"/>
                  <a:gd name="T2" fmla="*/ 8 w 26"/>
                  <a:gd name="T3" fmla="*/ 35 h 43"/>
                  <a:gd name="T4" fmla="*/ 13 w 26"/>
                  <a:gd name="T5" fmla="*/ 43 h 43"/>
                  <a:gd name="T6" fmla="*/ 21 w 26"/>
                  <a:gd name="T7" fmla="*/ 40 h 43"/>
                  <a:gd name="T8" fmla="*/ 26 w 26"/>
                  <a:gd name="T9" fmla="*/ 18 h 43"/>
                  <a:gd name="T10" fmla="*/ 26 w 26"/>
                  <a:gd name="T11" fmla="*/ 0 h 43"/>
                  <a:gd name="T12" fmla="*/ 0 w 26"/>
                  <a:gd name="T13" fmla="*/ 9 h 43"/>
                  <a:gd name="T14" fmla="*/ 5 w 26"/>
                  <a:gd name="T15" fmla="*/ 2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43">
                    <a:moveTo>
                      <a:pt x="5" y="27"/>
                    </a:moveTo>
                    <a:lnTo>
                      <a:pt x="8" y="35"/>
                    </a:lnTo>
                    <a:lnTo>
                      <a:pt x="13" y="43"/>
                    </a:lnTo>
                    <a:lnTo>
                      <a:pt x="21" y="40"/>
                    </a:lnTo>
                    <a:lnTo>
                      <a:pt x="26" y="18"/>
                    </a:lnTo>
                    <a:lnTo>
                      <a:pt x="26" y="0"/>
                    </a:lnTo>
                    <a:lnTo>
                      <a:pt x="0" y="9"/>
                    </a:lnTo>
                    <a:lnTo>
                      <a:pt x="5" y="27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61" name="Freeform 413">
                <a:extLst>
                  <a:ext uri="{FF2B5EF4-FFF2-40B4-BE49-F238E27FC236}">
                    <a16:creationId xmlns:a16="http://schemas.microsoft.com/office/drawing/2014/main" id="{6676C8C5-0BD1-451B-ABD6-55FFF888B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0" y="3311"/>
                <a:ext cx="132" cy="21"/>
              </a:xfrm>
              <a:custGeom>
                <a:avLst/>
                <a:gdLst>
                  <a:gd name="T0" fmla="*/ 0 w 264"/>
                  <a:gd name="T1" fmla="*/ 9 h 43"/>
                  <a:gd name="T2" fmla="*/ 4 w 264"/>
                  <a:gd name="T3" fmla="*/ 9 h 43"/>
                  <a:gd name="T4" fmla="*/ 264 w 264"/>
                  <a:gd name="T5" fmla="*/ 43 h 43"/>
                  <a:gd name="T6" fmla="*/ 264 w 264"/>
                  <a:gd name="T7" fmla="*/ 35 h 43"/>
                  <a:gd name="T8" fmla="*/ 255 w 264"/>
                  <a:gd name="T9" fmla="*/ 35 h 43"/>
                  <a:gd name="T10" fmla="*/ 4 w 264"/>
                  <a:gd name="T11" fmla="*/ 0 h 43"/>
                  <a:gd name="T12" fmla="*/ 0 w 264"/>
                  <a:gd name="T13" fmla="*/ 0 h 43"/>
                  <a:gd name="T14" fmla="*/ 0 w 264"/>
                  <a:gd name="T15" fmla="*/ 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4" h="43">
                    <a:moveTo>
                      <a:pt x="0" y="9"/>
                    </a:moveTo>
                    <a:lnTo>
                      <a:pt x="4" y="9"/>
                    </a:lnTo>
                    <a:lnTo>
                      <a:pt x="264" y="43"/>
                    </a:lnTo>
                    <a:lnTo>
                      <a:pt x="264" y="35"/>
                    </a:lnTo>
                    <a:lnTo>
                      <a:pt x="255" y="3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59595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62" name="Freeform 414">
                <a:extLst>
                  <a:ext uri="{FF2B5EF4-FFF2-40B4-BE49-F238E27FC236}">
                    <a16:creationId xmlns:a16="http://schemas.microsoft.com/office/drawing/2014/main" id="{E7CB31FB-534E-476B-85A4-A3E223C4C5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" y="3313"/>
                <a:ext cx="35" cy="15"/>
              </a:xfrm>
              <a:custGeom>
                <a:avLst/>
                <a:gdLst>
                  <a:gd name="T0" fmla="*/ 5 w 70"/>
                  <a:gd name="T1" fmla="*/ 13 h 30"/>
                  <a:gd name="T2" fmla="*/ 0 w 70"/>
                  <a:gd name="T3" fmla="*/ 17 h 30"/>
                  <a:gd name="T4" fmla="*/ 0 w 70"/>
                  <a:gd name="T5" fmla="*/ 22 h 30"/>
                  <a:gd name="T6" fmla="*/ 5 w 70"/>
                  <a:gd name="T7" fmla="*/ 25 h 30"/>
                  <a:gd name="T8" fmla="*/ 38 w 70"/>
                  <a:gd name="T9" fmla="*/ 30 h 30"/>
                  <a:gd name="T10" fmla="*/ 70 w 70"/>
                  <a:gd name="T11" fmla="*/ 17 h 30"/>
                  <a:gd name="T12" fmla="*/ 70 w 70"/>
                  <a:gd name="T13" fmla="*/ 13 h 30"/>
                  <a:gd name="T14" fmla="*/ 65 w 70"/>
                  <a:gd name="T15" fmla="*/ 9 h 30"/>
                  <a:gd name="T16" fmla="*/ 57 w 70"/>
                  <a:gd name="T17" fmla="*/ 0 h 30"/>
                  <a:gd name="T18" fmla="*/ 48 w 70"/>
                  <a:gd name="T19" fmla="*/ 0 h 30"/>
                  <a:gd name="T20" fmla="*/ 35 w 70"/>
                  <a:gd name="T21" fmla="*/ 0 h 30"/>
                  <a:gd name="T22" fmla="*/ 5 w 70"/>
                  <a:gd name="T23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30">
                    <a:moveTo>
                      <a:pt x="5" y="13"/>
                    </a:moveTo>
                    <a:lnTo>
                      <a:pt x="0" y="17"/>
                    </a:lnTo>
                    <a:lnTo>
                      <a:pt x="0" y="22"/>
                    </a:lnTo>
                    <a:lnTo>
                      <a:pt x="5" y="25"/>
                    </a:lnTo>
                    <a:lnTo>
                      <a:pt x="38" y="30"/>
                    </a:lnTo>
                    <a:lnTo>
                      <a:pt x="70" y="17"/>
                    </a:lnTo>
                    <a:lnTo>
                      <a:pt x="70" y="13"/>
                    </a:lnTo>
                    <a:lnTo>
                      <a:pt x="65" y="9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35" y="0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63" name="Freeform 415">
                <a:extLst>
                  <a:ext uri="{FF2B5EF4-FFF2-40B4-BE49-F238E27FC236}">
                    <a16:creationId xmlns:a16="http://schemas.microsoft.com/office/drawing/2014/main" id="{BA83590D-977E-4F73-8EFE-EA59602D2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3315"/>
                <a:ext cx="24" cy="11"/>
              </a:xfrm>
              <a:custGeom>
                <a:avLst/>
                <a:gdLst>
                  <a:gd name="T0" fmla="*/ 0 w 48"/>
                  <a:gd name="T1" fmla="*/ 9 h 21"/>
                  <a:gd name="T2" fmla="*/ 13 w 48"/>
                  <a:gd name="T3" fmla="*/ 9 h 21"/>
                  <a:gd name="T4" fmla="*/ 21 w 48"/>
                  <a:gd name="T5" fmla="*/ 18 h 21"/>
                  <a:gd name="T6" fmla="*/ 21 w 48"/>
                  <a:gd name="T7" fmla="*/ 21 h 21"/>
                  <a:gd name="T8" fmla="*/ 48 w 48"/>
                  <a:gd name="T9" fmla="*/ 13 h 21"/>
                  <a:gd name="T10" fmla="*/ 48 w 48"/>
                  <a:gd name="T11" fmla="*/ 9 h 21"/>
                  <a:gd name="T12" fmla="*/ 43 w 48"/>
                  <a:gd name="T13" fmla="*/ 0 h 21"/>
                  <a:gd name="T14" fmla="*/ 40 w 48"/>
                  <a:gd name="T15" fmla="*/ 0 h 21"/>
                  <a:gd name="T16" fmla="*/ 35 w 48"/>
                  <a:gd name="T17" fmla="*/ 0 h 21"/>
                  <a:gd name="T18" fmla="*/ 35 w 48"/>
                  <a:gd name="T19" fmla="*/ 0 h 21"/>
                  <a:gd name="T20" fmla="*/ 21 w 48"/>
                  <a:gd name="T21" fmla="*/ 0 h 21"/>
                  <a:gd name="T22" fmla="*/ 0 w 48"/>
                  <a:gd name="T2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" h="21">
                    <a:moveTo>
                      <a:pt x="0" y="9"/>
                    </a:moveTo>
                    <a:lnTo>
                      <a:pt x="13" y="9"/>
                    </a:lnTo>
                    <a:lnTo>
                      <a:pt x="21" y="18"/>
                    </a:lnTo>
                    <a:lnTo>
                      <a:pt x="21" y="21"/>
                    </a:lnTo>
                    <a:lnTo>
                      <a:pt x="48" y="13"/>
                    </a:lnTo>
                    <a:lnTo>
                      <a:pt x="48" y="9"/>
                    </a:lnTo>
                    <a:lnTo>
                      <a:pt x="43" y="0"/>
                    </a:lnTo>
                    <a:lnTo>
                      <a:pt x="40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CECECE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64" name="Freeform 416">
                <a:extLst>
                  <a:ext uri="{FF2B5EF4-FFF2-40B4-BE49-F238E27FC236}">
                    <a16:creationId xmlns:a16="http://schemas.microsoft.com/office/drawing/2014/main" id="{32C65C53-CF67-4297-999F-6C156D269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3320"/>
                <a:ext cx="195" cy="30"/>
              </a:xfrm>
              <a:custGeom>
                <a:avLst/>
                <a:gdLst>
                  <a:gd name="T0" fmla="*/ 0 w 388"/>
                  <a:gd name="T1" fmla="*/ 4 h 60"/>
                  <a:gd name="T2" fmla="*/ 0 w 388"/>
                  <a:gd name="T3" fmla="*/ 4 h 60"/>
                  <a:gd name="T4" fmla="*/ 268 w 388"/>
                  <a:gd name="T5" fmla="*/ 47 h 60"/>
                  <a:gd name="T6" fmla="*/ 362 w 388"/>
                  <a:gd name="T7" fmla="*/ 60 h 60"/>
                  <a:gd name="T8" fmla="*/ 388 w 388"/>
                  <a:gd name="T9" fmla="*/ 55 h 60"/>
                  <a:gd name="T10" fmla="*/ 206 w 388"/>
                  <a:gd name="T11" fmla="*/ 25 h 60"/>
                  <a:gd name="T12" fmla="*/ 38 w 388"/>
                  <a:gd name="T13" fmla="*/ 0 h 60"/>
                  <a:gd name="T14" fmla="*/ 13 w 388"/>
                  <a:gd name="T15" fmla="*/ 4 h 60"/>
                  <a:gd name="T16" fmla="*/ 0 w 388"/>
                  <a:gd name="T17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8" h="60">
                    <a:moveTo>
                      <a:pt x="0" y="4"/>
                    </a:moveTo>
                    <a:lnTo>
                      <a:pt x="0" y="4"/>
                    </a:lnTo>
                    <a:lnTo>
                      <a:pt x="268" y="47"/>
                    </a:lnTo>
                    <a:lnTo>
                      <a:pt x="362" y="60"/>
                    </a:lnTo>
                    <a:lnTo>
                      <a:pt x="388" y="55"/>
                    </a:lnTo>
                    <a:lnTo>
                      <a:pt x="206" y="25"/>
                    </a:lnTo>
                    <a:lnTo>
                      <a:pt x="38" y="0"/>
                    </a:lnTo>
                    <a:lnTo>
                      <a:pt x="13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CECECE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65" name="Freeform 417">
                <a:extLst>
                  <a:ext uri="{FF2B5EF4-FFF2-40B4-BE49-F238E27FC236}">
                    <a16:creationId xmlns:a16="http://schemas.microsoft.com/office/drawing/2014/main" id="{90D1F594-26C8-4072-A01F-9D04852F1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9" y="3320"/>
                <a:ext cx="15" cy="6"/>
              </a:xfrm>
              <a:custGeom>
                <a:avLst/>
                <a:gdLst>
                  <a:gd name="T0" fmla="*/ 0 w 30"/>
                  <a:gd name="T1" fmla="*/ 4 h 12"/>
                  <a:gd name="T2" fmla="*/ 4 w 30"/>
                  <a:gd name="T3" fmla="*/ 12 h 12"/>
                  <a:gd name="T4" fmla="*/ 30 w 30"/>
                  <a:gd name="T5" fmla="*/ 12 h 12"/>
                  <a:gd name="T6" fmla="*/ 25 w 30"/>
                  <a:gd name="T7" fmla="*/ 4 h 12"/>
                  <a:gd name="T8" fmla="*/ 12 w 30"/>
                  <a:gd name="T9" fmla="*/ 0 h 12"/>
                  <a:gd name="T10" fmla="*/ 4 w 30"/>
                  <a:gd name="T11" fmla="*/ 0 h 12"/>
                  <a:gd name="T12" fmla="*/ 0 w 30"/>
                  <a:gd name="T1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2">
                    <a:moveTo>
                      <a:pt x="0" y="4"/>
                    </a:moveTo>
                    <a:lnTo>
                      <a:pt x="4" y="12"/>
                    </a:lnTo>
                    <a:lnTo>
                      <a:pt x="30" y="12"/>
                    </a:lnTo>
                    <a:lnTo>
                      <a:pt x="25" y="4"/>
                    </a:lnTo>
                    <a:lnTo>
                      <a:pt x="12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66" name="Freeform 418">
                <a:extLst>
                  <a:ext uri="{FF2B5EF4-FFF2-40B4-BE49-F238E27FC236}">
                    <a16:creationId xmlns:a16="http://schemas.microsoft.com/office/drawing/2014/main" id="{5B6788C6-CE14-4D72-8874-4BF8B05B9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1" y="3324"/>
                <a:ext cx="185" cy="38"/>
              </a:xfrm>
              <a:custGeom>
                <a:avLst/>
                <a:gdLst>
                  <a:gd name="T0" fmla="*/ 0 w 371"/>
                  <a:gd name="T1" fmla="*/ 13 h 76"/>
                  <a:gd name="T2" fmla="*/ 0 w 371"/>
                  <a:gd name="T3" fmla="*/ 21 h 76"/>
                  <a:gd name="T4" fmla="*/ 260 w 371"/>
                  <a:gd name="T5" fmla="*/ 59 h 76"/>
                  <a:gd name="T6" fmla="*/ 368 w 371"/>
                  <a:gd name="T7" fmla="*/ 76 h 76"/>
                  <a:gd name="T8" fmla="*/ 371 w 371"/>
                  <a:gd name="T9" fmla="*/ 76 h 76"/>
                  <a:gd name="T10" fmla="*/ 371 w 371"/>
                  <a:gd name="T11" fmla="*/ 59 h 76"/>
                  <a:gd name="T12" fmla="*/ 371 w 371"/>
                  <a:gd name="T13" fmla="*/ 54 h 76"/>
                  <a:gd name="T14" fmla="*/ 9 w 371"/>
                  <a:gd name="T15" fmla="*/ 0 h 76"/>
                  <a:gd name="T16" fmla="*/ 0 w 371"/>
                  <a:gd name="T17" fmla="*/ 0 h 76"/>
                  <a:gd name="T18" fmla="*/ 0 w 371"/>
                  <a:gd name="T19" fmla="*/ 13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71" h="76">
                    <a:moveTo>
                      <a:pt x="0" y="13"/>
                    </a:moveTo>
                    <a:lnTo>
                      <a:pt x="0" y="21"/>
                    </a:lnTo>
                    <a:lnTo>
                      <a:pt x="260" y="59"/>
                    </a:lnTo>
                    <a:lnTo>
                      <a:pt x="368" y="76"/>
                    </a:lnTo>
                    <a:lnTo>
                      <a:pt x="371" y="76"/>
                    </a:lnTo>
                    <a:lnTo>
                      <a:pt x="371" y="59"/>
                    </a:lnTo>
                    <a:lnTo>
                      <a:pt x="371" y="54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67" name="Freeform 419">
                <a:extLst>
                  <a:ext uri="{FF2B5EF4-FFF2-40B4-BE49-F238E27FC236}">
                    <a16:creationId xmlns:a16="http://schemas.microsoft.com/office/drawing/2014/main" id="{B6885AE7-1B5B-45F1-A08D-579CEA4041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3326"/>
                <a:ext cx="35" cy="13"/>
              </a:xfrm>
              <a:custGeom>
                <a:avLst/>
                <a:gdLst>
                  <a:gd name="T0" fmla="*/ 5 w 70"/>
                  <a:gd name="T1" fmla="*/ 13 h 27"/>
                  <a:gd name="T2" fmla="*/ 0 w 70"/>
                  <a:gd name="T3" fmla="*/ 22 h 27"/>
                  <a:gd name="T4" fmla="*/ 0 w 70"/>
                  <a:gd name="T5" fmla="*/ 22 h 27"/>
                  <a:gd name="T6" fmla="*/ 0 w 70"/>
                  <a:gd name="T7" fmla="*/ 22 h 27"/>
                  <a:gd name="T8" fmla="*/ 40 w 70"/>
                  <a:gd name="T9" fmla="*/ 27 h 27"/>
                  <a:gd name="T10" fmla="*/ 70 w 70"/>
                  <a:gd name="T11" fmla="*/ 18 h 27"/>
                  <a:gd name="T12" fmla="*/ 70 w 70"/>
                  <a:gd name="T13" fmla="*/ 18 h 27"/>
                  <a:gd name="T14" fmla="*/ 65 w 70"/>
                  <a:gd name="T15" fmla="*/ 5 h 27"/>
                  <a:gd name="T16" fmla="*/ 53 w 70"/>
                  <a:gd name="T17" fmla="*/ 0 h 27"/>
                  <a:gd name="T18" fmla="*/ 43 w 70"/>
                  <a:gd name="T19" fmla="*/ 0 h 27"/>
                  <a:gd name="T20" fmla="*/ 22 w 70"/>
                  <a:gd name="T21" fmla="*/ 5 h 27"/>
                  <a:gd name="T22" fmla="*/ 5 w 70"/>
                  <a:gd name="T23" fmla="*/ 1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27">
                    <a:moveTo>
                      <a:pt x="5" y="13"/>
                    </a:move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40" y="27"/>
                    </a:lnTo>
                    <a:lnTo>
                      <a:pt x="70" y="18"/>
                    </a:lnTo>
                    <a:lnTo>
                      <a:pt x="70" y="18"/>
                    </a:lnTo>
                    <a:lnTo>
                      <a:pt x="65" y="5"/>
                    </a:lnTo>
                    <a:lnTo>
                      <a:pt x="53" y="0"/>
                    </a:lnTo>
                    <a:lnTo>
                      <a:pt x="43" y="0"/>
                    </a:lnTo>
                    <a:lnTo>
                      <a:pt x="22" y="5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68" name="Freeform 420">
                <a:extLst>
                  <a:ext uri="{FF2B5EF4-FFF2-40B4-BE49-F238E27FC236}">
                    <a16:creationId xmlns:a16="http://schemas.microsoft.com/office/drawing/2014/main" id="{10749DAE-11C7-4ECD-A373-1BBE075B0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328"/>
                <a:ext cx="23" cy="11"/>
              </a:xfrm>
              <a:custGeom>
                <a:avLst/>
                <a:gdLst>
                  <a:gd name="T0" fmla="*/ 0 w 47"/>
                  <a:gd name="T1" fmla="*/ 5 h 22"/>
                  <a:gd name="T2" fmla="*/ 14 w 47"/>
                  <a:gd name="T3" fmla="*/ 13 h 22"/>
                  <a:gd name="T4" fmla="*/ 17 w 47"/>
                  <a:gd name="T5" fmla="*/ 17 h 22"/>
                  <a:gd name="T6" fmla="*/ 22 w 47"/>
                  <a:gd name="T7" fmla="*/ 22 h 22"/>
                  <a:gd name="T8" fmla="*/ 47 w 47"/>
                  <a:gd name="T9" fmla="*/ 13 h 22"/>
                  <a:gd name="T10" fmla="*/ 43 w 47"/>
                  <a:gd name="T11" fmla="*/ 5 h 22"/>
                  <a:gd name="T12" fmla="*/ 30 w 47"/>
                  <a:gd name="T13" fmla="*/ 0 h 22"/>
                  <a:gd name="T14" fmla="*/ 22 w 47"/>
                  <a:gd name="T15" fmla="*/ 0 h 22"/>
                  <a:gd name="T16" fmla="*/ 4 w 47"/>
                  <a:gd name="T17" fmla="*/ 5 h 22"/>
                  <a:gd name="T18" fmla="*/ 0 w 47"/>
                  <a:gd name="T19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0" y="5"/>
                    </a:moveTo>
                    <a:lnTo>
                      <a:pt x="14" y="13"/>
                    </a:lnTo>
                    <a:lnTo>
                      <a:pt x="17" y="17"/>
                    </a:lnTo>
                    <a:lnTo>
                      <a:pt x="22" y="22"/>
                    </a:lnTo>
                    <a:lnTo>
                      <a:pt x="47" y="13"/>
                    </a:lnTo>
                    <a:lnTo>
                      <a:pt x="43" y="5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4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ECECE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69" name="Freeform 421">
                <a:extLst>
                  <a:ext uri="{FF2B5EF4-FFF2-40B4-BE49-F238E27FC236}">
                    <a16:creationId xmlns:a16="http://schemas.microsoft.com/office/drawing/2014/main" id="{88269406-3071-439B-B8CF-DACA9442E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9" y="3328"/>
                <a:ext cx="363" cy="185"/>
              </a:xfrm>
              <a:custGeom>
                <a:avLst/>
                <a:gdLst>
                  <a:gd name="T0" fmla="*/ 0 w 725"/>
                  <a:gd name="T1" fmla="*/ 336 h 371"/>
                  <a:gd name="T2" fmla="*/ 0 w 725"/>
                  <a:gd name="T3" fmla="*/ 371 h 371"/>
                  <a:gd name="T4" fmla="*/ 25 w 725"/>
                  <a:gd name="T5" fmla="*/ 362 h 371"/>
                  <a:gd name="T6" fmla="*/ 319 w 725"/>
                  <a:gd name="T7" fmla="*/ 217 h 371"/>
                  <a:gd name="T8" fmla="*/ 725 w 725"/>
                  <a:gd name="T9" fmla="*/ 25 h 371"/>
                  <a:gd name="T10" fmla="*/ 725 w 725"/>
                  <a:gd name="T11" fmla="*/ 0 h 371"/>
                  <a:gd name="T12" fmla="*/ 720 w 725"/>
                  <a:gd name="T13" fmla="*/ 0 h 371"/>
                  <a:gd name="T14" fmla="*/ 193 w 725"/>
                  <a:gd name="T15" fmla="*/ 247 h 371"/>
                  <a:gd name="T16" fmla="*/ 0 w 725"/>
                  <a:gd name="T17" fmla="*/ 336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5" h="371">
                    <a:moveTo>
                      <a:pt x="0" y="336"/>
                    </a:moveTo>
                    <a:lnTo>
                      <a:pt x="0" y="371"/>
                    </a:lnTo>
                    <a:lnTo>
                      <a:pt x="25" y="362"/>
                    </a:lnTo>
                    <a:lnTo>
                      <a:pt x="319" y="217"/>
                    </a:lnTo>
                    <a:lnTo>
                      <a:pt x="725" y="25"/>
                    </a:lnTo>
                    <a:lnTo>
                      <a:pt x="725" y="0"/>
                    </a:lnTo>
                    <a:lnTo>
                      <a:pt x="720" y="0"/>
                    </a:lnTo>
                    <a:lnTo>
                      <a:pt x="193" y="247"/>
                    </a:lnTo>
                    <a:lnTo>
                      <a:pt x="0" y="336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70" name="Freeform 422">
                <a:extLst>
                  <a:ext uri="{FF2B5EF4-FFF2-40B4-BE49-F238E27FC236}">
                    <a16:creationId xmlns:a16="http://schemas.microsoft.com/office/drawing/2014/main" id="{B14F26E9-019F-4FDF-83E3-5FC843179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9" y="3332"/>
                <a:ext cx="360" cy="181"/>
              </a:xfrm>
              <a:custGeom>
                <a:avLst/>
                <a:gdLst>
                  <a:gd name="T0" fmla="*/ 0 w 720"/>
                  <a:gd name="T1" fmla="*/ 328 h 363"/>
                  <a:gd name="T2" fmla="*/ 3 w 720"/>
                  <a:gd name="T3" fmla="*/ 363 h 363"/>
                  <a:gd name="T4" fmla="*/ 232 w 720"/>
                  <a:gd name="T5" fmla="*/ 252 h 363"/>
                  <a:gd name="T6" fmla="*/ 409 w 720"/>
                  <a:gd name="T7" fmla="*/ 166 h 363"/>
                  <a:gd name="T8" fmla="*/ 720 w 720"/>
                  <a:gd name="T9" fmla="*/ 17 h 363"/>
                  <a:gd name="T10" fmla="*/ 720 w 720"/>
                  <a:gd name="T11" fmla="*/ 0 h 363"/>
                  <a:gd name="T12" fmla="*/ 220 w 720"/>
                  <a:gd name="T13" fmla="*/ 230 h 363"/>
                  <a:gd name="T14" fmla="*/ 0 w 720"/>
                  <a:gd name="T15" fmla="*/ 328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0" h="363">
                    <a:moveTo>
                      <a:pt x="0" y="328"/>
                    </a:moveTo>
                    <a:lnTo>
                      <a:pt x="3" y="363"/>
                    </a:lnTo>
                    <a:lnTo>
                      <a:pt x="232" y="252"/>
                    </a:lnTo>
                    <a:lnTo>
                      <a:pt x="409" y="166"/>
                    </a:lnTo>
                    <a:lnTo>
                      <a:pt x="720" y="17"/>
                    </a:lnTo>
                    <a:lnTo>
                      <a:pt x="720" y="0"/>
                    </a:lnTo>
                    <a:lnTo>
                      <a:pt x="220" y="230"/>
                    </a:lnTo>
                    <a:lnTo>
                      <a:pt x="0" y="328"/>
                    </a:lnTo>
                    <a:close/>
                  </a:path>
                </a:pathLst>
              </a:custGeom>
              <a:solidFill>
                <a:srgbClr val="CECECE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71" name="Freeform 423">
                <a:extLst>
                  <a:ext uri="{FF2B5EF4-FFF2-40B4-BE49-F238E27FC236}">
                    <a16:creationId xmlns:a16="http://schemas.microsoft.com/office/drawing/2014/main" id="{6F34ED8B-0BBD-4A0C-AA1F-8AE28EB3E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3332"/>
                <a:ext cx="357" cy="177"/>
              </a:xfrm>
              <a:custGeom>
                <a:avLst/>
                <a:gdLst>
                  <a:gd name="T0" fmla="*/ 0 w 713"/>
                  <a:gd name="T1" fmla="*/ 333 h 354"/>
                  <a:gd name="T2" fmla="*/ 0 w 713"/>
                  <a:gd name="T3" fmla="*/ 354 h 354"/>
                  <a:gd name="T4" fmla="*/ 0 w 713"/>
                  <a:gd name="T5" fmla="*/ 354 h 354"/>
                  <a:gd name="T6" fmla="*/ 281 w 713"/>
                  <a:gd name="T7" fmla="*/ 217 h 354"/>
                  <a:gd name="T8" fmla="*/ 713 w 713"/>
                  <a:gd name="T9" fmla="*/ 14 h 354"/>
                  <a:gd name="T10" fmla="*/ 713 w 713"/>
                  <a:gd name="T11" fmla="*/ 0 h 354"/>
                  <a:gd name="T12" fmla="*/ 515 w 713"/>
                  <a:gd name="T13" fmla="*/ 95 h 354"/>
                  <a:gd name="T14" fmla="*/ 0 w 713"/>
                  <a:gd name="T15" fmla="*/ 333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3" h="354">
                    <a:moveTo>
                      <a:pt x="0" y="333"/>
                    </a:moveTo>
                    <a:lnTo>
                      <a:pt x="0" y="354"/>
                    </a:lnTo>
                    <a:lnTo>
                      <a:pt x="0" y="354"/>
                    </a:lnTo>
                    <a:lnTo>
                      <a:pt x="281" y="217"/>
                    </a:lnTo>
                    <a:lnTo>
                      <a:pt x="713" y="14"/>
                    </a:lnTo>
                    <a:lnTo>
                      <a:pt x="713" y="0"/>
                    </a:lnTo>
                    <a:lnTo>
                      <a:pt x="515" y="95"/>
                    </a:lnTo>
                    <a:lnTo>
                      <a:pt x="0" y="333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72" name="Freeform 424">
                <a:extLst>
                  <a:ext uri="{FF2B5EF4-FFF2-40B4-BE49-F238E27FC236}">
                    <a16:creationId xmlns:a16="http://schemas.microsoft.com/office/drawing/2014/main" id="{D5F9F3E4-2C43-492C-B50A-A55B8DE0E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4" y="3335"/>
                <a:ext cx="13" cy="4"/>
              </a:xfrm>
              <a:custGeom>
                <a:avLst/>
                <a:gdLst>
                  <a:gd name="T0" fmla="*/ 0 w 27"/>
                  <a:gd name="T1" fmla="*/ 4 h 9"/>
                  <a:gd name="T2" fmla="*/ 0 w 27"/>
                  <a:gd name="T3" fmla="*/ 4 h 9"/>
                  <a:gd name="T4" fmla="*/ 27 w 27"/>
                  <a:gd name="T5" fmla="*/ 9 h 9"/>
                  <a:gd name="T6" fmla="*/ 27 w 27"/>
                  <a:gd name="T7" fmla="*/ 4 h 9"/>
                  <a:gd name="T8" fmla="*/ 17 w 27"/>
                  <a:gd name="T9" fmla="*/ 0 h 9"/>
                  <a:gd name="T10" fmla="*/ 13 w 27"/>
                  <a:gd name="T11" fmla="*/ 0 h 9"/>
                  <a:gd name="T12" fmla="*/ 0 w 27"/>
                  <a:gd name="T13" fmla="*/ 0 h 9"/>
                  <a:gd name="T14" fmla="*/ 0 w 27"/>
                  <a:gd name="T15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9">
                    <a:moveTo>
                      <a:pt x="0" y="4"/>
                    </a:moveTo>
                    <a:lnTo>
                      <a:pt x="0" y="4"/>
                    </a:lnTo>
                    <a:lnTo>
                      <a:pt x="27" y="9"/>
                    </a:lnTo>
                    <a:lnTo>
                      <a:pt x="27" y="4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73" name="Freeform 425">
                <a:extLst>
                  <a:ext uri="{FF2B5EF4-FFF2-40B4-BE49-F238E27FC236}">
                    <a16:creationId xmlns:a16="http://schemas.microsoft.com/office/drawing/2014/main" id="{AC75EDCC-839B-406C-AE59-78312B738E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1" y="3336"/>
                <a:ext cx="7" cy="3"/>
              </a:xfrm>
              <a:custGeom>
                <a:avLst/>
                <a:gdLst>
                  <a:gd name="T0" fmla="*/ 3 w 13"/>
                  <a:gd name="T1" fmla="*/ 5 h 5"/>
                  <a:gd name="T2" fmla="*/ 13 w 13"/>
                  <a:gd name="T3" fmla="*/ 5 h 5"/>
                  <a:gd name="T4" fmla="*/ 13 w 13"/>
                  <a:gd name="T5" fmla="*/ 0 h 5"/>
                  <a:gd name="T6" fmla="*/ 0 w 13"/>
                  <a:gd name="T7" fmla="*/ 5 h 5"/>
                  <a:gd name="T8" fmla="*/ 3 w 13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5">
                    <a:moveTo>
                      <a:pt x="3" y="5"/>
                    </a:moveTo>
                    <a:lnTo>
                      <a:pt x="13" y="5"/>
                    </a:lnTo>
                    <a:lnTo>
                      <a:pt x="13" y="0"/>
                    </a:lnTo>
                    <a:lnTo>
                      <a:pt x="0" y="5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74" name="Freeform 426">
                <a:extLst>
                  <a:ext uri="{FF2B5EF4-FFF2-40B4-BE49-F238E27FC236}">
                    <a16:creationId xmlns:a16="http://schemas.microsoft.com/office/drawing/2014/main" id="{6234F507-B2AC-457F-8776-028078132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3" y="3339"/>
                <a:ext cx="185" cy="30"/>
              </a:xfrm>
              <a:custGeom>
                <a:avLst/>
                <a:gdLst>
                  <a:gd name="T0" fmla="*/ 4 w 371"/>
                  <a:gd name="T1" fmla="*/ 0 h 59"/>
                  <a:gd name="T2" fmla="*/ 146 w 371"/>
                  <a:gd name="T3" fmla="*/ 24 h 59"/>
                  <a:gd name="T4" fmla="*/ 371 w 371"/>
                  <a:gd name="T5" fmla="*/ 59 h 59"/>
                  <a:gd name="T6" fmla="*/ 371 w 371"/>
                  <a:gd name="T7" fmla="*/ 59 h 59"/>
                  <a:gd name="T8" fmla="*/ 371 w 371"/>
                  <a:gd name="T9" fmla="*/ 54 h 59"/>
                  <a:gd name="T10" fmla="*/ 349 w 371"/>
                  <a:gd name="T11" fmla="*/ 51 h 59"/>
                  <a:gd name="T12" fmla="*/ 4 w 371"/>
                  <a:gd name="T13" fmla="*/ 0 h 59"/>
                  <a:gd name="T14" fmla="*/ 0 w 371"/>
                  <a:gd name="T15" fmla="*/ 0 h 59"/>
                  <a:gd name="T16" fmla="*/ 4 w 371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1" h="59">
                    <a:moveTo>
                      <a:pt x="4" y="0"/>
                    </a:moveTo>
                    <a:lnTo>
                      <a:pt x="146" y="24"/>
                    </a:lnTo>
                    <a:lnTo>
                      <a:pt x="371" y="59"/>
                    </a:lnTo>
                    <a:lnTo>
                      <a:pt x="371" y="59"/>
                    </a:lnTo>
                    <a:lnTo>
                      <a:pt x="371" y="54"/>
                    </a:lnTo>
                    <a:lnTo>
                      <a:pt x="349" y="51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9595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75" name="Freeform 427">
                <a:extLst>
                  <a:ext uri="{FF2B5EF4-FFF2-40B4-BE49-F238E27FC236}">
                    <a16:creationId xmlns:a16="http://schemas.microsoft.com/office/drawing/2014/main" id="{83135811-C8C9-4931-A15C-0CADDFDE0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4" y="3339"/>
                <a:ext cx="7" cy="1"/>
              </a:xfrm>
              <a:custGeom>
                <a:avLst/>
                <a:gdLst>
                  <a:gd name="T0" fmla="*/ 0 w 13"/>
                  <a:gd name="T1" fmla="*/ 3 h 3"/>
                  <a:gd name="T2" fmla="*/ 0 w 13"/>
                  <a:gd name="T3" fmla="*/ 3 h 3"/>
                  <a:gd name="T4" fmla="*/ 13 w 13"/>
                  <a:gd name="T5" fmla="*/ 3 h 3"/>
                  <a:gd name="T6" fmla="*/ 13 w 13"/>
                  <a:gd name="T7" fmla="*/ 0 h 3"/>
                  <a:gd name="T8" fmla="*/ 5 w 13"/>
                  <a:gd name="T9" fmla="*/ 0 h 3"/>
                  <a:gd name="T10" fmla="*/ 0 w 1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">
                    <a:moveTo>
                      <a:pt x="0" y="3"/>
                    </a:moveTo>
                    <a:lnTo>
                      <a:pt x="0" y="3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5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76" name="Freeform 428">
                <a:extLst>
                  <a:ext uri="{FF2B5EF4-FFF2-40B4-BE49-F238E27FC236}">
                    <a16:creationId xmlns:a16="http://schemas.microsoft.com/office/drawing/2014/main" id="{4F797CAD-EB48-4917-A294-C25FC3DEA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8" y="3340"/>
                <a:ext cx="4" cy="5"/>
              </a:xfrm>
              <a:custGeom>
                <a:avLst/>
                <a:gdLst>
                  <a:gd name="T0" fmla="*/ 0 w 8"/>
                  <a:gd name="T1" fmla="*/ 10 h 10"/>
                  <a:gd name="T2" fmla="*/ 0 w 8"/>
                  <a:gd name="T3" fmla="*/ 10 h 10"/>
                  <a:gd name="T4" fmla="*/ 8 w 8"/>
                  <a:gd name="T5" fmla="*/ 10 h 10"/>
                  <a:gd name="T6" fmla="*/ 8 w 8"/>
                  <a:gd name="T7" fmla="*/ 0 h 10"/>
                  <a:gd name="T8" fmla="*/ 5 w 8"/>
                  <a:gd name="T9" fmla="*/ 5 h 10"/>
                  <a:gd name="T10" fmla="*/ 0 w 8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0">
                    <a:moveTo>
                      <a:pt x="0" y="10"/>
                    </a:moveTo>
                    <a:lnTo>
                      <a:pt x="0" y="10"/>
                    </a:lnTo>
                    <a:lnTo>
                      <a:pt x="8" y="10"/>
                    </a:lnTo>
                    <a:lnTo>
                      <a:pt x="8" y="0"/>
                    </a:lnTo>
                    <a:lnTo>
                      <a:pt x="5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77" name="Freeform 429">
                <a:extLst>
                  <a:ext uri="{FF2B5EF4-FFF2-40B4-BE49-F238E27FC236}">
                    <a16:creationId xmlns:a16="http://schemas.microsoft.com/office/drawing/2014/main" id="{9E22750A-CA04-4D70-8E75-63BD634D9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1" y="3345"/>
                <a:ext cx="7" cy="5"/>
              </a:xfrm>
              <a:custGeom>
                <a:avLst/>
                <a:gdLst>
                  <a:gd name="T0" fmla="*/ 0 w 14"/>
                  <a:gd name="T1" fmla="*/ 8 h 8"/>
                  <a:gd name="T2" fmla="*/ 10 w 14"/>
                  <a:gd name="T3" fmla="*/ 3 h 8"/>
                  <a:gd name="T4" fmla="*/ 14 w 14"/>
                  <a:gd name="T5" fmla="*/ 3 h 8"/>
                  <a:gd name="T6" fmla="*/ 10 w 14"/>
                  <a:gd name="T7" fmla="*/ 0 h 8"/>
                  <a:gd name="T8" fmla="*/ 0 w 14"/>
                  <a:gd name="T9" fmla="*/ 3 h 8"/>
                  <a:gd name="T10" fmla="*/ 0 w 14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8">
                    <a:moveTo>
                      <a:pt x="0" y="8"/>
                    </a:moveTo>
                    <a:lnTo>
                      <a:pt x="10" y="3"/>
                    </a:lnTo>
                    <a:lnTo>
                      <a:pt x="14" y="3"/>
                    </a:lnTo>
                    <a:lnTo>
                      <a:pt x="10" y="0"/>
                    </a:lnTo>
                    <a:lnTo>
                      <a:pt x="0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78" name="Freeform 430">
                <a:extLst>
                  <a:ext uri="{FF2B5EF4-FFF2-40B4-BE49-F238E27FC236}">
                    <a16:creationId xmlns:a16="http://schemas.microsoft.com/office/drawing/2014/main" id="{02D911D1-E4D0-4204-9958-2D71BE2C2F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5" y="3347"/>
                <a:ext cx="6" cy="4"/>
              </a:xfrm>
              <a:custGeom>
                <a:avLst/>
                <a:gdLst>
                  <a:gd name="T0" fmla="*/ 0 w 13"/>
                  <a:gd name="T1" fmla="*/ 5 h 8"/>
                  <a:gd name="T2" fmla="*/ 0 w 13"/>
                  <a:gd name="T3" fmla="*/ 8 h 8"/>
                  <a:gd name="T4" fmla="*/ 10 w 13"/>
                  <a:gd name="T5" fmla="*/ 8 h 8"/>
                  <a:gd name="T6" fmla="*/ 13 w 13"/>
                  <a:gd name="T7" fmla="*/ 5 h 8"/>
                  <a:gd name="T8" fmla="*/ 13 w 13"/>
                  <a:gd name="T9" fmla="*/ 0 h 8"/>
                  <a:gd name="T10" fmla="*/ 5 w 13"/>
                  <a:gd name="T11" fmla="*/ 5 h 8"/>
                  <a:gd name="T12" fmla="*/ 0 w 13"/>
                  <a:gd name="T1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8">
                    <a:moveTo>
                      <a:pt x="0" y="5"/>
                    </a:moveTo>
                    <a:lnTo>
                      <a:pt x="0" y="8"/>
                    </a:lnTo>
                    <a:lnTo>
                      <a:pt x="10" y="8"/>
                    </a:lnTo>
                    <a:lnTo>
                      <a:pt x="13" y="5"/>
                    </a:lnTo>
                    <a:lnTo>
                      <a:pt x="13" y="0"/>
                    </a:lnTo>
                    <a:lnTo>
                      <a:pt x="5" y="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79" name="Freeform 431">
                <a:extLst>
                  <a:ext uri="{FF2B5EF4-FFF2-40B4-BE49-F238E27FC236}">
                    <a16:creationId xmlns:a16="http://schemas.microsoft.com/office/drawing/2014/main" id="{3FE60E64-9472-4863-B904-F04E2A0E4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8" y="3347"/>
                <a:ext cx="20" cy="22"/>
              </a:xfrm>
              <a:custGeom>
                <a:avLst/>
                <a:gdLst>
                  <a:gd name="T0" fmla="*/ 0 w 40"/>
                  <a:gd name="T1" fmla="*/ 30 h 43"/>
                  <a:gd name="T2" fmla="*/ 0 w 40"/>
                  <a:gd name="T3" fmla="*/ 35 h 43"/>
                  <a:gd name="T4" fmla="*/ 8 w 40"/>
                  <a:gd name="T5" fmla="*/ 43 h 43"/>
                  <a:gd name="T6" fmla="*/ 8 w 40"/>
                  <a:gd name="T7" fmla="*/ 43 h 43"/>
                  <a:gd name="T8" fmla="*/ 30 w 40"/>
                  <a:gd name="T9" fmla="*/ 38 h 43"/>
                  <a:gd name="T10" fmla="*/ 40 w 40"/>
                  <a:gd name="T11" fmla="*/ 27 h 43"/>
                  <a:gd name="T12" fmla="*/ 35 w 40"/>
                  <a:gd name="T13" fmla="*/ 0 h 43"/>
                  <a:gd name="T14" fmla="*/ 0 w 40"/>
                  <a:gd name="T15" fmla="*/ 8 h 43"/>
                  <a:gd name="T16" fmla="*/ 0 w 40"/>
                  <a:gd name="T17" fmla="*/ 3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3">
                    <a:moveTo>
                      <a:pt x="0" y="30"/>
                    </a:moveTo>
                    <a:lnTo>
                      <a:pt x="0" y="35"/>
                    </a:lnTo>
                    <a:lnTo>
                      <a:pt x="8" y="43"/>
                    </a:lnTo>
                    <a:lnTo>
                      <a:pt x="8" y="43"/>
                    </a:lnTo>
                    <a:lnTo>
                      <a:pt x="30" y="38"/>
                    </a:lnTo>
                    <a:lnTo>
                      <a:pt x="40" y="27"/>
                    </a:lnTo>
                    <a:lnTo>
                      <a:pt x="35" y="0"/>
                    </a:lnTo>
                    <a:lnTo>
                      <a:pt x="0" y="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80" name="Freeform 432">
                <a:extLst>
                  <a:ext uri="{FF2B5EF4-FFF2-40B4-BE49-F238E27FC236}">
                    <a16:creationId xmlns:a16="http://schemas.microsoft.com/office/drawing/2014/main" id="{1A50FAD4-0E0B-4A47-BDB4-962A73CCC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0" y="3351"/>
                <a:ext cx="3" cy="3"/>
              </a:xfrm>
              <a:custGeom>
                <a:avLst/>
                <a:gdLst>
                  <a:gd name="T0" fmla="*/ 0 w 5"/>
                  <a:gd name="T1" fmla="*/ 5 h 5"/>
                  <a:gd name="T2" fmla="*/ 0 w 5"/>
                  <a:gd name="T3" fmla="*/ 5 h 5"/>
                  <a:gd name="T4" fmla="*/ 5 w 5"/>
                  <a:gd name="T5" fmla="*/ 5 h 5"/>
                  <a:gd name="T6" fmla="*/ 5 w 5"/>
                  <a:gd name="T7" fmla="*/ 5 h 5"/>
                  <a:gd name="T8" fmla="*/ 5 w 5"/>
                  <a:gd name="T9" fmla="*/ 0 h 5"/>
                  <a:gd name="T10" fmla="*/ 0 w 5"/>
                  <a:gd name="T11" fmla="*/ 0 h 5"/>
                  <a:gd name="T12" fmla="*/ 0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0" y="5"/>
                    </a:moveTo>
                    <a:lnTo>
                      <a:pt x="0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81" name="Freeform 433">
                <a:extLst>
                  <a:ext uri="{FF2B5EF4-FFF2-40B4-BE49-F238E27FC236}">
                    <a16:creationId xmlns:a16="http://schemas.microsoft.com/office/drawing/2014/main" id="{D922DA0A-858D-4DD6-AB77-232D059B3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1" y="3351"/>
                <a:ext cx="162" cy="100"/>
              </a:xfrm>
              <a:custGeom>
                <a:avLst/>
                <a:gdLst>
                  <a:gd name="T0" fmla="*/ 21 w 322"/>
                  <a:gd name="T1" fmla="*/ 201 h 201"/>
                  <a:gd name="T2" fmla="*/ 322 w 322"/>
                  <a:gd name="T3" fmla="*/ 14 h 201"/>
                  <a:gd name="T4" fmla="*/ 322 w 322"/>
                  <a:gd name="T5" fmla="*/ 0 h 201"/>
                  <a:gd name="T6" fmla="*/ 0 w 322"/>
                  <a:gd name="T7" fmla="*/ 192 h 201"/>
                  <a:gd name="T8" fmla="*/ 21 w 322"/>
                  <a:gd name="T9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2" h="201">
                    <a:moveTo>
                      <a:pt x="21" y="201"/>
                    </a:moveTo>
                    <a:lnTo>
                      <a:pt x="322" y="14"/>
                    </a:lnTo>
                    <a:lnTo>
                      <a:pt x="322" y="0"/>
                    </a:lnTo>
                    <a:lnTo>
                      <a:pt x="0" y="192"/>
                    </a:lnTo>
                    <a:lnTo>
                      <a:pt x="21" y="201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82" name="Freeform 434">
                <a:extLst>
                  <a:ext uri="{FF2B5EF4-FFF2-40B4-BE49-F238E27FC236}">
                    <a16:creationId xmlns:a16="http://schemas.microsoft.com/office/drawing/2014/main" id="{99F3C578-5FAD-478C-BA21-7F255FBA8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2" y="3354"/>
                <a:ext cx="7" cy="4"/>
              </a:xfrm>
              <a:custGeom>
                <a:avLst/>
                <a:gdLst>
                  <a:gd name="T0" fmla="*/ 0 w 14"/>
                  <a:gd name="T1" fmla="*/ 9 h 9"/>
                  <a:gd name="T2" fmla="*/ 0 w 14"/>
                  <a:gd name="T3" fmla="*/ 9 h 9"/>
                  <a:gd name="T4" fmla="*/ 14 w 14"/>
                  <a:gd name="T5" fmla="*/ 4 h 9"/>
                  <a:gd name="T6" fmla="*/ 14 w 14"/>
                  <a:gd name="T7" fmla="*/ 0 h 9"/>
                  <a:gd name="T8" fmla="*/ 0 w 14"/>
                  <a:gd name="T9" fmla="*/ 4 h 9"/>
                  <a:gd name="T10" fmla="*/ 0 w 14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9">
                    <a:moveTo>
                      <a:pt x="0" y="9"/>
                    </a:moveTo>
                    <a:lnTo>
                      <a:pt x="0" y="9"/>
                    </a:lnTo>
                    <a:lnTo>
                      <a:pt x="14" y="4"/>
                    </a:lnTo>
                    <a:lnTo>
                      <a:pt x="14" y="0"/>
                    </a:lnTo>
                    <a:lnTo>
                      <a:pt x="0" y="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83" name="Freeform 435">
                <a:extLst>
                  <a:ext uri="{FF2B5EF4-FFF2-40B4-BE49-F238E27FC236}">
                    <a16:creationId xmlns:a16="http://schemas.microsoft.com/office/drawing/2014/main" id="{CBCB8348-9AB4-4E1F-B833-DF8125BBDF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6" y="3355"/>
                <a:ext cx="4" cy="7"/>
              </a:xfrm>
              <a:custGeom>
                <a:avLst/>
                <a:gdLst>
                  <a:gd name="T0" fmla="*/ 0 w 8"/>
                  <a:gd name="T1" fmla="*/ 13 h 13"/>
                  <a:gd name="T2" fmla="*/ 8 w 8"/>
                  <a:gd name="T3" fmla="*/ 10 h 13"/>
                  <a:gd name="T4" fmla="*/ 8 w 8"/>
                  <a:gd name="T5" fmla="*/ 0 h 13"/>
                  <a:gd name="T6" fmla="*/ 0 w 8"/>
                  <a:gd name="T7" fmla="*/ 5 h 13"/>
                  <a:gd name="T8" fmla="*/ 0 w 8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3">
                    <a:moveTo>
                      <a:pt x="0" y="13"/>
                    </a:moveTo>
                    <a:lnTo>
                      <a:pt x="8" y="10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84" name="Freeform 436">
                <a:extLst>
                  <a:ext uri="{FF2B5EF4-FFF2-40B4-BE49-F238E27FC236}">
                    <a16:creationId xmlns:a16="http://schemas.microsoft.com/office/drawing/2014/main" id="{34D3FABE-3ED4-4403-BE04-2C9F1C93D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5" y="3360"/>
                <a:ext cx="180" cy="53"/>
              </a:xfrm>
              <a:custGeom>
                <a:avLst/>
                <a:gdLst>
                  <a:gd name="T0" fmla="*/ 0 w 359"/>
                  <a:gd name="T1" fmla="*/ 38 h 105"/>
                  <a:gd name="T2" fmla="*/ 0 w 359"/>
                  <a:gd name="T3" fmla="*/ 38 h 105"/>
                  <a:gd name="T4" fmla="*/ 10 w 359"/>
                  <a:gd name="T5" fmla="*/ 49 h 105"/>
                  <a:gd name="T6" fmla="*/ 10 w 359"/>
                  <a:gd name="T7" fmla="*/ 49 h 105"/>
                  <a:gd name="T8" fmla="*/ 14 w 359"/>
                  <a:gd name="T9" fmla="*/ 54 h 105"/>
                  <a:gd name="T10" fmla="*/ 333 w 359"/>
                  <a:gd name="T11" fmla="*/ 105 h 105"/>
                  <a:gd name="T12" fmla="*/ 346 w 359"/>
                  <a:gd name="T13" fmla="*/ 97 h 105"/>
                  <a:gd name="T14" fmla="*/ 351 w 359"/>
                  <a:gd name="T15" fmla="*/ 79 h 105"/>
                  <a:gd name="T16" fmla="*/ 354 w 359"/>
                  <a:gd name="T17" fmla="*/ 71 h 105"/>
                  <a:gd name="T18" fmla="*/ 359 w 359"/>
                  <a:gd name="T19" fmla="*/ 46 h 105"/>
                  <a:gd name="T20" fmla="*/ 234 w 359"/>
                  <a:gd name="T21" fmla="*/ 24 h 105"/>
                  <a:gd name="T22" fmla="*/ 40 w 359"/>
                  <a:gd name="T23" fmla="*/ 0 h 105"/>
                  <a:gd name="T24" fmla="*/ 5 w 359"/>
                  <a:gd name="T25" fmla="*/ 8 h 105"/>
                  <a:gd name="T26" fmla="*/ 0 w 359"/>
                  <a:gd name="T27" fmla="*/ 3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9" h="105">
                    <a:moveTo>
                      <a:pt x="0" y="38"/>
                    </a:moveTo>
                    <a:lnTo>
                      <a:pt x="0" y="38"/>
                    </a:lnTo>
                    <a:lnTo>
                      <a:pt x="10" y="49"/>
                    </a:lnTo>
                    <a:lnTo>
                      <a:pt x="10" y="49"/>
                    </a:lnTo>
                    <a:lnTo>
                      <a:pt x="14" y="54"/>
                    </a:lnTo>
                    <a:lnTo>
                      <a:pt x="333" y="105"/>
                    </a:lnTo>
                    <a:lnTo>
                      <a:pt x="346" y="97"/>
                    </a:lnTo>
                    <a:lnTo>
                      <a:pt x="351" y="79"/>
                    </a:lnTo>
                    <a:lnTo>
                      <a:pt x="354" y="71"/>
                    </a:lnTo>
                    <a:lnTo>
                      <a:pt x="359" y="46"/>
                    </a:lnTo>
                    <a:lnTo>
                      <a:pt x="234" y="24"/>
                    </a:lnTo>
                    <a:lnTo>
                      <a:pt x="40" y="0"/>
                    </a:lnTo>
                    <a:lnTo>
                      <a:pt x="5" y="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85" name="Freeform 437">
                <a:extLst>
                  <a:ext uri="{FF2B5EF4-FFF2-40B4-BE49-F238E27FC236}">
                    <a16:creationId xmlns:a16="http://schemas.microsoft.com/office/drawing/2014/main" id="{2BB52F2C-76E6-49B3-8A7B-929EE74C5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7" y="3360"/>
                <a:ext cx="6" cy="6"/>
              </a:xfrm>
              <a:custGeom>
                <a:avLst/>
                <a:gdLst>
                  <a:gd name="T0" fmla="*/ 0 w 12"/>
                  <a:gd name="T1" fmla="*/ 8 h 11"/>
                  <a:gd name="T2" fmla="*/ 0 w 12"/>
                  <a:gd name="T3" fmla="*/ 11 h 11"/>
                  <a:gd name="T4" fmla="*/ 12 w 12"/>
                  <a:gd name="T5" fmla="*/ 3 h 11"/>
                  <a:gd name="T6" fmla="*/ 12 w 12"/>
                  <a:gd name="T7" fmla="*/ 0 h 11"/>
                  <a:gd name="T8" fmla="*/ 0 w 12"/>
                  <a:gd name="T9" fmla="*/ 3 h 11"/>
                  <a:gd name="T10" fmla="*/ 0 w 12"/>
                  <a:gd name="T11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1">
                    <a:moveTo>
                      <a:pt x="0" y="8"/>
                    </a:moveTo>
                    <a:lnTo>
                      <a:pt x="0" y="11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86" name="Freeform 438">
                <a:extLst>
                  <a:ext uri="{FF2B5EF4-FFF2-40B4-BE49-F238E27FC236}">
                    <a16:creationId xmlns:a16="http://schemas.microsoft.com/office/drawing/2014/main" id="{6F82318B-25AB-48BC-8E73-5B3A5E854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5" y="3360"/>
                <a:ext cx="658" cy="400"/>
              </a:xfrm>
              <a:custGeom>
                <a:avLst/>
                <a:gdLst>
                  <a:gd name="T0" fmla="*/ 1100 w 1315"/>
                  <a:gd name="T1" fmla="*/ 211 h 799"/>
                  <a:gd name="T2" fmla="*/ 1105 w 1315"/>
                  <a:gd name="T3" fmla="*/ 249 h 799"/>
                  <a:gd name="T4" fmla="*/ 1109 w 1315"/>
                  <a:gd name="T5" fmla="*/ 289 h 799"/>
                  <a:gd name="T6" fmla="*/ 1114 w 1315"/>
                  <a:gd name="T7" fmla="*/ 306 h 799"/>
                  <a:gd name="T8" fmla="*/ 1105 w 1315"/>
                  <a:gd name="T9" fmla="*/ 314 h 799"/>
                  <a:gd name="T10" fmla="*/ 1100 w 1315"/>
                  <a:gd name="T11" fmla="*/ 322 h 799"/>
                  <a:gd name="T12" fmla="*/ 1087 w 1315"/>
                  <a:gd name="T13" fmla="*/ 314 h 799"/>
                  <a:gd name="T14" fmla="*/ 1066 w 1315"/>
                  <a:gd name="T15" fmla="*/ 322 h 799"/>
                  <a:gd name="T16" fmla="*/ 1052 w 1315"/>
                  <a:gd name="T17" fmla="*/ 322 h 799"/>
                  <a:gd name="T18" fmla="*/ 1039 w 1315"/>
                  <a:gd name="T19" fmla="*/ 314 h 799"/>
                  <a:gd name="T20" fmla="*/ 1031 w 1315"/>
                  <a:gd name="T21" fmla="*/ 301 h 799"/>
                  <a:gd name="T22" fmla="*/ 1014 w 1315"/>
                  <a:gd name="T23" fmla="*/ 292 h 799"/>
                  <a:gd name="T24" fmla="*/ 1014 w 1315"/>
                  <a:gd name="T25" fmla="*/ 284 h 799"/>
                  <a:gd name="T26" fmla="*/ 928 w 1315"/>
                  <a:gd name="T27" fmla="*/ 238 h 799"/>
                  <a:gd name="T28" fmla="*/ 937 w 1315"/>
                  <a:gd name="T29" fmla="*/ 230 h 799"/>
                  <a:gd name="T30" fmla="*/ 928 w 1315"/>
                  <a:gd name="T31" fmla="*/ 225 h 799"/>
                  <a:gd name="T32" fmla="*/ 816 w 1315"/>
                  <a:gd name="T33" fmla="*/ 276 h 799"/>
                  <a:gd name="T34" fmla="*/ 0 w 1315"/>
                  <a:gd name="T35" fmla="*/ 799 h 799"/>
                  <a:gd name="T36" fmla="*/ 655 w 1315"/>
                  <a:gd name="T37" fmla="*/ 782 h 799"/>
                  <a:gd name="T38" fmla="*/ 695 w 1315"/>
                  <a:gd name="T39" fmla="*/ 758 h 799"/>
                  <a:gd name="T40" fmla="*/ 730 w 1315"/>
                  <a:gd name="T41" fmla="*/ 744 h 799"/>
                  <a:gd name="T42" fmla="*/ 768 w 1315"/>
                  <a:gd name="T43" fmla="*/ 736 h 799"/>
                  <a:gd name="T44" fmla="*/ 816 w 1315"/>
                  <a:gd name="T45" fmla="*/ 736 h 799"/>
                  <a:gd name="T46" fmla="*/ 875 w 1315"/>
                  <a:gd name="T47" fmla="*/ 749 h 799"/>
                  <a:gd name="T48" fmla="*/ 1315 w 1315"/>
                  <a:gd name="T49" fmla="*/ 799 h 799"/>
                  <a:gd name="T50" fmla="*/ 1001 w 1315"/>
                  <a:gd name="T51" fmla="*/ 625 h 799"/>
                  <a:gd name="T52" fmla="*/ 971 w 1315"/>
                  <a:gd name="T53" fmla="*/ 604 h 799"/>
                  <a:gd name="T54" fmla="*/ 963 w 1315"/>
                  <a:gd name="T55" fmla="*/ 574 h 799"/>
                  <a:gd name="T56" fmla="*/ 975 w 1315"/>
                  <a:gd name="T57" fmla="*/ 536 h 799"/>
                  <a:gd name="T58" fmla="*/ 1014 w 1315"/>
                  <a:gd name="T59" fmla="*/ 489 h 799"/>
                  <a:gd name="T60" fmla="*/ 1315 w 1315"/>
                  <a:gd name="T61" fmla="*/ 0 h 799"/>
                  <a:gd name="T62" fmla="*/ 1100 w 1315"/>
                  <a:gd name="T63" fmla="*/ 211 h 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315" h="799">
                    <a:moveTo>
                      <a:pt x="1100" y="211"/>
                    </a:moveTo>
                    <a:lnTo>
                      <a:pt x="1100" y="211"/>
                    </a:lnTo>
                    <a:lnTo>
                      <a:pt x="1100" y="238"/>
                    </a:lnTo>
                    <a:lnTo>
                      <a:pt x="1105" y="249"/>
                    </a:lnTo>
                    <a:lnTo>
                      <a:pt x="1105" y="284"/>
                    </a:lnTo>
                    <a:lnTo>
                      <a:pt x="1109" y="289"/>
                    </a:lnTo>
                    <a:lnTo>
                      <a:pt x="1109" y="297"/>
                    </a:lnTo>
                    <a:lnTo>
                      <a:pt x="1114" y="306"/>
                    </a:lnTo>
                    <a:lnTo>
                      <a:pt x="1109" y="314"/>
                    </a:lnTo>
                    <a:lnTo>
                      <a:pt x="1105" y="314"/>
                    </a:lnTo>
                    <a:lnTo>
                      <a:pt x="1100" y="319"/>
                    </a:lnTo>
                    <a:lnTo>
                      <a:pt x="1100" y="322"/>
                    </a:lnTo>
                    <a:lnTo>
                      <a:pt x="1092" y="319"/>
                    </a:lnTo>
                    <a:lnTo>
                      <a:pt x="1087" y="314"/>
                    </a:lnTo>
                    <a:lnTo>
                      <a:pt x="1066" y="319"/>
                    </a:lnTo>
                    <a:lnTo>
                      <a:pt x="1066" y="322"/>
                    </a:lnTo>
                    <a:lnTo>
                      <a:pt x="1062" y="322"/>
                    </a:lnTo>
                    <a:lnTo>
                      <a:pt x="1052" y="322"/>
                    </a:lnTo>
                    <a:lnTo>
                      <a:pt x="1052" y="319"/>
                    </a:lnTo>
                    <a:lnTo>
                      <a:pt x="1039" y="314"/>
                    </a:lnTo>
                    <a:lnTo>
                      <a:pt x="1031" y="306"/>
                    </a:lnTo>
                    <a:lnTo>
                      <a:pt x="1031" y="301"/>
                    </a:lnTo>
                    <a:lnTo>
                      <a:pt x="1018" y="297"/>
                    </a:lnTo>
                    <a:lnTo>
                      <a:pt x="1014" y="292"/>
                    </a:lnTo>
                    <a:lnTo>
                      <a:pt x="1014" y="284"/>
                    </a:lnTo>
                    <a:lnTo>
                      <a:pt x="1014" y="284"/>
                    </a:lnTo>
                    <a:lnTo>
                      <a:pt x="923" y="241"/>
                    </a:lnTo>
                    <a:lnTo>
                      <a:pt x="928" y="238"/>
                    </a:lnTo>
                    <a:lnTo>
                      <a:pt x="937" y="233"/>
                    </a:lnTo>
                    <a:lnTo>
                      <a:pt x="937" y="230"/>
                    </a:lnTo>
                    <a:lnTo>
                      <a:pt x="932" y="230"/>
                    </a:lnTo>
                    <a:lnTo>
                      <a:pt x="928" y="225"/>
                    </a:lnTo>
                    <a:lnTo>
                      <a:pt x="923" y="211"/>
                    </a:lnTo>
                    <a:lnTo>
                      <a:pt x="816" y="276"/>
                    </a:lnTo>
                    <a:lnTo>
                      <a:pt x="846" y="284"/>
                    </a:lnTo>
                    <a:lnTo>
                      <a:pt x="0" y="799"/>
                    </a:lnTo>
                    <a:lnTo>
                      <a:pt x="639" y="799"/>
                    </a:lnTo>
                    <a:lnTo>
                      <a:pt x="655" y="782"/>
                    </a:lnTo>
                    <a:lnTo>
                      <a:pt x="673" y="769"/>
                    </a:lnTo>
                    <a:lnTo>
                      <a:pt x="695" y="758"/>
                    </a:lnTo>
                    <a:lnTo>
                      <a:pt x="712" y="749"/>
                    </a:lnTo>
                    <a:lnTo>
                      <a:pt x="730" y="744"/>
                    </a:lnTo>
                    <a:lnTo>
                      <a:pt x="746" y="739"/>
                    </a:lnTo>
                    <a:lnTo>
                      <a:pt x="768" y="736"/>
                    </a:lnTo>
                    <a:lnTo>
                      <a:pt x="786" y="736"/>
                    </a:lnTo>
                    <a:lnTo>
                      <a:pt x="816" y="736"/>
                    </a:lnTo>
                    <a:lnTo>
                      <a:pt x="846" y="739"/>
                    </a:lnTo>
                    <a:lnTo>
                      <a:pt x="875" y="749"/>
                    </a:lnTo>
                    <a:lnTo>
                      <a:pt x="1052" y="799"/>
                    </a:lnTo>
                    <a:lnTo>
                      <a:pt x="1315" y="799"/>
                    </a:lnTo>
                    <a:lnTo>
                      <a:pt x="1315" y="701"/>
                    </a:lnTo>
                    <a:lnTo>
                      <a:pt x="1001" y="625"/>
                    </a:lnTo>
                    <a:lnTo>
                      <a:pt x="984" y="612"/>
                    </a:lnTo>
                    <a:lnTo>
                      <a:pt x="971" y="604"/>
                    </a:lnTo>
                    <a:lnTo>
                      <a:pt x="963" y="587"/>
                    </a:lnTo>
                    <a:lnTo>
                      <a:pt x="963" y="574"/>
                    </a:lnTo>
                    <a:lnTo>
                      <a:pt x="963" y="557"/>
                    </a:lnTo>
                    <a:lnTo>
                      <a:pt x="975" y="536"/>
                    </a:lnTo>
                    <a:lnTo>
                      <a:pt x="993" y="509"/>
                    </a:lnTo>
                    <a:lnTo>
                      <a:pt x="1014" y="489"/>
                    </a:lnTo>
                    <a:lnTo>
                      <a:pt x="1315" y="241"/>
                    </a:lnTo>
                    <a:lnTo>
                      <a:pt x="1315" y="0"/>
                    </a:lnTo>
                    <a:lnTo>
                      <a:pt x="1014" y="182"/>
                    </a:lnTo>
                    <a:lnTo>
                      <a:pt x="1100" y="211"/>
                    </a:lnTo>
                    <a:close/>
                  </a:path>
                </a:pathLst>
              </a:custGeom>
              <a:solidFill>
                <a:srgbClr val="CECECE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87" name="Freeform 439">
                <a:extLst>
                  <a:ext uri="{FF2B5EF4-FFF2-40B4-BE49-F238E27FC236}">
                    <a16:creationId xmlns:a16="http://schemas.microsoft.com/office/drawing/2014/main" id="{20FBB4EA-BA33-4E82-AC84-65C468551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360"/>
                <a:ext cx="164" cy="28"/>
              </a:xfrm>
              <a:custGeom>
                <a:avLst/>
                <a:gdLst>
                  <a:gd name="T0" fmla="*/ 0 w 327"/>
                  <a:gd name="T1" fmla="*/ 8 h 54"/>
                  <a:gd name="T2" fmla="*/ 306 w 327"/>
                  <a:gd name="T3" fmla="*/ 54 h 54"/>
                  <a:gd name="T4" fmla="*/ 327 w 327"/>
                  <a:gd name="T5" fmla="*/ 46 h 54"/>
                  <a:gd name="T6" fmla="*/ 26 w 327"/>
                  <a:gd name="T7" fmla="*/ 0 h 54"/>
                  <a:gd name="T8" fmla="*/ 0 w 327"/>
                  <a:gd name="T9" fmla="*/ 8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7" h="54">
                    <a:moveTo>
                      <a:pt x="0" y="8"/>
                    </a:moveTo>
                    <a:lnTo>
                      <a:pt x="306" y="54"/>
                    </a:lnTo>
                    <a:lnTo>
                      <a:pt x="327" y="46"/>
                    </a:lnTo>
                    <a:lnTo>
                      <a:pt x="26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ECECE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88" name="Freeform 440">
                <a:extLst>
                  <a:ext uri="{FF2B5EF4-FFF2-40B4-BE49-F238E27FC236}">
                    <a16:creationId xmlns:a16="http://schemas.microsoft.com/office/drawing/2014/main" id="{A6ACE0CB-5971-4207-849E-127F828A3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8" y="3364"/>
                <a:ext cx="7" cy="6"/>
              </a:xfrm>
              <a:custGeom>
                <a:avLst/>
                <a:gdLst>
                  <a:gd name="T0" fmla="*/ 0 w 14"/>
                  <a:gd name="T1" fmla="*/ 11 h 11"/>
                  <a:gd name="T2" fmla="*/ 0 w 14"/>
                  <a:gd name="T3" fmla="*/ 11 h 11"/>
                  <a:gd name="T4" fmla="*/ 14 w 14"/>
                  <a:gd name="T5" fmla="*/ 3 h 11"/>
                  <a:gd name="T6" fmla="*/ 14 w 14"/>
                  <a:gd name="T7" fmla="*/ 0 h 11"/>
                  <a:gd name="T8" fmla="*/ 0 w 14"/>
                  <a:gd name="T9" fmla="*/ 3 h 11"/>
                  <a:gd name="T10" fmla="*/ 0 w 14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1">
                    <a:moveTo>
                      <a:pt x="0" y="11"/>
                    </a:moveTo>
                    <a:lnTo>
                      <a:pt x="0" y="11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0" y="3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89" name="Freeform 441">
                <a:extLst>
                  <a:ext uri="{FF2B5EF4-FFF2-40B4-BE49-F238E27FC236}">
                    <a16:creationId xmlns:a16="http://schemas.microsoft.com/office/drawing/2014/main" id="{CF7BB561-D6A7-4C1D-9167-807A06460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3366"/>
                <a:ext cx="155" cy="34"/>
              </a:xfrm>
              <a:custGeom>
                <a:avLst/>
                <a:gdLst>
                  <a:gd name="T0" fmla="*/ 0 w 311"/>
                  <a:gd name="T1" fmla="*/ 27 h 68"/>
                  <a:gd name="T2" fmla="*/ 9 w 311"/>
                  <a:gd name="T3" fmla="*/ 27 h 68"/>
                  <a:gd name="T4" fmla="*/ 83 w 311"/>
                  <a:gd name="T5" fmla="*/ 38 h 68"/>
                  <a:gd name="T6" fmla="*/ 306 w 311"/>
                  <a:gd name="T7" fmla="*/ 68 h 68"/>
                  <a:gd name="T8" fmla="*/ 311 w 311"/>
                  <a:gd name="T9" fmla="*/ 48 h 68"/>
                  <a:gd name="T10" fmla="*/ 290 w 311"/>
                  <a:gd name="T11" fmla="*/ 43 h 68"/>
                  <a:gd name="T12" fmla="*/ 5 w 311"/>
                  <a:gd name="T13" fmla="*/ 0 h 68"/>
                  <a:gd name="T14" fmla="*/ 0 w 311"/>
                  <a:gd name="T15" fmla="*/ 22 h 68"/>
                  <a:gd name="T16" fmla="*/ 0 w 311"/>
                  <a:gd name="T17" fmla="*/ 27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" h="68">
                    <a:moveTo>
                      <a:pt x="0" y="27"/>
                    </a:moveTo>
                    <a:lnTo>
                      <a:pt x="9" y="27"/>
                    </a:lnTo>
                    <a:lnTo>
                      <a:pt x="83" y="38"/>
                    </a:lnTo>
                    <a:lnTo>
                      <a:pt x="306" y="68"/>
                    </a:lnTo>
                    <a:lnTo>
                      <a:pt x="311" y="48"/>
                    </a:lnTo>
                    <a:lnTo>
                      <a:pt x="290" y="43"/>
                    </a:lnTo>
                    <a:lnTo>
                      <a:pt x="5" y="0"/>
                    </a:lnTo>
                    <a:lnTo>
                      <a:pt x="0" y="2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90" name="Freeform 442">
                <a:extLst>
                  <a:ext uri="{FF2B5EF4-FFF2-40B4-BE49-F238E27FC236}">
                    <a16:creationId xmlns:a16="http://schemas.microsoft.com/office/drawing/2014/main" id="{230E6AAE-758B-4BF6-8548-D2E6A48F3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3366"/>
                <a:ext cx="45" cy="19"/>
              </a:xfrm>
              <a:custGeom>
                <a:avLst/>
                <a:gdLst>
                  <a:gd name="T0" fmla="*/ 13 w 91"/>
                  <a:gd name="T1" fmla="*/ 18 h 38"/>
                  <a:gd name="T2" fmla="*/ 5 w 91"/>
                  <a:gd name="T3" fmla="*/ 27 h 38"/>
                  <a:gd name="T4" fmla="*/ 0 w 91"/>
                  <a:gd name="T5" fmla="*/ 30 h 38"/>
                  <a:gd name="T6" fmla="*/ 0 w 91"/>
                  <a:gd name="T7" fmla="*/ 30 h 38"/>
                  <a:gd name="T8" fmla="*/ 48 w 91"/>
                  <a:gd name="T9" fmla="*/ 38 h 38"/>
                  <a:gd name="T10" fmla="*/ 91 w 91"/>
                  <a:gd name="T11" fmla="*/ 27 h 38"/>
                  <a:gd name="T12" fmla="*/ 91 w 91"/>
                  <a:gd name="T13" fmla="*/ 18 h 38"/>
                  <a:gd name="T14" fmla="*/ 81 w 91"/>
                  <a:gd name="T15" fmla="*/ 13 h 38"/>
                  <a:gd name="T16" fmla="*/ 72 w 91"/>
                  <a:gd name="T17" fmla="*/ 5 h 38"/>
                  <a:gd name="T18" fmla="*/ 56 w 91"/>
                  <a:gd name="T19" fmla="*/ 0 h 38"/>
                  <a:gd name="T20" fmla="*/ 34 w 91"/>
                  <a:gd name="T21" fmla="*/ 5 h 38"/>
                  <a:gd name="T22" fmla="*/ 13 w 91"/>
                  <a:gd name="T23" fmla="*/ 1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38">
                    <a:moveTo>
                      <a:pt x="13" y="18"/>
                    </a:moveTo>
                    <a:lnTo>
                      <a:pt x="5" y="27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8" y="38"/>
                    </a:lnTo>
                    <a:lnTo>
                      <a:pt x="91" y="27"/>
                    </a:lnTo>
                    <a:lnTo>
                      <a:pt x="91" y="18"/>
                    </a:lnTo>
                    <a:lnTo>
                      <a:pt x="81" y="13"/>
                    </a:lnTo>
                    <a:lnTo>
                      <a:pt x="72" y="5"/>
                    </a:lnTo>
                    <a:lnTo>
                      <a:pt x="56" y="0"/>
                    </a:lnTo>
                    <a:lnTo>
                      <a:pt x="34" y="5"/>
                    </a:lnTo>
                    <a:lnTo>
                      <a:pt x="13" y="1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91" name="Freeform 443">
                <a:extLst>
                  <a:ext uri="{FF2B5EF4-FFF2-40B4-BE49-F238E27FC236}">
                    <a16:creationId xmlns:a16="http://schemas.microsoft.com/office/drawing/2014/main" id="{CC1BB892-AE5E-4914-B5A4-311DF279F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0" y="3369"/>
                <a:ext cx="602" cy="223"/>
              </a:xfrm>
              <a:custGeom>
                <a:avLst/>
                <a:gdLst>
                  <a:gd name="T0" fmla="*/ 13 w 1204"/>
                  <a:gd name="T1" fmla="*/ 22 h 447"/>
                  <a:gd name="T2" fmla="*/ 26 w 1204"/>
                  <a:gd name="T3" fmla="*/ 38 h 447"/>
                  <a:gd name="T4" fmla="*/ 34 w 1204"/>
                  <a:gd name="T5" fmla="*/ 33 h 447"/>
                  <a:gd name="T6" fmla="*/ 48 w 1204"/>
                  <a:gd name="T7" fmla="*/ 30 h 447"/>
                  <a:gd name="T8" fmla="*/ 64 w 1204"/>
                  <a:gd name="T9" fmla="*/ 63 h 447"/>
                  <a:gd name="T10" fmla="*/ 82 w 1204"/>
                  <a:gd name="T11" fmla="*/ 55 h 447"/>
                  <a:gd name="T12" fmla="*/ 99 w 1204"/>
                  <a:gd name="T13" fmla="*/ 43 h 447"/>
                  <a:gd name="T14" fmla="*/ 112 w 1204"/>
                  <a:gd name="T15" fmla="*/ 76 h 447"/>
                  <a:gd name="T16" fmla="*/ 125 w 1204"/>
                  <a:gd name="T17" fmla="*/ 93 h 447"/>
                  <a:gd name="T18" fmla="*/ 142 w 1204"/>
                  <a:gd name="T19" fmla="*/ 63 h 447"/>
                  <a:gd name="T20" fmla="*/ 155 w 1204"/>
                  <a:gd name="T21" fmla="*/ 76 h 447"/>
                  <a:gd name="T22" fmla="*/ 169 w 1204"/>
                  <a:gd name="T23" fmla="*/ 222 h 447"/>
                  <a:gd name="T24" fmla="*/ 182 w 1204"/>
                  <a:gd name="T25" fmla="*/ 225 h 447"/>
                  <a:gd name="T26" fmla="*/ 185 w 1204"/>
                  <a:gd name="T27" fmla="*/ 225 h 447"/>
                  <a:gd name="T28" fmla="*/ 198 w 1204"/>
                  <a:gd name="T29" fmla="*/ 230 h 447"/>
                  <a:gd name="T30" fmla="*/ 216 w 1204"/>
                  <a:gd name="T31" fmla="*/ 233 h 447"/>
                  <a:gd name="T32" fmla="*/ 233 w 1204"/>
                  <a:gd name="T33" fmla="*/ 238 h 447"/>
                  <a:gd name="T34" fmla="*/ 246 w 1204"/>
                  <a:gd name="T35" fmla="*/ 238 h 447"/>
                  <a:gd name="T36" fmla="*/ 263 w 1204"/>
                  <a:gd name="T37" fmla="*/ 243 h 447"/>
                  <a:gd name="T38" fmla="*/ 281 w 1204"/>
                  <a:gd name="T39" fmla="*/ 247 h 447"/>
                  <a:gd name="T40" fmla="*/ 293 w 1204"/>
                  <a:gd name="T41" fmla="*/ 247 h 447"/>
                  <a:gd name="T42" fmla="*/ 306 w 1204"/>
                  <a:gd name="T43" fmla="*/ 252 h 447"/>
                  <a:gd name="T44" fmla="*/ 324 w 1204"/>
                  <a:gd name="T45" fmla="*/ 255 h 447"/>
                  <a:gd name="T46" fmla="*/ 337 w 1204"/>
                  <a:gd name="T47" fmla="*/ 260 h 447"/>
                  <a:gd name="T48" fmla="*/ 349 w 1204"/>
                  <a:gd name="T49" fmla="*/ 260 h 447"/>
                  <a:gd name="T50" fmla="*/ 362 w 1204"/>
                  <a:gd name="T51" fmla="*/ 263 h 447"/>
                  <a:gd name="T52" fmla="*/ 1196 w 1204"/>
                  <a:gd name="T53" fmla="*/ 204 h 447"/>
                  <a:gd name="T54" fmla="*/ 1183 w 1204"/>
                  <a:gd name="T55" fmla="*/ 204 h 447"/>
                  <a:gd name="T56" fmla="*/ 1164 w 1204"/>
                  <a:gd name="T57" fmla="*/ 200 h 447"/>
                  <a:gd name="T58" fmla="*/ 1151 w 1204"/>
                  <a:gd name="T59" fmla="*/ 200 h 447"/>
                  <a:gd name="T60" fmla="*/ 1140 w 1204"/>
                  <a:gd name="T61" fmla="*/ 195 h 447"/>
                  <a:gd name="T62" fmla="*/ 1121 w 1204"/>
                  <a:gd name="T63" fmla="*/ 195 h 447"/>
                  <a:gd name="T64" fmla="*/ 1105 w 1204"/>
                  <a:gd name="T65" fmla="*/ 192 h 447"/>
                  <a:gd name="T66" fmla="*/ 1087 w 1204"/>
                  <a:gd name="T67" fmla="*/ 187 h 447"/>
                  <a:gd name="T68" fmla="*/ 1070 w 1204"/>
                  <a:gd name="T69" fmla="*/ 184 h 447"/>
                  <a:gd name="T70" fmla="*/ 1052 w 1204"/>
                  <a:gd name="T71" fmla="*/ 184 h 447"/>
                  <a:gd name="T72" fmla="*/ 1040 w 1204"/>
                  <a:gd name="T73" fmla="*/ 179 h 447"/>
                  <a:gd name="T74" fmla="*/ 1027 w 1204"/>
                  <a:gd name="T75" fmla="*/ 179 h 447"/>
                  <a:gd name="T76" fmla="*/ 1014 w 1204"/>
                  <a:gd name="T77" fmla="*/ 174 h 447"/>
                  <a:gd name="T78" fmla="*/ 997 w 1204"/>
                  <a:gd name="T79" fmla="*/ 174 h 447"/>
                  <a:gd name="T80" fmla="*/ 984 w 1204"/>
                  <a:gd name="T81" fmla="*/ 171 h 447"/>
                  <a:gd name="T82" fmla="*/ 966 w 1204"/>
                  <a:gd name="T83" fmla="*/ 166 h 447"/>
                  <a:gd name="T84" fmla="*/ 963 w 1204"/>
                  <a:gd name="T85" fmla="*/ 166 h 447"/>
                  <a:gd name="T86" fmla="*/ 949 w 1204"/>
                  <a:gd name="T87" fmla="*/ 166 h 447"/>
                  <a:gd name="T88" fmla="*/ 928 w 1204"/>
                  <a:gd name="T89" fmla="*/ 162 h 447"/>
                  <a:gd name="T90" fmla="*/ 915 w 1204"/>
                  <a:gd name="T91" fmla="*/ 157 h 447"/>
                  <a:gd name="T92" fmla="*/ 898 w 1204"/>
                  <a:gd name="T93" fmla="*/ 152 h 447"/>
                  <a:gd name="T94" fmla="*/ 885 w 1204"/>
                  <a:gd name="T95" fmla="*/ 152 h 447"/>
                  <a:gd name="T96" fmla="*/ 867 w 1204"/>
                  <a:gd name="T97" fmla="*/ 149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04" h="447">
                    <a:moveTo>
                      <a:pt x="0" y="184"/>
                    </a:moveTo>
                    <a:lnTo>
                      <a:pt x="5" y="187"/>
                    </a:lnTo>
                    <a:lnTo>
                      <a:pt x="5" y="22"/>
                    </a:lnTo>
                    <a:lnTo>
                      <a:pt x="13" y="22"/>
                    </a:lnTo>
                    <a:lnTo>
                      <a:pt x="13" y="184"/>
                    </a:lnTo>
                    <a:lnTo>
                      <a:pt x="21" y="187"/>
                    </a:lnTo>
                    <a:lnTo>
                      <a:pt x="21" y="38"/>
                    </a:lnTo>
                    <a:lnTo>
                      <a:pt x="26" y="38"/>
                    </a:lnTo>
                    <a:lnTo>
                      <a:pt x="26" y="192"/>
                    </a:lnTo>
                    <a:lnTo>
                      <a:pt x="34" y="192"/>
                    </a:lnTo>
                    <a:lnTo>
                      <a:pt x="34" y="33"/>
                    </a:lnTo>
                    <a:lnTo>
                      <a:pt x="34" y="33"/>
                    </a:lnTo>
                    <a:lnTo>
                      <a:pt x="39" y="192"/>
                    </a:lnTo>
                    <a:lnTo>
                      <a:pt x="48" y="195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51" y="195"/>
                    </a:lnTo>
                    <a:lnTo>
                      <a:pt x="61" y="200"/>
                    </a:lnTo>
                    <a:lnTo>
                      <a:pt x="61" y="55"/>
                    </a:lnTo>
                    <a:lnTo>
                      <a:pt x="64" y="63"/>
                    </a:lnTo>
                    <a:lnTo>
                      <a:pt x="64" y="200"/>
                    </a:lnTo>
                    <a:lnTo>
                      <a:pt x="78" y="200"/>
                    </a:lnTo>
                    <a:lnTo>
                      <a:pt x="78" y="51"/>
                    </a:lnTo>
                    <a:lnTo>
                      <a:pt x="82" y="55"/>
                    </a:lnTo>
                    <a:lnTo>
                      <a:pt x="82" y="200"/>
                    </a:lnTo>
                    <a:lnTo>
                      <a:pt x="94" y="204"/>
                    </a:lnTo>
                    <a:lnTo>
                      <a:pt x="94" y="43"/>
                    </a:lnTo>
                    <a:lnTo>
                      <a:pt x="99" y="43"/>
                    </a:lnTo>
                    <a:lnTo>
                      <a:pt x="99" y="204"/>
                    </a:lnTo>
                    <a:lnTo>
                      <a:pt x="107" y="209"/>
                    </a:lnTo>
                    <a:lnTo>
                      <a:pt x="107" y="76"/>
                    </a:lnTo>
                    <a:lnTo>
                      <a:pt x="112" y="76"/>
                    </a:lnTo>
                    <a:lnTo>
                      <a:pt x="112" y="209"/>
                    </a:lnTo>
                    <a:lnTo>
                      <a:pt x="125" y="214"/>
                    </a:lnTo>
                    <a:lnTo>
                      <a:pt x="125" y="93"/>
                    </a:lnTo>
                    <a:lnTo>
                      <a:pt x="125" y="93"/>
                    </a:lnTo>
                    <a:lnTo>
                      <a:pt x="129" y="214"/>
                    </a:lnTo>
                    <a:lnTo>
                      <a:pt x="142" y="214"/>
                    </a:lnTo>
                    <a:lnTo>
                      <a:pt x="142" y="63"/>
                    </a:lnTo>
                    <a:lnTo>
                      <a:pt x="142" y="63"/>
                    </a:lnTo>
                    <a:lnTo>
                      <a:pt x="147" y="217"/>
                    </a:lnTo>
                    <a:lnTo>
                      <a:pt x="155" y="217"/>
                    </a:lnTo>
                    <a:lnTo>
                      <a:pt x="155" y="76"/>
                    </a:lnTo>
                    <a:lnTo>
                      <a:pt x="155" y="76"/>
                    </a:lnTo>
                    <a:lnTo>
                      <a:pt x="160" y="119"/>
                    </a:lnTo>
                    <a:lnTo>
                      <a:pt x="160" y="217"/>
                    </a:lnTo>
                    <a:lnTo>
                      <a:pt x="169" y="222"/>
                    </a:lnTo>
                    <a:lnTo>
                      <a:pt x="169" y="222"/>
                    </a:lnTo>
                    <a:lnTo>
                      <a:pt x="169" y="119"/>
                    </a:lnTo>
                    <a:lnTo>
                      <a:pt x="172" y="114"/>
                    </a:lnTo>
                    <a:lnTo>
                      <a:pt x="172" y="225"/>
                    </a:lnTo>
                    <a:lnTo>
                      <a:pt x="182" y="225"/>
                    </a:lnTo>
                    <a:lnTo>
                      <a:pt x="182" y="225"/>
                    </a:lnTo>
                    <a:lnTo>
                      <a:pt x="182" y="133"/>
                    </a:lnTo>
                    <a:lnTo>
                      <a:pt x="185" y="133"/>
                    </a:lnTo>
                    <a:lnTo>
                      <a:pt x="185" y="225"/>
                    </a:lnTo>
                    <a:lnTo>
                      <a:pt x="193" y="230"/>
                    </a:lnTo>
                    <a:lnTo>
                      <a:pt x="193" y="119"/>
                    </a:lnTo>
                    <a:lnTo>
                      <a:pt x="198" y="119"/>
                    </a:lnTo>
                    <a:lnTo>
                      <a:pt x="198" y="230"/>
                    </a:lnTo>
                    <a:lnTo>
                      <a:pt x="212" y="230"/>
                    </a:lnTo>
                    <a:lnTo>
                      <a:pt x="212" y="133"/>
                    </a:lnTo>
                    <a:lnTo>
                      <a:pt x="216" y="136"/>
                    </a:lnTo>
                    <a:lnTo>
                      <a:pt x="216" y="233"/>
                    </a:lnTo>
                    <a:lnTo>
                      <a:pt x="225" y="233"/>
                    </a:lnTo>
                    <a:lnTo>
                      <a:pt x="228" y="133"/>
                    </a:lnTo>
                    <a:lnTo>
                      <a:pt x="228" y="136"/>
                    </a:lnTo>
                    <a:lnTo>
                      <a:pt x="233" y="238"/>
                    </a:lnTo>
                    <a:lnTo>
                      <a:pt x="241" y="238"/>
                    </a:lnTo>
                    <a:lnTo>
                      <a:pt x="241" y="149"/>
                    </a:lnTo>
                    <a:lnTo>
                      <a:pt x="246" y="152"/>
                    </a:lnTo>
                    <a:lnTo>
                      <a:pt x="246" y="238"/>
                    </a:lnTo>
                    <a:lnTo>
                      <a:pt x="255" y="243"/>
                    </a:lnTo>
                    <a:lnTo>
                      <a:pt x="259" y="192"/>
                    </a:lnTo>
                    <a:lnTo>
                      <a:pt x="263" y="192"/>
                    </a:lnTo>
                    <a:lnTo>
                      <a:pt x="263" y="243"/>
                    </a:lnTo>
                    <a:lnTo>
                      <a:pt x="276" y="243"/>
                    </a:lnTo>
                    <a:lnTo>
                      <a:pt x="276" y="192"/>
                    </a:lnTo>
                    <a:lnTo>
                      <a:pt x="281" y="200"/>
                    </a:lnTo>
                    <a:lnTo>
                      <a:pt x="281" y="247"/>
                    </a:lnTo>
                    <a:lnTo>
                      <a:pt x="289" y="247"/>
                    </a:lnTo>
                    <a:lnTo>
                      <a:pt x="289" y="157"/>
                    </a:lnTo>
                    <a:lnTo>
                      <a:pt x="293" y="162"/>
                    </a:lnTo>
                    <a:lnTo>
                      <a:pt x="293" y="247"/>
                    </a:lnTo>
                    <a:lnTo>
                      <a:pt x="298" y="252"/>
                    </a:lnTo>
                    <a:lnTo>
                      <a:pt x="298" y="174"/>
                    </a:lnTo>
                    <a:lnTo>
                      <a:pt x="306" y="174"/>
                    </a:lnTo>
                    <a:lnTo>
                      <a:pt x="306" y="252"/>
                    </a:lnTo>
                    <a:lnTo>
                      <a:pt x="319" y="255"/>
                    </a:lnTo>
                    <a:lnTo>
                      <a:pt x="319" y="200"/>
                    </a:lnTo>
                    <a:lnTo>
                      <a:pt x="324" y="200"/>
                    </a:lnTo>
                    <a:lnTo>
                      <a:pt x="324" y="255"/>
                    </a:lnTo>
                    <a:lnTo>
                      <a:pt x="327" y="255"/>
                    </a:lnTo>
                    <a:lnTo>
                      <a:pt x="327" y="187"/>
                    </a:lnTo>
                    <a:lnTo>
                      <a:pt x="337" y="187"/>
                    </a:lnTo>
                    <a:lnTo>
                      <a:pt x="337" y="260"/>
                    </a:lnTo>
                    <a:lnTo>
                      <a:pt x="346" y="260"/>
                    </a:lnTo>
                    <a:lnTo>
                      <a:pt x="346" y="217"/>
                    </a:lnTo>
                    <a:lnTo>
                      <a:pt x="349" y="217"/>
                    </a:lnTo>
                    <a:lnTo>
                      <a:pt x="349" y="260"/>
                    </a:lnTo>
                    <a:lnTo>
                      <a:pt x="362" y="263"/>
                    </a:lnTo>
                    <a:lnTo>
                      <a:pt x="362" y="243"/>
                    </a:lnTo>
                    <a:lnTo>
                      <a:pt x="362" y="243"/>
                    </a:lnTo>
                    <a:lnTo>
                      <a:pt x="362" y="263"/>
                    </a:lnTo>
                    <a:lnTo>
                      <a:pt x="370" y="268"/>
                    </a:lnTo>
                    <a:lnTo>
                      <a:pt x="1204" y="447"/>
                    </a:lnTo>
                    <a:lnTo>
                      <a:pt x="1204" y="209"/>
                    </a:lnTo>
                    <a:lnTo>
                      <a:pt x="1196" y="204"/>
                    </a:lnTo>
                    <a:lnTo>
                      <a:pt x="1191" y="404"/>
                    </a:lnTo>
                    <a:lnTo>
                      <a:pt x="1186" y="404"/>
                    </a:lnTo>
                    <a:lnTo>
                      <a:pt x="1191" y="204"/>
                    </a:lnTo>
                    <a:lnTo>
                      <a:pt x="1183" y="204"/>
                    </a:lnTo>
                    <a:lnTo>
                      <a:pt x="1178" y="404"/>
                    </a:lnTo>
                    <a:lnTo>
                      <a:pt x="1178" y="401"/>
                    </a:lnTo>
                    <a:lnTo>
                      <a:pt x="1178" y="204"/>
                    </a:lnTo>
                    <a:lnTo>
                      <a:pt x="1164" y="200"/>
                    </a:lnTo>
                    <a:lnTo>
                      <a:pt x="1164" y="425"/>
                    </a:lnTo>
                    <a:lnTo>
                      <a:pt x="1161" y="425"/>
                    </a:lnTo>
                    <a:lnTo>
                      <a:pt x="1161" y="200"/>
                    </a:lnTo>
                    <a:lnTo>
                      <a:pt x="1151" y="200"/>
                    </a:lnTo>
                    <a:lnTo>
                      <a:pt x="1151" y="414"/>
                    </a:lnTo>
                    <a:lnTo>
                      <a:pt x="1148" y="414"/>
                    </a:lnTo>
                    <a:lnTo>
                      <a:pt x="1148" y="200"/>
                    </a:lnTo>
                    <a:lnTo>
                      <a:pt x="1140" y="195"/>
                    </a:lnTo>
                    <a:lnTo>
                      <a:pt x="1140" y="396"/>
                    </a:lnTo>
                    <a:lnTo>
                      <a:pt x="1130" y="396"/>
                    </a:lnTo>
                    <a:lnTo>
                      <a:pt x="1130" y="195"/>
                    </a:lnTo>
                    <a:lnTo>
                      <a:pt x="1121" y="195"/>
                    </a:lnTo>
                    <a:lnTo>
                      <a:pt x="1118" y="379"/>
                    </a:lnTo>
                    <a:lnTo>
                      <a:pt x="1118" y="379"/>
                    </a:lnTo>
                    <a:lnTo>
                      <a:pt x="1113" y="192"/>
                    </a:lnTo>
                    <a:lnTo>
                      <a:pt x="1105" y="192"/>
                    </a:lnTo>
                    <a:lnTo>
                      <a:pt x="1105" y="341"/>
                    </a:lnTo>
                    <a:lnTo>
                      <a:pt x="1100" y="341"/>
                    </a:lnTo>
                    <a:lnTo>
                      <a:pt x="1100" y="192"/>
                    </a:lnTo>
                    <a:lnTo>
                      <a:pt x="1087" y="187"/>
                    </a:lnTo>
                    <a:lnTo>
                      <a:pt x="1087" y="341"/>
                    </a:lnTo>
                    <a:lnTo>
                      <a:pt x="1083" y="341"/>
                    </a:lnTo>
                    <a:lnTo>
                      <a:pt x="1083" y="187"/>
                    </a:lnTo>
                    <a:lnTo>
                      <a:pt x="1070" y="184"/>
                    </a:lnTo>
                    <a:lnTo>
                      <a:pt x="1070" y="311"/>
                    </a:lnTo>
                    <a:lnTo>
                      <a:pt x="1070" y="311"/>
                    </a:lnTo>
                    <a:lnTo>
                      <a:pt x="1065" y="184"/>
                    </a:lnTo>
                    <a:lnTo>
                      <a:pt x="1052" y="184"/>
                    </a:lnTo>
                    <a:lnTo>
                      <a:pt x="1052" y="298"/>
                    </a:lnTo>
                    <a:lnTo>
                      <a:pt x="1052" y="298"/>
                    </a:lnTo>
                    <a:lnTo>
                      <a:pt x="1052" y="184"/>
                    </a:lnTo>
                    <a:lnTo>
                      <a:pt x="1040" y="179"/>
                    </a:lnTo>
                    <a:lnTo>
                      <a:pt x="1040" y="333"/>
                    </a:lnTo>
                    <a:lnTo>
                      <a:pt x="1040" y="333"/>
                    </a:lnTo>
                    <a:lnTo>
                      <a:pt x="1035" y="179"/>
                    </a:lnTo>
                    <a:lnTo>
                      <a:pt x="1027" y="179"/>
                    </a:lnTo>
                    <a:lnTo>
                      <a:pt x="1027" y="366"/>
                    </a:lnTo>
                    <a:lnTo>
                      <a:pt x="1027" y="366"/>
                    </a:lnTo>
                    <a:lnTo>
                      <a:pt x="1022" y="179"/>
                    </a:lnTo>
                    <a:lnTo>
                      <a:pt x="1014" y="174"/>
                    </a:lnTo>
                    <a:lnTo>
                      <a:pt x="1014" y="315"/>
                    </a:lnTo>
                    <a:lnTo>
                      <a:pt x="1009" y="303"/>
                    </a:lnTo>
                    <a:lnTo>
                      <a:pt x="1009" y="174"/>
                    </a:lnTo>
                    <a:lnTo>
                      <a:pt x="997" y="174"/>
                    </a:lnTo>
                    <a:lnTo>
                      <a:pt x="997" y="290"/>
                    </a:lnTo>
                    <a:lnTo>
                      <a:pt x="992" y="293"/>
                    </a:lnTo>
                    <a:lnTo>
                      <a:pt x="992" y="171"/>
                    </a:lnTo>
                    <a:lnTo>
                      <a:pt x="984" y="171"/>
                    </a:lnTo>
                    <a:lnTo>
                      <a:pt x="984" y="268"/>
                    </a:lnTo>
                    <a:lnTo>
                      <a:pt x="979" y="268"/>
                    </a:lnTo>
                    <a:lnTo>
                      <a:pt x="979" y="171"/>
                    </a:lnTo>
                    <a:lnTo>
                      <a:pt x="966" y="166"/>
                    </a:lnTo>
                    <a:lnTo>
                      <a:pt x="966" y="263"/>
                    </a:lnTo>
                    <a:lnTo>
                      <a:pt x="963" y="263"/>
                    </a:lnTo>
                    <a:lnTo>
                      <a:pt x="963" y="263"/>
                    </a:lnTo>
                    <a:lnTo>
                      <a:pt x="963" y="166"/>
                    </a:lnTo>
                    <a:lnTo>
                      <a:pt x="949" y="166"/>
                    </a:lnTo>
                    <a:lnTo>
                      <a:pt x="949" y="225"/>
                    </a:lnTo>
                    <a:lnTo>
                      <a:pt x="944" y="217"/>
                    </a:lnTo>
                    <a:lnTo>
                      <a:pt x="949" y="166"/>
                    </a:lnTo>
                    <a:lnTo>
                      <a:pt x="931" y="162"/>
                    </a:lnTo>
                    <a:lnTo>
                      <a:pt x="931" y="247"/>
                    </a:lnTo>
                    <a:lnTo>
                      <a:pt x="928" y="243"/>
                    </a:lnTo>
                    <a:lnTo>
                      <a:pt x="928" y="162"/>
                    </a:lnTo>
                    <a:lnTo>
                      <a:pt x="920" y="157"/>
                    </a:lnTo>
                    <a:lnTo>
                      <a:pt x="920" y="225"/>
                    </a:lnTo>
                    <a:lnTo>
                      <a:pt x="915" y="230"/>
                    </a:lnTo>
                    <a:lnTo>
                      <a:pt x="915" y="157"/>
                    </a:lnTo>
                    <a:lnTo>
                      <a:pt x="901" y="152"/>
                    </a:lnTo>
                    <a:lnTo>
                      <a:pt x="901" y="204"/>
                    </a:lnTo>
                    <a:lnTo>
                      <a:pt x="898" y="204"/>
                    </a:lnTo>
                    <a:lnTo>
                      <a:pt x="898" y="152"/>
                    </a:lnTo>
                    <a:lnTo>
                      <a:pt x="888" y="152"/>
                    </a:lnTo>
                    <a:lnTo>
                      <a:pt x="888" y="195"/>
                    </a:lnTo>
                    <a:lnTo>
                      <a:pt x="885" y="195"/>
                    </a:lnTo>
                    <a:lnTo>
                      <a:pt x="885" y="152"/>
                    </a:lnTo>
                    <a:lnTo>
                      <a:pt x="877" y="149"/>
                    </a:lnTo>
                    <a:lnTo>
                      <a:pt x="877" y="179"/>
                    </a:lnTo>
                    <a:lnTo>
                      <a:pt x="867" y="179"/>
                    </a:lnTo>
                    <a:lnTo>
                      <a:pt x="867" y="149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92" name="Freeform 444">
                <a:extLst>
                  <a:ext uri="{FF2B5EF4-FFF2-40B4-BE49-F238E27FC236}">
                    <a16:creationId xmlns:a16="http://schemas.microsoft.com/office/drawing/2014/main" id="{6941516D-DD76-4857-9D1E-C56AA0D66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0" y="3369"/>
                <a:ext cx="6" cy="6"/>
              </a:xfrm>
              <a:custGeom>
                <a:avLst/>
                <a:gdLst>
                  <a:gd name="T0" fmla="*/ 0 w 13"/>
                  <a:gd name="T1" fmla="*/ 3 h 13"/>
                  <a:gd name="T2" fmla="*/ 0 w 13"/>
                  <a:gd name="T3" fmla="*/ 13 h 13"/>
                  <a:gd name="T4" fmla="*/ 13 w 13"/>
                  <a:gd name="T5" fmla="*/ 3 h 13"/>
                  <a:gd name="T6" fmla="*/ 13 w 13"/>
                  <a:gd name="T7" fmla="*/ 0 h 13"/>
                  <a:gd name="T8" fmla="*/ 0 w 13"/>
                  <a:gd name="T9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3">
                    <a:moveTo>
                      <a:pt x="0" y="3"/>
                    </a:moveTo>
                    <a:lnTo>
                      <a:pt x="0" y="13"/>
                    </a:lnTo>
                    <a:lnTo>
                      <a:pt x="13" y="3"/>
                    </a:lnTo>
                    <a:lnTo>
                      <a:pt x="13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93" name="Freeform 445">
                <a:extLst>
                  <a:ext uri="{FF2B5EF4-FFF2-40B4-BE49-F238E27FC236}">
                    <a16:creationId xmlns:a16="http://schemas.microsoft.com/office/drawing/2014/main" id="{326F7626-A31D-41F7-98DC-58A336FEA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9" y="3369"/>
                <a:ext cx="30" cy="14"/>
              </a:xfrm>
              <a:custGeom>
                <a:avLst/>
                <a:gdLst>
                  <a:gd name="T0" fmla="*/ 0 w 60"/>
                  <a:gd name="T1" fmla="*/ 13 h 30"/>
                  <a:gd name="T2" fmla="*/ 17 w 60"/>
                  <a:gd name="T3" fmla="*/ 17 h 30"/>
                  <a:gd name="T4" fmla="*/ 25 w 60"/>
                  <a:gd name="T5" fmla="*/ 25 h 30"/>
                  <a:gd name="T6" fmla="*/ 25 w 60"/>
                  <a:gd name="T7" fmla="*/ 30 h 30"/>
                  <a:gd name="T8" fmla="*/ 33 w 60"/>
                  <a:gd name="T9" fmla="*/ 30 h 30"/>
                  <a:gd name="T10" fmla="*/ 60 w 60"/>
                  <a:gd name="T11" fmla="*/ 22 h 30"/>
                  <a:gd name="T12" fmla="*/ 55 w 60"/>
                  <a:gd name="T13" fmla="*/ 13 h 30"/>
                  <a:gd name="T14" fmla="*/ 51 w 60"/>
                  <a:gd name="T15" fmla="*/ 8 h 30"/>
                  <a:gd name="T16" fmla="*/ 33 w 60"/>
                  <a:gd name="T17" fmla="*/ 0 h 30"/>
                  <a:gd name="T18" fmla="*/ 8 w 60"/>
                  <a:gd name="T19" fmla="*/ 3 h 30"/>
                  <a:gd name="T20" fmla="*/ 0 w 60"/>
                  <a:gd name="T21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30">
                    <a:moveTo>
                      <a:pt x="0" y="13"/>
                    </a:moveTo>
                    <a:lnTo>
                      <a:pt x="17" y="17"/>
                    </a:lnTo>
                    <a:lnTo>
                      <a:pt x="25" y="25"/>
                    </a:lnTo>
                    <a:lnTo>
                      <a:pt x="25" y="30"/>
                    </a:lnTo>
                    <a:lnTo>
                      <a:pt x="33" y="30"/>
                    </a:lnTo>
                    <a:lnTo>
                      <a:pt x="60" y="22"/>
                    </a:lnTo>
                    <a:lnTo>
                      <a:pt x="55" y="13"/>
                    </a:lnTo>
                    <a:lnTo>
                      <a:pt x="51" y="8"/>
                    </a:lnTo>
                    <a:lnTo>
                      <a:pt x="33" y="0"/>
                    </a:lnTo>
                    <a:lnTo>
                      <a:pt x="8" y="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ECECE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94" name="Freeform 446">
                <a:extLst>
                  <a:ext uri="{FF2B5EF4-FFF2-40B4-BE49-F238E27FC236}">
                    <a16:creationId xmlns:a16="http://schemas.microsoft.com/office/drawing/2014/main" id="{BAE21D74-1C46-4B9F-8CC8-9AB662CBC1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9" y="3373"/>
                <a:ext cx="8" cy="6"/>
              </a:xfrm>
              <a:custGeom>
                <a:avLst/>
                <a:gdLst>
                  <a:gd name="T0" fmla="*/ 0 w 17"/>
                  <a:gd name="T1" fmla="*/ 14 h 14"/>
                  <a:gd name="T2" fmla="*/ 17 w 17"/>
                  <a:gd name="T3" fmla="*/ 5 h 14"/>
                  <a:gd name="T4" fmla="*/ 17 w 17"/>
                  <a:gd name="T5" fmla="*/ 0 h 14"/>
                  <a:gd name="T6" fmla="*/ 0 w 17"/>
                  <a:gd name="T7" fmla="*/ 5 h 14"/>
                  <a:gd name="T8" fmla="*/ 0 w 17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4">
                    <a:moveTo>
                      <a:pt x="0" y="14"/>
                    </a:moveTo>
                    <a:lnTo>
                      <a:pt x="17" y="5"/>
                    </a:lnTo>
                    <a:lnTo>
                      <a:pt x="17" y="0"/>
                    </a:lnTo>
                    <a:lnTo>
                      <a:pt x="0" y="5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95" name="Freeform 447">
                <a:extLst>
                  <a:ext uri="{FF2B5EF4-FFF2-40B4-BE49-F238E27FC236}">
                    <a16:creationId xmlns:a16="http://schemas.microsoft.com/office/drawing/2014/main" id="{B1998E06-2F3A-4958-B341-B7ADD1923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8" y="3377"/>
                <a:ext cx="22" cy="6"/>
              </a:xfrm>
              <a:custGeom>
                <a:avLst/>
                <a:gdLst>
                  <a:gd name="T0" fmla="*/ 3 w 43"/>
                  <a:gd name="T1" fmla="*/ 5 h 13"/>
                  <a:gd name="T2" fmla="*/ 0 w 43"/>
                  <a:gd name="T3" fmla="*/ 5 h 13"/>
                  <a:gd name="T4" fmla="*/ 0 w 43"/>
                  <a:gd name="T5" fmla="*/ 5 h 13"/>
                  <a:gd name="T6" fmla="*/ 43 w 43"/>
                  <a:gd name="T7" fmla="*/ 13 h 13"/>
                  <a:gd name="T8" fmla="*/ 38 w 43"/>
                  <a:gd name="T9" fmla="*/ 5 h 13"/>
                  <a:gd name="T10" fmla="*/ 29 w 43"/>
                  <a:gd name="T11" fmla="*/ 0 h 13"/>
                  <a:gd name="T12" fmla="*/ 16 w 43"/>
                  <a:gd name="T13" fmla="*/ 0 h 13"/>
                  <a:gd name="T14" fmla="*/ 8 w 43"/>
                  <a:gd name="T15" fmla="*/ 0 h 13"/>
                  <a:gd name="T16" fmla="*/ 3 w 43"/>
                  <a:gd name="T17" fmla="*/ 5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" h="13">
                    <a:moveTo>
                      <a:pt x="3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43" y="13"/>
                    </a:lnTo>
                    <a:lnTo>
                      <a:pt x="38" y="5"/>
                    </a:lnTo>
                    <a:lnTo>
                      <a:pt x="29" y="0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3" y="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96" name="Freeform 448">
                <a:extLst>
                  <a:ext uri="{FF2B5EF4-FFF2-40B4-BE49-F238E27FC236}">
                    <a16:creationId xmlns:a16="http://schemas.microsoft.com/office/drawing/2014/main" id="{189BD0DA-48AD-4614-8EDD-94E4C9425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0" y="3377"/>
                <a:ext cx="7" cy="6"/>
              </a:xfrm>
              <a:custGeom>
                <a:avLst/>
                <a:gdLst>
                  <a:gd name="T0" fmla="*/ 0 w 13"/>
                  <a:gd name="T1" fmla="*/ 13 h 13"/>
                  <a:gd name="T2" fmla="*/ 5 w 13"/>
                  <a:gd name="T3" fmla="*/ 13 h 13"/>
                  <a:gd name="T4" fmla="*/ 13 w 13"/>
                  <a:gd name="T5" fmla="*/ 8 h 13"/>
                  <a:gd name="T6" fmla="*/ 13 w 13"/>
                  <a:gd name="T7" fmla="*/ 0 h 13"/>
                  <a:gd name="T8" fmla="*/ 0 w 13"/>
                  <a:gd name="T9" fmla="*/ 5 h 13"/>
                  <a:gd name="T10" fmla="*/ 0 w 13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0" y="13"/>
                    </a:moveTo>
                    <a:lnTo>
                      <a:pt x="5" y="13"/>
                    </a:lnTo>
                    <a:lnTo>
                      <a:pt x="13" y="8"/>
                    </a:lnTo>
                    <a:lnTo>
                      <a:pt x="13" y="0"/>
                    </a:lnTo>
                    <a:lnTo>
                      <a:pt x="0" y="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97" name="Freeform 449">
                <a:extLst>
                  <a:ext uri="{FF2B5EF4-FFF2-40B4-BE49-F238E27FC236}">
                    <a16:creationId xmlns:a16="http://schemas.microsoft.com/office/drawing/2014/main" id="{89442E7F-24F9-4F98-8A96-C155505372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3381"/>
                <a:ext cx="153" cy="28"/>
              </a:xfrm>
              <a:custGeom>
                <a:avLst/>
                <a:gdLst>
                  <a:gd name="T0" fmla="*/ 0 w 306"/>
                  <a:gd name="T1" fmla="*/ 8 h 56"/>
                  <a:gd name="T2" fmla="*/ 18 w 306"/>
                  <a:gd name="T3" fmla="*/ 13 h 56"/>
                  <a:gd name="T4" fmla="*/ 177 w 306"/>
                  <a:gd name="T5" fmla="*/ 35 h 56"/>
                  <a:gd name="T6" fmla="*/ 306 w 306"/>
                  <a:gd name="T7" fmla="*/ 56 h 56"/>
                  <a:gd name="T8" fmla="*/ 302 w 306"/>
                  <a:gd name="T9" fmla="*/ 43 h 56"/>
                  <a:gd name="T10" fmla="*/ 0 w 306"/>
                  <a:gd name="T11" fmla="*/ 0 h 56"/>
                  <a:gd name="T12" fmla="*/ 0 w 306"/>
                  <a:gd name="T13" fmla="*/ 0 h 56"/>
                  <a:gd name="T14" fmla="*/ 0 w 306"/>
                  <a:gd name="T15" fmla="*/ 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6" h="56">
                    <a:moveTo>
                      <a:pt x="0" y="8"/>
                    </a:moveTo>
                    <a:lnTo>
                      <a:pt x="18" y="13"/>
                    </a:lnTo>
                    <a:lnTo>
                      <a:pt x="177" y="35"/>
                    </a:lnTo>
                    <a:lnTo>
                      <a:pt x="306" y="56"/>
                    </a:lnTo>
                    <a:lnTo>
                      <a:pt x="302" y="4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59595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98" name="Freeform 450">
                <a:extLst>
                  <a:ext uri="{FF2B5EF4-FFF2-40B4-BE49-F238E27FC236}">
                    <a16:creationId xmlns:a16="http://schemas.microsoft.com/office/drawing/2014/main" id="{E7EB0A18-4F9A-42A6-B7A4-DDF167C5E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9" y="3381"/>
                <a:ext cx="9" cy="7"/>
              </a:xfrm>
              <a:custGeom>
                <a:avLst/>
                <a:gdLst>
                  <a:gd name="T0" fmla="*/ 0 w 18"/>
                  <a:gd name="T1" fmla="*/ 13 h 13"/>
                  <a:gd name="T2" fmla="*/ 0 w 18"/>
                  <a:gd name="T3" fmla="*/ 13 h 13"/>
                  <a:gd name="T4" fmla="*/ 18 w 18"/>
                  <a:gd name="T5" fmla="*/ 8 h 13"/>
                  <a:gd name="T6" fmla="*/ 18 w 18"/>
                  <a:gd name="T7" fmla="*/ 0 h 13"/>
                  <a:gd name="T8" fmla="*/ 0 w 18"/>
                  <a:gd name="T9" fmla="*/ 5 h 13"/>
                  <a:gd name="T10" fmla="*/ 0 w 18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3">
                    <a:moveTo>
                      <a:pt x="0" y="13"/>
                    </a:moveTo>
                    <a:lnTo>
                      <a:pt x="0" y="13"/>
                    </a:lnTo>
                    <a:lnTo>
                      <a:pt x="18" y="8"/>
                    </a:lnTo>
                    <a:lnTo>
                      <a:pt x="18" y="0"/>
                    </a:lnTo>
                    <a:lnTo>
                      <a:pt x="0" y="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699" name="Freeform 451">
                <a:extLst>
                  <a:ext uri="{FF2B5EF4-FFF2-40B4-BE49-F238E27FC236}">
                    <a16:creationId xmlns:a16="http://schemas.microsoft.com/office/drawing/2014/main" id="{20F5D16F-7ADD-4ECB-A503-6E6E92571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" y="3383"/>
                <a:ext cx="17" cy="28"/>
              </a:xfrm>
              <a:custGeom>
                <a:avLst/>
                <a:gdLst>
                  <a:gd name="T0" fmla="*/ 0 w 34"/>
                  <a:gd name="T1" fmla="*/ 16 h 55"/>
                  <a:gd name="T2" fmla="*/ 0 w 34"/>
                  <a:gd name="T3" fmla="*/ 38 h 55"/>
                  <a:gd name="T4" fmla="*/ 10 w 34"/>
                  <a:gd name="T5" fmla="*/ 55 h 55"/>
                  <a:gd name="T6" fmla="*/ 13 w 34"/>
                  <a:gd name="T7" fmla="*/ 55 h 55"/>
                  <a:gd name="T8" fmla="*/ 21 w 34"/>
                  <a:gd name="T9" fmla="*/ 46 h 55"/>
                  <a:gd name="T10" fmla="*/ 26 w 34"/>
                  <a:gd name="T11" fmla="*/ 38 h 55"/>
                  <a:gd name="T12" fmla="*/ 31 w 34"/>
                  <a:gd name="T13" fmla="*/ 30 h 55"/>
                  <a:gd name="T14" fmla="*/ 34 w 34"/>
                  <a:gd name="T15" fmla="*/ 0 h 55"/>
                  <a:gd name="T16" fmla="*/ 0 w 34"/>
                  <a:gd name="T17" fmla="*/ 13 h 55"/>
                  <a:gd name="T18" fmla="*/ 0 w 34"/>
                  <a:gd name="T19" fmla="*/ 1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55">
                    <a:moveTo>
                      <a:pt x="0" y="16"/>
                    </a:moveTo>
                    <a:lnTo>
                      <a:pt x="0" y="38"/>
                    </a:lnTo>
                    <a:lnTo>
                      <a:pt x="10" y="55"/>
                    </a:lnTo>
                    <a:lnTo>
                      <a:pt x="13" y="55"/>
                    </a:lnTo>
                    <a:lnTo>
                      <a:pt x="21" y="46"/>
                    </a:lnTo>
                    <a:lnTo>
                      <a:pt x="26" y="38"/>
                    </a:lnTo>
                    <a:lnTo>
                      <a:pt x="31" y="30"/>
                    </a:lnTo>
                    <a:lnTo>
                      <a:pt x="34" y="0"/>
                    </a:lnTo>
                    <a:lnTo>
                      <a:pt x="0" y="1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00" name="Freeform 452">
                <a:extLst>
                  <a:ext uri="{FF2B5EF4-FFF2-40B4-BE49-F238E27FC236}">
                    <a16:creationId xmlns:a16="http://schemas.microsoft.com/office/drawing/2014/main" id="{FB42FA4E-DC63-4559-B020-C0792DE9B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1" y="3385"/>
                <a:ext cx="7" cy="7"/>
              </a:xfrm>
              <a:custGeom>
                <a:avLst/>
                <a:gdLst>
                  <a:gd name="T0" fmla="*/ 0 w 13"/>
                  <a:gd name="T1" fmla="*/ 10 h 13"/>
                  <a:gd name="T2" fmla="*/ 0 w 13"/>
                  <a:gd name="T3" fmla="*/ 13 h 13"/>
                  <a:gd name="T4" fmla="*/ 13 w 13"/>
                  <a:gd name="T5" fmla="*/ 10 h 13"/>
                  <a:gd name="T6" fmla="*/ 13 w 13"/>
                  <a:gd name="T7" fmla="*/ 0 h 13"/>
                  <a:gd name="T8" fmla="*/ 0 w 13"/>
                  <a:gd name="T9" fmla="*/ 5 h 13"/>
                  <a:gd name="T10" fmla="*/ 0 w 13"/>
                  <a:gd name="T11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0" y="10"/>
                    </a:moveTo>
                    <a:lnTo>
                      <a:pt x="0" y="13"/>
                    </a:lnTo>
                    <a:lnTo>
                      <a:pt x="13" y="10"/>
                    </a:lnTo>
                    <a:lnTo>
                      <a:pt x="13" y="0"/>
                    </a:lnTo>
                    <a:lnTo>
                      <a:pt x="0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01" name="Freeform 453">
                <a:extLst>
                  <a:ext uri="{FF2B5EF4-FFF2-40B4-BE49-F238E27FC236}">
                    <a16:creationId xmlns:a16="http://schemas.microsoft.com/office/drawing/2014/main" id="{A438F143-D110-44B8-948A-7BACCEE52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2" y="3390"/>
                <a:ext cx="7" cy="6"/>
              </a:xfrm>
              <a:custGeom>
                <a:avLst/>
                <a:gdLst>
                  <a:gd name="T0" fmla="*/ 0 w 13"/>
                  <a:gd name="T1" fmla="*/ 12 h 12"/>
                  <a:gd name="T2" fmla="*/ 13 w 13"/>
                  <a:gd name="T3" fmla="*/ 8 h 12"/>
                  <a:gd name="T4" fmla="*/ 13 w 13"/>
                  <a:gd name="T5" fmla="*/ 0 h 12"/>
                  <a:gd name="T6" fmla="*/ 0 w 13"/>
                  <a:gd name="T7" fmla="*/ 8 h 12"/>
                  <a:gd name="T8" fmla="*/ 0 w 13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2">
                    <a:moveTo>
                      <a:pt x="0" y="12"/>
                    </a:moveTo>
                    <a:lnTo>
                      <a:pt x="13" y="8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02" name="Freeform 454">
                <a:extLst>
                  <a:ext uri="{FF2B5EF4-FFF2-40B4-BE49-F238E27FC236}">
                    <a16:creationId xmlns:a16="http://schemas.microsoft.com/office/drawing/2014/main" id="{351D8A62-9C7C-44AE-B222-0DC23C4E5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4" y="3394"/>
                <a:ext cx="6" cy="8"/>
              </a:xfrm>
              <a:custGeom>
                <a:avLst/>
                <a:gdLst>
                  <a:gd name="T0" fmla="*/ 0 w 13"/>
                  <a:gd name="T1" fmla="*/ 12 h 17"/>
                  <a:gd name="T2" fmla="*/ 0 w 13"/>
                  <a:gd name="T3" fmla="*/ 17 h 17"/>
                  <a:gd name="T4" fmla="*/ 4 w 13"/>
                  <a:gd name="T5" fmla="*/ 12 h 17"/>
                  <a:gd name="T6" fmla="*/ 13 w 13"/>
                  <a:gd name="T7" fmla="*/ 9 h 17"/>
                  <a:gd name="T8" fmla="*/ 9 w 13"/>
                  <a:gd name="T9" fmla="*/ 0 h 17"/>
                  <a:gd name="T10" fmla="*/ 0 w 13"/>
                  <a:gd name="T11" fmla="*/ 4 h 17"/>
                  <a:gd name="T12" fmla="*/ 0 w 13"/>
                  <a:gd name="T13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7">
                    <a:moveTo>
                      <a:pt x="0" y="12"/>
                    </a:moveTo>
                    <a:lnTo>
                      <a:pt x="0" y="17"/>
                    </a:lnTo>
                    <a:lnTo>
                      <a:pt x="4" y="12"/>
                    </a:lnTo>
                    <a:lnTo>
                      <a:pt x="13" y="9"/>
                    </a:lnTo>
                    <a:lnTo>
                      <a:pt x="9" y="0"/>
                    </a:lnTo>
                    <a:lnTo>
                      <a:pt x="0" y="4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03" name="Freeform 455">
                <a:extLst>
                  <a:ext uri="{FF2B5EF4-FFF2-40B4-BE49-F238E27FC236}">
                    <a16:creationId xmlns:a16="http://schemas.microsoft.com/office/drawing/2014/main" id="{FE9026D8-B835-4F98-85DC-928EA5949D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3" y="3398"/>
                <a:ext cx="8" cy="9"/>
              </a:xfrm>
              <a:custGeom>
                <a:avLst/>
                <a:gdLst>
                  <a:gd name="T0" fmla="*/ 0 w 16"/>
                  <a:gd name="T1" fmla="*/ 8 h 16"/>
                  <a:gd name="T2" fmla="*/ 3 w 16"/>
                  <a:gd name="T3" fmla="*/ 13 h 16"/>
                  <a:gd name="T4" fmla="*/ 3 w 16"/>
                  <a:gd name="T5" fmla="*/ 16 h 16"/>
                  <a:gd name="T6" fmla="*/ 16 w 16"/>
                  <a:gd name="T7" fmla="*/ 8 h 16"/>
                  <a:gd name="T8" fmla="*/ 16 w 16"/>
                  <a:gd name="T9" fmla="*/ 0 h 16"/>
                  <a:gd name="T10" fmla="*/ 3 w 16"/>
                  <a:gd name="T11" fmla="*/ 3 h 16"/>
                  <a:gd name="T12" fmla="*/ 0 w 16"/>
                  <a:gd name="T13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16">
                    <a:moveTo>
                      <a:pt x="0" y="8"/>
                    </a:moveTo>
                    <a:lnTo>
                      <a:pt x="3" y="13"/>
                    </a:lnTo>
                    <a:lnTo>
                      <a:pt x="3" y="16"/>
                    </a:lnTo>
                    <a:lnTo>
                      <a:pt x="16" y="8"/>
                    </a:lnTo>
                    <a:lnTo>
                      <a:pt x="16" y="0"/>
                    </a:lnTo>
                    <a:lnTo>
                      <a:pt x="3" y="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04" name="Freeform 456">
                <a:extLst>
                  <a:ext uri="{FF2B5EF4-FFF2-40B4-BE49-F238E27FC236}">
                    <a16:creationId xmlns:a16="http://schemas.microsoft.com/office/drawing/2014/main" id="{FF2F7EE6-05A8-41F0-BD80-4C3DA3699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4" y="3402"/>
                <a:ext cx="9" cy="9"/>
              </a:xfrm>
              <a:custGeom>
                <a:avLst/>
                <a:gdLst>
                  <a:gd name="T0" fmla="*/ 0 w 18"/>
                  <a:gd name="T1" fmla="*/ 17 h 17"/>
                  <a:gd name="T2" fmla="*/ 9 w 18"/>
                  <a:gd name="T3" fmla="*/ 13 h 17"/>
                  <a:gd name="T4" fmla="*/ 18 w 18"/>
                  <a:gd name="T5" fmla="*/ 8 h 17"/>
                  <a:gd name="T6" fmla="*/ 18 w 18"/>
                  <a:gd name="T7" fmla="*/ 0 h 17"/>
                  <a:gd name="T8" fmla="*/ 0 w 18"/>
                  <a:gd name="T9" fmla="*/ 5 h 17"/>
                  <a:gd name="T10" fmla="*/ 0 w 18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7">
                    <a:moveTo>
                      <a:pt x="0" y="17"/>
                    </a:moveTo>
                    <a:lnTo>
                      <a:pt x="9" y="13"/>
                    </a:lnTo>
                    <a:lnTo>
                      <a:pt x="18" y="8"/>
                    </a:lnTo>
                    <a:lnTo>
                      <a:pt x="18" y="0"/>
                    </a:lnTo>
                    <a:lnTo>
                      <a:pt x="0" y="5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05" name="Freeform 457">
                <a:extLst>
                  <a:ext uri="{FF2B5EF4-FFF2-40B4-BE49-F238E27FC236}">
                    <a16:creationId xmlns:a16="http://schemas.microsoft.com/office/drawing/2014/main" id="{E80BAD82-2E43-4238-B8A1-AC3D966E6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1" y="3407"/>
                <a:ext cx="11" cy="8"/>
              </a:xfrm>
              <a:custGeom>
                <a:avLst/>
                <a:gdLst>
                  <a:gd name="T0" fmla="*/ 0 w 21"/>
                  <a:gd name="T1" fmla="*/ 13 h 17"/>
                  <a:gd name="T2" fmla="*/ 0 w 21"/>
                  <a:gd name="T3" fmla="*/ 17 h 17"/>
                  <a:gd name="T4" fmla="*/ 21 w 21"/>
                  <a:gd name="T5" fmla="*/ 9 h 17"/>
                  <a:gd name="T6" fmla="*/ 21 w 21"/>
                  <a:gd name="T7" fmla="*/ 0 h 17"/>
                  <a:gd name="T8" fmla="*/ 0 w 21"/>
                  <a:gd name="T9" fmla="*/ 9 h 17"/>
                  <a:gd name="T10" fmla="*/ 0 w 21"/>
                  <a:gd name="T11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7">
                    <a:moveTo>
                      <a:pt x="0" y="13"/>
                    </a:moveTo>
                    <a:lnTo>
                      <a:pt x="0" y="17"/>
                    </a:lnTo>
                    <a:lnTo>
                      <a:pt x="21" y="9"/>
                    </a:lnTo>
                    <a:lnTo>
                      <a:pt x="21" y="0"/>
                    </a:lnTo>
                    <a:lnTo>
                      <a:pt x="0" y="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06" name="Freeform 458">
                <a:extLst>
                  <a:ext uri="{FF2B5EF4-FFF2-40B4-BE49-F238E27FC236}">
                    <a16:creationId xmlns:a16="http://schemas.microsoft.com/office/drawing/2014/main" id="{F79F9607-CF1D-4851-BEB6-6F3FE18C1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2" y="3413"/>
                <a:ext cx="7" cy="9"/>
              </a:xfrm>
              <a:custGeom>
                <a:avLst/>
                <a:gdLst>
                  <a:gd name="T0" fmla="*/ 0 w 13"/>
                  <a:gd name="T1" fmla="*/ 17 h 17"/>
                  <a:gd name="T2" fmla="*/ 13 w 13"/>
                  <a:gd name="T3" fmla="*/ 9 h 17"/>
                  <a:gd name="T4" fmla="*/ 13 w 13"/>
                  <a:gd name="T5" fmla="*/ 4 h 17"/>
                  <a:gd name="T6" fmla="*/ 13 w 13"/>
                  <a:gd name="T7" fmla="*/ 0 h 17"/>
                  <a:gd name="T8" fmla="*/ 0 w 13"/>
                  <a:gd name="T9" fmla="*/ 4 h 17"/>
                  <a:gd name="T10" fmla="*/ 0 w 13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7">
                    <a:moveTo>
                      <a:pt x="0" y="17"/>
                    </a:moveTo>
                    <a:lnTo>
                      <a:pt x="13" y="9"/>
                    </a:lnTo>
                    <a:lnTo>
                      <a:pt x="13" y="4"/>
                    </a:lnTo>
                    <a:lnTo>
                      <a:pt x="13" y="0"/>
                    </a:lnTo>
                    <a:lnTo>
                      <a:pt x="0" y="4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07" name="Freeform 459">
                <a:extLst>
                  <a:ext uri="{FF2B5EF4-FFF2-40B4-BE49-F238E27FC236}">
                    <a16:creationId xmlns:a16="http://schemas.microsoft.com/office/drawing/2014/main" id="{4753206A-D6FB-4649-AADD-F885A3C79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7" y="3413"/>
                <a:ext cx="17" cy="30"/>
              </a:xfrm>
              <a:custGeom>
                <a:avLst/>
                <a:gdLst>
                  <a:gd name="T0" fmla="*/ 0 w 34"/>
                  <a:gd name="T1" fmla="*/ 22 h 60"/>
                  <a:gd name="T2" fmla="*/ 0 w 34"/>
                  <a:gd name="T3" fmla="*/ 60 h 60"/>
                  <a:gd name="T4" fmla="*/ 34 w 34"/>
                  <a:gd name="T5" fmla="*/ 39 h 60"/>
                  <a:gd name="T6" fmla="*/ 34 w 34"/>
                  <a:gd name="T7" fmla="*/ 0 h 60"/>
                  <a:gd name="T8" fmla="*/ 0 w 34"/>
                  <a:gd name="T9" fmla="*/ 17 h 60"/>
                  <a:gd name="T10" fmla="*/ 0 w 34"/>
                  <a:gd name="T11" fmla="*/ 2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60">
                    <a:moveTo>
                      <a:pt x="0" y="22"/>
                    </a:moveTo>
                    <a:lnTo>
                      <a:pt x="0" y="60"/>
                    </a:lnTo>
                    <a:lnTo>
                      <a:pt x="34" y="39"/>
                    </a:lnTo>
                    <a:lnTo>
                      <a:pt x="34" y="0"/>
                    </a:lnTo>
                    <a:lnTo>
                      <a:pt x="0" y="1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08" name="Freeform 460">
                <a:extLst>
                  <a:ext uri="{FF2B5EF4-FFF2-40B4-BE49-F238E27FC236}">
                    <a16:creationId xmlns:a16="http://schemas.microsoft.com/office/drawing/2014/main" id="{1D33E53A-B5CA-4EDD-948C-75D2BF039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3417"/>
                <a:ext cx="11" cy="9"/>
              </a:xfrm>
              <a:custGeom>
                <a:avLst/>
                <a:gdLst>
                  <a:gd name="T0" fmla="*/ 0 w 21"/>
                  <a:gd name="T1" fmla="*/ 16 h 16"/>
                  <a:gd name="T2" fmla="*/ 16 w 21"/>
                  <a:gd name="T3" fmla="*/ 8 h 16"/>
                  <a:gd name="T4" fmla="*/ 16 w 21"/>
                  <a:gd name="T5" fmla="*/ 8 h 16"/>
                  <a:gd name="T6" fmla="*/ 21 w 21"/>
                  <a:gd name="T7" fmla="*/ 0 h 16"/>
                  <a:gd name="T8" fmla="*/ 0 w 21"/>
                  <a:gd name="T9" fmla="*/ 8 h 16"/>
                  <a:gd name="T10" fmla="*/ 0 w 21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6">
                    <a:moveTo>
                      <a:pt x="0" y="16"/>
                    </a:moveTo>
                    <a:lnTo>
                      <a:pt x="16" y="8"/>
                    </a:lnTo>
                    <a:lnTo>
                      <a:pt x="16" y="8"/>
                    </a:lnTo>
                    <a:lnTo>
                      <a:pt x="21" y="0"/>
                    </a:lnTo>
                    <a:lnTo>
                      <a:pt x="0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09" name="Freeform 461">
                <a:extLst>
                  <a:ext uri="{FF2B5EF4-FFF2-40B4-BE49-F238E27FC236}">
                    <a16:creationId xmlns:a16="http://schemas.microsoft.com/office/drawing/2014/main" id="{25C60F18-CEED-4457-A4FB-A983679AC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3424"/>
                <a:ext cx="10" cy="8"/>
              </a:xfrm>
              <a:custGeom>
                <a:avLst/>
                <a:gdLst>
                  <a:gd name="T0" fmla="*/ 0 w 22"/>
                  <a:gd name="T1" fmla="*/ 17 h 17"/>
                  <a:gd name="T2" fmla="*/ 22 w 22"/>
                  <a:gd name="T3" fmla="*/ 8 h 17"/>
                  <a:gd name="T4" fmla="*/ 22 w 22"/>
                  <a:gd name="T5" fmla="*/ 0 h 17"/>
                  <a:gd name="T6" fmla="*/ 0 w 22"/>
                  <a:gd name="T7" fmla="*/ 8 h 17"/>
                  <a:gd name="T8" fmla="*/ 0 w 22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17">
                    <a:moveTo>
                      <a:pt x="0" y="17"/>
                    </a:moveTo>
                    <a:lnTo>
                      <a:pt x="22" y="8"/>
                    </a:lnTo>
                    <a:lnTo>
                      <a:pt x="22" y="0"/>
                    </a:lnTo>
                    <a:lnTo>
                      <a:pt x="0" y="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10" name="Freeform 462">
                <a:extLst>
                  <a:ext uri="{FF2B5EF4-FFF2-40B4-BE49-F238E27FC236}">
                    <a16:creationId xmlns:a16="http://schemas.microsoft.com/office/drawing/2014/main" id="{8986C2D5-D0E1-494E-B887-F4EBBCB5E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4" y="3424"/>
                <a:ext cx="31" cy="21"/>
              </a:xfrm>
              <a:custGeom>
                <a:avLst/>
                <a:gdLst>
                  <a:gd name="T0" fmla="*/ 53 w 62"/>
                  <a:gd name="T1" fmla="*/ 38 h 41"/>
                  <a:gd name="T2" fmla="*/ 62 w 62"/>
                  <a:gd name="T3" fmla="*/ 41 h 41"/>
                  <a:gd name="T4" fmla="*/ 62 w 62"/>
                  <a:gd name="T5" fmla="*/ 41 h 41"/>
                  <a:gd name="T6" fmla="*/ 62 w 62"/>
                  <a:gd name="T7" fmla="*/ 38 h 41"/>
                  <a:gd name="T8" fmla="*/ 62 w 62"/>
                  <a:gd name="T9" fmla="*/ 0 h 41"/>
                  <a:gd name="T10" fmla="*/ 0 w 62"/>
                  <a:gd name="T11" fmla="*/ 30 h 41"/>
                  <a:gd name="T12" fmla="*/ 53 w 62"/>
                  <a:gd name="T1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1">
                    <a:moveTo>
                      <a:pt x="53" y="38"/>
                    </a:moveTo>
                    <a:lnTo>
                      <a:pt x="62" y="41"/>
                    </a:lnTo>
                    <a:lnTo>
                      <a:pt x="62" y="41"/>
                    </a:lnTo>
                    <a:lnTo>
                      <a:pt x="62" y="38"/>
                    </a:lnTo>
                    <a:lnTo>
                      <a:pt x="62" y="0"/>
                    </a:lnTo>
                    <a:lnTo>
                      <a:pt x="0" y="30"/>
                    </a:lnTo>
                    <a:lnTo>
                      <a:pt x="53" y="38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11" name="Freeform 463">
                <a:extLst>
                  <a:ext uri="{FF2B5EF4-FFF2-40B4-BE49-F238E27FC236}">
                    <a16:creationId xmlns:a16="http://schemas.microsoft.com/office/drawing/2014/main" id="{C9755A62-B7F2-4BA2-A3D6-1519358F9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3428"/>
                <a:ext cx="11" cy="8"/>
              </a:xfrm>
              <a:custGeom>
                <a:avLst/>
                <a:gdLst>
                  <a:gd name="T0" fmla="*/ 0 w 21"/>
                  <a:gd name="T1" fmla="*/ 17 h 17"/>
                  <a:gd name="T2" fmla="*/ 0 w 21"/>
                  <a:gd name="T3" fmla="*/ 17 h 17"/>
                  <a:gd name="T4" fmla="*/ 5 w 21"/>
                  <a:gd name="T5" fmla="*/ 17 h 17"/>
                  <a:gd name="T6" fmla="*/ 21 w 21"/>
                  <a:gd name="T7" fmla="*/ 14 h 17"/>
                  <a:gd name="T8" fmla="*/ 21 w 21"/>
                  <a:gd name="T9" fmla="*/ 0 h 17"/>
                  <a:gd name="T10" fmla="*/ 5 w 21"/>
                  <a:gd name="T11" fmla="*/ 14 h 17"/>
                  <a:gd name="T12" fmla="*/ 0 w 21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7">
                    <a:moveTo>
                      <a:pt x="0" y="17"/>
                    </a:moveTo>
                    <a:lnTo>
                      <a:pt x="0" y="17"/>
                    </a:lnTo>
                    <a:lnTo>
                      <a:pt x="5" y="17"/>
                    </a:lnTo>
                    <a:lnTo>
                      <a:pt x="21" y="14"/>
                    </a:lnTo>
                    <a:lnTo>
                      <a:pt x="21" y="0"/>
                    </a:lnTo>
                    <a:lnTo>
                      <a:pt x="5" y="14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12" name="Freeform 464">
                <a:extLst>
                  <a:ext uri="{FF2B5EF4-FFF2-40B4-BE49-F238E27FC236}">
                    <a16:creationId xmlns:a16="http://schemas.microsoft.com/office/drawing/2014/main" id="{FEC6E205-78AE-4AEA-B430-6AF5F358C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3435"/>
                <a:ext cx="11" cy="10"/>
              </a:xfrm>
              <a:custGeom>
                <a:avLst/>
                <a:gdLst>
                  <a:gd name="T0" fmla="*/ 0 w 21"/>
                  <a:gd name="T1" fmla="*/ 19 h 19"/>
                  <a:gd name="T2" fmla="*/ 21 w 21"/>
                  <a:gd name="T3" fmla="*/ 8 h 19"/>
                  <a:gd name="T4" fmla="*/ 21 w 21"/>
                  <a:gd name="T5" fmla="*/ 0 h 19"/>
                  <a:gd name="T6" fmla="*/ 0 w 21"/>
                  <a:gd name="T7" fmla="*/ 8 h 19"/>
                  <a:gd name="T8" fmla="*/ 0 w 21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0" y="19"/>
                    </a:moveTo>
                    <a:lnTo>
                      <a:pt x="21" y="8"/>
                    </a:lnTo>
                    <a:lnTo>
                      <a:pt x="21" y="0"/>
                    </a:lnTo>
                    <a:lnTo>
                      <a:pt x="0" y="8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13" name="Freeform 465">
                <a:extLst>
                  <a:ext uri="{FF2B5EF4-FFF2-40B4-BE49-F238E27FC236}">
                    <a16:creationId xmlns:a16="http://schemas.microsoft.com/office/drawing/2014/main" id="{67324DFB-225E-4C06-9B48-F16416911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6" y="3441"/>
                <a:ext cx="74" cy="55"/>
              </a:xfrm>
              <a:custGeom>
                <a:avLst/>
                <a:gdLst>
                  <a:gd name="T0" fmla="*/ 0 w 147"/>
                  <a:gd name="T1" fmla="*/ 103 h 111"/>
                  <a:gd name="T2" fmla="*/ 8 w 147"/>
                  <a:gd name="T3" fmla="*/ 99 h 111"/>
                  <a:gd name="T4" fmla="*/ 13 w 147"/>
                  <a:gd name="T5" fmla="*/ 103 h 111"/>
                  <a:gd name="T6" fmla="*/ 13 w 147"/>
                  <a:gd name="T7" fmla="*/ 111 h 111"/>
                  <a:gd name="T8" fmla="*/ 86 w 147"/>
                  <a:gd name="T9" fmla="*/ 70 h 111"/>
                  <a:gd name="T10" fmla="*/ 125 w 147"/>
                  <a:gd name="T11" fmla="*/ 48 h 111"/>
                  <a:gd name="T12" fmla="*/ 125 w 147"/>
                  <a:gd name="T13" fmla="*/ 18 h 111"/>
                  <a:gd name="T14" fmla="*/ 129 w 147"/>
                  <a:gd name="T15" fmla="*/ 13 h 111"/>
                  <a:gd name="T16" fmla="*/ 142 w 147"/>
                  <a:gd name="T17" fmla="*/ 8 h 111"/>
                  <a:gd name="T18" fmla="*/ 142 w 147"/>
                  <a:gd name="T19" fmla="*/ 8 h 111"/>
                  <a:gd name="T20" fmla="*/ 147 w 147"/>
                  <a:gd name="T21" fmla="*/ 5 h 111"/>
                  <a:gd name="T22" fmla="*/ 115 w 147"/>
                  <a:gd name="T23" fmla="*/ 5 h 111"/>
                  <a:gd name="T24" fmla="*/ 112 w 147"/>
                  <a:gd name="T25" fmla="*/ 0 h 111"/>
                  <a:gd name="T26" fmla="*/ 0 w 147"/>
                  <a:gd name="T27" fmla="*/ 65 h 111"/>
                  <a:gd name="T28" fmla="*/ 0 w 147"/>
                  <a:gd name="T29" fmla="*/ 10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7" h="111">
                    <a:moveTo>
                      <a:pt x="0" y="103"/>
                    </a:moveTo>
                    <a:lnTo>
                      <a:pt x="8" y="99"/>
                    </a:lnTo>
                    <a:lnTo>
                      <a:pt x="13" y="103"/>
                    </a:lnTo>
                    <a:lnTo>
                      <a:pt x="13" y="111"/>
                    </a:lnTo>
                    <a:lnTo>
                      <a:pt x="86" y="70"/>
                    </a:lnTo>
                    <a:lnTo>
                      <a:pt x="125" y="48"/>
                    </a:lnTo>
                    <a:lnTo>
                      <a:pt x="125" y="18"/>
                    </a:lnTo>
                    <a:lnTo>
                      <a:pt x="129" y="13"/>
                    </a:lnTo>
                    <a:lnTo>
                      <a:pt x="142" y="8"/>
                    </a:lnTo>
                    <a:lnTo>
                      <a:pt x="142" y="8"/>
                    </a:lnTo>
                    <a:lnTo>
                      <a:pt x="147" y="5"/>
                    </a:lnTo>
                    <a:lnTo>
                      <a:pt x="115" y="5"/>
                    </a:lnTo>
                    <a:lnTo>
                      <a:pt x="112" y="0"/>
                    </a:lnTo>
                    <a:lnTo>
                      <a:pt x="0" y="65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59595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14" name="Freeform 466">
                <a:extLst>
                  <a:ext uri="{FF2B5EF4-FFF2-40B4-BE49-F238E27FC236}">
                    <a16:creationId xmlns:a16="http://schemas.microsoft.com/office/drawing/2014/main" id="{4915F9C3-020B-4305-BEB4-17D9DA61B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3441"/>
                <a:ext cx="9" cy="10"/>
              </a:xfrm>
              <a:custGeom>
                <a:avLst/>
                <a:gdLst>
                  <a:gd name="T0" fmla="*/ 0 w 19"/>
                  <a:gd name="T1" fmla="*/ 22 h 22"/>
                  <a:gd name="T2" fmla="*/ 19 w 19"/>
                  <a:gd name="T3" fmla="*/ 13 h 22"/>
                  <a:gd name="T4" fmla="*/ 19 w 19"/>
                  <a:gd name="T5" fmla="*/ 0 h 22"/>
                  <a:gd name="T6" fmla="*/ 0 w 19"/>
                  <a:gd name="T7" fmla="*/ 13 h 22"/>
                  <a:gd name="T8" fmla="*/ 0 w 19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2">
                    <a:moveTo>
                      <a:pt x="0" y="22"/>
                    </a:moveTo>
                    <a:lnTo>
                      <a:pt x="19" y="13"/>
                    </a:lnTo>
                    <a:lnTo>
                      <a:pt x="19" y="0"/>
                    </a:lnTo>
                    <a:lnTo>
                      <a:pt x="0" y="13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15" name="Freeform 467">
                <a:extLst>
                  <a:ext uri="{FF2B5EF4-FFF2-40B4-BE49-F238E27FC236}">
                    <a16:creationId xmlns:a16="http://schemas.microsoft.com/office/drawing/2014/main" id="{41AC1163-64D0-4A27-8148-DE276B20F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3" y="3445"/>
                <a:ext cx="78" cy="28"/>
              </a:xfrm>
              <a:custGeom>
                <a:avLst/>
                <a:gdLst>
                  <a:gd name="T0" fmla="*/ 29 w 155"/>
                  <a:gd name="T1" fmla="*/ 22 h 57"/>
                  <a:gd name="T2" fmla="*/ 120 w 155"/>
                  <a:gd name="T3" fmla="*/ 57 h 57"/>
                  <a:gd name="T4" fmla="*/ 155 w 155"/>
                  <a:gd name="T5" fmla="*/ 43 h 57"/>
                  <a:gd name="T6" fmla="*/ 26 w 155"/>
                  <a:gd name="T7" fmla="*/ 0 h 57"/>
                  <a:gd name="T8" fmla="*/ 26 w 155"/>
                  <a:gd name="T9" fmla="*/ 0 h 57"/>
                  <a:gd name="T10" fmla="*/ 0 w 155"/>
                  <a:gd name="T11" fmla="*/ 5 h 57"/>
                  <a:gd name="T12" fmla="*/ 29 w 155"/>
                  <a:gd name="T13" fmla="*/ 2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57">
                    <a:moveTo>
                      <a:pt x="29" y="22"/>
                    </a:moveTo>
                    <a:lnTo>
                      <a:pt x="120" y="57"/>
                    </a:lnTo>
                    <a:lnTo>
                      <a:pt x="155" y="43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0" y="5"/>
                    </a:lnTo>
                    <a:lnTo>
                      <a:pt x="29" y="22"/>
                    </a:lnTo>
                    <a:close/>
                  </a:path>
                </a:pathLst>
              </a:custGeom>
              <a:solidFill>
                <a:srgbClr val="FC0128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16" name="Freeform 468">
                <a:extLst>
                  <a:ext uri="{FF2B5EF4-FFF2-40B4-BE49-F238E27FC236}">
                    <a16:creationId xmlns:a16="http://schemas.microsoft.com/office/drawing/2014/main" id="{CE8621BB-7214-448C-A9E5-2B6D3A86C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5" y="3447"/>
                <a:ext cx="10" cy="11"/>
              </a:xfrm>
              <a:custGeom>
                <a:avLst/>
                <a:gdLst>
                  <a:gd name="T0" fmla="*/ 0 w 22"/>
                  <a:gd name="T1" fmla="*/ 22 h 22"/>
                  <a:gd name="T2" fmla="*/ 22 w 22"/>
                  <a:gd name="T3" fmla="*/ 14 h 22"/>
                  <a:gd name="T4" fmla="*/ 22 w 22"/>
                  <a:gd name="T5" fmla="*/ 0 h 22"/>
                  <a:gd name="T6" fmla="*/ 0 w 22"/>
                  <a:gd name="T7" fmla="*/ 9 h 22"/>
                  <a:gd name="T8" fmla="*/ 0 w 22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2">
                    <a:moveTo>
                      <a:pt x="0" y="22"/>
                    </a:moveTo>
                    <a:lnTo>
                      <a:pt x="22" y="14"/>
                    </a:lnTo>
                    <a:lnTo>
                      <a:pt x="22" y="0"/>
                    </a:lnTo>
                    <a:lnTo>
                      <a:pt x="0" y="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17" name="Freeform 469">
                <a:extLst>
                  <a:ext uri="{FF2B5EF4-FFF2-40B4-BE49-F238E27FC236}">
                    <a16:creationId xmlns:a16="http://schemas.microsoft.com/office/drawing/2014/main" id="{7984F433-B629-4988-B48F-8BCF724D6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9" y="3451"/>
                <a:ext cx="62" cy="45"/>
              </a:xfrm>
              <a:custGeom>
                <a:avLst/>
                <a:gdLst>
                  <a:gd name="T0" fmla="*/ 4 w 124"/>
                  <a:gd name="T1" fmla="*/ 43 h 89"/>
                  <a:gd name="T2" fmla="*/ 124 w 124"/>
                  <a:gd name="T3" fmla="*/ 89 h 89"/>
                  <a:gd name="T4" fmla="*/ 124 w 124"/>
                  <a:gd name="T5" fmla="*/ 72 h 89"/>
                  <a:gd name="T6" fmla="*/ 124 w 124"/>
                  <a:gd name="T7" fmla="*/ 48 h 89"/>
                  <a:gd name="T8" fmla="*/ 4 w 124"/>
                  <a:gd name="T9" fmla="*/ 0 h 89"/>
                  <a:gd name="T10" fmla="*/ 0 w 124"/>
                  <a:gd name="T11" fmla="*/ 0 h 89"/>
                  <a:gd name="T12" fmla="*/ 4 w 124"/>
                  <a:gd name="T13" fmla="*/ 4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89">
                    <a:moveTo>
                      <a:pt x="4" y="43"/>
                    </a:moveTo>
                    <a:lnTo>
                      <a:pt x="124" y="89"/>
                    </a:lnTo>
                    <a:lnTo>
                      <a:pt x="124" y="72"/>
                    </a:lnTo>
                    <a:lnTo>
                      <a:pt x="124" y="48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rgbClr val="028585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18" name="Freeform 470">
                <a:extLst>
                  <a:ext uri="{FF2B5EF4-FFF2-40B4-BE49-F238E27FC236}">
                    <a16:creationId xmlns:a16="http://schemas.microsoft.com/office/drawing/2014/main" id="{FF12339C-9A9B-47D3-AFF9-9843D1EB2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" y="3454"/>
                <a:ext cx="11" cy="11"/>
              </a:xfrm>
              <a:custGeom>
                <a:avLst/>
                <a:gdLst>
                  <a:gd name="T0" fmla="*/ 0 w 22"/>
                  <a:gd name="T1" fmla="*/ 21 h 21"/>
                  <a:gd name="T2" fmla="*/ 0 w 22"/>
                  <a:gd name="T3" fmla="*/ 21 h 21"/>
                  <a:gd name="T4" fmla="*/ 22 w 22"/>
                  <a:gd name="T5" fmla="*/ 13 h 21"/>
                  <a:gd name="T6" fmla="*/ 22 w 22"/>
                  <a:gd name="T7" fmla="*/ 3 h 21"/>
                  <a:gd name="T8" fmla="*/ 22 w 22"/>
                  <a:gd name="T9" fmla="*/ 0 h 21"/>
                  <a:gd name="T10" fmla="*/ 0 w 22"/>
                  <a:gd name="T11" fmla="*/ 8 h 21"/>
                  <a:gd name="T12" fmla="*/ 0 w 22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1">
                    <a:moveTo>
                      <a:pt x="0" y="21"/>
                    </a:moveTo>
                    <a:lnTo>
                      <a:pt x="0" y="21"/>
                    </a:lnTo>
                    <a:lnTo>
                      <a:pt x="22" y="13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0" y="8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19" name="Freeform 471">
                <a:extLst>
                  <a:ext uri="{FF2B5EF4-FFF2-40B4-BE49-F238E27FC236}">
                    <a16:creationId xmlns:a16="http://schemas.microsoft.com/office/drawing/2014/main" id="{C6416B60-1CE6-48D4-ABAF-85E57E957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" y="3460"/>
                <a:ext cx="11" cy="9"/>
              </a:xfrm>
              <a:custGeom>
                <a:avLst/>
                <a:gdLst>
                  <a:gd name="T0" fmla="*/ 0 w 21"/>
                  <a:gd name="T1" fmla="*/ 16 h 16"/>
                  <a:gd name="T2" fmla="*/ 18 w 21"/>
                  <a:gd name="T3" fmla="*/ 11 h 16"/>
                  <a:gd name="T4" fmla="*/ 21 w 21"/>
                  <a:gd name="T5" fmla="*/ 3 h 16"/>
                  <a:gd name="T6" fmla="*/ 21 w 21"/>
                  <a:gd name="T7" fmla="*/ 0 h 16"/>
                  <a:gd name="T8" fmla="*/ 0 w 21"/>
                  <a:gd name="T9" fmla="*/ 8 h 16"/>
                  <a:gd name="T10" fmla="*/ 0 w 21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6">
                    <a:moveTo>
                      <a:pt x="0" y="16"/>
                    </a:moveTo>
                    <a:lnTo>
                      <a:pt x="18" y="11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0" y="8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20" name="Freeform 472">
                <a:extLst>
                  <a:ext uri="{FF2B5EF4-FFF2-40B4-BE49-F238E27FC236}">
                    <a16:creationId xmlns:a16="http://schemas.microsoft.com/office/drawing/2014/main" id="{19994691-CEF2-4F3A-8D8A-1EEB7AA194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3466"/>
                <a:ext cx="11" cy="9"/>
              </a:xfrm>
              <a:custGeom>
                <a:avLst/>
                <a:gdLst>
                  <a:gd name="T0" fmla="*/ 0 w 23"/>
                  <a:gd name="T1" fmla="*/ 19 h 19"/>
                  <a:gd name="T2" fmla="*/ 0 w 23"/>
                  <a:gd name="T3" fmla="*/ 19 h 19"/>
                  <a:gd name="T4" fmla="*/ 23 w 23"/>
                  <a:gd name="T5" fmla="*/ 9 h 19"/>
                  <a:gd name="T6" fmla="*/ 23 w 23"/>
                  <a:gd name="T7" fmla="*/ 5 h 19"/>
                  <a:gd name="T8" fmla="*/ 23 w 23"/>
                  <a:gd name="T9" fmla="*/ 0 h 19"/>
                  <a:gd name="T10" fmla="*/ 0 w 23"/>
                  <a:gd name="T11" fmla="*/ 9 h 19"/>
                  <a:gd name="T12" fmla="*/ 0 w 23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9">
                    <a:moveTo>
                      <a:pt x="0" y="19"/>
                    </a:moveTo>
                    <a:lnTo>
                      <a:pt x="0" y="19"/>
                    </a:lnTo>
                    <a:lnTo>
                      <a:pt x="23" y="9"/>
                    </a:lnTo>
                    <a:lnTo>
                      <a:pt x="23" y="5"/>
                    </a:lnTo>
                    <a:lnTo>
                      <a:pt x="23" y="0"/>
                    </a:lnTo>
                    <a:lnTo>
                      <a:pt x="0" y="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21" name="Freeform 473">
                <a:extLst>
                  <a:ext uri="{FF2B5EF4-FFF2-40B4-BE49-F238E27FC236}">
                    <a16:creationId xmlns:a16="http://schemas.microsoft.com/office/drawing/2014/main" id="{716151FA-D991-4C93-BFB9-66B8508D6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4" y="3469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14 w 43"/>
                  <a:gd name="T3" fmla="*/ 38 h 43"/>
                  <a:gd name="T4" fmla="*/ 35 w 43"/>
                  <a:gd name="T5" fmla="*/ 38 h 43"/>
                  <a:gd name="T6" fmla="*/ 38 w 43"/>
                  <a:gd name="T7" fmla="*/ 25 h 43"/>
                  <a:gd name="T8" fmla="*/ 43 w 43"/>
                  <a:gd name="T9" fmla="*/ 22 h 43"/>
                  <a:gd name="T10" fmla="*/ 38 w 43"/>
                  <a:gd name="T11" fmla="*/ 0 h 43"/>
                  <a:gd name="T12" fmla="*/ 0 w 43"/>
                  <a:gd name="T13" fmla="*/ 14 h 43"/>
                  <a:gd name="T14" fmla="*/ 0 w 4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14" y="38"/>
                    </a:lnTo>
                    <a:lnTo>
                      <a:pt x="35" y="38"/>
                    </a:lnTo>
                    <a:lnTo>
                      <a:pt x="38" y="25"/>
                    </a:lnTo>
                    <a:lnTo>
                      <a:pt x="43" y="22"/>
                    </a:lnTo>
                    <a:lnTo>
                      <a:pt x="38" y="0"/>
                    </a:lnTo>
                    <a:lnTo>
                      <a:pt x="0" y="14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83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22" name="Freeform 474">
                <a:extLst>
                  <a:ext uri="{FF2B5EF4-FFF2-40B4-BE49-F238E27FC236}">
                    <a16:creationId xmlns:a16="http://schemas.microsoft.com/office/drawing/2014/main" id="{8C5D785B-6A7A-4E8A-A3AF-19AB5B5C5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6" y="3470"/>
                <a:ext cx="326" cy="88"/>
              </a:xfrm>
              <a:custGeom>
                <a:avLst/>
                <a:gdLst>
                  <a:gd name="T0" fmla="*/ 0 w 651"/>
                  <a:gd name="T1" fmla="*/ 29 h 175"/>
                  <a:gd name="T2" fmla="*/ 562 w 651"/>
                  <a:gd name="T3" fmla="*/ 154 h 175"/>
                  <a:gd name="T4" fmla="*/ 651 w 651"/>
                  <a:gd name="T5" fmla="*/ 175 h 175"/>
                  <a:gd name="T6" fmla="*/ 651 w 651"/>
                  <a:gd name="T7" fmla="*/ 175 h 175"/>
                  <a:gd name="T8" fmla="*/ 651 w 651"/>
                  <a:gd name="T9" fmla="*/ 145 h 175"/>
                  <a:gd name="T10" fmla="*/ 9 w 651"/>
                  <a:gd name="T11" fmla="*/ 0 h 175"/>
                  <a:gd name="T12" fmla="*/ 0 w 651"/>
                  <a:gd name="T13" fmla="*/ 0 h 175"/>
                  <a:gd name="T14" fmla="*/ 0 w 651"/>
                  <a:gd name="T15" fmla="*/ 2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1" h="175">
                    <a:moveTo>
                      <a:pt x="0" y="29"/>
                    </a:moveTo>
                    <a:lnTo>
                      <a:pt x="562" y="154"/>
                    </a:lnTo>
                    <a:lnTo>
                      <a:pt x="651" y="175"/>
                    </a:lnTo>
                    <a:lnTo>
                      <a:pt x="651" y="175"/>
                    </a:lnTo>
                    <a:lnTo>
                      <a:pt x="651" y="145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59595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23" name="Freeform 475">
                <a:extLst>
                  <a:ext uri="{FF2B5EF4-FFF2-40B4-BE49-F238E27FC236}">
                    <a16:creationId xmlns:a16="http://schemas.microsoft.com/office/drawing/2014/main" id="{864DBE79-AF73-418D-82DF-141F9E2AA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3" y="3470"/>
                <a:ext cx="11" cy="11"/>
              </a:xfrm>
              <a:custGeom>
                <a:avLst/>
                <a:gdLst>
                  <a:gd name="T0" fmla="*/ 4 w 22"/>
                  <a:gd name="T1" fmla="*/ 13 h 21"/>
                  <a:gd name="T2" fmla="*/ 0 w 22"/>
                  <a:gd name="T3" fmla="*/ 13 h 21"/>
                  <a:gd name="T4" fmla="*/ 0 w 22"/>
                  <a:gd name="T5" fmla="*/ 21 h 21"/>
                  <a:gd name="T6" fmla="*/ 22 w 22"/>
                  <a:gd name="T7" fmla="*/ 18 h 21"/>
                  <a:gd name="T8" fmla="*/ 22 w 22"/>
                  <a:gd name="T9" fmla="*/ 0 h 21"/>
                  <a:gd name="T10" fmla="*/ 4 w 22"/>
                  <a:gd name="T11" fmla="*/ 1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1">
                    <a:moveTo>
                      <a:pt x="4" y="13"/>
                    </a:moveTo>
                    <a:lnTo>
                      <a:pt x="0" y="13"/>
                    </a:lnTo>
                    <a:lnTo>
                      <a:pt x="0" y="21"/>
                    </a:lnTo>
                    <a:lnTo>
                      <a:pt x="22" y="18"/>
                    </a:lnTo>
                    <a:lnTo>
                      <a:pt x="22" y="0"/>
                    </a:lnTo>
                    <a:lnTo>
                      <a:pt x="4" y="13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24" name="Rectangle 476">
                <a:extLst>
                  <a:ext uri="{FF2B5EF4-FFF2-40B4-BE49-F238E27FC236}">
                    <a16:creationId xmlns:a16="http://schemas.microsoft.com/office/drawing/2014/main" id="{B495F842-3DC5-4CB6-9122-0E096EE70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3" y="3476"/>
                <a:ext cx="0" cy="2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25" name="Freeform 477">
                <a:extLst>
                  <a:ext uri="{FF2B5EF4-FFF2-40B4-BE49-F238E27FC236}">
                    <a16:creationId xmlns:a16="http://schemas.microsoft.com/office/drawing/2014/main" id="{01BA441F-F131-448B-86AD-48AFB8686B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3477"/>
                <a:ext cx="4" cy="26"/>
              </a:xfrm>
              <a:custGeom>
                <a:avLst/>
                <a:gdLst>
                  <a:gd name="T0" fmla="*/ 0 w 8"/>
                  <a:gd name="T1" fmla="*/ 51 h 51"/>
                  <a:gd name="T2" fmla="*/ 8 w 8"/>
                  <a:gd name="T3" fmla="*/ 46 h 51"/>
                  <a:gd name="T4" fmla="*/ 8 w 8"/>
                  <a:gd name="T5" fmla="*/ 46 h 51"/>
                  <a:gd name="T6" fmla="*/ 8 w 8"/>
                  <a:gd name="T7" fmla="*/ 0 h 51"/>
                  <a:gd name="T8" fmla="*/ 0 w 8"/>
                  <a:gd name="T9" fmla="*/ 0 h 51"/>
                  <a:gd name="T10" fmla="*/ 0 w 8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51">
                    <a:moveTo>
                      <a:pt x="0" y="51"/>
                    </a:moveTo>
                    <a:lnTo>
                      <a:pt x="8" y="46"/>
                    </a:lnTo>
                    <a:lnTo>
                      <a:pt x="8" y="46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59595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26" name="Freeform 478">
                <a:extLst>
                  <a:ext uri="{FF2B5EF4-FFF2-40B4-BE49-F238E27FC236}">
                    <a16:creationId xmlns:a16="http://schemas.microsoft.com/office/drawing/2014/main" id="{C24C1B02-28DC-49CE-B156-30721EBA8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5" y="3477"/>
                <a:ext cx="5" cy="7"/>
              </a:xfrm>
              <a:custGeom>
                <a:avLst/>
                <a:gdLst>
                  <a:gd name="T0" fmla="*/ 5 w 10"/>
                  <a:gd name="T1" fmla="*/ 13 h 13"/>
                  <a:gd name="T2" fmla="*/ 5 w 10"/>
                  <a:gd name="T3" fmla="*/ 13 h 13"/>
                  <a:gd name="T4" fmla="*/ 10 w 10"/>
                  <a:gd name="T5" fmla="*/ 13 h 13"/>
                  <a:gd name="T6" fmla="*/ 10 w 10"/>
                  <a:gd name="T7" fmla="*/ 5 h 13"/>
                  <a:gd name="T8" fmla="*/ 0 w 10"/>
                  <a:gd name="T9" fmla="*/ 0 h 13"/>
                  <a:gd name="T10" fmla="*/ 0 w 10"/>
                  <a:gd name="T11" fmla="*/ 5 h 13"/>
                  <a:gd name="T12" fmla="*/ 5 w 10"/>
                  <a:gd name="T13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3">
                    <a:moveTo>
                      <a:pt x="5" y="13"/>
                    </a:moveTo>
                    <a:lnTo>
                      <a:pt x="5" y="13"/>
                    </a:lnTo>
                    <a:lnTo>
                      <a:pt x="10" y="13"/>
                    </a:lnTo>
                    <a:lnTo>
                      <a:pt x="10" y="5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27" name="Freeform 479">
                <a:extLst>
                  <a:ext uri="{FF2B5EF4-FFF2-40B4-BE49-F238E27FC236}">
                    <a16:creationId xmlns:a16="http://schemas.microsoft.com/office/drawing/2014/main" id="{FE297E29-5AB2-4D37-BA8A-F3F28CE1B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2" y="3477"/>
                <a:ext cx="9" cy="11"/>
              </a:xfrm>
              <a:custGeom>
                <a:avLst/>
                <a:gdLst>
                  <a:gd name="T0" fmla="*/ 0 w 16"/>
                  <a:gd name="T1" fmla="*/ 21 h 21"/>
                  <a:gd name="T2" fmla="*/ 16 w 16"/>
                  <a:gd name="T3" fmla="*/ 13 h 21"/>
                  <a:gd name="T4" fmla="*/ 16 w 16"/>
                  <a:gd name="T5" fmla="*/ 0 h 21"/>
                  <a:gd name="T6" fmla="*/ 0 w 16"/>
                  <a:gd name="T7" fmla="*/ 13 h 21"/>
                  <a:gd name="T8" fmla="*/ 0 w 16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21">
                    <a:moveTo>
                      <a:pt x="0" y="21"/>
                    </a:moveTo>
                    <a:lnTo>
                      <a:pt x="16" y="13"/>
                    </a:lnTo>
                    <a:lnTo>
                      <a:pt x="16" y="0"/>
                    </a:lnTo>
                    <a:lnTo>
                      <a:pt x="0" y="13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28" name="Freeform 480">
                <a:extLst>
                  <a:ext uri="{FF2B5EF4-FFF2-40B4-BE49-F238E27FC236}">
                    <a16:creationId xmlns:a16="http://schemas.microsoft.com/office/drawing/2014/main" id="{743D8306-C32B-44D5-9B3C-3343B80F1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6" y="3479"/>
                <a:ext cx="20" cy="34"/>
              </a:xfrm>
              <a:custGeom>
                <a:avLst/>
                <a:gdLst>
                  <a:gd name="T0" fmla="*/ 0 w 38"/>
                  <a:gd name="T1" fmla="*/ 63 h 68"/>
                  <a:gd name="T2" fmla="*/ 3 w 38"/>
                  <a:gd name="T3" fmla="*/ 63 h 68"/>
                  <a:gd name="T4" fmla="*/ 3 w 38"/>
                  <a:gd name="T5" fmla="*/ 68 h 68"/>
                  <a:gd name="T6" fmla="*/ 38 w 38"/>
                  <a:gd name="T7" fmla="*/ 46 h 68"/>
                  <a:gd name="T8" fmla="*/ 33 w 38"/>
                  <a:gd name="T9" fmla="*/ 0 h 68"/>
                  <a:gd name="T10" fmla="*/ 0 w 38"/>
                  <a:gd name="T11" fmla="*/ 21 h 68"/>
                  <a:gd name="T12" fmla="*/ 0 w 38"/>
                  <a:gd name="T13" fmla="*/ 6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68">
                    <a:moveTo>
                      <a:pt x="0" y="63"/>
                    </a:moveTo>
                    <a:lnTo>
                      <a:pt x="3" y="63"/>
                    </a:lnTo>
                    <a:lnTo>
                      <a:pt x="3" y="68"/>
                    </a:lnTo>
                    <a:lnTo>
                      <a:pt x="38" y="46"/>
                    </a:lnTo>
                    <a:lnTo>
                      <a:pt x="33" y="0"/>
                    </a:lnTo>
                    <a:lnTo>
                      <a:pt x="0" y="21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29" name="Freeform 481">
                <a:extLst>
                  <a:ext uri="{FF2B5EF4-FFF2-40B4-BE49-F238E27FC236}">
                    <a16:creationId xmlns:a16="http://schemas.microsoft.com/office/drawing/2014/main" id="{013ED0BF-C098-452C-ABE3-FE5ADC211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2" y="3481"/>
                <a:ext cx="6" cy="7"/>
              </a:xfrm>
              <a:custGeom>
                <a:avLst/>
                <a:gdLst>
                  <a:gd name="T0" fmla="*/ 5 w 13"/>
                  <a:gd name="T1" fmla="*/ 13 h 13"/>
                  <a:gd name="T2" fmla="*/ 5 w 13"/>
                  <a:gd name="T3" fmla="*/ 13 h 13"/>
                  <a:gd name="T4" fmla="*/ 10 w 13"/>
                  <a:gd name="T5" fmla="*/ 13 h 13"/>
                  <a:gd name="T6" fmla="*/ 13 w 13"/>
                  <a:gd name="T7" fmla="*/ 8 h 13"/>
                  <a:gd name="T8" fmla="*/ 10 w 13"/>
                  <a:gd name="T9" fmla="*/ 0 h 13"/>
                  <a:gd name="T10" fmla="*/ 5 w 13"/>
                  <a:gd name="T11" fmla="*/ 0 h 13"/>
                  <a:gd name="T12" fmla="*/ 0 w 13"/>
                  <a:gd name="T13" fmla="*/ 0 h 13"/>
                  <a:gd name="T14" fmla="*/ 5 w 13"/>
                  <a:gd name="T1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13">
                    <a:moveTo>
                      <a:pt x="5" y="13"/>
                    </a:moveTo>
                    <a:lnTo>
                      <a:pt x="5" y="13"/>
                    </a:lnTo>
                    <a:lnTo>
                      <a:pt x="10" y="13"/>
                    </a:lnTo>
                    <a:lnTo>
                      <a:pt x="13" y="8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30" name="Freeform 482">
                <a:extLst>
                  <a:ext uri="{FF2B5EF4-FFF2-40B4-BE49-F238E27FC236}">
                    <a16:creationId xmlns:a16="http://schemas.microsoft.com/office/drawing/2014/main" id="{6D07FB0D-3532-4F8C-BCB7-1BA41D356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1" y="3481"/>
                <a:ext cx="2" cy="3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5 h 5"/>
                  <a:gd name="T4" fmla="*/ 5 w 5"/>
                  <a:gd name="T5" fmla="*/ 5 h 5"/>
                  <a:gd name="T6" fmla="*/ 5 w 5"/>
                  <a:gd name="T7" fmla="*/ 0 h 5"/>
                  <a:gd name="T8" fmla="*/ 0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5" y="5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31" name="Freeform 483">
                <a:extLst>
                  <a:ext uri="{FF2B5EF4-FFF2-40B4-BE49-F238E27FC236}">
                    <a16:creationId xmlns:a16="http://schemas.microsoft.com/office/drawing/2014/main" id="{AE263446-6FFA-482E-87A1-B79B9BCAB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" y="3484"/>
                <a:ext cx="172" cy="223"/>
              </a:xfrm>
              <a:custGeom>
                <a:avLst/>
                <a:gdLst>
                  <a:gd name="T0" fmla="*/ 68 w 344"/>
                  <a:gd name="T1" fmla="*/ 382 h 447"/>
                  <a:gd name="T2" fmla="*/ 344 w 344"/>
                  <a:gd name="T3" fmla="*/ 447 h 447"/>
                  <a:gd name="T4" fmla="*/ 344 w 344"/>
                  <a:gd name="T5" fmla="*/ 0 h 447"/>
                  <a:gd name="T6" fmla="*/ 47 w 344"/>
                  <a:gd name="T7" fmla="*/ 247 h 447"/>
                  <a:gd name="T8" fmla="*/ 25 w 344"/>
                  <a:gd name="T9" fmla="*/ 268 h 447"/>
                  <a:gd name="T10" fmla="*/ 9 w 344"/>
                  <a:gd name="T11" fmla="*/ 290 h 447"/>
                  <a:gd name="T12" fmla="*/ 0 w 344"/>
                  <a:gd name="T13" fmla="*/ 311 h 447"/>
                  <a:gd name="T14" fmla="*/ 0 w 344"/>
                  <a:gd name="T15" fmla="*/ 333 h 447"/>
                  <a:gd name="T16" fmla="*/ 4 w 344"/>
                  <a:gd name="T17" fmla="*/ 349 h 447"/>
                  <a:gd name="T18" fmla="*/ 17 w 344"/>
                  <a:gd name="T19" fmla="*/ 363 h 447"/>
                  <a:gd name="T20" fmla="*/ 38 w 344"/>
                  <a:gd name="T21" fmla="*/ 379 h 447"/>
                  <a:gd name="T22" fmla="*/ 68 w 344"/>
                  <a:gd name="T23" fmla="*/ 382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4" h="447">
                    <a:moveTo>
                      <a:pt x="68" y="382"/>
                    </a:moveTo>
                    <a:lnTo>
                      <a:pt x="344" y="447"/>
                    </a:lnTo>
                    <a:lnTo>
                      <a:pt x="344" y="0"/>
                    </a:lnTo>
                    <a:lnTo>
                      <a:pt x="47" y="247"/>
                    </a:lnTo>
                    <a:lnTo>
                      <a:pt x="25" y="268"/>
                    </a:lnTo>
                    <a:lnTo>
                      <a:pt x="9" y="290"/>
                    </a:lnTo>
                    <a:lnTo>
                      <a:pt x="0" y="311"/>
                    </a:lnTo>
                    <a:lnTo>
                      <a:pt x="0" y="333"/>
                    </a:lnTo>
                    <a:lnTo>
                      <a:pt x="4" y="349"/>
                    </a:lnTo>
                    <a:lnTo>
                      <a:pt x="17" y="363"/>
                    </a:lnTo>
                    <a:lnTo>
                      <a:pt x="38" y="379"/>
                    </a:lnTo>
                    <a:lnTo>
                      <a:pt x="68" y="382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32" name="Freeform 484">
                <a:extLst>
                  <a:ext uri="{FF2B5EF4-FFF2-40B4-BE49-F238E27FC236}">
                    <a16:creationId xmlns:a16="http://schemas.microsoft.com/office/drawing/2014/main" id="{8A61AF6A-321B-4C7A-BE3D-908CB0E16E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9" y="3484"/>
                <a:ext cx="11" cy="10"/>
              </a:xfrm>
              <a:custGeom>
                <a:avLst/>
                <a:gdLst>
                  <a:gd name="T0" fmla="*/ 0 w 22"/>
                  <a:gd name="T1" fmla="*/ 22 h 22"/>
                  <a:gd name="T2" fmla="*/ 19 w 22"/>
                  <a:gd name="T3" fmla="*/ 13 h 22"/>
                  <a:gd name="T4" fmla="*/ 22 w 22"/>
                  <a:gd name="T5" fmla="*/ 8 h 22"/>
                  <a:gd name="T6" fmla="*/ 19 w 22"/>
                  <a:gd name="T7" fmla="*/ 0 h 22"/>
                  <a:gd name="T8" fmla="*/ 0 w 22"/>
                  <a:gd name="T9" fmla="*/ 8 h 22"/>
                  <a:gd name="T10" fmla="*/ 0 w 22"/>
                  <a:gd name="T1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2">
                    <a:moveTo>
                      <a:pt x="0" y="22"/>
                    </a:moveTo>
                    <a:lnTo>
                      <a:pt x="19" y="13"/>
                    </a:lnTo>
                    <a:lnTo>
                      <a:pt x="22" y="8"/>
                    </a:lnTo>
                    <a:lnTo>
                      <a:pt x="19" y="0"/>
                    </a:lnTo>
                    <a:lnTo>
                      <a:pt x="0" y="8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33" name="Freeform 485">
                <a:extLst>
                  <a:ext uri="{FF2B5EF4-FFF2-40B4-BE49-F238E27FC236}">
                    <a16:creationId xmlns:a16="http://schemas.microsoft.com/office/drawing/2014/main" id="{254D76BD-896D-4922-AD4C-DD2C0DA7B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3484"/>
                <a:ext cx="1" cy="14"/>
              </a:xfrm>
              <a:custGeom>
                <a:avLst/>
                <a:gdLst>
                  <a:gd name="T0" fmla="*/ 30 h 30"/>
                  <a:gd name="T1" fmla="*/ 3 h 30"/>
                  <a:gd name="T2" fmla="*/ 0 h 30"/>
                  <a:gd name="T3" fmla="*/ 17 h 30"/>
                  <a:gd name="T4" fmla="*/ 30 h 3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0">
                    <a:moveTo>
                      <a:pt x="0" y="3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34" name="Freeform 486">
                <a:extLst>
                  <a:ext uri="{FF2B5EF4-FFF2-40B4-BE49-F238E27FC236}">
                    <a16:creationId xmlns:a16="http://schemas.microsoft.com/office/drawing/2014/main" id="{D13CED73-ED3A-4C1D-AD09-94E439326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1" y="3484"/>
                <a:ext cx="40" cy="36"/>
              </a:xfrm>
              <a:custGeom>
                <a:avLst/>
                <a:gdLst>
                  <a:gd name="T0" fmla="*/ 4 w 81"/>
                  <a:gd name="T1" fmla="*/ 8 h 73"/>
                  <a:gd name="T2" fmla="*/ 0 w 81"/>
                  <a:gd name="T3" fmla="*/ 13 h 73"/>
                  <a:gd name="T4" fmla="*/ 25 w 81"/>
                  <a:gd name="T5" fmla="*/ 25 h 73"/>
                  <a:gd name="T6" fmla="*/ 57 w 81"/>
                  <a:gd name="T7" fmla="*/ 33 h 73"/>
                  <a:gd name="T8" fmla="*/ 57 w 81"/>
                  <a:gd name="T9" fmla="*/ 38 h 73"/>
                  <a:gd name="T10" fmla="*/ 57 w 81"/>
                  <a:gd name="T11" fmla="*/ 38 h 73"/>
                  <a:gd name="T12" fmla="*/ 47 w 81"/>
                  <a:gd name="T13" fmla="*/ 38 h 73"/>
                  <a:gd name="T14" fmla="*/ 47 w 81"/>
                  <a:gd name="T15" fmla="*/ 46 h 73"/>
                  <a:gd name="T16" fmla="*/ 60 w 81"/>
                  <a:gd name="T17" fmla="*/ 55 h 73"/>
                  <a:gd name="T18" fmla="*/ 65 w 81"/>
                  <a:gd name="T19" fmla="*/ 60 h 73"/>
                  <a:gd name="T20" fmla="*/ 81 w 81"/>
                  <a:gd name="T21" fmla="*/ 73 h 73"/>
                  <a:gd name="T22" fmla="*/ 81 w 81"/>
                  <a:gd name="T23" fmla="*/ 63 h 73"/>
                  <a:gd name="T24" fmla="*/ 73 w 81"/>
                  <a:gd name="T25" fmla="*/ 51 h 73"/>
                  <a:gd name="T26" fmla="*/ 78 w 81"/>
                  <a:gd name="T27" fmla="*/ 33 h 73"/>
                  <a:gd name="T28" fmla="*/ 78 w 81"/>
                  <a:gd name="T29" fmla="*/ 30 h 73"/>
                  <a:gd name="T30" fmla="*/ 78 w 81"/>
                  <a:gd name="T31" fmla="*/ 30 h 73"/>
                  <a:gd name="T32" fmla="*/ 78 w 81"/>
                  <a:gd name="T33" fmla="*/ 30 h 73"/>
                  <a:gd name="T34" fmla="*/ 68 w 81"/>
                  <a:gd name="T35" fmla="*/ 33 h 73"/>
                  <a:gd name="T36" fmla="*/ 65 w 81"/>
                  <a:gd name="T37" fmla="*/ 33 h 73"/>
                  <a:gd name="T38" fmla="*/ 65 w 81"/>
                  <a:gd name="T39" fmla="*/ 25 h 73"/>
                  <a:gd name="T40" fmla="*/ 65 w 81"/>
                  <a:gd name="T41" fmla="*/ 25 h 73"/>
                  <a:gd name="T42" fmla="*/ 4 w 81"/>
                  <a:gd name="T43" fmla="*/ 0 h 73"/>
                  <a:gd name="T44" fmla="*/ 4 w 81"/>
                  <a:gd name="T45" fmla="*/ 0 h 73"/>
                  <a:gd name="T46" fmla="*/ 4 w 81"/>
                  <a:gd name="T47" fmla="*/ 8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1" h="73">
                    <a:moveTo>
                      <a:pt x="4" y="8"/>
                    </a:moveTo>
                    <a:lnTo>
                      <a:pt x="0" y="13"/>
                    </a:lnTo>
                    <a:lnTo>
                      <a:pt x="25" y="25"/>
                    </a:lnTo>
                    <a:lnTo>
                      <a:pt x="57" y="33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47" y="46"/>
                    </a:lnTo>
                    <a:lnTo>
                      <a:pt x="60" y="55"/>
                    </a:lnTo>
                    <a:lnTo>
                      <a:pt x="65" y="60"/>
                    </a:lnTo>
                    <a:lnTo>
                      <a:pt x="81" y="73"/>
                    </a:lnTo>
                    <a:lnTo>
                      <a:pt x="81" y="63"/>
                    </a:lnTo>
                    <a:lnTo>
                      <a:pt x="73" y="51"/>
                    </a:lnTo>
                    <a:lnTo>
                      <a:pt x="78" y="33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68" y="33"/>
                    </a:lnTo>
                    <a:lnTo>
                      <a:pt x="65" y="33"/>
                    </a:lnTo>
                    <a:lnTo>
                      <a:pt x="65" y="25"/>
                    </a:lnTo>
                    <a:lnTo>
                      <a:pt x="65" y="25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35" name="Rectangle 487">
                <a:extLst>
                  <a:ext uri="{FF2B5EF4-FFF2-40B4-BE49-F238E27FC236}">
                    <a16:creationId xmlns:a16="http://schemas.microsoft.com/office/drawing/2014/main" id="{21EC4CCB-3721-4E00-A1B0-AF4A344F7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3485"/>
                <a:ext cx="2" cy="0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36" name="Freeform 488">
                <a:extLst>
                  <a:ext uri="{FF2B5EF4-FFF2-40B4-BE49-F238E27FC236}">
                    <a16:creationId xmlns:a16="http://schemas.microsoft.com/office/drawing/2014/main" id="{E9221045-C3B4-4CA2-B103-EF651E7CD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6" y="3488"/>
                <a:ext cx="326" cy="108"/>
              </a:xfrm>
              <a:custGeom>
                <a:avLst/>
                <a:gdLst>
                  <a:gd name="T0" fmla="*/ 0 w 651"/>
                  <a:gd name="T1" fmla="*/ 77 h 217"/>
                  <a:gd name="T2" fmla="*/ 536 w 651"/>
                  <a:gd name="T3" fmla="*/ 201 h 217"/>
                  <a:gd name="T4" fmla="*/ 600 w 651"/>
                  <a:gd name="T5" fmla="*/ 217 h 217"/>
                  <a:gd name="T6" fmla="*/ 648 w 651"/>
                  <a:gd name="T7" fmla="*/ 201 h 217"/>
                  <a:gd name="T8" fmla="*/ 651 w 651"/>
                  <a:gd name="T9" fmla="*/ 196 h 217"/>
                  <a:gd name="T10" fmla="*/ 651 w 651"/>
                  <a:gd name="T11" fmla="*/ 144 h 217"/>
                  <a:gd name="T12" fmla="*/ 565 w 651"/>
                  <a:gd name="T13" fmla="*/ 125 h 217"/>
                  <a:gd name="T14" fmla="*/ 91 w 651"/>
                  <a:gd name="T15" fmla="*/ 17 h 217"/>
                  <a:gd name="T16" fmla="*/ 5 w 651"/>
                  <a:gd name="T17" fmla="*/ 0 h 217"/>
                  <a:gd name="T18" fmla="*/ 0 w 651"/>
                  <a:gd name="T19" fmla="*/ 0 h 217"/>
                  <a:gd name="T20" fmla="*/ 0 w 651"/>
                  <a:gd name="T21" fmla="*/ 7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1" h="217">
                    <a:moveTo>
                      <a:pt x="0" y="77"/>
                    </a:moveTo>
                    <a:lnTo>
                      <a:pt x="536" y="201"/>
                    </a:lnTo>
                    <a:lnTo>
                      <a:pt x="600" y="217"/>
                    </a:lnTo>
                    <a:lnTo>
                      <a:pt x="648" y="201"/>
                    </a:lnTo>
                    <a:lnTo>
                      <a:pt x="651" y="196"/>
                    </a:lnTo>
                    <a:lnTo>
                      <a:pt x="651" y="144"/>
                    </a:lnTo>
                    <a:lnTo>
                      <a:pt x="565" y="125"/>
                    </a:lnTo>
                    <a:lnTo>
                      <a:pt x="91" y="17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37" name="Freeform 489">
                <a:extLst>
                  <a:ext uri="{FF2B5EF4-FFF2-40B4-BE49-F238E27FC236}">
                    <a16:creationId xmlns:a16="http://schemas.microsoft.com/office/drawing/2014/main" id="{921F8143-43F0-4366-A7A2-F7EBDF3ECB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3490"/>
                <a:ext cx="10" cy="8"/>
              </a:xfrm>
              <a:custGeom>
                <a:avLst/>
                <a:gdLst>
                  <a:gd name="T0" fmla="*/ 5 w 18"/>
                  <a:gd name="T1" fmla="*/ 12 h 17"/>
                  <a:gd name="T2" fmla="*/ 5 w 18"/>
                  <a:gd name="T3" fmla="*/ 17 h 17"/>
                  <a:gd name="T4" fmla="*/ 13 w 18"/>
                  <a:gd name="T5" fmla="*/ 12 h 17"/>
                  <a:gd name="T6" fmla="*/ 18 w 18"/>
                  <a:gd name="T7" fmla="*/ 12 h 17"/>
                  <a:gd name="T8" fmla="*/ 18 w 18"/>
                  <a:gd name="T9" fmla="*/ 0 h 17"/>
                  <a:gd name="T10" fmla="*/ 0 w 18"/>
                  <a:gd name="T11" fmla="*/ 4 h 17"/>
                  <a:gd name="T12" fmla="*/ 5 w 18"/>
                  <a:gd name="T13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17">
                    <a:moveTo>
                      <a:pt x="5" y="12"/>
                    </a:moveTo>
                    <a:lnTo>
                      <a:pt x="5" y="17"/>
                    </a:lnTo>
                    <a:lnTo>
                      <a:pt x="13" y="12"/>
                    </a:lnTo>
                    <a:lnTo>
                      <a:pt x="18" y="12"/>
                    </a:lnTo>
                    <a:lnTo>
                      <a:pt x="18" y="0"/>
                    </a:lnTo>
                    <a:lnTo>
                      <a:pt x="0" y="4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38" name="Freeform 490">
                <a:extLst>
                  <a:ext uri="{FF2B5EF4-FFF2-40B4-BE49-F238E27FC236}">
                    <a16:creationId xmlns:a16="http://schemas.microsoft.com/office/drawing/2014/main" id="{0F7D2DF2-68DC-4626-88A0-0C98C3F67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6" y="3490"/>
                <a:ext cx="17" cy="2"/>
              </a:xfrm>
              <a:custGeom>
                <a:avLst/>
                <a:gdLst>
                  <a:gd name="T0" fmla="*/ 0 w 33"/>
                  <a:gd name="T1" fmla="*/ 0 h 4"/>
                  <a:gd name="T2" fmla="*/ 0 w 33"/>
                  <a:gd name="T3" fmla="*/ 4 h 4"/>
                  <a:gd name="T4" fmla="*/ 4 w 33"/>
                  <a:gd name="T5" fmla="*/ 4 h 4"/>
                  <a:gd name="T6" fmla="*/ 33 w 33"/>
                  <a:gd name="T7" fmla="*/ 4 h 4"/>
                  <a:gd name="T8" fmla="*/ 30 w 33"/>
                  <a:gd name="T9" fmla="*/ 0 h 4"/>
                  <a:gd name="T10" fmla="*/ 25 w 33"/>
                  <a:gd name="T11" fmla="*/ 0 h 4"/>
                  <a:gd name="T12" fmla="*/ 0 w 3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4">
                    <a:moveTo>
                      <a:pt x="0" y="0"/>
                    </a:moveTo>
                    <a:lnTo>
                      <a:pt x="0" y="4"/>
                    </a:lnTo>
                    <a:lnTo>
                      <a:pt x="4" y="4"/>
                    </a:lnTo>
                    <a:lnTo>
                      <a:pt x="33" y="4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3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39" name="Freeform 491">
                <a:extLst>
                  <a:ext uri="{FF2B5EF4-FFF2-40B4-BE49-F238E27FC236}">
                    <a16:creationId xmlns:a16="http://schemas.microsoft.com/office/drawing/2014/main" id="{06BEC8F7-F15D-45EA-AAF5-67DF9654E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0" y="3490"/>
                <a:ext cx="4" cy="30"/>
              </a:xfrm>
              <a:custGeom>
                <a:avLst/>
                <a:gdLst>
                  <a:gd name="T0" fmla="*/ 0 w 8"/>
                  <a:gd name="T1" fmla="*/ 12 h 60"/>
                  <a:gd name="T2" fmla="*/ 0 w 8"/>
                  <a:gd name="T3" fmla="*/ 55 h 60"/>
                  <a:gd name="T4" fmla="*/ 0 w 8"/>
                  <a:gd name="T5" fmla="*/ 55 h 60"/>
                  <a:gd name="T6" fmla="*/ 0 w 8"/>
                  <a:gd name="T7" fmla="*/ 60 h 60"/>
                  <a:gd name="T8" fmla="*/ 3 w 8"/>
                  <a:gd name="T9" fmla="*/ 55 h 60"/>
                  <a:gd name="T10" fmla="*/ 3 w 8"/>
                  <a:gd name="T11" fmla="*/ 42 h 60"/>
                  <a:gd name="T12" fmla="*/ 3 w 8"/>
                  <a:gd name="T13" fmla="*/ 42 h 60"/>
                  <a:gd name="T14" fmla="*/ 8 w 8"/>
                  <a:gd name="T15" fmla="*/ 42 h 60"/>
                  <a:gd name="T16" fmla="*/ 8 w 8"/>
                  <a:gd name="T17" fmla="*/ 42 h 60"/>
                  <a:gd name="T18" fmla="*/ 8 w 8"/>
                  <a:gd name="T19" fmla="*/ 0 h 60"/>
                  <a:gd name="T20" fmla="*/ 0 w 8"/>
                  <a:gd name="T21" fmla="*/ 9 h 60"/>
                  <a:gd name="T22" fmla="*/ 0 w 8"/>
                  <a:gd name="T23" fmla="*/ 12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60">
                    <a:moveTo>
                      <a:pt x="0" y="12"/>
                    </a:moveTo>
                    <a:lnTo>
                      <a:pt x="0" y="55"/>
                    </a:lnTo>
                    <a:lnTo>
                      <a:pt x="0" y="55"/>
                    </a:lnTo>
                    <a:lnTo>
                      <a:pt x="0" y="60"/>
                    </a:lnTo>
                    <a:lnTo>
                      <a:pt x="3" y="55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8" y="0"/>
                    </a:lnTo>
                    <a:lnTo>
                      <a:pt x="0" y="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59595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40" name="Freeform 492">
                <a:extLst>
                  <a:ext uri="{FF2B5EF4-FFF2-40B4-BE49-F238E27FC236}">
                    <a16:creationId xmlns:a16="http://schemas.microsoft.com/office/drawing/2014/main" id="{3CF47042-19ED-4F8E-BDDE-19F029AF9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1" y="3492"/>
                <a:ext cx="11" cy="17"/>
              </a:xfrm>
              <a:custGeom>
                <a:avLst/>
                <a:gdLst>
                  <a:gd name="T0" fmla="*/ 5 w 22"/>
                  <a:gd name="T1" fmla="*/ 13 h 34"/>
                  <a:gd name="T2" fmla="*/ 0 w 22"/>
                  <a:gd name="T3" fmla="*/ 16 h 34"/>
                  <a:gd name="T4" fmla="*/ 10 w 22"/>
                  <a:gd name="T5" fmla="*/ 16 h 34"/>
                  <a:gd name="T6" fmla="*/ 19 w 22"/>
                  <a:gd name="T7" fmla="*/ 29 h 34"/>
                  <a:gd name="T8" fmla="*/ 22 w 22"/>
                  <a:gd name="T9" fmla="*/ 34 h 34"/>
                  <a:gd name="T10" fmla="*/ 22 w 22"/>
                  <a:gd name="T11" fmla="*/ 26 h 34"/>
                  <a:gd name="T12" fmla="*/ 14 w 22"/>
                  <a:gd name="T13" fmla="*/ 16 h 34"/>
                  <a:gd name="T14" fmla="*/ 10 w 22"/>
                  <a:gd name="T15" fmla="*/ 16 h 34"/>
                  <a:gd name="T16" fmla="*/ 10 w 22"/>
                  <a:gd name="T17" fmla="*/ 8 h 34"/>
                  <a:gd name="T18" fmla="*/ 10 w 22"/>
                  <a:gd name="T19" fmla="*/ 8 h 34"/>
                  <a:gd name="T20" fmla="*/ 10 w 22"/>
                  <a:gd name="T21" fmla="*/ 13 h 34"/>
                  <a:gd name="T22" fmla="*/ 10 w 22"/>
                  <a:gd name="T23" fmla="*/ 16 h 34"/>
                  <a:gd name="T24" fmla="*/ 10 w 22"/>
                  <a:gd name="T25" fmla="*/ 16 h 34"/>
                  <a:gd name="T26" fmla="*/ 5 w 22"/>
                  <a:gd name="T27" fmla="*/ 8 h 34"/>
                  <a:gd name="T28" fmla="*/ 5 w 22"/>
                  <a:gd name="T29" fmla="*/ 5 h 34"/>
                  <a:gd name="T30" fmla="*/ 10 w 22"/>
                  <a:gd name="T31" fmla="*/ 0 h 34"/>
                  <a:gd name="T32" fmla="*/ 5 w 22"/>
                  <a:gd name="T33" fmla="*/ 0 h 34"/>
                  <a:gd name="T34" fmla="*/ 5 w 22"/>
                  <a:gd name="T35" fmla="*/ 8 h 34"/>
                  <a:gd name="T36" fmla="*/ 5 w 22"/>
                  <a:gd name="T37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" h="34">
                    <a:moveTo>
                      <a:pt x="5" y="13"/>
                    </a:moveTo>
                    <a:lnTo>
                      <a:pt x="0" y="16"/>
                    </a:lnTo>
                    <a:lnTo>
                      <a:pt x="10" y="16"/>
                    </a:lnTo>
                    <a:lnTo>
                      <a:pt x="19" y="29"/>
                    </a:lnTo>
                    <a:lnTo>
                      <a:pt x="22" y="34"/>
                    </a:lnTo>
                    <a:lnTo>
                      <a:pt x="22" y="26"/>
                    </a:lnTo>
                    <a:lnTo>
                      <a:pt x="14" y="16"/>
                    </a:lnTo>
                    <a:lnTo>
                      <a:pt x="10" y="16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13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5" y="8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FC0128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41" name="Freeform 493">
                <a:extLst>
                  <a:ext uri="{FF2B5EF4-FFF2-40B4-BE49-F238E27FC236}">
                    <a16:creationId xmlns:a16="http://schemas.microsoft.com/office/drawing/2014/main" id="{62CA4F2F-1D90-4898-BED1-B4ACC19BE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9" y="3492"/>
                <a:ext cx="1" cy="15"/>
              </a:xfrm>
              <a:custGeom>
                <a:avLst/>
                <a:gdLst>
                  <a:gd name="T0" fmla="*/ 29 h 29"/>
                  <a:gd name="T1" fmla="*/ 26 h 29"/>
                  <a:gd name="T2" fmla="*/ 0 h 29"/>
                  <a:gd name="T3" fmla="*/ 5 h 29"/>
                  <a:gd name="T4" fmla="*/ 29 h 2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9">
                    <a:moveTo>
                      <a:pt x="0" y="29"/>
                    </a:moveTo>
                    <a:lnTo>
                      <a:pt x="0" y="26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42" name="Freeform 494">
                <a:extLst>
                  <a:ext uri="{FF2B5EF4-FFF2-40B4-BE49-F238E27FC236}">
                    <a16:creationId xmlns:a16="http://schemas.microsoft.com/office/drawing/2014/main" id="{76E90854-F826-4C45-87AB-7AAD84D68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3494"/>
                <a:ext cx="6" cy="9"/>
              </a:xfrm>
              <a:custGeom>
                <a:avLst/>
                <a:gdLst>
                  <a:gd name="T0" fmla="*/ 0 w 13"/>
                  <a:gd name="T1" fmla="*/ 16 h 16"/>
                  <a:gd name="T2" fmla="*/ 13 w 13"/>
                  <a:gd name="T3" fmla="*/ 11 h 16"/>
                  <a:gd name="T4" fmla="*/ 13 w 13"/>
                  <a:gd name="T5" fmla="*/ 0 h 16"/>
                  <a:gd name="T6" fmla="*/ 0 w 13"/>
                  <a:gd name="T7" fmla="*/ 3 h 16"/>
                  <a:gd name="T8" fmla="*/ 0 w 13"/>
                  <a:gd name="T9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6">
                    <a:moveTo>
                      <a:pt x="0" y="16"/>
                    </a:moveTo>
                    <a:lnTo>
                      <a:pt x="13" y="11"/>
                    </a:lnTo>
                    <a:lnTo>
                      <a:pt x="13" y="0"/>
                    </a:lnTo>
                    <a:lnTo>
                      <a:pt x="0" y="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43" name="Freeform 495">
                <a:extLst>
                  <a:ext uri="{FF2B5EF4-FFF2-40B4-BE49-F238E27FC236}">
                    <a16:creationId xmlns:a16="http://schemas.microsoft.com/office/drawing/2014/main" id="{836C6C11-71CD-4382-810F-EBC28C88B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7" y="3494"/>
                <a:ext cx="6" cy="4"/>
              </a:xfrm>
              <a:custGeom>
                <a:avLst/>
                <a:gdLst>
                  <a:gd name="T0" fmla="*/ 0 w 11"/>
                  <a:gd name="T1" fmla="*/ 0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0 h 8"/>
                  <a:gd name="T8" fmla="*/ 3 w 11"/>
                  <a:gd name="T9" fmla="*/ 0 h 8"/>
                  <a:gd name="T10" fmla="*/ 0 w 11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8">
                    <a:moveTo>
                      <a:pt x="0" y="0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44" name="Freeform 496">
                <a:extLst>
                  <a:ext uri="{FF2B5EF4-FFF2-40B4-BE49-F238E27FC236}">
                    <a16:creationId xmlns:a16="http://schemas.microsoft.com/office/drawing/2014/main" id="{BB0F55CA-E748-4A64-A2D5-78C9123138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9" y="3494"/>
                <a:ext cx="8" cy="30"/>
              </a:xfrm>
              <a:custGeom>
                <a:avLst/>
                <a:gdLst>
                  <a:gd name="T0" fmla="*/ 0 w 17"/>
                  <a:gd name="T1" fmla="*/ 8 h 59"/>
                  <a:gd name="T2" fmla="*/ 0 w 17"/>
                  <a:gd name="T3" fmla="*/ 46 h 59"/>
                  <a:gd name="T4" fmla="*/ 4 w 17"/>
                  <a:gd name="T5" fmla="*/ 46 h 59"/>
                  <a:gd name="T6" fmla="*/ 4 w 17"/>
                  <a:gd name="T7" fmla="*/ 54 h 59"/>
                  <a:gd name="T8" fmla="*/ 4 w 17"/>
                  <a:gd name="T9" fmla="*/ 59 h 59"/>
                  <a:gd name="T10" fmla="*/ 17 w 17"/>
                  <a:gd name="T11" fmla="*/ 51 h 59"/>
                  <a:gd name="T12" fmla="*/ 17 w 17"/>
                  <a:gd name="T13" fmla="*/ 0 h 59"/>
                  <a:gd name="T14" fmla="*/ 4 w 17"/>
                  <a:gd name="T15" fmla="*/ 8 h 59"/>
                  <a:gd name="T16" fmla="*/ 0 w 17"/>
                  <a:gd name="T17" fmla="*/ 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9">
                    <a:moveTo>
                      <a:pt x="0" y="8"/>
                    </a:moveTo>
                    <a:lnTo>
                      <a:pt x="0" y="46"/>
                    </a:lnTo>
                    <a:lnTo>
                      <a:pt x="4" y="46"/>
                    </a:lnTo>
                    <a:lnTo>
                      <a:pt x="4" y="54"/>
                    </a:lnTo>
                    <a:lnTo>
                      <a:pt x="4" y="59"/>
                    </a:lnTo>
                    <a:lnTo>
                      <a:pt x="17" y="51"/>
                    </a:lnTo>
                    <a:lnTo>
                      <a:pt x="17" y="0"/>
                    </a:lnTo>
                    <a:lnTo>
                      <a:pt x="4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45" name="Freeform 497">
                <a:extLst>
                  <a:ext uri="{FF2B5EF4-FFF2-40B4-BE49-F238E27FC236}">
                    <a16:creationId xmlns:a16="http://schemas.microsoft.com/office/drawing/2014/main" id="{9D731250-DC6E-495D-BEB0-DAB893C8A5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8" y="3496"/>
                <a:ext cx="6" cy="2"/>
              </a:xfrm>
              <a:custGeom>
                <a:avLst/>
                <a:gdLst>
                  <a:gd name="T0" fmla="*/ 0 w 13"/>
                  <a:gd name="T1" fmla="*/ 5 h 5"/>
                  <a:gd name="T2" fmla="*/ 13 w 13"/>
                  <a:gd name="T3" fmla="*/ 5 h 5"/>
                  <a:gd name="T4" fmla="*/ 13 w 13"/>
                  <a:gd name="T5" fmla="*/ 0 h 5"/>
                  <a:gd name="T6" fmla="*/ 13 w 13"/>
                  <a:gd name="T7" fmla="*/ 0 h 5"/>
                  <a:gd name="T8" fmla="*/ 0 w 13"/>
                  <a:gd name="T9" fmla="*/ 0 h 5"/>
                  <a:gd name="T10" fmla="*/ 0 w 1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5">
                    <a:moveTo>
                      <a:pt x="0" y="5"/>
                    </a:moveTo>
                    <a:lnTo>
                      <a:pt x="13" y="5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46" name="Freeform 498">
                <a:extLst>
                  <a:ext uri="{FF2B5EF4-FFF2-40B4-BE49-F238E27FC236}">
                    <a16:creationId xmlns:a16="http://schemas.microsoft.com/office/drawing/2014/main" id="{08F606D2-0046-41B7-A9FB-B0731B100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5" y="3496"/>
                <a:ext cx="5" cy="11"/>
              </a:xfrm>
              <a:custGeom>
                <a:avLst/>
                <a:gdLst>
                  <a:gd name="T0" fmla="*/ 0 w 10"/>
                  <a:gd name="T1" fmla="*/ 21 h 21"/>
                  <a:gd name="T2" fmla="*/ 10 w 10"/>
                  <a:gd name="T3" fmla="*/ 18 h 21"/>
                  <a:gd name="T4" fmla="*/ 10 w 10"/>
                  <a:gd name="T5" fmla="*/ 0 h 21"/>
                  <a:gd name="T6" fmla="*/ 0 w 10"/>
                  <a:gd name="T7" fmla="*/ 5 h 21"/>
                  <a:gd name="T8" fmla="*/ 0 w 10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21">
                    <a:moveTo>
                      <a:pt x="0" y="21"/>
                    </a:moveTo>
                    <a:lnTo>
                      <a:pt x="10" y="18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C2E3FF"/>
              </a:solidFill>
              <a:ln w="3175">
                <a:solidFill>
                  <a:srgbClr val="C2E3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47" name="Freeform 499">
                <a:extLst>
                  <a:ext uri="{FF2B5EF4-FFF2-40B4-BE49-F238E27FC236}">
                    <a16:creationId xmlns:a16="http://schemas.microsoft.com/office/drawing/2014/main" id="{9AD8DF08-CE6C-4C08-93F8-CC30A14A3C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0" y="3500"/>
                <a:ext cx="13" cy="5"/>
              </a:xfrm>
              <a:custGeom>
                <a:avLst/>
                <a:gdLst>
                  <a:gd name="T0" fmla="*/ 16 w 24"/>
                  <a:gd name="T1" fmla="*/ 0 h 10"/>
                  <a:gd name="T2" fmla="*/ 0 w 24"/>
                  <a:gd name="T3" fmla="*/ 0 h 10"/>
                  <a:gd name="T4" fmla="*/ 3 w 24"/>
                  <a:gd name="T5" fmla="*/ 5 h 10"/>
                  <a:gd name="T6" fmla="*/ 8 w 24"/>
                  <a:gd name="T7" fmla="*/ 10 h 10"/>
                  <a:gd name="T8" fmla="*/ 24 w 24"/>
                  <a:gd name="T9" fmla="*/ 10 h 10"/>
                  <a:gd name="T10" fmla="*/ 24 w 24"/>
                  <a:gd name="T11" fmla="*/ 0 h 10"/>
                  <a:gd name="T12" fmla="*/ 16 w 24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10">
                    <a:moveTo>
                      <a:pt x="16" y="0"/>
                    </a:moveTo>
                    <a:lnTo>
                      <a:pt x="0" y="0"/>
                    </a:lnTo>
                    <a:lnTo>
                      <a:pt x="3" y="5"/>
                    </a:lnTo>
                    <a:lnTo>
                      <a:pt x="8" y="10"/>
                    </a:lnTo>
                    <a:lnTo>
                      <a:pt x="24" y="10"/>
                    </a:lnTo>
                    <a:lnTo>
                      <a:pt x="24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3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48" name="Freeform 500">
                <a:extLst>
                  <a:ext uri="{FF2B5EF4-FFF2-40B4-BE49-F238E27FC236}">
                    <a16:creationId xmlns:a16="http://schemas.microsoft.com/office/drawing/2014/main" id="{7094FCBF-FC09-4A75-B671-BC7BB0BB7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3500"/>
                <a:ext cx="28" cy="18"/>
              </a:xfrm>
              <a:custGeom>
                <a:avLst/>
                <a:gdLst>
                  <a:gd name="T0" fmla="*/ 0 w 57"/>
                  <a:gd name="T1" fmla="*/ 35 h 35"/>
                  <a:gd name="T2" fmla="*/ 57 w 57"/>
                  <a:gd name="T3" fmla="*/ 0 h 35"/>
                  <a:gd name="T4" fmla="*/ 57 w 57"/>
                  <a:gd name="T5" fmla="*/ 0 h 35"/>
                  <a:gd name="T6" fmla="*/ 0 w 57"/>
                  <a:gd name="T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35">
                    <a:moveTo>
                      <a:pt x="0" y="35"/>
                    </a:moveTo>
                    <a:lnTo>
                      <a:pt x="57" y="0"/>
                    </a:lnTo>
                    <a:lnTo>
                      <a:pt x="57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CECECE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49" name="Freeform 501">
                <a:extLst>
                  <a:ext uri="{FF2B5EF4-FFF2-40B4-BE49-F238E27FC236}">
                    <a16:creationId xmlns:a16="http://schemas.microsoft.com/office/drawing/2014/main" id="{AF855E11-62A7-46DD-88D0-762CD34E1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2" y="3500"/>
                <a:ext cx="15" cy="32"/>
              </a:xfrm>
              <a:custGeom>
                <a:avLst/>
                <a:gdLst>
                  <a:gd name="T0" fmla="*/ 0 w 30"/>
                  <a:gd name="T1" fmla="*/ 22 h 65"/>
                  <a:gd name="T2" fmla="*/ 0 w 30"/>
                  <a:gd name="T3" fmla="*/ 57 h 65"/>
                  <a:gd name="T4" fmla="*/ 0 w 30"/>
                  <a:gd name="T5" fmla="*/ 57 h 65"/>
                  <a:gd name="T6" fmla="*/ 0 w 30"/>
                  <a:gd name="T7" fmla="*/ 57 h 65"/>
                  <a:gd name="T8" fmla="*/ 4 w 30"/>
                  <a:gd name="T9" fmla="*/ 60 h 65"/>
                  <a:gd name="T10" fmla="*/ 4 w 30"/>
                  <a:gd name="T11" fmla="*/ 65 h 65"/>
                  <a:gd name="T12" fmla="*/ 25 w 30"/>
                  <a:gd name="T13" fmla="*/ 52 h 65"/>
                  <a:gd name="T14" fmla="*/ 25 w 30"/>
                  <a:gd name="T15" fmla="*/ 48 h 65"/>
                  <a:gd name="T16" fmla="*/ 25 w 30"/>
                  <a:gd name="T17" fmla="*/ 48 h 65"/>
                  <a:gd name="T18" fmla="*/ 25 w 30"/>
                  <a:gd name="T19" fmla="*/ 43 h 65"/>
                  <a:gd name="T20" fmla="*/ 25 w 30"/>
                  <a:gd name="T21" fmla="*/ 43 h 65"/>
                  <a:gd name="T22" fmla="*/ 30 w 30"/>
                  <a:gd name="T23" fmla="*/ 43 h 65"/>
                  <a:gd name="T24" fmla="*/ 30 w 30"/>
                  <a:gd name="T25" fmla="*/ 40 h 65"/>
                  <a:gd name="T26" fmla="*/ 30 w 30"/>
                  <a:gd name="T27" fmla="*/ 0 h 65"/>
                  <a:gd name="T28" fmla="*/ 0 w 30"/>
                  <a:gd name="T29" fmla="*/ 18 h 65"/>
                  <a:gd name="T30" fmla="*/ 0 w 30"/>
                  <a:gd name="T31" fmla="*/ 2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" h="65">
                    <a:moveTo>
                      <a:pt x="0" y="22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4" y="60"/>
                    </a:lnTo>
                    <a:lnTo>
                      <a:pt x="4" y="65"/>
                    </a:lnTo>
                    <a:lnTo>
                      <a:pt x="25" y="52"/>
                    </a:lnTo>
                    <a:lnTo>
                      <a:pt x="25" y="48"/>
                    </a:lnTo>
                    <a:lnTo>
                      <a:pt x="25" y="48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30" y="43"/>
                    </a:lnTo>
                    <a:lnTo>
                      <a:pt x="30" y="40"/>
                    </a:lnTo>
                    <a:lnTo>
                      <a:pt x="30" y="0"/>
                    </a:lnTo>
                    <a:lnTo>
                      <a:pt x="0" y="18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59595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50" name="Freeform 502">
                <a:extLst>
                  <a:ext uri="{FF2B5EF4-FFF2-40B4-BE49-F238E27FC236}">
                    <a16:creationId xmlns:a16="http://schemas.microsoft.com/office/drawing/2014/main" id="{7E2A3334-31B8-4937-BCDB-C8CAE58E8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0" y="3503"/>
                <a:ext cx="924" cy="257"/>
              </a:xfrm>
              <a:custGeom>
                <a:avLst/>
                <a:gdLst>
                  <a:gd name="T0" fmla="*/ 1812 w 1846"/>
                  <a:gd name="T1" fmla="*/ 13 h 515"/>
                  <a:gd name="T2" fmla="*/ 1755 w 1846"/>
                  <a:gd name="T3" fmla="*/ 35 h 515"/>
                  <a:gd name="T4" fmla="*/ 1755 w 1846"/>
                  <a:gd name="T5" fmla="*/ 47 h 515"/>
                  <a:gd name="T6" fmla="*/ 1747 w 1846"/>
                  <a:gd name="T7" fmla="*/ 52 h 515"/>
                  <a:gd name="T8" fmla="*/ 1747 w 1846"/>
                  <a:gd name="T9" fmla="*/ 38 h 515"/>
                  <a:gd name="T10" fmla="*/ 1721 w 1846"/>
                  <a:gd name="T11" fmla="*/ 60 h 515"/>
                  <a:gd name="T12" fmla="*/ 1717 w 1846"/>
                  <a:gd name="T13" fmla="*/ 68 h 515"/>
                  <a:gd name="T14" fmla="*/ 1712 w 1846"/>
                  <a:gd name="T15" fmla="*/ 73 h 515"/>
                  <a:gd name="T16" fmla="*/ 1686 w 1846"/>
                  <a:gd name="T17" fmla="*/ 73 h 515"/>
                  <a:gd name="T18" fmla="*/ 1691 w 1846"/>
                  <a:gd name="T19" fmla="*/ 85 h 515"/>
                  <a:gd name="T20" fmla="*/ 1678 w 1846"/>
                  <a:gd name="T21" fmla="*/ 90 h 515"/>
                  <a:gd name="T22" fmla="*/ 1678 w 1846"/>
                  <a:gd name="T23" fmla="*/ 95 h 515"/>
                  <a:gd name="T24" fmla="*/ 1678 w 1846"/>
                  <a:gd name="T25" fmla="*/ 81 h 515"/>
                  <a:gd name="T26" fmla="*/ 1626 w 1846"/>
                  <a:gd name="T27" fmla="*/ 111 h 515"/>
                  <a:gd name="T28" fmla="*/ 1618 w 1846"/>
                  <a:gd name="T29" fmla="*/ 128 h 515"/>
                  <a:gd name="T30" fmla="*/ 1618 w 1846"/>
                  <a:gd name="T31" fmla="*/ 133 h 515"/>
                  <a:gd name="T32" fmla="*/ 1613 w 1846"/>
                  <a:gd name="T33" fmla="*/ 119 h 515"/>
                  <a:gd name="T34" fmla="*/ 1583 w 1846"/>
                  <a:gd name="T35" fmla="*/ 133 h 515"/>
                  <a:gd name="T36" fmla="*/ 1583 w 1846"/>
                  <a:gd name="T37" fmla="*/ 146 h 515"/>
                  <a:gd name="T38" fmla="*/ 1587 w 1846"/>
                  <a:gd name="T39" fmla="*/ 146 h 515"/>
                  <a:gd name="T40" fmla="*/ 1575 w 1846"/>
                  <a:gd name="T41" fmla="*/ 154 h 515"/>
                  <a:gd name="T42" fmla="*/ 1419 w 1846"/>
                  <a:gd name="T43" fmla="*/ 230 h 515"/>
                  <a:gd name="T44" fmla="*/ 1423 w 1846"/>
                  <a:gd name="T45" fmla="*/ 247 h 515"/>
                  <a:gd name="T46" fmla="*/ 1409 w 1846"/>
                  <a:gd name="T47" fmla="*/ 255 h 515"/>
                  <a:gd name="T48" fmla="*/ 1406 w 1846"/>
                  <a:gd name="T49" fmla="*/ 239 h 515"/>
                  <a:gd name="T50" fmla="*/ 1385 w 1846"/>
                  <a:gd name="T51" fmla="*/ 252 h 515"/>
                  <a:gd name="T52" fmla="*/ 1385 w 1846"/>
                  <a:gd name="T53" fmla="*/ 268 h 515"/>
                  <a:gd name="T54" fmla="*/ 1380 w 1846"/>
                  <a:gd name="T55" fmla="*/ 273 h 515"/>
                  <a:gd name="T56" fmla="*/ 1371 w 1846"/>
                  <a:gd name="T57" fmla="*/ 273 h 515"/>
                  <a:gd name="T58" fmla="*/ 1194 w 1846"/>
                  <a:gd name="T59" fmla="*/ 363 h 515"/>
                  <a:gd name="T60" fmla="*/ 457 w 1846"/>
                  <a:gd name="T61" fmla="*/ 171 h 515"/>
                  <a:gd name="T62" fmla="*/ 0 w 1846"/>
                  <a:gd name="T63" fmla="*/ 52 h 515"/>
                  <a:gd name="T64" fmla="*/ 1074 w 1846"/>
                  <a:gd name="T65" fmla="*/ 435 h 515"/>
                  <a:gd name="T66" fmla="*/ 1001 w 1846"/>
                  <a:gd name="T67" fmla="*/ 515 h 515"/>
                  <a:gd name="T68" fmla="*/ 1825 w 1846"/>
                  <a:gd name="T69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846" h="515">
                    <a:moveTo>
                      <a:pt x="1820" y="8"/>
                    </a:moveTo>
                    <a:lnTo>
                      <a:pt x="1812" y="13"/>
                    </a:lnTo>
                    <a:lnTo>
                      <a:pt x="1812" y="0"/>
                    </a:lnTo>
                    <a:lnTo>
                      <a:pt x="1755" y="35"/>
                    </a:lnTo>
                    <a:lnTo>
                      <a:pt x="1755" y="43"/>
                    </a:lnTo>
                    <a:lnTo>
                      <a:pt x="1755" y="47"/>
                    </a:lnTo>
                    <a:lnTo>
                      <a:pt x="1752" y="52"/>
                    </a:lnTo>
                    <a:lnTo>
                      <a:pt x="1747" y="52"/>
                    </a:lnTo>
                    <a:lnTo>
                      <a:pt x="1747" y="52"/>
                    </a:lnTo>
                    <a:lnTo>
                      <a:pt x="1747" y="38"/>
                    </a:lnTo>
                    <a:lnTo>
                      <a:pt x="1721" y="52"/>
                    </a:lnTo>
                    <a:lnTo>
                      <a:pt x="1721" y="60"/>
                    </a:lnTo>
                    <a:lnTo>
                      <a:pt x="1725" y="65"/>
                    </a:lnTo>
                    <a:lnTo>
                      <a:pt x="1717" y="68"/>
                    </a:lnTo>
                    <a:lnTo>
                      <a:pt x="1712" y="73"/>
                    </a:lnTo>
                    <a:lnTo>
                      <a:pt x="1712" y="73"/>
                    </a:lnTo>
                    <a:lnTo>
                      <a:pt x="1712" y="60"/>
                    </a:lnTo>
                    <a:lnTo>
                      <a:pt x="1686" y="73"/>
                    </a:lnTo>
                    <a:lnTo>
                      <a:pt x="1686" y="81"/>
                    </a:lnTo>
                    <a:lnTo>
                      <a:pt x="1691" y="85"/>
                    </a:lnTo>
                    <a:lnTo>
                      <a:pt x="1682" y="90"/>
                    </a:lnTo>
                    <a:lnTo>
                      <a:pt x="1678" y="90"/>
                    </a:lnTo>
                    <a:lnTo>
                      <a:pt x="1678" y="90"/>
                    </a:lnTo>
                    <a:lnTo>
                      <a:pt x="1678" y="95"/>
                    </a:lnTo>
                    <a:lnTo>
                      <a:pt x="1678" y="90"/>
                    </a:lnTo>
                    <a:lnTo>
                      <a:pt x="1678" y="81"/>
                    </a:lnTo>
                    <a:lnTo>
                      <a:pt x="1653" y="90"/>
                    </a:lnTo>
                    <a:lnTo>
                      <a:pt x="1626" y="111"/>
                    </a:lnTo>
                    <a:lnTo>
                      <a:pt x="1626" y="124"/>
                    </a:lnTo>
                    <a:lnTo>
                      <a:pt x="1618" y="128"/>
                    </a:lnTo>
                    <a:lnTo>
                      <a:pt x="1618" y="128"/>
                    </a:lnTo>
                    <a:lnTo>
                      <a:pt x="1618" y="133"/>
                    </a:lnTo>
                    <a:lnTo>
                      <a:pt x="1613" y="128"/>
                    </a:lnTo>
                    <a:lnTo>
                      <a:pt x="1613" y="119"/>
                    </a:lnTo>
                    <a:lnTo>
                      <a:pt x="1613" y="119"/>
                    </a:lnTo>
                    <a:lnTo>
                      <a:pt x="1583" y="133"/>
                    </a:lnTo>
                    <a:lnTo>
                      <a:pt x="1583" y="146"/>
                    </a:lnTo>
                    <a:lnTo>
                      <a:pt x="1583" y="146"/>
                    </a:lnTo>
                    <a:lnTo>
                      <a:pt x="1587" y="146"/>
                    </a:lnTo>
                    <a:lnTo>
                      <a:pt x="1587" y="146"/>
                    </a:lnTo>
                    <a:lnTo>
                      <a:pt x="1578" y="154"/>
                    </a:lnTo>
                    <a:lnTo>
                      <a:pt x="1575" y="154"/>
                    </a:lnTo>
                    <a:lnTo>
                      <a:pt x="1575" y="141"/>
                    </a:lnTo>
                    <a:lnTo>
                      <a:pt x="1419" y="230"/>
                    </a:lnTo>
                    <a:lnTo>
                      <a:pt x="1423" y="247"/>
                    </a:lnTo>
                    <a:lnTo>
                      <a:pt x="1423" y="247"/>
                    </a:lnTo>
                    <a:lnTo>
                      <a:pt x="1409" y="255"/>
                    </a:lnTo>
                    <a:lnTo>
                      <a:pt x="1409" y="255"/>
                    </a:lnTo>
                    <a:lnTo>
                      <a:pt x="1406" y="252"/>
                    </a:lnTo>
                    <a:lnTo>
                      <a:pt x="1406" y="239"/>
                    </a:lnTo>
                    <a:lnTo>
                      <a:pt x="1393" y="247"/>
                    </a:lnTo>
                    <a:lnTo>
                      <a:pt x="1385" y="252"/>
                    </a:lnTo>
                    <a:lnTo>
                      <a:pt x="1385" y="268"/>
                    </a:lnTo>
                    <a:lnTo>
                      <a:pt x="1385" y="268"/>
                    </a:lnTo>
                    <a:lnTo>
                      <a:pt x="1385" y="268"/>
                    </a:lnTo>
                    <a:lnTo>
                      <a:pt x="1380" y="273"/>
                    </a:lnTo>
                    <a:lnTo>
                      <a:pt x="1376" y="273"/>
                    </a:lnTo>
                    <a:lnTo>
                      <a:pt x="1371" y="273"/>
                    </a:lnTo>
                    <a:lnTo>
                      <a:pt x="1371" y="260"/>
                    </a:lnTo>
                    <a:lnTo>
                      <a:pt x="1194" y="363"/>
                    </a:lnTo>
                    <a:lnTo>
                      <a:pt x="617" y="209"/>
                    </a:lnTo>
                    <a:lnTo>
                      <a:pt x="457" y="171"/>
                    </a:lnTo>
                    <a:lnTo>
                      <a:pt x="306" y="133"/>
                    </a:lnTo>
                    <a:lnTo>
                      <a:pt x="0" y="52"/>
                    </a:lnTo>
                    <a:lnTo>
                      <a:pt x="0" y="136"/>
                    </a:lnTo>
                    <a:lnTo>
                      <a:pt x="1074" y="435"/>
                    </a:lnTo>
                    <a:lnTo>
                      <a:pt x="940" y="515"/>
                    </a:lnTo>
                    <a:lnTo>
                      <a:pt x="1001" y="515"/>
                    </a:lnTo>
                    <a:lnTo>
                      <a:pt x="1846" y="5"/>
                    </a:lnTo>
                    <a:lnTo>
                      <a:pt x="1825" y="0"/>
                    </a:lnTo>
                    <a:lnTo>
                      <a:pt x="1820" y="8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51" name="Freeform 503">
                <a:extLst>
                  <a:ext uri="{FF2B5EF4-FFF2-40B4-BE49-F238E27FC236}">
                    <a16:creationId xmlns:a16="http://schemas.microsoft.com/office/drawing/2014/main" id="{1B74D870-D53C-4006-899E-90C3B4DF9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1" y="3503"/>
                <a:ext cx="11" cy="10"/>
              </a:xfrm>
              <a:custGeom>
                <a:avLst/>
                <a:gdLst>
                  <a:gd name="T0" fmla="*/ 0 w 22"/>
                  <a:gd name="T1" fmla="*/ 8 h 22"/>
                  <a:gd name="T2" fmla="*/ 0 w 22"/>
                  <a:gd name="T3" fmla="*/ 13 h 22"/>
                  <a:gd name="T4" fmla="*/ 0 w 22"/>
                  <a:gd name="T5" fmla="*/ 5 h 22"/>
                  <a:gd name="T6" fmla="*/ 5 w 22"/>
                  <a:gd name="T7" fmla="*/ 8 h 22"/>
                  <a:gd name="T8" fmla="*/ 5 w 22"/>
                  <a:gd name="T9" fmla="*/ 17 h 22"/>
                  <a:gd name="T10" fmla="*/ 5 w 22"/>
                  <a:gd name="T11" fmla="*/ 22 h 22"/>
                  <a:gd name="T12" fmla="*/ 5 w 22"/>
                  <a:gd name="T13" fmla="*/ 22 h 22"/>
                  <a:gd name="T14" fmla="*/ 22 w 22"/>
                  <a:gd name="T15" fmla="*/ 22 h 22"/>
                  <a:gd name="T16" fmla="*/ 22 w 22"/>
                  <a:gd name="T17" fmla="*/ 17 h 22"/>
                  <a:gd name="T18" fmla="*/ 19 w 22"/>
                  <a:gd name="T19" fmla="*/ 22 h 22"/>
                  <a:gd name="T20" fmla="*/ 10 w 22"/>
                  <a:gd name="T21" fmla="*/ 22 h 22"/>
                  <a:gd name="T22" fmla="*/ 10 w 22"/>
                  <a:gd name="T23" fmla="*/ 17 h 22"/>
                  <a:gd name="T24" fmla="*/ 10 w 22"/>
                  <a:gd name="T25" fmla="*/ 17 h 22"/>
                  <a:gd name="T26" fmla="*/ 19 w 22"/>
                  <a:gd name="T27" fmla="*/ 17 h 22"/>
                  <a:gd name="T28" fmla="*/ 14 w 22"/>
                  <a:gd name="T29" fmla="*/ 8 h 22"/>
                  <a:gd name="T30" fmla="*/ 10 w 22"/>
                  <a:gd name="T31" fmla="*/ 5 h 22"/>
                  <a:gd name="T32" fmla="*/ 10 w 22"/>
                  <a:gd name="T33" fmla="*/ 0 h 22"/>
                  <a:gd name="T34" fmla="*/ 5 w 22"/>
                  <a:gd name="T35" fmla="*/ 0 h 22"/>
                  <a:gd name="T36" fmla="*/ 0 w 22"/>
                  <a:gd name="T37" fmla="*/ 0 h 22"/>
                  <a:gd name="T38" fmla="*/ 0 w 22"/>
                  <a:gd name="T39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" h="22">
                    <a:moveTo>
                      <a:pt x="0" y="8"/>
                    </a:moveTo>
                    <a:lnTo>
                      <a:pt x="0" y="13"/>
                    </a:lnTo>
                    <a:lnTo>
                      <a:pt x="0" y="5"/>
                    </a:lnTo>
                    <a:lnTo>
                      <a:pt x="5" y="8"/>
                    </a:lnTo>
                    <a:lnTo>
                      <a:pt x="5" y="17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22" y="22"/>
                    </a:lnTo>
                    <a:lnTo>
                      <a:pt x="22" y="17"/>
                    </a:lnTo>
                    <a:lnTo>
                      <a:pt x="19" y="22"/>
                    </a:lnTo>
                    <a:lnTo>
                      <a:pt x="10" y="22"/>
                    </a:lnTo>
                    <a:lnTo>
                      <a:pt x="10" y="17"/>
                    </a:lnTo>
                    <a:lnTo>
                      <a:pt x="10" y="17"/>
                    </a:lnTo>
                    <a:lnTo>
                      <a:pt x="19" y="17"/>
                    </a:lnTo>
                    <a:lnTo>
                      <a:pt x="14" y="8"/>
                    </a:lnTo>
                    <a:lnTo>
                      <a:pt x="10" y="5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52" name="Freeform 504">
                <a:extLst>
                  <a:ext uri="{FF2B5EF4-FFF2-40B4-BE49-F238E27FC236}">
                    <a16:creationId xmlns:a16="http://schemas.microsoft.com/office/drawing/2014/main" id="{BA39CC18-3602-46A2-97DD-DF4B43AAE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3505"/>
                <a:ext cx="3" cy="6"/>
              </a:xfrm>
              <a:custGeom>
                <a:avLst/>
                <a:gdLst>
                  <a:gd name="T0" fmla="*/ 0 w 5"/>
                  <a:gd name="T1" fmla="*/ 12 h 12"/>
                  <a:gd name="T2" fmla="*/ 5 w 5"/>
                  <a:gd name="T3" fmla="*/ 12 h 12"/>
                  <a:gd name="T4" fmla="*/ 5 w 5"/>
                  <a:gd name="T5" fmla="*/ 12 h 12"/>
                  <a:gd name="T6" fmla="*/ 5 w 5"/>
                  <a:gd name="T7" fmla="*/ 3 h 12"/>
                  <a:gd name="T8" fmla="*/ 0 w 5"/>
                  <a:gd name="T9" fmla="*/ 0 h 12"/>
                  <a:gd name="T10" fmla="*/ 0 w 5"/>
                  <a:gd name="T11" fmla="*/ 3 h 12"/>
                  <a:gd name="T12" fmla="*/ 0 w 5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2">
                    <a:moveTo>
                      <a:pt x="0" y="12"/>
                    </a:moveTo>
                    <a:lnTo>
                      <a:pt x="5" y="12"/>
                    </a:lnTo>
                    <a:lnTo>
                      <a:pt x="5" y="12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2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53" name="Freeform 505">
                <a:extLst>
                  <a:ext uri="{FF2B5EF4-FFF2-40B4-BE49-F238E27FC236}">
                    <a16:creationId xmlns:a16="http://schemas.microsoft.com/office/drawing/2014/main" id="{9234A1B7-AE37-4FAA-9B1C-6F2BA0C8B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4" y="3507"/>
                <a:ext cx="7" cy="1"/>
              </a:xfrm>
              <a:custGeom>
                <a:avLst/>
                <a:gdLst>
                  <a:gd name="T0" fmla="*/ 13 w 13"/>
                  <a:gd name="T1" fmla="*/ 8 w 13"/>
                  <a:gd name="T2" fmla="*/ 0 w 13"/>
                  <a:gd name="T3" fmla="*/ 13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3">
                    <a:moveTo>
                      <a:pt x="13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54" name="Rectangle 506">
                <a:extLst>
                  <a:ext uri="{FF2B5EF4-FFF2-40B4-BE49-F238E27FC236}">
                    <a16:creationId xmlns:a16="http://schemas.microsoft.com/office/drawing/2014/main" id="{0937305F-ABB4-4CEF-BEE3-CE1E54323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5" y="3510"/>
                <a:ext cx="7" cy="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55" name="Rectangle 507">
                <a:extLst>
                  <a:ext uri="{FF2B5EF4-FFF2-40B4-BE49-F238E27FC236}">
                    <a16:creationId xmlns:a16="http://schemas.microsoft.com/office/drawing/2014/main" id="{79473274-FC0C-4220-B766-85F1EEEEE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1" y="3509"/>
                <a:ext cx="0" cy="2"/>
              </a:xfrm>
              <a:prstGeom prst="rect">
                <a:avLst/>
              </a:prstGeom>
              <a:solidFill>
                <a:srgbClr val="3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56" name="Freeform 508">
                <a:extLst>
                  <a:ext uri="{FF2B5EF4-FFF2-40B4-BE49-F238E27FC236}">
                    <a16:creationId xmlns:a16="http://schemas.microsoft.com/office/drawing/2014/main" id="{161BCB91-ED9C-4EB4-93D8-0BFCB2787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3511"/>
                <a:ext cx="1" cy="19"/>
              </a:xfrm>
              <a:custGeom>
                <a:avLst/>
                <a:gdLst>
                  <a:gd name="T0" fmla="*/ 4 w 4"/>
                  <a:gd name="T1" fmla="*/ 38 h 38"/>
                  <a:gd name="T2" fmla="*/ 4 w 4"/>
                  <a:gd name="T3" fmla="*/ 38 h 38"/>
                  <a:gd name="T4" fmla="*/ 4 w 4"/>
                  <a:gd name="T5" fmla="*/ 38 h 38"/>
                  <a:gd name="T6" fmla="*/ 4 w 4"/>
                  <a:gd name="T7" fmla="*/ 0 h 38"/>
                  <a:gd name="T8" fmla="*/ 0 w 4"/>
                  <a:gd name="T9" fmla="*/ 0 h 38"/>
                  <a:gd name="T10" fmla="*/ 4 w 4"/>
                  <a:gd name="T1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8">
                    <a:moveTo>
                      <a:pt x="4" y="38"/>
                    </a:moveTo>
                    <a:lnTo>
                      <a:pt x="4" y="38"/>
                    </a:lnTo>
                    <a:lnTo>
                      <a:pt x="4" y="38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4" y="38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57" name="Line 509">
                <a:extLst>
                  <a:ext uri="{FF2B5EF4-FFF2-40B4-BE49-F238E27FC236}">
                    <a16:creationId xmlns:a16="http://schemas.microsoft.com/office/drawing/2014/main" id="{4104312D-F6C8-4E80-8270-23C299D486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8" y="3511"/>
                <a:ext cx="1" cy="1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58" name="Freeform 510">
                <a:extLst>
                  <a:ext uri="{FF2B5EF4-FFF2-40B4-BE49-F238E27FC236}">
                    <a16:creationId xmlns:a16="http://schemas.microsoft.com/office/drawing/2014/main" id="{A709844A-047A-4860-AEE4-1F39EE203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6" y="3511"/>
                <a:ext cx="2" cy="1"/>
              </a:xfrm>
              <a:custGeom>
                <a:avLst/>
                <a:gdLst>
                  <a:gd name="T0" fmla="*/ 4 w 4"/>
                  <a:gd name="T1" fmla="*/ 0 w 4"/>
                  <a:gd name="T2" fmla="*/ 4 w 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">
                    <a:moveTo>
                      <a:pt x="4" y="0"/>
                    </a:moveTo>
                    <a:lnTo>
                      <a:pt x="0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59" name="Freeform 511">
                <a:extLst>
                  <a:ext uri="{FF2B5EF4-FFF2-40B4-BE49-F238E27FC236}">
                    <a16:creationId xmlns:a16="http://schemas.microsoft.com/office/drawing/2014/main" id="{C3A42F5C-511A-4C05-B697-C05B0F58D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3511"/>
                <a:ext cx="7" cy="30"/>
              </a:xfrm>
              <a:custGeom>
                <a:avLst/>
                <a:gdLst>
                  <a:gd name="T0" fmla="*/ 0 w 13"/>
                  <a:gd name="T1" fmla="*/ 5 h 59"/>
                  <a:gd name="T2" fmla="*/ 0 w 13"/>
                  <a:gd name="T3" fmla="*/ 59 h 59"/>
                  <a:gd name="T4" fmla="*/ 8 w 13"/>
                  <a:gd name="T5" fmla="*/ 56 h 59"/>
                  <a:gd name="T6" fmla="*/ 13 w 13"/>
                  <a:gd name="T7" fmla="*/ 43 h 59"/>
                  <a:gd name="T8" fmla="*/ 13 w 13"/>
                  <a:gd name="T9" fmla="*/ 0 h 59"/>
                  <a:gd name="T10" fmla="*/ 0 w 13"/>
                  <a:gd name="T11" fmla="*/ 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59">
                    <a:moveTo>
                      <a:pt x="0" y="5"/>
                    </a:moveTo>
                    <a:lnTo>
                      <a:pt x="0" y="59"/>
                    </a:lnTo>
                    <a:lnTo>
                      <a:pt x="8" y="56"/>
                    </a:lnTo>
                    <a:lnTo>
                      <a:pt x="13" y="43"/>
                    </a:lnTo>
                    <a:lnTo>
                      <a:pt x="13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59595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60" name="Freeform 512">
                <a:extLst>
                  <a:ext uri="{FF2B5EF4-FFF2-40B4-BE49-F238E27FC236}">
                    <a16:creationId xmlns:a16="http://schemas.microsoft.com/office/drawing/2014/main" id="{9AC2B4A4-67C0-4A0B-9DC2-08804427F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4" y="3511"/>
                <a:ext cx="2" cy="15"/>
              </a:xfrm>
              <a:custGeom>
                <a:avLst/>
                <a:gdLst>
                  <a:gd name="T0" fmla="*/ 0 w 5"/>
                  <a:gd name="T1" fmla="*/ 5 h 30"/>
                  <a:gd name="T2" fmla="*/ 0 w 5"/>
                  <a:gd name="T3" fmla="*/ 13 h 30"/>
                  <a:gd name="T4" fmla="*/ 0 w 5"/>
                  <a:gd name="T5" fmla="*/ 30 h 30"/>
                  <a:gd name="T6" fmla="*/ 5 w 5"/>
                  <a:gd name="T7" fmla="*/ 30 h 30"/>
                  <a:gd name="T8" fmla="*/ 5 w 5"/>
                  <a:gd name="T9" fmla="*/ 26 h 30"/>
                  <a:gd name="T10" fmla="*/ 5 w 5"/>
                  <a:gd name="T11" fmla="*/ 0 h 30"/>
                  <a:gd name="T12" fmla="*/ 0 w 5"/>
                  <a:gd name="T13" fmla="*/ 0 h 30"/>
                  <a:gd name="T14" fmla="*/ 0 w 5"/>
                  <a:gd name="T15" fmla="*/ 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30">
                    <a:moveTo>
                      <a:pt x="0" y="5"/>
                    </a:moveTo>
                    <a:lnTo>
                      <a:pt x="0" y="13"/>
                    </a:lnTo>
                    <a:lnTo>
                      <a:pt x="0" y="30"/>
                    </a:lnTo>
                    <a:lnTo>
                      <a:pt x="5" y="30"/>
                    </a:lnTo>
                    <a:lnTo>
                      <a:pt x="5" y="2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61" name="Freeform 513">
                <a:extLst>
                  <a:ext uri="{FF2B5EF4-FFF2-40B4-BE49-F238E27FC236}">
                    <a16:creationId xmlns:a16="http://schemas.microsoft.com/office/drawing/2014/main" id="{2BD9756D-57E9-4B04-BF41-750E98BEC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5" y="3513"/>
                <a:ext cx="3" cy="1"/>
              </a:xfrm>
              <a:custGeom>
                <a:avLst/>
                <a:gdLst>
                  <a:gd name="T0" fmla="*/ 5 w 5"/>
                  <a:gd name="T1" fmla="*/ 0 w 5"/>
                  <a:gd name="T2" fmla="*/ 5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">
                    <a:moveTo>
                      <a:pt x="5" y="0"/>
                    </a:move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62" name="Freeform 514">
                <a:extLst>
                  <a:ext uri="{FF2B5EF4-FFF2-40B4-BE49-F238E27FC236}">
                    <a16:creationId xmlns:a16="http://schemas.microsoft.com/office/drawing/2014/main" id="{736A3EEB-1117-4DD3-8F23-6D91E43AF6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" y="3515"/>
                <a:ext cx="62" cy="62"/>
              </a:xfrm>
              <a:custGeom>
                <a:avLst/>
                <a:gdLst>
                  <a:gd name="T0" fmla="*/ 0 w 126"/>
                  <a:gd name="T1" fmla="*/ 70 h 124"/>
                  <a:gd name="T2" fmla="*/ 5 w 126"/>
                  <a:gd name="T3" fmla="*/ 124 h 124"/>
                  <a:gd name="T4" fmla="*/ 45 w 126"/>
                  <a:gd name="T5" fmla="*/ 103 h 124"/>
                  <a:gd name="T6" fmla="*/ 45 w 126"/>
                  <a:gd name="T7" fmla="*/ 94 h 124"/>
                  <a:gd name="T8" fmla="*/ 48 w 126"/>
                  <a:gd name="T9" fmla="*/ 86 h 124"/>
                  <a:gd name="T10" fmla="*/ 53 w 126"/>
                  <a:gd name="T11" fmla="*/ 86 h 124"/>
                  <a:gd name="T12" fmla="*/ 53 w 126"/>
                  <a:gd name="T13" fmla="*/ 86 h 124"/>
                  <a:gd name="T14" fmla="*/ 53 w 126"/>
                  <a:gd name="T15" fmla="*/ 89 h 124"/>
                  <a:gd name="T16" fmla="*/ 53 w 126"/>
                  <a:gd name="T17" fmla="*/ 99 h 124"/>
                  <a:gd name="T18" fmla="*/ 83 w 126"/>
                  <a:gd name="T19" fmla="*/ 81 h 124"/>
                  <a:gd name="T20" fmla="*/ 83 w 126"/>
                  <a:gd name="T21" fmla="*/ 78 h 124"/>
                  <a:gd name="T22" fmla="*/ 83 w 126"/>
                  <a:gd name="T23" fmla="*/ 70 h 124"/>
                  <a:gd name="T24" fmla="*/ 91 w 126"/>
                  <a:gd name="T25" fmla="*/ 60 h 124"/>
                  <a:gd name="T26" fmla="*/ 91 w 126"/>
                  <a:gd name="T27" fmla="*/ 60 h 124"/>
                  <a:gd name="T28" fmla="*/ 96 w 126"/>
                  <a:gd name="T29" fmla="*/ 65 h 124"/>
                  <a:gd name="T30" fmla="*/ 96 w 126"/>
                  <a:gd name="T31" fmla="*/ 73 h 124"/>
                  <a:gd name="T32" fmla="*/ 126 w 126"/>
                  <a:gd name="T33" fmla="*/ 51 h 124"/>
                  <a:gd name="T34" fmla="*/ 126 w 126"/>
                  <a:gd name="T35" fmla="*/ 0 h 124"/>
                  <a:gd name="T36" fmla="*/ 5 w 126"/>
                  <a:gd name="T37" fmla="*/ 70 h 124"/>
                  <a:gd name="T38" fmla="*/ 0 w 126"/>
                  <a:gd name="T39" fmla="*/ 7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24">
                    <a:moveTo>
                      <a:pt x="0" y="70"/>
                    </a:moveTo>
                    <a:lnTo>
                      <a:pt x="5" y="124"/>
                    </a:lnTo>
                    <a:lnTo>
                      <a:pt x="45" y="103"/>
                    </a:lnTo>
                    <a:lnTo>
                      <a:pt x="45" y="94"/>
                    </a:lnTo>
                    <a:lnTo>
                      <a:pt x="48" y="86"/>
                    </a:lnTo>
                    <a:lnTo>
                      <a:pt x="53" y="86"/>
                    </a:lnTo>
                    <a:lnTo>
                      <a:pt x="53" y="86"/>
                    </a:lnTo>
                    <a:lnTo>
                      <a:pt x="53" y="89"/>
                    </a:lnTo>
                    <a:lnTo>
                      <a:pt x="53" y="99"/>
                    </a:lnTo>
                    <a:lnTo>
                      <a:pt x="83" y="81"/>
                    </a:lnTo>
                    <a:lnTo>
                      <a:pt x="83" y="78"/>
                    </a:lnTo>
                    <a:lnTo>
                      <a:pt x="83" y="70"/>
                    </a:lnTo>
                    <a:lnTo>
                      <a:pt x="91" y="60"/>
                    </a:lnTo>
                    <a:lnTo>
                      <a:pt x="91" y="60"/>
                    </a:lnTo>
                    <a:lnTo>
                      <a:pt x="96" y="65"/>
                    </a:lnTo>
                    <a:lnTo>
                      <a:pt x="96" y="73"/>
                    </a:lnTo>
                    <a:lnTo>
                      <a:pt x="126" y="51"/>
                    </a:lnTo>
                    <a:lnTo>
                      <a:pt x="126" y="0"/>
                    </a:lnTo>
                    <a:lnTo>
                      <a:pt x="5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63" name="Freeform 515">
                <a:extLst>
                  <a:ext uri="{FF2B5EF4-FFF2-40B4-BE49-F238E27FC236}">
                    <a16:creationId xmlns:a16="http://schemas.microsoft.com/office/drawing/2014/main" id="{5E12D9A4-3E6F-4DA3-B623-0228C618A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6" y="3515"/>
                <a:ext cx="23" cy="3"/>
              </a:xfrm>
              <a:custGeom>
                <a:avLst/>
                <a:gdLst>
                  <a:gd name="T0" fmla="*/ 30 w 47"/>
                  <a:gd name="T1" fmla="*/ 5 h 5"/>
                  <a:gd name="T2" fmla="*/ 47 w 47"/>
                  <a:gd name="T3" fmla="*/ 0 h 5"/>
                  <a:gd name="T4" fmla="*/ 47 w 47"/>
                  <a:gd name="T5" fmla="*/ 0 h 5"/>
                  <a:gd name="T6" fmla="*/ 0 w 47"/>
                  <a:gd name="T7" fmla="*/ 5 h 5"/>
                  <a:gd name="T8" fmla="*/ 30 w 4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5">
                    <a:moveTo>
                      <a:pt x="30" y="5"/>
                    </a:moveTo>
                    <a:lnTo>
                      <a:pt x="47" y="0"/>
                    </a:lnTo>
                    <a:lnTo>
                      <a:pt x="47" y="0"/>
                    </a:lnTo>
                    <a:lnTo>
                      <a:pt x="0" y="5"/>
                    </a:lnTo>
                    <a:lnTo>
                      <a:pt x="30" y="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64" name="Freeform 516">
                <a:extLst>
                  <a:ext uri="{FF2B5EF4-FFF2-40B4-BE49-F238E27FC236}">
                    <a16:creationId xmlns:a16="http://schemas.microsoft.com/office/drawing/2014/main" id="{43DB7FA9-7835-45ED-A149-475C14A20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3518"/>
                <a:ext cx="11" cy="8"/>
              </a:xfrm>
              <a:custGeom>
                <a:avLst/>
                <a:gdLst>
                  <a:gd name="T0" fmla="*/ 21 w 21"/>
                  <a:gd name="T1" fmla="*/ 5 h 17"/>
                  <a:gd name="T2" fmla="*/ 21 w 21"/>
                  <a:gd name="T3" fmla="*/ 0 h 17"/>
                  <a:gd name="T4" fmla="*/ 0 w 21"/>
                  <a:gd name="T5" fmla="*/ 17 h 17"/>
                  <a:gd name="T6" fmla="*/ 21 w 21"/>
                  <a:gd name="T7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17">
                    <a:moveTo>
                      <a:pt x="21" y="5"/>
                    </a:moveTo>
                    <a:lnTo>
                      <a:pt x="21" y="0"/>
                    </a:lnTo>
                    <a:lnTo>
                      <a:pt x="0" y="17"/>
                    </a:ln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65" name="Freeform 517">
                <a:extLst>
                  <a:ext uri="{FF2B5EF4-FFF2-40B4-BE49-F238E27FC236}">
                    <a16:creationId xmlns:a16="http://schemas.microsoft.com/office/drawing/2014/main" id="{8F87443D-3123-4C72-AC6A-FBDDB6DA9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3522"/>
                <a:ext cx="2" cy="15"/>
              </a:xfrm>
              <a:custGeom>
                <a:avLst/>
                <a:gdLst>
                  <a:gd name="T0" fmla="*/ 0 w 5"/>
                  <a:gd name="T1" fmla="*/ 0 h 30"/>
                  <a:gd name="T2" fmla="*/ 0 w 5"/>
                  <a:gd name="T3" fmla="*/ 14 h 30"/>
                  <a:gd name="T4" fmla="*/ 5 w 5"/>
                  <a:gd name="T5" fmla="*/ 14 h 30"/>
                  <a:gd name="T6" fmla="*/ 0 w 5"/>
                  <a:gd name="T7" fmla="*/ 17 h 30"/>
                  <a:gd name="T8" fmla="*/ 0 w 5"/>
                  <a:gd name="T9" fmla="*/ 30 h 30"/>
                  <a:gd name="T10" fmla="*/ 5 w 5"/>
                  <a:gd name="T11" fmla="*/ 27 h 30"/>
                  <a:gd name="T12" fmla="*/ 5 w 5"/>
                  <a:gd name="T13" fmla="*/ 27 h 30"/>
                  <a:gd name="T14" fmla="*/ 5 w 5"/>
                  <a:gd name="T15" fmla="*/ 0 h 30"/>
                  <a:gd name="T16" fmla="*/ 5 w 5"/>
                  <a:gd name="T17" fmla="*/ 0 h 30"/>
                  <a:gd name="T18" fmla="*/ 0 w 5"/>
                  <a:gd name="T1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0">
                    <a:moveTo>
                      <a:pt x="0" y="0"/>
                    </a:moveTo>
                    <a:lnTo>
                      <a:pt x="0" y="14"/>
                    </a:lnTo>
                    <a:lnTo>
                      <a:pt x="5" y="14"/>
                    </a:lnTo>
                    <a:lnTo>
                      <a:pt x="0" y="17"/>
                    </a:lnTo>
                    <a:lnTo>
                      <a:pt x="0" y="30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66" name="Freeform 518">
                <a:extLst>
                  <a:ext uri="{FF2B5EF4-FFF2-40B4-BE49-F238E27FC236}">
                    <a16:creationId xmlns:a16="http://schemas.microsoft.com/office/drawing/2014/main" id="{EE78DB43-E686-4301-AB25-52B4449A0D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3" y="3528"/>
                <a:ext cx="11" cy="9"/>
              </a:xfrm>
              <a:custGeom>
                <a:avLst/>
                <a:gdLst>
                  <a:gd name="T0" fmla="*/ 0 w 21"/>
                  <a:gd name="T1" fmla="*/ 16 h 16"/>
                  <a:gd name="T2" fmla="*/ 0 w 21"/>
                  <a:gd name="T3" fmla="*/ 16 h 16"/>
                  <a:gd name="T4" fmla="*/ 21 w 21"/>
                  <a:gd name="T5" fmla="*/ 3 h 16"/>
                  <a:gd name="T6" fmla="*/ 21 w 21"/>
                  <a:gd name="T7" fmla="*/ 0 h 16"/>
                  <a:gd name="T8" fmla="*/ 0 w 21"/>
                  <a:gd name="T9" fmla="*/ 13 h 16"/>
                  <a:gd name="T10" fmla="*/ 0 w 21"/>
                  <a:gd name="T1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16">
                    <a:moveTo>
                      <a:pt x="0" y="16"/>
                    </a:moveTo>
                    <a:lnTo>
                      <a:pt x="0" y="16"/>
                    </a:lnTo>
                    <a:lnTo>
                      <a:pt x="21" y="3"/>
                    </a:lnTo>
                    <a:lnTo>
                      <a:pt x="21" y="0"/>
                    </a:lnTo>
                    <a:lnTo>
                      <a:pt x="0" y="13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67" name="Freeform 519">
                <a:extLst>
                  <a:ext uri="{FF2B5EF4-FFF2-40B4-BE49-F238E27FC236}">
                    <a16:creationId xmlns:a16="http://schemas.microsoft.com/office/drawing/2014/main" id="{F8AC5C9E-01DE-4FA9-82BC-61F20D9BB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9" y="3532"/>
                <a:ext cx="3" cy="13"/>
              </a:xfrm>
              <a:custGeom>
                <a:avLst/>
                <a:gdLst>
                  <a:gd name="T0" fmla="*/ 0 w 4"/>
                  <a:gd name="T1" fmla="*/ 25 h 25"/>
                  <a:gd name="T2" fmla="*/ 4 w 4"/>
                  <a:gd name="T3" fmla="*/ 25 h 25"/>
                  <a:gd name="T4" fmla="*/ 4 w 4"/>
                  <a:gd name="T5" fmla="*/ 25 h 25"/>
                  <a:gd name="T6" fmla="*/ 4 w 4"/>
                  <a:gd name="T7" fmla="*/ 0 h 25"/>
                  <a:gd name="T8" fmla="*/ 0 w 4"/>
                  <a:gd name="T9" fmla="*/ 0 h 25"/>
                  <a:gd name="T10" fmla="*/ 0 w 4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5">
                    <a:moveTo>
                      <a:pt x="0" y="25"/>
                    </a:moveTo>
                    <a:lnTo>
                      <a:pt x="4" y="25"/>
                    </a:lnTo>
                    <a:lnTo>
                      <a:pt x="4" y="25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68" name="Freeform 520">
                <a:extLst>
                  <a:ext uri="{FF2B5EF4-FFF2-40B4-BE49-F238E27FC236}">
                    <a16:creationId xmlns:a16="http://schemas.microsoft.com/office/drawing/2014/main" id="{D34964B6-C778-489D-8A2F-0D8ED2F765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4" y="3539"/>
                <a:ext cx="25" cy="17"/>
              </a:xfrm>
              <a:custGeom>
                <a:avLst/>
                <a:gdLst>
                  <a:gd name="T0" fmla="*/ 0 w 52"/>
                  <a:gd name="T1" fmla="*/ 30 h 33"/>
                  <a:gd name="T2" fmla="*/ 0 w 52"/>
                  <a:gd name="T3" fmla="*/ 33 h 33"/>
                  <a:gd name="T4" fmla="*/ 48 w 52"/>
                  <a:gd name="T5" fmla="*/ 3 h 33"/>
                  <a:gd name="T6" fmla="*/ 48 w 52"/>
                  <a:gd name="T7" fmla="*/ 3 h 33"/>
                  <a:gd name="T8" fmla="*/ 52 w 52"/>
                  <a:gd name="T9" fmla="*/ 0 h 33"/>
                  <a:gd name="T10" fmla="*/ 38 w 52"/>
                  <a:gd name="T11" fmla="*/ 3 h 33"/>
                  <a:gd name="T12" fmla="*/ 0 w 52"/>
                  <a:gd name="T13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33">
                    <a:moveTo>
                      <a:pt x="0" y="30"/>
                    </a:moveTo>
                    <a:lnTo>
                      <a:pt x="0" y="3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52" y="0"/>
                    </a:lnTo>
                    <a:lnTo>
                      <a:pt x="38" y="3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69" name="Freeform 521">
                <a:extLst>
                  <a:ext uri="{FF2B5EF4-FFF2-40B4-BE49-F238E27FC236}">
                    <a16:creationId xmlns:a16="http://schemas.microsoft.com/office/drawing/2014/main" id="{5FDAB512-F22E-4AC2-BE25-548D5DD0E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5" y="3543"/>
                <a:ext cx="8" cy="42"/>
              </a:xfrm>
              <a:custGeom>
                <a:avLst/>
                <a:gdLst>
                  <a:gd name="T0" fmla="*/ 0 w 17"/>
                  <a:gd name="T1" fmla="*/ 85 h 85"/>
                  <a:gd name="T2" fmla="*/ 17 w 17"/>
                  <a:gd name="T3" fmla="*/ 76 h 85"/>
                  <a:gd name="T4" fmla="*/ 17 w 17"/>
                  <a:gd name="T5" fmla="*/ 4 h 85"/>
                  <a:gd name="T6" fmla="*/ 17 w 17"/>
                  <a:gd name="T7" fmla="*/ 4 h 85"/>
                  <a:gd name="T8" fmla="*/ 17 w 17"/>
                  <a:gd name="T9" fmla="*/ 4 h 85"/>
                  <a:gd name="T10" fmla="*/ 0 w 17"/>
                  <a:gd name="T11" fmla="*/ 0 h 85"/>
                  <a:gd name="T12" fmla="*/ 0 w 17"/>
                  <a:gd name="T13" fmla="*/ 0 h 85"/>
                  <a:gd name="T14" fmla="*/ 0 w 17"/>
                  <a:gd name="T15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85">
                    <a:moveTo>
                      <a:pt x="0" y="85"/>
                    </a:moveTo>
                    <a:lnTo>
                      <a:pt x="17" y="76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CECECE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70" name="Freeform 522">
                <a:extLst>
                  <a:ext uri="{FF2B5EF4-FFF2-40B4-BE49-F238E27FC236}">
                    <a16:creationId xmlns:a16="http://schemas.microsoft.com/office/drawing/2014/main" id="{510F5044-FE43-4491-B2B5-5E4765C5E6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6" y="3545"/>
                <a:ext cx="72" cy="60"/>
              </a:xfrm>
              <a:custGeom>
                <a:avLst/>
                <a:gdLst>
                  <a:gd name="T0" fmla="*/ 18 w 144"/>
                  <a:gd name="T1" fmla="*/ 72 h 120"/>
                  <a:gd name="T2" fmla="*/ 18 w 144"/>
                  <a:gd name="T3" fmla="*/ 77 h 120"/>
                  <a:gd name="T4" fmla="*/ 0 w 144"/>
                  <a:gd name="T5" fmla="*/ 81 h 120"/>
                  <a:gd name="T6" fmla="*/ 139 w 144"/>
                  <a:gd name="T7" fmla="*/ 120 h 120"/>
                  <a:gd name="T8" fmla="*/ 144 w 144"/>
                  <a:gd name="T9" fmla="*/ 29 h 120"/>
                  <a:gd name="T10" fmla="*/ 23 w 144"/>
                  <a:gd name="T11" fmla="*/ 0 h 120"/>
                  <a:gd name="T12" fmla="*/ 18 w 144"/>
                  <a:gd name="T13" fmla="*/ 0 h 120"/>
                  <a:gd name="T14" fmla="*/ 18 w 144"/>
                  <a:gd name="T15" fmla="*/ 7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120">
                    <a:moveTo>
                      <a:pt x="18" y="72"/>
                    </a:moveTo>
                    <a:lnTo>
                      <a:pt x="18" y="77"/>
                    </a:lnTo>
                    <a:lnTo>
                      <a:pt x="0" y="81"/>
                    </a:lnTo>
                    <a:lnTo>
                      <a:pt x="139" y="120"/>
                    </a:lnTo>
                    <a:lnTo>
                      <a:pt x="144" y="29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8" y="72"/>
                    </a:lnTo>
                    <a:close/>
                  </a:path>
                </a:pathLst>
              </a:custGeom>
              <a:solidFill>
                <a:srgbClr val="59595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71" name="Freeform 523">
                <a:extLst>
                  <a:ext uri="{FF2B5EF4-FFF2-40B4-BE49-F238E27FC236}">
                    <a16:creationId xmlns:a16="http://schemas.microsoft.com/office/drawing/2014/main" id="{C998EF2D-1430-4DE3-94BC-0B7935FCA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9" y="3550"/>
                <a:ext cx="2" cy="16"/>
              </a:xfrm>
              <a:custGeom>
                <a:avLst/>
                <a:gdLst>
                  <a:gd name="T0" fmla="*/ 0 w 3"/>
                  <a:gd name="T1" fmla="*/ 33 h 33"/>
                  <a:gd name="T2" fmla="*/ 3 w 3"/>
                  <a:gd name="T3" fmla="*/ 29 h 33"/>
                  <a:gd name="T4" fmla="*/ 3 w 3"/>
                  <a:gd name="T5" fmla="*/ 0 h 33"/>
                  <a:gd name="T6" fmla="*/ 0 w 3"/>
                  <a:gd name="T7" fmla="*/ 0 h 33"/>
                  <a:gd name="T8" fmla="*/ 0 w 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3">
                    <a:moveTo>
                      <a:pt x="0" y="33"/>
                    </a:moveTo>
                    <a:lnTo>
                      <a:pt x="3" y="29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72" name="Freeform 524">
                <a:extLst>
                  <a:ext uri="{FF2B5EF4-FFF2-40B4-BE49-F238E27FC236}">
                    <a16:creationId xmlns:a16="http://schemas.microsoft.com/office/drawing/2014/main" id="{D04FD190-BE72-4011-B5C3-FEC76804C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7" y="3550"/>
                <a:ext cx="9" cy="31"/>
              </a:xfrm>
              <a:custGeom>
                <a:avLst/>
                <a:gdLst>
                  <a:gd name="T0" fmla="*/ 0 w 16"/>
                  <a:gd name="T1" fmla="*/ 11 h 62"/>
                  <a:gd name="T2" fmla="*/ 0 w 16"/>
                  <a:gd name="T3" fmla="*/ 62 h 62"/>
                  <a:gd name="T4" fmla="*/ 13 w 16"/>
                  <a:gd name="T5" fmla="*/ 59 h 62"/>
                  <a:gd name="T6" fmla="*/ 16 w 16"/>
                  <a:gd name="T7" fmla="*/ 54 h 62"/>
                  <a:gd name="T8" fmla="*/ 16 w 16"/>
                  <a:gd name="T9" fmla="*/ 0 h 62"/>
                  <a:gd name="T10" fmla="*/ 5 w 16"/>
                  <a:gd name="T11" fmla="*/ 8 h 62"/>
                  <a:gd name="T12" fmla="*/ 0 w 16"/>
                  <a:gd name="T13" fmla="*/ 1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62">
                    <a:moveTo>
                      <a:pt x="0" y="11"/>
                    </a:moveTo>
                    <a:lnTo>
                      <a:pt x="0" y="62"/>
                    </a:lnTo>
                    <a:lnTo>
                      <a:pt x="13" y="59"/>
                    </a:lnTo>
                    <a:lnTo>
                      <a:pt x="16" y="54"/>
                    </a:lnTo>
                    <a:lnTo>
                      <a:pt x="16" y="0"/>
                    </a:lnTo>
                    <a:lnTo>
                      <a:pt x="5" y="8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59595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73" name="Freeform 525">
                <a:extLst>
                  <a:ext uri="{FF2B5EF4-FFF2-40B4-BE49-F238E27FC236}">
                    <a16:creationId xmlns:a16="http://schemas.microsoft.com/office/drawing/2014/main" id="{39CB1F15-1DE9-4538-ADBD-425F4FCF7D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9" y="3556"/>
                <a:ext cx="6" cy="32"/>
              </a:xfrm>
              <a:custGeom>
                <a:avLst/>
                <a:gdLst>
                  <a:gd name="T0" fmla="*/ 0 w 12"/>
                  <a:gd name="T1" fmla="*/ 65 h 65"/>
                  <a:gd name="T2" fmla="*/ 12 w 12"/>
                  <a:gd name="T3" fmla="*/ 60 h 65"/>
                  <a:gd name="T4" fmla="*/ 12 w 12"/>
                  <a:gd name="T5" fmla="*/ 0 h 65"/>
                  <a:gd name="T6" fmla="*/ 0 w 12"/>
                  <a:gd name="T7" fmla="*/ 8 h 65"/>
                  <a:gd name="T8" fmla="*/ 0 w 12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65">
                    <a:moveTo>
                      <a:pt x="0" y="65"/>
                    </a:moveTo>
                    <a:lnTo>
                      <a:pt x="12" y="60"/>
                    </a:lnTo>
                    <a:lnTo>
                      <a:pt x="12" y="0"/>
                    </a:lnTo>
                    <a:lnTo>
                      <a:pt x="0" y="8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74" name="Freeform 526">
                <a:extLst>
                  <a:ext uri="{FF2B5EF4-FFF2-40B4-BE49-F238E27FC236}">
                    <a16:creationId xmlns:a16="http://schemas.microsoft.com/office/drawing/2014/main" id="{23785F46-A6D2-4FDD-A1B3-DEAFDF5E78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2" y="3558"/>
                <a:ext cx="15" cy="8"/>
              </a:xfrm>
              <a:custGeom>
                <a:avLst/>
                <a:gdLst>
                  <a:gd name="T0" fmla="*/ 0 w 30"/>
                  <a:gd name="T1" fmla="*/ 17 h 17"/>
                  <a:gd name="T2" fmla="*/ 22 w 30"/>
                  <a:gd name="T3" fmla="*/ 3 h 17"/>
                  <a:gd name="T4" fmla="*/ 30 w 30"/>
                  <a:gd name="T5" fmla="*/ 0 h 17"/>
                  <a:gd name="T6" fmla="*/ 30 w 30"/>
                  <a:gd name="T7" fmla="*/ 0 h 17"/>
                  <a:gd name="T8" fmla="*/ 0 w 30"/>
                  <a:gd name="T9" fmla="*/ 13 h 17"/>
                  <a:gd name="T10" fmla="*/ 0 w 30"/>
                  <a:gd name="T11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7">
                    <a:moveTo>
                      <a:pt x="0" y="17"/>
                    </a:moveTo>
                    <a:lnTo>
                      <a:pt x="22" y="3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1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75" name="Freeform 527">
                <a:extLst>
                  <a:ext uri="{FF2B5EF4-FFF2-40B4-BE49-F238E27FC236}">
                    <a16:creationId xmlns:a16="http://schemas.microsoft.com/office/drawing/2014/main" id="{B788C4F3-DA47-4111-A765-4D004821F4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8" y="3560"/>
                <a:ext cx="119" cy="43"/>
              </a:xfrm>
              <a:custGeom>
                <a:avLst/>
                <a:gdLst>
                  <a:gd name="T0" fmla="*/ 0 w 236"/>
                  <a:gd name="T1" fmla="*/ 32 h 86"/>
                  <a:gd name="T2" fmla="*/ 228 w 236"/>
                  <a:gd name="T3" fmla="*/ 86 h 86"/>
                  <a:gd name="T4" fmla="*/ 236 w 236"/>
                  <a:gd name="T5" fmla="*/ 86 h 86"/>
                  <a:gd name="T6" fmla="*/ 236 w 236"/>
                  <a:gd name="T7" fmla="*/ 86 h 86"/>
                  <a:gd name="T8" fmla="*/ 236 w 236"/>
                  <a:gd name="T9" fmla="*/ 52 h 86"/>
                  <a:gd name="T10" fmla="*/ 3 w 236"/>
                  <a:gd name="T11" fmla="*/ 0 h 86"/>
                  <a:gd name="T12" fmla="*/ 0 w 236"/>
                  <a:gd name="T13" fmla="*/ 0 h 86"/>
                  <a:gd name="T14" fmla="*/ 0 w 236"/>
                  <a:gd name="T15" fmla="*/ 3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6" h="86">
                    <a:moveTo>
                      <a:pt x="0" y="32"/>
                    </a:moveTo>
                    <a:lnTo>
                      <a:pt x="228" y="86"/>
                    </a:lnTo>
                    <a:lnTo>
                      <a:pt x="236" y="86"/>
                    </a:lnTo>
                    <a:lnTo>
                      <a:pt x="236" y="86"/>
                    </a:lnTo>
                    <a:lnTo>
                      <a:pt x="236" y="5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59595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76" name="Freeform 528">
                <a:extLst>
                  <a:ext uri="{FF2B5EF4-FFF2-40B4-BE49-F238E27FC236}">
                    <a16:creationId xmlns:a16="http://schemas.microsoft.com/office/drawing/2014/main" id="{62EB92BE-9166-4750-88DE-B15C3C374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0" y="3560"/>
                <a:ext cx="1" cy="17"/>
              </a:xfrm>
              <a:custGeom>
                <a:avLst/>
                <a:gdLst>
                  <a:gd name="T0" fmla="*/ 35 h 35"/>
                  <a:gd name="T1" fmla="*/ 35 h 35"/>
                  <a:gd name="T2" fmla="*/ 0 h 35"/>
                  <a:gd name="T3" fmla="*/ 5 h 35"/>
                  <a:gd name="T4" fmla="*/ 35 h 3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5">
                    <a:moveTo>
                      <a:pt x="0" y="35"/>
                    </a:moveTo>
                    <a:lnTo>
                      <a:pt x="0" y="35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77" name="Freeform 529">
                <a:extLst>
                  <a:ext uri="{FF2B5EF4-FFF2-40B4-BE49-F238E27FC236}">
                    <a16:creationId xmlns:a16="http://schemas.microsoft.com/office/drawing/2014/main" id="{EE817FFE-6E44-49CD-9918-0CE162F3FB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3562"/>
                <a:ext cx="19" cy="38"/>
              </a:xfrm>
              <a:custGeom>
                <a:avLst/>
                <a:gdLst>
                  <a:gd name="T0" fmla="*/ 0 w 38"/>
                  <a:gd name="T1" fmla="*/ 22 h 76"/>
                  <a:gd name="T2" fmla="*/ 0 w 38"/>
                  <a:gd name="T3" fmla="*/ 76 h 76"/>
                  <a:gd name="T4" fmla="*/ 38 w 38"/>
                  <a:gd name="T5" fmla="*/ 57 h 76"/>
                  <a:gd name="T6" fmla="*/ 38 w 38"/>
                  <a:gd name="T7" fmla="*/ 52 h 76"/>
                  <a:gd name="T8" fmla="*/ 38 w 38"/>
                  <a:gd name="T9" fmla="*/ 0 h 76"/>
                  <a:gd name="T10" fmla="*/ 0 w 38"/>
                  <a:gd name="T11" fmla="*/ 17 h 76"/>
                  <a:gd name="T12" fmla="*/ 0 w 38"/>
                  <a:gd name="T13" fmla="*/ 2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76">
                    <a:moveTo>
                      <a:pt x="0" y="22"/>
                    </a:moveTo>
                    <a:lnTo>
                      <a:pt x="0" y="76"/>
                    </a:lnTo>
                    <a:lnTo>
                      <a:pt x="38" y="57"/>
                    </a:lnTo>
                    <a:lnTo>
                      <a:pt x="38" y="52"/>
                    </a:lnTo>
                    <a:lnTo>
                      <a:pt x="38" y="0"/>
                    </a:lnTo>
                    <a:lnTo>
                      <a:pt x="0" y="17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59595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78" name="Freeform 530">
                <a:extLst>
                  <a:ext uri="{FF2B5EF4-FFF2-40B4-BE49-F238E27FC236}">
                    <a16:creationId xmlns:a16="http://schemas.microsoft.com/office/drawing/2014/main" id="{27DD359D-F507-4C3E-B8A4-022A08877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3569"/>
                <a:ext cx="78" cy="46"/>
              </a:xfrm>
              <a:custGeom>
                <a:avLst/>
                <a:gdLst>
                  <a:gd name="T0" fmla="*/ 4 w 156"/>
                  <a:gd name="T1" fmla="*/ 89 h 92"/>
                  <a:gd name="T2" fmla="*/ 0 w 156"/>
                  <a:gd name="T3" fmla="*/ 92 h 92"/>
                  <a:gd name="T4" fmla="*/ 0 w 156"/>
                  <a:gd name="T5" fmla="*/ 92 h 92"/>
                  <a:gd name="T6" fmla="*/ 156 w 156"/>
                  <a:gd name="T7" fmla="*/ 3 h 92"/>
                  <a:gd name="T8" fmla="*/ 156 w 156"/>
                  <a:gd name="T9" fmla="*/ 0 h 92"/>
                  <a:gd name="T10" fmla="*/ 151 w 156"/>
                  <a:gd name="T11" fmla="*/ 3 h 92"/>
                  <a:gd name="T12" fmla="*/ 4 w 156"/>
                  <a:gd name="T13" fmla="*/ 8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92">
                    <a:moveTo>
                      <a:pt x="4" y="89"/>
                    </a:moveTo>
                    <a:lnTo>
                      <a:pt x="0" y="92"/>
                    </a:lnTo>
                    <a:lnTo>
                      <a:pt x="0" y="92"/>
                    </a:lnTo>
                    <a:lnTo>
                      <a:pt x="156" y="3"/>
                    </a:lnTo>
                    <a:lnTo>
                      <a:pt x="156" y="0"/>
                    </a:lnTo>
                    <a:lnTo>
                      <a:pt x="151" y="3"/>
                    </a:lnTo>
                    <a:lnTo>
                      <a:pt x="4" y="89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79" name="Freeform 531">
                <a:extLst>
                  <a:ext uri="{FF2B5EF4-FFF2-40B4-BE49-F238E27FC236}">
                    <a16:creationId xmlns:a16="http://schemas.microsoft.com/office/drawing/2014/main" id="{B71E80F8-063E-4399-8C51-F154CA354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0" y="3575"/>
                <a:ext cx="533" cy="185"/>
              </a:xfrm>
              <a:custGeom>
                <a:avLst/>
                <a:gdLst>
                  <a:gd name="T0" fmla="*/ 0 w 1065"/>
                  <a:gd name="T1" fmla="*/ 369 h 369"/>
                  <a:gd name="T2" fmla="*/ 926 w 1065"/>
                  <a:gd name="T3" fmla="*/ 369 h 369"/>
                  <a:gd name="T4" fmla="*/ 1065 w 1065"/>
                  <a:gd name="T5" fmla="*/ 289 h 369"/>
                  <a:gd name="T6" fmla="*/ 0 w 1065"/>
                  <a:gd name="T7" fmla="*/ 0 h 369"/>
                  <a:gd name="T8" fmla="*/ 0 w 1065"/>
                  <a:gd name="T9" fmla="*/ 369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5" h="369">
                    <a:moveTo>
                      <a:pt x="0" y="369"/>
                    </a:moveTo>
                    <a:lnTo>
                      <a:pt x="926" y="369"/>
                    </a:lnTo>
                    <a:lnTo>
                      <a:pt x="1065" y="289"/>
                    </a:lnTo>
                    <a:lnTo>
                      <a:pt x="0" y="0"/>
                    </a:lnTo>
                    <a:lnTo>
                      <a:pt x="0" y="369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80" name="Freeform 532">
                <a:extLst>
                  <a:ext uri="{FF2B5EF4-FFF2-40B4-BE49-F238E27FC236}">
                    <a16:creationId xmlns:a16="http://schemas.microsoft.com/office/drawing/2014/main" id="{4C9A980F-928E-48A0-B50E-84116076C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" y="3573"/>
                <a:ext cx="86" cy="79"/>
              </a:xfrm>
              <a:custGeom>
                <a:avLst/>
                <a:gdLst>
                  <a:gd name="T0" fmla="*/ 86 w 172"/>
                  <a:gd name="T1" fmla="*/ 43 h 157"/>
                  <a:gd name="T2" fmla="*/ 51 w 172"/>
                  <a:gd name="T3" fmla="*/ 38 h 157"/>
                  <a:gd name="T4" fmla="*/ 3 w 172"/>
                  <a:gd name="T5" fmla="*/ 64 h 157"/>
                  <a:gd name="T6" fmla="*/ 0 w 172"/>
                  <a:gd name="T7" fmla="*/ 157 h 157"/>
                  <a:gd name="T8" fmla="*/ 0 w 172"/>
                  <a:gd name="T9" fmla="*/ 157 h 157"/>
                  <a:gd name="T10" fmla="*/ 3 w 172"/>
                  <a:gd name="T11" fmla="*/ 157 h 157"/>
                  <a:gd name="T12" fmla="*/ 94 w 172"/>
                  <a:gd name="T13" fmla="*/ 102 h 157"/>
                  <a:gd name="T14" fmla="*/ 94 w 172"/>
                  <a:gd name="T15" fmla="*/ 89 h 157"/>
                  <a:gd name="T16" fmla="*/ 103 w 172"/>
                  <a:gd name="T17" fmla="*/ 84 h 157"/>
                  <a:gd name="T18" fmla="*/ 103 w 172"/>
                  <a:gd name="T19" fmla="*/ 84 h 157"/>
                  <a:gd name="T20" fmla="*/ 108 w 172"/>
                  <a:gd name="T21" fmla="*/ 89 h 157"/>
                  <a:gd name="T22" fmla="*/ 108 w 172"/>
                  <a:gd name="T23" fmla="*/ 98 h 157"/>
                  <a:gd name="T24" fmla="*/ 129 w 172"/>
                  <a:gd name="T25" fmla="*/ 84 h 157"/>
                  <a:gd name="T26" fmla="*/ 129 w 172"/>
                  <a:gd name="T27" fmla="*/ 68 h 157"/>
                  <a:gd name="T28" fmla="*/ 142 w 172"/>
                  <a:gd name="T29" fmla="*/ 64 h 157"/>
                  <a:gd name="T30" fmla="*/ 142 w 172"/>
                  <a:gd name="T31" fmla="*/ 64 h 157"/>
                  <a:gd name="T32" fmla="*/ 146 w 172"/>
                  <a:gd name="T33" fmla="*/ 76 h 157"/>
                  <a:gd name="T34" fmla="*/ 172 w 172"/>
                  <a:gd name="T35" fmla="*/ 59 h 157"/>
                  <a:gd name="T36" fmla="*/ 172 w 172"/>
                  <a:gd name="T37" fmla="*/ 0 h 157"/>
                  <a:gd name="T38" fmla="*/ 89 w 172"/>
                  <a:gd name="T39" fmla="*/ 43 h 157"/>
                  <a:gd name="T40" fmla="*/ 86 w 172"/>
                  <a:gd name="T41" fmla="*/ 4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2" h="157">
                    <a:moveTo>
                      <a:pt x="86" y="43"/>
                    </a:moveTo>
                    <a:lnTo>
                      <a:pt x="51" y="38"/>
                    </a:lnTo>
                    <a:lnTo>
                      <a:pt x="3" y="64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3" y="157"/>
                    </a:lnTo>
                    <a:lnTo>
                      <a:pt x="94" y="102"/>
                    </a:lnTo>
                    <a:lnTo>
                      <a:pt x="94" y="89"/>
                    </a:lnTo>
                    <a:lnTo>
                      <a:pt x="103" y="84"/>
                    </a:lnTo>
                    <a:lnTo>
                      <a:pt x="103" y="84"/>
                    </a:lnTo>
                    <a:lnTo>
                      <a:pt x="108" y="89"/>
                    </a:lnTo>
                    <a:lnTo>
                      <a:pt x="108" y="98"/>
                    </a:lnTo>
                    <a:lnTo>
                      <a:pt x="129" y="84"/>
                    </a:lnTo>
                    <a:lnTo>
                      <a:pt x="129" y="68"/>
                    </a:lnTo>
                    <a:lnTo>
                      <a:pt x="142" y="64"/>
                    </a:lnTo>
                    <a:lnTo>
                      <a:pt x="142" y="64"/>
                    </a:lnTo>
                    <a:lnTo>
                      <a:pt x="146" y="76"/>
                    </a:lnTo>
                    <a:lnTo>
                      <a:pt x="172" y="59"/>
                    </a:lnTo>
                    <a:lnTo>
                      <a:pt x="172" y="0"/>
                    </a:lnTo>
                    <a:lnTo>
                      <a:pt x="89" y="43"/>
                    </a:lnTo>
                    <a:lnTo>
                      <a:pt x="86" y="43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81" name="Freeform 533">
                <a:extLst>
                  <a:ext uri="{FF2B5EF4-FFF2-40B4-BE49-F238E27FC236}">
                    <a16:creationId xmlns:a16="http://schemas.microsoft.com/office/drawing/2014/main" id="{95A4B753-A2F1-4A38-ACE7-D7E30AE85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8" y="3577"/>
                <a:ext cx="121" cy="75"/>
              </a:xfrm>
              <a:custGeom>
                <a:avLst/>
                <a:gdLst>
                  <a:gd name="T0" fmla="*/ 0 w 241"/>
                  <a:gd name="T1" fmla="*/ 94 h 149"/>
                  <a:gd name="T2" fmla="*/ 110 w 241"/>
                  <a:gd name="T3" fmla="*/ 119 h 149"/>
                  <a:gd name="T4" fmla="*/ 236 w 241"/>
                  <a:gd name="T5" fmla="*/ 149 h 149"/>
                  <a:gd name="T6" fmla="*/ 241 w 241"/>
                  <a:gd name="T7" fmla="*/ 60 h 149"/>
                  <a:gd name="T8" fmla="*/ 236 w 241"/>
                  <a:gd name="T9" fmla="*/ 56 h 149"/>
                  <a:gd name="T10" fmla="*/ 89 w 241"/>
                  <a:gd name="T11" fmla="*/ 22 h 149"/>
                  <a:gd name="T12" fmla="*/ 0 w 241"/>
                  <a:gd name="T13" fmla="*/ 0 h 149"/>
                  <a:gd name="T14" fmla="*/ 0 w 241"/>
                  <a:gd name="T15" fmla="*/ 0 h 149"/>
                  <a:gd name="T16" fmla="*/ 0 w 241"/>
                  <a:gd name="T17" fmla="*/ 9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149">
                    <a:moveTo>
                      <a:pt x="0" y="94"/>
                    </a:moveTo>
                    <a:lnTo>
                      <a:pt x="110" y="119"/>
                    </a:lnTo>
                    <a:lnTo>
                      <a:pt x="236" y="149"/>
                    </a:lnTo>
                    <a:lnTo>
                      <a:pt x="241" y="60"/>
                    </a:lnTo>
                    <a:lnTo>
                      <a:pt x="236" y="56"/>
                    </a:lnTo>
                    <a:lnTo>
                      <a:pt x="89" y="2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82" name="Freeform 534">
                <a:extLst>
                  <a:ext uri="{FF2B5EF4-FFF2-40B4-BE49-F238E27FC236}">
                    <a16:creationId xmlns:a16="http://schemas.microsoft.com/office/drawing/2014/main" id="{483BB961-EE08-4F2C-8816-1AB146321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" y="3585"/>
                <a:ext cx="22" cy="18"/>
              </a:xfrm>
              <a:custGeom>
                <a:avLst/>
                <a:gdLst>
                  <a:gd name="T0" fmla="*/ 0 w 43"/>
                  <a:gd name="T1" fmla="*/ 34 h 34"/>
                  <a:gd name="T2" fmla="*/ 3 w 43"/>
                  <a:gd name="T3" fmla="*/ 34 h 34"/>
                  <a:gd name="T4" fmla="*/ 43 w 43"/>
                  <a:gd name="T5" fmla="*/ 13 h 34"/>
                  <a:gd name="T6" fmla="*/ 3 w 43"/>
                  <a:gd name="T7" fmla="*/ 0 h 34"/>
                  <a:gd name="T8" fmla="*/ 3 w 43"/>
                  <a:gd name="T9" fmla="*/ 0 h 34"/>
                  <a:gd name="T10" fmla="*/ 0 w 43"/>
                  <a:gd name="T1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34">
                    <a:moveTo>
                      <a:pt x="0" y="34"/>
                    </a:moveTo>
                    <a:lnTo>
                      <a:pt x="3" y="34"/>
                    </a:lnTo>
                    <a:lnTo>
                      <a:pt x="43" y="1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595959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83" name="Freeform 535">
                <a:extLst>
                  <a:ext uri="{FF2B5EF4-FFF2-40B4-BE49-F238E27FC236}">
                    <a16:creationId xmlns:a16="http://schemas.microsoft.com/office/drawing/2014/main" id="{8C0E77A9-79FE-407C-9CAA-21F4754A2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3588"/>
                <a:ext cx="106" cy="36"/>
              </a:xfrm>
              <a:custGeom>
                <a:avLst/>
                <a:gdLst>
                  <a:gd name="T0" fmla="*/ 0 w 211"/>
                  <a:gd name="T1" fmla="*/ 38 h 72"/>
                  <a:gd name="T2" fmla="*/ 142 w 211"/>
                  <a:gd name="T3" fmla="*/ 72 h 72"/>
                  <a:gd name="T4" fmla="*/ 211 w 211"/>
                  <a:gd name="T5" fmla="*/ 34 h 72"/>
                  <a:gd name="T6" fmla="*/ 77 w 211"/>
                  <a:gd name="T7" fmla="*/ 0 h 72"/>
                  <a:gd name="T8" fmla="*/ 69 w 211"/>
                  <a:gd name="T9" fmla="*/ 0 h 72"/>
                  <a:gd name="T10" fmla="*/ 0 w 211"/>
                  <a:gd name="T11" fmla="*/ 38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1" h="72">
                    <a:moveTo>
                      <a:pt x="0" y="38"/>
                    </a:moveTo>
                    <a:lnTo>
                      <a:pt x="142" y="72"/>
                    </a:lnTo>
                    <a:lnTo>
                      <a:pt x="211" y="34"/>
                    </a:lnTo>
                    <a:lnTo>
                      <a:pt x="77" y="0"/>
                    </a:lnTo>
                    <a:lnTo>
                      <a:pt x="69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ECECE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84" name="Freeform 536">
                <a:extLst>
                  <a:ext uri="{FF2B5EF4-FFF2-40B4-BE49-F238E27FC236}">
                    <a16:creationId xmlns:a16="http://schemas.microsoft.com/office/drawing/2014/main" id="{1FF251D4-1D2B-4BAF-917E-7F273F483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7" y="3607"/>
                <a:ext cx="39" cy="34"/>
              </a:xfrm>
              <a:custGeom>
                <a:avLst/>
                <a:gdLst>
                  <a:gd name="T0" fmla="*/ 0 w 78"/>
                  <a:gd name="T1" fmla="*/ 68 h 68"/>
                  <a:gd name="T2" fmla="*/ 0 w 78"/>
                  <a:gd name="T3" fmla="*/ 68 h 68"/>
                  <a:gd name="T4" fmla="*/ 78 w 78"/>
                  <a:gd name="T5" fmla="*/ 30 h 68"/>
                  <a:gd name="T6" fmla="*/ 78 w 78"/>
                  <a:gd name="T7" fmla="*/ 0 h 68"/>
                  <a:gd name="T8" fmla="*/ 0 w 78"/>
                  <a:gd name="T9" fmla="*/ 38 h 68"/>
                  <a:gd name="T10" fmla="*/ 0 w 78"/>
                  <a:gd name="T1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" h="68">
                    <a:moveTo>
                      <a:pt x="0" y="68"/>
                    </a:moveTo>
                    <a:lnTo>
                      <a:pt x="0" y="68"/>
                    </a:lnTo>
                    <a:lnTo>
                      <a:pt x="78" y="30"/>
                    </a:lnTo>
                    <a:lnTo>
                      <a:pt x="78" y="0"/>
                    </a:lnTo>
                    <a:lnTo>
                      <a:pt x="0" y="3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85" name="Freeform 537">
                <a:extLst>
                  <a:ext uri="{FF2B5EF4-FFF2-40B4-BE49-F238E27FC236}">
                    <a16:creationId xmlns:a16="http://schemas.microsoft.com/office/drawing/2014/main" id="{AFA0A3F2-9B4B-4431-A02C-4D24EF28A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" y="3607"/>
                <a:ext cx="1" cy="19"/>
              </a:xfrm>
              <a:custGeom>
                <a:avLst/>
                <a:gdLst>
                  <a:gd name="T0" fmla="*/ 38 h 38"/>
                  <a:gd name="T1" fmla="*/ 38 h 38"/>
                  <a:gd name="T2" fmla="*/ 0 h 38"/>
                  <a:gd name="T3" fmla="*/ 5 h 38"/>
                  <a:gd name="T4" fmla="*/ 38 h 3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38">
                    <a:moveTo>
                      <a:pt x="0" y="38"/>
                    </a:moveTo>
                    <a:lnTo>
                      <a:pt x="0" y="38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FF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86" name="Freeform 538">
                <a:extLst>
                  <a:ext uri="{FF2B5EF4-FFF2-40B4-BE49-F238E27FC236}">
                    <a16:creationId xmlns:a16="http://schemas.microsoft.com/office/drawing/2014/main" id="{399FABD6-A522-410B-B639-03A1806A1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" y="3607"/>
                <a:ext cx="71" cy="34"/>
              </a:xfrm>
              <a:custGeom>
                <a:avLst/>
                <a:gdLst>
                  <a:gd name="T0" fmla="*/ 0 w 142"/>
                  <a:gd name="T1" fmla="*/ 34 h 68"/>
                  <a:gd name="T2" fmla="*/ 142 w 142"/>
                  <a:gd name="T3" fmla="*/ 68 h 68"/>
                  <a:gd name="T4" fmla="*/ 142 w 142"/>
                  <a:gd name="T5" fmla="*/ 38 h 68"/>
                  <a:gd name="T6" fmla="*/ 0 w 142"/>
                  <a:gd name="T7" fmla="*/ 0 h 68"/>
                  <a:gd name="T8" fmla="*/ 0 w 142"/>
                  <a:gd name="T9" fmla="*/ 5 h 68"/>
                  <a:gd name="T10" fmla="*/ 0 w 142"/>
                  <a:gd name="T11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2" h="68">
                    <a:moveTo>
                      <a:pt x="0" y="34"/>
                    </a:moveTo>
                    <a:lnTo>
                      <a:pt x="142" y="68"/>
                    </a:lnTo>
                    <a:lnTo>
                      <a:pt x="142" y="38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87" name="Freeform 539">
                <a:extLst>
                  <a:ext uri="{FF2B5EF4-FFF2-40B4-BE49-F238E27FC236}">
                    <a16:creationId xmlns:a16="http://schemas.microsoft.com/office/drawing/2014/main" id="{99E48E76-D9BA-4265-9B15-3406F0CE3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3" y="3618"/>
                <a:ext cx="11" cy="8"/>
              </a:xfrm>
              <a:custGeom>
                <a:avLst/>
                <a:gdLst>
                  <a:gd name="T0" fmla="*/ 0 w 21"/>
                  <a:gd name="T1" fmla="*/ 17 h 17"/>
                  <a:gd name="T2" fmla="*/ 21 w 21"/>
                  <a:gd name="T3" fmla="*/ 0 h 17"/>
                  <a:gd name="T4" fmla="*/ 21 w 21"/>
                  <a:gd name="T5" fmla="*/ 0 h 17"/>
                  <a:gd name="T6" fmla="*/ 0 w 21"/>
                  <a:gd name="T7" fmla="*/ 13 h 17"/>
                  <a:gd name="T8" fmla="*/ 0 w 21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7">
                    <a:moveTo>
                      <a:pt x="0" y="17"/>
                    </a:moveTo>
                    <a:lnTo>
                      <a:pt x="21" y="0"/>
                    </a:lnTo>
                    <a:lnTo>
                      <a:pt x="21" y="0"/>
                    </a:lnTo>
                    <a:lnTo>
                      <a:pt x="0" y="13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88" name="Rectangle 540">
                <a:extLst>
                  <a:ext uri="{FF2B5EF4-FFF2-40B4-BE49-F238E27FC236}">
                    <a16:creationId xmlns:a16="http://schemas.microsoft.com/office/drawing/2014/main" id="{3A0B35B3-A8B4-439C-B8C0-46B5FC455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9" y="3618"/>
                <a:ext cx="1" cy="19"/>
              </a:xfrm>
              <a:prstGeom prst="rect">
                <a:avLst/>
              </a:prstGeom>
              <a:solidFill>
                <a:srgbClr val="FFFF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21789" name="Freeform 541">
                <a:extLst>
                  <a:ext uri="{FF2B5EF4-FFF2-40B4-BE49-F238E27FC236}">
                    <a16:creationId xmlns:a16="http://schemas.microsoft.com/office/drawing/2014/main" id="{853FFE40-B924-4A16-AF4B-DBEA2BA5F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8" y="3730"/>
                <a:ext cx="195" cy="30"/>
              </a:xfrm>
              <a:custGeom>
                <a:avLst/>
                <a:gdLst>
                  <a:gd name="T0" fmla="*/ 0 w 389"/>
                  <a:gd name="T1" fmla="*/ 60 h 60"/>
                  <a:gd name="T2" fmla="*/ 389 w 389"/>
                  <a:gd name="T3" fmla="*/ 60 h 60"/>
                  <a:gd name="T4" fmla="*/ 194 w 389"/>
                  <a:gd name="T5" fmla="*/ 10 h 60"/>
                  <a:gd name="T6" fmla="*/ 169 w 389"/>
                  <a:gd name="T7" fmla="*/ 5 h 60"/>
                  <a:gd name="T8" fmla="*/ 139 w 389"/>
                  <a:gd name="T9" fmla="*/ 0 h 60"/>
                  <a:gd name="T10" fmla="*/ 121 w 389"/>
                  <a:gd name="T11" fmla="*/ 5 h 60"/>
                  <a:gd name="T12" fmla="*/ 104 w 389"/>
                  <a:gd name="T13" fmla="*/ 5 h 60"/>
                  <a:gd name="T14" fmla="*/ 86 w 389"/>
                  <a:gd name="T15" fmla="*/ 10 h 60"/>
                  <a:gd name="T16" fmla="*/ 69 w 389"/>
                  <a:gd name="T17" fmla="*/ 19 h 60"/>
                  <a:gd name="T18" fmla="*/ 51 w 389"/>
                  <a:gd name="T19" fmla="*/ 22 h 60"/>
                  <a:gd name="T20" fmla="*/ 35 w 389"/>
                  <a:gd name="T21" fmla="*/ 35 h 60"/>
                  <a:gd name="T22" fmla="*/ 18 w 389"/>
                  <a:gd name="T23" fmla="*/ 43 h 60"/>
                  <a:gd name="T24" fmla="*/ 0 w 389"/>
                  <a:gd name="T25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9" h="60">
                    <a:moveTo>
                      <a:pt x="0" y="60"/>
                    </a:moveTo>
                    <a:lnTo>
                      <a:pt x="389" y="60"/>
                    </a:lnTo>
                    <a:lnTo>
                      <a:pt x="194" y="10"/>
                    </a:lnTo>
                    <a:lnTo>
                      <a:pt x="169" y="5"/>
                    </a:lnTo>
                    <a:lnTo>
                      <a:pt x="139" y="0"/>
                    </a:lnTo>
                    <a:lnTo>
                      <a:pt x="121" y="5"/>
                    </a:lnTo>
                    <a:lnTo>
                      <a:pt x="104" y="5"/>
                    </a:lnTo>
                    <a:lnTo>
                      <a:pt x="86" y="10"/>
                    </a:lnTo>
                    <a:lnTo>
                      <a:pt x="69" y="19"/>
                    </a:lnTo>
                    <a:lnTo>
                      <a:pt x="51" y="22"/>
                    </a:lnTo>
                    <a:lnTo>
                      <a:pt x="35" y="35"/>
                    </a:lnTo>
                    <a:lnTo>
                      <a:pt x="18" y="43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821790" name="Line 542">
              <a:extLst>
                <a:ext uri="{FF2B5EF4-FFF2-40B4-BE49-F238E27FC236}">
                  <a16:creationId xmlns:a16="http://schemas.microsoft.com/office/drawing/2014/main" id="{3A994EC6-6F5F-4911-BB3C-63098B9008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2" y="2182"/>
              <a:ext cx="298" cy="23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791" name="Freeform 543">
              <a:extLst>
                <a:ext uri="{FF2B5EF4-FFF2-40B4-BE49-F238E27FC236}">
                  <a16:creationId xmlns:a16="http://schemas.microsoft.com/office/drawing/2014/main" id="{7E6F40A7-8C81-4E86-8A28-2DE1701F9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" y="2136"/>
              <a:ext cx="100" cy="87"/>
            </a:xfrm>
            <a:custGeom>
              <a:avLst/>
              <a:gdLst>
                <a:gd name="T0" fmla="*/ 77 w 198"/>
                <a:gd name="T1" fmla="*/ 174 h 174"/>
                <a:gd name="T2" fmla="*/ 59 w 198"/>
                <a:gd name="T3" fmla="*/ 110 h 174"/>
                <a:gd name="T4" fmla="*/ 0 w 198"/>
                <a:gd name="T5" fmla="*/ 75 h 174"/>
                <a:gd name="T6" fmla="*/ 198 w 198"/>
                <a:gd name="T7" fmla="*/ 0 h 174"/>
                <a:gd name="T8" fmla="*/ 77 w 198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74">
                  <a:moveTo>
                    <a:pt x="77" y="174"/>
                  </a:moveTo>
                  <a:lnTo>
                    <a:pt x="59" y="110"/>
                  </a:lnTo>
                  <a:lnTo>
                    <a:pt x="0" y="75"/>
                  </a:lnTo>
                  <a:lnTo>
                    <a:pt x="198" y="0"/>
                  </a:lnTo>
                  <a:lnTo>
                    <a:pt x="77" y="1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792" name="Line 544">
              <a:extLst>
                <a:ext uri="{FF2B5EF4-FFF2-40B4-BE49-F238E27FC236}">
                  <a16:creationId xmlns:a16="http://schemas.microsoft.com/office/drawing/2014/main" id="{1DF75108-6796-40AA-AF01-0A7183C7C3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2" y="2533"/>
              <a:ext cx="28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793" name="Freeform 545">
              <a:extLst>
                <a:ext uri="{FF2B5EF4-FFF2-40B4-BE49-F238E27FC236}">
                  <a16:creationId xmlns:a16="http://schemas.microsoft.com/office/drawing/2014/main" id="{8F795525-7803-46A8-924F-B5555EC38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" y="2501"/>
              <a:ext cx="101" cy="63"/>
            </a:xfrm>
            <a:custGeom>
              <a:avLst/>
              <a:gdLst>
                <a:gd name="T0" fmla="*/ 0 w 202"/>
                <a:gd name="T1" fmla="*/ 126 h 126"/>
                <a:gd name="T2" fmla="*/ 25 w 202"/>
                <a:gd name="T3" fmla="*/ 63 h 126"/>
                <a:gd name="T4" fmla="*/ 0 w 202"/>
                <a:gd name="T5" fmla="*/ 0 h 126"/>
                <a:gd name="T6" fmla="*/ 202 w 202"/>
                <a:gd name="T7" fmla="*/ 63 h 126"/>
                <a:gd name="T8" fmla="*/ 0 w 202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26">
                  <a:moveTo>
                    <a:pt x="0" y="126"/>
                  </a:moveTo>
                  <a:lnTo>
                    <a:pt x="25" y="63"/>
                  </a:lnTo>
                  <a:lnTo>
                    <a:pt x="0" y="0"/>
                  </a:lnTo>
                  <a:lnTo>
                    <a:pt x="202" y="63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794" name="Line 546">
              <a:extLst>
                <a:ext uri="{FF2B5EF4-FFF2-40B4-BE49-F238E27FC236}">
                  <a16:creationId xmlns:a16="http://schemas.microsoft.com/office/drawing/2014/main" id="{4BB33166-7DDD-43AE-8D77-9858A447C0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2" y="2652"/>
              <a:ext cx="264" cy="26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795" name="Freeform 547">
              <a:extLst>
                <a:ext uri="{FF2B5EF4-FFF2-40B4-BE49-F238E27FC236}">
                  <a16:creationId xmlns:a16="http://schemas.microsoft.com/office/drawing/2014/main" id="{6A32F206-EE45-4F9A-89FF-82DB4E02C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6" y="2876"/>
              <a:ext cx="94" cy="94"/>
            </a:xfrm>
            <a:custGeom>
              <a:avLst/>
              <a:gdLst>
                <a:gd name="T0" fmla="*/ 0 w 187"/>
                <a:gd name="T1" fmla="*/ 90 h 187"/>
                <a:gd name="T2" fmla="*/ 62 w 187"/>
                <a:gd name="T3" fmla="*/ 62 h 187"/>
                <a:gd name="T4" fmla="*/ 90 w 187"/>
                <a:gd name="T5" fmla="*/ 0 h 187"/>
                <a:gd name="T6" fmla="*/ 187 w 187"/>
                <a:gd name="T7" fmla="*/ 187 h 187"/>
                <a:gd name="T8" fmla="*/ 0 w 187"/>
                <a:gd name="T9" fmla="*/ 9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0" y="90"/>
                  </a:moveTo>
                  <a:lnTo>
                    <a:pt x="62" y="62"/>
                  </a:lnTo>
                  <a:lnTo>
                    <a:pt x="90" y="0"/>
                  </a:lnTo>
                  <a:lnTo>
                    <a:pt x="187" y="187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796" name="Line 548">
              <a:extLst>
                <a:ext uri="{FF2B5EF4-FFF2-40B4-BE49-F238E27FC236}">
                  <a16:creationId xmlns:a16="http://schemas.microsoft.com/office/drawing/2014/main" id="{2C69A259-CFED-466F-B77F-CDCC008DEE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93" y="1421"/>
              <a:ext cx="301" cy="26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797" name="Freeform 549">
              <a:extLst>
                <a:ext uri="{FF2B5EF4-FFF2-40B4-BE49-F238E27FC236}">
                  <a16:creationId xmlns:a16="http://schemas.microsoft.com/office/drawing/2014/main" id="{0D5E1393-72C2-4041-81C2-DF91025F6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1648"/>
              <a:ext cx="96" cy="91"/>
            </a:xfrm>
            <a:custGeom>
              <a:avLst/>
              <a:gdLst>
                <a:gd name="T0" fmla="*/ 110 w 192"/>
                <a:gd name="T1" fmla="*/ 0 h 182"/>
                <a:gd name="T2" fmla="*/ 133 w 192"/>
                <a:gd name="T3" fmla="*/ 65 h 182"/>
                <a:gd name="T4" fmla="*/ 192 w 192"/>
                <a:gd name="T5" fmla="*/ 94 h 182"/>
                <a:gd name="T6" fmla="*/ 0 w 192"/>
                <a:gd name="T7" fmla="*/ 182 h 182"/>
                <a:gd name="T8" fmla="*/ 110 w 192"/>
                <a:gd name="T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82">
                  <a:moveTo>
                    <a:pt x="110" y="0"/>
                  </a:moveTo>
                  <a:lnTo>
                    <a:pt x="133" y="65"/>
                  </a:lnTo>
                  <a:lnTo>
                    <a:pt x="192" y="94"/>
                  </a:lnTo>
                  <a:lnTo>
                    <a:pt x="0" y="182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798" name="Line 550">
              <a:extLst>
                <a:ext uri="{FF2B5EF4-FFF2-40B4-BE49-F238E27FC236}">
                  <a16:creationId xmlns:a16="http://schemas.microsoft.com/office/drawing/2014/main" id="{895014FA-1456-481D-8E54-18C8101F80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2" y="2493"/>
              <a:ext cx="24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799" name="Freeform 551">
              <a:extLst>
                <a:ext uri="{FF2B5EF4-FFF2-40B4-BE49-F238E27FC236}">
                  <a16:creationId xmlns:a16="http://schemas.microsoft.com/office/drawing/2014/main" id="{1615A83C-9B3D-4388-BCE3-0ECED36DD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" y="2462"/>
              <a:ext cx="101" cy="63"/>
            </a:xfrm>
            <a:custGeom>
              <a:avLst/>
              <a:gdLst>
                <a:gd name="T0" fmla="*/ 202 w 202"/>
                <a:gd name="T1" fmla="*/ 0 h 126"/>
                <a:gd name="T2" fmla="*/ 177 w 202"/>
                <a:gd name="T3" fmla="*/ 63 h 126"/>
                <a:gd name="T4" fmla="*/ 202 w 202"/>
                <a:gd name="T5" fmla="*/ 126 h 126"/>
                <a:gd name="T6" fmla="*/ 0 w 202"/>
                <a:gd name="T7" fmla="*/ 63 h 126"/>
                <a:gd name="T8" fmla="*/ 202 w 202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26">
                  <a:moveTo>
                    <a:pt x="202" y="0"/>
                  </a:moveTo>
                  <a:lnTo>
                    <a:pt x="177" y="63"/>
                  </a:lnTo>
                  <a:lnTo>
                    <a:pt x="202" y="126"/>
                  </a:lnTo>
                  <a:lnTo>
                    <a:pt x="0" y="63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800" name="Line 552">
              <a:extLst>
                <a:ext uri="{FF2B5EF4-FFF2-40B4-BE49-F238E27FC236}">
                  <a16:creationId xmlns:a16="http://schemas.microsoft.com/office/drawing/2014/main" id="{78A052E3-589D-42C5-9E94-9C196D5771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62" y="3283"/>
              <a:ext cx="372" cy="203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801" name="Freeform 553">
              <a:extLst>
                <a:ext uri="{FF2B5EF4-FFF2-40B4-BE49-F238E27FC236}">
                  <a16:creationId xmlns:a16="http://schemas.microsoft.com/office/drawing/2014/main" id="{D26E41E3-9A0C-4501-A506-C212B5A3F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7" y="3248"/>
              <a:ext cx="103" cy="76"/>
            </a:xfrm>
            <a:custGeom>
              <a:avLst/>
              <a:gdLst>
                <a:gd name="T0" fmla="*/ 207 w 207"/>
                <a:gd name="T1" fmla="*/ 41 h 152"/>
                <a:gd name="T2" fmla="*/ 155 w 207"/>
                <a:gd name="T3" fmla="*/ 84 h 152"/>
                <a:gd name="T4" fmla="*/ 147 w 207"/>
                <a:gd name="T5" fmla="*/ 152 h 152"/>
                <a:gd name="T6" fmla="*/ 0 w 207"/>
                <a:gd name="T7" fmla="*/ 0 h 152"/>
                <a:gd name="T8" fmla="*/ 207 w 207"/>
                <a:gd name="T9" fmla="*/ 4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52">
                  <a:moveTo>
                    <a:pt x="207" y="41"/>
                  </a:moveTo>
                  <a:lnTo>
                    <a:pt x="155" y="84"/>
                  </a:lnTo>
                  <a:lnTo>
                    <a:pt x="147" y="152"/>
                  </a:lnTo>
                  <a:lnTo>
                    <a:pt x="0" y="0"/>
                  </a:lnTo>
                  <a:lnTo>
                    <a:pt x="207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802" name="Rectangle 554">
              <a:extLst>
                <a:ext uri="{FF2B5EF4-FFF2-40B4-BE49-F238E27FC236}">
                  <a16:creationId xmlns:a16="http://schemas.microsoft.com/office/drawing/2014/main" id="{F5089B09-B3E6-4177-BE94-A0F751A2F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8" y="2704"/>
              <a:ext cx="27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5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Plant</a:t>
              </a:r>
              <a:endParaRPr lang="en-US" altLang="zh-TW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1803" name="Rectangle 555">
              <a:extLst>
                <a:ext uri="{FF2B5EF4-FFF2-40B4-BE49-F238E27FC236}">
                  <a16:creationId xmlns:a16="http://schemas.microsoft.com/office/drawing/2014/main" id="{84FC5687-DC00-4711-8234-38981BFA4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" y="1592"/>
              <a:ext cx="78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5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Warehouse #1</a:t>
              </a:r>
              <a:endParaRPr lang="en-US" altLang="zh-TW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1804" name="Rectangle 556">
              <a:extLst>
                <a:ext uri="{FF2B5EF4-FFF2-40B4-BE49-F238E27FC236}">
                  <a16:creationId xmlns:a16="http://schemas.microsoft.com/office/drawing/2014/main" id="{93649E1A-7769-4E4A-8F3E-4F8B91B957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2" y="2744"/>
              <a:ext cx="78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5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Warehouse #2</a:t>
              </a:r>
              <a:endParaRPr lang="en-US" altLang="zh-TW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1805" name="Rectangle 557">
              <a:extLst>
                <a:ext uri="{FF2B5EF4-FFF2-40B4-BE49-F238E27FC236}">
                  <a16:creationId xmlns:a16="http://schemas.microsoft.com/office/drawing/2014/main" id="{BF390377-CC7A-4C11-A3DF-A3636CBEB4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2" y="3816"/>
              <a:ext cx="782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5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Warehouse #3</a:t>
              </a:r>
              <a:endParaRPr lang="en-US" altLang="zh-TW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1806" name="Rectangle 558">
              <a:extLst>
                <a:ext uri="{FF2B5EF4-FFF2-40B4-BE49-F238E27FC236}">
                  <a16:creationId xmlns:a16="http://schemas.microsoft.com/office/drawing/2014/main" id="{9A8A5536-2D3B-4690-A13E-E0E60BE9B7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" y="2227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5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A</a:t>
              </a:r>
              <a:endParaRPr lang="en-US" altLang="zh-TW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1807" name="Rectangle 559">
              <a:extLst>
                <a:ext uri="{FF2B5EF4-FFF2-40B4-BE49-F238E27FC236}">
                  <a16:creationId xmlns:a16="http://schemas.microsoft.com/office/drawing/2014/main" id="{F6B32320-8B78-4421-92A0-04C5AACB3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2293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1</a:t>
              </a:r>
              <a:endParaRPr lang="en-US" altLang="zh-TW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1808" name="Rectangle 560">
              <a:extLst>
                <a:ext uri="{FF2B5EF4-FFF2-40B4-BE49-F238E27FC236}">
                  <a16:creationId xmlns:a16="http://schemas.microsoft.com/office/drawing/2014/main" id="{FAC91B67-422E-4EBB-BC5A-A3D939036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" y="2545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5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A</a:t>
              </a:r>
              <a:endParaRPr lang="en-US" altLang="zh-TW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1809" name="Rectangle 561">
              <a:extLst>
                <a:ext uri="{FF2B5EF4-FFF2-40B4-BE49-F238E27FC236}">
                  <a16:creationId xmlns:a16="http://schemas.microsoft.com/office/drawing/2014/main" id="{76C333F4-E261-419F-9791-06DF135F5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0" y="2611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2</a:t>
              </a:r>
              <a:endParaRPr lang="en-US" altLang="zh-TW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1810" name="Rectangle 562">
              <a:extLst>
                <a:ext uri="{FF2B5EF4-FFF2-40B4-BE49-F238E27FC236}">
                  <a16:creationId xmlns:a16="http://schemas.microsoft.com/office/drawing/2014/main" id="{B020D3F3-A353-42A3-98A5-53D072CD87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2" y="2823"/>
              <a:ext cx="8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5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A</a:t>
              </a:r>
              <a:endParaRPr lang="en-US" altLang="zh-TW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1811" name="Rectangle 563">
              <a:extLst>
                <a:ext uri="{FF2B5EF4-FFF2-40B4-BE49-F238E27FC236}">
                  <a16:creationId xmlns:a16="http://schemas.microsoft.com/office/drawing/2014/main" id="{E8200D7F-B8A9-4AD1-B0BB-E63908EF2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1" y="288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3</a:t>
              </a:r>
              <a:endParaRPr lang="en-US" altLang="zh-TW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1812" name="Rectangle 564">
              <a:extLst>
                <a:ext uri="{FF2B5EF4-FFF2-40B4-BE49-F238E27FC236}">
                  <a16:creationId xmlns:a16="http://schemas.microsoft.com/office/drawing/2014/main" id="{4390E56A-A306-4D3A-85CE-BE40728C4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" y="3498"/>
              <a:ext cx="224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5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A = Allocation quantity to each warehouse</a:t>
              </a:r>
              <a:endParaRPr lang="en-US" altLang="zh-TW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1813" name="Rectangle 565">
              <a:extLst>
                <a:ext uri="{FF2B5EF4-FFF2-40B4-BE49-F238E27FC236}">
                  <a16:creationId xmlns:a16="http://schemas.microsoft.com/office/drawing/2014/main" id="{B5A5E53C-9103-414C-8853-C54819349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" y="3641"/>
              <a:ext cx="205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5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Q = Requested replenishment quantity</a:t>
              </a:r>
              <a:endParaRPr lang="en-US" altLang="zh-TW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1814" name="Rectangle 566">
              <a:extLst>
                <a:ext uri="{FF2B5EF4-FFF2-40B4-BE49-F238E27FC236}">
                  <a16:creationId xmlns:a16="http://schemas.microsoft.com/office/drawing/2014/main" id="{378EA7A7-F487-4FDC-B34E-CC1DCF944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" y="3785"/>
              <a:ext cx="127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zh-TW" altLang="en-US" sz="15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       </a:t>
              </a:r>
              <a:r>
                <a:rPr lang="en-US" altLang="zh-TW" sz="15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by each warehouse</a:t>
              </a:r>
              <a:endParaRPr lang="en-US" altLang="zh-TW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1815" name="Rectangle 567">
              <a:extLst>
                <a:ext uri="{FF2B5EF4-FFF2-40B4-BE49-F238E27FC236}">
                  <a16:creationId xmlns:a16="http://schemas.microsoft.com/office/drawing/2014/main" id="{068D4C6A-6FD6-461F-9111-361B2825F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" y="1711"/>
              <a:ext cx="9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5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Q</a:t>
              </a:r>
              <a:endParaRPr lang="en-US" altLang="zh-TW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1816" name="Rectangle 568">
              <a:extLst>
                <a:ext uri="{FF2B5EF4-FFF2-40B4-BE49-F238E27FC236}">
                  <a16:creationId xmlns:a16="http://schemas.microsoft.com/office/drawing/2014/main" id="{46DA16EF-D620-4D5A-8DAF-01A8475F7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" y="1777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1</a:t>
              </a:r>
              <a:endParaRPr lang="en-US" altLang="zh-TW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1817" name="Rectangle 569">
              <a:extLst>
                <a:ext uri="{FF2B5EF4-FFF2-40B4-BE49-F238E27FC236}">
                  <a16:creationId xmlns:a16="http://schemas.microsoft.com/office/drawing/2014/main" id="{E8AF049A-8C3A-49F0-991D-B01E4F92D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" y="2545"/>
              <a:ext cx="9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5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Q</a:t>
              </a:r>
              <a:endParaRPr lang="en-US" altLang="zh-TW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1818" name="Rectangle 570">
              <a:extLst>
                <a:ext uri="{FF2B5EF4-FFF2-40B4-BE49-F238E27FC236}">
                  <a16:creationId xmlns:a16="http://schemas.microsoft.com/office/drawing/2014/main" id="{19F7094A-416E-49C3-9538-71C57B5CC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9" y="2611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2</a:t>
              </a:r>
              <a:endParaRPr lang="en-US" altLang="zh-TW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1819" name="Rectangle 571">
              <a:extLst>
                <a:ext uri="{FF2B5EF4-FFF2-40B4-BE49-F238E27FC236}">
                  <a16:creationId xmlns:a16="http://schemas.microsoft.com/office/drawing/2014/main" id="{535F13D4-6B32-49E1-8209-DC917AC39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6" y="3101"/>
              <a:ext cx="9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5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Q</a:t>
              </a:r>
              <a:endParaRPr lang="en-US" altLang="zh-TW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1820" name="Rectangle 572">
              <a:extLst>
                <a:ext uri="{FF2B5EF4-FFF2-40B4-BE49-F238E27FC236}">
                  <a16:creationId xmlns:a16="http://schemas.microsoft.com/office/drawing/2014/main" id="{234CDBCA-8C5B-4EFB-A7D0-86CEADFC9A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8" y="3167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0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3</a:t>
              </a:r>
              <a:endParaRPr lang="en-US" altLang="zh-TW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1821" name="Line 573">
              <a:extLst>
                <a:ext uri="{FF2B5EF4-FFF2-40B4-BE49-F238E27FC236}">
                  <a16:creationId xmlns:a16="http://schemas.microsoft.com/office/drawing/2014/main" id="{FAB1BD04-5448-4DF2-B2B5-223A096A03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9" y="1262"/>
              <a:ext cx="44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822" name="Freeform 574">
              <a:extLst>
                <a:ext uri="{FF2B5EF4-FFF2-40B4-BE49-F238E27FC236}">
                  <a16:creationId xmlns:a16="http://schemas.microsoft.com/office/drawing/2014/main" id="{566B8C78-883E-4054-AD69-B0562E178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230"/>
              <a:ext cx="101" cy="63"/>
            </a:xfrm>
            <a:custGeom>
              <a:avLst/>
              <a:gdLst>
                <a:gd name="T0" fmla="*/ 201 w 201"/>
                <a:gd name="T1" fmla="*/ 0 h 126"/>
                <a:gd name="T2" fmla="*/ 177 w 201"/>
                <a:gd name="T3" fmla="*/ 63 h 126"/>
                <a:gd name="T4" fmla="*/ 201 w 201"/>
                <a:gd name="T5" fmla="*/ 126 h 126"/>
                <a:gd name="T6" fmla="*/ 0 w 201"/>
                <a:gd name="T7" fmla="*/ 63 h 126"/>
                <a:gd name="T8" fmla="*/ 201 w 201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26">
                  <a:moveTo>
                    <a:pt x="201" y="0"/>
                  </a:moveTo>
                  <a:lnTo>
                    <a:pt x="177" y="63"/>
                  </a:lnTo>
                  <a:lnTo>
                    <a:pt x="201" y="126"/>
                  </a:lnTo>
                  <a:lnTo>
                    <a:pt x="0" y="63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823" name="Line 575">
              <a:extLst>
                <a:ext uri="{FF2B5EF4-FFF2-40B4-BE49-F238E27FC236}">
                  <a16:creationId xmlns:a16="http://schemas.microsoft.com/office/drawing/2014/main" id="{E754C7E4-C5AC-46CA-9C94-FD167BF25E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8" y="2414"/>
              <a:ext cx="48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824" name="Freeform 576">
              <a:extLst>
                <a:ext uri="{FF2B5EF4-FFF2-40B4-BE49-F238E27FC236}">
                  <a16:creationId xmlns:a16="http://schemas.microsoft.com/office/drawing/2014/main" id="{2BD544D3-806A-46B7-A9D8-B854EBF5F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2382"/>
              <a:ext cx="101" cy="63"/>
            </a:xfrm>
            <a:custGeom>
              <a:avLst/>
              <a:gdLst>
                <a:gd name="T0" fmla="*/ 201 w 201"/>
                <a:gd name="T1" fmla="*/ 0 h 125"/>
                <a:gd name="T2" fmla="*/ 177 w 201"/>
                <a:gd name="T3" fmla="*/ 62 h 125"/>
                <a:gd name="T4" fmla="*/ 201 w 201"/>
                <a:gd name="T5" fmla="*/ 125 h 125"/>
                <a:gd name="T6" fmla="*/ 0 w 201"/>
                <a:gd name="T7" fmla="*/ 62 h 125"/>
                <a:gd name="T8" fmla="*/ 201 w 201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25">
                  <a:moveTo>
                    <a:pt x="201" y="0"/>
                  </a:moveTo>
                  <a:lnTo>
                    <a:pt x="177" y="62"/>
                  </a:lnTo>
                  <a:lnTo>
                    <a:pt x="201" y="125"/>
                  </a:lnTo>
                  <a:lnTo>
                    <a:pt x="0" y="62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825" name="Line 577">
              <a:extLst>
                <a:ext uri="{FF2B5EF4-FFF2-40B4-BE49-F238E27FC236}">
                  <a16:creationId xmlns:a16="http://schemas.microsoft.com/office/drawing/2014/main" id="{EBC01EA6-1628-4315-A703-C0C56E4574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8" y="3526"/>
              <a:ext cx="48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826" name="Freeform 578">
              <a:extLst>
                <a:ext uri="{FF2B5EF4-FFF2-40B4-BE49-F238E27FC236}">
                  <a16:creationId xmlns:a16="http://schemas.microsoft.com/office/drawing/2014/main" id="{9E0E5138-E83F-4868-A6A3-526841CFC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3" y="3494"/>
              <a:ext cx="101" cy="63"/>
            </a:xfrm>
            <a:custGeom>
              <a:avLst/>
              <a:gdLst>
                <a:gd name="T0" fmla="*/ 202 w 202"/>
                <a:gd name="T1" fmla="*/ 0 h 125"/>
                <a:gd name="T2" fmla="*/ 177 w 202"/>
                <a:gd name="T3" fmla="*/ 63 h 125"/>
                <a:gd name="T4" fmla="*/ 202 w 202"/>
                <a:gd name="T5" fmla="*/ 125 h 125"/>
                <a:gd name="T6" fmla="*/ 0 w 202"/>
                <a:gd name="T7" fmla="*/ 63 h 125"/>
                <a:gd name="T8" fmla="*/ 202 w 202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25">
                  <a:moveTo>
                    <a:pt x="202" y="0"/>
                  </a:moveTo>
                  <a:lnTo>
                    <a:pt x="177" y="63"/>
                  </a:lnTo>
                  <a:lnTo>
                    <a:pt x="202" y="125"/>
                  </a:lnTo>
                  <a:lnTo>
                    <a:pt x="0" y="63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1827" name="Rectangle 579">
              <a:extLst>
                <a:ext uri="{FF2B5EF4-FFF2-40B4-BE49-F238E27FC236}">
                  <a16:creationId xmlns:a16="http://schemas.microsoft.com/office/drawing/2014/main" id="{07156BE5-BC9A-4BBB-8C67-A1CE87AE12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3" y="1314"/>
              <a:ext cx="45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5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Demand</a:t>
              </a:r>
              <a:endParaRPr lang="en-US" altLang="zh-TW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1828" name="Rectangle 580">
              <a:extLst>
                <a:ext uri="{FF2B5EF4-FFF2-40B4-BE49-F238E27FC236}">
                  <a16:creationId xmlns:a16="http://schemas.microsoft.com/office/drawing/2014/main" id="{AB4002F6-D557-4599-BF7F-26E6B8F7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3" y="1457"/>
              <a:ext cx="42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5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forecast</a:t>
              </a:r>
              <a:endParaRPr lang="en-US" altLang="zh-TW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1829" name="Rectangle 581">
              <a:extLst>
                <a:ext uri="{FF2B5EF4-FFF2-40B4-BE49-F238E27FC236}">
                  <a16:creationId xmlns:a16="http://schemas.microsoft.com/office/drawing/2014/main" id="{F33D2B45-F0E7-4207-BA8F-BC9AA193E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3" y="3617"/>
              <a:ext cx="45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5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Demand</a:t>
              </a:r>
              <a:endParaRPr lang="en-US" altLang="zh-TW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1830" name="Rectangle 582">
              <a:extLst>
                <a:ext uri="{FF2B5EF4-FFF2-40B4-BE49-F238E27FC236}">
                  <a16:creationId xmlns:a16="http://schemas.microsoft.com/office/drawing/2014/main" id="{40894282-7AD2-44D5-982F-5B58A2899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3" y="3761"/>
              <a:ext cx="42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5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forecast</a:t>
              </a:r>
              <a:endParaRPr lang="en-US" altLang="zh-TW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1831" name="Rectangle 583">
              <a:extLst>
                <a:ext uri="{FF2B5EF4-FFF2-40B4-BE49-F238E27FC236}">
                  <a16:creationId xmlns:a16="http://schemas.microsoft.com/office/drawing/2014/main" id="{54201B80-E75D-452C-ABDC-A7B3E8E98E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" y="2505"/>
              <a:ext cx="45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5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Demand</a:t>
              </a:r>
              <a:endParaRPr lang="en-US" altLang="zh-TW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1832" name="Rectangle 584">
              <a:extLst>
                <a:ext uri="{FF2B5EF4-FFF2-40B4-BE49-F238E27FC236}">
                  <a16:creationId xmlns:a16="http://schemas.microsoft.com/office/drawing/2014/main" id="{9B2BD130-23BA-42F0-BFFD-786F14960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" y="2648"/>
              <a:ext cx="42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5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forecast</a:t>
              </a:r>
              <a:endParaRPr lang="en-US" altLang="zh-TW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1833" name="Rectangle 585">
              <a:extLst>
                <a:ext uri="{FF2B5EF4-FFF2-40B4-BE49-F238E27FC236}">
                  <a16:creationId xmlns:a16="http://schemas.microsoft.com/office/drawing/2014/main" id="{FF18314F-ABAD-4553-8995-5B0AAE1E3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" y="599"/>
              <a:ext cx="172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500" b="1" i="1">
                  <a:solidFill>
                    <a:srgbClr val="0033CC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PULL</a:t>
              </a:r>
              <a:r>
                <a:rPr lang="en-US" altLang="zh-TW" sz="15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 - Replenish inventory with</a:t>
              </a:r>
              <a:endParaRPr lang="en-US" altLang="zh-TW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1834" name="Rectangle 586">
              <a:extLst>
                <a:ext uri="{FF2B5EF4-FFF2-40B4-BE49-F238E27FC236}">
                  <a16:creationId xmlns:a16="http://schemas.microsoft.com/office/drawing/2014/main" id="{8DC63ECA-C459-4010-8540-596E11D9F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" y="742"/>
              <a:ext cx="1911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5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order sizes based on specific needs</a:t>
              </a:r>
              <a:endParaRPr lang="en-US" altLang="zh-TW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1835" name="Rectangle 587">
              <a:extLst>
                <a:ext uri="{FF2B5EF4-FFF2-40B4-BE49-F238E27FC236}">
                  <a16:creationId xmlns:a16="http://schemas.microsoft.com/office/drawing/2014/main" id="{D5EE3DB8-EA5B-487B-A480-375A8263B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3" y="885"/>
              <a:ext cx="101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5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of each warehouse</a:t>
              </a:r>
              <a:endParaRPr lang="en-US" altLang="zh-TW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1836" name="Rectangle 588">
              <a:extLst>
                <a:ext uri="{FF2B5EF4-FFF2-40B4-BE49-F238E27FC236}">
                  <a16:creationId xmlns:a16="http://schemas.microsoft.com/office/drawing/2014/main" id="{7264B86B-1D5D-4666-A51E-555045FBA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599"/>
              <a:ext cx="167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500" b="1" i="1">
                  <a:solidFill>
                    <a:srgbClr val="0033CC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PUSH</a:t>
              </a:r>
              <a:r>
                <a:rPr lang="en-US" altLang="zh-TW" sz="1500">
                  <a:solidFill>
                    <a:srgbClr val="FF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 </a:t>
              </a:r>
              <a:r>
                <a:rPr lang="en-US" altLang="zh-TW" sz="15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- Allocate supply to each</a:t>
              </a:r>
              <a:endParaRPr lang="en-US" altLang="zh-TW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1837" name="Rectangle 589">
              <a:extLst>
                <a:ext uri="{FF2B5EF4-FFF2-40B4-BE49-F238E27FC236}">
                  <a16:creationId xmlns:a16="http://schemas.microsoft.com/office/drawing/2014/main" id="{D8CA8D66-C37A-41F7-9C06-291A2B8CB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742"/>
              <a:ext cx="177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5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warehouse based on the forecast</a:t>
              </a:r>
              <a:endParaRPr lang="en-US" altLang="zh-TW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1838" name="Rectangle 590">
              <a:extLst>
                <a:ext uri="{FF2B5EF4-FFF2-40B4-BE49-F238E27FC236}">
                  <a16:creationId xmlns:a16="http://schemas.microsoft.com/office/drawing/2014/main" id="{70869D54-9E6E-4EDE-BA1D-D23FAA4DE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885"/>
              <a:ext cx="105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500">
                  <a:solidFill>
                    <a:srgbClr val="00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for each warehouse</a:t>
              </a:r>
              <a:endParaRPr lang="en-US" altLang="zh-TW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>
            <a:extLst>
              <a:ext uri="{FF2B5EF4-FFF2-40B4-BE49-F238E27FC236}">
                <a16:creationId xmlns:a16="http://schemas.microsoft.com/office/drawing/2014/main" id="{D461586F-2446-4713-8E74-B52BAA6CAB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87606"/>
            <a:ext cx="6905625" cy="1325563"/>
          </a:xfrm>
        </p:spPr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Inventory Management Philosophies</a:t>
            </a:r>
            <a:endParaRPr lang="zh-TW" altLang="en-US" dirty="0">
              <a:ea typeface="新細明體" panose="02020500000000000000" pitchFamily="18" charset="-120"/>
            </a:endParaRPr>
          </a:p>
        </p:txBody>
      </p:sp>
      <p:sp>
        <p:nvSpPr>
          <p:cNvPr id="820227" name="Rectangle 3">
            <a:extLst>
              <a:ext uri="{FF2B5EF4-FFF2-40B4-BE49-F238E27FC236}">
                <a16:creationId xmlns:a16="http://schemas.microsoft.com/office/drawing/2014/main" id="{6E137EB5-2291-4F9B-BA54-40C0E11E7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000" b="1">
                <a:solidFill>
                  <a:srgbClr val="0033CC"/>
                </a:solidFill>
                <a:ea typeface="新細明體" panose="02020500000000000000" pitchFamily="18" charset="-120"/>
              </a:rPr>
              <a:t>Pull</a:t>
            </a:r>
          </a:p>
          <a:p>
            <a:pPr lvl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Draws inventory into the stocking location</a:t>
            </a:r>
          </a:p>
          <a:p>
            <a:pPr lvl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Each stocking location is considered independent</a:t>
            </a:r>
          </a:p>
          <a:p>
            <a:pPr lvl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Maximizes local control of inventories</a:t>
            </a:r>
          </a:p>
          <a:p>
            <a:pPr>
              <a:lnSpc>
                <a:spcPct val="80000"/>
              </a:lnSpc>
            </a:pPr>
            <a:r>
              <a:rPr lang="en-US" altLang="zh-TW" sz="2000" b="1">
                <a:solidFill>
                  <a:srgbClr val="0033CC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Push</a:t>
            </a:r>
            <a:endParaRPr lang="en-US" altLang="zh-TW" sz="2000">
              <a:solidFill>
                <a:srgbClr val="0033CC"/>
              </a:solidFill>
              <a:ea typeface="新細明體" panose="02020500000000000000" pitchFamily="18" charset="-120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  <a:sym typeface="Symbol" panose="05050102010706020507" pitchFamily="18" charset="2"/>
              </a:rPr>
              <a:t>Allocates production to stocking locations based on overall demand</a:t>
            </a:r>
          </a:p>
          <a:p>
            <a:pPr lvl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  <a:sym typeface="Symbol" panose="05050102010706020507" pitchFamily="18" charset="2"/>
              </a:rPr>
              <a:t>Encourages economies of scale in production</a:t>
            </a:r>
          </a:p>
          <a:p>
            <a:pPr>
              <a:lnSpc>
                <a:spcPct val="80000"/>
              </a:lnSpc>
            </a:pPr>
            <a:r>
              <a:rPr lang="en-US" altLang="zh-TW" sz="2000" b="1">
                <a:solidFill>
                  <a:srgbClr val="0033CC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Just-in-time</a:t>
            </a:r>
            <a:endParaRPr lang="en-US" altLang="zh-TW" sz="2000">
              <a:solidFill>
                <a:srgbClr val="0033CC"/>
              </a:solidFill>
              <a:ea typeface="新細明體" panose="02020500000000000000" pitchFamily="18" charset="-120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  <a:sym typeface="Symbol" panose="05050102010706020507" pitchFamily="18" charset="2"/>
              </a:rPr>
              <a:t>Attempts to synchronize stock flows so as to just meet demand as it occurs</a:t>
            </a:r>
          </a:p>
          <a:p>
            <a:pPr lvl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  <a:sym typeface="Symbol" panose="05050102010706020507" pitchFamily="18" charset="2"/>
              </a:rPr>
              <a:t>Minimizes the need for inventory</a:t>
            </a:r>
          </a:p>
          <a:p>
            <a:pPr>
              <a:lnSpc>
                <a:spcPct val="80000"/>
              </a:lnSpc>
            </a:pPr>
            <a:r>
              <a:rPr lang="en-US" altLang="zh-TW" sz="2000" b="1">
                <a:solidFill>
                  <a:srgbClr val="0033CC"/>
                </a:solidFill>
                <a:ea typeface="新細明體" panose="02020500000000000000" pitchFamily="18" charset="-120"/>
              </a:rPr>
              <a:t>Supply-Driven</a:t>
            </a:r>
          </a:p>
          <a:p>
            <a:pPr lvl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Supply quantities and timing are unknown</a:t>
            </a:r>
          </a:p>
          <a:p>
            <a:pPr lvl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All supply must be accepted and processed</a:t>
            </a:r>
          </a:p>
          <a:p>
            <a:pPr lvl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Inventories are controlled through demand</a:t>
            </a:r>
          </a:p>
          <a:p>
            <a:pPr>
              <a:lnSpc>
                <a:spcPct val="80000"/>
              </a:lnSpc>
            </a:pPr>
            <a:r>
              <a:rPr lang="en-US" altLang="zh-TW" sz="2000" b="1">
                <a:solidFill>
                  <a:srgbClr val="0033CC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Aggregate Control - </a:t>
            </a:r>
            <a:r>
              <a:rPr lang="en-US" altLang="zh-TW" sz="2000">
                <a:ea typeface="新細明體" panose="02020500000000000000" pitchFamily="18" charset="-120"/>
                <a:sym typeface="Symbol" panose="05050102010706020507" pitchFamily="18" charset="2"/>
              </a:rPr>
              <a:t>Classification of items</a:t>
            </a:r>
          </a:p>
          <a:p>
            <a:pPr lvl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  <a:sym typeface="Symbol" panose="05050102010706020507" pitchFamily="18" charset="2"/>
              </a:rPr>
              <a:t>Groups items according to their sales level based on the 80-20 principle</a:t>
            </a:r>
          </a:p>
          <a:p>
            <a:pPr lvl="1"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  <a:sym typeface="Symbol" panose="05050102010706020507" pitchFamily="18" charset="2"/>
              </a:rPr>
              <a:t>Allows different control policies for 3 or more broad product groups</a:t>
            </a:r>
            <a:endParaRPr lang="zh-TW" altLang="en-US" sz="18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>
            <a:extLst>
              <a:ext uri="{FF2B5EF4-FFF2-40B4-BE49-F238E27FC236}">
                <a16:creationId xmlns:a16="http://schemas.microsoft.com/office/drawing/2014/main" id="{A33A511E-60F5-4B3A-A7A0-4D55F2792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>
                <a:ea typeface="新細明體" panose="02020500000000000000" pitchFamily="18" charset="-120"/>
              </a:rPr>
              <a:t>Costs Relevant to Inventory Management</a:t>
            </a:r>
            <a:endParaRPr lang="zh-TW" altLang="en-US" sz="3200">
              <a:ea typeface="新細明體" panose="02020500000000000000" pitchFamily="18" charset="-120"/>
            </a:endParaRPr>
          </a:p>
        </p:txBody>
      </p:sp>
      <p:sp>
        <p:nvSpPr>
          <p:cNvPr id="823299" name="Rectangle 3">
            <a:extLst>
              <a:ext uri="{FF2B5EF4-FFF2-40B4-BE49-F238E27FC236}">
                <a16:creationId xmlns:a16="http://schemas.microsoft.com/office/drawing/2014/main" id="{72E2DD6D-D234-47E1-8BD3-D6B4CF22A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ea typeface="新細明體" panose="02020500000000000000" pitchFamily="18" charset="-120"/>
              </a:rPr>
              <a:t>Carrying costs</a:t>
            </a:r>
          </a:p>
          <a:p>
            <a:r>
              <a:rPr lang="en-US" altLang="zh-TW" sz="2800" dirty="0">
                <a:ea typeface="新細明體" panose="02020500000000000000" pitchFamily="18" charset="-120"/>
              </a:rPr>
              <a:t>Procurement costs</a:t>
            </a:r>
          </a:p>
          <a:p>
            <a:r>
              <a:rPr lang="en-US" altLang="zh-TW" sz="2800" dirty="0">
                <a:ea typeface="新細明體" panose="02020500000000000000" pitchFamily="18" charset="-120"/>
              </a:rPr>
              <a:t>Out-of-stock costs</a:t>
            </a:r>
            <a:endParaRPr lang="zh-TW" altLang="en-US" sz="28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>
            <a:extLst>
              <a:ext uri="{FF2B5EF4-FFF2-40B4-BE49-F238E27FC236}">
                <a16:creationId xmlns:a16="http://schemas.microsoft.com/office/drawing/2014/main" id="{A767DCB2-B5FD-4451-8BDE-4370454BB9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Procurement costs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825347" name="Rectangle 3">
            <a:extLst>
              <a:ext uri="{FF2B5EF4-FFF2-40B4-BE49-F238E27FC236}">
                <a16:creationId xmlns:a16="http://schemas.microsoft.com/office/drawing/2014/main" id="{C7CDA254-C601-4B3B-B69D-95B6B02301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ea typeface="新細明體" panose="02020500000000000000" pitchFamily="18" charset="-120"/>
              </a:rPr>
              <a:t>Price of the goods</a:t>
            </a:r>
            <a:endParaRPr lang="zh-TW" altLang="en-US" sz="2800" dirty="0">
              <a:ea typeface="新細明體" panose="02020500000000000000" pitchFamily="18" charset="-120"/>
            </a:endParaRPr>
          </a:p>
          <a:p>
            <a:r>
              <a:rPr lang="en-US" altLang="zh-TW" sz="2800" dirty="0">
                <a:ea typeface="新細明體" panose="02020500000000000000" pitchFamily="18" charset="-120"/>
              </a:rPr>
              <a:t>Cost of preparing the order</a:t>
            </a:r>
          </a:p>
          <a:p>
            <a:r>
              <a:rPr lang="en-US" altLang="zh-TW" sz="2800" dirty="0">
                <a:ea typeface="新細明體" panose="02020500000000000000" pitchFamily="18" charset="-120"/>
              </a:rPr>
              <a:t>Cost of order transmission</a:t>
            </a:r>
          </a:p>
          <a:p>
            <a:r>
              <a:rPr lang="en-US" altLang="zh-TW" sz="2800" dirty="0">
                <a:ea typeface="新細明體" panose="02020500000000000000" pitchFamily="18" charset="-120"/>
              </a:rPr>
              <a:t>Cost of production setup if appropriate</a:t>
            </a:r>
          </a:p>
          <a:p>
            <a:r>
              <a:rPr lang="en-US" altLang="zh-TW" sz="2800" dirty="0">
                <a:ea typeface="新細明體" panose="02020500000000000000" pitchFamily="18" charset="-120"/>
              </a:rPr>
              <a:t>Cost of materials handling or processing at the receiving dock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>
            <a:extLst>
              <a:ext uri="{FF2B5EF4-FFF2-40B4-BE49-F238E27FC236}">
                <a16:creationId xmlns:a16="http://schemas.microsoft.com/office/drawing/2014/main" id="{FF76D06B-D332-4613-AD26-A3BD7B58D3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Carrying Costs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824323" name="Rectangle 3">
            <a:extLst>
              <a:ext uri="{FF2B5EF4-FFF2-40B4-BE49-F238E27FC236}">
                <a16:creationId xmlns:a16="http://schemas.microsoft.com/office/drawing/2014/main" id="{D5B7B224-99F0-405F-99FA-03EDF1FD09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ea typeface="新細明體" panose="02020500000000000000" pitchFamily="18" charset="-120"/>
              </a:rPr>
              <a:t>Cost for holding the inventory over time</a:t>
            </a:r>
          </a:p>
          <a:p>
            <a:r>
              <a:rPr lang="en-US" altLang="zh-TW" sz="2800" dirty="0">
                <a:ea typeface="新細明體" panose="02020500000000000000" pitchFamily="18" charset="-120"/>
              </a:rPr>
              <a:t>The primary cost is the cost of money tied up in inventory, but also includes obsolescence, insurance, personal property taxes, and storage costs</a:t>
            </a:r>
          </a:p>
          <a:p>
            <a:r>
              <a:rPr lang="en-US" altLang="zh-TW" sz="2800" dirty="0">
                <a:ea typeface="新細明體" panose="02020500000000000000" pitchFamily="18" charset="-120"/>
              </a:rPr>
              <a:t>Typically, costs range from the cost of short term capital to about 40%/year. The average is about 25%/year of the item value in inventory.</a:t>
            </a:r>
          </a:p>
          <a:p>
            <a:endParaRPr lang="zh-TW" altLang="en-US" sz="28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>
            <a:extLst>
              <a:ext uri="{FF2B5EF4-FFF2-40B4-BE49-F238E27FC236}">
                <a16:creationId xmlns:a16="http://schemas.microsoft.com/office/drawing/2014/main" id="{C68A5F80-8746-44D9-A463-E4356F81F8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Out-of-stock costs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826371" name="Rectangle 3">
            <a:extLst>
              <a:ext uri="{FF2B5EF4-FFF2-40B4-BE49-F238E27FC236}">
                <a16:creationId xmlns:a16="http://schemas.microsoft.com/office/drawing/2014/main" id="{9AD8F8CD-B627-44DC-A9CA-5F3AA73948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>
                <a:solidFill>
                  <a:srgbClr val="0033CC"/>
                </a:solidFill>
                <a:ea typeface="新細明體" panose="02020500000000000000" pitchFamily="18" charset="-120"/>
              </a:rPr>
              <a:t>Lost sales cost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Profit immediately foregone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Future profits foregone through loss of goodwill</a:t>
            </a:r>
          </a:p>
          <a:p>
            <a:r>
              <a:rPr lang="en-US" altLang="zh-TW" sz="2800" dirty="0">
                <a:solidFill>
                  <a:srgbClr val="0033CC"/>
                </a:solidFill>
                <a:ea typeface="新細明體" panose="02020500000000000000" pitchFamily="18" charset="-120"/>
              </a:rPr>
              <a:t>Backorder cost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Costs of extra order handling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Additional transportation and handling costs</a:t>
            </a:r>
          </a:p>
          <a:p>
            <a:pPr lvl="1"/>
            <a:r>
              <a:rPr lang="en-US" altLang="zh-TW" sz="2400" dirty="0">
                <a:ea typeface="新細明體" panose="02020500000000000000" pitchFamily="18" charset="-120"/>
              </a:rPr>
              <a:t>Possibly additional setup costs</a:t>
            </a:r>
          </a:p>
          <a:p>
            <a:endParaRPr lang="zh-TW" altLang="en-US" sz="28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>
            <a:extLst>
              <a:ext uri="{FF2B5EF4-FFF2-40B4-BE49-F238E27FC236}">
                <a16:creationId xmlns:a16="http://schemas.microsoft.com/office/drawing/2014/main" id="{2F5B04DA-78BF-46FB-8D49-6A47C2F853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2762" y="194469"/>
            <a:ext cx="6905625" cy="1325563"/>
          </a:xfrm>
        </p:spPr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Inventory Management Objectives</a:t>
            </a:r>
            <a:endParaRPr lang="zh-TW" altLang="en-US" dirty="0">
              <a:ea typeface="新細明體" panose="02020500000000000000" pitchFamily="18" charset="-120"/>
            </a:endParaRPr>
          </a:p>
        </p:txBody>
      </p:sp>
      <p:sp>
        <p:nvSpPr>
          <p:cNvPr id="827395" name="Rectangle 3">
            <a:extLst>
              <a:ext uri="{FF2B5EF4-FFF2-40B4-BE49-F238E27FC236}">
                <a16:creationId xmlns:a16="http://schemas.microsoft.com/office/drawing/2014/main" id="{2527E28D-BF36-418E-AFD5-B877DBDA57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454151"/>
            <a:ext cx="7772400" cy="3200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Good inventory management is a careful balancing act between stock availability and the cost of holding inventory.</a:t>
            </a:r>
          </a:p>
          <a:p>
            <a:pPr>
              <a:lnSpc>
                <a:spcPct val="90000"/>
              </a:lnSpc>
            </a:pPr>
            <a:r>
              <a:rPr lang="en-US" altLang="zh-TW" sz="2400" dirty="0">
                <a:solidFill>
                  <a:srgbClr val="0033CC"/>
                </a:solidFill>
                <a:ea typeface="新細明體" panose="02020500000000000000" pitchFamily="18" charset="-120"/>
              </a:rPr>
              <a:t>Service objectives</a:t>
            </a:r>
          </a:p>
          <a:p>
            <a:pPr lvl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Setting stocking levels so that there is only a specified probability of running out of stock</a:t>
            </a:r>
          </a:p>
          <a:p>
            <a:pPr>
              <a:lnSpc>
                <a:spcPct val="90000"/>
              </a:lnSpc>
            </a:pPr>
            <a:r>
              <a:rPr lang="en-US" altLang="zh-TW" sz="2400" dirty="0">
                <a:solidFill>
                  <a:srgbClr val="0033CC"/>
                </a:solidFill>
                <a:ea typeface="新細明體" panose="02020500000000000000" pitchFamily="18" charset="-120"/>
              </a:rPr>
              <a:t>Cost objectives</a:t>
            </a:r>
          </a:p>
          <a:p>
            <a:pPr lvl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Balancing conflicting costs to find the most economical replenishment quantities and timing</a:t>
            </a:r>
            <a:endParaRPr lang="zh-TW" altLang="en-US" sz="2000" dirty="0">
              <a:ea typeface="新細明體" panose="02020500000000000000" pitchFamily="18" charset="-120"/>
            </a:endParaRPr>
          </a:p>
        </p:txBody>
      </p:sp>
      <p:grpSp>
        <p:nvGrpSpPr>
          <p:cNvPr id="827409" name="Group 17">
            <a:extLst>
              <a:ext uri="{FF2B5EF4-FFF2-40B4-BE49-F238E27FC236}">
                <a16:creationId xmlns:a16="http://schemas.microsoft.com/office/drawing/2014/main" id="{0A3B94F2-947E-44DF-9870-5F3BA03E8CE9}"/>
              </a:ext>
            </a:extLst>
          </p:cNvPr>
          <p:cNvGrpSpPr>
            <a:grpSpLocks/>
          </p:cNvGrpSpPr>
          <p:nvPr/>
        </p:nvGrpSpPr>
        <p:grpSpPr bwMode="auto">
          <a:xfrm>
            <a:off x="1981200" y="4648200"/>
            <a:ext cx="5827713" cy="1860550"/>
            <a:chOff x="1104" y="1584"/>
            <a:chExt cx="3671" cy="1172"/>
          </a:xfrm>
        </p:grpSpPr>
        <p:sp>
          <p:nvSpPr>
            <p:cNvPr id="827410" name="Freeform 18">
              <a:extLst>
                <a:ext uri="{FF2B5EF4-FFF2-40B4-BE49-F238E27FC236}">
                  <a16:creationId xmlns:a16="http://schemas.microsoft.com/office/drawing/2014/main" id="{0FB58694-D155-4DAC-8B8F-3267060D0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2249"/>
              <a:ext cx="782" cy="507"/>
            </a:xfrm>
            <a:custGeom>
              <a:avLst/>
              <a:gdLst>
                <a:gd name="T0" fmla="*/ 703 w 1563"/>
                <a:gd name="T1" fmla="*/ 0 h 1016"/>
                <a:gd name="T2" fmla="*/ 0 w 1563"/>
                <a:gd name="T3" fmla="*/ 1016 h 1016"/>
                <a:gd name="T4" fmla="*/ 1563 w 1563"/>
                <a:gd name="T5" fmla="*/ 1016 h 1016"/>
                <a:gd name="T6" fmla="*/ 703 w 1563"/>
                <a:gd name="T7" fmla="*/ 0 h 10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3" h="1016">
                  <a:moveTo>
                    <a:pt x="703" y="0"/>
                  </a:moveTo>
                  <a:lnTo>
                    <a:pt x="0" y="1016"/>
                  </a:lnTo>
                  <a:lnTo>
                    <a:pt x="1563" y="1016"/>
                  </a:lnTo>
                  <a:lnTo>
                    <a:pt x="703" y="0"/>
                  </a:lnTo>
                  <a:close/>
                </a:path>
              </a:pathLst>
            </a:custGeom>
            <a:gradFill rotWithShape="0">
              <a:gsLst>
                <a:gs pos="0">
                  <a:srgbClr val="FF33CC"/>
                </a:gs>
                <a:gs pos="100000">
                  <a:srgbClr val="FF33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1113">
              <a:solidFill>
                <a:srgbClr val="FF33CC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27411" name="Line 19">
              <a:extLst>
                <a:ext uri="{FF2B5EF4-FFF2-40B4-BE49-F238E27FC236}">
                  <a16:creationId xmlns:a16="http://schemas.microsoft.com/office/drawing/2014/main" id="{C124B580-1EBF-4A77-A87D-15CB9B134F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5" y="2249"/>
              <a:ext cx="2546" cy="1"/>
            </a:xfrm>
            <a:prstGeom prst="line">
              <a:avLst/>
            </a:prstGeom>
            <a:noFill/>
            <a:ln w="412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827412" name="Group 20">
              <a:extLst>
                <a:ext uri="{FF2B5EF4-FFF2-40B4-BE49-F238E27FC236}">
                  <a16:creationId xmlns:a16="http://schemas.microsoft.com/office/drawing/2014/main" id="{31906AAD-17DD-4A21-9767-743665BCE9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4" y="1584"/>
              <a:ext cx="1128" cy="289"/>
              <a:chOff x="769" y="1846"/>
              <a:chExt cx="1128" cy="289"/>
            </a:xfrm>
          </p:grpSpPr>
          <p:sp>
            <p:nvSpPr>
              <p:cNvPr id="827413" name="Rectangle 21">
                <a:extLst>
                  <a:ext uri="{FF2B5EF4-FFF2-40B4-BE49-F238E27FC236}">
                    <a16:creationId xmlns:a16="http://schemas.microsoft.com/office/drawing/2014/main" id="{9C8C12E3-72BD-4F89-8D65-95349FF5AB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" y="1846"/>
                <a:ext cx="102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CC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zh-TW" sz="1500" b="1">
                    <a:solidFill>
                      <a:srgbClr val="D60093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Customer Service</a:t>
                </a:r>
                <a:endParaRPr lang="en-US" altLang="zh-TW">
                  <a:solidFill>
                    <a:srgbClr val="D60093"/>
                  </a:solidFill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827414" name="Rectangle 22">
                <a:extLst>
                  <a:ext uri="{FF2B5EF4-FFF2-40B4-BE49-F238E27FC236}">
                    <a16:creationId xmlns:a16="http://schemas.microsoft.com/office/drawing/2014/main" id="{5D9E8D27-5980-48C1-AADE-56BBDD2D9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6" y="1850"/>
                <a:ext cx="3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CC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zh-TW" sz="1500">
                    <a:solidFill>
                      <a:srgbClr val="0000FF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,</a:t>
                </a:r>
                <a:endParaRPr lang="en-US" altLang="zh-TW">
                  <a:solidFill>
                    <a:srgbClr val="0000FF"/>
                  </a:solidFill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827415" name="Rectangle 23">
                <a:extLst>
                  <a:ext uri="{FF2B5EF4-FFF2-40B4-BE49-F238E27FC236}">
                    <a16:creationId xmlns:a16="http://schemas.microsoft.com/office/drawing/2014/main" id="{FD8DE71F-4CBC-420D-AC4A-96FAAE726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9" y="1846"/>
                <a:ext cx="3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CC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zh-TW" altLang="en-US" sz="1500" b="1">
                    <a:solidFill>
                      <a:srgbClr val="0000FF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 </a:t>
                </a:r>
                <a:endParaRPr lang="zh-TW" altLang="en-US">
                  <a:solidFill>
                    <a:srgbClr val="0000FF"/>
                  </a:solidFill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  <p:sp>
            <p:nvSpPr>
              <p:cNvPr id="827416" name="Rectangle 24">
                <a:extLst>
                  <a:ext uri="{FF2B5EF4-FFF2-40B4-BE49-F238E27FC236}">
                    <a16:creationId xmlns:a16="http://schemas.microsoft.com/office/drawing/2014/main" id="{F449071B-B078-4DC0-B329-B91562B32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" y="1991"/>
                <a:ext cx="112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33CC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altLang="zh-TW" sz="1500">
                    <a:solidFill>
                      <a:srgbClr val="D60093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rPr>
                  <a:t>i.e., Stock Availability</a:t>
                </a:r>
                <a:endParaRPr lang="en-US" altLang="zh-TW">
                  <a:solidFill>
                    <a:srgbClr val="D60093"/>
                  </a:solidFill>
                  <a:latin typeface="Arial" panose="020B0604020202020204" pitchFamily="34" charset="0"/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827417" name="Line 25">
              <a:extLst>
                <a:ext uri="{FF2B5EF4-FFF2-40B4-BE49-F238E27FC236}">
                  <a16:creationId xmlns:a16="http://schemas.microsoft.com/office/drawing/2014/main" id="{86FE8530-D4F7-4008-9E26-A59AC2197D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5" y="1897"/>
              <a:ext cx="1" cy="358"/>
            </a:xfrm>
            <a:prstGeom prst="line">
              <a:avLst/>
            </a:prstGeom>
            <a:noFill/>
            <a:ln w="412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7418" name="Rectangle 26">
              <a:extLst>
                <a:ext uri="{FF2B5EF4-FFF2-40B4-BE49-F238E27FC236}">
                  <a16:creationId xmlns:a16="http://schemas.microsoft.com/office/drawing/2014/main" id="{66A06768-61BF-4F20-AA43-3EE387213B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0" y="1632"/>
              <a:ext cx="136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33CC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TW" sz="1500" b="1">
                  <a:solidFill>
                    <a:srgbClr val="D60093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Inventory Holding costs</a:t>
              </a:r>
              <a:endParaRPr lang="en-US" altLang="zh-TW">
                <a:solidFill>
                  <a:srgbClr val="D60093"/>
                </a:solidFill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sp>
          <p:nvSpPr>
            <p:cNvPr id="827419" name="Line 27">
              <a:extLst>
                <a:ext uri="{FF2B5EF4-FFF2-40B4-BE49-F238E27FC236}">
                  <a16:creationId xmlns:a16="http://schemas.microsoft.com/office/drawing/2014/main" id="{68B7FF0D-8D84-4804-AE9F-F62113E3F7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5" y="1780"/>
              <a:ext cx="1" cy="475"/>
            </a:xfrm>
            <a:prstGeom prst="line">
              <a:avLst/>
            </a:prstGeom>
            <a:noFill/>
            <a:ln w="412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7420" name="Line 28">
              <a:extLst>
                <a:ext uri="{FF2B5EF4-FFF2-40B4-BE49-F238E27FC236}">
                  <a16:creationId xmlns:a16="http://schemas.microsoft.com/office/drawing/2014/main" id="{2D0B218C-2592-4F69-8AEC-68DF793D00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0" y="1780"/>
              <a:ext cx="1335" cy="1"/>
            </a:xfrm>
            <a:prstGeom prst="line">
              <a:avLst/>
            </a:prstGeom>
            <a:noFill/>
            <a:ln w="412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27421" name="Line 29">
              <a:extLst>
                <a:ext uri="{FF2B5EF4-FFF2-40B4-BE49-F238E27FC236}">
                  <a16:creationId xmlns:a16="http://schemas.microsoft.com/office/drawing/2014/main" id="{96E2C37B-3B66-47DF-8377-69A4195A12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1897"/>
              <a:ext cx="1101" cy="1"/>
            </a:xfrm>
            <a:prstGeom prst="line">
              <a:avLst/>
            </a:prstGeom>
            <a:noFill/>
            <a:ln w="41275">
              <a:solidFill>
                <a:srgbClr val="FF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>
            <a:extLst>
              <a:ext uri="{FF2B5EF4-FFF2-40B4-BE49-F238E27FC236}">
                <a16:creationId xmlns:a16="http://schemas.microsoft.com/office/drawing/2014/main" id="{C5E085BC-5769-47BC-82F4-5B841B6882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54793"/>
            <a:ext cx="8077200" cy="846138"/>
          </a:xfrm>
        </p:spPr>
        <p:txBody>
          <a:bodyPr>
            <a:normAutofit fontScale="90000"/>
          </a:bodyPr>
          <a:lstStyle/>
          <a:p>
            <a:r>
              <a:rPr lang="en-US" altLang="zh-TW" sz="3200" dirty="0">
                <a:ea typeface="新細明體" panose="02020500000000000000" pitchFamily="18" charset="-120"/>
              </a:rPr>
              <a:t>Typical Inventory Conflicting Cost Patterns</a:t>
            </a:r>
            <a:endParaRPr lang="zh-TW" altLang="en-US" sz="3200" dirty="0">
              <a:ea typeface="新細明體" panose="02020500000000000000" pitchFamily="18" charset="-120"/>
            </a:endParaRPr>
          </a:p>
        </p:txBody>
      </p:sp>
      <p:sp>
        <p:nvSpPr>
          <p:cNvPr id="828420" name="Freeform 4">
            <a:extLst>
              <a:ext uri="{FF2B5EF4-FFF2-40B4-BE49-F238E27FC236}">
                <a16:creationId xmlns:a16="http://schemas.microsoft.com/office/drawing/2014/main" id="{DFDB6B96-C4BD-4AA2-860D-05487C77ABC6}"/>
              </a:ext>
            </a:extLst>
          </p:cNvPr>
          <p:cNvSpPr>
            <a:spLocks/>
          </p:cNvSpPr>
          <p:nvPr/>
        </p:nvSpPr>
        <p:spPr bwMode="auto">
          <a:xfrm>
            <a:off x="1066800" y="1219200"/>
            <a:ext cx="7239000" cy="4191000"/>
          </a:xfrm>
          <a:custGeom>
            <a:avLst/>
            <a:gdLst>
              <a:gd name="T0" fmla="*/ 0 w 4560"/>
              <a:gd name="T1" fmla="*/ 0 h 2640"/>
              <a:gd name="T2" fmla="*/ 0 w 4560"/>
              <a:gd name="T3" fmla="*/ 2640 h 2640"/>
              <a:gd name="T4" fmla="*/ 4560 w 4560"/>
              <a:gd name="T5" fmla="*/ 2640 h 26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60" h="2640">
                <a:moveTo>
                  <a:pt x="0" y="0"/>
                </a:moveTo>
                <a:lnTo>
                  <a:pt x="0" y="2640"/>
                </a:lnTo>
                <a:lnTo>
                  <a:pt x="4560" y="264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28421" name="Line 5">
            <a:extLst>
              <a:ext uri="{FF2B5EF4-FFF2-40B4-BE49-F238E27FC236}">
                <a16:creationId xmlns:a16="http://schemas.microsoft.com/office/drawing/2014/main" id="{74112BC0-ABEB-444D-9563-97A336B373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66800" y="2133600"/>
            <a:ext cx="7162800" cy="3276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28422" name="Freeform 6">
            <a:extLst>
              <a:ext uri="{FF2B5EF4-FFF2-40B4-BE49-F238E27FC236}">
                <a16:creationId xmlns:a16="http://schemas.microsoft.com/office/drawing/2014/main" id="{1F79C355-9E23-4212-9799-CDB60A684A89}"/>
              </a:ext>
            </a:extLst>
          </p:cNvPr>
          <p:cNvSpPr>
            <a:spLocks/>
          </p:cNvSpPr>
          <p:nvPr/>
        </p:nvSpPr>
        <p:spPr bwMode="auto">
          <a:xfrm>
            <a:off x="1447800" y="2895600"/>
            <a:ext cx="6781800" cy="1765300"/>
          </a:xfrm>
          <a:custGeom>
            <a:avLst/>
            <a:gdLst>
              <a:gd name="T0" fmla="*/ 0 w 4272"/>
              <a:gd name="T1" fmla="*/ 0 h 1112"/>
              <a:gd name="T2" fmla="*/ 384 w 4272"/>
              <a:gd name="T3" fmla="*/ 480 h 1112"/>
              <a:gd name="T4" fmla="*/ 1056 w 4272"/>
              <a:gd name="T5" fmla="*/ 864 h 1112"/>
              <a:gd name="T6" fmla="*/ 1920 w 4272"/>
              <a:gd name="T7" fmla="*/ 1056 h 1112"/>
              <a:gd name="T8" fmla="*/ 3072 w 4272"/>
              <a:gd name="T9" fmla="*/ 1104 h 1112"/>
              <a:gd name="T10" fmla="*/ 3984 w 4272"/>
              <a:gd name="T11" fmla="*/ 1104 h 1112"/>
              <a:gd name="T12" fmla="*/ 4272 w 4272"/>
              <a:gd name="T13" fmla="*/ 1104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72" h="1112">
                <a:moveTo>
                  <a:pt x="0" y="0"/>
                </a:moveTo>
                <a:cubicBezTo>
                  <a:pt x="104" y="168"/>
                  <a:pt x="208" y="336"/>
                  <a:pt x="384" y="480"/>
                </a:cubicBezTo>
                <a:cubicBezTo>
                  <a:pt x="560" y="624"/>
                  <a:pt x="800" y="768"/>
                  <a:pt x="1056" y="864"/>
                </a:cubicBezTo>
                <a:cubicBezTo>
                  <a:pt x="1312" y="960"/>
                  <a:pt x="1584" y="1016"/>
                  <a:pt x="1920" y="1056"/>
                </a:cubicBezTo>
                <a:cubicBezTo>
                  <a:pt x="2256" y="1096"/>
                  <a:pt x="2728" y="1096"/>
                  <a:pt x="3072" y="1104"/>
                </a:cubicBezTo>
                <a:cubicBezTo>
                  <a:pt x="3416" y="1112"/>
                  <a:pt x="3784" y="1104"/>
                  <a:pt x="3984" y="1104"/>
                </a:cubicBezTo>
                <a:cubicBezTo>
                  <a:pt x="4184" y="1104"/>
                  <a:pt x="4216" y="1112"/>
                  <a:pt x="4272" y="1104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28423" name="Freeform 7">
            <a:extLst>
              <a:ext uri="{FF2B5EF4-FFF2-40B4-BE49-F238E27FC236}">
                <a16:creationId xmlns:a16="http://schemas.microsoft.com/office/drawing/2014/main" id="{3D0F9CBF-A26B-4CC3-8C89-0D38014357BA}"/>
              </a:ext>
            </a:extLst>
          </p:cNvPr>
          <p:cNvSpPr>
            <a:spLocks/>
          </p:cNvSpPr>
          <p:nvPr/>
        </p:nvSpPr>
        <p:spPr bwMode="auto">
          <a:xfrm>
            <a:off x="1371600" y="3276600"/>
            <a:ext cx="6781800" cy="1765300"/>
          </a:xfrm>
          <a:custGeom>
            <a:avLst/>
            <a:gdLst>
              <a:gd name="T0" fmla="*/ 0 w 4272"/>
              <a:gd name="T1" fmla="*/ 0 h 1112"/>
              <a:gd name="T2" fmla="*/ 384 w 4272"/>
              <a:gd name="T3" fmla="*/ 480 h 1112"/>
              <a:gd name="T4" fmla="*/ 1056 w 4272"/>
              <a:gd name="T5" fmla="*/ 864 h 1112"/>
              <a:gd name="T6" fmla="*/ 1920 w 4272"/>
              <a:gd name="T7" fmla="*/ 1056 h 1112"/>
              <a:gd name="T8" fmla="*/ 3072 w 4272"/>
              <a:gd name="T9" fmla="*/ 1104 h 1112"/>
              <a:gd name="T10" fmla="*/ 3984 w 4272"/>
              <a:gd name="T11" fmla="*/ 1104 h 1112"/>
              <a:gd name="T12" fmla="*/ 4272 w 4272"/>
              <a:gd name="T13" fmla="*/ 1104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72" h="1112">
                <a:moveTo>
                  <a:pt x="0" y="0"/>
                </a:moveTo>
                <a:cubicBezTo>
                  <a:pt x="104" y="168"/>
                  <a:pt x="208" y="336"/>
                  <a:pt x="384" y="480"/>
                </a:cubicBezTo>
                <a:cubicBezTo>
                  <a:pt x="560" y="624"/>
                  <a:pt x="800" y="768"/>
                  <a:pt x="1056" y="864"/>
                </a:cubicBezTo>
                <a:cubicBezTo>
                  <a:pt x="1312" y="960"/>
                  <a:pt x="1584" y="1016"/>
                  <a:pt x="1920" y="1056"/>
                </a:cubicBezTo>
                <a:cubicBezTo>
                  <a:pt x="2256" y="1096"/>
                  <a:pt x="2728" y="1096"/>
                  <a:pt x="3072" y="1104"/>
                </a:cubicBezTo>
                <a:cubicBezTo>
                  <a:pt x="3416" y="1112"/>
                  <a:pt x="3784" y="1104"/>
                  <a:pt x="3984" y="1104"/>
                </a:cubicBezTo>
                <a:cubicBezTo>
                  <a:pt x="4184" y="1104"/>
                  <a:pt x="4216" y="1112"/>
                  <a:pt x="4272" y="1104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28424" name="Freeform 8">
            <a:extLst>
              <a:ext uri="{FF2B5EF4-FFF2-40B4-BE49-F238E27FC236}">
                <a16:creationId xmlns:a16="http://schemas.microsoft.com/office/drawing/2014/main" id="{837304F6-2942-43D6-8483-F73787171741}"/>
              </a:ext>
            </a:extLst>
          </p:cNvPr>
          <p:cNvSpPr>
            <a:spLocks/>
          </p:cNvSpPr>
          <p:nvPr/>
        </p:nvSpPr>
        <p:spPr bwMode="auto">
          <a:xfrm>
            <a:off x="1371600" y="1447800"/>
            <a:ext cx="6781800" cy="2387600"/>
          </a:xfrm>
          <a:custGeom>
            <a:avLst/>
            <a:gdLst>
              <a:gd name="T0" fmla="*/ 0 w 4272"/>
              <a:gd name="T1" fmla="*/ 0 h 1504"/>
              <a:gd name="T2" fmla="*/ 192 w 4272"/>
              <a:gd name="T3" fmla="*/ 624 h 1504"/>
              <a:gd name="T4" fmla="*/ 768 w 4272"/>
              <a:gd name="T5" fmla="*/ 1296 h 1504"/>
              <a:gd name="T6" fmla="*/ 1728 w 4272"/>
              <a:gd name="T7" fmla="*/ 1344 h 1504"/>
              <a:gd name="T8" fmla="*/ 4272 w 4272"/>
              <a:gd name="T9" fmla="*/ 336 h 1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72" h="1504">
                <a:moveTo>
                  <a:pt x="0" y="0"/>
                </a:moveTo>
                <a:cubicBezTo>
                  <a:pt x="32" y="204"/>
                  <a:pt x="64" y="408"/>
                  <a:pt x="192" y="624"/>
                </a:cubicBezTo>
                <a:cubicBezTo>
                  <a:pt x="320" y="840"/>
                  <a:pt x="512" y="1176"/>
                  <a:pt x="768" y="1296"/>
                </a:cubicBezTo>
                <a:cubicBezTo>
                  <a:pt x="1024" y="1416"/>
                  <a:pt x="1144" y="1504"/>
                  <a:pt x="1728" y="1344"/>
                </a:cubicBezTo>
                <a:cubicBezTo>
                  <a:pt x="2312" y="1184"/>
                  <a:pt x="3824" y="504"/>
                  <a:pt x="4272" y="336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28425" name="Line 9">
            <a:extLst>
              <a:ext uri="{FF2B5EF4-FFF2-40B4-BE49-F238E27FC236}">
                <a16:creationId xmlns:a16="http://schemas.microsoft.com/office/drawing/2014/main" id="{60DE066F-F5F5-453B-AC98-EBA6A4F3BE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754438"/>
            <a:ext cx="0" cy="16700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28426" name="Text Box 10">
            <a:extLst>
              <a:ext uri="{FF2B5EF4-FFF2-40B4-BE49-F238E27FC236}">
                <a16:creationId xmlns:a16="http://schemas.microsoft.com/office/drawing/2014/main" id="{A77F4711-68FA-46ED-BBF5-42A00FB24E1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07949" y="2771775"/>
            <a:ext cx="137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Cost</a:t>
            </a:r>
            <a:endParaRPr lang="en-US" altLang="zh-TW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28427" name="Text Box 11">
            <a:extLst>
              <a:ext uri="{FF2B5EF4-FFF2-40B4-BE49-F238E27FC236}">
                <a16:creationId xmlns:a16="http://schemas.microsoft.com/office/drawing/2014/main" id="{BD1D686C-0023-48F3-BA1D-90F341DB2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5638800"/>
            <a:ext cx="5181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Replenishment quantity</a:t>
            </a:r>
            <a:endParaRPr lang="en-US" altLang="zh-TW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28428" name="Text Box 12">
            <a:extLst>
              <a:ext uri="{FF2B5EF4-FFF2-40B4-BE49-F238E27FC236}">
                <a16:creationId xmlns:a16="http://schemas.microsoft.com/office/drawing/2014/main" id="{1B22C3D8-99FD-4973-A3EC-AA99A2A6A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9530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Stockout cost</a:t>
            </a:r>
            <a:endParaRPr lang="en-US" altLang="zh-TW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28429" name="Text Box 13">
            <a:extLst>
              <a:ext uri="{FF2B5EF4-FFF2-40B4-BE49-F238E27FC236}">
                <a16:creationId xmlns:a16="http://schemas.microsoft.com/office/drawing/2014/main" id="{60C4F5E7-C50B-47CB-91CC-54B7AD788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4267200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Procurement cost</a:t>
            </a:r>
            <a:endParaRPr lang="en-US" altLang="zh-TW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28430" name="Text Box 14">
            <a:extLst>
              <a:ext uri="{FF2B5EF4-FFF2-40B4-BE49-F238E27FC236}">
                <a16:creationId xmlns:a16="http://schemas.microsoft.com/office/drawing/2014/main" id="{98F8C8AD-3DC8-411A-9DE1-C848099BACD4}"/>
              </a:ext>
            </a:extLst>
          </p:cNvPr>
          <p:cNvSpPr txBox="1">
            <a:spLocks noChangeArrowheads="1"/>
          </p:cNvSpPr>
          <p:nvPr/>
        </p:nvSpPr>
        <p:spPr bwMode="auto">
          <a:xfrm rot="-1500314">
            <a:off x="5791200" y="28956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Carrying cost</a:t>
            </a:r>
            <a:endParaRPr lang="en-US" altLang="zh-TW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28431" name="Text Box 15">
            <a:extLst>
              <a:ext uri="{FF2B5EF4-FFF2-40B4-BE49-F238E27FC236}">
                <a16:creationId xmlns:a16="http://schemas.microsoft.com/office/drawing/2014/main" id="{B06686D8-EBC7-48CB-96B8-93785AE22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8120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Total cost</a:t>
            </a:r>
            <a:endParaRPr lang="en-US" altLang="zh-TW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28432" name="AutoShape 16">
            <a:extLst>
              <a:ext uri="{FF2B5EF4-FFF2-40B4-BE49-F238E27FC236}">
                <a16:creationId xmlns:a16="http://schemas.microsoft.com/office/drawing/2014/main" id="{6421E29D-8025-4FF5-849B-45CA4F709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057400"/>
            <a:ext cx="2286000" cy="762000"/>
          </a:xfrm>
          <a:prstGeom prst="wedgeRoundRectCallout">
            <a:avLst>
              <a:gd name="adj1" fmla="val -42569"/>
              <a:gd name="adj2" fmla="val 274792"/>
              <a:gd name="adj3" fmla="val 16667"/>
            </a:avLst>
          </a:prstGeom>
          <a:solidFill>
            <a:srgbClr val="E3E3E3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TW" sz="2000" b="1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Minimum cost</a:t>
            </a:r>
          </a:p>
          <a:p>
            <a:pPr algn="ctr" eaLnBrk="0" hangingPunct="0"/>
            <a:r>
              <a:rPr lang="en-US" altLang="zh-TW" sz="2000" b="1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reorder quantity</a:t>
            </a:r>
            <a:endParaRPr lang="en-US" altLang="zh-TW">
              <a:solidFill>
                <a:srgbClr val="FF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>
            <a:extLst>
              <a:ext uri="{FF2B5EF4-FFF2-40B4-BE49-F238E27FC236}">
                <a16:creationId xmlns:a16="http://schemas.microsoft.com/office/drawing/2014/main" id="{52073E40-2F9F-4492-A808-AD9BAC0522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Pull - Single Order Purchasing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831491" name="Rectangle 3">
            <a:extLst>
              <a:ext uri="{FF2B5EF4-FFF2-40B4-BE49-F238E27FC236}">
                <a16:creationId xmlns:a16="http://schemas.microsoft.com/office/drawing/2014/main" id="{C6483F86-F08F-45A0-B56E-9989512CD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Make a one-time purchase of an item.  How much to order?</a:t>
            </a:r>
          </a:p>
          <a:p>
            <a:r>
              <a:rPr lang="en-US" altLang="zh-TW" b="1" i="1">
                <a:solidFill>
                  <a:srgbClr val="0033CC"/>
                </a:solidFill>
                <a:ea typeface="新細明體" panose="02020500000000000000" pitchFamily="18" charset="-120"/>
              </a:rPr>
              <a:t>Procedure</a:t>
            </a:r>
            <a:r>
              <a:rPr lang="en-US" altLang="zh-TW" i="1">
                <a:solidFill>
                  <a:srgbClr val="0033CC"/>
                </a:solidFill>
                <a:ea typeface="新細明體" panose="02020500000000000000" pitchFamily="18" charset="-120"/>
              </a:rPr>
              <a:t>:</a:t>
            </a:r>
            <a:r>
              <a:rPr lang="en-US" altLang="zh-TW">
                <a:ea typeface="新細明體" panose="02020500000000000000" pitchFamily="18" charset="-120"/>
              </a:rPr>
              <a:t> Balance incremental </a:t>
            </a:r>
            <a:r>
              <a:rPr lang="en-US" altLang="zh-TW">
                <a:solidFill>
                  <a:schemeClr val="folHlink"/>
                </a:solidFill>
                <a:ea typeface="新細明體" panose="02020500000000000000" pitchFamily="18" charset="-120"/>
              </a:rPr>
              <a:t>profit</a:t>
            </a:r>
            <a:r>
              <a:rPr lang="en-US" altLang="zh-TW">
                <a:ea typeface="新細明體" panose="02020500000000000000" pitchFamily="18" charset="-120"/>
              </a:rPr>
              <a:t> against incremental </a:t>
            </a:r>
            <a:r>
              <a:rPr lang="en-US" altLang="zh-TW">
                <a:solidFill>
                  <a:schemeClr val="hlink"/>
                </a:solidFill>
                <a:ea typeface="新細明體" panose="02020500000000000000" pitchFamily="18" charset="-120"/>
              </a:rPr>
              <a:t>loss</a:t>
            </a:r>
            <a:r>
              <a:rPr lang="en-US" altLang="zh-TW">
                <a:ea typeface="新細明體" panose="02020500000000000000" pitchFamily="18" charset="-120"/>
              </a:rPr>
              <a:t>.</a:t>
            </a:r>
          </a:p>
          <a:p>
            <a:r>
              <a:rPr lang="en-US" altLang="zh-TW">
                <a:ea typeface="新細明體" panose="02020500000000000000" pitchFamily="18" charset="-120"/>
              </a:rPr>
              <a:t>Estimated these expected values …</a:t>
            </a:r>
          </a:p>
          <a:p>
            <a:endParaRPr lang="zh-TW" altLang="en-US" b="1">
              <a:solidFill>
                <a:srgbClr val="0033CC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>
            <a:extLst>
              <a:ext uri="{FF2B5EF4-FFF2-40B4-BE49-F238E27FC236}">
                <a16:creationId xmlns:a16="http://schemas.microsoft.com/office/drawing/2014/main" id="{8979CF7B-61D4-4197-8146-E07DC903D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Simple Two-Bin Pull Method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832515" name="Rectangle 3">
            <a:extLst>
              <a:ext uri="{FF2B5EF4-FFF2-40B4-BE49-F238E27FC236}">
                <a16:creationId xmlns:a16="http://schemas.microsoft.com/office/drawing/2014/main" id="{3D93718C-9CF1-4C88-A779-FE472A6A53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066800"/>
            <a:ext cx="73152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Develop a simple control system by finding the replenishment quantity (</a:t>
            </a:r>
            <a:r>
              <a:rPr lang="en-US" altLang="zh-TW" sz="2000" i="1">
                <a:ea typeface="新細明體" panose="02020500000000000000" pitchFamily="18" charset="-120"/>
              </a:rPr>
              <a:t>Q</a:t>
            </a:r>
            <a:r>
              <a:rPr lang="en-US" altLang="zh-TW" sz="2000">
                <a:ea typeface="新細明體" panose="02020500000000000000" pitchFamily="18" charset="-120"/>
              </a:rPr>
              <a:t>) and the reorder point (</a:t>
            </a:r>
            <a:r>
              <a:rPr lang="en-US" altLang="zh-TW" sz="2000" i="1">
                <a:ea typeface="新細明體" panose="02020500000000000000" pitchFamily="18" charset="-120"/>
              </a:rPr>
              <a:t>ROP</a:t>
            </a:r>
            <a:r>
              <a:rPr lang="en-US" altLang="zh-TW" sz="2000">
                <a:ea typeface="新細明體" panose="02020500000000000000" pitchFamily="18" charset="-120"/>
              </a:rPr>
              <a:t>).</a:t>
            </a:r>
          </a:p>
          <a:p>
            <a:pPr>
              <a:lnSpc>
                <a:spcPct val="90000"/>
              </a:lnSpc>
            </a:pPr>
            <a:r>
              <a:rPr lang="en-US" altLang="zh-TW" sz="2000">
                <a:solidFill>
                  <a:srgbClr val="FF0000"/>
                </a:solidFill>
                <a:ea typeface="新細明體" panose="02020500000000000000" pitchFamily="18" charset="-120"/>
              </a:rPr>
              <a:t>Applicability: no uncertainty in demand or lead time: manage regular (cycle) stock only</a:t>
            </a:r>
            <a:endParaRPr lang="zh-TW" altLang="en-US" sz="2000" b="1">
              <a:solidFill>
                <a:srgbClr val="0033CC"/>
              </a:solidFill>
              <a:ea typeface="新細明體" panose="02020500000000000000" pitchFamily="18" charset="-120"/>
            </a:endParaRPr>
          </a:p>
        </p:txBody>
      </p:sp>
      <p:sp>
        <p:nvSpPr>
          <p:cNvPr id="832541" name="Line 29">
            <a:extLst>
              <a:ext uri="{FF2B5EF4-FFF2-40B4-BE49-F238E27FC236}">
                <a16:creationId xmlns:a16="http://schemas.microsoft.com/office/drawing/2014/main" id="{9D2916CC-5A44-4D9A-9736-80B0AC6840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17650" y="2514600"/>
            <a:ext cx="0" cy="288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2542" name="Line 30">
            <a:extLst>
              <a:ext uri="{FF2B5EF4-FFF2-40B4-BE49-F238E27FC236}">
                <a16:creationId xmlns:a16="http://schemas.microsoft.com/office/drawing/2014/main" id="{FCCFF554-CA94-4662-B0C4-8A753F8B20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5403850"/>
            <a:ext cx="64643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2543" name="Line 31">
            <a:extLst>
              <a:ext uri="{FF2B5EF4-FFF2-40B4-BE49-F238E27FC236}">
                <a16:creationId xmlns:a16="http://schemas.microsoft.com/office/drawing/2014/main" id="{A8EA51ED-0D37-4844-8E11-C26468879893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4718050"/>
            <a:ext cx="6083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2544" name="Line 32">
            <a:extLst>
              <a:ext uri="{FF2B5EF4-FFF2-40B4-BE49-F238E27FC236}">
                <a16:creationId xmlns:a16="http://schemas.microsoft.com/office/drawing/2014/main" id="{37E7B4FF-1358-413F-BD1B-E2C74D2B586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736850"/>
            <a:ext cx="139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2545" name="Line 33">
            <a:extLst>
              <a:ext uri="{FF2B5EF4-FFF2-40B4-BE49-F238E27FC236}">
                <a16:creationId xmlns:a16="http://schemas.microsoft.com/office/drawing/2014/main" id="{9E14B241-1A0B-4F6E-832E-46E059A9C4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743200"/>
            <a:ext cx="2501900" cy="26543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2546" name="Line 34">
            <a:extLst>
              <a:ext uri="{FF2B5EF4-FFF2-40B4-BE49-F238E27FC236}">
                <a16:creationId xmlns:a16="http://schemas.microsoft.com/office/drawing/2014/main" id="{CAEB8F0E-C76A-4A07-A9DC-5D05E03B01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2250" y="2806700"/>
            <a:ext cx="0" cy="26035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2547" name="Line 35">
            <a:extLst>
              <a:ext uri="{FF2B5EF4-FFF2-40B4-BE49-F238E27FC236}">
                <a16:creationId xmlns:a16="http://schemas.microsoft.com/office/drawing/2014/main" id="{982C2532-5565-4955-BA0A-8AC6F0A3AAF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8600" y="2819400"/>
            <a:ext cx="2425700" cy="25781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2548" name="Line 36">
            <a:extLst>
              <a:ext uri="{FF2B5EF4-FFF2-40B4-BE49-F238E27FC236}">
                <a16:creationId xmlns:a16="http://schemas.microsoft.com/office/drawing/2014/main" id="{BC6C14C0-DEEA-4680-94BD-D53733050D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0650" y="2806700"/>
            <a:ext cx="0" cy="26035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2549" name="Line 37">
            <a:extLst>
              <a:ext uri="{FF2B5EF4-FFF2-40B4-BE49-F238E27FC236}">
                <a16:creationId xmlns:a16="http://schemas.microsoft.com/office/drawing/2014/main" id="{0E38F2E7-F8EA-4EEA-9B73-DF49CA5485E8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2819400"/>
            <a:ext cx="1206500" cy="1206500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2550" name="Line 38">
            <a:extLst>
              <a:ext uri="{FF2B5EF4-FFF2-40B4-BE49-F238E27FC236}">
                <a16:creationId xmlns:a16="http://schemas.microsoft.com/office/drawing/2014/main" id="{6A1ADA9D-9DE4-45F9-95EC-250B978DF4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6450" y="4724400"/>
            <a:ext cx="0" cy="6731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2551" name="Line 39">
            <a:extLst>
              <a:ext uri="{FF2B5EF4-FFF2-40B4-BE49-F238E27FC236}">
                <a16:creationId xmlns:a16="http://schemas.microsoft.com/office/drawing/2014/main" id="{DC20F257-8507-4052-914F-5938F826B5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4850" y="4724400"/>
            <a:ext cx="0" cy="6731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2552" name="Line 40">
            <a:extLst>
              <a:ext uri="{FF2B5EF4-FFF2-40B4-BE49-F238E27FC236}">
                <a16:creationId xmlns:a16="http://schemas.microsoft.com/office/drawing/2014/main" id="{8A34AB4D-40F0-48D5-9412-477B40FDC22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6450" y="556260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2553" name="Line 41">
            <a:extLst>
              <a:ext uri="{FF2B5EF4-FFF2-40B4-BE49-F238E27FC236}">
                <a16:creationId xmlns:a16="http://schemas.microsoft.com/office/drawing/2014/main" id="{453B5A04-20B3-42F7-85B2-3A1A0F4BC4D0}"/>
              </a:ext>
            </a:extLst>
          </p:cNvPr>
          <p:cNvSpPr>
            <a:spLocks noChangeShapeType="1"/>
          </p:cNvSpPr>
          <p:nvPr/>
        </p:nvSpPr>
        <p:spPr bwMode="auto">
          <a:xfrm>
            <a:off x="4032250" y="556260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2554" name="Line 42">
            <a:extLst>
              <a:ext uri="{FF2B5EF4-FFF2-40B4-BE49-F238E27FC236}">
                <a16:creationId xmlns:a16="http://schemas.microsoft.com/office/drawing/2014/main" id="{27904A44-B92F-4A55-8519-EE5BD58C4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4850" y="556260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2555" name="Line 43">
            <a:extLst>
              <a:ext uri="{FF2B5EF4-FFF2-40B4-BE49-F238E27FC236}">
                <a16:creationId xmlns:a16="http://schemas.microsoft.com/office/drawing/2014/main" id="{35BEA471-80E6-4C79-8D87-FA3B23400E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0650" y="5562600"/>
            <a:ext cx="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2556" name="Rectangle 44">
            <a:extLst>
              <a:ext uri="{FF2B5EF4-FFF2-40B4-BE49-F238E27FC236}">
                <a16:creationId xmlns:a16="http://schemas.microsoft.com/office/drawing/2014/main" id="{9F51A9E6-3548-4C3A-B633-8A7F9E433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2550" y="5465763"/>
            <a:ext cx="30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0</a:t>
            </a:r>
          </a:p>
        </p:txBody>
      </p:sp>
      <p:sp>
        <p:nvSpPr>
          <p:cNvPr id="832557" name="Rectangle 45">
            <a:extLst>
              <a:ext uri="{FF2B5EF4-FFF2-40B4-BE49-F238E27FC236}">
                <a16:creationId xmlns:a16="http://schemas.microsoft.com/office/drawing/2014/main" id="{620E1FF0-7F84-4BE4-9398-3FE66ABAD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0763" y="5465763"/>
            <a:ext cx="688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Time</a:t>
            </a:r>
          </a:p>
        </p:txBody>
      </p:sp>
      <p:sp>
        <p:nvSpPr>
          <p:cNvPr id="832558" name="Rectangle 46">
            <a:extLst>
              <a:ext uri="{FF2B5EF4-FFF2-40B4-BE49-F238E27FC236}">
                <a16:creationId xmlns:a16="http://schemas.microsoft.com/office/drawing/2014/main" id="{49764025-C18D-468A-9B3D-2C7B78019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0" y="5435600"/>
            <a:ext cx="6889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Lead</a:t>
            </a:r>
          </a:p>
          <a:p>
            <a:pPr eaLnBrk="0" hangingPunct="0"/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 time</a:t>
            </a:r>
          </a:p>
        </p:txBody>
      </p:sp>
      <p:sp>
        <p:nvSpPr>
          <p:cNvPr id="832559" name="Rectangle 47">
            <a:extLst>
              <a:ext uri="{FF2B5EF4-FFF2-40B4-BE49-F238E27FC236}">
                <a16:creationId xmlns:a16="http://schemas.microsoft.com/office/drawing/2014/main" id="{06D34808-09B6-4182-9618-46800CF98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0563" y="5435600"/>
            <a:ext cx="6889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Lead</a:t>
            </a:r>
          </a:p>
          <a:p>
            <a:pPr eaLnBrk="0" hangingPunct="0"/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 time</a:t>
            </a:r>
          </a:p>
        </p:txBody>
      </p:sp>
      <p:sp>
        <p:nvSpPr>
          <p:cNvPr id="832560" name="Rectangle 48">
            <a:extLst>
              <a:ext uri="{FF2B5EF4-FFF2-40B4-BE49-F238E27FC236}">
                <a16:creationId xmlns:a16="http://schemas.microsoft.com/office/drawing/2014/main" id="{40FCD4ED-63E8-4588-9B5B-BD2829E52D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4763" y="5969000"/>
            <a:ext cx="8794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Order </a:t>
            </a:r>
          </a:p>
          <a:p>
            <a:pPr eaLnBrk="0" hangingPunct="0"/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Placed</a:t>
            </a:r>
          </a:p>
        </p:txBody>
      </p:sp>
      <p:sp>
        <p:nvSpPr>
          <p:cNvPr id="832561" name="Rectangle 49">
            <a:extLst>
              <a:ext uri="{FF2B5EF4-FFF2-40B4-BE49-F238E27FC236}">
                <a16:creationId xmlns:a16="http://schemas.microsoft.com/office/drawing/2014/main" id="{4427ADF4-9703-40C1-B20E-2AFC52407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5969000"/>
            <a:ext cx="8794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Order </a:t>
            </a:r>
          </a:p>
          <a:p>
            <a:pPr eaLnBrk="0" hangingPunct="0"/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Placed</a:t>
            </a:r>
          </a:p>
        </p:txBody>
      </p:sp>
      <p:sp>
        <p:nvSpPr>
          <p:cNvPr id="832562" name="Rectangle 50">
            <a:extLst>
              <a:ext uri="{FF2B5EF4-FFF2-40B4-BE49-F238E27FC236}">
                <a16:creationId xmlns:a16="http://schemas.microsoft.com/office/drawing/2014/main" id="{D01CB426-EAE2-4AEC-BBAF-C9C5081C26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3163" y="5969000"/>
            <a:ext cx="11334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Order </a:t>
            </a:r>
          </a:p>
          <a:p>
            <a:pPr eaLnBrk="0" hangingPunct="0"/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Received</a:t>
            </a:r>
          </a:p>
        </p:txBody>
      </p:sp>
      <p:sp>
        <p:nvSpPr>
          <p:cNvPr id="832563" name="Rectangle 51">
            <a:extLst>
              <a:ext uri="{FF2B5EF4-FFF2-40B4-BE49-F238E27FC236}">
                <a16:creationId xmlns:a16="http://schemas.microsoft.com/office/drawing/2014/main" id="{BD3D6114-B3AA-4D62-9C8F-A88C0274F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5969000"/>
            <a:ext cx="11334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Order </a:t>
            </a:r>
          </a:p>
          <a:p>
            <a:pPr eaLnBrk="0" hangingPunct="0"/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Received</a:t>
            </a:r>
          </a:p>
        </p:txBody>
      </p:sp>
      <p:sp>
        <p:nvSpPr>
          <p:cNvPr id="832564" name="Rectangle 52">
            <a:extLst>
              <a:ext uri="{FF2B5EF4-FFF2-40B4-BE49-F238E27FC236}">
                <a16:creationId xmlns:a16="http://schemas.microsoft.com/office/drawing/2014/main" id="{6655959F-EFDC-4E67-B401-9E034866FEC2}"/>
              </a:ext>
            </a:extLst>
          </p:cNvPr>
          <p:cNvSpPr>
            <a:spLocks noChangeArrowheads="1"/>
          </p:cNvSpPr>
          <p:nvPr/>
        </p:nvSpPr>
        <p:spPr bwMode="auto">
          <a:xfrm rot="21600128">
            <a:off x="298450" y="3117850"/>
            <a:ext cx="12874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Inventory Level</a:t>
            </a:r>
          </a:p>
        </p:txBody>
      </p:sp>
      <p:sp>
        <p:nvSpPr>
          <p:cNvPr id="832565" name="Rectangle 53">
            <a:extLst>
              <a:ext uri="{FF2B5EF4-FFF2-40B4-BE49-F238E27FC236}">
                <a16:creationId xmlns:a16="http://schemas.microsoft.com/office/drawing/2014/main" id="{7315CADA-83D0-4579-97EB-4ECE751D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" y="4260850"/>
            <a:ext cx="12192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Reorder point, R</a:t>
            </a:r>
          </a:p>
        </p:txBody>
      </p:sp>
      <p:sp>
        <p:nvSpPr>
          <p:cNvPr id="832566" name="AutoShape 54">
            <a:extLst>
              <a:ext uri="{FF2B5EF4-FFF2-40B4-BE49-F238E27FC236}">
                <a16:creationId xmlns:a16="http://schemas.microsoft.com/office/drawing/2014/main" id="{02FF0CDB-C181-4767-BAF4-3B249B35478F}"/>
              </a:ext>
            </a:extLst>
          </p:cNvPr>
          <p:cNvSpPr>
            <a:spLocks/>
          </p:cNvSpPr>
          <p:nvPr/>
        </p:nvSpPr>
        <p:spPr bwMode="auto">
          <a:xfrm>
            <a:off x="3803650" y="2813050"/>
            <a:ext cx="76200" cy="2590800"/>
          </a:xfrm>
          <a:prstGeom prst="leftBrace">
            <a:avLst>
              <a:gd name="adj1" fmla="val 28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2567" name="Text Box 55">
            <a:extLst>
              <a:ext uri="{FF2B5EF4-FFF2-40B4-BE49-F238E27FC236}">
                <a16:creationId xmlns:a16="http://schemas.microsoft.com/office/drawing/2014/main" id="{CD415D9E-F048-4E48-9689-E9EDD2DE7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450" y="3879850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 i="1">
                <a:latin typeface="Times New Roman" panose="02020603050405020304" pitchFamily="18" charset="0"/>
                <a:ea typeface="新細明體" panose="02020500000000000000" pitchFamily="18" charset="-120"/>
              </a:rPr>
              <a:t>Q</a:t>
            </a:r>
          </a:p>
        </p:txBody>
      </p:sp>
      <p:sp>
        <p:nvSpPr>
          <p:cNvPr id="832568" name="AutoShape 56">
            <a:extLst>
              <a:ext uri="{FF2B5EF4-FFF2-40B4-BE49-F238E27FC236}">
                <a16:creationId xmlns:a16="http://schemas.microsoft.com/office/drawing/2014/main" id="{57426A65-3ACD-4024-88F9-EB5EAA15C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2514600"/>
            <a:ext cx="2368550" cy="776288"/>
          </a:xfrm>
          <a:prstGeom prst="wedgeRoundRectCallout">
            <a:avLst>
              <a:gd name="adj1" fmla="val -75134"/>
              <a:gd name="adj2" fmla="val 44477"/>
              <a:gd name="adj3" fmla="val 16667"/>
            </a:avLst>
          </a:prstGeom>
          <a:solidFill>
            <a:srgbClr val="EAEAEA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altLang="zh-TW" sz="1800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Quantity on-hand </a:t>
            </a:r>
            <a:r>
              <a:rPr lang="en-US" altLang="zh-TW" sz="1800" i="1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plus</a:t>
            </a:r>
            <a:r>
              <a:rPr lang="en-US" altLang="zh-TW" sz="1800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on-order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2B4B9F34-1105-4C75-8930-B5E17FCE79AA}"/>
              </a:ext>
            </a:extLst>
          </p:cNvPr>
          <p:cNvSpPr txBox="1">
            <a:spLocks noChangeArrowheads="1"/>
          </p:cNvSpPr>
          <p:nvPr/>
        </p:nvSpPr>
        <p:spPr>
          <a:xfrm>
            <a:off x="878058" y="3928403"/>
            <a:ext cx="7857978" cy="94956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200" b="1" dirty="0">
                <a:ea typeface="宋体" panose="02010600030101010101" pitchFamily="2" charset="-122"/>
              </a:rPr>
              <a:t>Inventory Management, economies of scale and uncertainty </a:t>
            </a:r>
            <a:endParaRPr lang="en-US" altLang="zh-TW" sz="3200" b="1" dirty="0">
              <a:ea typeface="宋体" panose="02010600030101010101" pitchFamily="2" charset="-122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F507D48-0B0C-4750-A019-AFBA89354660}"/>
              </a:ext>
            </a:extLst>
          </p:cNvPr>
          <p:cNvSpPr txBox="1">
            <a:spLocks noChangeArrowheads="1"/>
          </p:cNvSpPr>
          <p:nvPr/>
        </p:nvSpPr>
        <p:spPr>
          <a:xfrm>
            <a:off x="643010" y="1535724"/>
            <a:ext cx="7857978" cy="682283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600" b="1" dirty="0">
                <a:solidFill>
                  <a:srgbClr val="FF0000"/>
                </a:solidFill>
                <a:ea typeface="宋体" panose="02010600030101010101" pitchFamily="2" charset="-122"/>
              </a:rPr>
              <a:t>MGT804 Value Chain Management </a:t>
            </a:r>
          </a:p>
          <a:p>
            <a:pPr marL="0" indent="0" algn="ctr">
              <a:buNone/>
            </a:pPr>
            <a:r>
              <a:rPr lang="en-US" altLang="zh-TW" sz="3600" b="1" dirty="0">
                <a:solidFill>
                  <a:srgbClr val="FF0000"/>
                </a:solidFill>
                <a:ea typeface="宋体" panose="02010600030101010101" pitchFamily="2" charset="-122"/>
              </a:rPr>
              <a:t>Week 10</a:t>
            </a:r>
          </a:p>
        </p:txBody>
      </p:sp>
    </p:spTree>
    <p:extLst>
      <p:ext uri="{BB962C8B-B14F-4D97-AF65-F5344CB8AC3E}">
        <p14:creationId xmlns:p14="http://schemas.microsoft.com/office/powerpoint/2010/main" val="698098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>
            <a:extLst>
              <a:ext uri="{FF2B5EF4-FFF2-40B4-BE49-F238E27FC236}">
                <a16:creationId xmlns:a16="http://schemas.microsoft.com/office/drawing/2014/main" id="{E62CFA8B-A60C-4E7C-A07F-8EBE711EF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>
                <a:ea typeface="新細明體" panose="02020500000000000000" pitchFamily="18" charset="-120"/>
              </a:rPr>
              <a:t>Reorder Point Control for a Single Item</a:t>
            </a:r>
            <a:endParaRPr lang="zh-TW" altLang="en-US" sz="3200">
              <a:ea typeface="新細明體" panose="02020500000000000000" pitchFamily="18" charset="-120"/>
            </a:endParaRPr>
          </a:p>
        </p:txBody>
      </p:sp>
      <p:sp>
        <p:nvSpPr>
          <p:cNvPr id="833540" name="Rectangle 4">
            <a:extLst>
              <a:ext uri="{FF2B5EF4-FFF2-40B4-BE49-F238E27FC236}">
                <a16:creationId xmlns:a16="http://schemas.microsoft.com/office/drawing/2014/main" id="{B322C8FA-8243-41C1-82D4-B9927D431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963" y="2825750"/>
            <a:ext cx="292100" cy="21209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541" name="Rectangle 5">
            <a:extLst>
              <a:ext uri="{FF2B5EF4-FFF2-40B4-BE49-F238E27FC236}">
                <a16:creationId xmlns:a16="http://schemas.microsoft.com/office/drawing/2014/main" id="{DFDCA3B8-2100-48EF-8682-0B047DD81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0838" y="2292350"/>
            <a:ext cx="301625" cy="26543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542" name="Rectangle 6">
            <a:extLst>
              <a:ext uri="{FF2B5EF4-FFF2-40B4-BE49-F238E27FC236}">
                <a16:creationId xmlns:a16="http://schemas.microsoft.com/office/drawing/2014/main" id="{67AF6431-813D-4EFA-BE73-AE8AB0FBB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5163" y="2297113"/>
            <a:ext cx="296862" cy="2652712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543" name="Rectangle 7">
            <a:extLst>
              <a:ext uri="{FF2B5EF4-FFF2-40B4-BE49-F238E27FC236}">
                <a16:creationId xmlns:a16="http://schemas.microsoft.com/office/drawing/2014/main" id="{B95EB618-ECDE-42B8-BB5D-E4BACB2AF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5563" y="1839913"/>
            <a:ext cx="287337" cy="3106737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544" name="Rectangle 8">
            <a:extLst>
              <a:ext uri="{FF2B5EF4-FFF2-40B4-BE49-F238E27FC236}">
                <a16:creationId xmlns:a16="http://schemas.microsoft.com/office/drawing/2014/main" id="{5595BFEB-B983-4F1C-9565-B8382EEBD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0763" y="4197350"/>
            <a:ext cx="292100" cy="7493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545" name="Rectangle 9">
            <a:extLst>
              <a:ext uri="{FF2B5EF4-FFF2-40B4-BE49-F238E27FC236}">
                <a16:creationId xmlns:a16="http://schemas.microsoft.com/office/drawing/2014/main" id="{2EEE1C1B-40FB-4096-BEC9-A7931BA9E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4197350"/>
            <a:ext cx="292100" cy="7493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546" name="Rectangle 10">
            <a:extLst>
              <a:ext uri="{FF2B5EF4-FFF2-40B4-BE49-F238E27FC236}">
                <a16:creationId xmlns:a16="http://schemas.microsoft.com/office/drawing/2014/main" id="{FB9D233C-1D6F-44F7-A588-C334B8BF4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1163" y="3968750"/>
            <a:ext cx="292100" cy="9779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547" name="Rectangle 11">
            <a:extLst>
              <a:ext uri="{FF2B5EF4-FFF2-40B4-BE49-F238E27FC236}">
                <a16:creationId xmlns:a16="http://schemas.microsoft.com/office/drawing/2014/main" id="{F3BD192A-2191-4256-8BAA-EFA98C292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363" y="3968750"/>
            <a:ext cx="292100" cy="9779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548" name="Rectangle 12">
            <a:extLst>
              <a:ext uri="{FF2B5EF4-FFF2-40B4-BE49-F238E27FC236}">
                <a16:creationId xmlns:a16="http://schemas.microsoft.com/office/drawing/2014/main" id="{B9B0971D-D87D-4C9A-9126-5794A4AD1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563" y="3282950"/>
            <a:ext cx="292100" cy="16637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549" name="Rectangle 13">
            <a:extLst>
              <a:ext uri="{FF2B5EF4-FFF2-40B4-BE49-F238E27FC236}">
                <a16:creationId xmlns:a16="http://schemas.microsoft.com/office/drawing/2014/main" id="{F72700BA-75DC-42AD-8D3D-34D193F38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6763" y="2901950"/>
            <a:ext cx="292100" cy="20447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550" name="Rectangle 14">
            <a:extLst>
              <a:ext uri="{FF2B5EF4-FFF2-40B4-BE49-F238E27FC236}">
                <a16:creationId xmlns:a16="http://schemas.microsoft.com/office/drawing/2014/main" id="{11674641-9D80-47CB-921C-6B0AD02C1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963" y="4959350"/>
            <a:ext cx="292100" cy="2159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551" name="Rectangle 15">
            <a:extLst>
              <a:ext uri="{FF2B5EF4-FFF2-40B4-BE49-F238E27FC236}">
                <a16:creationId xmlns:a16="http://schemas.microsoft.com/office/drawing/2014/main" id="{ACAB838C-2403-4255-873E-83A9AAB5A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4044950"/>
            <a:ext cx="292100" cy="906463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552" name="Rectangle 16">
            <a:extLst>
              <a:ext uri="{FF2B5EF4-FFF2-40B4-BE49-F238E27FC236}">
                <a16:creationId xmlns:a16="http://schemas.microsoft.com/office/drawing/2014/main" id="{0C8A3BFD-45A7-4F17-93FE-5E7C88DCD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763" y="3816350"/>
            <a:ext cx="292100" cy="11303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553" name="Rectangle 17">
            <a:extLst>
              <a:ext uri="{FF2B5EF4-FFF2-40B4-BE49-F238E27FC236}">
                <a16:creationId xmlns:a16="http://schemas.microsoft.com/office/drawing/2014/main" id="{27C288C2-287B-43D4-99C4-CB17AC3CC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363" y="3282950"/>
            <a:ext cx="292100" cy="16637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554" name="Rectangle 18">
            <a:extLst>
              <a:ext uri="{FF2B5EF4-FFF2-40B4-BE49-F238E27FC236}">
                <a16:creationId xmlns:a16="http://schemas.microsoft.com/office/drawing/2014/main" id="{F2AB3B09-0417-4862-B1EB-CFF044B0F5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163" y="3282950"/>
            <a:ext cx="292100" cy="16637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555" name="Rectangle 19">
            <a:extLst>
              <a:ext uri="{FF2B5EF4-FFF2-40B4-BE49-F238E27FC236}">
                <a16:creationId xmlns:a16="http://schemas.microsoft.com/office/drawing/2014/main" id="{D75D2B30-F6CF-45A2-89A9-60FBAE05A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963" y="3282950"/>
            <a:ext cx="292100" cy="16637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556" name="Rectangle 20">
            <a:extLst>
              <a:ext uri="{FF2B5EF4-FFF2-40B4-BE49-F238E27FC236}">
                <a16:creationId xmlns:a16="http://schemas.microsoft.com/office/drawing/2014/main" id="{4A75F39F-03B8-46F4-B9D7-7A9AC39CC6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2063750"/>
            <a:ext cx="292100" cy="28829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557" name="Rectangle 21">
            <a:extLst>
              <a:ext uri="{FF2B5EF4-FFF2-40B4-BE49-F238E27FC236}">
                <a16:creationId xmlns:a16="http://schemas.microsoft.com/office/drawing/2014/main" id="{FC10D4C1-BC1D-439C-B241-2C751D413D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3963" y="2063750"/>
            <a:ext cx="292100" cy="28829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558" name="Rectangle 22">
            <a:extLst>
              <a:ext uri="{FF2B5EF4-FFF2-40B4-BE49-F238E27FC236}">
                <a16:creationId xmlns:a16="http://schemas.microsoft.com/office/drawing/2014/main" id="{53D5E21F-2323-4995-8803-530D822D5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763" y="3054350"/>
            <a:ext cx="292100" cy="18923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559" name="Rectangle 23">
            <a:extLst>
              <a:ext uri="{FF2B5EF4-FFF2-40B4-BE49-F238E27FC236}">
                <a16:creationId xmlns:a16="http://schemas.microsoft.com/office/drawing/2014/main" id="{9D9005C0-164E-4B5C-A950-EF696E847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3563" y="3054350"/>
            <a:ext cx="292100" cy="18923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560" name="Oval 24">
            <a:extLst>
              <a:ext uri="{FF2B5EF4-FFF2-40B4-BE49-F238E27FC236}">
                <a16:creationId xmlns:a16="http://schemas.microsoft.com/office/drawing/2014/main" id="{350C9767-0233-4B9E-AC9B-8DA000EC1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9288" y="5080000"/>
            <a:ext cx="215900" cy="2016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561" name="Oval 25">
            <a:extLst>
              <a:ext uri="{FF2B5EF4-FFF2-40B4-BE49-F238E27FC236}">
                <a16:creationId xmlns:a16="http://schemas.microsoft.com/office/drawing/2014/main" id="{A79ECF85-15BD-435F-A2F7-B1F99B524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3325" y="4044950"/>
            <a:ext cx="215900" cy="2159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562" name="Oval 26">
            <a:extLst>
              <a:ext uri="{FF2B5EF4-FFF2-40B4-BE49-F238E27FC236}">
                <a16:creationId xmlns:a16="http://schemas.microsoft.com/office/drawing/2014/main" id="{103C74FB-7AEA-4FD1-8612-E70BE2802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5963" y="3941763"/>
            <a:ext cx="215900" cy="2159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833563" name="Group 27">
            <a:extLst>
              <a:ext uri="{FF2B5EF4-FFF2-40B4-BE49-F238E27FC236}">
                <a16:creationId xmlns:a16="http://schemas.microsoft.com/office/drawing/2014/main" id="{9899B3A0-544D-4654-8BAA-9F05C77AC0B9}"/>
              </a:ext>
            </a:extLst>
          </p:cNvPr>
          <p:cNvGrpSpPr>
            <a:grpSpLocks/>
          </p:cNvGrpSpPr>
          <p:nvPr/>
        </p:nvGrpSpPr>
        <p:grpSpPr bwMode="auto">
          <a:xfrm>
            <a:off x="7608888" y="3582988"/>
            <a:ext cx="1152525" cy="1676400"/>
            <a:chOff x="4792" y="1921"/>
            <a:chExt cx="726" cy="1056"/>
          </a:xfrm>
        </p:grpSpPr>
        <p:sp>
          <p:nvSpPr>
            <p:cNvPr id="833564" name="Freeform 28">
              <a:extLst>
                <a:ext uri="{FF2B5EF4-FFF2-40B4-BE49-F238E27FC236}">
                  <a16:creationId xmlns:a16="http://schemas.microsoft.com/office/drawing/2014/main" id="{EAD8DF32-6D8D-45A2-8FAF-D8A170B30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" y="1921"/>
              <a:ext cx="17" cy="20"/>
            </a:xfrm>
            <a:custGeom>
              <a:avLst/>
              <a:gdLst>
                <a:gd name="T0" fmla="*/ 0 w 17"/>
                <a:gd name="T1" fmla="*/ 0 h 20"/>
                <a:gd name="T2" fmla="*/ 9 w 17"/>
                <a:gd name="T3" fmla="*/ 9 h 20"/>
                <a:gd name="T4" fmla="*/ 16 w 17"/>
                <a:gd name="T5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0" y="0"/>
                  </a:moveTo>
                  <a:lnTo>
                    <a:pt x="9" y="9"/>
                  </a:lnTo>
                  <a:lnTo>
                    <a:pt x="16" y="19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565" name="Freeform 29">
              <a:extLst>
                <a:ext uri="{FF2B5EF4-FFF2-40B4-BE49-F238E27FC236}">
                  <a16:creationId xmlns:a16="http://schemas.microsoft.com/office/drawing/2014/main" id="{BD472A6A-ED7C-491F-A9DE-A3713846A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" y="1940"/>
              <a:ext cx="17" cy="19"/>
            </a:xfrm>
            <a:custGeom>
              <a:avLst/>
              <a:gdLst>
                <a:gd name="T0" fmla="*/ 0 w 17"/>
                <a:gd name="T1" fmla="*/ 0 h 19"/>
                <a:gd name="T2" fmla="*/ 8 w 17"/>
                <a:gd name="T3" fmla="*/ 8 h 19"/>
                <a:gd name="T4" fmla="*/ 16 w 17"/>
                <a:gd name="T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9">
                  <a:moveTo>
                    <a:pt x="0" y="0"/>
                  </a:moveTo>
                  <a:lnTo>
                    <a:pt x="8" y="8"/>
                  </a:lnTo>
                  <a:lnTo>
                    <a:pt x="16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566" name="Freeform 30">
              <a:extLst>
                <a:ext uri="{FF2B5EF4-FFF2-40B4-BE49-F238E27FC236}">
                  <a16:creationId xmlns:a16="http://schemas.microsoft.com/office/drawing/2014/main" id="{7019221D-206A-4294-B3AA-0DF913A2B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1958"/>
              <a:ext cx="17" cy="19"/>
            </a:xfrm>
            <a:custGeom>
              <a:avLst/>
              <a:gdLst>
                <a:gd name="T0" fmla="*/ 0 w 17"/>
                <a:gd name="T1" fmla="*/ 0 h 19"/>
                <a:gd name="T2" fmla="*/ 6 w 17"/>
                <a:gd name="T3" fmla="*/ 8 h 19"/>
                <a:gd name="T4" fmla="*/ 16 w 17"/>
                <a:gd name="T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9">
                  <a:moveTo>
                    <a:pt x="0" y="0"/>
                  </a:moveTo>
                  <a:lnTo>
                    <a:pt x="6" y="8"/>
                  </a:lnTo>
                  <a:lnTo>
                    <a:pt x="16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567" name="Line 31">
              <a:extLst>
                <a:ext uri="{FF2B5EF4-FFF2-40B4-BE49-F238E27FC236}">
                  <a16:creationId xmlns:a16="http://schemas.microsoft.com/office/drawing/2014/main" id="{14FAD2E6-2851-48E5-991C-FCB9A94A35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9" y="1985"/>
              <a:ext cx="6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33568" name="Line 32">
              <a:extLst>
                <a:ext uri="{FF2B5EF4-FFF2-40B4-BE49-F238E27FC236}">
                  <a16:creationId xmlns:a16="http://schemas.microsoft.com/office/drawing/2014/main" id="{24204D12-F338-4584-8D50-8128FF281A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6" y="2003"/>
              <a:ext cx="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33569" name="Line 33">
              <a:extLst>
                <a:ext uri="{FF2B5EF4-FFF2-40B4-BE49-F238E27FC236}">
                  <a16:creationId xmlns:a16="http://schemas.microsoft.com/office/drawing/2014/main" id="{76B02BA9-256F-4E8C-95A7-EE1CFD4866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5" y="2020"/>
              <a:ext cx="10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33570" name="Freeform 34">
              <a:extLst>
                <a:ext uri="{FF2B5EF4-FFF2-40B4-BE49-F238E27FC236}">
                  <a16:creationId xmlns:a16="http://schemas.microsoft.com/office/drawing/2014/main" id="{92D48367-5F2C-4EB3-A2C5-DFB38AD36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2030"/>
              <a:ext cx="17" cy="19"/>
            </a:xfrm>
            <a:custGeom>
              <a:avLst/>
              <a:gdLst>
                <a:gd name="T0" fmla="*/ 0 w 17"/>
                <a:gd name="T1" fmla="*/ 0 h 19"/>
                <a:gd name="T2" fmla="*/ 7 w 17"/>
                <a:gd name="T3" fmla="*/ 8 h 19"/>
                <a:gd name="T4" fmla="*/ 16 w 17"/>
                <a:gd name="T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9">
                  <a:moveTo>
                    <a:pt x="0" y="0"/>
                  </a:moveTo>
                  <a:lnTo>
                    <a:pt x="7" y="8"/>
                  </a:lnTo>
                  <a:lnTo>
                    <a:pt x="16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571" name="Freeform 35">
              <a:extLst>
                <a:ext uri="{FF2B5EF4-FFF2-40B4-BE49-F238E27FC236}">
                  <a16:creationId xmlns:a16="http://schemas.microsoft.com/office/drawing/2014/main" id="{072FCE12-981A-4DB9-96BF-BD0321CEA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2048"/>
              <a:ext cx="17" cy="19"/>
            </a:xfrm>
            <a:custGeom>
              <a:avLst/>
              <a:gdLst>
                <a:gd name="T0" fmla="*/ 0 w 17"/>
                <a:gd name="T1" fmla="*/ 0 h 19"/>
                <a:gd name="T2" fmla="*/ 7 w 17"/>
                <a:gd name="T3" fmla="*/ 8 h 19"/>
                <a:gd name="T4" fmla="*/ 16 w 17"/>
                <a:gd name="T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9">
                  <a:moveTo>
                    <a:pt x="0" y="0"/>
                  </a:moveTo>
                  <a:lnTo>
                    <a:pt x="7" y="8"/>
                  </a:lnTo>
                  <a:lnTo>
                    <a:pt x="16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572" name="Freeform 36">
              <a:extLst>
                <a:ext uri="{FF2B5EF4-FFF2-40B4-BE49-F238E27FC236}">
                  <a16:creationId xmlns:a16="http://schemas.microsoft.com/office/drawing/2014/main" id="{71B4353B-256B-4C7C-B7F6-8BACE2CD1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3" y="2066"/>
              <a:ext cx="18" cy="20"/>
            </a:xfrm>
            <a:custGeom>
              <a:avLst/>
              <a:gdLst>
                <a:gd name="T0" fmla="*/ 0 w 18"/>
                <a:gd name="T1" fmla="*/ 0 h 20"/>
                <a:gd name="T2" fmla="*/ 8 w 18"/>
                <a:gd name="T3" fmla="*/ 9 h 20"/>
                <a:gd name="T4" fmla="*/ 17 w 18"/>
                <a:gd name="T5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0">
                  <a:moveTo>
                    <a:pt x="0" y="0"/>
                  </a:moveTo>
                  <a:lnTo>
                    <a:pt x="8" y="9"/>
                  </a:lnTo>
                  <a:lnTo>
                    <a:pt x="17" y="19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573" name="Freeform 37">
              <a:extLst>
                <a:ext uri="{FF2B5EF4-FFF2-40B4-BE49-F238E27FC236}">
                  <a16:creationId xmlns:a16="http://schemas.microsoft.com/office/drawing/2014/main" id="{B56CF3E0-7DDD-4851-9A26-992D10856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2085"/>
              <a:ext cx="22" cy="19"/>
            </a:xfrm>
            <a:custGeom>
              <a:avLst/>
              <a:gdLst>
                <a:gd name="T0" fmla="*/ 0 w 22"/>
                <a:gd name="T1" fmla="*/ 0 h 19"/>
                <a:gd name="T2" fmla="*/ 10 w 22"/>
                <a:gd name="T3" fmla="*/ 8 h 19"/>
                <a:gd name="T4" fmla="*/ 21 w 22"/>
                <a:gd name="T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9">
                  <a:moveTo>
                    <a:pt x="0" y="0"/>
                  </a:moveTo>
                  <a:lnTo>
                    <a:pt x="10" y="8"/>
                  </a:lnTo>
                  <a:lnTo>
                    <a:pt x="21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574" name="Freeform 38">
              <a:extLst>
                <a:ext uri="{FF2B5EF4-FFF2-40B4-BE49-F238E27FC236}">
                  <a16:creationId xmlns:a16="http://schemas.microsoft.com/office/drawing/2014/main" id="{E7A8A5D7-6F9A-4A7E-8297-200271940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2103"/>
              <a:ext cx="26" cy="19"/>
            </a:xfrm>
            <a:custGeom>
              <a:avLst/>
              <a:gdLst>
                <a:gd name="T0" fmla="*/ 0 w 26"/>
                <a:gd name="T1" fmla="*/ 0 h 19"/>
                <a:gd name="T2" fmla="*/ 12 w 26"/>
                <a:gd name="T3" fmla="*/ 8 h 19"/>
                <a:gd name="T4" fmla="*/ 25 w 26"/>
                <a:gd name="T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9">
                  <a:moveTo>
                    <a:pt x="0" y="0"/>
                  </a:moveTo>
                  <a:lnTo>
                    <a:pt x="12" y="8"/>
                  </a:lnTo>
                  <a:lnTo>
                    <a:pt x="25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575" name="Freeform 39">
              <a:extLst>
                <a:ext uri="{FF2B5EF4-FFF2-40B4-BE49-F238E27FC236}">
                  <a16:creationId xmlns:a16="http://schemas.microsoft.com/office/drawing/2014/main" id="{137D9CCA-6733-448D-A3EF-953128DDE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2121"/>
              <a:ext cx="28" cy="19"/>
            </a:xfrm>
            <a:custGeom>
              <a:avLst/>
              <a:gdLst>
                <a:gd name="T0" fmla="*/ 0 w 28"/>
                <a:gd name="T1" fmla="*/ 0 h 19"/>
                <a:gd name="T2" fmla="*/ 13 w 28"/>
                <a:gd name="T3" fmla="*/ 9 h 19"/>
                <a:gd name="T4" fmla="*/ 27 w 28"/>
                <a:gd name="T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9">
                  <a:moveTo>
                    <a:pt x="0" y="0"/>
                  </a:moveTo>
                  <a:lnTo>
                    <a:pt x="13" y="9"/>
                  </a:lnTo>
                  <a:lnTo>
                    <a:pt x="27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576" name="Freeform 40">
              <a:extLst>
                <a:ext uri="{FF2B5EF4-FFF2-40B4-BE49-F238E27FC236}">
                  <a16:creationId xmlns:a16="http://schemas.microsoft.com/office/drawing/2014/main" id="{DFD22D8A-7310-4864-90B6-582E70C10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2139"/>
              <a:ext cx="32" cy="19"/>
            </a:xfrm>
            <a:custGeom>
              <a:avLst/>
              <a:gdLst>
                <a:gd name="T0" fmla="*/ 0 w 32"/>
                <a:gd name="T1" fmla="*/ 0 h 19"/>
                <a:gd name="T2" fmla="*/ 15 w 32"/>
                <a:gd name="T3" fmla="*/ 8 h 19"/>
                <a:gd name="T4" fmla="*/ 31 w 32"/>
                <a:gd name="T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9">
                  <a:moveTo>
                    <a:pt x="0" y="0"/>
                  </a:moveTo>
                  <a:lnTo>
                    <a:pt x="15" y="8"/>
                  </a:lnTo>
                  <a:lnTo>
                    <a:pt x="31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577" name="Freeform 41">
              <a:extLst>
                <a:ext uri="{FF2B5EF4-FFF2-40B4-BE49-F238E27FC236}">
                  <a16:creationId xmlns:a16="http://schemas.microsoft.com/office/drawing/2014/main" id="{B35FAFAC-0957-4EE6-A41F-51461F92D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157"/>
              <a:ext cx="35" cy="19"/>
            </a:xfrm>
            <a:custGeom>
              <a:avLst/>
              <a:gdLst>
                <a:gd name="T0" fmla="*/ 0 w 35"/>
                <a:gd name="T1" fmla="*/ 0 h 19"/>
                <a:gd name="T2" fmla="*/ 16 w 35"/>
                <a:gd name="T3" fmla="*/ 8 h 19"/>
                <a:gd name="T4" fmla="*/ 34 w 35"/>
                <a:gd name="T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9">
                  <a:moveTo>
                    <a:pt x="0" y="0"/>
                  </a:moveTo>
                  <a:lnTo>
                    <a:pt x="16" y="8"/>
                  </a:lnTo>
                  <a:lnTo>
                    <a:pt x="34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578" name="Freeform 42">
              <a:extLst>
                <a:ext uri="{FF2B5EF4-FFF2-40B4-BE49-F238E27FC236}">
                  <a16:creationId xmlns:a16="http://schemas.microsoft.com/office/drawing/2014/main" id="{13DD8742-7928-49D9-A406-147FAF94B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" y="2175"/>
              <a:ext cx="38" cy="20"/>
            </a:xfrm>
            <a:custGeom>
              <a:avLst/>
              <a:gdLst>
                <a:gd name="T0" fmla="*/ 0 w 38"/>
                <a:gd name="T1" fmla="*/ 0 h 20"/>
                <a:gd name="T2" fmla="*/ 18 w 38"/>
                <a:gd name="T3" fmla="*/ 9 h 20"/>
                <a:gd name="T4" fmla="*/ 37 w 38"/>
                <a:gd name="T5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0">
                  <a:moveTo>
                    <a:pt x="0" y="0"/>
                  </a:moveTo>
                  <a:lnTo>
                    <a:pt x="18" y="9"/>
                  </a:lnTo>
                  <a:lnTo>
                    <a:pt x="37" y="19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579" name="Freeform 43">
              <a:extLst>
                <a:ext uri="{FF2B5EF4-FFF2-40B4-BE49-F238E27FC236}">
                  <a16:creationId xmlns:a16="http://schemas.microsoft.com/office/drawing/2014/main" id="{512224DA-0775-4F77-979F-218B077EA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" y="2194"/>
              <a:ext cx="39" cy="19"/>
            </a:xfrm>
            <a:custGeom>
              <a:avLst/>
              <a:gdLst>
                <a:gd name="T0" fmla="*/ 0 w 39"/>
                <a:gd name="T1" fmla="*/ 0 h 19"/>
                <a:gd name="T2" fmla="*/ 18 w 39"/>
                <a:gd name="T3" fmla="*/ 8 h 19"/>
                <a:gd name="T4" fmla="*/ 38 w 39"/>
                <a:gd name="T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19">
                  <a:moveTo>
                    <a:pt x="0" y="0"/>
                  </a:moveTo>
                  <a:lnTo>
                    <a:pt x="18" y="8"/>
                  </a:lnTo>
                  <a:lnTo>
                    <a:pt x="38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580" name="Freeform 44">
              <a:extLst>
                <a:ext uri="{FF2B5EF4-FFF2-40B4-BE49-F238E27FC236}">
                  <a16:creationId xmlns:a16="http://schemas.microsoft.com/office/drawing/2014/main" id="{3C71EE06-51E8-49FB-9ABD-CD1EC698E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3" y="2212"/>
              <a:ext cx="43" cy="20"/>
            </a:xfrm>
            <a:custGeom>
              <a:avLst/>
              <a:gdLst>
                <a:gd name="T0" fmla="*/ 0 w 43"/>
                <a:gd name="T1" fmla="*/ 0 h 20"/>
                <a:gd name="T2" fmla="*/ 20 w 43"/>
                <a:gd name="T3" fmla="*/ 9 h 20"/>
                <a:gd name="T4" fmla="*/ 42 w 43"/>
                <a:gd name="T5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20">
                  <a:moveTo>
                    <a:pt x="0" y="0"/>
                  </a:moveTo>
                  <a:lnTo>
                    <a:pt x="20" y="9"/>
                  </a:lnTo>
                  <a:lnTo>
                    <a:pt x="42" y="19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581" name="Freeform 45">
              <a:extLst>
                <a:ext uri="{FF2B5EF4-FFF2-40B4-BE49-F238E27FC236}">
                  <a16:creationId xmlns:a16="http://schemas.microsoft.com/office/drawing/2014/main" id="{BCF2255A-F603-49B2-8FB3-3FF96C8F7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" y="2231"/>
              <a:ext cx="44" cy="18"/>
            </a:xfrm>
            <a:custGeom>
              <a:avLst/>
              <a:gdLst>
                <a:gd name="T0" fmla="*/ 0 w 44"/>
                <a:gd name="T1" fmla="*/ 0 h 18"/>
                <a:gd name="T2" fmla="*/ 21 w 44"/>
                <a:gd name="T3" fmla="*/ 8 h 18"/>
                <a:gd name="T4" fmla="*/ 43 w 44"/>
                <a:gd name="T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18">
                  <a:moveTo>
                    <a:pt x="0" y="0"/>
                  </a:moveTo>
                  <a:lnTo>
                    <a:pt x="21" y="8"/>
                  </a:lnTo>
                  <a:lnTo>
                    <a:pt x="43" y="17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582" name="Line 46">
              <a:extLst>
                <a:ext uri="{FF2B5EF4-FFF2-40B4-BE49-F238E27FC236}">
                  <a16:creationId xmlns:a16="http://schemas.microsoft.com/office/drawing/2014/main" id="{2552F06C-DA18-4B76-9C68-453FB44F84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7" y="2257"/>
              <a:ext cx="27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33583" name="Freeform 47">
              <a:extLst>
                <a:ext uri="{FF2B5EF4-FFF2-40B4-BE49-F238E27FC236}">
                  <a16:creationId xmlns:a16="http://schemas.microsoft.com/office/drawing/2014/main" id="{3675F6C2-3860-4F3F-BCAE-721BA367C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" y="2267"/>
              <a:ext cx="44" cy="19"/>
            </a:xfrm>
            <a:custGeom>
              <a:avLst/>
              <a:gdLst>
                <a:gd name="T0" fmla="*/ 0 w 44"/>
                <a:gd name="T1" fmla="*/ 0 h 19"/>
                <a:gd name="T2" fmla="*/ 21 w 44"/>
                <a:gd name="T3" fmla="*/ 9 h 19"/>
                <a:gd name="T4" fmla="*/ 43 w 44"/>
                <a:gd name="T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19">
                  <a:moveTo>
                    <a:pt x="0" y="0"/>
                  </a:moveTo>
                  <a:lnTo>
                    <a:pt x="21" y="9"/>
                  </a:lnTo>
                  <a:lnTo>
                    <a:pt x="43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584" name="Freeform 48">
              <a:extLst>
                <a:ext uri="{FF2B5EF4-FFF2-40B4-BE49-F238E27FC236}">
                  <a16:creationId xmlns:a16="http://schemas.microsoft.com/office/drawing/2014/main" id="{6329D5F9-8D4E-4552-822F-BA73703FC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" y="2285"/>
              <a:ext cx="45" cy="19"/>
            </a:xfrm>
            <a:custGeom>
              <a:avLst/>
              <a:gdLst>
                <a:gd name="T0" fmla="*/ 0 w 45"/>
                <a:gd name="T1" fmla="*/ 0 h 19"/>
                <a:gd name="T2" fmla="*/ 22 w 45"/>
                <a:gd name="T3" fmla="*/ 9 h 19"/>
                <a:gd name="T4" fmla="*/ 44 w 45"/>
                <a:gd name="T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9">
                  <a:moveTo>
                    <a:pt x="0" y="0"/>
                  </a:moveTo>
                  <a:lnTo>
                    <a:pt x="22" y="9"/>
                  </a:lnTo>
                  <a:lnTo>
                    <a:pt x="44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585" name="Freeform 49">
              <a:extLst>
                <a:ext uri="{FF2B5EF4-FFF2-40B4-BE49-F238E27FC236}">
                  <a16:creationId xmlns:a16="http://schemas.microsoft.com/office/drawing/2014/main" id="{09CE87AC-C44E-473B-B1FE-80CFAE9D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9" y="2303"/>
              <a:ext cx="41" cy="19"/>
            </a:xfrm>
            <a:custGeom>
              <a:avLst/>
              <a:gdLst>
                <a:gd name="T0" fmla="*/ 0 w 41"/>
                <a:gd name="T1" fmla="*/ 0 h 19"/>
                <a:gd name="T2" fmla="*/ 20 w 41"/>
                <a:gd name="T3" fmla="*/ 8 h 19"/>
                <a:gd name="T4" fmla="*/ 40 w 41"/>
                <a:gd name="T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19">
                  <a:moveTo>
                    <a:pt x="0" y="0"/>
                  </a:moveTo>
                  <a:lnTo>
                    <a:pt x="20" y="8"/>
                  </a:lnTo>
                  <a:lnTo>
                    <a:pt x="40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586" name="Freeform 50">
              <a:extLst>
                <a:ext uri="{FF2B5EF4-FFF2-40B4-BE49-F238E27FC236}">
                  <a16:creationId xmlns:a16="http://schemas.microsoft.com/office/drawing/2014/main" id="{96A1B188-D96F-4E8C-80B7-1CEBFA660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2321"/>
              <a:ext cx="39" cy="19"/>
            </a:xfrm>
            <a:custGeom>
              <a:avLst/>
              <a:gdLst>
                <a:gd name="T0" fmla="*/ 0 w 39"/>
                <a:gd name="T1" fmla="*/ 0 h 19"/>
                <a:gd name="T2" fmla="*/ 19 w 39"/>
                <a:gd name="T3" fmla="*/ 8 h 19"/>
                <a:gd name="T4" fmla="*/ 38 w 39"/>
                <a:gd name="T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19">
                  <a:moveTo>
                    <a:pt x="0" y="0"/>
                  </a:moveTo>
                  <a:lnTo>
                    <a:pt x="19" y="8"/>
                  </a:lnTo>
                  <a:lnTo>
                    <a:pt x="38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587" name="Freeform 51">
              <a:extLst>
                <a:ext uri="{FF2B5EF4-FFF2-40B4-BE49-F238E27FC236}">
                  <a16:creationId xmlns:a16="http://schemas.microsoft.com/office/drawing/2014/main" id="{DFD93E33-9BB4-40AA-B67A-57F016A7F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" y="2339"/>
              <a:ext cx="35" cy="20"/>
            </a:xfrm>
            <a:custGeom>
              <a:avLst/>
              <a:gdLst>
                <a:gd name="T0" fmla="*/ 0 w 35"/>
                <a:gd name="T1" fmla="*/ 0 h 20"/>
                <a:gd name="T2" fmla="*/ 17 w 35"/>
                <a:gd name="T3" fmla="*/ 9 h 20"/>
                <a:gd name="T4" fmla="*/ 34 w 35"/>
                <a:gd name="T5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20">
                  <a:moveTo>
                    <a:pt x="0" y="0"/>
                  </a:moveTo>
                  <a:lnTo>
                    <a:pt x="17" y="9"/>
                  </a:lnTo>
                  <a:lnTo>
                    <a:pt x="34" y="19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588" name="Freeform 52">
              <a:extLst>
                <a:ext uri="{FF2B5EF4-FFF2-40B4-BE49-F238E27FC236}">
                  <a16:creationId xmlns:a16="http://schemas.microsoft.com/office/drawing/2014/main" id="{EF6ECED5-976C-4BA8-8DA7-46BC5154C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" y="2358"/>
              <a:ext cx="31" cy="19"/>
            </a:xfrm>
            <a:custGeom>
              <a:avLst/>
              <a:gdLst>
                <a:gd name="T0" fmla="*/ 0 w 31"/>
                <a:gd name="T1" fmla="*/ 0 h 19"/>
                <a:gd name="T2" fmla="*/ 15 w 31"/>
                <a:gd name="T3" fmla="*/ 8 h 19"/>
                <a:gd name="T4" fmla="*/ 30 w 31"/>
                <a:gd name="T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9">
                  <a:moveTo>
                    <a:pt x="0" y="0"/>
                  </a:moveTo>
                  <a:lnTo>
                    <a:pt x="15" y="8"/>
                  </a:lnTo>
                  <a:lnTo>
                    <a:pt x="30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589" name="Freeform 53">
              <a:extLst>
                <a:ext uri="{FF2B5EF4-FFF2-40B4-BE49-F238E27FC236}">
                  <a16:creationId xmlns:a16="http://schemas.microsoft.com/office/drawing/2014/main" id="{1B17D00B-8E6D-40BD-ACA4-39CE86331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" y="2376"/>
              <a:ext cx="24" cy="19"/>
            </a:xfrm>
            <a:custGeom>
              <a:avLst/>
              <a:gdLst>
                <a:gd name="T0" fmla="*/ 0 w 24"/>
                <a:gd name="T1" fmla="*/ 0 h 19"/>
                <a:gd name="T2" fmla="*/ 12 w 24"/>
                <a:gd name="T3" fmla="*/ 8 h 19"/>
                <a:gd name="T4" fmla="*/ 17 w 24"/>
                <a:gd name="T5" fmla="*/ 13 h 19"/>
                <a:gd name="T6" fmla="*/ 23 w 24"/>
                <a:gd name="T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9">
                  <a:moveTo>
                    <a:pt x="0" y="0"/>
                  </a:moveTo>
                  <a:lnTo>
                    <a:pt x="12" y="8"/>
                  </a:lnTo>
                  <a:lnTo>
                    <a:pt x="17" y="13"/>
                  </a:lnTo>
                  <a:lnTo>
                    <a:pt x="23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590" name="Freeform 54">
              <a:extLst>
                <a:ext uri="{FF2B5EF4-FFF2-40B4-BE49-F238E27FC236}">
                  <a16:creationId xmlns:a16="http://schemas.microsoft.com/office/drawing/2014/main" id="{30A3F99E-0B7F-440A-9D20-2494A5701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4" y="2394"/>
              <a:ext cx="19" cy="19"/>
            </a:xfrm>
            <a:custGeom>
              <a:avLst/>
              <a:gdLst>
                <a:gd name="T0" fmla="*/ 0 w 19"/>
                <a:gd name="T1" fmla="*/ 0 h 19"/>
                <a:gd name="T2" fmla="*/ 9 w 19"/>
                <a:gd name="T3" fmla="*/ 8 h 19"/>
                <a:gd name="T4" fmla="*/ 18 w 19"/>
                <a:gd name="T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9">
                  <a:moveTo>
                    <a:pt x="0" y="0"/>
                  </a:moveTo>
                  <a:lnTo>
                    <a:pt x="9" y="8"/>
                  </a:lnTo>
                  <a:lnTo>
                    <a:pt x="18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591" name="Freeform 55">
              <a:extLst>
                <a:ext uri="{FF2B5EF4-FFF2-40B4-BE49-F238E27FC236}">
                  <a16:creationId xmlns:a16="http://schemas.microsoft.com/office/drawing/2014/main" id="{3ACA787D-144F-4A3E-9A83-113D12A1A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" y="2412"/>
              <a:ext cx="17" cy="20"/>
            </a:xfrm>
            <a:custGeom>
              <a:avLst/>
              <a:gdLst>
                <a:gd name="T0" fmla="*/ 0 w 17"/>
                <a:gd name="T1" fmla="*/ 0 h 20"/>
                <a:gd name="T2" fmla="*/ 8 w 17"/>
                <a:gd name="T3" fmla="*/ 9 h 20"/>
                <a:gd name="T4" fmla="*/ 13 w 17"/>
                <a:gd name="T5" fmla="*/ 14 h 20"/>
                <a:gd name="T6" fmla="*/ 16 w 17"/>
                <a:gd name="T7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0">
                  <a:moveTo>
                    <a:pt x="0" y="0"/>
                  </a:moveTo>
                  <a:lnTo>
                    <a:pt x="8" y="9"/>
                  </a:lnTo>
                  <a:lnTo>
                    <a:pt x="13" y="14"/>
                  </a:lnTo>
                  <a:lnTo>
                    <a:pt x="16" y="19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592" name="Freeform 56">
              <a:extLst>
                <a:ext uri="{FF2B5EF4-FFF2-40B4-BE49-F238E27FC236}">
                  <a16:creationId xmlns:a16="http://schemas.microsoft.com/office/drawing/2014/main" id="{7584A79D-72B6-4AD0-B1D7-A3287D7B8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1" y="2431"/>
              <a:ext cx="17" cy="19"/>
            </a:xfrm>
            <a:custGeom>
              <a:avLst/>
              <a:gdLst>
                <a:gd name="T0" fmla="*/ 0 w 17"/>
                <a:gd name="T1" fmla="*/ 0 h 19"/>
                <a:gd name="T2" fmla="*/ 13 w 17"/>
                <a:gd name="T3" fmla="*/ 9 h 19"/>
                <a:gd name="T4" fmla="*/ 16 w 17"/>
                <a:gd name="T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9">
                  <a:moveTo>
                    <a:pt x="0" y="0"/>
                  </a:moveTo>
                  <a:lnTo>
                    <a:pt x="13" y="9"/>
                  </a:lnTo>
                  <a:lnTo>
                    <a:pt x="16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593" name="Freeform 57">
              <a:extLst>
                <a:ext uri="{FF2B5EF4-FFF2-40B4-BE49-F238E27FC236}">
                  <a16:creationId xmlns:a16="http://schemas.microsoft.com/office/drawing/2014/main" id="{B2B9511C-C99A-4DDD-9C24-94DB2C02A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1" y="2449"/>
              <a:ext cx="17" cy="19"/>
            </a:xfrm>
            <a:custGeom>
              <a:avLst/>
              <a:gdLst>
                <a:gd name="T0" fmla="*/ 16 w 17"/>
                <a:gd name="T1" fmla="*/ 0 h 19"/>
                <a:gd name="T2" fmla="*/ 13 w 17"/>
                <a:gd name="T3" fmla="*/ 9 h 19"/>
                <a:gd name="T4" fmla="*/ 0 w 17"/>
                <a:gd name="T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9">
                  <a:moveTo>
                    <a:pt x="16" y="0"/>
                  </a:moveTo>
                  <a:lnTo>
                    <a:pt x="13" y="9"/>
                  </a:lnTo>
                  <a:lnTo>
                    <a:pt x="0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594" name="Freeform 58">
              <a:extLst>
                <a:ext uri="{FF2B5EF4-FFF2-40B4-BE49-F238E27FC236}">
                  <a16:creationId xmlns:a16="http://schemas.microsoft.com/office/drawing/2014/main" id="{1D594382-4925-4058-88A1-88DDBD0B4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2" y="2467"/>
              <a:ext cx="17" cy="19"/>
            </a:xfrm>
            <a:custGeom>
              <a:avLst/>
              <a:gdLst>
                <a:gd name="T0" fmla="*/ 16 w 17"/>
                <a:gd name="T1" fmla="*/ 0 h 19"/>
                <a:gd name="T2" fmla="*/ 13 w 17"/>
                <a:gd name="T3" fmla="*/ 4 h 19"/>
                <a:gd name="T4" fmla="*/ 8 w 17"/>
                <a:gd name="T5" fmla="*/ 8 h 19"/>
                <a:gd name="T6" fmla="*/ 0 w 17"/>
                <a:gd name="T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9">
                  <a:moveTo>
                    <a:pt x="16" y="0"/>
                  </a:moveTo>
                  <a:lnTo>
                    <a:pt x="13" y="4"/>
                  </a:lnTo>
                  <a:lnTo>
                    <a:pt x="8" y="8"/>
                  </a:lnTo>
                  <a:lnTo>
                    <a:pt x="0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595" name="Freeform 59">
              <a:extLst>
                <a:ext uri="{FF2B5EF4-FFF2-40B4-BE49-F238E27FC236}">
                  <a16:creationId xmlns:a16="http://schemas.microsoft.com/office/drawing/2014/main" id="{AB94B93B-9BF9-4756-BD6C-FFC44B742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4" y="2485"/>
              <a:ext cx="19" cy="19"/>
            </a:xfrm>
            <a:custGeom>
              <a:avLst/>
              <a:gdLst>
                <a:gd name="T0" fmla="*/ 18 w 19"/>
                <a:gd name="T1" fmla="*/ 0 h 19"/>
                <a:gd name="T2" fmla="*/ 9 w 19"/>
                <a:gd name="T3" fmla="*/ 8 h 19"/>
                <a:gd name="T4" fmla="*/ 0 w 19"/>
                <a:gd name="T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9">
                  <a:moveTo>
                    <a:pt x="18" y="0"/>
                  </a:moveTo>
                  <a:lnTo>
                    <a:pt x="9" y="8"/>
                  </a:lnTo>
                  <a:lnTo>
                    <a:pt x="0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596" name="Freeform 60">
              <a:extLst>
                <a:ext uri="{FF2B5EF4-FFF2-40B4-BE49-F238E27FC236}">
                  <a16:creationId xmlns:a16="http://schemas.microsoft.com/office/drawing/2014/main" id="{9BCA925F-6FC4-4B89-8544-9DC8579B0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" y="2503"/>
              <a:ext cx="24" cy="19"/>
            </a:xfrm>
            <a:custGeom>
              <a:avLst/>
              <a:gdLst>
                <a:gd name="T0" fmla="*/ 23 w 24"/>
                <a:gd name="T1" fmla="*/ 0 h 19"/>
                <a:gd name="T2" fmla="*/ 17 w 24"/>
                <a:gd name="T3" fmla="*/ 4 h 19"/>
                <a:gd name="T4" fmla="*/ 12 w 24"/>
                <a:gd name="T5" fmla="*/ 8 h 19"/>
                <a:gd name="T6" fmla="*/ 0 w 24"/>
                <a:gd name="T7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9">
                  <a:moveTo>
                    <a:pt x="23" y="0"/>
                  </a:moveTo>
                  <a:lnTo>
                    <a:pt x="17" y="4"/>
                  </a:lnTo>
                  <a:lnTo>
                    <a:pt x="12" y="8"/>
                  </a:lnTo>
                  <a:lnTo>
                    <a:pt x="0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597" name="Freeform 61">
              <a:extLst>
                <a:ext uri="{FF2B5EF4-FFF2-40B4-BE49-F238E27FC236}">
                  <a16:creationId xmlns:a16="http://schemas.microsoft.com/office/drawing/2014/main" id="{B60E4015-628F-487F-B399-75BE768D7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" y="2521"/>
              <a:ext cx="31" cy="19"/>
            </a:xfrm>
            <a:custGeom>
              <a:avLst/>
              <a:gdLst>
                <a:gd name="T0" fmla="*/ 30 w 31"/>
                <a:gd name="T1" fmla="*/ 0 h 19"/>
                <a:gd name="T2" fmla="*/ 15 w 31"/>
                <a:gd name="T3" fmla="*/ 8 h 19"/>
                <a:gd name="T4" fmla="*/ 0 w 31"/>
                <a:gd name="T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9">
                  <a:moveTo>
                    <a:pt x="30" y="0"/>
                  </a:moveTo>
                  <a:lnTo>
                    <a:pt x="15" y="8"/>
                  </a:lnTo>
                  <a:lnTo>
                    <a:pt x="0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598" name="Freeform 62">
              <a:extLst>
                <a:ext uri="{FF2B5EF4-FFF2-40B4-BE49-F238E27FC236}">
                  <a16:creationId xmlns:a16="http://schemas.microsoft.com/office/drawing/2014/main" id="{2F2F9CAE-D11D-48D8-9837-4860D1E26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" y="2539"/>
              <a:ext cx="35" cy="20"/>
            </a:xfrm>
            <a:custGeom>
              <a:avLst/>
              <a:gdLst>
                <a:gd name="T0" fmla="*/ 34 w 35"/>
                <a:gd name="T1" fmla="*/ 0 h 20"/>
                <a:gd name="T2" fmla="*/ 17 w 35"/>
                <a:gd name="T3" fmla="*/ 9 h 20"/>
                <a:gd name="T4" fmla="*/ 0 w 35"/>
                <a:gd name="T5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20">
                  <a:moveTo>
                    <a:pt x="34" y="0"/>
                  </a:moveTo>
                  <a:lnTo>
                    <a:pt x="17" y="9"/>
                  </a:lnTo>
                  <a:lnTo>
                    <a:pt x="0" y="19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599" name="Freeform 63">
              <a:extLst>
                <a:ext uri="{FF2B5EF4-FFF2-40B4-BE49-F238E27FC236}">
                  <a16:creationId xmlns:a16="http://schemas.microsoft.com/office/drawing/2014/main" id="{076D6E81-CF36-4E1E-985E-205CA0C02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2558"/>
              <a:ext cx="39" cy="19"/>
            </a:xfrm>
            <a:custGeom>
              <a:avLst/>
              <a:gdLst>
                <a:gd name="T0" fmla="*/ 38 w 39"/>
                <a:gd name="T1" fmla="*/ 0 h 19"/>
                <a:gd name="T2" fmla="*/ 19 w 39"/>
                <a:gd name="T3" fmla="*/ 8 h 19"/>
                <a:gd name="T4" fmla="*/ 0 w 39"/>
                <a:gd name="T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19">
                  <a:moveTo>
                    <a:pt x="38" y="0"/>
                  </a:moveTo>
                  <a:lnTo>
                    <a:pt x="19" y="8"/>
                  </a:lnTo>
                  <a:lnTo>
                    <a:pt x="0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600" name="Freeform 64">
              <a:extLst>
                <a:ext uri="{FF2B5EF4-FFF2-40B4-BE49-F238E27FC236}">
                  <a16:creationId xmlns:a16="http://schemas.microsoft.com/office/drawing/2014/main" id="{8D69F5F7-08D0-4BDB-A204-5F9EF1FD3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9" y="2576"/>
              <a:ext cx="41" cy="20"/>
            </a:xfrm>
            <a:custGeom>
              <a:avLst/>
              <a:gdLst>
                <a:gd name="T0" fmla="*/ 40 w 41"/>
                <a:gd name="T1" fmla="*/ 0 h 20"/>
                <a:gd name="T2" fmla="*/ 20 w 41"/>
                <a:gd name="T3" fmla="*/ 9 h 20"/>
                <a:gd name="T4" fmla="*/ 0 w 41"/>
                <a:gd name="T5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0">
                  <a:moveTo>
                    <a:pt x="40" y="0"/>
                  </a:moveTo>
                  <a:lnTo>
                    <a:pt x="20" y="9"/>
                  </a:lnTo>
                  <a:lnTo>
                    <a:pt x="0" y="19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601" name="Freeform 65">
              <a:extLst>
                <a:ext uri="{FF2B5EF4-FFF2-40B4-BE49-F238E27FC236}">
                  <a16:creationId xmlns:a16="http://schemas.microsoft.com/office/drawing/2014/main" id="{C191BACC-4BE7-464B-80CA-903EA2848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5" y="2595"/>
              <a:ext cx="45" cy="18"/>
            </a:xfrm>
            <a:custGeom>
              <a:avLst/>
              <a:gdLst>
                <a:gd name="T0" fmla="*/ 44 w 45"/>
                <a:gd name="T1" fmla="*/ 0 h 18"/>
                <a:gd name="T2" fmla="*/ 22 w 45"/>
                <a:gd name="T3" fmla="*/ 8 h 18"/>
                <a:gd name="T4" fmla="*/ 0 w 45"/>
                <a:gd name="T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18">
                  <a:moveTo>
                    <a:pt x="44" y="0"/>
                  </a:moveTo>
                  <a:lnTo>
                    <a:pt x="22" y="8"/>
                  </a:lnTo>
                  <a:lnTo>
                    <a:pt x="0" y="17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602" name="Freeform 66">
              <a:extLst>
                <a:ext uri="{FF2B5EF4-FFF2-40B4-BE49-F238E27FC236}">
                  <a16:creationId xmlns:a16="http://schemas.microsoft.com/office/drawing/2014/main" id="{92F3DE8C-C166-4B9F-898C-DBFE2DF08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2" y="2612"/>
              <a:ext cx="44" cy="20"/>
            </a:xfrm>
            <a:custGeom>
              <a:avLst/>
              <a:gdLst>
                <a:gd name="T0" fmla="*/ 43 w 44"/>
                <a:gd name="T1" fmla="*/ 0 h 20"/>
                <a:gd name="T2" fmla="*/ 21 w 44"/>
                <a:gd name="T3" fmla="*/ 9 h 20"/>
                <a:gd name="T4" fmla="*/ 0 w 44"/>
                <a:gd name="T5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0">
                  <a:moveTo>
                    <a:pt x="43" y="0"/>
                  </a:moveTo>
                  <a:lnTo>
                    <a:pt x="21" y="9"/>
                  </a:lnTo>
                  <a:lnTo>
                    <a:pt x="0" y="19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603" name="Line 67">
              <a:extLst>
                <a:ext uri="{FF2B5EF4-FFF2-40B4-BE49-F238E27FC236}">
                  <a16:creationId xmlns:a16="http://schemas.microsoft.com/office/drawing/2014/main" id="{A37BDE5C-A433-4911-A779-76366BB68E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71" y="2640"/>
              <a:ext cx="59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33604" name="Freeform 68">
              <a:extLst>
                <a:ext uri="{FF2B5EF4-FFF2-40B4-BE49-F238E27FC236}">
                  <a16:creationId xmlns:a16="http://schemas.microsoft.com/office/drawing/2014/main" id="{2B7CB142-9976-4DFD-9DBB-F1019E5A3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5" y="2649"/>
              <a:ext cx="44" cy="18"/>
            </a:xfrm>
            <a:custGeom>
              <a:avLst/>
              <a:gdLst>
                <a:gd name="T0" fmla="*/ 43 w 44"/>
                <a:gd name="T1" fmla="*/ 0 h 18"/>
                <a:gd name="T2" fmla="*/ 21 w 44"/>
                <a:gd name="T3" fmla="*/ 8 h 18"/>
                <a:gd name="T4" fmla="*/ 0 w 44"/>
                <a:gd name="T5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18">
                  <a:moveTo>
                    <a:pt x="43" y="0"/>
                  </a:moveTo>
                  <a:lnTo>
                    <a:pt x="21" y="8"/>
                  </a:lnTo>
                  <a:lnTo>
                    <a:pt x="0" y="17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605" name="Freeform 69">
              <a:extLst>
                <a:ext uri="{FF2B5EF4-FFF2-40B4-BE49-F238E27FC236}">
                  <a16:creationId xmlns:a16="http://schemas.microsoft.com/office/drawing/2014/main" id="{6C855E27-18AA-4F78-87BA-F63C6652B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3" y="2666"/>
              <a:ext cx="43" cy="20"/>
            </a:xfrm>
            <a:custGeom>
              <a:avLst/>
              <a:gdLst>
                <a:gd name="T0" fmla="*/ 42 w 43"/>
                <a:gd name="T1" fmla="*/ 0 h 20"/>
                <a:gd name="T2" fmla="*/ 20 w 43"/>
                <a:gd name="T3" fmla="*/ 9 h 20"/>
                <a:gd name="T4" fmla="*/ 0 w 43"/>
                <a:gd name="T5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20">
                  <a:moveTo>
                    <a:pt x="42" y="0"/>
                  </a:moveTo>
                  <a:lnTo>
                    <a:pt x="20" y="9"/>
                  </a:lnTo>
                  <a:lnTo>
                    <a:pt x="0" y="19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606" name="Freeform 70">
              <a:extLst>
                <a:ext uri="{FF2B5EF4-FFF2-40B4-BE49-F238E27FC236}">
                  <a16:creationId xmlns:a16="http://schemas.microsoft.com/office/drawing/2014/main" id="{481C281F-F7B4-4CFC-A8D4-D670D68F6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" y="2685"/>
              <a:ext cx="39" cy="19"/>
            </a:xfrm>
            <a:custGeom>
              <a:avLst/>
              <a:gdLst>
                <a:gd name="T0" fmla="*/ 38 w 39"/>
                <a:gd name="T1" fmla="*/ 0 h 19"/>
                <a:gd name="T2" fmla="*/ 18 w 39"/>
                <a:gd name="T3" fmla="*/ 8 h 19"/>
                <a:gd name="T4" fmla="*/ 0 w 39"/>
                <a:gd name="T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19">
                  <a:moveTo>
                    <a:pt x="38" y="0"/>
                  </a:moveTo>
                  <a:lnTo>
                    <a:pt x="18" y="8"/>
                  </a:lnTo>
                  <a:lnTo>
                    <a:pt x="0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607" name="Freeform 71">
              <a:extLst>
                <a:ext uri="{FF2B5EF4-FFF2-40B4-BE49-F238E27FC236}">
                  <a16:creationId xmlns:a16="http://schemas.microsoft.com/office/drawing/2014/main" id="{C3BA342C-8831-4544-B94E-610522963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8" y="2703"/>
              <a:ext cx="38" cy="20"/>
            </a:xfrm>
            <a:custGeom>
              <a:avLst/>
              <a:gdLst>
                <a:gd name="T0" fmla="*/ 37 w 38"/>
                <a:gd name="T1" fmla="*/ 0 h 20"/>
                <a:gd name="T2" fmla="*/ 18 w 38"/>
                <a:gd name="T3" fmla="*/ 9 h 20"/>
                <a:gd name="T4" fmla="*/ 0 w 38"/>
                <a:gd name="T5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0">
                  <a:moveTo>
                    <a:pt x="37" y="0"/>
                  </a:moveTo>
                  <a:lnTo>
                    <a:pt x="18" y="9"/>
                  </a:lnTo>
                  <a:lnTo>
                    <a:pt x="0" y="19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608" name="Freeform 72">
              <a:extLst>
                <a:ext uri="{FF2B5EF4-FFF2-40B4-BE49-F238E27FC236}">
                  <a16:creationId xmlns:a16="http://schemas.microsoft.com/office/drawing/2014/main" id="{B351E62D-E8B3-4609-B4C6-8A9A8FF92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722"/>
              <a:ext cx="35" cy="19"/>
            </a:xfrm>
            <a:custGeom>
              <a:avLst/>
              <a:gdLst>
                <a:gd name="T0" fmla="*/ 34 w 35"/>
                <a:gd name="T1" fmla="*/ 0 h 19"/>
                <a:gd name="T2" fmla="*/ 16 w 35"/>
                <a:gd name="T3" fmla="*/ 9 h 19"/>
                <a:gd name="T4" fmla="*/ 0 w 35"/>
                <a:gd name="T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9">
                  <a:moveTo>
                    <a:pt x="34" y="0"/>
                  </a:moveTo>
                  <a:lnTo>
                    <a:pt x="16" y="9"/>
                  </a:lnTo>
                  <a:lnTo>
                    <a:pt x="0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609" name="Freeform 73">
              <a:extLst>
                <a:ext uri="{FF2B5EF4-FFF2-40B4-BE49-F238E27FC236}">
                  <a16:creationId xmlns:a16="http://schemas.microsoft.com/office/drawing/2014/main" id="{C5EEC016-2331-446B-BA75-A966DDE35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" y="2740"/>
              <a:ext cx="32" cy="19"/>
            </a:xfrm>
            <a:custGeom>
              <a:avLst/>
              <a:gdLst>
                <a:gd name="T0" fmla="*/ 31 w 32"/>
                <a:gd name="T1" fmla="*/ 0 h 19"/>
                <a:gd name="T2" fmla="*/ 15 w 32"/>
                <a:gd name="T3" fmla="*/ 8 h 19"/>
                <a:gd name="T4" fmla="*/ 0 w 32"/>
                <a:gd name="T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9">
                  <a:moveTo>
                    <a:pt x="31" y="0"/>
                  </a:moveTo>
                  <a:lnTo>
                    <a:pt x="15" y="8"/>
                  </a:lnTo>
                  <a:lnTo>
                    <a:pt x="0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610" name="Freeform 74">
              <a:extLst>
                <a:ext uri="{FF2B5EF4-FFF2-40B4-BE49-F238E27FC236}">
                  <a16:creationId xmlns:a16="http://schemas.microsoft.com/office/drawing/2014/main" id="{BBE08145-0714-45A8-B343-B5FC9BA72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2758"/>
              <a:ext cx="28" cy="19"/>
            </a:xfrm>
            <a:custGeom>
              <a:avLst/>
              <a:gdLst>
                <a:gd name="T0" fmla="*/ 27 w 28"/>
                <a:gd name="T1" fmla="*/ 0 h 19"/>
                <a:gd name="T2" fmla="*/ 13 w 28"/>
                <a:gd name="T3" fmla="*/ 8 h 19"/>
                <a:gd name="T4" fmla="*/ 0 w 28"/>
                <a:gd name="T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19">
                  <a:moveTo>
                    <a:pt x="27" y="0"/>
                  </a:moveTo>
                  <a:lnTo>
                    <a:pt x="13" y="8"/>
                  </a:lnTo>
                  <a:lnTo>
                    <a:pt x="0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611" name="Freeform 75">
              <a:extLst>
                <a:ext uri="{FF2B5EF4-FFF2-40B4-BE49-F238E27FC236}">
                  <a16:creationId xmlns:a16="http://schemas.microsoft.com/office/drawing/2014/main" id="{F6B96446-0795-424D-AFB1-023DE0670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2776"/>
              <a:ext cx="26" cy="19"/>
            </a:xfrm>
            <a:custGeom>
              <a:avLst/>
              <a:gdLst>
                <a:gd name="T0" fmla="*/ 25 w 26"/>
                <a:gd name="T1" fmla="*/ 0 h 19"/>
                <a:gd name="T2" fmla="*/ 12 w 26"/>
                <a:gd name="T3" fmla="*/ 8 h 19"/>
                <a:gd name="T4" fmla="*/ 0 w 26"/>
                <a:gd name="T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19">
                  <a:moveTo>
                    <a:pt x="25" y="0"/>
                  </a:moveTo>
                  <a:lnTo>
                    <a:pt x="12" y="8"/>
                  </a:lnTo>
                  <a:lnTo>
                    <a:pt x="0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612" name="Freeform 76">
              <a:extLst>
                <a:ext uri="{FF2B5EF4-FFF2-40B4-BE49-F238E27FC236}">
                  <a16:creationId xmlns:a16="http://schemas.microsoft.com/office/drawing/2014/main" id="{0922EDC6-D283-4389-A044-00884C1C5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0" y="2794"/>
              <a:ext cx="22" cy="19"/>
            </a:xfrm>
            <a:custGeom>
              <a:avLst/>
              <a:gdLst>
                <a:gd name="T0" fmla="*/ 21 w 22"/>
                <a:gd name="T1" fmla="*/ 0 h 19"/>
                <a:gd name="T2" fmla="*/ 10 w 22"/>
                <a:gd name="T3" fmla="*/ 8 h 19"/>
                <a:gd name="T4" fmla="*/ 0 w 22"/>
                <a:gd name="T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9">
                  <a:moveTo>
                    <a:pt x="21" y="0"/>
                  </a:moveTo>
                  <a:lnTo>
                    <a:pt x="10" y="8"/>
                  </a:lnTo>
                  <a:lnTo>
                    <a:pt x="0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613" name="Freeform 77">
              <a:extLst>
                <a:ext uri="{FF2B5EF4-FFF2-40B4-BE49-F238E27FC236}">
                  <a16:creationId xmlns:a16="http://schemas.microsoft.com/office/drawing/2014/main" id="{2E17C50A-6343-439B-BC0F-6100F1A33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3" y="2812"/>
              <a:ext cx="18" cy="20"/>
            </a:xfrm>
            <a:custGeom>
              <a:avLst/>
              <a:gdLst>
                <a:gd name="T0" fmla="*/ 17 w 18"/>
                <a:gd name="T1" fmla="*/ 0 h 20"/>
                <a:gd name="T2" fmla="*/ 8 w 18"/>
                <a:gd name="T3" fmla="*/ 9 h 20"/>
                <a:gd name="T4" fmla="*/ 0 w 18"/>
                <a:gd name="T5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0">
                  <a:moveTo>
                    <a:pt x="17" y="0"/>
                  </a:moveTo>
                  <a:lnTo>
                    <a:pt x="8" y="9"/>
                  </a:lnTo>
                  <a:lnTo>
                    <a:pt x="0" y="19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614" name="Freeform 78">
              <a:extLst>
                <a:ext uri="{FF2B5EF4-FFF2-40B4-BE49-F238E27FC236}">
                  <a16:creationId xmlns:a16="http://schemas.microsoft.com/office/drawing/2014/main" id="{F97B7D18-3F76-4AD9-8A13-D502F0B51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2831"/>
              <a:ext cx="17" cy="19"/>
            </a:xfrm>
            <a:custGeom>
              <a:avLst/>
              <a:gdLst>
                <a:gd name="T0" fmla="*/ 16 w 17"/>
                <a:gd name="T1" fmla="*/ 0 h 19"/>
                <a:gd name="T2" fmla="*/ 7 w 17"/>
                <a:gd name="T3" fmla="*/ 8 h 19"/>
                <a:gd name="T4" fmla="*/ 0 w 17"/>
                <a:gd name="T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9">
                  <a:moveTo>
                    <a:pt x="16" y="0"/>
                  </a:moveTo>
                  <a:lnTo>
                    <a:pt x="7" y="8"/>
                  </a:lnTo>
                  <a:lnTo>
                    <a:pt x="0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615" name="Freeform 79">
              <a:extLst>
                <a:ext uri="{FF2B5EF4-FFF2-40B4-BE49-F238E27FC236}">
                  <a16:creationId xmlns:a16="http://schemas.microsoft.com/office/drawing/2014/main" id="{1252C69A-D844-4094-AD61-FC7B4A72A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5" y="2849"/>
              <a:ext cx="17" cy="19"/>
            </a:xfrm>
            <a:custGeom>
              <a:avLst/>
              <a:gdLst>
                <a:gd name="T0" fmla="*/ 16 w 17"/>
                <a:gd name="T1" fmla="*/ 0 h 19"/>
                <a:gd name="T2" fmla="*/ 7 w 17"/>
                <a:gd name="T3" fmla="*/ 8 h 19"/>
                <a:gd name="T4" fmla="*/ 0 w 17"/>
                <a:gd name="T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9">
                  <a:moveTo>
                    <a:pt x="16" y="0"/>
                  </a:moveTo>
                  <a:lnTo>
                    <a:pt x="7" y="8"/>
                  </a:lnTo>
                  <a:lnTo>
                    <a:pt x="0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616" name="Line 80">
              <a:extLst>
                <a:ext uri="{FF2B5EF4-FFF2-40B4-BE49-F238E27FC236}">
                  <a16:creationId xmlns:a16="http://schemas.microsoft.com/office/drawing/2014/main" id="{621F5551-C6D5-49C8-9769-503DB5E3F9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17" y="2876"/>
              <a:ext cx="26" cy="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33617" name="Line 81">
              <a:extLst>
                <a:ext uri="{FF2B5EF4-FFF2-40B4-BE49-F238E27FC236}">
                  <a16:creationId xmlns:a16="http://schemas.microsoft.com/office/drawing/2014/main" id="{A16A46A2-AD72-4477-A99B-F21AA82C29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8" y="2895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33618" name="Line 82">
              <a:extLst>
                <a:ext uri="{FF2B5EF4-FFF2-40B4-BE49-F238E27FC236}">
                  <a16:creationId xmlns:a16="http://schemas.microsoft.com/office/drawing/2014/main" id="{F00131FC-A7BA-4F61-A70F-F3423A81ED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01" y="2912"/>
              <a:ext cx="22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33619" name="Freeform 83">
              <a:extLst>
                <a:ext uri="{FF2B5EF4-FFF2-40B4-BE49-F238E27FC236}">
                  <a16:creationId xmlns:a16="http://schemas.microsoft.com/office/drawing/2014/main" id="{BAB54D69-7AD8-4B58-9CFC-73FBA90D64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2921"/>
              <a:ext cx="17" cy="19"/>
            </a:xfrm>
            <a:custGeom>
              <a:avLst/>
              <a:gdLst>
                <a:gd name="T0" fmla="*/ 16 w 17"/>
                <a:gd name="T1" fmla="*/ 0 h 19"/>
                <a:gd name="T2" fmla="*/ 6 w 17"/>
                <a:gd name="T3" fmla="*/ 8 h 19"/>
                <a:gd name="T4" fmla="*/ 0 w 17"/>
                <a:gd name="T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9">
                  <a:moveTo>
                    <a:pt x="16" y="0"/>
                  </a:moveTo>
                  <a:lnTo>
                    <a:pt x="6" y="8"/>
                  </a:lnTo>
                  <a:lnTo>
                    <a:pt x="0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620" name="Freeform 84">
              <a:extLst>
                <a:ext uri="{FF2B5EF4-FFF2-40B4-BE49-F238E27FC236}">
                  <a16:creationId xmlns:a16="http://schemas.microsoft.com/office/drawing/2014/main" id="{31A3A4B9-61A4-460C-8D35-25B6C27D6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" y="2939"/>
              <a:ext cx="17" cy="19"/>
            </a:xfrm>
            <a:custGeom>
              <a:avLst/>
              <a:gdLst>
                <a:gd name="T0" fmla="*/ 16 w 17"/>
                <a:gd name="T1" fmla="*/ 0 h 19"/>
                <a:gd name="T2" fmla="*/ 8 w 17"/>
                <a:gd name="T3" fmla="*/ 8 h 19"/>
                <a:gd name="T4" fmla="*/ 0 w 17"/>
                <a:gd name="T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9">
                  <a:moveTo>
                    <a:pt x="16" y="0"/>
                  </a:moveTo>
                  <a:lnTo>
                    <a:pt x="8" y="8"/>
                  </a:lnTo>
                  <a:lnTo>
                    <a:pt x="0" y="1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33621" name="Freeform 85">
              <a:extLst>
                <a:ext uri="{FF2B5EF4-FFF2-40B4-BE49-F238E27FC236}">
                  <a16:creationId xmlns:a16="http://schemas.microsoft.com/office/drawing/2014/main" id="{64A55985-6394-49A4-9FD1-37513C303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2" y="2957"/>
              <a:ext cx="17" cy="20"/>
            </a:xfrm>
            <a:custGeom>
              <a:avLst/>
              <a:gdLst>
                <a:gd name="T0" fmla="*/ 16 w 17"/>
                <a:gd name="T1" fmla="*/ 0 h 20"/>
                <a:gd name="T2" fmla="*/ 9 w 17"/>
                <a:gd name="T3" fmla="*/ 9 h 20"/>
                <a:gd name="T4" fmla="*/ 0 w 17"/>
                <a:gd name="T5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0">
                  <a:moveTo>
                    <a:pt x="16" y="0"/>
                  </a:moveTo>
                  <a:lnTo>
                    <a:pt x="9" y="9"/>
                  </a:lnTo>
                  <a:lnTo>
                    <a:pt x="0" y="19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833622" name="Freeform 86">
            <a:extLst>
              <a:ext uri="{FF2B5EF4-FFF2-40B4-BE49-F238E27FC236}">
                <a16:creationId xmlns:a16="http://schemas.microsoft.com/office/drawing/2014/main" id="{23E5BBF8-16F4-4206-8E8F-F0794F221F06}"/>
              </a:ext>
            </a:extLst>
          </p:cNvPr>
          <p:cNvSpPr>
            <a:spLocks/>
          </p:cNvSpPr>
          <p:nvPr/>
        </p:nvSpPr>
        <p:spPr bwMode="auto">
          <a:xfrm>
            <a:off x="922338" y="1447800"/>
            <a:ext cx="7392987" cy="3506788"/>
          </a:xfrm>
          <a:custGeom>
            <a:avLst/>
            <a:gdLst>
              <a:gd name="T0" fmla="*/ 0 w 4657"/>
              <a:gd name="T1" fmla="*/ 0 h 2209"/>
              <a:gd name="T2" fmla="*/ 0 w 4657"/>
              <a:gd name="T3" fmla="*/ 2208 h 2209"/>
              <a:gd name="T4" fmla="*/ 4656 w 4657"/>
              <a:gd name="T5" fmla="*/ 2208 h 2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57" h="2209">
                <a:moveTo>
                  <a:pt x="0" y="0"/>
                </a:moveTo>
                <a:lnTo>
                  <a:pt x="0" y="2208"/>
                </a:lnTo>
                <a:lnTo>
                  <a:pt x="4656" y="2208"/>
                </a:lnTo>
              </a:path>
            </a:pathLst>
          </a:custGeom>
          <a:noFill/>
          <a:ln w="28575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3623" name="Line 87">
            <a:extLst>
              <a:ext uri="{FF2B5EF4-FFF2-40B4-BE49-F238E27FC236}">
                <a16:creationId xmlns:a16="http://schemas.microsoft.com/office/drawing/2014/main" id="{39E907E0-6563-47AB-BEF9-9BA9A1EBC423}"/>
              </a:ext>
            </a:extLst>
          </p:cNvPr>
          <p:cNvSpPr>
            <a:spLocks noChangeShapeType="1"/>
          </p:cNvSpPr>
          <p:nvPr/>
        </p:nvSpPr>
        <p:spPr bwMode="auto">
          <a:xfrm>
            <a:off x="927100" y="4038600"/>
            <a:ext cx="656431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624" name="Freeform 88">
            <a:extLst>
              <a:ext uri="{FF2B5EF4-FFF2-40B4-BE49-F238E27FC236}">
                <a16:creationId xmlns:a16="http://schemas.microsoft.com/office/drawing/2014/main" id="{804845B9-87E2-4DEC-94DA-E9CA3B500200}"/>
              </a:ext>
            </a:extLst>
          </p:cNvPr>
          <p:cNvSpPr>
            <a:spLocks/>
          </p:cNvSpPr>
          <p:nvPr/>
        </p:nvSpPr>
        <p:spPr bwMode="auto">
          <a:xfrm>
            <a:off x="912813" y="1828800"/>
            <a:ext cx="6783387" cy="3354388"/>
          </a:xfrm>
          <a:custGeom>
            <a:avLst/>
            <a:gdLst>
              <a:gd name="T0" fmla="*/ 0 w 4273"/>
              <a:gd name="T1" fmla="*/ 144 h 2113"/>
              <a:gd name="T2" fmla="*/ 384 w 4273"/>
              <a:gd name="T3" fmla="*/ 144 h 2113"/>
              <a:gd name="T4" fmla="*/ 384 w 4273"/>
              <a:gd name="T5" fmla="*/ 768 h 2113"/>
              <a:gd name="T6" fmla="*/ 768 w 4273"/>
              <a:gd name="T7" fmla="*/ 768 h 2113"/>
              <a:gd name="T8" fmla="*/ 768 w 4273"/>
              <a:gd name="T9" fmla="*/ 912 h 2113"/>
              <a:gd name="T10" fmla="*/ 1344 w 4273"/>
              <a:gd name="T11" fmla="*/ 912 h 2113"/>
              <a:gd name="T12" fmla="*/ 1344 w 4273"/>
              <a:gd name="T13" fmla="*/ 1248 h 2113"/>
              <a:gd name="T14" fmla="*/ 1536 w 4273"/>
              <a:gd name="T15" fmla="*/ 1248 h 2113"/>
              <a:gd name="T16" fmla="*/ 1536 w 4273"/>
              <a:gd name="T17" fmla="*/ 1392 h 2113"/>
              <a:gd name="T18" fmla="*/ 1728 w 4273"/>
              <a:gd name="T19" fmla="*/ 1392 h 2113"/>
              <a:gd name="T20" fmla="*/ 1728 w 4273"/>
              <a:gd name="T21" fmla="*/ 2064 h 2113"/>
              <a:gd name="T22" fmla="*/ 2112 w 4273"/>
              <a:gd name="T23" fmla="*/ 2064 h 2113"/>
              <a:gd name="T24" fmla="*/ 2112 w 4273"/>
              <a:gd name="T25" fmla="*/ 2112 h 2113"/>
              <a:gd name="T26" fmla="*/ 2304 w 4273"/>
              <a:gd name="T27" fmla="*/ 2112 h 2113"/>
              <a:gd name="T28" fmla="*/ 2304 w 4273"/>
              <a:gd name="T29" fmla="*/ 672 h 2113"/>
              <a:gd name="T30" fmla="*/ 2496 w 4273"/>
              <a:gd name="T31" fmla="*/ 672 h 2113"/>
              <a:gd name="T32" fmla="*/ 2496 w 4273"/>
              <a:gd name="T33" fmla="*/ 912 h 2113"/>
              <a:gd name="T34" fmla="*/ 2688 w 4273"/>
              <a:gd name="T35" fmla="*/ 912 h 2113"/>
              <a:gd name="T36" fmla="*/ 2688 w 4273"/>
              <a:gd name="T37" fmla="*/ 1344 h 2113"/>
              <a:gd name="T38" fmla="*/ 3072 w 4273"/>
              <a:gd name="T39" fmla="*/ 1344 h 2113"/>
              <a:gd name="T40" fmla="*/ 3072 w 4273"/>
              <a:gd name="T41" fmla="*/ 1488 h 2113"/>
              <a:gd name="T42" fmla="*/ 3456 w 4273"/>
              <a:gd name="T43" fmla="*/ 1488 h 2113"/>
              <a:gd name="T44" fmla="*/ 3456 w 4273"/>
              <a:gd name="T45" fmla="*/ 0 h 2113"/>
              <a:gd name="T46" fmla="*/ 3648 w 4273"/>
              <a:gd name="T47" fmla="*/ 0 h 2113"/>
              <a:gd name="T48" fmla="*/ 3648 w 4273"/>
              <a:gd name="T49" fmla="*/ 67 h 2113"/>
              <a:gd name="T50" fmla="*/ 3648 w 4273"/>
              <a:gd name="T51" fmla="*/ 288 h 2113"/>
              <a:gd name="T52" fmla="*/ 3715 w 4273"/>
              <a:gd name="T53" fmla="*/ 288 h 2113"/>
              <a:gd name="T54" fmla="*/ 3888 w 4273"/>
              <a:gd name="T55" fmla="*/ 288 h 2113"/>
              <a:gd name="T56" fmla="*/ 3984 w 4273"/>
              <a:gd name="T57" fmla="*/ 288 h 2113"/>
              <a:gd name="T58" fmla="*/ 4032 w 4273"/>
              <a:gd name="T59" fmla="*/ 288 h 2113"/>
              <a:gd name="T60" fmla="*/ 4032 w 4273"/>
              <a:gd name="T61" fmla="*/ 624 h 2113"/>
              <a:gd name="T62" fmla="*/ 4224 w 4273"/>
              <a:gd name="T63" fmla="*/ 624 h 2113"/>
              <a:gd name="T64" fmla="*/ 4224 w 4273"/>
              <a:gd name="T65" fmla="*/ 1248 h 2113"/>
              <a:gd name="T66" fmla="*/ 4272 w 4273"/>
              <a:gd name="T67" fmla="*/ 1248 h 2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273" h="2113">
                <a:moveTo>
                  <a:pt x="0" y="144"/>
                </a:moveTo>
                <a:lnTo>
                  <a:pt x="384" y="144"/>
                </a:lnTo>
                <a:lnTo>
                  <a:pt x="384" y="768"/>
                </a:lnTo>
                <a:lnTo>
                  <a:pt x="768" y="768"/>
                </a:lnTo>
                <a:lnTo>
                  <a:pt x="768" y="912"/>
                </a:lnTo>
                <a:lnTo>
                  <a:pt x="1344" y="912"/>
                </a:lnTo>
                <a:lnTo>
                  <a:pt x="1344" y="1248"/>
                </a:lnTo>
                <a:lnTo>
                  <a:pt x="1536" y="1248"/>
                </a:lnTo>
                <a:lnTo>
                  <a:pt x="1536" y="1392"/>
                </a:lnTo>
                <a:lnTo>
                  <a:pt x="1728" y="1392"/>
                </a:lnTo>
                <a:lnTo>
                  <a:pt x="1728" y="2064"/>
                </a:lnTo>
                <a:lnTo>
                  <a:pt x="2112" y="2064"/>
                </a:lnTo>
                <a:lnTo>
                  <a:pt x="2112" y="2112"/>
                </a:lnTo>
                <a:lnTo>
                  <a:pt x="2304" y="2112"/>
                </a:lnTo>
                <a:lnTo>
                  <a:pt x="2304" y="672"/>
                </a:lnTo>
                <a:lnTo>
                  <a:pt x="2496" y="672"/>
                </a:lnTo>
                <a:lnTo>
                  <a:pt x="2496" y="912"/>
                </a:lnTo>
                <a:lnTo>
                  <a:pt x="2688" y="912"/>
                </a:lnTo>
                <a:lnTo>
                  <a:pt x="2688" y="1344"/>
                </a:lnTo>
                <a:lnTo>
                  <a:pt x="3072" y="1344"/>
                </a:lnTo>
                <a:lnTo>
                  <a:pt x="3072" y="1488"/>
                </a:lnTo>
                <a:lnTo>
                  <a:pt x="3456" y="1488"/>
                </a:lnTo>
                <a:lnTo>
                  <a:pt x="3456" y="0"/>
                </a:lnTo>
                <a:lnTo>
                  <a:pt x="3648" y="0"/>
                </a:lnTo>
                <a:lnTo>
                  <a:pt x="3648" y="67"/>
                </a:lnTo>
                <a:lnTo>
                  <a:pt x="3648" y="288"/>
                </a:lnTo>
                <a:lnTo>
                  <a:pt x="3715" y="288"/>
                </a:lnTo>
                <a:lnTo>
                  <a:pt x="3888" y="288"/>
                </a:lnTo>
                <a:lnTo>
                  <a:pt x="3984" y="288"/>
                </a:lnTo>
                <a:lnTo>
                  <a:pt x="4032" y="288"/>
                </a:lnTo>
                <a:lnTo>
                  <a:pt x="4032" y="624"/>
                </a:lnTo>
                <a:lnTo>
                  <a:pt x="4224" y="624"/>
                </a:lnTo>
                <a:lnTo>
                  <a:pt x="4224" y="1248"/>
                </a:lnTo>
                <a:lnTo>
                  <a:pt x="4272" y="1248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3625" name="Line 89">
            <a:extLst>
              <a:ext uri="{FF2B5EF4-FFF2-40B4-BE49-F238E27FC236}">
                <a16:creationId xmlns:a16="http://schemas.microsoft.com/office/drawing/2014/main" id="{0FBED394-59A2-49F2-BA3D-1177D76BCD9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8413" y="3513138"/>
            <a:ext cx="0" cy="1814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626" name="Line 90">
            <a:extLst>
              <a:ext uri="{FF2B5EF4-FFF2-40B4-BE49-F238E27FC236}">
                <a16:creationId xmlns:a16="http://schemas.microsoft.com/office/drawing/2014/main" id="{77364FDD-3042-465B-9132-0BF195659CC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0150" y="4495800"/>
            <a:ext cx="138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627" name="Rectangle 91">
            <a:extLst>
              <a:ext uri="{FF2B5EF4-FFF2-40B4-BE49-F238E27FC236}">
                <a16:creationId xmlns:a16="http://schemas.microsoft.com/office/drawing/2014/main" id="{F013F913-0C81-4DC5-822A-5C3E541D7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25" y="3863975"/>
            <a:ext cx="6762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 i="1">
                <a:latin typeface="Arial" panose="020B0604020202020204" pitchFamily="34" charset="0"/>
                <a:ea typeface="新細明體" panose="02020500000000000000" pitchFamily="18" charset="-120"/>
              </a:rPr>
              <a:t>ROP</a:t>
            </a:r>
          </a:p>
        </p:txBody>
      </p:sp>
      <p:sp>
        <p:nvSpPr>
          <p:cNvPr id="833628" name="Rectangle 92">
            <a:extLst>
              <a:ext uri="{FF2B5EF4-FFF2-40B4-BE49-F238E27FC236}">
                <a16:creationId xmlns:a16="http://schemas.microsoft.com/office/drawing/2014/main" id="{E4C4BE1F-4E08-4A37-9DA6-A832B93420D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-238919" y="2713832"/>
            <a:ext cx="19208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Quantity on hand</a:t>
            </a:r>
          </a:p>
        </p:txBody>
      </p:sp>
      <p:sp>
        <p:nvSpPr>
          <p:cNvPr id="833629" name="Rectangle 93">
            <a:extLst>
              <a:ext uri="{FF2B5EF4-FFF2-40B4-BE49-F238E27FC236}">
                <a16:creationId xmlns:a16="http://schemas.microsoft.com/office/drawing/2014/main" id="{40F261E9-C4D2-488A-946A-A8EF3BD82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" y="4778375"/>
            <a:ext cx="3079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0</a:t>
            </a:r>
          </a:p>
        </p:txBody>
      </p:sp>
      <p:sp>
        <p:nvSpPr>
          <p:cNvPr id="833630" name="Line 94">
            <a:extLst>
              <a:ext uri="{FF2B5EF4-FFF2-40B4-BE49-F238E27FC236}">
                <a16:creationId xmlns:a16="http://schemas.microsoft.com/office/drawing/2014/main" id="{7AF95D8E-1199-45E3-A2B8-8D7584F8A67E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1213" y="4275138"/>
            <a:ext cx="0" cy="1692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631" name="Rectangle 95">
            <a:extLst>
              <a:ext uri="{FF2B5EF4-FFF2-40B4-BE49-F238E27FC236}">
                <a16:creationId xmlns:a16="http://schemas.microsoft.com/office/drawing/2014/main" id="{CBEC9361-3B94-4CD4-97F6-F7D06A23F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0" y="3529013"/>
            <a:ext cx="358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 i="1">
                <a:latin typeface="Arial" panose="020B0604020202020204" pitchFamily="34" charset="0"/>
                <a:ea typeface="新細明體" panose="02020500000000000000" pitchFamily="18" charset="-120"/>
              </a:rPr>
              <a:t>Q</a:t>
            </a:r>
          </a:p>
        </p:txBody>
      </p:sp>
      <p:sp>
        <p:nvSpPr>
          <p:cNvPr id="833632" name="Line 96">
            <a:extLst>
              <a:ext uri="{FF2B5EF4-FFF2-40B4-BE49-F238E27FC236}">
                <a16:creationId xmlns:a16="http://schemas.microsoft.com/office/drawing/2014/main" id="{E9A7B888-D602-489D-9C60-C66D4963B2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38613" y="2879725"/>
            <a:ext cx="34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633" name="Line 97">
            <a:extLst>
              <a:ext uri="{FF2B5EF4-FFF2-40B4-BE49-F238E27FC236}">
                <a16:creationId xmlns:a16="http://schemas.microsoft.com/office/drawing/2014/main" id="{FA3C61FE-4029-4A15-8E2F-32A42F92EB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57688" y="2874963"/>
            <a:ext cx="0" cy="636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634" name="Line 98">
            <a:extLst>
              <a:ext uri="{FF2B5EF4-FFF2-40B4-BE49-F238E27FC236}">
                <a16:creationId xmlns:a16="http://schemas.microsoft.com/office/drawing/2014/main" id="{65C75D39-08A6-4157-9353-C9AED77CB7D5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3924300"/>
            <a:ext cx="0" cy="1235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635" name="Rectangle 99">
            <a:extLst>
              <a:ext uri="{FF2B5EF4-FFF2-40B4-BE49-F238E27FC236}">
                <a16:creationId xmlns:a16="http://schemas.microsoft.com/office/drawing/2014/main" id="{52896314-68C3-4AD0-9842-64CEDB4F94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275" y="2738438"/>
            <a:ext cx="3587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 i="1">
                <a:latin typeface="Arial" panose="020B0604020202020204" pitchFamily="34" charset="0"/>
                <a:ea typeface="新細明體" panose="02020500000000000000" pitchFamily="18" charset="-120"/>
              </a:rPr>
              <a:t>Q</a:t>
            </a:r>
          </a:p>
        </p:txBody>
      </p:sp>
      <p:sp>
        <p:nvSpPr>
          <p:cNvPr id="833636" name="Line 100">
            <a:extLst>
              <a:ext uri="{FF2B5EF4-FFF2-40B4-BE49-F238E27FC236}">
                <a16:creationId xmlns:a16="http://schemas.microsoft.com/office/drawing/2014/main" id="{0A2032B6-3A56-43A0-A955-74EF2FCAB7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91213" y="1812925"/>
            <a:ext cx="3921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637" name="Line 101">
            <a:extLst>
              <a:ext uri="{FF2B5EF4-FFF2-40B4-BE49-F238E27FC236}">
                <a16:creationId xmlns:a16="http://schemas.microsoft.com/office/drawing/2014/main" id="{688F6776-6F54-434A-BC5C-D97E4066A4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0613" y="1806575"/>
            <a:ext cx="0" cy="895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638" name="Line 102">
            <a:extLst>
              <a:ext uri="{FF2B5EF4-FFF2-40B4-BE49-F238E27FC236}">
                <a16:creationId xmlns:a16="http://schemas.microsoft.com/office/drawing/2014/main" id="{C40B8687-63C2-4F3D-9838-5D66F13124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0613" y="3040063"/>
            <a:ext cx="0" cy="1144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639" name="Rectangle 103">
            <a:extLst>
              <a:ext uri="{FF2B5EF4-FFF2-40B4-BE49-F238E27FC236}">
                <a16:creationId xmlns:a16="http://schemas.microsoft.com/office/drawing/2014/main" id="{C7789B46-5646-4D13-8F4F-2B574CF52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7275" y="4321175"/>
            <a:ext cx="107791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zh-TW" sz="1800" b="1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Receive order</a:t>
            </a:r>
          </a:p>
        </p:txBody>
      </p:sp>
      <p:sp>
        <p:nvSpPr>
          <p:cNvPr id="833640" name="Line 104">
            <a:extLst>
              <a:ext uri="{FF2B5EF4-FFF2-40B4-BE49-F238E27FC236}">
                <a16:creationId xmlns:a16="http://schemas.microsoft.com/office/drawing/2014/main" id="{F91E53D9-E392-46B9-A5DC-01419B42E3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13400" y="4184650"/>
            <a:ext cx="701675" cy="6000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641" name="Rectangle 105">
            <a:extLst>
              <a:ext uri="{FF2B5EF4-FFF2-40B4-BE49-F238E27FC236}">
                <a16:creationId xmlns:a16="http://schemas.microsoft.com/office/drawing/2014/main" id="{9277925A-258D-4D9B-B394-C002E36FA4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3075" y="3117850"/>
            <a:ext cx="8699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zh-TW" sz="1800" b="1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Place order</a:t>
            </a:r>
          </a:p>
        </p:txBody>
      </p:sp>
      <p:sp>
        <p:nvSpPr>
          <p:cNvPr id="833642" name="Freeform 106">
            <a:extLst>
              <a:ext uri="{FF2B5EF4-FFF2-40B4-BE49-F238E27FC236}">
                <a16:creationId xmlns:a16="http://schemas.microsoft.com/office/drawing/2014/main" id="{9502D366-CB3A-4A81-902B-89A8BB50B3B3}"/>
              </a:ext>
            </a:extLst>
          </p:cNvPr>
          <p:cNvSpPr>
            <a:spLocks/>
          </p:cNvSpPr>
          <p:nvPr/>
        </p:nvSpPr>
        <p:spPr bwMode="auto">
          <a:xfrm>
            <a:off x="3473450" y="3590925"/>
            <a:ext cx="635000" cy="377825"/>
          </a:xfrm>
          <a:custGeom>
            <a:avLst/>
            <a:gdLst>
              <a:gd name="T0" fmla="*/ 162 w 400"/>
              <a:gd name="T1" fmla="*/ 0 h 238"/>
              <a:gd name="T2" fmla="*/ 399 w 400"/>
              <a:gd name="T3" fmla="*/ 0 h 238"/>
              <a:gd name="T4" fmla="*/ 0 w 400"/>
              <a:gd name="T5" fmla="*/ 237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0" h="238">
                <a:moveTo>
                  <a:pt x="162" y="0"/>
                </a:moveTo>
                <a:lnTo>
                  <a:pt x="399" y="0"/>
                </a:lnTo>
                <a:lnTo>
                  <a:pt x="0" y="237"/>
                </a:lnTo>
              </a:path>
            </a:pathLst>
          </a:custGeom>
          <a:noFill/>
          <a:ln w="12700" cap="rnd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3643" name="Line 107">
            <a:extLst>
              <a:ext uri="{FF2B5EF4-FFF2-40B4-BE49-F238E27FC236}">
                <a16:creationId xmlns:a16="http://schemas.microsoft.com/office/drawing/2014/main" id="{AB624097-3A34-4FFC-91D5-909B72815D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16450" y="4487863"/>
            <a:ext cx="311150" cy="611187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644" name="Line 108">
            <a:extLst>
              <a:ext uri="{FF2B5EF4-FFF2-40B4-BE49-F238E27FC236}">
                <a16:creationId xmlns:a16="http://schemas.microsoft.com/office/drawing/2014/main" id="{85F9571C-5528-46F5-9649-FF638779012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4063" y="5326063"/>
            <a:ext cx="0" cy="6270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645" name="Line 109">
            <a:extLst>
              <a:ext uri="{FF2B5EF4-FFF2-40B4-BE49-F238E27FC236}">
                <a16:creationId xmlns:a16="http://schemas.microsoft.com/office/drawing/2014/main" id="{038312F9-1281-4C00-923C-7D5F237C2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8550" y="5380038"/>
            <a:ext cx="925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646" name="Line 110">
            <a:extLst>
              <a:ext uri="{FF2B5EF4-FFF2-40B4-BE49-F238E27FC236}">
                <a16:creationId xmlns:a16="http://schemas.microsoft.com/office/drawing/2014/main" id="{CED7E408-FEE9-467D-ACFB-6D0F41E7D1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8350" y="5380038"/>
            <a:ext cx="138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647" name="Rectangle 111">
            <a:extLst>
              <a:ext uri="{FF2B5EF4-FFF2-40B4-BE49-F238E27FC236}">
                <a16:creationId xmlns:a16="http://schemas.microsoft.com/office/drawing/2014/main" id="{9C46E8CF-FF8A-4ADD-8603-47DD794BB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0" y="5208588"/>
            <a:ext cx="1069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Stockout</a:t>
            </a:r>
          </a:p>
        </p:txBody>
      </p:sp>
      <p:sp>
        <p:nvSpPr>
          <p:cNvPr id="833648" name="Rectangle 112">
            <a:extLst>
              <a:ext uri="{FF2B5EF4-FFF2-40B4-BE49-F238E27FC236}">
                <a16:creationId xmlns:a16="http://schemas.microsoft.com/office/drawing/2014/main" id="{D5BDF7C1-207E-4CE7-9C92-9E7E8A5BE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088" y="5646738"/>
            <a:ext cx="4476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 i="1">
                <a:latin typeface="Arial" panose="020B0604020202020204" pitchFamily="34" charset="0"/>
                <a:ea typeface="新細明體" panose="02020500000000000000" pitchFamily="18" charset="-120"/>
              </a:rPr>
              <a:t>LT</a:t>
            </a:r>
          </a:p>
        </p:txBody>
      </p:sp>
      <p:sp>
        <p:nvSpPr>
          <p:cNvPr id="833649" name="Line 113">
            <a:extLst>
              <a:ext uri="{FF2B5EF4-FFF2-40B4-BE49-F238E27FC236}">
                <a16:creationId xmlns:a16="http://schemas.microsoft.com/office/drawing/2014/main" id="{70266654-0689-4A1C-9A43-0CCE2F1C36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46450" y="5837238"/>
            <a:ext cx="438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650" name="Line 114">
            <a:extLst>
              <a:ext uri="{FF2B5EF4-FFF2-40B4-BE49-F238E27FC236}">
                <a16:creationId xmlns:a16="http://schemas.microsoft.com/office/drawing/2014/main" id="{3FADC6AD-C92D-4489-A968-0B8FA91BF9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4963" y="5837238"/>
            <a:ext cx="4095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651" name="Rectangle 115">
            <a:extLst>
              <a:ext uri="{FF2B5EF4-FFF2-40B4-BE49-F238E27FC236}">
                <a16:creationId xmlns:a16="http://schemas.microsoft.com/office/drawing/2014/main" id="{A9CD1B44-36CF-4B88-95FC-36EB32DDC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25" y="5967413"/>
            <a:ext cx="688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Time</a:t>
            </a:r>
          </a:p>
        </p:txBody>
      </p:sp>
      <p:sp>
        <p:nvSpPr>
          <p:cNvPr id="833652" name="Line 116">
            <a:extLst>
              <a:ext uri="{FF2B5EF4-FFF2-40B4-BE49-F238E27FC236}">
                <a16:creationId xmlns:a16="http://schemas.microsoft.com/office/drawing/2014/main" id="{68F2CC2F-FCD0-4D3E-A4A7-5C7FE4EC1F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4850" y="5027613"/>
            <a:ext cx="0" cy="955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653" name="Line 117">
            <a:extLst>
              <a:ext uri="{FF2B5EF4-FFF2-40B4-BE49-F238E27FC236}">
                <a16:creationId xmlns:a16="http://schemas.microsoft.com/office/drawing/2014/main" id="{48B0FABA-3B12-4C71-BCCF-1A4584655B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3975" y="5027613"/>
            <a:ext cx="0" cy="955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654" name="Rectangle 118">
            <a:extLst>
              <a:ext uri="{FF2B5EF4-FFF2-40B4-BE49-F238E27FC236}">
                <a16:creationId xmlns:a16="http://schemas.microsoft.com/office/drawing/2014/main" id="{96ED7504-6649-472C-8932-48C242A30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7713" y="5646738"/>
            <a:ext cx="4476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 i="1">
                <a:latin typeface="Arial" panose="020B0604020202020204" pitchFamily="34" charset="0"/>
                <a:ea typeface="新細明體" panose="02020500000000000000" pitchFamily="18" charset="-120"/>
              </a:rPr>
              <a:t>LT</a:t>
            </a:r>
          </a:p>
        </p:txBody>
      </p:sp>
      <p:sp>
        <p:nvSpPr>
          <p:cNvPr id="833655" name="Line 119">
            <a:extLst>
              <a:ext uri="{FF2B5EF4-FFF2-40B4-BE49-F238E27FC236}">
                <a16:creationId xmlns:a16="http://schemas.microsoft.com/office/drawing/2014/main" id="{C5EEE06F-18C6-42FA-ADAD-FCF196396F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18150" y="5821363"/>
            <a:ext cx="285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656" name="Line 120">
            <a:extLst>
              <a:ext uri="{FF2B5EF4-FFF2-40B4-BE49-F238E27FC236}">
                <a16:creationId xmlns:a16="http://schemas.microsoft.com/office/drawing/2014/main" id="{16872AE5-25FF-47AA-87B8-F0FD5832F96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29375" y="5821363"/>
            <a:ext cx="2143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657" name="Rectangle 121">
            <a:extLst>
              <a:ext uri="{FF2B5EF4-FFF2-40B4-BE49-F238E27FC236}">
                <a16:creationId xmlns:a16="http://schemas.microsoft.com/office/drawing/2014/main" id="{C40CE44E-4CF1-47F4-B412-3D7681101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9425" y="2895600"/>
            <a:ext cx="1044575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Demand</a:t>
            </a:r>
          </a:p>
          <a:p>
            <a:pPr eaLnBrk="0" hangingPunct="0"/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During</a:t>
            </a:r>
          </a:p>
          <a:p>
            <a:pPr eaLnBrk="0" hangingPunct="0"/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LT</a:t>
            </a:r>
          </a:p>
        </p:txBody>
      </p:sp>
      <p:sp>
        <p:nvSpPr>
          <p:cNvPr id="833658" name="Line 122">
            <a:extLst>
              <a:ext uri="{FF2B5EF4-FFF2-40B4-BE49-F238E27FC236}">
                <a16:creationId xmlns:a16="http://schemas.microsoft.com/office/drawing/2014/main" id="{E0817E85-5DC4-4CD7-A8A7-239AC157F5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07375" y="3733800"/>
            <a:ext cx="174625" cy="336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659" name="Line 123">
            <a:extLst>
              <a:ext uri="{FF2B5EF4-FFF2-40B4-BE49-F238E27FC236}">
                <a16:creationId xmlns:a16="http://schemas.microsoft.com/office/drawing/2014/main" id="{6CA90067-C31B-49A2-BE31-D6AC49B441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99450" y="4351338"/>
            <a:ext cx="392113" cy="366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660" name="Line 124">
            <a:extLst>
              <a:ext uri="{FF2B5EF4-FFF2-40B4-BE49-F238E27FC236}">
                <a16:creationId xmlns:a16="http://schemas.microsoft.com/office/drawing/2014/main" id="{106A7D5B-CAB8-4BA1-9502-1372F13031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18450" y="4275138"/>
            <a:ext cx="620713" cy="595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661" name="Line 125">
            <a:extLst>
              <a:ext uri="{FF2B5EF4-FFF2-40B4-BE49-F238E27FC236}">
                <a16:creationId xmlns:a16="http://schemas.microsoft.com/office/drawing/2014/main" id="{35A18CF2-0338-435D-A9E6-74026EC9C3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13650" y="4198938"/>
            <a:ext cx="773113" cy="747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662" name="Line 126">
            <a:extLst>
              <a:ext uri="{FF2B5EF4-FFF2-40B4-BE49-F238E27FC236}">
                <a16:creationId xmlns:a16="http://schemas.microsoft.com/office/drawing/2014/main" id="{062008DA-D7AB-4C0E-A418-0C1D40F08F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13650" y="4122738"/>
            <a:ext cx="620713" cy="595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663" name="Line 127">
            <a:extLst>
              <a:ext uri="{FF2B5EF4-FFF2-40B4-BE49-F238E27FC236}">
                <a16:creationId xmlns:a16="http://schemas.microsoft.com/office/drawing/2014/main" id="{98A80FBE-7407-4386-9B14-CC63CAA51B0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13650" y="4046538"/>
            <a:ext cx="468313" cy="442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664" name="Line 128">
            <a:extLst>
              <a:ext uri="{FF2B5EF4-FFF2-40B4-BE49-F238E27FC236}">
                <a16:creationId xmlns:a16="http://schemas.microsoft.com/office/drawing/2014/main" id="{E5D38BEA-10D5-4884-B91B-A0193356F5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13650" y="3970338"/>
            <a:ext cx="315913" cy="29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665" name="Line 129">
            <a:extLst>
              <a:ext uri="{FF2B5EF4-FFF2-40B4-BE49-F238E27FC236}">
                <a16:creationId xmlns:a16="http://schemas.microsoft.com/office/drawing/2014/main" id="{EC43688E-B735-4C62-89DD-70AAC33E8DD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13650" y="3894138"/>
            <a:ext cx="163513" cy="138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666" name="Line 130">
            <a:extLst>
              <a:ext uri="{FF2B5EF4-FFF2-40B4-BE49-F238E27FC236}">
                <a16:creationId xmlns:a16="http://schemas.microsoft.com/office/drawing/2014/main" id="{4EAC0DC0-CD37-4FD5-AFE8-9BBFC13D57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13650" y="3741738"/>
            <a:ext cx="87313" cy="61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667" name="Rectangle 131">
            <a:extLst>
              <a:ext uri="{FF2B5EF4-FFF2-40B4-BE49-F238E27FC236}">
                <a16:creationId xmlns:a16="http://schemas.microsoft.com/office/drawing/2014/main" id="{8263D6C4-5FDE-4FB4-8B46-E1BA41365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8525" y="4625975"/>
            <a:ext cx="3333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 i="1">
                <a:latin typeface="Arial" panose="020B0604020202020204" pitchFamily="34" charset="0"/>
                <a:ea typeface="新細明體" panose="02020500000000000000" pitchFamily="18" charset="-120"/>
              </a:rPr>
              <a:t>P</a:t>
            </a:r>
          </a:p>
        </p:txBody>
      </p:sp>
      <p:sp>
        <p:nvSpPr>
          <p:cNvPr id="833668" name="Line 132">
            <a:extLst>
              <a:ext uri="{FF2B5EF4-FFF2-40B4-BE49-F238E27FC236}">
                <a16:creationId xmlns:a16="http://schemas.microsoft.com/office/drawing/2014/main" id="{5F04B7FB-1117-4724-8660-E6E57E1FCA0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147050" y="4491038"/>
            <a:ext cx="468313" cy="3159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669" name="Rectangle 133">
            <a:extLst>
              <a:ext uri="{FF2B5EF4-FFF2-40B4-BE49-F238E27FC236}">
                <a16:creationId xmlns:a16="http://schemas.microsoft.com/office/drawing/2014/main" id="{662430CB-5D0B-4B40-877C-61E56D60B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3" y="4959350"/>
            <a:ext cx="292100" cy="1397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670" name="Rectangle 134">
            <a:extLst>
              <a:ext uri="{FF2B5EF4-FFF2-40B4-BE49-F238E27FC236}">
                <a16:creationId xmlns:a16="http://schemas.microsoft.com/office/drawing/2014/main" id="{7133AF83-84FD-4BCD-8C6B-1BA19F778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7163" y="4959350"/>
            <a:ext cx="292100" cy="1397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3671" name="Line 135">
            <a:extLst>
              <a:ext uri="{FF2B5EF4-FFF2-40B4-BE49-F238E27FC236}">
                <a16:creationId xmlns:a16="http://schemas.microsoft.com/office/drawing/2014/main" id="{CCAFAC80-E1AC-4F8E-AA7D-3C5B476CA3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518477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2">
            <a:extLst>
              <a:ext uri="{FF2B5EF4-FFF2-40B4-BE49-F238E27FC236}">
                <a16:creationId xmlns:a16="http://schemas.microsoft.com/office/drawing/2014/main" id="{7B5CB886-9127-4C6A-9939-77E5E68352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>
                <a:ea typeface="新細明體" panose="02020500000000000000" pitchFamily="18" charset="-120"/>
              </a:rPr>
              <a:t>Reorder Point Control for a Single Item (2)</a:t>
            </a:r>
            <a:endParaRPr lang="zh-TW" altLang="en-US" sz="3200">
              <a:ea typeface="新細明體" panose="02020500000000000000" pitchFamily="18" charset="-120"/>
            </a:endParaRPr>
          </a:p>
        </p:txBody>
      </p:sp>
      <p:sp>
        <p:nvSpPr>
          <p:cNvPr id="835588" name="Line 4">
            <a:extLst>
              <a:ext uri="{FF2B5EF4-FFF2-40B4-BE49-F238E27FC236}">
                <a16:creationId xmlns:a16="http://schemas.microsoft.com/office/drawing/2014/main" id="{3878D1E9-13C0-4446-8365-6D62FFD6050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43013" y="1955800"/>
            <a:ext cx="0" cy="3898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5589" name="Line 5">
            <a:extLst>
              <a:ext uri="{FF2B5EF4-FFF2-40B4-BE49-F238E27FC236}">
                <a16:creationId xmlns:a16="http://schemas.microsoft.com/office/drawing/2014/main" id="{70424265-D189-4750-AB39-F5DDF0DF2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74763" y="5865813"/>
            <a:ext cx="7170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5590" name="Line 6">
            <a:extLst>
              <a:ext uri="{FF2B5EF4-FFF2-40B4-BE49-F238E27FC236}">
                <a16:creationId xmlns:a16="http://schemas.microsoft.com/office/drawing/2014/main" id="{41E98BF8-4E03-4874-A428-0E10A17C1A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30313" y="4324350"/>
            <a:ext cx="720566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5591" name="Freeform 7">
            <a:extLst>
              <a:ext uri="{FF2B5EF4-FFF2-40B4-BE49-F238E27FC236}">
                <a16:creationId xmlns:a16="http://schemas.microsoft.com/office/drawing/2014/main" id="{D579503A-EB2B-48ED-8D16-B061BF9B3F3B}"/>
              </a:ext>
            </a:extLst>
          </p:cNvPr>
          <p:cNvSpPr>
            <a:spLocks/>
          </p:cNvSpPr>
          <p:nvPr/>
        </p:nvSpPr>
        <p:spPr bwMode="auto">
          <a:xfrm>
            <a:off x="1260475" y="2225675"/>
            <a:ext cx="7164388" cy="3354388"/>
          </a:xfrm>
          <a:custGeom>
            <a:avLst/>
            <a:gdLst>
              <a:gd name="T0" fmla="*/ 66 w 4513"/>
              <a:gd name="T1" fmla="*/ 0 h 2113"/>
              <a:gd name="T2" fmla="*/ 133 w 4513"/>
              <a:gd name="T3" fmla="*/ 89 h 2113"/>
              <a:gd name="T4" fmla="*/ 133 w 4513"/>
              <a:gd name="T5" fmla="*/ 233 h 2113"/>
              <a:gd name="T6" fmla="*/ 219 w 4513"/>
              <a:gd name="T7" fmla="*/ 364 h 2113"/>
              <a:gd name="T8" fmla="*/ 372 w 4513"/>
              <a:gd name="T9" fmla="*/ 433 h 2113"/>
              <a:gd name="T10" fmla="*/ 487 w 4513"/>
              <a:gd name="T11" fmla="*/ 508 h 2113"/>
              <a:gd name="T12" fmla="*/ 602 w 4513"/>
              <a:gd name="T13" fmla="*/ 667 h 2113"/>
              <a:gd name="T14" fmla="*/ 668 w 4513"/>
              <a:gd name="T15" fmla="*/ 763 h 2113"/>
              <a:gd name="T16" fmla="*/ 735 w 4513"/>
              <a:gd name="T17" fmla="*/ 990 h 2113"/>
              <a:gd name="T18" fmla="*/ 802 w 4513"/>
              <a:gd name="T19" fmla="*/ 1127 h 2113"/>
              <a:gd name="T20" fmla="*/ 907 w 4513"/>
              <a:gd name="T21" fmla="*/ 1224 h 2113"/>
              <a:gd name="T22" fmla="*/ 984 w 4513"/>
              <a:gd name="T23" fmla="*/ 1327 h 2113"/>
              <a:gd name="T24" fmla="*/ 1079 w 4513"/>
              <a:gd name="T25" fmla="*/ 1451 h 2113"/>
              <a:gd name="T26" fmla="*/ 1165 w 4513"/>
              <a:gd name="T27" fmla="*/ 1636 h 2113"/>
              <a:gd name="T28" fmla="*/ 1279 w 4513"/>
              <a:gd name="T29" fmla="*/ 1836 h 2113"/>
              <a:gd name="T30" fmla="*/ 1394 w 4513"/>
              <a:gd name="T31" fmla="*/ 1925 h 2113"/>
              <a:gd name="T32" fmla="*/ 1509 w 4513"/>
              <a:gd name="T33" fmla="*/ 6 h 2113"/>
              <a:gd name="T34" fmla="*/ 1642 w 4513"/>
              <a:gd name="T35" fmla="*/ 178 h 2113"/>
              <a:gd name="T36" fmla="*/ 1719 w 4513"/>
              <a:gd name="T37" fmla="*/ 295 h 2113"/>
              <a:gd name="T38" fmla="*/ 1844 w 4513"/>
              <a:gd name="T39" fmla="*/ 522 h 2113"/>
              <a:gd name="T40" fmla="*/ 1977 w 4513"/>
              <a:gd name="T41" fmla="*/ 632 h 2113"/>
              <a:gd name="T42" fmla="*/ 2019 w 4513"/>
              <a:gd name="T43" fmla="*/ 657 h 2113"/>
              <a:gd name="T44" fmla="*/ 2337 w 4513"/>
              <a:gd name="T45" fmla="*/ 715 h 2113"/>
              <a:gd name="T46" fmla="*/ 2502 w 4513"/>
              <a:gd name="T47" fmla="*/ 777 h 2113"/>
              <a:gd name="T48" fmla="*/ 2588 w 4513"/>
              <a:gd name="T49" fmla="*/ 1341 h 2113"/>
              <a:gd name="T50" fmla="*/ 2693 w 4513"/>
              <a:gd name="T51" fmla="*/ 1554 h 2113"/>
              <a:gd name="T52" fmla="*/ 2760 w 4513"/>
              <a:gd name="T53" fmla="*/ 1801 h 2113"/>
              <a:gd name="T54" fmla="*/ 2884 w 4513"/>
              <a:gd name="T55" fmla="*/ 1870 h 2113"/>
              <a:gd name="T56" fmla="*/ 3094 w 4513"/>
              <a:gd name="T57" fmla="*/ 2069 h 2113"/>
              <a:gd name="T58" fmla="*/ 3204 w 4513"/>
              <a:gd name="T59" fmla="*/ 2112 h 2113"/>
              <a:gd name="T60" fmla="*/ 3276 w 4513"/>
              <a:gd name="T61" fmla="*/ 0 h 2113"/>
              <a:gd name="T62" fmla="*/ 3429 w 4513"/>
              <a:gd name="T63" fmla="*/ 103 h 2113"/>
              <a:gd name="T64" fmla="*/ 3543 w 4513"/>
              <a:gd name="T65" fmla="*/ 323 h 2113"/>
              <a:gd name="T66" fmla="*/ 3696 w 4513"/>
              <a:gd name="T67" fmla="*/ 419 h 2113"/>
              <a:gd name="T68" fmla="*/ 4059 w 4513"/>
              <a:gd name="T69" fmla="*/ 557 h 2113"/>
              <a:gd name="T70" fmla="*/ 4164 w 4513"/>
              <a:gd name="T71" fmla="*/ 914 h 2113"/>
              <a:gd name="T72" fmla="*/ 4336 w 4513"/>
              <a:gd name="T73" fmla="*/ 997 h 2113"/>
              <a:gd name="T74" fmla="*/ 4500 w 4513"/>
              <a:gd name="T75" fmla="*/ 990 h 2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13" h="2113">
                <a:moveTo>
                  <a:pt x="0" y="0"/>
                </a:moveTo>
                <a:lnTo>
                  <a:pt x="66" y="0"/>
                </a:lnTo>
                <a:lnTo>
                  <a:pt x="66" y="89"/>
                </a:lnTo>
                <a:lnTo>
                  <a:pt x="133" y="89"/>
                </a:lnTo>
                <a:lnTo>
                  <a:pt x="133" y="171"/>
                </a:lnTo>
                <a:lnTo>
                  <a:pt x="133" y="233"/>
                </a:lnTo>
                <a:lnTo>
                  <a:pt x="219" y="233"/>
                </a:lnTo>
                <a:lnTo>
                  <a:pt x="219" y="364"/>
                </a:lnTo>
                <a:lnTo>
                  <a:pt x="372" y="364"/>
                </a:lnTo>
                <a:lnTo>
                  <a:pt x="372" y="433"/>
                </a:lnTo>
                <a:lnTo>
                  <a:pt x="487" y="433"/>
                </a:lnTo>
                <a:lnTo>
                  <a:pt x="487" y="508"/>
                </a:lnTo>
                <a:lnTo>
                  <a:pt x="602" y="508"/>
                </a:lnTo>
                <a:lnTo>
                  <a:pt x="602" y="667"/>
                </a:lnTo>
                <a:lnTo>
                  <a:pt x="668" y="667"/>
                </a:lnTo>
                <a:lnTo>
                  <a:pt x="668" y="763"/>
                </a:lnTo>
                <a:lnTo>
                  <a:pt x="735" y="763"/>
                </a:lnTo>
                <a:lnTo>
                  <a:pt x="735" y="990"/>
                </a:lnTo>
                <a:lnTo>
                  <a:pt x="802" y="990"/>
                </a:lnTo>
                <a:lnTo>
                  <a:pt x="802" y="1127"/>
                </a:lnTo>
                <a:lnTo>
                  <a:pt x="907" y="1127"/>
                </a:lnTo>
                <a:lnTo>
                  <a:pt x="907" y="1224"/>
                </a:lnTo>
                <a:lnTo>
                  <a:pt x="984" y="1224"/>
                </a:lnTo>
                <a:lnTo>
                  <a:pt x="984" y="1327"/>
                </a:lnTo>
                <a:lnTo>
                  <a:pt x="1079" y="1327"/>
                </a:lnTo>
                <a:lnTo>
                  <a:pt x="1079" y="1451"/>
                </a:lnTo>
                <a:lnTo>
                  <a:pt x="1165" y="1451"/>
                </a:lnTo>
                <a:lnTo>
                  <a:pt x="1165" y="1636"/>
                </a:lnTo>
                <a:lnTo>
                  <a:pt x="1279" y="1636"/>
                </a:lnTo>
                <a:lnTo>
                  <a:pt x="1279" y="1836"/>
                </a:lnTo>
                <a:lnTo>
                  <a:pt x="1394" y="1836"/>
                </a:lnTo>
                <a:lnTo>
                  <a:pt x="1394" y="1925"/>
                </a:lnTo>
                <a:lnTo>
                  <a:pt x="1509" y="1925"/>
                </a:lnTo>
                <a:lnTo>
                  <a:pt x="1509" y="6"/>
                </a:lnTo>
                <a:lnTo>
                  <a:pt x="1642" y="6"/>
                </a:lnTo>
                <a:lnTo>
                  <a:pt x="1642" y="178"/>
                </a:lnTo>
                <a:lnTo>
                  <a:pt x="1719" y="178"/>
                </a:lnTo>
                <a:lnTo>
                  <a:pt x="1719" y="295"/>
                </a:lnTo>
                <a:lnTo>
                  <a:pt x="1844" y="295"/>
                </a:lnTo>
                <a:lnTo>
                  <a:pt x="1844" y="522"/>
                </a:lnTo>
                <a:lnTo>
                  <a:pt x="1977" y="522"/>
                </a:lnTo>
                <a:lnTo>
                  <a:pt x="1977" y="632"/>
                </a:lnTo>
                <a:lnTo>
                  <a:pt x="2015" y="632"/>
                </a:lnTo>
                <a:lnTo>
                  <a:pt x="2019" y="657"/>
                </a:lnTo>
                <a:lnTo>
                  <a:pt x="2340" y="660"/>
                </a:lnTo>
                <a:lnTo>
                  <a:pt x="2337" y="715"/>
                </a:lnTo>
                <a:lnTo>
                  <a:pt x="2502" y="715"/>
                </a:lnTo>
                <a:lnTo>
                  <a:pt x="2502" y="777"/>
                </a:lnTo>
                <a:lnTo>
                  <a:pt x="2588" y="777"/>
                </a:lnTo>
                <a:lnTo>
                  <a:pt x="2588" y="1341"/>
                </a:lnTo>
                <a:lnTo>
                  <a:pt x="2695" y="1341"/>
                </a:lnTo>
                <a:lnTo>
                  <a:pt x="2693" y="1554"/>
                </a:lnTo>
                <a:lnTo>
                  <a:pt x="2760" y="1554"/>
                </a:lnTo>
                <a:lnTo>
                  <a:pt x="2760" y="1801"/>
                </a:lnTo>
                <a:lnTo>
                  <a:pt x="2884" y="1801"/>
                </a:lnTo>
                <a:lnTo>
                  <a:pt x="2884" y="1870"/>
                </a:lnTo>
                <a:lnTo>
                  <a:pt x="3094" y="1870"/>
                </a:lnTo>
                <a:lnTo>
                  <a:pt x="3094" y="2069"/>
                </a:lnTo>
                <a:lnTo>
                  <a:pt x="3190" y="2069"/>
                </a:lnTo>
                <a:lnTo>
                  <a:pt x="3204" y="2112"/>
                </a:lnTo>
                <a:lnTo>
                  <a:pt x="3277" y="2112"/>
                </a:lnTo>
                <a:lnTo>
                  <a:pt x="3276" y="0"/>
                </a:lnTo>
                <a:lnTo>
                  <a:pt x="3429" y="0"/>
                </a:lnTo>
                <a:lnTo>
                  <a:pt x="3429" y="103"/>
                </a:lnTo>
                <a:lnTo>
                  <a:pt x="3543" y="103"/>
                </a:lnTo>
                <a:lnTo>
                  <a:pt x="3543" y="323"/>
                </a:lnTo>
                <a:lnTo>
                  <a:pt x="3696" y="323"/>
                </a:lnTo>
                <a:lnTo>
                  <a:pt x="3696" y="419"/>
                </a:lnTo>
                <a:lnTo>
                  <a:pt x="4059" y="419"/>
                </a:lnTo>
                <a:lnTo>
                  <a:pt x="4059" y="557"/>
                </a:lnTo>
                <a:lnTo>
                  <a:pt x="4164" y="557"/>
                </a:lnTo>
                <a:lnTo>
                  <a:pt x="4164" y="914"/>
                </a:lnTo>
                <a:lnTo>
                  <a:pt x="4336" y="914"/>
                </a:lnTo>
                <a:lnTo>
                  <a:pt x="4336" y="997"/>
                </a:lnTo>
                <a:lnTo>
                  <a:pt x="4499" y="997"/>
                </a:lnTo>
                <a:lnTo>
                  <a:pt x="4500" y="990"/>
                </a:lnTo>
                <a:lnTo>
                  <a:pt x="4512" y="990"/>
                </a:lnTo>
              </a:path>
            </a:pathLst>
          </a:custGeom>
          <a:noFill/>
          <a:ln w="28575" cap="rnd" cmpd="sng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5592" name="Rectangle 8">
            <a:extLst>
              <a:ext uri="{FF2B5EF4-FFF2-40B4-BE49-F238E27FC236}">
                <a16:creationId xmlns:a16="http://schemas.microsoft.com/office/drawing/2014/main" id="{66657438-C7DB-441F-B040-49835D01B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688" y="4144963"/>
            <a:ext cx="719137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ROP</a:t>
            </a:r>
          </a:p>
        </p:txBody>
      </p:sp>
      <p:sp>
        <p:nvSpPr>
          <p:cNvPr id="835593" name="Rectangle 9">
            <a:extLst>
              <a:ext uri="{FF2B5EF4-FFF2-40B4-BE49-F238E27FC236}">
                <a16:creationId xmlns:a16="http://schemas.microsoft.com/office/drawing/2014/main" id="{6944FAC7-FC19-408B-BA1A-9F62A1C3E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505200"/>
            <a:ext cx="3778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Q</a:t>
            </a:r>
          </a:p>
        </p:txBody>
      </p:sp>
      <p:sp>
        <p:nvSpPr>
          <p:cNvPr id="835594" name="Rectangle 10">
            <a:extLst>
              <a:ext uri="{FF2B5EF4-FFF2-40B4-BE49-F238E27FC236}">
                <a16:creationId xmlns:a16="http://schemas.microsoft.com/office/drawing/2014/main" id="{1544B735-510A-4ABB-B786-363AE1F5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38" y="5651500"/>
            <a:ext cx="322262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0</a:t>
            </a:r>
          </a:p>
        </p:txBody>
      </p:sp>
      <p:sp>
        <p:nvSpPr>
          <p:cNvPr id="835595" name="Rectangle 11">
            <a:extLst>
              <a:ext uri="{FF2B5EF4-FFF2-40B4-BE49-F238E27FC236}">
                <a16:creationId xmlns:a16="http://schemas.microsoft.com/office/drawing/2014/main" id="{68EEEDEF-0B53-464E-9957-6AF4B321D4DE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6994" y="2958306"/>
            <a:ext cx="17351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defTabSz="825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34975" defTabSz="825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68363" defTabSz="825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03338" defTabSz="825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736725" defTabSz="8255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93925" defTabSz="8255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651125" defTabSz="8255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08325" defTabSz="8255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65525" defTabSz="8255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zh-TW" sz="1900">
                <a:latin typeface="Arial" panose="020B0604020202020204" pitchFamily="34" charset="0"/>
                <a:ea typeface="新細明體" panose="02020500000000000000" pitchFamily="18" charset="-120"/>
              </a:rPr>
              <a:t>Inventory level</a:t>
            </a:r>
          </a:p>
        </p:txBody>
      </p:sp>
      <p:sp>
        <p:nvSpPr>
          <p:cNvPr id="835596" name="Line 12">
            <a:extLst>
              <a:ext uri="{FF2B5EF4-FFF2-40B4-BE49-F238E27FC236}">
                <a16:creationId xmlns:a16="http://schemas.microsoft.com/office/drawing/2014/main" id="{8AA5BC2C-3D7D-472D-97A9-5825D0E90D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19400" y="4489450"/>
            <a:ext cx="9525" cy="16938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5597" name="Line 13">
            <a:extLst>
              <a:ext uri="{FF2B5EF4-FFF2-40B4-BE49-F238E27FC236}">
                <a16:creationId xmlns:a16="http://schemas.microsoft.com/office/drawing/2014/main" id="{47A54948-DA2D-45BA-8C5F-D8F058F085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6388" y="4416425"/>
            <a:ext cx="23812" cy="17557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5598" name="Rectangle 14">
            <a:extLst>
              <a:ext uri="{FF2B5EF4-FFF2-40B4-BE49-F238E27FC236}">
                <a16:creationId xmlns:a16="http://schemas.microsoft.com/office/drawing/2014/main" id="{D9B94984-3080-4C35-BF12-A19A3EA73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300" y="6019800"/>
            <a:ext cx="47783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LT</a:t>
            </a:r>
          </a:p>
        </p:txBody>
      </p:sp>
      <p:sp>
        <p:nvSpPr>
          <p:cNvPr id="835599" name="Line 15">
            <a:extLst>
              <a:ext uri="{FF2B5EF4-FFF2-40B4-BE49-F238E27FC236}">
                <a16:creationId xmlns:a16="http://schemas.microsoft.com/office/drawing/2014/main" id="{545334D6-E50C-4F6E-B29D-65418DC583B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2238" y="5511800"/>
            <a:ext cx="4762" cy="660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5600" name="Rectangle 16">
            <a:extLst>
              <a:ext uri="{FF2B5EF4-FFF2-40B4-BE49-F238E27FC236}">
                <a16:creationId xmlns:a16="http://schemas.microsoft.com/office/drawing/2014/main" id="{28F9AE02-6BC8-4F8A-AF19-8F2378F97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4838" y="6037263"/>
            <a:ext cx="4778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LT</a:t>
            </a:r>
          </a:p>
        </p:txBody>
      </p:sp>
      <p:sp>
        <p:nvSpPr>
          <p:cNvPr id="835601" name="Rectangle 17">
            <a:extLst>
              <a:ext uri="{FF2B5EF4-FFF2-40B4-BE49-F238E27FC236}">
                <a16:creationId xmlns:a16="http://schemas.microsoft.com/office/drawing/2014/main" id="{64216DF2-FEDF-4EB0-97FA-F158C9806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5943600"/>
            <a:ext cx="7461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Time</a:t>
            </a:r>
          </a:p>
        </p:txBody>
      </p:sp>
      <p:sp>
        <p:nvSpPr>
          <p:cNvPr id="835602" name="Line 18">
            <a:extLst>
              <a:ext uri="{FF2B5EF4-FFF2-40B4-BE49-F238E27FC236}">
                <a16:creationId xmlns:a16="http://schemas.microsoft.com/office/drawing/2014/main" id="{816BF63B-7995-447A-A0B4-92061A52F3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5550" y="5181600"/>
            <a:ext cx="72263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5603" name="Rectangle 19">
            <a:extLst>
              <a:ext uri="{FF2B5EF4-FFF2-40B4-BE49-F238E27FC236}">
                <a16:creationId xmlns:a16="http://schemas.microsoft.com/office/drawing/2014/main" id="{DD8A9254-9CD1-4C1E-A2DC-AA8A004E6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334000"/>
            <a:ext cx="14255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Safety stock</a:t>
            </a:r>
          </a:p>
        </p:txBody>
      </p:sp>
      <p:sp>
        <p:nvSpPr>
          <p:cNvPr id="835604" name="Line 20">
            <a:extLst>
              <a:ext uri="{FF2B5EF4-FFF2-40B4-BE49-F238E27FC236}">
                <a16:creationId xmlns:a16="http://schemas.microsoft.com/office/drawing/2014/main" id="{ED9C9B79-5BD1-447F-9594-50EC43D431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57600" y="5273675"/>
            <a:ext cx="4763" cy="8985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5605" name="AutoShape 21">
            <a:extLst>
              <a:ext uri="{FF2B5EF4-FFF2-40B4-BE49-F238E27FC236}">
                <a16:creationId xmlns:a16="http://schemas.microsoft.com/office/drawing/2014/main" id="{DCC49C6A-6E4E-425A-BE77-C3451F61CF42}"/>
              </a:ext>
            </a:extLst>
          </p:cNvPr>
          <p:cNvSpPr>
            <a:spLocks/>
          </p:cNvSpPr>
          <p:nvPr/>
        </p:nvSpPr>
        <p:spPr bwMode="auto">
          <a:xfrm>
            <a:off x="5257800" y="5181600"/>
            <a:ext cx="76200" cy="685800"/>
          </a:xfrm>
          <a:prstGeom prst="leftBrace">
            <a:avLst>
              <a:gd name="adj1" fmla="val 75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5606" name="AutoShape 22">
            <a:extLst>
              <a:ext uri="{FF2B5EF4-FFF2-40B4-BE49-F238E27FC236}">
                <a16:creationId xmlns:a16="http://schemas.microsoft.com/office/drawing/2014/main" id="{2C92AF75-EF34-4D4F-8F09-9FE8AADB4541}"/>
              </a:ext>
            </a:extLst>
          </p:cNvPr>
          <p:cNvSpPr>
            <a:spLocks/>
          </p:cNvSpPr>
          <p:nvPr/>
        </p:nvSpPr>
        <p:spPr bwMode="auto">
          <a:xfrm>
            <a:off x="3505200" y="2209800"/>
            <a:ext cx="76200" cy="3048000"/>
          </a:xfrm>
          <a:prstGeom prst="leftBrace">
            <a:avLst>
              <a:gd name="adj1" fmla="val 333333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5607" name="Line 23">
            <a:extLst>
              <a:ext uri="{FF2B5EF4-FFF2-40B4-BE49-F238E27FC236}">
                <a16:creationId xmlns:a16="http://schemas.microsoft.com/office/drawing/2014/main" id="{7FA996A8-437E-4382-B212-FAF9B6EE1C3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6019800"/>
            <a:ext cx="838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5608" name="Line 24">
            <a:extLst>
              <a:ext uri="{FF2B5EF4-FFF2-40B4-BE49-F238E27FC236}">
                <a16:creationId xmlns:a16="http://schemas.microsoft.com/office/drawing/2014/main" id="{016A7FBE-8E38-4001-AE01-5EEC49E88C8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60198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5609" name="Line 25">
            <a:extLst>
              <a:ext uri="{FF2B5EF4-FFF2-40B4-BE49-F238E27FC236}">
                <a16:creationId xmlns:a16="http://schemas.microsoft.com/office/drawing/2014/main" id="{52D4E9E0-E0E9-423C-BC81-C1C4EE39A4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25750" y="1214438"/>
            <a:ext cx="0" cy="304800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5610" name="Freeform 26">
            <a:extLst>
              <a:ext uri="{FF2B5EF4-FFF2-40B4-BE49-F238E27FC236}">
                <a16:creationId xmlns:a16="http://schemas.microsoft.com/office/drawing/2014/main" id="{93E6DF9C-7D4A-4794-848E-FD667C57E7CF}"/>
              </a:ext>
            </a:extLst>
          </p:cNvPr>
          <p:cNvSpPr>
            <a:spLocks/>
          </p:cNvSpPr>
          <p:nvPr/>
        </p:nvSpPr>
        <p:spPr bwMode="auto">
          <a:xfrm>
            <a:off x="2824163" y="1236663"/>
            <a:ext cx="844550" cy="985837"/>
          </a:xfrm>
          <a:custGeom>
            <a:avLst/>
            <a:gdLst>
              <a:gd name="T0" fmla="*/ 0 w 532"/>
              <a:gd name="T1" fmla="*/ 0 h 621"/>
              <a:gd name="T2" fmla="*/ 84 w 532"/>
              <a:gd name="T3" fmla="*/ 0 h 621"/>
              <a:gd name="T4" fmla="*/ 84 w 532"/>
              <a:gd name="T5" fmla="*/ 109 h 621"/>
              <a:gd name="T6" fmla="*/ 160 w 532"/>
              <a:gd name="T7" fmla="*/ 109 h 621"/>
              <a:gd name="T8" fmla="*/ 160 w 532"/>
              <a:gd name="T9" fmla="*/ 320 h 621"/>
              <a:gd name="T10" fmla="*/ 269 w 532"/>
              <a:gd name="T11" fmla="*/ 320 h 621"/>
              <a:gd name="T12" fmla="*/ 269 w 532"/>
              <a:gd name="T13" fmla="*/ 544 h 621"/>
              <a:gd name="T14" fmla="*/ 372 w 532"/>
              <a:gd name="T15" fmla="*/ 544 h 621"/>
              <a:gd name="T16" fmla="*/ 372 w 532"/>
              <a:gd name="T17" fmla="*/ 621 h 621"/>
              <a:gd name="T18" fmla="*/ 532 w 532"/>
              <a:gd name="T19" fmla="*/ 621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2" h="621">
                <a:moveTo>
                  <a:pt x="0" y="0"/>
                </a:moveTo>
                <a:lnTo>
                  <a:pt x="84" y="0"/>
                </a:lnTo>
                <a:lnTo>
                  <a:pt x="84" y="109"/>
                </a:lnTo>
                <a:lnTo>
                  <a:pt x="160" y="109"/>
                </a:lnTo>
                <a:lnTo>
                  <a:pt x="160" y="320"/>
                </a:lnTo>
                <a:lnTo>
                  <a:pt x="269" y="320"/>
                </a:lnTo>
                <a:lnTo>
                  <a:pt x="269" y="544"/>
                </a:lnTo>
                <a:lnTo>
                  <a:pt x="372" y="544"/>
                </a:lnTo>
                <a:lnTo>
                  <a:pt x="372" y="621"/>
                </a:lnTo>
                <a:lnTo>
                  <a:pt x="532" y="621"/>
                </a:lnTo>
              </a:path>
            </a:pathLst>
          </a:custGeom>
          <a:noFill/>
          <a:ln w="19050" cap="flat" cmpd="sng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5611" name="Text Box 27">
            <a:extLst>
              <a:ext uri="{FF2B5EF4-FFF2-40B4-BE49-F238E27FC236}">
                <a16:creationId xmlns:a16="http://schemas.microsoft.com/office/drawing/2014/main" id="{DE6BD947-8FBE-4286-8FFE-58DAB1B54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7563" y="2090738"/>
            <a:ext cx="12049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Actual on hand</a:t>
            </a:r>
            <a:endParaRPr lang="en-US" altLang="zh-TW" sz="2000">
              <a:solidFill>
                <a:srgbClr val="FF33CC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35612" name="Text Box 28">
            <a:extLst>
              <a:ext uri="{FF2B5EF4-FFF2-40B4-BE49-F238E27FC236}">
                <a16:creationId xmlns:a16="http://schemas.microsoft.com/office/drawing/2014/main" id="{37771D7A-5ACE-4DBD-AE5E-9212BCABE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1023938"/>
            <a:ext cx="21653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Quantity on hand +on order </a:t>
            </a:r>
          </a:p>
          <a:p>
            <a:pPr eaLnBrk="0" hangingPunct="0"/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  <a:sym typeface="Symbol" panose="05050102010706020507" pitchFamily="18" charset="2"/>
              </a:rPr>
              <a:t></a:t>
            </a: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backorders</a:t>
            </a:r>
            <a:endParaRPr lang="en-US" altLang="zh-TW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35613" name="Line 29">
            <a:extLst>
              <a:ext uri="{FF2B5EF4-FFF2-40B4-BE49-F238E27FC236}">
                <a16:creationId xmlns:a16="http://schemas.microsoft.com/office/drawing/2014/main" id="{0E2F2D60-8C60-4726-9F2C-A206D36FEE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55963" y="1206500"/>
            <a:ext cx="396875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5614" name="Line 30">
            <a:extLst>
              <a:ext uri="{FF2B5EF4-FFF2-40B4-BE49-F238E27FC236}">
                <a16:creationId xmlns:a16="http://schemas.microsoft.com/office/drawing/2014/main" id="{AB8886D3-5F74-4388-8165-30E73242D8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02113" y="2287588"/>
            <a:ext cx="471487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5615" name="Text Box 31">
            <a:extLst>
              <a:ext uri="{FF2B5EF4-FFF2-40B4-BE49-F238E27FC236}">
                <a16:creationId xmlns:a16="http://schemas.microsoft.com/office/drawing/2014/main" id="{0EBCCF69-29CA-4749-8D69-2FAE6C4EE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913" y="1206500"/>
            <a:ext cx="1525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Quantity for control</a:t>
            </a:r>
          </a:p>
        </p:txBody>
      </p:sp>
      <p:sp>
        <p:nvSpPr>
          <p:cNvPr id="835616" name="Line 32">
            <a:extLst>
              <a:ext uri="{FF2B5EF4-FFF2-40B4-BE49-F238E27FC236}">
                <a16:creationId xmlns:a16="http://schemas.microsoft.com/office/drawing/2014/main" id="{DAB19516-E824-4B44-972E-F618701FC9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2313" y="1724025"/>
            <a:ext cx="838200" cy="762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634" name="Rectangle 2">
            <a:extLst>
              <a:ext uri="{FF2B5EF4-FFF2-40B4-BE49-F238E27FC236}">
                <a16:creationId xmlns:a16="http://schemas.microsoft.com/office/drawing/2014/main" id="{5628196F-598E-4522-859B-A4A6FFDF66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>
                <a:ea typeface="新細明體" panose="02020500000000000000" pitchFamily="18" charset="-120"/>
              </a:rPr>
              <a:t>Reorder Point Control for a Single Item (3)</a:t>
            </a:r>
            <a:endParaRPr lang="zh-TW" altLang="en-US" sz="3200">
              <a:ea typeface="新細明體" panose="02020500000000000000" pitchFamily="18" charset="-120"/>
            </a:endParaRPr>
          </a:p>
        </p:txBody>
      </p:sp>
      <p:sp>
        <p:nvSpPr>
          <p:cNvPr id="837918" name="Rectangle 286">
            <a:extLst>
              <a:ext uri="{FF2B5EF4-FFF2-40B4-BE49-F238E27FC236}">
                <a16:creationId xmlns:a16="http://schemas.microsoft.com/office/drawing/2014/main" id="{12D42EEE-8022-464D-83C5-5687364D7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" y="5549900"/>
            <a:ext cx="4965700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Weekly demand is normally distributed with a mean of </a:t>
            </a:r>
            <a:r>
              <a:rPr lang="en-US" altLang="zh-TW" sz="2000" i="1">
                <a:latin typeface="Arial" panose="020B0604020202020204" pitchFamily="34" charset="0"/>
                <a:ea typeface="新細明體" panose="02020500000000000000" pitchFamily="18" charset="-120"/>
              </a:rPr>
              <a:t>d</a:t>
            </a: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 = 100 and a standard deviation of </a:t>
            </a:r>
            <a:r>
              <a:rPr lang="en-US" altLang="zh-TW" sz="2000" i="1">
                <a:latin typeface="Arial" panose="020B0604020202020204" pitchFamily="34" charset="0"/>
                <a:ea typeface="新細明體" panose="02020500000000000000" pitchFamily="18" charset="-120"/>
              </a:rPr>
              <a:t>s</a:t>
            </a:r>
            <a:r>
              <a:rPr lang="en-US" altLang="zh-TW" sz="2000" i="1" baseline="-25000">
                <a:latin typeface="Arial" panose="020B0604020202020204" pitchFamily="34" charset="0"/>
                <a:ea typeface="新細明體" panose="02020500000000000000" pitchFamily="18" charset="-120"/>
              </a:rPr>
              <a:t>d </a:t>
            </a:r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= 10</a:t>
            </a:r>
          </a:p>
          <a:p>
            <a:pPr eaLnBrk="0" hangingPunct="0"/>
            <a:r>
              <a:rPr lang="en-US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Lead time is 3 weeks</a:t>
            </a:r>
          </a:p>
        </p:txBody>
      </p:sp>
      <p:sp>
        <p:nvSpPr>
          <p:cNvPr id="837919" name="Text Box 287">
            <a:extLst>
              <a:ext uri="{FF2B5EF4-FFF2-40B4-BE49-F238E27FC236}">
                <a16:creationId xmlns:a16="http://schemas.microsoft.com/office/drawing/2014/main" id="{668136EE-9B12-48D6-ACDF-7514AF6D1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" y="1274763"/>
            <a:ext cx="7956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Finding the reorder point requires an understanding of the demand-during-lead-time distribution</a:t>
            </a:r>
          </a:p>
        </p:txBody>
      </p:sp>
      <p:sp>
        <p:nvSpPr>
          <p:cNvPr id="837920" name="Line 288">
            <a:extLst>
              <a:ext uri="{FF2B5EF4-FFF2-40B4-BE49-F238E27FC236}">
                <a16:creationId xmlns:a16="http://schemas.microsoft.com/office/drawing/2014/main" id="{50E2E747-133C-4F45-9D0A-F4420A380F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16563" y="4945063"/>
            <a:ext cx="47625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21" name="Line 289">
            <a:extLst>
              <a:ext uri="{FF2B5EF4-FFF2-40B4-BE49-F238E27FC236}">
                <a16:creationId xmlns:a16="http://schemas.microsoft.com/office/drawing/2014/main" id="{673861D5-EA1E-4434-A575-4DBE01E496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80063" y="4922838"/>
            <a:ext cx="46037" cy="31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22" name="Freeform 290">
            <a:extLst>
              <a:ext uri="{FF2B5EF4-FFF2-40B4-BE49-F238E27FC236}">
                <a16:creationId xmlns:a16="http://schemas.microsoft.com/office/drawing/2014/main" id="{85CED192-9ACB-4BD1-A747-42C1D6CAC671}"/>
              </a:ext>
            </a:extLst>
          </p:cNvPr>
          <p:cNvSpPr>
            <a:spLocks/>
          </p:cNvSpPr>
          <p:nvPr/>
        </p:nvSpPr>
        <p:spPr bwMode="auto">
          <a:xfrm>
            <a:off x="5632450" y="4913313"/>
            <a:ext cx="61913" cy="26987"/>
          </a:xfrm>
          <a:custGeom>
            <a:avLst/>
            <a:gdLst>
              <a:gd name="T0" fmla="*/ 0 w 39"/>
              <a:gd name="T1" fmla="*/ 16 h 17"/>
              <a:gd name="T2" fmla="*/ 19 w 39"/>
              <a:gd name="T3" fmla="*/ 10 h 17"/>
              <a:gd name="T4" fmla="*/ 38 w 39"/>
              <a:gd name="T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17">
                <a:moveTo>
                  <a:pt x="0" y="16"/>
                </a:moveTo>
                <a:lnTo>
                  <a:pt x="19" y="10"/>
                </a:lnTo>
                <a:lnTo>
                  <a:pt x="3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23" name="Freeform 291">
            <a:extLst>
              <a:ext uri="{FF2B5EF4-FFF2-40B4-BE49-F238E27FC236}">
                <a16:creationId xmlns:a16="http://schemas.microsoft.com/office/drawing/2014/main" id="{AAFED857-7A76-40A8-BE33-4C36C1EE204E}"/>
              </a:ext>
            </a:extLst>
          </p:cNvPr>
          <p:cNvSpPr>
            <a:spLocks/>
          </p:cNvSpPr>
          <p:nvPr/>
        </p:nvSpPr>
        <p:spPr bwMode="auto">
          <a:xfrm>
            <a:off x="5692775" y="4883150"/>
            <a:ext cx="61913" cy="31750"/>
          </a:xfrm>
          <a:custGeom>
            <a:avLst/>
            <a:gdLst>
              <a:gd name="T0" fmla="*/ 0 w 39"/>
              <a:gd name="T1" fmla="*/ 19 h 20"/>
              <a:gd name="T2" fmla="*/ 19 w 39"/>
              <a:gd name="T3" fmla="*/ 11 h 20"/>
              <a:gd name="T4" fmla="*/ 38 w 39"/>
              <a:gd name="T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0">
                <a:moveTo>
                  <a:pt x="0" y="19"/>
                </a:moveTo>
                <a:lnTo>
                  <a:pt x="19" y="11"/>
                </a:lnTo>
                <a:lnTo>
                  <a:pt x="3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24" name="Line 292">
            <a:extLst>
              <a:ext uri="{FF2B5EF4-FFF2-40B4-BE49-F238E27FC236}">
                <a16:creationId xmlns:a16="http://schemas.microsoft.com/office/drawing/2014/main" id="{F27CE10C-6644-40F7-9826-AE8FAF4CE0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59450" y="4843463"/>
            <a:ext cx="47625" cy="4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25" name="Line 293">
            <a:extLst>
              <a:ext uri="{FF2B5EF4-FFF2-40B4-BE49-F238E27FC236}">
                <a16:creationId xmlns:a16="http://schemas.microsoft.com/office/drawing/2014/main" id="{C2CBE52D-6459-4D75-A3CD-17631DF590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21363" y="4802188"/>
            <a:ext cx="47625" cy="52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26" name="Freeform 294">
            <a:extLst>
              <a:ext uri="{FF2B5EF4-FFF2-40B4-BE49-F238E27FC236}">
                <a16:creationId xmlns:a16="http://schemas.microsoft.com/office/drawing/2014/main" id="{E8E10459-FD56-4BE0-AE51-A3D605FA6C7E}"/>
              </a:ext>
            </a:extLst>
          </p:cNvPr>
          <p:cNvSpPr>
            <a:spLocks/>
          </p:cNvSpPr>
          <p:nvPr/>
        </p:nvSpPr>
        <p:spPr bwMode="auto">
          <a:xfrm>
            <a:off x="5876925" y="4752975"/>
            <a:ext cx="61913" cy="55563"/>
          </a:xfrm>
          <a:custGeom>
            <a:avLst/>
            <a:gdLst>
              <a:gd name="T0" fmla="*/ 0 w 39"/>
              <a:gd name="T1" fmla="*/ 34 h 35"/>
              <a:gd name="T2" fmla="*/ 18 w 39"/>
              <a:gd name="T3" fmla="*/ 18 h 35"/>
              <a:gd name="T4" fmla="*/ 38 w 39"/>
              <a:gd name="T5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5">
                <a:moveTo>
                  <a:pt x="0" y="34"/>
                </a:moveTo>
                <a:lnTo>
                  <a:pt x="18" y="18"/>
                </a:lnTo>
                <a:lnTo>
                  <a:pt x="3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27" name="Line 295">
            <a:extLst>
              <a:ext uri="{FF2B5EF4-FFF2-40B4-BE49-F238E27FC236}">
                <a16:creationId xmlns:a16="http://schemas.microsoft.com/office/drawing/2014/main" id="{2DE39968-580E-465A-88D9-27A23C6B64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5188" y="4687888"/>
            <a:ext cx="46037" cy="6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28" name="Line 296">
            <a:extLst>
              <a:ext uri="{FF2B5EF4-FFF2-40B4-BE49-F238E27FC236}">
                <a16:creationId xmlns:a16="http://schemas.microsoft.com/office/drawing/2014/main" id="{20690AAA-2D00-4B65-A9F6-79281716FF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05513" y="4619625"/>
            <a:ext cx="46037" cy="80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29" name="Line 297">
            <a:extLst>
              <a:ext uri="{FF2B5EF4-FFF2-40B4-BE49-F238E27FC236}">
                <a16:creationId xmlns:a16="http://schemas.microsoft.com/office/drawing/2014/main" id="{4ABE3070-10A7-4C55-B449-19BFD53E6B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64250" y="4533900"/>
            <a:ext cx="47625" cy="95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30" name="Freeform 298">
            <a:extLst>
              <a:ext uri="{FF2B5EF4-FFF2-40B4-BE49-F238E27FC236}">
                <a16:creationId xmlns:a16="http://schemas.microsoft.com/office/drawing/2014/main" id="{8DDEDB35-A2B0-4546-8062-070FDFC99A3D}"/>
              </a:ext>
            </a:extLst>
          </p:cNvPr>
          <p:cNvSpPr>
            <a:spLocks/>
          </p:cNvSpPr>
          <p:nvPr/>
        </p:nvSpPr>
        <p:spPr bwMode="auto">
          <a:xfrm>
            <a:off x="6119813" y="4446588"/>
            <a:ext cx="63500" cy="95250"/>
          </a:xfrm>
          <a:custGeom>
            <a:avLst/>
            <a:gdLst>
              <a:gd name="T0" fmla="*/ 0 w 40"/>
              <a:gd name="T1" fmla="*/ 59 h 60"/>
              <a:gd name="T2" fmla="*/ 19 w 40"/>
              <a:gd name="T3" fmla="*/ 29 h 60"/>
              <a:gd name="T4" fmla="*/ 39 w 40"/>
              <a:gd name="T5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60">
                <a:moveTo>
                  <a:pt x="0" y="59"/>
                </a:moveTo>
                <a:lnTo>
                  <a:pt x="19" y="29"/>
                </a:lnTo>
                <a:lnTo>
                  <a:pt x="39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31" name="Freeform 299">
            <a:extLst>
              <a:ext uri="{FF2B5EF4-FFF2-40B4-BE49-F238E27FC236}">
                <a16:creationId xmlns:a16="http://schemas.microsoft.com/office/drawing/2014/main" id="{F5B4DA47-97E5-4F7A-8055-F94132D937C4}"/>
              </a:ext>
            </a:extLst>
          </p:cNvPr>
          <p:cNvSpPr>
            <a:spLocks/>
          </p:cNvSpPr>
          <p:nvPr/>
        </p:nvSpPr>
        <p:spPr bwMode="auto">
          <a:xfrm>
            <a:off x="6181725" y="4333875"/>
            <a:ext cx="61913" cy="114300"/>
          </a:xfrm>
          <a:custGeom>
            <a:avLst/>
            <a:gdLst>
              <a:gd name="T0" fmla="*/ 0 w 39"/>
              <a:gd name="T1" fmla="*/ 71 h 72"/>
              <a:gd name="T2" fmla="*/ 18 w 39"/>
              <a:gd name="T3" fmla="*/ 37 h 72"/>
              <a:gd name="T4" fmla="*/ 38 w 39"/>
              <a:gd name="T5" fmla="*/ 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72">
                <a:moveTo>
                  <a:pt x="0" y="71"/>
                </a:moveTo>
                <a:lnTo>
                  <a:pt x="18" y="37"/>
                </a:lnTo>
                <a:lnTo>
                  <a:pt x="3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32" name="Line 300">
            <a:extLst>
              <a:ext uri="{FF2B5EF4-FFF2-40B4-BE49-F238E27FC236}">
                <a16:creationId xmlns:a16="http://schemas.microsoft.com/office/drawing/2014/main" id="{263FAB6C-BBD6-4002-9620-FC7CCD2FA8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9988" y="4208463"/>
            <a:ext cx="46037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33" name="Freeform 301">
            <a:extLst>
              <a:ext uri="{FF2B5EF4-FFF2-40B4-BE49-F238E27FC236}">
                <a16:creationId xmlns:a16="http://schemas.microsoft.com/office/drawing/2014/main" id="{FED369A7-5237-4719-89F5-F47F5EB9414E}"/>
              </a:ext>
            </a:extLst>
          </p:cNvPr>
          <p:cNvSpPr>
            <a:spLocks/>
          </p:cNvSpPr>
          <p:nvPr/>
        </p:nvSpPr>
        <p:spPr bwMode="auto">
          <a:xfrm>
            <a:off x="6302375" y="4084638"/>
            <a:ext cx="63500" cy="131762"/>
          </a:xfrm>
          <a:custGeom>
            <a:avLst/>
            <a:gdLst>
              <a:gd name="T0" fmla="*/ 0 w 40"/>
              <a:gd name="T1" fmla="*/ 82 h 83"/>
              <a:gd name="T2" fmla="*/ 19 w 40"/>
              <a:gd name="T3" fmla="*/ 41 h 83"/>
              <a:gd name="T4" fmla="*/ 39 w 40"/>
              <a:gd name="T5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83">
                <a:moveTo>
                  <a:pt x="0" y="82"/>
                </a:moveTo>
                <a:lnTo>
                  <a:pt x="19" y="41"/>
                </a:lnTo>
                <a:lnTo>
                  <a:pt x="39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34" name="Freeform 302">
            <a:extLst>
              <a:ext uri="{FF2B5EF4-FFF2-40B4-BE49-F238E27FC236}">
                <a16:creationId xmlns:a16="http://schemas.microsoft.com/office/drawing/2014/main" id="{C502F512-E6E7-4535-A7A6-D9D453B125A0}"/>
              </a:ext>
            </a:extLst>
          </p:cNvPr>
          <p:cNvSpPr>
            <a:spLocks/>
          </p:cNvSpPr>
          <p:nvPr/>
        </p:nvSpPr>
        <p:spPr bwMode="auto">
          <a:xfrm>
            <a:off x="6364288" y="3938588"/>
            <a:ext cx="61912" cy="147637"/>
          </a:xfrm>
          <a:custGeom>
            <a:avLst/>
            <a:gdLst>
              <a:gd name="T0" fmla="*/ 0 w 39"/>
              <a:gd name="T1" fmla="*/ 92 h 93"/>
              <a:gd name="T2" fmla="*/ 19 w 39"/>
              <a:gd name="T3" fmla="*/ 47 h 93"/>
              <a:gd name="T4" fmla="*/ 38 w 39"/>
              <a:gd name="T5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93">
                <a:moveTo>
                  <a:pt x="0" y="92"/>
                </a:moveTo>
                <a:lnTo>
                  <a:pt x="19" y="47"/>
                </a:lnTo>
                <a:lnTo>
                  <a:pt x="3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35" name="Line 303">
            <a:extLst>
              <a:ext uri="{FF2B5EF4-FFF2-40B4-BE49-F238E27FC236}">
                <a16:creationId xmlns:a16="http://schemas.microsoft.com/office/drawing/2014/main" id="{E1954703-770F-461F-81DA-90DA67C970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30963" y="3778250"/>
            <a:ext cx="47625" cy="166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36" name="Freeform 304">
            <a:extLst>
              <a:ext uri="{FF2B5EF4-FFF2-40B4-BE49-F238E27FC236}">
                <a16:creationId xmlns:a16="http://schemas.microsoft.com/office/drawing/2014/main" id="{52CC5C0B-5F68-40F2-A4C0-BBCAFB0B6FE8}"/>
              </a:ext>
            </a:extLst>
          </p:cNvPr>
          <p:cNvSpPr>
            <a:spLocks/>
          </p:cNvSpPr>
          <p:nvPr/>
        </p:nvSpPr>
        <p:spPr bwMode="auto">
          <a:xfrm>
            <a:off x="6486525" y="3619500"/>
            <a:ext cx="61913" cy="165100"/>
          </a:xfrm>
          <a:custGeom>
            <a:avLst/>
            <a:gdLst>
              <a:gd name="T0" fmla="*/ 0 w 39"/>
              <a:gd name="T1" fmla="*/ 103 h 104"/>
              <a:gd name="T2" fmla="*/ 18 w 39"/>
              <a:gd name="T3" fmla="*/ 51 h 104"/>
              <a:gd name="T4" fmla="*/ 38 w 39"/>
              <a:gd name="T5" fmla="*/ 0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104">
                <a:moveTo>
                  <a:pt x="0" y="103"/>
                </a:moveTo>
                <a:lnTo>
                  <a:pt x="18" y="51"/>
                </a:lnTo>
                <a:lnTo>
                  <a:pt x="3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37" name="Line 305">
            <a:extLst>
              <a:ext uri="{FF2B5EF4-FFF2-40B4-BE49-F238E27FC236}">
                <a16:creationId xmlns:a16="http://schemas.microsoft.com/office/drawing/2014/main" id="{B97BFDBB-0CDA-42AC-A410-D4E60227612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4788" y="3446463"/>
            <a:ext cx="46037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38" name="Line 306">
            <a:extLst>
              <a:ext uri="{FF2B5EF4-FFF2-40B4-BE49-F238E27FC236}">
                <a16:creationId xmlns:a16="http://schemas.microsoft.com/office/drawing/2014/main" id="{EA389FA3-1FA7-4161-9FFB-74A4269594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13525" y="3276600"/>
            <a:ext cx="47625" cy="182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39" name="Line 307">
            <a:extLst>
              <a:ext uri="{FF2B5EF4-FFF2-40B4-BE49-F238E27FC236}">
                <a16:creationId xmlns:a16="http://schemas.microsoft.com/office/drawing/2014/main" id="{928952C0-302F-4A9C-9F76-7EA2B2E898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77025" y="3105150"/>
            <a:ext cx="46038" cy="182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40" name="Freeform 308">
            <a:extLst>
              <a:ext uri="{FF2B5EF4-FFF2-40B4-BE49-F238E27FC236}">
                <a16:creationId xmlns:a16="http://schemas.microsoft.com/office/drawing/2014/main" id="{D7C4AFAA-306F-4F1E-B79B-F4BB489D04C6}"/>
              </a:ext>
            </a:extLst>
          </p:cNvPr>
          <p:cNvSpPr>
            <a:spLocks/>
          </p:cNvSpPr>
          <p:nvPr/>
        </p:nvSpPr>
        <p:spPr bwMode="auto">
          <a:xfrm>
            <a:off x="6729413" y="2938463"/>
            <a:ext cx="63500" cy="173037"/>
          </a:xfrm>
          <a:custGeom>
            <a:avLst/>
            <a:gdLst>
              <a:gd name="T0" fmla="*/ 0 w 40"/>
              <a:gd name="T1" fmla="*/ 108 h 109"/>
              <a:gd name="T2" fmla="*/ 19 w 40"/>
              <a:gd name="T3" fmla="*/ 52 h 109"/>
              <a:gd name="T4" fmla="*/ 39 w 40"/>
              <a:gd name="T5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109">
                <a:moveTo>
                  <a:pt x="0" y="108"/>
                </a:moveTo>
                <a:lnTo>
                  <a:pt x="19" y="52"/>
                </a:lnTo>
                <a:lnTo>
                  <a:pt x="39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41" name="Line 309">
            <a:extLst>
              <a:ext uri="{FF2B5EF4-FFF2-40B4-BE49-F238E27FC236}">
                <a16:creationId xmlns:a16="http://schemas.microsoft.com/office/drawing/2014/main" id="{ACA80473-31F5-4742-9DF2-597C409E8B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99263" y="2774950"/>
            <a:ext cx="46037" cy="169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42" name="Freeform 310">
            <a:extLst>
              <a:ext uri="{FF2B5EF4-FFF2-40B4-BE49-F238E27FC236}">
                <a16:creationId xmlns:a16="http://schemas.microsoft.com/office/drawing/2014/main" id="{CDE31BED-37E6-4D80-A711-85029873640D}"/>
              </a:ext>
            </a:extLst>
          </p:cNvPr>
          <p:cNvSpPr>
            <a:spLocks/>
          </p:cNvSpPr>
          <p:nvPr/>
        </p:nvSpPr>
        <p:spPr bwMode="auto">
          <a:xfrm>
            <a:off x="6851650" y="2625725"/>
            <a:ext cx="61913" cy="155575"/>
          </a:xfrm>
          <a:custGeom>
            <a:avLst/>
            <a:gdLst>
              <a:gd name="T0" fmla="*/ 0 w 39"/>
              <a:gd name="T1" fmla="*/ 97 h 98"/>
              <a:gd name="T2" fmla="*/ 19 w 39"/>
              <a:gd name="T3" fmla="*/ 48 h 98"/>
              <a:gd name="T4" fmla="*/ 38 w 39"/>
              <a:gd name="T5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98">
                <a:moveTo>
                  <a:pt x="0" y="97"/>
                </a:moveTo>
                <a:lnTo>
                  <a:pt x="19" y="48"/>
                </a:lnTo>
                <a:lnTo>
                  <a:pt x="3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43" name="Freeform 311">
            <a:extLst>
              <a:ext uri="{FF2B5EF4-FFF2-40B4-BE49-F238E27FC236}">
                <a16:creationId xmlns:a16="http://schemas.microsoft.com/office/drawing/2014/main" id="{33959AF9-BB13-4C9B-9F9A-7CB6F4474C9C}"/>
              </a:ext>
            </a:extLst>
          </p:cNvPr>
          <p:cNvSpPr>
            <a:spLocks/>
          </p:cNvSpPr>
          <p:nvPr/>
        </p:nvSpPr>
        <p:spPr bwMode="auto">
          <a:xfrm>
            <a:off x="6911975" y="2495550"/>
            <a:ext cx="63500" cy="131763"/>
          </a:xfrm>
          <a:custGeom>
            <a:avLst/>
            <a:gdLst>
              <a:gd name="T0" fmla="*/ 0 w 40"/>
              <a:gd name="T1" fmla="*/ 82 h 83"/>
              <a:gd name="T2" fmla="*/ 19 w 40"/>
              <a:gd name="T3" fmla="*/ 40 h 83"/>
              <a:gd name="T4" fmla="*/ 39 w 40"/>
              <a:gd name="T5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83">
                <a:moveTo>
                  <a:pt x="0" y="82"/>
                </a:moveTo>
                <a:lnTo>
                  <a:pt x="19" y="40"/>
                </a:lnTo>
                <a:lnTo>
                  <a:pt x="39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44" name="Freeform 312">
            <a:extLst>
              <a:ext uri="{FF2B5EF4-FFF2-40B4-BE49-F238E27FC236}">
                <a16:creationId xmlns:a16="http://schemas.microsoft.com/office/drawing/2014/main" id="{2A6E2152-F577-4F19-B46A-C5C0E359C22C}"/>
              </a:ext>
            </a:extLst>
          </p:cNvPr>
          <p:cNvSpPr>
            <a:spLocks/>
          </p:cNvSpPr>
          <p:nvPr/>
        </p:nvSpPr>
        <p:spPr bwMode="auto">
          <a:xfrm>
            <a:off x="6973888" y="2378075"/>
            <a:ext cx="61912" cy="119063"/>
          </a:xfrm>
          <a:custGeom>
            <a:avLst/>
            <a:gdLst>
              <a:gd name="T0" fmla="*/ 0 w 39"/>
              <a:gd name="T1" fmla="*/ 74 h 75"/>
              <a:gd name="T2" fmla="*/ 19 w 39"/>
              <a:gd name="T3" fmla="*/ 37 h 75"/>
              <a:gd name="T4" fmla="*/ 38 w 39"/>
              <a:gd name="T5" fmla="*/ 0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75">
                <a:moveTo>
                  <a:pt x="0" y="74"/>
                </a:moveTo>
                <a:lnTo>
                  <a:pt x="19" y="37"/>
                </a:lnTo>
                <a:lnTo>
                  <a:pt x="3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45" name="Freeform 313">
            <a:extLst>
              <a:ext uri="{FF2B5EF4-FFF2-40B4-BE49-F238E27FC236}">
                <a16:creationId xmlns:a16="http://schemas.microsoft.com/office/drawing/2014/main" id="{3767F85A-0C62-4F47-AE7C-DAA4B1191D3C}"/>
              </a:ext>
            </a:extLst>
          </p:cNvPr>
          <p:cNvSpPr>
            <a:spLocks/>
          </p:cNvSpPr>
          <p:nvPr/>
        </p:nvSpPr>
        <p:spPr bwMode="auto">
          <a:xfrm>
            <a:off x="7034213" y="2284413"/>
            <a:ext cx="63500" cy="95250"/>
          </a:xfrm>
          <a:custGeom>
            <a:avLst/>
            <a:gdLst>
              <a:gd name="T0" fmla="*/ 0 w 40"/>
              <a:gd name="T1" fmla="*/ 59 h 60"/>
              <a:gd name="T2" fmla="*/ 19 w 40"/>
              <a:gd name="T3" fmla="*/ 25 h 60"/>
              <a:gd name="T4" fmla="*/ 39 w 40"/>
              <a:gd name="T5" fmla="*/ 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60">
                <a:moveTo>
                  <a:pt x="0" y="59"/>
                </a:moveTo>
                <a:lnTo>
                  <a:pt x="19" y="25"/>
                </a:lnTo>
                <a:lnTo>
                  <a:pt x="39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46" name="Freeform 314">
            <a:extLst>
              <a:ext uri="{FF2B5EF4-FFF2-40B4-BE49-F238E27FC236}">
                <a16:creationId xmlns:a16="http://schemas.microsoft.com/office/drawing/2014/main" id="{BAE95A52-0467-41AC-A0E6-FD0E98D5A60A}"/>
              </a:ext>
            </a:extLst>
          </p:cNvPr>
          <p:cNvSpPr>
            <a:spLocks/>
          </p:cNvSpPr>
          <p:nvPr/>
        </p:nvSpPr>
        <p:spPr bwMode="auto">
          <a:xfrm>
            <a:off x="7096125" y="2217738"/>
            <a:ext cx="61913" cy="68262"/>
          </a:xfrm>
          <a:custGeom>
            <a:avLst/>
            <a:gdLst>
              <a:gd name="T0" fmla="*/ 0 w 39"/>
              <a:gd name="T1" fmla="*/ 42 h 43"/>
              <a:gd name="T2" fmla="*/ 18 w 39"/>
              <a:gd name="T3" fmla="*/ 19 h 43"/>
              <a:gd name="T4" fmla="*/ 38 w 39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43">
                <a:moveTo>
                  <a:pt x="0" y="42"/>
                </a:moveTo>
                <a:lnTo>
                  <a:pt x="18" y="19"/>
                </a:lnTo>
                <a:lnTo>
                  <a:pt x="3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47" name="Freeform 315">
            <a:extLst>
              <a:ext uri="{FF2B5EF4-FFF2-40B4-BE49-F238E27FC236}">
                <a16:creationId xmlns:a16="http://schemas.microsoft.com/office/drawing/2014/main" id="{FC4652F5-A755-4A2C-848B-5AB3508D54F7}"/>
              </a:ext>
            </a:extLst>
          </p:cNvPr>
          <p:cNvSpPr>
            <a:spLocks/>
          </p:cNvSpPr>
          <p:nvPr/>
        </p:nvSpPr>
        <p:spPr bwMode="auto">
          <a:xfrm>
            <a:off x="7156450" y="2171700"/>
            <a:ext cx="61913" cy="47625"/>
          </a:xfrm>
          <a:custGeom>
            <a:avLst/>
            <a:gdLst>
              <a:gd name="T0" fmla="*/ 0 w 39"/>
              <a:gd name="T1" fmla="*/ 29 h 30"/>
              <a:gd name="T2" fmla="*/ 19 w 39"/>
              <a:gd name="T3" fmla="*/ 10 h 30"/>
              <a:gd name="T4" fmla="*/ 38 w 39"/>
              <a:gd name="T5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0">
                <a:moveTo>
                  <a:pt x="0" y="29"/>
                </a:moveTo>
                <a:lnTo>
                  <a:pt x="19" y="10"/>
                </a:lnTo>
                <a:lnTo>
                  <a:pt x="3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48" name="Freeform 316">
            <a:extLst>
              <a:ext uri="{FF2B5EF4-FFF2-40B4-BE49-F238E27FC236}">
                <a16:creationId xmlns:a16="http://schemas.microsoft.com/office/drawing/2014/main" id="{62B60741-CA2B-4433-A55C-F4EDCD233032}"/>
              </a:ext>
            </a:extLst>
          </p:cNvPr>
          <p:cNvSpPr>
            <a:spLocks/>
          </p:cNvSpPr>
          <p:nvPr/>
        </p:nvSpPr>
        <p:spPr bwMode="auto">
          <a:xfrm>
            <a:off x="7216775" y="2159000"/>
            <a:ext cx="63500" cy="26988"/>
          </a:xfrm>
          <a:custGeom>
            <a:avLst/>
            <a:gdLst>
              <a:gd name="T0" fmla="*/ 0 w 40"/>
              <a:gd name="T1" fmla="*/ 16 h 17"/>
              <a:gd name="T2" fmla="*/ 19 w 40"/>
              <a:gd name="T3" fmla="*/ 0 h 17"/>
              <a:gd name="T4" fmla="*/ 39 w 40"/>
              <a:gd name="T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17">
                <a:moveTo>
                  <a:pt x="0" y="16"/>
                </a:moveTo>
                <a:lnTo>
                  <a:pt x="19" y="0"/>
                </a:lnTo>
                <a:lnTo>
                  <a:pt x="39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49" name="Freeform 317">
            <a:extLst>
              <a:ext uri="{FF2B5EF4-FFF2-40B4-BE49-F238E27FC236}">
                <a16:creationId xmlns:a16="http://schemas.microsoft.com/office/drawing/2014/main" id="{4B4B9A0F-17FB-4F0F-B45F-5172AB376A9A}"/>
              </a:ext>
            </a:extLst>
          </p:cNvPr>
          <p:cNvSpPr>
            <a:spLocks/>
          </p:cNvSpPr>
          <p:nvPr/>
        </p:nvSpPr>
        <p:spPr bwMode="auto">
          <a:xfrm>
            <a:off x="7278688" y="2159000"/>
            <a:ext cx="58737" cy="26988"/>
          </a:xfrm>
          <a:custGeom>
            <a:avLst/>
            <a:gdLst>
              <a:gd name="T0" fmla="*/ 0 w 37"/>
              <a:gd name="T1" fmla="*/ 0 h 17"/>
              <a:gd name="T2" fmla="*/ 16 w 37"/>
              <a:gd name="T3" fmla="*/ 0 h 17"/>
              <a:gd name="T4" fmla="*/ 36 w 37"/>
              <a:gd name="T5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" h="17">
                <a:moveTo>
                  <a:pt x="0" y="0"/>
                </a:moveTo>
                <a:lnTo>
                  <a:pt x="16" y="0"/>
                </a:lnTo>
                <a:lnTo>
                  <a:pt x="36" y="1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50" name="Freeform 318">
            <a:extLst>
              <a:ext uri="{FF2B5EF4-FFF2-40B4-BE49-F238E27FC236}">
                <a16:creationId xmlns:a16="http://schemas.microsoft.com/office/drawing/2014/main" id="{945D2C23-E91B-4968-8DAA-07E61C5DBE97}"/>
              </a:ext>
            </a:extLst>
          </p:cNvPr>
          <p:cNvSpPr>
            <a:spLocks/>
          </p:cNvSpPr>
          <p:nvPr/>
        </p:nvSpPr>
        <p:spPr bwMode="auto">
          <a:xfrm>
            <a:off x="7335838" y="2171700"/>
            <a:ext cx="61912" cy="47625"/>
          </a:xfrm>
          <a:custGeom>
            <a:avLst/>
            <a:gdLst>
              <a:gd name="T0" fmla="*/ 0 w 39"/>
              <a:gd name="T1" fmla="*/ 0 h 30"/>
              <a:gd name="T2" fmla="*/ 18 w 39"/>
              <a:gd name="T3" fmla="*/ 10 h 30"/>
              <a:gd name="T4" fmla="*/ 38 w 39"/>
              <a:gd name="T5" fmla="*/ 2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30">
                <a:moveTo>
                  <a:pt x="0" y="0"/>
                </a:moveTo>
                <a:lnTo>
                  <a:pt x="18" y="10"/>
                </a:lnTo>
                <a:lnTo>
                  <a:pt x="38" y="29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51" name="Freeform 319">
            <a:extLst>
              <a:ext uri="{FF2B5EF4-FFF2-40B4-BE49-F238E27FC236}">
                <a16:creationId xmlns:a16="http://schemas.microsoft.com/office/drawing/2014/main" id="{2BB12135-CE66-43DE-83BF-DD983EE9031E}"/>
              </a:ext>
            </a:extLst>
          </p:cNvPr>
          <p:cNvSpPr>
            <a:spLocks/>
          </p:cNvSpPr>
          <p:nvPr/>
        </p:nvSpPr>
        <p:spPr bwMode="auto">
          <a:xfrm>
            <a:off x="7396163" y="2217738"/>
            <a:ext cx="61912" cy="68262"/>
          </a:xfrm>
          <a:custGeom>
            <a:avLst/>
            <a:gdLst>
              <a:gd name="T0" fmla="*/ 0 w 39"/>
              <a:gd name="T1" fmla="*/ 0 h 43"/>
              <a:gd name="T2" fmla="*/ 19 w 39"/>
              <a:gd name="T3" fmla="*/ 19 h 43"/>
              <a:gd name="T4" fmla="*/ 38 w 39"/>
              <a:gd name="T5" fmla="*/ 4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43">
                <a:moveTo>
                  <a:pt x="0" y="0"/>
                </a:moveTo>
                <a:lnTo>
                  <a:pt x="19" y="19"/>
                </a:lnTo>
                <a:lnTo>
                  <a:pt x="38" y="4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52" name="Freeform 320">
            <a:extLst>
              <a:ext uri="{FF2B5EF4-FFF2-40B4-BE49-F238E27FC236}">
                <a16:creationId xmlns:a16="http://schemas.microsoft.com/office/drawing/2014/main" id="{EA4727E6-E08A-4D49-A2C9-975A240F6308}"/>
              </a:ext>
            </a:extLst>
          </p:cNvPr>
          <p:cNvSpPr>
            <a:spLocks/>
          </p:cNvSpPr>
          <p:nvPr/>
        </p:nvSpPr>
        <p:spPr bwMode="auto">
          <a:xfrm>
            <a:off x="7456488" y="2284413"/>
            <a:ext cx="63500" cy="95250"/>
          </a:xfrm>
          <a:custGeom>
            <a:avLst/>
            <a:gdLst>
              <a:gd name="T0" fmla="*/ 0 w 40"/>
              <a:gd name="T1" fmla="*/ 0 h 60"/>
              <a:gd name="T2" fmla="*/ 19 w 40"/>
              <a:gd name="T3" fmla="*/ 25 h 60"/>
              <a:gd name="T4" fmla="*/ 39 w 40"/>
              <a:gd name="T5" fmla="*/ 59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60">
                <a:moveTo>
                  <a:pt x="0" y="0"/>
                </a:moveTo>
                <a:lnTo>
                  <a:pt x="19" y="25"/>
                </a:lnTo>
                <a:lnTo>
                  <a:pt x="39" y="59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53" name="Freeform 321">
            <a:extLst>
              <a:ext uri="{FF2B5EF4-FFF2-40B4-BE49-F238E27FC236}">
                <a16:creationId xmlns:a16="http://schemas.microsoft.com/office/drawing/2014/main" id="{17F4E333-8636-4DCF-ACEA-138F20EE3322}"/>
              </a:ext>
            </a:extLst>
          </p:cNvPr>
          <p:cNvSpPr>
            <a:spLocks/>
          </p:cNvSpPr>
          <p:nvPr/>
        </p:nvSpPr>
        <p:spPr bwMode="auto">
          <a:xfrm>
            <a:off x="7518400" y="2378075"/>
            <a:ext cx="63500" cy="119063"/>
          </a:xfrm>
          <a:custGeom>
            <a:avLst/>
            <a:gdLst>
              <a:gd name="T0" fmla="*/ 0 w 40"/>
              <a:gd name="T1" fmla="*/ 0 h 75"/>
              <a:gd name="T2" fmla="*/ 19 w 40"/>
              <a:gd name="T3" fmla="*/ 37 h 75"/>
              <a:gd name="T4" fmla="*/ 39 w 40"/>
              <a:gd name="T5" fmla="*/ 74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75">
                <a:moveTo>
                  <a:pt x="0" y="0"/>
                </a:moveTo>
                <a:lnTo>
                  <a:pt x="19" y="37"/>
                </a:lnTo>
                <a:lnTo>
                  <a:pt x="39" y="7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54" name="Freeform 322">
            <a:extLst>
              <a:ext uri="{FF2B5EF4-FFF2-40B4-BE49-F238E27FC236}">
                <a16:creationId xmlns:a16="http://schemas.microsoft.com/office/drawing/2014/main" id="{A5F4B981-C5B8-49C9-8479-3E0BC941E9E4}"/>
              </a:ext>
            </a:extLst>
          </p:cNvPr>
          <p:cNvSpPr>
            <a:spLocks/>
          </p:cNvSpPr>
          <p:nvPr/>
        </p:nvSpPr>
        <p:spPr bwMode="auto">
          <a:xfrm>
            <a:off x="7580313" y="2495550"/>
            <a:ext cx="61912" cy="131763"/>
          </a:xfrm>
          <a:custGeom>
            <a:avLst/>
            <a:gdLst>
              <a:gd name="T0" fmla="*/ 0 w 39"/>
              <a:gd name="T1" fmla="*/ 0 h 83"/>
              <a:gd name="T2" fmla="*/ 18 w 39"/>
              <a:gd name="T3" fmla="*/ 40 h 83"/>
              <a:gd name="T4" fmla="*/ 38 w 39"/>
              <a:gd name="T5" fmla="*/ 8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83">
                <a:moveTo>
                  <a:pt x="0" y="0"/>
                </a:moveTo>
                <a:lnTo>
                  <a:pt x="18" y="40"/>
                </a:lnTo>
                <a:lnTo>
                  <a:pt x="38" y="8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55" name="Freeform 323">
            <a:extLst>
              <a:ext uri="{FF2B5EF4-FFF2-40B4-BE49-F238E27FC236}">
                <a16:creationId xmlns:a16="http://schemas.microsoft.com/office/drawing/2014/main" id="{8BF248FE-DBB7-4DA7-B1C6-C9B8F4D0A868}"/>
              </a:ext>
            </a:extLst>
          </p:cNvPr>
          <p:cNvSpPr>
            <a:spLocks/>
          </p:cNvSpPr>
          <p:nvPr/>
        </p:nvSpPr>
        <p:spPr bwMode="auto">
          <a:xfrm>
            <a:off x="7640638" y="2625725"/>
            <a:ext cx="61912" cy="155575"/>
          </a:xfrm>
          <a:custGeom>
            <a:avLst/>
            <a:gdLst>
              <a:gd name="T0" fmla="*/ 0 w 39"/>
              <a:gd name="T1" fmla="*/ 0 h 98"/>
              <a:gd name="T2" fmla="*/ 18 w 39"/>
              <a:gd name="T3" fmla="*/ 48 h 98"/>
              <a:gd name="T4" fmla="*/ 38 w 39"/>
              <a:gd name="T5" fmla="*/ 97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98">
                <a:moveTo>
                  <a:pt x="0" y="0"/>
                </a:moveTo>
                <a:lnTo>
                  <a:pt x="18" y="48"/>
                </a:lnTo>
                <a:lnTo>
                  <a:pt x="38" y="97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56" name="Line 324">
            <a:extLst>
              <a:ext uri="{FF2B5EF4-FFF2-40B4-BE49-F238E27FC236}">
                <a16:creationId xmlns:a16="http://schemas.microsoft.com/office/drawing/2014/main" id="{D3DED4FD-EF39-494C-9340-453F2ADBA4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8900" y="2787650"/>
            <a:ext cx="46038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57" name="Freeform 325">
            <a:extLst>
              <a:ext uri="{FF2B5EF4-FFF2-40B4-BE49-F238E27FC236}">
                <a16:creationId xmlns:a16="http://schemas.microsoft.com/office/drawing/2014/main" id="{44577CB7-99AE-4A56-951B-75EF15E7E8C9}"/>
              </a:ext>
            </a:extLst>
          </p:cNvPr>
          <p:cNvSpPr>
            <a:spLocks/>
          </p:cNvSpPr>
          <p:nvPr/>
        </p:nvSpPr>
        <p:spPr bwMode="auto">
          <a:xfrm>
            <a:off x="7761288" y="2938463"/>
            <a:ext cx="63500" cy="173037"/>
          </a:xfrm>
          <a:custGeom>
            <a:avLst/>
            <a:gdLst>
              <a:gd name="T0" fmla="*/ 0 w 40"/>
              <a:gd name="T1" fmla="*/ 0 h 109"/>
              <a:gd name="T2" fmla="*/ 19 w 40"/>
              <a:gd name="T3" fmla="*/ 52 h 109"/>
              <a:gd name="T4" fmla="*/ 39 w 40"/>
              <a:gd name="T5" fmla="*/ 10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109">
                <a:moveTo>
                  <a:pt x="0" y="0"/>
                </a:moveTo>
                <a:lnTo>
                  <a:pt x="19" y="52"/>
                </a:lnTo>
                <a:lnTo>
                  <a:pt x="39" y="10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58" name="Line 326">
            <a:extLst>
              <a:ext uri="{FF2B5EF4-FFF2-40B4-BE49-F238E27FC236}">
                <a16:creationId xmlns:a16="http://schemas.microsoft.com/office/drawing/2014/main" id="{695F8D1B-BB96-43C4-A679-3141511F64A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31138" y="3117850"/>
            <a:ext cx="47625" cy="157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59" name="Line 327">
            <a:extLst>
              <a:ext uri="{FF2B5EF4-FFF2-40B4-BE49-F238E27FC236}">
                <a16:creationId xmlns:a16="http://schemas.microsoft.com/office/drawing/2014/main" id="{6C5799A1-9FE2-41C6-A90C-FD091A0EEB9E}"/>
              </a:ext>
            </a:extLst>
          </p:cNvPr>
          <p:cNvSpPr>
            <a:spLocks noChangeShapeType="1"/>
          </p:cNvSpPr>
          <p:nvPr/>
        </p:nvSpPr>
        <p:spPr bwMode="auto">
          <a:xfrm>
            <a:off x="7893050" y="3289300"/>
            <a:ext cx="46038" cy="157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60" name="Line 328">
            <a:extLst>
              <a:ext uri="{FF2B5EF4-FFF2-40B4-BE49-F238E27FC236}">
                <a16:creationId xmlns:a16="http://schemas.microsoft.com/office/drawing/2014/main" id="{0B27B140-C7D3-419C-8885-CF67B751E67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3375" y="3460750"/>
            <a:ext cx="46038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61" name="Freeform 329">
            <a:extLst>
              <a:ext uri="{FF2B5EF4-FFF2-40B4-BE49-F238E27FC236}">
                <a16:creationId xmlns:a16="http://schemas.microsoft.com/office/drawing/2014/main" id="{B6365043-9B99-4F99-B09C-38AA7E440896}"/>
              </a:ext>
            </a:extLst>
          </p:cNvPr>
          <p:cNvSpPr>
            <a:spLocks/>
          </p:cNvSpPr>
          <p:nvPr/>
        </p:nvSpPr>
        <p:spPr bwMode="auto">
          <a:xfrm>
            <a:off x="8005763" y="3619500"/>
            <a:ext cx="61912" cy="165100"/>
          </a:xfrm>
          <a:custGeom>
            <a:avLst/>
            <a:gdLst>
              <a:gd name="T0" fmla="*/ 0 w 39"/>
              <a:gd name="T1" fmla="*/ 0 h 104"/>
              <a:gd name="T2" fmla="*/ 19 w 39"/>
              <a:gd name="T3" fmla="*/ 51 h 104"/>
              <a:gd name="T4" fmla="*/ 38 w 39"/>
              <a:gd name="T5" fmla="*/ 103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104">
                <a:moveTo>
                  <a:pt x="0" y="0"/>
                </a:moveTo>
                <a:lnTo>
                  <a:pt x="19" y="51"/>
                </a:lnTo>
                <a:lnTo>
                  <a:pt x="38" y="10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62" name="Line 330">
            <a:extLst>
              <a:ext uri="{FF2B5EF4-FFF2-40B4-BE49-F238E27FC236}">
                <a16:creationId xmlns:a16="http://schemas.microsoft.com/office/drawing/2014/main" id="{CC7BC8E8-9124-4426-9EFD-CEFDE20C2832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4025" y="3790950"/>
            <a:ext cx="47625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63" name="Freeform 331">
            <a:extLst>
              <a:ext uri="{FF2B5EF4-FFF2-40B4-BE49-F238E27FC236}">
                <a16:creationId xmlns:a16="http://schemas.microsoft.com/office/drawing/2014/main" id="{2D8349BA-1045-40A6-84BA-A0F9446CADDD}"/>
              </a:ext>
            </a:extLst>
          </p:cNvPr>
          <p:cNvSpPr>
            <a:spLocks/>
          </p:cNvSpPr>
          <p:nvPr/>
        </p:nvSpPr>
        <p:spPr bwMode="auto">
          <a:xfrm>
            <a:off x="8128000" y="3938588"/>
            <a:ext cx="63500" cy="147637"/>
          </a:xfrm>
          <a:custGeom>
            <a:avLst/>
            <a:gdLst>
              <a:gd name="T0" fmla="*/ 0 w 40"/>
              <a:gd name="T1" fmla="*/ 0 h 93"/>
              <a:gd name="T2" fmla="*/ 19 w 40"/>
              <a:gd name="T3" fmla="*/ 47 h 93"/>
              <a:gd name="T4" fmla="*/ 39 w 40"/>
              <a:gd name="T5" fmla="*/ 9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93">
                <a:moveTo>
                  <a:pt x="0" y="0"/>
                </a:moveTo>
                <a:lnTo>
                  <a:pt x="19" y="47"/>
                </a:lnTo>
                <a:lnTo>
                  <a:pt x="39" y="9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64" name="Freeform 332">
            <a:extLst>
              <a:ext uri="{FF2B5EF4-FFF2-40B4-BE49-F238E27FC236}">
                <a16:creationId xmlns:a16="http://schemas.microsoft.com/office/drawing/2014/main" id="{7F22223F-AF7D-4546-A2FF-5862D0268E63}"/>
              </a:ext>
            </a:extLst>
          </p:cNvPr>
          <p:cNvSpPr>
            <a:spLocks/>
          </p:cNvSpPr>
          <p:nvPr/>
        </p:nvSpPr>
        <p:spPr bwMode="auto">
          <a:xfrm>
            <a:off x="8189913" y="4084638"/>
            <a:ext cx="61912" cy="131762"/>
          </a:xfrm>
          <a:custGeom>
            <a:avLst/>
            <a:gdLst>
              <a:gd name="T0" fmla="*/ 0 w 39"/>
              <a:gd name="T1" fmla="*/ 0 h 83"/>
              <a:gd name="T2" fmla="*/ 18 w 39"/>
              <a:gd name="T3" fmla="*/ 41 h 83"/>
              <a:gd name="T4" fmla="*/ 38 w 39"/>
              <a:gd name="T5" fmla="*/ 8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83">
                <a:moveTo>
                  <a:pt x="0" y="0"/>
                </a:moveTo>
                <a:lnTo>
                  <a:pt x="18" y="41"/>
                </a:lnTo>
                <a:lnTo>
                  <a:pt x="38" y="8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65" name="Line 333">
            <a:extLst>
              <a:ext uri="{FF2B5EF4-FFF2-40B4-BE49-F238E27FC236}">
                <a16:creationId xmlns:a16="http://schemas.microsoft.com/office/drawing/2014/main" id="{F22A8A32-E3F3-4575-A03C-129EA78C23E3}"/>
              </a:ext>
            </a:extLst>
          </p:cNvPr>
          <p:cNvSpPr>
            <a:spLocks noChangeShapeType="1"/>
          </p:cNvSpPr>
          <p:nvPr/>
        </p:nvSpPr>
        <p:spPr bwMode="auto">
          <a:xfrm>
            <a:off x="8258175" y="4222750"/>
            <a:ext cx="46038" cy="104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66" name="Freeform 334">
            <a:extLst>
              <a:ext uri="{FF2B5EF4-FFF2-40B4-BE49-F238E27FC236}">
                <a16:creationId xmlns:a16="http://schemas.microsoft.com/office/drawing/2014/main" id="{F3BFCA7E-BB7C-402F-A2E2-F1D9AEEF67D6}"/>
              </a:ext>
            </a:extLst>
          </p:cNvPr>
          <p:cNvSpPr>
            <a:spLocks/>
          </p:cNvSpPr>
          <p:nvPr/>
        </p:nvSpPr>
        <p:spPr bwMode="auto">
          <a:xfrm>
            <a:off x="8310563" y="4333875"/>
            <a:ext cx="63500" cy="114300"/>
          </a:xfrm>
          <a:custGeom>
            <a:avLst/>
            <a:gdLst>
              <a:gd name="T0" fmla="*/ 0 w 40"/>
              <a:gd name="T1" fmla="*/ 0 h 72"/>
              <a:gd name="T2" fmla="*/ 19 w 40"/>
              <a:gd name="T3" fmla="*/ 37 h 72"/>
              <a:gd name="T4" fmla="*/ 39 w 40"/>
              <a:gd name="T5" fmla="*/ 71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72">
                <a:moveTo>
                  <a:pt x="0" y="0"/>
                </a:moveTo>
                <a:lnTo>
                  <a:pt x="19" y="37"/>
                </a:lnTo>
                <a:lnTo>
                  <a:pt x="39" y="71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67" name="Freeform 335">
            <a:extLst>
              <a:ext uri="{FF2B5EF4-FFF2-40B4-BE49-F238E27FC236}">
                <a16:creationId xmlns:a16="http://schemas.microsoft.com/office/drawing/2014/main" id="{D00B7A93-7253-42B3-BCFC-269516966564}"/>
              </a:ext>
            </a:extLst>
          </p:cNvPr>
          <p:cNvSpPr>
            <a:spLocks/>
          </p:cNvSpPr>
          <p:nvPr/>
        </p:nvSpPr>
        <p:spPr bwMode="auto">
          <a:xfrm>
            <a:off x="8372475" y="4446588"/>
            <a:ext cx="61913" cy="95250"/>
          </a:xfrm>
          <a:custGeom>
            <a:avLst/>
            <a:gdLst>
              <a:gd name="T0" fmla="*/ 0 w 39"/>
              <a:gd name="T1" fmla="*/ 0 h 60"/>
              <a:gd name="T2" fmla="*/ 19 w 39"/>
              <a:gd name="T3" fmla="*/ 29 h 60"/>
              <a:gd name="T4" fmla="*/ 38 w 39"/>
              <a:gd name="T5" fmla="*/ 59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60">
                <a:moveTo>
                  <a:pt x="0" y="0"/>
                </a:moveTo>
                <a:lnTo>
                  <a:pt x="19" y="29"/>
                </a:lnTo>
                <a:lnTo>
                  <a:pt x="38" y="59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68" name="Line 336">
            <a:extLst>
              <a:ext uri="{FF2B5EF4-FFF2-40B4-BE49-F238E27FC236}">
                <a16:creationId xmlns:a16="http://schemas.microsoft.com/office/drawing/2014/main" id="{E298114E-ED57-4776-84C1-580DC1034E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440738" y="4548188"/>
            <a:ext cx="47625" cy="69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69" name="Line 337">
            <a:extLst>
              <a:ext uri="{FF2B5EF4-FFF2-40B4-BE49-F238E27FC236}">
                <a16:creationId xmlns:a16="http://schemas.microsoft.com/office/drawing/2014/main" id="{8384F84C-D2DF-48A2-AC95-91BA6CBBC73A}"/>
              </a:ext>
            </a:extLst>
          </p:cNvPr>
          <p:cNvSpPr>
            <a:spLocks noChangeShapeType="1"/>
          </p:cNvSpPr>
          <p:nvPr/>
        </p:nvSpPr>
        <p:spPr bwMode="auto">
          <a:xfrm>
            <a:off x="8502650" y="4632325"/>
            <a:ext cx="46038" cy="55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70" name="Line 338">
            <a:extLst>
              <a:ext uri="{FF2B5EF4-FFF2-40B4-BE49-F238E27FC236}">
                <a16:creationId xmlns:a16="http://schemas.microsoft.com/office/drawing/2014/main" id="{971AC9CA-1BEF-4984-AD4D-6948EDB960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562975" y="4702175"/>
            <a:ext cx="46038" cy="44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71" name="Freeform 339">
            <a:extLst>
              <a:ext uri="{FF2B5EF4-FFF2-40B4-BE49-F238E27FC236}">
                <a16:creationId xmlns:a16="http://schemas.microsoft.com/office/drawing/2014/main" id="{DC9838D8-BBC2-4F21-9751-2BF078F768E7}"/>
              </a:ext>
            </a:extLst>
          </p:cNvPr>
          <p:cNvSpPr>
            <a:spLocks/>
          </p:cNvSpPr>
          <p:nvPr/>
        </p:nvSpPr>
        <p:spPr bwMode="auto">
          <a:xfrm>
            <a:off x="8615363" y="4752975"/>
            <a:ext cx="63500" cy="55563"/>
          </a:xfrm>
          <a:custGeom>
            <a:avLst/>
            <a:gdLst>
              <a:gd name="T0" fmla="*/ 0 w 40"/>
              <a:gd name="T1" fmla="*/ 0 h 35"/>
              <a:gd name="T2" fmla="*/ 19 w 40"/>
              <a:gd name="T3" fmla="*/ 18 h 35"/>
              <a:gd name="T4" fmla="*/ 39 w 40"/>
              <a:gd name="T5" fmla="*/ 3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35">
                <a:moveTo>
                  <a:pt x="0" y="0"/>
                </a:moveTo>
                <a:lnTo>
                  <a:pt x="19" y="18"/>
                </a:lnTo>
                <a:lnTo>
                  <a:pt x="39" y="3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72" name="Line 340">
            <a:extLst>
              <a:ext uri="{FF2B5EF4-FFF2-40B4-BE49-F238E27FC236}">
                <a16:creationId xmlns:a16="http://schemas.microsoft.com/office/drawing/2014/main" id="{E9796BA0-65EA-4CB7-B6FF-D3E722A01B8F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5213" y="4814888"/>
            <a:ext cx="46037" cy="2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73" name="Line 341">
            <a:extLst>
              <a:ext uri="{FF2B5EF4-FFF2-40B4-BE49-F238E27FC236}">
                <a16:creationId xmlns:a16="http://schemas.microsoft.com/office/drawing/2014/main" id="{E257C21B-1386-4677-9599-4ED055ED6F1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45538" y="4856163"/>
            <a:ext cx="47625" cy="20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74" name="Freeform 342">
            <a:extLst>
              <a:ext uri="{FF2B5EF4-FFF2-40B4-BE49-F238E27FC236}">
                <a16:creationId xmlns:a16="http://schemas.microsoft.com/office/drawing/2014/main" id="{A86BA079-0921-4703-9E3D-4E9809A206E8}"/>
              </a:ext>
            </a:extLst>
          </p:cNvPr>
          <p:cNvSpPr>
            <a:spLocks/>
          </p:cNvSpPr>
          <p:nvPr/>
        </p:nvSpPr>
        <p:spPr bwMode="auto">
          <a:xfrm>
            <a:off x="8799513" y="4883150"/>
            <a:ext cx="61912" cy="31750"/>
          </a:xfrm>
          <a:custGeom>
            <a:avLst/>
            <a:gdLst>
              <a:gd name="T0" fmla="*/ 0 w 39"/>
              <a:gd name="T1" fmla="*/ 0 h 20"/>
              <a:gd name="T2" fmla="*/ 18 w 39"/>
              <a:gd name="T3" fmla="*/ 11 h 20"/>
              <a:gd name="T4" fmla="*/ 38 w 39"/>
              <a:gd name="T5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20">
                <a:moveTo>
                  <a:pt x="0" y="0"/>
                </a:moveTo>
                <a:lnTo>
                  <a:pt x="18" y="11"/>
                </a:lnTo>
                <a:lnTo>
                  <a:pt x="38" y="19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75" name="Freeform 343">
            <a:extLst>
              <a:ext uri="{FF2B5EF4-FFF2-40B4-BE49-F238E27FC236}">
                <a16:creationId xmlns:a16="http://schemas.microsoft.com/office/drawing/2014/main" id="{2FA0763B-4B68-4263-B61F-1324C262F639}"/>
              </a:ext>
            </a:extLst>
          </p:cNvPr>
          <p:cNvSpPr>
            <a:spLocks/>
          </p:cNvSpPr>
          <p:nvPr/>
        </p:nvSpPr>
        <p:spPr bwMode="auto">
          <a:xfrm>
            <a:off x="8859838" y="4913313"/>
            <a:ext cx="61912" cy="26987"/>
          </a:xfrm>
          <a:custGeom>
            <a:avLst/>
            <a:gdLst>
              <a:gd name="T0" fmla="*/ 0 w 39"/>
              <a:gd name="T1" fmla="*/ 0 h 17"/>
              <a:gd name="T2" fmla="*/ 18 w 39"/>
              <a:gd name="T3" fmla="*/ 10 h 17"/>
              <a:gd name="T4" fmla="*/ 38 w 39"/>
              <a:gd name="T5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" h="17">
                <a:moveTo>
                  <a:pt x="0" y="0"/>
                </a:moveTo>
                <a:lnTo>
                  <a:pt x="18" y="10"/>
                </a:lnTo>
                <a:lnTo>
                  <a:pt x="38" y="1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76" name="Line 344">
            <a:extLst>
              <a:ext uri="{FF2B5EF4-FFF2-40B4-BE49-F238E27FC236}">
                <a16:creationId xmlns:a16="http://schemas.microsoft.com/office/drawing/2014/main" id="{1EA9306C-570E-4F4E-8F63-34FF41F01E71}"/>
              </a:ext>
            </a:extLst>
          </p:cNvPr>
          <p:cNvSpPr>
            <a:spLocks noChangeShapeType="1"/>
          </p:cNvSpPr>
          <p:nvPr/>
        </p:nvSpPr>
        <p:spPr bwMode="auto">
          <a:xfrm>
            <a:off x="8928100" y="4937125"/>
            <a:ext cx="47625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77" name="Line 345">
            <a:extLst>
              <a:ext uri="{FF2B5EF4-FFF2-40B4-BE49-F238E27FC236}">
                <a16:creationId xmlns:a16="http://schemas.microsoft.com/office/drawing/2014/main" id="{2BE0BD08-0116-45DF-9AD2-58D77CDD4AC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0013" y="4957763"/>
            <a:ext cx="46037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78" name="Line 346">
            <a:extLst>
              <a:ext uri="{FF2B5EF4-FFF2-40B4-BE49-F238E27FC236}">
                <a16:creationId xmlns:a16="http://schemas.microsoft.com/office/drawing/2014/main" id="{43B7AC10-0B8D-4685-9B93-EABF880F67E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2588" y="4995863"/>
            <a:ext cx="3606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79" name="Line 347">
            <a:extLst>
              <a:ext uri="{FF2B5EF4-FFF2-40B4-BE49-F238E27FC236}">
                <a16:creationId xmlns:a16="http://schemas.microsoft.com/office/drawing/2014/main" id="{8A9A9336-B2C2-402F-8831-F216664A1BE8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4400" y="4505325"/>
            <a:ext cx="0" cy="4254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80" name="Line 348">
            <a:extLst>
              <a:ext uri="{FF2B5EF4-FFF2-40B4-BE49-F238E27FC236}">
                <a16:creationId xmlns:a16="http://schemas.microsoft.com/office/drawing/2014/main" id="{8624D231-E4A8-4984-8588-F290AD325B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8050" y="4505325"/>
            <a:ext cx="14288" cy="542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81" name="Line 349">
            <a:extLst>
              <a:ext uri="{FF2B5EF4-FFF2-40B4-BE49-F238E27FC236}">
                <a16:creationId xmlns:a16="http://schemas.microsoft.com/office/drawing/2014/main" id="{78099E11-8414-4FFD-B505-4807E7C863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0663" y="4976813"/>
            <a:ext cx="14287" cy="1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82" name="Line 350">
            <a:extLst>
              <a:ext uri="{FF2B5EF4-FFF2-40B4-BE49-F238E27FC236}">
                <a16:creationId xmlns:a16="http://schemas.microsoft.com/office/drawing/2014/main" id="{02FC09A0-8B3D-4BE6-99BF-C8F75B561D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9238" y="4968875"/>
            <a:ext cx="14287" cy="1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83" name="Freeform 351">
            <a:extLst>
              <a:ext uri="{FF2B5EF4-FFF2-40B4-BE49-F238E27FC236}">
                <a16:creationId xmlns:a16="http://schemas.microsoft.com/office/drawing/2014/main" id="{6DB26C91-ADC3-43D2-9901-F2FB01A6937F}"/>
              </a:ext>
            </a:extLst>
          </p:cNvPr>
          <p:cNvSpPr>
            <a:spLocks/>
          </p:cNvSpPr>
          <p:nvPr/>
        </p:nvSpPr>
        <p:spPr bwMode="auto">
          <a:xfrm>
            <a:off x="269875" y="4967288"/>
            <a:ext cx="28575" cy="26987"/>
          </a:xfrm>
          <a:custGeom>
            <a:avLst/>
            <a:gdLst>
              <a:gd name="T0" fmla="*/ 0 w 18"/>
              <a:gd name="T1" fmla="*/ 16 h 17"/>
              <a:gd name="T2" fmla="*/ 8 w 18"/>
              <a:gd name="T3" fmla="*/ 10 h 17"/>
              <a:gd name="T4" fmla="*/ 17 w 18"/>
              <a:gd name="T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17">
                <a:moveTo>
                  <a:pt x="0" y="16"/>
                </a:moveTo>
                <a:lnTo>
                  <a:pt x="8" y="10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84" name="Freeform 352">
            <a:extLst>
              <a:ext uri="{FF2B5EF4-FFF2-40B4-BE49-F238E27FC236}">
                <a16:creationId xmlns:a16="http://schemas.microsoft.com/office/drawing/2014/main" id="{4CC72464-1F97-4AEE-9CDF-F044672B2265}"/>
              </a:ext>
            </a:extLst>
          </p:cNvPr>
          <p:cNvSpPr>
            <a:spLocks/>
          </p:cNvSpPr>
          <p:nvPr/>
        </p:nvSpPr>
        <p:spPr bwMode="auto">
          <a:xfrm>
            <a:off x="296863" y="4953000"/>
            <a:ext cx="30162" cy="26988"/>
          </a:xfrm>
          <a:custGeom>
            <a:avLst/>
            <a:gdLst>
              <a:gd name="T0" fmla="*/ 0 w 19"/>
              <a:gd name="T1" fmla="*/ 16 h 17"/>
              <a:gd name="T2" fmla="*/ 9 w 19"/>
              <a:gd name="T3" fmla="*/ 9 h 17"/>
              <a:gd name="T4" fmla="*/ 18 w 19"/>
              <a:gd name="T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17">
                <a:moveTo>
                  <a:pt x="0" y="16"/>
                </a:moveTo>
                <a:lnTo>
                  <a:pt x="9" y="9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85" name="Line 353">
            <a:extLst>
              <a:ext uri="{FF2B5EF4-FFF2-40B4-BE49-F238E27FC236}">
                <a16:creationId xmlns:a16="http://schemas.microsoft.com/office/drawing/2014/main" id="{1BD86FD9-2955-42B9-8DCC-74250C9F87E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788" y="4932363"/>
            <a:ext cx="12700" cy="2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86" name="Line 354">
            <a:extLst>
              <a:ext uri="{FF2B5EF4-FFF2-40B4-BE49-F238E27FC236}">
                <a16:creationId xmlns:a16="http://schemas.microsoft.com/office/drawing/2014/main" id="{F16C640D-98A6-464B-B1E5-4EE42A3F24E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0363" y="4914900"/>
            <a:ext cx="14287" cy="30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87" name="Freeform 355">
            <a:extLst>
              <a:ext uri="{FF2B5EF4-FFF2-40B4-BE49-F238E27FC236}">
                <a16:creationId xmlns:a16="http://schemas.microsoft.com/office/drawing/2014/main" id="{FC327AF3-E4D9-4528-9C03-1188ADDF97D1}"/>
              </a:ext>
            </a:extLst>
          </p:cNvPr>
          <p:cNvSpPr>
            <a:spLocks/>
          </p:cNvSpPr>
          <p:nvPr/>
        </p:nvSpPr>
        <p:spPr bwMode="auto">
          <a:xfrm>
            <a:off x="381000" y="4895850"/>
            <a:ext cx="30163" cy="26988"/>
          </a:xfrm>
          <a:custGeom>
            <a:avLst/>
            <a:gdLst>
              <a:gd name="T0" fmla="*/ 0 w 19"/>
              <a:gd name="T1" fmla="*/ 16 h 17"/>
              <a:gd name="T2" fmla="*/ 8 w 19"/>
              <a:gd name="T3" fmla="*/ 8 h 17"/>
              <a:gd name="T4" fmla="*/ 18 w 19"/>
              <a:gd name="T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17">
                <a:moveTo>
                  <a:pt x="0" y="16"/>
                </a:moveTo>
                <a:lnTo>
                  <a:pt x="8" y="8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88" name="Line 356">
            <a:extLst>
              <a:ext uri="{FF2B5EF4-FFF2-40B4-BE49-F238E27FC236}">
                <a16:creationId xmlns:a16="http://schemas.microsoft.com/office/drawing/2014/main" id="{57342F7F-97FE-442E-A686-C9B722BF741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5925" y="4862513"/>
            <a:ext cx="1270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89" name="Line 357">
            <a:extLst>
              <a:ext uri="{FF2B5EF4-FFF2-40B4-BE49-F238E27FC236}">
                <a16:creationId xmlns:a16="http://schemas.microsoft.com/office/drawing/2014/main" id="{9B2159F6-A726-41F2-A78F-FE83896D1F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4500" y="4832350"/>
            <a:ext cx="14288" cy="4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90" name="Line 358">
            <a:extLst>
              <a:ext uri="{FF2B5EF4-FFF2-40B4-BE49-F238E27FC236}">
                <a16:creationId xmlns:a16="http://schemas.microsoft.com/office/drawing/2014/main" id="{EE788D5A-3DF0-4CE8-992D-CAC67DCE3B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1488" y="4795838"/>
            <a:ext cx="12700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91" name="Freeform 359">
            <a:extLst>
              <a:ext uri="{FF2B5EF4-FFF2-40B4-BE49-F238E27FC236}">
                <a16:creationId xmlns:a16="http://schemas.microsoft.com/office/drawing/2014/main" id="{59E3B31D-66DE-49A1-97B9-7C47E93EF857}"/>
              </a:ext>
            </a:extLst>
          </p:cNvPr>
          <p:cNvSpPr>
            <a:spLocks/>
          </p:cNvSpPr>
          <p:nvPr/>
        </p:nvSpPr>
        <p:spPr bwMode="auto">
          <a:xfrm>
            <a:off x="492125" y="4757738"/>
            <a:ext cx="30163" cy="44450"/>
          </a:xfrm>
          <a:custGeom>
            <a:avLst/>
            <a:gdLst>
              <a:gd name="T0" fmla="*/ 0 w 19"/>
              <a:gd name="T1" fmla="*/ 27 h 28"/>
              <a:gd name="T2" fmla="*/ 8 w 19"/>
              <a:gd name="T3" fmla="*/ 13 h 28"/>
              <a:gd name="T4" fmla="*/ 18 w 19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28">
                <a:moveTo>
                  <a:pt x="0" y="27"/>
                </a:moveTo>
                <a:lnTo>
                  <a:pt x="8" y="13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92" name="Freeform 360">
            <a:extLst>
              <a:ext uri="{FF2B5EF4-FFF2-40B4-BE49-F238E27FC236}">
                <a16:creationId xmlns:a16="http://schemas.microsoft.com/office/drawing/2014/main" id="{8D2B6ABB-2991-4E3C-A154-42B88E3BC7A5}"/>
              </a:ext>
            </a:extLst>
          </p:cNvPr>
          <p:cNvSpPr>
            <a:spLocks/>
          </p:cNvSpPr>
          <p:nvPr/>
        </p:nvSpPr>
        <p:spPr bwMode="auto">
          <a:xfrm>
            <a:off x="520700" y="4708525"/>
            <a:ext cx="30163" cy="50800"/>
          </a:xfrm>
          <a:custGeom>
            <a:avLst/>
            <a:gdLst>
              <a:gd name="T0" fmla="*/ 0 w 19"/>
              <a:gd name="T1" fmla="*/ 31 h 32"/>
              <a:gd name="T2" fmla="*/ 8 w 19"/>
              <a:gd name="T3" fmla="*/ 16 h 32"/>
              <a:gd name="T4" fmla="*/ 18 w 19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32">
                <a:moveTo>
                  <a:pt x="0" y="31"/>
                </a:moveTo>
                <a:lnTo>
                  <a:pt x="8" y="16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93" name="Line 361">
            <a:extLst>
              <a:ext uri="{FF2B5EF4-FFF2-40B4-BE49-F238E27FC236}">
                <a16:creationId xmlns:a16="http://schemas.microsoft.com/office/drawing/2014/main" id="{8BFAB932-F708-4ACE-814E-8DF980105A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5625" y="4649788"/>
            <a:ext cx="1270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94" name="Freeform 362">
            <a:extLst>
              <a:ext uri="{FF2B5EF4-FFF2-40B4-BE49-F238E27FC236}">
                <a16:creationId xmlns:a16="http://schemas.microsoft.com/office/drawing/2014/main" id="{82EE577F-11C6-47D9-9C2D-E522BACDD8AF}"/>
              </a:ext>
            </a:extLst>
          </p:cNvPr>
          <p:cNvSpPr>
            <a:spLocks/>
          </p:cNvSpPr>
          <p:nvPr/>
        </p:nvSpPr>
        <p:spPr bwMode="auto">
          <a:xfrm>
            <a:off x="576263" y="4597400"/>
            <a:ext cx="30162" cy="60325"/>
          </a:xfrm>
          <a:custGeom>
            <a:avLst/>
            <a:gdLst>
              <a:gd name="T0" fmla="*/ 0 w 19"/>
              <a:gd name="T1" fmla="*/ 37 h 38"/>
              <a:gd name="T2" fmla="*/ 9 w 19"/>
              <a:gd name="T3" fmla="*/ 18 h 38"/>
              <a:gd name="T4" fmla="*/ 18 w 19"/>
              <a:gd name="T5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38">
                <a:moveTo>
                  <a:pt x="0" y="37"/>
                </a:moveTo>
                <a:lnTo>
                  <a:pt x="9" y="18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95" name="Freeform 363">
            <a:extLst>
              <a:ext uri="{FF2B5EF4-FFF2-40B4-BE49-F238E27FC236}">
                <a16:creationId xmlns:a16="http://schemas.microsoft.com/office/drawing/2014/main" id="{FE2AF8FE-5E30-4E31-B8FF-10D45C64F326}"/>
              </a:ext>
            </a:extLst>
          </p:cNvPr>
          <p:cNvSpPr>
            <a:spLocks/>
          </p:cNvSpPr>
          <p:nvPr/>
        </p:nvSpPr>
        <p:spPr bwMode="auto">
          <a:xfrm>
            <a:off x="604838" y="4530725"/>
            <a:ext cx="28575" cy="68263"/>
          </a:xfrm>
          <a:custGeom>
            <a:avLst/>
            <a:gdLst>
              <a:gd name="T0" fmla="*/ 0 w 18"/>
              <a:gd name="T1" fmla="*/ 42 h 43"/>
              <a:gd name="T2" fmla="*/ 8 w 18"/>
              <a:gd name="T3" fmla="*/ 21 h 43"/>
              <a:gd name="T4" fmla="*/ 17 w 18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43">
                <a:moveTo>
                  <a:pt x="0" y="42"/>
                </a:moveTo>
                <a:lnTo>
                  <a:pt x="8" y="21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96" name="Line 364">
            <a:extLst>
              <a:ext uri="{FF2B5EF4-FFF2-40B4-BE49-F238E27FC236}">
                <a16:creationId xmlns:a16="http://schemas.microsoft.com/office/drawing/2014/main" id="{F3DF3B39-584F-4E8B-9204-BE8402FF1B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9763" y="4456113"/>
            <a:ext cx="14287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97" name="Freeform 365">
            <a:extLst>
              <a:ext uri="{FF2B5EF4-FFF2-40B4-BE49-F238E27FC236}">
                <a16:creationId xmlns:a16="http://schemas.microsoft.com/office/drawing/2014/main" id="{1BD91054-A8C8-455B-8F9C-37B75F2F206D}"/>
              </a:ext>
            </a:extLst>
          </p:cNvPr>
          <p:cNvSpPr>
            <a:spLocks/>
          </p:cNvSpPr>
          <p:nvPr/>
        </p:nvSpPr>
        <p:spPr bwMode="auto">
          <a:xfrm>
            <a:off x="660400" y="4387850"/>
            <a:ext cx="30163" cy="76200"/>
          </a:xfrm>
          <a:custGeom>
            <a:avLst/>
            <a:gdLst>
              <a:gd name="T0" fmla="*/ 0 w 19"/>
              <a:gd name="T1" fmla="*/ 47 h 48"/>
              <a:gd name="T2" fmla="*/ 8 w 19"/>
              <a:gd name="T3" fmla="*/ 23 h 48"/>
              <a:gd name="T4" fmla="*/ 18 w 19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48">
                <a:moveTo>
                  <a:pt x="0" y="47"/>
                </a:moveTo>
                <a:lnTo>
                  <a:pt x="8" y="23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7998" name="Line 366">
            <a:extLst>
              <a:ext uri="{FF2B5EF4-FFF2-40B4-BE49-F238E27FC236}">
                <a16:creationId xmlns:a16="http://schemas.microsoft.com/office/drawing/2014/main" id="{D8F3CD5C-2927-4B5F-8B62-315804C28B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5325" y="4306888"/>
            <a:ext cx="1270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7999" name="Line 367">
            <a:extLst>
              <a:ext uri="{FF2B5EF4-FFF2-40B4-BE49-F238E27FC236}">
                <a16:creationId xmlns:a16="http://schemas.microsoft.com/office/drawing/2014/main" id="{749DD777-6F92-4729-859F-8D6C42CB97E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" y="4232275"/>
            <a:ext cx="14288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00" name="Line 368">
            <a:extLst>
              <a:ext uri="{FF2B5EF4-FFF2-40B4-BE49-F238E27FC236}">
                <a16:creationId xmlns:a16="http://schemas.microsoft.com/office/drawing/2014/main" id="{5604140D-7E4A-45A3-8EA0-630E0BBAE0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0888" y="4154488"/>
            <a:ext cx="1270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01" name="Freeform 369">
            <a:extLst>
              <a:ext uri="{FF2B5EF4-FFF2-40B4-BE49-F238E27FC236}">
                <a16:creationId xmlns:a16="http://schemas.microsoft.com/office/drawing/2014/main" id="{2389495B-2D1F-4E67-B604-91BF32595BC5}"/>
              </a:ext>
            </a:extLst>
          </p:cNvPr>
          <p:cNvSpPr>
            <a:spLocks/>
          </p:cNvSpPr>
          <p:nvPr/>
        </p:nvSpPr>
        <p:spPr bwMode="auto">
          <a:xfrm>
            <a:off x="771525" y="4084638"/>
            <a:ext cx="30163" cy="77787"/>
          </a:xfrm>
          <a:custGeom>
            <a:avLst/>
            <a:gdLst>
              <a:gd name="T0" fmla="*/ 0 w 19"/>
              <a:gd name="T1" fmla="*/ 48 h 49"/>
              <a:gd name="T2" fmla="*/ 8 w 19"/>
              <a:gd name="T3" fmla="*/ 23 h 49"/>
              <a:gd name="T4" fmla="*/ 18 w 19"/>
              <a:gd name="T5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49">
                <a:moveTo>
                  <a:pt x="0" y="48"/>
                </a:moveTo>
                <a:lnTo>
                  <a:pt x="8" y="23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02" name="Line 370">
            <a:extLst>
              <a:ext uri="{FF2B5EF4-FFF2-40B4-BE49-F238E27FC236}">
                <a16:creationId xmlns:a16="http://schemas.microsoft.com/office/drawing/2014/main" id="{7BECE529-1FF8-42D4-93A4-9D64E3F7E5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8038" y="4006850"/>
            <a:ext cx="14287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03" name="Freeform 371">
            <a:extLst>
              <a:ext uri="{FF2B5EF4-FFF2-40B4-BE49-F238E27FC236}">
                <a16:creationId xmlns:a16="http://schemas.microsoft.com/office/drawing/2014/main" id="{4BD88C3A-4606-4E21-9034-7BDCC432B00F}"/>
              </a:ext>
            </a:extLst>
          </p:cNvPr>
          <p:cNvSpPr>
            <a:spLocks/>
          </p:cNvSpPr>
          <p:nvPr/>
        </p:nvSpPr>
        <p:spPr bwMode="auto">
          <a:xfrm>
            <a:off x="828675" y="3943350"/>
            <a:ext cx="28575" cy="71438"/>
          </a:xfrm>
          <a:custGeom>
            <a:avLst/>
            <a:gdLst>
              <a:gd name="T0" fmla="*/ 0 w 18"/>
              <a:gd name="T1" fmla="*/ 44 h 45"/>
              <a:gd name="T2" fmla="*/ 8 w 18"/>
              <a:gd name="T3" fmla="*/ 22 h 45"/>
              <a:gd name="T4" fmla="*/ 17 w 18"/>
              <a:gd name="T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45">
                <a:moveTo>
                  <a:pt x="0" y="44"/>
                </a:moveTo>
                <a:lnTo>
                  <a:pt x="8" y="22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04" name="Freeform 372">
            <a:extLst>
              <a:ext uri="{FF2B5EF4-FFF2-40B4-BE49-F238E27FC236}">
                <a16:creationId xmlns:a16="http://schemas.microsoft.com/office/drawing/2014/main" id="{2BA3415D-3271-450C-BCB6-E48A8C1EF266}"/>
              </a:ext>
            </a:extLst>
          </p:cNvPr>
          <p:cNvSpPr>
            <a:spLocks/>
          </p:cNvSpPr>
          <p:nvPr/>
        </p:nvSpPr>
        <p:spPr bwMode="auto">
          <a:xfrm>
            <a:off x="855663" y="3886200"/>
            <a:ext cx="30162" cy="58738"/>
          </a:xfrm>
          <a:custGeom>
            <a:avLst/>
            <a:gdLst>
              <a:gd name="T0" fmla="*/ 0 w 19"/>
              <a:gd name="T1" fmla="*/ 36 h 37"/>
              <a:gd name="T2" fmla="*/ 9 w 19"/>
              <a:gd name="T3" fmla="*/ 17 h 37"/>
              <a:gd name="T4" fmla="*/ 18 w 19"/>
              <a:gd name="T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37">
                <a:moveTo>
                  <a:pt x="0" y="36"/>
                </a:moveTo>
                <a:lnTo>
                  <a:pt x="9" y="17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05" name="Freeform 373">
            <a:extLst>
              <a:ext uri="{FF2B5EF4-FFF2-40B4-BE49-F238E27FC236}">
                <a16:creationId xmlns:a16="http://schemas.microsoft.com/office/drawing/2014/main" id="{CE81E1A5-4E67-4C44-879A-18861B074235}"/>
              </a:ext>
            </a:extLst>
          </p:cNvPr>
          <p:cNvSpPr>
            <a:spLocks/>
          </p:cNvSpPr>
          <p:nvPr/>
        </p:nvSpPr>
        <p:spPr bwMode="auto">
          <a:xfrm>
            <a:off x="884238" y="3833813"/>
            <a:ext cx="28575" cy="53975"/>
          </a:xfrm>
          <a:custGeom>
            <a:avLst/>
            <a:gdLst>
              <a:gd name="T0" fmla="*/ 0 w 18"/>
              <a:gd name="T1" fmla="*/ 33 h 34"/>
              <a:gd name="T2" fmla="*/ 8 w 18"/>
              <a:gd name="T3" fmla="*/ 16 h 34"/>
              <a:gd name="T4" fmla="*/ 17 w 18"/>
              <a:gd name="T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34">
                <a:moveTo>
                  <a:pt x="0" y="33"/>
                </a:moveTo>
                <a:lnTo>
                  <a:pt x="8" y="16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06" name="Freeform 374">
            <a:extLst>
              <a:ext uri="{FF2B5EF4-FFF2-40B4-BE49-F238E27FC236}">
                <a16:creationId xmlns:a16="http://schemas.microsoft.com/office/drawing/2014/main" id="{7418D720-FA69-4DF2-BEED-403D98F4D820}"/>
              </a:ext>
            </a:extLst>
          </p:cNvPr>
          <p:cNvSpPr>
            <a:spLocks/>
          </p:cNvSpPr>
          <p:nvPr/>
        </p:nvSpPr>
        <p:spPr bwMode="auto">
          <a:xfrm>
            <a:off x="911225" y="3790950"/>
            <a:ext cx="30163" cy="44450"/>
          </a:xfrm>
          <a:custGeom>
            <a:avLst/>
            <a:gdLst>
              <a:gd name="T0" fmla="*/ 0 w 19"/>
              <a:gd name="T1" fmla="*/ 27 h 28"/>
              <a:gd name="T2" fmla="*/ 8 w 19"/>
              <a:gd name="T3" fmla="*/ 11 h 28"/>
              <a:gd name="T4" fmla="*/ 18 w 19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28">
                <a:moveTo>
                  <a:pt x="0" y="27"/>
                </a:moveTo>
                <a:lnTo>
                  <a:pt x="8" y="11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07" name="Freeform 375">
            <a:extLst>
              <a:ext uri="{FF2B5EF4-FFF2-40B4-BE49-F238E27FC236}">
                <a16:creationId xmlns:a16="http://schemas.microsoft.com/office/drawing/2014/main" id="{A7571889-CBD7-42CA-9B42-4542A4FA4647}"/>
              </a:ext>
            </a:extLst>
          </p:cNvPr>
          <p:cNvSpPr>
            <a:spLocks/>
          </p:cNvSpPr>
          <p:nvPr/>
        </p:nvSpPr>
        <p:spPr bwMode="auto">
          <a:xfrm>
            <a:off x="939800" y="3762375"/>
            <a:ext cx="30163" cy="30163"/>
          </a:xfrm>
          <a:custGeom>
            <a:avLst/>
            <a:gdLst>
              <a:gd name="T0" fmla="*/ 0 w 19"/>
              <a:gd name="T1" fmla="*/ 18 h 19"/>
              <a:gd name="T2" fmla="*/ 8 w 19"/>
              <a:gd name="T3" fmla="*/ 8 h 19"/>
              <a:gd name="T4" fmla="*/ 18 w 19"/>
              <a:gd name="T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19">
                <a:moveTo>
                  <a:pt x="0" y="18"/>
                </a:moveTo>
                <a:lnTo>
                  <a:pt x="8" y="8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08" name="Freeform 376">
            <a:extLst>
              <a:ext uri="{FF2B5EF4-FFF2-40B4-BE49-F238E27FC236}">
                <a16:creationId xmlns:a16="http://schemas.microsoft.com/office/drawing/2014/main" id="{0A6E71B6-197A-43F4-953E-2A8288468576}"/>
              </a:ext>
            </a:extLst>
          </p:cNvPr>
          <p:cNvSpPr>
            <a:spLocks/>
          </p:cNvSpPr>
          <p:nvPr/>
        </p:nvSpPr>
        <p:spPr bwMode="auto">
          <a:xfrm>
            <a:off x="968375" y="3740150"/>
            <a:ext cx="28575" cy="26988"/>
          </a:xfrm>
          <a:custGeom>
            <a:avLst/>
            <a:gdLst>
              <a:gd name="T0" fmla="*/ 0 w 18"/>
              <a:gd name="T1" fmla="*/ 16 h 17"/>
              <a:gd name="T2" fmla="*/ 8 w 18"/>
              <a:gd name="T3" fmla="*/ 5 h 17"/>
              <a:gd name="T4" fmla="*/ 17 w 18"/>
              <a:gd name="T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17">
                <a:moveTo>
                  <a:pt x="0" y="16"/>
                </a:moveTo>
                <a:lnTo>
                  <a:pt x="8" y="5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09" name="Freeform 377">
            <a:extLst>
              <a:ext uri="{FF2B5EF4-FFF2-40B4-BE49-F238E27FC236}">
                <a16:creationId xmlns:a16="http://schemas.microsoft.com/office/drawing/2014/main" id="{D1A53D01-F8C4-42AE-B7B4-6ABDC7B47BDA}"/>
              </a:ext>
            </a:extLst>
          </p:cNvPr>
          <p:cNvSpPr>
            <a:spLocks/>
          </p:cNvSpPr>
          <p:nvPr/>
        </p:nvSpPr>
        <p:spPr bwMode="auto">
          <a:xfrm>
            <a:off x="995363" y="3735388"/>
            <a:ext cx="30162" cy="26987"/>
          </a:xfrm>
          <a:custGeom>
            <a:avLst/>
            <a:gdLst>
              <a:gd name="T0" fmla="*/ 0 w 19"/>
              <a:gd name="T1" fmla="*/ 16 h 17"/>
              <a:gd name="T2" fmla="*/ 9 w 19"/>
              <a:gd name="T3" fmla="*/ 0 h 17"/>
              <a:gd name="T4" fmla="*/ 18 w 19"/>
              <a:gd name="T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17">
                <a:moveTo>
                  <a:pt x="0" y="16"/>
                </a:moveTo>
                <a:lnTo>
                  <a:pt x="9" y="0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10" name="Freeform 378">
            <a:extLst>
              <a:ext uri="{FF2B5EF4-FFF2-40B4-BE49-F238E27FC236}">
                <a16:creationId xmlns:a16="http://schemas.microsoft.com/office/drawing/2014/main" id="{F112C373-0D6A-41E0-873D-B577B855E212}"/>
              </a:ext>
            </a:extLst>
          </p:cNvPr>
          <p:cNvSpPr>
            <a:spLocks/>
          </p:cNvSpPr>
          <p:nvPr/>
        </p:nvSpPr>
        <p:spPr bwMode="auto">
          <a:xfrm>
            <a:off x="1023938" y="3735388"/>
            <a:ext cx="26987" cy="26987"/>
          </a:xfrm>
          <a:custGeom>
            <a:avLst/>
            <a:gdLst>
              <a:gd name="T0" fmla="*/ 0 w 17"/>
              <a:gd name="T1" fmla="*/ 0 h 17"/>
              <a:gd name="T2" fmla="*/ 7 w 17"/>
              <a:gd name="T3" fmla="*/ 0 h 17"/>
              <a:gd name="T4" fmla="*/ 16 w 17"/>
              <a:gd name="T5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7" y="0"/>
                </a:lnTo>
                <a:lnTo>
                  <a:pt x="16" y="1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11" name="Freeform 379">
            <a:extLst>
              <a:ext uri="{FF2B5EF4-FFF2-40B4-BE49-F238E27FC236}">
                <a16:creationId xmlns:a16="http://schemas.microsoft.com/office/drawing/2014/main" id="{854DDC5D-868E-419D-AA2A-4F4F2E009927}"/>
              </a:ext>
            </a:extLst>
          </p:cNvPr>
          <p:cNvSpPr>
            <a:spLocks/>
          </p:cNvSpPr>
          <p:nvPr/>
        </p:nvSpPr>
        <p:spPr bwMode="auto">
          <a:xfrm>
            <a:off x="1049338" y="3740150"/>
            <a:ext cx="30162" cy="26988"/>
          </a:xfrm>
          <a:custGeom>
            <a:avLst/>
            <a:gdLst>
              <a:gd name="T0" fmla="*/ 0 w 19"/>
              <a:gd name="T1" fmla="*/ 0 h 17"/>
              <a:gd name="T2" fmla="*/ 8 w 19"/>
              <a:gd name="T3" fmla="*/ 5 h 17"/>
              <a:gd name="T4" fmla="*/ 18 w 19"/>
              <a:gd name="T5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17">
                <a:moveTo>
                  <a:pt x="0" y="0"/>
                </a:moveTo>
                <a:lnTo>
                  <a:pt x="8" y="5"/>
                </a:lnTo>
                <a:lnTo>
                  <a:pt x="18" y="1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12" name="Freeform 380">
            <a:extLst>
              <a:ext uri="{FF2B5EF4-FFF2-40B4-BE49-F238E27FC236}">
                <a16:creationId xmlns:a16="http://schemas.microsoft.com/office/drawing/2014/main" id="{5F0F0579-B0B2-43D3-9288-938C000E07B5}"/>
              </a:ext>
            </a:extLst>
          </p:cNvPr>
          <p:cNvSpPr>
            <a:spLocks/>
          </p:cNvSpPr>
          <p:nvPr/>
        </p:nvSpPr>
        <p:spPr bwMode="auto">
          <a:xfrm>
            <a:off x="1077913" y="3762375"/>
            <a:ext cx="28575" cy="30163"/>
          </a:xfrm>
          <a:custGeom>
            <a:avLst/>
            <a:gdLst>
              <a:gd name="T0" fmla="*/ 0 w 18"/>
              <a:gd name="T1" fmla="*/ 0 h 19"/>
              <a:gd name="T2" fmla="*/ 8 w 18"/>
              <a:gd name="T3" fmla="*/ 8 h 19"/>
              <a:gd name="T4" fmla="*/ 17 w 18"/>
              <a:gd name="T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19">
                <a:moveTo>
                  <a:pt x="0" y="0"/>
                </a:moveTo>
                <a:lnTo>
                  <a:pt x="8" y="8"/>
                </a:lnTo>
                <a:lnTo>
                  <a:pt x="17" y="1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13" name="Freeform 381">
            <a:extLst>
              <a:ext uri="{FF2B5EF4-FFF2-40B4-BE49-F238E27FC236}">
                <a16:creationId xmlns:a16="http://schemas.microsoft.com/office/drawing/2014/main" id="{27AA5593-20ED-48AF-A79B-3DDF1030AEDE}"/>
              </a:ext>
            </a:extLst>
          </p:cNvPr>
          <p:cNvSpPr>
            <a:spLocks/>
          </p:cNvSpPr>
          <p:nvPr/>
        </p:nvSpPr>
        <p:spPr bwMode="auto">
          <a:xfrm>
            <a:off x="1104900" y="3790950"/>
            <a:ext cx="30163" cy="44450"/>
          </a:xfrm>
          <a:custGeom>
            <a:avLst/>
            <a:gdLst>
              <a:gd name="T0" fmla="*/ 0 w 19"/>
              <a:gd name="T1" fmla="*/ 0 h 28"/>
              <a:gd name="T2" fmla="*/ 9 w 19"/>
              <a:gd name="T3" fmla="*/ 11 h 28"/>
              <a:gd name="T4" fmla="*/ 18 w 19"/>
              <a:gd name="T5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28">
                <a:moveTo>
                  <a:pt x="0" y="0"/>
                </a:moveTo>
                <a:lnTo>
                  <a:pt x="9" y="11"/>
                </a:lnTo>
                <a:lnTo>
                  <a:pt x="18" y="27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14" name="Freeform 382">
            <a:extLst>
              <a:ext uri="{FF2B5EF4-FFF2-40B4-BE49-F238E27FC236}">
                <a16:creationId xmlns:a16="http://schemas.microsoft.com/office/drawing/2014/main" id="{CD2D2235-A048-4B07-8FA7-C4F3B0059B54}"/>
              </a:ext>
            </a:extLst>
          </p:cNvPr>
          <p:cNvSpPr>
            <a:spLocks/>
          </p:cNvSpPr>
          <p:nvPr/>
        </p:nvSpPr>
        <p:spPr bwMode="auto">
          <a:xfrm>
            <a:off x="1133475" y="3833813"/>
            <a:ext cx="28575" cy="53975"/>
          </a:xfrm>
          <a:custGeom>
            <a:avLst/>
            <a:gdLst>
              <a:gd name="T0" fmla="*/ 0 w 18"/>
              <a:gd name="T1" fmla="*/ 0 h 34"/>
              <a:gd name="T2" fmla="*/ 8 w 18"/>
              <a:gd name="T3" fmla="*/ 16 h 34"/>
              <a:gd name="T4" fmla="*/ 17 w 18"/>
              <a:gd name="T5" fmla="*/ 3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34">
                <a:moveTo>
                  <a:pt x="0" y="0"/>
                </a:moveTo>
                <a:lnTo>
                  <a:pt x="8" y="16"/>
                </a:lnTo>
                <a:lnTo>
                  <a:pt x="17" y="3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15" name="Freeform 383">
            <a:extLst>
              <a:ext uri="{FF2B5EF4-FFF2-40B4-BE49-F238E27FC236}">
                <a16:creationId xmlns:a16="http://schemas.microsoft.com/office/drawing/2014/main" id="{66C2B0A4-480E-43B1-A5F7-4F18C4B5AE79}"/>
              </a:ext>
            </a:extLst>
          </p:cNvPr>
          <p:cNvSpPr>
            <a:spLocks/>
          </p:cNvSpPr>
          <p:nvPr/>
        </p:nvSpPr>
        <p:spPr bwMode="auto">
          <a:xfrm>
            <a:off x="1160463" y="3886200"/>
            <a:ext cx="30162" cy="58738"/>
          </a:xfrm>
          <a:custGeom>
            <a:avLst/>
            <a:gdLst>
              <a:gd name="T0" fmla="*/ 0 w 19"/>
              <a:gd name="T1" fmla="*/ 0 h 37"/>
              <a:gd name="T2" fmla="*/ 8 w 19"/>
              <a:gd name="T3" fmla="*/ 17 h 37"/>
              <a:gd name="T4" fmla="*/ 18 w 19"/>
              <a:gd name="T5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37">
                <a:moveTo>
                  <a:pt x="0" y="0"/>
                </a:moveTo>
                <a:lnTo>
                  <a:pt x="8" y="17"/>
                </a:lnTo>
                <a:lnTo>
                  <a:pt x="18" y="3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16" name="Freeform 384">
            <a:extLst>
              <a:ext uri="{FF2B5EF4-FFF2-40B4-BE49-F238E27FC236}">
                <a16:creationId xmlns:a16="http://schemas.microsoft.com/office/drawing/2014/main" id="{33FF4072-5DC0-4308-B0AB-56704A96F11E}"/>
              </a:ext>
            </a:extLst>
          </p:cNvPr>
          <p:cNvSpPr>
            <a:spLocks/>
          </p:cNvSpPr>
          <p:nvPr/>
        </p:nvSpPr>
        <p:spPr bwMode="auto">
          <a:xfrm>
            <a:off x="1189038" y="3943350"/>
            <a:ext cx="30162" cy="71438"/>
          </a:xfrm>
          <a:custGeom>
            <a:avLst/>
            <a:gdLst>
              <a:gd name="T0" fmla="*/ 0 w 19"/>
              <a:gd name="T1" fmla="*/ 0 h 45"/>
              <a:gd name="T2" fmla="*/ 8 w 19"/>
              <a:gd name="T3" fmla="*/ 22 h 45"/>
              <a:gd name="T4" fmla="*/ 18 w 19"/>
              <a:gd name="T5" fmla="*/ 4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45">
                <a:moveTo>
                  <a:pt x="0" y="0"/>
                </a:moveTo>
                <a:lnTo>
                  <a:pt x="8" y="22"/>
                </a:lnTo>
                <a:lnTo>
                  <a:pt x="18" y="4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17" name="Line 385">
            <a:extLst>
              <a:ext uri="{FF2B5EF4-FFF2-40B4-BE49-F238E27FC236}">
                <a16:creationId xmlns:a16="http://schemas.microsoft.com/office/drawing/2014/main" id="{C9C38F31-4A6E-407B-B9B1-37D8B25CFF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5550" y="4021138"/>
            <a:ext cx="1270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18" name="Freeform 386">
            <a:extLst>
              <a:ext uri="{FF2B5EF4-FFF2-40B4-BE49-F238E27FC236}">
                <a16:creationId xmlns:a16="http://schemas.microsoft.com/office/drawing/2014/main" id="{FC972E13-85B9-45A2-87E4-E59B530EE383}"/>
              </a:ext>
            </a:extLst>
          </p:cNvPr>
          <p:cNvSpPr>
            <a:spLocks/>
          </p:cNvSpPr>
          <p:nvPr/>
        </p:nvSpPr>
        <p:spPr bwMode="auto">
          <a:xfrm>
            <a:off x="1244600" y="4084638"/>
            <a:ext cx="30163" cy="77787"/>
          </a:xfrm>
          <a:custGeom>
            <a:avLst/>
            <a:gdLst>
              <a:gd name="T0" fmla="*/ 0 w 19"/>
              <a:gd name="T1" fmla="*/ 0 h 49"/>
              <a:gd name="T2" fmla="*/ 9 w 19"/>
              <a:gd name="T3" fmla="*/ 23 h 49"/>
              <a:gd name="T4" fmla="*/ 18 w 19"/>
              <a:gd name="T5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49">
                <a:moveTo>
                  <a:pt x="0" y="0"/>
                </a:moveTo>
                <a:lnTo>
                  <a:pt x="9" y="23"/>
                </a:lnTo>
                <a:lnTo>
                  <a:pt x="18" y="4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19" name="Line 387">
            <a:extLst>
              <a:ext uri="{FF2B5EF4-FFF2-40B4-BE49-F238E27FC236}">
                <a16:creationId xmlns:a16="http://schemas.microsoft.com/office/drawing/2014/main" id="{4F9816C0-0393-4849-B51F-FF398EEADC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1113" y="4168775"/>
            <a:ext cx="1270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20" name="Line 388">
            <a:extLst>
              <a:ext uri="{FF2B5EF4-FFF2-40B4-BE49-F238E27FC236}">
                <a16:creationId xmlns:a16="http://schemas.microsoft.com/office/drawing/2014/main" id="{9B8EF9C4-05CC-4C34-B09E-82B7E39EA2D1}"/>
              </a:ext>
            </a:extLst>
          </p:cNvPr>
          <p:cNvSpPr>
            <a:spLocks noChangeShapeType="1"/>
          </p:cNvSpPr>
          <p:nvPr/>
        </p:nvSpPr>
        <p:spPr bwMode="auto">
          <a:xfrm>
            <a:off x="1308100" y="4246563"/>
            <a:ext cx="14288" cy="6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21" name="Line 389">
            <a:extLst>
              <a:ext uri="{FF2B5EF4-FFF2-40B4-BE49-F238E27FC236}">
                <a16:creationId xmlns:a16="http://schemas.microsoft.com/office/drawing/2014/main" id="{A2FA2CB9-6A7B-49F0-AB48-C1BDC8CD28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6675" y="4321175"/>
            <a:ext cx="14288" cy="6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22" name="Freeform 390">
            <a:extLst>
              <a:ext uri="{FF2B5EF4-FFF2-40B4-BE49-F238E27FC236}">
                <a16:creationId xmlns:a16="http://schemas.microsoft.com/office/drawing/2014/main" id="{52E91787-3075-4201-8619-8DC25F06ADD3}"/>
              </a:ext>
            </a:extLst>
          </p:cNvPr>
          <p:cNvSpPr>
            <a:spLocks/>
          </p:cNvSpPr>
          <p:nvPr/>
        </p:nvSpPr>
        <p:spPr bwMode="auto">
          <a:xfrm>
            <a:off x="1357313" y="4387850"/>
            <a:ext cx="28575" cy="76200"/>
          </a:xfrm>
          <a:custGeom>
            <a:avLst/>
            <a:gdLst>
              <a:gd name="T0" fmla="*/ 0 w 18"/>
              <a:gd name="T1" fmla="*/ 0 h 48"/>
              <a:gd name="T2" fmla="*/ 8 w 18"/>
              <a:gd name="T3" fmla="*/ 23 h 48"/>
              <a:gd name="T4" fmla="*/ 17 w 18"/>
              <a:gd name="T5" fmla="*/ 4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48">
                <a:moveTo>
                  <a:pt x="0" y="0"/>
                </a:moveTo>
                <a:lnTo>
                  <a:pt x="8" y="23"/>
                </a:lnTo>
                <a:lnTo>
                  <a:pt x="17" y="47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23" name="Line 391">
            <a:extLst>
              <a:ext uri="{FF2B5EF4-FFF2-40B4-BE49-F238E27FC236}">
                <a16:creationId xmlns:a16="http://schemas.microsoft.com/office/drawing/2014/main" id="{5AF3D8DE-E089-497D-9C95-E08F93F4E4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92238" y="4470400"/>
            <a:ext cx="14287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24" name="Freeform 392">
            <a:extLst>
              <a:ext uri="{FF2B5EF4-FFF2-40B4-BE49-F238E27FC236}">
                <a16:creationId xmlns:a16="http://schemas.microsoft.com/office/drawing/2014/main" id="{920F4E51-89CF-4639-9840-D24698202307}"/>
              </a:ext>
            </a:extLst>
          </p:cNvPr>
          <p:cNvSpPr>
            <a:spLocks/>
          </p:cNvSpPr>
          <p:nvPr/>
        </p:nvSpPr>
        <p:spPr bwMode="auto">
          <a:xfrm>
            <a:off x="1412875" y="4530725"/>
            <a:ext cx="28575" cy="68263"/>
          </a:xfrm>
          <a:custGeom>
            <a:avLst/>
            <a:gdLst>
              <a:gd name="T0" fmla="*/ 0 w 18"/>
              <a:gd name="T1" fmla="*/ 0 h 43"/>
              <a:gd name="T2" fmla="*/ 8 w 18"/>
              <a:gd name="T3" fmla="*/ 21 h 43"/>
              <a:gd name="T4" fmla="*/ 17 w 18"/>
              <a:gd name="T5" fmla="*/ 4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43">
                <a:moveTo>
                  <a:pt x="0" y="0"/>
                </a:moveTo>
                <a:lnTo>
                  <a:pt x="8" y="21"/>
                </a:lnTo>
                <a:lnTo>
                  <a:pt x="17" y="4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25" name="Freeform 393">
            <a:extLst>
              <a:ext uri="{FF2B5EF4-FFF2-40B4-BE49-F238E27FC236}">
                <a16:creationId xmlns:a16="http://schemas.microsoft.com/office/drawing/2014/main" id="{E000BB09-0C79-43CE-9DEC-AD5CBC06F9CD}"/>
              </a:ext>
            </a:extLst>
          </p:cNvPr>
          <p:cNvSpPr>
            <a:spLocks/>
          </p:cNvSpPr>
          <p:nvPr/>
        </p:nvSpPr>
        <p:spPr bwMode="auto">
          <a:xfrm>
            <a:off x="1439863" y="4597400"/>
            <a:ext cx="30162" cy="60325"/>
          </a:xfrm>
          <a:custGeom>
            <a:avLst/>
            <a:gdLst>
              <a:gd name="T0" fmla="*/ 0 w 19"/>
              <a:gd name="T1" fmla="*/ 0 h 38"/>
              <a:gd name="T2" fmla="*/ 8 w 19"/>
              <a:gd name="T3" fmla="*/ 18 h 38"/>
              <a:gd name="T4" fmla="*/ 18 w 19"/>
              <a:gd name="T5" fmla="*/ 3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38">
                <a:moveTo>
                  <a:pt x="0" y="0"/>
                </a:moveTo>
                <a:lnTo>
                  <a:pt x="8" y="18"/>
                </a:lnTo>
                <a:lnTo>
                  <a:pt x="18" y="37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26" name="Line 394">
            <a:extLst>
              <a:ext uri="{FF2B5EF4-FFF2-40B4-BE49-F238E27FC236}">
                <a16:creationId xmlns:a16="http://schemas.microsoft.com/office/drawing/2014/main" id="{93D6C2CC-924D-414A-A7BA-57D8A282EF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6375" y="4664075"/>
            <a:ext cx="14288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27" name="Freeform 395">
            <a:extLst>
              <a:ext uri="{FF2B5EF4-FFF2-40B4-BE49-F238E27FC236}">
                <a16:creationId xmlns:a16="http://schemas.microsoft.com/office/drawing/2014/main" id="{E9AD754D-43B1-4F64-8797-23766F4EB3A4}"/>
              </a:ext>
            </a:extLst>
          </p:cNvPr>
          <p:cNvSpPr>
            <a:spLocks/>
          </p:cNvSpPr>
          <p:nvPr/>
        </p:nvSpPr>
        <p:spPr bwMode="auto">
          <a:xfrm>
            <a:off x="1497013" y="4708525"/>
            <a:ext cx="28575" cy="50800"/>
          </a:xfrm>
          <a:custGeom>
            <a:avLst/>
            <a:gdLst>
              <a:gd name="T0" fmla="*/ 0 w 18"/>
              <a:gd name="T1" fmla="*/ 0 h 32"/>
              <a:gd name="T2" fmla="*/ 8 w 18"/>
              <a:gd name="T3" fmla="*/ 16 h 32"/>
              <a:gd name="T4" fmla="*/ 17 w 18"/>
              <a:gd name="T5" fmla="*/ 3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32">
                <a:moveTo>
                  <a:pt x="0" y="0"/>
                </a:moveTo>
                <a:lnTo>
                  <a:pt x="8" y="16"/>
                </a:lnTo>
                <a:lnTo>
                  <a:pt x="17" y="31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28" name="Freeform 396">
            <a:extLst>
              <a:ext uri="{FF2B5EF4-FFF2-40B4-BE49-F238E27FC236}">
                <a16:creationId xmlns:a16="http://schemas.microsoft.com/office/drawing/2014/main" id="{0609714E-B849-42FE-83FC-E161255C39E3}"/>
              </a:ext>
            </a:extLst>
          </p:cNvPr>
          <p:cNvSpPr>
            <a:spLocks/>
          </p:cNvSpPr>
          <p:nvPr/>
        </p:nvSpPr>
        <p:spPr bwMode="auto">
          <a:xfrm>
            <a:off x="1524000" y="4757738"/>
            <a:ext cx="30163" cy="44450"/>
          </a:xfrm>
          <a:custGeom>
            <a:avLst/>
            <a:gdLst>
              <a:gd name="T0" fmla="*/ 0 w 19"/>
              <a:gd name="T1" fmla="*/ 0 h 28"/>
              <a:gd name="T2" fmla="*/ 9 w 19"/>
              <a:gd name="T3" fmla="*/ 13 h 28"/>
              <a:gd name="T4" fmla="*/ 18 w 19"/>
              <a:gd name="T5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28">
                <a:moveTo>
                  <a:pt x="0" y="0"/>
                </a:moveTo>
                <a:lnTo>
                  <a:pt x="9" y="13"/>
                </a:lnTo>
                <a:lnTo>
                  <a:pt x="18" y="27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29" name="Line 397">
            <a:extLst>
              <a:ext uri="{FF2B5EF4-FFF2-40B4-BE49-F238E27FC236}">
                <a16:creationId xmlns:a16="http://schemas.microsoft.com/office/drawing/2014/main" id="{2E531A9C-45F8-4E04-9289-C5E02036F5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0513" y="4808538"/>
            <a:ext cx="12700" cy="23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30" name="Line 398">
            <a:extLst>
              <a:ext uri="{FF2B5EF4-FFF2-40B4-BE49-F238E27FC236}">
                <a16:creationId xmlns:a16="http://schemas.microsoft.com/office/drawing/2014/main" id="{38F4D396-F73E-4450-84C5-8D32B31ADC1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7500" y="4846638"/>
            <a:ext cx="14288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31" name="Line 399">
            <a:extLst>
              <a:ext uri="{FF2B5EF4-FFF2-40B4-BE49-F238E27FC236}">
                <a16:creationId xmlns:a16="http://schemas.microsoft.com/office/drawing/2014/main" id="{80D2E868-DDF5-412E-BCB8-48E860135C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6075" y="4876800"/>
            <a:ext cx="14288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32" name="Freeform 400">
            <a:extLst>
              <a:ext uri="{FF2B5EF4-FFF2-40B4-BE49-F238E27FC236}">
                <a16:creationId xmlns:a16="http://schemas.microsoft.com/office/drawing/2014/main" id="{DEA5C8F4-0D3E-4C77-9772-39B2E74EECEA}"/>
              </a:ext>
            </a:extLst>
          </p:cNvPr>
          <p:cNvSpPr>
            <a:spLocks/>
          </p:cNvSpPr>
          <p:nvPr/>
        </p:nvSpPr>
        <p:spPr bwMode="auto">
          <a:xfrm>
            <a:off x="1636713" y="4895850"/>
            <a:ext cx="28575" cy="26988"/>
          </a:xfrm>
          <a:custGeom>
            <a:avLst/>
            <a:gdLst>
              <a:gd name="T0" fmla="*/ 0 w 18"/>
              <a:gd name="T1" fmla="*/ 0 h 17"/>
              <a:gd name="T2" fmla="*/ 8 w 18"/>
              <a:gd name="T3" fmla="*/ 8 h 17"/>
              <a:gd name="T4" fmla="*/ 17 w 18"/>
              <a:gd name="T5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17">
                <a:moveTo>
                  <a:pt x="0" y="0"/>
                </a:moveTo>
                <a:lnTo>
                  <a:pt x="8" y="8"/>
                </a:lnTo>
                <a:lnTo>
                  <a:pt x="17" y="1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33" name="Line 401">
            <a:extLst>
              <a:ext uri="{FF2B5EF4-FFF2-40B4-BE49-F238E27FC236}">
                <a16:creationId xmlns:a16="http://schemas.microsoft.com/office/drawing/2014/main" id="{ED2B613E-CF80-43F7-97DE-9349650676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1638" y="4927600"/>
            <a:ext cx="14287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34" name="Line 402">
            <a:extLst>
              <a:ext uri="{FF2B5EF4-FFF2-40B4-BE49-F238E27FC236}">
                <a16:creationId xmlns:a16="http://schemas.microsoft.com/office/drawing/2014/main" id="{554821EE-6014-43B5-9D77-A3239842EA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0213" y="4946650"/>
            <a:ext cx="12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35" name="Freeform 403">
            <a:extLst>
              <a:ext uri="{FF2B5EF4-FFF2-40B4-BE49-F238E27FC236}">
                <a16:creationId xmlns:a16="http://schemas.microsoft.com/office/drawing/2014/main" id="{903C6794-2707-4CCA-AE56-0CE7460574D4}"/>
              </a:ext>
            </a:extLst>
          </p:cNvPr>
          <p:cNvSpPr>
            <a:spLocks/>
          </p:cNvSpPr>
          <p:nvPr/>
        </p:nvSpPr>
        <p:spPr bwMode="auto">
          <a:xfrm>
            <a:off x="1719263" y="4953000"/>
            <a:ext cx="30162" cy="26988"/>
          </a:xfrm>
          <a:custGeom>
            <a:avLst/>
            <a:gdLst>
              <a:gd name="T0" fmla="*/ 0 w 19"/>
              <a:gd name="T1" fmla="*/ 0 h 17"/>
              <a:gd name="T2" fmla="*/ 8 w 19"/>
              <a:gd name="T3" fmla="*/ 9 h 17"/>
              <a:gd name="T4" fmla="*/ 18 w 19"/>
              <a:gd name="T5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17">
                <a:moveTo>
                  <a:pt x="0" y="0"/>
                </a:moveTo>
                <a:lnTo>
                  <a:pt x="8" y="9"/>
                </a:lnTo>
                <a:lnTo>
                  <a:pt x="18" y="1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36" name="Freeform 404">
            <a:extLst>
              <a:ext uri="{FF2B5EF4-FFF2-40B4-BE49-F238E27FC236}">
                <a16:creationId xmlns:a16="http://schemas.microsoft.com/office/drawing/2014/main" id="{3E0431B6-69CF-46E4-A1AD-6A6E00906214}"/>
              </a:ext>
            </a:extLst>
          </p:cNvPr>
          <p:cNvSpPr>
            <a:spLocks/>
          </p:cNvSpPr>
          <p:nvPr/>
        </p:nvSpPr>
        <p:spPr bwMode="auto">
          <a:xfrm>
            <a:off x="1747838" y="4967288"/>
            <a:ext cx="30162" cy="26987"/>
          </a:xfrm>
          <a:custGeom>
            <a:avLst/>
            <a:gdLst>
              <a:gd name="T0" fmla="*/ 0 w 19"/>
              <a:gd name="T1" fmla="*/ 0 h 17"/>
              <a:gd name="T2" fmla="*/ 8 w 19"/>
              <a:gd name="T3" fmla="*/ 10 h 17"/>
              <a:gd name="T4" fmla="*/ 18 w 19"/>
              <a:gd name="T5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17">
                <a:moveTo>
                  <a:pt x="0" y="0"/>
                </a:moveTo>
                <a:lnTo>
                  <a:pt x="8" y="10"/>
                </a:lnTo>
                <a:lnTo>
                  <a:pt x="18" y="1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37" name="Line 405">
            <a:extLst>
              <a:ext uri="{FF2B5EF4-FFF2-40B4-BE49-F238E27FC236}">
                <a16:creationId xmlns:a16="http://schemas.microsoft.com/office/drawing/2014/main" id="{31BBF095-8472-4C0C-BDAA-FDE74FC15C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4350" y="4976813"/>
            <a:ext cx="1270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38" name="Line 406">
            <a:extLst>
              <a:ext uri="{FF2B5EF4-FFF2-40B4-BE49-F238E27FC236}">
                <a16:creationId xmlns:a16="http://schemas.microsoft.com/office/drawing/2014/main" id="{991DF4EA-8684-48E2-950C-0E0F1E4DF69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11338" y="4984750"/>
            <a:ext cx="142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39" name="Line 407">
            <a:extLst>
              <a:ext uri="{FF2B5EF4-FFF2-40B4-BE49-F238E27FC236}">
                <a16:creationId xmlns:a16="http://schemas.microsoft.com/office/drawing/2014/main" id="{0DFECE58-ED92-4D2E-92DD-6F1B15C9BA28}"/>
              </a:ext>
            </a:extLst>
          </p:cNvPr>
          <p:cNvSpPr>
            <a:spLocks noChangeShapeType="1"/>
          </p:cNvSpPr>
          <p:nvPr/>
        </p:nvSpPr>
        <p:spPr bwMode="auto">
          <a:xfrm>
            <a:off x="206375" y="5003800"/>
            <a:ext cx="16240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40" name="Line 408">
            <a:extLst>
              <a:ext uri="{FF2B5EF4-FFF2-40B4-BE49-F238E27FC236}">
                <a16:creationId xmlns:a16="http://schemas.microsoft.com/office/drawing/2014/main" id="{C4B085B5-661A-4B0B-A09B-E34D8820900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7588" y="4810125"/>
            <a:ext cx="0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41" name="Line 409">
            <a:extLst>
              <a:ext uri="{FF2B5EF4-FFF2-40B4-BE49-F238E27FC236}">
                <a16:creationId xmlns:a16="http://schemas.microsoft.com/office/drawing/2014/main" id="{5E18966B-AF71-40B4-AAEF-3825C5042E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7588" y="4886325"/>
            <a:ext cx="0" cy="138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42" name="Rectangle 410">
            <a:extLst>
              <a:ext uri="{FF2B5EF4-FFF2-40B4-BE49-F238E27FC236}">
                <a16:creationId xmlns:a16="http://schemas.microsoft.com/office/drawing/2014/main" id="{76F62B4A-0CD9-4BF8-8384-3178D0CF0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" y="4406900"/>
            <a:ext cx="9636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i="1">
                <a:latin typeface="Arial" panose="020B0604020202020204" pitchFamily="34" charset="0"/>
                <a:ea typeface="新細明體" panose="02020500000000000000" pitchFamily="18" charset="-120"/>
              </a:rPr>
              <a:t>s</a:t>
            </a:r>
            <a:r>
              <a:rPr lang="en-US" altLang="zh-TW" i="1" baseline="-25000">
                <a:latin typeface="Arial" panose="020B0604020202020204" pitchFamily="34" charset="0"/>
                <a:ea typeface="新細明體" panose="02020500000000000000" pitchFamily="18" charset="-120"/>
              </a:rPr>
              <a:t>d</a:t>
            </a: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=10</a:t>
            </a:r>
          </a:p>
        </p:txBody>
      </p:sp>
      <p:sp>
        <p:nvSpPr>
          <p:cNvPr id="838043" name="Rectangle 411">
            <a:extLst>
              <a:ext uri="{FF2B5EF4-FFF2-40B4-BE49-F238E27FC236}">
                <a16:creationId xmlns:a16="http://schemas.microsoft.com/office/drawing/2014/main" id="{D1DD7408-3DC1-4742-99D2-A3C840F317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" y="5016500"/>
            <a:ext cx="1095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i="1">
                <a:latin typeface="Arial" panose="020B0604020202020204" pitchFamily="34" charset="0"/>
                <a:ea typeface="新細明體" panose="02020500000000000000" pitchFamily="18" charset="-120"/>
              </a:rPr>
              <a:t>d</a:t>
            </a:r>
            <a:r>
              <a:rPr lang="en-US" altLang="zh-TW" i="1" baseline="30000"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=100</a:t>
            </a:r>
          </a:p>
        </p:txBody>
      </p:sp>
      <p:sp>
        <p:nvSpPr>
          <p:cNvPr id="838044" name="Line 412">
            <a:extLst>
              <a:ext uri="{FF2B5EF4-FFF2-40B4-BE49-F238E27FC236}">
                <a16:creationId xmlns:a16="http://schemas.microsoft.com/office/drawing/2014/main" id="{DC66DDFD-BCEB-4DB6-85AF-C7DF3FAD3C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3263" y="4976813"/>
            <a:ext cx="14287" cy="1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45" name="Line 413">
            <a:extLst>
              <a:ext uri="{FF2B5EF4-FFF2-40B4-BE49-F238E27FC236}">
                <a16:creationId xmlns:a16="http://schemas.microsoft.com/office/drawing/2014/main" id="{9970CCE5-D9E9-4C62-81FC-18CCE6FCB0C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01838" y="4968875"/>
            <a:ext cx="14287" cy="1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46" name="Freeform 414">
            <a:extLst>
              <a:ext uri="{FF2B5EF4-FFF2-40B4-BE49-F238E27FC236}">
                <a16:creationId xmlns:a16="http://schemas.microsoft.com/office/drawing/2014/main" id="{B7C40362-A258-4343-908E-7B01AFBFB67F}"/>
              </a:ext>
            </a:extLst>
          </p:cNvPr>
          <p:cNvSpPr>
            <a:spLocks/>
          </p:cNvSpPr>
          <p:nvPr/>
        </p:nvSpPr>
        <p:spPr bwMode="auto">
          <a:xfrm>
            <a:off x="2022475" y="4967288"/>
            <a:ext cx="28575" cy="26987"/>
          </a:xfrm>
          <a:custGeom>
            <a:avLst/>
            <a:gdLst>
              <a:gd name="T0" fmla="*/ 0 w 18"/>
              <a:gd name="T1" fmla="*/ 16 h 17"/>
              <a:gd name="T2" fmla="*/ 8 w 18"/>
              <a:gd name="T3" fmla="*/ 10 h 17"/>
              <a:gd name="T4" fmla="*/ 17 w 18"/>
              <a:gd name="T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17">
                <a:moveTo>
                  <a:pt x="0" y="16"/>
                </a:moveTo>
                <a:lnTo>
                  <a:pt x="8" y="10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47" name="Freeform 415">
            <a:extLst>
              <a:ext uri="{FF2B5EF4-FFF2-40B4-BE49-F238E27FC236}">
                <a16:creationId xmlns:a16="http://schemas.microsoft.com/office/drawing/2014/main" id="{2339F9EF-94F8-431D-B707-AA214822B65E}"/>
              </a:ext>
            </a:extLst>
          </p:cNvPr>
          <p:cNvSpPr>
            <a:spLocks/>
          </p:cNvSpPr>
          <p:nvPr/>
        </p:nvSpPr>
        <p:spPr bwMode="auto">
          <a:xfrm>
            <a:off x="2049463" y="4953000"/>
            <a:ext cx="30162" cy="26988"/>
          </a:xfrm>
          <a:custGeom>
            <a:avLst/>
            <a:gdLst>
              <a:gd name="T0" fmla="*/ 0 w 19"/>
              <a:gd name="T1" fmla="*/ 16 h 17"/>
              <a:gd name="T2" fmla="*/ 9 w 19"/>
              <a:gd name="T3" fmla="*/ 9 h 17"/>
              <a:gd name="T4" fmla="*/ 18 w 19"/>
              <a:gd name="T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17">
                <a:moveTo>
                  <a:pt x="0" y="16"/>
                </a:moveTo>
                <a:lnTo>
                  <a:pt x="9" y="9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48" name="Line 416">
            <a:extLst>
              <a:ext uri="{FF2B5EF4-FFF2-40B4-BE49-F238E27FC236}">
                <a16:creationId xmlns:a16="http://schemas.microsoft.com/office/drawing/2014/main" id="{7A469A3A-15EE-4F0C-9296-0F006E6CA28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84388" y="4932363"/>
            <a:ext cx="12700" cy="2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49" name="Line 417">
            <a:extLst>
              <a:ext uri="{FF2B5EF4-FFF2-40B4-BE49-F238E27FC236}">
                <a16:creationId xmlns:a16="http://schemas.microsoft.com/office/drawing/2014/main" id="{7BF05247-FB33-4771-B313-A34CE0413C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12963" y="4914900"/>
            <a:ext cx="14287" cy="30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50" name="Freeform 418">
            <a:extLst>
              <a:ext uri="{FF2B5EF4-FFF2-40B4-BE49-F238E27FC236}">
                <a16:creationId xmlns:a16="http://schemas.microsoft.com/office/drawing/2014/main" id="{422A6DF1-0222-4E67-A895-A96AEC6DFCC7}"/>
              </a:ext>
            </a:extLst>
          </p:cNvPr>
          <p:cNvSpPr>
            <a:spLocks/>
          </p:cNvSpPr>
          <p:nvPr/>
        </p:nvSpPr>
        <p:spPr bwMode="auto">
          <a:xfrm>
            <a:off x="2133600" y="4895850"/>
            <a:ext cx="30163" cy="26988"/>
          </a:xfrm>
          <a:custGeom>
            <a:avLst/>
            <a:gdLst>
              <a:gd name="T0" fmla="*/ 0 w 19"/>
              <a:gd name="T1" fmla="*/ 16 h 17"/>
              <a:gd name="T2" fmla="*/ 8 w 19"/>
              <a:gd name="T3" fmla="*/ 8 h 17"/>
              <a:gd name="T4" fmla="*/ 18 w 19"/>
              <a:gd name="T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17">
                <a:moveTo>
                  <a:pt x="0" y="16"/>
                </a:moveTo>
                <a:lnTo>
                  <a:pt x="8" y="8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51" name="Line 419">
            <a:extLst>
              <a:ext uri="{FF2B5EF4-FFF2-40B4-BE49-F238E27FC236}">
                <a16:creationId xmlns:a16="http://schemas.microsoft.com/office/drawing/2014/main" id="{E600EBC9-3EB8-41F9-A49F-96051A9C9E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68525" y="4862513"/>
            <a:ext cx="1270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52" name="Line 420">
            <a:extLst>
              <a:ext uri="{FF2B5EF4-FFF2-40B4-BE49-F238E27FC236}">
                <a16:creationId xmlns:a16="http://schemas.microsoft.com/office/drawing/2014/main" id="{B76E2A43-261C-4A47-9C08-6C0F17856D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97100" y="4832350"/>
            <a:ext cx="14288" cy="4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53" name="Line 421">
            <a:extLst>
              <a:ext uri="{FF2B5EF4-FFF2-40B4-BE49-F238E27FC236}">
                <a16:creationId xmlns:a16="http://schemas.microsoft.com/office/drawing/2014/main" id="{EFC697D6-0815-4208-8623-72250C426F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24088" y="4795838"/>
            <a:ext cx="12700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54" name="Freeform 422">
            <a:extLst>
              <a:ext uri="{FF2B5EF4-FFF2-40B4-BE49-F238E27FC236}">
                <a16:creationId xmlns:a16="http://schemas.microsoft.com/office/drawing/2014/main" id="{F20579AB-4298-4F29-82D4-D9C83A23C278}"/>
              </a:ext>
            </a:extLst>
          </p:cNvPr>
          <p:cNvSpPr>
            <a:spLocks/>
          </p:cNvSpPr>
          <p:nvPr/>
        </p:nvSpPr>
        <p:spPr bwMode="auto">
          <a:xfrm>
            <a:off x="2244725" y="4757738"/>
            <a:ext cx="30163" cy="44450"/>
          </a:xfrm>
          <a:custGeom>
            <a:avLst/>
            <a:gdLst>
              <a:gd name="T0" fmla="*/ 0 w 19"/>
              <a:gd name="T1" fmla="*/ 27 h 28"/>
              <a:gd name="T2" fmla="*/ 8 w 19"/>
              <a:gd name="T3" fmla="*/ 13 h 28"/>
              <a:gd name="T4" fmla="*/ 18 w 19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28">
                <a:moveTo>
                  <a:pt x="0" y="27"/>
                </a:moveTo>
                <a:lnTo>
                  <a:pt x="8" y="13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55" name="Freeform 423">
            <a:extLst>
              <a:ext uri="{FF2B5EF4-FFF2-40B4-BE49-F238E27FC236}">
                <a16:creationId xmlns:a16="http://schemas.microsoft.com/office/drawing/2014/main" id="{6CC2758B-C38A-4EC7-9761-5E47FC3ADDA7}"/>
              </a:ext>
            </a:extLst>
          </p:cNvPr>
          <p:cNvSpPr>
            <a:spLocks/>
          </p:cNvSpPr>
          <p:nvPr/>
        </p:nvSpPr>
        <p:spPr bwMode="auto">
          <a:xfrm>
            <a:off x="2273300" y="4708525"/>
            <a:ext cx="30163" cy="50800"/>
          </a:xfrm>
          <a:custGeom>
            <a:avLst/>
            <a:gdLst>
              <a:gd name="T0" fmla="*/ 0 w 19"/>
              <a:gd name="T1" fmla="*/ 31 h 32"/>
              <a:gd name="T2" fmla="*/ 8 w 19"/>
              <a:gd name="T3" fmla="*/ 16 h 32"/>
              <a:gd name="T4" fmla="*/ 18 w 19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32">
                <a:moveTo>
                  <a:pt x="0" y="31"/>
                </a:moveTo>
                <a:lnTo>
                  <a:pt x="8" y="16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56" name="Line 424">
            <a:extLst>
              <a:ext uri="{FF2B5EF4-FFF2-40B4-BE49-F238E27FC236}">
                <a16:creationId xmlns:a16="http://schemas.microsoft.com/office/drawing/2014/main" id="{F06E9BDD-5CA0-446A-8AFB-73061AD35C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08225" y="4649788"/>
            <a:ext cx="1270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57" name="Freeform 425">
            <a:extLst>
              <a:ext uri="{FF2B5EF4-FFF2-40B4-BE49-F238E27FC236}">
                <a16:creationId xmlns:a16="http://schemas.microsoft.com/office/drawing/2014/main" id="{C737EF40-BC64-4D2A-B7F9-C7A58871C27C}"/>
              </a:ext>
            </a:extLst>
          </p:cNvPr>
          <p:cNvSpPr>
            <a:spLocks/>
          </p:cNvSpPr>
          <p:nvPr/>
        </p:nvSpPr>
        <p:spPr bwMode="auto">
          <a:xfrm>
            <a:off x="2328863" y="4597400"/>
            <a:ext cx="30162" cy="60325"/>
          </a:xfrm>
          <a:custGeom>
            <a:avLst/>
            <a:gdLst>
              <a:gd name="T0" fmla="*/ 0 w 19"/>
              <a:gd name="T1" fmla="*/ 37 h 38"/>
              <a:gd name="T2" fmla="*/ 9 w 19"/>
              <a:gd name="T3" fmla="*/ 18 h 38"/>
              <a:gd name="T4" fmla="*/ 18 w 19"/>
              <a:gd name="T5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38">
                <a:moveTo>
                  <a:pt x="0" y="37"/>
                </a:moveTo>
                <a:lnTo>
                  <a:pt x="9" y="18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58" name="Freeform 426">
            <a:extLst>
              <a:ext uri="{FF2B5EF4-FFF2-40B4-BE49-F238E27FC236}">
                <a16:creationId xmlns:a16="http://schemas.microsoft.com/office/drawing/2014/main" id="{4E372A0A-A137-4B45-8213-B20F56BDA0A7}"/>
              </a:ext>
            </a:extLst>
          </p:cNvPr>
          <p:cNvSpPr>
            <a:spLocks/>
          </p:cNvSpPr>
          <p:nvPr/>
        </p:nvSpPr>
        <p:spPr bwMode="auto">
          <a:xfrm>
            <a:off x="2357438" y="4530725"/>
            <a:ext cx="28575" cy="68263"/>
          </a:xfrm>
          <a:custGeom>
            <a:avLst/>
            <a:gdLst>
              <a:gd name="T0" fmla="*/ 0 w 18"/>
              <a:gd name="T1" fmla="*/ 42 h 43"/>
              <a:gd name="T2" fmla="*/ 8 w 18"/>
              <a:gd name="T3" fmla="*/ 21 h 43"/>
              <a:gd name="T4" fmla="*/ 17 w 18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43">
                <a:moveTo>
                  <a:pt x="0" y="42"/>
                </a:moveTo>
                <a:lnTo>
                  <a:pt x="8" y="21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59" name="Line 427">
            <a:extLst>
              <a:ext uri="{FF2B5EF4-FFF2-40B4-BE49-F238E27FC236}">
                <a16:creationId xmlns:a16="http://schemas.microsoft.com/office/drawing/2014/main" id="{A86B0A45-E5AF-4546-890F-51CDDFC6D9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92363" y="4456113"/>
            <a:ext cx="14287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60" name="Freeform 428">
            <a:extLst>
              <a:ext uri="{FF2B5EF4-FFF2-40B4-BE49-F238E27FC236}">
                <a16:creationId xmlns:a16="http://schemas.microsoft.com/office/drawing/2014/main" id="{48A98A34-25D6-4BAF-B446-747886B8A41D}"/>
              </a:ext>
            </a:extLst>
          </p:cNvPr>
          <p:cNvSpPr>
            <a:spLocks/>
          </p:cNvSpPr>
          <p:nvPr/>
        </p:nvSpPr>
        <p:spPr bwMode="auto">
          <a:xfrm>
            <a:off x="2413000" y="4387850"/>
            <a:ext cx="30163" cy="76200"/>
          </a:xfrm>
          <a:custGeom>
            <a:avLst/>
            <a:gdLst>
              <a:gd name="T0" fmla="*/ 0 w 19"/>
              <a:gd name="T1" fmla="*/ 47 h 48"/>
              <a:gd name="T2" fmla="*/ 8 w 19"/>
              <a:gd name="T3" fmla="*/ 23 h 48"/>
              <a:gd name="T4" fmla="*/ 18 w 19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48">
                <a:moveTo>
                  <a:pt x="0" y="47"/>
                </a:moveTo>
                <a:lnTo>
                  <a:pt x="8" y="23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61" name="Line 429">
            <a:extLst>
              <a:ext uri="{FF2B5EF4-FFF2-40B4-BE49-F238E27FC236}">
                <a16:creationId xmlns:a16="http://schemas.microsoft.com/office/drawing/2014/main" id="{C664CE0C-5A8C-4088-A13E-21FB89C907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47925" y="4306888"/>
            <a:ext cx="1270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62" name="Line 430">
            <a:extLst>
              <a:ext uri="{FF2B5EF4-FFF2-40B4-BE49-F238E27FC236}">
                <a16:creationId xmlns:a16="http://schemas.microsoft.com/office/drawing/2014/main" id="{09BCB818-FFEA-489B-AC5E-27C3130923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6500" y="4232275"/>
            <a:ext cx="14288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63" name="Line 431">
            <a:extLst>
              <a:ext uri="{FF2B5EF4-FFF2-40B4-BE49-F238E27FC236}">
                <a16:creationId xmlns:a16="http://schemas.microsoft.com/office/drawing/2014/main" id="{F548236F-B275-4D02-8A8F-70F74EF952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03488" y="4154488"/>
            <a:ext cx="1270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64" name="Freeform 432">
            <a:extLst>
              <a:ext uri="{FF2B5EF4-FFF2-40B4-BE49-F238E27FC236}">
                <a16:creationId xmlns:a16="http://schemas.microsoft.com/office/drawing/2014/main" id="{FB3F9DC7-E495-4B3C-9185-E65E6C199192}"/>
              </a:ext>
            </a:extLst>
          </p:cNvPr>
          <p:cNvSpPr>
            <a:spLocks/>
          </p:cNvSpPr>
          <p:nvPr/>
        </p:nvSpPr>
        <p:spPr bwMode="auto">
          <a:xfrm>
            <a:off x="2524125" y="4084638"/>
            <a:ext cx="30163" cy="77787"/>
          </a:xfrm>
          <a:custGeom>
            <a:avLst/>
            <a:gdLst>
              <a:gd name="T0" fmla="*/ 0 w 19"/>
              <a:gd name="T1" fmla="*/ 48 h 49"/>
              <a:gd name="T2" fmla="*/ 8 w 19"/>
              <a:gd name="T3" fmla="*/ 23 h 49"/>
              <a:gd name="T4" fmla="*/ 18 w 19"/>
              <a:gd name="T5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49">
                <a:moveTo>
                  <a:pt x="0" y="48"/>
                </a:moveTo>
                <a:lnTo>
                  <a:pt x="8" y="23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65" name="Line 433">
            <a:extLst>
              <a:ext uri="{FF2B5EF4-FFF2-40B4-BE49-F238E27FC236}">
                <a16:creationId xmlns:a16="http://schemas.microsoft.com/office/drawing/2014/main" id="{4ED89C2E-A4BF-422D-AC96-46E5A985CE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0638" y="4006850"/>
            <a:ext cx="14287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66" name="Freeform 434">
            <a:extLst>
              <a:ext uri="{FF2B5EF4-FFF2-40B4-BE49-F238E27FC236}">
                <a16:creationId xmlns:a16="http://schemas.microsoft.com/office/drawing/2014/main" id="{594BA787-9B80-4C08-921B-9564D22341F5}"/>
              </a:ext>
            </a:extLst>
          </p:cNvPr>
          <p:cNvSpPr>
            <a:spLocks/>
          </p:cNvSpPr>
          <p:nvPr/>
        </p:nvSpPr>
        <p:spPr bwMode="auto">
          <a:xfrm>
            <a:off x="2581275" y="3943350"/>
            <a:ext cx="28575" cy="71438"/>
          </a:xfrm>
          <a:custGeom>
            <a:avLst/>
            <a:gdLst>
              <a:gd name="T0" fmla="*/ 0 w 18"/>
              <a:gd name="T1" fmla="*/ 44 h 45"/>
              <a:gd name="T2" fmla="*/ 8 w 18"/>
              <a:gd name="T3" fmla="*/ 22 h 45"/>
              <a:gd name="T4" fmla="*/ 17 w 18"/>
              <a:gd name="T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45">
                <a:moveTo>
                  <a:pt x="0" y="44"/>
                </a:moveTo>
                <a:lnTo>
                  <a:pt x="8" y="22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67" name="Freeform 435">
            <a:extLst>
              <a:ext uri="{FF2B5EF4-FFF2-40B4-BE49-F238E27FC236}">
                <a16:creationId xmlns:a16="http://schemas.microsoft.com/office/drawing/2014/main" id="{A25B855B-7408-49CB-9C5E-51069FC160F0}"/>
              </a:ext>
            </a:extLst>
          </p:cNvPr>
          <p:cNvSpPr>
            <a:spLocks/>
          </p:cNvSpPr>
          <p:nvPr/>
        </p:nvSpPr>
        <p:spPr bwMode="auto">
          <a:xfrm>
            <a:off x="2608263" y="3886200"/>
            <a:ext cx="30162" cy="58738"/>
          </a:xfrm>
          <a:custGeom>
            <a:avLst/>
            <a:gdLst>
              <a:gd name="T0" fmla="*/ 0 w 19"/>
              <a:gd name="T1" fmla="*/ 36 h 37"/>
              <a:gd name="T2" fmla="*/ 9 w 19"/>
              <a:gd name="T3" fmla="*/ 17 h 37"/>
              <a:gd name="T4" fmla="*/ 18 w 19"/>
              <a:gd name="T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37">
                <a:moveTo>
                  <a:pt x="0" y="36"/>
                </a:moveTo>
                <a:lnTo>
                  <a:pt x="9" y="17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68" name="Freeform 436">
            <a:extLst>
              <a:ext uri="{FF2B5EF4-FFF2-40B4-BE49-F238E27FC236}">
                <a16:creationId xmlns:a16="http://schemas.microsoft.com/office/drawing/2014/main" id="{EA1FDBF0-0327-438A-B96F-3BFF3640404B}"/>
              </a:ext>
            </a:extLst>
          </p:cNvPr>
          <p:cNvSpPr>
            <a:spLocks/>
          </p:cNvSpPr>
          <p:nvPr/>
        </p:nvSpPr>
        <p:spPr bwMode="auto">
          <a:xfrm>
            <a:off x="2636838" y="3833813"/>
            <a:ext cx="28575" cy="53975"/>
          </a:xfrm>
          <a:custGeom>
            <a:avLst/>
            <a:gdLst>
              <a:gd name="T0" fmla="*/ 0 w 18"/>
              <a:gd name="T1" fmla="*/ 33 h 34"/>
              <a:gd name="T2" fmla="*/ 8 w 18"/>
              <a:gd name="T3" fmla="*/ 16 h 34"/>
              <a:gd name="T4" fmla="*/ 17 w 18"/>
              <a:gd name="T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34">
                <a:moveTo>
                  <a:pt x="0" y="33"/>
                </a:moveTo>
                <a:lnTo>
                  <a:pt x="8" y="16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69" name="Freeform 437">
            <a:extLst>
              <a:ext uri="{FF2B5EF4-FFF2-40B4-BE49-F238E27FC236}">
                <a16:creationId xmlns:a16="http://schemas.microsoft.com/office/drawing/2014/main" id="{DC4E3C34-CE37-4C02-B461-C9B45E4E46D6}"/>
              </a:ext>
            </a:extLst>
          </p:cNvPr>
          <p:cNvSpPr>
            <a:spLocks/>
          </p:cNvSpPr>
          <p:nvPr/>
        </p:nvSpPr>
        <p:spPr bwMode="auto">
          <a:xfrm>
            <a:off x="2663825" y="3790950"/>
            <a:ext cx="30163" cy="44450"/>
          </a:xfrm>
          <a:custGeom>
            <a:avLst/>
            <a:gdLst>
              <a:gd name="T0" fmla="*/ 0 w 19"/>
              <a:gd name="T1" fmla="*/ 27 h 28"/>
              <a:gd name="T2" fmla="*/ 8 w 19"/>
              <a:gd name="T3" fmla="*/ 11 h 28"/>
              <a:gd name="T4" fmla="*/ 18 w 19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28">
                <a:moveTo>
                  <a:pt x="0" y="27"/>
                </a:moveTo>
                <a:lnTo>
                  <a:pt x="8" y="11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70" name="Freeform 438">
            <a:extLst>
              <a:ext uri="{FF2B5EF4-FFF2-40B4-BE49-F238E27FC236}">
                <a16:creationId xmlns:a16="http://schemas.microsoft.com/office/drawing/2014/main" id="{8D594ACD-D895-4BE4-8EBF-E2F22DEBE2DB}"/>
              </a:ext>
            </a:extLst>
          </p:cNvPr>
          <p:cNvSpPr>
            <a:spLocks/>
          </p:cNvSpPr>
          <p:nvPr/>
        </p:nvSpPr>
        <p:spPr bwMode="auto">
          <a:xfrm>
            <a:off x="2692400" y="3762375"/>
            <a:ext cx="30163" cy="30163"/>
          </a:xfrm>
          <a:custGeom>
            <a:avLst/>
            <a:gdLst>
              <a:gd name="T0" fmla="*/ 0 w 19"/>
              <a:gd name="T1" fmla="*/ 18 h 19"/>
              <a:gd name="T2" fmla="*/ 8 w 19"/>
              <a:gd name="T3" fmla="*/ 8 h 19"/>
              <a:gd name="T4" fmla="*/ 18 w 19"/>
              <a:gd name="T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19">
                <a:moveTo>
                  <a:pt x="0" y="18"/>
                </a:moveTo>
                <a:lnTo>
                  <a:pt x="8" y="8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71" name="Freeform 439">
            <a:extLst>
              <a:ext uri="{FF2B5EF4-FFF2-40B4-BE49-F238E27FC236}">
                <a16:creationId xmlns:a16="http://schemas.microsoft.com/office/drawing/2014/main" id="{851A441E-531F-43DC-B6FA-A43A6CC0A995}"/>
              </a:ext>
            </a:extLst>
          </p:cNvPr>
          <p:cNvSpPr>
            <a:spLocks/>
          </p:cNvSpPr>
          <p:nvPr/>
        </p:nvSpPr>
        <p:spPr bwMode="auto">
          <a:xfrm>
            <a:off x="2720975" y="3740150"/>
            <a:ext cx="28575" cy="26988"/>
          </a:xfrm>
          <a:custGeom>
            <a:avLst/>
            <a:gdLst>
              <a:gd name="T0" fmla="*/ 0 w 18"/>
              <a:gd name="T1" fmla="*/ 16 h 17"/>
              <a:gd name="T2" fmla="*/ 8 w 18"/>
              <a:gd name="T3" fmla="*/ 5 h 17"/>
              <a:gd name="T4" fmla="*/ 17 w 18"/>
              <a:gd name="T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17">
                <a:moveTo>
                  <a:pt x="0" y="16"/>
                </a:moveTo>
                <a:lnTo>
                  <a:pt x="8" y="5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72" name="Freeform 440">
            <a:extLst>
              <a:ext uri="{FF2B5EF4-FFF2-40B4-BE49-F238E27FC236}">
                <a16:creationId xmlns:a16="http://schemas.microsoft.com/office/drawing/2014/main" id="{81C239C0-EA16-4941-9474-B2693888784A}"/>
              </a:ext>
            </a:extLst>
          </p:cNvPr>
          <p:cNvSpPr>
            <a:spLocks/>
          </p:cNvSpPr>
          <p:nvPr/>
        </p:nvSpPr>
        <p:spPr bwMode="auto">
          <a:xfrm>
            <a:off x="2747963" y="3735388"/>
            <a:ext cx="30162" cy="26987"/>
          </a:xfrm>
          <a:custGeom>
            <a:avLst/>
            <a:gdLst>
              <a:gd name="T0" fmla="*/ 0 w 19"/>
              <a:gd name="T1" fmla="*/ 16 h 17"/>
              <a:gd name="T2" fmla="*/ 9 w 19"/>
              <a:gd name="T3" fmla="*/ 0 h 17"/>
              <a:gd name="T4" fmla="*/ 18 w 19"/>
              <a:gd name="T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17">
                <a:moveTo>
                  <a:pt x="0" y="16"/>
                </a:moveTo>
                <a:lnTo>
                  <a:pt x="9" y="0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73" name="Freeform 441">
            <a:extLst>
              <a:ext uri="{FF2B5EF4-FFF2-40B4-BE49-F238E27FC236}">
                <a16:creationId xmlns:a16="http://schemas.microsoft.com/office/drawing/2014/main" id="{FBCED05B-8DFC-4D01-B32B-18B671FC43C1}"/>
              </a:ext>
            </a:extLst>
          </p:cNvPr>
          <p:cNvSpPr>
            <a:spLocks/>
          </p:cNvSpPr>
          <p:nvPr/>
        </p:nvSpPr>
        <p:spPr bwMode="auto">
          <a:xfrm>
            <a:off x="2776538" y="3735388"/>
            <a:ext cx="26987" cy="26987"/>
          </a:xfrm>
          <a:custGeom>
            <a:avLst/>
            <a:gdLst>
              <a:gd name="T0" fmla="*/ 0 w 17"/>
              <a:gd name="T1" fmla="*/ 0 h 17"/>
              <a:gd name="T2" fmla="*/ 7 w 17"/>
              <a:gd name="T3" fmla="*/ 0 h 17"/>
              <a:gd name="T4" fmla="*/ 16 w 17"/>
              <a:gd name="T5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7" y="0"/>
                </a:lnTo>
                <a:lnTo>
                  <a:pt x="16" y="1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74" name="Freeform 442">
            <a:extLst>
              <a:ext uri="{FF2B5EF4-FFF2-40B4-BE49-F238E27FC236}">
                <a16:creationId xmlns:a16="http://schemas.microsoft.com/office/drawing/2014/main" id="{14E2B92A-1B2E-492C-8545-EB03482E5F61}"/>
              </a:ext>
            </a:extLst>
          </p:cNvPr>
          <p:cNvSpPr>
            <a:spLocks/>
          </p:cNvSpPr>
          <p:nvPr/>
        </p:nvSpPr>
        <p:spPr bwMode="auto">
          <a:xfrm>
            <a:off x="2801938" y="3740150"/>
            <a:ext cx="30162" cy="26988"/>
          </a:xfrm>
          <a:custGeom>
            <a:avLst/>
            <a:gdLst>
              <a:gd name="T0" fmla="*/ 0 w 19"/>
              <a:gd name="T1" fmla="*/ 0 h 17"/>
              <a:gd name="T2" fmla="*/ 8 w 19"/>
              <a:gd name="T3" fmla="*/ 5 h 17"/>
              <a:gd name="T4" fmla="*/ 18 w 19"/>
              <a:gd name="T5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17">
                <a:moveTo>
                  <a:pt x="0" y="0"/>
                </a:moveTo>
                <a:lnTo>
                  <a:pt x="8" y="5"/>
                </a:lnTo>
                <a:lnTo>
                  <a:pt x="18" y="1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75" name="Freeform 443">
            <a:extLst>
              <a:ext uri="{FF2B5EF4-FFF2-40B4-BE49-F238E27FC236}">
                <a16:creationId xmlns:a16="http://schemas.microsoft.com/office/drawing/2014/main" id="{E8D54E64-16BB-45FB-B621-E2FD8555D212}"/>
              </a:ext>
            </a:extLst>
          </p:cNvPr>
          <p:cNvSpPr>
            <a:spLocks/>
          </p:cNvSpPr>
          <p:nvPr/>
        </p:nvSpPr>
        <p:spPr bwMode="auto">
          <a:xfrm>
            <a:off x="2830513" y="3762375"/>
            <a:ext cx="28575" cy="30163"/>
          </a:xfrm>
          <a:custGeom>
            <a:avLst/>
            <a:gdLst>
              <a:gd name="T0" fmla="*/ 0 w 18"/>
              <a:gd name="T1" fmla="*/ 0 h 19"/>
              <a:gd name="T2" fmla="*/ 8 w 18"/>
              <a:gd name="T3" fmla="*/ 8 h 19"/>
              <a:gd name="T4" fmla="*/ 17 w 18"/>
              <a:gd name="T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19">
                <a:moveTo>
                  <a:pt x="0" y="0"/>
                </a:moveTo>
                <a:lnTo>
                  <a:pt x="8" y="8"/>
                </a:lnTo>
                <a:lnTo>
                  <a:pt x="17" y="1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76" name="Freeform 444">
            <a:extLst>
              <a:ext uri="{FF2B5EF4-FFF2-40B4-BE49-F238E27FC236}">
                <a16:creationId xmlns:a16="http://schemas.microsoft.com/office/drawing/2014/main" id="{4F7F2D31-BB4A-4755-9FE2-1BEC74EF270D}"/>
              </a:ext>
            </a:extLst>
          </p:cNvPr>
          <p:cNvSpPr>
            <a:spLocks/>
          </p:cNvSpPr>
          <p:nvPr/>
        </p:nvSpPr>
        <p:spPr bwMode="auto">
          <a:xfrm>
            <a:off x="2857500" y="3790950"/>
            <a:ext cx="30163" cy="44450"/>
          </a:xfrm>
          <a:custGeom>
            <a:avLst/>
            <a:gdLst>
              <a:gd name="T0" fmla="*/ 0 w 19"/>
              <a:gd name="T1" fmla="*/ 0 h 28"/>
              <a:gd name="T2" fmla="*/ 9 w 19"/>
              <a:gd name="T3" fmla="*/ 11 h 28"/>
              <a:gd name="T4" fmla="*/ 18 w 19"/>
              <a:gd name="T5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28">
                <a:moveTo>
                  <a:pt x="0" y="0"/>
                </a:moveTo>
                <a:lnTo>
                  <a:pt x="9" y="11"/>
                </a:lnTo>
                <a:lnTo>
                  <a:pt x="18" y="27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77" name="Freeform 445">
            <a:extLst>
              <a:ext uri="{FF2B5EF4-FFF2-40B4-BE49-F238E27FC236}">
                <a16:creationId xmlns:a16="http://schemas.microsoft.com/office/drawing/2014/main" id="{C36FC1D5-9035-4C38-AC0A-4AF651D5CC89}"/>
              </a:ext>
            </a:extLst>
          </p:cNvPr>
          <p:cNvSpPr>
            <a:spLocks/>
          </p:cNvSpPr>
          <p:nvPr/>
        </p:nvSpPr>
        <p:spPr bwMode="auto">
          <a:xfrm>
            <a:off x="2886075" y="3833813"/>
            <a:ext cx="28575" cy="53975"/>
          </a:xfrm>
          <a:custGeom>
            <a:avLst/>
            <a:gdLst>
              <a:gd name="T0" fmla="*/ 0 w 18"/>
              <a:gd name="T1" fmla="*/ 0 h 34"/>
              <a:gd name="T2" fmla="*/ 8 w 18"/>
              <a:gd name="T3" fmla="*/ 16 h 34"/>
              <a:gd name="T4" fmla="*/ 17 w 18"/>
              <a:gd name="T5" fmla="*/ 3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34">
                <a:moveTo>
                  <a:pt x="0" y="0"/>
                </a:moveTo>
                <a:lnTo>
                  <a:pt x="8" y="16"/>
                </a:lnTo>
                <a:lnTo>
                  <a:pt x="17" y="3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78" name="Freeform 446">
            <a:extLst>
              <a:ext uri="{FF2B5EF4-FFF2-40B4-BE49-F238E27FC236}">
                <a16:creationId xmlns:a16="http://schemas.microsoft.com/office/drawing/2014/main" id="{7AC4476D-8BF2-4EAF-87F4-45A4DF6645C6}"/>
              </a:ext>
            </a:extLst>
          </p:cNvPr>
          <p:cNvSpPr>
            <a:spLocks/>
          </p:cNvSpPr>
          <p:nvPr/>
        </p:nvSpPr>
        <p:spPr bwMode="auto">
          <a:xfrm>
            <a:off x="2913063" y="3886200"/>
            <a:ext cx="30162" cy="58738"/>
          </a:xfrm>
          <a:custGeom>
            <a:avLst/>
            <a:gdLst>
              <a:gd name="T0" fmla="*/ 0 w 19"/>
              <a:gd name="T1" fmla="*/ 0 h 37"/>
              <a:gd name="T2" fmla="*/ 8 w 19"/>
              <a:gd name="T3" fmla="*/ 17 h 37"/>
              <a:gd name="T4" fmla="*/ 18 w 19"/>
              <a:gd name="T5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37">
                <a:moveTo>
                  <a:pt x="0" y="0"/>
                </a:moveTo>
                <a:lnTo>
                  <a:pt x="8" y="17"/>
                </a:lnTo>
                <a:lnTo>
                  <a:pt x="18" y="3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79" name="Freeform 447">
            <a:extLst>
              <a:ext uri="{FF2B5EF4-FFF2-40B4-BE49-F238E27FC236}">
                <a16:creationId xmlns:a16="http://schemas.microsoft.com/office/drawing/2014/main" id="{8414B4A2-92EB-4BE1-9687-B2ED28315331}"/>
              </a:ext>
            </a:extLst>
          </p:cNvPr>
          <p:cNvSpPr>
            <a:spLocks/>
          </p:cNvSpPr>
          <p:nvPr/>
        </p:nvSpPr>
        <p:spPr bwMode="auto">
          <a:xfrm>
            <a:off x="2941638" y="3943350"/>
            <a:ext cx="30162" cy="71438"/>
          </a:xfrm>
          <a:custGeom>
            <a:avLst/>
            <a:gdLst>
              <a:gd name="T0" fmla="*/ 0 w 19"/>
              <a:gd name="T1" fmla="*/ 0 h 45"/>
              <a:gd name="T2" fmla="*/ 8 w 19"/>
              <a:gd name="T3" fmla="*/ 22 h 45"/>
              <a:gd name="T4" fmla="*/ 18 w 19"/>
              <a:gd name="T5" fmla="*/ 4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45">
                <a:moveTo>
                  <a:pt x="0" y="0"/>
                </a:moveTo>
                <a:lnTo>
                  <a:pt x="8" y="22"/>
                </a:lnTo>
                <a:lnTo>
                  <a:pt x="18" y="4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80" name="Line 448">
            <a:extLst>
              <a:ext uri="{FF2B5EF4-FFF2-40B4-BE49-F238E27FC236}">
                <a16:creationId xmlns:a16="http://schemas.microsoft.com/office/drawing/2014/main" id="{F4A3A9AB-3554-4944-BE08-29037D5F8C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8150" y="4021138"/>
            <a:ext cx="1270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81" name="Freeform 449">
            <a:extLst>
              <a:ext uri="{FF2B5EF4-FFF2-40B4-BE49-F238E27FC236}">
                <a16:creationId xmlns:a16="http://schemas.microsoft.com/office/drawing/2014/main" id="{3E593FC0-60BA-4052-B95D-D4A388B3A2A2}"/>
              </a:ext>
            </a:extLst>
          </p:cNvPr>
          <p:cNvSpPr>
            <a:spLocks/>
          </p:cNvSpPr>
          <p:nvPr/>
        </p:nvSpPr>
        <p:spPr bwMode="auto">
          <a:xfrm>
            <a:off x="2997200" y="4084638"/>
            <a:ext cx="30163" cy="77787"/>
          </a:xfrm>
          <a:custGeom>
            <a:avLst/>
            <a:gdLst>
              <a:gd name="T0" fmla="*/ 0 w 19"/>
              <a:gd name="T1" fmla="*/ 0 h 49"/>
              <a:gd name="T2" fmla="*/ 9 w 19"/>
              <a:gd name="T3" fmla="*/ 23 h 49"/>
              <a:gd name="T4" fmla="*/ 18 w 19"/>
              <a:gd name="T5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49">
                <a:moveTo>
                  <a:pt x="0" y="0"/>
                </a:moveTo>
                <a:lnTo>
                  <a:pt x="9" y="23"/>
                </a:lnTo>
                <a:lnTo>
                  <a:pt x="18" y="4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82" name="Line 450">
            <a:extLst>
              <a:ext uri="{FF2B5EF4-FFF2-40B4-BE49-F238E27FC236}">
                <a16:creationId xmlns:a16="http://schemas.microsoft.com/office/drawing/2014/main" id="{9E5BF5F4-8434-4EFD-9B65-F99CFEBA2C3A}"/>
              </a:ext>
            </a:extLst>
          </p:cNvPr>
          <p:cNvSpPr>
            <a:spLocks noChangeShapeType="1"/>
          </p:cNvSpPr>
          <p:nvPr/>
        </p:nvSpPr>
        <p:spPr bwMode="auto">
          <a:xfrm>
            <a:off x="3033713" y="4168775"/>
            <a:ext cx="1270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83" name="Line 451">
            <a:extLst>
              <a:ext uri="{FF2B5EF4-FFF2-40B4-BE49-F238E27FC236}">
                <a16:creationId xmlns:a16="http://schemas.microsoft.com/office/drawing/2014/main" id="{9C40492C-C733-4E3F-AC80-AFF8956A95F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60700" y="4246563"/>
            <a:ext cx="14288" cy="6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84" name="Line 452">
            <a:extLst>
              <a:ext uri="{FF2B5EF4-FFF2-40B4-BE49-F238E27FC236}">
                <a16:creationId xmlns:a16="http://schemas.microsoft.com/office/drawing/2014/main" id="{5C115D5E-28EA-4A1B-862C-782ACFF2A6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89275" y="4321175"/>
            <a:ext cx="14288" cy="6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85" name="Freeform 453">
            <a:extLst>
              <a:ext uri="{FF2B5EF4-FFF2-40B4-BE49-F238E27FC236}">
                <a16:creationId xmlns:a16="http://schemas.microsoft.com/office/drawing/2014/main" id="{B4E03C9F-A83E-42FA-BD51-9E304305B36F}"/>
              </a:ext>
            </a:extLst>
          </p:cNvPr>
          <p:cNvSpPr>
            <a:spLocks/>
          </p:cNvSpPr>
          <p:nvPr/>
        </p:nvSpPr>
        <p:spPr bwMode="auto">
          <a:xfrm>
            <a:off x="3109913" y="4387850"/>
            <a:ext cx="28575" cy="76200"/>
          </a:xfrm>
          <a:custGeom>
            <a:avLst/>
            <a:gdLst>
              <a:gd name="T0" fmla="*/ 0 w 18"/>
              <a:gd name="T1" fmla="*/ 0 h 48"/>
              <a:gd name="T2" fmla="*/ 8 w 18"/>
              <a:gd name="T3" fmla="*/ 23 h 48"/>
              <a:gd name="T4" fmla="*/ 17 w 18"/>
              <a:gd name="T5" fmla="*/ 4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48">
                <a:moveTo>
                  <a:pt x="0" y="0"/>
                </a:moveTo>
                <a:lnTo>
                  <a:pt x="8" y="23"/>
                </a:lnTo>
                <a:lnTo>
                  <a:pt x="17" y="47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86" name="Line 454">
            <a:extLst>
              <a:ext uri="{FF2B5EF4-FFF2-40B4-BE49-F238E27FC236}">
                <a16:creationId xmlns:a16="http://schemas.microsoft.com/office/drawing/2014/main" id="{969A301B-E73A-4E81-8032-F741F9C8A2E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4838" y="4470400"/>
            <a:ext cx="14287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87" name="Freeform 455">
            <a:extLst>
              <a:ext uri="{FF2B5EF4-FFF2-40B4-BE49-F238E27FC236}">
                <a16:creationId xmlns:a16="http://schemas.microsoft.com/office/drawing/2014/main" id="{EDC2EF1C-2CD9-4E9F-9BF1-DC3BF15DEAB4}"/>
              </a:ext>
            </a:extLst>
          </p:cNvPr>
          <p:cNvSpPr>
            <a:spLocks/>
          </p:cNvSpPr>
          <p:nvPr/>
        </p:nvSpPr>
        <p:spPr bwMode="auto">
          <a:xfrm>
            <a:off x="3165475" y="4530725"/>
            <a:ext cx="28575" cy="68263"/>
          </a:xfrm>
          <a:custGeom>
            <a:avLst/>
            <a:gdLst>
              <a:gd name="T0" fmla="*/ 0 w 18"/>
              <a:gd name="T1" fmla="*/ 0 h 43"/>
              <a:gd name="T2" fmla="*/ 8 w 18"/>
              <a:gd name="T3" fmla="*/ 21 h 43"/>
              <a:gd name="T4" fmla="*/ 17 w 18"/>
              <a:gd name="T5" fmla="*/ 4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43">
                <a:moveTo>
                  <a:pt x="0" y="0"/>
                </a:moveTo>
                <a:lnTo>
                  <a:pt x="8" y="21"/>
                </a:lnTo>
                <a:lnTo>
                  <a:pt x="17" y="4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88" name="Freeform 456">
            <a:extLst>
              <a:ext uri="{FF2B5EF4-FFF2-40B4-BE49-F238E27FC236}">
                <a16:creationId xmlns:a16="http://schemas.microsoft.com/office/drawing/2014/main" id="{252E2D86-07C8-4A57-B38A-D6757C4C4D1B}"/>
              </a:ext>
            </a:extLst>
          </p:cNvPr>
          <p:cNvSpPr>
            <a:spLocks/>
          </p:cNvSpPr>
          <p:nvPr/>
        </p:nvSpPr>
        <p:spPr bwMode="auto">
          <a:xfrm>
            <a:off x="3192463" y="4597400"/>
            <a:ext cx="30162" cy="60325"/>
          </a:xfrm>
          <a:custGeom>
            <a:avLst/>
            <a:gdLst>
              <a:gd name="T0" fmla="*/ 0 w 19"/>
              <a:gd name="T1" fmla="*/ 0 h 38"/>
              <a:gd name="T2" fmla="*/ 8 w 19"/>
              <a:gd name="T3" fmla="*/ 18 h 38"/>
              <a:gd name="T4" fmla="*/ 18 w 19"/>
              <a:gd name="T5" fmla="*/ 3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38">
                <a:moveTo>
                  <a:pt x="0" y="0"/>
                </a:moveTo>
                <a:lnTo>
                  <a:pt x="8" y="18"/>
                </a:lnTo>
                <a:lnTo>
                  <a:pt x="18" y="37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89" name="Line 457">
            <a:extLst>
              <a:ext uri="{FF2B5EF4-FFF2-40B4-BE49-F238E27FC236}">
                <a16:creationId xmlns:a16="http://schemas.microsoft.com/office/drawing/2014/main" id="{7F83EC72-F0E0-4212-A73C-58851DCC2A4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28975" y="4664075"/>
            <a:ext cx="14288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90" name="Freeform 458">
            <a:extLst>
              <a:ext uri="{FF2B5EF4-FFF2-40B4-BE49-F238E27FC236}">
                <a16:creationId xmlns:a16="http://schemas.microsoft.com/office/drawing/2014/main" id="{88DEE014-B510-41C9-BD06-D62F31C4FC5F}"/>
              </a:ext>
            </a:extLst>
          </p:cNvPr>
          <p:cNvSpPr>
            <a:spLocks/>
          </p:cNvSpPr>
          <p:nvPr/>
        </p:nvSpPr>
        <p:spPr bwMode="auto">
          <a:xfrm>
            <a:off x="3249613" y="4708525"/>
            <a:ext cx="28575" cy="50800"/>
          </a:xfrm>
          <a:custGeom>
            <a:avLst/>
            <a:gdLst>
              <a:gd name="T0" fmla="*/ 0 w 18"/>
              <a:gd name="T1" fmla="*/ 0 h 32"/>
              <a:gd name="T2" fmla="*/ 8 w 18"/>
              <a:gd name="T3" fmla="*/ 16 h 32"/>
              <a:gd name="T4" fmla="*/ 17 w 18"/>
              <a:gd name="T5" fmla="*/ 3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32">
                <a:moveTo>
                  <a:pt x="0" y="0"/>
                </a:moveTo>
                <a:lnTo>
                  <a:pt x="8" y="16"/>
                </a:lnTo>
                <a:lnTo>
                  <a:pt x="17" y="31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91" name="Freeform 459">
            <a:extLst>
              <a:ext uri="{FF2B5EF4-FFF2-40B4-BE49-F238E27FC236}">
                <a16:creationId xmlns:a16="http://schemas.microsoft.com/office/drawing/2014/main" id="{B0C65683-FAFE-4481-9720-1995BE3752F5}"/>
              </a:ext>
            </a:extLst>
          </p:cNvPr>
          <p:cNvSpPr>
            <a:spLocks/>
          </p:cNvSpPr>
          <p:nvPr/>
        </p:nvSpPr>
        <p:spPr bwMode="auto">
          <a:xfrm>
            <a:off x="3276600" y="4757738"/>
            <a:ext cx="30163" cy="44450"/>
          </a:xfrm>
          <a:custGeom>
            <a:avLst/>
            <a:gdLst>
              <a:gd name="T0" fmla="*/ 0 w 19"/>
              <a:gd name="T1" fmla="*/ 0 h 28"/>
              <a:gd name="T2" fmla="*/ 9 w 19"/>
              <a:gd name="T3" fmla="*/ 13 h 28"/>
              <a:gd name="T4" fmla="*/ 18 w 19"/>
              <a:gd name="T5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28">
                <a:moveTo>
                  <a:pt x="0" y="0"/>
                </a:moveTo>
                <a:lnTo>
                  <a:pt x="9" y="13"/>
                </a:lnTo>
                <a:lnTo>
                  <a:pt x="18" y="27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92" name="Line 460">
            <a:extLst>
              <a:ext uri="{FF2B5EF4-FFF2-40B4-BE49-F238E27FC236}">
                <a16:creationId xmlns:a16="http://schemas.microsoft.com/office/drawing/2014/main" id="{007316F8-7AD5-46EE-A965-82632B74D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3113" y="4808538"/>
            <a:ext cx="12700" cy="23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93" name="Line 461">
            <a:extLst>
              <a:ext uri="{FF2B5EF4-FFF2-40B4-BE49-F238E27FC236}">
                <a16:creationId xmlns:a16="http://schemas.microsoft.com/office/drawing/2014/main" id="{3FD07F85-10DF-462E-91FF-8F0A3E6D6E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0100" y="4846638"/>
            <a:ext cx="14288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94" name="Line 462">
            <a:extLst>
              <a:ext uri="{FF2B5EF4-FFF2-40B4-BE49-F238E27FC236}">
                <a16:creationId xmlns:a16="http://schemas.microsoft.com/office/drawing/2014/main" id="{2EBF72EF-C737-41BA-A0F8-B684FB2D8477}"/>
              </a:ext>
            </a:extLst>
          </p:cNvPr>
          <p:cNvSpPr>
            <a:spLocks noChangeShapeType="1"/>
          </p:cNvSpPr>
          <p:nvPr/>
        </p:nvSpPr>
        <p:spPr bwMode="auto">
          <a:xfrm>
            <a:off x="3368675" y="4876800"/>
            <a:ext cx="14288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95" name="Freeform 463">
            <a:extLst>
              <a:ext uri="{FF2B5EF4-FFF2-40B4-BE49-F238E27FC236}">
                <a16:creationId xmlns:a16="http://schemas.microsoft.com/office/drawing/2014/main" id="{BD67FDE0-5F30-4C5F-944E-D5CD8872D496}"/>
              </a:ext>
            </a:extLst>
          </p:cNvPr>
          <p:cNvSpPr>
            <a:spLocks/>
          </p:cNvSpPr>
          <p:nvPr/>
        </p:nvSpPr>
        <p:spPr bwMode="auto">
          <a:xfrm>
            <a:off x="3389313" y="4895850"/>
            <a:ext cx="28575" cy="26988"/>
          </a:xfrm>
          <a:custGeom>
            <a:avLst/>
            <a:gdLst>
              <a:gd name="T0" fmla="*/ 0 w 18"/>
              <a:gd name="T1" fmla="*/ 0 h 17"/>
              <a:gd name="T2" fmla="*/ 8 w 18"/>
              <a:gd name="T3" fmla="*/ 8 h 17"/>
              <a:gd name="T4" fmla="*/ 17 w 18"/>
              <a:gd name="T5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17">
                <a:moveTo>
                  <a:pt x="0" y="0"/>
                </a:moveTo>
                <a:lnTo>
                  <a:pt x="8" y="8"/>
                </a:lnTo>
                <a:lnTo>
                  <a:pt x="17" y="1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96" name="Line 464">
            <a:extLst>
              <a:ext uri="{FF2B5EF4-FFF2-40B4-BE49-F238E27FC236}">
                <a16:creationId xmlns:a16="http://schemas.microsoft.com/office/drawing/2014/main" id="{38E49DA4-8417-4054-AA3C-8EAA7B72773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4238" y="4927600"/>
            <a:ext cx="14287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97" name="Line 465">
            <a:extLst>
              <a:ext uri="{FF2B5EF4-FFF2-40B4-BE49-F238E27FC236}">
                <a16:creationId xmlns:a16="http://schemas.microsoft.com/office/drawing/2014/main" id="{66A9153A-B6A9-4FC5-A77D-CF1682C07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52813" y="4946650"/>
            <a:ext cx="12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098" name="Freeform 466">
            <a:extLst>
              <a:ext uri="{FF2B5EF4-FFF2-40B4-BE49-F238E27FC236}">
                <a16:creationId xmlns:a16="http://schemas.microsoft.com/office/drawing/2014/main" id="{ABC5F2A1-4D05-4DFE-8375-78A5EA3B7A54}"/>
              </a:ext>
            </a:extLst>
          </p:cNvPr>
          <p:cNvSpPr>
            <a:spLocks/>
          </p:cNvSpPr>
          <p:nvPr/>
        </p:nvSpPr>
        <p:spPr bwMode="auto">
          <a:xfrm>
            <a:off x="3471863" y="4953000"/>
            <a:ext cx="30162" cy="26988"/>
          </a:xfrm>
          <a:custGeom>
            <a:avLst/>
            <a:gdLst>
              <a:gd name="T0" fmla="*/ 0 w 19"/>
              <a:gd name="T1" fmla="*/ 0 h 17"/>
              <a:gd name="T2" fmla="*/ 8 w 19"/>
              <a:gd name="T3" fmla="*/ 9 h 17"/>
              <a:gd name="T4" fmla="*/ 18 w 19"/>
              <a:gd name="T5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17">
                <a:moveTo>
                  <a:pt x="0" y="0"/>
                </a:moveTo>
                <a:lnTo>
                  <a:pt x="8" y="9"/>
                </a:lnTo>
                <a:lnTo>
                  <a:pt x="18" y="1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099" name="Freeform 467">
            <a:extLst>
              <a:ext uri="{FF2B5EF4-FFF2-40B4-BE49-F238E27FC236}">
                <a16:creationId xmlns:a16="http://schemas.microsoft.com/office/drawing/2014/main" id="{888350EC-86F1-4E66-8902-DDAFE97FD537}"/>
              </a:ext>
            </a:extLst>
          </p:cNvPr>
          <p:cNvSpPr>
            <a:spLocks/>
          </p:cNvSpPr>
          <p:nvPr/>
        </p:nvSpPr>
        <p:spPr bwMode="auto">
          <a:xfrm>
            <a:off x="3500438" y="4967288"/>
            <a:ext cx="30162" cy="26987"/>
          </a:xfrm>
          <a:custGeom>
            <a:avLst/>
            <a:gdLst>
              <a:gd name="T0" fmla="*/ 0 w 19"/>
              <a:gd name="T1" fmla="*/ 0 h 17"/>
              <a:gd name="T2" fmla="*/ 8 w 19"/>
              <a:gd name="T3" fmla="*/ 10 h 17"/>
              <a:gd name="T4" fmla="*/ 18 w 19"/>
              <a:gd name="T5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17">
                <a:moveTo>
                  <a:pt x="0" y="0"/>
                </a:moveTo>
                <a:lnTo>
                  <a:pt x="8" y="10"/>
                </a:lnTo>
                <a:lnTo>
                  <a:pt x="18" y="1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100" name="Line 468">
            <a:extLst>
              <a:ext uri="{FF2B5EF4-FFF2-40B4-BE49-F238E27FC236}">
                <a16:creationId xmlns:a16="http://schemas.microsoft.com/office/drawing/2014/main" id="{11F11E43-A326-46CE-A1B8-62A8E4CA41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536950" y="4976813"/>
            <a:ext cx="1270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01" name="Line 469">
            <a:extLst>
              <a:ext uri="{FF2B5EF4-FFF2-40B4-BE49-F238E27FC236}">
                <a16:creationId xmlns:a16="http://schemas.microsoft.com/office/drawing/2014/main" id="{81160C3E-80D2-4802-B4DD-7C63FEE8D9E6}"/>
              </a:ext>
            </a:extLst>
          </p:cNvPr>
          <p:cNvSpPr>
            <a:spLocks noChangeShapeType="1"/>
          </p:cNvSpPr>
          <p:nvPr/>
        </p:nvSpPr>
        <p:spPr bwMode="auto">
          <a:xfrm>
            <a:off x="3563938" y="4984750"/>
            <a:ext cx="142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02" name="Line 470">
            <a:extLst>
              <a:ext uri="{FF2B5EF4-FFF2-40B4-BE49-F238E27FC236}">
                <a16:creationId xmlns:a16="http://schemas.microsoft.com/office/drawing/2014/main" id="{EE8048AA-6EF6-44F6-BB5F-0DC0C19870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8975" y="5003800"/>
            <a:ext cx="16240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03" name="Line 471">
            <a:extLst>
              <a:ext uri="{FF2B5EF4-FFF2-40B4-BE49-F238E27FC236}">
                <a16:creationId xmlns:a16="http://schemas.microsoft.com/office/drawing/2014/main" id="{6B4B2E73-B25A-42F9-85D1-E32D84E31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0188" y="4810125"/>
            <a:ext cx="0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04" name="Line 472">
            <a:extLst>
              <a:ext uri="{FF2B5EF4-FFF2-40B4-BE49-F238E27FC236}">
                <a16:creationId xmlns:a16="http://schemas.microsoft.com/office/drawing/2014/main" id="{272C0A0C-51E4-4FFD-A021-600EE196FF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0188" y="4886325"/>
            <a:ext cx="0" cy="138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05" name="Rectangle 473">
            <a:extLst>
              <a:ext uri="{FF2B5EF4-FFF2-40B4-BE49-F238E27FC236}">
                <a16:creationId xmlns:a16="http://schemas.microsoft.com/office/drawing/2014/main" id="{0117AC17-FD12-450D-9342-2C927C89A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4406900"/>
            <a:ext cx="9636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i="1">
                <a:latin typeface="Arial" panose="020B0604020202020204" pitchFamily="34" charset="0"/>
                <a:ea typeface="新細明體" panose="02020500000000000000" pitchFamily="18" charset="-120"/>
              </a:rPr>
              <a:t>s</a:t>
            </a:r>
            <a:r>
              <a:rPr lang="en-US" altLang="zh-TW" i="1" baseline="-25000">
                <a:latin typeface="Arial" panose="020B0604020202020204" pitchFamily="34" charset="0"/>
                <a:ea typeface="新細明體" panose="02020500000000000000" pitchFamily="18" charset="-120"/>
              </a:rPr>
              <a:t>d</a:t>
            </a: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=10</a:t>
            </a:r>
          </a:p>
        </p:txBody>
      </p:sp>
      <p:sp>
        <p:nvSpPr>
          <p:cNvPr id="838106" name="Rectangle 474">
            <a:extLst>
              <a:ext uri="{FF2B5EF4-FFF2-40B4-BE49-F238E27FC236}">
                <a16:creationId xmlns:a16="http://schemas.microsoft.com/office/drawing/2014/main" id="{01BF1449-B25D-4506-85FE-6AF674FC2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0" y="5016500"/>
            <a:ext cx="1095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i="1">
                <a:latin typeface="Arial" panose="020B0604020202020204" pitchFamily="34" charset="0"/>
                <a:ea typeface="新細明體" panose="02020500000000000000" pitchFamily="18" charset="-120"/>
              </a:rPr>
              <a:t>d</a:t>
            </a:r>
            <a:r>
              <a:rPr lang="en-US" altLang="zh-TW" i="1" baseline="30000"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=100</a:t>
            </a:r>
          </a:p>
        </p:txBody>
      </p:sp>
      <p:sp>
        <p:nvSpPr>
          <p:cNvPr id="838107" name="Line 475">
            <a:extLst>
              <a:ext uri="{FF2B5EF4-FFF2-40B4-BE49-F238E27FC236}">
                <a16:creationId xmlns:a16="http://schemas.microsoft.com/office/drawing/2014/main" id="{C0CEE358-D7DE-48F7-B25E-2C7DD65E63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25863" y="4976813"/>
            <a:ext cx="14287" cy="1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08" name="Line 476">
            <a:extLst>
              <a:ext uri="{FF2B5EF4-FFF2-40B4-BE49-F238E27FC236}">
                <a16:creationId xmlns:a16="http://schemas.microsoft.com/office/drawing/2014/main" id="{B2A70086-6AD9-4463-BE15-8934DBCD89E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54438" y="4968875"/>
            <a:ext cx="14287" cy="1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09" name="Freeform 477">
            <a:extLst>
              <a:ext uri="{FF2B5EF4-FFF2-40B4-BE49-F238E27FC236}">
                <a16:creationId xmlns:a16="http://schemas.microsoft.com/office/drawing/2014/main" id="{595832AA-2A73-4886-B41B-EFEE85D1F895}"/>
              </a:ext>
            </a:extLst>
          </p:cNvPr>
          <p:cNvSpPr>
            <a:spLocks/>
          </p:cNvSpPr>
          <p:nvPr/>
        </p:nvSpPr>
        <p:spPr bwMode="auto">
          <a:xfrm>
            <a:off x="3775075" y="4967288"/>
            <a:ext cx="28575" cy="26987"/>
          </a:xfrm>
          <a:custGeom>
            <a:avLst/>
            <a:gdLst>
              <a:gd name="T0" fmla="*/ 0 w 18"/>
              <a:gd name="T1" fmla="*/ 16 h 17"/>
              <a:gd name="T2" fmla="*/ 8 w 18"/>
              <a:gd name="T3" fmla="*/ 10 h 17"/>
              <a:gd name="T4" fmla="*/ 17 w 18"/>
              <a:gd name="T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17">
                <a:moveTo>
                  <a:pt x="0" y="16"/>
                </a:moveTo>
                <a:lnTo>
                  <a:pt x="8" y="10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110" name="Freeform 478">
            <a:extLst>
              <a:ext uri="{FF2B5EF4-FFF2-40B4-BE49-F238E27FC236}">
                <a16:creationId xmlns:a16="http://schemas.microsoft.com/office/drawing/2014/main" id="{468C9CC7-BC45-4A59-85ED-1FD6620057E0}"/>
              </a:ext>
            </a:extLst>
          </p:cNvPr>
          <p:cNvSpPr>
            <a:spLocks/>
          </p:cNvSpPr>
          <p:nvPr/>
        </p:nvSpPr>
        <p:spPr bwMode="auto">
          <a:xfrm>
            <a:off x="3802063" y="4953000"/>
            <a:ext cx="30162" cy="26988"/>
          </a:xfrm>
          <a:custGeom>
            <a:avLst/>
            <a:gdLst>
              <a:gd name="T0" fmla="*/ 0 w 19"/>
              <a:gd name="T1" fmla="*/ 16 h 17"/>
              <a:gd name="T2" fmla="*/ 9 w 19"/>
              <a:gd name="T3" fmla="*/ 9 h 17"/>
              <a:gd name="T4" fmla="*/ 18 w 19"/>
              <a:gd name="T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17">
                <a:moveTo>
                  <a:pt x="0" y="16"/>
                </a:moveTo>
                <a:lnTo>
                  <a:pt x="9" y="9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111" name="Line 479">
            <a:extLst>
              <a:ext uri="{FF2B5EF4-FFF2-40B4-BE49-F238E27FC236}">
                <a16:creationId xmlns:a16="http://schemas.microsoft.com/office/drawing/2014/main" id="{78081307-06B1-4914-BD8E-312AF0ED90C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36988" y="4932363"/>
            <a:ext cx="12700" cy="2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12" name="Line 480">
            <a:extLst>
              <a:ext uri="{FF2B5EF4-FFF2-40B4-BE49-F238E27FC236}">
                <a16:creationId xmlns:a16="http://schemas.microsoft.com/office/drawing/2014/main" id="{9E418877-0B8A-4D70-8DCF-5CB5880D38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5563" y="4914900"/>
            <a:ext cx="14287" cy="30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13" name="Freeform 481">
            <a:extLst>
              <a:ext uri="{FF2B5EF4-FFF2-40B4-BE49-F238E27FC236}">
                <a16:creationId xmlns:a16="http://schemas.microsoft.com/office/drawing/2014/main" id="{EDE84F75-4B41-4241-9368-73CE8B6629B0}"/>
              </a:ext>
            </a:extLst>
          </p:cNvPr>
          <p:cNvSpPr>
            <a:spLocks/>
          </p:cNvSpPr>
          <p:nvPr/>
        </p:nvSpPr>
        <p:spPr bwMode="auto">
          <a:xfrm>
            <a:off x="3886200" y="4895850"/>
            <a:ext cx="30163" cy="26988"/>
          </a:xfrm>
          <a:custGeom>
            <a:avLst/>
            <a:gdLst>
              <a:gd name="T0" fmla="*/ 0 w 19"/>
              <a:gd name="T1" fmla="*/ 16 h 17"/>
              <a:gd name="T2" fmla="*/ 8 w 19"/>
              <a:gd name="T3" fmla="*/ 8 h 17"/>
              <a:gd name="T4" fmla="*/ 18 w 19"/>
              <a:gd name="T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17">
                <a:moveTo>
                  <a:pt x="0" y="16"/>
                </a:moveTo>
                <a:lnTo>
                  <a:pt x="8" y="8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114" name="Line 482">
            <a:extLst>
              <a:ext uri="{FF2B5EF4-FFF2-40B4-BE49-F238E27FC236}">
                <a16:creationId xmlns:a16="http://schemas.microsoft.com/office/drawing/2014/main" id="{DD5C508E-C9EA-4E42-B23D-7D164759F0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21125" y="4862513"/>
            <a:ext cx="12700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15" name="Line 483">
            <a:extLst>
              <a:ext uri="{FF2B5EF4-FFF2-40B4-BE49-F238E27FC236}">
                <a16:creationId xmlns:a16="http://schemas.microsoft.com/office/drawing/2014/main" id="{D2BF91CB-EA3D-4FE7-912B-4495F3B1C1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49700" y="4832350"/>
            <a:ext cx="14288" cy="41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16" name="Line 484">
            <a:extLst>
              <a:ext uri="{FF2B5EF4-FFF2-40B4-BE49-F238E27FC236}">
                <a16:creationId xmlns:a16="http://schemas.microsoft.com/office/drawing/2014/main" id="{67760148-D21F-4AF0-B7DC-2535AAE466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76688" y="4795838"/>
            <a:ext cx="12700" cy="49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17" name="Freeform 485">
            <a:extLst>
              <a:ext uri="{FF2B5EF4-FFF2-40B4-BE49-F238E27FC236}">
                <a16:creationId xmlns:a16="http://schemas.microsoft.com/office/drawing/2014/main" id="{B7DB16E4-1C0E-40F0-8144-EB0379705234}"/>
              </a:ext>
            </a:extLst>
          </p:cNvPr>
          <p:cNvSpPr>
            <a:spLocks/>
          </p:cNvSpPr>
          <p:nvPr/>
        </p:nvSpPr>
        <p:spPr bwMode="auto">
          <a:xfrm>
            <a:off x="3997325" y="4757738"/>
            <a:ext cx="30163" cy="44450"/>
          </a:xfrm>
          <a:custGeom>
            <a:avLst/>
            <a:gdLst>
              <a:gd name="T0" fmla="*/ 0 w 19"/>
              <a:gd name="T1" fmla="*/ 27 h 28"/>
              <a:gd name="T2" fmla="*/ 8 w 19"/>
              <a:gd name="T3" fmla="*/ 13 h 28"/>
              <a:gd name="T4" fmla="*/ 18 w 19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28">
                <a:moveTo>
                  <a:pt x="0" y="27"/>
                </a:moveTo>
                <a:lnTo>
                  <a:pt x="8" y="13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118" name="Freeform 486">
            <a:extLst>
              <a:ext uri="{FF2B5EF4-FFF2-40B4-BE49-F238E27FC236}">
                <a16:creationId xmlns:a16="http://schemas.microsoft.com/office/drawing/2014/main" id="{A6039613-D4CB-468D-9A64-8C3973FA1B80}"/>
              </a:ext>
            </a:extLst>
          </p:cNvPr>
          <p:cNvSpPr>
            <a:spLocks/>
          </p:cNvSpPr>
          <p:nvPr/>
        </p:nvSpPr>
        <p:spPr bwMode="auto">
          <a:xfrm>
            <a:off x="4025900" y="4708525"/>
            <a:ext cx="30163" cy="50800"/>
          </a:xfrm>
          <a:custGeom>
            <a:avLst/>
            <a:gdLst>
              <a:gd name="T0" fmla="*/ 0 w 19"/>
              <a:gd name="T1" fmla="*/ 31 h 32"/>
              <a:gd name="T2" fmla="*/ 8 w 19"/>
              <a:gd name="T3" fmla="*/ 16 h 32"/>
              <a:gd name="T4" fmla="*/ 18 w 19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32">
                <a:moveTo>
                  <a:pt x="0" y="31"/>
                </a:moveTo>
                <a:lnTo>
                  <a:pt x="8" y="16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119" name="Line 487">
            <a:extLst>
              <a:ext uri="{FF2B5EF4-FFF2-40B4-BE49-F238E27FC236}">
                <a16:creationId xmlns:a16="http://schemas.microsoft.com/office/drawing/2014/main" id="{88DF39DC-EE0E-4ED5-B66A-10CC741CE2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0825" y="4649788"/>
            <a:ext cx="1270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20" name="Freeform 488">
            <a:extLst>
              <a:ext uri="{FF2B5EF4-FFF2-40B4-BE49-F238E27FC236}">
                <a16:creationId xmlns:a16="http://schemas.microsoft.com/office/drawing/2014/main" id="{1CDD80ED-C080-4D3C-BBB5-E39E27C5BD40}"/>
              </a:ext>
            </a:extLst>
          </p:cNvPr>
          <p:cNvSpPr>
            <a:spLocks/>
          </p:cNvSpPr>
          <p:nvPr/>
        </p:nvSpPr>
        <p:spPr bwMode="auto">
          <a:xfrm>
            <a:off x="4081463" y="4597400"/>
            <a:ext cx="30162" cy="60325"/>
          </a:xfrm>
          <a:custGeom>
            <a:avLst/>
            <a:gdLst>
              <a:gd name="T0" fmla="*/ 0 w 19"/>
              <a:gd name="T1" fmla="*/ 37 h 38"/>
              <a:gd name="T2" fmla="*/ 9 w 19"/>
              <a:gd name="T3" fmla="*/ 18 h 38"/>
              <a:gd name="T4" fmla="*/ 18 w 19"/>
              <a:gd name="T5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38">
                <a:moveTo>
                  <a:pt x="0" y="37"/>
                </a:moveTo>
                <a:lnTo>
                  <a:pt x="9" y="18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121" name="Freeform 489">
            <a:extLst>
              <a:ext uri="{FF2B5EF4-FFF2-40B4-BE49-F238E27FC236}">
                <a16:creationId xmlns:a16="http://schemas.microsoft.com/office/drawing/2014/main" id="{DE517E20-5621-408C-9619-1088A8DDA92C}"/>
              </a:ext>
            </a:extLst>
          </p:cNvPr>
          <p:cNvSpPr>
            <a:spLocks/>
          </p:cNvSpPr>
          <p:nvPr/>
        </p:nvSpPr>
        <p:spPr bwMode="auto">
          <a:xfrm>
            <a:off x="4110038" y="4530725"/>
            <a:ext cx="28575" cy="68263"/>
          </a:xfrm>
          <a:custGeom>
            <a:avLst/>
            <a:gdLst>
              <a:gd name="T0" fmla="*/ 0 w 18"/>
              <a:gd name="T1" fmla="*/ 42 h 43"/>
              <a:gd name="T2" fmla="*/ 8 w 18"/>
              <a:gd name="T3" fmla="*/ 21 h 43"/>
              <a:gd name="T4" fmla="*/ 17 w 18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43">
                <a:moveTo>
                  <a:pt x="0" y="42"/>
                </a:moveTo>
                <a:lnTo>
                  <a:pt x="8" y="21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122" name="Line 490">
            <a:extLst>
              <a:ext uri="{FF2B5EF4-FFF2-40B4-BE49-F238E27FC236}">
                <a16:creationId xmlns:a16="http://schemas.microsoft.com/office/drawing/2014/main" id="{F6A51F80-966D-4992-8556-1C8E26A183A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44963" y="4456113"/>
            <a:ext cx="14287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23" name="Freeform 491">
            <a:extLst>
              <a:ext uri="{FF2B5EF4-FFF2-40B4-BE49-F238E27FC236}">
                <a16:creationId xmlns:a16="http://schemas.microsoft.com/office/drawing/2014/main" id="{CC768D10-3CEE-4AA7-8138-BEA9E81E6129}"/>
              </a:ext>
            </a:extLst>
          </p:cNvPr>
          <p:cNvSpPr>
            <a:spLocks/>
          </p:cNvSpPr>
          <p:nvPr/>
        </p:nvSpPr>
        <p:spPr bwMode="auto">
          <a:xfrm>
            <a:off x="4165600" y="4387850"/>
            <a:ext cx="30163" cy="76200"/>
          </a:xfrm>
          <a:custGeom>
            <a:avLst/>
            <a:gdLst>
              <a:gd name="T0" fmla="*/ 0 w 19"/>
              <a:gd name="T1" fmla="*/ 47 h 48"/>
              <a:gd name="T2" fmla="*/ 8 w 19"/>
              <a:gd name="T3" fmla="*/ 23 h 48"/>
              <a:gd name="T4" fmla="*/ 18 w 19"/>
              <a:gd name="T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48">
                <a:moveTo>
                  <a:pt x="0" y="47"/>
                </a:moveTo>
                <a:lnTo>
                  <a:pt x="8" y="23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124" name="Line 492">
            <a:extLst>
              <a:ext uri="{FF2B5EF4-FFF2-40B4-BE49-F238E27FC236}">
                <a16:creationId xmlns:a16="http://schemas.microsoft.com/office/drawing/2014/main" id="{F24E32D8-EB5D-4A7D-9314-2B8B5A0C58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00525" y="4306888"/>
            <a:ext cx="12700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25" name="Line 493">
            <a:extLst>
              <a:ext uri="{FF2B5EF4-FFF2-40B4-BE49-F238E27FC236}">
                <a16:creationId xmlns:a16="http://schemas.microsoft.com/office/drawing/2014/main" id="{B76B7442-D8AF-4F58-BB23-A05575D05C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29100" y="4232275"/>
            <a:ext cx="14288" cy="85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26" name="Line 494">
            <a:extLst>
              <a:ext uri="{FF2B5EF4-FFF2-40B4-BE49-F238E27FC236}">
                <a16:creationId xmlns:a16="http://schemas.microsoft.com/office/drawing/2014/main" id="{98FB3809-3890-4272-974B-EC83BDDB82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6088" y="4154488"/>
            <a:ext cx="12700" cy="88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27" name="Freeform 495">
            <a:extLst>
              <a:ext uri="{FF2B5EF4-FFF2-40B4-BE49-F238E27FC236}">
                <a16:creationId xmlns:a16="http://schemas.microsoft.com/office/drawing/2014/main" id="{C633F276-4D6B-497C-B54A-AB58CB2112B1}"/>
              </a:ext>
            </a:extLst>
          </p:cNvPr>
          <p:cNvSpPr>
            <a:spLocks/>
          </p:cNvSpPr>
          <p:nvPr/>
        </p:nvSpPr>
        <p:spPr bwMode="auto">
          <a:xfrm>
            <a:off x="4276725" y="4084638"/>
            <a:ext cx="30163" cy="77787"/>
          </a:xfrm>
          <a:custGeom>
            <a:avLst/>
            <a:gdLst>
              <a:gd name="T0" fmla="*/ 0 w 19"/>
              <a:gd name="T1" fmla="*/ 48 h 49"/>
              <a:gd name="T2" fmla="*/ 8 w 19"/>
              <a:gd name="T3" fmla="*/ 23 h 49"/>
              <a:gd name="T4" fmla="*/ 18 w 19"/>
              <a:gd name="T5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49">
                <a:moveTo>
                  <a:pt x="0" y="48"/>
                </a:moveTo>
                <a:lnTo>
                  <a:pt x="8" y="23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128" name="Line 496">
            <a:extLst>
              <a:ext uri="{FF2B5EF4-FFF2-40B4-BE49-F238E27FC236}">
                <a16:creationId xmlns:a16="http://schemas.microsoft.com/office/drawing/2014/main" id="{B1091169-D502-4B16-9DBB-D8EB3987043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13238" y="4006850"/>
            <a:ext cx="14287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29" name="Freeform 497">
            <a:extLst>
              <a:ext uri="{FF2B5EF4-FFF2-40B4-BE49-F238E27FC236}">
                <a16:creationId xmlns:a16="http://schemas.microsoft.com/office/drawing/2014/main" id="{F2F5546E-693F-4CB5-A0DD-EC8BCFF5F59F}"/>
              </a:ext>
            </a:extLst>
          </p:cNvPr>
          <p:cNvSpPr>
            <a:spLocks/>
          </p:cNvSpPr>
          <p:nvPr/>
        </p:nvSpPr>
        <p:spPr bwMode="auto">
          <a:xfrm>
            <a:off x="4333875" y="3943350"/>
            <a:ext cx="28575" cy="71438"/>
          </a:xfrm>
          <a:custGeom>
            <a:avLst/>
            <a:gdLst>
              <a:gd name="T0" fmla="*/ 0 w 18"/>
              <a:gd name="T1" fmla="*/ 44 h 45"/>
              <a:gd name="T2" fmla="*/ 8 w 18"/>
              <a:gd name="T3" fmla="*/ 22 h 45"/>
              <a:gd name="T4" fmla="*/ 17 w 18"/>
              <a:gd name="T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45">
                <a:moveTo>
                  <a:pt x="0" y="44"/>
                </a:moveTo>
                <a:lnTo>
                  <a:pt x="8" y="22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130" name="Freeform 498">
            <a:extLst>
              <a:ext uri="{FF2B5EF4-FFF2-40B4-BE49-F238E27FC236}">
                <a16:creationId xmlns:a16="http://schemas.microsoft.com/office/drawing/2014/main" id="{33F7945F-BE44-4F42-9D1B-AC4870F0A35A}"/>
              </a:ext>
            </a:extLst>
          </p:cNvPr>
          <p:cNvSpPr>
            <a:spLocks/>
          </p:cNvSpPr>
          <p:nvPr/>
        </p:nvSpPr>
        <p:spPr bwMode="auto">
          <a:xfrm>
            <a:off x="4360863" y="3886200"/>
            <a:ext cx="30162" cy="58738"/>
          </a:xfrm>
          <a:custGeom>
            <a:avLst/>
            <a:gdLst>
              <a:gd name="T0" fmla="*/ 0 w 19"/>
              <a:gd name="T1" fmla="*/ 36 h 37"/>
              <a:gd name="T2" fmla="*/ 9 w 19"/>
              <a:gd name="T3" fmla="*/ 17 h 37"/>
              <a:gd name="T4" fmla="*/ 18 w 19"/>
              <a:gd name="T5" fmla="*/ 0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37">
                <a:moveTo>
                  <a:pt x="0" y="36"/>
                </a:moveTo>
                <a:lnTo>
                  <a:pt x="9" y="17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131" name="Freeform 499">
            <a:extLst>
              <a:ext uri="{FF2B5EF4-FFF2-40B4-BE49-F238E27FC236}">
                <a16:creationId xmlns:a16="http://schemas.microsoft.com/office/drawing/2014/main" id="{129A673E-08BA-47A5-ABA5-D32F834B3208}"/>
              </a:ext>
            </a:extLst>
          </p:cNvPr>
          <p:cNvSpPr>
            <a:spLocks/>
          </p:cNvSpPr>
          <p:nvPr/>
        </p:nvSpPr>
        <p:spPr bwMode="auto">
          <a:xfrm>
            <a:off x="4389438" y="3833813"/>
            <a:ext cx="28575" cy="53975"/>
          </a:xfrm>
          <a:custGeom>
            <a:avLst/>
            <a:gdLst>
              <a:gd name="T0" fmla="*/ 0 w 18"/>
              <a:gd name="T1" fmla="*/ 33 h 34"/>
              <a:gd name="T2" fmla="*/ 8 w 18"/>
              <a:gd name="T3" fmla="*/ 16 h 34"/>
              <a:gd name="T4" fmla="*/ 17 w 18"/>
              <a:gd name="T5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34">
                <a:moveTo>
                  <a:pt x="0" y="33"/>
                </a:moveTo>
                <a:lnTo>
                  <a:pt x="8" y="16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132" name="Freeform 500">
            <a:extLst>
              <a:ext uri="{FF2B5EF4-FFF2-40B4-BE49-F238E27FC236}">
                <a16:creationId xmlns:a16="http://schemas.microsoft.com/office/drawing/2014/main" id="{9E9EBB27-4CDA-490D-A420-43D686D0766B}"/>
              </a:ext>
            </a:extLst>
          </p:cNvPr>
          <p:cNvSpPr>
            <a:spLocks/>
          </p:cNvSpPr>
          <p:nvPr/>
        </p:nvSpPr>
        <p:spPr bwMode="auto">
          <a:xfrm>
            <a:off x="4416425" y="3790950"/>
            <a:ext cx="30163" cy="44450"/>
          </a:xfrm>
          <a:custGeom>
            <a:avLst/>
            <a:gdLst>
              <a:gd name="T0" fmla="*/ 0 w 19"/>
              <a:gd name="T1" fmla="*/ 27 h 28"/>
              <a:gd name="T2" fmla="*/ 8 w 19"/>
              <a:gd name="T3" fmla="*/ 11 h 28"/>
              <a:gd name="T4" fmla="*/ 18 w 19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28">
                <a:moveTo>
                  <a:pt x="0" y="27"/>
                </a:moveTo>
                <a:lnTo>
                  <a:pt x="8" y="11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133" name="Freeform 501">
            <a:extLst>
              <a:ext uri="{FF2B5EF4-FFF2-40B4-BE49-F238E27FC236}">
                <a16:creationId xmlns:a16="http://schemas.microsoft.com/office/drawing/2014/main" id="{5F6B6135-31A2-48C8-90C0-5B94F497D294}"/>
              </a:ext>
            </a:extLst>
          </p:cNvPr>
          <p:cNvSpPr>
            <a:spLocks/>
          </p:cNvSpPr>
          <p:nvPr/>
        </p:nvSpPr>
        <p:spPr bwMode="auto">
          <a:xfrm>
            <a:off x="4445000" y="3762375"/>
            <a:ext cx="30163" cy="30163"/>
          </a:xfrm>
          <a:custGeom>
            <a:avLst/>
            <a:gdLst>
              <a:gd name="T0" fmla="*/ 0 w 19"/>
              <a:gd name="T1" fmla="*/ 18 h 19"/>
              <a:gd name="T2" fmla="*/ 8 w 19"/>
              <a:gd name="T3" fmla="*/ 8 h 19"/>
              <a:gd name="T4" fmla="*/ 18 w 19"/>
              <a:gd name="T5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19">
                <a:moveTo>
                  <a:pt x="0" y="18"/>
                </a:moveTo>
                <a:lnTo>
                  <a:pt x="8" y="8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134" name="Freeform 502">
            <a:extLst>
              <a:ext uri="{FF2B5EF4-FFF2-40B4-BE49-F238E27FC236}">
                <a16:creationId xmlns:a16="http://schemas.microsoft.com/office/drawing/2014/main" id="{CFADD101-CBA4-4388-8591-EDE1918D9497}"/>
              </a:ext>
            </a:extLst>
          </p:cNvPr>
          <p:cNvSpPr>
            <a:spLocks/>
          </p:cNvSpPr>
          <p:nvPr/>
        </p:nvSpPr>
        <p:spPr bwMode="auto">
          <a:xfrm>
            <a:off x="4473575" y="3740150"/>
            <a:ext cx="28575" cy="26988"/>
          </a:xfrm>
          <a:custGeom>
            <a:avLst/>
            <a:gdLst>
              <a:gd name="T0" fmla="*/ 0 w 18"/>
              <a:gd name="T1" fmla="*/ 16 h 17"/>
              <a:gd name="T2" fmla="*/ 8 w 18"/>
              <a:gd name="T3" fmla="*/ 5 h 17"/>
              <a:gd name="T4" fmla="*/ 17 w 18"/>
              <a:gd name="T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17">
                <a:moveTo>
                  <a:pt x="0" y="16"/>
                </a:moveTo>
                <a:lnTo>
                  <a:pt x="8" y="5"/>
                </a:lnTo>
                <a:lnTo>
                  <a:pt x="17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135" name="Freeform 503">
            <a:extLst>
              <a:ext uri="{FF2B5EF4-FFF2-40B4-BE49-F238E27FC236}">
                <a16:creationId xmlns:a16="http://schemas.microsoft.com/office/drawing/2014/main" id="{6B747410-FB53-40CE-8C7A-C301803AA027}"/>
              </a:ext>
            </a:extLst>
          </p:cNvPr>
          <p:cNvSpPr>
            <a:spLocks/>
          </p:cNvSpPr>
          <p:nvPr/>
        </p:nvSpPr>
        <p:spPr bwMode="auto">
          <a:xfrm>
            <a:off x="4500563" y="3735388"/>
            <a:ext cx="30162" cy="26987"/>
          </a:xfrm>
          <a:custGeom>
            <a:avLst/>
            <a:gdLst>
              <a:gd name="T0" fmla="*/ 0 w 19"/>
              <a:gd name="T1" fmla="*/ 16 h 17"/>
              <a:gd name="T2" fmla="*/ 9 w 19"/>
              <a:gd name="T3" fmla="*/ 0 h 17"/>
              <a:gd name="T4" fmla="*/ 18 w 19"/>
              <a:gd name="T5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17">
                <a:moveTo>
                  <a:pt x="0" y="16"/>
                </a:moveTo>
                <a:lnTo>
                  <a:pt x="9" y="0"/>
                </a:lnTo>
                <a:lnTo>
                  <a:pt x="18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136" name="Freeform 504">
            <a:extLst>
              <a:ext uri="{FF2B5EF4-FFF2-40B4-BE49-F238E27FC236}">
                <a16:creationId xmlns:a16="http://schemas.microsoft.com/office/drawing/2014/main" id="{7D95D174-5B03-4580-8626-5E419BAF2866}"/>
              </a:ext>
            </a:extLst>
          </p:cNvPr>
          <p:cNvSpPr>
            <a:spLocks/>
          </p:cNvSpPr>
          <p:nvPr/>
        </p:nvSpPr>
        <p:spPr bwMode="auto">
          <a:xfrm>
            <a:off x="4529138" y="3735388"/>
            <a:ext cx="26987" cy="26987"/>
          </a:xfrm>
          <a:custGeom>
            <a:avLst/>
            <a:gdLst>
              <a:gd name="T0" fmla="*/ 0 w 17"/>
              <a:gd name="T1" fmla="*/ 0 h 17"/>
              <a:gd name="T2" fmla="*/ 7 w 17"/>
              <a:gd name="T3" fmla="*/ 0 h 17"/>
              <a:gd name="T4" fmla="*/ 16 w 17"/>
              <a:gd name="T5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" h="17">
                <a:moveTo>
                  <a:pt x="0" y="0"/>
                </a:moveTo>
                <a:lnTo>
                  <a:pt x="7" y="0"/>
                </a:lnTo>
                <a:lnTo>
                  <a:pt x="16" y="1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137" name="Freeform 505">
            <a:extLst>
              <a:ext uri="{FF2B5EF4-FFF2-40B4-BE49-F238E27FC236}">
                <a16:creationId xmlns:a16="http://schemas.microsoft.com/office/drawing/2014/main" id="{675EBE40-234E-435D-AF8F-9FD8AB198C92}"/>
              </a:ext>
            </a:extLst>
          </p:cNvPr>
          <p:cNvSpPr>
            <a:spLocks/>
          </p:cNvSpPr>
          <p:nvPr/>
        </p:nvSpPr>
        <p:spPr bwMode="auto">
          <a:xfrm>
            <a:off x="4554538" y="3740150"/>
            <a:ext cx="30162" cy="26988"/>
          </a:xfrm>
          <a:custGeom>
            <a:avLst/>
            <a:gdLst>
              <a:gd name="T0" fmla="*/ 0 w 19"/>
              <a:gd name="T1" fmla="*/ 0 h 17"/>
              <a:gd name="T2" fmla="*/ 8 w 19"/>
              <a:gd name="T3" fmla="*/ 5 h 17"/>
              <a:gd name="T4" fmla="*/ 18 w 19"/>
              <a:gd name="T5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17">
                <a:moveTo>
                  <a:pt x="0" y="0"/>
                </a:moveTo>
                <a:lnTo>
                  <a:pt x="8" y="5"/>
                </a:lnTo>
                <a:lnTo>
                  <a:pt x="18" y="1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138" name="Freeform 506">
            <a:extLst>
              <a:ext uri="{FF2B5EF4-FFF2-40B4-BE49-F238E27FC236}">
                <a16:creationId xmlns:a16="http://schemas.microsoft.com/office/drawing/2014/main" id="{72FC0AC0-3E30-44FB-92E7-DD2C07BDE8E4}"/>
              </a:ext>
            </a:extLst>
          </p:cNvPr>
          <p:cNvSpPr>
            <a:spLocks/>
          </p:cNvSpPr>
          <p:nvPr/>
        </p:nvSpPr>
        <p:spPr bwMode="auto">
          <a:xfrm>
            <a:off x="4583113" y="3762375"/>
            <a:ext cx="28575" cy="30163"/>
          </a:xfrm>
          <a:custGeom>
            <a:avLst/>
            <a:gdLst>
              <a:gd name="T0" fmla="*/ 0 w 18"/>
              <a:gd name="T1" fmla="*/ 0 h 19"/>
              <a:gd name="T2" fmla="*/ 8 w 18"/>
              <a:gd name="T3" fmla="*/ 8 h 19"/>
              <a:gd name="T4" fmla="*/ 17 w 18"/>
              <a:gd name="T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19">
                <a:moveTo>
                  <a:pt x="0" y="0"/>
                </a:moveTo>
                <a:lnTo>
                  <a:pt x="8" y="8"/>
                </a:lnTo>
                <a:lnTo>
                  <a:pt x="17" y="1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139" name="Freeform 507">
            <a:extLst>
              <a:ext uri="{FF2B5EF4-FFF2-40B4-BE49-F238E27FC236}">
                <a16:creationId xmlns:a16="http://schemas.microsoft.com/office/drawing/2014/main" id="{0F5036B2-6D18-448F-98E6-94277661B205}"/>
              </a:ext>
            </a:extLst>
          </p:cNvPr>
          <p:cNvSpPr>
            <a:spLocks/>
          </p:cNvSpPr>
          <p:nvPr/>
        </p:nvSpPr>
        <p:spPr bwMode="auto">
          <a:xfrm>
            <a:off x="4610100" y="3790950"/>
            <a:ext cx="30163" cy="44450"/>
          </a:xfrm>
          <a:custGeom>
            <a:avLst/>
            <a:gdLst>
              <a:gd name="T0" fmla="*/ 0 w 19"/>
              <a:gd name="T1" fmla="*/ 0 h 28"/>
              <a:gd name="T2" fmla="*/ 9 w 19"/>
              <a:gd name="T3" fmla="*/ 11 h 28"/>
              <a:gd name="T4" fmla="*/ 18 w 19"/>
              <a:gd name="T5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28">
                <a:moveTo>
                  <a:pt x="0" y="0"/>
                </a:moveTo>
                <a:lnTo>
                  <a:pt x="9" y="11"/>
                </a:lnTo>
                <a:lnTo>
                  <a:pt x="18" y="27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140" name="Freeform 508">
            <a:extLst>
              <a:ext uri="{FF2B5EF4-FFF2-40B4-BE49-F238E27FC236}">
                <a16:creationId xmlns:a16="http://schemas.microsoft.com/office/drawing/2014/main" id="{F4888AFC-C042-45F6-AC18-B9ECE5050499}"/>
              </a:ext>
            </a:extLst>
          </p:cNvPr>
          <p:cNvSpPr>
            <a:spLocks/>
          </p:cNvSpPr>
          <p:nvPr/>
        </p:nvSpPr>
        <p:spPr bwMode="auto">
          <a:xfrm>
            <a:off x="4638675" y="3833813"/>
            <a:ext cx="28575" cy="53975"/>
          </a:xfrm>
          <a:custGeom>
            <a:avLst/>
            <a:gdLst>
              <a:gd name="T0" fmla="*/ 0 w 18"/>
              <a:gd name="T1" fmla="*/ 0 h 34"/>
              <a:gd name="T2" fmla="*/ 8 w 18"/>
              <a:gd name="T3" fmla="*/ 16 h 34"/>
              <a:gd name="T4" fmla="*/ 17 w 18"/>
              <a:gd name="T5" fmla="*/ 33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34">
                <a:moveTo>
                  <a:pt x="0" y="0"/>
                </a:moveTo>
                <a:lnTo>
                  <a:pt x="8" y="16"/>
                </a:lnTo>
                <a:lnTo>
                  <a:pt x="17" y="3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141" name="Freeform 509">
            <a:extLst>
              <a:ext uri="{FF2B5EF4-FFF2-40B4-BE49-F238E27FC236}">
                <a16:creationId xmlns:a16="http://schemas.microsoft.com/office/drawing/2014/main" id="{E4A71D7B-65DC-484C-9E19-6D36803D7D4B}"/>
              </a:ext>
            </a:extLst>
          </p:cNvPr>
          <p:cNvSpPr>
            <a:spLocks/>
          </p:cNvSpPr>
          <p:nvPr/>
        </p:nvSpPr>
        <p:spPr bwMode="auto">
          <a:xfrm>
            <a:off x="4665663" y="3886200"/>
            <a:ext cx="30162" cy="58738"/>
          </a:xfrm>
          <a:custGeom>
            <a:avLst/>
            <a:gdLst>
              <a:gd name="T0" fmla="*/ 0 w 19"/>
              <a:gd name="T1" fmla="*/ 0 h 37"/>
              <a:gd name="T2" fmla="*/ 8 w 19"/>
              <a:gd name="T3" fmla="*/ 17 h 37"/>
              <a:gd name="T4" fmla="*/ 18 w 19"/>
              <a:gd name="T5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37">
                <a:moveTo>
                  <a:pt x="0" y="0"/>
                </a:moveTo>
                <a:lnTo>
                  <a:pt x="8" y="17"/>
                </a:lnTo>
                <a:lnTo>
                  <a:pt x="18" y="3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142" name="Freeform 510">
            <a:extLst>
              <a:ext uri="{FF2B5EF4-FFF2-40B4-BE49-F238E27FC236}">
                <a16:creationId xmlns:a16="http://schemas.microsoft.com/office/drawing/2014/main" id="{8F0AF655-5C29-44D1-A2B3-66993126A50C}"/>
              </a:ext>
            </a:extLst>
          </p:cNvPr>
          <p:cNvSpPr>
            <a:spLocks/>
          </p:cNvSpPr>
          <p:nvPr/>
        </p:nvSpPr>
        <p:spPr bwMode="auto">
          <a:xfrm>
            <a:off x="4694238" y="3943350"/>
            <a:ext cx="30162" cy="71438"/>
          </a:xfrm>
          <a:custGeom>
            <a:avLst/>
            <a:gdLst>
              <a:gd name="T0" fmla="*/ 0 w 19"/>
              <a:gd name="T1" fmla="*/ 0 h 45"/>
              <a:gd name="T2" fmla="*/ 8 w 19"/>
              <a:gd name="T3" fmla="*/ 22 h 45"/>
              <a:gd name="T4" fmla="*/ 18 w 19"/>
              <a:gd name="T5" fmla="*/ 44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45">
                <a:moveTo>
                  <a:pt x="0" y="0"/>
                </a:moveTo>
                <a:lnTo>
                  <a:pt x="8" y="22"/>
                </a:lnTo>
                <a:lnTo>
                  <a:pt x="18" y="44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143" name="Line 511">
            <a:extLst>
              <a:ext uri="{FF2B5EF4-FFF2-40B4-BE49-F238E27FC236}">
                <a16:creationId xmlns:a16="http://schemas.microsoft.com/office/drawing/2014/main" id="{30730ABC-2117-4939-98FC-B32C425F33E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0750" y="4021138"/>
            <a:ext cx="12700" cy="5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44" name="Freeform 512">
            <a:extLst>
              <a:ext uri="{FF2B5EF4-FFF2-40B4-BE49-F238E27FC236}">
                <a16:creationId xmlns:a16="http://schemas.microsoft.com/office/drawing/2014/main" id="{7C845E1A-B2E8-4A3C-A2D4-2062AF3267A0}"/>
              </a:ext>
            </a:extLst>
          </p:cNvPr>
          <p:cNvSpPr>
            <a:spLocks/>
          </p:cNvSpPr>
          <p:nvPr/>
        </p:nvSpPr>
        <p:spPr bwMode="auto">
          <a:xfrm>
            <a:off x="4749800" y="4084638"/>
            <a:ext cx="30163" cy="77787"/>
          </a:xfrm>
          <a:custGeom>
            <a:avLst/>
            <a:gdLst>
              <a:gd name="T0" fmla="*/ 0 w 19"/>
              <a:gd name="T1" fmla="*/ 0 h 49"/>
              <a:gd name="T2" fmla="*/ 9 w 19"/>
              <a:gd name="T3" fmla="*/ 23 h 49"/>
              <a:gd name="T4" fmla="*/ 18 w 19"/>
              <a:gd name="T5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49">
                <a:moveTo>
                  <a:pt x="0" y="0"/>
                </a:moveTo>
                <a:lnTo>
                  <a:pt x="9" y="23"/>
                </a:lnTo>
                <a:lnTo>
                  <a:pt x="18" y="48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145" name="Line 513">
            <a:extLst>
              <a:ext uri="{FF2B5EF4-FFF2-40B4-BE49-F238E27FC236}">
                <a16:creationId xmlns:a16="http://schemas.microsoft.com/office/drawing/2014/main" id="{E2CA1049-FD53-411F-AD0F-F33CC9B7EA3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313" y="4168775"/>
            <a:ext cx="12700" cy="63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46" name="Line 514">
            <a:extLst>
              <a:ext uri="{FF2B5EF4-FFF2-40B4-BE49-F238E27FC236}">
                <a16:creationId xmlns:a16="http://schemas.microsoft.com/office/drawing/2014/main" id="{FB07F007-B197-48B9-9C36-1C6FB23E5F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13300" y="4246563"/>
            <a:ext cx="14288" cy="6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47" name="Line 515">
            <a:extLst>
              <a:ext uri="{FF2B5EF4-FFF2-40B4-BE49-F238E27FC236}">
                <a16:creationId xmlns:a16="http://schemas.microsoft.com/office/drawing/2014/main" id="{25FC2F26-95E0-487B-937F-5DA792157D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841875" y="4321175"/>
            <a:ext cx="14288" cy="60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48" name="Freeform 516">
            <a:extLst>
              <a:ext uri="{FF2B5EF4-FFF2-40B4-BE49-F238E27FC236}">
                <a16:creationId xmlns:a16="http://schemas.microsoft.com/office/drawing/2014/main" id="{7019C4BD-6839-4D5B-966C-BCBCB47657BC}"/>
              </a:ext>
            </a:extLst>
          </p:cNvPr>
          <p:cNvSpPr>
            <a:spLocks/>
          </p:cNvSpPr>
          <p:nvPr/>
        </p:nvSpPr>
        <p:spPr bwMode="auto">
          <a:xfrm>
            <a:off x="4862513" y="4387850"/>
            <a:ext cx="28575" cy="76200"/>
          </a:xfrm>
          <a:custGeom>
            <a:avLst/>
            <a:gdLst>
              <a:gd name="T0" fmla="*/ 0 w 18"/>
              <a:gd name="T1" fmla="*/ 0 h 48"/>
              <a:gd name="T2" fmla="*/ 8 w 18"/>
              <a:gd name="T3" fmla="*/ 23 h 48"/>
              <a:gd name="T4" fmla="*/ 17 w 18"/>
              <a:gd name="T5" fmla="*/ 4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48">
                <a:moveTo>
                  <a:pt x="0" y="0"/>
                </a:moveTo>
                <a:lnTo>
                  <a:pt x="8" y="23"/>
                </a:lnTo>
                <a:lnTo>
                  <a:pt x="17" y="47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149" name="Line 517">
            <a:extLst>
              <a:ext uri="{FF2B5EF4-FFF2-40B4-BE49-F238E27FC236}">
                <a16:creationId xmlns:a16="http://schemas.microsoft.com/office/drawing/2014/main" id="{9923A261-6598-458C-BE8D-D5DCB61E8EE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97438" y="4470400"/>
            <a:ext cx="14287" cy="53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50" name="Freeform 518">
            <a:extLst>
              <a:ext uri="{FF2B5EF4-FFF2-40B4-BE49-F238E27FC236}">
                <a16:creationId xmlns:a16="http://schemas.microsoft.com/office/drawing/2014/main" id="{DEC193D7-BCBE-4FC3-8666-6ACA62C301D4}"/>
              </a:ext>
            </a:extLst>
          </p:cNvPr>
          <p:cNvSpPr>
            <a:spLocks/>
          </p:cNvSpPr>
          <p:nvPr/>
        </p:nvSpPr>
        <p:spPr bwMode="auto">
          <a:xfrm>
            <a:off x="4918075" y="4530725"/>
            <a:ext cx="28575" cy="68263"/>
          </a:xfrm>
          <a:custGeom>
            <a:avLst/>
            <a:gdLst>
              <a:gd name="T0" fmla="*/ 0 w 18"/>
              <a:gd name="T1" fmla="*/ 0 h 43"/>
              <a:gd name="T2" fmla="*/ 8 w 18"/>
              <a:gd name="T3" fmla="*/ 21 h 43"/>
              <a:gd name="T4" fmla="*/ 17 w 18"/>
              <a:gd name="T5" fmla="*/ 4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43">
                <a:moveTo>
                  <a:pt x="0" y="0"/>
                </a:moveTo>
                <a:lnTo>
                  <a:pt x="8" y="21"/>
                </a:lnTo>
                <a:lnTo>
                  <a:pt x="17" y="4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151" name="Freeform 519">
            <a:extLst>
              <a:ext uri="{FF2B5EF4-FFF2-40B4-BE49-F238E27FC236}">
                <a16:creationId xmlns:a16="http://schemas.microsoft.com/office/drawing/2014/main" id="{AB09588A-B30E-4F65-BF49-D18F82C9C9AE}"/>
              </a:ext>
            </a:extLst>
          </p:cNvPr>
          <p:cNvSpPr>
            <a:spLocks/>
          </p:cNvSpPr>
          <p:nvPr/>
        </p:nvSpPr>
        <p:spPr bwMode="auto">
          <a:xfrm>
            <a:off x="4945063" y="4597400"/>
            <a:ext cx="30162" cy="60325"/>
          </a:xfrm>
          <a:custGeom>
            <a:avLst/>
            <a:gdLst>
              <a:gd name="T0" fmla="*/ 0 w 19"/>
              <a:gd name="T1" fmla="*/ 0 h 38"/>
              <a:gd name="T2" fmla="*/ 8 w 19"/>
              <a:gd name="T3" fmla="*/ 18 h 38"/>
              <a:gd name="T4" fmla="*/ 18 w 19"/>
              <a:gd name="T5" fmla="*/ 3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38">
                <a:moveTo>
                  <a:pt x="0" y="0"/>
                </a:moveTo>
                <a:lnTo>
                  <a:pt x="8" y="18"/>
                </a:lnTo>
                <a:lnTo>
                  <a:pt x="18" y="37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152" name="Line 520">
            <a:extLst>
              <a:ext uri="{FF2B5EF4-FFF2-40B4-BE49-F238E27FC236}">
                <a16:creationId xmlns:a16="http://schemas.microsoft.com/office/drawing/2014/main" id="{F0B3720C-EBD5-45B6-8D32-00B26DFC6B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1575" y="4664075"/>
            <a:ext cx="14288" cy="3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53" name="Freeform 521">
            <a:extLst>
              <a:ext uri="{FF2B5EF4-FFF2-40B4-BE49-F238E27FC236}">
                <a16:creationId xmlns:a16="http://schemas.microsoft.com/office/drawing/2014/main" id="{3EF62D09-B9D9-46E7-916A-FB2C5CBCCE0C}"/>
              </a:ext>
            </a:extLst>
          </p:cNvPr>
          <p:cNvSpPr>
            <a:spLocks/>
          </p:cNvSpPr>
          <p:nvPr/>
        </p:nvSpPr>
        <p:spPr bwMode="auto">
          <a:xfrm>
            <a:off x="5002213" y="4708525"/>
            <a:ext cx="28575" cy="50800"/>
          </a:xfrm>
          <a:custGeom>
            <a:avLst/>
            <a:gdLst>
              <a:gd name="T0" fmla="*/ 0 w 18"/>
              <a:gd name="T1" fmla="*/ 0 h 32"/>
              <a:gd name="T2" fmla="*/ 8 w 18"/>
              <a:gd name="T3" fmla="*/ 16 h 32"/>
              <a:gd name="T4" fmla="*/ 17 w 18"/>
              <a:gd name="T5" fmla="*/ 3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32">
                <a:moveTo>
                  <a:pt x="0" y="0"/>
                </a:moveTo>
                <a:lnTo>
                  <a:pt x="8" y="16"/>
                </a:lnTo>
                <a:lnTo>
                  <a:pt x="17" y="31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154" name="Freeform 522">
            <a:extLst>
              <a:ext uri="{FF2B5EF4-FFF2-40B4-BE49-F238E27FC236}">
                <a16:creationId xmlns:a16="http://schemas.microsoft.com/office/drawing/2014/main" id="{9CD9C4F5-679B-43C1-BEBB-2D68718FED02}"/>
              </a:ext>
            </a:extLst>
          </p:cNvPr>
          <p:cNvSpPr>
            <a:spLocks/>
          </p:cNvSpPr>
          <p:nvPr/>
        </p:nvSpPr>
        <p:spPr bwMode="auto">
          <a:xfrm>
            <a:off x="5029200" y="4757738"/>
            <a:ext cx="30163" cy="44450"/>
          </a:xfrm>
          <a:custGeom>
            <a:avLst/>
            <a:gdLst>
              <a:gd name="T0" fmla="*/ 0 w 19"/>
              <a:gd name="T1" fmla="*/ 0 h 28"/>
              <a:gd name="T2" fmla="*/ 9 w 19"/>
              <a:gd name="T3" fmla="*/ 13 h 28"/>
              <a:gd name="T4" fmla="*/ 18 w 19"/>
              <a:gd name="T5" fmla="*/ 27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28">
                <a:moveTo>
                  <a:pt x="0" y="0"/>
                </a:moveTo>
                <a:lnTo>
                  <a:pt x="9" y="13"/>
                </a:lnTo>
                <a:lnTo>
                  <a:pt x="18" y="27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155" name="Line 523">
            <a:extLst>
              <a:ext uri="{FF2B5EF4-FFF2-40B4-BE49-F238E27FC236}">
                <a16:creationId xmlns:a16="http://schemas.microsoft.com/office/drawing/2014/main" id="{8B8B8901-5183-4187-A817-47682D637B7F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5713" y="4808538"/>
            <a:ext cx="12700" cy="23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56" name="Line 524">
            <a:extLst>
              <a:ext uri="{FF2B5EF4-FFF2-40B4-BE49-F238E27FC236}">
                <a16:creationId xmlns:a16="http://schemas.microsoft.com/office/drawing/2014/main" id="{DF9B7BA4-8C1F-4949-9295-4C713F994F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092700" y="4846638"/>
            <a:ext cx="14288" cy="158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57" name="Line 525">
            <a:extLst>
              <a:ext uri="{FF2B5EF4-FFF2-40B4-BE49-F238E27FC236}">
                <a16:creationId xmlns:a16="http://schemas.microsoft.com/office/drawing/2014/main" id="{53B83A66-E349-40E6-81CF-A7EF8F20E6C5}"/>
              </a:ext>
            </a:extLst>
          </p:cNvPr>
          <p:cNvSpPr>
            <a:spLocks noChangeShapeType="1"/>
          </p:cNvSpPr>
          <p:nvPr/>
        </p:nvSpPr>
        <p:spPr bwMode="auto">
          <a:xfrm>
            <a:off x="5121275" y="4876800"/>
            <a:ext cx="14288" cy="12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58" name="Freeform 526">
            <a:extLst>
              <a:ext uri="{FF2B5EF4-FFF2-40B4-BE49-F238E27FC236}">
                <a16:creationId xmlns:a16="http://schemas.microsoft.com/office/drawing/2014/main" id="{09FBBD2E-CF7B-473E-A4D3-DD14953DC1F1}"/>
              </a:ext>
            </a:extLst>
          </p:cNvPr>
          <p:cNvSpPr>
            <a:spLocks/>
          </p:cNvSpPr>
          <p:nvPr/>
        </p:nvSpPr>
        <p:spPr bwMode="auto">
          <a:xfrm>
            <a:off x="5141913" y="4895850"/>
            <a:ext cx="28575" cy="26988"/>
          </a:xfrm>
          <a:custGeom>
            <a:avLst/>
            <a:gdLst>
              <a:gd name="T0" fmla="*/ 0 w 18"/>
              <a:gd name="T1" fmla="*/ 0 h 17"/>
              <a:gd name="T2" fmla="*/ 8 w 18"/>
              <a:gd name="T3" fmla="*/ 8 h 17"/>
              <a:gd name="T4" fmla="*/ 17 w 18"/>
              <a:gd name="T5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17">
                <a:moveTo>
                  <a:pt x="0" y="0"/>
                </a:moveTo>
                <a:lnTo>
                  <a:pt x="8" y="8"/>
                </a:lnTo>
                <a:lnTo>
                  <a:pt x="17" y="1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159" name="Line 527">
            <a:extLst>
              <a:ext uri="{FF2B5EF4-FFF2-40B4-BE49-F238E27FC236}">
                <a16:creationId xmlns:a16="http://schemas.microsoft.com/office/drawing/2014/main" id="{624EF87D-1FBB-4B43-A9F7-4EADE16067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76838" y="4927600"/>
            <a:ext cx="14287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60" name="Line 528">
            <a:extLst>
              <a:ext uri="{FF2B5EF4-FFF2-40B4-BE49-F238E27FC236}">
                <a16:creationId xmlns:a16="http://schemas.microsoft.com/office/drawing/2014/main" id="{231E9200-71AA-4798-852D-2918D61D34A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5413" y="4946650"/>
            <a:ext cx="12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61" name="Freeform 529">
            <a:extLst>
              <a:ext uri="{FF2B5EF4-FFF2-40B4-BE49-F238E27FC236}">
                <a16:creationId xmlns:a16="http://schemas.microsoft.com/office/drawing/2014/main" id="{F7232C17-0E00-4058-80DD-49465F4C30D2}"/>
              </a:ext>
            </a:extLst>
          </p:cNvPr>
          <p:cNvSpPr>
            <a:spLocks/>
          </p:cNvSpPr>
          <p:nvPr/>
        </p:nvSpPr>
        <p:spPr bwMode="auto">
          <a:xfrm>
            <a:off x="5224463" y="4953000"/>
            <a:ext cx="30162" cy="26988"/>
          </a:xfrm>
          <a:custGeom>
            <a:avLst/>
            <a:gdLst>
              <a:gd name="T0" fmla="*/ 0 w 19"/>
              <a:gd name="T1" fmla="*/ 0 h 17"/>
              <a:gd name="T2" fmla="*/ 8 w 19"/>
              <a:gd name="T3" fmla="*/ 9 h 17"/>
              <a:gd name="T4" fmla="*/ 18 w 19"/>
              <a:gd name="T5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17">
                <a:moveTo>
                  <a:pt x="0" y="0"/>
                </a:moveTo>
                <a:lnTo>
                  <a:pt x="8" y="9"/>
                </a:lnTo>
                <a:lnTo>
                  <a:pt x="18" y="1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162" name="Freeform 530">
            <a:extLst>
              <a:ext uri="{FF2B5EF4-FFF2-40B4-BE49-F238E27FC236}">
                <a16:creationId xmlns:a16="http://schemas.microsoft.com/office/drawing/2014/main" id="{DC8BD915-5ED9-4040-877F-27FD12BEF6D9}"/>
              </a:ext>
            </a:extLst>
          </p:cNvPr>
          <p:cNvSpPr>
            <a:spLocks/>
          </p:cNvSpPr>
          <p:nvPr/>
        </p:nvSpPr>
        <p:spPr bwMode="auto">
          <a:xfrm>
            <a:off x="5253038" y="4967288"/>
            <a:ext cx="30162" cy="26987"/>
          </a:xfrm>
          <a:custGeom>
            <a:avLst/>
            <a:gdLst>
              <a:gd name="T0" fmla="*/ 0 w 19"/>
              <a:gd name="T1" fmla="*/ 0 h 17"/>
              <a:gd name="T2" fmla="*/ 8 w 19"/>
              <a:gd name="T3" fmla="*/ 10 h 17"/>
              <a:gd name="T4" fmla="*/ 18 w 19"/>
              <a:gd name="T5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17">
                <a:moveTo>
                  <a:pt x="0" y="0"/>
                </a:moveTo>
                <a:lnTo>
                  <a:pt x="8" y="10"/>
                </a:lnTo>
                <a:lnTo>
                  <a:pt x="18" y="1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38163" name="Line 531">
            <a:extLst>
              <a:ext uri="{FF2B5EF4-FFF2-40B4-BE49-F238E27FC236}">
                <a16:creationId xmlns:a16="http://schemas.microsoft.com/office/drawing/2014/main" id="{7C1700D5-A78D-4C7A-8F02-F634D2E9FC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9550" y="4976813"/>
            <a:ext cx="1270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64" name="Line 532">
            <a:extLst>
              <a:ext uri="{FF2B5EF4-FFF2-40B4-BE49-F238E27FC236}">
                <a16:creationId xmlns:a16="http://schemas.microsoft.com/office/drawing/2014/main" id="{337E39D8-B659-4AF6-8383-275EA90573D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16538" y="4984750"/>
            <a:ext cx="14287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65" name="Line 533">
            <a:extLst>
              <a:ext uri="{FF2B5EF4-FFF2-40B4-BE49-F238E27FC236}">
                <a16:creationId xmlns:a16="http://schemas.microsoft.com/office/drawing/2014/main" id="{9A36C16D-D47A-47BD-AA72-27E7CD4D96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1575" y="5003800"/>
            <a:ext cx="16240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66" name="Line 534">
            <a:extLst>
              <a:ext uri="{FF2B5EF4-FFF2-40B4-BE49-F238E27FC236}">
                <a16:creationId xmlns:a16="http://schemas.microsoft.com/office/drawing/2014/main" id="{02AD6A31-1B71-4EC2-9463-D7B6143887A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2788" y="4810125"/>
            <a:ext cx="0" cy="161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67" name="Line 535">
            <a:extLst>
              <a:ext uri="{FF2B5EF4-FFF2-40B4-BE49-F238E27FC236}">
                <a16:creationId xmlns:a16="http://schemas.microsoft.com/office/drawing/2014/main" id="{CD04EFA6-6D9A-4A5C-ABBB-0BF473038F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2788" y="4886325"/>
            <a:ext cx="0" cy="138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68" name="Rectangle 536">
            <a:extLst>
              <a:ext uri="{FF2B5EF4-FFF2-40B4-BE49-F238E27FC236}">
                <a16:creationId xmlns:a16="http://schemas.microsoft.com/office/drawing/2014/main" id="{625DB738-7BC0-4954-BA3D-2992E1A2E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300" y="4406900"/>
            <a:ext cx="9636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i="1">
                <a:latin typeface="Arial" panose="020B0604020202020204" pitchFamily="34" charset="0"/>
                <a:ea typeface="新細明體" panose="02020500000000000000" pitchFamily="18" charset="-120"/>
              </a:rPr>
              <a:t>s</a:t>
            </a:r>
            <a:r>
              <a:rPr lang="en-US" altLang="zh-TW" i="1" baseline="-25000">
                <a:latin typeface="Arial" panose="020B0604020202020204" pitchFamily="34" charset="0"/>
                <a:ea typeface="新細明體" panose="02020500000000000000" pitchFamily="18" charset="-120"/>
              </a:rPr>
              <a:t>d</a:t>
            </a: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=10</a:t>
            </a:r>
          </a:p>
        </p:txBody>
      </p:sp>
      <p:sp>
        <p:nvSpPr>
          <p:cNvPr id="838169" name="Rectangle 537">
            <a:extLst>
              <a:ext uri="{FF2B5EF4-FFF2-40B4-BE49-F238E27FC236}">
                <a16:creationId xmlns:a16="http://schemas.microsoft.com/office/drawing/2014/main" id="{E79D6A25-E8C3-473E-9A17-0F9BDA616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0" y="5016500"/>
            <a:ext cx="1095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i="1">
                <a:latin typeface="Arial" panose="020B0604020202020204" pitchFamily="34" charset="0"/>
                <a:ea typeface="新細明體" panose="02020500000000000000" pitchFamily="18" charset="-120"/>
              </a:rPr>
              <a:t>d</a:t>
            </a:r>
            <a:r>
              <a:rPr lang="en-US" altLang="zh-TW" i="1" baseline="30000"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=100</a:t>
            </a:r>
          </a:p>
        </p:txBody>
      </p:sp>
      <p:sp>
        <p:nvSpPr>
          <p:cNvPr id="838170" name="Rectangle 538">
            <a:extLst>
              <a:ext uri="{FF2B5EF4-FFF2-40B4-BE49-F238E27FC236}">
                <a16:creationId xmlns:a16="http://schemas.microsoft.com/office/drawing/2014/main" id="{2D94BA41-95D3-4A64-95A6-54152CDB5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5300" y="4025900"/>
            <a:ext cx="3587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838171" name="Rectangle 539">
            <a:extLst>
              <a:ext uri="{FF2B5EF4-FFF2-40B4-BE49-F238E27FC236}">
                <a16:creationId xmlns:a16="http://schemas.microsoft.com/office/drawing/2014/main" id="{1F59F1F2-A72F-45A8-BBBC-C88E3DEF2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100" y="4025900"/>
            <a:ext cx="3587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+</a:t>
            </a:r>
          </a:p>
        </p:txBody>
      </p:sp>
      <p:sp>
        <p:nvSpPr>
          <p:cNvPr id="838172" name="Rectangle 540">
            <a:extLst>
              <a:ext uri="{FF2B5EF4-FFF2-40B4-BE49-F238E27FC236}">
                <a16:creationId xmlns:a16="http://schemas.microsoft.com/office/drawing/2014/main" id="{145A20CE-61EF-47CA-AB26-6A6C3671C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70513" y="3965575"/>
            <a:ext cx="3587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=</a:t>
            </a:r>
          </a:p>
        </p:txBody>
      </p:sp>
      <p:sp>
        <p:nvSpPr>
          <p:cNvPr id="838173" name="Rectangle 541">
            <a:extLst>
              <a:ext uri="{FF2B5EF4-FFF2-40B4-BE49-F238E27FC236}">
                <a16:creationId xmlns:a16="http://schemas.microsoft.com/office/drawing/2014/main" id="{E14C6622-4165-4BB0-9594-545C593F1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5100" y="3263900"/>
            <a:ext cx="12144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Week 3</a:t>
            </a:r>
          </a:p>
        </p:txBody>
      </p:sp>
      <p:sp>
        <p:nvSpPr>
          <p:cNvPr id="838174" name="Rectangle 542">
            <a:extLst>
              <a:ext uri="{FF2B5EF4-FFF2-40B4-BE49-F238E27FC236}">
                <a16:creationId xmlns:a16="http://schemas.microsoft.com/office/drawing/2014/main" id="{2FF804AD-11C2-4ED9-A3D6-9D23BCB70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3263900"/>
            <a:ext cx="12144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Week 2</a:t>
            </a:r>
          </a:p>
        </p:txBody>
      </p:sp>
      <p:sp>
        <p:nvSpPr>
          <p:cNvPr id="838175" name="Rectangle 543">
            <a:extLst>
              <a:ext uri="{FF2B5EF4-FFF2-40B4-BE49-F238E27FC236}">
                <a16:creationId xmlns:a16="http://schemas.microsoft.com/office/drawing/2014/main" id="{8E8308C3-35FD-4B16-8A65-6512804FB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" y="3263900"/>
            <a:ext cx="12144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Week 1</a:t>
            </a:r>
          </a:p>
        </p:txBody>
      </p:sp>
      <p:sp>
        <p:nvSpPr>
          <p:cNvPr id="838176" name="Line 544">
            <a:extLst>
              <a:ext uri="{FF2B5EF4-FFF2-40B4-BE49-F238E27FC236}">
                <a16:creationId xmlns:a16="http://schemas.microsoft.com/office/drawing/2014/main" id="{DA72E19F-44C3-4FC3-BC3D-5C76B2BEB54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32788" y="4429125"/>
            <a:ext cx="0" cy="519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77" name="Rectangle 545">
            <a:extLst>
              <a:ext uri="{FF2B5EF4-FFF2-40B4-BE49-F238E27FC236}">
                <a16:creationId xmlns:a16="http://schemas.microsoft.com/office/drawing/2014/main" id="{63943C45-202A-413C-869D-AC466A2E0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700" y="4483100"/>
            <a:ext cx="333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i="1">
                <a:latin typeface="Arial" panose="020B0604020202020204" pitchFamily="34" charset="0"/>
                <a:ea typeface="新細明體" panose="02020500000000000000" pitchFamily="18" charset="-120"/>
              </a:rPr>
              <a:t>z</a:t>
            </a:r>
          </a:p>
        </p:txBody>
      </p:sp>
      <p:sp>
        <p:nvSpPr>
          <p:cNvPr id="838178" name="Line 546">
            <a:extLst>
              <a:ext uri="{FF2B5EF4-FFF2-40B4-BE49-F238E27FC236}">
                <a16:creationId xmlns:a16="http://schemas.microsoft.com/office/drawing/2014/main" id="{D5BDEC1C-641E-42E8-BF70-02C63C5C43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61225" y="4725988"/>
            <a:ext cx="3921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79" name="Line 547">
            <a:extLst>
              <a:ext uri="{FF2B5EF4-FFF2-40B4-BE49-F238E27FC236}">
                <a16:creationId xmlns:a16="http://schemas.microsoft.com/office/drawing/2014/main" id="{A3552FF8-9DEF-4563-9290-F2D9BBBA7D2B}"/>
              </a:ext>
            </a:extLst>
          </p:cNvPr>
          <p:cNvSpPr>
            <a:spLocks noChangeShapeType="1"/>
          </p:cNvSpPr>
          <p:nvPr/>
        </p:nvSpPr>
        <p:spPr bwMode="auto">
          <a:xfrm>
            <a:off x="7883525" y="4725988"/>
            <a:ext cx="442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80" name="Rectangle 548">
            <a:extLst>
              <a:ext uri="{FF2B5EF4-FFF2-40B4-BE49-F238E27FC236}">
                <a16:creationId xmlns:a16="http://schemas.microsoft.com/office/drawing/2014/main" id="{99C7DC59-9442-4BA5-8996-A48EF080F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500" y="2882900"/>
            <a:ext cx="3841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i="1">
                <a:latin typeface="Arial" panose="020B0604020202020204" pitchFamily="34" charset="0"/>
                <a:ea typeface="新細明體" panose="02020500000000000000" pitchFamily="18" charset="-120"/>
              </a:rPr>
              <a:t>P</a:t>
            </a:r>
          </a:p>
        </p:txBody>
      </p:sp>
      <p:sp>
        <p:nvSpPr>
          <p:cNvPr id="838181" name="Line 549">
            <a:extLst>
              <a:ext uri="{FF2B5EF4-FFF2-40B4-BE49-F238E27FC236}">
                <a16:creationId xmlns:a16="http://schemas.microsoft.com/office/drawing/2014/main" id="{B9E327A7-3248-44FA-9858-C7CB6A091300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9525" y="3057525"/>
            <a:ext cx="671513" cy="519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82" name="Rectangle 550">
            <a:extLst>
              <a:ext uri="{FF2B5EF4-FFF2-40B4-BE49-F238E27FC236}">
                <a16:creationId xmlns:a16="http://schemas.microsoft.com/office/drawing/2014/main" id="{6BC6E881-EDB0-4974-820B-BA361E0C5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6100" y="2730500"/>
            <a:ext cx="9779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DDLT</a:t>
            </a:r>
          </a:p>
        </p:txBody>
      </p:sp>
      <p:sp>
        <p:nvSpPr>
          <p:cNvPr id="838183" name="Line 551">
            <a:extLst>
              <a:ext uri="{FF2B5EF4-FFF2-40B4-BE49-F238E27FC236}">
                <a16:creationId xmlns:a16="http://schemas.microsoft.com/office/drawing/2014/main" id="{235F0E0C-87FF-47EF-A15D-A39BECEBB86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70825" y="2905125"/>
            <a:ext cx="315913" cy="214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84" name="Line 552">
            <a:extLst>
              <a:ext uri="{FF2B5EF4-FFF2-40B4-BE49-F238E27FC236}">
                <a16:creationId xmlns:a16="http://schemas.microsoft.com/office/drawing/2014/main" id="{A4C7FD9C-646C-4034-9580-05DB2760802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1525" y="2295525"/>
            <a:ext cx="595313" cy="595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85" name="Line 553">
            <a:extLst>
              <a:ext uri="{FF2B5EF4-FFF2-40B4-BE49-F238E27FC236}">
                <a16:creationId xmlns:a16="http://schemas.microsoft.com/office/drawing/2014/main" id="{C5A3960B-C5CB-43AF-8ED4-34C1F2BCBEE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9125" y="2524125"/>
            <a:ext cx="976313" cy="976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86" name="Line 554">
            <a:extLst>
              <a:ext uri="{FF2B5EF4-FFF2-40B4-BE49-F238E27FC236}">
                <a16:creationId xmlns:a16="http://schemas.microsoft.com/office/drawing/2014/main" id="{32C1BAB5-F58E-4279-BA00-CAA8083CF186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6888" y="2782888"/>
            <a:ext cx="1327150" cy="132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87" name="Line 555">
            <a:extLst>
              <a:ext uri="{FF2B5EF4-FFF2-40B4-BE49-F238E27FC236}">
                <a16:creationId xmlns:a16="http://schemas.microsoft.com/office/drawing/2014/main" id="{7F71E55B-0141-4991-BEF2-08C238588A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0525" y="3133725"/>
            <a:ext cx="1585913" cy="1585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88" name="Line 556">
            <a:extLst>
              <a:ext uri="{FF2B5EF4-FFF2-40B4-BE49-F238E27FC236}">
                <a16:creationId xmlns:a16="http://schemas.microsoft.com/office/drawing/2014/main" id="{304B629D-804F-4BBD-9CF7-A2771057FED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34163" y="3416300"/>
            <a:ext cx="1539875" cy="1531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89" name="Line 557">
            <a:extLst>
              <a:ext uri="{FF2B5EF4-FFF2-40B4-BE49-F238E27FC236}">
                <a16:creationId xmlns:a16="http://schemas.microsoft.com/office/drawing/2014/main" id="{B0099FDC-B54F-4707-BE19-0633E52C50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11925" y="3743325"/>
            <a:ext cx="1204913" cy="1204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90" name="Line 558">
            <a:extLst>
              <a:ext uri="{FF2B5EF4-FFF2-40B4-BE49-F238E27FC236}">
                <a16:creationId xmlns:a16="http://schemas.microsoft.com/office/drawing/2014/main" id="{C7776539-8DBE-4623-90F6-59F17F113BA6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9525" y="4048125"/>
            <a:ext cx="900113" cy="900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91" name="Line 559">
            <a:extLst>
              <a:ext uri="{FF2B5EF4-FFF2-40B4-BE49-F238E27FC236}">
                <a16:creationId xmlns:a16="http://schemas.microsoft.com/office/drawing/2014/main" id="{F98A22E7-8A34-49EB-A152-A156D9328816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7288" y="4322763"/>
            <a:ext cx="641350" cy="625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92" name="Line 560">
            <a:extLst>
              <a:ext uri="{FF2B5EF4-FFF2-40B4-BE49-F238E27FC236}">
                <a16:creationId xmlns:a16="http://schemas.microsoft.com/office/drawing/2014/main" id="{E95EADA3-BA03-4FD3-91B1-AAA7CAF055A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30925" y="4581525"/>
            <a:ext cx="366713" cy="366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93" name="Line 561">
            <a:extLst>
              <a:ext uri="{FF2B5EF4-FFF2-40B4-BE49-F238E27FC236}">
                <a16:creationId xmlns:a16="http://schemas.microsoft.com/office/drawing/2014/main" id="{C5BBE28A-7CD0-421F-BD9E-EDC9B857DA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8363" y="4772025"/>
            <a:ext cx="214312" cy="214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94" name="Line 562">
            <a:extLst>
              <a:ext uri="{FF2B5EF4-FFF2-40B4-BE49-F238E27FC236}">
                <a16:creationId xmlns:a16="http://schemas.microsoft.com/office/drawing/2014/main" id="{59C2CD38-D028-4AA7-9F50-FE58A937FB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9925" y="4886325"/>
            <a:ext cx="61913" cy="61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38195" name="Rectangle 563">
            <a:extLst>
              <a:ext uri="{FF2B5EF4-FFF2-40B4-BE49-F238E27FC236}">
                <a16:creationId xmlns:a16="http://schemas.microsoft.com/office/drawing/2014/main" id="{F4D6DBAB-902A-406F-8B2D-42D5D42F0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8300" y="5092700"/>
            <a:ext cx="1239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i="1">
                <a:latin typeface="Arial" panose="020B0604020202020204" pitchFamily="34" charset="0"/>
                <a:ea typeface="新細明體" panose="02020500000000000000" pitchFamily="18" charset="-120"/>
              </a:rPr>
              <a:t>X </a:t>
            </a:r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= 300</a:t>
            </a:r>
          </a:p>
        </p:txBody>
      </p:sp>
      <p:sp>
        <p:nvSpPr>
          <p:cNvPr id="838196" name="Rectangle 564">
            <a:extLst>
              <a:ext uri="{FF2B5EF4-FFF2-40B4-BE49-F238E27FC236}">
                <a16:creationId xmlns:a16="http://schemas.microsoft.com/office/drawing/2014/main" id="{501F3C49-4B72-4C66-8E0B-E4084E044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3700" y="5092700"/>
            <a:ext cx="8413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i="1">
                <a:latin typeface="Arial" panose="020B0604020202020204" pitchFamily="34" charset="0"/>
                <a:ea typeface="新細明體" panose="02020500000000000000" pitchFamily="18" charset="-120"/>
              </a:rPr>
              <a:t>ROP</a:t>
            </a:r>
          </a:p>
        </p:txBody>
      </p:sp>
      <p:graphicFrame>
        <p:nvGraphicFramePr>
          <p:cNvPr id="838197" name="Object 565">
            <a:hlinkClick r:id="" action="ppaction://ole?verb=0"/>
            <a:extLst>
              <a:ext uri="{FF2B5EF4-FFF2-40B4-BE49-F238E27FC236}">
                <a16:creationId xmlns:a16="http://schemas.microsoft.com/office/drawing/2014/main" id="{AB6C9072-9201-4842-8C00-319AAAAA9057}"/>
              </a:ext>
            </a:extLst>
          </p:cNvPr>
          <p:cNvGraphicFramePr>
            <a:graphicFrameLocks/>
          </p:cNvGraphicFramePr>
          <p:nvPr/>
        </p:nvGraphicFramePr>
        <p:xfrm>
          <a:off x="5827713" y="5534025"/>
          <a:ext cx="287655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3" imgW="1777680" imgH="533160" progId="Equation.3">
                  <p:embed/>
                </p:oleObj>
              </mc:Choice>
              <mc:Fallback>
                <p:oleObj name="Equation" r:id="rId3" imgW="1777680" imgH="533160" progId="Equation.3">
                  <p:embed/>
                  <p:pic>
                    <p:nvPicPr>
                      <p:cNvPr id="838197" name="Object 565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AB6C9072-9201-4842-8C00-319AAAAA905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13" y="5534025"/>
                        <a:ext cx="2876550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8198" name="Text Box 566">
            <a:extLst>
              <a:ext uri="{FF2B5EF4-FFF2-40B4-BE49-F238E27FC236}">
                <a16:creationId xmlns:a16="http://schemas.microsoft.com/office/drawing/2014/main" id="{B7AD6EB7-0F9A-45E1-9711-CE8A9C5FF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3325" y="4537075"/>
            <a:ext cx="101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 i="1">
                <a:latin typeface="Arial" panose="020B0604020202020204" pitchFamily="34" charset="0"/>
                <a:ea typeface="新細明體" panose="02020500000000000000" pitchFamily="18" charset="-120"/>
              </a:rPr>
              <a:t>S</a:t>
            </a:r>
            <a:r>
              <a:rPr lang="en-US" altLang="zh-TW" sz="1800" baseline="30000">
                <a:latin typeface="Arial" panose="020B060402020202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=17.3</a:t>
            </a:r>
            <a:endParaRPr lang="en-US" altLang="zh-TW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38199" name="Line 567">
            <a:extLst>
              <a:ext uri="{FF2B5EF4-FFF2-40B4-BE49-F238E27FC236}">
                <a16:creationId xmlns:a16="http://schemas.microsoft.com/office/drawing/2014/main" id="{9D9192E5-793C-4974-8922-EAEC5AD13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873875" y="5135563"/>
            <a:ext cx="1666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>
            <a:extLst>
              <a:ext uri="{FF2B5EF4-FFF2-40B4-BE49-F238E27FC236}">
                <a16:creationId xmlns:a16="http://schemas.microsoft.com/office/drawing/2014/main" id="{E706D162-8953-4506-9D67-DDC8C2BA72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Pull Methods</a:t>
            </a:r>
          </a:p>
        </p:txBody>
      </p:sp>
      <p:sp>
        <p:nvSpPr>
          <p:cNvPr id="838659" name="Rectangle 3">
            <a:extLst>
              <a:ext uri="{FF2B5EF4-FFF2-40B4-BE49-F238E27FC236}">
                <a16:creationId xmlns:a16="http://schemas.microsoft.com/office/drawing/2014/main" id="{68445A19-39D6-46BA-8BC0-2E48D27A6B8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382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i="1">
                <a:solidFill>
                  <a:srgbClr val="0033CC"/>
                </a:solidFill>
                <a:ea typeface="新細明體" panose="02020500000000000000" pitchFamily="18" charset="-120"/>
              </a:rPr>
              <a:t>Non-instantaneous re-supply -</a:t>
            </a:r>
            <a:r>
              <a:rPr lang="en-US" altLang="zh-TW" sz="2400">
                <a:ea typeface="新細明體" panose="02020500000000000000" pitchFamily="18" charset="-120"/>
              </a:rPr>
              <a:t>  At times, production or supply continues while demand is depleting inventories.</a:t>
            </a:r>
          </a:p>
          <a:p>
            <a:pPr>
              <a:lnSpc>
                <a:spcPct val="90000"/>
              </a:lnSpc>
            </a:pPr>
            <a:r>
              <a:rPr lang="en-US" altLang="zh-TW" sz="2400" i="1">
                <a:solidFill>
                  <a:srgbClr val="0033CC"/>
                </a:solidFill>
                <a:ea typeface="新細明體" panose="02020500000000000000" pitchFamily="18" charset="-120"/>
              </a:rPr>
              <a:t>Reorder point control with demand and lead time uncertainties</a:t>
            </a:r>
            <a:endParaRPr lang="en-US" altLang="zh-TW" sz="2400">
              <a:solidFill>
                <a:srgbClr val="0033CC"/>
              </a:solidFill>
              <a:ea typeface="新細明體" panose="02020500000000000000" pitchFamily="18" charset="-120"/>
            </a:endParaRP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The combined effect of these two uncertainties is particularly hard to estimate accurately.  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It is the standard deviation of the demand-during-lead-time distribution that is the problem, especially if the level of demand and the length of the lead time are related to each other.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Ideally, we would simply observe the actual demand occurring over each lead time period.  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If the demand and lead time are independent of each other and each are represented by separate distributions, we may estimate the standard deviation (</a:t>
            </a:r>
            <a:r>
              <a:rPr lang="en-US" altLang="zh-TW" sz="2000" i="1">
                <a:ea typeface="新細明體" panose="02020500000000000000" pitchFamily="18" charset="-120"/>
              </a:rPr>
              <a:t>s</a:t>
            </a:r>
            <a:r>
              <a:rPr lang="en-US" altLang="zh-TW" sz="2000" b="1">
                <a:ea typeface="新細明體" panose="02020500000000000000" pitchFamily="18" charset="-120"/>
              </a:rPr>
              <a:t>′</a:t>
            </a:r>
            <a:r>
              <a:rPr lang="en-US" altLang="zh-TW" sz="2000">
                <a:ea typeface="新細明體" panose="02020500000000000000" pitchFamily="18" charset="-120"/>
              </a:rPr>
              <a:t>) from </a:t>
            </a:r>
            <a:endParaRPr lang="zh-TW" altLang="en-US" sz="2000">
              <a:ea typeface="新細明體" panose="02020500000000000000" pitchFamily="18" charset="-120"/>
            </a:endParaRPr>
          </a:p>
        </p:txBody>
      </p:sp>
      <p:graphicFrame>
        <p:nvGraphicFramePr>
          <p:cNvPr id="838662" name="Object 6">
            <a:extLst>
              <a:ext uri="{FF2B5EF4-FFF2-40B4-BE49-F238E27FC236}">
                <a16:creationId xmlns:a16="http://schemas.microsoft.com/office/drawing/2014/main" id="{9AFD98CA-374A-47D8-BD83-0D51B210A68A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5257800" y="5638800"/>
          <a:ext cx="2717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3" imgW="2717640" imgH="520560" progId="Equation.3">
                  <p:embed/>
                </p:oleObj>
              </mc:Choice>
              <mc:Fallback>
                <p:oleObj name="Equation" r:id="rId3" imgW="2717640" imgH="520560" progId="Equation.3">
                  <p:embed/>
                  <p:pic>
                    <p:nvPicPr>
                      <p:cNvPr id="838662" name="Object 6">
                        <a:extLst>
                          <a:ext uri="{FF2B5EF4-FFF2-40B4-BE49-F238E27FC236}">
                            <a16:creationId xmlns:a16="http://schemas.microsoft.com/office/drawing/2014/main" id="{9AFD98CA-374A-47D8-BD83-0D51B210A6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638800"/>
                        <a:ext cx="2717800" cy="520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>
            <a:extLst>
              <a:ext uri="{FF2B5EF4-FFF2-40B4-BE49-F238E27FC236}">
                <a16:creationId xmlns:a16="http://schemas.microsoft.com/office/drawing/2014/main" id="{AACB13B0-42B4-4709-AEE5-68AAD002B0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>
                <a:ea typeface="新細明體" panose="02020500000000000000" pitchFamily="18" charset="-120"/>
              </a:rPr>
              <a:t>Periodic review control with demand uncertainty</a:t>
            </a:r>
            <a:endParaRPr lang="zh-TW" altLang="en-US" sz="3200">
              <a:ea typeface="新細明體" panose="02020500000000000000" pitchFamily="18" charset="-120"/>
            </a:endParaRPr>
          </a:p>
        </p:txBody>
      </p:sp>
      <p:sp>
        <p:nvSpPr>
          <p:cNvPr id="844803" name="Rectangle 3">
            <a:extLst>
              <a:ext uri="{FF2B5EF4-FFF2-40B4-BE49-F238E27FC236}">
                <a16:creationId xmlns:a16="http://schemas.microsoft.com/office/drawing/2014/main" id="{4E8052D9-6D9C-4816-A3B6-AB5F9ABC6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n-US" altLang="zh-TW">
                <a:ea typeface="新細明體" panose="02020500000000000000" pitchFamily="18" charset="-120"/>
              </a:rPr>
              <a:t>The inventory is reviewed at the time interval (</a:t>
            </a:r>
            <a:r>
              <a:rPr lang="en-US" altLang="zh-TW" i="1">
                <a:ea typeface="新細明體" panose="02020500000000000000" pitchFamily="18" charset="-120"/>
              </a:rPr>
              <a:t>T</a:t>
            </a:r>
            <a:r>
              <a:rPr lang="en-US" altLang="zh-TW">
                <a:ea typeface="新細明體" panose="02020500000000000000" pitchFamily="18" charset="-120"/>
              </a:rPr>
              <a:t>) to determine the quantity on hand.  The replenishment quantity (</a:t>
            </a:r>
            <a:r>
              <a:rPr lang="en-US" altLang="zh-TW" i="1">
                <a:ea typeface="新細明體" panose="02020500000000000000" pitchFamily="18" charset="-120"/>
              </a:rPr>
              <a:t>Q</a:t>
            </a:r>
            <a:r>
              <a:rPr lang="en-US" altLang="zh-TW">
                <a:ea typeface="新細明體" panose="02020500000000000000" pitchFamily="18" charset="-120"/>
              </a:rPr>
              <a:t>) to be ordered is the difference between a target level called </a:t>
            </a:r>
            <a:r>
              <a:rPr lang="en-US" altLang="zh-TW" i="1">
                <a:ea typeface="新細明體" panose="02020500000000000000" pitchFamily="18" charset="-120"/>
              </a:rPr>
              <a:t>MAX</a:t>
            </a:r>
            <a:r>
              <a:rPr lang="en-US" altLang="zh-TW">
                <a:ea typeface="新細明體" panose="02020500000000000000" pitchFamily="18" charset="-120"/>
              </a:rPr>
              <a:t> and the quantity on hand.</a:t>
            </a:r>
          </a:p>
          <a:p>
            <a:pPr marL="533400" indent="-533400"/>
            <a:r>
              <a:rPr lang="en-US" altLang="zh-TW">
                <a:ea typeface="新細明體" panose="02020500000000000000" pitchFamily="18" charset="-120"/>
              </a:rPr>
              <a:t>Good method for products:</a:t>
            </a:r>
          </a:p>
          <a:p>
            <a:pPr marL="914400" lvl="1" indent="-457200"/>
            <a:r>
              <a:rPr lang="en-US" altLang="zh-TW">
                <a:ea typeface="新細明體" panose="02020500000000000000" pitchFamily="18" charset="-120"/>
              </a:rPr>
              <a:t>Of low value</a:t>
            </a:r>
          </a:p>
          <a:p>
            <a:pPr marL="914400" lvl="1" indent="-457200"/>
            <a:r>
              <a:rPr lang="en-US" altLang="zh-TW">
                <a:ea typeface="新細明體" panose="02020500000000000000" pitchFamily="18" charset="-120"/>
              </a:rPr>
              <a:t>That are purchased from the same vendor</a:t>
            </a:r>
          </a:p>
          <a:p>
            <a:pPr marL="914400" lvl="1" indent="-457200"/>
            <a:r>
              <a:rPr lang="en-US" altLang="zh-TW">
                <a:ea typeface="新細明體" panose="02020500000000000000" pitchFamily="18" charset="-120"/>
              </a:rPr>
              <a:t>Having economies of scale in production, purchasing, and transportation</a:t>
            </a:r>
            <a:endParaRPr lang="zh-TW" altLang="en-US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>
            <a:extLst>
              <a:ext uri="{FF2B5EF4-FFF2-40B4-BE49-F238E27FC236}">
                <a16:creationId xmlns:a16="http://schemas.microsoft.com/office/drawing/2014/main" id="{BDF4E1C6-F6E9-4BE5-B70F-156D5A67F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>
                <a:ea typeface="新細明體" panose="02020500000000000000" pitchFamily="18" charset="-120"/>
              </a:rPr>
              <a:t>Periodic review control with demand uncertainty (2)</a:t>
            </a:r>
            <a:endParaRPr lang="zh-TW" altLang="en-US" sz="3200">
              <a:ea typeface="新細明體" panose="02020500000000000000" pitchFamily="18" charset="-120"/>
            </a:endParaRPr>
          </a:p>
        </p:txBody>
      </p:sp>
      <p:sp>
        <p:nvSpPr>
          <p:cNvPr id="841733" name="Rectangle 5">
            <a:extLst>
              <a:ext uri="{FF2B5EF4-FFF2-40B4-BE49-F238E27FC236}">
                <a16:creationId xmlns:a16="http://schemas.microsoft.com/office/drawing/2014/main" id="{AE15FFD2-1581-4FA7-9121-4C66305F43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4425" y="3151188"/>
            <a:ext cx="292100" cy="20447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34" name="Rectangle 6">
            <a:extLst>
              <a:ext uri="{FF2B5EF4-FFF2-40B4-BE49-F238E27FC236}">
                <a16:creationId xmlns:a16="http://schemas.microsoft.com/office/drawing/2014/main" id="{7C94FE16-A8E7-45FC-A0C9-4ADB33E79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9225" y="3760788"/>
            <a:ext cx="292100" cy="14351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35" name="Rectangle 7">
            <a:extLst>
              <a:ext uri="{FF2B5EF4-FFF2-40B4-BE49-F238E27FC236}">
                <a16:creationId xmlns:a16="http://schemas.microsoft.com/office/drawing/2014/main" id="{E49ED48C-C5D3-4672-8BCD-2648921B0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4825" y="2770188"/>
            <a:ext cx="292100" cy="24257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36" name="Rectangle 8">
            <a:extLst>
              <a:ext uri="{FF2B5EF4-FFF2-40B4-BE49-F238E27FC236}">
                <a16:creationId xmlns:a16="http://schemas.microsoft.com/office/drawing/2014/main" id="{07BD6590-7C29-4257-8D1F-B457BDFF9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9625" y="3151188"/>
            <a:ext cx="292100" cy="20447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37" name="Rectangle 9">
            <a:extLst>
              <a:ext uri="{FF2B5EF4-FFF2-40B4-BE49-F238E27FC236}">
                <a16:creationId xmlns:a16="http://schemas.microsoft.com/office/drawing/2014/main" id="{113F8F44-2478-47C9-BA14-4AEE13C1D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0025" y="2236788"/>
            <a:ext cx="292100" cy="29591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38" name="Rectangle 10">
            <a:extLst>
              <a:ext uri="{FF2B5EF4-FFF2-40B4-BE49-F238E27FC236}">
                <a16:creationId xmlns:a16="http://schemas.microsoft.com/office/drawing/2014/main" id="{117C6E94-72A8-4BA2-AB47-1000CD505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225" y="2236788"/>
            <a:ext cx="292100" cy="29591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39" name="Rectangle 11">
            <a:extLst>
              <a:ext uri="{FF2B5EF4-FFF2-40B4-BE49-F238E27FC236}">
                <a16:creationId xmlns:a16="http://schemas.microsoft.com/office/drawing/2014/main" id="{9DBDB25E-905F-4D33-B9E5-7D57AAFA1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1703388"/>
            <a:ext cx="292100" cy="34925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40" name="Rectangle 12">
            <a:extLst>
              <a:ext uri="{FF2B5EF4-FFF2-40B4-BE49-F238E27FC236}">
                <a16:creationId xmlns:a16="http://schemas.microsoft.com/office/drawing/2014/main" id="{8415FC04-9FF4-49A8-B7A6-DAFF24BEF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25" y="1627188"/>
            <a:ext cx="292100" cy="35687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41" name="Rectangle 13">
            <a:extLst>
              <a:ext uri="{FF2B5EF4-FFF2-40B4-BE49-F238E27FC236}">
                <a16:creationId xmlns:a16="http://schemas.microsoft.com/office/drawing/2014/main" id="{1FB0ADBA-5F6F-4CB9-BFEE-FA1AB1CB5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825" y="3913188"/>
            <a:ext cx="292100" cy="12827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42" name="Rectangle 14">
            <a:extLst>
              <a:ext uri="{FF2B5EF4-FFF2-40B4-BE49-F238E27FC236}">
                <a16:creationId xmlns:a16="http://schemas.microsoft.com/office/drawing/2014/main" id="{BC734A47-4E08-4834-9A84-8DFC3A3CB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1225" y="2922588"/>
            <a:ext cx="292100" cy="22733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43" name="Rectangle 15">
            <a:extLst>
              <a:ext uri="{FF2B5EF4-FFF2-40B4-BE49-F238E27FC236}">
                <a16:creationId xmlns:a16="http://schemas.microsoft.com/office/drawing/2014/main" id="{089176CD-61F0-480E-AA0D-A82DEC308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6025" y="3532188"/>
            <a:ext cx="292100" cy="16637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44" name="Rectangle 16">
            <a:extLst>
              <a:ext uri="{FF2B5EF4-FFF2-40B4-BE49-F238E27FC236}">
                <a16:creationId xmlns:a16="http://schemas.microsoft.com/office/drawing/2014/main" id="{C9C7CBA8-65B0-4F91-A264-55797C113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625" y="1931988"/>
            <a:ext cx="292100" cy="32639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45" name="Rectangle 17">
            <a:extLst>
              <a:ext uri="{FF2B5EF4-FFF2-40B4-BE49-F238E27FC236}">
                <a16:creationId xmlns:a16="http://schemas.microsoft.com/office/drawing/2014/main" id="{13E6D32B-EB65-4CD1-BE14-DCBFA1C14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6425" y="2236788"/>
            <a:ext cx="292100" cy="29591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46" name="Rectangle 18">
            <a:extLst>
              <a:ext uri="{FF2B5EF4-FFF2-40B4-BE49-F238E27FC236}">
                <a16:creationId xmlns:a16="http://schemas.microsoft.com/office/drawing/2014/main" id="{212CBB25-C5FD-46F7-82FF-7AF5B6F6F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825" y="4827588"/>
            <a:ext cx="292100" cy="3683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47" name="Rectangle 19">
            <a:extLst>
              <a:ext uri="{FF2B5EF4-FFF2-40B4-BE49-F238E27FC236}">
                <a16:creationId xmlns:a16="http://schemas.microsoft.com/office/drawing/2014/main" id="{85D98AD5-418A-42C0-A536-E3A0C87C7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2025" y="4827588"/>
            <a:ext cx="292100" cy="3683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48" name="Rectangle 20">
            <a:extLst>
              <a:ext uri="{FF2B5EF4-FFF2-40B4-BE49-F238E27FC236}">
                <a16:creationId xmlns:a16="http://schemas.microsoft.com/office/drawing/2014/main" id="{14881370-8D1B-49C7-9EE8-A70611FB5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225" y="4446588"/>
            <a:ext cx="292100" cy="7493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49" name="Rectangle 21">
            <a:extLst>
              <a:ext uri="{FF2B5EF4-FFF2-40B4-BE49-F238E27FC236}">
                <a16:creationId xmlns:a16="http://schemas.microsoft.com/office/drawing/2014/main" id="{80FC78DE-DF46-4A9D-8F0E-934507BED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425" y="4217988"/>
            <a:ext cx="292100" cy="9779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50" name="Rectangle 22">
            <a:extLst>
              <a:ext uri="{FF2B5EF4-FFF2-40B4-BE49-F238E27FC236}">
                <a16:creationId xmlns:a16="http://schemas.microsoft.com/office/drawing/2014/main" id="{17BA67DF-3829-4048-A365-AE15C2CFB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7625" y="3608388"/>
            <a:ext cx="292100" cy="15875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51" name="Rectangle 23">
            <a:extLst>
              <a:ext uri="{FF2B5EF4-FFF2-40B4-BE49-F238E27FC236}">
                <a16:creationId xmlns:a16="http://schemas.microsoft.com/office/drawing/2014/main" id="{361284B9-D178-4707-B4B2-334E8E5EE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2998788"/>
            <a:ext cx="292100" cy="21971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52" name="Rectangle 24">
            <a:extLst>
              <a:ext uri="{FF2B5EF4-FFF2-40B4-BE49-F238E27FC236}">
                <a16:creationId xmlns:a16="http://schemas.microsoft.com/office/drawing/2014/main" id="{50125ED9-A49C-43AA-8682-E431A3AA0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8025" y="2998788"/>
            <a:ext cx="292100" cy="21971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53" name="Rectangle 25">
            <a:extLst>
              <a:ext uri="{FF2B5EF4-FFF2-40B4-BE49-F238E27FC236}">
                <a16:creationId xmlns:a16="http://schemas.microsoft.com/office/drawing/2014/main" id="{AE153605-5D0F-4C32-AECB-C4C45D2F6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425" y="1931988"/>
            <a:ext cx="292100" cy="32639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54" name="Rectangle 26">
            <a:extLst>
              <a:ext uri="{FF2B5EF4-FFF2-40B4-BE49-F238E27FC236}">
                <a16:creationId xmlns:a16="http://schemas.microsoft.com/office/drawing/2014/main" id="{214C39EA-A53A-4173-9520-7740843BB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2389188"/>
            <a:ext cx="292100" cy="28067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55" name="Oval 27">
            <a:extLst>
              <a:ext uri="{FF2B5EF4-FFF2-40B4-BE49-F238E27FC236}">
                <a16:creationId xmlns:a16="http://schemas.microsoft.com/office/drawing/2014/main" id="{93C4622B-86B6-43FD-AB1F-754EC08AE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1613" y="4714875"/>
            <a:ext cx="169862" cy="16986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56" name="Oval 28">
            <a:extLst>
              <a:ext uri="{FF2B5EF4-FFF2-40B4-BE49-F238E27FC236}">
                <a16:creationId xmlns:a16="http://schemas.microsoft.com/office/drawing/2014/main" id="{E1411C1B-9F2D-45B5-971D-3F150C740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0988" y="4111625"/>
            <a:ext cx="169862" cy="16986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57" name="Freeform 29">
            <a:extLst>
              <a:ext uri="{FF2B5EF4-FFF2-40B4-BE49-F238E27FC236}">
                <a16:creationId xmlns:a16="http://schemas.microsoft.com/office/drawing/2014/main" id="{2ED334CE-A94D-465B-AB5E-C61EF40577C3}"/>
              </a:ext>
            </a:extLst>
          </p:cNvPr>
          <p:cNvSpPr>
            <a:spLocks/>
          </p:cNvSpPr>
          <p:nvPr/>
        </p:nvSpPr>
        <p:spPr bwMode="auto">
          <a:xfrm>
            <a:off x="1360488" y="590550"/>
            <a:ext cx="7316787" cy="4619625"/>
          </a:xfrm>
          <a:custGeom>
            <a:avLst/>
            <a:gdLst>
              <a:gd name="T0" fmla="*/ 0 w 4609"/>
              <a:gd name="T1" fmla="*/ 0 h 2910"/>
              <a:gd name="T2" fmla="*/ 0 w 4609"/>
              <a:gd name="T3" fmla="*/ 2909 h 2910"/>
              <a:gd name="T4" fmla="*/ 4608 w 4609"/>
              <a:gd name="T5" fmla="*/ 2909 h 2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09" h="2910">
                <a:moveTo>
                  <a:pt x="0" y="0"/>
                </a:moveTo>
                <a:lnTo>
                  <a:pt x="0" y="2909"/>
                </a:lnTo>
                <a:lnTo>
                  <a:pt x="4608" y="2909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41758" name="Line 30">
            <a:extLst>
              <a:ext uri="{FF2B5EF4-FFF2-40B4-BE49-F238E27FC236}">
                <a16:creationId xmlns:a16="http://schemas.microsoft.com/office/drawing/2014/main" id="{3EE004E8-34F4-454A-9673-8B8E93FAEA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8425" y="4197350"/>
            <a:ext cx="17081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59" name="Freeform 31">
            <a:extLst>
              <a:ext uri="{FF2B5EF4-FFF2-40B4-BE49-F238E27FC236}">
                <a16:creationId xmlns:a16="http://schemas.microsoft.com/office/drawing/2014/main" id="{E2886244-1557-4AAC-8FAD-18BFD970A64C}"/>
              </a:ext>
            </a:extLst>
          </p:cNvPr>
          <p:cNvSpPr>
            <a:spLocks/>
          </p:cNvSpPr>
          <p:nvPr/>
        </p:nvSpPr>
        <p:spPr bwMode="auto">
          <a:xfrm>
            <a:off x="1371600" y="1600200"/>
            <a:ext cx="6773863" cy="3222625"/>
          </a:xfrm>
          <a:custGeom>
            <a:avLst/>
            <a:gdLst>
              <a:gd name="T0" fmla="*/ 0 w 4267"/>
              <a:gd name="T1" fmla="*/ 199 h 2030"/>
              <a:gd name="T2" fmla="*/ 185 w 4267"/>
              <a:gd name="T3" fmla="*/ 205 h 2030"/>
              <a:gd name="T4" fmla="*/ 185 w 4267"/>
              <a:gd name="T5" fmla="*/ 493 h 2030"/>
              <a:gd name="T6" fmla="*/ 378 w 4267"/>
              <a:gd name="T7" fmla="*/ 493 h 2030"/>
              <a:gd name="T8" fmla="*/ 378 w 4267"/>
              <a:gd name="T9" fmla="*/ 877 h 2030"/>
              <a:gd name="T10" fmla="*/ 762 w 4267"/>
              <a:gd name="T11" fmla="*/ 877 h 2030"/>
              <a:gd name="T12" fmla="*/ 762 w 4267"/>
              <a:gd name="T13" fmla="*/ 1261 h 2030"/>
              <a:gd name="T14" fmla="*/ 951 w 4267"/>
              <a:gd name="T15" fmla="*/ 1258 h 2030"/>
              <a:gd name="T16" fmla="*/ 953 w 4267"/>
              <a:gd name="T17" fmla="*/ 1645 h 2030"/>
              <a:gd name="T18" fmla="*/ 1146 w 4267"/>
              <a:gd name="T19" fmla="*/ 1645 h 2030"/>
              <a:gd name="T20" fmla="*/ 1146 w 4267"/>
              <a:gd name="T21" fmla="*/ 1789 h 2030"/>
              <a:gd name="T22" fmla="*/ 1289 w 4267"/>
              <a:gd name="T23" fmla="*/ 1789 h 2030"/>
              <a:gd name="T24" fmla="*/ 1347 w 4267"/>
              <a:gd name="T25" fmla="*/ 1789 h 2030"/>
              <a:gd name="T26" fmla="*/ 1347 w 4267"/>
              <a:gd name="T27" fmla="*/ 2029 h 2030"/>
              <a:gd name="T28" fmla="*/ 1722 w 4267"/>
              <a:gd name="T29" fmla="*/ 2029 h 2030"/>
              <a:gd name="T30" fmla="*/ 1722 w 4267"/>
              <a:gd name="T31" fmla="*/ 205 h 2030"/>
              <a:gd name="T32" fmla="*/ 1914 w 4267"/>
              <a:gd name="T33" fmla="*/ 205 h 2030"/>
              <a:gd name="T34" fmla="*/ 1914 w 4267"/>
              <a:gd name="T35" fmla="*/ 397 h 2030"/>
              <a:gd name="T36" fmla="*/ 2106 w 4267"/>
              <a:gd name="T37" fmla="*/ 397 h 2030"/>
              <a:gd name="T38" fmla="*/ 2106 w 4267"/>
              <a:gd name="T39" fmla="*/ 829 h 2030"/>
              <a:gd name="T40" fmla="*/ 2298 w 4267"/>
              <a:gd name="T41" fmla="*/ 829 h 2030"/>
              <a:gd name="T42" fmla="*/ 2298 w 4267"/>
              <a:gd name="T43" fmla="*/ 1213 h 2030"/>
              <a:gd name="T44" fmla="*/ 2490 w 4267"/>
              <a:gd name="T45" fmla="*/ 1213 h 2030"/>
              <a:gd name="T46" fmla="*/ 2490 w 4267"/>
              <a:gd name="T47" fmla="*/ 1453 h 2030"/>
              <a:gd name="T48" fmla="*/ 2681 w 4267"/>
              <a:gd name="T49" fmla="*/ 1453 h 2030"/>
              <a:gd name="T50" fmla="*/ 2681 w 4267"/>
              <a:gd name="T51" fmla="*/ 1424 h 2030"/>
              <a:gd name="T52" fmla="*/ 2681 w 4267"/>
              <a:gd name="T53" fmla="*/ 1 h 2030"/>
              <a:gd name="T54" fmla="*/ 2874 w 4267"/>
              <a:gd name="T55" fmla="*/ 0 h 2030"/>
              <a:gd name="T56" fmla="*/ 2874 w 4267"/>
              <a:gd name="T57" fmla="*/ 61 h 2030"/>
              <a:gd name="T58" fmla="*/ 3066 w 4267"/>
              <a:gd name="T59" fmla="*/ 61 h 2030"/>
              <a:gd name="T60" fmla="*/ 3066 w 4267"/>
              <a:gd name="T61" fmla="*/ 397 h 2030"/>
              <a:gd name="T62" fmla="*/ 3450 w 4267"/>
              <a:gd name="T63" fmla="*/ 397 h 2030"/>
              <a:gd name="T64" fmla="*/ 3450 w 4267"/>
              <a:gd name="T65" fmla="*/ 733 h 2030"/>
              <a:gd name="T66" fmla="*/ 3641 w 4267"/>
              <a:gd name="T67" fmla="*/ 733 h 2030"/>
              <a:gd name="T68" fmla="*/ 3641 w 4267"/>
              <a:gd name="T69" fmla="*/ 762 h 2030"/>
              <a:gd name="T70" fmla="*/ 3641 w 4267"/>
              <a:gd name="T71" fmla="*/ 973 h 2030"/>
              <a:gd name="T72" fmla="*/ 4026 w 4267"/>
              <a:gd name="T73" fmla="*/ 973 h 2030"/>
              <a:gd name="T74" fmla="*/ 4026 w 4267"/>
              <a:gd name="T75" fmla="*/ 1357 h 2030"/>
              <a:gd name="T76" fmla="*/ 4266 w 4267"/>
              <a:gd name="T77" fmla="*/ 1357 h 2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267" h="2030">
                <a:moveTo>
                  <a:pt x="0" y="199"/>
                </a:moveTo>
                <a:lnTo>
                  <a:pt x="185" y="205"/>
                </a:lnTo>
                <a:lnTo>
                  <a:pt x="185" y="493"/>
                </a:lnTo>
                <a:lnTo>
                  <a:pt x="378" y="493"/>
                </a:lnTo>
                <a:lnTo>
                  <a:pt x="378" y="877"/>
                </a:lnTo>
                <a:lnTo>
                  <a:pt x="762" y="877"/>
                </a:lnTo>
                <a:lnTo>
                  <a:pt x="762" y="1261"/>
                </a:lnTo>
                <a:lnTo>
                  <a:pt x="951" y="1258"/>
                </a:lnTo>
                <a:lnTo>
                  <a:pt x="953" y="1645"/>
                </a:lnTo>
                <a:lnTo>
                  <a:pt x="1146" y="1645"/>
                </a:lnTo>
                <a:lnTo>
                  <a:pt x="1146" y="1789"/>
                </a:lnTo>
                <a:lnTo>
                  <a:pt x="1289" y="1789"/>
                </a:lnTo>
                <a:lnTo>
                  <a:pt x="1347" y="1789"/>
                </a:lnTo>
                <a:lnTo>
                  <a:pt x="1347" y="2029"/>
                </a:lnTo>
                <a:lnTo>
                  <a:pt x="1722" y="2029"/>
                </a:lnTo>
                <a:lnTo>
                  <a:pt x="1722" y="205"/>
                </a:lnTo>
                <a:lnTo>
                  <a:pt x="1914" y="205"/>
                </a:lnTo>
                <a:lnTo>
                  <a:pt x="1914" y="397"/>
                </a:lnTo>
                <a:lnTo>
                  <a:pt x="2106" y="397"/>
                </a:lnTo>
                <a:lnTo>
                  <a:pt x="2106" y="829"/>
                </a:lnTo>
                <a:lnTo>
                  <a:pt x="2298" y="829"/>
                </a:lnTo>
                <a:lnTo>
                  <a:pt x="2298" y="1213"/>
                </a:lnTo>
                <a:lnTo>
                  <a:pt x="2490" y="1213"/>
                </a:lnTo>
                <a:lnTo>
                  <a:pt x="2490" y="1453"/>
                </a:lnTo>
                <a:lnTo>
                  <a:pt x="2681" y="1453"/>
                </a:lnTo>
                <a:lnTo>
                  <a:pt x="2681" y="1424"/>
                </a:lnTo>
                <a:lnTo>
                  <a:pt x="2681" y="1"/>
                </a:lnTo>
                <a:lnTo>
                  <a:pt x="2874" y="0"/>
                </a:lnTo>
                <a:lnTo>
                  <a:pt x="2874" y="61"/>
                </a:lnTo>
                <a:lnTo>
                  <a:pt x="3066" y="61"/>
                </a:lnTo>
                <a:lnTo>
                  <a:pt x="3066" y="397"/>
                </a:lnTo>
                <a:lnTo>
                  <a:pt x="3450" y="397"/>
                </a:lnTo>
                <a:lnTo>
                  <a:pt x="3450" y="733"/>
                </a:lnTo>
                <a:lnTo>
                  <a:pt x="3641" y="733"/>
                </a:lnTo>
                <a:lnTo>
                  <a:pt x="3641" y="762"/>
                </a:lnTo>
                <a:lnTo>
                  <a:pt x="3641" y="973"/>
                </a:lnTo>
                <a:lnTo>
                  <a:pt x="4026" y="973"/>
                </a:lnTo>
                <a:lnTo>
                  <a:pt x="4026" y="1357"/>
                </a:lnTo>
                <a:lnTo>
                  <a:pt x="4266" y="1357"/>
                </a:lnTo>
              </a:path>
            </a:pathLst>
          </a:custGeom>
          <a:noFill/>
          <a:ln w="508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41760" name="Line 32">
            <a:extLst>
              <a:ext uri="{FF2B5EF4-FFF2-40B4-BE49-F238E27FC236}">
                <a16:creationId xmlns:a16="http://schemas.microsoft.com/office/drawing/2014/main" id="{F5BE3B74-FD31-4BE1-A132-17307A1D3C4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84300" y="1149350"/>
            <a:ext cx="69659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61" name="Line 33">
            <a:extLst>
              <a:ext uri="{FF2B5EF4-FFF2-40B4-BE49-F238E27FC236}">
                <a16:creationId xmlns:a16="http://schemas.microsoft.com/office/drawing/2014/main" id="{1CE69100-3210-403E-9F7A-F507DFC58A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76563" y="1160463"/>
            <a:ext cx="0" cy="304323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62" name="Rectangle 34">
            <a:extLst>
              <a:ext uri="{FF2B5EF4-FFF2-40B4-BE49-F238E27FC236}">
                <a16:creationId xmlns:a16="http://schemas.microsoft.com/office/drawing/2014/main" id="{EA4A038A-6869-4699-8645-5F58770A1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0525" y="2238375"/>
            <a:ext cx="4429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Q</a:t>
            </a:r>
            <a:r>
              <a:rPr lang="en-US" altLang="zh-TW" sz="1800" baseline="-25000">
                <a:latin typeface="Arial" panose="020B0604020202020204" pitchFamily="34" charset="0"/>
                <a:ea typeface="新細明體" panose="02020500000000000000" pitchFamily="18" charset="-120"/>
              </a:rPr>
              <a:t>1</a:t>
            </a:r>
          </a:p>
        </p:txBody>
      </p:sp>
      <p:sp>
        <p:nvSpPr>
          <p:cNvPr id="841763" name="Rectangle 35">
            <a:extLst>
              <a:ext uri="{FF2B5EF4-FFF2-40B4-BE49-F238E27FC236}">
                <a16:creationId xmlns:a16="http://schemas.microsoft.com/office/drawing/2014/main" id="{B5889B48-4340-43D5-8297-91B418B66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775" y="4251325"/>
            <a:ext cx="1320800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zh-TW" sz="1800" b="1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Stock level reviewed</a:t>
            </a:r>
          </a:p>
        </p:txBody>
      </p:sp>
      <p:sp>
        <p:nvSpPr>
          <p:cNvPr id="841764" name="Line 36">
            <a:extLst>
              <a:ext uri="{FF2B5EF4-FFF2-40B4-BE49-F238E27FC236}">
                <a16:creationId xmlns:a16="http://schemas.microsoft.com/office/drawing/2014/main" id="{98F78F07-B02C-4B66-8919-8ECD4DAC2D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65388" y="4252913"/>
            <a:ext cx="373062" cy="4683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65" name="Line 37">
            <a:extLst>
              <a:ext uri="{FF2B5EF4-FFF2-40B4-BE49-F238E27FC236}">
                <a16:creationId xmlns:a16="http://schemas.microsoft.com/office/drawing/2014/main" id="{7E9C178D-9F3D-48F4-8E13-B9F79E6088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6563" y="4373563"/>
            <a:ext cx="0" cy="1570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66" name="Line 38">
            <a:extLst>
              <a:ext uri="{FF2B5EF4-FFF2-40B4-BE49-F238E27FC236}">
                <a16:creationId xmlns:a16="http://schemas.microsoft.com/office/drawing/2014/main" id="{002457FA-0DEB-4027-97E8-55126EA5C4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6525" y="3732213"/>
            <a:ext cx="0" cy="2165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67" name="Line 39">
            <a:extLst>
              <a:ext uri="{FF2B5EF4-FFF2-40B4-BE49-F238E27FC236}">
                <a16:creationId xmlns:a16="http://schemas.microsoft.com/office/drawing/2014/main" id="{B774A4B8-8CDE-4ACE-A2A6-99672A5934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58050" y="3246438"/>
            <a:ext cx="0" cy="269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68" name="Rectangle 40">
            <a:extLst>
              <a:ext uri="{FF2B5EF4-FFF2-40B4-BE49-F238E27FC236}">
                <a16:creationId xmlns:a16="http://schemas.microsoft.com/office/drawing/2014/main" id="{E68501CB-E77F-4949-94E0-70BE0F96F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0963" y="5607050"/>
            <a:ext cx="3206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 i="1">
                <a:latin typeface="Arial" panose="020B0604020202020204" pitchFamily="34" charset="0"/>
                <a:ea typeface="新細明體" panose="02020500000000000000" pitchFamily="18" charset="-120"/>
              </a:rPr>
              <a:t>T</a:t>
            </a:r>
          </a:p>
        </p:txBody>
      </p:sp>
      <p:sp>
        <p:nvSpPr>
          <p:cNvPr id="841769" name="Rectangle 41">
            <a:extLst>
              <a:ext uri="{FF2B5EF4-FFF2-40B4-BE49-F238E27FC236}">
                <a16:creationId xmlns:a16="http://schemas.microsoft.com/office/drawing/2014/main" id="{BB3AE9C8-11C4-4787-9B5A-4C42D9558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6638" y="5624513"/>
            <a:ext cx="3206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 i="1">
                <a:latin typeface="Arial" panose="020B0604020202020204" pitchFamily="34" charset="0"/>
                <a:ea typeface="新細明體" panose="02020500000000000000" pitchFamily="18" charset="-120"/>
              </a:rPr>
              <a:t>T</a:t>
            </a:r>
          </a:p>
        </p:txBody>
      </p:sp>
      <p:sp>
        <p:nvSpPr>
          <p:cNvPr id="841770" name="Line 42">
            <a:extLst>
              <a:ext uri="{FF2B5EF4-FFF2-40B4-BE49-F238E27FC236}">
                <a16:creationId xmlns:a16="http://schemas.microsoft.com/office/drawing/2014/main" id="{B60DF3B8-C074-4B4D-A30C-784ADC6C62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55925" y="5781675"/>
            <a:ext cx="925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71" name="Line 43">
            <a:extLst>
              <a:ext uri="{FF2B5EF4-FFF2-40B4-BE49-F238E27FC236}">
                <a16:creationId xmlns:a16="http://schemas.microsoft.com/office/drawing/2014/main" id="{1C94A00E-B6B0-47ED-9399-AA809F1B32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17988" y="5797550"/>
            <a:ext cx="1006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72" name="Line 44">
            <a:extLst>
              <a:ext uri="{FF2B5EF4-FFF2-40B4-BE49-F238E27FC236}">
                <a16:creationId xmlns:a16="http://schemas.microsoft.com/office/drawing/2014/main" id="{775CECFD-4389-4BA9-B166-94AEB842D414}"/>
              </a:ext>
            </a:extLst>
          </p:cNvPr>
          <p:cNvSpPr>
            <a:spLocks noChangeShapeType="1"/>
          </p:cNvSpPr>
          <p:nvPr/>
        </p:nvSpPr>
        <p:spPr bwMode="auto">
          <a:xfrm>
            <a:off x="5224463" y="5802313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73" name="Line 45">
            <a:extLst>
              <a:ext uri="{FF2B5EF4-FFF2-40B4-BE49-F238E27FC236}">
                <a16:creationId xmlns:a16="http://schemas.microsoft.com/office/drawing/2014/main" id="{637061B1-16D8-42A4-A3A3-1D58BD9C9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3500" y="5816600"/>
            <a:ext cx="823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74" name="Line 46">
            <a:extLst>
              <a:ext uri="{FF2B5EF4-FFF2-40B4-BE49-F238E27FC236}">
                <a16:creationId xmlns:a16="http://schemas.microsoft.com/office/drawing/2014/main" id="{5AC575D6-3B60-48DA-8B78-5BA4E32E3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7975" y="4921250"/>
            <a:ext cx="0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75" name="Rectangle 47">
            <a:extLst>
              <a:ext uri="{FF2B5EF4-FFF2-40B4-BE49-F238E27FC236}">
                <a16:creationId xmlns:a16="http://schemas.microsoft.com/office/drawing/2014/main" id="{E20EED8B-50B2-4105-AA03-C07B41B3BD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663" y="5362575"/>
            <a:ext cx="4476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 i="1">
                <a:latin typeface="Arial" panose="020B0604020202020204" pitchFamily="34" charset="0"/>
                <a:ea typeface="新細明體" panose="02020500000000000000" pitchFamily="18" charset="-120"/>
              </a:rPr>
              <a:t>LT</a:t>
            </a:r>
          </a:p>
        </p:txBody>
      </p:sp>
      <p:sp>
        <p:nvSpPr>
          <p:cNvPr id="841776" name="Line 48">
            <a:extLst>
              <a:ext uri="{FF2B5EF4-FFF2-40B4-BE49-F238E27FC236}">
                <a16:creationId xmlns:a16="http://schemas.microsoft.com/office/drawing/2014/main" id="{DB377B04-DE75-4ED7-8C0E-A8417A0C238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40050" y="5553075"/>
            <a:ext cx="3159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77" name="Line 49">
            <a:extLst>
              <a:ext uri="{FF2B5EF4-FFF2-40B4-BE49-F238E27FC236}">
                <a16:creationId xmlns:a16="http://schemas.microsoft.com/office/drawing/2014/main" id="{89E971E5-82D1-4773-BB81-9E66E34E4A6A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8550" y="5570538"/>
            <a:ext cx="4699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78" name="Line 50">
            <a:extLst>
              <a:ext uri="{FF2B5EF4-FFF2-40B4-BE49-F238E27FC236}">
                <a16:creationId xmlns:a16="http://schemas.microsoft.com/office/drawing/2014/main" id="{10FA1FC2-1ADA-437E-ADF8-BDACC97F0C5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0" y="5245100"/>
            <a:ext cx="1588" cy="3476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79" name="Line 51">
            <a:extLst>
              <a:ext uri="{FF2B5EF4-FFF2-40B4-BE49-F238E27FC236}">
                <a16:creationId xmlns:a16="http://schemas.microsoft.com/office/drawing/2014/main" id="{55B0666B-CCCA-4CCD-92A2-5A20A66503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8588" y="5570538"/>
            <a:ext cx="4651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80" name="Line 52">
            <a:extLst>
              <a:ext uri="{FF2B5EF4-FFF2-40B4-BE49-F238E27FC236}">
                <a16:creationId xmlns:a16="http://schemas.microsoft.com/office/drawing/2014/main" id="{7E295EB4-BA4E-4727-BBD3-181169FF5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613400" y="5576888"/>
            <a:ext cx="1063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81" name="Rectangle 53">
            <a:extLst>
              <a:ext uri="{FF2B5EF4-FFF2-40B4-BE49-F238E27FC236}">
                <a16:creationId xmlns:a16="http://schemas.microsoft.com/office/drawing/2014/main" id="{81405A63-25E1-470A-BBA7-2331B0196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3575" y="5380038"/>
            <a:ext cx="4476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 i="1">
                <a:latin typeface="Arial" panose="020B0604020202020204" pitchFamily="34" charset="0"/>
                <a:ea typeface="新細明體" panose="02020500000000000000" pitchFamily="18" charset="-120"/>
              </a:rPr>
              <a:t>LT</a:t>
            </a:r>
          </a:p>
        </p:txBody>
      </p:sp>
      <p:sp>
        <p:nvSpPr>
          <p:cNvPr id="841782" name="Rectangle 54">
            <a:extLst>
              <a:ext uri="{FF2B5EF4-FFF2-40B4-BE49-F238E27FC236}">
                <a16:creationId xmlns:a16="http://schemas.microsoft.com/office/drawing/2014/main" id="{B3009635-3A41-4F8F-B7E5-848036374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4448175"/>
            <a:ext cx="12477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zh-TW" sz="1800" b="1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Order received</a:t>
            </a:r>
          </a:p>
        </p:txBody>
      </p:sp>
      <p:sp>
        <p:nvSpPr>
          <p:cNvPr id="841783" name="Line 55">
            <a:extLst>
              <a:ext uri="{FF2B5EF4-FFF2-40B4-BE49-F238E27FC236}">
                <a16:creationId xmlns:a16="http://schemas.microsoft.com/office/drawing/2014/main" id="{D6AD11B4-A3DB-41C2-80A5-C640B6A7C6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60838" y="4676775"/>
            <a:ext cx="179387" cy="920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84" name="Line 56">
            <a:extLst>
              <a:ext uri="{FF2B5EF4-FFF2-40B4-BE49-F238E27FC236}">
                <a16:creationId xmlns:a16="http://schemas.microsoft.com/office/drawing/2014/main" id="{0B1DDDF4-7E49-482E-B7F6-DCB15724D53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00650" y="1160463"/>
            <a:ext cx="0" cy="235743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1785" name="Rectangle 57">
            <a:extLst>
              <a:ext uri="{FF2B5EF4-FFF2-40B4-BE49-F238E27FC236}">
                <a16:creationId xmlns:a16="http://schemas.microsoft.com/office/drawing/2014/main" id="{12F38D31-A5A4-41C7-8BD8-CD5239B35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1913" y="2041525"/>
            <a:ext cx="442912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Q</a:t>
            </a:r>
            <a:r>
              <a:rPr lang="en-US" altLang="zh-TW" sz="1800" baseline="-25000">
                <a:latin typeface="Arial" panose="020B0604020202020204" pitchFamily="34" charset="0"/>
                <a:ea typeface="新細明體" panose="02020500000000000000" pitchFamily="18" charset="-120"/>
              </a:rPr>
              <a:t>2</a:t>
            </a:r>
          </a:p>
        </p:txBody>
      </p:sp>
      <p:sp>
        <p:nvSpPr>
          <p:cNvPr id="841786" name="Rectangle 58">
            <a:extLst>
              <a:ext uri="{FF2B5EF4-FFF2-40B4-BE49-F238E27FC236}">
                <a16:creationId xmlns:a16="http://schemas.microsoft.com/office/drawing/2014/main" id="{EBEF22B0-1B45-4A43-B61C-4C4C477AC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638" y="960438"/>
            <a:ext cx="3714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 i="1">
                <a:latin typeface="Arial" panose="020B0604020202020204" pitchFamily="34" charset="0"/>
                <a:ea typeface="新細明體" panose="02020500000000000000" pitchFamily="18" charset="-120"/>
              </a:rPr>
              <a:t>M</a:t>
            </a:r>
          </a:p>
        </p:txBody>
      </p:sp>
      <p:sp>
        <p:nvSpPr>
          <p:cNvPr id="841787" name="Rectangle 59">
            <a:extLst>
              <a:ext uri="{FF2B5EF4-FFF2-40B4-BE49-F238E27FC236}">
                <a16:creationId xmlns:a16="http://schemas.microsoft.com/office/drawing/2014/main" id="{52C1169D-9068-4A4F-BA0E-73C8571AA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313" y="3992563"/>
            <a:ext cx="30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 i="1">
                <a:latin typeface="Arial" panose="020B0604020202020204" pitchFamily="34" charset="0"/>
                <a:ea typeface="新細明體" panose="02020500000000000000" pitchFamily="18" charset="-120"/>
              </a:rPr>
              <a:t>q</a:t>
            </a:r>
          </a:p>
        </p:txBody>
      </p:sp>
      <p:sp>
        <p:nvSpPr>
          <p:cNvPr id="841788" name="Rectangle 60">
            <a:extLst>
              <a:ext uri="{FF2B5EF4-FFF2-40B4-BE49-F238E27FC236}">
                <a16:creationId xmlns:a16="http://schemas.microsoft.com/office/drawing/2014/main" id="{938A9FDB-DCEE-46D8-8349-C54D66540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5850" y="5027613"/>
            <a:ext cx="307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0</a:t>
            </a:r>
          </a:p>
        </p:txBody>
      </p:sp>
      <p:sp>
        <p:nvSpPr>
          <p:cNvPr id="841789" name="Rectangle 61">
            <a:extLst>
              <a:ext uri="{FF2B5EF4-FFF2-40B4-BE49-F238E27FC236}">
                <a16:creationId xmlns:a16="http://schemas.microsoft.com/office/drawing/2014/main" id="{1688244F-531D-42F5-BFC8-84FEC3E16703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2231" y="2548732"/>
            <a:ext cx="19208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Quantity on hand</a:t>
            </a:r>
          </a:p>
        </p:txBody>
      </p:sp>
      <p:sp>
        <p:nvSpPr>
          <p:cNvPr id="841790" name="Rectangle 62">
            <a:extLst>
              <a:ext uri="{FF2B5EF4-FFF2-40B4-BE49-F238E27FC236}">
                <a16:creationId xmlns:a16="http://schemas.microsoft.com/office/drawing/2014/main" id="{BD54D8B2-A2FA-41D2-B8C9-6FF4E19E6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0638" y="5272088"/>
            <a:ext cx="6889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Time</a:t>
            </a:r>
          </a:p>
        </p:txBody>
      </p:sp>
      <p:sp>
        <p:nvSpPr>
          <p:cNvPr id="841791" name="Rectangle 63">
            <a:extLst>
              <a:ext uri="{FF2B5EF4-FFF2-40B4-BE49-F238E27FC236}">
                <a16:creationId xmlns:a16="http://schemas.microsoft.com/office/drawing/2014/main" id="{6DAEF967-DE4E-42DA-BAC0-F0222CECE3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86400"/>
            <a:ext cx="3260725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zh-TW" altLang="en-US" sz="1800">
                <a:latin typeface="Arial" panose="020B0604020202020204" pitchFamily="34" charset="0"/>
                <a:ea typeface="新細明體" panose="02020500000000000000" pitchFamily="18" charset="-120"/>
              </a:rPr>
              <a:t>     </a:t>
            </a:r>
            <a:r>
              <a:rPr lang="en-US" altLang="zh-TW" sz="1800" i="1">
                <a:latin typeface="Arial" panose="020B0604020202020204" pitchFamily="34" charset="0"/>
                <a:ea typeface="新細明體" panose="02020500000000000000" pitchFamily="18" charset="-120"/>
              </a:rPr>
              <a:t>M</a:t>
            </a: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 = maximum level</a:t>
            </a:r>
          </a:p>
          <a:p>
            <a:pPr eaLnBrk="0" hangingPunct="0"/>
            <a:r>
              <a:rPr lang="en-US" altLang="zh-TW" sz="1800" i="1">
                <a:latin typeface="Arial" panose="020B0604020202020204" pitchFamily="34" charset="0"/>
                <a:ea typeface="新細明體" panose="02020500000000000000" pitchFamily="18" charset="-120"/>
              </a:rPr>
              <a:t>M</a:t>
            </a: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 - </a:t>
            </a:r>
            <a:r>
              <a:rPr lang="en-US" altLang="zh-TW" sz="1800" i="1">
                <a:latin typeface="Arial" panose="020B0604020202020204" pitchFamily="34" charset="0"/>
                <a:ea typeface="新細明體" panose="02020500000000000000" pitchFamily="18" charset="-120"/>
              </a:rPr>
              <a:t>q</a:t>
            </a: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 = replenishment quantity</a:t>
            </a:r>
          </a:p>
          <a:p>
            <a:pPr eaLnBrk="0" hangingPunct="0"/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    </a:t>
            </a:r>
            <a:r>
              <a:rPr lang="en-US" altLang="zh-TW" sz="1800" i="1">
                <a:latin typeface="Arial" panose="020B0604020202020204" pitchFamily="34" charset="0"/>
                <a:ea typeface="新細明體" panose="02020500000000000000" pitchFamily="18" charset="-120"/>
              </a:rPr>
              <a:t>LT</a:t>
            </a: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 = lead time</a:t>
            </a:r>
          </a:p>
        </p:txBody>
      </p:sp>
      <p:sp>
        <p:nvSpPr>
          <p:cNvPr id="841792" name="Rectangle 64">
            <a:extLst>
              <a:ext uri="{FF2B5EF4-FFF2-40B4-BE49-F238E27FC236}">
                <a16:creationId xmlns:a16="http://schemas.microsoft.com/office/drawing/2014/main" id="{E5916024-A09E-419F-9940-24719E234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638800"/>
            <a:ext cx="2320925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zh-TW" altLang="en-US" sz="1800" i="1"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 sz="1800" i="1">
                <a:latin typeface="Arial" panose="020B0604020202020204" pitchFamily="34" charset="0"/>
                <a:ea typeface="新細明體" panose="02020500000000000000" pitchFamily="18" charset="-120"/>
              </a:rPr>
              <a:t>T</a:t>
            </a: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 = review interval</a:t>
            </a:r>
          </a:p>
          <a:p>
            <a:pPr eaLnBrk="0" hangingPunct="0"/>
            <a:r>
              <a:rPr lang="en-US" altLang="zh-TW" sz="1800" i="1">
                <a:latin typeface="Arial" panose="020B0604020202020204" pitchFamily="34" charset="0"/>
                <a:ea typeface="新細明體" panose="02020500000000000000" pitchFamily="18" charset="-120"/>
              </a:rPr>
              <a:t> q</a:t>
            </a: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 = quantity on hand</a:t>
            </a:r>
          </a:p>
          <a:p>
            <a:pPr eaLnBrk="0" hangingPunct="0"/>
            <a:r>
              <a:rPr lang="en-US" altLang="zh-TW" sz="1800" i="1">
                <a:latin typeface="Arial" panose="020B0604020202020204" pitchFamily="34" charset="0"/>
                <a:ea typeface="新細明體" panose="02020500000000000000" pitchFamily="18" charset="-120"/>
              </a:rPr>
              <a:t>Q</a:t>
            </a:r>
            <a:r>
              <a:rPr lang="en-US" altLang="zh-TW" sz="1800" i="1" baseline="-25000">
                <a:latin typeface="Arial" panose="020B0604020202020204" pitchFamily="34" charset="0"/>
                <a:ea typeface="新細明體" panose="02020500000000000000" pitchFamily="18" charset="-120"/>
              </a:rPr>
              <a:t>i</a:t>
            </a: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 = order quantity</a:t>
            </a:r>
          </a:p>
        </p:txBody>
      </p:sp>
      <p:sp>
        <p:nvSpPr>
          <p:cNvPr id="841793" name="Rectangle 65">
            <a:extLst>
              <a:ext uri="{FF2B5EF4-FFF2-40B4-BE49-F238E27FC236}">
                <a16:creationId xmlns:a16="http://schemas.microsoft.com/office/drawing/2014/main" id="{DB808EE5-0C08-4F39-8EAC-FDB0809058E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8026400" y="3522663"/>
            <a:ext cx="3587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altLang="zh-TW">
                <a:latin typeface="Arial" panose="020B0604020202020204" pitchFamily="34" charset="0"/>
                <a:ea typeface="新細明體" panose="02020500000000000000" pitchFamily="18" charset="-120"/>
              </a:rPr>
              <a:t>~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>
            <a:extLst>
              <a:ext uri="{FF2B5EF4-FFF2-40B4-BE49-F238E27FC236}">
                <a16:creationId xmlns:a16="http://schemas.microsoft.com/office/drawing/2014/main" id="{1E4F3782-B1D8-4DD1-A72E-22035DE28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Joint ordering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842755" name="Rectangle 3">
            <a:extLst>
              <a:ext uri="{FF2B5EF4-FFF2-40B4-BE49-F238E27FC236}">
                <a16:creationId xmlns:a16="http://schemas.microsoft.com/office/drawing/2014/main" id="{6213CA53-9F51-4840-8D3C-5F0DBC65C0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>
                <a:ea typeface="新細明體" panose="02020500000000000000" pitchFamily="18" charset="-120"/>
              </a:rPr>
              <a:t>Perpetual inventory control for most firms is the problem of managing items jointly rather than singly.  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This occurs since more than one item is typically purchased from the same vendor.  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The approach to joint ordering is to find a common order review interval (</a:t>
            </a:r>
            <a:r>
              <a:rPr lang="en-US" altLang="zh-TW" sz="2400" i="1">
                <a:ea typeface="新細明體" panose="02020500000000000000" pitchFamily="18" charset="-120"/>
              </a:rPr>
              <a:t>T</a:t>
            </a:r>
            <a:r>
              <a:rPr lang="en-US" altLang="zh-TW" sz="2400">
                <a:ea typeface="新細明體" panose="02020500000000000000" pitchFamily="18" charset="-120"/>
              </a:rPr>
              <a:t>) and then to set separate target levels (</a:t>
            </a:r>
            <a:r>
              <a:rPr lang="en-US" altLang="zh-TW" sz="2400" i="1">
                <a:ea typeface="新細明體" panose="02020500000000000000" pitchFamily="18" charset="-120"/>
              </a:rPr>
              <a:t>MAX</a:t>
            </a:r>
            <a:r>
              <a:rPr lang="en-US" altLang="zh-TW" sz="2400">
                <a:ea typeface="新細明體" panose="02020500000000000000" pitchFamily="18" charset="-120"/>
              </a:rPr>
              <a:t>) based on specific item costs and service levels.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A common review time may be specified, or it may be computed based on appropriate economics.</a:t>
            </a:r>
          </a:p>
          <a:p>
            <a:endParaRPr lang="zh-TW" altLang="en-US" sz="24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>
            <a:extLst>
              <a:ext uri="{FF2B5EF4-FFF2-40B4-BE49-F238E27FC236}">
                <a16:creationId xmlns:a16="http://schemas.microsoft.com/office/drawing/2014/main" id="{6AC2887A-57A5-4ADF-8921-4344AB60C1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The Min-Max variant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845827" name="Rectangle 3">
            <a:extLst>
              <a:ext uri="{FF2B5EF4-FFF2-40B4-BE49-F238E27FC236}">
                <a16:creationId xmlns:a16="http://schemas.microsoft.com/office/drawing/2014/main" id="{313D0D14-1980-4CF4-BEBC-9AA4DFE0E5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848600" cy="2057400"/>
          </a:xfrm>
        </p:spPr>
        <p:txBody>
          <a:bodyPr/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zh-TW" sz="2000">
                <a:ea typeface="新細明體" panose="02020500000000000000" pitchFamily="18" charset="-120"/>
              </a:rPr>
              <a:t>basically a reorder point system, but the order quantity is incremented by the amount of the difference between the reorder point quantity and the quantity on hand + quantity on order </a:t>
            </a:r>
            <a:r>
              <a:rPr lang="en-US" altLang="zh-TW" sz="2000">
                <a:ea typeface="新細明體" panose="02020500000000000000" pitchFamily="18" charset="-120"/>
                <a:sym typeface="Symbol" panose="05050102010706020507" pitchFamily="18" charset="2"/>
              </a:rPr>
              <a:t></a:t>
            </a:r>
            <a:r>
              <a:rPr lang="en-US" altLang="zh-TW" sz="2000">
                <a:ea typeface="新細明體" panose="02020500000000000000" pitchFamily="18" charset="-120"/>
              </a:rPr>
              <a:t> backorders. 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zh-TW" sz="2000">
                <a:ea typeface="新細明體" panose="02020500000000000000" pitchFamily="18" charset="-120"/>
              </a:rPr>
              <a:t>takes into account that demand does not decrement inventory levels evenly.  Therefore, inventory levels may fall below the reorder point at the time that it is reached.</a:t>
            </a:r>
            <a:endParaRPr lang="zh-TW" altLang="en-US" sz="2000">
              <a:ea typeface="新細明體" panose="02020500000000000000" pitchFamily="18" charset="-120"/>
            </a:endParaRPr>
          </a:p>
        </p:txBody>
      </p:sp>
      <p:grpSp>
        <p:nvGrpSpPr>
          <p:cNvPr id="845878" name="Group 54">
            <a:extLst>
              <a:ext uri="{FF2B5EF4-FFF2-40B4-BE49-F238E27FC236}">
                <a16:creationId xmlns:a16="http://schemas.microsoft.com/office/drawing/2014/main" id="{677AF834-D13A-489A-B7C8-BFFCA666B09D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3200400"/>
            <a:ext cx="7169150" cy="3482975"/>
            <a:chOff x="317" y="973"/>
            <a:chExt cx="5107" cy="3037"/>
          </a:xfrm>
        </p:grpSpPr>
        <p:sp>
          <p:nvSpPr>
            <p:cNvPr id="845828" name="Rectangle 4">
              <a:extLst>
                <a:ext uri="{FF2B5EF4-FFF2-40B4-BE49-F238E27FC236}">
                  <a16:creationId xmlns:a16="http://schemas.microsoft.com/office/drawing/2014/main" id="{77F43E1B-FD02-4B2B-AEAE-B5DFE71057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" y="1531"/>
              <a:ext cx="184" cy="2152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29" name="Rectangle 5">
              <a:extLst>
                <a:ext uri="{FF2B5EF4-FFF2-40B4-BE49-F238E27FC236}">
                  <a16:creationId xmlns:a16="http://schemas.microsoft.com/office/drawing/2014/main" id="{24C308E1-0C00-4CEC-8581-89DB32269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" y="1723"/>
              <a:ext cx="184" cy="196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30" name="Rectangle 6">
              <a:extLst>
                <a:ext uri="{FF2B5EF4-FFF2-40B4-BE49-F238E27FC236}">
                  <a16:creationId xmlns:a16="http://schemas.microsoft.com/office/drawing/2014/main" id="{AC972B98-813F-498B-9103-D526787A3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8" y="1963"/>
              <a:ext cx="184" cy="172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31" name="Rectangle 7">
              <a:extLst>
                <a:ext uri="{FF2B5EF4-FFF2-40B4-BE49-F238E27FC236}">
                  <a16:creationId xmlns:a16="http://schemas.microsoft.com/office/drawing/2014/main" id="{2C7AA351-738C-4A39-B152-E9F9D54AB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" y="2203"/>
              <a:ext cx="184" cy="1481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32" name="Rectangle 8">
              <a:extLst>
                <a:ext uri="{FF2B5EF4-FFF2-40B4-BE49-F238E27FC236}">
                  <a16:creationId xmlns:a16="http://schemas.microsoft.com/office/drawing/2014/main" id="{7CB26C1A-4731-4CF5-A34F-F83C3CEBD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2" y="2203"/>
              <a:ext cx="184" cy="1481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33" name="Rectangle 9">
              <a:extLst>
                <a:ext uri="{FF2B5EF4-FFF2-40B4-BE49-F238E27FC236}">
                  <a16:creationId xmlns:a16="http://schemas.microsoft.com/office/drawing/2014/main" id="{DF55F13C-D323-4B0A-860D-6CE4C9132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" y="2491"/>
              <a:ext cx="184" cy="1192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34" name="Rectangle 10">
              <a:extLst>
                <a:ext uri="{FF2B5EF4-FFF2-40B4-BE49-F238E27FC236}">
                  <a16:creationId xmlns:a16="http://schemas.microsoft.com/office/drawing/2014/main" id="{2FBAA1DE-9A15-4EAA-ABC1-B7488DF7A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" y="2683"/>
              <a:ext cx="184" cy="1001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35" name="Rectangle 11">
              <a:extLst>
                <a:ext uri="{FF2B5EF4-FFF2-40B4-BE49-F238E27FC236}">
                  <a16:creationId xmlns:a16="http://schemas.microsoft.com/office/drawing/2014/main" id="{FD54DB79-2FD9-4DB0-AF55-5F41BEB0A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8" y="2827"/>
              <a:ext cx="184" cy="857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36" name="Rectangle 12">
              <a:extLst>
                <a:ext uri="{FF2B5EF4-FFF2-40B4-BE49-F238E27FC236}">
                  <a16:creationId xmlns:a16="http://schemas.microsoft.com/office/drawing/2014/main" id="{99427B5C-E616-4FC7-8493-8EF6E47EAF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" y="3115"/>
              <a:ext cx="184" cy="568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37" name="Rectangle 13">
              <a:extLst>
                <a:ext uri="{FF2B5EF4-FFF2-40B4-BE49-F238E27FC236}">
                  <a16:creationId xmlns:a16="http://schemas.microsoft.com/office/drawing/2014/main" id="{1380D260-83D6-41F2-BC6B-C3919B68FF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" y="3259"/>
              <a:ext cx="184" cy="425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38" name="Rectangle 14">
              <a:extLst>
                <a:ext uri="{FF2B5EF4-FFF2-40B4-BE49-F238E27FC236}">
                  <a16:creationId xmlns:a16="http://schemas.microsoft.com/office/drawing/2014/main" id="{17FD7A77-4987-43CC-AEDB-3CE33D1B0E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4" y="1531"/>
              <a:ext cx="184" cy="2152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39" name="Rectangle 15">
              <a:extLst>
                <a:ext uri="{FF2B5EF4-FFF2-40B4-BE49-F238E27FC236}">
                  <a16:creationId xmlns:a16="http://schemas.microsoft.com/office/drawing/2014/main" id="{E667120C-0F18-4626-AC59-BA6E16DF63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6" y="1771"/>
              <a:ext cx="184" cy="1914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40" name="Rectangle 16">
              <a:extLst>
                <a:ext uri="{FF2B5EF4-FFF2-40B4-BE49-F238E27FC236}">
                  <a16:creationId xmlns:a16="http://schemas.microsoft.com/office/drawing/2014/main" id="{508608B7-5F23-497F-B5C0-40957885F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8" y="2011"/>
              <a:ext cx="184" cy="1672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41" name="Rectangle 17">
              <a:extLst>
                <a:ext uri="{FF2B5EF4-FFF2-40B4-BE49-F238E27FC236}">
                  <a16:creationId xmlns:a16="http://schemas.microsoft.com/office/drawing/2014/main" id="{79945219-01FE-4595-B43F-298272936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0" y="2011"/>
              <a:ext cx="184" cy="1672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42" name="Rectangle 18">
              <a:extLst>
                <a:ext uri="{FF2B5EF4-FFF2-40B4-BE49-F238E27FC236}">
                  <a16:creationId xmlns:a16="http://schemas.microsoft.com/office/drawing/2014/main" id="{74DE9440-5C2B-41E2-8014-EC7512718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2" y="2299"/>
              <a:ext cx="184" cy="1384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43" name="Rectangle 19">
              <a:extLst>
                <a:ext uri="{FF2B5EF4-FFF2-40B4-BE49-F238E27FC236}">
                  <a16:creationId xmlns:a16="http://schemas.microsoft.com/office/drawing/2014/main" id="{5FEACBD0-3E3E-43C3-9020-5D6BC1DC2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4" y="2539"/>
              <a:ext cx="184" cy="1144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44" name="Rectangle 20">
              <a:extLst>
                <a:ext uri="{FF2B5EF4-FFF2-40B4-BE49-F238E27FC236}">
                  <a16:creationId xmlns:a16="http://schemas.microsoft.com/office/drawing/2014/main" id="{4E413C51-079C-4ED9-9584-FEF7B2218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6" y="2779"/>
              <a:ext cx="184" cy="904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45" name="Rectangle 21">
              <a:extLst>
                <a:ext uri="{FF2B5EF4-FFF2-40B4-BE49-F238E27FC236}">
                  <a16:creationId xmlns:a16="http://schemas.microsoft.com/office/drawing/2014/main" id="{C66BE1B9-4C48-4BFB-B234-E509A67B8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8" y="3211"/>
              <a:ext cx="184" cy="472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46" name="Rectangle 22">
              <a:extLst>
                <a:ext uri="{FF2B5EF4-FFF2-40B4-BE49-F238E27FC236}">
                  <a16:creationId xmlns:a16="http://schemas.microsoft.com/office/drawing/2014/main" id="{ECBBA9AE-1465-4F93-A35F-7344733B5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" y="3211"/>
              <a:ext cx="184" cy="472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47" name="Rectangle 23">
              <a:extLst>
                <a:ext uri="{FF2B5EF4-FFF2-40B4-BE49-F238E27FC236}">
                  <a16:creationId xmlns:a16="http://schemas.microsoft.com/office/drawing/2014/main" id="{955ABB95-23D2-402A-80CC-EBA836E3A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2" y="3307"/>
              <a:ext cx="184" cy="37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48" name="Rectangle 24">
              <a:extLst>
                <a:ext uri="{FF2B5EF4-FFF2-40B4-BE49-F238E27FC236}">
                  <a16:creationId xmlns:a16="http://schemas.microsoft.com/office/drawing/2014/main" id="{24788A14-3514-4181-8FEE-B202962C7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4" y="1483"/>
              <a:ext cx="184" cy="2200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49" name="Rectangle 25">
              <a:extLst>
                <a:ext uri="{FF2B5EF4-FFF2-40B4-BE49-F238E27FC236}">
                  <a16:creationId xmlns:a16="http://schemas.microsoft.com/office/drawing/2014/main" id="{C6984D42-C435-4D88-A446-FE64F70ADF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6" y="1819"/>
              <a:ext cx="184" cy="1864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50" name="Freeform 26">
              <a:extLst>
                <a:ext uri="{FF2B5EF4-FFF2-40B4-BE49-F238E27FC236}">
                  <a16:creationId xmlns:a16="http://schemas.microsoft.com/office/drawing/2014/main" id="{6CFA4E38-8EEF-456A-A57C-4675C15D1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" y="1047"/>
              <a:ext cx="4609" cy="2641"/>
            </a:xfrm>
            <a:custGeom>
              <a:avLst/>
              <a:gdLst>
                <a:gd name="T0" fmla="*/ 0 w 4609"/>
                <a:gd name="T1" fmla="*/ 0 h 2641"/>
                <a:gd name="T2" fmla="*/ 0 w 4609"/>
                <a:gd name="T3" fmla="*/ 2640 h 2641"/>
                <a:gd name="T4" fmla="*/ 4608 w 4609"/>
                <a:gd name="T5" fmla="*/ 2640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09" h="2641">
                  <a:moveTo>
                    <a:pt x="0" y="0"/>
                  </a:moveTo>
                  <a:lnTo>
                    <a:pt x="0" y="2640"/>
                  </a:lnTo>
                  <a:lnTo>
                    <a:pt x="4608" y="2640"/>
                  </a:lnTo>
                </a:path>
              </a:pathLst>
            </a:custGeom>
            <a:noFill/>
            <a:ln w="285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45851" name="Line 27">
              <a:extLst>
                <a:ext uri="{FF2B5EF4-FFF2-40B4-BE49-F238E27FC236}">
                  <a16:creationId xmlns:a16="http://schemas.microsoft.com/office/drawing/2014/main" id="{B64BCAE7-91E7-4BA3-BF9D-754870241F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" y="1383"/>
              <a:ext cx="45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52" name="Line 28">
              <a:extLst>
                <a:ext uri="{FF2B5EF4-FFF2-40B4-BE49-F238E27FC236}">
                  <a16:creationId xmlns:a16="http://schemas.microsoft.com/office/drawing/2014/main" id="{806ACC7C-2053-4205-8EC2-69EAC88026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5" y="3015"/>
              <a:ext cx="450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53" name="Freeform 29">
              <a:extLst>
                <a:ext uri="{FF2B5EF4-FFF2-40B4-BE49-F238E27FC236}">
                  <a16:creationId xmlns:a16="http://schemas.microsoft.com/office/drawing/2014/main" id="{3C889644-7F38-4BC5-A163-F5DA4420C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" y="1479"/>
              <a:ext cx="4212" cy="1825"/>
            </a:xfrm>
            <a:custGeom>
              <a:avLst/>
              <a:gdLst>
                <a:gd name="T0" fmla="*/ 0 w 4212"/>
                <a:gd name="T1" fmla="*/ 45 h 1825"/>
                <a:gd name="T2" fmla="*/ 179 w 4212"/>
                <a:gd name="T3" fmla="*/ 48 h 1825"/>
                <a:gd name="T4" fmla="*/ 179 w 4212"/>
                <a:gd name="T5" fmla="*/ 240 h 1825"/>
                <a:gd name="T6" fmla="*/ 371 w 4212"/>
                <a:gd name="T7" fmla="*/ 240 h 1825"/>
                <a:gd name="T8" fmla="*/ 371 w 4212"/>
                <a:gd name="T9" fmla="*/ 480 h 1825"/>
                <a:gd name="T10" fmla="*/ 563 w 4212"/>
                <a:gd name="T11" fmla="*/ 480 h 1825"/>
                <a:gd name="T12" fmla="*/ 563 w 4212"/>
                <a:gd name="T13" fmla="*/ 720 h 1825"/>
                <a:gd name="T14" fmla="*/ 736 w 4212"/>
                <a:gd name="T15" fmla="*/ 720 h 1825"/>
                <a:gd name="T16" fmla="*/ 947 w 4212"/>
                <a:gd name="T17" fmla="*/ 720 h 1825"/>
                <a:gd name="T18" fmla="*/ 947 w 4212"/>
                <a:gd name="T19" fmla="*/ 1008 h 1825"/>
                <a:gd name="T20" fmla="*/ 1139 w 4212"/>
                <a:gd name="T21" fmla="*/ 1008 h 1825"/>
                <a:gd name="T22" fmla="*/ 1139 w 4212"/>
                <a:gd name="T23" fmla="*/ 1200 h 1825"/>
                <a:gd name="T24" fmla="*/ 1331 w 4212"/>
                <a:gd name="T25" fmla="*/ 1200 h 1825"/>
                <a:gd name="T26" fmla="*/ 1331 w 4212"/>
                <a:gd name="T27" fmla="*/ 1344 h 1825"/>
                <a:gd name="T28" fmla="*/ 1523 w 4212"/>
                <a:gd name="T29" fmla="*/ 1344 h 1825"/>
                <a:gd name="T30" fmla="*/ 1523 w 4212"/>
                <a:gd name="T31" fmla="*/ 1632 h 1825"/>
                <a:gd name="T32" fmla="*/ 1715 w 4212"/>
                <a:gd name="T33" fmla="*/ 1632 h 1825"/>
                <a:gd name="T34" fmla="*/ 1715 w 4212"/>
                <a:gd name="T35" fmla="*/ 1776 h 1825"/>
                <a:gd name="T36" fmla="*/ 1907 w 4212"/>
                <a:gd name="T37" fmla="*/ 1776 h 1825"/>
                <a:gd name="T38" fmla="*/ 1907 w 4212"/>
                <a:gd name="T39" fmla="*/ 48 h 1825"/>
                <a:gd name="T40" fmla="*/ 2099 w 4212"/>
                <a:gd name="T41" fmla="*/ 48 h 1825"/>
                <a:gd name="T42" fmla="*/ 2099 w 4212"/>
                <a:gd name="T43" fmla="*/ 288 h 1825"/>
                <a:gd name="T44" fmla="*/ 2291 w 4212"/>
                <a:gd name="T45" fmla="*/ 288 h 1825"/>
                <a:gd name="T46" fmla="*/ 2291 w 4212"/>
                <a:gd name="T47" fmla="*/ 528 h 1825"/>
                <a:gd name="T48" fmla="*/ 2675 w 4212"/>
                <a:gd name="T49" fmla="*/ 528 h 1825"/>
                <a:gd name="T50" fmla="*/ 2675 w 4212"/>
                <a:gd name="T51" fmla="*/ 816 h 1825"/>
                <a:gd name="T52" fmla="*/ 2867 w 4212"/>
                <a:gd name="T53" fmla="*/ 816 h 1825"/>
                <a:gd name="T54" fmla="*/ 2867 w 4212"/>
                <a:gd name="T55" fmla="*/ 1056 h 1825"/>
                <a:gd name="T56" fmla="*/ 3059 w 4212"/>
                <a:gd name="T57" fmla="*/ 1056 h 1825"/>
                <a:gd name="T58" fmla="*/ 3059 w 4212"/>
                <a:gd name="T59" fmla="*/ 1296 h 1825"/>
                <a:gd name="T60" fmla="*/ 3251 w 4212"/>
                <a:gd name="T61" fmla="*/ 1296 h 1825"/>
                <a:gd name="T62" fmla="*/ 3251 w 4212"/>
                <a:gd name="T63" fmla="*/ 1728 h 1825"/>
                <a:gd name="T64" fmla="*/ 3635 w 4212"/>
                <a:gd name="T65" fmla="*/ 1728 h 1825"/>
                <a:gd name="T66" fmla="*/ 3635 w 4212"/>
                <a:gd name="T67" fmla="*/ 1824 h 1825"/>
                <a:gd name="T68" fmla="*/ 3827 w 4212"/>
                <a:gd name="T69" fmla="*/ 1824 h 1825"/>
                <a:gd name="T70" fmla="*/ 3827 w 4212"/>
                <a:gd name="T71" fmla="*/ 0 h 1825"/>
                <a:gd name="T72" fmla="*/ 4019 w 4212"/>
                <a:gd name="T73" fmla="*/ 0 h 1825"/>
                <a:gd name="T74" fmla="*/ 4019 w 4212"/>
                <a:gd name="T75" fmla="*/ 336 h 1825"/>
                <a:gd name="T76" fmla="*/ 4211 w 4212"/>
                <a:gd name="T77" fmla="*/ 336 h 1825"/>
                <a:gd name="T78" fmla="*/ 4211 w 4212"/>
                <a:gd name="T79" fmla="*/ 624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212" h="1825">
                  <a:moveTo>
                    <a:pt x="0" y="45"/>
                  </a:moveTo>
                  <a:lnTo>
                    <a:pt x="179" y="48"/>
                  </a:lnTo>
                  <a:lnTo>
                    <a:pt x="179" y="240"/>
                  </a:lnTo>
                  <a:lnTo>
                    <a:pt x="371" y="240"/>
                  </a:lnTo>
                  <a:lnTo>
                    <a:pt x="371" y="480"/>
                  </a:lnTo>
                  <a:lnTo>
                    <a:pt x="563" y="480"/>
                  </a:lnTo>
                  <a:lnTo>
                    <a:pt x="563" y="720"/>
                  </a:lnTo>
                  <a:lnTo>
                    <a:pt x="736" y="720"/>
                  </a:lnTo>
                  <a:lnTo>
                    <a:pt x="947" y="720"/>
                  </a:lnTo>
                  <a:lnTo>
                    <a:pt x="947" y="1008"/>
                  </a:lnTo>
                  <a:lnTo>
                    <a:pt x="1139" y="1008"/>
                  </a:lnTo>
                  <a:lnTo>
                    <a:pt x="1139" y="1200"/>
                  </a:lnTo>
                  <a:lnTo>
                    <a:pt x="1331" y="1200"/>
                  </a:lnTo>
                  <a:lnTo>
                    <a:pt x="1331" y="1344"/>
                  </a:lnTo>
                  <a:lnTo>
                    <a:pt x="1523" y="1344"/>
                  </a:lnTo>
                  <a:lnTo>
                    <a:pt x="1523" y="1632"/>
                  </a:lnTo>
                  <a:lnTo>
                    <a:pt x="1715" y="1632"/>
                  </a:lnTo>
                  <a:lnTo>
                    <a:pt x="1715" y="1776"/>
                  </a:lnTo>
                  <a:lnTo>
                    <a:pt x="1907" y="1776"/>
                  </a:lnTo>
                  <a:lnTo>
                    <a:pt x="1907" y="48"/>
                  </a:lnTo>
                  <a:lnTo>
                    <a:pt x="2099" y="48"/>
                  </a:lnTo>
                  <a:lnTo>
                    <a:pt x="2099" y="288"/>
                  </a:lnTo>
                  <a:lnTo>
                    <a:pt x="2291" y="288"/>
                  </a:lnTo>
                  <a:lnTo>
                    <a:pt x="2291" y="528"/>
                  </a:lnTo>
                  <a:lnTo>
                    <a:pt x="2675" y="528"/>
                  </a:lnTo>
                  <a:lnTo>
                    <a:pt x="2675" y="816"/>
                  </a:lnTo>
                  <a:lnTo>
                    <a:pt x="2867" y="816"/>
                  </a:lnTo>
                  <a:lnTo>
                    <a:pt x="2867" y="1056"/>
                  </a:lnTo>
                  <a:lnTo>
                    <a:pt x="3059" y="1056"/>
                  </a:lnTo>
                  <a:lnTo>
                    <a:pt x="3059" y="1296"/>
                  </a:lnTo>
                  <a:lnTo>
                    <a:pt x="3251" y="1296"/>
                  </a:lnTo>
                  <a:lnTo>
                    <a:pt x="3251" y="1728"/>
                  </a:lnTo>
                  <a:lnTo>
                    <a:pt x="3635" y="1728"/>
                  </a:lnTo>
                  <a:lnTo>
                    <a:pt x="3635" y="1824"/>
                  </a:lnTo>
                  <a:lnTo>
                    <a:pt x="3827" y="1824"/>
                  </a:lnTo>
                  <a:lnTo>
                    <a:pt x="3827" y="0"/>
                  </a:lnTo>
                  <a:lnTo>
                    <a:pt x="4019" y="0"/>
                  </a:lnTo>
                  <a:lnTo>
                    <a:pt x="4019" y="336"/>
                  </a:lnTo>
                  <a:lnTo>
                    <a:pt x="4211" y="336"/>
                  </a:lnTo>
                  <a:lnTo>
                    <a:pt x="4211" y="624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45854" name="Rectangle 30">
              <a:extLst>
                <a:ext uri="{FF2B5EF4-FFF2-40B4-BE49-F238E27FC236}">
                  <a16:creationId xmlns:a16="http://schemas.microsoft.com/office/drawing/2014/main" id="{E9FAE544-BEA3-4E8E-8CB0-CA9A3F539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5" y="1990"/>
              <a:ext cx="224" cy="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800">
                  <a:latin typeface="Arial" panose="020B0604020202020204" pitchFamily="34" charset="0"/>
                  <a:ea typeface="新細明體" panose="02020500000000000000" pitchFamily="18" charset="-120"/>
                </a:rPr>
                <a:t>~</a:t>
              </a:r>
            </a:p>
          </p:txBody>
        </p:sp>
        <p:sp>
          <p:nvSpPr>
            <p:cNvPr id="845855" name="Line 31">
              <a:extLst>
                <a:ext uri="{FF2B5EF4-FFF2-40B4-BE49-F238E27FC236}">
                  <a16:creationId xmlns:a16="http://schemas.microsoft.com/office/drawing/2014/main" id="{073ECCE8-8347-45B8-A8C1-E848320CCA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4" y="1380"/>
              <a:ext cx="0" cy="17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56" name="Rectangle 32">
              <a:extLst>
                <a:ext uri="{FF2B5EF4-FFF2-40B4-BE49-F238E27FC236}">
                  <a16:creationId xmlns:a16="http://schemas.microsoft.com/office/drawing/2014/main" id="{4450441D-A843-4671-B031-1F57354C5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5" y="2089"/>
              <a:ext cx="273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 i="1">
                  <a:latin typeface="Arial" panose="020B0604020202020204" pitchFamily="34" charset="0"/>
                  <a:ea typeface="新細明體" panose="02020500000000000000" pitchFamily="18" charset="-120"/>
                </a:rPr>
                <a:t>Q</a:t>
              </a:r>
              <a:r>
                <a:rPr lang="en-US" altLang="zh-TW" sz="1400" baseline="-25000">
                  <a:latin typeface="Arial" panose="020B0604020202020204" pitchFamily="34" charset="0"/>
                  <a:ea typeface="新細明體" panose="02020500000000000000" pitchFamily="18" charset="-120"/>
                </a:rPr>
                <a:t>1</a:t>
              </a:r>
            </a:p>
          </p:txBody>
        </p:sp>
        <p:sp>
          <p:nvSpPr>
            <p:cNvPr id="845857" name="Line 33">
              <a:extLst>
                <a:ext uri="{FF2B5EF4-FFF2-40B4-BE49-F238E27FC236}">
                  <a16:creationId xmlns:a16="http://schemas.microsoft.com/office/drawing/2014/main" id="{47B03AAE-A46D-4321-8416-D28DDB1DC9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6" y="1381"/>
              <a:ext cx="0" cy="18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58" name="Rectangle 34">
              <a:extLst>
                <a:ext uri="{FF2B5EF4-FFF2-40B4-BE49-F238E27FC236}">
                  <a16:creationId xmlns:a16="http://schemas.microsoft.com/office/drawing/2014/main" id="{ED520AE7-E2D5-4652-A4FE-BC4F64507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7" y="2115"/>
              <a:ext cx="273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 i="1">
                  <a:latin typeface="Arial" panose="020B0604020202020204" pitchFamily="34" charset="0"/>
                  <a:ea typeface="新細明體" panose="02020500000000000000" pitchFamily="18" charset="-120"/>
                </a:rPr>
                <a:t>Q</a:t>
              </a:r>
              <a:r>
                <a:rPr lang="en-US" altLang="zh-TW" sz="1400" baseline="-25000">
                  <a:latin typeface="Arial" panose="020B0604020202020204" pitchFamily="34" charset="0"/>
                  <a:ea typeface="新細明體" panose="02020500000000000000" pitchFamily="18" charset="-120"/>
                </a:rPr>
                <a:t>2</a:t>
              </a:r>
            </a:p>
          </p:txBody>
        </p:sp>
        <p:sp>
          <p:nvSpPr>
            <p:cNvPr id="845859" name="Line 35">
              <a:extLst>
                <a:ext uri="{FF2B5EF4-FFF2-40B4-BE49-F238E27FC236}">
                  <a16:creationId xmlns:a16="http://schemas.microsoft.com/office/drawing/2014/main" id="{0D5ECF9A-0A89-4319-A2AD-6A5B887333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74" y="1380"/>
              <a:ext cx="0" cy="16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60" name="Rectangle 36">
              <a:extLst>
                <a:ext uri="{FF2B5EF4-FFF2-40B4-BE49-F238E27FC236}">
                  <a16:creationId xmlns:a16="http://schemas.microsoft.com/office/drawing/2014/main" id="{320F9E0D-FE9E-4A16-A7C5-06B10BF38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5" y="2089"/>
              <a:ext cx="259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 i="1">
                  <a:latin typeface="Arial" panose="020B0604020202020204" pitchFamily="34" charset="0"/>
                  <a:ea typeface="新細明體" panose="02020500000000000000" pitchFamily="18" charset="-120"/>
                </a:rPr>
                <a:t>Q</a:t>
              </a:r>
              <a:r>
                <a:rPr lang="en-US" altLang="zh-TW" sz="1400" baseline="30000">
                  <a:latin typeface="Arial" panose="020B0604020202020204" pitchFamily="34" charset="0"/>
                  <a:ea typeface="新細明體" panose="02020500000000000000" pitchFamily="18" charset="-120"/>
                </a:rPr>
                <a:t>*</a:t>
              </a:r>
            </a:p>
          </p:txBody>
        </p:sp>
        <p:sp>
          <p:nvSpPr>
            <p:cNvPr id="845861" name="Rectangle 37">
              <a:extLst>
                <a:ext uri="{FF2B5EF4-FFF2-40B4-BE49-F238E27FC236}">
                  <a16:creationId xmlns:a16="http://schemas.microsoft.com/office/drawing/2014/main" id="{31A67592-879A-45EA-8B75-A34508E864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" y="2905"/>
              <a:ext cx="404" cy="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 i="1">
                  <a:latin typeface="Arial" panose="020B0604020202020204" pitchFamily="34" charset="0"/>
                  <a:ea typeface="新細明體" panose="02020500000000000000" pitchFamily="18" charset="-120"/>
                </a:rPr>
                <a:t>ROP</a:t>
              </a:r>
            </a:p>
          </p:txBody>
        </p:sp>
        <p:sp>
          <p:nvSpPr>
            <p:cNvPr id="845862" name="Rectangle 38">
              <a:extLst>
                <a:ext uri="{FF2B5EF4-FFF2-40B4-BE49-F238E27FC236}">
                  <a16:creationId xmlns:a16="http://schemas.microsoft.com/office/drawing/2014/main" id="{77E25CDB-2A19-4939-B089-9263ABE6A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" y="3001"/>
              <a:ext cx="199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 i="1">
                  <a:latin typeface="Arial" panose="020B0604020202020204" pitchFamily="34" charset="0"/>
                  <a:ea typeface="新細明體" panose="02020500000000000000" pitchFamily="18" charset="-120"/>
                </a:rPr>
                <a:t>q</a:t>
              </a:r>
            </a:p>
          </p:txBody>
        </p:sp>
        <p:sp>
          <p:nvSpPr>
            <p:cNvPr id="845863" name="Line 39">
              <a:extLst>
                <a:ext uri="{FF2B5EF4-FFF2-40B4-BE49-F238E27FC236}">
                  <a16:creationId xmlns:a16="http://schemas.microsoft.com/office/drawing/2014/main" id="{3F6DE145-9EB3-4A15-AB0A-0CCD6040F0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07" y="3107"/>
              <a:ext cx="1501" cy="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64" name="Line 40">
              <a:extLst>
                <a:ext uri="{FF2B5EF4-FFF2-40B4-BE49-F238E27FC236}">
                  <a16:creationId xmlns:a16="http://schemas.microsoft.com/office/drawing/2014/main" id="{59F94BD4-1FF9-4FB5-9BA8-9265267D7D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6" y="3164"/>
              <a:ext cx="0" cy="7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65" name="Line 41">
              <a:extLst>
                <a:ext uri="{FF2B5EF4-FFF2-40B4-BE49-F238E27FC236}">
                  <a16:creationId xmlns:a16="http://schemas.microsoft.com/office/drawing/2014/main" id="{A04746E7-486D-4BF8-9446-155BD73DC4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0" y="3308"/>
              <a:ext cx="0" cy="6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66" name="Rectangle 42">
              <a:extLst>
                <a:ext uri="{FF2B5EF4-FFF2-40B4-BE49-F238E27FC236}">
                  <a16:creationId xmlns:a16="http://schemas.microsoft.com/office/drawing/2014/main" id="{77B50FD3-BE6A-43B0-85FB-4E20A786BB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5" y="3721"/>
              <a:ext cx="27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 i="1">
                  <a:latin typeface="Arial" panose="020B0604020202020204" pitchFamily="34" charset="0"/>
                  <a:ea typeface="新細明體" panose="02020500000000000000" pitchFamily="18" charset="-120"/>
                </a:rPr>
                <a:t>LT</a:t>
              </a:r>
            </a:p>
          </p:txBody>
        </p:sp>
        <p:sp>
          <p:nvSpPr>
            <p:cNvPr id="845867" name="Line 43">
              <a:extLst>
                <a:ext uri="{FF2B5EF4-FFF2-40B4-BE49-F238E27FC236}">
                  <a16:creationId xmlns:a16="http://schemas.microsoft.com/office/drawing/2014/main" id="{D60E57E9-D049-4DF4-BABC-EF000C0260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51" y="3831"/>
              <a:ext cx="1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68" name="Line 44">
              <a:extLst>
                <a:ext uri="{FF2B5EF4-FFF2-40B4-BE49-F238E27FC236}">
                  <a16:creationId xmlns:a16="http://schemas.microsoft.com/office/drawing/2014/main" id="{766076F0-927A-448A-BEA5-EFFB20FEA5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35" y="3831"/>
              <a:ext cx="1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69" name="Line 45">
              <a:extLst>
                <a:ext uri="{FF2B5EF4-FFF2-40B4-BE49-F238E27FC236}">
                  <a16:creationId xmlns:a16="http://schemas.microsoft.com/office/drawing/2014/main" id="{08BC237D-9D71-43E4-8E5D-C2E6772D58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74" y="3308"/>
              <a:ext cx="0" cy="6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70" name="Line 46">
              <a:extLst>
                <a:ext uri="{FF2B5EF4-FFF2-40B4-BE49-F238E27FC236}">
                  <a16:creationId xmlns:a16="http://schemas.microsoft.com/office/drawing/2014/main" id="{785D5A45-EF50-4C0F-88DE-DFB75BE109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53" y="3356"/>
              <a:ext cx="0" cy="5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71" name="Rectangle 47">
              <a:extLst>
                <a:ext uri="{FF2B5EF4-FFF2-40B4-BE49-F238E27FC236}">
                  <a16:creationId xmlns:a16="http://schemas.microsoft.com/office/drawing/2014/main" id="{34396B1A-6B4B-42A8-8CB1-8D0D3B2C32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8" y="3747"/>
              <a:ext cx="276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 i="1">
                  <a:latin typeface="Arial" panose="020B0604020202020204" pitchFamily="34" charset="0"/>
                  <a:ea typeface="新細明體" panose="02020500000000000000" pitchFamily="18" charset="-120"/>
                </a:rPr>
                <a:t>LT</a:t>
              </a:r>
            </a:p>
          </p:txBody>
        </p:sp>
        <p:sp>
          <p:nvSpPr>
            <p:cNvPr id="845872" name="Line 48">
              <a:extLst>
                <a:ext uri="{FF2B5EF4-FFF2-40B4-BE49-F238E27FC236}">
                  <a16:creationId xmlns:a16="http://schemas.microsoft.com/office/drawing/2014/main" id="{031E10FE-C6FB-4C7B-91EA-1A64599410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9" y="3831"/>
              <a:ext cx="1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73" name="Line 49">
              <a:extLst>
                <a:ext uri="{FF2B5EF4-FFF2-40B4-BE49-F238E27FC236}">
                  <a16:creationId xmlns:a16="http://schemas.microsoft.com/office/drawing/2014/main" id="{6F5CD809-19DA-4A3E-988F-0CE79A84E9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65" y="3824"/>
              <a:ext cx="1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5874" name="Rectangle 50">
              <a:extLst>
                <a:ext uri="{FF2B5EF4-FFF2-40B4-BE49-F238E27FC236}">
                  <a16:creationId xmlns:a16="http://schemas.microsoft.com/office/drawing/2014/main" id="{3E76254C-B156-4B21-9B1A-5A1135943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5" y="3721"/>
              <a:ext cx="410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>
                  <a:latin typeface="Arial" panose="020B0604020202020204" pitchFamily="34" charset="0"/>
                  <a:ea typeface="新細明體" panose="02020500000000000000" pitchFamily="18" charset="-120"/>
                </a:rPr>
                <a:t>Time</a:t>
              </a:r>
            </a:p>
          </p:txBody>
        </p:sp>
        <p:sp>
          <p:nvSpPr>
            <p:cNvPr id="845875" name="Rectangle 51">
              <a:extLst>
                <a:ext uri="{FF2B5EF4-FFF2-40B4-BE49-F238E27FC236}">
                  <a16:creationId xmlns:a16="http://schemas.microsoft.com/office/drawing/2014/main" id="{B10253BF-466D-4A27-B9CB-E05617617B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130" y="2026"/>
              <a:ext cx="133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>
                  <a:latin typeface="Arial" panose="020B0604020202020204" pitchFamily="34" charset="0"/>
                  <a:ea typeface="新細明體" panose="02020500000000000000" pitchFamily="18" charset="-120"/>
                </a:rPr>
                <a:t>Quantity on hand</a:t>
              </a:r>
            </a:p>
          </p:txBody>
        </p:sp>
        <p:sp>
          <p:nvSpPr>
            <p:cNvPr id="845876" name="Rectangle 52">
              <a:extLst>
                <a:ext uri="{FF2B5EF4-FFF2-40B4-BE49-F238E27FC236}">
                  <a16:creationId xmlns:a16="http://schemas.microsoft.com/office/drawing/2014/main" id="{7A79A332-E2E6-483D-89E4-31610D314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" y="1273"/>
              <a:ext cx="234" cy="2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 i="1">
                  <a:latin typeface="Arial" panose="020B0604020202020204" pitchFamily="34" charset="0"/>
                  <a:ea typeface="新細明體" panose="02020500000000000000" pitchFamily="18" charset="-120"/>
                </a:rPr>
                <a:t>M</a:t>
              </a:r>
            </a:p>
          </p:txBody>
        </p:sp>
        <p:sp>
          <p:nvSpPr>
            <p:cNvPr id="845877" name="Text Box 53">
              <a:extLst>
                <a:ext uri="{FF2B5EF4-FFF2-40B4-BE49-F238E27FC236}">
                  <a16:creationId xmlns:a16="http://schemas.microsoft.com/office/drawing/2014/main" id="{F32D4F2A-50FC-40B6-ADD0-B89AACBCBA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13" y="973"/>
              <a:ext cx="2422" cy="302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zh-TW" sz="1600">
                  <a:solidFill>
                    <a:srgbClr val="FF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Add increment </a:t>
              </a:r>
              <a:r>
                <a:rPr lang="en-US" altLang="zh-TW" sz="1600" i="1">
                  <a:solidFill>
                    <a:srgbClr val="FF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ROP</a:t>
              </a:r>
              <a:r>
                <a:rPr lang="en-US" altLang="zh-TW" sz="1600" i="1">
                  <a:solidFill>
                    <a:srgbClr val="FF0000"/>
                  </a:solidFill>
                  <a:latin typeface="Arial" panose="020B0604020202020204" pitchFamily="34" charset="0"/>
                  <a:ea typeface="新細明體" panose="02020500000000000000" pitchFamily="18" charset="-120"/>
                  <a:sym typeface="Symbol" panose="05050102010706020507" pitchFamily="18" charset="2"/>
                </a:rPr>
                <a:t></a:t>
              </a:r>
              <a:r>
                <a:rPr lang="en-US" altLang="zh-TW" sz="1600" i="1">
                  <a:solidFill>
                    <a:srgbClr val="FF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q</a:t>
              </a:r>
              <a:r>
                <a:rPr lang="en-US" altLang="zh-TW" sz="1600">
                  <a:solidFill>
                    <a:srgbClr val="FF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 to order size</a:t>
              </a:r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>
            <a:extLst>
              <a:ext uri="{FF2B5EF4-FFF2-40B4-BE49-F238E27FC236}">
                <a16:creationId xmlns:a16="http://schemas.microsoft.com/office/drawing/2014/main" id="{E096C8D0-FADA-4987-AD94-E84EA9ECEF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The T, R, M variant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846851" name="Rectangle 3">
            <a:extLst>
              <a:ext uri="{FF2B5EF4-FFF2-40B4-BE49-F238E27FC236}">
                <a16:creationId xmlns:a16="http://schemas.microsoft.com/office/drawing/2014/main" id="{5717E368-BE2A-4CDE-80D8-59B0CC5D57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80772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a combination of the min-max and the periodic review systems.  </a:t>
            </a:r>
          </a:p>
          <a:p>
            <a:pPr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stock levels are reviewed periodically, but control the release of the replenishment order by whether the reorder point is reached.  </a:t>
            </a:r>
          </a:p>
          <a:p>
            <a:pPr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useful where demand is low, such that small quantities might be released under a periodic review method.</a:t>
            </a:r>
            <a:endParaRPr lang="zh-TW" altLang="en-US" sz="2000">
              <a:ea typeface="新細明體" panose="02020500000000000000" pitchFamily="18" charset="-120"/>
            </a:endParaRPr>
          </a:p>
        </p:txBody>
      </p:sp>
      <p:sp>
        <p:nvSpPr>
          <p:cNvPr id="846852" name="Text Box 4">
            <a:extLst>
              <a:ext uri="{FF2B5EF4-FFF2-40B4-BE49-F238E27FC236}">
                <a16:creationId xmlns:a16="http://schemas.microsoft.com/office/drawing/2014/main" id="{3EF588A5-2372-4FEF-B774-64CDD65C7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2728913"/>
            <a:ext cx="1973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TW" sz="1800">
                <a:solidFill>
                  <a:srgbClr val="0033CC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T,R,M variant</a:t>
            </a:r>
          </a:p>
        </p:txBody>
      </p:sp>
      <p:sp>
        <p:nvSpPr>
          <p:cNvPr id="846853" name="Freeform 5">
            <a:extLst>
              <a:ext uri="{FF2B5EF4-FFF2-40B4-BE49-F238E27FC236}">
                <a16:creationId xmlns:a16="http://schemas.microsoft.com/office/drawing/2014/main" id="{341586E9-6B0F-4197-9ABB-D60552BA59E2}"/>
              </a:ext>
            </a:extLst>
          </p:cNvPr>
          <p:cNvSpPr>
            <a:spLocks/>
          </p:cNvSpPr>
          <p:nvPr/>
        </p:nvSpPr>
        <p:spPr bwMode="auto">
          <a:xfrm>
            <a:off x="1200150" y="2782888"/>
            <a:ext cx="6604000" cy="2827337"/>
          </a:xfrm>
          <a:custGeom>
            <a:avLst/>
            <a:gdLst>
              <a:gd name="T0" fmla="*/ 0 w 4678"/>
              <a:gd name="T1" fmla="*/ 0 h 2199"/>
              <a:gd name="T2" fmla="*/ 0 w 4678"/>
              <a:gd name="T3" fmla="*/ 2199 h 2199"/>
              <a:gd name="T4" fmla="*/ 4678 w 4678"/>
              <a:gd name="T5" fmla="*/ 2199 h 2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78" h="2199">
                <a:moveTo>
                  <a:pt x="0" y="0"/>
                </a:moveTo>
                <a:lnTo>
                  <a:pt x="0" y="2199"/>
                </a:lnTo>
                <a:lnTo>
                  <a:pt x="4678" y="2199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46854" name="Freeform 6">
            <a:extLst>
              <a:ext uri="{FF2B5EF4-FFF2-40B4-BE49-F238E27FC236}">
                <a16:creationId xmlns:a16="http://schemas.microsoft.com/office/drawing/2014/main" id="{689C835B-C8CD-484C-9EF0-B447974B140F}"/>
              </a:ext>
            </a:extLst>
          </p:cNvPr>
          <p:cNvSpPr>
            <a:spLocks/>
          </p:cNvSpPr>
          <p:nvPr/>
        </p:nvSpPr>
        <p:spPr bwMode="auto">
          <a:xfrm>
            <a:off x="1335088" y="3367088"/>
            <a:ext cx="6384925" cy="1917700"/>
          </a:xfrm>
          <a:custGeom>
            <a:avLst/>
            <a:gdLst>
              <a:gd name="T0" fmla="*/ 0 w 4523"/>
              <a:gd name="T1" fmla="*/ 0 h 1492"/>
              <a:gd name="T2" fmla="*/ 0 w 4523"/>
              <a:gd name="T3" fmla="*/ 148 h 1492"/>
              <a:gd name="T4" fmla="*/ 209 w 4523"/>
              <a:gd name="T5" fmla="*/ 148 h 1492"/>
              <a:gd name="T6" fmla="*/ 209 w 4523"/>
              <a:gd name="T7" fmla="*/ 384 h 1492"/>
              <a:gd name="T8" fmla="*/ 358 w 4523"/>
              <a:gd name="T9" fmla="*/ 384 h 1492"/>
              <a:gd name="T10" fmla="*/ 358 w 4523"/>
              <a:gd name="T11" fmla="*/ 550 h 1492"/>
              <a:gd name="T12" fmla="*/ 532 w 4523"/>
              <a:gd name="T13" fmla="*/ 550 h 1492"/>
              <a:gd name="T14" fmla="*/ 532 w 4523"/>
              <a:gd name="T15" fmla="*/ 689 h 1492"/>
              <a:gd name="T16" fmla="*/ 629 w 4523"/>
              <a:gd name="T17" fmla="*/ 715 h 1492"/>
              <a:gd name="T18" fmla="*/ 689 w 4523"/>
              <a:gd name="T19" fmla="*/ 699 h 1492"/>
              <a:gd name="T20" fmla="*/ 689 w 4523"/>
              <a:gd name="T21" fmla="*/ 907 h 1492"/>
              <a:gd name="T22" fmla="*/ 755 w 4523"/>
              <a:gd name="T23" fmla="*/ 925 h 1492"/>
              <a:gd name="T24" fmla="*/ 755 w 4523"/>
              <a:gd name="T25" fmla="*/ 1169 h 1492"/>
              <a:gd name="T26" fmla="*/ 925 w 4523"/>
              <a:gd name="T27" fmla="*/ 1169 h 1492"/>
              <a:gd name="T28" fmla="*/ 925 w 4523"/>
              <a:gd name="T29" fmla="*/ 1335 h 1492"/>
              <a:gd name="T30" fmla="*/ 1073 w 4523"/>
              <a:gd name="T31" fmla="*/ 1335 h 1492"/>
              <a:gd name="T32" fmla="*/ 1073 w 4523"/>
              <a:gd name="T33" fmla="*/ 26 h 1492"/>
              <a:gd name="T34" fmla="*/ 1169 w 4523"/>
              <a:gd name="T35" fmla="*/ 26 h 1492"/>
              <a:gd name="T36" fmla="*/ 1169 w 4523"/>
              <a:gd name="T37" fmla="*/ 218 h 1492"/>
              <a:gd name="T38" fmla="*/ 1361 w 4523"/>
              <a:gd name="T39" fmla="*/ 218 h 1492"/>
              <a:gd name="T40" fmla="*/ 1361 w 4523"/>
              <a:gd name="T41" fmla="*/ 349 h 1492"/>
              <a:gd name="T42" fmla="*/ 1580 w 4523"/>
              <a:gd name="T43" fmla="*/ 349 h 1492"/>
              <a:gd name="T44" fmla="*/ 1580 w 4523"/>
              <a:gd name="T45" fmla="*/ 471 h 1492"/>
              <a:gd name="T46" fmla="*/ 1737 w 4523"/>
              <a:gd name="T47" fmla="*/ 471 h 1492"/>
              <a:gd name="T48" fmla="*/ 1737 w 4523"/>
              <a:gd name="T49" fmla="*/ 611 h 1492"/>
              <a:gd name="T50" fmla="*/ 1972 w 4523"/>
              <a:gd name="T51" fmla="*/ 611 h 1492"/>
              <a:gd name="T52" fmla="*/ 1972 w 4523"/>
              <a:gd name="T53" fmla="*/ 750 h 1492"/>
              <a:gd name="T54" fmla="*/ 2269 w 4523"/>
              <a:gd name="T55" fmla="*/ 750 h 1492"/>
              <a:gd name="T56" fmla="*/ 2269 w 4523"/>
              <a:gd name="T57" fmla="*/ 873 h 1492"/>
              <a:gd name="T58" fmla="*/ 2583 w 4523"/>
              <a:gd name="T59" fmla="*/ 873 h 1492"/>
              <a:gd name="T60" fmla="*/ 2583 w 4523"/>
              <a:gd name="T61" fmla="*/ 951 h 1492"/>
              <a:gd name="T62" fmla="*/ 2889 w 4523"/>
              <a:gd name="T63" fmla="*/ 951 h 1492"/>
              <a:gd name="T64" fmla="*/ 3142 w 4523"/>
              <a:gd name="T65" fmla="*/ 981 h 1492"/>
              <a:gd name="T66" fmla="*/ 3142 w 4523"/>
              <a:gd name="T67" fmla="*/ 1126 h 1492"/>
              <a:gd name="T68" fmla="*/ 3482 w 4523"/>
              <a:gd name="T69" fmla="*/ 1126 h 1492"/>
              <a:gd name="T70" fmla="*/ 3482 w 4523"/>
              <a:gd name="T71" fmla="*/ 1239 h 1492"/>
              <a:gd name="T72" fmla="*/ 3622 w 4523"/>
              <a:gd name="T73" fmla="*/ 1239 h 1492"/>
              <a:gd name="T74" fmla="*/ 3622 w 4523"/>
              <a:gd name="T75" fmla="*/ 1379 h 1492"/>
              <a:gd name="T76" fmla="*/ 3761 w 4523"/>
              <a:gd name="T77" fmla="*/ 1379 h 1492"/>
              <a:gd name="T78" fmla="*/ 3761 w 4523"/>
              <a:gd name="T79" fmla="*/ 1492 h 1492"/>
              <a:gd name="T80" fmla="*/ 3919 w 4523"/>
              <a:gd name="T81" fmla="*/ 1492 h 1492"/>
              <a:gd name="T82" fmla="*/ 3919 w 4523"/>
              <a:gd name="T83" fmla="*/ 17 h 1492"/>
              <a:gd name="T84" fmla="*/ 4076 w 4523"/>
              <a:gd name="T85" fmla="*/ 17 h 1492"/>
              <a:gd name="T86" fmla="*/ 4058 w 4523"/>
              <a:gd name="T87" fmla="*/ 84 h 1492"/>
              <a:gd name="T88" fmla="*/ 4067 w 4523"/>
              <a:gd name="T89" fmla="*/ 157 h 1492"/>
              <a:gd name="T90" fmla="*/ 4215 w 4523"/>
              <a:gd name="T91" fmla="*/ 157 h 1492"/>
              <a:gd name="T92" fmla="*/ 4215 w 4523"/>
              <a:gd name="T93" fmla="*/ 366 h 1492"/>
              <a:gd name="T94" fmla="*/ 4381 w 4523"/>
              <a:gd name="T95" fmla="*/ 366 h 1492"/>
              <a:gd name="T96" fmla="*/ 4381 w 4523"/>
              <a:gd name="T97" fmla="*/ 576 h 1492"/>
              <a:gd name="T98" fmla="*/ 4478 w 4523"/>
              <a:gd name="T99" fmla="*/ 602 h 1492"/>
              <a:gd name="T100" fmla="*/ 4523 w 4523"/>
              <a:gd name="T101" fmla="*/ 576 h 1492"/>
              <a:gd name="T102" fmla="*/ 4523 w 4523"/>
              <a:gd name="T103" fmla="*/ 724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523" h="1492">
                <a:moveTo>
                  <a:pt x="0" y="0"/>
                </a:moveTo>
                <a:lnTo>
                  <a:pt x="0" y="148"/>
                </a:lnTo>
                <a:lnTo>
                  <a:pt x="209" y="148"/>
                </a:lnTo>
                <a:lnTo>
                  <a:pt x="209" y="384"/>
                </a:lnTo>
                <a:lnTo>
                  <a:pt x="358" y="384"/>
                </a:lnTo>
                <a:lnTo>
                  <a:pt x="358" y="550"/>
                </a:lnTo>
                <a:lnTo>
                  <a:pt x="532" y="550"/>
                </a:lnTo>
                <a:lnTo>
                  <a:pt x="532" y="689"/>
                </a:lnTo>
                <a:lnTo>
                  <a:pt x="629" y="715"/>
                </a:lnTo>
                <a:lnTo>
                  <a:pt x="689" y="699"/>
                </a:lnTo>
                <a:lnTo>
                  <a:pt x="689" y="907"/>
                </a:lnTo>
                <a:lnTo>
                  <a:pt x="755" y="925"/>
                </a:lnTo>
                <a:lnTo>
                  <a:pt x="755" y="1169"/>
                </a:lnTo>
                <a:lnTo>
                  <a:pt x="925" y="1169"/>
                </a:lnTo>
                <a:lnTo>
                  <a:pt x="925" y="1335"/>
                </a:lnTo>
                <a:lnTo>
                  <a:pt x="1073" y="1335"/>
                </a:lnTo>
                <a:lnTo>
                  <a:pt x="1073" y="26"/>
                </a:lnTo>
                <a:lnTo>
                  <a:pt x="1169" y="26"/>
                </a:lnTo>
                <a:lnTo>
                  <a:pt x="1169" y="218"/>
                </a:lnTo>
                <a:lnTo>
                  <a:pt x="1361" y="218"/>
                </a:lnTo>
                <a:lnTo>
                  <a:pt x="1361" y="349"/>
                </a:lnTo>
                <a:lnTo>
                  <a:pt x="1580" y="349"/>
                </a:lnTo>
                <a:lnTo>
                  <a:pt x="1580" y="471"/>
                </a:lnTo>
                <a:lnTo>
                  <a:pt x="1737" y="471"/>
                </a:lnTo>
                <a:lnTo>
                  <a:pt x="1737" y="611"/>
                </a:lnTo>
                <a:lnTo>
                  <a:pt x="1972" y="611"/>
                </a:lnTo>
                <a:lnTo>
                  <a:pt x="1972" y="750"/>
                </a:lnTo>
                <a:lnTo>
                  <a:pt x="2269" y="750"/>
                </a:lnTo>
                <a:lnTo>
                  <a:pt x="2269" y="873"/>
                </a:lnTo>
                <a:lnTo>
                  <a:pt x="2583" y="873"/>
                </a:lnTo>
                <a:lnTo>
                  <a:pt x="2583" y="951"/>
                </a:lnTo>
                <a:lnTo>
                  <a:pt x="2889" y="951"/>
                </a:lnTo>
                <a:lnTo>
                  <a:pt x="3142" y="981"/>
                </a:lnTo>
                <a:lnTo>
                  <a:pt x="3142" y="1126"/>
                </a:lnTo>
                <a:lnTo>
                  <a:pt x="3482" y="1126"/>
                </a:lnTo>
                <a:lnTo>
                  <a:pt x="3482" y="1239"/>
                </a:lnTo>
                <a:lnTo>
                  <a:pt x="3622" y="1239"/>
                </a:lnTo>
                <a:lnTo>
                  <a:pt x="3622" y="1379"/>
                </a:lnTo>
                <a:lnTo>
                  <a:pt x="3761" y="1379"/>
                </a:lnTo>
                <a:lnTo>
                  <a:pt x="3761" y="1492"/>
                </a:lnTo>
                <a:lnTo>
                  <a:pt x="3919" y="1492"/>
                </a:lnTo>
                <a:lnTo>
                  <a:pt x="3919" y="17"/>
                </a:lnTo>
                <a:lnTo>
                  <a:pt x="4076" y="17"/>
                </a:lnTo>
                <a:lnTo>
                  <a:pt x="4058" y="84"/>
                </a:lnTo>
                <a:lnTo>
                  <a:pt x="4067" y="157"/>
                </a:lnTo>
                <a:lnTo>
                  <a:pt x="4215" y="157"/>
                </a:lnTo>
                <a:lnTo>
                  <a:pt x="4215" y="366"/>
                </a:lnTo>
                <a:lnTo>
                  <a:pt x="4381" y="366"/>
                </a:lnTo>
                <a:lnTo>
                  <a:pt x="4381" y="576"/>
                </a:lnTo>
                <a:lnTo>
                  <a:pt x="4478" y="602"/>
                </a:lnTo>
                <a:lnTo>
                  <a:pt x="4523" y="576"/>
                </a:lnTo>
                <a:lnTo>
                  <a:pt x="4523" y="724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46855" name="Line 7">
            <a:extLst>
              <a:ext uri="{FF2B5EF4-FFF2-40B4-BE49-F238E27FC236}">
                <a16:creationId xmlns:a16="http://schemas.microsoft.com/office/drawing/2014/main" id="{62E1653A-632E-4FE8-A0C0-FE1EE188C97B}"/>
              </a:ext>
            </a:extLst>
          </p:cNvPr>
          <p:cNvSpPr>
            <a:spLocks noChangeShapeType="1"/>
          </p:cNvSpPr>
          <p:nvPr/>
        </p:nvSpPr>
        <p:spPr bwMode="auto">
          <a:xfrm>
            <a:off x="1200150" y="3187700"/>
            <a:ext cx="6197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46856" name="Line 8">
            <a:extLst>
              <a:ext uri="{FF2B5EF4-FFF2-40B4-BE49-F238E27FC236}">
                <a16:creationId xmlns:a16="http://schemas.microsoft.com/office/drawing/2014/main" id="{11D9E45F-393B-4CD4-A2C1-C0A65D6C572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4737100"/>
            <a:ext cx="62960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46857" name="Line 9">
            <a:extLst>
              <a:ext uri="{FF2B5EF4-FFF2-40B4-BE49-F238E27FC236}">
                <a16:creationId xmlns:a16="http://schemas.microsoft.com/office/drawing/2014/main" id="{E1117079-1E21-4032-BDD1-C8286309CF0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87450" y="4859338"/>
            <a:ext cx="12080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46858" name="Line 10">
            <a:extLst>
              <a:ext uri="{FF2B5EF4-FFF2-40B4-BE49-F238E27FC236}">
                <a16:creationId xmlns:a16="http://schemas.microsoft.com/office/drawing/2014/main" id="{27BD9B78-3B6A-4A0C-B0DB-C14802773E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1588" y="4948238"/>
            <a:ext cx="0" cy="133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46859" name="Line 11">
            <a:extLst>
              <a:ext uri="{FF2B5EF4-FFF2-40B4-BE49-F238E27FC236}">
                <a16:creationId xmlns:a16="http://schemas.microsoft.com/office/drawing/2014/main" id="{B05ADCA4-6301-4DA4-B088-8F53E628B3A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8663" y="4622800"/>
            <a:ext cx="0" cy="1695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46860" name="Line 12">
            <a:extLst>
              <a:ext uri="{FF2B5EF4-FFF2-40B4-BE49-F238E27FC236}">
                <a16:creationId xmlns:a16="http://schemas.microsoft.com/office/drawing/2014/main" id="{455CB82C-FEC9-4898-A5A6-23AFFBB256FD}"/>
              </a:ext>
            </a:extLst>
          </p:cNvPr>
          <p:cNvSpPr>
            <a:spLocks noChangeShapeType="1"/>
          </p:cNvSpPr>
          <p:nvPr/>
        </p:nvSpPr>
        <p:spPr bwMode="auto">
          <a:xfrm>
            <a:off x="6608763" y="5230813"/>
            <a:ext cx="0" cy="1076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46861" name="Line 13">
            <a:extLst>
              <a:ext uri="{FF2B5EF4-FFF2-40B4-BE49-F238E27FC236}">
                <a16:creationId xmlns:a16="http://schemas.microsoft.com/office/drawing/2014/main" id="{2C6DB17A-3752-4114-9046-1B1B706EB0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41588" y="6238875"/>
            <a:ext cx="2009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46862" name="Line 14">
            <a:extLst>
              <a:ext uri="{FF2B5EF4-FFF2-40B4-BE49-F238E27FC236}">
                <a16:creationId xmlns:a16="http://schemas.microsoft.com/office/drawing/2014/main" id="{D9CA2013-5727-48E8-8583-38A7AC07A2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4850" y="6227763"/>
            <a:ext cx="2154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46863" name="Line 15">
            <a:extLst>
              <a:ext uri="{FF2B5EF4-FFF2-40B4-BE49-F238E27FC236}">
                <a16:creationId xmlns:a16="http://schemas.microsoft.com/office/drawing/2014/main" id="{007C5AC3-0668-4257-8BAC-CCA5A22E882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5218113"/>
            <a:ext cx="0" cy="67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46864" name="Line 16">
            <a:extLst>
              <a:ext uri="{FF2B5EF4-FFF2-40B4-BE49-F238E27FC236}">
                <a16:creationId xmlns:a16="http://schemas.microsoft.com/office/drawing/2014/main" id="{F6097EA8-AFAB-420B-81C5-ED5CED6FC5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4825" y="5634038"/>
            <a:ext cx="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46865" name="Line 17">
            <a:extLst>
              <a:ext uri="{FF2B5EF4-FFF2-40B4-BE49-F238E27FC236}">
                <a16:creationId xmlns:a16="http://schemas.microsoft.com/office/drawing/2014/main" id="{83D8DDB3-9821-499A-B222-2654B5F983D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25" y="5835650"/>
            <a:ext cx="296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46866" name="Line 18">
            <a:extLst>
              <a:ext uri="{FF2B5EF4-FFF2-40B4-BE49-F238E27FC236}">
                <a16:creationId xmlns:a16="http://schemas.microsoft.com/office/drawing/2014/main" id="{22B433A4-58A6-43FB-8093-6FFAC7EFF1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73813" y="5846763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46867" name="Line 19">
            <a:extLst>
              <a:ext uri="{FF2B5EF4-FFF2-40B4-BE49-F238E27FC236}">
                <a16:creationId xmlns:a16="http://schemas.microsoft.com/office/drawing/2014/main" id="{0F05A634-F2D9-4446-8917-4590A0D2873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5750" y="5835650"/>
            <a:ext cx="258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46868" name="Line 20">
            <a:extLst>
              <a:ext uri="{FF2B5EF4-FFF2-40B4-BE49-F238E27FC236}">
                <a16:creationId xmlns:a16="http://schemas.microsoft.com/office/drawing/2014/main" id="{EA0C441A-58AD-41D1-BA46-DDCE2FFDBC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08225" y="5835650"/>
            <a:ext cx="222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46869" name="Text Box 21">
            <a:extLst>
              <a:ext uri="{FF2B5EF4-FFF2-40B4-BE49-F238E27FC236}">
                <a16:creationId xmlns:a16="http://schemas.microsoft.com/office/drawing/2014/main" id="{0CF4F5B7-95AD-4446-AC86-459D13EEAB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1988" y="5713413"/>
            <a:ext cx="420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1600" i="1">
                <a:latin typeface="Arial" panose="020B0604020202020204" pitchFamily="34" charset="0"/>
                <a:ea typeface="新細明體" panose="02020500000000000000" pitchFamily="18" charset="-120"/>
              </a:rPr>
              <a:t>LT</a:t>
            </a:r>
          </a:p>
        </p:txBody>
      </p:sp>
      <p:sp>
        <p:nvSpPr>
          <p:cNvPr id="846870" name="Text Box 22">
            <a:extLst>
              <a:ext uri="{FF2B5EF4-FFF2-40B4-BE49-F238E27FC236}">
                <a16:creationId xmlns:a16="http://schemas.microsoft.com/office/drawing/2014/main" id="{4B0515C0-A4A5-473C-97CC-BAB8E60B1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888" y="5724525"/>
            <a:ext cx="4206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1600" i="1">
                <a:latin typeface="Arial" panose="020B0604020202020204" pitchFamily="34" charset="0"/>
                <a:ea typeface="新細明體" panose="02020500000000000000" pitchFamily="18" charset="-120"/>
              </a:rPr>
              <a:t>LT</a:t>
            </a:r>
          </a:p>
        </p:txBody>
      </p:sp>
      <p:sp>
        <p:nvSpPr>
          <p:cNvPr id="846871" name="Text Box 23">
            <a:extLst>
              <a:ext uri="{FF2B5EF4-FFF2-40B4-BE49-F238E27FC236}">
                <a16:creationId xmlns:a16="http://schemas.microsoft.com/office/drawing/2014/main" id="{94FA4A00-FA95-46CF-B74E-4EC2C513B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738" y="600233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1800" i="1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</a:t>
            </a:r>
          </a:p>
        </p:txBody>
      </p:sp>
      <p:sp>
        <p:nvSpPr>
          <p:cNvPr id="846872" name="Text Box 24">
            <a:extLst>
              <a:ext uri="{FF2B5EF4-FFF2-40B4-BE49-F238E27FC236}">
                <a16:creationId xmlns:a16="http://schemas.microsoft.com/office/drawing/2014/main" id="{78721E08-C8EE-423D-8720-AA53C0A41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0838" y="5970588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1800" i="1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</a:t>
            </a:r>
          </a:p>
        </p:txBody>
      </p:sp>
      <p:sp>
        <p:nvSpPr>
          <p:cNvPr id="846873" name="Text Box 25">
            <a:extLst>
              <a:ext uri="{FF2B5EF4-FFF2-40B4-BE49-F238E27FC236}">
                <a16:creationId xmlns:a16="http://schemas.microsoft.com/office/drawing/2014/main" id="{877C79D9-BFDD-4B01-8DA6-ED94138BD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275" y="565785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1600">
                <a:latin typeface="Arial" panose="020B0604020202020204" pitchFamily="34" charset="0"/>
                <a:ea typeface="新細明體" panose="02020500000000000000" pitchFamily="18" charset="-120"/>
              </a:rPr>
              <a:t>Time</a:t>
            </a:r>
          </a:p>
        </p:txBody>
      </p:sp>
      <p:sp>
        <p:nvSpPr>
          <p:cNvPr id="846874" name="Text Box 26">
            <a:extLst>
              <a:ext uri="{FF2B5EF4-FFF2-40B4-BE49-F238E27FC236}">
                <a16:creationId xmlns:a16="http://schemas.microsoft.com/office/drawing/2014/main" id="{58906DBD-C00F-4A71-8170-8C9B34D03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38" y="4579938"/>
            <a:ext cx="33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1600" i="1">
                <a:latin typeface="Arial" panose="020B0604020202020204" pitchFamily="34" charset="0"/>
                <a:ea typeface="新細明體" panose="02020500000000000000" pitchFamily="18" charset="-120"/>
              </a:rPr>
              <a:t>R</a:t>
            </a:r>
          </a:p>
        </p:txBody>
      </p:sp>
      <p:sp>
        <p:nvSpPr>
          <p:cNvPr id="846875" name="Text Box 27">
            <a:extLst>
              <a:ext uri="{FF2B5EF4-FFF2-40B4-BE49-F238E27FC236}">
                <a16:creationId xmlns:a16="http://schemas.microsoft.com/office/drawing/2014/main" id="{95B5FCB2-1053-429A-90DD-41C3921D5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47482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1600" i="1">
                <a:latin typeface="Arial" panose="020B0604020202020204" pitchFamily="34" charset="0"/>
                <a:ea typeface="新細明體" panose="02020500000000000000" pitchFamily="18" charset="-120"/>
              </a:rPr>
              <a:t>q</a:t>
            </a:r>
          </a:p>
        </p:txBody>
      </p:sp>
      <p:sp>
        <p:nvSpPr>
          <p:cNvPr id="846876" name="Line 28">
            <a:extLst>
              <a:ext uri="{FF2B5EF4-FFF2-40B4-BE49-F238E27FC236}">
                <a16:creationId xmlns:a16="http://schemas.microsoft.com/office/drawing/2014/main" id="{E1446442-355E-42BD-8334-BA22AC36867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00150" y="3367088"/>
            <a:ext cx="1222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46877" name="Text Box 29">
            <a:extLst>
              <a:ext uri="{FF2B5EF4-FFF2-40B4-BE49-F238E27FC236}">
                <a16:creationId xmlns:a16="http://schemas.microsoft.com/office/drawing/2014/main" id="{FBC5D964-80CE-4385-807C-A448D297A10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11931" y="3571082"/>
            <a:ext cx="1493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1600">
                <a:latin typeface="Arial" panose="020B0604020202020204" pitchFamily="34" charset="0"/>
                <a:ea typeface="新細明體" panose="02020500000000000000" pitchFamily="18" charset="-120"/>
              </a:rPr>
              <a:t>Inventory level</a:t>
            </a:r>
          </a:p>
        </p:txBody>
      </p:sp>
      <p:sp>
        <p:nvSpPr>
          <p:cNvPr id="846878" name="Text Box 30">
            <a:extLst>
              <a:ext uri="{FF2B5EF4-FFF2-40B4-BE49-F238E27FC236}">
                <a16:creationId xmlns:a16="http://schemas.microsoft.com/office/drawing/2014/main" id="{F89AED49-BB47-4345-AFD9-88203023D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6319838"/>
            <a:ext cx="1568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1600" i="1">
                <a:latin typeface="Arial" panose="020B0604020202020204" pitchFamily="34" charset="0"/>
                <a:ea typeface="新細明體" panose="02020500000000000000" pitchFamily="18" charset="-120"/>
              </a:rPr>
              <a:t>T</a:t>
            </a:r>
            <a:r>
              <a:rPr lang="en-US" altLang="zh-TW" sz="1600">
                <a:latin typeface="Arial" panose="020B0604020202020204" pitchFamily="34" charset="0"/>
                <a:ea typeface="新細明體" panose="02020500000000000000" pitchFamily="18" charset="-120"/>
              </a:rPr>
              <a:t> = review time</a:t>
            </a:r>
          </a:p>
        </p:txBody>
      </p:sp>
      <p:sp>
        <p:nvSpPr>
          <p:cNvPr id="846879" name="Text Box 31">
            <a:extLst>
              <a:ext uri="{FF2B5EF4-FFF2-40B4-BE49-F238E27FC236}">
                <a16:creationId xmlns:a16="http://schemas.microsoft.com/office/drawing/2014/main" id="{C48AAECB-8C81-446B-BD14-A29E2ED07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19800"/>
            <a:ext cx="17160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1600" i="1">
                <a:latin typeface="Arial" panose="020B0604020202020204" pitchFamily="34" charset="0"/>
                <a:ea typeface="新細明體" panose="02020500000000000000" pitchFamily="18" charset="-120"/>
              </a:rPr>
              <a:t>R</a:t>
            </a:r>
            <a:r>
              <a:rPr lang="en-US" altLang="zh-TW" sz="1600">
                <a:latin typeface="Arial" panose="020B0604020202020204" pitchFamily="34" charset="0"/>
                <a:ea typeface="新細明體" panose="02020500000000000000" pitchFamily="18" charset="-120"/>
              </a:rPr>
              <a:t> = reorder point</a:t>
            </a:r>
          </a:p>
        </p:txBody>
      </p:sp>
      <p:sp>
        <p:nvSpPr>
          <p:cNvPr id="846880" name="Text Box 32">
            <a:extLst>
              <a:ext uri="{FF2B5EF4-FFF2-40B4-BE49-F238E27FC236}">
                <a16:creationId xmlns:a16="http://schemas.microsoft.com/office/drawing/2014/main" id="{7F93D1B7-528F-4070-8CE3-0D85FA456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6172200"/>
            <a:ext cx="3016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1600" i="1" dirty="0">
                <a:latin typeface="Arial" panose="020B0604020202020204" pitchFamily="34" charset="0"/>
                <a:ea typeface="新細明體" panose="02020500000000000000" pitchFamily="18" charset="-120"/>
              </a:rPr>
              <a:t>M – Q</a:t>
            </a:r>
            <a:r>
              <a:rPr lang="en-US" altLang="zh-TW" sz="1600" dirty="0">
                <a:latin typeface="Arial" panose="020B0604020202020204" pitchFamily="34" charset="0"/>
                <a:ea typeface="新細明體" panose="02020500000000000000" pitchFamily="18" charset="-120"/>
              </a:rPr>
              <a:t> = replenishment quantity</a:t>
            </a:r>
          </a:p>
        </p:txBody>
      </p:sp>
      <p:sp>
        <p:nvSpPr>
          <p:cNvPr id="846881" name="AutoShape 33">
            <a:extLst>
              <a:ext uri="{FF2B5EF4-FFF2-40B4-BE49-F238E27FC236}">
                <a16:creationId xmlns:a16="http://schemas.microsoft.com/office/drawing/2014/main" id="{0DF7BB1D-146F-45DC-9BFD-FF8E258C3961}"/>
              </a:ext>
            </a:extLst>
          </p:cNvPr>
          <p:cNvSpPr>
            <a:spLocks/>
          </p:cNvSpPr>
          <p:nvPr/>
        </p:nvSpPr>
        <p:spPr bwMode="auto">
          <a:xfrm>
            <a:off x="2654300" y="3198813"/>
            <a:ext cx="77788" cy="1873250"/>
          </a:xfrm>
          <a:prstGeom prst="leftBrace">
            <a:avLst>
              <a:gd name="adj1" fmla="val 200679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zh-TW" altLang="en-US" sz="1600">
              <a:solidFill>
                <a:srgbClr val="0033CC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46882" name="Text Box 34">
            <a:extLst>
              <a:ext uri="{FF2B5EF4-FFF2-40B4-BE49-F238E27FC236}">
                <a16:creationId xmlns:a16="http://schemas.microsoft.com/office/drawing/2014/main" id="{EB33B759-4654-4CBF-941E-728D74134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75" y="3990975"/>
            <a:ext cx="385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1400" i="1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Q</a:t>
            </a:r>
            <a:r>
              <a:rPr lang="en-US" altLang="zh-TW" sz="1400" i="1" baseline="-25000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1</a:t>
            </a:r>
            <a:endParaRPr lang="en-US" altLang="zh-TW" sz="1400" i="1">
              <a:solidFill>
                <a:srgbClr val="FF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46883" name="AutoShape 35">
            <a:extLst>
              <a:ext uri="{FF2B5EF4-FFF2-40B4-BE49-F238E27FC236}">
                <a16:creationId xmlns:a16="http://schemas.microsoft.com/office/drawing/2014/main" id="{06C35113-A1CE-441B-BDA8-6995C700183F}"/>
              </a:ext>
            </a:extLst>
          </p:cNvPr>
          <p:cNvSpPr>
            <a:spLocks/>
          </p:cNvSpPr>
          <p:nvPr/>
        </p:nvSpPr>
        <p:spPr bwMode="auto">
          <a:xfrm>
            <a:off x="6670675" y="3187700"/>
            <a:ext cx="134938" cy="2085975"/>
          </a:xfrm>
          <a:prstGeom prst="leftBrace">
            <a:avLst>
              <a:gd name="adj1" fmla="val 128823"/>
              <a:gd name="adj2" fmla="val 50000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846884" name="Text Box 36">
            <a:extLst>
              <a:ext uri="{FF2B5EF4-FFF2-40B4-BE49-F238E27FC236}">
                <a16:creationId xmlns:a16="http://schemas.microsoft.com/office/drawing/2014/main" id="{69D15C9B-329B-425F-9DF8-EA4021F27B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9188" y="4030663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zh-TW" altLang="en-US" sz="16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46885" name="Text Box 37">
            <a:extLst>
              <a:ext uri="{FF2B5EF4-FFF2-40B4-BE49-F238E27FC236}">
                <a16:creationId xmlns:a16="http://schemas.microsoft.com/office/drawing/2014/main" id="{03FCEC77-8A7C-43A7-97DE-A096F82EC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7450" y="4076700"/>
            <a:ext cx="420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TW" sz="1600" i="1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Q</a:t>
            </a:r>
            <a:r>
              <a:rPr lang="en-US" altLang="zh-TW" sz="1600" i="1" baseline="-25000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2</a:t>
            </a:r>
            <a:endParaRPr lang="en-US" altLang="zh-TW" sz="1600" i="1">
              <a:solidFill>
                <a:srgbClr val="FF0000"/>
              </a:solidFill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46886" name="AutoShape 38">
            <a:extLst>
              <a:ext uri="{FF2B5EF4-FFF2-40B4-BE49-F238E27FC236}">
                <a16:creationId xmlns:a16="http://schemas.microsoft.com/office/drawing/2014/main" id="{279AEAA3-9368-4AD0-B237-AD39B38A3B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200400"/>
            <a:ext cx="2097088" cy="862013"/>
          </a:xfrm>
          <a:prstGeom prst="wedgeRoundRectCallout">
            <a:avLst>
              <a:gd name="adj1" fmla="val -42884"/>
              <a:gd name="adj2" fmla="val 101750"/>
              <a:gd name="adj3" fmla="val 16667"/>
            </a:avLst>
          </a:prstGeom>
          <a:solidFill>
            <a:srgbClr val="EAEAEA">
              <a:alpha val="5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altLang="zh-TW" sz="1600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Inventory </a:t>
            </a:r>
            <a:r>
              <a:rPr lang="en-US" altLang="zh-TW" sz="1600" i="1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not</a:t>
            </a:r>
            <a:r>
              <a:rPr lang="en-US" altLang="zh-TW" sz="1600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below </a:t>
            </a:r>
            <a:r>
              <a:rPr lang="en-US" altLang="zh-TW" sz="1600" i="1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R</a:t>
            </a:r>
            <a:r>
              <a:rPr lang="en-US" altLang="zh-TW" sz="1600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, so don’t place an order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4" name="Rectangle 2">
            <a:extLst>
              <a:ext uri="{FF2B5EF4-FFF2-40B4-BE49-F238E27FC236}">
                <a16:creationId xmlns:a16="http://schemas.microsoft.com/office/drawing/2014/main" id="{F62D3CB0-8791-40CB-84B8-F458AE4061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>
                <a:ea typeface="新細明體" panose="02020500000000000000" pitchFamily="18" charset="-120"/>
              </a:rPr>
              <a:t>Stock to demand - a periodic review method</a:t>
            </a:r>
            <a:endParaRPr lang="zh-TW" altLang="en-US" sz="3200">
              <a:ea typeface="新細明體" panose="02020500000000000000" pitchFamily="18" charset="-120"/>
            </a:endParaRPr>
          </a:p>
        </p:txBody>
      </p:sp>
      <p:sp>
        <p:nvSpPr>
          <p:cNvPr id="847875" name="Rectangle 3">
            <a:extLst>
              <a:ext uri="{FF2B5EF4-FFF2-40B4-BE49-F238E27FC236}">
                <a16:creationId xmlns:a16="http://schemas.microsoft.com/office/drawing/2014/main" id="{49A2728D-3470-4801-B447-95DAB3D66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772400" cy="3657600"/>
          </a:xfrm>
        </p:spPr>
        <p:txBody>
          <a:bodyPr/>
          <a:lstStyle/>
          <a:p>
            <a:r>
              <a:rPr lang="en-US" altLang="zh-TW" sz="2400">
                <a:ea typeface="新細明體" panose="02020500000000000000" pitchFamily="18" charset="-120"/>
              </a:rPr>
              <a:t>This is an important periodic review method, not so much because of its accuracy but because of its popularity in practice.  </a:t>
            </a:r>
          </a:p>
          <a:p>
            <a:r>
              <a:rPr lang="en-US" altLang="zh-TW" sz="2400">
                <a:ea typeface="新細明體" panose="02020500000000000000" pitchFamily="18" charset="-120"/>
              </a:rPr>
              <a:t>The method is synchronized with the period of the forecast.  The target quantity (</a:t>
            </a:r>
            <a:r>
              <a:rPr lang="en-US" altLang="zh-TW" sz="2400" i="1">
                <a:ea typeface="新細明體" panose="02020500000000000000" pitchFamily="18" charset="-120"/>
              </a:rPr>
              <a:t>MAX</a:t>
            </a:r>
            <a:r>
              <a:rPr lang="en-US" altLang="zh-TW" sz="2400">
                <a:ea typeface="新細明體" panose="02020500000000000000" pitchFamily="18" charset="-120"/>
              </a:rPr>
              <a:t>) is developed as follows.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Set the period of the forecast, say 4 weeks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Add time for lead time, say 1 week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Add an increment of time for safety stock, say 1 week</a:t>
            </a:r>
            <a:endParaRPr lang="zh-TW" altLang="en-US" sz="20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>
            <a:extLst>
              <a:ext uri="{FF2B5EF4-FFF2-40B4-BE49-F238E27FC236}">
                <a16:creationId xmlns:a16="http://schemas.microsoft.com/office/drawing/2014/main" id="{6523C169-87EF-456E-B1E2-8A95C557411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ea typeface="宋体" panose="02010600030101010101" pitchFamily="2" charset="-122"/>
              </a:rPr>
              <a:t>Inventory Fundamentals </a:t>
            </a:r>
            <a:endParaRPr lang="en-US" altLang="zh-CN" dirty="0">
              <a:ea typeface="宋体" panose="02010600030101010101" pitchFamily="2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28020C-B598-4E4C-AC15-A0608E3B0C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98" name="Rectangle 2">
            <a:extLst>
              <a:ext uri="{FF2B5EF4-FFF2-40B4-BE49-F238E27FC236}">
                <a16:creationId xmlns:a16="http://schemas.microsoft.com/office/drawing/2014/main" id="{5E109D30-BE0E-4442-9CFF-883D7737B3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>
                <a:ea typeface="新細明體" panose="02020500000000000000" pitchFamily="18" charset="-120"/>
              </a:rPr>
              <a:t>Multiple item, multiple-location control</a:t>
            </a:r>
            <a:endParaRPr lang="zh-TW" altLang="en-US" sz="3200">
              <a:ea typeface="新細明體" panose="02020500000000000000" pitchFamily="18" charset="-120"/>
            </a:endParaRPr>
          </a:p>
        </p:txBody>
      </p:sp>
      <p:sp>
        <p:nvSpPr>
          <p:cNvPr id="848899" name="Rectangle 3">
            <a:extLst>
              <a:ext uri="{FF2B5EF4-FFF2-40B4-BE49-F238E27FC236}">
                <a16:creationId xmlns:a16="http://schemas.microsoft.com/office/drawing/2014/main" id="{64F4C595-A20E-4193-9066-880AEEFF94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182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The theory that has been discussed previously is useful when designing inventory control systems for the practical problem of controlling many items at many locations.</a:t>
            </a:r>
          </a:p>
          <a:p>
            <a:pPr>
              <a:lnSpc>
                <a:spcPct val="8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Consider how a specialty chemical company designed such a practical system.  </a:t>
            </a:r>
          </a:p>
          <a:p>
            <a:pPr>
              <a:lnSpc>
                <a:spcPct val="80000"/>
              </a:lnSpc>
            </a:pPr>
            <a:r>
              <a:rPr lang="en-US" altLang="zh-TW" sz="1800" i="1">
                <a:ea typeface="新細明體" panose="02020500000000000000" pitchFamily="18" charset="-120"/>
              </a:rPr>
              <a:t>TASO</a:t>
            </a:r>
            <a:r>
              <a:rPr lang="en-US" altLang="zh-TW" sz="1800">
                <a:ea typeface="新細明體" panose="02020500000000000000" pitchFamily="18" charset="-120"/>
              </a:rPr>
              <a:t> is the time to accumulate a stock order (truckload) for </a:t>
            </a:r>
            <a:r>
              <a:rPr lang="en-US" altLang="zh-TW" sz="1800" i="1">
                <a:ea typeface="新細明體" panose="02020500000000000000" pitchFamily="18" charset="-120"/>
              </a:rPr>
              <a:t>all </a:t>
            </a:r>
            <a:r>
              <a:rPr lang="en-US" altLang="zh-TW" sz="1800">
                <a:ea typeface="新細明體" panose="02020500000000000000" pitchFamily="18" charset="-120"/>
              </a:rPr>
              <a:t>items in warehouse.</a:t>
            </a:r>
            <a:endParaRPr lang="zh-TW" altLang="en-US" sz="1800">
              <a:ea typeface="新細明體" panose="02020500000000000000" pitchFamily="18" charset="-120"/>
            </a:endParaRPr>
          </a:p>
        </p:txBody>
      </p:sp>
      <p:grpSp>
        <p:nvGrpSpPr>
          <p:cNvPr id="848900" name="Group 4">
            <a:extLst>
              <a:ext uri="{FF2B5EF4-FFF2-40B4-BE49-F238E27FC236}">
                <a16:creationId xmlns:a16="http://schemas.microsoft.com/office/drawing/2014/main" id="{559F4FF5-3665-4FE8-868C-3684045CB012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286000"/>
            <a:ext cx="6508750" cy="4113213"/>
            <a:chOff x="96" y="326"/>
            <a:chExt cx="5252" cy="3967"/>
          </a:xfrm>
        </p:grpSpPr>
        <p:sp>
          <p:nvSpPr>
            <p:cNvPr id="848901" name="Rectangle 5">
              <a:extLst>
                <a:ext uri="{FF2B5EF4-FFF2-40B4-BE49-F238E27FC236}">
                  <a16:creationId xmlns:a16="http://schemas.microsoft.com/office/drawing/2014/main" id="{5783AC96-BF95-4712-8CBC-BE5836E00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2327"/>
              <a:ext cx="184" cy="90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02" name="Rectangle 6">
              <a:extLst>
                <a:ext uri="{FF2B5EF4-FFF2-40B4-BE49-F238E27FC236}">
                  <a16:creationId xmlns:a16="http://schemas.microsoft.com/office/drawing/2014/main" id="{C942CCA9-DF9F-4355-8CEE-425F1D9BF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2" y="1943"/>
              <a:ext cx="184" cy="128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03" name="Rectangle 7">
              <a:extLst>
                <a:ext uri="{FF2B5EF4-FFF2-40B4-BE49-F238E27FC236}">
                  <a16:creationId xmlns:a16="http://schemas.microsoft.com/office/drawing/2014/main" id="{51EA4433-C62D-46E9-BC8F-A5DE0DD15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0" y="1703"/>
              <a:ext cx="184" cy="152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04" name="Rectangle 8">
              <a:extLst>
                <a:ext uri="{FF2B5EF4-FFF2-40B4-BE49-F238E27FC236}">
                  <a16:creationId xmlns:a16="http://schemas.microsoft.com/office/drawing/2014/main" id="{FD33F70D-76E8-40CA-B5F9-BA4424A79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8" y="1367"/>
              <a:ext cx="184" cy="186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05" name="Rectangle 9">
              <a:extLst>
                <a:ext uri="{FF2B5EF4-FFF2-40B4-BE49-F238E27FC236}">
                  <a16:creationId xmlns:a16="http://schemas.microsoft.com/office/drawing/2014/main" id="{DB2DF3CA-CF88-4DB6-9783-1E17AAA6DB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" y="1367"/>
              <a:ext cx="184" cy="186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06" name="Rectangle 10">
              <a:extLst>
                <a:ext uri="{FF2B5EF4-FFF2-40B4-BE49-F238E27FC236}">
                  <a16:creationId xmlns:a16="http://schemas.microsoft.com/office/drawing/2014/main" id="{C65EBB55-9654-4BE1-B3A7-64BB49CFB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" y="1031"/>
              <a:ext cx="184" cy="220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07" name="Rectangle 11">
              <a:extLst>
                <a:ext uri="{FF2B5EF4-FFF2-40B4-BE49-F238E27FC236}">
                  <a16:creationId xmlns:a16="http://schemas.microsoft.com/office/drawing/2014/main" id="{EEF2FFFA-8DF0-4A63-8AA0-4BC3A4544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983"/>
              <a:ext cx="184" cy="22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08" name="Rectangle 12">
              <a:extLst>
                <a:ext uri="{FF2B5EF4-FFF2-40B4-BE49-F238E27FC236}">
                  <a16:creationId xmlns:a16="http://schemas.microsoft.com/office/drawing/2014/main" id="{97122B70-0F60-4039-812A-6B16C5A87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0" y="2423"/>
              <a:ext cx="184" cy="80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09" name="Rectangle 13">
              <a:extLst>
                <a:ext uri="{FF2B5EF4-FFF2-40B4-BE49-F238E27FC236}">
                  <a16:creationId xmlns:a16="http://schemas.microsoft.com/office/drawing/2014/main" id="{F8797E6E-582E-445E-8907-F8D11EA34E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8" y="2183"/>
              <a:ext cx="184" cy="104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10" name="Rectangle 14">
              <a:extLst>
                <a:ext uri="{FF2B5EF4-FFF2-40B4-BE49-F238E27FC236}">
                  <a16:creationId xmlns:a16="http://schemas.microsoft.com/office/drawing/2014/main" id="{B95A88AE-E4CB-463E-A777-95AAD9E6B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1799"/>
              <a:ext cx="184" cy="143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11" name="Rectangle 15">
              <a:extLst>
                <a:ext uri="{FF2B5EF4-FFF2-40B4-BE49-F238E27FC236}">
                  <a16:creationId xmlns:a16="http://schemas.microsoft.com/office/drawing/2014/main" id="{7F62E09A-3D2D-4B36-ABE4-712E3C6D27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4" y="1367"/>
              <a:ext cx="184" cy="186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12" name="Rectangle 16">
              <a:extLst>
                <a:ext uri="{FF2B5EF4-FFF2-40B4-BE49-F238E27FC236}">
                  <a16:creationId xmlns:a16="http://schemas.microsoft.com/office/drawing/2014/main" id="{A8CF1ED8-8E0C-48CE-9935-1FD50D4EE9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" y="2999"/>
              <a:ext cx="184" cy="23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13" name="Rectangle 17">
              <a:extLst>
                <a:ext uri="{FF2B5EF4-FFF2-40B4-BE49-F238E27FC236}">
                  <a16:creationId xmlns:a16="http://schemas.microsoft.com/office/drawing/2014/main" id="{10718391-0FF6-4A12-9055-EC58D24EA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2" y="1175"/>
              <a:ext cx="184" cy="205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14" name="Rectangle 18">
              <a:extLst>
                <a:ext uri="{FF2B5EF4-FFF2-40B4-BE49-F238E27FC236}">
                  <a16:creationId xmlns:a16="http://schemas.microsoft.com/office/drawing/2014/main" id="{8C7B644C-6906-47A1-AE68-10A9F00E16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8" y="2999"/>
              <a:ext cx="184" cy="23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15" name="Rectangle 19">
              <a:extLst>
                <a:ext uri="{FF2B5EF4-FFF2-40B4-BE49-F238E27FC236}">
                  <a16:creationId xmlns:a16="http://schemas.microsoft.com/office/drawing/2014/main" id="{9AB43606-77CE-47A5-BE06-064CFA172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6" y="2759"/>
              <a:ext cx="184" cy="47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16" name="Rectangle 20">
              <a:extLst>
                <a:ext uri="{FF2B5EF4-FFF2-40B4-BE49-F238E27FC236}">
                  <a16:creationId xmlns:a16="http://schemas.microsoft.com/office/drawing/2014/main" id="{37CCA397-2F04-4359-8E8C-E732B2C802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4" y="2615"/>
              <a:ext cx="184" cy="61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17" name="Rectangle 21">
              <a:extLst>
                <a:ext uri="{FF2B5EF4-FFF2-40B4-BE49-F238E27FC236}">
                  <a16:creationId xmlns:a16="http://schemas.microsoft.com/office/drawing/2014/main" id="{0FFDD2AF-CD29-4C7A-8829-FABE539F86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2" y="2231"/>
              <a:ext cx="184" cy="1000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18" name="Rectangle 22">
              <a:extLst>
                <a:ext uri="{FF2B5EF4-FFF2-40B4-BE49-F238E27FC236}">
                  <a16:creationId xmlns:a16="http://schemas.microsoft.com/office/drawing/2014/main" id="{666BF2BC-F53E-40EB-AA67-97C275371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" y="1847"/>
              <a:ext cx="184" cy="138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19" name="Rectangle 23">
              <a:extLst>
                <a:ext uri="{FF2B5EF4-FFF2-40B4-BE49-F238E27FC236}">
                  <a16:creationId xmlns:a16="http://schemas.microsoft.com/office/drawing/2014/main" id="{AFD545B3-EEF5-4139-B4F0-9A9EC6FE41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8" y="1847"/>
              <a:ext cx="184" cy="1384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20" name="Rectangle 24">
              <a:extLst>
                <a:ext uri="{FF2B5EF4-FFF2-40B4-BE49-F238E27FC236}">
                  <a16:creationId xmlns:a16="http://schemas.microsoft.com/office/drawing/2014/main" id="{20F80785-E2C1-4C13-95AD-6C290F3E3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" y="1463"/>
              <a:ext cx="184" cy="176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21" name="Rectangle 25">
              <a:extLst>
                <a:ext uri="{FF2B5EF4-FFF2-40B4-BE49-F238E27FC236}">
                  <a16:creationId xmlns:a16="http://schemas.microsoft.com/office/drawing/2014/main" id="{DE250C34-3D9D-451F-8EA5-12A1CDE455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" y="1175"/>
              <a:ext cx="184" cy="205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22" name="Oval 26">
              <a:extLst>
                <a:ext uri="{FF2B5EF4-FFF2-40B4-BE49-F238E27FC236}">
                  <a16:creationId xmlns:a16="http://schemas.microsoft.com/office/drawing/2014/main" id="{802E94BF-BAAB-4366-8729-BF97986DBF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9" y="2928"/>
              <a:ext cx="107" cy="10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23" name="Oval 27">
              <a:extLst>
                <a:ext uri="{FF2B5EF4-FFF2-40B4-BE49-F238E27FC236}">
                  <a16:creationId xmlns:a16="http://schemas.microsoft.com/office/drawing/2014/main" id="{5AC04101-053E-4EB9-986A-6B48FC0C7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7" y="2548"/>
              <a:ext cx="107" cy="10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24" name="Freeform 28">
              <a:extLst>
                <a:ext uri="{FF2B5EF4-FFF2-40B4-BE49-F238E27FC236}">
                  <a16:creationId xmlns:a16="http://schemas.microsoft.com/office/drawing/2014/main" id="{B88B355C-23C5-4082-8C89-36C703BF8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" y="326"/>
              <a:ext cx="4609" cy="2910"/>
            </a:xfrm>
            <a:custGeom>
              <a:avLst/>
              <a:gdLst>
                <a:gd name="T0" fmla="*/ 0 w 4609"/>
                <a:gd name="T1" fmla="*/ 0 h 2910"/>
                <a:gd name="T2" fmla="*/ 0 w 4609"/>
                <a:gd name="T3" fmla="*/ 2909 h 2910"/>
                <a:gd name="T4" fmla="*/ 4608 w 4609"/>
                <a:gd name="T5" fmla="*/ 2909 h 2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09" h="2910">
                  <a:moveTo>
                    <a:pt x="0" y="0"/>
                  </a:moveTo>
                  <a:lnTo>
                    <a:pt x="0" y="2909"/>
                  </a:lnTo>
                  <a:lnTo>
                    <a:pt x="4608" y="2909"/>
                  </a:lnTo>
                </a:path>
              </a:pathLst>
            </a:custGeom>
            <a:noFill/>
            <a:ln w="28575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48925" name="Freeform 29">
              <a:extLst>
                <a:ext uri="{FF2B5EF4-FFF2-40B4-BE49-F238E27FC236}">
                  <a16:creationId xmlns:a16="http://schemas.microsoft.com/office/drawing/2014/main" id="{2C8CE22E-07FA-4DCA-87E9-24E4E206E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" y="990"/>
              <a:ext cx="4061" cy="2017"/>
            </a:xfrm>
            <a:custGeom>
              <a:avLst/>
              <a:gdLst>
                <a:gd name="T0" fmla="*/ 0 w 4061"/>
                <a:gd name="T1" fmla="*/ 187 h 2017"/>
                <a:gd name="T2" fmla="*/ 172 w 4061"/>
                <a:gd name="T3" fmla="*/ 192 h 2017"/>
                <a:gd name="T4" fmla="*/ 172 w 4061"/>
                <a:gd name="T5" fmla="*/ 480 h 2017"/>
                <a:gd name="T6" fmla="*/ 365 w 4061"/>
                <a:gd name="T7" fmla="*/ 480 h 2017"/>
                <a:gd name="T8" fmla="*/ 365 w 4061"/>
                <a:gd name="T9" fmla="*/ 864 h 2017"/>
                <a:gd name="T10" fmla="*/ 749 w 4061"/>
                <a:gd name="T11" fmla="*/ 864 h 2017"/>
                <a:gd name="T12" fmla="*/ 749 w 4061"/>
                <a:gd name="T13" fmla="*/ 1248 h 2017"/>
                <a:gd name="T14" fmla="*/ 941 w 4061"/>
                <a:gd name="T15" fmla="*/ 1248 h 2017"/>
                <a:gd name="T16" fmla="*/ 940 w 4061"/>
                <a:gd name="T17" fmla="*/ 1632 h 2017"/>
                <a:gd name="T18" fmla="*/ 1133 w 4061"/>
                <a:gd name="T19" fmla="*/ 1632 h 2017"/>
                <a:gd name="T20" fmla="*/ 1133 w 4061"/>
                <a:gd name="T21" fmla="*/ 1776 h 2017"/>
                <a:gd name="T22" fmla="*/ 1334 w 4061"/>
                <a:gd name="T23" fmla="*/ 1776 h 2017"/>
                <a:gd name="T24" fmla="*/ 1334 w 4061"/>
                <a:gd name="T25" fmla="*/ 2016 h 2017"/>
                <a:gd name="T26" fmla="*/ 1709 w 4061"/>
                <a:gd name="T27" fmla="*/ 2016 h 2017"/>
                <a:gd name="T28" fmla="*/ 1709 w 4061"/>
                <a:gd name="T29" fmla="*/ 192 h 2017"/>
                <a:gd name="T30" fmla="*/ 1901 w 4061"/>
                <a:gd name="T31" fmla="*/ 192 h 2017"/>
                <a:gd name="T32" fmla="*/ 1901 w 4061"/>
                <a:gd name="T33" fmla="*/ 384 h 2017"/>
                <a:gd name="T34" fmla="*/ 2093 w 4061"/>
                <a:gd name="T35" fmla="*/ 384 h 2017"/>
                <a:gd name="T36" fmla="*/ 2093 w 4061"/>
                <a:gd name="T37" fmla="*/ 816 h 2017"/>
                <a:gd name="T38" fmla="*/ 2285 w 4061"/>
                <a:gd name="T39" fmla="*/ 816 h 2017"/>
                <a:gd name="T40" fmla="*/ 2285 w 4061"/>
                <a:gd name="T41" fmla="*/ 1200 h 2017"/>
                <a:gd name="T42" fmla="*/ 2477 w 4061"/>
                <a:gd name="T43" fmla="*/ 1200 h 2017"/>
                <a:gd name="T44" fmla="*/ 2477 w 4061"/>
                <a:gd name="T45" fmla="*/ 1440 h 2017"/>
                <a:gd name="T46" fmla="*/ 2668 w 4061"/>
                <a:gd name="T47" fmla="*/ 1440 h 2017"/>
                <a:gd name="T48" fmla="*/ 2669 w 4061"/>
                <a:gd name="T49" fmla="*/ 0 h 2017"/>
                <a:gd name="T50" fmla="*/ 2861 w 4061"/>
                <a:gd name="T51" fmla="*/ 0 h 2017"/>
                <a:gd name="T52" fmla="*/ 2861 w 4061"/>
                <a:gd name="T53" fmla="*/ 48 h 2017"/>
                <a:gd name="T54" fmla="*/ 3053 w 4061"/>
                <a:gd name="T55" fmla="*/ 48 h 2017"/>
                <a:gd name="T56" fmla="*/ 3053 w 4061"/>
                <a:gd name="T57" fmla="*/ 384 h 2017"/>
                <a:gd name="T58" fmla="*/ 3437 w 4061"/>
                <a:gd name="T59" fmla="*/ 384 h 2017"/>
                <a:gd name="T60" fmla="*/ 3437 w 4061"/>
                <a:gd name="T61" fmla="*/ 720 h 2017"/>
                <a:gd name="T62" fmla="*/ 3628 w 4061"/>
                <a:gd name="T63" fmla="*/ 720 h 2017"/>
                <a:gd name="T64" fmla="*/ 3628 w 4061"/>
                <a:gd name="T65" fmla="*/ 749 h 2017"/>
                <a:gd name="T66" fmla="*/ 3628 w 4061"/>
                <a:gd name="T67" fmla="*/ 960 h 2017"/>
                <a:gd name="T68" fmla="*/ 3821 w 4061"/>
                <a:gd name="T69" fmla="*/ 960 h 2017"/>
                <a:gd name="T70" fmla="*/ 3821 w 4061"/>
                <a:gd name="T71" fmla="*/ 1344 h 2017"/>
                <a:gd name="T72" fmla="*/ 4060 w 4061"/>
                <a:gd name="T73" fmla="*/ 1344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61" h="2017">
                  <a:moveTo>
                    <a:pt x="0" y="187"/>
                  </a:moveTo>
                  <a:lnTo>
                    <a:pt x="172" y="192"/>
                  </a:lnTo>
                  <a:lnTo>
                    <a:pt x="172" y="480"/>
                  </a:lnTo>
                  <a:lnTo>
                    <a:pt x="365" y="480"/>
                  </a:lnTo>
                  <a:lnTo>
                    <a:pt x="365" y="864"/>
                  </a:lnTo>
                  <a:lnTo>
                    <a:pt x="749" y="864"/>
                  </a:lnTo>
                  <a:lnTo>
                    <a:pt x="749" y="1248"/>
                  </a:lnTo>
                  <a:lnTo>
                    <a:pt x="941" y="1248"/>
                  </a:lnTo>
                  <a:lnTo>
                    <a:pt x="940" y="1632"/>
                  </a:lnTo>
                  <a:lnTo>
                    <a:pt x="1133" y="1632"/>
                  </a:lnTo>
                  <a:lnTo>
                    <a:pt x="1133" y="1776"/>
                  </a:lnTo>
                  <a:lnTo>
                    <a:pt x="1334" y="1776"/>
                  </a:lnTo>
                  <a:lnTo>
                    <a:pt x="1334" y="2016"/>
                  </a:lnTo>
                  <a:lnTo>
                    <a:pt x="1709" y="2016"/>
                  </a:lnTo>
                  <a:lnTo>
                    <a:pt x="1709" y="192"/>
                  </a:lnTo>
                  <a:lnTo>
                    <a:pt x="1901" y="192"/>
                  </a:lnTo>
                  <a:lnTo>
                    <a:pt x="1901" y="384"/>
                  </a:lnTo>
                  <a:lnTo>
                    <a:pt x="2093" y="384"/>
                  </a:lnTo>
                  <a:lnTo>
                    <a:pt x="2093" y="816"/>
                  </a:lnTo>
                  <a:lnTo>
                    <a:pt x="2285" y="816"/>
                  </a:lnTo>
                  <a:lnTo>
                    <a:pt x="2285" y="1200"/>
                  </a:lnTo>
                  <a:lnTo>
                    <a:pt x="2477" y="1200"/>
                  </a:lnTo>
                  <a:lnTo>
                    <a:pt x="2477" y="1440"/>
                  </a:lnTo>
                  <a:lnTo>
                    <a:pt x="2668" y="1440"/>
                  </a:lnTo>
                  <a:lnTo>
                    <a:pt x="2669" y="0"/>
                  </a:lnTo>
                  <a:lnTo>
                    <a:pt x="2861" y="0"/>
                  </a:lnTo>
                  <a:lnTo>
                    <a:pt x="2861" y="48"/>
                  </a:lnTo>
                  <a:lnTo>
                    <a:pt x="3053" y="48"/>
                  </a:lnTo>
                  <a:lnTo>
                    <a:pt x="3053" y="384"/>
                  </a:lnTo>
                  <a:lnTo>
                    <a:pt x="3437" y="384"/>
                  </a:lnTo>
                  <a:lnTo>
                    <a:pt x="3437" y="720"/>
                  </a:lnTo>
                  <a:lnTo>
                    <a:pt x="3628" y="720"/>
                  </a:lnTo>
                  <a:lnTo>
                    <a:pt x="3628" y="749"/>
                  </a:lnTo>
                  <a:lnTo>
                    <a:pt x="3628" y="960"/>
                  </a:lnTo>
                  <a:lnTo>
                    <a:pt x="3821" y="960"/>
                  </a:lnTo>
                  <a:lnTo>
                    <a:pt x="3821" y="1344"/>
                  </a:lnTo>
                  <a:lnTo>
                    <a:pt x="4060" y="1344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33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48926" name="Line 30">
              <a:extLst>
                <a:ext uri="{FF2B5EF4-FFF2-40B4-BE49-F238E27FC236}">
                  <a16:creationId xmlns:a16="http://schemas.microsoft.com/office/drawing/2014/main" id="{E73B69C2-6A2C-4B02-80CA-16C23F1310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4" y="682"/>
              <a:ext cx="43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27" name="Line 31">
              <a:extLst>
                <a:ext uri="{FF2B5EF4-FFF2-40B4-BE49-F238E27FC236}">
                  <a16:creationId xmlns:a16="http://schemas.microsoft.com/office/drawing/2014/main" id="{B2D8F718-BB99-4343-9896-F54A340837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7" y="689"/>
              <a:ext cx="0" cy="191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28" name="Rectangle 32">
              <a:extLst>
                <a:ext uri="{FF2B5EF4-FFF2-40B4-BE49-F238E27FC236}">
                  <a16:creationId xmlns:a16="http://schemas.microsoft.com/office/drawing/2014/main" id="{0B642FA9-6BFE-49AD-BA2E-9DDD09B3E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8" y="1369"/>
              <a:ext cx="308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 i="1">
                  <a:latin typeface="Arial" panose="020B0604020202020204" pitchFamily="34" charset="0"/>
                  <a:ea typeface="新細明體" panose="02020500000000000000" pitchFamily="18" charset="-120"/>
                </a:rPr>
                <a:t>Q</a:t>
              </a:r>
              <a:r>
                <a:rPr lang="en-US" altLang="zh-TW" sz="1400" baseline="-25000">
                  <a:latin typeface="Arial" panose="020B0604020202020204" pitchFamily="34" charset="0"/>
                  <a:ea typeface="新細明體" panose="02020500000000000000" pitchFamily="18" charset="-120"/>
                </a:rPr>
                <a:t>1</a:t>
              </a:r>
            </a:p>
          </p:txBody>
        </p:sp>
        <p:sp>
          <p:nvSpPr>
            <p:cNvPr id="848929" name="Rectangle 33">
              <a:extLst>
                <a:ext uri="{FF2B5EF4-FFF2-40B4-BE49-F238E27FC236}">
                  <a16:creationId xmlns:a16="http://schemas.microsoft.com/office/drawing/2014/main" id="{9BAF2CDF-4F53-4BAD-9151-79D755E7F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" y="2685"/>
              <a:ext cx="720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 b="1">
                  <a:solidFill>
                    <a:srgbClr val="FF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Stock order</a:t>
              </a:r>
            </a:p>
          </p:txBody>
        </p:sp>
        <p:sp>
          <p:nvSpPr>
            <p:cNvPr id="848930" name="Line 34">
              <a:extLst>
                <a:ext uri="{FF2B5EF4-FFF2-40B4-BE49-F238E27FC236}">
                  <a16:creationId xmlns:a16="http://schemas.microsoft.com/office/drawing/2014/main" id="{C295046A-9AAB-4AF1-92CE-357BBD19BB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5" y="2668"/>
              <a:ext cx="289" cy="2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31" name="Line 35">
              <a:extLst>
                <a:ext uri="{FF2B5EF4-FFF2-40B4-BE49-F238E27FC236}">
                  <a16:creationId xmlns:a16="http://schemas.microsoft.com/office/drawing/2014/main" id="{09511509-EA16-448A-B65B-26B3552F95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" y="2713"/>
              <a:ext cx="0" cy="98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32" name="Line 36">
              <a:extLst>
                <a:ext uri="{FF2B5EF4-FFF2-40B4-BE49-F238E27FC236}">
                  <a16:creationId xmlns:a16="http://schemas.microsoft.com/office/drawing/2014/main" id="{2B0037B8-3298-4DE7-884C-52954480B1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8" y="2309"/>
              <a:ext cx="0" cy="13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33" name="Line 37">
              <a:extLst>
                <a:ext uri="{FF2B5EF4-FFF2-40B4-BE49-F238E27FC236}">
                  <a16:creationId xmlns:a16="http://schemas.microsoft.com/office/drawing/2014/main" id="{4EABEF08-26DA-43B1-8F7B-D9F6E78368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44" y="2003"/>
              <a:ext cx="0" cy="1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34" name="Rectangle 38">
              <a:extLst>
                <a:ext uri="{FF2B5EF4-FFF2-40B4-BE49-F238E27FC236}">
                  <a16:creationId xmlns:a16="http://schemas.microsoft.com/office/drawing/2014/main" id="{2031F4D8-F056-4EBE-82B4-52DB0DDD7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8" y="3500"/>
              <a:ext cx="53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 i="1">
                  <a:latin typeface="Arial" panose="020B0604020202020204" pitchFamily="34" charset="0"/>
                  <a:ea typeface="新細明體" panose="02020500000000000000" pitchFamily="18" charset="-120"/>
                </a:rPr>
                <a:t>TASO</a:t>
              </a:r>
            </a:p>
          </p:txBody>
        </p:sp>
        <p:sp>
          <p:nvSpPr>
            <p:cNvPr id="848935" name="Rectangle 39">
              <a:extLst>
                <a:ext uri="{FF2B5EF4-FFF2-40B4-BE49-F238E27FC236}">
                  <a16:creationId xmlns:a16="http://schemas.microsoft.com/office/drawing/2014/main" id="{6B1D35F8-56C1-41DE-83CA-6E6D9EAC02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0" y="3510"/>
              <a:ext cx="53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 i="1">
                  <a:latin typeface="Arial" panose="020B0604020202020204" pitchFamily="34" charset="0"/>
                  <a:ea typeface="新細明體" panose="02020500000000000000" pitchFamily="18" charset="-120"/>
                </a:rPr>
                <a:t>TASO</a:t>
              </a:r>
            </a:p>
          </p:txBody>
        </p:sp>
        <p:sp>
          <p:nvSpPr>
            <p:cNvPr id="848936" name="Line 40">
              <a:extLst>
                <a:ext uri="{FF2B5EF4-FFF2-40B4-BE49-F238E27FC236}">
                  <a16:creationId xmlns:a16="http://schemas.microsoft.com/office/drawing/2014/main" id="{FDA121B2-F9A4-4F07-8B6F-AC6098CE63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34" y="3600"/>
              <a:ext cx="4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37" name="Line 41">
              <a:extLst>
                <a:ext uri="{FF2B5EF4-FFF2-40B4-BE49-F238E27FC236}">
                  <a16:creationId xmlns:a16="http://schemas.microsoft.com/office/drawing/2014/main" id="{1A8BA22E-1C8A-4A2C-A198-494E7D4775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61" y="3609"/>
              <a:ext cx="40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38" name="Line 42">
              <a:extLst>
                <a:ext uri="{FF2B5EF4-FFF2-40B4-BE49-F238E27FC236}">
                  <a16:creationId xmlns:a16="http://schemas.microsoft.com/office/drawing/2014/main" id="{AD8C7470-D1DB-44C6-BE6E-2CCB95B8D2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2" y="3619"/>
              <a:ext cx="4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39" name="Line 43">
              <a:extLst>
                <a:ext uri="{FF2B5EF4-FFF2-40B4-BE49-F238E27FC236}">
                  <a16:creationId xmlns:a16="http://schemas.microsoft.com/office/drawing/2014/main" id="{59881590-35F3-4719-82E9-174F52A4F4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7" y="3629"/>
              <a:ext cx="3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40" name="Line 44">
              <a:extLst>
                <a:ext uri="{FF2B5EF4-FFF2-40B4-BE49-F238E27FC236}">
                  <a16:creationId xmlns:a16="http://schemas.microsoft.com/office/drawing/2014/main" id="{60916D1D-16C8-48AE-8DFC-5549264E84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6" y="3240"/>
              <a:ext cx="0" cy="2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41" name="Rectangle 45">
              <a:extLst>
                <a:ext uri="{FF2B5EF4-FFF2-40B4-BE49-F238E27FC236}">
                  <a16:creationId xmlns:a16="http://schemas.microsoft.com/office/drawing/2014/main" id="{330F4BCE-230B-40F4-B67B-79C3094CE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9" y="3337"/>
              <a:ext cx="3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 i="1">
                  <a:latin typeface="Arial" panose="020B0604020202020204" pitchFamily="34" charset="0"/>
                  <a:ea typeface="新細明體" panose="02020500000000000000" pitchFamily="18" charset="-120"/>
                </a:rPr>
                <a:t>LT</a:t>
              </a:r>
            </a:p>
          </p:txBody>
        </p:sp>
        <p:sp>
          <p:nvSpPr>
            <p:cNvPr id="848942" name="Line 46">
              <a:extLst>
                <a:ext uri="{FF2B5EF4-FFF2-40B4-BE49-F238E27FC236}">
                  <a16:creationId xmlns:a16="http://schemas.microsoft.com/office/drawing/2014/main" id="{B0640945-B6BB-4C8E-8F88-0628757F9A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4" y="3456"/>
              <a:ext cx="1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43" name="Line 47">
              <a:extLst>
                <a:ext uri="{FF2B5EF4-FFF2-40B4-BE49-F238E27FC236}">
                  <a16:creationId xmlns:a16="http://schemas.microsoft.com/office/drawing/2014/main" id="{8D9D4451-ED3B-4B23-8291-9F6D0D007C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9" y="3466"/>
              <a:ext cx="17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44" name="Line 48">
              <a:extLst>
                <a:ext uri="{FF2B5EF4-FFF2-40B4-BE49-F238E27FC236}">
                  <a16:creationId xmlns:a16="http://schemas.microsoft.com/office/drawing/2014/main" id="{20291DEB-BD16-4D1F-AEFA-21B66A9473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8" y="3240"/>
              <a:ext cx="0" cy="2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45" name="Rectangle 49">
              <a:extLst>
                <a:ext uri="{FF2B5EF4-FFF2-40B4-BE49-F238E27FC236}">
                  <a16:creationId xmlns:a16="http://schemas.microsoft.com/office/drawing/2014/main" id="{35D25DBB-FDBB-404E-832E-64D8ED42E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2760"/>
              <a:ext cx="733" cy="496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 b="1">
                  <a:solidFill>
                    <a:srgbClr val="FF0000"/>
                  </a:solidFill>
                  <a:latin typeface="Arial" panose="020B0604020202020204" pitchFamily="34" charset="0"/>
                  <a:ea typeface="新細明體" panose="02020500000000000000" pitchFamily="18" charset="-120"/>
                </a:rPr>
                <a:t>Order received</a:t>
              </a:r>
            </a:p>
          </p:txBody>
        </p:sp>
        <p:sp>
          <p:nvSpPr>
            <p:cNvPr id="848946" name="Line 50">
              <a:extLst>
                <a:ext uri="{FF2B5EF4-FFF2-40B4-BE49-F238E27FC236}">
                  <a16:creationId xmlns:a16="http://schemas.microsoft.com/office/drawing/2014/main" id="{5A051C7E-72F4-45D8-BF67-EEEF625616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52" y="3465"/>
              <a:ext cx="2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47" name="Line 51">
              <a:extLst>
                <a:ext uri="{FF2B5EF4-FFF2-40B4-BE49-F238E27FC236}">
                  <a16:creationId xmlns:a16="http://schemas.microsoft.com/office/drawing/2014/main" id="{A632B142-1A77-456A-8E74-2DAEED99AC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3471"/>
              <a:ext cx="6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48" name="Rectangle 52">
              <a:extLst>
                <a:ext uri="{FF2B5EF4-FFF2-40B4-BE49-F238E27FC236}">
                  <a16:creationId xmlns:a16="http://schemas.microsoft.com/office/drawing/2014/main" id="{7A078BBA-0C4A-478D-AE59-D34FE6C5A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1" y="3348"/>
              <a:ext cx="31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 i="1">
                  <a:latin typeface="Arial" panose="020B0604020202020204" pitchFamily="34" charset="0"/>
                  <a:ea typeface="新細明體" panose="02020500000000000000" pitchFamily="18" charset="-120"/>
                </a:rPr>
                <a:t>LT</a:t>
              </a:r>
            </a:p>
          </p:txBody>
        </p:sp>
        <p:sp>
          <p:nvSpPr>
            <p:cNvPr id="848949" name="Line 53">
              <a:extLst>
                <a:ext uri="{FF2B5EF4-FFF2-40B4-BE49-F238E27FC236}">
                  <a16:creationId xmlns:a16="http://schemas.microsoft.com/office/drawing/2014/main" id="{17451E85-CB57-4A58-8208-DDBDF97D65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03" y="2866"/>
              <a:ext cx="65" cy="7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50" name="Line 54">
              <a:extLst>
                <a:ext uri="{FF2B5EF4-FFF2-40B4-BE49-F238E27FC236}">
                  <a16:creationId xmlns:a16="http://schemas.microsoft.com/office/drawing/2014/main" id="{98A19DA4-E8D3-4F38-913D-AFA13EEE8E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8" y="689"/>
              <a:ext cx="0" cy="14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51" name="Rectangle 55">
              <a:extLst>
                <a:ext uri="{FF2B5EF4-FFF2-40B4-BE49-F238E27FC236}">
                  <a16:creationId xmlns:a16="http://schemas.microsoft.com/office/drawing/2014/main" id="{24370049-38D0-4C28-9FB7-4C2933237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" y="1245"/>
              <a:ext cx="308" cy="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 i="1">
                  <a:latin typeface="Arial" panose="020B0604020202020204" pitchFamily="34" charset="0"/>
                  <a:ea typeface="新細明體" panose="02020500000000000000" pitchFamily="18" charset="-120"/>
                </a:rPr>
                <a:t>Q</a:t>
              </a:r>
              <a:r>
                <a:rPr lang="en-US" altLang="zh-TW" sz="1400" baseline="-25000">
                  <a:latin typeface="Arial" panose="020B0604020202020204" pitchFamily="34" charset="0"/>
                  <a:ea typeface="新細明體" panose="02020500000000000000" pitchFamily="18" charset="-120"/>
                </a:rPr>
                <a:t>2</a:t>
              </a:r>
            </a:p>
          </p:txBody>
        </p:sp>
        <p:sp>
          <p:nvSpPr>
            <p:cNvPr id="848952" name="Rectangle 56">
              <a:extLst>
                <a:ext uri="{FF2B5EF4-FFF2-40B4-BE49-F238E27FC236}">
                  <a16:creationId xmlns:a16="http://schemas.microsoft.com/office/drawing/2014/main" id="{660450B1-92E9-4436-A01F-922F2A25A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" y="563"/>
              <a:ext cx="26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 i="1">
                  <a:latin typeface="Arial" panose="020B0604020202020204" pitchFamily="34" charset="0"/>
                  <a:ea typeface="新細明體" panose="02020500000000000000" pitchFamily="18" charset="-120"/>
                </a:rPr>
                <a:t>M</a:t>
              </a:r>
            </a:p>
          </p:txBody>
        </p:sp>
        <p:sp>
          <p:nvSpPr>
            <p:cNvPr id="848953" name="Rectangle 57">
              <a:extLst>
                <a:ext uri="{FF2B5EF4-FFF2-40B4-BE49-F238E27FC236}">
                  <a16:creationId xmlns:a16="http://schemas.microsoft.com/office/drawing/2014/main" id="{ADB6CD2B-EF37-44F4-9B68-33975D500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" y="3125"/>
              <a:ext cx="22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>
                  <a:latin typeface="Arial" panose="020B0604020202020204" pitchFamily="34" charset="0"/>
                  <a:ea typeface="新細明體" panose="02020500000000000000" pitchFamily="18" charset="-120"/>
                </a:rPr>
                <a:t>0</a:t>
              </a:r>
            </a:p>
          </p:txBody>
        </p:sp>
        <p:sp>
          <p:nvSpPr>
            <p:cNvPr id="848954" name="Rectangle 58">
              <a:extLst>
                <a:ext uri="{FF2B5EF4-FFF2-40B4-BE49-F238E27FC236}">
                  <a16:creationId xmlns:a16="http://schemas.microsoft.com/office/drawing/2014/main" id="{0BB96F1E-7E6A-4FF7-840C-571915443C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209" y="1427"/>
              <a:ext cx="1476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>
                  <a:latin typeface="Arial" panose="020B0604020202020204" pitchFamily="34" charset="0"/>
                  <a:ea typeface="新細明體" panose="02020500000000000000" pitchFamily="18" charset="-120"/>
                </a:rPr>
                <a:t>Quantity on hand</a:t>
              </a:r>
            </a:p>
          </p:txBody>
        </p:sp>
        <p:sp>
          <p:nvSpPr>
            <p:cNvPr id="848955" name="Rectangle 59">
              <a:extLst>
                <a:ext uri="{FF2B5EF4-FFF2-40B4-BE49-F238E27FC236}">
                  <a16:creationId xmlns:a16="http://schemas.microsoft.com/office/drawing/2014/main" id="{E331A0D1-7C37-4523-8D16-CFD7F6FB3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6" y="3279"/>
              <a:ext cx="46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>
                  <a:latin typeface="Arial" panose="020B0604020202020204" pitchFamily="34" charset="0"/>
                  <a:ea typeface="新細明體" panose="02020500000000000000" pitchFamily="18" charset="-120"/>
                </a:rPr>
                <a:t>Time</a:t>
              </a:r>
            </a:p>
          </p:txBody>
        </p:sp>
        <p:sp>
          <p:nvSpPr>
            <p:cNvPr id="848956" name="Rectangle 60">
              <a:extLst>
                <a:ext uri="{FF2B5EF4-FFF2-40B4-BE49-F238E27FC236}">
                  <a16:creationId xmlns:a16="http://schemas.microsoft.com/office/drawing/2014/main" id="{F07C7981-4C1E-4D27-8BE8-5B24CB4AAA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797"/>
              <a:ext cx="2646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400">
                  <a:latin typeface="Arial" panose="020B0604020202020204" pitchFamily="34" charset="0"/>
                  <a:ea typeface="新細明體" panose="02020500000000000000" pitchFamily="18" charset="-120"/>
                </a:rPr>
                <a:t>       </a:t>
              </a:r>
              <a:r>
                <a:rPr lang="en-US" altLang="zh-TW" sz="1400" i="1">
                  <a:latin typeface="Arial" panose="020B0604020202020204" pitchFamily="34" charset="0"/>
                  <a:ea typeface="新細明體" panose="02020500000000000000" pitchFamily="18" charset="-120"/>
                </a:rPr>
                <a:t>M</a:t>
              </a:r>
              <a:r>
                <a:rPr lang="en-US" altLang="zh-TW" sz="1400">
                  <a:latin typeface="Arial" panose="020B0604020202020204" pitchFamily="34" charset="0"/>
                  <a:ea typeface="新細明體" panose="02020500000000000000" pitchFamily="18" charset="-120"/>
                </a:rPr>
                <a:t> = maximum level</a:t>
              </a:r>
            </a:p>
            <a:p>
              <a:pPr eaLnBrk="0" hangingPunct="0"/>
              <a:r>
                <a:rPr lang="en-US" altLang="zh-TW" sz="1400" i="1">
                  <a:latin typeface="Arial" panose="020B0604020202020204" pitchFamily="34" charset="0"/>
                  <a:ea typeface="新細明體" panose="02020500000000000000" pitchFamily="18" charset="-120"/>
                </a:rPr>
                <a:t>TASO</a:t>
              </a:r>
              <a:r>
                <a:rPr lang="en-US" altLang="zh-TW" sz="1400">
                  <a:latin typeface="Arial" panose="020B0604020202020204" pitchFamily="34" charset="0"/>
                  <a:ea typeface="新細明體" panose="02020500000000000000" pitchFamily="18" charset="-120"/>
                </a:rPr>
                <a:t> = time to accumulate stock order</a:t>
              </a:r>
            </a:p>
          </p:txBody>
        </p:sp>
        <p:sp>
          <p:nvSpPr>
            <p:cNvPr id="848957" name="Rectangle 61">
              <a:extLst>
                <a:ext uri="{FF2B5EF4-FFF2-40B4-BE49-F238E27FC236}">
                  <a16:creationId xmlns:a16="http://schemas.microsoft.com/office/drawing/2014/main" id="{A628EA35-9C9B-4ECE-ADCE-CC6EEB620F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5" y="3757"/>
              <a:ext cx="1354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zh-TW" altLang="en-US" sz="1400" i="1">
                  <a:latin typeface="Arial" panose="020B0604020202020204" pitchFamily="34" charset="0"/>
                  <a:ea typeface="新細明體" panose="02020500000000000000" pitchFamily="18" charset="-120"/>
                </a:rPr>
                <a:t> </a:t>
              </a:r>
              <a:r>
                <a:rPr lang="en-US" altLang="zh-TW" sz="1400" i="1">
                  <a:latin typeface="Arial" panose="020B0604020202020204" pitchFamily="34" charset="0"/>
                  <a:ea typeface="新細明體" panose="02020500000000000000" pitchFamily="18" charset="-120"/>
                </a:rPr>
                <a:t>Q</a:t>
              </a:r>
              <a:r>
                <a:rPr lang="en-US" altLang="zh-TW" sz="1400" i="1" baseline="-25000">
                  <a:latin typeface="Arial" panose="020B0604020202020204" pitchFamily="34" charset="0"/>
                  <a:ea typeface="新細明體" panose="02020500000000000000" pitchFamily="18" charset="-120"/>
                </a:rPr>
                <a:t>i</a:t>
              </a:r>
              <a:r>
                <a:rPr lang="en-US" altLang="zh-TW" sz="1400">
                  <a:latin typeface="Arial" panose="020B0604020202020204" pitchFamily="34" charset="0"/>
                  <a:ea typeface="新細明體" panose="02020500000000000000" pitchFamily="18" charset="-120"/>
                </a:rPr>
                <a:t> = order quantity</a:t>
              </a:r>
            </a:p>
            <a:p>
              <a:pPr eaLnBrk="0" hangingPunct="0"/>
              <a:r>
                <a:rPr lang="en-US" altLang="zh-TW" sz="1400" i="1">
                  <a:latin typeface="Arial" panose="020B0604020202020204" pitchFamily="34" charset="0"/>
                  <a:ea typeface="新細明體" panose="02020500000000000000" pitchFamily="18" charset="-120"/>
                </a:rPr>
                <a:t>LT</a:t>
              </a:r>
              <a:r>
                <a:rPr lang="en-US" altLang="zh-TW" sz="1400">
                  <a:latin typeface="Arial" panose="020B0604020202020204" pitchFamily="34" charset="0"/>
                  <a:ea typeface="新細明體" panose="02020500000000000000" pitchFamily="18" charset="-120"/>
                </a:rPr>
                <a:t> = lead time</a:t>
              </a:r>
            </a:p>
          </p:txBody>
        </p:sp>
        <p:sp>
          <p:nvSpPr>
            <p:cNvPr id="848958" name="Rectangle 62">
              <a:extLst>
                <a:ext uri="{FF2B5EF4-FFF2-40B4-BE49-F238E27FC236}">
                  <a16:creationId xmlns:a16="http://schemas.microsoft.com/office/drawing/2014/main" id="{C290FE5A-72B5-4326-92DF-0F54D6E7F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" y="3492"/>
              <a:ext cx="5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 i="1">
                  <a:latin typeface="Arial" panose="020B0604020202020204" pitchFamily="34" charset="0"/>
                  <a:ea typeface="新細明體" panose="02020500000000000000" pitchFamily="18" charset="-120"/>
                </a:rPr>
                <a:t>TASO</a:t>
              </a:r>
            </a:p>
          </p:txBody>
        </p:sp>
        <p:sp>
          <p:nvSpPr>
            <p:cNvPr id="848959" name="Line 63">
              <a:extLst>
                <a:ext uri="{FF2B5EF4-FFF2-40B4-BE49-F238E27FC236}">
                  <a16:creationId xmlns:a16="http://schemas.microsoft.com/office/drawing/2014/main" id="{602646FA-9400-4948-9EB1-F1A51CFF81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5" y="3594"/>
              <a:ext cx="2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60" name="Line 64">
              <a:extLst>
                <a:ext uri="{FF2B5EF4-FFF2-40B4-BE49-F238E27FC236}">
                  <a16:creationId xmlns:a16="http://schemas.microsoft.com/office/drawing/2014/main" id="{98B83491-4B1B-4F52-B653-16F61673D5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" y="3593"/>
              <a:ext cx="1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61" name="Rectangle 65">
              <a:extLst>
                <a:ext uri="{FF2B5EF4-FFF2-40B4-BE49-F238E27FC236}">
                  <a16:creationId xmlns:a16="http://schemas.microsoft.com/office/drawing/2014/main" id="{F86338F1-C1A6-4ECD-A335-3EBD7CAF2C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10" y="3404"/>
              <a:ext cx="303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800" b="1">
                  <a:latin typeface="Arial" panose="020B0604020202020204" pitchFamily="34" charset="0"/>
                  <a:ea typeface="新細明體" panose="02020500000000000000" pitchFamily="18" charset="-120"/>
                </a:rPr>
                <a:t>~</a:t>
              </a:r>
            </a:p>
          </p:txBody>
        </p:sp>
        <p:sp>
          <p:nvSpPr>
            <p:cNvPr id="848962" name="Rectangle 66">
              <a:extLst>
                <a:ext uri="{FF2B5EF4-FFF2-40B4-BE49-F238E27FC236}">
                  <a16:creationId xmlns:a16="http://schemas.microsoft.com/office/drawing/2014/main" id="{4C0D4C20-9AA9-4535-A8F5-44C59399CD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4673" y="2122"/>
              <a:ext cx="304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800" b="1">
                  <a:latin typeface="Arial" panose="020B0604020202020204" pitchFamily="34" charset="0"/>
                  <a:ea typeface="新細明體" panose="02020500000000000000" pitchFamily="18" charset="-120"/>
                </a:rPr>
                <a:t>~</a:t>
              </a:r>
            </a:p>
          </p:txBody>
        </p:sp>
        <p:sp>
          <p:nvSpPr>
            <p:cNvPr id="848963" name="Line 67">
              <a:extLst>
                <a:ext uri="{FF2B5EF4-FFF2-40B4-BE49-F238E27FC236}">
                  <a16:creationId xmlns:a16="http://schemas.microsoft.com/office/drawing/2014/main" id="{093C2F10-CE64-4F4C-B20E-4DAFF443C6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4" y="687"/>
              <a:ext cx="0" cy="1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48964" name="Rectangle 68">
              <a:extLst>
                <a:ext uri="{FF2B5EF4-FFF2-40B4-BE49-F238E27FC236}">
                  <a16:creationId xmlns:a16="http://schemas.microsoft.com/office/drawing/2014/main" id="{E9A0E6DB-13CC-442F-B705-DA2E1BBC98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5" y="1225"/>
              <a:ext cx="30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TW" sz="1400" i="1">
                  <a:latin typeface="Arial" panose="020B0604020202020204" pitchFamily="34" charset="0"/>
                  <a:ea typeface="新細明體" panose="02020500000000000000" pitchFamily="18" charset="-120"/>
                </a:rPr>
                <a:t>Q</a:t>
              </a:r>
              <a:r>
                <a:rPr lang="en-US" altLang="zh-TW" sz="1400" baseline="-25000">
                  <a:latin typeface="Arial" panose="020B0604020202020204" pitchFamily="34" charset="0"/>
                  <a:ea typeface="新細明體" panose="02020500000000000000" pitchFamily="18" charset="-120"/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22" name="Rectangle 2">
            <a:extLst>
              <a:ext uri="{FF2B5EF4-FFF2-40B4-BE49-F238E27FC236}">
                <a16:creationId xmlns:a16="http://schemas.microsoft.com/office/drawing/2014/main" id="{A1BBDC30-843D-48A9-B506-80F5975274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Customer Service Level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49923" name="Rectangle 3">
            <a:extLst>
              <a:ext uri="{FF2B5EF4-FFF2-40B4-BE49-F238E27FC236}">
                <a16:creationId xmlns:a16="http://schemas.microsoft.com/office/drawing/2014/main" id="{64906CA3-107D-421D-B626-F326009FE5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8077200" cy="5105400"/>
          </a:xfrm>
        </p:spPr>
        <p:txBody>
          <a:bodyPr/>
          <a:lstStyle/>
          <a:p>
            <a:r>
              <a:rPr lang="en-US" altLang="zh-CN" sz="2400">
                <a:ea typeface="宋体" panose="02010600030101010101" pitchFamily="2" charset="-122"/>
              </a:rPr>
              <a:t>The service level (stock availability) </a:t>
            </a:r>
            <a:r>
              <a:rPr lang="en-US" altLang="zh-CN" sz="2400" b="1">
                <a:solidFill>
                  <a:srgbClr val="FF0000"/>
                </a:solidFill>
                <a:ea typeface="宋体" panose="02010600030101010101" pitchFamily="2" charset="-122"/>
              </a:rPr>
              <a:t>actually achieved</a:t>
            </a:r>
            <a:r>
              <a:rPr lang="en-US" altLang="zh-CN" sz="2400">
                <a:ea typeface="宋体" panose="02010600030101010101" pitchFamily="2" charset="-122"/>
              </a:rPr>
              <a:t> by inventory control methods is </a:t>
            </a:r>
            <a:r>
              <a:rPr lang="en-US" altLang="zh-CN" sz="2400" b="1" i="1">
                <a:solidFill>
                  <a:srgbClr val="FF0000"/>
                </a:solidFill>
                <a:ea typeface="宋体" panose="02010600030101010101" pitchFamily="2" charset="-122"/>
              </a:rPr>
              <a:t>not</a:t>
            </a:r>
            <a:r>
              <a:rPr lang="en-US" altLang="zh-CN" sz="2400">
                <a:ea typeface="宋体" panose="02010600030101010101" pitchFamily="2" charset="-122"/>
              </a:rPr>
              <a:t> best represented by the probability (</a:t>
            </a:r>
            <a:r>
              <a:rPr lang="en-US" altLang="zh-CN" sz="2400" i="1">
                <a:ea typeface="宋体" panose="02010600030101010101" pitchFamily="2" charset="-122"/>
              </a:rPr>
              <a:t>P</a:t>
            </a:r>
            <a:r>
              <a:rPr lang="en-US" altLang="zh-CN" sz="2400">
                <a:ea typeface="宋体" panose="02010600030101010101" pitchFamily="2" charset="-122"/>
              </a:rPr>
              <a:t>) of a stockout during the lead time. </a:t>
            </a:r>
          </a:p>
          <a:p>
            <a:r>
              <a:rPr lang="en-US" altLang="zh-CN" sz="2400">
                <a:ea typeface="宋体" panose="02010600030101010101" pitchFamily="2" charset="-122"/>
              </a:rPr>
              <a:t>This actual level is higher that was used to set the inventory level. </a:t>
            </a:r>
          </a:p>
          <a:p>
            <a:r>
              <a:rPr lang="en-US" altLang="zh-CN" sz="2400">
                <a:ea typeface="宋体" panose="02010600030101010101" pitchFamily="2" charset="-122"/>
              </a:rPr>
              <a:t>The reason is that there are periods of time when the stock level is above the reorder point and there is no risk of being out of stock.</a:t>
            </a:r>
          </a:p>
          <a:p>
            <a:r>
              <a:rPr lang="en-US" altLang="zh-CN" sz="2400">
                <a:ea typeface="宋体" panose="02010600030101010101" pitchFamily="2" charset="-122"/>
              </a:rPr>
              <a:t>Methods for defining stock availability include:</a:t>
            </a:r>
          </a:p>
          <a:p>
            <a:pPr lvl="1"/>
            <a:r>
              <a:rPr lang="en-US" altLang="zh-CN" sz="2000">
                <a:ea typeface="宋体" panose="02010600030101010101" pitchFamily="2" charset="-122"/>
              </a:rPr>
              <a:t>Probability of filling all item demand</a:t>
            </a:r>
          </a:p>
          <a:p>
            <a:pPr lvl="1"/>
            <a:r>
              <a:rPr lang="en-US" altLang="zh-CN" sz="2000">
                <a:ea typeface="宋体" panose="02010600030101010101" pitchFamily="2" charset="-122"/>
              </a:rPr>
              <a:t>Probability of filling an order completely</a:t>
            </a:r>
          </a:p>
          <a:p>
            <a:pPr lvl="1"/>
            <a:r>
              <a:rPr lang="en-US" altLang="zh-CN" sz="2000">
                <a:ea typeface="宋体" panose="02010600030101010101" pitchFamily="2" charset="-122"/>
              </a:rPr>
              <a:t>Probability of filling a percent of all item demand</a:t>
            </a:r>
          </a:p>
          <a:p>
            <a:pPr lvl="1"/>
            <a:r>
              <a:rPr lang="en-US" altLang="zh-CN" sz="2000">
                <a:ea typeface="宋体" panose="02010600030101010101" pitchFamily="2" charset="-122"/>
              </a:rPr>
              <a:t>Weighted average of items filled on an order (fill rate)</a:t>
            </a:r>
            <a:endParaRPr lang="zh-CN" altLang="en-US" sz="2000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Rectangle 2">
            <a:extLst>
              <a:ext uri="{FF2B5EF4-FFF2-40B4-BE49-F238E27FC236}">
                <a16:creationId xmlns:a16="http://schemas.microsoft.com/office/drawing/2014/main" id="{870A3FDA-2099-4EAA-850C-751484A7C8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Multi-Echelon Inventories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50947" name="Rectangle 3">
            <a:extLst>
              <a:ext uri="{FF2B5EF4-FFF2-40B4-BE49-F238E27FC236}">
                <a16:creationId xmlns:a16="http://schemas.microsoft.com/office/drawing/2014/main" id="{BFDF353F-D27D-4FED-BC22-A5E741EB53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534400" cy="838200"/>
          </a:xfrm>
        </p:spPr>
        <p:txBody>
          <a:bodyPr/>
          <a:lstStyle/>
          <a:p>
            <a:r>
              <a:rPr lang="en-US" altLang="zh-CN" sz="2400">
                <a:ea typeface="宋体" panose="02010600030101010101" pitchFamily="2" charset="-122"/>
              </a:rPr>
              <a:t>Control the entire channel inventory levels, not just a single echelon.</a:t>
            </a:r>
            <a:endParaRPr lang="zh-CN" altLang="en-US" sz="2400">
              <a:ea typeface="宋体" panose="02010600030101010101" pitchFamily="2" charset="-122"/>
            </a:endParaRPr>
          </a:p>
        </p:txBody>
      </p:sp>
      <p:pic>
        <p:nvPicPr>
          <p:cNvPr id="850948" name="Picture 4">
            <a:extLst>
              <a:ext uri="{FF2B5EF4-FFF2-40B4-BE49-F238E27FC236}">
                <a16:creationId xmlns:a16="http://schemas.microsoft.com/office/drawing/2014/main" id="{5184959E-8AB6-4909-A840-98C9C026F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2230438"/>
            <a:ext cx="6397625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949" name="AutoShape 5">
            <a:extLst>
              <a:ext uri="{FF2B5EF4-FFF2-40B4-BE49-F238E27FC236}">
                <a16:creationId xmlns:a16="http://schemas.microsoft.com/office/drawing/2014/main" id="{D5027494-CFB0-4FDB-B311-2BC8C3AFB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338" y="1789113"/>
            <a:ext cx="3670300" cy="858837"/>
          </a:xfrm>
          <a:prstGeom prst="wedgeRoundRectCallout">
            <a:avLst>
              <a:gd name="adj1" fmla="val -34514"/>
              <a:gd name="adj2" fmla="val 186782"/>
              <a:gd name="adj3" fmla="val 16667"/>
            </a:avLst>
          </a:prstGeom>
          <a:solidFill>
            <a:srgbClr val="EAEAEA">
              <a:alpha val="5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How much stock here when retailers also carry stock?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970" name="Rectangle 2">
            <a:extLst>
              <a:ext uri="{FF2B5EF4-FFF2-40B4-BE49-F238E27FC236}">
                <a16:creationId xmlns:a16="http://schemas.microsoft.com/office/drawing/2014/main" id="{0A9944C5-7977-43A7-B51F-F04E29F4C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Aggregate Inventory Control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51971" name="Rectangle 3">
            <a:extLst>
              <a:ext uri="{FF2B5EF4-FFF2-40B4-BE49-F238E27FC236}">
                <a16:creationId xmlns:a16="http://schemas.microsoft.com/office/drawing/2014/main" id="{E928D2B7-6479-4099-9670-D9309DD8FC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696200" cy="1143000"/>
          </a:xfrm>
        </p:spPr>
        <p:txBody>
          <a:bodyPr/>
          <a:lstStyle/>
          <a:p>
            <a:r>
              <a:rPr lang="en-US" altLang="zh-CN" sz="2400">
                <a:ea typeface="宋体" panose="02010600030101010101" pitchFamily="2" charset="-122"/>
              </a:rPr>
              <a:t>Product items can be grouped according to 80-20 curve, each with different stocking policies</a:t>
            </a:r>
            <a:endParaRPr lang="zh-CN" altLang="en-US" sz="2400">
              <a:ea typeface="宋体" panose="02010600030101010101" pitchFamily="2" charset="-122"/>
            </a:endParaRPr>
          </a:p>
        </p:txBody>
      </p:sp>
      <p:grpSp>
        <p:nvGrpSpPr>
          <p:cNvPr id="852033" name="Group 65">
            <a:extLst>
              <a:ext uri="{FF2B5EF4-FFF2-40B4-BE49-F238E27FC236}">
                <a16:creationId xmlns:a16="http://schemas.microsoft.com/office/drawing/2014/main" id="{D8049FC4-E5B5-4FDC-8A86-53025C487E51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057400"/>
            <a:ext cx="5951538" cy="4424363"/>
            <a:chOff x="484" y="818"/>
            <a:chExt cx="4325" cy="3318"/>
          </a:xfrm>
        </p:grpSpPr>
        <p:sp>
          <p:nvSpPr>
            <p:cNvPr id="851972" name="Rectangle 4">
              <a:extLst>
                <a:ext uri="{FF2B5EF4-FFF2-40B4-BE49-F238E27FC236}">
                  <a16:creationId xmlns:a16="http://schemas.microsoft.com/office/drawing/2014/main" id="{DD1EEC70-72E9-45D2-8EED-B6E02B6E53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889"/>
              <a:ext cx="3573" cy="2775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51973" name="Line 5">
              <a:extLst>
                <a:ext uri="{FF2B5EF4-FFF2-40B4-BE49-F238E27FC236}">
                  <a16:creationId xmlns:a16="http://schemas.microsoft.com/office/drawing/2014/main" id="{BB1E0970-1A8C-4E64-8C34-069E590FBE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66" y="893"/>
              <a:ext cx="1" cy="2768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51974" name="Line 6">
              <a:extLst>
                <a:ext uri="{FF2B5EF4-FFF2-40B4-BE49-F238E27FC236}">
                  <a16:creationId xmlns:a16="http://schemas.microsoft.com/office/drawing/2014/main" id="{F0D24B10-0E87-4EA9-911B-D660AC61F0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9" y="3664"/>
              <a:ext cx="75" cy="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51975" name="Line 7">
              <a:extLst>
                <a:ext uri="{FF2B5EF4-FFF2-40B4-BE49-F238E27FC236}">
                  <a16:creationId xmlns:a16="http://schemas.microsoft.com/office/drawing/2014/main" id="{19287ECC-E975-4307-81E4-4958E52BD5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9" y="3387"/>
              <a:ext cx="75" cy="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51976" name="Line 8">
              <a:extLst>
                <a:ext uri="{FF2B5EF4-FFF2-40B4-BE49-F238E27FC236}">
                  <a16:creationId xmlns:a16="http://schemas.microsoft.com/office/drawing/2014/main" id="{704B336A-F86D-4087-81D6-FDE03838E7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9" y="3110"/>
              <a:ext cx="75" cy="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51977" name="Line 9">
              <a:extLst>
                <a:ext uri="{FF2B5EF4-FFF2-40B4-BE49-F238E27FC236}">
                  <a16:creationId xmlns:a16="http://schemas.microsoft.com/office/drawing/2014/main" id="{930057EB-5202-4389-9F84-64E843318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9" y="2831"/>
              <a:ext cx="75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51978" name="Line 10">
              <a:extLst>
                <a:ext uri="{FF2B5EF4-FFF2-40B4-BE49-F238E27FC236}">
                  <a16:creationId xmlns:a16="http://schemas.microsoft.com/office/drawing/2014/main" id="{F4F2359F-F72E-48E0-8B00-C315C2027F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9" y="2554"/>
              <a:ext cx="75" cy="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51979" name="Line 11">
              <a:extLst>
                <a:ext uri="{FF2B5EF4-FFF2-40B4-BE49-F238E27FC236}">
                  <a16:creationId xmlns:a16="http://schemas.microsoft.com/office/drawing/2014/main" id="{F7853221-55E3-4AFA-A01E-D4981B0A0A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9" y="2276"/>
              <a:ext cx="75" cy="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51980" name="Line 12">
              <a:extLst>
                <a:ext uri="{FF2B5EF4-FFF2-40B4-BE49-F238E27FC236}">
                  <a16:creationId xmlns:a16="http://schemas.microsoft.com/office/drawing/2014/main" id="{3163469F-EADD-4546-810C-BDD9C5D63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9" y="1999"/>
              <a:ext cx="75" cy="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51981" name="Line 13">
              <a:extLst>
                <a:ext uri="{FF2B5EF4-FFF2-40B4-BE49-F238E27FC236}">
                  <a16:creationId xmlns:a16="http://schemas.microsoft.com/office/drawing/2014/main" id="{E82FA861-A877-42F5-A1D9-16EBAB70EB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9" y="1722"/>
              <a:ext cx="75" cy="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51982" name="Line 14">
              <a:extLst>
                <a:ext uri="{FF2B5EF4-FFF2-40B4-BE49-F238E27FC236}">
                  <a16:creationId xmlns:a16="http://schemas.microsoft.com/office/drawing/2014/main" id="{FD671FDC-7091-4133-BFEB-A3E24613BE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9" y="1444"/>
              <a:ext cx="75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51983" name="Line 15">
              <a:extLst>
                <a:ext uri="{FF2B5EF4-FFF2-40B4-BE49-F238E27FC236}">
                  <a16:creationId xmlns:a16="http://schemas.microsoft.com/office/drawing/2014/main" id="{2CC91F49-53A7-4F54-BB60-D840DD8DD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9" y="1166"/>
              <a:ext cx="75" cy="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51984" name="Line 16">
              <a:extLst>
                <a:ext uri="{FF2B5EF4-FFF2-40B4-BE49-F238E27FC236}">
                  <a16:creationId xmlns:a16="http://schemas.microsoft.com/office/drawing/2014/main" id="{CC3BA277-578A-440B-A267-03B420094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9" y="889"/>
              <a:ext cx="75" cy="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51985" name="Line 17">
              <a:extLst>
                <a:ext uri="{FF2B5EF4-FFF2-40B4-BE49-F238E27FC236}">
                  <a16:creationId xmlns:a16="http://schemas.microsoft.com/office/drawing/2014/main" id="{0F71C55A-4875-40D4-99A3-97EAD03BC3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0" y="3664"/>
              <a:ext cx="356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51986" name="Line 18">
              <a:extLst>
                <a:ext uri="{FF2B5EF4-FFF2-40B4-BE49-F238E27FC236}">
                  <a16:creationId xmlns:a16="http://schemas.microsoft.com/office/drawing/2014/main" id="{09690F99-BCB2-4E8F-BC11-DC26E83E45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6" y="3624"/>
              <a:ext cx="0" cy="8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51987" name="Line 19">
              <a:extLst>
                <a:ext uri="{FF2B5EF4-FFF2-40B4-BE49-F238E27FC236}">
                  <a16:creationId xmlns:a16="http://schemas.microsoft.com/office/drawing/2014/main" id="{4EA6642F-3273-4D63-BF71-DAA62CFD71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1" y="3624"/>
              <a:ext cx="0" cy="8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51988" name="Line 20">
              <a:extLst>
                <a:ext uri="{FF2B5EF4-FFF2-40B4-BE49-F238E27FC236}">
                  <a16:creationId xmlns:a16="http://schemas.microsoft.com/office/drawing/2014/main" id="{C8196F03-9E16-4F9F-9916-BBC96E6818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3624"/>
              <a:ext cx="0" cy="8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51989" name="Line 21">
              <a:extLst>
                <a:ext uri="{FF2B5EF4-FFF2-40B4-BE49-F238E27FC236}">
                  <a16:creationId xmlns:a16="http://schemas.microsoft.com/office/drawing/2014/main" id="{960DEC88-1E40-4C4A-82B8-94854F7F06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9" y="3624"/>
              <a:ext cx="0" cy="8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51990" name="Line 22">
              <a:extLst>
                <a:ext uri="{FF2B5EF4-FFF2-40B4-BE49-F238E27FC236}">
                  <a16:creationId xmlns:a16="http://schemas.microsoft.com/office/drawing/2014/main" id="{9E2AB9FE-EA74-44CF-8D91-9AAB312A72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4" y="3624"/>
              <a:ext cx="0" cy="8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51991" name="Line 23">
              <a:extLst>
                <a:ext uri="{FF2B5EF4-FFF2-40B4-BE49-F238E27FC236}">
                  <a16:creationId xmlns:a16="http://schemas.microsoft.com/office/drawing/2014/main" id="{52D9A6FD-3E23-4EC0-8097-7B27440AA3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9" y="3624"/>
              <a:ext cx="0" cy="8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51992" name="Freeform 24">
              <a:extLst>
                <a:ext uri="{FF2B5EF4-FFF2-40B4-BE49-F238E27FC236}">
                  <a16:creationId xmlns:a16="http://schemas.microsoft.com/office/drawing/2014/main" id="{67B9A190-7EFE-47BA-B666-F914EAEC3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9" y="889"/>
              <a:ext cx="3321" cy="1771"/>
            </a:xfrm>
            <a:custGeom>
              <a:avLst/>
              <a:gdLst>
                <a:gd name="T0" fmla="*/ 0 w 3971"/>
                <a:gd name="T1" fmla="*/ 2159 h 2160"/>
                <a:gd name="T2" fmla="*/ 309 w 3971"/>
                <a:gd name="T3" fmla="*/ 1329 h 2160"/>
                <a:gd name="T4" fmla="*/ 611 w 3971"/>
                <a:gd name="T5" fmla="*/ 1074 h 2160"/>
                <a:gd name="T6" fmla="*/ 920 w 3971"/>
                <a:gd name="T7" fmla="*/ 861 h 2160"/>
                <a:gd name="T8" fmla="*/ 1222 w 3971"/>
                <a:gd name="T9" fmla="*/ 653 h 2160"/>
                <a:gd name="T10" fmla="*/ 1517 w 3971"/>
                <a:gd name="T11" fmla="*/ 484 h 2160"/>
                <a:gd name="T12" fmla="*/ 1834 w 3971"/>
                <a:gd name="T13" fmla="*/ 369 h 2160"/>
                <a:gd name="T14" fmla="*/ 2136 w 3971"/>
                <a:gd name="T15" fmla="*/ 275 h 2160"/>
                <a:gd name="T16" fmla="*/ 2445 w 3971"/>
                <a:gd name="T17" fmla="*/ 206 h 2160"/>
                <a:gd name="T18" fmla="*/ 2748 w 3971"/>
                <a:gd name="T19" fmla="*/ 165 h 2160"/>
                <a:gd name="T20" fmla="*/ 3056 w 3971"/>
                <a:gd name="T21" fmla="*/ 121 h 2160"/>
                <a:gd name="T22" fmla="*/ 3359 w 3971"/>
                <a:gd name="T23" fmla="*/ 81 h 2160"/>
                <a:gd name="T24" fmla="*/ 3667 w 3971"/>
                <a:gd name="T25" fmla="*/ 44 h 2160"/>
                <a:gd name="T26" fmla="*/ 3970 w 3971"/>
                <a:gd name="T27" fmla="*/ 0 h 2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71" h="2160">
                  <a:moveTo>
                    <a:pt x="0" y="2159"/>
                  </a:moveTo>
                  <a:lnTo>
                    <a:pt x="309" y="1329"/>
                  </a:lnTo>
                  <a:lnTo>
                    <a:pt x="611" y="1074"/>
                  </a:lnTo>
                  <a:lnTo>
                    <a:pt x="920" y="861"/>
                  </a:lnTo>
                  <a:lnTo>
                    <a:pt x="1222" y="653"/>
                  </a:lnTo>
                  <a:lnTo>
                    <a:pt x="1517" y="484"/>
                  </a:lnTo>
                  <a:lnTo>
                    <a:pt x="1834" y="369"/>
                  </a:lnTo>
                  <a:lnTo>
                    <a:pt x="2136" y="275"/>
                  </a:lnTo>
                  <a:lnTo>
                    <a:pt x="2445" y="206"/>
                  </a:lnTo>
                  <a:lnTo>
                    <a:pt x="2748" y="165"/>
                  </a:lnTo>
                  <a:lnTo>
                    <a:pt x="3056" y="121"/>
                  </a:lnTo>
                  <a:lnTo>
                    <a:pt x="3359" y="81"/>
                  </a:lnTo>
                  <a:lnTo>
                    <a:pt x="3667" y="44"/>
                  </a:lnTo>
                  <a:lnTo>
                    <a:pt x="3970" y="0"/>
                  </a:lnTo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51993" name="Freeform 25">
              <a:extLst>
                <a:ext uri="{FF2B5EF4-FFF2-40B4-BE49-F238E27FC236}">
                  <a16:creationId xmlns:a16="http://schemas.microsoft.com/office/drawing/2014/main" id="{65F053F1-DA1C-485D-8D8E-70EA2DD0F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" y="2644"/>
              <a:ext cx="35" cy="33"/>
            </a:xfrm>
            <a:custGeom>
              <a:avLst/>
              <a:gdLst>
                <a:gd name="T0" fmla="*/ 21 w 42"/>
                <a:gd name="T1" fmla="*/ 0 h 40"/>
                <a:gd name="T2" fmla="*/ 41 w 42"/>
                <a:gd name="T3" fmla="*/ 19 h 40"/>
                <a:gd name="T4" fmla="*/ 21 w 42"/>
                <a:gd name="T5" fmla="*/ 39 h 40"/>
                <a:gd name="T6" fmla="*/ 0 w 42"/>
                <a:gd name="T7" fmla="*/ 19 h 40"/>
                <a:gd name="T8" fmla="*/ 21 w 4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0">
                  <a:moveTo>
                    <a:pt x="21" y="0"/>
                  </a:moveTo>
                  <a:lnTo>
                    <a:pt x="41" y="19"/>
                  </a:lnTo>
                  <a:lnTo>
                    <a:pt x="21" y="39"/>
                  </a:lnTo>
                  <a:lnTo>
                    <a:pt x="0" y="19"/>
                  </a:lnTo>
                  <a:lnTo>
                    <a:pt x="21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51994" name="Freeform 26">
              <a:extLst>
                <a:ext uri="{FF2B5EF4-FFF2-40B4-BE49-F238E27FC236}">
                  <a16:creationId xmlns:a16="http://schemas.microsoft.com/office/drawing/2014/main" id="{8ACA0FE7-53AB-45D8-A886-638099240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" y="1963"/>
              <a:ext cx="35" cy="32"/>
            </a:xfrm>
            <a:custGeom>
              <a:avLst/>
              <a:gdLst>
                <a:gd name="T0" fmla="*/ 20 w 42"/>
                <a:gd name="T1" fmla="*/ 0 h 39"/>
                <a:gd name="T2" fmla="*/ 41 w 42"/>
                <a:gd name="T3" fmla="*/ 19 h 39"/>
                <a:gd name="T4" fmla="*/ 20 w 42"/>
                <a:gd name="T5" fmla="*/ 38 h 39"/>
                <a:gd name="T6" fmla="*/ 0 w 42"/>
                <a:gd name="T7" fmla="*/ 19 h 39"/>
                <a:gd name="T8" fmla="*/ 20 w 42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9">
                  <a:moveTo>
                    <a:pt x="20" y="0"/>
                  </a:moveTo>
                  <a:lnTo>
                    <a:pt x="41" y="19"/>
                  </a:lnTo>
                  <a:lnTo>
                    <a:pt x="20" y="38"/>
                  </a:lnTo>
                  <a:lnTo>
                    <a:pt x="0" y="19"/>
                  </a:lnTo>
                  <a:lnTo>
                    <a:pt x="2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51995" name="Freeform 27">
              <a:extLst>
                <a:ext uri="{FF2B5EF4-FFF2-40B4-BE49-F238E27FC236}">
                  <a16:creationId xmlns:a16="http://schemas.microsoft.com/office/drawing/2014/main" id="{352D1384-D340-4659-BB55-9C6BEFA10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" y="1754"/>
              <a:ext cx="34" cy="32"/>
            </a:xfrm>
            <a:custGeom>
              <a:avLst/>
              <a:gdLst>
                <a:gd name="T0" fmla="*/ 20 w 41"/>
                <a:gd name="T1" fmla="*/ 0 h 39"/>
                <a:gd name="T2" fmla="*/ 40 w 41"/>
                <a:gd name="T3" fmla="*/ 19 h 39"/>
                <a:gd name="T4" fmla="*/ 20 w 41"/>
                <a:gd name="T5" fmla="*/ 38 h 39"/>
                <a:gd name="T6" fmla="*/ 0 w 41"/>
                <a:gd name="T7" fmla="*/ 19 h 39"/>
                <a:gd name="T8" fmla="*/ 20 w 41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9">
                  <a:moveTo>
                    <a:pt x="20" y="0"/>
                  </a:moveTo>
                  <a:lnTo>
                    <a:pt x="40" y="19"/>
                  </a:lnTo>
                  <a:lnTo>
                    <a:pt x="20" y="38"/>
                  </a:lnTo>
                  <a:lnTo>
                    <a:pt x="0" y="19"/>
                  </a:lnTo>
                  <a:lnTo>
                    <a:pt x="2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51996" name="Freeform 28">
              <a:extLst>
                <a:ext uri="{FF2B5EF4-FFF2-40B4-BE49-F238E27FC236}">
                  <a16:creationId xmlns:a16="http://schemas.microsoft.com/office/drawing/2014/main" id="{8FA0928B-76E4-4A10-931F-E76D7B2F2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" y="1579"/>
              <a:ext cx="35" cy="33"/>
            </a:xfrm>
            <a:custGeom>
              <a:avLst/>
              <a:gdLst>
                <a:gd name="T0" fmla="*/ 21 w 42"/>
                <a:gd name="T1" fmla="*/ 0 h 40"/>
                <a:gd name="T2" fmla="*/ 41 w 42"/>
                <a:gd name="T3" fmla="*/ 19 h 40"/>
                <a:gd name="T4" fmla="*/ 21 w 42"/>
                <a:gd name="T5" fmla="*/ 39 h 40"/>
                <a:gd name="T6" fmla="*/ 0 w 42"/>
                <a:gd name="T7" fmla="*/ 19 h 40"/>
                <a:gd name="T8" fmla="*/ 21 w 4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0">
                  <a:moveTo>
                    <a:pt x="21" y="0"/>
                  </a:moveTo>
                  <a:lnTo>
                    <a:pt x="41" y="19"/>
                  </a:lnTo>
                  <a:lnTo>
                    <a:pt x="21" y="39"/>
                  </a:lnTo>
                  <a:lnTo>
                    <a:pt x="0" y="19"/>
                  </a:lnTo>
                  <a:lnTo>
                    <a:pt x="21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51997" name="Freeform 29">
              <a:extLst>
                <a:ext uri="{FF2B5EF4-FFF2-40B4-BE49-F238E27FC236}">
                  <a16:creationId xmlns:a16="http://schemas.microsoft.com/office/drawing/2014/main" id="{E4035085-627B-4AC6-B9E3-78D9C7758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" y="1409"/>
              <a:ext cx="34" cy="32"/>
            </a:xfrm>
            <a:custGeom>
              <a:avLst/>
              <a:gdLst>
                <a:gd name="T0" fmla="*/ 20 w 41"/>
                <a:gd name="T1" fmla="*/ 0 h 39"/>
                <a:gd name="T2" fmla="*/ 40 w 41"/>
                <a:gd name="T3" fmla="*/ 19 h 39"/>
                <a:gd name="T4" fmla="*/ 20 w 41"/>
                <a:gd name="T5" fmla="*/ 38 h 39"/>
                <a:gd name="T6" fmla="*/ 0 w 41"/>
                <a:gd name="T7" fmla="*/ 19 h 39"/>
                <a:gd name="T8" fmla="*/ 20 w 41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9">
                  <a:moveTo>
                    <a:pt x="20" y="0"/>
                  </a:moveTo>
                  <a:lnTo>
                    <a:pt x="40" y="19"/>
                  </a:lnTo>
                  <a:lnTo>
                    <a:pt x="20" y="38"/>
                  </a:lnTo>
                  <a:lnTo>
                    <a:pt x="0" y="19"/>
                  </a:lnTo>
                  <a:lnTo>
                    <a:pt x="2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51998" name="Freeform 30">
              <a:extLst>
                <a:ext uri="{FF2B5EF4-FFF2-40B4-BE49-F238E27FC236}">
                  <a16:creationId xmlns:a16="http://schemas.microsoft.com/office/drawing/2014/main" id="{04E086AE-EB0A-4A3E-9303-F4E4127AC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1271"/>
              <a:ext cx="36" cy="32"/>
            </a:xfrm>
            <a:custGeom>
              <a:avLst/>
              <a:gdLst>
                <a:gd name="T0" fmla="*/ 21 w 42"/>
                <a:gd name="T1" fmla="*/ 0 h 39"/>
                <a:gd name="T2" fmla="*/ 41 w 42"/>
                <a:gd name="T3" fmla="*/ 19 h 39"/>
                <a:gd name="T4" fmla="*/ 21 w 42"/>
                <a:gd name="T5" fmla="*/ 38 h 39"/>
                <a:gd name="T6" fmla="*/ 0 w 42"/>
                <a:gd name="T7" fmla="*/ 19 h 39"/>
                <a:gd name="T8" fmla="*/ 21 w 42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9">
                  <a:moveTo>
                    <a:pt x="21" y="0"/>
                  </a:moveTo>
                  <a:lnTo>
                    <a:pt x="41" y="19"/>
                  </a:lnTo>
                  <a:lnTo>
                    <a:pt x="21" y="38"/>
                  </a:lnTo>
                  <a:lnTo>
                    <a:pt x="0" y="19"/>
                  </a:lnTo>
                  <a:lnTo>
                    <a:pt x="21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51999" name="Freeform 31">
              <a:extLst>
                <a:ext uri="{FF2B5EF4-FFF2-40B4-BE49-F238E27FC236}">
                  <a16:creationId xmlns:a16="http://schemas.microsoft.com/office/drawing/2014/main" id="{88761264-9704-4D32-8209-15F8A790B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5" y="1175"/>
              <a:ext cx="36" cy="33"/>
            </a:xfrm>
            <a:custGeom>
              <a:avLst/>
              <a:gdLst>
                <a:gd name="T0" fmla="*/ 20 w 42"/>
                <a:gd name="T1" fmla="*/ 0 h 40"/>
                <a:gd name="T2" fmla="*/ 41 w 42"/>
                <a:gd name="T3" fmla="*/ 20 h 40"/>
                <a:gd name="T4" fmla="*/ 20 w 42"/>
                <a:gd name="T5" fmla="*/ 39 h 40"/>
                <a:gd name="T6" fmla="*/ 0 w 42"/>
                <a:gd name="T7" fmla="*/ 20 h 40"/>
                <a:gd name="T8" fmla="*/ 20 w 4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0">
                  <a:moveTo>
                    <a:pt x="20" y="0"/>
                  </a:moveTo>
                  <a:lnTo>
                    <a:pt x="41" y="20"/>
                  </a:lnTo>
                  <a:lnTo>
                    <a:pt x="20" y="39"/>
                  </a:lnTo>
                  <a:lnTo>
                    <a:pt x="0" y="20"/>
                  </a:lnTo>
                  <a:lnTo>
                    <a:pt x="2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52000" name="Freeform 32">
              <a:extLst>
                <a:ext uri="{FF2B5EF4-FFF2-40B4-BE49-F238E27FC236}">
                  <a16:creationId xmlns:a16="http://schemas.microsoft.com/office/drawing/2014/main" id="{D5848977-D616-41C8-952A-D3FA1A634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" y="1098"/>
              <a:ext cx="34" cy="33"/>
            </a:xfrm>
            <a:custGeom>
              <a:avLst/>
              <a:gdLst>
                <a:gd name="T0" fmla="*/ 20 w 41"/>
                <a:gd name="T1" fmla="*/ 0 h 40"/>
                <a:gd name="T2" fmla="*/ 40 w 41"/>
                <a:gd name="T3" fmla="*/ 19 h 40"/>
                <a:gd name="T4" fmla="*/ 20 w 41"/>
                <a:gd name="T5" fmla="*/ 39 h 40"/>
                <a:gd name="T6" fmla="*/ 0 w 41"/>
                <a:gd name="T7" fmla="*/ 19 h 40"/>
                <a:gd name="T8" fmla="*/ 20 w 41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20" y="0"/>
                  </a:moveTo>
                  <a:lnTo>
                    <a:pt x="40" y="19"/>
                  </a:lnTo>
                  <a:lnTo>
                    <a:pt x="20" y="39"/>
                  </a:lnTo>
                  <a:lnTo>
                    <a:pt x="0" y="19"/>
                  </a:lnTo>
                  <a:lnTo>
                    <a:pt x="2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52001" name="Freeform 33">
              <a:extLst>
                <a:ext uri="{FF2B5EF4-FFF2-40B4-BE49-F238E27FC236}">
                  <a16:creationId xmlns:a16="http://schemas.microsoft.com/office/drawing/2014/main" id="{EF203D85-BB47-42F4-B6C8-AD1DFE9CB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6" y="1042"/>
              <a:ext cx="35" cy="32"/>
            </a:xfrm>
            <a:custGeom>
              <a:avLst/>
              <a:gdLst>
                <a:gd name="T0" fmla="*/ 21 w 42"/>
                <a:gd name="T1" fmla="*/ 0 h 39"/>
                <a:gd name="T2" fmla="*/ 41 w 42"/>
                <a:gd name="T3" fmla="*/ 19 h 39"/>
                <a:gd name="T4" fmla="*/ 21 w 42"/>
                <a:gd name="T5" fmla="*/ 38 h 39"/>
                <a:gd name="T6" fmla="*/ 0 w 42"/>
                <a:gd name="T7" fmla="*/ 19 h 39"/>
                <a:gd name="T8" fmla="*/ 21 w 42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9">
                  <a:moveTo>
                    <a:pt x="21" y="0"/>
                  </a:moveTo>
                  <a:lnTo>
                    <a:pt x="41" y="19"/>
                  </a:lnTo>
                  <a:lnTo>
                    <a:pt x="21" y="38"/>
                  </a:lnTo>
                  <a:lnTo>
                    <a:pt x="0" y="19"/>
                  </a:lnTo>
                  <a:lnTo>
                    <a:pt x="21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52002" name="Freeform 34">
              <a:extLst>
                <a:ext uri="{FF2B5EF4-FFF2-40B4-BE49-F238E27FC236}">
                  <a16:creationId xmlns:a16="http://schemas.microsoft.com/office/drawing/2014/main" id="{0C2D312B-AB37-453D-8920-FEDF3361E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009"/>
              <a:ext cx="35" cy="32"/>
            </a:xfrm>
            <a:custGeom>
              <a:avLst/>
              <a:gdLst>
                <a:gd name="T0" fmla="*/ 20 w 42"/>
                <a:gd name="T1" fmla="*/ 0 h 39"/>
                <a:gd name="T2" fmla="*/ 41 w 42"/>
                <a:gd name="T3" fmla="*/ 19 h 39"/>
                <a:gd name="T4" fmla="*/ 20 w 42"/>
                <a:gd name="T5" fmla="*/ 38 h 39"/>
                <a:gd name="T6" fmla="*/ 0 w 42"/>
                <a:gd name="T7" fmla="*/ 19 h 39"/>
                <a:gd name="T8" fmla="*/ 20 w 42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9">
                  <a:moveTo>
                    <a:pt x="20" y="0"/>
                  </a:moveTo>
                  <a:lnTo>
                    <a:pt x="41" y="19"/>
                  </a:lnTo>
                  <a:lnTo>
                    <a:pt x="20" y="38"/>
                  </a:lnTo>
                  <a:lnTo>
                    <a:pt x="0" y="19"/>
                  </a:lnTo>
                  <a:lnTo>
                    <a:pt x="2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52003" name="Freeform 35">
              <a:extLst>
                <a:ext uri="{FF2B5EF4-FFF2-40B4-BE49-F238E27FC236}">
                  <a16:creationId xmlns:a16="http://schemas.microsoft.com/office/drawing/2014/main" id="{4D1DDCB2-3E81-4729-B05A-FD3FE8583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8" y="973"/>
              <a:ext cx="34" cy="32"/>
            </a:xfrm>
            <a:custGeom>
              <a:avLst/>
              <a:gdLst>
                <a:gd name="T0" fmla="*/ 20 w 41"/>
                <a:gd name="T1" fmla="*/ 0 h 39"/>
                <a:gd name="T2" fmla="*/ 40 w 41"/>
                <a:gd name="T3" fmla="*/ 19 h 39"/>
                <a:gd name="T4" fmla="*/ 20 w 41"/>
                <a:gd name="T5" fmla="*/ 38 h 39"/>
                <a:gd name="T6" fmla="*/ 0 w 41"/>
                <a:gd name="T7" fmla="*/ 19 h 39"/>
                <a:gd name="T8" fmla="*/ 20 w 41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39">
                  <a:moveTo>
                    <a:pt x="20" y="0"/>
                  </a:moveTo>
                  <a:lnTo>
                    <a:pt x="40" y="19"/>
                  </a:lnTo>
                  <a:lnTo>
                    <a:pt x="20" y="38"/>
                  </a:lnTo>
                  <a:lnTo>
                    <a:pt x="0" y="19"/>
                  </a:lnTo>
                  <a:lnTo>
                    <a:pt x="2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52004" name="Freeform 36">
              <a:extLst>
                <a:ext uri="{FF2B5EF4-FFF2-40B4-BE49-F238E27FC236}">
                  <a16:creationId xmlns:a16="http://schemas.microsoft.com/office/drawing/2014/main" id="{D5F36741-51A5-40BC-99C0-7BF1D0CA9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1" y="939"/>
              <a:ext cx="35" cy="33"/>
            </a:xfrm>
            <a:custGeom>
              <a:avLst/>
              <a:gdLst>
                <a:gd name="T0" fmla="*/ 21 w 42"/>
                <a:gd name="T1" fmla="*/ 0 h 40"/>
                <a:gd name="T2" fmla="*/ 41 w 42"/>
                <a:gd name="T3" fmla="*/ 19 h 40"/>
                <a:gd name="T4" fmla="*/ 21 w 42"/>
                <a:gd name="T5" fmla="*/ 39 h 40"/>
                <a:gd name="T6" fmla="*/ 0 w 42"/>
                <a:gd name="T7" fmla="*/ 19 h 40"/>
                <a:gd name="T8" fmla="*/ 21 w 4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0">
                  <a:moveTo>
                    <a:pt x="21" y="0"/>
                  </a:moveTo>
                  <a:lnTo>
                    <a:pt x="41" y="19"/>
                  </a:lnTo>
                  <a:lnTo>
                    <a:pt x="21" y="39"/>
                  </a:lnTo>
                  <a:lnTo>
                    <a:pt x="0" y="19"/>
                  </a:lnTo>
                  <a:lnTo>
                    <a:pt x="21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52005" name="Freeform 37">
              <a:extLst>
                <a:ext uri="{FF2B5EF4-FFF2-40B4-BE49-F238E27FC236}">
                  <a16:creationId xmlns:a16="http://schemas.microsoft.com/office/drawing/2014/main" id="{359E8993-3B68-49F7-93A4-DCF65ACA2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9" y="910"/>
              <a:ext cx="35" cy="32"/>
            </a:xfrm>
            <a:custGeom>
              <a:avLst/>
              <a:gdLst>
                <a:gd name="T0" fmla="*/ 20 w 42"/>
                <a:gd name="T1" fmla="*/ 0 h 39"/>
                <a:gd name="T2" fmla="*/ 41 w 42"/>
                <a:gd name="T3" fmla="*/ 19 h 39"/>
                <a:gd name="T4" fmla="*/ 20 w 42"/>
                <a:gd name="T5" fmla="*/ 38 h 39"/>
                <a:gd name="T6" fmla="*/ 0 w 42"/>
                <a:gd name="T7" fmla="*/ 19 h 39"/>
                <a:gd name="T8" fmla="*/ 20 w 42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9">
                  <a:moveTo>
                    <a:pt x="20" y="0"/>
                  </a:moveTo>
                  <a:lnTo>
                    <a:pt x="41" y="19"/>
                  </a:lnTo>
                  <a:lnTo>
                    <a:pt x="20" y="38"/>
                  </a:lnTo>
                  <a:lnTo>
                    <a:pt x="0" y="19"/>
                  </a:lnTo>
                  <a:lnTo>
                    <a:pt x="2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52006" name="Freeform 38">
              <a:extLst>
                <a:ext uri="{FF2B5EF4-FFF2-40B4-BE49-F238E27FC236}">
                  <a16:creationId xmlns:a16="http://schemas.microsoft.com/office/drawing/2014/main" id="{CC745414-9C4B-482E-9723-7B70DC73E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2" y="873"/>
              <a:ext cx="35" cy="33"/>
            </a:xfrm>
            <a:custGeom>
              <a:avLst/>
              <a:gdLst>
                <a:gd name="T0" fmla="*/ 20 w 41"/>
                <a:gd name="T1" fmla="*/ 0 h 40"/>
                <a:gd name="T2" fmla="*/ 40 w 41"/>
                <a:gd name="T3" fmla="*/ 20 h 40"/>
                <a:gd name="T4" fmla="*/ 20 w 41"/>
                <a:gd name="T5" fmla="*/ 39 h 40"/>
                <a:gd name="T6" fmla="*/ 0 w 41"/>
                <a:gd name="T7" fmla="*/ 20 h 40"/>
                <a:gd name="T8" fmla="*/ 20 w 41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0">
                  <a:moveTo>
                    <a:pt x="20" y="0"/>
                  </a:moveTo>
                  <a:lnTo>
                    <a:pt x="40" y="20"/>
                  </a:lnTo>
                  <a:lnTo>
                    <a:pt x="20" y="39"/>
                  </a:lnTo>
                  <a:lnTo>
                    <a:pt x="0" y="20"/>
                  </a:lnTo>
                  <a:lnTo>
                    <a:pt x="20" y="0"/>
                  </a:lnTo>
                </a:path>
              </a:pathLst>
            </a:custGeom>
            <a:solidFill>
              <a:srgbClr val="FF0000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52007" name="Rectangle 39">
              <a:extLst>
                <a:ext uri="{FF2B5EF4-FFF2-40B4-BE49-F238E27FC236}">
                  <a16:creationId xmlns:a16="http://schemas.microsoft.com/office/drawing/2014/main" id="{566CF623-DE96-4C2B-A396-AC0EC9E3B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4" y="3594"/>
              <a:ext cx="9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800" b="1">
                  <a:latin typeface="Arial" panose="020B0604020202020204" pitchFamily="34" charset="0"/>
                  <a:ea typeface="宋体" panose="02010600030101010101" pitchFamily="2" charset="-122"/>
                </a:rPr>
                <a:t>0</a:t>
              </a:r>
            </a:p>
          </p:txBody>
        </p:sp>
        <p:sp>
          <p:nvSpPr>
            <p:cNvPr id="852008" name="Rectangle 40">
              <a:extLst>
                <a:ext uri="{FF2B5EF4-FFF2-40B4-BE49-F238E27FC236}">
                  <a16:creationId xmlns:a16="http://schemas.microsoft.com/office/drawing/2014/main" id="{2A777649-267B-471F-ACB9-0749B9B75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" y="3317"/>
              <a:ext cx="185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800" b="1">
                  <a:latin typeface="Arial" panose="020B0604020202020204" pitchFamily="34" charset="0"/>
                  <a:ea typeface="宋体" panose="02010600030101010101" pitchFamily="2" charset="-122"/>
                </a:rPr>
                <a:t>10</a:t>
              </a:r>
            </a:p>
          </p:txBody>
        </p:sp>
        <p:sp>
          <p:nvSpPr>
            <p:cNvPr id="852009" name="Rectangle 41">
              <a:extLst>
                <a:ext uri="{FF2B5EF4-FFF2-40B4-BE49-F238E27FC236}">
                  <a16:creationId xmlns:a16="http://schemas.microsoft.com/office/drawing/2014/main" id="{989A10F4-0786-4F3D-ACFF-62EFE75EC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" y="3040"/>
              <a:ext cx="185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800" b="1">
                  <a:latin typeface="Arial" panose="020B0604020202020204" pitchFamily="34" charset="0"/>
                  <a:ea typeface="宋体" panose="02010600030101010101" pitchFamily="2" charset="-122"/>
                </a:rPr>
                <a:t>20</a:t>
              </a:r>
            </a:p>
          </p:txBody>
        </p:sp>
        <p:sp>
          <p:nvSpPr>
            <p:cNvPr id="852010" name="Rectangle 42">
              <a:extLst>
                <a:ext uri="{FF2B5EF4-FFF2-40B4-BE49-F238E27FC236}">
                  <a16:creationId xmlns:a16="http://schemas.microsoft.com/office/drawing/2014/main" id="{E07ABEA3-4202-4A2C-A146-70F41A3BE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" y="2760"/>
              <a:ext cx="185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800" b="1">
                  <a:latin typeface="Arial" panose="020B0604020202020204" pitchFamily="34" charset="0"/>
                  <a:ea typeface="宋体" panose="02010600030101010101" pitchFamily="2" charset="-122"/>
                </a:rPr>
                <a:t>30</a:t>
              </a:r>
            </a:p>
          </p:txBody>
        </p:sp>
        <p:sp>
          <p:nvSpPr>
            <p:cNvPr id="852011" name="Rectangle 43">
              <a:extLst>
                <a:ext uri="{FF2B5EF4-FFF2-40B4-BE49-F238E27FC236}">
                  <a16:creationId xmlns:a16="http://schemas.microsoft.com/office/drawing/2014/main" id="{24F11ECC-7D1D-4CAB-BDB6-65067A323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" y="2484"/>
              <a:ext cx="185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800" b="1">
                  <a:latin typeface="Arial" panose="020B0604020202020204" pitchFamily="34" charset="0"/>
                  <a:ea typeface="宋体" panose="02010600030101010101" pitchFamily="2" charset="-122"/>
                </a:rPr>
                <a:t>40</a:t>
              </a:r>
            </a:p>
          </p:txBody>
        </p:sp>
        <p:sp>
          <p:nvSpPr>
            <p:cNvPr id="852012" name="Rectangle 44">
              <a:extLst>
                <a:ext uri="{FF2B5EF4-FFF2-40B4-BE49-F238E27FC236}">
                  <a16:creationId xmlns:a16="http://schemas.microsoft.com/office/drawing/2014/main" id="{B6B14398-890A-49E2-80BC-B2AB13740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" y="2206"/>
              <a:ext cx="185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800" b="1">
                  <a:latin typeface="Arial" panose="020B0604020202020204" pitchFamily="34" charset="0"/>
                  <a:ea typeface="宋体" panose="02010600030101010101" pitchFamily="2" charset="-122"/>
                </a:rPr>
                <a:t>50</a:t>
              </a:r>
            </a:p>
          </p:txBody>
        </p:sp>
        <p:sp>
          <p:nvSpPr>
            <p:cNvPr id="852013" name="Rectangle 45">
              <a:extLst>
                <a:ext uri="{FF2B5EF4-FFF2-40B4-BE49-F238E27FC236}">
                  <a16:creationId xmlns:a16="http://schemas.microsoft.com/office/drawing/2014/main" id="{510D8D86-EC02-4B03-BF50-7CFC3EC44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" y="1929"/>
              <a:ext cx="185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800" b="1">
                  <a:latin typeface="Arial" panose="020B0604020202020204" pitchFamily="34" charset="0"/>
                  <a:ea typeface="宋体" panose="02010600030101010101" pitchFamily="2" charset="-122"/>
                </a:rPr>
                <a:t>60</a:t>
              </a:r>
            </a:p>
          </p:txBody>
        </p:sp>
        <p:sp>
          <p:nvSpPr>
            <p:cNvPr id="852014" name="Rectangle 46">
              <a:extLst>
                <a:ext uri="{FF2B5EF4-FFF2-40B4-BE49-F238E27FC236}">
                  <a16:creationId xmlns:a16="http://schemas.microsoft.com/office/drawing/2014/main" id="{081248F8-7257-43ED-A096-5C67A4933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" y="1653"/>
              <a:ext cx="185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800" b="1">
                  <a:latin typeface="Arial" panose="020B0604020202020204" pitchFamily="34" charset="0"/>
                  <a:ea typeface="宋体" panose="02010600030101010101" pitchFamily="2" charset="-122"/>
                </a:rPr>
                <a:t>70</a:t>
              </a:r>
            </a:p>
          </p:txBody>
        </p:sp>
        <p:sp>
          <p:nvSpPr>
            <p:cNvPr id="852015" name="Rectangle 47">
              <a:extLst>
                <a:ext uri="{FF2B5EF4-FFF2-40B4-BE49-F238E27FC236}">
                  <a16:creationId xmlns:a16="http://schemas.microsoft.com/office/drawing/2014/main" id="{AE26547D-677D-4261-B44B-598986B53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" y="1373"/>
              <a:ext cx="185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800" b="1">
                  <a:latin typeface="Arial" panose="020B0604020202020204" pitchFamily="34" charset="0"/>
                  <a:ea typeface="宋体" panose="02010600030101010101" pitchFamily="2" charset="-122"/>
                </a:rPr>
                <a:t>80</a:t>
              </a:r>
            </a:p>
          </p:txBody>
        </p:sp>
        <p:sp>
          <p:nvSpPr>
            <p:cNvPr id="852016" name="Rectangle 48">
              <a:extLst>
                <a:ext uri="{FF2B5EF4-FFF2-40B4-BE49-F238E27FC236}">
                  <a16:creationId xmlns:a16="http://schemas.microsoft.com/office/drawing/2014/main" id="{F51C0E5B-9012-41AF-B1CC-20367BCD1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" y="1095"/>
              <a:ext cx="185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800" b="1">
                  <a:latin typeface="Arial" panose="020B0604020202020204" pitchFamily="34" charset="0"/>
                  <a:ea typeface="宋体" panose="02010600030101010101" pitchFamily="2" charset="-122"/>
                </a:rPr>
                <a:t>90</a:t>
              </a:r>
            </a:p>
          </p:txBody>
        </p:sp>
        <p:sp>
          <p:nvSpPr>
            <p:cNvPr id="852017" name="Rectangle 49">
              <a:extLst>
                <a:ext uri="{FF2B5EF4-FFF2-40B4-BE49-F238E27FC236}">
                  <a16:creationId xmlns:a16="http://schemas.microsoft.com/office/drawing/2014/main" id="{CAB8CDF0-258B-4E1A-8F62-5E2D5C980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" y="818"/>
              <a:ext cx="277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800" b="1">
                  <a:latin typeface="Arial" panose="020B0604020202020204" pitchFamily="34" charset="0"/>
                  <a:ea typeface="宋体" panose="02010600030101010101" pitchFamily="2" charset="-122"/>
                </a:rPr>
                <a:t>100</a:t>
              </a:r>
            </a:p>
          </p:txBody>
        </p:sp>
        <p:sp>
          <p:nvSpPr>
            <p:cNvPr id="852018" name="Rectangle 50">
              <a:extLst>
                <a:ext uri="{FF2B5EF4-FFF2-40B4-BE49-F238E27FC236}">
                  <a16:creationId xmlns:a16="http://schemas.microsoft.com/office/drawing/2014/main" id="{C18098F8-A73F-4258-AA2B-A26AEB298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0" y="3772"/>
              <a:ext cx="9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800" b="1">
                  <a:latin typeface="Arial" panose="020B0604020202020204" pitchFamily="34" charset="0"/>
                  <a:ea typeface="宋体" panose="02010600030101010101" pitchFamily="2" charset="-122"/>
                </a:rPr>
                <a:t>0</a:t>
              </a:r>
            </a:p>
          </p:txBody>
        </p:sp>
        <p:sp>
          <p:nvSpPr>
            <p:cNvPr id="852019" name="Rectangle 51">
              <a:extLst>
                <a:ext uri="{FF2B5EF4-FFF2-40B4-BE49-F238E27FC236}">
                  <a16:creationId xmlns:a16="http://schemas.microsoft.com/office/drawing/2014/main" id="{87A9F57E-79C9-4C9E-B6FD-61280E37E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10" y="3772"/>
              <a:ext cx="185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800" b="1">
                  <a:latin typeface="Arial" panose="020B0604020202020204" pitchFamily="34" charset="0"/>
                  <a:ea typeface="宋体" panose="02010600030101010101" pitchFamily="2" charset="-122"/>
                </a:rPr>
                <a:t>20</a:t>
              </a:r>
            </a:p>
          </p:txBody>
        </p:sp>
        <p:sp>
          <p:nvSpPr>
            <p:cNvPr id="852020" name="Rectangle 52">
              <a:extLst>
                <a:ext uri="{FF2B5EF4-FFF2-40B4-BE49-F238E27FC236}">
                  <a16:creationId xmlns:a16="http://schemas.microsoft.com/office/drawing/2014/main" id="{3B54F6DE-8599-442B-933F-2A8273CBC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4" y="3772"/>
              <a:ext cx="185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800" b="1">
                  <a:latin typeface="Arial" panose="020B0604020202020204" pitchFamily="34" charset="0"/>
                  <a:ea typeface="宋体" panose="02010600030101010101" pitchFamily="2" charset="-122"/>
                </a:rPr>
                <a:t>40</a:t>
              </a:r>
            </a:p>
          </p:txBody>
        </p:sp>
        <p:sp>
          <p:nvSpPr>
            <p:cNvPr id="852021" name="Rectangle 53">
              <a:extLst>
                <a:ext uri="{FF2B5EF4-FFF2-40B4-BE49-F238E27FC236}">
                  <a16:creationId xmlns:a16="http://schemas.microsoft.com/office/drawing/2014/main" id="{DDBC9074-CAC7-4479-BF91-0BEF7629FE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9" y="3772"/>
              <a:ext cx="184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800" b="1">
                  <a:latin typeface="Arial" panose="020B0604020202020204" pitchFamily="34" charset="0"/>
                  <a:ea typeface="宋体" panose="02010600030101010101" pitchFamily="2" charset="-122"/>
                </a:rPr>
                <a:t>60</a:t>
              </a:r>
            </a:p>
          </p:txBody>
        </p:sp>
        <p:sp>
          <p:nvSpPr>
            <p:cNvPr id="852022" name="Rectangle 54">
              <a:extLst>
                <a:ext uri="{FF2B5EF4-FFF2-40B4-BE49-F238E27FC236}">
                  <a16:creationId xmlns:a16="http://schemas.microsoft.com/office/drawing/2014/main" id="{2D028AF6-0D8E-4D23-8D7A-C6F9A31E0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3" y="3772"/>
              <a:ext cx="184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800" b="1">
                  <a:latin typeface="Arial" panose="020B0604020202020204" pitchFamily="34" charset="0"/>
                  <a:ea typeface="宋体" panose="02010600030101010101" pitchFamily="2" charset="-122"/>
                </a:rPr>
                <a:t>80</a:t>
              </a:r>
            </a:p>
          </p:txBody>
        </p:sp>
        <p:sp>
          <p:nvSpPr>
            <p:cNvPr id="852023" name="Rectangle 55">
              <a:extLst>
                <a:ext uri="{FF2B5EF4-FFF2-40B4-BE49-F238E27FC236}">
                  <a16:creationId xmlns:a16="http://schemas.microsoft.com/office/drawing/2014/main" id="{4BD0F032-9351-4B23-8F74-9EB8E5D9CB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2" y="3772"/>
              <a:ext cx="277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800" b="1">
                  <a:latin typeface="Arial" panose="020B0604020202020204" pitchFamily="34" charset="0"/>
                  <a:ea typeface="宋体" panose="02010600030101010101" pitchFamily="2" charset="-122"/>
                </a:rPr>
                <a:t>100</a:t>
              </a:r>
            </a:p>
          </p:txBody>
        </p:sp>
        <p:sp>
          <p:nvSpPr>
            <p:cNvPr id="852024" name="Rectangle 56">
              <a:extLst>
                <a:ext uri="{FF2B5EF4-FFF2-40B4-BE49-F238E27FC236}">
                  <a16:creationId xmlns:a16="http://schemas.microsoft.com/office/drawing/2014/main" id="{4B29E0B1-25E3-43D3-AFF1-7D9FE07A8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" y="3930"/>
              <a:ext cx="1182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800" b="1">
                  <a:latin typeface="Arial" panose="020B0604020202020204" pitchFamily="34" charset="0"/>
                  <a:ea typeface="宋体" panose="02010600030101010101" pitchFamily="2" charset="-122"/>
                </a:rPr>
                <a:t>Total items (%)</a:t>
              </a:r>
            </a:p>
          </p:txBody>
        </p:sp>
        <p:sp>
          <p:nvSpPr>
            <p:cNvPr id="852025" name="Rectangle 57">
              <a:extLst>
                <a:ext uri="{FF2B5EF4-FFF2-40B4-BE49-F238E27FC236}">
                  <a16:creationId xmlns:a16="http://schemas.microsoft.com/office/drawing/2014/main" id="{54A49B2A-594E-4195-B062-B66B132AAA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16" y="1917"/>
              <a:ext cx="1200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altLang="zh-CN" sz="1800" b="1">
                  <a:latin typeface="Arial" panose="020B0604020202020204" pitchFamily="34" charset="0"/>
                  <a:ea typeface="宋体" panose="02010600030101010101" pitchFamily="2" charset="-122"/>
                </a:rPr>
                <a:t>Total sales (%)</a:t>
              </a:r>
            </a:p>
          </p:txBody>
        </p:sp>
        <p:sp>
          <p:nvSpPr>
            <p:cNvPr id="852026" name="Arc 58">
              <a:extLst>
                <a:ext uri="{FF2B5EF4-FFF2-40B4-BE49-F238E27FC236}">
                  <a16:creationId xmlns:a16="http://schemas.microsoft.com/office/drawing/2014/main" id="{500053E2-D686-413E-8634-6237CE0A7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" y="923"/>
              <a:ext cx="3129" cy="1797"/>
            </a:xfrm>
            <a:custGeom>
              <a:avLst/>
              <a:gdLst>
                <a:gd name="G0" fmla="+- 19890 0 0"/>
                <a:gd name="G1" fmla="+- 21600 0 0"/>
                <a:gd name="G2" fmla="+- 21600 0 0"/>
                <a:gd name="T0" fmla="*/ 0 w 19890"/>
                <a:gd name="T1" fmla="*/ 13177 h 21600"/>
                <a:gd name="T2" fmla="*/ 19885 w 19890"/>
                <a:gd name="T3" fmla="*/ 0 h 21600"/>
                <a:gd name="T4" fmla="*/ 19890 w 1989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90" h="21600" fill="none" extrusionOk="0">
                  <a:moveTo>
                    <a:pt x="-1" y="13176"/>
                  </a:moveTo>
                  <a:cubicBezTo>
                    <a:pt x="3381" y="5190"/>
                    <a:pt x="11212" y="2"/>
                    <a:pt x="19885" y="0"/>
                  </a:cubicBezTo>
                </a:path>
                <a:path w="19890" h="21600" stroke="0" extrusionOk="0">
                  <a:moveTo>
                    <a:pt x="-1" y="13176"/>
                  </a:moveTo>
                  <a:cubicBezTo>
                    <a:pt x="3381" y="5190"/>
                    <a:pt x="11212" y="2"/>
                    <a:pt x="19885" y="0"/>
                  </a:cubicBezTo>
                  <a:lnTo>
                    <a:pt x="19890" y="21600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52027" name="Line 59">
              <a:extLst>
                <a:ext uri="{FF2B5EF4-FFF2-40B4-BE49-F238E27FC236}">
                  <a16:creationId xmlns:a16="http://schemas.microsoft.com/office/drawing/2014/main" id="{B4F5D4F0-4E5B-485D-A305-616924DAF9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01" y="1078"/>
              <a:ext cx="0" cy="25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52028" name="Line 60">
              <a:extLst>
                <a:ext uri="{FF2B5EF4-FFF2-40B4-BE49-F238E27FC236}">
                  <a16:creationId xmlns:a16="http://schemas.microsoft.com/office/drawing/2014/main" id="{A563A2FC-0CE7-4AE7-BBEA-90A049D1DC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5" y="1065"/>
              <a:ext cx="0" cy="25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52029" name="Rectangle 61">
              <a:extLst>
                <a:ext uri="{FF2B5EF4-FFF2-40B4-BE49-F238E27FC236}">
                  <a16:creationId xmlns:a16="http://schemas.microsoft.com/office/drawing/2014/main" id="{D2B00BE8-EF16-45F2-90B0-44709E0C9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1" y="2869"/>
              <a:ext cx="685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CN" sz="1800" i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</a:t>
              </a:r>
              <a:r>
                <a:rPr lang="en-US" altLang="zh-CN" sz="18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items</a:t>
              </a:r>
            </a:p>
          </p:txBody>
        </p:sp>
        <p:sp>
          <p:nvSpPr>
            <p:cNvPr id="852030" name="Rectangle 62">
              <a:extLst>
                <a:ext uri="{FF2B5EF4-FFF2-40B4-BE49-F238E27FC236}">
                  <a16:creationId xmlns:a16="http://schemas.microsoft.com/office/drawing/2014/main" id="{F842C754-C194-4201-AEDF-D08F7C926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4" y="2869"/>
              <a:ext cx="685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CN" sz="1800" i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B</a:t>
              </a:r>
              <a:r>
                <a:rPr lang="en-US" altLang="zh-CN" sz="18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items</a:t>
              </a:r>
            </a:p>
          </p:txBody>
        </p:sp>
        <p:sp>
          <p:nvSpPr>
            <p:cNvPr id="852031" name="Rectangle 63">
              <a:extLst>
                <a:ext uri="{FF2B5EF4-FFF2-40B4-BE49-F238E27FC236}">
                  <a16:creationId xmlns:a16="http://schemas.microsoft.com/office/drawing/2014/main" id="{84C6D13C-FBE3-44B3-AC90-600444EC7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9" y="2869"/>
              <a:ext cx="695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altLang="zh-CN" sz="1800" i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C</a:t>
              </a:r>
              <a:r>
                <a:rPr lang="en-US" altLang="zh-CN" sz="180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items</a:t>
              </a:r>
            </a:p>
          </p:txBody>
        </p:sp>
        <p:sp>
          <p:nvSpPr>
            <p:cNvPr id="852032" name="Arc 64">
              <a:extLst>
                <a:ext uri="{FF2B5EF4-FFF2-40B4-BE49-F238E27FC236}">
                  <a16:creationId xmlns:a16="http://schemas.microsoft.com/office/drawing/2014/main" id="{A9BA4812-61C4-413C-88DC-8ED698412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" y="1994"/>
              <a:ext cx="1752" cy="1675"/>
            </a:xfrm>
            <a:custGeom>
              <a:avLst/>
              <a:gdLst>
                <a:gd name="G0" fmla="+- 21600 0 0"/>
                <a:gd name="G1" fmla="+- 15668 0 0"/>
                <a:gd name="G2" fmla="+- 21600 0 0"/>
                <a:gd name="T0" fmla="*/ 0 w 21600"/>
                <a:gd name="T1" fmla="*/ 15637 h 15668"/>
                <a:gd name="T2" fmla="*/ 6732 w 21600"/>
                <a:gd name="T3" fmla="*/ 0 h 15668"/>
                <a:gd name="T4" fmla="*/ 21600 w 21600"/>
                <a:gd name="T5" fmla="*/ 15668 h 15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5668" fill="none" extrusionOk="0">
                  <a:moveTo>
                    <a:pt x="0" y="15637"/>
                  </a:moveTo>
                  <a:cubicBezTo>
                    <a:pt x="8" y="9722"/>
                    <a:pt x="2441" y="4070"/>
                    <a:pt x="6731" y="-1"/>
                  </a:cubicBezTo>
                </a:path>
                <a:path w="21600" h="15668" stroke="0" extrusionOk="0">
                  <a:moveTo>
                    <a:pt x="0" y="15637"/>
                  </a:moveTo>
                  <a:cubicBezTo>
                    <a:pt x="8" y="9722"/>
                    <a:pt x="2441" y="4070"/>
                    <a:pt x="6731" y="-1"/>
                  </a:cubicBezTo>
                  <a:lnTo>
                    <a:pt x="21600" y="15668"/>
                  </a:lnTo>
                  <a:close/>
                </a:path>
              </a:pathLst>
            </a:cu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E81D0C09-412D-4409-A8E0-1DE48C148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>
                <a:ea typeface="宋体" panose="02010600030101010101" pitchFamily="2" charset="-122"/>
              </a:rPr>
              <a:t>Inventory Consolidation</a:t>
            </a:r>
            <a:br>
              <a:rPr lang="en-US" altLang="zh-CN" sz="3200">
                <a:ea typeface="宋体" panose="02010600030101010101" pitchFamily="2" charset="-122"/>
              </a:rPr>
            </a:br>
            <a:r>
              <a:rPr lang="en-US" altLang="zh-CN" sz="3200">
                <a:ea typeface="宋体" panose="02010600030101010101" pitchFamily="2" charset="-122"/>
              </a:rPr>
              <a:t>(“Risk Pooling”)</a:t>
            </a:r>
            <a:endParaRPr lang="zh-CN" altLang="en-US" sz="3200">
              <a:ea typeface="宋体" panose="02010600030101010101" pitchFamily="2" charset="-122"/>
            </a:endParaRPr>
          </a:p>
        </p:txBody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252E01FB-D8CB-46E7-8DA9-B6FD6406A7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There is a </a:t>
            </a:r>
            <a:r>
              <a:rPr lang="en-US" altLang="zh-CN" i="1">
                <a:ea typeface="宋体" panose="02010600030101010101" pitchFamily="2" charset="-122"/>
              </a:rPr>
              <a:t>reduction</a:t>
            </a:r>
            <a:r>
              <a:rPr lang="en-US" altLang="zh-CN">
                <a:ea typeface="宋体" panose="02010600030101010101" pitchFamily="2" charset="-122"/>
              </a:rPr>
              <a:t> in the average inventory level of an item as the number of stocking points in the supply channel is </a:t>
            </a:r>
            <a:r>
              <a:rPr lang="en-US" altLang="zh-CN" i="1">
                <a:ea typeface="宋体" panose="02010600030101010101" pitchFamily="2" charset="-122"/>
              </a:rPr>
              <a:t>decreased</a:t>
            </a:r>
            <a:r>
              <a:rPr lang="en-US" altLang="zh-CN">
                <a:ea typeface="宋体" panose="02010600030101010101" pitchFamily="2" charset="-122"/>
              </a:rPr>
              <a:t>. </a:t>
            </a:r>
          </a:p>
          <a:p>
            <a:r>
              <a:rPr lang="en-US" altLang="zh-CN">
                <a:ea typeface="宋体" panose="02010600030101010101" pitchFamily="2" charset="-122"/>
              </a:rPr>
              <a:t>Both regular stock and safety stock decline.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>
            <a:extLst>
              <a:ext uri="{FF2B5EF4-FFF2-40B4-BE49-F238E27FC236}">
                <a16:creationId xmlns:a16="http://schemas.microsoft.com/office/drawing/2014/main" id="{383EC140-165E-4F3A-942B-931AEA016C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Virtual Inventories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54019" name="Rectangle 3">
            <a:extLst>
              <a:ext uri="{FF2B5EF4-FFF2-40B4-BE49-F238E27FC236}">
                <a16:creationId xmlns:a16="http://schemas.microsoft.com/office/drawing/2014/main" id="{BF106701-8285-45C8-966B-1A04B93A66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>
                <a:ea typeface="宋体" panose="02010600030101010101" pitchFamily="2" charset="-122"/>
              </a:rPr>
              <a:t>Stockouts are filled from other stocking locations in the distribution network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宋体" panose="02010600030101010101" pitchFamily="2" charset="-122"/>
              </a:rPr>
              <a:t>Customers assigned to a primary stocking location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宋体" panose="02010600030101010101" pitchFamily="2" charset="-122"/>
              </a:rPr>
              <a:t>Backup locations are usually determined by “zoning” rules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宋体" panose="02010600030101010101" pitchFamily="2" charset="-122"/>
              </a:rPr>
              <a:t>Expectation is that lower system-wide inventories can be achieved while maintaining or improving stock availability levels</a:t>
            </a:r>
          </a:p>
          <a:p>
            <a:pPr>
              <a:lnSpc>
                <a:spcPct val="90000"/>
              </a:lnSpc>
            </a:pPr>
            <a:r>
              <a:rPr lang="en-US" altLang="zh-CN">
                <a:ea typeface="宋体" panose="02010600030101010101" pitchFamily="2" charset="-122"/>
              </a:rPr>
              <a:t>Total distribution costs should be lower to support the cross filling of customer demand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042" name="Rectangle 2">
            <a:extLst>
              <a:ext uri="{FF2B5EF4-FFF2-40B4-BE49-F238E27FC236}">
                <a16:creationId xmlns:a16="http://schemas.microsoft.com/office/drawing/2014/main" id="{646760B8-4402-4177-AF60-AC042BF5B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Cross Filling Virtual Inventory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855154" name="Rectangle 114">
            <a:extLst>
              <a:ext uri="{FF2B5EF4-FFF2-40B4-BE49-F238E27FC236}">
                <a16:creationId xmlns:a16="http://schemas.microsoft.com/office/drawing/2014/main" id="{88532A36-CE6E-45D5-994B-0C2D94915D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077200" cy="205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2400">
                <a:ea typeface="宋体" panose="02010600030101010101" pitchFamily="2" charset="-122"/>
              </a:rPr>
              <a:t>Suppose that an item is stocked at a fill rate of 80% in 4 stocking locations.  If cross filling is used, what is the effective fill rate for the customer?</a:t>
            </a:r>
          </a:p>
          <a:p>
            <a:pPr>
              <a:lnSpc>
                <a:spcPct val="80000"/>
              </a:lnSpc>
            </a:pPr>
            <a:r>
              <a:rPr lang="en-US" altLang="zh-CN" sz="2400">
                <a:ea typeface="宋体" panose="02010600030101010101" pitchFamily="2" charset="-122"/>
              </a:rPr>
              <a:t>Fill rate = [1 – (.20)(.20)(.20)(.20)] x 100 = 99.8%</a:t>
            </a:r>
          </a:p>
          <a:p>
            <a:pPr>
              <a:lnSpc>
                <a:spcPct val="80000"/>
              </a:lnSpc>
            </a:pPr>
            <a:r>
              <a:rPr lang="en-US" altLang="zh-CN" sz="2400">
                <a:ea typeface="宋体" panose="02010600030101010101" pitchFamily="2" charset="-122"/>
              </a:rPr>
              <a:t>Customer service levels can be quite high even if the item fill rate is low!</a:t>
            </a:r>
            <a:endParaRPr lang="zh-CN" altLang="en-US" sz="2400">
              <a:ea typeface="宋体" panose="02010600030101010101" pitchFamily="2" charset="-122"/>
            </a:endParaRPr>
          </a:p>
        </p:txBody>
      </p:sp>
      <p:grpSp>
        <p:nvGrpSpPr>
          <p:cNvPr id="855155" name="Group 115">
            <a:extLst>
              <a:ext uri="{FF2B5EF4-FFF2-40B4-BE49-F238E27FC236}">
                <a16:creationId xmlns:a16="http://schemas.microsoft.com/office/drawing/2014/main" id="{10E44836-A3C3-43C7-B7FD-6518F448CC95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3048000"/>
            <a:ext cx="4908550" cy="3108325"/>
            <a:chOff x="820" y="964"/>
            <a:chExt cx="3874" cy="2825"/>
          </a:xfrm>
        </p:grpSpPr>
        <p:sp>
          <p:nvSpPr>
            <p:cNvPr id="855156" name="Rectangle 116">
              <a:extLst>
                <a:ext uri="{FF2B5EF4-FFF2-40B4-BE49-F238E27FC236}">
                  <a16:creationId xmlns:a16="http://schemas.microsoft.com/office/drawing/2014/main" id="{6CA422F3-5BB8-4320-B29D-11803E696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" y="964"/>
              <a:ext cx="1592" cy="712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55157" name="Rectangle 117">
              <a:extLst>
                <a:ext uri="{FF2B5EF4-FFF2-40B4-BE49-F238E27FC236}">
                  <a16:creationId xmlns:a16="http://schemas.microsoft.com/office/drawing/2014/main" id="{968DDC28-1E02-4569-BED3-63E4E3BDC3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" y="1030"/>
              <a:ext cx="696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Stock </a:t>
              </a:r>
              <a:endParaRPr lang="en-US" altLang="zh-CN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55158" name="Rectangle 118">
              <a:extLst>
                <a:ext uri="{FF2B5EF4-FFF2-40B4-BE49-F238E27FC236}">
                  <a16:creationId xmlns:a16="http://schemas.microsoft.com/office/drawing/2014/main" id="{EA4D937E-F5C3-4207-8DF7-7F5C5D332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" y="1338"/>
              <a:ext cx="93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location </a:t>
              </a:r>
              <a:endParaRPr lang="en-US" altLang="zh-CN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55159" name="Rectangle 119">
              <a:extLst>
                <a:ext uri="{FF2B5EF4-FFF2-40B4-BE49-F238E27FC236}">
                  <a16:creationId xmlns:a16="http://schemas.microsoft.com/office/drawing/2014/main" id="{CEE177F1-21E1-4331-9CDA-A95B25A72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1338"/>
              <a:ext cx="167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 i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</a:t>
              </a:r>
              <a:endParaRPr lang="en-US" altLang="zh-CN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55160" name="Rectangle 120">
              <a:extLst>
                <a:ext uri="{FF2B5EF4-FFF2-40B4-BE49-F238E27FC236}">
                  <a16:creationId xmlns:a16="http://schemas.microsoft.com/office/drawing/2014/main" id="{2FD037F6-8362-4592-A943-EA5DF0C97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2" y="964"/>
              <a:ext cx="1592" cy="712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55161" name="Rectangle 121">
              <a:extLst>
                <a:ext uri="{FF2B5EF4-FFF2-40B4-BE49-F238E27FC236}">
                  <a16:creationId xmlns:a16="http://schemas.microsoft.com/office/drawing/2014/main" id="{92243917-D554-4C8B-9F1E-47178743C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" y="1030"/>
              <a:ext cx="697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Stock </a:t>
              </a:r>
              <a:endParaRPr lang="en-US" altLang="zh-CN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55162" name="Rectangle 122">
              <a:extLst>
                <a:ext uri="{FF2B5EF4-FFF2-40B4-BE49-F238E27FC236}">
                  <a16:creationId xmlns:a16="http://schemas.microsoft.com/office/drawing/2014/main" id="{52652A49-41D9-401F-B311-E78946392E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" y="1338"/>
              <a:ext cx="93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location </a:t>
              </a:r>
              <a:endParaRPr lang="en-US" altLang="zh-CN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55163" name="Rectangle 123">
              <a:extLst>
                <a:ext uri="{FF2B5EF4-FFF2-40B4-BE49-F238E27FC236}">
                  <a16:creationId xmlns:a16="http://schemas.microsoft.com/office/drawing/2014/main" id="{3400D758-1B7F-480D-8EF5-1E6F24CAEA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38"/>
              <a:ext cx="167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 i="1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B</a:t>
              </a:r>
              <a:endParaRPr lang="en-US" altLang="zh-CN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55164" name="Oval 124">
              <a:extLst>
                <a:ext uri="{FF2B5EF4-FFF2-40B4-BE49-F238E27FC236}">
                  <a16:creationId xmlns:a16="http://schemas.microsoft.com/office/drawing/2014/main" id="{4E0794E1-3806-4B40-B0A5-685385ACD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" y="3048"/>
              <a:ext cx="1435" cy="718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55165" name="Rectangle 125">
              <a:extLst>
                <a:ext uri="{FF2B5EF4-FFF2-40B4-BE49-F238E27FC236}">
                  <a16:creationId xmlns:a16="http://schemas.microsoft.com/office/drawing/2014/main" id="{D42D019F-ABF9-4DD0-986E-7CB5346326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" y="3203"/>
              <a:ext cx="150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55166" name="Rectangle 126">
              <a:extLst>
                <a:ext uri="{FF2B5EF4-FFF2-40B4-BE49-F238E27FC236}">
                  <a16:creationId xmlns:a16="http://schemas.microsoft.com/office/drawing/2014/main" id="{E69FA57C-595F-4533-B866-05BEFE2550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" y="3262"/>
              <a:ext cx="1155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Demand 1</a:t>
              </a:r>
              <a:endParaRPr lang="en-US" altLang="zh-CN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55167" name="Oval 127">
              <a:extLst>
                <a:ext uri="{FF2B5EF4-FFF2-40B4-BE49-F238E27FC236}">
                  <a16:creationId xmlns:a16="http://schemas.microsoft.com/office/drawing/2014/main" id="{6A8EF51E-C0EA-4082-B263-7F28143AF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6" y="3061"/>
              <a:ext cx="1435" cy="71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55168" name="Rectangle 128">
              <a:extLst>
                <a:ext uri="{FF2B5EF4-FFF2-40B4-BE49-F238E27FC236}">
                  <a16:creationId xmlns:a16="http://schemas.microsoft.com/office/drawing/2014/main" id="{252DCB72-8033-49D1-B64E-F32AB9B50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" y="3229"/>
              <a:ext cx="150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55169" name="Rectangle 129">
              <a:extLst>
                <a:ext uri="{FF2B5EF4-FFF2-40B4-BE49-F238E27FC236}">
                  <a16:creationId xmlns:a16="http://schemas.microsoft.com/office/drawing/2014/main" id="{314CAEF4-97B9-4117-8A27-74CEFABFD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" y="3288"/>
              <a:ext cx="1155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Demand 2</a:t>
              </a:r>
              <a:endParaRPr lang="en-US" altLang="zh-CN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855170" name="Group 130">
              <a:extLst>
                <a:ext uri="{FF2B5EF4-FFF2-40B4-BE49-F238E27FC236}">
                  <a16:creationId xmlns:a16="http://schemas.microsoft.com/office/drawing/2014/main" id="{115F1281-0BEE-4A48-AFFA-0FC40296DB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2" y="1667"/>
              <a:ext cx="127" cy="1395"/>
              <a:chOff x="1512" y="1667"/>
              <a:chExt cx="127" cy="1395"/>
            </a:xfrm>
          </p:grpSpPr>
          <p:sp>
            <p:nvSpPr>
              <p:cNvPr id="855171" name="Rectangle 131">
                <a:extLst>
                  <a:ext uri="{FF2B5EF4-FFF2-40B4-BE49-F238E27FC236}">
                    <a16:creationId xmlns:a16="http://schemas.microsoft.com/office/drawing/2014/main" id="{557A46D7-755E-4F55-953A-839202A57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" y="1789"/>
                <a:ext cx="24" cy="127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172" name="Freeform 132">
                <a:extLst>
                  <a:ext uri="{FF2B5EF4-FFF2-40B4-BE49-F238E27FC236}">
                    <a16:creationId xmlns:a16="http://schemas.microsoft.com/office/drawing/2014/main" id="{31D352A0-74D4-4642-A174-202E932F1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2" y="1667"/>
                <a:ext cx="127" cy="126"/>
              </a:xfrm>
              <a:custGeom>
                <a:avLst/>
                <a:gdLst>
                  <a:gd name="T0" fmla="*/ 127 w 127"/>
                  <a:gd name="T1" fmla="*/ 126 h 126"/>
                  <a:gd name="T2" fmla="*/ 63 w 127"/>
                  <a:gd name="T3" fmla="*/ 0 h 126"/>
                  <a:gd name="T4" fmla="*/ 0 w 127"/>
                  <a:gd name="T5" fmla="*/ 126 h 126"/>
                  <a:gd name="T6" fmla="*/ 127 w 127"/>
                  <a:gd name="T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126">
                    <a:moveTo>
                      <a:pt x="127" y="126"/>
                    </a:moveTo>
                    <a:lnTo>
                      <a:pt x="63" y="0"/>
                    </a:lnTo>
                    <a:lnTo>
                      <a:pt x="0" y="126"/>
                    </a:lnTo>
                    <a:lnTo>
                      <a:pt x="127" y="1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855173" name="Group 133">
              <a:extLst>
                <a:ext uri="{FF2B5EF4-FFF2-40B4-BE49-F238E27FC236}">
                  <a16:creationId xmlns:a16="http://schemas.microsoft.com/office/drawing/2014/main" id="{D92D84E5-7335-4AF8-82B4-C21A9F3A2E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3" y="1694"/>
              <a:ext cx="126" cy="1368"/>
              <a:chOff x="3793" y="1694"/>
              <a:chExt cx="126" cy="1368"/>
            </a:xfrm>
          </p:grpSpPr>
          <p:sp>
            <p:nvSpPr>
              <p:cNvPr id="855174" name="Rectangle 134">
                <a:extLst>
                  <a:ext uri="{FF2B5EF4-FFF2-40B4-BE49-F238E27FC236}">
                    <a16:creationId xmlns:a16="http://schemas.microsoft.com/office/drawing/2014/main" id="{E34473E9-D6A5-477A-B7E6-F16BDD4F9C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" y="1816"/>
                <a:ext cx="25" cy="124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175" name="Freeform 135">
                <a:extLst>
                  <a:ext uri="{FF2B5EF4-FFF2-40B4-BE49-F238E27FC236}">
                    <a16:creationId xmlns:a16="http://schemas.microsoft.com/office/drawing/2014/main" id="{8109C192-A68E-4530-8D80-CC5C28ADB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" y="1694"/>
                <a:ext cx="126" cy="126"/>
              </a:xfrm>
              <a:custGeom>
                <a:avLst/>
                <a:gdLst>
                  <a:gd name="T0" fmla="*/ 126 w 126"/>
                  <a:gd name="T1" fmla="*/ 126 h 126"/>
                  <a:gd name="T2" fmla="*/ 63 w 126"/>
                  <a:gd name="T3" fmla="*/ 0 h 126"/>
                  <a:gd name="T4" fmla="*/ 0 w 126"/>
                  <a:gd name="T5" fmla="*/ 126 h 126"/>
                  <a:gd name="T6" fmla="*/ 126 w 126"/>
                  <a:gd name="T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26">
                    <a:moveTo>
                      <a:pt x="126" y="126"/>
                    </a:moveTo>
                    <a:lnTo>
                      <a:pt x="63" y="0"/>
                    </a:lnTo>
                    <a:lnTo>
                      <a:pt x="0" y="126"/>
                    </a:lnTo>
                    <a:lnTo>
                      <a:pt x="126" y="1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855176" name="Rectangle 136">
              <a:extLst>
                <a:ext uri="{FF2B5EF4-FFF2-40B4-BE49-F238E27FC236}">
                  <a16:creationId xmlns:a16="http://schemas.microsoft.com/office/drawing/2014/main" id="{5ECE3B61-214C-4EBE-AEC3-A6D8711A71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74" y="2216"/>
              <a:ext cx="77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Primary </a:t>
              </a:r>
              <a:endParaRPr lang="en-US" altLang="zh-CN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55177" name="Rectangle 137">
              <a:extLst>
                <a:ext uri="{FF2B5EF4-FFF2-40B4-BE49-F238E27FC236}">
                  <a16:creationId xmlns:a16="http://schemas.microsoft.com/office/drawing/2014/main" id="{4AC37415-0314-4DBA-979F-2E84855FD7D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65" y="2234"/>
              <a:ext cx="1062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assignment</a:t>
              </a:r>
              <a:endParaRPr lang="en-US" altLang="zh-CN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55178" name="Rectangle 138">
              <a:extLst>
                <a:ext uri="{FF2B5EF4-FFF2-40B4-BE49-F238E27FC236}">
                  <a16:creationId xmlns:a16="http://schemas.microsoft.com/office/drawing/2014/main" id="{CF4A0AC5-4750-4B00-A7FB-E5018E8EC6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616" y="2236"/>
              <a:ext cx="77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Primary </a:t>
              </a:r>
              <a:endParaRPr lang="en-US" altLang="zh-CN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55179" name="Rectangle 139">
              <a:extLst>
                <a:ext uri="{FF2B5EF4-FFF2-40B4-BE49-F238E27FC236}">
                  <a16:creationId xmlns:a16="http://schemas.microsoft.com/office/drawing/2014/main" id="{840909D1-FA5C-439A-8C54-810DFEC92A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705" y="2256"/>
              <a:ext cx="1061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assignment</a:t>
              </a:r>
              <a:endParaRPr lang="en-US" altLang="zh-CN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855180" name="Group 140">
              <a:extLst>
                <a:ext uri="{FF2B5EF4-FFF2-40B4-BE49-F238E27FC236}">
                  <a16:creationId xmlns:a16="http://schemas.microsoft.com/office/drawing/2014/main" id="{1A31C6E8-D028-488C-8A5C-BA0467A025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6" y="1681"/>
              <a:ext cx="1754" cy="1363"/>
              <a:chOff x="1556" y="1681"/>
              <a:chExt cx="1754" cy="1363"/>
            </a:xfrm>
          </p:grpSpPr>
          <p:sp>
            <p:nvSpPr>
              <p:cNvPr id="855181" name="Freeform 141">
                <a:extLst>
                  <a:ext uri="{FF2B5EF4-FFF2-40B4-BE49-F238E27FC236}">
                    <a16:creationId xmlns:a16="http://schemas.microsoft.com/office/drawing/2014/main" id="{AC338DA0-A82F-4E5F-830C-C346E7764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6" y="2906"/>
                <a:ext cx="168" cy="138"/>
              </a:xfrm>
              <a:custGeom>
                <a:avLst/>
                <a:gdLst>
                  <a:gd name="T0" fmla="*/ 0 w 168"/>
                  <a:gd name="T1" fmla="*/ 119 h 138"/>
                  <a:gd name="T2" fmla="*/ 15 w 168"/>
                  <a:gd name="T3" fmla="*/ 138 h 138"/>
                  <a:gd name="T4" fmla="*/ 168 w 168"/>
                  <a:gd name="T5" fmla="*/ 19 h 138"/>
                  <a:gd name="T6" fmla="*/ 153 w 168"/>
                  <a:gd name="T7" fmla="*/ 0 h 138"/>
                  <a:gd name="T8" fmla="*/ 0 w 168"/>
                  <a:gd name="T9" fmla="*/ 11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38">
                    <a:moveTo>
                      <a:pt x="0" y="119"/>
                    </a:moveTo>
                    <a:lnTo>
                      <a:pt x="15" y="138"/>
                    </a:lnTo>
                    <a:lnTo>
                      <a:pt x="168" y="19"/>
                    </a:lnTo>
                    <a:lnTo>
                      <a:pt x="153" y="0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182" name="Freeform 142">
                <a:extLst>
                  <a:ext uri="{FF2B5EF4-FFF2-40B4-BE49-F238E27FC236}">
                    <a16:creationId xmlns:a16="http://schemas.microsoft.com/office/drawing/2014/main" id="{4B50CFBE-9274-45BA-860B-F1AB0233C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" y="2740"/>
                <a:ext cx="169" cy="140"/>
              </a:xfrm>
              <a:custGeom>
                <a:avLst/>
                <a:gdLst>
                  <a:gd name="T0" fmla="*/ 0 w 169"/>
                  <a:gd name="T1" fmla="*/ 121 h 140"/>
                  <a:gd name="T2" fmla="*/ 15 w 169"/>
                  <a:gd name="T3" fmla="*/ 140 h 140"/>
                  <a:gd name="T4" fmla="*/ 169 w 169"/>
                  <a:gd name="T5" fmla="*/ 19 h 140"/>
                  <a:gd name="T6" fmla="*/ 154 w 169"/>
                  <a:gd name="T7" fmla="*/ 0 h 140"/>
                  <a:gd name="T8" fmla="*/ 0 w 169"/>
                  <a:gd name="T9" fmla="*/ 12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40">
                    <a:moveTo>
                      <a:pt x="0" y="121"/>
                    </a:moveTo>
                    <a:lnTo>
                      <a:pt x="15" y="140"/>
                    </a:lnTo>
                    <a:lnTo>
                      <a:pt x="169" y="19"/>
                    </a:lnTo>
                    <a:lnTo>
                      <a:pt x="154" y="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183" name="Freeform 143">
                <a:extLst>
                  <a:ext uri="{FF2B5EF4-FFF2-40B4-BE49-F238E27FC236}">
                    <a16:creationId xmlns:a16="http://schemas.microsoft.com/office/drawing/2014/main" id="{F0BBAFAC-ED13-4C9D-8E25-509DE8A8F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9" y="2576"/>
                <a:ext cx="170" cy="139"/>
              </a:xfrm>
              <a:custGeom>
                <a:avLst/>
                <a:gdLst>
                  <a:gd name="T0" fmla="*/ 0 w 170"/>
                  <a:gd name="T1" fmla="*/ 120 h 139"/>
                  <a:gd name="T2" fmla="*/ 15 w 170"/>
                  <a:gd name="T3" fmla="*/ 139 h 139"/>
                  <a:gd name="T4" fmla="*/ 170 w 170"/>
                  <a:gd name="T5" fmla="*/ 19 h 139"/>
                  <a:gd name="T6" fmla="*/ 155 w 170"/>
                  <a:gd name="T7" fmla="*/ 0 h 139"/>
                  <a:gd name="T8" fmla="*/ 0 w 170"/>
                  <a:gd name="T9" fmla="*/ 12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39">
                    <a:moveTo>
                      <a:pt x="0" y="120"/>
                    </a:moveTo>
                    <a:lnTo>
                      <a:pt x="15" y="139"/>
                    </a:lnTo>
                    <a:lnTo>
                      <a:pt x="170" y="19"/>
                    </a:lnTo>
                    <a:lnTo>
                      <a:pt x="155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184" name="Freeform 144">
                <a:extLst>
                  <a:ext uri="{FF2B5EF4-FFF2-40B4-BE49-F238E27FC236}">
                    <a16:creationId xmlns:a16="http://schemas.microsoft.com/office/drawing/2014/main" id="{7424B279-36C2-4D5B-995E-6069E11C7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2411"/>
                <a:ext cx="168" cy="139"/>
              </a:xfrm>
              <a:custGeom>
                <a:avLst/>
                <a:gdLst>
                  <a:gd name="T0" fmla="*/ 0 w 168"/>
                  <a:gd name="T1" fmla="*/ 120 h 139"/>
                  <a:gd name="T2" fmla="*/ 14 w 168"/>
                  <a:gd name="T3" fmla="*/ 139 h 139"/>
                  <a:gd name="T4" fmla="*/ 168 w 168"/>
                  <a:gd name="T5" fmla="*/ 19 h 139"/>
                  <a:gd name="T6" fmla="*/ 153 w 168"/>
                  <a:gd name="T7" fmla="*/ 0 h 139"/>
                  <a:gd name="T8" fmla="*/ 0 w 168"/>
                  <a:gd name="T9" fmla="*/ 12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39">
                    <a:moveTo>
                      <a:pt x="0" y="120"/>
                    </a:moveTo>
                    <a:lnTo>
                      <a:pt x="14" y="139"/>
                    </a:lnTo>
                    <a:lnTo>
                      <a:pt x="168" y="19"/>
                    </a:lnTo>
                    <a:lnTo>
                      <a:pt x="153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185" name="Freeform 145">
                <a:extLst>
                  <a:ext uri="{FF2B5EF4-FFF2-40B4-BE49-F238E27FC236}">
                    <a16:creationId xmlns:a16="http://schemas.microsoft.com/office/drawing/2014/main" id="{4EA2F1CC-8764-4EA1-BC80-99E0255B0E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246"/>
                <a:ext cx="170" cy="139"/>
              </a:xfrm>
              <a:custGeom>
                <a:avLst/>
                <a:gdLst>
                  <a:gd name="T0" fmla="*/ 0 w 170"/>
                  <a:gd name="T1" fmla="*/ 120 h 139"/>
                  <a:gd name="T2" fmla="*/ 15 w 170"/>
                  <a:gd name="T3" fmla="*/ 139 h 139"/>
                  <a:gd name="T4" fmla="*/ 170 w 170"/>
                  <a:gd name="T5" fmla="*/ 19 h 139"/>
                  <a:gd name="T6" fmla="*/ 155 w 170"/>
                  <a:gd name="T7" fmla="*/ 0 h 139"/>
                  <a:gd name="T8" fmla="*/ 0 w 170"/>
                  <a:gd name="T9" fmla="*/ 12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39">
                    <a:moveTo>
                      <a:pt x="0" y="120"/>
                    </a:moveTo>
                    <a:lnTo>
                      <a:pt x="15" y="139"/>
                    </a:lnTo>
                    <a:lnTo>
                      <a:pt x="170" y="19"/>
                    </a:lnTo>
                    <a:lnTo>
                      <a:pt x="155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186" name="Freeform 146">
                <a:extLst>
                  <a:ext uri="{FF2B5EF4-FFF2-40B4-BE49-F238E27FC236}">
                    <a16:creationId xmlns:a16="http://schemas.microsoft.com/office/drawing/2014/main" id="{032A39F9-6D2A-4C3C-A108-2BA1D12FA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" y="2081"/>
                <a:ext cx="170" cy="140"/>
              </a:xfrm>
              <a:custGeom>
                <a:avLst/>
                <a:gdLst>
                  <a:gd name="T0" fmla="*/ 0 w 170"/>
                  <a:gd name="T1" fmla="*/ 121 h 140"/>
                  <a:gd name="T2" fmla="*/ 15 w 170"/>
                  <a:gd name="T3" fmla="*/ 140 h 140"/>
                  <a:gd name="T4" fmla="*/ 170 w 170"/>
                  <a:gd name="T5" fmla="*/ 19 h 140"/>
                  <a:gd name="T6" fmla="*/ 155 w 170"/>
                  <a:gd name="T7" fmla="*/ 0 h 140"/>
                  <a:gd name="T8" fmla="*/ 0 w 170"/>
                  <a:gd name="T9" fmla="*/ 12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40">
                    <a:moveTo>
                      <a:pt x="0" y="121"/>
                    </a:moveTo>
                    <a:lnTo>
                      <a:pt x="15" y="140"/>
                    </a:lnTo>
                    <a:lnTo>
                      <a:pt x="170" y="19"/>
                    </a:lnTo>
                    <a:lnTo>
                      <a:pt x="155" y="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187" name="Freeform 147">
                <a:extLst>
                  <a:ext uri="{FF2B5EF4-FFF2-40B4-BE49-F238E27FC236}">
                    <a16:creationId xmlns:a16="http://schemas.microsoft.com/office/drawing/2014/main" id="{6F5902C3-95C8-473A-A2A1-E46AFDF33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1917"/>
                <a:ext cx="169" cy="138"/>
              </a:xfrm>
              <a:custGeom>
                <a:avLst/>
                <a:gdLst>
                  <a:gd name="T0" fmla="*/ 0 w 169"/>
                  <a:gd name="T1" fmla="*/ 119 h 138"/>
                  <a:gd name="T2" fmla="*/ 15 w 169"/>
                  <a:gd name="T3" fmla="*/ 138 h 138"/>
                  <a:gd name="T4" fmla="*/ 169 w 169"/>
                  <a:gd name="T5" fmla="*/ 19 h 138"/>
                  <a:gd name="T6" fmla="*/ 154 w 169"/>
                  <a:gd name="T7" fmla="*/ 0 h 138"/>
                  <a:gd name="T8" fmla="*/ 0 w 169"/>
                  <a:gd name="T9" fmla="*/ 11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38">
                    <a:moveTo>
                      <a:pt x="0" y="119"/>
                    </a:moveTo>
                    <a:lnTo>
                      <a:pt x="15" y="138"/>
                    </a:lnTo>
                    <a:lnTo>
                      <a:pt x="169" y="19"/>
                    </a:lnTo>
                    <a:lnTo>
                      <a:pt x="154" y="0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188" name="Freeform 148">
                <a:extLst>
                  <a:ext uri="{FF2B5EF4-FFF2-40B4-BE49-F238E27FC236}">
                    <a16:creationId xmlns:a16="http://schemas.microsoft.com/office/drawing/2014/main" id="{AE32DC24-8152-407D-AC02-298711CD1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751"/>
                <a:ext cx="170" cy="140"/>
              </a:xfrm>
              <a:custGeom>
                <a:avLst/>
                <a:gdLst>
                  <a:gd name="T0" fmla="*/ 0 w 170"/>
                  <a:gd name="T1" fmla="*/ 121 h 140"/>
                  <a:gd name="T2" fmla="*/ 15 w 170"/>
                  <a:gd name="T3" fmla="*/ 140 h 140"/>
                  <a:gd name="T4" fmla="*/ 170 w 170"/>
                  <a:gd name="T5" fmla="*/ 19 h 140"/>
                  <a:gd name="T6" fmla="*/ 155 w 170"/>
                  <a:gd name="T7" fmla="*/ 0 h 140"/>
                  <a:gd name="T8" fmla="*/ 0 w 170"/>
                  <a:gd name="T9" fmla="*/ 12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40">
                    <a:moveTo>
                      <a:pt x="0" y="121"/>
                    </a:moveTo>
                    <a:lnTo>
                      <a:pt x="15" y="140"/>
                    </a:lnTo>
                    <a:lnTo>
                      <a:pt x="170" y="19"/>
                    </a:lnTo>
                    <a:lnTo>
                      <a:pt x="155" y="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189" name="Freeform 149">
                <a:extLst>
                  <a:ext uri="{FF2B5EF4-FFF2-40B4-BE49-F238E27FC236}">
                    <a16:creationId xmlns:a16="http://schemas.microsoft.com/office/drawing/2014/main" id="{A30B5E0D-0CA8-4BCE-943B-84AC4F827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0" y="1681"/>
                <a:ext cx="140" cy="127"/>
              </a:xfrm>
              <a:custGeom>
                <a:avLst/>
                <a:gdLst>
                  <a:gd name="T0" fmla="*/ 77 w 140"/>
                  <a:gd name="T1" fmla="*/ 127 h 127"/>
                  <a:gd name="T2" fmla="*/ 140 w 140"/>
                  <a:gd name="T3" fmla="*/ 0 h 127"/>
                  <a:gd name="T4" fmla="*/ 0 w 140"/>
                  <a:gd name="T5" fmla="*/ 27 h 127"/>
                  <a:gd name="T6" fmla="*/ 77 w 140"/>
                  <a:gd name="T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127">
                    <a:moveTo>
                      <a:pt x="77" y="127"/>
                    </a:moveTo>
                    <a:lnTo>
                      <a:pt x="140" y="0"/>
                    </a:lnTo>
                    <a:lnTo>
                      <a:pt x="0" y="27"/>
                    </a:lnTo>
                    <a:lnTo>
                      <a:pt x="77" y="1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855190" name="Group 150">
              <a:extLst>
                <a:ext uri="{FF2B5EF4-FFF2-40B4-BE49-F238E27FC236}">
                  <a16:creationId xmlns:a16="http://schemas.microsoft.com/office/drawing/2014/main" id="{0BB0424E-0989-4A10-B895-12159D9C44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5" y="1681"/>
              <a:ext cx="1819" cy="1390"/>
              <a:chOff x="2045" y="1681"/>
              <a:chExt cx="1819" cy="1390"/>
            </a:xfrm>
          </p:grpSpPr>
          <p:sp>
            <p:nvSpPr>
              <p:cNvPr id="855191" name="Freeform 151">
                <a:extLst>
                  <a:ext uri="{FF2B5EF4-FFF2-40B4-BE49-F238E27FC236}">
                    <a16:creationId xmlns:a16="http://schemas.microsoft.com/office/drawing/2014/main" id="{16B06A41-1154-4B6E-AEF9-76B14B8C8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2934"/>
                <a:ext cx="171" cy="137"/>
              </a:xfrm>
              <a:custGeom>
                <a:avLst/>
                <a:gdLst>
                  <a:gd name="T0" fmla="*/ 156 w 171"/>
                  <a:gd name="T1" fmla="*/ 137 h 137"/>
                  <a:gd name="T2" fmla="*/ 171 w 171"/>
                  <a:gd name="T3" fmla="*/ 118 h 137"/>
                  <a:gd name="T4" fmla="*/ 15 w 171"/>
                  <a:gd name="T5" fmla="*/ 0 h 137"/>
                  <a:gd name="T6" fmla="*/ 0 w 171"/>
                  <a:gd name="T7" fmla="*/ 19 h 137"/>
                  <a:gd name="T8" fmla="*/ 156 w 171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37">
                    <a:moveTo>
                      <a:pt x="156" y="137"/>
                    </a:moveTo>
                    <a:lnTo>
                      <a:pt x="171" y="118"/>
                    </a:lnTo>
                    <a:lnTo>
                      <a:pt x="15" y="0"/>
                    </a:lnTo>
                    <a:lnTo>
                      <a:pt x="0" y="19"/>
                    </a:lnTo>
                    <a:lnTo>
                      <a:pt x="156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192" name="Freeform 152">
                <a:extLst>
                  <a:ext uri="{FF2B5EF4-FFF2-40B4-BE49-F238E27FC236}">
                    <a16:creationId xmlns:a16="http://schemas.microsoft.com/office/drawing/2014/main" id="{400FE8BA-A4BC-4FF6-99F2-E6E809D9A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9" y="2770"/>
                <a:ext cx="170" cy="139"/>
              </a:xfrm>
              <a:custGeom>
                <a:avLst/>
                <a:gdLst>
                  <a:gd name="T0" fmla="*/ 155 w 170"/>
                  <a:gd name="T1" fmla="*/ 139 h 139"/>
                  <a:gd name="T2" fmla="*/ 170 w 170"/>
                  <a:gd name="T3" fmla="*/ 120 h 139"/>
                  <a:gd name="T4" fmla="*/ 15 w 170"/>
                  <a:gd name="T5" fmla="*/ 0 h 139"/>
                  <a:gd name="T6" fmla="*/ 0 w 170"/>
                  <a:gd name="T7" fmla="*/ 19 h 139"/>
                  <a:gd name="T8" fmla="*/ 155 w 170"/>
                  <a:gd name="T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39">
                    <a:moveTo>
                      <a:pt x="155" y="139"/>
                    </a:moveTo>
                    <a:lnTo>
                      <a:pt x="170" y="120"/>
                    </a:lnTo>
                    <a:lnTo>
                      <a:pt x="15" y="0"/>
                    </a:lnTo>
                    <a:lnTo>
                      <a:pt x="0" y="19"/>
                    </a:lnTo>
                    <a:lnTo>
                      <a:pt x="155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193" name="Freeform 153">
                <a:extLst>
                  <a:ext uri="{FF2B5EF4-FFF2-40B4-BE49-F238E27FC236}">
                    <a16:creationId xmlns:a16="http://schemas.microsoft.com/office/drawing/2014/main" id="{ADD80582-C841-4941-9240-F269870E5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5" y="2607"/>
                <a:ext cx="171" cy="139"/>
              </a:xfrm>
              <a:custGeom>
                <a:avLst/>
                <a:gdLst>
                  <a:gd name="T0" fmla="*/ 156 w 171"/>
                  <a:gd name="T1" fmla="*/ 139 h 139"/>
                  <a:gd name="T2" fmla="*/ 171 w 171"/>
                  <a:gd name="T3" fmla="*/ 120 h 139"/>
                  <a:gd name="T4" fmla="*/ 15 w 171"/>
                  <a:gd name="T5" fmla="*/ 0 h 139"/>
                  <a:gd name="T6" fmla="*/ 0 w 171"/>
                  <a:gd name="T7" fmla="*/ 19 h 139"/>
                  <a:gd name="T8" fmla="*/ 156 w 171"/>
                  <a:gd name="T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39">
                    <a:moveTo>
                      <a:pt x="156" y="139"/>
                    </a:moveTo>
                    <a:lnTo>
                      <a:pt x="171" y="120"/>
                    </a:lnTo>
                    <a:lnTo>
                      <a:pt x="15" y="0"/>
                    </a:lnTo>
                    <a:lnTo>
                      <a:pt x="0" y="19"/>
                    </a:lnTo>
                    <a:lnTo>
                      <a:pt x="156" y="1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194" name="Freeform 154">
                <a:extLst>
                  <a:ext uri="{FF2B5EF4-FFF2-40B4-BE49-F238E27FC236}">
                    <a16:creationId xmlns:a16="http://schemas.microsoft.com/office/drawing/2014/main" id="{84FC1374-1A77-4620-A719-07AFE8B8F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" y="2445"/>
                <a:ext cx="170" cy="138"/>
              </a:xfrm>
              <a:custGeom>
                <a:avLst/>
                <a:gdLst>
                  <a:gd name="T0" fmla="*/ 155 w 170"/>
                  <a:gd name="T1" fmla="*/ 138 h 138"/>
                  <a:gd name="T2" fmla="*/ 170 w 170"/>
                  <a:gd name="T3" fmla="*/ 119 h 138"/>
                  <a:gd name="T4" fmla="*/ 15 w 170"/>
                  <a:gd name="T5" fmla="*/ 0 h 138"/>
                  <a:gd name="T6" fmla="*/ 0 w 170"/>
                  <a:gd name="T7" fmla="*/ 19 h 138"/>
                  <a:gd name="T8" fmla="*/ 155 w 170"/>
                  <a:gd name="T9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38">
                    <a:moveTo>
                      <a:pt x="155" y="138"/>
                    </a:moveTo>
                    <a:lnTo>
                      <a:pt x="170" y="119"/>
                    </a:lnTo>
                    <a:lnTo>
                      <a:pt x="15" y="0"/>
                    </a:lnTo>
                    <a:lnTo>
                      <a:pt x="0" y="19"/>
                    </a:lnTo>
                    <a:lnTo>
                      <a:pt x="155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195" name="Freeform 155">
                <a:extLst>
                  <a:ext uri="{FF2B5EF4-FFF2-40B4-BE49-F238E27FC236}">
                    <a16:creationId xmlns:a16="http://schemas.microsoft.com/office/drawing/2014/main" id="{B98C93D5-4A88-4C97-965C-11E1DC308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7" y="2282"/>
                <a:ext cx="171" cy="137"/>
              </a:xfrm>
              <a:custGeom>
                <a:avLst/>
                <a:gdLst>
                  <a:gd name="T0" fmla="*/ 156 w 171"/>
                  <a:gd name="T1" fmla="*/ 137 h 137"/>
                  <a:gd name="T2" fmla="*/ 171 w 171"/>
                  <a:gd name="T3" fmla="*/ 118 h 137"/>
                  <a:gd name="T4" fmla="*/ 15 w 171"/>
                  <a:gd name="T5" fmla="*/ 0 h 137"/>
                  <a:gd name="T6" fmla="*/ 0 w 171"/>
                  <a:gd name="T7" fmla="*/ 19 h 137"/>
                  <a:gd name="T8" fmla="*/ 156 w 171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37">
                    <a:moveTo>
                      <a:pt x="156" y="137"/>
                    </a:moveTo>
                    <a:lnTo>
                      <a:pt x="171" y="118"/>
                    </a:lnTo>
                    <a:lnTo>
                      <a:pt x="15" y="0"/>
                    </a:lnTo>
                    <a:lnTo>
                      <a:pt x="0" y="19"/>
                    </a:lnTo>
                    <a:lnTo>
                      <a:pt x="156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196" name="Freeform 156">
                <a:extLst>
                  <a:ext uri="{FF2B5EF4-FFF2-40B4-BE49-F238E27FC236}">
                    <a16:creationId xmlns:a16="http://schemas.microsoft.com/office/drawing/2014/main" id="{4D7C5801-541E-40DC-AB2E-2B05937D8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119"/>
                <a:ext cx="171" cy="137"/>
              </a:xfrm>
              <a:custGeom>
                <a:avLst/>
                <a:gdLst>
                  <a:gd name="T0" fmla="*/ 156 w 171"/>
                  <a:gd name="T1" fmla="*/ 137 h 137"/>
                  <a:gd name="T2" fmla="*/ 171 w 171"/>
                  <a:gd name="T3" fmla="*/ 118 h 137"/>
                  <a:gd name="T4" fmla="*/ 15 w 171"/>
                  <a:gd name="T5" fmla="*/ 0 h 137"/>
                  <a:gd name="T6" fmla="*/ 0 w 171"/>
                  <a:gd name="T7" fmla="*/ 19 h 137"/>
                  <a:gd name="T8" fmla="*/ 156 w 171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37">
                    <a:moveTo>
                      <a:pt x="156" y="137"/>
                    </a:moveTo>
                    <a:lnTo>
                      <a:pt x="171" y="118"/>
                    </a:lnTo>
                    <a:lnTo>
                      <a:pt x="15" y="0"/>
                    </a:lnTo>
                    <a:lnTo>
                      <a:pt x="0" y="19"/>
                    </a:lnTo>
                    <a:lnTo>
                      <a:pt x="156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197" name="Freeform 157">
                <a:extLst>
                  <a:ext uri="{FF2B5EF4-FFF2-40B4-BE49-F238E27FC236}">
                    <a16:creationId xmlns:a16="http://schemas.microsoft.com/office/drawing/2014/main" id="{2E959BA9-68BC-4BC7-A7DB-98BCB0A3E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1" y="1956"/>
                <a:ext cx="170" cy="137"/>
              </a:xfrm>
              <a:custGeom>
                <a:avLst/>
                <a:gdLst>
                  <a:gd name="T0" fmla="*/ 155 w 170"/>
                  <a:gd name="T1" fmla="*/ 137 h 137"/>
                  <a:gd name="T2" fmla="*/ 170 w 170"/>
                  <a:gd name="T3" fmla="*/ 118 h 137"/>
                  <a:gd name="T4" fmla="*/ 15 w 170"/>
                  <a:gd name="T5" fmla="*/ 0 h 137"/>
                  <a:gd name="T6" fmla="*/ 0 w 170"/>
                  <a:gd name="T7" fmla="*/ 19 h 137"/>
                  <a:gd name="T8" fmla="*/ 155 w 170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37">
                    <a:moveTo>
                      <a:pt x="155" y="137"/>
                    </a:moveTo>
                    <a:lnTo>
                      <a:pt x="170" y="118"/>
                    </a:lnTo>
                    <a:lnTo>
                      <a:pt x="15" y="0"/>
                    </a:lnTo>
                    <a:lnTo>
                      <a:pt x="0" y="19"/>
                    </a:lnTo>
                    <a:lnTo>
                      <a:pt x="155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198" name="Freeform 158">
                <a:extLst>
                  <a:ext uri="{FF2B5EF4-FFF2-40B4-BE49-F238E27FC236}">
                    <a16:creationId xmlns:a16="http://schemas.microsoft.com/office/drawing/2014/main" id="{CEA0EB3D-DDA2-4503-B137-F4BEB03A7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7" y="1793"/>
                <a:ext cx="171" cy="137"/>
              </a:xfrm>
              <a:custGeom>
                <a:avLst/>
                <a:gdLst>
                  <a:gd name="T0" fmla="*/ 156 w 171"/>
                  <a:gd name="T1" fmla="*/ 137 h 137"/>
                  <a:gd name="T2" fmla="*/ 171 w 171"/>
                  <a:gd name="T3" fmla="*/ 118 h 137"/>
                  <a:gd name="T4" fmla="*/ 15 w 171"/>
                  <a:gd name="T5" fmla="*/ 0 h 137"/>
                  <a:gd name="T6" fmla="*/ 0 w 171"/>
                  <a:gd name="T7" fmla="*/ 19 h 137"/>
                  <a:gd name="T8" fmla="*/ 156 w 171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37">
                    <a:moveTo>
                      <a:pt x="156" y="137"/>
                    </a:moveTo>
                    <a:lnTo>
                      <a:pt x="171" y="118"/>
                    </a:lnTo>
                    <a:lnTo>
                      <a:pt x="15" y="0"/>
                    </a:lnTo>
                    <a:lnTo>
                      <a:pt x="0" y="19"/>
                    </a:lnTo>
                    <a:lnTo>
                      <a:pt x="156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199" name="Freeform 159">
                <a:extLst>
                  <a:ext uri="{FF2B5EF4-FFF2-40B4-BE49-F238E27FC236}">
                    <a16:creationId xmlns:a16="http://schemas.microsoft.com/office/drawing/2014/main" id="{54F66B67-94C2-47F4-B3EB-5CAE002CF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744"/>
                <a:ext cx="19" cy="23"/>
              </a:xfrm>
              <a:custGeom>
                <a:avLst/>
                <a:gdLst>
                  <a:gd name="T0" fmla="*/ 4 w 19"/>
                  <a:gd name="T1" fmla="*/ 23 h 23"/>
                  <a:gd name="T2" fmla="*/ 19 w 19"/>
                  <a:gd name="T3" fmla="*/ 4 h 23"/>
                  <a:gd name="T4" fmla="*/ 15 w 19"/>
                  <a:gd name="T5" fmla="*/ 0 h 23"/>
                  <a:gd name="T6" fmla="*/ 0 w 19"/>
                  <a:gd name="T7" fmla="*/ 19 h 23"/>
                  <a:gd name="T8" fmla="*/ 4 w 19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3">
                    <a:moveTo>
                      <a:pt x="4" y="23"/>
                    </a:moveTo>
                    <a:lnTo>
                      <a:pt x="19" y="4"/>
                    </a:lnTo>
                    <a:lnTo>
                      <a:pt x="15" y="0"/>
                    </a:lnTo>
                    <a:lnTo>
                      <a:pt x="0" y="19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200" name="Freeform 160">
                <a:extLst>
                  <a:ext uri="{FF2B5EF4-FFF2-40B4-BE49-F238E27FC236}">
                    <a16:creationId xmlns:a16="http://schemas.microsoft.com/office/drawing/2014/main" id="{E9EA8F24-2CEC-4221-AD62-D9272A680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5" y="1681"/>
                <a:ext cx="139" cy="127"/>
              </a:xfrm>
              <a:custGeom>
                <a:avLst/>
                <a:gdLst>
                  <a:gd name="T0" fmla="*/ 139 w 139"/>
                  <a:gd name="T1" fmla="*/ 27 h 127"/>
                  <a:gd name="T2" fmla="*/ 0 w 139"/>
                  <a:gd name="T3" fmla="*/ 0 h 127"/>
                  <a:gd name="T4" fmla="*/ 62 w 139"/>
                  <a:gd name="T5" fmla="*/ 127 h 127"/>
                  <a:gd name="T6" fmla="*/ 139 w 139"/>
                  <a:gd name="T7" fmla="*/ 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9" h="127">
                    <a:moveTo>
                      <a:pt x="139" y="27"/>
                    </a:moveTo>
                    <a:lnTo>
                      <a:pt x="0" y="0"/>
                    </a:lnTo>
                    <a:lnTo>
                      <a:pt x="62" y="127"/>
                    </a:lnTo>
                    <a:lnTo>
                      <a:pt x="139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855201" name="Rectangle 161">
              <a:extLst>
                <a:ext uri="{FF2B5EF4-FFF2-40B4-BE49-F238E27FC236}">
                  <a16:creationId xmlns:a16="http://schemas.microsoft.com/office/drawing/2014/main" id="{6F8481BF-C38E-4DEE-981F-F4EF12EA4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2671"/>
              <a:ext cx="1175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55202" name="Rectangle 162">
              <a:extLst>
                <a:ext uri="{FF2B5EF4-FFF2-40B4-BE49-F238E27FC236}">
                  <a16:creationId xmlns:a16="http://schemas.microsoft.com/office/drawing/2014/main" id="{0AD72CC4-ADAD-4CBE-B9AA-3D3C46840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7" y="2726"/>
              <a:ext cx="912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Secondary </a:t>
              </a:r>
              <a:endParaRPr lang="en-US" altLang="zh-CN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55203" name="Rectangle 163">
              <a:extLst>
                <a:ext uri="{FF2B5EF4-FFF2-40B4-BE49-F238E27FC236}">
                  <a16:creationId xmlns:a16="http://schemas.microsoft.com/office/drawing/2014/main" id="{FBFB8E59-4760-4C35-9C7E-1967284ED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2964"/>
              <a:ext cx="922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assignment</a:t>
              </a:r>
              <a:endParaRPr lang="en-US" altLang="zh-CN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855204" name="Group 164">
              <a:extLst>
                <a:ext uri="{FF2B5EF4-FFF2-40B4-BE49-F238E27FC236}">
                  <a16:creationId xmlns:a16="http://schemas.microsoft.com/office/drawing/2014/main" id="{8B29B4CA-73F0-46A6-A4C0-86B6ABE757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6" y="2644"/>
              <a:ext cx="158" cy="157"/>
              <a:chOff x="2096" y="2644"/>
              <a:chExt cx="158" cy="157"/>
            </a:xfrm>
          </p:grpSpPr>
          <p:sp>
            <p:nvSpPr>
              <p:cNvPr id="855205" name="Line 165">
                <a:extLst>
                  <a:ext uri="{FF2B5EF4-FFF2-40B4-BE49-F238E27FC236}">
                    <a16:creationId xmlns:a16="http://schemas.microsoft.com/office/drawing/2014/main" id="{CD4E9066-F942-4DBA-8345-215F95CE79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53" y="2701"/>
                <a:ext cx="101" cy="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206" name="Freeform 166">
                <a:extLst>
                  <a:ext uri="{FF2B5EF4-FFF2-40B4-BE49-F238E27FC236}">
                    <a16:creationId xmlns:a16="http://schemas.microsoft.com/office/drawing/2014/main" id="{72AD98C1-8077-475C-BDF3-3215CBFE0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" y="2644"/>
                <a:ext cx="91" cy="91"/>
              </a:xfrm>
              <a:custGeom>
                <a:avLst/>
                <a:gdLst>
                  <a:gd name="T0" fmla="*/ 91 w 91"/>
                  <a:gd name="T1" fmla="*/ 31 h 91"/>
                  <a:gd name="T2" fmla="*/ 0 w 91"/>
                  <a:gd name="T3" fmla="*/ 0 h 91"/>
                  <a:gd name="T4" fmla="*/ 31 w 91"/>
                  <a:gd name="T5" fmla="*/ 91 h 91"/>
                  <a:gd name="T6" fmla="*/ 91 w 91"/>
                  <a:gd name="T7" fmla="*/ 3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91">
                    <a:moveTo>
                      <a:pt x="91" y="31"/>
                    </a:moveTo>
                    <a:lnTo>
                      <a:pt x="0" y="0"/>
                    </a:lnTo>
                    <a:lnTo>
                      <a:pt x="31" y="91"/>
                    </a:lnTo>
                    <a:lnTo>
                      <a:pt x="91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855207" name="Group 167">
              <a:extLst>
                <a:ext uri="{FF2B5EF4-FFF2-40B4-BE49-F238E27FC236}">
                  <a16:creationId xmlns:a16="http://schemas.microsoft.com/office/drawing/2014/main" id="{44D29D5E-7E0F-4F89-B531-794A4939EB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3" y="2801"/>
              <a:ext cx="171" cy="261"/>
              <a:chOff x="3283" y="2801"/>
              <a:chExt cx="171" cy="261"/>
            </a:xfrm>
          </p:grpSpPr>
          <p:sp>
            <p:nvSpPr>
              <p:cNvPr id="855208" name="Line 168">
                <a:extLst>
                  <a:ext uri="{FF2B5EF4-FFF2-40B4-BE49-F238E27FC236}">
                    <a16:creationId xmlns:a16="http://schemas.microsoft.com/office/drawing/2014/main" id="{1FF88291-CC4E-4E42-B0C8-A38DDC3EC9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3" y="2869"/>
                <a:ext cx="126" cy="19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209" name="Freeform 169">
                <a:extLst>
                  <a:ext uri="{FF2B5EF4-FFF2-40B4-BE49-F238E27FC236}">
                    <a16:creationId xmlns:a16="http://schemas.microsoft.com/office/drawing/2014/main" id="{AB5284AE-05F7-44DC-9B39-C27F325646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1" y="2801"/>
                <a:ext cx="83" cy="95"/>
              </a:xfrm>
              <a:custGeom>
                <a:avLst/>
                <a:gdLst>
                  <a:gd name="T0" fmla="*/ 70 w 83"/>
                  <a:gd name="T1" fmla="*/ 95 h 95"/>
                  <a:gd name="T2" fmla="*/ 83 w 83"/>
                  <a:gd name="T3" fmla="*/ 0 h 95"/>
                  <a:gd name="T4" fmla="*/ 0 w 83"/>
                  <a:gd name="T5" fmla="*/ 49 h 95"/>
                  <a:gd name="T6" fmla="*/ 70 w 83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95">
                    <a:moveTo>
                      <a:pt x="70" y="95"/>
                    </a:moveTo>
                    <a:lnTo>
                      <a:pt x="83" y="0"/>
                    </a:lnTo>
                    <a:lnTo>
                      <a:pt x="0" y="49"/>
                    </a:lnTo>
                    <a:lnTo>
                      <a:pt x="7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855210" name="Rectangle 170">
              <a:extLst>
                <a:ext uri="{FF2B5EF4-FFF2-40B4-BE49-F238E27FC236}">
                  <a16:creationId xmlns:a16="http://schemas.microsoft.com/office/drawing/2014/main" id="{6030D8B8-A8E6-44B4-92F7-21AFC362D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" y="964"/>
              <a:ext cx="1592" cy="712"/>
            </a:xfrm>
            <a:prstGeom prst="rect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55211" name="Rectangle 171">
              <a:extLst>
                <a:ext uri="{FF2B5EF4-FFF2-40B4-BE49-F238E27FC236}">
                  <a16:creationId xmlns:a16="http://schemas.microsoft.com/office/drawing/2014/main" id="{FB80029B-3F81-453B-9FF1-971513510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" y="1030"/>
              <a:ext cx="696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Stock </a:t>
              </a:r>
              <a:endParaRPr lang="en-US" altLang="zh-CN" sz="18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55212" name="Rectangle 172">
              <a:extLst>
                <a:ext uri="{FF2B5EF4-FFF2-40B4-BE49-F238E27FC236}">
                  <a16:creationId xmlns:a16="http://schemas.microsoft.com/office/drawing/2014/main" id="{D31FFB06-593F-44DB-8ABA-FD7A83C343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" y="1338"/>
              <a:ext cx="93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location </a:t>
              </a:r>
              <a:endParaRPr lang="en-US" altLang="zh-CN" sz="18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55213" name="Rectangle 173">
              <a:extLst>
                <a:ext uri="{FF2B5EF4-FFF2-40B4-BE49-F238E27FC236}">
                  <a16:creationId xmlns:a16="http://schemas.microsoft.com/office/drawing/2014/main" id="{E36A700C-9FBD-49F6-A31A-8E3605F9D6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1338"/>
              <a:ext cx="167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 i="1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</a:t>
              </a:r>
              <a:endParaRPr lang="en-US" altLang="zh-CN" sz="18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55214" name="Rectangle 174">
              <a:extLst>
                <a:ext uri="{FF2B5EF4-FFF2-40B4-BE49-F238E27FC236}">
                  <a16:creationId xmlns:a16="http://schemas.microsoft.com/office/drawing/2014/main" id="{41D8E9B6-90C1-4AC4-B24B-BF3A239BEE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2" y="964"/>
              <a:ext cx="1592" cy="712"/>
            </a:xfrm>
            <a:prstGeom prst="rect">
              <a:avLst/>
            </a:prstGeom>
            <a:solidFill>
              <a:srgbClr val="6666FF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55215" name="Rectangle 175">
              <a:extLst>
                <a:ext uri="{FF2B5EF4-FFF2-40B4-BE49-F238E27FC236}">
                  <a16:creationId xmlns:a16="http://schemas.microsoft.com/office/drawing/2014/main" id="{ABEDEF9A-1DDE-494F-BB2F-90532A19CD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2" y="1030"/>
              <a:ext cx="697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Stock </a:t>
              </a:r>
              <a:endParaRPr lang="en-US" altLang="zh-CN" sz="18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55216" name="Rectangle 176">
              <a:extLst>
                <a:ext uri="{FF2B5EF4-FFF2-40B4-BE49-F238E27FC236}">
                  <a16:creationId xmlns:a16="http://schemas.microsoft.com/office/drawing/2014/main" id="{F57C376B-6A5D-4D9F-A3C3-CC21E408F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" y="1338"/>
              <a:ext cx="93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location </a:t>
              </a:r>
              <a:endParaRPr lang="en-US" altLang="zh-CN" sz="18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55217" name="Rectangle 177">
              <a:extLst>
                <a:ext uri="{FF2B5EF4-FFF2-40B4-BE49-F238E27FC236}">
                  <a16:creationId xmlns:a16="http://schemas.microsoft.com/office/drawing/2014/main" id="{12407033-E9D4-4803-B92A-118117BD6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1338"/>
              <a:ext cx="166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 i="1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B</a:t>
              </a:r>
              <a:endParaRPr lang="en-US" altLang="zh-CN" sz="18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55218" name="Oval 178">
              <a:extLst>
                <a:ext uri="{FF2B5EF4-FFF2-40B4-BE49-F238E27FC236}">
                  <a16:creationId xmlns:a16="http://schemas.microsoft.com/office/drawing/2014/main" id="{9ECC6E02-79F5-4891-AAB0-873517B5E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" y="3048"/>
              <a:ext cx="1435" cy="718"/>
            </a:xfrm>
            <a:prstGeom prst="ellipse">
              <a:avLst/>
            </a:prstGeom>
            <a:solidFill>
              <a:srgbClr val="FF0066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55219" name="Rectangle 179">
              <a:extLst>
                <a:ext uri="{FF2B5EF4-FFF2-40B4-BE49-F238E27FC236}">
                  <a16:creationId xmlns:a16="http://schemas.microsoft.com/office/drawing/2014/main" id="{A6349979-7914-4B6B-8D3D-90C9AFB0CB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" y="3203"/>
              <a:ext cx="150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55220" name="Rectangle 180">
              <a:extLst>
                <a:ext uri="{FF2B5EF4-FFF2-40B4-BE49-F238E27FC236}">
                  <a16:creationId xmlns:a16="http://schemas.microsoft.com/office/drawing/2014/main" id="{0CBBCAB7-A7B7-4F98-8D0A-D8D706CCB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2" y="3264"/>
              <a:ext cx="1155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Demand 1</a:t>
              </a:r>
              <a:endParaRPr lang="en-US" altLang="zh-CN" sz="18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55221" name="Oval 181">
              <a:extLst>
                <a:ext uri="{FF2B5EF4-FFF2-40B4-BE49-F238E27FC236}">
                  <a16:creationId xmlns:a16="http://schemas.microsoft.com/office/drawing/2014/main" id="{EE615A14-8E23-4322-812C-186F949468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072"/>
              <a:ext cx="1435" cy="717"/>
            </a:xfrm>
            <a:prstGeom prst="ellipse">
              <a:avLst/>
            </a:prstGeom>
            <a:solidFill>
              <a:srgbClr val="6666F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55222" name="Rectangle 182">
              <a:extLst>
                <a:ext uri="{FF2B5EF4-FFF2-40B4-BE49-F238E27FC236}">
                  <a16:creationId xmlns:a16="http://schemas.microsoft.com/office/drawing/2014/main" id="{BD0E3941-9CAD-4260-95AD-26007AC29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4" y="3229"/>
              <a:ext cx="1500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55223" name="Rectangle 183">
              <a:extLst>
                <a:ext uri="{FF2B5EF4-FFF2-40B4-BE49-F238E27FC236}">
                  <a16:creationId xmlns:a16="http://schemas.microsoft.com/office/drawing/2014/main" id="{1BC9E299-51C4-4CB9-82DA-825939E06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3" y="3288"/>
              <a:ext cx="1155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25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Demand 2</a:t>
              </a:r>
              <a:endParaRPr lang="en-US" altLang="zh-CN" sz="180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855224" name="Group 184">
              <a:extLst>
                <a:ext uri="{FF2B5EF4-FFF2-40B4-BE49-F238E27FC236}">
                  <a16:creationId xmlns:a16="http://schemas.microsoft.com/office/drawing/2014/main" id="{A6667CC6-4BB8-45D3-9BBA-BAD657F0C1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12" y="1667"/>
              <a:ext cx="127" cy="1395"/>
              <a:chOff x="1512" y="1667"/>
              <a:chExt cx="127" cy="1395"/>
            </a:xfrm>
          </p:grpSpPr>
          <p:sp>
            <p:nvSpPr>
              <p:cNvPr id="855225" name="Rectangle 185">
                <a:extLst>
                  <a:ext uri="{FF2B5EF4-FFF2-40B4-BE49-F238E27FC236}">
                    <a16:creationId xmlns:a16="http://schemas.microsoft.com/office/drawing/2014/main" id="{5EAD02F1-020A-4526-9C19-0242ABB7AE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3" y="1789"/>
                <a:ext cx="24" cy="1273"/>
              </a:xfrm>
              <a:prstGeom prst="rect">
                <a:avLst/>
              </a:prstGeom>
              <a:solidFill>
                <a:srgbClr val="FF0066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226" name="Freeform 186">
                <a:extLst>
                  <a:ext uri="{FF2B5EF4-FFF2-40B4-BE49-F238E27FC236}">
                    <a16:creationId xmlns:a16="http://schemas.microsoft.com/office/drawing/2014/main" id="{24805E74-6DC1-46BE-BCD0-CFFED7025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2" y="1667"/>
                <a:ext cx="127" cy="126"/>
              </a:xfrm>
              <a:custGeom>
                <a:avLst/>
                <a:gdLst>
                  <a:gd name="T0" fmla="*/ 127 w 127"/>
                  <a:gd name="T1" fmla="*/ 126 h 126"/>
                  <a:gd name="T2" fmla="*/ 63 w 127"/>
                  <a:gd name="T3" fmla="*/ 0 h 126"/>
                  <a:gd name="T4" fmla="*/ 0 w 127"/>
                  <a:gd name="T5" fmla="*/ 126 h 126"/>
                  <a:gd name="T6" fmla="*/ 127 w 127"/>
                  <a:gd name="T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7" h="126">
                    <a:moveTo>
                      <a:pt x="127" y="126"/>
                    </a:moveTo>
                    <a:lnTo>
                      <a:pt x="63" y="0"/>
                    </a:lnTo>
                    <a:lnTo>
                      <a:pt x="0" y="126"/>
                    </a:lnTo>
                    <a:lnTo>
                      <a:pt x="127" y="126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855227" name="Group 187">
              <a:extLst>
                <a:ext uri="{FF2B5EF4-FFF2-40B4-BE49-F238E27FC236}">
                  <a16:creationId xmlns:a16="http://schemas.microsoft.com/office/drawing/2014/main" id="{BA1C0C7E-EE85-44BF-B092-509198DC43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93" y="1694"/>
              <a:ext cx="126" cy="1368"/>
              <a:chOff x="3793" y="1694"/>
              <a:chExt cx="126" cy="1368"/>
            </a:xfrm>
          </p:grpSpPr>
          <p:sp>
            <p:nvSpPr>
              <p:cNvPr id="855228" name="Rectangle 188">
                <a:extLst>
                  <a:ext uri="{FF2B5EF4-FFF2-40B4-BE49-F238E27FC236}">
                    <a16:creationId xmlns:a16="http://schemas.microsoft.com/office/drawing/2014/main" id="{871C5DD3-AC4B-45FB-8210-1422B57D0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" y="1816"/>
                <a:ext cx="25" cy="1246"/>
              </a:xfrm>
              <a:prstGeom prst="rect">
                <a:avLst/>
              </a:prstGeom>
              <a:solidFill>
                <a:srgbClr val="6666FF"/>
              </a:solidFill>
              <a:ln w="9525">
                <a:solidFill>
                  <a:srgbClr val="666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229" name="Freeform 189">
                <a:extLst>
                  <a:ext uri="{FF2B5EF4-FFF2-40B4-BE49-F238E27FC236}">
                    <a16:creationId xmlns:a16="http://schemas.microsoft.com/office/drawing/2014/main" id="{11B918CB-EF4F-4660-8613-8F28C02D0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" y="1694"/>
                <a:ext cx="126" cy="126"/>
              </a:xfrm>
              <a:custGeom>
                <a:avLst/>
                <a:gdLst>
                  <a:gd name="T0" fmla="*/ 126 w 126"/>
                  <a:gd name="T1" fmla="*/ 126 h 126"/>
                  <a:gd name="T2" fmla="*/ 63 w 126"/>
                  <a:gd name="T3" fmla="*/ 0 h 126"/>
                  <a:gd name="T4" fmla="*/ 0 w 126"/>
                  <a:gd name="T5" fmla="*/ 126 h 126"/>
                  <a:gd name="T6" fmla="*/ 126 w 126"/>
                  <a:gd name="T7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6" h="126">
                    <a:moveTo>
                      <a:pt x="126" y="126"/>
                    </a:moveTo>
                    <a:lnTo>
                      <a:pt x="63" y="0"/>
                    </a:lnTo>
                    <a:lnTo>
                      <a:pt x="0" y="126"/>
                    </a:lnTo>
                    <a:lnTo>
                      <a:pt x="126" y="126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855230" name="Rectangle 190">
              <a:extLst>
                <a:ext uri="{FF2B5EF4-FFF2-40B4-BE49-F238E27FC236}">
                  <a16:creationId xmlns:a16="http://schemas.microsoft.com/office/drawing/2014/main" id="{1CC54521-A80E-428C-A4F3-6DCC5D3770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74" y="2216"/>
              <a:ext cx="77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Primary </a:t>
              </a:r>
              <a:endParaRPr lang="en-US" altLang="zh-CN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55231" name="Rectangle 191">
              <a:extLst>
                <a:ext uri="{FF2B5EF4-FFF2-40B4-BE49-F238E27FC236}">
                  <a16:creationId xmlns:a16="http://schemas.microsoft.com/office/drawing/2014/main" id="{09E656CC-AF29-4E4B-B02B-17BB8784A8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865" y="2234"/>
              <a:ext cx="1062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assignment</a:t>
              </a:r>
              <a:endParaRPr lang="en-US" altLang="zh-CN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55232" name="Rectangle 192">
              <a:extLst>
                <a:ext uri="{FF2B5EF4-FFF2-40B4-BE49-F238E27FC236}">
                  <a16:creationId xmlns:a16="http://schemas.microsoft.com/office/drawing/2014/main" id="{4D005901-9248-4D49-8738-2C046DE196F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618" y="2235"/>
              <a:ext cx="773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Primary </a:t>
              </a:r>
              <a:endParaRPr lang="en-US" altLang="zh-CN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55233" name="Rectangle 193">
              <a:extLst>
                <a:ext uri="{FF2B5EF4-FFF2-40B4-BE49-F238E27FC236}">
                  <a16:creationId xmlns:a16="http://schemas.microsoft.com/office/drawing/2014/main" id="{86CC6F29-0264-4105-BE6C-1B2CE9C8B6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3709" y="2255"/>
              <a:ext cx="1061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assignment</a:t>
              </a:r>
              <a:endParaRPr lang="en-US" altLang="zh-CN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855234" name="Group 194">
              <a:extLst>
                <a:ext uri="{FF2B5EF4-FFF2-40B4-BE49-F238E27FC236}">
                  <a16:creationId xmlns:a16="http://schemas.microsoft.com/office/drawing/2014/main" id="{6C0A1BA3-FA04-471E-AFE1-B237AEF9E1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6" y="1681"/>
              <a:ext cx="1754" cy="1363"/>
              <a:chOff x="1556" y="1681"/>
              <a:chExt cx="1754" cy="1363"/>
            </a:xfrm>
          </p:grpSpPr>
          <p:sp>
            <p:nvSpPr>
              <p:cNvPr id="855235" name="Freeform 195">
                <a:extLst>
                  <a:ext uri="{FF2B5EF4-FFF2-40B4-BE49-F238E27FC236}">
                    <a16:creationId xmlns:a16="http://schemas.microsoft.com/office/drawing/2014/main" id="{70CAD056-0CAD-44B7-B51F-18B2882A4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6" y="2906"/>
                <a:ext cx="168" cy="138"/>
              </a:xfrm>
              <a:custGeom>
                <a:avLst/>
                <a:gdLst>
                  <a:gd name="T0" fmla="*/ 0 w 168"/>
                  <a:gd name="T1" fmla="*/ 119 h 138"/>
                  <a:gd name="T2" fmla="*/ 15 w 168"/>
                  <a:gd name="T3" fmla="*/ 138 h 138"/>
                  <a:gd name="T4" fmla="*/ 168 w 168"/>
                  <a:gd name="T5" fmla="*/ 19 h 138"/>
                  <a:gd name="T6" fmla="*/ 153 w 168"/>
                  <a:gd name="T7" fmla="*/ 0 h 138"/>
                  <a:gd name="T8" fmla="*/ 0 w 168"/>
                  <a:gd name="T9" fmla="*/ 11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38">
                    <a:moveTo>
                      <a:pt x="0" y="119"/>
                    </a:moveTo>
                    <a:lnTo>
                      <a:pt x="15" y="138"/>
                    </a:lnTo>
                    <a:lnTo>
                      <a:pt x="168" y="19"/>
                    </a:lnTo>
                    <a:lnTo>
                      <a:pt x="153" y="0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236" name="Freeform 196">
                <a:extLst>
                  <a:ext uri="{FF2B5EF4-FFF2-40B4-BE49-F238E27FC236}">
                    <a16:creationId xmlns:a16="http://schemas.microsoft.com/office/drawing/2014/main" id="{1290E2A6-08E2-44A3-88DC-6E7171B22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8" y="2740"/>
                <a:ext cx="169" cy="140"/>
              </a:xfrm>
              <a:custGeom>
                <a:avLst/>
                <a:gdLst>
                  <a:gd name="T0" fmla="*/ 0 w 169"/>
                  <a:gd name="T1" fmla="*/ 121 h 140"/>
                  <a:gd name="T2" fmla="*/ 15 w 169"/>
                  <a:gd name="T3" fmla="*/ 140 h 140"/>
                  <a:gd name="T4" fmla="*/ 169 w 169"/>
                  <a:gd name="T5" fmla="*/ 19 h 140"/>
                  <a:gd name="T6" fmla="*/ 154 w 169"/>
                  <a:gd name="T7" fmla="*/ 0 h 140"/>
                  <a:gd name="T8" fmla="*/ 0 w 169"/>
                  <a:gd name="T9" fmla="*/ 12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40">
                    <a:moveTo>
                      <a:pt x="0" y="121"/>
                    </a:moveTo>
                    <a:lnTo>
                      <a:pt x="15" y="140"/>
                    </a:lnTo>
                    <a:lnTo>
                      <a:pt x="169" y="19"/>
                    </a:lnTo>
                    <a:lnTo>
                      <a:pt x="154" y="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237" name="Freeform 197">
                <a:extLst>
                  <a:ext uri="{FF2B5EF4-FFF2-40B4-BE49-F238E27FC236}">
                    <a16:creationId xmlns:a16="http://schemas.microsoft.com/office/drawing/2014/main" id="{295B00FC-9534-44F5-8DAE-F0FDD95E1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9" y="2576"/>
                <a:ext cx="170" cy="139"/>
              </a:xfrm>
              <a:custGeom>
                <a:avLst/>
                <a:gdLst>
                  <a:gd name="T0" fmla="*/ 0 w 170"/>
                  <a:gd name="T1" fmla="*/ 120 h 139"/>
                  <a:gd name="T2" fmla="*/ 15 w 170"/>
                  <a:gd name="T3" fmla="*/ 139 h 139"/>
                  <a:gd name="T4" fmla="*/ 170 w 170"/>
                  <a:gd name="T5" fmla="*/ 19 h 139"/>
                  <a:gd name="T6" fmla="*/ 155 w 170"/>
                  <a:gd name="T7" fmla="*/ 0 h 139"/>
                  <a:gd name="T8" fmla="*/ 0 w 170"/>
                  <a:gd name="T9" fmla="*/ 12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39">
                    <a:moveTo>
                      <a:pt x="0" y="120"/>
                    </a:moveTo>
                    <a:lnTo>
                      <a:pt x="15" y="139"/>
                    </a:lnTo>
                    <a:lnTo>
                      <a:pt x="170" y="19"/>
                    </a:lnTo>
                    <a:lnTo>
                      <a:pt x="155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238" name="Freeform 198">
                <a:extLst>
                  <a:ext uri="{FF2B5EF4-FFF2-40B4-BE49-F238E27FC236}">
                    <a16:creationId xmlns:a16="http://schemas.microsoft.com/office/drawing/2014/main" id="{5F54BCEC-A0AE-487A-BF5B-A11A2F796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3" y="2411"/>
                <a:ext cx="168" cy="139"/>
              </a:xfrm>
              <a:custGeom>
                <a:avLst/>
                <a:gdLst>
                  <a:gd name="T0" fmla="*/ 0 w 168"/>
                  <a:gd name="T1" fmla="*/ 120 h 139"/>
                  <a:gd name="T2" fmla="*/ 14 w 168"/>
                  <a:gd name="T3" fmla="*/ 139 h 139"/>
                  <a:gd name="T4" fmla="*/ 168 w 168"/>
                  <a:gd name="T5" fmla="*/ 19 h 139"/>
                  <a:gd name="T6" fmla="*/ 153 w 168"/>
                  <a:gd name="T7" fmla="*/ 0 h 139"/>
                  <a:gd name="T8" fmla="*/ 0 w 168"/>
                  <a:gd name="T9" fmla="*/ 12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8" h="139">
                    <a:moveTo>
                      <a:pt x="0" y="120"/>
                    </a:moveTo>
                    <a:lnTo>
                      <a:pt x="14" y="139"/>
                    </a:lnTo>
                    <a:lnTo>
                      <a:pt x="168" y="19"/>
                    </a:lnTo>
                    <a:lnTo>
                      <a:pt x="153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239" name="Freeform 199">
                <a:extLst>
                  <a:ext uri="{FF2B5EF4-FFF2-40B4-BE49-F238E27FC236}">
                    <a16:creationId xmlns:a16="http://schemas.microsoft.com/office/drawing/2014/main" id="{5D058413-FE3A-4F21-8EB1-6DE7CD78A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4" y="2246"/>
                <a:ext cx="170" cy="139"/>
              </a:xfrm>
              <a:custGeom>
                <a:avLst/>
                <a:gdLst>
                  <a:gd name="T0" fmla="*/ 0 w 170"/>
                  <a:gd name="T1" fmla="*/ 120 h 139"/>
                  <a:gd name="T2" fmla="*/ 15 w 170"/>
                  <a:gd name="T3" fmla="*/ 139 h 139"/>
                  <a:gd name="T4" fmla="*/ 170 w 170"/>
                  <a:gd name="T5" fmla="*/ 19 h 139"/>
                  <a:gd name="T6" fmla="*/ 155 w 170"/>
                  <a:gd name="T7" fmla="*/ 0 h 139"/>
                  <a:gd name="T8" fmla="*/ 0 w 170"/>
                  <a:gd name="T9" fmla="*/ 12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39">
                    <a:moveTo>
                      <a:pt x="0" y="120"/>
                    </a:moveTo>
                    <a:lnTo>
                      <a:pt x="15" y="139"/>
                    </a:lnTo>
                    <a:lnTo>
                      <a:pt x="170" y="19"/>
                    </a:lnTo>
                    <a:lnTo>
                      <a:pt x="155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240" name="Freeform 200">
                <a:extLst>
                  <a:ext uri="{FF2B5EF4-FFF2-40B4-BE49-F238E27FC236}">
                    <a16:creationId xmlns:a16="http://schemas.microsoft.com/office/drawing/2014/main" id="{292032BC-B36F-4F6F-8660-247DEC91F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6" y="2081"/>
                <a:ext cx="170" cy="140"/>
              </a:xfrm>
              <a:custGeom>
                <a:avLst/>
                <a:gdLst>
                  <a:gd name="T0" fmla="*/ 0 w 170"/>
                  <a:gd name="T1" fmla="*/ 121 h 140"/>
                  <a:gd name="T2" fmla="*/ 15 w 170"/>
                  <a:gd name="T3" fmla="*/ 140 h 140"/>
                  <a:gd name="T4" fmla="*/ 170 w 170"/>
                  <a:gd name="T5" fmla="*/ 19 h 140"/>
                  <a:gd name="T6" fmla="*/ 155 w 170"/>
                  <a:gd name="T7" fmla="*/ 0 h 140"/>
                  <a:gd name="T8" fmla="*/ 0 w 170"/>
                  <a:gd name="T9" fmla="*/ 12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40">
                    <a:moveTo>
                      <a:pt x="0" y="121"/>
                    </a:moveTo>
                    <a:lnTo>
                      <a:pt x="15" y="140"/>
                    </a:lnTo>
                    <a:lnTo>
                      <a:pt x="170" y="19"/>
                    </a:lnTo>
                    <a:lnTo>
                      <a:pt x="155" y="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241" name="Freeform 201">
                <a:extLst>
                  <a:ext uri="{FF2B5EF4-FFF2-40B4-BE49-F238E27FC236}">
                    <a16:creationId xmlns:a16="http://schemas.microsoft.com/office/drawing/2014/main" id="{BECD6178-02BF-46C3-81B6-ED1789E12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9" y="1917"/>
                <a:ext cx="169" cy="138"/>
              </a:xfrm>
              <a:custGeom>
                <a:avLst/>
                <a:gdLst>
                  <a:gd name="T0" fmla="*/ 0 w 169"/>
                  <a:gd name="T1" fmla="*/ 119 h 138"/>
                  <a:gd name="T2" fmla="*/ 15 w 169"/>
                  <a:gd name="T3" fmla="*/ 138 h 138"/>
                  <a:gd name="T4" fmla="*/ 169 w 169"/>
                  <a:gd name="T5" fmla="*/ 19 h 138"/>
                  <a:gd name="T6" fmla="*/ 154 w 169"/>
                  <a:gd name="T7" fmla="*/ 0 h 138"/>
                  <a:gd name="T8" fmla="*/ 0 w 169"/>
                  <a:gd name="T9" fmla="*/ 11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9" h="138">
                    <a:moveTo>
                      <a:pt x="0" y="119"/>
                    </a:moveTo>
                    <a:lnTo>
                      <a:pt x="15" y="138"/>
                    </a:lnTo>
                    <a:lnTo>
                      <a:pt x="169" y="19"/>
                    </a:lnTo>
                    <a:lnTo>
                      <a:pt x="154" y="0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242" name="Freeform 202">
                <a:extLst>
                  <a:ext uri="{FF2B5EF4-FFF2-40B4-BE49-F238E27FC236}">
                    <a16:creationId xmlns:a16="http://schemas.microsoft.com/office/drawing/2014/main" id="{251EA63E-856F-43D3-8734-F13B5ED79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751"/>
                <a:ext cx="170" cy="140"/>
              </a:xfrm>
              <a:custGeom>
                <a:avLst/>
                <a:gdLst>
                  <a:gd name="T0" fmla="*/ 0 w 170"/>
                  <a:gd name="T1" fmla="*/ 121 h 140"/>
                  <a:gd name="T2" fmla="*/ 15 w 170"/>
                  <a:gd name="T3" fmla="*/ 140 h 140"/>
                  <a:gd name="T4" fmla="*/ 170 w 170"/>
                  <a:gd name="T5" fmla="*/ 19 h 140"/>
                  <a:gd name="T6" fmla="*/ 155 w 170"/>
                  <a:gd name="T7" fmla="*/ 0 h 140"/>
                  <a:gd name="T8" fmla="*/ 0 w 170"/>
                  <a:gd name="T9" fmla="*/ 12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40">
                    <a:moveTo>
                      <a:pt x="0" y="121"/>
                    </a:moveTo>
                    <a:lnTo>
                      <a:pt x="15" y="140"/>
                    </a:lnTo>
                    <a:lnTo>
                      <a:pt x="170" y="19"/>
                    </a:lnTo>
                    <a:lnTo>
                      <a:pt x="155" y="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243" name="Freeform 203">
                <a:extLst>
                  <a:ext uri="{FF2B5EF4-FFF2-40B4-BE49-F238E27FC236}">
                    <a16:creationId xmlns:a16="http://schemas.microsoft.com/office/drawing/2014/main" id="{D2102242-7107-4480-BB72-0278F2328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0" y="1681"/>
                <a:ext cx="140" cy="127"/>
              </a:xfrm>
              <a:custGeom>
                <a:avLst/>
                <a:gdLst>
                  <a:gd name="T0" fmla="*/ 77 w 140"/>
                  <a:gd name="T1" fmla="*/ 127 h 127"/>
                  <a:gd name="T2" fmla="*/ 140 w 140"/>
                  <a:gd name="T3" fmla="*/ 0 h 127"/>
                  <a:gd name="T4" fmla="*/ 0 w 140"/>
                  <a:gd name="T5" fmla="*/ 27 h 127"/>
                  <a:gd name="T6" fmla="*/ 77 w 140"/>
                  <a:gd name="T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127">
                    <a:moveTo>
                      <a:pt x="77" y="127"/>
                    </a:moveTo>
                    <a:lnTo>
                      <a:pt x="140" y="0"/>
                    </a:lnTo>
                    <a:lnTo>
                      <a:pt x="0" y="27"/>
                    </a:lnTo>
                    <a:lnTo>
                      <a:pt x="77" y="127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855244" name="Group 204">
              <a:extLst>
                <a:ext uri="{FF2B5EF4-FFF2-40B4-BE49-F238E27FC236}">
                  <a16:creationId xmlns:a16="http://schemas.microsoft.com/office/drawing/2014/main" id="{AA572D1E-501A-473C-BEA1-5234FF4172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5" y="1681"/>
              <a:ext cx="1819" cy="1390"/>
              <a:chOff x="2045" y="1681"/>
              <a:chExt cx="1819" cy="1390"/>
            </a:xfrm>
          </p:grpSpPr>
          <p:sp>
            <p:nvSpPr>
              <p:cNvPr id="855245" name="Freeform 205">
                <a:extLst>
                  <a:ext uri="{FF2B5EF4-FFF2-40B4-BE49-F238E27FC236}">
                    <a16:creationId xmlns:a16="http://schemas.microsoft.com/office/drawing/2014/main" id="{444B4EEB-E1DB-411D-97AC-B38523FE4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3" y="2934"/>
                <a:ext cx="171" cy="137"/>
              </a:xfrm>
              <a:custGeom>
                <a:avLst/>
                <a:gdLst>
                  <a:gd name="T0" fmla="*/ 156 w 171"/>
                  <a:gd name="T1" fmla="*/ 137 h 137"/>
                  <a:gd name="T2" fmla="*/ 171 w 171"/>
                  <a:gd name="T3" fmla="*/ 118 h 137"/>
                  <a:gd name="T4" fmla="*/ 15 w 171"/>
                  <a:gd name="T5" fmla="*/ 0 h 137"/>
                  <a:gd name="T6" fmla="*/ 0 w 171"/>
                  <a:gd name="T7" fmla="*/ 19 h 137"/>
                  <a:gd name="T8" fmla="*/ 156 w 171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37">
                    <a:moveTo>
                      <a:pt x="156" y="137"/>
                    </a:moveTo>
                    <a:lnTo>
                      <a:pt x="171" y="118"/>
                    </a:lnTo>
                    <a:lnTo>
                      <a:pt x="15" y="0"/>
                    </a:lnTo>
                    <a:lnTo>
                      <a:pt x="0" y="19"/>
                    </a:lnTo>
                    <a:lnTo>
                      <a:pt x="156" y="137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246" name="Freeform 206">
                <a:extLst>
                  <a:ext uri="{FF2B5EF4-FFF2-40B4-BE49-F238E27FC236}">
                    <a16:creationId xmlns:a16="http://schemas.microsoft.com/office/drawing/2014/main" id="{880D788F-4525-4DA2-AFA0-FC68DCD8F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9" y="2770"/>
                <a:ext cx="170" cy="139"/>
              </a:xfrm>
              <a:custGeom>
                <a:avLst/>
                <a:gdLst>
                  <a:gd name="T0" fmla="*/ 155 w 170"/>
                  <a:gd name="T1" fmla="*/ 139 h 139"/>
                  <a:gd name="T2" fmla="*/ 170 w 170"/>
                  <a:gd name="T3" fmla="*/ 120 h 139"/>
                  <a:gd name="T4" fmla="*/ 15 w 170"/>
                  <a:gd name="T5" fmla="*/ 0 h 139"/>
                  <a:gd name="T6" fmla="*/ 0 w 170"/>
                  <a:gd name="T7" fmla="*/ 19 h 139"/>
                  <a:gd name="T8" fmla="*/ 155 w 170"/>
                  <a:gd name="T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39">
                    <a:moveTo>
                      <a:pt x="155" y="139"/>
                    </a:moveTo>
                    <a:lnTo>
                      <a:pt x="170" y="120"/>
                    </a:lnTo>
                    <a:lnTo>
                      <a:pt x="15" y="0"/>
                    </a:lnTo>
                    <a:lnTo>
                      <a:pt x="0" y="19"/>
                    </a:lnTo>
                    <a:lnTo>
                      <a:pt x="155" y="139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247" name="Freeform 207">
                <a:extLst>
                  <a:ext uri="{FF2B5EF4-FFF2-40B4-BE49-F238E27FC236}">
                    <a16:creationId xmlns:a16="http://schemas.microsoft.com/office/drawing/2014/main" id="{DFAE1C19-5460-4185-A495-664D4B416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5" y="2607"/>
                <a:ext cx="171" cy="139"/>
              </a:xfrm>
              <a:custGeom>
                <a:avLst/>
                <a:gdLst>
                  <a:gd name="T0" fmla="*/ 156 w 171"/>
                  <a:gd name="T1" fmla="*/ 139 h 139"/>
                  <a:gd name="T2" fmla="*/ 171 w 171"/>
                  <a:gd name="T3" fmla="*/ 120 h 139"/>
                  <a:gd name="T4" fmla="*/ 15 w 171"/>
                  <a:gd name="T5" fmla="*/ 0 h 139"/>
                  <a:gd name="T6" fmla="*/ 0 w 171"/>
                  <a:gd name="T7" fmla="*/ 19 h 139"/>
                  <a:gd name="T8" fmla="*/ 156 w 171"/>
                  <a:gd name="T9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39">
                    <a:moveTo>
                      <a:pt x="156" y="139"/>
                    </a:moveTo>
                    <a:lnTo>
                      <a:pt x="171" y="120"/>
                    </a:lnTo>
                    <a:lnTo>
                      <a:pt x="15" y="0"/>
                    </a:lnTo>
                    <a:lnTo>
                      <a:pt x="0" y="19"/>
                    </a:lnTo>
                    <a:lnTo>
                      <a:pt x="156" y="139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248" name="Freeform 208">
                <a:extLst>
                  <a:ext uri="{FF2B5EF4-FFF2-40B4-BE49-F238E27FC236}">
                    <a16:creationId xmlns:a16="http://schemas.microsoft.com/office/drawing/2014/main" id="{78804553-ABF5-427A-873C-7375CF4F2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2" y="2445"/>
                <a:ext cx="170" cy="138"/>
              </a:xfrm>
              <a:custGeom>
                <a:avLst/>
                <a:gdLst>
                  <a:gd name="T0" fmla="*/ 155 w 170"/>
                  <a:gd name="T1" fmla="*/ 138 h 138"/>
                  <a:gd name="T2" fmla="*/ 170 w 170"/>
                  <a:gd name="T3" fmla="*/ 119 h 138"/>
                  <a:gd name="T4" fmla="*/ 15 w 170"/>
                  <a:gd name="T5" fmla="*/ 0 h 138"/>
                  <a:gd name="T6" fmla="*/ 0 w 170"/>
                  <a:gd name="T7" fmla="*/ 19 h 138"/>
                  <a:gd name="T8" fmla="*/ 155 w 170"/>
                  <a:gd name="T9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38">
                    <a:moveTo>
                      <a:pt x="155" y="138"/>
                    </a:moveTo>
                    <a:lnTo>
                      <a:pt x="170" y="119"/>
                    </a:lnTo>
                    <a:lnTo>
                      <a:pt x="15" y="0"/>
                    </a:lnTo>
                    <a:lnTo>
                      <a:pt x="0" y="19"/>
                    </a:lnTo>
                    <a:lnTo>
                      <a:pt x="155" y="138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249" name="Freeform 209">
                <a:extLst>
                  <a:ext uri="{FF2B5EF4-FFF2-40B4-BE49-F238E27FC236}">
                    <a16:creationId xmlns:a16="http://schemas.microsoft.com/office/drawing/2014/main" id="{5E2D6F81-6C82-47A4-B94B-DC73216C4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7" y="2282"/>
                <a:ext cx="171" cy="137"/>
              </a:xfrm>
              <a:custGeom>
                <a:avLst/>
                <a:gdLst>
                  <a:gd name="T0" fmla="*/ 156 w 171"/>
                  <a:gd name="T1" fmla="*/ 137 h 137"/>
                  <a:gd name="T2" fmla="*/ 171 w 171"/>
                  <a:gd name="T3" fmla="*/ 118 h 137"/>
                  <a:gd name="T4" fmla="*/ 15 w 171"/>
                  <a:gd name="T5" fmla="*/ 0 h 137"/>
                  <a:gd name="T6" fmla="*/ 0 w 171"/>
                  <a:gd name="T7" fmla="*/ 19 h 137"/>
                  <a:gd name="T8" fmla="*/ 156 w 171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37">
                    <a:moveTo>
                      <a:pt x="156" y="137"/>
                    </a:moveTo>
                    <a:lnTo>
                      <a:pt x="171" y="118"/>
                    </a:lnTo>
                    <a:lnTo>
                      <a:pt x="15" y="0"/>
                    </a:lnTo>
                    <a:lnTo>
                      <a:pt x="0" y="19"/>
                    </a:lnTo>
                    <a:lnTo>
                      <a:pt x="156" y="137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250" name="Freeform 210">
                <a:extLst>
                  <a:ext uri="{FF2B5EF4-FFF2-40B4-BE49-F238E27FC236}">
                    <a16:creationId xmlns:a16="http://schemas.microsoft.com/office/drawing/2014/main" id="{22E95AB5-984D-492F-93D4-81F76B953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119"/>
                <a:ext cx="171" cy="137"/>
              </a:xfrm>
              <a:custGeom>
                <a:avLst/>
                <a:gdLst>
                  <a:gd name="T0" fmla="*/ 156 w 171"/>
                  <a:gd name="T1" fmla="*/ 137 h 137"/>
                  <a:gd name="T2" fmla="*/ 171 w 171"/>
                  <a:gd name="T3" fmla="*/ 118 h 137"/>
                  <a:gd name="T4" fmla="*/ 15 w 171"/>
                  <a:gd name="T5" fmla="*/ 0 h 137"/>
                  <a:gd name="T6" fmla="*/ 0 w 171"/>
                  <a:gd name="T7" fmla="*/ 19 h 137"/>
                  <a:gd name="T8" fmla="*/ 156 w 171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37">
                    <a:moveTo>
                      <a:pt x="156" y="137"/>
                    </a:moveTo>
                    <a:lnTo>
                      <a:pt x="171" y="118"/>
                    </a:lnTo>
                    <a:lnTo>
                      <a:pt x="15" y="0"/>
                    </a:lnTo>
                    <a:lnTo>
                      <a:pt x="0" y="19"/>
                    </a:lnTo>
                    <a:lnTo>
                      <a:pt x="156" y="137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251" name="Freeform 211">
                <a:extLst>
                  <a:ext uri="{FF2B5EF4-FFF2-40B4-BE49-F238E27FC236}">
                    <a16:creationId xmlns:a16="http://schemas.microsoft.com/office/drawing/2014/main" id="{58EED13B-51F0-457F-8697-6556115248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1" y="1956"/>
                <a:ext cx="170" cy="137"/>
              </a:xfrm>
              <a:custGeom>
                <a:avLst/>
                <a:gdLst>
                  <a:gd name="T0" fmla="*/ 155 w 170"/>
                  <a:gd name="T1" fmla="*/ 137 h 137"/>
                  <a:gd name="T2" fmla="*/ 170 w 170"/>
                  <a:gd name="T3" fmla="*/ 118 h 137"/>
                  <a:gd name="T4" fmla="*/ 15 w 170"/>
                  <a:gd name="T5" fmla="*/ 0 h 137"/>
                  <a:gd name="T6" fmla="*/ 0 w 170"/>
                  <a:gd name="T7" fmla="*/ 19 h 137"/>
                  <a:gd name="T8" fmla="*/ 155 w 170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0" h="137">
                    <a:moveTo>
                      <a:pt x="155" y="137"/>
                    </a:moveTo>
                    <a:lnTo>
                      <a:pt x="170" y="118"/>
                    </a:lnTo>
                    <a:lnTo>
                      <a:pt x="15" y="0"/>
                    </a:lnTo>
                    <a:lnTo>
                      <a:pt x="0" y="19"/>
                    </a:lnTo>
                    <a:lnTo>
                      <a:pt x="155" y="137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252" name="Freeform 212">
                <a:extLst>
                  <a:ext uri="{FF2B5EF4-FFF2-40B4-BE49-F238E27FC236}">
                    <a16:creationId xmlns:a16="http://schemas.microsoft.com/office/drawing/2014/main" id="{72E5C3C9-D7E3-4C2B-A979-13CDDB617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7" y="1793"/>
                <a:ext cx="171" cy="137"/>
              </a:xfrm>
              <a:custGeom>
                <a:avLst/>
                <a:gdLst>
                  <a:gd name="T0" fmla="*/ 156 w 171"/>
                  <a:gd name="T1" fmla="*/ 137 h 137"/>
                  <a:gd name="T2" fmla="*/ 171 w 171"/>
                  <a:gd name="T3" fmla="*/ 118 h 137"/>
                  <a:gd name="T4" fmla="*/ 15 w 171"/>
                  <a:gd name="T5" fmla="*/ 0 h 137"/>
                  <a:gd name="T6" fmla="*/ 0 w 171"/>
                  <a:gd name="T7" fmla="*/ 19 h 137"/>
                  <a:gd name="T8" fmla="*/ 156 w 171"/>
                  <a:gd name="T9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37">
                    <a:moveTo>
                      <a:pt x="156" y="137"/>
                    </a:moveTo>
                    <a:lnTo>
                      <a:pt x="171" y="118"/>
                    </a:lnTo>
                    <a:lnTo>
                      <a:pt x="15" y="0"/>
                    </a:lnTo>
                    <a:lnTo>
                      <a:pt x="0" y="19"/>
                    </a:lnTo>
                    <a:lnTo>
                      <a:pt x="156" y="137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253" name="Freeform 213">
                <a:extLst>
                  <a:ext uri="{FF2B5EF4-FFF2-40B4-BE49-F238E27FC236}">
                    <a16:creationId xmlns:a16="http://schemas.microsoft.com/office/drawing/2014/main" id="{9D646189-769A-4A79-9A74-4D12ED31D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744"/>
                <a:ext cx="19" cy="23"/>
              </a:xfrm>
              <a:custGeom>
                <a:avLst/>
                <a:gdLst>
                  <a:gd name="T0" fmla="*/ 4 w 19"/>
                  <a:gd name="T1" fmla="*/ 23 h 23"/>
                  <a:gd name="T2" fmla="*/ 19 w 19"/>
                  <a:gd name="T3" fmla="*/ 4 h 23"/>
                  <a:gd name="T4" fmla="*/ 15 w 19"/>
                  <a:gd name="T5" fmla="*/ 0 h 23"/>
                  <a:gd name="T6" fmla="*/ 0 w 19"/>
                  <a:gd name="T7" fmla="*/ 19 h 23"/>
                  <a:gd name="T8" fmla="*/ 4 w 19"/>
                  <a:gd name="T9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3">
                    <a:moveTo>
                      <a:pt x="4" y="23"/>
                    </a:moveTo>
                    <a:lnTo>
                      <a:pt x="19" y="4"/>
                    </a:lnTo>
                    <a:lnTo>
                      <a:pt x="15" y="0"/>
                    </a:lnTo>
                    <a:lnTo>
                      <a:pt x="0" y="19"/>
                    </a:lnTo>
                    <a:lnTo>
                      <a:pt x="4" y="23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254" name="Freeform 214">
                <a:extLst>
                  <a:ext uri="{FF2B5EF4-FFF2-40B4-BE49-F238E27FC236}">
                    <a16:creationId xmlns:a16="http://schemas.microsoft.com/office/drawing/2014/main" id="{639221AA-302A-44A3-9F1B-BF3C22C2E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5" y="1681"/>
                <a:ext cx="139" cy="127"/>
              </a:xfrm>
              <a:custGeom>
                <a:avLst/>
                <a:gdLst>
                  <a:gd name="T0" fmla="*/ 139 w 139"/>
                  <a:gd name="T1" fmla="*/ 27 h 127"/>
                  <a:gd name="T2" fmla="*/ 0 w 139"/>
                  <a:gd name="T3" fmla="*/ 0 h 127"/>
                  <a:gd name="T4" fmla="*/ 62 w 139"/>
                  <a:gd name="T5" fmla="*/ 127 h 127"/>
                  <a:gd name="T6" fmla="*/ 139 w 139"/>
                  <a:gd name="T7" fmla="*/ 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9" h="127">
                    <a:moveTo>
                      <a:pt x="139" y="27"/>
                    </a:moveTo>
                    <a:lnTo>
                      <a:pt x="0" y="0"/>
                    </a:lnTo>
                    <a:lnTo>
                      <a:pt x="62" y="127"/>
                    </a:lnTo>
                    <a:lnTo>
                      <a:pt x="139" y="27"/>
                    </a:lnTo>
                    <a:close/>
                  </a:path>
                </a:pathLst>
              </a:custGeom>
              <a:solidFill>
                <a:srgbClr val="6666FF"/>
              </a:solidFill>
              <a:ln w="9525">
                <a:solidFill>
                  <a:srgbClr val="66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855255" name="Rectangle 215">
              <a:extLst>
                <a:ext uri="{FF2B5EF4-FFF2-40B4-BE49-F238E27FC236}">
                  <a16:creationId xmlns:a16="http://schemas.microsoft.com/office/drawing/2014/main" id="{2F1461F9-A1F8-4612-925F-7AAAA8523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2671"/>
              <a:ext cx="1175" cy="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55256" name="Rectangle 216">
              <a:extLst>
                <a:ext uri="{FF2B5EF4-FFF2-40B4-BE49-F238E27FC236}">
                  <a16:creationId xmlns:a16="http://schemas.microsoft.com/office/drawing/2014/main" id="{DCD2981E-DFD0-4DD9-8F27-803782673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7" y="2726"/>
              <a:ext cx="912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Secondary </a:t>
              </a:r>
              <a:endParaRPr lang="en-US" altLang="zh-CN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55257" name="Rectangle 217">
              <a:extLst>
                <a:ext uri="{FF2B5EF4-FFF2-40B4-BE49-F238E27FC236}">
                  <a16:creationId xmlns:a16="http://schemas.microsoft.com/office/drawing/2014/main" id="{88AD14E6-3A92-41B9-9443-1BC433D11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" y="2959"/>
              <a:ext cx="9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zh-CN" sz="1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assignment</a:t>
              </a:r>
              <a:endParaRPr lang="en-US" altLang="zh-CN" sz="18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pSp>
          <p:nvGrpSpPr>
            <p:cNvPr id="855258" name="Group 218">
              <a:extLst>
                <a:ext uri="{FF2B5EF4-FFF2-40B4-BE49-F238E27FC236}">
                  <a16:creationId xmlns:a16="http://schemas.microsoft.com/office/drawing/2014/main" id="{757FFC84-44BE-4AA5-9CB7-6F03CB94CA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6" y="2644"/>
              <a:ext cx="158" cy="157"/>
              <a:chOff x="2096" y="2644"/>
              <a:chExt cx="158" cy="157"/>
            </a:xfrm>
          </p:grpSpPr>
          <p:sp>
            <p:nvSpPr>
              <p:cNvPr id="855259" name="Line 219">
                <a:extLst>
                  <a:ext uri="{FF2B5EF4-FFF2-40B4-BE49-F238E27FC236}">
                    <a16:creationId xmlns:a16="http://schemas.microsoft.com/office/drawing/2014/main" id="{F391AB59-15C6-4CBC-A9D2-C2BC8A3B3D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153" y="2701"/>
                <a:ext cx="101" cy="1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260" name="Freeform 220">
                <a:extLst>
                  <a:ext uri="{FF2B5EF4-FFF2-40B4-BE49-F238E27FC236}">
                    <a16:creationId xmlns:a16="http://schemas.microsoft.com/office/drawing/2014/main" id="{8BD51546-A617-4A5B-8D9B-82B4B8F3E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" y="2644"/>
                <a:ext cx="91" cy="91"/>
              </a:xfrm>
              <a:custGeom>
                <a:avLst/>
                <a:gdLst>
                  <a:gd name="T0" fmla="*/ 91 w 91"/>
                  <a:gd name="T1" fmla="*/ 31 h 91"/>
                  <a:gd name="T2" fmla="*/ 0 w 91"/>
                  <a:gd name="T3" fmla="*/ 0 h 91"/>
                  <a:gd name="T4" fmla="*/ 31 w 91"/>
                  <a:gd name="T5" fmla="*/ 91 h 91"/>
                  <a:gd name="T6" fmla="*/ 91 w 91"/>
                  <a:gd name="T7" fmla="*/ 3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1" h="91">
                    <a:moveTo>
                      <a:pt x="91" y="31"/>
                    </a:moveTo>
                    <a:lnTo>
                      <a:pt x="0" y="0"/>
                    </a:lnTo>
                    <a:lnTo>
                      <a:pt x="31" y="91"/>
                    </a:lnTo>
                    <a:lnTo>
                      <a:pt x="91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855261" name="Group 221">
              <a:extLst>
                <a:ext uri="{FF2B5EF4-FFF2-40B4-BE49-F238E27FC236}">
                  <a16:creationId xmlns:a16="http://schemas.microsoft.com/office/drawing/2014/main" id="{643ACEC6-6D25-4264-ACA5-A4921DA787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3" y="2801"/>
              <a:ext cx="171" cy="261"/>
              <a:chOff x="3283" y="2801"/>
              <a:chExt cx="171" cy="261"/>
            </a:xfrm>
          </p:grpSpPr>
          <p:sp>
            <p:nvSpPr>
              <p:cNvPr id="855262" name="Line 222">
                <a:extLst>
                  <a:ext uri="{FF2B5EF4-FFF2-40B4-BE49-F238E27FC236}">
                    <a16:creationId xmlns:a16="http://schemas.microsoft.com/office/drawing/2014/main" id="{ED344576-41ED-4A0A-8D85-AA9966D6DF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83" y="2869"/>
                <a:ext cx="126" cy="19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55263" name="Freeform 223">
                <a:extLst>
                  <a:ext uri="{FF2B5EF4-FFF2-40B4-BE49-F238E27FC236}">
                    <a16:creationId xmlns:a16="http://schemas.microsoft.com/office/drawing/2014/main" id="{EA839E62-3CCB-4930-B6B5-3B21B14D5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1" y="2801"/>
                <a:ext cx="83" cy="95"/>
              </a:xfrm>
              <a:custGeom>
                <a:avLst/>
                <a:gdLst>
                  <a:gd name="T0" fmla="*/ 70 w 83"/>
                  <a:gd name="T1" fmla="*/ 95 h 95"/>
                  <a:gd name="T2" fmla="*/ 83 w 83"/>
                  <a:gd name="T3" fmla="*/ 0 h 95"/>
                  <a:gd name="T4" fmla="*/ 0 w 83"/>
                  <a:gd name="T5" fmla="*/ 49 h 95"/>
                  <a:gd name="T6" fmla="*/ 70 w 83"/>
                  <a:gd name="T7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95">
                    <a:moveTo>
                      <a:pt x="70" y="95"/>
                    </a:moveTo>
                    <a:lnTo>
                      <a:pt x="83" y="0"/>
                    </a:lnTo>
                    <a:lnTo>
                      <a:pt x="0" y="49"/>
                    </a:lnTo>
                    <a:lnTo>
                      <a:pt x="7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138" name="Rectangle 2">
            <a:extLst>
              <a:ext uri="{FF2B5EF4-FFF2-40B4-BE49-F238E27FC236}">
                <a16:creationId xmlns:a16="http://schemas.microsoft.com/office/drawing/2014/main" id="{BD154FA6-5069-49B3-848F-FF9D3174E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>
                <a:ea typeface="宋体" panose="02010600030101010101" pitchFamily="2" charset="-122"/>
              </a:rPr>
              <a:t>Safety Stock Reduction due to Cross Filling</a:t>
            </a:r>
            <a:endParaRPr lang="zh-CN" altLang="en-US" sz="3200">
              <a:ea typeface="宋体" panose="02010600030101010101" pitchFamily="2" charset="-122"/>
            </a:endParaRPr>
          </a:p>
        </p:txBody>
      </p:sp>
      <p:pic>
        <p:nvPicPr>
          <p:cNvPr id="859140" name="Picture 4">
            <a:extLst>
              <a:ext uri="{FF2B5EF4-FFF2-40B4-BE49-F238E27FC236}">
                <a16:creationId xmlns:a16="http://schemas.microsoft.com/office/drawing/2014/main" id="{F96CF5A1-A034-4EB9-9D12-8299DD819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8229600" cy="452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9141" name="AutoShape 5">
            <a:extLst>
              <a:ext uri="{FF2B5EF4-FFF2-40B4-BE49-F238E27FC236}">
                <a16:creationId xmlns:a16="http://schemas.microsoft.com/office/drawing/2014/main" id="{E007179B-6E98-4193-9A0B-6025395E2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1447800"/>
            <a:ext cx="2057400" cy="1066800"/>
          </a:xfrm>
          <a:prstGeom prst="wedgeRoundRectCallout">
            <a:avLst>
              <a:gd name="adj1" fmla="val -77162"/>
              <a:gd name="adj2" fmla="val 49255"/>
              <a:gd name="adj3" fmla="val 16667"/>
            </a:avLst>
          </a:prstGeom>
          <a:solidFill>
            <a:srgbClr val="EAEAEA"/>
          </a:solidFill>
          <a:ln w="9525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zh-CN" sz="200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Lower safety stocks from lower fill rates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186" name="Rectangle 2">
            <a:extLst>
              <a:ext uri="{FF2B5EF4-FFF2-40B4-BE49-F238E27FC236}">
                <a16:creationId xmlns:a16="http://schemas.microsoft.com/office/drawing/2014/main" id="{09F66C41-D418-4940-85B8-2C37EC71C5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panose="02010600030101010101" pitchFamily="2" charset="-122"/>
              </a:rPr>
              <a:t>Performance Metrics - Turnover Ratio</a:t>
            </a:r>
          </a:p>
        </p:txBody>
      </p:sp>
      <p:graphicFrame>
        <p:nvGraphicFramePr>
          <p:cNvPr id="861188" name="Object 4">
            <a:extLst>
              <a:ext uri="{FF2B5EF4-FFF2-40B4-BE49-F238E27FC236}">
                <a16:creationId xmlns:a16="http://schemas.microsoft.com/office/drawing/2014/main" id="{B1CBCA83-5B23-495D-AB44-D3C9BAB2F12C}"/>
              </a:ext>
            </a:extLst>
          </p:cNvPr>
          <p:cNvGraphicFramePr>
            <a:graphicFrameLocks noChangeAspect="1"/>
          </p:cNvGraphicFramePr>
          <p:nvPr>
            <p:ph idx="1"/>
          </p:nvPr>
        </p:nvGraphicFramePr>
        <p:xfrm>
          <a:off x="685800" y="1524000"/>
          <a:ext cx="64008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3" imgW="2387520" imgH="419040" progId="Equation.3">
                  <p:embed/>
                </p:oleObj>
              </mc:Choice>
              <mc:Fallback>
                <p:oleObj name="Equation" r:id="rId3" imgW="2387520" imgH="419040" progId="Equation.3">
                  <p:embed/>
                  <p:pic>
                    <p:nvPicPr>
                      <p:cNvPr id="861188" name="Object 4">
                        <a:extLst>
                          <a:ext uri="{FF2B5EF4-FFF2-40B4-BE49-F238E27FC236}">
                            <a16:creationId xmlns:a16="http://schemas.microsoft.com/office/drawing/2014/main" id="{B1CBCA83-5B23-495D-AB44-D3C9BAB2F1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24000"/>
                        <a:ext cx="640080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1190" name="AutoShape 6">
            <a:extLst>
              <a:ext uri="{FF2B5EF4-FFF2-40B4-BE49-F238E27FC236}">
                <a16:creationId xmlns:a16="http://schemas.microsoft.com/office/drawing/2014/main" id="{F34F9787-C9A3-45A1-84FD-78BFFDA61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447800"/>
            <a:ext cx="1765300" cy="466725"/>
          </a:xfrm>
          <a:prstGeom prst="wedgeRoundRectCallout">
            <a:avLst>
              <a:gd name="adj1" fmla="val -50361"/>
              <a:gd name="adj2" fmla="val 91838"/>
              <a:gd name="adj3" fmla="val 16667"/>
            </a:avLst>
          </a:prstGeom>
          <a:solidFill>
            <a:srgbClr val="EAEAEA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r>
              <a:rPr lang="en-US" altLang="zh-CN" sz="200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$ are at </a:t>
            </a:r>
            <a:r>
              <a:rPr lang="en-US" altLang="zh-CN" sz="2000" i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cost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9088C2E-37A8-49D5-88B7-3370B83FDD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73456" y="1999933"/>
            <a:ext cx="5761037" cy="1008062"/>
          </a:xfrm>
        </p:spPr>
        <p:txBody>
          <a:bodyPr>
            <a:noAutofit/>
          </a:bodyPr>
          <a:lstStyle/>
          <a:p>
            <a:r>
              <a:rPr lang="en-GB" altLang="en-US" sz="4000" dirty="0"/>
              <a:t>Economies and Diseconomies of Scale</a:t>
            </a:r>
            <a:endParaRPr lang="en-US" altLang="en-US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>
            <a:extLst>
              <a:ext uri="{FF2B5EF4-FFF2-40B4-BE49-F238E27FC236}">
                <a16:creationId xmlns:a16="http://schemas.microsoft.com/office/drawing/2014/main" id="{D35E2BBA-3163-4B0E-86E7-95468257BA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What are Inventories?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812035" name="Rectangle 3">
            <a:extLst>
              <a:ext uri="{FF2B5EF4-FFF2-40B4-BE49-F238E27FC236}">
                <a16:creationId xmlns:a16="http://schemas.microsoft.com/office/drawing/2014/main" id="{088F205F-D645-47C8-95AC-3944D2A8FE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690689"/>
            <a:ext cx="7924800" cy="4267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Finished product held for sale</a:t>
            </a:r>
          </a:p>
          <a:p>
            <a:pPr>
              <a:lnSpc>
                <a:spcPct val="9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Goods in warehouses</a:t>
            </a:r>
          </a:p>
          <a:p>
            <a:pPr>
              <a:lnSpc>
                <a:spcPct val="9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Work in process</a:t>
            </a:r>
          </a:p>
          <a:p>
            <a:pPr>
              <a:lnSpc>
                <a:spcPct val="9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Goods in transit</a:t>
            </a:r>
          </a:p>
          <a:p>
            <a:pPr>
              <a:lnSpc>
                <a:spcPct val="9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Staff hired to meet service needs</a:t>
            </a:r>
          </a:p>
          <a:p>
            <a:pPr>
              <a:lnSpc>
                <a:spcPct val="9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Any owned or financially controlled raw material, work in process, and/or finished good or service held in anticipation of a sale but not yet sold</a:t>
            </a:r>
            <a:endParaRPr lang="zh-TW" altLang="en-US" sz="24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4647973C-83F3-4F2B-A24E-598DFE9102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204006"/>
            <a:ext cx="6943725" cy="1325563"/>
          </a:xfrm>
        </p:spPr>
        <p:txBody>
          <a:bodyPr/>
          <a:lstStyle/>
          <a:p>
            <a:r>
              <a:rPr lang="en-US" altLang="en-US" b="1" dirty="0"/>
              <a:t>Returns to Scale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8084B30-55E6-45AA-AECF-CF4A9C6C4D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530203"/>
            <a:ext cx="6943725" cy="4351338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Increasing returns to scale</a:t>
            </a:r>
          </a:p>
          <a:p>
            <a:pPr lvl="1">
              <a:spcBef>
                <a:spcPct val="50000"/>
              </a:spcBef>
            </a:pPr>
            <a:r>
              <a:rPr lang="en-US" altLang="en-US" sz="2000" dirty="0"/>
              <a:t>When the % change in output &gt; % change in inputs</a:t>
            </a:r>
          </a:p>
          <a:p>
            <a:pPr lvl="2">
              <a:spcBef>
                <a:spcPct val="50000"/>
              </a:spcBef>
            </a:pPr>
            <a:r>
              <a:rPr lang="en-US" altLang="en-US" sz="1800" b="1" dirty="0"/>
              <a:t>E.g. a 30% rise in factor inputs leads to a 50% rise in output</a:t>
            </a:r>
          </a:p>
          <a:p>
            <a:pPr lvl="1">
              <a:spcBef>
                <a:spcPct val="50000"/>
              </a:spcBef>
            </a:pPr>
            <a:r>
              <a:rPr lang="en-GB" altLang="en-US" sz="2000" dirty="0"/>
              <a:t>Long run average total cost will be falling</a:t>
            </a:r>
            <a:endParaRPr lang="en-US" altLang="en-US" sz="2000" dirty="0"/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Decreasing returns to scale</a:t>
            </a:r>
            <a:r>
              <a:rPr lang="en-US" altLang="en-US" dirty="0"/>
              <a:t> </a:t>
            </a:r>
          </a:p>
          <a:p>
            <a:pPr lvl="1">
              <a:spcBef>
                <a:spcPct val="50000"/>
              </a:spcBef>
            </a:pPr>
            <a:r>
              <a:rPr lang="en-US" altLang="en-US" sz="2000" dirty="0"/>
              <a:t>When the % change in output &lt; % change in inputs</a:t>
            </a:r>
          </a:p>
          <a:p>
            <a:pPr lvl="2">
              <a:spcBef>
                <a:spcPct val="50000"/>
              </a:spcBef>
            </a:pPr>
            <a:r>
              <a:rPr lang="en-US" altLang="en-US" sz="1800" b="1" dirty="0" err="1"/>
              <a:t>E.g</a:t>
            </a:r>
            <a:r>
              <a:rPr lang="en-US" altLang="en-US" sz="1800" b="1" dirty="0"/>
              <a:t> when a 60% rise in factor inputs raises output by only 20%</a:t>
            </a:r>
          </a:p>
          <a:p>
            <a:pPr lvl="1">
              <a:spcBef>
                <a:spcPct val="50000"/>
              </a:spcBef>
            </a:pPr>
            <a:r>
              <a:rPr lang="en-GB" altLang="en-US" sz="2000" dirty="0"/>
              <a:t>Long run average total cost will be rising</a:t>
            </a:r>
            <a:endParaRPr lang="en-US" altLang="en-US" sz="2000" dirty="0"/>
          </a:p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accent2"/>
                </a:solidFill>
              </a:rPr>
              <a:t>Constant returns to scale </a:t>
            </a:r>
          </a:p>
          <a:p>
            <a:pPr lvl="1">
              <a:spcBef>
                <a:spcPct val="50000"/>
              </a:spcBef>
            </a:pPr>
            <a:r>
              <a:rPr lang="en-US" altLang="en-US" sz="2000" dirty="0"/>
              <a:t>When the % change in output = % change in inputs</a:t>
            </a:r>
          </a:p>
          <a:p>
            <a:pPr lvl="1">
              <a:spcBef>
                <a:spcPct val="50000"/>
              </a:spcBef>
            </a:pPr>
            <a:r>
              <a:rPr lang="en-US" altLang="en-US" sz="2000" b="1" dirty="0" err="1"/>
              <a:t>E.g</a:t>
            </a:r>
            <a:r>
              <a:rPr lang="en-US" altLang="en-US" sz="2000" b="1" dirty="0"/>
              <a:t> when a 10% increase in all factor inputs leads to a 10% rise in total output</a:t>
            </a:r>
          </a:p>
          <a:p>
            <a:pPr lvl="1">
              <a:spcBef>
                <a:spcPct val="50000"/>
              </a:spcBef>
            </a:pPr>
            <a:r>
              <a:rPr lang="en-GB" altLang="en-US" sz="2000" dirty="0"/>
              <a:t>Long run average total cost will be constant</a:t>
            </a:r>
            <a:endParaRPr lang="en-US" altLang="en-US" sz="2000" dirty="0"/>
          </a:p>
        </p:txBody>
      </p:sp>
    </p:spTree>
  </p:cSld>
  <p:clrMapOvr>
    <a:masterClrMapping/>
  </p:clrMapOvr>
  <p:transition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2F98384-C5B2-4A62-B9FD-4ED12C84B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/>
              <a:t>The Law of Increased Dimensions</a:t>
            </a:r>
            <a:endParaRPr lang="en-US" altLang="en-US"/>
          </a:p>
        </p:txBody>
      </p:sp>
      <p:sp>
        <p:nvSpPr>
          <p:cNvPr id="8202" name="Rectangle 10">
            <a:extLst>
              <a:ext uri="{FF2B5EF4-FFF2-40B4-BE49-F238E27FC236}">
                <a16:creationId xmlns:a16="http://schemas.microsoft.com/office/drawing/2014/main" id="{C8134A96-97B6-425F-856A-F9C55C14F2A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altLang="en-US" sz="1800"/>
              <a:t>How does this show increased dimensions?</a:t>
            </a:r>
          </a:p>
          <a:p>
            <a:endParaRPr lang="en-GB" altLang="en-US" sz="1800"/>
          </a:p>
          <a:p>
            <a:r>
              <a:rPr lang="en-GB" altLang="en-US" sz="1800"/>
              <a:t>What affect does this have on FC, AC and MC?</a:t>
            </a:r>
          </a:p>
          <a:p>
            <a:endParaRPr lang="en-GB" altLang="en-US" sz="1800"/>
          </a:p>
          <a:p>
            <a:endParaRPr lang="en-GB" altLang="en-US" sz="1800"/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666D8410-CE71-49E6-B795-BFD3278DA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908050"/>
            <a:ext cx="57150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E438591C-B255-4B4A-B5F5-CEC10DCB8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117600"/>
            <a:ext cx="3182938" cy="160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ADF76021-8881-48D2-B1F0-D427241BA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2813050"/>
            <a:ext cx="3146425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0" name="Rectangle 4">
            <a:extLst>
              <a:ext uri="{FF2B5EF4-FFF2-40B4-BE49-F238E27FC236}">
                <a16:creationId xmlns:a16="http://schemas.microsoft.com/office/drawing/2014/main" id="{20DDF84C-7631-4593-B533-F4C13BC35D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altLang="en-US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0D622BE9-B860-44C8-AD2B-4781329263B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GB" altLang="en-US" sz="2400" dirty="0"/>
              <a:t>So why does car manufacturing take place on such a large scale?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E53E2DA8-5CD0-4BFC-8B32-C913DB4255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0" y="-634"/>
            <a:ext cx="6943725" cy="1325563"/>
          </a:xfrm>
        </p:spPr>
        <p:txBody>
          <a:bodyPr/>
          <a:lstStyle/>
          <a:p>
            <a:r>
              <a:rPr lang="en-US" altLang="en-US" dirty="0"/>
              <a:t>Internal Economies of Scale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8DD5522-EB69-4535-96E8-B2E9D8001A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8470900" cy="54737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b="1" dirty="0"/>
              <a:t>Technical Economies of Scale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i="1" dirty="0"/>
              <a:t>The Law of Increased Dimensions</a:t>
            </a:r>
          </a:p>
          <a:p>
            <a:pPr lvl="2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dirty="0"/>
              <a:t>Cubic law can be applied where cubic volume increases more than proportionate to surface area 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i="1" dirty="0"/>
              <a:t>Economies of linked processes</a:t>
            </a:r>
          </a:p>
          <a:p>
            <a:pPr lvl="2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dirty="0"/>
              <a:t>Production processes can linked together with one integrated plant – important in mass production which requires complex manufacturing processes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i="1" dirty="0"/>
              <a:t>Large-scale indivisible units of capital machinery</a:t>
            </a:r>
          </a:p>
          <a:p>
            <a:pPr lvl="2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dirty="0"/>
              <a:t>Capable of high productivity (e.g. presses used in the manufacture of steel products)</a:t>
            </a:r>
          </a:p>
          <a:p>
            <a:pPr lvl="2">
              <a:lnSpc>
                <a:spcPct val="90000"/>
              </a:lnSpc>
              <a:spcBef>
                <a:spcPct val="50000"/>
              </a:spcBef>
            </a:pPr>
            <a:r>
              <a:rPr lang="en-GB" altLang="en-US" sz="2000" dirty="0"/>
              <a:t>Huge units of capital require a vast output in order to reduce the average cost per unit</a:t>
            </a:r>
            <a:endParaRPr lang="en-US" altLang="en-US" sz="2000" dirty="0"/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en-US" sz="2000" i="1" dirty="0" err="1"/>
              <a:t>Specialisation</a:t>
            </a:r>
            <a:r>
              <a:rPr lang="en-US" altLang="en-US" sz="2000" i="1" dirty="0"/>
              <a:t> and Division of </a:t>
            </a:r>
            <a:r>
              <a:rPr lang="en-US" altLang="en-US" sz="2000" i="1" dirty="0" err="1"/>
              <a:t>Labour</a:t>
            </a:r>
            <a:r>
              <a:rPr lang="en-US" altLang="en-US" sz="2000" i="1" dirty="0"/>
              <a:t> </a:t>
            </a:r>
          </a:p>
        </p:txBody>
      </p:sp>
    </p:spTree>
  </p:cSld>
  <p:clrMapOvr>
    <a:masterClrMapping/>
  </p:clrMapOvr>
  <p:transition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1E28AE2-4069-4692-976F-3F47F6A548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Scale Economies Continued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73A05E3-5B8F-4F2D-A99A-B1D8BEEB0B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60000"/>
              </a:spcBef>
            </a:pPr>
            <a:r>
              <a:rPr lang="en-US" altLang="en-US">
                <a:solidFill>
                  <a:schemeClr val="accent2"/>
                </a:solidFill>
              </a:rPr>
              <a:t>Marketing Economies</a:t>
            </a:r>
          </a:p>
          <a:p>
            <a:pPr lvl="2">
              <a:spcBef>
                <a:spcPct val="60000"/>
              </a:spcBef>
            </a:pPr>
            <a:r>
              <a:rPr lang="en-US" altLang="en-US" sz="2000"/>
              <a:t>Expensive </a:t>
            </a:r>
            <a:r>
              <a:rPr lang="en-US" altLang="en-US" sz="2000">
                <a:solidFill>
                  <a:srgbClr val="990000"/>
                </a:solidFill>
              </a:rPr>
              <a:t>advertising spending</a:t>
            </a:r>
            <a:r>
              <a:rPr lang="en-US" altLang="en-US" sz="2000"/>
              <a:t> can be spread over huge volumes of sales – reduces the marketing costs per unit </a:t>
            </a:r>
          </a:p>
          <a:p>
            <a:pPr>
              <a:spcBef>
                <a:spcPct val="60000"/>
              </a:spcBef>
            </a:pPr>
            <a:r>
              <a:rPr lang="en-US" altLang="en-US">
                <a:solidFill>
                  <a:schemeClr val="accent2"/>
                </a:solidFill>
              </a:rPr>
              <a:t>Risk-Bearing Economies (lower risks)</a:t>
            </a:r>
          </a:p>
          <a:p>
            <a:pPr lvl="2">
              <a:spcBef>
                <a:spcPct val="60000"/>
              </a:spcBef>
            </a:pPr>
            <a:r>
              <a:rPr lang="en-US" altLang="en-US" sz="2000">
                <a:solidFill>
                  <a:srgbClr val="CC3300"/>
                </a:solidFill>
              </a:rPr>
              <a:t>Diversification of products</a:t>
            </a:r>
            <a:r>
              <a:rPr lang="en-US" altLang="en-US" sz="2000"/>
              <a:t> – multi-product firms</a:t>
            </a:r>
          </a:p>
          <a:p>
            <a:pPr lvl="2">
              <a:spcBef>
                <a:spcPct val="60000"/>
              </a:spcBef>
            </a:pPr>
            <a:r>
              <a:rPr lang="en-US" altLang="en-US" sz="2000">
                <a:solidFill>
                  <a:srgbClr val="CC3300"/>
                </a:solidFill>
              </a:rPr>
              <a:t>Diversification of plant locations / retail outlets –</a:t>
            </a:r>
            <a:r>
              <a:rPr lang="en-US" altLang="en-US" sz="2000"/>
              <a:t> including the expansion of multinational business</a:t>
            </a:r>
          </a:p>
          <a:p>
            <a:pPr>
              <a:spcBef>
                <a:spcPct val="60000"/>
              </a:spcBef>
            </a:pPr>
            <a:r>
              <a:rPr lang="en-US" altLang="en-US">
                <a:solidFill>
                  <a:schemeClr val="accent2"/>
                </a:solidFill>
              </a:rPr>
              <a:t>Managerial Economies</a:t>
            </a:r>
          </a:p>
          <a:p>
            <a:pPr lvl="2">
              <a:spcBef>
                <a:spcPct val="60000"/>
              </a:spcBef>
            </a:pPr>
            <a:r>
              <a:rPr lang="en-US" altLang="en-US" sz="2000"/>
              <a:t>Savings in administrative costs by splitting up jobs (e.g. specialist buyers, production management)</a:t>
            </a:r>
          </a:p>
        </p:txBody>
      </p:sp>
    </p:spTree>
  </p:cSld>
  <p:clrMapOvr>
    <a:masterClrMapping/>
  </p:clrMapOvr>
  <p:transition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C6649FD7-05FE-4C5F-8B81-BB6A5F38B1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Scale Economies (3)</a:t>
            </a:r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CA162DC-A253-4C51-98A2-D8209324BD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28650" y="1219200"/>
            <a:ext cx="8001000" cy="4876800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altLang="en-US">
                <a:solidFill>
                  <a:schemeClr val="accent2"/>
                </a:solidFill>
              </a:rPr>
              <a:t>Financial Economies</a:t>
            </a:r>
          </a:p>
          <a:p>
            <a:pPr lvl="1">
              <a:spcBef>
                <a:spcPct val="60000"/>
              </a:spcBef>
            </a:pPr>
            <a:r>
              <a:rPr lang="en-US" altLang="en-US" sz="2000">
                <a:solidFill>
                  <a:srgbClr val="CC3300"/>
                </a:solidFill>
              </a:rPr>
              <a:t>Bulk purchasing economies</a:t>
            </a:r>
            <a:r>
              <a:rPr lang="en-US" altLang="en-US" sz="2000"/>
              <a:t> </a:t>
            </a:r>
          </a:p>
          <a:p>
            <a:pPr lvl="2">
              <a:spcBef>
                <a:spcPct val="60000"/>
              </a:spcBef>
            </a:pPr>
            <a:r>
              <a:rPr lang="en-US" altLang="en-US" sz="2000"/>
              <a:t>Monopsony power of buyers of components)</a:t>
            </a:r>
          </a:p>
          <a:p>
            <a:pPr lvl="1">
              <a:spcBef>
                <a:spcPct val="60000"/>
              </a:spcBef>
            </a:pPr>
            <a:r>
              <a:rPr lang="en-US" altLang="en-US" sz="2000">
                <a:solidFill>
                  <a:srgbClr val="CC3300"/>
                </a:solidFill>
              </a:rPr>
              <a:t>Access to cheaper sources of finance</a:t>
            </a:r>
            <a:r>
              <a:rPr lang="en-US" altLang="en-US" sz="2000"/>
              <a:t> </a:t>
            </a:r>
          </a:p>
          <a:p>
            <a:pPr lvl="2">
              <a:spcBef>
                <a:spcPct val="60000"/>
              </a:spcBef>
            </a:pPr>
            <a:r>
              <a:rPr lang="en-GB" altLang="en-US" sz="2000"/>
              <a:t>Lower interest rates for larger businesses</a:t>
            </a:r>
            <a:endParaRPr lang="en-US" altLang="en-US" sz="2000"/>
          </a:p>
          <a:p>
            <a:pPr lvl="2">
              <a:spcBef>
                <a:spcPct val="60000"/>
              </a:spcBef>
            </a:pPr>
            <a:r>
              <a:rPr lang="en-US" altLang="en-US" sz="2000"/>
              <a:t>E.G. share issues and corporate bond finance</a:t>
            </a:r>
          </a:p>
          <a:p>
            <a:pPr>
              <a:spcBef>
                <a:spcPct val="60000"/>
              </a:spcBef>
            </a:pPr>
            <a:r>
              <a:rPr lang="en-GB" altLang="en-US">
                <a:solidFill>
                  <a:schemeClr val="accent2"/>
                </a:solidFill>
              </a:rPr>
              <a:t>Learning Economies</a:t>
            </a:r>
          </a:p>
          <a:p>
            <a:pPr lvl="2">
              <a:spcBef>
                <a:spcPct val="60000"/>
              </a:spcBef>
            </a:pPr>
            <a:r>
              <a:rPr lang="en-GB" altLang="en-US" sz="2000"/>
              <a:t>Efficiencies due to the length of experience in a market</a:t>
            </a:r>
          </a:p>
          <a:p>
            <a:pPr lvl="2">
              <a:spcBef>
                <a:spcPct val="60000"/>
              </a:spcBef>
            </a:pPr>
            <a:r>
              <a:rPr lang="en-GB" altLang="en-US" sz="2000"/>
              <a:t>Readily available in high-knowledge industries</a:t>
            </a:r>
            <a:endParaRPr lang="en-GB" altLang="en-US" sz="2000">
              <a:solidFill>
                <a:srgbClr val="990000"/>
              </a:solidFill>
            </a:endParaRPr>
          </a:p>
          <a:p>
            <a:pPr lvl="2">
              <a:spcBef>
                <a:spcPct val="60000"/>
              </a:spcBef>
            </a:pPr>
            <a:r>
              <a:rPr lang="en-GB" altLang="en-US" sz="2000">
                <a:solidFill>
                  <a:srgbClr val="990000"/>
                </a:solidFill>
              </a:rPr>
              <a:t>“Learning by doing” “Tricks of the trade”</a:t>
            </a:r>
            <a:endParaRPr lang="en-US" altLang="en-US" sz="20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>
            <a:extLst>
              <a:ext uri="{FF2B5EF4-FFF2-40B4-BE49-F238E27FC236}">
                <a16:creationId xmlns:a16="http://schemas.microsoft.com/office/drawing/2014/main" id="{E2C10278-B208-4A2C-9B76-9A7F150A7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2913" y="-72230"/>
            <a:ext cx="6943725" cy="1325563"/>
          </a:xfrm>
        </p:spPr>
        <p:txBody>
          <a:bodyPr/>
          <a:lstStyle/>
          <a:p>
            <a:r>
              <a:rPr lang="en-GB" altLang="en-US" dirty="0"/>
              <a:t>The long run average cost curve</a:t>
            </a:r>
            <a:endParaRPr lang="en-US" altLang="en-US" dirty="0"/>
          </a:p>
        </p:txBody>
      </p:sp>
      <p:grpSp>
        <p:nvGrpSpPr>
          <p:cNvPr id="21539" name="Group 35">
            <a:extLst>
              <a:ext uri="{FF2B5EF4-FFF2-40B4-BE49-F238E27FC236}">
                <a16:creationId xmlns:a16="http://schemas.microsoft.com/office/drawing/2014/main" id="{4FA6BBFE-E0A9-49BF-B698-79539D7EF1D8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684213"/>
            <a:ext cx="8351838" cy="5707063"/>
            <a:chOff x="204" y="431"/>
            <a:chExt cx="5261" cy="3595"/>
          </a:xfrm>
        </p:grpSpPr>
        <p:sp>
          <p:nvSpPr>
            <p:cNvPr id="21510" name="AutoShape 6">
              <a:extLst>
                <a:ext uri="{FF2B5EF4-FFF2-40B4-BE49-F238E27FC236}">
                  <a16:creationId xmlns:a16="http://schemas.microsoft.com/office/drawing/2014/main" id="{38A6E963-A7CD-48A5-9CC1-D1A1F24EED9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04" y="476"/>
              <a:ext cx="5261" cy="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21538" name="Group 34">
              <a:extLst>
                <a:ext uri="{FF2B5EF4-FFF2-40B4-BE49-F238E27FC236}">
                  <a16:creationId xmlns:a16="http://schemas.microsoft.com/office/drawing/2014/main" id="{EB77E17D-BC06-4782-86F9-3939F778F7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4" y="431"/>
              <a:ext cx="5172" cy="3420"/>
              <a:chOff x="204" y="431"/>
              <a:chExt cx="5172" cy="3420"/>
            </a:xfrm>
          </p:grpSpPr>
          <p:sp>
            <p:nvSpPr>
              <p:cNvPr id="21511" name="Line 7">
                <a:extLst>
                  <a:ext uri="{FF2B5EF4-FFF2-40B4-BE49-F238E27FC236}">
                    <a16:creationId xmlns:a16="http://schemas.microsoft.com/office/drawing/2014/main" id="{7EE82959-647A-4CC9-84A4-AF070C821C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6" y="1140"/>
                <a:ext cx="0" cy="25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1512" name="Line 8">
                <a:extLst>
                  <a:ext uri="{FF2B5EF4-FFF2-40B4-BE49-F238E27FC236}">
                    <a16:creationId xmlns:a16="http://schemas.microsoft.com/office/drawing/2014/main" id="{160BC6F4-AB52-44E4-A9DA-0503527E22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6" y="3641"/>
                <a:ext cx="4258" cy="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1513" name="Text Box 9">
                <a:extLst>
                  <a:ext uri="{FF2B5EF4-FFF2-40B4-BE49-F238E27FC236}">
                    <a16:creationId xmlns:a16="http://schemas.microsoft.com/office/drawing/2014/main" id="{C6357690-74F4-4A11-BA49-F4401CC1E8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" y="1094"/>
                <a:ext cx="394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9553" tIns="39776" rIns="79553" bIns="39776">
                <a:spAutoFit/>
              </a:bodyPr>
              <a:lstStyle/>
              <a:p>
                <a:pPr algn="r"/>
                <a:r>
                  <a:rPr lang="en-US" altLang="en-US" sz="1200" b="1">
                    <a:solidFill>
                      <a:srgbClr val="000099"/>
                    </a:solidFill>
                  </a:rPr>
                  <a:t>Costs</a:t>
                </a:r>
                <a:endParaRPr lang="en-US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4" name="Text Box 10">
                <a:extLst>
                  <a:ext uri="{FF2B5EF4-FFF2-40B4-BE49-F238E27FC236}">
                    <a16:creationId xmlns:a16="http://schemas.microsoft.com/office/drawing/2014/main" id="{3468203F-688B-4B5D-B959-CC0A13112D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5" y="3664"/>
                <a:ext cx="1172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9553" tIns="39776" rIns="79553" bIns="39776">
                <a:spAutoFit/>
              </a:bodyPr>
              <a:lstStyle/>
              <a:p>
                <a:pPr algn="r"/>
                <a:r>
                  <a:rPr lang="en-US" altLang="en-US" sz="1200" b="1">
                    <a:solidFill>
                      <a:srgbClr val="000099"/>
                    </a:solidFill>
                  </a:rPr>
                  <a:t>Output (Q)</a:t>
                </a:r>
                <a:endParaRPr lang="en-US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5" name="Arc 11">
                <a:extLst>
                  <a:ext uri="{FF2B5EF4-FFF2-40B4-BE49-F238E27FC236}">
                    <a16:creationId xmlns:a16="http://schemas.microsoft.com/office/drawing/2014/main" id="{A32DB2CE-0592-4983-B95F-8F242FBA25EF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598" y="1339"/>
                <a:ext cx="1339" cy="663"/>
              </a:xfrm>
              <a:custGeom>
                <a:avLst/>
                <a:gdLst>
                  <a:gd name="G0" fmla="+- 18405 0 0"/>
                  <a:gd name="G1" fmla="+- 21600 0 0"/>
                  <a:gd name="G2" fmla="+- 21600 0 0"/>
                  <a:gd name="T0" fmla="*/ 0 w 38702"/>
                  <a:gd name="T1" fmla="*/ 10294 h 21600"/>
                  <a:gd name="T2" fmla="*/ 38702 w 38702"/>
                  <a:gd name="T3" fmla="*/ 14211 h 21600"/>
                  <a:gd name="T4" fmla="*/ 18405 w 38702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702" h="21600" fill="none" extrusionOk="0">
                    <a:moveTo>
                      <a:pt x="0" y="10294"/>
                    </a:moveTo>
                    <a:cubicBezTo>
                      <a:pt x="3929" y="3897"/>
                      <a:pt x="10898" y="0"/>
                      <a:pt x="18405" y="0"/>
                    </a:cubicBezTo>
                    <a:cubicBezTo>
                      <a:pt x="27485" y="0"/>
                      <a:pt x="35595" y="5678"/>
                      <a:pt x="38701" y="14211"/>
                    </a:cubicBezTo>
                  </a:path>
                  <a:path w="38702" h="21600" stroke="0" extrusionOk="0">
                    <a:moveTo>
                      <a:pt x="0" y="10294"/>
                    </a:moveTo>
                    <a:cubicBezTo>
                      <a:pt x="3929" y="3897"/>
                      <a:pt x="10898" y="0"/>
                      <a:pt x="18405" y="0"/>
                    </a:cubicBezTo>
                    <a:cubicBezTo>
                      <a:pt x="27485" y="0"/>
                      <a:pt x="35595" y="5678"/>
                      <a:pt x="38701" y="14211"/>
                    </a:cubicBezTo>
                    <a:lnTo>
                      <a:pt x="18405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1516" name="Arc 12">
                <a:extLst>
                  <a:ext uri="{FF2B5EF4-FFF2-40B4-BE49-F238E27FC236}">
                    <a16:creationId xmlns:a16="http://schemas.microsoft.com/office/drawing/2014/main" id="{3EF81B33-C421-493A-AA51-96B5CE7023B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993" y="1589"/>
                <a:ext cx="2604" cy="1074"/>
              </a:xfrm>
              <a:custGeom>
                <a:avLst/>
                <a:gdLst>
                  <a:gd name="G0" fmla="+- 21367 0 0"/>
                  <a:gd name="G1" fmla="+- 21600 0 0"/>
                  <a:gd name="G2" fmla="+- 21600 0 0"/>
                  <a:gd name="T0" fmla="*/ 0 w 41390"/>
                  <a:gd name="T1" fmla="*/ 18437 h 21600"/>
                  <a:gd name="T2" fmla="*/ 41390 w 41390"/>
                  <a:gd name="T3" fmla="*/ 13499 h 21600"/>
                  <a:gd name="T4" fmla="*/ 21367 w 4139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390" h="21600" fill="none" extrusionOk="0">
                    <a:moveTo>
                      <a:pt x="-1" y="18436"/>
                    </a:moveTo>
                    <a:cubicBezTo>
                      <a:pt x="1567" y="7844"/>
                      <a:pt x="10659" y="0"/>
                      <a:pt x="21367" y="0"/>
                    </a:cubicBezTo>
                    <a:cubicBezTo>
                      <a:pt x="30168" y="0"/>
                      <a:pt x="38089" y="5340"/>
                      <a:pt x="41390" y="13498"/>
                    </a:cubicBezTo>
                  </a:path>
                  <a:path w="41390" h="21600" stroke="0" extrusionOk="0">
                    <a:moveTo>
                      <a:pt x="-1" y="18436"/>
                    </a:moveTo>
                    <a:cubicBezTo>
                      <a:pt x="1567" y="7844"/>
                      <a:pt x="10659" y="0"/>
                      <a:pt x="21367" y="0"/>
                    </a:cubicBezTo>
                    <a:cubicBezTo>
                      <a:pt x="30168" y="0"/>
                      <a:pt x="38089" y="5340"/>
                      <a:pt x="41390" y="13498"/>
                    </a:cubicBezTo>
                    <a:lnTo>
                      <a:pt x="21367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1517" name="Arc 13">
                <a:extLst>
                  <a:ext uri="{FF2B5EF4-FFF2-40B4-BE49-F238E27FC236}">
                    <a16:creationId xmlns:a16="http://schemas.microsoft.com/office/drawing/2014/main" id="{258B74FE-25CF-468C-AF67-21C2B5D265C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489" y="1908"/>
                <a:ext cx="3466" cy="1010"/>
              </a:xfrm>
              <a:custGeom>
                <a:avLst/>
                <a:gdLst>
                  <a:gd name="G0" fmla="+- 21599 0 0"/>
                  <a:gd name="G1" fmla="+- 21600 0 0"/>
                  <a:gd name="G2" fmla="+- 21600 0 0"/>
                  <a:gd name="T0" fmla="*/ 0 w 43199"/>
                  <a:gd name="T1" fmla="*/ 21370 h 21600"/>
                  <a:gd name="T2" fmla="*/ 43199 w 43199"/>
                  <a:gd name="T3" fmla="*/ 21600 h 21600"/>
                  <a:gd name="T4" fmla="*/ 21599 w 43199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9" h="21600" fill="none" extrusionOk="0">
                    <a:moveTo>
                      <a:pt x="0" y="21370"/>
                    </a:moveTo>
                    <a:cubicBezTo>
                      <a:pt x="126" y="9531"/>
                      <a:pt x="9759" y="0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</a:path>
                  <a:path w="43199" h="21600" stroke="0" extrusionOk="0">
                    <a:moveTo>
                      <a:pt x="0" y="21370"/>
                    </a:moveTo>
                    <a:cubicBezTo>
                      <a:pt x="126" y="9531"/>
                      <a:pt x="9759" y="0"/>
                      <a:pt x="21599" y="0"/>
                    </a:cubicBezTo>
                    <a:cubicBezTo>
                      <a:pt x="33528" y="0"/>
                      <a:pt x="43199" y="9670"/>
                      <a:pt x="43199" y="21600"/>
                    </a:cubicBezTo>
                    <a:lnTo>
                      <a:pt x="21599" y="2160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1518" name="Text Box 14">
                <a:extLst>
                  <a:ext uri="{FF2B5EF4-FFF2-40B4-BE49-F238E27FC236}">
                    <a16:creationId xmlns:a16="http://schemas.microsoft.com/office/drawing/2014/main" id="{8AAE7C2F-E86D-44F4-B878-B266D744972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54" y="1377"/>
                <a:ext cx="453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9553" tIns="39776" rIns="79553" bIns="39776">
                <a:spAutoFit/>
              </a:bodyPr>
              <a:lstStyle/>
              <a:p>
                <a:r>
                  <a:rPr lang="en-US" altLang="en-US" sz="1200" b="1">
                    <a:solidFill>
                      <a:srgbClr val="000099"/>
                    </a:solidFill>
                  </a:rPr>
                  <a:t>SRAC1</a:t>
                </a:r>
                <a:endParaRPr lang="en-US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9" name="Text Box 15">
                <a:extLst>
                  <a:ext uri="{FF2B5EF4-FFF2-40B4-BE49-F238E27FC236}">
                    <a16:creationId xmlns:a16="http://schemas.microsoft.com/office/drawing/2014/main" id="{6AB3BA2E-DCD1-4591-89FF-B087D9106C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61" y="1810"/>
                <a:ext cx="452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9553" tIns="39776" rIns="79553" bIns="39776">
                <a:spAutoFit/>
              </a:bodyPr>
              <a:lstStyle/>
              <a:p>
                <a:r>
                  <a:rPr lang="en-US" altLang="en-US" sz="1200" b="1">
                    <a:solidFill>
                      <a:srgbClr val="000099"/>
                    </a:solidFill>
                  </a:rPr>
                  <a:t>SRAC2</a:t>
                </a:r>
                <a:endParaRPr lang="en-US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20" name="Text Box 16">
                <a:extLst>
                  <a:ext uri="{FF2B5EF4-FFF2-40B4-BE49-F238E27FC236}">
                    <a16:creationId xmlns:a16="http://schemas.microsoft.com/office/drawing/2014/main" id="{FA88DB4C-50B0-4011-8EFE-204AE9157E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7" y="1720"/>
                <a:ext cx="45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9553" tIns="39776" rIns="79553" bIns="39776">
                <a:spAutoFit/>
              </a:bodyPr>
              <a:lstStyle/>
              <a:p>
                <a:r>
                  <a:rPr lang="en-US" altLang="en-US" sz="1200" b="1">
                    <a:solidFill>
                      <a:srgbClr val="000099"/>
                    </a:solidFill>
                  </a:rPr>
                  <a:t>SRAC3</a:t>
                </a:r>
                <a:endParaRPr lang="en-US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21" name="Line 17">
                <a:extLst>
                  <a:ext uri="{FF2B5EF4-FFF2-40B4-BE49-F238E27FC236}">
                    <a16:creationId xmlns:a16="http://schemas.microsoft.com/office/drawing/2014/main" id="{7610755C-0A7F-4396-AE4E-8D3FE274CB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24" y="2000"/>
                <a:ext cx="7" cy="1639"/>
              </a:xfrm>
              <a:prstGeom prst="line">
                <a:avLst/>
              </a:prstGeom>
              <a:noFill/>
              <a:ln w="19050">
                <a:solidFill>
                  <a:srgbClr val="3333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1522" name="Line 18">
                <a:extLst>
                  <a:ext uri="{FF2B5EF4-FFF2-40B4-BE49-F238E27FC236}">
                    <a16:creationId xmlns:a16="http://schemas.microsoft.com/office/drawing/2014/main" id="{1F6AE99B-0651-40DF-8C93-1129C06943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28" y="2656"/>
                <a:ext cx="7" cy="989"/>
              </a:xfrm>
              <a:prstGeom prst="line">
                <a:avLst/>
              </a:prstGeom>
              <a:noFill/>
              <a:ln w="19050">
                <a:solidFill>
                  <a:srgbClr val="3333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1523" name="Line 19">
                <a:extLst>
                  <a:ext uri="{FF2B5EF4-FFF2-40B4-BE49-F238E27FC236}">
                    <a16:creationId xmlns:a16="http://schemas.microsoft.com/office/drawing/2014/main" id="{29C48CB7-478B-4618-A39D-5A4C80EFCB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63" y="2914"/>
                <a:ext cx="7" cy="727"/>
              </a:xfrm>
              <a:prstGeom prst="line">
                <a:avLst/>
              </a:prstGeom>
              <a:noFill/>
              <a:ln w="19050">
                <a:solidFill>
                  <a:srgbClr val="3333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1524" name="Text Box 20">
                <a:extLst>
                  <a:ext uri="{FF2B5EF4-FFF2-40B4-BE49-F238E27FC236}">
                    <a16:creationId xmlns:a16="http://schemas.microsoft.com/office/drawing/2014/main" id="{3AF93B28-A5F5-4608-9059-0A82CA256F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8" y="3679"/>
                <a:ext cx="26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9553" tIns="39776" rIns="79553" bIns="39776">
                <a:spAutoFit/>
              </a:bodyPr>
              <a:lstStyle/>
              <a:p>
                <a:r>
                  <a:rPr lang="en-US" altLang="en-US" sz="1200" b="1">
                    <a:solidFill>
                      <a:srgbClr val="000099"/>
                    </a:solidFill>
                  </a:rPr>
                  <a:t>Q1</a:t>
                </a:r>
                <a:endParaRPr lang="en-US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25" name="Text Box 21">
                <a:extLst>
                  <a:ext uri="{FF2B5EF4-FFF2-40B4-BE49-F238E27FC236}">
                    <a16:creationId xmlns:a16="http://schemas.microsoft.com/office/drawing/2014/main" id="{4B305E8A-1C63-413C-A571-C8C024099D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03" y="3686"/>
                <a:ext cx="263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9553" tIns="39776" rIns="79553" bIns="39776">
                <a:spAutoFit/>
              </a:bodyPr>
              <a:lstStyle/>
              <a:p>
                <a:r>
                  <a:rPr lang="en-US" altLang="en-US" sz="1200" b="1">
                    <a:solidFill>
                      <a:srgbClr val="000099"/>
                    </a:solidFill>
                  </a:rPr>
                  <a:t>Q2</a:t>
                </a:r>
                <a:endParaRPr lang="en-US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26" name="Text Box 22">
                <a:extLst>
                  <a:ext uri="{FF2B5EF4-FFF2-40B4-BE49-F238E27FC236}">
                    <a16:creationId xmlns:a16="http://schemas.microsoft.com/office/drawing/2014/main" id="{C6DCA3EB-9018-409A-8E1D-9F509B60DF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1" y="3686"/>
                <a:ext cx="262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9553" tIns="39776" rIns="79553" bIns="39776">
                <a:spAutoFit/>
              </a:bodyPr>
              <a:lstStyle/>
              <a:p>
                <a:r>
                  <a:rPr lang="en-US" altLang="en-US" sz="1200" b="1">
                    <a:solidFill>
                      <a:srgbClr val="000099"/>
                    </a:solidFill>
                  </a:rPr>
                  <a:t>Q3</a:t>
                </a:r>
                <a:endParaRPr lang="en-US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27" name="Line 23">
                <a:extLst>
                  <a:ext uri="{FF2B5EF4-FFF2-40B4-BE49-F238E27FC236}">
                    <a16:creationId xmlns:a16="http://schemas.microsoft.com/office/drawing/2014/main" id="{82D3E11A-8C17-480A-962F-1C723E569A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7" y="2003"/>
                <a:ext cx="652" cy="0"/>
              </a:xfrm>
              <a:prstGeom prst="line">
                <a:avLst/>
              </a:prstGeom>
              <a:noFill/>
              <a:ln w="19050">
                <a:solidFill>
                  <a:srgbClr val="3333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1528" name="Line 24">
                <a:extLst>
                  <a:ext uri="{FF2B5EF4-FFF2-40B4-BE49-F238E27FC236}">
                    <a16:creationId xmlns:a16="http://schemas.microsoft.com/office/drawing/2014/main" id="{9CE888C3-9722-445B-8D85-E920559419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57" y="2661"/>
                <a:ext cx="1768" cy="5"/>
              </a:xfrm>
              <a:prstGeom prst="line">
                <a:avLst/>
              </a:prstGeom>
              <a:noFill/>
              <a:ln w="19050">
                <a:solidFill>
                  <a:srgbClr val="3333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1529" name="Line 25">
                <a:extLst>
                  <a:ext uri="{FF2B5EF4-FFF2-40B4-BE49-F238E27FC236}">
                    <a16:creationId xmlns:a16="http://schemas.microsoft.com/office/drawing/2014/main" id="{918C54B0-6DC8-449F-BD7C-75190E3705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67" y="2919"/>
                <a:ext cx="2700" cy="0"/>
              </a:xfrm>
              <a:prstGeom prst="line">
                <a:avLst/>
              </a:prstGeom>
              <a:noFill/>
              <a:ln w="19050">
                <a:solidFill>
                  <a:srgbClr val="3333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1530" name="Text Box 26">
                <a:extLst>
                  <a:ext uri="{FF2B5EF4-FFF2-40B4-BE49-F238E27FC236}">
                    <a16:creationId xmlns:a16="http://schemas.microsoft.com/office/drawing/2014/main" id="{43109961-8DF2-4BD7-8C56-B62D2FCDF8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" y="1927"/>
                <a:ext cx="32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9553" tIns="39776" rIns="79553" bIns="39776">
                <a:spAutoFit/>
              </a:bodyPr>
              <a:lstStyle/>
              <a:p>
                <a:r>
                  <a:rPr lang="en-US" altLang="en-US" sz="1200" b="1">
                    <a:solidFill>
                      <a:srgbClr val="000099"/>
                    </a:solidFill>
                  </a:rPr>
                  <a:t>AC1</a:t>
                </a:r>
                <a:endParaRPr lang="en-US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31" name="Text Box 27">
                <a:extLst>
                  <a:ext uri="{FF2B5EF4-FFF2-40B4-BE49-F238E27FC236}">
                    <a16:creationId xmlns:a16="http://schemas.microsoft.com/office/drawing/2014/main" id="{2D185C8B-C627-4B4D-94F7-CFA8490E47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" y="2578"/>
                <a:ext cx="319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9553" tIns="39776" rIns="79553" bIns="39776">
                <a:spAutoFit/>
              </a:bodyPr>
              <a:lstStyle/>
              <a:p>
                <a:r>
                  <a:rPr lang="en-US" altLang="en-US" sz="1200" b="1">
                    <a:solidFill>
                      <a:srgbClr val="000099"/>
                    </a:solidFill>
                  </a:rPr>
                  <a:t>AC2</a:t>
                </a:r>
                <a:endParaRPr lang="en-US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32" name="Text Box 28">
                <a:extLst>
                  <a:ext uri="{FF2B5EF4-FFF2-40B4-BE49-F238E27FC236}">
                    <a16:creationId xmlns:a16="http://schemas.microsoft.com/office/drawing/2014/main" id="{720BBFA4-D17C-4789-A87E-D9B257A7B4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" y="2828"/>
                <a:ext cx="32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9553" tIns="39776" rIns="79553" bIns="39776">
                <a:spAutoFit/>
              </a:bodyPr>
              <a:lstStyle/>
              <a:p>
                <a:r>
                  <a:rPr lang="en-US" altLang="en-US" sz="1200" b="1">
                    <a:solidFill>
                      <a:srgbClr val="000099"/>
                    </a:solidFill>
                  </a:rPr>
                  <a:t>AC3</a:t>
                </a:r>
                <a:endParaRPr lang="en-US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33" name="Arc 29">
                <a:extLst>
                  <a:ext uri="{FF2B5EF4-FFF2-40B4-BE49-F238E27FC236}">
                    <a16:creationId xmlns:a16="http://schemas.microsoft.com/office/drawing/2014/main" id="{09812863-5652-40ED-A482-07E5DA40EEC1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5" y="431"/>
                <a:ext cx="4291" cy="2510"/>
              </a:xfrm>
              <a:custGeom>
                <a:avLst/>
                <a:gdLst>
                  <a:gd name="G0" fmla="+- 17557 0 0"/>
                  <a:gd name="G1" fmla="+- 21600 0 0"/>
                  <a:gd name="G2" fmla="+- 21600 0 0"/>
                  <a:gd name="T0" fmla="*/ 0 w 31571"/>
                  <a:gd name="T1" fmla="*/ 9018 h 21600"/>
                  <a:gd name="T2" fmla="*/ 31571 w 31571"/>
                  <a:gd name="T3" fmla="*/ 5163 h 21600"/>
                  <a:gd name="T4" fmla="*/ 17557 w 3157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571" h="21600" fill="none" extrusionOk="0">
                    <a:moveTo>
                      <a:pt x="-1" y="9017"/>
                    </a:moveTo>
                    <a:cubicBezTo>
                      <a:pt x="4056" y="3357"/>
                      <a:pt x="10593" y="0"/>
                      <a:pt x="17557" y="0"/>
                    </a:cubicBezTo>
                    <a:cubicBezTo>
                      <a:pt x="22693" y="0"/>
                      <a:pt x="27662" y="1830"/>
                      <a:pt x="31570" y="5163"/>
                    </a:cubicBezTo>
                  </a:path>
                  <a:path w="31571" h="21600" stroke="0" extrusionOk="0">
                    <a:moveTo>
                      <a:pt x="-1" y="9017"/>
                    </a:moveTo>
                    <a:cubicBezTo>
                      <a:pt x="4056" y="3357"/>
                      <a:pt x="10593" y="0"/>
                      <a:pt x="17557" y="0"/>
                    </a:cubicBezTo>
                    <a:cubicBezTo>
                      <a:pt x="22693" y="0"/>
                      <a:pt x="27662" y="1830"/>
                      <a:pt x="31570" y="5163"/>
                    </a:cubicBezTo>
                    <a:lnTo>
                      <a:pt x="17557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21534" name="Text Box 30">
                <a:extLst>
                  <a:ext uri="{FF2B5EF4-FFF2-40B4-BE49-F238E27FC236}">
                    <a16:creationId xmlns:a16="http://schemas.microsoft.com/office/drawing/2014/main" id="{C3866B5C-BF83-462A-97E8-52A9B24967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26" y="2413"/>
                <a:ext cx="45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9553" tIns="39776" rIns="79553" bIns="39776">
                <a:spAutoFit/>
              </a:bodyPr>
              <a:lstStyle/>
              <a:p>
                <a:r>
                  <a:rPr lang="en-US" altLang="en-US" sz="1200" b="1">
                    <a:solidFill>
                      <a:srgbClr val="000099"/>
                    </a:solidFill>
                  </a:rPr>
                  <a:t>LRAC</a:t>
                </a:r>
                <a:endParaRPr lang="en-US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35" name="Text Box 31">
                <a:extLst>
                  <a:ext uri="{FF2B5EF4-FFF2-40B4-BE49-F238E27FC236}">
                    <a16:creationId xmlns:a16="http://schemas.microsoft.com/office/drawing/2014/main" id="{42D4BF80-CA77-406D-B0DD-81EC8BCF13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8" y="670"/>
                <a:ext cx="3901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7724" tIns="38862" rIns="77724" bIns="38862">
                <a:spAutoFit/>
              </a:bodyPr>
              <a:lstStyle/>
              <a:p>
                <a:r>
                  <a:rPr lang="en-US" altLang="en-US" sz="1400" b="1" dirty="0">
                    <a:solidFill>
                      <a:srgbClr val="000099"/>
                    </a:solidFill>
                  </a:rPr>
                  <a:t>ILLUSTRATING ECONOMIES AND DISECONOMIES OF SCALE</a:t>
                </a:r>
                <a:endParaRPr lang="en-US" altLang="en-US" sz="3600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36" name="Text Box 32">
                <a:extLst>
                  <a:ext uri="{FF2B5EF4-FFF2-40B4-BE49-F238E27FC236}">
                    <a16:creationId xmlns:a16="http://schemas.microsoft.com/office/drawing/2014/main" id="{294FE5B9-FF86-4090-A4DF-9E7FBAE9C1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4" y="1022"/>
                <a:ext cx="1608" cy="7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72238" tIns="36119" rIns="72238" bIns="36119">
                <a:spAutoFit/>
              </a:bodyPr>
              <a:lstStyle/>
              <a:p>
                <a:pPr algn="ctr"/>
                <a:r>
                  <a:rPr lang="en-US" altLang="en-US" sz="1400">
                    <a:solidFill>
                      <a:srgbClr val="000099"/>
                    </a:solidFill>
                  </a:rPr>
                  <a:t>Productive efficiency in the long run is achieved when output is produced at the bottom of the long run average cost curve</a:t>
                </a:r>
                <a:endParaRPr lang="en-US" altLang="en-US" sz="36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37" name="Line 33">
                <a:extLst>
                  <a:ext uri="{FF2B5EF4-FFF2-40B4-BE49-F238E27FC236}">
                    <a16:creationId xmlns:a16="http://schemas.microsoft.com/office/drawing/2014/main" id="{D2A7D53D-C621-490C-B6D1-DA7427478C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58" y="1693"/>
                <a:ext cx="1" cy="115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>
            <a:extLst>
              <a:ext uri="{FF2B5EF4-FFF2-40B4-BE49-F238E27FC236}">
                <a16:creationId xmlns:a16="http://schemas.microsoft.com/office/drawing/2014/main" id="{313E2C21-90FE-4FA5-93A0-54F491E274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760" y="-42862"/>
            <a:ext cx="6943725" cy="1325563"/>
          </a:xfrm>
        </p:spPr>
        <p:txBody>
          <a:bodyPr/>
          <a:lstStyle/>
          <a:p>
            <a:r>
              <a:rPr lang="en-GB" altLang="en-US" dirty="0"/>
              <a:t>Illustrating economies of scale</a:t>
            </a:r>
            <a:endParaRPr lang="en-US" altLang="en-US" dirty="0"/>
          </a:p>
        </p:txBody>
      </p:sp>
      <p:sp>
        <p:nvSpPr>
          <p:cNvPr id="19462" name="AutoShape 6">
            <a:extLst>
              <a:ext uri="{FF2B5EF4-FFF2-40B4-BE49-F238E27FC236}">
                <a16:creationId xmlns:a16="http://schemas.microsoft.com/office/drawing/2014/main" id="{4A5F2094-ADC9-4057-8C3C-203A390CC6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5730" y="893763"/>
            <a:ext cx="83566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63" name="Line 7">
            <a:extLst>
              <a:ext uri="{FF2B5EF4-FFF2-40B4-BE49-F238E27FC236}">
                <a16:creationId xmlns:a16="http://schemas.microsoft.com/office/drawing/2014/main" id="{E45B3703-9852-493A-833F-EB6CDEA201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22375" y="5203825"/>
            <a:ext cx="7267575" cy="0"/>
          </a:xfrm>
          <a:prstGeom prst="line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19464" name="Text Box 8">
            <a:extLst>
              <a:ext uri="{FF2B5EF4-FFF2-40B4-BE49-F238E27FC236}">
                <a16:creationId xmlns:a16="http://schemas.microsoft.com/office/drawing/2014/main" id="{9E7B7A11-E4E5-4676-AC57-81FE50432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311775"/>
            <a:ext cx="13652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238" tIns="36119" rIns="72238" bIns="36119">
            <a:spAutoFit/>
          </a:bodyPr>
          <a:lstStyle/>
          <a:p>
            <a:pPr algn="ctr"/>
            <a:r>
              <a:rPr lang="en-US" altLang="en-US" sz="900" b="1">
                <a:solidFill>
                  <a:srgbClr val="000099"/>
                </a:solidFill>
              </a:rPr>
              <a:t>Quantity Produced (Q)</a:t>
            </a:r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19465" name="Text Box 9">
            <a:extLst>
              <a:ext uri="{FF2B5EF4-FFF2-40B4-BE49-F238E27FC236}">
                <a16:creationId xmlns:a16="http://schemas.microsoft.com/office/drawing/2014/main" id="{EEB60564-68BC-4C4E-874F-25FB4373C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713" y="855663"/>
            <a:ext cx="8286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238" tIns="36119" rIns="72238" bIns="36119">
            <a:spAutoFit/>
          </a:bodyPr>
          <a:lstStyle/>
          <a:p>
            <a:pPr algn="ctr"/>
            <a:r>
              <a:rPr lang="en-US" altLang="en-US" sz="1200">
                <a:solidFill>
                  <a:srgbClr val="000099"/>
                </a:solidFill>
              </a:rPr>
              <a:t>Costs</a:t>
            </a:r>
          </a:p>
          <a:p>
            <a:pPr algn="ctr"/>
            <a:r>
              <a:rPr lang="en-US" altLang="en-US" sz="1200">
                <a:solidFill>
                  <a:srgbClr val="000099"/>
                </a:solidFill>
              </a:rPr>
              <a:t>Revenues</a:t>
            </a:r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19466" name="Arc 10">
            <a:extLst>
              <a:ext uri="{FF2B5EF4-FFF2-40B4-BE49-F238E27FC236}">
                <a16:creationId xmlns:a16="http://schemas.microsoft.com/office/drawing/2014/main" id="{5978A101-669D-4FE4-A841-D71FBE9EF1EF}"/>
              </a:ext>
            </a:extLst>
          </p:cNvPr>
          <p:cNvSpPr>
            <a:spLocks/>
          </p:cNvSpPr>
          <p:nvPr/>
        </p:nvSpPr>
        <p:spPr bwMode="auto">
          <a:xfrm flipV="1">
            <a:off x="1377950" y="1528763"/>
            <a:ext cx="2789238" cy="1387475"/>
          </a:xfrm>
          <a:custGeom>
            <a:avLst/>
            <a:gdLst>
              <a:gd name="G0" fmla="+- 19366 0 0"/>
              <a:gd name="G1" fmla="+- 21600 0 0"/>
              <a:gd name="G2" fmla="+- 21600 0 0"/>
              <a:gd name="T0" fmla="*/ 0 w 40966"/>
              <a:gd name="T1" fmla="*/ 12034 h 21600"/>
              <a:gd name="T2" fmla="*/ 40966 w 40966"/>
              <a:gd name="T3" fmla="*/ 21600 h 21600"/>
              <a:gd name="T4" fmla="*/ 19366 w 4096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966" h="21600" fill="none" extrusionOk="0">
                <a:moveTo>
                  <a:pt x="-1" y="12033"/>
                </a:moveTo>
                <a:cubicBezTo>
                  <a:pt x="3639" y="4664"/>
                  <a:pt x="11146" y="0"/>
                  <a:pt x="19366" y="0"/>
                </a:cubicBezTo>
                <a:cubicBezTo>
                  <a:pt x="31295" y="0"/>
                  <a:pt x="40966" y="9670"/>
                  <a:pt x="40966" y="21600"/>
                </a:cubicBezTo>
              </a:path>
              <a:path w="40966" h="21600" stroke="0" extrusionOk="0">
                <a:moveTo>
                  <a:pt x="-1" y="12033"/>
                </a:moveTo>
                <a:cubicBezTo>
                  <a:pt x="3639" y="4664"/>
                  <a:pt x="11146" y="0"/>
                  <a:pt x="19366" y="0"/>
                </a:cubicBezTo>
                <a:cubicBezTo>
                  <a:pt x="31295" y="0"/>
                  <a:pt x="40966" y="9670"/>
                  <a:pt x="40966" y="21600"/>
                </a:cubicBezTo>
                <a:lnTo>
                  <a:pt x="19366" y="21600"/>
                </a:lnTo>
                <a:close/>
              </a:path>
            </a:pathLst>
          </a:custGeom>
          <a:noFill/>
          <a:ln w="2540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AU"/>
          </a:p>
        </p:txBody>
      </p:sp>
      <p:sp>
        <p:nvSpPr>
          <p:cNvPr id="19467" name="Text Box 11">
            <a:extLst>
              <a:ext uri="{FF2B5EF4-FFF2-40B4-BE49-F238E27FC236}">
                <a16:creationId xmlns:a16="http://schemas.microsoft.com/office/drawing/2014/main" id="{04DEB559-F7DA-47B6-A9B2-7A84DD968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0" y="1168400"/>
            <a:ext cx="76358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238" tIns="36119" rIns="72238" bIns="36119">
            <a:spAutoFit/>
          </a:bodyPr>
          <a:lstStyle/>
          <a:p>
            <a:pPr algn="ctr"/>
            <a:r>
              <a:rPr lang="en-US" altLang="en-US" sz="1200">
                <a:solidFill>
                  <a:srgbClr val="000099"/>
                </a:solidFill>
              </a:rPr>
              <a:t>SRAC1</a:t>
            </a:r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19468" name="Arc 12">
            <a:extLst>
              <a:ext uri="{FF2B5EF4-FFF2-40B4-BE49-F238E27FC236}">
                <a16:creationId xmlns:a16="http://schemas.microsoft.com/office/drawing/2014/main" id="{A9256ADC-F77D-4BD5-9FE4-FC24759703A1}"/>
              </a:ext>
            </a:extLst>
          </p:cNvPr>
          <p:cNvSpPr>
            <a:spLocks/>
          </p:cNvSpPr>
          <p:nvPr/>
        </p:nvSpPr>
        <p:spPr bwMode="auto">
          <a:xfrm flipV="1">
            <a:off x="3100388" y="2017713"/>
            <a:ext cx="4349750" cy="2124075"/>
          </a:xfrm>
          <a:custGeom>
            <a:avLst/>
            <a:gdLst>
              <a:gd name="G0" fmla="+- 21018 0 0"/>
              <a:gd name="G1" fmla="+- 21600 0 0"/>
              <a:gd name="G2" fmla="+- 21600 0 0"/>
              <a:gd name="T0" fmla="*/ 0 w 42618"/>
              <a:gd name="T1" fmla="*/ 16620 h 21600"/>
              <a:gd name="T2" fmla="*/ 42618 w 42618"/>
              <a:gd name="T3" fmla="*/ 21600 h 21600"/>
              <a:gd name="T4" fmla="*/ 21018 w 4261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618" h="21600" fill="none" extrusionOk="0">
                <a:moveTo>
                  <a:pt x="-1" y="16619"/>
                </a:moveTo>
                <a:cubicBezTo>
                  <a:pt x="2308" y="6878"/>
                  <a:pt x="11007" y="0"/>
                  <a:pt x="21018" y="0"/>
                </a:cubicBezTo>
                <a:cubicBezTo>
                  <a:pt x="32947" y="0"/>
                  <a:pt x="42618" y="9670"/>
                  <a:pt x="42618" y="21600"/>
                </a:cubicBezTo>
              </a:path>
              <a:path w="42618" h="21600" stroke="0" extrusionOk="0">
                <a:moveTo>
                  <a:pt x="-1" y="16619"/>
                </a:moveTo>
                <a:cubicBezTo>
                  <a:pt x="2308" y="6878"/>
                  <a:pt x="11007" y="0"/>
                  <a:pt x="21018" y="0"/>
                </a:cubicBezTo>
                <a:cubicBezTo>
                  <a:pt x="32947" y="0"/>
                  <a:pt x="42618" y="9670"/>
                  <a:pt x="42618" y="21600"/>
                </a:cubicBezTo>
                <a:lnTo>
                  <a:pt x="21018" y="21600"/>
                </a:lnTo>
                <a:close/>
              </a:path>
            </a:pathLst>
          </a:custGeom>
          <a:noFill/>
          <a:ln w="25400">
            <a:solidFill>
              <a:srgbClr val="33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AU"/>
          </a:p>
        </p:txBody>
      </p:sp>
      <p:sp>
        <p:nvSpPr>
          <p:cNvPr id="19469" name="Text Box 13">
            <a:extLst>
              <a:ext uri="{FF2B5EF4-FFF2-40B4-BE49-F238E27FC236}">
                <a16:creationId xmlns:a16="http://schemas.microsoft.com/office/drawing/2014/main" id="{16BC744B-AB44-47B4-844F-0DEBC7E2E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9313" y="1633538"/>
            <a:ext cx="652462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238" tIns="36119" rIns="72238" bIns="36119">
            <a:spAutoFit/>
          </a:bodyPr>
          <a:lstStyle/>
          <a:p>
            <a:pPr algn="ctr"/>
            <a:r>
              <a:rPr lang="en-US" altLang="en-US" sz="1200">
                <a:solidFill>
                  <a:srgbClr val="000099"/>
                </a:solidFill>
              </a:rPr>
              <a:t>SRAC2</a:t>
            </a:r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19470" name="Line 14">
            <a:extLst>
              <a:ext uri="{FF2B5EF4-FFF2-40B4-BE49-F238E27FC236}">
                <a16:creationId xmlns:a16="http://schemas.microsoft.com/office/drawing/2014/main" id="{DDE5E9F8-8463-4072-A331-25476BF2AD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4413" y="1365250"/>
            <a:ext cx="5307012" cy="2693988"/>
          </a:xfrm>
          <a:prstGeom prst="line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AU"/>
          </a:p>
        </p:txBody>
      </p:sp>
      <p:sp>
        <p:nvSpPr>
          <p:cNvPr id="19471" name="Text Box 15">
            <a:extLst>
              <a:ext uri="{FF2B5EF4-FFF2-40B4-BE49-F238E27FC236}">
                <a16:creationId xmlns:a16="http://schemas.microsoft.com/office/drawing/2014/main" id="{DADDC8D7-1AAD-49A8-A896-3E8C24F1E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6825" y="3970338"/>
            <a:ext cx="719138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238" tIns="36119" rIns="72238" bIns="36119">
            <a:spAutoFit/>
          </a:bodyPr>
          <a:lstStyle/>
          <a:p>
            <a:pPr algn="ctr"/>
            <a:r>
              <a:rPr lang="en-US" altLang="en-US" sz="1200">
                <a:solidFill>
                  <a:srgbClr val="000099"/>
                </a:solidFill>
              </a:rPr>
              <a:t>Demand</a:t>
            </a:r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5FC4A7DE-F9D8-432C-9305-F8667A3D4FB3}"/>
              </a:ext>
            </a:extLst>
          </p:cNvPr>
          <p:cNvSpPr>
            <a:spLocks noChangeShapeType="1"/>
          </p:cNvSpPr>
          <p:nvPr/>
        </p:nvSpPr>
        <p:spPr bwMode="auto">
          <a:xfrm>
            <a:off x="2827338" y="1646238"/>
            <a:ext cx="0" cy="3546475"/>
          </a:xfrm>
          <a:prstGeom prst="line">
            <a:avLst/>
          </a:prstGeom>
          <a:noFill/>
          <a:ln w="12700">
            <a:solidFill>
              <a:srgbClr val="3333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73" name="Line 17">
            <a:extLst>
              <a:ext uri="{FF2B5EF4-FFF2-40B4-BE49-F238E27FC236}">
                <a16:creationId xmlns:a16="http://schemas.microsoft.com/office/drawing/2014/main" id="{5E691E63-EF18-4B6C-841C-B0970E30F0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1263" y="1628775"/>
            <a:ext cx="1614487" cy="0"/>
          </a:xfrm>
          <a:prstGeom prst="line">
            <a:avLst/>
          </a:prstGeom>
          <a:noFill/>
          <a:ln w="12700">
            <a:solidFill>
              <a:srgbClr val="3333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74" name="Text Box 18">
            <a:extLst>
              <a:ext uri="{FF2B5EF4-FFF2-40B4-BE49-F238E27FC236}">
                <a16:creationId xmlns:a16="http://schemas.microsoft.com/office/drawing/2014/main" id="{DED79A1D-DD08-47F0-AA42-743D99F0D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713" y="1474788"/>
            <a:ext cx="33178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238" tIns="36119" rIns="72238" bIns="36119">
            <a:spAutoFit/>
          </a:bodyPr>
          <a:lstStyle/>
          <a:p>
            <a:pPr algn="r"/>
            <a:r>
              <a:rPr lang="en-US" altLang="en-US" sz="1200">
                <a:solidFill>
                  <a:srgbClr val="000099"/>
                </a:solidFill>
              </a:rPr>
              <a:t>P1</a:t>
            </a:r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19475" name="Line 19">
            <a:extLst>
              <a:ext uri="{FF2B5EF4-FFF2-40B4-BE49-F238E27FC236}">
                <a16:creationId xmlns:a16="http://schemas.microsoft.com/office/drawing/2014/main" id="{A02132F4-D138-4B41-869C-1D33EDB8D9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22375" y="2916238"/>
            <a:ext cx="1614488" cy="0"/>
          </a:xfrm>
          <a:prstGeom prst="line">
            <a:avLst/>
          </a:prstGeom>
          <a:noFill/>
          <a:ln w="12700">
            <a:solidFill>
              <a:srgbClr val="3333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76" name="Text Box 20">
            <a:extLst>
              <a:ext uri="{FF2B5EF4-FFF2-40B4-BE49-F238E27FC236}">
                <a16:creationId xmlns:a16="http://schemas.microsoft.com/office/drawing/2014/main" id="{C7059F8C-1F49-4523-AB0B-64FB72094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2744788"/>
            <a:ext cx="4413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238" tIns="36119" rIns="72238" bIns="36119">
            <a:spAutoFit/>
          </a:bodyPr>
          <a:lstStyle/>
          <a:p>
            <a:pPr algn="r"/>
            <a:r>
              <a:rPr lang="en-US" altLang="en-US" sz="1200">
                <a:solidFill>
                  <a:srgbClr val="000099"/>
                </a:solidFill>
              </a:rPr>
              <a:t>AC1</a:t>
            </a:r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19477" name="Line 21">
            <a:extLst>
              <a:ext uri="{FF2B5EF4-FFF2-40B4-BE49-F238E27FC236}">
                <a16:creationId xmlns:a16="http://schemas.microsoft.com/office/drawing/2014/main" id="{005D2FE5-5A52-4661-810D-58FE1C55276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3813" y="2805113"/>
            <a:ext cx="0" cy="2398712"/>
          </a:xfrm>
          <a:prstGeom prst="line">
            <a:avLst/>
          </a:prstGeom>
          <a:noFill/>
          <a:ln w="12700">
            <a:solidFill>
              <a:srgbClr val="3333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78" name="Line 22">
            <a:extLst>
              <a:ext uri="{FF2B5EF4-FFF2-40B4-BE49-F238E27FC236}">
                <a16:creationId xmlns:a16="http://schemas.microsoft.com/office/drawing/2014/main" id="{B6ED517B-8EA3-404B-96CF-DB1EF048522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20788" y="2795588"/>
            <a:ext cx="3875087" cy="0"/>
          </a:xfrm>
          <a:prstGeom prst="line">
            <a:avLst/>
          </a:prstGeom>
          <a:noFill/>
          <a:ln w="12700">
            <a:solidFill>
              <a:srgbClr val="3333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79" name="Text Box 23">
            <a:extLst>
              <a:ext uri="{FF2B5EF4-FFF2-40B4-BE49-F238E27FC236}">
                <a16:creationId xmlns:a16="http://schemas.microsoft.com/office/drawing/2014/main" id="{D0CFD079-B8BD-4AEA-9202-69C94C722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2532063"/>
            <a:ext cx="331787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238" tIns="36119" rIns="72238" bIns="36119">
            <a:spAutoFit/>
          </a:bodyPr>
          <a:lstStyle/>
          <a:p>
            <a:pPr algn="r"/>
            <a:r>
              <a:rPr lang="en-US" altLang="en-US" sz="1200">
                <a:solidFill>
                  <a:srgbClr val="000099"/>
                </a:solidFill>
              </a:rPr>
              <a:t>P2</a:t>
            </a:r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19480" name="Line 24">
            <a:extLst>
              <a:ext uri="{FF2B5EF4-FFF2-40B4-BE49-F238E27FC236}">
                <a16:creationId xmlns:a16="http://schemas.microsoft.com/office/drawing/2014/main" id="{25587CEA-68E1-4C52-8578-89E0EA65C6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30313" y="4141788"/>
            <a:ext cx="3875087" cy="0"/>
          </a:xfrm>
          <a:prstGeom prst="line">
            <a:avLst/>
          </a:prstGeom>
          <a:noFill/>
          <a:ln w="12700">
            <a:solidFill>
              <a:srgbClr val="3333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81" name="Text Box 25">
            <a:extLst>
              <a:ext uri="{FF2B5EF4-FFF2-40B4-BE49-F238E27FC236}">
                <a16:creationId xmlns:a16="http://schemas.microsoft.com/office/drawing/2014/main" id="{316B060F-0251-4833-99F7-09C03E011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3981450"/>
            <a:ext cx="441325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238" tIns="36119" rIns="72238" bIns="36119">
            <a:spAutoFit/>
          </a:bodyPr>
          <a:lstStyle/>
          <a:p>
            <a:pPr algn="r"/>
            <a:r>
              <a:rPr lang="en-US" altLang="en-US" sz="1200">
                <a:solidFill>
                  <a:srgbClr val="000099"/>
                </a:solidFill>
              </a:rPr>
              <a:t>AC2</a:t>
            </a:r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19482" name="Line 26">
            <a:extLst>
              <a:ext uri="{FF2B5EF4-FFF2-40B4-BE49-F238E27FC236}">
                <a16:creationId xmlns:a16="http://schemas.microsoft.com/office/drawing/2014/main" id="{3544D0B1-B080-46B0-930D-F9097F1A4472}"/>
              </a:ext>
            </a:extLst>
          </p:cNvPr>
          <p:cNvSpPr>
            <a:spLocks noChangeShapeType="1"/>
          </p:cNvSpPr>
          <p:nvPr/>
        </p:nvSpPr>
        <p:spPr bwMode="auto">
          <a:xfrm>
            <a:off x="985838" y="1804988"/>
            <a:ext cx="1587" cy="919162"/>
          </a:xfrm>
          <a:prstGeom prst="line">
            <a:avLst/>
          </a:prstGeom>
          <a:noFill/>
          <a:ln w="12700">
            <a:solidFill>
              <a:srgbClr val="333399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83" name="Line 27">
            <a:extLst>
              <a:ext uri="{FF2B5EF4-FFF2-40B4-BE49-F238E27FC236}">
                <a16:creationId xmlns:a16="http://schemas.microsoft.com/office/drawing/2014/main" id="{ACEA562F-F09A-4058-A18A-DFB6EEF36A6D}"/>
              </a:ext>
            </a:extLst>
          </p:cNvPr>
          <p:cNvSpPr>
            <a:spLocks noChangeShapeType="1"/>
          </p:cNvSpPr>
          <p:nvPr/>
        </p:nvSpPr>
        <p:spPr bwMode="auto">
          <a:xfrm>
            <a:off x="968375" y="3119438"/>
            <a:ext cx="6350" cy="1016000"/>
          </a:xfrm>
          <a:prstGeom prst="line">
            <a:avLst/>
          </a:prstGeom>
          <a:noFill/>
          <a:ln w="12700">
            <a:solidFill>
              <a:srgbClr val="333399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84" name="Text Box 28">
            <a:extLst>
              <a:ext uri="{FF2B5EF4-FFF2-40B4-BE49-F238E27FC236}">
                <a16:creationId xmlns:a16="http://schemas.microsoft.com/office/drawing/2014/main" id="{FFD811FA-5D12-4E29-A1A0-C35D5DFA78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863" y="5211763"/>
            <a:ext cx="34925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238" tIns="36119" rIns="72238" bIns="36119">
            <a:spAutoFit/>
          </a:bodyPr>
          <a:lstStyle/>
          <a:p>
            <a:pPr algn="r"/>
            <a:r>
              <a:rPr lang="en-US" altLang="en-US" sz="1200">
                <a:solidFill>
                  <a:srgbClr val="000099"/>
                </a:solidFill>
              </a:rPr>
              <a:t>Q1</a:t>
            </a:r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19485" name="Text Box 29">
            <a:extLst>
              <a:ext uri="{FF2B5EF4-FFF2-40B4-BE49-F238E27FC236}">
                <a16:creationId xmlns:a16="http://schemas.microsoft.com/office/drawing/2014/main" id="{394D05E7-E703-42C7-8A87-A95DEE9AB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0" y="5222875"/>
            <a:ext cx="349250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72238" tIns="36119" rIns="72238" bIns="36119">
            <a:spAutoFit/>
          </a:bodyPr>
          <a:lstStyle/>
          <a:p>
            <a:pPr algn="r"/>
            <a:r>
              <a:rPr lang="en-US" altLang="en-US" sz="1200">
                <a:solidFill>
                  <a:srgbClr val="000099"/>
                </a:solidFill>
              </a:rPr>
              <a:t>Q2</a:t>
            </a:r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19486" name="Text Box 30">
            <a:extLst>
              <a:ext uri="{FF2B5EF4-FFF2-40B4-BE49-F238E27FC236}">
                <a16:creationId xmlns:a16="http://schemas.microsoft.com/office/drawing/2014/main" id="{BA7C5C8F-8F1F-42C8-ACDC-B66E8A6A9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7339" y="1135063"/>
            <a:ext cx="71548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24" tIns="38862" rIns="77724" bIns="38862">
            <a:spAutoFit/>
          </a:bodyPr>
          <a:lstStyle/>
          <a:p>
            <a:r>
              <a:rPr lang="en-US" altLang="en-US" sz="1200" b="1" dirty="0">
                <a:solidFill>
                  <a:srgbClr val="000099"/>
                </a:solidFill>
              </a:rPr>
              <a:t>ECONOMIES OF SCALE ALLOW LOWER ATC, LOWER PRICES AND HIGHER PROFITS</a:t>
            </a:r>
            <a:endParaRPr lang="en-US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9487" name="Text Box 31">
            <a:extLst>
              <a:ext uri="{FF2B5EF4-FFF2-40B4-BE49-F238E27FC236}">
                <a16:creationId xmlns:a16="http://schemas.microsoft.com/office/drawing/2014/main" id="{BD5FC27C-6E95-4C24-ADB4-630320652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1188" y="1579563"/>
            <a:ext cx="2593975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2238" tIns="36119" rIns="72238" bIns="36119">
            <a:spAutoFit/>
          </a:bodyPr>
          <a:lstStyle/>
          <a:p>
            <a:pPr algn="ctr"/>
            <a:r>
              <a:rPr lang="en-US" altLang="en-US" sz="1200">
                <a:solidFill>
                  <a:srgbClr val="000099"/>
                </a:solidFill>
              </a:rPr>
              <a:t>Economies of scale as a business achieves plant economies of scale and can move onto a lower average cost curve</a:t>
            </a:r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19488" name="Line 32">
            <a:extLst>
              <a:ext uri="{FF2B5EF4-FFF2-40B4-BE49-F238E27FC236}">
                <a16:creationId xmlns:a16="http://schemas.microsoft.com/office/drawing/2014/main" id="{A650116D-084D-43D6-813E-452568D5CB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87450" y="1339850"/>
            <a:ext cx="0" cy="388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9491" name="Rectangle 35">
            <a:extLst>
              <a:ext uri="{FF2B5EF4-FFF2-40B4-BE49-F238E27FC236}">
                <a16:creationId xmlns:a16="http://schemas.microsoft.com/office/drawing/2014/main" id="{DA939119-3110-4F23-B7BE-A7D2D84B4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700213"/>
            <a:ext cx="1512887" cy="3529012"/>
          </a:xfrm>
          <a:prstGeom prst="rect">
            <a:avLst/>
          </a:prstGeom>
          <a:solidFill>
            <a:srgbClr val="FDA1B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Total Revenue</a:t>
            </a:r>
          </a:p>
        </p:txBody>
      </p:sp>
      <p:sp>
        <p:nvSpPr>
          <p:cNvPr id="19490" name="Rectangle 34">
            <a:extLst>
              <a:ext uri="{FF2B5EF4-FFF2-40B4-BE49-F238E27FC236}">
                <a16:creationId xmlns:a16="http://schemas.microsoft.com/office/drawing/2014/main" id="{4854BD87-21A7-4C3B-AB07-B889DC094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924175"/>
            <a:ext cx="1584325" cy="22336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SRAC cost</a:t>
            </a:r>
          </a:p>
        </p:txBody>
      </p:sp>
      <p:sp>
        <p:nvSpPr>
          <p:cNvPr id="19492" name="Rectangle 36">
            <a:extLst>
              <a:ext uri="{FF2B5EF4-FFF2-40B4-BE49-F238E27FC236}">
                <a16:creationId xmlns:a16="http://schemas.microsoft.com/office/drawing/2014/main" id="{3BE41251-EE29-4167-8675-94361911C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1700213"/>
            <a:ext cx="1441450" cy="1008062"/>
          </a:xfrm>
          <a:prstGeom prst="rect">
            <a:avLst/>
          </a:prstGeom>
          <a:solidFill>
            <a:srgbClr val="FAFE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en-US"/>
              <a:t>Profits</a:t>
            </a:r>
          </a:p>
        </p:txBody>
      </p:sp>
      <p:sp>
        <p:nvSpPr>
          <p:cNvPr id="19493" name="AutoShape 37">
            <a:extLst>
              <a:ext uri="{FF2B5EF4-FFF2-40B4-BE49-F238E27FC236}">
                <a16:creationId xmlns:a16="http://schemas.microsoft.com/office/drawing/2014/main" id="{D8C9B776-8D83-4494-AF6A-BD83F8FC6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4868863"/>
            <a:ext cx="2592388" cy="1512887"/>
          </a:xfrm>
          <a:prstGeom prst="wedgeRoundRectCallout">
            <a:avLst>
              <a:gd name="adj1" fmla="val -70880"/>
              <a:gd name="adj2" fmla="val -140977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/>
              <a:t>So why is Quantity produced at the lowest point of the SRAC curve?</a:t>
            </a:r>
          </a:p>
        </p:txBody>
      </p:sp>
      <p:sp>
        <p:nvSpPr>
          <p:cNvPr id="19495" name="AutoShape 39">
            <a:extLst>
              <a:ext uri="{FF2B5EF4-FFF2-40B4-BE49-F238E27FC236}">
                <a16:creationId xmlns:a16="http://schemas.microsoft.com/office/drawing/2014/main" id="{D20987BD-98F5-4E08-86E5-F9ACF609E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625" y="4868863"/>
            <a:ext cx="2592388" cy="1512887"/>
          </a:xfrm>
          <a:prstGeom prst="wedgeRoundRectCallout">
            <a:avLst>
              <a:gd name="adj1" fmla="val -63903"/>
              <a:gd name="adj2" fmla="val -9417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GB" altLang="en-US"/>
              <a:t>So why is Quantity produced at the lowest point of the SRAC curve?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9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1" dur="500"/>
                                        <p:tgtEl>
                                          <p:spTgt spid="19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4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86" grpId="0"/>
      <p:bldP spid="19487" grpId="0"/>
      <p:bldP spid="19491" grpId="0" animBg="1"/>
      <p:bldP spid="19491" grpId="1" animBg="1"/>
      <p:bldP spid="19490" grpId="0" animBg="1"/>
      <p:bldP spid="19490" grpId="1" animBg="1"/>
      <p:bldP spid="19492" grpId="0" animBg="1"/>
      <p:bldP spid="19492" grpId="1" animBg="1"/>
      <p:bldP spid="19493" grpId="0" animBg="1"/>
      <p:bldP spid="19493" grpId="1" animBg="1"/>
      <p:bldP spid="19495" grpId="0" animBg="1"/>
      <p:bldP spid="19495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DB69AE3-C2AB-4C9D-BBD6-015BDCCB30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1801" y="-634"/>
            <a:ext cx="6943725" cy="1325563"/>
          </a:xfrm>
        </p:spPr>
        <p:txBody>
          <a:bodyPr/>
          <a:lstStyle/>
          <a:p>
            <a:r>
              <a:rPr lang="en-GB" altLang="en-US" dirty="0"/>
              <a:t>Economies of Scope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10928BF8-79A9-4637-BE5D-5F1EBE5B6A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7338" y="908050"/>
            <a:ext cx="7458075" cy="56896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altLang="en-US">
                <a:solidFill>
                  <a:srgbClr val="CC3300"/>
                </a:solidFill>
              </a:rPr>
              <a:t>Where it is cheaper to produce a range of products than to produce each individual product on its own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altLang="en-US">
                <a:solidFill>
                  <a:srgbClr val="3366CC"/>
                </a:solidFill>
              </a:rPr>
              <a:t>McDonalds hamburgers</a:t>
            </a:r>
            <a:r>
              <a:rPr lang="en-GB" altLang="en-US"/>
              <a:t> and french fries share the use of food storage and preparation facilities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altLang="en-US">
                <a:solidFill>
                  <a:srgbClr val="3366CC"/>
                </a:solidFill>
              </a:rPr>
              <a:t>Proctor &amp; Gamble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GB" altLang="en-US" sz="2000"/>
              <a:t>P&amp;G owns over </a:t>
            </a:r>
            <a:r>
              <a:rPr lang="en-GB" altLang="en-US" sz="2000">
                <a:solidFill>
                  <a:srgbClr val="CC3300"/>
                </a:solidFill>
              </a:rPr>
              <a:t>250 brands</a:t>
            </a:r>
            <a:r>
              <a:rPr lang="en-GB" altLang="en-US" sz="2000"/>
              <a:t>, including Pringles crisps, Crest toothpaste, Max Factor make up and Pampers nappies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GB" altLang="en-US" sz="2000"/>
              <a:t>Graphic designers and marketing experts can use their skills across hundreds of product lines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altLang="en-US">
                <a:solidFill>
                  <a:srgbClr val="3366CC"/>
                </a:solidFill>
              </a:rPr>
              <a:t>Car manufacturers</a:t>
            </a:r>
            <a:r>
              <a:rPr lang="en-GB" altLang="en-US"/>
              <a:t> 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GB" altLang="en-US" sz="2000"/>
              <a:t>Car panels / interiors are common to a range of models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altLang="en-US">
                <a:solidFill>
                  <a:schemeClr val="accent2"/>
                </a:solidFill>
              </a:rPr>
              <a:t>Airlines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GB" altLang="en-US" sz="2000"/>
              <a:t>If an airline has a hub and spoke network then adding one more route to its network creates many more potential transfer routes for the airlines customers</a:t>
            </a:r>
          </a:p>
        </p:txBody>
      </p:sp>
      <p:pic>
        <p:nvPicPr>
          <p:cNvPr id="12292" name="Picture 4" descr="fd00702_">
            <a:extLst>
              <a:ext uri="{FF2B5EF4-FFF2-40B4-BE49-F238E27FC236}">
                <a16:creationId xmlns:a16="http://schemas.microsoft.com/office/drawing/2014/main" id="{8DEB2E40-564E-4CDF-A3F6-1AF4F3014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1120775"/>
            <a:ext cx="1411287" cy="144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j0280588">
            <a:extLst>
              <a:ext uri="{FF2B5EF4-FFF2-40B4-BE49-F238E27FC236}">
                <a16:creationId xmlns:a16="http://schemas.microsoft.com/office/drawing/2014/main" id="{8B0828F7-2C1E-44FE-8B66-0B453A4C8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4672013"/>
            <a:ext cx="1409700" cy="110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223ABE0-801D-4281-95F1-DAEC2F150D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Evaluation: Potential Limits to Economies of Scale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A6D0E86-191F-44B7-8C52-2E6395636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</a:pPr>
            <a:r>
              <a:rPr lang="en-GB" altLang="en-US">
                <a:solidFill>
                  <a:schemeClr val="accent2"/>
                </a:solidFill>
              </a:rPr>
              <a:t>Limited total market demand for many products</a:t>
            </a:r>
          </a:p>
          <a:p>
            <a:pPr lvl="1">
              <a:spcBef>
                <a:spcPct val="50000"/>
              </a:spcBef>
            </a:pPr>
            <a:r>
              <a:rPr lang="en-GB" altLang="en-US" sz="2000">
                <a:solidFill>
                  <a:srgbClr val="CC3300"/>
                </a:solidFill>
              </a:rPr>
              <a:t>Market demand</a:t>
            </a:r>
            <a:r>
              <a:rPr lang="en-GB" altLang="en-US" sz="2000"/>
              <a:t> </a:t>
            </a:r>
            <a:r>
              <a:rPr lang="en-GB" altLang="en-US" sz="2000">
                <a:solidFill>
                  <a:srgbClr val="CC3300"/>
                </a:solidFill>
              </a:rPr>
              <a:t>may be insufficient</a:t>
            </a:r>
            <a:r>
              <a:rPr lang="en-GB" altLang="en-US" sz="2000"/>
              <a:t> for businesses to fully exploit the scale economies</a:t>
            </a:r>
          </a:p>
          <a:p>
            <a:pPr lvl="1">
              <a:spcBef>
                <a:spcPct val="50000"/>
              </a:spcBef>
            </a:pPr>
            <a:r>
              <a:rPr lang="en-GB" altLang="en-US" sz="2000">
                <a:solidFill>
                  <a:srgbClr val="CC3300"/>
                </a:solidFill>
              </a:rPr>
              <a:t>“Niche markets”</a:t>
            </a:r>
            <a:r>
              <a:rPr lang="en-GB" altLang="en-US" sz="2000"/>
              <a:t> allow smaller-scale producers to supply at higher cost because consumers are willing to pay a higher price</a:t>
            </a:r>
          </a:p>
          <a:p>
            <a:pPr lvl="1">
              <a:spcBef>
                <a:spcPct val="50000"/>
              </a:spcBef>
            </a:pPr>
            <a:r>
              <a:rPr lang="en-GB" altLang="en-US" sz="2000">
                <a:solidFill>
                  <a:srgbClr val="CC3300"/>
                </a:solidFill>
              </a:rPr>
              <a:t>Falling demand in a recession</a:t>
            </a:r>
            <a:r>
              <a:rPr lang="en-GB" altLang="en-US" sz="2000"/>
              <a:t> -  capital will be </a:t>
            </a:r>
            <a:r>
              <a:rPr lang="en-GB" altLang="en-US" sz="2000">
                <a:solidFill>
                  <a:schemeClr val="accent2"/>
                </a:solidFill>
              </a:rPr>
              <a:t>under-utilised</a:t>
            </a:r>
            <a:r>
              <a:rPr lang="en-GB" altLang="en-US" sz="2000"/>
              <a:t> leading to </a:t>
            </a:r>
            <a:r>
              <a:rPr lang="en-GB" altLang="en-US" sz="2000">
                <a:solidFill>
                  <a:schemeClr val="accent2"/>
                </a:solidFill>
              </a:rPr>
              <a:t>excess capacity</a:t>
            </a:r>
            <a:r>
              <a:rPr lang="en-GB" altLang="en-US" sz="2000"/>
              <a:t> and rising average total costs</a:t>
            </a:r>
          </a:p>
          <a:p>
            <a:pPr>
              <a:spcBef>
                <a:spcPct val="50000"/>
              </a:spcBef>
            </a:pPr>
            <a:r>
              <a:rPr lang="en-GB" altLang="en-US">
                <a:solidFill>
                  <a:schemeClr val="accent2"/>
                </a:solidFill>
              </a:rPr>
              <a:t>Occupational immobility of capital equipment</a:t>
            </a:r>
          </a:p>
          <a:p>
            <a:pPr lvl="1">
              <a:spcBef>
                <a:spcPct val="50000"/>
              </a:spcBef>
            </a:pPr>
            <a:r>
              <a:rPr lang="en-GB" altLang="en-US" sz="2000"/>
              <a:t>Some large units of fixed capital </a:t>
            </a:r>
            <a:r>
              <a:rPr lang="en-GB" altLang="en-US" sz="2000">
                <a:solidFill>
                  <a:srgbClr val="CC3300"/>
                </a:solidFill>
              </a:rPr>
              <a:t>may not be transferable</a:t>
            </a:r>
            <a:r>
              <a:rPr lang="en-GB" altLang="en-US" sz="2000"/>
              <a:t> to other uses if there is a sudden switch in consumer demand. </a:t>
            </a:r>
          </a:p>
          <a:p>
            <a:pPr>
              <a:spcBef>
                <a:spcPct val="50000"/>
              </a:spcBef>
            </a:pPr>
            <a:r>
              <a:rPr lang="en-GB" altLang="en-US">
                <a:solidFill>
                  <a:schemeClr val="accent2"/>
                </a:solidFill>
              </a:rPr>
              <a:t>Diseconomies of scale</a:t>
            </a:r>
          </a:p>
          <a:p>
            <a:pPr lvl="1">
              <a:spcBef>
                <a:spcPct val="50000"/>
              </a:spcBef>
            </a:pPr>
            <a:r>
              <a:rPr lang="en-GB" altLang="en-US" sz="2000"/>
              <a:t>A business may expand </a:t>
            </a:r>
            <a:r>
              <a:rPr lang="en-GB" altLang="en-US" sz="2000">
                <a:solidFill>
                  <a:srgbClr val="CC3300"/>
                </a:solidFill>
              </a:rPr>
              <a:t>beyond the optimal size</a:t>
            </a:r>
            <a:r>
              <a:rPr lang="en-GB" altLang="en-US" sz="2000"/>
              <a:t> in the long run and experience diseconomies of scale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>
            <a:extLst>
              <a:ext uri="{FF2B5EF4-FFF2-40B4-BE49-F238E27FC236}">
                <a16:creationId xmlns:a16="http://schemas.microsoft.com/office/drawing/2014/main" id="{BB98A7A3-A9BD-4D75-8803-FB53CDAC2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What are Inventories?</a:t>
            </a:r>
            <a:endParaRPr lang="zh-TW" altLang="en-US">
              <a:ea typeface="新細明體" panose="02020500000000000000" pitchFamily="18" charset="-120"/>
            </a:endParaRPr>
          </a:p>
        </p:txBody>
      </p:sp>
      <p:grpSp>
        <p:nvGrpSpPr>
          <p:cNvPr id="813062" name="Group 6">
            <a:extLst>
              <a:ext uri="{FF2B5EF4-FFF2-40B4-BE49-F238E27FC236}">
                <a16:creationId xmlns:a16="http://schemas.microsoft.com/office/drawing/2014/main" id="{DFD730CA-A1F0-41D4-B498-BF3660F0F33E}"/>
              </a:ext>
            </a:extLst>
          </p:cNvPr>
          <p:cNvGrpSpPr>
            <a:grpSpLocks/>
          </p:cNvGrpSpPr>
          <p:nvPr/>
        </p:nvGrpSpPr>
        <p:grpSpPr bwMode="auto">
          <a:xfrm>
            <a:off x="265113" y="2182813"/>
            <a:ext cx="890587" cy="352425"/>
            <a:chOff x="167" y="1375"/>
            <a:chExt cx="561" cy="222"/>
          </a:xfrm>
        </p:grpSpPr>
        <p:sp>
          <p:nvSpPr>
            <p:cNvPr id="813063" name="Freeform 7">
              <a:extLst>
                <a:ext uri="{FF2B5EF4-FFF2-40B4-BE49-F238E27FC236}">
                  <a16:creationId xmlns:a16="http://schemas.microsoft.com/office/drawing/2014/main" id="{D08EC64D-6AD8-457A-ABC2-B2891832B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" y="1522"/>
              <a:ext cx="140" cy="74"/>
            </a:xfrm>
            <a:custGeom>
              <a:avLst/>
              <a:gdLst>
                <a:gd name="T0" fmla="*/ 0 w 421"/>
                <a:gd name="T1" fmla="*/ 84 h 223"/>
                <a:gd name="T2" fmla="*/ 141 w 421"/>
                <a:gd name="T3" fmla="*/ 0 h 223"/>
                <a:gd name="T4" fmla="*/ 197 w 421"/>
                <a:gd name="T5" fmla="*/ 27 h 223"/>
                <a:gd name="T6" fmla="*/ 421 w 421"/>
                <a:gd name="T7" fmla="*/ 27 h 223"/>
                <a:gd name="T8" fmla="*/ 421 w 421"/>
                <a:gd name="T9" fmla="*/ 223 h 223"/>
                <a:gd name="T10" fmla="*/ 0 w 421"/>
                <a:gd name="T11" fmla="*/ 223 h 223"/>
                <a:gd name="T12" fmla="*/ 0 w 421"/>
                <a:gd name="T13" fmla="*/ 84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1" h="223">
                  <a:moveTo>
                    <a:pt x="0" y="84"/>
                  </a:moveTo>
                  <a:lnTo>
                    <a:pt x="141" y="0"/>
                  </a:lnTo>
                  <a:lnTo>
                    <a:pt x="197" y="27"/>
                  </a:lnTo>
                  <a:lnTo>
                    <a:pt x="421" y="27"/>
                  </a:lnTo>
                  <a:lnTo>
                    <a:pt x="421" y="223"/>
                  </a:lnTo>
                  <a:lnTo>
                    <a:pt x="0" y="223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7F5F3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grpSp>
          <p:nvGrpSpPr>
            <p:cNvPr id="813064" name="Group 8">
              <a:extLst>
                <a:ext uri="{FF2B5EF4-FFF2-40B4-BE49-F238E27FC236}">
                  <a16:creationId xmlns:a16="http://schemas.microsoft.com/office/drawing/2014/main" id="{9E66BF0B-1D71-41B2-92E2-86F5C0AF81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3" y="1444"/>
              <a:ext cx="100" cy="152"/>
              <a:chOff x="293" y="1444"/>
              <a:chExt cx="100" cy="152"/>
            </a:xfrm>
          </p:grpSpPr>
          <p:sp>
            <p:nvSpPr>
              <p:cNvPr id="813065" name="Freeform 9">
                <a:extLst>
                  <a:ext uri="{FF2B5EF4-FFF2-40B4-BE49-F238E27FC236}">
                    <a16:creationId xmlns:a16="http://schemas.microsoft.com/office/drawing/2014/main" id="{71903DD3-EA5B-46A5-BE75-DB8BFAF9A8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1484"/>
                <a:ext cx="100" cy="112"/>
              </a:xfrm>
              <a:custGeom>
                <a:avLst/>
                <a:gdLst>
                  <a:gd name="T0" fmla="*/ 0 w 299"/>
                  <a:gd name="T1" fmla="*/ 335 h 335"/>
                  <a:gd name="T2" fmla="*/ 71 w 299"/>
                  <a:gd name="T3" fmla="*/ 0 h 335"/>
                  <a:gd name="T4" fmla="*/ 211 w 299"/>
                  <a:gd name="T5" fmla="*/ 0 h 335"/>
                  <a:gd name="T6" fmla="*/ 299 w 299"/>
                  <a:gd name="T7" fmla="*/ 335 h 335"/>
                  <a:gd name="T8" fmla="*/ 0 w 299"/>
                  <a:gd name="T9" fmla="*/ 33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9" h="335">
                    <a:moveTo>
                      <a:pt x="0" y="335"/>
                    </a:moveTo>
                    <a:lnTo>
                      <a:pt x="71" y="0"/>
                    </a:lnTo>
                    <a:lnTo>
                      <a:pt x="211" y="0"/>
                    </a:lnTo>
                    <a:lnTo>
                      <a:pt x="299" y="335"/>
                    </a:lnTo>
                    <a:lnTo>
                      <a:pt x="0" y="335"/>
                    </a:lnTo>
                    <a:close/>
                  </a:path>
                </a:pathLst>
              </a:custGeom>
              <a:solidFill>
                <a:srgbClr val="3F1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066" name="Freeform 10">
                <a:extLst>
                  <a:ext uri="{FF2B5EF4-FFF2-40B4-BE49-F238E27FC236}">
                    <a16:creationId xmlns:a16="http://schemas.microsoft.com/office/drawing/2014/main" id="{71F0D2F9-A37D-4516-AE1C-4A5F09B15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1444"/>
                <a:ext cx="46" cy="37"/>
              </a:xfrm>
              <a:custGeom>
                <a:avLst/>
                <a:gdLst>
                  <a:gd name="T0" fmla="*/ 0 w 140"/>
                  <a:gd name="T1" fmla="*/ 112 h 112"/>
                  <a:gd name="T2" fmla="*/ 68 w 140"/>
                  <a:gd name="T3" fmla="*/ 56 h 112"/>
                  <a:gd name="T4" fmla="*/ 68 w 140"/>
                  <a:gd name="T5" fmla="*/ 0 h 112"/>
                  <a:gd name="T6" fmla="*/ 73 w 140"/>
                  <a:gd name="T7" fmla="*/ 0 h 112"/>
                  <a:gd name="T8" fmla="*/ 73 w 140"/>
                  <a:gd name="T9" fmla="*/ 56 h 112"/>
                  <a:gd name="T10" fmla="*/ 140 w 140"/>
                  <a:gd name="T11" fmla="*/ 112 h 112"/>
                  <a:gd name="T12" fmla="*/ 0 w 140"/>
                  <a:gd name="T13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112">
                    <a:moveTo>
                      <a:pt x="0" y="112"/>
                    </a:moveTo>
                    <a:lnTo>
                      <a:pt x="68" y="56"/>
                    </a:lnTo>
                    <a:lnTo>
                      <a:pt x="68" y="0"/>
                    </a:lnTo>
                    <a:lnTo>
                      <a:pt x="73" y="0"/>
                    </a:lnTo>
                    <a:lnTo>
                      <a:pt x="73" y="56"/>
                    </a:lnTo>
                    <a:lnTo>
                      <a:pt x="140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5F3F1F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813067" name="Group 11">
              <a:extLst>
                <a:ext uri="{FF2B5EF4-FFF2-40B4-BE49-F238E27FC236}">
                  <a16:creationId xmlns:a16="http://schemas.microsoft.com/office/drawing/2014/main" id="{016ACC16-32D4-4993-99F9-638F5F9AF9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3" y="1516"/>
              <a:ext cx="96" cy="81"/>
              <a:chOff x="503" y="1516"/>
              <a:chExt cx="96" cy="81"/>
            </a:xfrm>
          </p:grpSpPr>
          <p:grpSp>
            <p:nvGrpSpPr>
              <p:cNvPr id="813068" name="Group 12">
                <a:extLst>
                  <a:ext uri="{FF2B5EF4-FFF2-40B4-BE49-F238E27FC236}">
                    <a16:creationId xmlns:a16="http://schemas.microsoft.com/office/drawing/2014/main" id="{74B85FEE-BCC7-446C-8A47-41AC3E4FD0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3" y="1516"/>
                <a:ext cx="45" cy="81"/>
                <a:chOff x="503" y="1516"/>
                <a:chExt cx="45" cy="81"/>
              </a:xfrm>
            </p:grpSpPr>
            <p:sp>
              <p:nvSpPr>
                <p:cNvPr id="813069" name="Rectangle 13">
                  <a:extLst>
                    <a:ext uri="{FF2B5EF4-FFF2-40B4-BE49-F238E27FC236}">
                      <a16:creationId xmlns:a16="http://schemas.microsoft.com/office/drawing/2014/main" id="{B1D84002-AF5D-47D4-AE5F-7C1135D8E7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" y="1559"/>
                  <a:ext cx="5" cy="38"/>
                </a:xfrm>
                <a:prstGeom prst="rect">
                  <a:avLst/>
                </a:pr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070" name="Oval 14">
                  <a:extLst>
                    <a:ext uri="{FF2B5EF4-FFF2-40B4-BE49-F238E27FC236}">
                      <a16:creationId xmlns:a16="http://schemas.microsoft.com/office/drawing/2014/main" id="{F5E22446-8AE4-4C59-A157-5631D476BA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3" y="1516"/>
                  <a:ext cx="45" cy="46"/>
                </a:xfrm>
                <a:prstGeom prst="ellipse">
                  <a:avLst/>
                </a:prstGeom>
                <a:solidFill>
                  <a:srgbClr val="008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813071" name="Group 15">
                <a:extLst>
                  <a:ext uri="{FF2B5EF4-FFF2-40B4-BE49-F238E27FC236}">
                    <a16:creationId xmlns:a16="http://schemas.microsoft.com/office/drawing/2014/main" id="{BD014EFF-127E-4751-A952-99421FF63C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4" y="1516"/>
                <a:ext cx="45" cy="80"/>
                <a:chOff x="554" y="1516"/>
                <a:chExt cx="45" cy="80"/>
              </a:xfrm>
            </p:grpSpPr>
            <p:sp>
              <p:nvSpPr>
                <p:cNvPr id="813072" name="Rectangle 16">
                  <a:extLst>
                    <a:ext uri="{FF2B5EF4-FFF2-40B4-BE49-F238E27FC236}">
                      <a16:creationId xmlns:a16="http://schemas.microsoft.com/office/drawing/2014/main" id="{229902D3-3DF3-4837-9795-03C51BBF1B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4" y="1559"/>
                  <a:ext cx="5" cy="37"/>
                </a:xfrm>
                <a:prstGeom prst="rect">
                  <a:avLst/>
                </a:pr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073" name="Oval 17">
                  <a:extLst>
                    <a:ext uri="{FF2B5EF4-FFF2-40B4-BE49-F238E27FC236}">
                      <a16:creationId xmlns:a16="http://schemas.microsoft.com/office/drawing/2014/main" id="{BD44DA7D-233E-4AC8-A333-EB51E7EC40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4" y="1516"/>
                  <a:ext cx="45" cy="46"/>
                </a:xfrm>
                <a:prstGeom prst="ellipse">
                  <a:avLst/>
                </a:prstGeom>
                <a:solidFill>
                  <a:srgbClr val="008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813074" name="Group 18">
              <a:extLst>
                <a:ext uri="{FF2B5EF4-FFF2-40B4-BE49-F238E27FC236}">
                  <a16:creationId xmlns:a16="http://schemas.microsoft.com/office/drawing/2014/main" id="{2532E9AE-631B-4DFB-ADA7-A19A79F73C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" y="1375"/>
              <a:ext cx="91" cy="221"/>
              <a:chOff x="170" y="1375"/>
              <a:chExt cx="91" cy="221"/>
            </a:xfrm>
          </p:grpSpPr>
          <p:grpSp>
            <p:nvGrpSpPr>
              <p:cNvPr id="813075" name="Group 19">
                <a:extLst>
                  <a:ext uri="{FF2B5EF4-FFF2-40B4-BE49-F238E27FC236}">
                    <a16:creationId xmlns:a16="http://schemas.microsoft.com/office/drawing/2014/main" id="{FDC405C9-CDAF-47AF-A42E-EB6AA5447A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" y="1431"/>
                <a:ext cx="91" cy="165"/>
                <a:chOff x="170" y="1431"/>
                <a:chExt cx="91" cy="165"/>
              </a:xfrm>
            </p:grpSpPr>
            <p:sp>
              <p:nvSpPr>
                <p:cNvPr id="813076" name="Freeform 20">
                  <a:extLst>
                    <a:ext uri="{FF2B5EF4-FFF2-40B4-BE49-F238E27FC236}">
                      <a16:creationId xmlns:a16="http://schemas.microsoft.com/office/drawing/2014/main" id="{E24D3CC6-6D25-43A0-8988-BBA4570EC9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" y="1442"/>
                  <a:ext cx="91" cy="153"/>
                </a:xfrm>
                <a:custGeom>
                  <a:avLst/>
                  <a:gdLst>
                    <a:gd name="T0" fmla="*/ 0 w 272"/>
                    <a:gd name="T1" fmla="*/ 458 h 459"/>
                    <a:gd name="T2" fmla="*/ 117 w 272"/>
                    <a:gd name="T3" fmla="*/ 0 h 459"/>
                    <a:gd name="T4" fmla="*/ 163 w 272"/>
                    <a:gd name="T5" fmla="*/ 0 h 459"/>
                    <a:gd name="T6" fmla="*/ 272 w 272"/>
                    <a:gd name="T7" fmla="*/ 459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2" h="459">
                      <a:moveTo>
                        <a:pt x="0" y="458"/>
                      </a:moveTo>
                      <a:lnTo>
                        <a:pt x="117" y="0"/>
                      </a:lnTo>
                      <a:lnTo>
                        <a:pt x="163" y="0"/>
                      </a:lnTo>
                      <a:lnTo>
                        <a:pt x="272" y="459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077" name="Line 21">
                  <a:extLst>
                    <a:ext uri="{FF2B5EF4-FFF2-40B4-BE49-F238E27FC236}">
                      <a16:creationId xmlns:a16="http://schemas.microsoft.com/office/drawing/2014/main" id="{432B69FC-CA03-40F5-941D-A09DE44C169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0" y="1476"/>
                  <a:ext cx="33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078" name="Line 22">
                  <a:extLst>
                    <a:ext uri="{FF2B5EF4-FFF2-40B4-BE49-F238E27FC236}">
                      <a16:creationId xmlns:a16="http://schemas.microsoft.com/office/drawing/2014/main" id="{1E3B8C33-D393-4E90-9147-D314A86C37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6" y="1431"/>
                  <a:ext cx="1" cy="16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813079" name="Group 23">
                <a:extLst>
                  <a:ext uri="{FF2B5EF4-FFF2-40B4-BE49-F238E27FC236}">
                    <a16:creationId xmlns:a16="http://schemas.microsoft.com/office/drawing/2014/main" id="{DC1E299E-CF73-4C70-8869-CD79369749B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8" y="1375"/>
                <a:ext cx="70" cy="56"/>
                <a:chOff x="188" y="1375"/>
                <a:chExt cx="70" cy="56"/>
              </a:xfrm>
            </p:grpSpPr>
            <p:sp>
              <p:nvSpPr>
                <p:cNvPr id="813080" name="Oval 24">
                  <a:extLst>
                    <a:ext uri="{FF2B5EF4-FFF2-40B4-BE49-F238E27FC236}">
                      <a16:creationId xmlns:a16="http://schemas.microsoft.com/office/drawing/2014/main" id="{59B5E2EE-6F91-4EDD-ACF3-E2339A9CDE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8" y="1375"/>
                  <a:ext cx="57" cy="56"/>
                </a:xfrm>
                <a:prstGeom prst="ellipse">
                  <a:avLst/>
                </a:prstGeom>
                <a:solidFill>
                  <a:srgbClr val="000000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081" name="Oval 25">
                  <a:extLst>
                    <a:ext uri="{FF2B5EF4-FFF2-40B4-BE49-F238E27FC236}">
                      <a16:creationId xmlns:a16="http://schemas.microsoft.com/office/drawing/2014/main" id="{E4B76928-45B5-45D5-A680-EBDDB08E61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1" y="1398"/>
                  <a:ext cx="11" cy="10"/>
                </a:xfrm>
                <a:prstGeom prst="ellipse">
                  <a:avLst/>
                </a:prstGeom>
                <a:solidFill>
                  <a:srgbClr val="FFFFFF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082" name="Freeform 26">
                  <a:extLst>
                    <a:ext uri="{FF2B5EF4-FFF2-40B4-BE49-F238E27FC236}">
                      <a16:creationId xmlns:a16="http://schemas.microsoft.com/office/drawing/2014/main" id="{E833312B-B0B3-4208-B27A-CE993BB9C4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1" y="1395"/>
                  <a:ext cx="27" cy="14"/>
                </a:xfrm>
                <a:custGeom>
                  <a:avLst/>
                  <a:gdLst>
                    <a:gd name="T0" fmla="*/ 0 w 82"/>
                    <a:gd name="T1" fmla="*/ 23 h 42"/>
                    <a:gd name="T2" fmla="*/ 0 w 82"/>
                    <a:gd name="T3" fmla="*/ 17 h 42"/>
                    <a:gd name="T4" fmla="*/ 82 w 82"/>
                    <a:gd name="T5" fmla="*/ 0 h 42"/>
                    <a:gd name="T6" fmla="*/ 82 w 82"/>
                    <a:gd name="T7" fmla="*/ 42 h 42"/>
                    <a:gd name="T8" fmla="*/ 0 w 82"/>
                    <a:gd name="T9" fmla="*/ 33 h 42"/>
                    <a:gd name="T10" fmla="*/ 0 w 82"/>
                    <a:gd name="T11" fmla="*/ 2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2" h="42">
                      <a:moveTo>
                        <a:pt x="0" y="23"/>
                      </a:moveTo>
                      <a:lnTo>
                        <a:pt x="0" y="17"/>
                      </a:lnTo>
                      <a:lnTo>
                        <a:pt x="82" y="0"/>
                      </a:lnTo>
                      <a:lnTo>
                        <a:pt x="82" y="42"/>
                      </a:lnTo>
                      <a:lnTo>
                        <a:pt x="0" y="33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317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sp>
          <p:nvSpPr>
            <p:cNvPr id="813083" name="Freeform 27">
              <a:extLst>
                <a:ext uri="{FF2B5EF4-FFF2-40B4-BE49-F238E27FC236}">
                  <a16:creationId xmlns:a16="http://schemas.microsoft.com/office/drawing/2014/main" id="{25B149C8-112B-4964-99E5-CB452F260E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1503"/>
              <a:ext cx="122" cy="93"/>
            </a:xfrm>
            <a:custGeom>
              <a:avLst/>
              <a:gdLst>
                <a:gd name="T0" fmla="*/ 0 w 364"/>
                <a:gd name="T1" fmla="*/ 279 h 279"/>
                <a:gd name="T2" fmla="*/ 0 w 364"/>
                <a:gd name="T3" fmla="*/ 140 h 279"/>
                <a:gd name="T4" fmla="*/ 56 w 364"/>
                <a:gd name="T5" fmla="*/ 112 h 279"/>
                <a:gd name="T6" fmla="*/ 56 w 364"/>
                <a:gd name="T7" fmla="*/ 0 h 279"/>
                <a:gd name="T8" fmla="*/ 84 w 364"/>
                <a:gd name="T9" fmla="*/ 0 h 279"/>
                <a:gd name="T10" fmla="*/ 84 w 364"/>
                <a:gd name="T11" fmla="*/ 83 h 279"/>
                <a:gd name="T12" fmla="*/ 140 w 364"/>
                <a:gd name="T13" fmla="*/ 28 h 279"/>
                <a:gd name="T14" fmla="*/ 281 w 364"/>
                <a:gd name="T15" fmla="*/ 140 h 279"/>
                <a:gd name="T16" fmla="*/ 364 w 364"/>
                <a:gd name="T17" fmla="*/ 148 h 279"/>
                <a:gd name="T18" fmla="*/ 364 w 364"/>
                <a:gd name="T19" fmla="*/ 168 h 279"/>
                <a:gd name="T20" fmla="*/ 355 w 364"/>
                <a:gd name="T21" fmla="*/ 168 h 279"/>
                <a:gd name="T22" fmla="*/ 356 w 364"/>
                <a:gd name="T23" fmla="*/ 279 h 279"/>
                <a:gd name="T24" fmla="*/ 337 w 364"/>
                <a:gd name="T25" fmla="*/ 279 h 279"/>
                <a:gd name="T26" fmla="*/ 337 w 364"/>
                <a:gd name="T27" fmla="*/ 168 h 279"/>
                <a:gd name="T28" fmla="*/ 281 w 364"/>
                <a:gd name="T29" fmla="*/ 168 h 279"/>
                <a:gd name="T30" fmla="*/ 281 w 364"/>
                <a:gd name="T31" fmla="*/ 255 h 279"/>
                <a:gd name="T32" fmla="*/ 337 w 364"/>
                <a:gd name="T33" fmla="*/ 255 h 279"/>
                <a:gd name="T34" fmla="*/ 337 w 364"/>
                <a:gd name="T35" fmla="*/ 279 h 279"/>
                <a:gd name="T36" fmla="*/ 0 w 364"/>
                <a:gd name="T37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4" h="279">
                  <a:moveTo>
                    <a:pt x="0" y="279"/>
                  </a:moveTo>
                  <a:lnTo>
                    <a:pt x="0" y="140"/>
                  </a:lnTo>
                  <a:lnTo>
                    <a:pt x="56" y="112"/>
                  </a:lnTo>
                  <a:lnTo>
                    <a:pt x="56" y="0"/>
                  </a:lnTo>
                  <a:lnTo>
                    <a:pt x="84" y="0"/>
                  </a:lnTo>
                  <a:lnTo>
                    <a:pt x="84" y="83"/>
                  </a:lnTo>
                  <a:lnTo>
                    <a:pt x="140" y="28"/>
                  </a:lnTo>
                  <a:lnTo>
                    <a:pt x="281" y="140"/>
                  </a:lnTo>
                  <a:lnTo>
                    <a:pt x="364" y="148"/>
                  </a:lnTo>
                  <a:lnTo>
                    <a:pt x="364" y="168"/>
                  </a:lnTo>
                  <a:lnTo>
                    <a:pt x="355" y="168"/>
                  </a:lnTo>
                  <a:lnTo>
                    <a:pt x="356" y="279"/>
                  </a:lnTo>
                  <a:lnTo>
                    <a:pt x="337" y="279"/>
                  </a:lnTo>
                  <a:lnTo>
                    <a:pt x="337" y="168"/>
                  </a:lnTo>
                  <a:lnTo>
                    <a:pt x="281" y="168"/>
                  </a:lnTo>
                  <a:lnTo>
                    <a:pt x="281" y="255"/>
                  </a:lnTo>
                  <a:lnTo>
                    <a:pt x="337" y="255"/>
                  </a:lnTo>
                  <a:lnTo>
                    <a:pt x="337" y="279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3F7FFF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grpSp>
          <p:nvGrpSpPr>
            <p:cNvPr id="813084" name="Group 28">
              <a:extLst>
                <a:ext uri="{FF2B5EF4-FFF2-40B4-BE49-F238E27FC236}">
                  <a16:creationId xmlns:a16="http://schemas.microsoft.com/office/drawing/2014/main" id="{3E35EC14-33CB-4DA7-8598-82BA85AC82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" y="1457"/>
              <a:ext cx="131" cy="139"/>
              <a:chOff x="363" y="1457"/>
              <a:chExt cx="131" cy="139"/>
            </a:xfrm>
          </p:grpSpPr>
          <p:sp>
            <p:nvSpPr>
              <p:cNvPr id="813085" name="Freeform 29">
                <a:extLst>
                  <a:ext uri="{FF2B5EF4-FFF2-40B4-BE49-F238E27FC236}">
                    <a16:creationId xmlns:a16="http://schemas.microsoft.com/office/drawing/2014/main" id="{81E4E0C2-5FC4-47DF-9D29-5043337AE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" y="1457"/>
                <a:ext cx="131" cy="139"/>
              </a:xfrm>
              <a:custGeom>
                <a:avLst/>
                <a:gdLst>
                  <a:gd name="T0" fmla="*/ 0 w 393"/>
                  <a:gd name="T1" fmla="*/ 418 h 418"/>
                  <a:gd name="T2" fmla="*/ 0 w 393"/>
                  <a:gd name="T3" fmla="*/ 196 h 418"/>
                  <a:gd name="T4" fmla="*/ 84 w 393"/>
                  <a:gd name="T5" fmla="*/ 56 h 418"/>
                  <a:gd name="T6" fmla="*/ 196 w 393"/>
                  <a:gd name="T7" fmla="*/ 0 h 418"/>
                  <a:gd name="T8" fmla="*/ 308 w 393"/>
                  <a:gd name="T9" fmla="*/ 56 h 418"/>
                  <a:gd name="T10" fmla="*/ 393 w 393"/>
                  <a:gd name="T11" fmla="*/ 195 h 418"/>
                  <a:gd name="T12" fmla="*/ 393 w 393"/>
                  <a:gd name="T13" fmla="*/ 418 h 418"/>
                  <a:gd name="T14" fmla="*/ 0 w 393"/>
                  <a:gd name="T15" fmla="*/ 418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3" h="418">
                    <a:moveTo>
                      <a:pt x="0" y="418"/>
                    </a:moveTo>
                    <a:lnTo>
                      <a:pt x="0" y="196"/>
                    </a:lnTo>
                    <a:lnTo>
                      <a:pt x="84" y="56"/>
                    </a:lnTo>
                    <a:lnTo>
                      <a:pt x="196" y="0"/>
                    </a:lnTo>
                    <a:lnTo>
                      <a:pt x="308" y="56"/>
                    </a:lnTo>
                    <a:lnTo>
                      <a:pt x="393" y="195"/>
                    </a:lnTo>
                    <a:lnTo>
                      <a:pt x="393" y="418"/>
                    </a:lnTo>
                    <a:lnTo>
                      <a:pt x="0" y="418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086" name="Rectangle 30">
                <a:extLst>
                  <a:ext uri="{FF2B5EF4-FFF2-40B4-BE49-F238E27FC236}">
                    <a16:creationId xmlns:a16="http://schemas.microsoft.com/office/drawing/2014/main" id="{2E16E395-8C57-4FEC-A1E1-039F4A7A4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" y="1474"/>
                <a:ext cx="7" cy="18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813087" name="Group 31">
              <a:extLst>
                <a:ext uri="{FF2B5EF4-FFF2-40B4-BE49-F238E27FC236}">
                  <a16:creationId xmlns:a16="http://schemas.microsoft.com/office/drawing/2014/main" id="{8AD14EFA-F4B3-40C4-98AB-1CF879831A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6" y="1569"/>
              <a:ext cx="370" cy="24"/>
              <a:chOff x="236" y="1569"/>
              <a:chExt cx="370" cy="24"/>
            </a:xfrm>
          </p:grpSpPr>
          <p:sp>
            <p:nvSpPr>
              <p:cNvPr id="813088" name="Rectangle 32">
                <a:extLst>
                  <a:ext uri="{FF2B5EF4-FFF2-40B4-BE49-F238E27FC236}">
                    <a16:creationId xmlns:a16="http://schemas.microsoft.com/office/drawing/2014/main" id="{22C13E0F-539D-4970-B125-4C952C7A39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" y="1569"/>
                <a:ext cx="370" cy="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089" name="Rectangle 33">
                <a:extLst>
                  <a:ext uri="{FF2B5EF4-FFF2-40B4-BE49-F238E27FC236}">
                    <a16:creationId xmlns:a16="http://schemas.microsoft.com/office/drawing/2014/main" id="{7C5E163D-A9B4-4531-9D63-10334DB39D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" y="1577"/>
                <a:ext cx="370" cy="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090" name="Rectangle 34">
                <a:extLst>
                  <a:ext uri="{FF2B5EF4-FFF2-40B4-BE49-F238E27FC236}">
                    <a16:creationId xmlns:a16="http://schemas.microsoft.com/office/drawing/2014/main" id="{58987425-9F76-4E52-A517-9E6ED395A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" y="1584"/>
                <a:ext cx="370" cy="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091" name="Rectangle 35">
                <a:extLst>
                  <a:ext uri="{FF2B5EF4-FFF2-40B4-BE49-F238E27FC236}">
                    <a16:creationId xmlns:a16="http://schemas.microsoft.com/office/drawing/2014/main" id="{92D15C76-D48C-495D-B041-FD0858C22A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" y="1591"/>
                <a:ext cx="370" cy="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</p:grpSp>
      <p:grpSp>
        <p:nvGrpSpPr>
          <p:cNvPr id="813092" name="Group 36">
            <a:extLst>
              <a:ext uri="{FF2B5EF4-FFF2-40B4-BE49-F238E27FC236}">
                <a16:creationId xmlns:a16="http://schemas.microsoft.com/office/drawing/2014/main" id="{CFCCB0F6-7902-442E-8A98-34A26C45ABFA}"/>
              </a:ext>
            </a:extLst>
          </p:cNvPr>
          <p:cNvGrpSpPr>
            <a:grpSpLocks/>
          </p:cNvGrpSpPr>
          <p:nvPr/>
        </p:nvGrpSpPr>
        <p:grpSpPr bwMode="auto">
          <a:xfrm>
            <a:off x="230188" y="3148013"/>
            <a:ext cx="801687" cy="409575"/>
            <a:chOff x="145" y="1983"/>
            <a:chExt cx="505" cy="258"/>
          </a:xfrm>
        </p:grpSpPr>
        <p:grpSp>
          <p:nvGrpSpPr>
            <p:cNvPr id="813093" name="Group 37">
              <a:extLst>
                <a:ext uri="{FF2B5EF4-FFF2-40B4-BE49-F238E27FC236}">
                  <a16:creationId xmlns:a16="http://schemas.microsoft.com/office/drawing/2014/main" id="{5B8E9B8D-76F3-4C34-B8E3-3E781E996B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9" y="1983"/>
              <a:ext cx="54" cy="204"/>
              <a:chOff x="519" y="1983"/>
              <a:chExt cx="54" cy="204"/>
            </a:xfrm>
          </p:grpSpPr>
          <p:sp>
            <p:nvSpPr>
              <p:cNvPr id="813094" name="Freeform 38">
                <a:extLst>
                  <a:ext uri="{FF2B5EF4-FFF2-40B4-BE49-F238E27FC236}">
                    <a16:creationId xmlns:a16="http://schemas.microsoft.com/office/drawing/2014/main" id="{6B2E0967-87F1-4A22-AAEE-8D311D1D4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" y="1983"/>
                <a:ext cx="19" cy="204"/>
              </a:xfrm>
              <a:custGeom>
                <a:avLst/>
                <a:gdLst>
                  <a:gd name="T0" fmla="*/ 16 w 57"/>
                  <a:gd name="T1" fmla="*/ 0 h 612"/>
                  <a:gd name="T2" fmla="*/ 16 w 57"/>
                  <a:gd name="T3" fmla="*/ 98 h 612"/>
                  <a:gd name="T4" fmla="*/ 10 w 57"/>
                  <a:gd name="T5" fmla="*/ 98 h 612"/>
                  <a:gd name="T6" fmla="*/ 10 w 57"/>
                  <a:gd name="T7" fmla="*/ 195 h 612"/>
                  <a:gd name="T8" fmla="*/ 6 w 57"/>
                  <a:gd name="T9" fmla="*/ 195 h 612"/>
                  <a:gd name="T10" fmla="*/ 6 w 57"/>
                  <a:gd name="T11" fmla="*/ 286 h 612"/>
                  <a:gd name="T12" fmla="*/ 3 w 57"/>
                  <a:gd name="T13" fmla="*/ 286 h 612"/>
                  <a:gd name="T14" fmla="*/ 3 w 57"/>
                  <a:gd name="T15" fmla="*/ 408 h 612"/>
                  <a:gd name="T16" fmla="*/ 0 w 57"/>
                  <a:gd name="T17" fmla="*/ 408 h 612"/>
                  <a:gd name="T18" fmla="*/ 0 w 57"/>
                  <a:gd name="T19" fmla="*/ 612 h 612"/>
                  <a:gd name="T20" fmla="*/ 31 w 57"/>
                  <a:gd name="T21" fmla="*/ 612 h 612"/>
                  <a:gd name="T22" fmla="*/ 57 w 57"/>
                  <a:gd name="T23" fmla="*/ 407 h 612"/>
                  <a:gd name="T24" fmla="*/ 57 w 57"/>
                  <a:gd name="T25" fmla="*/ 286 h 612"/>
                  <a:gd name="T26" fmla="*/ 55 w 57"/>
                  <a:gd name="T27" fmla="*/ 286 h 612"/>
                  <a:gd name="T28" fmla="*/ 55 w 57"/>
                  <a:gd name="T29" fmla="*/ 195 h 612"/>
                  <a:gd name="T30" fmla="*/ 51 w 57"/>
                  <a:gd name="T31" fmla="*/ 195 h 612"/>
                  <a:gd name="T32" fmla="*/ 51 w 57"/>
                  <a:gd name="T33" fmla="*/ 98 h 612"/>
                  <a:gd name="T34" fmla="*/ 47 w 57"/>
                  <a:gd name="T35" fmla="*/ 98 h 612"/>
                  <a:gd name="T36" fmla="*/ 47 w 57"/>
                  <a:gd name="T37" fmla="*/ 0 h 612"/>
                  <a:gd name="T38" fmla="*/ 16 w 57"/>
                  <a:gd name="T39" fmla="*/ 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7" h="612">
                    <a:moveTo>
                      <a:pt x="16" y="0"/>
                    </a:moveTo>
                    <a:lnTo>
                      <a:pt x="16" y="98"/>
                    </a:lnTo>
                    <a:lnTo>
                      <a:pt x="10" y="98"/>
                    </a:lnTo>
                    <a:lnTo>
                      <a:pt x="10" y="195"/>
                    </a:lnTo>
                    <a:lnTo>
                      <a:pt x="6" y="195"/>
                    </a:lnTo>
                    <a:lnTo>
                      <a:pt x="6" y="286"/>
                    </a:lnTo>
                    <a:lnTo>
                      <a:pt x="3" y="286"/>
                    </a:lnTo>
                    <a:lnTo>
                      <a:pt x="3" y="408"/>
                    </a:lnTo>
                    <a:lnTo>
                      <a:pt x="0" y="408"/>
                    </a:lnTo>
                    <a:lnTo>
                      <a:pt x="0" y="612"/>
                    </a:lnTo>
                    <a:lnTo>
                      <a:pt x="31" y="612"/>
                    </a:lnTo>
                    <a:lnTo>
                      <a:pt x="57" y="407"/>
                    </a:lnTo>
                    <a:lnTo>
                      <a:pt x="57" y="286"/>
                    </a:lnTo>
                    <a:lnTo>
                      <a:pt x="55" y="286"/>
                    </a:lnTo>
                    <a:lnTo>
                      <a:pt x="55" y="195"/>
                    </a:lnTo>
                    <a:lnTo>
                      <a:pt x="51" y="195"/>
                    </a:lnTo>
                    <a:lnTo>
                      <a:pt x="51" y="98"/>
                    </a:lnTo>
                    <a:lnTo>
                      <a:pt x="47" y="98"/>
                    </a:lnTo>
                    <a:lnTo>
                      <a:pt x="47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80808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095" name="Freeform 39">
                <a:extLst>
                  <a:ext uri="{FF2B5EF4-FFF2-40B4-BE49-F238E27FC236}">
                    <a16:creationId xmlns:a16="http://schemas.microsoft.com/office/drawing/2014/main" id="{B7CDEC5D-5770-455A-BB3D-84FF8865C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983"/>
                <a:ext cx="20" cy="204"/>
              </a:xfrm>
              <a:custGeom>
                <a:avLst/>
                <a:gdLst>
                  <a:gd name="T0" fmla="*/ 14 w 60"/>
                  <a:gd name="T1" fmla="*/ 0 h 612"/>
                  <a:gd name="T2" fmla="*/ 14 w 60"/>
                  <a:gd name="T3" fmla="*/ 98 h 612"/>
                  <a:gd name="T4" fmla="*/ 10 w 60"/>
                  <a:gd name="T5" fmla="*/ 98 h 612"/>
                  <a:gd name="T6" fmla="*/ 10 w 60"/>
                  <a:gd name="T7" fmla="*/ 195 h 612"/>
                  <a:gd name="T8" fmla="*/ 6 w 60"/>
                  <a:gd name="T9" fmla="*/ 195 h 612"/>
                  <a:gd name="T10" fmla="*/ 6 w 60"/>
                  <a:gd name="T11" fmla="*/ 286 h 612"/>
                  <a:gd name="T12" fmla="*/ 2 w 60"/>
                  <a:gd name="T13" fmla="*/ 286 h 612"/>
                  <a:gd name="T14" fmla="*/ 2 w 60"/>
                  <a:gd name="T15" fmla="*/ 408 h 612"/>
                  <a:gd name="T16" fmla="*/ 0 w 60"/>
                  <a:gd name="T17" fmla="*/ 408 h 612"/>
                  <a:gd name="T18" fmla="*/ 0 w 60"/>
                  <a:gd name="T19" fmla="*/ 612 h 612"/>
                  <a:gd name="T20" fmla="*/ 60 w 60"/>
                  <a:gd name="T21" fmla="*/ 612 h 612"/>
                  <a:gd name="T22" fmla="*/ 60 w 60"/>
                  <a:gd name="T23" fmla="*/ 408 h 612"/>
                  <a:gd name="T24" fmla="*/ 57 w 60"/>
                  <a:gd name="T25" fmla="*/ 408 h 612"/>
                  <a:gd name="T26" fmla="*/ 57 w 60"/>
                  <a:gd name="T27" fmla="*/ 286 h 612"/>
                  <a:gd name="T28" fmla="*/ 55 w 60"/>
                  <a:gd name="T29" fmla="*/ 286 h 612"/>
                  <a:gd name="T30" fmla="*/ 55 w 60"/>
                  <a:gd name="T31" fmla="*/ 195 h 612"/>
                  <a:gd name="T32" fmla="*/ 49 w 60"/>
                  <a:gd name="T33" fmla="*/ 195 h 612"/>
                  <a:gd name="T34" fmla="*/ 49 w 60"/>
                  <a:gd name="T35" fmla="*/ 98 h 612"/>
                  <a:gd name="T36" fmla="*/ 45 w 60"/>
                  <a:gd name="T37" fmla="*/ 98 h 612"/>
                  <a:gd name="T38" fmla="*/ 45 w 60"/>
                  <a:gd name="T39" fmla="*/ 0 h 612"/>
                  <a:gd name="T40" fmla="*/ 14 w 60"/>
                  <a:gd name="T41" fmla="*/ 0 h 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612">
                    <a:moveTo>
                      <a:pt x="14" y="0"/>
                    </a:moveTo>
                    <a:lnTo>
                      <a:pt x="14" y="98"/>
                    </a:lnTo>
                    <a:lnTo>
                      <a:pt x="10" y="98"/>
                    </a:lnTo>
                    <a:lnTo>
                      <a:pt x="10" y="195"/>
                    </a:lnTo>
                    <a:lnTo>
                      <a:pt x="6" y="195"/>
                    </a:lnTo>
                    <a:lnTo>
                      <a:pt x="6" y="286"/>
                    </a:lnTo>
                    <a:lnTo>
                      <a:pt x="2" y="286"/>
                    </a:lnTo>
                    <a:lnTo>
                      <a:pt x="2" y="408"/>
                    </a:lnTo>
                    <a:lnTo>
                      <a:pt x="0" y="408"/>
                    </a:lnTo>
                    <a:lnTo>
                      <a:pt x="0" y="612"/>
                    </a:lnTo>
                    <a:lnTo>
                      <a:pt x="60" y="612"/>
                    </a:lnTo>
                    <a:lnTo>
                      <a:pt x="60" y="408"/>
                    </a:lnTo>
                    <a:lnTo>
                      <a:pt x="57" y="408"/>
                    </a:lnTo>
                    <a:lnTo>
                      <a:pt x="57" y="286"/>
                    </a:lnTo>
                    <a:lnTo>
                      <a:pt x="55" y="286"/>
                    </a:lnTo>
                    <a:lnTo>
                      <a:pt x="55" y="195"/>
                    </a:lnTo>
                    <a:lnTo>
                      <a:pt x="49" y="195"/>
                    </a:lnTo>
                    <a:lnTo>
                      <a:pt x="49" y="98"/>
                    </a:lnTo>
                    <a:lnTo>
                      <a:pt x="45" y="98"/>
                    </a:lnTo>
                    <a:lnTo>
                      <a:pt x="45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808080"/>
              </a:solidFill>
              <a:ln w="1588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813096" name="Group 40">
              <a:extLst>
                <a:ext uri="{FF2B5EF4-FFF2-40B4-BE49-F238E27FC236}">
                  <a16:creationId xmlns:a16="http://schemas.microsoft.com/office/drawing/2014/main" id="{C878C337-E2E3-48A8-BC32-757EA714E8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0" y="2145"/>
              <a:ext cx="90" cy="89"/>
              <a:chOff x="560" y="2145"/>
              <a:chExt cx="90" cy="89"/>
            </a:xfrm>
          </p:grpSpPr>
          <p:grpSp>
            <p:nvGrpSpPr>
              <p:cNvPr id="813097" name="Group 41">
                <a:extLst>
                  <a:ext uri="{FF2B5EF4-FFF2-40B4-BE49-F238E27FC236}">
                    <a16:creationId xmlns:a16="http://schemas.microsoft.com/office/drawing/2014/main" id="{4FDE93CD-9B26-4C39-A781-58E053351B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0" y="2145"/>
                <a:ext cx="90" cy="89"/>
                <a:chOff x="560" y="2145"/>
                <a:chExt cx="90" cy="89"/>
              </a:xfrm>
            </p:grpSpPr>
            <p:grpSp>
              <p:nvGrpSpPr>
                <p:cNvPr id="813098" name="Group 42">
                  <a:extLst>
                    <a:ext uri="{FF2B5EF4-FFF2-40B4-BE49-F238E27FC236}">
                      <a16:creationId xmlns:a16="http://schemas.microsoft.com/office/drawing/2014/main" id="{F5542930-98E9-491B-A72D-0055009B461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82" y="2145"/>
                  <a:ext cx="27" cy="43"/>
                  <a:chOff x="582" y="2145"/>
                  <a:chExt cx="27" cy="43"/>
                </a:xfrm>
              </p:grpSpPr>
              <p:sp>
                <p:nvSpPr>
                  <p:cNvPr id="813099" name="Rectangle 43">
                    <a:extLst>
                      <a:ext uri="{FF2B5EF4-FFF2-40B4-BE49-F238E27FC236}">
                        <a16:creationId xmlns:a16="http://schemas.microsoft.com/office/drawing/2014/main" id="{742772F5-B27F-47B5-953E-AF8B7EFE13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87" y="2145"/>
                    <a:ext cx="17" cy="10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00" name="Rectangle 44">
                    <a:extLst>
                      <a:ext uri="{FF2B5EF4-FFF2-40B4-BE49-F238E27FC236}">
                        <a16:creationId xmlns:a16="http://schemas.microsoft.com/office/drawing/2014/main" id="{47B7BAFA-70B4-447F-BF19-D82F0AC7989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82" y="2152"/>
                    <a:ext cx="27" cy="36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813101" name="Group 45">
                  <a:extLst>
                    <a:ext uri="{FF2B5EF4-FFF2-40B4-BE49-F238E27FC236}">
                      <a16:creationId xmlns:a16="http://schemas.microsoft.com/office/drawing/2014/main" id="{4A88245C-96DF-4776-8D7C-137E04EFB3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0" y="2185"/>
                  <a:ext cx="90" cy="49"/>
                  <a:chOff x="560" y="2185"/>
                  <a:chExt cx="90" cy="49"/>
                </a:xfrm>
              </p:grpSpPr>
              <p:sp>
                <p:nvSpPr>
                  <p:cNvPr id="813102" name="Rectangle 46">
                    <a:extLst>
                      <a:ext uri="{FF2B5EF4-FFF2-40B4-BE49-F238E27FC236}">
                        <a16:creationId xmlns:a16="http://schemas.microsoft.com/office/drawing/2014/main" id="{94501A45-9492-4A57-8797-31BF93CBE4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3" y="2190"/>
                    <a:ext cx="84" cy="44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03" name="Rectangle 47">
                    <a:extLst>
                      <a:ext uri="{FF2B5EF4-FFF2-40B4-BE49-F238E27FC236}">
                        <a16:creationId xmlns:a16="http://schemas.microsoft.com/office/drawing/2014/main" id="{5A5BC1F8-9692-4F99-A0FB-5A2B5534A5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0" y="2185"/>
                    <a:ext cx="90" cy="8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</p:grpSp>
          <p:grpSp>
            <p:nvGrpSpPr>
              <p:cNvPr id="813104" name="Group 48">
                <a:extLst>
                  <a:ext uri="{FF2B5EF4-FFF2-40B4-BE49-F238E27FC236}">
                    <a16:creationId xmlns:a16="http://schemas.microsoft.com/office/drawing/2014/main" id="{DCD646E7-8DCB-40F2-A532-93F2F4398C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0" y="2196"/>
                <a:ext cx="68" cy="30"/>
                <a:chOff x="570" y="2196"/>
                <a:chExt cx="68" cy="30"/>
              </a:xfrm>
            </p:grpSpPr>
            <p:sp>
              <p:nvSpPr>
                <p:cNvPr id="813105" name="Rectangle 49">
                  <a:extLst>
                    <a:ext uri="{FF2B5EF4-FFF2-40B4-BE49-F238E27FC236}">
                      <a16:creationId xmlns:a16="http://schemas.microsoft.com/office/drawing/2014/main" id="{5D472B15-2830-434B-8539-0431194746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0" y="2196"/>
                  <a:ext cx="18" cy="30"/>
                </a:xfrm>
                <a:prstGeom prst="rect">
                  <a:avLst/>
                </a:prstGeom>
                <a:solidFill>
                  <a:srgbClr val="C0C0C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106" name="Rectangle 50">
                  <a:extLst>
                    <a:ext uri="{FF2B5EF4-FFF2-40B4-BE49-F238E27FC236}">
                      <a16:creationId xmlns:a16="http://schemas.microsoft.com/office/drawing/2014/main" id="{9E0401B5-2917-4C13-9F5A-47EB06A350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0" y="2196"/>
                  <a:ext cx="18" cy="30"/>
                </a:xfrm>
                <a:prstGeom prst="rect">
                  <a:avLst/>
                </a:prstGeom>
                <a:solidFill>
                  <a:srgbClr val="C0C0C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107" name="Rectangle 51">
                  <a:extLst>
                    <a:ext uri="{FF2B5EF4-FFF2-40B4-BE49-F238E27FC236}">
                      <a16:creationId xmlns:a16="http://schemas.microsoft.com/office/drawing/2014/main" id="{5D3C52FA-A5FE-4A48-9351-A1F973F86C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5" y="2196"/>
                  <a:ext cx="18" cy="30"/>
                </a:xfrm>
                <a:prstGeom prst="rect">
                  <a:avLst/>
                </a:prstGeom>
                <a:solidFill>
                  <a:srgbClr val="C0C0C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813108" name="Group 52">
              <a:extLst>
                <a:ext uri="{FF2B5EF4-FFF2-40B4-BE49-F238E27FC236}">
                  <a16:creationId xmlns:a16="http://schemas.microsoft.com/office/drawing/2014/main" id="{EACAE047-DDBF-49BA-8DA7-EFA3E560FB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" y="2170"/>
              <a:ext cx="90" cy="64"/>
              <a:chOff x="145" y="2170"/>
              <a:chExt cx="90" cy="64"/>
            </a:xfrm>
          </p:grpSpPr>
          <p:grpSp>
            <p:nvGrpSpPr>
              <p:cNvPr id="813109" name="Group 53">
                <a:extLst>
                  <a:ext uri="{FF2B5EF4-FFF2-40B4-BE49-F238E27FC236}">
                    <a16:creationId xmlns:a16="http://schemas.microsoft.com/office/drawing/2014/main" id="{D849B9D1-60C4-4B1F-9A2D-B504A6DF0F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5" y="2170"/>
                <a:ext cx="90" cy="64"/>
                <a:chOff x="145" y="2170"/>
                <a:chExt cx="90" cy="64"/>
              </a:xfrm>
            </p:grpSpPr>
            <p:sp>
              <p:nvSpPr>
                <p:cNvPr id="813110" name="Rectangle 54">
                  <a:extLst>
                    <a:ext uri="{FF2B5EF4-FFF2-40B4-BE49-F238E27FC236}">
                      <a16:creationId xmlns:a16="http://schemas.microsoft.com/office/drawing/2014/main" id="{48AE2DA5-661A-4CD6-A4C7-E94FD3BD2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7" y="2170"/>
                  <a:ext cx="28" cy="18"/>
                </a:xfrm>
                <a:prstGeom prst="rect">
                  <a:avLst/>
                </a:prstGeom>
                <a:solidFill>
                  <a:srgbClr val="80808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grpSp>
              <p:nvGrpSpPr>
                <p:cNvPr id="813111" name="Group 55">
                  <a:extLst>
                    <a:ext uri="{FF2B5EF4-FFF2-40B4-BE49-F238E27FC236}">
                      <a16:creationId xmlns:a16="http://schemas.microsoft.com/office/drawing/2014/main" id="{AEE8C681-F043-46C5-86C3-E5A42651C85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5" y="2185"/>
                  <a:ext cx="90" cy="49"/>
                  <a:chOff x="145" y="2185"/>
                  <a:chExt cx="90" cy="49"/>
                </a:xfrm>
              </p:grpSpPr>
              <p:sp>
                <p:nvSpPr>
                  <p:cNvPr id="813112" name="Rectangle 56">
                    <a:extLst>
                      <a:ext uri="{FF2B5EF4-FFF2-40B4-BE49-F238E27FC236}">
                        <a16:creationId xmlns:a16="http://schemas.microsoft.com/office/drawing/2014/main" id="{3ED470BC-8FB6-4849-89C7-DCA6550EB2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8" y="2190"/>
                    <a:ext cx="84" cy="44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13" name="Rectangle 57">
                    <a:extLst>
                      <a:ext uri="{FF2B5EF4-FFF2-40B4-BE49-F238E27FC236}">
                        <a16:creationId xmlns:a16="http://schemas.microsoft.com/office/drawing/2014/main" id="{01A8643C-DC64-47B9-9FED-64127F12E9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45" y="2185"/>
                    <a:ext cx="90" cy="8"/>
                  </a:xfrm>
                  <a:prstGeom prst="rect">
                    <a:avLst/>
                  </a:prstGeom>
                  <a:solidFill>
                    <a:srgbClr val="C0C0C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</p:grpSp>
          <p:grpSp>
            <p:nvGrpSpPr>
              <p:cNvPr id="813114" name="Group 58">
                <a:extLst>
                  <a:ext uri="{FF2B5EF4-FFF2-40B4-BE49-F238E27FC236}">
                    <a16:creationId xmlns:a16="http://schemas.microsoft.com/office/drawing/2014/main" id="{BB414D47-FD18-4E70-8411-1A8FE04C9B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4" y="2196"/>
                <a:ext cx="71" cy="30"/>
                <a:chOff x="154" y="2196"/>
                <a:chExt cx="71" cy="30"/>
              </a:xfrm>
            </p:grpSpPr>
            <p:sp>
              <p:nvSpPr>
                <p:cNvPr id="813115" name="Rectangle 59">
                  <a:extLst>
                    <a:ext uri="{FF2B5EF4-FFF2-40B4-BE49-F238E27FC236}">
                      <a16:creationId xmlns:a16="http://schemas.microsoft.com/office/drawing/2014/main" id="{614F6C2E-954E-4031-99D1-75D125DC7D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" y="2196"/>
                  <a:ext cx="21" cy="30"/>
                </a:xfrm>
                <a:prstGeom prst="rect">
                  <a:avLst/>
                </a:prstGeom>
                <a:solidFill>
                  <a:srgbClr val="C0C0C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116" name="Rectangle 60">
                  <a:extLst>
                    <a:ext uri="{FF2B5EF4-FFF2-40B4-BE49-F238E27FC236}">
                      <a16:creationId xmlns:a16="http://schemas.microsoft.com/office/drawing/2014/main" id="{336ADB1F-A0CA-48AB-8AE2-289921D60C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4" y="2196"/>
                  <a:ext cx="20" cy="30"/>
                </a:xfrm>
                <a:prstGeom prst="rect">
                  <a:avLst/>
                </a:prstGeom>
                <a:solidFill>
                  <a:srgbClr val="C0C0C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117" name="Rectangle 61">
                  <a:extLst>
                    <a:ext uri="{FF2B5EF4-FFF2-40B4-BE49-F238E27FC236}">
                      <a16:creationId xmlns:a16="http://schemas.microsoft.com/office/drawing/2014/main" id="{D58B8AAE-85CA-4323-B80C-BC36E79342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9" y="2196"/>
                  <a:ext cx="21" cy="30"/>
                </a:xfrm>
                <a:prstGeom prst="rect">
                  <a:avLst/>
                </a:prstGeom>
                <a:solidFill>
                  <a:srgbClr val="C0C0C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813118" name="Group 62">
              <a:extLst>
                <a:ext uri="{FF2B5EF4-FFF2-40B4-BE49-F238E27FC236}">
                  <a16:creationId xmlns:a16="http://schemas.microsoft.com/office/drawing/2014/main" id="{165DA9F7-15CB-49DC-AD41-3C6E3C2F14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2" y="2091"/>
              <a:ext cx="348" cy="150"/>
              <a:chOff x="222" y="2091"/>
              <a:chExt cx="348" cy="150"/>
            </a:xfrm>
          </p:grpSpPr>
          <p:grpSp>
            <p:nvGrpSpPr>
              <p:cNvPr id="813119" name="Group 63">
                <a:extLst>
                  <a:ext uri="{FF2B5EF4-FFF2-40B4-BE49-F238E27FC236}">
                    <a16:creationId xmlns:a16="http://schemas.microsoft.com/office/drawing/2014/main" id="{6BE1FA03-637F-4C73-982C-1B249DB2ACC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22" y="2091"/>
                <a:ext cx="348" cy="150"/>
                <a:chOff x="222" y="2091"/>
                <a:chExt cx="348" cy="150"/>
              </a:xfrm>
            </p:grpSpPr>
            <p:sp>
              <p:nvSpPr>
                <p:cNvPr id="813120" name="Rectangle 64">
                  <a:extLst>
                    <a:ext uri="{FF2B5EF4-FFF2-40B4-BE49-F238E27FC236}">
                      <a16:creationId xmlns:a16="http://schemas.microsoft.com/office/drawing/2014/main" id="{3C4F26A2-B0B8-4291-A246-F3B3C7677A2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" y="2115"/>
                  <a:ext cx="337" cy="126"/>
                </a:xfrm>
                <a:prstGeom prst="rect">
                  <a:avLst/>
                </a:prstGeom>
                <a:solidFill>
                  <a:srgbClr val="C0C0C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121" name="Rectangle 65">
                  <a:extLst>
                    <a:ext uri="{FF2B5EF4-FFF2-40B4-BE49-F238E27FC236}">
                      <a16:creationId xmlns:a16="http://schemas.microsoft.com/office/drawing/2014/main" id="{B805D1F3-2196-4B20-A79C-003732A312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1" y="2095"/>
                  <a:ext cx="26" cy="16"/>
                </a:xfrm>
                <a:prstGeom prst="rect">
                  <a:avLst/>
                </a:prstGeom>
                <a:solidFill>
                  <a:srgbClr val="80808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122" name="Rectangle 66">
                  <a:extLst>
                    <a:ext uri="{FF2B5EF4-FFF2-40B4-BE49-F238E27FC236}">
                      <a16:creationId xmlns:a16="http://schemas.microsoft.com/office/drawing/2014/main" id="{9BE493A7-6EBF-4119-807A-C03A640ECA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2" y="2091"/>
                  <a:ext cx="35" cy="21"/>
                </a:xfrm>
                <a:prstGeom prst="rect">
                  <a:avLst/>
                </a:prstGeom>
                <a:solidFill>
                  <a:srgbClr val="80808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123" name="Rectangle 67">
                  <a:extLst>
                    <a:ext uri="{FF2B5EF4-FFF2-40B4-BE49-F238E27FC236}">
                      <a16:creationId xmlns:a16="http://schemas.microsoft.com/office/drawing/2014/main" id="{A281B3C0-F968-422E-AF48-161A0A615A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" y="2108"/>
                  <a:ext cx="348" cy="11"/>
                </a:xfrm>
                <a:prstGeom prst="rect">
                  <a:avLst/>
                </a:prstGeom>
                <a:solidFill>
                  <a:srgbClr val="C0C0C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124" name="Rectangle 68">
                  <a:extLst>
                    <a:ext uri="{FF2B5EF4-FFF2-40B4-BE49-F238E27FC236}">
                      <a16:creationId xmlns:a16="http://schemas.microsoft.com/office/drawing/2014/main" id="{C339BFA5-0914-44F0-9897-21802ED418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7" y="2176"/>
                  <a:ext cx="337" cy="6"/>
                </a:xfrm>
                <a:prstGeom prst="rect">
                  <a:avLst/>
                </a:prstGeom>
                <a:solidFill>
                  <a:srgbClr val="80808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813125" name="Group 69">
                <a:extLst>
                  <a:ext uri="{FF2B5EF4-FFF2-40B4-BE49-F238E27FC236}">
                    <a16:creationId xmlns:a16="http://schemas.microsoft.com/office/drawing/2014/main" id="{9D829B87-BAD4-42C3-A4D9-3F6EA4F072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3" y="2127"/>
                <a:ext cx="321" cy="102"/>
                <a:chOff x="233" y="2127"/>
                <a:chExt cx="321" cy="102"/>
              </a:xfrm>
            </p:grpSpPr>
            <p:grpSp>
              <p:nvGrpSpPr>
                <p:cNvPr id="813126" name="Group 70">
                  <a:extLst>
                    <a:ext uri="{FF2B5EF4-FFF2-40B4-BE49-F238E27FC236}">
                      <a16:creationId xmlns:a16="http://schemas.microsoft.com/office/drawing/2014/main" id="{D4A8CEC0-CF2D-413E-8907-FDF56815E7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0" y="2188"/>
                  <a:ext cx="42" cy="41"/>
                  <a:chOff x="280" y="2188"/>
                  <a:chExt cx="42" cy="41"/>
                </a:xfrm>
              </p:grpSpPr>
              <p:sp>
                <p:nvSpPr>
                  <p:cNvPr id="813127" name="Rectangle 71">
                    <a:extLst>
                      <a:ext uri="{FF2B5EF4-FFF2-40B4-BE49-F238E27FC236}">
                        <a16:creationId xmlns:a16="http://schemas.microsoft.com/office/drawing/2014/main" id="{8B58F093-DE89-4A67-A610-A6604FE644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2" y="2188"/>
                    <a:ext cx="38" cy="38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28" name="Rectangle 72">
                    <a:extLst>
                      <a:ext uri="{FF2B5EF4-FFF2-40B4-BE49-F238E27FC236}">
                        <a16:creationId xmlns:a16="http://schemas.microsoft.com/office/drawing/2014/main" id="{92D36D55-7787-4987-A153-DB341712F9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" y="2225"/>
                    <a:ext cx="42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29" name="Line 73">
                    <a:extLst>
                      <a:ext uri="{FF2B5EF4-FFF2-40B4-BE49-F238E27FC236}">
                        <a16:creationId xmlns:a16="http://schemas.microsoft.com/office/drawing/2014/main" id="{8F07A6B3-F504-49D5-B320-FD7AA12B8A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1" y="2188"/>
                    <a:ext cx="1" cy="36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30" name="Line 74">
                    <a:extLst>
                      <a:ext uri="{FF2B5EF4-FFF2-40B4-BE49-F238E27FC236}">
                        <a16:creationId xmlns:a16="http://schemas.microsoft.com/office/drawing/2014/main" id="{2498919D-B995-4B9E-9283-08213B3FB7E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2" y="2207"/>
                    <a:ext cx="37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813131" name="Group 75">
                  <a:extLst>
                    <a:ext uri="{FF2B5EF4-FFF2-40B4-BE49-F238E27FC236}">
                      <a16:creationId xmlns:a16="http://schemas.microsoft.com/office/drawing/2014/main" id="{0D7E5DD1-A6FC-4C8D-9AFC-C86CE6A82E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6" y="2188"/>
                  <a:ext cx="42" cy="41"/>
                  <a:chOff x="326" y="2188"/>
                  <a:chExt cx="42" cy="41"/>
                </a:xfrm>
              </p:grpSpPr>
              <p:sp>
                <p:nvSpPr>
                  <p:cNvPr id="813132" name="Rectangle 76">
                    <a:extLst>
                      <a:ext uri="{FF2B5EF4-FFF2-40B4-BE49-F238E27FC236}">
                        <a16:creationId xmlns:a16="http://schemas.microsoft.com/office/drawing/2014/main" id="{865057F7-4414-41EF-8DF4-864AE00FEA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8" y="2188"/>
                    <a:ext cx="39" cy="38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33" name="Rectangle 77">
                    <a:extLst>
                      <a:ext uri="{FF2B5EF4-FFF2-40B4-BE49-F238E27FC236}">
                        <a16:creationId xmlns:a16="http://schemas.microsoft.com/office/drawing/2014/main" id="{D0E1A287-3AA4-43A4-8062-5540C8FF96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6" y="2225"/>
                    <a:ext cx="42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34" name="Line 78">
                    <a:extLst>
                      <a:ext uri="{FF2B5EF4-FFF2-40B4-BE49-F238E27FC236}">
                        <a16:creationId xmlns:a16="http://schemas.microsoft.com/office/drawing/2014/main" id="{FA5987E9-BDE6-4011-ACFF-0C7E43449E3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7" y="2188"/>
                    <a:ext cx="1" cy="36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35" name="Line 79">
                    <a:extLst>
                      <a:ext uri="{FF2B5EF4-FFF2-40B4-BE49-F238E27FC236}">
                        <a16:creationId xmlns:a16="http://schemas.microsoft.com/office/drawing/2014/main" id="{D516378E-EF4D-4DC4-BDB3-17A1E075DC8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9" y="2207"/>
                    <a:ext cx="37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813136" name="Group 80">
                  <a:extLst>
                    <a:ext uri="{FF2B5EF4-FFF2-40B4-BE49-F238E27FC236}">
                      <a16:creationId xmlns:a16="http://schemas.microsoft.com/office/drawing/2014/main" id="{AD867F72-56FF-4059-B713-123E637171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1" y="2188"/>
                  <a:ext cx="42" cy="41"/>
                  <a:chOff x="511" y="2188"/>
                  <a:chExt cx="42" cy="41"/>
                </a:xfrm>
              </p:grpSpPr>
              <p:sp>
                <p:nvSpPr>
                  <p:cNvPr id="813137" name="Rectangle 81">
                    <a:extLst>
                      <a:ext uri="{FF2B5EF4-FFF2-40B4-BE49-F238E27FC236}">
                        <a16:creationId xmlns:a16="http://schemas.microsoft.com/office/drawing/2014/main" id="{C4E9BC23-6A03-48D0-ABC9-5CA8AC16321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3" y="2188"/>
                    <a:ext cx="39" cy="38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38" name="Rectangle 82">
                    <a:extLst>
                      <a:ext uri="{FF2B5EF4-FFF2-40B4-BE49-F238E27FC236}">
                        <a16:creationId xmlns:a16="http://schemas.microsoft.com/office/drawing/2014/main" id="{0DA3A7D3-3205-4492-894C-3E94787E9FC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1" y="2225"/>
                    <a:ext cx="42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39" name="Line 83">
                    <a:extLst>
                      <a:ext uri="{FF2B5EF4-FFF2-40B4-BE49-F238E27FC236}">
                        <a16:creationId xmlns:a16="http://schemas.microsoft.com/office/drawing/2014/main" id="{F3539B32-CCA7-4683-B0B6-267769E440A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2" y="2188"/>
                    <a:ext cx="1" cy="36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40" name="Line 84">
                    <a:extLst>
                      <a:ext uri="{FF2B5EF4-FFF2-40B4-BE49-F238E27FC236}">
                        <a16:creationId xmlns:a16="http://schemas.microsoft.com/office/drawing/2014/main" id="{C361C406-D60A-47B6-ACB1-8ABD701AD8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13" y="2207"/>
                    <a:ext cx="38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813141" name="Group 85">
                  <a:extLst>
                    <a:ext uri="{FF2B5EF4-FFF2-40B4-BE49-F238E27FC236}">
                      <a16:creationId xmlns:a16="http://schemas.microsoft.com/office/drawing/2014/main" id="{00177826-9EF3-43A8-9E27-A942211B5B9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3" y="2188"/>
                  <a:ext cx="43" cy="41"/>
                  <a:chOff x="233" y="2188"/>
                  <a:chExt cx="43" cy="41"/>
                </a:xfrm>
              </p:grpSpPr>
              <p:sp>
                <p:nvSpPr>
                  <p:cNvPr id="813142" name="Rectangle 86">
                    <a:extLst>
                      <a:ext uri="{FF2B5EF4-FFF2-40B4-BE49-F238E27FC236}">
                        <a16:creationId xmlns:a16="http://schemas.microsoft.com/office/drawing/2014/main" id="{630265FB-23EE-4CBC-A9B6-D22F78B4F9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" y="2188"/>
                    <a:ext cx="38" cy="38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43" name="Rectangle 87">
                    <a:extLst>
                      <a:ext uri="{FF2B5EF4-FFF2-40B4-BE49-F238E27FC236}">
                        <a16:creationId xmlns:a16="http://schemas.microsoft.com/office/drawing/2014/main" id="{E4C7CC3A-244E-45CB-ABA2-6785C7E347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3" y="2225"/>
                    <a:ext cx="43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44" name="Line 88">
                    <a:extLst>
                      <a:ext uri="{FF2B5EF4-FFF2-40B4-BE49-F238E27FC236}">
                        <a16:creationId xmlns:a16="http://schemas.microsoft.com/office/drawing/2014/main" id="{5DA84201-90C2-4DF0-8863-BBF1CB053A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4" y="2188"/>
                    <a:ext cx="1" cy="36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45" name="Line 89">
                    <a:extLst>
                      <a:ext uri="{FF2B5EF4-FFF2-40B4-BE49-F238E27FC236}">
                        <a16:creationId xmlns:a16="http://schemas.microsoft.com/office/drawing/2014/main" id="{3F1A3085-230E-4D88-8B1F-6B84EA9DB4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6" y="2207"/>
                    <a:ext cx="36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813146" name="Group 90">
                  <a:extLst>
                    <a:ext uri="{FF2B5EF4-FFF2-40B4-BE49-F238E27FC236}">
                      <a16:creationId xmlns:a16="http://schemas.microsoft.com/office/drawing/2014/main" id="{EC84DCAD-804B-46FC-8140-4BB7F67457F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74" y="2127"/>
                  <a:ext cx="42" cy="41"/>
                  <a:chOff x="374" y="2127"/>
                  <a:chExt cx="42" cy="41"/>
                </a:xfrm>
              </p:grpSpPr>
              <p:sp>
                <p:nvSpPr>
                  <p:cNvPr id="813147" name="Rectangle 91">
                    <a:extLst>
                      <a:ext uri="{FF2B5EF4-FFF2-40B4-BE49-F238E27FC236}">
                        <a16:creationId xmlns:a16="http://schemas.microsoft.com/office/drawing/2014/main" id="{7D791085-2319-4A62-9282-B9E59B489E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5" y="2127"/>
                    <a:ext cx="39" cy="38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48" name="Rectangle 92">
                    <a:extLst>
                      <a:ext uri="{FF2B5EF4-FFF2-40B4-BE49-F238E27FC236}">
                        <a16:creationId xmlns:a16="http://schemas.microsoft.com/office/drawing/2014/main" id="{AE89B318-B20F-4824-82E8-A877D9D253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74" y="2164"/>
                    <a:ext cx="42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49" name="Line 93">
                    <a:extLst>
                      <a:ext uri="{FF2B5EF4-FFF2-40B4-BE49-F238E27FC236}">
                        <a16:creationId xmlns:a16="http://schemas.microsoft.com/office/drawing/2014/main" id="{03F8B9B9-F4E5-47D4-84CB-FA44384831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94" y="2127"/>
                    <a:ext cx="1" cy="36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50" name="Line 94">
                    <a:extLst>
                      <a:ext uri="{FF2B5EF4-FFF2-40B4-BE49-F238E27FC236}">
                        <a16:creationId xmlns:a16="http://schemas.microsoft.com/office/drawing/2014/main" id="{FAA69E24-FE3A-4483-9EEC-A59A2C8575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76" y="2146"/>
                    <a:ext cx="37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813151" name="Group 95">
                  <a:extLst>
                    <a:ext uri="{FF2B5EF4-FFF2-40B4-BE49-F238E27FC236}">
                      <a16:creationId xmlns:a16="http://schemas.microsoft.com/office/drawing/2014/main" id="{7991285F-C221-41F0-B218-855AA4073C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" y="2188"/>
                  <a:ext cx="42" cy="41"/>
                  <a:chOff x="419" y="2188"/>
                  <a:chExt cx="42" cy="41"/>
                </a:xfrm>
              </p:grpSpPr>
              <p:sp>
                <p:nvSpPr>
                  <p:cNvPr id="813152" name="Rectangle 96">
                    <a:extLst>
                      <a:ext uri="{FF2B5EF4-FFF2-40B4-BE49-F238E27FC236}">
                        <a16:creationId xmlns:a16="http://schemas.microsoft.com/office/drawing/2014/main" id="{D703AB06-5B8C-42B8-B06B-71E02E65AB9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0" y="2188"/>
                    <a:ext cx="39" cy="38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53" name="Rectangle 97">
                    <a:extLst>
                      <a:ext uri="{FF2B5EF4-FFF2-40B4-BE49-F238E27FC236}">
                        <a16:creationId xmlns:a16="http://schemas.microsoft.com/office/drawing/2014/main" id="{2752496E-EDCE-4282-87A8-6A8CBBDE95C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9" y="2225"/>
                    <a:ext cx="42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54" name="Line 98">
                    <a:extLst>
                      <a:ext uri="{FF2B5EF4-FFF2-40B4-BE49-F238E27FC236}">
                        <a16:creationId xmlns:a16="http://schemas.microsoft.com/office/drawing/2014/main" id="{4752EE50-6E86-4EDB-AD9B-5976B98827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0" y="2188"/>
                    <a:ext cx="1" cy="36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55" name="Line 99">
                    <a:extLst>
                      <a:ext uri="{FF2B5EF4-FFF2-40B4-BE49-F238E27FC236}">
                        <a16:creationId xmlns:a16="http://schemas.microsoft.com/office/drawing/2014/main" id="{33BE48AD-F078-4082-81FA-796860ED259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1" y="2207"/>
                    <a:ext cx="37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813156" name="Group 100">
                  <a:extLst>
                    <a:ext uri="{FF2B5EF4-FFF2-40B4-BE49-F238E27FC236}">
                      <a16:creationId xmlns:a16="http://schemas.microsoft.com/office/drawing/2014/main" id="{2B66C671-B8C7-44B0-A470-96C116D298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5" y="2188"/>
                  <a:ext cx="42" cy="41"/>
                  <a:chOff x="465" y="2188"/>
                  <a:chExt cx="42" cy="41"/>
                </a:xfrm>
              </p:grpSpPr>
              <p:sp>
                <p:nvSpPr>
                  <p:cNvPr id="813157" name="Rectangle 101">
                    <a:extLst>
                      <a:ext uri="{FF2B5EF4-FFF2-40B4-BE49-F238E27FC236}">
                        <a16:creationId xmlns:a16="http://schemas.microsoft.com/office/drawing/2014/main" id="{B1DEB3A1-E19F-40D4-A3B2-6FA5848F19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7" y="2188"/>
                    <a:ext cx="38" cy="38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58" name="Rectangle 102">
                    <a:extLst>
                      <a:ext uri="{FF2B5EF4-FFF2-40B4-BE49-F238E27FC236}">
                        <a16:creationId xmlns:a16="http://schemas.microsoft.com/office/drawing/2014/main" id="{16C45E6A-8CD3-4816-B55B-1990989CE3F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" y="2225"/>
                    <a:ext cx="42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59" name="Line 103">
                    <a:extLst>
                      <a:ext uri="{FF2B5EF4-FFF2-40B4-BE49-F238E27FC236}">
                        <a16:creationId xmlns:a16="http://schemas.microsoft.com/office/drawing/2014/main" id="{35705816-0387-4EE4-91CA-D9AFBBB373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6" y="2188"/>
                    <a:ext cx="1" cy="36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60" name="Line 104">
                    <a:extLst>
                      <a:ext uri="{FF2B5EF4-FFF2-40B4-BE49-F238E27FC236}">
                        <a16:creationId xmlns:a16="http://schemas.microsoft.com/office/drawing/2014/main" id="{A09900CC-73EC-444A-BE1F-91A1A77BB14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67" y="2207"/>
                    <a:ext cx="37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813161" name="Group 105">
                  <a:extLst>
                    <a:ext uri="{FF2B5EF4-FFF2-40B4-BE49-F238E27FC236}">
                      <a16:creationId xmlns:a16="http://schemas.microsoft.com/office/drawing/2014/main" id="{07E85C89-CED2-4C1D-829B-68B43A1B43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80" y="2127"/>
                  <a:ext cx="42" cy="41"/>
                  <a:chOff x="280" y="2127"/>
                  <a:chExt cx="42" cy="41"/>
                </a:xfrm>
              </p:grpSpPr>
              <p:sp>
                <p:nvSpPr>
                  <p:cNvPr id="813162" name="Rectangle 106">
                    <a:extLst>
                      <a:ext uri="{FF2B5EF4-FFF2-40B4-BE49-F238E27FC236}">
                        <a16:creationId xmlns:a16="http://schemas.microsoft.com/office/drawing/2014/main" id="{CDB43F44-FA48-45B0-94B8-2FDBEEC4B12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2" y="2127"/>
                    <a:ext cx="39" cy="38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63" name="Rectangle 107">
                    <a:extLst>
                      <a:ext uri="{FF2B5EF4-FFF2-40B4-BE49-F238E27FC236}">
                        <a16:creationId xmlns:a16="http://schemas.microsoft.com/office/drawing/2014/main" id="{91D77F40-DF4C-4AD1-ABEA-FF871F5D25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0" y="2164"/>
                    <a:ext cx="42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64" name="Line 108">
                    <a:extLst>
                      <a:ext uri="{FF2B5EF4-FFF2-40B4-BE49-F238E27FC236}">
                        <a16:creationId xmlns:a16="http://schemas.microsoft.com/office/drawing/2014/main" id="{46E225C9-8196-4D13-ADA2-3066B025E34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01" y="2127"/>
                    <a:ext cx="1" cy="36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65" name="Line 109">
                    <a:extLst>
                      <a:ext uri="{FF2B5EF4-FFF2-40B4-BE49-F238E27FC236}">
                        <a16:creationId xmlns:a16="http://schemas.microsoft.com/office/drawing/2014/main" id="{6683AD4A-78A2-46A3-98E4-3D6AD0CFF4F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83" y="2146"/>
                    <a:ext cx="37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813166" name="Group 110">
                  <a:extLst>
                    <a:ext uri="{FF2B5EF4-FFF2-40B4-BE49-F238E27FC236}">
                      <a16:creationId xmlns:a16="http://schemas.microsoft.com/office/drawing/2014/main" id="{009A2007-1259-4A66-9E62-244870C3B6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27" y="2127"/>
                  <a:ext cx="42" cy="41"/>
                  <a:chOff x="327" y="2127"/>
                  <a:chExt cx="42" cy="41"/>
                </a:xfrm>
              </p:grpSpPr>
              <p:sp>
                <p:nvSpPr>
                  <p:cNvPr id="813167" name="Rectangle 111">
                    <a:extLst>
                      <a:ext uri="{FF2B5EF4-FFF2-40B4-BE49-F238E27FC236}">
                        <a16:creationId xmlns:a16="http://schemas.microsoft.com/office/drawing/2014/main" id="{92EADAFC-1D6C-4B18-96A7-90DDA4AA348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9" y="2127"/>
                    <a:ext cx="38" cy="38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68" name="Rectangle 112">
                    <a:extLst>
                      <a:ext uri="{FF2B5EF4-FFF2-40B4-BE49-F238E27FC236}">
                        <a16:creationId xmlns:a16="http://schemas.microsoft.com/office/drawing/2014/main" id="{CB40B331-E79D-4C59-AB9E-F3E7B227E9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27" y="2164"/>
                    <a:ext cx="42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69" name="Line 113">
                    <a:extLst>
                      <a:ext uri="{FF2B5EF4-FFF2-40B4-BE49-F238E27FC236}">
                        <a16:creationId xmlns:a16="http://schemas.microsoft.com/office/drawing/2014/main" id="{9AC5FAAD-B8EB-4265-8BA7-24B2BF39035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48" y="2127"/>
                    <a:ext cx="1" cy="36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70" name="Line 114">
                    <a:extLst>
                      <a:ext uri="{FF2B5EF4-FFF2-40B4-BE49-F238E27FC236}">
                        <a16:creationId xmlns:a16="http://schemas.microsoft.com/office/drawing/2014/main" id="{08D03675-4B0A-41B4-B34C-F29AECB2BC0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29" y="2146"/>
                    <a:ext cx="37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813171" name="Group 115">
                  <a:extLst>
                    <a:ext uri="{FF2B5EF4-FFF2-40B4-BE49-F238E27FC236}">
                      <a16:creationId xmlns:a16="http://schemas.microsoft.com/office/drawing/2014/main" id="{B3852E04-CF5F-4262-B670-361141CF95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2" y="2127"/>
                  <a:ext cx="42" cy="41"/>
                  <a:chOff x="512" y="2127"/>
                  <a:chExt cx="42" cy="41"/>
                </a:xfrm>
              </p:grpSpPr>
              <p:sp>
                <p:nvSpPr>
                  <p:cNvPr id="813172" name="Rectangle 116">
                    <a:extLst>
                      <a:ext uri="{FF2B5EF4-FFF2-40B4-BE49-F238E27FC236}">
                        <a16:creationId xmlns:a16="http://schemas.microsoft.com/office/drawing/2014/main" id="{C1699BC5-95FB-4701-9C1D-C40F5B61B5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3" y="2127"/>
                    <a:ext cx="39" cy="38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73" name="Rectangle 117">
                    <a:extLst>
                      <a:ext uri="{FF2B5EF4-FFF2-40B4-BE49-F238E27FC236}">
                        <a16:creationId xmlns:a16="http://schemas.microsoft.com/office/drawing/2014/main" id="{334CD48D-D5BB-4867-837E-68F7A44F5DE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12" y="2164"/>
                    <a:ext cx="42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74" name="Line 118">
                    <a:extLst>
                      <a:ext uri="{FF2B5EF4-FFF2-40B4-BE49-F238E27FC236}">
                        <a16:creationId xmlns:a16="http://schemas.microsoft.com/office/drawing/2014/main" id="{3F3F1183-B0DA-49A6-8799-76B532746E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32" y="2127"/>
                    <a:ext cx="1" cy="36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75" name="Line 119">
                    <a:extLst>
                      <a:ext uri="{FF2B5EF4-FFF2-40B4-BE49-F238E27FC236}">
                        <a16:creationId xmlns:a16="http://schemas.microsoft.com/office/drawing/2014/main" id="{4CED5705-F04C-44F2-A7A1-2411C98CFA8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514" y="2146"/>
                    <a:ext cx="37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813176" name="Group 120">
                  <a:extLst>
                    <a:ext uri="{FF2B5EF4-FFF2-40B4-BE49-F238E27FC236}">
                      <a16:creationId xmlns:a16="http://schemas.microsoft.com/office/drawing/2014/main" id="{7C86B80A-9AE6-4E8E-BEB8-4FFD0C08849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34" y="2127"/>
                  <a:ext cx="42" cy="41"/>
                  <a:chOff x="234" y="2127"/>
                  <a:chExt cx="42" cy="41"/>
                </a:xfrm>
              </p:grpSpPr>
              <p:sp>
                <p:nvSpPr>
                  <p:cNvPr id="813177" name="Rectangle 121">
                    <a:extLst>
                      <a:ext uri="{FF2B5EF4-FFF2-40B4-BE49-F238E27FC236}">
                        <a16:creationId xmlns:a16="http://schemas.microsoft.com/office/drawing/2014/main" id="{21F5DFAC-F240-4D31-B8BA-2509A4F409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6" y="2127"/>
                    <a:ext cx="38" cy="38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78" name="Rectangle 122">
                    <a:extLst>
                      <a:ext uri="{FF2B5EF4-FFF2-40B4-BE49-F238E27FC236}">
                        <a16:creationId xmlns:a16="http://schemas.microsoft.com/office/drawing/2014/main" id="{53BF0F04-552B-48C0-8B8C-7D0BD75637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34" y="2164"/>
                    <a:ext cx="42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79" name="Line 123">
                    <a:extLst>
                      <a:ext uri="{FF2B5EF4-FFF2-40B4-BE49-F238E27FC236}">
                        <a16:creationId xmlns:a16="http://schemas.microsoft.com/office/drawing/2014/main" id="{04162CC1-3DC8-4360-9A95-5CCB6480A42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5" y="2127"/>
                    <a:ext cx="1" cy="36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80" name="Line 124">
                    <a:extLst>
                      <a:ext uri="{FF2B5EF4-FFF2-40B4-BE49-F238E27FC236}">
                        <a16:creationId xmlns:a16="http://schemas.microsoft.com/office/drawing/2014/main" id="{140FD62B-2602-4561-BF7B-0BC18BC2087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36" y="2146"/>
                    <a:ext cx="38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813181" name="Group 125">
                  <a:extLst>
                    <a:ext uri="{FF2B5EF4-FFF2-40B4-BE49-F238E27FC236}">
                      <a16:creationId xmlns:a16="http://schemas.microsoft.com/office/drawing/2014/main" id="{39C05192-F680-48A6-8B66-57E03DDE533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19" y="2127"/>
                  <a:ext cx="42" cy="41"/>
                  <a:chOff x="419" y="2127"/>
                  <a:chExt cx="42" cy="41"/>
                </a:xfrm>
              </p:grpSpPr>
              <p:sp>
                <p:nvSpPr>
                  <p:cNvPr id="813182" name="Rectangle 126">
                    <a:extLst>
                      <a:ext uri="{FF2B5EF4-FFF2-40B4-BE49-F238E27FC236}">
                        <a16:creationId xmlns:a16="http://schemas.microsoft.com/office/drawing/2014/main" id="{AC9DEB72-84A3-496A-876F-FE17DDE1B9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21" y="2127"/>
                    <a:ext cx="38" cy="38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83" name="Rectangle 127">
                    <a:extLst>
                      <a:ext uri="{FF2B5EF4-FFF2-40B4-BE49-F238E27FC236}">
                        <a16:creationId xmlns:a16="http://schemas.microsoft.com/office/drawing/2014/main" id="{D50C8A91-091C-415A-B6E7-4A36BD7AB3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19" y="2164"/>
                    <a:ext cx="42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84" name="Line 128">
                    <a:extLst>
                      <a:ext uri="{FF2B5EF4-FFF2-40B4-BE49-F238E27FC236}">
                        <a16:creationId xmlns:a16="http://schemas.microsoft.com/office/drawing/2014/main" id="{E58FA792-B182-4485-9F78-F5DCDD5898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40" y="2127"/>
                    <a:ext cx="1" cy="36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85" name="Line 129">
                    <a:extLst>
                      <a:ext uri="{FF2B5EF4-FFF2-40B4-BE49-F238E27FC236}">
                        <a16:creationId xmlns:a16="http://schemas.microsoft.com/office/drawing/2014/main" id="{76F4C1C7-7EB5-44C5-9470-F02093A0E48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22" y="2146"/>
                    <a:ext cx="37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813186" name="Group 130">
                  <a:extLst>
                    <a:ext uri="{FF2B5EF4-FFF2-40B4-BE49-F238E27FC236}">
                      <a16:creationId xmlns:a16="http://schemas.microsoft.com/office/drawing/2014/main" id="{656464EC-76FA-45A5-AE40-EFC3046F3F1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65" y="2127"/>
                  <a:ext cx="42" cy="41"/>
                  <a:chOff x="465" y="2127"/>
                  <a:chExt cx="42" cy="41"/>
                </a:xfrm>
              </p:grpSpPr>
              <p:sp>
                <p:nvSpPr>
                  <p:cNvPr id="813187" name="Rectangle 131">
                    <a:extLst>
                      <a:ext uri="{FF2B5EF4-FFF2-40B4-BE49-F238E27FC236}">
                        <a16:creationId xmlns:a16="http://schemas.microsoft.com/office/drawing/2014/main" id="{F59886D0-21CC-4A6E-8EC3-A7D5E8939F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7" y="2127"/>
                    <a:ext cx="39" cy="38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88" name="Rectangle 132">
                    <a:extLst>
                      <a:ext uri="{FF2B5EF4-FFF2-40B4-BE49-F238E27FC236}">
                        <a16:creationId xmlns:a16="http://schemas.microsoft.com/office/drawing/2014/main" id="{D27670E6-6824-4642-83D7-08A8D1EB9F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5" y="2164"/>
                    <a:ext cx="42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1588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89" name="Line 133">
                    <a:extLst>
                      <a:ext uri="{FF2B5EF4-FFF2-40B4-BE49-F238E27FC236}">
                        <a16:creationId xmlns:a16="http://schemas.microsoft.com/office/drawing/2014/main" id="{EC95601B-0150-474D-9549-F3537F42BC0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86" y="2127"/>
                    <a:ext cx="1" cy="36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190" name="Line 134">
                    <a:extLst>
                      <a:ext uri="{FF2B5EF4-FFF2-40B4-BE49-F238E27FC236}">
                        <a16:creationId xmlns:a16="http://schemas.microsoft.com/office/drawing/2014/main" id="{D7ED3363-ECEB-4C6C-80CE-2A3D18098BA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468" y="2146"/>
                    <a:ext cx="37" cy="1"/>
                  </a:xfrm>
                  <a:prstGeom prst="line">
                    <a:avLst/>
                  </a:prstGeom>
                  <a:noFill/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</p:grpSp>
          <p:grpSp>
            <p:nvGrpSpPr>
              <p:cNvPr id="813191" name="Group 135">
                <a:extLst>
                  <a:ext uri="{FF2B5EF4-FFF2-40B4-BE49-F238E27FC236}">
                    <a16:creationId xmlns:a16="http://schemas.microsoft.com/office/drawing/2014/main" id="{6C0A7A6E-2FD4-4A31-B6F3-38117424679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" y="2184"/>
                <a:ext cx="40" cy="57"/>
                <a:chOff x="374" y="2184"/>
                <a:chExt cx="40" cy="57"/>
              </a:xfrm>
            </p:grpSpPr>
            <p:sp>
              <p:nvSpPr>
                <p:cNvPr id="813192" name="Rectangle 136">
                  <a:extLst>
                    <a:ext uri="{FF2B5EF4-FFF2-40B4-BE49-F238E27FC236}">
                      <a16:creationId xmlns:a16="http://schemas.microsoft.com/office/drawing/2014/main" id="{89307CD0-B203-43DD-8A44-89F5F25F10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4" y="2184"/>
                  <a:ext cx="40" cy="57"/>
                </a:xfrm>
                <a:prstGeom prst="rect">
                  <a:avLst/>
                </a:prstGeom>
                <a:solidFill>
                  <a:srgbClr val="80808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193" name="Rectangle 137">
                  <a:extLst>
                    <a:ext uri="{FF2B5EF4-FFF2-40B4-BE49-F238E27FC236}">
                      <a16:creationId xmlns:a16="http://schemas.microsoft.com/office/drawing/2014/main" id="{3253073E-DD35-4774-8AF1-98540273D2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78" y="2190"/>
                  <a:ext cx="31" cy="48"/>
                </a:xfrm>
                <a:prstGeom prst="rect">
                  <a:avLst/>
                </a:prstGeom>
                <a:solidFill>
                  <a:srgbClr val="808080"/>
                </a:solidFill>
                <a:ln w="1588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194" name="Oval 138">
                  <a:extLst>
                    <a:ext uri="{FF2B5EF4-FFF2-40B4-BE49-F238E27FC236}">
                      <a16:creationId xmlns:a16="http://schemas.microsoft.com/office/drawing/2014/main" id="{75C6C578-F8AD-4218-A07A-36E15051B4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2" y="2213"/>
                  <a:ext cx="4" cy="3"/>
                </a:xfrm>
                <a:prstGeom prst="ellipse">
                  <a:avLst/>
                </a:prstGeom>
                <a:solidFill>
                  <a:srgbClr val="C0C0C0"/>
                </a:solidFill>
                <a:ln w="15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</p:grpSp>
      <p:grpSp>
        <p:nvGrpSpPr>
          <p:cNvPr id="813195" name="Group 139">
            <a:extLst>
              <a:ext uri="{FF2B5EF4-FFF2-40B4-BE49-F238E27FC236}">
                <a16:creationId xmlns:a16="http://schemas.microsoft.com/office/drawing/2014/main" id="{ACFC7AFA-70C2-4DB8-9B34-38C01CEE99FE}"/>
              </a:ext>
            </a:extLst>
          </p:cNvPr>
          <p:cNvGrpSpPr>
            <a:grpSpLocks/>
          </p:cNvGrpSpPr>
          <p:nvPr/>
        </p:nvGrpSpPr>
        <p:grpSpPr bwMode="auto">
          <a:xfrm>
            <a:off x="1811338" y="2178050"/>
            <a:ext cx="938212" cy="254000"/>
            <a:chOff x="1141" y="1372"/>
            <a:chExt cx="591" cy="160"/>
          </a:xfrm>
        </p:grpSpPr>
        <p:grpSp>
          <p:nvGrpSpPr>
            <p:cNvPr id="813196" name="Group 140">
              <a:extLst>
                <a:ext uri="{FF2B5EF4-FFF2-40B4-BE49-F238E27FC236}">
                  <a16:creationId xmlns:a16="http://schemas.microsoft.com/office/drawing/2014/main" id="{AFAA518C-BF3B-498D-A78E-524F3F2952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1" y="1372"/>
              <a:ext cx="456" cy="160"/>
              <a:chOff x="1141" y="1372"/>
              <a:chExt cx="456" cy="160"/>
            </a:xfrm>
          </p:grpSpPr>
          <p:grpSp>
            <p:nvGrpSpPr>
              <p:cNvPr id="813197" name="Group 141">
                <a:extLst>
                  <a:ext uri="{FF2B5EF4-FFF2-40B4-BE49-F238E27FC236}">
                    <a16:creationId xmlns:a16="http://schemas.microsoft.com/office/drawing/2014/main" id="{FA085EA5-206D-41EE-BD56-8088D8902E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41" y="1372"/>
                <a:ext cx="456" cy="130"/>
                <a:chOff x="1141" y="1372"/>
                <a:chExt cx="456" cy="130"/>
              </a:xfrm>
            </p:grpSpPr>
            <p:sp>
              <p:nvSpPr>
                <p:cNvPr id="813198" name="Freeform 142">
                  <a:extLst>
                    <a:ext uri="{FF2B5EF4-FFF2-40B4-BE49-F238E27FC236}">
                      <a16:creationId xmlns:a16="http://schemas.microsoft.com/office/drawing/2014/main" id="{D784D18E-5D37-49EB-83F9-E4B64F39F7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1" y="1372"/>
                  <a:ext cx="456" cy="130"/>
                </a:xfrm>
                <a:custGeom>
                  <a:avLst/>
                  <a:gdLst>
                    <a:gd name="T0" fmla="*/ 1343 w 1367"/>
                    <a:gd name="T1" fmla="*/ 0 h 390"/>
                    <a:gd name="T2" fmla="*/ 0 w 1367"/>
                    <a:gd name="T3" fmla="*/ 117 h 390"/>
                    <a:gd name="T4" fmla="*/ 25 w 1367"/>
                    <a:gd name="T5" fmla="*/ 390 h 390"/>
                    <a:gd name="T6" fmla="*/ 1367 w 1367"/>
                    <a:gd name="T7" fmla="*/ 273 h 390"/>
                    <a:gd name="T8" fmla="*/ 1343 w 1367"/>
                    <a:gd name="T9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7" h="390">
                      <a:moveTo>
                        <a:pt x="1343" y="0"/>
                      </a:moveTo>
                      <a:lnTo>
                        <a:pt x="0" y="117"/>
                      </a:lnTo>
                      <a:lnTo>
                        <a:pt x="25" y="390"/>
                      </a:lnTo>
                      <a:lnTo>
                        <a:pt x="1367" y="273"/>
                      </a:lnTo>
                      <a:lnTo>
                        <a:pt x="1343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199" name="Freeform 143">
                  <a:extLst>
                    <a:ext uri="{FF2B5EF4-FFF2-40B4-BE49-F238E27FC236}">
                      <a16:creationId xmlns:a16="http://schemas.microsoft.com/office/drawing/2014/main" id="{3641FB00-232B-4B9B-8BD6-36D2596A74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2" y="1375"/>
                  <a:ext cx="455" cy="124"/>
                </a:xfrm>
                <a:custGeom>
                  <a:avLst/>
                  <a:gdLst>
                    <a:gd name="T0" fmla="*/ 1343 w 1365"/>
                    <a:gd name="T1" fmla="*/ 0 h 371"/>
                    <a:gd name="T2" fmla="*/ 0 w 1365"/>
                    <a:gd name="T3" fmla="*/ 117 h 371"/>
                    <a:gd name="T4" fmla="*/ 23 w 1365"/>
                    <a:gd name="T5" fmla="*/ 371 h 371"/>
                    <a:gd name="T6" fmla="*/ 1365 w 1365"/>
                    <a:gd name="T7" fmla="*/ 254 h 371"/>
                    <a:gd name="T8" fmla="*/ 1343 w 1365"/>
                    <a:gd name="T9" fmla="*/ 0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65" h="371">
                      <a:moveTo>
                        <a:pt x="1343" y="0"/>
                      </a:moveTo>
                      <a:lnTo>
                        <a:pt x="0" y="117"/>
                      </a:lnTo>
                      <a:lnTo>
                        <a:pt x="23" y="371"/>
                      </a:lnTo>
                      <a:lnTo>
                        <a:pt x="1365" y="254"/>
                      </a:lnTo>
                      <a:lnTo>
                        <a:pt x="134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813200" name="Group 144">
                <a:extLst>
                  <a:ext uri="{FF2B5EF4-FFF2-40B4-BE49-F238E27FC236}">
                    <a16:creationId xmlns:a16="http://schemas.microsoft.com/office/drawing/2014/main" id="{DF072ECD-C0B9-44AF-A0AE-33057D0E73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74" y="1474"/>
                <a:ext cx="299" cy="58"/>
                <a:chOff x="1174" y="1474"/>
                <a:chExt cx="299" cy="58"/>
              </a:xfrm>
            </p:grpSpPr>
            <p:grpSp>
              <p:nvGrpSpPr>
                <p:cNvPr id="813201" name="Group 145">
                  <a:extLst>
                    <a:ext uri="{FF2B5EF4-FFF2-40B4-BE49-F238E27FC236}">
                      <a16:creationId xmlns:a16="http://schemas.microsoft.com/office/drawing/2014/main" id="{085B7B1E-3B2F-40DE-8964-DF0D8E4B92B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74" y="1474"/>
                  <a:ext cx="299" cy="58"/>
                  <a:chOff x="1174" y="1474"/>
                  <a:chExt cx="299" cy="58"/>
                </a:xfrm>
              </p:grpSpPr>
              <p:grpSp>
                <p:nvGrpSpPr>
                  <p:cNvPr id="813202" name="Group 146">
                    <a:extLst>
                      <a:ext uri="{FF2B5EF4-FFF2-40B4-BE49-F238E27FC236}">
                        <a16:creationId xmlns:a16="http://schemas.microsoft.com/office/drawing/2014/main" id="{8AD35E49-98AE-4736-A38F-7B78A971CDC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437" y="1474"/>
                    <a:ext cx="36" cy="26"/>
                    <a:chOff x="1437" y="1474"/>
                    <a:chExt cx="36" cy="26"/>
                  </a:xfrm>
                </p:grpSpPr>
                <p:sp>
                  <p:nvSpPr>
                    <p:cNvPr id="813203" name="Freeform 147">
                      <a:extLst>
                        <a:ext uri="{FF2B5EF4-FFF2-40B4-BE49-F238E27FC236}">
                          <a16:creationId xmlns:a16="http://schemas.microsoft.com/office/drawing/2014/main" id="{3B861B3D-8A0E-4A7B-90E6-D120AB1C62B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437" y="1474"/>
                      <a:ext cx="36" cy="9"/>
                    </a:xfrm>
                    <a:custGeom>
                      <a:avLst/>
                      <a:gdLst>
                        <a:gd name="T0" fmla="*/ 108 w 108"/>
                        <a:gd name="T1" fmla="*/ 0 h 27"/>
                        <a:gd name="T2" fmla="*/ 0 w 108"/>
                        <a:gd name="T3" fmla="*/ 9 h 27"/>
                        <a:gd name="T4" fmla="*/ 15 w 108"/>
                        <a:gd name="T5" fmla="*/ 27 h 27"/>
                        <a:gd name="T6" fmla="*/ 97 w 108"/>
                        <a:gd name="T7" fmla="*/ 20 h 27"/>
                        <a:gd name="T8" fmla="*/ 108 w 108"/>
                        <a:gd name="T9" fmla="*/ 0 h 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8" h="27">
                          <a:moveTo>
                            <a:pt x="108" y="0"/>
                          </a:moveTo>
                          <a:lnTo>
                            <a:pt x="0" y="9"/>
                          </a:lnTo>
                          <a:lnTo>
                            <a:pt x="15" y="27"/>
                          </a:lnTo>
                          <a:lnTo>
                            <a:pt x="97" y="20"/>
                          </a:lnTo>
                          <a:lnTo>
                            <a:pt x="108" y="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4763">
                      <a:solidFill>
                        <a:srgbClr val="40404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13204" name="Freeform 148">
                      <a:extLst>
                        <a:ext uri="{FF2B5EF4-FFF2-40B4-BE49-F238E27FC236}">
                          <a16:creationId xmlns:a16="http://schemas.microsoft.com/office/drawing/2014/main" id="{B8D3213C-8A62-4809-A185-09E0723B800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446" y="1478"/>
                      <a:ext cx="18" cy="8"/>
                    </a:xfrm>
                    <a:custGeom>
                      <a:avLst/>
                      <a:gdLst>
                        <a:gd name="T0" fmla="*/ 54 w 54"/>
                        <a:gd name="T1" fmla="*/ 0 h 22"/>
                        <a:gd name="T2" fmla="*/ 0 w 54"/>
                        <a:gd name="T3" fmla="*/ 5 h 22"/>
                        <a:gd name="T4" fmla="*/ 8 w 54"/>
                        <a:gd name="T5" fmla="*/ 22 h 22"/>
                        <a:gd name="T6" fmla="*/ 48 w 54"/>
                        <a:gd name="T7" fmla="*/ 20 h 22"/>
                        <a:gd name="T8" fmla="*/ 54 w 54"/>
                        <a:gd name="T9" fmla="*/ 0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4" h="22">
                          <a:moveTo>
                            <a:pt x="54" y="0"/>
                          </a:moveTo>
                          <a:lnTo>
                            <a:pt x="0" y="5"/>
                          </a:lnTo>
                          <a:lnTo>
                            <a:pt x="8" y="22"/>
                          </a:lnTo>
                          <a:lnTo>
                            <a:pt x="48" y="20"/>
                          </a:lnTo>
                          <a:lnTo>
                            <a:pt x="54" y="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4763">
                      <a:solidFill>
                        <a:srgbClr val="40404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13205" name="Freeform 149">
                      <a:extLst>
                        <a:ext uri="{FF2B5EF4-FFF2-40B4-BE49-F238E27FC236}">
                          <a16:creationId xmlns:a16="http://schemas.microsoft.com/office/drawing/2014/main" id="{14A3E4A5-4CFF-47EC-8F2D-87CE916DC54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453" y="1480"/>
                      <a:ext cx="9" cy="20"/>
                    </a:xfrm>
                    <a:custGeom>
                      <a:avLst/>
                      <a:gdLst>
                        <a:gd name="T0" fmla="*/ 21 w 26"/>
                        <a:gd name="T1" fmla="*/ 0 h 61"/>
                        <a:gd name="T2" fmla="*/ 0 w 26"/>
                        <a:gd name="T3" fmla="*/ 1 h 61"/>
                        <a:gd name="T4" fmla="*/ 6 w 26"/>
                        <a:gd name="T5" fmla="*/ 61 h 61"/>
                        <a:gd name="T6" fmla="*/ 26 w 26"/>
                        <a:gd name="T7" fmla="*/ 60 h 61"/>
                        <a:gd name="T8" fmla="*/ 21 w 26"/>
                        <a:gd name="T9" fmla="*/ 0 h 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6" h="61">
                          <a:moveTo>
                            <a:pt x="21" y="0"/>
                          </a:moveTo>
                          <a:lnTo>
                            <a:pt x="0" y="1"/>
                          </a:lnTo>
                          <a:lnTo>
                            <a:pt x="6" y="61"/>
                          </a:lnTo>
                          <a:lnTo>
                            <a:pt x="26" y="60"/>
                          </a:lnTo>
                          <a:lnTo>
                            <a:pt x="21" y="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4763">
                      <a:solidFill>
                        <a:srgbClr val="40404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813206" name="Group 150">
                    <a:extLst>
                      <a:ext uri="{FF2B5EF4-FFF2-40B4-BE49-F238E27FC236}">
                        <a16:creationId xmlns:a16="http://schemas.microsoft.com/office/drawing/2014/main" id="{8202B1FC-4FED-4294-8126-5250258E559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35" y="1490"/>
                    <a:ext cx="57" cy="37"/>
                    <a:chOff x="1235" y="1490"/>
                    <a:chExt cx="57" cy="37"/>
                  </a:xfrm>
                </p:grpSpPr>
                <p:sp>
                  <p:nvSpPr>
                    <p:cNvPr id="813207" name="Freeform 151">
                      <a:extLst>
                        <a:ext uri="{FF2B5EF4-FFF2-40B4-BE49-F238E27FC236}">
                          <a16:creationId xmlns:a16="http://schemas.microsoft.com/office/drawing/2014/main" id="{EAA8D79D-950F-4A22-A8A8-21AFE4AC054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235" y="1490"/>
                      <a:ext cx="57" cy="12"/>
                    </a:xfrm>
                    <a:custGeom>
                      <a:avLst/>
                      <a:gdLst>
                        <a:gd name="T0" fmla="*/ 170 w 170"/>
                        <a:gd name="T1" fmla="*/ 0 h 35"/>
                        <a:gd name="T2" fmla="*/ 0 w 170"/>
                        <a:gd name="T3" fmla="*/ 14 h 35"/>
                        <a:gd name="T4" fmla="*/ 2 w 170"/>
                        <a:gd name="T5" fmla="*/ 35 h 35"/>
                        <a:gd name="T6" fmla="*/ 159 w 170"/>
                        <a:gd name="T7" fmla="*/ 21 h 35"/>
                        <a:gd name="T8" fmla="*/ 170 w 170"/>
                        <a:gd name="T9" fmla="*/ 0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0" h="35">
                          <a:moveTo>
                            <a:pt x="170" y="0"/>
                          </a:moveTo>
                          <a:lnTo>
                            <a:pt x="0" y="14"/>
                          </a:lnTo>
                          <a:lnTo>
                            <a:pt x="2" y="35"/>
                          </a:lnTo>
                          <a:lnTo>
                            <a:pt x="159" y="21"/>
                          </a:lnTo>
                          <a:lnTo>
                            <a:pt x="170" y="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4763">
                      <a:solidFill>
                        <a:srgbClr val="40404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grpSp>
                  <p:nvGrpSpPr>
                    <p:cNvPr id="813208" name="Group 152">
                      <a:extLst>
                        <a:ext uri="{FF2B5EF4-FFF2-40B4-BE49-F238E27FC236}">
                          <a16:creationId xmlns:a16="http://schemas.microsoft.com/office/drawing/2014/main" id="{F6EDA1A0-312E-4F12-AB83-6D1F923D14C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0" y="1492"/>
                      <a:ext cx="49" cy="10"/>
                      <a:chOff x="1240" y="1492"/>
                      <a:chExt cx="49" cy="10"/>
                    </a:xfrm>
                  </p:grpSpPr>
                  <p:sp>
                    <p:nvSpPr>
                      <p:cNvPr id="813209" name="Freeform 153">
                        <a:extLst>
                          <a:ext uri="{FF2B5EF4-FFF2-40B4-BE49-F238E27FC236}">
                            <a16:creationId xmlns:a16="http://schemas.microsoft.com/office/drawing/2014/main" id="{0C18BB5B-0F02-46F1-87D8-48CF31B3CC5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45" y="1492"/>
                        <a:ext cx="44" cy="10"/>
                      </a:xfrm>
                      <a:custGeom>
                        <a:avLst/>
                        <a:gdLst>
                          <a:gd name="T0" fmla="*/ 132 w 132"/>
                          <a:gd name="T1" fmla="*/ 18 h 30"/>
                          <a:gd name="T2" fmla="*/ 109 w 132"/>
                          <a:gd name="T3" fmla="*/ 0 h 30"/>
                          <a:gd name="T4" fmla="*/ 0 w 132"/>
                          <a:gd name="T5" fmla="*/ 9 h 30"/>
                          <a:gd name="T6" fmla="*/ 1 w 132"/>
                          <a:gd name="T7" fmla="*/ 30 h 3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32" h="30">
                            <a:moveTo>
                              <a:pt x="132" y="18"/>
                            </a:moveTo>
                            <a:lnTo>
                              <a:pt x="109" y="0"/>
                            </a:lnTo>
                            <a:lnTo>
                              <a:pt x="0" y="9"/>
                            </a:lnTo>
                            <a:lnTo>
                              <a:pt x="1" y="30"/>
                            </a:lnTo>
                          </a:path>
                        </a:pathLst>
                      </a:custGeom>
                      <a:noFill/>
                      <a:ln w="4763">
                        <a:solidFill>
                          <a:srgbClr val="40404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  <p:sp>
                    <p:nvSpPr>
                      <p:cNvPr id="813210" name="Line 154">
                        <a:extLst>
                          <a:ext uri="{FF2B5EF4-FFF2-40B4-BE49-F238E27FC236}">
                            <a16:creationId xmlns:a16="http://schemas.microsoft.com/office/drawing/2014/main" id="{7C88623C-26A1-4BE6-BFE8-D2E9F16B779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240" y="1494"/>
                        <a:ext cx="1" cy="7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</p:grpSp>
                <p:sp>
                  <p:nvSpPr>
                    <p:cNvPr id="813211" name="Line 155">
                      <a:extLst>
                        <a:ext uri="{FF2B5EF4-FFF2-40B4-BE49-F238E27FC236}">
                          <a16:creationId xmlns:a16="http://schemas.microsoft.com/office/drawing/2014/main" id="{70AD442B-9F47-48C0-9D12-159EECB851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36" y="1501"/>
                      <a:ext cx="2" cy="26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20202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813212" name="Group 156">
                    <a:extLst>
                      <a:ext uri="{FF2B5EF4-FFF2-40B4-BE49-F238E27FC236}">
                        <a16:creationId xmlns:a16="http://schemas.microsoft.com/office/drawing/2014/main" id="{66FB0B40-E2E3-4295-A819-F2F713B76E8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174" y="1495"/>
                    <a:ext cx="57" cy="37"/>
                    <a:chOff x="1174" y="1495"/>
                    <a:chExt cx="57" cy="37"/>
                  </a:xfrm>
                </p:grpSpPr>
                <p:sp>
                  <p:nvSpPr>
                    <p:cNvPr id="813213" name="Freeform 157">
                      <a:extLst>
                        <a:ext uri="{FF2B5EF4-FFF2-40B4-BE49-F238E27FC236}">
                          <a16:creationId xmlns:a16="http://schemas.microsoft.com/office/drawing/2014/main" id="{43355893-DD37-45F4-A67F-4B257CE948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174" y="1495"/>
                      <a:ext cx="57" cy="12"/>
                    </a:xfrm>
                    <a:custGeom>
                      <a:avLst/>
                      <a:gdLst>
                        <a:gd name="T0" fmla="*/ 169 w 169"/>
                        <a:gd name="T1" fmla="*/ 0 h 35"/>
                        <a:gd name="T2" fmla="*/ 0 w 169"/>
                        <a:gd name="T3" fmla="*/ 15 h 35"/>
                        <a:gd name="T4" fmla="*/ 1 w 169"/>
                        <a:gd name="T5" fmla="*/ 35 h 35"/>
                        <a:gd name="T6" fmla="*/ 159 w 169"/>
                        <a:gd name="T7" fmla="*/ 22 h 35"/>
                        <a:gd name="T8" fmla="*/ 169 w 169"/>
                        <a:gd name="T9" fmla="*/ 0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69" h="35">
                          <a:moveTo>
                            <a:pt x="169" y="0"/>
                          </a:moveTo>
                          <a:lnTo>
                            <a:pt x="0" y="15"/>
                          </a:lnTo>
                          <a:lnTo>
                            <a:pt x="1" y="35"/>
                          </a:lnTo>
                          <a:lnTo>
                            <a:pt x="159" y="22"/>
                          </a:lnTo>
                          <a:lnTo>
                            <a:pt x="169" y="0"/>
                          </a:lnTo>
                          <a:close/>
                        </a:path>
                      </a:pathLst>
                    </a:custGeom>
                    <a:solidFill>
                      <a:srgbClr val="606060"/>
                    </a:solidFill>
                    <a:ln w="4763">
                      <a:solidFill>
                        <a:srgbClr val="40404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grpSp>
                  <p:nvGrpSpPr>
                    <p:cNvPr id="813214" name="Group 158">
                      <a:extLst>
                        <a:ext uri="{FF2B5EF4-FFF2-40B4-BE49-F238E27FC236}">
                          <a16:creationId xmlns:a16="http://schemas.microsoft.com/office/drawing/2014/main" id="{64267C06-2843-47D6-98D7-941602EAE6E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179" y="1497"/>
                      <a:ext cx="48" cy="10"/>
                      <a:chOff x="1179" y="1497"/>
                      <a:chExt cx="48" cy="10"/>
                    </a:xfrm>
                  </p:grpSpPr>
                  <p:sp>
                    <p:nvSpPr>
                      <p:cNvPr id="813215" name="Freeform 159">
                        <a:extLst>
                          <a:ext uri="{FF2B5EF4-FFF2-40B4-BE49-F238E27FC236}">
                            <a16:creationId xmlns:a16="http://schemas.microsoft.com/office/drawing/2014/main" id="{56AA399C-1A0D-4653-B873-FEA4B092E50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83" y="1497"/>
                        <a:ext cx="44" cy="10"/>
                      </a:xfrm>
                      <a:custGeom>
                        <a:avLst/>
                        <a:gdLst>
                          <a:gd name="T0" fmla="*/ 132 w 132"/>
                          <a:gd name="T1" fmla="*/ 19 h 30"/>
                          <a:gd name="T2" fmla="*/ 110 w 132"/>
                          <a:gd name="T3" fmla="*/ 0 h 30"/>
                          <a:gd name="T4" fmla="*/ 0 w 132"/>
                          <a:gd name="T5" fmla="*/ 9 h 30"/>
                          <a:gd name="T6" fmla="*/ 3 w 132"/>
                          <a:gd name="T7" fmla="*/ 30 h 3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132" h="30">
                            <a:moveTo>
                              <a:pt x="132" y="19"/>
                            </a:moveTo>
                            <a:lnTo>
                              <a:pt x="110" y="0"/>
                            </a:lnTo>
                            <a:lnTo>
                              <a:pt x="0" y="9"/>
                            </a:lnTo>
                            <a:lnTo>
                              <a:pt x="3" y="30"/>
                            </a:lnTo>
                          </a:path>
                        </a:pathLst>
                      </a:custGeom>
                      <a:noFill/>
                      <a:ln w="4763">
                        <a:solidFill>
                          <a:srgbClr val="40404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  <p:sp>
                    <p:nvSpPr>
                      <p:cNvPr id="813216" name="Line 160">
                        <a:extLst>
                          <a:ext uri="{FF2B5EF4-FFF2-40B4-BE49-F238E27FC236}">
                            <a16:creationId xmlns:a16="http://schemas.microsoft.com/office/drawing/2014/main" id="{021CFA7E-F98D-4C07-92D5-02793F7B3FE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79" y="1499"/>
                        <a:ext cx="1" cy="7"/>
                      </a:xfrm>
                      <a:prstGeom prst="line">
                        <a:avLst/>
                      </a:prstGeom>
                      <a:noFill/>
                      <a:ln w="4763">
                        <a:solidFill>
                          <a:srgbClr val="40404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</p:grpSp>
                <p:sp>
                  <p:nvSpPr>
                    <p:cNvPr id="813217" name="Line 161">
                      <a:extLst>
                        <a:ext uri="{FF2B5EF4-FFF2-40B4-BE49-F238E27FC236}">
                          <a16:creationId xmlns:a16="http://schemas.microsoft.com/office/drawing/2014/main" id="{901931F0-5206-4F6D-AE87-AB747E0ED5A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75" y="1506"/>
                      <a:ext cx="2" cy="26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20202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</p:grpSp>
            </p:grpSp>
            <p:grpSp>
              <p:nvGrpSpPr>
                <p:cNvPr id="813218" name="Group 162">
                  <a:extLst>
                    <a:ext uri="{FF2B5EF4-FFF2-40B4-BE49-F238E27FC236}">
                      <a16:creationId xmlns:a16="http://schemas.microsoft.com/office/drawing/2014/main" id="{92C6F7FA-ED0F-4AB0-B688-0E27C0362F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3" y="1496"/>
                  <a:ext cx="43" cy="31"/>
                  <a:chOff x="1243" y="1496"/>
                  <a:chExt cx="43" cy="31"/>
                </a:xfrm>
              </p:grpSpPr>
              <p:sp>
                <p:nvSpPr>
                  <p:cNvPr id="813219" name="Freeform 163">
                    <a:extLst>
                      <a:ext uri="{FF2B5EF4-FFF2-40B4-BE49-F238E27FC236}">
                        <a16:creationId xmlns:a16="http://schemas.microsoft.com/office/drawing/2014/main" id="{E6076A69-8485-47AF-AED0-8C4683E22D0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43" y="1496"/>
                    <a:ext cx="43" cy="31"/>
                  </a:xfrm>
                  <a:custGeom>
                    <a:avLst/>
                    <a:gdLst>
                      <a:gd name="T0" fmla="*/ 130 w 130"/>
                      <a:gd name="T1" fmla="*/ 41 h 91"/>
                      <a:gd name="T2" fmla="*/ 127 w 130"/>
                      <a:gd name="T3" fmla="*/ 31 h 91"/>
                      <a:gd name="T4" fmla="*/ 125 w 130"/>
                      <a:gd name="T5" fmla="*/ 26 h 91"/>
                      <a:gd name="T6" fmla="*/ 119 w 130"/>
                      <a:gd name="T7" fmla="*/ 18 h 91"/>
                      <a:gd name="T8" fmla="*/ 111 w 130"/>
                      <a:gd name="T9" fmla="*/ 13 h 91"/>
                      <a:gd name="T10" fmla="*/ 104 w 130"/>
                      <a:gd name="T11" fmla="*/ 7 h 91"/>
                      <a:gd name="T12" fmla="*/ 93 w 130"/>
                      <a:gd name="T13" fmla="*/ 4 h 91"/>
                      <a:gd name="T14" fmla="*/ 83 w 130"/>
                      <a:gd name="T15" fmla="*/ 2 h 91"/>
                      <a:gd name="T16" fmla="*/ 72 w 130"/>
                      <a:gd name="T17" fmla="*/ 0 h 91"/>
                      <a:gd name="T18" fmla="*/ 61 w 130"/>
                      <a:gd name="T19" fmla="*/ 0 h 91"/>
                      <a:gd name="T20" fmla="*/ 50 w 130"/>
                      <a:gd name="T21" fmla="*/ 3 h 91"/>
                      <a:gd name="T22" fmla="*/ 40 w 130"/>
                      <a:gd name="T23" fmla="*/ 5 h 91"/>
                      <a:gd name="T24" fmla="*/ 28 w 130"/>
                      <a:gd name="T25" fmla="*/ 8 h 91"/>
                      <a:gd name="T26" fmla="*/ 20 w 130"/>
                      <a:gd name="T27" fmla="*/ 15 h 91"/>
                      <a:gd name="T28" fmla="*/ 13 w 130"/>
                      <a:gd name="T29" fmla="*/ 21 h 91"/>
                      <a:gd name="T30" fmla="*/ 7 w 130"/>
                      <a:gd name="T31" fmla="*/ 29 h 91"/>
                      <a:gd name="T32" fmla="*/ 2 w 130"/>
                      <a:gd name="T33" fmla="*/ 35 h 91"/>
                      <a:gd name="T34" fmla="*/ 1 w 130"/>
                      <a:gd name="T35" fmla="*/ 43 h 91"/>
                      <a:gd name="T36" fmla="*/ 0 w 130"/>
                      <a:gd name="T37" fmla="*/ 51 h 91"/>
                      <a:gd name="T38" fmla="*/ 2 w 130"/>
                      <a:gd name="T39" fmla="*/ 60 h 91"/>
                      <a:gd name="T40" fmla="*/ 5 w 130"/>
                      <a:gd name="T41" fmla="*/ 65 h 91"/>
                      <a:gd name="T42" fmla="*/ 10 w 130"/>
                      <a:gd name="T43" fmla="*/ 73 h 91"/>
                      <a:gd name="T44" fmla="*/ 18 w 130"/>
                      <a:gd name="T45" fmla="*/ 78 h 91"/>
                      <a:gd name="T46" fmla="*/ 26 w 130"/>
                      <a:gd name="T47" fmla="*/ 85 h 91"/>
                      <a:gd name="T48" fmla="*/ 36 w 130"/>
                      <a:gd name="T49" fmla="*/ 87 h 91"/>
                      <a:gd name="T50" fmla="*/ 46 w 130"/>
                      <a:gd name="T51" fmla="*/ 90 h 91"/>
                      <a:gd name="T52" fmla="*/ 57 w 130"/>
                      <a:gd name="T53" fmla="*/ 91 h 91"/>
                      <a:gd name="T54" fmla="*/ 69 w 130"/>
                      <a:gd name="T55" fmla="*/ 91 h 91"/>
                      <a:gd name="T56" fmla="*/ 79 w 130"/>
                      <a:gd name="T57" fmla="*/ 89 h 91"/>
                      <a:gd name="T58" fmla="*/ 89 w 130"/>
                      <a:gd name="T59" fmla="*/ 86 h 91"/>
                      <a:gd name="T60" fmla="*/ 101 w 130"/>
                      <a:gd name="T61" fmla="*/ 83 h 91"/>
                      <a:gd name="T62" fmla="*/ 109 w 130"/>
                      <a:gd name="T63" fmla="*/ 77 h 91"/>
                      <a:gd name="T64" fmla="*/ 117 w 130"/>
                      <a:gd name="T65" fmla="*/ 70 h 91"/>
                      <a:gd name="T66" fmla="*/ 122 w 130"/>
                      <a:gd name="T67" fmla="*/ 63 h 91"/>
                      <a:gd name="T68" fmla="*/ 127 w 130"/>
                      <a:gd name="T69" fmla="*/ 56 h 91"/>
                      <a:gd name="T70" fmla="*/ 128 w 130"/>
                      <a:gd name="T71" fmla="*/ 48 h 91"/>
                      <a:gd name="T72" fmla="*/ 130 w 130"/>
                      <a:gd name="T73" fmla="*/ 41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30" h="91">
                        <a:moveTo>
                          <a:pt x="130" y="41"/>
                        </a:moveTo>
                        <a:lnTo>
                          <a:pt x="127" y="31"/>
                        </a:lnTo>
                        <a:lnTo>
                          <a:pt x="125" y="26"/>
                        </a:lnTo>
                        <a:lnTo>
                          <a:pt x="119" y="18"/>
                        </a:lnTo>
                        <a:lnTo>
                          <a:pt x="111" y="13"/>
                        </a:lnTo>
                        <a:lnTo>
                          <a:pt x="104" y="7"/>
                        </a:lnTo>
                        <a:lnTo>
                          <a:pt x="93" y="4"/>
                        </a:lnTo>
                        <a:lnTo>
                          <a:pt x="83" y="2"/>
                        </a:lnTo>
                        <a:lnTo>
                          <a:pt x="72" y="0"/>
                        </a:lnTo>
                        <a:lnTo>
                          <a:pt x="61" y="0"/>
                        </a:lnTo>
                        <a:lnTo>
                          <a:pt x="50" y="3"/>
                        </a:lnTo>
                        <a:lnTo>
                          <a:pt x="40" y="5"/>
                        </a:lnTo>
                        <a:lnTo>
                          <a:pt x="28" y="8"/>
                        </a:lnTo>
                        <a:lnTo>
                          <a:pt x="20" y="15"/>
                        </a:lnTo>
                        <a:lnTo>
                          <a:pt x="13" y="21"/>
                        </a:lnTo>
                        <a:lnTo>
                          <a:pt x="7" y="29"/>
                        </a:lnTo>
                        <a:lnTo>
                          <a:pt x="2" y="35"/>
                        </a:lnTo>
                        <a:lnTo>
                          <a:pt x="1" y="43"/>
                        </a:lnTo>
                        <a:lnTo>
                          <a:pt x="0" y="51"/>
                        </a:lnTo>
                        <a:lnTo>
                          <a:pt x="2" y="60"/>
                        </a:lnTo>
                        <a:lnTo>
                          <a:pt x="5" y="65"/>
                        </a:lnTo>
                        <a:lnTo>
                          <a:pt x="10" y="73"/>
                        </a:lnTo>
                        <a:lnTo>
                          <a:pt x="18" y="78"/>
                        </a:lnTo>
                        <a:lnTo>
                          <a:pt x="26" y="85"/>
                        </a:lnTo>
                        <a:lnTo>
                          <a:pt x="36" y="87"/>
                        </a:lnTo>
                        <a:lnTo>
                          <a:pt x="46" y="90"/>
                        </a:lnTo>
                        <a:lnTo>
                          <a:pt x="57" y="91"/>
                        </a:lnTo>
                        <a:lnTo>
                          <a:pt x="69" y="91"/>
                        </a:lnTo>
                        <a:lnTo>
                          <a:pt x="79" y="89"/>
                        </a:lnTo>
                        <a:lnTo>
                          <a:pt x="89" y="86"/>
                        </a:lnTo>
                        <a:lnTo>
                          <a:pt x="101" y="83"/>
                        </a:lnTo>
                        <a:lnTo>
                          <a:pt x="109" y="77"/>
                        </a:lnTo>
                        <a:lnTo>
                          <a:pt x="117" y="70"/>
                        </a:lnTo>
                        <a:lnTo>
                          <a:pt x="122" y="63"/>
                        </a:lnTo>
                        <a:lnTo>
                          <a:pt x="127" y="56"/>
                        </a:lnTo>
                        <a:lnTo>
                          <a:pt x="128" y="48"/>
                        </a:lnTo>
                        <a:lnTo>
                          <a:pt x="130" y="41"/>
                        </a:lnTo>
                        <a:close/>
                      </a:path>
                    </a:pathLst>
                  </a:custGeom>
                  <a:solidFill>
                    <a:srgbClr val="20202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220" name="Freeform 164">
                    <a:extLst>
                      <a:ext uri="{FF2B5EF4-FFF2-40B4-BE49-F238E27FC236}">
                        <a16:creationId xmlns:a16="http://schemas.microsoft.com/office/drawing/2014/main" id="{4D2D93E4-61B5-4D1C-BB44-18D7FFDB8A4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49" y="1501"/>
                    <a:ext cx="30" cy="21"/>
                  </a:xfrm>
                  <a:custGeom>
                    <a:avLst/>
                    <a:gdLst>
                      <a:gd name="T0" fmla="*/ 89 w 89"/>
                      <a:gd name="T1" fmla="*/ 29 h 65"/>
                      <a:gd name="T2" fmla="*/ 86 w 89"/>
                      <a:gd name="T3" fmla="*/ 24 h 65"/>
                      <a:gd name="T4" fmla="*/ 85 w 89"/>
                      <a:gd name="T5" fmla="*/ 18 h 65"/>
                      <a:gd name="T6" fmla="*/ 82 w 89"/>
                      <a:gd name="T7" fmla="*/ 13 h 65"/>
                      <a:gd name="T8" fmla="*/ 76 w 89"/>
                      <a:gd name="T9" fmla="*/ 11 h 65"/>
                      <a:gd name="T10" fmla="*/ 71 w 89"/>
                      <a:gd name="T11" fmla="*/ 7 h 65"/>
                      <a:gd name="T12" fmla="*/ 64 w 89"/>
                      <a:gd name="T13" fmla="*/ 4 h 65"/>
                      <a:gd name="T14" fmla="*/ 58 w 89"/>
                      <a:gd name="T15" fmla="*/ 3 h 65"/>
                      <a:gd name="T16" fmla="*/ 50 w 89"/>
                      <a:gd name="T17" fmla="*/ 0 h 65"/>
                      <a:gd name="T18" fmla="*/ 42 w 89"/>
                      <a:gd name="T19" fmla="*/ 2 h 65"/>
                      <a:gd name="T20" fmla="*/ 34 w 89"/>
                      <a:gd name="T21" fmla="*/ 3 h 65"/>
                      <a:gd name="T22" fmla="*/ 28 w 89"/>
                      <a:gd name="T23" fmla="*/ 4 h 65"/>
                      <a:gd name="T24" fmla="*/ 20 w 89"/>
                      <a:gd name="T25" fmla="*/ 8 h 65"/>
                      <a:gd name="T26" fmla="*/ 15 w 89"/>
                      <a:gd name="T27" fmla="*/ 12 h 65"/>
                      <a:gd name="T28" fmla="*/ 9 w 89"/>
                      <a:gd name="T29" fmla="*/ 16 h 65"/>
                      <a:gd name="T30" fmla="*/ 6 w 89"/>
                      <a:gd name="T31" fmla="*/ 21 h 65"/>
                      <a:gd name="T32" fmla="*/ 2 w 89"/>
                      <a:gd name="T33" fmla="*/ 25 h 65"/>
                      <a:gd name="T34" fmla="*/ 2 w 89"/>
                      <a:gd name="T35" fmla="*/ 30 h 65"/>
                      <a:gd name="T36" fmla="*/ 0 w 89"/>
                      <a:gd name="T37" fmla="*/ 37 h 65"/>
                      <a:gd name="T38" fmla="*/ 3 w 89"/>
                      <a:gd name="T39" fmla="*/ 42 h 65"/>
                      <a:gd name="T40" fmla="*/ 4 w 89"/>
                      <a:gd name="T41" fmla="*/ 47 h 65"/>
                      <a:gd name="T42" fmla="*/ 7 w 89"/>
                      <a:gd name="T43" fmla="*/ 52 h 65"/>
                      <a:gd name="T44" fmla="*/ 13 w 89"/>
                      <a:gd name="T45" fmla="*/ 55 h 65"/>
                      <a:gd name="T46" fmla="*/ 19 w 89"/>
                      <a:gd name="T47" fmla="*/ 59 h 65"/>
                      <a:gd name="T48" fmla="*/ 25 w 89"/>
                      <a:gd name="T49" fmla="*/ 61 h 65"/>
                      <a:gd name="T50" fmla="*/ 32 w 89"/>
                      <a:gd name="T51" fmla="*/ 63 h 65"/>
                      <a:gd name="T52" fmla="*/ 39 w 89"/>
                      <a:gd name="T53" fmla="*/ 65 h 65"/>
                      <a:gd name="T54" fmla="*/ 47 w 89"/>
                      <a:gd name="T55" fmla="*/ 64 h 65"/>
                      <a:gd name="T56" fmla="*/ 55 w 89"/>
                      <a:gd name="T57" fmla="*/ 63 h 65"/>
                      <a:gd name="T58" fmla="*/ 62 w 89"/>
                      <a:gd name="T59" fmla="*/ 61 h 65"/>
                      <a:gd name="T60" fmla="*/ 69 w 89"/>
                      <a:gd name="T61" fmla="*/ 57 h 65"/>
                      <a:gd name="T62" fmla="*/ 75 w 89"/>
                      <a:gd name="T63" fmla="*/ 54 h 65"/>
                      <a:gd name="T64" fmla="*/ 80 w 89"/>
                      <a:gd name="T65" fmla="*/ 50 h 65"/>
                      <a:gd name="T66" fmla="*/ 84 w 89"/>
                      <a:gd name="T67" fmla="*/ 44 h 65"/>
                      <a:gd name="T68" fmla="*/ 88 w 89"/>
                      <a:gd name="T69" fmla="*/ 41 h 65"/>
                      <a:gd name="T70" fmla="*/ 88 w 89"/>
                      <a:gd name="T71" fmla="*/ 35 h 65"/>
                      <a:gd name="T72" fmla="*/ 89 w 89"/>
                      <a:gd name="T73" fmla="*/ 29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89" h="65">
                        <a:moveTo>
                          <a:pt x="89" y="29"/>
                        </a:moveTo>
                        <a:lnTo>
                          <a:pt x="86" y="24"/>
                        </a:lnTo>
                        <a:lnTo>
                          <a:pt x="85" y="18"/>
                        </a:lnTo>
                        <a:lnTo>
                          <a:pt x="82" y="13"/>
                        </a:lnTo>
                        <a:lnTo>
                          <a:pt x="76" y="11"/>
                        </a:lnTo>
                        <a:lnTo>
                          <a:pt x="71" y="7"/>
                        </a:lnTo>
                        <a:lnTo>
                          <a:pt x="64" y="4"/>
                        </a:lnTo>
                        <a:lnTo>
                          <a:pt x="58" y="3"/>
                        </a:lnTo>
                        <a:lnTo>
                          <a:pt x="50" y="0"/>
                        </a:lnTo>
                        <a:lnTo>
                          <a:pt x="42" y="2"/>
                        </a:lnTo>
                        <a:lnTo>
                          <a:pt x="34" y="3"/>
                        </a:lnTo>
                        <a:lnTo>
                          <a:pt x="28" y="4"/>
                        </a:lnTo>
                        <a:lnTo>
                          <a:pt x="20" y="8"/>
                        </a:lnTo>
                        <a:lnTo>
                          <a:pt x="15" y="12"/>
                        </a:lnTo>
                        <a:lnTo>
                          <a:pt x="9" y="16"/>
                        </a:lnTo>
                        <a:lnTo>
                          <a:pt x="6" y="21"/>
                        </a:lnTo>
                        <a:lnTo>
                          <a:pt x="2" y="25"/>
                        </a:lnTo>
                        <a:lnTo>
                          <a:pt x="2" y="30"/>
                        </a:lnTo>
                        <a:lnTo>
                          <a:pt x="0" y="37"/>
                        </a:lnTo>
                        <a:lnTo>
                          <a:pt x="3" y="42"/>
                        </a:lnTo>
                        <a:lnTo>
                          <a:pt x="4" y="47"/>
                        </a:lnTo>
                        <a:lnTo>
                          <a:pt x="7" y="52"/>
                        </a:lnTo>
                        <a:lnTo>
                          <a:pt x="13" y="55"/>
                        </a:lnTo>
                        <a:lnTo>
                          <a:pt x="19" y="59"/>
                        </a:lnTo>
                        <a:lnTo>
                          <a:pt x="25" y="61"/>
                        </a:lnTo>
                        <a:lnTo>
                          <a:pt x="32" y="63"/>
                        </a:lnTo>
                        <a:lnTo>
                          <a:pt x="39" y="65"/>
                        </a:lnTo>
                        <a:lnTo>
                          <a:pt x="47" y="64"/>
                        </a:lnTo>
                        <a:lnTo>
                          <a:pt x="55" y="63"/>
                        </a:lnTo>
                        <a:lnTo>
                          <a:pt x="62" y="61"/>
                        </a:lnTo>
                        <a:lnTo>
                          <a:pt x="69" y="57"/>
                        </a:lnTo>
                        <a:lnTo>
                          <a:pt x="75" y="54"/>
                        </a:lnTo>
                        <a:lnTo>
                          <a:pt x="80" y="50"/>
                        </a:lnTo>
                        <a:lnTo>
                          <a:pt x="84" y="44"/>
                        </a:lnTo>
                        <a:lnTo>
                          <a:pt x="88" y="41"/>
                        </a:lnTo>
                        <a:lnTo>
                          <a:pt x="88" y="35"/>
                        </a:lnTo>
                        <a:lnTo>
                          <a:pt x="89" y="29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221" name="Freeform 165">
                    <a:extLst>
                      <a:ext uri="{FF2B5EF4-FFF2-40B4-BE49-F238E27FC236}">
                        <a16:creationId xmlns:a16="http://schemas.microsoft.com/office/drawing/2014/main" id="{03CE400D-0D53-4D2E-95F4-6E2A29F9E1D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259" y="1508"/>
                    <a:ext cx="11" cy="7"/>
                  </a:xfrm>
                  <a:custGeom>
                    <a:avLst/>
                    <a:gdLst>
                      <a:gd name="T0" fmla="*/ 34 w 34"/>
                      <a:gd name="T1" fmla="*/ 10 h 23"/>
                      <a:gd name="T2" fmla="*/ 34 w 34"/>
                      <a:gd name="T3" fmla="*/ 9 h 23"/>
                      <a:gd name="T4" fmla="*/ 32 w 34"/>
                      <a:gd name="T5" fmla="*/ 8 h 23"/>
                      <a:gd name="T6" fmla="*/ 31 w 34"/>
                      <a:gd name="T7" fmla="*/ 5 h 23"/>
                      <a:gd name="T8" fmla="*/ 28 w 34"/>
                      <a:gd name="T9" fmla="*/ 4 h 23"/>
                      <a:gd name="T10" fmla="*/ 27 w 34"/>
                      <a:gd name="T11" fmla="*/ 1 h 23"/>
                      <a:gd name="T12" fmla="*/ 23 w 34"/>
                      <a:gd name="T13" fmla="*/ 1 h 23"/>
                      <a:gd name="T14" fmla="*/ 22 w 34"/>
                      <a:gd name="T15" fmla="*/ 1 h 23"/>
                      <a:gd name="T16" fmla="*/ 19 w 34"/>
                      <a:gd name="T17" fmla="*/ 0 h 23"/>
                      <a:gd name="T18" fmla="*/ 15 w 34"/>
                      <a:gd name="T19" fmla="*/ 0 h 23"/>
                      <a:gd name="T20" fmla="*/ 13 w 34"/>
                      <a:gd name="T21" fmla="*/ 0 h 23"/>
                      <a:gd name="T22" fmla="*/ 10 w 34"/>
                      <a:gd name="T23" fmla="*/ 1 h 23"/>
                      <a:gd name="T24" fmla="*/ 7 w 34"/>
                      <a:gd name="T25" fmla="*/ 3 h 23"/>
                      <a:gd name="T26" fmla="*/ 5 w 34"/>
                      <a:gd name="T27" fmla="*/ 4 h 23"/>
                      <a:gd name="T28" fmla="*/ 2 w 34"/>
                      <a:gd name="T29" fmla="*/ 5 h 23"/>
                      <a:gd name="T30" fmla="*/ 2 w 34"/>
                      <a:gd name="T31" fmla="*/ 8 h 23"/>
                      <a:gd name="T32" fmla="*/ 1 w 34"/>
                      <a:gd name="T33" fmla="*/ 9 h 23"/>
                      <a:gd name="T34" fmla="*/ 0 w 34"/>
                      <a:gd name="T35" fmla="*/ 10 h 23"/>
                      <a:gd name="T36" fmla="*/ 0 w 34"/>
                      <a:gd name="T37" fmla="*/ 13 h 23"/>
                      <a:gd name="T38" fmla="*/ 0 w 34"/>
                      <a:gd name="T39" fmla="*/ 14 h 23"/>
                      <a:gd name="T40" fmla="*/ 1 w 34"/>
                      <a:gd name="T41" fmla="*/ 16 h 23"/>
                      <a:gd name="T42" fmla="*/ 2 w 34"/>
                      <a:gd name="T43" fmla="*/ 18 h 23"/>
                      <a:gd name="T44" fmla="*/ 5 w 34"/>
                      <a:gd name="T45" fmla="*/ 20 h 23"/>
                      <a:gd name="T46" fmla="*/ 6 w 34"/>
                      <a:gd name="T47" fmla="*/ 22 h 23"/>
                      <a:gd name="T48" fmla="*/ 10 w 34"/>
                      <a:gd name="T49" fmla="*/ 22 h 23"/>
                      <a:gd name="T50" fmla="*/ 11 w 34"/>
                      <a:gd name="T51" fmla="*/ 22 h 23"/>
                      <a:gd name="T52" fmla="*/ 14 w 34"/>
                      <a:gd name="T53" fmla="*/ 23 h 23"/>
                      <a:gd name="T54" fmla="*/ 18 w 34"/>
                      <a:gd name="T55" fmla="*/ 23 h 23"/>
                      <a:gd name="T56" fmla="*/ 21 w 34"/>
                      <a:gd name="T57" fmla="*/ 23 h 23"/>
                      <a:gd name="T58" fmla="*/ 23 w 34"/>
                      <a:gd name="T59" fmla="*/ 22 h 23"/>
                      <a:gd name="T60" fmla="*/ 26 w 34"/>
                      <a:gd name="T61" fmla="*/ 21 h 23"/>
                      <a:gd name="T62" fmla="*/ 28 w 34"/>
                      <a:gd name="T63" fmla="*/ 20 h 23"/>
                      <a:gd name="T64" fmla="*/ 31 w 34"/>
                      <a:gd name="T65" fmla="*/ 18 h 23"/>
                      <a:gd name="T66" fmla="*/ 31 w 34"/>
                      <a:gd name="T67" fmla="*/ 16 h 23"/>
                      <a:gd name="T68" fmla="*/ 32 w 34"/>
                      <a:gd name="T69" fmla="*/ 14 h 23"/>
                      <a:gd name="T70" fmla="*/ 34 w 34"/>
                      <a:gd name="T71" fmla="*/ 13 h 23"/>
                      <a:gd name="T72" fmla="*/ 34 w 34"/>
                      <a:gd name="T73" fmla="*/ 1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34" h="23">
                        <a:moveTo>
                          <a:pt x="34" y="10"/>
                        </a:moveTo>
                        <a:lnTo>
                          <a:pt x="34" y="9"/>
                        </a:lnTo>
                        <a:lnTo>
                          <a:pt x="32" y="8"/>
                        </a:lnTo>
                        <a:lnTo>
                          <a:pt x="31" y="5"/>
                        </a:lnTo>
                        <a:lnTo>
                          <a:pt x="28" y="4"/>
                        </a:lnTo>
                        <a:lnTo>
                          <a:pt x="27" y="1"/>
                        </a:lnTo>
                        <a:lnTo>
                          <a:pt x="23" y="1"/>
                        </a:lnTo>
                        <a:lnTo>
                          <a:pt x="22" y="1"/>
                        </a:lnTo>
                        <a:lnTo>
                          <a:pt x="19" y="0"/>
                        </a:lnTo>
                        <a:lnTo>
                          <a:pt x="15" y="0"/>
                        </a:lnTo>
                        <a:lnTo>
                          <a:pt x="13" y="0"/>
                        </a:lnTo>
                        <a:lnTo>
                          <a:pt x="10" y="1"/>
                        </a:lnTo>
                        <a:lnTo>
                          <a:pt x="7" y="3"/>
                        </a:lnTo>
                        <a:lnTo>
                          <a:pt x="5" y="4"/>
                        </a:lnTo>
                        <a:lnTo>
                          <a:pt x="2" y="5"/>
                        </a:lnTo>
                        <a:lnTo>
                          <a:pt x="2" y="8"/>
                        </a:lnTo>
                        <a:lnTo>
                          <a:pt x="1" y="9"/>
                        </a:lnTo>
                        <a:lnTo>
                          <a:pt x="0" y="10"/>
                        </a:lnTo>
                        <a:lnTo>
                          <a:pt x="0" y="13"/>
                        </a:lnTo>
                        <a:lnTo>
                          <a:pt x="0" y="14"/>
                        </a:lnTo>
                        <a:lnTo>
                          <a:pt x="1" y="16"/>
                        </a:lnTo>
                        <a:lnTo>
                          <a:pt x="2" y="18"/>
                        </a:lnTo>
                        <a:lnTo>
                          <a:pt x="5" y="20"/>
                        </a:lnTo>
                        <a:lnTo>
                          <a:pt x="6" y="22"/>
                        </a:lnTo>
                        <a:lnTo>
                          <a:pt x="10" y="22"/>
                        </a:lnTo>
                        <a:lnTo>
                          <a:pt x="11" y="22"/>
                        </a:lnTo>
                        <a:lnTo>
                          <a:pt x="14" y="23"/>
                        </a:lnTo>
                        <a:lnTo>
                          <a:pt x="18" y="23"/>
                        </a:lnTo>
                        <a:lnTo>
                          <a:pt x="21" y="23"/>
                        </a:lnTo>
                        <a:lnTo>
                          <a:pt x="23" y="22"/>
                        </a:lnTo>
                        <a:lnTo>
                          <a:pt x="26" y="21"/>
                        </a:lnTo>
                        <a:lnTo>
                          <a:pt x="28" y="20"/>
                        </a:lnTo>
                        <a:lnTo>
                          <a:pt x="31" y="18"/>
                        </a:lnTo>
                        <a:lnTo>
                          <a:pt x="31" y="16"/>
                        </a:lnTo>
                        <a:lnTo>
                          <a:pt x="32" y="14"/>
                        </a:lnTo>
                        <a:lnTo>
                          <a:pt x="34" y="13"/>
                        </a:lnTo>
                        <a:lnTo>
                          <a:pt x="34" y="1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813222" name="Group 166">
                  <a:extLst>
                    <a:ext uri="{FF2B5EF4-FFF2-40B4-BE49-F238E27FC236}">
                      <a16:creationId xmlns:a16="http://schemas.microsoft.com/office/drawing/2014/main" id="{5706C7C6-D080-4F7B-826C-0C6C1A5E6FC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181" y="1502"/>
                  <a:ext cx="44" cy="30"/>
                  <a:chOff x="1181" y="1502"/>
                  <a:chExt cx="44" cy="30"/>
                </a:xfrm>
              </p:grpSpPr>
              <p:sp>
                <p:nvSpPr>
                  <p:cNvPr id="813223" name="Freeform 167">
                    <a:extLst>
                      <a:ext uri="{FF2B5EF4-FFF2-40B4-BE49-F238E27FC236}">
                        <a16:creationId xmlns:a16="http://schemas.microsoft.com/office/drawing/2014/main" id="{7F651166-0A12-4C9D-8A9E-177F88CD2B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81" y="1502"/>
                    <a:ext cx="44" cy="30"/>
                  </a:xfrm>
                  <a:custGeom>
                    <a:avLst/>
                    <a:gdLst>
                      <a:gd name="T0" fmla="*/ 130 w 130"/>
                      <a:gd name="T1" fmla="*/ 40 h 91"/>
                      <a:gd name="T2" fmla="*/ 128 w 130"/>
                      <a:gd name="T3" fmla="*/ 31 h 91"/>
                      <a:gd name="T4" fmla="*/ 125 w 130"/>
                      <a:gd name="T5" fmla="*/ 26 h 91"/>
                      <a:gd name="T6" fmla="*/ 120 w 130"/>
                      <a:gd name="T7" fmla="*/ 18 h 91"/>
                      <a:gd name="T8" fmla="*/ 112 w 130"/>
                      <a:gd name="T9" fmla="*/ 13 h 91"/>
                      <a:gd name="T10" fmla="*/ 104 w 130"/>
                      <a:gd name="T11" fmla="*/ 7 h 91"/>
                      <a:gd name="T12" fmla="*/ 94 w 130"/>
                      <a:gd name="T13" fmla="*/ 4 h 91"/>
                      <a:gd name="T14" fmla="*/ 83 w 130"/>
                      <a:gd name="T15" fmla="*/ 1 h 91"/>
                      <a:gd name="T16" fmla="*/ 73 w 130"/>
                      <a:gd name="T17" fmla="*/ 0 h 91"/>
                      <a:gd name="T18" fmla="*/ 61 w 130"/>
                      <a:gd name="T19" fmla="*/ 0 h 91"/>
                      <a:gd name="T20" fmla="*/ 51 w 130"/>
                      <a:gd name="T21" fmla="*/ 3 h 91"/>
                      <a:gd name="T22" fmla="*/ 40 w 130"/>
                      <a:gd name="T23" fmla="*/ 5 h 91"/>
                      <a:gd name="T24" fmla="*/ 29 w 130"/>
                      <a:gd name="T25" fmla="*/ 8 h 91"/>
                      <a:gd name="T26" fmla="*/ 21 w 130"/>
                      <a:gd name="T27" fmla="*/ 14 h 91"/>
                      <a:gd name="T28" fmla="*/ 13 w 130"/>
                      <a:gd name="T29" fmla="*/ 21 h 91"/>
                      <a:gd name="T30" fmla="*/ 8 w 130"/>
                      <a:gd name="T31" fmla="*/ 29 h 91"/>
                      <a:gd name="T32" fmla="*/ 3 w 130"/>
                      <a:gd name="T33" fmla="*/ 35 h 91"/>
                      <a:gd name="T34" fmla="*/ 1 w 130"/>
                      <a:gd name="T35" fmla="*/ 43 h 91"/>
                      <a:gd name="T36" fmla="*/ 0 w 130"/>
                      <a:gd name="T37" fmla="*/ 51 h 91"/>
                      <a:gd name="T38" fmla="*/ 3 w 130"/>
                      <a:gd name="T39" fmla="*/ 60 h 91"/>
                      <a:gd name="T40" fmla="*/ 5 w 130"/>
                      <a:gd name="T41" fmla="*/ 65 h 91"/>
                      <a:gd name="T42" fmla="*/ 10 w 130"/>
                      <a:gd name="T43" fmla="*/ 73 h 91"/>
                      <a:gd name="T44" fmla="*/ 18 w 130"/>
                      <a:gd name="T45" fmla="*/ 78 h 91"/>
                      <a:gd name="T46" fmla="*/ 26 w 130"/>
                      <a:gd name="T47" fmla="*/ 85 h 91"/>
                      <a:gd name="T48" fmla="*/ 36 w 130"/>
                      <a:gd name="T49" fmla="*/ 87 h 91"/>
                      <a:gd name="T50" fmla="*/ 47 w 130"/>
                      <a:gd name="T51" fmla="*/ 90 h 91"/>
                      <a:gd name="T52" fmla="*/ 57 w 130"/>
                      <a:gd name="T53" fmla="*/ 91 h 91"/>
                      <a:gd name="T54" fmla="*/ 69 w 130"/>
                      <a:gd name="T55" fmla="*/ 91 h 91"/>
                      <a:gd name="T56" fmla="*/ 79 w 130"/>
                      <a:gd name="T57" fmla="*/ 89 h 91"/>
                      <a:gd name="T58" fmla="*/ 90 w 130"/>
                      <a:gd name="T59" fmla="*/ 86 h 91"/>
                      <a:gd name="T60" fmla="*/ 101 w 130"/>
                      <a:gd name="T61" fmla="*/ 83 h 91"/>
                      <a:gd name="T62" fmla="*/ 109 w 130"/>
                      <a:gd name="T63" fmla="*/ 77 h 91"/>
                      <a:gd name="T64" fmla="*/ 117 w 130"/>
                      <a:gd name="T65" fmla="*/ 70 h 91"/>
                      <a:gd name="T66" fmla="*/ 122 w 130"/>
                      <a:gd name="T67" fmla="*/ 63 h 91"/>
                      <a:gd name="T68" fmla="*/ 128 w 130"/>
                      <a:gd name="T69" fmla="*/ 56 h 91"/>
                      <a:gd name="T70" fmla="*/ 129 w 130"/>
                      <a:gd name="T71" fmla="*/ 48 h 91"/>
                      <a:gd name="T72" fmla="*/ 130 w 130"/>
                      <a:gd name="T73" fmla="*/ 4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30" h="91">
                        <a:moveTo>
                          <a:pt x="130" y="40"/>
                        </a:moveTo>
                        <a:lnTo>
                          <a:pt x="128" y="31"/>
                        </a:lnTo>
                        <a:lnTo>
                          <a:pt x="125" y="26"/>
                        </a:lnTo>
                        <a:lnTo>
                          <a:pt x="120" y="18"/>
                        </a:lnTo>
                        <a:lnTo>
                          <a:pt x="112" y="13"/>
                        </a:lnTo>
                        <a:lnTo>
                          <a:pt x="104" y="7"/>
                        </a:lnTo>
                        <a:lnTo>
                          <a:pt x="94" y="4"/>
                        </a:lnTo>
                        <a:lnTo>
                          <a:pt x="83" y="1"/>
                        </a:lnTo>
                        <a:lnTo>
                          <a:pt x="73" y="0"/>
                        </a:lnTo>
                        <a:lnTo>
                          <a:pt x="61" y="0"/>
                        </a:lnTo>
                        <a:lnTo>
                          <a:pt x="51" y="3"/>
                        </a:lnTo>
                        <a:lnTo>
                          <a:pt x="40" y="5"/>
                        </a:lnTo>
                        <a:lnTo>
                          <a:pt x="29" y="8"/>
                        </a:lnTo>
                        <a:lnTo>
                          <a:pt x="21" y="14"/>
                        </a:lnTo>
                        <a:lnTo>
                          <a:pt x="13" y="21"/>
                        </a:lnTo>
                        <a:lnTo>
                          <a:pt x="8" y="29"/>
                        </a:lnTo>
                        <a:lnTo>
                          <a:pt x="3" y="35"/>
                        </a:lnTo>
                        <a:lnTo>
                          <a:pt x="1" y="43"/>
                        </a:lnTo>
                        <a:lnTo>
                          <a:pt x="0" y="51"/>
                        </a:lnTo>
                        <a:lnTo>
                          <a:pt x="3" y="60"/>
                        </a:lnTo>
                        <a:lnTo>
                          <a:pt x="5" y="65"/>
                        </a:lnTo>
                        <a:lnTo>
                          <a:pt x="10" y="73"/>
                        </a:lnTo>
                        <a:lnTo>
                          <a:pt x="18" y="78"/>
                        </a:lnTo>
                        <a:lnTo>
                          <a:pt x="26" y="85"/>
                        </a:lnTo>
                        <a:lnTo>
                          <a:pt x="36" y="87"/>
                        </a:lnTo>
                        <a:lnTo>
                          <a:pt x="47" y="90"/>
                        </a:lnTo>
                        <a:lnTo>
                          <a:pt x="57" y="91"/>
                        </a:lnTo>
                        <a:lnTo>
                          <a:pt x="69" y="91"/>
                        </a:lnTo>
                        <a:lnTo>
                          <a:pt x="79" y="89"/>
                        </a:lnTo>
                        <a:lnTo>
                          <a:pt x="90" y="86"/>
                        </a:lnTo>
                        <a:lnTo>
                          <a:pt x="101" y="83"/>
                        </a:lnTo>
                        <a:lnTo>
                          <a:pt x="109" y="77"/>
                        </a:lnTo>
                        <a:lnTo>
                          <a:pt x="117" y="70"/>
                        </a:lnTo>
                        <a:lnTo>
                          <a:pt x="122" y="63"/>
                        </a:lnTo>
                        <a:lnTo>
                          <a:pt x="128" y="56"/>
                        </a:lnTo>
                        <a:lnTo>
                          <a:pt x="129" y="48"/>
                        </a:lnTo>
                        <a:lnTo>
                          <a:pt x="130" y="40"/>
                        </a:lnTo>
                        <a:close/>
                      </a:path>
                    </a:pathLst>
                  </a:custGeom>
                  <a:solidFill>
                    <a:srgbClr val="20202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224" name="Freeform 168">
                    <a:extLst>
                      <a:ext uri="{FF2B5EF4-FFF2-40B4-BE49-F238E27FC236}">
                        <a16:creationId xmlns:a16="http://schemas.microsoft.com/office/drawing/2014/main" id="{06934155-C572-4E87-8D4D-88E3C6CCCBF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88" y="1506"/>
                    <a:ext cx="30" cy="22"/>
                  </a:xfrm>
                  <a:custGeom>
                    <a:avLst/>
                    <a:gdLst>
                      <a:gd name="T0" fmla="*/ 88 w 88"/>
                      <a:gd name="T1" fmla="*/ 28 h 65"/>
                      <a:gd name="T2" fmla="*/ 86 w 88"/>
                      <a:gd name="T3" fmla="*/ 23 h 65"/>
                      <a:gd name="T4" fmla="*/ 84 w 88"/>
                      <a:gd name="T5" fmla="*/ 18 h 65"/>
                      <a:gd name="T6" fmla="*/ 82 w 88"/>
                      <a:gd name="T7" fmla="*/ 13 h 65"/>
                      <a:gd name="T8" fmla="*/ 75 w 88"/>
                      <a:gd name="T9" fmla="*/ 10 h 65"/>
                      <a:gd name="T10" fmla="*/ 70 w 88"/>
                      <a:gd name="T11" fmla="*/ 6 h 65"/>
                      <a:gd name="T12" fmla="*/ 64 w 88"/>
                      <a:gd name="T13" fmla="*/ 4 h 65"/>
                      <a:gd name="T14" fmla="*/ 57 w 88"/>
                      <a:gd name="T15" fmla="*/ 2 h 65"/>
                      <a:gd name="T16" fmla="*/ 49 w 88"/>
                      <a:gd name="T17" fmla="*/ 0 h 65"/>
                      <a:gd name="T18" fmla="*/ 41 w 88"/>
                      <a:gd name="T19" fmla="*/ 1 h 65"/>
                      <a:gd name="T20" fmla="*/ 34 w 88"/>
                      <a:gd name="T21" fmla="*/ 2 h 65"/>
                      <a:gd name="T22" fmla="*/ 27 w 88"/>
                      <a:gd name="T23" fmla="*/ 4 h 65"/>
                      <a:gd name="T24" fmla="*/ 19 w 88"/>
                      <a:gd name="T25" fmla="*/ 8 h 65"/>
                      <a:gd name="T26" fmla="*/ 14 w 88"/>
                      <a:gd name="T27" fmla="*/ 12 h 65"/>
                      <a:gd name="T28" fmla="*/ 9 w 88"/>
                      <a:gd name="T29" fmla="*/ 15 h 65"/>
                      <a:gd name="T30" fmla="*/ 5 w 88"/>
                      <a:gd name="T31" fmla="*/ 21 h 65"/>
                      <a:gd name="T32" fmla="*/ 1 w 88"/>
                      <a:gd name="T33" fmla="*/ 25 h 65"/>
                      <a:gd name="T34" fmla="*/ 1 w 88"/>
                      <a:gd name="T35" fmla="*/ 30 h 65"/>
                      <a:gd name="T36" fmla="*/ 0 w 88"/>
                      <a:gd name="T37" fmla="*/ 36 h 65"/>
                      <a:gd name="T38" fmla="*/ 2 w 88"/>
                      <a:gd name="T39" fmla="*/ 41 h 65"/>
                      <a:gd name="T40" fmla="*/ 4 w 88"/>
                      <a:gd name="T41" fmla="*/ 47 h 65"/>
                      <a:gd name="T42" fmla="*/ 6 w 88"/>
                      <a:gd name="T43" fmla="*/ 52 h 65"/>
                      <a:gd name="T44" fmla="*/ 13 w 88"/>
                      <a:gd name="T45" fmla="*/ 54 h 65"/>
                      <a:gd name="T46" fmla="*/ 18 w 88"/>
                      <a:gd name="T47" fmla="*/ 58 h 65"/>
                      <a:gd name="T48" fmla="*/ 24 w 88"/>
                      <a:gd name="T49" fmla="*/ 61 h 65"/>
                      <a:gd name="T50" fmla="*/ 31 w 88"/>
                      <a:gd name="T51" fmla="*/ 62 h 65"/>
                      <a:gd name="T52" fmla="*/ 39 w 88"/>
                      <a:gd name="T53" fmla="*/ 65 h 65"/>
                      <a:gd name="T54" fmla="*/ 47 w 88"/>
                      <a:gd name="T55" fmla="*/ 64 h 65"/>
                      <a:gd name="T56" fmla="*/ 54 w 88"/>
                      <a:gd name="T57" fmla="*/ 62 h 65"/>
                      <a:gd name="T58" fmla="*/ 61 w 88"/>
                      <a:gd name="T59" fmla="*/ 61 h 65"/>
                      <a:gd name="T60" fmla="*/ 69 w 88"/>
                      <a:gd name="T61" fmla="*/ 57 h 65"/>
                      <a:gd name="T62" fmla="*/ 74 w 88"/>
                      <a:gd name="T63" fmla="*/ 53 h 65"/>
                      <a:gd name="T64" fmla="*/ 79 w 88"/>
                      <a:gd name="T65" fmla="*/ 49 h 65"/>
                      <a:gd name="T66" fmla="*/ 83 w 88"/>
                      <a:gd name="T67" fmla="*/ 44 h 65"/>
                      <a:gd name="T68" fmla="*/ 87 w 88"/>
                      <a:gd name="T69" fmla="*/ 40 h 65"/>
                      <a:gd name="T70" fmla="*/ 87 w 88"/>
                      <a:gd name="T71" fmla="*/ 35 h 65"/>
                      <a:gd name="T72" fmla="*/ 88 w 88"/>
                      <a:gd name="T73" fmla="*/ 28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88" h="65">
                        <a:moveTo>
                          <a:pt x="88" y="28"/>
                        </a:moveTo>
                        <a:lnTo>
                          <a:pt x="86" y="23"/>
                        </a:lnTo>
                        <a:lnTo>
                          <a:pt x="84" y="18"/>
                        </a:lnTo>
                        <a:lnTo>
                          <a:pt x="82" y="13"/>
                        </a:lnTo>
                        <a:lnTo>
                          <a:pt x="75" y="10"/>
                        </a:lnTo>
                        <a:lnTo>
                          <a:pt x="70" y="6"/>
                        </a:lnTo>
                        <a:lnTo>
                          <a:pt x="64" y="4"/>
                        </a:lnTo>
                        <a:lnTo>
                          <a:pt x="57" y="2"/>
                        </a:lnTo>
                        <a:lnTo>
                          <a:pt x="49" y="0"/>
                        </a:lnTo>
                        <a:lnTo>
                          <a:pt x="41" y="1"/>
                        </a:lnTo>
                        <a:lnTo>
                          <a:pt x="34" y="2"/>
                        </a:lnTo>
                        <a:lnTo>
                          <a:pt x="27" y="4"/>
                        </a:lnTo>
                        <a:lnTo>
                          <a:pt x="19" y="8"/>
                        </a:lnTo>
                        <a:lnTo>
                          <a:pt x="14" y="12"/>
                        </a:lnTo>
                        <a:lnTo>
                          <a:pt x="9" y="15"/>
                        </a:lnTo>
                        <a:lnTo>
                          <a:pt x="5" y="21"/>
                        </a:lnTo>
                        <a:lnTo>
                          <a:pt x="1" y="25"/>
                        </a:lnTo>
                        <a:lnTo>
                          <a:pt x="1" y="30"/>
                        </a:lnTo>
                        <a:lnTo>
                          <a:pt x="0" y="36"/>
                        </a:lnTo>
                        <a:lnTo>
                          <a:pt x="2" y="41"/>
                        </a:lnTo>
                        <a:lnTo>
                          <a:pt x="4" y="47"/>
                        </a:lnTo>
                        <a:lnTo>
                          <a:pt x="6" y="52"/>
                        </a:lnTo>
                        <a:lnTo>
                          <a:pt x="13" y="54"/>
                        </a:lnTo>
                        <a:lnTo>
                          <a:pt x="18" y="58"/>
                        </a:lnTo>
                        <a:lnTo>
                          <a:pt x="24" y="61"/>
                        </a:lnTo>
                        <a:lnTo>
                          <a:pt x="31" y="62"/>
                        </a:lnTo>
                        <a:lnTo>
                          <a:pt x="39" y="65"/>
                        </a:lnTo>
                        <a:lnTo>
                          <a:pt x="47" y="64"/>
                        </a:lnTo>
                        <a:lnTo>
                          <a:pt x="54" y="62"/>
                        </a:lnTo>
                        <a:lnTo>
                          <a:pt x="61" y="61"/>
                        </a:lnTo>
                        <a:lnTo>
                          <a:pt x="69" y="57"/>
                        </a:lnTo>
                        <a:lnTo>
                          <a:pt x="74" y="53"/>
                        </a:lnTo>
                        <a:lnTo>
                          <a:pt x="79" y="49"/>
                        </a:lnTo>
                        <a:lnTo>
                          <a:pt x="83" y="44"/>
                        </a:lnTo>
                        <a:lnTo>
                          <a:pt x="87" y="40"/>
                        </a:lnTo>
                        <a:lnTo>
                          <a:pt x="87" y="35"/>
                        </a:lnTo>
                        <a:lnTo>
                          <a:pt x="88" y="28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225" name="Freeform 169">
                    <a:extLst>
                      <a:ext uri="{FF2B5EF4-FFF2-40B4-BE49-F238E27FC236}">
                        <a16:creationId xmlns:a16="http://schemas.microsoft.com/office/drawing/2014/main" id="{18AD837F-EE1D-4DE5-8E94-7D7DF9F62F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198" y="1513"/>
                    <a:ext cx="11" cy="8"/>
                  </a:xfrm>
                  <a:custGeom>
                    <a:avLst/>
                    <a:gdLst>
                      <a:gd name="T0" fmla="*/ 34 w 34"/>
                      <a:gd name="T1" fmla="*/ 10 h 23"/>
                      <a:gd name="T2" fmla="*/ 34 w 34"/>
                      <a:gd name="T3" fmla="*/ 9 h 23"/>
                      <a:gd name="T4" fmla="*/ 33 w 34"/>
                      <a:gd name="T5" fmla="*/ 7 h 23"/>
                      <a:gd name="T6" fmla="*/ 32 w 34"/>
                      <a:gd name="T7" fmla="*/ 5 h 23"/>
                      <a:gd name="T8" fmla="*/ 29 w 34"/>
                      <a:gd name="T9" fmla="*/ 4 h 23"/>
                      <a:gd name="T10" fmla="*/ 28 w 34"/>
                      <a:gd name="T11" fmla="*/ 1 h 23"/>
                      <a:gd name="T12" fmla="*/ 24 w 34"/>
                      <a:gd name="T13" fmla="*/ 1 h 23"/>
                      <a:gd name="T14" fmla="*/ 23 w 34"/>
                      <a:gd name="T15" fmla="*/ 1 h 23"/>
                      <a:gd name="T16" fmla="*/ 20 w 34"/>
                      <a:gd name="T17" fmla="*/ 0 h 23"/>
                      <a:gd name="T18" fmla="*/ 16 w 34"/>
                      <a:gd name="T19" fmla="*/ 0 h 23"/>
                      <a:gd name="T20" fmla="*/ 13 w 34"/>
                      <a:gd name="T21" fmla="*/ 0 h 23"/>
                      <a:gd name="T22" fmla="*/ 11 w 34"/>
                      <a:gd name="T23" fmla="*/ 1 h 23"/>
                      <a:gd name="T24" fmla="*/ 8 w 34"/>
                      <a:gd name="T25" fmla="*/ 2 h 23"/>
                      <a:gd name="T26" fmla="*/ 6 w 34"/>
                      <a:gd name="T27" fmla="*/ 4 h 23"/>
                      <a:gd name="T28" fmla="*/ 3 w 34"/>
                      <a:gd name="T29" fmla="*/ 5 h 23"/>
                      <a:gd name="T30" fmla="*/ 3 w 34"/>
                      <a:gd name="T31" fmla="*/ 7 h 23"/>
                      <a:gd name="T32" fmla="*/ 2 w 34"/>
                      <a:gd name="T33" fmla="*/ 9 h 23"/>
                      <a:gd name="T34" fmla="*/ 0 w 34"/>
                      <a:gd name="T35" fmla="*/ 10 h 23"/>
                      <a:gd name="T36" fmla="*/ 0 w 34"/>
                      <a:gd name="T37" fmla="*/ 13 h 23"/>
                      <a:gd name="T38" fmla="*/ 0 w 34"/>
                      <a:gd name="T39" fmla="*/ 14 h 23"/>
                      <a:gd name="T40" fmla="*/ 2 w 34"/>
                      <a:gd name="T41" fmla="*/ 15 h 23"/>
                      <a:gd name="T42" fmla="*/ 3 w 34"/>
                      <a:gd name="T43" fmla="*/ 18 h 23"/>
                      <a:gd name="T44" fmla="*/ 6 w 34"/>
                      <a:gd name="T45" fmla="*/ 19 h 23"/>
                      <a:gd name="T46" fmla="*/ 7 w 34"/>
                      <a:gd name="T47" fmla="*/ 22 h 23"/>
                      <a:gd name="T48" fmla="*/ 11 w 34"/>
                      <a:gd name="T49" fmla="*/ 22 h 23"/>
                      <a:gd name="T50" fmla="*/ 12 w 34"/>
                      <a:gd name="T51" fmla="*/ 22 h 23"/>
                      <a:gd name="T52" fmla="*/ 15 w 34"/>
                      <a:gd name="T53" fmla="*/ 23 h 23"/>
                      <a:gd name="T54" fmla="*/ 19 w 34"/>
                      <a:gd name="T55" fmla="*/ 23 h 23"/>
                      <a:gd name="T56" fmla="*/ 21 w 34"/>
                      <a:gd name="T57" fmla="*/ 23 h 23"/>
                      <a:gd name="T58" fmla="*/ 24 w 34"/>
                      <a:gd name="T59" fmla="*/ 22 h 23"/>
                      <a:gd name="T60" fmla="*/ 26 w 34"/>
                      <a:gd name="T61" fmla="*/ 20 h 23"/>
                      <a:gd name="T62" fmla="*/ 29 w 34"/>
                      <a:gd name="T63" fmla="*/ 19 h 23"/>
                      <a:gd name="T64" fmla="*/ 32 w 34"/>
                      <a:gd name="T65" fmla="*/ 18 h 23"/>
                      <a:gd name="T66" fmla="*/ 32 w 34"/>
                      <a:gd name="T67" fmla="*/ 15 h 23"/>
                      <a:gd name="T68" fmla="*/ 33 w 34"/>
                      <a:gd name="T69" fmla="*/ 14 h 23"/>
                      <a:gd name="T70" fmla="*/ 34 w 34"/>
                      <a:gd name="T71" fmla="*/ 13 h 23"/>
                      <a:gd name="T72" fmla="*/ 34 w 34"/>
                      <a:gd name="T73" fmla="*/ 1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34" h="23">
                        <a:moveTo>
                          <a:pt x="34" y="10"/>
                        </a:moveTo>
                        <a:lnTo>
                          <a:pt x="34" y="9"/>
                        </a:lnTo>
                        <a:lnTo>
                          <a:pt x="33" y="7"/>
                        </a:lnTo>
                        <a:lnTo>
                          <a:pt x="32" y="5"/>
                        </a:lnTo>
                        <a:lnTo>
                          <a:pt x="29" y="4"/>
                        </a:lnTo>
                        <a:lnTo>
                          <a:pt x="28" y="1"/>
                        </a:lnTo>
                        <a:lnTo>
                          <a:pt x="24" y="1"/>
                        </a:lnTo>
                        <a:lnTo>
                          <a:pt x="23" y="1"/>
                        </a:lnTo>
                        <a:lnTo>
                          <a:pt x="20" y="0"/>
                        </a:lnTo>
                        <a:lnTo>
                          <a:pt x="16" y="0"/>
                        </a:lnTo>
                        <a:lnTo>
                          <a:pt x="13" y="0"/>
                        </a:lnTo>
                        <a:lnTo>
                          <a:pt x="11" y="1"/>
                        </a:lnTo>
                        <a:lnTo>
                          <a:pt x="8" y="2"/>
                        </a:lnTo>
                        <a:lnTo>
                          <a:pt x="6" y="4"/>
                        </a:lnTo>
                        <a:lnTo>
                          <a:pt x="3" y="5"/>
                        </a:lnTo>
                        <a:lnTo>
                          <a:pt x="3" y="7"/>
                        </a:lnTo>
                        <a:lnTo>
                          <a:pt x="2" y="9"/>
                        </a:lnTo>
                        <a:lnTo>
                          <a:pt x="0" y="10"/>
                        </a:lnTo>
                        <a:lnTo>
                          <a:pt x="0" y="13"/>
                        </a:lnTo>
                        <a:lnTo>
                          <a:pt x="0" y="14"/>
                        </a:lnTo>
                        <a:lnTo>
                          <a:pt x="2" y="15"/>
                        </a:lnTo>
                        <a:lnTo>
                          <a:pt x="3" y="18"/>
                        </a:lnTo>
                        <a:lnTo>
                          <a:pt x="6" y="19"/>
                        </a:lnTo>
                        <a:lnTo>
                          <a:pt x="7" y="22"/>
                        </a:lnTo>
                        <a:lnTo>
                          <a:pt x="11" y="22"/>
                        </a:lnTo>
                        <a:lnTo>
                          <a:pt x="12" y="22"/>
                        </a:lnTo>
                        <a:lnTo>
                          <a:pt x="15" y="23"/>
                        </a:lnTo>
                        <a:lnTo>
                          <a:pt x="19" y="23"/>
                        </a:lnTo>
                        <a:lnTo>
                          <a:pt x="21" y="23"/>
                        </a:lnTo>
                        <a:lnTo>
                          <a:pt x="24" y="22"/>
                        </a:lnTo>
                        <a:lnTo>
                          <a:pt x="26" y="20"/>
                        </a:lnTo>
                        <a:lnTo>
                          <a:pt x="29" y="19"/>
                        </a:lnTo>
                        <a:lnTo>
                          <a:pt x="32" y="18"/>
                        </a:lnTo>
                        <a:lnTo>
                          <a:pt x="32" y="15"/>
                        </a:lnTo>
                        <a:lnTo>
                          <a:pt x="33" y="14"/>
                        </a:lnTo>
                        <a:lnTo>
                          <a:pt x="34" y="13"/>
                        </a:lnTo>
                        <a:lnTo>
                          <a:pt x="34" y="1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</p:grpSp>
        </p:grpSp>
        <p:grpSp>
          <p:nvGrpSpPr>
            <p:cNvPr id="813226" name="Group 170">
              <a:extLst>
                <a:ext uri="{FF2B5EF4-FFF2-40B4-BE49-F238E27FC236}">
                  <a16:creationId xmlns:a16="http://schemas.microsoft.com/office/drawing/2014/main" id="{CB004D3A-65D0-485F-A382-C4ACDBD02A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7" y="1395"/>
              <a:ext cx="225" cy="108"/>
              <a:chOff x="1507" y="1395"/>
              <a:chExt cx="225" cy="108"/>
            </a:xfrm>
          </p:grpSpPr>
          <p:grpSp>
            <p:nvGrpSpPr>
              <p:cNvPr id="813227" name="Group 171">
                <a:extLst>
                  <a:ext uri="{FF2B5EF4-FFF2-40B4-BE49-F238E27FC236}">
                    <a16:creationId xmlns:a16="http://schemas.microsoft.com/office/drawing/2014/main" id="{BE481F83-5787-4E55-8D76-D6361D887A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36" y="1395"/>
                <a:ext cx="96" cy="80"/>
                <a:chOff x="1636" y="1395"/>
                <a:chExt cx="96" cy="80"/>
              </a:xfrm>
            </p:grpSpPr>
            <p:sp>
              <p:nvSpPr>
                <p:cNvPr id="813228" name="Freeform 172">
                  <a:extLst>
                    <a:ext uri="{FF2B5EF4-FFF2-40B4-BE49-F238E27FC236}">
                      <a16:creationId xmlns:a16="http://schemas.microsoft.com/office/drawing/2014/main" id="{6DC9B357-8FFF-44D2-8539-75A6B6519D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36" y="1436"/>
                  <a:ext cx="8" cy="10"/>
                </a:xfrm>
                <a:custGeom>
                  <a:avLst/>
                  <a:gdLst>
                    <a:gd name="T0" fmla="*/ 21 w 24"/>
                    <a:gd name="T1" fmla="*/ 0 h 30"/>
                    <a:gd name="T2" fmla="*/ 0 w 24"/>
                    <a:gd name="T3" fmla="*/ 2 h 30"/>
                    <a:gd name="T4" fmla="*/ 3 w 24"/>
                    <a:gd name="T5" fmla="*/ 30 h 30"/>
                    <a:gd name="T6" fmla="*/ 24 w 24"/>
                    <a:gd name="T7" fmla="*/ 29 h 30"/>
                    <a:gd name="T8" fmla="*/ 21 w 24"/>
                    <a:gd name="T9" fmla="*/ 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30">
                      <a:moveTo>
                        <a:pt x="21" y="0"/>
                      </a:moveTo>
                      <a:lnTo>
                        <a:pt x="0" y="2"/>
                      </a:lnTo>
                      <a:lnTo>
                        <a:pt x="3" y="30"/>
                      </a:lnTo>
                      <a:lnTo>
                        <a:pt x="24" y="29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rgbClr val="606060"/>
                </a:solidFill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229" name="Freeform 173">
                  <a:extLst>
                    <a:ext uri="{FF2B5EF4-FFF2-40B4-BE49-F238E27FC236}">
                      <a16:creationId xmlns:a16="http://schemas.microsoft.com/office/drawing/2014/main" id="{AAC29766-903D-446E-B8A1-9C03156C83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0" y="1395"/>
                  <a:ext cx="89" cy="64"/>
                </a:xfrm>
                <a:custGeom>
                  <a:avLst/>
                  <a:gdLst>
                    <a:gd name="T0" fmla="*/ 197 w 266"/>
                    <a:gd name="T1" fmla="*/ 4 h 190"/>
                    <a:gd name="T2" fmla="*/ 182 w 266"/>
                    <a:gd name="T3" fmla="*/ 0 h 190"/>
                    <a:gd name="T4" fmla="*/ 15 w 266"/>
                    <a:gd name="T5" fmla="*/ 15 h 190"/>
                    <a:gd name="T6" fmla="*/ 0 w 266"/>
                    <a:gd name="T7" fmla="*/ 21 h 190"/>
                    <a:gd name="T8" fmla="*/ 5 w 266"/>
                    <a:gd name="T9" fmla="*/ 81 h 190"/>
                    <a:gd name="T10" fmla="*/ 1 w 266"/>
                    <a:gd name="T11" fmla="*/ 97 h 190"/>
                    <a:gd name="T12" fmla="*/ 9 w 266"/>
                    <a:gd name="T13" fmla="*/ 190 h 190"/>
                    <a:gd name="T14" fmla="*/ 266 w 266"/>
                    <a:gd name="T15" fmla="*/ 168 h 190"/>
                    <a:gd name="T16" fmla="*/ 259 w 266"/>
                    <a:gd name="T17" fmla="*/ 84 h 190"/>
                    <a:gd name="T18" fmla="*/ 237 w 266"/>
                    <a:gd name="T19" fmla="*/ 76 h 190"/>
                    <a:gd name="T20" fmla="*/ 205 w 266"/>
                    <a:gd name="T21" fmla="*/ 19 h 190"/>
                    <a:gd name="T22" fmla="*/ 198 w 266"/>
                    <a:gd name="T23" fmla="*/ 19 h 190"/>
                    <a:gd name="T24" fmla="*/ 231 w 266"/>
                    <a:gd name="T25" fmla="*/ 76 h 190"/>
                    <a:gd name="T26" fmla="*/ 184 w 266"/>
                    <a:gd name="T27" fmla="*/ 81 h 190"/>
                    <a:gd name="T28" fmla="*/ 198 w 266"/>
                    <a:gd name="T29" fmla="*/ 19 h 190"/>
                    <a:gd name="T30" fmla="*/ 192 w 266"/>
                    <a:gd name="T31" fmla="*/ 20 h 190"/>
                    <a:gd name="T32" fmla="*/ 176 w 266"/>
                    <a:gd name="T33" fmla="*/ 81 h 190"/>
                    <a:gd name="T34" fmla="*/ 89 w 266"/>
                    <a:gd name="T35" fmla="*/ 89 h 190"/>
                    <a:gd name="T36" fmla="*/ 111 w 266"/>
                    <a:gd name="T37" fmla="*/ 26 h 190"/>
                    <a:gd name="T38" fmla="*/ 98 w 266"/>
                    <a:gd name="T39" fmla="*/ 28 h 190"/>
                    <a:gd name="T40" fmla="*/ 74 w 266"/>
                    <a:gd name="T41" fmla="*/ 90 h 190"/>
                    <a:gd name="T42" fmla="*/ 7 w 266"/>
                    <a:gd name="T43" fmla="*/ 95 h 190"/>
                    <a:gd name="T44" fmla="*/ 29 w 266"/>
                    <a:gd name="T45" fmla="*/ 34 h 190"/>
                    <a:gd name="T46" fmla="*/ 98 w 266"/>
                    <a:gd name="T47" fmla="*/ 28 h 190"/>
                    <a:gd name="T48" fmla="*/ 111 w 266"/>
                    <a:gd name="T49" fmla="*/ 26 h 190"/>
                    <a:gd name="T50" fmla="*/ 192 w 266"/>
                    <a:gd name="T51" fmla="*/ 20 h 190"/>
                    <a:gd name="T52" fmla="*/ 198 w 266"/>
                    <a:gd name="T53" fmla="*/ 19 h 190"/>
                    <a:gd name="T54" fmla="*/ 205 w 266"/>
                    <a:gd name="T55" fmla="*/ 19 h 190"/>
                    <a:gd name="T56" fmla="*/ 198 w 266"/>
                    <a:gd name="T57" fmla="*/ 8 h 190"/>
                    <a:gd name="T58" fmla="*/ 197 w 266"/>
                    <a:gd name="T59" fmla="*/ 4 h 1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66" h="190">
                      <a:moveTo>
                        <a:pt x="197" y="4"/>
                      </a:moveTo>
                      <a:lnTo>
                        <a:pt x="182" y="0"/>
                      </a:lnTo>
                      <a:lnTo>
                        <a:pt x="15" y="15"/>
                      </a:lnTo>
                      <a:lnTo>
                        <a:pt x="0" y="21"/>
                      </a:lnTo>
                      <a:lnTo>
                        <a:pt x="5" y="81"/>
                      </a:lnTo>
                      <a:lnTo>
                        <a:pt x="1" y="97"/>
                      </a:lnTo>
                      <a:lnTo>
                        <a:pt x="9" y="190"/>
                      </a:lnTo>
                      <a:lnTo>
                        <a:pt x="266" y="168"/>
                      </a:lnTo>
                      <a:lnTo>
                        <a:pt x="259" y="84"/>
                      </a:lnTo>
                      <a:lnTo>
                        <a:pt x="237" y="76"/>
                      </a:lnTo>
                      <a:lnTo>
                        <a:pt x="205" y="19"/>
                      </a:lnTo>
                      <a:lnTo>
                        <a:pt x="198" y="19"/>
                      </a:lnTo>
                      <a:lnTo>
                        <a:pt x="231" y="76"/>
                      </a:lnTo>
                      <a:lnTo>
                        <a:pt x="184" y="81"/>
                      </a:lnTo>
                      <a:lnTo>
                        <a:pt x="198" y="19"/>
                      </a:lnTo>
                      <a:lnTo>
                        <a:pt x="192" y="20"/>
                      </a:lnTo>
                      <a:lnTo>
                        <a:pt x="176" y="81"/>
                      </a:lnTo>
                      <a:lnTo>
                        <a:pt x="89" y="89"/>
                      </a:lnTo>
                      <a:lnTo>
                        <a:pt x="111" y="26"/>
                      </a:lnTo>
                      <a:lnTo>
                        <a:pt x="98" y="28"/>
                      </a:lnTo>
                      <a:lnTo>
                        <a:pt x="74" y="90"/>
                      </a:lnTo>
                      <a:lnTo>
                        <a:pt x="7" y="95"/>
                      </a:lnTo>
                      <a:lnTo>
                        <a:pt x="29" y="34"/>
                      </a:lnTo>
                      <a:lnTo>
                        <a:pt x="98" y="28"/>
                      </a:lnTo>
                      <a:lnTo>
                        <a:pt x="111" y="26"/>
                      </a:lnTo>
                      <a:lnTo>
                        <a:pt x="192" y="20"/>
                      </a:lnTo>
                      <a:lnTo>
                        <a:pt x="198" y="19"/>
                      </a:lnTo>
                      <a:lnTo>
                        <a:pt x="205" y="19"/>
                      </a:lnTo>
                      <a:lnTo>
                        <a:pt x="198" y="8"/>
                      </a:lnTo>
                      <a:lnTo>
                        <a:pt x="197" y="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230" name="Line 174">
                  <a:extLst>
                    <a:ext uri="{FF2B5EF4-FFF2-40B4-BE49-F238E27FC236}">
                      <a16:creationId xmlns:a16="http://schemas.microsoft.com/office/drawing/2014/main" id="{2B49B6C5-9D7B-4AB5-87C5-46A353D943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1" y="1422"/>
                  <a:ext cx="3" cy="3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231" name="Freeform 175">
                  <a:extLst>
                    <a:ext uri="{FF2B5EF4-FFF2-40B4-BE49-F238E27FC236}">
                      <a16:creationId xmlns:a16="http://schemas.microsoft.com/office/drawing/2014/main" id="{5E265D29-FEEC-4A6E-A9AF-CE9E833845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7" y="1401"/>
                  <a:ext cx="8" cy="47"/>
                </a:xfrm>
                <a:custGeom>
                  <a:avLst/>
                  <a:gdLst>
                    <a:gd name="T0" fmla="*/ 25 w 25"/>
                    <a:gd name="T1" fmla="*/ 0 h 143"/>
                    <a:gd name="T2" fmla="*/ 0 w 25"/>
                    <a:gd name="T3" fmla="*/ 73 h 143"/>
                    <a:gd name="T4" fmla="*/ 6 w 25"/>
                    <a:gd name="T5" fmla="*/ 143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5" h="143">
                      <a:moveTo>
                        <a:pt x="25" y="0"/>
                      </a:moveTo>
                      <a:lnTo>
                        <a:pt x="0" y="73"/>
                      </a:lnTo>
                      <a:lnTo>
                        <a:pt x="6" y="143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grpSp>
              <p:nvGrpSpPr>
                <p:cNvPr id="813232" name="Group 176">
                  <a:extLst>
                    <a:ext uri="{FF2B5EF4-FFF2-40B4-BE49-F238E27FC236}">
                      <a16:creationId xmlns:a16="http://schemas.microsoft.com/office/drawing/2014/main" id="{5B51C1B4-4A44-4CB3-8A7B-1BA548A4FB0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43" y="1451"/>
                  <a:ext cx="89" cy="24"/>
                  <a:chOff x="1643" y="1451"/>
                  <a:chExt cx="89" cy="24"/>
                </a:xfrm>
              </p:grpSpPr>
              <p:sp>
                <p:nvSpPr>
                  <p:cNvPr id="813233" name="Freeform 177">
                    <a:extLst>
                      <a:ext uri="{FF2B5EF4-FFF2-40B4-BE49-F238E27FC236}">
                        <a16:creationId xmlns:a16="http://schemas.microsoft.com/office/drawing/2014/main" id="{17CD4E26-D0E8-4B49-97BF-0A5D7AA4A7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43" y="1451"/>
                    <a:ext cx="89" cy="24"/>
                  </a:xfrm>
                  <a:custGeom>
                    <a:avLst/>
                    <a:gdLst>
                      <a:gd name="T0" fmla="*/ 264 w 268"/>
                      <a:gd name="T1" fmla="*/ 0 h 73"/>
                      <a:gd name="T2" fmla="*/ 0 w 268"/>
                      <a:gd name="T3" fmla="*/ 23 h 73"/>
                      <a:gd name="T4" fmla="*/ 5 w 268"/>
                      <a:gd name="T5" fmla="*/ 73 h 73"/>
                      <a:gd name="T6" fmla="*/ 268 w 268"/>
                      <a:gd name="T7" fmla="*/ 50 h 73"/>
                      <a:gd name="T8" fmla="*/ 264 w 268"/>
                      <a:gd name="T9" fmla="*/ 0 h 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8" h="73">
                        <a:moveTo>
                          <a:pt x="264" y="0"/>
                        </a:moveTo>
                        <a:lnTo>
                          <a:pt x="0" y="23"/>
                        </a:lnTo>
                        <a:lnTo>
                          <a:pt x="5" y="73"/>
                        </a:lnTo>
                        <a:lnTo>
                          <a:pt x="268" y="50"/>
                        </a:lnTo>
                        <a:lnTo>
                          <a:pt x="26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grpSp>
                <p:nvGrpSpPr>
                  <p:cNvPr id="813234" name="Group 178">
                    <a:extLst>
                      <a:ext uri="{FF2B5EF4-FFF2-40B4-BE49-F238E27FC236}">
                        <a16:creationId xmlns:a16="http://schemas.microsoft.com/office/drawing/2014/main" id="{EC716854-7277-48BE-81D1-376E6063F7D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701" y="1453"/>
                    <a:ext cx="25" cy="4"/>
                    <a:chOff x="1701" y="1453"/>
                    <a:chExt cx="25" cy="4"/>
                  </a:xfrm>
                </p:grpSpPr>
                <p:sp>
                  <p:nvSpPr>
                    <p:cNvPr id="813235" name="Line 179">
                      <a:extLst>
                        <a:ext uri="{FF2B5EF4-FFF2-40B4-BE49-F238E27FC236}">
                          <a16:creationId xmlns:a16="http://schemas.microsoft.com/office/drawing/2014/main" id="{304F3637-8AD5-4C97-85CF-6F564121EAD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701" y="1453"/>
                      <a:ext cx="25" cy="2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13236" name="Line 180">
                      <a:extLst>
                        <a:ext uri="{FF2B5EF4-FFF2-40B4-BE49-F238E27FC236}">
                          <a16:creationId xmlns:a16="http://schemas.microsoft.com/office/drawing/2014/main" id="{2E67147A-2347-4430-AF41-3255393C4ED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701" y="1455"/>
                      <a:ext cx="23" cy="2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</p:grpSp>
            </p:grpSp>
            <p:grpSp>
              <p:nvGrpSpPr>
                <p:cNvPr id="813237" name="Group 181">
                  <a:extLst>
                    <a:ext uri="{FF2B5EF4-FFF2-40B4-BE49-F238E27FC236}">
                      <a16:creationId xmlns:a16="http://schemas.microsoft.com/office/drawing/2014/main" id="{441A6CD3-B33B-4E3E-8389-3A63C9AA5BA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43" y="1443"/>
                  <a:ext cx="85" cy="7"/>
                  <a:chOff x="1643" y="1443"/>
                  <a:chExt cx="85" cy="7"/>
                </a:xfrm>
              </p:grpSpPr>
              <p:sp>
                <p:nvSpPr>
                  <p:cNvPr id="813238" name="Line 182">
                    <a:extLst>
                      <a:ext uri="{FF2B5EF4-FFF2-40B4-BE49-F238E27FC236}">
                        <a16:creationId xmlns:a16="http://schemas.microsoft.com/office/drawing/2014/main" id="{BFD6C005-49EF-4ED9-8952-5AF176D0C5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02" y="1444"/>
                    <a:ext cx="26" cy="3"/>
                  </a:xfrm>
                  <a:prstGeom prst="line">
                    <a:avLst/>
                  </a:prstGeom>
                  <a:noFill/>
                  <a:ln w="4763">
                    <a:solidFill>
                      <a:srgbClr val="20202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239" name="Line 183">
                    <a:extLst>
                      <a:ext uri="{FF2B5EF4-FFF2-40B4-BE49-F238E27FC236}">
                        <a16:creationId xmlns:a16="http://schemas.microsoft.com/office/drawing/2014/main" id="{746EB902-C7FB-4F9A-A0E4-2EE89FA0BCA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43" y="1443"/>
                    <a:ext cx="85" cy="7"/>
                  </a:xfrm>
                  <a:prstGeom prst="line">
                    <a:avLst/>
                  </a:prstGeom>
                  <a:noFill/>
                  <a:ln w="4763">
                    <a:solidFill>
                      <a:srgbClr val="20202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  <p:sp>
              <p:nvSpPr>
                <p:cNvPr id="813240" name="Line 184">
                  <a:extLst>
                    <a:ext uri="{FF2B5EF4-FFF2-40B4-BE49-F238E27FC236}">
                      <a16:creationId xmlns:a16="http://schemas.microsoft.com/office/drawing/2014/main" id="{AD4EEE23-4389-4825-AB47-AD95F6C809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42" y="1427"/>
                  <a:ext cx="3" cy="3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grpSp>
              <p:nvGrpSpPr>
                <p:cNvPr id="813241" name="Group 185">
                  <a:extLst>
                    <a:ext uri="{FF2B5EF4-FFF2-40B4-BE49-F238E27FC236}">
                      <a16:creationId xmlns:a16="http://schemas.microsoft.com/office/drawing/2014/main" id="{EF78E566-5EE7-4616-A104-1B2089AB466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89" y="1410"/>
                  <a:ext cx="15" cy="24"/>
                  <a:chOff x="1689" y="1410"/>
                  <a:chExt cx="15" cy="24"/>
                </a:xfrm>
              </p:grpSpPr>
              <p:sp>
                <p:nvSpPr>
                  <p:cNvPr id="813242" name="Freeform 186">
                    <a:extLst>
                      <a:ext uri="{FF2B5EF4-FFF2-40B4-BE49-F238E27FC236}">
                        <a16:creationId xmlns:a16="http://schemas.microsoft.com/office/drawing/2014/main" id="{DE2197C7-F252-4037-BCF3-F17196F9C19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91" y="1410"/>
                    <a:ext cx="7" cy="15"/>
                  </a:xfrm>
                  <a:custGeom>
                    <a:avLst/>
                    <a:gdLst>
                      <a:gd name="T0" fmla="*/ 1 w 19"/>
                      <a:gd name="T1" fmla="*/ 2 h 44"/>
                      <a:gd name="T2" fmla="*/ 1 w 19"/>
                      <a:gd name="T3" fmla="*/ 2 h 44"/>
                      <a:gd name="T4" fmla="*/ 1 w 19"/>
                      <a:gd name="T5" fmla="*/ 2 h 44"/>
                      <a:gd name="T6" fmla="*/ 1 w 19"/>
                      <a:gd name="T7" fmla="*/ 2 h 44"/>
                      <a:gd name="T8" fmla="*/ 1 w 19"/>
                      <a:gd name="T9" fmla="*/ 2 h 44"/>
                      <a:gd name="T10" fmla="*/ 1 w 19"/>
                      <a:gd name="T11" fmla="*/ 2 h 44"/>
                      <a:gd name="T12" fmla="*/ 1 w 19"/>
                      <a:gd name="T13" fmla="*/ 2 h 44"/>
                      <a:gd name="T14" fmla="*/ 1 w 19"/>
                      <a:gd name="T15" fmla="*/ 2 h 44"/>
                      <a:gd name="T16" fmla="*/ 0 w 19"/>
                      <a:gd name="T17" fmla="*/ 2 h 44"/>
                      <a:gd name="T18" fmla="*/ 0 w 19"/>
                      <a:gd name="T19" fmla="*/ 2 h 44"/>
                      <a:gd name="T20" fmla="*/ 0 w 19"/>
                      <a:gd name="T21" fmla="*/ 2 h 44"/>
                      <a:gd name="T22" fmla="*/ 0 w 19"/>
                      <a:gd name="T23" fmla="*/ 2 h 44"/>
                      <a:gd name="T24" fmla="*/ 0 w 19"/>
                      <a:gd name="T25" fmla="*/ 3 h 44"/>
                      <a:gd name="T26" fmla="*/ 0 w 19"/>
                      <a:gd name="T27" fmla="*/ 3 h 44"/>
                      <a:gd name="T28" fmla="*/ 0 w 19"/>
                      <a:gd name="T29" fmla="*/ 3 h 44"/>
                      <a:gd name="T30" fmla="*/ 4 w 19"/>
                      <a:gd name="T31" fmla="*/ 41 h 44"/>
                      <a:gd name="T32" fmla="*/ 4 w 19"/>
                      <a:gd name="T33" fmla="*/ 41 h 44"/>
                      <a:gd name="T34" fmla="*/ 4 w 19"/>
                      <a:gd name="T35" fmla="*/ 42 h 44"/>
                      <a:gd name="T36" fmla="*/ 4 w 19"/>
                      <a:gd name="T37" fmla="*/ 42 h 44"/>
                      <a:gd name="T38" fmla="*/ 4 w 19"/>
                      <a:gd name="T39" fmla="*/ 42 h 44"/>
                      <a:gd name="T40" fmla="*/ 4 w 19"/>
                      <a:gd name="T41" fmla="*/ 42 h 44"/>
                      <a:gd name="T42" fmla="*/ 4 w 19"/>
                      <a:gd name="T43" fmla="*/ 42 h 44"/>
                      <a:gd name="T44" fmla="*/ 4 w 19"/>
                      <a:gd name="T45" fmla="*/ 42 h 44"/>
                      <a:gd name="T46" fmla="*/ 4 w 19"/>
                      <a:gd name="T47" fmla="*/ 44 h 44"/>
                      <a:gd name="T48" fmla="*/ 4 w 19"/>
                      <a:gd name="T49" fmla="*/ 44 h 44"/>
                      <a:gd name="T50" fmla="*/ 4 w 19"/>
                      <a:gd name="T51" fmla="*/ 44 h 44"/>
                      <a:gd name="T52" fmla="*/ 4 w 19"/>
                      <a:gd name="T53" fmla="*/ 44 h 44"/>
                      <a:gd name="T54" fmla="*/ 5 w 19"/>
                      <a:gd name="T55" fmla="*/ 44 h 44"/>
                      <a:gd name="T56" fmla="*/ 5 w 19"/>
                      <a:gd name="T57" fmla="*/ 44 h 44"/>
                      <a:gd name="T58" fmla="*/ 5 w 19"/>
                      <a:gd name="T59" fmla="*/ 44 h 44"/>
                      <a:gd name="T60" fmla="*/ 18 w 19"/>
                      <a:gd name="T61" fmla="*/ 41 h 44"/>
                      <a:gd name="T62" fmla="*/ 18 w 19"/>
                      <a:gd name="T63" fmla="*/ 41 h 44"/>
                      <a:gd name="T64" fmla="*/ 18 w 19"/>
                      <a:gd name="T65" fmla="*/ 41 h 44"/>
                      <a:gd name="T66" fmla="*/ 18 w 19"/>
                      <a:gd name="T67" fmla="*/ 41 h 44"/>
                      <a:gd name="T68" fmla="*/ 18 w 19"/>
                      <a:gd name="T69" fmla="*/ 41 h 44"/>
                      <a:gd name="T70" fmla="*/ 18 w 19"/>
                      <a:gd name="T71" fmla="*/ 41 h 44"/>
                      <a:gd name="T72" fmla="*/ 18 w 19"/>
                      <a:gd name="T73" fmla="*/ 41 h 44"/>
                      <a:gd name="T74" fmla="*/ 18 w 19"/>
                      <a:gd name="T75" fmla="*/ 41 h 44"/>
                      <a:gd name="T76" fmla="*/ 19 w 19"/>
                      <a:gd name="T77" fmla="*/ 41 h 44"/>
                      <a:gd name="T78" fmla="*/ 19 w 19"/>
                      <a:gd name="T79" fmla="*/ 41 h 44"/>
                      <a:gd name="T80" fmla="*/ 19 w 19"/>
                      <a:gd name="T81" fmla="*/ 41 h 44"/>
                      <a:gd name="T82" fmla="*/ 19 w 19"/>
                      <a:gd name="T83" fmla="*/ 41 h 44"/>
                      <a:gd name="T84" fmla="*/ 19 w 19"/>
                      <a:gd name="T85" fmla="*/ 41 h 44"/>
                      <a:gd name="T86" fmla="*/ 19 w 19"/>
                      <a:gd name="T87" fmla="*/ 40 h 44"/>
                      <a:gd name="T88" fmla="*/ 19 w 19"/>
                      <a:gd name="T89" fmla="*/ 40 h 44"/>
                      <a:gd name="T90" fmla="*/ 15 w 19"/>
                      <a:gd name="T91" fmla="*/ 2 h 44"/>
                      <a:gd name="T92" fmla="*/ 15 w 19"/>
                      <a:gd name="T93" fmla="*/ 2 h 44"/>
                      <a:gd name="T94" fmla="*/ 15 w 19"/>
                      <a:gd name="T95" fmla="*/ 2 h 44"/>
                      <a:gd name="T96" fmla="*/ 15 w 19"/>
                      <a:gd name="T97" fmla="*/ 1 h 44"/>
                      <a:gd name="T98" fmla="*/ 15 w 19"/>
                      <a:gd name="T99" fmla="*/ 1 h 44"/>
                      <a:gd name="T100" fmla="*/ 15 w 19"/>
                      <a:gd name="T101" fmla="*/ 1 h 44"/>
                      <a:gd name="T102" fmla="*/ 15 w 19"/>
                      <a:gd name="T103" fmla="*/ 1 h 44"/>
                      <a:gd name="T104" fmla="*/ 15 w 19"/>
                      <a:gd name="T105" fmla="*/ 1 h 44"/>
                      <a:gd name="T106" fmla="*/ 15 w 19"/>
                      <a:gd name="T107" fmla="*/ 0 h 44"/>
                      <a:gd name="T108" fmla="*/ 15 w 19"/>
                      <a:gd name="T109" fmla="*/ 0 h 44"/>
                      <a:gd name="T110" fmla="*/ 15 w 19"/>
                      <a:gd name="T111" fmla="*/ 0 h 44"/>
                      <a:gd name="T112" fmla="*/ 15 w 19"/>
                      <a:gd name="T113" fmla="*/ 0 h 44"/>
                      <a:gd name="T114" fmla="*/ 15 w 19"/>
                      <a:gd name="T115" fmla="*/ 0 h 44"/>
                      <a:gd name="T116" fmla="*/ 14 w 19"/>
                      <a:gd name="T117" fmla="*/ 0 h 44"/>
                      <a:gd name="T118" fmla="*/ 14 w 19"/>
                      <a:gd name="T119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9" h="44">
                        <a:moveTo>
                          <a:pt x="1" y="2"/>
                        </a:move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4" y="41"/>
                        </a:lnTo>
                        <a:lnTo>
                          <a:pt x="4" y="41"/>
                        </a:lnTo>
                        <a:lnTo>
                          <a:pt x="4" y="41"/>
                        </a:lnTo>
                        <a:lnTo>
                          <a:pt x="4" y="41"/>
                        </a:lnTo>
                        <a:lnTo>
                          <a:pt x="4" y="41"/>
                        </a:lnTo>
                        <a:lnTo>
                          <a:pt x="4" y="41"/>
                        </a:lnTo>
                        <a:lnTo>
                          <a:pt x="4" y="41"/>
                        </a:lnTo>
                        <a:lnTo>
                          <a:pt x="4" y="41"/>
                        </a:lnTo>
                        <a:lnTo>
                          <a:pt x="4" y="41"/>
                        </a:lnTo>
                        <a:lnTo>
                          <a:pt x="4" y="41"/>
                        </a:lnTo>
                        <a:lnTo>
                          <a:pt x="4" y="41"/>
                        </a:lnTo>
                        <a:lnTo>
                          <a:pt x="4" y="41"/>
                        </a:lnTo>
                        <a:lnTo>
                          <a:pt x="4" y="41"/>
                        </a:lnTo>
                        <a:lnTo>
                          <a:pt x="4" y="41"/>
                        </a:lnTo>
                        <a:lnTo>
                          <a:pt x="4" y="41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2"/>
                        </a:lnTo>
                        <a:lnTo>
                          <a:pt x="4" y="44"/>
                        </a:lnTo>
                        <a:lnTo>
                          <a:pt x="4" y="44"/>
                        </a:lnTo>
                        <a:lnTo>
                          <a:pt x="4" y="44"/>
                        </a:lnTo>
                        <a:lnTo>
                          <a:pt x="4" y="44"/>
                        </a:lnTo>
                        <a:lnTo>
                          <a:pt x="4" y="44"/>
                        </a:lnTo>
                        <a:lnTo>
                          <a:pt x="4" y="44"/>
                        </a:lnTo>
                        <a:lnTo>
                          <a:pt x="4" y="44"/>
                        </a:lnTo>
                        <a:lnTo>
                          <a:pt x="4" y="44"/>
                        </a:lnTo>
                        <a:lnTo>
                          <a:pt x="4" y="44"/>
                        </a:lnTo>
                        <a:lnTo>
                          <a:pt x="4" y="44"/>
                        </a:lnTo>
                        <a:lnTo>
                          <a:pt x="4" y="44"/>
                        </a:lnTo>
                        <a:lnTo>
                          <a:pt x="4" y="44"/>
                        </a:lnTo>
                        <a:lnTo>
                          <a:pt x="4" y="44"/>
                        </a:lnTo>
                        <a:lnTo>
                          <a:pt x="4" y="44"/>
                        </a:lnTo>
                        <a:lnTo>
                          <a:pt x="4" y="44"/>
                        </a:lnTo>
                        <a:lnTo>
                          <a:pt x="4" y="44"/>
                        </a:lnTo>
                        <a:lnTo>
                          <a:pt x="4" y="44"/>
                        </a:lnTo>
                        <a:lnTo>
                          <a:pt x="4" y="44"/>
                        </a:lnTo>
                        <a:lnTo>
                          <a:pt x="4" y="44"/>
                        </a:lnTo>
                        <a:lnTo>
                          <a:pt x="4" y="44"/>
                        </a:lnTo>
                        <a:lnTo>
                          <a:pt x="4" y="44"/>
                        </a:lnTo>
                        <a:lnTo>
                          <a:pt x="4" y="44"/>
                        </a:lnTo>
                        <a:lnTo>
                          <a:pt x="4" y="44"/>
                        </a:lnTo>
                        <a:lnTo>
                          <a:pt x="4" y="44"/>
                        </a:lnTo>
                        <a:lnTo>
                          <a:pt x="4" y="44"/>
                        </a:lnTo>
                        <a:lnTo>
                          <a:pt x="4" y="44"/>
                        </a:lnTo>
                        <a:lnTo>
                          <a:pt x="4" y="44"/>
                        </a:lnTo>
                        <a:lnTo>
                          <a:pt x="5" y="44"/>
                        </a:lnTo>
                        <a:lnTo>
                          <a:pt x="5" y="44"/>
                        </a:lnTo>
                        <a:lnTo>
                          <a:pt x="5" y="44"/>
                        </a:lnTo>
                        <a:lnTo>
                          <a:pt x="5" y="44"/>
                        </a:lnTo>
                        <a:lnTo>
                          <a:pt x="5" y="44"/>
                        </a:lnTo>
                        <a:lnTo>
                          <a:pt x="5" y="44"/>
                        </a:lnTo>
                        <a:lnTo>
                          <a:pt x="5" y="44"/>
                        </a:lnTo>
                        <a:lnTo>
                          <a:pt x="5" y="44"/>
                        </a:lnTo>
                        <a:lnTo>
                          <a:pt x="5" y="44"/>
                        </a:lnTo>
                        <a:lnTo>
                          <a:pt x="5" y="44"/>
                        </a:lnTo>
                        <a:lnTo>
                          <a:pt x="5" y="44"/>
                        </a:lnTo>
                        <a:lnTo>
                          <a:pt x="5" y="44"/>
                        </a:lnTo>
                        <a:lnTo>
                          <a:pt x="5" y="44"/>
                        </a:lnTo>
                        <a:lnTo>
                          <a:pt x="5" y="44"/>
                        </a:lnTo>
                        <a:lnTo>
                          <a:pt x="5" y="44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8" y="41"/>
                        </a:lnTo>
                        <a:lnTo>
                          <a:pt x="19" y="41"/>
                        </a:lnTo>
                        <a:lnTo>
                          <a:pt x="19" y="41"/>
                        </a:lnTo>
                        <a:lnTo>
                          <a:pt x="19" y="41"/>
                        </a:lnTo>
                        <a:lnTo>
                          <a:pt x="19" y="41"/>
                        </a:lnTo>
                        <a:lnTo>
                          <a:pt x="19" y="41"/>
                        </a:lnTo>
                        <a:lnTo>
                          <a:pt x="19" y="41"/>
                        </a:lnTo>
                        <a:lnTo>
                          <a:pt x="19" y="41"/>
                        </a:lnTo>
                        <a:lnTo>
                          <a:pt x="19" y="41"/>
                        </a:lnTo>
                        <a:lnTo>
                          <a:pt x="19" y="41"/>
                        </a:lnTo>
                        <a:lnTo>
                          <a:pt x="19" y="41"/>
                        </a:lnTo>
                        <a:lnTo>
                          <a:pt x="19" y="41"/>
                        </a:lnTo>
                        <a:lnTo>
                          <a:pt x="19" y="41"/>
                        </a:lnTo>
                        <a:lnTo>
                          <a:pt x="19" y="41"/>
                        </a:lnTo>
                        <a:lnTo>
                          <a:pt x="19" y="41"/>
                        </a:lnTo>
                        <a:lnTo>
                          <a:pt x="19" y="41"/>
                        </a:lnTo>
                        <a:lnTo>
                          <a:pt x="19" y="41"/>
                        </a:lnTo>
                        <a:lnTo>
                          <a:pt x="19" y="41"/>
                        </a:lnTo>
                        <a:lnTo>
                          <a:pt x="19" y="41"/>
                        </a:lnTo>
                        <a:lnTo>
                          <a:pt x="19" y="41"/>
                        </a:lnTo>
                        <a:lnTo>
                          <a:pt x="19" y="41"/>
                        </a:lnTo>
                        <a:lnTo>
                          <a:pt x="19" y="41"/>
                        </a:lnTo>
                        <a:lnTo>
                          <a:pt x="19" y="41"/>
                        </a:lnTo>
                        <a:lnTo>
                          <a:pt x="19" y="41"/>
                        </a:lnTo>
                        <a:lnTo>
                          <a:pt x="19" y="41"/>
                        </a:lnTo>
                        <a:lnTo>
                          <a:pt x="19" y="41"/>
                        </a:lnTo>
                        <a:lnTo>
                          <a:pt x="19" y="41"/>
                        </a:lnTo>
                        <a:lnTo>
                          <a:pt x="19" y="41"/>
                        </a:lnTo>
                        <a:lnTo>
                          <a:pt x="19" y="40"/>
                        </a:lnTo>
                        <a:lnTo>
                          <a:pt x="19" y="40"/>
                        </a:lnTo>
                        <a:lnTo>
                          <a:pt x="19" y="40"/>
                        </a:lnTo>
                        <a:lnTo>
                          <a:pt x="19" y="40"/>
                        </a:lnTo>
                        <a:lnTo>
                          <a:pt x="19" y="40"/>
                        </a:lnTo>
                        <a:lnTo>
                          <a:pt x="19" y="40"/>
                        </a:lnTo>
                        <a:lnTo>
                          <a:pt x="19" y="40"/>
                        </a:lnTo>
                        <a:lnTo>
                          <a:pt x="19" y="40"/>
                        </a:lnTo>
                        <a:lnTo>
                          <a:pt x="19" y="40"/>
                        </a:lnTo>
                        <a:lnTo>
                          <a:pt x="19" y="40"/>
                        </a:lnTo>
                        <a:lnTo>
                          <a:pt x="19" y="40"/>
                        </a:lnTo>
                        <a:lnTo>
                          <a:pt x="19" y="40"/>
                        </a:lnTo>
                        <a:lnTo>
                          <a:pt x="19" y="40"/>
                        </a:lnTo>
                        <a:lnTo>
                          <a:pt x="19" y="40"/>
                        </a:lnTo>
                        <a:lnTo>
                          <a:pt x="19" y="40"/>
                        </a:lnTo>
                        <a:lnTo>
                          <a:pt x="15" y="2"/>
                        </a:lnTo>
                        <a:lnTo>
                          <a:pt x="15" y="2"/>
                        </a:lnTo>
                        <a:lnTo>
                          <a:pt x="15" y="2"/>
                        </a:lnTo>
                        <a:lnTo>
                          <a:pt x="15" y="2"/>
                        </a:lnTo>
                        <a:lnTo>
                          <a:pt x="15" y="2"/>
                        </a:lnTo>
                        <a:lnTo>
                          <a:pt x="15" y="2"/>
                        </a:lnTo>
                        <a:lnTo>
                          <a:pt x="15" y="2"/>
                        </a:lnTo>
                        <a:lnTo>
                          <a:pt x="15" y="2"/>
                        </a:lnTo>
                        <a:lnTo>
                          <a:pt x="15" y="2"/>
                        </a:lnTo>
                        <a:lnTo>
                          <a:pt x="15" y="2"/>
                        </a:lnTo>
                        <a:lnTo>
                          <a:pt x="15" y="2"/>
                        </a:lnTo>
                        <a:lnTo>
                          <a:pt x="15" y="2"/>
                        </a:lnTo>
                        <a:lnTo>
                          <a:pt x="15" y="2"/>
                        </a:lnTo>
                        <a:lnTo>
                          <a:pt x="15" y="2"/>
                        </a:lnTo>
                        <a:lnTo>
                          <a:pt x="15" y="2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1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5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14" y="0"/>
                        </a:lnTo>
                        <a:lnTo>
                          <a:pt x="1" y="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243" name="Freeform 187">
                    <a:extLst>
                      <a:ext uri="{FF2B5EF4-FFF2-40B4-BE49-F238E27FC236}">
                        <a16:creationId xmlns:a16="http://schemas.microsoft.com/office/drawing/2014/main" id="{DB70451C-DBAF-4D93-9694-B58E9DBA945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96" y="1430"/>
                    <a:ext cx="4" cy="4"/>
                  </a:xfrm>
                  <a:custGeom>
                    <a:avLst/>
                    <a:gdLst>
                      <a:gd name="T0" fmla="*/ 1 w 13"/>
                      <a:gd name="T1" fmla="*/ 1 h 14"/>
                      <a:gd name="T2" fmla="*/ 1 w 13"/>
                      <a:gd name="T3" fmla="*/ 1 h 14"/>
                      <a:gd name="T4" fmla="*/ 1 w 13"/>
                      <a:gd name="T5" fmla="*/ 1 h 14"/>
                      <a:gd name="T6" fmla="*/ 1 w 13"/>
                      <a:gd name="T7" fmla="*/ 1 h 14"/>
                      <a:gd name="T8" fmla="*/ 1 w 13"/>
                      <a:gd name="T9" fmla="*/ 1 h 14"/>
                      <a:gd name="T10" fmla="*/ 1 w 13"/>
                      <a:gd name="T11" fmla="*/ 1 h 14"/>
                      <a:gd name="T12" fmla="*/ 1 w 13"/>
                      <a:gd name="T13" fmla="*/ 1 h 14"/>
                      <a:gd name="T14" fmla="*/ 1 w 13"/>
                      <a:gd name="T15" fmla="*/ 3 h 14"/>
                      <a:gd name="T16" fmla="*/ 0 w 13"/>
                      <a:gd name="T17" fmla="*/ 3 h 14"/>
                      <a:gd name="T18" fmla="*/ 0 w 13"/>
                      <a:gd name="T19" fmla="*/ 3 h 14"/>
                      <a:gd name="T20" fmla="*/ 0 w 13"/>
                      <a:gd name="T21" fmla="*/ 3 h 14"/>
                      <a:gd name="T22" fmla="*/ 0 w 13"/>
                      <a:gd name="T23" fmla="*/ 3 h 14"/>
                      <a:gd name="T24" fmla="*/ 1 w 13"/>
                      <a:gd name="T25" fmla="*/ 3 h 14"/>
                      <a:gd name="T26" fmla="*/ 1 w 13"/>
                      <a:gd name="T27" fmla="*/ 3 h 14"/>
                      <a:gd name="T28" fmla="*/ 1 w 13"/>
                      <a:gd name="T29" fmla="*/ 3 h 14"/>
                      <a:gd name="T30" fmla="*/ 1 w 13"/>
                      <a:gd name="T31" fmla="*/ 13 h 14"/>
                      <a:gd name="T32" fmla="*/ 1 w 13"/>
                      <a:gd name="T33" fmla="*/ 13 h 14"/>
                      <a:gd name="T34" fmla="*/ 1 w 13"/>
                      <a:gd name="T35" fmla="*/ 13 h 14"/>
                      <a:gd name="T36" fmla="*/ 1 w 13"/>
                      <a:gd name="T37" fmla="*/ 13 h 14"/>
                      <a:gd name="T38" fmla="*/ 1 w 13"/>
                      <a:gd name="T39" fmla="*/ 13 h 14"/>
                      <a:gd name="T40" fmla="*/ 1 w 13"/>
                      <a:gd name="T41" fmla="*/ 13 h 14"/>
                      <a:gd name="T42" fmla="*/ 1 w 13"/>
                      <a:gd name="T43" fmla="*/ 13 h 14"/>
                      <a:gd name="T44" fmla="*/ 3 w 13"/>
                      <a:gd name="T45" fmla="*/ 13 h 14"/>
                      <a:gd name="T46" fmla="*/ 3 w 13"/>
                      <a:gd name="T47" fmla="*/ 14 h 14"/>
                      <a:gd name="T48" fmla="*/ 3 w 13"/>
                      <a:gd name="T49" fmla="*/ 14 h 14"/>
                      <a:gd name="T50" fmla="*/ 3 w 13"/>
                      <a:gd name="T51" fmla="*/ 14 h 14"/>
                      <a:gd name="T52" fmla="*/ 3 w 13"/>
                      <a:gd name="T53" fmla="*/ 14 h 14"/>
                      <a:gd name="T54" fmla="*/ 3 w 13"/>
                      <a:gd name="T55" fmla="*/ 13 h 14"/>
                      <a:gd name="T56" fmla="*/ 3 w 13"/>
                      <a:gd name="T57" fmla="*/ 13 h 14"/>
                      <a:gd name="T58" fmla="*/ 3 w 13"/>
                      <a:gd name="T59" fmla="*/ 13 h 14"/>
                      <a:gd name="T60" fmla="*/ 12 w 13"/>
                      <a:gd name="T61" fmla="*/ 13 h 14"/>
                      <a:gd name="T62" fmla="*/ 12 w 13"/>
                      <a:gd name="T63" fmla="*/ 13 h 14"/>
                      <a:gd name="T64" fmla="*/ 12 w 13"/>
                      <a:gd name="T65" fmla="*/ 13 h 14"/>
                      <a:gd name="T66" fmla="*/ 12 w 13"/>
                      <a:gd name="T67" fmla="*/ 13 h 14"/>
                      <a:gd name="T68" fmla="*/ 12 w 13"/>
                      <a:gd name="T69" fmla="*/ 13 h 14"/>
                      <a:gd name="T70" fmla="*/ 12 w 13"/>
                      <a:gd name="T71" fmla="*/ 13 h 14"/>
                      <a:gd name="T72" fmla="*/ 12 w 13"/>
                      <a:gd name="T73" fmla="*/ 13 h 14"/>
                      <a:gd name="T74" fmla="*/ 12 w 13"/>
                      <a:gd name="T75" fmla="*/ 12 h 14"/>
                      <a:gd name="T76" fmla="*/ 13 w 13"/>
                      <a:gd name="T77" fmla="*/ 12 h 14"/>
                      <a:gd name="T78" fmla="*/ 13 w 13"/>
                      <a:gd name="T79" fmla="*/ 12 h 14"/>
                      <a:gd name="T80" fmla="*/ 13 w 13"/>
                      <a:gd name="T81" fmla="*/ 12 h 14"/>
                      <a:gd name="T82" fmla="*/ 13 w 13"/>
                      <a:gd name="T83" fmla="*/ 12 h 14"/>
                      <a:gd name="T84" fmla="*/ 13 w 13"/>
                      <a:gd name="T85" fmla="*/ 12 h 14"/>
                      <a:gd name="T86" fmla="*/ 13 w 13"/>
                      <a:gd name="T87" fmla="*/ 12 h 14"/>
                      <a:gd name="T88" fmla="*/ 13 w 13"/>
                      <a:gd name="T89" fmla="*/ 12 h 14"/>
                      <a:gd name="T90" fmla="*/ 12 w 13"/>
                      <a:gd name="T91" fmla="*/ 1 h 14"/>
                      <a:gd name="T92" fmla="*/ 12 w 13"/>
                      <a:gd name="T93" fmla="*/ 1 h 14"/>
                      <a:gd name="T94" fmla="*/ 12 w 13"/>
                      <a:gd name="T95" fmla="*/ 1 h 14"/>
                      <a:gd name="T96" fmla="*/ 12 w 13"/>
                      <a:gd name="T97" fmla="*/ 1 h 14"/>
                      <a:gd name="T98" fmla="*/ 12 w 13"/>
                      <a:gd name="T99" fmla="*/ 1 h 14"/>
                      <a:gd name="T100" fmla="*/ 12 w 13"/>
                      <a:gd name="T101" fmla="*/ 1 h 14"/>
                      <a:gd name="T102" fmla="*/ 12 w 13"/>
                      <a:gd name="T103" fmla="*/ 1 h 14"/>
                      <a:gd name="T104" fmla="*/ 11 w 13"/>
                      <a:gd name="T105" fmla="*/ 1 h 14"/>
                      <a:gd name="T106" fmla="*/ 11 w 13"/>
                      <a:gd name="T107" fmla="*/ 0 h 14"/>
                      <a:gd name="T108" fmla="*/ 11 w 13"/>
                      <a:gd name="T109" fmla="*/ 0 h 14"/>
                      <a:gd name="T110" fmla="*/ 11 w 13"/>
                      <a:gd name="T111" fmla="*/ 0 h 14"/>
                      <a:gd name="T112" fmla="*/ 11 w 13"/>
                      <a:gd name="T113" fmla="*/ 0 h 14"/>
                      <a:gd name="T114" fmla="*/ 11 w 13"/>
                      <a:gd name="T115" fmla="*/ 0 h 14"/>
                      <a:gd name="T116" fmla="*/ 11 w 13"/>
                      <a:gd name="T117" fmla="*/ 1 h 14"/>
                      <a:gd name="T118" fmla="*/ 11 w 13"/>
                      <a:gd name="T119" fmla="*/ 1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3" h="14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1" y="13"/>
                        </a:lnTo>
                        <a:lnTo>
                          <a:pt x="3" y="13"/>
                        </a:lnTo>
                        <a:lnTo>
                          <a:pt x="3" y="13"/>
                        </a:lnTo>
                        <a:lnTo>
                          <a:pt x="3" y="13"/>
                        </a:lnTo>
                        <a:lnTo>
                          <a:pt x="3" y="13"/>
                        </a:lnTo>
                        <a:lnTo>
                          <a:pt x="3" y="13"/>
                        </a:lnTo>
                        <a:lnTo>
                          <a:pt x="3" y="13"/>
                        </a:lnTo>
                        <a:lnTo>
                          <a:pt x="3" y="13"/>
                        </a:lnTo>
                        <a:lnTo>
                          <a:pt x="3" y="14"/>
                        </a:lnTo>
                        <a:lnTo>
                          <a:pt x="3" y="14"/>
                        </a:lnTo>
                        <a:lnTo>
                          <a:pt x="3" y="14"/>
                        </a:lnTo>
                        <a:lnTo>
                          <a:pt x="3" y="14"/>
                        </a:lnTo>
                        <a:lnTo>
                          <a:pt x="3" y="14"/>
                        </a:lnTo>
                        <a:lnTo>
                          <a:pt x="3" y="14"/>
                        </a:lnTo>
                        <a:lnTo>
                          <a:pt x="3" y="14"/>
                        </a:lnTo>
                        <a:lnTo>
                          <a:pt x="3" y="14"/>
                        </a:lnTo>
                        <a:lnTo>
                          <a:pt x="3" y="14"/>
                        </a:lnTo>
                        <a:lnTo>
                          <a:pt x="3" y="14"/>
                        </a:lnTo>
                        <a:lnTo>
                          <a:pt x="3" y="14"/>
                        </a:lnTo>
                        <a:lnTo>
                          <a:pt x="3" y="14"/>
                        </a:lnTo>
                        <a:lnTo>
                          <a:pt x="3" y="14"/>
                        </a:lnTo>
                        <a:lnTo>
                          <a:pt x="3" y="14"/>
                        </a:lnTo>
                        <a:lnTo>
                          <a:pt x="3" y="14"/>
                        </a:lnTo>
                        <a:lnTo>
                          <a:pt x="3" y="14"/>
                        </a:lnTo>
                        <a:lnTo>
                          <a:pt x="3" y="14"/>
                        </a:lnTo>
                        <a:lnTo>
                          <a:pt x="3" y="14"/>
                        </a:lnTo>
                        <a:lnTo>
                          <a:pt x="3" y="14"/>
                        </a:lnTo>
                        <a:lnTo>
                          <a:pt x="3" y="14"/>
                        </a:lnTo>
                        <a:lnTo>
                          <a:pt x="3" y="14"/>
                        </a:lnTo>
                        <a:lnTo>
                          <a:pt x="3" y="14"/>
                        </a:lnTo>
                        <a:lnTo>
                          <a:pt x="3" y="14"/>
                        </a:lnTo>
                        <a:lnTo>
                          <a:pt x="3" y="14"/>
                        </a:lnTo>
                        <a:lnTo>
                          <a:pt x="3" y="14"/>
                        </a:lnTo>
                        <a:lnTo>
                          <a:pt x="3" y="14"/>
                        </a:lnTo>
                        <a:lnTo>
                          <a:pt x="3" y="14"/>
                        </a:lnTo>
                        <a:lnTo>
                          <a:pt x="3" y="13"/>
                        </a:lnTo>
                        <a:lnTo>
                          <a:pt x="3" y="13"/>
                        </a:lnTo>
                        <a:lnTo>
                          <a:pt x="3" y="13"/>
                        </a:lnTo>
                        <a:lnTo>
                          <a:pt x="3" y="13"/>
                        </a:lnTo>
                        <a:lnTo>
                          <a:pt x="3" y="13"/>
                        </a:lnTo>
                        <a:lnTo>
                          <a:pt x="3" y="13"/>
                        </a:lnTo>
                        <a:lnTo>
                          <a:pt x="3" y="13"/>
                        </a:lnTo>
                        <a:lnTo>
                          <a:pt x="3" y="13"/>
                        </a:lnTo>
                        <a:lnTo>
                          <a:pt x="3" y="13"/>
                        </a:lnTo>
                        <a:lnTo>
                          <a:pt x="3" y="13"/>
                        </a:lnTo>
                        <a:lnTo>
                          <a:pt x="3" y="13"/>
                        </a:lnTo>
                        <a:lnTo>
                          <a:pt x="3" y="13"/>
                        </a:lnTo>
                        <a:lnTo>
                          <a:pt x="3" y="13"/>
                        </a:lnTo>
                        <a:lnTo>
                          <a:pt x="3" y="13"/>
                        </a:lnTo>
                        <a:lnTo>
                          <a:pt x="3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3"/>
                        </a:lnTo>
                        <a:lnTo>
                          <a:pt x="12" y="12"/>
                        </a:lnTo>
                        <a:lnTo>
                          <a:pt x="12" y="12"/>
                        </a:lnTo>
                        <a:lnTo>
                          <a:pt x="12" y="12"/>
                        </a:lnTo>
                        <a:lnTo>
                          <a:pt x="12" y="12"/>
                        </a:lnTo>
                        <a:lnTo>
                          <a:pt x="12" y="12"/>
                        </a:lnTo>
                        <a:lnTo>
                          <a:pt x="12" y="12"/>
                        </a:lnTo>
                        <a:lnTo>
                          <a:pt x="12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244" name="Freeform 188">
                    <a:extLst>
                      <a:ext uri="{FF2B5EF4-FFF2-40B4-BE49-F238E27FC236}">
                        <a16:creationId xmlns:a16="http://schemas.microsoft.com/office/drawing/2014/main" id="{44171FF2-B48F-4A93-B7D3-CE2A595262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90" y="1430"/>
                    <a:ext cx="4" cy="4"/>
                  </a:xfrm>
                  <a:custGeom>
                    <a:avLst/>
                    <a:gdLst>
                      <a:gd name="T0" fmla="*/ 1 w 14"/>
                      <a:gd name="T1" fmla="*/ 1 h 13"/>
                      <a:gd name="T2" fmla="*/ 1 w 14"/>
                      <a:gd name="T3" fmla="*/ 1 h 13"/>
                      <a:gd name="T4" fmla="*/ 1 w 14"/>
                      <a:gd name="T5" fmla="*/ 1 h 13"/>
                      <a:gd name="T6" fmla="*/ 1 w 14"/>
                      <a:gd name="T7" fmla="*/ 1 h 13"/>
                      <a:gd name="T8" fmla="*/ 1 w 14"/>
                      <a:gd name="T9" fmla="*/ 1 h 13"/>
                      <a:gd name="T10" fmla="*/ 1 w 14"/>
                      <a:gd name="T11" fmla="*/ 1 h 13"/>
                      <a:gd name="T12" fmla="*/ 1 w 14"/>
                      <a:gd name="T13" fmla="*/ 1 h 13"/>
                      <a:gd name="T14" fmla="*/ 1 w 14"/>
                      <a:gd name="T15" fmla="*/ 3 h 13"/>
                      <a:gd name="T16" fmla="*/ 0 w 14"/>
                      <a:gd name="T17" fmla="*/ 3 h 13"/>
                      <a:gd name="T18" fmla="*/ 0 w 14"/>
                      <a:gd name="T19" fmla="*/ 3 h 13"/>
                      <a:gd name="T20" fmla="*/ 0 w 14"/>
                      <a:gd name="T21" fmla="*/ 3 h 13"/>
                      <a:gd name="T22" fmla="*/ 0 w 14"/>
                      <a:gd name="T23" fmla="*/ 3 h 13"/>
                      <a:gd name="T24" fmla="*/ 1 w 14"/>
                      <a:gd name="T25" fmla="*/ 3 h 13"/>
                      <a:gd name="T26" fmla="*/ 1 w 14"/>
                      <a:gd name="T27" fmla="*/ 3 h 13"/>
                      <a:gd name="T28" fmla="*/ 1 w 14"/>
                      <a:gd name="T29" fmla="*/ 3 h 13"/>
                      <a:gd name="T30" fmla="*/ 1 w 14"/>
                      <a:gd name="T31" fmla="*/ 12 h 13"/>
                      <a:gd name="T32" fmla="*/ 1 w 14"/>
                      <a:gd name="T33" fmla="*/ 12 h 13"/>
                      <a:gd name="T34" fmla="*/ 1 w 14"/>
                      <a:gd name="T35" fmla="*/ 12 h 13"/>
                      <a:gd name="T36" fmla="*/ 1 w 14"/>
                      <a:gd name="T37" fmla="*/ 12 h 13"/>
                      <a:gd name="T38" fmla="*/ 1 w 14"/>
                      <a:gd name="T39" fmla="*/ 12 h 13"/>
                      <a:gd name="T40" fmla="*/ 1 w 14"/>
                      <a:gd name="T41" fmla="*/ 12 h 13"/>
                      <a:gd name="T42" fmla="*/ 1 w 14"/>
                      <a:gd name="T43" fmla="*/ 12 h 13"/>
                      <a:gd name="T44" fmla="*/ 2 w 14"/>
                      <a:gd name="T45" fmla="*/ 12 h 13"/>
                      <a:gd name="T46" fmla="*/ 2 w 14"/>
                      <a:gd name="T47" fmla="*/ 13 h 13"/>
                      <a:gd name="T48" fmla="*/ 2 w 14"/>
                      <a:gd name="T49" fmla="*/ 13 h 13"/>
                      <a:gd name="T50" fmla="*/ 2 w 14"/>
                      <a:gd name="T51" fmla="*/ 13 h 13"/>
                      <a:gd name="T52" fmla="*/ 2 w 14"/>
                      <a:gd name="T53" fmla="*/ 13 h 13"/>
                      <a:gd name="T54" fmla="*/ 2 w 14"/>
                      <a:gd name="T55" fmla="*/ 12 h 13"/>
                      <a:gd name="T56" fmla="*/ 2 w 14"/>
                      <a:gd name="T57" fmla="*/ 12 h 13"/>
                      <a:gd name="T58" fmla="*/ 2 w 14"/>
                      <a:gd name="T59" fmla="*/ 12 h 13"/>
                      <a:gd name="T60" fmla="*/ 13 w 14"/>
                      <a:gd name="T61" fmla="*/ 12 h 13"/>
                      <a:gd name="T62" fmla="*/ 13 w 14"/>
                      <a:gd name="T63" fmla="*/ 12 h 13"/>
                      <a:gd name="T64" fmla="*/ 13 w 14"/>
                      <a:gd name="T65" fmla="*/ 12 h 13"/>
                      <a:gd name="T66" fmla="*/ 13 w 14"/>
                      <a:gd name="T67" fmla="*/ 12 h 13"/>
                      <a:gd name="T68" fmla="*/ 13 w 14"/>
                      <a:gd name="T69" fmla="*/ 12 h 13"/>
                      <a:gd name="T70" fmla="*/ 13 w 14"/>
                      <a:gd name="T71" fmla="*/ 12 h 13"/>
                      <a:gd name="T72" fmla="*/ 13 w 14"/>
                      <a:gd name="T73" fmla="*/ 12 h 13"/>
                      <a:gd name="T74" fmla="*/ 13 w 14"/>
                      <a:gd name="T75" fmla="*/ 10 h 13"/>
                      <a:gd name="T76" fmla="*/ 14 w 14"/>
                      <a:gd name="T77" fmla="*/ 10 h 13"/>
                      <a:gd name="T78" fmla="*/ 14 w 14"/>
                      <a:gd name="T79" fmla="*/ 10 h 13"/>
                      <a:gd name="T80" fmla="*/ 14 w 14"/>
                      <a:gd name="T81" fmla="*/ 10 h 13"/>
                      <a:gd name="T82" fmla="*/ 14 w 14"/>
                      <a:gd name="T83" fmla="*/ 10 h 13"/>
                      <a:gd name="T84" fmla="*/ 14 w 14"/>
                      <a:gd name="T85" fmla="*/ 10 h 13"/>
                      <a:gd name="T86" fmla="*/ 13 w 14"/>
                      <a:gd name="T87" fmla="*/ 10 h 13"/>
                      <a:gd name="T88" fmla="*/ 13 w 14"/>
                      <a:gd name="T89" fmla="*/ 10 h 13"/>
                      <a:gd name="T90" fmla="*/ 13 w 14"/>
                      <a:gd name="T91" fmla="*/ 1 h 13"/>
                      <a:gd name="T92" fmla="*/ 13 w 14"/>
                      <a:gd name="T93" fmla="*/ 1 h 13"/>
                      <a:gd name="T94" fmla="*/ 13 w 14"/>
                      <a:gd name="T95" fmla="*/ 1 h 13"/>
                      <a:gd name="T96" fmla="*/ 13 w 14"/>
                      <a:gd name="T97" fmla="*/ 1 h 13"/>
                      <a:gd name="T98" fmla="*/ 13 w 14"/>
                      <a:gd name="T99" fmla="*/ 1 h 13"/>
                      <a:gd name="T100" fmla="*/ 13 w 14"/>
                      <a:gd name="T101" fmla="*/ 1 h 13"/>
                      <a:gd name="T102" fmla="*/ 13 w 14"/>
                      <a:gd name="T103" fmla="*/ 1 h 13"/>
                      <a:gd name="T104" fmla="*/ 11 w 14"/>
                      <a:gd name="T105" fmla="*/ 1 h 13"/>
                      <a:gd name="T106" fmla="*/ 11 w 14"/>
                      <a:gd name="T107" fmla="*/ 0 h 13"/>
                      <a:gd name="T108" fmla="*/ 11 w 14"/>
                      <a:gd name="T109" fmla="*/ 0 h 13"/>
                      <a:gd name="T110" fmla="*/ 11 w 14"/>
                      <a:gd name="T111" fmla="*/ 0 h 13"/>
                      <a:gd name="T112" fmla="*/ 11 w 14"/>
                      <a:gd name="T113" fmla="*/ 0 h 13"/>
                      <a:gd name="T114" fmla="*/ 11 w 14"/>
                      <a:gd name="T115" fmla="*/ 0 h 13"/>
                      <a:gd name="T116" fmla="*/ 11 w 14"/>
                      <a:gd name="T117" fmla="*/ 0 h 13"/>
                      <a:gd name="T118" fmla="*/ 11 w 14"/>
                      <a:gd name="T119" fmla="*/ 0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</a:cxnLst>
                    <a:rect l="0" t="0" r="r" b="b"/>
                    <a:pathLst>
                      <a:path w="14" h="13">
                        <a:moveTo>
                          <a:pt x="1" y="1"/>
                        </a:move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1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3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1" y="12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13"/>
                        </a:lnTo>
                        <a:lnTo>
                          <a:pt x="2" y="13"/>
                        </a:lnTo>
                        <a:lnTo>
                          <a:pt x="2" y="13"/>
                        </a:lnTo>
                        <a:lnTo>
                          <a:pt x="2" y="13"/>
                        </a:lnTo>
                        <a:lnTo>
                          <a:pt x="2" y="13"/>
                        </a:lnTo>
                        <a:lnTo>
                          <a:pt x="2" y="13"/>
                        </a:lnTo>
                        <a:lnTo>
                          <a:pt x="2" y="13"/>
                        </a:lnTo>
                        <a:lnTo>
                          <a:pt x="2" y="13"/>
                        </a:lnTo>
                        <a:lnTo>
                          <a:pt x="2" y="13"/>
                        </a:lnTo>
                        <a:lnTo>
                          <a:pt x="2" y="13"/>
                        </a:lnTo>
                        <a:lnTo>
                          <a:pt x="2" y="13"/>
                        </a:lnTo>
                        <a:lnTo>
                          <a:pt x="2" y="13"/>
                        </a:lnTo>
                        <a:lnTo>
                          <a:pt x="2" y="13"/>
                        </a:lnTo>
                        <a:lnTo>
                          <a:pt x="2" y="13"/>
                        </a:lnTo>
                        <a:lnTo>
                          <a:pt x="2" y="13"/>
                        </a:lnTo>
                        <a:lnTo>
                          <a:pt x="2" y="13"/>
                        </a:lnTo>
                        <a:lnTo>
                          <a:pt x="2" y="13"/>
                        </a:lnTo>
                        <a:lnTo>
                          <a:pt x="2" y="13"/>
                        </a:lnTo>
                        <a:lnTo>
                          <a:pt x="2" y="13"/>
                        </a:lnTo>
                        <a:lnTo>
                          <a:pt x="2" y="13"/>
                        </a:lnTo>
                        <a:lnTo>
                          <a:pt x="2" y="13"/>
                        </a:lnTo>
                        <a:lnTo>
                          <a:pt x="2" y="13"/>
                        </a:lnTo>
                        <a:lnTo>
                          <a:pt x="2" y="13"/>
                        </a:lnTo>
                        <a:lnTo>
                          <a:pt x="2" y="13"/>
                        </a:lnTo>
                        <a:lnTo>
                          <a:pt x="2" y="13"/>
                        </a:lnTo>
                        <a:lnTo>
                          <a:pt x="2" y="13"/>
                        </a:lnTo>
                        <a:lnTo>
                          <a:pt x="2" y="13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2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2"/>
                        </a:lnTo>
                        <a:lnTo>
                          <a:pt x="13" y="10"/>
                        </a:lnTo>
                        <a:lnTo>
                          <a:pt x="13" y="10"/>
                        </a:lnTo>
                        <a:lnTo>
                          <a:pt x="13" y="10"/>
                        </a:lnTo>
                        <a:lnTo>
                          <a:pt x="13" y="10"/>
                        </a:lnTo>
                        <a:lnTo>
                          <a:pt x="13" y="10"/>
                        </a:lnTo>
                        <a:lnTo>
                          <a:pt x="13" y="10"/>
                        </a:lnTo>
                        <a:lnTo>
                          <a:pt x="13" y="10"/>
                        </a:lnTo>
                        <a:lnTo>
                          <a:pt x="14" y="10"/>
                        </a:lnTo>
                        <a:lnTo>
                          <a:pt x="14" y="10"/>
                        </a:lnTo>
                        <a:lnTo>
                          <a:pt x="14" y="10"/>
                        </a:lnTo>
                        <a:lnTo>
                          <a:pt x="14" y="10"/>
                        </a:lnTo>
                        <a:lnTo>
                          <a:pt x="14" y="10"/>
                        </a:lnTo>
                        <a:lnTo>
                          <a:pt x="14" y="10"/>
                        </a:lnTo>
                        <a:lnTo>
                          <a:pt x="14" y="10"/>
                        </a:lnTo>
                        <a:lnTo>
                          <a:pt x="14" y="10"/>
                        </a:lnTo>
                        <a:lnTo>
                          <a:pt x="14" y="10"/>
                        </a:lnTo>
                        <a:lnTo>
                          <a:pt x="14" y="10"/>
                        </a:lnTo>
                        <a:lnTo>
                          <a:pt x="14" y="10"/>
                        </a:lnTo>
                        <a:lnTo>
                          <a:pt x="14" y="10"/>
                        </a:lnTo>
                        <a:lnTo>
                          <a:pt x="14" y="10"/>
                        </a:lnTo>
                        <a:lnTo>
                          <a:pt x="14" y="10"/>
                        </a:lnTo>
                        <a:lnTo>
                          <a:pt x="14" y="10"/>
                        </a:lnTo>
                        <a:lnTo>
                          <a:pt x="14" y="10"/>
                        </a:lnTo>
                        <a:lnTo>
                          <a:pt x="14" y="10"/>
                        </a:lnTo>
                        <a:lnTo>
                          <a:pt x="14" y="10"/>
                        </a:lnTo>
                        <a:lnTo>
                          <a:pt x="14" y="10"/>
                        </a:lnTo>
                        <a:lnTo>
                          <a:pt x="14" y="10"/>
                        </a:lnTo>
                        <a:lnTo>
                          <a:pt x="14" y="10"/>
                        </a:lnTo>
                        <a:lnTo>
                          <a:pt x="14" y="10"/>
                        </a:lnTo>
                        <a:lnTo>
                          <a:pt x="14" y="10"/>
                        </a:lnTo>
                        <a:lnTo>
                          <a:pt x="14" y="10"/>
                        </a:lnTo>
                        <a:lnTo>
                          <a:pt x="14" y="10"/>
                        </a:lnTo>
                        <a:lnTo>
                          <a:pt x="14" y="10"/>
                        </a:lnTo>
                        <a:lnTo>
                          <a:pt x="14" y="10"/>
                        </a:lnTo>
                        <a:lnTo>
                          <a:pt x="13" y="10"/>
                        </a:lnTo>
                        <a:lnTo>
                          <a:pt x="13" y="10"/>
                        </a:lnTo>
                        <a:lnTo>
                          <a:pt x="13" y="10"/>
                        </a:lnTo>
                        <a:lnTo>
                          <a:pt x="13" y="10"/>
                        </a:lnTo>
                        <a:lnTo>
                          <a:pt x="13" y="10"/>
                        </a:lnTo>
                        <a:lnTo>
                          <a:pt x="13" y="10"/>
                        </a:lnTo>
                        <a:lnTo>
                          <a:pt x="13" y="10"/>
                        </a:lnTo>
                        <a:lnTo>
                          <a:pt x="13" y="10"/>
                        </a:lnTo>
                        <a:lnTo>
                          <a:pt x="13" y="10"/>
                        </a:lnTo>
                        <a:lnTo>
                          <a:pt x="13" y="10"/>
                        </a:lnTo>
                        <a:lnTo>
                          <a:pt x="13" y="10"/>
                        </a:lnTo>
                        <a:lnTo>
                          <a:pt x="13" y="10"/>
                        </a:lnTo>
                        <a:lnTo>
                          <a:pt x="13" y="10"/>
                        </a:lnTo>
                        <a:lnTo>
                          <a:pt x="13" y="10"/>
                        </a:lnTo>
                        <a:lnTo>
                          <a:pt x="13" y="10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3" y="1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11" y="1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1" y="0"/>
                        </a:lnTo>
                        <a:lnTo>
                          <a:pt x="1" y="1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grpSp>
                <p:nvGrpSpPr>
                  <p:cNvPr id="813245" name="Group 189">
                    <a:extLst>
                      <a:ext uri="{FF2B5EF4-FFF2-40B4-BE49-F238E27FC236}">
                        <a16:creationId xmlns:a16="http://schemas.microsoft.com/office/drawing/2014/main" id="{7FC2BF02-2F16-4D36-941B-1925638CD88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89" y="1419"/>
                    <a:ext cx="15" cy="12"/>
                    <a:chOff x="1689" y="1419"/>
                    <a:chExt cx="15" cy="12"/>
                  </a:xfrm>
                </p:grpSpPr>
                <p:sp>
                  <p:nvSpPr>
                    <p:cNvPr id="813246" name="Freeform 190">
                      <a:extLst>
                        <a:ext uri="{FF2B5EF4-FFF2-40B4-BE49-F238E27FC236}">
                          <a16:creationId xmlns:a16="http://schemas.microsoft.com/office/drawing/2014/main" id="{2748C3D9-163C-4651-B2DA-371A7624583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1697" y="1419"/>
                      <a:ext cx="7" cy="12"/>
                    </a:xfrm>
                    <a:custGeom>
                      <a:avLst/>
                      <a:gdLst>
                        <a:gd name="T0" fmla="*/ 0 w 21"/>
                        <a:gd name="T1" fmla="*/ 0 h 36"/>
                        <a:gd name="T2" fmla="*/ 21 w 21"/>
                        <a:gd name="T3" fmla="*/ 36 h 36"/>
                        <a:gd name="T4" fmla="*/ 13 w 21"/>
                        <a:gd name="T5" fmla="*/ 31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" h="36">
                          <a:moveTo>
                            <a:pt x="0" y="0"/>
                          </a:moveTo>
                          <a:lnTo>
                            <a:pt x="21" y="36"/>
                          </a:lnTo>
                          <a:lnTo>
                            <a:pt x="13" y="31"/>
                          </a:lnTo>
                        </a:path>
                      </a:pathLst>
                    </a:custGeom>
                    <a:noFill/>
                    <a:ln w="4763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13247" name="Line 191">
                      <a:extLst>
                        <a:ext uri="{FF2B5EF4-FFF2-40B4-BE49-F238E27FC236}">
                          <a16:creationId xmlns:a16="http://schemas.microsoft.com/office/drawing/2014/main" id="{CBB609E8-B8A9-41CE-8A11-B10466709F2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689" y="1425"/>
                      <a:ext cx="7" cy="5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</p:grpSp>
            </p:grpSp>
            <p:sp>
              <p:nvSpPr>
                <p:cNvPr id="813248" name="Freeform 192">
                  <a:extLst>
                    <a:ext uri="{FF2B5EF4-FFF2-40B4-BE49-F238E27FC236}">
                      <a16:creationId xmlns:a16="http://schemas.microsoft.com/office/drawing/2014/main" id="{F0552A60-53EE-4FC9-B6F3-3A937396D3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0" y="1425"/>
                  <a:ext cx="9" cy="8"/>
                </a:xfrm>
                <a:custGeom>
                  <a:avLst/>
                  <a:gdLst>
                    <a:gd name="T0" fmla="*/ 26 w 27"/>
                    <a:gd name="T1" fmla="*/ 0 h 23"/>
                    <a:gd name="T2" fmla="*/ 0 w 27"/>
                    <a:gd name="T3" fmla="*/ 3 h 23"/>
                    <a:gd name="T4" fmla="*/ 1 w 27"/>
                    <a:gd name="T5" fmla="*/ 10 h 23"/>
                    <a:gd name="T6" fmla="*/ 2 w 27"/>
                    <a:gd name="T7" fmla="*/ 23 h 23"/>
                    <a:gd name="T8" fmla="*/ 9 w 27"/>
                    <a:gd name="T9" fmla="*/ 23 h 23"/>
                    <a:gd name="T10" fmla="*/ 8 w 27"/>
                    <a:gd name="T11" fmla="*/ 10 h 23"/>
                    <a:gd name="T12" fmla="*/ 27 w 27"/>
                    <a:gd name="T13" fmla="*/ 8 h 23"/>
                    <a:gd name="T14" fmla="*/ 26 w 27"/>
                    <a:gd name="T1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7" h="23">
                      <a:moveTo>
                        <a:pt x="26" y="0"/>
                      </a:moveTo>
                      <a:lnTo>
                        <a:pt x="0" y="3"/>
                      </a:lnTo>
                      <a:lnTo>
                        <a:pt x="1" y="10"/>
                      </a:lnTo>
                      <a:lnTo>
                        <a:pt x="2" y="23"/>
                      </a:lnTo>
                      <a:lnTo>
                        <a:pt x="9" y="23"/>
                      </a:lnTo>
                      <a:lnTo>
                        <a:pt x="8" y="10"/>
                      </a:lnTo>
                      <a:lnTo>
                        <a:pt x="27" y="8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249" name="Freeform 193">
                  <a:extLst>
                    <a:ext uri="{FF2B5EF4-FFF2-40B4-BE49-F238E27FC236}">
                      <a16:creationId xmlns:a16="http://schemas.microsoft.com/office/drawing/2014/main" id="{A4F563EB-0F0B-43EB-812F-D3D141090F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0" y="1396"/>
                  <a:ext cx="66" cy="13"/>
                </a:xfrm>
                <a:custGeom>
                  <a:avLst/>
                  <a:gdLst>
                    <a:gd name="T0" fmla="*/ 197 w 198"/>
                    <a:gd name="T1" fmla="*/ 0 h 38"/>
                    <a:gd name="T2" fmla="*/ 0 w 198"/>
                    <a:gd name="T3" fmla="*/ 17 h 38"/>
                    <a:gd name="T4" fmla="*/ 1 w 198"/>
                    <a:gd name="T5" fmla="*/ 38 h 38"/>
                    <a:gd name="T6" fmla="*/ 198 w 198"/>
                    <a:gd name="T7" fmla="*/ 21 h 38"/>
                    <a:gd name="T8" fmla="*/ 197 w 198"/>
                    <a:gd name="T9" fmla="*/ 0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8" h="38">
                      <a:moveTo>
                        <a:pt x="197" y="0"/>
                      </a:moveTo>
                      <a:lnTo>
                        <a:pt x="0" y="17"/>
                      </a:lnTo>
                      <a:lnTo>
                        <a:pt x="1" y="38"/>
                      </a:lnTo>
                      <a:lnTo>
                        <a:pt x="198" y="21"/>
                      </a:lnTo>
                      <a:lnTo>
                        <a:pt x="1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813250" name="Group 194">
                <a:extLst>
                  <a:ext uri="{FF2B5EF4-FFF2-40B4-BE49-F238E27FC236}">
                    <a16:creationId xmlns:a16="http://schemas.microsoft.com/office/drawing/2014/main" id="{CD2C7E57-C383-442F-A2AE-EF637AA2B3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40" y="1449"/>
                <a:ext cx="72" cy="27"/>
                <a:chOff x="1640" y="1449"/>
                <a:chExt cx="72" cy="27"/>
              </a:xfrm>
            </p:grpSpPr>
            <p:sp>
              <p:nvSpPr>
                <p:cNvPr id="813251" name="Freeform 195">
                  <a:extLst>
                    <a:ext uri="{FF2B5EF4-FFF2-40B4-BE49-F238E27FC236}">
                      <a16:creationId xmlns:a16="http://schemas.microsoft.com/office/drawing/2014/main" id="{BFB19FCC-C8A6-4639-AFD5-C6D0404D61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40" y="1449"/>
                  <a:ext cx="72" cy="27"/>
                </a:xfrm>
                <a:custGeom>
                  <a:avLst/>
                  <a:gdLst>
                    <a:gd name="T0" fmla="*/ 216 w 216"/>
                    <a:gd name="T1" fmla="*/ 63 h 81"/>
                    <a:gd name="T2" fmla="*/ 215 w 216"/>
                    <a:gd name="T3" fmla="*/ 55 h 81"/>
                    <a:gd name="T4" fmla="*/ 212 w 216"/>
                    <a:gd name="T5" fmla="*/ 47 h 81"/>
                    <a:gd name="T6" fmla="*/ 209 w 216"/>
                    <a:gd name="T7" fmla="*/ 39 h 81"/>
                    <a:gd name="T8" fmla="*/ 202 w 216"/>
                    <a:gd name="T9" fmla="*/ 31 h 81"/>
                    <a:gd name="T10" fmla="*/ 194 w 216"/>
                    <a:gd name="T11" fmla="*/ 24 h 81"/>
                    <a:gd name="T12" fmla="*/ 186 w 216"/>
                    <a:gd name="T13" fmla="*/ 18 h 81"/>
                    <a:gd name="T14" fmla="*/ 176 w 216"/>
                    <a:gd name="T15" fmla="*/ 13 h 81"/>
                    <a:gd name="T16" fmla="*/ 163 w 216"/>
                    <a:gd name="T17" fmla="*/ 8 h 81"/>
                    <a:gd name="T18" fmla="*/ 150 w 216"/>
                    <a:gd name="T19" fmla="*/ 4 h 81"/>
                    <a:gd name="T20" fmla="*/ 138 w 216"/>
                    <a:gd name="T21" fmla="*/ 2 h 81"/>
                    <a:gd name="T22" fmla="*/ 125 w 216"/>
                    <a:gd name="T23" fmla="*/ 0 h 81"/>
                    <a:gd name="T24" fmla="*/ 111 w 216"/>
                    <a:gd name="T25" fmla="*/ 0 h 81"/>
                    <a:gd name="T26" fmla="*/ 97 w 216"/>
                    <a:gd name="T27" fmla="*/ 2 h 81"/>
                    <a:gd name="T28" fmla="*/ 82 w 216"/>
                    <a:gd name="T29" fmla="*/ 4 h 81"/>
                    <a:gd name="T30" fmla="*/ 69 w 216"/>
                    <a:gd name="T31" fmla="*/ 7 h 81"/>
                    <a:gd name="T32" fmla="*/ 56 w 216"/>
                    <a:gd name="T33" fmla="*/ 12 h 81"/>
                    <a:gd name="T34" fmla="*/ 46 w 216"/>
                    <a:gd name="T35" fmla="*/ 17 h 81"/>
                    <a:gd name="T36" fmla="*/ 37 w 216"/>
                    <a:gd name="T37" fmla="*/ 22 h 81"/>
                    <a:gd name="T38" fmla="*/ 29 w 216"/>
                    <a:gd name="T39" fmla="*/ 28 h 81"/>
                    <a:gd name="T40" fmla="*/ 22 w 216"/>
                    <a:gd name="T41" fmla="*/ 34 h 81"/>
                    <a:gd name="T42" fmla="*/ 15 w 216"/>
                    <a:gd name="T43" fmla="*/ 42 h 81"/>
                    <a:gd name="T44" fmla="*/ 8 w 216"/>
                    <a:gd name="T45" fmla="*/ 50 h 81"/>
                    <a:gd name="T46" fmla="*/ 5 w 216"/>
                    <a:gd name="T47" fmla="*/ 55 h 81"/>
                    <a:gd name="T48" fmla="*/ 3 w 216"/>
                    <a:gd name="T49" fmla="*/ 60 h 81"/>
                    <a:gd name="T50" fmla="*/ 0 w 216"/>
                    <a:gd name="T51" fmla="*/ 68 h 81"/>
                    <a:gd name="T52" fmla="*/ 1 w 216"/>
                    <a:gd name="T53" fmla="*/ 73 h 81"/>
                    <a:gd name="T54" fmla="*/ 0 w 216"/>
                    <a:gd name="T55" fmla="*/ 78 h 81"/>
                    <a:gd name="T56" fmla="*/ 0 w 216"/>
                    <a:gd name="T57" fmla="*/ 81 h 81"/>
                    <a:gd name="T58" fmla="*/ 216 w 216"/>
                    <a:gd name="T59" fmla="*/ 63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16" h="81">
                      <a:moveTo>
                        <a:pt x="216" y="63"/>
                      </a:moveTo>
                      <a:lnTo>
                        <a:pt x="215" y="55"/>
                      </a:lnTo>
                      <a:lnTo>
                        <a:pt x="212" y="47"/>
                      </a:lnTo>
                      <a:lnTo>
                        <a:pt x="209" y="39"/>
                      </a:lnTo>
                      <a:lnTo>
                        <a:pt x="202" y="31"/>
                      </a:lnTo>
                      <a:lnTo>
                        <a:pt x="194" y="24"/>
                      </a:lnTo>
                      <a:lnTo>
                        <a:pt x="186" y="18"/>
                      </a:lnTo>
                      <a:lnTo>
                        <a:pt x="176" y="13"/>
                      </a:lnTo>
                      <a:lnTo>
                        <a:pt x="163" y="8"/>
                      </a:lnTo>
                      <a:lnTo>
                        <a:pt x="150" y="4"/>
                      </a:lnTo>
                      <a:lnTo>
                        <a:pt x="138" y="2"/>
                      </a:lnTo>
                      <a:lnTo>
                        <a:pt x="125" y="0"/>
                      </a:lnTo>
                      <a:lnTo>
                        <a:pt x="111" y="0"/>
                      </a:lnTo>
                      <a:lnTo>
                        <a:pt x="97" y="2"/>
                      </a:lnTo>
                      <a:lnTo>
                        <a:pt x="82" y="4"/>
                      </a:lnTo>
                      <a:lnTo>
                        <a:pt x="69" y="7"/>
                      </a:lnTo>
                      <a:lnTo>
                        <a:pt x="56" y="12"/>
                      </a:lnTo>
                      <a:lnTo>
                        <a:pt x="46" y="17"/>
                      </a:lnTo>
                      <a:lnTo>
                        <a:pt x="37" y="22"/>
                      </a:lnTo>
                      <a:lnTo>
                        <a:pt x="29" y="28"/>
                      </a:lnTo>
                      <a:lnTo>
                        <a:pt x="22" y="34"/>
                      </a:lnTo>
                      <a:lnTo>
                        <a:pt x="15" y="42"/>
                      </a:lnTo>
                      <a:lnTo>
                        <a:pt x="8" y="50"/>
                      </a:lnTo>
                      <a:lnTo>
                        <a:pt x="5" y="55"/>
                      </a:lnTo>
                      <a:lnTo>
                        <a:pt x="3" y="60"/>
                      </a:lnTo>
                      <a:lnTo>
                        <a:pt x="0" y="68"/>
                      </a:lnTo>
                      <a:lnTo>
                        <a:pt x="1" y="73"/>
                      </a:lnTo>
                      <a:lnTo>
                        <a:pt x="0" y="78"/>
                      </a:lnTo>
                      <a:lnTo>
                        <a:pt x="0" y="81"/>
                      </a:lnTo>
                      <a:lnTo>
                        <a:pt x="216" y="6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252" name="Freeform 196">
                  <a:extLst>
                    <a:ext uri="{FF2B5EF4-FFF2-40B4-BE49-F238E27FC236}">
                      <a16:creationId xmlns:a16="http://schemas.microsoft.com/office/drawing/2014/main" id="{DE80BB05-D98E-4F38-9109-6C9698F3A9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0" y="1456"/>
                  <a:ext cx="52" cy="19"/>
                </a:xfrm>
                <a:custGeom>
                  <a:avLst/>
                  <a:gdLst>
                    <a:gd name="T0" fmla="*/ 156 w 156"/>
                    <a:gd name="T1" fmla="*/ 44 h 57"/>
                    <a:gd name="T2" fmla="*/ 155 w 156"/>
                    <a:gd name="T3" fmla="*/ 39 h 57"/>
                    <a:gd name="T4" fmla="*/ 154 w 156"/>
                    <a:gd name="T5" fmla="*/ 34 h 57"/>
                    <a:gd name="T6" fmla="*/ 151 w 156"/>
                    <a:gd name="T7" fmla="*/ 27 h 57"/>
                    <a:gd name="T8" fmla="*/ 146 w 156"/>
                    <a:gd name="T9" fmla="*/ 22 h 57"/>
                    <a:gd name="T10" fmla="*/ 141 w 156"/>
                    <a:gd name="T11" fmla="*/ 16 h 57"/>
                    <a:gd name="T12" fmla="*/ 134 w 156"/>
                    <a:gd name="T13" fmla="*/ 13 h 57"/>
                    <a:gd name="T14" fmla="*/ 128 w 156"/>
                    <a:gd name="T15" fmla="*/ 9 h 57"/>
                    <a:gd name="T16" fmla="*/ 119 w 156"/>
                    <a:gd name="T17" fmla="*/ 5 h 57"/>
                    <a:gd name="T18" fmla="*/ 110 w 156"/>
                    <a:gd name="T19" fmla="*/ 3 h 57"/>
                    <a:gd name="T20" fmla="*/ 100 w 156"/>
                    <a:gd name="T21" fmla="*/ 1 h 57"/>
                    <a:gd name="T22" fmla="*/ 91 w 156"/>
                    <a:gd name="T23" fmla="*/ 0 h 57"/>
                    <a:gd name="T24" fmla="*/ 81 w 156"/>
                    <a:gd name="T25" fmla="*/ 0 h 57"/>
                    <a:gd name="T26" fmla="*/ 70 w 156"/>
                    <a:gd name="T27" fmla="*/ 0 h 57"/>
                    <a:gd name="T28" fmla="*/ 60 w 156"/>
                    <a:gd name="T29" fmla="*/ 1 h 57"/>
                    <a:gd name="T30" fmla="*/ 51 w 156"/>
                    <a:gd name="T31" fmla="*/ 5 h 57"/>
                    <a:gd name="T32" fmla="*/ 41 w 156"/>
                    <a:gd name="T33" fmla="*/ 8 h 57"/>
                    <a:gd name="T34" fmla="*/ 34 w 156"/>
                    <a:gd name="T35" fmla="*/ 12 h 57"/>
                    <a:gd name="T36" fmla="*/ 27 w 156"/>
                    <a:gd name="T37" fmla="*/ 16 h 57"/>
                    <a:gd name="T38" fmla="*/ 21 w 156"/>
                    <a:gd name="T39" fmla="*/ 20 h 57"/>
                    <a:gd name="T40" fmla="*/ 16 w 156"/>
                    <a:gd name="T41" fmla="*/ 25 h 57"/>
                    <a:gd name="T42" fmla="*/ 11 w 156"/>
                    <a:gd name="T43" fmla="*/ 29 h 57"/>
                    <a:gd name="T44" fmla="*/ 7 w 156"/>
                    <a:gd name="T45" fmla="*/ 35 h 57"/>
                    <a:gd name="T46" fmla="*/ 5 w 156"/>
                    <a:gd name="T47" fmla="*/ 39 h 57"/>
                    <a:gd name="T48" fmla="*/ 3 w 156"/>
                    <a:gd name="T49" fmla="*/ 43 h 57"/>
                    <a:gd name="T50" fmla="*/ 1 w 156"/>
                    <a:gd name="T51" fmla="*/ 47 h 57"/>
                    <a:gd name="T52" fmla="*/ 0 w 156"/>
                    <a:gd name="T53" fmla="*/ 52 h 57"/>
                    <a:gd name="T54" fmla="*/ 1 w 156"/>
                    <a:gd name="T55" fmla="*/ 56 h 57"/>
                    <a:gd name="T56" fmla="*/ 0 w 156"/>
                    <a:gd name="T57" fmla="*/ 57 h 57"/>
                    <a:gd name="T58" fmla="*/ 156 w 156"/>
                    <a:gd name="T59" fmla="*/ 44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6" h="57">
                      <a:moveTo>
                        <a:pt x="156" y="44"/>
                      </a:moveTo>
                      <a:lnTo>
                        <a:pt x="155" y="39"/>
                      </a:lnTo>
                      <a:lnTo>
                        <a:pt x="154" y="34"/>
                      </a:lnTo>
                      <a:lnTo>
                        <a:pt x="151" y="27"/>
                      </a:lnTo>
                      <a:lnTo>
                        <a:pt x="146" y="22"/>
                      </a:lnTo>
                      <a:lnTo>
                        <a:pt x="141" y="16"/>
                      </a:lnTo>
                      <a:lnTo>
                        <a:pt x="134" y="13"/>
                      </a:lnTo>
                      <a:lnTo>
                        <a:pt x="128" y="9"/>
                      </a:lnTo>
                      <a:lnTo>
                        <a:pt x="119" y="5"/>
                      </a:lnTo>
                      <a:lnTo>
                        <a:pt x="110" y="3"/>
                      </a:lnTo>
                      <a:lnTo>
                        <a:pt x="100" y="1"/>
                      </a:lnTo>
                      <a:lnTo>
                        <a:pt x="91" y="0"/>
                      </a:lnTo>
                      <a:lnTo>
                        <a:pt x="81" y="0"/>
                      </a:lnTo>
                      <a:lnTo>
                        <a:pt x="70" y="0"/>
                      </a:lnTo>
                      <a:lnTo>
                        <a:pt x="60" y="1"/>
                      </a:lnTo>
                      <a:lnTo>
                        <a:pt x="51" y="5"/>
                      </a:lnTo>
                      <a:lnTo>
                        <a:pt x="41" y="8"/>
                      </a:lnTo>
                      <a:lnTo>
                        <a:pt x="34" y="12"/>
                      </a:lnTo>
                      <a:lnTo>
                        <a:pt x="27" y="16"/>
                      </a:lnTo>
                      <a:lnTo>
                        <a:pt x="21" y="20"/>
                      </a:lnTo>
                      <a:lnTo>
                        <a:pt x="16" y="25"/>
                      </a:lnTo>
                      <a:lnTo>
                        <a:pt x="11" y="29"/>
                      </a:lnTo>
                      <a:lnTo>
                        <a:pt x="7" y="35"/>
                      </a:lnTo>
                      <a:lnTo>
                        <a:pt x="5" y="39"/>
                      </a:lnTo>
                      <a:lnTo>
                        <a:pt x="3" y="43"/>
                      </a:lnTo>
                      <a:lnTo>
                        <a:pt x="1" y="47"/>
                      </a:lnTo>
                      <a:lnTo>
                        <a:pt x="0" y="52"/>
                      </a:lnTo>
                      <a:lnTo>
                        <a:pt x="1" y="56"/>
                      </a:lnTo>
                      <a:lnTo>
                        <a:pt x="0" y="57"/>
                      </a:lnTo>
                      <a:lnTo>
                        <a:pt x="156" y="44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813253" name="Group 197">
                <a:extLst>
                  <a:ext uri="{FF2B5EF4-FFF2-40B4-BE49-F238E27FC236}">
                    <a16:creationId xmlns:a16="http://schemas.microsoft.com/office/drawing/2014/main" id="{944331E2-5BA3-417B-A611-FF3024F0A1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93" y="1418"/>
                <a:ext cx="44" cy="40"/>
                <a:chOff x="1593" y="1418"/>
                <a:chExt cx="44" cy="40"/>
              </a:xfrm>
            </p:grpSpPr>
            <p:sp>
              <p:nvSpPr>
                <p:cNvPr id="813254" name="Freeform 198">
                  <a:extLst>
                    <a:ext uri="{FF2B5EF4-FFF2-40B4-BE49-F238E27FC236}">
                      <a16:creationId xmlns:a16="http://schemas.microsoft.com/office/drawing/2014/main" id="{01744A76-0FF2-482B-BC97-AF56907F6D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4" y="1426"/>
                  <a:ext cx="42" cy="27"/>
                </a:xfrm>
                <a:custGeom>
                  <a:avLst/>
                  <a:gdLst>
                    <a:gd name="T0" fmla="*/ 127 w 127"/>
                    <a:gd name="T1" fmla="*/ 33 h 79"/>
                    <a:gd name="T2" fmla="*/ 122 w 127"/>
                    <a:gd name="T3" fmla="*/ 40 h 79"/>
                    <a:gd name="T4" fmla="*/ 116 w 127"/>
                    <a:gd name="T5" fmla="*/ 46 h 79"/>
                    <a:gd name="T6" fmla="*/ 112 w 127"/>
                    <a:gd name="T7" fmla="*/ 50 h 79"/>
                    <a:gd name="T8" fmla="*/ 107 w 127"/>
                    <a:gd name="T9" fmla="*/ 56 h 79"/>
                    <a:gd name="T10" fmla="*/ 103 w 127"/>
                    <a:gd name="T11" fmla="*/ 59 h 79"/>
                    <a:gd name="T12" fmla="*/ 98 w 127"/>
                    <a:gd name="T13" fmla="*/ 63 h 79"/>
                    <a:gd name="T14" fmla="*/ 95 w 127"/>
                    <a:gd name="T15" fmla="*/ 67 h 79"/>
                    <a:gd name="T16" fmla="*/ 90 w 127"/>
                    <a:gd name="T17" fmla="*/ 71 h 79"/>
                    <a:gd name="T18" fmla="*/ 86 w 127"/>
                    <a:gd name="T19" fmla="*/ 74 h 79"/>
                    <a:gd name="T20" fmla="*/ 83 w 127"/>
                    <a:gd name="T21" fmla="*/ 76 h 79"/>
                    <a:gd name="T22" fmla="*/ 78 w 127"/>
                    <a:gd name="T23" fmla="*/ 76 h 79"/>
                    <a:gd name="T24" fmla="*/ 74 w 127"/>
                    <a:gd name="T25" fmla="*/ 79 h 79"/>
                    <a:gd name="T26" fmla="*/ 68 w 127"/>
                    <a:gd name="T27" fmla="*/ 78 h 79"/>
                    <a:gd name="T28" fmla="*/ 61 w 127"/>
                    <a:gd name="T29" fmla="*/ 78 h 79"/>
                    <a:gd name="T30" fmla="*/ 58 w 127"/>
                    <a:gd name="T31" fmla="*/ 76 h 79"/>
                    <a:gd name="T32" fmla="*/ 55 w 127"/>
                    <a:gd name="T33" fmla="*/ 75 h 79"/>
                    <a:gd name="T34" fmla="*/ 51 w 127"/>
                    <a:gd name="T35" fmla="*/ 74 h 79"/>
                    <a:gd name="T36" fmla="*/ 45 w 127"/>
                    <a:gd name="T37" fmla="*/ 70 h 79"/>
                    <a:gd name="T38" fmla="*/ 40 w 127"/>
                    <a:gd name="T39" fmla="*/ 66 h 79"/>
                    <a:gd name="T40" fmla="*/ 35 w 127"/>
                    <a:gd name="T41" fmla="*/ 62 h 79"/>
                    <a:gd name="T42" fmla="*/ 31 w 127"/>
                    <a:gd name="T43" fmla="*/ 58 h 79"/>
                    <a:gd name="T44" fmla="*/ 27 w 127"/>
                    <a:gd name="T45" fmla="*/ 53 h 79"/>
                    <a:gd name="T46" fmla="*/ 25 w 127"/>
                    <a:gd name="T47" fmla="*/ 48 h 79"/>
                    <a:gd name="T48" fmla="*/ 22 w 127"/>
                    <a:gd name="T49" fmla="*/ 41 h 79"/>
                    <a:gd name="T50" fmla="*/ 21 w 127"/>
                    <a:gd name="T51" fmla="*/ 35 h 79"/>
                    <a:gd name="T52" fmla="*/ 19 w 127"/>
                    <a:gd name="T53" fmla="*/ 30 h 79"/>
                    <a:gd name="T54" fmla="*/ 18 w 127"/>
                    <a:gd name="T55" fmla="*/ 24 h 79"/>
                    <a:gd name="T56" fmla="*/ 15 w 127"/>
                    <a:gd name="T57" fmla="*/ 19 h 79"/>
                    <a:gd name="T58" fmla="*/ 14 w 127"/>
                    <a:gd name="T59" fmla="*/ 17 h 79"/>
                    <a:gd name="T60" fmla="*/ 12 w 127"/>
                    <a:gd name="T61" fmla="*/ 14 h 79"/>
                    <a:gd name="T62" fmla="*/ 8 w 127"/>
                    <a:gd name="T63" fmla="*/ 9 h 79"/>
                    <a:gd name="T64" fmla="*/ 4 w 127"/>
                    <a:gd name="T65" fmla="*/ 4 h 79"/>
                    <a:gd name="T66" fmla="*/ 0 w 127"/>
                    <a:gd name="T67" fmla="*/ 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27" h="79">
                      <a:moveTo>
                        <a:pt x="127" y="33"/>
                      </a:moveTo>
                      <a:lnTo>
                        <a:pt x="122" y="40"/>
                      </a:lnTo>
                      <a:lnTo>
                        <a:pt x="116" y="46"/>
                      </a:lnTo>
                      <a:lnTo>
                        <a:pt x="112" y="50"/>
                      </a:lnTo>
                      <a:lnTo>
                        <a:pt x="107" y="56"/>
                      </a:lnTo>
                      <a:lnTo>
                        <a:pt x="103" y="59"/>
                      </a:lnTo>
                      <a:lnTo>
                        <a:pt x="98" y="63"/>
                      </a:lnTo>
                      <a:lnTo>
                        <a:pt x="95" y="67"/>
                      </a:lnTo>
                      <a:lnTo>
                        <a:pt x="90" y="71"/>
                      </a:lnTo>
                      <a:lnTo>
                        <a:pt x="86" y="74"/>
                      </a:lnTo>
                      <a:lnTo>
                        <a:pt x="83" y="76"/>
                      </a:lnTo>
                      <a:lnTo>
                        <a:pt x="78" y="76"/>
                      </a:lnTo>
                      <a:lnTo>
                        <a:pt x="74" y="79"/>
                      </a:lnTo>
                      <a:lnTo>
                        <a:pt x="68" y="78"/>
                      </a:lnTo>
                      <a:lnTo>
                        <a:pt x="61" y="78"/>
                      </a:lnTo>
                      <a:lnTo>
                        <a:pt x="58" y="76"/>
                      </a:lnTo>
                      <a:lnTo>
                        <a:pt x="55" y="75"/>
                      </a:lnTo>
                      <a:lnTo>
                        <a:pt x="51" y="74"/>
                      </a:lnTo>
                      <a:lnTo>
                        <a:pt x="45" y="70"/>
                      </a:lnTo>
                      <a:lnTo>
                        <a:pt x="40" y="66"/>
                      </a:lnTo>
                      <a:lnTo>
                        <a:pt x="35" y="62"/>
                      </a:lnTo>
                      <a:lnTo>
                        <a:pt x="31" y="58"/>
                      </a:lnTo>
                      <a:lnTo>
                        <a:pt x="27" y="53"/>
                      </a:lnTo>
                      <a:lnTo>
                        <a:pt x="25" y="48"/>
                      </a:lnTo>
                      <a:lnTo>
                        <a:pt x="22" y="41"/>
                      </a:lnTo>
                      <a:lnTo>
                        <a:pt x="21" y="35"/>
                      </a:lnTo>
                      <a:lnTo>
                        <a:pt x="19" y="30"/>
                      </a:lnTo>
                      <a:lnTo>
                        <a:pt x="18" y="24"/>
                      </a:lnTo>
                      <a:lnTo>
                        <a:pt x="15" y="19"/>
                      </a:lnTo>
                      <a:lnTo>
                        <a:pt x="14" y="17"/>
                      </a:lnTo>
                      <a:lnTo>
                        <a:pt x="12" y="14"/>
                      </a:lnTo>
                      <a:lnTo>
                        <a:pt x="8" y="9"/>
                      </a:lnTo>
                      <a:lnTo>
                        <a:pt x="4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255" name="Freeform 199">
                  <a:extLst>
                    <a:ext uri="{FF2B5EF4-FFF2-40B4-BE49-F238E27FC236}">
                      <a16:creationId xmlns:a16="http://schemas.microsoft.com/office/drawing/2014/main" id="{3A44E013-8321-4DAD-9A88-3A8170B42F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3" y="1418"/>
                  <a:ext cx="44" cy="40"/>
                </a:xfrm>
                <a:custGeom>
                  <a:avLst/>
                  <a:gdLst>
                    <a:gd name="T0" fmla="*/ 130 w 130"/>
                    <a:gd name="T1" fmla="*/ 73 h 119"/>
                    <a:gd name="T2" fmla="*/ 127 w 130"/>
                    <a:gd name="T3" fmla="*/ 76 h 119"/>
                    <a:gd name="T4" fmla="*/ 123 w 130"/>
                    <a:gd name="T5" fmla="*/ 78 h 119"/>
                    <a:gd name="T6" fmla="*/ 121 w 130"/>
                    <a:gd name="T7" fmla="*/ 81 h 119"/>
                    <a:gd name="T8" fmla="*/ 118 w 130"/>
                    <a:gd name="T9" fmla="*/ 83 h 119"/>
                    <a:gd name="T10" fmla="*/ 115 w 130"/>
                    <a:gd name="T11" fmla="*/ 87 h 119"/>
                    <a:gd name="T12" fmla="*/ 113 w 130"/>
                    <a:gd name="T13" fmla="*/ 91 h 119"/>
                    <a:gd name="T14" fmla="*/ 110 w 130"/>
                    <a:gd name="T15" fmla="*/ 96 h 119"/>
                    <a:gd name="T16" fmla="*/ 104 w 130"/>
                    <a:gd name="T17" fmla="*/ 103 h 119"/>
                    <a:gd name="T18" fmla="*/ 100 w 130"/>
                    <a:gd name="T19" fmla="*/ 107 h 119"/>
                    <a:gd name="T20" fmla="*/ 96 w 130"/>
                    <a:gd name="T21" fmla="*/ 109 h 119"/>
                    <a:gd name="T22" fmla="*/ 92 w 130"/>
                    <a:gd name="T23" fmla="*/ 112 h 119"/>
                    <a:gd name="T24" fmla="*/ 89 w 130"/>
                    <a:gd name="T25" fmla="*/ 113 h 119"/>
                    <a:gd name="T26" fmla="*/ 86 w 130"/>
                    <a:gd name="T27" fmla="*/ 115 h 119"/>
                    <a:gd name="T28" fmla="*/ 80 w 130"/>
                    <a:gd name="T29" fmla="*/ 116 h 119"/>
                    <a:gd name="T30" fmla="*/ 75 w 130"/>
                    <a:gd name="T31" fmla="*/ 117 h 119"/>
                    <a:gd name="T32" fmla="*/ 71 w 130"/>
                    <a:gd name="T33" fmla="*/ 119 h 119"/>
                    <a:gd name="T34" fmla="*/ 66 w 130"/>
                    <a:gd name="T35" fmla="*/ 119 h 119"/>
                    <a:gd name="T36" fmla="*/ 62 w 130"/>
                    <a:gd name="T37" fmla="*/ 119 h 119"/>
                    <a:gd name="T38" fmla="*/ 57 w 130"/>
                    <a:gd name="T39" fmla="*/ 117 h 119"/>
                    <a:gd name="T40" fmla="*/ 52 w 130"/>
                    <a:gd name="T41" fmla="*/ 116 h 119"/>
                    <a:gd name="T42" fmla="*/ 46 w 130"/>
                    <a:gd name="T43" fmla="*/ 115 h 119"/>
                    <a:gd name="T44" fmla="*/ 43 w 130"/>
                    <a:gd name="T45" fmla="*/ 113 h 119"/>
                    <a:gd name="T46" fmla="*/ 41 w 130"/>
                    <a:gd name="T47" fmla="*/ 112 h 119"/>
                    <a:gd name="T48" fmla="*/ 39 w 130"/>
                    <a:gd name="T49" fmla="*/ 111 h 119"/>
                    <a:gd name="T50" fmla="*/ 36 w 130"/>
                    <a:gd name="T51" fmla="*/ 108 h 119"/>
                    <a:gd name="T52" fmla="*/ 33 w 130"/>
                    <a:gd name="T53" fmla="*/ 106 h 119"/>
                    <a:gd name="T54" fmla="*/ 30 w 130"/>
                    <a:gd name="T55" fmla="*/ 103 h 119"/>
                    <a:gd name="T56" fmla="*/ 27 w 130"/>
                    <a:gd name="T57" fmla="*/ 99 h 119"/>
                    <a:gd name="T58" fmla="*/ 26 w 130"/>
                    <a:gd name="T59" fmla="*/ 95 h 119"/>
                    <a:gd name="T60" fmla="*/ 23 w 130"/>
                    <a:gd name="T61" fmla="*/ 90 h 119"/>
                    <a:gd name="T62" fmla="*/ 22 w 130"/>
                    <a:gd name="T63" fmla="*/ 86 h 119"/>
                    <a:gd name="T64" fmla="*/ 19 w 130"/>
                    <a:gd name="T65" fmla="*/ 82 h 119"/>
                    <a:gd name="T66" fmla="*/ 18 w 130"/>
                    <a:gd name="T67" fmla="*/ 77 h 119"/>
                    <a:gd name="T68" fmla="*/ 15 w 130"/>
                    <a:gd name="T69" fmla="*/ 72 h 119"/>
                    <a:gd name="T70" fmla="*/ 13 w 130"/>
                    <a:gd name="T71" fmla="*/ 69 h 119"/>
                    <a:gd name="T72" fmla="*/ 11 w 130"/>
                    <a:gd name="T73" fmla="*/ 65 h 119"/>
                    <a:gd name="T74" fmla="*/ 10 w 130"/>
                    <a:gd name="T75" fmla="*/ 60 h 119"/>
                    <a:gd name="T76" fmla="*/ 10 w 130"/>
                    <a:gd name="T77" fmla="*/ 56 h 119"/>
                    <a:gd name="T78" fmla="*/ 10 w 130"/>
                    <a:gd name="T79" fmla="*/ 48 h 119"/>
                    <a:gd name="T80" fmla="*/ 9 w 130"/>
                    <a:gd name="T81" fmla="*/ 24 h 119"/>
                    <a:gd name="T82" fmla="*/ 7 w 130"/>
                    <a:gd name="T83" fmla="*/ 12 h 119"/>
                    <a:gd name="T84" fmla="*/ 7 w 130"/>
                    <a:gd name="T85" fmla="*/ 9 h 119"/>
                    <a:gd name="T86" fmla="*/ 6 w 130"/>
                    <a:gd name="T87" fmla="*/ 7 h 119"/>
                    <a:gd name="T88" fmla="*/ 6 w 130"/>
                    <a:gd name="T89" fmla="*/ 3 h 119"/>
                    <a:gd name="T90" fmla="*/ 3 w 130"/>
                    <a:gd name="T91" fmla="*/ 2 h 119"/>
                    <a:gd name="T92" fmla="*/ 0 w 130"/>
                    <a:gd name="T93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0" h="119">
                      <a:moveTo>
                        <a:pt x="130" y="73"/>
                      </a:moveTo>
                      <a:lnTo>
                        <a:pt x="127" y="76"/>
                      </a:lnTo>
                      <a:lnTo>
                        <a:pt x="123" y="78"/>
                      </a:lnTo>
                      <a:lnTo>
                        <a:pt x="121" y="81"/>
                      </a:lnTo>
                      <a:lnTo>
                        <a:pt x="118" y="83"/>
                      </a:lnTo>
                      <a:lnTo>
                        <a:pt x="115" y="87"/>
                      </a:lnTo>
                      <a:lnTo>
                        <a:pt x="113" y="91"/>
                      </a:lnTo>
                      <a:lnTo>
                        <a:pt x="110" y="96"/>
                      </a:lnTo>
                      <a:lnTo>
                        <a:pt x="104" y="103"/>
                      </a:lnTo>
                      <a:lnTo>
                        <a:pt x="100" y="107"/>
                      </a:lnTo>
                      <a:lnTo>
                        <a:pt x="96" y="109"/>
                      </a:lnTo>
                      <a:lnTo>
                        <a:pt x="92" y="112"/>
                      </a:lnTo>
                      <a:lnTo>
                        <a:pt x="89" y="113"/>
                      </a:lnTo>
                      <a:lnTo>
                        <a:pt x="86" y="115"/>
                      </a:lnTo>
                      <a:lnTo>
                        <a:pt x="80" y="116"/>
                      </a:lnTo>
                      <a:lnTo>
                        <a:pt x="75" y="117"/>
                      </a:lnTo>
                      <a:lnTo>
                        <a:pt x="71" y="119"/>
                      </a:lnTo>
                      <a:lnTo>
                        <a:pt x="66" y="119"/>
                      </a:lnTo>
                      <a:lnTo>
                        <a:pt x="62" y="119"/>
                      </a:lnTo>
                      <a:lnTo>
                        <a:pt x="57" y="117"/>
                      </a:lnTo>
                      <a:lnTo>
                        <a:pt x="52" y="116"/>
                      </a:lnTo>
                      <a:lnTo>
                        <a:pt x="46" y="115"/>
                      </a:lnTo>
                      <a:lnTo>
                        <a:pt x="43" y="113"/>
                      </a:lnTo>
                      <a:lnTo>
                        <a:pt x="41" y="112"/>
                      </a:lnTo>
                      <a:lnTo>
                        <a:pt x="39" y="111"/>
                      </a:lnTo>
                      <a:lnTo>
                        <a:pt x="36" y="108"/>
                      </a:lnTo>
                      <a:lnTo>
                        <a:pt x="33" y="106"/>
                      </a:lnTo>
                      <a:lnTo>
                        <a:pt x="30" y="103"/>
                      </a:lnTo>
                      <a:lnTo>
                        <a:pt x="27" y="99"/>
                      </a:lnTo>
                      <a:lnTo>
                        <a:pt x="26" y="95"/>
                      </a:lnTo>
                      <a:lnTo>
                        <a:pt x="23" y="90"/>
                      </a:lnTo>
                      <a:lnTo>
                        <a:pt x="22" y="86"/>
                      </a:lnTo>
                      <a:lnTo>
                        <a:pt x="19" y="82"/>
                      </a:lnTo>
                      <a:lnTo>
                        <a:pt x="18" y="77"/>
                      </a:lnTo>
                      <a:lnTo>
                        <a:pt x="15" y="72"/>
                      </a:lnTo>
                      <a:lnTo>
                        <a:pt x="13" y="69"/>
                      </a:lnTo>
                      <a:lnTo>
                        <a:pt x="11" y="65"/>
                      </a:lnTo>
                      <a:lnTo>
                        <a:pt x="10" y="60"/>
                      </a:lnTo>
                      <a:lnTo>
                        <a:pt x="10" y="56"/>
                      </a:lnTo>
                      <a:lnTo>
                        <a:pt x="10" y="48"/>
                      </a:lnTo>
                      <a:lnTo>
                        <a:pt x="9" y="24"/>
                      </a:lnTo>
                      <a:lnTo>
                        <a:pt x="7" y="12"/>
                      </a:lnTo>
                      <a:lnTo>
                        <a:pt x="7" y="9"/>
                      </a:lnTo>
                      <a:lnTo>
                        <a:pt x="6" y="7"/>
                      </a:lnTo>
                      <a:lnTo>
                        <a:pt x="6" y="3"/>
                      </a:lnTo>
                      <a:lnTo>
                        <a:pt x="3" y="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256" name="Freeform 200">
                  <a:extLst>
                    <a:ext uri="{FF2B5EF4-FFF2-40B4-BE49-F238E27FC236}">
                      <a16:creationId xmlns:a16="http://schemas.microsoft.com/office/drawing/2014/main" id="{799A3409-AACB-4FAE-BEC7-A5B34D9E77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94" y="1424"/>
                  <a:ext cx="7" cy="31"/>
                </a:xfrm>
                <a:custGeom>
                  <a:avLst/>
                  <a:gdLst>
                    <a:gd name="T0" fmla="*/ 8 w 21"/>
                    <a:gd name="T1" fmla="*/ 91 h 91"/>
                    <a:gd name="T2" fmla="*/ 12 w 21"/>
                    <a:gd name="T3" fmla="*/ 89 h 91"/>
                    <a:gd name="T4" fmla="*/ 14 w 21"/>
                    <a:gd name="T5" fmla="*/ 86 h 91"/>
                    <a:gd name="T6" fmla="*/ 17 w 21"/>
                    <a:gd name="T7" fmla="*/ 84 h 91"/>
                    <a:gd name="T8" fmla="*/ 18 w 21"/>
                    <a:gd name="T9" fmla="*/ 78 h 91"/>
                    <a:gd name="T10" fmla="*/ 19 w 21"/>
                    <a:gd name="T11" fmla="*/ 73 h 91"/>
                    <a:gd name="T12" fmla="*/ 19 w 21"/>
                    <a:gd name="T13" fmla="*/ 65 h 91"/>
                    <a:gd name="T14" fmla="*/ 21 w 21"/>
                    <a:gd name="T15" fmla="*/ 59 h 91"/>
                    <a:gd name="T16" fmla="*/ 21 w 21"/>
                    <a:gd name="T17" fmla="*/ 51 h 91"/>
                    <a:gd name="T18" fmla="*/ 21 w 21"/>
                    <a:gd name="T19" fmla="*/ 43 h 91"/>
                    <a:gd name="T20" fmla="*/ 19 w 21"/>
                    <a:gd name="T21" fmla="*/ 36 h 91"/>
                    <a:gd name="T22" fmla="*/ 18 w 21"/>
                    <a:gd name="T23" fmla="*/ 28 h 91"/>
                    <a:gd name="T24" fmla="*/ 15 w 21"/>
                    <a:gd name="T25" fmla="*/ 20 h 91"/>
                    <a:gd name="T26" fmla="*/ 14 w 21"/>
                    <a:gd name="T27" fmla="*/ 15 h 91"/>
                    <a:gd name="T28" fmla="*/ 12 w 21"/>
                    <a:gd name="T29" fmla="*/ 8 h 91"/>
                    <a:gd name="T30" fmla="*/ 8 w 21"/>
                    <a:gd name="T31" fmla="*/ 4 h 91"/>
                    <a:gd name="T32" fmla="*/ 5 w 21"/>
                    <a:gd name="T33" fmla="*/ 3 h 91"/>
                    <a:gd name="T34" fmla="*/ 2 w 21"/>
                    <a:gd name="T35" fmla="*/ 0 h 91"/>
                    <a:gd name="T36" fmla="*/ 0 w 21"/>
                    <a:gd name="T37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" h="91">
                      <a:moveTo>
                        <a:pt x="8" y="91"/>
                      </a:moveTo>
                      <a:lnTo>
                        <a:pt x="12" y="89"/>
                      </a:lnTo>
                      <a:lnTo>
                        <a:pt x="14" y="86"/>
                      </a:lnTo>
                      <a:lnTo>
                        <a:pt x="17" y="84"/>
                      </a:lnTo>
                      <a:lnTo>
                        <a:pt x="18" y="78"/>
                      </a:lnTo>
                      <a:lnTo>
                        <a:pt x="19" y="73"/>
                      </a:lnTo>
                      <a:lnTo>
                        <a:pt x="19" y="65"/>
                      </a:lnTo>
                      <a:lnTo>
                        <a:pt x="21" y="59"/>
                      </a:lnTo>
                      <a:lnTo>
                        <a:pt x="21" y="51"/>
                      </a:lnTo>
                      <a:lnTo>
                        <a:pt x="21" y="43"/>
                      </a:lnTo>
                      <a:lnTo>
                        <a:pt x="19" y="36"/>
                      </a:lnTo>
                      <a:lnTo>
                        <a:pt x="18" y="28"/>
                      </a:lnTo>
                      <a:lnTo>
                        <a:pt x="15" y="20"/>
                      </a:lnTo>
                      <a:lnTo>
                        <a:pt x="14" y="15"/>
                      </a:lnTo>
                      <a:lnTo>
                        <a:pt x="12" y="8"/>
                      </a:lnTo>
                      <a:lnTo>
                        <a:pt x="8" y="4"/>
                      </a:lnTo>
                      <a:lnTo>
                        <a:pt x="5" y="3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813257" name="Group 201">
                <a:extLst>
                  <a:ext uri="{FF2B5EF4-FFF2-40B4-BE49-F238E27FC236}">
                    <a16:creationId xmlns:a16="http://schemas.microsoft.com/office/drawing/2014/main" id="{68B14B06-D0F7-48E6-AAE6-1854CD7503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7" y="1462"/>
                <a:ext cx="137" cy="39"/>
                <a:chOff x="1507" y="1462"/>
                <a:chExt cx="137" cy="39"/>
              </a:xfrm>
            </p:grpSpPr>
            <p:sp>
              <p:nvSpPr>
                <p:cNvPr id="813258" name="Line 202">
                  <a:extLst>
                    <a:ext uri="{FF2B5EF4-FFF2-40B4-BE49-F238E27FC236}">
                      <a16:creationId xmlns:a16="http://schemas.microsoft.com/office/drawing/2014/main" id="{48CAB75C-ED03-4B59-9970-5BF8F205F9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08" y="1482"/>
                  <a:ext cx="1" cy="19"/>
                </a:xfrm>
                <a:prstGeom prst="line">
                  <a:avLst/>
                </a:prstGeom>
                <a:noFill/>
                <a:ln w="4763">
                  <a:solidFill>
                    <a:srgbClr val="20202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259" name="Freeform 203">
                  <a:extLst>
                    <a:ext uri="{FF2B5EF4-FFF2-40B4-BE49-F238E27FC236}">
                      <a16:creationId xmlns:a16="http://schemas.microsoft.com/office/drawing/2014/main" id="{22047466-4CEE-4E99-A3DB-CC3C6E0DEB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7" y="1462"/>
                  <a:ext cx="137" cy="25"/>
                </a:xfrm>
                <a:custGeom>
                  <a:avLst/>
                  <a:gdLst>
                    <a:gd name="T0" fmla="*/ 409 w 413"/>
                    <a:gd name="T1" fmla="*/ 0 h 77"/>
                    <a:gd name="T2" fmla="*/ 0 w 413"/>
                    <a:gd name="T3" fmla="*/ 37 h 77"/>
                    <a:gd name="T4" fmla="*/ 4 w 413"/>
                    <a:gd name="T5" fmla="*/ 77 h 77"/>
                    <a:gd name="T6" fmla="*/ 413 w 413"/>
                    <a:gd name="T7" fmla="*/ 41 h 77"/>
                    <a:gd name="T8" fmla="*/ 409 w 413"/>
                    <a:gd name="T9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3" h="77">
                      <a:moveTo>
                        <a:pt x="409" y="0"/>
                      </a:moveTo>
                      <a:lnTo>
                        <a:pt x="0" y="37"/>
                      </a:lnTo>
                      <a:lnTo>
                        <a:pt x="4" y="77"/>
                      </a:lnTo>
                      <a:lnTo>
                        <a:pt x="413" y="41"/>
                      </a:lnTo>
                      <a:lnTo>
                        <a:pt x="409" y="0"/>
                      </a:lnTo>
                      <a:close/>
                    </a:path>
                  </a:pathLst>
                </a:custGeom>
                <a:solidFill>
                  <a:srgbClr val="A00000"/>
                </a:solidFill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  <p:grpSp>
              <p:nvGrpSpPr>
                <p:cNvPr id="813260" name="Group 204">
                  <a:extLst>
                    <a:ext uri="{FF2B5EF4-FFF2-40B4-BE49-F238E27FC236}">
                      <a16:creationId xmlns:a16="http://schemas.microsoft.com/office/drawing/2014/main" id="{3BD4583A-358E-4F47-BB5D-14E5E3D500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08" y="1463"/>
                  <a:ext cx="31" cy="19"/>
                  <a:chOff x="1608" y="1463"/>
                  <a:chExt cx="31" cy="19"/>
                </a:xfrm>
              </p:grpSpPr>
              <p:sp>
                <p:nvSpPr>
                  <p:cNvPr id="813261" name="Freeform 205">
                    <a:extLst>
                      <a:ext uri="{FF2B5EF4-FFF2-40B4-BE49-F238E27FC236}">
                        <a16:creationId xmlns:a16="http://schemas.microsoft.com/office/drawing/2014/main" id="{90C3B57B-79E0-4EFC-B9C4-DB787B79FCB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08" y="1463"/>
                    <a:ext cx="31" cy="19"/>
                  </a:xfrm>
                  <a:custGeom>
                    <a:avLst/>
                    <a:gdLst>
                      <a:gd name="T0" fmla="*/ 89 w 93"/>
                      <a:gd name="T1" fmla="*/ 0 h 57"/>
                      <a:gd name="T2" fmla="*/ 0 w 93"/>
                      <a:gd name="T3" fmla="*/ 8 h 57"/>
                      <a:gd name="T4" fmla="*/ 5 w 93"/>
                      <a:gd name="T5" fmla="*/ 57 h 57"/>
                      <a:gd name="T6" fmla="*/ 93 w 93"/>
                      <a:gd name="T7" fmla="*/ 49 h 57"/>
                      <a:gd name="T8" fmla="*/ 89 w 93"/>
                      <a:gd name="T9" fmla="*/ 0 h 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3" h="57">
                        <a:moveTo>
                          <a:pt x="89" y="0"/>
                        </a:moveTo>
                        <a:lnTo>
                          <a:pt x="0" y="8"/>
                        </a:lnTo>
                        <a:lnTo>
                          <a:pt x="5" y="57"/>
                        </a:lnTo>
                        <a:lnTo>
                          <a:pt x="93" y="49"/>
                        </a:lnTo>
                        <a:lnTo>
                          <a:pt x="89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grpSp>
                <p:nvGrpSpPr>
                  <p:cNvPr id="813262" name="Group 206">
                    <a:extLst>
                      <a:ext uri="{FF2B5EF4-FFF2-40B4-BE49-F238E27FC236}">
                        <a16:creationId xmlns:a16="http://schemas.microsoft.com/office/drawing/2014/main" id="{57072BE8-71C6-4F8E-B24F-E3F0811782D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613" y="1463"/>
                    <a:ext cx="21" cy="19"/>
                    <a:chOff x="1613" y="1463"/>
                    <a:chExt cx="21" cy="19"/>
                  </a:xfrm>
                </p:grpSpPr>
                <p:sp>
                  <p:nvSpPr>
                    <p:cNvPr id="813263" name="Line 207">
                      <a:extLst>
                        <a:ext uri="{FF2B5EF4-FFF2-40B4-BE49-F238E27FC236}">
                          <a16:creationId xmlns:a16="http://schemas.microsoft.com/office/drawing/2014/main" id="{17322C68-A85C-4B10-BB01-EF1AA079094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3" y="1463"/>
                      <a:ext cx="1" cy="17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13264" name="Line 208">
                      <a:extLst>
                        <a:ext uri="{FF2B5EF4-FFF2-40B4-BE49-F238E27FC236}">
                          <a16:creationId xmlns:a16="http://schemas.microsoft.com/office/drawing/2014/main" id="{74B9315A-A49A-4A9B-B156-005A9C62069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31" y="1463"/>
                      <a:ext cx="1" cy="17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13265" name="Line 209">
                      <a:extLst>
                        <a:ext uri="{FF2B5EF4-FFF2-40B4-BE49-F238E27FC236}">
                          <a16:creationId xmlns:a16="http://schemas.microsoft.com/office/drawing/2014/main" id="{A840A395-C876-4F0A-BCCB-8C1B5A4F236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15" y="1465"/>
                      <a:ext cx="2" cy="17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13266" name="Line 210">
                      <a:extLst>
                        <a:ext uri="{FF2B5EF4-FFF2-40B4-BE49-F238E27FC236}">
                          <a16:creationId xmlns:a16="http://schemas.microsoft.com/office/drawing/2014/main" id="{60365889-CF22-4E1F-9E46-56165A5C69E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613" y="1465"/>
                      <a:ext cx="1" cy="17"/>
                    </a:xfrm>
                    <a:prstGeom prst="line">
                      <a:avLst/>
                    </a:prstGeom>
                    <a:noFill/>
                    <a:ln w="4763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</p:grpSp>
            </p:grpSp>
            <p:sp>
              <p:nvSpPr>
                <p:cNvPr id="813267" name="Freeform 211">
                  <a:extLst>
                    <a:ext uri="{FF2B5EF4-FFF2-40B4-BE49-F238E27FC236}">
                      <a16:creationId xmlns:a16="http://schemas.microsoft.com/office/drawing/2014/main" id="{AC9F9A31-FC6C-425D-9B04-28C79F9BBC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3" y="1464"/>
                  <a:ext cx="37" cy="9"/>
                </a:xfrm>
                <a:custGeom>
                  <a:avLst/>
                  <a:gdLst>
                    <a:gd name="T0" fmla="*/ 108 w 109"/>
                    <a:gd name="T1" fmla="*/ 0 h 27"/>
                    <a:gd name="T2" fmla="*/ 0 w 109"/>
                    <a:gd name="T3" fmla="*/ 9 h 27"/>
                    <a:gd name="T4" fmla="*/ 0 w 109"/>
                    <a:gd name="T5" fmla="*/ 21 h 27"/>
                    <a:gd name="T6" fmla="*/ 27 w 109"/>
                    <a:gd name="T7" fmla="*/ 18 h 27"/>
                    <a:gd name="T8" fmla="*/ 28 w 109"/>
                    <a:gd name="T9" fmla="*/ 27 h 27"/>
                    <a:gd name="T10" fmla="*/ 82 w 109"/>
                    <a:gd name="T11" fmla="*/ 22 h 27"/>
                    <a:gd name="T12" fmla="*/ 82 w 109"/>
                    <a:gd name="T13" fmla="*/ 13 h 27"/>
                    <a:gd name="T14" fmla="*/ 109 w 109"/>
                    <a:gd name="T15" fmla="*/ 12 h 27"/>
                    <a:gd name="T16" fmla="*/ 108 w 109"/>
                    <a:gd name="T17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9" h="27">
                      <a:moveTo>
                        <a:pt x="108" y="0"/>
                      </a:moveTo>
                      <a:lnTo>
                        <a:pt x="0" y="9"/>
                      </a:lnTo>
                      <a:lnTo>
                        <a:pt x="0" y="21"/>
                      </a:lnTo>
                      <a:lnTo>
                        <a:pt x="27" y="18"/>
                      </a:lnTo>
                      <a:lnTo>
                        <a:pt x="28" y="27"/>
                      </a:lnTo>
                      <a:lnTo>
                        <a:pt x="82" y="22"/>
                      </a:lnTo>
                      <a:lnTo>
                        <a:pt x="82" y="13"/>
                      </a:lnTo>
                      <a:lnTo>
                        <a:pt x="109" y="12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404040"/>
                </a:solidFill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813268" name="Group 212">
                <a:extLst>
                  <a:ext uri="{FF2B5EF4-FFF2-40B4-BE49-F238E27FC236}">
                    <a16:creationId xmlns:a16="http://schemas.microsoft.com/office/drawing/2014/main" id="{5BE1C778-3DBE-45AC-804C-E659EDE53C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18" y="1460"/>
                <a:ext cx="179" cy="43"/>
                <a:chOff x="1518" y="1460"/>
                <a:chExt cx="179" cy="43"/>
              </a:xfrm>
            </p:grpSpPr>
            <p:grpSp>
              <p:nvGrpSpPr>
                <p:cNvPr id="813269" name="Group 213">
                  <a:extLst>
                    <a:ext uri="{FF2B5EF4-FFF2-40B4-BE49-F238E27FC236}">
                      <a16:creationId xmlns:a16="http://schemas.microsoft.com/office/drawing/2014/main" id="{04726422-32C4-4C7F-8426-9A7ECB54C96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64" y="1469"/>
                  <a:ext cx="43" cy="30"/>
                  <a:chOff x="1564" y="1469"/>
                  <a:chExt cx="43" cy="30"/>
                </a:xfrm>
              </p:grpSpPr>
              <p:sp>
                <p:nvSpPr>
                  <p:cNvPr id="813270" name="Freeform 214">
                    <a:extLst>
                      <a:ext uri="{FF2B5EF4-FFF2-40B4-BE49-F238E27FC236}">
                        <a16:creationId xmlns:a16="http://schemas.microsoft.com/office/drawing/2014/main" id="{5AD1AA02-E4AB-46CD-A88B-ECE2BC59603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64" y="1469"/>
                    <a:ext cx="43" cy="30"/>
                  </a:xfrm>
                  <a:custGeom>
                    <a:avLst/>
                    <a:gdLst>
                      <a:gd name="T0" fmla="*/ 130 w 130"/>
                      <a:gd name="T1" fmla="*/ 40 h 91"/>
                      <a:gd name="T2" fmla="*/ 128 w 130"/>
                      <a:gd name="T3" fmla="*/ 31 h 91"/>
                      <a:gd name="T4" fmla="*/ 125 w 130"/>
                      <a:gd name="T5" fmla="*/ 26 h 91"/>
                      <a:gd name="T6" fmla="*/ 120 w 130"/>
                      <a:gd name="T7" fmla="*/ 18 h 91"/>
                      <a:gd name="T8" fmla="*/ 112 w 130"/>
                      <a:gd name="T9" fmla="*/ 13 h 91"/>
                      <a:gd name="T10" fmla="*/ 104 w 130"/>
                      <a:gd name="T11" fmla="*/ 7 h 91"/>
                      <a:gd name="T12" fmla="*/ 94 w 130"/>
                      <a:gd name="T13" fmla="*/ 4 h 91"/>
                      <a:gd name="T14" fmla="*/ 83 w 130"/>
                      <a:gd name="T15" fmla="*/ 1 h 91"/>
                      <a:gd name="T16" fmla="*/ 73 w 130"/>
                      <a:gd name="T17" fmla="*/ 0 h 91"/>
                      <a:gd name="T18" fmla="*/ 61 w 130"/>
                      <a:gd name="T19" fmla="*/ 0 h 91"/>
                      <a:gd name="T20" fmla="*/ 51 w 130"/>
                      <a:gd name="T21" fmla="*/ 3 h 91"/>
                      <a:gd name="T22" fmla="*/ 40 w 130"/>
                      <a:gd name="T23" fmla="*/ 5 h 91"/>
                      <a:gd name="T24" fmla="*/ 29 w 130"/>
                      <a:gd name="T25" fmla="*/ 8 h 91"/>
                      <a:gd name="T26" fmla="*/ 21 w 130"/>
                      <a:gd name="T27" fmla="*/ 14 h 91"/>
                      <a:gd name="T28" fmla="*/ 13 w 130"/>
                      <a:gd name="T29" fmla="*/ 21 h 91"/>
                      <a:gd name="T30" fmla="*/ 8 w 130"/>
                      <a:gd name="T31" fmla="*/ 29 h 91"/>
                      <a:gd name="T32" fmla="*/ 3 w 130"/>
                      <a:gd name="T33" fmla="*/ 35 h 91"/>
                      <a:gd name="T34" fmla="*/ 1 w 130"/>
                      <a:gd name="T35" fmla="*/ 43 h 91"/>
                      <a:gd name="T36" fmla="*/ 0 w 130"/>
                      <a:gd name="T37" fmla="*/ 51 h 91"/>
                      <a:gd name="T38" fmla="*/ 3 w 130"/>
                      <a:gd name="T39" fmla="*/ 60 h 91"/>
                      <a:gd name="T40" fmla="*/ 5 w 130"/>
                      <a:gd name="T41" fmla="*/ 65 h 91"/>
                      <a:gd name="T42" fmla="*/ 10 w 130"/>
                      <a:gd name="T43" fmla="*/ 73 h 91"/>
                      <a:gd name="T44" fmla="*/ 18 w 130"/>
                      <a:gd name="T45" fmla="*/ 78 h 91"/>
                      <a:gd name="T46" fmla="*/ 26 w 130"/>
                      <a:gd name="T47" fmla="*/ 85 h 91"/>
                      <a:gd name="T48" fmla="*/ 36 w 130"/>
                      <a:gd name="T49" fmla="*/ 87 h 91"/>
                      <a:gd name="T50" fmla="*/ 47 w 130"/>
                      <a:gd name="T51" fmla="*/ 90 h 91"/>
                      <a:gd name="T52" fmla="*/ 57 w 130"/>
                      <a:gd name="T53" fmla="*/ 91 h 91"/>
                      <a:gd name="T54" fmla="*/ 69 w 130"/>
                      <a:gd name="T55" fmla="*/ 91 h 91"/>
                      <a:gd name="T56" fmla="*/ 79 w 130"/>
                      <a:gd name="T57" fmla="*/ 88 h 91"/>
                      <a:gd name="T58" fmla="*/ 90 w 130"/>
                      <a:gd name="T59" fmla="*/ 86 h 91"/>
                      <a:gd name="T60" fmla="*/ 102 w 130"/>
                      <a:gd name="T61" fmla="*/ 83 h 91"/>
                      <a:gd name="T62" fmla="*/ 109 w 130"/>
                      <a:gd name="T63" fmla="*/ 77 h 91"/>
                      <a:gd name="T64" fmla="*/ 117 w 130"/>
                      <a:gd name="T65" fmla="*/ 70 h 91"/>
                      <a:gd name="T66" fmla="*/ 122 w 130"/>
                      <a:gd name="T67" fmla="*/ 62 h 91"/>
                      <a:gd name="T68" fmla="*/ 128 w 130"/>
                      <a:gd name="T69" fmla="*/ 56 h 91"/>
                      <a:gd name="T70" fmla="*/ 129 w 130"/>
                      <a:gd name="T71" fmla="*/ 48 h 91"/>
                      <a:gd name="T72" fmla="*/ 130 w 130"/>
                      <a:gd name="T73" fmla="*/ 4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30" h="91">
                        <a:moveTo>
                          <a:pt x="130" y="40"/>
                        </a:moveTo>
                        <a:lnTo>
                          <a:pt x="128" y="31"/>
                        </a:lnTo>
                        <a:lnTo>
                          <a:pt x="125" y="26"/>
                        </a:lnTo>
                        <a:lnTo>
                          <a:pt x="120" y="18"/>
                        </a:lnTo>
                        <a:lnTo>
                          <a:pt x="112" y="13"/>
                        </a:lnTo>
                        <a:lnTo>
                          <a:pt x="104" y="7"/>
                        </a:lnTo>
                        <a:lnTo>
                          <a:pt x="94" y="4"/>
                        </a:lnTo>
                        <a:lnTo>
                          <a:pt x="83" y="1"/>
                        </a:lnTo>
                        <a:lnTo>
                          <a:pt x="73" y="0"/>
                        </a:lnTo>
                        <a:lnTo>
                          <a:pt x="61" y="0"/>
                        </a:lnTo>
                        <a:lnTo>
                          <a:pt x="51" y="3"/>
                        </a:lnTo>
                        <a:lnTo>
                          <a:pt x="40" y="5"/>
                        </a:lnTo>
                        <a:lnTo>
                          <a:pt x="29" y="8"/>
                        </a:lnTo>
                        <a:lnTo>
                          <a:pt x="21" y="14"/>
                        </a:lnTo>
                        <a:lnTo>
                          <a:pt x="13" y="21"/>
                        </a:lnTo>
                        <a:lnTo>
                          <a:pt x="8" y="29"/>
                        </a:lnTo>
                        <a:lnTo>
                          <a:pt x="3" y="35"/>
                        </a:lnTo>
                        <a:lnTo>
                          <a:pt x="1" y="43"/>
                        </a:lnTo>
                        <a:lnTo>
                          <a:pt x="0" y="51"/>
                        </a:lnTo>
                        <a:lnTo>
                          <a:pt x="3" y="60"/>
                        </a:lnTo>
                        <a:lnTo>
                          <a:pt x="5" y="65"/>
                        </a:lnTo>
                        <a:lnTo>
                          <a:pt x="10" y="73"/>
                        </a:lnTo>
                        <a:lnTo>
                          <a:pt x="18" y="78"/>
                        </a:lnTo>
                        <a:lnTo>
                          <a:pt x="26" y="85"/>
                        </a:lnTo>
                        <a:lnTo>
                          <a:pt x="36" y="87"/>
                        </a:lnTo>
                        <a:lnTo>
                          <a:pt x="47" y="90"/>
                        </a:lnTo>
                        <a:lnTo>
                          <a:pt x="57" y="91"/>
                        </a:lnTo>
                        <a:lnTo>
                          <a:pt x="69" y="91"/>
                        </a:lnTo>
                        <a:lnTo>
                          <a:pt x="79" y="88"/>
                        </a:lnTo>
                        <a:lnTo>
                          <a:pt x="90" y="86"/>
                        </a:lnTo>
                        <a:lnTo>
                          <a:pt x="102" y="83"/>
                        </a:lnTo>
                        <a:lnTo>
                          <a:pt x="109" y="77"/>
                        </a:lnTo>
                        <a:lnTo>
                          <a:pt x="117" y="70"/>
                        </a:lnTo>
                        <a:lnTo>
                          <a:pt x="122" y="62"/>
                        </a:lnTo>
                        <a:lnTo>
                          <a:pt x="128" y="56"/>
                        </a:lnTo>
                        <a:lnTo>
                          <a:pt x="129" y="48"/>
                        </a:lnTo>
                        <a:lnTo>
                          <a:pt x="130" y="40"/>
                        </a:lnTo>
                        <a:close/>
                      </a:path>
                    </a:pathLst>
                  </a:custGeom>
                  <a:solidFill>
                    <a:srgbClr val="20202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271" name="Freeform 215">
                    <a:extLst>
                      <a:ext uri="{FF2B5EF4-FFF2-40B4-BE49-F238E27FC236}">
                        <a16:creationId xmlns:a16="http://schemas.microsoft.com/office/drawing/2014/main" id="{B5E77B32-EEB1-41C6-80B3-C51720620C3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71" y="1473"/>
                    <a:ext cx="29" cy="21"/>
                  </a:xfrm>
                  <a:custGeom>
                    <a:avLst/>
                    <a:gdLst>
                      <a:gd name="T0" fmla="*/ 88 w 88"/>
                      <a:gd name="T1" fmla="*/ 28 h 65"/>
                      <a:gd name="T2" fmla="*/ 86 w 88"/>
                      <a:gd name="T3" fmla="*/ 23 h 65"/>
                      <a:gd name="T4" fmla="*/ 84 w 88"/>
                      <a:gd name="T5" fmla="*/ 18 h 65"/>
                      <a:gd name="T6" fmla="*/ 82 w 88"/>
                      <a:gd name="T7" fmla="*/ 13 h 65"/>
                      <a:gd name="T8" fmla="*/ 75 w 88"/>
                      <a:gd name="T9" fmla="*/ 10 h 65"/>
                      <a:gd name="T10" fmla="*/ 70 w 88"/>
                      <a:gd name="T11" fmla="*/ 6 h 65"/>
                      <a:gd name="T12" fmla="*/ 64 w 88"/>
                      <a:gd name="T13" fmla="*/ 4 h 65"/>
                      <a:gd name="T14" fmla="*/ 57 w 88"/>
                      <a:gd name="T15" fmla="*/ 2 h 65"/>
                      <a:gd name="T16" fmla="*/ 49 w 88"/>
                      <a:gd name="T17" fmla="*/ 0 h 65"/>
                      <a:gd name="T18" fmla="*/ 42 w 88"/>
                      <a:gd name="T19" fmla="*/ 1 h 65"/>
                      <a:gd name="T20" fmla="*/ 34 w 88"/>
                      <a:gd name="T21" fmla="*/ 2 h 65"/>
                      <a:gd name="T22" fmla="*/ 27 w 88"/>
                      <a:gd name="T23" fmla="*/ 4 h 65"/>
                      <a:gd name="T24" fmla="*/ 19 w 88"/>
                      <a:gd name="T25" fmla="*/ 8 h 65"/>
                      <a:gd name="T26" fmla="*/ 14 w 88"/>
                      <a:gd name="T27" fmla="*/ 11 h 65"/>
                      <a:gd name="T28" fmla="*/ 9 w 88"/>
                      <a:gd name="T29" fmla="*/ 15 h 65"/>
                      <a:gd name="T30" fmla="*/ 5 w 88"/>
                      <a:gd name="T31" fmla="*/ 21 h 65"/>
                      <a:gd name="T32" fmla="*/ 1 w 88"/>
                      <a:gd name="T33" fmla="*/ 24 h 65"/>
                      <a:gd name="T34" fmla="*/ 1 w 88"/>
                      <a:gd name="T35" fmla="*/ 30 h 65"/>
                      <a:gd name="T36" fmla="*/ 0 w 88"/>
                      <a:gd name="T37" fmla="*/ 36 h 65"/>
                      <a:gd name="T38" fmla="*/ 2 w 88"/>
                      <a:gd name="T39" fmla="*/ 41 h 65"/>
                      <a:gd name="T40" fmla="*/ 4 w 88"/>
                      <a:gd name="T41" fmla="*/ 47 h 65"/>
                      <a:gd name="T42" fmla="*/ 6 w 88"/>
                      <a:gd name="T43" fmla="*/ 52 h 65"/>
                      <a:gd name="T44" fmla="*/ 13 w 88"/>
                      <a:gd name="T45" fmla="*/ 54 h 65"/>
                      <a:gd name="T46" fmla="*/ 18 w 88"/>
                      <a:gd name="T47" fmla="*/ 58 h 65"/>
                      <a:gd name="T48" fmla="*/ 25 w 88"/>
                      <a:gd name="T49" fmla="*/ 61 h 65"/>
                      <a:gd name="T50" fmla="*/ 31 w 88"/>
                      <a:gd name="T51" fmla="*/ 62 h 65"/>
                      <a:gd name="T52" fmla="*/ 39 w 88"/>
                      <a:gd name="T53" fmla="*/ 65 h 65"/>
                      <a:gd name="T54" fmla="*/ 47 w 88"/>
                      <a:gd name="T55" fmla="*/ 63 h 65"/>
                      <a:gd name="T56" fmla="*/ 55 w 88"/>
                      <a:gd name="T57" fmla="*/ 62 h 65"/>
                      <a:gd name="T58" fmla="*/ 61 w 88"/>
                      <a:gd name="T59" fmla="*/ 61 h 65"/>
                      <a:gd name="T60" fmla="*/ 69 w 88"/>
                      <a:gd name="T61" fmla="*/ 57 h 65"/>
                      <a:gd name="T62" fmla="*/ 74 w 88"/>
                      <a:gd name="T63" fmla="*/ 53 h 65"/>
                      <a:gd name="T64" fmla="*/ 79 w 88"/>
                      <a:gd name="T65" fmla="*/ 49 h 65"/>
                      <a:gd name="T66" fmla="*/ 83 w 88"/>
                      <a:gd name="T67" fmla="*/ 44 h 65"/>
                      <a:gd name="T68" fmla="*/ 87 w 88"/>
                      <a:gd name="T69" fmla="*/ 40 h 65"/>
                      <a:gd name="T70" fmla="*/ 87 w 88"/>
                      <a:gd name="T71" fmla="*/ 35 h 65"/>
                      <a:gd name="T72" fmla="*/ 88 w 88"/>
                      <a:gd name="T73" fmla="*/ 28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88" h="65">
                        <a:moveTo>
                          <a:pt x="88" y="28"/>
                        </a:moveTo>
                        <a:lnTo>
                          <a:pt x="86" y="23"/>
                        </a:lnTo>
                        <a:lnTo>
                          <a:pt x="84" y="18"/>
                        </a:lnTo>
                        <a:lnTo>
                          <a:pt x="82" y="13"/>
                        </a:lnTo>
                        <a:lnTo>
                          <a:pt x="75" y="10"/>
                        </a:lnTo>
                        <a:lnTo>
                          <a:pt x="70" y="6"/>
                        </a:lnTo>
                        <a:lnTo>
                          <a:pt x="64" y="4"/>
                        </a:lnTo>
                        <a:lnTo>
                          <a:pt x="57" y="2"/>
                        </a:lnTo>
                        <a:lnTo>
                          <a:pt x="49" y="0"/>
                        </a:lnTo>
                        <a:lnTo>
                          <a:pt x="42" y="1"/>
                        </a:lnTo>
                        <a:lnTo>
                          <a:pt x="34" y="2"/>
                        </a:lnTo>
                        <a:lnTo>
                          <a:pt x="27" y="4"/>
                        </a:lnTo>
                        <a:lnTo>
                          <a:pt x="19" y="8"/>
                        </a:lnTo>
                        <a:lnTo>
                          <a:pt x="14" y="11"/>
                        </a:lnTo>
                        <a:lnTo>
                          <a:pt x="9" y="15"/>
                        </a:lnTo>
                        <a:lnTo>
                          <a:pt x="5" y="21"/>
                        </a:lnTo>
                        <a:lnTo>
                          <a:pt x="1" y="24"/>
                        </a:lnTo>
                        <a:lnTo>
                          <a:pt x="1" y="30"/>
                        </a:lnTo>
                        <a:lnTo>
                          <a:pt x="0" y="36"/>
                        </a:lnTo>
                        <a:lnTo>
                          <a:pt x="2" y="41"/>
                        </a:lnTo>
                        <a:lnTo>
                          <a:pt x="4" y="47"/>
                        </a:lnTo>
                        <a:lnTo>
                          <a:pt x="6" y="52"/>
                        </a:lnTo>
                        <a:lnTo>
                          <a:pt x="13" y="54"/>
                        </a:lnTo>
                        <a:lnTo>
                          <a:pt x="18" y="58"/>
                        </a:lnTo>
                        <a:lnTo>
                          <a:pt x="25" y="61"/>
                        </a:lnTo>
                        <a:lnTo>
                          <a:pt x="31" y="62"/>
                        </a:lnTo>
                        <a:lnTo>
                          <a:pt x="39" y="65"/>
                        </a:lnTo>
                        <a:lnTo>
                          <a:pt x="47" y="63"/>
                        </a:lnTo>
                        <a:lnTo>
                          <a:pt x="55" y="62"/>
                        </a:lnTo>
                        <a:lnTo>
                          <a:pt x="61" y="61"/>
                        </a:lnTo>
                        <a:lnTo>
                          <a:pt x="69" y="57"/>
                        </a:lnTo>
                        <a:lnTo>
                          <a:pt x="74" y="53"/>
                        </a:lnTo>
                        <a:lnTo>
                          <a:pt x="79" y="49"/>
                        </a:lnTo>
                        <a:lnTo>
                          <a:pt x="83" y="44"/>
                        </a:lnTo>
                        <a:lnTo>
                          <a:pt x="87" y="40"/>
                        </a:lnTo>
                        <a:lnTo>
                          <a:pt x="87" y="35"/>
                        </a:lnTo>
                        <a:lnTo>
                          <a:pt x="88" y="28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272" name="Freeform 216">
                    <a:extLst>
                      <a:ext uri="{FF2B5EF4-FFF2-40B4-BE49-F238E27FC236}">
                        <a16:creationId xmlns:a16="http://schemas.microsoft.com/office/drawing/2014/main" id="{3F25629F-E585-4760-A1E1-C336B73DC9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80" y="1480"/>
                    <a:ext cx="11" cy="7"/>
                  </a:xfrm>
                  <a:custGeom>
                    <a:avLst/>
                    <a:gdLst>
                      <a:gd name="T0" fmla="*/ 34 w 34"/>
                      <a:gd name="T1" fmla="*/ 10 h 23"/>
                      <a:gd name="T2" fmla="*/ 34 w 34"/>
                      <a:gd name="T3" fmla="*/ 9 h 23"/>
                      <a:gd name="T4" fmla="*/ 33 w 34"/>
                      <a:gd name="T5" fmla="*/ 7 h 23"/>
                      <a:gd name="T6" fmla="*/ 31 w 34"/>
                      <a:gd name="T7" fmla="*/ 5 h 23"/>
                      <a:gd name="T8" fmla="*/ 29 w 34"/>
                      <a:gd name="T9" fmla="*/ 3 h 23"/>
                      <a:gd name="T10" fmla="*/ 28 w 34"/>
                      <a:gd name="T11" fmla="*/ 1 h 23"/>
                      <a:gd name="T12" fmla="*/ 24 w 34"/>
                      <a:gd name="T13" fmla="*/ 1 h 23"/>
                      <a:gd name="T14" fmla="*/ 22 w 34"/>
                      <a:gd name="T15" fmla="*/ 1 h 23"/>
                      <a:gd name="T16" fmla="*/ 20 w 34"/>
                      <a:gd name="T17" fmla="*/ 0 h 23"/>
                      <a:gd name="T18" fmla="*/ 16 w 34"/>
                      <a:gd name="T19" fmla="*/ 0 h 23"/>
                      <a:gd name="T20" fmla="*/ 13 w 34"/>
                      <a:gd name="T21" fmla="*/ 0 h 23"/>
                      <a:gd name="T22" fmla="*/ 11 w 34"/>
                      <a:gd name="T23" fmla="*/ 1 h 23"/>
                      <a:gd name="T24" fmla="*/ 8 w 34"/>
                      <a:gd name="T25" fmla="*/ 2 h 23"/>
                      <a:gd name="T26" fmla="*/ 5 w 34"/>
                      <a:gd name="T27" fmla="*/ 3 h 23"/>
                      <a:gd name="T28" fmla="*/ 3 w 34"/>
                      <a:gd name="T29" fmla="*/ 5 h 23"/>
                      <a:gd name="T30" fmla="*/ 3 w 34"/>
                      <a:gd name="T31" fmla="*/ 7 h 23"/>
                      <a:gd name="T32" fmla="*/ 2 w 34"/>
                      <a:gd name="T33" fmla="*/ 9 h 23"/>
                      <a:gd name="T34" fmla="*/ 0 w 34"/>
                      <a:gd name="T35" fmla="*/ 10 h 23"/>
                      <a:gd name="T36" fmla="*/ 0 w 34"/>
                      <a:gd name="T37" fmla="*/ 13 h 23"/>
                      <a:gd name="T38" fmla="*/ 0 w 34"/>
                      <a:gd name="T39" fmla="*/ 14 h 23"/>
                      <a:gd name="T40" fmla="*/ 2 w 34"/>
                      <a:gd name="T41" fmla="*/ 15 h 23"/>
                      <a:gd name="T42" fmla="*/ 3 w 34"/>
                      <a:gd name="T43" fmla="*/ 18 h 23"/>
                      <a:gd name="T44" fmla="*/ 5 w 34"/>
                      <a:gd name="T45" fmla="*/ 19 h 23"/>
                      <a:gd name="T46" fmla="*/ 7 w 34"/>
                      <a:gd name="T47" fmla="*/ 22 h 23"/>
                      <a:gd name="T48" fmla="*/ 11 w 34"/>
                      <a:gd name="T49" fmla="*/ 22 h 23"/>
                      <a:gd name="T50" fmla="*/ 12 w 34"/>
                      <a:gd name="T51" fmla="*/ 22 h 23"/>
                      <a:gd name="T52" fmla="*/ 15 w 34"/>
                      <a:gd name="T53" fmla="*/ 23 h 23"/>
                      <a:gd name="T54" fmla="*/ 18 w 34"/>
                      <a:gd name="T55" fmla="*/ 23 h 23"/>
                      <a:gd name="T56" fmla="*/ 21 w 34"/>
                      <a:gd name="T57" fmla="*/ 23 h 23"/>
                      <a:gd name="T58" fmla="*/ 24 w 34"/>
                      <a:gd name="T59" fmla="*/ 22 h 23"/>
                      <a:gd name="T60" fmla="*/ 26 w 34"/>
                      <a:gd name="T61" fmla="*/ 20 h 23"/>
                      <a:gd name="T62" fmla="*/ 29 w 34"/>
                      <a:gd name="T63" fmla="*/ 19 h 23"/>
                      <a:gd name="T64" fmla="*/ 31 w 34"/>
                      <a:gd name="T65" fmla="*/ 18 h 23"/>
                      <a:gd name="T66" fmla="*/ 31 w 34"/>
                      <a:gd name="T67" fmla="*/ 15 h 23"/>
                      <a:gd name="T68" fmla="*/ 33 w 34"/>
                      <a:gd name="T69" fmla="*/ 14 h 23"/>
                      <a:gd name="T70" fmla="*/ 34 w 34"/>
                      <a:gd name="T71" fmla="*/ 13 h 23"/>
                      <a:gd name="T72" fmla="*/ 34 w 34"/>
                      <a:gd name="T73" fmla="*/ 1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34" h="23">
                        <a:moveTo>
                          <a:pt x="34" y="10"/>
                        </a:moveTo>
                        <a:lnTo>
                          <a:pt x="34" y="9"/>
                        </a:lnTo>
                        <a:lnTo>
                          <a:pt x="33" y="7"/>
                        </a:lnTo>
                        <a:lnTo>
                          <a:pt x="31" y="5"/>
                        </a:lnTo>
                        <a:lnTo>
                          <a:pt x="29" y="3"/>
                        </a:lnTo>
                        <a:lnTo>
                          <a:pt x="28" y="1"/>
                        </a:lnTo>
                        <a:lnTo>
                          <a:pt x="24" y="1"/>
                        </a:lnTo>
                        <a:lnTo>
                          <a:pt x="22" y="1"/>
                        </a:lnTo>
                        <a:lnTo>
                          <a:pt x="20" y="0"/>
                        </a:lnTo>
                        <a:lnTo>
                          <a:pt x="16" y="0"/>
                        </a:lnTo>
                        <a:lnTo>
                          <a:pt x="13" y="0"/>
                        </a:lnTo>
                        <a:lnTo>
                          <a:pt x="11" y="1"/>
                        </a:lnTo>
                        <a:lnTo>
                          <a:pt x="8" y="2"/>
                        </a:lnTo>
                        <a:lnTo>
                          <a:pt x="5" y="3"/>
                        </a:lnTo>
                        <a:lnTo>
                          <a:pt x="3" y="5"/>
                        </a:lnTo>
                        <a:lnTo>
                          <a:pt x="3" y="7"/>
                        </a:lnTo>
                        <a:lnTo>
                          <a:pt x="2" y="9"/>
                        </a:lnTo>
                        <a:lnTo>
                          <a:pt x="0" y="10"/>
                        </a:lnTo>
                        <a:lnTo>
                          <a:pt x="0" y="13"/>
                        </a:lnTo>
                        <a:lnTo>
                          <a:pt x="0" y="14"/>
                        </a:lnTo>
                        <a:lnTo>
                          <a:pt x="2" y="15"/>
                        </a:lnTo>
                        <a:lnTo>
                          <a:pt x="3" y="18"/>
                        </a:lnTo>
                        <a:lnTo>
                          <a:pt x="5" y="19"/>
                        </a:lnTo>
                        <a:lnTo>
                          <a:pt x="7" y="22"/>
                        </a:lnTo>
                        <a:lnTo>
                          <a:pt x="11" y="22"/>
                        </a:lnTo>
                        <a:lnTo>
                          <a:pt x="12" y="22"/>
                        </a:lnTo>
                        <a:lnTo>
                          <a:pt x="15" y="23"/>
                        </a:lnTo>
                        <a:lnTo>
                          <a:pt x="18" y="23"/>
                        </a:lnTo>
                        <a:lnTo>
                          <a:pt x="21" y="23"/>
                        </a:lnTo>
                        <a:lnTo>
                          <a:pt x="24" y="22"/>
                        </a:lnTo>
                        <a:lnTo>
                          <a:pt x="26" y="20"/>
                        </a:lnTo>
                        <a:lnTo>
                          <a:pt x="29" y="19"/>
                        </a:lnTo>
                        <a:lnTo>
                          <a:pt x="31" y="18"/>
                        </a:lnTo>
                        <a:lnTo>
                          <a:pt x="31" y="15"/>
                        </a:lnTo>
                        <a:lnTo>
                          <a:pt x="33" y="14"/>
                        </a:lnTo>
                        <a:lnTo>
                          <a:pt x="34" y="13"/>
                        </a:lnTo>
                        <a:lnTo>
                          <a:pt x="34" y="10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813273" name="Group 217">
                  <a:extLst>
                    <a:ext uri="{FF2B5EF4-FFF2-40B4-BE49-F238E27FC236}">
                      <a16:creationId xmlns:a16="http://schemas.microsoft.com/office/drawing/2014/main" id="{807B4B6A-2CA0-43A2-A194-F17ECED838D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18" y="1473"/>
                  <a:ext cx="44" cy="30"/>
                  <a:chOff x="1518" y="1473"/>
                  <a:chExt cx="44" cy="30"/>
                </a:xfrm>
              </p:grpSpPr>
              <p:sp>
                <p:nvSpPr>
                  <p:cNvPr id="813274" name="Freeform 218">
                    <a:extLst>
                      <a:ext uri="{FF2B5EF4-FFF2-40B4-BE49-F238E27FC236}">
                        <a16:creationId xmlns:a16="http://schemas.microsoft.com/office/drawing/2014/main" id="{F4306A85-E1EB-41D9-AB56-ECEF057814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18" y="1473"/>
                    <a:ext cx="44" cy="30"/>
                  </a:xfrm>
                  <a:custGeom>
                    <a:avLst/>
                    <a:gdLst>
                      <a:gd name="T0" fmla="*/ 133 w 133"/>
                      <a:gd name="T1" fmla="*/ 40 h 91"/>
                      <a:gd name="T2" fmla="*/ 131 w 133"/>
                      <a:gd name="T3" fmla="*/ 31 h 91"/>
                      <a:gd name="T4" fmla="*/ 128 w 133"/>
                      <a:gd name="T5" fmla="*/ 26 h 91"/>
                      <a:gd name="T6" fmla="*/ 123 w 133"/>
                      <a:gd name="T7" fmla="*/ 18 h 91"/>
                      <a:gd name="T8" fmla="*/ 115 w 133"/>
                      <a:gd name="T9" fmla="*/ 11 h 91"/>
                      <a:gd name="T10" fmla="*/ 106 w 133"/>
                      <a:gd name="T11" fmla="*/ 6 h 91"/>
                      <a:gd name="T12" fmla="*/ 95 w 133"/>
                      <a:gd name="T13" fmla="*/ 4 h 91"/>
                      <a:gd name="T14" fmla="*/ 86 w 133"/>
                      <a:gd name="T15" fmla="*/ 0 h 91"/>
                      <a:gd name="T16" fmla="*/ 75 w 133"/>
                      <a:gd name="T17" fmla="*/ 0 h 91"/>
                      <a:gd name="T18" fmla="*/ 63 w 133"/>
                      <a:gd name="T19" fmla="*/ 0 h 91"/>
                      <a:gd name="T20" fmla="*/ 51 w 133"/>
                      <a:gd name="T21" fmla="*/ 2 h 91"/>
                      <a:gd name="T22" fmla="*/ 41 w 133"/>
                      <a:gd name="T23" fmla="*/ 5 h 91"/>
                      <a:gd name="T24" fmla="*/ 30 w 133"/>
                      <a:gd name="T25" fmla="*/ 8 h 91"/>
                      <a:gd name="T26" fmla="*/ 22 w 133"/>
                      <a:gd name="T27" fmla="*/ 14 h 91"/>
                      <a:gd name="T28" fmla="*/ 13 w 133"/>
                      <a:gd name="T29" fmla="*/ 21 h 91"/>
                      <a:gd name="T30" fmla="*/ 8 w 133"/>
                      <a:gd name="T31" fmla="*/ 28 h 91"/>
                      <a:gd name="T32" fmla="*/ 3 w 133"/>
                      <a:gd name="T33" fmla="*/ 36 h 91"/>
                      <a:gd name="T34" fmla="*/ 2 w 133"/>
                      <a:gd name="T35" fmla="*/ 43 h 91"/>
                      <a:gd name="T36" fmla="*/ 0 w 133"/>
                      <a:gd name="T37" fmla="*/ 50 h 91"/>
                      <a:gd name="T38" fmla="*/ 3 w 133"/>
                      <a:gd name="T39" fmla="*/ 60 h 91"/>
                      <a:gd name="T40" fmla="*/ 6 w 133"/>
                      <a:gd name="T41" fmla="*/ 65 h 91"/>
                      <a:gd name="T42" fmla="*/ 11 w 133"/>
                      <a:gd name="T43" fmla="*/ 73 h 91"/>
                      <a:gd name="T44" fmla="*/ 19 w 133"/>
                      <a:gd name="T45" fmla="*/ 79 h 91"/>
                      <a:gd name="T46" fmla="*/ 28 w 133"/>
                      <a:gd name="T47" fmla="*/ 84 h 91"/>
                      <a:gd name="T48" fmla="*/ 38 w 133"/>
                      <a:gd name="T49" fmla="*/ 87 h 91"/>
                      <a:gd name="T50" fmla="*/ 47 w 133"/>
                      <a:gd name="T51" fmla="*/ 91 h 91"/>
                      <a:gd name="T52" fmla="*/ 59 w 133"/>
                      <a:gd name="T53" fmla="*/ 91 h 91"/>
                      <a:gd name="T54" fmla="*/ 71 w 133"/>
                      <a:gd name="T55" fmla="*/ 91 h 91"/>
                      <a:gd name="T56" fmla="*/ 82 w 133"/>
                      <a:gd name="T57" fmla="*/ 88 h 91"/>
                      <a:gd name="T58" fmla="*/ 93 w 133"/>
                      <a:gd name="T59" fmla="*/ 86 h 91"/>
                      <a:gd name="T60" fmla="*/ 103 w 133"/>
                      <a:gd name="T61" fmla="*/ 83 h 91"/>
                      <a:gd name="T62" fmla="*/ 111 w 133"/>
                      <a:gd name="T63" fmla="*/ 76 h 91"/>
                      <a:gd name="T64" fmla="*/ 120 w 133"/>
                      <a:gd name="T65" fmla="*/ 70 h 91"/>
                      <a:gd name="T66" fmla="*/ 125 w 133"/>
                      <a:gd name="T67" fmla="*/ 62 h 91"/>
                      <a:gd name="T68" fmla="*/ 131 w 133"/>
                      <a:gd name="T69" fmla="*/ 54 h 91"/>
                      <a:gd name="T70" fmla="*/ 132 w 133"/>
                      <a:gd name="T71" fmla="*/ 48 h 91"/>
                      <a:gd name="T72" fmla="*/ 133 w 133"/>
                      <a:gd name="T73" fmla="*/ 4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33" h="91">
                        <a:moveTo>
                          <a:pt x="133" y="40"/>
                        </a:moveTo>
                        <a:lnTo>
                          <a:pt x="131" y="31"/>
                        </a:lnTo>
                        <a:lnTo>
                          <a:pt x="128" y="26"/>
                        </a:lnTo>
                        <a:lnTo>
                          <a:pt x="123" y="18"/>
                        </a:lnTo>
                        <a:lnTo>
                          <a:pt x="115" y="11"/>
                        </a:lnTo>
                        <a:lnTo>
                          <a:pt x="106" y="6"/>
                        </a:lnTo>
                        <a:lnTo>
                          <a:pt x="95" y="4"/>
                        </a:lnTo>
                        <a:lnTo>
                          <a:pt x="86" y="0"/>
                        </a:lnTo>
                        <a:lnTo>
                          <a:pt x="75" y="0"/>
                        </a:lnTo>
                        <a:lnTo>
                          <a:pt x="63" y="0"/>
                        </a:lnTo>
                        <a:lnTo>
                          <a:pt x="51" y="2"/>
                        </a:lnTo>
                        <a:lnTo>
                          <a:pt x="41" y="5"/>
                        </a:lnTo>
                        <a:lnTo>
                          <a:pt x="30" y="8"/>
                        </a:lnTo>
                        <a:lnTo>
                          <a:pt x="22" y="14"/>
                        </a:lnTo>
                        <a:lnTo>
                          <a:pt x="13" y="21"/>
                        </a:lnTo>
                        <a:lnTo>
                          <a:pt x="8" y="28"/>
                        </a:lnTo>
                        <a:lnTo>
                          <a:pt x="3" y="36"/>
                        </a:lnTo>
                        <a:lnTo>
                          <a:pt x="2" y="43"/>
                        </a:lnTo>
                        <a:lnTo>
                          <a:pt x="0" y="50"/>
                        </a:lnTo>
                        <a:lnTo>
                          <a:pt x="3" y="60"/>
                        </a:lnTo>
                        <a:lnTo>
                          <a:pt x="6" y="65"/>
                        </a:lnTo>
                        <a:lnTo>
                          <a:pt x="11" y="73"/>
                        </a:lnTo>
                        <a:lnTo>
                          <a:pt x="19" y="79"/>
                        </a:lnTo>
                        <a:lnTo>
                          <a:pt x="28" y="84"/>
                        </a:lnTo>
                        <a:lnTo>
                          <a:pt x="38" y="87"/>
                        </a:lnTo>
                        <a:lnTo>
                          <a:pt x="47" y="91"/>
                        </a:lnTo>
                        <a:lnTo>
                          <a:pt x="59" y="91"/>
                        </a:lnTo>
                        <a:lnTo>
                          <a:pt x="71" y="91"/>
                        </a:lnTo>
                        <a:lnTo>
                          <a:pt x="82" y="88"/>
                        </a:lnTo>
                        <a:lnTo>
                          <a:pt x="93" y="86"/>
                        </a:lnTo>
                        <a:lnTo>
                          <a:pt x="103" y="83"/>
                        </a:lnTo>
                        <a:lnTo>
                          <a:pt x="111" y="76"/>
                        </a:lnTo>
                        <a:lnTo>
                          <a:pt x="120" y="70"/>
                        </a:lnTo>
                        <a:lnTo>
                          <a:pt x="125" y="62"/>
                        </a:lnTo>
                        <a:lnTo>
                          <a:pt x="131" y="54"/>
                        </a:lnTo>
                        <a:lnTo>
                          <a:pt x="132" y="48"/>
                        </a:lnTo>
                        <a:lnTo>
                          <a:pt x="133" y="40"/>
                        </a:lnTo>
                        <a:close/>
                      </a:path>
                    </a:pathLst>
                  </a:custGeom>
                  <a:solidFill>
                    <a:srgbClr val="20202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275" name="Freeform 219">
                    <a:extLst>
                      <a:ext uri="{FF2B5EF4-FFF2-40B4-BE49-F238E27FC236}">
                        <a16:creationId xmlns:a16="http://schemas.microsoft.com/office/drawing/2014/main" id="{571B9E3E-C602-4CAE-BD31-B7847E66180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25" y="1477"/>
                    <a:ext cx="30" cy="22"/>
                  </a:xfrm>
                  <a:custGeom>
                    <a:avLst/>
                    <a:gdLst>
                      <a:gd name="T0" fmla="*/ 89 w 89"/>
                      <a:gd name="T1" fmla="*/ 28 h 65"/>
                      <a:gd name="T2" fmla="*/ 86 w 89"/>
                      <a:gd name="T3" fmla="*/ 23 h 65"/>
                      <a:gd name="T4" fmla="*/ 85 w 89"/>
                      <a:gd name="T5" fmla="*/ 18 h 65"/>
                      <a:gd name="T6" fmla="*/ 82 w 89"/>
                      <a:gd name="T7" fmla="*/ 13 h 65"/>
                      <a:gd name="T8" fmla="*/ 76 w 89"/>
                      <a:gd name="T9" fmla="*/ 10 h 65"/>
                      <a:gd name="T10" fmla="*/ 71 w 89"/>
                      <a:gd name="T11" fmla="*/ 6 h 65"/>
                      <a:gd name="T12" fmla="*/ 64 w 89"/>
                      <a:gd name="T13" fmla="*/ 4 h 65"/>
                      <a:gd name="T14" fmla="*/ 58 w 89"/>
                      <a:gd name="T15" fmla="*/ 2 h 65"/>
                      <a:gd name="T16" fmla="*/ 50 w 89"/>
                      <a:gd name="T17" fmla="*/ 0 h 65"/>
                      <a:gd name="T18" fmla="*/ 42 w 89"/>
                      <a:gd name="T19" fmla="*/ 1 h 65"/>
                      <a:gd name="T20" fmla="*/ 34 w 89"/>
                      <a:gd name="T21" fmla="*/ 2 h 65"/>
                      <a:gd name="T22" fmla="*/ 28 w 89"/>
                      <a:gd name="T23" fmla="*/ 4 h 65"/>
                      <a:gd name="T24" fmla="*/ 20 w 89"/>
                      <a:gd name="T25" fmla="*/ 8 h 65"/>
                      <a:gd name="T26" fmla="*/ 15 w 89"/>
                      <a:gd name="T27" fmla="*/ 11 h 65"/>
                      <a:gd name="T28" fmla="*/ 10 w 89"/>
                      <a:gd name="T29" fmla="*/ 15 h 65"/>
                      <a:gd name="T30" fmla="*/ 6 w 89"/>
                      <a:gd name="T31" fmla="*/ 21 h 65"/>
                      <a:gd name="T32" fmla="*/ 2 w 89"/>
                      <a:gd name="T33" fmla="*/ 24 h 65"/>
                      <a:gd name="T34" fmla="*/ 2 w 89"/>
                      <a:gd name="T35" fmla="*/ 30 h 65"/>
                      <a:gd name="T36" fmla="*/ 0 w 89"/>
                      <a:gd name="T37" fmla="*/ 36 h 65"/>
                      <a:gd name="T38" fmla="*/ 3 w 89"/>
                      <a:gd name="T39" fmla="*/ 41 h 65"/>
                      <a:gd name="T40" fmla="*/ 4 w 89"/>
                      <a:gd name="T41" fmla="*/ 47 h 65"/>
                      <a:gd name="T42" fmla="*/ 7 w 89"/>
                      <a:gd name="T43" fmla="*/ 52 h 65"/>
                      <a:gd name="T44" fmla="*/ 13 w 89"/>
                      <a:gd name="T45" fmla="*/ 54 h 65"/>
                      <a:gd name="T46" fmla="*/ 19 w 89"/>
                      <a:gd name="T47" fmla="*/ 58 h 65"/>
                      <a:gd name="T48" fmla="*/ 25 w 89"/>
                      <a:gd name="T49" fmla="*/ 61 h 65"/>
                      <a:gd name="T50" fmla="*/ 32 w 89"/>
                      <a:gd name="T51" fmla="*/ 62 h 65"/>
                      <a:gd name="T52" fmla="*/ 40 w 89"/>
                      <a:gd name="T53" fmla="*/ 65 h 65"/>
                      <a:gd name="T54" fmla="*/ 47 w 89"/>
                      <a:gd name="T55" fmla="*/ 63 h 65"/>
                      <a:gd name="T56" fmla="*/ 55 w 89"/>
                      <a:gd name="T57" fmla="*/ 62 h 65"/>
                      <a:gd name="T58" fmla="*/ 62 w 89"/>
                      <a:gd name="T59" fmla="*/ 61 h 65"/>
                      <a:gd name="T60" fmla="*/ 69 w 89"/>
                      <a:gd name="T61" fmla="*/ 57 h 65"/>
                      <a:gd name="T62" fmla="*/ 75 w 89"/>
                      <a:gd name="T63" fmla="*/ 53 h 65"/>
                      <a:gd name="T64" fmla="*/ 80 w 89"/>
                      <a:gd name="T65" fmla="*/ 49 h 65"/>
                      <a:gd name="T66" fmla="*/ 84 w 89"/>
                      <a:gd name="T67" fmla="*/ 44 h 65"/>
                      <a:gd name="T68" fmla="*/ 88 w 89"/>
                      <a:gd name="T69" fmla="*/ 40 h 65"/>
                      <a:gd name="T70" fmla="*/ 88 w 89"/>
                      <a:gd name="T71" fmla="*/ 35 h 65"/>
                      <a:gd name="T72" fmla="*/ 89 w 89"/>
                      <a:gd name="T73" fmla="*/ 28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89" h="65">
                        <a:moveTo>
                          <a:pt x="89" y="28"/>
                        </a:moveTo>
                        <a:lnTo>
                          <a:pt x="86" y="23"/>
                        </a:lnTo>
                        <a:lnTo>
                          <a:pt x="85" y="18"/>
                        </a:lnTo>
                        <a:lnTo>
                          <a:pt x="82" y="13"/>
                        </a:lnTo>
                        <a:lnTo>
                          <a:pt x="76" y="10"/>
                        </a:lnTo>
                        <a:lnTo>
                          <a:pt x="71" y="6"/>
                        </a:lnTo>
                        <a:lnTo>
                          <a:pt x="64" y="4"/>
                        </a:lnTo>
                        <a:lnTo>
                          <a:pt x="58" y="2"/>
                        </a:lnTo>
                        <a:lnTo>
                          <a:pt x="50" y="0"/>
                        </a:lnTo>
                        <a:lnTo>
                          <a:pt x="42" y="1"/>
                        </a:lnTo>
                        <a:lnTo>
                          <a:pt x="34" y="2"/>
                        </a:lnTo>
                        <a:lnTo>
                          <a:pt x="28" y="4"/>
                        </a:lnTo>
                        <a:lnTo>
                          <a:pt x="20" y="8"/>
                        </a:lnTo>
                        <a:lnTo>
                          <a:pt x="15" y="11"/>
                        </a:lnTo>
                        <a:lnTo>
                          <a:pt x="10" y="15"/>
                        </a:lnTo>
                        <a:lnTo>
                          <a:pt x="6" y="21"/>
                        </a:lnTo>
                        <a:lnTo>
                          <a:pt x="2" y="24"/>
                        </a:lnTo>
                        <a:lnTo>
                          <a:pt x="2" y="30"/>
                        </a:lnTo>
                        <a:lnTo>
                          <a:pt x="0" y="36"/>
                        </a:lnTo>
                        <a:lnTo>
                          <a:pt x="3" y="41"/>
                        </a:lnTo>
                        <a:lnTo>
                          <a:pt x="4" y="47"/>
                        </a:lnTo>
                        <a:lnTo>
                          <a:pt x="7" y="52"/>
                        </a:lnTo>
                        <a:lnTo>
                          <a:pt x="13" y="54"/>
                        </a:lnTo>
                        <a:lnTo>
                          <a:pt x="19" y="58"/>
                        </a:lnTo>
                        <a:lnTo>
                          <a:pt x="25" y="61"/>
                        </a:lnTo>
                        <a:lnTo>
                          <a:pt x="32" y="62"/>
                        </a:lnTo>
                        <a:lnTo>
                          <a:pt x="40" y="65"/>
                        </a:lnTo>
                        <a:lnTo>
                          <a:pt x="47" y="63"/>
                        </a:lnTo>
                        <a:lnTo>
                          <a:pt x="55" y="62"/>
                        </a:lnTo>
                        <a:lnTo>
                          <a:pt x="62" y="61"/>
                        </a:lnTo>
                        <a:lnTo>
                          <a:pt x="69" y="57"/>
                        </a:lnTo>
                        <a:lnTo>
                          <a:pt x="75" y="53"/>
                        </a:lnTo>
                        <a:lnTo>
                          <a:pt x="80" y="49"/>
                        </a:lnTo>
                        <a:lnTo>
                          <a:pt x="84" y="44"/>
                        </a:lnTo>
                        <a:lnTo>
                          <a:pt x="88" y="40"/>
                        </a:lnTo>
                        <a:lnTo>
                          <a:pt x="88" y="35"/>
                        </a:lnTo>
                        <a:lnTo>
                          <a:pt x="89" y="28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276" name="Freeform 220">
                    <a:extLst>
                      <a:ext uri="{FF2B5EF4-FFF2-40B4-BE49-F238E27FC236}">
                        <a16:creationId xmlns:a16="http://schemas.microsoft.com/office/drawing/2014/main" id="{89625BDE-268F-4D87-8496-05E5594703D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535" y="1483"/>
                    <a:ext cx="11" cy="8"/>
                  </a:xfrm>
                  <a:custGeom>
                    <a:avLst/>
                    <a:gdLst>
                      <a:gd name="T0" fmla="*/ 34 w 34"/>
                      <a:gd name="T1" fmla="*/ 11 h 24"/>
                      <a:gd name="T2" fmla="*/ 34 w 34"/>
                      <a:gd name="T3" fmla="*/ 9 h 24"/>
                      <a:gd name="T4" fmla="*/ 32 w 34"/>
                      <a:gd name="T5" fmla="*/ 8 h 24"/>
                      <a:gd name="T6" fmla="*/ 31 w 34"/>
                      <a:gd name="T7" fmla="*/ 5 h 24"/>
                      <a:gd name="T8" fmla="*/ 28 w 34"/>
                      <a:gd name="T9" fmla="*/ 4 h 24"/>
                      <a:gd name="T10" fmla="*/ 27 w 34"/>
                      <a:gd name="T11" fmla="*/ 2 h 24"/>
                      <a:gd name="T12" fmla="*/ 23 w 34"/>
                      <a:gd name="T13" fmla="*/ 2 h 24"/>
                      <a:gd name="T14" fmla="*/ 22 w 34"/>
                      <a:gd name="T15" fmla="*/ 2 h 24"/>
                      <a:gd name="T16" fmla="*/ 19 w 34"/>
                      <a:gd name="T17" fmla="*/ 0 h 24"/>
                      <a:gd name="T18" fmla="*/ 15 w 34"/>
                      <a:gd name="T19" fmla="*/ 0 h 24"/>
                      <a:gd name="T20" fmla="*/ 13 w 34"/>
                      <a:gd name="T21" fmla="*/ 0 h 24"/>
                      <a:gd name="T22" fmla="*/ 10 w 34"/>
                      <a:gd name="T23" fmla="*/ 2 h 24"/>
                      <a:gd name="T24" fmla="*/ 8 w 34"/>
                      <a:gd name="T25" fmla="*/ 3 h 24"/>
                      <a:gd name="T26" fmla="*/ 5 w 34"/>
                      <a:gd name="T27" fmla="*/ 4 h 24"/>
                      <a:gd name="T28" fmla="*/ 2 w 34"/>
                      <a:gd name="T29" fmla="*/ 5 h 24"/>
                      <a:gd name="T30" fmla="*/ 2 w 34"/>
                      <a:gd name="T31" fmla="*/ 8 h 24"/>
                      <a:gd name="T32" fmla="*/ 1 w 34"/>
                      <a:gd name="T33" fmla="*/ 9 h 24"/>
                      <a:gd name="T34" fmla="*/ 0 w 34"/>
                      <a:gd name="T35" fmla="*/ 11 h 24"/>
                      <a:gd name="T36" fmla="*/ 0 w 34"/>
                      <a:gd name="T37" fmla="*/ 13 h 24"/>
                      <a:gd name="T38" fmla="*/ 0 w 34"/>
                      <a:gd name="T39" fmla="*/ 15 h 24"/>
                      <a:gd name="T40" fmla="*/ 1 w 34"/>
                      <a:gd name="T41" fmla="*/ 16 h 24"/>
                      <a:gd name="T42" fmla="*/ 2 w 34"/>
                      <a:gd name="T43" fmla="*/ 18 h 24"/>
                      <a:gd name="T44" fmla="*/ 5 w 34"/>
                      <a:gd name="T45" fmla="*/ 20 h 24"/>
                      <a:gd name="T46" fmla="*/ 6 w 34"/>
                      <a:gd name="T47" fmla="*/ 22 h 24"/>
                      <a:gd name="T48" fmla="*/ 10 w 34"/>
                      <a:gd name="T49" fmla="*/ 22 h 24"/>
                      <a:gd name="T50" fmla="*/ 12 w 34"/>
                      <a:gd name="T51" fmla="*/ 22 h 24"/>
                      <a:gd name="T52" fmla="*/ 14 w 34"/>
                      <a:gd name="T53" fmla="*/ 24 h 24"/>
                      <a:gd name="T54" fmla="*/ 18 w 34"/>
                      <a:gd name="T55" fmla="*/ 24 h 24"/>
                      <a:gd name="T56" fmla="*/ 21 w 34"/>
                      <a:gd name="T57" fmla="*/ 24 h 24"/>
                      <a:gd name="T58" fmla="*/ 23 w 34"/>
                      <a:gd name="T59" fmla="*/ 22 h 24"/>
                      <a:gd name="T60" fmla="*/ 26 w 34"/>
                      <a:gd name="T61" fmla="*/ 21 h 24"/>
                      <a:gd name="T62" fmla="*/ 28 w 34"/>
                      <a:gd name="T63" fmla="*/ 20 h 24"/>
                      <a:gd name="T64" fmla="*/ 31 w 34"/>
                      <a:gd name="T65" fmla="*/ 18 h 24"/>
                      <a:gd name="T66" fmla="*/ 31 w 34"/>
                      <a:gd name="T67" fmla="*/ 16 h 24"/>
                      <a:gd name="T68" fmla="*/ 32 w 34"/>
                      <a:gd name="T69" fmla="*/ 15 h 24"/>
                      <a:gd name="T70" fmla="*/ 34 w 34"/>
                      <a:gd name="T71" fmla="*/ 13 h 24"/>
                      <a:gd name="T72" fmla="*/ 34 w 34"/>
                      <a:gd name="T73" fmla="*/ 11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34" h="24">
                        <a:moveTo>
                          <a:pt x="34" y="11"/>
                        </a:moveTo>
                        <a:lnTo>
                          <a:pt x="34" y="9"/>
                        </a:lnTo>
                        <a:lnTo>
                          <a:pt x="32" y="8"/>
                        </a:lnTo>
                        <a:lnTo>
                          <a:pt x="31" y="5"/>
                        </a:lnTo>
                        <a:lnTo>
                          <a:pt x="28" y="4"/>
                        </a:lnTo>
                        <a:lnTo>
                          <a:pt x="27" y="2"/>
                        </a:lnTo>
                        <a:lnTo>
                          <a:pt x="23" y="2"/>
                        </a:lnTo>
                        <a:lnTo>
                          <a:pt x="22" y="2"/>
                        </a:lnTo>
                        <a:lnTo>
                          <a:pt x="19" y="0"/>
                        </a:lnTo>
                        <a:lnTo>
                          <a:pt x="15" y="0"/>
                        </a:lnTo>
                        <a:lnTo>
                          <a:pt x="13" y="0"/>
                        </a:lnTo>
                        <a:lnTo>
                          <a:pt x="10" y="2"/>
                        </a:lnTo>
                        <a:lnTo>
                          <a:pt x="8" y="3"/>
                        </a:lnTo>
                        <a:lnTo>
                          <a:pt x="5" y="4"/>
                        </a:lnTo>
                        <a:lnTo>
                          <a:pt x="2" y="5"/>
                        </a:lnTo>
                        <a:lnTo>
                          <a:pt x="2" y="8"/>
                        </a:lnTo>
                        <a:lnTo>
                          <a:pt x="1" y="9"/>
                        </a:lnTo>
                        <a:lnTo>
                          <a:pt x="0" y="11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1" y="16"/>
                        </a:lnTo>
                        <a:lnTo>
                          <a:pt x="2" y="18"/>
                        </a:lnTo>
                        <a:lnTo>
                          <a:pt x="5" y="20"/>
                        </a:lnTo>
                        <a:lnTo>
                          <a:pt x="6" y="22"/>
                        </a:lnTo>
                        <a:lnTo>
                          <a:pt x="10" y="22"/>
                        </a:lnTo>
                        <a:lnTo>
                          <a:pt x="12" y="22"/>
                        </a:lnTo>
                        <a:lnTo>
                          <a:pt x="14" y="24"/>
                        </a:lnTo>
                        <a:lnTo>
                          <a:pt x="18" y="24"/>
                        </a:lnTo>
                        <a:lnTo>
                          <a:pt x="21" y="24"/>
                        </a:lnTo>
                        <a:lnTo>
                          <a:pt x="23" y="22"/>
                        </a:lnTo>
                        <a:lnTo>
                          <a:pt x="26" y="21"/>
                        </a:lnTo>
                        <a:lnTo>
                          <a:pt x="28" y="20"/>
                        </a:lnTo>
                        <a:lnTo>
                          <a:pt x="31" y="18"/>
                        </a:lnTo>
                        <a:lnTo>
                          <a:pt x="31" y="16"/>
                        </a:lnTo>
                        <a:lnTo>
                          <a:pt x="32" y="15"/>
                        </a:lnTo>
                        <a:lnTo>
                          <a:pt x="34" y="13"/>
                        </a:lnTo>
                        <a:lnTo>
                          <a:pt x="34" y="11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813277" name="Group 221">
                  <a:extLst>
                    <a:ext uri="{FF2B5EF4-FFF2-40B4-BE49-F238E27FC236}">
                      <a16:creationId xmlns:a16="http://schemas.microsoft.com/office/drawing/2014/main" id="{297F1EBB-97C4-4354-899B-AC77DC7ACEE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54" y="1460"/>
                  <a:ext cx="43" cy="32"/>
                  <a:chOff x="1654" y="1460"/>
                  <a:chExt cx="43" cy="32"/>
                </a:xfrm>
              </p:grpSpPr>
              <p:sp>
                <p:nvSpPr>
                  <p:cNvPr id="813278" name="Freeform 222">
                    <a:extLst>
                      <a:ext uri="{FF2B5EF4-FFF2-40B4-BE49-F238E27FC236}">
                        <a16:creationId xmlns:a16="http://schemas.microsoft.com/office/drawing/2014/main" id="{FF756124-883C-48D5-9F06-849396909D6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54" y="1460"/>
                    <a:ext cx="43" cy="32"/>
                  </a:xfrm>
                  <a:custGeom>
                    <a:avLst/>
                    <a:gdLst>
                      <a:gd name="T0" fmla="*/ 128 w 128"/>
                      <a:gd name="T1" fmla="*/ 42 h 94"/>
                      <a:gd name="T2" fmla="*/ 125 w 128"/>
                      <a:gd name="T3" fmla="*/ 33 h 94"/>
                      <a:gd name="T4" fmla="*/ 123 w 128"/>
                      <a:gd name="T5" fmla="*/ 26 h 94"/>
                      <a:gd name="T6" fmla="*/ 117 w 128"/>
                      <a:gd name="T7" fmla="*/ 19 h 94"/>
                      <a:gd name="T8" fmla="*/ 111 w 128"/>
                      <a:gd name="T9" fmla="*/ 13 h 94"/>
                      <a:gd name="T10" fmla="*/ 102 w 128"/>
                      <a:gd name="T11" fmla="*/ 7 h 94"/>
                      <a:gd name="T12" fmla="*/ 91 w 128"/>
                      <a:gd name="T13" fmla="*/ 4 h 94"/>
                      <a:gd name="T14" fmla="*/ 82 w 128"/>
                      <a:gd name="T15" fmla="*/ 2 h 94"/>
                      <a:gd name="T16" fmla="*/ 72 w 128"/>
                      <a:gd name="T17" fmla="*/ 0 h 94"/>
                      <a:gd name="T18" fmla="*/ 60 w 128"/>
                      <a:gd name="T19" fmla="*/ 0 h 94"/>
                      <a:gd name="T20" fmla="*/ 50 w 128"/>
                      <a:gd name="T21" fmla="*/ 3 h 94"/>
                      <a:gd name="T22" fmla="*/ 39 w 128"/>
                      <a:gd name="T23" fmla="*/ 6 h 94"/>
                      <a:gd name="T24" fmla="*/ 29 w 128"/>
                      <a:gd name="T25" fmla="*/ 8 h 94"/>
                      <a:gd name="T26" fmla="*/ 20 w 128"/>
                      <a:gd name="T27" fmla="*/ 15 h 94"/>
                      <a:gd name="T28" fmla="*/ 12 w 128"/>
                      <a:gd name="T29" fmla="*/ 21 h 94"/>
                      <a:gd name="T30" fmla="*/ 7 w 128"/>
                      <a:gd name="T31" fmla="*/ 29 h 94"/>
                      <a:gd name="T32" fmla="*/ 3 w 128"/>
                      <a:gd name="T33" fmla="*/ 35 h 94"/>
                      <a:gd name="T34" fmla="*/ 1 w 128"/>
                      <a:gd name="T35" fmla="*/ 45 h 94"/>
                      <a:gd name="T36" fmla="*/ 0 w 128"/>
                      <a:gd name="T37" fmla="*/ 54 h 94"/>
                      <a:gd name="T38" fmla="*/ 3 w 128"/>
                      <a:gd name="T39" fmla="*/ 61 h 94"/>
                      <a:gd name="T40" fmla="*/ 5 w 128"/>
                      <a:gd name="T41" fmla="*/ 68 h 94"/>
                      <a:gd name="T42" fmla="*/ 11 w 128"/>
                      <a:gd name="T43" fmla="*/ 76 h 94"/>
                      <a:gd name="T44" fmla="*/ 17 w 128"/>
                      <a:gd name="T45" fmla="*/ 81 h 94"/>
                      <a:gd name="T46" fmla="*/ 26 w 128"/>
                      <a:gd name="T47" fmla="*/ 87 h 94"/>
                      <a:gd name="T48" fmla="*/ 37 w 128"/>
                      <a:gd name="T49" fmla="*/ 90 h 94"/>
                      <a:gd name="T50" fmla="*/ 46 w 128"/>
                      <a:gd name="T51" fmla="*/ 93 h 94"/>
                      <a:gd name="T52" fmla="*/ 56 w 128"/>
                      <a:gd name="T53" fmla="*/ 94 h 94"/>
                      <a:gd name="T54" fmla="*/ 68 w 128"/>
                      <a:gd name="T55" fmla="*/ 94 h 94"/>
                      <a:gd name="T56" fmla="*/ 78 w 128"/>
                      <a:gd name="T57" fmla="*/ 91 h 94"/>
                      <a:gd name="T58" fmla="*/ 89 w 128"/>
                      <a:gd name="T59" fmla="*/ 89 h 94"/>
                      <a:gd name="T60" fmla="*/ 99 w 128"/>
                      <a:gd name="T61" fmla="*/ 86 h 94"/>
                      <a:gd name="T62" fmla="*/ 108 w 128"/>
                      <a:gd name="T63" fmla="*/ 80 h 94"/>
                      <a:gd name="T64" fmla="*/ 116 w 128"/>
                      <a:gd name="T65" fmla="*/ 73 h 94"/>
                      <a:gd name="T66" fmla="*/ 121 w 128"/>
                      <a:gd name="T67" fmla="*/ 65 h 94"/>
                      <a:gd name="T68" fmla="*/ 125 w 128"/>
                      <a:gd name="T69" fmla="*/ 59 h 94"/>
                      <a:gd name="T70" fmla="*/ 126 w 128"/>
                      <a:gd name="T71" fmla="*/ 50 h 94"/>
                      <a:gd name="T72" fmla="*/ 128 w 128"/>
                      <a:gd name="T73" fmla="*/ 42 h 9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128" h="94">
                        <a:moveTo>
                          <a:pt x="128" y="42"/>
                        </a:moveTo>
                        <a:lnTo>
                          <a:pt x="125" y="33"/>
                        </a:lnTo>
                        <a:lnTo>
                          <a:pt x="123" y="26"/>
                        </a:lnTo>
                        <a:lnTo>
                          <a:pt x="117" y="19"/>
                        </a:lnTo>
                        <a:lnTo>
                          <a:pt x="111" y="13"/>
                        </a:lnTo>
                        <a:lnTo>
                          <a:pt x="102" y="7"/>
                        </a:lnTo>
                        <a:lnTo>
                          <a:pt x="91" y="4"/>
                        </a:lnTo>
                        <a:lnTo>
                          <a:pt x="82" y="2"/>
                        </a:lnTo>
                        <a:lnTo>
                          <a:pt x="72" y="0"/>
                        </a:lnTo>
                        <a:lnTo>
                          <a:pt x="60" y="0"/>
                        </a:lnTo>
                        <a:lnTo>
                          <a:pt x="50" y="3"/>
                        </a:lnTo>
                        <a:lnTo>
                          <a:pt x="39" y="6"/>
                        </a:lnTo>
                        <a:lnTo>
                          <a:pt x="29" y="8"/>
                        </a:lnTo>
                        <a:lnTo>
                          <a:pt x="20" y="15"/>
                        </a:lnTo>
                        <a:lnTo>
                          <a:pt x="12" y="21"/>
                        </a:lnTo>
                        <a:lnTo>
                          <a:pt x="7" y="29"/>
                        </a:lnTo>
                        <a:lnTo>
                          <a:pt x="3" y="35"/>
                        </a:lnTo>
                        <a:lnTo>
                          <a:pt x="1" y="45"/>
                        </a:lnTo>
                        <a:lnTo>
                          <a:pt x="0" y="54"/>
                        </a:lnTo>
                        <a:lnTo>
                          <a:pt x="3" y="61"/>
                        </a:lnTo>
                        <a:lnTo>
                          <a:pt x="5" y="68"/>
                        </a:lnTo>
                        <a:lnTo>
                          <a:pt x="11" y="76"/>
                        </a:lnTo>
                        <a:lnTo>
                          <a:pt x="17" y="81"/>
                        </a:lnTo>
                        <a:lnTo>
                          <a:pt x="26" y="87"/>
                        </a:lnTo>
                        <a:lnTo>
                          <a:pt x="37" y="90"/>
                        </a:lnTo>
                        <a:lnTo>
                          <a:pt x="46" y="93"/>
                        </a:lnTo>
                        <a:lnTo>
                          <a:pt x="56" y="94"/>
                        </a:lnTo>
                        <a:lnTo>
                          <a:pt x="68" y="94"/>
                        </a:lnTo>
                        <a:lnTo>
                          <a:pt x="78" y="91"/>
                        </a:lnTo>
                        <a:lnTo>
                          <a:pt x="89" y="89"/>
                        </a:lnTo>
                        <a:lnTo>
                          <a:pt x="99" y="86"/>
                        </a:lnTo>
                        <a:lnTo>
                          <a:pt x="108" y="80"/>
                        </a:lnTo>
                        <a:lnTo>
                          <a:pt x="116" y="73"/>
                        </a:lnTo>
                        <a:lnTo>
                          <a:pt x="121" y="65"/>
                        </a:lnTo>
                        <a:lnTo>
                          <a:pt x="125" y="59"/>
                        </a:lnTo>
                        <a:lnTo>
                          <a:pt x="126" y="50"/>
                        </a:lnTo>
                        <a:lnTo>
                          <a:pt x="128" y="42"/>
                        </a:lnTo>
                        <a:close/>
                      </a:path>
                    </a:pathLst>
                  </a:custGeom>
                  <a:solidFill>
                    <a:srgbClr val="20202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279" name="Freeform 223">
                    <a:extLst>
                      <a:ext uri="{FF2B5EF4-FFF2-40B4-BE49-F238E27FC236}">
                        <a16:creationId xmlns:a16="http://schemas.microsoft.com/office/drawing/2014/main" id="{C5AC2EE1-F1FA-451D-8F11-4EA558090DC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61" y="1465"/>
                    <a:ext cx="29" cy="22"/>
                  </a:xfrm>
                  <a:custGeom>
                    <a:avLst/>
                    <a:gdLst>
                      <a:gd name="T0" fmla="*/ 88 w 88"/>
                      <a:gd name="T1" fmla="*/ 28 h 65"/>
                      <a:gd name="T2" fmla="*/ 86 w 88"/>
                      <a:gd name="T3" fmla="*/ 23 h 65"/>
                      <a:gd name="T4" fmla="*/ 84 w 88"/>
                      <a:gd name="T5" fmla="*/ 18 h 65"/>
                      <a:gd name="T6" fmla="*/ 82 w 88"/>
                      <a:gd name="T7" fmla="*/ 13 h 65"/>
                      <a:gd name="T8" fmla="*/ 75 w 88"/>
                      <a:gd name="T9" fmla="*/ 9 h 65"/>
                      <a:gd name="T10" fmla="*/ 70 w 88"/>
                      <a:gd name="T11" fmla="*/ 5 h 65"/>
                      <a:gd name="T12" fmla="*/ 63 w 88"/>
                      <a:gd name="T13" fmla="*/ 2 h 65"/>
                      <a:gd name="T14" fmla="*/ 57 w 88"/>
                      <a:gd name="T15" fmla="*/ 1 h 65"/>
                      <a:gd name="T16" fmla="*/ 49 w 88"/>
                      <a:gd name="T17" fmla="*/ 0 h 65"/>
                      <a:gd name="T18" fmla="*/ 40 w 88"/>
                      <a:gd name="T19" fmla="*/ 0 h 65"/>
                      <a:gd name="T20" fmla="*/ 32 w 88"/>
                      <a:gd name="T21" fmla="*/ 1 h 65"/>
                      <a:gd name="T22" fmla="*/ 27 w 88"/>
                      <a:gd name="T23" fmla="*/ 4 h 65"/>
                      <a:gd name="T24" fmla="*/ 19 w 88"/>
                      <a:gd name="T25" fmla="*/ 6 h 65"/>
                      <a:gd name="T26" fmla="*/ 14 w 88"/>
                      <a:gd name="T27" fmla="*/ 10 h 65"/>
                      <a:gd name="T28" fmla="*/ 8 w 88"/>
                      <a:gd name="T29" fmla="*/ 14 h 65"/>
                      <a:gd name="T30" fmla="*/ 5 w 88"/>
                      <a:gd name="T31" fmla="*/ 20 h 65"/>
                      <a:gd name="T32" fmla="*/ 1 w 88"/>
                      <a:gd name="T33" fmla="*/ 24 h 65"/>
                      <a:gd name="T34" fmla="*/ 1 w 88"/>
                      <a:gd name="T35" fmla="*/ 30 h 65"/>
                      <a:gd name="T36" fmla="*/ 0 w 88"/>
                      <a:gd name="T37" fmla="*/ 36 h 65"/>
                      <a:gd name="T38" fmla="*/ 2 w 88"/>
                      <a:gd name="T39" fmla="*/ 41 h 65"/>
                      <a:gd name="T40" fmla="*/ 4 w 88"/>
                      <a:gd name="T41" fmla="*/ 46 h 65"/>
                      <a:gd name="T42" fmla="*/ 6 w 88"/>
                      <a:gd name="T43" fmla="*/ 52 h 65"/>
                      <a:gd name="T44" fmla="*/ 13 w 88"/>
                      <a:gd name="T45" fmla="*/ 56 h 65"/>
                      <a:gd name="T46" fmla="*/ 18 w 88"/>
                      <a:gd name="T47" fmla="*/ 59 h 65"/>
                      <a:gd name="T48" fmla="*/ 24 w 88"/>
                      <a:gd name="T49" fmla="*/ 62 h 65"/>
                      <a:gd name="T50" fmla="*/ 31 w 88"/>
                      <a:gd name="T51" fmla="*/ 63 h 65"/>
                      <a:gd name="T52" fmla="*/ 39 w 88"/>
                      <a:gd name="T53" fmla="*/ 65 h 65"/>
                      <a:gd name="T54" fmla="*/ 48 w 88"/>
                      <a:gd name="T55" fmla="*/ 65 h 65"/>
                      <a:gd name="T56" fmla="*/ 54 w 88"/>
                      <a:gd name="T57" fmla="*/ 63 h 65"/>
                      <a:gd name="T58" fmla="*/ 61 w 88"/>
                      <a:gd name="T59" fmla="*/ 61 h 65"/>
                      <a:gd name="T60" fmla="*/ 69 w 88"/>
                      <a:gd name="T61" fmla="*/ 58 h 65"/>
                      <a:gd name="T62" fmla="*/ 74 w 88"/>
                      <a:gd name="T63" fmla="*/ 54 h 65"/>
                      <a:gd name="T64" fmla="*/ 80 w 88"/>
                      <a:gd name="T65" fmla="*/ 50 h 65"/>
                      <a:gd name="T66" fmla="*/ 83 w 88"/>
                      <a:gd name="T67" fmla="*/ 44 h 65"/>
                      <a:gd name="T68" fmla="*/ 87 w 88"/>
                      <a:gd name="T69" fmla="*/ 40 h 65"/>
                      <a:gd name="T70" fmla="*/ 87 w 88"/>
                      <a:gd name="T71" fmla="*/ 35 h 65"/>
                      <a:gd name="T72" fmla="*/ 88 w 88"/>
                      <a:gd name="T73" fmla="*/ 28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88" h="65">
                        <a:moveTo>
                          <a:pt x="88" y="28"/>
                        </a:moveTo>
                        <a:lnTo>
                          <a:pt x="86" y="23"/>
                        </a:lnTo>
                        <a:lnTo>
                          <a:pt x="84" y="18"/>
                        </a:lnTo>
                        <a:lnTo>
                          <a:pt x="82" y="13"/>
                        </a:lnTo>
                        <a:lnTo>
                          <a:pt x="75" y="9"/>
                        </a:lnTo>
                        <a:lnTo>
                          <a:pt x="70" y="5"/>
                        </a:lnTo>
                        <a:lnTo>
                          <a:pt x="63" y="2"/>
                        </a:lnTo>
                        <a:lnTo>
                          <a:pt x="57" y="1"/>
                        </a:lnTo>
                        <a:lnTo>
                          <a:pt x="49" y="0"/>
                        </a:lnTo>
                        <a:lnTo>
                          <a:pt x="40" y="0"/>
                        </a:lnTo>
                        <a:lnTo>
                          <a:pt x="32" y="1"/>
                        </a:lnTo>
                        <a:lnTo>
                          <a:pt x="27" y="4"/>
                        </a:lnTo>
                        <a:lnTo>
                          <a:pt x="19" y="6"/>
                        </a:lnTo>
                        <a:lnTo>
                          <a:pt x="14" y="10"/>
                        </a:lnTo>
                        <a:lnTo>
                          <a:pt x="8" y="14"/>
                        </a:lnTo>
                        <a:lnTo>
                          <a:pt x="5" y="20"/>
                        </a:lnTo>
                        <a:lnTo>
                          <a:pt x="1" y="24"/>
                        </a:lnTo>
                        <a:lnTo>
                          <a:pt x="1" y="30"/>
                        </a:lnTo>
                        <a:lnTo>
                          <a:pt x="0" y="36"/>
                        </a:lnTo>
                        <a:lnTo>
                          <a:pt x="2" y="41"/>
                        </a:lnTo>
                        <a:lnTo>
                          <a:pt x="4" y="46"/>
                        </a:lnTo>
                        <a:lnTo>
                          <a:pt x="6" y="52"/>
                        </a:lnTo>
                        <a:lnTo>
                          <a:pt x="13" y="56"/>
                        </a:lnTo>
                        <a:lnTo>
                          <a:pt x="18" y="59"/>
                        </a:lnTo>
                        <a:lnTo>
                          <a:pt x="24" y="62"/>
                        </a:lnTo>
                        <a:lnTo>
                          <a:pt x="31" y="63"/>
                        </a:lnTo>
                        <a:lnTo>
                          <a:pt x="39" y="65"/>
                        </a:lnTo>
                        <a:lnTo>
                          <a:pt x="48" y="65"/>
                        </a:lnTo>
                        <a:lnTo>
                          <a:pt x="54" y="63"/>
                        </a:lnTo>
                        <a:lnTo>
                          <a:pt x="61" y="61"/>
                        </a:lnTo>
                        <a:lnTo>
                          <a:pt x="69" y="58"/>
                        </a:lnTo>
                        <a:lnTo>
                          <a:pt x="74" y="54"/>
                        </a:lnTo>
                        <a:lnTo>
                          <a:pt x="80" y="50"/>
                        </a:lnTo>
                        <a:lnTo>
                          <a:pt x="83" y="44"/>
                        </a:lnTo>
                        <a:lnTo>
                          <a:pt x="87" y="40"/>
                        </a:lnTo>
                        <a:lnTo>
                          <a:pt x="87" y="35"/>
                        </a:lnTo>
                        <a:lnTo>
                          <a:pt x="88" y="28"/>
                        </a:lnTo>
                        <a:close/>
                      </a:path>
                    </a:pathLst>
                  </a:custGeom>
                  <a:solidFill>
                    <a:srgbClr val="A0A0A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280" name="Freeform 224">
                    <a:extLst>
                      <a:ext uri="{FF2B5EF4-FFF2-40B4-BE49-F238E27FC236}">
                        <a16:creationId xmlns:a16="http://schemas.microsoft.com/office/drawing/2014/main" id="{01DDFBCD-4030-47BB-90B8-1FE3AB954DC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70" y="1472"/>
                    <a:ext cx="11" cy="8"/>
                  </a:xfrm>
                  <a:custGeom>
                    <a:avLst/>
                    <a:gdLst>
                      <a:gd name="T0" fmla="*/ 34 w 34"/>
                      <a:gd name="T1" fmla="*/ 11 h 24"/>
                      <a:gd name="T2" fmla="*/ 34 w 34"/>
                      <a:gd name="T3" fmla="*/ 9 h 24"/>
                      <a:gd name="T4" fmla="*/ 33 w 34"/>
                      <a:gd name="T5" fmla="*/ 8 h 24"/>
                      <a:gd name="T6" fmla="*/ 31 w 34"/>
                      <a:gd name="T7" fmla="*/ 5 h 24"/>
                      <a:gd name="T8" fmla="*/ 29 w 34"/>
                      <a:gd name="T9" fmla="*/ 4 h 24"/>
                      <a:gd name="T10" fmla="*/ 27 w 34"/>
                      <a:gd name="T11" fmla="*/ 1 h 24"/>
                      <a:gd name="T12" fmla="*/ 23 w 34"/>
                      <a:gd name="T13" fmla="*/ 1 h 24"/>
                      <a:gd name="T14" fmla="*/ 22 w 34"/>
                      <a:gd name="T15" fmla="*/ 1 h 24"/>
                      <a:gd name="T16" fmla="*/ 20 w 34"/>
                      <a:gd name="T17" fmla="*/ 0 h 24"/>
                      <a:gd name="T18" fmla="*/ 16 w 34"/>
                      <a:gd name="T19" fmla="*/ 0 h 24"/>
                      <a:gd name="T20" fmla="*/ 13 w 34"/>
                      <a:gd name="T21" fmla="*/ 0 h 24"/>
                      <a:gd name="T22" fmla="*/ 10 w 34"/>
                      <a:gd name="T23" fmla="*/ 1 h 24"/>
                      <a:gd name="T24" fmla="*/ 8 w 34"/>
                      <a:gd name="T25" fmla="*/ 3 h 24"/>
                      <a:gd name="T26" fmla="*/ 5 w 34"/>
                      <a:gd name="T27" fmla="*/ 4 h 24"/>
                      <a:gd name="T28" fmla="*/ 3 w 34"/>
                      <a:gd name="T29" fmla="*/ 5 h 24"/>
                      <a:gd name="T30" fmla="*/ 3 w 34"/>
                      <a:gd name="T31" fmla="*/ 8 h 24"/>
                      <a:gd name="T32" fmla="*/ 1 w 34"/>
                      <a:gd name="T33" fmla="*/ 9 h 24"/>
                      <a:gd name="T34" fmla="*/ 0 w 34"/>
                      <a:gd name="T35" fmla="*/ 11 h 24"/>
                      <a:gd name="T36" fmla="*/ 0 w 34"/>
                      <a:gd name="T37" fmla="*/ 13 h 24"/>
                      <a:gd name="T38" fmla="*/ 0 w 34"/>
                      <a:gd name="T39" fmla="*/ 14 h 24"/>
                      <a:gd name="T40" fmla="*/ 1 w 34"/>
                      <a:gd name="T41" fmla="*/ 16 h 24"/>
                      <a:gd name="T42" fmla="*/ 3 w 34"/>
                      <a:gd name="T43" fmla="*/ 18 h 24"/>
                      <a:gd name="T44" fmla="*/ 5 w 34"/>
                      <a:gd name="T45" fmla="*/ 20 h 24"/>
                      <a:gd name="T46" fmla="*/ 7 w 34"/>
                      <a:gd name="T47" fmla="*/ 22 h 24"/>
                      <a:gd name="T48" fmla="*/ 10 w 34"/>
                      <a:gd name="T49" fmla="*/ 22 h 24"/>
                      <a:gd name="T50" fmla="*/ 12 w 34"/>
                      <a:gd name="T51" fmla="*/ 22 h 24"/>
                      <a:gd name="T52" fmla="*/ 14 w 34"/>
                      <a:gd name="T53" fmla="*/ 24 h 24"/>
                      <a:gd name="T54" fmla="*/ 18 w 34"/>
                      <a:gd name="T55" fmla="*/ 24 h 24"/>
                      <a:gd name="T56" fmla="*/ 21 w 34"/>
                      <a:gd name="T57" fmla="*/ 24 h 24"/>
                      <a:gd name="T58" fmla="*/ 23 w 34"/>
                      <a:gd name="T59" fmla="*/ 22 h 24"/>
                      <a:gd name="T60" fmla="*/ 26 w 34"/>
                      <a:gd name="T61" fmla="*/ 21 h 24"/>
                      <a:gd name="T62" fmla="*/ 29 w 34"/>
                      <a:gd name="T63" fmla="*/ 20 h 24"/>
                      <a:gd name="T64" fmla="*/ 31 w 34"/>
                      <a:gd name="T65" fmla="*/ 18 h 24"/>
                      <a:gd name="T66" fmla="*/ 31 w 34"/>
                      <a:gd name="T67" fmla="*/ 16 h 24"/>
                      <a:gd name="T68" fmla="*/ 33 w 34"/>
                      <a:gd name="T69" fmla="*/ 14 h 24"/>
                      <a:gd name="T70" fmla="*/ 34 w 34"/>
                      <a:gd name="T71" fmla="*/ 13 h 24"/>
                      <a:gd name="T72" fmla="*/ 34 w 34"/>
                      <a:gd name="T73" fmla="*/ 11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34" h="24">
                        <a:moveTo>
                          <a:pt x="34" y="11"/>
                        </a:moveTo>
                        <a:lnTo>
                          <a:pt x="34" y="9"/>
                        </a:lnTo>
                        <a:lnTo>
                          <a:pt x="33" y="8"/>
                        </a:lnTo>
                        <a:lnTo>
                          <a:pt x="31" y="5"/>
                        </a:lnTo>
                        <a:lnTo>
                          <a:pt x="29" y="4"/>
                        </a:lnTo>
                        <a:lnTo>
                          <a:pt x="27" y="1"/>
                        </a:lnTo>
                        <a:lnTo>
                          <a:pt x="23" y="1"/>
                        </a:lnTo>
                        <a:lnTo>
                          <a:pt x="22" y="1"/>
                        </a:lnTo>
                        <a:lnTo>
                          <a:pt x="20" y="0"/>
                        </a:lnTo>
                        <a:lnTo>
                          <a:pt x="16" y="0"/>
                        </a:lnTo>
                        <a:lnTo>
                          <a:pt x="13" y="0"/>
                        </a:lnTo>
                        <a:lnTo>
                          <a:pt x="10" y="1"/>
                        </a:lnTo>
                        <a:lnTo>
                          <a:pt x="8" y="3"/>
                        </a:lnTo>
                        <a:lnTo>
                          <a:pt x="5" y="4"/>
                        </a:lnTo>
                        <a:lnTo>
                          <a:pt x="3" y="5"/>
                        </a:lnTo>
                        <a:lnTo>
                          <a:pt x="3" y="8"/>
                        </a:lnTo>
                        <a:lnTo>
                          <a:pt x="1" y="9"/>
                        </a:lnTo>
                        <a:lnTo>
                          <a:pt x="0" y="11"/>
                        </a:lnTo>
                        <a:lnTo>
                          <a:pt x="0" y="13"/>
                        </a:lnTo>
                        <a:lnTo>
                          <a:pt x="0" y="14"/>
                        </a:lnTo>
                        <a:lnTo>
                          <a:pt x="1" y="16"/>
                        </a:lnTo>
                        <a:lnTo>
                          <a:pt x="3" y="18"/>
                        </a:lnTo>
                        <a:lnTo>
                          <a:pt x="5" y="20"/>
                        </a:lnTo>
                        <a:lnTo>
                          <a:pt x="7" y="22"/>
                        </a:lnTo>
                        <a:lnTo>
                          <a:pt x="10" y="22"/>
                        </a:lnTo>
                        <a:lnTo>
                          <a:pt x="12" y="22"/>
                        </a:lnTo>
                        <a:lnTo>
                          <a:pt x="14" y="24"/>
                        </a:lnTo>
                        <a:lnTo>
                          <a:pt x="18" y="24"/>
                        </a:lnTo>
                        <a:lnTo>
                          <a:pt x="21" y="24"/>
                        </a:lnTo>
                        <a:lnTo>
                          <a:pt x="23" y="22"/>
                        </a:lnTo>
                        <a:lnTo>
                          <a:pt x="26" y="21"/>
                        </a:lnTo>
                        <a:lnTo>
                          <a:pt x="29" y="20"/>
                        </a:lnTo>
                        <a:lnTo>
                          <a:pt x="31" y="18"/>
                        </a:lnTo>
                        <a:lnTo>
                          <a:pt x="31" y="16"/>
                        </a:lnTo>
                        <a:lnTo>
                          <a:pt x="33" y="14"/>
                        </a:lnTo>
                        <a:lnTo>
                          <a:pt x="34" y="13"/>
                        </a:lnTo>
                        <a:lnTo>
                          <a:pt x="34" y="11"/>
                        </a:lnTo>
                        <a:close/>
                      </a:path>
                    </a:pathLst>
                  </a:custGeom>
                  <a:solidFill>
                    <a:srgbClr val="606060"/>
                  </a:solidFill>
                  <a:ln w="4763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</p:grpSp>
        </p:grpSp>
      </p:grpSp>
      <p:grpSp>
        <p:nvGrpSpPr>
          <p:cNvPr id="813281" name="Group 225">
            <a:extLst>
              <a:ext uri="{FF2B5EF4-FFF2-40B4-BE49-F238E27FC236}">
                <a16:creationId xmlns:a16="http://schemas.microsoft.com/office/drawing/2014/main" id="{34B1E349-645D-4188-9A8A-AF973638751A}"/>
              </a:ext>
            </a:extLst>
          </p:cNvPr>
          <p:cNvGrpSpPr>
            <a:grpSpLocks/>
          </p:cNvGrpSpPr>
          <p:nvPr/>
        </p:nvGrpSpPr>
        <p:grpSpPr bwMode="auto">
          <a:xfrm>
            <a:off x="5534025" y="3771900"/>
            <a:ext cx="966788" cy="322263"/>
            <a:chOff x="3486" y="2376"/>
            <a:chExt cx="609" cy="203"/>
          </a:xfrm>
        </p:grpSpPr>
        <p:sp>
          <p:nvSpPr>
            <p:cNvPr id="813282" name="Freeform 226">
              <a:extLst>
                <a:ext uri="{FF2B5EF4-FFF2-40B4-BE49-F238E27FC236}">
                  <a16:creationId xmlns:a16="http://schemas.microsoft.com/office/drawing/2014/main" id="{15CFD359-065A-43F9-B6FD-3E015C30D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2378"/>
              <a:ext cx="443" cy="155"/>
            </a:xfrm>
            <a:custGeom>
              <a:avLst/>
              <a:gdLst>
                <a:gd name="T0" fmla="*/ 1232 w 1327"/>
                <a:gd name="T1" fmla="*/ 340 h 465"/>
                <a:gd name="T2" fmla="*/ 1327 w 1327"/>
                <a:gd name="T3" fmla="*/ 330 h 465"/>
                <a:gd name="T4" fmla="*/ 1293 w 1327"/>
                <a:gd name="T5" fmla="*/ 0 h 465"/>
                <a:gd name="T6" fmla="*/ 0 w 1327"/>
                <a:gd name="T7" fmla="*/ 135 h 465"/>
                <a:gd name="T8" fmla="*/ 35 w 1327"/>
                <a:gd name="T9" fmla="*/ 465 h 465"/>
                <a:gd name="T10" fmla="*/ 1232 w 1327"/>
                <a:gd name="T11" fmla="*/ 340 h 465"/>
                <a:gd name="T12" fmla="*/ 1232 w 1327"/>
                <a:gd name="T13" fmla="*/ 34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7" h="465">
                  <a:moveTo>
                    <a:pt x="1232" y="340"/>
                  </a:moveTo>
                  <a:lnTo>
                    <a:pt x="1327" y="330"/>
                  </a:lnTo>
                  <a:lnTo>
                    <a:pt x="1293" y="0"/>
                  </a:lnTo>
                  <a:lnTo>
                    <a:pt x="0" y="135"/>
                  </a:lnTo>
                  <a:lnTo>
                    <a:pt x="35" y="465"/>
                  </a:lnTo>
                  <a:lnTo>
                    <a:pt x="1232" y="340"/>
                  </a:lnTo>
                  <a:lnTo>
                    <a:pt x="1232" y="340"/>
                  </a:ln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3283" name="Freeform 227">
              <a:extLst>
                <a:ext uri="{FF2B5EF4-FFF2-40B4-BE49-F238E27FC236}">
                  <a16:creationId xmlns:a16="http://schemas.microsoft.com/office/drawing/2014/main" id="{75F3DAE2-C28D-4063-A87D-C572E64D7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2378"/>
              <a:ext cx="443" cy="155"/>
            </a:xfrm>
            <a:custGeom>
              <a:avLst/>
              <a:gdLst>
                <a:gd name="T0" fmla="*/ 1232 w 1327"/>
                <a:gd name="T1" fmla="*/ 340 h 465"/>
                <a:gd name="T2" fmla="*/ 1327 w 1327"/>
                <a:gd name="T3" fmla="*/ 330 h 465"/>
                <a:gd name="T4" fmla="*/ 1293 w 1327"/>
                <a:gd name="T5" fmla="*/ 0 h 465"/>
                <a:gd name="T6" fmla="*/ 0 w 1327"/>
                <a:gd name="T7" fmla="*/ 135 h 465"/>
                <a:gd name="T8" fmla="*/ 35 w 1327"/>
                <a:gd name="T9" fmla="*/ 465 h 465"/>
                <a:gd name="T10" fmla="*/ 1232 w 1327"/>
                <a:gd name="T11" fmla="*/ 340 h 465"/>
                <a:gd name="T12" fmla="*/ 1232 w 1327"/>
                <a:gd name="T13" fmla="*/ 34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7" h="465">
                  <a:moveTo>
                    <a:pt x="1232" y="340"/>
                  </a:moveTo>
                  <a:lnTo>
                    <a:pt x="1327" y="330"/>
                  </a:lnTo>
                  <a:lnTo>
                    <a:pt x="1293" y="0"/>
                  </a:lnTo>
                  <a:lnTo>
                    <a:pt x="0" y="135"/>
                  </a:lnTo>
                  <a:lnTo>
                    <a:pt x="35" y="465"/>
                  </a:lnTo>
                  <a:lnTo>
                    <a:pt x="1232" y="340"/>
                  </a:lnTo>
                  <a:lnTo>
                    <a:pt x="1232" y="34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284" name="Freeform 228">
              <a:extLst>
                <a:ext uri="{FF2B5EF4-FFF2-40B4-BE49-F238E27FC236}">
                  <a16:creationId xmlns:a16="http://schemas.microsoft.com/office/drawing/2014/main" id="{5C394C8D-58D4-400C-A6B1-66D4CB844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2491"/>
              <a:ext cx="26" cy="14"/>
            </a:xfrm>
            <a:custGeom>
              <a:avLst/>
              <a:gdLst>
                <a:gd name="T0" fmla="*/ 4 w 77"/>
                <a:gd name="T1" fmla="*/ 42 h 42"/>
                <a:gd name="T2" fmla="*/ 0 w 77"/>
                <a:gd name="T3" fmla="*/ 7 h 42"/>
                <a:gd name="T4" fmla="*/ 74 w 77"/>
                <a:gd name="T5" fmla="*/ 0 h 42"/>
                <a:gd name="T6" fmla="*/ 77 w 77"/>
                <a:gd name="T7" fmla="*/ 24 h 42"/>
                <a:gd name="T8" fmla="*/ 4 w 77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42">
                  <a:moveTo>
                    <a:pt x="4" y="42"/>
                  </a:moveTo>
                  <a:lnTo>
                    <a:pt x="0" y="7"/>
                  </a:lnTo>
                  <a:lnTo>
                    <a:pt x="74" y="0"/>
                  </a:lnTo>
                  <a:lnTo>
                    <a:pt x="77" y="24"/>
                  </a:lnTo>
                  <a:lnTo>
                    <a:pt x="4" y="42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3285" name="Freeform 229">
              <a:extLst>
                <a:ext uri="{FF2B5EF4-FFF2-40B4-BE49-F238E27FC236}">
                  <a16:creationId xmlns:a16="http://schemas.microsoft.com/office/drawing/2014/main" id="{4696F7E9-72AA-415F-A93E-728F43077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2" y="2491"/>
              <a:ext cx="26" cy="14"/>
            </a:xfrm>
            <a:custGeom>
              <a:avLst/>
              <a:gdLst>
                <a:gd name="T0" fmla="*/ 4 w 77"/>
                <a:gd name="T1" fmla="*/ 42 h 42"/>
                <a:gd name="T2" fmla="*/ 0 w 77"/>
                <a:gd name="T3" fmla="*/ 7 h 42"/>
                <a:gd name="T4" fmla="*/ 74 w 77"/>
                <a:gd name="T5" fmla="*/ 0 h 42"/>
                <a:gd name="T6" fmla="*/ 77 w 77"/>
                <a:gd name="T7" fmla="*/ 24 h 42"/>
                <a:gd name="T8" fmla="*/ 4 w 77"/>
                <a:gd name="T9" fmla="*/ 42 h 42"/>
                <a:gd name="T10" fmla="*/ 4 w 77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42">
                  <a:moveTo>
                    <a:pt x="4" y="42"/>
                  </a:moveTo>
                  <a:lnTo>
                    <a:pt x="0" y="7"/>
                  </a:lnTo>
                  <a:lnTo>
                    <a:pt x="74" y="0"/>
                  </a:lnTo>
                  <a:lnTo>
                    <a:pt x="77" y="24"/>
                  </a:lnTo>
                  <a:lnTo>
                    <a:pt x="4" y="42"/>
                  </a:lnTo>
                  <a:lnTo>
                    <a:pt x="4" y="42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286" name="Freeform 230">
              <a:extLst>
                <a:ext uri="{FF2B5EF4-FFF2-40B4-BE49-F238E27FC236}">
                  <a16:creationId xmlns:a16="http://schemas.microsoft.com/office/drawing/2014/main" id="{E2DF479A-E02A-42DC-923A-29B606AD3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510"/>
              <a:ext cx="211" cy="65"/>
            </a:xfrm>
            <a:custGeom>
              <a:avLst/>
              <a:gdLst>
                <a:gd name="T0" fmla="*/ 632 w 632"/>
                <a:gd name="T1" fmla="*/ 47 h 195"/>
                <a:gd name="T2" fmla="*/ 419 w 632"/>
                <a:gd name="T3" fmla="*/ 69 h 195"/>
                <a:gd name="T4" fmla="*/ 411 w 632"/>
                <a:gd name="T5" fmla="*/ 63 h 195"/>
                <a:gd name="T6" fmla="*/ 402 w 632"/>
                <a:gd name="T7" fmla="*/ 58 h 195"/>
                <a:gd name="T8" fmla="*/ 395 w 632"/>
                <a:gd name="T9" fmla="*/ 54 h 195"/>
                <a:gd name="T10" fmla="*/ 386 w 632"/>
                <a:gd name="T11" fmla="*/ 51 h 195"/>
                <a:gd name="T12" fmla="*/ 378 w 632"/>
                <a:gd name="T13" fmla="*/ 51 h 195"/>
                <a:gd name="T14" fmla="*/ 368 w 632"/>
                <a:gd name="T15" fmla="*/ 48 h 195"/>
                <a:gd name="T16" fmla="*/ 360 w 632"/>
                <a:gd name="T17" fmla="*/ 48 h 195"/>
                <a:gd name="T18" fmla="*/ 351 w 632"/>
                <a:gd name="T19" fmla="*/ 48 h 195"/>
                <a:gd name="T20" fmla="*/ 341 w 632"/>
                <a:gd name="T21" fmla="*/ 51 h 195"/>
                <a:gd name="T22" fmla="*/ 334 w 632"/>
                <a:gd name="T23" fmla="*/ 55 h 195"/>
                <a:gd name="T24" fmla="*/ 326 w 632"/>
                <a:gd name="T25" fmla="*/ 58 h 195"/>
                <a:gd name="T26" fmla="*/ 317 w 632"/>
                <a:gd name="T27" fmla="*/ 61 h 195"/>
                <a:gd name="T28" fmla="*/ 309 w 632"/>
                <a:gd name="T29" fmla="*/ 67 h 195"/>
                <a:gd name="T30" fmla="*/ 303 w 632"/>
                <a:gd name="T31" fmla="*/ 73 h 195"/>
                <a:gd name="T32" fmla="*/ 299 w 632"/>
                <a:gd name="T33" fmla="*/ 80 h 195"/>
                <a:gd name="T34" fmla="*/ 292 w 632"/>
                <a:gd name="T35" fmla="*/ 87 h 195"/>
                <a:gd name="T36" fmla="*/ 289 w 632"/>
                <a:gd name="T37" fmla="*/ 95 h 195"/>
                <a:gd name="T38" fmla="*/ 286 w 632"/>
                <a:gd name="T39" fmla="*/ 103 h 195"/>
                <a:gd name="T40" fmla="*/ 286 w 632"/>
                <a:gd name="T41" fmla="*/ 104 h 195"/>
                <a:gd name="T42" fmla="*/ 282 w 632"/>
                <a:gd name="T43" fmla="*/ 104 h 195"/>
                <a:gd name="T44" fmla="*/ 276 w 632"/>
                <a:gd name="T45" fmla="*/ 97 h 195"/>
                <a:gd name="T46" fmla="*/ 270 w 632"/>
                <a:gd name="T47" fmla="*/ 90 h 195"/>
                <a:gd name="T48" fmla="*/ 265 w 632"/>
                <a:gd name="T49" fmla="*/ 84 h 195"/>
                <a:gd name="T50" fmla="*/ 257 w 632"/>
                <a:gd name="T51" fmla="*/ 78 h 195"/>
                <a:gd name="T52" fmla="*/ 250 w 632"/>
                <a:gd name="T53" fmla="*/ 73 h 195"/>
                <a:gd name="T54" fmla="*/ 240 w 632"/>
                <a:gd name="T55" fmla="*/ 69 h 195"/>
                <a:gd name="T56" fmla="*/ 234 w 632"/>
                <a:gd name="T57" fmla="*/ 67 h 195"/>
                <a:gd name="T58" fmla="*/ 225 w 632"/>
                <a:gd name="T59" fmla="*/ 67 h 195"/>
                <a:gd name="T60" fmla="*/ 216 w 632"/>
                <a:gd name="T61" fmla="*/ 64 h 195"/>
                <a:gd name="T62" fmla="*/ 205 w 632"/>
                <a:gd name="T63" fmla="*/ 64 h 195"/>
                <a:gd name="T64" fmla="*/ 197 w 632"/>
                <a:gd name="T65" fmla="*/ 65 h 195"/>
                <a:gd name="T66" fmla="*/ 188 w 632"/>
                <a:gd name="T67" fmla="*/ 67 h 195"/>
                <a:gd name="T68" fmla="*/ 179 w 632"/>
                <a:gd name="T69" fmla="*/ 71 h 195"/>
                <a:gd name="T70" fmla="*/ 171 w 632"/>
                <a:gd name="T71" fmla="*/ 73 h 195"/>
                <a:gd name="T72" fmla="*/ 164 w 632"/>
                <a:gd name="T73" fmla="*/ 80 h 195"/>
                <a:gd name="T74" fmla="*/ 157 w 632"/>
                <a:gd name="T75" fmla="*/ 84 h 195"/>
                <a:gd name="T76" fmla="*/ 151 w 632"/>
                <a:gd name="T77" fmla="*/ 90 h 195"/>
                <a:gd name="T78" fmla="*/ 144 w 632"/>
                <a:gd name="T79" fmla="*/ 98 h 195"/>
                <a:gd name="T80" fmla="*/ 123 w 632"/>
                <a:gd name="T81" fmla="*/ 100 h 195"/>
                <a:gd name="T82" fmla="*/ 132 w 632"/>
                <a:gd name="T83" fmla="*/ 195 h 195"/>
                <a:gd name="T84" fmla="*/ 127 w 632"/>
                <a:gd name="T85" fmla="*/ 195 h 195"/>
                <a:gd name="T86" fmla="*/ 118 w 632"/>
                <a:gd name="T87" fmla="*/ 100 h 195"/>
                <a:gd name="T88" fmla="*/ 16 w 632"/>
                <a:gd name="T89" fmla="*/ 111 h 195"/>
                <a:gd name="T90" fmla="*/ 22 w 632"/>
                <a:gd name="T91" fmla="*/ 160 h 195"/>
                <a:gd name="T92" fmla="*/ 13 w 632"/>
                <a:gd name="T93" fmla="*/ 162 h 195"/>
                <a:gd name="T94" fmla="*/ 0 w 632"/>
                <a:gd name="T95" fmla="*/ 67 h 195"/>
                <a:gd name="T96" fmla="*/ 626 w 632"/>
                <a:gd name="T97" fmla="*/ 0 h 195"/>
                <a:gd name="T98" fmla="*/ 632 w 632"/>
                <a:gd name="T99" fmla="*/ 47 h 195"/>
                <a:gd name="T100" fmla="*/ 632 w 632"/>
                <a:gd name="T10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2" h="195">
                  <a:moveTo>
                    <a:pt x="632" y="47"/>
                  </a:moveTo>
                  <a:lnTo>
                    <a:pt x="419" y="69"/>
                  </a:lnTo>
                  <a:lnTo>
                    <a:pt x="411" y="63"/>
                  </a:lnTo>
                  <a:lnTo>
                    <a:pt x="402" y="58"/>
                  </a:lnTo>
                  <a:lnTo>
                    <a:pt x="395" y="54"/>
                  </a:lnTo>
                  <a:lnTo>
                    <a:pt x="386" y="51"/>
                  </a:lnTo>
                  <a:lnTo>
                    <a:pt x="378" y="51"/>
                  </a:lnTo>
                  <a:lnTo>
                    <a:pt x="368" y="48"/>
                  </a:lnTo>
                  <a:lnTo>
                    <a:pt x="360" y="48"/>
                  </a:lnTo>
                  <a:lnTo>
                    <a:pt x="351" y="48"/>
                  </a:lnTo>
                  <a:lnTo>
                    <a:pt x="341" y="51"/>
                  </a:lnTo>
                  <a:lnTo>
                    <a:pt x="334" y="55"/>
                  </a:lnTo>
                  <a:lnTo>
                    <a:pt x="326" y="58"/>
                  </a:lnTo>
                  <a:lnTo>
                    <a:pt x="317" y="61"/>
                  </a:lnTo>
                  <a:lnTo>
                    <a:pt x="309" y="67"/>
                  </a:lnTo>
                  <a:lnTo>
                    <a:pt x="303" y="73"/>
                  </a:lnTo>
                  <a:lnTo>
                    <a:pt x="299" y="80"/>
                  </a:lnTo>
                  <a:lnTo>
                    <a:pt x="292" y="87"/>
                  </a:lnTo>
                  <a:lnTo>
                    <a:pt x="289" y="95"/>
                  </a:lnTo>
                  <a:lnTo>
                    <a:pt x="286" y="103"/>
                  </a:lnTo>
                  <a:lnTo>
                    <a:pt x="286" y="104"/>
                  </a:lnTo>
                  <a:lnTo>
                    <a:pt x="282" y="104"/>
                  </a:lnTo>
                  <a:lnTo>
                    <a:pt x="276" y="97"/>
                  </a:lnTo>
                  <a:lnTo>
                    <a:pt x="270" y="90"/>
                  </a:lnTo>
                  <a:lnTo>
                    <a:pt x="265" y="84"/>
                  </a:lnTo>
                  <a:lnTo>
                    <a:pt x="257" y="78"/>
                  </a:lnTo>
                  <a:lnTo>
                    <a:pt x="250" y="73"/>
                  </a:lnTo>
                  <a:lnTo>
                    <a:pt x="240" y="69"/>
                  </a:lnTo>
                  <a:lnTo>
                    <a:pt x="234" y="67"/>
                  </a:lnTo>
                  <a:lnTo>
                    <a:pt x="225" y="67"/>
                  </a:lnTo>
                  <a:lnTo>
                    <a:pt x="216" y="64"/>
                  </a:lnTo>
                  <a:lnTo>
                    <a:pt x="205" y="64"/>
                  </a:lnTo>
                  <a:lnTo>
                    <a:pt x="197" y="65"/>
                  </a:lnTo>
                  <a:lnTo>
                    <a:pt x="188" y="67"/>
                  </a:lnTo>
                  <a:lnTo>
                    <a:pt x="179" y="71"/>
                  </a:lnTo>
                  <a:lnTo>
                    <a:pt x="171" y="73"/>
                  </a:lnTo>
                  <a:lnTo>
                    <a:pt x="164" y="80"/>
                  </a:lnTo>
                  <a:lnTo>
                    <a:pt x="157" y="84"/>
                  </a:lnTo>
                  <a:lnTo>
                    <a:pt x="151" y="90"/>
                  </a:lnTo>
                  <a:lnTo>
                    <a:pt x="144" y="98"/>
                  </a:lnTo>
                  <a:lnTo>
                    <a:pt x="123" y="100"/>
                  </a:lnTo>
                  <a:lnTo>
                    <a:pt x="132" y="195"/>
                  </a:lnTo>
                  <a:lnTo>
                    <a:pt x="127" y="195"/>
                  </a:lnTo>
                  <a:lnTo>
                    <a:pt x="118" y="100"/>
                  </a:lnTo>
                  <a:lnTo>
                    <a:pt x="16" y="111"/>
                  </a:lnTo>
                  <a:lnTo>
                    <a:pt x="22" y="160"/>
                  </a:lnTo>
                  <a:lnTo>
                    <a:pt x="13" y="162"/>
                  </a:lnTo>
                  <a:lnTo>
                    <a:pt x="0" y="67"/>
                  </a:lnTo>
                  <a:lnTo>
                    <a:pt x="626" y="0"/>
                  </a:lnTo>
                  <a:lnTo>
                    <a:pt x="632" y="47"/>
                  </a:lnTo>
                  <a:lnTo>
                    <a:pt x="632" y="4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3287" name="Freeform 231">
              <a:extLst>
                <a:ext uri="{FF2B5EF4-FFF2-40B4-BE49-F238E27FC236}">
                  <a16:creationId xmlns:a16="http://schemas.microsoft.com/office/drawing/2014/main" id="{2C3F5B5A-760B-4F71-87C2-8E9972383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" y="2510"/>
              <a:ext cx="211" cy="65"/>
            </a:xfrm>
            <a:custGeom>
              <a:avLst/>
              <a:gdLst>
                <a:gd name="T0" fmla="*/ 632 w 632"/>
                <a:gd name="T1" fmla="*/ 47 h 195"/>
                <a:gd name="T2" fmla="*/ 419 w 632"/>
                <a:gd name="T3" fmla="*/ 69 h 195"/>
                <a:gd name="T4" fmla="*/ 411 w 632"/>
                <a:gd name="T5" fmla="*/ 63 h 195"/>
                <a:gd name="T6" fmla="*/ 402 w 632"/>
                <a:gd name="T7" fmla="*/ 58 h 195"/>
                <a:gd name="T8" fmla="*/ 395 w 632"/>
                <a:gd name="T9" fmla="*/ 54 h 195"/>
                <a:gd name="T10" fmla="*/ 386 w 632"/>
                <a:gd name="T11" fmla="*/ 51 h 195"/>
                <a:gd name="T12" fmla="*/ 378 w 632"/>
                <a:gd name="T13" fmla="*/ 51 h 195"/>
                <a:gd name="T14" fmla="*/ 368 w 632"/>
                <a:gd name="T15" fmla="*/ 48 h 195"/>
                <a:gd name="T16" fmla="*/ 360 w 632"/>
                <a:gd name="T17" fmla="*/ 48 h 195"/>
                <a:gd name="T18" fmla="*/ 351 w 632"/>
                <a:gd name="T19" fmla="*/ 48 h 195"/>
                <a:gd name="T20" fmla="*/ 341 w 632"/>
                <a:gd name="T21" fmla="*/ 51 h 195"/>
                <a:gd name="T22" fmla="*/ 334 w 632"/>
                <a:gd name="T23" fmla="*/ 55 h 195"/>
                <a:gd name="T24" fmla="*/ 326 w 632"/>
                <a:gd name="T25" fmla="*/ 58 h 195"/>
                <a:gd name="T26" fmla="*/ 317 w 632"/>
                <a:gd name="T27" fmla="*/ 61 h 195"/>
                <a:gd name="T28" fmla="*/ 309 w 632"/>
                <a:gd name="T29" fmla="*/ 67 h 195"/>
                <a:gd name="T30" fmla="*/ 303 w 632"/>
                <a:gd name="T31" fmla="*/ 73 h 195"/>
                <a:gd name="T32" fmla="*/ 299 w 632"/>
                <a:gd name="T33" fmla="*/ 80 h 195"/>
                <a:gd name="T34" fmla="*/ 292 w 632"/>
                <a:gd name="T35" fmla="*/ 87 h 195"/>
                <a:gd name="T36" fmla="*/ 289 w 632"/>
                <a:gd name="T37" fmla="*/ 95 h 195"/>
                <a:gd name="T38" fmla="*/ 286 w 632"/>
                <a:gd name="T39" fmla="*/ 103 h 195"/>
                <a:gd name="T40" fmla="*/ 286 w 632"/>
                <a:gd name="T41" fmla="*/ 104 h 195"/>
                <a:gd name="T42" fmla="*/ 282 w 632"/>
                <a:gd name="T43" fmla="*/ 104 h 195"/>
                <a:gd name="T44" fmla="*/ 276 w 632"/>
                <a:gd name="T45" fmla="*/ 97 h 195"/>
                <a:gd name="T46" fmla="*/ 270 w 632"/>
                <a:gd name="T47" fmla="*/ 90 h 195"/>
                <a:gd name="T48" fmla="*/ 265 w 632"/>
                <a:gd name="T49" fmla="*/ 84 h 195"/>
                <a:gd name="T50" fmla="*/ 257 w 632"/>
                <a:gd name="T51" fmla="*/ 78 h 195"/>
                <a:gd name="T52" fmla="*/ 250 w 632"/>
                <a:gd name="T53" fmla="*/ 73 h 195"/>
                <a:gd name="T54" fmla="*/ 240 w 632"/>
                <a:gd name="T55" fmla="*/ 69 h 195"/>
                <a:gd name="T56" fmla="*/ 234 w 632"/>
                <a:gd name="T57" fmla="*/ 67 h 195"/>
                <a:gd name="T58" fmla="*/ 225 w 632"/>
                <a:gd name="T59" fmla="*/ 67 h 195"/>
                <a:gd name="T60" fmla="*/ 216 w 632"/>
                <a:gd name="T61" fmla="*/ 64 h 195"/>
                <a:gd name="T62" fmla="*/ 205 w 632"/>
                <a:gd name="T63" fmla="*/ 64 h 195"/>
                <a:gd name="T64" fmla="*/ 197 w 632"/>
                <a:gd name="T65" fmla="*/ 65 h 195"/>
                <a:gd name="T66" fmla="*/ 188 w 632"/>
                <a:gd name="T67" fmla="*/ 67 h 195"/>
                <a:gd name="T68" fmla="*/ 179 w 632"/>
                <a:gd name="T69" fmla="*/ 71 h 195"/>
                <a:gd name="T70" fmla="*/ 171 w 632"/>
                <a:gd name="T71" fmla="*/ 73 h 195"/>
                <a:gd name="T72" fmla="*/ 164 w 632"/>
                <a:gd name="T73" fmla="*/ 80 h 195"/>
                <a:gd name="T74" fmla="*/ 157 w 632"/>
                <a:gd name="T75" fmla="*/ 84 h 195"/>
                <a:gd name="T76" fmla="*/ 151 w 632"/>
                <a:gd name="T77" fmla="*/ 90 h 195"/>
                <a:gd name="T78" fmla="*/ 144 w 632"/>
                <a:gd name="T79" fmla="*/ 98 h 195"/>
                <a:gd name="T80" fmla="*/ 123 w 632"/>
                <a:gd name="T81" fmla="*/ 100 h 195"/>
                <a:gd name="T82" fmla="*/ 132 w 632"/>
                <a:gd name="T83" fmla="*/ 195 h 195"/>
                <a:gd name="T84" fmla="*/ 127 w 632"/>
                <a:gd name="T85" fmla="*/ 195 h 195"/>
                <a:gd name="T86" fmla="*/ 118 w 632"/>
                <a:gd name="T87" fmla="*/ 100 h 195"/>
                <a:gd name="T88" fmla="*/ 16 w 632"/>
                <a:gd name="T89" fmla="*/ 111 h 195"/>
                <a:gd name="T90" fmla="*/ 22 w 632"/>
                <a:gd name="T91" fmla="*/ 160 h 195"/>
                <a:gd name="T92" fmla="*/ 13 w 632"/>
                <a:gd name="T93" fmla="*/ 162 h 195"/>
                <a:gd name="T94" fmla="*/ 0 w 632"/>
                <a:gd name="T95" fmla="*/ 67 h 195"/>
                <a:gd name="T96" fmla="*/ 626 w 632"/>
                <a:gd name="T97" fmla="*/ 0 h 195"/>
                <a:gd name="T98" fmla="*/ 632 w 632"/>
                <a:gd name="T99" fmla="*/ 47 h 195"/>
                <a:gd name="T100" fmla="*/ 632 w 632"/>
                <a:gd name="T10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2" h="195">
                  <a:moveTo>
                    <a:pt x="632" y="47"/>
                  </a:moveTo>
                  <a:lnTo>
                    <a:pt x="419" y="69"/>
                  </a:lnTo>
                  <a:lnTo>
                    <a:pt x="411" y="63"/>
                  </a:lnTo>
                  <a:lnTo>
                    <a:pt x="402" y="58"/>
                  </a:lnTo>
                  <a:lnTo>
                    <a:pt x="395" y="54"/>
                  </a:lnTo>
                  <a:lnTo>
                    <a:pt x="386" y="51"/>
                  </a:lnTo>
                  <a:lnTo>
                    <a:pt x="378" y="51"/>
                  </a:lnTo>
                  <a:lnTo>
                    <a:pt x="368" y="48"/>
                  </a:lnTo>
                  <a:lnTo>
                    <a:pt x="360" y="48"/>
                  </a:lnTo>
                  <a:lnTo>
                    <a:pt x="351" y="48"/>
                  </a:lnTo>
                  <a:lnTo>
                    <a:pt x="341" y="51"/>
                  </a:lnTo>
                  <a:lnTo>
                    <a:pt x="334" y="55"/>
                  </a:lnTo>
                  <a:lnTo>
                    <a:pt x="326" y="58"/>
                  </a:lnTo>
                  <a:lnTo>
                    <a:pt x="317" y="61"/>
                  </a:lnTo>
                  <a:lnTo>
                    <a:pt x="309" y="67"/>
                  </a:lnTo>
                  <a:lnTo>
                    <a:pt x="303" y="73"/>
                  </a:lnTo>
                  <a:lnTo>
                    <a:pt x="299" y="80"/>
                  </a:lnTo>
                  <a:lnTo>
                    <a:pt x="292" y="87"/>
                  </a:lnTo>
                  <a:lnTo>
                    <a:pt x="289" y="95"/>
                  </a:lnTo>
                  <a:lnTo>
                    <a:pt x="286" y="103"/>
                  </a:lnTo>
                  <a:lnTo>
                    <a:pt x="286" y="104"/>
                  </a:lnTo>
                  <a:lnTo>
                    <a:pt x="282" y="104"/>
                  </a:lnTo>
                  <a:lnTo>
                    <a:pt x="276" y="97"/>
                  </a:lnTo>
                  <a:lnTo>
                    <a:pt x="270" y="90"/>
                  </a:lnTo>
                  <a:lnTo>
                    <a:pt x="265" y="84"/>
                  </a:lnTo>
                  <a:lnTo>
                    <a:pt x="257" y="78"/>
                  </a:lnTo>
                  <a:lnTo>
                    <a:pt x="250" y="73"/>
                  </a:lnTo>
                  <a:lnTo>
                    <a:pt x="240" y="69"/>
                  </a:lnTo>
                  <a:lnTo>
                    <a:pt x="234" y="67"/>
                  </a:lnTo>
                  <a:lnTo>
                    <a:pt x="225" y="67"/>
                  </a:lnTo>
                  <a:lnTo>
                    <a:pt x="216" y="64"/>
                  </a:lnTo>
                  <a:lnTo>
                    <a:pt x="205" y="64"/>
                  </a:lnTo>
                  <a:lnTo>
                    <a:pt x="197" y="65"/>
                  </a:lnTo>
                  <a:lnTo>
                    <a:pt x="188" y="67"/>
                  </a:lnTo>
                  <a:lnTo>
                    <a:pt x="179" y="71"/>
                  </a:lnTo>
                  <a:lnTo>
                    <a:pt x="171" y="73"/>
                  </a:lnTo>
                  <a:lnTo>
                    <a:pt x="164" y="80"/>
                  </a:lnTo>
                  <a:lnTo>
                    <a:pt x="157" y="84"/>
                  </a:lnTo>
                  <a:lnTo>
                    <a:pt x="151" y="90"/>
                  </a:lnTo>
                  <a:lnTo>
                    <a:pt x="144" y="98"/>
                  </a:lnTo>
                  <a:lnTo>
                    <a:pt x="123" y="100"/>
                  </a:lnTo>
                  <a:lnTo>
                    <a:pt x="132" y="195"/>
                  </a:lnTo>
                  <a:lnTo>
                    <a:pt x="127" y="195"/>
                  </a:lnTo>
                  <a:lnTo>
                    <a:pt x="118" y="100"/>
                  </a:lnTo>
                  <a:lnTo>
                    <a:pt x="16" y="111"/>
                  </a:lnTo>
                  <a:lnTo>
                    <a:pt x="22" y="160"/>
                  </a:lnTo>
                  <a:lnTo>
                    <a:pt x="13" y="162"/>
                  </a:lnTo>
                  <a:lnTo>
                    <a:pt x="0" y="67"/>
                  </a:lnTo>
                  <a:lnTo>
                    <a:pt x="626" y="0"/>
                  </a:lnTo>
                  <a:lnTo>
                    <a:pt x="632" y="47"/>
                  </a:lnTo>
                  <a:lnTo>
                    <a:pt x="632" y="47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288" name="Freeform 232">
              <a:extLst>
                <a:ext uri="{FF2B5EF4-FFF2-40B4-BE49-F238E27FC236}">
                  <a16:creationId xmlns:a16="http://schemas.microsoft.com/office/drawing/2014/main" id="{931C85E0-97E7-4027-B36D-FFEE29137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6" y="2513"/>
              <a:ext cx="9" cy="34"/>
            </a:xfrm>
            <a:custGeom>
              <a:avLst/>
              <a:gdLst>
                <a:gd name="T0" fmla="*/ 17 w 28"/>
                <a:gd name="T1" fmla="*/ 102 h 102"/>
                <a:gd name="T2" fmla="*/ 11 w 28"/>
                <a:gd name="T3" fmla="*/ 102 h 102"/>
                <a:gd name="T4" fmla="*/ 0 w 28"/>
                <a:gd name="T5" fmla="*/ 1 h 102"/>
                <a:gd name="T6" fmla="*/ 28 w 28"/>
                <a:gd name="T7" fmla="*/ 0 h 102"/>
                <a:gd name="T8" fmla="*/ 22 w 28"/>
                <a:gd name="T9" fmla="*/ 7 h 102"/>
                <a:gd name="T10" fmla="*/ 16 w 28"/>
                <a:gd name="T11" fmla="*/ 13 h 102"/>
                <a:gd name="T12" fmla="*/ 13 w 28"/>
                <a:gd name="T13" fmla="*/ 22 h 102"/>
                <a:gd name="T14" fmla="*/ 11 w 28"/>
                <a:gd name="T15" fmla="*/ 31 h 102"/>
                <a:gd name="T16" fmla="*/ 17 w 28"/>
                <a:gd name="T17" fmla="*/ 102 h 102"/>
                <a:gd name="T18" fmla="*/ 17 w 28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2">
                  <a:moveTo>
                    <a:pt x="17" y="102"/>
                  </a:moveTo>
                  <a:lnTo>
                    <a:pt x="11" y="102"/>
                  </a:lnTo>
                  <a:lnTo>
                    <a:pt x="0" y="1"/>
                  </a:lnTo>
                  <a:lnTo>
                    <a:pt x="28" y="0"/>
                  </a:lnTo>
                  <a:lnTo>
                    <a:pt x="22" y="7"/>
                  </a:lnTo>
                  <a:lnTo>
                    <a:pt x="16" y="13"/>
                  </a:lnTo>
                  <a:lnTo>
                    <a:pt x="13" y="22"/>
                  </a:lnTo>
                  <a:lnTo>
                    <a:pt x="11" y="31"/>
                  </a:lnTo>
                  <a:lnTo>
                    <a:pt x="17" y="102"/>
                  </a:lnTo>
                  <a:lnTo>
                    <a:pt x="17" y="102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3289" name="Freeform 233">
              <a:extLst>
                <a:ext uri="{FF2B5EF4-FFF2-40B4-BE49-F238E27FC236}">
                  <a16:creationId xmlns:a16="http://schemas.microsoft.com/office/drawing/2014/main" id="{1199DE21-B689-4022-8E26-EBE16FCB0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6" y="2513"/>
              <a:ext cx="9" cy="34"/>
            </a:xfrm>
            <a:custGeom>
              <a:avLst/>
              <a:gdLst>
                <a:gd name="T0" fmla="*/ 17 w 28"/>
                <a:gd name="T1" fmla="*/ 102 h 102"/>
                <a:gd name="T2" fmla="*/ 11 w 28"/>
                <a:gd name="T3" fmla="*/ 102 h 102"/>
                <a:gd name="T4" fmla="*/ 0 w 28"/>
                <a:gd name="T5" fmla="*/ 1 h 102"/>
                <a:gd name="T6" fmla="*/ 28 w 28"/>
                <a:gd name="T7" fmla="*/ 0 h 102"/>
                <a:gd name="T8" fmla="*/ 22 w 28"/>
                <a:gd name="T9" fmla="*/ 7 h 102"/>
                <a:gd name="T10" fmla="*/ 16 w 28"/>
                <a:gd name="T11" fmla="*/ 13 h 102"/>
                <a:gd name="T12" fmla="*/ 13 w 28"/>
                <a:gd name="T13" fmla="*/ 22 h 102"/>
                <a:gd name="T14" fmla="*/ 11 w 28"/>
                <a:gd name="T15" fmla="*/ 31 h 102"/>
                <a:gd name="T16" fmla="*/ 17 w 28"/>
                <a:gd name="T17" fmla="*/ 102 h 102"/>
                <a:gd name="T18" fmla="*/ 17 w 28"/>
                <a:gd name="T19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102">
                  <a:moveTo>
                    <a:pt x="17" y="102"/>
                  </a:moveTo>
                  <a:lnTo>
                    <a:pt x="11" y="102"/>
                  </a:lnTo>
                  <a:lnTo>
                    <a:pt x="0" y="1"/>
                  </a:lnTo>
                  <a:lnTo>
                    <a:pt x="28" y="0"/>
                  </a:lnTo>
                  <a:lnTo>
                    <a:pt x="22" y="7"/>
                  </a:lnTo>
                  <a:lnTo>
                    <a:pt x="16" y="13"/>
                  </a:lnTo>
                  <a:lnTo>
                    <a:pt x="13" y="22"/>
                  </a:lnTo>
                  <a:lnTo>
                    <a:pt x="11" y="31"/>
                  </a:lnTo>
                  <a:lnTo>
                    <a:pt x="17" y="102"/>
                  </a:lnTo>
                  <a:lnTo>
                    <a:pt x="17" y="102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290" name="Freeform 234">
              <a:extLst>
                <a:ext uri="{FF2B5EF4-FFF2-40B4-BE49-F238E27FC236}">
                  <a16:creationId xmlns:a16="http://schemas.microsoft.com/office/drawing/2014/main" id="{F54EA409-5D9D-4175-83ED-6CCF0F23D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" y="2494"/>
              <a:ext cx="39" cy="23"/>
            </a:xfrm>
            <a:custGeom>
              <a:avLst/>
              <a:gdLst>
                <a:gd name="T0" fmla="*/ 1 w 118"/>
                <a:gd name="T1" fmla="*/ 19 h 71"/>
                <a:gd name="T2" fmla="*/ 0 w 118"/>
                <a:gd name="T3" fmla="*/ 30 h 71"/>
                <a:gd name="T4" fmla="*/ 8 w 118"/>
                <a:gd name="T5" fmla="*/ 34 h 71"/>
                <a:gd name="T6" fmla="*/ 17 w 118"/>
                <a:gd name="T7" fmla="*/ 39 h 71"/>
                <a:gd name="T8" fmla="*/ 23 w 118"/>
                <a:gd name="T9" fmla="*/ 44 h 71"/>
                <a:gd name="T10" fmla="*/ 30 w 118"/>
                <a:gd name="T11" fmla="*/ 49 h 71"/>
                <a:gd name="T12" fmla="*/ 35 w 118"/>
                <a:gd name="T13" fmla="*/ 57 h 71"/>
                <a:gd name="T14" fmla="*/ 40 w 118"/>
                <a:gd name="T15" fmla="*/ 65 h 71"/>
                <a:gd name="T16" fmla="*/ 44 w 118"/>
                <a:gd name="T17" fmla="*/ 71 h 71"/>
                <a:gd name="T18" fmla="*/ 44 w 118"/>
                <a:gd name="T19" fmla="*/ 65 h 71"/>
                <a:gd name="T20" fmla="*/ 47 w 118"/>
                <a:gd name="T21" fmla="*/ 56 h 71"/>
                <a:gd name="T22" fmla="*/ 53 w 118"/>
                <a:gd name="T23" fmla="*/ 48 h 71"/>
                <a:gd name="T24" fmla="*/ 58 w 118"/>
                <a:gd name="T25" fmla="*/ 42 h 71"/>
                <a:gd name="T26" fmla="*/ 65 w 118"/>
                <a:gd name="T27" fmla="*/ 35 h 71"/>
                <a:gd name="T28" fmla="*/ 70 w 118"/>
                <a:gd name="T29" fmla="*/ 29 h 71"/>
                <a:gd name="T30" fmla="*/ 77 w 118"/>
                <a:gd name="T31" fmla="*/ 22 h 71"/>
                <a:gd name="T32" fmla="*/ 86 w 118"/>
                <a:gd name="T33" fmla="*/ 18 h 71"/>
                <a:gd name="T34" fmla="*/ 92 w 118"/>
                <a:gd name="T35" fmla="*/ 16 h 71"/>
                <a:gd name="T36" fmla="*/ 100 w 118"/>
                <a:gd name="T37" fmla="*/ 12 h 71"/>
                <a:gd name="T38" fmla="*/ 109 w 118"/>
                <a:gd name="T39" fmla="*/ 9 h 71"/>
                <a:gd name="T40" fmla="*/ 118 w 118"/>
                <a:gd name="T41" fmla="*/ 9 h 71"/>
                <a:gd name="T42" fmla="*/ 117 w 118"/>
                <a:gd name="T43" fmla="*/ 0 h 71"/>
                <a:gd name="T44" fmla="*/ 1 w 118"/>
                <a:gd name="T45" fmla="*/ 1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8" h="71">
                  <a:moveTo>
                    <a:pt x="1" y="19"/>
                  </a:moveTo>
                  <a:lnTo>
                    <a:pt x="0" y="30"/>
                  </a:lnTo>
                  <a:lnTo>
                    <a:pt x="8" y="34"/>
                  </a:lnTo>
                  <a:lnTo>
                    <a:pt x="17" y="39"/>
                  </a:lnTo>
                  <a:lnTo>
                    <a:pt x="23" y="44"/>
                  </a:lnTo>
                  <a:lnTo>
                    <a:pt x="30" y="49"/>
                  </a:lnTo>
                  <a:lnTo>
                    <a:pt x="35" y="57"/>
                  </a:lnTo>
                  <a:lnTo>
                    <a:pt x="40" y="65"/>
                  </a:lnTo>
                  <a:lnTo>
                    <a:pt x="44" y="71"/>
                  </a:lnTo>
                  <a:lnTo>
                    <a:pt x="44" y="65"/>
                  </a:lnTo>
                  <a:lnTo>
                    <a:pt x="47" y="56"/>
                  </a:lnTo>
                  <a:lnTo>
                    <a:pt x="53" y="48"/>
                  </a:lnTo>
                  <a:lnTo>
                    <a:pt x="58" y="42"/>
                  </a:lnTo>
                  <a:lnTo>
                    <a:pt x="65" y="35"/>
                  </a:lnTo>
                  <a:lnTo>
                    <a:pt x="70" y="29"/>
                  </a:lnTo>
                  <a:lnTo>
                    <a:pt x="77" y="22"/>
                  </a:lnTo>
                  <a:lnTo>
                    <a:pt x="86" y="18"/>
                  </a:lnTo>
                  <a:lnTo>
                    <a:pt x="92" y="16"/>
                  </a:lnTo>
                  <a:lnTo>
                    <a:pt x="100" y="12"/>
                  </a:lnTo>
                  <a:lnTo>
                    <a:pt x="109" y="9"/>
                  </a:lnTo>
                  <a:lnTo>
                    <a:pt x="118" y="9"/>
                  </a:lnTo>
                  <a:lnTo>
                    <a:pt x="117" y="0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3291" name="Freeform 235">
              <a:extLst>
                <a:ext uri="{FF2B5EF4-FFF2-40B4-BE49-F238E27FC236}">
                  <a16:creationId xmlns:a16="http://schemas.microsoft.com/office/drawing/2014/main" id="{EEEB57F7-705E-4F63-AA80-711F3BCB5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7" y="2494"/>
              <a:ext cx="39" cy="23"/>
            </a:xfrm>
            <a:custGeom>
              <a:avLst/>
              <a:gdLst>
                <a:gd name="T0" fmla="*/ 1 w 118"/>
                <a:gd name="T1" fmla="*/ 19 h 71"/>
                <a:gd name="T2" fmla="*/ 0 w 118"/>
                <a:gd name="T3" fmla="*/ 30 h 71"/>
                <a:gd name="T4" fmla="*/ 8 w 118"/>
                <a:gd name="T5" fmla="*/ 34 h 71"/>
                <a:gd name="T6" fmla="*/ 17 w 118"/>
                <a:gd name="T7" fmla="*/ 39 h 71"/>
                <a:gd name="T8" fmla="*/ 23 w 118"/>
                <a:gd name="T9" fmla="*/ 44 h 71"/>
                <a:gd name="T10" fmla="*/ 30 w 118"/>
                <a:gd name="T11" fmla="*/ 49 h 71"/>
                <a:gd name="T12" fmla="*/ 35 w 118"/>
                <a:gd name="T13" fmla="*/ 57 h 71"/>
                <a:gd name="T14" fmla="*/ 40 w 118"/>
                <a:gd name="T15" fmla="*/ 65 h 71"/>
                <a:gd name="T16" fmla="*/ 44 w 118"/>
                <a:gd name="T17" fmla="*/ 71 h 71"/>
                <a:gd name="T18" fmla="*/ 44 w 118"/>
                <a:gd name="T19" fmla="*/ 65 h 71"/>
                <a:gd name="T20" fmla="*/ 47 w 118"/>
                <a:gd name="T21" fmla="*/ 56 h 71"/>
                <a:gd name="T22" fmla="*/ 53 w 118"/>
                <a:gd name="T23" fmla="*/ 48 h 71"/>
                <a:gd name="T24" fmla="*/ 58 w 118"/>
                <a:gd name="T25" fmla="*/ 42 h 71"/>
                <a:gd name="T26" fmla="*/ 65 w 118"/>
                <a:gd name="T27" fmla="*/ 35 h 71"/>
                <a:gd name="T28" fmla="*/ 70 w 118"/>
                <a:gd name="T29" fmla="*/ 29 h 71"/>
                <a:gd name="T30" fmla="*/ 77 w 118"/>
                <a:gd name="T31" fmla="*/ 22 h 71"/>
                <a:gd name="T32" fmla="*/ 86 w 118"/>
                <a:gd name="T33" fmla="*/ 18 h 71"/>
                <a:gd name="T34" fmla="*/ 92 w 118"/>
                <a:gd name="T35" fmla="*/ 16 h 71"/>
                <a:gd name="T36" fmla="*/ 100 w 118"/>
                <a:gd name="T37" fmla="*/ 12 h 71"/>
                <a:gd name="T38" fmla="*/ 109 w 118"/>
                <a:gd name="T39" fmla="*/ 9 h 71"/>
                <a:gd name="T40" fmla="*/ 118 w 118"/>
                <a:gd name="T41" fmla="*/ 9 h 71"/>
                <a:gd name="T42" fmla="*/ 117 w 118"/>
                <a:gd name="T43" fmla="*/ 0 h 71"/>
                <a:gd name="T44" fmla="*/ 1 w 118"/>
                <a:gd name="T45" fmla="*/ 19 h 71"/>
                <a:gd name="T46" fmla="*/ 1 w 118"/>
                <a:gd name="T47" fmla="*/ 1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8" h="71">
                  <a:moveTo>
                    <a:pt x="1" y="19"/>
                  </a:moveTo>
                  <a:lnTo>
                    <a:pt x="0" y="30"/>
                  </a:lnTo>
                  <a:lnTo>
                    <a:pt x="8" y="34"/>
                  </a:lnTo>
                  <a:lnTo>
                    <a:pt x="17" y="39"/>
                  </a:lnTo>
                  <a:lnTo>
                    <a:pt x="23" y="44"/>
                  </a:lnTo>
                  <a:lnTo>
                    <a:pt x="30" y="49"/>
                  </a:lnTo>
                  <a:lnTo>
                    <a:pt x="35" y="57"/>
                  </a:lnTo>
                  <a:lnTo>
                    <a:pt x="40" y="65"/>
                  </a:lnTo>
                  <a:lnTo>
                    <a:pt x="44" y="71"/>
                  </a:lnTo>
                  <a:lnTo>
                    <a:pt x="44" y="65"/>
                  </a:lnTo>
                  <a:lnTo>
                    <a:pt x="47" y="56"/>
                  </a:lnTo>
                  <a:lnTo>
                    <a:pt x="53" y="48"/>
                  </a:lnTo>
                  <a:lnTo>
                    <a:pt x="58" y="42"/>
                  </a:lnTo>
                  <a:lnTo>
                    <a:pt x="65" y="35"/>
                  </a:lnTo>
                  <a:lnTo>
                    <a:pt x="70" y="29"/>
                  </a:lnTo>
                  <a:lnTo>
                    <a:pt x="77" y="22"/>
                  </a:lnTo>
                  <a:lnTo>
                    <a:pt x="86" y="18"/>
                  </a:lnTo>
                  <a:lnTo>
                    <a:pt x="92" y="16"/>
                  </a:lnTo>
                  <a:lnTo>
                    <a:pt x="100" y="12"/>
                  </a:lnTo>
                  <a:lnTo>
                    <a:pt x="109" y="9"/>
                  </a:lnTo>
                  <a:lnTo>
                    <a:pt x="118" y="9"/>
                  </a:lnTo>
                  <a:lnTo>
                    <a:pt x="117" y="0"/>
                  </a:lnTo>
                  <a:lnTo>
                    <a:pt x="1" y="19"/>
                  </a:lnTo>
                  <a:lnTo>
                    <a:pt x="1" y="19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292" name="Freeform 236">
              <a:extLst>
                <a:ext uri="{FF2B5EF4-FFF2-40B4-BE49-F238E27FC236}">
                  <a16:creationId xmlns:a16="http://schemas.microsoft.com/office/drawing/2014/main" id="{F017E31A-2D12-4256-92F8-755D8CC14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" y="2497"/>
              <a:ext cx="24" cy="23"/>
            </a:xfrm>
            <a:custGeom>
              <a:avLst/>
              <a:gdLst>
                <a:gd name="T0" fmla="*/ 66 w 72"/>
                <a:gd name="T1" fmla="*/ 16 h 68"/>
                <a:gd name="T2" fmla="*/ 69 w 72"/>
                <a:gd name="T3" fmla="*/ 21 h 68"/>
                <a:gd name="T4" fmla="*/ 70 w 72"/>
                <a:gd name="T5" fmla="*/ 26 h 68"/>
                <a:gd name="T6" fmla="*/ 72 w 72"/>
                <a:gd name="T7" fmla="*/ 30 h 68"/>
                <a:gd name="T8" fmla="*/ 72 w 72"/>
                <a:gd name="T9" fmla="*/ 37 h 68"/>
                <a:gd name="T10" fmla="*/ 70 w 72"/>
                <a:gd name="T11" fmla="*/ 42 h 68"/>
                <a:gd name="T12" fmla="*/ 69 w 72"/>
                <a:gd name="T13" fmla="*/ 47 h 68"/>
                <a:gd name="T14" fmla="*/ 66 w 72"/>
                <a:gd name="T15" fmla="*/ 52 h 68"/>
                <a:gd name="T16" fmla="*/ 62 w 72"/>
                <a:gd name="T17" fmla="*/ 58 h 68"/>
                <a:gd name="T18" fmla="*/ 59 w 72"/>
                <a:gd name="T19" fmla="*/ 61 h 68"/>
                <a:gd name="T20" fmla="*/ 52 w 72"/>
                <a:gd name="T21" fmla="*/ 65 h 68"/>
                <a:gd name="T22" fmla="*/ 48 w 72"/>
                <a:gd name="T23" fmla="*/ 67 h 68"/>
                <a:gd name="T24" fmla="*/ 42 w 72"/>
                <a:gd name="T25" fmla="*/ 68 h 68"/>
                <a:gd name="T26" fmla="*/ 36 w 72"/>
                <a:gd name="T27" fmla="*/ 68 h 68"/>
                <a:gd name="T28" fmla="*/ 31 w 72"/>
                <a:gd name="T29" fmla="*/ 68 h 68"/>
                <a:gd name="T30" fmla="*/ 23 w 72"/>
                <a:gd name="T31" fmla="*/ 67 h 68"/>
                <a:gd name="T32" fmla="*/ 18 w 72"/>
                <a:gd name="T33" fmla="*/ 65 h 68"/>
                <a:gd name="T34" fmla="*/ 13 w 72"/>
                <a:gd name="T35" fmla="*/ 61 h 68"/>
                <a:gd name="T36" fmla="*/ 9 w 72"/>
                <a:gd name="T37" fmla="*/ 59 h 68"/>
                <a:gd name="T38" fmla="*/ 5 w 72"/>
                <a:gd name="T39" fmla="*/ 54 h 68"/>
                <a:gd name="T40" fmla="*/ 3 w 72"/>
                <a:gd name="T41" fmla="*/ 48 h 68"/>
                <a:gd name="T42" fmla="*/ 1 w 72"/>
                <a:gd name="T43" fmla="*/ 43 h 68"/>
                <a:gd name="T44" fmla="*/ 0 w 72"/>
                <a:gd name="T45" fmla="*/ 38 h 68"/>
                <a:gd name="T46" fmla="*/ 0 w 72"/>
                <a:gd name="T47" fmla="*/ 33 h 68"/>
                <a:gd name="T48" fmla="*/ 1 w 72"/>
                <a:gd name="T49" fmla="*/ 26 h 68"/>
                <a:gd name="T50" fmla="*/ 3 w 72"/>
                <a:gd name="T51" fmla="*/ 22 h 68"/>
                <a:gd name="T52" fmla="*/ 5 w 72"/>
                <a:gd name="T53" fmla="*/ 17 h 68"/>
                <a:gd name="T54" fmla="*/ 9 w 72"/>
                <a:gd name="T55" fmla="*/ 13 h 68"/>
                <a:gd name="T56" fmla="*/ 14 w 72"/>
                <a:gd name="T57" fmla="*/ 8 h 68"/>
                <a:gd name="T58" fmla="*/ 17 w 72"/>
                <a:gd name="T59" fmla="*/ 6 h 68"/>
                <a:gd name="T60" fmla="*/ 25 w 72"/>
                <a:gd name="T61" fmla="*/ 2 h 68"/>
                <a:gd name="T62" fmla="*/ 30 w 72"/>
                <a:gd name="T63" fmla="*/ 2 h 68"/>
                <a:gd name="T64" fmla="*/ 35 w 72"/>
                <a:gd name="T65" fmla="*/ 0 h 68"/>
                <a:gd name="T66" fmla="*/ 42 w 72"/>
                <a:gd name="T67" fmla="*/ 0 h 68"/>
                <a:gd name="T68" fmla="*/ 48 w 72"/>
                <a:gd name="T69" fmla="*/ 2 h 68"/>
                <a:gd name="T70" fmla="*/ 52 w 72"/>
                <a:gd name="T71" fmla="*/ 4 h 68"/>
                <a:gd name="T72" fmla="*/ 59 w 72"/>
                <a:gd name="T73" fmla="*/ 7 h 68"/>
                <a:gd name="T74" fmla="*/ 62 w 72"/>
                <a:gd name="T75" fmla="*/ 11 h 68"/>
                <a:gd name="T76" fmla="*/ 66 w 72"/>
                <a:gd name="T77" fmla="*/ 16 h 68"/>
                <a:gd name="T78" fmla="*/ 66 w 72"/>
                <a:gd name="T79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68">
                  <a:moveTo>
                    <a:pt x="66" y="16"/>
                  </a:moveTo>
                  <a:lnTo>
                    <a:pt x="69" y="21"/>
                  </a:lnTo>
                  <a:lnTo>
                    <a:pt x="70" y="26"/>
                  </a:lnTo>
                  <a:lnTo>
                    <a:pt x="72" y="30"/>
                  </a:lnTo>
                  <a:lnTo>
                    <a:pt x="72" y="37"/>
                  </a:lnTo>
                  <a:lnTo>
                    <a:pt x="70" y="42"/>
                  </a:lnTo>
                  <a:lnTo>
                    <a:pt x="69" y="47"/>
                  </a:lnTo>
                  <a:lnTo>
                    <a:pt x="66" y="52"/>
                  </a:lnTo>
                  <a:lnTo>
                    <a:pt x="62" y="58"/>
                  </a:lnTo>
                  <a:lnTo>
                    <a:pt x="59" y="61"/>
                  </a:lnTo>
                  <a:lnTo>
                    <a:pt x="52" y="65"/>
                  </a:lnTo>
                  <a:lnTo>
                    <a:pt x="48" y="67"/>
                  </a:lnTo>
                  <a:lnTo>
                    <a:pt x="42" y="68"/>
                  </a:lnTo>
                  <a:lnTo>
                    <a:pt x="36" y="68"/>
                  </a:lnTo>
                  <a:lnTo>
                    <a:pt x="31" y="68"/>
                  </a:lnTo>
                  <a:lnTo>
                    <a:pt x="23" y="67"/>
                  </a:lnTo>
                  <a:lnTo>
                    <a:pt x="18" y="65"/>
                  </a:lnTo>
                  <a:lnTo>
                    <a:pt x="13" y="61"/>
                  </a:lnTo>
                  <a:lnTo>
                    <a:pt x="9" y="59"/>
                  </a:lnTo>
                  <a:lnTo>
                    <a:pt x="5" y="54"/>
                  </a:lnTo>
                  <a:lnTo>
                    <a:pt x="3" y="48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2"/>
                  </a:lnTo>
                  <a:lnTo>
                    <a:pt x="5" y="17"/>
                  </a:lnTo>
                  <a:lnTo>
                    <a:pt x="9" y="13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2" y="4"/>
                  </a:lnTo>
                  <a:lnTo>
                    <a:pt x="59" y="7"/>
                  </a:lnTo>
                  <a:lnTo>
                    <a:pt x="62" y="11"/>
                  </a:lnTo>
                  <a:lnTo>
                    <a:pt x="66" y="16"/>
                  </a:lnTo>
                  <a:lnTo>
                    <a:pt x="66" y="16"/>
                  </a:ln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3293" name="Freeform 237">
              <a:extLst>
                <a:ext uri="{FF2B5EF4-FFF2-40B4-BE49-F238E27FC236}">
                  <a16:creationId xmlns:a16="http://schemas.microsoft.com/office/drawing/2014/main" id="{11DE5A11-DD1B-413A-ADC5-CB47C356D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" y="2497"/>
              <a:ext cx="24" cy="23"/>
            </a:xfrm>
            <a:custGeom>
              <a:avLst/>
              <a:gdLst>
                <a:gd name="T0" fmla="*/ 66 w 72"/>
                <a:gd name="T1" fmla="*/ 16 h 68"/>
                <a:gd name="T2" fmla="*/ 69 w 72"/>
                <a:gd name="T3" fmla="*/ 21 h 68"/>
                <a:gd name="T4" fmla="*/ 70 w 72"/>
                <a:gd name="T5" fmla="*/ 26 h 68"/>
                <a:gd name="T6" fmla="*/ 72 w 72"/>
                <a:gd name="T7" fmla="*/ 30 h 68"/>
                <a:gd name="T8" fmla="*/ 72 w 72"/>
                <a:gd name="T9" fmla="*/ 37 h 68"/>
                <a:gd name="T10" fmla="*/ 70 w 72"/>
                <a:gd name="T11" fmla="*/ 42 h 68"/>
                <a:gd name="T12" fmla="*/ 69 w 72"/>
                <a:gd name="T13" fmla="*/ 47 h 68"/>
                <a:gd name="T14" fmla="*/ 66 w 72"/>
                <a:gd name="T15" fmla="*/ 52 h 68"/>
                <a:gd name="T16" fmla="*/ 62 w 72"/>
                <a:gd name="T17" fmla="*/ 58 h 68"/>
                <a:gd name="T18" fmla="*/ 59 w 72"/>
                <a:gd name="T19" fmla="*/ 61 h 68"/>
                <a:gd name="T20" fmla="*/ 52 w 72"/>
                <a:gd name="T21" fmla="*/ 65 h 68"/>
                <a:gd name="T22" fmla="*/ 48 w 72"/>
                <a:gd name="T23" fmla="*/ 67 h 68"/>
                <a:gd name="T24" fmla="*/ 42 w 72"/>
                <a:gd name="T25" fmla="*/ 68 h 68"/>
                <a:gd name="T26" fmla="*/ 36 w 72"/>
                <a:gd name="T27" fmla="*/ 68 h 68"/>
                <a:gd name="T28" fmla="*/ 31 w 72"/>
                <a:gd name="T29" fmla="*/ 68 h 68"/>
                <a:gd name="T30" fmla="*/ 23 w 72"/>
                <a:gd name="T31" fmla="*/ 67 h 68"/>
                <a:gd name="T32" fmla="*/ 18 w 72"/>
                <a:gd name="T33" fmla="*/ 65 h 68"/>
                <a:gd name="T34" fmla="*/ 13 w 72"/>
                <a:gd name="T35" fmla="*/ 61 h 68"/>
                <a:gd name="T36" fmla="*/ 9 w 72"/>
                <a:gd name="T37" fmla="*/ 59 h 68"/>
                <a:gd name="T38" fmla="*/ 5 w 72"/>
                <a:gd name="T39" fmla="*/ 54 h 68"/>
                <a:gd name="T40" fmla="*/ 3 w 72"/>
                <a:gd name="T41" fmla="*/ 48 h 68"/>
                <a:gd name="T42" fmla="*/ 1 w 72"/>
                <a:gd name="T43" fmla="*/ 43 h 68"/>
                <a:gd name="T44" fmla="*/ 0 w 72"/>
                <a:gd name="T45" fmla="*/ 38 h 68"/>
                <a:gd name="T46" fmla="*/ 0 w 72"/>
                <a:gd name="T47" fmla="*/ 33 h 68"/>
                <a:gd name="T48" fmla="*/ 1 w 72"/>
                <a:gd name="T49" fmla="*/ 26 h 68"/>
                <a:gd name="T50" fmla="*/ 3 w 72"/>
                <a:gd name="T51" fmla="*/ 22 h 68"/>
                <a:gd name="T52" fmla="*/ 5 w 72"/>
                <a:gd name="T53" fmla="*/ 17 h 68"/>
                <a:gd name="T54" fmla="*/ 9 w 72"/>
                <a:gd name="T55" fmla="*/ 13 h 68"/>
                <a:gd name="T56" fmla="*/ 14 w 72"/>
                <a:gd name="T57" fmla="*/ 8 h 68"/>
                <a:gd name="T58" fmla="*/ 17 w 72"/>
                <a:gd name="T59" fmla="*/ 6 h 68"/>
                <a:gd name="T60" fmla="*/ 25 w 72"/>
                <a:gd name="T61" fmla="*/ 2 h 68"/>
                <a:gd name="T62" fmla="*/ 30 w 72"/>
                <a:gd name="T63" fmla="*/ 2 h 68"/>
                <a:gd name="T64" fmla="*/ 35 w 72"/>
                <a:gd name="T65" fmla="*/ 0 h 68"/>
                <a:gd name="T66" fmla="*/ 42 w 72"/>
                <a:gd name="T67" fmla="*/ 0 h 68"/>
                <a:gd name="T68" fmla="*/ 48 w 72"/>
                <a:gd name="T69" fmla="*/ 2 h 68"/>
                <a:gd name="T70" fmla="*/ 52 w 72"/>
                <a:gd name="T71" fmla="*/ 4 h 68"/>
                <a:gd name="T72" fmla="*/ 59 w 72"/>
                <a:gd name="T73" fmla="*/ 7 h 68"/>
                <a:gd name="T74" fmla="*/ 62 w 72"/>
                <a:gd name="T75" fmla="*/ 11 h 68"/>
                <a:gd name="T76" fmla="*/ 66 w 72"/>
                <a:gd name="T77" fmla="*/ 16 h 68"/>
                <a:gd name="T78" fmla="*/ 66 w 72"/>
                <a:gd name="T79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68">
                  <a:moveTo>
                    <a:pt x="66" y="16"/>
                  </a:moveTo>
                  <a:lnTo>
                    <a:pt x="69" y="21"/>
                  </a:lnTo>
                  <a:lnTo>
                    <a:pt x="70" y="26"/>
                  </a:lnTo>
                  <a:lnTo>
                    <a:pt x="72" y="30"/>
                  </a:lnTo>
                  <a:lnTo>
                    <a:pt x="72" y="37"/>
                  </a:lnTo>
                  <a:lnTo>
                    <a:pt x="70" y="42"/>
                  </a:lnTo>
                  <a:lnTo>
                    <a:pt x="69" y="47"/>
                  </a:lnTo>
                  <a:lnTo>
                    <a:pt x="66" y="52"/>
                  </a:lnTo>
                  <a:lnTo>
                    <a:pt x="62" y="58"/>
                  </a:lnTo>
                  <a:lnTo>
                    <a:pt x="59" y="61"/>
                  </a:lnTo>
                  <a:lnTo>
                    <a:pt x="52" y="65"/>
                  </a:lnTo>
                  <a:lnTo>
                    <a:pt x="48" y="67"/>
                  </a:lnTo>
                  <a:lnTo>
                    <a:pt x="42" y="68"/>
                  </a:lnTo>
                  <a:lnTo>
                    <a:pt x="36" y="68"/>
                  </a:lnTo>
                  <a:lnTo>
                    <a:pt x="31" y="68"/>
                  </a:lnTo>
                  <a:lnTo>
                    <a:pt x="23" y="67"/>
                  </a:lnTo>
                  <a:lnTo>
                    <a:pt x="18" y="65"/>
                  </a:lnTo>
                  <a:lnTo>
                    <a:pt x="13" y="61"/>
                  </a:lnTo>
                  <a:lnTo>
                    <a:pt x="9" y="59"/>
                  </a:lnTo>
                  <a:lnTo>
                    <a:pt x="5" y="54"/>
                  </a:lnTo>
                  <a:lnTo>
                    <a:pt x="3" y="48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3" y="22"/>
                  </a:lnTo>
                  <a:lnTo>
                    <a:pt x="5" y="17"/>
                  </a:lnTo>
                  <a:lnTo>
                    <a:pt x="9" y="13"/>
                  </a:lnTo>
                  <a:lnTo>
                    <a:pt x="14" y="8"/>
                  </a:lnTo>
                  <a:lnTo>
                    <a:pt x="17" y="6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2" y="4"/>
                  </a:lnTo>
                  <a:lnTo>
                    <a:pt x="59" y="7"/>
                  </a:lnTo>
                  <a:lnTo>
                    <a:pt x="62" y="11"/>
                  </a:lnTo>
                  <a:lnTo>
                    <a:pt x="66" y="16"/>
                  </a:lnTo>
                  <a:lnTo>
                    <a:pt x="66" y="16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294" name="Freeform 238">
              <a:extLst>
                <a:ext uri="{FF2B5EF4-FFF2-40B4-BE49-F238E27FC236}">
                  <a16:creationId xmlns:a16="http://schemas.microsoft.com/office/drawing/2014/main" id="{30AE2674-86D4-4FEF-B3DD-9665B1FD7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" y="2504"/>
              <a:ext cx="9" cy="11"/>
            </a:xfrm>
            <a:custGeom>
              <a:avLst/>
              <a:gdLst>
                <a:gd name="T0" fmla="*/ 1 w 26"/>
                <a:gd name="T1" fmla="*/ 13 h 33"/>
                <a:gd name="T2" fmla="*/ 1 w 26"/>
                <a:gd name="T3" fmla="*/ 10 h 33"/>
                <a:gd name="T4" fmla="*/ 4 w 26"/>
                <a:gd name="T5" fmla="*/ 6 h 33"/>
                <a:gd name="T6" fmla="*/ 6 w 26"/>
                <a:gd name="T7" fmla="*/ 3 h 33"/>
                <a:gd name="T8" fmla="*/ 10 w 26"/>
                <a:gd name="T9" fmla="*/ 0 h 33"/>
                <a:gd name="T10" fmla="*/ 13 w 26"/>
                <a:gd name="T11" fmla="*/ 0 h 33"/>
                <a:gd name="T12" fmla="*/ 18 w 26"/>
                <a:gd name="T13" fmla="*/ 0 h 33"/>
                <a:gd name="T14" fmla="*/ 21 w 26"/>
                <a:gd name="T15" fmla="*/ 3 h 33"/>
                <a:gd name="T16" fmla="*/ 24 w 26"/>
                <a:gd name="T17" fmla="*/ 7 h 33"/>
                <a:gd name="T18" fmla="*/ 26 w 26"/>
                <a:gd name="T19" fmla="*/ 11 h 33"/>
                <a:gd name="T20" fmla="*/ 26 w 26"/>
                <a:gd name="T21" fmla="*/ 16 h 33"/>
                <a:gd name="T22" fmla="*/ 26 w 26"/>
                <a:gd name="T23" fmla="*/ 20 h 33"/>
                <a:gd name="T24" fmla="*/ 26 w 26"/>
                <a:gd name="T25" fmla="*/ 24 h 33"/>
                <a:gd name="T26" fmla="*/ 24 w 26"/>
                <a:gd name="T27" fmla="*/ 29 h 33"/>
                <a:gd name="T28" fmla="*/ 21 w 26"/>
                <a:gd name="T29" fmla="*/ 30 h 33"/>
                <a:gd name="T30" fmla="*/ 17 w 26"/>
                <a:gd name="T31" fmla="*/ 33 h 33"/>
                <a:gd name="T32" fmla="*/ 13 w 26"/>
                <a:gd name="T33" fmla="*/ 33 h 33"/>
                <a:gd name="T34" fmla="*/ 10 w 26"/>
                <a:gd name="T35" fmla="*/ 30 h 33"/>
                <a:gd name="T36" fmla="*/ 6 w 26"/>
                <a:gd name="T37" fmla="*/ 29 h 33"/>
                <a:gd name="T38" fmla="*/ 2 w 26"/>
                <a:gd name="T39" fmla="*/ 26 h 33"/>
                <a:gd name="T40" fmla="*/ 2 w 26"/>
                <a:gd name="T41" fmla="*/ 23 h 33"/>
                <a:gd name="T42" fmla="*/ 0 w 26"/>
                <a:gd name="T43" fmla="*/ 19 h 33"/>
                <a:gd name="T44" fmla="*/ 1 w 26"/>
                <a:gd name="T45" fmla="*/ 13 h 33"/>
                <a:gd name="T46" fmla="*/ 1 w 26"/>
                <a:gd name="T47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33">
                  <a:moveTo>
                    <a:pt x="1" y="13"/>
                  </a:moveTo>
                  <a:lnTo>
                    <a:pt x="1" y="10"/>
                  </a:lnTo>
                  <a:lnTo>
                    <a:pt x="4" y="6"/>
                  </a:lnTo>
                  <a:lnTo>
                    <a:pt x="6" y="3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1" y="3"/>
                  </a:lnTo>
                  <a:lnTo>
                    <a:pt x="24" y="7"/>
                  </a:lnTo>
                  <a:lnTo>
                    <a:pt x="26" y="11"/>
                  </a:lnTo>
                  <a:lnTo>
                    <a:pt x="26" y="16"/>
                  </a:lnTo>
                  <a:lnTo>
                    <a:pt x="26" y="20"/>
                  </a:lnTo>
                  <a:lnTo>
                    <a:pt x="26" y="24"/>
                  </a:lnTo>
                  <a:lnTo>
                    <a:pt x="24" y="29"/>
                  </a:lnTo>
                  <a:lnTo>
                    <a:pt x="21" y="30"/>
                  </a:lnTo>
                  <a:lnTo>
                    <a:pt x="17" y="33"/>
                  </a:lnTo>
                  <a:lnTo>
                    <a:pt x="13" y="33"/>
                  </a:lnTo>
                  <a:lnTo>
                    <a:pt x="10" y="30"/>
                  </a:lnTo>
                  <a:lnTo>
                    <a:pt x="6" y="29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3295" name="Freeform 239">
              <a:extLst>
                <a:ext uri="{FF2B5EF4-FFF2-40B4-BE49-F238E27FC236}">
                  <a16:creationId xmlns:a16="http://schemas.microsoft.com/office/drawing/2014/main" id="{A395B675-2CCD-4241-A15F-54B488D47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" y="2504"/>
              <a:ext cx="9" cy="11"/>
            </a:xfrm>
            <a:custGeom>
              <a:avLst/>
              <a:gdLst>
                <a:gd name="T0" fmla="*/ 1 w 26"/>
                <a:gd name="T1" fmla="*/ 13 h 33"/>
                <a:gd name="T2" fmla="*/ 1 w 26"/>
                <a:gd name="T3" fmla="*/ 10 h 33"/>
                <a:gd name="T4" fmla="*/ 4 w 26"/>
                <a:gd name="T5" fmla="*/ 6 h 33"/>
                <a:gd name="T6" fmla="*/ 6 w 26"/>
                <a:gd name="T7" fmla="*/ 3 h 33"/>
                <a:gd name="T8" fmla="*/ 10 w 26"/>
                <a:gd name="T9" fmla="*/ 0 h 33"/>
                <a:gd name="T10" fmla="*/ 13 w 26"/>
                <a:gd name="T11" fmla="*/ 0 h 33"/>
                <a:gd name="T12" fmla="*/ 18 w 26"/>
                <a:gd name="T13" fmla="*/ 0 h 33"/>
                <a:gd name="T14" fmla="*/ 21 w 26"/>
                <a:gd name="T15" fmla="*/ 3 h 33"/>
                <a:gd name="T16" fmla="*/ 24 w 26"/>
                <a:gd name="T17" fmla="*/ 7 h 33"/>
                <a:gd name="T18" fmla="*/ 26 w 26"/>
                <a:gd name="T19" fmla="*/ 11 h 33"/>
                <a:gd name="T20" fmla="*/ 26 w 26"/>
                <a:gd name="T21" fmla="*/ 16 h 33"/>
                <a:gd name="T22" fmla="*/ 26 w 26"/>
                <a:gd name="T23" fmla="*/ 20 h 33"/>
                <a:gd name="T24" fmla="*/ 26 w 26"/>
                <a:gd name="T25" fmla="*/ 24 h 33"/>
                <a:gd name="T26" fmla="*/ 24 w 26"/>
                <a:gd name="T27" fmla="*/ 29 h 33"/>
                <a:gd name="T28" fmla="*/ 21 w 26"/>
                <a:gd name="T29" fmla="*/ 30 h 33"/>
                <a:gd name="T30" fmla="*/ 17 w 26"/>
                <a:gd name="T31" fmla="*/ 33 h 33"/>
                <a:gd name="T32" fmla="*/ 13 w 26"/>
                <a:gd name="T33" fmla="*/ 33 h 33"/>
                <a:gd name="T34" fmla="*/ 10 w 26"/>
                <a:gd name="T35" fmla="*/ 30 h 33"/>
                <a:gd name="T36" fmla="*/ 6 w 26"/>
                <a:gd name="T37" fmla="*/ 29 h 33"/>
                <a:gd name="T38" fmla="*/ 2 w 26"/>
                <a:gd name="T39" fmla="*/ 26 h 33"/>
                <a:gd name="T40" fmla="*/ 2 w 26"/>
                <a:gd name="T41" fmla="*/ 23 h 33"/>
                <a:gd name="T42" fmla="*/ 0 w 26"/>
                <a:gd name="T43" fmla="*/ 19 h 33"/>
                <a:gd name="T44" fmla="*/ 1 w 26"/>
                <a:gd name="T45" fmla="*/ 13 h 33"/>
                <a:gd name="T46" fmla="*/ 1 w 26"/>
                <a:gd name="T47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33">
                  <a:moveTo>
                    <a:pt x="1" y="13"/>
                  </a:moveTo>
                  <a:lnTo>
                    <a:pt x="1" y="10"/>
                  </a:lnTo>
                  <a:lnTo>
                    <a:pt x="4" y="6"/>
                  </a:lnTo>
                  <a:lnTo>
                    <a:pt x="6" y="3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1" y="3"/>
                  </a:lnTo>
                  <a:lnTo>
                    <a:pt x="24" y="7"/>
                  </a:lnTo>
                  <a:lnTo>
                    <a:pt x="26" y="11"/>
                  </a:lnTo>
                  <a:lnTo>
                    <a:pt x="26" y="16"/>
                  </a:lnTo>
                  <a:lnTo>
                    <a:pt x="26" y="20"/>
                  </a:lnTo>
                  <a:lnTo>
                    <a:pt x="26" y="24"/>
                  </a:lnTo>
                  <a:lnTo>
                    <a:pt x="24" y="29"/>
                  </a:lnTo>
                  <a:lnTo>
                    <a:pt x="21" y="30"/>
                  </a:lnTo>
                  <a:lnTo>
                    <a:pt x="17" y="33"/>
                  </a:lnTo>
                  <a:lnTo>
                    <a:pt x="13" y="33"/>
                  </a:lnTo>
                  <a:lnTo>
                    <a:pt x="10" y="30"/>
                  </a:lnTo>
                  <a:lnTo>
                    <a:pt x="6" y="29"/>
                  </a:lnTo>
                  <a:lnTo>
                    <a:pt x="2" y="26"/>
                  </a:lnTo>
                  <a:lnTo>
                    <a:pt x="2" y="23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1" y="13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296" name="Freeform 240">
              <a:extLst>
                <a:ext uri="{FF2B5EF4-FFF2-40B4-BE49-F238E27FC236}">
                  <a16:creationId xmlns:a16="http://schemas.microsoft.com/office/drawing/2014/main" id="{264B5C21-2B62-4260-A6EC-43982CFD6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2486"/>
              <a:ext cx="47" cy="44"/>
            </a:xfrm>
            <a:custGeom>
              <a:avLst/>
              <a:gdLst>
                <a:gd name="T0" fmla="*/ 34 w 139"/>
                <a:gd name="T1" fmla="*/ 75 h 132"/>
                <a:gd name="T2" fmla="*/ 39 w 139"/>
                <a:gd name="T3" fmla="*/ 84 h 132"/>
                <a:gd name="T4" fmla="*/ 47 w 139"/>
                <a:gd name="T5" fmla="*/ 93 h 132"/>
                <a:gd name="T6" fmla="*/ 56 w 139"/>
                <a:gd name="T7" fmla="*/ 97 h 132"/>
                <a:gd name="T8" fmla="*/ 69 w 139"/>
                <a:gd name="T9" fmla="*/ 100 h 132"/>
                <a:gd name="T10" fmla="*/ 80 w 139"/>
                <a:gd name="T11" fmla="*/ 98 h 132"/>
                <a:gd name="T12" fmla="*/ 91 w 139"/>
                <a:gd name="T13" fmla="*/ 92 h 132"/>
                <a:gd name="T14" fmla="*/ 100 w 139"/>
                <a:gd name="T15" fmla="*/ 83 h 132"/>
                <a:gd name="T16" fmla="*/ 104 w 139"/>
                <a:gd name="T17" fmla="*/ 74 h 132"/>
                <a:gd name="T18" fmla="*/ 105 w 139"/>
                <a:gd name="T19" fmla="*/ 62 h 132"/>
                <a:gd name="T20" fmla="*/ 103 w 139"/>
                <a:gd name="T21" fmla="*/ 53 h 132"/>
                <a:gd name="T22" fmla="*/ 96 w 139"/>
                <a:gd name="T23" fmla="*/ 41 h 132"/>
                <a:gd name="T24" fmla="*/ 87 w 139"/>
                <a:gd name="T25" fmla="*/ 37 h 132"/>
                <a:gd name="T26" fmla="*/ 75 w 139"/>
                <a:gd name="T27" fmla="*/ 31 h 132"/>
                <a:gd name="T28" fmla="*/ 65 w 139"/>
                <a:gd name="T29" fmla="*/ 33 h 132"/>
                <a:gd name="T30" fmla="*/ 52 w 139"/>
                <a:gd name="T31" fmla="*/ 37 h 132"/>
                <a:gd name="T32" fmla="*/ 44 w 139"/>
                <a:gd name="T33" fmla="*/ 45 h 132"/>
                <a:gd name="T34" fmla="*/ 37 w 139"/>
                <a:gd name="T35" fmla="*/ 53 h 132"/>
                <a:gd name="T36" fmla="*/ 34 w 139"/>
                <a:gd name="T37" fmla="*/ 65 h 132"/>
                <a:gd name="T38" fmla="*/ 0 w 139"/>
                <a:gd name="T39" fmla="*/ 72 h 132"/>
                <a:gd name="T40" fmla="*/ 0 w 139"/>
                <a:gd name="T41" fmla="*/ 58 h 132"/>
                <a:gd name="T42" fmla="*/ 5 w 139"/>
                <a:gd name="T43" fmla="*/ 41 h 132"/>
                <a:gd name="T44" fmla="*/ 13 w 139"/>
                <a:gd name="T45" fmla="*/ 28 h 132"/>
                <a:gd name="T46" fmla="*/ 24 w 139"/>
                <a:gd name="T47" fmla="*/ 16 h 132"/>
                <a:gd name="T48" fmla="*/ 37 w 139"/>
                <a:gd name="T49" fmla="*/ 7 h 132"/>
                <a:gd name="T50" fmla="*/ 52 w 139"/>
                <a:gd name="T51" fmla="*/ 1 h 132"/>
                <a:gd name="T52" fmla="*/ 78 w 139"/>
                <a:gd name="T53" fmla="*/ 1 h 132"/>
                <a:gd name="T54" fmla="*/ 95 w 139"/>
                <a:gd name="T55" fmla="*/ 3 h 132"/>
                <a:gd name="T56" fmla="*/ 109 w 139"/>
                <a:gd name="T57" fmla="*/ 10 h 132"/>
                <a:gd name="T58" fmla="*/ 122 w 139"/>
                <a:gd name="T59" fmla="*/ 20 h 132"/>
                <a:gd name="T60" fmla="*/ 131 w 139"/>
                <a:gd name="T61" fmla="*/ 33 h 132"/>
                <a:gd name="T62" fmla="*/ 136 w 139"/>
                <a:gd name="T63" fmla="*/ 46 h 132"/>
                <a:gd name="T64" fmla="*/ 139 w 139"/>
                <a:gd name="T65" fmla="*/ 63 h 132"/>
                <a:gd name="T66" fmla="*/ 138 w 139"/>
                <a:gd name="T67" fmla="*/ 80 h 132"/>
                <a:gd name="T68" fmla="*/ 132 w 139"/>
                <a:gd name="T69" fmla="*/ 93 h 132"/>
                <a:gd name="T70" fmla="*/ 125 w 139"/>
                <a:gd name="T71" fmla="*/ 107 h 132"/>
                <a:gd name="T72" fmla="*/ 110 w 139"/>
                <a:gd name="T73" fmla="*/ 118 h 132"/>
                <a:gd name="T74" fmla="*/ 97 w 139"/>
                <a:gd name="T75" fmla="*/ 126 h 132"/>
                <a:gd name="T76" fmla="*/ 82 w 139"/>
                <a:gd name="T77" fmla="*/ 131 h 132"/>
                <a:gd name="T78" fmla="*/ 66 w 139"/>
                <a:gd name="T79" fmla="*/ 132 h 132"/>
                <a:gd name="T80" fmla="*/ 48 w 139"/>
                <a:gd name="T81" fmla="*/ 130 h 132"/>
                <a:gd name="T82" fmla="*/ 34 w 139"/>
                <a:gd name="T83" fmla="*/ 123 h 132"/>
                <a:gd name="T84" fmla="*/ 19 w 139"/>
                <a:gd name="T85" fmla="*/ 114 h 132"/>
                <a:gd name="T86" fmla="*/ 9 w 139"/>
                <a:gd name="T87" fmla="*/ 101 h 132"/>
                <a:gd name="T88" fmla="*/ 4 w 139"/>
                <a:gd name="T89" fmla="*/ 87 h 132"/>
                <a:gd name="T90" fmla="*/ 0 w 139"/>
                <a:gd name="T91" fmla="*/ 7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9" h="132">
                  <a:moveTo>
                    <a:pt x="32" y="70"/>
                  </a:moveTo>
                  <a:lnTo>
                    <a:pt x="34" y="75"/>
                  </a:lnTo>
                  <a:lnTo>
                    <a:pt x="35" y="79"/>
                  </a:lnTo>
                  <a:lnTo>
                    <a:pt x="39" y="84"/>
                  </a:lnTo>
                  <a:lnTo>
                    <a:pt x="43" y="89"/>
                  </a:lnTo>
                  <a:lnTo>
                    <a:pt x="47" y="93"/>
                  </a:lnTo>
                  <a:lnTo>
                    <a:pt x="50" y="96"/>
                  </a:lnTo>
                  <a:lnTo>
                    <a:pt x="56" y="97"/>
                  </a:lnTo>
                  <a:lnTo>
                    <a:pt x="63" y="98"/>
                  </a:lnTo>
                  <a:lnTo>
                    <a:pt x="69" y="100"/>
                  </a:lnTo>
                  <a:lnTo>
                    <a:pt x="75" y="98"/>
                  </a:lnTo>
                  <a:lnTo>
                    <a:pt x="80" y="98"/>
                  </a:lnTo>
                  <a:lnTo>
                    <a:pt x="87" y="96"/>
                  </a:lnTo>
                  <a:lnTo>
                    <a:pt x="91" y="92"/>
                  </a:lnTo>
                  <a:lnTo>
                    <a:pt x="96" y="89"/>
                  </a:lnTo>
                  <a:lnTo>
                    <a:pt x="100" y="83"/>
                  </a:lnTo>
                  <a:lnTo>
                    <a:pt x="101" y="79"/>
                  </a:lnTo>
                  <a:lnTo>
                    <a:pt x="104" y="74"/>
                  </a:lnTo>
                  <a:lnTo>
                    <a:pt x="105" y="68"/>
                  </a:lnTo>
                  <a:lnTo>
                    <a:pt x="105" y="62"/>
                  </a:lnTo>
                  <a:lnTo>
                    <a:pt x="105" y="57"/>
                  </a:lnTo>
                  <a:lnTo>
                    <a:pt x="103" y="53"/>
                  </a:lnTo>
                  <a:lnTo>
                    <a:pt x="100" y="46"/>
                  </a:lnTo>
                  <a:lnTo>
                    <a:pt x="96" y="41"/>
                  </a:lnTo>
                  <a:lnTo>
                    <a:pt x="92" y="40"/>
                  </a:lnTo>
                  <a:lnTo>
                    <a:pt x="87" y="37"/>
                  </a:lnTo>
                  <a:lnTo>
                    <a:pt x="80" y="33"/>
                  </a:lnTo>
                  <a:lnTo>
                    <a:pt x="75" y="31"/>
                  </a:lnTo>
                  <a:lnTo>
                    <a:pt x="70" y="32"/>
                  </a:lnTo>
                  <a:lnTo>
                    <a:pt x="65" y="33"/>
                  </a:lnTo>
                  <a:lnTo>
                    <a:pt x="58" y="33"/>
                  </a:lnTo>
                  <a:lnTo>
                    <a:pt x="52" y="37"/>
                  </a:lnTo>
                  <a:lnTo>
                    <a:pt x="48" y="41"/>
                  </a:lnTo>
                  <a:lnTo>
                    <a:pt x="44" y="45"/>
                  </a:lnTo>
                  <a:lnTo>
                    <a:pt x="37" y="48"/>
                  </a:lnTo>
                  <a:lnTo>
                    <a:pt x="37" y="53"/>
                  </a:lnTo>
                  <a:lnTo>
                    <a:pt x="34" y="59"/>
                  </a:lnTo>
                  <a:lnTo>
                    <a:pt x="34" y="65"/>
                  </a:lnTo>
                  <a:lnTo>
                    <a:pt x="32" y="70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0" y="58"/>
                  </a:lnTo>
                  <a:lnTo>
                    <a:pt x="2" y="50"/>
                  </a:lnTo>
                  <a:lnTo>
                    <a:pt x="5" y="41"/>
                  </a:lnTo>
                  <a:lnTo>
                    <a:pt x="9" y="35"/>
                  </a:lnTo>
                  <a:lnTo>
                    <a:pt x="13" y="28"/>
                  </a:lnTo>
                  <a:lnTo>
                    <a:pt x="17" y="23"/>
                  </a:lnTo>
                  <a:lnTo>
                    <a:pt x="24" y="16"/>
                  </a:lnTo>
                  <a:lnTo>
                    <a:pt x="30" y="13"/>
                  </a:lnTo>
                  <a:lnTo>
                    <a:pt x="37" y="7"/>
                  </a:lnTo>
                  <a:lnTo>
                    <a:pt x="44" y="5"/>
                  </a:lnTo>
                  <a:lnTo>
                    <a:pt x="52" y="1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6" y="1"/>
                  </a:lnTo>
                  <a:lnTo>
                    <a:pt x="95" y="3"/>
                  </a:lnTo>
                  <a:lnTo>
                    <a:pt x="101" y="7"/>
                  </a:lnTo>
                  <a:lnTo>
                    <a:pt x="109" y="10"/>
                  </a:lnTo>
                  <a:lnTo>
                    <a:pt x="116" y="15"/>
                  </a:lnTo>
                  <a:lnTo>
                    <a:pt x="122" y="20"/>
                  </a:lnTo>
                  <a:lnTo>
                    <a:pt x="126" y="27"/>
                  </a:lnTo>
                  <a:lnTo>
                    <a:pt x="131" y="33"/>
                  </a:lnTo>
                  <a:lnTo>
                    <a:pt x="135" y="40"/>
                  </a:lnTo>
                  <a:lnTo>
                    <a:pt x="136" y="46"/>
                  </a:lnTo>
                  <a:lnTo>
                    <a:pt x="139" y="54"/>
                  </a:lnTo>
                  <a:lnTo>
                    <a:pt x="139" y="63"/>
                  </a:lnTo>
                  <a:lnTo>
                    <a:pt x="139" y="71"/>
                  </a:lnTo>
                  <a:lnTo>
                    <a:pt x="138" y="80"/>
                  </a:lnTo>
                  <a:lnTo>
                    <a:pt x="135" y="87"/>
                  </a:lnTo>
                  <a:lnTo>
                    <a:pt x="132" y="93"/>
                  </a:lnTo>
                  <a:lnTo>
                    <a:pt x="130" y="101"/>
                  </a:lnTo>
                  <a:lnTo>
                    <a:pt x="125" y="107"/>
                  </a:lnTo>
                  <a:lnTo>
                    <a:pt x="117" y="111"/>
                  </a:lnTo>
                  <a:lnTo>
                    <a:pt x="110" y="118"/>
                  </a:lnTo>
                  <a:lnTo>
                    <a:pt x="105" y="122"/>
                  </a:lnTo>
                  <a:lnTo>
                    <a:pt x="97" y="126"/>
                  </a:lnTo>
                  <a:lnTo>
                    <a:pt x="88" y="128"/>
                  </a:lnTo>
                  <a:lnTo>
                    <a:pt x="82" y="131"/>
                  </a:lnTo>
                  <a:lnTo>
                    <a:pt x="73" y="131"/>
                  </a:lnTo>
                  <a:lnTo>
                    <a:pt x="66" y="132"/>
                  </a:lnTo>
                  <a:lnTo>
                    <a:pt x="57" y="131"/>
                  </a:lnTo>
                  <a:lnTo>
                    <a:pt x="48" y="130"/>
                  </a:lnTo>
                  <a:lnTo>
                    <a:pt x="40" y="127"/>
                  </a:lnTo>
                  <a:lnTo>
                    <a:pt x="34" y="123"/>
                  </a:lnTo>
                  <a:lnTo>
                    <a:pt x="26" y="119"/>
                  </a:lnTo>
                  <a:lnTo>
                    <a:pt x="19" y="114"/>
                  </a:lnTo>
                  <a:lnTo>
                    <a:pt x="15" y="107"/>
                  </a:lnTo>
                  <a:lnTo>
                    <a:pt x="9" y="101"/>
                  </a:lnTo>
                  <a:lnTo>
                    <a:pt x="6" y="94"/>
                  </a:lnTo>
                  <a:lnTo>
                    <a:pt x="4" y="87"/>
                  </a:lnTo>
                  <a:lnTo>
                    <a:pt x="1" y="79"/>
                  </a:lnTo>
                  <a:lnTo>
                    <a:pt x="0" y="72"/>
                  </a:lnTo>
                  <a:lnTo>
                    <a:pt x="32" y="7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3297" name="Freeform 241">
              <a:extLst>
                <a:ext uri="{FF2B5EF4-FFF2-40B4-BE49-F238E27FC236}">
                  <a16:creationId xmlns:a16="http://schemas.microsoft.com/office/drawing/2014/main" id="{1A4233F2-18FB-446E-A3EC-4FB37902A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0" y="2486"/>
              <a:ext cx="47" cy="44"/>
            </a:xfrm>
            <a:custGeom>
              <a:avLst/>
              <a:gdLst>
                <a:gd name="T0" fmla="*/ 34 w 139"/>
                <a:gd name="T1" fmla="*/ 75 h 132"/>
                <a:gd name="T2" fmla="*/ 39 w 139"/>
                <a:gd name="T3" fmla="*/ 84 h 132"/>
                <a:gd name="T4" fmla="*/ 47 w 139"/>
                <a:gd name="T5" fmla="*/ 93 h 132"/>
                <a:gd name="T6" fmla="*/ 56 w 139"/>
                <a:gd name="T7" fmla="*/ 97 h 132"/>
                <a:gd name="T8" fmla="*/ 69 w 139"/>
                <a:gd name="T9" fmla="*/ 100 h 132"/>
                <a:gd name="T10" fmla="*/ 80 w 139"/>
                <a:gd name="T11" fmla="*/ 98 h 132"/>
                <a:gd name="T12" fmla="*/ 91 w 139"/>
                <a:gd name="T13" fmla="*/ 92 h 132"/>
                <a:gd name="T14" fmla="*/ 100 w 139"/>
                <a:gd name="T15" fmla="*/ 83 h 132"/>
                <a:gd name="T16" fmla="*/ 104 w 139"/>
                <a:gd name="T17" fmla="*/ 74 h 132"/>
                <a:gd name="T18" fmla="*/ 105 w 139"/>
                <a:gd name="T19" fmla="*/ 62 h 132"/>
                <a:gd name="T20" fmla="*/ 103 w 139"/>
                <a:gd name="T21" fmla="*/ 53 h 132"/>
                <a:gd name="T22" fmla="*/ 96 w 139"/>
                <a:gd name="T23" fmla="*/ 41 h 132"/>
                <a:gd name="T24" fmla="*/ 87 w 139"/>
                <a:gd name="T25" fmla="*/ 37 h 132"/>
                <a:gd name="T26" fmla="*/ 75 w 139"/>
                <a:gd name="T27" fmla="*/ 31 h 132"/>
                <a:gd name="T28" fmla="*/ 65 w 139"/>
                <a:gd name="T29" fmla="*/ 33 h 132"/>
                <a:gd name="T30" fmla="*/ 52 w 139"/>
                <a:gd name="T31" fmla="*/ 37 h 132"/>
                <a:gd name="T32" fmla="*/ 44 w 139"/>
                <a:gd name="T33" fmla="*/ 45 h 132"/>
                <a:gd name="T34" fmla="*/ 37 w 139"/>
                <a:gd name="T35" fmla="*/ 53 h 132"/>
                <a:gd name="T36" fmla="*/ 34 w 139"/>
                <a:gd name="T37" fmla="*/ 65 h 132"/>
                <a:gd name="T38" fmla="*/ 0 w 139"/>
                <a:gd name="T39" fmla="*/ 72 h 132"/>
                <a:gd name="T40" fmla="*/ 0 w 139"/>
                <a:gd name="T41" fmla="*/ 58 h 132"/>
                <a:gd name="T42" fmla="*/ 5 w 139"/>
                <a:gd name="T43" fmla="*/ 41 h 132"/>
                <a:gd name="T44" fmla="*/ 13 w 139"/>
                <a:gd name="T45" fmla="*/ 28 h 132"/>
                <a:gd name="T46" fmla="*/ 24 w 139"/>
                <a:gd name="T47" fmla="*/ 16 h 132"/>
                <a:gd name="T48" fmla="*/ 37 w 139"/>
                <a:gd name="T49" fmla="*/ 7 h 132"/>
                <a:gd name="T50" fmla="*/ 52 w 139"/>
                <a:gd name="T51" fmla="*/ 1 h 132"/>
                <a:gd name="T52" fmla="*/ 78 w 139"/>
                <a:gd name="T53" fmla="*/ 1 h 132"/>
                <a:gd name="T54" fmla="*/ 95 w 139"/>
                <a:gd name="T55" fmla="*/ 3 h 132"/>
                <a:gd name="T56" fmla="*/ 109 w 139"/>
                <a:gd name="T57" fmla="*/ 10 h 132"/>
                <a:gd name="T58" fmla="*/ 122 w 139"/>
                <a:gd name="T59" fmla="*/ 20 h 132"/>
                <a:gd name="T60" fmla="*/ 131 w 139"/>
                <a:gd name="T61" fmla="*/ 33 h 132"/>
                <a:gd name="T62" fmla="*/ 136 w 139"/>
                <a:gd name="T63" fmla="*/ 46 h 132"/>
                <a:gd name="T64" fmla="*/ 139 w 139"/>
                <a:gd name="T65" fmla="*/ 63 h 132"/>
                <a:gd name="T66" fmla="*/ 138 w 139"/>
                <a:gd name="T67" fmla="*/ 80 h 132"/>
                <a:gd name="T68" fmla="*/ 132 w 139"/>
                <a:gd name="T69" fmla="*/ 93 h 132"/>
                <a:gd name="T70" fmla="*/ 125 w 139"/>
                <a:gd name="T71" fmla="*/ 107 h 132"/>
                <a:gd name="T72" fmla="*/ 110 w 139"/>
                <a:gd name="T73" fmla="*/ 118 h 132"/>
                <a:gd name="T74" fmla="*/ 97 w 139"/>
                <a:gd name="T75" fmla="*/ 126 h 132"/>
                <a:gd name="T76" fmla="*/ 82 w 139"/>
                <a:gd name="T77" fmla="*/ 131 h 132"/>
                <a:gd name="T78" fmla="*/ 66 w 139"/>
                <a:gd name="T79" fmla="*/ 132 h 132"/>
                <a:gd name="T80" fmla="*/ 48 w 139"/>
                <a:gd name="T81" fmla="*/ 130 h 132"/>
                <a:gd name="T82" fmla="*/ 34 w 139"/>
                <a:gd name="T83" fmla="*/ 123 h 132"/>
                <a:gd name="T84" fmla="*/ 19 w 139"/>
                <a:gd name="T85" fmla="*/ 114 h 132"/>
                <a:gd name="T86" fmla="*/ 9 w 139"/>
                <a:gd name="T87" fmla="*/ 101 h 132"/>
                <a:gd name="T88" fmla="*/ 4 w 139"/>
                <a:gd name="T89" fmla="*/ 87 h 132"/>
                <a:gd name="T90" fmla="*/ 0 w 139"/>
                <a:gd name="T91" fmla="*/ 72 h 132"/>
                <a:gd name="T92" fmla="*/ 32 w 139"/>
                <a:gd name="T93" fmla="*/ 7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9" h="132">
                  <a:moveTo>
                    <a:pt x="32" y="70"/>
                  </a:moveTo>
                  <a:lnTo>
                    <a:pt x="34" y="75"/>
                  </a:lnTo>
                  <a:lnTo>
                    <a:pt x="35" y="79"/>
                  </a:lnTo>
                  <a:lnTo>
                    <a:pt x="39" y="84"/>
                  </a:lnTo>
                  <a:lnTo>
                    <a:pt x="43" y="89"/>
                  </a:lnTo>
                  <a:lnTo>
                    <a:pt x="47" y="93"/>
                  </a:lnTo>
                  <a:lnTo>
                    <a:pt x="50" y="96"/>
                  </a:lnTo>
                  <a:lnTo>
                    <a:pt x="56" y="97"/>
                  </a:lnTo>
                  <a:lnTo>
                    <a:pt x="63" y="98"/>
                  </a:lnTo>
                  <a:lnTo>
                    <a:pt x="69" y="100"/>
                  </a:lnTo>
                  <a:lnTo>
                    <a:pt x="75" y="98"/>
                  </a:lnTo>
                  <a:lnTo>
                    <a:pt x="80" y="98"/>
                  </a:lnTo>
                  <a:lnTo>
                    <a:pt x="87" y="96"/>
                  </a:lnTo>
                  <a:lnTo>
                    <a:pt x="91" y="92"/>
                  </a:lnTo>
                  <a:lnTo>
                    <a:pt x="96" y="89"/>
                  </a:lnTo>
                  <a:lnTo>
                    <a:pt x="100" y="83"/>
                  </a:lnTo>
                  <a:lnTo>
                    <a:pt x="101" y="79"/>
                  </a:lnTo>
                  <a:lnTo>
                    <a:pt x="104" y="74"/>
                  </a:lnTo>
                  <a:lnTo>
                    <a:pt x="105" y="68"/>
                  </a:lnTo>
                  <a:lnTo>
                    <a:pt x="105" y="62"/>
                  </a:lnTo>
                  <a:lnTo>
                    <a:pt x="105" y="57"/>
                  </a:lnTo>
                  <a:lnTo>
                    <a:pt x="103" y="53"/>
                  </a:lnTo>
                  <a:lnTo>
                    <a:pt x="100" y="46"/>
                  </a:lnTo>
                  <a:lnTo>
                    <a:pt x="96" y="41"/>
                  </a:lnTo>
                  <a:lnTo>
                    <a:pt x="92" y="40"/>
                  </a:lnTo>
                  <a:lnTo>
                    <a:pt x="87" y="37"/>
                  </a:lnTo>
                  <a:lnTo>
                    <a:pt x="80" y="33"/>
                  </a:lnTo>
                  <a:lnTo>
                    <a:pt x="75" y="31"/>
                  </a:lnTo>
                  <a:lnTo>
                    <a:pt x="70" y="32"/>
                  </a:lnTo>
                  <a:lnTo>
                    <a:pt x="65" y="33"/>
                  </a:lnTo>
                  <a:lnTo>
                    <a:pt x="58" y="33"/>
                  </a:lnTo>
                  <a:lnTo>
                    <a:pt x="52" y="37"/>
                  </a:lnTo>
                  <a:lnTo>
                    <a:pt x="48" y="41"/>
                  </a:lnTo>
                  <a:lnTo>
                    <a:pt x="44" y="45"/>
                  </a:lnTo>
                  <a:lnTo>
                    <a:pt x="37" y="48"/>
                  </a:lnTo>
                  <a:lnTo>
                    <a:pt x="37" y="53"/>
                  </a:lnTo>
                  <a:lnTo>
                    <a:pt x="34" y="59"/>
                  </a:lnTo>
                  <a:lnTo>
                    <a:pt x="34" y="65"/>
                  </a:lnTo>
                  <a:lnTo>
                    <a:pt x="32" y="70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0" y="58"/>
                  </a:lnTo>
                  <a:lnTo>
                    <a:pt x="2" y="50"/>
                  </a:lnTo>
                  <a:lnTo>
                    <a:pt x="5" y="41"/>
                  </a:lnTo>
                  <a:lnTo>
                    <a:pt x="9" y="35"/>
                  </a:lnTo>
                  <a:lnTo>
                    <a:pt x="13" y="28"/>
                  </a:lnTo>
                  <a:lnTo>
                    <a:pt x="17" y="23"/>
                  </a:lnTo>
                  <a:lnTo>
                    <a:pt x="24" y="16"/>
                  </a:lnTo>
                  <a:lnTo>
                    <a:pt x="30" y="13"/>
                  </a:lnTo>
                  <a:lnTo>
                    <a:pt x="37" y="7"/>
                  </a:lnTo>
                  <a:lnTo>
                    <a:pt x="44" y="5"/>
                  </a:lnTo>
                  <a:lnTo>
                    <a:pt x="52" y="1"/>
                  </a:lnTo>
                  <a:lnTo>
                    <a:pt x="69" y="0"/>
                  </a:lnTo>
                  <a:lnTo>
                    <a:pt x="78" y="1"/>
                  </a:lnTo>
                  <a:lnTo>
                    <a:pt x="86" y="1"/>
                  </a:lnTo>
                  <a:lnTo>
                    <a:pt x="95" y="3"/>
                  </a:lnTo>
                  <a:lnTo>
                    <a:pt x="101" y="7"/>
                  </a:lnTo>
                  <a:lnTo>
                    <a:pt x="109" y="10"/>
                  </a:lnTo>
                  <a:lnTo>
                    <a:pt x="116" y="15"/>
                  </a:lnTo>
                  <a:lnTo>
                    <a:pt x="122" y="20"/>
                  </a:lnTo>
                  <a:lnTo>
                    <a:pt x="126" y="27"/>
                  </a:lnTo>
                  <a:lnTo>
                    <a:pt x="131" y="33"/>
                  </a:lnTo>
                  <a:lnTo>
                    <a:pt x="135" y="40"/>
                  </a:lnTo>
                  <a:lnTo>
                    <a:pt x="136" y="46"/>
                  </a:lnTo>
                  <a:lnTo>
                    <a:pt x="139" y="54"/>
                  </a:lnTo>
                  <a:lnTo>
                    <a:pt x="139" y="63"/>
                  </a:lnTo>
                  <a:lnTo>
                    <a:pt x="139" y="71"/>
                  </a:lnTo>
                  <a:lnTo>
                    <a:pt x="138" y="80"/>
                  </a:lnTo>
                  <a:lnTo>
                    <a:pt x="135" y="87"/>
                  </a:lnTo>
                  <a:lnTo>
                    <a:pt x="132" y="93"/>
                  </a:lnTo>
                  <a:lnTo>
                    <a:pt x="130" y="101"/>
                  </a:lnTo>
                  <a:lnTo>
                    <a:pt x="125" y="107"/>
                  </a:lnTo>
                  <a:lnTo>
                    <a:pt x="117" y="111"/>
                  </a:lnTo>
                  <a:lnTo>
                    <a:pt x="110" y="118"/>
                  </a:lnTo>
                  <a:lnTo>
                    <a:pt x="105" y="122"/>
                  </a:lnTo>
                  <a:lnTo>
                    <a:pt x="97" y="126"/>
                  </a:lnTo>
                  <a:lnTo>
                    <a:pt x="88" y="128"/>
                  </a:lnTo>
                  <a:lnTo>
                    <a:pt x="82" y="131"/>
                  </a:lnTo>
                  <a:lnTo>
                    <a:pt x="73" y="131"/>
                  </a:lnTo>
                  <a:lnTo>
                    <a:pt x="66" y="132"/>
                  </a:lnTo>
                  <a:lnTo>
                    <a:pt x="57" y="131"/>
                  </a:lnTo>
                  <a:lnTo>
                    <a:pt x="48" y="130"/>
                  </a:lnTo>
                  <a:lnTo>
                    <a:pt x="40" y="127"/>
                  </a:lnTo>
                  <a:lnTo>
                    <a:pt x="34" y="123"/>
                  </a:lnTo>
                  <a:lnTo>
                    <a:pt x="26" y="119"/>
                  </a:lnTo>
                  <a:lnTo>
                    <a:pt x="19" y="114"/>
                  </a:lnTo>
                  <a:lnTo>
                    <a:pt x="15" y="107"/>
                  </a:lnTo>
                  <a:lnTo>
                    <a:pt x="9" y="101"/>
                  </a:lnTo>
                  <a:lnTo>
                    <a:pt x="6" y="94"/>
                  </a:lnTo>
                  <a:lnTo>
                    <a:pt x="4" y="87"/>
                  </a:lnTo>
                  <a:lnTo>
                    <a:pt x="1" y="79"/>
                  </a:lnTo>
                  <a:lnTo>
                    <a:pt x="0" y="72"/>
                  </a:lnTo>
                  <a:lnTo>
                    <a:pt x="32" y="70"/>
                  </a:lnTo>
                  <a:lnTo>
                    <a:pt x="32" y="7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298" name="Freeform 242">
              <a:extLst>
                <a:ext uri="{FF2B5EF4-FFF2-40B4-BE49-F238E27FC236}">
                  <a16:creationId xmlns:a16="http://schemas.microsoft.com/office/drawing/2014/main" id="{04518B39-FF91-401A-8B83-789E3533F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" y="2511"/>
              <a:ext cx="24" cy="23"/>
            </a:xfrm>
            <a:custGeom>
              <a:avLst/>
              <a:gdLst>
                <a:gd name="T0" fmla="*/ 67 w 72"/>
                <a:gd name="T1" fmla="*/ 16 h 68"/>
                <a:gd name="T2" fmla="*/ 71 w 72"/>
                <a:gd name="T3" fmla="*/ 21 h 68"/>
                <a:gd name="T4" fmla="*/ 71 w 72"/>
                <a:gd name="T5" fmla="*/ 26 h 68"/>
                <a:gd name="T6" fmla="*/ 72 w 72"/>
                <a:gd name="T7" fmla="*/ 30 h 68"/>
                <a:gd name="T8" fmla="*/ 72 w 72"/>
                <a:gd name="T9" fmla="*/ 37 h 68"/>
                <a:gd name="T10" fmla="*/ 71 w 72"/>
                <a:gd name="T11" fmla="*/ 42 h 68"/>
                <a:gd name="T12" fmla="*/ 71 w 72"/>
                <a:gd name="T13" fmla="*/ 47 h 68"/>
                <a:gd name="T14" fmla="*/ 67 w 72"/>
                <a:gd name="T15" fmla="*/ 52 h 68"/>
                <a:gd name="T16" fmla="*/ 64 w 72"/>
                <a:gd name="T17" fmla="*/ 57 h 68"/>
                <a:gd name="T18" fmla="*/ 59 w 72"/>
                <a:gd name="T19" fmla="*/ 61 h 68"/>
                <a:gd name="T20" fmla="*/ 52 w 72"/>
                <a:gd name="T21" fmla="*/ 65 h 68"/>
                <a:gd name="T22" fmla="*/ 49 w 72"/>
                <a:gd name="T23" fmla="*/ 68 h 68"/>
                <a:gd name="T24" fmla="*/ 42 w 72"/>
                <a:gd name="T25" fmla="*/ 68 h 68"/>
                <a:gd name="T26" fmla="*/ 37 w 72"/>
                <a:gd name="T27" fmla="*/ 68 h 68"/>
                <a:gd name="T28" fmla="*/ 30 w 72"/>
                <a:gd name="T29" fmla="*/ 68 h 68"/>
                <a:gd name="T30" fmla="*/ 24 w 72"/>
                <a:gd name="T31" fmla="*/ 67 h 68"/>
                <a:gd name="T32" fmla="*/ 19 w 72"/>
                <a:gd name="T33" fmla="*/ 64 h 68"/>
                <a:gd name="T34" fmla="*/ 15 w 72"/>
                <a:gd name="T35" fmla="*/ 61 h 68"/>
                <a:gd name="T36" fmla="*/ 10 w 72"/>
                <a:gd name="T37" fmla="*/ 59 h 68"/>
                <a:gd name="T38" fmla="*/ 6 w 72"/>
                <a:gd name="T39" fmla="*/ 54 h 68"/>
                <a:gd name="T40" fmla="*/ 3 w 72"/>
                <a:gd name="T41" fmla="*/ 48 h 68"/>
                <a:gd name="T42" fmla="*/ 2 w 72"/>
                <a:gd name="T43" fmla="*/ 43 h 68"/>
                <a:gd name="T44" fmla="*/ 0 w 72"/>
                <a:gd name="T45" fmla="*/ 38 h 68"/>
                <a:gd name="T46" fmla="*/ 0 w 72"/>
                <a:gd name="T47" fmla="*/ 33 h 68"/>
                <a:gd name="T48" fmla="*/ 2 w 72"/>
                <a:gd name="T49" fmla="*/ 26 h 68"/>
                <a:gd name="T50" fmla="*/ 3 w 72"/>
                <a:gd name="T51" fmla="*/ 22 h 68"/>
                <a:gd name="T52" fmla="*/ 7 w 72"/>
                <a:gd name="T53" fmla="*/ 17 h 68"/>
                <a:gd name="T54" fmla="*/ 10 w 72"/>
                <a:gd name="T55" fmla="*/ 13 h 68"/>
                <a:gd name="T56" fmla="*/ 13 w 72"/>
                <a:gd name="T57" fmla="*/ 8 h 68"/>
                <a:gd name="T58" fmla="*/ 19 w 72"/>
                <a:gd name="T59" fmla="*/ 5 h 68"/>
                <a:gd name="T60" fmla="*/ 24 w 72"/>
                <a:gd name="T61" fmla="*/ 2 h 68"/>
                <a:gd name="T62" fmla="*/ 30 w 72"/>
                <a:gd name="T63" fmla="*/ 2 h 68"/>
                <a:gd name="T64" fmla="*/ 36 w 72"/>
                <a:gd name="T65" fmla="*/ 0 h 68"/>
                <a:gd name="T66" fmla="*/ 42 w 72"/>
                <a:gd name="T67" fmla="*/ 0 h 68"/>
                <a:gd name="T68" fmla="*/ 49 w 72"/>
                <a:gd name="T69" fmla="*/ 3 h 68"/>
                <a:gd name="T70" fmla="*/ 52 w 72"/>
                <a:gd name="T71" fmla="*/ 4 h 68"/>
                <a:gd name="T72" fmla="*/ 59 w 72"/>
                <a:gd name="T73" fmla="*/ 7 h 68"/>
                <a:gd name="T74" fmla="*/ 63 w 72"/>
                <a:gd name="T75" fmla="*/ 11 h 68"/>
                <a:gd name="T76" fmla="*/ 67 w 72"/>
                <a:gd name="T77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" h="68">
                  <a:moveTo>
                    <a:pt x="67" y="16"/>
                  </a:moveTo>
                  <a:lnTo>
                    <a:pt x="71" y="21"/>
                  </a:lnTo>
                  <a:lnTo>
                    <a:pt x="71" y="26"/>
                  </a:lnTo>
                  <a:lnTo>
                    <a:pt x="72" y="30"/>
                  </a:lnTo>
                  <a:lnTo>
                    <a:pt x="72" y="37"/>
                  </a:lnTo>
                  <a:lnTo>
                    <a:pt x="71" y="42"/>
                  </a:lnTo>
                  <a:lnTo>
                    <a:pt x="71" y="47"/>
                  </a:lnTo>
                  <a:lnTo>
                    <a:pt x="67" y="52"/>
                  </a:lnTo>
                  <a:lnTo>
                    <a:pt x="64" y="57"/>
                  </a:lnTo>
                  <a:lnTo>
                    <a:pt x="59" y="61"/>
                  </a:lnTo>
                  <a:lnTo>
                    <a:pt x="52" y="65"/>
                  </a:lnTo>
                  <a:lnTo>
                    <a:pt x="49" y="68"/>
                  </a:lnTo>
                  <a:lnTo>
                    <a:pt x="42" y="68"/>
                  </a:lnTo>
                  <a:lnTo>
                    <a:pt x="37" y="68"/>
                  </a:lnTo>
                  <a:lnTo>
                    <a:pt x="30" y="68"/>
                  </a:lnTo>
                  <a:lnTo>
                    <a:pt x="24" y="67"/>
                  </a:lnTo>
                  <a:lnTo>
                    <a:pt x="19" y="64"/>
                  </a:lnTo>
                  <a:lnTo>
                    <a:pt x="15" y="61"/>
                  </a:lnTo>
                  <a:lnTo>
                    <a:pt x="10" y="59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2" y="43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3" y="22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3" y="8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30" y="2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9" y="3"/>
                  </a:lnTo>
                  <a:lnTo>
                    <a:pt x="52" y="4"/>
                  </a:lnTo>
                  <a:lnTo>
                    <a:pt x="59" y="7"/>
                  </a:lnTo>
                  <a:lnTo>
                    <a:pt x="63" y="11"/>
                  </a:lnTo>
                  <a:lnTo>
                    <a:pt x="67" y="16"/>
                  </a:ln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3299" name="Freeform 243">
              <a:extLst>
                <a:ext uri="{FF2B5EF4-FFF2-40B4-BE49-F238E27FC236}">
                  <a16:creationId xmlns:a16="http://schemas.microsoft.com/office/drawing/2014/main" id="{0339BF7F-9FA0-4BB2-AA61-2AB2E5B94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" y="2511"/>
              <a:ext cx="24" cy="23"/>
            </a:xfrm>
            <a:custGeom>
              <a:avLst/>
              <a:gdLst>
                <a:gd name="T0" fmla="*/ 67 w 72"/>
                <a:gd name="T1" fmla="*/ 16 h 68"/>
                <a:gd name="T2" fmla="*/ 71 w 72"/>
                <a:gd name="T3" fmla="*/ 21 h 68"/>
                <a:gd name="T4" fmla="*/ 71 w 72"/>
                <a:gd name="T5" fmla="*/ 26 h 68"/>
                <a:gd name="T6" fmla="*/ 72 w 72"/>
                <a:gd name="T7" fmla="*/ 30 h 68"/>
                <a:gd name="T8" fmla="*/ 72 w 72"/>
                <a:gd name="T9" fmla="*/ 37 h 68"/>
                <a:gd name="T10" fmla="*/ 71 w 72"/>
                <a:gd name="T11" fmla="*/ 42 h 68"/>
                <a:gd name="T12" fmla="*/ 71 w 72"/>
                <a:gd name="T13" fmla="*/ 47 h 68"/>
                <a:gd name="T14" fmla="*/ 67 w 72"/>
                <a:gd name="T15" fmla="*/ 52 h 68"/>
                <a:gd name="T16" fmla="*/ 64 w 72"/>
                <a:gd name="T17" fmla="*/ 57 h 68"/>
                <a:gd name="T18" fmla="*/ 59 w 72"/>
                <a:gd name="T19" fmla="*/ 61 h 68"/>
                <a:gd name="T20" fmla="*/ 52 w 72"/>
                <a:gd name="T21" fmla="*/ 65 h 68"/>
                <a:gd name="T22" fmla="*/ 49 w 72"/>
                <a:gd name="T23" fmla="*/ 68 h 68"/>
                <a:gd name="T24" fmla="*/ 42 w 72"/>
                <a:gd name="T25" fmla="*/ 68 h 68"/>
                <a:gd name="T26" fmla="*/ 37 w 72"/>
                <a:gd name="T27" fmla="*/ 68 h 68"/>
                <a:gd name="T28" fmla="*/ 30 w 72"/>
                <a:gd name="T29" fmla="*/ 68 h 68"/>
                <a:gd name="T30" fmla="*/ 24 w 72"/>
                <a:gd name="T31" fmla="*/ 67 h 68"/>
                <a:gd name="T32" fmla="*/ 19 w 72"/>
                <a:gd name="T33" fmla="*/ 64 h 68"/>
                <a:gd name="T34" fmla="*/ 15 w 72"/>
                <a:gd name="T35" fmla="*/ 61 h 68"/>
                <a:gd name="T36" fmla="*/ 10 w 72"/>
                <a:gd name="T37" fmla="*/ 59 h 68"/>
                <a:gd name="T38" fmla="*/ 6 w 72"/>
                <a:gd name="T39" fmla="*/ 54 h 68"/>
                <a:gd name="T40" fmla="*/ 3 w 72"/>
                <a:gd name="T41" fmla="*/ 48 h 68"/>
                <a:gd name="T42" fmla="*/ 2 w 72"/>
                <a:gd name="T43" fmla="*/ 43 h 68"/>
                <a:gd name="T44" fmla="*/ 0 w 72"/>
                <a:gd name="T45" fmla="*/ 38 h 68"/>
                <a:gd name="T46" fmla="*/ 0 w 72"/>
                <a:gd name="T47" fmla="*/ 33 h 68"/>
                <a:gd name="T48" fmla="*/ 2 w 72"/>
                <a:gd name="T49" fmla="*/ 26 h 68"/>
                <a:gd name="T50" fmla="*/ 3 w 72"/>
                <a:gd name="T51" fmla="*/ 22 h 68"/>
                <a:gd name="T52" fmla="*/ 7 w 72"/>
                <a:gd name="T53" fmla="*/ 17 h 68"/>
                <a:gd name="T54" fmla="*/ 10 w 72"/>
                <a:gd name="T55" fmla="*/ 13 h 68"/>
                <a:gd name="T56" fmla="*/ 13 w 72"/>
                <a:gd name="T57" fmla="*/ 8 h 68"/>
                <a:gd name="T58" fmla="*/ 19 w 72"/>
                <a:gd name="T59" fmla="*/ 5 h 68"/>
                <a:gd name="T60" fmla="*/ 24 w 72"/>
                <a:gd name="T61" fmla="*/ 2 h 68"/>
                <a:gd name="T62" fmla="*/ 30 w 72"/>
                <a:gd name="T63" fmla="*/ 2 h 68"/>
                <a:gd name="T64" fmla="*/ 36 w 72"/>
                <a:gd name="T65" fmla="*/ 0 h 68"/>
                <a:gd name="T66" fmla="*/ 42 w 72"/>
                <a:gd name="T67" fmla="*/ 0 h 68"/>
                <a:gd name="T68" fmla="*/ 49 w 72"/>
                <a:gd name="T69" fmla="*/ 3 h 68"/>
                <a:gd name="T70" fmla="*/ 52 w 72"/>
                <a:gd name="T71" fmla="*/ 4 h 68"/>
                <a:gd name="T72" fmla="*/ 59 w 72"/>
                <a:gd name="T73" fmla="*/ 7 h 68"/>
                <a:gd name="T74" fmla="*/ 63 w 72"/>
                <a:gd name="T75" fmla="*/ 11 h 68"/>
                <a:gd name="T76" fmla="*/ 67 w 72"/>
                <a:gd name="T77" fmla="*/ 16 h 68"/>
                <a:gd name="T78" fmla="*/ 67 w 72"/>
                <a:gd name="T79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68">
                  <a:moveTo>
                    <a:pt x="67" y="16"/>
                  </a:moveTo>
                  <a:lnTo>
                    <a:pt x="71" y="21"/>
                  </a:lnTo>
                  <a:lnTo>
                    <a:pt x="71" y="26"/>
                  </a:lnTo>
                  <a:lnTo>
                    <a:pt x="72" y="30"/>
                  </a:lnTo>
                  <a:lnTo>
                    <a:pt x="72" y="37"/>
                  </a:lnTo>
                  <a:lnTo>
                    <a:pt x="71" y="42"/>
                  </a:lnTo>
                  <a:lnTo>
                    <a:pt x="71" y="47"/>
                  </a:lnTo>
                  <a:lnTo>
                    <a:pt x="67" y="52"/>
                  </a:lnTo>
                  <a:lnTo>
                    <a:pt x="64" y="57"/>
                  </a:lnTo>
                  <a:lnTo>
                    <a:pt x="59" y="61"/>
                  </a:lnTo>
                  <a:lnTo>
                    <a:pt x="52" y="65"/>
                  </a:lnTo>
                  <a:lnTo>
                    <a:pt x="49" y="68"/>
                  </a:lnTo>
                  <a:lnTo>
                    <a:pt x="42" y="68"/>
                  </a:lnTo>
                  <a:lnTo>
                    <a:pt x="37" y="68"/>
                  </a:lnTo>
                  <a:lnTo>
                    <a:pt x="30" y="68"/>
                  </a:lnTo>
                  <a:lnTo>
                    <a:pt x="24" y="67"/>
                  </a:lnTo>
                  <a:lnTo>
                    <a:pt x="19" y="64"/>
                  </a:lnTo>
                  <a:lnTo>
                    <a:pt x="15" y="61"/>
                  </a:lnTo>
                  <a:lnTo>
                    <a:pt x="10" y="59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2" y="43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2" y="26"/>
                  </a:lnTo>
                  <a:lnTo>
                    <a:pt x="3" y="22"/>
                  </a:lnTo>
                  <a:lnTo>
                    <a:pt x="7" y="17"/>
                  </a:lnTo>
                  <a:lnTo>
                    <a:pt x="10" y="13"/>
                  </a:lnTo>
                  <a:lnTo>
                    <a:pt x="13" y="8"/>
                  </a:lnTo>
                  <a:lnTo>
                    <a:pt x="19" y="5"/>
                  </a:lnTo>
                  <a:lnTo>
                    <a:pt x="24" y="2"/>
                  </a:lnTo>
                  <a:lnTo>
                    <a:pt x="30" y="2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9" y="3"/>
                  </a:lnTo>
                  <a:lnTo>
                    <a:pt x="52" y="4"/>
                  </a:lnTo>
                  <a:lnTo>
                    <a:pt x="59" y="7"/>
                  </a:lnTo>
                  <a:lnTo>
                    <a:pt x="63" y="11"/>
                  </a:lnTo>
                  <a:lnTo>
                    <a:pt x="67" y="16"/>
                  </a:lnTo>
                  <a:lnTo>
                    <a:pt x="67" y="16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300" name="Freeform 244">
              <a:extLst>
                <a:ext uri="{FF2B5EF4-FFF2-40B4-BE49-F238E27FC236}">
                  <a16:creationId xmlns:a16="http://schemas.microsoft.com/office/drawing/2014/main" id="{83D32CA9-5434-46CE-A1CD-6E6E65A81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" y="2520"/>
              <a:ext cx="10" cy="10"/>
            </a:xfrm>
            <a:custGeom>
              <a:avLst/>
              <a:gdLst>
                <a:gd name="T0" fmla="*/ 1 w 30"/>
                <a:gd name="T1" fmla="*/ 12 h 32"/>
                <a:gd name="T2" fmla="*/ 1 w 30"/>
                <a:gd name="T3" fmla="*/ 8 h 32"/>
                <a:gd name="T4" fmla="*/ 3 w 30"/>
                <a:gd name="T5" fmla="*/ 4 h 32"/>
                <a:gd name="T6" fmla="*/ 7 w 30"/>
                <a:gd name="T7" fmla="*/ 3 h 32"/>
                <a:gd name="T8" fmla="*/ 11 w 30"/>
                <a:gd name="T9" fmla="*/ 0 h 32"/>
                <a:gd name="T10" fmla="*/ 14 w 30"/>
                <a:gd name="T11" fmla="*/ 0 h 32"/>
                <a:gd name="T12" fmla="*/ 18 w 30"/>
                <a:gd name="T13" fmla="*/ 0 h 32"/>
                <a:gd name="T14" fmla="*/ 22 w 30"/>
                <a:gd name="T15" fmla="*/ 1 h 32"/>
                <a:gd name="T16" fmla="*/ 25 w 30"/>
                <a:gd name="T17" fmla="*/ 5 h 32"/>
                <a:gd name="T18" fmla="*/ 27 w 30"/>
                <a:gd name="T19" fmla="*/ 10 h 32"/>
                <a:gd name="T20" fmla="*/ 30 w 30"/>
                <a:gd name="T21" fmla="*/ 16 h 32"/>
                <a:gd name="T22" fmla="*/ 29 w 30"/>
                <a:gd name="T23" fmla="*/ 18 h 32"/>
                <a:gd name="T24" fmla="*/ 29 w 30"/>
                <a:gd name="T25" fmla="*/ 23 h 32"/>
                <a:gd name="T26" fmla="*/ 25 w 30"/>
                <a:gd name="T27" fmla="*/ 27 h 32"/>
                <a:gd name="T28" fmla="*/ 21 w 30"/>
                <a:gd name="T29" fmla="*/ 30 h 32"/>
                <a:gd name="T30" fmla="*/ 18 w 30"/>
                <a:gd name="T31" fmla="*/ 32 h 32"/>
                <a:gd name="T32" fmla="*/ 16 w 30"/>
                <a:gd name="T33" fmla="*/ 32 h 32"/>
                <a:gd name="T34" fmla="*/ 11 w 30"/>
                <a:gd name="T35" fmla="*/ 31 h 32"/>
                <a:gd name="T36" fmla="*/ 7 w 30"/>
                <a:gd name="T37" fmla="*/ 29 h 32"/>
                <a:gd name="T38" fmla="*/ 4 w 30"/>
                <a:gd name="T39" fmla="*/ 26 h 32"/>
                <a:gd name="T40" fmla="*/ 1 w 30"/>
                <a:gd name="T41" fmla="*/ 21 h 32"/>
                <a:gd name="T42" fmla="*/ 0 w 30"/>
                <a:gd name="T43" fmla="*/ 18 h 32"/>
                <a:gd name="T44" fmla="*/ 1 w 30"/>
                <a:gd name="T45" fmla="*/ 12 h 32"/>
                <a:gd name="T46" fmla="*/ 1 w 30"/>
                <a:gd name="T47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2">
                  <a:moveTo>
                    <a:pt x="1" y="12"/>
                  </a:moveTo>
                  <a:lnTo>
                    <a:pt x="1" y="8"/>
                  </a:lnTo>
                  <a:lnTo>
                    <a:pt x="3" y="4"/>
                  </a:lnTo>
                  <a:lnTo>
                    <a:pt x="7" y="3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5" y="5"/>
                  </a:lnTo>
                  <a:lnTo>
                    <a:pt x="27" y="10"/>
                  </a:lnTo>
                  <a:lnTo>
                    <a:pt x="30" y="16"/>
                  </a:lnTo>
                  <a:lnTo>
                    <a:pt x="29" y="18"/>
                  </a:lnTo>
                  <a:lnTo>
                    <a:pt x="29" y="23"/>
                  </a:lnTo>
                  <a:lnTo>
                    <a:pt x="25" y="27"/>
                  </a:lnTo>
                  <a:lnTo>
                    <a:pt x="21" y="30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1" y="31"/>
                  </a:lnTo>
                  <a:lnTo>
                    <a:pt x="7" y="29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3301" name="Freeform 245">
              <a:extLst>
                <a:ext uri="{FF2B5EF4-FFF2-40B4-BE49-F238E27FC236}">
                  <a16:creationId xmlns:a16="http://schemas.microsoft.com/office/drawing/2014/main" id="{23D76FC0-F69D-4603-8032-029A062C1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3" y="2520"/>
              <a:ext cx="10" cy="10"/>
            </a:xfrm>
            <a:custGeom>
              <a:avLst/>
              <a:gdLst>
                <a:gd name="T0" fmla="*/ 1 w 30"/>
                <a:gd name="T1" fmla="*/ 12 h 32"/>
                <a:gd name="T2" fmla="*/ 1 w 30"/>
                <a:gd name="T3" fmla="*/ 8 h 32"/>
                <a:gd name="T4" fmla="*/ 3 w 30"/>
                <a:gd name="T5" fmla="*/ 4 h 32"/>
                <a:gd name="T6" fmla="*/ 7 w 30"/>
                <a:gd name="T7" fmla="*/ 3 h 32"/>
                <a:gd name="T8" fmla="*/ 11 w 30"/>
                <a:gd name="T9" fmla="*/ 0 h 32"/>
                <a:gd name="T10" fmla="*/ 14 w 30"/>
                <a:gd name="T11" fmla="*/ 0 h 32"/>
                <a:gd name="T12" fmla="*/ 18 w 30"/>
                <a:gd name="T13" fmla="*/ 0 h 32"/>
                <a:gd name="T14" fmla="*/ 22 w 30"/>
                <a:gd name="T15" fmla="*/ 1 h 32"/>
                <a:gd name="T16" fmla="*/ 25 w 30"/>
                <a:gd name="T17" fmla="*/ 5 h 32"/>
                <a:gd name="T18" fmla="*/ 27 w 30"/>
                <a:gd name="T19" fmla="*/ 10 h 32"/>
                <a:gd name="T20" fmla="*/ 30 w 30"/>
                <a:gd name="T21" fmla="*/ 16 h 32"/>
                <a:gd name="T22" fmla="*/ 29 w 30"/>
                <a:gd name="T23" fmla="*/ 18 h 32"/>
                <a:gd name="T24" fmla="*/ 29 w 30"/>
                <a:gd name="T25" fmla="*/ 23 h 32"/>
                <a:gd name="T26" fmla="*/ 25 w 30"/>
                <a:gd name="T27" fmla="*/ 27 h 32"/>
                <a:gd name="T28" fmla="*/ 21 w 30"/>
                <a:gd name="T29" fmla="*/ 30 h 32"/>
                <a:gd name="T30" fmla="*/ 18 w 30"/>
                <a:gd name="T31" fmla="*/ 32 h 32"/>
                <a:gd name="T32" fmla="*/ 16 w 30"/>
                <a:gd name="T33" fmla="*/ 32 h 32"/>
                <a:gd name="T34" fmla="*/ 11 w 30"/>
                <a:gd name="T35" fmla="*/ 31 h 32"/>
                <a:gd name="T36" fmla="*/ 7 w 30"/>
                <a:gd name="T37" fmla="*/ 29 h 32"/>
                <a:gd name="T38" fmla="*/ 4 w 30"/>
                <a:gd name="T39" fmla="*/ 26 h 32"/>
                <a:gd name="T40" fmla="*/ 1 w 30"/>
                <a:gd name="T41" fmla="*/ 21 h 32"/>
                <a:gd name="T42" fmla="*/ 0 w 30"/>
                <a:gd name="T43" fmla="*/ 18 h 32"/>
                <a:gd name="T44" fmla="*/ 1 w 30"/>
                <a:gd name="T45" fmla="*/ 12 h 32"/>
                <a:gd name="T46" fmla="*/ 1 w 30"/>
                <a:gd name="T47" fmla="*/ 1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" h="32">
                  <a:moveTo>
                    <a:pt x="1" y="12"/>
                  </a:moveTo>
                  <a:lnTo>
                    <a:pt x="1" y="8"/>
                  </a:lnTo>
                  <a:lnTo>
                    <a:pt x="3" y="4"/>
                  </a:lnTo>
                  <a:lnTo>
                    <a:pt x="7" y="3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5" y="5"/>
                  </a:lnTo>
                  <a:lnTo>
                    <a:pt x="27" y="10"/>
                  </a:lnTo>
                  <a:lnTo>
                    <a:pt x="30" y="16"/>
                  </a:lnTo>
                  <a:lnTo>
                    <a:pt x="29" y="18"/>
                  </a:lnTo>
                  <a:lnTo>
                    <a:pt x="29" y="23"/>
                  </a:lnTo>
                  <a:lnTo>
                    <a:pt x="25" y="27"/>
                  </a:lnTo>
                  <a:lnTo>
                    <a:pt x="21" y="30"/>
                  </a:lnTo>
                  <a:lnTo>
                    <a:pt x="18" y="32"/>
                  </a:lnTo>
                  <a:lnTo>
                    <a:pt x="16" y="32"/>
                  </a:lnTo>
                  <a:lnTo>
                    <a:pt x="11" y="31"/>
                  </a:lnTo>
                  <a:lnTo>
                    <a:pt x="7" y="29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1" y="12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302" name="Freeform 246">
              <a:extLst>
                <a:ext uri="{FF2B5EF4-FFF2-40B4-BE49-F238E27FC236}">
                  <a16:creationId xmlns:a16="http://schemas.microsoft.com/office/drawing/2014/main" id="{25F25993-6D52-4636-A6A9-034B7BC42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" y="2500"/>
              <a:ext cx="46" cy="45"/>
            </a:xfrm>
            <a:custGeom>
              <a:avLst/>
              <a:gdLst>
                <a:gd name="T0" fmla="*/ 36 w 140"/>
                <a:gd name="T1" fmla="*/ 76 h 134"/>
                <a:gd name="T2" fmla="*/ 39 w 140"/>
                <a:gd name="T3" fmla="*/ 86 h 134"/>
                <a:gd name="T4" fmla="*/ 49 w 140"/>
                <a:gd name="T5" fmla="*/ 95 h 134"/>
                <a:gd name="T6" fmla="*/ 58 w 140"/>
                <a:gd name="T7" fmla="*/ 99 h 134"/>
                <a:gd name="T8" fmla="*/ 71 w 140"/>
                <a:gd name="T9" fmla="*/ 102 h 134"/>
                <a:gd name="T10" fmla="*/ 82 w 140"/>
                <a:gd name="T11" fmla="*/ 99 h 134"/>
                <a:gd name="T12" fmla="*/ 93 w 140"/>
                <a:gd name="T13" fmla="*/ 94 h 134"/>
                <a:gd name="T14" fmla="*/ 102 w 140"/>
                <a:gd name="T15" fmla="*/ 85 h 134"/>
                <a:gd name="T16" fmla="*/ 105 w 140"/>
                <a:gd name="T17" fmla="*/ 76 h 134"/>
                <a:gd name="T18" fmla="*/ 106 w 140"/>
                <a:gd name="T19" fmla="*/ 64 h 134"/>
                <a:gd name="T20" fmla="*/ 104 w 140"/>
                <a:gd name="T21" fmla="*/ 54 h 134"/>
                <a:gd name="T22" fmla="*/ 97 w 140"/>
                <a:gd name="T23" fmla="*/ 45 h 134"/>
                <a:gd name="T24" fmla="*/ 88 w 140"/>
                <a:gd name="T25" fmla="*/ 37 h 134"/>
                <a:gd name="T26" fmla="*/ 76 w 140"/>
                <a:gd name="T27" fmla="*/ 33 h 134"/>
                <a:gd name="T28" fmla="*/ 65 w 140"/>
                <a:gd name="T29" fmla="*/ 34 h 134"/>
                <a:gd name="T30" fmla="*/ 53 w 140"/>
                <a:gd name="T31" fmla="*/ 38 h 134"/>
                <a:gd name="T32" fmla="*/ 44 w 140"/>
                <a:gd name="T33" fmla="*/ 46 h 134"/>
                <a:gd name="T34" fmla="*/ 39 w 140"/>
                <a:gd name="T35" fmla="*/ 55 h 134"/>
                <a:gd name="T36" fmla="*/ 35 w 140"/>
                <a:gd name="T37" fmla="*/ 67 h 134"/>
                <a:gd name="T38" fmla="*/ 2 w 140"/>
                <a:gd name="T39" fmla="*/ 75 h 134"/>
                <a:gd name="T40" fmla="*/ 2 w 140"/>
                <a:gd name="T41" fmla="*/ 59 h 134"/>
                <a:gd name="T42" fmla="*/ 5 w 140"/>
                <a:gd name="T43" fmla="*/ 43 h 134"/>
                <a:gd name="T44" fmla="*/ 14 w 140"/>
                <a:gd name="T45" fmla="*/ 29 h 134"/>
                <a:gd name="T46" fmla="*/ 26 w 140"/>
                <a:gd name="T47" fmla="*/ 19 h 134"/>
                <a:gd name="T48" fmla="*/ 39 w 140"/>
                <a:gd name="T49" fmla="*/ 10 h 134"/>
                <a:gd name="T50" fmla="*/ 53 w 140"/>
                <a:gd name="T51" fmla="*/ 2 h 134"/>
                <a:gd name="T52" fmla="*/ 80 w 140"/>
                <a:gd name="T53" fmla="*/ 0 h 134"/>
                <a:gd name="T54" fmla="*/ 95 w 140"/>
                <a:gd name="T55" fmla="*/ 6 h 134"/>
                <a:gd name="T56" fmla="*/ 109 w 140"/>
                <a:gd name="T57" fmla="*/ 12 h 134"/>
                <a:gd name="T58" fmla="*/ 122 w 140"/>
                <a:gd name="T59" fmla="*/ 21 h 134"/>
                <a:gd name="T60" fmla="*/ 132 w 140"/>
                <a:gd name="T61" fmla="*/ 36 h 134"/>
                <a:gd name="T62" fmla="*/ 139 w 140"/>
                <a:gd name="T63" fmla="*/ 50 h 134"/>
                <a:gd name="T64" fmla="*/ 139 w 140"/>
                <a:gd name="T65" fmla="*/ 65 h 134"/>
                <a:gd name="T66" fmla="*/ 138 w 140"/>
                <a:gd name="T67" fmla="*/ 81 h 134"/>
                <a:gd name="T68" fmla="*/ 134 w 140"/>
                <a:gd name="T69" fmla="*/ 97 h 134"/>
                <a:gd name="T70" fmla="*/ 125 w 140"/>
                <a:gd name="T71" fmla="*/ 108 h 134"/>
                <a:gd name="T72" fmla="*/ 112 w 140"/>
                <a:gd name="T73" fmla="*/ 119 h 134"/>
                <a:gd name="T74" fmla="*/ 97 w 140"/>
                <a:gd name="T75" fmla="*/ 128 h 134"/>
                <a:gd name="T76" fmla="*/ 83 w 140"/>
                <a:gd name="T77" fmla="*/ 133 h 134"/>
                <a:gd name="T78" fmla="*/ 66 w 140"/>
                <a:gd name="T79" fmla="*/ 134 h 134"/>
                <a:gd name="T80" fmla="*/ 49 w 140"/>
                <a:gd name="T81" fmla="*/ 130 h 134"/>
                <a:gd name="T82" fmla="*/ 35 w 140"/>
                <a:gd name="T83" fmla="*/ 124 h 134"/>
                <a:gd name="T84" fmla="*/ 22 w 140"/>
                <a:gd name="T85" fmla="*/ 114 h 134"/>
                <a:gd name="T86" fmla="*/ 13 w 140"/>
                <a:gd name="T87" fmla="*/ 103 h 134"/>
                <a:gd name="T88" fmla="*/ 3 w 140"/>
                <a:gd name="T89" fmla="*/ 88 h 134"/>
                <a:gd name="T90" fmla="*/ 2 w 140"/>
                <a:gd name="T91" fmla="*/ 75 h 134"/>
                <a:gd name="T92" fmla="*/ 35 w 140"/>
                <a:gd name="T93" fmla="*/ 7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34">
                  <a:moveTo>
                    <a:pt x="35" y="71"/>
                  </a:moveTo>
                  <a:lnTo>
                    <a:pt x="36" y="76"/>
                  </a:lnTo>
                  <a:lnTo>
                    <a:pt x="37" y="81"/>
                  </a:lnTo>
                  <a:lnTo>
                    <a:pt x="39" y="86"/>
                  </a:lnTo>
                  <a:lnTo>
                    <a:pt x="43" y="91"/>
                  </a:lnTo>
                  <a:lnTo>
                    <a:pt x="49" y="95"/>
                  </a:lnTo>
                  <a:lnTo>
                    <a:pt x="53" y="97"/>
                  </a:lnTo>
                  <a:lnTo>
                    <a:pt x="58" y="99"/>
                  </a:lnTo>
                  <a:lnTo>
                    <a:pt x="65" y="101"/>
                  </a:lnTo>
                  <a:lnTo>
                    <a:pt x="71" y="102"/>
                  </a:lnTo>
                  <a:lnTo>
                    <a:pt x="75" y="101"/>
                  </a:lnTo>
                  <a:lnTo>
                    <a:pt x="82" y="99"/>
                  </a:lnTo>
                  <a:lnTo>
                    <a:pt x="88" y="98"/>
                  </a:lnTo>
                  <a:lnTo>
                    <a:pt x="93" y="94"/>
                  </a:lnTo>
                  <a:lnTo>
                    <a:pt x="97" y="90"/>
                  </a:lnTo>
                  <a:lnTo>
                    <a:pt x="102" y="85"/>
                  </a:lnTo>
                  <a:lnTo>
                    <a:pt x="104" y="80"/>
                  </a:lnTo>
                  <a:lnTo>
                    <a:pt x="105" y="76"/>
                  </a:lnTo>
                  <a:lnTo>
                    <a:pt x="106" y="69"/>
                  </a:lnTo>
                  <a:lnTo>
                    <a:pt x="106" y="64"/>
                  </a:lnTo>
                  <a:lnTo>
                    <a:pt x="106" y="59"/>
                  </a:lnTo>
                  <a:lnTo>
                    <a:pt x="104" y="54"/>
                  </a:lnTo>
                  <a:lnTo>
                    <a:pt x="100" y="49"/>
                  </a:lnTo>
                  <a:lnTo>
                    <a:pt x="97" y="45"/>
                  </a:lnTo>
                  <a:lnTo>
                    <a:pt x="93" y="41"/>
                  </a:lnTo>
                  <a:lnTo>
                    <a:pt x="88" y="37"/>
                  </a:lnTo>
                  <a:lnTo>
                    <a:pt x="83" y="36"/>
                  </a:lnTo>
                  <a:lnTo>
                    <a:pt x="76" y="33"/>
                  </a:lnTo>
                  <a:lnTo>
                    <a:pt x="71" y="34"/>
                  </a:lnTo>
                  <a:lnTo>
                    <a:pt x="65" y="34"/>
                  </a:lnTo>
                  <a:lnTo>
                    <a:pt x="59" y="36"/>
                  </a:lnTo>
                  <a:lnTo>
                    <a:pt x="53" y="38"/>
                  </a:lnTo>
                  <a:lnTo>
                    <a:pt x="49" y="41"/>
                  </a:lnTo>
                  <a:lnTo>
                    <a:pt x="44" y="46"/>
                  </a:lnTo>
                  <a:lnTo>
                    <a:pt x="41" y="51"/>
                  </a:lnTo>
                  <a:lnTo>
                    <a:pt x="39" y="55"/>
                  </a:lnTo>
                  <a:lnTo>
                    <a:pt x="36" y="62"/>
                  </a:lnTo>
                  <a:lnTo>
                    <a:pt x="35" y="67"/>
                  </a:lnTo>
                  <a:lnTo>
                    <a:pt x="35" y="71"/>
                  </a:lnTo>
                  <a:lnTo>
                    <a:pt x="2" y="75"/>
                  </a:lnTo>
                  <a:lnTo>
                    <a:pt x="0" y="68"/>
                  </a:lnTo>
                  <a:lnTo>
                    <a:pt x="2" y="59"/>
                  </a:lnTo>
                  <a:lnTo>
                    <a:pt x="3" y="51"/>
                  </a:lnTo>
                  <a:lnTo>
                    <a:pt x="5" y="43"/>
                  </a:lnTo>
                  <a:lnTo>
                    <a:pt x="10" y="37"/>
                  </a:lnTo>
                  <a:lnTo>
                    <a:pt x="14" y="29"/>
                  </a:lnTo>
                  <a:lnTo>
                    <a:pt x="19" y="24"/>
                  </a:lnTo>
                  <a:lnTo>
                    <a:pt x="26" y="19"/>
                  </a:lnTo>
                  <a:lnTo>
                    <a:pt x="31" y="13"/>
                  </a:lnTo>
                  <a:lnTo>
                    <a:pt x="39" y="10"/>
                  </a:lnTo>
                  <a:lnTo>
                    <a:pt x="46" y="6"/>
                  </a:lnTo>
                  <a:lnTo>
                    <a:pt x="53" y="2"/>
                  </a:lnTo>
                  <a:lnTo>
                    <a:pt x="70" y="2"/>
                  </a:lnTo>
                  <a:lnTo>
                    <a:pt x="80" y="0"/>
                  </a:lnTo>
                  <a:lnTo>
                    <a:pt x="87" y="2"/>
                  </a:lnTo>
                  <a:lnTo>
                    <a:pt x="95" y="6"/>
                  </a:lnTo>
                  <a:lnTo>
                    <a:pt x="102" y="10"/>
                  </a:lnTo>
                  <a:lnTo>
                    <a:pt x="109" y="12"/>
                  </a:lnTo>
                  <a:lnTo>
                    <a:pt x="115" y="17"/>
                  </a:lnTo>
                  <a:lnTo>
                    <a:pt x="122" y="21"/>
                  </a:lnTo>
                  <a:lnTo>
                    <a:pt x="127" y="28"/>
                  </a:lnTo>
                  <a:lnTo>
                    <a:pt x="132" y="36"/>
                  </a:lnTo>
                  <a:lnTo>
                    <a:pt x="135" y="42"/>
                  </a:lnTo>
                  <a:lnTo>
                    <a:pt x="139" y="50"/>
                  </a:lnTo>
                  <a:lnTo>
                    <a:pt x="140" y="58"/>
                  </a:lnTo>
                  <a:lnTo>
                    <a:pt x="139" y="65"/>
                  </a:lnTo>
                  <a:lnTo>
                    <a:pt x="140" y="72"/>
                  </a:lnTo>
                  <a:lnTo>
                    <a:pt x="138" y="81"/>
                  </a:lnTo>
                  <a:lnTo>
                    <a:pt x="135" y="88"/>
                  </a:lnTo>
                  <a:lnTo>
                    <a:pt x="134" y="97"/>
                  </a:lnTo>
                  <a:lnTo>
                    <a:pt x="130" y="102"/>
                  </a:lnTo>
                  <a:lnTo>
                    <a:pt x="125" y="108"/>
                  </a:lnTo>
                  <a:lnTo>
                    <a:pt x="119" y="115"/>
                  </a:lnTo>
                  <a:lnTo>
                    <a:pt x="112" y="119"/>
                  </a:lnTo>
                  <a:lnTo>
                    <a:pt x="105" y="125"/>
                  </a:lnTo>
                  <a:lnTo>
                    <a:pt x="97" y="128"/>
                  </a:lnTo>
                  <a:lnTo>
                    <a:pt x="91" y="130"/>
                  </a:lnTo>
                  <a:lnTo>
                    <a:pt x="83" y="133"/>
                  </a:lnTo>
                  <a:lnTo>
                    <a:pt x="74" y="134"/>
                  </a:lnTo>
                  <a:lnTo>
                    <a:pt x="66" y="134"/>
                  </a:lnTo>
                  <a:lnTo>
                    <a:pt x="58" y="133"/>
                  </a:lnTo>
                  <a:lnTo>
                    <a:pt x="49" y="130"/>
                  </a:lnTo>
                  <a:lnTo>
                    <a:pt x="41" y="128"/>
                  </a:lnTo>
                  <a:lnTo>
                    <a:pt x="35" y="124"/>
                  </a:lnTo>
                  <a:lnTo>
                    <a:pt x="27" y="120"/>
                  </a:lnTo>
                  <a:lnTo>
                    <a:pt x="22" y="114"/>
                  </a:lnTo>
                  <a:lnTo>
                    <a:pt x="16" y="110"/>
                  </a:lnTo>
                  <a:lnTo>
                    <a:pt x="13" y="103"/>
                  </a:lnTo>
                  <a:lnTo>
                    <a:pt x="9" y="95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2" y="75"/>
                  </a:lnTo>
                  <a:lnTo>
                    <a:pt x="35" y="71"/>
                  </a:lnTo>
                  <a:lnTo>
                    <a:pt x="35" y="71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3303" name="Freeform 247">
              <a:extLst>
                <a:ext uri="{FF2B5EF4-FFF2-40B4-BE49-F238E27FC236}">
                  <a16:creationId xmlns:a16="http://schemas.microsoft.com/office/drawing/2014/main" id="{E5E7FAD7-3DF0-46F9-9F81-B9E25F271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" y="2500"/>
              <a:ext cx="46" cy="45"/>
            </a:xfrm>
            <a:custGeom>
              <a:avLst/>
              <a:gdLst>
                <a:gd name="T0" fmla="*/ 36 w 140"/>
                <a:gd name="T1" fmla="*/ 76 h 134"/>
                <a:gd name="T2" fmla="*/ 39 w 140"/>
                <a:gd name="T3" fmla="*/ 86 h 134"/>
                <a:gd name="T4" fmla="*/ 49 w 140"/>
                <a:gd name="T5" fmla="*/ 95 h 134"/>
                <a:gd name="T6" fmla="*/ 58 w 140"/>
                <a:gd name="T7" fmla="*/ 99 h 134"/>
                <a:gd name="T8" fmla="*/ 71 w 140"/>
                <a:gd name="T9" fmla="*/ 102 h 134"/>
                <a:gd name="T10" fmla="*/ 82 w 140"/>
                <a:gd name="T11" fmla="*/ 99 h 134"/>
                <a:gd name="T12" fmla="*/ 93 w 140"/>
                <a:gd name="T13" fmla="*/ 94 h 134"/>
                <a:gd name="T14" fmla="*/ 102 w 140"/>
                <a:gd name="T15" fmla="*/ 85 h 134"/>
                <a:gd name="T16" fmla="*/ 105 w 140"/>
                <a:gd name="T17" fmla="*/ 76 h 134"/>
                <a:gd name="T18" fmla="*/ 106 w 140"/>
                <a:gd name="T19" fmla="*/ 64 h 134"/>
                <a:gd name="T20" fmla="*/ 104 w 140"/>
                <a:gd name="T21" fmla="*/ 54 h 134"/>
                <a:gd name="T22" fmla="*/ 97 w 140"/>
                <a:gd name="T23" fmla="*/ 45 h 134"/>
                <a:gd name="T24" fmla="*/ 88 w 140"/>
                <a:gd name="T25" fmla="*/ 37 h 134"/>
                <a:gd name="T26" fmla="*/ 76 w 140"/>
                <a:gd name="T27" fmla="*/ 33 h 134"/>
                <a:gd name="T28" fmla="*/ 65 w 140"/>
                <a:gd name="T29" fmla="*/ 34 h 134"/>
                <a:gd name="T30" fmla="*/ 53 w 140"/>
                <a:gd name="T31" fmla="*/ 38 h 134"/>
                <a:gd name="T32" fmla="*/ 44 w 140"/>
                <a:gd name="T33" fmla="*/ 46 h 134"/>
                <a:gd name="T34" fmla="*/ 39 w 140"/>
                <a:gd name="T35" fmla="*/ 55 h 134"/>
                <a:gd name="T36" fmla="*/ 35 w 140"/>
                <a:gd name="T37" fmla="*/ 67 h 134"/>
                <a:gd name="T38" fmla="*/ 2 w 140"/>
                <a:gd name="T39" fmla="*/ 75 h 134"/>
                <a:gd name="T40" fmla="*/ 2 w 140"/>
                <a:gd name="T41" fmla="*/ 59 h 134"/>
                <a:gd name="T42" fmla="*/ 5 w 140"/>
                <a:gd name="T43" fmla="*/ 43 h 134"/>
                <a:gd name="T44" fmla="*/ 14 w 140"/>
                <a:gd name="T45" fmla="*/ 29 h 134"/>
                <a:gd name="T46" fmla="*/ 26 w 140"/>
                <a:gd name="T47" fmla="*/ 19 h 134"/>
                <a:gd name="T48" fmla="*/ 39 w 140"/>
                <a:gd name="T49" fmla="*/ 10 h 134"/>
                <a:gd name="T50" fmla="*/ 53 w 140"/>
                <a:gd name="T51" fmla="*/ 2 h 134"/>
                <a:gd name="T52" fmla="*/ 80 w 140"/>
                <a:gd name="T53" fmla="*/ 0 h 134"/>
                <a:gd name="T54" fmla="*/ 95 w 140"/>
                <a:gd name="T55" fmla="*/ 6 h 134"/>
                <a:gd name="T56" fmla="*/ 109 w 140"/>
                <a:gd name="T57" fmla="*/ 12 h 134"/>
                <a:gd name="T58" fmla="*/ 122 w 140"/>
                <a:gd name="T59" fmla="*/ 21 h 134"/>
                <a:gd name="T60" fmla="*/ 132 w 140"/>
                <a:gd name="T61" fmla="*/ 36 h 134"/>
                <a:gd name="T62" fmla="*/ 139 w 140"/>
                <a:gd name="T63" fmla="*/ 50 h 134"/>
                <a:gd name="T64" fmla="*/ 139 w 140"/>
                <a:gd name="T65" fmla="*/ 65 h 134"/>
                <a:gd name="T66" fmla="*/ 138 w 140"/>
                <a:gd name="T67" fmla="*/ 81 h 134"/>
                <a:gd name="T68" fmla="*/ 134 w 140"/>
                <a:gd name="T69" fmla="*/ 97 h 134"/>
                <a:gd name="T70" fmla="*/ 125 w 140"/>
                <a:gd name="T71" fmla="*/ 108 h 134"/>
                <a:gd name="T72" fmla="*/ 112 w 140"/>
                <a:gd name="T73" fmla="*/ 119 h 134"/>
                <a:gd name="T74" fmla="*/ 97 w 140"/>
                <a:gd name="T75" fmla="*/ 128 h 134"/>
                <a:gd name="T76" fmla="*/ 83 w 140"/>
                <a:gd name="T77" fmla="*/ 133 h 134"/>
                <a:gd name="T78" fmla="*/ 66 w 140"/>
                <a:gd name="T79" fmla="*/ 134 h 134"/>
                <a:gd name="T80" fmla="*/ 49 w 140"/>
                <a:gd name="T81" fmla="*/ 130 h 134"/>
                <a:gd name="T82" fmla="*/ 35 w 140"/>
                <a:gd name="T83" fmla="*/ 124 h 134"/>
                <a:gd name="T84" fmla="*/ 22 w 140"/>
                <a:gd name="T85" fmla="*/ 114 h 134"/>
                <a:gd name="T86" fmla="*/ 13 w 140"/>
                <a:gd name="T87" fmla="*/ 103 h 134"/>
                <a:gd name="T88" fmla="*/ 3 w 140"/>
                <a:gd name="T89" fmla="*/ 88 h 134"/>
                <a:gd name="T90" fmla="*/ 2 w 140"/>
                <a:gd name="T91" fmla="*/ 75 h 134"/>
                <a:gd name="T92" fmla="*/ 35 w 140"/>
                <a:gd name="T93" fmla="*/ 7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34">
                  <a:moveTo>
                    <a:pt x="35" y="71"/>
                  </a:moveTo>
                  <a:lnTo>
                    <a:pt x="36" y="76"/>
                  </a:lnTo>
                  <a:lnTo>
                    <a:pt x="37" y="81"/>
                  </a:lnTo>
                  <a:lnTo>
                    <a:pt x="39" y="86"/>
                  </a:lnTo>
                  <a:lnTo>
                    <a:pt x="43" y="91"/>
                  </a:lnTo>
                  <a:lnTo>
                    <a:pt x="49" y="95"/>
                  </a:lnTo>
                  <a:lnTo>
                    <a:pt x="53" y="97"/>
                  </a:lnTo>
                  <a:lnTo>
                    <a:pt x="58" y="99"/>
                  </a:lnTo>
                  <a:lnTo>
                    <a:pt x="65" y="101"/>
                  </a:lnTo>
                  <a:lnTo>
                    <a:pt x="71" y="102"/>
                  </a:lnTo>
                  <a:lnTo>
                    <a:pt x="75" y="101"/>
                  </a:lnTo>
                  <a:lnTo>
                    <a:pt x="82" y="99"/>
                  </a:lnTo>
                  <a:lnTo>
                    <a:pt x="88" y="98"/>
                  </a:lnTo>
                  <a:lnTo>
                    <a:pt x="93" y="94"/>
                  </a:lnTo>
                  <a:lnTo>
                    <a:pt x="97" y="90"/>
                  </a:lnTo>
                  <a:lnTo>
                    <a:pt x="102" y="85"/>
                  </a:lnTo>
                  <a:lnTo>
                    <a:pt x="104" y="80"/>
                  </a:lnTo>
                  <a:lnTo>
                    <a:pt x="105" y="76"/>
                  </a:lnTo>
                  <a:lnTo>
                    <a:pt x="106" y="69"/>
                  </a:lnTo>
                  <a:lnTo>
                    <a:pt x="106" y="64"/>
                  </a:lnTo>
                  <a:lnTo>
                    <a:pt x="106" y="59"/>
                  </a:lnTo>
                  <a:lnTo>
                    <a:pt x="104" y="54"/>
                  </a:lnTo>
                  <a:lnTo>
                    <a:pt x="100" y="49"/>
                  </a:lnTo>
                  <a:lnTo>
                    <a:pt x="97" y="45"/>
                  </a:lnTo>
                  <a:lnTo>
                    <a:pt x="93" y="41"/>
                  </a:lnTo>
                  <a:lnTo>
                    <a:pt x="88" y="37"/>
                  </a:lnTo>
                  <a:lnTo>
                    <a:pt x="83" y="36"/>
                  </a:lnTo>
                  <a:lnTo>
                    <a:pt x="76" y="33"/>
                  </a:lnTo>
                  <a:lnTo>
                    <a:pt x="71" y="34"/>
                  </a:lnTo>
                  <a:lnTo>
                    <a:pt x="65" y="34"/>
                  </a:lnTo>
                  <a:lnTo>
                    <a:pt x="59" y="36"/>
                  </a:lnTo>
                  <a:lnTo>
                    <a:pt x="53" y="38"/>
                  </a:lnTo>
                  <a:lnTo>
                    <a:pt x="49" y="41"/>
                  </a:lnTo>
                  <a:lnTo>
                    <a:pt x="44" y="46"/>
                  </a:lnTo>
                  <a:lnTo>
                    <a:pt x="41" y="51"/>
                  </a:lnTo>
                  <a:lnTo>
                    <a:pt x="39" y="55"/>
                  </a:lnTo>
                  <a:lnTo>
                    <a:pt x="36" y="62"/>
                  </a:lnTo>
                  <a:lnTo>
                    <a:pt x="35" y="67"/>
                  </a:lnTo>
                  <a:lnTo>
                    <a:pt x="35" y="71"/>
                  </a:lnTo>
                  <a:lnTo>
                    <a:pt x="2" y="75"/>
                  </a:lnTo>
                  <a:lnTo>
                    <a:pt x="0" y="68"/>
                  </a:lnTo>
                  <a:lnTo>
                    <a:pt x="2" y="59"/>
                  </a:lnTo>
                  <a:lnTo>
                    <a:pt x="3" y="51"/>
                  </a:lnTo>
                  <a:lnTo>
                    <a:pt x="5" y="43"/>
                  </a:lnTo>
                  <a:lnTo>
                    <a:pt x="10" y="37"/>
                  </a:lnTo>
                  <a:lnTo>
                    <a:pt x="14" y="29"/>
                  </a:lnTo>
                  <a:lnTo>
                    <a:pt x="19" y="24"/>
                  </a:lnTo>
                  <a:lnTo>
                    <a:pt x="26" y="19"/>
                  </a:lnTo>
                  <a:lnTo>
                    <a:pt x="31" y="13"/>
                  </a:lnTo>
                  <a:lnTo>
                    <a:pt x="39" y="10"/>
                  </a:lnTo>
                  <a:lnTo>
                    <a:pt x="46" y="6"/>
                  </a:lnTo>
                  <a:lnTo>
                    <a:pt x="53" y="2"/>
                  </a:lnTo>
                  <a:lnTo>
                    <a:pt x="70" y="2"/>
                  </a:lnTo>
                  <a:lnTo>
                    <a:pt x="80" y="0"/>
                  </a:lnTo>
                  <a:lnTo>
                    <a:pt x="87" y="2"/>
                  </a:lnTo>
                  <a:lnTo>
                    <a:pt x="95" y="6"/>
                  </a:lnTo>
                  <a:lnTo>
                    <a:pt x="102" y="10"/>
                  </a:lnTo>
                  <a:lnTo>
                    <a:pt x="109" y="12"/>
                  </a:lnTo>
                  <a:lnTo>
                    <a:pt x="115" y="17"/>
                  </a:lnTo>
                  <a:lnTo>
                    <a:pt x="122" y="21"/>
                  </a:lnTo>
                  <a:lnTo>
                    <a:pt x="127" y="28"/>
                  </a:lnTo>
                  <a:lnTo>
                    <a:pt x="132" y="36"/>
                  </a:lnTo>
                  <a:lnTo>
                    <a:pt x="135" y="42"/>
                  </a:lnTo>
                  <a:lnTo>
                    <a:pt x="139" y="50"/>
                  </a:lnTo>
                  <a:lnTo>
                    <a:pt x="140" y="58"/>
                  </a:lnTo>
                  <a:lnTo>
                    <a:pt x="139" y="65"/>
                  </a:lnTo>
                  <a:lnTo>
                    <a:pt x="140" y="72"/>
                  </a:lnTo>
                  <a:lnTo>
                    <a:pt x="138" y="81"/>
                  </a:lnTo>
                  <a:lnTo>
                    <a:pt x="135" y="88"/>
                  </a:lnTo>
                  <a:lnTo>
                    <a:pt x="134" y="97"/>
                  </a:lnTo>
                  <a:lnTo>
                    <a:pt x="130" y="102"/>
                  </a:lnTo>
                  <a:lnTo>
                    <a:pt x="125" y="108"/>
                  </a:lnTo>
                  <a:lnTo>
                    <a:pt x="119" y="115"/>
                  </a:lnTo>
                  <a:lnTo>
                    <a:pt x="112" y="119"/>
                  </a:lnTo>
                  <a:lnTo>
                    <a:pt x="105" y="125"/>
                  </a:lnTo>
                  <a:lnTo>
                    <a:pt x="97" y="128"/>
                  </a:lnTo>
                  <a:lnTo>
                    <a:pt x="91" y="130"/>
                  </a:lnTo>
                  <a:lnTo>
                    <a:pt x="83" y="133"/>
                  </a:lnTo>
                  <a:lnTo>
                    <a:pt x="74" y="134"/>
                  </a:lnTo>
                  <a:lnTo>
                    <a:pt x="66" y="134"/>
                  </a:lnTo>
                  <a:lnTo>
                    <a:pt x="58" y="133"/>
                  </a:lnTo>
                  <a:lnTo>
                    <a:pt x="49" y="130"/>
                  </a:lnTo>
                  <a:lnTo>
                    <a:pt x="41" y="128"/>
                  </a:lnTo>
                  <a:lnTo>
                    <a:pt x="35" y="124"/>
                  </a:lnTo>
                  <a:lnTo>
                    <a:pt x="27" y="120"/>
                  </a:lnTo>
                  <a:lnTo>
                    <a:pt x="22" y="114"/>
                  </a:lnTo>
                  <a:lnTo>
                    <a:pt x="16" y="110"/>
                  </a:lnTo>
                  <a:lnTo>
                    <a:pt x="13" y="103"/>
                  </a:lnTo>
                  <a:lnTo>
                    <a:pt x="9" y="95"/>
                  </a:lnTo>
                  <a:lnTo>
                    <a:pt x="3" y="88"/>
                  </a:lnTo>
                  <a:lnTo>
                    <a:pt x="2" y="81"/>
                  </a:lnTo>
                  <a:lnTo>
                    <a:pt x="2" y="75"/>
                  </a:lnTo>
                  <a:lnTo>
                    <a:pt x="35" y="71"/>
                  </a:lnTo>
                  <a:lnTo>
                    <a:pt x="35" y="71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304" name="Freeform 248">
              <a:extLst>
                <a:ext uri="{FF2B5EF4-FFF2-40B4-BE49-F238E27FC236}">
                  <a16:creationId xmlns:a16="http://schemas.microsoft.com/office/drawing/2014/main" id="{A881A7F8-84BF-48FA-A868-7AFB46749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" y="2516"/>
              <a:ext cx="23" cy="24"/>
            </a:xfrm>
            <a:custGeom>
              <a:avLst/>
              <a:gdLst>
                <a:gd name="T0" fmla="*/ 64 w 69"/>
                <a:gd name="T1" fmla="*/ 15 h 70"/>
                <a:gd name="T2" fmla="*/ 68 w 69"/>
                <a:gd name="T3" fmla="*/ 20 h 70"/>
                <a:gd name="T4" fmla="*/ 68 w 69"/>
                <a:gd name="T5" fmla="*/ 26 h 70"/>
                <a:gd name="T6" fmla="*/ 69 w 69"/>
                <a:gd name="T7" fmla="*/ 31 h 70"/>
                <a:gd name="T8" fmla="*/ 68 w 69"/>
                <a:gd name="T9" fmla="*/ 37 h 70"/>
                <a:gd name="T10" fmla="*/ 68 w 69"/>
                <a:gd name="T11" fmla="*/ 42 h 70"/>
                <a:gd name="T12" fmla="*/ 67 w 69"/>
                <a:gd name="T13" fmla="*/ 49 h 70"/>
                <a:gd name="T14" fmla="*/ 64 w 69"/>
                <a:gd name="T15" fmla="*/ 53 h 70"/>
                <a:gd name="T16" fmla="*/ 62 w 69"/>
                <a:gd name="T17" fmla="*/ 57 h 70"/>
                <a:gd name="T18" fmla="*/ 56 w 69"/>
                <a:gd name="T19" fmla="*/ 62 h 70"/>
                <a:gd name="T20" fmla="*/ 51 w 69"/>
                <a:gd name="T21" fmla="*/ 65 h 70"/>
                <a:gd name="T22" fmla="*/ 46 w 69"/>
                <a:gd name="T23" fmla="*/ 67 h 70"/>
                <a:gd name="T24" fmla="*/ 41 w 69"/>
                <a:gd name="T25" fmla="*/ 68 h 70"/>
                <a:gd name="T26" fmla="*/ 34 w 69"/>
                <a:gd name="T27" fmla="*/ 70 h 70"/>
                <a:gd name="T28" fmla="*/ 29 w 69"/>
                <a:gd name="T29" fmla="*/ 68 h 70"/>
                <a:gd name="T30" fmla="*/ 22 w 69"/>
                <a:gd name="T31" fmla="*/ 67 h 70"/>
                <a:gd name="T32" fmla="*/ 19 w 69"/>
                <a:gd name="T33" fmla="*/ 65 h 70"/>
                <a:gd name="T34" fmla="*/ 13 w 69"/>
                <a:gd name="T35" fmla="*/ 62 h 70"/>
                <a:gd name="T36" fmla="*/ 8 w 69"/>
                <a:gd name="T37" fmla="*/ 58 h 70"/>
                <a:gd name="T38" fmla="*/ 6 w 69"/>
                <a:gd name="T39" fmla="*/ 54 h 70"/>
                <a:gd name="T40" fmla="*/ 2 w 69"/>
                <a:gd name="T41" fmla="*/ 48 h 70"/>
                <a:gd name="T42" fmla="*/ 0 w 69"/>
                <a:gd name="T43" fmla="*/ 44 h 70"/>
                <a:gd name="T44" fmla="*/ 0 w 69"/>
                <a:gd name="T45" fmla="*/ 39 h 70"/>
                <a:gd name="T46" fmla="*/ 0 w 69"/>
                <a:gd name="T47" fmla="*/ 33 h 70"/>
                <a:gd name="T48" fmla="*/ 2 w 69"/>
                <a:gd name="T49" fmla="*/ 27 h 70"/>
                <a:gd name="T50" fmla="*/ 2 w 69"/>
                <a:gd name="T51" fmla="*/ 22 h 70"/>
                <a:gd name="T52" fmla="*/ 6 w 69"/>
                <a:gd name="T53" fmla="*/ 18 h 70"/>
                <a:gd name="T54" fmla="*/ 8 w 69"/>
                <a:gd name="T55" fmla="*/ 13 h 70"/>
                <a:gd name="T56" fmla="*/ 12 w 69"/>
                <a:gd name="T57" fmla="*/ 7 h 70"/>
                <a:gd name="T58" fmla="*/ 17 w 69"/>
                <a:gd name="T59" fmla="*/ 6 h 70"/>
                <a:gd name="T60" fmla="*/ 22 w 69"/>
                <a:gd name="T61" fmla="*/ 2 h 70"/>
                <a:gd name="T62" fmla="*/ 29 w 69"/>
                <a:gd name="T63" fmla="*/ 1 h 70"/>
                <a:gd name="T64" fmla="*/ 34 w 69"/>
                <a:gd name="T65" fmla="*/ 1 h 70"/>
                <a:gd name="T66" fmla="*/ 41 w 69"/>
                <a:gd name="T67" fmla="*/ 0 h 70"/>
                <a:gd name="T68" fmla="*/ 45 w 69"/>
                <a:gd name="T69" fmla="*/ 3 h 70"/>
                <a:gd name="T70" fmla="*/ 50 w 69"/>
                <a:gd name="T71" fmla="*/ 5 h 70"/>
                <a:gd name="T72" fmla="*/ 55 w 69"/>
                <a:gd name="T73" fmla="*/ 9 h 70"/>
                <a:gd name="T74" fmla="*/ 60 w 69"/>
                <a:gd name="T75" fmla="*/ 11 h 70"/>
                <a:gd name="T76" fmla="*/ 64 w 69"/>
                <a:gd name="T77" fmla="*/ 1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9" h="70">
                  <a:moveTo>
                    <a:pt x="64" y="15"/>
                  </a:moveTo>
                  <a:lnTo>
                    <a:pt x="68" y="20"/>
                  </a:lnTo>
                  <a:lnTo>
                    <a:pt x="68" y="26"/>
                  </a:lnTo>
                  <a:lnTo>
                    <a:pt x="69" y="31"/>
                  </a:lnTo>
                  <a:lnTo>
                    <a:pt x="68" y="37"/>
                  </a:lnTo>
                  <a:lnTo>
                    <a:pt x="68" y="42"/>
                  </a:lnTo>
                  <a:lnTo>
                    <a:pt x="67" y="49"/>
                  </a:lnTo>
                  <a:lnTo>
                    <a:pt x="64" y="53"/>
                  </a:lnTo>
                  <a:lnTo>
                    <a:pt x="62" y="57"/>
                  </a:lnTo>
                  <a:lnTo>
                    <a:pt x="56" y="62"/>
                  </a:lnTo>
                  <a:lnTo>
                    <a:pt x="51" y="65"/>
                  </a:lnTo>
                  <a:lnTo>
                    <a:pt x="46" y="67"/>
                  </a:lnTo>
                  <a:lnTo>
                    <a:pt x="41" y="68"/>
                  </a:lnTo>
                  <a:lnTo>
                    <a:pt x="34" y="70"/>
                  </a:lnTo>
                  <a:lnTo>
                    <a:pt x="29" y="68"/>
                  </a:lnTo>
                  <a:lnTo>
                    <a:pt x="22" y="67"/>
                  </a:lnTo>
                  <a:lnTo>
                    <a:pt x="19" y="65"/>
                  </a:lnTo>
                  <a:lnTo>
                    <a:pt x="13" y="62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8" y="13"/>
                  </a:lnTo>
                  <a:lnTo>
                    <a:pt x="12" y="7"/>
                  </a:lnTo>
                  <a:lnTo>
                    <a:pt x="17" y="6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5" y="3"/>
                  </a:lnTo>
                  <a:lnTo>
                    <a:pt x="50" y="5"/>
                  </a:lnTo>
                  <a:lnTo>
                    <a:pt x="55" y="9"/>
                  </a:lnTo>
                  <a:lnTo>
                    <a:pt x="60" y="11"/>
                  </a:lnTo>
                  <a:lnTo>
                    <a:pt x="64" y="15"/>
                  </a:ln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3305" name="Freeform 249">
              <a:extLst>
                <a:ext uri="{FF2B5EF4-FFF2-40B4-BE49-F238E27FC236}">
                  <a16:creationId xmlns:a16="http://schemas.microsoft.com/office/drawing/2014/main" id="{E7A7E687-9B38-47FC-924D-E06D81DD0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" y="2516"/>
              <a:ext cx="23" cy="24"/>
            </a:xfrm>
            <a:custGeom>
              <a:avLst/>
              <a:gdLst>
                <a:gd name="T0" fmla="*/ 64 w 69"/>
                <a:gd name="T1" fmla="*/ 15 h 70"/>
                <a:gd name="T2" fmla="*/ 68 w 69"/>
                <a:gd name="T3" fmla="*/ 20 h 70"/>
                <a:gd name="T4" fmla="*/ 68 w 69"/>
                <a:gd name="T5" fmla="*/ 26 h 70"/>
                <a:gd name="T6" fmla="*/ 69 w 69"/>
                <a:gd name="T7" fmla="*/ 31 h 70"/>
                <a:gd name="T8" fmla="*/ 68 w 69"/>
                <a:gd name="T9" fmla="*/ 37 h 70"/>
                <a:gd name="T10" fmla="*/ 68 w 69"/>
                <a:gd name="T11" fmla="*/ 42 h 70"/>
                <a:gd name="T12" fmla="*/ 67 w 69"/>
                <a:gd name="T13" fmla="*/ 49 h 70"/>
                <a:gd name="T14" fmla="*/ 64 w 69"/>
                <a:gd name="T15" fmla="*/ 53 h 70"/>
                <a:gd name="T16" fmla="*/ 62 w 69"/>
                <a:gd name="T17" fmla="*/ 57 h 70"/>
                <a:gd name="T18" fmla="*/ 56 w 69"/>
                <a:gd name="T19" fmla="*/ 62 h 70"/>
                <a:gd name="T20" fmla="*/ 51 w 69"/>
                <a:gd name="T21" fmla="*/ 65 h 70"/>
                <a:gd name="T22" fmla="*/ 46 w 69"/>
                <a:gd name="T23" fmla="*/ 67 h 70"/>
                <a:gd name="T24" fmla="*/ 41 w 69"/>
                <a:gd name="T25" fmla="*/ 68 h 70"/>
                <a:gd name="T26" fmla="*/ 34 w 69"/>
                <a:gd name="T27" fmla="*/ 70 h 70"/>
                <a:gd name="T28" fmla="*/ 29 w 69"/>
                <a:gd name="T29" fmla="*/ 68 h 70"/>
                <a:gd name="T30" fmla="*/ 22 w 69"/>
                <a:gd name="T31" fmla="*/ 67 h 70"/>
                <a:gd name="T32" fmla="*/ 19 w 69"/>
                <a:gd name="T33" fmla="*/ 65 h 70"/>
                <a:gd name="T34" fmla="*/ 13 w 69"/>
                <a:gd name="T35" fmla="*/ 62 h 70"/>
                <a:gd name="T36" fmla="*/ 8 w 69"/>
                <a:gd name="T37" fmla="*/ 58 h 70"/>
                <a:gd name="T38" fmla="*/ 6 w 69"/>
                <a:gd name="T39" fmla="*/ 54 h 70"/>
                <a:gd name="T40" fmla="*/ 2 w 69"/>
                <a:gd name="T41" fmla="*/ 48 h 70"/>
                <a:gd name="T42" fmla="*/ 0 w 69"/>
                <a:gd name="T43" fmla="*/ 44 h 70"/>
                <a:gd name="T44" fmla="*/ 0 w 69"/>
                <a:gd name="T45" fmla="*/ 39 h 70"/>
                <a:gd name="T46" fmla="*/ 0 w 69"/>
                <a:gd name="T47" fmla="*/ 33 h 70"/>
                <a:gd name="T48" fmla="*/ 2 w 69"/>
                <a:gd name="T49" fmla="*/ 27 h 70"/>
                <a:gd name="T50" fmla="*/ 2 w 69"/>
                <a:gd name="T51" fmla="*/ 22 h 70"/>
                <a:gd name="T52" fmla="*/ 6 w 69"/>
                <a:gd name="T53" fmla="*/ 18 h 70"/>
                <a:gd name="T54" fmla="*/ 8 w 69"/>
                <a:gd name="T55" fmla="*/ 13 h 70"/>
                <a:gd name="T56" fmla="*/ 12 w 69"/>
                <a:gd name="T57" fmla="*/ 7 h 70"/>
                <a:gd name="T58" fmla="*/ 17 w 69"/>
                <a:gd name="T59" fmla="*/ 6 h 70"/>
                <a:gd name="T60" fmla="*/ 22 w 69"/>
                <a:gd name="T61" fmla="*/ 2 h 70"/>
                <a:gd name="T62" fmla="*/ 29 w 69"/>
                <a:gd name="T63" fmla="*/ 1 h 70"/>
                <a:gd name="T64" fmla="*/ 34 w 69"/>
                <a:gd name="T65" fmla="*/ 1 h 70"/>
                <a:gd name="T66" fmla="*/ 41 w 69"/>
                <a:gd name="T67" fmla="*/ 0 h 70"/>
                <a:gd name="T68" fmla="*/ 45 w 69"/>
                <a:gd name="T69" fmla="*/ 3 h 70"/>
                <a:gd name="T70" fmla="*/ 50 w 69"/>
                <a:gd name="T71" fmla="*/ 5 h 70"/>
                <a:gd name="T72" fmla="*/ 55 w 69"/>
                <a:gd name="T73" fmla="*/ 9 h 70"/>
                <a:gd name="T74" fmla="*/ 60 w 69"/>
                <a:gd name="T75" fmla="*/ 11 h 70"/>
                <a:gd name="T76" fmla="*/ 64 w 69"/>
                <a:gd name="T77" fmla="*/ 15 h 70"/>
                <a:gd name="T78" fmla="*/ 64 w 69"/>
                <a:gd name="T79" fmla="*/ 1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9" h="70">
                  <a:moveTo>
                    <a:pt x="64" y="15"/>
                  </a:moveTo>
                  <a:lnTo>
                    <a:pt x="68" y="20"/>
                  </a:lnTo>
                  <a:lnTo>
                    <a:pt x="68" y="26"/>
                  </a:lnTo>
                  <a:lnTo>
                    <a:pt x="69" y="31"/>
                  </a:lnTo>
                  <a:lnTo>
                    <a:pt x="68" y="37"/>
                  </a:lnTo>
                  <a:lnTo>
                    <a:pt x="68" y="42"/>
                  </a:lnTo>
                  <a:lnTo>
                    <a:pt x="67" y="49"/>
                  </a:lnTo>
                  <a:lnTo>
                    <a:pt x="64" y="53"/>
                  </a:lnTo>
                  <a:lnTo>
                    <a:pt x="62" y="57"/>
                  </a:lnTo>
                  <a:lnTo>
                    <a:pt x="56" y="62"/>
                  </a:lnTo>
                  <a:lnTo>
                    <a:pt x="51" y="65"/>
                  </a:lnTo>
                  <a:lnTo>
                    <a:pt x="46" y="67"/>
                  </a:lnTo>
                  <a:lnTo>
                    <a:pt x="41" y="68"/>
                  </a:lnTo>
                  <a:lnTo>
                    <a:pt x="34" y="70"/>
                  </a:lnTo>
                  <a:lnTo>
                    <a:pt x="29" y="68"/>
                  </a:lnTo>
                  <a:lnTo>
                    <a:pt x="22" y="67"/>
                  </a:lnTo>
                  <a:lnTo>
                    <a:pt x="19" y="65"/>
                  </a:lnTo>
                  <a:lnTo>
                    <a:pt x="13" y="62"/>
                  </a:lnTo>
                  <a:lnTo>
                    <a:pt x="8" y="58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8" y="13"/>
                  </a:lnTo>
                  <a:lnTo>
                    <a:pt x="12" y="7"/>
                  </a:lnTo>
                  <a:lnTo>
                    <a:pt x="17" y="6"/>
                  </a:lnTo>
                  <a:lnTo>
                    <a:pt x="22" y="2"/>
                  </a:lnTo>
                  <a:lnTo>
                    <a:pt x="29" y="1"/>
                  </a:lnTo>
                  <a:lnTo>
                    <a:pt x="34" y="1"/>
                  </a:lnTo>
                  <a:lnTo>
                    <a:pt x="41" y="0"/>
                  </a:lnTo>
                  <a:lnTo>
                    <a:pt x="45" y="3"/>
                  </a:lnTo>
                  <a:lnTo>
                    <a:pt x="50" y="5"/>
                  </a:lnTo>
                  <a:lnTo>
                    <a:pt x="55" y="9"/>
                  </a:lnTo>
                  <a:lnTo>
                    <a:pt x="60" y="11"/>
                  </a:lnTo>
                  <a:lnTo>
                    <a:pt x="64" y="15"/>
                  </a:lnTo>
                  <a:lnTo>
                    <a:pt x="64" y="15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306" name="Freeform 250">
              <a:extLst>
                <a:ext uri="{FF2B5EF4-FFF2-40B4-BE49-F238E27FC236}">
                  <a16:creationId xmlns:a16="http://schemas.microsoft.com/office/drawing/2014/main" id="{10F7AE13-C25B-42AC-8A0B-564BFA99E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" y="2524"/>
              <a:ext cx="9" cy="11"/>
            </a:xfrm>
            <a:custGeom>
              <a:avLst/>
              <a:gdLst>
                <a:gd name="T0" fmla="*/ 1 w 27"/>
                <a:gd name="T1" fmla="*/ 13 h 33"/>
                <a:gd name="T2" fmla="*/ 1 w 27"/>
                <a:gd name="T3" fmla="*/ 9 h 33"/>
                <a:gd name="T4" fmla="*/ 4 w 27"/>
                <a:gd name="T5" fmla="*/ 5 h 33"/>
                <a:gd name="T6" fmla="*/ 6 w 27"/>
                <a:gd name="T7" fmla="*/ 2 h 33"/>
                <a:gd name="T8" fmla="*/ 9 w 27"/>
                <a:gd name="T9" fmla="*/ 0 h 33"/>
                <a:gd name="T10" fmla="*/ 14 w 27"/>
                <a:gd name="T11" fmla="*/ 1 h 33"/>
                <a:gd name="T12" fmla="*/ 17 w 27"/>
                <a:gd name="T13" fmla="*/ 0 h 33"/>
                <a:gd name="T14" fmla="*/ 21 w 27"/>
                <a:gd name="T15" fmla="*/ 4 h 33"/>
                <a:gd name="T16" fmla="*/ 22 w 27"/>
                <a:gd name="T17" fmla="*/ 6 h 33"/>
                <a:gd name="T18" fmla="*/ 26 w 27"/>
                <a:gd name="T19" fmla="*/ 10 h 33"/>
                <a:gd name="T20" fmla="*/ 27 w 27"/>
                <a:gd name="T21" fmla="*/ 15 h 33"/>
                <a:gd name="T22" fmla="*/ 27 w 27"/>
                <a:gd name="T23" fmla="*/ 20 h 33"/>
                <a:gd name="T24" fmla="*/ 26 w 27"/>
                <a:gd name="T25" fmla="*/ 24 h 33"/>
                <a:gd name="T26" fmla="*/ 23 w 27"/>
                <a:gd name="T27" fmla="*/ 30 h 33"/>
                <a:gd name="T28" fmla="*/ 21 w 27"/>
                <a:gd name="T29" fmla="*/ 32 h 33"/>
                <a:gd name="T30" fmla="*/ 17 w 27"/>
                <a:gd name="T31" fmla="*/ 33 h 33"/>
                <a:gd name="T32" fmla="*/ 14 w 27"/>
                <a:gd name="T33" fmla="*/ 33 h 33"/>
                <a:gd name="T34" fmla="*/ 10 w 27"/>
                <a:gd name="T35" fmla="*/ 33 h 33"/>
                <a:gd name="T36" fmla="*/ 5 w 27"/>
                <a:gd name="T37" fmla="*/ 31 h 33"/>
                <a:gd name="T38" fmla="*/ 4 w 27"/>
                <a:gd name="T39" fmla="*/ 28 h 33"/>
                <a:gd name="T40" fmla="*/ 1 w 27"/>
                <a:gd name="T41" fmla="*/ 22 h 33"/>
                <a:gd name="T42" fmla="*/ 0 w 27"/>
                <a:gd name="T43" fmla="*/ 19 h 33"/>
                <a:gd name="T44" fmla="*/ 1 w 27"/>
                <a:gd name="T45" fmla="*/ 13 h 33"/>
                <a:gd name="T46" fmla="*/ 1 w 27"/>
                <a:gd name="T47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3">
                  <a:moveTo>
                    <a:pt x="1" y="13"/>
                  </a:moveTo>
                  <a:lnTo>
                    <a:pt x="1" y="9"/>
                  </a:lnTo>
                  <a:lnTo>
                    <a:pt x="4" y="5"/>
                  </a:lnTo>
                  <a:lnTo>
                    <a:pt x="6" y="2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2" y="6"/>
                  </a:lnTo>
                  <a:lnTo>
                    <a:pt x="26" y="10"/>
                  </a:lnTo>
                  <a:lnTo>
                    <a:pt x="27" y="15"/>
                  </a:lnTo>
                  <a:lnTo>
                    <a:pt x="27" y="20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1" y="32"/>
                  </a:lnTo>
                  <a:lnTo>
                    <a:pt x="17" y="33"/>
                  </a:lnTo>
                  <a:lnTo>
                    <a:pt x="14" y="33"/>
                  </a:lnTo>
                  <a:lnTo>
                    <a:pt x="10" y="33"/>
                  </a:lnTo>
                  <a:lnTo>
                    <a:pt x="5" y="31"/>
                  </a:lnTo>
                  <a:lnTo>
                    <a:pt x="4" y="28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3307" name="Freeform 251">
              <a:extLst>
                <a:ext uri="{FF2B5EF4-FFF2-40B4-BE49-F238E27FC236}">
                  <a16:creationId xmlns:a16="http://schemas.microsoft.com/office/drawing/2014/main" id="{728A7001-3A6F-4EE5-9999-97A41B533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" y="2524"/>
              <a:ext cx="9" cy="11"/>
            </a:xfrm>
            <a:custGeom>
              <a:avLst/>
              <a:gdLst>
                <a:gd name="T0" fmla="*/ 1 w 27"/>
                <a:gd name="T1" fmla="*/ 13 h 33"/>
                <a:gd name="T2" fmla="*/ 1 w 27"/>
                <a:gd name="T3" fmla="*/ 9 h 33"/>
                <a:gd name="T4" fmla="*/ 4 w 27"/>
                <a:gd name="T5" fmla="*/ 5 h 33"/>
                <a:gd name="T6" fmla="*/ 6 w 27"/>
                <a:gd name="T7" fmla="*/ 2 h 33"/>
                <a:gd name="T8" fmla="*/ 9 w 27"/>
                <a:gd name="T9" fmla="*/ 0 h 33"/>
                <a:gd name="T10" fmla="*/ 14 w 27"/>
                <a:gd name="T11" fmla="*/ 1 h 33"/>
                <a:gd name="T12" fmla="*/ 17 w 27"/>
                <a:gd name="T13" fmla="*/ 0 h 33"/>
                <a:gd name="T14" fmla="*/ 21 w 27"/>
                <a:gd name="T15" fmla="*/ 4 h 33"/>
                <a:gd name="T16" fmla="*/ 22 w 27"/>
                <a:gd name="T17" fmla="*/ 6 h 33"/>
                <a:gd name="T18" fmla="*/ 26 w 27"/>
                <a:gd name="T19" fmla="*/ 10 h 33"/>
                <a:gd name="T20" fmla="*/ 27 w 27"/>
                <a:gd name="T21" fmla="*/ 15 h 33"/>
                <a:gd name="T22" fmla="*/ 27 w 27"/>
                <a:gd name="T23" fmla="*/ 20 h 33"/>
                <a:gd name="T24" fmla="*/ 26 w 27"/>
                <a:gd name="T25" fmla="*/ 24 h 33"/>
                <a:gd name="T26" fmla="*/ 23 w 27"/>
                <a:gd name="T27" fmla="*/ 30 h 33"/>
                <a:gd name="T28" fmla="*/ 21 w 27"/>
                <a:gd name="T29" fmla="*/ 32 h 33"/>
                <a:gd name="T30" fmla="*/ 17 w 27"/>
                <a:gd name="T31" fmla="*/ 33 h 33"/>
                <a:gd name="T32" fmla="*/ 14 w 27"/>
                <a:gd name="T33" fmla="*/ 33 h 33"/>
                <a:gd name="T34" fmla="*/ 10 w 27"/>
                <a:gd name="T35" fmla="*/ 33 h 33"/>
                <a:gd name="T36" fmla="*/ 5 w 27"/>
                <a:gd name="T37" fmla="*/ 31 h 33"/>
                <a:gd name="T38" fmla="*/ 4 w 27"/>
                <a:gd name="T39" fmla="*/ 28 h 33"/>
                <a:gd name="T40" fmla="*/ 1 w 27"/>
                <a:gd name="T41" fmla="*/ 22 h 33"/>
                <a:gd name="T42" fmla="*/ 0 w 27"/>
                <a:gd name="T43" fmla="*/ 19 h 33"/>
                <a:gd name="T44" fmla="*/ 1 w 27"/>
                <a:gd name="T45" fmla="*/ 13 h 33"/>
                <a:gd name="T46" fmla="*/ 1 w 27"/>
                <a:gd name="T47" fmla="*/ 1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3">
                  <a:moveTo>
                    <a:pt x="1" y="13"/>
                  </a:moveTo>
                  <a:lnTo>
                    <a:pt x="1" y="9"/>
                  </a:lnTo>
                  <a:lnTo>
                    <a:pt x="4" y="5"/>
                  </a:lnTo>
                  <a:lnTo>
                    <a:pt x="6" y="2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4"/>
                  </a:lnTo>
                  <a:lnTo>
                    <a:pt x="22" y="6"/>
                  </a:lnTo>
                  <a:lnTo>
                    <a:pt x="26" y="10"/>
                  </a:lnTo>
                  <a:lnTo>
                    <a:pt x="27" y="15"/>
                  </a:lnTo>
                  <a:lnTo>
                    <a:pt x="27" y="20"/>
                  </a:lnTo>
                  <a:lnTo>
                    <a:pt x="26" y="24"/>
                  </a:lnTo>
                  <a:lnTo>
                    <a:pt x="23" y="30"/>
                  </a:lnTo>
                  <a:lnTo>
                    <a:pt x="21" y="32"/>
                  </a:lnTo>
                  <a:lnTo>
                    <a:pt x="17" y="33"/>
                  </a:lnTo>
                  <a:lnTo>
                    <a:pt x="14" y="33"/>
                  </a:lnTo>
                  <a:lnTo>
                    <a:pt x="10" y="33"/>
                  </a:lnTo>
                  <a:lnTo>
                    <a:pt x="5" y="31"/>
                  </a:lnTo>
                  <a:lnTo>
                    <a:pt x="4" y="28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1" y="13"/>
                  </a:lnTo>
                  <a:lnTo>
                    <a:pt x="1" y="13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308" name="Freeform 252">
              <a:extLst>
                <a:ext uri="{FF2B5EF4-FFF2-40B4-BE49-F238E27FC236}">
                  <a16:creationId xmlns:a16="http://schemas.microsoft.com/office/drawing/2014/main" id="{F670027B-AEE7-4B21-947D-EA5785C2E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2506"/>
              <a:ext cx="46" cy="44"/>
            </a:xfrm>
            <a:custGeom>
              <a:avLst/>
              <a:gdLst>
                <a:gd name="T0" fmla="*/ 35 w 137"/>
                <a:gd name="T1" fmla="*/ 74 h 132"/>
                <a:gd name="T2" fmla="*/ 39 w 137"/>
                <a:gd name="T3" fmla="*/ 85 h 132"/>
                <a:gd name="T4" fmla="*/ 47 w 137"/>
                <a:gd name="T5" fmla="*/ 93 h 132"/>
                <a:gd name="T6" fmla="*/ 57 w 137"/>
                <a:gd name="T7" fmla="*/ 98 h 132"/>
                <a:gd name="T8" fmla="*/ 69 w 137"/>
                <a:gd name="T9" fmla="*/ 99 h 132"/>
                <a:gd name="T10" fmla="*/ 79 w 137"/>
                <a:gd name="T11" fmla="*/ 98 h 132"/>
                <a:gd name="T12" fmla="*/ 91 w 137"/>
                <a:gd name="T13" fmla="*/ 93 h 132"/>
                <a:gd name="T14" fmla="*/ 99 w 137"/>
                <a:gd name="T15" fmla="*/ 85 h 132"/>
                <a:gd name="T16" fmla="*/ 101 w 137"/>
                <a:gd name="T17" fmla="*/ 73 h 132"/>
                <a:gd name="T18" fmla="*/ 104 w 137"/>
                <a:gd name="T19" fmla="*/ 63 h 132"/>
                <a:gd name="T20" fmla="*/ 100 w 137"/>
                <a:gd name="T21" fmla="*/ 54 h 132"/>
                <a:gd name="T22" fmla="*/ 94 w 137"/>
                <a:gd name="T23" fmla="*/ 42 h 132"/>
                <a:gd name="T24" fmla="*/ 86 w 137"/>
                <a:gd name="T25" fmla="*/ 37 h 132"/>
                <a:gd name="T26" fmla="*/ 74 w 137"/>
                <a:gd name="T27" fmla="*/ 33 h 132"/>
                <a:gd name="T28" fmla="*/ 64 w 137"/>
                <a:gd name="T29" fmla="*/ 33 h 132"/>
                <a:gd name="T30" fmla="*/ 51 w 137"/>
                <a:gd name="T31" fmla="*/ 38 h 132"/>
                <a:gd name="T32" fmla="*/ 43 w 137"/>
                <a:gd name="T33" fmla="*/ 45 h 132"/>
                <a:gd name="T34" fmla="*/ 36 w 137"/>
                <a:gd name="T35" fmla="*/ 54 h 132"/>
                <a:gd name="T36" fmla="*/ 34 w 137"/>
                <a:gd name="T37" fmla="*/ 65 h 132"/>
                <a:gd name="T38" fmla="*/ 2 w 137"/>
                <a:gd name="T39" fmla="*/ 73 h 132"/>
                <a:gd name="T40" fmla="*/ 2 w 137"/>
                <a:gd name="T41" fmla="*/ 58 h 132"/>
                <a:gd name="T42" fmla="*/ 5 w 137"/>
                <a:gd name="T43" fmla="*/ 42 h 132"/>
                <a:gd name="T44" fmla="*/ 13 w 137"/>
                <a:gd name="T45" fmla="*/ 28 h 132"/>
                <a:gd name="T46" fmla="*/ 23 w 137"/>
                <a:gd name="T47" fmla="*/ 17 h 132"/>
                <a:gd name="T48" fmla="*/ 36 w 137"/>
                <a:gd name="T49" fmla="*/ 8 h 132"/>
                <a:gd name="T50" fmla="*/ 52 w 137"/>
                <a:gd name="T51" fmla="*/ 3 h 132"/>
                <a:gd name="T52" fmla="*/ 77 w 137"/>
                <a:gd name="T53" fmla="*/ 0 h 132"/>
                <a:gd name="T54" fmla="*/ 92 w 137"/>
                <a:gd name="T55" fmla="*/ 3 h 132"/>
                <a:gd name="T56" fmla="*/ 107 w 137"/>
                <a:gd name="T57" fmla="*/ 11 h 132"/>
                <a:gd name="T58" fmla="*/ 120 w 137"/>
                <a:gd name="T59" fmla="*/ 20 h 132"/>
                <a:gd name="T60" fmla="*/ 130 w 137"/>
                <a:gd name="T61" fmla="*/ 33 h 132"/>
                <a:gd name="T62" fmla="*/ 134 w 137"/>
                <a:gd name="T63" fmla="*/ 47 h 132"/>
                <a:gd name="T64" fmla="*/ 137 w 137"/>
                <a:gd name="T65" fmla="*/ 64 h 132"/>
                <a:gd name="T66" fmla="*/ 135 w 137"/>
                <a:gd name="T67" fmla="*/ 80 h 132"/>
                <a:gd name="T68" fmla="*/ 131 w 137"/>
                <a:gd name="T69" fmla="*/ 94 h 132"/>
                <a:gd name="T70" fmla="*/ 122 w 137"/>
                <a:gd name="T71" fmla="*/ 107 h 132"/>
                <a:gd name="T72" fmla="*/ 111 w 137"/>
                <a:gd name="T73" fmla="*/ 117 h 132"/>
                <a:gd name="T74" fmla="*/ 96 w 137"/>
                <a:gd name="T75" fmla="*/ 126 h 132"/>
                <a:gd name="T76" fmla="*/ 81 w 137"/>
                <a:gd name="T77" fmla="*/ 130 h 132"/>
                <a:gd name="T78" fmla="*/ 65 w 137"/>
                <a:gd name="T79" fmla="*/ 132 h 132"/>
                <a:gd name="T80" fmla="*/ 49 w 137"/>
                <a:gd name="T81" fmla="*/ 130 h 132"/>
                <a:gd name="T82" fmla="*/ 34 w 137"/>
                <a:gd name="T83" fmla="*/ 121 h 132"/>
                <a:gd name="T84" fmla="*/ 21 w 137"/>
                <a:gd name="T85" fmla="*/ 112 h 132"/>
                <a:gd name="T86" fmla="*/ 10 w 137"/>
                <a:gd name="T87" fmla="*/ 100 h 132"/>
                <a:gd name="T88" fmla="*/ 4 w 137"/>
                <a:gd name="T89" fmla="*/ 86 h 132"/>
                <a:gd name="T90" fmla="*/ 2 w 137"/>
                <a:gd name="T91" fmla="*/ 7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132">
                  <a:moveTo>
                    <a:pt x="35" y="69"/>
                  </a:moveTo>
                  <a:lnTo>
                    <a:pt x="35" y="74"/>
                  </a:lnTo>
                  <a:lnTo>
                    <a:pt x="35" y="80"/>
                  </a:lnTo>
                  <a:lnTo>
                    <a:pt x="39" y="85"/>
                  </a:lnTo>
                  <a:lnTo>
                    <a:pt x="43" y="90"/>
                  </a:lnTo>
                  <a:lnTo>
                    <a:pt x="47" y="93"/>
                  </a:lnTo>
                  <a:lnTo>
                    <a:pt x="52" y="95"/>
                  </a:lnTo>
                  <a:lnTo>
                    <a:pt x="57" y="98"/>
                  </a:lnTo>
                  <a:lnTo>
                    <a:pt x="64" y="98"/>
                  </a:lnTo>
                  <a:lnTo>
                    <a:pt x="69" y="99"/>
                  </a:lnTo>
                  <a:lnTo>
                    <a:pt x="74" y="99"/>
                  </a:lnTo>
                  <a:lnTo>
                    <a:pt x="79" y="98"/>
                  </a:lnTo>
                  <a:lnTo>
                    <a:pt x="86" y="97"/>
                  </a:lnTo>
                  <a:lnTo>
                    <a:pt x="91" y="93"/>
                  </a:lnTo>
                  <a:lnTo>
                    <a:pt x="96" y="87"/>
                  </a:lnTo>
                  <a:lnTo>
                    <a:pt x="99" y="85"/>
                  </a:lnTo>
                  <a:lnTo>
                    <a:pt x="100" y="80"/>
                  </a:lnTo>
                  <a:lnTo>
                    <a:pt x="101" y="73"/>
                  </a:lnTo>
                  <a:lnTo>
                    <a:pt x="104" y="68"/>
                  </a:lnTo>
                  <a:lnTo>
                    <a:pt x="104" y="63"/>
                  </a:lnTo>
                  <a:lnTo>
                    <a:pt x="103" y="58"/>
                  </a:lnTo>
                  <a:lnTo>
                    <a:pt x="100" y="54"/>
                  </a:lnTo>
                  <a:lnTo>
                    <a:pt x="99" y="47"/>
                  </a:lnTo>
                  <a:lnTo>
                    <a:pt x="94" y="42"/>
                  </a:lnTo>
                  <a:lnTo>
                    <a:pt x="90" y="39"/>
                  </a:lnTo>
                  <a:lnTo>
                    <a:pt x="86" y="37"/>
                  </a:lnTo>
                  <a:lnTo>
                    <a:pt x="79" y="34"/>
                  </a:lnTo>
                  <a:lnTo>
                    <a:pt x="74" y="33"/>
                  </a:lnTo>
                  <a:lnTo>
                    <a:pt x="69" y="32"/>
                  </a:lnTo>
                  <a:lnTo>
                    <a:pt x="64" y="33"/>
                  </a:lnTo>
                  <a:lnTo>
                    <a:pt x="56" y="34"/>
                  </a:lnTo>
                  <a:lnTo>
                    <a:pt x="51" y="38"/>
                  </a:lnTo>
                  <a:lnTo>
                    <a:pt x="47" y="41"/>
                  </a:lnTo>
                  <a:lnTo>
                    <a:pt x="43" y="45"/>
                  </a:lnTo>
                  <a:lnTo>
                    <a:pt x="40" y="48"/>
                  </a:lnTo>
                  <a:lnTo>
                    <a:pt x="36" y="54"/>
                  </a:lnTo>
                  <a:lnTo>
                    <a:pt x="36" y="59"/>
                  </a:lnTo>
                  <a:lnTo>
                    <a:pt x="34" y="65"/>
                  </a:lnTo>
                  <a:lnTo>
                    <a:pt x="35" y="69"/>
                  </a:lnTo>
                  <a:lnTo>
                    <a:pt x="2" y="73"/>
                  </a:lnTo>
                  <a:lnTo>
                    <a:pt x="0" y="65"/>
                  </a:lnTo>
                  <a:lnTo>
                    <a:pt x="2" y="58"/>
                  </a:lnTo>
                  <a:lnTo>
                    <a:pt x="4" y="50"/>
                  </a:lnTo>
                  <a:lnTo>
                    <a:pt x="5" y="42"/>
                  </a:lnTo>
                  <a:lnTo>
                    <a:pt x="9" y="35"/>
                  </a:lnTo>
                  <a:lnTo>
                    <a:pt x="13" y="28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31" y="12"/>
                  </a:lnTo>
                  <a:lnTo>
                    <a:pt x="36" y="8"/>
                  </a:lnTo>
                  <a:lnTo>
                    <a:pt x="44" y="6"/>
                  </a:lnTo>
                  <a:lnTo>
                    <a:pt x="52" y="3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5" y="2"/>
                  </a:lnTo>
                  <a:lnTo>
                    <a:pt x="92" y="3"/>
                  </a:lnTo>
                  <a:lnTo>
                    <a:pt x="100" y="8"/>
                  </a:lnTo>
                  <a:lnTo>
                    <a:pt x="107" y="11"/>
                  </a:lnTo>
                  <a:lnTo>
                    <a:pt x="113" y="15"/>
                  </a:lnTo>
                  <a:lnTo>
                    <a:pt x="120" y="20"/>
                  </a:lnTo>
                  <a:lnTo>
                    <a:pt x="124" y="28"/>
                  </a:lnTo>
                  <a:lnTo>
                    <a:pt x="130" y="33"/>
                  </a:lnTo>
                  <a:lnTo>
                    <a:pt x="133" y="42"/>
                  </a:lnTo>
                  <a:lnTo>
                    <a:pt x="134" y="47"/>
                  </a:lnTo>
                  <a:lnTo>
                    <a:pt x="137" y="55"/>
                  </a:lnTo>
                  <a:lnTo>
                    <a:pt x="137" y="64"/>
                  </a:lnTo>
                  <a:lnTo>
                    <a:pt x="137" y="72"/>
                  </a:lnTo>
                  <a:lnTo>
                    <a:pt x="135" y="80"/>
                  </a:lnTo>
                  <a:lnTo>
                    <a:pt x="133" y="86"/>
                  </a:lnTo>
                  <a:lnTo>
                    <a:pt x="131" y="94"/>
                  </a:lnTo>
                  <a:lnTo>
                    <a:pt x="127" y="100"/>
                  </a:lnTo>
                  <a:lnTo>
                    <a:pt x="122" y="107"/>
                  </a:lnTo>
                  <a:lnTo>
                    <a:pt x="117" y="113"/>
                  </a:lnTo>
                  <a:lnTo>
                    <a:pt x="111" y="117"/>
                  </a:lnTo>
                  <a:lnTo>
                    <a:pt x="103" y="123"/>
                  </a:lnTo>
                  <a:lnTo>
                    <a:pt x="96" y="126"/>
                  </a:lnTo>
                  <a:lnTo>
                    <a:pt x="88" y="129"/>
                  </a:lnTo>
                  <a:lnTo>
                    <a:pt x="81" y="130"/>
                  </a:lnTo>
                  <a:lnTo>
                    <a:pt x="73" y="132"/>
                  </a:lnTo>
                  <a:lnTo>
                    <a:pt x="65" y="132"/>
                  </a:lnTo>
                  <a:lnTo>
                    <a:pt x="57" y="130"/>
                  </a:lnTo>
                  <a:lnTo>
                    <a:pt x="49" y="130"/>
                  </a:lnTo>
                  <a:lnTo>
                    <a:pt x="40" y="126"/>
                  </a:lnTo>
                  <a:lnTo>
                    <a:pt x="34" y="121"/>
                  </a:lnTo>
                  <a:lnTo>
                    <a:pt x="27" y="117"/>
                  </a:lnTo>
                  <a:lnTo>
                    <a:pt x="21" y="112"/>
                  </a:lnTo>
                  <a:lnTo>
                    <a:pt x="16" y="107"/>
                  </a:lnTo>
                  <a:lnTo>
                    <a:pt x="10" y="100"/>
                  </a:lnTo>
                  <a:lnTo>
                    <a:pt x="6" y="94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2" y="73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3309" name="Freeform 253">
              <a:extLst>
                <a:ext uri="{FF2B5EF4-FFF2-40B4-BE49-F238E27FC236}">
                  <a16:creationId xmlns:a16="http://schemas.microsoft.com/office/drawing/2014/main" id="{E1B3D626-B118-4DAA-A5B7-6BDCA3C23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2" y="2506"/>
              <a:ext cx="46" cy="44"/>
            </a:xfrm>
            <a:custGeom>
              <a:avLst/>
              <a:gdLst>
                <a:gd name="T0" fmla="*/ 35 w 137"/>
                <a:gd name="T1" fmla="*/ 74 h 132"/>
                <a:gd name="T2" fmla="*/ 39 w 137"/>
                <a:gd name="T3" fmla="*/ 85 h 132"/>
                <a:gd name="T4" fmla="*/ 47 w 137"/>
                <a:gd name="T5" fmla="*/ 93 h 132"/>
                <a:gd name="T6" fmla="*/ 57 w 137"/>
                <a:gd name="T7" fmla="*/ 98 h 132"/>
                <a:gd name="T8" fmla="*/ 69 w 137"/>
                <a:gd name="T9" fmla="*/ 99 h 132"/>
                <a:gd name="T10" fmla="*/ 79 w 137"/>
                <a:gd name="T11" fmla="*/ 98 h 132"/>
                <a:gd name="T12" fmla="*/ 91 w 137"/>
                <a:gd name="T13" fmla="*/ 93 h 132"/>
                <a:gd name="T14" fmla="*/ 99 w 137"/>
                <a:gd name="T15" fmla="*/ 85 h 132"/>
                <a:gd name="T16" fmla="*/ 101 w 137"/>
                <a:gd name="T17" fmla="*/ 73 h 132"/>
                <a:gd name="T18" fmla="*/ 104 w 137"/>
                <a:gd name="T19" fmla="*/ 63 h 132"/>
                <a:gd name="T20" fmla="*/ 100 w 137"/>
                <a:gd name="T21" fmla="*/ 54 h 132"/>
                <a:gd name="T22" fmla="*/ 94 w 137"/>
                <a:gd name="T23" fmla="*/ 42 h 132"/>
                <a:gd name="T24" fmla="*/ 86 w 137"/>
                <a:gd name="T25" fmla="*/ 37 h 132"/>
                <a:gd name="T26" fmla="*/ 74 w 137"/>
                <a:gd name="T27" fmla="*/ 33 h 132"/>
                <a:gd name="T28" fmla="*/ 64 w 137"/>
                <a:gd name="T29" fmla="*/ 33 h 132"/>
                <a:gd name="T30" fmla="*/ 51 w 137"/>
                <a:gd name="T31" fmla="*/ 38 h 132"/>
                <a:gd name="T32" fmla="*/ 43 w 137"/>
                <a:gd name="T33" fmla="*/ 45 h 132"/>
                <a:gd name="T34" fmla="*/ 36 w 137"/>
                <a:gd name="T35" fmla="*/ 54 h 132"/>
                <a:gd name="T36" fmla="*/ 34 w 137"/>
                <a:gd name="T37" fmla="*/ 65 h 132"/>
                <a:gd name="T38" fmla="*/ 2 w 137"/>
                <a:gd name="T39" fmla="*/ 73 h 132"/>
                <a:gd name="T40" fmla="*/ 2 w 137"/>
                <a:gd name="T41" fmla="*/ 58 h 132"/>
                <a:gd name="T42" fmla="*/ 5 w 137"/>
                <a:gd name="T43" fmla="*/ 42 h 132"/>
                <a:gd name="T44" fmla="*/ 13 w 137"/>
                <a:gd name="T45" fmla="*/ 28 h 132"/>
                <a:gd name="T46" fmla="*/ 23 w 137"/>
                <a:gd name="T47" fmla="*/ 17 h 132"/>
                <a:gd name="T48" fmla="*/ 36 w 137"/>
                <a:gd name="T49" fmla="*/ 8 h 132"/>
                <a:gd name="T50" fmla="*/ 52 w 137"/>
                <a:gd name="T51" fmla="*/ 3 h 132"/>
                <a:gd name="T52" fmla="*/ 77 w 137"/>
                <a:gd name="T53" fmla="*/ 0 h 132"/>
                <a:gd name="T54" fmla="*/ 92 w 137"/>
                <a:gd name="T55" fmla="*/ 3 h 132"/>
                <a:gd name="T56" fmla="*/ 107 w 137"/>
                <a:gd name="T57" fmla="*/ 11 h 132"/>
                <a:gd name="T58" fmla="*/ 120 w 137"/>
                <a:gd name="T59" fmla="*/ 20 h 132"/>
                <a:gd name="T60" fmla="*/ 130 w 137"/>
                <a:gd name="T61" fmla="*/ 33 h 132"/>
                <a:gd name="T62" fmla="*/ 134 w 137"/>
                <a:gd name="T63" fmla="*/ 47 h 132"/>
                <a:gd name="T64" fmla="*/ 137 w 137"/>
                <a:gd name="T65" fmla="*/ 64 h 132"/>
                <a:gd name="T66" fmla="*/ 135 w 137"/>
                <a:gd name="T67" fmla="*/ 80 h 132"/>
                <a:gd name="T68" fmla="*/ 131 w 137"/>
                <a:gd name="T69" fmla="*/ 94 h 132"/>
                <a:gd name="T70" fmla="*/ 122 w 137"/>
                <a:gd name="T71" fmla="*/ 107 h 132"/>
                <a:gd name="T72" fmla="*/ 111 w 137"/>
                <a:gd name="T73" fmla="*/ 117 h 132"/>
                <a:gd name="T74" fmla="*/ 96 w 137"/>
                <a:gd name="T75" fmla="*/ 126 h 132"/>
                <a:gd name="T76" fmla="*/ 81 w 137"/>
                <a:gd name="T77" fmla="*/ 130 h 132"/>
                <a:gd name="T78" fmla="*/ 65 w 137"/>
                <a:gd name="T79" fmla="*/ 132 h 132"/>
                <a:gd name="T80" fmla="*/ 49 w 137"/>
                <a:gd name="T81" fmla="*/ 130 h 132"/>
                <a:gd name="T82" fmla="*/ 34 w 137"/>
                <a:gd name="T83" fmla="*/ 121 h 132"/>
                <a:gd name="T84" fmla="*/ 21 w 137"/>
                <a:gd name="T85" fmla="*/ 112 h 132"/>
                <a:gd name="T86" fmla="*/ 10 w 137"/>
                <a:gd name="T87" fmla="*/ 100 h 132"/>
                <a:gd name="T88" fmla="*/ 4 w 137"/>
                <a:gd name="T89" fmla="*/ 86 h 132"/>
                <a:gd name="T90" fmla="*/ 2 w 137"/>
                <a:gd name="T91" fmla="*/ 73 h 132"/>
                <a:gd name="T92" fmla="*/ 35 w 137"/>
                <a:gd name="T93" fmla="*/ 69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7" h="132">
                  <a:moveTo>
                    <a:pt x="35" y="69"/>
                  </a:moveTo>
                  <a:lnTo>
                    <a:pt x="35" y="74"/>
                  </a:lnTo>
                  <a:lnTo>
                    <a:pt x="35" y="80"/>
                  </a:lnTo>
                  <a:lnTo>
                    <a:pt x="39" y="85"/>
                  </a:lnTo>
                  <a:lnTo>
                    <a:pt x="43" y="90"/>
                  </a:lnTo>
                  <a:lnTo>
                    <a:pt x="47" y="93"/>
                  </a:lnTo>
                  <a:lnTo>
                    <a:pt x="52" y="95"/>
                  </a:lnTo>
                  <a:lnTo>
                    <a:pt x="57" y="98"/>
                  </a:lnTo>
                  <a:lnTo>
                    <a:pt x="64" y="98"/>
                  </a:lnTo>
                  <a:lnTo>
                    <a:pt x="69" y="99"/>
                  </a:lnTo>
                  <a:lnTo>
                    <a:pt x="74" y="99"/>
                  </a:lnTo>
                  <a:lnTo>
                    <a:pt x="79" y="98"/>
                  </a:lnTo>
                  <a:lnTo>
                    <a:pt x="86" y="97"/>
                  </a:lnTo>
                  <a:lnTo>
                    <a:pt x="91" y="93"/>
                  </a:lnTo>
                  <a:lnTo>
                    <a:pt x="96" y="87"/>
                  </a:lnTo>
                  <a:lnTo>
                    <a:pt x="99" y="85"/>
                  </a:lnTo>
                  <a:lnTo>
                    <a:pt x="100" y="80"/>
                  </a:lnTo>
                  <a:lnTo>
                    <a:pt x="101" y="73"/>
                  </a:lnTo>
                  <a:lnTo>
                    <a:pt x="104" y="68"/>
                  </a:lnTo>
                  <a:lnTo>
                    <a:pt x="104" y="63"/>
                  </a:lnTo>
                  <a:lnTo>
                    <a:pt x="103" y="58"/>
                  </a:lnTo>
                  <a:lnTo>
                    <a:pt x="100" y="54"/>
                  </a:lnTo>
                  <a:lnTo>
                    <a:pt x="99" y="47"/>
                  </a:lnTo>
                  <a:lnTo>
                    <a:pt x="94" y="42"/>
                  </a:lnTo>
                  <a:lnTo>
                    <a:pt x="90" y="39"/>
                  </a:lnTo>
                  <a:lnTo>
                    <a:pt x="86" y="37"/>
                  </a:lnTo>
                  <a:lnTo>
                    <a:pt x="79" y="34"/>
                  </a:lnTo>
                  <a:lnTo>
                    <a:pt x="74" y="33"/>
                  </a:lnTo>
                  <a:lnTo>
                    <a:pt x="69" y="32"/>
                  </a:lnTo>
                  <a:lnTo>
                    <a:pt x="64" y="33"/>
                  </a:lnTo>
                  <a:lnTo>
                    <a:pt x="56" y="34"/>
                  </a:lnTo>
                  <a:lnTo>
                    <a:pt x="51" y="38"/>
                  </a:lnTo>
                  <a:lnTo>
                    <a:pt x="47" y="41"/>
                  </a:lnTo>
                  <a:lnTo>
                    <a:pt x="43" y="45"/>
                  </a:lnTo>
                  <a:lnTo>
                    <a:pt x="40" y="48"/>
                  </a:lnTo>
                  <a:lnTo>
                    <a:pt x="36" y="54"/>
                  </a:lnTo>
                  <a:lnTo>
                    <a:pt x="36" y="59"/>
                  </a:lnTo>
                  <a:lnTo>
                    <a:pt x="34" y="65"/>
                  </a:lnTo>
                  <a:lnTo>
                    <a:pt x="35" y="69"/>
                  </a:lnTo>
                  <a:lnTo>
                    <a:pt x="2" y="73"/>
                  </a:lnTo>
                  <a:lnTo>
                    <a:pt x="0" y="65"/>
                  </a:lnTo>
                  <a:lnTo>
                    <a:pt x="2" y="58"/>
                  </a:lnTo>
                  <a:lnTo>
                    <a:pt x="4" y="50"/>
                  </a:lnTo>
                  <a:lnTo>
                    <a:pt x="5" y="42"/>
                  </a:lnTo>
                  <a:lnTo>
                    <a:pt x="9" y="35"/>
                  </a:lnTo>
                  <a:lnTo>
                    <a:pt x="13" y="28"/>
                  </a:lnTo>
                  <a:lnTo>
                    <a:pt x="19" y="22"/>
                  </a:lnTo>
                  <a:lnTo>
                    <a:pt x="23" y="17"/>
                  </a:lnTo>
                  <a:lnTo>
                    <a:pt x="31" y="12"/>
                  </a:lnTo>
                  <a:lnTo>
                    <a:pt x="36" y="8"/>
                  </a:lnTo>
                  <a:lnTo>
                    <a:pt x="44" y="6"/>
                  </a:lnTo>
                  <a:lnTo>
                    <a:pt x="52" y="3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85" y="2"/>
                  </a:lnTo>
                  <a:lnTo>
                    <a:pt x="92" y="3"/>
                  </a:lnTo>
                  <a:lnTo>
                    <a:pt x="100" y="8"/>
                  </a:lnTo>
                  <a:lnTo>
                    <a:pt x="107" y="11"/>
                  </a:lnTo>
                  <a:lnTo>
                    <a:pt x="113" y="15"/>
                  </a:lnTo>
                  <a:lnTo>
                    <a:pt x="120" y="20"/>
                  </a:lnTo>
                  <a:lnTo>
                    <a:pt x="124" y="28"/>
                  </a:lnTo>
                  <a:lnTo>
                    <a:pt x="130" y="33"/>
                  </a:lnTo>
                  <a:lnTo>
                    <a:pt x="133" y="42"/>
                  </a:lnTo>
                  <a:lnTo>
                    <a:pt x="134" y="47"/>
                  </a:lnTo>
                  <a:lnTo>
                    <a:pt x="137" y="55"/>
                  </a:lnTo>
                  <a:lnTo>
                    <a:pt x="137" y="64"/>
                  </a:lnTo>
                  <a:lnTo>
                    <a:pt x="137" y="72"/>
                  </a:lnTo>
                  <a:lnTo>
                    <a:pt x="135" y="80"/>
                  </a:lnTo>
                  <a:lnTo>
                    <a:pt x="133" y="86"/>
                  </a:lnTo>
                  <a:lnTo>
                    <a:pt x="131" y="94"/>
                  </a:lnTo>
                  <a:lnTo>
                    <a:pt x="127" y="100"/>
                  </a:lnTo>
                  <a:lnTo>
                    <a:pt x="122" y="107"/>
                  </a:lnTo>
                  <a:lnTo>
                    <a:pt x="117" y="113"/>
                  </a:lnTo>
                  <a:lnTo>
                    <a:pt x="111" y="117"/>
                  </a:lnTo>
                  <a:lnTo>
                    <a:pt x="103" y="123"/>
                  </a:lnTo>
                  <a:lnTo>
                    <a:pt x="96" y="126"/>
                  </a:lnTo>
                  <a:lnTo>
                    <a:pt x="88" y="129"/>
                  </a:lnTo>
                  <a:lnTo>
                    <a:pt x="81" y="130"/>
                  </a:lnTo>
                  <a:lnTo>
                    <a:pt x="73" y="132"/>
                  </a:lnTo>
                  <a:lnTo>
                    <a:pt x="65" y="132"/>
                  </a:lnTo>
                  <a:lnTo>
                    <a:pt x="57" y="130"/>
                  </a:lnTo>
                  <a:lnTo>
                    <a:pt x="49" y="130"/>
                  </a:lnTo>
                  <a:lnTo>
                    <a:pt x="40" y="126"/>
                  </a:lnTo>
                  <a:lnTo>
                    <a:pt x="34" y="121"/>
                  </a:lnTo>
                  <a:lnTo>
                    <a:pt x="27" y="117"/>
                  </a:lnTo>
                  <a:lnTo>
                    <a:pt x="21" y="112"/>
                  </a:lnTo>
                  <a:lnTo>
                    <a:pt x="16" y="107"/>
                  </a:lnTo>
                  <a:lnTo>
                    <a:pt x="10" y="100"/>
                  </a:lnTo>
                  <a:lnTo>
                    <a:pt x="6" y="94"/>
                  </a:lnTo>
                  <a:lnTo>
                    <a:pt x="4" y="86"/>
                  </a:lnTo>
                  <a:lnTo>
                    <a:pt x="2" y="80"/>
                  </a:lnTo>
                  <a:lnTo>
                    <a:pt x="2" y="73"/>
                  </a:lnTo>
                  <a:lnTo>
                    <a:pt x="35" y="69"/>
                  </a:lnTo>
                  <a:lnTo>
                    <a:pt x="35" y="69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310" name="Freeform 254">
              <a:extLst>
                <a:ext uri="{FF2B5EF4-FFF2-40B4-BE49-F238E27FC236}">
                  <a16:creationId xmlns:a16="http://schemas.microsoft.com/office/drawing/2014/main" id="{AA8F45D3-EDE2-4BEE-AD36-776BD0F1C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" y="2546"/>
              <a:ext cx="24" cy="23"/>
            </a:xfrm>
            <a:custGeom>
              <a:avLst/>
              <a:gdLst>
                <a:gd name="T0" fmla="*/ 66 w 72"/>
                <a:gd name="T1" fmla="*/ 16 h 69"/>
                <a:gd name="T2" fmla="*/ 69 w 72"/>
                <a:gd name="T3" fmla="*/ 21 h 69"/>
                <a:gd name="T4" fmla="*/ 72 w 72"/>
                <a:gd name="T5" fmla="*/ 26 h 69"/>
                <a:gd name="T6" fmla="*/ 72 w 72"/>
                <a:gd name="T7" fmla="*/ 31 h 69"/>
                <a:gd name="T8" fmla="*/ 72 w 72"/>
                <a:gd name="T9" fmla="*/ 37 h 69"/>
                <a:gd name="T10" fmla="*/ 69 w 72"/>
                <a:gd name="T11" fmla="*/ 42 h 69"/>
                <a:gd name="T12" fmla="*/ 69 w 72"/>
                <a:gd name="T13" fmla="*/ 48 h 69"/>
                <a:gd name="T14" fmla="*/ 67 w 72"/>
                <a:gd name="T15" fmla="*/ 54 h 69"/>
                <a:gd name="T16" fmla="*/ 63 w 72"/>
                <a:gd name="T17" fmla="*/ 57 h 69"/>
                <a:gd name="T18" fmla="*/ 59 w 72"/>
                <a:gd name="T19" fmla="*/ 61 h 69"/>
                <a:gd name="T20" fmla="*/ 54 w 72"/>
                <a:gd name="T21" fmla="*/ 64 h 69"/>
                <a:gd name="T22" fmla="*/ 49 w 72"/>
                <a:gd name="T23" fmla="*/ 68 h 69"/>
                <a:gd name="T24" fmla="*/ 42 w 72"/>
                <a:gd name="T25" fmla="*/ 68 h 69"/>
                <a:gd name="T26" fmla="*/ 37 w 72"/>
                <a:gd name="T27" fmla="*/ 69 h 69"/>
                <a:gd name="T28" fmla="*/ 32 w 72"/>
                <a:gd name="T29" fmla="*/ 68 h 69"/>
                <a:gd name="T30" fmla="*/ 24 w 72"/>
                <a:gd name="T31" fmla="*/ 67 h 69"/>
                <a:gd name="T32" fmla="*/ 19 w 72"/>
                <a:gd name="T33" fmla="*/ 65 h 69"/>
                <a:gd name="T34" fmla="*/ 13 w 72"/>
                <a:gd name="T35" fmla="*/ 63 h 69"/>
                <a:gd name="T36" fmla="*/ 10 w 72"/>
                <a:gd name="T37" fmla="*/ 59 h 69"/>
                <a:gd name="T38" fmla="*/ 6 w 72"/>
                <a:gd name="T39" fmla="*/ 54 h 69"/>
                <a:gd name="T40" fmla="*/ 3 w 72"/>
                <a:gd name="T41" fmla="*/ 48 h 69"/>
                <a:gd name="T42" fmla="*/ 2 w 72"/>
                <a:gd name="T43" fmla="*/ 43 h 69"/>
                <a:gd name="T44" fmla="*/ 0 w 72"/>
                <a:gd name="T45" fmla="*/ 39 h 69"/>
                <a:gd name="T46" fmla="*/ 0 w 72"/>
                <a:gd name="T47" fmla="*/ 34 h 69"/>
                <a:gd name="T48" fmla="*/ 2 w 72"/>
                <a:gd name="T49" fmla="*/ 28 h 69"/>
                <a:gd name="T50" fmla="*/ 4 w 72"/>
                <a:gd name="T51" fmla="*/ 22 h 69"/>
                <a:gd name="T52" fmla="*/ 6 w 72"/>
                <a:gd name="T53" fmla="*/ 17 h 69"/>
                <a:gd name="T54" fmla="*/ 8 w 72"/>
                <a:gd name="T55" fmla="*/ 13 h 69"/>
                <a:gd name="T56" fmla="*/ 15 w 72"/>
                <a:gd name="T57" fmla="*/ 8 h 69"/>
                <a:gd name="T58" fmla="*/ 19 w 72"/>
                <a:gd name="T59" fmla="*/ 5 h 69"/>
                <a:gd name="T60" fmla="*/ 25 w 72"/>
                <a:gd name="T61" fmla="*/ 2 h 69"/>
                <a:gd name="T62" fmla="*/ 30 w 72"/>
                <a:gd name="T63" fmla="*/ 2 h 69"/>
                <a:gd name="T64" fmla="*/ 37 w 72"/>
                <a:gd name="T65" fmla="*/ 0 h 69"/>
                <a:gd name="T66" fmla="*/ 42 w 72"/>
                <a:gd name="T67" fmla="*/ 0 h 69"/>
                <a:gd name="T68" fmla="*/ 49 w 72"/>
                <a:gd name="T69" fmla="*/ 3 h 69"/>
                <a:gd name="T70" fmla="*/ 54 w 72"/>
                <a:gd name="T71" fmla="*/ 4 h 69"/>
                <a:gd name="T72" fmla="*/ 58 w 72"/>
                <a:gd name="T73" fmla="*/ 7 h 69"/>
                <a:gd name="T74" fmla="*/ 63 w 72"/>
                <a:gd name="T75" fmla="*/ 11 h 69"/>
                <a:gd name="T76" fmla="*/ 66 w 72"/>
                <a:gd name="T77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2" h="69">
                  <a:moveTo>
                    <a:pt x="66" y="16"/>
                  </a:moveTo>
                  <a:lnTo>
                    <a:pt x="69" y="21"/>
                  </a:lnTo>
                  <a:lnTo>
                    <a:pt x="72" y="26"/>
                  </a:lnTo>
                  <a:lnTo>
                    <a:pt x="72" y="31"/>
                  </a:lnTo>
                  <a:lnTo>
                    <a:pt x="72" y="37"/>
                  </a:lnTo>
                  <a:lnTo>
                    <a:pt x="69" y="42"/>
                  </a:lnTo>
                  <a:lnTo>
                    <a:pt x="69" y="48"/>
                  </a:lnTo>
                  <a:lnTo>
                    <a:pt x="67" y="54"/>
                  </a:lnTo>
                  <a:lnTo>
                    <a:pt x="63" y="57"/>
                  </a:lnTo>
                  <a:lnTo>
                    <a:pt x="59" y="61"/>
                  </a:lnTo>
                  <a:lnTo>
                    <a:pt x="54" y="64"/>
                  </a:lnTo>
                  <a:lnTo>
                    <a:pt x="49" y="68"/>
                  </a:lnTo>
                  <a:lnTo>
                    <a:pt x="42" y="68"/>
                  </a:lnTo>
                  <a:lnTo>
                    <a:pt x="37" y="69"/>
                  </a:lnTo>
                  <a:lnTo>
                    <a:pt x="32" y="68"/>
                  </a:lnTo>
                  <a:lnTo>
                    <a:pt x="24" y="67"/>
                  </a:lnTo>
                  <a:lnTo>
                    <a:pt x="19" y="65"/>
                  </a:lnTo>
                  <a:lnTo>
                    <a:pt x="13" y="63"/>
                  </a:lnTo>
                  <a:lnTo>
                    <a:pt x="10" y="59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6" y="17"/>
                  </a:lnTo>
                  <a:lnTo>
                    <a:pt x="8" y="13"/>
                  </a:lnTo>
                  <a:lnTo>
                    <a:pt x="15" y="8"/>
                  </a:lnTo>
                  <a:lnTo>
                    <a:pt x="19" y="5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9" y="3"/>
                  </a:lnTo>
                  <a:lnTo>
                    <a:pt x="54" y="4"/>
                  </a:lnTo>
                  <a:lnTo>
                    <a:pt x="58" y="7"/>
                  </a:lnTo>
                  <a:lnTo>
                    <a:pt x="63" y="11"/>
                  </a:lnTo>
                  <a:lnTo>
                    <a:pt x="66" y="16"/>
                  </a:ln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3311" name="Freeform 255">
              <a:extLst>
                <a:ext uri="{FF2B5EF4-FFF2-40B4-BE49-F238E27FC236}">
                  <a16:creationId xmlns:a16="http://schemas.microsoft.com/office/drawing/2014/main" id="{C4C7970D-34DB-4A05-B09B-EABBE9DE3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" y="2546"/>
              <a:ext cx="24" cy="23"/>
            </a:xfrm>
            <a:custGeom>
              <a:avLst/>
              <a:gdLst>
                <a:gd name="T0" fmla="*/ 66 w 72"/>
                <a:gd name="T1" fmla="*/ 16 h 69"/>
                <a:gd name="T2" fmla="*/ 69 w 72"/>
                <a:gd name="T3" fmla="*/ 21 h 69"/>
                <a:gd name="T4" fmla="*/ 72 w 72"/>
                <a:gd name="T5" fmla="*/ 26 h 69"/>
                <a:gd name="T6" fmla="*/ 72 w 72"/>
                <a:gd name="T7" fmla="*/ 31 h 69"/>
                <a:gd name="T8" fmla="*/ 72 w 72"/>
                <a:gd name="T9" fmla="*/ 37 h 69"/>
                <a:gd name="T10" fmla="*/ 69 w 72"/>
                <a:gd name="T11" fmla="*/ 42 h 69"/>
                <a:gd name="T12" fmla="*/ 69 w 72"/>
                <a:gd name="T13" fmla="*/ 48 h 69"/>
                <a:gd name="T14" fmla="*/ 67 w 72"/>
                <a:gd name="T15" fmla="*/ 54 h 69"/>
                <a:gd name="T16" fmla="*/ 63 w 72"/>
                <a:gd name="T17" fmla="*/ 57 h 69"/>
                <a:gd name="T18" fmla="*/ 59 w 72"/>
                <a:gd name="T19" fmla="*/ 61 h 69"/>
                <a:gd name="T20" fmla="*/ 54 w 72"/>
                <a:gd name="T21" fmla="*/ 64 h 69"/>
                <a:gd name="T22" fmla="*/ 49 w 72"/>
                <a:gd name="T23" fmla="*/ 68 h 69"/>
                <a:gd name="T24" fmla="*/ 42 w 72"/>
                <a:gd name="T25" fmla="*/ 68 h 69"/>
                <a:gd name="T26" fmla="*/ 37 w 72"/>
                <a:gd name="T27" fmla="*/ 69 h 69"/>
                <a:gd name="T28" fmla="*/ 32 w 72"/>
                <a:gd name="T29" fmla="*/ 68 h 69"/>
                <a:gd name="T30" fmla="*/ 24 w 72"/>
                <a:gd name="T31" fmla="*/ 67 h 69"/>
                <a:gd name="T32" fmla="*/ 19 w 72"/>
                <a:gd name="T33" fmla="*/ 65 h 69"/>
                <a:gd name="T34" fmla="*/ 13 w 72"/>
                <a:gd name="T35" fmla="*/ 63 h 69"/>
                <a:gd name="T36" fmla="*/ 10 w 72"/>
                <a:gd name="T37" fmla="*/ 59 h 69"/>
                <a:gd name="T38" fmla="*/ 6 w 72"/>
                <a:gd name="T39" fmla="*/ 54 h 69"/>
                <a:gd name="T40" fmla="*/ 3 w 72"/>
                <a:gd name="T41" fmla="*/ 48 h 69"/>
                <a:gd name="T42" fmla="*/ 2 w 72"/>
                <a:gd name="T43" fmla="*/ 43 h 69"/>
                <a:gd name="T44" fmla="*/ 0 w 72"/>
                <a:gd name="T45" fmla="*/ 39 h 69"/>
                <a:gd name="T46" fmla="*/ 0 w 72"/>
                <a:gd name="T47" fmla="*/ 34 h 69"/>
                <a:gd name="T48" fmla="*/ 2 w 72"/>
                <a:gd name="T49" fmla="*/ 28 h 69"/>
                <a:gd name="T50" fmla="*/ 4 w 72"/>
                <a:gd name="T51" fmla="*/ 22 h 69"/>
                <a:gd name="T52" fmla="*/ 6 w 72"/>
                <a:gd name="T53" fmla="*/ 17 h 69"/>
                <a:gd name="T54" fmla="*/ 8 w 72"/>
                <a:gd name="T55" fmla="*/ 13 h 69"/>
                <a:gd name="T56" fmla="*/ 15 w 72"/>
                <a:gd name="T57" fmla="*/ 8 h 69"/>
                <a:gd name="T58" fmla="*/ 19 w 72"/>
                <a:gd name="T59" fmla="*/ 5 h 69"/>
                <a:gd name="T60" fmla="*/ 25 w 72"/>
                <a:gd name="T61" fmla="*/ 2 h 69"/>
                <a:gd name="T62" fmla="*/ 30 w 72"/>
                <a:gd name="T63" fmla="*/ 2 h 69"/>
                <a:gd name="T64" fmla="*/ 37 w 72"/>
                <a:gd name="T65" fmla="*/ 0 h 69"/>
                <a:gd name="T66" fmla="*/ 42 w 72"/>
                <a:gd name="T67" fmla="*/ 0 h 69"/>
                <a:gd name="T68" fmla="*/ 49 w 72"/>
                <a:gd name="T69" fmla="*/ 3 h 69"/>
                <a:gd name="T70" fmla="*/ 54 w 72"/>
                <a:gd name="T71" fmla="*/ 4 h 69"/>
                <a:gd name="T72" fmla="*/ 58 w 72"/>
                <a:gd name="T73" fmla="*/ 7 h 69"/>
                <a:gd name="T74" fmla="*/ 63 w 72"/>
                <a:gd name="T75" fmla="*/ 11 h 69"/>
                <a:gd name="T76" fmla="*/ 66 w 72"/>
                <a:gd name="T77" fmla="*/ 16 h 69"/>
                <a:gd name="T78" fmla="*/ 66 w 72"/>
                <a:gd name="T79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69">
                  <a:moveTo>
                    <a:pt x="66" y="16"/>
                  </a:moveTo>
                  <a:lnTo>
                    <a:pt x="69" y="21"/>
                  </a:lnTo>
                  <a:lnTo>
                    <a:pt x="72" y="26"/>
                  </a:lnTo>
                  <a:lnTo>
                    <a:pt x="72" y="31"/>
                  </a:lnTo>
                  <a:lnTo>
                    <a:pt x="72" y="37"/>
                  </a:lnTo>
                  <a:lnTo>
                    <a:pt x="69" y="42"/>
                  </a:lnTo>
                  <a:lnTo>
                    <a:pt x="69" y="48"/>
                  </a:lnTo>
                  <a:lnTo>
                    <a:pt x="67" y="54"/>
                  </a:lnTo>
                  <a:lnTo>
                    <a:pt x="63" y="57"/>
                  </a:lnTo>
                  <a:lnTo>
                    <a:pt x="59" y="61"/>
                  </a:lnTo>
                  <a:lnTo>
                    <a:pt x="54" y="64"/>
                  </a:lnTo>
                  <a:lnTo>
                    <a:pt x="49" y="68"/>
                  </a:lnTo>
                  <a:lnTo>
                    <a:pt x="42" y="68"/>
                  </a:lnTo>
                  <a:lnTo>
                    <a:pt x="37" y="69"/>
                  </a:lnTo>
                  <a:lnTo>
                    <a:pt x="32" y="68"/>
                  </a:lnTo>
                  <a:lnTo>
                    <a:pt x="24" y="67"/>
                  </a:lnTo>
                  <a:lnTo>
                    <a:pt x="19" y="65"/>
                  </a:lnTo>
                  <a:lnTo>
                    <a:pt x="13" y="63"/>
                  </a:lnTo>
                  <a:lnTo>
                    <a:pt x="10" y="59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2" y="43"/>
                  </a:lnTo>
                  <a:lnTo>
                    <a:pt x="0" y="39"/>
                  </a:lnTo>
                  <a:lnTo>
                    <a:pt x="0" y="34"/>
                  </a:lnTo>
                  <a:lnTo>
                    <a:pt x="2" y="28"/>
                  </a:lnTo>
                  <a:lnTo>
                    <a:pt x="4" y="22"/>
                  </a:lnTo>
                  <a:lnTo>
                    <a:pt x="6" y="17"/>
                  </a:lnTo>
                  <a:lnTo>
                    <a:pt x="8" y="13"/>
                  </a:lnTo>
                  <a:lnTo>
                    <a:pt x="15" y="8"/>
                  </a:lnTo>
                  <a:lnTo>
                    <a:pt x="19" y="5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37" y="0"/>
                  </a:lnTo>
                  <a:lnTo>
                    <a:pt x="42" y="0"/>
                  </a:lnTo>
                  <a:lnTo>
                    <a:pt x="49" y="3"/>
                  </a:lnTo>
                  <a:lnTo>
                    <a:pt x="54" y="4"/>
                  </a:lnTo>
                  <a:lnTo>
                    <a:pt x="58" y="7"/>
                  </a:lnTo>
                  <a:lnTo>
                    <a:pt x="63" y="11"/>
                  </a:lnTo>
                  <a:lnTo>
                    <a:pt x="66" y="16"/>
                  </a:lnTo>
                  <a:lnTo>
                    <a:pt x="66" y="16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312" name="Freeform 256">
              <a:extLst>
                <a:ext uri="{FF2B5EF4-FFF2-40B4-BE49-F238E27FC236}">
                  <a16:creationId xmlns:a16="http://schemas.microsoft.com/office/drawing/2014/main" id="{DAFDAF4B-052C-4742-8DB8-E1AC3ABDEF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2553"/>
              <a:ext cx="9" cy="12"/>
            </a:xfrm>
            <a:custGeom>
              <a:avLst/>
              <a:gdLst>
                <a:gd name="T0" fmla="*/ 0 w 29"/>
                <a:gd name="T1" fmla="*/ 13 h 35"/>
                <a:gd name="T2" fmla="*/ 0 w 29"/>
                <a:gd name="T3" fmla="*/ 9 h 35"/>
                <a:gd name="T4" fmla="*/ 3 w 29"/>
                <a:gd name="T5" fmla="*/ 5 h 35"/>
                <a:gd name="T6" fmla="*/ 5 w 29"/>
                <a:gd name="T7" fmla="*/ 3 h 35"/>
                <a:gd name="T8" fmla="*/ 11 w 29"/>
                <a:gd name="T9" fmla="*/ 1 h 35"/>
                <a:gd name="T10" fmla="*/ 13 w 29"/>
                <a:gd name="T11" fmla="*/ 1 h 35"/>
                <a:gd name="T12" fmla="*/ 18 w 29"/>
                <a:gd name="T13" fmla="*/ 0 h 35"/>
                <a:gd name="T14" fmla="*/ 21 w 29"/>
                <a:gd name="T15" fmla="*/ 3 h 35"/>
                <a:gd name="T16" fmla="*/ 25 w 29"/>
                <a:gd name="T17" fmla="*/ 7 h 35"/>
                <a:gd name="T18" fmla="*/ 26 w 29"/>
                <a:gd name="T19" fmla="*/ 12 h 35"/>
                <a:gd name="T20" fmla="*/ 29 w 29"/>
                <a:gd name="T21" fmla="*/ 17 h 35"/>
                <a:gd name="T22" fmla="*/ 27 w 29"/>
                <a:gd name="T23" fmla="*/ 20 h 35"/>
                <a:gd name="T24" fmla="*/ 26 w 29"/>
                <a:gd name="T25" fmla="*/ 26 h 35"/>
                <a:gd name="T26" fmla="*/ 25 w 29"/>
                <a:gd name="T27" fmla="*/ 29 h 35"/>
                <a:gd name="T28" fmla="*/ 21 w 29"/>
                <a:gd name="T29" fmla="*/ 31 h 35"/>
                <a:gd name="T30" fmla="*/ 18 w 29"/>
                <a:gd name="T31" fmla="*/ 35 h 35"/>
                <a:gd name="T32" fmla="*/ 13 w 29"/>
                <a:gd name="T33" fmla="*/ 35 h 35"/>
                <a:gd name="T34" fmla="*/ 11 w 29"/>
                <a:gd name="T35" fmla="*/ 34 h 35"/>
                <a:gd name="T36" fmla="*/ 7 w 29"/>
                <a:gd name="T37" fmla="*/ 31 h 35"/>
                <a:gd name="T38" fmla="*/ 3 w 29"/>
                <a:gd name="T39" fmla="*/ 30 h 35"/>
                <a:gd name="T40" fmla="*/ 1 w 29"/>
                <a:gd name="T41" fmla="*/ 23 h 35"/>
                <a:gd name="T42" fmla="*/ 0 w 29"/>
                <a:gd name="T43" fmla="*/ 20 h 35"/>
                <a:gd name="T44" fmla="*/ 0 w 29"/>
                <a:gd name="T45" fmla="*/ 13 h 35"/>
                <a:gd name="T46" fmla="*/ 0 w 29"/>
                <a:gd name="T47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5">
                  <a:moveTo>
                    <a:pt x="0" y="13"/>
                  </a:moveTo>
                  <a:lnTo>
                    <a:pt x="0" y="9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1" y="3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9" y="17"/>
                  </a:lnTo>
                  <a:lnTo>
                    <a:pt x="27" y="20"/>
                  </a:lnTo>
                  <a:lnTo>
                    <a:pt x="26" y="26"/>
                  </a:lnTo>
                  <a:lnTo>
                    <a:pt x="25" y="29"/>
                  </a:lnTo>
                  <a:lnTo>
                    <a:pt x="21" y="31"/>
                  </a:lnTo>
                  <a:lnTo>
                    <a:pt x="18" y="35"/>
                  </a:lnTo>
                  <a:lnTo>
                    <a:pt x="13" y="35"/>
                  </a:lnTo>
                  <a:lnTo>
                    <a:pt x="11" y="34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3313" name="Freeform 257">
              <a:extLst>
                <a:ext uri="{FF2B5EF4-FFF2-40B4-BE49-F238E27FC236}">
                  <a16:creationId xmlns:a16="http://schemas.microsoft.com/office/drawing/2014/main" id="{21FEEA99-E43B-4BB6-AFCE-551D872ED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2553"/>
              <a:ext cx="9" cy="12"/>
            </a:xfrm>
            <a:custGeom>
              <a:avLst/>
              <a:gdLst>
                <a:gd name="T0" fmla="*/ 0 w 29"/>
                <a:gd name="T1" fmla="*/ 13 h 35"/>
                <a:gd name="T2" fmla="*/ 0 w 29"/>
                <a:gd name="T3" fmla="*/ 9 h 35"/>
                <a:gd name="T4" fmla="*/ 3 w 29"/>
                <a:gd name="T5" fmla="*/ 5 h 35"/>
                <a:gd name="T6" fmla="*/ 5 w 29"/>
                <a:gd name="T7" fmla="*/ 3 h 35"/>
                <a:gd name="T8" fmla="*/ 11 w 29"/>
                <a:gd name="T9" fmla="*/ 1 h 35"/>
                <a:gd name="T10" fmla="*/ 13 w 29"/>
                <a:gd name="T11" fmla="*/ 1 h 35"/>
                <a:gd name="T12" fmla="*/ 18 w 29"/>
                <a:gd name="T13" fmla="*/ 0 h 35"/>
                <a:gd name="T14" fmla="*/ 21 w 29"/>
                <a:gd name="T15" fmla="*/ 3 h 35"/>
                <a:gd name="T16" fmla="*/ 25 w 29"/>
                <a:gd name="T17" fmla="*/ 7 h 35"/>
                <a:gd name="T18" fmla="*/ 26 w 29"/>
                <a:gd name="T19" fmla="*/ 12 h 35"/>
                <a:gd name="T20" fmla="*/ 29 w 29"/>
                <a:gd name="T21" fmla="*/ 17 h 35"/>
                <a:gd name="T22" fmla="*/ 27 w 29"/>
                <a:gd name="T23" fmla="*/ 20 h 35"/>
                <a:gd name="T24" fmla="*/ 26 w 29"/>
                <a:gd name="T25" fmla="*/ 26 h 35"/>
                <a:gd name="T26" fmla="*/ 25 w 29"/>
                <a:gd name="T27" fmla="*/ 29 h 35"/>
                <a:gd name="T28" fmla="*/ 21 w 29"/>
                <a:gd name="T29" fmla="*/ 31 h 35"/>
                <a:gd name="T30" fmla="*/ 18 w 29"/>
                <a:gd name="T31" fmla="*/ 35 h 35"/>
                <a:gd name="T32" fmla="*/ 13 w 29"/>
                <a:gd name="T33" fmla="*/ 35 h 35"/>
                <a:gd name="T34" fmla="*/ 11 w 29"/>
                <a:gd name="T35" fmla="*/ 34 h 35"/>
                <a:gd name="T36" fmla="*/ 7 w 29"/>
                <a:gd name="T37" fmla="*/ 31 h 35"/>
                <a:gd name="T38" fmla="*/ 3 w 29"/>
                <a:gd name="T39" fmla="*/ 30 h 35"/>
                <a:gd name="T40" fmla="*/ 1 w 29"/>
                <a:gd name="T41" fmla="*/ 23 h 35"/>
                <a:gd name="T42" fmla="*/ 0 w 29"/>
                <a:gd name="T43" fmla="*/ 20 h 35"/>
                <a:gd name="T44" fmla="*/ 0 w 29"/>
                <a:gd name="T45" fmla="*/ 13 h 35"/>
                <a:gd name="T46" fmla="*/ 0 w 29"/>
                <a:gd name="T47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35">
                  <a:moveTo>
                    <a:pt x="0" y="13"/>
                  </a:moveTo>
                  <a:lnTo>
                    <a:pt x="0" y="9"/>
                  </a:lnTo>
                  <a:lnTo>
                    <a:pt x="3" y="5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1" y="3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9" y="17"/>
                  </a:lnTo>
                  <a:lnTo>
                    <a:pt x="27" y="20"/>
                  </a:lnTo>
                  <a:lnTo>
                    <a:pt x="26" y="26"/>
                  </a:lnTo>
                  <a:lnTo>
                    <a:pt x="25" y="29"/>
                  </a:lnTo>
                  <a:lnTo>
                    <a:pt x="21" y="31"/>
                  </a:lnTo>
                  <a:lnTo>
                    <a:pt x="18" y="35"/>
                  </a:lnTo>
                  <a:lnTo>
                    <a:pt x="13" y="35"/>
                  </a:lnTo>
                  <a:lnTo>
                    <a:pt x="11" y="34"/>
                  </a:lnTo>
                  <a:lnTo>
                    <a:pt x="7" y="31"/>
                  </a:lnTo>
                  <a:lnTo>
                    <a:pt x="3" y="30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0" y="13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314" name="Freeform 258">
              <a:extLst>
                <a:ext uri="{FF2B5EF4-FFF2-40B4-BE49-F238E27FC236}">
                  <a16:creationId xmlns:a16="http://schemas.microsoft.com/office/drawing/2014/main" id="{28FC7CDA-A514-4029-ACAE-BC35413DE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" y="2535"/>
              <a:ext cx="46" cy="44"/>
            </a:xfrm>
            <a:custGeom>
              <a:avLst/>
              <a:gdLst>
                <a:gd name="T0" fmla="*/ 34 w 137"/>
                <a:gd name="T1" fmla="*/ 75 h 131"/>
                <a:gd name="T2" fmla="*/ 39 w 137"/>
                <a:gd name="T3" fmla="*/ 84 h 131"/>
                <a:gd name="T4" fmla="*/ 47 w 137"/>
                <a:gd name="T5" fmla="*/ 93 h 131"/>
                <a:gd name="T6" fmla="*/ 56 w 137"/>
                <a:gd name="T7" fmla="*/ 97 h 131"/>
                <a:gd name="T8" fmla="*/ 68 w 137"/>
                <a:gd name="T9" fmla="*/ 100 h 131"/>
                <a:gd name="T10" fmla="*/ 80 w 137"/>
                <a:gd name="T11" fmla="*/ 99 h 131"/>
                <a:gd name="T12" fmla="*/ 90 w 137"/>
                <a:gd name="T13" fmla="*/ 92 h 131"/>
                <a:gd name="T14" fmla="*/ 99 w 137"/>
                <a:gd name="T15" fmla="*/ 84 h 131"/>
                <a:gd name="T16" fmla="*/ 102 w 137"/>
                <a:gd name="T17" fmla="*/ 73 h 131"/>
                <a:gd name="T18" fmla="*/ 104 w 137"/>
                <a:gd name="T19" fmla="*/ 61 h 131"/>
                <a:gd name="T20" fmla="*/ 100 w 137"/>
                <a:gd name="T21" fmla="*/ 53 h 131"/>
                <a:gd name="T22" fmla="*/ 93 w 137"/>
                <a:gd name="T23" fmla="*/ 43 h 131"/>
                <a:gd name="T24" fmla="*/ 85 w 137"/>
                <a:gd name="T25" fmla="*/ 36 h 131"/>
                <a:gd name="T26" fmla="*/ 73 w 137"/>
                <a:gd name="T27" fmla="*/ 31 h 131"/>
                <a:gd name="T28" fmla="*/ 63 w 137"/>
                <a:gd name="T29" fmla="*/ 32 h 131"/>
                <a:gd name="T30" fmla="*/ 51 w 137"/>
                <a:gd name="T31" fmla="*/ 36 h 131"/>
                <a:gd name="T32" fmla="*/ 41 w 137"/>
                <a:gd name="T33" fmla="*/ 44 h 131"/>
                <a:gd name="T34" fmla="*/ 35 w 137"/>
                <a:gd name="T35" fmla="*/ 53 h 131"/>
                <a:gd name="T36" fmla="*/ 33 w 137"/>
                <a:gd name="T37" fmla="*/ 65 h 131"/>
                <a:gd name="T38" fmla="*/ 0 w 137"/>
                <a:gd name="T39" fmla="*/ 74 h 131"/>
                <a:gd name="T40" fmla="*/ 0 w 137"/>
                <a:gd name="T41" fmla="*/ 57 h 131"/>
                <a:gd name="T42" fmla="*/ 4 w 137"/>
                <a:gd name="T43" fmla="*/ 41 h 131"/>
                <a:gd name="T44" fmla="*/ 12 w 137"/>
                <a:gd name="T45" fmla="*/ 28 h 131"/>
                <a:gd name="T46" fmla="*/ 24 w 137"/>
                <a:gd name="T47" fmla="*/ 17 h 131"/>
                <a:gd name="T48" fmla="*/ 37 w 137"/>
                <a:gd name="T49" fmla="*/ 8 h 131"/>
                <a:gd name="T50" fmla="*/ 52 w 137"/>
                <a:gd name="T51" fmla="*/ 1 h 131"/>
                <a:gd name="T52" fmla="*/ 77 w 137"/>
                <a:gd name="T53" fmla="*/ 0 h 131"/>
                <a:gd name="T54" fmla="*/ 93 w 137"/>
                <a:gd name="T55" fmla="*/ 4 h 131"/>
                <a:gd name="T56" fmla="*/ 107 w 137"/>
                <a:gd name="T57" fmla="*/ 10 h 131"/>
                <a:gd name="T58" fmla="*/ 119 w 137"/>
                <a:gd name="T59" fmla="*/ 19 h 131"/>
                <a:gd name="T60" fmla="*/ 128 w 137"/>
                <a:gd name="T61" fmla="*/ 32 h 131"/>
                <a:gd name="T62" fmla="*/ 136 w 137"/>
                <a:gd name="T63" fmla="*/ 48 h 131"/>
                <a:gd name="T64" fmla="*/ 137 w 137"/>
                <a:gd name="T65" fmla="*/ 63 h 131"/>
                <a:gd name="T66" fmla="*/ 136 w 137"/>
                <a:gd name="T67" fmla="*/ 78 h 131"/>
                <a:gd name="T68" fmla="*/ 132 w 137"/>
                <a:gd name="T69" fmla="*/ 93 h 131"/>
                <a:gd name="T70" fmla="*/ 121 w 137"/>
                <a:gd name="T71" fmla="*/ 106 h 131"/>
                <a:gd name="T72" fmla="*/ 110 w 137"/>
                <a:gd name="T73" fmla="*/ 118 h 131"/>
                <a:gd name="T74" fmla="*/ 95 w 137"/>
                <a:gd name="T75" fmla="*/ 126 h 131"/>
                <a:gd name="T76" fmla="*/ 81 w 137"/>
                <a:gd name="T77" fmla="*/ 130 h 131"/>
                <a:gd name="T78" fmla="*/ 64 w 137"/>
                <a:gd name="T79" fmla="*/ 131 h 131"/>
                <a:gd name="T80" fmla="*/ 47 w 137"/>
                <a:gd name="T81" fmla="*/ 130 h 131"/>
                <a:gd name="T82" fmla="*/ 33 w 137"/>
                <a:gd name="T83" fmla="*/ 123 h 131"/>
                <a:gd name="T84" fmla="*/ 21 w 137"/>
                <a:gd name="T85" fmla="*/ 113 h 131"/>
                <a:gd name="T86" fmla="*/ 9 w 137"/>
                <a:gd name="T87" fmla="*/ 100 h 131"/>
                <a:gd name="T88" fmla="*/ 4 w 137"/>
                <a:gd name="T89" fmla="*/ 86 h 131"/>
                <a:gd name="T90" fmla="*/ 0 w 137"/>
                <a:gd name="T91" fmla="*/ 74 h 131"/>
                <a:gd name="T92" fmla="*/ 34 w 137"/>
                <a:gd name="T93" fmla="*/ 6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7" h="131">
                  <a:moveTo>
                    <a:pt x="34" y="69"/>
                  </a:moveTo>
                  <a:lnTo>
                    <a:pt x="34" y="75"/>
                  </a:lnTo>
                  <a:lnTo>
                    <a:pt x="35" y="79"/>
                  </a:lnTo>
                  <a:lnTo>
                    <a:pt x="39" y="84"/>
                  </a:lnTo>
                  <a:lnTo>
                    <a:pt x="42" y="89"/>
                  </a:lnTo>
                  <a:lnTo>
                    <a:pt x="47" y="93"/>
                  </a:lnTo>
                  <a:lnTo>
                    <a:pt x="51" y="95"/>
                  </a:lnTo>
                  <a:lnTo>
                    <a:pt x="56" y="97"/>
                  </a:lnTo>
                  <a:lnTo>
                    <a:pt x="63" y="97"/>
                  </a:lnTo>
                  <a:lnTo>
                    <a:pt x="68" y="100"/>
                  </a:lnTo>
                  <a:lnTo>
                    <a:pt x="74" y="99"/>
                  </a:lnTo>
                  <a:lnTo>
                    <a:pt x="80" y="99"/>
                  </a:lnTo>
                  <a:lnTo>
                    <a:pt x="86" y="95"/>
                  </a:lnTo>
                  <a:lnTo>
                    <a:pt x="90" y="92"/>
                  </a:lnTo>
                  <a:lnTo>
                    <a:pt x="94" y="88"/>
                  </a:lnTo>
                  <a:lnTo>
                    <a:pt x="99" y="84"/>
                  </a:lnTo>
                  <a:lnTo>
                    <a:pt x="100" y="78"/>
                  </a:lnTo>
                  <a:lnTo>
                    <a:pt x="102" y="73"/>
                  </a:lnTo>
                  <a:lnTo>
                    <a:pt x="103" y="67"/>
                  </a:lnTo>
                  <a:lnTo>
                    <a:pt x="104" y="61"/>
                  </a:lnTo>
                  <a:lnTo>
                    <a:pt x="103" y="58"/>
                  </a:lnTo>
                  <a:lnTo>
                    <a:pt x="100" y="53"/>
                  </a:lnTo>
                  <a:lnTo>
                    <a:pt x="98" y="47"/>
                  </a:lnTo>
                  <a:lnTo>
                    <a:pt x="93" y="43"/>
                  </a:lnTo>
                  <a:lnTo>
                    <a:pt x="90" y="40"/>
                  </a:lnTo>
                  <a:lnTo>
                    <a:pt x="85" y="36"/>
                  </a:lnTo>
                  <a:lnTo>
                    <a:pt x="80" y="34"/>
                  </a:lnTo>
                  <a:lnTo>
                    <a:pt x="73" y="31"/>
                  </a:lnTo>
                  <a:lnTo>
                    <a:pt x="69" y="32"/>
                  </a:lnTo>
                  <a:lnTo>
                    <a:pt x="63" y="32"/>
                  </a:lnTo>
                  <a:lnTo>
                    <a:pt x="56" y="34"/>
                  </a:lnTo>
                  <a:lnTo>
                    <a:pt x="51" y="36"/>
                  </a:lnTo>
                  <a:lnTo>
                    <a:pt x="47" y="40"/>
                  </a:lnTo>
                  <a:lnTo>
                    <a:pt x="41" y="44"/>
                  </a:lnTo>
                  <a:lnTo>
                    <a:pt x="38" y="48"/>
                  </a:lnTo>
                  <a:lnTo>
                    <a:pt x="35" y="53"/>
                  </a:lnTo>
                  <a:lnTo>
                    <a:pt x="34" y="58"/>
                  </a:lnTo>
                  <a:lnTo>
                    <a:pt x="33" y="65"/>
                  </a:lnTo>
                  <a:lnTo>
                    <a:pt x="34" y="69"/>
                  </a:lnTo>
                  <a:lnTo>
                    <a:pt x="0" y="74"/>
                  </a:lnTo>
                  <a:lnTo>
                    <a:pt x="0" y="65"/>
                  </a:lnTo>
                  <a:lnTo>
                    <a:pt x="0" y="57"/>
                  </a:lnTo>
                  <a:lnTo>
                    <a:pt x="3" y="49"/>
                  </a:lnTo>
                  <a:lnTo>
                    <a:pt x="4" y="41"/>
                  </a:lnTo>
                  <a:lnTo>
                    <a:pt x="8" y="35"/>
                  </a:lnTo>
                  <a:lnTo>
                    <a:pt x="12" y="28"/>
                  </a:lnTo>
                  <a:lnTo>
                    <a:pt x="17" y="22"/>
                  </a:lnTo>
                  <a:lnTo>
                    <a:pt x="24" y="17"/>
                  </a:lnTo>
                  <a:lnTo>
                    <a:pt x="29" y="11"/>
                  </a:lnTo>
                  <a:lnTo>
                    <a:pt x="37" y="8"/>
                  </a:lnTo>
                  <a:lnTo>
                    <a:pt x="43" y="5"/>
                  </a:lnTo>
                  <a:lnTo>
                    <a:pt x="52" y="1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93" y="4"/>
                  </a:lnTo>
                  <a:lnTo>
                    <a:pt x="100" y="8"/>
                  </a:lnTo>
                  <a:lnTo>
                    <a:pt x="107" y="10"/>
                  </a:lnTo>
                  <a:lnTo>
                    <a:pt x="113" y="15"/>
                  </a:lnTo>
                  <a:lnTo>
                    <a:pt x="119" y="19"/>
                  </a:lnTo>
                  <a:lnTo>
                    <a:pt x="124" y="26"/>
                  </a:lnTo>
                  <a:lnTo>
                    <a:pt x="128" y="32"/>
                  </a:lnTo>
                  <a:lnTo>
                    <a:pt x="132" y="40"/>
                  </a:lnTo>
                  <a:lnTo>
                    <a:pt x="136" y="48"/>
                  </a:lnTo>
                  <a:lnTo>
                    <a:pt x="137" y="56"/>
                  </a:lnTo>
                  <a:lnTo>
                    <a:pt x="137" y="63"/>
                  </a:lnTo>
                  <a:lnTo>
                    <a:pt x="137" y="70"/>
                  </a:lnTo>
                  <a:lnTo>
                    <a:pt x="136" y="78"/>
                  </a:lnTo>
                  <a:lnTo>
                    <a:pt x="133" y="86"/>
                  </a:lnTo>
                  <a:lnTo>
                    <a:pt x="132" y="93"/>
                  </a:lnTo>
                  <a:lnTo>
                    <a:pt x="126" y="100"/>
                  </a:lnTo>
                  <a:lnTo>
                    <a:pt x="121" y="106"/>
                  </a:lnTo>
                  <a:lnTo>
                    <a:pt x="116" y="113"/>
                  </a:lnTo>
                  <a:lnTo>
                    <a:pt x="110" y="118"/>
                  </a:lnTo>
                  <a:lnTo>
                    <a:pt x="103" y="122"/>
                  </a:lnTo>
                  <a:lnTo>
                    <a:pt x="95" y="126"/>
                  </a:lnTo>
                  <a:lnTo>
                    <a:pt x="87" y="128"/>
                  </a:lnTo>
                  <a:lnTo>
                    <a:pt x="81" y="130"/>
                  </a:lnTo>
                  <a:lnTo>
                    <a:pt x="73" y="131"/>
                  </a:lnTo>
                  <a:lnTo>
                    <a:pt x="64" y="131"/>
                  </a:lnTo>
                  <a:lnTo>
                    <a:pt x="56" y="130"/>
                  </a:lnTo>
                  <a:lnTo>
                    <a:pt x="47" y="130"/>
                  </a:lnTo>
                  <a:lnTo>
                    <a:pt x="41" y="127"/>
                  </a:lnTo>
                  <a:lnTo>
                    <a:pt x="33" y="123"/>
                  </a:lnTo>
                  <a:lnTo>
                    <a:pt x="26" y="118"/>
                  </a:lnTo>
                  <a:lnTo>
                    <a:pt x="21" y="113"/>
                  </a:lnTo>
                  <a:lnTo>
                    <a:pt x="14" y="106"/>
                  </a:lnTo>
                  <a:lnTo>
                    <a:pt x="9" y="100"/>
                  </a:lnTo>
                  <a:lnTo>
                    <a:pt x="7" y="93"/>
                  </a:lnTo>
                  <a:lnTo>
                    <a:pt x="4" y="86"/>
                  </a:lnTo>
                  <a:lnTo>
                    <a:pt x="1" y="79"/>
                  </a:lnTo>
                  <a:lnTo>
                    <a:pt x="0" y="74"/>
                  </a:lnTo>
                  <a:lnTo>
                    <a:pt x="34" y="69"/>
                  </a:lnTo>
                  <a:lnTo>
                    <a:pt x="34" y="69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3315" name="Freeform 259">
              <a:extLst>
                <a:ext uri="{FF2B5EF4-FFF2-40B4-BE49-F238E27FC236}">
                  <a16:creationId xmlns:a16="http://schemas.microsoft.com/office/drawing/2014/main" id="{50CFDE76-F54D-467D-8F26-418D88648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" y="2535"/>
              <a:ext cx="46" cy="44"/>
            </a:xfrm>
            <a:custGeom>
              <a:avLst/>
              <a:gdLst>
                <a:gd name="T0" fmla="*/ 34 w 137"/>
                <a:gd name="T1" fmla="*/ 75 h 131"/>
                <a:gd name="T2" fmla="*/ 39 w 137"/>
                <a:gd name="T3" fmla="*/ 84 h 131"/>
                <a:gd name="T4" fmla="*/ 47 w 137"/>
                <a:gd name="T5" fmla="*/ 93 h 131"/>
                <a:gd name="T6" fmla="*/ 56 w 137"/>
                <a:gd name="T7" fmla="*/ 97 h 131"/>
                <a:gd name="T8" fmla="*/ 68 w 137"/>
                <a:gd name="T9" fmla="*/ 100 h 131"/>
                <a:gd name="T10" fmla="*/ 80 w 137"/>
                <a:gd name="T11" fmla="*/ 99 h 131"/>
                <a:gd name="T12" fmla="*/ 90 w 137"/>
                <a:gd name="T13" fmla="*/ 92 h 131"/>
                <a:gd name="T14" fmla="*/ 99 w 137"/>
                <a:gd name="T15" fmla="*/ 84 h 131"/>
                <a:gd name="T16" fmla="*/ 102 w 137"/>
                <a:gd name="T17" fmla="*/ 73 h 131"/>
                <a:gd name="T18" fmla="*/ 104 w 137"/>
                <a:gd name="T19" fmla="*/ 61 h 131"/>
                <a:gd name="T20" fmla="*/ 100 w 137"/>
                <a:gd name="T21" fmla="*/ 53 h 131"/>
                <a:gd name="T22" fmla="*/ 93 w 137"/>
                <a:gd name="T23" fmla="*/ 43 h 131"/>
                <a:gd name="T24" fmla="*/ 85 w 137"/>
                <a:gd name="T25" fmla="*/ 36 h 131"/>
                <a:gd name="T26" fmla="*/ 73 w 137"/>
                <a:gd name="T27" fmla="*/ 31 h 131"/>
                <a:gd name="T28" fmla="*/ 63 w 137"/>
                <a:gd name="T29" fmla="*/ 32 h 131"/>
                <a:gd name="T30" fmla="*/ 51 w 137"/>
                <a:gd name="T31" fmla="*/ 36 h 131"/>
                <a:gd name="T32" fmla="*/ 41 w 137"/>
                <a:gd name="T33" fmla="*/ 44 h 131"/>
                <a:gd name="T34" fmla="*/ 35 w 137"/>
                <a:gd name="T35" fmla="*/ 53 h 131"/>
                <a:gd name="T36" fmla="*/ 33 w 137"/>
                <a:gd name="T37" fmla="*/ 65 h 131"/>
                <a:gd name="T38" fmla="*/ 0 w 137"/>
                <a:gd name="T39" fmla="*/ 74 h 131"/>
                <a:gd name="T40" fmla="*/ 0 w 137"/>
                <a:gd name="T41" fmla="*/ 57 h 131"/>
                <a:gd name="T42" fmla="*/ 4 w 137"/>
                <a:gd name="T43" fmla="*/ 41 h 131"/>
                <a:gd name="T44" fmla="*/ 12 w 137"/>
                <a:gd name="T45" fmla="*/ 28 h 131"/>
                <a:gd name="T46" fmla="*/ 24 w 137"/>
                <a:gd name="T47" fmla="*/ 17 h 131"/>
                <a:gd name="T48" fmla="*/ 37 w 137"/>
                <a:gd name="T49" fmla="*/ 8 h 131"/>
                <a:gd name="T50" fmla="*/ 52 w 137"/>
                <a:gd name="T51" fmla="*/ 1 h 131"/>
                <a:gd name="T52" fmla="*/ 77 w 137"/>
                <a:gd name="T53" fmla="*/ 0 h 131"/>
                <a:gd name="T54" fmla="*/ 93 w 137"/>
                <a:gd name="T55" fmla="*/ 4 h 131"/>
                <a:gd name="T56" fmla="*/ 107 w 137"/>
                <a:gd name="T57" fmla="*/ 10 h 131"/>
                <a:gd name="T58" fmla="*/ 119 w 137"/>
                <a:gd name="T59" fmla="*/ 19 h 131"/>
                <a:gd name="T60" fmla="*/ 128 w 137"/>
                <a:gd name="T61" fmla="*/ 32 h 131"/>
                <a:gd name="T62" fmla="*/ 136 w 137"/>
                <a:gd name="T63" fmla="*/ 48 h 131"/>
                <a:gd name="T64" fmla="*/ 137 w 137"/>
                <a:gd name="T65" fmla="*/ 63 h 131"/>
                <a:gd name="T66" fmla="*/ 136 w 137"/>
                <a:gd name="T67" fmla="*/ 78 h 131"/>
                <a:gd name="T68" fmla="*/ 132 w 137"/>
                <a:gd name="T69" fmla="*/ 93 h 131"/>
                <a:gd name="T70" fmla="*/ 121 w 137"/>
                <a:gd name="T71" fmla="*/ 106 h 131"/>
                <a:gd name="T72" fmla="*/ 110 w 137"/>
                <a:gd name="T73" fmla="*/ 118 h 131"/>
                <a:gd name="T74" fmla="*/ 95 w 137"/>
                <a:gd name="T75" fmla="*/ 126 h 131"/>
                <a:gd name="T76" fmla="*/ 81 w 137"/>
                <a:gd name="T77" fmla="*/ 130 h 131"/>
                <a:gd name="T78" fmla="*/ 64 w 137"/>
                <a:gd name="T79" fmla="*/ 131 h 131"/>
                <a:gd name="T80" fmla="*/ 47 w 137"/>
                <a:gd name="T81" fmla="*/ 130 h 131"/>
                <a:gd name="T82" fmla="*/ 33 w 137"/>
                <a:gd name="T83" fmla="*/ 123 h 131"/>
                <a:gd name="T84" fmla="*/ 21 w 137"/>
                <a:gd name="T85" fmla="*/ 113 h 131"/>
                <a:gd name="T86" fmla="*/ 9 w 137"/>
                <a:gd name="T87" fmla="*/ 100 h 131"/>
                <a:gd name="T88" fmla="*/ 4 w 137"/>
                <a:gd name="T89" fmla="*/ 86 h 131"/>
                <a:gd name="T90" fmla="*/ 0 w 137"/>
                <a:gd name="T91" fmla="*/ 74 h 131"/>
                <a:gd name="T92" fmla="*/ 34 w 137"/>
                <a:gd name="T93" fmla="*/ 6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7" h="131">
                  <a:moveTo>
                    <a:pt x="34" y="69"/>
                  </a:moveTo>
                  <a:lnTo>
                    <a:pt x="34" y="75"/>
                  </a:lnTo>
                  <a:lnTo>
                    <a:pt x="35" y="79"/>
                  </a:lnTo>
                  <a:lnTo>
                    <a:pt x="39" y="84"/>
                  </a:lnTo>
                  <a:lnTo>
                    <a:pt x="42" y="89"/>
                  </a:lnTo>
                  <a:lnTo>
                    <a:pt x="47" y="93"/>
                  </a:lnTo>
                  <a:lnTo>
                    <a:pt x="51" y="95"/>
                  </a:lnTo>
                  <a:lnTo>
                    <a:pt x="56" y="97"/>
                  </a:lnTo>
                  <a:lnTo>
                    <a:pt x="63" y="97"/>
                  </a:lnTo>
                  <a:lnTo>
                    <a:pt x="68" y="100"/>
                  </a:lnTo>
                  <a:lnTo>
                    <a:pt x="74" y="99"/>
                  </a:lnTo>
                  <a:lnTo>
                    <a:pt x="80" y="99"/>
                  </a:lnTo>
                  <a:lnTo>
                    <a:pt x="86" y="95"/>
                  </a:lnTo>
                  <a:lnTo>
                    <a:pt x="90" y="92"/>
                  </a:lnTo>
                  <a:lnTo>
                    <a:pt x="94" y="88"/>
                  </a:lnTo>
                  <a:lnTo>
                    <a:pt x="99" y="84"/>
                  </a:lnTo>
                  <a:lnTo>
                    <a:pt x="100" y="78"/>
                  </a:lnTo>
                  <a:lnTo>
                    <a:pt x="102" y="73"/>
                  </a:lnTo>
                  <a:lnTo>
                    <a:pt x="103" y="67"/>
                  </a:lnTo>
                  <a:lnTo>
                    <a:pt x="104" y="61"/>
                  </a:lnTo>
                  <a:lnTo>
                    <a:pt x="103" y="58"/>
                  </a:lnTo>
                  <a:lnTo>
                    <a:pt x="100" y="53"/>
                  </a:lnTo>
                  <a:lnTo>
                    <a:pt x="98" y="47"/>
                  </a:lnTo>
                  <a:lnTo>
                    <a:pt x="93" y="43"/>
                  </a:lnTo>
                  <a:lnTo>
                    <a:pt x="90" y="40"/>
                  </a:lnTo>
                  <a:lnTo>
                    <a:pt x="85" y="36"/>
                  </a:lnTo>
                  <a:lnTo>
                    <a:pt x="80" y="34"/>
                  </a:lnTo>
                  <a:lnTo>
                    <a:pt x="73" y="31"/>
                  </a:lnTo>
                  <a:lnTo>
                    <a:pt x="69" y="32"/>
                  </a:lnTo>
                  <a:lnTo>
                    <a:pt x="63" y="32"/>
                  </a:lnTo>
                  <a:lnTo>
                    <a:pt x="56" y="34"/>
                  </a:lnTo>
                  <a:lnTo>
                    <a:pt x="51" y="36"/>
                  </a:lnTo>
                  <a:lnTo>
                    <a:pt x="47" y="40"/>
                  </a:lnTo>
                  <a:lnTo>
                    <a:pt x="41" y="44"/>
                  </a:lnTo>
                  <a:lnTo>
                    <a:pt x="38" y="48"/>
                  </a:lnTo>
                  <a:lnTo>
                    <a:pt x="35" y="53"/>
                  </a:lnTo>
                  <a:lnTo>
                    <a:pt x="34" y="58"/>
                  </a:lnTo>
                  <a:lnTo>
                    <a:pt x="33" y="65"/>
                  </a:lnTo>
                  <a:lnTo>
                    <a:pt x="34" y="69"/>
                  </a:lnTo>
                  <a:lnTo>
                    <a:pt x="0" y="74"/>
                  </a:lnTo>
                  <a:lnTo>
                    <a:pt x="0" y="65"/>
                  </a:lnTo>
                  <a:lnTo>
                    <a:pt x="0" y="57"/>
                  </a:lnTo>
                  <a:lnTo>
                    <a:pt x="3" y="49"/>
                  </a:lnTo>
                  <a:lnTo>
                    <a:pt x="4" y="41"/>
                  </a:lnTo>
                  <a:lnTo>
                    <a:pt x="8" y="35"/>
                  </a:lnTo>
                  <a:lnTo>
                    <a:pt x="12" y="28"/>
                  </a:lnTo>
                  <a:lnTo>
                    <a:pt x="17" y="22"/>
                  </a:lnTo>
                  <a:lnTo>
                    <a:pt x="24" y="17"/>
                  </a:lnTo>
                  <a:lnTo>
                    <a:pt x="29" y="11"/>
                  </a:lnTo>
                  <a:lnTo>
                    <a:pt x="37" y="8"/>
                  </a:lnTo>
                  <a:lnTo>
                    <a:pt x="43" y="5"/>
                  </a:lnTo>
                  <a:lnTo>
                    <a:pt x="52" y="1"/>
                  </a:lnTo>
                  <a:lnTo>
                    <a:pt x="68" y="0"/>
                  </a:lnTo>
                  <a:lnTo>
                    <a:pt x="77" y="0"/>
                  </a:lnTo>
                  <a:lnTo>
                    <a:pt x="85" y="0"/>
                  </a:lnTo>
                  <a:lnTo>
                    <a:pt x="93" y="4"/>
                  </a:lnTo>
                  <a:lnTo>
                    <a:pt x="100" y="8"/>
                  </a:lnTo>
                  <a:lnTo>
                    <a:pt x="107" y="10"/>
                  </a:lnTo>
                  <a:lnTo>
                    <a:pt x="113" y="15"/>
                  </a:lnTo>
                  <a:lnTo>
                    <a:pt x="119" y="19"/>
                  </a:lnTo>
                  <a:lnTo>
                    <a:pt x="124" y="26"/>
                  </a:lnTo>
                  <a:lnTo>
                    <a:pt x="128" y="32"/>
                  </a:lnTo>
                  <a:lnTo>
                    <a:pt x="132" y="40"/>
                  </a:lnTo>
                  <a:lnTo>
                    <a:pt x="136" y="48"/>
                  </a:lnTo>
                  <a:lnTo>
                    <a:pt x="137" y="56"/>
                  </a:lnTo>
                  <a:lnTo>
                    <a:pt x="137" y="63"/>
                  </a:lnTo>
                  <a:lnTo>
                    <a:pt x="137" y="70"/>
                  </a:lnTo>
                  <a:lnTo>
                    <a:pt x="136" y="78"/>
                  </a:lnTo>
                  <a:lnTo>
                    <a:pt x="133" y="86"/>
                  </a:lnTo>
                  <a:lnTo>
                    <a:pt x="132" y="93"/>
                  </a:lnTo>
                  <a:lnTo>
                    <a:pt x="126" y="100"/>
                  </a:lnTo>
                  <a:lnTo>
                    <a:pt x="121" y="106"/>
                  </a:lnTo>
                  <a:lnTo>
                    <a:pt x="116" y="113"/>
                  </a:lnTo>
                  <a:lnTo>
                    <a:pt x="110" y="118"/>
                  </a:lnTo>
                  <a:lnTo>
                    <a:pt x="103" y="122"/>
                  </a:lnTo>
                  <a:lnTo>
                    <a:pt x="95" y="126"/>
                  </a:lnTo>
                  <a:lnTo>
                    <a:pt x="87" y="128"/>
                  </a:lnTo>
                  <a:lnTo>
                    <a:pt x="81" y="130"/>
                  </a:lnTo>
                  <a:lnTo>
                    <a:pt x="73" y="131"/>
                  </a:lnTo>
                  <a:lnTo>
                    <a:pt x="64" y="131"/>
                  </a:lnTo>
                  <a:lnTo>
                    <a:pt x="56" y="130"/>
                  </a:lnTo>
                  <a:lnTo>
                    <a:pt x="47" y="130"/>
                  </a:lnTo>
                  <a:lnTo>
                    <a:pt x="41" y="127"/>
                  </a:lnTo>
                  <a:lnTo>
                    <a:pt x="33" y="123"/>
                  </a:lnTo>
                  <a:lnTo>
                    <a:pt x="26" y="118"/>
                  </a:lnTo>
                  <a:lnTo>
                    <a:pt x="21" y="113"/>
                  </a:lnTo>
                  <a:lnTo>
                    <a:pt x="14" y="106"/>
                  </a:lnTo>
                  <a:lnTo>
                    <a:pt x="9" y="100"/>
                  </a:lnTo>
                  <a:lnTo>
                    <a:pt x="7" y="93"/>
                  </a:lnTo>
                  <a:lnTo>
                    <a:pt x="4" y="86"/>
                  </a:lnTo>
                  <a:lnTo>
                    <a:pt x="1" y="79"/>
                  </a:lnTo>
                  <a:lnTo>
                    <a:pt x="0" y="74"/>
                  </a:lnTo>
                  <a:lnTo>
                    <a:pt x="34" y="69"/>
                  </a:lnTo>
                  <a:lnTo>
                    <a:pt x="34" y="69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316" name="Freeform 260">
              <a:extLst>
                <a:ext uri="{FF2B5EF4-FFF2-40B4-BE49-F238E27FC236}">
                  <a16:creationId xmlns:a16="http://schemas.microsoft.com/office/drawing/2014/main" id="{B820DB07-34B9-4A22-9B9A-5DF92503A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2541"/>
              <a:ext cx="23" cy="22"/>
            </a:xfrm>
            <a:custGeom>
              <a:avLst/>
              <a:gdLst>
                <a:gd name="T0" fmla="*/ 65 w 70"/>
                <a:gd name="T1" fmla="*/ 14 h 66"/>
                <a:gd name="T2" fmla="*/ 68 w 70"/>
                <a:gd name="T3" fmla="*/ 19 h 66"/>
                <a:gd name="T4" fmla="*/ 70 w 70"/>
                <a:gd name="T5" fmla="*/ 25 h 66"/>
                <a:gd name="T6" fmla="*/ 70 w 70"/>
                <a:gd name="T7" fmla="*/ 31 h 66"/>
                <a:gd name="T8" fmla="*/ 70 w 70"/>
                <a:gd name="T9" fmla="*/ 36 h 66"/>
                <a:gd name="T10" fmla="*/ 69 w 70"/>
                <a:gd name="T11" fmla="*/ 42 h 66"/>
                <a:gd name="T12" fmla="*/ 68 w 70"/>
                <a:gd name="T13" fmla="*/ 47 h 66"/>
                <a:gd name="T14" fmla="*/ 65 w 70"/>
                <a:gd name="T15" fmla="*/ 51 h 66"/>
                <a:gd name="T16" fmla="*/ 61 w 70"/>
                <a:gd name="T17" fmla="*/ 56 h 66"/>
                <a:gd name="T18" fmla="*/ 57 w 70"/>
                <a:gd name="T19" fmla="*/ 60 h 66"/>
                <a:gd name="T20" fmla="*/ 52 w 70"/>
                <a:gd name="T21" fmla="*/ 64 h 66"/>
                <a:gd name="T22" fmla="*/ 47 w 70"/>
                <a:gd name="T23" fmla="*/ 65 h 66"/>
                <a:gd name="T24" fmla="*/ 40 w 70"/>
                <a:gd name="T25" fmla="*/ 66 h 66"/>
                <a:gd name="T26" fmla="*/ 35 w 70"/>
                <a:gd name="T27" fmla="*/ 66 h 66"/>
                <a:gd name="T28" fmla="*/ 30 w 70"/>
                <a:gd name="T29" fmla="*/ 66 h 66"/>
                <a:gd name="T30" fmla="*/ 23 w 70"/>
                <a:gd name="T31" fmla="*/ 65 h 66"/>
                <a:gd name="T32" fmla="*/ 17 w 70"/>
                <a:gd name="T33" fmla="*/ 62 h 66"/>
                <a:gd name="T34" fmla="*/ 14 w 70"/>
                <a:gd name="T35" fmla="*/ 61 h 66"/>
                <a:gd name="T36" fmla="*/ 9 w 70"/>
                <a:gd name="T37" fmla="*/ 56 h 66"/>
                <a:gd name="T38" fmla="*/ 7 w 70"/>
                <a:gd name="T39" fmla="*/ 52 h 66"/>
                <a:gd name="T40" fmla="*/ 3 w 70"/>
                <a:gd name="T41" fmla="*/ 47 h 66"/>
                <a:gd name="T42" fmla="*/ 1 w 70"/>
                <a:gd name="T43" fmla="*/ 43 h 66"/>
                <a:gd name="T44" fmla="*/ 0 w 70"/>
                <a:gd name="T45" fmla="*/ 36 h 66"/>
                <a:gd name="T46" fmla="*/ 0 w 70"/>
                <a:gd name="T47" fmla="*/ 32 h 66"/>
                <a:gd name="T48" fmla="*/ 1 w 70"/>
                <a:gd name="T49" fmla="*/ 27 h 66"/>
                <a:gd name="T50" fmla="*/ 4 w 70"/>
                <a:gd name="T51" fmla="*/ 21 h 66"/>
                <a:gd name="T52" fmla="*/ 5 w 70"/>
                <a:gd name="T53" fmla="*/ 16 h 66"/>
                <a:gd name="T54" fmla="*/ 8 w 70"/>
                <a:gd name="T55" fmla="*/ 12 h 66"/>
                <a:gd name="T56" fmla="*/ 14 w 70"/>
                <a:gd name="T57" fmla="*/ 8 h 66"/>
                <a:gd name="T58" fmla="*/ 18 w 70"/>
                <a:gd name="T59" fmla="*/ 5 h 66"/>
                <a:gd name="T60" fmla="*/ 22 w 70"/>
                <a:gd name="T61" fmla="*/ 3 h 66"/>
                <a:gd name="T62" fmla="*/ 29 w 70"/>
                <a:gd name="T63" fmla="*/ 0 h 66"/>
                <a:gd name="T64" fmla="*/ 35 w 70"/>
                <a:gd name="T65" fmla="*/ 0 h 66"/>
                <a:gd name="T66" fmla="*/ 40 w 70"/>
                <a:gd name="T67" fmla="*/ 0 h 66"/>
                <a:gd name="T68" fmla="*/ 47 w 70"/>
                <a:gd name="T69" fmla="*/ 1 h 66"/>
                <a:gd name="T70" fmla="*/ 51 w 70"/>
                <a:gd name="T71" fmla="*/ 4 h 66"/>
                <a:gd name="T72" fmla="*/ 56 w 70"/>
                <a:gd name="T73" fmla="*/ 8 h 66"/>
                <a:gd name="T74" fmla="*/ 60 w 70"/>
                <a:gd name="T75" fmla="*/ 10 h 66"/>
                <a:gd name="T76" fmla="*/ 65 w 70"/>
                <a:gd name="T77" fmla="*/ 14 h 66"/>
                <a:gd name="T78" fmla="*/ 65 w 70"/>
                <a:gd name="T79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" h="66">
                  <a:moveTo>
                    <a:pt x="65" y="14"/>
                  </a:moveTo>
                  <a:lnTo>
                    <a:pt x="68" y="19"/>
                  </a:lnTo>
                  <a:lnTo>
                    <a:pt x="70" y="25"/>
                  </a:lnTo>
                  <a:lnTo>
                    <a:pt x="70" y="31"/>
                  </a:lnTo>
                  <a:lnTo>
                    <a:pt x="70" y="36"/>
                  </a:lnTo>
                  <a:lnTo>
                    <a:pt x="69" y="42"/>
                  </a:lnTo>
                  <a:lnTo>
                    <a:pt x="68" y="47"/>
                  </a:lnTo>
                  <a:lnTo>
                    <a:pt x="65" y="51"/>
                  </a:lnTo>
                  <a:lnTo>
                    <a:pt x="61" y="56"/>
                  </a:lnTo>
                  <a:lnTo>
                    <a:pt x="57" y="60"/>
                  </a:lnTo>
                  <a:lnTo>
                    <a:pt x="52" y="64"/>
                  </a:lnTo>
                  <a:lnTo>
                    <a:pt x="47" y="65"/>
                  </a:lnTo>
                  <a:lnTo>
                    <a:pt x="40" y="66"/>
                  </a:lnTo>
                  <a:lnTo>
                    <a:pt x="35" y="66"/>
                  </a:lnTo>
                  <a:lnTo>
                    <a:pt x="30" y="66"/>
                  </a:lnTo>
                  <a:lnTo>
                    <a:pt x="23" y="65"/>
                  </a:lnTo>
                  <a:lnTo>
                    <a:pt x="17" y="62"/>
                  </a:lnTo>
                  <a:lnTo>
                    <a:pt x="14" y="61"/>
                  </a:lnTo>
                  <a:lnTo>
                    <a:pt x="9" y="56"/>
                  </a:lnTo>
                  <a:lnTo>
                    <a:pt x="7" y="52"/>
                  </a:lnTo>
                  <a:lnTo>
                    <a:pt x="3" y="47"/>
                  </a:lnTo>
                  <a:lnTo>
                    <a:pt x="1" y="43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1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18" y="5"/>
                  </a:lnTo>
                  <a:lnTo>
                    <a:pt x="22" y="3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7" y="1"/>
                  </a:lnTo>
                  <a:lnTo>
                    <a:pt x="51" y="4"/>
                  </a:lnTo>
                  <a:lnTo>
                    <a:pt x="56" y="8"/>
                  </a:lnTo>
                  <a:lnTo>
                    <a:pt x="60" y="10"/>
                  </a:lnTo>
                  <a:lnTo>
                    <a:pt x="65" y="14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FFFFFF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3317" name="Freeform 261">
              <a:extLst>
                <a:ext uri="{FF2B5EF4-FFF2-40B4-BE49-F238E27FC236}">
                  <a16:creationId xmlns:a16="http://schemas.microsoft.com/office/drawing/2014/main" id="{285DB7F3-C7DC-41FD-ABAE-3D2F603CE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2541"/>
              <a:ext cx="23" cy="22"/>
            </a:xfrm>
            <a:custGeom>
              <a:avLst/>
              <a:gdLst>
                <a:gd name="T0" fmla="*/ 65 w 70"/>
                <a:gd name="T1" fmla="*/ 14 h 66"/>
                <a:gd name="T2" fmla="*/ 68 w 70"/>
                <a:gd name="T3" fmla="*/ 19 h 66"/>
                <a:gd name="T4" fmla="*/ 70 w 70"/>
                <a:gd name="T5" fmla="*/ 25 h 66"/>
                <a:gd name="T6" fmla="*/ 70 w 70"/>
                <a:gd name="T7" fmla="*/ 31 h 66"/>
                <a:gd name="T8" fmla="*/ 70 w 70"/>
                <a:gd name="T9" fmla="*/ 36 h 66"/>
                <a:gd name="T10" fmla="*/ 69 w 70"/>
                <a:gd name="T11" fmla="*/ 42 h 66"/>
                <a:gd name="T12" fmla="*/ 68 w 70"/>
                <a:gd name="T13" fmla="*/ 47 h 66"/>
                <a:gd name="T14" fmla="*/ 65 w 70"/>
                <a:gd name="T15" fmla="*/ 51 h 66"/>
                <a:gd name="T16" fmla="*/ 61 w 70"/>
                <a:gd name="T17" fmla="*/ 56 h 66"/>
                <a:gd name="T18" fmla="*/ 57 w 70"/>
                <a:gd name="T19" fmla="*/ 60 h 66"/>
                <a:gd name="T20" fmla="*/ 52 w 70"/>
                <a:gd name="T21" fmla="*/ 64 h 66"/>
                <a:gd name="T22" fmla="*/ 47 w 70"/>
                <a:gd name="T23" fmla="*/ 65 h 66"/>
                <a:gd name="T24" fmla="*/ 40 w 70"/>
                <a:gd name="T25" fmla="*/ 66 h 66"/>
                <a:gd name="T26" fmla="*/ 35 w 70"/>
                <a:gd name="T27" fmla="*/ 66 h 66"/>
                <a:gd name="T28" fmla="*/ 30 w 70"/>
                <a:gd name="T29" fmla="*/ 66 h 66"/>
                <a:gd name="T30" fmla="*/ 23 w 70"/>
                <a:gd name="T31" fmla="*/ 65 h 66"/>
                <a:gd name="T32" fmla="*/ 17 w 70"/>
                <a:gd name="T33" fmla="*/ 62 h 66"/>
                <a:gd name="T34" fmla="*/ 14 w 70"/>
                <a:gd name="T35" fmla="*/ 61 h 66"/>
                <a:gd name="T36" fmla="*/ 9 w 70"/>
                <a:gd name="T37" fmla="*/ 56 h 66"/>
                <a:gd name="T38" fmla="*/ 7 w 70"/>
                <a:gd name="T39" fmla="*/ 52 h 66"/>
                <a:gd name="T40" fmla="*/ 3 w 70"/>
                <a:gd name="T41" fmla="*/ 47 h 66"/>
                <a:gd name="T42" fmla="*/ 1 w 70"/>
                <a:gd name="T43" fmla="*/ 43 h 66"/>
                <a:gd name="T44" fmla="*/ 0 w 70"/>
                <a:gd name="T45" fmla="*/ 36 h 66"/>
                <a:gd name="T46" fmla="*/ 0 w 70"/>
                <a:gd name="T47" fmla="*/ 32 h 66"/>
                <a:gd name="T48" fmla="*/ 1 w 70"/>
                <a:gd name="T49" fmla="*/ 27 h 66"/>
                <a:gd name="T50" fmla="*/ 4 w 70"/>
                <a:gd name="T51" fmla="*/ 21 h 66"/>
                <a:gd name="T52" fmla="*/ 5 w 70"/>
                <a:gd name="T53" fmla="*/ 16 h 66"/>
                <a:gd name="T54" fmla="*/ 8 w 70"/>
                <a:gd name="T55" fmla="*/ 12 h 66"/>
                <a:gd name="T56" fmla="*/ 14 w 70"/>
                <a:gd name="T57" fmla="*/ 8 h 66"/>
                <a:gd name="T58" fmla="*/ 18 w 70"/>
                <a:gd name="T59" fmla="*/ 5 h 66"/>
                <a:gd name="T60" fmla="*/ 22 w 70"/>
                <a:gd name="T61" fmla="*/ 3 h 66"/>
                <a:gd name="T62" fmla="*/ 29 w 70"/>
                <a:gd name="T63" fmla="*/ 0 h 66"/>
                <a:gd name="T64" fmla="*/ 35 w 70"/>
                <a:gd name="T65" fmla="*/ 0 h 66"/>
                <a:gd name="T66" fmla="*/ 40 w 70"/>
                <a:gd name="T67" fmla="*/ 0 h 66"/>
                <a:gd name="T68" fmla="*/ 47 w 70"/>
                <a:gd name="T69" fmla="*/ 1 h 66"/>
                <a:gd name="T70" fmla="*/ 51 w 70"/>
                <a:gd name="T71" fmla="*/ 4 h 66"/>
                <a:gd name="T72" fmla="*/ 56 w 70"/>
                <a:gd name="T73" fmla="*/ 8 h 66"/>
                <a:gd name="T74" fmla="*/ 60 w 70"/>
                <a:gd name="T75" fmla="*/ 10 h 66"/>
                <a:gd name="T76" fmla="*/ 65 w 70"/>
                <a:gd name="T77" fmla="*/ 14 h 66"/>
                <a:gd name="T78" fmla="*/ 65 w 70"/>
                <a:gd name="T79" fmla="*/ 1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" h="66">
                  <a:moveTo>
                    <a:pt x="65" y="14"/>
                  </a:moveTo>
                  <a:lnTo>
                    <a:pt x="68" y="19"/>
                  </a:lnTo>
                  <a:lnTo>
                    <a:pt x="70" y="25"/>
                  </a:lnTo>
                  <a:lnTo>
                    <a:pt x="70" y="31"/>
                  </a:lnTo>
                  <a:lnTo>
                    <a:pt x="70" y="36"/>
                  </a:lnTo>
                  <a:lnTo>
                    <a:pt x="69" y="42"/>
                  </a:lnTo>
                  <a:lnTo>
                    <a:pt x="68" y="47"/>
                  </a:lnTo>
                  <a:lnTo>
                    <a:pt x="65" y="51"/>
                  </a:lnTo>
                  <a:lnTo>
                    <a:pt x="61" y="56"/>
                  </a:lnTo>
                  <a:lnTo>
                    <a:pt x="57" y="60"/>
                  </a:lnTo>
                  <a:lnTo>
                    <a:pt x="52" y="64"/>
                  </a:lnTo>
                  <a:lnTo>
                    <a:pt x="47" y="65"/>
                  </a:lnTo>
                  <a:lnTo>
                    <a:pt x="40" y="66"/>
                  </a:lnTo>
                  <a:lnTo>
                    <a:pt x="35" y="66"/>
                  </a:lnTo>
                  <a:lnTo>
                    <a:pt x="30" y="66"/>
                  </a:lnTo>
                  <a:lnTo>
                    <a:pt x="23" y="65"/>
                  </a:lnTo>
                  <a:lnTo>
                    <a:pt x="17" y="62"/>
                  </a:lnTo>
                  <a:lnTo>
                    <a:pt x="14" y="61"/>
                  </a:lnTo>
                  <a:lnTo>
                    <a:pt x="9" y="56"/>
                  </a:lnTo>
                  <a:lnTo>
                    <a:pt x="7" y="52"/>
                  </a:lnTo>
                  <a:lnTo>
                    <a:pt x="3" y="47"/>
                  </a:lnTo>
                  <a:lnTo>
                    <a:pt x="1" y="43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1" y="27"/>
                  </a:lnTo>
                  <a:lnTo>
                    <a:pt x="4" y="21"/>
                  </a:lnTo>
                  <a:lnTo>
                    <a:pt x="5" y="16"/>
                  </a:lnTo>
                  <a:lnTo>
                    <a:pt x="8" y="12"/>
                  </a:lnTo>
                  <a:lnTo>
                    <a:pt x="14" y="8"/>
                  </a:lnTo>
                  <a:lnTo>
                    <a:pt x="18" y="5"/>
                  </a:lnTo>
                  <a:lnTo>
                    <a:pt x="22" y="3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7" y="1"/>
                  </a:lnTo>
                  <a:lnTo>
                    <a:pt x="51" y="4"/>
                  </a:lnTo>
                  <a:lnTo>
                    <a:pt x="56" y="8"/>
                  </a:lnTo>
                  <a:lnTo>
                    <a:pt x="60" y="10"/>
                  </a:lnTo>
                  <a:lnTo>
                    <a:pt x="65" y="14"/>
                  </a:lnTo>
                  <a:lnTo>
                    <a:pt x="65" y="14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318" name="Freeform 262">
              <a:extLst>
                <a:ext uri="{FF2B5EF4-FFF2-40B4-BE49-F238E27FC236}">
                  <a16:creationId xmlns:a16="http://schemas.microsoft.com/office/drawing/2014/main" id="{E81DE74E-2DD4-4F08-B652-E389EDFE6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2550"/>
              <a:ext cx="9" cy="10"/>
            </a:xfrm>
            <a:custGeom>
              <a:avLst/>
              <a:gdLst>
                <a:gd name="T0" fmla="*/ 1 w 27"/>
                <a:gd name="T1" fmla="*/ 11 h 32"/>
                <a:gd name="T2" fmla="*/ 2 w 27"/>
                <a:gd name="T3" fmla="*/ 7 h 32"/>
                <a:gd name="T4" fmla="*/ 4 w 27"/>
                <a:gd name="T5" fmla="*/ 2 h 32"/>
                <a:gd name="T6" fmla="*/ 8 w 27"/>
                <a:gd name="T7" fmla="*/ 1 h 32"/>
                <a:gd name="T8" fmla="*/ 10 w 27"/>
                <a:gd name="T9" fmla="*/ 0 h 32"/>
                <a:gd name="T10" fmla="*/ 14 w 27"/>
                <a:gd name="T11" fmla="*/ 0 h 32"/>
                <a:gd name="T12" fmla="*/ 18 w 27"/>
                <a:gd name="T13" fmla="*/ 0 h 32"/>
                <a:gd name="T14" fmla="*/ 22 w 27"/>
                <a:gd name="T15" fmla="*/ 1 h 32"/>
                <a:gd name="T16" fmla="*/ 25 w 27"/>
                <a:gd name="T17" fmla="*/ 5 h 32"/>
                <a:gd name="T18" fmla="*/ 27 w 27"/>
                <a:gd name="T19" fmla="*/ 9 h 32"/>
                <a:gd name="T20" fmla="*/ 27 w 27"/>
                <a:gd name="T21" fmla="*/ 14 h 32"/>
                <a:gd name="T22" fmla="*/ 27 w 27"/>
                <a:gd name="T23" fmla="*/ 18 h 32"/>
                <a:gd name="T24" fmla="*/ 27 w 27"/>
                <a:gd name="T25" fmla="*/ 22 h 32"/>
                <a:gd name="T26" fmla="*/ 25 w 27"/>
                <a:gd name="T27" fmla="*/ 27 h 32"/>
                <a:gd name="T28" fmla="*/ 22 w 27"/>
                <a:gd name="T29" fmla="*/ 30 h 32"/>
                <a:gd name="T30" fmla="*/ 18 w 27"/>
                <a:gd name="T31" fmla="*/ 32 h 32"/>
                <a:gd name="T32" fmla="*/ 15 w 27"/>
                <a:gd name="T33" fmla="*/ 32 h 32"/>
                <a:gd name="T34" fmla="*/ 10 w 27"/>
                <a:gd name="T35" fmla="*/ 31 h 32"/>
                <a:gd name="T36" fmla="*/ 6 w 27"/>
                <a:gd name="T37" fmla="*/ 28 h 32"/>
                <a:gd name="T38" fmla="*/ 4 w 27"/>
                <a:gd name="T39" fmla="*/ 26 h 32"/>
                <a:gd name="T40" fmla="*/ 2 w 27"/>
                <a:gd name="T41" fmla="*/ 20 h 32"/>
                <a:gd name="T42" fmla="*/ 0 w 27"/>
                <a:gd name="T43" fmla="*/ 17 h 32"/>
                <a:gd name="T44" fmla="*/ 1 w 27"/>
                <a:gd name="T45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32">
                  <a:moveTo>
                    <a:pt x="1" y="11"/>
                  </a:moveTo>
                  <a:lnTo>
                    <a:pt x="2" y="7"/>
                  </a:lnTo>
                  <a:lnTo>
                    <a:pt x="4" y="2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5" y="5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8"/>
                  </a:lnTo>
                  <a:lnTo>
                    <a:pt x="27" y="22"/>
                  </a:lnTo>
                  <a:lnTo>
                    <a:pt x="25" y="27"/>
                  </a:lnTo>
                  <a:lnTo>
                    <a:pt x="22" y="30"/>
                  </a:lnTo>
                  <a:lnTo>
                    <a:pt x="18" y="32"/>
                  </a:lnTo>
                  <a:lnTo>
                    <a:pt x="15" y="32"/>
                  </a:lnTo>
                  <a:lnTo>
                    <a:pt x="10" y="31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3319" name="Freeform 263">
              <a:extLst>
                <a:ext uri="{FF2B5EF4-FFF2-40B4-BE49-F238E27FC236}">
                  <a16:creationId xmlns:a16="http://schemas.microsoft.com/office/drawing/2014/main" id="{B88C7B02-0EF9-4924-930A-90661159D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2550"/>
              <a:ext cx="9" cy="10"/>
            </a:xfrm>
            <a:custGeom>
              <a:avLst/>
              <a:gdLst>
                <a:gd name="T0" fmla="*/ 1 w 27"/>
                <a:gd name="T1" fmla="*/ 11 h 32"/>
                <a:gd name="T2" fmla="*/ 2 w 27"/>
                <a:gd name="T3" fmla="*/ 7 h 32"/>
                <a:gd name="T4" fmla="*/ 4 w 27"/>
                <a:gd name="T5" fmla="*/ 2 h 32"/>
                <a:gd name="T6" fmla="*/ 8 w 27"/>
                <a:gd name="T7" fmla="*/ 1 h 32"/>
                <a:gd name="T8" fmla="*/ 10 w 27"/>
                <a:gd name="T9" fmla="*/ 0 h 32"/>
                <a:gd name="T10" fmla="*/ 14 w 27"/>
                <a:gd name="T11" fmla="*/ 0 h 32"/>
                <a:gd name="T12" fmla="*/ 18 w 27"/>
                <a:gd name="T13" fmla="*/ 0 h 32"/>
                <a:gd name="T14" fmla="*/ 22 w 27"/>
                <a:gd name="T15" fmla="*/ 1 h 32"/>
                <a:gd name="T16" fmla="*/ 25 w 27"/>
                <a:gd name="T17" fmla="*/ 5 h 32"/>
                <a:gd name="T18" fmla="*/ 27 w 27"/>
                <a:gd name="T19" fmla="*/ 9 h 32"/>
                <a:gd name="T20" fmla="*/ 27 w 27"/>
                <a:gd name="T21" fmla="*/ 14 h 32"/>
                <a:gd name="T22" fmla="*/ 27 w 27"/>
                <a:gd name="T23" fmla="*/ 18 h 32"/>
                <a:gd name="T24" fmla="*/ 27 w 27"/>
                <a:gd name="T25" fmla="*/ 22 h 32"/>
                <a:gd name="T26" fmla="*/ 25 w 27"/>
                <a:gd name="T27" fmla="*/ 27 h 32"/>
                <a:gd name="T28" fmla="*/ 22 w 27"/>
                <a:gd name="T29" fmla="*/ 30 h 32"/>
                <a:gd name="T30" fmla="*/ 18 w 27"/>
                <a:gd name="T31" fmla="*/ 32 h 32"/>
                <a:gd name="T32" fmla="*/ 15 w 27"/>
                <a:gd name="T33" fmla="*/ 32 h 32"/>
                <a:gd name="T34" fmla="*/ 10 w 27"/>
                <a:gd name="T35" fmla="*/ 31 h 32"/>
                <a:gd name="T36" fmla="*/ 6 w 27"/>
                <a:gd name="T37" fmla="*/ 28 h 32"/>
                <a:gd name="T38" fmla="*/ 4 w 27"/>
                <a:gd name="T39" fmla="*/ 26 h 32"/>
                <a:gd name="T40" fmla="*/ 2 w 27"/>
                <a:gd name="T41" fmla="*/ 20 h 32"/>
                <a:gd name="T42" fmla="*/ 0 w 27"/>
                <a:gd name="T43" fmla="*/ 17 h 32"/>
                <a:gd name="T44" fmla="*/ 1 w 27"/>
                <a:gd name="T45" fmla="*/ 11 h 32"/>
                <a:gd name="T46" fmla="*/ 1 w 27"/>
                <a:gd name="T47" fmla="*/ 1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2">
                  <a:moveTo>
                    <a:pt x="1" y="11"/>
                  </a:moveTo>
                  <a:lnTo>
                    <a:pt x="2" y="7"/>
                  </a:lnTo>
                  <a:lnTo>
                    <a:pt x="4" y="2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5" y="5"/>
                  </a:lnTo>
                  <a:lnTo>
                    <a:pt x="27" y="9"/>
                  </a:lnTo>
                  <a:lnTo>
                    <a:pt x="27" y="14"/>
                  </a:lnTo>
                  <a:lnTo>
                    <a:pt x="27" y="18"/>
                  </a:lnTo>
                  <a:lnTo>
                    <a:pt x="27" y="22"/>
                  </a:lnTo>
                  <a:lnTo>
                    <a:pt x="25" y="27"/>
                  </a:lnTo>
                  <a:lnTo>
                    <a:pt x="22" y="30"/>
                  </a:lnTo>
                  <a:lnTo>
                    <a:pt x="18" y="32"/>
                  </a:lnTo>
                  <a:lnTo>
                    <a:pt x="15" y="32"/>
                  </a:lnTo>
                  <a:lnTo>
                    <a:pt x="10" y="31"/>
                  </a:lnTo>
                  <a:lnTo>
                    <a:pt x="6" y="28"/>
                  </a:lnTo>
                  <a:lnTo>
                    <a:pt x="4" y="26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1" y="11"/>
                  </a:lnTo>
                  <a:lnTo>
                    <a:pt x="1" y="11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320" name="Freeform 264">
              <a:extLst>
                <a:ext uri="{FF2B5EF4-FFF2-40B4-BE49-F238E27FC236}">
                  <a16:creationId xmlns:a16="http://schemas.microsoft.com/office/drawing/2014/main" id="{3B4F4EE3-2B2C-4908-94FC-7E0F00F00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2530"/>
              <a:ext cx="45" cy="44"/>
            </a:xfrm>
            <a:custGeom>
              <a:avLst/>
              <a:gdLst>
                <a:gd name="T0" fmla="*/ 34 w 136"/>
                <a:gd name="T1" fmla="*/ 76 h 133"/>
                <a:gd name="T2" fmla="*/ 38 w 136"/>
                <a:gd name="T3" fmla="*/ 85 h 133"/>
                <a:gd name="T4" fmla="*/ 47 w 136"/>
                <a:gd name="T5" fmla="*/ 94 h 133"/>
                <a:gd name="T6" fmla="*/ 56 w 136"/>
                <a:gd name="T7" fmla="*/ 99 h 133"/>
                <a:gd name="T8" fmla="*/ 67 w 136"/>
                <a:gd name="T9" fmla="*/ 100 h 133"/>
                <a:gd name="T10" fmla="*/ 79 w 136"/>
                <a:gd name="T11" fmla="*/ 99 h 133"/>
                <a:gd name="T12" fmla="*/ 89 w 136"/>
                <a:gd name="T13" fmla="*/ 94 h 133"/>
                <a:gd name="T14" fmla="*/ 98 w 136"/>
                <a:gd name="T15" fmla="*/ 85 h 133"/>
                <a:gd name="T16" fmla="*/ 101 w 136"/>
                <a:gd name="T17" fmla="*/ 74 h 133"/>
                <a:gd name="T18" fmla="*/ 103 w 136"/>
                <a:gd name="T19" fmla="*/ 63 h 133"/>
                <a:gd name="T20" fmla="*/ 99 w 136"/>
                <a:gd name="T21" fmla="*/ 53 h 133"/>
                <a:gd name="T22" fmla="*/ 93 w 136"/>
                <a:gd name="T23" fmla="*/ 43 h 133"/>
                <a:gd name="T24" fmla="*/ 84 w 136"/>
                <a:gd name="T25" fmla="*/ 37 h 133"/>
                <a:gd name="T26" fmla="*/ 73 w 136"/>
                <a:gd name="T27" fmla="*/ 34 h 133"/>
                <a:gd name="T28" fmla="*/ 62 w 136"/>
                <a:gd name="T29" fmla="*/ 34 h 133"/>
                <a:gd name="T30" fmla="*/ 50 w 136"/>
                <a:gd name="T31" fmla="*/ 37 h 133"/>
                <a:gd name="T32" fmla="*/ 42 w 136"/>
                <a:gd name="T33" fmla="*/ 44 h 133"/>
                <a:gd name="T34" fmla="*/ 36 w 136"/>
                <a:gd name="T35" fmla="*/ 53 h 133"/>
                <a:gd name="T36" fmla="*/ 33 w 136"/>
                <a:gd name="T37" fmla="*/ 65 h 133"/>
                <a:gd name="T38" fmla="*/ 0 w 136"/>
                <a:gd name="T39" fmla="*/ 73 h 133"/>
                <a:gd name="T40" fmla="*/ 0 w 136"/>
                <a:gd name="T41" fmla="*/ 57 h 133"/>
                <a:gd name="T42" fmla="*/ 4 w 136"/>
                <a:gd name="T43" fmla="*/ 43 h 133"/>
                <a:gd name="T44" fmla="*/ 12 w 136"/>
                <a:gd name="T45" fmla="*/ 29 h 133"/>
                <a:gd name="T46" fmla="*/ 24 w 136"/>
                <a:gd name="T47" fmla="*/ 17 h 133"/>
                <a:gd name="T48" fmla="*/ 36 w 136"/>
                <a:gd name="T49" fmla="*/ 8 h 133"/>
                <a:gd name="T50" fmla="*/ 51 w 136"/>
                <a:gd name="T51" fmla="*/ 1 h 133"/>
                <a:gd name="T52" fmla="*/ 76 w 136"/>
                <a:gd name="T53" fmla="*/ 0 h 133"/>
                <a:gd name="T54" fmla="*/ 90 w 136"/>
                <a:gd name="T55" fmla="*/ 4 h 133"/>
                <a:gd name="T56" fmla="*/ 105 w 136"/>
                <a:gd name="T57" fmla="*/ 12 h 133"/>
                <a:gd name="T58" fmla="*/ 118 w 136"/>
                <a:gd name="T59" fmla="*/ 21 h 133"/>
                <a:gd name="T60" fmla="*/ 127 w 136"/>
                <a:gd name="T61" fmla="*/ 34 h 133"/>
                <a:gd name="T62" fmla="*/ 133 w 136"/>
                <a:gd name="T63" fmla="*/ 50 h 133"/>
                <a:gd name="T64" fmla="*/ 136 w 136"/>
                <a:gd name="T65" fmla="*/ 65 h 133"/>
                <a:gd name="T66" fmla="*/ 133 w 136"/>
                <a:gd name="T67" fmla="*/ 81 h 133"/>
                <a:gd name="T68" fmla="*/ 129 w 136"/>
                <a:gd name="T69" fmla="*/ 95 h 133"/>
                <a:gd name="T70" fmla="*/ 120 w 136"/>
                <a:gd name="T71" fmla="*/ 109 h 133"/>
                <a:gd name="T72" fmla="*/ 109 w 136"/>
                <a:gd name="T73" fmla="*/ 120 h 133"/>
                <a:gd name="T74" fmla="*/ 94 w 136"/>
                <a:gd name="T75" fmla="*/ 128 h 133"/>
                <a:gd name="T76" fmla="*/ 80 w 136"/>
                <a:gd name="T77" fmla="*/ 133 h 133"/>
                <a:gd name="T78" fmla="*/ 63 w 136"/>
                <a:gd name="T79" fmla="*/ 133 h 133"/>
                <a:gd name="T80" fmla="*/ 47 w 136"/>
                <a:gd name="T81" fmla="*/ 130 h 133"/>
                <a:gd name="T82" fmla="*/ 34 w 136"/>
                <a:gd name="T83" fmla="*/ 124 h 133"/>
                <a:gd name="T84" fmla="*/ 21 w 136"/>
                <a:gd name="T85" fmla="*/ 113 h 133"/>
                <a:gd name="T86" fmla="*/ 11 w 136"/>
                <a:gd name="T87" fmla="*/ 102 h 133"/>
                <a:gd name="T88" fmla="*/ 4 w 136"/>
                <a:gd name="T89" fmla="*/ 86 h 133"/>
                <a:gd name="T90" fmla="*/ 0 w 136"/>
                <a:gd name="T91" fmla="*/ 73 h 133"/>
                <a:gd name="T92" fmla="*/ 34 w 136"/>
                <a:gd name="T93" fmla="*/ 7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6" h="133">
                  <a:moveTo>
                    <a:pt x="34" y="70"/>
                  </a:moveTo>
                  <a:lnTo>
                    <a:pt x="34" y="76"/>
                  </a:lnTo>
                  <a:lnTo>
                    <a:pt x="36" y="79"/>
                  </a:lnTo>
                  <a:lnTo>
                    <a:pt x="38" y="85"/>
                  </a:lnTo>
                  <a:lnTo>
                    <a:pt x="42" y="90"/>
                  </a:lnTo>
                  <a:lnTo>
                    <a:pt x="47" y="94"/>
                  </a:lnTo>
                  <a:lnTo>
                    <a:pt x="50" y="96"/>
                  </a:lnTo>
                  <a:lnTo>
                    <a:pt x="56" y="99"/>
                  </a:lnTo>
                  <a:lnTo>
                    <a:pt x="63" y="100"/>
                  </a:lnTo>
                  <a:lnTo>
                    <a:pt x="67" y="100"/>
                  </a:lnTo>
                  <a:lnTo>
                    <a:pt x="73" y="100"/>
                  </a:lnTo>
                  <a:lnTo>
                    <a:pt x="79" y="99"/>
                  </a:lnTo>
                  <a:lnTo>
                    <a:pt x="84" y="98"/>
                  </a:lnTo>
                  <a:lnTo>
                    <a:pt x="89" y="94"/>
                  </a:lnTo>
                  <a:lnTo>
                    <a:pt x="94" y="90"/>
                  </a:lnTo>
                  <a:lnTo>
                    <a:pt x="98" y="85"/>
                  </a:lnTo>
                  <a:lnTo>
                    <a:pt x="99" y="79"/>
                  </a:lnTo>
                  <a:lnTo>
                    <a:pt x="101" y="74"/>
                  </a:lnTo>
                  <a:lnTo>
                    <a:pt x="102" y="69"/>
                  </a:lnTo>
                  <a:lnTo>
                    <a:pt x="103" y="63"/>
                  </a:lnTo>
                  <a:lnTo>
                    <a:pt x="102" y="59"/>
                  </a:lnTo>
                  <a:lnTo>
                    <a:pt x="99" y="53"/>
                  </a:lnTo>
                  <a:lnTo>
                    <a:pt x="96" y="48"/>
                  </a:lnTo>
                  <a:lnTo>
                    <a:pt x="93" y="43"/>
                  </a:lnTo>
                  <a:lnTo>
                    <a:pt x="89" y="40"/>
                  </a:lnTo>
                  <a:lnTo>
                    <a:pt x="84" y="37"/>
                  </a:lnTo>
                  <a:lnTo>
                    <a:pt x="79" y="34"/>
                  </a:lnTo>
                  <a:lnTo>
                    <a:pt x="73" y="34"/>
                  </a:lnTo>
                  <a:lnTo>
                    <a:pt x="68" y="34"/>
                  </a:lnTo>
                  <a:lnTo>
                    <a:pt x="62" y="34"/>
                  </a:lnTo>
                  <a:lnTo>
                    <a:pt x="56" y="35"/>
                  </a:lnTo>
                  <a:lnTo>
                    <a:pt x="50" y="37"/>
                  </a:lnTo>
                  <a:lnTo>
                    <a:pt x="46" y="40"/>
                  </a:lnTo>
                  <a:lnTo>
                    <a:pt x="42" y="44"/>
                  </a:lnTo>
                  <a:lnTo>
                    <a:pt x="38" y="51"/>
                  </a:lnTo>
                  <a:lnTo>
                    <a:pt x="36" y="53"/>
                  </a:lnTo>
                  <a:lnTo>
                    <a:pt x="34" y="60"/>
                  </a:lnTo>
                  <a:lnTo>
                    <a:pt x="33" y="65"/>
                  </a:lnTo>
                  <a:lnTo>
                    <a:pt x="34" y="7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7"/>
                  </a:lnTo>
                  <a:lnTo>
                    <a:pt x="3" y="51"/>
                  </a:lnTo>
                  <a:lnTo>
                    <a:pt x="4" y="43"/>
                  </a:lnTo>
                  <a:lnTo>
                    <a:pt x="8" y="35"/>
                  </a:lnTo>
                  <a:lnTo>
                    <a:pt x="12" y="29"/>
                  </a:lnTo>
                  <a:lnTo>
                    <a:pt x="20" y="22"/>
                  </a:lnTo>
                  <a:lnTo>
                    <a:pt x="24" y="17"/>
                  </a:lnTo>
                  <a:lnTo>
                    <a:pt x="29" y="13"/>
                  </a:lnTo>
                  <a:lnTo>
                    <a:pt x="36" y="8"/>
                  </a:lnTo>
                  <a:lnTo>
                    <a:pt x="45" y="5"/>
                  </a:lnTo>
                  <a:lnTo>
                    <a:pt x="51" y="1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90" y="4"/>
                  </a:lnTo>
                  <a:lnTo>
                    <a:pt x="98" y="8"/>
                  </a:lnTo>
                  <a:lnTo>
                    <a:pt x="105" y="12"/>
                  </a:lnTo>
                  <a:lnTo>
                    <a:pt x="111" y="16"/>
                  </a:lnTo>
                  <a:lnTo>
                    <a:pt x="118" y="21"/>
                  </a:lnTo>
                  <a:lnTo>
                    <a:pt x="123" y="27"/>
                  </a:lnTo>
                  <a:lnTo>
                    <a:pt x="127" y="34"/>
                  </a:lnTo>
                  <a:lnTo>
                    <a:pt x="131" y="40"/>
                  </a:lnTo>
                  <a:lnTo>
                    <a:pt x="133" y="50"/>
                  </a:lnTo>
                  <a:lnTo>
                    <a:pt x="136" y="57"/>
                  </a:lnTo>
                  <a:lnTo>
                    <a:pt x="136" y="65"/>
                  </a:lnTo>
                  <a:lnTo>
                    <a:pt x="135" y="72"/>
                  </a:lnTo>
                  <a:lnTo>
                    <a:pt x="133" y="81"/>
                  </a:lnTo>
                  <a:lnTo>
                    <a:pt x="132" y="87"/>
                  </a:lnTo>
                  <a:lnTo>
                    <a:pt x="129" y="95"/>
                  </a:lnTo>
                  <a:lnTo>
                    <a:pt x="125" y="102"/>
                  </a:lnTo>
                  <a:lnTo>
                    <a:pt x="120" y="109"/>
                  </a:lnTo>
                  <a:lnTo>
                    <a:pt x="115" y="115"/>
                  </a:lnTo>
                  <a:lnTo>
                    <a:pt x="109" y="120"/>
                  </a:lnTo>
                  <a:lnTo>
                    <a:pt x="101" y="125"/>
                  </a:lnTo>
                  <a:lnTo>
                    <a:pt x="94" y="128"/>
                  </a:lnTo>
                  <a:lnTo>
                    <a:pt x="88" y="131"/>
                  </a:lnTo>
                  <a:lnTo>
                    <a:pt x="80" y="133"/>
                  </a:lnTo>
                  <a:lnTo>
                    <a:pt x="72" y="133"/>
                  </a:lnTo>
                  <a:lnTo>
                    <a:pt x="63" y="133"/>
                  </a:lnTo>
                  <a:lnTo>
                    <a:pt x="55" y="131"/>
                  </a:lnTo>
                  <a:lnTo>
                    <a:pt x="47" y="130"/>
                  </a:lnTo>
                  <a:lnTo>
                    <a:pt x="41" y="128"/>
                  </a:lnTo>
                  <a:lnTo>
                    <a:pt x="34" y="124"/>
                  </a:lnTo>
                  <a:lnTo>
                    <a:pt x="27" y="120"/>
                  </a:lnTo>
                  <a:lnTo>
                    <a:pt x="21" y="113"/>
                  </a:lnTo>
                  <a:lnTo>
                    <a:pt x="16" y="108"/>
                  </a:lnTo>
                  <a:lnTo>
                    <a:pt x="11" y="102"/>
                  </a:lnTo>
                  <a:lnTo>
                    <a:pt x="7" y="95"/>
                  </a:lnTo>
                  <a:lnTo>
                    <a:pt x="4" y="86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34" y="70"/>
                  </a:lnTo>
                  <a:lnTo>
                    <a:pt x="34" y="7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3321" name="Freeform 265">
              <a:extLst>
                <a:ext uri="{FF2B5EF4-FFF2-40B4-BE49-F238E27FC236}">
                  <a16:creationId xmlns:a16="http://schemas.microsoft.com/office/drawing/2014/main" id="{50876C48-265E-4BF1-91C4-BED8DB5AA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" y="2530"/>
              <a:ext cx="45" cy="44"/>
            </a:xfrm>
            <a:custGeom>
              <a:avLst/>
              <a:gdLst>
                <a:gd name="T0" fmla="*/ 34 w 136"/>
                <a:gd name="T1" fmla="*/ 76 h 133"/>
                <a:gd name="T2" fmla="*/ 38 w 136"/>
                <a:gd name="T3" fmla="*/ 85 h 133"/>
                <a:gd name="T4" fmla="*/ 47 w 136"/>
                <a:gd name="T5" fmla="*/ 94 h 133"/>
                <a:gd name="T6" fmla="*/ 56 w 136"/>
                <a:gd name="T7" fmla="*/ 99 h 133"/>
                <a:gd name="T8" fmla="*/ 67 w 136"/>
                <a:gd name="T9" fmla="*/ 100 h 133"/>
                <a:gd name="T10" fmla="*/ 79 w 136"/>
                <a:gd name="T11" fmla="*/ 99 h 133"/>
                <a:gd name="T12" fmla="*/ 89 w 136"/>
                <a:gd name="T13" fmla="*/ 94 h 133"/>
                <a:gd name="T14" fmla="*/ 98 w 136"/>
                <a:gd name="T15" fmla="*/ 85 h 133"/>
                <a:gd name="T16" fmla="*/ 101 w 136"/>
                <a:gd name="T17" fmla="*/ 74 h 133"/>
                <a:gd name="T18" fmla="*/ 103 w 136"/>
                <a:gd name="T19" fmla="*/ 63 h 133"/>
                <a:gd name="T20" fmla="*/ 99 w 136"/>
                <a:gd name="T21" fmla="*/ 53 h 133"/>
                <a:gd name="T22" fmla="*/ 93 w 136"/>
                <a:gd name="T23" fmla="*/ 43 h 133"/>
                <a:gd name="T24" fmla="*/ 84 w 136"/>
                <a:gd name="T25" fmla="*/ 37 h 133"/>
                <a:gd name="T26" fmla="*/ 73 w 136"/>
                <a:gd name="T27" fmla="*/ 34 h 133"/>
                <a:gd name="T28" fmla="*/ 62 w 136"/>
                <a:gd name="T29" fmla="*/ 34 h 133"/>
                <a:gd name="T30" fmla="*/ 50 w 136"/>
                <a:gd name="T31" fmla="*/ 37 h 133"/>
                <a:gd name="T32" fmla="*/ 42 w 136"/>
                <a:gd name="T33" fmla="*/ 44 h 133"/>
                <a:gd name="T34" fmla="*/ 36 w 136"/>
                <a:gd name="T35" fmla="*/ 53 h 133"/>
                <a:gd name="T36" fmla="*/ 33 w 136"/>
                <a:gd name="T37" fmla="*/ 65 h 133"/>
                <a:gd name="T38" fmla="*/ 0 w 136"/>
                <a:gd name="T39" fmla="*/ 73 h 133"/>
                <a:gd name="T40" fmla="*/ 0 w 136"/>
                <a:gd name="T41" fmla="*/ 57 h 133"/>
                <a:gd name="T42" fmla="*/ 4 w 136"/>
                <a:gd name="T43" fmla="*/ 43 h 133"/>
                <a:gd name="T44" fmla="*/ 12 w 136"/>
                <a:gd name="T45" fmla="*/ 29 h 133"/>
                <a:gd name="T46" fmla="*/ 24 w 136"/>
                <a:gd name="T47" fmla="*/ 17 h 133"/>
                <a:gd name="T48" fmla="*/ 36 w 136"/>
                <a:gd name="T49" fmla="*/ 8 h 133"/>
                <a:gd name="T50" fmla="*/ 51 w 136"/>
                <a:gd name="T51" fmla="*/ 1 h 133"/>
                <a:gd name="T52" fmla="*/ 76 w 136"/>
                <a:gd name="T53" fmla="*/ 0 h 133"/>
                <a:gd name="T54" fmla="*/ 90 w 136"/>
                <a:gd name="T55" fmla="*/ 4 h 133"/>
                <a:gd name="T56" fmla="*/ 105 w 136"/>
                <a:gd name="T57" fmla="*/ 12 h 133"/>
                <a:gd name="T58" fmla="*/ 118 w 136"/>
                <a:gd name="T59" fmla="*/ 21 h 133"/>
                <a:gd name="T60" fmla="*/ 127 w 136"/>
                <a:gd name="T61" fmla="*/ 34 h 133"/>
                <a:gd name="T62" fmla="*/ 133 w 136"/>
                <a:gd name="T63" fmla="*/ 50 h 133"/>
                <a:gd name="T64" fmla="*/ 136 w 136"/>
                <a:gd name="T65" fmla="*/ 65 h 133"/>
                <a:gd name="T66" fmla="*/ 133 w 136"/>
                <a:gd name="T67" fmla="*/ 81 h 133"/>
                <a:gd name="T68" fmla="*/ 129 w 136"/>
                <a:gd name="T69" fmla="*/ 95 h 133"/>
                <a:gd name="T70" fmla="*/ 120 w 136"/>
                <a:gd name="T71" fmla="*/ 109 h 133"/>
                <a:gd name="T72" fmla="*/ 109 w 136"/>
                <a:gd name="T73" fmla="*/ 120 h 133"/>
                <a:gd name="T74" fmla="*/ 94 w 136"/>
                <a:gd name="T75" fmla="*/ 128 h 133"/>
                <a:gd name="T76" fmla="*/ 80 w 136"/>
                <a:gd name="T77" fmla="*/ 133 h 133"/>
                <a:gd name="T78" fmla="*/ 63 w 136"/>
                <a:gd name="T79" fmla="*/ 133 h 133"/>
                <a:gd name="T80" fmla="*/ 47 w 136"/>
                <a:gd name="T81" fmla="*/ 130 h 133"/>
                <a:gd name="T82" fmla="*/ 34 w 136"/>
                <a:gd name="T83" fmla="*/ 124 h 133"/>
                <a:gd name="T84" fmla="*/ 21 w 136"/>
                <a:gd name="T85" fmla="*/ 113 h 133"/>
                <a:gd name="T86" fmla="*/ 11 w 136"/>
                <a:gd name="T87" fmla="*/ 102 h 133"/>
                <a:gd name="T88" fmla="*/ 4 w 136"/>
                <a:gd name="T89" fmla="*/ 86 h 133"/>
                <a:gd name="T90" fmla="*/ 0 w 136"/>
                <a:gd name="T91" fmla="*/ 73 h 133"/>
                <a:gd name="T92" fmla="*/ 34 w 136"/>
                <a:gd name="T93" fmla="*/ 7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6" h="133">
                  <a:moveTo>
                    <a:pt x="34" y="70"/>
                  </a:moveTo>
                  <a:lnTo>
                    <a:pt x="34" y="76"/>
                  </a:lnTo>
                  <a:lnTo>
                    <a:pt x="36" y="79"/>
                  </a:lnTo>
                  <a:lnTo>
                    <a:pt x="38" y="85"/>
                  </a:lnTo>
                  <a:lnTo>
                    <a:pt x="42" y="90"/>
                  </a:lnTo>
                  <a:lnTo>
                    <a:pt x="47" y="94"/>
                  </a:lnTo>
                  <a:lnTo>
                    <a:pt x="50" y="96"/>
                  </a:lnTo>
                  <a:lnTo>
                    <a:pt x="56" y="99"/>
                  </a:lnTo>
                  <a:lnTo>
                    <a:pt x="63" y="100"/>
                  </a:lnTo>
                  <a:lnTo>
                    <a:pt x="67" y="100"/>
                  </a:lnTo>
                  <a:lnTo>
                    <a:pt x="73" y="100"/>
                  </a:lnTo>
                  <a:lnTo>
                    <a:pt x="79" y="99"/>
                  </a:lnTo>
                  <a:lnTo>
                    <a:pt x="84" y="98"/>
                  </a:lnTo>
                  <a:lnTo>
                    <a:pt x="89" y="94"/>
                  </a:lnTo>
                  <a:lnTo>
                    <a:pt x="94" y="90"/>
                  </a:lnTo>
                  <a:lnTo>
                    <a:pt x="98" y="85"/>
                  </a:lnTo>
                  <a:lnTo>
                    <a:pt x="99" y="79"/>
                  </a:lnTo>
                  <a:lnTo>
                    <a:pt x="101" y="74"/>
                  </a:lnTo>
                  <a:lnTo>
                    <a:pt x="102" y="69"/>
                  </a:lnTo>
                  <a:lnTo>
                    <a:pt x="103" y="63"/>
                  </a:lnTo>
                  <a:lnTo>
                    <a:pt x="102" y="59"/>
                  </a:lnTo>
                  <a:lnTo>
                    <a:pt x="99" y="53"/>
                  </a:lnTo>
                  <a:lnTo>
                    <a:pt x="96" y="48"/>
                  </a:lnTo>
                  <a:lnTo>
                    <a:pt x="93" y="43"/>
                  </a:lnTo>
                  <a:lnTo>
                    <a:pt x="89" y="40"/>
                  </a:lnTo>
                  <a:lnTo>
                    <a:pt x="84" y="37"/>
                  </a:lnTo>
                  <a:lnTo>
                    <a:pt x="79" y="34"/>
                  </a:lnTo>
                  <a:lnTo>
                    <a:pt x="73" y="34"/>
                  </a:lnTo>
                  <a:lnTo>
                    <a:pt x="68" y="34"/>
                  </a:lnTo>
                  <a:lnTo>
                    <a:pt x="62" y="34"/>
                  </a:lnTo>
                  <a:lnTo>
                    <a:pt x="56" y="35"/>
                  </a:lnTo>
                  <a:lnTo>
                    <a:pt x="50" y="37"/>
                  </a:lnTo>
                  <a:lnTo>
                    <a:pt x="46" y="40"/>
                  </a:lnTo>
                  <a:lnTo>
                    <a:pt x="42" y="44"/>
                  </a:lnTo>
                  <a:lnTo>
                    <a:pt x="38" y="51"/>
                  </a:lnTo>
                  <a:lnTo>
                    <a:pt x="36" y="53"/>
                  </a:lnTo>
                  <a:lnTo>
                    <a:pt x="34" y="60"/>
                  </a:lnTo>
                  <a:lnTo>
                    <a:pt x="33" y="65"/>
                  </a:lnTo>
                  <a:lnTo>
                    <a:pt x="34" y="70"/>
                  </a:lnTo>
                  <a:lnTo>
                    <a:pt x="0" y="73"/>
                  </a:lnTo>
                  <a:lnTo>
                    <a:pt x="0" y="68"/>
                  </a:lnTo>
                  <a:lnTo>
                    <a:pt x="0" y="57"/>
                  </a:lnTo>
                  <a:lnTo>
                    <a:pt x="3" y="51"/>
                  </a:lnTo>
                  <a:lnTo>
                    <a:pt x="4" y="43"/>
                  </a:lnTo>
                  <a:lnTo>
                    <a:pt x="8" y="35"/>
                  </a:lnTo>
                  <a:lnTo>
                    <a:pt x="12" y="29"/>
                  </a:lnTo>
                  <a:lnTo>
                    <a:pt x="20" y="22"/>
                  </a:lnTo>
                  <a:lnTo>
                    <a:pt x="24" y="17"/>
                  </a:lnTo>
                  <a:lnTo>
                    <a:pt x="29" y="13"/>
                  </a:lnTo>
                  <a:lnTo>
                    <a:pt x="36" y="8"/>
                  </a:lnTo>
                  <a:lnTo>
                    <a:pt x="45" y="5"/>
                  </a:lnTo>
                  <a:lnTo>
                    <a:pt x="51" y="1"/>
                  </a:lnTo>
                  <a:lnTo>
                    <a:pt x="67" y="0"/>
                  </a:lnTo>
                  <a:lnTo>
                    <a:pt x="76" y="0"/>
                  </a:lnTo>
                  <a:lnTo>
                    <a:pt x="83" y="1"/>
                  </a:lnTo>
                  <a:lnTo>
                    <a:pt x="90" y="4"/>
                  </a:lnTo>
                  <a:lnTo>
                    <a:pt x="98" y="8"/>
                  </a:lnTo>
                  <a:lnTo>
                    <a:pt x="105" y="12"/>
                  </a:lnTo>
                  <a:lnTo>
                    <a:pt x="111" y="16"/>
                  </a:lnTo>
                  <a:lnTo>
                    <a:pt x="118" y="21"/>
                  </a:lnTo>
                  <a:lnTo>
                    <a:pt x="123" y="27"/>
                  </a:lnTo>
                  <a:lnTo>
                    <a:pt x="127" y="34"/>
                  </a:lnTo>
                  <a:lnTo>
                    <a:pt x="131" y="40"/>
                  </a:lnTo>
                  <a:lnTo>
                    <a:pt x="133" y="50"/>
                  </a:lnTo>
                  <a:lnTo>
                    <a:pt x="136" y="57"/>
                  </a:lnTo>
                  <a:lnTo>
                    <a:pt x="136" y="65"/>
                  </a:lnTo>
                  <a:lnTo>
                    <a:pt x="135" y="72"/>
                  </a:lnTo>
                  <a:lnTo>
                    <a:pt x="133" y="81"/>
                  </a:lnTo>
                  <a:lnTo>
                    <a:pt x="132" y="87"/>
                  </a:lnTo>
                  <a:lnTo>
                    <a:pt x="129" y="95"/>
                  </a:lnTo>
                  <a:lnTo>
                    <a:pt x="125" y="102"/>
                  </a:lnTo>
                  <a:lnTo>
                    <a:pt x="120" y="109"/>
                  </a:lnTo>
                  <a:lnTo>
                    <a:pt x="115" y="115"/>
                  </a:lnTo>
                  <a:lnTo>
                    <a:pt x="109" y="120"/>
                  </a:lnTo>
                  <a:lnTo>
                    <a:pt x="101" y="125"/>
                  </a:lnTo>
                  <a:lnTo>
                    <a:pt x="94" y="128"/>
                  </a:lnTo>
                  <a:lnTo>
                    <a:pt x="88" y="131"/>
                  </a:lnTo>
                  <a:lnTo>
                    <a:pt x="80" y="133"/>
                  </a:lnTo>
                  <a:lnTo>
                    <a:pt x="72" y="133"/>
                  </a:lnTo>
                  <a:lnTo>
                    <a:pt x="63" y="133"/>
                  </a:lnTo>
                  <a:lnTo>
                    <a:pt x="55" y="131"/>
                  </a:lnTo>
                  <a:lnTo>
                    <a:pt x="47" y="130"/>
                  </a:lnTo>
                  <a:lnTo>
                    <a:pt x="41" y="128"/>
                  </a:lnTo>
                  <a:lnTo>
                    <a:pt x="34" y="124"/>
                  </a:lnTo>
                  <a:lnTo>
                    <a:pt x="27" y="120"/>
                  </a:lnTo>
                  <a:lnTo>
                    <a:pt x="21" y="113"/>
                  </a:lnTo>
                  <a:lnTo>
                    <a:pt x="16" y="108"/>
                  </a:lnTo>
                  <a:lnTo>
                    <a:pt x="11" y="102"/>
                  </a:lnTo>
                  <a:lnTo>
                    <a:pt x="7" y="95"/>
                  </a:lnTo>
                  <a:lnTo>
                    <a:pt x="4" y="86"/>
                  </a:lnTo>
                  <a:lnTo>
                    <a:pt x="0" y="79"/>
                  </a:lnTo>
                  <a:lnTo>
                    <a:pt x="0" y="73"/>
                  </a:lnTo>
                  <a:lnTo>
                    <a:pt x="34" y="70"/>
                  </a:lnTo>
                  <a:lnTo>
                    <a:pt x="34" y="7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322" name="Freeform 266">
              <a:extLst>
                <a:ext uri="{FF2B5EF4-FFF2-40B4-BE49-F238E27FC236}">
                  <a16:creationId xmlns:a16="http://schemas.microsoft.com/office/drawing/2014/main" id="{36D8CE0E-7470-4D13-9A82-0D2667170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502"/>
              <a:ext cx="13" cy="16"/>
            </a:xfrm>
            <a:custGeom>
              <a:avLst/>
              <a:gdLst>
                <a:gd name="T0" fmla="*/ 26 w 39"/>
                <a:gd name="T1" fmla="*/ 47 h 47"/>
                <a:gd name="T2" fmla="*/ 39 w 39"/>
                <a:gd name="T3" fmla="*/ 45 h 47"/>
                <a:gd name="T4" fmla="*/ 34 w 39"/>
                <a:gd name="T5" fmla="*/ 0 h 47"/>
                <a:gd name="T6" fmla="*/ 0 w 39"/>
                <a:gd name="T7" fmla="*/ 4 h 47"/>
                <a:gd name="T8" fmla="*/ 6 w 39"/>
                <a:gd name="T9" fmla="*/ 12 h 47"/>
                <a:gd name="T10" fmla="*/ 13 w 39"/>
                <a:gd name="T11" fmla="*/ 21 h 47"/>
                <a:gd name="T12" fmla="*/ 19 w 39"/>
                <a:gd name="T13" fmla="*/ 30 h 47"/>
                <a:gd name="T14" fmla="*/ 23 w 39"/>
                <a:gd name="T15" fmla="*/ 39 h 47"/>
                <a:gd name="T16" fmla="*/ 25 w 39"/>
                <a:gd name="T17" fmla="*/ 47 h 47"/>
                <a:gd name="T18" fmla="*/ 26 w 39"/>
                <a:gd name="T1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7">
                  <a:moveTo>
                    <a:pt x="26" y="47"/>
                  </a:moveTo>
                  <a:lnTo>
                    <a:pt x="39" y="45"/>
                  </a:lnTo>
                  <a:lnTo>
                    <a:pt x="34" y="0"/>
                  </a:lnTo>
                  <a:lnTo>
                    <a:pt x="0" y="4"/>
                  </a:lnTo>
                  <a:lnTo>
                    <a:pt x="6" y="12"/>
                  </a:lnTo>
                  <a:lnTo>
                    <a:pt x="13" y="21"/>
                  </a:lnTo>
                  <a:lnTo>
                    <a:pt x="19" y="30"/>
                  </a:lnTo>
                  <a:lnTo>
                    <a:pt x="23" y="39"/>
                  </a:lnTo>
                  <a:lnTo>
                    <a:pt x="25" y="47"/>
                  </a:lnTo>
                  <a:lnTo>
                    <a:pt x="26" y="47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3323" name="Freeform 267">
              <a:extLst>
                <a:ext uri="{FF2B5EF4-FFF2-40B4-BE49-F238E27FC236}">
                  <a16:creationId xmlns:a16="http://schemas.microsoft.com/office/drawing/2014/main" id="{7B6671DE-557C-4CD9-A386-9B6A187D8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502"/>
              <a:ext cx="13" cy="16"/>
            </a:xfrm>
            <a:custGeom>
              <a:avLst/>
              <a:gdLst>
                <a:gd name="T0" fmla="*/ 26 w 39"/>
                <a:gd name="T1" fmla="*/ 47 h 47"/>
                <a:gd name="T2" fmla="*/ 39 w 39"/>
                <a:gd name="T3" fmla="*/ 45 h 47"/>
                <a:gd name="T4" fmla="*/ 34 w 39"/>
                <a:gd name="T5" fmla="*/ 0 h 47"/>
                <a:gd name="T6" fmla="*/ 0 w 39"/>
                <a:gd name="T7" fmla="*/ 4 h 47"/>
                <a:gd name="T8" fmla="*/ 6 w 39"/>
                <a:gd name="T9" fmla="*/ 12 h 47"/>
                <a:gd name="T10" fmla="*/ 13 w 39"/>
                <a:gd name="T11" fmla="*/ 21 h 47"/>
                <a:gd name="T12" fmla="*/ 19 w 39"/>
                <a:gd name="T13" fmla="*/ 30 h 47"/>
                <a:gd name="T14" fmla="*/ 23 w 39"/>
                <a:gd name="T15" fmla="*/ 39 h 47"/>
                <a:gd name="T16" fmla="*/ 25 w 39"/>
                <a:gd name="T17" fmla="*/ 47 h 47"/>
                <a:gd name="T18" fmla="*/ 26 w 39"/>
                <a:gd name="T19" fmla="*/ 47 h 47"/>
                <a:gd name="T20" fmla="*/ 26 w 39"/>
                <a:gd name="T21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47">
                  <a:moveTo>
                    <a:pt x="26" y="47"/>
                  </a:moveTo>
                  <a:lnTo>
                    <a:pt x="39" y="45"/>
                  </a:lnTo>
                  <a:lnTo>
                    <a:pt x="34" y="0"/>
                  </a:lnTo>
                  <a:lnTo>
                    <a:pt x="0" y="4"/>
                  </a:lnTo>
                  <a:lnTo>
                    <a:pt x="6" y="12"/>
                  </a:lnTo>
                  <a:lnTo>
                    <a:pt x="13" y="21"/>
                  </a:lnTo>
                  <a:lnTo>
                    <a:pt x="19" y="30"/>
                  </a:lnTo>
                  <a:lnTo>
                    <a:pt x="23" y="39"/>
                  </a:lnTo>
                  <a:lnTo>
                    <a:pt x="25" y="47"/>
                  </a:lnTo>
                  <a:lnTo>
                    <a:pt x="26" y="47"/>
                  </a:lnTo>
                  <a:lnTo>
                    <a:pt x="26" y="47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324" name="Freeform 268">
              <a:extLst>
                <a:ext uri="{FF2B5EF4-FFF2-40B4-BE49-F238E27FC236}">
                  <a16:creationId xmlns:a16="http://schemas.microsoft.com/office/drawing/2014/main" id="{A8FC0420-D07D-4C5E-BD2E-B59AD8013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2495"/>
              <a:ext cx="18" cy="26"/>
            </a:xfrm>
            <a:custGeom>
              <a:avLst/>
              <a:gdLst>
                <a:gd name="T0" fmla="*/ 0 w 55"/>
                <a:gd name="T1" fmla="*/ 0 h 77"/>
                <a:gd name="T2" fmla="*/ 5 w 55"/>
                <a:gd name="T3" fmla="*/ 2 h 77"/>
                <a:gd name="T4" fmla="*/ 14 w 55"/>
                <a:gd name="T5" fmla="*/ 8 h 77"/>
                <a:gd name="T6" fmla="*/ 21 w 55"/>
                <a:gd name="T7" fmla="*/ 15 h 77"/>
                <a:gd name="T8" fmla="*/ 30 w 55"/>
                <a:gd name="T9" fmla="*/ 22 h 77"/>
                <a:gd name="T10" fmla="*/ 36 w 55"/>
                <a:gd name="T11" fmla="*/ 30 h 77"/>
                <a:gd name="T12" fmla="*/ 43 w 55"/>
                <a:gd name="T13" fmla="*/ 39 h 77"/>
                <a:gd name="T14" fmla="*/ 47 w 55"/>
                <a:gd name="T15" fmla="*/ 49 h 77"/>
                <a:gd name="T16" fmla="*/ 51 w 55"/>
                <a:gd name="T17" fmla="*/ 60 h 77"/>
                <a:gd name="T18" fmla="*/ 52 w 55"/>
                <a:gd name="T19" fmla="*/ 67 h 77"/>
                <a:gd name="T20" fmla="*/ 55 w 55"/>
                <a:gd name="T21" fmla="*/ 75 h 77"/>
                <a:gd name="T22" fmla="*/ 44 w 55"/>
                <a:gd name="T23" fmla="*/ 77 h 77"/>
                <a:gd name="T24" fmla="*/ 43 w 55"/>
                <a:gd name="T25" fmla="*/ 69 h 77"/>
                <a:gd name="T26" fmla="*/ 40 w 55"/>
                <a:gd name="T27" fmla="*/ 60 h 77"/>
                <a:gd name="T28" fmla="*/ 36 w 55"/>
                <a:gd name="T29" fmla="*/ 51 h 77"/>
                <a:gd name="T30" fmla="*/ 32 w 55"/>
                <a:gd name="T31" fmla="*/ 44 h 77"/>
                <a:gd name="T32" fmla="*/ 29 w 55"/>
                <a:gd name="T33" fmla="*/ 38 h 77"/>
                <a:gd name="T34" fmla="*/ 23 w 55"/>
                <a:gd name="T35" fmla="*/ 30 h 77"/>
                <a:gd name="T36" fmla="*/ 17 w 55"/>
                <a:gd name="T37" fmla="*/ 25 h 77"/>
                <a:gd name="T38" fmla="*/ 10 w 55"/>
                <a:gd name="T39" fmla="*/ 19 h 77"/>
                <a:gd name="T40" fmla="*/ 3 w 55"/>
                <a:gd name="T41" fmla="*/ 14 h 77"/>
                <a:gd name="T42" fmla="*/ 1 w 55"/>
                <a:gd name="T43" fmla="*/ 12 h 77"/>
                <a:gd name="T44" fmla="*/ 0 w 55"/>
                <a:gd name="T45" fmla="*/ 0 h 77"/>
                <a:gd name="T46" fmla="*/ 0 w 55"/>
                <a:gd name="T4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" h="77">
                  <a:moveTo>
                    <a:pt x="0" y="0"/>
                  </a:moveTo>
                  <a:lnTo>
                    <a:pt x="5" y="2"/>
                  </a:lnTo>
                  <a:lnTo>
                    <a:pt x="14" y="8"/>
                  </a:lnTo>
                  <a:lnTo>
                    <a:pt x="21" y="15"/>
                  </a:lnTo>
                  <a:lnTo>
                    <a:pt x="30" y="22"/>
                  </a:lnTo>
                  <a:lnTo>
                    <a:pt x="36" y="30"/>
                  </a:lnTo>
                  <a:lnTo>
                    <a:pt x="43" y="39"/>
                  </a:lnTo>
                  <a:lnTo>
                    <a:pt x="47" y="49"/>
                  </a:lnTo>
                  <a:lnTo>
                    <a:pt x="51" y="60"/>
                  </a:lnTo>
                  <a:lnTo>
                    <a:pt x="52" y="67"/>
                  </a:lnTo>
                  <a:lnTo>
                    <a:pt x="55" y="75"/>
                  </a:lnTo>
                  <a:lnTo>
                    <a:pt x="44" y="77"/>
                  </a:lnTo>
                  <a:lnTo>
                    <a:pt x="43" y="69"/>
                  </a:lnTo>
                  <a:lnTo>
                    <a:pt x="40" y="60"/>
                  </a:lnTo>
                  <a:lnTo>
                    <a:pt x="36" y="51"/>
                  </a:lnTo>
                  <a:lnTo>
                    <a:pt x="32" y="44"/>
                  </a:lnTo>
                  <a:lnTo>
                    <a:pt x="29" y="38"/>
                  </a:lnTo>
                  <a:lnTo>
                    <a:pt x="23" y="30"/>
                  </a:lnTo>
                  <a:lnTo>
                    <a:pt x="17" y="25"/>
                  </a:lnTo>
                  <a:lnTo>
                    <a:pt x="10" y="19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3325" name="Freeform 269">
              <a:extLst>
                <a:ext uri="{FF2B5EF4-FFF2-40B4-BE49-F238E27FC236}">
                  <a16:creationId xmlns:a16="http://schemas.microsoft.com/office/drawing/2014/main" id="{31722736-E640-4C42-ADBD-5BCE81980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0" y="2495"/>
              <a:ext cx="18" cy="26"/>
            </a:xfrm>
            <a:custGeom>
              <a:avLst/>
              <a:gdLst>
                <a:gd name="T0" fmla="*/ 0 w 55"/>
                <a:gd name="T1" fmla="*/ 0 h 77"/>
                <a:gd name="T2" fmla="*/ 5 w 55"/>
                <a:gd name="T3" fmla="*/ 2 h 77"/>
                <a:gd name="T4" fmla="*/ 14 w 55"/>
                <a:gd name="T5" fmla="*/ 8 h 77"/>
                <a:gd name="T6" fmla="*/ 21 w 55"/>
                <a:gd name="T7" fmla="*/ 15 h 77"/>
                <a:gd name="T8" fmla="*/ 30 w 55"/>
                <a:gd name="T9" fmla="*/ 22 h 77"/>
                <a:gd name="T10" fmla="*/ 36 w 55"/>
                <a:gd name="T11" fmla="*/ 30 h 77"/>
                <a:gd name="T12" fmla="*/ 43 w 55"/>
                <a:gd name="T13" fmla="*/ 39 h 77"/>
                <a:gd name="T14" fmla="*/ 47 w 55"/>
                <a:gd name="T15" fmla="*/ 49 h 77"/>
                <a:gd name="T16" fmla="*/ 51 w 55"/>
                <a:gd name="T17" fmla="*/ 60 h 77"/>
                <a:gd name="T18" fmla="*/ 52 w 55"/>
                <a:gd name="T19" fmla="*/ 67 h 77"/>
                <a:gd name="T20" fmla="*/ 55 w 55"/>
                <a:gd name="T21" fmla="*/ 75 h 77"/>
                <a:gd name="T22" fmla="*/ 44 w 55"/>
                <a:gd name="T23" fmla="*/ 77 h 77"/>
                <a:gd name="T24" fmla="*/ 43 w 55"/>
                <a:gd name="T25" fmla="*/ 69 h 77"/>
                <a:gd name="T26" fmla="*/ 40 w 55"/>
                <a:gd name="T27" fmla="*/ 60 h 77"/>
                <a:gd name="T28" fmla="*/ 36 w 55"/>
                <a:gd name="T29" fmla="*/ 51 h 77"/>
                <a:gd name="T30" fmla="*/ 32 w 55"/>
                <a:gd name="T31" fmla="*/ 44 h 77"/>
                <a:gd name="T32" fmla="*/ 29 w 55"/>
                <a:gd name="T33" fmla="*/ 38 h 77"/>
                <a:gd name="T34" fmla="*/ 23 w 55"/>
                <a:gd name="T35" fmla="*/ 30 h 77"/>
                <a:gd name="T36" fmla="*/ 17 w 55"/>
                <a:gd name="T37" fmla="*/ 25 h 77"/>
                <a:gd name="T38" fmla="*/ 10 w 55"/>
                <a:gd name="T39" fmla="*/ 19 h 77"/>
                <a:gd name="T40" fmla="*/ 3 w 55"/>
                <a:gd name="T41" fmla="*/ 14 h 77"/>
                <a:gd name="T42" fmla="*/ 1 w 55"/>
                <a:gd name="T43" fmla="*/ 12 h 77"/>
                <a:gd name="T44" fmla="*/ 0 w 55"/>
                <a:gd name="T45" fmla="*/ 0 h 77"/>
                <a:gd name="T46" fmla="*/ 0 w 55"/>
                <a:gd name="T4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5" h="77">
                  <a:moveTo>
                    <a:pt x="0" y="0"/>
                  </a:moveTo>
                  <a:lnTo>
                    <a:pt x="5" y="2"/>
                  </a:lnTo>
                  <a:lnTo>
                    <a:pt x="14" y="8"/>
                  </a:lnTo>
                  <a:lnTo>
                    <a:pt x="21" y="15"/>
                  </a:lnTo>
                  <a:lnTo>
                    <a:pt x="30" y="22"/>
                  </a:lnTo>
                  <a:lnTo>
                    <a:pt x="36" y="30"/>
                  </a:lnTo>
                  <a:lnTo>
                    <a:pt x="43" y="39"/>
                  </a:lnTo>
                  <a:lnTo>
                    <a:pt x="47" y="49"/>
                  </a:lnTo>
                  <a:lnTo>
                    <a:pt x="51" y="60"/>
                  </a:lnTo>
                  <a:lnTo>
                    <a:pt x="52" y="67"/>
                  </a:lnTo>
                  <a:lnTo>
                    <a:pt x="55" y="75"/>
                  </a:lnTo>
                  <a:lnTo>
                    <a:pt x="44" y="77"/>
                  </a:lnTo>
                  <a:lnTo>
                    <a:pt x="43" y="69"/>
                  </a:lnTo>
                  <a:lnTo>
                    <a:pt x="40" y="60"/>
                  </a:lnTo>
                  <a:lnTo>
                    <a:pt x="36" y="51"/>
                  </a:lnTo>
                  <a:lnTo>
                    <a:pt x="32" y="44"/>
                  </a:lnTo>
                  <a:lnTo>
                    <a:pt x="29" y="38"/>
                  </a:lnTo>
                  <a:lnTo>
                    <a:pt x="23" y="30"/>
                  </a:lnTo>
                  <a:lnTo>
                    <a:pt x="17" y="25"/>
                  </a:lnTo>
                  <a:lnTo>
                    <a:pt x="10" y="19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326" name="Freeform 270">
              <a:extLst>
                <a:ext uri="{FF2B5EF4-FFF2-40B4-BE49-F238E27FC236}">
                  <a16:creationId xmlns:a16="http://schemas.microsoft.com/office/drawing/2014/main" id="{C7BF40AB-519B-4737-A43D-E14767DC7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2497"/>
              <a:ext cx="12" cy="24"/>
            </a:xfrm>
            <a:custGeom>
              <a:avLst/>
              <a:gdLst>
                <a:gd name="T0" fmla="*/ 34 w 34"/>
                <a:gd name="T1" fmla="*/ 68 h 71"/>
                <a:gd name="T2" fmla="*/ 27 w 34"/>
                <a:gd name="T3" fmla="*/ 0 h 71"/>
                <a:gd name="T4" fmla="*/ 0 w 34"/>
                <a:gd name="T5" fmla="*/ 3 h 71"/>
                <a:gd name="T6" fmla="*/ 8 w 34"/>
                <a:gd name="T7" fmla="*/ 71 h 71"/>
                <a:gd name="T8" fmla="*/ 34 w 34"/>
                <a:gd name="T9" fmla="*/ 68 h 71"/>
                <a:gd name="T10" fmla="*/ 34 w 34"/>
                <a:gd name="T11" fmla="*/ 6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71">
                  <a:moveTo>
                    <a:pt x="34" y="68"/>
                  </a:moveTo>
                  <a:lnTo>
                    <a:pt x="27" y="0"/>
                  </a:lnTo>
                  <a:lnTo>
                    <a:pt x="0" y="3"/>
                  </a:lnTo>
                  <a:lnTo>
                    <a:pt x="8" y="71"/>
                  </a:lnTo>
                  <a:lnTo>
                    <a:pt x="34" y="68"/>
                  </a:lnTo>
                  <a:lnTo>
                    <a:pt x="34" y="68"/>
                  </a:lnTo>
                  <a:close/>
                </a:path>
              </a:pathLst>
            </a:custGeom>
            <a:solidFill>
              <a:srgbClr val="E3E3E3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3327" name="Freeform 271">
              <a:extLst>
                <a:ext uri="{FF2B5EF4-FFF2-40B4-BE49-F238E27FC236}">
                  <a16:creationId xmlns:a16="http://schemas.microsoft.com/office/drawing/2014/main" id="{3D1BD7FD-D064-4A26-AFFC-9047CB424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2497"/>
              <a:ext cx="12" cy="24"/>
            </a:xfrm>
            <a:custGeom>
              <a:avLst/>
              <a:gdLst>
                <a:gd name="T0" fmla="*/ 34 w 34"/>
                <a:gd name="T1" fmla="*/ 68 h 71"/>
                <a:gd name="T2" fmla="*/ 27 w 34"/>
                <a:gd name="T3" fmla="*/ 0 h 71"/>
                <a:gd name="T4" fmla="*/ 0 w 34"/>
                <a:gd name="T5" fmla="*/ 3 h 71"/>
                <a:gd name="T6" fmla="*/ 8 w 34"/>
                <a:gd name="T7" fmla="*/ 71 h 71"/>
                <a:gd name="T8" fmla="*/ 34 w 34"/>
                <a:gd name="T9" fmla="*/ 68 h 71"/>
                <a:gd name="T10" fmla="*/ 34 w 34"/>
                <a:gd name="T11" fmla="*/ 6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71">
                  <a:moveTo>
                    <a:pt x="34" y="68"/>
                  </a:moveTo>
                  <a:lnTo>
                    <a:pt x="27" y="0"/>
                  </a:lnTo>
                  <a:lnTo>
                    <a:pt x="0" y="3"/>
                  </a:lnTo>
                  <a:lnTo>
                    <a:pt x="8" y="71"/>
                  </a:lnTo>
                  <a:lnTo>
                    <a:pt x="34" y="68"/>
                  </a:lnTo>
                  <a:lnTo>
                    <a:pt x="34" y="68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328" name="Freeform 272">
              <a:extLst>
                <a:ext uri="{FF2B5EF4-FFF2-40B4-BE49-F238E27FC236}">
                  <a16:creationId xmlns:a16="http://schemas.microsoft.com/office/drawing/2014/main" id="{A32F8A64-D9B2-4D1A-AA43-A31F5A329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494"/>
              <a:ext cx="12" cy="23"/>
            </a:xfrm>
            <a:custGeom>
              <a:avLst/>
              <a:gdLst>
                <a:gd name="T0" fmla="*/ 35 w 35"/>
                <a:gd name="T1" fmla="*/ 67 h 69"/>
                <a:gd name="T2" fmla="*/ 27 w 35"/>
                <a:gd name="T3" fmla="*/ 0 h 69"/>
                <a:gd name="T4" fmla="*/ 0 w 35"/>
                <a:gd name="T5" fmla="*/ 4 h 69"/>
                <a:gd name="T6" fmla="*/ 8 w 35"/>
                <a:gd name="T7" fmla="*/ 69 h 69"/>
                <a:gd name="T8" fmla="*/ 35 w 35"/>
                <a:gd name="T9" fmla="*/ 67 h 69"/>
                <a:gd name="T10" fmla="*/ 35 w 35"/>
                <a:gd name="T11" fmla="*/ 6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69">
                  <a:moveTo>
                    <a:pt x="35" y="67"/>
                  </a:moveTo>
                  <a:lnTo>
                    <a:pt x="27" y="0"/>
                  </a:lnTo>
                  <a:lnTo>
                    <a:pt x="0" y="4"/>
                  </a:lnTo>
                  <a:lnTo>
                    <a:pt x="8" y="69"/>
                  </a:lnTo>
                  <a:lnTo>
                    <a:pt x="35" y="67"/>
                  </a:lnTo>
                  <a:lnTo>
                    <a:pt x="35" y="67"/>
                  </a:lnTo>
                  <a:close/>
                </a:path>
              </a:pathLst>
            </a:custGeom>
            <a:solidFill>
              <a:srgbClr val="E3E3E3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3329" name="Freeform 273">
              <a:extLst>
                <a:ext uri="{FF2B5EF4-FFF2-40B4-BE49-F238E27FC236}">
                  <a16:creationId xmlns:a16="http://schemas.microsoft.com/office/drawing/2014/main" id="{9E733E08-9EAA-4B32-BCE6-66BB2B915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494"/>
              <a:ext cx="12" cy="23"/>
            </a:xfrm>
            <a:custGeom>
              <a:avLst/>
              <a:gdLst>
                <a:gd name="T0" fmla="*/ 35 w 35"/>
                <a:gd name="T1" fmla="*/ 67 h 69"/>
                <a:gd name="T2" fmla="*/ 27 w 35"/>
                <a:gd name="T3" fmla="*/ 0 h 69"/>
                <a:gd name="T4" fmla="*/ 0 w 35"/>
                <a:gd name="T5" fmla="*/ 4 h 69"/>
                <a:gd name="T6" fmla="*/ 8 w 35"/>
                <a:gd name="T7" fmla="*/ 69 h 69"/>
                <a:gd name="T8" fmla="*/ 35 w 35"/>
                <a:gd name="T9" fmla="*/ 67 h 69"/>
                <a:gd name="T10" fmla="*/ 35 w 35"/>
                <a:gd name="T11" fmla="*/ 6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69">
                  <a:moveTo>
                    <a:pt x="35" y="67"/>
                  </a:moveTo>
                  <a:lnTo>
                    <a:pt x="27" y="0"/>
                  </a:lnTo>
                  <a:lnTo>
                    <a:pt x="0" y="4"/>
                  </a:lnTo>
                  <a:lnTo>
                    <a:pt x="8" y="69"/>
                  </a:lnTo>
                  <a:lnTo>
                    <a:pt x="35" y="67"/>
                  </a:lnTo>
                  <a:lnTo>
                    <a:pt x="35" y="67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330" name="Freeform 274">
              <a:extLst>
                <a:ext uri="{FF2B5EF4-FFF2-40B4-BE49-F238E27FC236}">
                  <a16:creationId xmlns:a16="http://schemas.microsoft.com/office/drawing/2014/main" id="{EC18DA2A-7788-461B-B347-823FE28FE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" y="2496"/>
              <a:ext cx="19" cy="24"/>
            </a:xfrm>
            <a:custGeom>
              <a:avLst/>
              <a:gdLst>
                <a:gd name="T0" fmla="*/ 58 w 58"/>
                <a:gd name="T1" fmla="*/ 65 h 72"/>
                <a:gd name="T2" fmla="*/ 51 w 58"/>
                <a:gd name="T3" fmla="*/ 0 h 72"/>
                <a:gd name="T4" fmla="*/ 0 w 58"/>
                <a:gd name="T5" fmla="*/ 6 h 72"/>
                <a:gd name="T6" fmla="*/ 6 w 58"/>
                <a:gd name="T7" fmla="*/ 72 h 72"/>
                <a:gd name="T8" fmla="*/ 58 w 58"/>
                <a:gd name="T9" fmla="*/ 65 h 72"/>
                <a:gd name="T10" fmla="*/ 58 w 58"/>
                <a:gd name="T11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72">
                  <a:moveTo>
                    <a:pt x="58" y="65"/>
                  </a:moveTo>
                  <a:lnTo>
                    <a:pt x="51" y="0"/>
                  </a:lnTo>
                  <a:lnTo>
                    <a:pt x="0" y="6"/>
                  </a:lnTo>
                  <a:lnTo>
                    <a:pt x="6" y="72"/>
                  </a:lnTo>
                  <a:lnTo>
                    <a:pt x="58" y="65"/>
                  </a:lnTo>
                  <a:lnTo>
                    <a:pt x="58" y="65"/>
                  </a:lnTo>
                  <a:close/>
                </a:path>
              </a:pathLst>
            </a:custGeom>
            <a:solidFill>
              <a:srgbClr val="E3E3E3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3331" name="Freeform 275">
              <a:extLst>
                <a:ext uri="{FF2B5EF4-FFF2-40B4-BE49-F238E27FC236}">
                  <a16:creationId xmlns:a16="http://schemas.microsoft.com/office/drawing/2014/main" id="{C665B0CA-E3BE-4909-B599-027AD57F4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" y="2496"/>
              <a:ext cx="19" cy="24"/>
            </a:xfrm>
            <a:custGeom>
              <a:avLst/>
              <a:gdLst>
                <a:gd name="T0" fmla="*/ 58 w 58"/>
                <a:gd name="T1" fmla="*/ 65 h 72"/>
                <a:gd name="T2" fmla="*/ 51 w 58"/>
                <a:gd name="T3" fmla="*/ 0 h 72"/>
                <a:gd name="T4" fmla="*/ 0 w 58"/>
                <a:gd name="T5" fmla="*/ 6 h 72"/>
                <a:gd name="T6" fmla="*/ 6 w 58"/>
                <a:gd name="T7" fmla="*/ 72 h 72"/>
                <a:gd name="T8" fmla="*/ 58 w 58"/>
                <a:gd name="T9" fmla="*/ 65 h 72"/>
                <a:gd name="T10" fmla="*/ 58 w 58"/>
                <a:gd name="T11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72">
                  <a:moveTo>
                    <a:pt x="58" y="65"/>
                  </a:moveTo>
                  <a:lnTo>
                    <a:pt x="51" y="0"/>
                  </a:lnTo>
                  <a:lnTo>
                    <a:pt x="0" y="6"/>
                  </a:lnTo>
                  <a:lnTo>
                    <a:pt x="6" y="72"/>
                  </a:lnTo>
                  <a:lnTo>
                    <a:pt x="58" y="65"/>
                  </a:lnTo>
                  <a:lnTo>
                    <a:pt x="58" y="65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332" name="Freeform 276">
              <a:extLst>
                <a:ext uri="{FF2B5EF4-FFF2-40B4-BE49-F238E27FC236}">
                  <a16:creationId xmlns:a16="http://schemas.microsoft.com/office/drawing/2014/main" id="{3E3163E0-D27B-4545-8A37-91F58473B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" y="2499"/>
              <a:ext cx="29" cy="17"/>
            </a:xfrm>
            <a:custGeom>
              <a:avLst/>
              <a:gdLst>
                <a:gd name="T0" fmla="*/ 86 w 86"/>
                <a:gd name="T1" fmla="*/ 41 h 49"/>
                <a:gd name="T2" fmla="*/ 79 w 86"/>
                <a:gd name="T3" fmla="*/ 0 h 49"/>
                <a:gd name="T4" fmla="*/ 0 w 86"/>
                <a:gd name="T5" fmla="*/ 8 h 49"/>
                <a:gd name="T6" fmla="*/ 5 w 86"/>
                <a:gd name="T7" fmla="*/ 49 h 49"/>
                <a:gd name="T8" fmla="*/ 83 w 86"/>
                <a:gd name="T9" fmla="*/ 43 h 49"/>
                <a:gd name="T10" fmla="*/ 83 w 86"/>
                <a:gd name="T11" fmla="*/ 43 h 49"/>
                <a:gd name="T12" fmla="*/ 86 w 86"/>
                <a:gd name="T13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49">
                  <a:moveTo>
                    <a:pt x="86" y="41"/>
                  </a:moveTo>
                  <a:lnTo>
                    <a:pt x="79" y="0"/>
                  </a:lnTo>
                  <a:lnTo>
                    <a:pt x="0" y="8"/>
                  </a:lnTo>
                  <a:lnTo>
                    <a:pt x="5" y="49"/>
                  </a:lnTo>
                  <a:lnTo>
                    <a:pt x="83" y="43"/>
                  </a:lnTo>
                  <a:lnTo>
                    <a:pt x="83" y="43"/>
                  </a:lnTo>
                  <a:lnTo>
                    <a:pt x="86" y="41"/>
                  </a:lnTo>
                  <a:close/>
                </a:path>
              </a:pathLst>
            </a:custGeom>
            <a:solidFill>
              <a:srgbClr val="E3E3E3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3333" name="Freeform 277">
              <a:extLst>
                <a:ext uri="{FF2B5EF4-FFF2-40B4-BE49-F238E27FC236}">
                  <a16:creationId xmlns:a16="http://schemas.microsoft.com/office/drawing/2014/main" id="{B29DB1F5-7E3C-48FD-B0B8-D197AEDCB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" y="2499"/>
              <a:ext cx="29" cy="17"/>
            </a:xfrm>
            <a:custGeom>
              <a:avLst/>
              <a:gdLst>
                <a:gd name="T0" fmla="*/ 86 w 86"/>
                <a:gd name="T1" fmla="*/ 41 h 49"/>
                <a:gd name="T2" fmla="*/ 79 w 86"/>
                <a:gd name="T3" fmla="*/ 0 h 49"/>
                <a:gd name="T4" fmla="*/ 0 w 86"/>
                <a:gd name="T5" fmla="*/ 8 h 49"/>
                <a:gd name="T6" fmla="*/ 5 w 86"/>
                <a:gd name="T7" fmla="*/ 49 h 49"/>
                <a:gd name="T8" fmla="*/ 83 w 86"/>
                <a:gd name="T9" fmla="*/ 43 h 49"/>
                <a:gd name="T10" fmla="*/ 83 w 86"/>
                <a:gd name="T11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49">
                  <a:moveTo>
                    <a:pt x="86" y="41"/>
                  </a:moveTo>
                  <a:lnTo>
                    <a:pt x="79" y="0"/>
                  </a:lnTo>
                  <a:lnTo>
                    <a:pt x="0" y="8"/>
                  </a:lnTo>
                  <a:lnTo>
                    <a:pt x="5" y="49"/>
                  </a:lnTo>
                  <a:lnTo>
                    <a:pt x="83" y="43"/>
                  </a:lnTo>
                  <a:lnTo>
                    <a:pt x="83" y="43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334" name="Freeform 278">
              <a:extLst>
                <a:ext uri="{FF2B5EF4-FFF2-40B4-BE49-F238E27FC236}">
                  <a16:creationId xmlns:a16="http://schemas.microsoft.com/office/drawing/2014/main" id="{830E9DAE-6DE3-42DA-AE1E-45AA1DDAB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" y="2493"/>
              <a:ext cx="28" cy="14"/>
            </a:xfrm>
            <a:custGeom>
              <a:avLst/>
              <a:gdLst>
                <a:gd name="T0" fmla="*/ 83 w 83"/>
                <a:gd name="T1" fmla="*/ 34 h 43"/>
                <a:gd name="T2" fmla="*/ 78 w 83"/>
                <a:gd name="T3" fmla="*/ 0 h 43"/>
                <a:gd name="T4" fmla="*/ 0 w 83"/>
                <a:gd name="T5" fmla="*/ 8 h 43"/>
                <a:gd name="T6" fmla="*/ 4 w 83"/>
                <a:gd name="T7" fmla="*/ 43 h 43"/>
                <a:gd name="T8" fmla="*/ 83 w 83"/>
                <a:gd name="T9" fmla="*/ 34 h 43"/>
                <a:gd name="T10" fmla="*/ 83 w 83"/>
                <a:gd name="T11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43">
                  <a:moveTo>
                    <a:pt x="83" y="34"/>
                  </a:moveTo>
                  <a:lnTo>
                    <a:pt x="78" y="0"/>
                  </a:lnTo>
                  <a:lnTo>
                    <a:pt x="0" y="8"/>
                  </a:lnTo>
                  <a:lnTo>
                    <a:pt x="4" y="43"/>
                  </a:lnTo>
                  <a:lnTo>
                    <a:pt x="83" y="34"/>
                  </a:lnTo>
                  <a:lnTo>
                    <a:pt x="83" y="34"/>
                  </a:lnTo>
                  <a:close/>
                </a:path>
              </a:pathLst>
            </a:custGeom>
            <a:solidFill>
              <a:srgbClr val="E3E3E3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3335" name="Freeform 279">
              <a:extLst>
                <a:ext uri="{FF2B5EF4-FFF2-40B4-BE49-F238E27FC236}">
                  <a16:creationId xmlns:a16="http://schemas.microsoft.com/office/drawing/2014/main" id="{B99DC505-3C00-4D87-AFDD-94FDC91FE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" y="2493"/>
              <a:ext cx="28" cy="14"/>
            </a:xfrm>
            <a:custGeom>
              <a:avLst/>
              <a:gdLst>
                <a:gd name="T0" fmla="*/ 83 w 83"/>
                <a:gd name="T1" fmla="*/ 34 h 43"/>
                <a:gd name="T2" fmla="*/ 78 w 83"/>
                <a:gd name="T3" fmla="*/ 0 h 43"/>
                <a:gd name="T4" fmla="*/ 0 w 83"/>
                <a:gd name="T5" fmla="*/ 8 h 43"/>
                <a:gd name="T6" fmla="*/ 4 w 83"/>
                <a:gd name="T7" fmla="*/ 43 h 43"/>
                <a:gd name="T8" fmla="*/ 83 w 83"/>
                <a:gd name="T9" fmla="*/ 34 h 43"/>
                <a:gd name="T10" fmla="*/ 83 w 83"/>
                <a:gd name="T11" fmla="*/ 3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43">
                  <a:moveTo>
                    <a:pt x="83" y="34"/>
                  </a:moveTo>
                  <a:lnTo>
                    <a:pt x="78" y="0"/>
                  </a:lnTo>
                  <a:lnTo>
                    <a:pt x="0" y="8"/>
                  </a:lnTo>
                  <a:lnTo>
                    <a:pt x="4" y="43"/>
                  </a:lnTo>
                  <a:lnTo>
                    <a:pt x="83" y="34"/>
                  </a:lnTo>
                  <a:lnTo>
                    <a:pt x="83" y="34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336" name="Freeform 280">
              <a:extLst>
                <a:ext uri="{FF2B5EF4-FFF2-40B4-BE49-F238E27FC236}">
                  <a16:creationId xmlns:a16="http://schemas.microsoft.com/office/drawing/2014/main" id="{15608956-8CBC-46BE-91EC-4C0772043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" y="2376"/>
              <a:ext cx="59" cy="56"/>
            </a:xfrm>
            <a:custGeom>
              <a:avLst/>
              <a:gdLst>
                <a:gd name="T0" fmla="*/ 177 w 177"/>
                <a:gd name="T1" fmla="*/ 156 h 169"/>
                <a:gd name="T2" fmla="*/ 119 w 177"/>
                <a:gd name="T3" fmla="*/ 163 h 169"/>
                <a:gd name="T4" fmla="*/ 115 w 177"/>
                <a:gd name="T5" fmla="*/ 124 h 169"/>
                <a:gd name="T6" fmla="*/ 112 w 177"/>
                <a:gd name="T7" fmla="*/ 119 h 169"/>
                <a:gd name="T8" fmla="*/ 111 w 177"/>
                <a:gd name="T9" fmla="*/ 113 h 169"/>
                <a:gd name="T10" fmla="*/ 108 w 177"/>
                <a:gd name="T11" fmla="*/ 108 h 169"/>
                <a:gd name="T12" fmla="*/ 104 w 177"/>
                <a:gd name="T13" fmla="*/ 104 h 169"/>
                <a:gd name="T14" fmla="*/ 100 w 177"/>
                <a:gd name="T15" fmla="*/ 99 h 169"/>
                <a:gd name="T16" fmla="*/ 94 w 177"/>
                <a:gd name="T17" fmla="*/ 98 h 169"/>
                <a:gd name="T18" fmla="*/ 89 w 177"/>
                <a:gd name="T19" fmla="*/ 97 h 169"/>
                <a:gd name="T20" fmla="*/ 86 w 177"/>
                <a:gd name="T21" fmla="*/ 94 h 169"/>
                <a:gd name="T22" fmla="*/ 86 w 177"/>
                <a:gd name="T23" fmla="*/ 113 h 169"/>
                <a:gd name="T24" fmla="*/ 90 w 177"/>
                <a:gd name="T25" fmla="*/ 116 h 169"/>
                <a:gd name="T26" fmla="*/ 94 w 177"/>
                <a:gd name="T27" fmla="*/ 120 h 169"/>
                <a:gd name="T28" fmla="*/ 95 w 177"/>
                <a:gd name="T29" fmla="*/ 123 h 169"/>
                <a:gd name="T30" fmla="*/ 97 w 177"/>
                <a:gd name="T31" fmla="*/ 125 h 169"/>
                <a:gd name="T32" fmla="*/ 100 w 177"/>
                <a:gd name="T33" fmla="*/ 162 h 169"/>
                <a:gd name="T34" fmla="*/ 18 w 177"/>
                <a:gd name="T35" fmla="*/ 169 h 169"/>
                <a:gd name="T36" fmla="*/ 0 w 177"/>
                <a:gd name="T37" fmla="*/ 0 h 169"/>
                <a:gd name="T38" fmla="*/ 8 w 177"/>
                <a:gd name="T39" fmla="*/ 3 h 169"/>
                <a:gd name="T40" fmla="*/ 15 w 177"/>
                <a:gd name="T41" fmla="*/ 4 h 169"/>
                <a:gd name="T42" fmla="*/ 20 w 177"/>
                <a:gd name="T43" fmla="*/ 8 h 169"/>
                <a:gd name="T44" fmla="*/ 177 w 177"/>
                <a:gd name="T45" fmla="*/ 156 h 169"/>
                <a:gd name="T46" fmla="*/ 177 w 177"/>
                <a:gd name="T47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169">
                  <a:moveTo>
                    <a:pt x="177" y="156"/>
                  </a:moveTo>
                  <a:lnTo>
                    <a:pt x="119" y="163"/>
                  </a:lnTo>
                  <a:lnTo>
                    <a:pt x="115" y="124"/>
                  </a:lnTo>
                  <a:lnTo>
                    <a:pt x="112" y="119"/>
                  </a:lnTo>
                  <a:lnTo>
                    <a:pt x="111" y="113"/>
                  </a:lnTo>
                  <a:lnTo>
                    <a:pt x="108" y="108"/>
                  </a:lnTo>
                  <a:lnTo>
                    <a:pt x="104" y="104"/>
                  </a:lnTo>
                  <a:lnTo>
                    <a:pt x="100" y="99"/>
                  </a:lnTo>
                  <a:lnTo>
                    <a:pt x="94" y="98"/>
                  </a:lnTo>
                  <a:lnTo>
                    <a:pt x="89" y="97"/>
                  </a:lnTo>
                  <a:lnTo>
                    <a:pt x="86" y="94"/>
                  </a:lnTo>
                  <a:lnTo>
                    <a:pt x="86" y="113"/>
                  </a:lnTo>
                  <a:lnTo>
                    <a:pt x="90" y="116"/>
                  </a:lnTo>
                  <a:lnTo>
                    <a:pt x="94" y="120"/>
                  </a:lnTo>
                  <a:lnTo>
                    <a:pt x="95" y="123"/>
                  </a:lnTo>
                  <a:lnTo>
                    <a:pt x="97" y="125"/>
                  </a:lnTo>
                  <a:lnTo>
                    <a:pt x="100" y="162"/>
                  </a:lnTo>
                  <a:lnTo>
                    <a:pt x="18" y="169"/>
                  </a:lnTo>
                  <a:lnTo>
                    <a:pt x="0" y="0"/>
                  </a:lnTo>
                  <a:lnTo>
                    <a:pt x="8" y="3"/>
                  </a:lnTo>
                  <a:lnTo>
                    <a:pt x="15" y="4"/>
                  </a:lnTo>
                  <a:lnTo>
                    <a:pt x="20" y="8"/>
                  </a:lnTo>
                  <a:lnTo>
                    <a:pt x="177" y="156"/>
                  </a:lnTo>
                  <a:lnTo>
                    <a:pt x="177" y="156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3337" name="Freeform 281">
              <a:extLst>
                <a:ext uri="{FF2B5EF4-FFF2-40B4-BE49-F238E27FC236}">
                  <a16:creationId xmlns:a16="http://schemas.microsoft.com/office/drawing/2014/main" id="{3F6DDE8F-8B53-42F6-8384-ACA462C56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" y="2376"/>
              <a:ext cx="59" cy="56"/>
            </a:xfrm>
            <a:custGeom>
              <a:avLst/>
              <a:gdLst>
                <a:gd name="T0" fmla="*/ 177 w 177"/>
                <a:gd name="T1" fmla="*/ 156 h 169"/>
                <a:gd name="T2" fmla="*/ 119 w 177"/>
                <a:gd name="T3" fmla="*/ 163 h 169"/>
                <a:gd name="T4" fmla="*/ 115 w 177"/>
                <a:gd name="T5" fmla="*/ 124 h 169"/>
                <a:gd name="T6" fmla="*/ 112 w 177"/>
                <a:gd name="T7" fmla="*/ 119 h 169"/>
                <a:gd name="T8" fmla="*/ 111 w 177"/>
                <a:gd name="T9" fmla="*/ 113 h 169"/>
                <a:gd name="T10" fmla="*/ 108 w 177"/>
                <a:gd name="T11" fmla="*/ 108 h 169"/>
                <a:gd name="T12" fmla="*/ 104 w 177"/>
                <a:gd name="T13" fmla="*/ 104 h 169"/>
                <a:gd name="T14" fmla="*/ 100 w 177"/>
                <a:gd name="T15" fmla="*/ 99 h 169"/>
                <a:gd name="T16" fmla="*/ 94 w 177"/>
                <a:gd name="T17" fmla="*/ 98 h 169"/>
                <a:gd name="T18" fmla="*/ 89 w 177"/>
                <a:gd name="T19" fmla="*/ 97 h 169"/>
                <a:gd name="T20" fmla="*/ 86 w 177"/>
                <a:gd name="T21" fmla="*/ 94 h 169"/>
                <a:gd name="T22" fmla="*/ 86 w 177"/>
                <a:gd name="T23" fmla="*/ 113 h 169"/>
                <a:gd name="T24" fmla="*/ 90 w 177"/>
                <a:gd name="T25" fmla="*/ 116 h 169"/>
                <a:gd name="T26" fmla="*/ 94 w 177"/>
                <a:gd name="T27" fmla="*/ 120 h 169"/>
                <a:gd name="T28" fmla="*/ 95 w 177"/>
                <a:gd name="T29" fmla="*/ 123 h 169"/>
                <a:gd name="T30" fmla="*/ 97 w 177"/>
                <a:gd name="T31" fmla="*/ 125 h 169"/>
                <a:gd name="T32" fmla="*/ 100 w 177"/>
                <a:gd name="T33" fmla="*/ 162 h 169"/>
                <a:gd name="T34" fmla="*/ 18 w 177"/>
                <a:gd name="T35" fmla="*/ 169 h 169"/>
                <a:gd name="T36" fmla="*/ 0 w 177"/>
                <a:gd name="T37" fmla="*/ 0 h 169"/>
                <a:gd name="T38" fmla="*/ 8 w 177"/>
                <a:gd name="T39" fmla="*/ 3 h 169"/>
                <a:gd name="T40" fmla="*/ 15 w 177"/>
                <a:gd name="T41" fmla="*/ 4 h 169"/>
                <a:gd name="T42" fmla="*/ 20 w 177"/>
                <a:gd name="T43" fmla="*/ 8 h 169"/>
                <a:gd name="T44" fmla="*/ 177 w 177"/>
                <a:gd name="T45" fmla="*/ 156 h 169"/>
                <a:gd name="T46" fmla="*/ 177 w 177"/>
                <a:gd name="T47" fmla="*/ 15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7" h="169">
                  <a:moveTo>
                    <a:pt x="177" y="156"/>
                  </a:moveTo>
                  <a:lnTo>
                    <a:pt x="119" y="163"/>
                  </a:lnTo>
                  <a:lnTo>
                    <a:pt x="115" y="124"/>
                  </a:lnTo>
                  <a:lnTo>
                    <a:pt x="112" y="119"/>
                  </a:lnTo>
                  <a:lnTo>
                    <a:pt x="111" y="113"/>
                  </a:lnTo>
                  <a:lnTo>
                    <a:pt x="108" y="108"/>
                  </a:lnTo>
                  <a:lnTo>
                    <a:pt x="104" y="104"/>
                  </a:lnTo>
                  <a:lnTo>
                    <a:pt x="100" y="99"/>
                  </a:lnTo>
                  <a:lnTo>
                    <a:pt x="94" y="98"/>
                  </a:lnTo>
                  <a:lnTo>
                    <a:pt x="89" y="97"/>
                  </a:lnTo>
                  <a:lnTo>
                    <a:pt x="86" y="94"/>
                  </a:lnTo>
                  <a:lnTo>
                    <a:pt x="86" y="113"/>
                  </a:lnTo>
                  <a:lnTo>
                    <a:pt x="90" y="116"/>
                  </a:lnTo>
                  <a:lnTo>
                    <a:pt x="94" y="120"/>
                  </a:lnTo>
                  <a:lnTo>
                    <a:pt x="95" y="123"/>
                  </a:lnTo>
                  <a:lnTo>
                    <a:pt x="97" y="125"/>
                  </a:lnTo>
                  <a:lnTo>
                    <a:pt x="100" y="162"/>
                  </a:lnTo>
                  <a:lnTo>
                    <a:pt x="18" y="169"/>
                  </a:lnTo>
                  <a:lnTo>
                    <a:pt x="0" y="0"/>
                  </a:lnTo>
                  <a:lnTo>
                    <a:pt x="8" y="3"/>
                  </a:lnTo>
                  <a:lnTo>
                    <a:pt x="15" y="4"/>
                  </a:lnTo>
                  <a:lnTo>
                    <a:pt x="20" y="8"/>
                  </a:lnTo>
                  <a:lnTo>
                    <a:pt x="177" y="156"/>
                  </a:lnTo>
                  <a:lnTo>
                    <a:pt x="177" y="156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338" name="Freeform 282">
              <a:extLst>
                <a:ext uri="{FF2B5EF4-FFF2-40B4-BE49-F238E27FC236}">
                  <a16:creationId xmlns:a16="http://schemas.microsoft.com/office/drawing/2014/main" id="{FBD55954-3F9D-4AE5-A375-0EDFCCA95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2407"/>
              <a:ext cx="19" cy="86"/>
            </a:xfrm>
            <a:custGeom>
              <a:avLst/>
              <a:gdLst>
                <a:gd name="T0" fmla="*/ 17 w 57"/>
                <a:gd name="T1" fmla="*/ 77 h 259"/>
                <a:gd name="T2" fmla="*/ 19 w 57"/>
                <a:gd name="T3" fmla="*/ 108 h 259"/>
                <a:gd name="T4" fmla="*/ 15 w 57"/>
                <a:gd name="T5" fmla="*/ 109 h 259"/>
                <a:gd name="T6" fmla="*/ 26 w 57"/>
                <a:gd name="T7" fmla="*/ 234 h 259"/>
                <a:gd name="T8" fmla="*/ 36 w 57"/>
                <a:gd name="T9" fmla="*/ 233 h 259"/>
                <a:gd name="T10" fmla="*/ 38 w 57"/>
                <a:gd name="T11" fmla="*/ 259 h 259"/>
                <a:gd name="T12" fmla="*/ 52 w 57"/>
                <a:gd name="T13" fmla="*/ 257 h 259"/>
                <a:gd name="T14" fmla="*/ 49 w 57"/>
                <a:gd name="T15" fmla="*/ 233 h 259"/>
                <a:gd name="T16" fmla="*/ 57 w 57"/>
                <a:gd name="T17" fmla="*/ 231 h 259"/>
                <a:gd name="T18" fmla="*/ 44 w 57"/>
                <a:gd name="T19" fmla="*/ 105 h 259"/>
                <a:gd name="T20" fmla="*/ 38 w 57"/>
                <a:gd name="T21" fmla="*/ 107 h 259"/>
                <a:gd name="T22" fmla="*/ 30 w 57"/>
                <a:gd name="T23" fmla="*/ 30 h 259"/>
                <a:gd name="T24" fmla="*/ 30 w 57"/>
                <a:gd name="T25" fmla="*/ 25 h 259"/>
                <a:gd name="T26" fmla="*/ 26 w 57"/>
                <a:gd name="T27" fmla="*/ 19 h 259"/>
                <a:gd name="T28" fmla="*/ 23 w 57"/>
                <a:gd name="T29" fmla="*/ 14 h 259"/>
                <a:gd name="T30" fmla="*/ 21 w 57"/>
                <a:gd name="T31" fmla="*/ 10 h 259"/>
                <a:gd name="T32" fmla="*/ 15 w 57"/>
                <a:gd name="T33" fmla="*/ 5 h 259"/>
                <a:gd name="T34" fmla="*/ 9 w 57"/>
                <a:gd name="T35" fmla="*/ 4 h 259"/>
                <a:gd name="T36" fmla="*/ 4 w 57"/>
                <a:gd name="T37" fmla="*/ 3 h 259"/>
                <a:gd name="T38" fmla="*/ 0 w 57"/>
                <a:gd name="T39" fmla="*/ 0 h 259"/>
                <a:gd name="T40" fmla="*/ 1 w 57"/>
                <a:gd name="T41" fmla="*/ 19 h 259"/>
                <a:gd name="T42" fmla="*/ 5 w 57"/>
                <a:gd name="T43" fmla="*/ 22 h 259"/>
                <a:gd name="T44" fmla="*/ 9 w 57"/>
                <a:gd name="T45" fmla="*/ 23 h 259"/>
                <a:gd name="T46" fmla="*/ 10 w 57"/>
                <a:gd name="T47" fmla="*/ 27 h 259"/>
                <a:gd name="T48" fmla="*/ 12 w 57"/>
                <a:gd name="T49" fmla="*/ 31 h 259"/>
                <a:gd name="T50" fmla="*/ 17 w 57"/>
                <a:gd name="T51" fmla="*/ 77 h 259"/>
                <a:gd name="T52" fmla="*/ 17 w 57"/>
                <a:gd name="T53" fmla="*/ 7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" h="259">
                  <a:moveTo>
                    <a:pt x="17" y="77"/>
                  </a:moveTo>
                  <a:lnTo>
                    <a:pt x="19" y="108"/>
                  </a:lnTo>
                  <a:lnTo>
                    <a:pt x="15" y="109"/>
                  </a:lnTo>
                  <a:lnTo>
                    <a:pt x="26" y="234"/>
                  </a:lnTo>
                  <a:lnTo>
                    <a:pt x="36" y="233"/>
                  </a:lnTo>
                  <a:lnTo>
                    <a:pt x="38" y="259"/>
                  </a:lnTo>
                  <a:lnTo>
                    <a:pt x="52" y="257"/>
                  </a:lnTo>
                  <a:lnTo>
                    <a:pt x="49" y="233"/>
                  </a:lnTo>
                  <a:lnTo>
                    <a:pt x="57" y="231"/>
                  </a:lnTo>
                  <a:lnTo>
                    <a:pt x="44" y="105"/>
                  </a:lnTo>
                  <a:lnTo>
                    <a:pt x="38" y="107"/>
                  </a:lnTo>
                  <a:lnTo>
                    <a:pt x="30" y="30"/>
                  </a:lnTo>
                  <a:lnTo>
                    <a:pt x="30" y="25"/>
                  </a:lnTo>
                  <a:lnTo>
                    <a:pt x="26" y="19"/>
                  </a:lnTo>
                  <a:lnTo>
                    <a:pt x="23" y="14"/>
                  </a:lnTo>
                  <a:lnTo>
                    <a:pt x="21" y="10"/>
                  </a:lnTo>
                  <a:lnTo>
                    <a:pt x="15" y="5"/>
                  </a:lnTo>
                  <a:lnTo>
                    <a:pt x="9" y="4"/>
                  </a:lnTo>
                  <a:lnTo>
                    <a:pt x="4" y="3"/>
                  </a:lnTo>
                  <a:lnTo>
                    <a:pt x="0" y="0"/>
                  </a:lnTo>
                  <a:lnTo>
                    <a:pt x="1" y="19"/>
                  </a:lnTo>
                  <a:lnTo>
                    <a:pt x="5" y="22"/>
                  </a:lnTo>
                  <a:lnTo>
                    <a:pt x="9" y="23"/>
                  </a:lnTo>
                  <a:lnTo>
                    <a:pt x="10" y="27"/>
                  </a:lnTo>
                  <a:lnTo>
                    <a:pt x="12" y="31"/>
                  </a:lnTo>
                  <a:lnTo>
                    <a:pt x="17" y="77"/>
                  </a:lnTo>
                  <a:lnTo>
                    <a:pt x="17" y="77"/>
                  </a:lnTo>
                  <a:close/>
                </a:path>
              </a:pathLst>
            </a:custGeom>
            <a:solidFill>
              <a:srgbClr val="E3E3E3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3339" name="Freeform 283">
              <a:extLst>
                <a:ext uri="{FF2B5EF4-FFF2-40B4-BE49-F238E27FC236}">
                  <a16:creationId xmlns:a16="http://schemas.microsoft.com/office/drawing/2014/main" id="{0C0B7100-F32C-45D5-A51D-DD19D54E3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3" y="2407"/>
              <a:ext cx="19" cy="86"/>
            </a:xfrm>
            <a:custGeom>
              <a:avLst/>
              <a:gdLst>
                <a:gd name="T0" fmla="*/ 17 w 57"/>
                <a:gd name="T1" fmla="*/ 77 h 259"/>
                <a:gd name="T2" fmla="*/ 19 w 57"/>
                <a:gd name="T3" fmla="*/ 108 h 259"/>
                <a:gd name="T4" fmla="*/ 15 w 57"/>
                <a:gd name="T5" fmla="*/ 109 h 259"/>
                <a:gd name="T6" fmla="*/ 26 w 57"/>
                <a:gd name="T7" fmla="*/ 234 h 259"/>
                <a:gd name="T8" fmla="*/ 36 w 57"/>
                <a:gd name="T9" fmla="*/ 233 h 259"/>
                <a:gd name="T10" fmla="*/ 38 w 57"/>
                <a:gd name="T11" fmla="*/ 259 h 259"/>
                <a:gd name="T12" fmla="*/ 52 w 57"/>
                <a:gd name="T13" fmla="*/ 257 h 259"/>
                <a:gd name="T14" fmla="*/ 49 w 57"/>
                <a:gd name="T15" fmla="*/ 233 h 259"/>
                <a:gd name="T16" fmla="*/ 57 w 57"/>
                <a:gd name="T17" fmla="*/ 231 h 259"/>
                <a:gd name="T18" fmla="*/ 44 w 57"/>
                <a:gd name="T19" fmla="*/ 105 h 259"/>
                <a:gd name="T20" fmla="*/ 38 w 57"/>
                <a:gd name="T21" fmla="*/ 107 h 259"/>
                <a:gd name="T22" fmla="*/ 30 w 57"/>
                <a:gd name="T23" fmla="*/ 30 h 259"/>
                <a:gd name="T24" fmla="*/ 30 w 57"/>
                <a:gd name="T25" fmla="*/ 25 h 259"/>
                <a:gd name="T26" fmla="*/ 26 w 57"/>
                <a:gd name="T27" fmla="*/ 19 h 259"/>
                <a:gd name="T28" fmla="*/ 23 w 57"/>
                <a:gd name="T29" fmla="*/ 14 h 259"/>
                <a:gd name="T30" fmla="*/ 21 w 57"/>
                <a:gd name="T31" fmla="*/ 10 h 259"/>
                <a:gd name="T32" fmla="*/ 15 w 57"/>
                <a:gd name="T33" fmla="*/ 5 h 259"/>
                <a:gd name="T34" fmla="*/ 9 w 57"/>
                <a:gd name="T35" fmla="*/ 4 h 259"/>
                <a:gd name="T36" fmla="*/ 4 w 57"/>
                <a:gd name="T37" fmla="*/ 3 h 259"/>
                <a:gd name="T38" fmla="*/ 0 w 57"/>
                <a:gd name="T39" fmla="*/ 0 h 259"/>
                <a:gd name="T40" fmla="*/ 1 w 57"/>
                <a:gd name="T41" fmla="*/ 19 h 259"/>
                <a:gd name="T42" fmla="*/ 5 w 57"/>
                <a:gd name="T43" fmla="*/ 22 h 259"/>
                <a:gd name="T44" fmla="*/ 9 w 57"/>
                <a:gd name="T45" fmla="*/ 23 h 259"/>
                <a:gd name="T46" fmla="*/ 10 w 57"/>
                <a:gd name="T47" fmla="*/ 27 h 259"/>
                <a:gd name="T48" fmla="*/ 12 w 57"/>
                <a:gd name="T49" fmla="*/ 31 h 259"/>
                <a:gd name="T50" fmla="*/ 17 w 57"/>
                <a:gd name="T51" fmla="*/ 77 h 259"/>
                <a:gd name="T52" fmla="*/ 17 w 57"/>
                <a:gd name="T53" fmla="*/ 7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" h="259">
                  <a:moveTo>
                    <a:pt x="17" y="77"/>
                  </a:moveTo>
                  <a:lnTo>
                    <a:pt x="19" y="108"/>
                  </a:lnTo>
                  <a:lnTo>
                    <a:pt x="15" y="109"/>
                  </a:lnTo>
                  <a:lnTo>
                    <a:pt x="26" y="234"/>
                  </a:lnTo>
                  <a:lnTo>
                    <a:pt x="36" y="233"/>
                  </a:lnTo>
                  <a:lnTo>
                    <a:pt x="38" y="259"/>
                  </a:lnTo>
                  <a:lnTo>
                    <a:pt x="52" y="257"/>
                  </a:lnTo>
                  <a:lnTo>
                    <a:pt x="49" y="233"/>
                  </a:lnTo>
                  <a:lnTo>
                    <a:pt x="57" y="231"/>
                  </a:lnTo>
                  <a:lnTo>
                    <a:pt x="44" y="105"/>
                  </a:lnTo>
                  <a:lnTo>
                    <a:pt x="38" y="107"/>
                  </a:lnTo>
                  <a:lnTo>
                    <a:pt x="30" y="30"/>
                  </a:lnTo>
                  <a:lnTo>
                    <a:pt x="30" y="25"/>
                  </a:lnTo>
                  <a:lnTo>
                    <a:pt x="26" y="19"/>
                  </a:lnTo>
                  <a:lnTo>
                    <a:pt x="23" y="14"/>
                  </a:lnTo>
                  <a:lnTo>
                    <a:pt x="21" y="10"/>
                  </a:lnTo>
                  <a:lnTo>
                    <a:pt x="15" y="5"/>
                  </a:lnTo>
                  <a:lnTo>
                    <a:pt x="9" y="4"/>
                  </a:lnTo>
                  <a:lnTo>
                    <a:pt x="4" y="3"/>
                  </a:lnTo>
                  <a:lnTo>
                    <a:pt x="0" y="0"/>
                  </a:lnTo>
                  <a:lnTo>
                    <a:pt x="1" y="19"/>
                  </a:lnTo>
                  <a:lnTo>
                    <a:pt x="5" y="22"/>
                  </a:lnTo>
                  <a:lnTo>
                    <a:pt x="9" y="23"/>
                  </a:lnTo>
                  <a:lnTo>
                    <a:pt x="10" y="27"/>
                  </a:lnTo>
                  <a:lnTo>
                    <a:pt x="12" y="31"/>
                  </a:lnTo>
                  <a:lnTo>
                    <a:pt x="17" y="77"/>
                  </a:lnTo>
                  <a:lnTo>
                    <a:pt x="17" y="77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340" name="Freeform 284">
              <a:extLst>
                <a:ext uri="{FF2B5EF4-FFF2-40B4-BE49-F238E27FC236}">
                  <a16:creationId xmlns:a16="http://schemas.microsoft.com/office/drawing/2014/main" id="{FF5C6669-B849-4404-AFE4-142049457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" y="2491"/>
              <a:ext cx="17" cy="18"/>
            </a:xfrm>
            <a:custGeom>
              <a:avLst/>
              <a:gdLst>
                <a:gd name="T0" fmla="*/ 0 w 51"/>
                <a:gd name="T1" fmla="*/ 10 h 54"/>
                <a:gd name="T2" fmla="*/ 47 w 51"/>
                <a:gd name="T3" fmla="*/ 0 h 54"/>
                <a:gd name="T4" fmla="*/ 51 w 51"/>
                <a:gd name="T5" fmla="*/ 43 h 54"/>
                <a:gd name="T6" fmla="*/ 4 w 51"/>
                <a:gd name="T7" fmla="*/ 54 h 54"/>
                <a:gd name="T8" fmla="*/ 0 w 51"/>
                <a:gd name="T9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54">
                  <a:moveTo>
                    <a:pt x="0" y="10"/>
                  </a:moveTo>
                  <a:lnTo>
                    <a:pt x="47" y="0"/>
                  </a:lnTo>
                  <a:lnTo>
                    <a:pt x="51" y="43"/>
                  </a:lnTo>
                  <a:lnTo>
                    <a:pt x="4" y="5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E3E3E3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3341" name="Freeform 285">
              <a:extLst>
                <a:ext uri="{FF2B5EF4-FFF2-40B4-BE49-F238E27FC236}">
                  <a16:creationId xmlns:a16="http://schemas.microsoft.com/office/drawing/2014/main" id="{7EEF3376-1A98-467C-8C53-45AC1D67E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8" y="2491"/>
              <a:ext cx="17" cy="18"/>
            </a:xfrm>
            <a:custGeom>
              <a:avLst/>
              <a:gdLst>
                <a:gd name="T0" fmla="*/ 0 w 51"/>
                <a:gd name="T1" fmla="*/ 10 h 54"/>
                <a:gd name="T2" fmla="*/ 47 w 51"/>
                <a:gd name="T3" fmla="*/ 0 h 54"/>
                <a:gd name="T4" fmla="*/ 51 w 51"/>
                <a:gd name="T5" fmla="*/ 43 h 54"/>
                <a:gd name="T6" fmla="*/ 4 w 51"/>
                <a:gd name="T7" fmla="*/ 54 h 54"/>
                <a:gd name="T8" fmla="*/ 0 w 51"/>
                <a:gd name="T9" fmla="*/ 10 h 54"/>
                <a:gd name="T10" fmla="*/ 0 w 51"/>
                <a:gd name="T11" fmla="*/ 1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54">
                  <a:moveTo>
                    <a:pt x="0" y="10"/>
                  </a:moveTo>
                  <a:lnTo>
                    <a:pt x="47" y="0"/>
                  </a:lnTo>
                  <a:lnTo>
                    <a:pt x="51" y="43"/>
                  </a:lnTo>
                  <a:lnTo>
                    <a:pt x="4" y="54"/>
                  </a:lnTo>
                  <a:lnTo>
                    <a:pt x="0" y="10"/>
                  </a:lnTo>
                  <a:lnTo>
                    <a:pt x="0" y="10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342" name="Freeform 286">
              <a:extLst>
                <a:ext uri="{FF2B5EF4-FFF2-40B4-BE49-F238E27FC236}">
                  <a16:creationId xmlns:a16="http://schemas.microsoft.com/office/drawing/2014/main" id="{BDA5F660-8C5E-4A16-9FB2-A2812276B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2424"/>
              <a:ext cx="150" cy="95"/>
            </a:xfrm>
            <a:custGeom>
              <a:avLst/>
              <a:gdLst>
                <a:gd name="T0" fmla="*/ 116 w 448"/>
                <a:gd name="T1" fmla="*/ 179 h 285"/>
                <a:gd name="T2" fmla="*/ 109 w 448"/>
                <a:gd name="T3" fmla="*/ 53 h 285"/>
                <a:gd name="T4" fmla="*/ 100 w 448"/>
                <a:gd name="T5" fmla="*/ 21 h 285"/>
                <a:gd name="T6" fmla="*/ 170 w 448"/>
                <a:gd name="T7" fmla="*/ 6 h 285"/>
                <a:gd name="T8" fmla="*/ 177 w 448"/>
                <a:gd name="T9" fmla="*/ 3 h 285"/>
                <a:gd name="T10" fmla="*/ 191 w 448"/>
                <a:gd name="T11" fmla="*/ 9 h 285"/>
                <a:gd name="T12" fmla="*/ 224 w 448"/>
                <a:gd name="T13" fmla="*/ 17 h 285"/>
                <a:gd name="T14" fmla="*/ 199 w 448"/>
                <a:gd name="T15" fmla="*/ 21 h 285"/>
                <a:gd name="T16" fmla="*/ 204 w 448"/>
                <a:gd name="T17" fmla="*/ 82 h 285"/>
                <a:gd name="T18" fmla="*/ 129 w 448"/>
                <a:gd name="T19" fmla="*/ 39 h 285"/>
                <a:gd name="T20" fmla="*/ 220 w 448"/>
                <a:gd name="T21" fmla="*/ 79 h 285"/>
                <a:gd name="T22" fmla="*/ 286 w 448"/>
                <a:gd name="T23" fmla="*/ 79 h 285"/>
                <a:gd name="T24" fmla="*/ 360 w 448"/>
                <a:gd name="T25" fmla="*/ 86 h 285"/>
                <a:gd name="T26" fmla="*/ 437 w 448"/>
                <a:gd name="T27" fmla="*/ 100 h 285"/>
                <a:gd name="T28" fmla="*/ 383 w 448"/>
                <a:gd name="T29" fmla="*/ 216 h 285"/>
                <a:gd name="T30" fmla="*/ 377 w 448"/>
                <a:gd name="T31" fmla="*/ 204 h 285"/>
                <a:gd name="T32" fmla="*/ 369 w 448"/>
                <a:gd name="T33" fmla="*/ 192 h 285"/>
                <a:gd name="T34" fmla="*/ 363 w 448"/>
                <a:gd name="T35" fmla="*/ 183 h 285"/>
                <a:gd name="T36" fmla="*/ 354 w 448"/>
                <a:gd name="T37" fmla="*/ 175 h 285"/>
                <a:gd name="T38" fmla="*/ 341 w 448"/>
                <a:gd name="T39" fmla="*/ 170 h 285"/>
                <a:gd name="T40" fmla="*/ 330 w 448"/>
                <a:gd name="T41" fmla="*/ 165 h 285"/>
                <a:gd name="T42" fmla="*/ 316 w 448"/>
                <a:gd name="T43" fmla="*/ 162 h 285"/>
                <a:gd name="T44" fmla="*/ 303 w 448"/>
                <a:gd name="T45" fmla="*/ 162 h 285"/>
                <a:gd name="T46" fmla="*/ 285 w 448"/>
                <a:gd name="T47" fmla="*/ 165 h 285"/>
                <a:gd name="T48" fmla="*/ 272 w 448"/>
                <a:gd name="T49" fmla="*/ 170 h 285"/>
                <a:gd name="T50" fmla="*/ 261 w 448"/>
                <a:gd name="T51" fmla="*/ 177 h 285"/>
                <a:gd name="T52" fmla="*/ 250 w 448"/>
                <a:gd name="T53" fmla="*/ 183 h 285"/>
                <a:gd name="T54" fmla="*/ 242 w 448"/>
                <a:gd name="T55" fmla="*/ 192 h 285"/>
                <a:gd name="T56" fmla="*/ 235 w 448"/>
                <a:gd name="T57" fmla="*/ 201 h 285"/>
                <a:gd name="T58" fmla="*/ 229 w 448"/>
                <a:gd name="T59" fmla="*/ 213 h 285"/>
                <a:gd name="T60" fmla="*/ 226 w 448"/>
                <a:gd name="T61" fmla="*/ 226 h 285"/>
                <a:gd name="T62" fmla="*/ 215 w 448"/>
                <a:gd name="T63" fmla="*/ 233 h 285"/>
                <a:gd name="T64" fmla="*/ 212 w 448"/>
                <a:gd name="T65" fmla="*/ 277 h 285"/>
                <a:gd name="T66" fmla="*/ 125 w 448"/>
                <a:gd name="T67" fmla="*/ 212 h 285"/>
                <a:gd name="T68" fmla="*/ 205 w 448"/>
                <a:gd name="T69" fmla="*/ 213 h 285"/>
                <a:gd name="T70" fmla="*/ 127 w 448"/>
                <a:gd name="T71" fmla="*/ 231 h 285"/>
                <a:gd name="T72" fmla="*/ 118 w 448"/>
                <a:gd name="T73" fmla="*/ 261 h 285"/>
                <a:gd name="T74" fmla="*/ 88 w 448"/>
                <a:gd name="T75" fmla="*/ 213 h 285"/>
                <a:gd name="T76" fmla="*/ 90 w 448"/>
                <a:gd name="T77" fmla="*/ 279 h 285"/>
                <a:gd name="T78" fmla="*/ 32 w 448"/>
                <a:gd name="T79" fmla="*/ 220 h 285"/>
                <a:gd name="T80" fmla="*/ 34 w 448"/>
                <a:gd name="T81" fmla="*/ 285 h 285"/>
                <a:gd name="T82" fmla="*/ 19 w 448"/>
                <a:gd name="T83" fmla="*/ 221 h 285"/>
                <a:gd name="T84" fmla="*/ 2 w 448"/>
                <a:gd name="T85" fmla="*/ 38 h 285"/>
                <a:gd name="T86" fmla="*/ 11 w 448"/>
                <a:gd name="T87" fmla="*/ 32 h 285"/>
                <a:gd name="T88" fmla="*/ 87 w 448"/>
                <a:gd name="T89" fmla="*/ 57 h 285"/>
                <a:gd name="T90" fmla="*/ 95 w 448"/>
                <a:gd name="T91" fmla="*/ 182 h 285"/>
                <a:gd name="T92" fmla="*/ 106 w 448"/>
                <a:gd name="T93" fmla="*/ 207 h 285"/>
                <a:gd name="T94" fmla="*/ 118 w 448"/>
                <a:gd name="T95" fmla="*/ 20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8" h="285">
                  <a:moveTo>
                    <a:pt x="118" y="204"/>
                  </a:moveTo>
                  <a:lnTo>
                    <a:pt x="116" y="179"/>
                  </a:lnTo>
                  <a:lnTo>
                    <a:pt x="122" y="179"/>
                  </a:lnTo>
                  <a:lnTo>
                    <a:pt x="109" y="53"/>
                  </a:lnTo>
                  <a:lnTo>
                    <a:pt x="104" y="55"/>
                  </a:lnTo>
                  <a:lnTo>
                    <a:pt x="100" y="21"/>
                  </a:lnTo>
                  <a:lnTo>
                    <a:pt x="172" y="13"/>
                  </a:lnTo>
                  <a:lnTo>
                    <a:pt x="170" y="6"/>
                  </a:lnTo>
                  <a:lnTo>
                    <a:pt x="175" y="6"/>
                  </a:lnTo>
                  <a:lnTo>
                    <a:pt x="177" y="3"/>
                  </a:lnTo>
                  <a:lnTo>
                    <a:pt x="191" y="0"/>
                  </a:lnTo>
                  <a:lnTo>
                    <a:pt x="191" y="9"/>
                  </a:lnTo>
                  <a:lnTo>
                    <a:pt x="207" y="10"/>
                  </a:lnTo>
                  <a:lnTo>
                    <a:pt x="224" y="17"/>
                  </a:lnTo>
                  <a:lnTo>
                    <a:pt x="215" y="19"/>
                  </a:lnTo>
                  <a:lnTo>
                    <a:pt x="199" y="21"/>
                  </a:lnTo>
                  <a:lnTo>
                    <a:pt x="218" y="79"/>
                  </a:lnTo>
                  <a:lnTo>
                    <a:pt x="204" y="82"/>
                  </a:lnTo>
                  <a:lnTo>
                    <a:pt x="187" y="32"/>
                  </a:lnTo>
                  <a:lnTo>
                    <a:pt x="129" y="39"/>
                  </a:lnTo>
                  <a:lnTo>
                    <a:pt x="134" y="88"/>
                  </a:lnTo>
                  <a:lnTo>
                    <a:pt x="220" y="79"/>
                  </a:lnTo>
                  <a:lnTo>
                    <a:pt x="251" y="79"/>
                  </a:lnTo>
                  <a:lnTo>
                    <a:pt x="286" y="79"/>
                  </a:lnTo>
                  <a:lnTo>
                    <a:pt x="321" y="83"/>
                  </a:lnTo>
                  <a:lnTo>
                    <a:pt x="360" y="86"/>
                  </a:lnTo>
                  <a:lnTo>
                    <a:pt x="398" y="91"/>
                  </a:lnTo>
                  <a:lnTo>
                    <a:pt x="437" y="100"/>
                  </a:lnTo>
                  <a:lnTo>
                    <a:pt x="448" y="200"/>
                  </a:lnTo>
                  <a:lnTo>
                    <a:pt x="383" y="216"/>
                  </a:lnTo>
                  <a:lnTo>
                    <a:pt x="381" y="209"/>
                  </a:lnTo>
                  <a:lnTo>
                    <a:pt x="377" y="204"/>
                  </a:lnTo>
                  <a:lnTo>
                    <a:pt x="375" y="199"/>
                  </a:lnTo>
                  <a:lnTo>
                    <a:pt x="369" y="192"/>
                  </a:lnTo>
                  <a:lnTo>
                    <a:pt x="367" y="190"/>
                  </a:lnTo>
                  <a:lnTo>
                    <a:pt x="363" y="183"/>
                  </a:lnTo>
                  <a:lnTo>
                    <a:pt x="358" y="179"/>
                  </a:lnTo>
                  <a:lnTo>
                    <a:pt x="354" y="175"/>
                  </a:lnTo>
                  <a:lnTo>
                    <a:pt x="349" y="173"/>
                  </a:lnTo>
                  <a:lnTo>
                    <a:pt x="341" y="170"/>
                  </a:lnTo>
                  <a:lnTo>
                    <a:pt x="336" y="166"/>
                  </a:lnTo>
                  <a:lnTo>
                    <a:pt x="330" y="165"/>
                  </a:lnTo>
                  <a:lnTo>
                    <a:pt x="323" y="164"/>
                  </a:lnTo>
                  <a:lnTo>
                    <a:pt x="316" y="162"/>
                  </a:lnTo>
                  <a:lnTo>
                    <a:pt x="311" y="161"/>
                  </a:lnTo>
                  <a:lnTo>
                    <a:pt x="303" y="162"/>
                  </a:lnTo>
                  <a:lnTo>
                    <a:pt x="291" y="162"/>
                  </a:lnTo>
                  <a:lnTo>
                    <a:pt x="285" y="165"/>
                  </a:lnTo>
                  <a:lnTo>
                    <a:pt x="278" y="165"/>
                  </a:lnTo>
                  <a:lnTo>
                    <a:pt x="272" y="170"/>
                  </a:lnTo>
                  <a:lnTo>
                    <a:pt x="265" y="170"/>
                  </a:lnTo>
                  <a:lnTo>
                    <a:pt x="261" y="177"/>
                  </a:lnTo>
                  <a:lnTo>
                    <a:pt x="255" y="178"/>
                  </a:lnTo>
                  <a:lnTo>
                    <a:pt x="250" y="183"/>
                  </a:lnTo>
                  <a:lnTo>
                    <a:pt x="246" y="188"/>
                  </a:lnTo>
                  <a:lnTo>
                    <a:pt x="242" y="192"/>
                  </a:lnTo>
                  <a:lnTo>
                    <a:pt x="238" y="198"/>
                  </a:lnTo>
                  <a:lnTo>
                    <a:pt x="235" y="201"/>
                  </a:lnTo>
                  <a:lnTo>
                    <a:pt x="231" y="208"/>
                  </a:lnTo>
                  <a:lnTo>
                    <a:pt x="229" y="213"/>
                  </a:lnTo>
                  <a:lnTo>
                    <a:pt x="229" y="221"/>
                  </a:lnTo>
                  <a:lnTo>
                    <a:pt x="226" y="226"/>
                  </a:lnTo>
                  <a:lnTo>
                    <a:pt x="225" y="231"/>
                  </a:lnTo>
                  <a:lnTo>
                    <a:pt x="215" y="233"/>
                  </a:lnTo>
                  <a:lnTo>
                    <a:pt x="217" y="276"/>
                  </a:lnTo>
                  <a:lnTo>
                    <a:pt x="212" y="277"/>
                  </a:lnTo>
                  <a:lnTo>
                    <a:pt x="204" y="203"/>
                  </a:lnTo>
                  <a:lnTo>
                    <a:pt x="125" y="212"/>
                  </a:lnTo>
                  <a:lnTo>
                    <a:pt x="125" y="222"/>
                  </a:lnTo>
                  <a:lnTo>
                    <a:pt x="205" y="213"/>
                  </a:lnTo>
                  <a:lnTo>
                    <a:pt x="207" y="224"/>
                  </a:lnTo>
                  <a:lnTo>
                    <a:pt x="127" y="231"/>
                  </a:lnTo>
                  <a:lnTo>
                    <a:pt x="130" y="261"/>
                  </a:lnTo>
                  <a:lnTo>
                    <a:pt x="118" y="261"/>
                  </a:lnTo>
                  <a:lnTo>
                    <a:pt x="113" y="211"/>
                  </a:lnTo>
                  <a:lnTo>
                    <a:pt x="88" y="213"/>
                  </a:lnTo>
                  <a:lnTo>
                    <a:pt x="95" y="278"/>
                  </a:lnTo>
                  <a:lnTo>
                    <a:pt x="90" y="279"/>
                  </a:lnTo>
                  <a:lnTo>
                    <a:pt x="82" y="214"/>
                  </a:lnTo>
                  <a:lnTo>
                    <a:pt x="32" y="220"/>
                  </a:lnTo>
                  <a:lnTo>
                    <a:pt x="39" y="285"/>
                  </a:lnTo>
                  <a:lnTo>
                    <a:pt x="34" y="285"/>
                  </a:lnTo>
                  <a:lnTo>
                    <a:pt x="26" y="220"/>
                  </a:lnTo>
                  <a:lnTo>
                    <a:pt x="19" y="221"/>
                  </a:lnTo>
                  <a:lnTo>
                    <a:pt x="0" y="40"/>
                  </a:lnTo>
                  <a:lnTo>
                    <a:pt x="2" y="38"/>
                  </a:lnTo>
                  <a:lnTo>
                    <a:pt x="4" y="34"/>
                  </a:lnTo>
                  <a:lnTo>
                    <a:pt x="11" y="32"/>
                  </a:lnTo>
                  <a:lnTo>
                    <a:pt x="84" y="23"/>
                  </a:lnTo>
                  <a:lnTo>
                    <a:pt x="87" y="57"/>
                  </a:lnTo>
                  <a:lnTo>
                    <a:pt x="82" y="57"/>
                  </a:lnTo>
                  <a:lnTo>
                    <a:pt x="95" y="182"/>
                  </a:lnTo>
                  <a:lnTo>
                    <a:pt x="103" y="181"/>
                  </a:lnTo>
                  <a:lnTo>
                    <a:pt x="106" y="207"/>
                  </a:lnTo>
                  <a:lnTo>
                    <a:pt x="118" y="204"/>
                  </a:lnTo>
                  <a:lnTo>
                    <a:pt x="118" y="204"/>
                  </a:lnTo>
                  <a:close/>
                </a:path>
              </a:pathLst>
            </a:custGeom>
            <a:solidFill>
              <a:srgbClr val="FF0000"/>
            </a:solidFill>
            <a:ln w="190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3343" name="Freeform 287">
              <a:extLst>
                <a:ext uri="{FF2B5EF4-FFF2-40B4-BE49-F238E27FC236}">
                  <a16:creationId xmlns:a16="http://schemas.microsoft.com/office/drawing/2014/main" id="{D87FB89D-8939-4F09-8B34-15D735FB80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2424"/>
              <a:ext cx="150" cy="95"/>
            </a:xfrm>
            <a:custGeom>
              <a:avLst/>
              <a:gdLst>
                <a:gd name="T0" fmla="*/ 116 w 448"/>
                <a:gd name="T1" fmla="*/ 179 h 285"/>
                <a:gd name="T2" fmla="*/ 109 w 448"/>
                <a:gd name="T3" fmla="*/ 53 h 285"/>
                <a:gd name="T4" fmla="*/ 100 w 448"/>
                <a:gd name="T5" fmla="*/ 21 h 285"/>
                <a:gd name="T6" fmla="*/ 170 w 448"/>
                <a:gd name="T7" fmla="*/ 6 h 285"/>
                <a:gd name="T8" fmla="*/ 177 w 448"/>
                <a:gd name="T9" fmla="*/ 3 h 285"/>
                <a:gd name="T10" fmla="*/ 191 w 448"/>
                <a:gd name="T11" fmla="*/ 9 h 285"/>
                <a:gd name="T12" fmla="*/ 224 w 448"/>
                <a:gd name="T13" fmla="*/ 17 h 285"/>
                <a:gd name="T14" fmla="*/ 199 w 448"/>
                <a:gd name="T15" fmla="*/ 21 h 285"/>
                <a:gd name="T16" fmla="*/ 204 w 448"/>
                <a:gd name="T17" fmla="*/ 82 h 285"/>
                <a:gd name="T18" fmla="*/ 129 w 448"/>
                <a:gd name="T19" fmla="*/ 39 h 285"/>
                <a:gd name="T20" fmla="*/ 220 w 448"/>
                <a:gd name="T21" fmla="*/ 79 h 285"/>
                <a:gd name="T22" fmla="*/ 286 w 448"/>
                <a:gd name="T23" fmla="*/ 79 h 285"/>
                <a:gd name="T24" fmla="*/ 360 w 448"/>
                <a:gd name="T25" fmla="*/ 86 h 285"/>
                <a:gd name="T26" fmla="*/ 437 w 448"/>
                <a:gd name="T27" fmla="*/ 100 h 285"/>
                <a:gd name="T28" fmla="*/ 383 w 448"/>
                <a:gd name="T29" fmla="*/ 216 h 285"/>
                <a:gd name="T30" fmla="*/ 377 w 448"/>
                <a:gd name="T31" fmla="*/ 204 h 285"/>
                <a:gd name="T32" fmla="*/ 369 w 448"/>
                <a:gd name="T33" fmla="*/ 192 h 285"/>
                <a:gd name="T34" fmla="*/ 363 w 448"/>
                <a:gd name="T35" fmla="*/ 183 h 285"/>
                <a:gd name="T36" fmla="*/ 354 w 448"/>
                <a:gd name="T37" fmla="*/ 175 h 285"/>
                <a:gd name="T38" fmla="*/ 341 w 448"/>
                <a:gd name="T39" fmla="*/ 170 h 285"/>
                <a:gd name="T40" fmla="*/ 330 w 448"/>
                <a:gd name="T41" fmla="*/ 165 h 285"/>
                <a:gd name="T42" fmla="*/ 316 w 448"/>
                <a:gd name="T43" fmla="*/ 162 h 285"/>
                <a:gd name="T44" fmla="*/ 303 w 448"/>
                <a:gd name="T45" fmla="*/ 162 h 285"/>
                <a:gd name="T46" fmla="*/ 285 w 448"/>
                <a:gd name="T47" fmla="*/ 165 h 285"/>
                <a:gd name="T48" fmla="*/ 272 w 448"/>
                <a:gd name="T49" fmla="*/ 170 h 285"/>
                <a:gd name="T50" fmla="*/ 261 w 448"/>
                <a:gd name="T51" fmla="*/ 177 h 285"/>
                <a:gd name="T52" fmla="*/ 250 w 448"/>
                <a:gd name="T53" fmla="*/ 183 h 285"/>
                <a:gd name="T54" fmla="*/ 242 w 448"/>
                <a:gd name="T55" fmla="*/ 192 h 285"/>
                <a:gd name="T56" fmla="*/ 235 w 448"/>
                <a:gd name="T57" fmla="*/ 201 h 285"/>
                <a:gd name="T58" fmla="*/ 229 w 448"/>
                <a:gd name="T59" fmla="*/ 213 h 285"/>
                <a:gd name="T60" fmla="*/ 226 w 448"/>
                <a:gd name="T61" fmla="*/ 226 h 285"/>
                <a:gd name="T62" fmla="*/ 215 w 448"/>
                <a:gd name="T63" fmla="*/ 233 h 285"/>
                <a:gd name="T64" fmla="*/ 212 w 448"/>
                <a:gd name="T65" fmla="*/ 277 h 285"/>
                <a:gd name="T66" fmla="*/ 125 w 448"/>
                <a:gd name="T67" fmla="*/ 212 h 285"/>
                <a:gd name="T68" fmla="*/ 205 w 448"/>
                <a:gd name="T69" fmla="*/ 213 h 285"/>
                <a:gd name="T70" fmla="*/ 127 w 448"/>
                <a:gd name="T71" fmla="*/ 231 h 285"/>
                <a:gd name="T72" fmla="*/ 118 w 448"/>
                <a:gd name="T73" fmla="*/ 261 h 285"/>
                <a:gd name="T74" fmla="*/ 88 w 448"/>
                <a:gd name="T75" fmla="*/ 213 h 285"/>
                <a:gd name="T76" fmla="*/ 90 w 448"/>
                <a:gd name="T77" fmla="*/ 279 h 285"/>
                <a:gd name="T78" fmla="*/ 32 w 448"/>
                <a:gd name="T79" fmla="*/ 220 h 285"/>
                <a:gd name="T80" fmla="*/ 34 w 448"/>
                <a:gd name="T81" fmla="*/ 285 h 285"/>
                <a:gd name="T82" fmla="*/ 19 w 448"/>
                <a:gd name="T83" fmla="*/ 221 h 285"/>
                <a:gd name="T84" fmla="*/ 2 w 448"/>
                <a:gd name="T85" fmla="*/ 38 h 285"/>
                <a:gd name="T86" fmla="*/ 11 w 448"/>
                <a:gd name="T87" fmla="*/ 32 h 285"/>
                <a:gd name="T88" fmla="*/ 87 w 448"/>
                <a:gd name="T89" fmla="*/ 57 h 285"/>
                <a:gd name="T90" fmla="*/ 95 w 448"/>
                <a:gd name="T91" fmla="*/ 182 h 285"/>
                <a:gd name="T92" fmla="*/ 106 w 448"/>
                <a:gd name="T93" fmla="*/ 207 h 285"/>
                <a:gd name="T94" fmla="*/ 118 w 448"/>
                <a:gd name="T95" fmla="*/ 20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48" h="285">
                  <a:moveTo>
                    <a:pt x="118" y="204"/>
                  </a:moveTo>
                  <a:lnTo>
                    <a:pt x="116" y="179"/>
                  </a:lnTo>
                  <a:lnTo>
                    <a:pt x="122" y="179"/>
                  </a:lnTo>
                  <a:lnTo>
                    <a:pt x="109" y="53"/>
                  </a:lnTo>
                  <a:lnTo>
                    <a:pt x="104" y="55"/>
                  </a:lnTo>
                  <a:lnTo>
                    <a:pt x="100" y="21"/>
                  </a:lnTo>
                  <a:lnTo>
                    <a:pt x="172" y="13"/>
                  </a:lnTo>
                  <a:lnTo>
                    <a:pt x="170" y="6"/>
                  </a:lnTo>
                  <a:lnTo>
                    <a:pt x="175" y="6"/>
                  </a:lnTo>
                  <a:lnTo>
                    <a:pt x="177" y="3"/>
                  </a:lnTo>
                  <a:lnTo>
                    <a:pt x="191" y="0"/>
                  </a:lnTo>
                  <a:lnTo>
                    <a:pt x="191" y="9"/>
                  </a:lnTo>
                  <a:lnTo>
                    <a:pt x="207" y="10"/>
                  </a:lnTo>
                  <a:lnTo>
                    <a:pt x="224" y="17"/>
                  </a:lnTo>
                  <a:lnTo>
                    <a:pt x="215" y="19"/>
                  </a:lnTo>
                  <a:lnTo>
                    <a:pt x="199" y="21"/>
                  </a:lnTo>
                  <a:lnTo>
                    <a:pt x="218" y="79"/>
                  </a:lnTo>
                  <a:lnTo>
                    <a:pt x="204" y="82"/>
                  </a:lnTo>
                  <a:lnTo>
                    <a:pt x="187" y="32"/>
                  </a:lnTo>
                  <a:lnTo>
                    <a:pt x="129" y="39"/>
                  </a:lnTo>
                  <a:lnTo>
                    <a:pt x="134" y="88"/>
                  </a:lnTo>
                  <a:lnTo>
                    <a:pt x="220" y="79"/>
                  </a:lnTo>
                  <a:lnTo>
                    <a:pt x="251" y="79"/>
                  </a:lnTo>
                  <a:lnTo>
                    <a:pt x="286" y="79"/>
                  </a:lnTo>
                  <a:lnTo>
                    <a:pt x="321" y="83"/>
                  </a:lnTo>
                  <a:lnTo>
                    <a:pt x="360" y="86"/>
                  </a:lnTo>
                  <a:lnTo>
                    <a:pt x="398" y="91"/>
                  </a:lnTo>
                  <a:lnTo>
                    <a:pt x="437" y="100"/>
                  </a:lnTo>
                  <a:lnTo>
                    <a:pt x="448" y="200"/>
                  </a:lnTo>
                  <a:lnTo>
                    <a:pt x="383" y="216"/>
                  </a:lnTo>
                  <a:lnTo>
                    <a:pt x="381" y="209"/>
                  </a:lnTo>
                  <a:lnTo>
                    <a:pt x="377" y="204"/>
                  </a:lnTo>
                  <a:lnTo>
                    <a:pt x="375" y="199"/>
                  </a:lnTo>
                  <a:lnTo>
                    <a:pt x="369" y="192"/>
                  </a:lnTo>
                  <a:lnTo>
                    <a:pt x="367" y="190"/>
                  </a:lnTo>
                  <a:lnTo>
                    <a:pt x="363" y="183"/>
                  </a:lnTo>
                  <a:lnTo>
                    <a:pt x="358" y="179"/>
                  </a:lnTo>
                  <a:lnTo>
                    <a:pt x="354" y="175"/>
                  </a:lnTo>
                  <a:lnTo>
                    <a:pt x="349" y="173"/>
                  </a:lnTo>
                  <a:lnTo>
                    <a:pt x="341" y="170"/>
                  </a:lnTo>
                  <a:lnTo>
                    <a:pt x="336" y="166"/>
                  </a:lnTo>
                  <a:lnTo>
                    <a:pt x="330" y="165"/>
                  </a:lnTo>
                  <a:lnTo>
                    <a:pt x="323" y="164"/>
                  </a:lnTo>
                  <a:lnTo>
                    <a:pt x="316" y="162"/>
                  </a:lnTo>
                  <a:lnTo>
                    <a:pt x="311" y="161"/>
                  </a:lnTo>
                  <a:lnTo>
                    <a:pt x="303" y="162"/>
                  </a:lnTo>
                  <a:lnTo>
                    <a:pt x="291" y="162"/>
                  </a:lnTo>
                  <a:lnTo>
                    <a:pt x="285" y="165"/>
                  </a:lnTo>
                  <a:lnTo>
                    <a:pt x="278" y="165"/>
                  </a:lnTo>
                  <a:lnTo>
                    <a:pt x="272" y="170"/>
                  </a:lnTo>
                  <a:lnTo>
                    <a:pt x="265" y="170"/>
                  </a:lnTo>
                  <a:lnTo>
                    <a:pt x="261" y="177"/>
                  </a:lnTo>
                  <a:lnTo>
                    <a:pt x="255" y="178"/>
                  </a:lnTo>
                  <a:lnTo>
                    <a:pt x="250" y="183"/>
                  </a:lnTo>
                  <a:lnTo>
                    <a:pt x="246" y="188"/>
                  </a:lnTo>
                  <a:lnTo>
                    <a:pt x="242" y="192"/>
                  </a:lnTo>
                  <a:lnTo>
                    <a:pt x="238" y="198"/>
                  </a:lnTo>
                  <a:lnTo>
                    <a:pt x="235" y="201"/>
                  </a:lnTo>
                  <a:lnTo>
                    <a:pt x="231" y="208"/>
                  </a:lnTo>
                  <a:lnTo>
                    <a:pt x="229" y="213"/>
                  </a:lnTo>
                  <a:lnTo>
                    <a:pt x="229" y="221"/>
                  </a:lnTo>
                  <a:lnTo>
                    <a:pt x="226" y="226"/>
                  </a:lnTo>
                  <a:lnTo>
                    <a:pt x="225" y="231"/>
                  </a:lnTo>
                  <a:lnTo>
                    <a:pt x="215" y="233"/>
                  </a:lnTo>
                  <a:lnTo>
                    <a:pt x="217" y="276"/>
                  </a:lnTo>
                  <a:lnTo>
                    <a:pt x="212" y="277"/>
                  </a:lnTo>
                  <a:lnTo>
                    <a:pt x="204" y="203"/>
                  </a:lnTo>
                  <a:lnTo>
                    <a:pt x="125" y="212"/>
                  </a:lnTo>
                  <a:lnTo>
                    <a:pt x="125" y="222"/>
                  </a:lnTo>
                  <a:lnTo>
                    <a:pt x="205" y="213"/>
                  </a:lnTo>
                  <a:lnTo>
                    <a:pt x="207" y="224"/>
                  </a:lnTo>
                  <a:lnTo>
                    <a:pt x="127" y="231"/>
                  </a:lnTo>
                  <a:lnTo>
                    <a:pt x="130" y="261"/>
                  </a:lnTo>
                  <a:lnTo>
                    <a:pt x="118" y="261"/>
                  </a:lnTo>
                  <a:lnTo>
                    <a:pt x="113" y="211"/>
                  </a:lnTo>
                  <a:lnTo>
                    <a:pt x="88" y="213"/>
                  </a:lnTo>
                  <a:lnTo>
                    <a:pt x="95" y="278"/>
                  </a:lnTo>
                  <a:lnTo>
                    <a:pt x="90" y="279"/>
                  </a:lnTo>
                  <a:lnTo>
                    <a:pt x="82" y="214"/>
                  </a:lnTo>
                  <a:lnTo>
                    <a:pt x="32" y="220"/>
                  </a:lnTo>
                  <a:lnTo>
                    <a:pt x="39" y="285"/>
                  </a:lnTo>
                  <a:lnTo>
                    <a:pt x="34" y="285"/>
                  </a:lnTo>
                  <a:lnTo>
                    <a:pt x="26" y="220"/>
                  </a:lnTo>
                  <a:lnTo>
                    <a:pt x="19" y="221"/>
                  </a:lnTo>
                  <a:lnTo>
                    <a:pt x="0" y="40"/>
                  </a:lnTo>
                  <a:lnTo>
                    <a:pt x="2" y="38"/>
                  </a:lnTo>
                  <a:lnTo>
                    <a:pt x="4" y="34"/>
                  </a:lnTo>
                  <a:lnTo>
                    <a:pt x="11" y="32"/>
                  </a:lnTo>
                  <a:lnTo>
                    <a:pt x="84" y="23"/>
                  </a:lnTo>
                  <a:lnTo>
                    <a:pt x="87" y="57"/>
                  </a:lnTo>
                  <a:lnTo>
                    <a:pt x="82" y="57"/>
                  </a:lnTo>
                  <a:lnTo>
                    <a:pt x="95" y="182"/>
                  </a:lnTo>
                  <a:lnTo>
                    <a:pt x="103" y="181"/>
                  </a:lnTo>
                  <a:lnTo>
                    <a:pt x="106" y="207"/>
                  </a:lnTo>
                  <a:lnTo>
                    <a:pt x="118" y="204"/>
                  </a:lnTo>
                  <a:lnTo>
                    <a:pt x="118" y="204"/>
                  </a:lnTo>
                </a:path>
              </a:pathLst>
            </a:custGeom>
            <a:noFill/>
            <a:ln w="19050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813344" name="Rectangle 288">
            <a:extLst>
              <a:ext uri="{FF2B5EF4-FFF2-40B4-BE49-F238E27FC236}">
                <a16:creationId xmlns:a16="http://schemas.microsoft.com/office/drawing/2014/main" id="{29DDC0BC-2A4E-4C68-8F16-B6C6316FB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8" y="4302125"/>
            <a:ext cx="344487" cy="117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3345" name="Freeform 289">
            <a:extLst>
              <a:ext uri="{FF2B5EF4-FFF2-40B4-BE49-F238E27FC236}">
                <a16:creationId xmlns:a16="http://schemas.microsoft.com/office/drawing/2014/main" id="{ACEF6062-978D-427F-94AF-8ED617A556B5}"/>
              </a:ext>
            </a:extLst>
          </p:cNvPr>
          <p:cNvSpPr>
            <a:spLocks/>
          </p:cNvSpPr>
          <p:nvPr/>
        </p:nvSpPr>
        <p:spPr bwMode="auto">
          <a:xfrm>
            <a:off x="450850" y="4300538"/>
            <a:ext cx="347663" cy="119062"/>
          </a:xfrm>
          <a:custGeom>
            <a:avLst/>
            <a:gdLst>
              <a:gd name="T0" fmla="*/ 3 w 658"/>
              <a:gd name="T1" fmla="*/ 7 h 225"/>
              <a:gd name="T2" fmla="*/ 655 w 658"/>
              <a:gd name="T3" fmla="*/ 7 h 225"/>
              <a:gd name="T4" fmla="*/ 653 w 658"/>
              <a:gd name="T5" fmla="*/ 3 h 225"/>
              <a:gd name="T6" fmla="*/ 653 w 658"/>
              <a:gd name="T7" fmla="*/ 223 h 225"/>
              <a:gd name="T8" fmla="*/ 655 w 658"/>
              <a:gd name="T9" fmla="*/ 220 h 225"/>
              <a:gd name="T10" fmla="*/ 3 w 658"/>
              <a:gd name="T11" fmla="*/ 220 h 225"/>
              <a:gd name="T12" fmla="*/ 7 w 658"/>
              <a:gd name="T13" fmla="*/ 223 h 225"/>
              <a:gd name="T14" fmla="*/ 7 w 658"/>
              <a:gd name="T15" fmla="*/ 3 h 225"/>
              <a:gd name="T16" fmla="*/ 0 w 658"/>
              <a:gd name="T17" fmla="*/ 3 h 225"/>
              <a:gd name="T18" fmla="*/ 0 w 658"/>
              <a:gd name="T19" fmla="*/ 223 h 225"/>
              <a:gd name="T20" fmla="*/ 0 w 658"/>
              <a:gd name="T21" fmla="*/ 223 h 225"/>
              <a:gd name="T22" fmla="*/ 0 w 658"/>
              <a:gd name="T23" fmla="*/ 224 h 225"/>
              <a:gd name="T24" fmla="*/ 2 w 658"/>
              <a:gd name="T25" fmla="*/ 225 h 225"/>
              <a:gd name="T26" fmla="*/ 2 w 658"/>
              <a:gd name="T27" fmla="*/ 225 h 225"/>
              <a:gd name="T28" fmla="*/ 3 w 658"/>
              <a:gd name="T29" fmla="*/ 225 h 225"/>
              <a:gd name="T30" fmla="*/ 3 w 658"/>
              <a:gd name="T31" fmla="*/ 225 h 225"/>
              <a:gd name="T32" fmla="*/ 655 w 658"/>
              <a:gd name="T33" fmla="*/ 225 h 225"/>
              <a:gd name="T34" fmla="*/ 657 w 658"/>
              <a:gd name="T35" fmla="*/ 225 h 225"/>
              <a:gd name="T36" fmla="*/ 657 w 658"/>
              <a:gd name="T37" fmla="*/ 225 h 225"/>
              <a:gd name="T38" fmla="*/ 657 w 658"/>
              <a:gd name="T39" fmla="*/ 225 h 225"/>
              <a:gd name="T40" fmla="*/ 658 w 658"/>
              <a:gd name="T41" fmla="*/ 224 h 225"/>
              <a:gd name="T42" fmla="*/ 658 w 658"/>
              <a:gd name="T43" fmla="*/ 223 h 225"/>
              <a:gd name="T44" fmla="*/ 658 w 658"/>
              <a:gd name="T45" fmla="*/ 223 h 225"/>
              <a:gd name="T46" fmla="*/ 658 w 658"/>
              <a:gd name="T47" fmla="*/ 3 h 225"/>
              <a:gd name="T48" fmla="*/ 658 w 658"/>
              <a:gd name="T49" fmla="*/ 3 h 225"/>
              <a:gd name="T50" fmla="*/ 658 w 658"/>
              <a:gd name="T51" fmla="*/ 3 h 225"/>
              <a:gd name="T52" fmla="*/ 657 w 658"/>
              <a:gd name="T53" fmla="*/ 2 h 225"/>
              <a:gd name="T54" fmla="*/ 657 w 658"/>
              <a:gd name="T55" fmla="*/ 2 h 225"/>
              <a:gd name="T56" fmla="*/ 657 w 658"/>
              <a:gd name="T57" fmla="*/ 0 h 225"/>
              <a:gd name="T58" fmla="*/ 655 w 658"/>
              <a:gd name="T59" fmla="*/ 0 h 225"/>
              <a:gd name="T60" fmla="*/ 3 w 658"/>
              <a:gd name="T61" fmla="*/ 0 h 225"/>
              <a:gd name="T62" fmla="*/ 3 w 658"/>
              <a:gd name="T63" fmla="*/ 7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58" h="225">
                <a:moveTo>
                  <a:pt x="3" y="7"/>
                </a:moveTo>
                <a:lnTo>
                  <a:pt x="655" y="7"/>
                </a:lnTo>
                <a:lnTo>
                  <a:pt x="653" y="3"/>
                </a:lnTo>
                <a:lnTo>
                  <a:pt x="653" y="223"/>
                </a:lnTo>
                <a:lnTo>
                  <a:pt x="655" y="220"/>
                </a:lnTo>
                <a:lnTo>
                  <a:pt x="3" y="220"/>
                </a:lnTo>
                <a:lnTo>
                  <a:pt x="7" y="223"/>
                </a:lnTo>
                <a:lnTo>
                  <a:pt x="7" y="3"/>
                </a:lnTo>
                <a:lnTo>
                  <a:pt x="0" y="3"/>
                </a:lnTo>
                <a:lnTo>
                  <a:pt x="0" y="223"/>
                </a:lnTo>
                <a:lnTo>
                  <a:pt x="0" y="223"/>
                </a:lnTo>
                <a:lnTo>
                  <a:pt x="0" y="224"/>
                </a:lnTo>
                <a:lnTo>
                  <a:pt x="2" y="225"/>
                </a:lnTo>
                <a:lnTo>
                  <a:pt x="2" y="225"/>
                </a:lnTo>
                <a:lnTo>
                  <a:pt x="3" y="225"/>
                </a:lnTo>
                <a:lnTo>
                  <a:pt x="3" y="225"/>
                </a:lnTo>
                <a:lnTo>
                  <a:pt x="655" y="225"/>
                </a:lnTo>
                <a:lnTo>
                  <a:pt x="657" y="225"/>
                </a:lnTo>
                <a:lnTo>
                  <a:pt x="657" y="225"/>
                </a:lnTo>
                <a:lnTo>
                  <a:pt x="657" y="225"/>
                </a:lnTo>
                <a:lnTo>
                  <a:pt x="658" y="224"/>
                </a:lnTo>
                <a:lnTo>
                  <a:pt x="658" y="223"/>
                </a:lnTo>
                <a:lnTo>
                  <a:pt x="658" y="223"/>
                </a:lnTo>
                <a:lnTo>
                  <a:pt x="658" y="3"/>
                </a:lnTo>
                <a:lnTo>
                  <a:pt x="658" y="3"/>
                </a:lnTo>
                <a:lnTo>
                  <a:pt x="658" y="3"/>
                </a:lnTo>
                <a:lnTo>
                  <a:pt x="657" y="2"/>
                </a:lnTo>
                <a:lnTo>
                  <a:pt x="657" y="2"/>
                </a:lnTo>
                <a:lnTo>
                  <a:pt x="657" y="0"/>
                </a:lnTo>
                <a:lnTo>
                  <a:pt x="655" y="0"/>
                </a:lnTo>
                <a:lnTo>
                  <a:pt x="3" y="0"/>
                </a:lnTo>
                <a:lnTo>
                  <a:pt x="3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3346" name="Freeform 290">
            <a:extLst>
              <a:ext uri="{FF2B5EF4-FFF2-40B4-BE49-F238E27FC236}">
                <a16:creationId xmlns:a16="http://schemas.microsoft.com/office/drawing/2014/main" id="{0BE17550-20BA-4FC5-8788-127709D538CA}"/>
              </a:ext>
            </a:extLst>
          </p:cNvPr>
          <p:cNvSpPr>
            <a:spLocks/>
          </p:cNvSpPr>
          <p:nvPr/>
        </p:nvSpPr>
        <p:spPr bwMode="auto">
          <a:xfrm>
            <a:off x="244475" y="4270375"/>
            <a:ext cx="866775" cy="180975"/>
          </a:xfrm>
          <a:custGeom>
            <a:avLst/>
            <a:gdLst>
              <a:gd name="T0" fmla="*/ 1640 w 1640"/>
              <a:gd name="T1" fmla="*/ 214 h 343"/>
              <a:gd name="T2" fmla="*/ 1552 w 1640"/>
              <a:gd name="T3" fmla="*/ 343 h 343"/>
              <a:gd name="T4" fmla="*/ 75 w 1640"/>
              <a:gd name="T5" fmla="*/ 343 h 343"/>
              <a:gd name="T6" fmla="*/ 0 w 1640"/>
              <a:gd name="T7" fmla="*/ 221 h 343"/>
              <a:gd name="T8" fmla="*/ 144 w 1640"/>
              <a:gd name="T9" fmla="*/ 248 h 343"/>
              <a:gd name="T10" fmla="*/ 1195 w 1640"/>
              <a:gd name="T11" fmla="*/ 248 h 343"/>
              <a:gd name="T12" fmla="*/ 1195 w 1640"/>
              <a:gd name="T13" fmla="*/ 71 h 343"/>
              <a:gd name="T14" fmla="*/ 1267 w 1640"/>
              <a:gd name="T15" fmla="*/ 71 h 343"/>
              <a:gd name="T16" fmla="*/ 1267 w 1640"/>
              <a:gd name="T17" fmla="*/ 10 h 343"/>
              <a:gd name="T18" fmla="*/ 1274 w 1640"/>
              <a:gd name="T19" fmla="*/ 6 h 343"/>
              <a:gd name="T20" fmla="*/ 1282 w 1640"/>
              <a:gd name="T21" fmla="*/ 4 h 343"/>
              <a:gd name="T22" fmla="*/ 1293 w 1640"/>
              <a:gd name="T23" fmla="*/ 1 h 343"/>
              <a:gd name="T24" fmla="*/ 1306 w 1640"/>
              <a:gd name="T25" fmla="*/ 0 h 343"/>
              <a:gd name="T26" fmla="*/ 1312 w 1640"/>
              <a:gd name="T27" fmla="*/ 0 h 343"/>
              <a:gd name="T28" fmla="*/ 1320 w 1640"/>
              <a:gd name="T29" fmla="*/ 0 h 343"/>
              <a:gd name="T30" fmla="*/ 1328 w 1640"/>
              <a:gd name="T31" fmla="*/ 1 h 343"/>
              <a:gd name="T32" fmla="*/ 1336 w 1640"/>
              <a:gd name="T33" fmla="*/ 2 h 343"/>
              <a:gd name="T34" fmla="*/ 1343 w 1640"/>
              <a:gd name="T35" fmla="*/ 6 h 343"/>
              <a:gd name="T36" fmla="*/ 1352 w 1640"/>
              <a:gd name="T37" fmla="*/ 10 h 343"/>
              <a:gd name="T38" fmla="*/ 1352 w 1640"/>
              <a:gd name="T39" fmla="*/ 40 h 343"/>
              <a:gd name="T40" fmla="*/ 1352 w 1640"/>
              <a:gd name="T41" fmla="*/ 71 h 343"/>
              <a:gd name="T42" fmla="*/ 1394 w 1640"/>
              <a:gd name="T43" fmla="*/ 71 h 343"/>
              <a:gd name="T44" fmla="*/ 1442 w 1640"/>
              <a:gd name="T45" fmla="*/ 130 h 343"/>
              <a:gd name="T46" fmla="*/ 1504 w 1640"/>
              <a:gd name="T47" fmla="*/ 130 h 343"/>
              <a:gd name="T48" fmla="*/ 1504 w 1640"/>
              <a:gd name="T49" fmla="*/ 179 h 343"/>
              <a:gd name="T50" fmla="*/ 1468 w 1640"/>
              <a:gd name="T51" fmla="*/ 179 h 343"/>
              <a:gd name="T52" fmla="*/ 1497 w 1640"/>
              <a:gd name="T53" fmla="*/ 230 h 343"/>
              <a:gd name="T54" fmla="*/ 1640 w 1640"/>
              <a:gd name="T55" fmla="*/ 214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640" h="343">
                <a:moveTo>
                  <a:pt x="1640" y="214"/>
                </a:moveTo>
                <a:lnTo>
                  <a:pt x="1552" y="343"/>
                </a:lnTo>
                <a:lnTo>
                  <a:pt x="75" y="343"/>
                </a:lnTo>
                <a:lnTo>
                  <a:pt x="0" y="221"/>
                </a:lnTo>
                <a:lnTo>
                  <a:pt x="144" y="248"/>
                </a:lnTo>
                <a:lnTo>
                  <a:pt x="1195" y="248"/>
                </a:lnTo>
                <a:lnTo>
                  <a:pt x="1195" y="71"/>
                </a:lnTo>
                <a:lnTo>
                  <a:pt x="1267" y="71"/>
                </a:lnTo>
                <a:lnTo>
                  <a:pt x="1267" y="10"/>
                </a:lnTo>
                <a:lnTo>
                  <a:pt x="1274" y="6"/>
                </a:lnTo>
                <a:lnTo>
                  <a:pt x="1282" y="4"/>
                </a:lnTo>
                <a:lnTo>
                  <a:pt x="1293" y="1"/>
                </a:lnTo>
                <a:lnTo>
                  <a:pt x="1306" y="0"/>
                </a:lnTo>
                <a:lnTo>
                  <a:pt x="1312" y="0"/>
                </a:lnTo>
                <a:lnTo>
                  <a:pt x="1320" y="0"/>
                </a:lnTo>
                <a:lnTo>
                  <a:pt x="1328" y="1"/>
                </a:lnTo>
                <a:lnTo>
                  <a:pt x="1336" y="2"/>
                </a:lnTo>
                <a:lnTo>
                  <a:pt x="1343" y="6"/>
                </a:lnTo>
                <a:lnTo>
                  <a:pt x="1352" y="10"/>
                </a:lnTo>
                <a:lnTo>
                  <a:pt x="1352" y="40"/>
                </a:lnTo>
                <a:lnTo>
                  <a:pt x="1352" y="71"/>
                </a:lnTo>
                <a:lnTo>
                  <a:pt x="1394" y="71"/>
                </a:lnTo>
                <a:lnTo>
                  <a:pt x="1442" y="130"/>
                </a:lnTo>
                <a:lnTo>
                  <a:pt x="1504" y="130"/>
                </a:lnTo>
                <a:lnTo>
                  <a:pt x="1504" y="179"/>
                </a:lnTo>
                <a:lnTo>
                  <a:pt x="1468" y="179"/>
                </a:lnTo>
                <a:lnTo>
                  <a:pt x="1497" y="230"/>
                </a:lnTo>
                <a:lnTo>
                  <a:pt x="1640" y="21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3347" name="Freeform 291">
            <a:extLst>
              <a:ext uri="{FF2B5EF4-FFF2-40B4-BE49-F238E27FC236}">
                <a16:creationId xmlns:a16="http://schemas.microsoft.com/office/drawing/2014/main" id="{65B5E570-C4EE-4A15-91AF-7938297C6EFF}"/>
              </a:ext>
            </a:extLst>
          </p:cNvPr>
          <p:cNvSpPr>
            <a:spLocks/>
          </p:cNvSpPr>
          <p:nvPr/>
        </p:nvSpPr>
        <p:spPr bwMode="auto">
          <a:xfrm>
            <a:off x="244475" y="4275138"/>
            <a:ext cx="868363" cy="176212"/>
          </a:xfrm>
          <a:custGeom>
            <a:avLst/>
            <a:gdLst>
              <a:gd name="T0" fmla="*/ 1642 w 1642"/>
              <a:gd name="T1" fmla="*/ 204 h 333"/>
              <a:gd name="T2" fmla="*/ 1642 w 1642"/>
              <a:gd name="T3" fmla="*/ 203 h 333"/>
              <a:gd name="T4" fmla="*/ 1640 w 1642"/>
              <a:gd name="T5" fmla="*/ 203 h 333"/>
              <a:gd name="T6" fmla="*/ 1640 w 1642"/>
              <a:gd name="T7" fmla="*/ 203 h 333"/>
              <a:gd name="T8" fmla="*/ 1640 w 1642"/>
              <a:gd name="T9" fmla="*/ 203 h 333"/>
              <a:gd name="T10" fmla="*/ 1552 w 1642"/>
              <a:gd name="T11" fmla="*/ 333 h 333"/>
              <a:gd name="T12" fmla="*/ 1552 w 1642"/>
              <a:gd name="T13" fmla="*/ 333 h 333"/>
              <a:gd name="T14" fmla="*/ 75 w 1642"/>
              <a:gd name="T15" fmla="*/ 333 h 333"/>
              <a:gd name="T16" fmla="*/ 75 w 1642"/>
              <a:gd name="T17" fmla="*/ 333 h 333"/>
              <a:gd name="T18" fmla="*/ 0 w 1642"/>
              <a:gd name="T19" fmla="*/ 211 h 333"/>
              <a:gd name="T20" fmla="*/ 0 w 1642"/>
              <a:gd name="T21" fmla="*/ 211 h 333"/>
              <a:gd name="T22" fmla="*/ 144 w 1642"/>
              <a:gd name="T23" fmla="*/ 238 h 333"/>
              <a:gd name="T24" fmla="*/ 1195 w 1642"/>
              <a:gd name="T25" fmla="*/ 238 h 333"/>
              <a:gd name="T26" fmla="*/ 1195 w 1642"/>
              <a:gd name="T27" fmla="*/ 238 h 333"/>
              <a:gd name="T28" fmla="*/ 1195 w 1642"/>
              <a:gd name="T29" fmla="*/ 238 h 333"/>
              <a:gd name="T30" fmla="*/ 1195 w 1642"/>
              <a:gd name="T31" fmla="*/ 61 h 333"/>
              <a:gd name="T32" fmla="*/ 1195 w 1642"/>
              <a:gd name="T33" fmla="*/ 61 h 333"/>
              <a:gd name="T34" fmla="*/ 1267 w 1642"/>
              <a:gd name="T35" fmla="*/ 61 h 333"/>
              <a:gd name="T36" fmla="*/ 1267 w 1642"/>
              <a:gd name="T37" fmla="*/ 61 h 333"/>
              <a:gd name="T38" fmla="*/ 1267 w 1642"/>
              <a:gd name="T39" fmla="*/ 61 h 333"/>
              <a:gd name="T40" fmla="*/ 1267 w 1642"/>
              <a:gd name="T41" fmla="*/ 0 h 333"/>
              <a:gd name="T42" fmla="*/ 1267 w 1642"/>
              <a:gd name="T43" fmla="*/ 0 h 333"/>
              <a:gd name="T44" fmla="*/ 1267 w 1642"/>
              <a:gd name="T45" fmla="*/ 0 h 333"/>
              <a:gd name="T46" fmla="*/ 1267 w 1642"/>
              <a:gd name="T47" fmla="*/ 0 h 333"/>
              <a:gd name="T48" fmla="*/ 1267 w 1642"/>
              <a:gd name="T49" fmla="*/ 0 h 333"/>
              <a:gd name="T50" fmla="*/ 1267 w 1642"/>
              <a:gd name="T51" fmla="*/ 0 h 333"/>
              <a:gd name="T52" fmla="*/ 1267 w 1642"/>
              <a:gd name="T53" fmla="*/ 0 h 333"/>
              <a:gd name="T54" fmla="*/ 1267 w 1642"/>
              <a:gd name="T55" fmla="*/ 61 h 333"/>
              <a:gd name="T56" fmla="*/ 1267 w 1642"/>
              <a:gd name="T57" fmla="*/ 61 h 333"/>
              <a:gd name="T58" fmla="*/ 1195 w 1642"/>
              <a:gd name="T59" fmla="*/ 61 h 333"/>
              <a:gd name="T60" fmla="*/ 1195 w 1642"/>
              <a:gd name="T61" fmla="*/ 61 h 333"/>
              <a:gd name="T62" fmla="*/ 1195 w 1642"/>
              <a:gd name="T63" fmla="*/ 61 h 333"/>
              <a:gd name="T64" fmla="*/ 1194 w 1642"/>
              <a:gd name="T65" fmla="*/ 61 h 333"/>
              <a:gd name="T66" fmla="*/ 1194 w 1642"/>
              <a:gd name="T67" fmla="*/ 61 h 333"/>
              <a:gd name="T68" fmla="*/ 1194 w 1642"/>
              <a:gd name="T69" fmla="*/ 238 h 333"/>
              <a:gd name="T70" fmla="*/ 1195 w 1642"/>
              <a:gd name="T71" fmla="*/ 237 h 333"/>
              <a:gd name="T72" fmla="*/ 144 w 1642"/>
              <a:gd name="T73" fmla="*/ 237 h 333"/>
              <a:gd name="T74" fmla="*/ 0 w 1642"/>
              <a:gd name="T75" fmla="*/ 211 h 333"/>
              <a:gd name="T76" fmla="*/ 0 w 1642"/>
              <a:gd name="T77" fmla="*/ 211 h 333"/>
              <a:gd name="T78" fmla="*/ 0 w 1642"/>
              <a:gd name="T79" fmla="*/ 211 h 333"/>
              <a:gd name="T80" fmla="*/ 0 w 1642"/>
              <a:gd name="T81" fmla="*/ 211 h 333"/>
              <a:gd name="T82" fmla="*/ 0 w 1642"/>
              <a:gd name="T83" fmla="*/ 211 h 333"/>
              <a:gd name="T84" fmla="*/ 0 w 1642"/>
              <a:gd name="T85" fmla="*/ 211 h 333"/>
              <a:gd name="T86" fmla="*/ 74 w 1642"/>
              <a:gd name="T87" fmla="*/ 333 h 333"/>
              <a:gd name="T88" fmla="*/ 74 w 1642"/>
              <a:gd name="T89" fmla="*/ 333 h 333"/>
              <a:gd name="T90" fmla="*/ 74 w 1642"/>
              <a:gd name="T91" fmla="*/ 333 h 333"/>
              <a:gd name="T92" fmla="*/ 75 w 1642"/>
              <a:gd name="T93" fmla="*/ 333 h 333"/>
              <a:gd name="T94" fmla="*/ 1552 w 1642"/>
              <a:gd name="T95" fmla="*/ 333 h 333"/>
              <a:gd name="T96" fmla="*/ 1552 w 1642"/>
              <a:gd name="T97" fmla="*/ 333 h 333"/>
              <a:gd name="T98" fmla="*/ 1552 w 1642"/>
              <a:gd name="T99" fmla="*/ 333 h 333"/>
              <a:gd name="T100" fmla="*/ 1642 w 1642"/>
              <a:gd name="T101" fmla="*/ 204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42" h="333">
                <a:moveTo>
                  <a:pt x="1642" y="204"/>
                </a:moveTo>
                <a:lnTo>
                  <a:pt x="1642" y="203"/>
                </a:lnTo>
                <a:lnTo>
                  <a:pt x="1640" y="203"/>
                </a:lnTo>
                <a:lnTo>
                  <a:pt x="1640" y="203"/>
                </a:lnTo>
                <a:lnTo>
                  <a:pt x="1640" y="203"/>
                </a:lnTo>
                <a:lnTo>
                  <a:pt x="1552" y="333"/>
                </a:lnTo>
                <a:lnTo>
                  <a:pt x="1552" y="333"/>
                </a:lnTo>
                <a:lnTo>
                  <a:pt x="75" y="333"/>
                </a:lnTo>
                <a:lnTo>
                  <a:pt x="75" y="333"/>
                </a:lnTo>
                <a:lnTo>
                  <a:pt x="0" y="211"/>
                </a:lnTo>
                <a:lnTo>
                  <a:pt x="0" y="211"/>
                </a:lnTo>
                <a:lnTo>
                  <a:pt x="144" y="238"/>
                </a:lnTo>
                <a:lnTo>
                  <a:pt x="1195" y="238"/>
                </a:lnTo>
                <a:lnTo>
                  <a:pt x="1195" y="238"/>
                </a:lnTo>
                <a:lnTo>
                  <a:pt x="1195" y="238"/>
                </a:lnTo>
                <a:lnTo>
                  <a:pt x="1195" y="61"/>
                </a:lnTo>
                <a:lnTo>
                  <a:pt x="1195" y="61"/>
                </a:lnTo>
                <a:lnTo>
                  <a:pt x="1267" y="61"/>
                </a:lnTo>
                <a:lnTo>
                  <a:pt x="1267" y="61"/>
                </a:lnTo>
                <a:lnTo>
                  <a:pt x="1267" y="61"/>
                </a:lnTo>
                <a:lnTo>
                  <a:pt x="1267" y="0"/>
                </a:lnTo>
                <a:lnTo>
                  <a:pt x="1267" y="0"/>
                </a:lnTo>
                <a:lnTo>
                  <a:pt x="1267" y="0"/>
                </a:lnTo>
                <a:lnTo>
                  <a:pt x="1267" y="0"/>
                </a:lnTo>
                <a:lnTo>
                  <a:pt x="1267" y="0"/>
                </a:lnTo>
                <a:lnTo>
                  <a:pt x="1267" y="0"/>
                </a:lnTo>
                <a:lnTo>
                  <a:pt x="1267" y="0"/>
                </a:lnTo>
                <a:lnTo>
                  <a:pt x="1267" y="61"/>
                </a:lnTo>
                <a:lnTo>
                  <a:pt x="1267" y="61"/>
                </a:lnTo>
                <a:lnTo>
                  <a:pt x="1195" y="61"/>
                </a:lnTo>
                <a:lnTo>
                  <a:pt x="1195" y="61"/>
                </a:lnTo>
                <a:lnTo>
                  <a:pt x="1195" y="61"/>
                </a:lnTo>
                <a:lnTo>
                  <a:pt x="1194" y="61"/>
                </a:lnTo>
                <a:lnTo>
                  <a:pt x="1194" y="61"/>
                </a:lnTo>
                <a:lnTo>
                  <a:pt x="1194" y="238"/>
                </a:lnTo>
                <a:lnTo>
                  <a:pt x="1195" y="237"/>
                </a:lnTo>
                <a:lnTo>
                  <a:pt x="144" y="237"/>
                </a:lnTo>
                <a:lnTo>
                  <a:pt x="0" y="211"/>
                </a:lnTo>
                <a:lnTo>
                  <a:pt x="0" y="211"/>
                </a:lnTo>
                <a:lnTo>
                  <a:pt x="0" y="211"/>
                </a:lnTo>
                <a:lnTo>
                  <a:pt x="0" y="211"/>
                </a:lnTo>
                <a:lnTo>
                  <a:pt x="0" y="211"/>
                </a:lnTo>
                <a:lnTo>
                  <a:pt x="0" y="211"/>
                </a:lnTo>
                <a:lnTo>
                  <a:pt x="74" y="333"/>
                </a:lnTo>
                <a:lnTo>
                  <a:pt x="74" y="333"/>
                </a:lnTo>
                <a:lnTo>
                  <a:pt x="74" y="333"/>
                </a:lnTo>
                <a:lnTo>
                  <a:pt x="75" y="333"/>
                </a:lnTo>
                <a:lnTo>
                  <a:pt x="1552" y="333"/>
                </a:lnTo>
                <a:lnTo>
                  <a:pt x="1552" y="333"/>
                </a:lnTo>
                <a:lnTo>
                  <a:pt x="1552" y="333"/>
                </a:lnTo>
                <a:lnTo>
                  <a:pt x="1642" y="20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3348" name="Freeform 292">
            <a:extLst>
              <a:ext uri="{FF2B5EF4-FFF2-40B4-BE49-F238E27FC236}">
                <a16:creationId xmlns:a16="http://schemas.microsoft.com/office/drawing/2014/main" id="{156BB023-2F19-47F5-975A-F6D7638FDC88}"/>
              </a:ext>
            </a:extLst>
          </p:cNvPr>
          <p:cNvSpPr>
            <a:spLocks/>
          </p:cNvSpPr>
          <p:nvPr/>
        </p:nvSpPr>
        <p:spPr bwMode="auto">
          <a:xfrm>
            <a:off x="914400" y="4268788"/>
            <a:ext cx="44450" cy="6350"/>
          </a:xfrm>
          <a:custGeom>
            <a:avLst/>
            <a:gdLst>
              <a:gd name="T0" fmla="*/ 0 w 85"/>
              <a:gd name="T1" fmla="*/ 12 h 12"/>
              <a:gd name="T2" fmla="*/ 0 w 85"/>
              <a:gd name="T3" fmla="*/ 12 h 12"/>
              <a:gd name="T4" fmla="*/ 0 w 85"/>
              <a:gd name="T5" fmla="*/ 12 h 12"/>
              <a:gd name="T6" fmla="*/ 0 w 85"/>
              <a:gd name="T7" fmla="*/ 12 h 12"/>
              <a:gd name="T8" fmla="*/ 0 w 85"/>
              <a:gd name="T9" fmla="*/ 12 h 12"/>
              <a:gd name="T10" fmla="*/ 1 w 85"/>
              <a:gd name="T11" fmla="*/ 12 h 12"/>
              <a:gd name="T12" fmla="*/ 3 w 85"/>
              <a:gd name="T13" fmla="*/ 11 h 12"/>
              <a:gd name="T14" fmla="*/ 5 w 85"/>
              <a:gd name="T15" fmla="*/ 9 h 12"/>
              <a:gd name="T16" fmla="*/ 9 w 85"/>
              <a:gd name="T17" fmla="*/ 8 h 12"/>
              <a:gd name="T18" fmla="*/ 15 w 85"/>
              <a:gd name="T19" fmla="*/ 6 h 12"/>
              <a:gd name="T20" fmla="*/ 23 w 85"/>
              <a:gd name="T21" fmla="*/ 3 h 12"/>
              <a:gd name="T22" fmla="*/ 29 w 85"/>
              <a:gd name="T23" fmla="*/ 3 h 12"/>
              <a:gd name="T24" fmla="*/ 35 w 85"/>
              <a:gd name="T25" fmla="*/ 2 h 12"/>
              <a:gd name="T26" fmla="*/ 41 w 85"/>
              <a:gd name="T27" fmla="*/ 2 h 12"/>
              <a:gd name="T28" fmla="*/ 49 w 85"/>
              <a:gd name="T29" fmla="*/ 2 h 12"/>
              <a:gd name="T30" fmla="*/ 61 w 85"/>
              <a:gd name="T31" fmla="*/ 3 h 12"/>
              <a:gd name="T32" fmla="*/ 69 w 85"/>
              <a:gd name="T33" fmla="*/ 6 h 12"/>
              <a:gd name="T34" fmla="*/ 76 w 85"/>
              <a:gd name="T35" fmla="*/ 8 h 12"/>
              <a:gd name="T36" fmla="*/ 85 w 85"/>
              <a:gd name="T37" fmla="*/ 12 h 12"/>
              <a:gd name="T38" fmla="*/ 85 w 85"/>
              <a:gd name="T39" fmla="*/ 12 h 12"/>
              <a:gd name="T40" fmla="*/ 85 w 85"/>
              <a:gd name="T41" fmla="*/ 12 h 12"/>
              <a:gd name="T42" fmla="*/ 85 w 85"/>
              <a:gd name="T43" fmla="*/ 12 h 12"/>
              <a:gd name="T44" fmla="*/ 76 w 85"/>
              <a:gd name="T45" fmla="*/ 7 h 12"/>
              <a:gd name="T46" fmla="*/ 69 w 85"/>
              <a:gd name="T47" fmla="*/ 4 h 12"/>
              <a:gd name="T48" fmla="*/ 61 w 85"/>
              <a:gd name="T49" fmla="*/ 2 h 12"/>
              <a:gd name="T50" fmla="*/ 49 w 85"/>
              <a:gd name="T51" fmla="*/ 0 h 12"/>
              <a:gd name="T52" fmla="*/ 41 w 85"/>
              <a:gd name="T53" fmla="*/ 0 h 12"/>
              <a:gd name="T54" fmla="*/ 35 w 85"/>
              <a:gd name="T55" fmla="*/ 0 h 12"/>
              <a:gd name="T56" fmla="*/ 29 w 85"/>
              <a:gd name="T57" fmla="*/ 2 h 12"/>
              <a:gd name="T58" fmla="*/ 23 w 85"/>
              <a:gd name="T59" fmla="*/ 3 h 12"/>
              <a:gd name="T60" fmla="*/ 15 w 85"/>
              <a:gd name="T61" fmla="*/ 6 h 12"/>
              <a:gd name="T62" fmla="*/ 9 w 85"/>
              <a:gd name="T63" fmla="*/ 7 h 12"/>
              <a:gd name="T64" fmla="*/ 5 w 85"/>
              <a:gd name="T65" fmla="*/ 9 h 12"/>
              <a:gd name="T66" fmla="*/ 2 w 85"/>
              <a:gd name="T67" fmla="*/ 9 h 12"/>
              <a:gd name="T68" fmla="*/ 0 w 85"/>
              <a:gd name="T69" fmla="*/ 11 h 12"/>
              <a:gd name="T70" fmla="*/ 0 w 85"/>
              <a:gd name="T71" fmla="*/ 11 h 12"/>
              <a:gd name="T72" fmla="*/ 0 w 85"/>
              <a:gd name="T7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lnTo>
                  <a:pt x="1" y="12"/>
                </a:lnTo>
                <a:lnTo>
                  <a:pt x="2" y="11"/>
                </a:lnTo>
                <a:lnTo>
                  <a:pt x="3" y="11"/>
                </a:lnTo>
                <a:lnTo>
                  <a:pt x="3" y="9"/>
                </a:lnTo>
                <a:lnTo>
                  <a:pt x="5" y="9"/>
                </a:lnTo>
                <a:lnTo>
                  <a:pt x="7" y="9"/>
                </a:lnTo>
                <a:lnTo>
                  <a:pt x="9" y="8"/>
                </a:lnTo>
                <a:lnTo>
                  <a:pt x="13" y="7"/>
                </a:lnTo>
                <a:lnTo>
                  <a:pt x="15" y="6"/>
                </a:lnTo>
                <a:lnTo>
                  <a:pt x="20" y="4"/>
                </a:lnTo>
                <a:lnTo>
                  <a:pt x="23" y="3"/>
                </a:lnTo>
                <a:lnTo>
                  <a:pt x="26" y="3"/>
                </a:lnTo>
                <a:lnTo>
                  <a:pt x="29" y="3"/>
                </a:lnTo>
                <a:lnTo>
                  <a:pt x="32" y="2"/>
                </a:lnTo>
                <a:lnTo>
                  <a:pt x="35" y="2"/>
                </a:lnTo>
                <a:lnTo>
                  <a:pt x="39" y="2"/>
                </a:lnTo>
                <a:lnTo>
                  <a:pt x="41" y="2"/>
                </a:lnTo>
                <a:lnTo>
                  <a:pt x="45" y="2"/>
                </a:lnTo>
                <a:lnTo>
                  <a:pt x="49" y="2"/>
                </a:lnTo>
                <a:lnTo>
                  <a:pt x="57" y="3"/>
                </a:lnTo>
                <a:lnTo>
                  <a:pt x="61" y="3"/>
                </a:lnTo>
                <a:lnTo>
                  <a:pt x="65" y="4"/>
                </a:lnTo>
                <a:lnTo>
                  <a:pt x="69" y="6"/>
                </a:lnTo>
                <a:lnTo>
                  <a:pt x="72" y="7"/>
                </a:lnTo>
                <a:lnTo>
                  <a:pt x="76" y="8"/>
                </a:lnTo>
                <a:lnTo>
                  <a:pt x="80" y="9"/>
                </a:lnTo>
                <a:lnTo>
                  <a:pt x="85" y="12"/>
                </a:lnTo>
                <a:lnTo>
                  <a:pt x="85" y="12"/>
                </a:lnTo>
                <a:lnTo>
                  <a:pt x="85" y="12"/>
                </a:lnTo>
                <a:lnTo>
                  <a:pt x="85" y="12"/>
                </a:lnTo>
                <a:lnTo>
                  <a:pt x="85" y="12"/>
                </a:lnTo>
                <a:lnTo>
                  <a:pt x="85" y="12"/>
                </a:lnTo>
                <a:lnTo>
                  <a:pt x="85" y="12"/>
                </a:lnTo>
                <a:lnTo>
                  <a:pt x="82" y="9"/>
                </a:lnTo>
                <a:lnTo>
                  <a:pt x="76" y="7"/>
                </a:lnTo>
                <a:lnTo>
                  <a:pt x="72" y="6"/>
                </a:lnTo>
                <a:lnTo>
                  <a:pt x="69" y="4"/>
                </a:lnTo>
                <a:lnTo>
                  <a:pt x="65" y="3"/>
                </a:lnTo>
                <a:lnTo>
                  <a:pt x="61" y="2"/>
                </a:lnTo>
                <a:lnTo>
                  <a:pt x="57" y="2"/>
                </a:lnTo>
                <a:lnTo>
                  <a:pt x="49" y="0"/>
                </a:lnTo>
                <a:lnTo>
                  <a:pt x="45" y="0"/>
                </a:lnTo>
                <a:lnTo>
                  <a:pt x="41" y="0"/>
                </a:lnTo>
                <a:lnTo>
                  <a:pt x="39" y="0"/>
                </a:lnTo>
                <a:lnTo>
                  <a:pt x="35" y="0"/>
                </a:lnTo>
                <a:lnTo>
                  <a:pt x="32" y="2"/>
                </a:lnTo>
                <a:lnTo>
                  <a:pt x="29" y="2"/>
                </a:lnTo>
                <a:lnTo>
                  <a:pt x="26" y="3"/>
                </a:lnTo>
                <a:lnTo>
                  <a:pt x="23" y="3"/>
                </a:lnTo>
                <a:lnTo>
                  <a:pt x="19" y="3"/>
                </a:lnTo>
                <a:lnTo>
                  <a:pt x="15" y="6"/>
                </a:lnTo>
                <a:lnTo>
                  <a:pt x="13" y="6"/>
                </a:lnTo>
                <a:lnTo>
                  <a:pt x="9" y="7"/>
                </a:lnTo>
                <a:lnTo>
                  <a:pt x="6" y="8"/>
                </a:lnTo>
                <a:lnTo>
                  <a:pt x="5" y="9"/>
                </a:lnTo>
                <a:lnTo>
                  <a:pt x="3" y="9"/>
                </a:lnTo>
                <a:lnTo>
                  <a:pt x="2" y="9"/>
                </a:lnTo>
                <a:lnTo>
                  <a:pt x="1" y="11"/>
                </a:lnTo>
                <a:lnTo>
                  <a:pt x="0" y="11"/>
                </a:lnTo>
                <a:lnTo>
                  <a:pt x="0" y="11"/>
                </a:lnTo>
                <a:lnTo>
                  <a:pt x="0" y="11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3349" name="Freeform 293">
            <a:extLst>
              <a:ext uri="{FF2B5EF4-FFF2-40B4-BE49-F238E27FC236}">
                <a16:creationId xmlns:a16="http://schemas.microsoft.com/office/drawing/2014/main" id="{080AE59C-9DFF-4B14-B407-F7A00A976F10}"/>
              </a:ext>
            </a:extLst>
          </p:cNvPr>
          <p:cNvSpPr>
            <a:spLocks/>
          </p:cNvSpPr>
          <p:nvPr/>
        </p:nvSpPr>
        <p:spPr bwMode="auto">
          <a:xfrm>
            <a:off x="958850" y="4275138"/>
            <a:ext cx="153988" cy="117475"/>
          </a:xfrm>
          <a:custGeom>
            <a:avLst/>
            <a:gdLst>
              <a:gd name="T0" fmla="*/ 0 w 290"/>
              <a:gd name="T1" fmla="*/ 0 h 221"/>
              <a:gd name="T2" fmla="*/ 0 w 290"/>
              <a:gd name="T3" fmla="*/ 0 h 221"/>
              <a:gd name="T4" fmla="*/ 0 w 290"/>
              <a:gd name="T5" fmla="*/ 0 h 221"/>
              <a:gd name="T6" fmla="*/ 0 w 290"/>
              <a:gd name="T7" fmla="*/ 0 h 221"/>
              <a:gd name="T8" fmla="*/ 0 w 290"/>
              <a:gd name="T9" fmla="*/ 0 h 221"/>
              <a:gd name="T10" fmla="*/ 0 w 290"/>
              <a:gd name="T11" fmla="*/ 0 h 221"/>
              <a:gd name="T12" fmla="*/ 0 w 290"/>
              <a:gd name="T13" fmla="*/ 0 h 221"/>
              <a:gd name="T14" fmla="*/ 0 w 290"/>
              <a:gd name="T15" fmla="*/ 61 h 221"/>
              <a:gd name="T16" fmla="*/ 0 w 290"/>
              <a:gd name="T17" fmla="*/ 61 h 221"/>
              <a:gd name="T18" fmla="*/ 0 w 290"/>
              <a:gd name="T19" fmla="*/ 61 h 221"/>
              <a:gd name="T20" fmla="*/ 42 w 290"/>
              <a:gd name="T21" fmla="*/ 61 h 221"/>
              <a:gd name="T22" fmla="*/ 41 w 290"/>
              <a:gd name="T23" fmla="*/ 61 h 221"/>
              <a:gd name="T24" fmla="*/ 89 w 290"/>
              <a:gd name="T25" fmla="*/ 120 h 221"/>
              <a:gd name="T26" fmla="*/ 89 w 290"/>
              <a:gd name="T27" fmla="*/ 121 h 221"/>
              <a:gd name="T28" fmla="*/ 152 w 290"/>
              <a:gd name="T29" fmla="*/ 121 h 221"/>
              <a:gd name="T30" fmla="*/ 152 w 290"/>
              <a:gd name="T31" fmla="*/ 120 h 221"/>
              <a:gd name="T32" fmla="*/ 152 w 290"/>
              <a:gd name="T33" fmla="*/ 169 h 221"/>
              <a:gd name="T34" fmla="*/ 152 w 290"/>
              <a:gd name="T35" fmla="*/ 168 h 221"/>
              <a:gd name="T36" fmla="*/ 116 w 290"/>
              <a:gd name="T37" fmla="*/ 168 h 221"/>
              <a:gd name="T38" fmla="*/ 116 w 290"/>
              <a:gd name="T39" fmla="*/ 169 h 221"/>
              <a:gd name="T40" fmla="*/ 116 w 290"/>
              <a:gd name="T41" fmla="*/ 169 h 221"/>
              <a:gd name="T42" fmla="*/ 116 w 290"/>
              <a:gd name="T43" fmla="*/ 169 h 221"/>
              <a:gd name="T44" fmla="*/ 145 w 290"/>
              <a:gd name="T45" fmla="*/ 220 h 221"/>
              <a:gd name="T46" fmla="*/ 145 w 290"/>
              <a:gd name="T47" fmla="*/ 220 h 221"/>
              <a:gd name="T48" fmla="*/ 145 w 290"/>
              <a:gd name="T49" fmla="*/ 221 h 221"/>
              <a:gd name="T50" fmla="*/ 145 w 290"/>
              <a:gd name="T51" fmla="*/ 221 h 221"/>
              <a:gd name="T52" fmla="*/ 288 w 290"/>
              <a:gd name="T53" fmla="*/ 204 h 221"/>
              <a:gd name="T54" fmla="*/ 288 w 290"/>
              <a:gd name="T55" fmla="*/ 204 h 221"/>
              <a:gd name="T56" fmla="*/ 290 w 290"/>
              <a:gd name="T57" fmla="*/ 204 h 221"/>
              <a:gd name="T58" fmla="*/ 290 w 290"/>
              <a:gd name="T59" fmla="*/ 203 h 221"/>
              <a:gd name="T60" fmla="*/ 288 w 290"/>
              <a:gd name="T61" fmla="*/ 203 h 221"/>
              <a:gd name="T62" fmla="*/ 288 w 290"/>
              <a:gd name="T63" fmla="*/ 203 h 221"/>
              <a:gd name="T64" fmla="*/ 145 w 290"/>
              <a:gd name="T65" fmla="*/ 220 h 221"/>
              <a:gd name="T66" fmla="*/ 146 w 290"/>
              <a:gd name="T67" fmla="*/ 220 h 221"/>
              <a:gd name="T68" fmla="*/ 116 w 290"/>
              <a:gd name="T69" fmla="*/ 169 h 221"/>
              <a:gd name="T70" fmla="*/ 116 w 290"/>
              <a:gd name="T71" fmla="*/ 169 h 221"/>
              <a:gd name="T72" fmla="*/ 152 w 290"/>
              <a:gd name="T73" fmla="*/ 169 h 221"/>
              <a:gd name="T74" fmla="*/ 152 w 290"/>
              <a:gd name="T75" fmla="*/ 169 h 221"/>
              <a:gd name="T76" fmla="*/ 152 w 290"/>
              <a:gd name="T77" fmla="*/ 169 h 221"/>
              <a:gd name="T78" fmla="*/ 152 w 290"/>
              <a:gd name="T79" fmla="*/ 169 h 221"/>
              <a:gd name="T80" fmla="*/ 152 w 290"/>
              <a:gd name="T81" fmla="*/ 169 h 221"/>
              <a:gd name="T82" fmla="*/ 152 w 290"/>
              <a:gd name="T83" fmla="*/ 120 h 221"/>
              <a:gd name="T84" fmla="*/ 152 w 290"/>
              <a:gd name="T85" fmla="*/ 120 h 221"/>
              <a:gd name="T86" fmla="*/ 152 w 290"/>
              <a:gd name="T87" fmla="*/ 120 h 221"/>
              <a:gd name="T88" fmla="*/ 152 w 290"/>
              <a:gd name="T89" fmla="*/ 120 h 221"/>
              <a:gd name="T90" fmla="*/ 152 w 290"/>
              <a:gd name="T91" fmla="*/ 120 h 221"/>
              <a:gd name="T92" fmla="*/ 90 w 290"/>
              <a:gd name="T93" fmla="*/ 120 h 221"/>
              <a:gd name="T94" fmla="*/ 90 w 290"/>
              <a:gd name="T95" fmla="*/ 120 h 221"/>
              <a:gd name="T96" fmla="*/ 42 w 290"/>
              <a:gd name="T97" fmla="*/ 61 h 221"/>
              <a:gd name="T98" fmla="*/ 42 w 290"/>
              <a:gd name="T99" fmla="*/ 61 h 221"/>
              <a:gd name="T100" fmla="*/ 42 w 290"/>
              <a:gd name="T101" fmla="*/ 61 h 221"/>
              <a:gd name="T102" fmla="*/ 42 w 290"/>
              <a:gd name="T103" fmla="*/ 61 h 221"/>
              <a:gd name="T104" fmla="*/ 0 w 290"/>
              <a:gd name="T105" fmla="*/ 61 h 221"/>
              <a:gd name="T106" fmla="*/ 0 w 290"/>
              <a:gd name="T107" fmla="*/ 61 h 221"/>
              <a:gd name="T108" fmla="*/ 0 w 290"/>
              <a:gd name="T109" fmla="*/ 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90" h="22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61"/>
                </a:lnTo>
                <a:lnTo>
                  <a:pt x="0" y="61"/>
                </a:lnTo>
                <a:lnTo>
                  <a:pt x="0" y="61"/>
                </a:lnTo>
                <a:lnTo>
                  <a:pt x="42" y="61"/>
                </a:lnTo>
                <a:lnTo>
                  <a:pt x="41" y="61"/>
                </a:lnTo>
                <a:lnTo>
                  <a:pt x="89" y="120"/>
                </a:lnTo>
                <a:lnTo>
                  <a:pt x="89" y="121"/>
                </a:lnTo>
                <a:lnTo>
                  <a:pt x="152" y="121"/>
                </a:lnTo>
                <a:lnTo>
                  <a:pt x="152" y="120"/>
                </a:lnTo>
                <a:lnTo>
                  <a:pt x="152" y="169"/>
                </a:lnTo>
                <a:lnTo>
                  <a:pt x="152" y="168"/>
                </a:lnTo>
                <a:lnTo>
                  <a:pt x="116" y="168"/>
                </a:lnTo>
                <a:lnTo>
                  <a:pt x="116" y="169"/>
                </a:lnTo>
                <a:lnTo>
                  <a:pt x="116" y="169"/>
                </a:lnTo>
                <a:lnTo>
                  <a:pt x="116" y="169"/>
                </a:lnTo>
                <a:lnTo>
                  <a:pt x="145" y="220"/>
                </a:lnTo>
                <a:lnTo>
                  <a:pt x="145" y="220"/>
                </a:lnTo>
                <a:lnTo>
                  <a:pt x="145" y="221"/>
                </a:lnTo>
                <a:lnTo>
                  <a:pt x="145" y="221"/>
                </a:lnTo>
                <a:lnTo>
                  <a:pt x="288" y="204"/>
                </a:lnTo>
                <a:lnTo>
                  <a:pt x="288" y="204"/>
                </a:lnTo>
                <a:lnTo>
                  <a:pt x="290" y="204"/>
                </a:lnTo>
                <a:lnTo>
                  <a:pt x="290" y="203"/>
                </a:lnTo>
                <a:lnTo>
                  <a:pt x="288" y="203"/>
                </a:lnTo>
                <a:lnTo>
                  <a:pt x="288" y="203"/>
                </a:lnTo>
                <a:lnTo>
                  <a:pt x="145" y="220"/>
                </a:lnTo>
                <a:lnTo>
                  <a:pt x="146" y="220"/>
                </a:lnTo>
                <a:lnTo>
                  <a:pt x="116" y="169"/>
                </a:lnTo>
                <a:lnTo>
                  <a:pt x="116" y="169"/>
                </a:lnTo>
                <a:lnTo>
                  <a:pt x="152" y="169"/>
                </a:lnTo>
                <a:lnTo>
                  <a:pt x="152" y="169"/>
                </a:lnTo>
                <a:lnTo>
                  <a:pt x="152" y="169"/>
                </a:lnTo>
                <a:lnTo>
                  <a:pt x="152" y="169"/>
                </a:lnTo>
                <a:lnTo>
                  <a:pt x="152" y="169"/>
                </a:lnTo>
                <a:lnTo>
                  <a:pt x="152" y="120"/>
                </a:lnTo>
                <a:lnTo>
                  <a:pt x="152" y="120"/>
                </a:lnTo>
                <a:lnTo>
                  <a:pt x="152" y="120"/>
                </a:lnTo>
                <a:lnTo>
                  <a:pt x="152" y="120"/>
                </a:lnTo>
                <a:lnTo>
                  <a:pt x="152" y="120"/>
                </a:lnTo>
                <a:lnTo>
                  <a:pt x="90" y="120"/>
                </a:lnTo>
                <a:lnTo>
                  <a:pt x="90" y="120"/>
                </a:lnTo>
                <a:lnTo>
                  <a:pt x="42" y="61"/>
                </a:lnTo>
                <a:lnTo>
                  <a:pt x="42" y="61"/>
                </a:lnTo>
                <a:lnTo>
                  <a:pt x="42" y="61"/>
                </a:lnTo>
                <a:lnTo>
                  <a:pt x="42" y="61"/>
                </a:lnTo>
                <a:lnTo>
                  <a:pt x="0" y="61"/>
                </a:lnTo>
                <a:lnTo>
                  <a:pt x="0" y="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3350" name="Rectangle 294">
            <a:extLst>
              <a:ext uri="{FF2B5EF4-FFF2-40B4-BE49-F238E27FC236}">
                <a16:creationId xmlns:a16="http://schemas.microsoft.com/office/drawing/2014/main" id="{CD2C0572-3AB5-49CA-A72E-B1808176B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25" y="4319588"/>
            <a:ext cx="28575" cy="30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3351" name="Rectangle 295">
            <a:extLst>
              <a:ext uri="{FF2B5EF4-FFF2-40B4-BE49-F238E27FC236}">
                <a16:creationId xmlns:a16="http://schemas.microsoft.com/office/drawing/2014/main" id="{ED8DDD91-3FE0-45D6-9F5C-FA4E4BF4C0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4319588"/>
            <a:ext cx="26987" cy="30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3352" name="Rectangle 296">
            <a:extLst>
              <a:ext uri="{FF2B5EF4-FFF2-40B4-BE49-F238E27FC236}">
                <a16:creationId xmlns:a16="http://schemas.microsoft.com/office/drawing/2014/main" id="{451EC80C-C847-460A-BFBB-370F1B644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3" y="4319588"/>
            <a:ext cx="26987" cy="301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grpSp>
        <p:nvGrpSpPr>
          <p:cNvPr id="813353" name="Group 297">
            <a:extLst>
              <a:ext uri="{FF2B5EF4-FFF2-40B4-BE49-F238E27FC236}">
                <a16:creationId xmlns:a16="http://schemas.microsoft.com/office/drawing/2014/main" id="{18874F5B-763B-4970-AA97-27BA6486BE77}"/>
              </a:ext>
            </a:extLst>
          </p:cNvPr>
          <p:cNvGrpSpPr>
            <a:grpSpLocks/>
          </p:cNvGrpSpPr>
          <p:nvPr/>
        </p:nvGrpSpPr>
        <p:grpSpPr bwMode="auto">
          <a:xfrm>
            <a:off x="5441950" y="3001963"/>
            <a:ext cx="923925" cy="566737"/>
            <a:chOff x="3428" y="1891"/>
            <a:chExt cx="582" cy="357"/>
          </a:xfrm>
        </p:grpSpPr>
        <p:grpSp>
          <p:nvGrpSpPr>
            <p:cNvPr id="813354" name="Group 298">
              <a:extLst>
                <a:ext uri="{FF2B5EF4-FFF2-40B4-BE49-F238E27FC236}">
                  <a16:creationId xmlns:a16="http://schemas.microsoft.com/office/drawing/2014/main" id="{9F6CF234-1B62-48BB-A9BF-D3954202BF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8" y="1891"/>
              <a:ext cx="582" cy="357"/>
              <a:chOff x="3428" y="1891"/>
              <a:chExt cx="582" cy="357"/>
            </a:xfrm>
          </p:grpSpPr>
          <p:sp>
            <p:nvSpPr>
              <p:cNvPr id="813355" name="Freeform 299">
                <a:extLst>
                  <a:ext uri="{FF2B5EF4-FFF2-40B4-BE49-F238E27FC236}">
                    <a16:creationId xmlns:a16="http://schemas.microsoft.com/office/drawing/2014/main" id="{6827AD43-B4F7-44E8-BD0E-1187834D6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8" y="1891"/>
                <a:ext cx="582" cy="357"/>
              </a:xfrm>
              <a:custGeom>
                <a:avLst/>
                <a:gdLst>
                  <a:gd name="T0" fmla="*/ 312 w 1744"/>
                  <a:gd name="T1" fmla="*/ 710 h 1072"/>
                  <a:gd name="T2" fmla="*/ 300 w 1744"/>
                  <a:gd name="T3" fmla="*/ 723 h 1072"/>
                  <a:gd name="T4" fmla="*/ 284 w 1744"/>
                  <a:gd name="T5" fmla="*/ 747 h 1072"/>
                  <a:gd name="T6" fmla="*/ 272 w 1744"/>
                  <a:gd name="T7" fmla="*/ 768 h 1072"/>
                  <a:gd name="T8" fmla="*/ 282 w 1744"/>
                  <a:gd name="T9" fmla="*/ 778 h 1072"/>
                  <a:gd name="T10" fmla="*/ 47 w 1744"/>
                  <a:gd name="T11" fmla="*/ 946 h 1072"/>
                  <a:gd name="T12" fmla="*/ 70 w 1744"/>
                  <a:gd name="T13" fmla="*/ 939 h 1072"/>
                  <a:gd name="T14" fmla="*/ 359 w 1744"/>
                  <a:gd name="T15" fmla="*/ 774 h 1072"/>
                  <a:gd name="T16" fmla="*/ 649 w 1744"/>
                  <a:gd name="T17" fmla="*/ 705 h 1072"/>
                  <a:gd name="T18" fmla="*/ 707 w 1744"/>
                  <a:gd name="T19" fmla="*/ 697 h 1072"/>
                  <a:gd name="T20" fmla="*/ 534 w 1744"/>
                  <a:gd name="T21" fmla="*/ 825 h 1072"/>
                  <a:gd name="T22" fmla="*/ 177 w 1744"/>
                  <a:gd name="T23" fmla="*/ 1070 h 1072"/>
                  <a:gd name="T24" fmla="*/ 290 w 1744"/>
                  <a:gd name="T25" fmla="*/ 1026 h 1072"/>
                  <a:gd name="T26" fmla="*/ 455 w 1744"/>
                  <a:gd name="T27" fmla="*/ 909 h 1072"/>
                  <a:gd name="T28" fmla="*/ 871 w 1744"/>
                  <a:gd name="T29" fmla="*/ 674 h 1072"/>
                  <a:gd name="T30" fmla="*/ 907 w 1744"/>
                  <a:gd name="T31" fmla="*/ 667 h 1072"/>
                  <a:gd name="T32" fmla="*/ 915 w 1744"/>
                  <a:gd name="T33" fmla="*/ 680 h 1072"/>
                  <a:gd name="T34" fmla="*/ 950 w 1744"/>
                  <a:gd name="T35" fmla="*/ 680 h 1072"/>
                  <a:gd name="T36" fmla="*/ 1015 w 1744"/>
                  <a:gd name="T37" fmla="*/ 664 h 1072"/>
                  <a:gd name="T38" fmla="*/ 1028 w 1744"/>
                  <a:gd name="T39" fmla="*/ 670 h 1072"/>
                  <a:gd name="T40" fmla="*/ 1049 w 1744"/>
                  <a:gd name="T41" fmla="*/ 669 h 1072"/>
                  <a:gd name="T42" fmla="*/ 1130 w 1744"/>
                  <a:gd name="T43" fmla="*/ 628 h 1072"/>
                  <a:gd name="T44" fmla="*/ 1155 w 1744"/>
                  <a:gd name="T45" fmla="*/ 600 h 1072"/>
                  <a:gd name="T46" fmla="*/ 1152 w 1744"/>
                  <a:gd name="T47" fmla="*/ 541 h 1072"/>
                  <a:gd name="T48" fmla="*/ 1096 w 1744"/>
                  <a:gd name="T49" fmla="*/ 507 h 1072"/>
                  <a:gd name="T50" fmla="*/ 1136 w 1744"/>
                  <a:gd name="T51" fmla="*/ 475 h 1072"/>
                  <a:gd name="T52" fmla="*/ 1280 w 1744"/>
                  <a:gd name="T53" fmla="*/ 394 h 1072"/>
                  <a:gd name="T54" fmla="*/ 1394 w 1744"/>
                  <a:gd name="T55" fmla="*/ 335 h 1072"/>
                  <a:gd name="T56" fmla="*/ 1608 w 1744"/>
                  <a:gd name="T57" fmla="*/ 211 h 1072"/>
                  <a:gd name="T58" fmla="*/ 1694 w 1744"/>
                  <a:gd name="T59" fmla="*/ 134 h 1072"/>
                  <a:gd name="T60" fmla="*/ 1735 w 1744"/>
                  <a:gd name="T61" fmla="*/ 76 h 1072"/>
                  <a:gd name="T62" fmla="*/ 1742 w 1744"/>
                  <a:gd name="T63" fmla="*/ 45 h 1072"/>
                  <a:gd name="T64" fmla="*/ 1730 w 1744"/>
                  <a:gd name="T65" fmla="*/ 28 h 1072"/>
                  <a:gd name="T66" fmla="*/ 1714 w 1744"/>
                  <a:gd name="T67" fmla="*/ 21 h 1072"/>
                  <a:gd name="T68" fmla="*/ 1709 w 1744"/>
                  <a:gd name="T69" fmla="*/ 20 h 1072"/>
                  <a:gd name="T70" fmla="*/ 1704 w 1744"/>
                  <a:gd name="T71" fmla="*/ 19 h 1072"/>
                  <a:gd name="T72" fmla="*/ 1699 w 1744"/>
                  <a:gd name="T73" fmla="*/ 19 h 1072"/>
                  <a:gd name="T74" fmla="*/ 1695 w 1744"/>
                  <a:gd name="T75" fmla="*/ 16 h 1072"/>
                  <a:gd name="T76" fmla="*/ 1688 w 1744"/>
                  <a:gd name="T77" fmla="*/ 15 h 1072"/>
                  <a:gd name="T78" fmla="*/ 1683 w 1744"/>
                  <a:gd name="T79" fmla="*/ 16 h 1072"/>
                  <a:gd name="T80" fmla="*/ 1678 w 1744"/>
                  <a:gd name="T81" fmla="*/ 13 h 1072"/>
                  <a:gd name="T82" fmla="*/ 1640 w 1744"/>
                  <a:gd name="T83" fmla="*/ 7 h 1072"/>
                  <a:gd name="T84" fmla="*/ 1582 w 1744"/>
                  <a:gd name="T85" fmla="*/ 2 h 1072"/>
                  <a:gd name="T86" fmla="*/ 1524 w 1744"/>
                  <a:gd name="T87" fmla="*/ 8 h 1072"/>
                  <a:gd name="T88" fmla="*/ 1449 w 1744"/>
                  <a:gd name="T89" fmla="*/ 34 h 1072"/>
                  <a:gd name="T90" fmla="*/ 1053 w 1744"/>
                  <a:gd name="T91" fmla="*/ 108 h 1072"/>
                  <a:gd name="T92" fmla="*/ 1000 w 1744"/>
                  <a:gd name="T93" fmla="*/ 85 h 1072"/>
                  <a:gd name="T94" fmla="*/ 981 w 1744"/>
                  <a:gd name="T95" fmla="*/ 216 h 1072"/>
                  <a:gd name="T96" fmla="*/ 957 w 1744"/>
                  <a:gd name="T97" fmla="*/ 238 h 1072"/>
                  <a:gd name="T98" fmla="*/ 961 w 1744"/>
                  <a:gd name="T99" fmla="*/ 240 h 1072"/>
                  <a:gd name="T100" fmla="*/ 978 w 1744"/>
                  <a:gd name="T101" fmla="*/ 294 h 1072"/>
                  <a:gd name="T102" fmla="*/ 457 w 1744"/>
                  <a:gd name="T103" fmla="*/ 560 h 1072"/>
                  <a:gd name="T104" fmla="*/ 419 w 1744"/>
                  <a:gd name="T105" fmla="*/ 554 h 1072"/>
                  <a:gd name="T106" fmla="*/ 70 w 1744"/>
                  <a:gd name="T107" fmla="*/ 452 h 1072"/>
                  <a:gd name="T108" fmla="*/ 36 w 1744"/>
                  <a:gd name="T109" fmla="*/ 462 h 1072"/>
                  <a:gd name="T110" fmla="*/ 0 w 1744"/>
                  <a:gd name="T111" fmla="*/ 487 h 1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44" h="1072">
                    <a:moveTo>
                      <a:pt x="0" y="487"/>
                    </a:moveTo>
                    <a:lnTo>
                      <a:pt x="201" y="630"/>
                    </a:lnTo>
                    <a:lnTo>
                      <a:pt x="261" y="673"/>
                    </a:lnTo>
                    <a:lnTo>
                      <a:pt x="312" y="710"/>
                    </a:lnTo>
                    <a:lnTo>
                      <a:pt x="310" y="712"/>
                    </a:lnTo>
                    <a:lnTo>
                      <a:pt x="307" y="716"/>
                    </a:lnTo>
                    <a:lnTo>
                      <a:pt x="304" y="719"/>
                    </a:lnTo>
                    <a:lnTo>
                      <a:pt x="300" y="723"/>
                    </a:lnTo>
                    <a:lnTo>
                      <a:pt x="297" y="729"/>
                    </a:lnTo>
                    <a:lnTo>
                      <a:pt x="290" y="735"/>
                    </a:lnTo>
                    <a:lnTo>
                      <a:pt x="286" y="740"/>
                    </a:lnTo>
                    <a:lnTo>
                      <a:pt x="284" y="747"/>
                    </a:lnTo>
                    <a:lnTo>
                      <a:pt x="278" y="752"/>
                    </a:lnTo>
                    <a:lnTo>
                      <a:pt x="276" y="757"/>
                    </a:lnTo>
                    <a:lnTo>
                      <a:pt x="273" y="762"/>
                    </a:lnTo>
                    <a:lnTo>
                      <a:pt x="272" y="768"/>
                    </a:lnTo>
                    <a:lnTo>
                      <a:pt x="272" y="773"/>
                    </a:lnTo>
                    <a:lnTo>
                      <a:pt x="273" y="775"/>
                    </a:lnTo>
                    <a:lnTo>
                      <a:pt x="277" y="775"/>
                    </a:lnTo>
                    <a:lnTo>
                      <a:pt x="282" y="778"/>
                    </a:lnTo>
                    <a:lnTo>
                      <a:pt x="281" y="781"/>
                    </a:lnTo>
                    <a:lnTo>
                      <a:pt x="147" y="875"/>
                    </a:lnTo>
                    <a:lnTo>
                      <a:pt x="54" y="940"/>
                    </a:lnTo>
                    <a:lnTo>
                      <a:pt x="47" y="946"/>
                    </a:lnTo>
                    <a:lnTo>
                      <a:pt x="44" y="950"/>
                    </a:lnTo>
                    <a:lnTo>
                      <a:pt x="48" y="948"/>
                    </a:lnTo>
                    <a:lnTo>
                      <a:pt x="56" y="946"/>
                    </a:lnTo>
                    <a:lnTo>
                      <a:pt x="70" y="939"/>
                    </a:lnTo>
                    <a:lnTo>
                      <a:pt x="101" y="925"/>
                    </a:lnTo>
                    <a:lnTo>
                      <a:pt x="168" y="886"/>
                    </a:lnTo>
                    <a:lnTo>
                      <a:pt x="242" y="843"/>
                    </a:lnTo>
                    <a:lnTo>
                      <a:pt x="359" y="774"/>
                    </a:lnTo>
                    <a:lnTo>
                      <a:pt x="402" y="768"/>
                    </a:lnTo>
                    <a:lnTo>
                      <a:pt x="457" y="755"/>
                    </a:lnTo>
                    <a:lnTo>
                      <a:pt x="590" y="723"/>
                    </a:lnTo>
                    <a:lnTo>
                      <a:pt x="649" y="705"/>
                    </a:lnTo>
                    <a:lnTo>
                      <a:pt x="707" y="684"/>
                    </a:lnTo>
                    <a:lnTo>
                      <a:pt x="728" y="677"/>
                    </a:lnTo>
                    <a:lnTo>
                      <a:pt x="729" y="677"/>
                    </a:lnTo>
                    <a:lnTo>
                      <a:pt x="707" y="697"/>
                    </a:lnTo>
                    <a:lnTo>
                      <a:pt x="687" y="712"/>
                    </a:lnTo>
                    <a:lnTo>
                      <a:pt x="659" y="738"/>
                    </a:lnTo>
                    <a:lnTo>
                      <a:pt x="606" y="775"/>
                    </a:lnTo>
                    <a:lnTo>
                      <a:pt x="534" y="825"/>
                    </a:lnTo>
                    <a:lnTo>
                      <a:pt x="450" y="883"/>
                    </a:lnTo>
                    <a:lnTo>
                      <a:pt x="177" y="1068"/>
                    </a:lnTo>
                    <a:lnTo>
                      <a:pt x="178" y="1069"/>
                    </a:lnTo>
                    <a:lnTo>
                      <a:pt x="177" y="1070"/>
                    </a:lnTo>
                    <a:lnTo>
                      <a:pt x="178" y="1072"/>
                    </a:lnTo>
                    <a:lnTo>
                      <a:pt x="196" y="1067"/>
                    </a:lnTo>
                    <a:lnTo>
                      <a:pt x="254" y="1046"/>
                    </a:lnTo>
                    <a:lnTo>
                      <a:pt x="290" y="1026"/>
                    </a:lnTo>
                    <a:lnTo>
                      <a:pt x="303" y="1016"/>
                    </a:lnTo>
                    <a:lnTo>
                      <a:pt x="323" y="1004"/>
                    </a:lnTo>
                    <a:lnTo>
                      <a:pt x="330" y="996"/>
                    </a:lnTo>
                    <a:lnTo>
                      <a:pt x="455" y="909"/>
                    </a:lnTo>
                    <a:lnTo>
                      <a:pt x="579" y="825"/>
                    </a:lnTo>
                    <a:lnTo>
                      <a:pt x="662" y="768"/>
                    </a:lnTo>
                    <a:lnTo>
                      <a:pt x="807" y="667"/>
                    </a:lnTo>
                    <a:lnTo>
                      <a:pt x="871" y="674"/>
                    </a:lnTo>
                    <a:lnTo>
                      <a:pt x="903" y="658"/>
                    </a:lnTo>
                    <a:lnTo>
                      <a:pt x="906" y="660"/>
                    </a:lnTo>
                    <a:lnTo>
                      <a:pt x="906" y="664"/>
                    </a:lnTo>
                    <a:lnTo>
                      <a:pt x="907" y="667"/>
                    </a:lnTo>
                    <a:lnTo>
                      <a:pt x="907" y="671"/>
                    </a:lnTo>
                    <a:lnTo>
                      <a:pt x="910" y="674"/>
                    </a:lnTo>
                    <a:lnTo>
                      <a:pt x="912" y="678"/>
                    </a:lnTo>
                    <a:lnTo>
                      <a:pt x="915" y="680"/>
                    </a:lnTo>
                    <a:lnTo>
                      <a:pt x="918" y="682"/>
                    </a:lnTo>
                    <a:lnTo>
                      <a:pt x="920" y="684"/>
                    </a:lnTo>
                    <a:lnTo>
                      <a:pt x="925" y="687"/>
                    </a:lnTo>
                    <a:lnTo>
                      <a:pt x="950" y="680"/>
                    </a:lnTo>
                    <a:lnTo>
                      <a:pt x="967" y="674"/>
                    </a:lnTo>
                    <a:lnTo>
                      <a:pt x="976" y="675"/>
                    </a:lnTo>
                    <a:lnTo>
                      <a:pt x="1005" y="667"/>
                    </a:lnTo>
                    <a:lnTo>
                      <a:pt x="1015" y="664"/>
                    </a:lnTo>
                    <a:lnTo>
                      <a:pt x="1018" y="666"/>
                    </a:lnTo>
                    <a:lnTo>
                      <a:pt x="1022" y="666"/>
                    </a:lnTo>
                    <a:lnTo>
                      <a:pt x="1026" y="666"/>
                    </a:lnTo>
                    <a:lnTo>
                      <a:pt x="1028" y="670"/>
                    </a:lnTo>
                    <a:lnTo>
                      <a:pt x="1034" y="669"/>
                    </a:lnTo>
                    <a:lnTo>
                      <a:pt x="1039" y="670"/>
                    </a:lnTo>
                    <a:lnTo>
                      <a:pt x="1043" y="670"/>
                    </a:lnTo>
                    <a:lnTo>
                      <a:pt x="1049" y="669"/>
                    </a:lnTo>
                    <a:lnTo>
                      <a:pt x="1100" y="647"/>
                    </a:lnTo>
                    <a:lnTo>
                      <a:pt x="1112" y="640"/>
                    </a:lnTo>
                    <a:lnTo>
                      <a:pt x="1122" y="635"/>
                    </a:lnTo>
                    <a:lnTo>
                      <a:pt x="1130" y="628"/>
                    </a:lnTo>
                    <a:lnTo>
                      <a:pt x="1138" y="623"/>
                    </a:lnTo>
                    <a:lnTo>
                      <a:pt x="1144" y="617"/>
                    </a:lnTo>
                    <a:lnTo>
                      <a:pt x="1151" y="608"/>
                    </a:lnTo>
                    <a:lnTo>
                      <a:pt x="1155" y="600"/>
                    </a:lnTo>
                    <a:lnTo>
                      <a:pt x="1159" y="591"/>
                    </a:lnTo>
                    <a:lnTo>
                      <a:pt x="1161" y="576"/>
                    </a:lnTo>
                    <a:lnTo>
                      <a:pt x="1160" y="563"/>
                    </a:lnTo>
                    <a:lnTo>
                      <a:pt x="1152" y="541"/>
                    </a:lnTo>
                    <a:lnTo>
                      <a:pt x="1140" y="527"/>
                    </a:lnTo>
                    <a:lnTo>
                      <a:pt x="1123" y="511"/>
                    </a:lnTo>
                    <a:lnTo>
                      <a:pt x="1109" y="507"/>
                    </a:lnTo>
                    <a:lnTo>
                      <a:pt x="1096" y="507"/>
                    </a:lnTo>
                    <a:lnTo>
                      <a:pt x="1091" y="509"/>
                    </a:lnTo>
                    <a:lnTo>
                      <a:pt x="1106" y="497"/>
                    </a:lnTo>
                    <a:lnTo>
                      <a:pt x="1125" y="484"/>
                    </a:lnTo>
                    <a:lnTo>
                      <a:pt x="1136" y="475"/>
                    </a:lnTo>
                    <a:lnTo>
                      <a:pt x="1148" y="465"/>
                    </a:lnTo>
                    <a:lnTo>
                      <a:pt x="1164" y="453"/>
                    </a:lnTo>
                    <a:lnTo>
                      <a:pt x="1265" y="400"/>
                    </a:lnTo>
                    <a:lnTo>
                      <a:pt x="1280" y="394"/>
                    </a:lnTo>
                    <a:lnTo>
                      <a:pt x="1278" y="406"/>
                    </a:lnTo>
                    <a:lnTo>
                      <a:pt x="1286" y="402"/>
                    </a:lnTo>
                    <a:lnTo>
                      <a:pt x="1295" y="385"/>
                    </a:lnTo>
                    <a:lnTo>
                      <a:pt x="1394" y="335"/>
                    </a:lnTo>
                    <a:lnTo>
                      <a:pt x="1437" y="312"/>
                    </a:lnTo>
                    <a:lnTo>
                      <a:pt x="1550" y="250"/>
                    </a:lnTo>
                    <a:lnTo>
                      <a:pt x="1579" y="231"/>
                    </a:lnTo>
                    <a:lnTo>
                      <a:pt x="1608" y="211"/>
                    </a:lnTo>
                    <a:lnTo>
                      <a:pt x="1634" y="189"/>
                    </a:lnTo>
                    <a:lnTo>
                      <a:pt x="1660" y="168"/>
                    </a:lnTo>
                    <a:lnTo>
                      <a:pt x="1677" y="150"/>
                    </a:lnTo>
                    <a:lnTo>
                      <a:pt x="1694" y="134"/>
                    </a:lnTo>
                    <a:lnTo>
                      <a:pt x="1709" y="115"/>
                    </a:lnTo>
                    <a:lnTo>
                      <a:pt x="1724" y="95"/>
                    </a:lnTo>
                    <a:lnTo>
                      <a:pt x="1730" y="85"/>
                    </a:lnTo>
                    <a:lnTo>
                      <a:pt x="1735" y="76"/>
                    </a:lnTo>
                    <a:lnTo>
                      <a:pt x="1738" y="67"/>
                    </a:lnTo>
                    <a:lnTo>
                      <a:pt x="1742" y="59"/>
                    </a:lnTo>
                    <a:lnTo>
                      <a:pt x="1744" y="52"/>
                    </a:lnTo>
                    <a:lnTo>
                      <a:pt x="1742" y="45"/>
                    </a:lnTo>
                    <a:lnTo>
                      <a:pt x="1742" y="39"/>
                    </a:lnTo>
                    <a:lnTo>
                      <a:pt x="1738" y="36"/>
                    </a:lnTo>
                    <a:lnTo>
                      <a:pt x="1735" y="32"/>
                    </a:lnTo>
                    <a:lnTo>
                      <a:pt x="1730" y="28"/>
                    </a:lnTo>
                    <a:lnTo>
                      <a:pt x="1724" y="24"/>
                    </a:lnTo>
                    <a:lnTo>
                      <a:pt x="1717" y="23"/>
                    </a:lnTo>
                    <a:lnTo>
                      <a:pt x="1714" y="21"/>
                    </a:lnTo>
                    <a:lnTo>
                      <a:pt x="1714" y="21"/>
                    </a:lnTo>
                    <a:lnTo>
                      <a:pt x="1713" y="20"/>
                    </a:lnTo>
                    <a:lnTo>
                      <a:pt x="1713" y="20"/>
                    </a:lnTo>
                    <a:lnTo>
                      <a:pt x="1711" y="20"/>
                    </a:lnTo>
                    <a:lnTo>
                      <a:pt x="1709" y="20"/>
                    </a:lnTo>
                    <a:lnTo>
                      <a:pt x="1709" y="20"/>
                    </a:lnTo>
                    <a:lnTo>
                      <a:pt x="1707" y="19"/>
                    </a:lnTo>
                    <a:lnTo>
                      <a:pt x="1705" y="19"/>
                    </a:lnTo>
                    <a:lnTo>
                      <a:pt x="1704" y="19"/>
                    </a:lnTo>
                    <a:lnTo>
                      <a:pt x="1704" y="17"/>
                    </a:lnTo>
                    <a:lnTo>
                      <a:pt x="1701" y="17"/>
                    </a:lnTo>
                    <a:lnTo>
                      <a:pt x="1700" y="19"/>
                    </a:lnTo>
                    <a:lnTo>
                      <a:pt x="1699" y="19"/>
                    </a:lnTo>
                    <a:lnTo>
                      <a:pt x="1698" y="16"/>
                    </a:lnTo>
                    <a:lnTo>
                      <a:pt x="1698" y="16"/>
                    </a:lnTo>
                    <a:lnTo>
                      <a:pt x="1695" y="16"/>
                    </a:lnTo>
                    <a:lnTo>
                      <a:pt x="1695" y="16"/>
                    </a:lnTo>
                    <a:lnTo>
                      <a:pt x="1694" y="16"/>
                    </a:lnTo>
                    <a:lnTo>
                      <a:pt x="1691" y="16"/>
                    </a:lnTo>
                    <a:lnTo>
                      <a:pt x="1691" y="16"/>
                    </a:lnTo>
                    <a:lnTo>
                      <a:pt x="1688" y="15"/>
                    </a:lnTo>
                    <a:lnTo>
                      <a:pt x="1687" y="16"/>
                    </a:lnTo>
                    <a:lnTo>
                      <a:pt x="1686" y="16"/>
                    </a:lnTo>
                    <a:lnTo>
                      <a:pt x="1686" y="16"/>
                    </a:lnTo>
                    <a:lnTo>
                      <a:pt x="1683" y="16"/>
                    </a:lnTo>
                    <a:lnTo>
                      <a:pt x="1682" y="15"/>
                    </a:lnTo>
                    <a:lnTo>
                      <a:pt x="1682" y="16"/>
                    </a:lnTo>
                    <a:lnTo>
                      <a:pt x="1679" y="16"/>
                    </a:lnTo>
                    <a:lnTo>
                      <a:pt x="1678" y="13"/>
                    </a:lnTo>
                    <a:lnTo>
                      <a:pt x="1677" y="15"/>
                    </a:lnTo>
                    <a:lnTo>
                      <a:pt x="1674" y="15"/>
                    </a:lnTo>
                    <a:lnTo>
                      <a:pt x="1656" y="12"/>
                    </a:lnTo>
                    <a:lnTo>
                      <a:pt x="1640" y="7"/>
                    </a:lnTo>
                    <a:lnTo>
                      <a:pt x="1625" y="6"/>
                    </a:lnTo>
                    <a:lnTo>
                      <a:pt x="1609" y="2"/>
                    </a:lnTo>
                    <a:lnTo>
                      <a:pt x="1596" y="0"/>
                    </a:lnTo>
                    <a:lnTo>
                      <a:pt x="1582" y="2"/>
                    </a:lnTo>
                    <a:lnTo>
                      <a:pt x="1569" y="0"/>
                    </a:lnTo>
                    <a:lnTo>
                      <a:pt x="1556" y="0"/>
                    </a:lnTo>
                    <a:lnTo>
                      <a:pt x="1544" y="3"/>
                    </a:lnTo>
                    <a:lnTo>
                      <a:pt x="1524" y="8"/>
                    </a:lnTo>
                    <a:lnTo>
                      <a:pt x="1505" y="12"/>
                    </a:lnTo>
                    <a:lnTo>
                      <a:pt x="1488" y="19"/>
                    </a:lnTo>
                    <a:lnTo>
                      <a:pt x="1468" y="26"/>
                    </a:lnTo>
                    <a:lnTo>
                      <a:pt x="1449" y="34"/>
                    </a:lnTo>
                    <a:lnTo>
                      <a:pt x="1429" y="43"/>
                    </a:lnTo>
                    <a:lnTo>
                      <a:pt x="1145" y="201"/>
                    </a:lnTo>
                    <a:lnTo>
                      <a:pt x="1089" y="143"/>
                    </a:lnTo>
                    <a:lnTo>
                      <a:pt x="1053" y="108"/>
                    </a:lnTo>
                    <a:lnTo>
                      <a:pt x="1026" y="78"/>
                    </a:lnTo>
                    <a:lnTo>
                      <a:pt x="1020" y="76"/>
                    </a:lnTo>
                    <a:lnTo>
                      <a:pt x="1018" y="77"/>
                    </a:lnTo>
                    <a:lnTo>
                      <a:pt x="1000" y="85"/>
                    </a:lnTo>
                    <a:lnTo>
                      <a:pt x="971" y="104"/>
                    </a:lnTo>
                    <a:lnTo>
                      <a:pt x="979" y="171"/>
                    </a:lnTo>
                    <a:lnTo>
                      <a:pt x="983" y="211"/>
                    </a:lnTo>
                    <a:lnTo>
                      <a:pt x="981" y="216"/>
                    </a:lnTo>
                    <a:lnTo>
                      <a:pt x="981" y="220"/>
                    </a:lnTo>
                    <a:lnTo>
                      <a:pt x="958" y="237"/>
                    </a:lnTo>
                    <a:lnTo>
                      <a:pt x="957" y="238"/>
                    </a:lnTo>
                    <a:lnTo>
                      <a:pt x="957" y="238"/>
                    </a:lnTo>
                    <a:lnTo>
                      <a:pt x="958" y="240"/>
                    </a:lnTo>
                    <a:lnTo>
                      <a:pt x="958" y="238"/>
                    </a:lnTo>
                    <a:lnTo>
                      <a:pt x="961" y="238"/>
                    </a:lnTo>
                    <a:lnTo>
                      <a:pt x="961" y="240"/>
                    </a:lnTo>
                    <a:lnTo>
                      <a:pt x="970" y="237"/>
                    </a:lnTo>
                    <a:lnTo>
                      <a:pt x="980" y="236"/>
                    </a:lnTo>
                    <a:lnTo>
                      <a:pt x="981" y="249"/>
                    </a:lnTo>
                    <a:lnTo>
                      <a:pt x="978" y="294"/>
                    </a:lnTo>
                    <a:lnTo>
                      <a:pt x="554" y="527"/>
                    </a:lnTo>
                    <a:lnTo>
                      <a:pt x="510" y="554"/>
                    </a:lnTo>
                    <a:lnTo>
                      <a:pt x="489" y="560"/>
                    </a:lnTo>
                    <a:lnTo>
                      <a:pt x="457" y="560"/>
                    </a:lnTo>
                    <a:lnTo>
                      <a:pt x="445" y="561"/>
                    </a:lnTo>
                    <a:lnTo>
                      <a:pt x="436" y="547"/>
                    </a:lnTo>
                    <a:lnTo>
                      <a:pt x="432" y="545"/>
                    </a:lnTo>
                    <a:lnTo>
                      <a:pt x="419" y="554"/>
                    </a:lnTo>
                    <a:lnTo>
                      <a:pt x="418" y="557"/>
                    </a:lnTo>
                    <a:lnTo>
                      <a:pt x="375" y="547"/>
                    </a:lnTo>
                    <a:lnTo>
                      <a:pt x="75" y="453"/>
                    </a:lnTo>
                    <a:lnTo>
                      <a:pt x="70" y="452"/>
                    </a:lnTo>
                    <a:lnTo>
                      <a:pt x="61" y="453"/>
                    </a:lnTo>
                    <a:lnTo>
                      <a:pt x="54" y="454"/>
                    </a:lnTo>
                    <a:lnTo>
                      <a:pt x="45" y="458"/>
                    </a:lnTo>
                    <a:lnTo>
                      <a:pt x="36" y="462"/>
                    </a:lnTo>
                    <a:lnTo>
                      <a:pt x="24" y="468"/>
                    </a:lnTo>
                    <a:lnTo>
                      <a:pt x="14" y="475"/>
                    </a:lnTo>
                    <a:lnTo>
                      <a:pt x="0" y="481"/>
                    </a:lnTo>
                    <a:lnTo>
                      <a:pt x="0" y="487"/>
                    </a:lnTo>
                    <a:lnTo>
                      <a:pt x="0" y="4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56" name="Freeform 300">
                <a:extLst>
                  <a:ext uri="{FF2B5EF4-FFF2-40B4-BE49-F238E27FC236}">
                    <a16:creationId xmlns:a16="http://schemas.microsoft.com/office/drawing/2014/main" id="{5FA6FF95-81D5-4044-AEB7-9ED123C93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8" y="1891"/>
                <a:ext cx="582" cy="357"/>
              </a:xfrm>
              <a:custGeom>
                <a:avLst/>
                <a:gdLst>
                  <a:gd name="T0" fmla="*/ 312 w 1744"/>
                  <a:gd name="T1" fmla="*/ 710 h 1072"/>
                  <a:gd name="T2" fmla="*/ 300 w 1744"/>
                  <a:gd name="T3" fmla="*/ 723 h 1072"/>
                  <a:gd name="T4" fmla="*/ 284 w 1744"/>
                  <a:gd name="T5" fmla="*/ 747 h 1072"/>
                  <a:gd name="T6" fmla="*/ 272 w 1744"/>
                  <a:gd name="T7" fmla="*/ 768 h 1072"/>
                  <a:gd name="T8" fmla="*/ 282 w 1744"/>
                  <a:gd name="T9" fmla="*/ 778 h 1072"/>
                  <a:gd name="T10" fmla="*/ 47 w 1744"/>
                  <a:gd name="T11" fmla="*/ 946 h 1072"/>
                  <a:gd name="T12" fmla="*/ 70 w 1744"/>
                  <a:gd name="T13" fmla="*/ 939 h 1072"/>
                  <a:gd name="T14" fmla="*/ 359 w 1744"/>
                  <a:gd name="T15" fmla="*/ 774 h 1072"/>
                  <a:gd name="T16" fmla="*/ 649 w 1744"/>
                  <a:gd name="T17" fmla="*/ 705 h 1072"/>
                  <a:gd name="T18" fmla="*/ 707 w 1744"/>
                  <a:gd name="T19" fmla="*/ 697 h 1072"/>
                  <a:gd name="T20" fmla="*/ 534 w 1744"/>
                  <a:gd name="T21" fmla="*/ 825 h 1072"/>
                  <a:gd name="T22" fmla="*/ 177 w 1744"/>
                  <a:gd name="T23" fmla="*/ 1070 h 1072"/>
                  <a:gd name="T24" fmla="*/ 290 w 1744"/>
                  <a:gd name="T25" fmla="*/ 1026 h 1072"/>
                  <a:gd name="T26" fmla="*/ 455 w 1744"/>
                  <a:gd name="T27" fmla="*/ 909 h 1072"/>
                  <a:gd name="T28" fmla="*/ 871 w 1744"/>
                  <a:gd name="T29" fmla="*/ 674 h 1072"/>
                  <a:gd name="T30" fmla="*/ 907 w 1744"/>
                  <a:gd name="T31" fmla="*/ 667 h 1072"/>
                  <a:gd name="T32" fmla="*/ 915 w 1744"/>
                  <a:gd name="T33" fmla="*/ 680 h 1072"/>
                  <a:gd name="T34" fmla="*/ 950 w 1744"/>
                  <a:gd name="T35" fmla="*/ 680 h 1072"/>
                  <a:gd name="T36" fmla="*/ 1015 w 1744"/>
                  <a:gd name="T37" fmla="*/ 664 h 1072"/>
                  <a:gd name="T38" fmla="*/ 1028 w 1744"/>
                  <a:gd name="T39" fmla="*/ 670 h 1072"/>
                  <a:gd name="T40" fmla="*/ 1049 w 1744"/>
                  <a:gd name="T41" fmla="*/ 669 h 1072"/>
                  <a:gd name="T42" fmla="*/ 1130 w 1744"/>
                  <a:gd name="T43" fmla="*/ 628 h 1072"/>
                  <a:gd name="T44" fmla="*/ 1155 w 1744"/>
                  <a:gd name="T45" fmla="*/ 600 h 1072"/>
                  <a:gd name="T46" fmla="*/ 1152 w 1744"/>
                  <a:gd name="T47" fmla="*/ 541 h 1072"/>
                  <a:gd name="T48" fmla="*/ 1096 w 1744"/>
                  <a:gd name="T49" fmla="*/ 507 h 1072"/>
                  <a:gd name="T50" fmla="*/ 1136 w 1744"/>
                  <a:gd name="T51" fmla="*/ 475 h 1072"/>
                  <a:gd name="T52" fmla="*/ 1280 w 1744"/>
                  <a:gd name="T53" fmla="*/ 394 h 1072"/>
                  <a:gd name="T54" fmla="*/ 1394 w 1744"/>
                  <a:gd name="T55" fmla="*/ 335 h 1072"/>
                  <a:gd name="T56" fmla="*/ 1608 w 1744"/>
                  <a:gd name="T57" fmla="*/ 211 h 1072"/>
                  <a:gd name="T58" fmla="*/ 1694 w 1744"/>
                  <a:gd name="T59" fmla="*/ 134 h 1072"/>
                  <a:gd name="T60" fmla="*/ 1735 w 1744"/>
                  <a:gd name="T61" fmla="*/ 76 h 1072"/>
                  <a:gd name="T62" fmla="*/ 1742 w 1744"/>
                  <a:gd name="T63" fmla="*/ 45 h 1072"/>
                  <a:gd name="T64" fmla="*/ 1730 w 1744"/>
                  <a:gd name="T65" fmla="*/ 28 h 1072"/>
                  <a:gd name="T66" fmla="*/ 1714 w 1744"/>
                  <a:gd name="T67" fmla="*/ 21 h 1072"/>
                  <a:gd name="T68" fmla="*/ 1709 w 1744"/>
                  <a:gd name="T69" fmla="*/ 20 h 1072"/>
                  <a:gd name="T70" fmla="*/ 1704 w 1744"/>
                  <a:gd name="T71" fmla="*/ 19 h 1072"/>
                  <a:gd name="T72" fmla="*/ 1699 w 1744"/>
                  <a:gd name="T73" fmla="*/ 19 h 1072"/>
                  <a:gd name="T74" fmla="*/ 1695 w 1744"/>
                  <a:gd name="T75" fmla="*/ 16 h 1072"/>
                  <a:gd name="T76" fmla="*/ 1688 w 1744"/>
                  <a:gd name="T77" fmla="*/ 15 h 1072"/>
                  <a:gd name="T78" fmla="*/ 1683 w 1744"/>
                  <a:gd name="T79" fmla="*/ 16 h 1072"/>
                  <a:gd name="T80" fmla="*/ 1678 w 1744"/>
                  <a:gd name="T81" fmla="*/ 13 h 1072"/>
                  <a:gd name="T82" fmla="*/ 1640 w 1744"/>
                  <a:gd name="T83" fmla="*/ 7 h 1072"/>
                  <a:gd name="T84" fmla="*/ 1582 w 1744"/>
                  <a:gd name="T85" fmla="*/ 2 h 1072"/>
                  <a:gd name="T86" fmla="*/ 1524 w 1744"/>
                  <a:gd name="T87" fmla="*/ 8 h 1072"/>
                  <a:gd name="T88" fmla="*/ 1449 w 1744"/>
                  <a:gd name="T89" fmla="*/ 34 h 1072"/>
                  <a:gd name="T90" fmla="*/ 1053 w 1744"/>
                  <a:gd name="T91" fmla="*/ 108 h 1072"/>
                  <a:gd name="T92" fmla="*/ 1000 w 1744"/>
                  <a:gd name="T93" fmla="*/ 85 h 1072"/>
                  <a:gd name="T94" fmla="*/ 981 w 1744"/>
                  <a:gd name="T95" fmla="*/ 216 h 1072"/>
                  <a:gd name="T96" fmla="*/ 957 w 1744"/>
                  <a:gd name="T97" fmla="*/ 238 h 1072"/>
                  <a:gd name="T98" fmla="*/ 961 w 1744"/>
                  <a:gd name="T99" fmla="*/ 240 h 1072"/>
                  <a:gd name="T100" fmla="*/ 978 w 1744"/>
                  <a:gd name="T101" fmla="*/ 294 h 1072"/>
                  <a:gd name="T102" fmla="*/ 457 w 1744"/>
                  <a:gd name="T103" fmla="*/ 560 h 1072"/>
                  <a:gd name="T104" fmla="*/ 419 w 1744"/>
                  <a:gd name="T105" fmla="*/ 554 h 1072"/>
                  <a:gd name="T106" fmla="*/ 70 w 1744"/>
                  <a:gd name="T107" fmla="*/ 452 h 1072"/>
                  <a:gd name="T108" fmla="*/ 36 w 1744"/>
                  <a:gd name="T109" fmla="*/ 462 h 1072"/>
                  <a:gd name="T110" fmla="*/ 0 w 1744"/>
                  <a:gd name="T111" fmla="*/ 487 h 1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44" h="1072">
                    <a:moveTo>
                      <a:pt x="0" y="487"/>
                    </a:moveTo>
                    <a:lnTo>
                      <a:pt x="201" y="630"/>
                    </a:lnTo>
                    <a:lnTo>
                      <a:pt x="261" y="673"/>
                    </a:lnTo>
                    <a:lnTo>
                      <a:pt x="312" y="710"/>
                    </a:lnTo>
                    <a:lnTo>
                      <a:pt x="310" y="712"/>
                    </a:lnTo>
                    <a:lnTo>
                      <a:pt x="307" y="716"/>
                    </a:lnTo>
                    <a:lnTo>
                      <a:pt x="304" y="719"/>
                    </a:lnTo>
                    <a:lnTo>
                      <a:pt x="300" y="723"/>
                    </a:lnTo>
                    <a:lnTo>
                      <a:pt x="297" y="729"/>
                    </a:lnTo>
                    <a:lnTo>
                      <a:pt x="290" y="735"/>
                    </a:lnTo>
                    <a:lnTo>
                      <a:pt x="286" y="740"/>
                    </a:lnTo>
                    <a:lnTo>
                      <a:pt x="284" y="747"/>
                    </a:lnTo>
                    <a:lnTo>
                      <a:pt x="278" y="752"/>
                    </a:lnTo>
                    <a:lnTo>
                      <a:pt x="276" y="757"/>
                    </a:lnTo>
                    <a:lnTo>
                      <a:pt x="273" y="762"/>
                    </a:lnTo>
                    <a:lnTo>
                      <a:pt x="272" y="768"/>
                    </a:lnTo>
                    <a:lnTo>
                      <a:pt x="272" y="773"/>
                    </a:lnTo>
                    <a:lnTo>
                      <a:pt x="273" y="775"/>
                    </a:lnTo>
                    <a:lnTo>
                      <a:pt x="277" y="775"/>
                    </a:lnTo>
                    <a:lnTo>
                      <a:pt x="282" y="778"/>
                    </a:lnTo>
                    <a:lnTo>
                      <a:pt x="281" y="781"/>
                    </a:lnTo>
                    <a:lnTo>
                      <a:pt x="147" y="875"/>
                    </a:lnTo>
                    <a:lnTo>
                      <a:pt x="54" y="940"/>
                    </a:lnTo>
                    <a:lnTo>
                      <a:pt x="47" y="946"/>
                    </a:lnTo>
                    <a:lnTo>
                      <a:pt x="44" y="950"/>
                    </a:lnTo>
                    <a:lnTo>
                      <a:pt x="48" y="948"/>
                    </a:lnTo>
                    <a:lnTo>
                      <a:pt x="56" y="946"/>
                    </a:lnTo>
                    <a:lnTo>
                      <a:pt x="70" y="939"/>
                    </a:lnTo>
                    <a:lnTo>
                      <a:pt x="101" y="925"/>
                    </a:lnTo>
                    <a:lnTo>
                      <a:pt x="168" y="886"/>
                    </a:lnTo>
                    <a:lnTo>
                      <a:pt x="242" y="843"/>
                    </a:lnTo>
                    <a:lnTo>
                      <a:pt x="359" y="774"/>
                    </a:lnTo>
                    <a:lnTo>
                      <a:pt x="402" y="768"/>
                    </a:lnTo>
                    <a:lnTo>
                      <a:pt x="457" y="755"/>
                    </a:lnTo>
                    <a:lnTo>
                      <a:pt x="590" y="723"/>
                    </a:lnTo>
                    <a:lnTo>
                      <a:pt x="649" y="705"/>
                    </a:lnTo>
                    <a:lnTo>
                      <a:pt x="707" y="684"/>
                    </a:lnTo>
                    <a:lnTo>
                      <a:pt x="728" y="677"/>
                    </a:lnTo>
                    <a:lnTo>
                      <a:pt x="729" y="677"/>
                    </a:lnTo>
                    <a:lnTo>
                      <a:pt x="707" y="697"/>
                    </a:lnTo>
                    <a:lnTo>
                      <a:pt x="687" y="712"/>
                    </a:lnTo>
                    <a:lnTo>
                      <a:pt x="659" y="738"/>
                    </a:lnTo>
                    <a:lnTo>
                      <a:pt x="606" y="775"/>
                    </a:lnTo>
                    <a:lnTo>
                      <a:pt x="534" y="825"/>
                    </a:lnTo>
                    <a:lnTo>
                      <a:pt x="450" y="883"/>
                    </a:lnTo>
                    <a:lnTo>
                      <a:pt x="177" y="1068"/>
                    </a:lnTo>
                    <a:lnTo>
                      <a:pt x="178" y="1069"/>
                    </a:lnTo>
                    <a:lnTo>
                      <a:pt x="177" y="1070"/>
                    </a:lnTo>
                    <a:lnTo>
                      <a:pt x="178" y="1072"/>
                    </a:lnTo>
                    <a:lnTo>
                      <a:pt x="196" y="1067"/>
                    </a:lnTo>
                    <a:lnTo>
                      <a:pt x="254" y="1046"/>
                    </a:lnTo>
                    <a:lnTo>
                      <a:pt x="290" y="1026"/>
                    </a:lnTo>
                    <a:lnTo>
                      <a:pt x="303" y="1016"/>
                    </a:lnTo>
                    <a:lnTo>
                      <a:pt x="323" y="1004"/>
                    </a:lnTo>
                    <a:lnTo>
                      <a:pt x="330" y="996"/>
                    </a:lnTo>
                    <a:lnTo>
                      <a:pt x="455" y="909"/>
                    </a:lnTo>
                    <a:lnTo>
                      <a:pt x="579" y="825"/>
                    </a:lnTo>
                    <a:lnTo>
                      <a:pt x="662" y="768"/>
                    </a:lnTo>
                    <a:lnTo>
                      <a:pt x="807" y="667"/>
                    </a:lnTo>
                    <a:lnTo>
                      <a:pt x="871" y="674"/>
                    </a:lnTo>
                    <a:lnTo>
                      <a:pt x="903" y="658"/>
                    </a:lnTo>
                    <a:lnTo>
                      <a:pt x="906" y="660"/>
                    </a:lnTo>
                    <a:lnTo>
                      <a:pt x="906" y="664"/>
                    </a:lnTo>
                    <a:lnTo>
                      <a:pt x="907" y="667"/>
                    </a:lnTo>
                    <a:lnTo>
                      <a:pt x="907" y="671"/>
                    </a:lnTo>
                    <a:lnTo>
                      <a:pt x="910" y="674"/>
                    </a:lnTo>
                    <a:lnTo>
                      <a:pt x="912" y="678"/>
                    </a:lnTo>
                    <a:lnTo>
                      <a:pt x="915" y="680"/>
                    </a:lnTo>
                    <a:lnTo>
                      <a:pt x="918" y="682"/>
                    </a:lnTo>
                    <a:lnTo>
                      <a:pt x="920" y="684"/>
                    </a:lnTo>
                    <a:lnTo>
                      <a:pt x="925" y="687"/>
                    </a:lnTo>
                    <a:lnTo>
                      <a:pt x="950" y="680"/>
                    </a:lnTo>
                    <a:lnTo>
                      <a:pt x="967" y="674"/>
                    </a:lnTo>
                    <a:lnTo>
                      <a:pt x="976" y="675"/>
                    </a:lnTo>
                    <a:lnTo>
                      <a:pt x="1005" y="667"/>
                    </a:lnTo>
                    <a:lnTo>
                      <a:pt x="1015" y="664"/>
                    </a:lnTo>
                    <a:lnTo>
                      <a:pt x="1018" y="666"/>
                    </a:lnTo>
                    <a:lnTo>
                      <a:pt x="1022" y="666"/>
                    </a:lnTo>
                    <a:lnTo>
                      <a:pt x="1026" y="666"/>
                    </a:lnTo>
                    <a:lnTo>
                      <a:pt x="1028" y="670"/>
                    </a:lnTo>
                    <a:lnTo>
                      <a:pt x="1034" y="669"/>
                    </a:lnTo>
                    <a:lnTo>
                      <a:pt x="1039" y="670"/>
                    </a:lnTo>
                    <a:lnTo>
                      <a:pt x="1043" y="670"/>
                    </a:lnTo>
                    <a:lnTo>
                      <a:pt x="1049" y="669"/>
                    </a:lnTo>
                    <a:lnTo>
                      <a:pt x="1100" y="647"/>
                    </a:lnTo>
                    <a:lnTo>
                      <a:pt x="1112" y="640"/>
                    </a:lnTo>
                    <a:lnTo>
                      <a:pt x="1122" y="635"/>
                    </a:lnTo>
                    <a:lnTo>
                      <a:pt x="1130" y="628"/>
                    </a:lnTo>
                    <a:lnTo>
                      <a:pt x="1138" y="623"/>
                    </a:lnTo>
                    <a:lnTo>
                      <a:pt x="1144" y="617"/>
                    </a:lnTo>
                    <a:lnTo>
                      <a:pt x="1151" y="608"/>
                    </a:lnTo>
                    <a:lnTo>
                      <a:pt x="1155" y="600"/>
                    </a:lnTo>
                    <a:lnTo>
                      <a:pt x="1159" y="591"/>
                    </a:lnTo>
                    <a:lnTo>
                      <a:pt x="1161" y="576"/>
                    </a:lnTo>
                    <a:lnTo>
                      <a:pt x="1160" y="563"/>
                    </a:lnTo>
                    <a:lnTo>
                      <a:pt x="1152" y="541"/>
                    </a:lnTo>
                    <a:lnTo>
                      <a:pt x="1140" y="527"/>
                    </a:lnTo>
                    <a:lnTo>
                      <a:pt x="1123" y="511"/>
                    </a:lnTo>
                    <a:lnTo>
                      <a:pt x="1109" y="507"/>
                    </a:lnTo>
                    <a:lnTo>
                      <a:pt x="1096" y="507"/>
                    </a:lnTo>
                    <a:lnTo>
                      <a:pt x="1091" y="509"/>
                    </a:lnTo>
                    <a:lnTo>
                      <a:pt x="1106" y="497"/>
                    </a:lnTo>
                    <a:lnTo>
                      <a:pt x="1125" y="484"/>
                    </a:lnTo>
                    <a:lnTo>
                      <a:pt x="1136" y="475"/>
                    </a:lnTo>
                    <a:lnTo>
                      <a:pt x="1148" y="465"/>
                    </a:lnTo>
                    <a:lnTo>
                      <a:pt x="1164" y="453"/>
                    </a:lnTo>
                    <a:lnTo>
                      <a:pt x="1265" y="400"/>
                    </a:lnTo>
                    <a:lnTo>
                      <a:pt x="1280" y="394"/>
                    </a:lnTo>
                    <a:lnTo>
                      <a:pt x="1278" y="406"/>
                    </a:lnTo>
                    <a:lnTo>
                      <a:pt x="1286" y="402"/>
                    </a:lnTo>
                    <a:lnTo>
                      <a:pt x="1295" y="385"/>
                    </a:lnTo>
                    <a:lnTo>
                      <a:pt x="1394" y="335"/>
                    </a:lnTo>
                    <a:lnTo>
                      <a:pt x="1437" y="312"/>
                    </a:lnTo>
                    <a:lnTo>
                      <a:pt x="1550" y="250"/>
                    </a:lnTo>
                    <a:lnTo>
                      <a:pt x="1579" y="231"/>
                    </a:lnTo>
                    <a:lnTo>
                      <a:pt x="1608" y="211"/>
                    </a:lnTo>
                    <a:lnTo>
                      <a:pt x="1634" y="189"/>
                    </a:lnTo>
                    <a:lnTo>
                      <a:pt x="1660" y="168"/>
                    </a:lnTo>
                    <a:lnTo>
                      <a:pt x="1677" y="150"/>
                    </a:lnTo>
                    <a:lnTo>
                      <a:pt x="1694" y="134"/>
                    </a:lnTo>
                    <a:lnTo>
                      <a:pt x="1709" y="115"/>
                    </a:lnTo>
                    <a:lnTo>
                      <a:pt x="1724" y="95"/>
                    </a:lnTo>
                    <a:lnTo>
                      <a:pt x="1730" y="85"/>
                    </a:lnTo>
                    <a:lnTo>
                      <a:pt x="1735" y="76"/>
                    </a:lnTo>
                    <a:lnTo>
                      <a:pt x="1738" y="67"/>
                    </a:lnTo>
                    <a:lnTo>
                      <a:pt x="1742" y="59"/>
                    </a:lnTo>
                    <a:lnTo>
                      <a:pt x="1744" y="52"/>
                    </a:lnTo>
                    <a:lnTo>
                      <a:pt x="1742" y="45"/>
                    </a:lnTo>
                    <a:lnTo>
                      <a:pt x="1742" y="39"/>
                    </a:lnTo>
                    <a:lnTo>
                      <a:pt x="1738" y="36"/>
                    </a:lnTo>
                    <a:lnTo>
                      <a:pt x="1735" y="32"/>
                    </a:lnTo>
                    <a:lnTo>
                      <a:pt x="1730" y="28"/>
                    </a:lnTo>
                    <a:lnTo>
                      <a:pt x="1724" y="24"/>
                    </a:lnTo>
                    <a:lnTo>
                      <a:pt x="1717" y="23"/>
                    </a:lnTo>
                    <a:lnTo>
                      <a:pt x="1714" y="21"/>
                    </a:lnTo>
                    <a:lnTo>
                      <a:pt x="1714" y="21"/>
                    </a:lnTo>
                    <a:lnTo>
                      <a:pt x="1713" y="20"/>
                    </a:lnTo>
                    <a:lnTo>
                      <a:pt x="1713" y="20"/>
                    </a:lnTo>
                    <a:lnTo>
                      <a:pt x="1711" y="20"/>
                    </a:lnTo>
                    <a:lnTo>
                      <a:pt x="1709" y="20"/>
                    </a:lnTo>
                    <a:lnTo>
                      <a:pt x="1709" y="20"/>
                    </a:lnTo>
                    <a:lnTo>
                      <a:pt x="1707" y="19"/>
                    </a:lnTo>
                    <a:lnTo>
                      <a:pt x="1705" y="19"/>
                    </a:lnTo>
                    <a:lnTo>
                      <a:pt x="1704" y="19"/>
                    </a:lnTo>
                    <a:lnTo>
                      <a:pt x="1704" y="17"/>
                    </a:lnTo>
                    <a:lnTo>
                      <a:pt x="1701" y="17"/>
                    </a:lnTo>
                    <a:lnTo>
                      <a:pt x="1700" y="19"/>
                    </a:lnTo>
                    <a:lnTo>
                      <a:pt x="1699" y="19"/>
                    </a:lnTo>
                    <a:lnTo>
                      <a:pt x="1698" y="16"/>
                    </a:lnTo>
                    <a:lnTo>
                      <a:pt x="1698" y="16"/>
                    </a:lnTo>
                    <a:lnTo>
                      <a:pt x="1695" y="16"/>
                    </a:lnTo>
                    <a:lnTo>
                      <a:pt x="1695" y="16"/>
                    </a:lnTo>
                    <a:lnTo>
                      <a:pt x="1694" y="16"/>
                    </a:lnTo>
                    <a:lnTo>
                      <a:pt x="1691" y="16"/>
                    </a:lnTo>
                    <a:lnTo>
                      <a:pt x="1691" y="16"/>
                    </a:lnTo>
                    <a:lnTo>
                      <a:pt x="1688" y="15"/>
                    </a:lnTo>
                    <a:lnTo>
                      <a:pt x="1687" y="16"/>
                    </a:lnTo>
                    <a:lnTo>
                      <a:pt x="1686" y="16"/>
                    </a:lnTo>
                    <a:lnTo>
                      <a:pt x="1686" y="16"/>
                    </a:lnTo>
                    <a:lnTo>
                      <a:pt x="1683" y="16"/>
                    </a:lnTo>
                    <a:lnTo>
                      <a:pt x="1682" y="15"/>
                    </a:lnTo>
                    <a:lnTo>
                      <a:pt x="1682" y="16"/>
                    </a:lnTo>
                    <a:lnTo>
                      <a:pt x="1679" y="16"/>
                    </a:lnTo>
                    <a:lnTo>
                      <a:pt x="1678" y="13"/>
                    </a:lnTo>
                    <a:lnTo>
                      <a:pt x="1677" y="15"/>
                    </a:lnTo>
                    <a:lnTo>
                      <a:pt x="1674" y="15"/>
                    </a:lnTo>
                    <a:lnTo>
                      <a:pt x="1656" y="12"/>
                    </a:lnTo>
                    <a:lnTo>
                      <a:pt x="1640" y="7"/>
                    </a:lnTo>
                    <a:lnTo>
                      <a:pt x="1625" y="6"/>
                    </a:lnTo>
                    <a:lnTo>
                      <a:pt x="1609" y="2"/>
                    </a:lnTo>
                    <a:lnTo>
                      <a:pt x="1596" y="0"/>
                    </a:lnTo>
                    <a:lnTo>
                      <a:pt x="1582" y="2"/>
                    </a:lnTo>
                    <a:lnTo>
                      <a:pt x="1569" y="0"/>
                    </a:lnTo>
                    <a:lnTo>
                      <a:pt x="1556" y="0"/>
                    </a:lnTo>
                    <a:lnTo>
                      <a:pt x="1544" y="3"/>
                    </a:lnTo>
                    <a:lnTo>
                      <a:pt x="1524" y="8"/>
                    </a:lnTo>
                    <a:lnTo>
                      <a:pt x="1505" y="12"/>
                    </a:lnTo>
                    <a:lnTo>
                      <a:pt x="1488" y="19"/>
                    </a:lnTo>
                    <a:lnTo>
                      <a:pt x="1468" y="26"/>
                    </a:lnTo>
                    <a:lnTo>
                      <a:pt x="1449" y="34"/>
                    </a:lnTo>
                    <a:lnTo>
                      <a:pt x="1429" y="43"/>
                    </a:lnTo>
                    <a:lnTo>
                      <a:pt x="1145" y="201"/>
                    </a:lnTo>
                    <a:lnTo>
                      <a:pt x="1089" y="143"/>
                    </a:lnTo>
                    <a:lnTo>
                      <a:pt x="1053" y="108"/>
                    </a:lnTo>
                    <a:lnTo>
                      <a:pt x="1026" y="78"/>
                    </a:lnTo>
                    <a:lnTo>
                      <a:pt x="1020" y="76"/>
                    </a:lnTo>
                    <a:lnTo>
                      <a:pt x="1018" y="77"/>
                    </a:lnTo>
                    <a:lnTo>
                      <a:pt x="1000" y="85"/>
                    </a:lnTo>
                    <a:lnTo>
                      <a:pt x="971" y="104"/>
                    </a:lnTo>
                    <a:lnTo>
                      <a:pt x="979" y="171"/>
                    </a:lnTo>
                    <a:lnTo>
                      <a:pt x="983" y="211"/>
                    </a:lnTo>
                    <a:lnTo>
                      <a:pt x="981" y="216"/>
                    </a:lnTo>
                    <a:lnTo>
                      <a:pt x="981" y="220"/>
                    </a:lnTo>
                    <a:lnTo>
                      <a:pt x="958" y="237"/>
                    </a:lnTo>
                    <a:lnTo>
                      <a:pt x="957" y="238"/>
                    </a:lnTo>
                    <a:lnTo>
                      <a:pt x="957" y="238"/>
                    </a:lnTo>
                    <a:lnTo>
                      <a:pt x="958" y="240"/>
                    </a:lnTo>
                    <a:lnTo>
                      <a:pt x="958" y="238"/>
                    </a:lnTo>
                    <a:lnTo>
                      <a:pt x="961" y="238"/>
                    </a:lnTo>
                    <a:lnTo>
                      <a:pt x="961" y="240"/>
                    </a:lnTo>
                    <a:lnTo>
                      <a:pt x="970" y="237"/>
                    </a:lnTo>
                    <a:lnTo>
                      <a:pt x="980" y="236"/>
                    </a:lnTo>
                    <a:lnTo>
                      <a:pt x="981" y="249"/>
                    </a:lnTo>
                    <a:lnTo>
                      <a:pt x="978" y="294"/>
                    </a:lnTo>
                    <a:lnTo>
                      <a:pt x="554" y="527"/>
                    </a:lnTo>
                    <a:lnTo>
                      <a:pt x="510" y="554"/>
                    </a:lnTo>
                    <a:lnTo>
                      <a:pt x="489" y="560"/>
                    </a:lnTo>
                    <a:lnTo>
                      <a:pt x="457" y="560"/>
                    </a:lnTo>
                    <a:lnTo>
                      <a:pt x="445" y="561"/>
                    </a:lnTo>
                    <a:lnTo>
                      <a:pt x="436" y="547"/>
                    </a:lnTo>
                    <a:lnTo>
                      <a:pt x="432" y="545"/>
                    </a:lnTo>
                    <a:lnTo>
                      <a:pt x="419" y="554"/>
                    </a:lnTo>
                    <a:lnTo>
                      <a:pt x="418" y="557"/>
                    </a:lnTo>
                    <a:lnTo>
                      <a:pt x="375" y="547"/>
                    </a:lnTo>
                    <a:lnTo>
                      <a:pt x="75" y="453"/>
                    </a:lnTo>
                    <a:lnTo>
                      <a:pt x="70" y="452"/>
                    </a:lnTo>
                    <a:lnTo>
                      <a:pt x="61" y="453"/>
                    </a:lnTo>
                    <a:lnTo>
                      <a:pt x="54" y="454"/>
                    </a:lnTo>
                    <a:lnTo>
                      <a:pt x="45" y="458"/>
                    </a:lnTo>
                    <a:lnTo>
                      <a:pt x="36" y="462"/>
                    </a:lnTo>
                    <a:lnTo>
                      <a:pt x="24" y="468"/>
                    </a:lnTo>
                    <a:lnTo>
                      <a:pt x="14" y="475"/>
                    </a:lnTo>
                    <a:lnTo>
                      <a:pt x="0" y="481"/>
                    </a:lnTo>
                    <a:lnTo>
                      <a:pt x="0" y="487"/>
                    </a:lnTo>
                    <a:lnTo>
                      <a:pt x="0" y="487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57" name="Freeform 301">
                <a:extLst>
                  <a:ext uri="{FF2B5EF4-FFF2-40B4-BE49-F238E27FC236}">
                    <a16:creationId xmlns:a16="http://schemas.microsoft.com/office/drawing/2014/main" id="{05DDBB28-478A-49B8-82E6-76EB8E09D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0" y="2042"/>
                <a:ext cx="162" cy="53"/>
              </a:xfrm>
              <a:custGeom>
                <a:avLst/>
                <a:gdLst>
                  <a:gd name="T0" fmla="*/ 15 w 485"/>
                  <a:gd name="T1" fmla="*/ 39 h 158"/>
                  <a:gd name="T2" fmla="*/ 37 w 485"/>
                  <a:gd name="T3" fmla="*/ 25 h 158"/>
                  <a:gd name="T4" fmla="*/ 43 w 485"/>
                  <a:gd name="T5" fmla="*/ 24 h 158"/>
                  <a:gd name="T6" fmla="*/ 50 w 485"/>
                  <a:gd name="T7" fmla="*/ 24 h 158"/>
                  <a:gd name="T8" fmla="*/ 265 w 485"/>
                  <a:gd name="T9" fmla="*/ 120 h 158"/>
                  <a:gd name="T10" fmla="*/ 323 w 485"/>
                  <a:gd name="T11" fmla="*/ 142 h 158"/>
                  <a:gd name="T12" fmla="*/ 336 w 485"/>
                  <a:gd name="T13" fmla="*/ 146 h 158"/>
                  <a:gd name="T14" fmla="*/ 347 w 485"/>
                  <a:gd name="T15" fmla="*/ 150 h 158"/>
                  <a:gd name="T16" fmla="*/ 358 w 485"/>
                  <a:gd name="T17" fmla="*/ 153 h 158"/>
                  <a:gd name="T18" fmla="*/ 369 w 485"/>
                  <a:gd name="T19" fmla="*/ 154 h 158"/>
                  <a:gd name="T20" fmla="*/ 383 w 485"/>
                  <a:gd name="T21" fmla="*/ 158 h 158"/>
                  <a:gd name="T22" fmla="*/ 396 w 485"/>
                  <a:gd name="T23" fmla="*/ 157 h 158"/>
                  <a:gd name="T24" fmla="*/ 410 w 485"/>
                  <a:gd name="T25" fmla="*/ 157 h 158"/>
                  <a:gd name="T26" fmla="*/ 426 w 485"/>
                  <a:gd name="T27" fmla="*/ 155 h 158"/>
                  <a:gd name="T28" fmla="*/ 475 w 485"/>
                  <a:gd name="T29" fmla="*/ 119 h 158"/>
                  <a:gd name="T30" fmla="*/ 485 w 485"/>
                  <a:gd name="T31" fmla="*/ 111 h 158"/>
                  <a:gd name="T32" fmla="*/ 475 w 485"/>
                  <a:gd name="T33" fmla="*/ 112 h 158"/>
                  <a:gd name="T34" fmla="*/ 453 w 485"/>
                  <a:gd name="T35" fmla="*/ 112 h 158"/>
                  <a:gd name="T36" fmla="*/ 421 w 485"/>
                  <a:gd name="T37" fmla="*/ 110 h 158"/>
                  <a:gd name="T38" fmla="*/ 367 w 485"/>
                  <a:gd name="T39" fmla="*/ 98 h 158"/>
                  <a:gd name="T40" fmla="*/ 322 w 485"/>
                  <a:gd name="T41" fmla="*/ 82 h 158"/>
                  <a:gd name="T42" fmla="*/ 68 w 485"/>
                  <a:gd name="T43" fmla="*/ 2 h 158"/>
                  <a:gd name="T44" fmla="*/ 61 w 485"/>
                  <a:gd name="T45" fmla="*/ 0 h 158"/>
                  <a:gd name="T46" fmla="*/ 55 w 485"/>
                  <a:gd name="T47" fmla="*/ 3 h 158"/>
                  <a:gd name="T48" fmla="*/ 47 w 485"/>
                  <a:gd name="T49" fmla="*/ 4 h 158"/>
                  <a:gd name="T50" fmla="*/ 38 w 485"/>
                  <a:gd name="T51" fmla="*/ 8 h 158"/>
                  <a:gd name="T52" fmla="*/ 29 w 485"/>
                  <a:gd name="T53" fmla="*/ 12 h 158"/>
                  <a:gd name="T54" fmla="*/ 20 w 485"/>
                  <a:gd name="T55" fmla="*/ 17 h 158"/>
                  <a:gd name="T56" fmla="*/ 11 w 485"/>
                  <a:gd name="T57" fmla="*/ 23 h 158"/>
                  <a:gd name="T58" fmla="*/ 0 w 485"/>
                  <a:gd name="T59" fmla="*/ 28 h 158"/>
                  <a:gd name="T60" fmla="*/ 15 w 485"/>
                  <a:gd name="T61" fmla="*/ 39 h 158"/>
                  <a:gd name="T62" fmla="*/ 15 w 485"/>
                  <a:gd name="T63" fmla="*/ 3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85" h="158">
                    <a:moveTo>
                      <a:pt x="15" y="39"/>
                    </a:moveTo>
                    <a:lnTo>
                      <a:pt x="37" y="25"/>
                    </a:lnTo>
                    <a:lnTo>
                      <a:pt x="43" y="24"/>
                    </a:lnTo>
                    <a:lnTo>
                      <a:pt x="50" y="24"/>
                    </a:lnTo>
                    <a:lnTo>
                      <a:pt x="265" y="120"/>
                    </a:lnTo>
                    <a:lnTo>
                      <a:pt x="323" y="142"/>
                    </a:lnTo>
                    <a:lnTo>
                      <a:pt x="336" y="146"/>
                    </a:lnTo>
                    <a:lnTo>
                      <a:pt x="347" y="150"/>
                    </a:lnTo>
                    <a:lnTo>
                      <a:pt x="358" y="153"/>
                    </a:lnTo>
                    <a:lnTo>
                      <a:pt x="369" y="154"/>
                    </a:lnTo>
                    <a:lnTo>
                      <a:pt x="383" y="158"/>
                    </a:lnTo>
                    <a:lnTo>
                      <a:pt x="396" y="157"/>
                    </a:lnTo>
                    <a:lnTo>
                      <a:pt x="410" y="157"/>
                    </a:lnTo>
                    <a:lnTo>
                      <a:pt x="426" y="155"/>
                    </a:lnTo>
                    <a:lnTo>
                      <a:pt x="475" y="119"/>
                    </a:lnTo>
                    <a:lnTo>
                      <a:pt x="485" y="111"/>
                    </a:lnTo>
                    <a:lnTo>
                      <a:pt x="475" y="112"/>
                    </a:lnTo>
                    <a:lnTo>
                      <a:pt x="453" y="112"/>
                    </a:lnTo>
                    <a:lnTo>
                      <a:pt x="421" y="110"/>
                    </a:lnTo>
                    <a:lnTo>
                      <a:pt x="367" y="98"/>
                    </a:lnTo>
                    <a:lnTo>
                      <a:pt x="322" y="82"/>
                    </a:lnTo>
                    <a:lnTo>
                      <a:pt x="68" y="2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4"/>
                    </a:lnTo>
                    <a:lnTo>
                      <a:pt x="38" y="8"/>
                    </a:lnTo>
                    <a:lnTo>
                      <a:pt x="29" y="12"/>
                    </a:lnTo>
                    <a:lnTo>
                      <a:pt x="20" y="17"/>
                    </a:lnTo>
                    <a:lnTo>
                      <a:pt x="11" y="23"/>
                    </a:lnTo>
                    <a:lnTo>
                      <a:pt x="0" y="28"/>
                    </a:lnTo>
                    <a:lnTo>
                      <a:pt x="15" y="39"/>
                    </a:lnTo>
                    <a:lnTo>
                      <a:pt x="15" y="39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58" name="Freeform 302">
                <a:extLst>
                  <a:ext uri="{FF2B5EF4-FFF2-40B4-BE49-F238E27FC236}">
                    <a16:creationId xmlns:a16="http://schemas.microsoft.com/office/drawing/2014/main" id="{A2EE7CBA-4E7B-41D2-ABC1-5AA0FFE29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0" y="2042"/>
                <a:ext cx="162" cy="53"/>
              </a:xfrm>
              <a:custGeom>
                <a:avLst/>
                <a:gdLst>
                  <a:gd name="T0" fmla="*/ 15 w 485"/>
                  <a:gd name="T1" fmla="*/ 39 h 158"/>
                  <a:gd name="T2" fmla="*/ 37 w 485"/>
                  <a:gd name="T3" fmla="*/ 25 h 158"/>
                  <a:gd name="T4" fmla="*/ 43 w 485"/>
                  <a:gd name="T5" fmla="*/ 24 h 158"/>
                  <a:gd name="T6" fmla="*/ 50 w 485"/>
                  <a:gd name="T7" fmla="*/ 24 h 158"/>
                  <a:gd name="T8" fmla="*/ 265 w 485"/>
                  <a:gd name="T9" fmla="*/ 120 h 158"/>
                  <a:gd name="T10" fmla="*/ 323 w 485"/>
                  <a:gd name="T11" fmla="*/ 142 h 158"/>
                  <a:gd name="T12" fmla="*/ 336 w 485"/>
                  <a:gd name="T13" fmla="*/ 146 h 158"/>
                  <a:gd name="T14" fmla="*/ 347 w 485"/>
                  <a:gd name="T15" fmla="*/ 150 h 158"/>
                  <a:gd name="T16" fmla="*/ 358 w 485"/>
                  <a:gd name="T17" fmla="*/ 153 h 158"/>
                  <a:gd name="T18" fmla="*/ 369 w 485"/>
                  <a:gd name="T19" fmla="*/ 154 h 158"/>
                  <a:gd name="T20" fmla="*/ 383 w 485"/>
                  <a:gd name="T21" fmla="*/ 158 h 158"/>
                  <a:gd name="T22" fmla="*/ 396 w 485"/>
                  <a:gd name="T23" fmla="*/ 157 h 158"/>
                  <a:gd name="T24" fmla="*/ 410 w 485"/>
                  <a:gd name="T25" fmla="*/ 157 h 158"/>
                  <a:gd name="T26" fmla="*/ 426 w 485"/>
                  <a:gd name="T27" fmla="*/ 155 h 158"/>
                  <a:gd name="T28" fmla="*/ 475 w 485"/>
                  <a:gd name="T29" fmla="*/ 119 h 158"/>
                  <a:gd name="T30" fmla="*/ 485 w 485"/>
                  <a:gd name="T31" fmla="*/ 111 h 158"/>
                  <a:gd name="T32" fmla="*/ 475 w 485"/>
                  <a:gd name="T33" fmla="*/ 112 h 158"/>
                  <a:gd name="T34" fmla="*/ 453 w 485"/>
                  <a:gd name="T35" fmla="*/ 112 h 158"/>
                  <a:gd name="T36" fmla="*/ 421 w 485"/>
                  <a:gd name="T37" fmla="*/ 110 h 158"/>
                  <a:gd name="T38" fmla="*/ 367 w 485"/>
                  <a:gd name="T39" fmla="*/ 98 h 158"/>
                  <a:gd name="T40" fmla="*/ 322 w 485"/>
                  <a:gd name="T41" fmla="*/ 82 h 158"/>
                  <a:gd name="T42" fmla="*/ 68 w 485"/>
                  <a:gd name="T43" fmla="*/ 2 h 158"/>
                  <a:gd name="T44" fmla="*/ 61 w 485"/>
                  <a:gd name="T45" fmla="*/ 0 h 158"/>
                  <a:gd name="T46" fmla="*/ 55 w 485"/>
                  <a:gd name="T47" fmla="*/ 3 h 158"/>
                  <a:gd name="T48" fmla="*/ 47 w 485"/>
                  <a:gd name="T49" fmla="*/ 4 h 158"/>
                  <a:gd name="T50" fmla="*/ 38 w 485"/>
                  <a:gd name="T51" fmla="*/ 8 h 158"/>
                  <a:gd name="T52" fmla="*/ 29 w 485"/>
                  <a:gd name="T53" fmla="*/ 12 h 158"/>
                  <a:gd name="T54" fmla="*/ 20 w 485"/>
                  <a:gd name="T55" fmla="*/ 17 h 158"/>
                  <a:gd name="T56" fmla="*/ 11 w 485"/>
                  <a:gd name="T57" fmla="*/ 23 h 158"/>
                  <a:gd name="T58" fmla="*/ 0 w 485"/>
                  <a:gd name="T59" fmla="*/ 28 h 158"/>
                  <a:gd name="T60" fmla="*/ 15 w 485"/>
                  <a:gd name="T61" fmla="*/ 39 h 158"/>
                  <a:gd name="T62" fmla="*/ 15 w 485"/>
                  <a:gd name="T63" fmla="*/ 3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85" h="158">
                    <a:moveTo>
                      <a:pt x="15" y="39"/>
                    </a:moveTo>
                    <a:lnTo>
                      <a:pt x="37" y="25"/>
                    </a:lnTo>
                    <a:lnTo>
                      <a:pt x="43" y="24"/>
                    </a:lnTo>
                    <a:lnTo>
                      <a:pt x="50" y="24"/>
                    </a:lnTo>
                    <a:lnTo>
                      <a:pt x="265" y="120"/>
                    </a:lnTo>
                    <a:lnTo>
                      <a:pt x="323" y="142"/>
                    </a:lnTo>
                    <a:lnTo>
                      <a:pt x="336" y="146"/>
                    </a:lnTo>
                    <a:lnTo>
                      <a:pt x="347" y="150"/>
                    </a:lnTo>
                    <a:lnTo>
                      <a:pt x="358" y="153"/>
                    </a:lnTo>
                    <a:lnTo>
                      <a:pt x="369" y="154"/>
                    </a:lnTo>
                    <a:lnTo>
                      <a:pt x="383" y="158"/>
                    </a:lnTo>
                    <a:lnTo>
                      <a:pt x="396" y="157"/>
                    </a:lnTo>
                    <a:lnTo>
                      <a:pt x="410" y="157"/>
                    </a:lnTo>
                    <a:lnTo>
                      <a:pt x="426" y="155"/>
                    </a:lnTo>
                    <a:lnTo>
                      <a:pt x="475" y="119"/>
                    </a:lnTo>
                    <a:lnTo>
                      <a:pt x="485" y="111"/>
                    </a:lnTo>
                    <a:lnTo>
                      <a:pt x="475" y="112"/>
                    </a:lnTo>
                    <a:lnTo>
                      <a:pt x="453" y="112"/>
                    </a:lnTo>
                    <a:lnTo>
                      <a:pt x="421" y="110"/>
                    </a:lnTo>
                    <a:lnTo>
                      <a:pt x="367" y="98"/>
                    </a:lnTo>
                    <a:lnTo>
                      <a:pt x="322" y="82"/>
                    </a:lnTo>
                    <a:lnTo>
                      <a:pt x="68" y="2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4"/>
                    </a:lnTo>
                    <a:lnTo>
                      <a:pt x="38" y="8"/>
                    </a:lnTo>
                    <a:lnTo>
                      <a:pt x="29" y="12"/>
                    </a:lnTo>
                    <a:lnTo>
                      <a:pt x="20" y="17"/>
                    </a:lnTo>
                    <a:lnTo>
                      <a:pt x="11" y="23"/>
                    </a:lnTo>
                    <a:lnTo>
                      <a:pt x="0" y="28"/>
                    </a:lnTo>
                    <a:lnTo>
                      <a:pt x="15" y="39"/>
                    </a:lnTo>
                    <a:lnTo>
                      <a:pt x="15" y="39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59" name="Freeform 303">
                <a:extLst>
                  <a:ext uri="{FF2B5EF4-FFF2-40B4-BE49-F238E27FC236}">
                    <a16:creationId xmlns:a16="http://schemas.microsoft.com/office/drawing/2014/main" id="{235AF2D6-6B8E-4AA1-BBB9-A7764910F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" y="2052"/>
                <a:ext cx="109" cy="74"/>
              </a:xfrm>
              <a:custGeom>
                <a:avLst/>
                <a:gdLst>
                  <a:gd name="T0" fmla="*/ 98 w 327"/>
                  <a:gd name="T1" fmla="*/ 83 h 222"/>
                  <a:gd name="T2" fmla="*/ 150 w 327"/>
                  <a:gd name="T3" fmla="*/ 120 h 222"/>
                  <a:gd name="T4" fmla="*/ 263 w 327"/>
                  <a:gd name="T5" fmla="*/ 204 h 222"/>
                  <a:gd name="T6" fmla="*/ 292 w 327"/>
                  <a:gd name="T7" fmla="*/ 222 h 222"/>
                  <a:gd name="T8" fmla="*/ 300 w 327"/>
                  <a:gd name="T9" fmla="*/ 217 h 222"/>
                  <a:gd name="T10" fmla="*/ 321 w 327"/>
                  <a:gd name="T11" fmla="*/ 199 h 222"/>
                  <a:gd name="T12" fmla="*/ 327 w 327"/>
                  <a:gd name="T13" fmla="*/ 191 h 222"/>
                  <a:gd name="T14" fmla="*/ 323 w 327"/>
                  <a:gd name="T15" fmla="*/ 182 h 222"/>
                  <a:gd name="T16" fmla="*/ 318 w 327"/>
                  <a:gd name="T17" fmla="*/ 173 h 222"/>
                  <a:gd name="T18" fmla="*/ 302 w 327"/>
                  <a:gd name="T19" fmla="*/ 160 h 222"/>
                  <a:gd name="T20" fmla="*/ 271 w 327"/>
                  <a:gd name="T21" fmla="*/ 137 h 222"/>
                  <a:gd name="T22" fmla="*/ 84 w 327"/>
                  <a:gd name="T23" fmla="*/ 31 h 222"/>
                  <a:gd name="T24" fmla="*/ 25 w 327"/>
                  <a:gd name="T25" fmla="*/ 0 h 222"/>
                  <a:gd name="T26" fmla="*/ 0 w 327"/>
                  <a:gd name="T27" fmla="*/ 13 h 222"/>
                  <a:gd name="T28" fmla="*/ 98 w 327"/>
                  <a:gd name="T29" fmla="*/ 83 h 222"/>
                  <a:gd name="T30" fmla="*/ 98 w 327"/>
                  <a:gd name="T31" fmla="*/ 83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7" h="222">
                    <a:moveTo>
                      <a:pt x="98" y="83"/>
                    </a:moveTo>
                    <a:lnTo>
                      <a:pt x="150" y="120"/>
                    </a:lnTo>
                    <a:lnTo>
                      <a:pt x="263" y="204"/>
                    </a:lnTo>
                    <a:lnTo>
                      <a:pt x="292" y="222"/>
                    </a:lnTo>
                    <a:lnTo>
                      <a:pt x="300" y="217"/>
                    </a:lnTo>
                    <a:lnTo>
                      <a:pt x="321" y="199"/>
                    </a:lnTo>
                    <a:lnTo>
                      <a:pt x="327" y="191"/>
                    </a:lnTo>
                    <a:lnTo>
                      <a:pt x="323" y="182"/>
                    </a:lnTo>
                    <a:lnTo>
                      <a:pt x="318" y="173"/>
                    </a:lnTo>
                    <a:lnTo>
                      <a:pt x="302" y="160"/>
                    </a:lnTo>
                    <a:lnTo>
                      <a:pt x="271" y="137"/>
                    </a:lnTo>
                    <a:lnTo>
                      <a:pt x="84" y="31"/>
                    </a:lnTo>
                    <a:lnTo>
                      <a:pt x="25" y="0"/>
                    </a:lnTo>
                    <a:lnTo>
                      <a:pt x="0" y="13"/>
                    </a:lnTo>
                    <a:lnTo>
                      <a:pt x="98" y="83"/>
                    </a:lnTo>
                    <a:lnTo>
                      <a:pt x="98" y="8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60" name="Freeform 304">
                <a:extLst>
                  <a:ext uri="{FF2B5EF4-FFF2-40B4-BE49-F238E27FC236}">
                    <a16:creationId xmlns:a16="http://schemas.microsoft.com/office/drawing/2014/main" id="{B1DD2D40-5CA7-44DD-8782-2A9721FAB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" y="2052"/>
                <a:ext cx="109" cy="74"/>
              </a:xfrm>
              <a:custGeom>
                <a:avLst/>
                <a:gdLst>
                  <a:gd name="T0" fmla="*/ 98 w 327"/>
                  <a:gd name="T1" fmla="*/ 83 h 222"/>
                  <a:gd name="T2" fmla="*/ 150 w 327"/>
                  <a:gd name="T3" fmla="*/ 120 h 222"/>
                  <a:gd name="T4" fmla="*/ 263 w 327"/>
                  <a:gd name="T5" fmla="*/ 204 h 222"/>
                  <a:gd name="T6" fmla="*/ 292 w 327"/>
                  <a:gd name="T7" fmla="*/ 222 h 222"/>
                  <a:gd name="T8" fmla="*/ 300 w 327"/>
                  <a:gd name="T9" fmla="*/ 217 h 222"/>
                  <a:gd name="T10" fmla="*/ 321 w 327"/>
                  <a:gd name="T11" fmla="*/ 199 h 222"/>
                  <a:gd name="T12" fmla="*/ 327 w 327"/>
                  <a:gd name="T13" fmla="*/ 191 h 222"/>
                  <a:gd name="T14" fmla="*/ 323 w 327"/>
                  <a:gd name="T15" fmla="*/ 182 h 222"/>
                  <a:gd name="T16" fmla="*/ 318 w 327"/>
                  <a:gd name="T17" fmla="*/ 173 h 222"/>
                  <a:gd name="T18" fmla="*/ 302 w 327"/>
                  <a:gd name="T19" fmla="*/ 160 h 222"/>
                  <a:gd name="T20" fmla="*/ 271 w 327"/>
                  <a:gd name="T21" fmla="*/ 137 h 222"/>
                  <a:gd name="T22" fmla="*/ 84 w 327"/>
                  <a:gd name="T23" fmla="*/ 31 h 222"/>
                  <a:gd name="T24" fmla="*/ 25 w 327"/>
                  <a:gd name="T25" fmla="*/ 0 h 222"/>
                  <a:gd name="T26" fmla="*/ 0 w 327"/>
                  <a:gd name="T27" fmla="*/ 13 h 222"/>
                  <a:gd name="T28" fmla="*/ 98 w 327"/>
                  <a:gd name="T29" fmla="*/ 83 h 222"/>
                  <a:gd name="T30" fmla="*/ 98 w 327"/>
                  <a:gd name="T31" fmla="*/ 83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7" h="222">
                    <a:moveTo>
                      <a:pt x="98" y="83"/>
                    </a:moveTo>
                    <a:lnTo>
                      <a:pt x="150" y="120"/>
                    </a:lnTo>
                    <a:lnTo>
                      <a:pt x="263" y="204"/>
                    </a:lnTo>
                    <a:lnTo>
                      <a:pt x="292" y="222"/>
                    </a:lnTo>
                    <a:lnTo>
                      <a:pt x="300" y="217"/>
                    </a:lnTo>
                    <a:lnTo>
                      <a:pt x="321" y="199"/>
                    </a:lnTo>
                    <a:lnTo>
                      <a:pt x="327" y="191"/>
                    </a:lnTo>
                    <a:lnTo>
                      <a:pt x="323" y="182"/>
                    </a:lnTo>
                    <a:lnTo>
                      <a:pt x="318" y="173"/>
                    </a:lnTo>
                    <a:lnTo>
                      <a:pt x="302" y="160"/>
                    </a:lnTo>
                    <a:lnTo>
                      <a:pt x="271" y="137"/>
                    </a:lnTo>
                    <a:lnTo>
                      <a:pt x="84" y="31"/>
                    </a:lnTo>
                    <a:lnTo>
                      <a:pt x="25" y="0"/>
                    </a:lnTo>
                    <a:lnTo>
                      <a:pt x="0" y="13"/>
                    </a:lnTo>
                    <a:lnTo>
                      <a:pt x="98" y="83"/>
                    </a:lnTo>
                    <a:lnTo>
                      <a:pt x="98" y="83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61" name="Freeform 305">
                <a:extLst>
                  <a:ext uri="{FF2B5EF4-FFF2-40B4-BE49-F238E27FC236}">
                    <a16:creationId xmlns:a16="http://schemas.microsoft.com/office/drawing/2014/main" id="{EB31569C-7339-497D-A4D3-27CB71662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054"/>
                <a:ext cx="119" cy="57"/>
              </a:xfrm>
              <a:custGeom>
                <a:avLst/>
                <a:gdLst>
                  <a:gd name="T0" fmla="*/ 306 w 356"/>
                  <a:gd name="T1" fmla="*/ 171 h 171"/>
                  <a:gd name="T2" fmla="*/ 356 w 356"/>
                  <a:gd name="T3" fmla="*/ 130 h 171"/>
                  <a:gd name="T4" fmla="*/ 350 w 356"/>
                  <a:gd name="T5" fmla="*/ 130 h 171"/>
                  <a:gd name="T6" fmla="*/ 344 w 356"/>
                  <a:gd name="T7" fmla="*/ 130 h 171"/>
                  <a:gd name="T8" fmla="*/ 337 w 356"/>
                  <a:gd name="T9" fmla="*/ 130 h 171"/>
                  <a:gd name="T10" fmla="*/ 331 w 356"/>
                  <a:gd name="T11" fmla="*/ 130 h 171"/>
                  <a:gd name="T12" fmla="*/ 327 w 356"/>
                  <a:gd name="T13" fmla="*/ 130 h 171"/>
                  <a:gd name="T14" fmla="*/ 320 w 356"/>
                  <a:gd name="T15" fmla="*/ 129 h 171"/>
                  <a:gd name="T16" fmla="*/ 315 w 356"/>
                  <a:gd name="T17" fmla="*/ 129 h 171"/>
                  <a:gd name="T18" fmla="*/ 310 w 356"/>
                  <a:gd name="T19" fmla="*/ 128 h 171"/>
                  <a:gd name="T20" fmla="*/ 302 w 356"/>
                  <a:gd name="T21" fmla="*/ 125 h 171"/>
                  <a:gd name="T22" fmla="*/ 297 w 356"/>
                  <a:gd name="T23" fmla="*/ 123 h 171"/>
                  <a:gd name="T24" fmla="*/ 290 w 356"/>
                  <a:gd name="T25" fmla="*/ 121 h 171"/>
                  <a:gd name="T26" fmla="*/ 283 w 356"/>
                  <a:gd name="T27" fmla="*/ 121 h 171"/>
                  <a:gd name="T28" fmla="*/ 275 w 356"/>
                  <a:gd name="T29" fmla="*/ 119 h 171"/>
                  <a:gd name="T30" fmla="*/ 267 w 356"/>
                  <a:gd name="T31" fmla="*/ 115 h 171"/>
                  <a:gd name="T32" fmla="*/ 260 w 356"/>
                  <a:gd name="T33" fmla="*/ 112 h 171"/>
                  <a:gd name="T34" fmla="*/ 253 w 356"/>
                  <a:gd name="T35" fmla="*/ 110 h 171"/>
                  <a:gd name="T36" fmla="*/ 197 w 356"/>
                  <a:gd name="T37" fmla="*/ 87 h 171"/>
                  <a:gd name="T38" fmla="*/ 0 w 356"/>
                  <a:gd name="T39" fmla="*/ 0 h 171"/>
                  <a:gd name="T40" fmla="*/ 305 w 356"/>
                  <a:gd name="T41" fmla="*/ 169 h 171"/>
                  <a:gd name="T42" fmla="*/ 306 w 356"/>
                  <a:gd name="T43" fmla="*/ 171 h 171"/>
                  <a:gd name="T44" fmla="*/ 306 w 356"/>
                  <a:gd name="T45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6" h="171">
                    <a:moveTo>
                      <a:pt x="306" y="171"/>
                    </a:moveTo>
                    <a:lnTo>
                      <a:pt x="356" y="130"/>
                    </a:lnTo>
                    <a:lnTo>
                      <a:pt x="350" y="130"/>
                    </a:lnTo>
                    <a:lnTo>
                      <a:pt x="344" y="130"/>
                    </a:lnTo>
                    <a:lnTo>
                      <a:pt x="337" y="130"/>
                    </a:lnTo>
                    <a:lnTo>
                      <a:pt x="331" y="130"/>
                    </a:lnTo>
                    <a:lnTo>
                      <a:pt x="327" y="130"/>
                    </a:lnTo>
                    <a:lnTo>
                      <a:pt x="320" y="129"/>
                    </a:lnTo>
                    <a:lnTo>
                      <a:pt x="315" y="129"/>
                    </a:lnTo>
                    <a:lnTo>
                      <a:pt x="310" y="128"/>
                    </a:lnTo>
                    <a:lnTo>
                      <a:pt x="302" y="125"/>
                    </a:lnTo>
                    <a:lnTo>
                      <a:pt x="297" y="123"/>
                    </a:lnTo>
                    <a:lnTo>
                      <a:pt x="290" y="121"/>
                    </a:lnTo>
                    <a:lnTo>
                      <a:pt x="283" y="121"/>
                    </a:lnTo>
                    <a:lnTo>
                      <a:pt x="275" y="119"/>
                    </a:lnTo>
                    <a:lnTo>
                      <a:pt x="267" y="115"/>
                    </a:lnTo>
                    <a:lnTo>
                      <a:pt x="260" y="112"/>
                    </a:lnTo>
                    <a:lnTo>
                      <a:pt x="253" y="110"/>
                    </a:lnTo>
                    <a:lnTo>
                      <a:pt x="197" y="87"/>
                    </a:lnTo>
                    <a:lnTo>
                      <a:pt x="0" y="0"/>
                    </a:lnTo>
                    <a:lnTo>
                      <a:pt x="305" y="169"/>
                    </a:lnTo>
                    <a:lnTo>
                      <a:pt x="306" y="171"/>
                    </a:lnTo>
                    <a:lnTo>
                      <a:pt x="306" y="171"/>
                    </a:lnTo>
                    <a:close/>
                  </a:path>
                </a:pathLst>
              </a:custGeom>
              <a:solidFill>
                <a:srgbClr val="FF8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62" name="Freeform 306">
                <a:extLst>
                  <a:ext uri="{FF2B5EF4-FFF2-40B4-BE49-F238E27FC236}">
                    <a16:creationId xmlns:a16="http://schemas.microsoft.com/office/drawing/2014/main" id="{9635075C-4499-418F-9A50-AD616A63C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0" y="2054"/>
                <a:ext cx="119" cy="57"/>
              </a:xfrm>
              <a:custGeom>
                <a:avLst/>
                <a:gdLst>
                  <a:gd name="T0" fmla="*/ 306 w 356"/>
                  <a:gd name="T1" fmla="*/ 171 h 171"/>
                  <a:gd name="T2" fmla="*/ 356 w 356"/>
                  <a:gd name="T3" fmla="*/ 130 h 171"/>
                  <a:gd name="T4" fmla="*/ 350 w 356"/>
                  <a:gd name="T5" fmla="*/ 130 h 171"/>
                  <a:gd name="T6" fmla="*/ 344 w 356"/>
                  <a:gd name="T7" fmla="*/ 130 h 171"/>
                  <a:gd name="T8" fmla="*/ 337 w 356"/>
                  <a:gd name="T9" fmla="*/ 130 h 171"/>
                  <a:gd name="T10" fmla="*/ 331 w 356"/>
                  <a:gd name="T11" fmla="*/ 130 h 171"/>
                  <a:gd name="T12" fmla="*/ 327 w 356"/>
                  <a:gd name="T13" fmla="*/ 130 h 171"/>
                  <a:gd name="T14" fmla="*/ 320 w 356"/>
                  <a:gd name="T15" fmla="*/ 129 h 171"/>
                  <a:gd name="T16" fmla="*/ 315 w 356"/>
                  <a:gd name="T17" fmla="*/ 129 h 171"/>
                  <a:gd name="T18" fmla="*/ 310 w 356"/>
                  <a:gd name="T19" fmla="*/ 128 h 171"/>
                  <a:gd name="T20" fmla="*/ 302 w 356"/>
                  <a:gd name="T21" fmla="*/ 125 h 171"/>
                  <a:gd name="T22" fmla="*/ 297 w 356"/>
                  <a:gd name="T23" fmla="*/ 123 h 171"/>
                  <a:gd name="T24" fmla="*/ 290 w 356"/>
                  <a:gd name="T25" fmla="*/ 121 h 171"/>
                  <a:gd name="T26" fmla="*/ 283 w 356"/>
                  <a:gd name="T27" fmla="*/ 121 h 171"/>
                  <a:gd name="T28" fmla="*/ 275 w 356"/>
                  <a:gd name="T29" fmla="*/ 119 h 171"/>
                  <a:gd name="T30" fmla="*/ 267 w 356"/>
                  <a:gd name="T31" fmla="*/ 115 h 171"/>
                  <a:gd name="T32" fmla="*/ 260 w 356"/>
                  <a:gd name="T33" fmla="*/ 112 h 171"/>
                  <a:gd name="T34" fmla="*/ 253 w 356"/>
                  <a:gd name="T35" fmla="*/ 110 h 171"/>
                  <a:gd name="T36" fmla="*/ 197 w 356"/>
                  <a:gd name="T37" fmla="*/ 87 h 171"/>
                  <a:gd name="T38" fmla="*/ 0 w 356"/>
                  <a:gd name="T39" fmla="*/ 0 h 171"/>
                  <a:gd name="T40" fmla="*/ 305 w 356"/>
                  <a:gd name="T41" fmla="*/ 169 h 171"/>
                  <a:gd name="T42" fmla="*/ 306 w 356"/>
                  <a:gd name="T43" fmla="*/ 171 h 171"/>
                  <a:gd name="T44" fmla="*/ 306 w 356"/>
                  <a:gd name="T45" fmla="*/ 1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6" h="171">
                    <a:moveTo>
                      <a:pt x="306" y="171"/>
                    </a:moveTo>
                    <a:lnTo>
                      <a:pt x="356" y="130"/>
                    </a:lnTo>
                    <a:lnTo>
                      <a:pt x="350" y="130"/>
                    </a:lnTo>
                    <a:lnTo>
                      <a:pt x="344" y="130"/>
                    </a:lnTo>
                    <a:lnTo>
                      <a:pt x="337" y="130"/>
                    </a:lnTo>
                    <a:lnTo>
                      <a:pt x="331" y="130"/>
                    </a:lnTo>
                    <a:lnTo>
                      <a:pt x="327" y="130"/>
                    </a:lnTo>
                    <a:lnTo>
                      <a:pt x="320" y="129"/>
                    </a:lnTo>
                    <a:lnTo>
                      <a:pt x="315" y="129"/>
                    </a:lnTo>
                    <a:lnTo>
                      <a:pt x="310" y="128"/>
                    </a:lnTo>
                    <a:lnTo>
                      <a:pt x="302" y="125"/>
                    </a:lnTo>
                    <a:lnTo>
                      <a:pt x="297" y="123"/>
                    </a:lnTo>
                    <a:lnTo>
                      <a:pt x="290" y="121"/>
                    </a:lnTo>
                    <a:lnTo>
                      <a:pt x="283" y="121"/>
                    </a:lnTo>
                    <a:lnTo>
                      <a:pt x="275" y="119"/>
                    </a:lnTo>
                    <a:lnTo>
                      <a:pt x="267" y="115"/>
                    </a:lnTo>
                    <a:lnTo>
                      <a:pt x="260" y="112"/>
                    </a:lnTo>
                    <a:lnTo>
                      <a:pt x="253" y="110"/>
                    </a:lnTo>
                    <a:lnTo>
                      <a:pt x="197" y="87"/>
                    </a:lnTo>
                    <a:lnTo>
                      <a:pt x="0" y="0"/>
                    </a:lnTo>
                    <a:lnTo>
                      <a:pt x="305" y="169"/>
                    </a:lnTo>
                    <a:lnTo>
                      <a:pt x="306" y="171"/>
                    </a:lnTo>
                    <a:lnTo>
                      <a:pt x="306" y="171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63" name="Freeform 307">
                <a:extLst>
                  <a:ext uri="{FF2B5EF4-FFF2-40B4-BE49-F238E27FC236}">
                    <a16:creationId xmlns:a16="http://schemas.microsoft.com/office/drawing/2014/main" id="{51D68CAF-1294-4721-8601-02F9380C9D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1918"/>
                <a:ext cx="52" cy="69"/>
              </a:xfrm>
              <a:custGeom>
                <a:avLst/>
                <a:gdLst>
                  <a:gd name="T0" fmla="*/ 0 w 156"/>
                  <a:gd name="T1" fmla="*/ 26 h 208"/>
                  <a:gd name="T2" fmla="*/ 9 w 156"/>
                  <a:gd name="T3" fmla="*/ 112 h 208"/>
                  <a:gd name="T4" fmla="*/ 9 w 156"/>
                  <a:gd name="T5" fmla="*/ 151 h 208"/>
                  <a:gd name="T6" fmla="*/ 7 w 156"/>
                  <a:gd name="T7" fmla="*/ 208 h 208"/>
                  <a:gd name="T8" fmla="*/ 7 w 156"/>
                  <a:gd name="T9" fmla="*/ 208 h 208"/>
                  <a:gd name="T10" fmla="*/ 33 w 156"/>
                  <a:gd name="T11" fmla="*/ 195 h 208"/>
                  <a:gd name="T12" fmla="*/ 156 w 156"/>
                  <a:gd name="T13" fmla="*/ 126 h 208"/>
                  <a:gd name="T14" fmla="*/ 151 w 156"/>
                  <a:gd name="T15" fmla="*/ 120 h 208"/>
                  <a:gd name="T16" fmla="*/ 87 w 156"/>
                  <a:gd name="T17" fmla="*/ 46 h 208"/>
                  <a:gd name="T18" fmla="*/ 46 w 156"/>
                  <a:gd name="T19" fmla="*/ 1 h 208"/>
                  <a:gd name="T20" fmla="*/ 41 w 156"/>
                  <a:gd name="T21" fmla="*/ 0 h 208"/>
                  <a:gd name="T22" fmla="*/ 17 w 156"/>
                  <a:gd name="T23" fmla="*/ 14 h 208"/>
                  <a:gd name="T24" fmla="*/ 0 w 156"/>
                  <a:gd name="T25" fmla="*/ 26 h 208"/>
                  <a:gd name="T26" fmla="*/ 0 w 156"/>
                  <a:gd name="T27" fmla="*/ 2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6" h="208">
                    <a:moveTo>
                      <a:pt x="0" y="26"/>
                    </a:moveTo>
                    <a:lnTo>
                      <a:pt x="9" y="112"/>
                    </a:lnTo>
                    <a:lnTo>
                      <a:pt x="9" y="151"/>
                    </a:lnTo>
                    <a:lnTo>
                      <a:pt x="7" y="208"/>
                    </a:lnTo>
                    <a:lnTo>
                      <a:pt x="7" y="208"/>
                    </a:lnTo>
                    <a:lnTo>
                      <a:pt x="33" y="195"/>
                    </a:lnTo>
                    <a:lnTo>
                      <a:pt x="156" y="126"/>
                    </a:lnTo>
                    <a:lnTo>
                      <a:pt x="151" y="120"/>
                    </a:lnTo>
                    <a:lnTo>
                      <a:pt x="87" y="46"/>
                    </a:lnTo>
                    <a:lnTo>
                      <a:pt x="46" y="1"/>
                    </a:lnTo>
                    <a:lnTo>
                      <a:pt x="41" y="0"/>
                    </a:lnTo>
                    <a:lnTo>
                      <a:pt x="17" y="14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64" name="Freeform 308">
                <a:extLst>
                  <a:ext uri="{FF2B5EF4-FFF2-40B4-BE49-F238E27FC236}">
                    <a16:creationId xmlns:a16="http://schemas.microsoft.com/office/drawing/2014/main" id="{5E824714-EDC5-44C5-BC73-5B89F415B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4" y="1918"/>
                <a:ext cx="52" cy="69"/>
              </a:xfrm>
              <a:custGeom>
                <a:avLst/>
                <a:gdLst>
                  <a:gd name="T0" fmla="*/ 0 w 156"/>
                  <a:gd name="T1" fmla="*/ 26 h 208"/>
                  <a:gd name="T2" fmla="*/ 9 w 156"/>
                  <a:gd name="T3" fmla="*/ 112 h 208"/>
                  <a:gd name="T4" fmla="*/ 9 w 156"/>
                  <a:gd name="T5" fmla="*/ 151 h 208"/>
                  <a:gd name="T6" fmla="*/ 7 w 156"/>
                  <a:gd name="T7" fmla="*/ 208 h 208"/>
                  <a:gd name="T8" fmla="*/ 7 w 156"/>
                  <a:gd name="T9" fmla="*/ 208 h 208"/>
                  <a:gd name="T10" fmla="*/ 33 w 156"/>
                  <a:gd name="T11" fmla="*/ 195 h 208"/>
                  <a:gd name="T12" fmla="*/ 156 w 156"/>
                  <a:gd name="T13" fmla="*/ 126 h 208"/>
                  <a:gd name="T14" fmla="*/ 151 w 156"/>
                  <a:gd name="T15" fmla="*/ 120 h 208"/>
                  <a:gd name="T16" fmla="*/ 87 w 156"/>
                  <a:gd name="T17" fmla="*/ 46 h 208"/>
                  <a:gd name="T18" fmla="*/ 46 w 156"/>
                  <a:gd name="T19" fmla="*/ 1 h 208"/>
                  <a:gd name="T20" fmla="*/ 41 w 156"/>
                  <a:gd name="T21" fmla="*/ 0 h 208"/>
                  <a:gd name="T22" fmla="*/ 17 w 156"/>
                  <a:gd name="T23" fmla="*/ 14 h 208"/>
                  <a:gd name="T24" fmla="*/ 0 w 156"/>
                  <a:gd name="T25" fmla="*/ 26 h 208"/>
                  <a:gd name="T26" fmla="*/ 0 w 156"/>
                  <a:gd name="T27" fmla="*/ 2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56" h="208">
                    <a:moveTo>
                      <a:pt x="0" y="26"/>
                    </a:moveTo>
                    <a:lnTo>
                      <a:pt x="9" y="112"/>
                    </a:lnTo>
                    <a:lnTo>
                      <a:pt x="9" y="151"/>
                    </a:lnTo>
                    <a:lnTo>
                      <a:pt x="7" y="208"/>
                    </a:lnTo>
                    <a:lnTo>
                      <a:pt x="7" y="208"/>
                    </a:lnTo>
                    <a:lnTo>
                      <a:pt x="33" y="195"/>
                    </a:lnTo>
                    <a:lnTo>
                      <a:pt x="156" y="126"/>
                    </a:lnTo>
                    <a:lnTo>
                      <a:pt x="151" y="120"/>
                    </a:lnTo>
                    <a:lnTo>
                      <a:pt x="87" y="46"/>
                    </a:lnTo>
                    <a:lnTo>
                      <a:pt x="46" y="1"/>
                    </a:lnTo>
                    <a:lnTo>
                      <a:pt x="41" y="0"/>
                    </a:lnTo>
                    <a:lnTo>
                      <a:pt x="17" y="14"/>
                    </a:lnTo>
                    <a:lnTo>
                      <a:pt x="0" y="26"/>
                    </a:lnTo>
                    <a:lnTo>
                      <a:pt x="0" y="26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65" name="Freeform 309">
                <a:extLst>
                  <a:ext uri="{FF2B5EF4-FFF2-40B4-BE49-F238E27FC236}">
                    <a16:creationId xmlns:a16="http://schemas.microsoft.com/office/drawing/2014/main" id="{1FECBEC9-30FC-4D37-AEAE-D18515967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2" y="1944"/>
                <a:ext cx="16" cy="15"/>
              </a:xfrm>
              <a:custGeom>
                <a:avLst/>
                <a:gdLst>
                  <a:gd name="T0" fmla="*/ 45 w 49"/>
                  <a:gd name="T1" fmla="*/ 46 h 46"/>
                  <a:gd name="T2" fmla="*/ 47 w 49"/>
                  <a:gd name="T3" fmla="*/ 46 h 46"/>
                  <a:gd name="T4" fmla="*/ 49 w 49"/>
                  <a:gd name="T5" fmla="*/ 44 h 46"/>
                  <a:gd name="T6" fmla="*/ 36 w 49"/>
                  <a:gd name="T7" fmla="*/ 35 h 46"/>
                  <a:gd name="T8" fmla="*/ 5 w 49"/>
                  <a:gd name="T9" fmla="*/ 3 h 46"/>
                  <a:gd name="T10" fmla="*/ 0 w 49"/>
                  <a:gd name="T11" fmla="*/ 0 h 46"/>
                  <a:gd name="T12" fmla="*/ 32 w 49"/>
                  <a:gd name="T13" fmla="*/ 33 h 46"/>
                  <a:gd name="T14" fmla="*/ 45 w 49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46">
                    <a:moveTo>
                      <a:pt x="45" y="46"/>
                    </a:moveTo>
                    <a:lnTo>
                      <a:pt x="47" y="46"/>
                    </a:lnTo>
                    <a:lnTo>
                      <a:pt x="49" y="44"/>
                    </a:lnTo>
                    <a:lnTo>
                      <a:pt x="36" y="35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32" y="33"/>
                    </a:lnTo>
                    <a:lnTo>
                      <a:pt x="45" y="46"/>
                    </a:lnTo>
                    <a:close/>
                  </a:path>
                </a:pathLst>
              </a:custGeom>
              <a:solidFill>
                <a:srgbClr val="FF8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66" name="Freeform 310">
                <a:extLst>
                  <a:ext uri="{FF2B5EF4-FFF2-40B4-BE49-F238E27FC236}">
                    <a16:creationId xmlns:a16="http://schemas.microsoft.com/office/drawing/2014/main" id="{A8065A18-A80C-4991-8B29-C02903448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2" y="1944"/>
                <a:ext cx="16" cy="15"/>
              </a:xfrm>
              <a:custGeom>
                <a:avLst/>
                <a:gdLst>
                  <a:gd name="T0" fmla="*/ 45 w 49"/>
                  <a:gd name="T1" fmla="*/ 46 h 46"/>
                  <a:gd name="T2" fmla="*/ 47 w 49"/>
                  <a:gd name="T3" fmla="*/ 46 h 46"/>
                  <a:gd name="T4" fmla="*/ 49 w 49"/>
                  <a:gd name="T5" fmla="*/ 44 h 46"/>
                  <a:gd name="T6" fmla="*/ 36 w 49"/>
                  <a:gd name="T7" fmla="*/ 35 h 46"/>
                  <a:gd name="T8" fmla="*/ 5 w 49"/>
                  <a:gd name="T9" fmla="*/ 3 h 46"/>
                  <a:gd name="T10" fmla="*/ 0 w 49"/>
                  <a:gd name="T11" fmla="*/ 0 h 46"/>
                  <a:gd name="T12" fmla="*/ 32 w 49"/>
                  <a:gd name="T13" fmla="*/ 33 h 46"/>
                  <a:gd name="T14" fmla="*/ 45 w 49"/>
                  <a:gd name="T15" fmla="*/ 46 h 46"/>
                  <a:gd name="T16" fmla="*/ 45 w 49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46">
                    <a:moveTo>
                      <a:pt x="45" y="46"/>
                    </a:moveTo>
                    <a:lnTo>
                      <a:pt x="47" y="46"/>
                    </a:lnTo>
                    <a:lnTo>
                      <a:pt x="49" y="44"/>
                    </a:lnTo>
                    <a:lnTo>
                      <a:pt x="36" y="35"/>
                    </a:lnTo>
                    <a:lnTo>
                      <a:pt x="5" y="3"/>
                    </a:lnTo>
                    <a:lnTo>
                      <a:pt x="0" y="0"/>
                    </a:lnTo>
                    <a:lnTo>
                      <a:pt x="32" y="33"/>
                    </a:lnTo>
                    <a:lnTo>
                      <a:pt x="45" y="46"/>
                    </a:lnTo>
                    <a:lnTo>
                      <a:pt x="45" y="46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67" name="Freeform 311">
                <a:extLst>
                  <a:ext uri="{FF2B5EF4-FFF2-40B4-BE49-F238E27FC236}">
                    <a16:creationId xmlns:a16="http://schemas.microsoft.com/office/drawing/2014/main" id="{2D2B43E1-4CC7-4BF6-B899-943EAD91F9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1966"/>
                <a:ext cx="8" cy="7"/>
              </a:xfrm>
              <a:custGeom>
                <a:avLst/>
                <a:gdLst>
                  <a:gd name="T0" fmla="*/ 0 w 23"/>
                  <a:gd name="T1" fmla="*/ 15 h 21"/>
                  <a:gd name="T2" fmla="*/ 1 w 23"/>
                  <a:gd name="T3" fmla="*/ 21 h 21"/>
                  <a:gd name="T4" fmla="*/ 23 w 23"/>
                  <a:gd name="T5" fmla="*/ 21 h 21"/>
                  <a:gd name="T6" fmla="*/ 15 w 23"/>
                  <a:gd name="T7" fmla="*/ 0 h 21"/>
                  <a:gd name="T8" fmla="*/ 0 w 23"/>
                  <a:gd name="T9" fmla="*/ 15 h 21"/>
                  <a:gd name="T10" fmla="*/ 0 w 23"/>
                  <a:gd name="T11" fmla="*/ 15 h 21"/>
                  <a:gd name="T12" fmla="*/ 0 w 23"/>
                  <a:gd name="T13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1">
                    <a:moveTo>
                      <a:pt x="0" y="15"/>
                    </a:moveTo>
                    <a:lnTo>
                      <a:pt x="1" y="21"/>
                    </a:lnTo>
                    <a:lnTo>
                      <a:pt x="23" y="21"/>
                    </a:lnTo>
                    <a:lnTo>
                      <a:pt x="15" y="0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68" name="Freeform 312">
                <a:extLst>
                  <a:ext uri="{FF2B5EF4-FFF2-40B4-BE49-F238E27FC236}">
                    <a16:creationId xmlns:a16="http://schemas.microsoft.com/office/drawing/2014/main" id="{A71C362C-F200-4ABB-8B1F-1BB85F9F5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7" y="2075"/>
                <a:ext cx="9" cy="7"/>
              </a:xfrm>
              <a:custGeom>
                <a:avLst/>
                <a:gdLst>
                  <a:gd name="T0" fmla="*/ 24 w 26"/>
                  <a:gd name="T1" fmla="*/ 22 h 22"/>
                  <a:gd name="T2" fmla="*/ 26 w 26"/>
                  <a:gd name="T3" fmla="*/ 18 h 22"/>
                  <a:gd name="T4" fmla="*/ 16 w 26"/>
                  <a:gd name="T5" fmla="*/ 0 h 22"/>
                  <a:gd name="T6" fmla="*/ 0 w 26"/>
                  <a:gd name="T7" fmla="*/ 14 h 22"/>
                  <a:gd name="T8" fmla="*/ 24 w 26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2">
                    <a:moveTo>
                      <a:pt x="24" y="22"/>
                    </a:moveTo>
                    <a:lnTo>
                      <a:pt x="26" y="18"/>
                    </a:lnTo>
                    <a:lnTo>
                      <a:pt x="16" y="0"/>
                    </a:lnTo>
                    <a:lnTo>
                      <a:pt x="0" y="14"/>
                    </a:lnTo>
                    <a:lnTo>
                      <a:pt x="24" y="22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69" name="Freeform 313">
                <a:extLst>
                  <a:ext uri="{FF2B5EF4-FFF2-40B4-BE49-F238E27FC236}">
                    <a16:creationId xmlns:a16="http://schemas.microsoft.com/office/drawing/2014/main" id="{6690F2DC-BFED-47C8-8972-4201D1886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" y="2107"/>
                <a:ext cx="9" cy="8"/>
              </a:xfrm>
              <a:custGeom>
                <a:avLst/>
                <a:gdLst>
                  <a:gd name="T0" fmla="*/ 22 w 28"/>
                  <a:gd name="T1" fmla="*/ 25 h 25"/>
                  <a:gd name="T2" fmla="*/ 23 w 28"/>
                  <a:gd name="T3" fmla="*/ 25 h 25"/>
                  <a:gd name="T4" fmla="*/ 28 w 28"/>
                  <a:gd name="T5" fmla="*/ 13 h 25"/>
                  <a:gd name="T6" fmla="*/ 0 w 28"/>
                  <a:gd name="T7" fmla="*/ 0 h 25"/>
                  <a:gd name="T8" fmla="*/ 14 w 28"/>
                  <a:gd name="T9" fmla="*/ 12 h 25"/>
                  <a:gd name="T10" fmla="*/ 22 w 28"/>
                  <a:gd name="T1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5">
                    <a:moveTo>
                      <a:pt x="22" y="25"/>
                    </a:moveTo>
                    <a:lnTo>
                      <a:pt x="23" y="25"/>
                    </a:lnTo>
                    <a:lnTo>
                      <a:pt x="28" y="13"/>
                    </a:lnTo>
                    <a:lnTo>
                      <a:pt x="0" y="0"/>
                    </a:lnTo>
                    <a:lnTo>
                      <a:pt x="14" y="12"/>
                    </a:lnTo>
                    <a:lnTo>
                      <a:pt x="22" y="25"/>
                    </a:lnTo>
                    <a:close/>
                  </a:path>
                </a:pathLst>
              </a:custGeom>
              <a:solidFill>
                <a:srgbClr val="FF8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70" name="Freeform 314">
                <a:extLst>
                  <a:ext uri="{FF2B5EF4-FFF2-40B4-BE49-F238E27FC236}">
                    <a16:creationId xmlns:a16="http://schemas.microsoft.com/office/drawing/2014/main" id="{C9EAF31F-A235-4093-A098-CF2163D67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8" y="2107"/>
                <a:ext cx="9" cy="8"/>
              </a:xfrm>
              <a:custGeom>
                <a:avLst/>
                <a:gdLst>
                  <a:gd name="T0" fmla="*/ 22 w 28"/>
                  <a:gd name="T1" fmla="*/ 25 h 25"/>
                  <a:gd name="T2" fmla="*/ 23 w 28"/>
                  <a:gd name="T3" fmla="*/ 25 h 25"/>
                  <a:gd name="T4" fmla="*/ 28 w 28"/>
                  <a:gd name="T5" fmla="*/ 13 h 25"/>
                  <a:gd name="T6" fmla="*/ 0 w 28"/>
                  <a:gd name="T7" fmla="*/ 0 h 25"/>
                  <a:gd name="T8" fmla="*/ 14 w 28"/>
                  <a:gd name="T9" fmla="*/ 12 h 25"/>
                  <a:gd name="T10" fmla="*/ 22 w 28"/>
                  <a:gd name="T11" fmla="*/ 25 h 25"/>
                  <a:gd name="T12" fmla="*/ 22 w 28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5">
                    <a:moveTo>
                      <a:pt x="22" y="25"/>
                    </a:moveTo>
                    <a:lnTo>
                      <a:pt x="23" y="25"/>
                    </a:lnTo>
                    <a:lnTo>
                      <a:pt x="28" y="13"/>
                    </a:lnTo>
                    <a:lnTo>
                      <a:pt x="0" y="0"/>
                    </a:lnTo>
                    <a:lnTo>
                      <a:pt x="14" y="12"/>
                    </a:lnTo>
                    <a:lnTo>
                      <a:pt x="22" y="25"/>
                    </a:lnTo>
                    <a:lnTo>
                      <a:pt x="22" y="25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71" name="Freeform 315">
                <a:extLst>
                  <a:ext uri="{FF2B5EF4-FFF2-40B4-BE49-F238E27FC236}">
                    <a16:creationId xmlns:a16="http://schemas.microsoft.com/office/drawing/2014/main" id="{8FC20263-8F65-4AB8-AD3E-02427C152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1" y="1893"/>
                <a:ext cx="451" cy="255"/>
              </a:xfrm>
              <a:custGeom>
                <a:avLst/>
                <a:gdLst>
                  <a:gd name="T0" fmla="*/ 270 w 1353"/>
                  <a:gd name="T1" fmla="*/ 530 h 765"/>
                  <a:gd name="T2" fmla="*/ 205 w 1353"/>
                  <a:gd name="T3" fmla="*/ 572 h 765"/>
                  <a:gd name="T4" fmla="*/ 115 w 1353"/>
                  <a:gd name="T5" fmla="*/ 642 h 765"/>
                  <a:gd name="T6" fmla="*/ 58 w 1353"/>
                  <a:gd name="T7" fmla="*/ 689 h 765"/>
                  <a:gd name="T8" fmla="*/ 22 w 1353"/>
                  <a:gd name="T9" fmla="*/ 725 h 765"/>
                  <a:gd name="T10" fmla="*/ 17 w 1353"/>
                  <a:gd name="T11" fmla="*/ 732 h 765"/>
                  <a:gd name="T12" fmla="*/ 11 w 1353"/>
                  <a:gd name="T13" fmla="*/ 738 h 765"/>
                  <a:gd name="T14" fmla="*/ 6 w 1353"/>
                  <a:gd name="T15" fmla="*/ 749 h 765"/>
                  <a:gd name="T16" fmla="*/ 2 w 1353"/>
                  <a:gd name="T17" fmla="*/ 755 h 765"/>
                  <a:gd name="T18" fmla="*/ 0 w 1353"/>
                  <a:gd name="T19" fmla="*/ 760 h 765"/>
                  <a:gd name="T20" fmla="*/ 2 w 1353"/>
                  <a:gd name="T21" fmla="*/ 765 h 765"/>
                  <a:gd name="T22" fmla="*/ 8 w 1353"/>
                  <a:gd name="T23" fmla="*/ 765 h 765"/>
                  <a:gd name="T24" fmla="*/ 15 w 1353"/>
                  <a:gd name="T25" fmla="*/ 765 h 765"/>
                  <a:gd name="T26" fmla="*/ 58 w 1353"/>
                  <a:gd name="T27" fmla="*/ 739 h 765"/>
                  <a:gd name="T28" fmla="*/ 104 w 1353"/>
                  <a:gd name="T29" fmla="*/ 715 h 765"/>
                  <a:gd name="T30" fmla="*/ 142 w 1353"/>
                  <a:gd name="T31" fmla="*/ 703 h 765"/>
                  <a:gd name="T32" fmla="*/ 154 w 1353"/>
                  <a:gd name="T33" fmla="*/ 699 h 765"/>
                  <a:gd name="T34" fmla="*/ 181 w 1353"/>
                  <a:gd name="T35" fmla="*/ 677 h 765"/>
                  <a:gd name="T36" fmla="*/ 224 w 1353"/>
                  <a:gd name="T37" fmla="*/ 648 h 765"/>
                  <a:gd name="T38" fmla="*/ 216 w 1353"/>
                  <a:gd name="T39" fmla="*/ 635 h 765"/>
                  <a:gd name="T40" fmla="*/ 216 w 1353"/>
                  <a:gd name="T41" fmla="*/ 630 h 765"/>
                  <a:gd name="T42" fmla="*/ 219 w 1353"/>
                  <a:gd name="T43" fmla="*/ 630 h 765"/>
                  <a:gd name="T44" fmla="*/ 245 w 1353"/>
                  <a:gd name="T45" fmla="*/ 613 h 765"/>
                  <a:gd name="T46" fmla="*/ 248 w 1353"/>
                  <a:gd name="T47" fmla="*/ 615 h 765"/>
                  <a:gd name="T48" fmla="*/ 248 w 1353"/>
                  <a:gd name="T49" fmla="*/ 615 h 765"/>
                  <a:gd name="T50" fmla="*/ 256 w 1353"/>
                  <a:gd name="T51" fmla="*/ 630 h 765"/>
                  <a:gd name="T52" fmla="*/ 339 w 1353"/>
                  <a:gd name="T53" fmla="*/ 585 h 765"/>
                  <a:gd name="T54" fmla="*/ 705 w 1353"/>
                  <a:gd name="T55" fmla="*/ 390 h 765"/>
                  <a:gd name="T56" fmla="*/ 720 w 1353"/>
                  <a:gd name="T57" fmla="*/ 378 h 765"/>
                  <a:gd name="T58" fmla="*/ 728 w 1353"/>
                  <a:gd name="T59" fmla="*/ 377 h 765"/>
                  <a:gd name="T60" fmla="*/ 1102 w 1353"/>
                  <a:gd name="T61" fmla="*/ 178 h 765"/>
                  <a:gd name="T62" fmla="*/ 1158 w 1353"/>
                  <a:gd name="T63" fmla="*/ 147 h 765"/>
                  <a:gd name="T64" fmla="*/ 1150 w 1353"/>
                  <a:gd name="T65" fmla="*/ 134 h 765"/>
                  <a:gd name="T66" fmla="*/ 1151 w 1353"/>
                  <a:gd name="T67" fmla="*/ 128 h 765"/>
                  <a:gd name="T68" fmla="*/ 1154 w 1353"/>
                  <a:gd name="T69" fmla="*/ 126 h 765"/>
                  <a:gd name="T70" fmla="*/ 1189 w 1353"/>
                  <a:gd name="T71" fmla="*/ 102 h 765"/>
                  <a:gd name="T72" fmla="*/ 1193 w 1353"/>
                  <a:gd name="T73" fmla="*/ 102 h 765"/>
                  <a:gd name="T74" fmla="*/ 1194 w 1353"/>
                  <a:gd name="T75" fmla="*/ 105 h 765"/>
                  <a:gd name="T76" fmla="*/ 1205 w 1353"/>
                  <a:gd name="T77" fmla="*/ 122 h 765"/>
                  <a:gd name="T78" fmla="*/ 1223 w 1353"/>
                  <a:gd name="T79" fmla="*/ 108 h 765"/>
                  <a:gd name="T80" fmla="*/ 1265 w 1353"/>
                  <a:gd name="T81" fmla="*/ 78 h 765"/>
                  <a:gd name="T82" fmla="*/ 1304 w 1353"/>
                  <a:gd name="T83" fmla="*/ 45 h 765"/>
                  <a:gd name="T84" fmla="*/ 1349 w 1353"/>
                  <a:gd name="T85" fmla="*/ 9 h 765"/>
                  <a:gd name="T86" fmla="*/ 1353 w 1353"/>
                  <a:gd name="T87" fmla="*/ 5 h 765"/>
                  <a:gd name="T88" fmla="*/ 1340 w 1353"/>
                  <a:gd name="T89" fmla="*/ 4 h 765"/>
                  <a:gd name="T90" fmla="*/ 1327 w 1353"/>
                  <a:gd name="T91" fmla="*/ 2 h 765"/>
                  <a:gd name="T92" fmla="*/ 1317 w 1353"/>
                  <a:gd name="T93" fmla="*/ 0 h 765"/>
                  <a:gd name="T94" fmla="*/ 1304 w 1353"/>
                  <a:gd name="T95" fmla="*/ 0 h 765"/>
                  <a:gd name="T96" fmla="*/ 1292 w 1353"/>
                  <a:gd name="T97" fmla="*/ 0 h 765"/>
                  <a:gd name="T98" fmla="*/ 1279 w 1353"/>
                  <a:gd name="T99" fmla="*/ 0 h 765"/>
                  <a:gd name="T100" fmla="*/ 1269 w 1353"/>
                  <a:gd name="T101" fmla="*/ 1 h 765"/>
                  <a:gd name="T102" fmla="*/ 1257 w 1353"/>
                  <a:gd name="T103" fmla="*/ 4 h 765"/>
                  <a:gd name="T104" fmla="*/ 1240 w 1353"/>
                  <a:gd name="T105" fmla="*/ 7 h 765"/>
                  <a:gd name="T106" fmla="*/ 1224 w 1353"/>
                  <a:gd name="T107" fmla="*/ 13 h 765"/>
                  <a:gd name="T108" fmla="*/ 1209 w 1353"/>
                  <a:gd name="T109" fmla="*/ 18 h 765"/>
                  <a:gd name="T110" fmla="*/ 1193 w 1353"/>
                  <a:gd name="T111" fmla="*/ 23 h 765"/>
                  <a:gd name="T112" fmla="*/ 1177 w 1353"/>
                  <a:gd name="T113" fmla="*/ 31 h 765"/>
                  <a:gd name="T114" fmla="*/ 1162 w 1353"/>
                  <a:gd name="T115" fmla="*/ 39 h 765"/>
                  <a:gd name="T116" fmla="*/ 1146 w 1353"/>
                  <a:gd name="T117" fmla="*/ 46 h 765"/>
                  <a:gd name="T118" fmla="*/ 1132 w 1353"/>
                  <a:gd name="T119" fmla="*/ 54 h 765"/>
                  <a:gd name="T120" fmla="*/ 365 w 1353"/>
                  <a:gd name="T121" fmla="*/ 478 h 765"/>
                  <a:gd name="T122" fmla="*/ 270 w 1353"/>
                  <a:gd name="T123" fmla="*/ 530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53" h="765">
                    <a:moveTo>
                      <a:pt x="270" y="530"/>
                    </a:moveTo>
                    <a:lnTo>
                      <a:pt x="205" y="572"/>
                    </a:lnTo>
                    <a:lnTo>
                      <a:pt x="115" y="642"/>
                    </a:lnTo>
                    <a:lnTo>
                      <a:pt x="58" y="689"/>
                    </a:lnTo>
                    <a:lnTo>
                      <a:pt x="22" y="725"/>
                    </a:lnTo>
                    <a:lnTo>
                      <a:pt x="17" y="732"/>
                    </a:lnTo>
                    <a:lnTo>
                      <a:pt x="11" y="738"/>
                    </a:lnTo>
                    <a:lnTo>
                      <a:pt x="6" y="749"/>
                    </a:lnTo>
                    <a:lnTo>
                      <a:pt x="2" y="755"/>
                    </a:lnTo>
                    <a:lnTo>
                      <a:pt x="0" y="760"/>
                    </a:lnTo>
                    <a:lnTo>
                      <a:pt x="2" y="765"/>
                    </a:lnTo>
                    <a:lnTo>
                      <a:pt x="8" y="765"/>
                    </a:lnTo>
                    <a:lnTo>
                      <a:pt x="15" y="765"/>
                    </a:lnTo>
                    <a:lnTo>
                      <a:pt x="58" y="739"/>
                    </a:lnTo>
                    <a:lnTo>
                      <a:pt x="104" y="715"/>
                    </a:lnTo>
                    <a:lnTo>
                      <a:pt x="142" y="703"/>
                    </a:lnTo>
                    <a:lnTo>
                      <a:pt x="154" y="699"/>
                    </a:lnTo>
                    <a:lnTo>
                      <a:pt x="181" y="677"/>
                    </a:lnTo>
                    <a:lnTo>
                      <a:pt x="224" y="648"/>
                    </a:lnTo>
                    <a:lnTo>
                      <a:pt x="216" y="635"/>
                    </a:lnTo>
                    <a:lnTo>
                      <a:pt x="216" y="630"/>
                    </a:lnTo>
                    <a:lnTo>
                      <a:pt x="219" y="630"/>
                    </a:lnTo>
                    <a:lnTo>
                      <a:pt x="245" y="613"/>
                    </a:lnTo>
                    <a:lnTo>
                      <a:pt x="248" y="615"/>
                    </a:lnTo>
                    <a:lnTo>
                      <a:pt x="248" y="615"/>
                    </a:lnTo>
                    <a:lnTo>
                      <a:pt x="256" y="630"/>
                    </a:lnTo>
                    <a:lnTo>
                      <a:pt x="339" y="585"/>
                    </a:lnTo>
                    <a:lnTo>
                      <a:pt x="705" y="390"/>
                    </a:lnTo>
                    <a:lnTo>
                      <a:pt x="720" y="378"/>
                    </a:lnTo>
                    <a:lnTo>
                      <a:pt x="728" y="377"/>
                    </a:lnTo>
                    <a:lnTo>
                      <a:pt x="1102" y="178"/>
                    </a:lnTo>
                    <a:lnTo>
                      <a:pt x="1158" y="147"/>
                    </a:lnTo>
                    <a:lnTo>
                      <a:pt x="1150" y="134"/>
                    </a:lnTo>
                    <a:lnTo>
                      <a:pt x="1151" y="128"/>
                    </a:lnTo>
                    <a:lnTo>
                      <a:pt x="1154" y="126"/>
                    </a:lnTo>
                    <a:lnTo>
                      <a:pt x="1189" y="102"/>
                    </a:lnTo>
                    <a:lnTo>
                      <a:pt x="1193" y="102"/>
                    </a:lnTo>
                    <a:lnTo>
                      <a:pt x="1194" y="105"/>
                    </a:lnTo>
                    <a:lnTo>
                      <a:pt x="1205" y="122"/>
                    </a:lnTo>
                    <a:lnTo>
                      <a:pt x="1223" y="108"/>
                    </a:lnTo>
                    <a:lnTo>
                      <a:pt x="1265" y="78"/>
                    </a:lnTo>
                    <a:lnTo>
                      <a:pt x="1304" y="45"/>
                    </a:lnTo>
                    <a:lnTo>
                      <a:pt x="1349" y="9"/>
                    </a:lnTo>
                    <a:lnTo>
                      <a:pt x="1353" y="5"/>
                    </a:lnTo>
                    <a:lnTo>
                      <a:pt x="1340" y="4"/>
                    </a:lnTo>
                    <a:lnTo>
                      <a:pt x="1327" y="2"/>
                    </a:lnTo>
                    <a:lnTo>
                      <a:pt x="1317" y="0"/>
                    </a:lnTo>
                    <a:lnTo>
                      <a:pt x="1304" y="0"/>
                    </a:lnTo>
                    <a:lnTo>
                      <a:pt x="1292" y="0"/>
                    </a:lnTo>
                    <a:lnTo>
                      <a:pt x="1279" y="0"/>
                    </a:lnTo>
                    <a:lnTo>
                      <a:pt x="1269" y="1"/>
                    </a:lnTo>
                    <a:lnTo>
                      <a:pt x="1257" y="4"/>
                    </a:lnTo>
                    <a:lnTo>
                      <a:pt x="1240" y="7"/>
                    </a:lnTo>
                    <a:lnTo>
                      <a:pt x="1224" y="13"/>
                    </a:lnTo>
                    <a:lnTo>
                      <a:pt x="1209" y="18"/>
                    </a:lnTo>
                    <a:lnTo>
                      <a:pt x="1193" y="23"/>
                    </a:lnTo>
                    <a:lnTo>
                      <a:pt x="1177" y="31"/>
                    </a:lnTo>
                    <a:lnTo>
                      <a:pt x="1162" y="39"/>
                    </a:lnTo>
                    <a:lnTo>
                      <a:pt x="1146" y="46"/>
                    </a:lnTo>
                    <a:lnTo>
                      <a:pt x="1132" y="54"/>
                    </a:lnTo>
                    <a:lnTo>
                      <a:pt x="365" y="478"/>
                    </a:lnTo>
                    <a:lnTo>
                      <a:pt x="270" y="53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72" name="Freeform 316">
                <a:extLst>
                  <a:ext uri="{FF2B5EF4-FFF2-40B4-BE49-F238E27FC236}">
                    <a16:creationId xmlns:a16="http://schemas.microsoft.com/office/drawing/2014/main" id="{BDA99C15-46FA-4691-9004-19B5AF05E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1" y="1893"/>
                <a:ext cx="451" cy="255"/>
              </a:xfrm>
              <a:custGeom>
                <a:avLst/>
                <a:gdLst>
                  <a:gd name="T0" fmla="*/ 270 w 1353"/>
                  <a:gd name="T1" fmla="*/ 530 h 765"/>
                  <a:gd name="T2" fmla="*/ 205 w 1353"/>
                  <a:gd name="T3" fmla="*/ 572 h 765"/>
                  <a:gd name="T4" fmla="*/ 115 w 1353"/>
                  <a:gd name="T5" fmla="*/ 642 h 765"/>
                  <a:gd name="T6" fmla="*/ 58 w 1353"/>
                  <a:gd name="T7" fmla="*/ 689 h 765"/>
                  <a:gd name="T8" fmla="*/ 22 w 1353"/>
                  <a:gd name="T9" fmla="*/ 725 h 765"/>
                  <a:gd name="T10" fmla="*/ 17 w 1353"/>
                  <a:gd name="T11" fmla="*/ 732 h 765"/>
                  <a:gd name="T12" fmla="*/ 11 w 1353"/>
                  <a:gd name="T13" fmla="*/ 738 h 765"/>
                  <a:gd name="T14" fmla="*/ 6 w 1353"/>
                  <a:gd name="T15" fmla="*/ 749 h 765"/>
                  <a:gd name="T16" fmla="*/ 2 w 1353"/>
                  <a:gd name="T17" fmla="*/ 755 h 765"/>
                  <a:gd name="T18" fmla="*/ 0 w 1353"/>
                  <a:gd name="T19" fmla="*/ 760 h 765"/>
                  <a:gd name="T20" fmla="*/ 2 w 1353"/>
                  <a:gd name="T21" fmla="*/ 765 h 765"/>
                  <a:gd name="T22" fmla="*/ 8 w 1353"/>
                  <a:gd name="T23" fmla="*/ 765 h 765"/>
                  <a:gd name="T24" fmla="*/ 15 w 1353"/>
                  <a:gd name="T25" fmla="*/ 765 h 765"/>
                  <a:gd name="T26" fmla="*/ 58 w 1353"/>
                  <a:gd name="T27" fmla="*/ 739 h 765"/>
                  <a:gd name="T28" fmla="*/ 104 w 1353"/>
                  <a:gd name="T29" fmla="*/ 715 h 765"/>
                  <a:gd name="T30" fmla="*/ 142 w 1353"/>
                  <a:gd name="T31" fmla="*/ 703 h 765"/>
                  <a:gd name="T32" fmla="*/ 154 w 1353"/>
                  <a:gd name="T33" fmla="*/ 699 h 765"/>
                  <a:gd name="T34" fmla="*/ 181 w 1353"/>
                  <a:gd name="T35" fmla="*/ 677 h 765"/>
                  <a:gd name="T36" fmla="*/ 224 w 1353"/>
                  <a:gd name="T37" fmla="*/ 648 h 765"/>
                  <a:gd name="T38" fmla="*/ 216 w 1353"/>
                  <a:gd name="T39" fmla="*/ 635 h 765"/>
                  <a:gd name="T40" fmla="*/ 216 w 1353"/>
                  <a:gd name="T41" fmla="*/ 630 h 765"/>
                  <a:gd name="T42" fmla="*/ 219 w 1353"/>
                  <a:gd name="T43" fmla="*/ 630 h 765"/>
                  <a:gd name="T44" fmla="*/ 245 w 1353"/>
                  <a:gd name="T45" fmla="*/ 613 h 765"/>
                  <a:gd name="T46" fmla="*/ 248 w 1353"/>
                  <a:gd name="T47" fmla="*/ 615 h 765"/>
                  <a:gd name="T48" fmla="*/ 248 w 1353"/>
                  <a:gd name="T49" fmla="*/ 615 h 765"/>
                  <a:gd name="T50" fmla="*/ 256 w 1353"/>
                  <a:gd name="T51" fmla="*/ 630 h 765"/>
                  <a:gd name="T52" fmla="*/ 339 w 1353"/>
                  <a:gd name="T53" fmla="*/ 585 h 765"/>
                  <a:gd name="T54" fmla="*/ 705 w 1353"/>
                  <a:gd name="T55" fmla="*/ 390 h 765"/>
                  <a:gd name="T56" fmla="*/ 720 w 1353"/>
                  <a:gd name="T57" fmla="*/ 378 h 765"/>
                  <a:gd name="T58" fmla="*/ 728 w 1353"/>
                  <a:gd name="T59" fmla="*/ 377 h 765"/>
                  <a:gd name="T60" fmla="*/ 1102 w 1353"/>
                  <a:gd name="T61" fmla="*/ 178 h 765"/>
                  <a:gd name="T62" fmla="*/ 1158 w 1353"/>
                  <a:gd name="T63" fmla="*/ 147 h 765"/>
                  <a:gd name="T64" fmla="*/ 1150 w 1353"/>
                  <a:gd name="T65" fmla="*/ 134 h 765"/>
                  <a:gd name="T66" fmla="*/ 1151 w 1353"/>
                  <a:gd name="T67" fmla="*/ 128 h 765"/>
                  <a:gd name="T68" fmla="*/ 1154 w 1353"/>
                  <a:gd name="T69" fmla="*/ 126 h 765"/>
                  <a:gd name="T70" fmla="*/ 1189 w 1353"/>
                  <a:gd name="T71" fmla="*/ 102 h 765"/>
                  <a:gd name="T72" fmla="*/ 1193 w 1353"/>
                  <a:gd name="T73" fmla="*/ 102 h 765"/>
                  <a:gd name="T74" fmla="*/ 1194 w 1353"/>
                  <a:gd name="T75" fmla="*/ 105 h 765"/>
                  <a:gd name="T76" fmla="*/ 1205 w 1353"/>
                  <a:gd name="T77" fmla="*/ 122 h 765"/>
                  <a:gd name="T78" fmla="*/ 1223 w 1353"/>
                  <a:gd name="T79" fmla="*/ 108 h 765"/>
                  <a:gd name="T80" fmla="*/ 1265 w 1353"/>
                  <a:gd name="T81" fmla="*/ 78 h 765"/>
                  <a:gd name="T82" fmla="*/ 1304 w 1353"/>
                  <a:gd name="T83" fmla="*/ 45 h 765"/>
                  <a:gd name="T84" fmla="*/ 1349 w 1353"/>
                  <a:gd name="T85" fmla="*/ 9 h 765"/>
                  <a:gd name="T86" fmla="*/ 1353 w 1353"/>
                  <a:gd name="T87" fmla="*/ 5 h 765"/>
                  <a:gd name="T88" fmla="*/ 1340 w 1353"/>
                  <a:gd name="T89" fmla="*/ 4 h 765"/>
                  <a:gd name="T90" fmla="*/ 1327 w 1353"/>
                  <a:gd name="T91" fmla="*/ 2 h 765"/>
                  <a:gd name="T92" fmla="*/ 1317 w 1353"/>
                  <a:gd name="T93" fmla="*/ 0 h 765"/>
                  <a:gd name="T94" fmla="*/ 1304 w 1353"/>
                  <a:gd name="T95" fmla="*/ 0 h 765"/>
                  <a:gd name="T96" fmla="*/ 1292 w 1353"/>
                  <a:gd name="T97" fmla="*/ 0 h 765"/>
                  <a:gd name="T98" fmla="*/ 1279 w 1353"/>
                  <a:gd name="T99" fmla="*/ 0 h 765"/>
                  <a:gd name="T100" fmla="*/ 1269 w 1353"/>
                  <a:gd name="T101" fmla="*/ 1 h 765"/>
                  <a:gd name="T102" fmla="*/ 1257 w 1353"/>
                  <a:gd name="T103" fmla="*/ 4 h 765"/>
                  <a:gd name="T104" fmla="*/ 1240 w 1353"/>
                  <a:gd name="T105" fmla="*/ 7 h 765"/>
                  <a:gd name="T106" fmla="*/ 1224 w 1353"/>
                  <a:gd name="T107" fmla="*/ 13 h 765"/>
                  <a:gd name="T108" fmla="*/ 1209 w 1353"/>
                  <a:gd name="T109" fmla="*/ 18 h 765"/>
                  <a:gd name="T110" fmla="*/ 1193 w 1353"/>
                  <a:gd name="T111" fmla="*/ 23 h 765"/>
                  <a:gd name="T112" fmla="*/ 1177 w 1353"/>
                  <a:gd name="T113" fmla="*/ 31 h 765"/>
                  <a:gd name="T114" fmla="*/ 1162 w 1353"/>
                  <a:gd name="T115" fmla="*/ 39 h 765"/>
                  <a:gd name="T116" fmla="*/ 1146 w 1353"/>
                  <a:gd name="T117" fmla="*/ 46 h 765"/>
                  <a:gd name="T118" fmla="*/ 1132 w 1353"/>
                  <a:gd name="T119" fmla="*/ 54 h 765"/>
                  <a:gd name="T120" fmla="*/ 365 w 1353"/>
                  <a:gd name="T121" fmla="*/ 478 h 765"/>
                  <a:gd name="T122" fmla="*/ 270 w 1353"/>
                  <a:gd name="T123" fmla="*/ 530 h 765"/>
                  <a:gd name="T124" fmla="*/ 270 w 1353"/>
                  <a:gd name="T125" fmla="*/ 530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53" h="765">
                    <a:moveTo>
                      <a:pt x="270" y="530"/>
                    </a:moveTo>
                    <a:lnTo>
                      <a:pt x="205" y="572"/>
                    </a:lnTo>
                    <a:lnTo>
                      <a:pt x="115" y="642"/>
                    </a:lnTo>
                    <a:lnTo>
                      <a:pt x="58" y="689"/>
                    </a:lnTo>
                    <a:lnTo>
                      <a:pt x="22" y="725"/>
                    </a:lnTo>
                    <a:lnTo>
                      <a:pt x="17" y="732"/>
                    </a:lnTo>
                    <a:lnTo>
                      <a:pt x="11" y="738"/>
                    </a:lnTo>
                    <a:lnTo>
                      <a:pt x="6" y="749"/>
                    </a:lnTo>
                    <a:lnTo>
                      <a:pt x="2" y="755"/>
                    </a:lnTo>
                    <a:lnTo>
                      <a:pt x="0" y="760"/>
                    </a:lnTo>
                    <a:lnTo>
                      <a:pt x="2" y="765"/>
                    </a:lnTo>
                    <a:lnTo>
                      <a:pt x="8" y="765"/>
                    </a:lnTo>
                    <a:lnTo>
                      <a:pt x="15" y="765"/>
                    </a:lnTo>
                    <a:lnTo>
                      <a:pt x="58" y="739"/>
                    </a:lnTo>
                    <a:lnTo>
                      <a:pt x="104" y="715"/>
                    </a:lnTo>
                    <a:lnTo>
                      <a:pt x="142" y="703"/>
                    </a:lnTo>
                    <a:lnTo>
                      <a:pt x="154" y="699"/>
                    </a:lnTo>
                    <a:lnTo>
                      <a:pt x="181" y="677"/>
                    </a:lnTo>
                    <a:lnTo>
                      <a:pt x="224" y="648"/>
                    </a:lnTo>
                    <a:lnTo>
                      <a:pt x="216" y="635"/>
                    </a:lnTo>
                    <a:lnTo>
                      <a:pt x="216" y="630"/>
                    </a:lnTo>
                    <a:lnTo>
                      <a:pt x="219" y="630"/>
                    </a:lnTo>
                    <a:lnTo>
                      <a:pt x="245" y="613"/>
                    </a:lnTo>
                    <a:lnTo>
                      <a:pt x="248" y="615"/>
                    </a:lnTo>
                    <a:lnTo>
                      <a:pt x="248" y="615"/>
                    </a:lnTo>
                    <a:lnTo>
                      <a:pt x="256" y="630"/>
                    </a:lnTo>
                    <a:lnTo>
                      <a:pt x="339" y="585"/>
                    </a:lnTo>
                    <a:lnTo>
                      <a:pt x="705" y="390"/>
                    </a:lnTo>
                    <a:lnTo>
                      <a:pt x="720" y="378"/>
                    </a:lnTo>
                    <a:lnTo>
                      <a:pt x="728" y="377"/>
                    </a:lnTo>
                    <a:lnTo>
                      <a:pt x="1102" y="178"/>
                    </a:lnTo>
                    <a:lnTo>
                      <a:pt x="1158" y="147"/>
                    </a:lnTo>
                    <a:lnTo>
                      <a:pt x="1150" y="134"/>
                    </a:lnTo>
                    <a:lnTo>
                      <a:pt x="1151" y="128"/>
                    </a:lnTo>
                    <a:lnTo>
                      <a:pt x="1154" y="126"/>
                    </a:lnTo>
                    <a:lnTo>
                      <a:pt x="1189" y="102"/>
                    </a:lnTo>
                    <a:lnTo>
                      <a:pt x="1193" y="102"/>
                    </a:lnTo>
                    <a:lnTo>
                      <a:pt x="1194" y="105"/>
                    </a:lnTo>
                    <a:lnTo>
                      <a:pt x="1205" y="122"/>
                    </a:lnTo>
                    <a:lnTo>
                      <a:pt x="1223" y="108"/>
                    </a:lnTo>
                    <a:lnTo>
                      <a:pt x="1265" y="78"/>
                    </a:lnTo>
                    <a:lnTo>
                      <a:pt x="1304" y="45"/>
                    </a:lnTo>
                    <a:lnTo>
                      <a:pt x="1349" y="9"/>
                    </a:lnTo>
                    <a:lnTo>
                      <a:pt x="1353" y="5"/>
                    </a:lnTo>
                    <a:lnTo>
                      <a:pt x="1340" y="4"/>
                    </a:lnTo>
                    <a:lnTo>
                      <a:pt x="1327" y="2"/>
                    </a:lnTo>
                    <a:lnTo>
                      <a:pt x="1317" y="0"/>
                    </a:lnTo>
                    <a:lnTo>
                      <a:pt x="1304" y="0"/>
                    </a:lnTo>
                    <a:lnTo>
                      <a:pt x="1292" y="0"/>
                    </a:lnTo>
                    <a:lnTo>
                      <a:pt x="1279" y="0"/>
                    </a:lnTo>
                    <a:lnTo>
                      <a:pt x="1269" y="1"/>
                    </a:lnTo>
                    <a:lnTo>
                      <a:pt x="1257" y="4"/>
                    </a:lnTo>
                    <a:lnTo>
                      <a:pt x="1240" y="7"/>
                    </a:lnTo>
                    <a:lnTo>
                      <a:pt x="1224" y="13"/>
                    </a:lnTo>
                    <a:lnTo>
                      <a:pt x="1209" y="18"/>
                    </a:lnTo>
                    <a:lnTo>
                      <a:pt x="1193" y="23"/>
                    </a:lnTo>
                    <a:lnTo>
                      <a:pt x="1177" y="31"/>
                    </a:lnTo>
                    <a:lnTo>
                      <a:pt x="1162" y="39"/>
                    </a:lnTo>
                    <a:lnTo>
                      <a:pt x="1146" y="46"/>
                    </a:lnTo>
                    <a:lnTo>
                      <a:pt x="1132" y="54"/>
                    </a:lnTo>
                    <a:lnTo>
                      <a:pt x="365" y="478"/>
                    </a:lnTo>
                    <a:lnTo>
                      <a:pt x="270" y="530"/>
                    </a:lnTo>
                    <a:lnTo>
                      <a:pt x="270" y="53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73" name="Freeform 317">
                <a:extLst>
                  <a:ext uri="{FF2B5EF4-FFF2-40B4-BE49-F238E27FC236}">
                    <a16:creationId xmlns:a16="http://schemas.microsoft.com/office/drawing/2014/main" id="{61E52466-AFCF-46B7-822F-F8615E585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7" y="2111"/>
                <a:ext cx="8" cy="9"/>
              </a:xfrm>
              <a:custGeom>
                <a:avLst/>
                <a:gdLst>
                  <a:gd name="T0" fmla="*/ 0 w 24"/>
                  <a:gd name="T1" fmla="*/ 23 h 26"/>
                  <a:gd name="T2" fmla="*/ 3 w 24"/>
                  <a:gd name="T3" fmla="*/ 26 h 26"/>
                  <a:gd name="T4" fmla="*/ 21 w 24"/>
                  <a:gd name="T5" fmla="*/ 13 h 26"/>
                  <a:gd name="T6" fmla="*/ 24 w 24"/>
                  <a:gd name="T7" fmla="*/ 12 h 26"/>
                  <a:gd name="T8" fmla="*/ 18 w 24"/>
                  <a:gd name="T9" fmla="*/ 6 h 26"/>
                  <a:gd name="T10" fmla="*/ 8 w 24"/>
                  <a:gd name="T11" fmla="*/ 0 h 26"/>
                  <a:gd name="T12" fmla="*/ 1 w 24"/>
                  <a:gd name="T13" fmla="*/ 16 h 26"/>
                  <a:gd name="T14" fmla="*/ 0 w 24"/>
                  <a:gd name="T15" fmla="*/ 23 h 26"/>
                  <a:gd name="T16" fmla="*/ 0 w 24"/>
                  <a:gd name="T17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6">
                    <a:moveTo>
                      <a:pt x="0" y="23"/>
                    </a:moveTo>
                    <a:lnTo>
                      <a:pt x="3" y="26"/>
                    </a:lnTo>
                    <a:lnTo>
                      <a:pt x="21" y="13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8" y="0"/>
                    </a:lnTo>
                    <a:lnTo>
                      <a:pt x="1" y="16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F8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74" name="Freeform 318">
                <a:extLst>
                  <a:ext uri="{FF2B5EF4-FFF2-40B4-BE49-F238E27FC236}">
                    <a16:creationId xmlns:a16="http://schemas.microsoft.com/office/drawing/2014/main" id="{1681FC60-6AB5-4657-9DDF-A063AB98A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7" y="2111"/>
                <a:ext cx="8" cy="9"/>
              </a:xfrm>
              <a:custGeom>
                <a:avLst/>
                <a:gdLst>
                  <a:gd name="T0" fmla="*/ 0 w 24"/>
                  <a:gd name="T1" fmla="*/ 23 h 26"/>
                  <a:gd name="T2" fmla="*/ 3 w 24"/>
                  <a:gd name="T3" fmla="*/ 26 h 26"/>
                  <a:gd name="T4" fmla="*/ 21 w 24"/>
                  <a:gd name="T5" fmla="*/ 13 h 26"/>
                  <a:gd name="T6" fmla="*/ 24 w 24"/>
                  <a:gd name="T7" fmla="*/ 12 h 26"/>
                  <a:gd name="T8" fmla="*/ 18 w 24"/>
                  <a:gd name="T9" fmla="*/ 6 h 26"/>
                  <a:gd name="T10" fmla="*/ 8 w 24"/>
                  <a:gd name="T11" fmla="*/ 0 h 26"/>
                  <a:gd name="T12" fmla="*/ 1 w 24"/>
                  <a:gd name="T13" fmla="*/ 16 h 26"/>
                  <a:gd name="T14" fmla="*/ 0 w 24"/>
                  <a:gd name="T15" fmla="*/ 23 h 26"/>
                  <a:gd name="T16" fmla="*/ 0 w 24"/>
                  <a:gd name="T17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26">
                    <a:moveTo>
                      <a:pt x="0" y="23"/>
                    </a:moveTo>
                    <a:lnTo>
                      <a:pt x="3" y="26"/>
                    </a:lnTo>
                    <a:lnTo>
                      <a:pt x="21" y="13"/>
                    </a:lnTo>
                    <a:lnTo>
                      <a:pt x="24" y="12"/>
                    </a:lnTo>
                    <a:lnTo>
                      <a:pt x="18" y="6"/>
                    </a:lnTo>
                    <a:lnTo>
                      <a:pt x="8" y="0"/>
                    </a:lnTo>
                    <a:lnTo>
                      <a:pt x="1" y="16"/>
                    </a:lnTo>
                    <a:lnTo>
                      <a:pt x="0" y="23"/>
                    </a:lnTo>
                    <a:lnTo>
                      <a:pt x="0" y="23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75" name="Freeform 319">
                <a:extLst>
                  <a:ext uri="{FF2B5EF4-FFF2-40B4-BE49-F238E27FC236}">
                    <a16:creationId xmlns:a16="http://schemas.microsoft.com/office/drawing/2014/main" id="{E8AB3628-D0D9-41F3-8F12-0D434D6B9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2099"/>
                <a:ext cx="12" cy="11"/>
              </a:xfrm>
              <a:custGeom>
                <a:avLst/>
                <a:gdLst>
                  <a:gd name="T0" fmla="*/ 8 w 36"/>
                  <a:gd name="T1" fmla="*/ 30 h 32"/>
                  <a:gd name="T2" fmla="*/ 16 w 36"/>
                  <a:gd name="T3" fmla="*/ 26 h 32"/>
                  <a:gd name="T4" fmla="*/ 17 w 36"/>
                  <a:gd name="T5" fmla="*/ 22 h 32"/>
                  <a:gd name="T6" fmla="*/ 16 w 36"/>
                  <a:gd name="T7" fmla="*/ 22 h 32"/>
                  <a:gd name="T8" fmla="*/ 19 w 36"/>
                  <a:gd name="T9" fmla="*/ 19 h 32"/>
                  <a:gd name="T10" fmla="*/ 20 w 36"/>
                  <a:gd name="T11" fmla="*/ 18 h 32"/>
                  <a:gd name="T12" fmla="*/ 21 w 36"/>
                  <a:gd name="T13" fmla="*/ 18 h 32"/>
                  <a:gd name="T14" fmla="*/ 21 w 36"/>
                  <a:gd name="T15" fmla="*/ 18 h 32"/>
                  <a:gd name="T16" fmla="*/ 24 w 36"/>
                  <a:gd name="T17" fmla="*/ 19 h 32"/>
                  <a:gd name="T18" fmla="*/ 25 w 36"/>
                  <a:gd name="T19" fmla="*/ 21 h 32"/>
                  <a:gd name="T20" fmla="*/ 36 w 36"/>
                  <a:gd name="T21" fmla="*/ 15 h 32"/>
                  <a:gd name="T22" fmla="*/ 26 w 36"/>
                  <a:gd name="T23" fmla="*/ 1 h 32"/>
                  <a:gd name="T24" fmla="*/ 25 w 36"/>
                  <a:gd name="T25" fmla="*/ 0 h 32"/>
                  <a:gd name="T26" fmla="*/ 24 w 36"/>
                  <a:gd name="T27" fmla="*/ 0 h 32"/>
                  <a:gd name="T28" fmla="*/ 2 w 36"/>
                  <a:gd name="T29" fmla="*/ 13 h 32"/>
                  <a:gd name="T30" fmla="*/ 2 w 36"/>
                  <a:gd name="T31" fmla="*/ 14 h 32"/>
                  <a:gd name="T32" fmla="*/ 0 w 36"/>
                  <a:gd name="T33" fmla="*/ 15 h 32"/>
                  <a:gd name="T34" fmla="*/ 11 w 36"/>
                  <a:gd name="T35" fmla="*/ 32 h 32"/>
                  <a:gd name="T36" fmla="*/ 11 w 36"/>
                  <a:gd name="T37" fmla="*/ 32 h 32"/>
                  <a:gd name="T38" fmla="*/ 8 w 36"/>
                  <a:gd name="T39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32">
                    <a:moveTo>
                      <a:pt x="8" y="30"/>
                    </a:moveTo>
                    <a:lnTo>
                      <a:pt x="16" y="26"/>
                    </a:lnTo>
                    <a:lnTo>
                      <a:pt x="17" y="22"/>
                    </a:lnTo>
                    <a:lnTo>
                      <a:pt x="16" y="22"/>
                    </a:lnTo>
                    <a:lnTo>
                      <a:pt x="19" y="19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4" y="19"/>
                    </a:lnTo>
                    <a:lnTo>
                      <a:pt x="25" y="21"/>
                    </a:lnTo>
                    <a:lnTo>
                      <a:pt x="36" y="15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11" y="32"/>
                    </a:lnTo>
                    <a:lnTo>
                      <a:pt x="11" y="32"/>
                    </a:lnTo>
                    <a:lnTo>
                      <a:pt x="8" y="3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76" name="Freeform 320">
                <a:extLst>
                  <a:ext uri="{FF2B5EF4-FFF2-40B4-BE49-F238E27FC236}">
                    <a16:creationId xmlns:a16="http://schemas.microsoft.com/office/drawing/2014/main" id="{BF675C29-3EF3-4A6E-AEE1-BB4E1B99AA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4" y="2099"/>
                <a:ext cx="12" cy="11"/>
              </a:xfrm>
              <a:custGeom>
                <a:avLst/>
                <a:gdLst>
                  <a:gd name="T0" fmla="*/ 8 w 36"/>
                  <a:gd name="T1" fmla="*/ 30 h 32"/>
                  <a:gd name="T2" fmla="*/ 16 w 36"/>
                  <a:gd name="T3" fmla="*/ 26 h 32"/>
                  <a:gd name="T4" fmla="*/ 17 w 36"/>
                  <a:gd name="T5" fmla="*/ 22 h 32"/>
                  <a:gd name="T6" fmla="*/ 16 w 36"/>
                  <a:gd name="T7" fmla="*/ 22 h 32"/>
                  <a:gd name="T8" fmla="*/ 19 w 36"/>
                  <a:gd name="T9" fmla="*/ 19 h 32"/>
                  <a:gd name="T10" fmla="*/ 20 w 36"/>
                  <a:gd name="T11" fmla="*/ 18 h 32"/>
                  <a:gd name="T12" fmla="*/ 21 w 36"/>
                  <a:gd name="T13" fmla="*/ 18 h 32"/>
                  <a:gd name="T14" fmla="*/ 21 w 36"/>
                  <a:gd name="T15" fmla="*/ 18 h 32"/>
                  <a:gd name="T16" fmla="*/ 24 w 36"/>
                  <a:gd name="T17" fmla="*/ 19 h 32"/>
                  <a:gd name="T18" fmla="*/ 25 w 36"/>
                  <a:gd name="T19" fmla="*/ 21 h 32"/>
                  <a:gd name="T20" fmla="*/ 36 w 36"/>
                  <a:gd name="T21" fmla="*/ 15 h 32"/>
                  <a:gd name="T22" fmla="*/ 26 w 36"/>
                  <a:gd name="T23" fmla="*/ 1 h 32"/>
                  <a:gd name="T24" fmla="*/ 25 w 36"/>
                  <a:gd name="T25" fmla="*/ 0 h 32"/>
                  <a:gd name="T26" fmla="*/ 24 w 36"/>
                  <a:gd name="T27" fmla="*/ 0 h 32"/>
                  <a:gd name="T28" fmla="*/ 2 w 36"/>
                  <a:gd name="T29" fmla="*/ 13 h 32"/>
                  <a:gd name="T30" fmla="*/ 2 w 36"/>
                  <a:gd name="T31" fmla="*/ 14 h 32"/>
                  <a:gd name="T32" fmla="*/ 0 w 36"/>
                  <a:gd name="T33" fmla="*/ 15 h 32"/>
                  <a:gd name="T34" fmla="*/ 11 w 36"/>
                  <a:gd name="T35" fmla="*/ 32 h 32"/>
                  <a:gd name="T36" fmla="*/ 11 w 36"/>
                  <a:gd name="T3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" h="32">
                    <a:moveTo>
                      <a:pt x="8" y="30"/>
                    </a:moveTo>
                    <a:lnTo>
                      <a:pt x="16" y="26"/>
                    </a:lnTo>
                    <a:lnTo>
                      <a:pt x="17" y="22"/>
                    </a:lnTo>
                    <a:lnTo>
                      <a:pt x="16" y="22"/>
                    </a:lnTo>
                    <a:lnTo>
                      <a:pt x="19" y="19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4" y="19"/>
                    </a:lnTo>
                    <a:lnTo>
                      <a:pt x="25" y="21"/>
                    </a:lnTo>
                    <a:lnTo>
                      <a:pt x="36" y="15"/>
                    </a:lnTo>
                    <a:lnTo>
                      <a:pt x="26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11" y="32"/>
                    </a:lnTo>
                    <a:lnTo>
                      <a:pt x="11" y="3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77" name="Freeform 321">
                <a:extLst>
                  <a:ext uri="{FF2B5EF4-FFF2-40B4-BE49-F238E27FC236}">
                    <a16:creationId xmlns:a16="http://schemas.microsoft.com/office/drawing/2014/main" id="{71A781A6-621F-45FC-A44F-546A582E1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1898"/>
                <a:ext cx="13" cy="8"/>
              </a:xfrm>
              <a:custGeom>
                <a:avLst/>
                <a:gdLst>
                  <a:gd name="T0" fmla="*/ 0 w 38"/>
                  <a:gd name="T1" fmla="*/ 12 h 24"/>
                  <a:gd name="T2" fmla="*/ 17 w 38"/>
                  <a:gd name="T3" fmla="*/ 24 h 24"/>
                  <a:gd name="T4" fmla="*/ 38 w 38"/>
                  <a:gd name="T5" fmla="*/ 9 h 24"/>
                  <a:gd name="T6" fmla="*/ 19 w 38"/>
                  <a:gd name="T7" fmla="*/ 0 h 24"/>
                  <a:gd name="T8" fmla="*/ 0 w 38"/>
                  <a:gd name="T9" fmla="*/ 12 h 24"/>
                  <a:gd name="T10" fmla="*/ 0 w 38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4">
                    <a:moveTo>
                      <a:pt x="0" y="12"/>
                    </a:moveTo>
                    <a:lnTo>
                      <a:pt x="17" y="24"/>
                    </a:lnTo>
                    <a:lnTo>
                      <a:pt x="38" y="9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78" name="Freeform 322">
                <a:extLst>
                  <a:ext uri="{FF2B5EF4-FFF2-40B4-BE49-F238E27FC236}">
                    <a16:creationId xmlns:a16="http://schemas.microsoft.com/office/drawing/2014/main" id="{62655E7B-CAA2-4BBB-95F2-CB6F13A4B9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6" y="1898"/>
                <a:ext cx="13" cy="8"/>
              </a:xfrm>
              <a:custGeom>
                <a:avLst/>
                <a:gdLst>
                  <a:gd name="T0" fmla="*/ 0 w 38"/>
                  <a:gd name="T1" fmla="*/ 12 h 24"/>
                  <a:gd name="T2" fmla="*/ 17 w 38"/>
                  <a:gd name="T3" fmla="*/ 24 h 24"/>
                  <a:gd name="T4" fmla="*/ 38 w 38"/>
                  <a:gd name="T5" fmla="*/ 9 h 24"/>
                  <a:gd name="T6" fmla="*/ 19 w 38"/>
                  <a:gd name="T7" fmla="*/ 0 h 24"/>
                  <a:gd name="T8" fmla="*/ 0 w 38"/>
                  <a:gd name="T9" fmla="*/ 12 h 24"/>
                  <a:gd name="T10" fmla="*/ 0 w 38"/>
                  <a:gd name="T11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24">
                    <a:moveTo>
                      <a:pt x="0" y="12"/>
                    </a:moveTo>
                    <a:lnTo>
                      <a:pt x="17" y="24"/>
                    </a:lnTo>
                    <a:lnTo>
                      <a:pt x="38" y="9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0" y="1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79" name="Freeform 323">
                <a:extLst>
                  <a:ext uri="{FF2B5EF4-FFF2-40B4-BE49-F238E27FC236}">
                    <a16:creationId xmlns:a16="http://schemas.microsoft.com/office/drawing/2014/main" id="{E789AC93-4899-488A-8845-91A3C6743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1929"/>
                <a:ext cx="15" cy="13"/>
              </a:xfrm>
              <a:custGeom>
                <a:avLst/>
                <a:gdLst>
                  <a:gd name="T0" fmla="*/ 0 w 46"/>
                  <a:gd name="T1" fmla="*/ 22 h 38"/>
                  <a:gd name="T2" fmla="*/ 8 w 46"/>
                  <a:gd name="T3" fmla="*/ 38 h 38"/>
                  <a:gd name="T4" fmla="*/ 46 w 46"/>
                  <a:gd name="T5" fmla="*/ 17 h 38"/>
                  <a:gd name="T6" fmla="*/ 37 w 46"/>
                  <a:gd name="T7" fmla="*/ 1 h 38"/>
                  <a:gd name="T8" fmla="*/ 34 w 46"/>
                  <a:gd name="T9" fmla="*/ 0 h 38"/>
                  <a:gd name="T10" fmla="*/ 3 w 46"/>
                  <a:gd name="T11" fmla="*/ 19 h 38"/>
                  <a:gd name="T12" fmla="*/ 0 w 46"/>
                  <a:gd name="T13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38">
                    <a:moveTo>
                      <a:pt x="0" y="22"/>
                    </a:moveTo>
                    <a:lnTo>
                      <a:pt x="8" y="38"/>
                    </a:lnTo>
                    <a:lnTo>
                      <a:pt x="46" y="17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" y="19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80" name="Freeform 324">
                <a:extLst>
                  <a:ext uri="{FF2B5EF4-FFF2-40B4-BE49-F238E27FC236}">
                    <a16:creationId xmlns:a16="http://schemas.microsoft.com/office/drawing/2014/main" id="{F3A9C942-6368-4739-BDDC-228D12A7D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6" y="1929"/>
                <a:ext cx="15" cy="13"/>
              </a:xfrm>
              <a:custGeom>
                <a:avLst/>
                <a:gdLst>
                  <a:gd name="T0" fmla="*/ 0 w 46"/>
                  <a:gd name="T1" fmla="*/ 22 h 38"/>
                  <a:gd name="T2" fmla="*/ 8 w 46"/>
                  <a:gd name="T3" fmla="*/ 38 h 38"/>
                  <a:gd name="T4" fmla="*/ 46 w 46"/>
                  <a:gd name="T5" fmla="*/ 17 h 38"/>
                  <a:gd name="T6" fmla="*/ 37 w 46"/>
                  <a:gd name="T7" fmla="*/ 1 h 38"/>
                  <a:gd name="T8" fmla="*/ 34 w 46"/>
                  <a:gd name="T9" fmla="*/ 0 h 38"/>
                  <a:gd name="T10" fmla="*/ 3 w 46"/>
                  <a:gd name="T11" fmla="*/ 19 h 38"/>
                  <a:gd name="T12" fmla="*/ 0 w 46"/>
                  <a:gd name="T13" fmla="*/ 22 h 38"/>
                  <a:gd name="T14" fmla="*/ 0 w 46"/>
                  <a:gd name="T1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38">
                    <a:moveTo>
                      <a:pt x="0" y="22"/>
                    </a:moveTo>
                    <a:lnTo>
                      <a:pt x="8" y="38"/>
                    </a:lnTo>
                    <a:lnTo>
                      <a:pt x="46" y="17"/>
                    </a:lnTo>
                    <a:lnTo>
                      <a:pt x="37" y="1"/>
                    </a:lnTo>
                    <a:lnTo>
                      <a:pt x="34" y="0"/>
                    </a:lnTo>
                    <a:lnTo>
                      <a:pt x="3" y="19"/>
                    </a:lnTo>
                    <a:lnTo>
                      <a:pt x="0" y="22"/>
                    </a:lnTo>
                    <a:lnTo>
                      <a:pt x="0" y="2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81" name="Freeform 325">
                <a:extLst>
                  <a:ext uri="{FF2B5EF4-FFF2-40B4-BE49-F238E27FC236}">
                    <a16:creationId xmlns:a16="http://schemas.microsoft.com/office/drawing/2014/main" id="{F77110A2-F005-4FBA-91E1-E333BC40F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3" y="1898"/>
                <a:ext cx="79" cy="49"/>
              </a:xfrm>
              <a:custGeom>
                <a:avLst/>
                <a:gdLst>
                  <a:gd name="T0" fmla="*/ 141 w 236"/>
                  <a:gd name="T1" fmla="*/ 33 h 147"/>
                  <a:gd name="T2" fmla="*/ 121 w 236"/>
                  <a:gd name="T3" fmla="*/ 57 h 147"/>
                  <a:gd name="T4" fmla="*/ 100 w 236"/>
                  <a:gd name="T5" fmla="*/ 35 h 147"/>
                  <a:gd name="T6" fmla="*/ 96 w 236"/>
                  <a:gd name="T7" fmla="*/ 37 h 147"/>
                  <a:gd name="T8" fmla="*/ 115 w 236"/>
                  <a:gd name="T9" fmla="*/ 59 h 147"/>
                  <a:gd name="T10" fmla="*/ 87 w 236"/>
                  <a:gd name="T11" fmla="*/ 70 h 147"/>
                  <a:gd name="T12" fmla="*/ 79 w 236"/>
                  <a:gd name="T13" fmla="*/ 55 h 147"/>
                  <a:gd name="T14" fmla="*/ 17 w 236"/>
                  <a:gd name="T15" fmla="*/ 99 h 147"/>
                  <a:gd name="T16" fmla="*/ 0 w 236"/>
                  <a:gd name="T17" fmla="*/ 109 h 147"/>
                  <a:gd name="T18" fmla="*/ 23 w 236"/>
                  <a:gd name="T19" fmla="*/ 147 h 147"/>
                  <a:gd name="T20" fmla="*/ 119 w 236"/>
                  <a:gd name="T21" fmla="*/ 109 h 147"/>
                  <a:gd name="T22" fmla="*/ 190 w 236"/>
                  <a:gd name="T23" fmla="*/ 86 h 147"/>
                  <a:gd name="T24" fmla="*/ 232 w 236"/>
                  <a:gd name="T25" fmla="*/ 69 h 147"/>
                  <a:gd name="T26" fmla="*/ 236 w 236"/>
                  <a:gd name="T27" fmla="*/ 67 h 147"/>
                  <a:gd name="T28" fmla="*/ 232 w 236"/>
                  <a:gd name="T29" fmla="*/ 64 h 147"/>
                  <a:gd name="T30" fmla="*/ 228 w 236"/>
                  <a:gd name="T31" fmla="*/ 61 h 147"/>
                  <a:gd name="T32" fmla="*/ 225 w 236"/>
                  <a:gd name="T33" fmla="*/ 56 h 147"/>
                  <a:gd name="T34" fmla="*/ 223 w 236"/>
                  <a:gd name="T35" fmla="*/ 54 h 147"/>
                  <a:gd name="T36" fmla="*/ 220 w 236"/>
                  <a:gd name="T37" fmla="*/ 48 h 147"/>
                  <a:gd name="T38" fmla="*/ 217 w 236"/>
                  <a:gd name="T39" fmla="*/ 46 h 147"/>
                  <a:gd name="T40" fmla="*/ 215 w 236"/>
                  <a:gd name="T41" fmla="*/ 42 h 147"/>
                  <a:gd name="T42" fmla="*/ 214 w 236"/>
                  <a:gd name="T43" fmla="*/ 38 h 147"/>
                  <a:gd name="T44" fmla="*/ 212 w 236"/>
                  <a:gd name="T45" fmla="*/ 34 h 147"/>
                  <a:gd name="T46" fmla="*/ 212 w 236"/>
                  <a:gd name="T47" fmla="*/ 29 h 147"/>
                  <a:gd name="T48" fmla="*/ 210 w 236"/>
                  <a:gd name="T49" fmla="*/ 25 h 147"/>
                  <a:gd name="T50" fmla="*/ 208 w 236"/>
                  <a:gd name="T51" fmla="*/ 21 h 147"/>
                  <a:gd name="T52" fmla="*/ 210 w 236"/>
                  <a:gd name="T53" fmla="*/ 16 h 147"/>
                  <a:gd name="T54" fmla="*/ 210 w 236"/>
                  <a:gd name="T55" fmla="*/ 11 h 147"/>
                  <a:gd name="T56" fmla="*/ 210 w 236"/>
                  <a:gd name="T57" fmla="*/ 5 h 147"/>
                  <a:gd name="T58" fmla="*/ 210 w 236"/>
                  <a:gd name="T59" fmla="*/ 0 h 147"/>
                  <a:gd name="T60" fmla="*/ 202 w 236"/>
                  <a:gd name="T61" fmla="*/ 11 h 147"/>
                  <a:gd name="T62" fmla="*/ 195 w 236"/>
                  <a:gd name="T63" fmla="*/ 21 h 147"/>
                  <a:gd name="T64" fmla="*/ 186 w 236"/>
                  <a:gd name="T65" fmla="*/ 29 h 147"/>
                  <a:gd name="T66" fmla="*/ 177 w 236"/>
                  <a:gd name="T67" fmla="*/ 35 h 147"/>
                  <a:gd name="T68" fmla="*/ 165 w 236"/>
                  <a:gd name="T69" fmla="*/ 44 h 147"/>
                  <a:gd name="T70" fmla="*/ 152 w 236"/>
                  <a:gd name="T71" fmla="*/ 51 h 147"/>
                  <a:gd name="T72" fmla="*/ 137 w 236"/>
                  <a:gd name="T73" fmla="*/ 57 h 147"/>
                  <a:gd name="T74" fmla="*/ 124 w 236"/>
                  <a:gd name="T75" fmla="*/ 63 h 147"/>
                  <a:gd name="T76" fmla="*/ 122 w 236"/>
                  <a:gd name="T77" fmla="*/ 64 h 147"/>
                  <a:gd name="T78" fmla="*/ 122 w 236"/>
                  <a:gd name="T79" fmla="*/ 63 h 147"/>
                  <a:gd name="T80" fmla="*/ 133 w 236"/>
                  <a:gd name="T81" fmla="*/ 43 h 147"/>
                  <a:gd name="T82" fmla="*/ 145 w 236"/>
                  <a:gd name="T83" fmla="*/ 28 h 147"/>
                  <a:gd name="T84" fmla="*/ 125 w 236"/>
                  <a:gd name="T85" fmla="*/ 15 h 147"/>
                  <a:gd name="T86" fmla="*/ 121 w 236"/>
                  <a:gd name="T87" fmla="*/ 18 h 147"/>
                  <a:gd name="T88" fmla="*/ 141 w 236"/>
                  <a:gd name="T89" fmla="*/ 33 h 147"/>
                  <a:gd name="T90" fmla="*/ 141 w 236"/>
                  <a:gd name="T91" fmla="*/ 3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6" h="147">
                    <a:moveTo>
                      <a:pt x="141" y="33"/>
                    </a:moveTo>
                    <a:lnTo>
                      <a:pt x="121" y="57"/>
                    </a:lnTo>
                    <a:lnTo>
                      <a:pt x="100" y="35"/>
                    </a:lnTo>
                    <a:lnTo>
                      <a:pt x="96" y="37"/>
                    </a:lnTo>
                    <a:lnTo>
                      <a:pt x="115" y="59"/>
                    </a:lnTo>
                    <a:lnTo>
                      <a:pt x="87" y="70"/>
                    </a:lnTo>
                    <a:lnTo>
                      <a:pt x="79" y="55"/>
                    </a:lnTo>
                    <a:lnTo>
                      <a:pt x="17" y="99"/>
                    </a:lnTo>
                    <a:lnTo>
                      <a:pt x="0" y="109"/>
                    </a:lnTo>
                    <a:lnTo>
                      <a:pt x="23" y="147"/>
                    </a:lnTo>
                    <a:lnTo>
                      <a:pt x="119" y="109"/>
                    </a:lnTo>
                    <a:lnTo>
                      <a:pt x="190" y="86"/>
                    </a:lnTo>
                    <a:lnTo>
                      <a:pt x="232" y="69"/>
                    </a:lnTo>
                    <a:lnTo>
                      <a:pt x="236" y="67"/>
                    </a:lnTo>
                    <a:lnTo>
                      <a:pt x="232" y="64"/>
                    </a:lnTo>
                    <a:lnTo>
                      <a:pt x="228" y="61"/>
                    </a:lnTo>
                    <a:lnTo>
                      <a:pt x="225" y="56"/>
                    </a:lnTo>
                    <a:lnTo>
                      <a:pt x="223" y="54"/>
                    </a:lnTo>
                    <a:lnTo>
                      <a:pt x="220" y="48"/>
                    </a:lnTo>
                    <a:lnTo>
                      <a:pt x="217" y="46"/>
                    </a:lnTo>
                    <a:lnTo>
                      <a:pt x="215" y="42"/>
                    </a:lnTo>
                    <a:lnTo>
                      <a:pt x="214" y="38"/>
                    </a:lnTo>
                    <a:lnTo>
                      <a:pt x="212" y="34"/>
                    </a:lnTo>
                    <a:lnTo>
                      <a:pt x="212" y="29"/>
                    </a:lnTo>
                    <a:lnTo>
                      <a:pt x="210" y="25"/>
                    </a:lnTo>
                    <a:lnTo>
                      <a:pt x="208" y="21"/>
                    </a:lnTo>
                    <a:lnTo>
                      <a:pt x="210" y="16"/>
                    </a:lnTo>
                    <a:lnTo>
                      <a:pt x="210" y="11"/>
                    </a:lnTo>
                    <a:lnTo>
                      <a:pt x="210" y="5"/>
                    </a:lnTo>
                    <a:lnTo>
                      <a:pt x="210" y="0"/>
                    </a:lnTo>
                    <a:lnTo>
                      <a:pt x="202" y="11"/>
                    </a:lnTo>
                    <a:lnTo>
                      <a:pt x="195" y="21"/>
                    </a:lnTo>
                    <a:lnTo>
                      <a:pt x="186" y="29"/>
                    </a:lnTo>
                    <a:lnTo>
                      <a:pt x="177" y="35"/>
                    </a:lnTo>
                    <a:lnTo>
                      <a:pt x="165" y="44"/>
                    </a:lnTo>
                    <a:lnTo>
                      <a:pt x="152" y="51"/>
                    </a:lnTo>
                    <a:lnTo>
                      <a:pt x="137" y="57"/>
                    </a:lnTo>
                    <a:lnTo>
                      <a:pt x="124" y="63"/>
                    </a:lnTo>
                    <a:lnTo>
                      <a:pt x="122" y="64"/>
                    </a:lnTo>
                    <a:lnTo>
                      <a:pt x="122" y="63"/>
                    </a:lnTo>
                    <a:lnTo>
                      <a:pt x="133" y="43"/>
                    </a:lnTo>
                    <a:lnTo>
                      <a:pt x="145" y="28"/>
                    </a:lnTo>
                    <a:lnTo>
                      <a:pt x="125" y="15"/>
                    </a:lnTo>
                    <a:lnTo>
                      <a:pt x="121" y="18"/>
                    </a:lnTo>
                    <a:lnTo>
                      <a:pt x="141" y="33"/>
                    </a:lnTo>
                    <a:lnTo>
                      <a:pt x="141" y="33"/>
                    </a:lnTo>
                    <a:close/>
                  </a:path>
                </a:pathLst>
              </a:custGeom>
              <a:solidFill>
                <a:srgbClr val="FF8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82" name="Freeform 326">
                <a:extLst>
                  <a:ext uri="{FF2B5EF4-FFF2-40B4-BE49-F238E27FC236}">
                    <a16:creationId xmlns:a16="http://schemas.microsoft.com/office/drawing/2014/main" id="{A75DCB14-5269-4CE7-A954-7850EF052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3" y="1898"/>
                <a:ext cx="79" cy="49"/>
              </a:xfrm>
              <a:custGeom>
                <a:avLst/>
                <a:gdLst>
                  <a:gd name="T0" fmla="*/ 141 w 236"/>
                  <a:gd name="T1" fmla="*/ 33 h 147"/>
                  <a:gd name="T2" fmla="*/ 121 w 236"/>
                  <a:gd name="T3" fmla="*/ 57 h 147"/>
                  <a:gd name="T4" fmla="*/ 100 w 236"/>
                  <a:gd name="T5" fmla="*/ 35 h 147"/>
                  <a:gd name="T6" fmla="*/ 96 w 236"/>
                  <a:gd name="T7" fmla="*/ 37 h 147"/>
                  <a:gd name="T8" fmla="*/ 115 w 236"/>
                  <a:gd name="T9" fmla="*/ 59 h 147"/>
                  <a:gd name="T10" fmla="*/ 87 w 236"/>
                  <a:gd name="T11" fmla="*/ 70 h 147"/>
                  <a:gd name="T12" fmla="*/ 79 w 236"/>
                  <a:gd name="T13" fmla="*/ 55 h 147"/>
                  <a:gd name="T14" fmla="*/ 17 w 236"/>
                  <a:gd name="T15" fmla="*/ 99 h 147"/>
                  <a:gd name="T16" fmla="*/ 0 w 236"/>
                  <a:gd name="T17" fmla="*/ 109 h 147"/>
                  <a:gd name="T18" fmla="*/ 23 w 236"/>
                  <a:gd name="T19" fmla="*/ 147 h 147"/>
                  <a:gd name="T20" fmla="*/ 119 w 236"/>
                  <a:gd name="T21" fmla="*/ 109 h 147"/>
                  <a:gd name="T22" fmla="*/ 190 w 236"/>
                  <a:gd name="T23" fmla="*/ 86 h 147"/>
                  <a:gd name="T24" fmla="*/ 232 w 236"/>
                  <a:gd name="T25" fmla="*/ 69 h 147"/>
                  <a:gd name="T26" fmla="*/ 236 w 236"/>
                  <a:gd name="T27" fmla="*/ 67 h 147"/>
                  <a:gd name="T28" fmla="*/ 232 w 236"/>
                  <a:gd name="T29" fmla="*/ 64 h 147"/>
                  <a:gd name="T30" fmla="*/ 228 w 236"/>
                  <a:gd name="T31" fmla="*/ 61 h 147"/>
                  <a:gd name="T32" fmla="*/ 225 w 236"/>
                  <a:gd name="T33" fmla="*/ 56 h 147"/>
                  <a:gd name="T34" fmla="*/ 223 w 236"/>
                  <a:gd name="T35" fmla="*/ 54 h 147"/>
                  <a:gd name="T36" fmla="*/ 220 w 236"/>
                  <a:gd name="T37" fmla="*/ 48 h 147"/>
                  <a:gd name="T38" fmla="*/ 217 w 236"/>
                  <a:gd name="T39" fmla="*/ 46 h 147"/>
                  <a:gd name="T40" fmla="*/ 215 w 236"/>
                  <a:gd name="T41" fmla="*/ 42 h 147"/>
                  <a:gd name="T42" fmla="*/ 214 w 236"/>
                  <a:gd name="T43" fmla="*/ 38 h 147"/>
                  <a:gd name="T44" fmla="*/ 212 w 236"/>
                  <a:gd name="T45" fmla="*/ 34 h 147"/>
                  <a:gd name="T46" fmla="*/ 212 w 236"/>
                  <a:gd name="T47" fmla="*/ 29 h 147"/>
                  <a:gd name="T48" fmla="*/ 210 w 236"/>
                  <a:gd name="T49" fmla="*/ 25 h 147"/>
                  <a:gd name="T50" fmla="*/ 208 w 236"/>
                  <a:gd name="T51" fmla="*/ 21 h 147"/>
                  <a:gd name="T52" fmla="*/ 210 w 236"/>
                  <a:gd name="T53" fmla="*/ 16 h 147"/>
                  <a:gd name="T54" fmla="*/ 210 w 236"/>
                  <a:gd name="T55" fmla="*/ 11 h 147"/>
                  <a:gd name="T56" fmla="*/ 210 w 236"/>
                  <a:gd name="T57" fmla="*/ 5 h 147"/>
                  <a:gd name="T58" fmla="*/ 210 w 236"/>
                  <a:gd name="T59" fmla="*/ 0 h 147"/>
                  <a:gd name="T60" fmla="*/ 202 w 236"/>
                  <a:gd name="T61" fmla="*/ 11 h 147"/>
                  <a:gd name="T62" fmla="*/ 195 w 236"/>
                  <a:gd name="T63" fmla="*/ 21 h 147"/>
                  <a:gd name="T64" fmla="*/ 186 w 236"/>
                  <a:gd name="T65" fmla="*/ 29 h 147"/>
                  <a:gd name="T66" fmla="*/ 177 w 236"/>
                  <a:gd name="T67" fmla="*/ 35 h 147"/>
                  <a:gd name="T68" fmla="*/ 165 w 236"/>
                  <a:gd name="T69" fmla="*/ 44 h 147"/>
                  <a:gd name="T70" fmla="*/ 152 w 236"/>
                  <a:gd name="T71" fmla="*/ 51 h 147"/>
                  <a:gd name="T72" fmla="*/ 137 w 236"/>
                  <a:gd name="T73" fmla="*/ 57 h 147"/>
                  <a:gd name="T74" fmla="*/ 124 w 236"/>
                  <a:gd name="T75" fmla="*/ 63 h 147"/>
                  <a:gd name="T76" fmla="*/ 122 w 236"/>
                  <a:gd name="T77" fmla="*/ 64 h 147"/>
                  <a:gd name="T78" fmla="*/ 122 w 236"/>
                  <a:gd name="T79" fmla="*/ 63 h 147"/>
                  <a:gd name="T80" fmla="*/ 133 w 236"/>
                  <a:gd name="T81" fmla="*/ 43 h 147"/>
                  <a:gd name="T82" fmla="*/ 145 w 236"/>
                  <a:gd name="T83" fmla="*/ 28 h 147"/>
                  <a:gd name="T84" fmla="*/ 125 w 236"/>
                  <a:gd name="T85" fmla="*/ 15 h 147"/>
                  <a:gd name="T86" fmla="*/ 121 w 236"/>
                  <a:gd name="T87" fmla="*/ 18 h 147"/>
                  <a:gd name="T88" fmla="*/ 141 w 236"/>
                  <a:gd name="T89" fmla="*/ 33 h 147"/>
                  <a:gd name="T90" fmla="*/ 141 w 236"/>
                  <a:gd name="T91" fmla="*/ 3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36" h="147">
                    <a:moveTo>
                      <a:pt x="141" y="33"/>
                    </a:moveTo>
                    <a:lnTo>
                      <a:pt x="121" y="57"/>
                    </a:lnTo>
                    <a:lnTo>
                      <a:pt x="100" y="35"/>
                    </a:lnTo>
                    <a:lnTo>
                      <a:pt x="96" y="37"/>
                    </a:lnTo>
                    <a:lnTo>
                      <a:pt x="115" y="59"/>
                    </a:lnTo>
                    <a:lnTo>
                      <a:pt x="87" y="70"/>
                    </a:lnTo>
                    <a:lnTo>
                      <a:pt x="79" y="55"/>
                    </a:lnTo>
                    <a:lnTo>
                      <a:pt x="17" y="99"/>
                    </a:lnTo>
                    <a:lnTo>
                      <a:pt x="0" y="109"/>
                    </a:lnTo>
                    <a:lnTo>
                      <a:pt x="23" y="147"/>
                    </a:lnTo>
                    <a:lnTo>
                      <a:pt x="119" y="109"/>
                    </a:lnTo>
                    <a:lnTo>
                      <a:pt x="190" y="86"/>
                    </a:lnTo>
                    <a:lnTo>
                      <a:pt x="232" y="69"/>
                    </a:lnTo>
                    <a:lnTo>
                      <a:pt x="236" y="67"/>
                    </a:lnTo>
                    <a:lnTo>
                      <a:pt x="232" y="64"/>
                    </a:lnTo>
                    <a:lnTo>
                      <a:pt x="228" y="61"/>
                    </a:lnTo>
                    <a:lnTo>
                      <a:pt x="225" y="56"/>
                    </a:lnTo>
                    <a:lnTo>
                      <a:pt x="223" y="54"/>
                    </a:lnTo>
                    <a:lnTo>
                      <a:pt x="220" y="48"/>
                    </a:lnTo>
                    <a:lnTo>
                      <a:pt x="217" y="46"/>
                    </a:lnTo>
                    <a:lnTo>
                      <a:pt x="215" y="42"/>
                    </a:lnTo>
                    <a:lnTo>
                      <a:pt x="214" y="38"/>
                    </a:lnTo>
                    <a:lnTo>
                      <a:pt x="212" y="34"/>
                    </a:lnTo>
                    <a:lnTo>
                      <a:pt x="212" y="29"/>
                    </a:lnTo>
                    <a:lnTo>
                      <a:pt x="210" y="25"/>
                    </a:lnTo>
                    <a:lnTo>
                      <a:pt x="208" y="21"/>
                    </a:lnTo>
                    <a:lnTo>
                      <a:pt x="210" y="16"/>
                    </a:lnTo>
                    <a:lnTo>
                      <a:pt x="210" y="11"/>
                    </a:lnTo>
                    <a:lnTo>
                      <a:pt x="210" y="5"/>
                    </a:lnTo>
                    <a:lnTo>
                      <a:pt x="210" y="0"/>
                    </a:lnTo>
                    <a:lnTo>
                      <a:pt x="202" y="11"/>
                    </a:lnTo>
                    <a:lnTo>
                      <a:pt x="195" y="21"/>
                    </a:lnTo>
                    <a:lnTo>
                      <a:pt x="186" y="29"/>
                    </a:lnTo>
                    <a:lnTo>
                      <a:pt x="177" y="35"/>
                    </a:lnTo>
                    <a:lnTo>
                      <a:pt x="165" y="44"/>
                    </a:lnTo>
                    <a:lnTo>
                      <a:pt x="152" y="51"/>
                    </a:lnTo>
                    <a:lnTo>
                      <a:pt x="137" y="57"/>
                    </a:lnTo>
                    <a:lnTo>
                      <a:pt x="124" y="63"/>
                    </a:lnTo>
                    <a:lnTo>
                      <a:pt x="122" y="64"/>
                    </a:lnTo>
                    <a:lnTo>
                      <a:pt x="122" y="63"/>
                    </a:lnTo>
                    <a:lnTo>
                      <a:pt x="133" y="43"/>
                    </a:lnTo>
                    <a:lnTo>
                      <a:pt x="145" y="28"/>
                    </a:lnTo>
                    <a:lnTo>
                      <a:pt x="125" y="15"/>
                    </a:lnTo>
                    <a:lnTo>
                      <a:pt x="121" y="18"/>
                    </a:lnTo>
                    <a:lnTo>
                      <a:pt x="141" y="33"/>
                    </a:lnTo>
                    <a:lnTo>
                      <a:pt x="141" y="33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83" name="Freeform 327">
                <a:extLst>
                  <a:ext uri="{FF2B5EF4-FFF2-40B4-BE49-F238E27FC236}">
                    <a16:creationId xmlns:a16="http://schemas.microsoft.com/office/drawing/2014/main" id="{1D8FB53D-AC63-475A-BBBE-3D518BD7F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1904"/>
                <a:ext cx="10" cy="11"/>
              </a:xfrm>
              <a:custGeom>
                <a:avLst/>
                <a:gdLst>
                  <a:gd name="T0" fmla="*/ 17 w 30"/>
                  <a:gd name="T1" fmla="*/ 31 h 31"/>
                  <a:gd name="T2" fmla="*/ 30 w 30"/>
                  <a:gd name="T3" fmla="*/ 14 h 31"/>
                  <a:gd name="T4" fmla="*/ 15 w 30"/>
                  <a:gd name="T5" fmla="*/ 0 h 31"/>
                  <a:gd name="T6" fmla="*/ 0 w 30"/>
                  <a:gd name="T7" fmla="*/ 13 h 31"/>
                  <a:gd name="T8" fmla="*/ 17 w 30"/>
                  <a:gd name="T9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1">
                    <a:moveTo>
                      <a:pt x="17" y="31"/>
                    </a:moveTo>
                    <a:lnTo>
                      <a:pt x="30" y="14"/>
                    </a:lnTo>
                    <a:lnTo>
                      <a:pt x="15" y="0"/>
                    </a:lnTo>
                    <a:lnTo>
                      <a:pt x="0" y="13"/>
                    </a:lnTo>
                    <a:lnTo>
                      <a:pt x="17" y="31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84" name="Freeform 328">
                <a:extLst>
                  <a:ext uri="{FF2B5EF4-FFF2-40B4-BE49-F238E27FC236}">
                    <a16:creationId xmlns:a16="http://schemas.microsoft.com/office/drawing/2014/main" id="{1E2846B0-246A-4D31-8F50-0CD8DD401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1904"/>
                <a:ext cx="10" cy="11"/>
              </a:xfrm>
              <a:custGeom>
                <a:avLst/>
                <a:gdLst>
                  <a:gd name="T0" fmla="*/ 17 w 30"/>
                  <a:gd name="T1" fmla="*/ 31 h 31"/>
                  <a:gd name="T2" fmla="*/ 30 w 30"/>
                  <a:gd name="T3" fmla="*/ 14 h 31"/>
                  <a:gd name="T4" fmla="*/ 15 w 30"/>
                  <a:gd name="T5" fmla="*/ 0 h 31"/>
                  <a:gd name="T6" fmla="*/ 0 w 30"/>
                  <a:gd name="T7" fmla="*/ 13 h 31"/>
                  <a:gd name="T8" fmla="*/ 17 w 30"/>
                  <a:gd name="T9" fmla="*/ 31 h 31"/>
                  <a:gd name="T10" fmla="*/ 17 w 30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1">
                    <a:moveTo>
                      <a:pt x="17" y="31"/>
                    </a:moveTo>
                    <a:lnTo>
                      <a:pt x="30" y="14"/>
                    </a:lnTo>
                    <a:lnTo>
                      <a:pt x="15" y="0"/>
                    </a:lnTo>
                    <a:lnTo>
                      <a:pt x="0" y="13"/>
                    </a:lnTo>
                    <a:lnTo>
                      <a:pt x="17" y="31"/>
                    </a:lnTo>
                    <a:lnTo>
                      <a:pt x="17" y="31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85" name="Freeform 329">
                <a:extLst>
                  <a:ext uri="{FF2B5EF4-FFF2-40B4-BE49-F238E27FC236}">
                    <a16:creationId xmlns:a16="http://schemas.microsoft.com/office/drawing/2014/main" id="{7C7374A1-5633-4CD0-996D-49C2E54DE8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1911"/>
                <a:ext cx="9" cy="9"/>
              </a:xfrm>
              <a:custGeom>
                <a:avLst/>
                <a:gdLst>
                  <a:gd name="T0" fmla="*/ 8 w 27"/>
                  <a:gd name="T1" fmla="*/ 26 h 26"/>
                  <a:gd name="T2" fmla="*/ 27 w 27"/>
                  <a:gd name="T3" fmla="*/ 18 h 26"/>
                  <a:gd name="T4" fmla="*/ 13 w 27"/>
                  <a:gd name="T5" fmla="*/ 0 h 26"/>
                  <a:gd name="T6" fmla="*/ 0 w 27"/>
                  <a:gd name="T7" fmla="*/ 11 h 26"/>
                  <a:gd name="T8" fmla="*/ 8 w 27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6">
                    <a:moveTo>
                      <a:pt x="8" y="26"/>
                    </a:moveTo>
                    <a:lnTo>
                      <a:pt x="27" y="18"/>
                    </a:lnTo>
                    <a:lnTo>
                      <a:pt x="13" y="0"/>
                    </a:lnTo>
                    <a:lnTo>
                      <a:pt x="0" y="11"/>
                    </a:lnTo>
                    <a:lnTo>
                      <a:pt x="8" y="26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86" name="Freeform 330">
                <a:extLst>
                  <a:ext uri="{FF2B5EF4-FFF2-40B4-BE49-F238E27FC236}">
                    <a16:creationId xmlns:a16="http://schemas.microsoft.com/office/drawing/2014/main" id="{E5D9D815-598C-4876-A18A-FE9C071CD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1911"/>
                <a:ext cx="9" cy="9"/>
              </a:xfrm>
              <a:custGeom>
                <a:avLst/>
                <a:gdLst>
                  <a:gd name="T0" fmla="*/ 8 w 27"/>
                  <a:gd name="T1" fmla="*/ 26 h 26"/>
                  <a:gd name="T2" fmla="*/ 27 w 27"/>
                  <a:gd name="T3" fmla="*/ 18 h 26"/>
                  <a:gd name="T4" fmla="*/ 13 w 27"/>
                  <a:gd name="T5" fmla="*/ 0 h 26"/>
                  <a:gd name="T6" fmla="*/ 0 w 27"/>
                  <a:gd name="T7" fmla="*/ 11 h 26"/>
                  <a:gd name="T8" fmla="*/ 8 w 27"/>
                  <a:gd name="T9" fmla="*/ 26 h 26"/>
                  <a:gd name="T10" fmla="*/ 8 w 27"/>
                  <a:gd name="T1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6">
                    <a:moveTo>
                      <a:pt x="8" y="26"/>
                    </a:moveTo>
                    <a:lnTo>
                      <a:pt x="27" y="18"/>
                    </a:lnTo>
                    <a:lnTo>
                      <a:pt x="13" y="0"/>
                    </a:lnTo>
                    <a:lnTo>
                      <a:pt x="0" y="11"/>
                    </a:lnTo>
                    <a:lnTo>
                      <a:pt x="8" y="26"/>
                    </a:lnTo>
                    <a:lnTo>
                      <a:pt x="8" y="26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87" name="Freeform 331">
                <a:extLst>
                  <a:ext uri="{FF2B5EF4-FFF2-40B4-BE49-F238E27FC236}">
                    <a16:creationId xmlns:a16="http://schemas.microsoft.com/office/drawing/2014/main" id="{3D716F7B-E9D4-4658-92B7-C924E65FA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7" y="2024"/>
                <a:ext cx="155" cy="88"/>
              </a:xfrm>
              <a:custGeom>
                <a:avLst/>
                <a:gdLst>
                  <a:gd name="T0" fmla="*/ 16 w 465"/>
                  <a:gd name="T1" fmla="*/ 263 h 263"/>
                  <a:gd name="T2" fmla="*/ 103 w 465"/>
                  <a:gd name="T3" fmla="*/ 220 h 263"/>
                  <a:gd name="T4" fmla="*/ 465 w 465"/>
                  <a:gd name="T5" fmla="*/ 31 h 263"/>
                  <a:gd name="T6" fmla="*/ 458 w 465"/>
                  <a:gd name="T7" fmla="*/ 23 h 263"/>
                  <a:gd name="T8" fmla="*/ 451 w 465"/>
                  <a:gd name="T9" fmla="*/ 9 h 263"/>
                  <a:gd name="T10" fmla="*/ 447 w 465"/>
                  <a:gd name="T11" fmla="*/ 0 h 263"/>
                  <a:gd name="T12" fmla="*/ 220 w 465"/>
                  <a:gd name="T13" fmla="*/ 120 h 263"/>
                  <a:gd name="T14" fmla="*/ 129 w 465"/>
                  <a:gd name="T15" fmla="*/ 168 h 263"/>
                  <a:gd name="T16" fmla="*/ 65 w 465"/>
                  <a:gd name="T17" fmla="*/ 203 h 263"/>
                  <a:gd name="T18" fmla="*/ 31 w 465"/>
                  <a:gd name="T19" fmla="*/ 220 h 263"/>
                  <a:gd name="T20" fmla="*/ 0 w 465"/>
                  <a:gd name="T21" fmla="*/ 238 h 263"/>
                  <a:gd name="T22" fmla="*/ 16 w 465"/>
                  <a:gd name="T23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5" h="263">
                    <a:moveTo>
                      <a:pt x="16" y="263"/>
                    </a:moveTo>
                    <a:lnTo>
                      <a:pt x="103" y="220"/>
                    </a:lnTo>
                    <a:lnTo>
                      <a:pt x="465" y="31"/>
                    </a:lnTo>
                    <a:lnTo>
                      <a:pt x="458" y="23"/>
                    </a:lnTo>
                    <a:lnTo>
                      <a:pt x="451" y="9"/>
                    </a:lnTo>
                    <a:lnTo>
                      <a:pt x="447" y="0"/>
                    </a:lnTo>
                    <a:lnTo>
                      <a:pt x="220" y="120"/>
                    </a:lnTo>
                    <a:lnTo>
                      <a:pt x="129" y="168"/>
                    </a:lnTo>
                    <a:lnTo>
                      <a:pt x="65" y="203"/>
                    </a:lnTo>
                    <a:lnTo>
                      <a:pt x="31" y="220"/>
                    </a:lnTo>
                    <a:lnTo>
                      <a:pt x="0" y="238"/>
                    </a:lnTo>
                    <a:lnTo>
                      <a:pt x="16" y="263"/>
                    </a:lnTo>
                    <a:close/>
                  </a:path>
                </a:pathLst>
              </a:custGeom>
              <a:solidFill>
                <a:srgbClr val="FF8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88" name="Freeform 332">
                <a:extLst>
                  <a:ext uri="{FF2B5EF4-FFF2-40B4-BE49-F238E27FC236}">
                    <a16:creationId xmlns:a16="http://schemas.microsoft.com/office/drawing/2014/main" id="{6C356028-A86B-4255-9CE5-98E86EB96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7" y="2024"/>
                <a:ext cx="155" cy="88"/>
              </a:xfrm>
              <a:custGeom>
                <a:avLst/>
                <a:gdLst>
                  <a:gd name="T0" fmla="*/ 16 w 465"/>
                  <a:gd name="T1" fmla="*/ 263 h 263"/>
                  <a:gd name="T2" fmla="*/ 103 w 465"/>
                  <a:gd name="T3" fmla="*/ 220 h 263"/>
                  <a:gd name="T4" fmla="*/ 465 w 465"/>
                  <a:gd name="T5" fmla="*/ 31 h 263"/>
                  <a:gd name="T6" fmla="*/ 458 w 465"/>
                  <a:gd name="T7" fmla="*/ 23 h 263"/>
                  <a:gd name="T8" fmla="*/ 451 w 465"/>
                  <a:gd name="T9" fmla="*/ 9 h 263"/>
                  <a:gd name="T10" fmla="*/ 447 w 465"/>
                  <a:gd name="T11" fmla="*/ 0 h 263"/>
                  <a:gd name="T12" fmla="*/ 220 w 465"/>
                  <a:gd name="T13" fmla="*/ 120 h 263"/>
                  <a:gd name="T14" fmla="*/ 129 w 465"/>
                  <a:gd name="T15" fmla="*/ 168 h 263"/>
                  <a:gd name="T16" fmla="*/ 65 w 465"/>
                  <a:gd name="T17" fmla="*/ 203 h 263"/>
                  <a:gd name="T18" fmla="*/ 31 w 465"/>
                  <a:gd name="T19" fmla="*/ 220 h 263"/>
                  <a:gd name="T20" fmla="*/ 0 w 465"/>
                  <a:gd name="T21" fmla="*/ 238 h 263"/>
                  <a:gd name="T22" fmla="*/ 16 w 465"/>
                  <a:gd name="T23" fmla="*/ 263 h 263"/>
                  <a:gd name="T24" fmla="*/ 16 w 465"/>
                  <a:gd name="T25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5" h="263">
                    <a:moveTo>
                      <a:pt x="16" y="263"/>
                    </a:moveTo>
                    <a:lnTo>
                      <a:pt x="103" y="220"/>
                    </a:lnTo>
                    <a:lnTo>
                      <a:pt x="465" y="31"/>
                    </a:lnTo>
                    <a:lnTo>
                      <a:pt x="458" y="23"/>
                    </a:lnTo>
                    <a:lnTo>
                      <a:pt x="451" y="9"/>
                    </a:lnTo>
                    <a:lnTo>
                      <a:pt x="447" y="0"/>
                    </a:lnTo>
                    <a:lnTo>
                      <a:pt x="220" y="120"/>
                    </a:lnTo>
                    <a:lnTo>
                      <a:pt x="129" y="168"/>
                    </a:lnTo>
                    <a:lnTo>
                      <a:pt x="65" y="203"/>
                    </a:lnTo>
                    <a:lnTo>
                      <a:pt x="31" y="220"/>
                    </a:lnTo>
                    <a:lnTo>
                      <a:pt x="0" y="238"/>
                    </a:lnTo>
                    <a:lnTo>
                      <a:pt x="16" y="263"/>
                    </a:lnTo>
                    <a:lnTo>
                      <a:pt x="16" y="263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89" name="Freeform 333">
                <a:extLst>
                  <a:ext uri="{FF2B5EF4-FFF2-40B4-BE49-F238E27FC236}">
                    <a16:creationId xmlns:a16="http://schemas.microsoft.com/office/drawing/2014/main" id="{E3C5EE80-B705-49A2-8EE8-A567E8662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7" y="2104"/>
                <a:ext cx="14" cy="12"/>
              </a:xfrm>
              <a:custGeom>
                <a:avLst/>
                <a:gdLst>
                  <a:gd name="T0" fmla="*/ 8 w 42"/>
                  <a:gd name="T1" fmla="*/ 11 h 36"/>
                  <a:gd name="T2" fmla="*/ 0 w 42"/>
                  <a:gd name="T3" fmla="*/ 16 h 36"/>
                  <a:gd name="T4" fmla="*/ 13 w 42"/>
                  <a:gd name="T5" fmla="*/ 36 h 36"/>
                  <a:gd name="T6" fmla="*/ 42 w 42"/>
                  <a:gd name="T7" fmla="*/ 24 h 36"/>
                  <a:gd name="T8" fmla="*/ 27 w 42"/>
                  <a:gd name="T9" fmla="*/ 0 h 36"/>
                  <a:gd name="T10" fmla="*/ 17 w 42"/>
                  <a:gd name="T11" fmla="*/ 7 h 36"/>
                  <a:gd name="T12" fmla="*/ 19 w 42"/>
                  <a:gd name="T13" fmla="*/ 8 h 36"/>
                  <a:gd name="T14" fmla="*/ 17 w 42"/>
                  <a:gd name="T15" fmla="*/ 11 h 36"/>
                  <a:gd name="T16" fmla="*/ 17 w 42"/>
                  <a:gd name="T17" fmla="*/ 12 h 36"/>
                  <a:gd name="T18" fmla="*/ 16 w 42"/>
                  <a:gd name="T19" fmla="*/ 13 h 36"/>
                  <a:gd name="T20" fmla="*/ 13 w 42"/>
                  <a:gd name="T21" fmla="*/ 13 h 36"/>
                  <a:gd name="T22" fmla="*/ 12 w 42"/>
                  <a:gd name="T23" fmla="*/ 13 h 36"/>
                  <a:gd name="T24" fmla="*/ 11 w 42"/>
                  <a:gd name="T25" fmla="*/ 12 h 36"/>
                  <a:gd name="T26" fmla="*/ 8 w 42"/>
                  <a:gd name="T27" fmla="*/ 1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" h="36">
                    <a:moveTo>
                      <a:pt x="8" y="11"/>
                    </a:moveTo>
                    <a:lnTo>
                      <a:pt x="0" y="16"/>
                    </a:lnTo>
                    <a:lnTo>
                      <a:pt x="13" y="36"/>
                    </a:lnTo>
                    <a:lnTo>
                      <a:pt x="42" y="24"/>
                    </a:lnTo>
                    <a:lnTo>
                      <a:pt x="27" y="0"/>
                    </a:lnTo>
                    <a:lnTo>
                      <a:pt x="17" y="7"/>
                    </a:lnTo>
                    <a:lnTo>
                      <a:pt x="19" y="8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6" y="13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1" y="12"/>
                    </a:lnTo>
                    <a:lnTo>
                      <a:pt x="8" y="11"/>
                    </a:lnTo>
                    <a:close/>
                  </a:path>
                </a:pathLst>
              </a:custGeom>
              <a:solidFill>
                <a:srgbClr val="FF8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90" name="Freeform 334">
                <a:extLst>
                  <a:ext uri="{FF2B5EF4-FFF2-40B4-BE49-F238E27FC236}">
                    <a16:creationId xmlns:a16="http://schemas.microsoft.com/office/drawing/2014/main" id="{EAE6B155-54ED-466C-B1BA-46E59CC1C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7" y="2104"/>
                <a:ext cx="14" cy="12"/>
              </a:xfrm>
              <a:custGeom>
                <a:avLst/>
                <a:gdLst>
                  <a:gd name="T0" fmla="*/ 8 w 42"/>
                  <a:gd name="T1" fmla="*/ 11 h 36"/>
                  <a:gd name="T2" fmla="*/ 0 w 42"/>
                  <a:gd name="T3" fmla="*/ 16 h 36"/>
                  <a:gd name="T4" fmla="*/ 13 w 42"/>
                  <a:gd name="T5" fmla="*/ 36 h 36"/>
                  <a:gd name="T6" fmla="*/ 42 w 42"/>
                  <a:gd name="T7" fmla="*/ 24 h 36"/>
                  <a:gd name="T8" fmla="*/ 27 w 42"/>
                  <a:gd name="T9" fmla="*/ 0 h 36"/>
                  <a:gd name="T10" fmla="*/ 17 w 42"/>
                  <a:gd name="T11" fmla="*/ 7 h 36"/>
                  <a:gd name="T12" fmla="*/ 19 w 42"/>
                  <a:gd name="T13" fmla="*/ 8 h 36"/>
                  <a:gd name="T14" fmla="*/ 17 w 42"/>
                  <a:gd name="T15" fmla="*/ 11 h 36"/>
                  <a:gd name="T16" fmla="*/ 17 w 42"/>
                  <a:gd name="T17" fmla="*/ 12 h 36"/>
                  <a:gd name="T18" fmla="*/ 16 w 42"/>
                  <a:gd name="T19" fmla="*/ 13 h 36"/>
                  <a:gd name="T20" fmla="*/ 13 w 42"/>
                  <a:gd name="T21" fmla="*/ 13 h 36"/>
                  <a:gd name="T22" fmla="*/ 12 w 42"/>
                  <a:gd name="T23" fmla="*/ 13 h 36"/>
                  <a:gd name="T24" fmla="*/ 11 w 42"/>
                  <a:gd name="T25" fmla="*/ 12 h 36"/>
                  <a:gd name="T26" fmla="*/ 8 w 42"/>
                  <a:gd name="T27" fmla="*/ 11 h 36"/>
                  <a:gd name="T28" fmla="*/ 8 w 42"/>
                  <a:gd name="T29" fmla="*/ 1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36">
                    <a:moveTo>
                      <a:pt x="8" y="11"/>
                    </a:moveTo>
                    <a:lnTo>
                      <a:pt x="0" y="16"/>
                    </a:lnTo>
                    <a:lnTo>
                      <a:pt x="13" y="36"/>
                    </a:lnTo>
                    <a:lnTo>
                      <a:pt x="42" y="24"/>
                    </a:lnTo>
                    <a:lnTo>
                      <a:pt x="27" y="0"/>
                    </a:lnTo>
                    <a:lnTo>
                      <a:pt x="17" y="7"/>
                    </a:lnTo>
                    <a:lnTo>
                      <a:pt x="19" y="8"/>
                    </a:lnTo>
                    <a:lnTo>
                      <a:pt x="17" y="11"/>
                    </a:lnTo>
                    <a:lnTo>
                      <a:pt x="17" y="12"/>
                    </a:lnTo>
                    <a:lnTo>
                      <a:pt x="16" y="13"/>
                    </a:lnTo>
                    <a:lnTo>
                      <a:pt x="13" y="13"/>
                    </a:lnTo>
                    <a:lnTo>
                      <a:pt x="12" y="13"/>
                    </a:lnTo>
                    <a:lnTo>
                      <a:pt x="11" y="12"/>
                    </a:lnTo>
                    <a:lnTo>
                      <a:pt x="8" y="11"/>
                    </a:lnTo>
                    <a:lnTo>
                      <a:pt x="8" y="11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91" name="Freeform 335">
                <a:extLst>
                  <a:ext uri="{FF2B5EF4-FFF2-40B4-BE49-F238E27FC236}">
                    <a16:creationId xmlns:a16="http://schemas.microsoft.com/office/drawing/2014/main" id="{16F80A8C-6326-4EDE-97BF-388B14576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131"/>
                <a:ext cx="77" cy="48"/>
              </a:xfrm>
              <a:custGeom>
                <a:avLst/>
                <a:gdLst>
                  <a:gd name="T0" fmla="*/ 0 w 233"/>
                  <a:gd name="T1" fmla="*/ 143 h 143"/>
                  <a:gd name="T2" fmla="*/ 72 w 233"/>
                  <a:gd name="T3" fmla="*/ 99 h 143"/>
                  <a:gd name="T4" fmla="*/ 199 w 233"/>
                  <a:gd name="T5" fmla="*/ 20 h 143"/>
                  <a:gd name="T6" fmla="*/ 233 w 233"/>
                  <a:gd name="T7" fmla="*/ 0 h 143"/>
                  <a:gd name="T8" fmla="*/ 224 w 233"/>
                  <a:gd name="T9" fmla="*/ 3 h 143"/>
                  <a:gd name="T10" fmla="*/ 179 w 233"/>
                  <a:gd name="T11" fmla="*/ 21 h 143"/>
                  <a:gd name="T12" fmla="*/ 161 w 233"/>
                  <a:gd name="T13" fmla="*/ 29 h 143"/>
                  <a:gd name="T14" fmla="*/ 121 w 233"/>
                  <a:gd name="T15" fmla="*/ 53 h 143"/>
                  <a:gd name="T16" fmla="*/ 0 w 233"/>
                  <a:gd name="T17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143">
                    <a:moveTo>
                      <a:pt x="0" y="143"/>
                    </a:moveTo>
                    <a:lnTo>
                      <a:pt x="72" y="99"/>
                    </a:lnTo>
                    <a:lnTo>
                      <a:pt x="199" y="20"/>
                    </a:lnTo>
                    <a:lnTo>
                      <a:pt x="233" y="0"/>
                    </a:lnTo>
                    <a:lnTo>
                      <a:pt x="224" y="3"/>
                    </a:lnTo>
                    <a:lnTo>
                      <a:pt x="179" y="21"/>
                    </a:lnTo>
                    <a:lnTo>
                      <a:pt x="161" y="29"/>
                    </a:lnTo>
                    <a:lnTo>
                      <a:pt x="121" y="5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92" name="Freeform 336">
                <a:extLst>
                  <a:ext uri="{FF2B5EF4-FFF2-40B4-BE49-F238E27FC236}">
                    <a16:creationId xmlns:a16="http://schemas.microsoft.com/office/drawing/2014/main" id="{662D06D1-D5C5-4B8A-8AD4-996B8CAA1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6" y="2131"/>
                <a:ext cx="77" cy="48"/>
              </a:xfrm>
              <a:custGeom>
                <a:avLst/>
                <a:gdLst>
                  <a:gd name="T0" fmla="*/ 0 w 233"/>
                  <a:gd name="T1" fmla="*/ 143 h 143"/>
                  <a:gd name="T2" fmla="*/ 72 w 233"/>
                  <a:gd name="T3" fmla="*/ 99 h 143"/>
                  <a:gd name="T4" fmla="*/ 199 w 233"/>
                  <a:gd name="T5" fmla="*/ 20 h 143"/>
                  <a:gd name="T6" fmla="*/ 233 w 233"/>
                  <a:gd name="T7" fmla="*/ 0 h 143"/>
                  <a:gd name="T8" fmla="*/ 224 w 233"/>
                  <a:gd name="T9" fmla="*/ 3 h 143"/>
                  <a:gd name="T10" fmla="*/ 179 w 233"/>
                  <a:gd name="T11" fmla="*/ 21 h 143"/>
                  <a:gd name="T12" fmla="*/ 161 w 233"/>
                  <a:gd name="T13" fmla="*/ 29 h 143"/>
                  <a:gd name="T14" fmla="*/ 121 w 233"/>
                  <a:gd name="T15" fmla="*/ 53 h 143"/>
                  <a:gd name="T16" fmla="*/ 0 w 233"/>
                  <a:gd name="T17" fmla="*/ 143 h 143"/>
                  <a:gd name="T18" fmla="*/ 0 w 233"/>
                  <a:gd name="T19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3" h="143">
                    <a:moveTo>
                      <a:pt x="0" y="143"/>
                    </a:moveTo>
                    <a:lnTo>
                      <a:pt x="72" y="99"/>
                    </a:lnTo>
                    <a:lnTo>
                      <a:pt x="199" y="20"/>
                    </a:lnTo>
                    <a:lnTo>
                      <a:pt x="233" y="0"/>
                    </a:lnTo>
                    <a:lnTo>
                      <a:pt x="224" y="3"/>
                    </a:lnTo>
                    <a:lnTo>
                      <a:pt x="179" y="21"/>
                    </a:lnTo>
                    <a:lnTo>
                      <a:pt x="161" y="29"/>
                    </a:lnTo>
                    <a:lnTo>
                      <a:pt x="121" y="53"/>
                    </a:lnTo>
                    <a:lnTo>
                      <a:pt x="0" y="143"/>
                    </a:lnTo>
                    <a:lnTo>
                      <a:pt x="0" y="143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93" name="Freeform 337">
                <a:extLst>
                  <a:ext uri="{FF2B5EF4-FFF2-40B4-BE49-F238E27FC236}">
                    <a16:creationId xmlns:a16="http://schemas.microsoft.com/office/drawing/2014/main" id="{81032B0E-A58F-40DE-B10E-5C620827D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2111"/>
                <a:ext cx="26" cy="14"/>
              </a:xfrm>
              <a:custGeom>
                <a:avLst/>
                <a:gdLst>
                  <a:gd name="T0" fmla="*/ 0 w 77"/>
                  <a:gd name="T1" fmla="*/ 44 h 44"/>
                  <a:gd name="T2" fmla="*/ 26 w 77"/>
                  <a:gd name="T3" fmla="*/ 35 h 44"/>
                  <a:gd name="T4" fmla="*/ 46 w 77"/>
                  <a:gd name="T5" fmla="*/ 28 h 44"/>
                  <a:gd name="T6" fmla="*/ 61 w 77"/>
                  <a:gd name="T7" fmla="*/ 23 h 44"/>
                  <a:gd name="T8" fmla="*/ 77 w 77"/>
                  <a:gd name="T9" fmla="*/ 18 h 44"/>
                  <a:gd name="T10" fmla="*/ 64 w 77"/>
                  <a:gd name="T11" fmla="*/ 0 h 44"/>
                  <a:gd name="T12" fmla="*/ 51 w 77"/>
                  <a:gd name="T13" fmla="*/ 6 h 44"/>
                  <a:gd name="T14" fmla="*/ 38 w 77"/>
                  <a:gd name="T15" fmla="*/ 15 h 44"/>
                  <a:gd name="T16" fmla="*/ 22 w 77"/>
                  <a:gd name="T17" fmla="*/ 28 h 44"/>
                  <a:gd name="T18" fmla="*/ 0 w 77"/>
                  <a:gd name="T19" fmla="*/ 44 h 44"/>
                  <a:gd name="T20" fmla="*/ 0 w 77"/>
                  <a:gd name="T2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" h="44">
                    <a:moveTo>
                      <a:pt x="0" y="44"/>
                    </a:moveTo>
                    <a:lnTo>
                      <a:pt x="26" y="35"/>
                    </a:lnTo>
                    <a:lnTo>
                      <a:pt x="46" y="28"/>
                    </a:lnTo>
                    <a:lnTo>
                      <a:pt x="61" y="23"/>
                    </a:lnTo>
                    <a:lnTo>
                      <a:pt x="77" y="18"/>
                    </a:lnTo>
                    <a:lnTo>
                      <a:pt x="64" y="0"/>
                    </a:lnTo>
                    <a:lnTo>
                      <a:pt x="51" y="6"/>
                    </a:lnTo>
                    <a:lnTo>
                      <a:pt x="38" y="15"/>
                    </a:lnTo>
                    <a:lnTo>
                      <a:pt x="22" y="28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8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94" name="Freeform 338">
                <a:extLst>
                  <a:ext uri="{FF2B5EF4-FFF2-40B4-BE49-F238E27FC236}">
                    <a16:creationId xmlns:a16="http://schemas.microsoft.com/office/drawing/2014/main" id="{C7CE867B-17D9-4FFD-9AEF-1EDF35172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" y="2111"/>
                <a:ext cx="26" cy="14"/>
              </a:xfrm>
              <a:custGeom>
                <a:avLst/>
                <a:gdLst>
                  <a:gd name="T0" fmla="*/ 0 w 77"/>
                  <a:gd name="T1" fmla="*/ 44 h 44"/>
                  <a:gd name="T2" fmla="*/ 26 w 77"/>
                  <a:gd name="T3" fmla="*/ 35 h 44"/>
                  <a:gd name="T4" fmla="*/ 46 w 77"/>
                  <a:gd name="T5" fmla="*/ 28 h 44"/>
                  <a:gd name="T6" fmla="*/ 61 w 77"/>
                  <a:gd name="T7" fmla="*/ 23 h 44"/>
                  <a:gd name="T8" fmla="*/ 77 w 77"/>
                  <a:gd name="T9" fmla="*/ 18 h 44"/>
                  <a:gd name="T10" fmla="*/ 64 w 77"/>
                  <a:gd name="T11" fmla="*/ 0 h 44"/>
                  <a:gd name="T12" fmla="*/ 51 w 77"/>
                  <a:gd name="T13" fmla="*/ 6 h 44"/>
                  <a:gd name="T14" fmla="*/ 38 w 77"/>
                  <a:gd name="T15" fmla="*/ 15 h 44"/>
                  <a:gd name="T16" fmla="*/ 22 w 77"/>
                  <a:gd name="T17" fmla="*/ 28 h 44"/>
                  <a:gd name="T18" fmla="*/ 0 w 77"/>
                  <a:gd name="T19" fmla="*/ 44 h 44"/>
                  <a:gd name="T20" fmla="*/ 0 w 77"/>
                  <a:gd name="T2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" h="44">
                    <a:moveTo>
                      <a:pt x="0" y="44"/>
                    </a:moveTo>
                    <a:lnTo>
                      <a:pt x="26" y="35"/>
                    </a:lnTo>
                    <a:lnTo>
                      <a:pt x="46" y="28"/>
                    </a:lnTo>
                    <a:lnTo>
                      <a:pt x="61" y="23"/>
                    </a:lnTo>
                    <a:lnTo>
                      <a:pt x="77" y="18"/>
                    </a:lnTo>
                    <a:lnTo>
                      <a:pt x="64" y="0"/>
                    </a:lnTo>
                    <a:lnTo>
                      <a:pt x="51" y="6"/>
                    </a:lnTo>
                    <a:lnTo>
                      <a:pt x="38" y="15"/>
                    </a:lnTo>
                    <a:lnTo>
                      <a:pt x="22" y="28"/>
                    </a:lnTo>
                    <a:lnTo>
                      <a:pt x="0" y="44"/>
                    </a:lnTo>
                    <a:lnTo>
                      <a:pt x="0" y="44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95" name="Freeform 339">
                <a:extLst>
                  <a:ext uri="{FF2B5EF4-FFF2-40B4-BE49-F238E27FC236}">
                    <a16:creationId xmlns:a16="http://schemas.microsoft.com/office/drawing/2014/main" id="{5399C2A2-1E90-4D76-949E-E2AD8279F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021"/>
                <a:ext cx="12" cy="13"/>
              </a:xfrm>
              <a:custGeom>
                <a:avLst/>
                <a:gdLst>
                  <a:gd name="T0" fmla="*/ 0 w 35"/>
                  <a:gd name="T1" fmla="*/ 13 h 41"/>
                  <a:gd name="T2" fmla="*/ 6 w 35"/>
                  <a:gd name="T3" fmla="*/ 25 h 41"/>
                  <a:gd name="T4" fmla="*/ 13 w 35"/>
                  <a:gd name="T5" fmla="*/ 36 h 41"/>
                  <a:gd name="T6" fmla="*/ 18 w 35"/>
                  <a:gd name="T7" fmla="*/ 41 h 41"/>
                  <a:gd name="T8" fmla="*/ 35 w 35"/>
                  <a:gd name="T9" fmla="*/ 32 h 41"/>
                  <a:gd name="T10" fmla="*/ 15 w 35"/>
                  <a:gd name="T11" fmla="*/ 0 h 41"/>
                  <a:gd name="T12" fmla="*/ 14 w 35"/>
                  <a:gd name="T13" fmla="*/ 0 h 41"/>
                  <a:gd name="T14" fmla="*/ 0 w 35"/>
                  <a:gd name="T15" fmla="*/ 8 h 41"/>
                  <a:gd name="T16" fmla="*/ 0 w 35"/>
                  <a:gd name="T17" fmla="*/ 1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41">
                    <a:moveTo>
                      <a:pt x="0" y="13"/>
                    </a:moveTo>
                    <a:lnTo>
                      <a:pt x="6" y="25"/>
                    </a:lnTo>
                    <a:lnTo>
                      <a:pt x="13" y="36"/>
                    </a:lnTo>
                    <a:lnTo>
                      <a:pt x="18" y="41"/>
                    </a:lnTo>
                    <a:lnTo>
                      <a:pt x="35" y="3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0" y="8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8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96" name="Freeform 340">
                <a:extLst>
                  <a:ext uri="{FF2B5EF4-FFF2-40B4-BE49-F238E27FC236}">
                    <a16:creationId xmlns:a16="http://schemas.microsoft.com/office/drawing/2014/main" id="{E8017792-4189-4168-BB6D-175614947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021"/>
                <a:ext cx="12" cy="13"/>
              </a:xfrm>
              <a:custGeom>
                <a:avLst/>
                <a:gdLst>
                  <a:gd name="T0" fmla="*/ 0 w 35"/>
                  <a:gd name="T1" fmla="*/ 13 h 41"/>
                  <a:gd name="T2" fmla="*/ 6 w 35"/>
                  <a:gd name="T3" fmla="*/ 25 h 41"/>
                  <a:gd name="T4" fmla="*/ 13 w 35"/>
                  <a:gd name="T5" fmla="*/ 36 h 41"/>
                  <a:gd name="T6" fmla="*/ 18 w 35"/>
                  <a:gd name="T7" fmla="*/ 41 h 41"/>
                  <a:gd name="T8" fmla="*/ 35 w 35"/>
                  <a:gd name="T9" fmla="*/ 32 h 41"/>
                  <a:gd name="T10" fmla="*/ 15 w 35"/>
                  <a:gd name="T11" fmla="*/ 0 h 41"/>
                  <a:gd name="T12" fmla="*/ 14 w 35"/>
                  <a:gd name="T13" fmla="*/ 0 h 41"/>
                  <a:gd name="T14" fmla="*/ 0 w 35"/>
                  <a:gd name="T15" fmla="*/ 8 h 41"/>
                  <a:gd name="T16" fmla="*/ 0 w 35"/>
                  <a:gd name="T17" fmla="*/ 13 h 41"/>
                  <a:gd name="T18" fmla="*/ 0 w 35"/>
                  <a:gd name="T19" fmla="*/ 1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41">
                    <a:moveTo>
                      <a:pt x="0" y="13"/>
                    </a:moveTo>
                    <a:lnTo>
                      <a:pt x="6" y="25"/>
                    </a:lnTo>
                    <a:lnTo>
                      <a:pt x="13" y="36"/>
                    </a:lnTo>
                    <a:lnTo>
                      <a:pt x="18" y="41"/>
                    </a:lnTo>
                    <a:lnTo>
                      <a:pt x="35" y="32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97" name="Freeform 341">
                <a:extLst>
                  <a:ext uri="{FF2B5EF4-FFF2-40B4-BE49-F238E27FC236}">
                    <a16:creationId xmlns:a16="http://schemas.microsoft.com/office/drawing/2014/main" id="{6B1ECE67-06A0-4979-82CC-856EBF4D80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" y="1895"/>
                <a:ext cx="13" cy="12"/>
              </a:xfrm>
              <a:custGeom>
                <a:avLst/>
                <a:gdLst>
                  <a:gd name="T0" fmla="*/ 28 w 39"/>
                  <a:gd name="T1" fmla="*/ 12 h 37"/>
                  <a:gd name="T2" fmla="*/ 3 w 39"/>
                  <a:gd name="T3" fmla="*/ 3 h 37"/>
                  <a:gd name="T4" fmla="*/ 9 w 39"/>
                  <a:gd name="T5" fmla="*/ 0 h 37"/>
                  <a:gd name="T6" fmla="*/ 39 w 39"/>
                  <a:gd name="T7" fmla="*/ 7 h 37"/>
                  <a:gd name="T8" fmla="*/ 0 w 39"/>
                  <a:gd name="T9" fmla="*/ 37 h 37"/>
                  <a:gd name="T10" fmla="*/ 0 w 39"/>
                  <a:gd name="T11" fmla="*/ 37 h 37"/>
                  <a:gd name="T12" fmla="*/ 28 w 39"/>
                  <a:gd name="T13" fmla="*/ 12 h 37"/>
                  <a:gd name="T14" fmla="*/ 28 w 39"/>
                  <a:gd name="T1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37">
                    <a:moveTo>
                      <a:pt x="28" y="12"/>
                    </a:moveTo>
                    <a:lnTo>
                      <a:pt x="3" y="3"/>
                    </a:lnTo>
                    <a:lnTo>
                      <a:pt x="9" y="0"/>
                    </a:lnTo>
                    <a:lnTo>
                      <a:pt x="39" y="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28" y="12"/>
                    </a:lnTo>
                    <a:lnTo>
                      <a:pt x="28" y="12"/>
                    </a:lnTo>
                    <a:close/>
                  </a:path>
                </a:pathLst>
              </a:custGeom>
              <a:solidFill>
                <a:srgbClr val="FF8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98" name="Freeform 342">
                <a:extLst>
                  <a:ext uri="{FF2B5EF4-FFF2-40B4-BE49-F238E27FC236}">
                    <a16:creationId xmlns:a16="http://schemas.microsoft.com/office/drawing/2014/main" id="{267DEB4D-0DC5-4826-A996-253A77E93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1" y="1895"/>
                <a:ext cx="13" cy="12"/>
              </a:xfrm>
              <a:custGeom>
                <a:avLst/>
                <a:gdLst>
                  <a:gd name="T0" fmla="*/ 28 w 39"/>
                  <a:gd name="T1" fmla="*/ 12 h 37"/>
                  <a:gd name="T2" fmla="*/ 3 w 39"/>
                  <a:gd name="T3" fmla="*/ 3 h 37"/>
                  <a:gd name="T4" fmla="*/ 9 w 39"/>
                  <a:gd name="T5" fmla="*/ 0 h 37"/>
                  <a:gd name="T6" fmla="*/ 39 w 39"/>
                  <a:gd name="T7" fmla="*/ 7 h 37"/>
                  <a:gd name="T8" fmla="*/ 0 w 39"/>
                  <a:gd name="T9" fmla="*/ 37 h 37"/>
                  <a:gd name="T10" fmla="*/ 0 w 39"/>
                  <a:gd name="T11" fmla="*/ 37 h 37"/>
                  <a:gd name="T12" fmla="*/ 28 w 39"/>
                  <a:gd name="T13" fmla="*/ 12 h 37"/>
                  <a:gd name="T14" fmla="*/ 28 w 39"/>
                  <a:gd name="T1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37">
                    <a:moveTo>
                      <a:pt x="28" y="12"/>
                    </a:moveTo>
                    <a:lnTo>
                      <a:pt x="3" y="3"/>
                    </a:lnTo>
                    <a:lnTo>
                      <a:pt x="9" y="0"/>
                    </a:lnTo>
                    <a:lnTo>
                      <a:pt x="39" y="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28" y="12"/>
                    </a:lnTo>
                    <a:lnTo>
                      <a:pt x="28" y="1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399" name="Freeform 343">
                <a:extLst>
                  <a:ext uri="{FF2B5EF4-FFF2-40B4-BE49-F238E27FC236}">
                    <a16:creationId xmlns:a16="http://schemas.microsoft.com/office/drawing/2014/main" id="{649BA343-E67F-4B41-9E06-E6F6459D0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1944"/>
                <a:ext cx="152" cy="87"/>
              </a:xfrm>
              <a:custGeom>
                <a:avLst/>
                <a:gdLst>
                  <a:gd name="T0" fmla="*/ 15 w 456"/>
                  <a:gd name="T1" fmla="*/ 254 h 261"/>
                  <a:gd name="T2" fmla="*/ 21 w 456"/>
                  <a:gd name="T3" fmla="*/ 261 h 261"/>
                  <a:gd name="T4" fmla="*/ 289 w 456"/>
                  <a:gd name="T5" fmla="*/ 121 h 261"/>
                  <a:gd name="T6" fmla="*/ 448 w 456"/>
                  <a:gd name="T7" fmla="*/ 36 h 261"/>
                  <a:gd name="T8" fmla="*/ 456 w 456"/>
                  <a:gd name="T9" fmla="*/ 31 h 261"/>
                  <a:gd name="T10" fmla="*/ 449 w 456"/>
                  <a:gd name="T11" fmla="*/ 23 h 261"/>
                  <a:gd name="T12" fmla="*/ 443 w 456"/>
                  <a:gd name="T13" fmla="*/ 16 h 261"/>
                  <a:gd name="T14" fmla="*/ 439 w 456"/>
                  <a:gd name="T15" fmla="*/ 9 h 261"/>
                  <a:gd name="T16" fmla="*/ 433 w 456"/>
                  <a:gd name="T17" fmla="*/ 0 h 261"/>
                  <a:gd name="T18" fmla="*/ 264 w 456"/>
                  <a:gd name="T19" fmla="*/ 88 h 261"/>
                  <a:gd name="T20" fmla="*/ 195 w 456"/>
                  <a:gd name="T21" fmla="*/ 127 h 261"/>
                  <a:gd name="T22" fmla="*/ 137 w 456"/>
                  <a:gd name="T23" fmla="*/ 157 h 261"/>
                  <a:gd name="T24" fmla="*/ 38 w 456"/>
                  <a:gd name="T25" fmla="*/ 209 h 261"/>
                  <a:gd name="T26" fmla="*/ 0 w 456"/>
                  <a:gd name="T27" fmla="*/ 229 h 261"/>
                  <a:gd name="T28" fmla="*/ 5 w 456"/>
                  <a:gd name="T29" fmla="*/ 238 h 261"/>
                  <a:gd name="T30" fmla="*/ 10 w 456"/>
                  <a:gd name="T31" fmla="*/ 246 h 261"/>
                  <a:gd name="T32" fmla="*/ 15 w 456"/>
                  <a:gd name="T33" fmla="*/ 254 h 261"/>
                  <a:gd name="T34" fmla="*/ 15 w 456"/>
                  <a:gd name="T35" fmla="*/ 254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6" h="261">
                    <a:moveTo>
                      <a:pt x="15" y="254"/>
                    </a:moveTo>
                    <a:lnTo>
                      <a:pt x="21" y="261"/>
                    </a:lnTo>
                    <a:lnTo>
                      <a:pt x="289" y="121"/>
                    </a:lnTo>
                    <a:lnTo>
                      <a:pt x="448" y="36"/>
                    </a:lnTo>
                    <a:lnTo>
                      <a:pt x="456" y="31"/>
                    </a:lnTo>
                    <a:lnTo>
                      <a:pt x="449" y="23"/>
                    </a:lnTo>
                    <a:lnTo>
                      <a:pt x="443" y="16"/>
                    </a:lnTo>
                    <a:lnTo>
                      <a:pt x="439" y="9"/>
                    </a:lnTo>
                    <a:lnTo>
                      <a:pt x="433" y="0"/>
                    </a:lnTo>
                    <a:lnTo>
                      <a:pt x="264" y="88"/>
                    </a:lnTo>
                    <a:lnTo>
                      <a:pt x="195" y="127"/>
                    </a:lnTo>
                    <a:lnTo>
                      <a:pt x="137" y="157"/>
                    </a:lnTo>
                    <a:lnTo>
                      <a:pt x="38" y="209"/>
                    </a:lnTo>
                    <a:lnTo>
                      <a:pt x="0" y="229"/>
                    </a:lnTo>
                    <a:lnTo>
                      <a:pt x="5" y="238"/>
                    </a:lnTo>
                    <a:lnTo>
                      <a:pt x="10" y="246"/>
                    </a:lnTo>
                    <a:lnTo>
                      <a:pt x="15" y="254"/>
                    </a:lnTo>
                    <a:lnTo>
                      <a:pt x="15" y="254"/>
                    </a:lnTo>
                    <a:close/>
                  </a:path>
                </a:pathLst>
              </a:custGeom>
              <a:solidFill>
                <a:srgbClr val="FF8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00" name="Freeform 344">
                <a:extLst>
                  <a:ext uri="{FF2B5EF4-FFF2-40B4-BE49-F238E27FC236}">
                    <a16:creationId xmlns:a16="http://schemas.microsoft.com/office/drawing/2014/main" id="{5D22ED4E-3DE1-4793-9DD8-EB2AFFD60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1944"/>
                <a:ext cx="152" cy="87"/>
              </a:xfrm>
              <a:custGeom>
                <a:avLst/>
                <a:gdLst>
                  <a:gd name="T0" fmla="*/ 15 w 456"/>
                  <a:gd name="T1" fmla="*/ 254 h 261"/>
                  <a:gd name="T2" fmla="*/ 21 w 456"/>
                  <a:gd name="T3" fmla="*/ 261 h 261"/>
                  <a:gd name="T4" fmla="*/ 289 w 456"/>
                  <a:gd name="T5" fmla="*/ 121 h 261"/>
                  <a:gd name="T6" fmla="*/ 448 w 456"/>
                  <a:gd name="T7" fmla="*/ 36 h 261"/>
                  <a:gd name="T8" fmla="*/ 456 w 456"/>
                  <a:gd name="T9" fmla="*/ 31 h 261"/>
                  <a:gd name="T10" fmla="*/ 449 w 456"/>
                  <a:gd name="T11" fmla="*/ 23 h 261"/>
                  <a:gd name="T12" fmla="*/ 443 w 456"/>
                  <a:gd name="T13" fmla="*/ 16 h 261"/>
                  <a:gd name="T14" fmla="*/ 439 w 456"/>
                  <a:gd name="T15" fmla="*/ 9 h 261"/>
                  <a:gd name="T16" fmla="*/ 433 w 456"/>
                  <a:gd name="T17" fmla="*/ 0 h 261"/>
                  <a:gd name="T18" fmla="*/ 264 w 456"/>
                  <a:gd name="T19" fmla="*/ 88 h 261"/>
                  <a:gd name="T20" fmla="*/ 195 w 456"/>
                  <a:gd name="T21" fmla="*/ 127 h 261"/>
                  <a:gd name="T22" fmla="*/ 137 w 456"/>
                  <a:gd name="T23" fmla="*/ 157 h 261"/>
                  <a:gd name="T24" fmla="*/ 38 w 456"/>
                  <a:gd name="T25" fmla="*/ 209 h 261"/>
                  <a:gd name="T26" fmla="*/ 0 w 456"/>
                  <a:gd name="T27" fmla="*/ 229 h 261"/>
                  <a:gd name="T28" fmla="*/ 5 w 456"/>
                  <a:gd name="T29" fmla="*/ 238 h 261"/>
                  <a:gd name="T30" fmla="*/ 10 w 456"/>
                  <a:gd name="T31" fmla="*/ 246 h 261"/>
                  <a:gd name="T32" fmla="*/ 15 w 456"/>
                  <a:gd name="T33" fmla="*/ 254 h 261"/>
                  <a:gd name="T34" fmla="*/ 15 w 456"/>
                  <a:gd name="T35" fmla="*/ 254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56" h="261">
                    <a:moveTo>
                      <a:pt x="15" y="254"/>
                    </a:moveTo>
                    <a:lnTo>
                      <a:pt x="21" y="261"/>
                    </a:lnTo>
                    <a:lnTo>
                      <a:pt x="289" y="121"/>
                    </a:lnTo>
                    <a:lnTo>
                      <a:pt x="448" y="36"/>
                    </a:lnTo>
                    <a:lnTo>
                      <a:pt x="456" y="31"/>
                    </a:lnTo>
                    <a:lnTo>
                      <a:pt x="449" y="23"/>
                    </a:lnTo>
                    <a:lnTo>
                      <a:pt x="443" y="16"/>
                    </a:lnTo>
                    <a:lnTo>
                      <a:pt x="439" y="9"/>
                    </a:lnTo>
                    <a:lnTo>
                      <a:pt x="433" y="0"/>
                    </a:lnTo>
                    <a:lnTo>
                      <a:pt x="264" y="88"/>
                    </a:lnTo>
                    <a:lnTo>
                      <a:pt x="195" y="127"/>
                    </a:lnTo>
                    <a:lnTo>
                      <a:pt x="137" y="157"/>
                    </a:lnTo>
                    <a:lnTo>
                      <a:pt x="38" y="209"/>
                    </a:lnTo>
                    <a:lnTo>
                      <a:pt x="0" y="229"/>
                    </a:lnTo>
                    <a:lnTo>
                      <a:pt x="5" y="238"/>
                    </a:lnTo>
                    <a:lnTo>
                      <a:pt x="10" y="246"/>
                    </a:lnTo>
                    <a:lnTo>
                      <a:pt x="15" y="254"/>
                    </a:lnTo>
                    <a:lnTo>
                      <a:pt x="15" y="254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01" name="Freeform 345">
                <a:extLst>
                  <a:ext uri="{FF2B5EF4-FFF2-40B4-BE49-F238E27FC236}">
                    <a16:creationId xmlns:a16="http://schemas.microsoft.com/office/drawing/2014/main" id="{097576D6-7F2B-4B2F-9CE9-5CD6488BA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2128"/>
                <a:ext cx="119" cy="74"/>
              </a:xfrm>
              <a:custGeom>
                <a:avLst/>
                <a:gdLst>
                  <a:gd name="T0" fmla="*/ 43 w 359"/>
                  <a:gd name="T1" fmla="*/ 190 h 221"/>
                  <a:gd name="T2" fmla="*/ 19 w 359"/>
                  <a:gd name="T3" fmla="*/ 207 h 221"/>
                  <a:gd name="T4" fmla="*/ 0 w 359"/>
                  <a:gd name="T5" fmla="*/ 221 h 221"/>
                  <a:gd name="T6" fmla="*/ 17 w 359"/>
                  <a:gd name="T7" fmla="*/ 212 h 221"/>
                  <a:gd name="T8" fmla="*/ 32 w 359"/>
                  <a:gd name="T9" fmla="*/ 204 h 221"/>
                  <a:gd name="T10" fmla="*/ 300 w 359"/>
                  <a:gd name="T11" fmla="*/ 47 h 221"/>
                  <a:gd name="T12" fmla="*/ 350 w 359"/>
                  <a:gd name="T13" fmla="*/ 18 h 221"/>
                  <a:gd name="T14" fmla="*/ 355 w 359"/>
                  <a:gd name="T15" fmla="*/ 13 h 221"/>
                  <a:gd name="T16" fmla="*/ 356 w 359"/>
                  <a:gd name="T17" fmla="*/ 8 h 221"/>
                  <a:gd name="T18" fmla="*/ 359 w 359"/>
                  <a:gd name="T19" fmla="*/ 5 h 221"/>
                  <a:gd name="T20" fmla="*/ 359 w 359"/>
                  <a:gd name="T21" fmla="*/ 3 h 221"/>
                  <a:gd name="T22" fmla="*/ 358 w 359"/>
                  <a:gd name="T23" fmla="*/ 1 h 221"/>
                  <a:gd name="T24" fmla="*/ 355 w 359"/>
                  <a:gd name="T25" fmla="*/ 0 h 221"/>
                  <a:gd name="T26" fmla="*/ 352 w 359"/>
                  <a:gd name="T27" fmla="*/ 1 h 221"/>
                  <a:gd name="T28" fmla="*/ 347 w 359"/>
                  <a:gd name="T29" fmla="*/ 1 h 221"/>
                  <a:gd name="T30" fmla="*/ 291 w 359"/>
                  <a:gd name="T31" fmla="*/ 36 h 221"/>
                  <a:gd name="T32" fmla="*/ 43 w 359"/>
                  <a:gd name="T33" fmla="*/ 190 h 221"/>
                  <a:gd name="T34" fmla="*/ 43 w 359"/>
                  <a:gd name="T35" fmla="*/ 19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9" h="221">
                    <a:moveTo>
                      <a:pt x="43" y="190"/>
                    </a:moveTo>
                    <a:lnTo>
                      <a:pt x="19" y="207"/>
                    </a:lnTo>
                    <a:lnTo>
                      <a:pt x="0" y="221"/>
                    </a:lnTo>
                    <a:lnTo>
                      <a:pt x="17" y="212"/>
                    </a:lnTo>
                    <a:lnTo>
                      <a:pt x="32" y="204"/>
                    </a:lnTo>
                    <a:lnTo>
                      <a:pt x="300" y="47"/>
                    </a:lnTo>
                    <a:lnTo>
                      <a:pt x="350" y="18"/>
                    </a:lnTo>
                    <a:lnTo>
                      <a:pt x="355" y="13"/>
                    </a:lnTo>
                    <a:lnTo>
                      <a:pt x="356" y="8"/>
                    </a:lnTo>
                    <a:lnTo>
                      <a:pt x="359" y="5"/>
                    </a:lnTo>
                    <a:lnTo>
                      <a:pt x="359" y="3"/>
                    </a:lnTo>
                    <a:lnTo>
                      <a:pt x="358" y="1"/>
                    </a:lnTo>
                    <a:lnTo>
                      <a:pt x="355" y="0"/>
                    </a:lnTo>
                    <a:lnTo>
                      <a:pt x="352" y="1"/>
                    </a:lnTo>
                    <a:lnTo>
                      <a:pt x="347" y="1"/>
                    </a:lnTo>
                    <a:lnTo>
                      <a:pt x="291" y="36"/>
                    </a:lnTo>
                    <a:lnTo>
                      <a:pt x="43" y="190"/>
                    </a:lnTo>
                    <a:lnTo>
                      <a:pt x="43" y="190"/>
                    </a:lnTo>
                    <a:close/>
                  </a:path>
                </a:pathLst>
              </a:custGeom>
              <a:solidFill>
                <a:srgbClr val="FF8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02" name="Freeform 346">
                <a:extLst>
                  <a:ext uri="{FF2B5EF4-FFF2-40B4-BE49-F238E27FC236}">
                    <a16:creationId xmlns:a16="http://schemas.microsoft.com/office/drawing/2014/main" id="{79F0F966-5424-4F5A-B7E5-AAD9FED63E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3" y="2128"/>
                <a:ext cx="119" cy="74"/>
              </a:xfrm>
              <a:custGeom>
                <a:avLst/>
                <a:gdLst>
                  <a:gd name="T0" fmla="*/ 43 w 359"/>
                  <a:gd name="T1" fmla="*/ 190 h 221"/>
                  <a:gd name="T2" fmla="*/ 19 w 359"/>
                  <a:gd name="T3" fmla="*/ 207 h 221"/>
                  <a:gd name="T4" fmla="*/ 0 w 359"/>
                  <a:gd name="T5" fmla="*/ 221 h 221"/>
                  <a:gd name="T6" fmla="*/ 17 w 359"/>
                  <a:gd name="T7" fmla="*/ 212 h 221"/>
                  <a:gd name="T8" fmla="*/ 32 w 359"/>
                  <a:gd name="T9" fmla="*/ 204 h 221"/>
                  <a:gd name="T10" fmla="*/ 300 w 359"/>
                  <a:gd name="T11" fmla="*/ 47 h 221"/>
                  <a:gd name="T12" fmla="*/ 350 w 359"/>
                  <a:gd name="T13" fmla="*/ 18 h 221"/>
                  <a:gd name="T14" fmla="*/ 355 w 359"/>
                  <a:gd name="T15" fmla="*/ 13 h 221"/>
                  <a:gd name="T16" fmla="*/ 356 w 359"/>
                  <a:gd name="T17" fmla="*/ 8 h 221"/>
                  <a:gd name="T18" fmla="*/ 359 w 359"/>
                  <a:gd name="T19" fmla="*/ 5 h 221"/>
                  <a:gd name="T20" fmla="*/ 359 w 359"/>
                  <a:gd name="T21" fmla="*/ 3 h 221"/>
                  <a:gd name="T22" fmla="*/ 358 w 359"/>
                  <a:gd name="T23" fmla="*/ 1 h 221"/>
                  <a:gd name="T24" fmla="*/ 355 w 359"/>
                  <a:gd name="T25" fmla="*/ 0 h 221"/>
                  <a:gd name="T26" fmla="*/ 352 w 359"/>
                  <a:gd name="T27" fmla="*/ 1 h 221"/>
                  <a:gd name="T28" fmla="*/ 347 w 359"/>
                  <a:gd name="T29" fmla="*/ 1 h 221"/>
                  <a:gd name="T30" fmla="*/ 291 w 359"/>
                  <a:gd name="T31" fmla="*/ 36 h 221"/>
                  <a:gd name="T32" fmla="*/ 43 w 359"/>
                  <a:gd name="T33" fmla="*/ 190 h 221"/>
                  <a:gd name="T34" fmla="*/ 43 w 359"/>
                  <a:gd name="T35" fmla="*/ 19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9" h="221">
                    <a:moveTo>
                      <a:pt x="43" y="190"/>
                    </a:moveTo>
                    <a:lnTo>
                      <a:pt x="19" y="207"/>
                    </a:lnTo>
                    <a:lnTo>
                      <a:pt x="0" y="221"/>
                    </a:lnTo>
                    <a:lnTo>
                      <a:pt x="17" y="212"/>
                    </a:lnTo>
                    <a:lnTo>
                      <a:pt x="32" y="204"/>
                    </a:lnTo>
                    <a:lnTo>
                      <a:pt x="300" y="47"/>
                    </a:lnTo>
                    <a:lnTo>
                      <a:pt x="350" y="18"/>
                    </a:lnTo>
                    <a:lnTo>
                      <a:pt x="355" y="13"/>
                    </a:lnTo>
                    <a:lnTo>
                      <a:pt x="356" y="8"/>
                    </a:lnTo>
                    <a:lnTo>
                      <a:pt x="359" y="5"/>
                    </a:lnTo>
                    <a:lnTo>
                      <a:pt x="359" y="3"/>
                    </a:lnTo>
                    <a:lnTo>
                      <a:pt x="358" y="1"/>
                    </a:lnTo>
                    <a:lnTo>
                      <a:pt x="355" y="0"/>
                    </a:lnTo>
                    <a:lnTo>
                      <a:pt x="352" y="1"/>
                    </a:lnTo>
                    <a:lnTo>
                      <a:pt x="347" y="1"/>
                    </a:lnTo>
                    <a:lnTo>
                      <a:pt x="291" y="36"/>
                    </a:lnTo>
                    <a:lnTo>
                      <a:pt x="43" y="190"/>
                    </a:lnTo>
                    <a:lnTo>
                      <a:pt x="43" y="19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03" name="Freeform 347">
                <a:extLst>
                  <a:ext uri="{FF2B5EF4-FFF2-40B4-BE49-F238E27FC236}">
                    <a16:creationId xmlns:a16="http://schemas.microsoft.com/office/drawing/2014/main" id="{A689186B-ED19-4020-825E-3091A4DB5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1922"/>
                <a:ext cx="427" cy="215"/>
              </a:xfrm>
              <a:custGeom>
                <a:avLst/>
                <a:gdLst>
                  <a:gd name="T0" fmla="*/ 92 w 1280"/>
                  <a:gd name="T1" fmla="*/ 638 h 646"/>
                  <a:gd name="T2" fmla="*/ 170 w 1280"/>
                  <a:gd name="T3" fmla="*/ 619 h 646"/>
                  <a:gd name="T4" fmla="*/ 267 w 1280"/>
                  <a:gd name="T5" fmla="*/ 585 h 646"/>
                  <a:gd name="T6" fmla="*/ 310 w 1280"/>
                  <a:gd name="T7" fmla="*/ 566 h 646"/>
                  <a:gd name="T8" fmla="*/ 325 w 1280"/>
                  <a:gd name="T9" fmla="*/ 550 h 646"/>
                  <a:gd name="T10" fmla="*/ 314 w 1280"/>
                  <a:gd name="T11" fmla="*/ 550 h 646"/>
                  <a:gd name="T12" fmla="*/ 306 w 1280"/>
                  <a:gd name="T13" fmla="*/ 546 h 646"/>
                  <a:gd name="T14" fmla="*/ 305 w 1280"/>
                  <a:gd name="T15" fmla="*/ 541 h 646"/>
                  <a:gd name="T16" fmla="*/ 319 w 1280"/>
                  <a:gd name="T17" fmla="*/ 524 h 646"/>
                  <a:gd name="T18" fmla="*/ 344 w 1280"/>
                  <a:gd name="T19" fmla="*/ 503 h 646"/>
                  <a:gd name="T20" fmla="*/ 369 w 1280"/>
                  <a:gd name="T21" fmla="*/ 480 h 646"/>
                  <a:gd name="T22" fmla="*/ 396 w 1280"/>
                  <a:gd name="T23" fmla="*/ 460 h 646"/>
                  <a:gd name="T24" fmla="*/ 426 w 1280"/>
                  <a:gd name="T25" fmla="*/ 438 h 646"/>
                  <a:gd name="T26" fmla="*/ 457 w 1280"/>
                  <a:gd name="T27" fmla="*/ 417 h 646"/>
                  <a:gd name="T28" fmla="*/ 493 w 1280"/>
                  <a:gd name="T29" fmla="*/ 397 h 646"/>
                  <a:gd name="T30" fmla="*/ 525 w 1280"/>
                  <a:gd name="T31" fmla="*/ 376 h 646"/>
                  <a:gd name="T32" fmla="*/ 593 w 1280"/>
                  <a:gd name="T33" fmla="*/ 339 h 646"/>
                  <a:gd name="T34" fmla="*/ 619 w 1280"/>
                  <a:gd name="T35" fmla="*/ 326 h 646"/>
                  <a:gd name="T36" fmla="*/ 649 w 1280"/>
                  <a:gd name="T37" fmla="*/ 315 h 646"/>
                  <a:gd name="T38" fmla="*/ 675 w 1280"/>
                  <a:gd name="T39" fmla="*/ 307 h 646"/>
                  <a:gd name="T40" fmla="*/ 702 w 1280"/>
                  <a:gd name="T41" fmla="*/ 298 h 646"/>
                  <a:gd name="T42" fmla="*/ 718 w 1280"/>
                  <a:gd name="T43" fmla="*/ 294 h 646"/>
                  <a:gd name="T44" fmla="*/ 734 w 1280"/>
                  <a:gd name="T45" fmla="*/ 294 h 646"/>
                  <a:gd name="T46" fmla="*/ 743 w 1280"/>
                  <a:gd name="T47" fmla="*/ 295 h 646"/>
                  <a:gd name="T48" fmla="*/ 750 w 1280"/>
                  <a:gd name="T49" fmla="*/ 299 h 646"/>
                  <a:gd name="T50" fmla="*/ 754 w 1280"/>
                  <a:gd name="T51" fmla="*/ 306 h 646"/>
                  <a:gd name="T52" fmla="*/ 753 w 1280"/>
                  <a:gd name="T53" fmla="*/ 316 h 646"/>
                  <a:gd name="T54" fmla="*/ 748 w 1280"/>
                  <a:gd name="T55" fmla="*/ 332 h 646"/>
                  <a:gd name="T56" fmla="*/ 735 w 1280"/>
                  <a:gd name="T57" fmla="*/ 348 h 646"/>
                  <a:gd name="T58" fmla="*/ 1099 w 1280"/>
                  <a:gd name="T59" fmla="*/ 157 h 646"/>
                  <a:gd name="T60" fmla="*/ 1125 w 1280"/>
                  <a:gd name="T61" fmla="*/ 142 h 646"/>
                  <a:gd name="T62" fmla="*/ 1150 w 1280"/>
                  <a:gd name="T63" fmla="*/ 125 h 646"/>
                  <a:gd name="T64" fmla="*/ 1174 w 1280"/>
                  <a:gd name="T65" fmla="*/ 108 h 646"/>
                  <a:gd name="T66" fmla="*/ 1196 w 1280"/>
                  <a:gd name="T67" fmla="*/ 91 h 646"/>
                  <a:gd name="T68" fmla="*/ 1218 w 1280"/>
                  <a:gd name="T69" fmla="*/ 69 h 646"/>
                  <a:gd name="T70" fmla="*/ 1240 w 1280"/>
                  <a:gd name="T71" fmla="*/ 48 h 646"/>
                  <a:gd name="T72" fmla="*/ 1260 w 1280"/>
                  <a:gd name="T73" fmla="*/ 25 h 646"/>
                  <a:gd name="T74" fmla="*/ 1280 w 1280"/>
                  <a:gd name="T75" fmla="*/ 0 h 646"/>
                  <a:gd name="T76" fmla="*/ 1166 w 1280"/>
                  <a:gd name="T77" fmla="*/ 40 h 646"/>
                  <a:gd name="T78" fmla="*/ 1081 w 1280"/>
                  <a:gd name="T79" fmla="*/ 91 h 646"/>
                  <a:gd name="T80" fmla="*/ 1079 w 1280"/>
                  <a:gd name="T81" fmla="*/ 96 h 646"/>
                  <a:gd name="T82" fmla="*/ 1041 w 1280"/>
                  <a:gd name="T83" fmla="*/ 116 h 646"/>
                  <a:gd name="T84" fmla="*/ 1025 w 1280"/>
                  <a:gd name="T85" fmla="*/ 101 h 646"/>
                  <a:gd name="T86" fmla="*/ 592 w 1280"/>
                  <a:gd name="T87" fmla="*/ 334 h 646"/>
                  <a:gd name="T88" fmla="*/ 572 w 1280"/>
                  <a:gd name="T89" fmla="*/ 345 h 646"/>
                  <a:gd name="T90" fmla="*/ 566 w 1280"/>
                  <a:gd name="T91" fmla="*/ 343 h 646"/>
                  <a:gd name="T92" fmla="*/ 241 w 1280"/>
                  <a:gd name="T93" fmla="*/ 511 h 646"/>
                  <a:gd name="T94" fmla="*/ 118 w 1280"/>
                  <a:gd name="T95" fmla="*/ 572 h 646"/>
                  <a:gd name="T96" fmla="*/ 127 w 1280"/>
                  <a:gd name="T97" fmla="*/ 584 h 646"/>
                  <a:gd name="T98" fmla="*/ 96 w 1280"/>
                  <a:gd name="T99" fmla="*/ 597 h 646"/>
                  <a:gd name="T100" fmla="*/ 93 w 1280"/>
                  <a:gd name="T101" fmla="*/ 597 h 646"/>
                  <a:gd name="T102" fmla="*/ 63 w 1280"/>
                  <a:gd name="T103" fmla="*/ 594 h 646"/>
                  <a:gd name="T104" fmla="*/ 24 w 1280"/>
                  <a:gd name="T105" fmla="*/ 606 h 646"/>
                  <a:gd name="T106" fmla="*/ 3 w 1280"/>
                  <a:gd name="T107" fmla="*/ 616 h 646"/>
                  <a:gd name="T108" fmla="*/ 7 w 1280"/>
                  <a:gd name="T109" fmla="*/ 625 h 646"/>
                  <a:gd name="T110" fmla="*/ 13 w 1280"/>
                  <a:gd name="T111" fmla="*/ 632 h 646"/>
                  <a:gd name="T112" fmla="*/ 19 w 1280"/>
                  <a:gd name="T113" fmla="*/ 635 h 646"/>
                  <a:gd name="T114" fmla="*/ 27 w 1280"/>
                  <a:gd name="T115" fmla="*/ 640 h 646"/>
                  <a:gd name="T116" fmla="*/ 37 w 1280"/>
                  <a:gd name="T117" fmla="*/ 642 h 646"/>
                  <a:gd name="T118" fmla="*/ 50 w 1280"/>
                  <a:gd name="T119" fmla="*/ 646 h 646"/>
                  <a:gd name="T120" fmla="*/ 60 w 1280"/>
                  <a:gd name="T121" fmla="*/ 645 h 646"/>
                  <a:gd name="T122" fmla="*/ 67 w 1280"/>
                  <a:gd name="T123" fmla="*/ 645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80" h="646">
                    <a:moveTo>
                      <a:pt x="67" y="644"/>
                    </a:moveTo>
                    <a:lnTo>
                      <a:pt x="92" y="638"/>
                    </a:lnTo>
                    <a:lnTo>
                      <a:pt x="145" y="625"/>
                    </a:lnTo>
                    <a:lnTo>
                      <a:pt x="170" y="619"/>
                    </a:lnTo>
                    <a:lnTo>
                      <a:pt x="222" y="602"/>
                    </a:lnTo>
                    <a:lnTo>
                      <a:pt x="267" y="585"/>
                    </a:lnTo>
                    <a:lnTo>
                      <a:pt x="301" y="572"/>
                    </a:lnTo>
                    <a:lnTo>
                      <a:pt x="310" y="566"/>
                    </a:lnTo>
                    <a:lnTo>
                      <a:pt x="330" y="549"/>
                    </a:lnTo>
                    <a:lnTo>
                      <a:pt x="325" y="550"/>
                    </a:lnTo>
                    <a:lnTo>
                      <a:pt x="318" y="551"/>
                    </a:lnTo>
                    <a:lnTo>
                      <a:pt x="314" y="550"/>
                    </a:lnTo>
                    <a:lnTo>
                      <a:pt x="309" y="549"/>
                    </a:lnTo>
                    <a:lnTo>
                      <a:pt x="306" y="546"/>
                    </a:lnTo>
                    <a:lnTo>
                      <a:pt x="305" y="545"/>
                    </a:lnTo>
                    <a:lnTo>
                      <a:pt x="305" y="541"/>
                    </a:lnTo>
                    <a:lnTo>
                      <a:pt x="308" y="537"/>
                    </a:lnTo>
                    <a:lnTo>
                      <a:pt x="319" y="524"/>
                    </a:lnTo>
                    <a:lnTo>
                      <a:pt x="331" y="515"/>
                    </a:lnTo>
                    <a:lnTo>
                      <a:pt x="344" y="503"/>
                    </a:lnTo>
                    <a:lnTo>
                      <a:pt x="356" y="492"/>
                    </a:lnTo>
                    <a:lnTo>
                      <a:pt x="369" y="480"/>
                    </a:lnTo>
                    <a:lnTo>
                      <a:pt x="383" y="471"/>
                    </a:lnTo>
                    <a:lnTo>
                      <a:pt x="396" y="460"/>
                    </a:lnTo>
                    <a:lnTo>
                      <a:pt x="408" y="450"/>
                    </a:lnTo>
                    <a:lnTo>
                      <a:pt x="426" y="438"/>
                    </a:lnTo>
                    <a:lnTo>
                      <a:pt x="441" y="429"/>
                    </a:lnTo>
                    <a:lnTo>
                      <a:pt x="457" y="417"/>
                    </a:lnTo>
                    <a:lnTo>
                      <a:pt x="473" y="407"/>
                    </a:lnTo>
                    <a:lnTo>
                      <a:pt x="493" y="397"/>
                    </a:lnTo>
                    <a:lnTo>
                      <a:pt x="508" y="386"/>
                    </a:lnTo>
                    <a:lnTo>
                      <a:pt x="525" y="376"/>
                    </a:lnTo>
                    <a:lnTo>
                      <a:pt x="543" y="367"/>
                    </a:lnTo>
                    <a:lnTo>
                      <a:pt x="593" y="339"/>
                    </a:lnTo>
                    <a:lnTo>
                      <a:pt x="606" y="333"/>
                    </a:lnTo>
                    <a:lnTo>
                      <a:pt x="619" y="326"/>
                    </a:lnTo>
                    <a:lnTo>
                      <a:pt x="635" y="320"/>
                    </a:lnTo>
                    <a:lnTo>
                      <a:pt x="649" y="315"/>
                    </a:lnTo>
                    <a:lnTo>
                      <a:pt x="662" y="311"/>
                    </a:lnTo>
                    <a:lnTo>
                      <a:pt x="675" y="307"/>
                    </a:lnTo>
                    <a:lnTo>
                      <a:pt x="688" y="302"/>
                    </a:lnTo>
                    <a:lnTo>
                      <a:pt x="702" y="298"/>
                    </a:lnTo>
                    <a:lnTo>
                      <a:pt x="710" y="296"/>
                    </a:lnTo>
                    <a:lnTo>
                      <a:pt x="718" y="294"/>
                    </a:lnTo>
                    <a:lnTo>
                      <a:pt x="726" y="293"/>
                    </a:lnTo>
                    <a:lnTo>
                      <a:pt x="734" y="294"/>
                    </a:lnTo>
                    <a:lnTo>
                      <a:pt x="737" y="294"/>
                    </a:lnTo>
                    <a:lnTo>
                      <a:pt x="743" y="295"/>
                    </a:lnTo>
                    <a:lnTo>
                      <a:pt x="747" y="295"/>
                    </a:lnTo>
                    <a:lnTo>
                      <a:pt x="750" y="299"/>
                    </a:lnTo>
                    <a:lnTo>
                      <a:pt x="753" y="303"/>
                    </a:lnTo>
                    <a:lnTo>
                      <a:pt x="754" y="306"/>
                    </a:lnTo>
                    <a:lnTo>
                      <a:pt x="754" y="311"/>
                    </a:lnTo>
                    <a:lnTo>
                      <a:pt x="753" y="316"/>
                    </a:lnTo>
                    <a:lnTo>
                      <a:pt x="750" y="324"/>
                    </a:lnTo>
                    <a:lnTo>
                      <a:pt x="748" y="332"/>
                    </a:lnTo>
                    <a:lnTo>
                      <a:pt x="743" y="339"/>
                    </a:lnTo>
                    <a:lnTo>
                      <a:pt x="735" y="348"/>
                    </a:lnTo>
                    <a:lnTo>
                      <a:pt x="994" y="215"/>
                    </a:lnTo>
                    <a:lnTo>
                      <a:pt x="1099" y="157"/>
                    </a:lnTo>
                    <a:lnTo>
                      <a:pt x="1114" y="151"/>
                    </a:lnTo>
                    <a:lnTo>
                      <a:pt x="1125" y="142"/>
                    </a:lnTo>
                    <a:lnTo>
                      <a:pt x="1138" y="133"/>
                    </a:lnTo>
                    <a:lnTo>
                      <a:pt x="1150" y="125"/>
                    </a:lnTo>
                    <a:lnTo>
                      <a:pt x="1163" y="117"/>
                    </a:lnTo>
                    <a:lnTo>
                      <a:pt x="1174" y="108"/>
                    </a:lnTo>
                    <a:lnTo>
                      <a:pt x="1185" y="100"/>
                    </a:lnTo>
                    <a:lnTo>
                      <a:pt x="1196" y="91"/>
                    </a:lnTo>
                    <a:lnTo>
                      <a:pt x="1206" y="81"/>
                    </a:lnTo>
                    <a:lnTo>
                      <a:pt x="1218" y="69"/>
                    </a:lnTo>
                    <a:lnTo>
                      <a:pt x="1228" y="59"/>
                    </a:lnTo>
                    <a:lnTo>
                      <a:pt x="1240" y="48"/>
                    </a:lnTo>
                    <a:lnTo>
                      <a:pt x="1250" y="36"/>
                    </a:lnTo>
                    <a:lnTo>
                      <a:pt x="1260" y="25"/>
                    </a:lnTo>
                    <a:lnTo>
                      <a:pt x="1270" y="12"/>
                    </a:lnTo>
                    <a:lnTo>
                      <a:pt x="1280" y="0"/>
                    </a:lnTo>
                    <a:lnTo>
                      <a:pt x="1239" y="18"/>
                    </a:lnTo>
                    <a:lnTo>
                      <a:pt x="1166" y="40"/>
                    </a:lnTo>
                    <a:lnTo>
                      <a:pt x="1073" y="79"/>
                    </a:lnTo>
                    <a:lnTo>
                      <a:pt x="1081" y="91"/>
                    </a:lnTo>
                    <a:lnTo>
                      <a:pt x="1081" y="95"/>
                    </a:lnTo>
                    <a:lnTo>
                      <a:pt x="1079" y="96"/>
                    </a:lnTo>
                    <a:lnTo>
                      <a:pt x="1045" y="116"/>
                    </a:lnTo>
                    <a:lnTo>
                      <a:pt x="1041" y="116"/>
                    </a:lnTo>
                    <a:lnTo>
                      <a:pt x="1037" y="113"/>
                    </a:lnTo>
                    <a:lnTo>
                      <a:pt x="1025" y="101"/>
                    </a:lnTo>
                    <a:lnTo>
                      <a:pt x="589" y="332"/>
                    </a:lnTo>
                    <a:lnTo>
                      <a:pt x="592" y="334"/>
                    </a:lnTo>
                    <a:lnTo>
                      <a:pt x="592" y="335"/>
                    </a:lnTo>
                    <a:lnTo>
                      <a:pt x="572" y="345"/>
                    </a:lnTo>
                    <a:lnTo>
                      <a:pt x="571" y="347"/>
                    </a:lnTo>
                    <a:lnTo>
                      <a:pt x="566" y="343"/>
                    </a:lnTo>
                    <a:lnTo>
                      <a:pt x="420" y="417"/>
                    </a:lnTo>
                    <a:lnTo>
                      <a:pt x="241" y="511"/>
                    </a:lnTo>
                    <a:lnTo>
                      <a:pt x="178" y="542"/>
                    </a:lnTo>
                    <a:lnTo>
                      <a:pt x="118" y="572"/>
                    </a:lnTo>
                    <a:lnTo>
                      <a:pt x="125" y="581"/>
                    </a:lnTo>
                    <a:lnTo>
                      <a:pt x="127" y="584"/>
                    </a:lnTo>
                    <a:lnTo>
                      <a:pt x="124" y="586"/>
                    </a:lnTo>
                    <a:lnTo>
                      <a:pt x="96" y="597"/>
                    </a:lnTo>
                    <a:lnTo>
                      <a:pt x="93" y="598"/>
                    </a:lnTo>
                    <a:lnTo>
                      <a:pt x="93" y="597"/>
                    </a:lnTo>
                    <a:lnTo>
                      <a:pt x="82" y="586"/>
                    </a:lnTo>
                    <a:lnTo>
                      <a:pt x="63" y="594"/>
                    </a:lnTo>
                    <a:lnTo>
                      <a:pt x="46" y="601"/>
                    </a:lnTo>
                    <a:lnTo>
                      <a:pt x="24" y="606"/>
                    </a:lnTo>
                    <a:lnTo>
                      <a:pt x="0" y="614"/>
                    </a:lnTo>
                    <a:lnTo>
                      <a:pt x="3" y="616"/>
                    </a:lnTo>
                    <a:lnTo>
                      <a:pt x="6" y="623"/>
                    </a:lnTo>
                    <a:lnTo>
                      <a:pt x="7" y="625"/>
                    </a:lnTo>
                    <a:lnTo>
                      <a:pt x="10" y="628"/>
                    </a:lnTo>
                    <a:lnTo>
                      <a:pt x="13" y="632"/>
                    </a:lnTo>
                    <a:lnTo>
                      <a:pt x="16" y="633"/>
                    </a:lnTo>
                    <a:lnTo>
                      <a:pt x="19" y="635"/>
                    </a:lnTo>
                    <a:lnTo>
                      <a:pt x="21" y="637"/>
                    </a:lnTo>
                    <a:lnTo>
                      <a:pt x="27" y="640"/>
                    </a:lnTo>
                    <a:lnTo>
                      <a:pt x="32" y="641"/>
                    </a:lnTo>
                    <a:lnTo>
                      <a:pt x="37" y="642"/>
                    </a:lnTo>
                    <a:lnTo>
                      <a:pt x="43" y="644"/>
                    </a:lnTo>
                    <a:lnTo>
                      <a:pt x="50" y="646"/>
                    </a:lnTo>
                    <a:lnTo>
                      <a:pt x="55" y="645"/>
                    </a:lnTo>
                    <a:lnTo>
                      <a:pt x="60" y="645"/>
                    </a:lnTo>
                    <a:lnTo>
                      <a:pt x="67" y="645"/>
                    </a:lnTo>
                    <a:lnTo>
                      <a:pt x="67" y="645"/>
                    </a:lnTo>
                    <a:lnTo>
                      <a:pt x="67" y="644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04" name="Freeform 348">
                <a:extLst>
                  <a:ext uri="{FF2B5EF4-FFF2-40B4-BE49-F238E27FC236}">
                    <a16:creationId xmlns:a16="http://schemas.microsoft.com/office/drawing/2014/main" id="{FD0F9B2E-2193-4D9D-BB6D-EDDA3FA033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4" y="1922"/>
                <a:ext cx="427" cy="215"/>
              </a:xfrm>
              <a:custGeom>
                <a:avLst/>
                <a:gdLst>
                  <a:gd name="T0" fmla="*/ 92 w 1280"/>
                  <a:gd name="T1" fmla="*/ 638 h 646"/>
                  <a:gd name="T2" fmla="*/ 170 w 1280"/>
                  <a:gd name="T3" fmla="*/ 619 h 646"/>
                  <a:gd name="T4" fmla="*/ 267 w 1280"/>
                  <a:gd name="T5" fmla="*/ 585 h 646"/>
                  <a:gd name="T6" fmla="*/ 310 w 1280"/>
                  <a:gd name="T7" fmla="*/ 566 h 646"/>
                  <a:gd name="T8" fmla="*/ 325 w 1280"/>
                  <a:gd name="T9" fmla="*/ 550 h 646"/>
                  <a:gd name="T10" fmla="*/ 314 w 1280"/>
                  <a:gd name="T11" fmla="*/ 550 h 646"/>
                  <a:gd name="T12" fmla="*/ 306 w 1280"/>
                  <a:gd name="T13" fmla="*/ 546 h 646"/>
                  <a:gd name="T14" fmla="*/ 305 w 1280"/>
                  <a:gd name="T15" fmla="*/ 541 h 646"/>
                  <a:gd name="T16" fmla="*/ 319 w 1280"/>
                  <a:gd name="T17" fmla="*/ 524 h 646"/>
                  <a:gd name="T18" fmla="*/ 344 w 1280"/>
                  <a:gd name="T19" fmla="*/ 503 h 646"/>
                  <a:gd name="T20" fmla="*/ 369 w 1280"/>
                  <a:gd name="T21" fmla="*/ 480 h 646"/>
                  <a:gd name="T22" fmla="*/ 396 w 1280"/>
                  <a:gd name="T23" fmla="*/ 460 h 646"/>
                  <a:gd name="T24" fmla="*/ 426 w 1280"/>
                  <a:gd name="T25" fmla="*/ 438 h 646"/>
                  <a:gd name="T26" fmla="*/ 457 w 1280"/>
                  <a:gd name="T27" fmla="*/ 417 h 646"/>
                  <a:gd name="T28" fmla="*/ 493 w 1280"/>
                  <a:gd name="T29" fmla="*/ 397 h 646"/>
                  <a:gd name="T30" fmla="*/ 525 w 1280"/>
                  <a:gd name="T31" fmla="*/ 376 h 646"/>
                  <a:gd name="T32" fmla="*/ 593 w 1280"/>
                  <a:gd name="T33" fmla="*/ 339 h 646"/>
                  <a:gd name="T34" fmla="*/ 619 w 1280"/>
                  <a:gd name="T35" fmla="*/ 326 h 646"/>
                  <a:gd name="T36" fmla="*/ 649 w 1280"/>
                  <a:gd name="T37" fmla="*/ 315 h 646"/>
                  <a:gd name="T38" fmla="*/ 675 w 1280"/>
                  <a:gd name="T39" fmla="*/ 307 h 646"/>
                  <a:gd name="T40" fmla="*/ 702 w 1280"/>
                  <a:gd name="T41" fmla="*/ 298 h 646"/>
                  <a:gd name="T42" fmla="*/ 718 w 1280"/>
                  <a:gd name="T43" fmla="*/ 294 h 646"/>
                  <a:gd name="T44" fmla="*/ 734 w 1280"/>
                  <a:gd name="T45" fmla="*/ 294 h 646"/>
                  <a:gd name="T46" fmla="*/ 743 w 1280"/>
                  <a:gd name="T47" fmla="*/ 295 h 646"/>
                  <a:gd name="T48" fmla="*/ 750 w 1280"/>
                  <a:gd name="T49" fmla="*/ 299 h 646"/>
                  <a:gd name="T50" fmla="*/ 754 w 1280"/>
                  <a:gd name="T51" fmla="*/ 306 h 646"/>
                  <a:gd name="T52" fmla="*/ 753 w 1280"/>
                  <a:gd name="T53" fmla="*/ 316 h 646"/>
                  <a:gd name="T54" fmla="*/ 748 w 1280"/>
                  <a:gd name="T55" fmla="*/ 332 h 646"/>
                  <a:gd name="T56" fmla="*/ 735 w 1280"/>
                  <a:gd name="T57" fmla="*/ 348 h 646"/>
                  <a:gd name="T58" fmla="*/ 1099 w 1280"/>
                  <a:gd name="T59" fmla="*/ 157 h 646"/>
                  <a:gd name="T60" fmla="*/ 1125 w 1280"/>
                  <a:gd name="T61" fmla="*/ 142 h 646"/>
                  <a:gd name="T62" fmla="*/ 1150 w 1280"/>
                  <a:gd name="T63" fmla="*/ 125 h 646"/>
                  <a:gd name="T64" fmla="*/ 1174 w 1280"/>
                  <a:gd name="T65" fmla="*/ 108 h 646"/>
                  <a:gd name="T66" fmla="*/ 1196 w 1280"/>
                  <a:gd name="T67" fmla="*/ 91 h 646"/>
                  <a:gd name="T68" fmla="*/ 1218 w 1280"/>
                  <a:gd name="T69" fmla="*/ 69 h 646"/>
                  <a:gd name="T70" fmla="*/ 1240 w 1280"/>
                  <a:gd name="T71" fmla="*/ 48 h 646"/>
                  <a:gd name="T72" fmla="*/ 1260 w 1280"/>
                  <a:gd name="T73" fmla="*/ 25 h 646"/>
                  <a:gd name="T74" fmla="*/ 1280 w 1280"/>
                  <a:gd name="T75" fmla="*/ 0 h 646"/>
                  <a:gd name="T76" fmla="*/ 1166 w 1280"/>
                  <a:gd name="T77" fmla="*/ 40 h 646"/>
                  <a:gd name="T78" fmla="*/ 1081 w 1280"/>
                  <a:gd name="T79" fmla="*/ 91 h 646"/>
                  <a:gd name="T80" fmla="*/ 1079 w 1280"/>
                  <a:gd name="T81" fmla="*/ 96 h 646"/>
                  <a:gd name="T82" fmla="*/ 1041 w 1280"/>
                  <a:gd name="T83" fmla="*/ 116 h 646"/>
                  <a:gd name="T84" fmla="*/ 1025 w 1280"/>
                  <a:gd name="T85" fmla="*/ 101 h 646"/>
                  <a:gd name="T86" fmla="*/ 592 w 1280"/>
                  <a:gd name="T87" fmla="*/ 334 h 646"/>
                  <a:gd name="T88" fmla="*/ 572 w 1280"/>
                  <a:gd name="T89" fmla="*/ 345 h 646"/>
                  <a:gd name="T90" fmla="*/ 566 w 1280"/>
                  <a:gd name="T91" fmla="*/ 343 h 646"/>
                  <a:gd name="T92" fmla="*/ 241 w 1280"/>
                  <a:gd name="T93" fmla="*/ 511 h 646"/>
                  <a:gd name="T94" fmla="*/ 118 w 1280"/>
                  <a:gd name="T95" fmla="*/ 572 h 646"/>
                  <a:gd name="T96" fmla="*/ 127 w 1280"/>
                  <a:gd name="T97" fmla="*/ 584 h 646"/>
                  <a:gd name="T98" fmla="*/ 96 w 1280"/>
                  <a:gd name="T99" fmla="*/ 597 h 646"/>
                  <a:gd name="T100" fmla="*/ 93 w 1280"/>
                  <a:gd name="T101" fmla="*/ 597 h 646"/>
                  <a:gd name="T102" fmla="*/ 63 w 1280"/>
                  <a:gd name="T103" fmla="*/ 594 h 646"/>
                  <a:gd name="T104" fmla="*/ 24 w 1280"/>
                  <a:gd name="T105" fmla="*/ 606 h 646"/>
                  <a:gd name="T106" fmla="*/ 3 w 1280"/>
                  <a:gd name="T107" fmla="*/ 616 h 646"/>
                  <a:gd name="T108" fmla="*/ 7 w 1280"/>
                  <a:gd name="T109" fmla="*/ 625 h 646"/>
                  <a:gd name="T110" fmla="*/ 13 w 1280"/>
                  <a:gd name="T111" fmla="*/ 632 h 646"/>
                  <a:gd name="T112" fmla="*/ 19 w 1280"/>
                  <a:gd name="T113" fmla="*/ 635 h 646"/>
                  <a:gd name="T114" fmla="*/ 27 w 1280"/>
                  <a:gd name="T115" fmla="*/ 640 h 646"/>
                  <a:gd name="T116" fmla="*/ 37 w 1280"/>
                  <a:gd name="T117" fmla="*/ 642 h 646"/>
                  <a:gd name="T118" fmla="*/ 50 w 1280"/>
                  <a:gd name="T119" fmla="*/ 646 h 646"/>
                  <a:gd name="T120" fmla="*/ 60 w 1280"/>
                  <a:gd name="T121" fmla="*/ 645 h 646"/>
                  <a:gd name="T122" fmla="*/ 67 w 1280"/>
                  <a:gd name="T123" fmla="*/ 645 h 6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80" h="646">
                    <a:moveTo>
                      <a:pt x="67" y="644"/>
                    </a:moveTo>
                    <a:lnTo>
                      <a:pt x="92" y="638"/>
                    </a:lnTo>
                    <a:lnTo>
                      <a:pt x="145" y="625"/>
                    </a:lnTo>
                    <a:lnTo>
                      <a:pt x="170" y="619"/>
                    </a:lnTo>
                    <a:lnTo>
                      <a:pt x="222" y="602"/>
                    </a:lnTo>
                    <a:lnTo>
                      <a:pt x="267" y="585"/>
                    </a:lnTo>
                    <a:lnTo>
                      <a:pt x="301" y="572"/>
                    </a:lnTo>
                    <a:lnTo>
                      <a:pt x="310" y="566"/>
                    </a:lnTo>
                    <a:lnTo>
                      <a:pt x="330" y="549"/>
                    </a:lnTo>
                    <a:lnTo>
                      <a:pt x="325" y="550"/>
                    </a:lnTo>
                    <a:lnTo>
                      <a:pt x="318" y="551"/>
                    </a:lnTo>
                    <a:lnTo>
                      <a:pt x="314" y="550"/>
                    </a:lnTo>
                    <a:lnTo>
                      <a:pt x="309" y="549"/>
                    </a:lnTo>
                    <a:lnTo>
                      <a:pt x="306" y="546"/>
                    </a:lnTo>
                    <a:lnTo>
                      <a:pt x="305" y="545"/>
                    </a:lnTo>
                    <a:lnTo>
                      <a:pt x="305" y="541"/>
                    </a:lnTo>
                    <a:lnTo>
                      <a:pt x="308" y="537"/>
                    </a:lnTo>
                    <a:lnTo>
                      <a:pt x="319" y="524"/>
                    </a:lnTo>
                    <a:lnTo>
                      <a:pt x="331" y="515"/>
                    </a:lnTo>
                    <a:lnTo>
                      <a:pt x="344" y="503"/>
                    </a:lnTo>
                    <a:lnTo>
                      <a:pt x="356" y="492"/>
                    </a:lnTo>
                    <a:lnTo>
                      <a:pt x="369" y="480"/>
                    </a:lnTo>
                    <a:lnTo>
                      <a:pt x="383" y="471"/>
                    </a:lnTo>
                    <a:lnTo>
                      <a:pt x="396" y="460"/>
                    </a:lnTo>
                    <a:lnTo>
                      <a:pt x="408" y="450"/>
                    </a:lnTo>
                    <a:lnTo>
                      <a:pt x="426" y="438"/>
                    </a:lnTo>
                    <a:lnTo>
                      <a:pt x="441" y="429"/>
                    </a:lnTo>
                    <a:lnTo>
                      <a:pt x="457" y="417"/>
                    </a:lnTo>
                    <a:lnTo>
                      <a:pt x="473" y="407"/>
                    </a:lnTo>
                    <a:lnTo>
                      <a:pt x="493" y="397"/>
                    </a:lnTo>
                    <a:lnTo>
                      <a:pt x="508" y="386"/>
                    </a:lnTo>
                    <a:lnTo>
                      <a:pt x="525" y="376"/>
                    </a:lnTo>
                    <a:lnTo>
                      <a:pt x="543" y="367"/>
                    </a:lnTo>
                    <a:lnTo>
                      <a:pt x="593" y="339"/>
                    </a:lnTo>
                    <a:lnTo>
                      <a:pt x="606" y="333"/>
                    </a:lnTo>
                    <a:lnTo>
                      <a:pt x="619" y="326"/>
                    </a:lnTo>
                    <a:lnTo>
                      <a:pt x="635" y="320"/>
                    </a:lnTo>
                    <a:lnTo>
                      <a:pt x="649" y="315"/>
                    </a:lnTo>
                    <a:lnTo>
                      <a:pt x="662" y="311"/>
                    </a:lnTo>
                    <a:lnTo>
                      <a:pt x="675" y="307"/>
                    </a:lnTo>
                    <a:lnTo>
                      <a:pt x="688" y="302"/>
                    </a:lnTo>
                    <a:lnTo>
                      <a:pt x="702" y="298"/>
                    </a:lnTo>
                    <a:lnTo>
                      <a:pt x="710" y="296"/>
                    </a:lnTo>
                    <a:lnTo>
                      <a:pt x="718" y="294"/>
                    </a:lnTo>
                    <a:lnTo>
                      <a:pt x="726" y="293"/>
                    </a:lnTo>
                    <a:lnTo>
                      <a:pt x="734" y="294"/>
                    </a:lnTo>
                    <a:lnTo>
                      <a:pt x="737" y="294"/>
                    </a:lnTo>
                    <a:lnTo>
                      <a:pt x="743" y="295"/>
                    </a:lnTo>
                    <a:lnTo>
                      <a:pt x="747" y="295"/>
                    </a:lnTo>
                    <a:lnTo>
                      <a:pt x="750" y="299"/>
                    </a:lnTo>
                    <a:lnTo>
                      <a:pt x="753" y="303"/>
                    </a:lnTo>
                    <a:lnTo>
                      <a:pt x="754" y="306"/>
                    </a:lnTo>
                    <a:lnTo>
                      <a:pt x="754" y="311"/>
                    </a:lnTo>
                    <a:lnTo>
                      <a:pt x="753" y="316"/>
                    </a:lnTo>
                    <a:lnTo>
                      <a:pt x="750" y="324"/>
                    </a:lnTo>
                    <a:lnTo>
                      <a:pt x="748" y="332"/>
                    </a:lnTo>
                    <a:lnTo>
                      <a:pt x="743" y="339"/>
                    </a:lnTo>
                    <a:lnTo>
                      <a:pt x="735" y="348"/>
                    </a:lnTo>
                    <a:lnTo>
                      <a:pt x="994" y="215"/>
                    </a:lnTo>
                    <a:lnTo>
                      <a:pt x="1099" y="157"/>
                    </a:lnTo>
                    <a:lnTo>
                      <a:pt x="1114" y="151"/>
                    </a:lnTo>
                    <a:lnTo>
                      <a:pt x="1125" y="142"/>
                    </a:lnTo>
                    <a:lnTo>
                      <a:pt x="1138" y="133"/>
                    </a:lnTo>
                    <a:lnTo>
                      <a:pt x="1150" y="125"/>
                    </a:lnTo>
                    <a:lnTo>
                      <a:pt x="1163" y="117"/>
                    </a:lnTo>
                    <a:lnTo>
                      <a:pt x="1174" y="108"/>
                    </a:lnTo>
                    <a:lnTo>
                      <a:pt x="1185" y="100"/>
                    </a:lnTo>
                    <a:lnTo>
                      <a:pt x="1196" y="91"/>
                    </a:lnTo>
                    <a:lnTo>
                      <a:pt x="1206" y="81"/>
                    </a:lnTo>
                    <a:lnTo>
                      <a:pt x="1218" y="69"/>
                    </a:lnTo>
                    <a:lnTo>
                      <a:pt x="1228" y="59"/>
                    </a:lnTo>
                    <a:lnTo>
                      <a:pt x="1240" y="48"/>
                    </a:lnTo>
                    <a:lnTo>
                      <a:pt x="1250" y="36"/>
                    </a:lnTo>
                    <a:lnTo>
                      <a:pt x="1260" y="25"/>
                    </a:lnTo>
                    <a:lnTo>
                      <a:pt x="1270" y="12"/>
                    </a:lnTo>
                    <a:lnTo>
                      <a:pt x="1280" y="0"/>
                    </a:lnTo>
                    <a:lnTo>
                      <a:pt x="1239" y="18"/>
                    </a:lnTo>
                    <a:lnTo>
                      <a:pt x="1166" y="40"/>
                    </a:lnTo>
                    <a:lnTo>
                      <a:pt x="1073" y="79"/>
                    </a:lnTo>
                    <a:lnTo>
                      <a:pt x="1081" y="91"/>
                    </a:lnTo>
                    <a:lnTo>
                      <a:pt x="1081" y="95"/>
                    </a:lnTo>
                    <a:lnTo>
                      <a:pt x="1079" y="96"/>
                    </a:lnTo>
                    <a:lnTo>
                      <a:pt x="1045" y="116"/>
                    </a:lnTo>
                    <a:lnTo>
                      <a:pt x="1041" y="116"/>
                    </a:lnTo>
                    <a:lnTo>
                      <a:pt x="1037" y="113"/>
                    </a:lnTo>
                    <a:lnTo>
                      <a:pt x="1025" y="101"/>
                    </a:lnTo>
                    <a:lnTo>
                      <a:pt x="589" y="332"/>
                    </a:lnTo>
                    <a:lnTo>
                      <a:pt x="592" y="334"/>
                    </a:lnTo>
                    <a:lnTo>
                      <a:pt x="592" y="335"/>
                    </a:lnTo>
                    <a:lnTo>
                      <a:pt x="572" y="345"/>
                    </a:lnTo>
                    <a:lnTo>
                      <a:pt x="571" y="347"/>
                    </a:lnTo>
                    <a:lnTo>
                      <a:pt x="566" y="343"/>
                    </a:lnTo>
                    <a:lnTo>
                      <a:pt x="420" y="417"/>
                    </a:lnTo>
                    <a:lnTo>
                      <a:pt x="241" y="511"/>
                    </a:lnTo>
                    <a:lnTo>
                      <a:pt x="178" y="542"/>
                    </a:lnTo>
                    <a:lnTo>
                      <a:pt x="118" y="572"/>
                    </a:lnTo>
                    <a:lnTo>
                      <a:pt x="125" y="581"/>
                    </a:lnTo>
                    <a:lnTo>
                      <a:pt x="127" y="584"/>
                    </a:lnTo>
                    <a:lnTo>
                      <a:pt x="124" y="586"/>
                    </a:lnTo>
                    <a:lnTo>
                      <a:pt x="96" y="597"/>
                    </a:lnTo>
                    <a:lnTo>
                      <a:pt x="93" y="598"/>
                    </a:lnTo>
                    <a:lnTo>
                      <a:pt x="93" y="597"/>
                    </a:lnTo>
                    <a:lnTo>
                      <a:pt x="82" y="586"/>
                    </a:lnTo>
                    <a:lnTo>
                      <a:pt x="63" y="594"/>
                    </a:lnTo>
                    <a:lnTo>
                      <a:pt x="46" y="601"/>
                    </a:lnTo>
                    <a:lnTo>
                      <a:pt x="24" y="606"/>
                    </a:lnTo>
                    <a:lnTo>
                      <a:pt x="0" y="614"/>
                    </a:lnTo>
                    <a:lnTo>
                      <a:pt x="3" y="616"/>
                    </a:lnTo>
                    <a:lnTo>
                      <a:pt x="6" y="623"/>
                    </a:lnTo>
                    <a:lnTo>
                      <a:pt x="7" y="625"/>
                    </a:lnTo>
                    <a:lnTo>
                      <a:pt x="10" y="628"/>
                    </a:lnTo>
                    <a:lnTo>
                      <a:pt x="13" y="632"/>
                    </a:lnTo>
                    <a:lnTo>
                      <a:pt x="16" y="633"/>
                    </a:lnTo>
                    <a:lnTo>
                      <a:pt x="19" y="635"/>
                    </a:lnTo>
                    <a:lnTo>
                      <a:pt x="21" y="637"/>
                    </a:lnTo>
                    <a:lnTo>
                      <a:pt x="27" y="640"/>
                    </a:lnTo>
                    <a:lnTo>
                      <a:pt x="32" y="641"/>
                    </a:lnTo>
                    <a:lnTo>
                      <a:pt x="37" y="642"/>
                    </a:lnTo>
                    <a:lnTo>
                      <a:pt x="43" y="644"/>
                    </a:lnTo>
                    <a:lnTo>
                      <a:pt x="50" y="646"/>
                    </a:lnTo>
                    <a:lnTo>
                      <a:pt x="55" y="645"/>
                    </a:lnTo>
                    <a:lnTo>
                      <a:pt x="60" y="645"/>
                    </a:lnTo>
                    <a:lnTo>
                      <a:pt x="67" y="645"/>
                    </a:lnTo>
                    <a:lnTo>
                      <a:pt x="67" y="645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05" name="Freeform 349">
                <a:extLst>
                  <a:ext uri="{FF2B5EF4-FFF2-40B4-BE49-F238E27FC236}">
                    <a16:creationId xmlns:a16="http://schemas.microsoft.com/office/drawing/2014/main" id="{87A65337-A5F2-4571-AC8D-FEEF9282C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9" y="1935"/>
                <a:ext cx="21" cy="19"/>
              </a:xfrm>
              <a:custGeom>
                <a:avLst/>
                <a:gdLst>
                  <a:gd name="T0" fmla="*/ 23 w 63"/>
                  <a:gd name="T1" fmla="*/ 8 h 55"/>
                  <a:gd name="T2" fmla="*/ 26 w 63"/>
                  <a:gd name="T3" fmla="*/ 9 h 55"/>
                  <a:gd name="T4" fmla="*/ 27 w 63"/>
                  <a:gd name="T5" fmla="*/ 9 h 55"/>
                  <a:gd name="T6" fmla="*/ 27 w 63"/>
                  <a:gd name="T7" fmla="*/ 9 h 55"/>
                  <a:gd name="T8" fmla="*/ 29 w 63"/>
                  <a:gd name="T9" fmla="*/ 9 h 55"/>
                  <a:gd name="T10" fmla="*/ 30 w 63"/>
                  <a:gd name="T11" fmla="*/ 11 h 55"/>
                  <a:gd name="T12" fmla="*/ 31 w 63"/>
                  <a:gd name="T13" fmla="*/ 11 h 55"/>
                  <a:gd name="T14" fmla="*/ 33 w 63"/>
                  <a:gd name="T15" fmla="*/ 12 h 55"/>
                  <a:gd name="T16" fmla="*/ 33 w 63"/>
                  <a:gd name="T17" fmla="*/ 12 h 55"/>
                  <a:gd name="T18" fmla="*/ 33 w 63"/>
                  <a:gd name="T19" fmla="*/ 15 h 55"/>
                  <a:gd name="T20" fmla="*/ 34 w 63"/>
                  <a:gd name="T21" fmla="*/ 17 h 55"/>
                  <a:gd name="T22" fmla="*/ 34 w 63"/>
                  <a:gd name="T23" fmla="*/ 19 h 55"/>
                  <a:gd name="T24" fmla="*/ 34 w 63"/>
                  <a:gd name="T25" fmla="*/ 21 h 55"/>
                  <a:gd name="T26" fmla="*/ 34 w 63"/>
                  <a:gd name="T27" fmla="*/ 21 h 55"/>
                  <a:gd name="T28" fmla="*/ 33 w 63"/>
                  <a:gd name="T29" fmla="*/ 21 h 55"/>
                  <a:gd name="T30" fmla="*/ 30 w 63"/>
                  <a:gd name="T31" fmla="*/ 24 h 55"/>
                  <a:gd name="T32" fmla="*/ 30 w 63"/>
                  <a:gd name="T33" fmla="*/ 25 h 55"/>
                  <a:gd name="T34" fmla="*/ 29 w 63"/>
                  <a:gd name="T35" fmla="*/ 25 h 55"/>
                  <a:gd name="T36" fmla="*/ 26 w 63"/>
                  <a:gd name="T37" fmla="*/ 25 h 55"/>
                  <a:gd name="T38" fmla="*/ 26 w 63"/>
                  <a:gd name="T39" fmla="*/ 26 h 55"/>
                  <a:gd name="T40" fmla="*/ 23 w 63"/>
                  <a:gd name="T41" fmla="*/ 25 h 55"/>
                  <a:gd name="T42" fmla="*/ 23 w 63"/>
                  <a:gd name="T43" fmla="*/ 25 h 55"/>
                  <a:gd name="T44" fmla="*/ 21 w 63"/>
                  <a:gd name="T45" fmla="*/ 22 h 55"/>
                  <a:gd name="T46" fmla="*/ 21 w 63"/>
                  <a:gd name="T47" fmla="*/ 22 h 55"/>
                  <a:gd name="T48" fmla="*/ 21 w 63"/>
                  <a:gd name="T49" fmla="*/ 21 h 55"/>
                  <a:gd name="T50" fmla="*/ 20 w 63"/>
                  <a:gd name="T51" fmla="*/ 20 h 55"/>
                  <a:gd name="T52" fmla="*/ 18 w 63"/>
                  <a:gd name="T53" fmla="*/ 17 h 55"/>
                  <a:gd name="T54" fmla="*/ 18 w 63"/>
                  <a:gd name="T55" fmla="*/ 17 h 55"/>
                  <a:gd name="T56" fmla="*/ 17 w 63"/>
                  <a:gd name="T57" fmla="*/ 16 h 55"/>
                  <a:gd name="T58" fmla="*/ 18 w 63"/>
                  <a:gd name="T59" fmla="*/ 15 h 55"/>
                  <a:gd name="T60" fmla="*/ 17 w 63"/>
                  <a:gd name="T61" fmla="*/ 13 h 55"/>
                  <a:gd name="T62" fmla="*/ 18 w 63"/>
                  <a:gd name="T63" fmla="*/ 13 h 55"/>
                  <a:gd name="T64" fmla="*/ 20 w 63"/>
                  <a:gd name="T65" fmla="*/ 11 h 55"/>
                  <a:gd name="T66" fmla="*/ 0 w 63"/>
                  <a:gd name="T67" fmla="*/ 21 h 55"/>
                  <a:gd name="T68" fmla="*/ 7 w 63"/>
                  <a:gd name="T69" fmla="*/ 30 h 55"/>
                  <a:gd name="T70" fmla="*/ 10 w 63"/>
                  <a:gd name="T71" fmla="*/ 38 h 55"/>
                  <a:gd name="T72" fmla="*/ 17 w 63"/>
                  <a:gd name="T73" fmla="*/ 47 h 55"/>
                  <a:gd name="T74" fmla="*/ 23 w 63"/>
                  <a:gd name="T75" fmla="*/ 55 h 55"/>
                  <a:gd name="T76" fmla="*/ 63 w 63"/>
                  <a:gd name="T77" fmla="*/ 38 h 55"/>
                  <a:gd name="T78" fmla="*/ 40 w 63"/>
                  <a:gd name="T79" fmla="*/ 0 h 55"/>
                  <a:gd name="T80" fmla="*/ 23 w 63"/>
                  <a:gd name="T81" fmla="*/ 8 h 55"/>
                  <a:gd name="T82" fmla="*/ 23 w 63"/>
                  <a:gd name="T83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3" h="55">
                    <a:moveTo>
                      <a:pt x="23" y="8"/>
                    </a:moveTo>
                    <a:lnTo>
                      <a:pt x="26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5"/>
                    </a:lnTo>
                    <a:lnTo>
                      <a:pt x="34" y="17"/>
                    </a:lnTo>
                    <a:lnTo>
                      <a:pt x="34" y="19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0" y="24"/>
                    </a:lnTo>
                    <a:lnTo>
                      <a:pt x="30" y="25"/>
                    </a:lnTo>
                    <a:lnTo>
                      <a:pt x="29" y="25"/>
                    </a:lnTo>
                    <a:lnTo>
                      <a:pt x="26" y="25"/>
                    </a:lnTo>
                    <a:lnTo>
                      <a:pt x="26" y="26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1"/>
                    </a:lnTo>
                    <a:lnTo>
                      <a:pt x="20" y="20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7" y="16"/>
                    </a:lnTo>
                    <a:lnTo>
                      <a:pt x="18" y="15"/>
                    </a:lnTo>
                    <a:lnTo>
                      <a:pt x="17" y="13"/>
                    </a:lnTo>
                    <a:lnTo>
                      <a:pt x="18" y="13"/>
                    </a:lnTo>
                    <a:lnTo>
                      <a:pt x="20" y="11"/>
                    </a:lnTo>
                    <a:lnTo>
                      <a:pt x="0" y="21"/>
                    </a:lnTo>
                    <a:lnTo>
                      <a:pt x="7" y="30"/>
                    </a:lnTo>
                    <a:lnTo>
                      <a:pt x="10" y="38"/>
                    </a:lnTo>
                    <a:lnTo>
                      <a:pt x="17" y="47"/>
                    </a:lnTo>
                    <a:lnTo>
                      <a:pt x="23" y="55"/>
                    </a:lnTo>
                    <a:lnTo>
                      <a:pt x="63" y="38"/>
                    </a:lnTo>
                    <a:lnTo>
                      <a:pt x="40" y="0"/>
                    </a:lnTo>
                    <a:lnTo>
                      <a:pt x="23" y="8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F8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06" name="Freeform 350">
                <a:extLst>
                  <a:ext uri="{FF2B5EF4-FFF2-40B4-BE49-F238E27FC236}">
                    <a16:creationId xmlns:a16="http://schemas.microsoft.com/office/drawing/2014/main" id="{FC9DAE6F-857D-46B7-8410-FA6AE8C124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9" y="1935"/>
                <a:ext cx="21" cy="19"/>
              </a:xfrm>
              <a:custGeom>
                <a:avLst/>
                <a:gdLst>
                  <a:gd name="T0" fmla="*/ 23 w 63"/>
                  <a:gd name="T1" fmla="*/ 8 h 55"/>
                  <a:gd name="T2" fmla="*/ 26 w 63"/>
                  <a:gd name="T3" fmla="*/ 9 h 55"/>
                  <a:gd name="T4" fmla="*/ 27 w 63"/>
                  <a:gd name="T5" fmla="*/ 9 h 55"/>
                  <a:gd name="T6" fmla="*/ 27 w 63"/>
                  <a:gd name="T7" fmla="*/ 9 h 55"/>
                  <a:gd name="T8" fmla="*/ 29 w 63"/>
                  <a:gd name="T9" fmla="*/ 9 h 55"/>
                  <a:gd name="T10" fmla="*/ 30 w 63"/>
                  <a:gd name="T11" fmla="*/ 11 h 55"/>
                  <a:gd name="T12" fmla="*/ 31 w 63"/>
                  <a:gd name="T13" fmla="*/ 11 h 55"/>
                  <a:gd name="T14" fmla="*/ 33 w 63"/>
                  <a:gd name="T15" fmla="*/ 12 h 55"/>
                  <a:gd name="T16" fmla="*/ 33 w 63"/>
                  <a:gd name="T17" fmla="*/ 12 h 55"/>
                  <a:gd name="T18" fmla="*/ 33 w 63"/>
                  <a:gd name="T19" fmla="*/ 15 h 55"/>
                  <a:gd name="T20" fmla="*/ 34 w 63"/>
                  <a:gd name="T21" fmla="*/ 17 h 55"/>
                  <a:gd name="T22" fmla="*/ 34 w 63"/>
                  <a:gd name="T23" fmla="*/ 19 h 55"/>
                  <a:gd name="T24" fmla="*/ 34 w 63"/>
                  <a:gd name="T25" fmla="*/ 21 h 55"/>
                  <a:gd name="T26" fmla="*/ 34 w 63"/>
                  <a:gd name="T27" fmla="*/ 21 h 55"/>
                  <a:gd name="T28" fmla="*/ 33 w 63"/>
                  <a:gd name="T29" fmla="*/ 21 h 55"/>
                  <a:gd name="T30" fmla="*/ 30 w 63"/>
                  <a:gd name="T31" fmla="*/ 24 h 55"/>
                  <a:gd name="T32" fmla="*/ 30 w 63"/>
                  <a:gd name="T33" fmla="*/ 25 h 55"/>
                  <a:gd name="T34" fmla="*/ 29 w 63"/>
                  <a:gd name="T35" fmla="*/ 25 h 55"/>
                  <a:gd name="T36" fmla="*/ 26 w 63"/>
                  <a:gd name="T37" fmla="*/ 25 h 55"/>
                  <a:gd name="T38" fmla="*/ 26 w 63"/>
                  <a:gd name="T39" fmla="*/ 26 h 55"/>
                  <a:gd name="T40" fmla="*/ 23 w 63"/>
                  <a:gd name="T41" fmla="*/ 25 h 55"/>
                  <a:gd name="T42" fmla="*/ 23 w 63"/>
                  <a:gd name="T43" fmla="*/ 25 h 55"/>
                  <a:gd name="T44" fmla="*/ 21 w 63"/>
                  <a:gd name="T45" fmla="*/ 22 h 55"/>
                  <a:gd name="T46" fmla="*/ 21 w 63"/>
                  <a:gd name="T47" fmla="*/ 22 h 55"/>
                  <a:gd name="T48" fmla="*/ 21 w 63"/>
                  <a:gd name="T49" fmla="*/ 21 h 55"/>
                  <a:gd name="T50" fmla="*/ 20 w 63"/>
                  <a:gd name="T51" fmla="*/ 20 h 55"/>
                  <a:gd name="T52" fmla="*/ 18 w 63"/>
                  <a:gd name="T53" fmla="*/ 17 h 55"/>
                  <a:gd name="T54" fmla="*/ 18 w 63"/>
                  <a:gd name="T55" fmla="*/ 17 h 55"/>
                  <a:gd name="T56" fmla="*/ 17 w 63"/>
                  <a:gd name="T57" fmla="*/ 16 h 55"/>
                  <a:gd name="T58" fmla="*/ 18 w 63"/>
                  <a:gd name="T59" fmla="*/ 15 h 55"/>
                  <a:gd name="T60" fmla="*/ 17 w 63"/>
                  <a:gd name="T61" fmla="*/ 13 h 55"/>
                  <a:gd name="T62" fmla="*/ 18 w 63"/>
                  <a:gd name="T63" fmla="*/ 13 h 55"/>
                  <a:gd name="T64" fmla="*/ 20 w 63"/>
                  <a:gd name="T65" fmla="*/ 11 h 55"/>
                  <a:gd name="T66" fmla="*/ 0 w 63"/>
                  <a:gd name="T67" fmla="*/ 21 h 55"/>
                  <a:gd name="T68" fmla="*/ 7 w 63"/>
                  <a:gd name="T69" fmla="*/ 30 h 55"/>
                  <a:gd name="T70" fmla="*/ 10 w 63"/>
                  <a:gd name="T71" fmla="*/ 38 h 55"/>
                  <a:gd name="T72" fmla="*/ 17 w 63"/>
                  <a:gd name="T73" fmla="*/ 47 h 55"/>
                  <a:gd name="T74" fmla="*/ 23 w 63"/>
                  <a:gd name="T75" fmla="*/ 55 h 55"/>
                  <a:gd name="T76" fmla="*/ 63 w 63"/>
                  <a:gd name="T77" fmla="*/ 38 h 55"/>
                  <a:gd name="T78" fmla="*/ 40 w 63"/>
                  <a:gd name="T79" fmla="*/ 0 h 55"/>
                  <a:gd name="T80" fmla="*/ 23 w 63"/>
                  <a:gd name="T81" fmla="*/ 8 h 55"/>
                  <a:gd name="T82" fmla="*/ 23 w 63"/>
                  <a:gd name="T83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3" h="55">
                    <a:moveTo>
                      <a:pt x="23" y="8"/>
                    </a:moveTo>
                    <a:lnTo>
                      <a:pt x="26" y="9"/>
                    </a:lnTo>
                    <a:lnTo>
                      <a:pt x="27" y="9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3" y="15"/>
                    </a:lnTo>
                    <a:lnTo>
                      <a:pt x="34" y="17"/>
                    </a:lnTo>
                    <a:lnTo>
                      <a:pt x="34" y="19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3" y="21"/>
                    </a:lnTo>
                    <a:lnTo>
                      <a:pt x="30" y="24"/>
                    </a:lnTo>
                    <a:lnTo>
                      <a:pt x="30" y="25"/>
                    </a:lnTo>
                    <a:lnTo>
                      <a:pt x="29" y="25"/>
                    </a:lnTo>
                    <a:lnTo>
                      <a:pt x="26" y="25"/>
                    </a:lnTo>
                    <a:lnTo>
                      <a:pt x="26" y="26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1"/>
                    </a:lnTo>
                    <a:lnTo>
                      <a:pt x="20" y="20"/>
                    </a:lnTo>
                    <a:lnTo>
                      <a:pt x="18" y="17"/>
                    </a:lnTo>
                    <a:lnTo>
                      <a:pt x="18" y="17"/>
                    </a:lnTo>
                    <a:lnTo>
                      <a:pt x="17" y="16"/>
                    </a:lnTo>
                    <a:lnTo>
                      <a:pt x="18" y="15"/>
                    </a:lnTo>
                    <a:lnTo>
                      <a:pt x="17" y="13"/>
                    </a:lnTo>
                    <a:lnTo>
                      <a:pt x="18" y="13"/>
                    </a:lnTo>
                    <a:lnTo>
                      <a:pt x="20" y="11"/>
                    </a:lnTo>
                    <a:lnTo>
                      <a:pt x="0" y="21"/>
                    </a:lnTo>
                    <a:lnTo>
                      <a:pt x="7" y="30"/>
                    </a:lnTo>
                    <a:lnTo>
                      <a:pt x="10" y="38"/>
                    </a:lnTo>
                    <a:lnTo>
                      <a:pt x="17" y="47"/>
                    </a:lnTo>
                    <a:lnTo>
                      <a:pt x="23" y="55"/>
                    </a:lnTo>
                    <a:lnTo>
                      <a:pt x="63" y="38"/>
                    </a:lnTo>
                    <a:lnTo>
                      <a:pt x="40" y="0"/>
                    </a:lnTo>
                    <a:lnTo>
                      <a:pt x="23" y="8"/>
                    </a:lnTo>
                    <a:lnTo>
                      <a:pt x="23" y="8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07" name="Freeform 351">
                <a:extLst>
                  <a:ext uri="{FF2B5EF4-FFF2-40B4-BE49-F238E27FC236}">
                    <a16:creationId xmlns:a16="http://schemas.microsoft.com/office/drawing/2014/main" id="{4CD25766-B7A0-45BE-911E-049E6E477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2130"/>
                <a:ext cx="36" cy="16"/>
              </a:xfrm>
              <a:custGeom>
                <a:avLst/>
                <a:gdLst>
                  <a:gd name="T0" fmla="*/ 0 w 108"/>
                  <a:gd name="T1" fmla="*/ 48 h 48"/>
                  <a:gd name="T2" fmla="*/ 7 w 108"/>
                  <a:gd name="T3" fmla="*/ 46 h 48"/>
                  <a:gd name="T4" fmla="*/ 14 w 108"/>
                  <a:gd name="T5" fmla="*/ 46 h 48"/>
                  <a:gd name="T6" fmla="*/ 22 w 108"/>
                  <a:gd name="T7" fmla="*/ 46 h 48"/>
                  <a:gd name="T8" fmla="*/ 29 w 108"/>
                  <a:gd name="T9" fmla="*/ 43 h 48"/>
                  <a:gd name="T10" fmla="*/ 35 w 108"/>
                  <a:gd name="T11" fmla="*/ 43 h 48"/>
                  <a:gd name="T12" fmla="*/ 42 w 108"/>
                  <a:gd name="T13" fmla="*/ 42 h 48"/>
                  <a:gd name="T14" fmla="*/ 48 w 108"/>
                  <a:gd name="T15" fmla="*/ 40 h 48"/>
                  <a:gd name="T16" fmla="*/ 55 w 108"/>
                  <a:gd name="T17" fmla="*/ 39 h 48"/>
                  <a:gd name="T18" fmla="*/ 63 w 108"/>
                  <a:gd name="T19" fmla="*/ 38 h 48"/>
                  <a:gd name="T20" fmla="*/ 69 w 108"/>
                  <a:gd name="T21" fmla="*/ 37 h 48"/>
                  <a:gd name="T22" fmla="*/ 76 w 108"/>
                  <a:gd name="T23" fmla="*/ 34 h 48"/>
                  <a:gd name="T24" fmla="*/ 82 w 108"/>
                  <a:gd name="T25" fmla="*/ 31 h 48"/>
                  <a:gd name="T26" fmla="*/ 89 w 108"/>
                  <a:gd name="T27" fmla="*/ 31 h 48"/>
                  <a:gd name="T28" fmla="*/ 96 w 108"/>
                  <a:gd name="T29" fmla="*/ 30 h 48"/>
                  <a:gd name="T30" fmla="*/ 103 w 108"/>
                  <a:gd name="T31" fmla="*/ 27 h 48"/>
                  <a:gd name="T32" fmla="*/ 108 w 108"/>
                  <a:gd name="T33" fmla="*/ 26 h 48"/>
                  <a:gd name="T34" fmla="*/ 104 w 108"/>
                  <a:gd name="T35" fmla="*/ 25 h 48"/>
                  <a:gd name="T36" fmla="*/ 99 w 108"/>
                  <a:gd name="T37" fmla="*/ 24 h 48"/>
                  <a:gd name="T38" fmla="*/ 98 w 108"/>
                  <a:gd name="T39" fmla="*/ 24 h 48"/>
                  <a:gd name="T40" fmla="*/ 93 w 108"/>
                  <a:gd name="T41" fmla="*/ 22 h 48"/>
                  <a:gd name="T42" fmla="*/ 90 w 108"/>
                  <a:gd name="T43" fmla="*/ 21 h 48"/>
                  <a:gd name="T44" fmla="*/ 86 w 108"/>
                  <a:gd name="T45" fmla="*/ 18 h 48"/>
                  <a:gd name="T46" fmla="*/ 83 w 108"/>
                  <a:gd name="T47" fmla="*/ 17 h 48"/>
                  <a:gd name="T48" fmla="*/ 81 w 108"/>
                  <a:gd name="T49" fmla="*/ 16 h 48"/>
                  <a:gd name="T50" fmla="*/ 78 w 108"/>
                  <a:gd name="T51" fmla="*/ 14 h 48"/>
                  <a:gd name="T52" fmla="*/ 78 w 108"/>
                  <a:gd name="T53" fmla="*/ 12 h 48"/>
                  <a:gd name="T54" fmla="*/ 77 w 108"/>
                  <a:gd name="T55" fmla="*/ 11 h 48"/>
                  <a:gd name="T56" fmla="*/ 74 w 108"/>
                  <a:gd name="T57" fmla="*/ 9 h 48"/>
                  <a:gd name="T58" fmla="*/ 73 w 108"/>
                  <a:gd name="T59" fmla="*/ 7 h 48"/>
                  <a:gd name="T60" fmla="*/ 70 w 108"/>
                  <a:gd name="T61" fmla="*/ 5 h 48"/>
                  <a:gd name="T62" fmla="*/ 69 w 108"/>
                  <a:gd name="T63" fmla="*/ 3 h 48"/>
                  <a:gd name="T64" fmla="*/ 66 w 108"/>
                  <a:gd name="T65" fmla="*/ 0 h 48"/>
                  <a:gd name="T66" fmla="*/ 64 w 108"/>
                  <a:gd name="T67" fmla="*/ 4 h 48"/>
                  <a:gd name="T68" fmla="*/ 61 w 108"/>
                  <a:gd name="T69" fmla="*/ 8 h 48"/>
                  <a:gd name="T70" fmla="*/ 60 w 108"/>
                  <a:gd name="T71" fmla="*/ 11 h 48"/>
                  <a:gd name="T72" fmla="*/ 55 w 108"/>
                  <a:gd name="T73" fmla="*/ 14 h 48"/>
                  <a:gd name="T74" fmla="*/ 51 w 108"/>
                  <a:gd name="T75" fmla="*/ 18 h 48"/>
                  <a:gd name="T76" fmla="*/ 47 w 108"/>
                  <a:gd name="T77" fmla="*/ 20 h 48"/>
                  <a:gd name="T78" fmla="*/ 44 w 108"/>
                  <a:gd name="T79" fmla="*/ 24 h 48"/>
                  <a:gd name="T80" fmla="*/ 40 w 108"/>
                  <a:gd name="T81" fmla="*/ 25 h 48"/>
                  <a:gd name="T82" fmla="*/ 35 w 108"/>
                  <a:gd name="T83" fmla="*/ 30 h 48"/>
                  <a:gd name="T84" fmla="*/ 31 w 108"/>
                  <a:gd name="T85" fmla="*/ 33 h 48"/>
                  <a:gd name="T86" fmla="*/ 26 w 108"/>
                  <a:gd name="T87" fmla="*/ 34 h 48"/>
                  <a:gd name="T88" fmla="*/ 20 w 108"/>
                  <a:gd name="T89" fmla="*/ 37 h 48"/>
                  <a:gd name="T90" fmla="*/ 16 w 108"/>
                  <a:gd name="T91" fmla="*/ 40 h 48"/>
                  <a:gd name="T92" fmla="*/ 10 w 108"/>
                  <a:gd name="T93" fmla="*/ 43 h 48"/>
                  <a:gd name="T94" fmla="*/ 5 w 108"/>
                  <a:gd name="T95" fmla="*/ 46 h 48"/>
                  <a:gd name="T96" fmla="*/ 0 w 108"/>
                  <a:gd name="T97" fmla="*/ 48 h 48"/>
                  <a:gd name="T98" fmla="*/ 0 w 108"/>
                  <a:gd name="T9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8" h="48">
                    <a:moveTo>
                      <a:pt x="0" y="48"/>
                    </a:moveTo>
                    <a:lnTo>
                      <a:pt x="7" y="46"/>
                    </a:lnTo>
                    <a:lnTo>
                      <a:pt x="14" y="46"/>
                    </a:lnTo>
                    <a:lnTo>
                      <a:pt x="22" y="46"/>
                    </a:lnTo>
                    <a:lnTo>
                      <a:pt x="29" y="43"/>
                    </a:lnTo>
                    <a:lnTo>
                      <a:pt x="35" y="43"/>
                    </a:lnTo>
                    <a:lnTo>
                      <a:pt x="42" y="42"/>
                    </a:lnTo>
                    <a:lnTo>
                      <a:pt x="48" y="40"/>
                    </a:lnTo>
                    <a:lnTo>
                      <a:pt x="55" y="39"/>
                    </a:lnTo>
                    <a:lnTo>
                      <a:pt x="63" y="38"/>
                    </a:lnTo>
                    <a:lnTo>
                      <a:pt x="69" y="37"/>
                    </a:lnTo>
                    <a:lnTo>
                      <a:pt x="76" y="34"/>
                    </a:lnTo>
                    <a:lnTo>
                      <a:pt x="82" y="31"/>
                    </a:lnTo>
                    <a:lnTo>
                      <a:pt x="89" y="31"/>
                    </a:lnTo>
                    <a:lnTo>
                      <a:pt x="96" y="30"/>
                    </a:lnTo>
                    <a:lnTo>
                      <a:pt x="103" y="27"/>
                    </a:lnTo>
                    <a:lnTo>
                      <a:pt x="108" y="26"/>
                    </a:lnTo>
                    <a:lnTo>
                      <a:pt x="104" y="25"/>
                    </a:lnTo>
                    <a:lnTo>
                      <a:pt x="99" y="24"/>
                    </a:lnTo>
                    <a:lnTo>
                      <a:pt x="98" y="24"/>
                    </a:lnTo>
                    <a:lnTo>
                      <a:pt x="93" y="22"/>
                    </a:lnTo>
                    <a:lnTo>
                      <a:pt x="90" y="21"/>
                    </a:lnTo>
                    <a:lnTo>
                      <a:pt x="86" y="18"/>
                    </a:lnTo>
                    <a:lnTo>
                      <a:pt x="83" y="17"/>
                    </a:lnTo>
                    <a:lnTo>
                      <a:pt x="81" y="16"/>
                    </a:lnTo>
                    <a:lnTo>
                      <a:pt x="78" y="14"/>
                    </a:lnTo>
                    <a:lnTo>
                      <a:pt x="78" y="12"/>
                    </a:lnTo>
                    <a:lnTo>
                      <a:pt x="77" y="11"/>
                    </a:lnTo>
                    <a:lnTo>
                      <a:pt x="74" y="9"/>
                    </a:lnTo>
                    <a:lnTo>
                      <a:pt x="73" y="7"/>
                    </a:lnTo>
                    <a:lnTo>
                      <a:pt x="70" y="5"/>
                    </a:lnTo>
                    <a:lnTo>
                      <a:pt x="69" y="3"/>
                    </a:lnTo>
                    <a:lnTo>
                      <a:pt x="66" y="0"/>
                    </a:lnTo>
                    <a:lnTo>
                      <a:pt x="64" y="4"/>
                    </a:lnTo>
                    <a:lnTo>
                      <a:pt x="61" y="8"/>
                    </a:lnTo>
                    <a:lnTo>
                      <a:pt x="60" y="11"/>
                    </a:lnTo>
                    <a:lnTo>
                      <a:pt x="55" y="14"/>
                    </a:lnTo>
                    <a:lnTo>
                      <a:pt x="51" y="18"/>
                    </a:lnTo>
                    <a:lnTo>
                      <a:pt x="47" y="20"/>
                    </a:lnTo>
                    <a:lnTo>
                      <a:pt x="44" y="24"/>
                    </a:lnTo>
                    <a:lnTo>
                      <a:pt x="40" y="25"/>
                    </a:lnTo>
                    <a:lnTo>
                      <a:pt x="35" y="30"/>
                    </a:lnTo>
                    <a:lnTo>
                      <a:pt x="31" y="33"/>
                    </a:lnTo>
                    <a:lnTo>
                      <a:pt x="26" y="34"/>
                    </a:lnTo>
                    <a:lnTo>
                      <a:pt x="20" y="37"/>
                    </a:lnTo>
                    <a:lnTo>
                      <a:pt x="16" y="40"/>
                    </a:lnTo>
                    <a:lnTo>
                      <a:pt x="10" y="43"/>
                    </a:lnTo>
                    <a:lnTo>
                      <a:pt x="5" y="46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08" name="Freeform 352">
                <a:extLst>
                  <a:ext uri="{FF2B5EF4-FFF2-40B4-BE49-F238E27FC236}">
                    <a16:creationId xmlns:a16="http://schemas.microsoft.com/office/drawing/2014/main" id="{351B89C8-1AD1-4EEB-BA82-4E36416F1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2130"/>
                <a:ext cx="36" cy="16"/>
              </a:xfrm>
              <a:custGeom>
                <a:avLst/>
                <a:gdLst>
                  <a:gd name="T0" fmla="*/ 0 w 108"/>
                  <a:gd name="T1" fmla="*/ 48 h 48"/>
                  <a:gd name="T2" fmla="*/ 7 w 108"/>
                  <a:gd name="T3" fmla="*/ 46 h 48"/>
                  <a:gd name="T4" fmla="*/ 14 w 108"/>
                  <a:gd name="T5" fmla="*/ 46 h 48"/>
                  <a:gd name="T6" fmla="*/ 22 w 108"/>
                  <a:gd name="T7" fmla="*/ 46 h 48"/>
                  <a:gd name="T8" fmla="*/ 29 w 108"/>
                  <a:gd name="T9" fmla="*/ 43 h 48"/>
                  <a:gd name="T10" fmla="*/ 35 w 108"/>
                  <a:gd name="T11" fmla="*/ 43 h 48"/>
                  <a:gd name="T12" fmla="*/ 42 w 108"/>
                  <a:gd name="T13" fmla="*/ 42 h 48"/>
                  <a:gd name="T14" fmla="*/ 48 w 108"/>
                  <a:gd name="T15" fmla="*/ 40 h 48"/>
                  <a:gd name="T16" fmla="*/ 55 w 108"/>
                  <a:gd name="T17" fmla="*/ 39 h 48"/>
                  <a:gd name="T18" fmla="*/ 63 w 108"/>
                  <a:gd name="T19" fmla="*/ 38 h 48"/>
                  <a:gd name="T20" fmla="*/ 69 w 108"/>
                  <a:gd name="T21" fmla="*/ 37 h 48"/>
                  <a:gd name="T22" fmla="*/ 76 w 108"/>
                  <a:gd name="T23" fmla="*/ 34 h 48"/>
                  <a:gd name="T24" fmla="*/ 82 w 108"/>
                  <a:gd name="T25" fmla="*/ 31 h 48"/>
                  <a:gd name="T26" fmla="*/ 89 w 108"/>
                  <a:gd name="T27" fmla="*/ 31 h 48"/>
                  <a:gd name="T28" fmla="*/ 96 w 108"/>
                  <a:gd name="T29" fmla="*/ 30 h 48"/>
                  <a:gd name="T30" fmla="*/ 103 w 108"/>
                  <a:gd name="T31" fmla="*/ 27 h 48"/>
                  <a:gd name="T32" fmla="*/ 108 w 108"/>
                  <a:gd name="T33" fmla="*/ 26 h 48"/>
                  <a:gd name="T34" fmla="*/ 104 w 108"/>
                  <a:gd name="T35" fmla="*/ 25 h 48"/>
                  <a:gd name="T36" fmla="*/ 99 w 108"/>
                  <a:gd name="T37" fmla="*/ 24 h 48"/>
                  <a:gd name="T38" fmla="*/ 98 w 108"/>
                  <a:gd name="T39" fmla="*/ 24 h 48"/>
                  <a:gd name="T40" fmla="*/ 93 w 108"/>
                  <a:gd name="T41" fmla="*/ 22 h 48"/>
                  <a:gd name="T42" fmla="*/ 90 w 108"/>
                  <a:gd name="T43" fmla="*/ 21 h 48"/>
                  <a:gd name="T44" fmla="*/ 86 w 108"/>
                  <a:gd name="T45" fmla="*/ 18 h 48"/>
                  <a:gd name="T46" fmla="*/ 83 w 108"/>
                  <a:gd name="T47" fmla="*/ 17 h 48"/>
                  <a:gd name="T48" fmla="*/ 81 w 108"/>
                  <a:gd name="T49" fmla="*/ 16 h 48"/>
                  <a:gd name="T50" fmla="*/ 78 w 108"/>
                  <a:gd name="T51" fmla="*/ 14 h 48"/>
                  <a:gd name="T52" fmla="*/ 78 w 108"/>
                  <a:gd name="T53" fmla="*/ 12 h 48"/>
                  <a:gd name="T54" fmla="*/ 77 w 108"/>
                  <a:gd name="T55" fmla="*/ 11 h 48"/>
                  <a:gd name="T56" fmla="*/ 74 w 108"/>
                  <a:gd name="T57" fmla="*/ 9 h 48"/>
                  <a:gd name="T58" fmla="*/ 73 w 108"/>
                  <a:gd name="T59" fmla="*/ 7 h 48"/>
                  <a:gd name="T60" fmla="*/ 70 w 108"/>
                  <a:gd name="T61" fmla="*/ 5 h 48"/>
                  <a:gd name="T62" fmla="*/ 69 w 108"/>
                  <a:gd name="T63" fmla="*/ 3 h 48"/>
                  <a:gd name="T64" fmla="*/ 66 w 108"/>
                  <a:gd name="T65" fmla="*/ 0 h 48"/>
                  <a:gd name="T66" fmla="*/ 64 w 108"/>
                  <a:gd name="T67" fmla="*/ 4 h 48"/>
                  <a:gd name="T68" fmla="*/ 61 w 108"/>
                  <a:gd name="T69" fmla="*/ 8 h 48"/>
                  <a:gd name="T70" fmla="*/ 60 w 108"/>
                  <a:gd name="T71" fmla="*/ 11 h 48"/>
                  <a:gd name="T72" fmla="*/ 55 w 108"/>
                  <a:gd name="T73" fmla="*/ 14 h 48"/>
                  <a:gd name="T74" fmla="*/ 51 w 108"/>
                  <a:gd name="T75" fmla="*/ 18 h 48"/>
                  <a:gd name="T76" fmla="*/ 47 w 108"/>
                  <a:gd name="T77" fmla="*/ 20 h 48"/>
                  <a:gd name="T78" fmla="*/ 44 w 108"/>
                  <a:gd name="T79" fmla="*/ 24 h 48"/>
                  <a:gd name="T80" fmla="*/ 40 w 108"/>
                  <a:gd name="T81" fmla="*/ 25 h 48"/>
                  <a:gd name="T82" fmla="*/ 35 w 108"/>
                  <a:gd name="T83" fmla="*/ 30 h 48"/>
                  <a:gd name="T84" fmla="*/ 31 w 108"/>
                  <a:gd name="T85" fmla="*/ 33 h 48"/>
                  <a:gd name="T86" fmla="*/ 26 w 108"/>
                  <a:gd name="T87" fmla="*/ 34 h 48"/>
                  <a:gd name="T88" fmla="*/ 20 w 108"/>
                  <a:gd name="T89" fmla="*/ 37 h 48"/>
                  <a:gd name="T90" fmla="*/ 16 w 108"/>
                  <a:gd name="T91" fmla="*/ 40 h 48"/>
                  <a:gd name="T92" fmla="*/ 10 w 108"/>
                  <a:gd name="T93" fmla="*/ 43 h 48"/>
                  <a:gd name="T94" fmla="*/ 5 w 108"/>
                  <a:gd name="T95" fmla="*/ 46 h 48"/>
                  <a:gd name="T96" fmla="*/ 0 w 108"/>
                  <a:gd name="T97" fmla="*/ 48 h 48"/>
                  <a:gd name="T98" fmla="*/ 0 w 108"/>
                  <a:gd name="T99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8" h="48">
                    <a:moveTo>
                      <a:pt x="0" y="48"/>
                    </a:moveTo>
                    <a:lnTo>
                      <a:pt x="7" y="46"/>
                    </a:lnTo>
                    <a:lnTo>
                      <a:pt x="14" y="46"/>
                    </a:lnTo>
                    <a:lnTo>
                      <a:pt x="22" y="46"/>
                    </a:lnTo>
                    <a:lnTo>
                      <a:pt x="29" y="43"/>
                    </a:lnTo>
                    <a:lnTo>
                      <a:pt x="35" y="43"/>
                    </a:lnTo>
                    <a:lnTo>
                      <a:pt x="42" y="42"/>
                    </a:lnTo>
                    <a:lnTo>
                      <a:pt x="48" y="40"/>
                    </a:lnTo>
                    <a:lnTo>
                      <a:pt x="55" y="39"/>
                    </a:lnTo>
                    <a:lnTo>
                      <a:pt x="63" y="38"/>
                    </a:lnTo>
                    <a:lnTo>
                      <a:pt x="69" y="37"/>
                    </a:lnTo>
                    <a:lnTo>
                      <a:pt x="76" y="34"/>
                    </a:lnTo>
                    <a:lnTo>
                      <a:pt x="82" y="31"/>
                    </a:lnTo>
                    <a:lnTo>
                      <a:pt x="89" y="31"/>
                    </a:lnTo>
                    <a:lnTo>
                      <a:pt x="96" y="30"/>
                    </a:lnTo>
                    <a:lnTo>
                      <a:pt x="103" y="27"/>
                    </a:lnTo>
                    <a:lnTo>
                      <a:pt x="108" y="26"/>
                    </a:lnTo>
                    <a:lnTo>
                      <a:pt x="104" y="25"/>
                    </a:lnTo>
                    <a:lnTo>
                      <a:pt x="99" y="24"/>
                    </a:lnTo>
                    <a:lnTo>
                      <a:pt x="98" y="24"/>
                    </a:lnTo>
                    <a:lnTo>
                      <a:pt x="93" y="22"/>
                    </a:lnTo>
                    <a:lnTo>
                      <a:pt x="90" y="21"/>
                    </a:lnTo>
                    <a:lnTo>
                      <a:pt x="86" y="18"/>
                    </a:lnTo>
                    <a:lnTo>
                      <a:pt x="83" y="17"/>
                    </a:lnTo>
                    <a:lnTo>
                      <a:pt x="81" y="16"/>
                    </a:lnTo>
                    <a:lnTo>
                      <a:pt x="78" y="14"/>
                    </a:lnTo>
                    <a:lnTo>
                      <a:pt x="78" y="12"/>
                    </a:lnTo>
                    <a:lnTo>
                      <a:pt x="77" y="11"/>
                    </a:lnTo>
                    <a:lnTo>
                      <a:pt x="74" y="9"/>
                    </a:lnTo>
                    <a:lnTo>
                      <a:pt x="73" y="7"/>
                    </a:lnTo>
                    <a:lnTo>
                      <a:pt x="70" y="5"/>
                    </a:lnTo>
                    <a:lnTo>
                      <a:pt x="69" y="3"/>
                    </a:lnTo>
                    <a:lnTo>
                      <a:pt x="66" y="0"/>
                    </a:lnTo>
                    <a:lnTo>
                      <a:pt x="64" y="4"/>
                    </a:lnTo>
                    <a:lnTo>
                      <a:pt x="61" y="8"/>
                    </a:lnTo>
                    <a:lnTo>
                      <a:pt x="60" y="11"/>
                    </a:lnTo>
                    <a:lnTo>
                      <a:pt x="55" y="14"/>
                    </a:lnTo>
                    <a:lnTo>
                      <a:pt x="51" y="18"/>
                    </a:lnTo>
                    <a:lnTo>
                      <a:pt x="47" y="20"/>
                    </a:lnTo>
                    <a:lnTo>
                      <a:pt x="44" y="24"/>
                    </a:lnTo>
                    <a:lnTo>
                      <a:pt x="40" y="25"/>
                    </a:lnTo>
                    <a:lnTo>
                      <a:pt x="35" y="30"/>
                    </a:lnTo>
                    <a:lnTo>
                      <a:pt x="31" y="33"/>
                    </a:lnTo>
                    <a:lnTo>
                      <a:pt x="26" y="34"/>
                    </a:lnTo>
                    <a:lnTo>
                      <a:pt x="20" y="37"/>
                    </a:lnTo>
                    <a:lnTo>
                      <a:pt x="16" y="40"/>
                    </a:lnTo>
                    <a:lnTo>
                      <a:pt x="10" y="43"/>
                    </a:lnTo>
                    <a:lnTo>
                      <a:pt x="5" y="46"/>
                    </a:lnTo>
                    <a:lnTo>
                      <a:pt x="0" y="48"/>
                    </a:lnTo>
                    <a:lnTo>
                      <a:pt x="0" y="48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09" name="Freeform 353">
                <a:extLst>
                  <a:ext uri="{FF2B5EF4-FFF2-40B4-BE49-F238E27FC236}">
                    <a16:creationId xmlns:a16="http://schemas.microsoft.com/office/drawing/2014/main" id="{5432E8C9-8075-4493-88CC-36856F172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" y="2114"/>
                <a:ext cx="13" cy="8"/>
              </a:xfrm>
              <a:custGeom>
                <a:avLst/>
                <a:gdLst>
                  <a:gd name="T0" fmla="*/ 9 w 40"/>
                  <a:gd name="T1" fmla="*/ 22 h 23"/>
                  <a:gd name="T2" fmla="*/ 11 w 40"/>
                  <a:gd name="T3" fmla="*/ 22 h 23"/>
                  <a:gd name="T4" fmla="*/ 13 w 40"/>
                  <a:gd name="T5" fmla="*/ 23 h 23"/>
                  <a:gd name="T6" fmla="*/ 38 w 40"/>
                  <a:gd name="T7" fmla="*/ 14 h 23"/>
                  <a:gd name="T8" fmla="*/ 40 w 40"/>
                  <a:gd name="T9" fmla="*/ 13 h 23"/>
                  <a:gd name="T10" fmla="*/ 39 w 40"/>
                  <a:gd name="T11" fmla="*/ 10 h 23"/>
                  <a:gd name="T12" fmla="*/ 30 w 40"/>
                  <a:gd name="T13" fmla="*/ 0 h 23"/>
                  <a:gd name="T14" fmla="*/ 0 w 40"/>
                  <a:gd name="T15" fmla="*/ 12 h 23"/>
                  <a:gd name="T16" fmla="*/ 9 w 40"/>
                  <a:gd name="T17" fmla="*/ 22 h 23"/>
                  <a:gd name="T18" fmla="*/ 9 w 40"/>
                  <a:gd name="T19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23">
                    <a:moveTo>
                      <a:pt x="9" y="22"/>
                    </a:moveTo>
                    <a:lnTo>
                      <a:pt x="11" y="22"/>
                    </a:lnTo>
                    <a:lnTo>
                      <a:pt x="13" y="23"/>
                    </a:lnTo>
                    <a:lnTo>
                      <a:pt x="38" y="14"/>
                    </a:lnTo>
                    <a:lnTo>
                      <a:pt x="40" y="13"/>
                    </a:lnTo>
                    <a:lnTo>
                      <a:pt x="39" y="10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9" y="22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10" name="Freeform 354">
                <a:extLst>
                  <a:ext uri="{FF2B5EF4-FFF2-40B4-BE49-F238E27FC236}">
                    <a16:creationId xmlns:a16="http://schemas.microsoft.com/office/drawing/2014/main" id="{EC8CFA70-2AA0-4B53-8A9B-DF2FDE018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3" y="2114"/>
                <a:ext cx="13" cy="8"/>
              </a:xfrm>
              <a:custGeom>
                <a:avLst/>
                <a:gdLst>
                  <a:gd name="T0" fmla="*/ 9 w 40"/>
                  <a:gd name="T1" fmla="*/ 22 h 23"/>
                  <a:gd name="T2" fmla="*/ 11 w 40"/>
                  <a:gd name="T3" fmla="*/ 22 h 23"/>
                  <a:gd name="T4" fmla="*/ 13 w 40"/>
                  <a:gd name="T5" fmla="*/ 23 h 23"/>
                  <a:gd name="T6" fmla="*/ 38 w 40"/>
                  <a:gd name="T7" fmla="*/ 14 h 23"/>
                  <a:gd name="T8" fmla="*/ 40 w 40"/>
                  <a:gd name="T9" fmla="*/ 13 h 23"/>
                  <a:gd name="T10" fmla="*/ 39 w 40"/>
                  <a:gd name="T11" fmla="*/ 10 h 23"/>
                  <a:gd name="T12" fmla="*/ 30 w 40"/>
                  <a:gd name="T13" fmla="*/ 0 h 23"/>
                  <a:gd name="T14" fmla="*/ 0 w 40"/>
                  <a:gd name="T15" fmla="*/ 12 h 23"/>
                  <a:gd name="T16" fmla="*/ 9 w 40"/>
                  <a:gd name="T17" fmla="*/ 22 h 23"/>
                  <a:gd name="T18" fmla="*/ 9 w 40"/>
                  <a:gd name="T19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23">
                    <a:moveTo>
                      <a:pt x="9" y="22"/>
                    </a:moveTo>
                    <a:lnTo>
                      <a:pt x="11" y="22"/>
                    </a:lnTo>
                    <a:lnTo>
                      <a:pt x="13" y="23"/>
                    </a:lnTo>
                    <a:lnTo>
                      <a:pt x="38" y="14"/>
                    </a:lnTo>
                    <a:lnTo>
                      <a:pt x="40" y="13"/>
                    </a:lnTo>
                    <a:lnTo>
                      <a:pt x="39" y="10"/>
                    </a:lnTo>
                    <a:lnTo>
                      <a:pt x="30" y="0"/>
                    </a:lnTo>
                    <a:lnTo>
                      <a:pt x="0" y="12"/>
                    </a:lnTo>
                    <a:lnTo>
                      <a:pt x="9" y="22"/>
                    </a:lnTo>
                    <a:lnTo>
                      <a:pt x="9" y="2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11" name="Freeform 355">
                <a:extLst>
                  <a:ext uri="{FF2B5EF4-FFF2-40B4-BE49-F238E27FC236}">
                    <a16:creationId xmlns:a16="http://schemas.microsoft.com/office/drawing/2014/main" id="{F74A1937-15AE-4D5B-908A-A636E18693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" y="1906"/>
                <a:ext cx="9" cy="7"/>
              </a:xfrm>
              <a:custGeom>
                <a:avLst/>
                <a:gdLst>
                  <a:gd name="T0" fmla="*/ 5 w 27"/>
                  <a:gd name="T1" fmla="*/ 21 h 21"/>
                  <a:gd name="T2" fmla="*/ 27 w 27"/>
                  <a:gd name="T3" fmla="*/ 9 h 21"/>
                  <a:gd name="T4" fmla="*/ 0 w 27"/>
                  <a:gd name="T5" fmla="*/ 0 h 21"/>
                  <a:gd name="T6" fmla="*/ 2 w 27"/>
                  <a:gd name="T7" fmla="*/ 17 h 21"/>
                  <a:gd name="T8" fmla="*/ 5 w 27"/>
                  <a:gd name="T9" fmla="*/ 21 h 21"/>
                  <a:gd name="T10" fmla="*/ 5 w 27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1">
                    <a:moveTo>
                      <a:pt x="5" y="21"/>
                    </a:moveTo>
                    <a:lnTo>
                      <a:pt x="27" y="9"/>
                    </a:lnTo>
                    <a:lnTo>
                      <a:pt x="0" y="0"/>
                    </a:lnTo>
                    <a:lnTo>
                      <a:pt x="2" y="17"/>
                    </a:lnTo>
                    <a:lnTo>
                      <a:pt x="5" y="21"/>
                    </a:lnTo>
                    <a:lnTo>
                      <a:pt x="5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12" name="Freeform 356">
                <a:extLst>
                  <a:ext uri="{FF2B5EF4-FFF2-40B4-BE49-F238E27FC236}">
                    <a16:creationId xmlns:a16="http://schemas.microsoft.com/office/drawing/2014/main" id="{3201F684-C706-4F75-85D7-E499DBFFF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2034"/>
                <a:ext cx="9" cy="7"/>
              </a:xfrm>
              <a:custGeom>
                <a:avLst/>
                <a:gdLst>
                  <a:gd name="T0" fmla="*/ 8 w 28"/>
                  <a:gd name="T1" fmla="*/ 21 h 21"/>
                  <a:gd name="T2" fmla="*/ 28 w 28"/>
                  <a:gd name="T3" fmla="*/ 19 h 21"/>
                  <a:gd name="T4" fmla="*/ 19 w 28"/>
                  <a:gd name="T5" fmla="*/ 0 h 21"/>
                  <a:gd name="T6" fmla="*/ 0 w 28"/>
                  <a:gd name="T7" fmla="*/ 11 h 21"/>
                  <a:gd name="T8" fmla="*/ 8 w 28"/>
                  <a:gd name="T9" fmla="*/ 21 h 21"/>
                  <a:gd name="T10" fmla="*/ 8 w 28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1">
                    <a:moveTo>
                      <a:pt x="8" y="21"/>
                    </a:moveTo>
                    <a:lnTo>
                      <a:pt x="28" y="19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8" y="21"/>
                    </a:lnTo>
                    <a:lnTo>
                      <a:pt x="8" y="21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13" name="Freeform 357">
                <a:extLst>
                  <a:ext uri="{FF2B5EF4-FFF2-40B4-BE49-F238E27FC236}">
                    <a16:creationId xmlns:a16="http://schemas.microsoft.com/office/drawing/2014/main" id="{B32A102E-DA06-4276-82C3-42E926476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2034"/>
                <a:ext cx="9" cy="7"/>
              </a:xfrm>
              <a:custGeom>
                <a:avLst/>
                <a:gdLst>
                  <a:gd name="T0" fmla="*/ 8 w 28"/>
                  <a:gd name="T1" fmla="*/ 21 h 21"/>
                  <a:gd name="T2" fmla="*/ 28 w 28"/>
                  <a:gd name="T3" fmla="*/ 19 h 21"/>
                  <a:gd name="T4" fmla="*/ 19 w 28"/>
                  <a:gd name="T5" fmla="*/ 0 h 21"/>
                  <a:gd name="T6" fmla="*/ 0 w 28"/>
                  <a:gd name="T7" fmla="*/ 11 h 21"/>
                  <a:gd name="T8" fmla="*/ 8 w 28"/>
                  <a:gd name="T9" fmla="*/ 21 h 21"/>
                  <a:gd name="T10" fmla="*/ 8 w 28"/>
                  <a:gd name="T11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1">
                    <a:moveTo>
                      <a:pt x="8" y="21"/>
                    </a:moveTo>
                    <a:lnTo>
                      <a:pt x="28" y="19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8" y="21"/>
                    </a:lnTo>
                    <a:lnTo>
                      <a:pt x="8" y="21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14" name="Freeform 358">
                <a:extLst>
                  <a:ext uri="{FF2B5EF4-FFF2-40B4-BE49-F238E27FC236}">
                    <a16:creationId xmlns:a16="http://schemas.microsoft.com/office/drawing/2014/main" id="{2609E72C-96CF-4160-ADA4-E5F9950F5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1949"/>
                <a:ext cx="15" cy="11"/>
              </a:xfrm>
              <a:custGeom>
                <a:avLst/>
                <a:gdLst>
                  <a:gd name="T0" fmla="*/ 9 w 45"/>
                  <a:gd name="T1" fmla="*/ 32 h 33"/>
                  <a:gd name="T2" fmla="*/ 11 w 45"/>
                  <a:gd name="T3" fmla="*/ 33 h 33"/>
                  <a:gd name="T4" fmla="*/ 44 w 45"/>
                  <a:gd name="T5" fmla="*/ 17 h 33"/>
                  <a:gd name="T6" fmla="*/ 45 w 45"/>
                  <a:gd name="T7" fmla="*/ 13 h 33"/>
                  <a:gd name="T8" fmla="*/ 36 w 45"/>
                  <a:gd name="T9" fmla="*/ 0 h 33"/>
                  <a:gd name="T10" fmla="*/ 0 w 45"/>
                  <a:gd name="T11" fmla="*/ 18 h 33"/>
                  <a:gd name="T12" fmla="*/ 9 w 45"/>
                  <a:gd name="T13" fmla="*/ 32 h 33"/>
                  <a:gd name="T14" fmla="*/ 9 w 45"/>
                  <a:gd name="T15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33">
                    <a:moveTo>
                      <a:pt x="9" y="32"/>
                    </a:moveTo>
                    <a:lnTo>
                      <a:pt x="11" y="33"/>
                    </a:lnTo>
                    <a:lnTo>
                      <a:pt x="44" y="17"/>
                    </a:lnTo>
                    <a:lnTo>
                      <a:pt x="45" y="13"/>
                    </a:lnTo>
                    <a:lnTo>
                      <a:pt x="36" y="0"/>
                    </a:lnTo>
                    <a:lnTo>
                      <a:pt x="0" y="18"/>
                    </a:lnTo>
                    <a:lnTo>
                      <a:pt x="9" y="32"/>
                    </a:ln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15" name="Freeform 359">
                <a:extLst>
                  <a:ext uri="{FF2B5EF4-FFF2-40B4-BE49-F238E27FC236}">
                    <a16:creationId xmlns:a16="http://schemas.microsoft.com/office/drawing/2014/main" id="{59EBBBE3-ECB5-4580-A184-D165FEB97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8" y="1949"/>
                <a:ext cx="15" cy="11"/>
              </a:xfrm>
              <a:custGeom>
                <a:avLst/>
                <a:gdLst>
                  <a:gd name="T0" fmla="*/ 9 w 45"/>
                  <a:gd name="T1" fmla="*/ 32 h 33"/>
                  <a:gd name="T2" fmla="*/ 11 w 45"/>
                  <a:gd name="T3" fmla="*/ 33 h 33"/>
                  <a:gd name="T4" fmla="*/ 44 w 45"/>
                  <a:gd name="T5" fmla="*/ 17 h 33"/>
                  <a:gd name="T6" fmla="*/ 45 w 45"/>
                  <a:gd name="T7" fmla="*/ 13 h 33"/>
                  <a:gd name="T8" fmla="*/ 36 w 45"/>
                  <a:gd name="T9" fmla="*/ 0 h 33"/>
                  <a:gd name="T10" fmla="*/ 0 w 45"/>
                  <a:gd name="T11" fmla="*/ 18 h 33"/>
                  <a:gd name="T12" fmla="*/ 9 w 45"/>
                  <a:gd name="T13" fmla="*/ 32 h 33"/>
                  <a:gd name="T14" fmla="*/ 9 w 45"/>
                  <a:gd name="T15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33">
                    <a:moveTo>
                      <a:pt x="9" y="32"/>
                    </a:moveTo>
                    <a:lnTo>
                      <a:pt x="11" y="33"/>
                    </a:lnTo>
                    <a:lnTo>
                      <a:pt x="44" y="17"/>
                    </a:lnTo>
                    <a:lnTo>
                      <a:pt x="45" y="13"/>
                    </a:lnTo>
                    <a:lnTo>
                      <a:pt x="36" y="0"/>
                    </a:lnTo>
                    <a:lnTo>
                      <a:pt x="0" y="18"/>
                    </a:lnTo>
                    <a:lnTo>
                      <a:pt x="9" y="32"/>
                    </a:lnTo>
                    <a:lnTo>
                      <a:pt x="9" y="3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16" name="Freeform 360">
                <a:extLst>
                  <a:ext uri="{FF2B5EF4-FFF2-40B4-BE49-F238E27FC236}">
                    <a16:creationId xmlns:a16="http://schemas.microsoft.com/office/drawing/2014/main" id="{39809319-0614-4795-8A31-CF3351C4F8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2036"/>
                <a:ext cx="96" cy="68"/>
              </a:xfrm>
              <a:custGeom>
                <a:avLst/>
                <a:gdLst>
                  <a:gd name="T0" fmla="*/ 0 w 286"/>
                  <a:gd name="T1" fmla="*/ 199 h 204"/>
                  <a:gd name="T2" fmla="*/ 0 w 286"/>
                  <a:gd name="T3" fmla="*/ 202 h 204"/>
                  <a:gd name="T4" fmla="*/ 1 w 286"/>
                  <a:gd name="T5" fmla="*/ 203 h 204"/>
                  <a:gd name="T6" fmla="*/ 4 w 286"/>
                  <a:gd name="T7" fmla="*/ 203 h 204"/>
                  <a:gd name="T8" fmla="*/ 9 w 286"/>
                  <a:gd name="T9" fmla="*/ 204 h 204"/>
                  <a:gd name="T10" fmla="*/ 19 w 286"/>
                  <a:gd name="T11" fmla="*/ 202 h 204"/>
                  <a:gd name="T12" fmla="*/ 28 w 286"/>
                  <a:gd name="T13" fmla="*/ 200 h 204"/>
                  <a:gd name="T14" fmla="*/ 43 w 286"/>
                  <a:gd name="T15" fmla="*/ 189 h 204"/>
                  <a:gd name="T16" fmla="*/ 103 w 286"/>
                  <a:gd name="T17" fmla="*/ 139 h 204"/>
                  <a:gd name="T18" fmla="*/ 160 w 286"/>
                  <a:gd name="T19" fmla="*/ 98 h 204"/>
                  <a:gd name="T20" fmla="*/ 173 w 286"/>
                  <a:gd name="T21" fmla="*/ 83 h 204"/>
                  <a:gd name="T22" fmla="*/ 201 w 286"/>
                  <a:gd name="T23" fmla="*/ 58 h 204"/>
                  <a:gd name="T24" fmla="*/ 243 w 286"/>
                  <a:gd name="T25" fmla="*/ 27 h 204"/>
                  <a:gd name="T26" fmla="*/ 286 w 286"/>
                  <a:gd name="T27" fmla="*/ 0 h 204"/>
                  <a:gd name="T28" fmla="*/ 259 w 286"/>
                  <a:gd name="T29" fmla="*/ 14 h 204"/>
                  <a:gd name="T30" fmla="*/ 259 w 286"/>
                  <a:gd name="T31" fmla="*/ 14 h 204"/>
                  <a:gd name="T32" fmla="*/ 237 w 286"/>
                  <a:gd name="T33" fmla="*/ 26 h 204"/>
                  <a:gd name="T34" fmla="*/ 217 w 286"/>
                  <a:gd name="T35" fmla="*/ 38 h 204"/>
                  <a:gd name="T36" fmla="*/ 196 w 286"/>
                  <a:gd name="T37" fmla="*/ 51 h 204"/>
                  <a:gd name="T38" fmla="*/ 175 w 286"/>
                  <a:gd name="T39" fmla="*/ 62 h 204"/>
                  <a:gd name="T40" fmla="*/ 155 w 286"/>
                  <a:gd name="T41" fmla="*/ 74 h 204"/>
                  <a:gd name="T42" fmla="*/ 135 w 286"/>
                  <a:gd name="T43" fmla="*/ 86 h 204"/>
                  <a:gd name="T44" fmla="*/ 116 w 286"/>
                  <a:gd name="T45" fmla="*/ 100 h 204"/>
                  <a:gd name="T46" fmla="*/ 97 w 286"/>
                  <a:gd name="T47" fmla="*/ 114 h 204"/>
                  <a:gd name="T48" fmla="*/ 83 w 286"/>
                  <a:gd name="T49" fmla="*/ 125 h 204"/>
                  <a:gd name="T50" fmla="*/ 70 w 286"/>
                  <a:gd name="T51" fmla="*/ 135 h 204"/>
                  <a:gd name="T52" fmla="*/ 57 w 286"/>
                  <a:gd name="T53" fmla="*/ 144 h 204"/>
                  <a:gd name="T54" fmla="*/ 45 w 286"/>
                  <a:gd name="T55" fmla="*/ 156 h 204"/>
                  <a:gd name="T56" fmla="*/ 35 w 286"/>
                  <a:gd name="T57" fmla="*/ 166 h 204"/>
                  <a:gd name="T58" fmla="*/ 20 w 286"/>
                  <a:gd name="T59" fmla="*/ 177 h 204"/>
                  <a:gd name="T60" fmla="*/ 10 w 286"/>
                  <a:gd name="T61" fmla="*/ 189 h 204"/>
                  <a:gd name="T62" fmla="*/ 0 w 286"/>
                  <a:gd name="T63" fmla="*/ 199 h 204"/>
                  <a:gd name="T64" fmla="*/ 0 w 286"/>
                  <a:gd name="T65" fmla="*/ 199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6" h="204">
                    <a:moveTo>
                      <a:pt x="0" y="199"/>
                    </a:moveTo>
                    <a:lnTo>
                      <a:pt x="0" y="202"/>
                    </a:lnTo>
                    <a:lnTo>
                      <a:pt x="1" y="203"/>
                    </a:lnTo>
                    <a:lnTo>
                      <a:pt x="4" y="203"/>
                    </a:lnTo>
                    <a:lnTo>
                      <a:pt x="9" y="204"/>
                    </a:lnTo>
                    <a:lnTo>
                      <a:pt x="19" y="202"/>
                    </a:lnTo>
                    <a:lnTo>
                      <a:pt x="28" y="200"/>
                    </a:lnTo>
                    <a:lnTo>
                      <a:pt x="43" y="189"/>
                    </a:lnTo>
                    <a:lnTo>
                      <a:pt x="103" y="139"/>
                    </a:lnTo>
                    <a:lnTo>
                      <a:pt x="160" y="98"/>
                    </a:lnTo>
                    <a:lnTo>
                      <a:pt x="173" y="83"/>
                    </a:lnTo>
                    <a:lnTo>
                      <a:pt x="201" y="58"/>
                    </a:lnTo>
                    <a:lnTo>
                      <a:pt x="243" y="27"/>
                    </a:lnTo>
                    <a:lnTo>
                      <a:pt x="286" y="0"/>
                    </a:lnTo>
                    <a:lnTo>
                      <a:pt x="259" y="14"/>
                    </a:lnTo>
                    <a:lnTo>
                      <a:pt x="259" y="14"/>
                    </a:lnTo>
                    <a:lnTo>
                      <a:pt x="237" y="26"/>
                    </a:lnTo>
                    <a:lnTo>
                      <a:pt x="217" y="38"/>
                    </a:lnTo>
                    <a:lnTo>
                      <a:pt x="196" y="51"/>
                    </a:lnTo>
                    <a:lnTo>
                      <a:pt x="175" y="62"/>
                    </a:lnTo>
                    <a:lnTo>
                      <a:pt x="155" y="74"/>
                    </a:lnTo>
                    <a:lnTo>
                      <a:pt x="135" y="86"/>
                    </a:lnTo>
                    <a:lnTo>
                      <a:pt x="116" y="100"/>
                    </a:lnTo>
                    <a:lnTo>
                      <a:pt x="97" y="114"/>
                    </a:lnTo>
                    <a:lnTo>
                      <a:pt x="83" y="125"/>
                    </a:lnTo>
                    <a:lnTo>
                      <a:pt x="70" y="135"/>
                    </a:lnTo>
                    <a:lnTo>
                      <a:pt x="57" y="144"/>
                    </a:lnTo>
                    <a:lnTo>
                      <a:pt x="45" y="156"/>
                    </a:lnTo>
                    <a:lnTo>
                      <a:pt x="35" y="166"/>
                    </a:lnTo>
                    <a:lnTo>
                      <a:pt x="20" y="177"/>
                    </a:lnTo>
                    <a:lnTo>
                      <a:pt x="10" y="189"/>
                    </a:lnTo>
                    <a:lnTo>
                      <a:pt x="0" y="199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17" name="Freeform 361">
                <a:extLst>
                  <a:ext uri="{FF2B5EF4-FFF2-40B4-BE49-F238E27FC236}">
                    <a16:creationId xmlns:a16="http://schemas.microsoft.com/office/drawing/2014/main" id="{FB2A45E7-C3B1-4B5D-A7D6-56FE47E246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8" y="2036"/>
                <a:ext cx="96" cy="68"/>
              </a:xfrm>
              <a:custGeom>
                <a:avLst/>
                <a:gdLst>
                  <a:gd name="T0" fmla="*/ 0 w 286"/>
                  <a:gd name="T1" fmla="*/ 199 h 204"/>
                  <a:gd name="T2" fmla="*/ 0 w 286"/>
                  <a:gd name="T3" fmla="*/ 202 h 204"/>
                  <a:gd name="T4" fmla="*/ 1 w 286"/>
                  <a:gd name="T5" fmla="*/ 203 h 204"/>
                  <a:gd name="T6" fmla="*/ 4 w 286"/>
                  <a:gd name="T7" fmla="*/ 203 h 204"/>
                  <a:gd name="T8" fmla="*/ 9 w 286"/>
                  <a:gd name="T9" fmla="*/ 204 h 204"/>
                  <a:gd name="T10" fmla="*/ 19 w 286"/>
                  <a:gd name="T11" fmla="*/ 202 h 204"/>
                  <a:gd name="T12" fmla="*/ 28 w 286"/>
                  <a:gd name="T13" fmla="*/ 200 h 204"/>
                  <a:gd name="T14" fmla="*/ 43 w 286"/>
                  <a:gd name="T15" fmla="*/ 189 h 204"/>
                  <a:gd name="T16" fmla="*/ 103 w 286"/>
                  <a:gd name="T17" fmla="*/ 139 h 204"/>
                  <a:gd name="T18" fmla="*/ 160 w 286"/>
                  <a:gd name="T19" fmla="*/ 98 h 204"/>
                  <a:gd name="T20" fmla="*/ 173 w 286"/>
                  <a:gd name="T21" fmla="*/ 83 h 204"/>
                  <a:gd name="T22" fmla="*/ 201 w 286"/>
                  <a:gd name="T23" fmla="*/ 58 h 204"/>
                  <a:gd name="T24" fmla="*/ 243 w 286"/>
                  <a:gd name="T25" fmla="*/ 27 h 204"/>
                  <a:gd name="T26" fmla="*/ 286 w 286"/>
                  <a:gd name="T27" fmla="*/ 0 h 204"/>
                  <a:gd name="T28" fmla="*/ 259 w 286"/>
                  <a:gd name="T29" fmla="*/ 14 h 204"/>
                  <a:gd name="T30" fmla="*/ 259 w 286"/>
                  <a:gd name="T31" fmla="*/ 14 h 204"/>
                  <a:gd name="T32" fmla="*/ 237 w 286"/>
                  <a:gd name="T33" fmla="*/ 26 h 204"/>
                  <a:gd name="T34" fmla="*/ 217 w 286"/>
                  <a:gd name="T35" fmla="*/ 38 h 204"/>
                  <a:gd name="T36" fmla="*/ 196 w 286"/>
                  <a:gd name="T37" fmla="*/ 51 h 204"/>
                  <a:gd name="T38" fmla="*/ 175 w 286"/>
                  <a:gd name="T39" fmla="*/ 62 h 204"/>
                  <a:gd name="T40" fmla="*/ 155 w 286"/>
                  <a:gd name="T41" fmla="*/ 74 h 204"/>
                  <a:gd name="T42" fmla="*/ 135 w 286"/>
                  <a:gd name="T43" fmla="*/ 86 h 204"/>
                  <a:gd name="T44" fmla="*/ 116 w 286"/>
                  <a:gd name="T45" fmla="*/ 100 h 204"/>
                  <a:gd name="T46" fmla="*/ 97 w 286"/>
                  <a:gd name="T47" fmla="*/ 114 h 204"/>
                  <a:gd name="T48" fmla="*/ 83 w 286"/>
                  <a:gd name="T49" fmla="*/ 125 h 204"/>
                  <a:gd name="T50" fmla="*/ 70 w 286"/>
                  <a:gd name="T51" fmla="*/ 135 h 204"/>
                  <a:gd name="T52" fmla="*/ 57 w 286"/>
                  <a:gd name="T53" fmla="*/ 144 h 204"/>
                  <a:gd name="T54" fmla="*/ 45 w 286"/>
                  <a:gd name="T55" fmla="*/ 156 h 204"/>
                  <a:gd name="T56" fmla="*/ 35 w 286"/>
                  <a:gd name="T57" fmla="*/ 166 h 204"/>
                  <a:gd name="T58" fmla="*/ 20 w 286"/>
                  <a:gd name="T59" fmla="*/ 177 h 204"/>
                  <a:gd name="T60" fmla="*/ 10 w 286"/>
                  <a:gd name="T61" fmla="*/ 189 h 204"/>
                  <a:gd name="T62" fmla="*/ 0 w 286"/>
                  <a:gd name="T63" fmla="*/ 199 h 204"/>
                  <a:gd name="T64" fmla="*/ 0 w 286"/>
                  <a:gd name="T65" fmla="*/ 199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6" h="204">
                    <a:moveTo>
                      <a:pt x="0" y="199"/>
                    </a:moveTo>
                    <a:lnTo>
                      <a:pt x="0" y="202"/>
                    </a:lnTo>
                    <a:lnTo>
                      <a:pt x="1" y="203"/>
                    </a:lnTo>
                    <a:lnTo>
                      <a:pt x="4" y="203"/>
                    </a:lnTo>
                    <a:lnTo>
                      <a:pt x="9" y="204"/>
                    </a:lnTo>
                    <a:lnTo>
                      <a:pt x="19" y="202"/>
                    </a:lnTo>
                    <a:lnTo>
                      <a:pt x="28" y="200"/>
                    </a:lnTo>
                    <a:lnTo>
                      <a:pt x="43" y="189"/>
                    </a:lnTo>
                    <a:lnTo>
                      <a:pt x="103" y="139"/>
                    </a:lnTo>
                    <a:lnTo>
                      <a:pt x="160" y="98"/>
                    </a:lnTo>
                    <a:lnTo>
                      <a:pt x="173" y="83"/>
                    </a:lnTo>
                    <a:lnTo>
                      <a:pt x="201" y="58"/>
                    </a:lnTo>
                    <a:lnTo>
                      <a:pt x="243" y="27"/>
                    </a:lnTo>
                    <a:lnTo>
                      <a:pt x="286" y="0"/>
                    </a:lnTo>
                    <a:lnTo>
                      <a:pt x="259" y="14"/>
                    </a:lnTo>
                    <a:lnTo>
                      <a:pt x="259" y="14"/>
                    </a:lnTo>
                    <a:lnTo>
                      <a:pt x="237" y="26"/>
                    </a:lnTo>
                    <a:lnTo>
                      <a:pt x="217" y="38"/>
                    </a:lnTo>
                    <a:lnTo>
                      <a:pt x="196" y="51"/>
                    </a:lnTo>
                    <a:lnTo>
                      <a:pt x="175" y="62"/>
                    </a:lnTo>
                    <a:lnTo>
                      <a:pt x="155" y="74"/>
                    </a:lnTo>
                    <a:lnTo>
                      <a:pt x="135" y="86"/>
                    </a:lnTo>
                    <a:lnTo>
                      <a:pt x="116" y="100"/>
                    </a:lnTo>
                    <a:lnTo>
                      <a:pt x="97" y="114"/>
                    </a:lnTo>
                    <a:lnTo>
                      <a:pt x="83" y="125"/>
                    </a:lnTo>
                    <a:lnTo>
                      <a:pt x="70" y="135"/>
                    </a:lnTo>
                    <a:lnTo>
                      <a:pt x="57" y="144"/>
                    </a:lnTo>
                    <a:lnTo>
                      <a:pt x="45" y="156"/>
                    </a:lnTo>
                    <a:lnTo>
                      <a:pt x="35" y="166"/>
                    </a:lnTo>
                    <a:lnTo>
                      <a:pt x="20" y="177"/>
                    </a:lnTo>
                    <a:lnTo>
                      <a:pt x="10" y="189"/>
                    </a:lnTo>
                    <a:lnTo>
                      <a:pt x="0" y="199"/>
                    </a:lnTo>
                    <a:lnTo>
                      <a:pt x="0" y="199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18" name="Freeform 362">
                <a:extLst>
                  <a:ext uri="{FF2B5EF4-FFF2-40B4-BE49-F238E27FC236}">
                    <a16:creationId xmlns:a16="http://schemas.microsoft.com/office/drawing/2014/main" id="{F9AF0260-2A8E-4C14-AF71-BC63F7D8C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025"/>
                <a:ext cx="309" cy="216"/>
              </a:xfrm>
              <a:custGeom>
                <a:avLst/>
                <a:gdLst>
                  <a:gd name="T0" fmla="*/ 742 w 928"/>
                  <a:gd name="T1" fmla="*/ 99 h 648"/>
                  <a:gd name="T2" fmla="*/ 703 w 928"/>
                  <a:gd name="T3" fmla="*/ 132 h 648"/>
                  <a:gd name="T4" fmla="*/ 670 w 928"/>
                  <a:gd name="T5" fmla="*/ 155 h 648"/>
                  <a:gd name="T6" fmla="*/ 634 w 928"/>
                  <a:gd name="T7" fmla="*/ 186 h 648"/>
                  <a:gd name="T8" fmla="*/ 591 w 928"/>
                  <a:gd name="T9" fmla="*/ 220 h 648"/>
                  <a:gd name="T10" fmla="*/ 547 w 928"/>
                  <a:gd name="T11" fmla="*/ 258 h 648"/>
                  <a:gd name="T12" fmla="*/ 529 w 928"/>
                  <a:gd name="T13" fmla="*/ 271 h 648"/>
                  <a:gd name="T14" fmla="*/ 493 w 928"/>
                  <a:gd name="T15" fmla="*/ 303 h 648"/>
                  <a:gd name="T16" fmla="*/ 462 w 928"/>
                  <a:gd name="T17" fmla="*/ 329 h 648"/>
                  <a:gd name="T18" fmla="*/ 456 w 928"/>
                  <a:gd name="T19" fmla="*/ 336 h 648"/>
                  <a:gd name="T20" fmla="*/ 449 w 928"/>
                  <a:gd name="T21" fmla="*/ 341 h 648"/>
                  <a:gd name="T22" fmla="*/ 292 w 928"/>
                  <a:gd name="T23" fmla="*/ 447 h 648"/>
                  <a:gd name="T24" fmla="*/ 176 w 928"/>
                  <a:gd name="T25" fmla="*/ 527 h 648"/>
                  <a:gd name="T26" fmla="*/ 66 w 928"/>
                  <a:gd name="T27" fmla="*/ 603 h 648"/>
                  <a:gd name="T28" fmla="*/ 0 w 928"/>
                  <a:gd name="T29" fmla="*/ 648 h 648"/>
                  <a:gd name="T30" fmla="*/ 64 w 928"/>
                  <a:gd name="T31" fmla="*/ 615 h 648"/>
                  <a:gd name="T32" fmla="*/ 137 w 928"/>
                  <a:gd name="T33" fmla="*/ 566 h 648"/>
                  <a:gd name="T34" fmla="*/ 379 w 928"/>
                  <a:gd name="T35" fmla="*/ 398 h 648"/>
                  <a:gd name="T36" fmla="*/ 614 w 928"/>
                  <a:gd name="T37" fmla="*/ 236 h 648"/>
                  <a:gd name="T38" fmla="*/ 689 w 928"/>
                  <a:gd name="T39" fmla="*/ 185 h 648"/>
                  <a:gd name="T40" fmla="*/ 699 w 928"/>
                  <a:gd name="T41" fmla="*/ 176 h 648"/>
                  <a:gd name="T42" fmla="*/ 721 w 928"/>
                  <a:gd name="T43" fmla="*/ 159 h 648"/>
                  <a:gd name="T44" fmla="*/ 795 w 928"/>
                  <a:gd name="T45" fmla="*/ 100 h 648"/>
                  <a:gd name="T46" fmla="*/ 840 w 928"/>
                  <a:gd name="T47" fmla="*/ 68 h 648"/>
                  <a:gd name="T48" fmla="*/ 926 w 928"/>
                  <a:gd name="T49" fmla="*/ 1 h 648"/>
                  <a:gd name="T50" fmla="*/ 928 w 928"/>
                  <a:gd name="T51" fmla="*/ 0 h 648"/>
                  <a:gd name="T52" fmla="*/ 905 w 928"/>
                  <a:gd name="T53" fmla="*/ 1 h 648"/>
                  <a:gd name="T54" fmla="*/ 888 w 928"/>
                  <a:gd name="T55" fmla="*/ 8 h 648"/>
                  <a:gd name="T56" fmla="*/ 876 w 928"/>
                  <a:gd name="T57" fmla="*/ 13 h 648"/>
                  <a:gd name="T58" fmla="*/ 863 w 928"/>
                  <a:gd name="T59" fmla="*/ 18 h 648"/>
                  <a:gd name="T60" fmla="*/ 846 w 928"/>
                  <a:gd name="T61" fmla="*/ 25 h 648"/>
                  <a:gd name="T62" fmla="*/ 829 w 928"/>
                  <a:gd name="T63" fmla="*/ 35 h 648"/>
                  <a:gd name="T64" fmla="*/ 805 w 928"/>
                  <a:gd name="T65" fmla="*/ 51 h 648"/>
                  <a:gd name="T66" fmla="*/ 773 w 928"/>
                  <a:gd name="T67" fmla="*/ 72 h 648"/>
                  <a:gd name="T68" fmla="*/ 742 w 928"/>
                  <a:gd name="T69" fmla="*/ 99 h 648"/>
                  <a:gd name="T70" fmla="*/ 742 w 928"/>
                  <a:gd name="T71" fmla="*/ 9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28" h="648">
                    <a:moveTo>
                      <a:pt x="742" y="99"/>
                    </a:moveTo>
                    <a:lnTo>
                      <a:pt x="703" y="132"/>
                    </a:lnTo>
                    <a:lnTo>
                      <a:pt x="670" y="155"/>
                    </a:lnTo>
                    <a:lnTo>
                      <a:pt x="634" y="186"/>
                    </a:lnTo>
                    <a:lnTo>
                      <a:pt x="591" y="220"/>
                    </a:lnTo>
                    <a:lnTo>
                      <a:pt x="547" y="258"/>
                    </a:lnTo>
                    <a:lnTo>
                      <a:pt x="529" y="271"/>
                    </a:lnTo>
                    <a:lnTo>
                      <a:pt x="493" y="303"/>
                    </a:lnTo>
                    <a:lnTo>
                      <a:pt x="462" y="329"/>
                    </a:lnTo>
                    <a:lnTo>
                      <a:pt x="456" y="336"/>
                    </a:lnTo>
                    <a:lnTo>
                      <a:pt x="449" y="341"/>
                    </a:lnTo>
                    <a:lnTo>
                      <a:pt x="292" y="447"/>
                    </a:lnTo>
                    <a:lnTo>
                      <a:pt x="176" y="527"/>
                    </a:lnTo>
                    <a:lnTo>
                      <a:pt x="66" y="603"/>
                    </a:lnTo>
                    <a:lnTo>
                      <a:pt x="0" y="648"/>
                    </a:lnTo>
                    <a:lnTo>
                      <a:pt x="64" y="615"/>
                    </a:lnTo>
                    <a:lnTo>
                      <a:pt x="137" y="566"/>
                    </a:lnTo>
                    <a:lnTo>
                      <a:pt x="379" y="398"/>
                    </a:lnTo>
                    <a:lnTo>
                      <a:pt x="614" y="236"/>
                    </a:lnTo>
                    <a:lnTo>
                      <a:pt x="689" y="185"/>
                    </a:lnTo>
                    <a:lnTo>
                      <a:pt x="699" y="176"/>
                    </a:lnTo>
                    <a:lnTo>
                      <a:pt x="721" y="159"/>
                    </a:lnTo>
                    <a:lnTo>
                      <a:pt x="795" y="100"/>
                    </a:lnTo>
                    <a:lnTo>
                      <a:pt x="840" y="68"/>
                    </a:lnTo>
                    <a:lnTo>
                      <a:pt x="926" y="1"/>
                    </a:lnTo>
                    <a:lnTo>
                      <a:pt x="928" y="0"/>
                    </a:lnTo>
                    <a:lnTo>
                      <a:pt x="905" y="1"/>
                    </a:lnTo>
                    <a:lnTo>
                      <a:pt x="888" y="8"/>
                    </a:lnTo>
                    <a:lnTo>
                      <a:pt x="876" y="13"/>
                    </a:lnTo>
                    <a:lnTo>
                      <a:pt x="863" y="18"/>
                    </a:lnTo>
                    <a:lnTo>
                      <a:pt x="846" y="25"/>
                    </a:lnTo>
                    <a:lnTo>
                      <a:pt x="829" y="35"/>
                    </a:lnTo>
                    <a:lnTo>
                      <a:pt x="805" y="51"/>
                    </a:lnTo>
                    <a:lnTo>
                      <a:pt x="773" y="72"/>
                    </a:lnTo>
                    <a:lnTo>
                      <a:pt x="742" y="99"/>
                    </a:lnTo>
                    <a:lnTo>
                      <a:pt x="742" y="99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19" name="Freeform 363">
                <a:extLst>
                  <a:ext uri="{FF2B5EF4-FFF2-40B4-BE49-F238E27FC236}">
                    <a16:creationId xmlns:a16="http://schemas.microsoft.com/office/drawing/2014/main" id="{4AD8F15C-5ADE-4D69-90F6-228F5FF1E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025"/>
                <a:ext cx="309" cy="216"/>
              </a:xfrm>
              <a:custGeom>
                <a:avLst/>
                <a:gdLst>
                  <a:gd name="T0" fmla="*/ 742 w 928"/>
                  <a:gd name="T1" fmla="*/ 99 h 648"/>
                  <a:gd name="T2" fmla="*/ 703 w 928"/>
                  <a:gd name="T3" fmla="*/ 132 h 648"/>
                  <a:gd name="T4" fmla="*/ 670 w 928"/>
                  <a:gd name="T5" fmla="*/ 155 h 648"/>
                  <a:gd name="T6" fmla="*/ 634 w 928"/>
                  <a:gd name="T7" fmla="*/ 186 h 648"/>
                  <a:gd name="T8" fmla="*/ 591 w 928"/>
                  <a:gd name="T9" fmla="*/ 220 h 648"/>
                  <a:gd name="T10" fmla="*/ 547 w 928"/>
                  <a:gd name="T11" fmla="*/ 258 h 648"/>
                  <a:gd name="T12" fmla="*/ 529 w 928"/>
                  <a:gd name="T13" fmla="*/ 271 h 648"/>
                  <a:gd name="T14" fmla="*/ 493 w 928"/>
                  <a:gd name="T15" fmla="*/ 303 h 648"/>
                  <a:gd name="T16" fmla="*/ 462 w 928"/>
                  <a:gd name="T17" fmla="*/ 329 h 648"/>
                  <a:gd name="T18" fmla="*/ 456 w 928"/>
                  <a:gd name="T19" fmla="*/ 336 h 648"/>
                  <a:gd name="T20" fmla="*/ 449 w 928"/>
                  <a:gd name="T21" fmla="*/ 341 h 648"/>
                  <a:gd name="T22" fmla="*/ 292 w 928"/>
                  <a:gd name="T23" fmla="*/ 447 h 648"/>
                  <a:gd name="T24" fmla="*/ 176 w 928"/>
                  <a:gd name="T25" fmla="*/ 527 h 648"/>
                  <a:gd name="T26" fmla="*/ 66 w 928"/>
                  <a:gd name="T27" fmla="*/ 603 h 648"/>
                  <a:gd name="T28" fmla="*/ 0 w 928"/>
                  <a:gd name="T29" fmla="*/ 648 h 648"/>
                  <a:gd name="T30" fmla="*/ 64 w 928"/>
                  <a:gd name="T31" fmla="*/ 615 h 648"/>
                  <a:gd name="T32" fmla="*/ 137 w 928"/>
                  <a:gd name="T33" fmla="*/ 566 h 648"/>
                  <a:gd name="T34" fmla="*/ 379 w 928"/>
                  <a:gd name="T35" fmla="*/ 398 h 648"/>
                  <a:gd name="T36" fmla="*/ 614 w 928"/>
                  <a:gd name="T37" fmla="*/ 236 h 648"/>
                  <a:gd name="T38" fmla="*/ 689 w 928"/>
                  <a:gd name="T39" fmla="*/ 185 h 648"/>
                  <a:gd name="T40" fmla="*/ 699 w 928"/>
                  <a:gd name="T41" fmla="*/ 176 h 648"/>
                  <a:gd name="T42" fmla="*/ 721 w 928"/>
                  <a:gd name="T43" fmla="*/ 159 h 648"/>
                  <a:gd name="T44" fmla="*/ 795 w 928"/>
                  <a:gd name="T45" fmla="*/ 100 h 648"/>
                  <a:gd name="T46" fmla="*/ 840 w 928"/>
                  <a:gd name="T47" fmla="*/ 68 h 648"/>
                  <a:gd name="T48" fmla="*/ 926 w 928"/>
                  <a:gd name="T49" fmla="*/ 1 h 648"/>
                  <a:gd name="T50" fmla="*/ 928 w 928"/>
                  <a:gd name="T51" fmla="*/ 0 h 648"/>
                  <a:gd name="T52" fmla="*/ 905 w 928"/>
                  <a:gd name="T53" fmla="*/ 1 h 648"/>
                  <a:gd name="T54" fmla="*/ 888 w 928"/>
                  <a:gd name="T55" fmla="*/ 8 h 648"/>
                  <a:gd name="T56" fmla="*/ 876 w 928"/>
                  <a:gd name="T57" fmla="*/ 13 h 648"/>
                  <a:gd name="T58" fmla="*/ 863 w 928"/>
                  <a:gd name="T59" fmla="*/ 18 h 648"/>
                  <a:gd name="T60" fmla="*/ 846 w 928"/>
                  <a:gd name="T61" fmla="*/ 25 h 648"/>
                  <a:gd name="T62" fmla="*/ 829 w 928"/>
                  <a:gd name="T63" fmla="*/ 35 h 648"/>
                  <a:gd name="T64" fmla="*/ 805 w 928"/>
                  <a:gd name="T65" fmla="*/ 51 h 648"/>
                  <a:gd name="T66" fmla="*/ 773 w 928"/>
                  <a:gd name="T67" fmla="*/ 72 h 648"/>
                  <a:gd name="T68" fmla="*/ 742 w 928"/>
                  <a:gd name="T69" fmla="*/ 99 h 648"/>
                  <a:gd name="T70" fmla="*/ 742 w 928"/>
                  <a:gd name="T71" fmla="*/ 9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28" h="648">
                    <a:moveTo>
                      <a:pt x="742" y="99"/>
                    </a:moveTo>
                    <a:lnTo>
                      <a:pt x="703" y="132"/>
                    </a:lnTo>
                    <a:lnTo>
                      <a:pt x="670" y="155"/>
                    </a:lnTo>
                    <a:lnTo>
                      <a:pt x="634" y="186"/>
                    </a:lnTo>
                    <a:lnTo>
                      <a:pt x="591" y="220"/>
                    </a:lnTo>
                    <a:lnTo>
                      <a:pt x="547" y="258"/>
                    </a:lnTo>
                    <a:lnTo>
                      <a:pt x="529" y="271"/>
                    </a:lnTo>
                    <a:lnTo>
                      <a:pt x="493" y="303"/>
                    </a:lnTo>
                    <a:lnTo>
                      <a:pt x="462" y="329"/>
                    </a:lnTo>
                    <a:lnTo>
                      <a:pt x="456" y="336"/>
                    </a:lnTo>
                    <a:lnTo>
                      <a:pt x="449" y="341"/>
                    </a:lnTo>
                    <a:lnTo>
                      <a:pt x="292" y="447"/>
                    </a:lnTo>
                    <a:lnTo>
                      <a:pt x="176" y="527"/>
                    </a:lnTo>
                    <a:lnTo>
                      <a:pt x="66" y="603"/>
                    </a:lnTo>
                    <a:lnTo>
                      <a:pt x="0" y="648"/>
                    </a:lnTo>
                    <a:lnTo>
                      <a:pt x="64" y="615"/>
                    </a:lnTo>
                    <a:lnTo>
                      <a:pt x="137" y="566"/>
                    </a:lnTo>
                    <a:lnTo>
                      <a:pt x="379" y="398"/>
                    </a:lnTo>
                    <a:lnTo>
                      <a:pt x="614" y="236"/>
                    </a:lnTo>
                    <a:lnTo>
                      <a:pt x="689" y="185"/>
                    </a:lnTo>
                    <a:lnTo>
                      <a:pt x="699" y="176"/>
                    </a:lnTo>
                    <a:lnTo>
                      <a:pt x="721" y="159"/>
                    </a:lnTo>
                    <a:lnTo>
                      <a:pt x="795" y="100"/>
                    </a:lnTo>
                    <a:lnTo>
                      <a:pt x="840" y="68"/>
                    </a:lnTo>
                    <a:lnTo>
                      <a:pt x="926" y="1"/>
                    </a:lnTo>
                    <a:lnTo>
                      <a:pt x="928" y="0"/>
                    </a:lnTo>
                    <a:lnTo>
                      <a:pt x="905" y="1"/>
                    </a:lnTo>
                    <a:lnTo>
                      <a:pt x="888" y="8"/>
                    </a:lnTo>
                    <a:lnTo>
                      <a:pt x="876" y="13"/>
                    </a:lnTo>
                    <a:lnTo>
                      <a:pt x="863" y="18"/>
                    </a:lnTo>
                    <a:lnTo>
                      <a:pt x="846" y="25"/>
                    </a:lnTo>
                    <a:lnTo>
                      <a:pt x="829" y="35"/>
                    </a:lnTo>
                    <a:lnTo>
                      <a:pt x="805" y="51"/>
                    </a:lnTo>
                    <a:lnTo>
                      <a:pt x="773" y="72"/>
                    </a:lnTo>
                    <a:lnTo>
                      <a:pt x="742" y="99"/>
                    </a:lnTo>
                    <a:lnTo>
                      <a:pt x="742" y="99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20" name="Freeform 364">
                <a:extLst>
                  <a:ext uri="{FF2B5EF4-FFF2-40B4-BE49-F238E27FC236}">
                    <a16:creationId xmlns:a16="http://schemas.microsoft.com/office/drawing/2014/main" id="{94326B9B-212C-4EF1-A6D5-7B1FC722B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2022"/>
                <a:ext cx="69" cy="51"/>
              </a:xfrm>
              <a:custGeom>
                <a:avLst/>
                <a:gdLst>
                  <a:gd name="T0" fmla="*/ 156 w 208"/>
                  <a:gd name="T1" fmla="*/ 38 h 154"/>
                  <a:gd name="T2" fmla="*/ 142 w 208"/>
                  <a:gd name="T3" fmla="*/ 48 h 154"/>
                  <a:gd name="T4" fmla="*/ 125 w 208"/>
                  <a:gd name="T5" fmla="*/ 60 h 154"/>
                  <a:gd name="T6" fmla="*/ 104 w 208"/>
                  <a:gd name="T7" fmla="*/ 74 h 154"/>
                  <a:gd name="T8" fmla="*/ 0 w 208"/>
                  <a:gd name="T9" fmla="*/ 154 h 154"/>
                  <a:gd name="T10" fmla="*/ 65 w 208"/>
                  <a:gd name="T11" fmla="*/ 134 h 154"/>
                  <a:gd name="T12" fmla="*/ 83 w 208"/>
                  <a:gd name="T13" fmla="*/ 125 h 154"/>
                  <a:gd name="T14" fmla="*/ 99 w 208"/>
                  <a:gd name="T15" fmla="*/ 114 h 154"/>
                  <a:gd name="T16" fmla="*/ 116 w 208"/>
                  <a:gd name="T17" fmla="*/ 104 h 154"/>
                  <a:gd name="T18" fmla="*/ 132 w 208"/>
                  <a:gd name="T19" fmla="*/ 92 h 154"/>
                  <a:gd name="T20" fmla="*/ 145 w 208"/>
                  <a:gd name="T21" fmla="*/ 85 h 154"/>
                  <a:gd name="T22" fmla="*/ 158 w 208"/>
                  <a:gd name="T23" fmla="*/ 72 h 154"/>
                  <a:gd name="T24" fmla="*/ 171 w 208"/>
                  <a:gd name="T25" fmla="*/ 61 h 154"/>
                  <a:gd name="T26" fmla="*/ 184 w 208"/>
                  <a:gd name="T27" fmla="*/ 49 h 154"/>
                  <a:gd name="T28" fmla="*/ 205 w 208"/>
                  <a:gd name="T29" fmla="*/ 25 h 154"/>
                  <a:gd name="T30" fmla="*/ 206 w 208"/>
                  <a:gd name="T31" fmla="*/ 20 h 154"/>
                  <a:gd name="T32" fmla="*/ 206 w 208"/>
                  <a:gd name="T33" fmla="*/ 16 h 154"/>
                  <a:gd name="T34" fmla="*/ 208 w 208"/>
                  <a:gd name="T35" fmla="*/ 12 h 154"/>
                  <a:gd name="T36" fmla="*/ 206 w 208"/>
                  <a:gd name="T37" fmla="*/ 9 h 154"/>
                  <a:gd name="T38" fmla="*/ 203 w 208"/>
                  <a:gd name="T39" fmla="*/ 5 h 154"/>
                  <a:gd name="T40" fmla="*/ 201 w 208"/>
                  <a:gd name="T41" fmla="*/ 4 h 154"/>
                  <a:gd name="T42" fmla="*/ 197 w 208"/>
                  <a:gd name="T43" fmla="*/ 3 h 154"/>
                  <a:gd name="T44" fmla="*/ 194 w 208"/>
                  <a:gd name="T45" fmla="*/ 1 h 154"/>
                  <a:gd name="T46" fmla="*/ 190 w 208"/>
                  <a:gd name="T47" fmla="*/ 1 h 154"/>
                  <a:gd name="T48" fmla="*/ 185 w 208"/>
                  <a:gd name="T49" fmla="*/ 0 h 154"/>
                  <a:gd name="T50" fmla="*/ 180 w 208"/>
                  <a:gd name="T51" fmla="*/ 0 h 154"/>
                  <a:gd name="T52" fmla="*/ 176 w 208"/>
                  <a:gd name="T53" fmla="*/ 0 h 154"/>
                  <a:gd name="T54" fmla="*/ 171 w 208"/>
                  <a:gd name="T55" fmla="*/ 1 h 154"/>
                  <a:gd name="T56" fmla="*/ 167 w 208"/>
                  <a:gd name="T57" fmla="*/ 3 h 154"/>
                  <a:gd name="T58" fmla="*/ 163 w 208"/>
                  <a:gd name="T59" fmla="*/ 4 h 154"/>
                  <a:gd name="T60" fmla="*/ 163 w 208"/>
                  <a:gd name="T61" fmla="*/ 5 h 154"/>
                  <a:gd name="T62" fmla="*/ 168 w 208"/>
                  <a:gd name="T63" fmla="*/ 8 h 154"/>
                  <a:gd name="T64" fmla="*/ 169 w 208"/>
                  <a:gd name="T65" fmla="*/ 9 h 154"/>
                  <a:gd name="T66" fmla="*/ 171 w 208"/>
                  <a:gd name="T67" fmla="*/ 13 h 154"/>
                  <a:gd name="T68" fmla="*/ 171 w 208"/>
                  <a:gd name="T69" fmla="*/ 16 h 154"/>
                  <a:gd name="T70" fmla="*/ 171 w 208"/>
                  <a:gd name="T71" fmla="*/ 20 h 154"/>
                  <a:gd name="T72" fmla="*/ 168 w 208"/>
                  <a:gd name="T73" fmla="*/ 23 h 154"/>
                  <a:gd name="T74" fmla="*/ 165 w 208"/>
                  <a:gd name="T75" fmla="*/ 27 h 154"/>
                  <a:gd name="T76" fmla="*/ 164 w 208"/>
                  <a:gd name="T77" fmla="*/ 3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8" h="154">
                    <a:moveTo>
                      <a:pt x="164" y="30"/>
                    </a:moveTo>
                    <a:lnTo>
                      <a:pt x="156" y="38"/>
                    </a:lnTo>
                    <a:lnTo>
                      <a:pt x="150" y="42"/>
                    </a:lnTo>
                    <a:lnTo>
                      <a:pt x="142" y="48"/>
                    </a:lnTo>
                    <a:lnTo>
                      <a:pt x="136" y="53"/>
                    </a:lnTo>
                    <a:lnTo>
                      <a:pt x="125" y="60"/>
                    </a:lnTo>
                    <a:lnTo>
                      <a:pt x="113" y="68"/>
                    </a:lnTo>
                    <a:lnTo>
                      <a:pt x="104" y="74"/>
                    </a:lnTo>
                    <a:lnTo>
                      <a:pt x="91" y="82"/>
                    </a:lnTo>
                    <a:lnTo>
                      <a:pt x="0" y="154"/>
                    </a:lnTo>
                    <a:lnTo>
                      <a:pt x="61" y="134"/>
                    </a:lnTo>
                    <a:lnTo>
                      <a:pt x="65" y="134"/>
                    </a:lnTo>
                    <a:lnTo>
                      <a:pt x="74" y="131"/>
                    </a:lnTo>
                    <a:lnTo>
                      <a:pt x="83" y="125"/>
                    </a:lnTo>
                    <a:lnTo>
                      <a:pt x="90" y="120"/>
                    </a:lnTo>
                    <a:lnTo>
                      <a:pt x="99" y="114"/>
                    </a:lnTo>
                    <a:lnTo>
                      <a:pt x="108" y="111"/>
                    </a:lnTo>
                    <a:lnTo>
                      <a:pt x="116" y="104"/>
                    </a:lnTo>
                    <a:lnTo>
                      <a:pt x="124" y="99"/>
                    </a:lnTo>
                    <a:lnTo>
                      <a:pt x="132" y="92"/>
                    </a:lnTo>
                    <a:lnTo>
                      <a:pt x="138" y="88"/>
                    </a:lnTo>
                    <a:lnTo>
                      <a:pt x="145" y="85"/>
                    </a:lnTo>
                    <a:lnTo>
                      <a:pt x="150" y="77"/>
                    </a:lnTo>
                    <a:lnTo>
                      <a:pt x="158" y="72"/>
                    </a:lnTo>
                    <a:lnTo>
                      <a:pt x="164" y="68"/>
                    </a:lnTo>
                    <a:lnTo>
                      <a:pt x="171" y="61"/>
                    </a:lnTo>
                    <a:lnTo>
                      <a:pt x="177" y="56"/>
                    </a:lnTo>
                    <a:lnTo>
                      <a:pt x="184" y="49"/>
                    </a:lnTo>
                    <a:lnTo>
                      <a:pt x="202" y="26"/>
                    </a:lnTo>
                    <a:lnTo>
                      <a:pt x="205" y="25"/>
                    </a:lnTo>
                    <a:lnTo>
                      <a:pt x="206" y="22"/>
                    </a:lnTo>
                    <a:lnTo>
                      <a:pt x="206" y="20"/>
                    </a:lnTo>
                    <a:lnTo>
                      <a:pt x="206" y="17"/>
                    </a:lnTo>
                    <a:lnTo>
                      <a:pt x="206" y="16"/>
                    </a:lnTo>
                    <a:lnTo>
                      <a:pt x="207" y="14"/>
                    </a:lnTo>
                    <a:lnTo>
                      <a:pt x="208" y="12"/>
                    </a:lnTo>
                    <a:lnTo>
                      <a:pt x="206" y="10"/>
                    </a:lnTo>
                    <a:lnTo>
                      <a:pt x="206" y="9"/>
                    </a:lnTo>
                    <a:lnTo>
                      <a:pt x="205" y="8"/>
                    </a:lnTo>
                    <a:lnTo>
                      <a:pt x="203" y="5"/>
                    </a:lnTo>
                    <a:lnTo>
                      <a:pt x="202" y="4"/>
                    </a:lnTo>
                    <a:lnTo>
                      <a:pt x="201" y="4"/>
                    </a:lnTo>
                    <a:lnTo>
                      <a:pt x="199" y="4"/>
                    </a:lnTo>
                    <a:lnTo>
                      <a:pt x="197" y="3"/>
                    </a:lnTo>
                    <a:lnTo>
                      <a:pt x="194" y="1"/>
                    </a:lnTo>
                    <a:lnTo>
                      <a:pt x="194" y="1"/>
                    </a:lnTo>
                    <a:lnTo>
                      <a:pt x="192" y="1"/>
                    </a:lnTo>
                    <a:lnTo>
                      <a:pt x="190" y="1"/>
                    </a:lnTo>
                    <a:lnTo>
                      <a:pt x="188" y="1"/>
                    </a:lnTo>
                    <a:lnTo>
                      <a:pt x="185" y="0"/>
                    </a:lnTo>
                    <a:lnTo>
                      <a:pt x="184" y="0"/>
                    </a:lnTo>
                    <a:lnTo>
                      <a:pt x="180" y="0"/>
                    </a:lnTo>
                    <a:lnTo>
                      <a:pt x="177" y="0"/>
                    </a:lnTo>
                    <a:lnTo>
                      <a:pt x="176" y="0"/>
                    </a:lnTo>
                    <a:lnTo>
                      <a:pt x="173" y="1"/>
                    </a:lnTo>
                    <a:lnTo>
                      <a:pt x="171" y="1"/>
                    </a:lnTo>
                    <a:lnTo>
                      <a:pt x="169" y="3"/>
                    </a:lnTo>
                    <a:lnTo>
                      <a:pt x="167" y="3"/>
                    </a:lnTo>
                    <a:lnTo>
                      <a:pt x="164" y="3"/>
                    </a:lnTo>
                    <a:lnTo>
                      <a:pt x="163" y="4"/>
                    </a:lnTo>
                    <a:lnTo>
                      <a:pt x="160" y="4"/>
                    </a:lnTo>
                    <a:lnTo>
                      <a:pt x="163" y="5"/>
                    </a:lnTo>
                    <a:lnTo>
                      <a:pt x="165" y="5"/>
                    </a:lnTo>
                    <a:lnTo>
                      <a:pt x="168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71" y="12"/>
                    </a:lnTo>
                    <a:lnTo>
                      <a:pt x="171" y="13"/>
                    </a:lnTo>
                    <a:lnTo>
                      <a:pt x="171" y="13"/>
                    </a:lnTo>
                    <a:lnTo>
                      <a:pt x="171" y="16"/>
                    </a:lnTo>
                    <a:lnTo>
                      <a:pt x="171" y="17"/>
                    </a:lnTo>
                    <a:lnTo>
                      <a:pt x="171" y="20"/>
                    </a:lnTo>
                    <a:lnTo>
                      <a:pt x="171" y="21"/>
                    </a:lnTo>
                    <a:lnTo>
                      <a:pt x="168" y="23"/>
                    </a:lnTo>
                    <a:lnTo>
                      <a:pt x="167" y="26"/>
                    </a:lnTo>
                    <a:lnTo>
                      <a:pt x="165" y="27"/>
                    </a:lnTo>
                    <a:lnTo>
                      <a:pt x="164" y="30"/>
                    </a:lnTo>
                    <a:lnTo>
                      <a:pt x="164" y="30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21" name="Freeform 365">
                <a:extLst>
                  <a:ext uri="{FF2B5EF4-FFF2-40B4-BE49-F238E27FC236}">
                    <a16:creationId xmlns:a16="http://schemas.microsoft.com/office/drawing/2014/main" id="{21EF92F3-C35C-4086-88F9-DEA57364E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" y="2022"/>
                <a:ext cx="69" cy="51"/>
              </a:xfrm>
              <a:custGeom>
                <a:avLst/>
                <a:gdLst>
                  <a:gd name="T0" fmla="*/ 156 w 208"/>
                  <a:gd name="T1" fmla="*/ 38 h 154"/>
                  <a:gd name="T2" fmla="*/ 142 w 208"/>
                  <a:gd name="T3" fmla="*/ 48 h 154"/>
                  <a:gd name="T4" fmla="*/ 125 w 208"/>
                  <a:gd name="T5" fmla="*/ 60 h 154"/>
                  <a:gd name="T6" fmla="*/ 104 w 208"/>
                  <a:gd name="T7" fmla="*/ 74 h 154"/>
                  <a:gd name="T8" fmla="*/ 0 w 208"/>
                  <a:gd name="T9" fmla="*/ 154 h 154"/>
                  <a:gd name="T10" fmla="*/ 65 w 208"/>
                  <a:gd name="T11" fmla="*/ 134 h 154"/>
                  <a:gd name="T12" fmla="*/ 83 w 208"/>
                  <a:gd name="T13" fmla="*/ 125 h 154"/>
                  <a:gd name="T14" fmla="*/ 99 w 208"/>
                  <a:gd name="T15" fmla="*/ 114 h 154"/>
                  <a:gd name="T16" fmla="*/ 116 w 208"/>
                  <a:gd name="T17" fmla="*/ 104 h 154"/>
                  <a:gd name="T18" fmla="*/ 132 w 208"/>
                  <a:gd name="T19" fmla="*/ 92 h 154"/>
                  <a:gd name="T20" fmla="*/ 145 w 208"/>
                  <a:gd name="T21" fmla="*/ 85 h 154"/>
                  <a:gd name="T22" fmla="*/ 158 w 208"/>
                  <a:gd name="T23" fmla="*/ 72 h 154"/>
                  <a:gd name="T24" fmla="*/ 171 w 208"/>
                  <a:gd name="T25" fmla="*/ 61 h 154"/>
                  <a:gd name="T26" fmla="*/ 184 w 208"/>
                  <a:gd name="T27" fmla="*/ 49 h 154"/>
                  <a:gd name="T28" fmla="*/ 205 w 208"/>
                  <a:gd name="T29" fmla="*/ 25 h 154"/>
                  <a:gd name="T30" fmla="*/ 206 w 208"/>
                  <a:gd name="T31" fmla="*/ 20 h 154"/>
                  <a:gd name="T32" fmla="*/ 206 w 208"/>
                  <a:gd name="T33" fmla="*/ 16 h 154"/>
                  <a:gd name="T34" fmla="*/ 208 w 208"/>
                  <a:gd name="T35" fmla="*/ 12 h 154"/>
                  <a:gd name="T36" fmla="*/ 206 w 208"/>
                  <a:gd name="T37" fmla="*/ 9 h 154"/>
                  <a:gd name="T38" fmla="*/ 203 w 208"/>
                  <a:gd name="T39" fmla="*/ 5 h 154"/>
                  <a:gd name="T40" fmla="*/ 201 w 208"/>
                  <a:gd name="T41" fmla="*/ 4 h 154"/>
                  <a:gd name="T42" fmla="*/ 197 w 208"/>
                  <a:gd name="T43" fmla="*/ 3 h 154"/>
                  <a:gd name="T44" fmla="*/ 194 w 208"/>
                  <a:gd name="T45" fmla="*/ 1 h 154"/>
                  <a:gd name="T46" fmla="*/ 190 w 208"/>
                  <a:gd name="T47" fmla="*/ 1 h 154"/>
                  <a:gd name="T48" fmla="*/ 185 w 208"/>
                  <a:gd name="T49" fmla="*/ 0 h 154"/>
                  <a:gd name="T50" fmla="*/ 180 w 208"/>
                  <a:gd name="T51" fmla="*/ 0 h 154"/>
                  <a:gd name="T52" fmla="*/ 176 w 208"/>
                  <a:gd name="T53" fmla="*/ 0 h 154"/>
                  <a:gd name="T54" fmla="*/ 171 w 208"/>
                  <a:gd name="T55" fmla="*/ 1 h 154"/>
                  <a:gd name="T56" fmla="*/ 167 w 208"/>
                  <a:gd name="T57" fmla="*/ 3 h 154"/>
                  <a:gd name="T58" fmla="*/ 163 w 208"/>
                  <a:gd name="T59" fmla="*/ 4 h 154"/>
                  <a:gd name="T60" fmla="*/ 163 w 208"/>
                  <a:gd name="T61" fmla="*/ 5 h 154"/>
                  <a:gd name="T62" fmla="*/ 168 w 208"/>
                  <a:gd name="T63" fmla="*/ 8 h 154"/>
                  <a:gd name="T64" fmla="*/ 169 w 208"/>
                  <a:gd name="T65" fmla="*/ 9 h 154"/>
                  <a:gd name="T66" fmla="*/ 171 w 208"/>
                  <a:gd name="T67" fmla="*/ 13 h 154"/>
                  <a:gd name="T68" fmla="*/ 171 w 208"/>
                  <a:gd name="T69" fmla="*/ 16 h 154"/>
                  <a:gd name="T70" fmla="*/ 171 w 208"/>
                  <a:gd name="T71" fmla="*/ 20 h 154"/>
                  <a:gd name="T72" fmla="*/ 168 w 208"/>
                  <a:gd name="T73" fmla="*/ 23 h 154"/>
                  <a:gd name="T74" fmla="*/ 165 w 208"/>
                  <a:gd name="T75" fmla="*/ 27 h 154"/>
                  <a:gd name="T76" fmla="*/ 164 w 208"/>
                  <a:gd name="T77" fmla="*/ 3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8" h="154">
                    <a:moveTo>
                      <a:pt x="164" y="30"/>
                    </a:moveTo>
                    <a:lnTo>
                      <a:pt x="156" y="38"/>
                    </a:lnTo>
                    <a:lnTo>
                      <a:pt x="150" y="42"/>
                    </a:lnTo>
                    <a:lnTo>
                      <a:pt x="142" y="48"/>
                    </a:lnTo>
                    <a:lnTo>
                      <a:pt x="136" y="53"/>
                    </a:lnTo>
                    <a:lnTo>
                      <a:pt x="125" y="60"/>
                    </a:lnTo>
                    <a:lnTo>
                      <a:pt x="113" y="68"/>
                    </a:lnTo>
                    <a:lnTo>
                      <a:pt x="104" y="74"/>
                    </a:lnTo>
                    <a:lnTo>
                      <a:pt x="91" y="82"/>
                    </a:lnTo>
                    <a:lnTo>
                      <a:pt x="0" y="154"/>
                    </a:lnTo>
                    <a:lnTo>
                      <a:pt x="61" y="134"/>
                    </a:lnTo>
                    <a:lnTo>
                      <a:pt x="65" y="134"/>
                    </a:lnTo>
                    <a:lnTo>
                      <a:pt x="74" y="131"/>
                    </a:lnTo>
                    <a:lnTo>
                      <a:pt x="83" y="125"/>
                    </a:lnTo>
                    <a:lnTo>
                      <a:pt x="90" y="120"/>
                    </a:lnTo>
                    <a:lnTo>
                      <a:pt x="99" y="114"/>
                    </a:lnTo>
                    <a:lnTo>
                      <a:pt x="108" y="111"/>
                    </a:lnTo>
                    <a:lnTo>
                      <a:pt x="116" y="104"/>
                    </a:lnTo>
                    <a:lnTo>
                      <a:pt x="124" y="99"/>
                    </a:lnTo>
                    <a:lnTo>
                      <a:pt x="132" y="92"/>
                    </a:lnTo>
                    <a:lnTo>
                      <a:pt x="138" y="88"/>
                    </a:lnTo>
                    <a:lnTo>
                      <a:pt x="145" y="85"/>
                    </a:lnTo>
                    <a:lnTo>
                      <a:pt x="150" y="77"/>
                    </a:lnTo>
                    <a:lnTo>
                      <a:pt x="158" y="72"/>
                    </a:lnTo>
                    <a:lnTo>
                      <a:pt x="164" y="68"/>
                    </a:lnTo>
                    <a:lnTo>
                      <a:pt x="171" y="61"/>
                    </a:lnTo>
                    <a:lnTo>
                      <a:pt x="177" y="56"/>
                    </a:lnTo>
                    <a:lnTo>
                      <a:pt x="184" y="49"/>
                    </a:lnTo>
                    <a:lnTo>
                      <a:pt x="202" y="26"/>
                    </a:lnTo>
                    <a:lnTo>
                      <a:pt x="205" y="25"/>
                    </a:lnTo>
                    <a:lnTo>
                      <a:pt x="206" y="22"/>
                    </a:lnTo>
                    <a:lnTo>
                      <a:pt x="206" y="20"/>
                    </a:lnTo>
                    <a:lnTo>
                      <a:pt x="206" y="17"/>
                    </a:lnTo>
                    <a:lnTo>
                      <a:pt x="206" y="16"/>
                    </a:lnTo>
                    <a:lnTo>
                      <a:pt x="207" y="14"/>
                    </a:lnTo>
                    <a:lnTo>
                      <a:pt x="208" y="12"/>
                    </a:lnTo>
                    <a:lnTo>
                      <a:pt x="206" y="10"/>
                    </a:lnTo>
                    <a:lnTo>
                      <a:pt x="206" y="9"/>
                    </a:lnTo>
                    <a:lnTo>
                      <a:pt x="205" y="8"/>
                    </a:lnTo>
                    <a:lnTo>
                      <a:pt x="203" y="5"/>
                    </a:lnTo>
                    <a:lnTo>
                      <a:pt x="202" y="4"/>
                    </a:lnTo>
                    <a:lnTo>
                      <a:pt x="201" y="4"/>
                    </a:lnTo>
                    <a:lnTo>
                      <a:pt x="199" y="4"/>
                    </a:lnTo>
                    <a:lnTo>
                      <a:pt x="197" y="3"/>
                    </a:lnTo>
                    <a:lnTo>
                      <a:pt x="194" y="1"/>
                    </a:lnTo>
                    <a:lnTo>
                      <a:pt x="194" y="1"/>
                    </a:lnTo>
                    <a:lnTo>
                      <a:pt x="192" y="1"/>
                    </a:lnTo>
                    <a:lnTo>
                      <a:pt x="190" y="1"/>
                    </a:lnTo>
                    <a:lnTo>
                      <a:pt x="188" y="1"/>
                    </a:lnTo>
                    <a:lnTo>
                      <a:pt x="185" y="0"/>
                    </a:lnTo>
                    <a:lnTo>
                      <a:pt x="184" y="0"/>
                    </a:lnTo>
                    <a:lnTo>
                      <a:pt x="180" y="0"/>
                    </a:lnTo>
                    <a:lnTo>
                      <a:pt x="177" y="0"/>
                    </a:lnTo>
                    <a:lnTo>
                      <a:pt x="176" y="0"/>
                    </a:lnTo>
                    <a:lnTo>
                      <a:pt x="173" y="1"/>
                    </a:lnTo>
                    <a:lnTo>
                      <a:pt x="171" y="1"/>
                    </a:lnTo>
                    <a:lnTo>
                      <a:pt x="169" y="3"/>
                    </a:lnTo>
                    <a:lnTo>
                      <a:pt x="167" y="3"/>
                    </a:lnTo>
                    <a:lnTo>
                      <a:pt x="164" y="3"/>
                    </a:lnTo>
                    <a:lnTo>
                      <a:pt x="163" y="4"/>
                    </a:lnTo>
                    <a:lnTo>
                      <a:pt x="160" y="4"/>
                    </a:lnTo>
                    <a:lnTo>
                      <a:pt x="163" y="5"/>
                    </a:lnTo>
                    <a:lnTo>
                      <a:pt x="165" y="5"/>
                    </a:lnTo>
                    <a:lnTo>
                      <a:pt x="168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71" y="12"/>
                    </a:lnTo>
                    <a:lnTo>
                      <a:pt x="171" y="13"/>
                    </a:lnTo>
                    <a:lnTo>
                      <a:pt x="171" y="13"/>
                    </a:lnTo>
                    <a:lnTo>
                      <a:pt x="171" y="16"/>
                    </a:lnTo>
                    <a:lnTo>
                      <a:pt x="171" y="17"/>
                    </a:lnTo>
                    <a:lnTo>
                      <a:pt x="171" y="20"/>
                    </a:lnTo>
                    <a:lnTo>
                      <a:pt x="171" y="21"/>
                    </a:lnTo>
                    <a:lnTo>
                      <a:pt x="168" y="23"/>
                    </a:lnTo>
                    <a:lnTo>
                      <a:pt x="167" y="26"/>
                    </a:lnTo>
                    <a:lnTo>
                      <a:pt x="165" y="27"/>
                    </a:lnTo>
                    <a:lnTo>
                      <a:pt x="164" y="30"/>
                    </a:lnTo>
                    <a:lnTo>
                      <a:pt x="164" y="3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22" name="Freeform 366">
                <a:extLst>
                  <a:ext uri="{FF2B5EF4-FFF2-40B4-BE49-F238E27FC236}">
                    <a16:creationId xmlns:a16="http://schemas.microsoft.com/office/drawing/2014/main" id="{94A50DC4-4EE8-4404-A767-66FBF0AC4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025"/>
                <a:ext cx="312" cy="217"/>
              </a:xfrm>
              <a:custGeom>
                <a:avLst/>
                <a:gdLst>
                  <a:gd name="T0" fmla="*/ 888 w 934"/>
                  <a:gd name="T1" fmla="*/ 37 h 653"/>
                  <a:gd name="T2" fmla="*/ 856 w 934"/>
                  <a:gd name="T3" fmla="*/ 63 h 653"/>
                  <a:gd name="T4" fmla="*/ 711 w 934"/>
                  <a:gd name="T5" fmla="*/ 169 h 653"/>
                  <a:gd name="T6" fmla="*/ 666 w 934"/>
                  <a:gd name="T7" fmla="*/ 203 h 653"/>
                  <a:gd name="T8" fmla="*/ 533 w 934"/>
                  <a:gd name="T9" fmla="*/ 297 h 653"/>
                  <a:gd name="T10" fmla="*/ 147 w 934"/>
                  <a:gd name="T11" fmla="*/ 564 h 653"/>
                  <a:gd name="T12" fmla="*/ 52 w 934"/>
                  <a:gd name="T13" fmla="*/ 627 h 653"/>
                  <a:gd name="T14" fmla="*/ 35 w 934"/>
                  <a:gd name="T15" fmla="*/ 636 h 653"/>
                  <a:gd name="T16" fmla="*/ 0 w 934"/>
                  <a:gd name="T17" fmla="*/ 653 h 653"/>
                  <a:gd name="T18" fmla="*/ 43 w 934"/>
                  <a:gd name="T19" fmla="*/ 635 h 653"/>
                  <a:gd name="T20" fmla="*/ 84 w 934"/>
                  <a:gd name="T21" fmla="*/ 613 h 653"/>
                  <a:gd name="T22" fmla="*/ 113 w 934"/>
                  <a:gd name="T23" fmla="*/ 592 h 653"/>
                  <a:gd name="T24" fmla="*/ 283 w 934"/>
                  <a:gd name="T25" fmla="*/ 476 h 653"/>
                  <a:gd name="T26" fmla="*/ 710 w 934"/>
                  <a:gd name="T27" fmla="*/ 181 h 653"/>
                  <a:gd name="T28" fmla="*/ 775 w 934"/>
                  <a:gd name="T29" fmla="*/ 130 h 653"/>
                  <a:gd name="T30" fmla="*/ 882 w 934"/>
                  <a:gd name="T31" fmla="*/ 50 h 653"/>
                  <a:gd name="T32" fmla="*/ 884 w 934"/>
                  <a:gd name="T33" fmla="*/ 48 h 653"/>
                  <a:gd name="T34" fmla="*/ 890 w 934"/>
                  <a:gd name="T35" fmla="*/ 46 h 653"/>
                  <a:gd name="T36" fmla="*/ 895 w 934"/>
                  <a:gd name="T37" fmla="*/ 43 h 653"/>
                  <a:gd name="T38" fmla="*/ 900 w 934"/>
                  <a:gd name="T39" fmla="*/ 39 h 653"/>
                  <a:gd name="T40" fmla="*/ 906 w 934"/>
                  <a:gd name="T41" fmla="*/ 35 h 653"/>
                  <a:gd name="T42" fmla="*/ 914 w 934"/>
                  <a:gd name="T43" fmla="*/ 30 h 653"/>
                  <a:gd name="T44" fmla="*/ 919 w 934"/>
                  <a:gd name="T45" fmla="*/ 24 h 653"/>
                  <a:gd name="T46" fmla="*/ 925 w 934"/>
                  <a:gd name="T47" fmla="*/ 21 h 653"/>
                  <a:gd name="T48" fmla="*/ 927 w 934"/>
                  <a:gd name="T49" fmla="*/ 17 h 653"/>
                  <a:gd name="T50" fmla="*/ 929 w 934"/>
                  <a:gd name="T51" fmla="*/ 14 h 653"/>
                  <a:gd name="T52" fmla="*/ 931 w 934"/>
                  <a:gd name="T53" fmla="*/ 12 h 653"/>
                  <a:gd name="T54" fmla="*/ 932 w 934"/>
                  <a:gd name="T55" fmla="*/ 8 h 653"/>
                  <a:gd name="T56" fmla="*/ 932 w 934"/>
                  <a:gd name="T57" fmla="*/ 7 h 653"/>
                  <a:gd name="T58" fmla="*/ 932 w 934"/>
                  <a:gd name="T59" fmla="*/ 4 h 653"/>
                  <a:gd name="T60" fmla="*/ 934 w 934"/>
                  <a:gd name="T61" fmla="*/ 1 h 653"/>
                  <a:gd name="T62" fmla="*/ 931 w 934"/>
                  <a:gd name="T63" fmla="*/ 0 h 653"/>
                  <a:gd name="T64" fmla="*/ 929 w 934"/>
                  <a:gd name="T65" fmla="*/ 4 h 653"/>
                  <a:gd name="T66" fmla="*/ 927 w 934"/>
                  <a:gd name="T67" fmla="*/ 7 h 653"/>
                  <a:gd name="T68" fmla="*/ 925 w 934"/>
                  <a:gd name="T69" fmla="*/ 11 h 653"/>
                  <a:gd name="T70" fmla="*/ 919 w 934"/>
                  <a:gd name="T71" fmla="*/ 12 h 653"/>
                  <a:gd name="T72" fmla="*/ 888 w 934"/>
                  <a:gd name="T73" fmla="*/ 37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34" h="653">
                    <a:moveTo>
                      <a:pt x="888" y="37"/>
                    </a:moveTo>
                    <a:lnTo>
                      <a:pt x="856" y="63"/>
                    </a:lnTo>
                    <a:lnTo>
                      <a:pt x="711" y="169"/>
                    </a:lnTo>
                    <a:lnTo>
                      <a:pt x="666" y="203"/>
                    </a:lnTo>
                    <a:lnTo>
                      <a:pt x="533" y="297"/>
                    </a:lnTo>
                    <a:lnTo>
                      <a:pt x="147" y="564"/>
                    </a:lnTo>
                    <a:lnTo>
                      <a:pt x="52" y="627"/>
                    </a:lnTo>
                    <a:lnTo>
                      <a:pt x="35" y="636"/>
                    </a:lnTo>
                    <a:lnTo>
                      <a:pt x="0" y="653"/>
                    </a:lnTo>
                    <a:lnTo>
                      <a:pt x="43" y="635"/>
                    </a:lnTo>
                    <a:lnTo>
                      <a:pt x="84" y="613"/>
                    </a:lnTo>
                    <a:lnTo>
                      <a:pt x="113" y="592"/>
                    </a:lnTo>
                    <a:lnTo>
                      <a:pt x="283" y="476"/>
                    </a:lnTo>
                    <a:lnTo>
                      <a:pt x="710" y="181"/>
                    </a:lnTo>
                    <a:lnTo>
                      <a:pt x="775" y="130"/>
                    </a:lnTo>
                    <a:lnTo>
                      <a:pt x="882" y="50"/>
                    </a:lnTo>
                    <a:lnTo>
                      <a:pt x="884" y="48"/>
                    </a:lnTo>
                    <a:lnTo>
                      <a:pt x="890" y="46"/>
                    </a:lnTo>
                    <a:lnTo>
                      <a:pt x="895" y="43"/>
                    </a:lnTo>
                    <a:lnTo>
                      <a:pt x="900" y="39"/>
                    </a:lnTo>
                    <a:lnTo>
                      <a:pt x="906" y="35"/>
                    </a:lnTo>
                    <a:lnTo>
                      <a:pt x="914" y="30"/>
                    </a:lnTo>
                    <a:lnTo>
                      <a:pt x="919" y="24"/>
                    </a:lnTo>
                    <a:lnTo>
                      <a:pt x="925" y="21"/>
                    </a:lnTo>
                    <a:lnTo>
                      <a:pt x="927" y="17"/>
                    </a:lnTo>
                    <a:lnTo>
                      <a:pt x="929" y="14"/>
                    </a:lnTo>
                    <a:lnTo>
                      <a:pt x="931" y="12"/>
                    </a:lnTo>
                    <a:lnTo>
                      <a:pt x="932" y="8"/>
                    </a:lnTo>
                    <a:lnTo>
                      <a:pt x="932" y="7"/>
                    </a:lnTo>
                    <a:lnTo>
                      <a:pt x="932" y="4"/>
                    </a:lnTo>
                    <a:lnTo>
                      <a:pt x="934" y="1"/>
                    </a:lnTo>
                    <a:lnTo>
                      <a:pt x="931" y="0"/>
                    </a:lnTo>
                    <a:lnTo>
                      <a:pt x="929" y="4"/>
                    </a:lnTo>
                    <a:lnTo>
                      <a:pt x="927" y="7"/>
                    </a:lnTo>
                    <a:lnTo>
                      <a:pt x="925" y="11"/>
                    </a:lnTo>
                    <a:lnTo>
                      <a:pt x="919" y="12"/>
                    </a:lnTo>
                    <a:lnTo>
                      <a:pt x="888" y="37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23" name="Freeform 367">
                <a:extLst>
                  <a:ext uri="{FF2B5EF4-FFF2-40B4-BE49-F238E27FC236}">
                    <a16:creationId xmlns:a16="http://schemas.microsoft.com/office/drawing/2014/main" id="{7EEA221A-658B-4742-B9CF-2D6F251F0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2025"/>
                <a:ext cx="312" cy="217"/>
              </a:xfrm>
              <a:custGeom>
                <a:avLst/>
                <a:gdLst>
                  <a:gd name="T0" fmla="*/ 888 w 934"/>
                  <a:gd name="T1" fmla="*/ 37 h 653"/>
                  <a:gd name="T2" fmla="*/ 856 w 934"/>
                  <a:gd name="T3" fmla="*/ 63 h 653"/>
                  <a:gd name="T4" fmla="*/ 711 w 934"/>
                  <a:gd name="T5" fmla="*/ 169 h 653"/>
                  <a:gd name="T6" fmla="*/ 666 w 934"/>
                  <a:gd name="T7" fmla="*/ 203 h 653"/>
                  <a:gd name="T8" fmla="*/ 533 w 934"/>
                  <a:gd name="T9" fmla="*/ 297 h 653"/>
                  <a:gd name="T10" fmla="*/ 147 w 934"/>
                  <a:gd name="T11" fmla="*/ 564 h 653"/>
                  <a:gd name="T12" fmla="*/ 52 w 934"/>
                  <a:gd name="T13" fmla="*/ 627 h 653"/>
                  <a:gd name="T14" fmla="*/ 35 w 934"/>
                  <a:gd name="T15" fmla="*/ 636 h 653"/>
                  <a:gd name="T16" fmla="*/ 0 w 934"/>
                  <a:gd name="T17" fmla="*/ 653 h 653"/>
                  <a:gd name="T18" fmla="*/ 43 w 934"/>
                  <a:gd name="T19" fmla="*/ 635 h 653"/>
                  <a:gd name="T20" fmla="*/ 84 w 934"/>
                  <a:gd name="T21" fmla="*/ 613 h 653"/>
                  <a:gd name="T22" fmla="*/ 113 w 934"/>
                  <a:gd name="T23" fmla="*/ 592 h 653"/>
                  <a:gd name="T24" fmla="*/ 283 w 934"/>
                  <a:gd name="T25" fmla="*/ 476 h 653"/>
                  <a:gd name="T26" fmla="*/ 710 w 934"/>
                  <a:gd name="T27" fmla="*/ 181 h 653"/>
                  <a:gd name="T28" fmla="*/ 775 w 934"/>
                  <a:gd name="T29" fmla="*/ 130 h 653"/>
                  <a:gd name="T30" fmla="*/ 882 w 934"/>
                  <a:gd name="T31" fmla="*/ 50 h 653"/>
                  <a:gd name="T32" fmla="*/ 884 w 934"/>
                  <a:gd name="T33" fmla="*/ 48 h 653"/>
                  <a:gd name="T34" fmla="*/ 890 w 934"/>
                  <a:gd name="T35" fmla="*/ 46 h 653"/>
                  <a:gd name="T36" fmla="*/ 895 w 934"/>
                  <a:gd name="T37" fmla="*/ 43 h 653"/>
                  <a:gd name="T38" fmla="*/ 900 w 934"/>
                  <a:gd name="T39" fmla="*/ 39 h 653"/>
                  <a:gd name="T40" fmla="*/ 906 w 934"/>
                  <a:gd name="T41" fmla="*/ 35 h 653"/>
                  <a:gd name="T42" fmla="*/ 914 w 934"/>
                  <a:gd name="T43" fmla="*/ 30 h 653"/>
                  <a:gd name="T44" fmla="*/ 919 w 934"/>
                  <a:gd name="T45" fmla="*/ 24 h 653"/>
                  <a:gd name="T46" fmla="*/ 925 w 934"/>
                  <a:gd name="T47" fmla="*/ 21 h 653"/>
                  <a:gd name="T48" fmla="*/ 927 w 934"/>
                  <a:gd name="T49" fmla="*/ 17 h 653"/>
                  <a:gd name="T50" fmla="*/ 929 w 934"/>
                  <a:gd name="T51" fmla="*/ 14 h 653"/>
                  <a:gd name="T52" fmla="*/ 931 w 934"/>
                  <a:gd name="T53" fmla="*/ 12 h 653"/>
                  <a:gd name="T54" fmla="*/ 932 w 934"/>
                  <a:gd name="T55" fmla="*/ 8 h 653"/>
                  <a:gd name="T56" fmla="*/ 932 w 934"/>
                  <a:gd name="T57" fmla="*/ 7 h 653"/>
                  <a:gd name="T58" fmla="*/ 932 w 934"/>
                  <a:gd name="T59" fmla="*/ 4 h 653"/>
                  <a:gd name="T60" fmla="*/ 934 w 934"/>
                  <a:gd name="T61" fmla="*/ 1 h 653"/>
                  <a:gd name="T62" fmla="*/ 931 w 934"/>
                  <a:gd name="T63" fmla="*/ 0 h 653"/>
                  <a:gd name="T64" fmla="*/ 929 w 934"/>
                  <a:gd name="T65" fmla="*/ 4 h 653"/>
                  <a:gd name="T66" fmla="*/ 927 w 934"/>
                  <a:gd name="T67" fmla="*/ 7 h 653"/>
                  <a:gd name="T68" fmla="*/ 925 w 934"/>
                  <a:gd name="T69" fmla="*/ 11 h 653"/>
                  <a:gd name="T70" fmla="*/ 919 w 934"/>
                  <a:gd name="T71" fmla="*/ 12 h 653"/>
                  <a:gd name="T72" fmla="*/ 888 w 934"/>
                  <a:gd name="T73" fmla="*/ 37 h 653"/>
                  <a:gd name="T74" fmla="*/ 888 w 934"/>
                  <a:gd name="T75" fmla="*/ 37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34" h="653">
                    <a:moveTo>
                      <a:pt x="888" y="37"/>
                    </a:moveTo>
                    <a:lnTo>
                      <a:pt x="856" y="63"/>
                    </a:lnTo>
                    <a:lnTo>
                      <a:pt x="711" y="169"/>
                    </a:lnTo>
                    <a:lnTo>
                      <a:pt x="666" y="203"/>
                    </a:lnTo>
                    <a:lnTo>
                      <a:pt x="533" y="297"/>
                    </a:lnTo>
                    <a:lnTo>
                      <a:pt x="147" y="564"/>
                    </a:lnTo>
                    <a:lnTo>
                      <a:pt x="52" y="627"/>
                    </a:lnTo>
                    <a:lnTo>
                      <a:pt x="35" y="636"/>
                    </a:lnTo>
                    <a:lnTo>
                      <a:pt x="0" y="653"/>
                    </a:lnTo>
                    <a:lnTo>
                      <a:pt x="43" y="635"/>
                    </a:lnTo>
                    <a:lnTo>
                      <a:pt x="84" y="613"/>
                    </a:lnTo>
                    <a:lnTo>
                      <a:pt x="113" y="592"/>
                    </a:lnTo>
                    <a:lnTo>
                      <a:pt x="283" y="476"/>
                    </a:lnTo>
                    <a:lnTo>
                      <a:pt x="710" y="181"/>
                    </a:lnTo>
                    <a:lnTo>
                      <a:pt x="775" y="130"/>
                    </a:lnTo>
                    <a:lnTo>
                      <a:pt x="882" y="50"/>
                    </a:lnTo>
                    <a:lnTo>
                      <a:pt x="884" y="48"/>
                    </a:lnTo>
                    <a:lnTo>
                      <a:pt x="890" y="46"/>
                    </a:lnTo>
                    <a:lnTo>
                      <a:pt x="895" y="43"/>
                    </a:lnTo>
                    <a:lnTo>
                      <a:pt x="900" y="39"/>
                    </a:lnTo>
                    <a:lnTo>
                      <a:pt x="906" y="35"/>
                    </a:lnTo>
                    <a:lnTo>
                      <a:pt x="914" y="30"/>
                    </a:lnTo>
                    <a:lnTo>
                      <a:pt x="919" y="24"/>
                    </a:lnTo>
                    <a:lnTo>
                      <a:pt x="925" y="21"/>
                    </a:lnTo>
                    <a:lnTo>
                      <a:pt x="927" y="17"/>
                    </a:lnTo>
                    <a:lnTo>
                      <a:pt x="929" y="14"/>
                    </a:lnTo>
                    <a:lnTo>
                      <a:pt x="931" y="12"/>
                    </a:lnTo>
                    <a:lnTo>
                      <a:pt x="932" y="8"/>
                    </a:lnTo>
                    <a:lnTo>
                      <a:pt x="932" y="7"/>
                    </a:lnTo>
                    <a:lnTo>
                      <a:pt x="932" y="4"/>
                    </a:lnTo>
                    <a:lnTo>
                      <a:pt x="934" y="1"/>
                    </a:lnTo>
                    <a:lnTo>
                      <a:pt x="931" y="0"/>
                    </a:lnTo>
                    <a:lnTo>
                      <a:pt x="929" y="4"/>
                    </a:lnTo>
                    <a:lnTo>
                      <a:pt x="927" y="7"/>
                    </a:lnTo>
                    <a:lnTo>
                      <a:pt x="925" y="11"/>
                    </a:lnTo>
                    <a:lnTo>
                      <a:pt x="919" y="12"/>
                    </a:lnTo>
                    <a:lnTo>
                      <a:pt x="888" y="37"/>
                    </a:lnTo>
                    <a:lnTo>
                      <a:pt x="888" y="37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24" name="Freeform 368">
                <a:extLst>
                  <a:ext uri="{FF2B5EF4-FFF2-40B4-BE49-F238E27FC236}">
                    <a16:creationId xmlns:a16="http://schemas.microsoft.com/office/drawing/2014/main" id="{113B5FE9-77F9-44D7-B4AA-71CD7B29B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2024"/>
                <a:ext cx="11" cy="11"/>
              </a:xfrm>
              <a:custGeom>
                <a:avLst/>
                <a:gdLst>
                  <a:gd name="T0" fmla="*/ 0 w 33"/>
                  <a:gd name="T1" fmla="*/ 15 h 31"/>
                  <a:gd name="T2" fmla="*/ 0 w 33"/>
                  <a:gd name="T3" fmla="*/ 17 h 31"/>
                  <a:gd name="T4" fmla="*/ 8 w 33"/>
                  <a:gd name="T5" fmla="*/ 30 h 31"/>
                  <a:gd name="T6" fmla="*/ 8 w 33"/>
                  <a:gd name="T7" fmla="*/ 31 h 31"/>
                  <a:gd name="T8" fmla="*/ 10 w 33"/>
                  <a:gd name="T9" fmla="*/ 31 h 31"/>
                  <a:gd name="T10" fmla="*/ 30 w 33"/>
                  <a:gd name="T11" fmla="*/ 17 h 31"/>
                  <a:gd name="T12" fmla="*/ 33 w 33"/>
                  <a:gd name="T13" fmla="*/ 17 h 31"/>
                  <a:gd name="T14" fmla="*/ 33 w 33"/>
                  <a:gd name="T15" fmla="*/ 15 h 31"/>
                  <a:gd name="T16" fmla="*/ 26 w 33"/>
                  <a:gd name="T17" fmla="*/ 2 h 31"/>
                  <a:gd name="T18" fmla="*/ 23 w 33"/>
                  <a:gd name="T19" fmla="*/ 1 h 31"/>
                  <a:gd name="T20" fmla="*/ 22 w 33"/>
                  <a:gd name="T21" fmla="*/ 0 h 31"/>
                  <a:gd name="T22" fmla="*/ 0 w 33"/>
                  <a:gd name="T23" fmla="*/ 15 h 31"/>
                  <a:gd name="T24" fmla="*/ 0 w 33"/>
                  <a:gd name="T25" fmla="*/ 1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31">
                    <a:moveTo>
                      <a:pt x="0" y="15"/>
                    </a:moveTo>
                    <a:lnTo>
                      <a:pt x="0" y="17"/>
                    </a:lnTo>
                    <a:lnTo>
                      <a:pt x="8" y="30"/>
                    </a:lnTo>
                    <a:lnTo>
                      <a:pt x="8" y="31"/>
                    </a:lnTo>
                    <a:lnTo>
                      <a:pt x="10" y="31"/>
                    </a:lnTo>
                    <a:lnTo>
                      <a:pt x="30" y="17"/>
                    </a:lnTo>
                    <a:lnTo>
                      <a:pt x="33" y="17"/>
                    </a:lnTo>
                    <a:lnTo>
                      <a:pt x="33" y="15"/>
                    </a:lnTo>
                    <a:lnTo>
                      <a:pt x="26" y="2"/>
                    </a:lnTo>
                    <a:lnTo>
                      <a:pt x="23" y="1"/>
                    </a:lnTo>
                    <a:lnTo>
                      <a:pt x="22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25" name="Freeform 369">
                <a:extLst>
                  <a:ext uri="{FF2B5EF4-FFF2-40B4-BE49-F238E27FC236}">
                    <a16:creationId xmlns:a16="http://schemas.microsoft.com/office/drawing/2014/main" id="{6CEBDB12-3415-489A-B68D-1CEAE116C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8" y="2026"/>
                <a:ext cx="6" cy="10"/>
              </a:xfrm>
              <a:custGeom>
                <a:avLst/>
                <a:gdLst>
                  <a:gd name="T0" fmla="*/ 2 w 20"/>
                  <a:gd name="T1" fmla="*/ 22 h 28"/>
                  <a:gd name="T2" fmla="*/ 4 w 20"/>
                  <a:gd name="T3" fmla="*/ 28 h 28"/>
                  <a:gd name="T4" fmla="*/ 18 w 20"/>
                  <a:gd name="T5" fmla="*/ 20 h 28"/>
                  <a:gd name="T6" fmla="*/ 20 w 20"/>
                  <a:gd name="T7" fmla="*/ 8 h 28"/>
                  <a:gd name="T8" fmla="*/ 13 w 20"/>
                  <a:gd name="T9" fmla="*/ 0 h 28"/>
                  <a:gd name="T10" fmla="*/ 0 w 20"/>
                  <a:gd name="T11" fmla="*/ 8 h 28"/>
                  <a:gd name="T12" fmla="*/ 2 w 20"/>
                  <a:gd name="T13" fmla="*/ 22 h 28"/>
                  <a:gd name="T14" fmla="*/ 2 w 20"/>
                  <a:gd name="T15" fmla="*/ 2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" h="28">
                    <a:moveTo>
                      <a:pt x="2" y="22"/>
                    </a:moveTo>
                    <a:lnTo>
                      <a:pt x="4" y="28"/>
                    </a:lnTo>
                    <a:lnTo>
                      <a:pt x="18" y="20"/>
                    </a:lnTo>
                    <a:lnTo>
                      <a:pt x="20" y="8"/>
                    </a:lnTo>
                    <a:lnTo>
                      <a:pt x="13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26" name="Freeform 370">
                <a:extLst>
                  <a:ext uri="{FF2B5EF4-FFF2-40B4-BE49-F238E27FC236}">
                    <a16:creationId xmlns:a16="http://schemas.microsoft.com/office/drawing/2014/main" id="{3B085009-9245-49C0-865B-FCC17FCCC6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2068"/>
                <a:ext cx="74" cy="46"/>
              </a:xfrm>
              <a:custGeom>
                <a:avLst/>
                <a:gdLst>
                  <a:gd name="T0" fmla="*/ 0 w 221"/>
                  <a:gd name="T1" fmla="*/ 132 h 137"/>
                  <a:gd name="T2" fmla="*/ 7 w 221"/>
                  <a:gd name="T3" fmla="*/ 134 h 137"/>
                  <a:gd name="T4" fmla="*/ 59 w 221"/>
                  <a:gd name="T5" fmla="*/ 137 h 137"/>
                  <a:gd name="T6" fmla="*/ 93 w 221"/>
                  <a:gd name="T7" fmla="*/ 121 h 137"/>
                  <a:gd name="T8" fmla="*/ 120 w 221"/>
                  <a:gd name="T9" fmla="*/ 94 h 137"/>
                  <a:gd name="T10" fmla="*/ 128 w 221"/>
                  <a:gd name="T11" fmla="*/ 90 h 137"/>
                  <a:gd name="T12" fmla="*/ 153 w 221"/>
                  <a:gd name="T13" fmla="*/ 67 h 137"/>
                  <a:gd name="T14" fmla="*/ 120 w 221"/>
                  <a:gd name="T15" fmla="*/ 50 h 137"/>
                  <a:gd name="T16" fmla="*/ 125 w 221"/>
                  <a:gd name="T17" fmla="*/ 44 h 137"/>
                  <a:gd name="T18" fmla="*/ 155 w 221"/>
                  <a:gd name="T19" fmla="*/ 61 h 137"/>
                  <a:gd name="T20" fmla="*/ 159 w 221"/>
                  <a:gd name="T21" fmla="*/ 47 h 137"/>
                  <a:gd name="T22" fmla="*/ 172 w 221"/>
                  <a:gd name="T23" fmla="*/ 34 h 137"/>
                  <a:gd name="T24" fmla="*/ 189 w 221"/>
                  <a:gd name="T25" fmla="*/ 21 h 137"/>
                  <a:gd name="T26" fmla="*/ 221 w 221"/>
                  <a:gd name="T27" fmla="*/ 0 h 137"/>
                  <a:gd name="T28" fmla="*/ 178 w 221"/>
                  <a:gd name="T29" fmla="*/ 15 h 137"/>
                  <a:gd name="T30" fmla="*/ 155 w 221"/>
                  <a:gd name="T31" fmla="*/ 25 h 137"/>
                  <a:gd name="T32" fmla="*/ 150 w 221"/>
                  <a:gd name="T33" fmla="*/ 26 h 137"/>
                  <a:gd name="T34" fmla="*/ 0 w 221"/>
                  <a:gd name="T35" fmla="*/ 132 h 137"/>
                  <a:gd name="T36" fmla="*/ 0 w 221"/>
                  <a:gd name="T37" fmla="*/ 13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1" h="137">
                    <a:moveTo>
                      <a:pt x="0" y="132"/>
                    </a:moveTo>
                    <a:lnTo>
                      <a:pt x="7" y="134"/>
                    </a:lnTo>
                    <a:lnTo>
                      <a:pt x="59" y="137"/>
                    </a:lnTo>
                    <a:lnTo>
                      <a:pt x="93" y="121"/>
                    </a:lnTo>
                    <a:lnTo>
                      <a:pt x="120" y="94"/>
                    </a:lnTo>
                    <a:lnTo>
                      <a:pt x="128" y="90"/>
                    </a:lnTo>
                    <a:lnTo>
                      <a:pt x="153" y="67"/>
                    </a:lnTo>
                    <a:lnTo>
                      <a:pt x="120" y="50"/>
                    </a:lnTo>
                    <a:lnTo>
                      <a:pt x="125" y="44"/>
                    </a:lnTo>
                    <a:lnTo>
                      <a:pt x="155" y="61"/>
                    </a:lnTo>
                    <a:lnTo>
                      <a:pt x="159" y="47"/>
                    </a:lnTo>
                    <a:lnTo>
                      <a:pt x="172" y="34"/>
                    </a:lnTo>
                    <a:lnTo>
                      <a:pt x="189" y="21"/>
                    </a:lnTo>
                    <a:lnTo>
                      <a:pt x="221" y="0"/>
                    </a:lnTo>
                    <a:lnTo>
                      <a:pt x="178" y="15"/>
                    </a:lnTo>
                    <a:lnTo>
                      <a:pt x="155" y="25"/>
                    </a:lnTo>
                    <a:lnTo>
                      <a:pt x="150" y="26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27" name="Freeform 371">
                <a:extLst>
                  <a:ext uri="{FF2B5EF4-FFF2-40B4-BE49-F238E27FC236}">
                    <a16:creationId xmlns:a16="http://schemas.microsoft.com/office/drawing/2014/main" id="{B39732F7-074F-4F3A-81CB-F0839861D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2068"/>
                <a:ext cx="74" cy="46"/>
              </a:xfrm>
              <a:custGeom>
                <a:avLst/>
                <a:gdLst>
                  <a:gd name="T0" fmla="*/ 0 w 221"/>
                  <a:gd name="T1" fmla="*/ 132 h 137"/>
                  <a:gd name="T2" fmla="*/ 7 w 221"/>
                  <a:gd name="T3" fmla="*/ 134 h 137"/>
                  <a:gd name="T4" fmla="*/ 59 w 221"/>
                  <a:gd name="T5" fmla="*/ 137 h 137"/>
                  <a:gd name="T6" fmla="*/ 93 w 221"/>
                  <a:gd name="T7" fmla="*/ 121 h 137"/>
                  <a:gd name="T8" fmla="*/ 120 w 221"/>
                  <a:gd name="T9" fmla="*/ 94 h 137"/>
                  <a:gd name="T10" fmla="*/ 128 w 221"/>
                  <a:gd name="T11" fmla="*/ 90 h 137"/>
                  <a:gd name="T12" fmla="*/ 153 w 221"/>
                  <a:gd name="T13" fmla="*/ 67 h 137"/>
                  <a:gd name="T14" fmla="*/ 120 w 221"/>
                  <a:gd name="T15" fmla="*/ 50 h 137"/>
                  <a:gd name="T16" fmla="*/ 125 w 221"/>
                  <a:gd name="T17" fmla="*/ 44 h 137"/>
                  <a:gd name="T18" fmla="*/ 155 w 221"/>
                  <a:gd name="T19" fmla="*/ 61 h 137"/>
                  <a:gd name="T20" fmla="*/ 159 w 221"/>
                  <a:gd name="T21" fmla="*/ 47 h 137"/>
                  <a:gd name="T22" fmla="*/ 172 w 221"/>
                  <a:gd name="T23" fmla="*/ 34 h 137"/>
                  <a:gd name="T24" fmla="*/ 189 w 221"/>
                  <a:gd name="T25" fmla="*/ 21 h 137"/>
                  <a:gd name="T26" fmla="*/ 221 w 221"/>
                  <a:gd name="T27" fmla="*/ 0 h 137"/>
                  <a:gd name="T28" fmla="*/ 178 w 221"/>
                  <a:gd name="T29" fmla="*/ 15 h 137"/>
                  <a:gd name="T30" fmla="*/ 155 w 221"/>
                  <a:gd name="T31" fmla="*/ 25 h 137"/>
                  <a:gd name="T32" fmla="*/ 150 w 221"/>
                  <a:gd name="T33" fmla="*/ 26 h 137"/>
                  <a:gd name="T34" fmla="*/ 0 w 221"/>
                  <a:gd name="T35" fmla="*/ 132 h 137"/>
                  <a:gd name="T36" fmla="*/ 0 w 221"/>
                  <a:gd name="T37" fmla="*/ 13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1" h="137">
                    <a:moveTo>
                      <a:pt x="0" y="132"/>
                    </a:moveTo>
                    <a:lnTo>
                      <a:pt x="7" y="134"/>
                    </a:lnTo>
                    <a:lnTo>
                      <a:pt x="59" y="137"/>
                    </a:lnTo>
                    <a:lnTo>
                      <a:pt x="93" y="121"/>
                    </a:lnTo>
                    <a:lnTo>
                      <a:pt x="120" y="94"/>
                    </a:lnTo>
                    <a:lnTo>
                      <a:pt x="128" y="90"/>
                    </a:lnTo>
                    <a:lnTo>
                      <a:pt x="153" y="67"/>
                    </a:lnTo>
                    <a:lnTo>
                      <a:pt x="120" y="50"/>
                    </a:lnTo>
                    <a:lnTo>
                      <a:pt x="125" y="44"/>
                    </a:lnTo>
                    <a:lnTo>
                      <a:pt x="155" y="61"/>
                    </a:lnTo>
                    <a:lnTo>
                      <a:pt x="159" y="47"/>
                    </a:lnTo>
                    <a:lnTo>
                      <a:pt x="172" y="34"/>
                    </a:lnTo>
                    <a:lnTo>
                      <a:pt x="189" y="21"/>
                    </a:lnTo>
                    <a:lnTo>
                      <a:pt x="221" y="0"/>
                    </a:lnTo>
                    <a:lnTo>
                      <a:pt x="178" y="15"/>
                    </a:lnTo>
                    <a:lnTo>
                      <a:pt x="155" y="25"/>
                    </a:lnTo>
                    <a:lnTo>
                      <a:pt x="150" y="26"/>
                    </a:lnTo>
                    <a:lnTo>
                      <a:pt x="0" y="132"/>
                    </a:lnTo>
                    <a:lnTo>
                      <a:pt x="0" y="13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28" name="Freeform 372">
                <a:extLst>
                  <a:ext uri="{FF2B5EF4-FFF2-40B4-BE49-F238E27FC236}">
                    <a16:creationId xmlns:a16="http://schemas.microsoft.com/office/drawing/2014/main" id="{8F22BF9A-D3BB-4A29-82FE-840046C5E6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2021"/>
                <a:ext cx="7" cy="9"/>
              </a:xfrm>
              <a:custGeom>
                <a:avLst/>
                <a:gdLst>
                  <a:gd name="T0" fmla="*/ 21 w 21"/>
                  <a:gd name="T1" fmla="*/ 0 h 29"/>
                  <a:gd name="T2" fmla="*/ 0 w 21"/>
                  <a:gd name="T3" fmla="*/ 4 h 29"/>
                  <a:gd name="T4" fmla="*/ 9 w 21"/>
                  <a:gd name="T5" fmla="*/ 29 h 29"/>
                  <a:gd name="T6" fmla="*/ 15 w 21"/>
                  <a:gd name="T7" fmla="*/ 26 h 29"/>
                  <a:gd name="T8" fmla="*/ 21 w 21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9">
                    <a:moveTo>
                      <a:pt x="21" y="0"/>
                    </a:moveTo>
                    <a:lnTo>
                      <a:pt x="0" y="4"/>
                    </a:lnTo>
                    <a:lnTo>
                      <a:pt x="9" y="29"/>
                    </a:lnTo>
                    <a:lnTo>
                      <a:pt x="15" y="2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29" name="Freeform 373">
                <a:extLst>
                  <a:ext uri="{FF2B5EF4-FFF2-40B4-BE49-F238E27FC236}">
                    <a16:creationId xmlns:a16="http://schemas.microsoft.com/office/drawing/2014/main" id="{E209D341-DAA2-452D-9CF2-A89E3E239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" y="2063"/>
                <a:ext cx="40" cy="39"/>
              </a:xfrm>
              <a:custGeom>
                <a:avLst/>
                <a:gdLst>
                  <a:gd name="T0" fmla="*/ 11 w 121"/>
                  <a:gd name="T1" fmla="*/ 56 h 118"/>
                  <a:gd name="T2" fmla="*/ 1 w 121"/>
                  <a:gd name="T3" fmla="*/ 63 h 118"/>
                  <a:gd name="T4" fmla="*/ 1 w 121"/>
                  <a:gd name="T5" fmla="*/ 67 h 118"/>
                  <a:gd name="T6" fmla="*/ 1 w 121"/>
                  <a:gd name="T7" fmla="*/ 71 h 118"/>
                  <a:gd name="T8" fmla="*/ 0 w 121"/>
                  <a:gd name="T9" fmla="*/ 76 h 118"/>
                  <a:gd name="T10" fmla="*/ 2 w 121"/>
                  <a:gd name="T11" fmla="*/ 82 h 118"/>
                  <a:gd name="T12" fmla="*/ 1 w 121"/>
                  <a:gd name="T13" fmla="*/ 87 h 118"/>
                  <a:gd name="T14" fmla="*/ 1 w 121"/>
                  <a:gd name="T15" fmla="*/ 92 h 118"/>
                  <a:gd name="T16" fmla="*/ 4 w 121"/>
                  <a:gd name="T17" fmla="*/ 97 h 118"/>
                  <a:gd name="T18" fmla="*/ 5 w 121"/>
                  <a:gd name="T19" fmla="*/ 101 h 118"/>
                  <a:gd name="T20" fmla="*/ 7 w 121"/>
                  <a:gd name="T21" fmla="*/ 104 h 118"/>
                  <a:gd name="T22" fmla="*/ 11 w 121"/>
                  <a:gd name="T23" fmla="*/ 108 h 118"/>
                  <a:gd name="T24" fmla="*/ 15 w 121"/>
                  <a:gd name="T25" fmla="*/ 110 h 118"/>
                  <a:gd name="T26" fmla="*/ 18 w 121"/>
                  <a:gd name="T27" fmla="*/ 114 h 118"/>
                  <a:gd name="T28" fmla="*/ 22 w 121"/>
                  <a:gd name="T29" fmla="*/ 115 h 118"/>
                  <a:gd name="T30" fmla="*/ 26 w 121"/>
                  <a:gd name="T31" fmla="*/ 117 h 118"/>
                  <a:gd name="T32" fmla="*/ 30 w 121"/>
                  <a:gd name="T33" fmla="*/ 118 h 118"/>
                  <a:gd name="T34" fmla="*/ 35 w 121"/>
                  <a:gd name="T35" fmla="*/ 117 h 118"/>
                  <a:gd name="T36" fmla="*/ 44 w 121"/>
                  <a:gd name="T37" fmla="*/ 115 h 118"/>
                  <a:gd name="T38" fmla="*/ 75 w 121"/>
                  <a:gd name="T39" fmla="*/ 105 h 118"/>
                  <a:gd name="T40" fmla="*/ 118 w 121"/>
                  <a:gd name="T41" fmla="*/ 79 h 118"/>
                  <a:gd name="T42" fmla="*/ 118 w 121"/>
                  <a:gd name="T43" fmla="*/ 78 h 118"/>
                  <a:gd name="T44" fmla="*/ 121 w 121"/>
                  <a:gd name="T45" fmla="*/ 76 h 118"/>
                  <a:gd name="T46" fmla="*/ 106 w 121"/>
                  <a:gd name="T47" fmla="*/ 53 h 118"/>
                  <a:gd name="T48" fmla="*/ 101 w 121"/>
                  <a:gd name="T49" fmla="*/ 27 h 118"/>
                  <a:gd name="T50" fmla="*/ 104 w 121"/>
                  <a:gd name="T51" fmla="*/ 6 h 118"/>
                  <a:gd name="T52" fmla="*/ 106 w 121"/>
                  <a:gd name="T53" fmla="*/ 1 h 118"/>
                  <a:gd name="T54" fmla="*/ 105 w 121"/>
                  <a:gd name="T55" fmla="*/ 0 h 118"/>
                  <a:gd name="T56" fmla="*/ 79 w 121"/>
                  <a:gd name="T57" fmla="*/ 11 h 118"/>
                  <a:gd name="T58" fmla="*/ 48 w 121"/>
                  <a:gd name="T59" fmla="*/ 30 h 118"/>
                  <a:gd name="T60" fmla="*/ 11 w 121"/>
                  <a:gd name="T61" fmla="*/ 56 h 118"/>
                  <a:gd name="T62" fmla="*/ 11 w 121"/>
                  <a:gd name="T63" fmla="*/ 5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1" h="118">
                    <a:moveTo>
                      <a:pt x="11" y="56"/>
                    </a:moveTo>
                    <a:lnTo>
                      <a:pt x="1" y="63"/>
                    </a:lnTo>
                    <a:lnTo>
                      <a:pt x="1" y="67"/>
                    </a:lnTo>
                    <a:lnTo>
                      <a:pt x="1" y="71"/>
                    </a:lnTo>
                    <a:lnTo>
                      <a:pt x="0" y="76"/>
                    </a:lnTo>
                    <a:lnTo>
                      <a:pt x="2" y="82"/>
                    </a:lnTo>
                    <a:lnTo>
                      <a:pt x="1" y="87"/>
                    </a:lnTo>
                    <a:lnTo>
                      <a:pt x="1" y="92"/>
                    </a:lnTo>
                    <a:lnTo>
                      <a:pt x="4" y="97"/>
                    </a:lnTo>
                    <a:lnTo>
                      <a:pt x="5" y="101"/>
                    </a:lnTo>
                    <a:lnTo>
                      <a:pt x="7" y="104"/>
                    </a:lnTo>
                    <a:lnTo>
                      <a:pt x="11" y="108"/>
                    </a:lnTo>
                    <a:lnTo>
                      <a:pt x="15" y="110"/>
                    </a:lnTo>
                    <a:lnTo>
                      <a:pt x="18" y="114"/>
                    </a:lnTo>
                    <a:lnTo>
                      <a:pt x="22" y="115"/>
                    </a:lnTo>
                    <a:lnTo>
                      <a:pt x="26" y="117"/>
                    </a:lnTo>
                    <a:lnTo>
                      <a:pt x="30" y="118"/>
                    </a:lnTo>
                    <a:lnTo>
                      <a:pt x="35" y="117"/>
                    </a:lnTo>
                    <a:lnTo>
                      <a:pt x="44" y="115"/>
                    </a:lnTo>
                    <a:lnTo>
                      <a:pt x="75" y="105"/>
                    </a:lnTo>
                    <a:lnTo>
                      <a:pt x="118" y="79"/>
                    </a:lnTo>
                    <a:lnTo>
                      <a:pt x="118" y="78"/>
                    </a:lnTo>
                    <a:lnTo>
                      <a:pt x="121" y="76"/>
                    </a:lnTo>
                    <a:lnTo>
                      <a:pt x="106" y="53"/>
                    </a:lnTo>
                    <a:lnTo>
                      <a:pt x="101" y="27"/>
                    </a:lnTo>
                    <a:lnTo>
                      <a:pt x="104" y="6"/>
                    </a:lnTo>
                    <a:lnTo>
                      <a:pt x="106" y="1"/>
                    </a:lnTo>
                    <a:lnTo>
                      <a:pt x="105" y="0"/>
                    </a:lnTo>
                    <a:lnTo>
                      <a:pt x="79" y="11"/>
                    </a:lnTo>
                    <a:lnTo>
                      <a:pt x="48" y="30"/>
                    </a:lnTo>
                    <a:lnTo>
                      <a:pt x="11" y="56"/>
                    </a:lnTo>
                    <a:lnTo>
                      <a:pt x="11" y="56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30" name="Freeform 374">
                <a:extLst>
                  <a:ext uri="{FF2B5EF4-FFF2-40B4-BE49-F238E27FC236}">
                    <a16:creationId xmlns:a16="http://schemas.microsoft.com/office/drawing/2014/main" id="{FE8F8107-4B4C-4EE9-9AC7-55040C332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3" y="2063"/>
                <a:ext cx="40" cy="39"/>
              </a:xfrm>
              <a:custGeom>
                <a:avLst/>
                <a:gdLst>
                  <a:gd name="T0" fmla="*/ 11 w 121"/>
                  <a:gd name="T1" fmla="*/ 56 h 118"/>
                  <a:gd name="T2" fmla="*/ 1 w 121"/>
                  <a:gd name="T3" fmla="*/ 63 h 118"/>
                  <a:gd name="T4" fmla="*/ 1 w 121"/>
                  <a:gd name="T5" fmla="*/ 67 h 118"/>
                  <a:gd name="T6" fmla="*/ 1 w 121"/>
                  <a:gd name="T7" fmla="*/ 71 h 118"/>
                  <a:gd name="T8" fmla="*/ 0 w 121"/>
                  <a:gd name="T9" fmla="*/ 76 h 118"/>
                  <a:gd name="T10" fmla="*/ 2 w 121"/>
                  <a:gd name="T11" fmla="*/ 82 h 118"/>
                  <a:gd name="T12" fmla="*/ 1 w 121"/>
                  <a:gd name="T13" fmla="*/ 87 h 118"/>
                  <a:gd name="T14" fmla="*/ 1 w 121"/>
                  <a:gd name="T15" fmla="*/ 92 h 118"/>
                  <a:gd name="T16" fmla="*/ 4 w 121"/>
                  <a:gd name="T17" fmla="*/ 97 h 118"/>
                  <a:gd name="T18" fmla="*/ 5 w 121"/>
                  <a:gd name="T19" fmla="*/ 101 h 118"/>
                  <a:gd name="T20" fmla="*/ 7 w 121"/>
                  <a:gd name="T21" fmla="*/ 104 h 118"/>
                  <a:gd name="T22" fmla="*/ 11 w 121"/>
                  <a:gd name="T23" fmla="*/ 108 h 118"/>
                  <a:gd name="T24" fmla="*/ 15 w 121"/>
                  <a:gd name="T25" fmla="*/ 110 h 118"/>
                  <a:gd name="T26" fmla="*/ 18 w 121"/>
                  <a:gd name="T27" fmla="*/ 114 h 118"/>
                  <a:gd name="T28" fmla="*/ 22 w 121"/>
                  <a:gd name="T29" fmla="*/ 115 h 118"/>
                  <a:gd name="T30" fmla="*/ 26 w 121"/>
                  <a:gd name="T31" fmla="*/ 117 h 118"/>
                  <a:gd name="T32" fmla="*/ 30 w 121"/>
                  <a:gd name="T33" fmla="*/ 118 h 118"/>
                  <a:gd name="T34" fmla="*/ 35 w 121"/>
                  <a:gd name="T35" fmla="*/ 117 h 118"/>
                  <a:gd name="T36" fmla="*/ 44 w 121"/>
                  <a:gd name="T37" fmla="*/ 115 h 118"/>
                  <a:gd name="T38" fmla="*/ 75 w 121"/>
                  <a:gd name="T39" fmla="*/ 105 h 118"/>
                  <a:gd name="T40" fmla="*/ 118 w 121"/>
                  <a:gd name="T41" fmla="*/ 79 h 118"/>
                  <a:gd name="T42" fmla="*/ 118 w 121"/>
                  <a:gd name="T43" fmla="*/ 78 h 118"/>
                  <a:gd name="T44" fmla="*/ 121 w 121"/>
                  <a:gd name="T45" fmla="*/ 76 h 118"/>
                  <a:gd name="T46" fmla="*/ 106 w 121"/>
                  <a:gd name="T47" fmla="*/ 53 h 118"/>
                  <a:gd name="T48" fmla="*/ 101 w 121"/>
                  <a:gd name="T49" fmla="*/ 27 h 118"/>
                  <a:gd name="T50" fmla="*/ 104 w 121"/>
                  <a:gd name="T51" fmla="*/ 6 h 118"/>
                  <a:gd name="T52" fmla="*/ 106 w 121"/>
                  <a:gd name="T53" fmla="*/ 1 h 118"/>
                  <a:gd name="T54" fmla="*/ 105 w 121"/>
                  <a:gd name="T55" fmla="*/ 0 h 118"/>
                  <a:gd name="T56" fmla="*/ 79 w 121"/>
                  <a:gd name="T57" fmla="*/ 11 h 118"/>
                  <a:gd name="T58" fmla="*/ 48 w 121"/>
                  <a:gd name="T59" fmla="*/ 30 h 118"/>
                  <a:gd name="T60" fmla="*/ 11 w 121"/>
                  <a:gd name="T61" fmla="*/ 56 h 118"/>
                  <a:gd name="T62" fmla="*/ 11 w 121"/>
                  <a:gd name="T63" fmla="*/ 5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1" h="118">
                    <a:moveTo>
                      <a:pt x="11" y="56"/>
                    </a:moveTo>
                    <a:lnTo>
                      <a:pt x="1" y="63"/>
                    </a:lnTo>
                    <a:lnTo>
                      <a:pt x="1" y="67"/>
                    </a:lnTo>
                    <a:lnTo>
                      <a:pt x="1" y="71"/>
                    </a:lnTo>
                    <a:lnTo>
                      <a:pt x="0" y="76"/>
                    </a:lnTo>
                    <a:lnTo>
                      <a:pt x="2" y="82"/>
                    </a:lnTo>
                    <a:lnTo>
                      <a:pt x="1" y="87"/>
                    </a:lnTo>
                    <a:lnTo>
                      <a:pt x="1" y="92"/>
                    </a:lnTo>
                    <a:lnTo>
                      <a:pt x="4" y="97"/>
                    </a:lnTo>
                    <a:lnTo>
                      <a:pt x="5" y="101"/>
                    </a:lnTo>
                    <a:lnTo>
                      <a:pt x="7" y="104"/>
                    </a:lnTo>
                    <a:lnTo>
                      <a:pt x="11" y="108"/>
                    </a:lnTo>
                    <a:lnTo>
                      <a:pt x="15" y="110"/>
                    </a:lnTo>
                    <a:lnTo>
                      <a:pt x="18" y="114"/>
                    </a:lnTo>
                    <a:lnTo>
                      <a:pt x="22" y="115"/>
                    </a:lnTo>
                    <a:lnTo>
                      <a:pt x="26" y="117"/>
                    </a:lnTo>
                    <a:lnTo>
                      <a:pt x="30" y="118"/>
                    </a:lnTo>
                    <a:lnTo>
                      <a:pt x="35" y="117"/>
                    </a:lnTo>
                    <a:lnTo>
                      <a:pt x="44" y="115"/>
                    </a:lnTo>
                    <a:lnTo>
                      <a:pt x="75" y="105"/>
                    </a:lnTo>
                    <a:lnTo>
                      <a:pt x="118" y="79"/>
                    </a:lnTo>
                    <a:lnTo>
                      <a:pt x="118" y="78"/>
                    </a:lnTo>
                    <a:lnTo>
                      <a:pt x="121" y="76"/>
                    </a:lnTo>
                    <a:lnTo>
                      <a:pt x="106" y="53"/>
                    </a:lnTo>
                    <a:lnTo>
                      <a:pt x="101" y="27"/>
                    </a:lnTo>
                    <a:lnTo>
                      <a:pt x="104" y="6"/>
                    </a:lnTo>
                    <a:lnTo>
                      <a:pt x="106" y="1"/>
                    </a:lnTo>
                    <a:lnTo>
                      <a:pt x="105" y="0"/>
                    </a:lnTo>
                    <a:lnTo>
                      <a:pt x="79" y="11"/>
                    </a:lnTo>
                    <a:lnTo>
                      <a:pt x="48" y="30"/>
                    </a:lnTo>
                    <a:lnTo>
                      <a:pt x="11" y="56"/>
                    </a:lnTo>
                    <a:lnTo>
                      <a:pt x="11" y="56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31" name="Freeform 375">
                <a:extLst>
                  <a:ext uri="{FF2B5EF4-FFF2-40B4-BE49-F238E27FC236}">
                    <a16:creationId xmlns:a16="http://schemas.microsoft.com/office/drawing/2014/main" id="{7EEBA006-1B7A-4906-AE87-E0315804E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8" y="2061"/>
                <a:ext cx="26" cy="28"/>
              </a:xfrm>
              <a:custGeom>
                <a:avLst/>
                <a:gdLst>
                  <a:gd name="T0" fmla="*/ 0 w 77"/>
                  <a:gd name="T1" fmla="*/ 30 h 84"/>
                  <a:gd name="T2" fmla="*/ 8 w 77"/>
                  <a:gd name="T3" fmla="*/ 32 h 84"/>
                  <a:gd name="T4" fmla="*/ 11 w 77"/>
                  <a:gd name="T5" fmla="*/ 34 h 84"/>
                  <a:gd name="T6" fmla="*/ 11 w 77"/>
                  <a:gd name="T7" fmla="*/ 39 h 84"/>
                  <a:gd name="T8" fmla="*/ 11 w 77"/>
                  <a:gd name="T9" fmla="*/ 41 h 84"/>
                  <a:gd name="T10" fmla="*/ 11 w 77"/>
                  <a:gd name="T11" fmla="*/ 45 h 84"/>
                  <a:gd name="T12" fmla="*/ 6 w 77"/>
                  <a:gd name="T13" fmla="*/ 46 h 84"/>
                  <a:gd name="T14" fmla="*/ 4 w 77"/>
                  <a:gd name="T15" fmla="*/ 47 h 84"/>
                  <a:gd name="T16" fmla="*/ 4 w 77"/>
                  <a:gd name="T17" fmla="*/ 54 h 84"/>
                  <a:gd name="T18" fmla="*/ 15 w 77"/>
                  <a:gd name="T19" fmla="*/ 76 h 84"/>
                  <a:gd name="T20" fmla="*/ 17 w 77"/>
                  <a:gd name="T21" fmla="*/ 77 h 84"/>
                  <a:gd name="T22" fmla="*/ 21 w 77"/>
                  <a:gd name="T23" fmla="*/ 77 h 84"/>
                  <a:gd name="T24" fmla="*/ 20 w 77"/>
                  <a:gd name="T25" fmla="*/ 75 h 84"/>
                  <a:gd name="T26" fmla="*/ 24 w 77"/>
                  <a:gd name="T27" fmla="*/ 75 h 84"/>
                  <a:gd name="T28" fmla="*/ 29 w 77"/>
                  <a:gd name="T29" fmla="*/ 76 h 84"/>
                  <a:gd name="T30" fmla="*/ 19 w 77"/>
                  <a:gd name="T31" fmla="*/ 58 h 84"/>
                  <a:gd name="T32" fmla="*/ 12 w 77"/>
                  <a:gd name="T33" fmla="*/ 41 h 84"/>
                  <a:gd name="T34" fmla="*/ 11 w 77"/>
                  <a:gd name="T35" fmla="*/ 23 h 84"/>
                  <a:gd name="T36" fmla="*/ 13 w 77"/>
                  <a:gd name="T37" fmla="*/ 13 h 84"/>
                  <a:gd name="T38" fmla="*/ 20 w 77"/>
                  <a:gd name="T39" fmla="*/ 6 h 84"/>
                  <a:gd name="T40" fmla="*/ 26 w 77"/>
                  <a:gd name="T41" fmla="*/ 6 h 84"/>
                  <a:gd name="T42" fmla="*/ 38 w 77"/>
                  <a:gd name="T43" fmla="*/ 7 h 84"/>
                  <a:gd name="T44" fmla="*/ 52 w 77"/>
                  <a:gd name="T45" fmla="*/ 17 h 84"/>
                  <a:gd name="T46" fmla="*/ 63 w 77"/>
                  <a:gd name="T47" fmla="*/ 34 h 84"/>
                  <a:gd name="T48" fmla="*/ 72 w 77"/>
                  <a:gd name="T49" fmla="*/ 55 h 84"/>
                  <a:gd name="T50" fmla="*/ 71 w 77"/>
                  <a:gd name="T51" fmla="*/ 72 h 84"/>
                  <a:gd name="T52" fmla="*/ 71 w 77"/>
                  <a:gd name="T53" fmla="*/ 81 h 84"/>
                  <a:gd name="T54" fmla="*/ 72 w 77"/>
                  <a:gd name="T55" fmla="*/ 84 h 84"/>
                  <a:gd name="T56" fmla="*/ 76 w 77"/>
                  <a:gd name="T57" fmla="*/ 76 h 84"/>
                  <a:gd name="T58" fmla="*/ 77 w 77"/>
                  <a:gd name="T59" fmla="*/ 63 h 84"/>
                  <a:gd name="T60" fmla="*/ 73 w 77"/>
                  <a:gd name="T61" fmla="*/ 46 h 84"/>
                  <a:gd name="T62" fmla="*/ 65 w 77"/>
                  <a:gd name="T63" fmla="*/ 28 h 84"/>
                  <a:gd name="T64" fmla="*/ 52 w 77"/>
                  <a:gd name="T65" fmla="*/ 13 h 84"/>
                  <a:gd name="T66" fmla="*/ 38 w 77"/>
                  <a:gd name="T67" fmla="*/ 3 h 84"/>
                  <a:gd name="T68" fmla="*/ 24 w 77"/>
                  <a:gd name="T69" fmla="*/ 0 h 84"/>
                  <a:gd name="T70" fmla="*/ 11 w 77"/>
                  <a:gd name="T71" fmla="*/ 0 h 84"/>
                  <a:gd name="T72" fmla="*/ 7 w 77"/>
                  <a:gd name="T73" fmla="*/ 3 h 84"/>
                  <a:gd name="T74" fmla="*/ 2 w 77"/>
                  <a:gd name="T75" fmla="*/ 12 h 84"/>
                  <a:gd name="T76" fmla="*/ 0 w 77"/>
                  <a:gd name="T77" fmla="*/ 3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7" h="84">
                    <a:moveTo>
                      <a:pt x="0" y="30"/>
                    </a:moveTo>
                    <a:lnTo>
                      <a:pt x="8" y="32"/>
                    </a:lnTo>
                    <a:lnTo>
                      <a:pt x="11" y="34"/>
                    </a:lnTo>
                    <a:lnTo>
                      <a:pt x="11" y="39"/>
                    </a:lnTo>
                    <a:lnTo>
                      <a:pt x="11" y="41"/>
                    </a:lnTo>
                    <a:lnTo>
                      <a:pt x="11" y="45"/>
                    </a:lnTo>
                    <a:lnTo>
                      <a:pt x="6" y="46"/>
                    </a:lnTo>
                    <a:lnTo>
                      <a:pt x="4" y="47"/>
                    </a:lnTo>
                    <a:lnTo>
                      <a:pt x="4" y="54"/>
                    </a:lnTo>
                    <a:lnTo>
                      <a:pt x="15" y="76"/>
                    </a:lnTo>
                    <a:lnTo>
                      <a:pt x="17" y="77"/>
                    </a:lnTo>
                    <a:lnTo>
                      <a:pt x="21" y="77"/>
                    </a:lnTo>
                    <a:lnTo>
                      <a:pt x="20" y="75"/>
                    </a:lnTo>
                    <a:lnTo>
                      <a:pt x="24" y="75"/>
                    </a:lnTo>
                    <a:lnTo>
                      <a:pt x="29" y="76"/>
                    </a:lnTo>
                    <a:lnTo>
                      <a:pt x="19" y="58"/>
                    </a:lnTo>
                    <a:lnTo>
                      <a:pt x="12" y="41"/>
                    </a:lnTo>
                    <a:lnTo>
                      <a:pt x="11" y="23"/>
                    </a:lnTo>
                    <a:lnTo>
                      <a:pt x="13" y="13"/>
                    </a:lnTo>
                    <a:lnTo>
                      <a:pt x="20" y="6"/>
                    </a:lnTo>
                    <a:lnTo>
                      <a:pt x="26" y="6"/>
                    </a:lnTo>
                    <a:lnTo>
                      <a:pt x="38" y="7"/>
                    </a:lnTo>
                    <a:lnTo>
                      <a:pt x="52" y="17"/>
                    </a:lnTo>
                    <a:lnTo>
                      <a:pt x="63" y="34"/>
                    </a:lnTo>
                    <a:lnTo>
                      <a:pt x="72" y="55"/>
                    </a:lnTo>
                    <a:lnTo>
                      <a:pt x="71" y="72"/>
                    </a:lnTo>
                    <a:lnTo>
                      <a:pt x="71" y="81"/>
                    </a:lnTo>
                    <a:lnTo>
                      <a:pt x="72" y="84"/>
                    </a:lnTo>
                    <a:lnTo>
                      <a:pt x="76" y="76"/>
                    </a:lnTo>
                    <a:lnTo>
                      <a:pt x="77" y="63"/>
                    </a:lnTo>
                    <a:lnTo>
                      <a:pt x="73" y="46"/>
                    </a:lnTo>
                    <a:lnTo>
                      <a:pt x="65" y="28"/>
                    </a:lnTo>
                    <a:lnTo>
                      <a:pt x="52" y="13"/>
                    </a:lnTo>
                    <a:lnTo>
                      <a:pt x="38" y="3"/>
                    </a:lnTo>
                    <a:lnTo>
                      <a:pt x="24" y="0"/>
                    </a:lnTo>
                    <a:lnTo>
                      <a:pt x="11" y="0"/>
                    </a:lnTo>
                    <a:lnTo>
                      <a:pt x="7" y="3"/>
                    </a:lnTo>
                    <a:lnTo>
                      <a:pt x="2" y="1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32" name="Freeform 376">
                <a:extLst>
                  <a:ext uri="{FF2B5EF4-FFF2-40B4-BE49-F238E27FC236}">
                    <a16:creationId xmlns:a16="http://schemas.microsoft.com/office/drawing/2014/main" id="{74F8D3D9-1014-4C56-BD8E-F338E2EE0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8" y="2061"/>
                <a:ext cx="26" cy="28"/>
              </a:xfrm>
              <a:custGeom>
                <a:avLst/>
                <a:gdLst>
                  <a:gd name="T0" fmla="*/ 0 w 77"/>
                  <a:gd name="T1" fmla="*/ 30 h 84"/>
                  <a:gd name="T2" fmla="*/ 8 w 77"/>
                  <a:gd name="T3" fmla="*/ 32 h 84"/>
                  <a:gd name="T4" fmla="*/ 11 w 77"/>
                  <a:gd name="T5" fmla="*/ 34 h 84"/>
                  <a:gd name="T6" fmla="*/ 11 w 77"/>
                  <a:gd name="T7" fmla="*/ 39 h 84"/>
                  <a:gd name="T8" fmla="*/ 11 w 77"/>
                  <a:gd name="T9" fmla="*/ 41 h 84"/>
                  <a:gd name="T10" fmla="*/ 11 w 77"/>
                  <a:gd name="T11" fmla="*/ 45 h 84"/>
                  <a:gd name="T12" fmla="*/ 6 w 77"/>
                  <a:gd name="T13" fmla="*/ 46 h 84"/>
                  <a:gd name="T14" fmla="*/ 4 w 77"/>
                  <a:gd name="T15" fmla="*/ 47 h 84"/>
                  <a:gd name="T16" fmla="*/ 4 w 77"/>
                  <a:gd name="T17" fmla="*/ 54 h 84"/>
                  <a:gd name="T18" fmla="*/ 15 w 77"/>
                  <a:gd name="T19" fmla="*/ 76 h 84"/>
                  <a:gd name="T20" fmla="*/ 17 w 77"/>
                  <a:gd name="T21" fmla="*/ 77 h 84"/>
                  <a:gd name="T22" fmla="*/ 21 w 77"/>
                  <a:gd name="T23" fmla="*/ 77 h 84"/>
                  <a:gd name="T24" fmla="*/ 20 w 77"/>
                  <a:gd name="T25" fmla="*/ 75 h 84"/>
                  <a:gd name="T26" fmla="*/ 24 w 77"/>
                  <a:gd name="T27" fmla="*/ 75 h 84"/>
                  <a:gd name="T28" fmla="*/ 29 w 77"/>
                  <a:gd name="T29" fmla="*/ 76 h 84"/>
                  <a:gd name="T30" fmla="*/ 19 w 77"/>
                  <a:gd name="T31" fmla="*/ 58 h 84"/>
                  <a:gd name="T32" fmla="*/ 12 w 77"/>
                  <a:gd name="T33" fmla="*/ 41 h 84"/>
                  <a:gd name="T34" fmla="*/ 11 w 77"/>
                  <a:gd name="T35" fmla="*/ 23 h 84"/>
                  <a:gd name="T36" fmla="*/ 13 w 77"/>
                  <a:gd name="T37" fmla="*/ 13 h 84"/>
                  <a:gd name="T38" fmla="*/ 20 w 77"/>
                  <a:gd name="T39" fmla="*/ 6 h 84"/>
                  <a:gd name="T40" fmla="*/ 26 w 77"/>
                  <a:gd name="T41" fmla="*/ 6 h 84"/>
                  <a:gd name="T42" fmla="*/ 38 w 77"/>
                  <a:gd name="T43" fmla="*/ 7 h 84"/>
                  <a:gd name="T44" fmla="*/ 52 w 77"/>
                  <a:gd name="T45" fmla="*/ 17 h 84"/>
                  <a:gd name="T46" fmla="*/ 63 w 77"/>
                  <a:gd name="T47" fmla="*/ 34 h 84"/>
                  <a:gd name="T48" fmla="*/ 72 w 77"/>
                  <a:gd name="T49" fmla="*/ 55 h 84"/>
                  <a:gd name="T50" fmla="*/ 71 w 77"/>
                  <a:gd name="T51" fmla="*/ 72 h 84"/>
                  <a:gd name="T52" fmla="*/ 71 w 77"/>
                  <a:gd name="T53" fmla="*/ 81 h 84"/>
                  <a:gd name="T54" fmla="*/ 72 w 77"/>
                  <a:gd name="T55" fmla="*/ 84 h 84"/>
                  <a:gd name="T56" fmla="*/ 76 w 77"/>
                  <a:gd name="T57" fmla="*/ 76 h 84"/>
                  <a:gd name="T58" fmla="*/ 77 w 77"/>
                  <a:gd name="T59" fmla="*/ 63 h 84"/>
                  <a:gd name="T60" fmla="*/ 73 w 77"/>
                  <a:gd name="T61" fmla="*/ 46 h 84"/>
                  <a:gd name="T62" fmla="*/ 65 w 77"/>
                  <a:gd name="T63" fmla="*/ 28 h 84"/>
                  <a:gd name="T64" fmla="*/ 52 w 77"/>
                  <a:gd name="T65" fmla="*/ 13 h 84"/>
                  <a:gd name="T66" fmla="*/ 38 w 77"/>
                  <a:gd name="T67" fmla="*/ 3 h 84"/>
                  <a:gd name="T68" fmla="*/ 24 w 77"/>
                  <a:gd name="T69" fmla="*/ 0 h 84"/>
                  <a:gd name="T70" fmla="*/ 11 w 77"/>
                  <a:gd name="T71" fmla="*/ 0 h 84"/>
                  <a:gd name="T72" fmla="*/ 7 w 77"/>
                  <a:gd name="T73" fmla="*/ 3 h 84"/>
                  <a:gd name="T74" fmla="*/ 2 w 77"/>
                  <a:gd name="T75" fmla="*/ 12 h 84"/>
                  <a:gd name="T76" fmla="*/ 0 w 77"/>
                  <a:gd name="T77" fmla="*/ 30 h 84"/>
                  <a:gd name="T78" fmla="*/ 0 w 77"/>
                  <a:gd name="T79" fmla="*/ 3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7" h="84">
                    <a:moveTo>
                      <a:pt x="0" y="30"/>
                    </a:moveTo>
                    <a:lnTo>
                      <a:pt x="8" y="32"/>
                    </a:lnTo>
                    <a:lnTo>
                      <a:pt x="11" y="34"/>
                    </a:lnTo>
                    <a:lnTo>
                      <a:pt x="11" y="39"/>
                    </a:lnTo>
                    <a:lnTo>
                      <a:pt x="11" y="41"/>
                    </a:lnTo>
                    <a:lnTo>
                      <a:pt x="11" y="45"/>
                    </a:lnTo>
                    <a:lnTo>
                      <a:pt x="6" y="46"/>
                    </a:lnTo>
                    <a:lnTo>
                      <a:pt x="4" y="47"/>
                    </a:lnTo>
                    <a:lnTo>
                      <a:pt x="4" y="54"/>
                    </a:lnTo>
                    <a:lnTo>
                      <a:pt x="15" y="76"/>
                    </a:lnTo>
                    <a:lnTo>
                      <a:pt x="17" y="77"/>
                    </a:lnTo>
                    <a:lnTo>
                      <a:pt x="21" y="77"/>
                    </a:lnTo>
                    <a:lnTo>
                      <a:pt x="20" y="75"/>
                    </a:lnTo>
                    <a:lnTo>
                      <a:pt x="24" y="75"/>
                    </a:lnTo>
                    <a:lnTo>
                      <a:pt x="29" y="76"/>
                    </a:lnTo>
                    <a:lnTo>
                      <a:pt x="19" y="58"/>
                    </a:lnTo>
                    <a:lnTo>
                      <a:pt x="12" y="41"/>
                    </a:lnTo>
                    <a:lnTo>
                      <a:pt x="11" y="23"/>
                    </a:lnTo>
                    <a:lnTo>
                      <a:pt x="13" y="13"/>
                    </a:lnTo>
                    <a:lnTo>
                      <a:pt x="20" y="6"/>
                    </a:lnTo>
                    <a:lnTo>
                      <a:pt x="26" y="6"/>
                    </a:lnTo>
                    <a:lnTo>
                      <a:pt x="38" y="7"/>
                    </a:lnTo>
                    <a:lnTo>
                      <a:pt x="52" y="17"/>
                    </a:lnTo>
                    <a:lnTo>
                      <a:pt x="63" y="34"/>
                    </a:lnTo>
                    <a:lnTo>
                      <a:pt x="72" y="55"/>
                    </a:lnTo>
                    <a:lnTo>
                      <a:pt x="71" y="72"/>
                    </a:lnTo>
                    <a:lnTo>
                      <a:pt x="71" y="81"/>
                    </a:lnTo>
                    <a:lnTo>
                      <a:pt x="72" y="84"/>
                    </a:lnTo>
                    <a:lnTo>
                      <a:pt x="76" y="76"/>
                    </a:lnTo>
                    <a:lnTo>
                      <a:pt x="77" y="63"/>
                    </a:lnTo>
                    <a:lnTo>
                      <a:pt x="73" y="46"/>
                    </a:lnTo>
                    <a:lnTo>
                      <a:pt x="65" y="28"/>
                    </a:lnTo>
                    <a:lnTo>
                      <a:pt x="52" y="13"/>
                    </a:lnTo>
                    <a:lnTo>
                      <a:pt x="38" y="3"/>
                    </a:lnTo>
                    <a:lnTo>
                      <a:pt x="24" y="0"/>
                    </a:lnTo>
                    <a:lnTo>
                      <a:pt x="11" y="0"/>
                    </a:lnTo>
                    <a:lnTo>
                      <a:pt x="7" y="3"/>
                    </a:lnTo>
                    <a:lnTo>
                      <a:pt x="2" y="12"/>
                    </a:lnTo>
                    <a:lnTo>
                      <a:pt x="0" y="30"/>
                    </a:lnTo>
                    <a:lnTo>
                      <a:pt x="0" y="3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33" name="Freeform 377">
                <a:extLst>
                  <a:ext uri="{FF2B5EF4-FFF2-40B4-BE49-F238E27FC236}">
                    <a16:creationId xmlns:a16="http://schemas.microsoft.com/office/drawing/2014/main" id="{DCDD62CA-45F8-456B-9634-5A16E4E0E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5" y="2064"/>
                <a:ext cx="11" cy="15"/>
              </a:xfrm>
              <a:custGeom>
                <a:avLst/>
                <a:gdLst>
                  <a:gd name="T0" fmla="*/ 0 w 34"/>
                  <a:gd name="T1" fmla="*/ 13 h 47"/>
                  <a:gd name="T2" fmla="*/ 0 w 34"/>
                  <a:gd name="T3" fmla="*/ 34 h 47"/>
                  <a:gd name="T4" fmla="*/ 4 w 34"/>
                  <a:gd name="T5" fmla="*/ 47 h 47"/>
                  <a:gd name="T6" fmla="*/ 18 w 34"/>
                  <a:gd name="T7" fmla="*/ 35 h 47"/>
                  <a:gd name="T8" fmla="*/ 25 w 34"/>
                  <a:gd name="T9" fmla="*/ 30 h 47"/>
                  <a:gd name="T10" fmla="*/ 32 w 34"/>
                  <a:gd name="T11" fmla="*/ 26 h 47"/>
                  <a:gd name="T12" fmla="*/ 34 w 34"/>
                  <a:gd name="T13" fmla="*/ 20 h 47"/>
                  <a:gd name="T14" fmla="*/ 27 w 34"/>
                  <a:gd name="T15" fmla="*/ 12 h 47"/>
                  <a:gd name="T16" fmla="*/ 22 w 34"/>
                  <a:gd name="T17" fmla="*/ 5 h 47"/>
                  <a:gd name="T18" fmla="*/ 13 w 34"/>
                  <a:gd name="T19" fmla="*/ 2 h 47"/>
                  <a:gd name="T20" fmla="*/ 6 w 34"/>
                  <a:gd name="T21" fmla="*/ 0 h 47"/>
                  <a:gd name="T22" fmla="*/ 0 w 34"/>
                  <a:gd name="T23" fmla="*/ 5 h 47"/>
                  <a:gd name="T24" fmla="*/ 0 w 34"/>
                  <a:gd name="T25" fmla="*/ 15 h 47"/>
                  <a:gd name="T26" fmla="*/ 0 w 34"/>
                  <a:gd name="T27" fmla="*/ 15 h 47"/>
                  <a:gd name="T28" fmla="*/ 0 w 34"/>
                  <a:gd name="T29" fmla="*/ 1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47">
                    <a:moveTo>
                      <a:pt x="0" y="13"/>
                    </a:moveTo>
                    <a:lnTo>
                      <a:pt x="0" y="34"/>
                    </a:lnTo>
                    <a:lnTo>
                      <a:pt x="4" y="47"/>
                    </a:lnTo>
                    <a:lnTo>
                      <a:pt x="18" y="35"/>
                    </a:lnTo>
                    <a:lnTo>
                      <a:pt x="25" y="30"/>
                    </a:lnTo>
                    <a:lnTo>
                      <a:pt x="32" y="26"/>
                    </a:lnTo>
                    <a:lnTo>
                      <a:pt x="34" y="20"/>
                    </a:lnTo>
                    <a:lnTo>
                      <a:pt x="27" y="12"/>
                    </a:lnTo>
                    <a:lnTo>
                      <a:pt x="22" y="5"/>
                    </a:lnTo>
                    <a:lnTo>
                      <a:pt x="13" y="2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34" name="Freeform 378">
                <a:extLst>
                  <a:ext uri="{FF2B5EF4-FFF2-40B4-BE49-F238E27FC236}">
                    <a16:creationId xmlns:a16="http://schemas.microsoft.com/office/drawing/2014/main" id="{A896E0D0-1DFD-4A46-908E-A543FAA25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" y="2091"/>
                <a:ext cx="22" cy="23"/>
              </a:xfrm>
              <a:custGeom>
                <a:avLst/>
                <a:gdLst>
                  <a:gd name="T0" fmla="*/ 0 w 65"/>
                  <a:gd name="T1" fmla="*/ 24 h 69"/>
                  <a:gd name="T2" fmla="*/ 3 w 65"/>
                  <a:gd name="T3" fmla="*/ 30 h 69"/>
                  <a:gd name="T4" fmla="*/ 4 w 65"/>
                  <a:gd name="T5" fmla="*/ 34 h 69"/>
                  <a:gd name="T6" fmla="*/ 6 w 65"/>
                  <a:gd name="T7" fmla="*/ 39 h 69"/>
                  <a:gd name="T8" fmla="*/ 7 w 65"/>
                  <a:gd name="T9" fmla="*/ 46 h 69"/>
                  <a:gd name="T10" fmla="*/ 12 w 65"/>
                  <a:gd name="T11" fmla="*/ 55 h 69"/>
                  <a:gd name="T12" fmla="*/ 19 w 65"/>
                  <a:gd name="T13" fmla="*/ 60 h 69"/>
                  <a:gd name="T14" fmla="*/ 25 w 65"/>
                  <a:gd name="T15" fmla="*/ 66 h 69"/>
                  <a:gd name="T16" fmla="*/ 34 w 65"/>
                  <a:gd name="T17" fmla="*/ 69 h 69"/>
                  <a:gd name="T18" fmla="*/ 65 w 65"/>
                  <a:gd name="T19" fmla="*/ 60 h 69"/>
                  <a:gd name="T20" fmla="*/ 49 w 65"/>
                  <a:gd name="T21" fmla="*/ 48 h 69"/>
                  <a:gd name="T22" fmla="*/ 34 w 65"/>
                  <a:gd name="T23" fmla="*/ 26 h 69"/>
                  <a:gd name="T24" fmla="*/ 26 w 65"/>
                  <a:gd name="T25" fmla="*/ 3 h 69"/>
                  <a:gd name="T26" fmla="*/ 26 w 65"/>
                  <a:gd name="T27" fmla="*/ 0 h 69"/>
                  <a:gd name="T28" fmla="*/ 23 w 65"/>
                  <a:gd name="T29" fmla="*/ 3 h 69"/>
                  <a:gd name="T30" fmla="*/ 0 w 65"/>
                  <a:gd name="T31" fmla="*/ 2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5" h="69">
                    <a:moveTo>
                      <a:pt x="0" y="24"/>
                    </a:moveTo>
                    <a:lnTo>
                      <a:pt x="3" y="30"/>
                    </a:lnTo>
                    <a:lnTo>
                      <a:pt x="4" y="34"/>
                    </a:lnTo>
                    <a:lnTo>
                      <a:pt x="6" y="39"/>
                    </a:lnTo>
                    <a:lnTo>
                      <a:pt x="7" y="46"/>
                    </a:lnTo>
                    <a:lnTo>
                      <a:pt x="12" y="55"/>
                    </a:lnTo>
                    <a:lnTo>
                      <a:pt x="19" y="60"/>
                    </a:lnTo>
                    <a:lnTo>
                      <a:pt x="25" y="66"/>
                    </a:lnTo>
                    <a:lnTo>
                      <a:pt x="34" y="69"/>
                    </a:lnTo>
                    <a:lnTo>
                      <a:pt x="65" y="60"/>
                    </a:lnTo>
                    <a:lnTo>
                      <a:pt x="49" y="48"/>
                    </a:lnTo>
                    <a:lnTo>
                      <a:pt x="34" y="26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23" y="3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35" name="Freeform 379">
                <a:extLst>
                  <a:ext uri="{FF2B5EF4-FFF2-40B4-BE49-F238E27FC236}">
                    <a16:creationId xmlns:a16="http://schemas.microsoft.com/office/drawing/2014/main" id="{29C14707-3617-426B-A928-5E465931C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" y="2091"/>
                <a:ext cx="22" cy="23"/>
              </a:xfrm>
              <a:custGeom>
                <a:avLst/>
                <a:gdLst>
                  <a:gd name="T0" fmla="*/ 0 w 65"/>
                  <a:gd name="T1" fmla="*/ 24 h 69"/>
                  <a:gd name="T2" fmla="*/ 3 w 65"/>
                  <a:gd name="T3" fmla="*/ 30 h 69"/>
                  <a:gd name="T4" fmla="*/ 4 w 65"/>
                  <a:gd name="T5" fmla="*/ 34 h 69"/>
                  <a:gd name="T6" fmla="*/ 6 w 65"/>
                  <a:gd name="T7" fmla="*/ 39 h 69"/>
                  <a:gd name="T8" fmla="*/ 7 w 65"/>
                  <a:gd name="T9" fmla="*/ 46 h 69"/>
                  <a:gd name="T10" fmla="*/ 12 w 65"/>
                  <a:gd name="T11" fmla="*/ 55 h 69"/>
                  <a:gd name="T12" fmla="*/ 19 w 65"/>
                  <a:gd name="T13" fmla="*/ 60 h 69"/>
                  <a:gd name="T14" fmla="*/ 25 w 65"/>
                  <a:gd name="T15" fmla="*/ 66 h 69"/>
                  <a:gd name="T16" fmla="*/ 34 w 65"/>
                  <a:gd name="T17" fmla="*/ 69 h 69"/>
                  <a:gd name="T18" fmla="*/ 65 w 65"/>
                  <a:gd name="T19" fmla="*/ 60 h 69"/>
                  <a:gd name="T20" fmla="*/ 49 w 65"/>
                  <a:gd name="T21" fmla="*/ 48 h 69"/>
                  <a:gd name="T22" fmla="*/ 34 w 65"/>
                  <a:gd name="T23" fmla="*/ 26 h 69"/>
                  <a:gd name="T24" fmla="*/ 26 w 65"/>
                  <a:gd name="T25" fmla="*/ 3 h 69"/>
                  <a:gd name="T26" fmla="*/ 26 w 65"/>
                  <a:gd name="T27" fmla="*/ 0 h 69"/>
                  <a:gd name="T28" fmla="*/ 23 w 65"/>
                  <a:gd name="T29" fmla="*/ 3 h 69"/>
                  <a:gd name="T30" fmla="*/ 0 w 65"/>
                  <a:gd name="T31" fmla="*/ 24 h 69"/>
                  <a:gd name="T32" fmla="*/ 0 w 65"/>
                  <a:gd name="T33" fmla="*/ 2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69">
                    <a:moveTo>
                      <a:pt x="0" y="24"/>
                    </a:moveTo>
                    <a:lnTo>
                      <a:pt x="3" y="30"/>
                    </a:lnTo>
                    <a:lnTo>
                      <a:pt x="4" y="34"/>
                    </a:lnTo>
                    <a:lnTo>
                      <a:pt x="6" y="39"/>
                    </a:lnTo>
                    <a:lnTo>
                      <a:pt x="7" y="46"/>
                    </a:lnTo>
                    <a:lnTo>
                      <a:pt x="12" y="55"/>
                    </a:lnTo>
                    <a:lnTo>
                      <a:pt x="19" y="60"/>
                    </a:lnTo>
                    <a:lnTo>
                      <a:pt x="25" y="66"/>
                    </a:lnTo>
                    <a:lnTo>
                      <a:pt x="34" y="69"/>
                    </a:lnTo>
                    <a:lnTo>
                      <a:pt x="65" y="60"/>
                    </a:lnTo>
                    <a:lnTo>
                      <a:pt x="49" y="48"/>
                    </a:lnTo>
                    <a:lnTo>
                      <a:pt x="34" y="26"/>
                    </a:lnTo>
                    <a:lnTo>
                      <a:pt x="26" y="3"/>
                    </a:lnTo>
                    <a:lnTo>
                      <a:pt x="26" y="0"/>
                    </a:lnTo>
                    <a:lnTo>
                      <a:pt x="23" y="3"/>
                    </a:lnTo>
                    <a:lnTo>
                      <a:pt x="0" y="24"/>
                    </a:lnTo>
                    <a:lnTo>
                      <a:pt x="0" y="24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36" name="Freeform 380">
                <a:extLst>
                  <a:ext uri="{FF2B5EF4-FFF2-40B4-BE49-F238E27FC236}">
                    <a16:creationId xmlns:a16="http://schemas.microsoft.com/office/drawing/2014/main" id="{927C7002-53D5-49EE-B2CD-F9F45331D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" y="2072"/>
                <a:ext cx="29" cy="22"/>
              </a:xfrm>
              <a:custGeom>
                <a:avLst/>
                <a:gdLst>
                  <a:gd name="T0" fmla="*/ 13 w 87"/>
                  <a:gd name="T1" fmla="*/ 44 h 65"/>
                  <a:gd name="T2" fmla="*/ 9 w 87"/>
                  <a:gd name="T3" fmla="*/ 48 h 65"/>
                  <a:gd name="T4" fmla="*/ 0 w 87"/>
                  <a:gd name="T5" fmla="*/ 56 h 65"/>
                  <a:gd name="T6" fmla="*/ 1 w 87"/>
                  <a:gd name="T7" fmla="*/ 61 h 65"/>
                  <a:gd name="T8" fmla="*/ 1 w 87"/>
                  <a:gd name="T9" fmla="*/ 65 h 65"/>
                  <a:gd name="T10" fmla="*/ 71 w 87"/>
                  <a:gd name="T11" fmla="*/ 26 h 65"/>
                  <a:gd name="T12" fmla="*/ 87 w 87"/>
                  <a:gd name="T13" fmla="*/ 20 h 65"/>
                  <a:gd name="T14" fmla="*/ 87 w 87"/>
                  <a:gd name="T15" fmla="*/ 17 h 65"/>
                  <a:gd name="T16" fmla="*/ 85 w 87"/>
                  <a:gd name="T17" fmla="*/ 4 h 65"/>
                  <a:gd name="T18" fmla="*/ 79 w 87"/>
                  <a:gd name="T19" fmla="*/ 0 h 65"/>
                  <a:gd name="T20" fmla="*/ 75 w 87"/>
                  <a:gd name="T21" fmla="*/ 4 h 65"/>
                  <a:gd name="T22" fmla="*/ 35 w 87"/>
                  <a:gd name="T23" fmla="*/ 25 h 65"/>
                  <a:gd name="T24" fmla="*/ 13 w 87"/>
                  <a:gd name="T25" fmla="*/ 44 h 65"/>
                  <a:gd name="T26" fmla="*/ 13 w 87"/>
                  <a:gd name="T27" fmla="*/ 4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7" h="65">
                    <a:moveTo>
                      <a:pt x="13" y="44"/>
                    </a:moveTo>
                    <a:lnTo>
                      <a:pt x="9" y="48"/>
                    </a:lnTo>
                    <a:lnTo>
                      <a:pt x="0" y="56"/>
                    </a:lnTo>
                    <a:lnTo>
                      <a:pt x="1" y="61"/>
                    </a:lnTo>
                    <a:lnTo>
                      <a:pt x="1" y="65"/>
                    </a:lnTo>
                    <a:lnTo>
                      <a:pt x="71" y="26"/>
                    </a:lnTo>
                    <a:lnTo>
                      <a:pt x="87" y="20"/>
                    </a:lnTo>
                    <a:lnTo>
                      <a:pt x="87" y="17"/>
                    </a:lnTo>
                    <a:lnTo>
                      <a:pt x="85" y="4"/>
                    </a:lnTo>
                    <a:lnTo>
                      <a:pt x="79" y="0"/>
                    </a:lnTo>
                    <a:lnTo>
                      <a:pt x="75" y="4"/>
                    </a:lnTo>
                    <a:lnTo>
                      <a:pt x="35" y="25"/>
                    </a:lnTo>
                    <a:lnTo>
                      <a:pt x="13" y="44"/>
                    </a:lnTo>
                    <a:lnTo>
                      <a:pt x="13" y="44"/>
                    </a:lnTo>
                    <a:close/>
                  </a:path>
                </a:pathLst>
              </a:custGeom>
              <a:solidFill>
                <a:srgbClr val="9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37" name="Freeform 381">
                <a:extLst>
                  <a:ext uri="{FF2B5EF4-FFF2-40B4-BE49-F238E27FC236}">
                    <a16:creationId xmlns:a16="http://schemas.microsoft.com/office/drawing/2014/main" id="{B5F087EB-1551-4218-A60D-DC1C82BE8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1" y="2101"/>
                <a:ext cx="18" cy="17"/>
              </a:xfrm>
              <a:custGeom>
                <a:avLst/>
                <a:gdLst>
                  <a:gd name="T0" fmla="*/ 0 w 52"/>
                  <a:gd name="T1" fmla="*/ 28 h 52"/>
                  <a:gd name="T2" fmla="*/ 0 w 52"/>
                  <a:gd name="T3" fmla="*/ 32 h 52"/>
                  <a:gd name="T4" fmla="*/ 0 w 52"/>
                  <a:gd name="T5" fmla="*/ 35 h 52"/>
                  <a:gd name="T6" fmla="*/ 2 w 52"/>
                  <a:gd name="T7" fmla="*/ 37 h 52"/>
                  <a:gd name="T8" fmla="*/ 3 w 52"/>
                  <a:gd name="T9" fmla="*/ 41 h 52"/>
                  <a:gd name="T10" fmla="*/ 6 w 52"/>
                  <a:gd name="T11" fmla="*/ 44 h 52"/>
                  <a:gd name="T12" fmla="*/ 9 w 52"/>
                  <a:gd name="T13" fmla="*/ 47 h 52"/>
                  <a:gd name="T14" fmla="*/ 10 w 52"/>
                  <a:gd name="T15" fmla="*/ 49 h 52"/>
                  <a:gd name="T16" fmla="*/ 13 w 52"/>
                  <a:gd name="T17" fmla="*/ 52 h 52"/>
                  <a:gd name="T18" fmla="*/ 24 w 52"/>
                  <a:gd name="T19" fmla="*/ 50 h 52"/>
                  <a:gd name="T20" fmla="*/ 52 w 52"/>
                  <a:gd name="T21" fmla="*/ 43 h 52"/>
                  <a:gd name="T22" fmla="*/ 45 w 52"/>
                  <a:gd name="T23" fmla="*/ 36 h 52"/>
                  <a:gd name="T24" fmla="*/ 41 w 52"/>
                  <a:gd name="T25" fmla="*/ 32 h 52"/>
                  <a:gd name="T26" fmla="*/ 40 w 52"/>
                  <a:gd name="T27" fmla="*/ 27 h 52"/>
                  <a:gd name="T28" fmla="*/ 35 w 52"/>
                  <a:gd name="T29" fmla="*/ 24 h 52"/>
                  <a:gd name="T30" fmla="*/ 35 w 52"/>
                  <a:gd name="T31" fmla="*/ 19 h 52"/>
                  <a:gd name="T32" fmla="*/ 32 w 52"/>
                  <a:gd name="T33" fmla="*/ 13 h 52"/>
                  <a:gd name="T34" fmla="*/ 29 w 52"/>
                  <a:gd name="T35" fmla="*/ 8 h 52"/>
                  <a:gd name="T36" fmla="*/ 28 w 52"/>
                  <a:gd name="T37" fmla="*/ 0 h 52"/>
                  <a:gd name="T38" fmla="*/ 0 w 52"/>
                  <a:gd name="T39" fmla="*/ 28 h 52"/>
                  <a:gd name="T40" fmla="*/ 0 w 52"/>
                  <a:gd name="T41" fmla="*/ 2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" h="52">
                    <a:moveTo>
                      <a:pt x="0" y="28"/>
                    </a:moveTo>
                    <a:lnTo>
                      <a:pt x="0" y="32"/>
                    </a:lnTo>
                    <a:lnTo>
                      <a:pt x="0" y="35"/>
                    </a:lnTo>
                    <a:lnTo>
                      <a:pt x="2" y="37"/>
                    </a:lnTo>
                    <a:lnTo>
                      <a:pt x="3" y="41"/>
                    </a:lnTo>
                    <a:lnTo>
                      <a:pt x="6" y="44"/>
                    </a:lnTo>
                    <a:lnTo>
                      <a:pt x="9" y="47"/>
                    </a:lnTo>
                    <a:lnTo>
                      <a:pt x="10" y="49"/>
                    </a:lnTo>
                    <a:lnTo>
                      <a:pt x="13" y="52"/>
                    </a:lnTo>
                    <a:lnTo>
                      <a:pt x="24" y="50"/>
                    </a:lnTo>
                    <a:lnTo>
                      <a:pt x="52" y="43"/>
                    </a:lnTo>
                    <a:lnTo>
                      <a:pt x="45" y="36"/>
                    </a:lnTo>
                    <a:lnTo>
                      <a:pt x="41" y="32"/>
                    </a:lnTo>
                    <a:lnTo>
                      <a:pt x="40" y="27"/>
                    </a:lnTo>
                    <a:lnTo>
                      <a:pt x="35" y="24"/>
                    </a:lnTo>
                    <a:lnTo>
                      <a:pt x="35" y="19"/>
                    </a:lnTo>
                    <a:lnTo>
                      <a:pt x="32" y="13"/>
                    </a:lnTo>
                    <a:lnTo>
                      <a:pt x="29" y="8"/>
                    </a:lnTo>
                    <a:lnTo>
                      <a:pt x="28" y="0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8383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38" name="Freeform 382">
                <a:extLst>
                  <a:ext uri="{FF2B5EF4-FFF2-40B4-BE49-F238E27FC236}">
                    <a16:creationId xmlns:a16="http://schemas.microsoft.com/office/drawing/2014/main" id="{FF6DFD5A-E475-4C8E-A230-DEC833289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1" y="2101"/>
                <a:ext cx="18" cy="17"/>
              </a:xfrm>
              <a:custGeom>
                <a:avLst/>
                <a:gdLst>
                  <a:gd name="T0" fmla="*/ 0 w 52"/>
                  <a:gd name="T1" fmla="*/ 28 h 52"/>
                  <a:gd name="T2" fmla="*/ 0 w 52"/>
                  <a:gd name="T3" fmla="*/ 32 h 52"/>
                  <a:gd name="T4" fmla="*/ 0 w 52"/>
                  <a:gd name="T5" fmla="*/ 35 h 52"/>
                  <a:gd name="T6" fmla="*/ 2 w 52"/>
                  <a:gd name="T7" fmla="*/ 37 h 52"/>
                  <a:gd name="T8" fmla="*/ 3 w 52"/>
                  <a:gd name="T9" fmla="*/ 41 h 52"/>
                  <a:gd name="T10" fmla="*/ 6 w 52"/>
                  <a:gd name="T11" fmla="*/ 44 h 52"/>
                  <a:gd name="T12" fmla="*/ 9 w 52"/>
                  <a:gd name="T13" fmla="*/ 47 h 52"/>
                  <a:gd name="T14" fmla="*/ 10 w 52"/>
                  <a:gd name="T15" fmla="*/ 49 h 52"/>
                  <a:gd name="T16" fmla="*/ 13 w 52"/>
                  <a:gd name="T17" fmla="*/ 52 h 52"/>
                  <a:gd name="T18" fmla="*/ 24 w 52"/>
                  <a:gd name="T19" fmla="*/ 50 h 52"/>
                  <a:gd name="T20" fmla="*/ 52 w 52"/>
                  <a:gd name="T21" fmla="*/ 43 h 52"/>
                  <a:gd name="T22" fmla="*/ 45 w 52"/>
                  <a:gd name="T23" fmla="*/ 36 h 52"/>
                  <a:gd name="T24" fmla="*/ 41 w 52"/>
                  <a:gd name="T25" fmla="*/ 32 h 52"/>
                  <a:gd name="T26" fmla="*/ 40 w 52"/>
                  <a:gd name="T27" fmla="*/ 27 h 52"/>
                  <a:gd name="T28" fmla="*/ 35 w 52"/>
                  <a:gd name="T29" fmla="*/ 24 h 52"/>
                  <a:gd name="T30" fmla="*/ 35 w 52"/>
                  <a:gd name="T31" fmla="*/ 19 h 52"/>
                  <a:gd name="T32" fmla="*/ 32 w 52"/>
                  <a:gd name="T33" fmla="*/ 13 h 52"/>
                  <a:gd name="T34" fmla="*/ 29 w 52"/>
                  <a:gd name="T35" fmla="*/ 8 h 52"/>
                  <a:gd name="T36" fmla="*/ 28 w 52"/>
                  <a:gd name="T37" fmla="*/ 0 h 52"/>
                  <a:gd name="T38" fmla="*/ 0 w 52"/>
                  <a:gd name="T39" fmla="*/ 28 h 52"/>
                  <a:gd name="T40" fmla="*/ 0 w 52"/>
                  <a:gd name="T41" fmla="*/ 2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2" h="52">
                    <a:moveTo>
                      <a:pt x="0" y="28"/>
                    </a:moveTo>
                    <a:lnTo>
                      <a:pt x="0" y="32"/>
                    </a:lnTo>
                    <a:lnTo>
                      <a:pt x="0" y="35"/>
                    </a:lnTo>
                    <a:lnTo>
                      <a:pt x="2" y="37"/>
                    </a:lnTo>
                    <a:lnTo>
                      <a:pt x="3" y="41"/>
                    </a:lnTo>
                    <a:lnTo>
                      <a:pt x="6" y="44"/>
                    </a:lnTo>
                    <a:lnTo>
                      <a:pt x="9" y="47"/>
                    </a:lnTo>
                    <a:lnTo>
                      <a:pt x="10" y="49"/>
                    </a:lnTo>
                    <a:lnTo>
                      <a:pt x="13" y="52"/>
                    </a:lnTo>
                    <a:lnTo>
                      <a:pt x="24" y="50"/>
                    </a:lnTo>
                    <a:lnTo>
                      <a:pt x="52" y="43"/>
                    </a:lnTo>
                    <a:lnTo>
                      <a:pt x="45" y="36"/>
                    </a:lnTo>
                    <a:lnTo>
                      <a:pt x="41" y="32"/>
                    </a:lnTo>
                    <a:lnTo>
                      <a:pt x="40" y="27"/>
                    </a:lnTo>
                    <a:lnTo>
                      <a:pt x="35" y="24"/>
                    </a:lnTo>
                    <a:lnTo>
                      <a:pt x="35" y="19"/>
                    </a:lnTo>
                    <a:lnTo>
                      <a:pt x="32" y="13"/>
                    </a:lnTo>
                    <a:lnTo>
                      <a:pt x="29" y="8"/>
                    </a:lnTo>
                    <a:lnTo>
                      <a:pt x="28" y="0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39" name="Freeform 383">
                <a:extLst>
                  <a:ext uri="{FF2B5EF4-FFF2-40B4-BE49-F238E27FC236}">
                    <a16:creationId xmlns:a16="http://schemas.microsoft.com/office/drawing/2014/main" id="{7C1C8068-5FA8-4CB2-9B34-631DF3F3DF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" y="2075"/>
                <a:ext cx="13" cy="15"/>
              </a:xfrm>
              <a:custGeom>
                <a:avLst/>
                <a:gdLst>
                  <a:gd name="T0" fmla="*/ 6 w 40"/>
                  <a:gd name="T1" fmla="*/ 30 h 45"/>
                  <a:gd name="T2" fmla="*/ 15 w 40"/>
                  <a:gd name="T3" fmla="*/ 38 h 45"/>
                  <a:gd name="T4" fmla="*/ 26 w 40"/>
                  <a:gd name="T5" fmla="*/ 45 h 45"/>
                  <a:gd name="T6" fmla="*/ 32 w 40"/>
                  <a:gd name="T7" fmla="*/ 43 h 45"/>
                  <a:gd name="T8" fmla="*/ 37 w 40"/>
                  <a:gd name="T9" fmla="*/ 39 h 45"/>
                  <a:gd name="T10" fmla="*/ 40 w 40"/>
                  <a:gd name="T11" fmla="*/ 26 h 45"/>
                  <a:gd name="T12" fmla="*/ 39 w 40"/>
                  <a:gd name="T13" fmla="*/ 15 h 45"/>
                  <a:gd name="T14" fmla="*/ 36 w 40"/>
                  <a:gd name="T15" fmla="*/ 3 h 45"/>
                  <a:gd name="T16" fmla="*/ 32 w 40"/>
                  <a:gd name="T17" fmla="*/ 0 h 45"/>
                  <a:gd name="T18" fmla="*/ 26 w 40"/>
                  <a:gd name="T19" fmla="*/ 3 h 45"/>
                  <a:gd name="T20" fmla="*/ 0 w 40"/>
                  <a:gd name="T21" fmla="*/ 16 h 45"/>
                  <a:gd name="T22" fmla="*/ 6 w 40"/>
                  <a:gd name="T23" fmla="*/ 3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45">
                    <a:moveTo>
                      <a:pt x="6" y="30"/>
                    </a:moveTo>
                    <a:lnTo>
                      <a:pt x="15" y="38"/>
                    </a:lnTo>
                    <a:lnTo>
                      <a:pt x="26" y="45"/>
                    </a:lnTo>
                    <a:lnTo>
                      <a:pt x="32" y="43"/>
                    </a:lnTo>
                    <a:lnTo>
                      <a:pt x="37" y="39"/>
                    </a:lnTo>
                    <a:lnTo>
                      <a:pt x="40" y="26"/>
                    </a:lnTo>
                    <a:lnTo>
                      <a:pt x="39" y="15"/>
                    </a:lnTo>
                    <a:lnTo>
                      <a:pt x="36" y="3"/>
                    </a:lnTo>
                    <a:lnTo>
                      <a:pt x="32" y="0"/>
                    </a:lnTo>
                    <a:lnTo>
                      <a:pt x="26" y="3"/>
                    </a:lnTo>
                    <a:lnTo>
                      <a:pt x="0" y="16"/>
                    </a:lnTo>
                    <a:lnTo>
                      <a:pt x="6" y="3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40" name="Freeform 384">
                <a:extLst>
                  <a:ext uri="{FF2B5EF4-FFF2-40B4-BE49-F238E27FC236}">
                    <a16:creationId xmlns:a16="http://schemas.microsoft.com/office/drawing/2014/main" id="{F6D816CA-576C-4495-93DA-13543C5F9E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8" y="2075"/>
                <a:ext cx="13" cy="15"/>
              </a:xfrm>
              <a:custGeom>
                <a:avLst/>
                <a:gdLst>
                  <a:gd name="T0" fmla="*/ 6 w 40"/>
                  <a:gd name="T1" fmla="*/ 30 h 45"/>
                  <a:gd name="T2" fmla="*/ 15 w 40"/>
                  <a:gd name="T3" fmla="*/ 38 h 45"/>
                  <a:gd name="T4" fmla="*/ 26 w 40"/>
                  <a:gd name="T5" fmla="*/ 45 h 45"/>
                  <a:gd name="T6" fmla="*/ 32 w 40"/>
                  <a:gd name="T7" fmla="*/ 43 h 45"/>
                  <a:gd name="T8" fmla="*/ 37 w 40"/>
                  <a:gd name="T9" fmla="*/ 39 h 45"/>
                  <a:gd name="T10" fmla="*/ 40 w 40"/>
                  <a:gd name="T11" fmla="*/ 26 h 45"/>
                  <a:gd name="T12" fmla="*/ 39 w 40"/>
                  <a:gd name="T13" fmla="*/ 15 h 45"/>
                  <a:gd name="T14" fmla="*/ 36 w 40"/>
                  <a:gd name="T15" fmla="*/ 3 h 45"/>
                  <a:gd name="T16" fmla="*/ 32 w 40"/>
                  <a:gd name="T17" fmla="*/ 0 h 45"/>
                  <a:gd name="T18" fmla="*/ 26 w 40"/>
                  <a:gd name="T19" fmla="*/ 3 h 45"/>
                  <a:gd name="T20" fmla="*/ 0 w 40"/>
                  <a:gd name="T21" fmla="*/ 16 h 45"/>
                  <a:gd name="T22" fmla="*/ 6 w 40"/>
                  <a:gd name="T23" fmla="*/ 30 h 45"/>
                  <a:gd name="T24" fmla="*/ 6 w 40"/>
                  <a:gd name="T25" fmla="*/ 3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45">
                    <a:moveTo>
                      <a:pt x="6" y="30"/>
                    </a:moveTo>
                    <a:lnTo>
                      <a:pt x="15" y="38"/>
                    </a:lnTo>
                    <a:lnTo>
                      <a:pt x="26" y="45"/>
                    </a:lnTo>
                    <a:lnTo>
                      <a:pt x="32" y="43"/>
                    </a:lnTo>
                    <a:lnTo>
                      <a:pt x="37" y="39"/>
                    </a:lnTo>
                    <a:lnTo>
                      <a:pt x="40" y="26"/>
                    </a:lnTo>
                    <a:lnTo>
                      <a:pt x="39" y="15"/>
                    </a:lnTo>
                    <a:lnTo>
                      <a:pt x="36" y="3"/>
                    </a:lnTo>
                    <a:lnTo>
                      <a:pt x="32" y="0"/>
                    </a:lnTo>
                    <a:lnTo>
                      <a:pt x="26" y="3"/>
                    </a:lnTo>
                    <a:lnTo>
                      <a:pt x="0" y="16"/>
                    </a:lnTo>
                    <a:lnTo>
                      <a:pt x="6" y="30"/>
                    </a:lnTo>
                    <a:lnTo>
                      <a:pt x="6" y="3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41" name="Freeform 385">
                <a:extLst>
                  <a:ext uri="{FF2B5EF4-FFF2-40B4-BE49-F238E27FC236}">
                    <a16:creationId xmlns:a16="http://schemas.microsoft.com/office/drawing/2014/main" id="{5C83AE19-8E0F-47DE-B579-25CFD9310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8" y="2091"/>
                <a:ext cx="48" cy="22"/>
              </a:xfrm>
              <a:custGeom>
                <a:avLst/>
                <a:gdLst>
                  <a:gd name="T0" fmla="*/ 23 w 146"/>
                  <a:gd name="T1" fmla="*/ 56 h 64"/>
                  <a:gd name="T2" fmla="*/ 40 w 146"/>
                  <a:gd name="T3" fmla="*/ 60 h 64"/>
                  <a:gd name="T4" fmla="*/ 51 w 146"/>
                  <a:gd name="T5" fmla="*/ 64 h 64"/>
                  <a:gd name="T6" fmla="*/ 75 w 146"/>
                  <a:gd name="T7" fmla="*/ 54 h 64"/>
                  <a:gd name="T8" fmla="*/ 125 w 146"/>
                  <a:gd name="T9" fmla="*/ 30 h 64"/>
                  <a:gd name="T10" fmla="*/ 146 w 146"/>
                  <a:gd name="T11" fmla="*/ 17 h 64"/>
                  <a:gd name="T12" fmla="*/ 137 w 146"/>
                  <a:gd name="T13" fmla="*/ 16 h 64"/>
                  <a:gd name="T14" fmla="*/ 124 w 146"/>
                  <a:gd name="T15" fmla="*/ 7 h 64"/>
                  <a:gd name="T16" fmla="*/ 115 w 146"/>
                  <a:gd name="T17" fmla="*/ 0 h 64"/>
                  <a:gd name="T18" fmla="*/ 108 w 146"/>
                  <a:gd name="T19" fmla="*/ 0 h 64"/>
                  <a:gd name="T20" fmla="*/ 56 w 146"/>
                  <a:gd name="T21" fmla="*/ 28 h 64"/>
                  <a:gd name="T22" fmla="*/ 48 w 146"/>
                  <a:gd name="T23" fmla="*/ 30 h 64"/>
                  <a:gd name="T24" fmla="*/ 26 w 146"/>
                  <a:gd name="T25" fmla="*/ 42 h 64"/>
                  <a:gd name="T26" fmla="*/ 18 w 146"/>
                  <a:gd name="T27" fmla="*/ 41 h 64"/>
                  <a:gd name="T28" fmla="*/ 5 w 146"/>
                  <a:gd name="T29" fmla="*/ 38 h 64"/>
                  <a:gd name="T30" fmla="*/ 0 w 146"/>
                  <a:gd name="T31" fmla="*/ 36 h 64"/>
                  <a:gd name="T32" fmla="*/ 10 w 146"/>
                  <a:gd name="T33" fmla="*/ 45 h 64"/>
                  <a:gd name="T34" fmla="*/ 23 w 146"/>
                  <a:gd name="T35" fmla="*/ 5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6" h="64">
                    <a:moveTo>
                      <a:pt x="23" y="56"/>
                    </a:moveTo>
                    <a:lnTo>
                      <a:pt x="40" y="60"/>
                    </a:lnTo>
                    <a:lnTo>
                      <a:pt x="51" y="64"/>
                    </a:lnTo>
                    <a:lnTo>
                      <a:pt x="75" y="54"/>
                    </a:lnTo>
                    <a:lnTo>
                      <a:pt x="125" y="30"/>
                    </a:lnTo>
                    <a:lnTo>
                      <a:pt x="146" y="17"/>
                    </a:lnTo>
                    <a:lnTo>
                      <a:pt x="137" y="16"/>
                    </a:lnTo>
                    <a:lnTo>
                      <a:pt x="124" y="7"/>
                    </a:lnTo>
                    <a:lnTo>
                      <a:pt x="115" y="0"/>
                    </a:lnTo>
                    <a:lnTo>
                      <a:pt x="108" y="0"/>
                    </a:lnTo>
                    <a:lnTo>
                      <a:pt x="56" y="28"/>
                    </a:lnTo>
                    <a:lnTo>
                      <a:pt x="48" y="30"/>
                    </a:lnTo>
                    <a:lnTo>
                      <a:pt x="26" y="42"/>
                    </a:lnTo>
                    <a:lnTo>
                      <a:pt x="18" y="41"/>
                    </a:lnTo>
                    <a:lnTo>
                      <a:pt x="5" y="38"/>
                    </a:lnTo>
                    <a:lnTo>
                      <a:pt x="0" y="36"/>
                    </a:lnTo>
                    <a:lnTo>
                      <a:pt x="10" y="45"/>
                    </a:lnTo>
                    <a:lnTo>
                      <a:pt x="23" y="56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42" name="Freeform 386">
                <a:extLst>
                  <a:ext uri="{FF2B5EF4-FFF2-40B4-BE49-F238E27FC236}">
                    <a16:creationId xmlns:a16="http://schemas.microsoft.com/office/drawing/2014/main" id="{8AD3BF78-DE07-4FFD-84A9-3D2C20B4E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8" y="2091"/>
                <a:ext cx="48" cy="22"/>
              </a:xfrm>
              <a:custGeom>
                <a:avLst/>
                <a:gdLst>
                  <a:gd name="T0" fmla="*/ 23 w 146"/>
                  <a:gd name="T1" fmla="*/ 56 h 64"/>
                  <a:gd name="T2" fmla="*/ 40 w 146"/>
                  <a:gd name="T3" fmla="*/ 60 h 64"/>
                  <a:gd name="T4" fmla="*/ 51 w 146"/>
                  <a:gd name="T5" fmla="*/ 64 h 64"/>
                  <a:gd name="T6" fmla="*/ 75 w 146"/>
                  <a:gd name="T7" fmla="*/ 54 h 64"/>
                  <a:gd name="T8" fmla="*/ 125 w 146"/>
                  <a:gd name="T9" fmla="*/ 30 h 64"/>
                  <a:gd name="T10" fmla="*/ 146 w 146"/>
                  <a:gd name="T11" fmla="*/ 17 h 64"/>
                  <a:gd name="T12" fmla="*/ 137 w 146"/>
                  <a:gd name="T13" fmla="*/ 16 h 64"/>
                  <a:gd name="T14" fmla="*/ 124 w 146"/>
                  <a:gd name="T15" fmla="*/ 7 h 64"/>
                  <a:gd name="T16" fmla="*/ 115 w 146"/>
                  <a:gd name="T17" fmla="*/ 0 h 64"/>
                  <a:gd name="T18" fmla="*/ 108 w 146"/>
                  <a:gd name="T19" fmla="*/ 0 h 64"/>
                  <a:gd name="T20" fmla="*/ 56 w 146"/>
                  <a:gd name="T21" fmla="*/ 28 h 64"/>
                  <a:gd name="T22" fmla="*/ 48 w 146"/>
                  <a:gd name="T23" fmla="*/ 30 h 64"/>
                  <a:gd name="T24" fmla="*/ 26 w 146"/>
                  <a:gd name="T25" fmla="*/ 42 h 64"/>
                  <a:gd name="T26" fmla="*/ 18 w 146"/>
                  <a:gd name="T27" fmla="*/ 41 h 64"/>
                  <a:gd name="T28" fmla="*/ 5 w 146"/>
                  <a:gd name="T29" fmla="*/ 38 h 64"/>
                  <a:gd name="T30" fmla="*/ 0 w 146"/>
                  <a:gd name="T31" fmla="*/ 36 h 64"/>
                  <a:gd name="T32" fmla="*/ 10 w 146"/>
                  <a:gd name="T33" fmla="*/ 45 h 64"/>
                  <a:gd name="T34" fmla="*/ 23 w 146"/>
                  <a:gd name="T35" fmla="*/ 56 h 64"/>
                  <a:gd name="T36" fmla="*/ 23 w 146"/>
                  <a:gd name="T37" fmla="*/ 5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6" h="64">
                    <a:moveTo>
                      <a:pt x="23" y="56"/>
                    </a:moveTo>
                    <a:lnTo>
                      <a:pt x="40" y="60"/>
                    </a:lnTo>
                    <a:lnTo>
                      <a:pt x="51" y="64"/>
                    </a:lnTo>
                    <a:lnTo>
                      <a:pt x="75" y="54"/>
                    </a:lnTo>
                    <a:lnTo>
                      <a:pt x="125" y="30"/>
                    </a:lnTo>
                    <a:lnTo>
                      <a:pt x="146" y="17"/>
                    </a:lnTo>
                    <a:lnTo>
                      <a:pt x="137" y="16"/>
                    </a:lnTo>
                    <a:lnTo>
                      <a:pt x="124" y="7"/>
                    </a:lnTo>
                    <a:lnTo>
                      <a:pt x="115" y="0"/>
                    </a:lnTo>
                    <a:lnTo>
                      <a:pt x="108" y="0"/>
                    </a:lnTo>
                    <a:lnTo>
                      <a:pt x="56" y="28"/>
                    </a:lnTo>
                    <a:lnTo>
                      <a:pt x="48" y="30"/>
                    </a:lnTo>
                    <a:lnTo>
                      <a:pt x="26" y="42"/>
                    </a:lnTo>
                    <a:lnTo>
                      <a:pt x="18" y="41"/>
                    </a:lnTo>
                    <a:lnTo>
                      <a:pt x="5" y="38"/>
                    </a:lnTo>
                    <a:lnTo>
                      <a:pt x="0" y="36"/>
                    </a:lnTo>
                    <a:lnTo>
                      <a:pt x="10" y="45"/>
                    </a:lnTo>
                    <a:lnTo>
                      <a:pt x="23" y="56"/>
                    </a:lnTo>
                    <a:lnTo>
                      <a:pt x="23" y="56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43" name="Freeform 387">
                <a:extLst>
                  <a:ext uri="{FF2B5EF4-FFF2-40B4-BE49-F238E27FC236}">
                    <a16:creationId xmlns:a16="http://schemas.microsoft.com/office/drawing/2014/main" id="{8A0C1463-AF67-41ED-B446-5A99828E0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2088"/>
                <a:ext cx="14" cy="8"/>
              </a:xfrm>
              <a:custGeom>
                <a:avLst/>
                <a:gdLst>
                  <a:gd name="T0" fmla="*/ 8 w 42"/>
                  <a:gd name="T1" fmla="*/ 3 h 24"/>
                  <a:gd name="T2" fmla="*/ 9 w 42"/>
                  <a:gd name="T3" fmla="*/ 4 h 24"/>
                  <a:gd name="T4" fmla="*/ 8 w 42"/>
                  <a:gd name="T5" fmla="*/ 6 h 24"/>
                  <a:gd name="T6" fmla="*/ 7 w 42"/>
                  <a:gd name="T7" fmla="*/ 6 h 24"/>
                  <a:gd name="T8" fmla="*/ 5 w 42"/>
                  <a:gd name="T9" fmla="*/ 7 h 24"/>
                  <a:gd name="T10" fmla="*/ 1 w 42"/>
                  <a:gd name="T11" fmla="*/ 7 h 24"/>
                  <a:gd name="T12" fmla="*/ 0 w 42"/>
                  <a:gd name="T13" fmla="*/ 6 h 24"/>
                  <a:gd name="T14" fmla="*/ 7 w 42"/>
                  <a:gd name="T15" fmla="*/ 12 h 24"/>
                  <a:gd name="T16" fmla="*/ 17 w 42"/>
                  <a:gd name="T17" fmla="*/ 21 h 24"/>
                  <a:gd name="T18" fmla="*/ 30 w 42"/>
                  <a:gd name="T19" fmla="*/ 24 h 24"/>
                  <a:gd name="T20" fmla="*/ 34 w 42"/>
                  <a:gd name="T21" fmla="*/ 24 h 24"/>
                  <a:gd name="T22" fmla="*/ 42 w 42"/>
                  <a:gd name="T23" fmla="*/ 12 h 24"/>
                  <a:gd name="T24" fmla="*/ 33 w 42"/>
                  <a:gd name="T25" fmla="*/ 13 h 24"/>
                  <a:gd name="T26" fmla="*/ 24 w 42"/>
                  <a:gd name="T27" fmla="*/ 12 h 24"/>
                  <a:gd name="T28" fmla="*/ 9 w 42"/>
                  <a:gd name="T29" fmla="*/ 0 h 24"/>
                  <a:gd name="T30" fmla="*/ 8 w 42"/>
                  <a:gd name="T31" fmla="*/ 0 h 24"/>
                  <a:gd name="T32" fmla="*/ 8 w 42"/>
                  <a:gd name="T33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24">
                    <a:moveTo>
                      <a:pt x="8" y="3"/>
                    </a:moveTo>
                    <a:lnTo>
                      <a:pt x="9" y="4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5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7" y="12"/>
                    </a:lnTo>
                    <a:lnTo>
                      <a:pt x="17" y="21"/>
                    </a:lnTo>
                    <a:lnTo>
                      <a:pt x="30" y="24"/>
                    </a:lnTo>
                    <a:lnTo>
                      <a:pt x="34" y="24"/>
                    </a:lnTo>
                    <a:lnTo>
                      <a:pt x="42" y="12"/>
                    </a:lnTo>
                    <a:lnTo>
                      <a:pt x="33" y="13"/>
                    </a:lnTo>
                    <a:lnTo>
                      <a:pt x="24" y="1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44" name="Freeform 388">
                <a:extLst>
                  <a:ext uri="{FF2B5EF4-FFF2-40B4-BE49-F238E27FC236}">
                    <a16:creationId xmlns:a16="http://schemas.microsoft.com/office/drawing/2014/main" id="{BE4E92EC-B825-44AF-9E82-ADDA3CFC96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7" y="2088"/>
                <a:ext cx="14" cy="8"/>
              </a:xfrm>
              <a:custGeom>
                <a:avLst/>
                <a:gdLst>
                  <a:gd name="T0" fmla="*/ 8 w 42"/>
                  <a:gd name="T1" fmla="*/ 3 h 24"/>
                  <a:gd name="T2" fmla="*/ 9 w 42"/>
                  <a:gd name="T3" fmla="*/ 4 h 24"/>
                  <a:gd name="T4" fmla="*/ 8 w 42"/>
                  <a:gd name="T5" fmla="*/ 6 h 24"/>
                  <a:gd name="T6" fmla="*/ 7 w 42"/>
                  <a:gd name="T7" fmla="*/ 6 h 24"/>
                  <a:gd name="T8" fmla="*/ 5 w 42"/>
                  <a:gd name="T9" fmla="*/ 7 h 24"/>
                  <a:gd name="T10" fmla="*/ 1 w 42"/>
                  <a:gd name="T11" fmla="*/ 7 h 24"/>
                  <a:gd name="T12" fmla="*/ 0 w 42"/>
                  <a:gd name="T13" fmla="*/ 6 h 24"/>
                  <a:gd name="T14" fmla="*/ 7 w 42"/>
                  <a:gd name="T15" fmla="*/ 12 h 24"/>
                  <a:gd name="T16" fmla="*/ 17 w 42"/>
                  <a:gd name="T17" fmla="*/ 21 h 24"/>
                  <a:gd name="T18" fmla="*/ 30 w 42"/>
                  <a:gd name="T19" fmla="*/ 24 h 24"/>
                  <a:gd name="T20" fmla="*/ 34 w 42"/>
                  <a:gd name="T21" fmla="*/ 24 h 24"/>
                  <a:gd name="T22" fmla="*/ 42 w 42"/>
                  <a:gd name="T23" fmla="*/ 12 h 24"/>
                  <a:gd name="T24" fmla="*/ 33 w 42"/>
                  <a:gd name="T25" fmla="*/ 13 h 24"/>
                  <a:gd name="T26" fmla="*/ 24 w 42"/>
                  <a:gd name="T27" fmla="*/ 12 h 24"/>
                  <a:gd name="T28" fmla="*/ 9 w 42"/>
                  <a:gd name="T29" fmla="*/ 0 h 24"/>
                  <a:gd name="T30" fmla="*/ 8 w 42"/>
                  <a:gd name="T31" fmla="*/ 0 h 24"/>
                  <a:gd name="T32" fmla="*/ 8 w 42"/>
                  <a:gd name="T33" fmla="*/ 3 h 24"/>
                  <a:gd name="T34" fmla="*/ 8 w 42"/>
                  <a:gd name="T35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" h="24">
                    <a:moveTo>
                      <a:pt x="8" y="3"/>
                    </a:moveTo>
                    <a:lnTo>
                      <a:pt x="9" y="4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5" y="7"/>
                    </a:lnTo>
                    <a:lnTo>
                      <a:pt x="1" y="7"/>
                    </a:lnTo>
                    <a:lnTo>
                      <a:pt x="0" y="6"/>
                    </a:lnTo>
                    <a:lnTo>
                      <a:pt x="7" y="12"/>
                    </a:lnTo>
                    <a:lnTo>
                      <a:pt x="17" y="21"/>
                    </a:lnTo>
                    <a:lnTo>
                      <a:pt x="30" y="24"/>
                    </a:lnTo>
                    <a:lnTo>
                      <a:pt x="34" y="24"/>
                    </a:lnTo>
                    <a:lnTo>
                      <a:pt x="42" y="12"/>
                    </a:lnTo>
                    <a:lnTo>
                      <a:pt x="33" y="13"/>
                    </a:lnTo>
                    <a:lnTo>
                      <a:pt x="24" y="12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8" y="3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45" name="Freeform 389">
                <a:extLst>
                  <a:ext uri="{FF2B5EF4-FFF2-40B4-BE49-F238E27FC236}">
                    <a16:creationId xmlns:a16="http://schemas.microsoft.com/office/drawing/2014/main" id="{14F3B41F-F593-433E-B1F3-BA091A5E2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3" y="1951"/>
                <a:ext cx="10" cy="10"/>
              </a:xfrm>
              <a:custGeom>
                <a:avLst/>
                <a:gdLst>
                  <a:gd name="T0" fmla="*/ 11 w 30"/>
                  <a:gd name="T1" fmla="*/ 30 h 30"/>
                  <a:gd name="T2" fmla="*/ 30 w 30"/>
                  <a:gd name="T3" fmla="*/ 19 h 30"/>
                  <a:gd name="T4" fmla="*/ 20 w 30"/>
                  <a:gd name="T5" fmla="*/ 0 h 30"/>
                  <a:gd name="T6" fmla="*/ 0 w 30"/>
                  <a:gd name="T7" fmla="*/ 12 h 30"/>
                  <a:gd name="T8" fmla="*/ 11 w 30"/>
                  <a:gd name="T9" fmla="*/ 30 h 30"/>
                  <a:gd name="T10" fmla="*/ 11 w 3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30">
                    <a:moveTo>
                      <a:pt x="11" y="30"/>
                    </a:moveTo>
                    <a:lnTo>
                      <a:pt x="30" y="19"/>
                    </a:lnTo>
                    <a:lnTo>
                      <a:pt x="20" y="0"/>
                    </a:lnTo>
                    <a:lnTo>
                      <a:pt x="0" y="12"/>
                    </a:lnTo>
                    <a:lnTo>
                      <a:pt x="11" y="30"/>
                    </a:lnTo>
                    <a:lnTo>
                      <a:pt x="11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46" name="Freeform 390">
                <a:extLst>
                  <a:ext uri="{FF2B5EF4-FFF2-40B4-BE49-F238E27FC236}">
                    <a16:creationId xmlns:a16="http://schemas.microsoft.com/office/drawing/2014/main" id="{B548924D-EA5C-480A-AFCC-1C29E2215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1952"/>
                <a:ext cx="9" cy="9"/>
              </a:xfrm>
              <a:custGeom>
                <a:avLst/>
                <a:gdLst>
                  <a:gd name="T0" fmla="*/ 10 w 27"/>
                  <a:gd name="T1" fmla="*/ 27 h 27"/>
                  <a:gd name="T2" fmla="*/ 27 w 27"/>
                  <a:gd name="T3" fmla="*/ 17 h 27"/>
                  <a:gd name="T4" fmla="*/ 18 w 27"/>
                  <a:gd name="T5" fmla="*/ 0 h 27"/>
                  <a:gd name="T6" fmla="*/ 0 w 27"/>
                  <a:gd name="T7" fmla="*/ 9 h 27"/>
                  <a:gd name="T8" fmla="*/ 10 w 27"/>
                  <a:gd name="T9" fmla="*/ 27 h 27"/>
                  <a:gd name="T10" fmla="*/ 10 w 27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7">
                    <a:moveTo>
                      <a:pt x="10" y="27"/>
                    </a:moveTo>
                    <a:lnTo>
                      <a:pt x="27" y="17"/>
                    </a:lnTo>
                    <a:lnTo>
                      <a:pt x="18" y="0"/>
                    </a:lnTo>
                    <a:lnTo>
                      <a:pt x="0" y="9"/>
                    </a:lnTo>
                    <a:lnTo>
                      <a:pt x="10" y="27"/>
                    </a:lnTo>
                    <a:lnTo>
                      <a:pt x="10" y="27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47" name="Freeform 391">
                <a:extLst>
                  <a:ext uri="{FF2B5EF4-FFF2-40B4-BE49-F238E27FC236}">
                    <a16:creationId xmlns:a16="http://schemas.microsoft.com/office/drawing/2014/main" id="{1F22ED38-B9A0-4A22-93F9-D09FBC493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1952"/>
                <a:ext cx="9" cy="9"/>
              </a:xfrm>
              <a:custGeom>
                <a:avLst/>
                <a:gdLst>
                  <a:gd name="T0" fmla="*/ 10 w 27"/>
                  <a:gd name="T1" fmla="*/ 27 h 27"/>
                  <a:gd name="T2" fmla="*/ 27 w 27"/>
                  <a:gd name="T3" fmla="*/ 17 h 27"/>
                  <a:gd name="T4" fmla="*/ 18 w 27"/>
                  <a:gd name="T5" fmla="*/ 0 h 27"/>
                  <a:gd name="T6" fmla="*/ 0 w 27"/>
                  <a:gd name="T7" fmla="*/ 9 h 27"/>
                  <a:gd name="T8" fmla="*/ 10 w 27"/>
                  <a:gd name="T9" fmla="*/ 27 h 27"/>
                  <a:gd name="T10" fmla="*/ 10 w 27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7">
                    <a:moveTo>
                      <a:pt x="10" y="27"/>
                    </a:moveTo>
                    <a:lnTo>
                      <a:pt x="27" y="17"/>
                    </a:lnTo>
                    <a:lnTo>
                      <a:pt x="18" y="0"/>
                    </a:lnTo>
                    <a:lnTo>
                      <a:pt x="0" y="9"/>
                    </a:lnTo>
                    <a:lnTo>
                      <a:pt x="10" y="27"/>
                    </a:lnTo>
                    <a:lnTo>
                      <a:pt x="10" y="27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48" name="Freeform 392">
                <a:extLst>
                  <a:ext uri="{FF2B5EF4-FFF2-40B4-BE49-F238E27FC236}">
                    <a16:creationId xmlns:a16="http://schemas.microsoft.com/office/drawing/2014/main" id="{76A5F2E7-3701-4DFE-8B7A-10B73C832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7" y="1955"/>
                <a:ext cx="9" cy="9"/>
              </a:xfrm>
              <a:custGeom>
                <a:avLst/>
                <a:gdLst>
                  <a:gd name="T0" fmla="*/ 12 w 27"/>
                  <a:gd name="T1" fmla="*/ 27 h 28"/>
                  <a:gd name="T2" fmla="*/ 27 w 27"/>
                  <a:gd name="T3" fmla="*/ 16 h 28"/>
                  <a:gd name="T4" fmla="*/ 17 w 27"/>
                  <a:gd name="T5" fmla="*/ 0 h 28"/>
                  <a:gd name="T6" fmla="*/ 0 w 27"/>
                  <a:gd name="T7" fmla="*/ 9 h 28"/>
                  <a:gd name="T8" fmla="*/ 9 w 27"/>
                  <a:gd name="T9" fmla="*/ 28 h 28"/>
                  <a:gd name="T10" fmla="*/ 9 w 27"/>
                  <a:gd name="T11" fmla="*/ 28 h 28"/>
                  <a:gd name="T12" fmla="*/ 12 w 27"/>
                  <a:gd name="T13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8">
                    <a:moveTo>
                      <a:pt x="12" y="27"/>
                    </a:moveTo>
                    <a:lnTo>
                      <a:pt x="27" y="16"/>
                    </a:lnTo>
                    <a:lnTo>
                      <a:pt x="17" y="0"/>
                    </a:lnTo>
                    <a:lnTo>
                      <a:pt x="0" y="9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12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49" name="Freeform 393">
                <a:extLst>
                  <a:ext uri="{FF2B5EF4-FFF2-40B4-BE49-F238E27FC236}">
                    <a16:creationId xmlns:a16="http://schemas.microsoft.com/office/drawing/2014/main" id="{CA124472-DA51-436E-83A3-545D3E0B7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1956"/>
                <a:ext cx="9" cy="9"/>
              </a:xfrm>
              <a:custGeom>
                <a:avLst/>
                <a:gdLst>
                  <a:gd name="T0" fmla="*/ 10 w 27"/>
                  <a:gd name="T1" fmla="*/ 27 h 27"/>
                  <a:gd name="T2" fmla="*/ 27 w 27"/>
                  <a:gd name="T3" fmla="*/ 17 h 27"/>
                  <a:gd name="T4" fmla="*/ 18 w 27"/>
                  <a:gd name="T5" fmla="*/ 0 h 27"/>
                  <a:gd name="T6" fmla="*/ 0 w 27"/>
                  <a:gd name="T7" fmla="*/ 9 h 27"/>
                  <a:gd name="T8" fmla="*/ 10 w 27"/>
                  <a:gd name="T9" fmla="*/ 27 h 27"/>
                  <a:gd name="T10" fmla="*/ 10 w 27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7">
                    <a:moveTo>
                      <a:pt x="10" y="27"/>
                    </a:moveTo>
                    <a:lnTo>
                      <a:pt x="27" y="17"/>
                    </a:lnTo>
                    <a:lnTo>
                      <a:pt x="18" y="0"/>
                    </a:lnTo>
                    <a:lnTo>
                      <a:pt x="0" y="9"/>
                    </a:lnTo>
                    <a:lnTo>
                      <a:pt x="10" y="27"/>
                    </a:lnTo>
                    <a:lnTo>
                      <a:pt x="10" y="27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50" name="Freeform 394">
                <a:extLst>
                  <a:ext uri="{FF2B5EF4-FFF2-40B4-BE49-F238E27FC236}">
                    <a16:creationId xmlns:a16="http://schemas.microsoft.com/office/drawing/2014/main" id="{5A60DFCE-58ED-4BE1-A596-01EA2AA270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1956"/>
                <a:ext cx="9" cy="9"/>
              </a:xfrm>
              <a:custGeom>
                <a:avLst/>
                <a:gdLst>
                  <a:gd name="T0" fmla="*/ 10 w 27"/>
                  <a:gd name="T1" fmla="*/ 27 h 27"/>
                  <a:gd name="T2" fmla="*/ 27 w 27"/>
                  <a:gd name="T3" fmla="*/ 17 h 27"/>
                  <a:gd name="T4" fmla="*/ 18 w 27"/>
                  <a:gd name="T5" fmla="*/ 0 h 27"/>
                  <a:gd name="T6" fmla="*/ 0 w 27"/>
                  <a:gd name="T7" fmla="*/ 9 h 27"/>
                  <a:gd name="T8" fmla="*/ 10 w 27"/>
                  <a:gd name="T9" fmla="*/ 27 h 27"/>
                  <a:gd name="T10" fmla="*/ 10 w 27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7">
                    <a:moveTo>
                      <a:pt x="10" y="27"/>
                    </a:moveTo>
                    <a:lnTo>
                      <a:pt x="27" y="17"/>
                    </a:lnTo>
                    <a:lnTo>
                      <a:pt x="18" y="0"/>
                    </a:lnTo>
                    <a:lnTo>
                      <a:pt x="0" y="9"/>
                    </a:lnTo>
                    <a:lnTo>
                      <a:pt x="10" y="27"/>
                    </a:lnTo>
                    <a:lnTo>
                      <a:pt x="10" y="27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51" name="Freeform 395">
                <a:extLst>
                  <a:ext uri="{FF2B5EF4-FFF2-40B4-BE49-F238E27FC236}">
                    <a16:creationId xmlns:a16="http://schemas.microsoft.com/office/drawing/2014/main" id="{93BC8BBC-5086-414C-91A0-D065DEC92E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5" y="1961"/>
                <a:ext cx="10" cy="10"/>
              </a:xfrm>
              <a:custGeom>
                <a:avLst/>
                <a:gdLst>
                  <a:gd name="T0" fmla="*/ 10 w 28"/>
                  <a:gd name="T1" fmla="*/ 28 h 28"/>
                  <a:gd name="T2" fmla="*/ 28 w 28"/>
                  <a:gd name="T3" fmla="*/ 19 h 28"/>
                  <a:gd name="T4" fmla="*/ 18 w 28"/>
                  <a:gd name="T5" fmla="*/ 0 h 28"/>
                  <a:gd name="T6" fmla="*/ 0 w 28"/>
                  <a:gd name="T7" fmla="*/ 11 h 28"/>
                  <a:gd name="T8" fmla="*/ 10 w 28"/>
                  <a:gd name="T9" fmla="*/ 28 h 28"/>
                  <a:gd name="T10" fmla="*/ 10 w 28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8">
                    <a:moveTo>
                      <a:pt x="10" y="28"/>
                    </a:moveTo>
                    <a:lnTo>
                      <a:pt x="28" y="19"/>
                    </a:lnTo>
                    <a:lnTo>
                      <a:pt x="18" y="0"/>
                    </a:lnTo>
                    <a:lnTo>
                      <a:pt x="0" y="11"/>
                    </a:lnTo>
                    <a:lnTo>
                      <a:pt x="10" y="28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52" name="Freeform 396">
                <a:extLst>
                  <a:ext uri="{FF2B5EF4-FFF2-40B4-BE49-F238E27FC236}">
                    <a16:creationId xmlns:a16="http://schemas.microsoft.com/office/drawing/2014/main" id="{A8A46B80-7575-4149-8DB9-9DD45E339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" y="1963"/>
                <a:ext cx="10" cy="9"/>
              </a:xfrm>
              <a:custGeom>
                <a:avLst/>
                <a:gdLst>
                  <a:gd name="T0" fmla="*/ 11 w 29"/>
                  <a:gd name="T1" fmla="*/ 29 h 29"/>
                  <a:gd name="T2" fmla="*/ 29 w 29"/>
                  <a:gd name="T3" fmla="*/ 18 h 29"/>
                  <a:gd name="T4" fmla="*/ 18 w 29"/>
                  <a:gd name="T5" fmla="*/ 0 h 29"/>
                  <a:gd name="T6" fmla="*/ 0 w 29"/>
                  <a:gd name="T7" fmla="*/ 11 h 29"/>
                  <a:gd name="T8" fmla="*/ 11 w 29"/>
                  <a:gd name="T9" fmla="*/ 29 h 29"/>
                  <a:gd name="T10" fmla="*/ 11 w 2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lnTo>
                      <a:pt x="29" y="18"/>
                    </a:lnTo>
                    <a:lnTo>
                      <a:pt x="18" y="0"/>
                    </a:lnTo>
                    <a:lnTo>
                      <a:pt x="0" y="11"/>
                    </a:lnTo>
                    <a:lnTo>
                      <a:pt x="11" y="29"/>
                    </a:lnTo>
                    <a:lnTo>
                      <a:pt x="11" y="29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53" name="Freeform 397">
                <a:extLst>
                  <a:ext uri="{FF2B5EF4-FFF2-40B4-BE49-F238E27FC236}">
                    <a16:creationId xmlns:a16="http://schemas.microsoft.com/office/drawing/2014/main" id="{C57D4FF5-934E-49AB-B073-D346F16CAD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" y="1963"/>
                <a:ext cx="10" cy="9"/>
              </a:xfrm>
              <a:custGeom>
                <a:avLst/>
                <a:gdLst>
                  <a:gd name="T0" fmla="*/ 11 w 29"/>
                  <a:gd name="T1" fmla="*/ 29 h 29"/>
                  <a:gd name="T2" fmla="*/ 29 w 29"/>
                  <a:gd name="T3" fmla="*/ 18 h 29"/>
                  <a:gd name="T4" fmla="*/ 18 w 29"/>
                  <a:gd name="T5" fmla="*/ 0 h 29"/>
                  <a:gd name="T6" fmla="*/ 0 w 29"/>
                  <a:gd name="T7" fmla="*/ 11 h 29"/>
                  <a:gd name="T8" fmla="*/ 11 w 29"/>
                  <a:gd name="T9" fmla="*/ 29 h 29"/>
                  <a:gd name="T10" fmla="*/ 11 w 2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lnTo>
                      <a:pt x="29" y="18"/>
                    </a:lnTo>
                    <a:lnTo>
                      <a:pt x="18" y="0"/>
                    </a:lnTo>
                    <a:lnTo>
                      <a:pt x="0" y="11"/>
                    </a:lnTo>
                    <a:lnTo>
                      <a:pt x="11" y="29"/>
                    </a:lnTo>
                    <a:lnTo>
                      <a:pt x="11" y="29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54" name="Freeform 398">
                <a:extLst>
                  <a:ext uri="{FF2B5EF4-FFF2-40B4-BE49-F238E27FC236}">
                    <a16:creationId xmlns:a16="http://schemas.microsoft.com/office/drawing/2014/main" id="{3647276D-07C4-473C-9B15-0C4ACE56E1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9" y="1965"/>
                <a:ext cx="9" cy="9"/>
              </a:xfrm>
              <a:custGeom>
                <a:avLst/>
                <a:gdLst>
                  <a:gd name="T0" fmla="*/ 9 w 29"/>
                  <a:gd name="T1" fmla="*/ 28 h 28"/>
                  <a:gd name="T2" fmla="*/ 29 w 29"/>
                  <a:gd name="T3" fmla="*/ 18 h 28"/>
                  <a:gd name="T4" fmla="*/ 20 w 29"/>
                  <a:gd name="T5" fmla="*/ 0 h 28"/>
                  <a:gd name="T6" fmla="*/ 0 w 29"/>
                  <a:gd name="T7" fmla="*/ 10 h 28"/>
                  <a:gd name="T8" fmla="*/ 9 w 29"/>
                  <a:gd name="T9" fmla="*/ 28 h 28"/>
                  <a:gd name="T10" fmla="*/ 9 w 2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8">
                    <a:moveTo>
                      <a:pt x="9" y="28"/>
                    </a:moveTo>
                    <a:lnTo>
                      <a:pt x="29" y="18"/>
                    </a:lnTo>
                    <a:lnTo>
                      <a:pt x="20" y="0"/>
                    </a:lnTo>
                    <a:lnTo>
                      <a:pt x="0" y="10"/>
                    </a:lnTo>
                    <a:lnTo>
                      <a:pt x="9" y="28"/>
                    </a:lnTo>
                    <a:lnTo>
                      <a:pt x="9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55" name="Freeform 399">
                <a:extLst>
                  <a:ext uri="{FF2B5EF4-FFF2-40B4-BE49-F238E27FC236}">
                    <a16:creationId xmlns:a16="http://schemas.microsoft.com/office/drawing/2014/main" id="{DEE43F53-EAA6-45C0-95B2-4190152DB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" y="1966"/>
                <a:ext cx="10" cy="9"/>
              </a:xfrm>
              <a:custGeom>
                <a:avLst/>
                <a:gdLst>
                  <a:gd name="T0" fmla="*/ 10 w 29"/>
                  <a:gd name="T1" fmla="*/ 27 h 27"/>
                  <a:gd name="T2" fmla="*/ 29 w 29"/>
                  <a:gd name="T3" fmla="*/ 18 h 27"/>
                  <a:gd name="T4" fmla="*/ 18 w 29"/>
                  <a:gd name="T5" fmla="*/ 0 h 27"/>
                  <a:gd name="T6" fmla="*/ 0 w 29"/>
                  <a:gd name="T7" fmla="*/ 10 h 27"/>
                  <a:gd name="T8" fmla="*/ 10 w 29"/>
                  <a:gd name="T9" fmla="*/ 27 h 27"/>
                  <a:gd name="T10" fmla="*/ 10 w 29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7">
                    <a:moveTo>
                      <a:pt x="10" y="27"/>
                    </a:moveTo>
                    <a:lnTo>
                      <a:pt x="29" y="18"/>
                    </a:lnTo>
                    <a:lnTo>
                      <a:pt x="18" y="0"/>
                    </a:lnTo>
                    <a:lnTo>
                      <a:pt x="0" y="10"/>
                    </a:lnTo>
                    <a:lnTo>
                      <a:pt x="10" y="27"/>
                    </a:lnTo>
                    <a:lnTo>
                      <a:pt x="10" y="27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56" name="Freeform 400">
                <a:extLst>
                  <a:ext uri="{FF2B5EF4-FFF2-40B4-BE49-F238E27FC236}">
                    <a16:creationId xmlns:a16="http://schemas.microsoft.com/office/drawing/2014/main" id="{F64D2E9A-577F-4CEB-BE39-6E286F12C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" y="1966"/>
                <a:ext cx="10" cy="9"/>
              </a:xfrm>
              <a:custGeom>
                <a:avLst/>
                <a:gdLst>
                  <a:gd name="T0" fmla="*/ 10 w 29"/>
                  <a:gd name="T1" fmla="*/ 27 h 27"/>
                  <a:gd name="T2" fmla="*/ 29 w 29"/>
                  <a:gd name="T3" fmla="*/ 18 h 27"/>
                  <a:gd name="T4" fmla="*/ 18 w 29"/>
                  <a:gd name="T5" fmla="*/ 0 h 27"/>
                  <a:gd name="T6" fmla="*/ 0 w 29"/>
                  <a:gd name="T7" fmla="*/ 10 h 27"/>
                  <a:gd name="T8" fmla="*/ 10 w 29"/>
                  <a:gd name="T9" fmla="*/ 27 h 27"/>
                  <a:gd name="T10" fmla="*/ 10 w 29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7">
                    <a:moveTo>
                      <a:pt x="10" y="27"/>
                    </a:moveTo>
                    <a:lnTo>
                      <a:pt x="29" y="18"/>
                    </a:lnTo>
                    <a:lnTo>
                      <a:pt x="18" y="0"/>
                    </a:lnTo>
                    <a:lnTo>
                      <a:pt x="0" y="10"/>
                    </a:lnTo>
                    <a:lnTo>
                      <a:pt x="10" y="27"/>
                    </a:lnTo>
                    <a:lnTo>
                      <a:pt x="10" y="27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57" name="Freeform 401">
                <a:extLst>
                  <a:ext uri="{FF2B5EF4-FFF2-40B4-BE49-F238E27FC236}">
                    <a16:creationId xmlns:a16="http://schemas.microsoft.com/office/drawing/2014/main" id="{5E5B9DB3-3E55-4DB3-84C7-799F0B50E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1968"/>
                <a:ext cx="10" cy="9"/>
              </a:xfrm>
              <a:custGeom>
                <a:avLst/>
                <a:gdLst>
                  <a:gd name="T0" fmla="*/ 9 w 29"/>
                  <a:gd name="T1" fmla="*/ 28 h 28"/>
                  <a:gd name="T2" fmla="*/ 29 w 29"/>
                  <a:gd name="T3" fmla="*/ 18 h 28"/>
                  <a:gd name="T4" fmla="*/ 17 w 29"/>
                  <a:gd name="T5" fmla="*/ 0 h 28"/>
                  <a:gd name="T6" fmla="*/ 0 w 29"/>
                  <a:gd name="T7" fmla="*/ 10 h 28"/>
                  <a:gd name="T8" fmla="*/ 9 w 29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">
                    <a:moveTo>
                      <a:pt x="9" y="28"/>
                    </a:moveTo>
                    <a:lnTo>
                      <a:pt x="29" y="18"/>
                    </a:lnTo>
                    <a:lnTo>
                      <a:pt x="17" y="0"/>
                    </a:lnTo>
                    <a:lnTo>
                      <a:pt x="0" y="10"/>
                    </a:lnTo>
                    <a:lnTo>
                      <a:pt x="9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58" name="Freeform 402">
                <a:extLst>
                  <a:ext uri="{FF2B5EF4-FFF2-40B4-BE49-F238E27FC236}">
                    <a16:creationId xmlns:a16="http://schemas.microsoft.com/office/drawing/2014/main" id="{331CC31A-71A4-434F-A8BB-3DB2BFC225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1969"/>
                <a:ext cx="10" cy="10"/>
              </a:xfrm>
              <a:custGeom>
                <a:avLst/>
                <a:gdLst>
                  <a:gd name="T0" fmla="*/ 11 w 29"/>
                  <a:gd name="T1" fmla="*/ 28 h 28"/>
                  <a:gd name="T2" fmla="*/ 29 w 29"/>
                  <a:gd name="T3" fmla="*/ 19 h 28"/>
                  <a:gd name="T4" fmla="*/ 18 w 29"/>
                  <a:gd name="T5" fmla="*/ 0 h 28"/>
                  <a:gd name="T6" fmla="*/ 0 w 29"/>
                  <a:gd name="T7" fmla="*/ 11 h 28"/>
                  <a:gd name="T8" fmla="*/ 11 w 29"/>
                  <a:gd name="T9" fmla="*/ 28 h 28"/>
                  <a:gd name="T10" fmla="*/ 11 w 2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8">
                    <a:moveTo>
                      <a:pt x="11" y="28"/>
                    </a:moveTo>
                    <a:lnTo>
                      <a:pt x="29" y="19"/>
                    </a:lnTo>
                    <a:lnTo>
                      <a:pt x="18" y="0"/>
                    </a:lnTo>
                    <a:lnTo>
                      <a:pt x="0" y="11"/>
                    </a:lnTo>
                    <a:lnTo>
                      <a:pt x="11" y="28"/>
                    </a:ln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59" name="Freeform 403">
                <a:extLst>
                  <a:ext uri="{FF2B5EF4-FFF2-40B4-BE49-F238E27FC236}">
                    <a16:creationId xmlns:a16="http://schemas.microsoft.com/office/drawing/2014/main" id="{3903CE6C-4B61-4E2B-924E-2ACD8C9902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1969"/>
                <a:ext cx="10" cy="10"/>
              </a:xfrm>
              <a:custGeom>
                <a:avLst/>
                <a:gdLst>
                  <a:gd name="T0" fmla="*/ 11 w 29"/>
                  <a:gd name="T1" fmla="*/ 28 h 28"/>
                  <a:gd name="T2" fmla="*/ 29 w 29"/>
                  <a:gd name="T3" fmla="*/ 19 h 28"/>
                  <a:gd name="T4" fmla="*/ 18 w 29"/>
                  <a:gd name="T5" fmla="*/ 0 h 28"/>
                  <a:gd name="T6" fmla="*/ 0 w 29"/>
                  <a:gd name="T7" fmla="*/ 11 h 28"/>
                  <a:gd name="T8" fmla="*/ 11 w 29"/>
                  <a:gd name="T9" fmla="*/ 28 h 28"/>
                  <a:gd name="T10" fmla="*/ 11 w 2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8">
                    <a:moveTo>
                      <a:pt x="11" y="28"/>
                    </a:moveTo>
                    <a:lnTo>
                      <a:pt x="29" y="19"/>
                    </a:lnTo>
                    <a:lnTo>
                      <a:pt x="18" y="0"/>
                    </a:lnTo>
                    <a:lnTo>
                      <a:pt x="0" y="11"/>
                    </a:lnTo>
                    <a:lnTo>
                      <a:pt x="11" y="28"/>
                    </a:lnTo>
                    <a:lnTo>
                      <a:pt x="11" y="28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60" name="Freeform 404">
                <a:extLst>
                  <a:ext uri="{FF2B5EF4-FFF2-40B4-BE49-F238E27FC236}">
                    <a16:creationId xmlns:a16="http://schemas.microsoft.com/office/drawing/2014/main" id="{15F3D4A9-3238-4F13-91AC-819893CC5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1971"/>
                <a:ext cx="10" cy="10"/>
              </a:xfrm>
              <a:custGeom>
                <a:avLst/>
                <a:gdLst>
                  <a:gd name="T0" fmla="*/ 11 w 29"/>
                  <a:gd name="T1" fmla="*/ 30 h 30"/>
                  <a:gd name="T2" fmla="*/ 29 w 29"/>
                  <a:gd name="T3" fmla="*/ 19 h 30"/>
                  <a:gd name="T4" fmla="*/ 19 w 29"/>
                  <a:gd name="T5" fmla="*/ 0 h 30"/>
                  <a:gd name="T6" fmla="*/ 0 w 29"/>
                  <a:gd name="T7" fmla="*/ 10 h 30"/>
                  <a:gd name="T8" fmla="*/ 11 w 29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0">
                    <a:moveTo>
                      <a:pt x="11" y="30"/>
                    </a:moveTo>
                    <a:lnTo>
                      <a:pt x="29" y="19"/>
                    </a:lnTo>
                    <a:lnTo>
                      <a:pt x="19" y="0"/>
                    </a:lnTo>
                    <a:lnTo>
                      <a:pt x="0" y="10"/>
                    </a:lnTo>
                    <a:lnTo>
                      <a:pt x="11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61" name="Freeform 405">
                <a:extLst>
                  <a:ext uri="{FF2B5EF4-FFF2-40B4-BE49-F238E27FC236}">
                    <a16:creationId xmlns:a16="http://schemas.microsoft.com/office/drawing/2014/main" id="{32181B00-1DCF-45EF-BED1-139B97DDB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1973"/>
                <a:ext cx="9" cy="10"/>
              </a:xfrm>
              <a:custGeom>
                <a:avLst/>
                <a:gdLst>
                  <a:gd name="T0" fmla="*/ 14 w 28"/>
                  <a:gd name="T1" fmla="*/ 26 h 29"/>
                  <a:gd name="T2" fmla="*/ 28 w 28"/>
                  <a:gd name="T3" fmla="*/ 19 h 29"/>
                  <a:gd name="T4" fmla="*/ 19 w 28"/>
                  <a:gd name="T5" fmla="*/ 0 h 29"/>
                  <a:gd name="T6" fmla="*/ 0 w 28"/>
                  <a:gd name="T7" fmla="*/ 11 h 29"/>
                  <a:gd name="T8" fmla="*/ 9 w 28"/>
                  <a:gd name="T9" fmla="*/ 29 h 29"/>
                  <a:gd name="T10" fmla="*/ 9 w 28"/>
                  <a:gd name="T11" fmla="*/ 29 h 29"/>
                  <a:gd name="T12" fmla="*/ 14 w 28"/>
                  <a:gd name="T13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9">
                    <a:moveTo>
                      <a:pt x="14" y="26"/>
                    </a:moveTo>
                    <a:lnTo>
                      <a:pt x="28" y="19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62" name="Freeform 406">
                <a:extLst>
                  <a:ext uri="{FF2B5EF4-FFF2-40B4-BE49-F238E27FC236}">
                    <a16:creationId xmlns:a16="http://schemas.microsoft.com/office/drawing/2014/main" id="{B0291BB4-E497-4A46-88BD-AEEBA7CEE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1973"/>
                <a:ext cx="9" cy="10"/>
              </a:xfrm>
              <a:custGeom>
                <a:avLst/>
                <a:gdLst>
                  <a:gd name="T0" fmla="*/ 14 w 28"/>
                  <a:gd name="T1" fmla="*/ 26 h 29"/>
                  <a:gd name="T2" fmla="*/ 28 w 28"/>
                  <a:gd name="T3" fmla="*/ 19 h 29"/>
                  <a:gd name="T4" fmla="*/ 19 w 28"/>
                  <a:gd name="T5" fmla="*/ 0 h 29"/>
                  <a:gd name="T6" fmla="*/ 0 w 28"/>
                  <a:gd name="T7" fmla="*/ 11 h 29"/>
                  <a:gd name="T8" fmla="*/ 9 w 28"/>
                  <a:gd name="T9" fmla="*/ 29 h 29"/>
                  <a:gd name="T10" fmla="*/ 9 w 28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9">
                    <a:moveTo>
                      <a:pt x="14" y="26"/>
                    </a:moveTo>
                    <a:lnTo>
                      <a:pt x="28" y="19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9" y="29"/>
                    </a:lnTo>
                    <a:lnTo>
                      <a:pt x="9" y="29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63" name="Freeform 407">
                <a:extLst>
                  <a:ext uri="{FF2B5EF4-FFF2-40B4-BE49-F238E27FC236}">
                    <a16:creationId xmlns:a16="http://schemas.microsoft.com/office/drawing/2014/main" id="{2EB3C2AF-4AFC-4C7E-8011-70D3CE970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8" y="1974"/>
                <a:ext cx="10" cy="10"/>
              </a:xfrm>
              <a:custGeom>
                <a:avLst/>
                <a:gdLst>
                  <a:gd name="T0" fmla="*/ 10 w 29"/>
                  <a:gd name="T1" fmla="*/ 29 h 29"/>
                  <a:gd name="T2" fmla="*/ 29 w 29"/>
                  <a:gd name="T3" fmla="*/ 20 h 29"/>
                  <a:gd name="T4" fmla="*/ 18 w 29"/>
                  <a:gd name="T5" fmla="*/ 0 h 29"/>
                  <a:gd name="T6" fmla="*/ 0 w 29"/>
                  <a:gd name="T7" fmla="*/ 11 h 29"/>
                  <a:gd name="T8" fmla="*/ 10 w 29"/>
                  <a:gd name="T9" fmla="*/ 29 h 29"/>
                  <a:gd name="T10" fmla="*/ 10 w 2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10" y="29"/>
                    </a:moveTo>
                    <a:lnTo>
                      <a:pt x="29" y="20"/>
                    </a:lnTo>
                    <a:lnTo>
                      <a:pt x="18" y="0"/>
                    </a:lnTo>
                    <a:lnTo>
                      <a:pt x="0" y="11"/>
                    </a:lnTo>
                    <a:lnTo>
                      <a:pt x="10" y="29"/>
                    </a:ln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64" name="Freeform 408">
                <a:extLst>
                  <a:ext uri="{FF2B5EF4-FFF2-40B4-BE49-F238E27FC236}">
                    <a16:creationId xmlns:a16="http://schemas.microsoft.com/office/drawing/2014/main" id="{241C0CE2-195D-4B5A-877B-1AD9597DF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1976"/>
                <a:ext cx="10" cy="10"/>
              </a:xfrm>
              <a:custGeom>
                <a:avLst/>
                <a:gdLst>
                  <a:gd name="T0" fmla="*/ 9 w 28"/>
                  <a:gd name="T1" fmla="*/ 28 h 28"/>
                  <a:gd name="T2" fmla="*/ 28 w 28"/>
                  <a:gd name="T3" fmla="*/ 18 h 28"/>
                  <a:gd name="T4" fmla="*/ 18 w 28"/>
                  <a:gd name="T5" fmla="*/ 0 h 28"/>
                  <a:gd name="T6" fmla="*/ 0 w 28"/>
                  <a:gd name="T7" fmla="*/ 10 h 28"/>
                  <a:gd name="T8" fmla="*/ 9 w 28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9" y="28"/>
                    </a:moveTo>
                    <a:lnTo>
                      <a:pt x="28" y="18"/>
                    </a:lnTo>
                    <a:lnTo>
                      <a:pt x="18" y="0"/>
                    </a:lnTo>
                    <a:lnTo>
                      <a:pt x="0" y="10"/>
                    </a:lnTo>
                    <a:lnTo>
                      <a:pt x="9" y="28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65" name="Freeform 409">
                <a:extLst>
                  <a:ext uri="{FF2B5EF4-FFF2-40B4-BE49-F238E27FC236}">
                    <a16:creationId xmlns:a16="http://schemas.microsoft.com/office/drawing/2014/main" id="{FEC75DB7-3846-48CD-86DD-EE227C500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1976"/>
                <a:ext cx="10" cy="10"/>
              </a:xfrm>
              <a:custGeom>
                <a:avLst/>
                <a:gdLst>
                  <a:gd name="T0" fmla="*/ 9 w 28"/>
                  <a:gd name="T1" fmla="*/ 28 h 28"/>
                  <a:gd name="T2" fmla="*/ 28 w 28"/>
                  <a:gd name="T3" fmla="*/ 18 h 28"/>
                  <a:gd name="T4" fmla="*/ 18 w 28"/>
                  <a:gd name="T5" fmla="*/ 0 h 28"/>
                  <a:gd name="T6" fmla="*/ 0 w 28"/>
                  <a:gd name="T7" fmla="*/ 10 h 28"/>
                  <a:gd name="T8" fmla="*/ 9 w 28"/>
                  <a:gd name="T9" fmla="*/ 28 h 28"/>
                  <a:gd name="T10" fmla="*/ 9 w 28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8">
                    <a:moveTo>
                      <a:pt x="9" y="28"/>
                    </a:moveTo>
                    <a:lnTo>
                      <a:pt x="28" y="18"/>
                    </a:lnTo>
                    <a:lnTo>
                      <a:pt x="18" y="0"/>
                    </a:lnTo>
                    <a:lnTo>
                      <a:pt x="0" y="10"/>
                    </a:lnTo>
                    <a:lnTo>
                      <a:pt x="9" y="28"/>
                    </a:lnTo>
                    <a:lnTo>
                      <a:pt x="9" y="28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66" name="Freeform 410">
                <a:extLst>
                  <a:ext uri="{FF2B5EF4-FFF2-40B4-BE49-F238E27FC236}">
                    <a16:creationId xmlns:a16="http://schemas.microsoft.com/office/drawing/2014/main" id="{A2864968-981F-47CF-8F5F-7DDE6777F2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2" y="1977"/>
                <a:ext cx="9" cy="10"/>
              </a:xfrm>
              <a:custGeom>
                <a:avLst/>
                <a:gdLst>
                  <a:gd name="T0" fmla="*/ 10 w 27"/>
                  <a:gd name="T1" fmla="*/ 29 h 29"/>
                  <a:gd name="T2" fmla="*/ 27 w 27"/>
                  <a:gd name="T3" fmla="*/ 20 h 29"/>
                  <a:gd name="T4" fmla="*/ 18 w 27"/>
                  <a:gd name="T5" fmla="*/ 0 h 29"/>
                  <a:gd name="T6" fmla="*/ 0 w 27"/>
                  <a:gd name="T7" fmla="*/ 12 h 29"/>
                  <a:gd name="T8" fmla="*/ 10 w 27"/>
                  <a:gd name="T9" fmla="*/ 29 h 29"/>
                  <a:gd name="T10" fmla="*/ 10 w 27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9">
                    <a:moveTo>
                      <a:pt x="10" y="29"/>
                    </a:moveTo>
                    <a:lnTo>
                      <a:pt x="27" y="20"/>
                    </a:lnTo>
                    <a:lnTo>
                      <a:pt x="18" y="0"/>
                    </a:lnTo>
                    <a:lnTo>
                      <a:pt x="0" y="12"/>
                    </a:lnTo>
                    <a:lnTo>
                      <a:pt x="10" y="29"/>
                    </a:ln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67" name="Freeform 411">
                <a:extLst>
                  <a:ext uri="{FF2B5EF4-FFF2-40B4-BE49-F238E27FC236}">
                    <a16:creationId xmlns:a16="http://schemas.microsoft.com/office/drawing/2014/main" id="{A877FA6D-3504-41A9-B310-395839741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80"/>
                <a:ext cx="9" cy="9"/>
              </a:xfrm>
              <a:custGeom>
                <a:avLst/>
                <a:gdLst>
                  <a:gd name="T0" fmla="*/ 9 w 27"/>
                  <a:gd name="T1" fmla="*/ 27 h 27"/>
                  <a:gd name="T2" fmla="*/ 27 w 27"/>
                  <a:gd name="T3" fmla="*/ 17 h 27"/>
                  <a:gd name="T4" fmla="*/ 17 w 27"/>
                  <a:gd name="T5" fmla="*/ 0 h 27"/>
                  <a:gd name="T6" fmla="*/ 0 w 27"/>
                  <a:gd name="T7" fmla="*/ 9 h 27"/>
                  <a:gd name="T8" fmla="*/ 9 w 27"/>
                  <a:gd name="T9" fmla="*/ 27 h 27"/>
                  <a:gd name="T10" fmla="*/ 9 w 27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7">
                    <a:moveTo>
                      <a:pt x="9" y="27"/>
                    </a:moveTo>
                    <a:lnTo>
                      <a:pt x="27" y="17"/>
                    </a:lnTo>
                    <a:lnTo>
                      <a:pt x="17" y="0"/>
                    </a:lnTo>
                    <a:lnTo>
                      <a:pt x="0" y="9"/>
                    </a:lnTo>
                    <a:lnTo>
                      <a:pt x="9" y="27"/>
                    </a:lnTo>
                    <a:lnTo>
                      <a:pt x="9" y="27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68" name="Freeform 412">
                <a:extLst>
                  <a:ext uri="{FF2B5EF4-FFF2-40B4-BE49-F238E27FC236}">
                    <a16:creationId xmlns:a16="http://schemas.microsoft.com/office/drawing/2014/main" id="{6C2AAE3A-917F-4D38-9AAA-58675B834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80"/>
                <a:ext cx="9" cy="9"/>
              </a:xfrm>
              <a:custGeom>
                <a:avLst/>
                <a:gdLst>
                  <a:gd name="T0" fmla="*/ 9 w 27"/>
                  <a:gd name="T1" fmla="*/ 27 h 27"/>
                  <a:gd name="T2" fmla="*/ 27 w 27"/>
                  <a:gd name="T3" fmla="*/ 17 h 27"/>
                  <a:gd name="T4" fmla="*/ 17 w 27"/>
                  <a:gd name="T5" fmla="*/ 0 h 27"/>
                  <a:gd name="T6" fmla="*/ 0 w 27"/>
                  <a:gd name="T7" fmla="*/ 9 h 27"/>
                  <a:gd name="T8" fmla="*/ 9 w 27"/>
                  <a:gd name="T9" fmla="*/ 27 h 27"/>
                  <a:gd name="T10" fmla="*/ 9 w 27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7">
                    <a:moveTo>
                      <a:pt x="9" y="27"/>
                    </a:moveTo>
                    <a:lnTo>
                      <a:pt x="27" y="17"/>
                    </a:lnTo>
                    <a:lnTo>
                      <a:pt x="17" y="0"/>
                    </a:lnTo>
                    <a:lnTo>
                      <a:pt x="0" y="9"/>
                    </a:lnTo>
                    <a:lnTo>
                      <a:pt x="9" y="27"/>
                    </a:lnTo>
                    <a:lnTo>
                      <a:pt x="9" y="27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69" name="Freeform 413">
                <a:extLst>
                  <a:ext uri="{FF2B5EF4-FFF2-40B4-BE49-F238E27FC236}">
                    <a16:creationId xmlns:a16="http://schemas.microsoft.com/office/drawing/2014/main" id="{CDC6C644-FEC8-4333-9774-B9447C03B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1981"/>
                <a:ext cx="10" cy="9"/>
              </a:xfrm>
              <a:custGeom>
                <a:avLst/>
                <a:gdLst>
                  <a:gd name="T0" fmla="*/ 11 w 30"/>
                  <a:gd name="T1" fmla="*/ 27 h 27"/>
                  <a:gd name="T2" fmla="*/ 30 w 30"/>
                  <a:gd name="T3" fmla="*/ 17 h 27"/>
                  <a:gd name="T4" fmla="*/ 20 w 30"/>
                  <a:gd name="T5" fmla="*/ 0 h 27"/>
                  <a:gd name="T6" fmla="*/ 0 w 30"/>
                  <a:gd name="T7" fmla="*/ 9 h 27"/>
                  <a:gd name="T8" fmla="*/ 11 w 30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11" y="27"/>
                    </a:moveTo>
                    <a:lnTo>
                      <a:pt x="30" y="17"/>
                    </a:lnTo>
                    <a:lnTo>
                      <a:pt x="20" y="0"/>
                    </a:lnTo>
                    <a:lnTo>
                      <a:pt x="0" y="9"/>
                    </a:lnTo>
                    <a:lnTo>
                      <a:pt x="1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70" name="Freeform 414">
                <a:extLst>
                  <a:ext uri="{FF2B5EF4-FFF2-40B4-BE49-F238E27FC236}">
                    <a16:creationId xmlns:a16="http://schemas.microsoft.com/office/drawing/2014/main" id="{D1F8C1FD-DAA6-4E8C-9FFA-968DB784C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1983"/>
                <a:ext cx="9" cy="9"/>
              </a:xfrm>
              <a:custGeom>
                <a:avLst/>
                <a:gdLst>
                  <a:gd name="T0" fmla="*/ 11 w 29"/>
                  <a:gd name="T1" fmla="*/ 29 h 29"/>
                  <a:gd name="T2" fmla="*/ 29 w 29"/>
                  <a:gd name="T3" fmla="*/ 18 h 29"/>
                  <a:gd name="T4" fmla="*/ 19 w 29"/>
                  <a:gd name="T5" fmla="*/ 0 h 29"/>
                  <a:gd name="T6" fmla="*/ 0 w 29"/>
                  <a:gd name="T7" fmla="*/ 10 h 29"/>
                  <a:gd name="T8" fmla="*/ 11 w 29"/>
                  <a:gd name="T9" fmla="*/ 29 h 29"/>
                  <a:gd name="T10" fmla="*/ 11 w 2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lnTo>
                      <a:pt x="29" y="18"/>
                    </a:lnTo>
                    <a:lnTo>
                      <a:pt x="19" y="0"/>
                    </a:lnTo>
                    <a:lnTo>
                      <a:pt x="0" y="10"/>
                    </a:lnTo>
                    <a:lnTo>
                      <a:pt x="11" y="29"/>
                    </a:lnTo>
                    <a:lnTo>
                      <a:pt x="11" y="29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71" name="Freeform 415">
                <a:extLst>
                  <a:ext uri="{FF2B5EF4-FFF2-40B4-BE49-F238E27FC236}">
                    <a16:creationId xmlns:a16="http://schemas.microsoft.com/office/drawing/2014/main" id="{4DACC824-AECC-493B-B345-CFCBBE29E7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1983"/>
                <a:ext cx="9" cy="9"/>
              </a:xfrm>
              <a:custGeom>
                <a:avLst/>
                <a:gdLst>
                  <a:gd name="T0" fmla="*/ 11 w 29"/>
                  <a:gd name="T1" fmla="*/ 29 h 29"/>
                  <a:gd name="T2" fmla="*/ 29 w 29"/>
                  <a:gd name="T3" fmla="*/ 18 h 29"/>
                  <a:gd name="T4" fmla="*/ 19 w 29"/>
                  <a:gd name="T5" fmla="*/ 0 h 29"/>
                  <a:gd name="T6" fmla="*/ 0 w 29"/>
                  <a:gd name="T7" fmla="*/ 10 h 29"/>
                  <a:gd name="T8" fmla="*/ 11 w 29"/>
                  <a:gd name="T9" fmla="*/ 29 h 29"/>
                  <a:gd name="T10" fmla="*/ 11 w 2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9">
                    <a:moveTo>
                      <a:pt x="11" y="29"/>
                    </a:moveTo>
                    <a:lnTo>
                      <a:pt x="29" y="18"/>
                    </a:lnTo>
                    <a:lnTo>
                      <a:pt x="19" y="0"/>
                    </a:lnTo>
                    <a:lnTo>
                      <a:pt x="0" y="10"/>
                    </a:lnTo>
                    <a:lnTo>
                      <a:pt x="11" y="29"/>
                    </a:lnTo>
                    <a:lnTo>
                      <a:pt x="11" y="29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72" name="Freeform 416">
                <a:extLst>
                  <a:ext uri="{FF2B5EF4-FFF2-40B4-BE49-F238E27FC236}">
                    <a16:creationId xmlns:a16="http://schemas.microsoft.com/office/drawing/2014/main" id="{4E248B4D-F013-4233-9483-01AAB7C1F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84"/>
                <a:ext cx="10" cy="9"/>
              </a:xfrm>
              <a:custGeom>
                <a:avLst/>
                <a:gdLst>
                  <a:gd name="T0" fmla="*/ 9 w 29"/>
                  <a:gd name="T1" fmla="*/ 27 h 27"/>
                  <a:gd name="T2" fmla="*/ 29 w 29"/>
                  <a:gd name="T3" fmla="*/ 18 h 27"/>
                  <a:gd name="T4" fmla="*/ 19 w 29"/>
                  <a:gd name="T5" fmla="*/ 0 h 27"/>
                  <a:gd name="T6" fmla="*/ 0 w 29"/>
                  <a:gd name="T7" fmla="*/ 9 h 27"/>
                  <a:gd name="T8" fmla="*/ 9 w 29"/>
                  <a:gd name="T9" fmla="*/ 27 h 27"/>
                  <a:gd name="T10" fmla="*/ 9 w 29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7">
                    <a:moveTo>
                      <a:pt x="9" y="27"/>
                    </a:moveTo>
                    <a:lnTo>
                      <a:pt x="29" y="18"/>
                    </a:lnTo>
                    <a:lnTo>
                      <a:pt x="19" y="0"/>
                    </a:lnTo>
                    <a:lnTo>
                      <a:pt x="0" y="9"/>
                    </a:lnTo>
                    <a:lnTo>
                      <a:pt x="9" y="27"/>
                    </a:lnTo>
                    <a:lnTo>
                      <a:pt x="9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73" name="Freeform 417">
                <a:extLst>
                  <a:ext uri="{FF2B5EF4-FFF2-40B4-BE49-F238E27FC236}">
                    <a16:creationId xmlns:a16="http://schemas.microsoft.com/office/drawing/2014/main" id="{2F54911E-9361-496E-B21E-6BECF2537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85"/>
                <a:ext cx="9" cy="9"/>
              </a:xfrm>
              <a:custGeom>
                <a:avLst/>
                <a:gdLst>
                  <a:gd name="T0" fmla="*/ 10 w 29"/>
                  <a:gd name="T1" fmla="*/ 27 h 27"/>
                  <a:gd name="T2" fmla="*/ 29 w 29"/>
                  <a:gd name="T3" fmla="*/ 17 h 27"/>
                  <a:gd name="T4" fmla="*/ 18 w 29"/>
                  <a:gd name="T5" fmla="*/ 0 h 27"/>
                  <a:gd name="T6" fmla="*/ 0 w 29"/>
                  <a:gd name="T7" fmla="*/ 9 h 27"/>
                  <a:gd name="T8" fmla="*/ 10 w 29"/>
                  <a:gd name="T9" fmla="*/ 27 h 27"/>
                  <a:gd name="T10" fmla="*/ 10 w 29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7">
                    <a:moveTo>
                      <a:pt x="10" y="27"/>
                    </a:moveTo>
                    <a:lnTo>
                      <a:pt x="29" y="17"/>
                    </a:lnTo>
                    <a:lnTo>
                      <a:pt x="18" y="0"/>
                    </a:lnTo>
                    <a:lnTo>
                      <a:pt x="0" y="9"/>
                    </a:lnTo>
                    <a:lnTo>
                      <a:pt x="10" y="27"/>
                    </a:lnTo>
                    <a:lnTo>
                      <a:pt x="10" y="27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74" name="Freeform 418">
                <a:extLst>
                  <a:ext uri="{FF2B5EF4-FFF2-40B4-BE49-F238E27FC236}">
                    <a16:creationId xmlns:a16="http://schemas.microsoft.com/office/drawing/2014/main" id="{23AD1523-5DF8-4F82-BCE4-5E08F6087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85"/>
                <a:ext cx="9" cy="9"/>
              </a:xfrm>
              <a:custGeom>
                <a:avLst/>
                <a:gdLst>
                  <a:gd name="T0" fmla="*/ 10 w 29"/>
                  <a:gd name="T1" fmla="*/ 27 h 27"/>
                  <a:gd name="T2" fmla="*/ 29 w 29"/>
                  <a:gd name="T3" fmla="*/ 17 h 27"/>
                  <a:gd name="T4" fmla="*/ 18 w 29"/>
                  <a:gd name="T5" fmla="*/ 0 h 27"/>
                  <a:gd name="T6" fmla="*/ 0 w 29"/>
                  <a:gd name="T7" fmla="*/ 9 h 27"/>
                  <a:gd name="T8" fmla="*/ 10 w 29"/>
                  <a:gd name="T9" fmla="*/ 27 h 27"/>
                  <a:gd name="T10" fmla="*/ 10 w 29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7">
                    <a:moveTo>
                      <a:pt x="10" y="27"/>
                    </a:moveTo>
                    <a:lnTo>
                      <a:pt x="29" y="17"/>
                    </a:lnTo>
                    <a:lnTo>
                      <a:pt x="18" y="0"/>
                    </a:lnTo>
                    <a:lnTo>
                      <a:pt x="0" y="9"/>
                    </a:lnTo>
                    <a:lnTo>
                      <a:pt x="10" y="27"/>
                    </a:lnTo>
                    <a:lnTo>
                      <a:pt x="10" y="27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75" name="Freeform 419">
                <a:extLst>
                  <a:ext uri="{FF2B5EF4-FFF2-40B4-BE49-F238E27FC236}">
                    <a16:creationId xmlns:a16="http://schemas.microsoft.com/office/drawing/2014/main" id="{4715DCFF-8314-4025-90F9-5DB830DD01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1987"/>
                <a:ext cx="10" cy="9"/>
              </a:xfrm>
              <a:custGeom>
                <a:avLst/>
                <a:gdLst>
                  <a:gd name="T0" fmla="*/ 10 w 28"/>
                  <a:gd name="T1" fmla="*/ 27 h 27"/>
                  <a:gd name="T2" fmla="*/ 28 w 28"/>
                  <a:gd name="T3" fmla="*/ 18 h 27"/>
                  <a:gd name="T4" fmla="*/ 19 w 28"/>
                  <a:gd name="T5" fmla="*/ 0 h 27"/>
                  <a:gd name="T6" fmla="*/ 0 w 28"/>
                  <a:gd name="T7" fmla="*/ 9 h 27"/>
                  <a:gd name="T8" fmla="*/ 10 w 28"/>
                  <a:gd name="T9" fmla="*/ 27 h 27"/>
                  <a:gd name="T10" fmla="*/ 10 w 28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7">
                    <a:moveTo>
                      <a:pt x="10" y="27"/>
                    </a:moveTo>
                    <a:lnTo>
                      <a:pt x="28" y="18"/>
                    </a:lnTo>
                    <a:lnTo>
                      <a:pt x="19" y="0"/>
                    </a:lnTo>
                    <a:lnTo>
                      <a:pt x="0" y="9"/>
                    </a:lnTo>
                    <a:lnTo>
                      <a:pt x="10" y="27"/>
                    </a:lnTo>
                    <a:lnTo>
                      <a:pt x="1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76" name="Freeform 420">
                <a:extLst>
                  <a:ext uri="{FF2B5EF4-FFF2-40B4-BE49-F238E27FC236}">
                    <a16:creationId xmlns:a16="http://schemas.microsoft.com/office/drawing/2014/main" id="{7A05464B-75F1-409D-8AE4-16F15BE0F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1988"/>
                <a:ext cx="10" cy="9"/>
              </a:xfrm>
              <a:custGeom>
                <a:avLst/>
                <a:gdLst>
                  <a:gd name="T0" fmla="*/ 11 w 29"/>
                  <a:gd name="T1" fmla="*/ 27 h 27"/>
                  <a:gd name="T2" fmla="*/ 29 w 29"/>
                  <a:gd name="T3" fmla="*/ 17 h 27"/>
                  <a:gd name="T4" fmla="*/ 18 w 29"/>
                  <a:gd name="T5" fmla="*/ 0 h 27"/>
                  <a:gd name="T6" fmla="*/ 0 w 29"/>
                  <a:gd name="T7" fmla="*/ 9 h 27"/>
                  <a:gd name="T8" fmla="*/ 11 w 29"/>
                  <a:gd name="T9" fmla="*/ 27 h 27"/>
                  <a:gd name="T10" fmla="*/ 11 w 29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7">
                    <a:moveTo>
                      <a:pt x="11" y="27"/>
                    </a:moveTo>
                    <a:lnTo>
                      <a:pt x="29" y="17"/>
                    </a:lnTo>
                    <a:lnTo>
                      <a:pt x="18" y="0"/>
                    </a:lnTo>
                    <a:lnTo>
                      <a:pt x="0" y="9"/>
                    </a:lnTo>
                    <a:lnTo>
                      <a:pt x="11" y="27"/>
                    </a:lnTo>
                    <a:lnTo>
                      <a:pt x="11" y="27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77" name="Freeform 421">
                <a:extLst>
                  <a:ext uri="{FF2B5EF4-FFF2-40B4-BE49-F238E27FC236}">
                    <a16:creationId xmlns:a16="http://schemas.microsoft.com/office/drawing/2014/main" id="{BB4FEF2E-D974-4C07-95CC-4E7145E88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1988"/>
                <a:ext cx="10" cy="9"/>
              </a:xfrm>
              <a:custGeom>
                <a:avLst/>
                <a:gdLst>
                  <a:gd name="T0" fmla="*/ 11 w 29"/>
                  <a:gd name="T1" fmla="*/ 27 h 27"/>
                  <a:gd name="T2" fmla="*/ 29 w 29"/>
                  <a:gd name="T3" fmla="*/ 17 h 27"/>
                  <a:gd name="T4" fmla="*/ 18 w 29"/>
                  <a:gd name="T5" fmla="*/ 0 h 27"/>
                  <a:gd name="T6" fmla="*/ 0 w 29"/>
                  <a:gd name="T7" fmla="*/ 9 h 27"/>
                  <a:gd name="T8" fmla="*/ 11 w 29"/>
                  <a:gd name="T9" fmla="*/ 27 h 27"/>
                  <a:gd name="T10" fmla="*/ 11 w 29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7">
                    <a:moveTo>
                      <a:pt x="11" y="27"/>
                    </a:moveTo>
                    <a:lnTo>
                      <a:pt x="29" y="17"/>
                    </a:lnTo>
                    <a:lnTo>
                      <a:pt x="18" y="0"/>
                    </a:lnTo>
                    <a:lnTo>
                      <a:pt x="0" y="9"/>
                    </a:lnTo>
                    <a:lnTo>
                      <a:pt x="11" y="27"/>
                    </a:lnTo>
                    <a:lnTo>
                      <a:pt x="11" y="27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78" name="Freeform 422">
                <a:extLst>
                  <a:ext uri="{FF2B5EF4-FFF2-40B4-BE49-F238E27FC236}">
                    <a16:creationId xmlns:a16="http://schemas.microsoft.com/office/drawing/2014/main" id="{9B252569-BF1E-43D9-B80B-B77EA0014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8" y="1990"/>
                <a:ext cx="9" cy="10"/>
              </a:xfrm>
              <a:custGeom>
                <a:avLst/>
                <a:gdLst>
                  <a:gd name="T0" fmla="*/ 9 w 27"/>
                  <a:gd name="T1" fmla="*/ 28 h 28"/>
                  <a:gd name="T2" fmla="*/ 27 w 27"/>
                  <a:gd name="T3" fmla="*/ 19 h 28"/>
                  <a:gd name="T4" fmla="*/ 18 w 27"/>
                  <a:gd name="T5" fmla="*/ 0 h 28"/>
                  <a:gd name="T6" fmla="*/ 0 w 27"/>
                  <a:gd name="T7" fmla="*/ 10 h 28"/>
                  <a:gd name="T8" fmla="*/ 9 w 27"/>
                  <a:gd name="T9" fmla="*/ 28 h 28"/>
                  <a:gd name="T10" fmla="*/ 9 w 27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8">
                    <a:moveTo>
                      <a:pt x="9" y="28"/>
                    </a:moveTo>
                    <a:lnTo>
                      <a:pt x="27" y="19"/>
                    </a:lnTo>
                    <a:lnTo>
                      <a:pt x="18" y="0"/>
                    </a:lnTo>
                    <a:lnTo>
                      <a:pt x="0" y="10"/>
                    </a:lnTo>
                    <a:lnTo>
                      <a:pt x="9" y="28"/>
                    </a:lnTo>
                    <a:lnTo>
                      <a:pt x="9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79" name="Freeform 423">
                <a:extLst>
                  <a:ext uri="{FF2B5EF4-FFF2-40B4-BE49-F238E27FC236}">
                    <a16:creationId xmlns:a16="http://schemas.microsoft.com/office/drawing/2014/main" id="{2B656733-69CA-45E3-A05A-6D9AEBE98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8" y="1992"/>
                <a:ext cx="10" cy="9"/>
              </a:xfrm>
              <a:custGeom>
                <a:avLst/>
                <a:gdLst>
                  <a:gd name="T0" fmla="*/ 12 w 30"/>
                  <a:gd name="T1" fmla="*/ 29 h 29"/>
                  <a:gd name="T2" fmla="*/ 30 w 30"/>
                  <a:gd name="T3" fmla="*/ 19 h 29"/>
                  <a:gd name="T4" fmla="*/ 19 w 30"/>
                  <a:gd name="T5" fmla="*/ 0 h 29"/>
                  <a:gd name="T6" fmla="*/ 0 w 30"/>
                  <a:gd name="T7" fmla="*/ 11 h 29"/>
                  <a:gd name="T8" fmla="*/ 12 w 30"/>
                  <a:gd name="T9" fmla="*/ 29 h 29"/>
                  <a:gd name="T10" fmla="*/ 12 w 30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9">
                    <a:moveTo>
                      <a:pt x="12" y="29"/>
                    </a:moveTo>
                    <a:lnTo>
                      <a:pt x="30" y="19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12" y="29"/>
                    </a:lnTo>
                    <a:lnTo>
                      <a:pt x="12" y="29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80" name="Freeform 424">
                <a:extLst>
                  <a:ext uri="{FF2B5EF4-FFF2-40B4-BE49-F238E27FC236}">
                    <a16:creationId xmlns:a16="http://schemas.microsoft.com/office/drawing/2014/main" id="{8E352F7F-8FED-48B1-A52A-276A90A2A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8" y="1992"/>
                <a:ext cx="10" cy="9"/>
              </a:xfrm>
              <a:custGeom>
                <a:avLst/>
                <a:gdLst>
                  <a:gd name="T0" fmla="*/ 12 w 30"/>
                  <a:gd name="T1" fmla="*/ 29 h 29"/>
                  <a:gd name="T2" fmla="*/ 30 w 30"/>
                  <a:gd name="T3" fmla="*/ 19 h 29"/>
                  <a:gd name="T4" fmla="*/ 19 w 30"/>
                  <a:gd name="T5" fmla="*/ 0 h 29"/>
                  <a:gd name="T6" fmla="*/ 0 w 30"/>
                  <a:gd name="T7" fmla="*/ 11 h 29"/>
                  <a:gd name="T8" fmla="*/ 12 w 30"/>
                  <a:gd name="T9" fmla="*/ 29 h 29"/>
                  <a:gd name="T10" fmla="*/ 12 w 30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9">
                    <a:moveTo>
                      <a:pt x="12" y="29"/>
                    </a:moveTo>
                    <a:lnTo>
                      <a:pt x="30" y="19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12" y="29"/>
                    </a:lnTo>
                    <a:lnTo>
                      <a:pt x="12" y="29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81" name="Freeform 425">
                <a:extLst>
                  <a:ext uri="{FF2B5EF4-FFF2-40B4-BE49-F238E27FC236}">
                    <a16:creationId xmlns:a16="http://schemas.microsoft.com/office/drawing/2014/main" id="{8868575B-6124-4BD0-83EA-394FD54212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1997"/>
                <a:ext cx="10" cy="10"/>
              </a:xfrm>
              <a:custGeom>
                <a:avLst/>
                <a:gdLst>
                  <a:gd name="T0" fmla="*/ 11 w 30"/>
                  <a:gd name="T1" fmla="*/ 28 h 28"/>
                  <a:gd name="T2" fmla="*/ 30 w 30"/>
                  <a:gd name="T3" fmla="*/ 17 h 28"/>
                  <a:gd name="T4" fmla="*/ 19 w 30"/>
                  <a:gd name="T5" fmla="*/ 0 h 28"/>
                  <a:gd name="T6" fmla="*/ 0 w 30"/>
                  <a:gd name="T7" fmla="*/ 9 h 28"/>
                  <a:gd name="T8" fmla="*/ 11 w 30"/>
                  <a:gd name="T9" fmla="*/ 28 h 28"/>
                  <a:gd name="T10" fmla="*/ 11 w 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8">
                    <a:moveTo>
                      <a:pt x="11" y="28"/>
                    </a:moveTo>
                    <a:lnTo>
                      <a:pt x="30" y="17"/>
                    </a:lnTo>
                    <a:lnTo>
                      <a:pt x="19" y="0"/>
                    </a:lnTo>
                    <a:lnTo>
                      <a:pt x="0" y="9"/>
                    </a:lnTo>
                    <a:lnTo>
                      <a:pt x="11" y="28"/>
                    </a:ln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82" name="Freeform 426">
                <a:extLst>
                  <a:ext uri="{FF2B5EF4-FFF2-40B4-BE49-F238E27FC236}">
                    <a16:creationId xmlns:a16="http://schemas.microsoft.com/office/drawing/2014/main" id="{3B01EEAF-1B8D-41EF-BDA3-468B8B4E0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1999"/>
                <a:ext cx="10" cy="9"/>
              </a:xfrm>
              <a:custGeom>
                <a:avLst/>
                <a:gdLst>
                  <a:gd name="T0" fmla="*/ 9 w 29"/>
                  <a:gd name="T1" fmla="*/ 26 h 27"/>
                  <a:gd name="T2" fmla="*/ 29 w 29"/>
                  <a:gd name="T3" fmla="*/ 17 h 27"/>
                  <a:gd name="T4" fmla="*/ 18 w 29"/>
                  <a:gd name="T5" fmla="*/ 0 h 27"/>
                  <a:gd name="T6" fmla="*/ 0 w 29"/>
                  <a:gd name="T7" fmla="*/ 9 h 27"/>
                  <a:gd name="T8" fmla="*/ 10 w 29"/>
                  <a:gd name="T9" fmla="*/ 27 h 27"/>
                  <a:gd name="T10" fmla="*/ 10 w 29"/>
                  <a:gd name="T11" fmla="*/ 27 h 27"/>
                  <a:gd name="T12" fmla="*/ 9 w 29"/>
                  <a:gd name="T1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7">
                    <a:moveTo>
                      <a:pt x="9" y="26"/>
                    </a:moveTo>
                    <a:lnTo>
                      <a:pt x="29" y="17"/>
                    </a:lnTo>
                    <a:lnTo>
                      <a:pt x="18" y="0"/>
                    </a:lnTo>
                    <a:lnTo>
                      <a:pt x="0" y="9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83" name="Freeform 427">
                <a:extLst>
                  <a:ext uri="{FF2B5EF4-FFF2-40B4-BE49-F238E27FC236}">
                    <a16:creationId xmlns:a16="http://schemas.microsoft.com/office/drawing/2014/main" id="{03D61CD8-CCF0-4B66-9055-8FE3FB8310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5" y="1999"/>
                <a:ext cx="10" cy="9"/>
              </a:xfrm>
              <a:custGeom>
                <a:avLst/>
                <a:gdLst>
                  <a:gd name="T0" fmla="*/ 9 w 29"/>
                  <a:gd name="T1" fmla="*/ 26 h 27"/>
                  <a:gd name="T2" fmla="*/ 29 w 29"/>
                  <a:gd name="T3" fmla="*/ 17 h 27"/>
                  <a:gd name="T4" fmla="*/ 18 w 29"/>
                  <a:gd name="T5" fmla="*/ 0 h 27"/>
                  <a:gd name="T6" fmla="*/ 0 w 29"/>
                  <a:gd name="T7" fmla="*/ 9 h 27"/>
                  <a:gd name="T8" fmla="*/ 10 w 29"/>
                  <a:gd name="T9" fmla="*/ 27 h 27"/>
                  <a:gd name="T10" fmla="*/ 10 w 29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7">
                    <a:moveTo>
                      <a:pt x="9" y="26"/>
                    </a:moveTo>
                    <a:lnTo>
                      <a:pt x="29" y="17"/>
                    </a:lnTo>
                    <a:lnTo>
                      <a:pt x="18" y="0"/>
                    </a:lnTo>
                    <a:lnTo>
                      <a:pt x="0" y="9"/>
                    </a:lnTo>
                    <a:lnTo>
                      <a:pt x="10" y="27"/>
                    </a:lnTo>
                    <a:lnTo>
                      <a:pt x="10" y="27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84" name="Freeform 428">
                <a:extLst>
                  <a:ext uri="{FF2B5EF4-FFF2-40B4-BE49-F238E27FC236}">
                    <a16:creationId xmlns:a16="http://schemas.microsoft.com/office/drawing/2014/main" id="{0FA8EBFC-23EF-4308-8B9E-C6B947BCF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4" y="2005"/>
                <a:ext cx="9" cy="9"/>
              </a:xfrm>
              <a:custGeom>
                <a:avLst/>
                <a:gdLst>
                  <a:gd name="T0" fmla="*/ 9 w 27"/>
                  <a:gd name="T1" fmla="*/ 28 h 28"/>
                  <a:gd name="T2" fmla="*/ 27 w 27"/>
                  <a:gd name="T3" fmla="*/ 19 h 28"/>
                  <a:gd name="T4" fmla="*/ 18 w 27"/>
                  <a:gd name="T5" fmla="*/ 0 h 28"/>
                  <a:gd name="T6" fmla="*/ 0 w 27"/>
                  <a:gd name="T7" fmla="*/ 11 h 28"/>
                  <a:gd name="T8" fmla="*/ 9 w 27"/>
                  <a:gd name="T9" fmla="*/ 28 h 28"/>
                  <a:gd name="T10" fmla="*/ 9 w 27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8">
                    <a:moveTo>
                      <a:pt x="9" y="28"/>
                    </a:moveTo>
                    <a:lnTo>
                      <a:pt x="27" y="19"/>
                    </a:lnTo>
                    <a:lnTo>
                      <a:pt x="18" y="0"/>
                    </a:lnTo>
                    <a:lnTo>
                      <a:pt x="0" y="11"/>
                    </a:lnTo>
                    <a:lnTo>
                      <a:pt x="9" y="28"/>
                    </a:lnTo>
                    <a:lnTo>
                      <a:pt x="9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85" name="Freeform 429">
                <a:extLst>
                  <a:ext uri="{FF2B5EF4-FFF2-40B4-BE49-F238E27FC236}">
                    <a16:creationId xmlns:a16="http://schemas.microsoft.com/office/drawing/2014/main" id="{53252329-2A3A-453A-8A72-83314B73B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4" y="2005"/>
                <a:ext cx="9" cy="10"/>
              </a:xfrm>
              <a:custGeom>
                <a:avLst/>
                <a:gdLst>
                  <a:gd name="T0" fmla="*/ 9 w 27"/>
                  <a:gd name="T1" fmla="*/ 30 h 30"/>
                  <a:gd name="T2" fmla="*/ 27 w 27"/>
                  <a:gd name="T3" fmla="*/ 20 h 30"/>
                  <a:gd name="T4" fmla="*/ 17 w 27"/>
                  <a:gd name="T5" fmla="*/ 0 h 30"/>
                  <a:gd name="T6" fmla="*/ 0 w 27"/>
                  <a:gd name="T7" fmla="*/ 12 h 30"/>
                  <a:gd name="T8" fmla="*/ 9 w 27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0">
                    <a:moveTo>
                      <a:pt x="9" y="30"/>
                    </a:moveTo>
                    <a:lnTo>
                      <a:pt x="27" y="20"/>
                    </a:lnTo>
                    <a:lnTo>
                      <a:pt x="17" y="0"/>
                    </a:lnTo>
                    <a:lnTo>
                      <a:pt x="0" y="12"/>
                    </a:lnTo>
                    <a:lnTo>
                      <a:pt x="9" y="30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86" name="Freeform 430">
                <a:extLst>
                  <a:ext uri="{FF2B5EF4-FFF2-40B4-BE49-F238E27FC236}">
                    <a16:creationId xmlns:a16="http://schemas.microsoft.com/office/drawing/2014/main" id="{FFC1D7E1-97B6-4CF8-A2DE-319F5F901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4" y="2005"/>
                <a:ext cx="9" cy="10"/>
              </a:xfrm>
              <a:custGeom>
                <a:avLst/>
                <a:gdLst>
                  <a:gd name="T0" fmla="*/ 9 w 27"/>
                  <a:gd name="T1" fmla="*/ 30 h 30"/>
                  <a:gd name="T2" fmla="*/ 27 w 27"/>
                  <a:gd name="T3" fmla="*/ 20 h 30"/>
                  <a:gd name="T4" fmla="*/ 17 w 27"/>
                  <a:gd name="T5" fmla="*/ 0 h 30"/>
                  <a:gd name="T6" fmla="*/ 0 w 27"/>
                  <a:gd name="T7" fmla="*/ 12 h 30"/>
                  <a:gd name="T8" fmla="*/ 9 w 27"/>
                  <a:gd name="T9" fmla="*/ 30 h 30"/>
                  <a:gd name="T10" fmla="*/ 9 w 27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30">
                    <a:moveTo>
                      <a:pt x="9" y="30"/>
                    </a:moveTo>
                    <a:lnTo>
                      <a:pt x="27" y="20"/>
                    </a:lnTo>
                    <a:lnTo>
                      <a:pt x="17" y="0"/>
                    </a:lnTo>
                    <a:lnTo>
                      <a:pt x="0" y="12"/>
                    </a:lnTo>
                    <a:lnTo>
                      <a:pt x="9" y="30"/>
                    </a:lnTo>
                    <a:lnTo>
                      <a:pt x="9" y="3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87" name="Freeform 431">
                <a:extLst>
                  <a:ext uri="{FF2B5EF4-FFF2-40B4-BE49-F238E27FC236}">
                    <a16:creationId xmlns:a16="http://schemas.microsoft.com/office/drawing/2014/main" id="{EB0E67ED-D19D-4EA7-BC4E-CD975E542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1" y="2010"/>
                <a:ext cx="10" cy="10"/>
              </a:xfrm>
              <a:custGeom>
                <a:avLst/>
                <a:gdLst>
                  <a:gd name="T0" fmla="*/ 12 w 29"/>
                  <a:gd name="T1" fmla="*/ 26 h 29"/>
                  <a:gd name="T2" fmla="*/ 29 w 29"/>
                  <a:gd name="T3" fmla="*/ 18 h 29"/>
                  <a:gd name="T4" fmla="*/ 18 w 29"/>
                  <a:gd name="T5" fmla="*/ 0 h 29"/>
                  <a:gd name="T6" fmla="*/ 0 w 29"/>
                  <a:gd name="T7" fmla="*/ 10 h 29"/>
                  <a:gd name="T8" fmla="*/ 11 w 29"/>
                  <a:gd name="T9" fmla="*/ 29 h 29"/>
                  <a:gd name="T10" fmla="*/ 11 w 29"/>
                  <a:gd name="T11" fmla="*/ 29 h 29"/>
                  <a:gd name="T12" fmla="*/ 12 w 29"/>
                  <a:gd name="T13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9">
                    <a:moveTo>
                      <a:pt x="12" y="26"/>
                    </a:moveTo>
                    <a:lnTo>
                      <a:pt x="29" y="18"/>
                    </a:lnTo>
                    <a:lnTo>
                      <a:pt x="18" y="0"/>
                    </a:lnTo>
                    <a:lnTo>
                      <a:pt x="0" y="10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2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88" name="Freeform 432">
                <a:extLst>
                  <a:ext uri="{FF2B5EF4-FFF2-40B4-BE49-F238E27FC236}">
                    <a16:creationId xmlns:a16="http://schemas.microsoft.com/office/drawing/2014/main" id="{3053759E-D1A5-42A9-B616-7A4910929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0" y="2011"/>
                <a:ext cx="10" cy="10"/>
              </a:xfrm>
              <a:custGeom>
                <a:avLst/>
                <a:gdLst>
                  <a:gd name="T0" fmla="*/ 10 w 28"/>
                  <a:gd name="T1" fmla="*/ 26 h 28"/>
                  <a:gd name="T2" fmla="*/ 28 w 28"/>
                  <a:gd name="T3" fmla="*/ 18 h 28"/>
                  <a:gd name="T4" fmla="*/ 19 w 28"/>
                  <a:gd name="T5" fmla="*/ 0 h 28"/>
                  <a:gd name="T6" fmla="*/ 0 w 28"/>
                  <a:gd name="T7" fmla="*/ 10 h 28"/>
                  <a:gd name="T8" fmla="*/ 11 w 28"/>
                  <a:gd name="T9" fmla="*/ 28 h 28"/>
                  <a:gd name="T10" fmla="*/ 11 w 28"/>
                  <a:gd name="T11" fmla="*/ 28 h 28"/>
                  <a:gd name="T12" fmla="*/ 10 w 28"/>
                  <a:gd name="T13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8">
                    <a:moveTo>
                      <a:pt x="10" y="26"/>
                    </a:moveTo>
                    <a:lnTo>
                      <a:pt x="28" y="18"/>
                    </a:lnTo>
                    <a:lnTo>
                      <a:pt x="19" y="0"/>
                    </a:lnTo>
                    <a:lnTo>
                      <a:pt x="0" y="10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89" name="Freeform 433">
                <a:extLst>
                  <a:ext uri="{FF2B5EF4-FFF2-40B4-BE49-F238E27FC236}">
                    <a16:creationId xmlns:a16="http://schemas.microsoft.com/office/drawing/2014/main" id="{6C7BDE35-7D29-433C-8DB3-3894D96F1F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0" y="2011"/>
                <a:ext cx="10" cy="10"/>
              </a:xfrm>
              <a:custGeom>
                <a:avLst/>
                <a:gdLst>
                  <a:gd name="T0" fmla="*/ 10 w 28"/>
                  <a:gd name="T1" fmla="*/ 26 h 28"/>
                  <a:gd name="T2" fmla="*/ 28 w 28"/>
                  <a:gd name="T3" fmla="*/ 18 h 28"/>
                  <a:gd name="T4" fmla="*/ 19 w 28"/>
                  <a:gd name="T5" fmla="*/ 0 h 28"/>
                  <a:gd name="T6" fmla="*/ 0 w 28"/>
                  <a:gd name="T7" fmla="*/ 10 h 28"/>
                  <a:gd name="T8" fmla="*/ 11 w 28"/>
                  <a:gd name="T9" fmla="*/ 28 h 28"/>
                  <a:gd name="T10" fmla="*/ 11 w 28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8">
                    <a:moveTo>
                      <a:pt x="10" y="26"/>
                    </a:moveTo>
                    <a:lnTo>
                      <a:pt x="28" y="18"/>
                    </a:lnTo>
                    <a:lnTo>
                      <a:pt x="19" y="0"/>
                    </a:lnTo>
                    <a:lnTo>
                      <a:pt x="0" y="10"/>
                    </a:lnTo>
                    <a:lnTo>
                      <a:pt x="11" y="28"/>
                    </a:lnTo>
                    <a:lnTo>
                      <a:pt x="11" y="28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90" name="Freeform 434">
                <a:extLst>
                  <a:ext uri="{FF2B5EF4-FFF2-40B4-BE49-F238E27FC236}">
                    <a16:creationId xmlns:a16="http://schemas.microsoft.com/office/drawing/2014/main" id="{A874780C-0A99-4F5A-8721-44123A0E5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" y="2013"/>
                <a:ext cx="10" cy="10"/>
              </a:xfrm>
              <a:custGeom>
                <a:avLst/>
                <a:gdLst>
                  <a:gd name="T0" fmla="*/ 12 w 29"/>
                  <a:gd name="T1" fmla="*/ 26 h 29"/>
                  <a:gd name="T2" fmla="*/ 29 w 29"/>
                  <a:gd name="T3" fmla="*/ 18 h 29"/>
                  <a:gd name="T4" fmla="*/ 19 w 29"/>
                  <a:gd name="T5" fmla="*/ 0 h 29"/>
                  <a:gd name="T6" fmla="*/ 0 w 29"/>
                  <a:gd name="T7" fmla="*/ 10 h 29"/>
                  <a:gd name="T8" fmla="*/ 11 w 29"/>
                  <a:gd name="T9" fmla="*/ 29 h 29"/>
                  <a:gd name="T10" fmla="*/ 11 w 29"/>
                  <a:gd name="T11" fmla="*/ 29 h 29"/>
                  <a:gd name="T12" fmla="*/ 12 w 29"/>
                  <a:gd name="T13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9">
                    <a:moveTo>
                      <a:pt x="12" y="26"/>
                    </a:moveTo>
                    <a:lnTo>
                      <a:pt x="29" y="18"/>
                    </a:lnTo>
                    <a:lnTo>
                      <a:pt x="19" y="0"/>
                    </a:lnTo>
                    <a:lnTo>
                      <a:pt x="0" y="10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12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91" name="Freeform 435">
                <a:extLst>
                  <a:ext uri="{FF2B5EF4-FFF2-40B4-BE49-F238E27FC236}">
                    <a16:creationId xmlns:a16="http://schemas.microsoft.com/office/drawing/2014/main" id="{FB0DEDC8-68FF-47DA-A54F-318C1AD0E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2014"/>
                <a:ext cx="9" cy="9"/>
              </a:xfrm>
              <a:custGeom>
                <a:avLst/>
                <a:gdLst>
                  <a:gd name="T0" fmla="*/ 8 w 27"/>
                  <a:gd name="T1" fmla="*/ 26 h 27"/>
                  <a:gd name="T2" fmla="*/ 27 w 27"/>
                  <a:gd name="T3" fmla="*/ 18 h 27"/>
                  <a:gd name="T4" fmla="*/ 17 w 27"/>
                  <a:gd name="T5" fmla="*/ 0 h 27"/>
                  <a:gd name="T6" fmla="*/ 0 w 27"/>
                  <a:gd name="T7" fmla="*/ 9 h 27"/>
                  <a:gd name="T8" fmla="*/ 9 w 27"/>
                  <a:gd name="T9" fmla="*/ 27 h 27"/>
                  <a:gd name="T10" fmla="*/ 9 w 27"/>
                  <a:gd name="T11" fmla="*/ 27 h 27"/>
                  <a:gd name="T12" fmla="*/ 8 w 27"/>
                  <a:gd name="T1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7">
                    <a:moveTo>
                      <a:pt x="8" y="26"/>
                    </a:moveTo>
                    <a:lnTo>
                      <a:pt x="27" y="18"/>
                    </a:lnTo>
                    <a:lnTo>
                      <a:pt x="17" y="0"/>
                    </a:lnTo>
                    <a:lnTo>
                      <a:pt x="0" y="9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8" y="26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92" name="Freeform 436">
                <a:extLst>
                  <a:ext uri="{FF2B5EF4-FFF2-40B4-BE49-F238E27FC236}">
                    <a16:creationId xmlns:a16="http://schemas.microsoft.com/office/drawing/2014/main" id="{69CCA651-E32C-4286-8774-90663E405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6" y="2014"/>
                <a:ext cx="9" cy="9"/>
              </a:xfrm>
              <a:custGeom>
                <a:avLst/>
                <a:gdLst>
                  <a:gd name="T0" fmla="*/ 8 w 27"/>
                  <a:gd name="T1" fmla="*/ 26 h 27"/>
                  <a:gd name="T2" fmla="*/ 27 w 27"/>
                  <a:gd name="T3" fmla="*/ 18 h 27"/>
                  <a:gd name="T4" fmla="*/ 17 w 27"/>
                  <a:gd name="T5" fmla="*/ 0 h 27"/>
                  <a:gd name="T6" fmla="*/ 0 w 27"/>
                  <a:gd name="T7" fmla="*/ 9 h 27"/>
                  <a:gd name="T8" fmla="*/ 9 w 27"/>
                  <a:gd name="T9" fmla="*/ 27 h 27"/>
                  <a:gd name="T10" fmla="*/ 9 w 27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7">
                    <a:moveTo>
                      <a:pt x="8" y="26"/>
                    </a:moveTo>
                    <a:lnTo>
                      <a:pt x="27" y="18"/>
                    </a:lnTo>
                    <a:lnTo>
                      <a:pt x="17" y="0"/>
                    </a:lnTo>
                    <a:lnTo>
                      <a:pt x="0" y="9"/>
                    </a:lnTo>
                    <a:lnTo>
                      <a:pt x="9" y="27"/>
                    </a:lnTo>
                    <a:lnTo>
                      <a:pt x="9" y="27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93" name="Freeform 437">
                <a:extLst>
                  <a:ext uri="{FF2B5EF4-FFF2-40B4-BE49-F238E27FC236}">
                    <a16:creationId xmlns:a16="http://schemas.microsoft.com/office/drawing/2014/main" id="{CBC2D891-3C06-40D8-AECB-166389AE6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" y="2016"/>
                <a:ext cx="10" cy="10"/>
              </a:xfrm>
              <a:custGeom>
                <a:avLst/>
                <a:gdLst>
                  <a:gd name="T0" fmla="*/ 9 w 28"/>
                  <a:gd name="T1" fmla="*/ 26 h 29"/>
                  <a:gd name="T2" fmla="*/ 28 w 28"/>
                  <a:gd name="T3" fmla="*/ 18 h 29"/>
                  <a:gd name="T4" fmla="*/ 18 w 28"/>
                  <a:gd name="T5" fmla="*/ 0 h 29"/>
                  <a:gd name="T6" fmla="*/ 0 w 28"/>
                  <a:gd name="T7" fmla="*/ 9 h 29"/>
                  <a:gd name="T8" fmla="*/ 10 w 28"/>
                  <a:gd name="T9" fmla="*/ 29 h 29"/>
                  <a:gd name="T10" fmla="*/ 10 w 28"/>
                  <a:gd name="T11" fmla="*/ 29 h 29"/>
                  <a:gd name="T12" fmla="*/ 9 w 28"/>
                  <a:gd name="T13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9">
                    <a:moveTo>
                      <a:pt x="9" y="26"/>
                    </a:moveTo>
                    <a:lnTo>
                      <a:pt x="28" y="18"/>
                    </a:lnTo>
                    <a:lnTo>
                      <a:pt x="18" y="0"/>
                    </a:lnTo>
                    <a:lnTo>
                      <a:pt x="0" y="9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94" name="Freeform 438">
                <a:extLst>
                  <a:ext uri="{FF2B5EF4-FFF2-40B4-BE49-F238E27FC236}">
                    <a16:creationId xmlns:a16="http://schemas.microsoft.com/office/drawing/2014/main" id="{3C8B8FC3-8384-41C3-BA80-D61B8B56C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" y="2017"/>
                <a:ext cx="10" cy="9"/>
              </a:xfrm>
              <a:custGeom>
                <a:avLst/>
                <a:gdLst>
                  <a:gd name="T0" fmla="*/ 9 w 28"/>
                  <a:gd name="T1" fmla="*/ 26 h 28"/>
                  <a:gd name="T2" fmla="*/ 28 w 28"/>
                  <a:gd name="T3" fmla="*/ 18 h 28"/>
                  <a:gd name="T4" fmla="*/ 18 w 28"/>
                  <a:gd name="T5" fmla="*/ 0 h 28"/>
                  <a:gd name="T6" fmla="*/ 0 w 28"/>
                  <a:gd name="T7" fmla="*/ 9 h 28"/>
                  <a:gd name="T8" fmla="*/ 9 w 28"/>
                  <a:gd name="T9" fmla="*/ 28 h 28"/>
                  <a:gd name="T10" fmla="*/ 9 w 28"/>
                  <a:gd name="T11" fmla="*/ 28 h 28"/>
                  <a:gd name="T12" fmla="*/ 9 w 28"/>
                  <a:gd name="T13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8">
                    <a:moveTo>
                      <a:pt x="9" y="26"/>
                    </a:moveTo>
                    <a:lnTo>
                      <a:pt x="28" y="18"/>
                    </a:lnTo>
                    <a:lnTo>
                      <a:pt x="18" y="0"/>
                    </a:lnTo>
                    <a:lnTo>
                      <a:pt x="0" y="9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95" name="Freeform 439">
                <a:extLst>
                  <a:ext uri="{FF2B5EF4-FFF2-40B4-BE49-F238E27FC236}">
                    <a16:creationId xmlns:a16="http://schemas.microsoft.com/office/drawing/2014/main" id="{EEC6ACED-6C52-462B-863D-D63AD5B366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" y="2017"/>
                <a:ext cx="10" cy="9"/>
              </a:xfrm>
              <a:custGeom>
                <a:avLst/>
                <a:gdLst>
                  <a:gd name="T0" fmla="*/ 9 w 28"/>
                  <a:gd name="T1" fmla="*/ 26 h 28"/>
                  <a:gd name="T2" fmla="*/ 28 w 28"/>
                  <a:gd name="T3" fmla="*/ 18 h 28"/>
                  <a:gd name="T4" fmla="*/ 18 w 28"/>
                  <a:gd name="T5" fmla="*/ 0 h 28"/>
                  <a:gd name="T6" fmla="*/ 0 w 28"/>
                  <a:gd name="T7" fmla="*/ 9 h 28"/>
                  <a:gd name="T8" fmla="*/ 9 w 28"/>
                  <a:gd name="T9" fmla="*/ 28 h 28"/>
                  <a:gd name="T10" fmla="*/ 9 w 28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8">
                    <a:moveTo>
                      <a:pt x="9" y="26"/>
                    </a:moveTo>
                    <a:lnTo>
                      <a:pt x="28" y="18"/>
                    </a:lnTo>
                    <a:lnTo>
                      <a:pt x="18" y="0"/>
                    </a:lnTo>
                    <a:lnTo>
                      <a:pt x="0" y="9"/>
                    </a:lnTo>
                    <a:lnTo>
                      <a:pt x="9" y="28"/>
                    </a:lnTo>
                    <a:lnTo>
                      <a:pt x="9" y="28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96" name="Freeform 440">
                <a:extLst>
                  <a:ext uri="{FF2B5EF4-FFF2-40B4-BE49-F238E27FC236}">
                    <a16:creationId xmlns:a16="http://schemas.microsoft.com/office/drawing/2014/main" id="{982EDC0F-E695-4379-8A39-2B4580E3A4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2019"/>
                <a:ext cx="9" cy="10"/>
              </a:xfrm>
              <a:custGeom>
                <a:avLst/>
                <a:gdLst>
                  <a:gd name="T0" fmla="*/ 9 w 28"/>
                  <a:gd name="T1" fmla="*/ 28 h 29"/>
                  <a:gd name="T2" fmla="*/ 28 w 28"/>
                  <a:gd name="T3" fmla="*/ 18 h 29"/>
                  <a:gd name="T4" fmla="*/ 18 w 28"/>
                  <a:gd name="T5" fmla="*/ 0 h 29"/>
                  <a:gd name="T6" fmla="*/ 0 w 28"/>
                  <a:gd name="T7" fmla="*/ 11 h 29"/>
                  <a:gd name="T8" fmla="*/ 10 w 28"/>
                  <a:gd name="T9" fmla="*/ 29 h 29"/>
                  <a:gd name="T10" fmla="*/ 10 w 28"/>
                  <a:gd name="T11" fmla="*/ 29 h 29"/>
                  <a:gd name="T12" fmla="*/ 9 w 28"/>
                  <a:gd name="T13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9">
                    <a:moveTo>
                      <a:pt x="9" y="28"/>
                    </a:moveTo>
                    <a:lnTo>
                      <a:pt x="28" y="18"/>
                    </a:lnTo>
                    <a:lnTo>
                      <a:pt x="18" y="0"/>
                    </a:lnTo>
                    <a:lnTo>
                      <a:pt x="0" y="11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9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97" name="Freeform 441">
                <a:extLst>
                  <a:ext uri="{FF2B5EF4-FFF2-40B4-BE49-F238E27FC236}">
                    <a16:creationId xmlns:a16="http://schemas.microsoft.com/office/drawing/2014/main" id="{708EDBBF-8897-41BB-88E1-30C0DC370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2020"/>
                <a:ext cx="9" cy="10"/>
              </a:xfrm>
              <a:custGeom>
                <a:avLst/>
                <a:gdLst>
                  <a:gd name="T0" fmla="*/ 8 w 28"/>
                  <a:gd name="T1" fmla="*/ 26 h 29"/>
                  <a:gd name="T2" fmla="*/ 28 w 28"/>
                  <a:gd name="T3" fmla="*/ 18 h 29"/>
                  <a:gd name="T4" fmla="*/ 18 w 28"/>
                  <a:gd name="T5" fmla="*/ 0 h 29"/>
                  <a:gd name="T6" fmla="*/ 0 w 28"/>
                  <a:gd name="T7" fmla="*/ 11 h 29"/>
                  <a:gd name="T8" fmla="*/ 11 w 28"/>
                  <a:gd name="T9" fmla="*/ 29 h 29"/>
                  <a:gd name="T10" fmla="*/ 11 w 28"/>
                  <a:gd name="T11" fmla="*/ 29 h 29"/>
                  <a:gd name="T12" fmla="*/ 8 w 28"/>
                  <a:gd name="T13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9">
                    <a:moveTo>
                      <a:pt x="8" y="26"/>
                    </a:moveTo>
                    <a:lnTo>
                      <a:pt x="28" y="18"/>
                    </a:lnTo>
                    <a:lnTo>
                      <a:pt x="18" y="0"/>
                    </a:lnTo>
                    <a:lnTo>
                      <a:pt x="0" y="11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8" y="26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98" name="Freeform 442">
                <a:extLst>
                  <a:ext uri="{FF2B5EF4-FFF2-40B4-BE49-F238E27FC236}">
                    <a16:creationId xmlns:a16="http://schemas.microsoft.com/office/drawing/2014/main" id="{F1715DD8-23E2-423F-B819-BC967C3D72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2020"/>
                <a:ext cx="9" cy="10"/>
              </a:xfrm>
              <a:custGeom>
                <a:avLst/>
                <a:gdLst>
                  <a:gd name="T0" fmla="*/ 8 w 28"/>
                  <a:gd name="T1" fmla="*/ 26 h 29"/>
                  <a:gd name="T2" fmla="*/ 28 w 28"/>
                  <a:gd name="T3" fmla="*/ 18 h 29"/>
                  <a:gd name="T4" fmla="*/ 18 w 28"/>
                  <a:gd name="T5" fmla="*/ 0 h 29"/>
                  <a:gd name="T6" fmla="*/ 0 w 28"/>
                  <a:gd name="T7" fmla="*/ 11 h 29"/>
                  <a:gd name="T8" fmla="*/ 11 w 28"/>
                  <a:gd name="T9" fmla="*/ 29 h 29"/>
                  <a:gd name="T10" fmla="*/ 11 w 28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9">
                    <a:moveTo>
                      <a:pt x="8" y="26"/>
                    </a:moveTo>
                    <a:lnTo>
                      <a:pt x="28" y="18"/>
                    </a:lnTo>
                    <a:lnTo>
                      <a:pt x="18" y="0"/>
                    </a:lnTo>
                    <a:lnTo>
                      <a:pt x="0" y="11"/>
                    </a:lnTo>
                    <a:lnTo>
                      <a:pt x="11" y="29"/>
                    </a:lnTo>
                    <a:lnTo>
                      <a:pt x="11" y="29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499" name="Freeform 443">
                <a:extLst>
                  <a:ext uri="{FF2B5EF4-FFF2-40B4-BE49-F238E27FC236}">
                    <a16:creationId xmlns:a16="http://schemas.microsoft.com/office/drawing/2014/main" id="{B78A87BE-4220-4B09-9F7D-7407094AE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8" y="2029"/>
                <a:ext cx="10" cy="9"/>
              </a:xfrm>
              <a:custGeom>
                <a:avLst/>
                <a:gdLst>
                  <a:gd name="T0" fmla="*/ 11 w 29"/>
                  <a:gd name="T1" fmla="*/ 26 h 27"/>
                  <a:gd name="T2" fmla="*/ 29 w 29"/>
                  <a:gd name="T3" fmla="*/ 17 h 27"/>
                  <a:gd name="T4" fmla="*/ 19 w 29"/>
                  <a:gd name="T5" fmla="*/ 0 h 27"/>
                  <a:gd name="T6" fmla="*/ 0 w 29"/>
                  <a:gd name="T7" fmla="*/ 9 h 27"/>
                  <a:gd name="T8" fmla="*/ 9 w 29"/>
                  <a:gd name="T9" fmla="*/ 27 h 27"/>
                  <a:gd name="T10" fmla="*/ 9 w 29"/>
                  <a:gd name="T11" fmla="*/ 27 h 27"/>
                  <a:gd name="T12" fmla="*/ 11 w 29"/>
                  <a:gd name="T1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7">
                    <a:moveTo>
                      <a:pt x="11" y="26"/>
                    </a:moveTo>
                    <a:lnTo>
                      <a:pt x="29" y="17"/>
                    </a:lnTo>
                    <a:lnTo>
                      <a:pt x="19" y="0"/>
                    </a:lnTo>
                    <a:lnTo>
                      <a:pt x="0" y="9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1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00" name="Freeform 444">
                <a:extLst>
                  <a:ext uri="{FF2B5EF4-FFF2-40B4-BE49-F238E27FC236}">
                    <a16:creationId xmlns:a16="http://schemas.microsoft.com/office/drawing/2014/main" id="{CCE73A8C-AACA-4C4C-B5A3-4AFB9B396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2029"/>
                <a:ext cx="9" cy="10"/>
              </a:xfrm>
              <a:custGeom>
                <a:avLst/>
                <a:gdLst>
                  <a:gd name="T0" fmla="*/ 7 w 27"/>
                  <a:gd name="T1" fmla="*/ 26 h 29"/>
                  <a:gd name="T2" fmla="*/ 27 w 27"/>
                  <a:gd name="T3" fmla="*/ 18 h 29"/>
                  <a:gd name="T4" fmla="*/ 18 w 27"/>
                  <a:gd name="T5" fmla="*/ 0 h 29"/>
                  <a:gd name="T6" fmla="*/ 0 w 27"/>
                  <a:gd name="T7" fmla="*/ 11 h 29"/>
                  <a:gd name="T8" fmla="*/ 10 w 27"/>
                  <a:gd name="T9" fmla="*/ 29 h 29"/>
                  <a:gd name="T10" fmla="*/ 10 w 27"/>
                  <a:gd name="T11" fmla="*/ 29 h 29"/>
                  <a:gd name="T12" fmla="*/ 7 w 27"/>
                  <a:gd name="T13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9">
                    <a:moveTo>
                      <a:pt x="7" y="26"/>
                    </a:moveTo>
                    <a:lnTo>
                      <a:pt x="27" y="18"/>
                    </a:lnTo>
                    <a:lnTo>
                      <a:pt x="18" y="0"/>
                    </a:lnTo>
                    <a:lnTo>
                      <a:pt x="0" y="11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7" y="26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01" name="Freeform 445">
                <a:extLst>
                  <a:ext uri="{FF2B5EF4-FFF2-40B4-BE49-F238E27FC236}">
                    <a16:creationId xmlns:a16="http://schemas.microsoft.com/office/drawing/2014/main" id="{56E35807-E3DC-43F8-B363-17A72B325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" y="2029"/>
                <a:ext cx="9" cy="10"/>
              </a:xfrm>
              <a:custGeom>
                <a:avLst/>
                <a:gdLst>
                  <a:gd name="T0" fmla="*/ 7 w 27"/>
                  <a:gd name="T1" fmla="*/ 26 h 29"/>
                  <a:gd name="T2" fmla="*/ 27 w 27"/>
                  <a:gd name="T3" fmla="*/ 18 h 29"/>
                  <a:gd name="T4" fmla="*/ 18 w 27"/>
                  <a:gd name="T5" fmla="*/ 0 h 29"/>
                  <a:gd name="T6" fmla="*/ 0 w 27"/>
                  <a:gd name="T7" fmla="*/ 11 h 29"/>
                  <a:gd name="T8" fmla="*/ 10 w 27"/>
                  <a:gd name="T9" fmla="*/ 29 h 29"/>
                  <a:gd name="T10" fmla="*/ 10 w 27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9">
                    <a:moveTo>
                      <a:pt x="7" y="26"/>
                    </a:moveTo>
                    <a:lnTo>
                      <a:pt x="27" y="18"/>
                    </a:lnTo>
                    <a:lnTo>
                      <a:pt x="18" y="0"/>
                    </a:lnTo>
                    <a:lnTo>
                      <a:pt x="0" y="11"/>
                    </a:lnTo>
                    <a:lnTo>
                      <a:pt x="10" y="29"/>
                    </a:lnTo>
                    <a:lnTo>
                      <a:pt x="10" y="29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02" name="Freeform 446">
                <a:extLst>
                  <a:ext uri="{FF2B5EF4-FFF2-40B4-BE49-F238E27FC236}">
                    <a16:creationId xmlns:a16="http://schemas.microsoft.com/office/drawing/2014/main" id="{C64FE2BE-28CC-439E-98B0-89D37555BE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6" y="2023"/>
                <a:ext cx="10" cy="10"/>
              </a:xfrm>
              <a:custGeom>
                <a:avLst/>
                <a:gdLst>
                  <a:gd name="T0" fmla="*/ 9 w 29"/>
                  <a:gd name="T1" fmla="*/ 28 h 29"/>
                  <a:gd name="T2" fmla="*/ 29 w 29"/>
                  <a:gd name="T3" fmla="*/ 18 h 29"/>
                  <a:gd name="T4" fmla="*/ 18 w 29"/>
                  <a:gd name="T5" fmla="*/ 0 h 29"/>
                  <a:gd name="T6" fmla="*/ 0 w 29"/>
                  <a:gd name="T7" fmla="*/ 11 h 29"/>
                  <a:gd name="T8" fmla="*/ 10 w 29"/>
                  <a:gd name="T9" fmla="*/ 29 h 29"/>
                  <a:gd name="T10" fmla="*/ 10 w 29"/>
                  <a:gd name="T11" fmla="*/ 29 h 29"/>
                  <a:gd name="T12" fmla="*/ 9 w 29"/>
                  <a:gd name="T13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9">
                    <a:moveTo>
                      <a:pt x="9" y="28"/>
                    </a:moveTo>
                    <a:lnTo>
                      <a:pt x="29" y="18"/>
                    </a:lnTo>
                    <a:lnTo>
                      <a:pt x="18" y="0"/>
                    </a:lnTo>
                    <a:lnTo>
                      <a:pt x="0" y="11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9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03" name="Freeform 447">
                <a:extLst>
                  <a:ext uri="{FF2B5EF4-FFF2-40B4-BE49-F238E27FC236}">
                    <a16:creationId xmlns:a16="http://schemas.microsoft.com/office/drawing/2014/main" id="{B4FCCDD2-E385-48B5-8D61-79812047F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025"/>
                <a:ext cx="9" cy="9"/>
              </a:xfrm>
              <a:custGeom>
                <a:avLst/>
                <a:gdLst>
                  <a:gd name="T0" fmla="*/ 8 w 28"/>
                  <a:gd name="T1" fmla="*/ 25 h 27"/>
                  <a:gd name="T2" fmla="*/ 28 w 28"/>
                  <a:gd name="T3" fmla="*/ 17 h 27"/>
                  <a:gd name="T4" fmla="*/ 19 w 28"/>
                  <a:gd name="T5" fmla="*/ 0 h 27"/>
                  <a:gd name="T6" fmla="*/ 0 w 28"/>
                  <a:gd name="T7" fmla="*/ 9 h 27"/>
                  <a:gd name="T8" fmla="*/ 9 w 28"/>
                  <a:gd name="T9" fmla="*/ 27 h 27"/>
                  <a:gd name="T10" fmla="*/ 9 w 28"/>
                  <a:gd name="T11" fmla="*/ 27 h 27"/>
                  <a:gd name="T12" fmla="*/ 8 w 28"/>
                  <a:gd name="T13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7">
                    <a:moveTo>
                      <a:pt x="8" y="25"/>
                    </a:moveTo>
                    <a:lnTo>
                      <a:pt x="28" y="17"/>
                    </a:lnTo>
                    <a:lnTo>
                      <a:pt x="19" y="0"/>
                    </a:lnTo>
                    <a:lnTo>
                      <a:pt x="0" y="9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04" name="Freeform 448">
                <a:extLst>
                  <a:ext uri="{FF2B5EF4-FFF2-40B4-BE49-F238E27FC236}">
                    <a16:creationId xmlns:a16="http://schemas.microsoft.com/office/drawing/2014/main" id="{55835E92-A0C8-4702-B3B5-505173168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7" y="2025"/>
                <a:ext cx="9" cy="9"/>
              </a:xfrm>
              <a:custGeom>
                <a:avLst/>
                <a:gdLst>
                  <a:gd name="T0" fmla="*/ 8 w 28"/>
                  <a:gd name="T1" fmla="*/ 25 h 27"/>
                  <a:gd name="T2" fmla="*/ 28 w 28"/>
                  <a:gd name="T3" fmla="*/ 17 h 27"/>
                  <a:gd name="T4" fmla="*/ 19 w 28"/>
                  <a:gd name="T5" fmla="*/ 0 h 27"/>
                  <a:gd name="T6" fmla="*/ 0 w 28"/>
                  <a:gd name="T7" fmla="*/ 9 h 27"/>
                  <a:gd name="T8" fmla="*/ 9 w 28"/>
                  <a:gd name="T9" fmla="*/ 27 h 27"/>
                  <a:gd name="T10" fmla="*/ 9 w 28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7">
                    <a:moveTo>
                      <a:pt x="8" y="25"/>
                    </a:moveTo>
                    <a:lnTo>
                      <a:pt x="28" y="17"/>
                    </a:lnTo>
                    <a:lnTo>
                      <a:pt x="19" y="0"/>
                    </a:lnTo>
                    <a:lnTo>
                      <a:pt x="0" y="9"/>
                    </a:lnTo>
                    <a:lnTo>
                      <a:pt x="9" y="27"/>
                    </a:lnTo>
                    <a:lnTo>
                      <a:pt x="9" y="27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05" name="Freeform 449">
                <a:extLst>
                  <a:ext uri="{FF2B5EF4-FFF2-40B4-BE49-F238E27FC236}">
                    <a16:creationId xmlns:a16="http://schemas.microsoft.com/office/drawing/2014/main" id="{9FDEF33B-348F-42DC-AF58-A88E141ED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2" y="2032"/>
                <a:ext cx="9" cy="9"/>
              </a:xfrm>
              <a:custGeom>
                <a:avLst/>
                <a:gdLst>
                  <a:gd name="T0" fmla="*/ 9 w 28"/>
                  <a:gd name="T1" fmla="*/ 27 h 29"/>
                  <a:gd name="T2" fmla="*/ 28 w 28"/>
                  <a:gd name="T3" fmla="*/ 19 h 29"/>
                  <a:gd name="T4" fmla="*/ 18 w 28"/>
                  <a:gd name="T5" fmla="*/ 0 h 29"/>
                  <a:gd name="T6" fmla="*/ 0 w 28"/>
                  <a:gd name="T7" fmla="*/ 10 h 29"/>
                  <a:gd name="T8" fmla="*/ 10 w 28"/>
                  <a:gd name="T9" fmla="*/ 29 h 29"/>
                  <a:gd name="T10" fmla="*/ 10 w 28"/>
                  <a:gd name="T11" fmla="*/ 29 h 29"/>
                  <a:gd name="T12" fmla="*/ 9 w 28"/>
                  <a:gd name="T1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9">
                    <a:moveTo>
                      <a:pt x="9" y="27"/>
                    </a:moveTo>
                    <a:lnTo>
                      <a:pt x="28" y="19"/>
                    </a:lnTo>
                    <a:lnTo>
                      <a:pt x="18" y="0"/>
                    </a:lnTo>
                    <a:lnTo>
                      <a:pt x="0" y="10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9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06" name="Freeform 450">
                <a:extLst>
                  <a:ext uri="{FF2B5EF4-FFF2-40B4-BE49-F238E27FC236}">
                    <a16:creationId xmlns:a16="http://schemas.microsoft.com/office/drawing/2014/main" id="{69046ED5-A8CE-46C4-9708-4E7C460108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2033"/>
                <a:ext cx="9" cy="10"/>
              </a:xfrm>
              <a:custGeom>
                <a:avLst/>
                <a:gdLst>
                  <a:gd name="T0" fmla="*/ 9 w 29"/>
                  <a:gd name="T1" fmla="*/ 26 h 30"/>
                  <a:gd name="T2" fmla="*/ 29 w 29"/>
                  <a:gd name="T3" fmla="*/ 18 h 30"/>
                  <a:gd name="T4" fmla="*/ 20 w 29"/>
                  <a:gd name="T5" fmla="*/ 0 h 30"/>
                  <a:gd name="T6" fmla="*/ 0 w 29"/>
                  <a:gd name="T7" fmla="*/ 10 h 30"/>
                  <a:gd name="T8" fmla="*/ 12 w 29"/>
                  <a:gd name="T9" fmla="*/ 30 h 30"/>
                  <a:gd name="T10" fmla="*/ 12 w 29"/>
                  <a:gd name="T11" fmla="*/ 30 h 30"/>
                  <a:gd name="T12" fmla="*/ 9 w 29"/>
                  <a:gd name="T13" fmla="*/ 2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30">
                    <a:moveTo>
                      <a:pt x="9" y="26"/>
                    </a:moveTo>
                    <a:lnTo>
                      <a:pt x="29" y="18"/>
                    </a:lnTo>
                    <a:lnTo>
                      <a:pt x="20" y="0"/>
                    </a:lnTo>
                    <a:lnTo>
                      <a:pt x="0" y="1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07" name="Freeform 451">
                <a:extLst>
                  <a:ext uri="{FF2B5EF4-FFF2-40B4-BE49-F238E27FC236}">
                    <a16:creationId xmlns:a16="http://schemas.microsoft.com/office/drawing/2014/main" id="{E5A1DD23-7741-434F-95EA-5482AB750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1" y="2033"/>
                <a:ext cx="9" cy="10"/>
              </a:xfrm>
              <a:custGeom>
                <a:avLst/>
                <a:gdLst>
                  <a:gd name="T0" fmla="*/ 9 w 29"/>
                  <a:gd name="T1" fmla="*/ 26 h 30"/>
                  <a:gd name="T2" fmla="*/ 29 w 29"/>
                  <a:gd name="T3" fmla="*/ 18 h 30"/>
                  <a:gd name="T4" fmla="*/ 20 w 29"/>
                  <a:gd name="T5" fmla="*/ 0 h 30"/>
                  <a:gd name="T6" fmla="*/ 0 w 29"/>
                  <a:gd name="T7" fmla="*/ 10 h 30"/>
                  <a:gd name="T8" fmla="*/ 12 w 29"/>
                  <a:gd name="T9" fmla="*/ 30 h 30"/>
                  <a:gd name="T10" fmla="*/ 12 w 29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30">
                    <a:moveTo>
                      <a:pt x="9" y="26"/>
                    </a:moveTo>
                    <a:lnTo>
                      <a:pt x="29" y="18"/>
                    </a:lnTo>
                    <a:lnTo>
                      <a:pt x="20" y="0"/>
                    </a:lnTo>
                    <a:lnTo>
                      <a:pt x="0" y="10"/>
                    </a:lnTo>
                    <a:lnTo>
                      <a:pt x="12" y="30"/>
                    </a:lnTo>
                    <a:lnTo>
                      <a:pt x="12" y="3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08" name="Freeform 452">
                <a:extLst>
                  <a:ext uri="{FF2B5EF4-FFF2-40B4-BE49-F238E27FC236}">
                    <a16:creationId xmlns:a16="http://schemas.microsoft.com/office/drawing/2014/main" id="{7F149CC8-F864-49A1-B501-91BED9B18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6" y="2035"/>
                <a:ext cx="9" cy="10"/>
              </a:xfrm>
              <a:custGeom>
                <a:avLst/>
                <a:gdLst>
                  <a:gd name="T0" fmla="*/ 9 w 28"/>
                  <a:gd name="T1" fmla="*/ 28 h 29"/>
                  <a:gd name="T2" fmla="*/ 28 w 28"/>
                  <a:gd name="T3" fmla="*/ 19 h 29"/>
                  <a:gd name="T4" fmla="*/ 18 w 28"/>
                  <a:gd name="T5" fmla="*/ 0 h 29"/>
                  <a:gd name="T6" fmla="*/ 0 w 28"/>
                  <a:gd name="T7" fmla="*/ 11 h 29"/>
                  <a:gd name="T8" fmla="*/ 10 w 28"/>
                  <a:gd name="T9" fmla="*/ 29 h 29"/>
                  <a:gd name="T10" fmla="*/ 10 w 28"/>
                  <a:gd name="T11" fmla="*/ 29 h 29"/>
                  <a:gd name="T12" fmla="*/ 9 w 28"/>
                  <a:gd name="T13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9">
                    <a:moveTo>
                      <a:pt x="9" y="28"/>
                    </a:moveTo>
                    <a:lnTo>
                      <a:pt x="28" y="19"/>
                    </a:lnTo>
                    <a:lnTo>
                      <a:pt x="18" y="0"/>
                    </a:lnTo>
                    <a:lnTo>
                      <a:pt x="0" y="11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9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09" name="Freeform 453">
                <a:extLst>
                  <a:ext uri="{FF2B5EF4-FFF2-40B4-BE49-F238E27FC236}">
                    <a16:creationId xmlns:a16="http://schemas.microsoft.com/office/drawing/2014/main" id="{5C9FCF9F-0BA5-45A5-BDA0-909278F73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2036"/>
                <a:ext cx="10" cy="10"/>
              </a:xfrm>
              <a:custGeom>
                <a:avLst/>
                <a:gdLst>
                  <a:gd name="T0" fmla="*/ 10 w 30"/>
                  <a:gd name="T1" fmla="*/ 28 h 29"/>
                  <a:gd name="T2" fmla="*/ 30 w 30"/>
                  <a:gd name="T3" fmla="*/ 20 h 29"/>
                  <a:gd name="T4" fmla="*/ 18 w 30"/>
                  <a:gd name="T5" fmla="*/ 0 h 29"/>
                  <a:gd name="T6" fmla="*/ 0 w 30"/>
                  <a:gd name="T7" fmla="*/ 9 h 29"/>
                  <a:gd name="T8" fmla="*/ 10 w 30"/>
                  <a:gd name="T9" fmla="*/ 29 h 29"/>
                  <a:gd name="T10" fmla="*/ 10 w 30"/>
                  <a:gd name="T11" fmla="*/ 29 h 29"/>
                  <a:gd name="T12" fmla="*/ 10 w 30"/>
                  <a:gd name="T13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9">
                    <a:moveTo>
                      <a:pt x="10" y="28"/>
                    </a:moveTo>
                    <a:lnTo>
                      <a:pt x="30" y="20"/>
                    </a:lnTo>
                    <a:lnTo>
                      <a:pt x="18" y="0"/>
                    </a:lnTo>
                    <a:lnTo>
                      <a:pt x="0" y="9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10" name="Freeform 454">
                <a:extLst>
                  <a:ext uri="{FF2B5EF4-FFF2-40B4-BE49-F238E27FC236}">
                    <a16:creationId xmlns:a16="http://schemas.microsoft.com/office/drawing/2014/main" id="{C49EFF67-71BA-4A22-B3A7-8C9DD3A29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2036"/>
                <a:ext cx="10" cy="10"/>
              </a:xfrm>
              <a:custGeom>
                <a:avLst/>
                <a:gdLst>
                  <a:gd name="T0" fmla="*/ 10 w 30"/>
                  <a:gd name="T1" fmla="*/ 28 h 29"/>
                  <a:gd name="T2" fmla="*/ 30 w 30"/>
                  <a:gd name="T3" fmla="*/ 20 h 29"/>
                  <a:gd name="T4" fmla="*/ 18 w 30"/>
                  <a:gd name="T5" fmla="*/ 0 h 29"/>
                  <a:gd name="T6" fmla="*/ 0 w 30"/>
                  <a:gd name="T7" fmla="*/ 9 h 29"/>
                  <a:gd name="T8" fmla="*/ 10 w 30"/>
                  <a:gd name="T9" fmla="*/ 29 h 29"/>
                  <a:gd name="T10" fmla="*/ 10 w 30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9">
                    <a:moveTo>
                      <a:pt x="10" y="28"/>
                    </a:moveTo>
                    <a:lnTo>
                      <a:pt x="30" y="20"/>
                    </a:lnTo>
                    <a:lnTo>
                      <a:pt x="18" y="0"/>
                    </a:lnTo>
                    <a:lnTo>
                      <a:pt x="0" y="9"/>
                    </a:lnTo>
                    <a:lnTo>
                      <a:pt x="10" y="29"/>
                    </a:lnTo>
                    <a:lnTo>
                      <a:pt x="10" y="29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11" name="Freeform 455">
                <a:extLst>
                  <a:ext uri="{FF2B5EF4-FFF2-40B4-BE49-F238E27FC236}">
                    <a16:creationId xmlns:a16="http://schemas.microsoft.com/office/drawing/2014/main" id="{43FD2BDA-7178-440D-B3C0-B3E69E149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0" y="2038"/>
                <a:ext cx="10" cy="9"/>
              </a:xfrm>
              <a:custGeom>
                <a:avLst/>
                <a:gdLst>
                  <a:gd name="T0" fmla="*/ 9 w 29"/>
                  <a:gd name="T1" fmla="*/ 26 h 28"/>
                  <a:gd name="T2" fmla="*/ 29 w 29"/>
                  <a:gd name="T3" fmla="*/ 19 h 28"/>
                  <a:gd name="T4" fmla="*/ 18 w 29"/>
                  <a:gd name="T5" fmla="*/ 0 h 28"/>
                  <a:gd name="T6" fmla="*/ 0 w 29"/>
                  <a:gd name="T7" fmla="*/ 10 h 28"/>
                  <a:gd name="T8" fmla="*/ 10 w 29"/>
                  <a:gd name="T9" fmla="*/ 28 h 28"/>
                  <a:gd name="T10" fmla="*/ 10 w 29"/>
                  <a:gd name="T11" fmla="*/ 28 h 28"/>
                  <a:gd name="T12" fmla="*/ 9 w 29"/>
                  <a:gd name="T13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8">
                    <a:moveTo>
                      <a:pt x="9" y="26"/>
                    </a:moveTo>
                    <a:lnTo>
                      <a:pt x="29" y="19"/>
                    </a:lnTo>
                    <a:lnTo>
                      <a:pt x="18" y="0"/>
                    </a:lnTo>
                    <a:lnTo>
                      <a:pt x="0" y="10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9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12" name="Freeform 456">
                <a:extLst>
                  <a:ext uri="{FF2B5EF4-FFF2-40B4-BE49-F238E27FC236}">
                    <a16:creationId xmlns:a16="http://schemas.microsoft.com/office/drawing/2014/main" id="{A481F410-CFC0-4429-BDDB-24A19FA5C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0" y="2039"/>
                <a:ext cx="10" cy="9"/>
              </a:xfrm>
              <a:custGeom>
                <a:avLst/>
                <a:gdLst>
                  <a:gd name="T0" fmla="*/ 10 w 30"/>
                  <a:gd name="T1" fmla="*/ 26 h 28"/>
                  <a:gd name="T2" fmla="*/ 30 w 30"/>
                  <a:gd name="T3" fmla="*/ 18 h 28"/>
                  <a:gd name="T4" fmla="*/ 19 w 30"/>
                  <a:gd name="T5" fmla="*/ 0 h 28"/>
                  <a:gd name="T6" fmla="*/ 0 w 30"/>
                  <a:gd name="T7" fmla="*/ 10 h 28"/>
                  <a:gd name="T8" fmla="*/ 12 w 30"/>
                  <a:gd name="T9" fmla="*/ 28 h 28"/>
                  <a:gd name="T10" fmla="*/ 12 w 30"/>
                  <a:gd name="T11" fmla="*/ 28 h 28"/>
                  <a:gd name="T12" fmla="*/ 10 w 30"/>
                  <a:gd name="T13" fmla="*/ 2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8">
                    <a:moveTo>
                      <a:pt x="10" y="26"/>
                    </a:moveTo>
                    <a:lnTo>
                      <a:pt x="30" y="18"/>
                    </a:lnTo>
                    <a:lnTo>
                      <a:pt x="19" y="0"/>
                    </a:lnTo>
                    <a:lnTo>
                      <a:pt x="0" y="10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13" name="Freeform 457">
                <a:extLst>
                  <a:ext uri="{FF2B5EF4-FFF2-40B4-BE49-F238E27FC236}">
                    <a16:creationId xmlns:a16="http://schemas.microsoft.com/office/drawing/2014/main" id="{31290B2D-CBE9-41EB-92BC-7FA0954A4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0" y="2039"/>
                <a:ext cx="10" cy="9"/>
              </a:xfrm>
              <a:custGeom>
                <a:avLst/>
                <a:gdLst>
                  <a:gd name="T0" fmla="*/ 10 w 30"/>
                  <a:gd name="T1" fmla="*/ 26 h 28"/>
                  <a:gd name="T2" fmla="*/ 30 w 30"/>
                  <a:gd name="T3" fmla="*/ 18 h 28"/>
                  <a:gd name="T4" fmla="*/ 19 w 30"/>
                  <a:gd name="T5" fmla="*/ 0 h 28"/>
                  <a:gd name="T6" fmla="*/ 0 w 30"/>
                  <a:gd name="T7" fmla="*/ 10 h 28"/>
                  <a:gd name="T8" fmla="*/ 12 w 30"/>
                  <a:gd name="T9" fmla="*/ 28 h 28"/>
                  <a:gd name="T10" fmla="*/ 12 w 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8">
                    <a:moveTo>
                      <a:pt x="10" y="26"/>
                    </a:moveTo>
                    <a:lnTo>
                      <a:pt x="30" y="18"/>
                    </a:lnTo>
                    <a:lnTo>
                      <a:pt x="19" y="0"/>
                    </a:lnTo>
                    <a:lnTo>
                      <a:pt x="0" y="10"/>
                    </a:lnTo>
                    <a:lnTo>
                      <a:pt x="12" y="28"/>
                    </a:lnTo>
                    <a:lnTo>
                      <a:pt x="12" y="28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14" name="Freeform 458">
                <a:extLst>
                  <a:ext uri="{FF2B5EF4-FFF2-40B4-BE49-F238E27FC236}">
                    <a16:creationId xmlns:a16="http://schemas.microsoft.com/office/drawing/2014/main" id="{8ABF1672-CC4E-4830-BCC7-4801C2A88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6" y="2041"/>
                <a:ext cx="9" cy="9"/>
              </a:xfrm>
              <a:custGeom>
                <a:avLst/>
                <a:gdLst>
                  <a:gd name="T0" fmla="*/ 10 w 27"/>
                  <a:gd name="T1" fmla="*/ 29 h 29"/>
                  <a:gd name="T2" fmla="*/ 27 w 27"/>
                  <a:gd name="T3" fmla="*/ 18 h 29"/>
                  <a:gd name="T4" fmla="*/ 18 w 27"/>
                  <a:gd name="T5" fmla="*/ 0 h 29"/>
                  <a:gd name="T6" fmla="*/ 0 w 27"/>
                  <a:gd name="T7" fmla="*/ 11 h 29"/>
                  <a:gd name="T8" fmla="*/ 10 w 27"/>
                  <a:gd name="T9" fmla="*/ 29 h 29"/>
                  <a:gd name="T10" fmla="*/ 10 w 27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9">
                    <a:moveTo>
                      <a:pt x="10" y="29"/>
                    </a:moveTo>
                    <a:lnTo>
                      <a:pt x="27" y="18"/>
                    </a:lnTo>
                    <a:lnTo>
                      <a:pt x="18" y="0"/>
                    </a:lnTo>
                    <a:lnTo>
                      <a:pt x="0" y="11"/>
                    </a:lnTo>
                    <a:lnTo>
                      <a:pt x="10" y="29"/>
                    </a:ln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15" name="Freeform 459">
                <a:extLst>
                  <a:ext uri="{FF2B5EF4-FFF2-40B4-BE49-F238E27FC236}">
                    <a16:creationId xmlns:a16="http://schemas.microsoft.com/office/drawing/2014/main" id="{3E8D8845-7CD1-4798-BDE7-3A61BC9AE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" y="2042"/>
                <a:ext cx="10" cy="9"/>
              </a:xfrm>
              <a:custGeom>
                <a:avLst/>
                <a:gdLst>
                  <a:gd name="T0" fmla="*/ 12 w 30"/>
                  <a:gd name="T1" fmla="*/ 28 h 28"/>
                  <a:gd name="T2" fmla="*/ 30 w 30"/>
                  <a:gd name="T3" fmla="*/ 19 h 28"/>
                  <a:gd name="T4" fmla="*/ 20 w 30"/>
                  <a:gd name="T5" fmla="*/ 0 h 28"/>
                  <a:gd name="T6" fmla="*/ 0 w 30"/>
                  <a:gd name="T7" fmla="*/ 10 h 28"/>
                  <a:gd name="T8" fmla="*/ 12 w 30"/>
                  <a:gd name="T9" fmla="*/ 28 h 28"/>
                  <a:gd name="T10" fmla="*/ 12 w 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8">
                    <a:moveTo>
                      <a:pt x="12" y="28"/>
                    </a:moveTo>
                    <a:lnTo>
                      <a:pt x="30" y="19"/>
                    </a:lnTo>
                    <a:lnTo>
                      <a:pt x="20" y="0"/>
                    </a:lnTo>
                    <a:lnTo>
                      <a:pt x="0" y="10"/>
                    </a:lnTo>
                    <a:lnTo>
                      <a:pt x="12" y="28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16" name="Freeform 460">
                <a:extLst>
                  <a:ext uri="{FF2B5EF4-FFF2-40B4-BE49-F238E27FC236}">
                    <a16:creationId xmlns:a16="http://schemas.microsoft.com/office/drawing/2014/main" id="{FE5FF875-CBAC-48FB-9EC6-D45C97CB1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5" y="2042"/>
                <a:ext cx="10" cy="9"/>
              </a:xfrm>
              <a:custGeom>
                <a:avLst/>
                <a:gdLst>
                  <a:gd name="T0" fmla="*/ 12 w 30"/>
                  <a:gd name="T1" fmla="*/ 28 h 28"/>
                  <a:gd name="T2" fmla="*/ 30 w 30"/>
                  <a:gd name="T3" fmla="*/ 19 h 28"/>
                  <a:gd name="T4" fmla="*/ 20 w 30"/>
                  <a:gd name="T5" fmla="*/ 0 h 28"/>
                  <a:gd name="T6" fmla="*/ 0 w 30"/>
                  <a:gd name="T7" fmla="*/ 10 h 28"/>
                  <a:gd name="T8" fmla="*/ 12 w 30"/>
                  <a:gd name="T9" fmla="*/ 28 h 28"/>
                  <a:gd name="T10" fmla="*/ 12 w 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8">
                    <a:moveTo>
                      <a:pt x="12" y="28"/>
                    </a:moveTo>
                    <a:lnTo>
                      <a:pt x="30" y="19"/>
                    </a:lnTo>
                    <a:lnTo>
                      <a:pt x="20" y="0"/>
                    </a:lnTo>
                    <a:lnTo>
                      <a:pt x="0" y="10"/>
                    </a:lnTo>
                    <a:lnTo>
                      <a:pt x="12" y="28"/>
                    </a:lnTo>
                    <a:lnTo>
                      <a:pt x="12" y="28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17" name="Freeform 461">
                <a:extLst>
                  <a:ext uri="{FF2B5EF4-FFF2-40B4-BE49-F238E27FC236}">
                    <a16:creationId xmlns:a16="http://schemas.microsoft.com/office/drawing/2014/main" id="{EFB7A642-D0C0-42DE-AF35-8094D29745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2052"/>
                <a:ext cx="10" cy="10"/>
              </a:xfrm>
              <a:custGeom>
                <a:avLst/>
                <a:gdLst>
                  <a:gd name="T0" fmla="*/ 13 w 30"/>
                  <a:gd name="T1" fmla="*/ 29 h 30"/>
                  <a:gd name="T2" fmla="*/ 30 w 30"/>
                  <a:gd name="T3" fmla="*/ 18 h 30"/>
                  <a:gd name="T4" fmla="*/ 20 w 30"/>
                  <a:gd name="T5" fmla="*/ 0 h 30"/>
                  <a:gd name="T6" fmla="*/ 0 w 30"/>
                  <a:gd name="T7" fmla="*/ 10 h 30"/>
                  <a:gd name="T8" fmla="*/ 12 w 30"/>
                  <a:gd name="T9" fmla="*/ 30 h 30"/>
                  <a:gd name="T10" fmla="*/ 12 w 30"/>
                  <a:gd name="T11" fmla="*/ 30 h 30"/>
                  <a:gd name="T12" fmla="*/ 13 w 30"/>
                  <a:gd name="T13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0">
                    <a:moveTo>
                      <a:pt x="13" y="29"/>
                    </a:moveTo>
                    <a:lnTo>
                      <a:pt x="30" y="18"/>
                    </a:lnTo>
                    <a:lnTo>
                      <a:pt x="20" y="0"/>
                    </a:lnTo>
                    <a:lnTo>
                      <a:pt x="0" y="10"/>
                    </a:lnTo>
                    <a:lnTo>
                      <a:pt x="12" y="30"/>
                    </a:lnTo>
                    <a:lnTo>
                      <a:pt x="12" y="30"/>
                    </a:lnTo>
                    <a:lnTo>
                      <a:pt x="13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18" name="Freeform 462">
                <a:extLst>
                  <a:ext uri="{FF2B5EF4-FFF2-40B4-BE49-F238E27FC236}">
                    <a16:creationId xmlns:a16="http://schemas.microsoft.com/office/drawing/2014/main" id="{F396A9A8-E1C1-4E6E-A8C1-B7B01111C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2053"/>
                <a:ext cx="10" cy="9"/>
              </a:xfrm>
              <a:custGeom>
                <a:avLst/>
                <a:gdLst>
                  <a:gd name="T0" fmla="*/ 11 w 30"/>
                  <a:gd name="T1" fmla="*/ 28 h 28"/>
                  <a:gd name="T2" fmla="*/ 30 w 30"/>
                  <a:gd name="T3" fmla="*/ 19 h 28"/>
                  <a:gd name="T4" fmla="*/ 19 w 30"/>
                  <a:gd name="T5" fmla="*/ 0 h 28"/>
                  <a:gd name="T6" fmla="*/ 0 w 30"/>
                  <a:gd name="T7" fmla="*/ 10 h 28"/>
                  <a:gd name="T8" fmla="*/ 11 w 30"/>
                  <a:gd name="T9" fmla="*/ 28 h 28"/>
                  <a:gd name="T10" fmla="*/ 11 w 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8">
                    <a:moveTo>
                      <a:pt x="11" y="28"/>
                    </a:moveTo>
                    <a:lnTo>
                      <a:pt x="30" y="19"/>
                    </a:lnTo>
                    <a:lnTo>
                      <a:pt x="19" y="0"/>
                    </a:lnTo>
                    <a:lnTo>
                      <a:pt x="0" y="10"/>
                    </a:lnTo>
                    <a:lnTo>
                      <a:pt x="11" y="28"/>
                    </a:ln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19" name="Freeform 463">
                <a:extLst>
                  <a:ext uri="{FF2B5EF4-FFF2-40B4-BE49-F238E27FC236}">
                    <a16:creationId xmlns:a16="http://schemas.microsoft.com/office/drawing/2014/main" id="{51C4A642-CD58-413F-ABC9-991181AA5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2053"/>
                <a:ext cx="10" cy="9"/>
              </a:xfrm>
              <a:custGeom>
                <a:avLst/>
                <a:gdLst>
                  <a:gd name="T0" fmla="*/ 11 w 30"/>
                  <a:gd name="T1" fmla="*/ 28 h 28"/>
                  <a:gd name="T2" fmla="*/ 30 w 30"/>
                  <a:gd name="T3" fmla="*/ 19 h 28"/>
                  <a:gd name="T4" fmla="*/ 19 w 30"/>
                  <a:gd name="T5" fmla="*/ 0 h 28"/>
                  <a:gd name="T6" fmla="*/ 0 w 30"/>
                  <a:gd name="T7" fmla="*/ 10 h 28"/>
                  <a:gd name="T8" fmla="*/ 11 w 30"/>
                  <a:gd name="T9" fmla="*/ 28 h 28"/>
                  <a:gd name="T10" fmla="*/ 11 w 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28">
                    <a:moveTo>
                      <a:pt x="11" y="28"/>
                    </a:moveTo>
                    <a:lnTo>
                      <a:pt x="30" y="19"/>
                    </a:lnTo>
                    <a:lnTo>
                      <a:pt x="19" y="0"/>
                    </a:lnTo>
                    <a:lnTo>
                      <a:pt x="0" y="10"/>
                    </a:lnTo>
                    <a:lnTo>
                      <a:pt x="11" y="28"/>
                    </a:lnTo>
                    <a:lnTo>
                      <a:pt x="11" y="28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20" name="Freeform 464">
                <a:extLst>
                  <a:ext uri="{FF2B5EF4-FFF2-40B4-BE49-F238E27FC236}">
                    <a16:creationId xmlns:a16="http://schemas.microsoft.com/office/drawing/2014/main" id="{87F54903-887D-4340-A1AB-084ABF257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" y="2058"/>
                <a:ext cx="10" cy="9"/>
              </a:xfrm>
              <a:custGeom>
                <a:avLst/>
                <a:gdLst>
                  <a:gd name="T0" fmla="*/ 12 w 30"/>
                  <a:gd name="T1" fmla="*/ 27 h 27"/>
                  <a:gd name="T2" fmla="*/ 30 w 30"/>
                  <a:gd name="T3" fmla="*/ 18 h 27"/>
                  <a:gd name="T4" fmla="*/ 20 w 30"/>
                  <a:gd name="T5" fmla="*/ 0 h 27"/>
                  <a:gd name="T6" fmla="*/ 0 w 30"/>
                  <a:gd name="T7" fmla="*/ 10 h 27"/>
                  <a:gd name="T8" fmla="*/ 12 w 30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7">
                    <a:moveTo>
                      <a:pt x="12" y="27"/>
                    </a:moveTo>
                    <a:lnTo>
                      <a:pt x="30" y="18"/>
                    </a:lnTo>
                    <a:lnTo>
                      <a:pt x="20" y="0"/>
                    </a:lnTo>
                    <a:lnTo>
                      <a:pt x="0" y="10"/>
                    </a:lnTo>
                    <a:lnTo>
                      <a:pt x="12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21" name="Freeform 465">
                <a:extLst>
                  <a:ext uri="{FF2B5EF4-FFF2-40B4-BE49-F238E27FC236}">
                    <a16:creationId xmlns:a16="http://schemas.microsoft.com/office/drawing/2014/main" id="{215751A8-D579-4E78-AA03-8DB44A32FA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" y="2059"/>
                <a:ext cx="10" cy="9"/>
              </a:xfrm>
              <a:custGeom>
                <a:avLst/>
                <a:gdLst>
                  <a:gd name="T0" fmla="*/ 9 w 29"/>
                  <a:gd name="T1" fmla="*/ 28 h 28"/>
                  <a:gd name="T2" fmla="*/ 29 w 29"/>
                  <a:gd name="T3" fmla="*/ 18 h 28"/>
                  <a:gd name="T4" fmla="*/ 19 w 29"/>
                  <a:gd name="T5" fmla="*/ 0 h 28"/>
                  <a:gd name="T6" fmla="*/ 0 w 29"/>
                  <a:gd name="T7" fmla="*/ 10 h 28"/>
                  <a:gd name="T8" fmla="*/ 9 w 29"/>
                  <a:gd name="T9" fmla="*/ 28 h 28"/>
                  <a:gd name="T10" fmla="*/ 9 w 2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8">
                    <a:moveTo>
                      <a:pt x="9" y="28"/>
                    </a:moveTo>
                    <a:lnTo>
                      <a:pt x="29" y="18"/>
                    </a:lnTo>
                    <a:lnTo>
                      <a:pt x="19" y="0"/>
                    </a:lnTo>
                    <a:lnTo>
                      <a:pt x="0" y="10"/>
                    </a:lnTo>
                    <a:lnTo>
                      <a:pt x="9" y="28"/>
                    </a:lnTo>
                    <a:lnTo>
                      <a:pt x="9" y="28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22" name="Freeform 466">
                <a:extLst>
                  <a:ext uri="{FF2B5EF4-FFF2-40B4-BE49-F238E27FC236}">
                    <a16:creationId xmlns:a16="http://schemas.microsoft.com/office/drawing/2014/main" id="{2C6139B6-EDFD-4D61-BEAB-CDD55A167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2" y="2059"/>
                <a:ext cx="10" cy="9"/>
              </a:xfrm>
              <a:custGeom>
                <a:avLst/>
                <a:gdLst>
                  <a:gd name="T0" fmla="*/ 9 w 29"/>
                  <a:gd name="T1" fmla="*/ 28 h 28"/>
                  <a:gd name="T2" fmla="*/ 29 w 29"/>
                  <a:gd name="T3" fmla="*/ 18 h 28"/>
                  <a:gd name="T4" fmla="*/ 19 w 29"/>
                  <a:gd name="T5" fmla="*/ 0 h 28"/>
                  <a:gd name="T6" fmla="*/ 0 w 29"/>
                  <a:gd name="T7" fmla="*/ 10 h 28"/>
                  <a:gd name="T8" fmla="*/ 9 w 29"/>
                  <a:gd name="T9" fmla="*/ 28 h 28"/>
                  <a:gd name="T10" fmla="*/ 9 w 2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8">
                    <a:moveTo>
                      <a:pt x="9" y="28"/>
                    </a:moveTo>
                    <a:lnTo>
                      <a:pt x="29" y="18"/>
                    </a:lnTo>
                    <a:lnTo>
                      <a:pt x="19" y="0"/>
                    </a:lnTo>
                    <a:lnTo>
                      <a:pt x="0" y="10"/>
                    </a:lnTo>
                    <a:lnTo>
                      <a:pt x="9" y="28"/>
                    </a:lnTo>
                    <a:lnTo>
                      <a:pt x="9" y="28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23" name="Freeform 467">
                <a:extLst>
                  <a:ext uri="{FF2B5EF4-FFF2-40B4-BE49-F238E27FC236}">
                    <a16:creationId xmlns:a16="http://schemas.microsoft.com/office/drawing/2014/main" id="{15F17D4C-8340-43BE-837C-150F8568D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8" y="2055"/>
                <a:ext cx="9" cy="9"/>
              </a:xfrm>
              <a:custGeom>
                <a:avLst/>
                <a:gdLst>
                  <a:gd name="T0" fmla="*/ 11 w 29"/>
                  <a:gd name="T1" fmla="*/ 27 h 27"/>
                  <a:gd name="T2" fmla="*/ 29 w 29"/>
                  <a:gd name="T3" fmla="*/ 18 h 27"/>
                  <a:gd name="T4" fmla="*/ 18 w 29"/>
                  <a:gd name="T5" fmla="*/ 0 h 27"/>
                  <a:gd name="T6" fmla="*/ 0 w 29"/>
                  <a:gd name="T7" fmla="*/ 10 h 27"/>
                  <a:gd name="T8" fmla="*/ 11 w 29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11" y="27"/>
                    </a:moveTo>
                    <a:lnTo>
                      <a:pt x="29" y="18"/>
                    </a:lnTo>
                    <a:lnTo>
                      <a:pt x="18" y="0"/>
                    </a:lnTo>
                    <a:lnTo>
                      <a:pt x="0" y="10"/>
                    </a:lnTo>
                    <a:lnTo>
                      <a:pt x="1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24" name="Freeform 468">
                <a:extLst>
                  <a:ext uri="{FF2B5EF4-FFF2-40B4-BE49-F238E27FC236}">
                    <a16:creationId xmlns:a16="http://schemas.microsoft.com/office/drawing/2014/main" id="{8B124B67-35BD-428E-ABFC-9D42D0879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2056"/>
                <a:ext cx="10" cy="9"/>
              </a:xfrm>
              <a:custGeom>
                <a:avLst/>
                <a:gdLst>
                  <a:gd name="T0" fmla="*/ 11 w 29"/>
                  <a:gd name="T1" fmla="*/ 27 h 27"/>
                  <a:gd name="T2" fmla="*/ 29 w 29"/>
                  <a:gd name="T3" fmla="*/ 18 h 27"/>
                  <a:gd name="T4" fmla="*/ 19 w 29"/>
                  <a:gd name="T5" fmla="*/ 0 h 27"/>
                  <a:gd name="T6" fmla="*/ 0 w 29"/>
                  <a:gd name="T7" fmla="*/ 10 h 27"/>
                  <a:gd name="T8" fmla="*/ 11 w 29"/>
                  <a:gd name="T9" fmla="*/ 27 h 27"/>
                  <a:gd name="T10" fmla="*/ 11 w 29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7">
                    <a:moveTo>
                      <a:pt x="11" y="27"/>
                    </a:moveTo>
                    <a:lnTo>
                      <a:pt x="29" y="18"/>
                    </a:lnTo>
                    <a:lnTo>
                      <a:pt x="19" y="0"/>
                    </a:lnTo>
                    <a:lnTo>
                      <a:pt x="0" y="10"/>
                    </a:lnTo>
                    <a:lnTo>
                      <a:pt x="11" y="27"/>
                    </a:lnTo>
                    <a:lnTo>
                      <a:pt x="11" y="27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25" name="Freeform 469">
                <a:extLst>
                  <a:ext uri="{FF2B5EF4-FFF2-40B4-BE49-F238E27FC236}">
                    <a16:creationId xmlns:a16="http://schemas.microsoft.com/office/drawing/2014/main" id="{8FE6771F-E7DF-47E0-8132-5BCCA78A0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2056"/>
                <a:ext cx="10" cy="9"/>
              </a:xfrm>
              <a:custGeom>
                <a:avLst/>
                <a:gdLst>
                  <a:gd name="T0" fmla="*/ 11 w 29"/>
                  <a:gd name="T1" fmla="*/ 27 h 27"/>
                  <a:gd name="T2" fmla="*/ 29 w 29"/>
                  <a:gd name="T3" fmla="*/ 18 h 27"/>
                  <a:gd name="T4" fmla="*/ 19 w 29"/>
                  <a:gd name="T5" fmla="*/ 0 h 27"/>
                  <a:gd name="T6" fmla="*/ 0 w 29"/>
                  <a:gd name="T7" fmla="*/ 10 h 27"/>
                  <a:gd name="T8" fmla="*/ 11 w 29"/>
                  <a:gd name="T9" fmla="*/ 27 h 27"/>
                  <a:gd name="T10" fmla="*/ 11 w 29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7">
                    <a:moveTo>
                      <a:pt x="11" y="27"/>
                    </a:moveTo>
                    <a:lnTo>
                      <a:pt x="29" y="18"/>
                    </a:lnTo>
                    <a:lnTo>
                      <a:pt x="19" y="0"/>
                    </a:lnTo>
                    <a:lnTo>
                      <a:pt x="0" y="10"/>
                    </a:lnTo>
                    <a:lnTo>
                      <a:pt x="11" y="27"/>
                    </a:lnTo>
                    <a:lnTo>
                      <a:pt x="11" y="27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26" name="Freeform 470">
                <a:extLst>
                  <a:ext uri="{FF2B5EF4-FFF2-40B4-BE49-F238E27FC236}">
                    <a16:creationId xmlns:a16="http://schemas.microsoft.com/office/drawing/2014/main" id="{5E993B5C-8F99-4E4F-8365-13C9A6F875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6" y="2061"/>
                <a:ext cx="10" cy="9"/>
              </a:xfrm>
              <a:custGeom>
                <a:avLst/>
                <a:gdLst>
                  <a:gd name="T0" fmla="*/ 12 w 30"/>
                  <a:gd name="T1" fmla="*/ 29 h 29"/>
                  <a:gd name="T2" fmla="*/ 30 w 30"/>
                  <a:gd name="T3" fmla="*/ 18 h 29"/>
                  <a:gd name="T4" fmla="*/ 20 w 30"/>
                  <a:gd name="T5" fmla="*/ 0 h 29"/>
                  <a:gd name="T6" fmla="*/ 0 w 30"/>
                  <a:gd name="T7" fmla="*/ 11 h 29"/>
                  <a:gd name="T8" fmla="*/ 12 w 30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9">
                    <a:moveTo>
                      <a:pt x="12" y="29"/>
                    </a:moveTo>
                    <a:lnTo>
                      <a:pt x="30" y="18"/>
                    </a:lnTo>
                    <a:lnTo>
                      <a:pt x="20" y="0"/>
                    </a:lnTo>
                    <a:lnTo>
                      <a:pt x="0" y="11"/>
                    </a:lnTo>
                    <a:lnTo>
                      <a:pt x="12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27" name="Freeform 471">
                <a:extLst>
                  <a:ext uri="{FF2B5EF4-FFF2-40B4-BE49-F238E27FC236}">
                    <a16:creationId xmlns:a16="http://schemas.microsoft.com/office/drawing/2014/main" id="{190705F5-4E39-4EDB-9BFE-A8642B97B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7" y="2062"/>
                <a:ext cx="9" cy="9"/>
              </a:xfrm>
              <a:custGeom>
                <a:avLst/>
                <a:gdLst>
                  <a:gd name="T0" fmla="*/ 9 w 28"/>
                  <a:gd name="T1" fmla="*/ 28 h 28"/>
                  <a:gd name="T2" fmla="*/ 28 w 28"/>
                  <a:gd name="T3" fmla="*/ 18 h 28"/>
                  <a:gd name="T4" fmla="*/ 17 w 28"/>
                  <a:gd name="T5" fmla="*/ 0 h 28"/>
                  <a:gd name="T6" fmla="*/ 0 w 28"/>
                  <a:gd name="T7" fmla="*/ 10 h 28"/>
                  <a:gd name="T8" fmla="*/ 9 w 28"/>
                  <a:gd name="T9" fmla="*/ 28 h 28"/>
                  <a:gd name="T10" fmla="*/ 9 w 28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8">
                    <a:moveTo>
                      <a:pt x="9" y="28"/>
                    </a:moveTo>
                    <a:lnTo>
                      <a:pt x="28" y="18"/>
                    </a:lnTo>
                    <a:lnTo>
                      <a:pt x="17" y="0"/>
                    </a:lnTo>
                    <a:lnTo>
                      <a:pt x="0" y="10"/>
                    </a:lnTo>
                    <a:lnTo>
                      <a:pt x="9" y="28"/>
                    </a:lnTo>
                    <a:lnTo>
                      <a:pt x="9" y="28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28" name="Freeform 472">
                <a:extLst>
                  <a:ext uri="{FF2B5EF4-FFF2-40B4-BE49-F238E27FC236}">
                    <a16:creationId xmlns:a16="http://schemas.microsoft.com/office/drawing/2014/main" id="{30D5D9EA-6AA8-4056-B278-A66134677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7" y="2062"/>
                <a:ext cx="9" cy="9"/>
              </a:xfrm>
              <a:custGeom>
                <a:avLst/>
                <a:gdLst>
                  <a:gd name="T0" fmla="*/ 9 w 28"/>
                  <a:gd name="T1" fmla="*/ 28 h 28"/>
                  <a:gd name="T2" fmla="*/ 28 w 28"/>
                  <a:gd name="T3" fmla="*/ 18 h 28"/>
                  <a:gd name="T4" fmla="*/ 17 w 28"/>
                  <a:gd name="T5" fmla="*/ 0 h 28"/>
                  <a:gd name="T6" fmla="*/ 0 w 28"/>
                  <a:gd name="T7" fmla="*/ 10 h 28"/>
                  <a:gd name="T8" fmla="*/ 9 w 28"/>
                  <a:gd name="T9" fmla="*/ 28 h 28"/>
                  <a:gd name="T10" fmla="*/ 9 w 28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8">
                    <a:moveTo>
                      <a:pt x="9" y="28"/>
                    </a:moveTo>
                    <a:lnTo>
                      <a:pt x="28" y="18"/>
                    </a:lnTo>
                    <a:lnTo>
                      <a:pt x="17" y="0"/>
                    </a:lnTo>
                    <a:lnTo>
                      <a:pt x="0" y="10"/>
                    </a:lnTo>
                    <a:lnTo>
                      <a:pt x="9" y="28"/>
                    </a:lnTo>
                    <a:lnTo>
                      <a:pt x="9" y="28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29" name="Freeform 473">
                <a:extLst>
                  <a:ext uri="{FF2B5EF4-FFF2-40B4-BE49-F238E27FC236}">
                    <a16:creationId xmlns:a16="http://schemas.microsoft.com/office/drawing/2014/main" id="{E08E9D10-64E4-4D05-80C7-F91B7CC271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0" y="2064"/>
                <a:ext cx="10" cy="10"/>
              </a:xfrm>
              <a:custGeom>
                <a:avLst/>
                <a:gdLst>
                  <a:gd name="T0" fmla="*/ 9 w 29"/>
                  <a:gd name="T1" fmla="*/ 28 h 28"/>
                  <a:gd name="T2" fmla="*/ 29 w 29"/>
                  <a:gd name="T3" fmla="*/ 18 h 28"/>
                  <a:gd name="T4" fmla="*/ 17 w 29"/>
                  <a:gd name="T5" fmla="*/ 0 h 28"/>
                  <a:gd name="T6" fmla="*/ 0 w 29"/>
                  <a:gd name="T7" fmla="*/ 10 h 28"/>
                  <a:gd name="T8" fmla="*/ 9 w 29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8">
                    <a:moveTo>
                      <a:pt x="9" y="28"/>
                    </a:moveTo>
                    <a:lnTo>
                      <a:pt x="29" y="18"/>
                    </a:lnTo>
                    <a:lnTo>
                      <a:pt x="17" y="0"/>
                    </a:lnTo>
                    <a:lnTo>
                      <a:pt x="0" y="10"/>
                    </a:lnTo>
                    <a:lnTo>
                      <a:pt x="9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30" name="Freeform 474">
                <a:extLst>
                  <a:ext uri="{FF2B5EF4-FFF2-40B4-BE49-F238E27FC236}">
                    <a16:creationId xmlns:a16="http://schemas.microsoft.com/office/drawing/2014/main" id="{67D42652-0681-47D4-AE18-0800FE085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2065"/>
                <a:ext cx="9" cy="10"/>
              </a:xfrm>
              <a:custGeom>
                <a:avLst/>
                <a:gdLst>
                  <a:gd name="T0" fmla="*/ 10 w 28"/>
                  <a:gd name="T1" fmla="*/ 29 h 29"/>
                  <a:gd name="T2" fmla="*/ 28 w 28"/>
                  <a:gd name="T3" fmla="*/ 18 h 29"/>
                  <a:gd name="T4" fmla="*/ 19 w 28"/>
                  <a:gd name="T5" fmla="*/ 0 h 29"/>
                  <a:gd name="T6" fmla="*/ 0 w 28"/>
                  <a:gd name="T7" fmla="*/ 11 h 29"/>
                  <a:gd name="T8" fmla="*/ 10 w 28"/>
                  <a:gd name="T9" fmla="*/ 29 h 29"/>
                  <a:gd name="T10" fmla="*/ 10 w 28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9">
                    <a:moveTo>
                      <a:pt x="10" y="29"/>
                    </a:moveTo>
                    <a:lnTo>
                      <a:pt x="28" y="18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10" y="29"/>
                    </a:ln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31" name="Freeform 475">
                <a:extLst>
                  <a:ext uri="{FF2B5EF4-FFF2-40B4-BE49-F238E27FC236}">
                    <a16:creationId xmlns:a16="http://schemas.microsoft.com/office/drawing/2014/main" id="{45EE32F1-5A61-4E0F-B6EA-32A93BF9D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2065"/>
                <a:ext cx="9" cy="10"/>
              </a:xfrm>
              <a:custGeom>
                <a:avLst/>
                <a:gdLst>
                  <a:gd name="T0" fmla="*/ 10 w 28"/>
                  <a:gd name="T1" fmla="*/ 29 h 29"/>
                  <a:gd name="T2" fmla="*/ 28 w 28"/>
                  <a:gd name="T3" fmla="*/ 18 h 29"/>
                  <a:gd name="T4" fmla="*/ 19 w 28"/>
                  <a:gd name="T5" fmla="*/ 0 h 29"/>
                  <a:gd name="T6" fmla="*/ 0 w 28"/>
                  <a:gd name="T7" fmla="*/ 11 h 29"/>
                  <a:gd name="T8" fmla="*/ 10 w 28"/>
                  <a:gd name="T9" fmla="*/ 29 h 29"/>
                  <a:gd name="T10" fmla="*/ 10 w 28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9">
                    <a:moveTo>
                      <a:pt x="10" y="29"/>
                    </a:moveTo>
                    <a:lnTo>
                      <a:pt x="28" y="18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10" y="29"/>
                    </a:lnTo>
                    <a:lnTo>
                      <a:pt x="10" y="29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32" name="Freeform 476">
                <a:extLst>
                  <a:ext uri="{FF2B5EF4-FFF2-40B4-BE49-F238E27FC236}">
                    <a16:creationId xmlns:a16="http://schemas.microsoft.com/office/drawing/2014/main" id="{FE4E62DD-DD88-4540-AAA1-7A33AA66C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5" y="2073"/>
                <a:ext cx="9" cy="9"/>
              </a:xfrm>
              <a:custGeom>
                <a:avLst/>
                <a:gdLst>
                  <a:gd name="T0" fmla="*/ 9 w 27"/>
                  <a:gd name="T1" fmla="*/ 27 h 27"/>
                  <a:gd name="T2" fmla="*/ 27 w 27"/>
                  <a:gd name="T3" fmla="*/ 18 h 27"/>
                  <a:gd name="T4" fmla="*/ 17 w 27"/>
                  <a:gd name="T5" fmla="*/ 0 h 27"/>
                  <a:gd name="T6" fmla="*/ 0 w 27"/>
                  <a:gd name="T7" fmla="*/ 9 h 27"/>
                  <a:gd name="T8" fmla="*/ 9 w 27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7">
                    <a:moveTo>
                      <a:pt x="9" y="27"/>
                    </a:moveTo>
                    <a:lnTo>
                      <a:pt x="27" y="18"/>
                    </a:lnTo>
                    <a:lnTo>
                      <a:pt x="17" y="0"/>
                    </a:lnTo>
                    <a:lnTo>
                      <a:pt x="0" y="9"/>
                    </a:lnTo>
                    <a:lnTo>
                      <a:pt x="9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33" name="Freeform 477">
                <a:extLst>
                  <a:ext uri="{FF2B5EF4-FFF2-40B4-BE49-F238E27FC236}">
                    <a16:creationId xmlns:a16="http://schemas.microsoft.com/office/drawing/2014/main" id="{1B6B6753-E917-405B-8ACE-353A4A93E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5" y="2074"/>
                <a:ext cx="10" cy="9"/>
              </a:xfrm>
              <a:custGeom>
                <a:avLst/>
                <a:gdLst>
                  <a:gd name="T0" fmla="*/ 10 w 28"/>
                  <a:gd name="T1" fmla="*/ 27 h 27"/>
                  <a:gd name="T2" fmla="*/ 28 w 28"/>
                  <a:gd name="T3" fmla="*/ 18 h 27"/>
                  <a:gd name="T4" fmla="*/ 18 w 28"/>
                  <a:gd name="T5" fmla="*/ 0 h 27"/>
                  <a:gd name="T6" fmla="*/ 0 w 28"/>
                  <a:gd name="T7" fmla="*/ 11 h 27"/>
                  <a:gd name="T8" fmla="*/ 10 w 28"/>
                  <a:gd name="T9" fmla="*/ 27 h 27"/>
                  <a:gd name="T10" fmla="*/ 10 w 28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7">
                    <a:moveTo>
                      <a:pt x="10" y="27"/>
                    </a:moveTo>
                    <a:lnTo>
                      <a:pt x="28" y="18"/>
                    </a:lnTo>
                    <a:lnTo>
                      <a:pt x="18" y="0"/>
                    </a:lnTo>
                    <a:lnTo>
                      <a:pt x="0" y="11"/>
                    </a:lnTo>
                    <a:lnTo>
                      <a:pt x="10" y="27"/>
                    </a:lnTo>
                    <a:lnTo>
                      <a:pt x="10" y="27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34" name="Freeform 478">
                <a:extLst>
                  <a:ext uri="{FF2B5EF4-FFF2-40B4-BE49-F238E27FC236}">
                    <a16:creationId xmlns:a16="http://schemas.microsoft.com/office/drawing/2014/main" id="{8B625E28-D9BB-4CE8-92F6-D3BFB7EEE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5" y="2074"/>
                <a:ext cx="10" cy="9"/>
              </a:xfrm>
              <a:custGeom>
                <a:avLst/>
                <a:gdLst>
                  <a:gd name="T0" fmla="*/ 10 w 28"/>
                  <a:gd name="T1" fmla="*/ 27 h 27"/>
                  <a:gd name="T2" fmla="*/ 28 w 28"/>
                  <a:gd name="T3" fmla="*/ 18 h 27"/>
                  <a:gd name="T4" fmla="*/ 18 w 28"/>
                  <a:gd name="T5" fmla="*/ 0 h 27"/>
                  <a:gd name="T6" fmla="*/ 0 w 28"/>
                  <a:gd name="T7" fmla="*/ 11 h 27"/>
                  <a:gd name="T8" fmla="*/ 10 w 28"/>
                  <a:gd name="T9" fmla="*/ 27 h 27"/>
                  <a:gd name="T10" fmla="*/ 10 w 28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7">
                    <a:moveTo>
                      <a:pt x="10" y="27"/>
                    </a:moveTo>
                    <a:lnTo>
                      <a:pt x="28" y="18"/>
                    </a:lnTo>
                    <a:lnTo>
                      <a:pt x="18" y="0"/>
                    </a:lnTo>
                    <a:lnTo>
                      <a:pt x="0" y="11"/>
                    </a:lnTo>
                    <a:lnTo>
                      <a:pt x="10" y="27"/>
                    </a:lnTo>
                    <a:lnTo>
                      <a:pt x="10" y="27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35" name="Freeform 479">
                <a:extLst>
                  <a:ext uri="{FF2B5EF4-FFF2-40B4-BE49-F238E27FC236}">
                    <a16:creationId xmlns:a16="http://schemas.microsoft.com/office/drawing/2014/main" id="{352D1174-0BF1-40E6-90D7-C75DC3B60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5" y="2067"/>
                <a:ext cx="9" cy="10"/>
              </a:xfrm>
              <a:custGeom>
                <a:avLst/>
                <a:gdLst>
                  <a:gd name="T0" fmla="*/ 11 w 29"/>
                  <a:gd name="T1" fmla="*/ 28 h 28"/>
                  <a:gd name="T2" fmla="*/ 29 w 29"/>
                  <a:gd name="T3" fmla="*/ 18 h 28"/>
                  <a:gd name="T4" fmla="*/ 18 w 29"/>
                  <a:gd name="T5" fmla="*/ 0 h 28"/>
                  <a:gd name="T6" fmla="*/ 0 w 29"/>
                  <a:gd name="T7" fmla="*/ 10 h 28"/>
                  <a:gd name="T8" fmla="*/ 11 w 29"/>
                  <a:gd name="T9" fmla="*/ 28 h 28"/>
                  <a:gd name="T10" fmla="*/ 11 w 2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8">
                    <a:moveTo>
                      <a:pt x="11" y="28"/>
                    </a:moveTo>
                    <a:lnTo>
                      <a:pt x="29" y="18"/>
                    </a:lnTo>
                    <a:lnTo>
                      <a:pt x="18" y="0"/>
                    </a:lnTo>
                    <a:lnTo>
                      <a:pt x="0" y="10"/>
                    </a:lnTo>
                    <a:lnTo>
                      <a:pt x="11" y="28"/>
                    </a:ln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36" name="Freeform 480">
                <a:extLst>
                  <a:ext uri="{FF2B5EF4-FFF2-40B4-BE49-F238E27FC236}">
                    <a16:creationId xmlns:a16="http://schemas.microsoft.com/office/drawing/2014/main" id="{C925F665-3013-4D16-80D8-5D951C1C4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4" y="2069"/>
                <a:ext cx="10" cy="9"/>
              </a:xfrm>
              <a:custGeom>
                <a:avLst/>
                <a:gdLst>
                  <a:gd name="T0" fmla="*/ 10 w 29"/>
                  <a:gd name="T1" fmla="*/ 27 h 27"/>
                  <a:gd name="T2" fmla="*/ 29 w 29"/>
                  <a:gd name="T3" fmla="*/ 17 h 27"/>
                  <a:gd name="T4" fmla="*/ 18 w 29"/>
                  <a:gd name="T5" fmla="*/ 0 h 27"/>
                  <a:gd name="T6" fmla="*/ 0 w 29"/>
                  <a:gd name="T7" fmla="*/ 9 h 27"/>
                  <a:gd name="T8" fmla="*/ 10 w 29"/>
                  <a:gd name="T9" fmla="*/ 27 h 27"/>
                  <a:gd name="T10" fmla="*/ 10 w 29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7">
                    <a:moveTo>
                      <a:pt x="10" y="27"/>
                    </a:moveTo>
                    <a:lnTo>
                      <a:pt x="29" y="17"/>
                    </a:lnTo>
                    <a:lnTo>
                      <a:pt x="18" y="0"/>
                    </a:lnTo>
                    <a:lnTo>
                      <a:pt x="0" y="9"/>
                    </a:lnTo>
                    <a:lnTo>
                      <a:pt x="10" y="27"/>
                    </a:lnTo>
                    <a:lnTo>
                      <a:pt x="10" y="27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37" name="Freeform 481">
                <a:extLst>
                  <a:ext uri="{FF2B5EF4-FFF2-40B4-BE49-F238E27FC236}">
                    <a16:creationId xmlns:a16="http://schemas.microsoft.com/office/drawing/2014/main" id="{22772118-C080-489A-BAC9-EEB1AF847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4" y="2069"/>
                <a:ext cx="10" cy="9"/>
              </a:xfrm>
              <a:custGeom>
                <a:avLst/>
                <a:gdLst>
                  <a:gd name="T0" fmla="*/ 10 w 29"/>
                  <a:gd name="T1" fmla="*/ 27 h 27"/>
                  <a:gd name="T2" fmla="*/ 29 w 29"/>
                  <a:gd name="T3" fmla="*/ 17 h 27"/>
                  <a:gd name="T4" fmla="*/ 18 w 29"/>
                  <a:gd name="T5" fmla="*/ 0 h 27"/>
                  <a:gd name="T6" fmla="*/ 0 w 29"/>
                  <a:gd name="T7" fmla="*/ 9 h 27"/>
                  <a:gd name="T8" fmla="*/ 10 w 29"/>
                  <a:gd name="T9" fmla="*/ 27 h 27"/>
                  <a:gd name="T10" fmla="*/ 10 w 29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7">
                    <a:moveTo>
                      <a:pt x="10" y="27"/>
                    </a:moveTo>
                    <a:lnTo>
                      <a:pt x="29" y="17"/>
                    </a:lnTo>
                    <a:lnTo>
                      <a:pt x="18" y="0"/>
                    </a:lnTo>
                    <a:lnTo>
                      <a:pt x="0" y="9"/>
                    </a:lnTo>
                    <a:lnTo>
                      <a:pt x="10" y="27"/>
                    </a:lnTo>
                    <a:lnTo>
                      <a:pt x="10" y="27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38" name="Freeform 482">
                <a:extLst>
                  <a:ext uri="{FF2B5EF4-FFF2-40B4-BE49-F238E27FC236}">
                    <a16:creationId xmlns:a16="http://schemas.microsoft.com/office/drawing/2014/main" id="{8A520D24-7C55-4BA4-BC85-1412B88EE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0" y="2076"/>
                <a:ext cx="9" cy="9"/>
              </a:xfrm>
              <a:custGeom>
                <a:avLst/>
                <a:gdLst>
                  <a:gd name="T0" fmla="*/ 11 w 27"/>
                  <a:gd name="T1" fmla="*/ 27 h 27"/>
                  <a:gd name="T2" fmla="*/ 27 w 27"/>
                  <a:gd name="T3" fmla="*/ 18 h 27"/>
                  <a:gd name="T4" fmla="*/ 17 w 27"/>
                  <a:gd name="T5" fmla="*/ 0 h 27"/>
                  <a:gd name="T6" fmla="*/ 0 w 27"/>
                  <a:gd name="T7" fmla="*/ 9 h 27"/>
                  <a:gd name="T8" fmla="*/ 9 w 27"/>
                  <a:gd name="T9" fmla="*/ 27 h 27"/>
                  <a:gd name="T10" fmla="*/ 9 w 27"/>
                  <a:gd name="T11" fmla="*/ 27 h 27"/>
                  <a:gd name="T12" fmla="*/ 11 w 27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27">
                    <a:moveTo>
                      <a:pt x="11" y="27"/>
                    </a:moveTo>
                    <a:lnTo>
                      <a:pt x="27" y="18"/>
                    </a:lnTo>
                    <a:lnTo>
                      <a:pt x="17" y="0"/>
                    </a:lnTo>
                    <a:lnTo>
                      <a:pt x="0" y="9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11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39" name="Freeform 483">
                <a:extLst>
                  <a:ext uri="{FF2B5EF4-FFF2-40B4-BE49-F238E27FC236}">
                    <a16:creationId xmlns:a16="http://schemas.microsoft.com/office/drawing/2014/main" id="{E853F072-89EA-4669-B52A-EC493C235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9" y="2077"/>
                <a:ext cx="9" cy="10"/>
              </a:xfrm>
              <a:custGeom>
                <a:avLst/>
                <a:gdLst>
                  <a:gd name="T0" fmla="*/ 10 w 29"/>
                  <a:gd name="T1" fmla="*/ 28 h 28"/>
                  <a:gd name="T2" fmla="*/ 29 w 29"/>
                  <a:gd name="T3" fmla="*/ 18 h 28"/>
                  <a:gd name="T4" fmla="*/ 18 w 29"/>
                  <a:gd name="T5" fmla="*/ 0 h 28"/>
                  <a:gd name="T6" fmla="*/ 0 w 29"/>
                  <a:gd name="T7" fmla="*/ 10 h 28"/>
                  <a:gd name="T8" fmla="*/ 10 w 29"/>
                  <a:gd name="T9" fmla="*/ 28 h 28"/>
                  <a:gd name="T10" fmla="*/ 10 w 2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8">
                    <a:moveTo>
                      <a:pt x="10" y="28"/>
                    </a:moveTo>
                    <a:lnTo>
                      <a:pt x="29" y="18"/>
                    </a:lnTo>
                    <a:lnTo>
                      <a:pt x="18" y="0"/>
                    </a:lnTo>
                    <a:lnTo>
                      <a:pt x="0" y="10"/>
                    </a:lnTo>
                    <a:lnTo>
                      <a:pt x="10" y="28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40" name="Freeform 484">
                <a:extLst>
                  <a:ext uri="{FF2B5EF4-FFF2-40B4-BE49-F238E27FC236}">
                    <a16:creationId xmlns:a16="http://schemas.microsoft.com/office/drawing/2014/main" id="{C50A3D00-0E7D-4D1A-8694-DC722734EA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9" y="2077"/>
                <a:ext cx="9" cy="10"/>
              </a:xfrm>
              <a:custGeom>
                <a:avLst/>
                <a:gdLst>
                  <a:gd name="T0" fmla="*/ 10 w 29"/>
                  <a:gd name="T1" fmla="*/ 28 h 28"/>
                  <a:gd name="T2" fmla="*/ 29 w 29"/>
                  <a:gd name="T3" fmla="*/ 18 h 28"/>
                  <a:gd name="T4" fmla="*/ 18 w 29"/>
                  <a:gd name="T5" fmla="*/ 0 h 28"/>
                  <a:gd name="T6" fmla="*/ 0 w 29"/>
                  <a:gd name="T7" fmla="*/ 10 h 28"/>
                  <a:gd name="T8" fmla="*/ 10 w 29"/>
                  <a:gd name="T9" fmla="*/ 28 h 28"/>
                  <a:gd name="T10" fmla="*/ 10 w 2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8">
                    <a:moveTo>
                      <a:pt x="10" y="28"/>
                    </a:moveTo>
                    <a:lnTo>
                      <a:pt x="29" y="18"/>
                    </a:lnTo>
                    <a:lnTo>
                      <a:pt x="18" y="0"/>
                    </a:lnTo>
                    <a:lnTo>
                      <a:pt x="0" y="10"/>
                    </a:lnTo>
                    <a:lnTo>
                      <a:pt x="10" y="28"/>
                    </a:lnTo>
                    <a:lnTo>
                      <a:pt x="10" y="28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41" name="Freeform 485">
                <a:extLst>
                  <a:ext uri="{FF2B5EF4-FFF2-40B4-BE49-F238E27FC236}">
                    <a16:creationId xmlns:a16="http://schemas.microsoft.com/office/drawing/2014/main" id="{D9345B91-440A-4C6C-AC35-AB5FF2DE1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0" y="2070"/>
                <a:ext cx="9" cy="10"/>
              </a:xfrm>
              <a:custGeom>
                <a:avLst/>
                <a:gdLst>
                  <a:gd name="T0" fmla="*/ 10 w 28"/>
                  <a:gd name="T1" fmla="*/ 28 h 28"/>
                  <a:gd name="T2" fmla="*/ 28 w 28"/>
                  <a:gd name="T3" fmla="*/ 17 h 28"/>
                  <a:gd name="T4" fmla="*/ 18 w 28"/>
                  <a:gd name="T5" fmla="*/ 0 h 28"/>
                  <a:gd name="T6" fmla="*/ 0 w 28"/>
                  <a:gd name="T7" fmla="*/ 9 h 28"/>
                  <a:gd name="T8" fmla="*/ 10 w 28"/>
                  <a:gd name="T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8">
                    <a:moveTo>
                      <a:pt x="10" y="28"/>
                    </a:moveTo>
                    <a:lnTo>
                      <a:pt x="28" y="17"/>
                    </a:lnTo>
                    <a:lnTo>
                      <a:pt x="18" y="0"/>
                    </a:lnTo>
                    <a:lnTo>
                      <a:pt x="0" y="9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42" name="Freeform 486">
                <a:extLst>
                  <a:ext uri="{FF2B5EF4-FFF2-40B4-BE49-F238E27FC236}">
                    <a16:creationId xmlns:a16="http://schemas.microsoft.com/office/drawing/2014/main" id="{E2EDEA05-3752-4475-BCC8-C2871E409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0" y="2071"/>
                <a:ext cx="10" cy="10"/>
              </a:xfrm>
              <a:custGeom>
                <a:avLst/>
                <a:gdLst>
                  <a:gd name="T0" fmla="*/ 10 w 29"/>
                  <a:gd name="T1" fmla="*/ 30 h 30"/>
                  <a:gd name="T2" fmla="*/ 29 w 29"/>
                  <a:gd name="T3" fmla="*/ 20 h 30"/>
                  <a:gd name="T4" fmla="*/ 18 w 29"/>
                  <a:gd name="T5" fmla="*/ 0 h 30"/>
                  <a:gd name="T6" fmla="*/ 0 w 29"/>
                  <a:gd name="T7" fmla="*/ 10 h 30"/>
                  <a:gd name="T8" fmla="*/ 10 w 29"/>
                  <a:gd name="T9" fmla="*/ 30 h 30"/>
                  <a:gd name="T10" fmla="*/ 10 w 29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30">
                    <a:moveTo>
                      <a:pt x="10" y="30"/>
                    </a:moveTo>
                    <a:lnTo>
                      <a:pt x="29" y="20"/>
                    </a:lnTo>
                    <a:lnTo>
                      <a:pt x="18" y="0"/>
                    </a:lnTo>
                    <a:lnTo>
                      <a:pt x="0" y="10"/>
                    </a:lnTo>
                    <a:lnTo>
                      <a:pt x="10" y="30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43" name="Freeform 487">
                <a:extLst>
                  <a:ext uri="{FF2B5EF4-FFF2-40B4-BE49-F238E27FC236}">
                    <a16:creationId xmlns:a16="http://schemas.microsoft.com/office/drawing/2014/main" id="{F52D3ACD-A428-4252-B883-61A0FC6D7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0" y="2071"/>
                <a:ext cx="10" cy="10"/>
              </a:xfrm>
              <a:custGeom>
                <a:avLst/>
                <a:gdLst>
                  <a:gd name="T0" fmla="*/ 10 w 29"/>
                  <a:gd name="T1" fmla="*/ 30 h 30"/>
                  <a:gd name="T2" fmla="*/ 29 w 29"/>
                  <a:gd name="T3" fmla="*/ 20 h 30"/>
                  <a:gd name="T4" fmla="*/ 18 w 29"/>
                  <a:gd name="T5" fmla="*/ 0 h 30"/>
                  <a:gd name="T6" fmla="*/ 0 w 29"/>
                  <a:gd name="T7" fmla="*/ 10 h 30"/>
                  <a:gd name="T8" fmla="*/ 10 w 29"/>
                  <a:gd name="T9" fmla="*/ 30 h 30"/>
                  <a:gd name="T10" fmla="*/ 10 w 29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30">
                    <a:moveTo>
                      <a:pt x="10" y="30"/>
                    </a:moveTo>
                    <a:lnTo>
                      <a:pt x="29" y="20"/>
                    </a:lnTo>
                    <a:lnTo>
                      <a:pt x="18" y="0"/>
                    </a:lnTo>
                    <a:lnTo>
                      <a:pt x="0" y="10"/>
                    </a:lnTo>
                    <a:lnTo>
                      <a:pt x="10" y="30"/>
                    </a:lnTo>
                    <a:lnTo>
                      <a:pt x="10" y="3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44" name="Freeform 488">
                <a:extLst>
                  <a:ext uri="{FF2B5EF4-FFF2-40B4-BE49-F238E27FC236}">
                    <a16:creationId xmlns:a16="http://schemas.microsoft.com/office/drawing/2014/main" id="{7A57FD3D-C1BA-4A2E-8119-1FD0991BC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4" y="2079"/>
                <a:ext cx="10" cy="9"/>
              </a:xfrm>
              <a:custGeom>
                <a:avLst/>
                <a:gdLst>
                  <a:gd name="T0" fmla="*/ 10 w 29"/>
                  <a:gd name="T1" fmla="*/ 27 h 27"/>
                  <a:gd name="T2" fmla="*/ 29 w 29"/>
                  <a:gd name="T3" fmla="*/ 17 h 27"/>
                  <a:gd name="T4" fmla="*/ 18 w 29"/>
                  <a:gd name="T5" fmla="*/ 0 h 27"/>
                  <a:gd name="T6" fmla="*/ 0 w 29"/>
                  <a:gd name="T7" fmla="*/ 9 h 27"/>
                  <a:gd name="T8" fmla="*/ 10 w 29"/>
                  <a:gd name="T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7">
                    <a:moveTo>
                      <a:pt x="10" y="27"/>
                    </a:moveTo>
                    <a:lnTo>
                      <a:pt x="29" y="17"/>
                    </a:lnTo>
                    <a:lnTo>
                      <a:pt x="18" y="0"/>
                    </a:lnTo>
                    <a:lnTo>
                      <a:pt x="0" y="9"/>
                    </a:lnTo>
                    <a:lnTo>
                      <a:pt x="1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45" name="Freeform 489">
                <a:extLst>
                  <a:ext uri="{FF2B5EF4-FFF2-40B4-BE49-F238E27FC236}">
                    <a16:creationId xmlns:a16="http://schemas.microsoft.com/office/drawing/2014/main" id="{F2F6922B-D16C-455E-A973-62EF0D594F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" y="2080"/>
                <a:ext cx="9" cy="9"/>
              </a:xfrm>
              <a:custGeom>
                <a:avLst/>
                <a:gdLst>
                  <a:gd name="T0" fmla="*/ 9 w 28"/>
                  <a:gd name="T1" fmla="*/ 28 h 28"/>
                  <a:gd name="T2" fmla="*/ 28 w 28"/>
                  <a:gd name="T3" fmla="*/ 19 h 28"/>
                  <a:gd name="T4" fmla="*/ 19 w 28"/>
                  <a:gd name="T5" fmla="*/ 0 h 28"/>
                  <a:gd name="T6" fmla="*/ 0 w 28"/>
                  <a:gd name="T7" fmla="*/ 9 h 28"/>
                  <a:gd name="T8" fmla="*/ 9 w 28"/>
                  <a:gd name="T9" fmla="*/ 28 h 28"/>
                  <a:gd name="T10" fmla="*/ 9 w 28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8">
                    <a:moveTo>
                      <a:pt x="9" y="28"/>
                    </a:moveTo>
                    <a:lnTo>
                      <a:pt x="28" y="19"/>
                    </a:lnTo>
                    <a:lnTo>
                      <a:pt x="19" y="0"/>
                    </a:lnTo>
                    <a:lnTo>
                      <a:pt x="0" y="9"/>
                    </a:lnTo>
                    <a:lnTo>
                      <a:pt x="9" y="28"/>
                    </a:lnTo>
                    <a:lnTo>
                      <a:pt x="9" y="28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46" name="Freeform 490">
                <a:extLst>
                  <a:ext uri="{FF2B5EF4-FFF2-40B4-BE49-F238E27FC236}">
                    <a16:creationId xmlns:a16="http://schemas.microsoft.com/office/drawing/2014/main" id="{C9EA77BB-89F6-4A34-A6CB-BF047C7C6F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5" y="2080"/>
                <a:ext cx="9" cy="9"/>
              </a:xfrm>
              <a:custGeom>
                <a:avLst/>
                <a:gdLst>
                  <a:gd name="T0" fmla="*/ 9 w 28"/>
                  <a:gd name="T1" fmla="*/ 28 h 28"/>
                  <a:gd name="T2" fmla="*/ 28 w 28"/>
                  <a:gd name="T3" fmla="*/ 19 h 28"/>
                  <a:gd name="T4" fmla="*/ 19 w 28"/>
                  <a:gd name="T5" fmla="*/ 0 h 28"/>
                  <a:gd name="T6" fmla="*/ 0 w 28"/>
                  <a:gd name="T7" fmla="*/ 9 h 28"/>
                  <a:gd name="T8" fmla="*/ 9 w 28"/>
                  <a:gd name="T9" fmla="*/ 28 h 28"/>
                  <a:gd name="T10" fmla="*/ 9 w 28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8">
                    <a:moveTo>
                      <a:pt x="9" y="28"/>
                    </a:moveTo>
                    <a:lnTo>
                      <a:pt x="28" y="19"/>
                    </a:lnTo>
                    <a:lnTo>
                      <a:pt x="19" y="0"/>
                    </a:lnTo>
                    <a:lnTo>
                      <a:pt x="0" y="9"/>
                    </a:lnTo>
                    <a:lnTo>
                      <a:pt x="9" y="28"/>
                    </a:lnTo>
                    <a:lnTo>
                      <a:pt x="9" y="28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47" name="Freeform 491">
                <a:extLst>
                  <a:ext uri="{FF2B5EF4-FFF2-40B4-BE49-F238E27FC236}">
                    <a16:creationId xmlns:a16="http://schemas.microsoft.com/office/drawing/2014/main" id="{6E2C708A-134B-4D42-A6F3-495D9681C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" y="2082"/>
                <a:ext cx="9" cy="9"/>
              </a:xfrm>
              <a:custGeom>
                <a:avLst/>
                <a:gdLst>
                  <a:gd name="T0" fmla="*/ 9 w 27"/>
                  <a:gd name="T1" fmla="*/ 27 h 27"/>
                  <a:gd name="T2" fmla="*/ 27 w 27"/>
                  <a:gd name="T3" fmla="*/ 18 h 27"/>
                  <a:gd name="T4" fmla="*/ 18 w 27"/>
                  <a:gd name="T5" fmla="*/ 0 h 27"/>
                  <a:gd name="T6" fmla="*/ 0 w 27"/>
                  <a:gd name="T7" fmla="*/ 9 h 27"/>
                  <a:gd name="T8" fmla="*/ 9 w 27"/>
                  <a:gd name="T9" fmla="*/ 27 h 27"/>
                  <a:gd name="T10" fmla="*/ 9 w 27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7">
                    <a:moveTo>
                      <a:pt x="9" y="27"/>
                    </a:moveTo>
                    <a:lnTo>
                      <a:pt x="27" y="18"/>
                    </a:lnTo>
                    <a:lnTo>
                      <a:pt x="18" y="0"/>
                    </a:lnTo>
                    <a:lnTo>
                      <a:pt x="0" y="9"/>
                    </a:lnTo>
                    <a:lnTo>
                      <a:pt x="9" y="27"/>
                    </a:lnTo>
                    <a:lnTo>
                      <a:pt x="9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48" name="Freeform 492">
                <a:extLst>
                  <a:ext uri="{FF2B5EF4-FFF2-40B4-BE49-F238E27FC236}">
                    <a16:creationId xmlns:a16="http://schemas.microsoft.com/office/drawing/2014/main" id="{83102989-CAAD-4DBE-BFD3-698598D66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" y="2082"/>
                <a:ext cx="9" cy="9"/>
              </a:xfrm>
              <a:custGeom>
                <a:avLst/>
                <a:gdLst>
                  <a:gd name="T0" fmla="*/ 11 w 28"/>
                  <a:gd name="T1" fmla="*/ 28 h 28"/>
                  <a:gd name="T2" fmla="*/ 28 w 28"/>
                  <a:gd name="T3" fmla="*/ 18 h 28"/>
                  <a:gd name="T4" fmla="*/ 19 w 28"/>
                  <a:gd name="T5" fmla="*/ 0 h 28"/>
                  <a:gd name="T6" fmla="*/ 0 w 28"/>
                  <a:gd name="T7" fmla="*/ 10 h 28"/>
                  <a:gd name="T8" fmla="*/ 11 w 28"/>
                  <a:gd name="T9" fmla="*/ 28 h 28"/>
                  <a:gd name="T10" fmla="*/ 11 w 28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8">
                    <a:moveTo>
                      <a:pt x="11" y="28"/>
                    </a:moveTo>
                    <a:lnTo>
                      <a:pt x="28" y="18"/>
                    </a:lnTo>
                    <a:lnTo>
                      <a:pt x="19" y="0"/>
                    </a:lnTo>
                    <a:lnTo>
                      <a:pt x="0" y="10"/>
                    </a:lnTo>
                    <a:lnTo>
                      <a:pt x="11" y="28"/>
                    </a:lnTo>
                    <a:lnTo>
                      <a:pt x="11" y="28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49" name="Freeform 493">
                <a:extLst>
                  <a:ext uri="{FF2B5EF4-FFF2-40B4-BE49-F238E27FC236}">
                    <a16:creationId xmlns:a16="http://schemas.microsoft.com/office/drawing/2014/main" id="{599FB14A-C4D5-410E-9DC1-E0B40FD25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" y="2082"/>
                <a:ext cx="9" cy="9"/>
              </a:xfrm>
              <a:custGeom>
                <a:avLst/>
                <a:gdLst>
                  <a:gd name="T0" fmla="*/ 11 w 28"/>
                  <a:gd name="T1" fmla="*/ 28 h 28"/>
                  <a:gd name="T2" fmla="*/ 28 w 28"/>
                  <a:gd name="T3" fmla="*/ 18 h 28"/>
                  <a:gd name="T4" fmla="*/ 19 w 28"/>
                  <a:gd name="T5" fmla="*/ 0 h 28"/>
                  <a:gd name="T6" fmla="*/ 0 w 28"/>
                  <a:gd name="T7" fmla="*/ 10 h 28"/>
                  <a:gd name="T8" fmla="*/ 11 w 28"/>
                  <a:gd name="T9" fmla="*/ 28 h 28"/>
                  <a:gd name="T10" fmla="*/ 11 w 28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8">
                    <a:moveTo>
                      <a:pt x="11" y="28"/>
                    </a:moveTo>
                    <a:lnTo>
                      <a:pt x="28" y="18"/>
                    </a:lnTo>
                    <a:lnTo>
                      <a:pt x="19" y="0"/>
                    </a:lnTo>
                    <a:lnTo>
                      <a:pt x="0" y="10"/>
                    </a:lnTo>
                    <a:lnTo>
                      <a:pt x="11" y="28"/>
                    </a:lnTo>
                    <a:lnTo>
                      <a:pt x="11" y="28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50" name="Freeform 494">
                <a:extLst>
                  <a:ext uri="{FF2B5EF4-FFF2-40B4-BE49-F238E27FC236}">
                    <a16:creationId xmlns:a16="http://schemas.microsoft.com/office/drawing/2014/main" id="{F589AFD7-F33B-46EC-9BC9-0E3D0269C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" y="2084"/>
                <a:ext cx="10" cy="9"/>
              </a:xfrm>
              <a:custGeom>
                <a:avLst/>
                <a:gdLst>
                  <a:gd name="T0" fmla="*/ 10 w 28"/>
                  <a:gd name="T1" fmla="*/ 27 h 27"/>
                  <a:gd name="T2" fmla="*/ 28 w 28"/>
                  <a:gd name="T3" fmla="*/ 18 h 27"/>
                  <a:gd name="T4" fmla="*/ 19 w 28"/>
                  <a:gd name="T5" fmla="*/ 0 h 27"/>
                  <a:gd name="T6" fmla="*/ 0 w 28"/>
                  <a:gd name="T7" fmla="*/ 9 h 27"/>
                  <a:gd name="T8" fmla="*/ 10 w 28"/>
                  <a:gd name="T9" fmla="*/ 27 h 27"/>
                  <a:gd name="T10" fmla="*/ 10 w 28"/>
                  <a:gd name="T11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7">
                    <a:moveTo>
                      <a:pt x="10" y="27"/>
                    </a:moveTo>
                    <a:lnTo>
                      <a:pt x="28" y="18"/>
                    </a:lnTo>
                    <a:lnTo>
                      <a:pt x="19" y="0"/>
                    </a:lnTo>
                    <a:lnTo>
                      <a:pt x="0" y="9"/>
                    </a:lnTo>
                    <a:lnTo>
                      <a:pt x="10" y="27"/>
                    </a:lnTo>
                    <a:lnTo>
                      <a:pt x="1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51" name="Freeform 495">
                <a:extLst>
                  <a:ext uri="{FF2B5EF4-FFF2-40B4-BE49-F238E27FC236}">
                    <a16:creationId xmlns:a16="http://schemas.microsoft.com/office/drawing/2014/main" id="{EF9E277A-2323-4965-870D-EFFF28EDD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" y="2085"/>
                <a:ext cx="10" cy="9"/>
              </a:xfrm>
              <a:custGeom>
                <a:avLst/>
                <a:gdLst>
                  <a:gd name="T0" fmla="*/ 14 w 29"/>
                  <a:gd name="T1" fmla="*/ 27 h 28"/>
                  <a:gd name="T2" fmla="*/ 29 w 29"/>
                  <a:gd name="T3" fmla="*/ 18 h 28"/>
                  <a:gd name="T4" fmla="*/ 19 w 29"/>
                  <a:gd name="T5" fmla="*/ 0 h 28"/>
                  <a:gd name="T6" fmla="*/ 0 w 29"/>
                  <a:gd name="T7" fmla="*/ 10 h 28"/>
                  <a:gd name="T8" fmla="*/ 11 w 29"/>
                  <a:gd name="T9" fmla="*/ 28 h 28"/>
                  <a:gd name="T10" fmla="*/ 11 w 29"/>
                  <a:gd name="T11" fmla="*/ 28 h 28"/>
                  <a:gd name="T12" fmla="*/ 14 w 29"/>
                  <a:gd name="T13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8">
                    <a:moveTo>
                      <a:pt x="14" y="27"/>
                    </a:moveTo>
                    <a:lnTo>
                      <a:pt x="29" y="18"/>
                    </a:lnTo>
                    <a:lnTo>
                      <a:pt x="19" y="0"/>
                    </a:lnTo>
                    <a:lnTo>
                      <a:pt x="0" y="10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52" name="Freeform 496">
                <a:extLst>
                  <a:ext uri="{FF2B5EF4-FFF2-40B4-BE49-F238E27FC236}">
                    <a16:creationId xmlns:a16="http://schemas.microsoft.com/office/drawing/2014/main" id="{32819FEB-4C1F-46F9-8791-09735FB3C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3" y="2085"/>
                <a:ext cx="10" cy="9"/>
              </a:xfrm>
              <a:custGeom>
                <a:avLst/>
                <a:gdLst>
                  <a:gd name="T0" fmla="*/ 14 w 29"/>
                  <a:gd name="T1" fmla="*/ 27 h 28"/>
                  <a:gd name="T2" fmla="*/ 29 w 29"/>
                  <a:gd name="T3" fmla="*/ 18 h 28"/>
                  <a:gd name="T4" fmla="*/ 19 w 29"/>
                  <a:gd name="T5" fmla="*/ 0 h 28"/>
                  <a:gd name="T6" fmla="*/ 0 w 29"/>
                  <a:gd name="T7" fmla="*/ 10 h 28"/>
                  <a:gd name="T8" fmla="*/ 11 w 29"/>
                  <a:gd name="T9" fmla="*/ 28 h 28"/>
                  <a:gd name="T10" fmla="*/ 11 w 2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8">
                    <a:moveTo>
                      <a:pt x="14" y="27"/>
                    </a:moveTo>
                    <a:lnTo>
                      <a:pt x="29" y="18"/>
                    </a:lnTo>
                    <a:lnTo>
                      <a:pt x="19" y="0"/>
                    </a:lnTo>
                    <a:lnTo>
                      <a:pt x="0" y="10"/>
                    </a:lnTo>
                    <a:lnTo>
                      <a:pt x="11" y="28"/>
                    </a:lnTo>
                    <a:lnTo>
                      <a:pt x="11" y="28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53" name="Freeform 497">
                <a:extLst>
                  <a:ext uri="{FF2B5EF4-FFF2-40B4-BE49-F238E27FC236}">
                    <a16:creationId xmlns:a16="http://schemas.microsoft.com/office/drawing/2014/main" id="{84415B02-4445-4673-8843-D70DD2D3B9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086"/>
                <a:ext cx="9" cy="10"/>
              </a:xfrm>
              <a:custGeom>
                <a:avLst/>
                <a:gdLst>
                  <a:gd name="T0" fmla="*/ 9 w 27"/>
                  <a:gd name="T1" fmla="*/ 30 h 30"/>
                  <a:gd name="T2" fmla="*/ 27 w 27"/>
                  <a:gd name="T3" fmla="*/ 19 h 30"/>
                  <a:gd name="T4" fmla="*/ 17 w 27"/>
                  <a:gd name="T5" fmla="*/ 0 h 30"/>
                  <a:gd name="T6" fmla="*/ 0 w 27"/>
                  <a:gd name="T7" fmla="*/ 12 h 30"/>
                  <a:gd name="T8" fmla="*/ 9 w 27"/>
                  <a:gd name="T9" fmla="*/ 30 h 30"/>
                  <a:gd name="T10" fmla="*/ 9 w 27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30">
                    <a:moveTo>
                      <a:pt x="9" y="30"/>
                    </a:moveTo>
                    <a:lnTo>
                      <a:pt x="27" y="19"/>
                    </a:lnTo>
                    <a:lnTo>
                      <a:pt x="17" y="0"/>
                    </a:lnTo>
                    <a:lnTo>
                      <a:pt x="0" y="12"/>
                    </a:lnTo>
                    <a:lnTo>
                      <a:pt x="9" y="30"/>
                    </a:lnTo>
                    <a:lnTo>
                      <a:pt x="9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554" name="Freeform 498">
                <a:extLst>
                  <a:ext uri="{FF2B5EF4-FFF2-40B4-BE49-F238E27FC236}">
                    <a16:creationId xmlns:a16="http://schemas.microsoft.com/office/drawing/2014/main" id="{6D88171C-E81D-4B41-B49E-551921EC30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8" y="2088"/>
                <a:ext cx="9" cy="9"/>
              </a:xfrm>
              <a:custGeom>
                <a:avLst/>
                <a:gdLst>
                  <a:gd name="T0" fmla="*/ 10 w 28"/>
                  <a:gd name="T1" fmla="*/ 28 h 28"/>
                  <a:gd name="T2" fmla="*/ 28 w 28"/>
                  <a:gd name="T3" fmla="*/ 19 h 28"/>
                  <a:gd name="T4" fmla="*/ 18 w 28"/>
                  <a:gd name="T5" fmla="*/ 0 h 28"/>
                  <a:gd name="T6" fmla="*/ 0 w 28"/>
                  <a:gd name="T7" fmla="*/ 11 h 28"/>
                  <a:gd name="T8" fmla="*/ 10 w 28"/>
                  <a:gd name="T9" fmla="*/ 28 h 28"/>
                  <a:gd name="T10" fmla="*/ 10 w 28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28">
                    <a:moveTo>
                      <a:pt x="10" y="28"/>
                    </a:moveTo>
                    <a:lnTo>
                      <a:pt x="28" y="19"/>
                    </a:lnTo>
                    <a:lnTo>
                      <a:pt x="18" y="0"/>
                    </a:lnTo>
                    <a:lnTo>
                      <a:pt x="0" y="11"/>
                    </a:lnTo>
                    <a:lnTo>
                      <a:pt x="10" y="28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C2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sp>
          <p:nvSpPr>
            <p:cNvPr id="813555" name="Freeform 499">
              <a:extLst>
                <a:ext uri="{FF2B5EF4-FFF2-40B4-BE49-F238E27FC236}">
                  <a16:creationId xmlns:a16="http://schemas.microsoft.com/office/drawing/2014/main" id="{5A804D9F-D2C6-4D71-994A-9AA67B500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" y="2088"/>
              <a:ext cx="9" cy="9"/>
            </a:xfrm>
            <a:custGeom>
              <a:avLst/>
              <a:gdLst>
                <a:gd name="T0" fmla="*/ 10 w 28"/>
                <a:gd name="T1" fmla="*/ 28 h 28"/>
                <a:gd name="T2" fmla="*/ 28 w 28"/>
                <a:gd name="T3" fmla="*/ 19 h 28"/>
                <a:gd name="T4" fmla="*/ 18 w 28"/>
                <a:gd name="T5" fmla="*/ 0 h 28"/>
                <a:gd name="T6" fmla="*/ 0 w 28"/>
                <a:gd name="T7" fmla="*/ 11 h 28"/>
                <a:gd name="T8" fmla="*/ 10 w 28"/>
                <a:gd name="T9" fmla="*/ 28 h 28"/>
                <a:gd name="T10" fmla="*/ 10 w 28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8">
                  <a:moveTo>
                    <a:pt x="10" y="28"/>
                  </a:moveTo>
                  <a:lnTo>
                    <a:pt x="28" y="19"/>
                  </a:lnTo>
                  <a:lnTo>
                    <a:pt x="18" y="0"/>
                  </a:lnTo>
                  <a:lnTo>
                    <a:pt x="0" y="11"/>
                  </a:lnTo>
                  <a:lnTo>
                    <a:pt x="10" y="28"/>
                  </a:lnTo>
                  <a:lnTo>
                    <a:pt x="10" y="28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556" name="Freeform 500">
              <a:extLst>
                <a:ext uri="{FF2B5EF4-FFF2-40B4-BE49-F238E27FC236}">
                  <a16:creationId xmlns:a16="http://schemas.microsoft.com/office/drawing/2014/main" id="{52CA3680-9990-418F-8866-D54A9EE62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2089"/>
              <a:ext cx="9" cy="10"/>
            </a:xfrm>
            <a:custGeom>
              <a:avLst/>
              <a:gdLst>
                <a:gd name="T0" fmla="*/ 9 w 28"/>
                <a:gd name="T1" fmla="*/ 30 h 30"/>
                <a:gd name="T2" fmla="*/ 28 w 28"/>
                <a:gd name="T3" fmla="*/ 19 h 30"/>
                <a:gd name="T4" fmla="*/ 17 w 28"/>
                <a:gd name="T5" fmla="*/ 0 h 30"/>
                <a:gd name="T6" fmla="*/ 0 w 28"/>
                <a:gd name="T7" fmla="*/ 11 h 30"/>
                <a:gd name="T8" fmla="*/ 9 w 28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9" y="30"/>
                  </a:moveTo>
                  <a:lnTo>
                    <a:pt x="28" y="19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557" name="Freeform 501">
              <a:extLst>
                <a:ext uri="{FF2B5EF4-FFF2-40B4-BE49-F238E27FC236}">
                  <a16:creationId xmlns:a16="http://schemas.microsoft.com/office/drawing/2014/main" id="{20CC12A4-482D-4294-954E-8292EDB7B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2090"/>
              <a:ext cx="9" cy="9"/>
            </a:xfrm>
            <a:custGeom>
              <a:avLst/>
              <a:gdLst>
                <a:gd name="T0" fmla="*/ 9 w 27"/>
                <a:gd name="T1" fmla="*/ 27 h 27"/>
                <a:gd name="T2" fmla="*/ 27 w 27"/>
                <a:gd name="T3" fmla="*/ 18 h 27"/>
                <a:gd name="T4" fmla="*/ 18 w 27"/>
                <a:gd name="T5" fmla="*/ 0 h 27"/>
                <a:gd name="T6" fmla="*/ 0 w 27"/>
                <a:gd name="T7" fmla="*/ 10 h 27"/>
                <a:gd name="T8" fmla="*/ 9 w 27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7"/>
                  </a:moveTo>
                  <a:lnTo>
                    <a:pt x="27" y="18"/>
                  </a:lnTo>
                  <a:lnTo>
                    <a:pt x="18" y="0"/>
                  </a:lnTo>
                  <a:lnTo>
                    <a:pt x="0" y="10"/>
                  </a:lnTo>
                  <a:lnTo>
                    <a:pt x="9" y="27"/>
                  </a:lnTo>
                  <a:close/>
                </a:path>
              </a:pathLst>
            </a:custGeom>
            <a:solidFill>
              <a:srgbClr val="C2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558" name="Freeform 502">
              <a:extLst>
                <a:ext uri="{FF2B5EF4-FFF2-40B4-BE49-F238E27FC236}">
                  <a16:creationId xmlns:a16="http://schemas.microsoft.com/office/drawing/2014/main" id="{441D7FD5-CCE9-4492-AD63-46E395318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" y="2090"/>
              <a:ext cx="9" cy="9"/>
            </a:xfrm>
            <a:custGeom>
              <a:avLst/>
              <a:gdLst>
                <a:gd name="T0" fmla="*/ 9 w 27"/>
                <a:gd name="T1" fmla="*/ 27 h 27"/>
                <a:gd name="T2" fmla="*/ 27 w 27"/>
                <a:gd name="T3" fmla="*/ 18 h 27"/>
                <a:gd name="T4" fmla="*/ 18 w 27"/>
                <a:gd name="T5" fmla="*/ 0 h 27"/>
                <a:gd name="T6" fmla="*/ 0 w 27"/>
                <a:gd name="T7" fmla="*/ 10 h 27"/>
                <a:gd name="T8" fmla="*/ 9 w 27"/>
                <a:gd name="T9" fmla="*/ 27 h 27"/>
                <a:gd name="T10" fmla="*/ 9 w 27"/>
                <a:gd name="T1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7">
                  <a:moveTo>
                    <a:pt x="9" y="27"/>
                  </a:moveTo>
                  <a:lnTo>
                    <a:pt x="27" y="18"/>
                  </a:lnTo>
                  <a:lnTo>
                    <a:pt x="18" y="0"/>
                  </a:lnTo>
                  <a:lnTo>
                    <a:pt x="0" y="10"/>
                  </a:lnTo>
                  <a:lnTo>
                    <a:pt x="9" y="27"/>
                  </a:lnTo>
                  <a:lnTo>
                    <a:pt x="9" y="27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559" name="Freeform 503">
              <a:extLst>
                <a:ext uri="{FF2B5EF4-FFF2-40B4-BE49-F238E27FC236}">
                  <a16:creationId xmlns:a16="http://schemas.microsoft.com/office/drawing/2014/main" id="{4272AB4D-EC53-4FDA-AE9F-59FF6D0F8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" y="2092"/>
              <a:ext cx="9" cy="9"/>
            </a:xfrm>
            <a:custGeom>
              <a:avLst/>
              <a:gdLst>
                <a:gd name="T0" fmla="*/ 10 w 28"/>
                <a:gd name="T1" fmla="*/ 28 h 28"/>
                <a:gd name="T2" fmla="*/ 28 w 28"/>
                <a:gd name="T3" fmla="*/ 18 h 28"/>
                <a:gd name="T4" fmla="*/ 18 w 28"/>
                <a:gd name="T5" fmla="*/ 0 h 28"/>
                <a:gd name="T6" fmla="*/ 0 w 28"/>
                <a:gd name="T7" fmla="*/ 10 h 28"/>
                <a:gd name="T8" fmla="*/ 10 w 28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10" y="28"/>
                  </a:moveTo>
                  <a:lnTo>
                    <a:pt x="28" y="18"/>
                  </a:lnTo>
                  <a:lnTo>
                    <a:pt x="18" y="0"/>
                  </a:lnTo>
                  <a:lnTo>
                    <a:pt x="0" y="10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560" name="Freeform 504">
              <a:extLst>
                <a:ext uri="{FF2B5EF4-FFF2-40B4-BE49-F238E27FC236}">
                  <a16:creationId xmlns:a16="http://schemas.microsoft.com/office/drawing/2014/main" id="{12AEAF8B-5EBA-431B-B01E-FEA3B4883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" y="2093"/>
              <a:ext cx="9" cy="9"/>
            </a:xfrm>
            <a:custGeom>
              <a:avLst/>
              <a:gdLst>
                <a:gd name="T0" fmla="*/ 9 w 27"/>
                <a:gd name="T1" fmla="*/ 29 h 29"/>
                <a:gd name="T2" fmla="*/ 27 w 27"/>
                <a:gd name="T3" fmla="*/ 19 h 29"/>
                <a:gd name="T4" fmla="*/ 17 w 27"/>
                <a:gd name="T5" fmla="*/ 0 h 29"/>
                <a:gd name="T6" fmla="*/ 0 w 27"/>
                <a:gd name="T7" fmla="*/ 11 h 29"/>
                <a:gd name="T8" fmla="*/ 9 w 27"/>
                <a:gd name="T9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9">
                  <a:moveTo>
                    <a:pt x="9" y="29"/>
                  </a:moveTo>
                  <a:lnTo>
                    <a:pt x="27" y="19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9" y="29"/>
                  </a:lnTo>
                  <a:close/>
                </a:path>
              </a:pathLst>
            </a:custGeom>
            <a:solidFill>
              <a:srgbClr val="C2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561" name="Freeform 505">
              <a:extLst>
                <a:ext uri="{FF2B5EF4-FFF2-40B4-BE49-F238E27FC236}">
                  <a16:creationId xmlns:a16="http://schemas.microsoft.com/office/drawing/2014/main" id="{D51A874A-C6AD-483B-B535-7DE0CB695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7" y="2093"/>
              <a:ext cx="9" cy="9"/>
            </a:xfrm>
            <a:custGeom>
              <a:avLst/>
              <a:gdLst>
                <a:gd name="T0" fmla="*/ 9 w 27"/>
                <a:gd name="T1" fmla="*/ 29 h 29"/>
                <a:gd name="T2" fmla="*/ 27 w 27"/>
                <a:gd name="T3" fmla="*/ 19 h 29"/>
                <a:gd name="T4" fmla="*/ 17 w 27"/>
                <a:gd name="T5" fmla="*/ 0 h 29"/>
                <a:gd name="T6" fmla="*/ 0 w 27"/>
                <a:gd name="T7" fmla="*/ 11 h 29"/>
                <a:gd name="T8" fmla="*/ 9 w 27"/>
                <a:gd name="T9" fmla="*/ 29 h 29"/>
                <a:gd name="T10" fmla="*/ 9 w 27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9" y="29"/>
                  </a:moveTo>
                  <a:lnTo>
                    <a:pt x="27" y="19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9" y="29"/>
                  </a:lnTo>
                  <a:lnTo>
                    <a:pt x="9" y="29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562" name="Freeform 506">
              <a:extLst>
                <a:ext uri="{FF2B5EF4-FFF2-40B4-BE49-F238E27FC236}">
                  <a16:creationId xmlns:a16="http://schemas.microsoft.com/office/drawing/2014/main" id="{3E8A5786-59E8-40AC-AE2C-F422A753E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" y="2094"/>
              <a:ext cx="10" cy="10"/>
            </a:xfrm>
            <a:custGeom>
              <a:avLst/>
              <a:gdLst>
                <a:gd name="T0" fmla="*/ 9 w 28"/>
                <a:gd name="T1" fmla="*/ 30 h 30"/>
                <a:gd name="T2" fmla="*/ 28 w 28"/>
                <a:gd name="T3" fmla="*/ 20 h 30"/>
                <a:gd name="T4" fmla="*/ 17 w 28"/>
                <a:gd name="T5" fmla="*/ 0 h 30"/>
                <a:gd name="T6" fmla="*/ 0 w 28"/>
                <a:gd name="T7" fmla="*/ 12 h 30"/>
                <a:gd name="T8" fmla="*/ 9 w 28"/>
                <a:gd name="T9" fmla="*/ 30 h 30"/>
                <a:gd name="T10" fmla="*/ 9 w 28"/>
                <a:gd name="T1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0">
                  <a:moveTo>
                    <a:pt x="9" y="30"/>
                  </a:moveTo>
                  <a:lnTo>
                    <a:pt x="28" y="20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9" y="30"/>
                  </a:lnTo>
                  <a:lnTo>
                    <a:pt x="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563" name="Freeform 507">
              <a:extLst>
                <a:ext uri="{FF2B5EF4-FFF2-40B4-BE49-F238E27FC236}">
                  <a16:creationId xmlns:a16="http://schemas.microsoft.com/office/drawing/2014/main" id="{B240045C-3D1D-4062-AE89-46F9A5045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" y="2096"/>
              <a:ext cx="9" cy="9"/>
            </a:xfrm>
            <a:custGeom>
              <a:avLst/>
              <a:gdLst>
                <a:gd name="T0" fmla="*/ 10 w 27"/>
                <a:gd name="T1" fmla="*/ 28 h 28"/>
                <a:gd name="T2" fmla="*/ 27 w 27"/>
                <a:gd name="T3" fmla="*/ 17 h 28"/>
                <a:gd name="T4" fmla="*/ 18 w 27"/>
                <a:gd name="T5" fmla="*/ 0 h 28"/>
                <a:gd name="T6" fmla="*/ 0 w 27"/>
                <a:gd name="T7" fmla="*/ 10 h 28"/>
                <a:gd name="T8" fmla="*/ 10 w 27"/>
                <a:gd name="T9" fmla="*/ 28 h 28"/>
                <a:gd name="T10" fmla="*/ 10 w 27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8">
                  <a:moveTo>
                    <a:pt x="10" y="28"/>
                  </a:moveTo>
                  <a:lnTo>
                    <a:pt x="27" y="17"/>
                  </a:lnTo>
                  <a:lnTo>
                    <a:pt x="18" y="0"/>
                  </a:lnTo>
                  <a:lnTo>
                    <a:pt x="0" y="10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solidFill>
              <a:srgbClr val="C2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564" name="Freeform 508">
              <a:extLst>
                <a:ext uri="{FF2B5EF4-FFF2-40B4-BE49-F238E27FC236}">
                  <a16:creationId xmlns:a16="http://schemas.microsoft.com/office/drawing/2014/main" id="{F464E6B7-89B6-4179-B131-428D713871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" y="2096"/>
              <a:ext cx="9" cy="9"/>
            </a:xfrm>
            <a:custGeom>
              <a:avLst/>
              <a:gdLst>
                <a:gd name="T0" fmla="*/ 10 w 27"/>
                <a:gd name="T1" fmla="*/ 28 h 28"/>
                <a:gd name="T2" fmla="*/ 27 w 27"/>
                <a:gd name="T3" fmla="*/ 17 h 28"/>
                <a:gd name="T4" fmla="*/ 18 w 27"/>
                <a:gd name="T5" fmla="*/ 0 h 28"/>
                <a:gd name="T6" fmla="*/ 0 w 27"/>
                <a:gd name="T7" fmla="*/ 10 h 28"/>
                <a:gd name="T8" fmla="*/ 10 w 27"/>
                <a:gd name="T9" fmla="*/ 28 h 28"/>
                <a:gd name="T10" fmla="*/ 10 w 27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8">
                  <a:moveTo>
                    <a:pt x="10" y="28"/>
                  </a:moveTo>
                  <a:lnTo>
                    <a:pt x="27" y="17"/>
                  </a:lnTo>
                  <a:lnTo>
                    <a:pt x="18" y="0"/>
                  </a:lnTo>
                  <a:lnTo>
                    <a:pt x="0" y="10"/>
                  </a:lnTo>
                  <a:lnTo>
                    <a:pt x="10" y="28"/>
                  </a:lnTo>
                  <a:lnTo>
                    <a:pt x="10" y="28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565" name="Freeform 509">
              <a:extLst>
                <a:ext uri="{FF2B5EF4-FFF2-40B4-BE49-F238E27FC236}">
                  <a16:creationId xmlns:a16="http://schemas.microsoft.com/office/drawing/2014/main" id="{7DA4C217-D6E2-48D5-93F7-3CBE7F942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" y="2098"/>
              <a:ext cx="9" cy="9"/>
            </a:xfrm>
            <a:custGeom>
              <a:avLst/>
              <a:gdLst>
                <a:gd name="T0" fmla="*/ 10 w 28"/>
                <a:gd name="T1" fmla="*/ 27 h 27"/>
                <a:gd name="T2" fmla="*/ 28 w 28"/>
                <a:gd name="T3" fmla="*/ 18 h 27"/>
                <a:gd name="T4" fmla="*/ 18 w 28"/>
                <a:gd name="T5" fmla="*/ 0 h 27"/>
                <a:gd name="T6" fmla="*/ 0 w 28"/>
                <a:gd name="T7" fmla="*/ 9 h 27"/>
                <a:gd name="T8" fmla="*/ 10 w 28"/>
                <a:gd name="T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0" y="27"/>
                  </a:moveTo>
                  <a:lnTo>
                    <a:pt x="28" y="18"/>
                  </a:lnTo>
                  <a:lnTo>
                    <a:pt x="18" y="0"/>
                  </a:lnTo>
                  <a:lnTo>
                    <a:pt x="0" y="9"/>
                  </a:lnTo>
                  <a:lnTo>
                    <a:pt x="1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566" name="Freeform 510">
              <a:extLst>
                <a:ext uri="{FF2B5EF4-FFF2-40B4-BE49-F238E27FC236}">
                  <a16:creationId xmlns:a16="http://schemas.microsoft.com/office/drawing/2014/main" id="{3C47E25E-969D-4E6D-BA22-C9A0EBCE2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" y="2099"/>
              <a:ext cx="10" cy="9"/>
            </a:xfrm>
            <a:custGeom>
              <a:avLst/>
              <a:gdLst>
                <a:gd name="T0" fmla="*/ 11 w 29"/>
                <a:gd name="T1" fmla="*/ 28 h 28"/>
                <a:gd name="T2" fmla="*/ 29 w 29"/>
                <a:gd name="T3" fmla="*/ 18 h 28"/>
                <a:gd name="T4" fmla="*/ 19 w 29"/>
                <a:gd name="T5" fmla="*/ 0 h 28"/>
                <a:gd name="T6" fmla="*/ 0 w 29"/>
                <a:gd name="T7" fmla="*/ 10 h 28"/>
                <a:gd name="T8" fmla="*/ 11 w 29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1" y="28"/>
                  </a:moveTo>
                  <a:lnTo>
                    <a:pt x="29" y="18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11" y="28"/>
                  </a:lnTo>
                  <a:close/>
                </a:path>
              </a:pathLst>
            </a:custGeom>
            <a:solidFill>
              <a:srgbClr val="C2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3567" name="Freeform 511">
              <a:extLst>
                <a:ext uri="{FF2B5EF4-FFF2-40B4-BE49-F238E27FC236}">
                  <a16:creationId xmlns:a16="http://schemas.microsoft.com/office/drawing/2014/main" id="{A9B5188F-F773-40DE-9523-6BFEF4D7B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6" y="2099"/>
              <a:ext cx="10" cy="9"/>
            </a:xfrm>
            <a:custGeom>
              <a:avLst/>
              <a:gdLst>
                <a:gd name="T0" fmla="*/ 11 w 29"/>
                <a:gd name="T1" fmla="*/ 28 h 28"/>
                <a:gd name="T2" fmla="*/ 29 w 29"/>
                <a:gd name="T3" fmla="*/ 18 h 28"/>
                <a:gd name="T4" fmla="*/ 19 w 29"/>
                <a:gd name="T5" fmla="*/ 0 h 28"/>
                <a:gd name="T6" fmla="*/ 0 w 29"/>
                <a:gd name="T7" fmla="*/ 10 h 28"/>
                <a:gd name="T8" fmla="*/ 11 w 29"/>
                <a:gd name="T9" fmla="*/ 28 h 28"/>
                <a:gd name="T10" fmla="*/ 11 w 29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11" y="28"/>
                  </a:moveTo>
                  <a:lnTo>
                    <a:pt x="29" y="18"/>
                  </a:lnTo>
                  <a:lnTo>
                    <a:pt x="19" y="0"/>
                  </a:lnTo>
                  <a:lnTo>
                    <a:pt x="0" y="10"/>
                  </a:lnTo>
                  <a:lnTo>
                    <a:pt x="11" y="28"/>
                  </a:lnTo>
                  <a:lnTo>
                    <a:pt x="11" y="28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813568" name="Freeform 512">
            <a:extLst>
              <a:ext uri="{FF2B5EF4-FFF2-40B4-BE49-F238E27FC236}">
                <a16:creationId xmlns:a16="http://schemas.microsoft.com/office/drawing/2014/main" id="{54A33A76-69C6-461D-AC74-D128293A1938}"/>
              </a:ext>
            </a:extLst>
          </p:cNvPr>
          <p:cNvSpPr>
            <a:spLocks/>
          </p:cNvSpPr>
          <p:nvPr/>
        </p:nvSpPr>
        <p:spPr bwMode="auto">
          <a:xfrm>
            <a:off x="6791325" y="2601913"/>
            <a:ext cx="947738" cy="209550"/>
          </a:xfrm>
          <a:custGeom>
            <a:avLst/>
            <a:gdLst>
              <a:gd name="T0" fmla="*/ 0 w 1791"/>
              <a:gd name="T1" fmla="*/ 238 h 394"/>
              <a:gd name="T2" fmla="*/ 0 w 1791"/>
              <a:gd name="T3" fmla="*/ 255 h 394"/>
              <a:gd name="T4" fmla="*/ 767 w 1791"/>
              <a:gd name="T5" fmla="*/ 394 h 394"/>
              <a:gd name="T6" fmla="*/ 1327 w 1791"/>
              <a:gd name="T7" fmla="*/ 20 h 394"/>
              <a:gd name="T8" fmla="*/ 1791 w 1791"/>
              <a:gd name="T9" fmla="*/ 297 h 394"/>
              <a:gd name="T10" fmla="*/ 1791 w 1791"/>
              <a:gd name="T11" fmla="*/ 281 h 394"/>
              <a:gd name="T12" fmla="*/ 1325 w 1791"/>
              <a:gd name="T13" fmla="*/ 0 h 394"/>
              <a:gd name="T14" fmla="*/ 387 w 1791"/>
              <a:gd name="T15" fmla="*/ 50 h 394"/>
              <a:gd name="T16" fmla="*/ 0 w 1791"/>
              <a:gd name="T17" fmla="*/ 238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1" h="394">
                <a:moveTo>
                  <a:pt x="0" y="238"/>
                </a:moveTo>
                <a:lnTo>
                  <a:pt x="0" y="255"/>
                </a:lnTo>
                <a:lnTo>
                  <a:pt x="767" y="394"/>
                </a:lnTo>
                <a:lnTo>
                  <a:pt x="1327" y="20"/>
                </a:lnTo>
                <a:lnTo>
                  <a:pt x="1791" y="297"/>
                </a:lnTo>
                <a:lnTo>
                  <a:pt x="1791" y="281"/>
                </a:lnTo>
                <a:lnTo>
                  <a:pt x="1325" y="0"/>
                </a:lnTo>
                <a:lnTo>
                  <a:pt x="387" y="50"/>
                </a:lnTo>
                <a:lnTo>
                  <a:pt x="0" y="238"/>
                </a:lnTo>
                <a:close/>
              </a:path>
            </a:pathLst>
          </a:custGeom>
          <a:solidFill>
            <a:srgbClr val="FFFFFF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569" name="Freeform 513">
            <a:extLst>
              <a:ext uri="{FF2B5EF4-FFF2-40B4-BE49-F238E27FC236}">
                <a16:creationId xmlns:a16="http://schemas.microsoft.com/office/drawing/2014/main" id="{59CA7FDC-B1EF-4738-AB0A-8F8FC39B2F6B}"/>
              </a:ext>
            </a:extLst>
          </p:cNvPr>
          <p:cNvSpPr>
            <a:spLocks/>
          </p:cNvSpPr>
          <p:nvPr/>
        </p:nvSpPr>
        <p:spPr bwMode="auto">
          <a:xfrm>
            <a:off x="6791325" y="2601913"/>
            <a:ext cx="949325" cy="209550"/>
          </a:xfrm>
          <a:custGeom>
            <a:avLst/>
            <a:gdLst>
              <a:gd name="T0" fmla="*/ 0 w 1792"/>
              <a:gd name="T1" fmla="*/ 239 h 397"/>
              <a:gd name="T2" fmla="*/ 0 w 1792"/>
              <a:gd name="T3" fmla="*/ 256 h 397"/>
              <a:gd name="T4" fmla="*/ 767 w 1792"/>
              <a:gd name="T5" fmla="*/ 397 h 397"/>
              <a:gd name="T6" fmla="*/ 1329 w 1792"/>
              <a:gd name="T7" fmla="*/ 21 h 397"/>
              <a:gd name="T8" fmla="*/ 1327 w 1792"/>
              <a:gd name="T9" fmla="*/ 21 h 397"/>
              <a:gd name="T10" fmla="*/ 1792 w 1792"/>
              <a:gd name="T11" fmla="*/ 300 h 397"/>
              <a:gd name="T12" fmla="*/ 1792 w 1792"/>
              <a:gd name="T13" fmla="*/ 282 h 397"/>
              <a:gd name="T14" fmla="*/ 1325 w 1792"/>
              <a:gd name="T15" fmla="*/ 0 h 397"/>
              <a:gd name="T16" fmla="*/ 387 w 1792"/>
              <a:gd name="T17" fmla="*/ 49 h 397"/>
              <a:gd name="T18" fmla="*/ 0 w 1792"/>
              <a:gd name="T19" fmla="*/ 239 h 397"/>
              <a:gd name="T20" fmla="*/ 0 w 1792"/>
              <a:gd name="T21" fmla="*/ 241 h 397"/>
              <a:gd name="T22" fmla="*/ 387 w 1792"/>
              <a:gd name="T23" fmla="*/ 52 h 397"/>
              <a:gd name="T24" fmla="*/ 387 w 1792"/>
              <a:gd name="T25" fmla="*/ 52 h 397"/>
              <a:gd name="T26" fmla="*/ 1325 w 1792"/>
              <a:gd name="T27" fmla="*/ 3 h 397"/>
              <a:gd name="T28" fmla="*/ 1323 w 1792"/>
              <a:gd name="T29" fmla="*/ 1 h 397"/>
              <a:gd name="T30" fmla="*/ 1791 w 1792"/>
              <a:gd name="T31" fmla="*/ 283 h 397"/>
              <a:gd name="T32" fmla="*/ 1789 w 1792"/>
              <a:gd name="T33" fmla="*/ 282 h 397"/>
              <a:gd name="T34" fmla="*/ 1789 w 1792"/>
              <a:gd name="T35" fmla="*/ 298 h 397"/>
              <a:gd name="T36" fmla="*/ 1791 w 1792"/>
              <a:gd name="T37" fmla="*/ 298 h 397"/>
              <a:gd name="T38" fmla="*/ 1327 w 1792"/>
              <a:gd name="T39" fmla="*/ 20 h 397"/>
              <a:gd name="T40" fmla="*/ 767 w 1792"/>
              <a:gd name="T41" fmla="*/ 394 h 397"/>
              <a:gd name="T42" fmla="*/ 767 w 1792"/>
              <a:gd name="T43" fmla="*/ 394 h 397"/>
              <a:gd name="T44" fmla="*/ 0 w 1792"/>
              <a:gd name="T45" fmla="*/ 255 h 397"/>
              <a:gd name="T46" fmla="*/ 2 w 1792"/>
              <a:gd name="T47" fmla="*/ 256 h 397"/>
              <a:gd name="T48" fmla="*/ 2 w 1792"/>
              <a:gd name="T49" fmla="*/ 239 h 397"/>
              <a:gd name="T50" fmla="*/ 0 w 1792"/>
              <a:gd name="T51" fmla="*/ 241 h 397"/>
              <a:gd name="T52" fmla="*/ 0 w 1792"/>
              <a:gd name="T53" fmla="*/ 239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92" h="397">
                <a:moveTo>
                  <a:pt x="0" y="239"/>
                </a:moveTo>
                <a:lnTo>
                  <a:pt x="0" y="256"/>
                </a:lnTo>
                <a:lnTo>
                  <a:pt x="767" y="397"/>
                </a:lnTo>
                <a:lnTo>
                  <a:pt x="1329" y="21"/>
                </a:lnTo>
                <a:lnTo>
                  <a:pt x="1327" y="21"/>
                </a:lnTo>
                <a:lnTo>
                  <a:pt x="1792" y="300"/>
                </a:lnTo>
                <a:lnTo>
                  <a:pt x="1792" y="282"/>
                </a:lnTo>
                <a:lnTo>
                  <a:pt x="1325" y="0"/>
                </a:lnTo>
                <a:lnTo>
                  <a:pt x="387" y="49"/>
                </a:lnTo>
                <a:lnTo>
                  <a:pt x="0" y="239"/>
                </a:lnTo>
                <a:lnTo>
                  <a:pt x="0" y="241"/>
                </a:lnTo>
                <a:lnTo>
                  <a:pt x="387" y="52"/>
                </a:lnTo>
                <a:lnTo>
                  <a:pt x="387" y="52"/>
                </a:lnTo>
                <a:lnTo>
                  <a:pt x="1325" y="3"/>
                </a:lnTo>
                <a:lnTo>
                  <a:pt x="1323" y="1"/>
                </a:lnTo>
                <a:lnTo>
                  <a:pt x="1791" y="283"/>
                </a:lnTo>
                <a:lnTo>
                  <a:pt x="1789" y="282"/>
                </a:lnTo>
                <a:lnTo>
                  <a:pt x="1789" y="298"/>
                </a:lnTo>
                <a:lnTo>
                  <a:pt x="1791" y="298"/>
                </a:lnTo>
                <a:lnTo>
                  <a:pt x="1327" y="20"/>
                </a:lnTo>
                <a:lnTo>
                  <a:pt x="767" y="394"/>
                </a:lnTo>
                <a:lnTo>
                  <a:pt x="767" y="394"/>
                </a:lnTo>
                <a:lnTo>
                  <a:pt x="0" y="255"/>
                </a:lnTo>
                <a:lnTo>
                  <a:pt x="2" y="256"/>
                </a:lnTo>
                <a:lnTo>
                  <a:pt x="2" y="239"/>
                </a:lnTo>
                <a:lnTo>
                  <a:pt x="0" y="241"/>
                </a:lnTo>
                <a:lnTo>
                  <a:pt x="0" y="239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570" name="Freeform 514">
            <a:extLst>
              <a:ext uri="{FF2B5EF4-FFF2-40B4-BE49-F238E27FC236}">
                <a16:creationId xmlns:a16="http://schemas.microsoft.com/office/drawing/2014/main" id="{7CD81FE2-5BD4-4CDD-9152-AE9D534E693F}"/>
              </a:ext>
            </a:extLst>
          </p:cNvPr>
          <p:cNvSpPr>
            <a:spLocks/>
          </p:cNvSpPr>
          <p:nvPr/>
        </p:nvSpPr>
        <p:spPr bwMode="auto">
          <a:xfrm>
            <a:off x="6805613" y="2613025"/>
            <a:ext cx="922337" cy="357188"/>
          </a:xfrm>
          <a:custGeom>
            <a:avLst/>
            <a:gdLst>
              <a:gd name="T0" fmla="*/ 0 w 1744"/>
              <a:gd name="T1" fmla="*/ 240 h 676"/>
              <a:gd name="T2" fmla="*/ 0 w 1744"/>
              <a:gd name="T3" fmla="*/ 412 h 676"/>
              <a:gd name="T4" fmla="*/ 801 w 1744"/>
              <a:gd name="T5" fmla="*/ 676 h 676"/>
              <a:gd name="T6" fmla="*/ 1744 w 1744"/>
              <a:gd name="T7" fmla="*/ 481 h 676"/>
              <a:gd name="T8" fmla="*/ 1744 w 1744"/>
              <a:gd name="T9" fmla="*/ 265 h 676"/>
              <a:gd name="T10" fmla="*/ 1302 w 1744"/>
              <a:gd name="T11" fmla="*/ 0 h 676"/>
              <a:gd name="T12" fmla="*/ 742 w 1744"/>
              <a:gd name="T13" fmla="*/ 374 h 676"/>
              <a:gd name="T14" fmla="*/ 0 w 1744"/>
              <a:gd name="T15" fmla="*/ 240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44" h="676">
                <a:moveTo>
                  <a:pt x="0" y="240"/>
                </a:moveTo>
                <a:lnTo>
                  <a:pt x="0" y="412"/>
                </a:lnTo>
                <a:lnTo>
                  <a:pt x="801" y="676"/>
                </a:lnTo>
                <a:lnTo>
                  <a:pt x="1744" y="481"/>
                </a:lnTo>
                <a:lnTo>
                  <a:pt x="1744" y="265"/>
                </a:lnTo>
                <a:lnTo>
                  <a:pt x="1302" y="0"/>
                </a:lnTo>
                <a:lnTo>
                  <a:pt x="742" y="374"/>
                </a:lnTo>
                <a:lnTo>
                  <a:pt x="0" y="240"/>
                </a:lnTo>
                <a:close/>
              </a:path>
            </a:pathLst>
          </a:custGeom>
          <a:solidFill>
            <a:srgbClr val="FFFFFF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571" name="Freeform 515">
            <a:extLst>
              <a:ext uri="{FF2B5EF4-FFF2-40B4-BE49-F238E27FC236}">
                <a16:creationId xmlns:a16="http://schemas.microsoft.com/office/drawing/2014/main" id="{447D28A8-2935-41CE-AADE-DB87BD5F2568}"/>
              </a:ext>
            </a:extLst>
          </p:cNvPr>
          <p:cNvSpPr>
            <a:spLocks/>
          </p:cNvSpPr>
          <p:nvPr/>
        </p:nvSpPr>
        <p:spPr bwMode="auto">
          <a:xfrm>
            <a:off x="6805613" y="2613025"/>
            <a:ext cx="922337" cy="357188"/>
          </a:xfrm>
          <a:custGeom>
            <a:avLst/>
            <a:gdLst>
              <a:gd name="T0" fmla="*/ 0 w 1745"/>
              <a:gd name="T1" fmla="*/ 240 h 677"/>
              <a:gd name="T2" fmla="*/ 0 w 1745"/>
              <a:gd name="T3" fmla="*/ 413 h 677"/>
              <a:gd name="T4" fmla="*/ 801 w 1745"/>
              <a:gd name="T5" fmla="*/ 677 h 677"/>
              <a:gd name="T6" fmla="*/ 1745 w 1745"/>
              <a:gd name="T7" fmla="*/ 482 h 677"/>
              <a:gd name="T8" fmla="*/ 1745 w 1745"/>
              <a:gd name="T9" fmla="*/ 265 h 677"/>
              <a:gd name="T10" fmla="*/ 1302 w 1745"/>
              <a:gd name="T11" fmla="*/ 0 h 677"/>
              <a:gd name="T12" fmla="*/ 742 w 1745"/>
              <a:gd name="T13" fmla="*/ 374 h 677"/>
              <a:gd name="T14" fmla="*/ 742 w 1745"/>
              <a:gd name="T15" fmla="*/ 374 h 677"/>
              <a:gd name="T16" fmla="*/ 0 w 1745"/>
              <a:gd name="T17" fmla="*/ 240 h 677"/>
              <a:gd name="T18" fmla="*/ 0 w 1745"/>
              <a:gd name="T19" fmla="*/ 241 h 677"/>
              <a:gd name="T20" fmla="*/ 742 w 1745"/>
              <a:gd name="T21" fmla="*/ 377 h 677"/>
              <a:gd name="T22" fmla="*/ 1304 w 1745"/>
              <a:gd name="T23" fmla="*/ 1 h 677"/>
              <a:gd name="T24" fmla="*/ 1302 w 1745"/>
              <a:gd name="T25" fmla="*/ 1 h 677"/>
              <a:gd name="T26" fmla="*/ 1744 w 1745"/>
              <a:gd name="T27" fmla="*/ 266 h 677"/>
              <a:gd name="T28" fmla="*/ 1744 w 1745"/>
              <a:gd name="T29" fmla="*/ 266 h 677"/>
              <a:gd name="T30" fmla="*/ 1744 w 1745"/>
              <a:gd name="T31" fmla="*/ 482 h 677"/>
              <a:gd name="T32" fmla="*/ 1744 w 1745"/>
              <a:gd name="T33" fmla="*/ 481 h 677"/>
              <a:gd name="T34" fmla="*/ 801 w 1745"/>
              <a:gd name="T35" fmla="*/ 676 h 677"/>
              <a:gd name="T36" fmla="*/ 801 w 1745"/>
              <a:gd name="T37" fmla="*/ 676 h 677"/>
              <a:gd name="T38" fmla="*/ 0 w 1745"/>
              <a:gd name="T39" fmla="*/ 412 h 677"/>
              <a:gd name="T40" fmla="*/ 1 w 1745"/>
              <a:gd name="T41" fmla="*/ 413 h 677"/>
              <a:gd name="T42" fmla="*/ 1 w 1745"/>
              <a:gd name="T43" fmla="*/ 241 h 677"/>
              <a:gd name="T44" fmla="*/ 0 w 1745"/>
              <a:gd name="T45" fmla="*/ 241 h 677"/>
              <a:gd name="T46" fmla="*/ 0 w 1745"/>
              <a:gd name="T47" fmla="*/ 240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45" h="677">
                <a:moveTo>
                  <a:pt x="0" y="240"/>
                </a:moveTo>
                <a:lnTo>
                  <a:pt x="0" y="413"/>
                </a:lnTo>
                <a:lnTo>
                  <a:pt x="801" y="677"/>
                </a:lnTo>
                <a:lnTo>
                  <a:pt x="1745" y="482"/>
                </a:lnTo>
                <a:lnTo>
                  <a:pt x="1745" y="265"/>
                </a:lnTo>
                <a:lnTo>
                  <a:pt x="1302" y="0"/>
                </a:lnTo>
                <a:lnTo>
                  <a:pt x="742" y="374"/>
                </a:lnTo>
                <a:lnTo>
                  <a:pt x="742" y="374"/>
                </a:lnTo>
                <a:lnTo>
                  <a:pt x="0" y="240"/>
                </a:lnTo>
                <a:lnTo>
                  <a:pt x="0" y="241"/>
                </a:lnTo>
                <a:lnTo>
                  <a:pt x="742" y="377"/>
                </a:lnTo>
                <a:lnTo>
                  <a:pt x="1304" y="1"/>
                </a:lnTo>
                <a:lnTo>
                  <a:pt x="1302" y="1"/>
                </a:lnTo>
                <a:lnTo>
                  <a:pt x="1744" y="266"/>
                </a:lnTo>
                <a:lnTo>
                  <a:pt x="1744" y="266"/>
                </a:lnTo>
                <a:lnTo>
                  <a:pt x="1744" y="482"/>
                </a:lnTo>
                <a:lnTo>
                  <a:pt x="1744" y="481"/>
                </a:lnTo>
                <a:lnTo>
                  <a:pt x="801" y="676"/>
                </a:lnTo>
                <a:lnTo>
                  <a:pt x="801" y="676"/>
                </a:lnTo>
                <a:lnTo>
                  <a:pt x="0" y="412"/>
                </a:lnTo>
                <a:lnTo>
                  <a:pt x="1" y="413"/>
                </a:lnTo>
                <a:lnTo>
                  <a:pt x="1" y="241"/>
                </a:lnTo>
                <a:lnTo>
                  <a:pt x="0" y="241"/>
                </a:lnTo>
                <a:lnTo>
                  <a:pt x="0" y="24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572" name="Freeform 516">
            <a:extLst>
              <a:ext uri="{FF2B5EF4-FFF2-40B4-BE49-F238E27FC236}">
                <a16:creationId xmlns:a16="http://schemas.microsoft.com/office/drawing/2014/main" id="{9E9F242E-0B61-4708-976B-9D2370F49CC2}"/>
              </a:ext>
            </a:extLst>
          </p:cNvPr>
          <p:cNvSpPr>
            <a:spLocks/>
          </p:cNvSpPr>
          <p:nvPr/>
        </p:nvSpPr>
        <p:spPr bwMode="auto">
          <a:xfrm>
            <a:off x="7281863" y="2754313"/>
            <a:ext cx="420687" cy="42862"/>
          </a:xfrm>
          <a:custGeom>
            <a:avLst/>
            <a:gdLst>
              <a:gd name="T0" fmla="*/ 797 w 797"/>
              <a:gd name="T1" fmla="*/ 0 h 79"/>
              <a:gd name="T2" fmla="*/ 0 w 797"/>
              <a:gd name="T3" fmla="*/ 62 h 79"/>
              <a:gd name="T4" fmla="*/ 0 w 797"/>
              <a:gd name="T5" fmla="*/ 79 h 79"/>
              <a:gd name="T6" fmla="*/ 797 w 797"/>
              <a:gd name="T7" fmla="*/ 15 h 79"/>
              <a:gd name="T8" fmla="*/ 797 w 797"/>
              <a:gd name="T9" fmla="*/ 1 h 79"/>
              <a:gd name="T10" fmla="*/ 795 w 797"/>
              <a:gd name="T11" fmla="*/ 1 h 79"/>
              <a:gd name="T12" fmla="*/ 795 w 797"/>
              <a:gd name="T13" fmla="*/ 14 h 79"/>
              <a:gd name="T14" fmla="*/ 797 w 797"/>
              <a:gd name="T15" fmla="*/ 14 h 79"/>
              <a:gd name="T16" fmla="*/ 1 w 797"/>
              <a:gd name="T17" fmla="*/ 78 h 79"/>
              <a:gd name="T18" fmla="*/ 1 w 797"/>
              <a:gd name="T19" fmla="*/ 78 h 79"/>
              <a:gd name="T20" fmla="*/ 1 w 797"/>
              <a:gd name="T21" fmla="*/ 63 h 79"/>
              <a:gd name="T22" fmla="*/ 1 w 797"/>
              <a:gd name="T23" fmla="*/ 65 h 79"/>
              <a:gd name="T24" fmla="*/ 797 w 797"/>
              <a:gd name="T25" fmla="*/ 1 h 79"/>
              <a:gd name="T26" fmla="*/ 797 w 797"/>
              <a:gd name="T2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97" h="79">
                <a:moveTo>
                  <a:pt x="797" y="0"/>
                </a:moveTo>
                <a:lnTo>
                  <a:pt x="0" y="62"/>
                </a:lnTo>
                <a:lnTo>
                  <a:pt x="0" y="79"/>
                </a:lnTo>
                <a:lnTo>
                  <a:pt x="797" y="15"/>
                </a:lnTo>
                <a:lnTo>
                  <a:pt x="797" y="1"/>
                </a:lnTo>
                <a:lnTo>
                  <a:pt x="795" y="1"/>
                </a:lnTo>
                <a:lnTo>
                  <a:pt x="795" y="14"/>
                </a:lnTo>
                <a:lnTo>
                  <a:pt x="797" y="14"/>
                </a:lnTo>
                <a:lnTo>
                  <a:pt x="1" y="78"/>
                </a:lnTo>
                <a:lnTo>
                  <a:pt x="1" y="78"/>
                </a:lnTo>
                <a:lnTo>
                  <a:pt x="1" y="63"/>
                </a:lnTo>
                <a:lnTo>
                  <a:pt x="1" y="65"/>
                </a:lnTo>
                <a:lnTo>
                  <a:pt x="797" y="1"/>
                </a:lnTo>
                <a:lnTo>
                  <a:pt x="797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573" name="Rectangle 517">
            <a:extLst>
              <a:ext uri="{FF2B5EF4-FFF2-40B4-BE49-F238E27FC236}">
                <a16:creationId xmlns:a16="http://schemas.microsoft.com/office/drawing/2014/main" id="{A843F699-0B87-4534-951C-18632ACF1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0" y="2655888"/>
            <a:ext cx="1588" cy="1206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574" name="Freeform 518">
            <a:extLst>
              <a:ext uri="{FF2B5EF4-FFF2-40B4-BE49-F238E27FC236}">
                <a16:creationId xmlns:a16="http://schemas.microsoft.com/office/drawing/2014/main" id="{32ED5F72-C441-4FE3-968D-732C3FAAC246}"/>
              </a:ext>
            </a:extLst>
          </p:cNvPr>
          <p:cNvSpPr>
            <a:spLocks/>
          </p:cNvSpPr>
          <p:nvPr/>
        </p:nvSpPr>
        <p:spPr bwMode="auto">
          <a:xfrm>
            <a:off x="6791325" y="2605088"/>
            <a:ext cx="703263" cy="196850"/>
          </a:xfrm>
          <a:custGeom>
            <a:avLst/>
            <a:gdLst>
              <a:gd name="T0" fmla="*/ 1326 w 1327"/>
              <a:gd name="T1" fmla="*/ 0 h 371"/>
              <a:gd name="T2" fmla="*/ 767 w 1327"/>
              <a:gd name="T3" fmla="*/ 370 h 371"/>
              <a:gd name="T4" fmla="*/ 767 w 1327"/>
              <a:gd name="T5" fmla="*/ 370 h 371"/>
              <a:gd name="T6" fmla="*/ 0 w 1327"/>
              <a:gd name="T7" fmla="*/ 232 h 371"/>
              <a:gd name="T8" fmla="*/ 0 w 1327"/>
              <a:gd name="T9" fmla="*/ 234 h 371"/>
              <a:gd name="T10" fmla="*/ 767 w 1327"/>
              <a:gd name="T11" fmla="*/ 371 h 371"/>
              <a:gd name="T12" fmla="*/ 1327 w 1327"/>
              <a:gd name="T13" fmla="*/ 0 h 371"/>
              <a:gd name="T14" fmla="*/ 1326 w 1327"/>
              <a:gd name="T15" fmla="*/ 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27" h="371">
                <a:moveTo>
                  <a:pt x="1326" y="0"/>
                </a:moveTo>
                <a:lnTo>
                  <a:pt x="767" y="370"/>
                </a:lnTo>
                <a:lnTo>
                  <a:pt x="767" y="370"/>
                </a:lnTo>
                <a:lnTo>
                  <a:pt x="0" y="232"/>
                </a:lnTo>
                <a:lnTo>
                  <a:pt x="0" y="234"/>
                </a:lnTo>
                <a:lnTo>
                  <a:pt x="767" y="371"/>
                </a:lnTo>
                <a:lnTo>
                  <a:pt x="1327" y="0"/>
                </a:lnTo>
                <a:lnTo>
                  <a:pt x="1326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575" name="Freeform 519">
            <a:extLst>
              <a:ext uri="{FF2B5EF4-FFF2-40B4-BE49-F238E27FC236}">
                <a16:creationId xmlns:a16="http://schemas.microsoft.com/office/drawing/2014/main" id="{5686D582-8005-4B4C-9E62-870EED30920F}"/>
              </a:ext>
            </a:extLst>
          </p:cNvPr>
          <p:cNvSpPr>
            <a:spLocks/>
          </p:cNvSpPr>
          <p:nvPr/>
        </p:nvSpPr>
        <p:spPr bwMode="auto">
          <a:xfrm>
            <a:off x="6805613" y="2627313"/>
            <a:ext cx="211137" cy="103187"/>
          </a:xfrm>
          <a:custGeom>
            <a:avLst/>
            <a:gdLst>
              <a:gd name="T0" fmla="*/ 2 w 399"/>
              <a:gd name="T1" fmla="*/ 196 h 196"/>
              <a:gd name="T2" fmla="*/ 399 w 399"/>
              <a:gd name="T3" fmla="*/ 3 h 196"/>
              <a:gd name="T4" fmla="*/ 398 w 399"/>
              <a:gd name="T5" fmla="*/ 0 h 196"/>
              <a:gd name="T6" fmla="*/ 0 w 399"/>
              <a:gd name="T7" fmla="*/ 195 h 196"/>
              <a:gd name="T8" fmla="*/ 2 w 399"/>
              <a:gd name="T9" fmla="*/ 196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9" h="196">
                <a:moveTo>
                  <a:pt x="2" y="196"/>
                </a:moveTo>
                <a:lnTo>
                  <a:pt x="399" y="3"/>
                </a:lnTo>
                <a:lnTo>
                  <a:pt x="398" y="0"/>
                </a:lnTo>
                <a:lnTo>
                  <a:pt x="0" y="195"/>
                </a:lnTo>
                <a:lnTo>
                  <a:pt x="2" y="196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576" name="Freeform 520">
            <a:extLst>
              <a:ext uri="{FF2B5EF4-FFF2-40B4-BE49-F238E27FC236}">
                <a16:creationId xmlns:a16="http://schemas.microsoft.com/office/drawing/2014/main" id="{E9D2AB45-BE03-4304-B34D-FC016C2E9423}"/>
              </a:ext>
            </a:extLst>
          </p:cNvPr>
          <p:cNvSpPr>
            <a:spLocks/>
          </p:cNvSpPr>
          <p:nvPr/>
        </p:nvSpPr>
        <p:spPr bwMode="auto">
          <a:xfrm>
            <a:off x="6821488" y="2627313"/>
            <a:ext cx="215900" cy="106362"/>
          </a:xfrm>
          <a:custGeom>
            <a:avLst/>
            <a:gdLst>
              <a:gd name="T0" fmla="*/ 0 w 409"/>
              <a:gd name="T1" fmla="*/ 203 h 203"/>
              <a:gd name="T2" fmla="*/ 409 w 409"/>
              <a:gd name="T3" fmla="*/ 1 h 203"/>
              <a:gd name="T4" fmla="*/ 409 w 409"/>
              <a:gd name="T5" fmla="*/ 0 h 203"/>
              <a:gd name="T6" fmla="*/ 0 w 409"/>
              <a:gd name="T7" fmla="*/ 201 h 203"/>
              <a:gd name="T8" fmla="*/ 0 w 409"/>
              <a:gd name="T9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9" h="203">
                <a:moveTo>
                  <a:pt x="0" y="203"/>
                </a:moveTo>
                <a:lnTo>
                  <a:pt x="409" y="1"/>
                </a:lnTo>
                <a:lnTo>
                  <a:pt x="409" y="0"/>
                </a:lnTo>
                <a:lnTo>
                  <a:pt x="0" y="201"/>
                </a:lnTo>
                <a:lnTo>
                  <a:pt x="0" y="20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577" name="Freeform 521">
            <a:extLst>
              <a:ext uri="{FF2B5EF4-FFF2-40B4-BE49-F238E27FC236}">
                <a16:creationId xmlns:a16="http://schemas.microsoft.com/office/drawing/2014/main" id="{5DD12A45-C465-46D7-B361-D23781230E21}"/>
              </a:ext>
            </a:extLst>
          </p:cNvPr>
          <p:cNvSpPr>
            <a:spLocks/>
          </p:cNvSpPr>
          <p:nvPr/>
        </p:nvSpPr>
        <p:spPr bwMode="auto">
          <a:xfrm>
            <a:off x="6834188" y="2625725"/>
            <a:ext cx="223837" cy="111125"/>
          </a:xfrm>
          <a:custGeom>
            <a:avLst/>
            <a:gdLst>
              <a:gd name="T0" fmla="*/ 1 w 423"/>
              <a:gd name="T1" fmla="*/ 209 h 209"/>
              <a:gd name="T2" fmla="*/ 423 w 423"/>
              <a:gd name="T3" fmla="*/ 1 h 209"/>
              <a:gd name="T4" fmla="*/ 423 w 423"/>
              <a:gd name="T5" fmla="*/ 0 h 209"/>
              <a:gd name="T6" fmla="*/ 0 w 423"/>
              <a:gd name="T7" fmla="*/ 208 h 209"/>
              <a:gd name="T8" fmla="*/ 1 w 423"/>
              <a:gd name="T9" fmla="*/ 209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3" h="209">
                <a:moveTo>
                  <a:pt x="1" y="209"/>
                </a:moveTo>
                <a:lnTo>
                  <a:pt x="423" y="1"/>
                </a:lnTo>
                <a:lnTo>
                  <a:pt x="423" y="0"/>
                </a:lnTo>
                <a:lnTo>
                  <a:pt x="0" y="208"/>
                </a:lnTo>
                <a:lnTo>
                  <a:pt x="1" y="209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578" name="Freeform 522">
            <a:extLst>
              <a:ext uri="{FF2B5EF4-FFF2-40B4-BE49-F238E27FC236}">
                <a16:creationId xmlns:a16="http://schemas.microsoft.com/office/drawing/2014/main" id="{84695968-F7BD-4916-A119-AD452A7C5E90}"/>
              </a:ext>
            </a:extLst>
          </p:cNvPr>
          <p:cNvSpPr>
            <a:spLocks/>
          </p:cNvSpPr>
          <p:nvPr/>
        </p:nvSpPr>
        <p:spPr bwMode="auto">
          <a:xfrm>
            <a:off x="6850063" y="2624138"/>
            <a:ext cx="227012" cy="115887"/>
          </a:xfrm>
          <a:custGeom>
            <a:avLst/>
            <a:gdLst>
              <a:gd name="T0" fmla="*/ 1 w 427"/>
              <a:gd name="T1" fmla="*/ 217 h 217"/>
              <a:gd name="T2" fmla="*/ 427 w 427"/>
              <a:gd name="T3" fmla="*/ 3 h 217"/>
              <a:gd name="T4" fmla="*/ 427 w 427"/>
              <a:gd name="T5" fmla="*/ 0 h 217"/>
              <a:gd name="T6" fmla="*/ 0 w 427"/>
              <a:gd name="T7" fmla="*/ 216 h 217"/>
              <a:gd name="T8" fmla="*/ 1 w 427"/>
              <a:gd name="T9" fmla="*/ 217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7" h="217">
                <a:moveTo>
                  <a:pt x="1" y="217"/>
                </a:moveTo>
                <a:lnTo>
                  <a:pt x="427" y="3"/>
                </a:lnTo>
                <a:lnTo>
                  <a:pt x="427" y="0"/>
                </a:lnTo>
                <a:lnTo>
                  <a:pt x="0" y="216"/>
                </a:lnTo>
                <a:lnTo>
                  <a:pt x="1" y="217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579" name="Freeform 523">
            <a:extLst>
              <a:ext uri="{FF2B5EF4-FFF2-40B4-BE49-F238E27FC236}">
                <a16:creationId xmlns:a16="http://schemas.microsoft.com/office/drawing/2014/main" id="{208368C8-71C7-4183-BD12-82221DBAA665}"/>
              </a:ext>
            </a:extLst>
          </p:cNvPr>
          <p:cNvSpPr>
            <a:spLocks/>
          </p:cNvSpPr>
          <p:nvPr/>
        </p:nvSpPr>
        <p:spPr bwMode="auto">
          <a:xfrm>
            <a:off x="6865938" y="2622550"/>
            <a:ext cx="233362" cy="119063"/>
          </a:xfrm>
          <a:custGeom>
            <a:avLst/>
            <a:gdLst>
              <a:gd name="T0" fmla="*/ 0 w 439"/>
              <a:gd name="T1" fmla="*/ 225 h 225"/>
              <a:gd name="T2" fmla="*/ 439 w 439"/>
              <a:gd name="T3" fmla="*/ 2 h 225"/>
              <a:gd name="T4" fmla="*/ 438 w 439"/>
              <a:gd name="T5" fmla="*/ 0 h 225"/>
              <a:gd name="T6" fmla="*/ 0 w 439"/>
              <a:gd name="T7" fmla="*/ 223 h 225"/>
              <a:gd name="T8" fmla="*/ 0 w 439"/>
              <a:gd name="T9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9" h="225">
                <a:moveTo>
                  <a:pt x="0" y="225"/>
                </a:moveTo>
                <a:lnTo>
                  <a:pt x="439" y="2"/>
                </a:lnTo>
                <a:lnTo>
                  <a:pt x="438" y="0"/>
                </a:lnTo>
                <a:lnTo>
                  <a:pt x="0" y="223"/>
                </a:lnTo>
                <a:lnTo>
                  <a:pt x="0" y="225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580" name="Freeform 524">
            <a:extLst>
              <a:ext uri="{FF2B5EF4-FFF2-40B4-BE49-F238E27FC236}">
                <a16:creationId xmlns:a16="http://schemas.microsoft.com/office/drawing/2014/main" id="{3BD2B598-BD2B-4A67-BCE1-A72946704593}"/>
              </a:ext>
            </a:extLst>
          </p:cNvPr>
          <p:cNvSpPr>
            <a:spLocks/>
          </p:cNvSpPr>
          <p:nvPr/>
        </p:nvSpPr>
        <p:spPr bwMode="auto">
          <a:xfrm>
            <a:off x="6881813" y="2622550"/>
            <a:ext cx="234950" cy="122238"/>
          </a:xfrm>
          <a:custGeom>
            <a:avLst/>
            <a:gdLst>
              <a:gd name="T0" fmla="*/ 0 w 444"/>
              <a:gd name="T1" fmla="*/ 232 h 232"/>
              <a:gd name="T2" fmla="*/ 444 w 444"/>
              <a:gd name="T3" fmla="*/ 2 h 232"/>
              <a:gd name="T4" fmla="*/ 443 w 444"/>
              <a:gd name="T5" fmla="*/ 0 h 232"/>
              <a:gd name="T6" fmla="*/ 0 w 444"/>
              <a:gd name="T7" fmla="*/ 231 h 232"/>
              <a:gd name="T8" fmla="*/ 0 w 444"/>
              <a:gd name="T9" fmla="*/ 23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4" h="232">
                <a:moveTo>
                  <a:pt x="0" y="232"/>
                </a:moveTo>
                <a:lnTo>
                  <a:pt x="444" y="2"/>
                </a:lnTo>
                <a:lnTo>
                  <a:pt x="443" y="0"/>
                </a:lnTo>
                <a:lnTo>
                  <a:pt x="0" y="231"/>
                </a:lnTo>
                <a:lnTo>
                  <a:pt x="0" y="232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581" name="Freeform 525">
            <a:extLst>
              <a:ext uri="{FF2B5EF4-FFF2-40B4-BE49-F238E27FC236}">
                <a16:creationId xmlns:a16="http://schemas.microsoft.com/office/drawing/2014/main" id="{6AE44B40-EA2B-4CC0-A98E-8AEFEC06001E}"/>
              </a:ext>
            </a:extLst>
          </p:cNvPr>
          <p:cNvSpPr>
            <a:spLocks/>
          </p:cNvSpPr>
          <p:nvPr/>
        </p:nvSpPr>
        <p:spPr bwMode="auto">
          <a:xfrm>
            <a:off x="6896100" y="2620963"/>
            <a:ext cx="239713" cy="127000"/>
          </a:xfrm>
          <a:custGeom>
            <a:avLst/>
            <a:gdLst>
              <a:gd name="T0" fmla="*/ 1 w 453"/>
              <a:gd name="T1" fmla="*/ 241 h 241"/>
              <a:gd name="T2" fmla="*/ 453 w 453"/>
              <a:gd name="T3" fmla="*/ 2 h 241"/>
              <a:gd name="T4" fmla="*/ 453 w 453"/>
              <a:gd name="T5" fmla="*/ 0 h 241"/>
              <a:gd name="T6" fmla="*/ 0 w 453"/>
              <a:gd name="T7" fmla="*/ 240 h 241"/>
              <a:gd name="T8" fmla="*/ 1 w 453"/>
              <a:gd name="T9" fmla="*/ 241 h 2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241">
                <a:moveTo>
                  <a:pt x="1" y="241"/>
                </a:moveTo>
                <a:lnTo>
                  <a:pt x="453" y="2"/>
                </a:lnTo>
                <a:lnTo>
                  <a:pt x="453" y="0"/>
                </a:lnTo>
                <a:lnTo>
                  <a:pt x="0" y="240"/>
                </a:lnTo>
                <a:lnTo>
                  <a:pt x="1" y="241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582" name="Freeform 526">
            <a:extLst>
              <a:ext uri="{FF2B5EF4-FFF2-40B4-BE49-F238E27FC236}">
                <a16:creationId xmlns:a16="http://schemas.microsoft.com/office/drawing/2014/main" id="{3D863D06-3F20-4F73-9748-B2C2E05F50EB}"/>
              </a:ext>
            </a:extLst>
          </p:cNvPr>
          <p:cNvSpPr>
            <a:spLocks/>
          </p:cNvSpPr>
          <p:nvPr/>
        </p:nvSpPr>
        <p:spPr bwMode="auto">
          <a:xfrm>
            <a:off x="6911975" y="2620963"/>
            <a:ext cx="239713" cy="130175"/>
          </a:xfrm>
          <a:custGeom>
            <a:avLst/>
            <a:gdLst>
              <a:gd name="T0" fmla="*/ 0 w 453"/>
              <a:gd name="T1" fmla="*/ 247 h 247"/>
              <a:gd name="T2" fmla="*/ 453 w 453"/>
              <a:gd name="T3" fmla="*/ 1 h 247"/>
              <a:gd name="T4" fmla="*/ 452 w 453"/>
              <a:gd name="T5" fmla="*/ 0 h 247"/>
              <a:gd name="T6" fmla="*/ 0 w 453"/>
              <a:gd name="T7" fmla="*/ 245 h 247"/>
              <a:gd name="T8" fmla="*/ 0 w 453"/>
              <a:gd name="T9" fmla="*/ 247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247">
                <a:moveTo>
                  <a:pt x="0" y="247"/>
                </a:moveTo>
                <a:lnTo>
                  <a:pt x="453" y="1"/>
                </a:lnTo>
                <a:lnTo>
                  <a:pt x="452" y="0"/>
                </a:lnTo>
                <a:lnTo>
                  <a:pt x="0" y="245"/>
                </a:lnTo>
                <a:lnTo>
                  <a:pt x="0" y="247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583" name="Freeform 527">
            <a:extLst>
              <a:ext uri="{FF2B5EF4-FFF2-40B4-BE49-F238E27FC236}">
                <a16:creationId xmlns:a16="http://schemas.microsoft.com/office/drawing/2014/main" id="{AEF375BB-3631-4EC1-909C-72B4467ACF17}"/>
              </a:ext>
            </a:extLst>
          </p:cNvPr>
          <p:cNvSpPr>
            <a:spLocks/>
          </p:cNvSpPr>
          <p:nvPr/>
        </p:nvSpPr>
        <p:spPr bwMode="auto">
          <a:xfrm>
            <a:off x="6929438" y="2619375"/>
            <a:ext cx="241300" cy="134938"/>
          </a:xfrm>
          <a:custGeom>
            <a:avLst/>
            <a:gdLst>
              <a:gd name="T0" fmla="*/ 0 w 455"/>
              <a:gd name="T1" fmla="*/ 253 h 253"/>
              <a:gd name="T2" fmla="*/ 455 w 455"/>
              <a:gd name="T3" fmla="*/ 1 h 253"/>
              <a:gd name="T4" fmla="*/ 454 w 455"/>
              <a:gd name="T5" fmla="*/ 0 h 253"/>
              <a:gd name="T6" fmla="*/ 0 w 455"/>
              <a:gd name="T7" fmla="*/ 252 h 253"/>
              <a:gd name="T8" fmla="*/ 0 w 455"/>
              <a:gd name="T9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5" h="253">
                <a:moveTo>
                  <a:pt x="0" y="253"/>
                </a:moveTo>
                <a:lnTo>
                  <a:pt x="455" y="1"/>
                </a:lnTo>
                <a:lnTo>
                  <a:pt x="454" y="0"/>
                </a:lnTo>
                <a:lnTo>
                  <a:pt x="0" y="252"/>
                </a:lnTo>
                <a:lnTo>
                  <a:pt x="0" y="25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584" name="Freeform 528">
            <a:extLst>
              <a:ext uri="{FF2B5EF4-FFF2-40B4-BE49-F238E27FC236}">
                <a16:creationId xmlns:a16="http://schemas.microsoft.com/office/drawing/2014/main" id="{A56E0DE9-26F7-4861-9936-FB4153327975}"/>
              </a:ext>
            </a:extLst>
          </p:cNvPr>
          <p:cNvSpPr>
            <a:spLocks/>
          </p:cNvSpPr>
          <p:nvPr/>
        </p:nvSpPr>
        <p:spPr bwMode="auto">
          <a:xfrm>
            <a:off x="6943725" y="2617788"/>
            <a:ext cx="246063" cy="138112"/>
          </a:xfrm>
          <a:custGeom>
            <a:avLst/>
            <a:gdLst>
              <a:gd name="T0" fmla="*/ 1 w 465"/>
              <a:gd name="T1" fmla="*/ 260 h 260"/>
              <a:gd name="T2" fmla="*/ 465 w 465"/>
              <a:gd name="T3" fmla="*/ 2 h 260"/>
              <a:gd name="T4" fmla="*/ 463 w 465"/>
              <a:gd name="T5" fmla="*/ 0 h 260"/>
              <a:gd name="T6" fmla="*/ 0 w 465"/>
              <a:gd name="T7" fmla="*/ 260 h 260"/>
              <a:gd name="T8" fmla="*/ 1 w 465"/>
              <a:gd name="T9" fmla="*/ 26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260">
                <a:moveTo>
                  <a:pt x="1" y="260"/>
                </a:moveTo>
                <a:lnTo>
                  <a:pt x="465" y="2"/>
                </a:lnTo>
                <a:lnTo>
                  <a:pt x="463" y="0"/>
                </a:lnTo>
                <a:lnTo>
                  <a:pt x="0" y="260"/>
                </a:lnTo>
                <a:lnTo>
                  <a:pt x="1" y="26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585" name="Freeform 529">
            <a:extLst>
              <a:ext uri="{FF2B5EF4-FFF2-40B4-BE49-F238E27FC236}">
                <a16:creationId xmlns:a16="http://schemas.microsoft.com/office/drawing/2014/main" id="{463C188F-8950-484E-AA87-AFAFEC39046F}"/>
              </a:ext>
            </a:extLst>
          </p:cNvPr>
          <p:cNvSpPr>
            <a:spLocks/>
          </p:cNvSpPr>
          <p:nvPr/>
        </p:nvSpPr>
        <p:spPr bwMode="auto">
          <a:xfrm>
            <a:off x="6961188" y="2617788"/>
            <a:ext cx="246062" cy="141287"/>
          </a:xfrm>
          <a:custGeom>
            <a:avLst/>
            <a:gdLst>
              <a:gd name="T0" fmla="*/ 2 w 467"/>
              <a:gd name="T1" fmla="*/ 266 h 266"/>
              <a:gd name="T2" fmla="*/ 467 w 467"/>
              <a:gd name="T3" fmla="*/ 1 h 266"/>
              <a:gd name="T4" fmla="*/ 467 w 467"/>
              <a:gd name="T5" fmla="*/ 0 h 266"/>
              <a:gd name="T6" fmla="*/ 0 w 467"/>
              <a:gd name="T7" fmla="*/ 266 h 266"/>
              <a:gd name="T8" fmla="*/ 2 w 467"/>
              <a:gd name="T9" fmla="*/ 266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7" h="266">
                <a:moveTo>
                  <a:pt x="2" y="266"/>
                </a:moveTo>
                <a:lnTo>
                  <a:pt x="467" y="1"/>
                </a:lnTo>
                <a:lnTo>
                  <a:pt x="467" y="0"/>
                </a:lnTo>
                <a:lnTo>
                  <a:pt x="0" y="266"/>
                </a:lnTo>
                <a:lnTo>
                  <a:pt x="2" y="266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586" name="Freeform 530">
            <a:extLst>
              <a:ext uri="{FF2B5EF4-FFF2-40B4-BE49-F238E27FC236}">
                <a16:creationId xmlns:a16="http://schemas.microsoft.com/office/drawing/2014/main" id="{D0A616C0-750A-4F14-85DB-4DF0A087BBBD}"/>
              </a:ext>
            </a:extLst>
          </p:cNvPr>
          <p:cNvSpPr>
            <a:spLocks/>
          </p:cNvSpPr>
          <p:nvPr/>
        </p:nvSpPr>
        <p:spPr bwMode="auto">
          <a:xfrm>
            <a:off x="6977063" y="2616200"/>
            <a:ext cx="252412" cy="146050"/>
          </a:xfrm>
          <a:custGeom>
            <a:avLst/>
            <a:gdLst>
              <a:gd name="T0" fmla="*/ 2 w 477"/>
              <a:gd name="T1" fmla="*/ 276 h 276"/>
              <a:gd name="T2" fmla="*/ 477 w 477"/>
              <a:gd name="T3" fmla="*/ 3 h 276"/>
              <a:gd name="T4" fmla="*/ 476 w 477"/>
              <a:gd name="T5" fmla="*/ 0 h 276"/>
              <a:gd name="T6" fmla="*/ 0 w 477"/>
              <a:gd name="T7" fmla="*/ 275 h 276"/>
              <a:gd name="T8" fmla="*/ 2 w 477"/>
              <a:gd name="T9" fmla="*/ 276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7" h="276">
                <a:moveTo>
                  <a:pt x="2" y="276"/>
                </a:moveTo>
                <a:lnTo>
                  <a:pt x="477" y="3"/>
                </a:lnTo>
                <a:lnTo>
                  <a:pt x="476" y="0"/>
                </a:lnTo>
                <a:lnTo>
                  <a:pt x="0" y="275"/>
                </a:lnTo>
                <a:lnTo>
                  <a:pt x="2" y="276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587" name="Freeform 531">
            <a:extLst>
              <a:ext uri="{FF2B5EF4-FFF2-40B4-BE49-F238E27FC236}">
                <a16:creationId xmlns:a16="http://schemas.microsoft.com/office/drawing/2014/main" id="{CD2E3AA0-78F1-4EA4-85BA-666DC9AAE201}"/>
              </a:ext>
            </a:extLst>
          </p:cNvPr>
          <p:cNvSpPr>
            <a:spLocks/>
          </p:cNvSpPr>
          <p:nvPr/>
        </p:nvSpPr>
        <p:spPr bwMode="auto">
          <a:xfrm>
            <a:off x="6992938" y="2614613"/>
            <a:ext cx="252412" cy="150812"/>
          </a:xfrm>
          <a:custGeom>
            <a:avLst/>
            <a:gdLst>
              <a:gd name="T0" fmla="*/ 1 w 476"/>
              <a:gd name="T1" fmla="*/ 284 h 284"/>
              <a:gd name="T2" fmla="*/ 476 w 476"/>
              <a:gd name="T3" fmla="*/ 1 h 284"/>
              <a:gd name="T4" fmla="*/ 476 w 476"/>
              <a:gd name="T5" fmla="*/ 0 h 284"/>
              <a:gd name="T6" fmla="*/ 0 w 476"/>
              <a:gd name="T7" fmla="*/ 282 h 284"/>
              <a:gd name="T8" fmla="*/ 1 w 476"/>
              <a:gd name="T9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" h="284">
                <a:moveTo>
                  <a:pt x="1" y="284"/>
                </a:moveTo>
                <a:lnTo>
                  <a:pt x="476" y="1"/>
                </a:lnTo>
                <a:lnTo>
                  <a:pt x="476" y="0"/>
                </a:lnTo>
                <a:lnTo>
                  <a:pt x="0" y="282"/>
                </a:lnTo>
                <a:lnTo>
                  <a:pt x="1" y="284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588" name="Freeform 532">
            <a:extLst>
              <a:ext uri="{FF2B5EF4-FFF2-40B4-BE49-F238E27FC236}">
                <a16:creationId xmlns:a16="http://schemas.microsoft.com/office/drawing/2014/main" id="{6D8ADF61-D483-4F55-BB2E-AAC097A8FC6E}"/>
              </a:ext>
            </a:extLst>
          </p:cNvPr>
          <p:cNvSpPr>
            <a:spLocks/>
          </p:cNvSpPr>
          <p:nvPr/>
        </p:nvSpPr>
        <p:spPr bwMode="auto">
          <a:xfrm>
            <a:off x="7010400" y="2614613"/>
            <a:ext cx="257175" cy="153987"/>
          </a:xfrm>
          <a:custGeom>
            <a:avLst/>
            <a:gdLst>
              <a:gd name="T0" fmla="*/ 0 w 487"/>
              <a:gd name="T1" fmla="*/ 292 h 292"/>
              <a:gd name="T2" fmla="*/ 487 w 487"/>
              <a:gd name="T3" fmla="*/ 2 h 292"/>
              <a:gd name="T4" fmla="*/ 487 w 487"/>
              <a:gd name="T5" fmla="*/ 0 h 292"/>
              <a:gd name="T6" fmla="*/ 0 w 487"/>
              <a:gd name="T7" fmla="*/ 290 h 292"/>
              <a:gd name="T8" fmla="*/ 0 w 487"/>
              <a:gd name="T9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7" h="292">
                <a:moveTo>
                  <a:pt x="0" y="292"/>
                </a:moveTo>
                <a:lnTo>
                  <a:pt x="487" y="2"/>
                </a:lnTo>
                <a:lnTo>
                  <a:pt x="487" y="0"/>
                </a:lnTo>
                <a:lnTo>
                  <a:pt x="0" y="290"/>
                </a:lnTo>
                <a:lnTo>
                  <a:pt x="0" y="292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589" name="Freeform 533">
            <a:extLst>
              <a:ext uri="{FF2B5EF4-FFF2-40B4-BE49-F238E27FC236}">
                <a16:creationId xmlns:a16="http://schemas.microsoft.com/office/drawing/2014/main" id="{6CB01149-0813-47F9-ABCF-486645123CE7}"/>
              </a:ext>
            </a:extLst>
          </p:cNvPr>
          <p:cNvSpPr>
            <a:spLocks/>
          </p:cNvSpPr>
          <p:nvPr/>
        </p:nvSpPr>
        <p:spPr bwMode="auto">
          <a:xfrm>
            <a:off x="7024688" y="2613025"/>
            <a:ext cx="260350" cy="158750"/>
          </a:xfrm>
          <a:custGeom>
            <a:avLst/>
            <a:gdLst>
              <a:gd name="T0" fmla="*/ 2 w 494"/>
              <a:gd name="T1" fmla="*/ 298 h 298"/>
              <a:gd name="T2" fmla="*/ 494 w 494"/>
              <a:gd name="T3" fmla="*/ 1 h 298"/>
              <a:gd name="T4" fmla="*/ 494 w 494"/>
              <a:gd name="T5" fmla="*/ 0 h 298"/>
              <a:gd name="T6" fmla="*/ 0 w 494"/>
              <a:gd name="T7" fmla="*/ 297 h 298"/>
              <a:gd name="T8" fmla="*/ 2 w 494"/>
              <a:gd name="T9" fmla="*/ 298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4" h="298">
                <a:moveTo>
                  <a:pt x="2" y="298"/>
                </a:moveTo>
                <a:lnTo>
                  <a:pt x="494" y="1"/>
                </a:lnTo>
                <a:lnTo>
                  <a:pt x="494" y="0"/>
                </a:lnTo>
                <a:lnTo>
                  <a:pt x="0" y="297"/>
                </a:lnTo>
                <a:lnTo>
                  <a:pt x="2" y="298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590" name="Freeform 534">
            <a:extLst>
              <a:ext uri="{FF2B5EF4-FFF2-40B4-BE49-F238E27FC236}">
                <a16:creationId xmlns:a16="http://schemas.microsoft.com/office/drawing/2014/main" id="{787CD706-D2E2-4FB7-9093-BA2B0C2865D0}"/>
              </a:ext>
            </a:extLst>
          </p:cNvPr>
          <p:cNvSpPr>
            <a:spLocks/>
          </p:cNvSpPr>
          <p:nvPr/>
        </p:nvSpPr>
        <p:spPr bwMode="auto">
          <a:xfrm>
            <a:off x="7042150" y="2611438"/>
            <a:ext cx="261938" cy="161925"/>
          </a:xfrm>
          <a:custGeom>
            <a:avLst/>
            <a:gdLst>
              <a:gd name="T0" fmla="*/ 1 w 497"/>
              <a:gd name="T1" fmla="*/ 307 h 307"/>
              <a:gd name="T2" fmla="*/ 497 w 497"/>
              <a:gd name="T3" fmla="*/ 3 h 307"/>
              <a:gd name="T4" fmla="*/ 496 w 497"/>
              <a:gd name="T5" fmla="*/ 0 h 307"/>
              <a:gd name="T6" fmla="*/ 0 w 497"/>
              <a:gd name="T7" fmla="*/ 306 h 307"/>
              <a:gd name="T8" fmla="*/ 1 w 497"/>
              <a:gd name="T9" fmla="*/ 307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7" h="307">
                <a:moveTo>
                  <a:pt x="1" y="307"/>
                </a:moveTo>
                <a:lnTo>
                  <a:pt x="497" y="3"/>
                </a:lnTo>
                <a:lnTo>
                  <a:pt x="496" y="0"/>
                </a:lnTo>
                <a:lnTo>
                  <a:pt x="0" y="306"/>
                </a:lnTo>
                <a:lnTo>
                  <a:pt x="1" y="307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591" name="Freeform 535">
            <a:extLst>
              <a:ext uri="{FF2B5EF4-FFF2-40B4-BE49-F238E27FC236}">
                <a16:creationId xmlns:a16="http://schemas.microsoft.com/office/drawing/2014/main" id="{3B67F2B3-1207-40D6-9E98-EE526EF9F71F}"/>
              </a:ext>
            </a:extLst>
          </p:cNvPr>
          <p:cNvSpPr>
            <a:spLocks/>
          </p:cNvSpPr>
          <p:nvPr/>
        </p:nvSpPr>
        <p:spPr bwMode="auto">
          <a:xfrm>
            <a:off x="7058025" y="2611438"/>
            <a:ext cx="265113" cy="165100"/>
          </a:xfrm>
          <a:custGeom>
            <a:avLst/>
            <a:gdLst>
              <a:gd name="T0" fmla="*/ 0 w 500"/>
              <a:gd name="T1" fmla="*/ 312 h 312"/>
              <a:gd name="T2" fmla="*/ 500 w 500"/>
              <a:gd name="T3" fmla="*/ 2 h 312"/>
              <a:gd name="T4" fmla="*/ 499 w 500"/>
              <a:gd name="T5" fmla="*/ 0 h 312"/>
              <a:gd name="T6" fmla="*/ 0 w 500"/>
              <a:gd name="T7" fmla="*/ 310 h 312"/>
              <a:gd name="T8" fmla="*/ 0 w 500"/>
              <a:gd name="T9" fmla="*/ 312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0" h="312">
                <a:moveTo>
                  <a:pt x="0" y="312"/>
                </a:moveTo>
                <a:lnTo>
                  <a:pt x="500" y="2"/>
                </a:lnTo>
                <a:lnTo>
                  <a:pt x="499" y="0"/>
                </a:lnTo>
                <a:lnTo>
                  <a:pt x="0" y="310"/>
                </a:lnTo>
                <a:lnTo>
                  <a:pt x="0" y="312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592" name="Freeform 536">
            <a:extLst>
              <a:ext uri="{FF2B5EF4-FFF2-40B4-BE49-F238E27FC236}">
                <a16:creationId xmlns:a16="http://schemas.microsoft.com/office/drawing/2014/main" id="{224D7760-C38D-446A-9F42-BBCD4D5D36F6}"/>
              </a:ext>
            </a:extLst>
          </p:cNvPr>
          <p:cNvSpPr>
            <a:spLocks/>
          </p:cNvSpPr>
          <p:nvPr/>
        </p:nvSpPr>
        <p:spPr bwMode="auto">
          <a:xfrm>
            <a:off x="7073900" y="2611438"/>
            <a:ext cx="269875" cy="168275"/>
          </a:xfrm>
          <a:custGeom>
            <a:avLst/>
            <a:gdLst>
              <a:gd name="T0" fmla="*/ 0 w 510"/>
              <a:gd name="T1" fmla="*/ 318 h 318"/>
              <a:gd name="T2" fmla="*/ 510 w 510"/>
              <a:gd name="T3" fmla="*/ 1 h 318"/>
              <a:gd name="T4" fmla="*/ 509 w 510"/>
              <a:gd name="T5" fmla="*/ 0 h 318"/>
              <a:gd name="T6" fmla="*/ 0 w 510"/>
              <a:gd name="T7" fmla="*/ 317 h 318"/>
              <a:gd name="T8" fmla="*/ 0 w 510"/>
              <a:gd name="T9" fmla="*/ 318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318">
                <a:moveTo>
                  <a:pt x="0" y="318"/>
                </a:moveTo>
                <a:lnTo>
                  <a:pt x="510" y="1"/>
                </a:lnTo>
                <a:lnTo>
                  <a:pt x="509" y="0"/>
                </a:lnTo>
                <a:lnTo>
                  <a:pt x="0" y="317"/>
                </a:lnTo>
                <a:lnTo>
                  <a:pt x="0" y="318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593" name="Freeform 537">
            <a:extLst>
              <a:ext uri="{FF2B5EF4-FFF2-40B4-BE49-F238E27FC236}">
                <a16:creationId xmlns:a16="http://schemas.microsoft.com/office/drawing/2014/main" id="{0198D0E8-8DCA-4CB0-B9E6-A48CE5652C47}"/>
              </a:ext>
            </a:extLst>
          </p:cNvPr>
          <p:cNvSpPr>
            <a:spLocks/>
          </p:cNvSpPr>
          <p:nvPr/>
        </p:nvSpPr>
        <p:spPr bwMode="auto">
          <a:xfrm>
            <a:off x="7089775" y="2609850"/>
            <a:ext cx="274638" cy="173038"/>
          </a:xfrm>
          <a:custGeom>
            <a:avLst/>
            <a:gdLst>
              <a:gd name="T0" fmla="*/ 2 w 517"/>
              <a:gd name="T1" fmla="*/ 327 h 327"/>
              <a:gd name="T2" fmla="*/ 517 w 517"/>
              <a:gd name="T3" fmla="*/ 2 h 327"/>
              <a:gd name="T4" fmla="*/ 516 w 517"/>
              <a:gd name="T5" fmla="*/ 0 h 327"/>
              <a:gd name="T6" fmla="*/ 0 w 517"/>
              <a:gd name="T7" fmla="*/ 325 h 327"/>
              <a:gd name="T8" fmla="*/ 2 w 517"/>
              <a:gd name="T9" fmla="*/ 327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7" h="327">
                <a:moveTo>
                  <a:pt x="2" y="327"/>
                </a:moveTo>
                <a:lnTo>
                  <a:pt x="517" y="2"/>
                </a:lnTo>
                <a:lnTo>
                  <a:pt x="516" y="0"/>
                </a:lnTo>
                <a:lnTo>
                  <a:pt x="0" y="325"/>
                </a:lnTo>
                <a:lnTo>
                  <a:pt x="2" y="327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594" name="Freeform 538">
            <a:extLst>
              <a:ext uri="{FF2B5EF4-FFF2-40B4-BE49-F238E27FC236}">
                <a16:creationId xmlns:a16="http://schemas.microsoft.com/office/drawing/2014/main" id="{F64FB0B5-697B-4261-B892-51FDA6FECB99}"/>
              </a:ext>
            </a:extLst>
          </p:cNvPr>
          <p:cNvSpPr>
            <a:spLocks/>
          </p:cNvSpPr>
          <p:nvPr/>
        </p:nvSpPr>
        <p:spPr bwMode="auto">
          <a:xfrm>
            <a:off x="7105650" y="2608263"/>
            <a:ext cx="276225" cy="177800"/>
          </a:xfrm>
          <a:custGeom>
            <a:avLst/>
            <a:gdLst>
              <a:gd name="T0" fmla="*/ 1 w 522"/>
              <a:gd name="T1" fmla="*/ 335 h 335"/>
              <a:gd name="T2" fmla="*/ 522 w 522"/>
              <a:gd name="T3" fmla="*/ 1 h 335"/>
              <a:gd name="T4" fmla="*/ 522 w 522"/>
              <a:gd name="T5" fmla="*/ 0 h 335"/>
              <a:gd name="T6" fmla="*/ 0 w 522"/>
              <a:gd name="T7" fmla="*/ 334 h 335"/>
              <a:gd name="T8" fmla="*/ 1 w 522"/>
              <a:gd name="T9" fmla="*/ 335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2" h="335">
                <a:moveTo>
                  <a:pt x="1" y="335"/>
                </a:moveTo>
                <a:lnTo>
                  <a:pt x="522" y="1"/>
                </a:lnTo>
                <a:lnTo>
                  <a:pt x="522" y="0"/>
                </a:lnTo>
                <a:lnTo>
                  <a:pt x="0" y="334"/>
                </a:lnTo>
                <a:lnTo>
                  <a:pt x="1" y="335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595" name="Freeform 539">
            <a:extLst>
              <a:ext uri="{FF2B5EF4-FFF2-40B4-BE49-F238E27FC236}">
                <a16:creationId xmlns:a16="http://schemas.microsoft.com/office/drawing/2014/main" id="{74EC4C2F-00F7-445F-ABFE-886ADA0F68E6}"/>
              </a:ext>
            </a:extLst>
          </p:cNvPr>
          <p:cNvSpPr>
            <a:spLocks/>
          </p:cNvSpPr>
          <p:nvPr/>
        </p:nvSpPr>
        <p:spPr bwMode="auto">
          <a:xfrm>
            <a:off x="7123113" y="2608263"/>
            <a:ext cx="276225" cy="179387"/>
          </a:xfrm>
          <a:custGeom>
            <a:avLst/>
            <a:gdLst>
              <a:gd name="T0" fmla="*/ 2 w 523"/>
              <a:gd name="T1" fmla="*/ 339 h 339"/>
              <a:gd name="T2" fmla="*/ 523 w 523"/>
              <a:gd name="T3" fmla="*/ 0 h 339"/>
              <a:gd name="T4" fmla="*/ 521 w 523"/>
              <a:gd name="T5" fmla="*/ 0 h 339"/>
              <a:gd name="T6" fmla="*/ 0 w 523"/>
              <a:gd name="T7" fmla="*/ 338 h 339"/>
              <a:gd name="T8" fmla="*/ 2 w 523"/>
              <a:gd name="T9" fmla="*/ 339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3" h="339">
                <a:moveTo>
                  <a:pt x="2" y="339"/>
                </a:moveTo>
                <a:lnTo>
                  <a:pt x="523" y="0"/>
                </a:lnTo>
                <a:lnTo>
                  <a:pt x="521" y="0"/>
                </a:lnTo>
                <a:lnTo>
                  <a:pt x="0" y="338"/>
                </a:lnTo>
                <a:lnTo>
                  <a:pt x="2" y="339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596" name="Freeform 540">
            <a:extLst>
              <a:ext uri="{FF2B5EF4-FFF2-40B4-BE49-F238E27FC236}">
                <a16:creationId xmlns:a16="http://schemas.microsoft.com/office/drawing/2014/main" id="{401070F8-0AAF-4194-A1C0-E4BD368F3685}"/>
              </a:ext>
            </a:extLst>
          </p:cNvPr>
          <p:cNvSpPr>
            <a:spLocks/>
          </p:cNvSpPr>
          <p:nvPr/>
        </p:nvSpPr>
        <p:spPr bwMode="auto">
          <a:xfrm>
            <a:off x="7140575" y="2606675"/>
            <a:ext cx="277813" cy="184150"/>
          </a:xfrm>
          <a:custGeom>
            <a:avLst/>
            <a:gdLst>
              <a:gd name="T0" fmla="*/ 1 w 526"/>
              <a:gd name="T1" fmla="*/ 348 h 348"/>
              <a:gd name="T2" fmla="*/ 526 w 526"/>
              <a:gd name="T3" fmla="*/ 2 h 348"/>
              <a:gd name="T4" fmla="*/ 525 w 526"/>
              <a:gd name="T5" fmla="*/ 0 h 348"/>
              <a:gd name="T6" fmla="*/ 0 w 526"/>
              <a:gd name="T7" fmla="*/ 346 h 348"/>
              <a:gd name="T8" fmla="*/ 1 w 526"/>
              <a:gd name="T9" fmla="*/ 34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6" h="348">
                <a:moveTo>
                  <a:pt x="1" y="348"/>
                </a:moveTo>
                <a:lnTo>
                  <a:pt x="526" y="2"/>
                </a:lnTo>
                <a:lnTo>
                  <a:pt x="525" y="0"/>
                </a:lnTo>
                <a:lnTo>
                  <a:pt x="0" y="346"/>
                </a:lnTo>
                <a:lnTo>
                  <a:pt x="1" y="348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597" name="Freeform 541">
            <a:extLst>
              <a:ext uri="{FF2B5EF4-FFF2-40B4-BE49-F238E27FC236}">
                <a16:creationId xmlns:a16="http://schemas.microsoft.com/office/drawing/2014/main" id="{F7FCAE93-B71E-4D04-B686-A96373754805}"/>
              </a:ext>
            </a:extLst>
          </p:cNvPr>
          <p:cNvSpPr>
            <a:spLocks/>
          </p:cNvSpPr>
          <p:nvPr/>
        </p:nvSpPr>
        <p:spPr bwMode="auto">
          <a:xfrm>
            <a:off x="7154863" y="2606675"/>
            <a:ext cx="282575" cy="187325"/>
          </a:xfrm>
          <a:custGeom>
            <a:avLst/>
            <a:gdLst>
              <a:gd name="T0" fmla="*/ 2 w 535"/>
              <a:gd name="T1" fmla="*/ 356 h 356"/>
              <a:gd name="T2" fmla="*/ 535 w 535"/>
              <a:gd name="T3" fmla="*/ 1 h 356"/>
              <a:gd name="T4" fmla="*/ 535 w 535"/>
              <a:gd name="T5" fmla="*/ 0 h 356"/>
              <a:gd name="T6" fmla="*/ 0 w 535"/>
              <a:gd name="T7" fmla="*/ 355 h 356"/>
              <a:gd name="T8" fmla="*/ 2 w 535"/>
              <a:gd name="T9" fmla="*/ 35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5" h="356">
                <a:moveTo>
                  <a:pt x="2" y="356"/>
                </a:moveTo>
                <a:lnTo>
                  <a:pt x="535" y="1"/>
                </a:lnTo>
                <a:lnTo>
                  <a:pt x="535" y="0"/>
                </a:lnTo>
                <a:lnTo>
                  <a:pt x="0" y="355"/>
                </a:lnTo>
                <a:lnTo>
                  <a:pt x="2" y="356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598" name="Freeform 542">
            <a:extLst>
              <a:ext uri="{FF2B5EF4-FFF2-40B4-BE49-F238E27FC236}">
                <a16:creationId xmlns:a16="http://schemas.microsoft.com/office/drawing/2014/main" id="{2BD86EB2-BFD9-49BA-AD0E-DF0ED06E795A}"/>
              </a:ext>
            </a:extLst>
          </p:cNvPr>
          <p:cNvSpPr>
            <a:spLocks/>
          </p:cNvSpPr>
          <p:nvPr/>
        </p:nvSpPr>
        <p:spPr bwMode="auto">
          <a:xfrm>
            <a:off x="7170738" y="2605088"/>
            <a:ext cx="285750" cy="192087"/>
          </a:xfrm>
          <a:custGeom>
            <a:avLst/>
            <a:gdLst>
              <a:gd name="T0" fmla="*/ 1 w 539"/>
              <a:gd name="T1" fmla="*/ 364 h 364"/>
              <a:gd name="T2" fmla="*/ 539 w 539"/>
              <a:gd name="T3" fmla="*/ 2 h 364"/>
              <a:gd name="T4" fmla="*/ 537 w 539"/>
              <a:gd name="T5" fmla="*/ 0 h 364"/>
              <a:gd name="T6" fmla="*/ 0 w 539"/>
              <a:gd name="T7" fmla="*/ 363 h 364"/>
              <a:gd name="T8" fmla="*/ 1 w 539"/>
              <a:gd name="T9" fmla="*/ 364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9" h="364">
                <a:moveTo>
                  <a:pt x="1" y="364"/>
                </a:moveTo>
                <a:lnTo>
                  <a:pt x="539" y="2"/>
                </a:lnTo>
                <a:lnTo>
                  <a:pt x="537" y="0"/>
                </a:lnTo>
                <a:lnTo>
                  <a:pt x="0" y="363"/>
                </a:lnTo>
                <a:lnTo>
                  <a:pt x="1" y="364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599" name="Freeform 543">
            <a:extLst>
              <a:ext uri="{FF2B5EF4-FFF2-40B4-BE49-F238E27FC236}">
                <a16:creationId xmlns:a16="http://schemas.microsoft.com/office/drawing/2014/main" id="{D782C897-3240-4BF1-869A-DFF79E594E9D}"/>
              </a:ext>
            </a:extLst>
          </p:cNvPr>
          <p:cNvSpPr>
            <a:spLocks/>
          </p:cNvSpPr>
          <p:nvPr/>
        </p:nvSpPr>
        <p:spPr bwMode="auto">
          <a:xfrm>
            <a:off x="7185025" y="2603500"/>
            <a:ext cx="290513" cy="195263"/>
          </a:xfrm>
          <a:custGeom>
            <a:avLst/>
            <a:gdLst>
              <a:gd name="T0" fmla="*/ 1 w 549"/>
              <a:gd name="T1" fmla="*/ 369 h 369"/>
              <a:gd name="T2" fmla="*/ 549 w 549"/>
              <a:gd name="T3" fmla="*/ 1 h 369"/>
              <a:gd name="T4" fmla="*/ 548 w 549"/>
              <a:gd name="T5" fmla="*/ 0 h 369"/>
              <a:gd name="T6" fmla="*/ 0 w 549"/>
              <a:gd name="T7" fmla="*/ 368 h 369"/>
              <a:gd name="T8" fmla="*/ 1 w 549"/>
              <a:gd name="T9" fmla="*/ 369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9" h="369">
                <a:moveTo>
                  <a:pt x="1" y="369"/>
                </a:moveTo>
                <a:lnTo>
                  <a:pt x="549" y="1"/>
                </a:lnTo>
                <a:lnTo>
                  <a:pt x="548" y="0"/>
                </a:lnTo>
                <a:lnTo>
                  <a:pt x="0" y="368"/>
                </a:lnTo>
                <a:lnTo>
                  <a:pt x="1" y="369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00" name="Freeform 544">
            <a:extLst>
              <a:ext uri="{FF2B5EF4-FFF2-40B4-BE49-F238E27FC236}">
                <a16:creationId xmlns:a16="http://schemas.microsoft.com/office/drawing/2014/main" id="{A5B9BA50-AF14-4C37-A304-574722FF656B}"/>
              </a:ext>
            </a:extLst>
          </p:cNvPr>
          <p:cNvSpPr>
            <a:spLocks/>
          </p:cNvSpPr>
          <p:nvPr/>
        </p:nvSpPr>
        <p:spPr bwMode="auto">
          <a:xfrm>
            <a:off x="7702550" y="2760663"/>
            <a:ext cx="25400" cy="1587"/>
          </a:xfrm>
          <a:custGeom>
            <a:avLst/>
            <a:gdLst>
              <a:gd name="T0" fmla="*/ 0 w 47"/>
              <a:gd name="T1" fmla="*/ 5 h 5"/>
              <a:gd name="T2" fmla="*/ 47 w 47"/>
              <a:gd name="T3" fmla="*/ 1 h 5"/>
              <a:gd name="T4" fmla="*/ 47 w 47"/>
              <a:gd name="T5" fmla="*/ 0 h 5"/>
              <a:gd name="T6" fmla="*/ 0 w 47"/>
              <a:gd name="T7" fmla="*/ 4 h 5"/>
              <a:gd name="T8" fmla="*/ 0 w 47"/>
              <a:gd name="T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5">
                <a:moveTo>
                  <a:pt x="0" y="5"/>
                </a:moveTo>
                <a:lnTo>
                  <a:pt x="47" y="1"/>
                </a:lnTo>
                <a:lnTo>
                  <a:pt x="47" y="0"/>
                </a:lnTo>
                <a:lnTo>
                  <a:pt x="0" y="4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01" name="Freeform 545">
            <a:extLst>
              <a:ext uri="{FF2B5EF4-FFF2-40B4-BE49-F238E27FC236}">
                <a16:creationId xmlns:a16="http://schemas.microsoft.com/office/drawing/2014/main" id="{F92DFAD8-4BD3-4ECC-B14C-F77186AA985D}"/>
              </a:ext>
            </a:extLst>
          </p:cNvPr>
          <p:cNvSpPr>
            <a:spLocks/>
          </p:cNvSpPr>
          <p:nvPr/>
        </p:nvSpPr>
        <p:spPr bwMode="auto">
          <a:xfrm>
            <a:off x="7491413" y="2771775"/>
            <a:ext cx="104775" cy="123825"/>
          </a:xfrm>
          <a:custGeom>
            <a:avLst/>
            <a:gdLst>
              <a:gd name="T0" fmla="*/ 198 w 198"/>
              <a:gd name="T1" fmla="*/ 233 h 235"/>
              <a:gd name="T2" fmla="*/ 198 w 198"/>
              <a:gd name="T3" fmla="*/ 0 h 235"/>
              <a:gd name="T4" fmla="*/ 0 w 198"/>
              <a:gd name="T5" fmla="*/ 15 h 235"/>
              <a:gd name="T6" fmla="*/ 0 w 198"/>
              <a:gd name="T7" fmla="*/ 26 h 235"/>
              <a:gd name="T8" fmla="*/ 190 w 198"/>
              <a:gd name="T9" fmla="*/ 10 h 235"/>
              <a:gd name="T10" fmla="*/ 190 w 198"/>
              <a:gd name="T11" fmla="*/ 235 h 235"/>
              <a:gd name="T12" fmla="*/ 198 w 198"/>
              <a:gd name="T13" fmla="*/ 233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" h="235">
                <a:moveTo>
                  <a:pt x="198" y="233"/>
                </a:moveTo>
                <a:lnTo>
                  <a:pt x="198" y="0"/>
                </a:lnTo>
                <a:lnTo>
                  <a:pt x="0" y="15"/>
                </a:lnTo>
                <a:lnTo>
                  <a:pt x="0" y="26"/>
                </a:lnTo>
                <a:lnTo>
                  <a:pt x="190" y="10"/>
                </a:lnTo>
                <a:lnTo>
                  <a:pt x="190" y="235"/>
                </a:lnTo>
                <a:lnTo>
                  <a:pt x="198" y="23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02" name="Freeform 546">
            <a:extLst>
              <a:ext uri="{FF2B5EF4-FFF2-40B4-BE49-F238E27FC236}">
                <a16:creationId xmlns:a16="http://schemas.microsoft.com/office/drawing/2014/main" id="{DCDAD414-B5D2-4240-ACDC-79693FCC9429}"/>
              </a:ext>
            </a:extLst>
          </p:cNvPr>
          <p:cNvSpPr>
            <a:spLocks/>
          </p:cNvSpPr>
          <p:nvPr/>
        </p:nvSpPr>
        <p:spPr bwMode="auto">
          <a:xfrm>
            <a:off x="7423150" y="2779713"/>
            <a:ext cx="68263" cy="150812"/>
          </a:xfrm>
          <a:custGeom>
            <a:avLst/>
            <a:gdLst>
              <a:gd name="T0" fmla="*/ 0 w 130"/>
              <a:gd name="T1" fmla="*/ 285 h 285"/>
              <a:gd name="T2" fmla="*/ 0 w 130"/>
              <a:gd name="T3" fmla="*/ 11 h 285"/>
              <a:gd name="T4" fmla="*/ 130 w 130"/>
              <a:gd name="T5" fmla="*/ 0 h 285"/>
              <a:gd name="T6" fmla="*/ 130 w 130"/>
              <a:gd name="T7" fmla="*/ 259 h 285"/>
              <a:gd name="T8" fmla="*/ 0 w 130"/>
              <a:gd name="T9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285">
                <a:moveTo>
                  <a:pt x="0" y="285"/>
                </a:moveTo>
                <a:lnTo>
                  <a:pt x="0" y="11"/>
                </a:lnTo>
                <a:lnTo>
                  <a:pt x="130" y="0"/>
                </a:lnTo>
                <a:lnTo>
                  <a:pt x="130" y="259"/>
                </a:lnTo>
                <a:lnTo>
                  <a:pt x="0" y="285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03" name="Freeform 547">
            <a:extLst>
              <a:ext uri="{FF2B5EF4-FFF2-40B4-BE49-F238E27FC236}">
                <a16:creationId xmlns:a16="http://schemas.microsoft.com/office/drawing/2014/main" id="{D2FAA78F-65A3-4329-BC5E-0509F0AE7CF0}"/>
              </a:ext>
            </a:extLst>
          </p:cNvPr>
          <p:cNvSpPr>
            <a:spLocks/>
          </p:cNvSpPr>
          <p:nvPr/>
        </p:nvSpPr>
        <p:spPr bwMode="auto">
          <a:xfrm>
            <a:off x="7312025" y="2784475"/>
            <a:ext cx="111125" cy="168275"/>
          </a:xfrm>
          <a:custGeom>
            <a:avLst/>
            <a:gdLst>
              <a:gd name="T0" fmla="*/ 0 w 211"/>
              <a:gd name="T1" fmla="*/ 17 h 317"/>
              <a:gd name="T2" fmla="*/ 0 w 211"/>
              <a:gd name="T3" fmla="*/ 317 h 317"/>
              <a:gd name="T4" fmla="*/ 12 w 211"/>
              <a:gd name="T5" fmla="*/ 316 h 317"/>
              <a:gd name="T6" fmla="*/ 12 w 211"/>
              <a:gd name="T7" fmla="*/ 27 h 317"/>
              <a:gd name="T8" fmla="*/ 211 w 211"/>
              <a:gd name="T9" fmla="*/ 9 h 317"/>
              <a:gd name="T10" fmla="*/ 211 w 211"/>
              <a:gd name="T11" fmla="*/ 0 h 317"/>
              <a:gd name="T12" fmla="*/ 0 w 211"/>
              <a:gd name="T13" fmla="*/ 17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1" h="317">
                <a:moveTo>
                  <a:pt x="0" y="17"/>
                </a:moveTo>
                <a:lnTo>
                  <a:pt x="0" y="317"/>
                </a:lnTo>
                <a:lnTo>
                  <a:pt x="12" y="316"/>
                </a:lnTo>
                <a:lnTo>
                  <a:pt x="12" y="27"/>
                </a:lnTo>
                <a:lnTo>
                  <a:pt x="211" y="9"/>
                </a:lnTo>
                <a:lnTo>
                  <a:pt x="211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04" name="Freeform 548">
            <a:extLst>
              <a:ext uri="{FF2B5EF4-FFF2-40B4-BE49-F238E27FC236}">
                <a16:creationId xmlns:a16="http://schemas.microsoft.com/office/drawing/2014/main" id="{E4C7C70D-1DF2-42E2-9023-C947F3E7C808}"/>
              </a:ext>
            </a:extLst>
          </p:cNvPr>
          <p:cNvSpPr>
            <a:spLocks/>
          </p:cNvSpPr>
          <p:nvPr/>
        </p:nvSpPr>
        <p:spPr bwMode="auto">
          <a:xfrm>
            <a:off x="7321550" y="2794000"/>
            <a:ext cx="101600" cy="157163"/>
          </a:xfrm>
          <a:custGeom>
            <a:avLst/>
            <a:gdLst>
              <a:gd name="T0" fmla="*/ 191 w 191"/>
              <a:gd name="T1" fmla="*/ 0 h 298"/>
              <a:gd name="T2" fmla="*/ 0 w 191"/>
              <a:gd name="T3" fmla="*/ 17 h 298"/>
              <a:gd name="T4" fmla="*/ 0 w 191"/>
              <a:gd name="T5" fmla="*/ 298 h 298"/>
              <a:gd name="T6" fmla="*/ 1 w 191"/>
              <a:gd name="T7" fmla="*/ 298 h 298"/>
              <a:gd name="T8" fmla="*/ 1 w 191"/>
              <a:gd name="T9" fmla="*/ 18 h 298"/>
              <a:gd name="T10" fmla="*/ 0 w 191"/>
              <a:gd name="T11" fmla="*/ 18 h 298"/>
              <a:gd name="T12" fmla="*/ 191 w 191"/>
              <a:gd name="T13" fmla="*/ 1 h 298"/>
              <a:gd name="T14" fmla="*/ 191 w 191"/>
              <a:gd name="T15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1" h="298">
                <a:moveTo>
                  <a:pt x="191" y="0"/>
                </a:moveTo>
                <a:lnTo>
                  <a:pt x="0" y="17"/>
                </a:lnTo>
                <a:lnTo>
                  <a:pt x="0" y="298"/>
                </a:lnTo>
                <a:lnTo>
                  <a:pt x="1" y="298"/>
                </a:lnTo>
                <a:lnTo>
                  <a:pt x="1" y="18"/>
                </a:lnTo>
                <a:lnTo>
                  <a:pt x="0" y="18"/>
                </a:lnTo>
                <a:lnTo>
                  <a:pt x="191" y="1"/>
                </a:lnTo>
                <a:lnTo>
                  <a:pt x="191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05" name="Freeform 549">
            <a:extLst>
              <a:ext uri="{FF2B5EF4-FFF2-40B4-BE49-F238E27FC236}">
                <a16:creationId xmlns:a16="http://schemas.microsoft.com/office/drawing/2014/main" id="{33E829F8-2422-4742-818E-39177A65EEC4}"/>
              </a:ext>
            </a:extLst>
          </p:cNvPr>
          <p:cNvSpPr>
            <a:spLocks/>
          </p:cNvSpPr>
          <p:nvPr/>
        </p:nvSpPr>
        <p:spPr bwMode="auto">
          <a:xfrm>
            <a:off x="7496175" y="2781300"/>
            <a:ext cx="93663" cy="133350"/>
          </a:xfrm>
          <a:custGeom>
            <a:avLst/>
            <a:gdLst>
              <a:gd name="T0" fmla="*/ 177 w 177"/>
              <a:gd name="T1" fmla="*/ 218 h 253"/>
              <a:gd name="T2" fmla="*/ 177 w 177"/>
              <a:gd name="T3" fmla="*/ 0 h 253"/>
              <a:gd name="T4" fmla="*/ 0 w 177"/>
              <a:gd name="T5" fmla="*/ 13 h 253"/>
              <a:gd name="T6" fmla="*/ 0 w 177"/>
              <a:gd name="T7" fmla="*/ 253 h 253"/>
              <a:gd name="T8" fmla="*/ 1 w 177"/>
              <a:gd name="T9" fmla="*/ 253 h 253"/>
              <a:gd name="T10" fmla="*/ 1 w 177"/>
              <a:gd name="T11" fmla="*/ 13 h 253"/>
              <a:gd name="T12" fmla="*/ 0 w 177"/>
              <a:gd name="T13" fmla="*/ 15 h 253"/>
              <a:gd name="T14" fmla="*/ 176 w 177"/>
              <a:gd name="T15" fmla="*/ 2 h 253"/>
              <a:gd name="T16" fmla="*/ 174 w 177"/>
              <a:gd name="T17" fmla="*/ 0 h 253"/>
              <a:gd name="T18" fmla="*/ 174 w 177"/>
              <a:gd name="T19" fmla="*/ 218 h 253"/>
              <a:gd name="T20" fmla="*/ 177 w 177"/>
              <a:gd name="T21" fmla="*/ 218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7" h="253">
                <a:moveTo>
                  <a:pt x="177" y="218"/>
                </a:moveTo>
                <a:lnTo>
                  <a:pt x="177" y="0"/>
                </a:lnTo>
                <a:lnTo>
                  <a:pt x="0" y="13"/>
                </a:lnTo>
                <a:lnTo>
                  <a:pt x="0" y="253"/>
                </a:lnTo>
                <a:lnTo>
                  <a:pt x="1" y="253"/>
                </a:lnTo>
                <a:lnTo>
                  <a:pt x="1" y="13"/>
                </a:lnTo>
                <a:lnTo>
                  <a:pt x="0" y="15"/>
                </a:lnTo>
                <a:lnTo>
                  <a:pt x="176" y="2"/>
                </a:lnTo>
                <a:lnTo>
                  <a:pt x="174" y="0"/>
                </a:lnTo>
                <a:lnTo>
                  <a:pt x="174" y="218"/>
                </a:lnTo>
                <a:lnTo>
                  <a:pt x="177" y="218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06" name="Freeform 550">
            <a:extLst>
              <a:ext uri="{FF2B5EF4-FFF2-40B4-BE49-F238E27FC236}">
                <a16:creationId xmlns:a16="http://schemas.microsoft.com/office/drawing/2014/main" id="{326EFA89-6994-42B5-A29D-FD0B9D9D3FC7}"/>
              </a:ext>
            </a:extLst>
          </p:cNvPr>
          <p:cNvSpPr>
            <a:spLocks/>
          </p:cNvSpPr>
          <p:nvPr/>
        </p:nvSpPr>
        <p:spPr bwMode="auto">
          <a:xfrm>
            <a:off x="7239000" y="2795588"/>
            <a:ext cx="42863" cy="4762"/>
          </a:xfrm>
          <a:custGeom>
            <a:avLst/>
            <a:gdLst>
              <a:gd name="T0" fmla="*/ 82 w 82"/>
              <a:gd name="T1" fmla="*/ 0 h 7"/>
              <a:gd name="T2" fmla="*/ 0 w 82"/>
              <a:gd name="T3" fmla="*/ 6 h 7"/>
              <a:gd name="T4" fmla="*/ 0 w 82"/>
              <a:gd name="T5" fmla="*/ 7 h 7"/>
              <a:gd name="T6" fmla="*/ 82 w 82"/>
              <a:gd name="T7" fmla="*/ 1 h 7"/>
              <a:gd name="T8" fmla="*/ 82 w 82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7">
                <a:moveTo>
                  <a:pt x="82" y="0"/>
                </a:moveTo>
                <a:lnTo>
                  <a:pt x="0" y="6"/>
                </a:lnTo>
                <a:lnTo>
                  <a:pt x="0" y="7"/>
                </a:lnTo>
                <a:lnTo>
                  <a:pt x="82" y="1"/>
                </a:lnTo>
                <a:lnTo>
                  <a:pt x="82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07" name="Freeform 551">
            <a:extLst>
              <a:ext uri="{FF2B5EF4-FFF2-40B4-BE49-F238E27FC236}">
                <a16:creationId xmlns:a16="http://schemas.microsoft.com/office/drawing/2014/main" id="{27A1817E-DF83-48C1-BC4B-F495E3CBC0ED}"/>
              </a:ext>
            </a:extLst>
          </p:cNvPr>
          <p:cNvSpPr>
            <a:spLocks/>
          </p:cNvSpPr>
          <p:nvPr/>
        </p:nvSpPr>
        <p:spPr bwMode="auto">
          <a:xfrm>
            <a:off x="7485063" y="2779713"/>
            <a:ext cx="4762" cy="138112"/>
          </a:xfrm>
          <a:custGeom>
            <a:avLst/>
            <a:gdLst>
              <a:gd name="T0" fmla="*/ 9 w 9"/>
              <a:gd name="T1" fmla="*/ 0 h 261"/>
              <a:gd name="T2" fmla="*/ 9 w 9"/>
              <a:gd name="T3" fmla="*/ 259 h 261"/>
              <a:gd name="T4" fmla="*/ 0 w 9"/>
              <a:gd name="T5" fmla="*/ 261 h 261"/>
              <a:gd name="T6" fmla="*/ 0 w 9"/>
              <a:gd name="T7" fmla="*/ 2 h 261"/>
              <a:gd name="T8" fmla="*/ 9 w 9"/>
              <a:gd name="T9" fmla="*/ 0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261">
                <a:moveTo>
                  <a:pt x="9" y="0"/>
                </a:moveTo>
                <a:lnTo>
                  <a:pt x="9" y="259"/>
                </a:lnTo>
                <a:lnTo>
                  <a:pt x="0" y="261"/>
                </a:lnTo>
                <a:lnTo>
                  <a:pt x="0" y="2"/>
                </a:lnTo>
                <a:lnTo>
                  <a:pt x="9" y="0"/>
                </a:lnTo>
                <a:close/>
              </a:path>
            </a:pathLst>
          </a:custGeom>
          <a:solidFill>
            <a:srgbClr val="FFFFFF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08" name="Freeform 552">
            <a:extLst>
              <a:ext uri="{FF2B5EF4-FFF2-40B4-BE49-F238E27FC236}">
                <a16:creationId xmlns:a16="http://schemas.microsoft.com/office/drawing/2014/main" id="{2E60BEDD-0BB7-460D-8720-C0A9DE149083}"/>
              </a:ext>
            </a:extLst>
          </p:cNvPr>
          <p:cNvSpPr>
            <a:spLocks/>
          </p:cNvSpPr>
          <p:nvPr/>
        </p:nvSpPr>
        <p:spPr bwMode="auto">
          <a:xfrm>
            <a:off x="7485063" y="2778125"/>
            <a:ext cx="6350" cy="139700"/>
          </a:xfrm>
          <a:custGeom>
            <a:avLst/>
            <a:gdLst>
              <a:gd name="T0" fmla="*/ 9 w 11"/>
              <a:gd name="T1" fmla="*/ 3 h 262"/>
              <a:gd name="T2" fmla="*/ 9 w 11"/>
              <a:gd name="T3" fmla="*/ 1 h 262"/>
              <a:gd name="T4" fmla="*/ 9 w 11"/>
              <a:gd name="T5" fmla="*/ 260 h 262"/>
              <a:gd name="T6" fmla="*/ 9 w 11"/>
              <a:gd name="T7" fmla="*/ 260 h 262"/>
              <a:gd name="T8" fmla="*/ 0 w 11"/>
              <a:gd name="T9" fmla="*/ 260 h 262"/>
              <a:gd name="T10" fmla="*/ 2 w 11"/>
              <a:gd name="T11" fmla="*/ 262 h 262"/>
              <a:gd name="T12" fmla="*/ 2 w 11"/>
              <a:gd name="T13" fmla="*/ 3 h 262"/>
              <a:gd name="T14" fmla="*/ 0 w 11"/>
              <a:gd name="T15" fmla="*/ 3 h 262"/>
              <a:gd name="T16" fmla="*/ 9 w 11"/>
              <a:gd name="T17" fmla="*/ 3 h 262"/>
              <a:gd name="T18" fmla="*/ 11 w 11"/>
              <a:gd name="T19" fmla="*/ 0 h 262"/>
              <a:gd name="T20" fmla="*/ 0 w 11"/>
              <a:gd name="T21" fmla="*/ 1 h 262"/>
              <a:gd name="T22" fmla="*/ 0 w 11"/>
              <a:gd name="T23" fmla="*/ 262 h 262"/>
              <a:gd name="T24" fmla="*/ 11 w 11"/>
              <a:gd name="T25" fmla="*/ 260 h 262"/>
              <a:gd name="T26" fmla="*/ 11 w 11"/>
              <a:gd name="T27" fmla="*/ 0 h 262"/>
              <a:gd name="T28" fmla="*/ 9 w 11"/>
              <a:gd name="T29" fmla="*/ 3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" h="262">
                <a:moveTo>
                  <a:pt x="9" y="3"/>
                </a:moveTo>
                <a:lnTo>
                  <a:pt x="9" y="1"/>
                </a:lnTo>
                <a:lnTo>
                  <a:pt x="9" y="260"/>
                </a:lnTo>
                <a:lnTo>
                  <a:pt x="9" y="260"/>
                </a:lnTo>
                <a:lnTo>
                  <a:pt x="0" y="260"/>
                </a:lnTo>
                <a:lnTo>
                  <a:pt x="2" y="262"/>
                </a:lnTo>
                <a:lnTo>
                  <a:pt x="2" y="3"/>
                </a:lnTo>
                <a:lnTo>
                  <a:pt x="0" y="3"/>
                </a:lnTo>
                <a:lnTo>
                  <a:pt x="9" y="3"/>
                </a:lnTo>
                <a:lnTo>
                  <a:pt x="11" y="0"/>
                </a:lnTo>
                <a:lnTo>
                  <a:pt x="0" y="1"/>
                </a:lnTo>
                <a:lnTo>
                  <a:pt x="0" y="262"/>
                </a:lnTo>
                <a:lnTo>
                  <a:pt x="11" y="260"/>
                </a:lnTo>
                <a:lnTo>
                  <a:pt x="11" y="0"/>
                </a:lnTo>
                <a:lnTo>
                  <a:pt x="9" y="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09" name="Rectangle 553">
            <a:extLst>
              <a:ext uri="{FF2B5EF4-FFF2-40B4-BE49-F238E27FC236}">
                <a16:creationId xmlns:a16="http://schemas.microsoft.com/office/drawing/2014/main" id="{E87B46AC-1C6D-4B91-A126-5D44B3887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900" y="2808288"/>
            <a:ext cx="1588" cy="1524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10" name="Rectangle 554">
            <a:extLst>
              <a:ext uri="{FF2B5EF4-FFF2-40B4-BE49-F238E27FC236}">
                <a16:creationId xmlns:a16="http://schemas.microsoft.com/office/drawing/2014/main" id="{F6369D74-D0D9-4C7A-8DB0-833DB55CA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100" y="2755900"/>
            <a:ext cx="1588" cy="104775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11" name="Freeform 555">
            <a:extLst>
              <a:ext uri="{FF2B5EF4-FFF2-40B4-BE49-F238E27FC236}">
                <a16:creationId xmlns:a16="http://schemas.microsoft.com/office/drawing/2014/main" id="{F09C5B9C-08AC-465C-A622-07E1E1E9FD7A}"/>
              </a:ext>
            </a:extLst>
          </p:cNvPr>
          <p:cNvSpPr>
            <a:spLocks/>
          </p:cNvSpPr>
          <p:nvPr/>
        </p:nvSpPr>
        <p:spPr bwMode="auto">
          <a:xfrm>
            <a:off x="7150100" y="2855913"/>
            <a:ext cx="34925" cy="7937"/>
          </a:xfrm>
          <a:custGeom>
            <a:avLst/>
            <a:gdLst>
              <a:gd name="T0" fmla="*/ 0 w 66"/>
              <a:gd name="T1" fmla="*/ 1 h 14"/>
              <a:gd name="T2" fmla="*/ 66 w 66"/>
              <a:gd name="T3" fmla="*/ 14 h 14"/>
              <a:gd name="T4" fmla="*/ 66 w 66"/>
              <a:gd name="T5" fmla="*/ 13 h 14"/>
              <a:gd name="T6" fmla="*/ 0 w 66"/>
              <a:gd name="T7" fmla="*/ 0 h 14"/>
              <a:gd name="T8" fmla="*/ 0 w 66"/>
              <a:gd name="T9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14">
                <a:moveTo>
                  <a:pt x="0" y="1"/>
                </a:moveTo>
                <a:lnTo>
                  <a:pt x="66" y="14"/>
                </a:lnTo>
                <a:lnTo>
                  <a:pt x="66" y="13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12" name="Freeform 556">
            <a:extLst>
              <a:ext uri="{FF2B5EF4-FFF2-40B4-BE49-F238E27FC236}">
                <a16:creationId xmlns:a16="http://schemas.microsoft.com/office/drawing/2014/main" id="{6BCEEB37-E3EF-44FE-B7F1-570653DECEF9}"/>
              </a:ext>
            </a:extLst>
          </p:cNvPr>
          <p:cNvSpPr>
            <a:spLocks/>
          </p:cNvSpPr>
          <p:nvPr/>
        </p:nvSpPr>
        <p:spPr bwMode="auto">
          <a:xfrm>
            <a:off x="7153275" y="2898775"/>
            <a:ext cx="3175" cy="6350"/>
          </a:xfrm>
          <a:custGeom>
            <a:avLst/>
            <a:gdLst>
              <a:gd name="T0" fmla="*/ 3 w 5"/>
              <a:gd name="T1" fmla="*/ 12 h 12"/>
              <a:gd name="T2" fmla="*/ 4 w 5"/>
              <a:gd name="T3" fmla="*/ 12 h 12"/>
              <a:gd name="T4" fmla="*/ 4 w 5"/>
              <a:gd name="T5" fmla="*/ 11 h 12"/>
              <a:gd name="T6" fmla="*/ 5 w 5"/>
              <a:gd name="T7" fmla="*/ 8 h 12"/>
              <a:gd name="T8" fmla="*/ 5 w 5"/>
              <a:gd name="T9" fmla="*/ 6 h 12"/>
              <a:gd name="T10" fmla="*/ 5 w 5"/>
              <a:gd name="T11" fmla="*/ 3 h 12"/>
              <a:gd name="T12" fmla="*/ 4 w 5"/>
              <a:gd name="T13" fmla="*/ 2 h 12"/>
              <a:gd name="T14" fmla="*/ 4 w 5"/>
              <a:gd name="T15" fmla="*/ 0 h 12"/>
              <a:gd name="T16" fmla="*/ 3 w 5"/>
              <a:gd name="T17" fmla="*/ 0 h 12"/>
              <a:gd name="T18" fmla="*/ 1 w 5"/>
              <a:gd name="T19" fmla="*/ 0 h 12"/>
              <a:gd name="T20" fmla="*/ 0 w 5"/>
              <a:gd name="T21" fmla="*/ 2 h 12"/>
              <a:gd name="T22" fmla="*/ 0 w 5"/>
              <a:gd name="T23" fmla="*/ 3 h 12"/>
              <a:gd name="T24" fmla="*/ 0 w 5"/>
              <a:gd name="T25" fmla="*/ 6 h 12"/>
              <a:gd name="T26" fmla="*/ 0 w 5"/>
              <a:gd name="T27" fmla="*/ 8 h 12"/>
              <a:gd name="T28" fmla="*/ 0 w 5"/>
              <a:gd name="T29" fmla="*/ 11 h 12"/>
              <a:gd name="T30" fmla="*/ 1 w 5"/>
              <a:gd name="T31" fmla="*/ 12 h 12"/>
              <a:gd name="T32" fmla="*/ 3 w 5"/>
              <a:gd name="T33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" h="12">
                <a:moveTo>
                  <a:pt x="3" y="12"/>
                </a:moveTo>
                <a:lnTo>
                  <a:pt x="4" y="12"/>
                </a:lnTo>
                <a:lnTo>
                  <a:pt x="4" y="11"/>
                </a:lnTo>
                <a:lnTo>
                  <a:pt x="5" y="8"/>
                </a:lnTo>
                <a:lnTo>
                  <a:pt x="5" y="6"/>
                </a:lnTo>
                <a:lnTo>
                  <a:pt x="5" y="3"/>
                </a:lnTo>
                <a:lnTo>
                  <a:pt x="4" y="2"/>
                </a:lnTo>
                <a:lnTo>
                  <a:pt x="4" y="0"/>
                </a:lnTo>
                <a:lnTo>
                  <a:pt x="3" y="0"/>
                </a:lnTo>
                <a:lnTo>
                  <a:pt x="1" y="0"/>
                </a:lnTo>
                <a:lnTo>
                  <a:pt x="0" y="2"/>
                </a:lnTo>
                <a:lnTo>
                  <a:pt x="0" y="3"/>
                </a:lnTo>
                <a:lnTo>
                  <a:pt x="0" y="6"/>
                </a:lnTo>
                <a:lnTo>
                  <a:pt x="0" y="8"/>
                </a:lnTo>
                <a:lnTo>
                  <a:pt x="0" y="11"/>
                </a:lnTo>
                <a:lnTo>
                  <a:pt x="1" y="12"/>
                </a:lnTo>
                <a:lnTo>
                  <a:pt x="3" y="12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13" name="Freeform 557">
            <a:extLst>
              <a:ext uri="{FF2B5EF4-FFF2-40B4-BE49-F238E27FC236}">
                <a16:creationId xmlns:a16="http://schemas.microsoft.com/office/drawing/2014/main" id="{876F9F33-4530-4314-B33D-BB4B61458BCA}"/>
              </a:ext>
            </a:extLst>
          </p:cNvPr>
          <p:cNvSpPr>
            <a:spLocks/>
          </p:cNvSpPr>
          <p:nvPr/>
        </p:nvSpPr>
        <p:spPr bwMode="auto">
          <a:xfrm>
            <a:off x="6824663" y="3759200"/>
            <a:ext cx="947737" cy="207963"/>
          </a:xfrm>
          <a:custGeom>
            <a:avLst/>
            <a:gdLst>
              <a:gd name="T0" fmla="*/ 0 w 1790"/>
              <a:gd name="T1" fmla="*/ 238 h 394"/>
              <a:gd name="T2" fmla="*/ 0 w 1790"/>
              <a:gd name="T3" fmla="*/ 254 h 394"/>
              <a:gd name="T4" fmla="*/ 767 w 1790"/>
              <a:gd name="T5" fmla="*/ 394 h 394"/>
              <a:gd name="T6" fmla="*/ 1327 w 1790"/>
              <a:gd name="T7" fmla="*/ 19 h 394"/>
              <a:gd name="T8" fmla="*/ 1790 w 1790"/>
              <a:gd name="T9" fmla="*/ 296 h 394"/>
              <a:gd name="T10" fmla="*/ 1790 w 1790"/>
              <a:gd name="T11" fmla="*/ 280 h 394"/>
              <a:gd name="T12" fmla="*/ 1324 w 1790"/>
              <a:gd name="T13" fmla="*/ 0 h 394"/>
              <a:gd name="T14" fmla="*/ 387 w 1790"/>
              <a:gd name="T15" fmla="*/ 49 h 394"/>
              <a:gd name="T16" fmla="*/ 0 w 1790"/>
              <a:gd name="T17" fmla="*/ 238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90" h="394">
                <a:moveTo>
                  <a:pt x="0" y="238"/>
                </a:moveTo>
                <a:lnTo>
                  <a:pt x="0" y="254"/>
                </a:lnTo>
                <a:lnTo>
                  <a:pt x="767" y="394"/>
                </a:lnTo>
                <a:lnTo>
                  <a:pt x="1327" y="19"/>
                </a:lnTo>
                <a:lnTo>
                  <a:pt x="1790" y="296"/>
                </a:lnTo>
                <a:lnTo>
                  <a:pt x="1790" y="280"/>
                </a:lnTo>
                <a:lnTo>
                  <a:pt x="1324" y="0"/>
                </a:lnTo>
                <a:lnTo>
                  <a:pt x="387" y="49"/>
                </a:lnTo>
                <a:lnTo>
                  <a:pt x="0" y="238"/>
                </a:lnTo>
                <a:close/>
              </a:path>
            </a:pathLst>
          </a:custGeom>
          <a:solidFill>
            <a:srgbClr val="FFFFFF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14" name="Freeform 558">
            <a:extLst>
              <a:ext uri="{FF2B5EF4-FFF2-40B4-BE49-F238E27FC236}">
                <a16:creationId xmlns:a16="http://schemas.microsoft.com/office/drawing/2014/main" id="{7A4300A8-B2F5-455B-823B-9F22981FCE0D}"/>
              </a:ext>
            </a:extLst>
          </p:cNvPr>
          <p:cNvSpPr>
            <a:spLocks/>
          </p:cNvSpPr>
          <p:nvPr/>
        </p:nvSpPr>
        <p:spPr bwMode="auto">
          <a:xfrm>
            <a:off x="6824663" y="3757613"/>
            <a:ext cx="949325" cy="209550"/>
          </a:xfrm>
          <a:custGeom>
            <a:avLst/>
            <a:gdLst>
              <a:gd name="T0" fmla="*/ 0 w 1792"/>
              <a:gd name="T1" fmla="*/ 240 h 397"/>
              <a:gd name="T2" fmla="*/ 0 w 1792"/>
              <a:gd name="T3" fmla="*/ 256 h 397"/>
              <a:gd name="T4" fmla="*/ 767 w 1792"/>
              <a:gd name="T5" fmla="*/ 397 h 397"/>
              <a:gd name="T6" fmla="*/ 1328 w 1792"/>
              <a:gd name="T7" fmla="*/ 21 h 397"/>
              <a:gd name="T8" fmla="*/ 1327 w 1792"/>
              <a:gd name="T9" fmla="*/ 21 h 397"/>
              <a:gd name="T10" fmla="*/ 1792 w 1792"/>
              <a:gd name="T11" fmla="*/ 301 h 397"/>
              <a:gd name="T12" fmla="*/ 1792 w 1792"/>
              <a:gd name="T13" fmla="*/ 282 h 397"/>
              <a:gd name="T14" fmla="*/ 1324 w 1792"/>
              <a:gd name="T15" fmla="*/ 0 h 397"/>
              <a:gd name="T16" fmla="*/ 387 w 1792"/>
              <a:gd name="T17" fmla="*/ 50 h 397"/>
              <a:gd name="T18" fmla="*/ 0 w 1792"/>
              <a:gd name="T19" fmla="*/ 240 h 397"/>
              <a:gd name="T20" fmla="*/ 0 w 1792"/>
              <a:gd name="T21" fmla="*/ 241 h 397"/>
              <a:gd name="T22" fmla="*/ 387 w 1792"/>
              <a:gd name="T23" fmla="*/ 52 h 397"/>
              <a:gd name="T24" fmla="*/ 387 w 1792"/>
              <a:gd name="T25" fmla="*/ 52 h 397"/>
              <a:gd name="T26" fmla="*/ 1324 w 1792"/>
              <a:gd name="T27" fmla="*/ 3 h 397"/>
              <a:gd name="T28" fmla="*/ 1323 w 1792"/>
              <a:gd name="T29" fmla="*/ 2 h 397"/>
              <a:gd name="T30" fmla="*/ 1790 w 1792"/>
              <a:gd name="T31" fmla="*/ 284 h 397"/>
              <a:gd name="T32" fmla="*/ 1789 w 1792"/>
              <a:gd name="T33" fmla="*/ 282 h 397"/>
              <a:gd name="T34" fmla="*/ 1789 w 1792"/>
              <a:gd name="T35" fmla="*/ 298 h 397"/>
              <a:gd name="T36" fmla="*/ 1790 w 1792"/>
              <a:gd name="T37" fmla="*/ 298 h 397"/>
              <a:gd name="T38" fmla="*/ 1327 w 1792"/>
              <a:gd name="T39" fmla="*/ 20 h 397"/>
              <a:gd name="T40" fmla="*/ 767 w 1792"/>
              <a:gd name="T41" fmla="*/ 394 h 397"/>
              <a:gd name="T42" fmla="*/ 767 w 1792"/>
              <a:gd name="T43" fmla="*/ 394 h 397"/>
              <a:gd name="T44" fmla="*/ 0 w 1792"/>
              <a:gd name="T45" fmla="*/ 255 h 397"/>
              <a:gd name="T46" fmla="*/ 1 w 1792"/>
              <a:gd name="T47" fmla="*/ 256 h 397"/>
              <a:gd name="T48" fmla="*/ 1 w 1792"/>
              <a:gd name="T49" fmla="*/ 240 h 397"/>
              <a:gd name="T50" fmla="*/ 0 w 1792"/>
              <a:gd name="T51" fmla="*/ 241 h 397"/>
              <a:gd name="T52" fmla="*/ 0 w 1792"/>
              <a:gd name="T53" fmla="*/ 24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792" h="397">
                <a:moveTo>
                  <a:pt x="0" y="240"/>
                </a:moveTo>
                <a:lnTo>
                  <a:pt x="0" y="256"/>
                </a:lnTo>
                <a:lnTo>
                  <a:pt x="767" y="397"/>
                </a:lnTo>
                <a:lnTo>
                  <a:pt x="1328" y="21"/>
                </a:lnTo>
                <a:lnTo>
                  <a:pt x="1327" y="21"/>
                </a:lnTo>
                <a:lnTo>
                  <a:pt x="1792" y="301"/>
                </a:lnTo>
                <a:lnTo>
                  <a:pt x="1792" y="282"/>
                </a:lnTo>
                <a:lnTo>
                  <a:pt x="1324" y="0"/>
                </a:lnTo>
                <a:lnTo>
                  <a:pt x="387" y="50"/>
                </a:lnTo>
                <a:lnTo>
                  <a:pt x="0" y="240"/>
                </a:lnTo>
                <a:lnTo>
                  <a:pt x="0" y="241"/>
                </a:lnTo>
                <a:lnTo>
                  <a:pt x="387" y="52"/>
                </a:lnTo>
                <a:lnTo>
                  <a:pt x="387" y="52"/>
                </a:lnTo>
                <a:lnTo>
                  <a:pt x="1324" y="3"/>
                </a:lnTo>
                <a:lnTo>
                  <a:pt x="1323" y="2"/>
                </a:lnTo>
                <a:lnTo>
                  <a:pt x="1790" y="284"/>
                </a:lnTo>
                <a:lnTo>
                  <a:pt x="1789" y="282"/>
                </a:lnTo>
                <a:lnTo>
                  <a:pt x="1789" y="298"/>
                </a:lnTo>
                <a:lnTo>
                  <a:pt x="1790" y="298"/>
                </a:lnTo>
                <a:lnTo>
                  <a:pt x="1327" y="20"/>
                </a:lnTo>
                <a:lnTo>
                  <a:pt x="767" y="394"/>
                </a:lnTo>
                <a:lnTo>
                  <a:pt x="767" y="394"/>
                </a:lnTo>
                <a:lnTo>
                  <a:pt x="0" y="255"/>
                </a:lnTo>
                <a:lnTo>
                  <a:pt x="1" y="256"/>
                </a:lnTo>
                <a:lnTo>
                  <a:pt x="1" y="240"/>
                </a:lnTo>
                <a:lnTo>
                  <a:pt x="0" y="241"/>
                </a:lnTo>
                <a:lnTo>
                  <a:pt x="0" y="24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15" name="Freeform 559">
            <a:extLst>
              <a:ext uri="{FF2B5EF4-FFF2-40B4-BE49-F238E27FC236}">
                <a16:creationId xmlns:a16="http://schemas.microsoft.com/office/drawing/2014/main" id="{9C1F1BD3-D02A-4937-9C4B-8C3B896B8A52}"/>
              </a:ext>
            </a:extLst>
          </p:cNvPr>
          <p:cNvSpPr>
            <a:spLocks/>
          </p:cNvSpPr>
          <p:nvPr/>
        </p:nvSpPr>
        <p:spPr bwMode="auto">
          <a:xfrm>
            <a:off x="6838950" y="3768725"/>
            <a:ext cx="922338" cy="357188"/>
          </a:xfrm>
          <a:custGeom>
            <a:avLst/>
            <a:gdLst>
              <a:gd name="T0" fmla="*/ 0 w 1743"/>
              <a:gd name="T1" fmla="*/ 241 h 676"/>
              <a:gd name="T2" fmla="*/ 0 w 1743"/>
              <a:gd name="T3" fmla="*/ 412 h 676"/>
              <a:gd name="T4" fmla="*/ 800 w 1743"/>
              <a:gd name="T5" fmla="*/ 676 h 676"/>
              <a:gd name="T6" fmla="*/ 1743 w 1743"/>
              <a:gd name="T7" fmla="*/ 481 h 676"/>
              <a:gd name="T8" fmla="*/ 1743 w 1743"/>
              <a:gd name="T9" fmla="*/ 265 h 676"/>
              <a:gd name="T10" fmla="*/ 1302 w 1743"/>
              <a:gd name="T11" fmla="*/ 0 h 676"/>
              <a:gd name="T12" fmla="*/ 742 w 1743"/>
              <a:gd name="T13" fmla="*/ 375 h 676"/>
              <a:gd name="T14" fmla="*/ 0 w 1743"/>
              <a:gd name="T15" fmla="*/ 241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43" h="676">
                <a:moveTo>
                  <a:pt x="0" y="241"/>
                </a:moveTo>
                <a:lnTo>
                  <a:pt x="0" y="412"/>
                </a:lnTo>
                <a:lnTo>
                  <a:pt x="800" y="676"/>
                </a:lnTo>
                <a:lnTo>
                  <a:pt x="1743" y="481"/>
                </a:lnTo>
                <a:lnTo>
                  <a:pt x="1743" y="265"/>
                </a:lnTo>
                <a:lnTo>
                  <a:pt x="1302" y="0"/>
                </a:lnTo>
                <a:lnTo>
                  <a:pt x="742" y="375"/>
                </a:lnTo>
                <a:lnTo>
                  <a:pt x="0" y="241"/>
                </a:lnTo>
                <a:close/>
              </a:path>
            </a:pathLst>
          </a:custGeom>
          <a:solidFill>
            <a:srgbClr val="FFFFFF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16" name="Freeform 560">
            <a:extLst>
              <a:ext uri="{FF2B5EF4-FFF2-40B4-BE49-F238E27FC236}">
                <a16:creationId xmlns:a16="http://schemas.microsoft.com/office/drawing/2014/main" id="{8DB6AE98-69F8-4D25-A555-1F5D210E1FBC}"/>
              </a:ext>
            </a:extLst>
          </p:cNvPr>
          <p:cNvSpPr>
            <a:spLocks/>
          </p:cNvSpPr>
          <p:nvPr/>
        </p:nvSpPr>
        <p:spPr bwMode="auto">
          <a:xfrm>
            <a:off x="6838950" y="3768725"/>
            <a:ext cx="922338" cy="357188"/>
          </a:xfrm>
          <a:custGeom>
            <a:avLst/>
            <a:gdLst>
              <a:gd name="T0" fmla="*/ 0 w 1744"/>
              <a:gd name="T1" fmla="*/ 240 h 677"/>
              <a:gd name="T2" fmla="*/ 0 w 1744"/>
              <a:gd name="T3" fmla="*/ 413 h 677"/>
              <a:gd name="T4" fmla="*/ 800 w 1744"/>
              <a:gd name="T5" fmla="*/ 677 h 677"/>
              <a:gd name="T6" fmla="*/ 1744 w 1744"/>
              <a:gd name="T7" fmla="*/ 482 h 677"/>
              <a:gd name="T8" fmla="*/ 1744 w 1744"/>
              <a:gd name="T9" fmla="*/ 265 h 677"/>
              <a:gd name="T10" fmla="*/ 1302 w 1744"/>
              <a:gd name="T11" fmla="*/ 0 h 677"/>
              <a:gd name="T12" fmla="*/ 742 w 1744"/>
              <a:gd name="T13" fmla="*/ 374 h 677"/>
              <a:gd name="T14" fmla="*/ 742 w 1744"/>
              <a:gd name="T15" fmla="*/ 374 h 677"/>
              <a:gd name="T16" fmla="*/ 0 w 1744"/>
              <a:gd name="T17" fmla="*/ 240 h 677"/>
              <a:gd name="T18" fmla="*/ 0 w 1744"/>
              <a:gd name="T19" fmla="*/ 242 h 677"/>
              <a:gd name="T20" fmla="*/ 742 w 1744"/>
              <a:gd name="T21" fmla="*/ 377 h 677"/>
              <a:gd name="T22" fmla="*/ 1303 w 1744"/>
              <a:gd name="T23" fmla="*/ 1 h 677"/>
              <a:gd name="T24" fmla="*/ 1302 w 1744"/>
              <a:gd name="T25" fmla="*/ 1 h 677"/>
              <a:gd name="T26" fmla="*/ 1743 w 1744"/>
              <a:gd name="T27" fmla="*/ 266 h 677"/>
              <a:gd name="T28" fmla="*/ 1743 w 1744"/>
              <a:gd name="T29" fmla="*/ 266 h 677"/>
              <a:gd name="T30" fmla="*/ 1743 w 1744"/>
              <a:gd name="T31" fmla="*/ 482 h 677"/>
              <a:gd name="T32" fmla="*/ 1743 w 1744"/>
              <a:gd name="T33" fmla="*/ 481 h 677"/>
              <a:gd name="T34" fmla="*/ 800 w 1744"/>
              <a:gd name="T35" fmla="*/ 676 h 677"/>
              <a:gd name="T36" fmla="*/ 800 w 1744"/>
              <a:gd name="T37" fmla="*/ 676 h 677"/>
              <a:gd name="T38" fmla="*/ 0 w 1744"/>
              <a:gd name="T39" fmla="*/ 412 h 677"/>
              <a:gd name="T40" fmla="*/ 1 w 1744"/>
              <a:gd name="T41" fmla="*/ 413 h 677"/>
              <a:gd name="T42" fmla="*/ 1 w 1744"/>
              <a:gd name="T43" fmla="*/ 242 h 677"/>
              <a:gd name="T44" fmla="*/ 0 w 1744"/>
              <a:gd name="T45" fmla="*/ 242 h 677"/>
              <a:gd name="T46" fmla="*/ 0 w 1744"/>
              <a:gd name="T47" fmla="*/ 240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44" h="677">
                <a:moveTo>
                  <a:pt x="0" y="240"/>
                </a:moveTo>
                <a:lnTo>
                  <a:pt x="0" y="413"/>
                </a:lnTo>
                <a:lnTo>
                  <a:pt x="800" y="677"/>
                </a:lnTo>
                <a:lnTo>
                  <a:pt x="1744" y="482"/>
                </a:lnTo>
                <a:lnTo>
                  <a:pt x="1744" y="265"/>
                </a:lnTo>
                <a:lnTo>
                  <a:pt x="1302" y="0"/>
                </a:lnTo>
                <a:lnTo>
                  <a:pt x="742" y="374"/>
                </a:lnTo>
                <a:lnTo>
                  <a:pt x="742" y="374"/>
                </a:lnTo>
                <a:lnTo>
                  <a:pt x="0" y="240"/>
                </a:lnTo>
                <a:lnTo>
                  <a:pt x="0" y="242"/>
                </a:lnTo>
                <a:lnTo>
                  <a:pt x="742" y="377"/>
                </a:lnTo>
                <a:lnTo>
                  <a:pt x="1303" y="1"/>
                </a:lnTo>
                <a:lnTo>
                  <a:pt x="1302" y="1"/>
                </a:lnTo>
                <a:lnTo>
                  <a:pt x="1743" y="266"/>
                </a:lnTo>
                <a:lnTo>
                  <a:pt x="1743" y="266"/>
                </a:lnTo>
                <a:lnTo>
                  <a:pt x="1743" y="482"/>
                </a:lnTo>
                <a:lnTo>
                  <a:pt x="1743" y="481"/>
                </a:lnTo>
                <a:lnTo>
                  <a:pt x="800" y="676"/>
                </a:lnTo>
                <a:lnTo>
                  <a:pt x="800" y="676"/>
                </a:lnTo>
                <a:lnTo>
                  <a:pt x="0" y="412"/>
                </a:lnTo>
                <a:lnTo>
                  <a:pt x="1" y="413"/>
                </a:lnTo>
                <a:lnTo>
                  <a:pt x="1" y="242"/>
                </a:lnTo>
                <a:lnTo>
                  <a:pt x="0" y="242"/>
                </a:lnTo>
                <a:lnTo>
                  <a:pt x="0" y="24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17" name="Rectangle 561">
            <a:extLst>
              <a:ext uri="{FF2B5EF4-FFF2-40B4-BE49-F238E27FC236}">
                <a16:creationId xmlns:a16="http://schemas.microsoft.com/office/drawing/2014/main" id="{34F414D5-22CF-40F9-BDB7-BD62FBF91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7263" y="3914775"/>
            <a:ext cx="1587" cy="201613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18" name="Freeform 562">
            <a:extLst>
              <a:ext uri="{FF2B5EF4-FFF2-40B4-BE49-F238E27FC236}">
                <a16:creationId xmlns:a16="http://schemas.microsoft.com/office/drawing/2014/main" id="{DFA3E402-F990-46F6-9D2C-B69DCCE61E19}"/>
              </a:ext>
            </a:extLst>
          </p:cNvPr>
          <p:cNvSpPr>
            <a:spLocks/>
          </p:cNvSpPr>
          <p:nvPr/>
        </p:nvSpPr>
        <p:spPr bwMode="auto">
          <a:xfrm>
            <a:off x="7313613" y="3910013"/>
            <a:ext cx="422275" cy="42862"/>
          </a:xfrm>
          <a:custGeom>
            <a:avLst/>
            <a:gdLst>
              <a:gd name="T0" fmla="*/ 797 w 797"/>
              <a:gd name="T1" fmla="*/ 0 h 79"/>
              <a:gd name="T2" fmla="*/ 0 w 797"/>
              <a:gd name="T3" fmla="*/ 62 h 79"/>
              <a:gd name="T4" fmla="*/ 0 w 797"/>
              <a:gd name="T5" fmla="*/ 79 h 79"/>
              <a:gd name="T6" fmla="*/ 797 w 797"/>
              <a:gd name="T7" fmla="*/ 16 h 79"/>
              <a:gd name="T8" fmla="*/ 797 w 797"/>
              <a:gd name="T9" fmla="*/ 1 h 79"/>
              <a:gd name="T10" fmla="*/ 796 w 797"/>
              <a:gd name="T11" fmla="*/ 1 h 79"/>
              <a:gd name="T12" fmla="*/ 796 w 797"/>
              <a:gd name="T13" fmla="*/ 14 h 79"/>
              <a:gd name="T14" fmla="*/ 797 w 797"/>
              <a:gd name="T15" fmla="*/ 14 h 79"/>
              <a:gd name="T16" fmla="*/ 2 w 797"/>
              <a:gd name="T17" fmla="*/ 78 h 79"/>
              <a:gd name="T18" fmla="*/ 2 w 797"/>
              <a:gd name="T19" fmla="*/ 78 h 79"/>
              <a:gd name="T20" fmla="*/ 2 w 797"/>
              <a:gd name="T21" fmla="*/ 64 h 79"/>
              <a:gd name="T22" fmla="*/ 2 w 797"/>
              <a:gd name="T23" fmla="*/ 65 h 79"/>
              <a:gd name="T24" fmla="*/ 797 w 797"/>
              <a:gd name="T25" fmla="*/ 1 h 79"/>
              <a:gd name="T26" fmla="*/ 797 w 797"/>
              <a:gd name="T27" fmla="*/ 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97" h="79">
                <a:moveTo>
                  <a:pt x="797" y="0"/>
                </a:moveTo>
                <a:lnTo>
                  <a:pt x="0" y="62"/>
                </a:lnTo>
                <a:lnTo>
                  <a:pt x="0" y="79"/>
                </a:lnTo>
                <a:lnTo>
                  <a:pt x="797" y="16"/>
                </a:lnTo>
                <a:lnTo>
                  <a:pt x="797" y="1"/>
                </a:lnTo>
                <a:lnTo>
                  <a:pt x="796" y="1"/>
                </a:lnTo>
                <a:lnTo>
                  <a:pt x="796" y="14"/>
                </a:lnTo>
                <a:lnTo>
                  <a:pt x="797" y="14"/>
                </a:lnTo>
                <a:lnTo>
                  <a:pt x="2" y="78"/>
                </a:lnTo>
                <a:lnTo>
                  <a:pt x="2" y="78"/>
                </a:lnTo>
                <a:lnTo>
                  <a:pt x="2" y="64"/>
                </a:lnTo>
                <a:lnTo>
                  <a:pt x="2" y="65"/>
                </a:lnTo>
                <a:lnTo>
                  <a:pt x="797" y="1"/>
                </a:lnTo>
                <a:lnTo>
                  <a:pt x="797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19" name="Freeform 563">
            <a:extLst>
              <a:ext uri="{FF2B5EF4-FFF2-40B4-BE49-F238E27FC236}">
                <a16:creationId xmlns:a16="http://schemas.microsoft.com/office/drawing/2014/main" id="{BB4016F5-AC2E-4F83-AC93-1F4FA5FA8D1D}"/>
              </a:ext>
            </a:extLst>
          </p:cNvPr>
          <p:cNvSpPr>
            <a:spLocks/>
          </p:cNvSpPr>
          <p:nvPr/>
        </p:nvSpPr>
        <p:spPr bwMode="auto">
          <a:xfrm>
            <a:off x="6824663" y="3760788"/>
            <a:ext cx="703262" cy="196850"/>
          </a:xfrm>
          <a:custGeom>
            <a:avLst/>
            <a:gdLst>
              <a:gd name="T0" fmla="*/ 1325 w 1327"/>
              <a:gd name="T1" fmla="*/ 0 h 372"/>
              <a:gd name="T2" fmla="*/ 767 w 1327"/>
              <a:gd name="T3" fmla="*/ 370 h 372"/>
              <a:gd name="T4" fmla="*/ 767 w 1327"/>
              <a:gd name="T5" fmla="*/ 370 h 372"/>
              <a:gd name="T6" fmla="*/ 0 w 1327"/>
              <a:gd name="T7" fmla="*/ 233 h 372"/>
              <a:gd name="T8" fmla="*/ 0 w 1327"/>
              <a:gd name="T9" fmla="*/ 234 h 372"/>
              <a:gd name="T10" fmla="*/ 767 w 1327"/>
              <a:gd name="T11" fmla="*/ 372 h 372"/>
              <a:gd name="T12" fmla="*/ 1327 w 1327"/>
              <a:gd name="T13" fmla="*/ 0 h 372"/>
              <a:gd name="T14" fmla="*/ 1325 w 1327"/>
              <a:gd name="T1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27" h="372">
                <a:moveTo>
                  <a:pt x="1325" y="0"/>
                </a:moveTo>
                <a:lnTo>
                  <a:pt x="767" y="370"/>
                </a:lnTo>
                <a:lnTo>
                  <a:pt x="767" y="370"/>
                </a:lnTo>
                <a:lnTo>
                  <a:pt x="0" y="233"/>
                </a:lnTo>
                <a:lnTo>
                  <a:pt x="0" y="234"/>
                </a:lnTo>
                <a:lnTo>
                  <a:pt x="767" y="372"/>
                </a:lnTo>
                <a:lnTo>
                  <a:pt x="1327" y="0"/>
                </a:lnTo>
                <a:lnTo>
                  <a:pt x="1325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20" name="Freeform 564">
            <a:extLst>
              <a:ext uri="{FF2B5EF4-FFF2-40B4-BE49-F238E27FC236}">
                <a16:creationId xmlns:a16="http://schemas.microsoft.com/office/drawing/2014/main" id="{0C382DC9-4D9F-4BBD-8391-23D4DEC66263}"/>
              </a:ext>
            </a:extLst>
          </p:cNvPr>
          <p:cNvSpPr>
            <a:spLocks/>
          </p:cNvSpPr>
          <p:nvPr/>
        </p:nvSpPr>
        <p:spPr bwMode="auto">
          <a:xfrm>
            <a:off x="6838950" y="3783013"/>
            <a:ext cx="211138" cy="104775"/>
          </a:xfrm>
          <a:custGeom>
            <a:avLst/>
            <a:gdLst>
              <a:gd name="T0" fmla="*/ 1 w 398"/>
              <a:gd name="T1" fmla="*/ 197 h 197"/>
              <a:gd name="T2" fmla="*/ 398 w 398"/>
              <a:gd name="T3" fmla="*/ 3 h 197"/>
              <a:gd name="T4" fmla="*/ 397 w 398"/>
              <a:gd name="T5" fmla="*/ 0 h 197"/>
              <a:gd name="T6" fmla="*/ 0 w 398"/>
              <a:gd name="T7" fmla="*/ 195 h 197"/>
              <a:gd name="T8" fmla="*/ 1 w 398"/>
              <a:gd name="T9" fmla="*/ 197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8" h="197">
                <a:moveTo>
                  <a:pt x="1" y="197"/>
                </a:moveTo>
                <a:lnTo>
                  <a:pt x="398" y="3"/>
                </a:lnTo>
                <a:lnTo>
                  <a:pt x="397" y="0"/>
                </a:lnTo>
                <a:lnTo>
                  <a:pt x="0" y="195"/>
                </a:lnTo>
                <a:lnTo>
                  <a:pt x="1" y="197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21" name="Freeform 565">
            <a:extLst>
              <a:ext uri="{FF2B5EF4-FFF2-40B4-BE49-F238E27FC236}">
                <a16:creationId xmlns:a16="http://schemas.microsoft.com/office/drawing/2014/main" id="{3666E88C-8F25-44D5-AB9C-B8B423B32AC2}"/>
              </a:ext>
            </a:extLst>
          </p:cNvPr>
          <p:cNvSpPr>
            <a:spLocks/>
          </p:cNvSpPr>
          <p:nvPr/>
        </p:nvSpPr>
        <p:spPr bwMode="auto">
          <a:xfrm>
            <a:off x="6854825" y="3783013"/>
            <a:ext cx="215900" cy="106362"/>
          </a:xfrm>
          <a:custGeom>
            <a:avLst/>
            <a:gdLst>
              <a:gd name="T0" fmla="*/ 0 w 408"/>
              <a:gd name="T1" fmla="*/ 203 h 203"/>
              <a:gd name="T2" fmla="*/ 408 w 408"/>
              <a:gd name="T3" fmla="*/ 1 h 203"/>
              <a:gd name="T4" fmla="*/ 408 w 408"/>
              <a:gd name="T5" fmla="*/ 0 h 203"/>
              <a:gd name="T6" fmla="*/ 0 w 408"/>
              <a:gd name="T7" fmla="*/ 202 h 203"/>
              <a:gd name="T8" fmla="*/ 0 w 408"/>
              <a:gd name="T9" fmla="*/ 203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8" h="203">
                <a:moveTo>
                  <a:pt x="0" y="203"/>
                </a:moveTo>
                <a:lnTo>
                  <a:pt x="408" y="1"/>
                </a:lnTo>
                <a:lnTo>
                  <a:pt x="408" y="0"/>
                </a:lnTo>
                <a:lnTo>
                  <a:pt x="0" y="202"/>
                </a:lnTo>
                <a:lnTo>
                  <a:pt x="0" y="20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22" name="Freeform 566">
            <a:extLst>
              <a:ext uri="{FF2B5EF4-FFF2-40B4-BE49-F238E27FC236}">
                <a16:creationId xmlns:a16="http://schemas.microsoft.com/office/drawing/2014/main" id="{210BB375-B375-4808-9608-3825217BD680}"/>
              </a:ext>
            </a:extLst>
          </p:cNvPr>
          <p:cNvSpPr>
            <a:spLocks/>
          </p:cNvSpPr>
          <p:nvPr/>
        </p:nvSpPr>
        <p:spPr bwMode="auto">
          <a:xfrm>
            <a:off x="6867525" y="3781425"/>
            <a:ext cx="223838" cy="111125"/>
          </a:xfrm>
          <a:custGeom>
            <a:avLst/>
            <a:gdLst>
              <a:gd name="T0" fmla="*/ 1 w 423"/>
              <a:gd name="T1" fmla="*/ 209 h 209"/>
              <a:gd name="T2" fmla="*/ 423 w 423"/>
              <a:gd name="T3" fmla="*/ 1 h 209"/>
              <a:gd name="T4" fmla="*/ 423 w 423"/>
              <a:gd name="T5" fmla="*/ 0 h 209"/>
              <a:gd name="T6" fmla="*/ 0 w 423"/>
              <a:gd name="T7" fmla="*/ 208 h 209"/>
              <a:gd name="T8" fmla="*/ 1 w 423"/>
              <a:gd name="T9" fmla="*/ 209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3" h="209">
                <a:moveTo>
                  <a:pt x="1" y="209"/>
                </a:moveTo>
                <a:lnTo>
                  <a:pt x="423" y="1"/>
                </a:lnTo>
                <a:lnTo>
                  <a:pt x="423" y="0"/>
                </a:lnTo>
                <a:lnTo>
                  <a:pt x="0" y="208"/>
                </a:lnTo>
                <a:lnTo>
                  <a:pt x="1" y="209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23" name="Freeform 567">
            <a:extLst>
              <a:ext uri="{FF2B5EF4-FFF2-40B4-BE49-F238E27FC236}">
                <a16:creationId xmlns:a16="http://schemas.microsoft.com/office/drawing/2014/main" id="{67A6535F-194F-406C-8528-C8748BC52455}"/>
              </a:ext>
            </a:extLst>
          </p:cNvPr>
          <p:cNvSpPr>
            <a:spLocks/>
          </p:cNvSpPr>
          <p:nvPr/>
        </p:nvSpPr>
        <p:spPr bwMode="auto">
          <a:xfrm>
            <a:off x="6883400" y="3779838"/>
            <a:ext cx="227013" cy="115887"/>
          </a:xfrm>
          <a:custGeom>
            <a:avLst/>
            <a:gdLst>
              <a:gd name="T0" fmla="*/ 1 w 427"/>
              <a:gd name="T1" fmla="*/ 217 h 217"/>
              <a:gd name="T2" fmla="*/ 427 w 427"/>
              <a:gd name="T3" fmla="*/ 3 h 217"/>
              <a:gd name="T4" fmla="*/ 427 w 427"/>
              <a:gd name="T5" fmla="*/ 0 h 217"/>
              <a:gd name="T6" fmla="*/ 0 w 427"/>
              <a:gd name="T7" fmla="*/ 216 h 217"/>
              <a:gd name="T8" fmla="*/ 1 w 427"/>
              <a:gd name="T9" fmla="*/ 217 h 2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7" h="217">
                <a:moveTo>
                  <a:pt x="1" y="217"/>
                </a:moveTo>
                <a:lnTo>
                  <a:pt x="427" y="3"/>
                </a:lnTo>
                <a:lnTo>
                  <a:pt x="427" y="0"/>
                </a:lnTo>
                <a:lnTo>
                  <a:pt x="0" y="216"/>
                </a:lnTo>
                <a:lnTo>
                  <a:pt x="1" y="217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24" name="Freeform 568">
            <a:extLst>
              <a:ext uri="{FF2B5EF4-FFF2-40B4-BE49-F238E27FC236}">
                <a16:creationId xmlns:a16="http://schemas.microsoft.com/office/drawing/2014/main" id="{3AE2CE23-A1A3-459D-A926-A02D66812462}"/>
              </a:ext>
            </a:extLst>
          </p:cNvPr>
          <p:cNvSpPr>
            <a:spLocks/>
          </p:cNvSpPr>
          <p:nvPr/>
        </p:nvSpPr>
        <p:spPr bwMode="auto">
          <a:xfrm>
            <a:off x="6899275" y="3779838"/>
            <a:ext cx="231775" cy="119062"/>
          </a:xfrm>
          <a:custGeom>
            <a:avLst/>
            <a:gdLst>
              <a:gd name="T0" fmla="*/ 0 w 438"/>
              <a:gd name="T1" fmla="*/ 225 h 225"/>
              <a:gd name="T2" fmla="*/ 438 w 438"/>
              <a:gd name="T3" fmla="*/ 1 h 225"/>
              <a:gd name="T4" fmla="*/ 437 w 438"/>
              <a:gd name="T5" fmla="*/ 0 h 225"/>
              <a:gd name="T6" fmla="*/ 0 w 438"/>
              <a:gd name="T7" fmla="*/ 222 h 225"/>
              <a:gd name="T8" fmla="*/ 0 w 438"/>
              <a:gd name="T9" fmla="*/ 225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8" h="225">
                <a:moveTo>
                  <a:pt x="0" y="225"/>
                </a:moveTo>
                <a:lnTo>
                  <a:pt x="438" y="1"/>
                </a:lnTo>
                <a:lnTo>
                  <a:pt x="437" y="0"/>
                </a:lnTo>
                <a:lnTo>
                  <a:pt x="0" y="222"/>
                </a:lnTo>
                <a:lnTo>
                  <a:pt x="0" y="225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25" name="Freeform 569">
            <a:extLst>
              <a:ext uri="{FF2B5EF4-FFF2-40B4-BE49-F238E27FC236}">
                <a16:creationId xmlns:a16="http://schemas.microsoft.com/office/drawing/2014/main" id="{ACB1318C-CD93-4A9E-A1B8-A4335AB714FC}"/>
              </a:ext>
            </a:extLst>
          </p:cNvPr>
          <p:cNvSpPr>
            <a:spLocks/>
          </p:cNvSpPr>
          <p:nvPr/>
        </p:nvSpPr>
        <p:spPr bwMode="auto">
          <a:xfrm>
            <a:off x="6915150" y="3778250"/>
            <a:ext cx="234950" cy="122238"/>
          </a:xfrm>
          <a:custGeom>
            <a:avLst/>
            <a:gdLst>
              <a:gd name="T0" fmla="*/ 0 w 444"/>
              <a:gd name="T1" fmla="*/ 233 h 233"/>
              <a:gd name="T2" fmla="*/ 444 w 444"/>
              <a:gd name="T3" fmla="*/ 3 h 233"/>
              <a:gd name="T4" fmla="*/ 443 w 444"/>
              <a:gd name="T5" fmla="*/ 0 h 233"/>
              <a:gd name="T6" fmla="*/ 0 w 444"/>
              <a:gd name="T7" fmla="*/ 231 h 233"/>
              <a:gd name="T8" fmla="*/ 0 w 444"/>
              <a:gd name="T9" fmla="*/ 233 h 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4" h="233">
                <a:moveTo>
                  <a:pt x="0" y="233"/>
                </a:moveTo>
                <a:lnTo>
                  <a:pt x="444" y="3"/>
                </a:lnTo>
                <a:lnTo>
                  <a:pt x="443" y="0"/>
                </a:lnTo>
                <a:lnTo>
                  <a:pt x="0" y="231"/>
                </a:lnTo>
                <a:lnTo>
                  <a:pt x="0" y="23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26" name="Freeform 570">
            <a:extLst>
              <a:ext uri="{FF2B5EF4-FFF2-40B4-BE49-F238E27FC236}">
                <a16:creationId xmlns:a16="http://schemas.microsoft.com/office/drawing/2014/main" id="{E0582294-792B-4240-88E1-356502C4245B}"/>
              </a:ext>
            </a:extLst>
          </p:cNvPr>
          <p:cNvSpPr>
            <a:spLocks/>
          </p:cNvSpPr>
          <p:nvPr/>
        </p:nvSpPr>
        <p:spPr bwMode="auto">
          <a:xfrm>
            <a:off x="6929438" y="3776663"/>
            <a:ext cx="239712" cy="127000"/>
          </a:xfrm>
          <a:custGeom>
            <a:avLst/>
            <a:gdLst>
              <a:gd name="T0" fmla="*/ 1 w 453"/>
              <a:gd name="T1" fmla="*/ 240 h 240"/>
              <a:gd name="T2" fmla="*/ 453 w 453"/>
              <a:gd name="T3" fmla="*/ 1 h 240"/>
              <a:gd name="T4" fmla="*/ 453 w 453"/>
              <a:gd name="T5" fmla="*/ 0 h 240"/>
              <a:gd name="T6" fmla="*/ 0 w 453"/>
              <a:gd name="T7" fmla="*/ 239 h 240"/>
              <a:gd name="T8" fmla="*/ 1 w 453"/>
              <a:gd name="T9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240">
                <a:moveTo>
                  <a:pt x="1" y="240"/>
                </a:moveTo>
                <a:lnTo>
                  <a:pt x="453" y="1"/>
                </a:lnTo>
                <a:lnTo>
                  <a:pt x="453" y="0"/>
                </a:lnTo>
                <a:lnTo>
                  <a:pt x="0" y="239"/>
                </a:lnTo>
                <a:lnTo>
                  <a:pt x="1" y="24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27" name="Freeform 571">
            <a:extLst>
              <a:ext uri="{FF2B5EF4-FFF2-40B4-BE49-F238E27FC236}">
                <a16:creationId xmlns:a16="http://schemas.microsoft.com/office/drawing/2014/main" id="{A4FE7F3F-6D95-4545-BFC1-294231622045}"/>
              </a:ext>
            </a:extLst>
          </p:cNvPr>
          <p:cNvSpPr>
            <a:spLocks/>
          </p:cNvSpPr>
          <p:nvPr/>
        </p:nvSpPr>
        <p:spPr bwMode="auto">
          <a:xfrm>
            <a:off x="6945313" y="3776663"/>
            <a:ext cx="239712" cy="130175"/>
          </a:xfrm>
          <a:custGeom>
            <a:avLst/>
            <a:gdLst>
              <a:gd name="T0" fmla="*/ 0 w 453"/>
              <a:gd name="T1" fmla="*/ 247 h 247"/>
              <a:gd name="T2" fmla="*/ 453 w 453"/>
              <a:gd name="T3" fmla="*/ 2 h 247"/>
              <a:gd name="T4" fmla="*/ 452 w 453"/>
              <a:gd name="T5" fmla="*/ 0 h 247"/>
              <a:gd name="T6" fmla="*/ 0 w 453"/>
              <a:gd name="T7" fmla="*/ 245 h 247"/>
              <a:gd name="T8" fmla="*/ 0 w 453"/>
              <a:gd name="T9" fmla="*/ 247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3" h="247">
                <a:moveTo>
                  <a:pt x="0" y="247"/>
                </a:moveTo>
                <a:lnTo>
                  <a:pt x="453" y="2"/>
                </a:lnTo>
                <a:lnTo>
                  <a:pt x="452" y="0"/>
                </a:lnTo>
                <a:lnTo>
                  <a:pt x="0" y="245"/>
                </a:lnTo>
                <a:lnTo>
                  <a:pt x="0" y="247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28" name="Freeform 572">
            <a:extLst>
              <a:ext uri="{FF2B5EF4-FFF2-40B4-BE49-F238E27FC236}">
                <a16:creationId xmlns:a16="http://schemas.microsoft.com/office/drawing/2014/main" id="{8923B56B-1BD2-4509-9EF1-5155EF104F84}"/>
              </a:ext>
            </a:extLst>
          </p:cNvPr>
          <p:cNvSpPr>
            <a:spLocks/>
          </p:cNvSpPr>
          <p:nvPr/>
        </p:nvSpPr>
        <p:spPr bwMode="auto">
          <a:xfrm>
            <a:off x="6962775" y="3775075"/>
            <a:ext cx="241300" cy="134938"/>
          </a:xfrm>
          <a:custGeom>
            <a:avLst/>
            <a:gdLst>
              <a:gd name="T0" fmla="*/ 0 w 456"/>
              <a:gd name="T1" fmla="*/ 254 h 254"/>
              <a:gd name="T2" fmla="*/ 456 w 456"/>
              <a:gd name="T3" fmla="*/ 1 h 254"/>
              <a:gd name="T4" fmla="*/ 454 w 456"/>
              <a:gd name="T5" fmla="*/ 0 h 254"/>
              <a:gd name="T6" fmla="*/ 0 w 456"/>
              <a:gd name="T7" fmla="*/ 252 h 254"/>
              <a:gd name="T8" fmla="*/ 0 w 456"/>
              <a:gd name="T9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6" h="254">
                <a:moveTo>
                  <a:pt x="0" y="254"/>
                </a:moveTo>
                <a:lnTo>
                  <a:pt x="456" y="1"/>
                </a:lnTo>
                <a:lnTo>
                  <a:pt x="454" y="0"/>
                </a:lnTo>
                <a:lnTo>
                  <a:pt x="0" y="252"/>
                </a:lnTo>
                <a:lnTo>
                  <a:pt x="0" y="254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29" name="Freeform 573">
            <a:extLst>
              <a:ext uri="{FF2B5EF4-FFF2-40B4-BE49-F238E27FC236}">
                <a16:creationId xmlns:a16="http://schemas.microsoft.com/office/drawing/2014/main" id="{AAB5209B-D0CB-4A67-B275-1236371C5135}"/>
              </a:ext>
            </a:extLst>
          </p:cNvPr>
          <p:cNvSpPr>
            <a:spLocks/>
          </p:cNvSpPr>
          <p:nvPr/>
        </p:nvSpPr>
        <p:spPr bwMode="auto">
          <a:xfrm>
            <a:off x="6977063" y="3775075"/>
            <a:ext cx="246062" cy="136525"/>
          </a:xfrm>
          <a:custGeom>
            <a:avLst/>
            <a:gdLst>
              <a:gd name="T0" fmla="*/ 2 w 465"/>
              <a:gd name="T1" fmla="*/ 260 h 260"/>
              <a:gd name="T2" fmla="*/ 465 w 465"/>
              <a:gd name="T3" fmla="*/ 1 h 260"/>
              <a:gd name="T4" fmla="*/ 464 w 465"/>
              <a:gd name="T5" fmla="*/ 0 h 260"/>
              <a:gd name="T6" fmla="*/ 0 w 465"/>
              <a:gd name="T7" fmla="*/ 260 h 260"/>
              <a:gd name="T8" fmla="*/ 2 w 465"/>
              <a:gd name="T9" fmla="*/ 26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260">
                <a:moveTo>
                  <a:pt x="2" y="260"/>
                </a:moveTo>
                <a:lnTo>
                  <a:pt x="465" y="1"/>
                </a:lnTo>
                <a:lnTo>
                  <a:pt x="464" y="0"/>
                </a:lnTo>
                <a:lnTo>
                  <a:pt x="0" y="260"/>
                </a:lnTo>
                <a:lnTo>
                  <a:pt x="2" y="26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30" name="Freeform 574">
            <a:extLst>
              <a:ext uri="{FF2B5EF4-FFF2-40B4-BE49-F238E27FC236}">
                <a16:creationId xmlns:a16="http://schemas.microsoft.com/office/drawing/2014/main" id="{80F318B1-6BCF-4169-8CCB-886B72FD6D8E}"/>
              </a:ext>
            </a:extLst>
          </p:cNvPr>
          <p:cNvSpPr>
            <a:spLocks/>
          </p:cNvSpPr>
          <p:nvPr/>
        </p:nvSpPr>
        <p:spPr bwMode="auto">
          <a:xfrm>
            <a:off x="6994525" y="3773488"/>
            <a:ext cx="246063" cy="141287"/>
          </a:xfrm>
          <a:custGeom>
            <a:avLst/>
            <a:gdLst>
              <a:gd name="T0" fmla="*/ 1 w 466"/>
              <a:gd name="T1" fmla="*/ 267 h 267"/>
              <a:gd name="T2" fmla="*/ 466 w 466"/>
              <a:gd name="T3" fmla="*/ 2 h 267"/>
              <a:gd name="T4" fmla="*/ 466 w 466"/>
              <a:gd name="T5" fmla="*/ 0 h 267"/>
              <a:gd name="T6" fmla="*/ 0 w 466"/>
              <a:gd name="T7" fmla="*/ 267 h 267"/>
              <a:gd name="T8" fmla="*/ 1 w 466"/>
              <a:gd name="T9" fmla="*/ 26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6" h="267">
                <a:moveTo>
                  <a:pt x="1" y="267"/>
                </a:moveTo>
                <a:lnTo>
                  <a:pt x="466" y="2"/>
                </a:lnTo>
                <a:lnTo>
                  <a:pt x="466" y="0"/>
                </a:lnTo>
                <a:lnTo>
                  <a:pt x="0" y="267"/>
                </a:lnTo>
                <a:lnTo>
                  <a:pt x="1" y="267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31" name="Freeform 575">
            <a:extLst>
              <a:ext uri="{FF2B5EF4-FFF2-40B4-BE49-F238E27FC236}">
                <a16:creationId xmlns:a16="http://schemas.microsoft.com/office/drawing/2014/main" id="{506C7D89-1085-4772-A453-D6130FF41EAD}"/>
              </a:ext>
            </a:extLst>
          </p:cNvPr>
          <p:cNvSpPr>
            <a:spLocks/>
          </p:cNvSpPr>
          <p:nvPr/>
        </p:nvSpPr>
        <p:spPr bwMode="auto">
          <a:xfrm>
            <a:off x="7010400" y="3771900"/>
            <a:ext cx="250825" cy="146050"/>
          </a:xfrm>
          <a:custGeom>
            <a:avLst/>
            <a:gdLst>
              <a:gd name="T0" fmla="*/ 1 w 476"/>
              <a:gd name="T1" fmla="*/ 275 h 275"/>
              <a:gd name="T2" fmla="*/ 476 w 476"/>
              <a:gd name="T3" fmla="*/ 2 h 275"/>
              <a:gd name="T4" fmla="*/ 475 w 476"/>
              <a:gd name="T5" fmla="*/ 0 h 275"/>
              <a:gd name="T6" fmla="*/ 0 w 476"/>
              <a:gd name="T7" fmla="*/ 274 h 275"/>
              <a:gd name="T8" fmla="*/ 1 w 476"/>
              <a:gd name="T9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6" h="275">
                <a:moveTo>
                  <a:pt x="1" y="275"/>
                </a:moveTo>
                <a:lnTo>
                  <a:pt x="476" y="2"/>
                </a:lnTo>
                <a:lnTo>
                  <a:pt x="475" y="0"/>
                </a:lnTo>
                <a:lnTo>
                  <a:pt x="0" y="274"/>
                </a:lnTo>
                <a:lnTo>
                  <a:pt x="1" y="275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32" name="Freeform 576">
            <a:extLst>
              <a:ext uri="{FF2B5EF4-FFF2-40B4-BE49-F238E27FC236}">
                <a16:creationId xmlns:a16="http://schemas.microsoft.com/office/drawing/2014/main" id="{B2F6E296-650D-41DC-9AF4-047C4EF1BDB2}"/>
              </a:ext>
            </a:extLst>
          </p:cNvPr>
          <p:cNvSpPr>
            <a:spLocks/>
          </p:cNvSpPr>
          <p:nvPr/>
        </p:nvSpPr>
        <p:spPr bwMode="auto">
          <a:xfrm>
            <a:off x="7026275" y="3770313"/>
            <a:ext cx="252413" cy="150812"/>
          </a:xfrm>
          <a:custGeom>
            <a:avLst/>
            <a:gdLst>
              <a:gd name="T0" fmla="*/ 1 w 477"/>
              <a:gd name="T1" fmla="*/ 285 h 285"/>
              <a:gd name="T2" fmla="*/ 477 w 477"/>
              <a:gd name="T3" fmla="*/ 1 h 285"/>
              <a:gd name="T4" fmla="*/ 477 w 477"/>
              <a:gd name="T5" fmla="*/ 0 h 285"/>
              <a:gd name="T6" fmla="*/ 0 w 477"/>
              <a:gd name="T7" fmla="*/ 282 h 285"/>
              <a:gd name="T8" fmla="*/ 1 w 477"/>
              <a:gd name="T9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7" h="285">
                <a:moveTo>
                  <a:pt x="1" y="285"/>
                </a:moveTo>
                <a:lnTo>
                  <a:pt x="477" y="1"/>
                </a:lnTo>
                <a:lnTo>
                  <a:pt x="477" y="0"/>
                </a:lnTo>
                <a:lnTo>
                  <a:pt x="0" y="282"/>
                </a:lnTo>
                <a:lnTo>
                  <a:pt x="1" y="285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33" name="Freeform 577">
            <a:extLst>
              <a:ext uri="{FF2B5EF4-FFF2-40B4-BE49-F238E27FC236}">
                <a16:creationId xmlns:a16="http://schemas.microsoft.com/office/drawing/2014/main" id="{58F7ED32-234C-4746-BA76-7AF898D2CEF8}"/>
              </a:ext>
            </a:extLst>
          </p:cNvPr>
          <p:cNvSpPr>
            <a:spLocks/>
          </p:cNvSpPr>
          <p:nvPr/>
        </p:nvSpPr>
        <p:spPr bwMode="auto">
          <a:xfrm>
            <a:off x="7042150" y="3770313"/>
            <a:ext cx="258763" cy="153987"/>
          </a:xfrm>
          <a:custGeom>
            <a:avLst/>
            <a:gdLst>
              <a:gd name="T0" fmla="*/ 0 w 487"/>
              <a:gd name="T1" fmla="*/ 291 h 291"/>
              <a:gd name="T2" fmla="*/ 487 w 487"/>
              <a:gd name="T3" fmla="*/ 1 h 291"/>
              <a:gd name="T4" fmla="*/ 487 w 487"/>
              <a:gd name="T5" fmla="*/ 0 h 291"/>
              <a:gd name="T6" fmla="*/ 0 w 487"/>
              <a:gd name="T7" fmla="*/ 290 h 291"/>
              <a:gd name="T8" fmla="*/ 0 w 487"/>
              <a:gd name="T9" fmla="*/ 29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7" h="291">
                <a:moveTo>
                  <a:pt x="0" y="291"/>
                </a:moveTo>
                <a:lnTo>
                  <a:pt x="487" y="1"/>
                </a:lnTo>
                <a:lnTo>
                  <a:pt x="487" y="0"/>
                </a:lnTo>
                <a:lnTo>
                  <a:pt x="0" y="290"/>
                </a:lnTo>
                <a:lnTo>
                  <a:pt x="0" y="291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34" name="Freeform 578">
            <a:extLst>
              <a:ext uri="{FF2B5EF4-FFF2-40B4-BE49-F238E27FC236}">
                <a16:creationId xmlns:a16="http://schemas.microsoft.com/office/drawing/2014/main" id="{BEDAC7D2-DE5E-457C-95AD-61AFF1E7E0CC}"/>
              </a:ext>
            </a:extLst>
          </p:cNvPr>
          <p:cNvSpPr>
            <a:spLocks/>
          </p:cNvSpPr>
          <p:nvPr/>
        </p:nvSpPr>
        <p:spPr bwMode="auto">
          <a:xfrm>
            <a:off x="7058025" y="3768725"/>
            <a:ext cx="260350" cy="158750"/>
          </a:xfrm>
          <a:custGeom>
            <a:avLst/>
            <a:gdLst>
              <a:gd name="T0" fmla="*/ 1 w 493"/>
              <a:gd name="T1" fmla="*/ 298 h 298"/>
              <a:gd name="T2" fmla="*/ 493 w 493"/>
              <a:gd name="T3" fmla="*/ 2 h 298"/>
              <a:gd name="T4" fmla="*/ 493 w 493"/>
              <a:gd name="T5" fmla="*/ 0 h 298"/>
              <a:gd name="T6" fmla="*/ 0 w 493"/>
              <a:gd name="T7" fmla="*/ 297 h 298"/>
              <a:gd name="T8" fmla="*/ 1 w 493"/>
              <a:gd name="T9" fmla="*/ 298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3" h="298">
                <a:moveTo>
                  <a:pt x="1" y="298"/>
                </a:moveTo>
                <a:lnTo>
                  <a:pt x="493" y="2"/>
                </a:lnTo>
                <a:lnTo>
                  <a:pt x="493" y="0"/>
                </a:lnTo>
                <a:lnTo>
                  <a:pt x="0" y="297"/>
                </a:lnTo>
                <a:lnTo>
                  <a:pt x="1" y="298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35" name="Freeform 579">
            <a:extLst>
              <a:ext uri="{FF2B5EF4-FFF2-40B4-BE49-F238E27FC236}">
                <a16:creationId xmlns:a16="http://schemas.microsoft.com/office/drawing/2014/main" id="{AED4821C-770D-4689-A600-ABF6EFDFD933}"/>
              </a:ext>
            </a:extLst>
          </p:cNvPr>
          <p:cNvSpPr>
            <a:spLocks/>
          </p:cNvSpPr>
          <p:nvPr/>
        </p:nvSpPr>
        <p:spPr bwMode="auto">
          <a:xfrm>
            <a:off x="7073900" y="3767138"/>
            <a:ext cx="263525" cy="161925"/>
          </a:xfrm>
          <a:custGeom>
            <a:avLst/>
            <a:gdLst>
              <a:gd name="T0" fmla="*/ 2 w 498"/>
              <a:gd name="T1" fmla="*/ 306 h 306"/>
              <a:gd name="T2" fmla="*/ 498 w 498"/>
              <a:gd name="T3" fmla="*/ 2 h 306"/>
              <a:gd name="T4" fmla="*/ 496 w 498"/>
              <a:gd name="T5" fmla="*/ 0 h 306"/>
              <a:gd name="T6" fmla="*/ 0 w 498"/>
              <a:gd name="T7" fmla="*/ 305 h 306"/>
              <a:gd name="T8" fmla="*/ 2 w 498"/>
              <a:gd name="T9" fmla="*/ 306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8" h="306">
                <a:moveTo>
                  <a:pt x="2" y="306"/>
                </a:moveTo>
                <a:lnTo>
                  <a:pt x="498" y="2"/>
                </a:lnTo>
                <a:lnTo>
                  <a:pt x="496" y="0"/>
                </a:lnTo>
                <a:lnTo>
                  <a:pt x="0" y="305"/>
                </a:lnTo>
                <a:lnTo>
                  <a:pt x="2" y="306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36" name="Freeform 580">
            <a:extLst>
              <a:ext uri="{FF2B5EF4-FFF2-40B4-BE49-F238E27FC236}">
                <a16:creationId xmlns:a16="http://schemas.microsoft.com/office/drawing/2014/main" id="{C79F252F-1C31-4D7A-9CAE-812BA5A07A98}"/>
              </a:ext>
            </a:extLst>
          </p:cNvPr>
          <p:cNvSpPr>
            <a:spLocks/>
          </p:cNvSpPr>
          <p:nvPr/>
        </p:nvSpPr>
        <p:spPr bwMode="auto">
          <a:xfrm>
            <a:off x="7091363" y="3767138"/>
            <a:ext cx="265112" cy="165100"/>
          </a:xfrm>
          <a:custGeom>
            <a:avLst/>
            <a:gdLst>
              <a:gd name="T0" fmla="*/ 0 w 500"/>
              <a:gd name="T1" fmla="*/ 312 h 312"/>
              <a:gd name="T2" fmla="*/ 500 w 500"/>
              <a:gd name="T3" fmla="*/ 1 h 312"/>
              <a:gd name="T4" fmla="*/ 498 w 500"/>
              <a:gd name="T5" fmla="*/ 0 h 312"/>
              <a:gd name="T6" fmla="*/ 0 w 500"/>
              <a:gd name="T7" fmla="*/ 309 h 312"/>
              <a:gd name="T8" fmla="*/ 0 w 500"/>
              <a:gd name="T9" fmla="*/ 312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0" h="312">
                <a:moveTo>
                  <a:pt x="0" y="312"/>
                </a:moveTo>
                <a:lnTo>
                  <a:pt x="500" y="1"/>
                </a:lnTo>
                <a:lnTo>
                  <a:pt x="498" y="0"/>
                </a:lnTo>
                <a:lnTo>
                  <a:pt x="0" y="309"/>
                </a:lnTo>
                <a:lnTo>
                  <a:pt x="0" y="312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37" name="Freeform 581">
            <a:extLst>
              <a:ext uri="{FF2B5EF4-FFF2-40B4-BE49-F238E27FC236}">
                <a16:creationId xmlns:a16="http://schemas.microsoft.com/office/drawing/2014/main" id="{26E23E70-2CB1-4BFA-BA40-42E5D55B1D96}"/>
              </a:ext>
            </a:extLst>
          </p:cNvPr>
          <p:cNvSpPr>
            <a:spLocks/>
          </p:cNvSpPr>
          <p:nvPr/>
        </p:nvSpPr>
        <p:spPr bwMode="auto">
          <a:xfrm>
            <a:off x="7105650" y="3767138"/>
            <a:ext cx="271463" cy="168275"/>
          </a:xfrm>
          <a:custGeom>
            <a:avLst/>
            <a:gdLst>
              <a:gd name="T0" fmla="*/ 0 w 511"/>
              <a:gd name="T1" fmla="*/ 319 h 319"/>
              <a:gd name="T2" fmla="*/ 511 w 511"/>
              <a:gd name="T3" fmla="*/ 2 h 319"/>
              <a:gd name="T4" fmla="*/ 509 w 511"/>
              <a:gd name="T5" fmla="*/ 0 h 319"/>
              <a:gd name="T6" fmla="*/ 0 w 511"/>
              <a:gd name="T7" fmla="*/ 317 h 319"/>
              <a:gd name="T8" fmla="*/ 0 w 511"/>
              <a:gd name="T9" fmla="*/ 319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1" h="319">
                <a:moveTo>
                  <a:pt x="0" y="319"/>
                </a:moveTo>
                <a:lnTo>
                  <a:pt x="511" y="2"/>
                </a:lnTo>
                <a:lnTo>
                  <a:pt x="509" y="0"/>
                </a:lnTo>
                <a:lnTo>
                  <a:pt x="0" y="317"/>
                </a:lnTo>
                <a:lnTo>
                  <a:pt x="0" y="319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38" name="Freeform 582">
            <a:extLst>
              <a:ext uri="{FF2B5EF4-FFF2-40B4-BE49-F238E27FC236}">
                <a16:creationId xmlns:a16="http://schemas.microsoft.com/office/drawing/2014/main" id="{6EE60EC7-C1A9-4169-9509-27252D07FF9E}"/>
              </a:ext>
            </a:extLst>
          </p:cNvPr>
          <p:cNvSpPr>
            <a:spLocks/>
          </p:cNvSpPr>
          <p:nvPr/>
        </p:nvSpPr>
        <p:spPr bwMode="auto">
          <a:xfrm>
            <a:off x="7123113" y="3765550"/>
            <a:ext cx="274637" cy="173038"/>
          </a:xfrm>
          <a:custGeom>
            <a:avLst/>
            <a:gdLst>
              <a:gd name="T0" fmla="*/ 1 w 517"/>
              <a:gd name="T1" fmla="*/ 326 h 326"/>
              <a:gd name="T2" fmla="*/ 517 w 517"/>
              <a:gd name="T3" fmla="*/ 1 h 326"/>
              <a:gd name="T4" fmla="*/ 515 w 517"/>
              <a:gd name="T5" fmla="*/ 0 h 326"/>
              <a:gd name="T6" fmla="*/ 0 w 517"/>
              <a:gd name="T7" fmla="*/ 325 h 326"/>
              <a:gd name="T8" fmla="*/ 1 w 517"/>
              <a:gd name="T9" fmla="*/ 326 h 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7" h="326">
                <a:moveTo>
                  <a:pt x="1" y="326"/>
                </a:moveTo>
                <a:lnTo>
                  <a:pt x="517" y="1"/>
                </a:lnTo>
                <a:lnTo>
                  <a:pt x="515" y="0"/>
                </a:lnTo>
                <a:lnTo>
                  <a:pt x="0" y="325"/>
                </a:lnTo>
                <a:lnTo>
                  <a:pt x="1" y="326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39" name="Freeform 583">
            <a:extLst>
              <a:ext uri="{FF2B5EF4-FFF2-40B4-BE49-F238E27FC236}">
                <a16:creationId xmlns:a16="http://schemas.microsoft.com/office/drawing/2014/main" id="{99A9EEDA-A109-47C8-91BD-3D32C8FD102E}"/>
              </a:ext>
            </a:extLst>
          </p:cNvPr>
          <p:cNvSpPr>
            <a:spLocks/>
          </p:cNvSpPr>
          <p:nvPr/>
        </p:nvSpPr>
        <p:spPr bwMode="auto">
          <a:xfrm>
            <a:off x="7138988" y="3763963"/>
            <a:ext cx="276225" cy="177800"/>
          </a:xfrm>
          <a:custGeom>
            <a:avLst/>
            <a:gdLst>
              <a:gd name="T0" fmla="*/ 2 w 522"/>
              <a:gd name="T1" fmla="*/ 335 h 335"/>
              <a:gd name="T2" fmla="*/ 522 w 522"/>
              <a:gd name="T3" fmla="*/ 1 h 335"/>
              <a:gd name="T4" fmla="*/ 522 w 522"/>
              <a:gd name="T5" fmla="*/ 0 h 335"/>
              <a:gd name="T6" fmla="*/ 0 w 522"/>
              <a:gd name="T7" fmla="*/ 334 h 335"/>
              <a:gd name="T8" fmla="*/ 2 w 522"/>
              <a:gd name="T9" fmla="*/ 335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2" h="335">
                <a:moveTo>
                  <a:pt x="2" y="335"/>
                </a:moveTo>
                <a:lnTo>
                  <a:pt x="522" y="1"/>
                </a:lnTo>
                <a:lnTo>
                  <a:pt x="522" y="0"/>
                </a:lnTo>
                <a:lnTo>
                  <a:pt x="0" y="334"/>
                </a:lnTo>
                <a:lnTo>
                  <a:pt x="2" y="335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40" name="Freeform 584">
            <a:extLst>
              <a:ext uri="{FF2B5EF4-FFF2-40B4-BE49-F238E27FC236}">
                <a16:creationId xmlns:a16="http://schemas.microsoft.com/office/drawing/2014/main" id="{5DCA211A-A311-430A-93F9-B84C453135D9}"/>
              </a:ext>
            </a:extLst>
          </p:cNvPr>
          <p:cNvSpPr>
            <a:spLocks/>
          </p:cNvSpPr>
          <p:nvPr/>
        </p:nvSpPr>
        <p:spPr bwMode="auto">
          <a:xfrm>
            <a:off x="7156450" y="3763963"/>
            <a:ext cx="276225" cy="179387"/>
          </a:xfrm>
          <a:custGeom>
            <a:avLst/>
            <a:gdLst>
              <a:gd name="T0" fmla="*/ 1 w 522"/>
              <a:gd name="T1" fmla="*/ 339 h 339"/>
              <a:gd name="T2" fmla="*/ 522 w 522"/>
              <a:gd name="T3" fmla="*/ 0 h 339"/>
              <a:gd name="T4" fmla="*/ 521 w 522"/>
              <a:gd name="T5" fmla="*/ 0 h 339"/>
              <a:gd name="T6" fmla="*/ 0 w 522"/>
              <a:gd name="T7" fmla="*/ 338 h 339"/>
              <a:gd name="T8" fmla="*/ 1 w 522"/>
              <a:gd name="T9" fmla="*/ 339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2" h="339">
                <a:moveTo>
                  <a:pt x="1" y="339"/>
                </a:moveTo>
                <a:lnTo>
                  <a:pt x="522" y="0"/>
                </a:lnTo>
                <a:lnTo>
                  <a:pt x="521" y="0"/>
                </a:lnTo>
                <a:lnTo>
                  <a:pt x="0" y="338"/>
                </a:lnTo>
                <a:lnTo>
                  <a:pt x="1" y="339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41" name="Freeform 585">
            <a:extLst>
              <a:ext uri="{FF2B5EF4-FFF2-40B4-BE49-F238E27FC236}">
                <a16:creationId xmlns:a16="http://schemas.microsoft.com/office/drawing/2014/main" id="{B6668EA0-11B1-4318-B58C-55CF5E5C43E1}"/>
              </a:ext>
            </a:extLst>
          </p:cNvPr>
          <p:cNvSpPr>
            <a:spLocks/>
          </p:cNvSpPr>
          <p:nvPr/>
        </p:nvSpPr>
        <p:spPr bwMode="auto">
          <a:xfrm>
            <a:off x="7172325" y="3763963"/>
            <a:ext cx="279400" cy="182562"/>
          </a:xfrm>
          <a:custGeom>
            <a:avLst/>
            <a:gdLst>
              <a:gd name="T0" fmla="*/ 2 w 526"/>
              <a:gd name="T1" fmla="*/ 347 h 347"/>
              <a:gd name="T2" fmla="*/ 526 w 526"/>
              <a:gd name="T3" fmla="*/ 1 h 347"/>
              <a:gd name="T4" fmla="*/ 525 w 526"/>
              <a:gd name="T5" fmla="*/ 0 h 347"/>
              <a:gd name="T6" fmla="*/ 0 w 526"/>
              <a:gd name="T7" fmla="*/ 346 h 347"/>
              <a:gd name="T8" fmla="*/ 2 w 526"/>
              <a:gd name="T9" fmla="*/ 347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6" h="347">
                <a:moveTo>
                  <a:pt x="2" y="347"/>
                </a:moveTo>
                <a:lnTo>
                  <a:pt x="526" y="1"/>
                </a:lnTo>
                <a:lnTo>
                  <a:pt x="525" y="0"/>
                </a:lnTo>
                <a:lnTo>
                  <a:pt x="0" y="346"/>
                </a:lnTo>
                <a:lnTo>
                  <a:pt x="2" y="347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42" name="Freeform 586">
            <a:extLst>
              <a:ext uri="{FF2B5EF4-FFF2-40B4-BE49-F238E27FC236}">
                <a16:creationId xmlns:a16="http://schemas.microsoft.com/office/drawing/2014/main" id="{FA071958-9CAD-4EBE-BC00-BC919907BC12}"/>
              </a:ext>
            </a:extLst>
          </p:cNvPr>
          <p:cNvSpPr>
            <a:spLocks/>
          </p:cNvSpPr>
          <p:nvPr/>
        </p:nvSpPr>
        <p:spPr bwMode="auto">
          <a:xfrm>
            <a:off x="7188200" y="3762375"/>
            <a:ext cx="282575" cy="187325"/>
          </a:xfrm>
          <a:custGeom>
            <a:avLst/>
            <a:gdLst>
              <a:gd name="T0" fmla="*/ 1 w 535"/>
              <a:gd name="T1" fmla="*/ 356 h 356"/>
              <a:gd name="T2" fmla="*/ 535 w 535"/>
              <a:gd name="T3" fmla="*/ 1 h 356"/>
              <a:gd name="T4" fmla="*/ 535 w 535"/>
              <a:gd name="T5" fmla="*/ 0 h 356"/>
              <a:gd name="T6" fmla="*/ 0 w 535"/>
              <a:gd name="T7" fmla="*/ 355 h 356"/>
              <a:gd name="T8" fmla="*/ 1 w 535"/>
              <a:gd name="T9" fmla="*/ 35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5" h="356">
                <a:moveTo>
                  <a:pt x="1" y="356"/>
                </a:moveTo>
                <a:lnTo>
                  <a:pt x="535" y="1"/>
                </a:lnTo>
                <a:lnTo>
                  <a:pt x="535" y="0"/>
                </a:lnTo>
                <a:lnTo>
                  <a:pt x="0" y="355"/>
                </a:lnTo>
                <a:lnTo>
                  <a:pt x="1" y="356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43" name="Freeform 587">
            <a:extLst>
              <a:ext uri="{FF2B5EF4-FFF2-40B4-BE49-F238E27FC236}">
                <a16:creationId xmlns:a16="http://schemas.microsoft.com/office/drawing/2014/main" id="{2F360E75-6914-4AD4-AB3E-F436C09AC986}"/>
              </a:ext>
            </a:extLst>
          </p:cNvPr>
          <p:cNvSpPr>
            <a:spLocks/>
          </p:cNvSpPr>
          <p:nvPr/>
        </p:nvSpPr>
        <p:spPr bwMode="auto">
          <a:xfrm>
            <a:off x="7204075" y="3760788"/>
            <a:ext cx="285750" cy="192087"/>
          </a:xfrm>
          <a:custGeom>
            <a:avLst/>
            <a:gdLst>
              <a:gd name="T0" fmla="*/ 1 w 539"/>
              <a:gd name="T1" fmla="*/ 364 h 364"/>
              <a:gd name="T2" fmla="*/ 539 w 539"/>
              <a:gd name="T3" fmla="*/ 1 h 364"/>
              <a:gd name="T4" fmla="*/ 538 w 539"/>
              <a:gd name="T5" fmla="*/ 0 h 364"/>
              <a:gd name="T6" fmla="*/ 0 w 539"/>
              <a:gd name="T7" fmla="*/ 362 h 364"/>
              <a:gd name="T8" fmla="*/ 1 w 539"/>
              <a:gd name="T9" fmla="*/ 364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9" h="364">
                <a:moveTo>
                  <a:pt x="1" y="364"/>
                </a:moveTo>
                <a:lnTo>
                  <a:pt x="539" y="1"/>
                </a:lnTo>
                <a:lnTo>
                  <a:pt x="538" y="0"/>
                </a:lnTo>
                <a:lnTo>
                  <a:pt x="0" y="362"/>
                </a:lnTo>
                <a:lnTo>
                  <a:pt x="1" y="364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44" name="Freeform 588">
            <a:extLst>
              <a:ext uri="{FF2B5EF4-FFF2-40B4-BE49-F238E27FC236}">
                <a16:creationId xmlns:a16="http://schemas.microsoft.com/office/drawing/2014/main" id="{CCA55DBB-4DFD-4C65-9FAE-C510D6B39AB5}"/>
              </a:ext>
            </a:extLst>
          </p:cNvPr>
          <p:cNvSpPr>
            <a:spLocks/>
          </p:cNvSpPr>
          <p:nvPr/>
        </p:nvSpPr>
        <p:spPr bwMode="auto">
          <a:xfrm>
            <a:off x="7218363" y="3759200"/>
            <a:ext cx="290512" cy="195263"/>
          </a:xfrm>
          <a:custGeom>
            <a:avLst/>
            <a:gdLst>
              <a:gd name="T0" fmla="*/ 1 w 550"/>
              <a:gd name="T1" fmla="*/ 369 h 369"/>
              <a:gd name="T2" fmla="*/ 550 w 550"/>
              <a:gd name="T3" fmla="*/ 2 h 369"/>
              <a:gd name="T4" fmla="*/ 548 w 550"/>
              <a:gd name="T5" fmla="*/ 0 h 369"/>
              <a:gd name="T6" fmla="*/ 0 w 550"/>
              <a:gd name="T7" fmla="*/ 368 h 369"/>
              <a:gd name="T8" fmla="*/ 1 w 550"/>
              <a:gd name="T9" fmla="*/ 369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0" h="369">
                <a:moveTo>
                  <a:pt x="1" y="369"/>
                </a:moveTo>
                <a:lnTo>
                  <a:pt x="550" y="2"/>
                </a:lnTo>
                <a:lnTo>
                  <a:pt x="548" y="0"/>
                </a:lnTo>
                <a:lnTo>
                  <a:pt x="0" y="368"/>
                </a:lnTo>
                <a:lnTo>
                  <a:pt x="1" y="369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45" name="Freeform 589">
            <a:extLst>
              <a:ext uri="{FF2B5EF4-FFF2-40B4-BE49-F238E27FC236}">
                <a16:creationId xmlns:a16="http://schemas.microsoft.com/office/drawing/2014/main" id="{3B5A7644-9D5E-40A0-850E-4FAD9E712BBF}"/>
              </a:ext>
            </a:extLst>
          </p:cNvPr>
          <p:cNvSpPr>
            <a:spLocks/>
          </p:cNvSpPr>
          <p:nvPr/>
        </p:nvSpPr>
        <p:spPr bwMode="auto">
          <a:xfrm>
            <a:off x="7735888" y="3916363"/>
            <a:ext cx="25400" cy="3175"/>
          </a:xfrm>
          <a:custGeom>
            <a:avLst/>
            <a:gdLst>
              <a:gd name="T0" fmla="*/ 0 w 47"/>
              <a:gd name="T1" fmla="*/ 6 h 6"/>
              <a:gd name="T2" fmla="*/ 47 w 47"/>
              <a:gd name="T3" fmla="*/ 2 h 6"/>
              <a:gd name="T4" fmla="*/ 47 w 47"/>
              <a:gd name="T5" fmla="*/ 0 h 6"/>
              <a:gd name="T6" fmla="*/ 0 w 47"/>
              <a:gd name="T7" fmla="*/ 4 h 6"/>
              <a:gd name="T8" fmla="*/ 0 w 47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6">
                <a:moveTo>
                  <a:pt x="0" y="6"/>
                </a:moveTo>
                <a:lnTo>
                  <a:pt x="47" y="2"/>
                </a:lnTo>
                <a:lnTo>
                  <a:pt x="47" y="0"/>
                </a:lnTo>
                <a:lnTo>
                  <a:pt x="0" y="4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46" name="Freeform 590">
            <a:extLst>
              <a:ext uri="{FF2B5EF4-FFF2-40B4-BE49-F238E27FC236}">
                <a16:creationId xmlns:a16="http://schemas.microsoft.com/office/drawing/2014/main" id="{26073F6F-A565-4017-9629-596BC0C8276B}"/>
              </a:ext>
            </a:extLst>
          </p:cNvPr>
          <p:cNvSpPr>
            <a:spLocks/>
          </p:cNvSpPr>
          <p:nvPr/>
        </p:nvSpPr>
        <p:spPr bwMode="auto">
          <a:xfrm>
            <a:off x="7524750" y="3927475"/>
            <a:ext cx="104775" cy="123825"/>
          </a:xfrm>
          <a:custGeom>
            <a:avLst/>
            <a:gdLst>
              <a:gd name="T0" fmla="*/ 198 w 198"/>
              <a:gd name="T1" fmla="*/ 233 h 235"/>
              <a:gd name="T2" fmla="*/ 198 w 198"/>
              <a:gd name="T3" fmla="*/ 0 h 235"/>
              <a:gd name="T4" fmla="*/ 0 w 198"/>
              <a:gd name="T5" fmla="*/ 16 h 235"/>
              <a:gd name="T6" fmla="*/ 0 w 198"/>
              <a:gd name="T7" fmla="*/ 26 h 235"/>
              <a:gd name="T8" fmla="*/ 190 w 198"/>
              <a:gd name="T9" fmla="*/ 11 h 235"/>
              <a:gd name="T10" fmla="*/ 190 w 198"/>
              <a:gd name="T11" fmla="*/ 235 h 235"/>
              <a:gd name="T12" fmla="*/ 198 w 198"/>
              <a:gd name="T13" fmla="*/ 233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8" h="235">
                <a:moveTo>
                  <a:pt x="198" y="233"/>
                </a:moveTo>
                <a:lnTo>
                  <a:pt x="198" y="0"/>
                </a:lnTo>
                <a:lnTo>
                  <a:pt x="0" y="16"/>
                </a:lnTo>
                <a:lnTo>
                  <a:pt x="0" y="26"/>
                </a:lnTo>
                <a:lnTo>
                  <a:pt x="190" y="11"/>
                </a:lnTo>
                <a:lnTo>
                  <a:pt x="190" y="235"/>
                </a:lnTo>
                <a:lnTo>
                  <a:pt x="198" y="23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47" name="Freeform 591">
            <a:extLst>
              <a:ext uri="{FF2B5EF4-FFF2-40B4-BE49-F238E27FC236}">
                <a16:creationId xmlns:a16="http://schemas.microsoft.com/office/drawing/2014/main" id="{64C166B5-CD1B-48A9-B376-F1723C0AA12D}"/>
              </a:ext>
            </a:extLst>
          </p:cNvPr>
          <p:cNvSpPr>
            <a:spLocks/>
          </p:cNvSpPr>
          <p:nvPr/>
        </p:nvSpPr>
        <p:spPr bwMode="auto">
          <a:xfrm>
            <a:off x="7456488" y="3935413"/>
            <a:ext cx="68262" cy="150812"/>
          </a:xfrm>
          <a:custGeom>
            <a:avLst/>
            <a:gdLst>
              <a:gd name="T0" fmla="*/ 0 w 130"/>
              <a:gd name="T1" fmla="*/ 284 h 284"/>
              <a:gd name="T2" fmla="*/ 0 w 130"/>
              <a:gd name="T3" fmla="*/ 10 h 284"/>
              <a:gd name="T4" fmla="*/ 130 w 130"/>
              <a:gd name="T5" fmla="*/ 0 h 284"/>
              <a:gd name="T6" fmla="*/ 130 w 130"/>
              <a:gd name="T7" fmla="*/ 258 h 284"/>
              <a:gd name="T8" fmla="*/ 0 w 130"/>
              <a:gd name="T9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" h="284">
                <a:moveTo>
                  <a:pt x="0" y="284"/>
                </a:moveTo>
                <a:lnTo>
                  <a:pt x="0" y="10"/>
                </a:lnTo>
                <a:lnTo>
                  <a:pt x="130" y="0"/>
                </a:lnTo>
                <a:lnTo>
                  <a:pt x="130" y="258"/>
                </a:lnTo>
                <a:lnTo>
                  <a:pt x="0" y="284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48" name="Freeform 592">
            <a:extLst>
              <a:ext uri="{FF2B5EF4-FFF2-40B4-BE49-F238E27FC236}">
                <a16:creationId xmlns:a16="http://schemas.microsoft.com/office/drawing/2014/main" id="{4E97BA58-2AF9-45CF-8CA0-DCB4370D7F09}"/>
              </a:ext>
            </a:extLst>
          </p:cNvPr>
          <p:cNvSpPr>
            <a:spLocks/>
          </p:cNvSpPr>
          <p:nvPr/>
        </p:nvSpPr>
        <p:spPr bwMode="auto">
          <a:xfrm>
            <a:off x="7345363" y="3940175"/>
            <a:ext cx="111125" cy="168275"/>
          </a:xfrm>
          <a:custGeom>
            <a:avLst/>
            <a:gdLst>
              <a:gd name="T0" fmla="*/ 0 w 211"/>
              <a:gd name="T1" fmla="*/ 17 h 317"/>
              <a:gd name="T2" fmla="*/ 0 w 211"/>
              <a:gd name="T3" fmla="*/ 317 h 317"/>
              <a:gd name="T4" fmla="*/ 11 w 211"/>
              <a:gd name="T5" fmla="*/ 316 h 317"/>
              <a:gd name="T6" fmla="*/ 11 w 211"/>
              <a:gd name="T7" fmla="*/ 27 h 317"/>
              <a:gd name="T8" fmla="*/ 211 w 211"/>
              <a:gd name="T9" fmla="*/ 9 h 317"/>
              <a:gd name="T10" fmla="*/ 211 w 211"/>
              <a:gd name="T11" fmla="*/ 0 h 317"/>
              <a:gd name="T12" fmla="*/ 0 w 211"/>
              <a:gd name="T13" fmla="*/ 17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1" h="317">
                <a:moveTo>
                  <a:pt x="0" y="17"/>
                </a:moveTo>
                <a:lnTo>
                  <a:pt x="0" y="317"/>
                </a:lnTo>
                <a:lnTo>
                  <a:pt x="11" y="316"/>
                </a:lnTo>
                <a:lnTo>
                  <a:pt x="11" y="27"/>
                </a:lnTo>
                <a:lnTo>
                  <a:pt x="211" y="9"/>
                </a:lnTo>
                <a:lnTo>
                  <a:pt x="211" y="0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49" name="Freeform 593">
            <a:extLst>
              <a:ext uri="{FF2B5EF4-FFF2-40B4-BE49-F238E27FC236}">
                <a16:creationId xmlns:a16="http://schemas.microsoft.com/office/drawing/2014/main" id="{EFEBD8D8-F97E-430A-8334-568EF204B72D}"/>
              </a:ext>
            </a:extLst>
          </p:cNvPr>
          <p:cNvSpPr>
            <a:spLocks/>
          </p:cNvSpPr>
          <p:nvPr/>
        </p:nvSpPr>
        <p:spPr bwMode="auto">
          <a:xfrm>
            <a:off x="7354888" y="3949700"/>
            <a:ext cx="101600" cy="157163"/>
          </a:xfrm>
          <a:custGeom>
            <a:avLst/>
            <a:gdLst>
              <a:gd name="T0" fmla="*/ 192 w 192"/>
              <a:gd name="T1" fmla="*/ 0 h 298"/>
              <a:gd name="T2" fmla="*/ 0 w 192"/>
              <a:gd name="T3" fmla="*/ 17 h 298"/>
              <a:gd name="T4" fmla="*/ 0 w 192"/>
              <a:gd name="T5" fmla="*/ 298 h 298"/>
              <a:gd name="T6" fmla="*/ 1 w 192"/>
              <a:gd name="T7" fmla="*/ 298 h 298"/>
              <a:gd name="T8" fmla="*/ 1 w 192"/>
              <a:gd name="T9" fmla="*/ 18 h 298"/>
              <a:gd name="T10" fmla="*/ 0 w 192"/>
              <a:gd name="T11" fmla="*/ 18 h 298"/>
              <a:gd name="T12" fmla="*/ 192 w 192"/>
              <a:gd name="T13" fmla="*/ 1 h 298"/>
              <a:gd name="T14" fmla="*/ 192 w 192"/>
              <a:gd name="T15" fmla="*/ 0 h 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2" h="298">
                <a:moveTo>
                  <a:pt x="192" y="0"/>
                </a:moveTo>
                <a:lnTo>
                  <a:pt x="0" y="17"/>
                </a:lnTo>
                <a:lnTo>
                  <a:pt x="0" y="298"/>
                </a:lnTo>
                <a:lnTo>
                  <a:pt x="1" y="298"/>
                </a:lnTo>
                <a:lnTo>
                  <a:pt x="1" y="18"/>
                </a:lnTo>
                <a:lnTo>
                  <a:pt x="0" y="18"/>
                </a:lnTo>
                <a:lnTo>
                  <a:pt x="192" y="1"/>
                </a:lnTo>
                <a:lnTo>
                  <a:pt x="192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50" name="Freeform 594">
            <a:extLst>
              <a:ext uri="{FF2B5EF4-FFF2-40B4-BE49-F238E27FC236}">
                <a16:creationId xmlns:a16="http://schemas.microsoft.com/office/drawing/2014/main" id="{6D803886-5489-4B21-BA55-7652F3F72BFC}"/>
              </a:ext>
            </a:extLst>
          </p:cNvPr>
          <p:cNvSpPr>
            <a:spLocks/>
          </p:cNvSpPr>
          <p:nvPr/>
        </p:nvSpPr>
        <p:spPr bwMode="auto">
          <a:xfrm>
            <a:off x="7527925" y="3937000"/>
            <a:ext cx="93663" cy="133350"/>
          </a:xfrm>
          <a:custGeom>
            <a:avLst/>
            <a:gdLst>
              <a:gd name="T0" fmla="*/ 177 w 177"/>
              <a:gd name="T1" fmla="*/ 217 h 252"/>
              <a:gd name="T2" fmla="*/ 177 w 177"/>
              <a:gd name="T3" fmla="*/ 0 h 252"/>
              <a:gd name="T4" fmla="*/ 0 w 177"/>
              <a:gd name="T5" fmla="*/ 13 h 252"/>
              <a:gd name="T6" fmla="*/ 0 w 177"/>
              <a:gd name="T7" fmla="*/ 252 h 252"/>
              <a:gd name="T8" fmla="*/ 2 w 177"/>
              <a:gd name="T9" fmla="*/ 252 h 252"/>
              <a:gd name="T10" fmla="*/ 2 w 177"/>
              <a:gd name="T11" fmla="*/ 13 h 252"/>
              <a:gd name="T12" fmla="*/ 0 w 177"/>
              <a:gd name="T13" fmla="*/ 14 h 252"/>
              <a:gd name="T14" fmla="*/ 176 w 177"/>
              <a:gd name="T15" fmla="*/ 1 h 252"/>
              <a:gd name="T16" fmla="*/ 175 w 177"/>
              <a:gd name="T17" fmla="*/ 0 h 252"/>
              <a:gd name="T18" fmla="*/ 175 w 177"/>
              <a:gd name="T19" fmla="*/ 217 h 252"/>
              <a:gd name="T20" fmla="*/ 177 w 177"/>
              <a:gd name="T21" fmla="*/ 217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7" h="252">
                <a:moveTo>
                  <a:pt x="177" y="217"/>
                </a:moveTo>
                <a:lnTo>
                  <a:pt x="177" y="0"/>
                </a:lnTo>
                <a:lnTo>
                  <a:pt x="0" y="13"/>
                </a:lnTo>
                <a:lnTo>
                  <a:pt x="0" y="252"/>
                </a:lnTo>
                <a:lnTo>
                  <a:pt x="2" y="252"/>
                </a:lnTo>
                <a:lnTo>
                  <a:pt x="2" y="13"/>
                </a:lnTo>
                <a:lnTo>
                  <a:pt x="0" y="14"/>
                </a:lnTo>
                <a:lnTo>
                  <a:pt x="176" y="1"/>
                </a:lnTo>
                <a:lnTo>
                  <a:pt x="175" y="0"/>
                </a:lnTo>
                <a:lnTo>
                  <a:pt x="175" y="217"/>
                </a:lnTo>
                <a:lnTo>
                  <a:pt x="177" y="217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51" name="Freeform 595">
            <a:extLst>
              <a:ext uri="{FF2B5EF4-FFF2-40B4-BE49-F238E27FC236}">
                <a16:creationId xmlns:a16="http://schemas.microsoft.com/office/drawing/2014/main" id="{73880DF9-8723-47EF-A53D-58C6A17D962E}"/>
              </a:ext>
            </a:extLst>
          </p:cNvPr>
          <p:cNvSpPr>
            <a:spLocks/>
          </p:cNvSpPr>
          <p:nvPr/>
        </p:nvSpPr>
        <p:spPr bwMode="auto">
          <a:xfrm>
            <a:off x="7272338" y="3951288"/>
            <a:ext cx="42862" cy="4762"/>
          </a:xfrm>
          <a:custGeom>
            <a:avLst/>
            <a:gdLst>
              <a:gd name="T0" fmla="*/ 82 w 82"/>
              <a:gd name="T1" fmla="*/ 0 h 8"/>
              <a:gd name="T2" fmla="*/ 0 w 82"/>
              <a:gd name="T3" fmla="*/ 6 h 8"/>
              <a:gd name="T4" fmla="*/ 0 w 82"/>
              <a:gd name="T5" fmla="*/ 8 h 8"/>
              <a:gd name="T6" fmla="*/ 82 w 82"/>
              <a:gd name="T7" fmla="*/ 1 h 8"/>
              <a:gd name="T8" fmla="*/ 82 w 82"/>
              <a:gd name="T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8">
                <a:moveTo>
                  <a:pt x="82" y="0"/>
                </a:moveTo>
                <a:lnTo>
                  <a:pt x="0" y="6"/>
                </a:lnTo>
                <a:lnTo>
                  <a:pt x="0" y="8"/>
                </a:lnTo>
                <a:lnTo>
                  <a:pt x="82" y="1"/>
                </a:lnTo>
                <a:lnTo>
                  <a:pt x="82" y="0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52" name="Freeform 596">
            <a:extLst>
              <a:ext uri="{FF2B5EF4-FFF2-40B4-BE49-F238E27FC236}">
                <a16:creationId xmlns:a16="http://schemas.microsoft.com/office/drawing/2014/main" id="{1DDB6E85-674A-4E44-AACB-8EE3953A20C6}"/>
              </a:ext>
            </a:extLst>
          </p:cNvPr>
          <p:cNvSpPr>
            <a:spLocks/>
          </p:cNvSpPr>
          <p:nvPr/>
        </p:nvSpPr>
        <p:spPr bwMode="auto">
          <a:xfrm>
            <a:off x="7518400" y="3935413"/>
            <a:ext cx="4763" cy="138112"/>
          </a:xfrm>
          <a:custGeom>
            <a:avLst/>
            <a:gdLst>
              <a:gd name="T0" fmla="*/ 9 w 9"/>
              <a:gd name="T1" fmla="*/ 0 h 260"/>
              <a:gd name="T2" fmla="*/ 9 w 9"/>
              <a:gd name="T3" fmla="*/ 258 h 260"/>
              <a:gd name="T4" fmla="*/ 0 w 9"/>
              <a:gd name="T5" fmla="*/ 260 h 260"/>
              <a:gd name="T6" fmla="*/ 0 w 9"/>
              <a:gd name="T7" fmla="*/ 1 h 260"/>
              <a:gd name="T8" fmla="*/ 9 w 9"/>
              <a:gd name="T9" fmla="*/ 0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260">
                <a:moveTo>
                  <a:pt x="9" y="0"/>
                </a:moveTo>
                <a:lnTo>
                  <a:pt x="9" y="258"/>
                </a:lnTo>
                <a:lnTo>
                  <a:pt x="0" y="260"/>
                </a:lnTo>
                <a:lnTo>
                  <a:pt x="0" y="1"/>
                </a:lnTo>
                <a:lnTo>
                  <a:pt x="9" y="0"/>
                </a:lnTo>
                <a:close/>
              </a:path>
            </a:pathLst>
          </a:custGeom>
          <a:solidFill>
            <a:srgbClr val="FFFFFF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53" name="Freeform 597">
            <a:extLst>
              <a:ext uri="{FF2B5EF4-FFF2-40B4-BE49-F238E27FC236}">
                <a16:creationId xmlns:a16="http://schemas.microsoft.com/office/drawing/2014/main" id="{C295E711-5F88-408B-AB48-43DA092ED975}"/>
              </a:ext>
            </a:extLst>
          </p:cNvPr>
          <p:cNvSpPr>
            <a:spLocks/>
          </p:cNvSpPr>
          <p:nvPr/>
        </p:nvSpPr>
        <p:spPr bwMode="auto">
          <a:xfrm>
            <a:off x="7518400" y="3933825"/>
            <a:ext cx="4763" cy="139700"/>
          </a:xfrm>
          <a:custGeom>
            <a:avLst/>
            <a:gdLst>
              <a:gd name="T0" fmla="*/ 9 w 10"/>
              <a:gd name="T1" fmla="*/ 3 h 262"/>
              <a:gd name="T2" fmla="*/ 9 w 10"/>
              <a:gd name="T3" fmla="*/ 2 h 262"/>
              <a:gd name="T4" fmla="*/ 9 w 10"/>
              <a:gd name="T5" fmla="*/ 260 h 262"/>
              <a:gd name="T6" fmla="*/ 9 w 10"/>
              <a:gd name="T7" fmla="*/ 260 h 262"/>
              <a:gd name="T8" fmla="*/ 0 w 10"/>
              <a:gd name="T9" fmla="*/ 260 h 262"/>
              <a:gd name="T10" fmla="*/ 1 w 10"/>
              <a:gd name="T11" fmla="*/ 262 h 262"/>
              <a:gd name="T12" fmla="*/ 1 w 10"/>
              <a:gd name="T13" fmla="*/ 3 h 262"/>
              <a:gd name="T14" fmla="*/ 0 w 10"/>
              <a:gd name="T15" fmla="*/ 3 h 262"/>
              <a:gd name="T16" fmla="*/ 9 w 10"/>
              <a:gd name="T17" fmla="*/ 3 h 262"/>
              <a:gd name="T18" fmla="*/ 10 w 10"/>
              <a:gd name="T19" fmla="*/ 0 h 262"/>
              <a:gd name="T20" fmla="*/ 0 w 10"/>
              <a:gd name="T21" fmla="*/ 2 h 262"/>
              <a:gd name="T22" fmla="*/ 0 w 10"/>
              <a:gd name="T23" fmla="*/ 262 h 262"/>
              <a:gd name="T24" fmla="*/ 10 w 10"/>
              <a:gd name="T25" fmla="*/ 260 h 262"/>
              <a:gd name="T26" fmla="*/ 10 w 10"/>
              <a:gd name="T27" fmla="*/ 0 h 262"/>
              <a:gd name="T28" fmla="*/ 9 w 10"/>
              <a:gd name="T29" fmla="*/ 3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0" h="262">
                <a:moveTo>
                  <a:pt x="9" y="3"/>
                </a:moveTo>
                <a:lnTo>
                  <a:pt x="9" y="2"/>
                </a:lnTo>
                <a:lnTo>
                  <a:pt x="9" y="260"/>
                </a:lnTo>
                <a:lnTo>
                  <a:pt x="9" y="260"/>
                </a:lnTo>
                <a:lnTo>
                  <a:pt x="0" y="260"/>
                </a:lnTo>
                <a:lnTo>
                  <a:pt x="1" y="262"/>
                </a:lnTo>
                <a:lnTo>
                  <a:pt x="1" y="3"/>
                </a:lnTo>
                <a:lnTo>
                  <a:pt x="0" y="3"/>
                </a:lnTo>
                <a:lnTo>
                  <a:pt x="9" y="3"/>
                </a:lnTo>
                <a:lnTo>
                  <a:pt x="10" y="0"/>
                </a:lnTo>
                <a:lnTo>
                  <a:pt x="0" y="2"/>
                </a:lnTo>
                <a:lnTo>
                  <a:pt x="0" y="262"/>
                </a:lnTo>
                <a:lnTo>
                  <a:pt x="10" y="260"/>
                </a:lnTo>
                <a:lnTo>
                  <a:pt x="10" y="0"/>
                </a:lnTo>
                <a:lnTo>
                  <a:pt x="9" y="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54" name="Rectangle 598">
            <a:extLst>
              <a:ext uri="{FF2B5EF4-FFF2-40B4-BE49-F238E27FC236}">
                <a16:creationId xmlns:a16="http://schemas.microsoft.com/office/drawing/2014/main" id="{7D18B722-CD8B-4ED0-B79F-271250CDA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700" y="3948113"/>
            <a:ext cx="1588" cy="131762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55" name="Freeform 599">
            <a:extLst>
              <a:ext uri="{FF2B5EF4-FFF2-40B4-BE49-F238E27FC236}">
                <a16:creationId xmlns:a16="http://schemas.microsoft.com/office/drawing/2014/main" id="{58299418-64F7-4304-8814-F278FC9748CD}"/>
              </a:ext>
            </a:extLst>
          </p:cNvPr>
          <p:cNvSpPr>
            <a:spLocks/>
          </p:cNvSpPr>
          <p:nvPr/>
        </p:nvSpPr>
        <p:spPr bwMode="auto">
          <a:xfrm>
            <a:off x="7183438" y="4011613"/>
            <a:ext cx="34925" cy="7937"/>
          </a:xfrm>
          <a:custGeom>
            <a:avLst/>
            <a:gdLst>
              <a:gd name="T0" fmla="*/ 0 w 65"/>
              <a:gd name="T1" fmla="*/ 1 h 14"/>
              <a:gd name="T2" fmla="*/ 65 w 65"/>
              <a:gd name="T3" fmla="*/ 14 h 14"/>
              <a:gd name="T4" fmla="*/ 65 w 65"/>
              <a:gd name="T5" fmla="*/ 13 h 14"/>
              <a:gd name="T6" fmla="*/ 0 w 65"/>
              <a:gd name="T7" fmla="*/ 0 h 14"/>
              <a:gd name="T8" fmla="*/ 0 w 65"/>
              <a:gd name="T9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14">
                <a:moveTo>
                  <a:pt x="0" y="1"/>
                </a:moveTo>
                <a:lnTo>
                  <a:pt x="65" y="14"/>
                </a:lnTo>
                <a:lnTo>
                  <a:pt x="65" y="13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56" name="Freeform 600">
            <a:extLst>
              <a:ext uri="{FF2B5EF4-FFF2-40B4-BE49-F238E27FC236}">
                <a16:creationId xmlns:a16="http://schemas.microsoft.com/office/drawing/2014/main" id="{F919FD93-7101-417D-9E84-D678F84121FA}"/>
              </a:ext>
            </a:extLst>
          </p:cNvPr>
          <p:cNvSpPr>
            <a:spLocks/>
          </p:cNvSpPr>
          <p:nvPr/>
        </p:nvSpPr>
        <p:spPr bwMode="auto">
          <a:xfrm>
            <a:off x="7186613" y="4054475"/>
            <a:ext cx="3175" cy="6350"/>
          </a:xfrm>
          <a:custGeom>
            <a:avLst/>
            <a:gdLst>
              <a:gd name="T0" fmla="*/ 3 w 6"/>
              <a:gd name="T1" fmla="*/ 11 h 11"/>
              <a:gd name="T2" fmla="*/ 4 w 6"/>
              <a:gd name="T3" fmla="*/ 11 h 11"/>
              <a:gd name="T4" fmla="*/ 4 w 6"/>
              <a:gd name="T5" fmla="*/ 10 h 11"/>
              <a:gd name="T6" fmla="*/ 6 w 6"/>
              <a:gd name="T7" fmla="*/ 7 h 11"/>
              <a:gd name="T8" fmla="*/ 6 w 6"/>
              <a:gd name="T9" fmla="*/ 5 h 11"/>
              <a:gd name="T10" fmla="*/ 6 w 6"/>
              <a:gd name="T11" fmla="*/ 2 h 11"/>
              <a:gd name="T12" fmla="*/ 4 w 6"/>
              <a:gd name="T13" fmla="*/ 1 h 11"/>
              <a:gd name="T14" fmla="*/ 4 w 6"/>
              <a:gd name="T15" fmla="*/ 0 h 11"/>
              <a:gd name="T16" fmla="*/ 3 w 6"/>
              <a:gd name="T17" fmla="*/ 0 h 11"/>
              <a:gd name="T18" fmla="*/ 2 w 6"/>
              <a:gd name="T19" fmla="*/ 0 h 11"/>
              <a:gd name="T20" fmla="*/ 0 w 6"/>
              <a:gd name="T21" fmla="*/ 1 h 11"/>
              <a:gd name="T22" fmla="*/ 0 w 6"/>
              <a:gd name="T23" fmla="*/ 2 h 11"/>
              <a:gd name="T24" fmla="*/ 0 w 6"/>
              <a:gd name="T25" fmla="*/ 5 h 11"/>
              <a:gd name="T26" fmla="*/ 0 w 6"/>
              <a:gd name="T27" fmla="*/ 7 h 11"/>
              <a:gd name="T28" fmla="*/ 0 w 6"/>
              <a:gd name="T29" fmla="*/ 10 h 11"/>
              <a:gd name="T30" fmla="*/ 2 w 6"/>
              <a:gd name="T31" fmla="*/ 11 h 11"/>
              <a:gd name="T32" fmla="*/ 3 w 6"/>
              <a:gd name="T3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" h="11">
                <a:moveTo>
                  <a:pt x="3" y="11"/>
                </a:moveTo>
                <a:lnTo>
                  <a:pt x="4" y="11"/>
                </a:lnTo>
                <a:lnTo>
                  <a:pt x="4" y="10"/>
                </a:lnTo>
                <a:lnTo>
                  <a:pt x="6" y="7"/>
                </a:lnTo>
                <a:lnTo>
                  <a:pt x="6" y="5"/>
                </a:lnTo>
                <a:lnTo>
                  <a:pt x="6" y="2"/>
                </a:lnTo>
                <a:lnTo>
                  <a:pt x="4" y="1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0" y="1"/>
                </a:lnTo>
                <a:lnTo>
                  <a:pt x="0" y="2"/>
                </a:lnTo>
                <a:lnTo>
                  <a:pt x="0" y="5"/>
                </a:lnTo>
                <a:lnTo>
                  <a:pt x="0" y="7"/>
                </a:lnTo>
                <a:lnTo>
                  <a:pt x="0" y="10"/>
                </a:lnTo>
                <a:lnTo>
                  <a:pt x="2" y="11"/>
                </a:lnTo>
                <a:lnTo>
                  <a:pt x="3" y="11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3657" name="Rectangle 601">
            <a:extLst>
              <a:ext uri="{FF2B5EF4-FFF2-40B4-BE49-F238E27FC236}">
                <a16:creationId xmlns:a16="http://schemas.microsoft.com/office/drawing/2014/main" id="{6DAC82CD-DEA3-462D-B458-40C5FF657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1225" y="3946525"/>
            <a:ext cx="1588" cy="179388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/>
          </a:p>
        </p:txBody>
      </p:sp>
      <p:grpSp>
        <p:nvGrpSpPr>
          <p:cNvPr id="813658" name="Group 602">
            <a:extLst>
              <a:ext uri="{FF2B5EF4-FFF2-40B4-BE49-F238E27FC236}">
                <a16:creationId xmlns:a16="http://schemas.microsoft.com/office/drawing/2014/main" id="{62016958-C388-4280-BA3D-C28992E0ACE3}"/>
              </a:ext>
            </a:extLst>
          </p:cNvPr>
          <p:cNvGrpSpPr>
            <a:grpSpLocks/>
          </p:cNvGrpSpPr>
          <p:nvPr/>
        </p:nvGrpSpPr>
        <p:grpSpPr bwMode="auto">
          <a:xfrm>
            <a:off x="1779588" y="3071813"/>
            <a:ext cx="1330325" cy="1027112"/>
            <a:chOff x="1121" y="1935"/>
            <a:chExt cx="838" cy="647"/>
          </a:xfrm>
        </p:grpSpPr>
        <p:grpSp>
          <p:nvGrpSpPr>
            <p:cNvPr id="813659" name="Group 603">
              <a:extLst>
                <a:ext uri="{FF2B5EF4-FFF2-40B4-BE49-F238E27FC236}">
                  <a16:creationId xmlns:a16="http://schemas.microsoft.com/office/drawing/2014/main" id="{ACFE500C-3CC4-4D5E-9047-8EA25802921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1" y="2204"/>
              <a:ext cx="450" cy="378"/>
              <a:chOff x="1121" y="2204"/>
              <a:chExt cx="450" cy="378"/>
            </a:xfrm>
          </p:grpSpPr>
          <p:grpSp>
            <p:nvGrpSpPr>
              <p:cNvPr id="813660" name="Group 604">
                <a:extLst>
                  <a:ext uri="{FF2B5EF4-FFF2-40B4-BE49-F238E27FC236}">
                    <a16:creationId xmlns:a16="http://schemas.microsoft.com/office/drawing/2014/main" id="{4DF95209-71BE-4317-8A01-D145E9EB8C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121" y="2204"/>
                <a:ext cx="450" cy="378"/>
                <a:chOff x="1121" y="2204"/>
                <a:chExt cx="450" cy="378"/>
              </a:xfrm>
            </p:grpSpPr>
            <p:sp>
              <p:nvSpPr>
                <p:cNvPr id="813661" name="Freeform 605">
                  <a:extLst>
                    <a:ext uri="{FF2B5EF4-FFF2-40B4-BE49-F238E27FC236}">
                      <a16:creationId xmlns:a16="http://schemas.microsoft.com/office/drawing/2014/main" id="{7D1A16F3-FEF6-46FA-9B28-546681C545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8" y="2282"/>
                  <a:ext cx="391" cy="297"/>
                </a:xfrm>
                <a:custGeom>
                  <a:avLst/>
                  <a:gdLst>
                    <a:gd name="T0" fmla="*/ 0 w 1173"/>
                    <a:gd name="T1" fmla="*/ 874 h 891"/>
                    <a:gd name="T2" fmla="*/ 11 w 1173"/>
                    <a:gd name="T3" fmla="*/ 891 h 891"/>
                    <a:gd name="T4" fmla="*/ 1173 w 1173"/>
                    <a:gd name="T5" fmla="*/ 16 h 891"/>
                    <a:gd name="T6" fmla="*/ 1161 w 1173"/>
                    <a:gd name="T7" fmla="*/ 0 h 891"/>
                    <a:gd name="T8" fmla="*/ 0 w 1173"/>
                    <a:gd name="T9" fmla="*/ 874 h 8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3" h="891">
                      <a:moveTo>
                        <a:pt x="0" y="874"/>
                      </a:moveTo>
                      <a:lnTo>
                        <a:pt x="11" y="891"/>
                      </a:lnTo>
                      <a:lnTo>
                        <a:pt x="1173" y="16"/>
                      </a:lnTo>
                      <a:lnTo>
                        <a:pt x="1161" y="0"/>
                      </a:lnTo>
                      <a:lnTo>
                        <a:pt x="0" y="87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62" name="Freeform 606">
                  <a:extLst>
                    <a:ext uri="{FF2B5EF4-FFF2-40B4-BE49-F238E27FC236}">
                      <a16:creationId xmlns:a16="http://schemas.microsoft.com/office/drawing/2014/main" id="{59543E3B-599A-484B-BAEB-0FF18F6EDF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0" y="2285"/>
                  <a:ext cx="391" cy="297"/>
                </a:xfrm>
                <a:custGeom>
                  <a:avLst/>
                  <a:gdLst>
                    <a:gd name="T0" fmla="*/ 0 w 1173"/>
                    <a:gd name="T1" fmla="*/ 875 h 890"/>
                    <a:gd name="T2" fmla="*/ 12 w 1173"/>
                    <a:gd name="T3" fmla="*/ 890 h 890"/>
                    <a:gd name="T4" fmla="*/ 1173 w 1173"/>
                    <a:gd name="T5" fmla="*/ 16 h 890"/>
                    <a:gd name="T6" fmla="*/ 1162 w 1173"/>
                    <a:gd name="T7" fmla="*/ 0 h 890"/>
                    <a:gd name="T8" fmla="*/ 0 w 1173"/>
                    <a:gd name="T9" fmla="*/ 875 h 890"/>
                    <a:gd name="T10" fmla="*/ 0 w 1173"/>
                    <a:gd name="T11" fmla="*/ 875 h 8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73" h="890">
                      <a:moveTo>
                        <a:pt x="0" y="875"/>
                      </a:moveTo>
                      <a:lnTo>
                        <a:pt x="12" y="890"/>
                      </a:lnTo>
                      <a:lnTo>
                        <a:pt x="1173" y="16"/>
                      </a:lnTo>
                      <a:lnTo>
                        <a:pt x="1162" y="0"/>
                      </a:lnTo>
                      <a:lnTo>
                        <a:pt x="0" y="875"/>
                      </a:lnTo>
                      <a:lnTo>
                        <a:pt x="0" y="87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63" name="Freeform 607">
                  <a:extLst>
                    <a:ext uri="{FF2B5EF4-FFF2-40B4-BE49-F238E27FC236}">
                      <a16:creationId xmlns:a16="http://schemas.microsoft.com/office/drawing/2014/main" id="{6D382397-8B29-44CA-BCC8-46031273CB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8" y="2270"/>
                  <a:ext cx="391" cy="295"/>
                </a:xfrm>
                <a:custGeom>
                  <a:avLst/>
                  <a:gdLst>
                    <a:gd name="T0" fmla="*/ 47 w 1173"/>
                    <a:gd name="T1" fmla="*/ 833 h 886"/>
                    <a:gd name="T2" fmla="*/ 38 w 1173"/>
                    <a:gd name="T3" fmla="*/ 837 h 886"/>
                    <a:gd name="T4" fmla="*/ 35 w 1173"/>
                    <a:gd name="T5" fmla="*/ 827 h 886"/>
                    <a:gd name="T6" fmla="*/ 27 w 1173"/>
                    <a:gd name="T7" fmla="*/ 824 h 886"/>
                    <a:gd name="T8" fmla="*/ 21 w 1173"/>
                    <a:gd name="T9" fmla="*/ 829 h 886"/>
                    <a:gd name="T10" fmla="*/ 30 w 1173"/>
                    <a:gd name="T11" fmla="*/ 842 h 886"/>
                    <a:gd name="T12" fmla="*/ 18 w 1173"/>
                    <a:gd name="T13" fmla="*/ 859 h 886"/>
                    <a:gd name="T14" fmla="*/ 5 w 1173"/>
                    <a:gd name="T15" fmla="*/ 857 h 886"/>
                    <a:gd name="T16" fmla="*/ 0 w 1173"/>
                    <a:gd name="T17" fmla="*/ 873 h 886"/>
                    <a:gd name="T18" fmla="*/ 10 w 1173"/>
                    <a:gd name="T19" fmla="*/ 886 h 886"/>
                    <a:gd name="T20" fmla="*/ 144 w 1173"/>
                    <a:gd name="T21" fmla="*/ 786 h 886"/>
                    <a:gd name="T22" fmla="*/ 156 w 1173"/>
                    <a:gd name="T23" fmla="*/ 802 h 886"/>
                    <a:gd name="T24" fmla="*/ 223 w 1173"/>
                    <a:gd name="T25" fmla="*/ 751 h 886"/>
                    <a:gd name="T26" fmla="*/ 209 w 1173"/>
                    <a:gd name="T27" fmla="*/ 737 h 886"/>
                    <a:gd name="T28" fmla="*/ 255 w 1173"/>
                    <a:gd name="T29" fmla="*/ 703 h 886"/>
                    <a:gd name="T30" fmla="*/ 308 w 1173"/>
                    <a:gd name="T31" fmla="*/ 690 h 886"/>
                    <a:gd name="T32" fmla="*/ 915 w 1173"/>
                    <a:gd name="T33" fmla="*/ 234 h 886"/>
                    <a:gd name="T34" fmla="*/ 948 w 1173"/>
                    <a:gd name="T35" fmla="*/ 194 h 886"/>
                    <a:gd name="T36" fmla="*/ 997 w 1173"/>
                    <a:gd name="T37" fmla="*/ 173 h 886"/>
                    <a:gd name="T38" fmla="*/ 1044 w 1173"/>
                    <a:gd name="T39" fmla="*/ 136 h 886"/>
                    <a:gd name="T40" fmla="*/ 1071 w 1173"/>
                    <a:gd name="T41" fmla="*/ 96 h 886"/>
                    <a:gd name="T42" fmla="*/ 1131 w 1173"/>
                    <a:gd name="T43" fmla="*/ 52 h 886"/>
                    <a:gd name="T44" fmla="*/ 1173 w 1173"/>
                    <a:gd name="T45" fmla="*/ 8 h 886"/>
                    <a:gd name="T46" fmla="*/ 1155 w 1173"/>
                    <a:gd name="T47" fmla="*/ 0 h 886"/>
                    <a:gd name="T48" fmla="*/ 1144 w 1173"/>
                    <a:gd name="T49" fmla="*/ 8 h 886"/>
                    <a:gd name="T50" fmla="*/ 1143 w 1173"/>
                    <a:gd name="T51" fmla="*/ 14 h 886"/>
                    <a:gd name="T52" fmla="*/ 1139 w 1173"/>
                    <a:gd name="T53" fmla="*/ 17 h 886"/>
                    <a:gd name="T54" fmla="*/ 1129 w 1173"/>
                    <a:gd name="T55" fmla="*/ 11 h 886"/>
                    <a:gd name="T56" fmla="*/ 1125 w 1173"/>
                    <a:gd name="T57" fmla="*/ 14 h 886"/>
                    <a:gd name="T58" fmla="*/ 1129 w 1173"/>
                    <a:gd name="T59" fmla="*/ 19 h 886"/>
                    <a:gd name="T60" fmla="*/ 1114 w 1173"/>
                    <a:gd name="T61" fmla="*/ 30 h 886"/>
                    <a:gd name="T62" fmla="*/ 1111 w 1173"/>
                    <a:gd name="T63" fmla="*/ 24 h 886"/>
                    <a:gd name="T64" fmla="*/ 840 w 1173"/>
                    <a:gd name="T65" fmla="*/ 229 h 886"/>
                    <a:gd name="T66" fmla="*/ 840 w 1173"/>
                    <a:gd name="T67" fmla="*/ 234 h 886"/>
                    <a:gd name="T68" fmla="*/ 255 w 1173"/>
                    <a:gd name="T69" fmla="*/ 673 h 886"/>
                    <a:gd name="T70" fmla="*/ 254 w 1173"/>
                    <a:gd name="T71" fmla="*/ 678 h 886"/>
                    <a:gd name="T72" fmla="*/ 47 w 1173"/>
                    <a:gd name="T73" fmla="*/ 833 h 886"/>
                    <a:gd name="T74" fmla="*/ 47 w 1173"/>
                    <a:gd name="T75" fmla="*/ 833 h 8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173" h="886">
                      <a:moveTo>
                        <a:pt x="47" y="833"/>
                      </a:moveTo>
                      <a:lnTo>
                        <a:pt x="38" y="837"/>
                      </a:lnTo>
                      <a:lnTo>
                        <a:pt x="35" y="827"/>
                      </a:lnTo>
                      <a:lnTo>
                        <a:pt x="27" y="824"/>
                      </a:lnTo>
                      <a:lnTo>
                        <a:pt x="21" y="829"/>
                      </a:lnTo>
                      <a:lnTo>
                        <a:pt x="30" y="842"/>
                      </a:lnTo>
                      <a:lnTo>
                        <a:pt x="18" y="859"/>
                      </a:lnTo>
                      <a:lnTo>
                        <a:pt x="5" y="857"/>
                      </a:lnTo>
                      <a:lnTo>
                        <a:pt x="0" y="873"/>
                      </a:lnTo>
                      <a:lnTo>
                        <a:pt x="10" y="886"/>
                      </a:lnTo>
                      <a:lnTo>
                        <a:pt x="144" y="786"/>
                      </a:lnTo>
                      <a:lnTo>
                        <a:pt x="156" y="802"/>
                      </a:lnTo>
                      <a:lnTo>
                        <a:pt x="223" y="751"/>
                      </a:lnTo>
                      <a:lnTo>
                        <a:pt x="209" y="737"/>
                      </a:lnTo>
                      <a:lnTo>
                        <a:pt x="255" y="703"/>
                      </a:lnTo>
                      <a:lnTo>
                        <a:pt x="308" y="690"/>
                      </a:lnTo>
                      <a:lnTo>
                        <a:pt x="915" y="234"/>
                      </a:lnTo>
                      <a:lnTo>
                        <a:pt x="948" y="194"/>
                      </a:lnTo>
                      <a:lnTo>
                        <a:pt x="997" y="173"/>
                      </a:lnTo>
                      <a:lnTo>
                        <a:pt x="1044" y="136"/>
                      </a:lnTo>
                      <a:lnTo>
                        <a:pt x="1071" y="96"/>
                      </a:lnTo>
                      <a:lnTo>
                        <a:pt x="1131" y="52"/>
                      </a:lnTo>
                      <a:lnTo>
                        <a:pt x="1173" y="8"/>
                      </a:lnTo>
                      <a:lnTo>
                        <a:pt x="1155" y="0"/>
                      </a:lnTo>
                      <a:lnTo>
                        <a:pt x="1144" y="8"/>
                      </a:lnTo>
                      <a:lnTo>
                        <a:pt x="1143" y="14"/>
                      </a:lnTo>
                      <a:lnTo>
                        <a:pt x="1139" y="17"/>
                      </a:lnTo>
                      <a:lnTo>
                        <a:pt x="1129" y="11"/>
                      </a:lnTo>
                      <a:lnTo>
                        <a:pt x="1125" y="14"/>
                      </a:lnTo>
                      <a:lnTo>
                        <a:pt x="1129" y="19"/>
                      </a:lnTo>
                      <a:lnTo>
                        <a:pt x="1114" y="30"/>
                      </a:lnTo>
                      <a:lnTo>
                        <a:pt x="1111" y="24"/>
                      </a:lnTo>
                      <a:lnTo>
                        <a:pt x="840" y="229"/>
                      </a:lnTo>
                      <a:lnTo>
                        <a:pt x="840" y="234"/>
                      </a:lnTo>
                      <a:lnTo>
                        <a:pt x="255" y="673"/>
                      </a:lnTo>
                      <a:lnTo>
                        <a:pt x="254" y="678"/>
                      </a:lnTo>
                      <a:lnTo>
                        <a:pt x="47" y="833"/>
                      </a:lnTo>
                      <a:lnTo>
                        <a:pt x="47" y="8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64" name="Freeform 608">
                  <a:extLst>
                    <a:ext uri="{FF2B5EF4-FFF2-40B4-BE49-F238E27FC236}">
                      <a16:creationId xmlns:a16="http://schemas.microsoft.com/office/drawing/2014/main" id="{1D834E66-DC6C-4CDF-986A-B0ABD726FD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33" y="2498"/>
                  <a:ext cx="23" cy="21"/>
                </a:xfrm>
                <a:custGeom>
                  <a:avLst/>
                  <a:gdLst>
                    <a:gd name="T0" fmla="*/ 58 w 69"/>
                    <a:gd name="T1" fmla="*/ 0 h 63"/>
                    <a:gd name="T2" fmla="*/ 0 w 69"/>
                    <a:gd name="T3" fmla="*/ 45 h 63"/>
                    <a:gd name="T4" fmla="*/ 9 w 69"/>
                    <a:gd name="T5" fmla="*/ 63 h 63"/>
                    <a:gd name="T6" fmla="*/ 69 w 69"/>
                    <a:gd name="T7" fmla="*/ 19 h 63"/>
                    <a:gd name="T8" fmla="*/ 58 w 69"/>
                    <a:gd name="T9" fmla="*/ 0 h 63"/>
                    <a:gd name="T10" fmla="*/ 58 w 69"/>
                    <a:gd name="T11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9" h="63">
                      <a:moveTo>
                        <a:pt x="58" y="0"/>
                      </a:moveTo>
                      <a:lnTo>
                        <a:pt x="0" y="45"/>
                      </a:lnTo>
                      <a:lnTo>
                        <a:pt x="9" y="63"/>
                      </a:lnTo>
                      <a:lnTo>
                        <a:pt x="69" y="19"/>
                      </a:lnTo>
                      <a:lnTo>
                        <a:pt x="58" y="0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65" name="Freeform 609">
                  <a:extLst>
                    <a:ext uri="{FF2B5EF4-FFF2-40B4-BE49-F238E27FC236}">
                      <a16:creationId xmlns:a16="http://schemas.microsoft.com/office/drawing/2014/main" id="{E9568827-3C23-403A-9E8A-AED65CD3EA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12" y="2350"/>
                  <a:ext cx="39" cy="34"/>
                </a:xfrm>
                <a:custGeom>
                  <a:avLst/>
                  <a:gdLst>
                    <a:gd name="T0" fmla="*/ 106 w 117"/>
                    <a:gd name="T1" fmla="*/ 0 h 100"/>
                    <a:gd name="T2" fmla="*/ 0 w 117"/>
                    <a:gd name="T3" fmla="*/ 80 h 100"/>
                    <a:gd name="T4" fmla="*/ 9 w 117"/>
                    <a:gd name="T5" fmla="*/ 100 h 100"/>
                    <a:gd name="T6" fmla="*/ 117 w 117"/>
                    <a:gd name="T7" fmla="*/ 19 h 100"/>
                    <a:gd name="T8" fmla="*/ 106 w 117"/>
                    <a:gd name="T9" fmla="*/ 0 h 100"/>
                    <a:gd name="T10" fmla="*/ 106 w 117"/>
                    <a:gd name="T11" fmla="*/ 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7" h="100">
                      <a:moveTo>
                        <a:pt x="106" y="0"/>
                      </a:moveTo>
                      <a:lnTo>
                        <a:pt x="0" y="80"/>
                      </a:lnTo>
                      <a:lnTo>
                        <a:pt x="9" y="100"/>
                      </a:lnTo>
                      <a:lnTo>
                        <a:pt x="117" y="19"/>
                      </a:lnTo>
                      <a:lnTo>
                        <a:pt x="106" y="0"/>
                      </a:lnTo>
                      <a:lnTo>
                        <a:pt x="10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66" name="Freeform 610">
                  <a:extLst>
                    <a:ext uri="{FF2B5EF4-FFF2-40B4-BE49-F238E27FC236}">
                      <a16:creationId xmlns:a16="http://schemas.microsoft.com/office/drawing/2014/main" id="{D6FBEC65-0ADC-4D73-A23E-C0E6A5BDC6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7" y="2294"/>
                  <a:ext cx="12" cy="12"/>
                </a:xfrm>
                <a:custGeom>
                  <a:avLst/>
                  <a:gdLst>
                    <a:gd name="T0" fmla="*/ 26 w 34"/>
                    <a:gd name="T1" fmla="*/ 0 h 34"/>
                    <a:gd name="T2" fmla="*/ 0 w 34"/>
                    <a:gd name="T3" fmla="*/ 19 h 34"/>
                    <a:gd name="T4" fmla="*/ 15 w 34"/>
                    <a:gd name="T5" fmla="*/ 34 h 34"/>
                    <a:gd name="T6" fmla="*/ 34 w 34"/>
                    <a:gd name="T7" fmla="*/ 19 h 34"/>
                    <a:gd name="T8" fmla="*/ 26 w 34"/>
                    <a:gd name="T9" fmla="*/ 0 h 34"/>
                    <a:gd name="T10" fmla="*/ 26 w 34"/>
                    <a:gd name="T11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4" h="34">
                      <a:moveTo>
                        <a:pt x="26" y="0"/>
                      </a:moveTo>
                      <a:lnTo>
                        <a:pt x="0" y="19"/>
                      </a:lnTo>
                      <a:lnTo>
                        <a:pt x="15" y="34"/>
                      </a:lnTo>
                      <a:lnTo>
                        <a:pt x="34" y="19"/>
                      </a:lnTo>
                      <a:lnTo>
                        <a:pt x="26" y="0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67" name="Freeform 611">
                  <a:extLst>
                    <a:ext uri="{FF2B5EF4-FFF2-40B4-BE49-F238E27FC236}">
                      <a16:creationId xmlns:a16="http://schemas.microsoft.com/office/drawing/2014/main" id="{94F80870-9948-41F9-B5B5-8923C52CB0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2" y="2317"/>
                  <a:ext cx="9" cy="9"/>
                </a:xfrm>
                <a:custGeom>
                  <a:avLst/>
                  <a:gdLst>
                    <a:gd name="T0" fmla="*/ 17 w 26"/>
                    <a:gd name="T1" fmla="*/ 0 h 28"/>
                    <a:gd name="T2" fmla="*/ 0 w 26"/>
                    <a:gd name="T3" fmla="*/ 13 h 28"/>
                    <a:gd name="T4" fmla="*/ 15 w 26"/>
                    <a:gd name="T5" fmla="*/ 28 h 28"/>
                    <a:gd name="T6" fmla="*/ 26 w 26"/>
                    <a:gd name="T7" fmla="*/ 20 h 28"/>
                    <a:gd name="T8" fmla="*/ 17 w 26"/>
                    <a:gd name="T9" fmla="*/ 0 h 28"/>
                    <a:gd name="T10" fmla="*/ 17 w 26"/>
                    <a:gd name="T11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28">
                      <a:moveTo>
                        <a:pt x="17" y="0"/>
                      </a:moveTo>
                      <a:lnTo>
                        <a:pt x="0" y="13"/>
                      </a:lnTo>
                      <a:lnTo>
                        <a:pt x="15" y="28"/>
                      </a:lnTo>
                      <a:lnTo>
                        <a:pt x="26" y="20"/>
                      </a:lnTo>
                      <a:lnTo>
                        <a:pt x="17" y="0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68" name="Freeform 612">
                  <a:extLst>
                    <a:ext uri="{FF2B5EF4-FFF2-40B4-BE49-F238E27FC236}">
                      <a16:creationId xmlns:a16="http://schemas.microsoft.com/office/drawing/2014/main" id="{EB3C48E0-F20B-451D-ACE8-E5D9B441C3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1" y="2396"/>
                  <a:ext cx="136" cy="107"/>
                </a:xfrm>
                <a:custGeom>
                  <a:avLst/>
                  <a:gdLst>
                    <a:gd name="T0" fmla="*/ 399 w 408"/>
                    <a:gd name="T1" fmla="*/ 0 h 320"/>
                    <a:gd name="T2" fmla="*/ 0 w 408"/>
                    <a:gd name="T3" fmla="*/ 301 h 320"/>
                    <a:gd name="T4" fmla="*/ 10 w 408"/>
                    <a:gd name="T5" fmla="*/ 320 h 320"/>
                    <a:gd name="T6" fmla="*/ 408 w 408"/>
                    <a:gd name="T7" fmla="*/ 20 h 320"/>
                    <a:gd name="T8" fmla="*/ 399 w 408"/>
                    <a:gd name="T9" fmla="*/ 0 h 3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8" h="320">
                      <a:moveTo>
                        <a:pt x="399" y="0"/>
                      </a:moveTo>
                      <a:lnTo>
                        <a:pt x="0" y="301"/>
                      </a:lnTo>
                      <a:lnTo>
                        <a:pt x="10" y="320"/>
                      </a:lnTo>
                      <a:lnTo>
                        <a:pt x="408" y="20"/>
                      </a:lnTo>
                      <a:lnTo>
                        <a:pt x="39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69" name="Freeform 613">
                  <a:extLst>
                    <a:ext uri="{FF2B5EF4-FFF2-40B4-BE49-F238E27FC236}">
                      <a16:creationId xmlns:a16="http://schemas.microsoft.com/office/drawing/2014/main" id="{CF16E52C-2203-409C-96CB-E95E2EACA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2" y="2401"/>
                  <a:ext cx="191" cy="142"/>
                </a:xfrm>
                <a:custGeom>
                  <a:avLst/>
                  <a:gdLst>
                    <a:gd name="T0" fmla="*/ 546 w 573"/>
                    <a:gd name="T1" fmla="*/ 3 h 425"/>
                    <a:gd name="T2" fmla="*/ 0 w 573"/>
                    <a:gd name="T3" fmla="*/ 415 h 425"/>
                    <a:gd name="T4" fmla="*/ 7 w 573"/>
                    <a:gd name="T5" fmla="*/ 425 h 425"/>
                    <a:gd name="T6" fmla="*/ 265 w 573"/>
                    <a:gd name="T7" fmla="*/ 230 h 425"/>
                    <a:gd name="T8" fmla="*/ 277 w 573"/>
                    <a:gd name="T9" fmla="*/ 230 h 425"/>
                    <a:gd name="T10" fmla="*/ 291 w 573"/>
                    <a:gd name="T11" fmla="*/ 218 h 425"/>
                    <a:gd name="T12" fmla="*/ 287 w 573"/>
                    <a:gd name="T13" fmla="*/ 213 h 425"/>
                    <a:gd name="T14" fmla="*/ 337 w 573"/>
                    <a:gd name="T15" fmla="*/ 177 h 425"/>
                    <a:gd name="T16" fmla="*/ 346 w 573"/>
                    <a:gd name="T17" fmla="*/ 174 h 425"/>
                    <a:gd name="T18" fmla="*/ 384 w 573"/>
                    <a:gd name="T19" fmla="*/ 150 h 425"/>
                    <a:gd name="T20" fmla="*/ 407 w 573"/>
                    <a:gd name="T21" fmla="*/ 133 h 425"/>
                    <a:gd name="T22" fmla="*/ 440 w 573"/>
                    <a:gd name="T23" fmla="*/ 137 h 425"/>
                    <a:gd name="T24" fmla="*/ 510 w 573"/>
                    <a:gd name="T25" fmla="*/ 85 h 425"/>
                    <a:gd name="T26" fmla="*/ 522 w 573"/>
                    <a:gd name="T27" fmla="*/ 46 h 425"/>
                    <a:gd name="T28" fmla="*/ 537 w 573"/>
                    <a:gd name="T29" fmla="*/ 29 h 425"/>
                    <a:gd name="T30" fmla="*/ 536 w 573"/>
                    <a:gd name="T31" fmla="*/ 27 h 425"/>
                    <a:gd name="T32" fmla="*/ 544 w 573"/>
                    <a:gd name="T33" fmla="*/ 21 h 425"/>
                    <a:gd name="T34" fmla="*/ 565 w 573"/>
                    <a:gd name="T35" fmla="*/ 26 h 425"/>
                    <a:gd name="T36" fmla="*/ 573 w 573"/>
                    <a:gd name="T37" fmla="*/ 21 h 425"/>
                    <a:gd name="T38" fmla="*/ 557 w 573"/>
                    <a:gd name="T39" fmla="*/ 0 h 425"/>
                    <a:gd name="T40" fmla="*/ 549 w 573"/>
                    <a:gd name="T41" fmla="*/ 5 h 425"/>
                    <a:gd name="T42" fmla="*/ 546 w 573"/>
                    <a:gd name="T43" fmla="*/ 3 h 425"/>
                    <a:gd name="T44" fmla="*/ 546 w 573"/>
                    <a:gd name="T45" fmla="*/ 3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73" h="425">
                      <a:moveTo>
                        <a:pt x="546" y="3"/>
                      </a:moveTo>
                      <a:lnTo>
                        <a:pt x="0" y="415"/>
                      </a:lnTo>
                      <a:lnTo>
                        <a:pt x="7" y="425"/>
                      </a:lnTo>
                      <a:lnTo>
                        <a:pt x="265" y="230"/>
                      </a:lnTo>
                      <a:lnTo>
                        <a:pt x="277" y="230"/>
                      </a:lnTo>
                      <a:lnTo>
                        <a:pt x="291" y="218"/>
                      </a:lnTo>
                      <a:lnTo>
                        <a:pt x="287" y="213"/>
                      </a:lnTo>
                      <a:lnTo>
                        <a:pt x="337" y="177"/>
                      </a:lnTo>
                      <a:lnTo>
                        <a:pt x="346" y="174"/>
                      </a:lnTo>
                      <a:lnTo>
                        <a:pt x="384" y="150"/>
                      </a:lnTo>
                      <a:lnTo>
                        <a:pt x="407" y="133"/>
                      </a:lnTo>
                      <a:lnTo>
                        <a:pt x="440" y="137"/>
                      </a:lnTo>
                      <a:lnTo>
                        <a:pt x="510" y="85"/>
                      </a:lnTo>
                      <a:lnTo>
                        <a:pt x="522" y="46"/>
                      </a:lnTo>
                      <a:lnTo>
                        <a:pt x="537" y="29"/>
                      </a:lnTo>
                      <a:lnTo>
                        <a:pt x="536" y="27"/>
                      </a:lnTo>
                      <a:lnTo>
                        <a:pt x="544" y="21"/>
                      </a:lnTo>
                      <a:lnTo>
                        <a:pt x="565" y="26"/>
                      </a:lnTo>
                      <a:lnTo>
                        <a:pt x="573" y="21"/>
                      </a:lnTo>
                      <a:lnTo>
                        <a:pt x="557" y="0"/>
                      </a:lnTo>
                      <a:lnTo>
                        <a:pt x="549" y="5"/>
                      </a:lnTo>
                      <a:lnTo>
                        <a:pt x="546" y="3"/>
                      </a:lnTo>
                      <a:lnTo>
                        <a:pt x="546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70" name="Freeform 614">
                  <a:extLst>
                    <a:ext uri="{FF2B5EF4-FFF2-40B4-BE49-F238E27FC236}">
                      <a16:creationId xmlns:a16="http://schemas.microsoft.com/office/drawing/2014/main" id="{6D842ED6-7B5C-45DB-9194-487F3999BF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1" y="2346"/>
                  <a:ext cx="223" cy="196"/>
                </a:xfrm>
                <a:custGeom>
                  <a:avLst/>
                  <a:gdLst>
                    <a:gd name="T0" fmla="*/ 7 w 671"/>
                    <a:gd name="T1" fmla="*/ 417 h 588"/>
                    <a:gd name="T2" fmla="*/ 129 w 671"/>
                    <a:gd name="T3" fmla="*/ 577 h 588"/>
                    <a:gd name="T4" fmla="*/ 125 w 671"/>
                    <a:gd name="T5" fmla="*/ 580 h 588"/>
                    <a:gd name="T6" fmla="*/ 130 w 671"/>
                    <a:gd name="T7" fmla="*/ 588 h 588"/>
                    <a:gd name="T8" fmla="*/ 145 w 671"/>
                    <a:gd name="T9" fmla="*/ 575 h 588"/>
                    <a:gd name="T10" fmla="*/ 142 w 671"/>
                    <a:gd name="T11" fmla="*/ 571 h 588"/>
                    <a:gd name="T12" fmla="*/ 149 w 671"/>
                    <a:gd name="T13" fmla="*/ 565 h 588"/>
                    <a:gd name="T14" fmla="*/ 152 w 671"/>
                    <a:gd name="T15" fmla="*/ 569 h 588"/>
                    <a:gd name="T16" fmla="*/ 399 w 671"/>
                    <a:gd name="T17" fmla="*/ 383 h 588"/>
                    <a:gd name="T18" fmla="*/ 397 w 671"/>
                    <a:gd name="T19" fmla="*/ 380 h 588"/>
                    <a:gd name="T20" fmla="*/ 411 w 671"/>
                    <a:gd name="T21" fmla="*/ 368 h 588"/>
                    <a:gd name="T22" fmla="*/ 415 w 671"/>
                    <a:gd name="T23" fmla="*/ 373 h 588"/>
                    <a:gd name="T24" fmla="*/ 638 w 671"/>
                    <a:gd name="T25" fmla="*/ 205 h 588"/>
                    <a:gd name="T26" fmla="*/ 631 w 671"/>
                    <a:gd name="T27" fmla="*/ 198 h 588"/>
                    <a:gd name="T28" fmla="*/ 635 w 671"/>
                    <a:gd name="T29" fmla="*/ 195 h 588"/>
                    <a:gd name="T30" fmla="*/ 638 w 671"/>
                    <a:gd name="T31" fmla="*/ 199 h 588"/>
                    <a:gd name="T32" fmla="*/ 644 w 671"/>
                    <a:gd name="T33" fmla="*/ 194 h 588"/>
                    <a:gd name="T34" fmla="*/ 642 w 671"/>
                    <a:gd name="T35" fmla="*/ 190 h 588"/>
                    <a:gd name="T36" fmla="*/ 671 w 671"/>
                    <a:gd name="T37" fmla="*/ 168 h 588"/>
                    <a:gd name="T38" fmla="*/ 552 w 671"/>
                    <a:gd name="T39" fmla="*/ 8 h 588"/>
                    <a:gd name="T40" fmla="*/ 554 w 671"/>
                    <a:gd name="T41" fmla="*/ 5 h 588"/>
                    <a:gd name="T42" fmla="*/ 550 w 671"/>
                    <a:gd name="T43" fmla="*/ 0 h 588"/>
                    <a:gd name="T44" fmla="*/ 0 w 671"/>
                    <a:gd name="T45" fmla="*/ 415 h 588"/>
                    <a:gd name="T46" fmla="*/ 4 w 671"/>
                    <a:gd name="T47" fmla="*/ 420 h 588"/>
                    <a:gd name="T48" fmla="*/ 7 w 671"/>
                    <a:gd name="T49" fmla="*/ 417 h 5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671" h="588">
                      <a:moveTo>
                        <a:pt x="7" y="417"/>
                      </a:moveTo>
                      <a:lnTo>
                        <a:pt x="129" y="577"/>
                      </a:lnTo>
                      <a:lnTo>
                        <a:pt x="125" y="580"/>
                      </a:lnTo>
                      <a:lnTo>
                        <a:pt x="130" y="588"/>
                      </a:lnTo>
                      <a:lnTo>
                        <a:pt x="145" y="575"/>
                      </a:lnTo>
                      <a:lnTo>
                        <a:pt x="142" y="571"/>
                      </a:lnTo>
                      <a:lnTo>
                        <a:pt x="149" y="565"/>
                      </a:lnTo>
                      <a:lnTo>
                        <a:pt x="152" y="569"/>
                      </a:lnTo>
                      <a:lnTo>
                        <a:pt x="399" y="383"/>
                      </a:lnTo>
                      <a:lnTo>
                        <a:pt x="397" y="380"/>
                      </a:lnTo>
                      <a:lnTo>
                        <a:pt x="411" y="368"/>
                      </a:lnTo>
                      <a:lnTo>
                        <a:pt x="415" y="373"/>
                      </a:lnTo>
                      <a:lnTo>
                        <a:pt x="638" y="205"/>
                      </a:lnTo>
                      <a:lnTo>
                        <a:pt x="631" y="198"/>
                      </a:lnTo>
                      <a:lnTo>
                        <a:pt x="635" y="195"/>
                      </a:lnTo>
                      <a:lnTo>
                        <a:pt x="638" y="199"/>
                      </a:lnTo>
                      <a:lnTo>
                        <a:pt x="644" y="194"/>
                      </a:lnTo>
                      <a:lnTo>
                        <a:pt x="642" y="190"/>
                      </a:lnTo>
                      <a:lnTo>
                        <a:pt x="671" y="168"/>
                      </a:lnTo>
                      <a:lnTo>
                        <a:pt x="552" y="8"/>
                      </a:lnTo>
                      <a:lnTo>
                        <a:pt x="554" y="5"/>
                      </a:lnTo>
                      <a:lnTo>
                        <a:pt x="550" y="0"/>
                      </a:lnTo>
                      <a:lnTo>
                        <a:pt x="0" y="415"/>
                      </a:lnTo>
                      <a:lnTo>
                        <a:pt x="4" y="420"/>
                      </a:lnTo>
                      <a:lnTo>
                        <a:pt x="7" y="4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71" name="Freeform 615">
                  <a:extLst>
                    <a:ext uri="{FF2B5EF4-FFF2-40B4-BE49-F238E27FC236}">
                      <a16:creationId xmlns:a16="http://schemas.microsoft.com/office/drawing/2014/main" id="{5CD27752-9D6B-42E0-872E-63F802C7AC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1" y="2346"/>
                  <a:ext cx="223" cy="196"/>
                </a:xfrm>
                <a:custGeom>
                  <a:avLst/>
                  <a:gdLst>
                    <a:gd name="T0" fmla="*/ 7 w 671"/>
                    <a:gd name="T1" fmla="*/ 417 h 588"/>
                    <a:gd name="T2" fmla="*/ 129 w 671"/>
                    <a:gd name="T3" fmla="*/ 577 h 588"/>
                    <a:gd name="T4" fmla="*/ 125 w 671"/>
                    <a:gd name="T5" fmla="*/ 580 h 588"/>
                    <a:gd name="T6" fmla="*/ 130 w 671"/>
                    <a:gd name="T7" fmla="*/ 588 h 588"/>
                    <a:gd name="T8" fmla="*/ 145 w 671"/>
                    <a:gd name="T9" fmla="*/ 575 h 588"/>
                    <a:gd name="T10" fmla="*/ 142 w 671"/>
                    <a:gd name="T11" fmla="*/ 571 h 588"/>
                    <a:gd name="T12" fmla="*/ 149 w 671"/>
                    <a:gd name="T13" fmla="*/ 565 h 588"/>
                    <a:gd name="T14" fmla="*/ 152 w 671"/>
                    <a:gd name="T15" fmla="*/ 569 h 588"/>
                    <a:gd name="T16" fmla="*/ 399 w 671"/>
                    <a:gd name="T17" fmla="*/ 383 h 588"/>
                    <a:gd name="T18" fmla="*/ 397 w 671"/>
                    <a:gd name="T19" fmla="*/ 380 h 588"/>
                    <a:gd name="T20" fmla="*/ 411 w 671"/>
                    <a:gd name="T21" fmla="*/ 368 h 588"/>
                    <a:gd name="T22" fmla="*/ 415 w 671"/>
                    <a:gd name="T23" fmla="*/ 373 h 588"/>
                    <a:gd name="T24" fmla="*/ 638 w 671"/>
                    <a:gd name="T25" fmla="*/ 205 h 588"/>
                    <a:gd name="T26" fmla="*/ 631 w 671"/>
                    <a:gd name="T27" fmla="*/ 198 h 588"/>
                    <a:gd name="T28" fmla="*/ 635 w 671"/>
                    <a:gd name="T29" fmla="*/ 195 h 588"/>
                    <a:gd name="T30" fmla="*/ 638 w 671"/>
                    <a:gd name="T31" fmla="*/ 199 h 588"/>
                    <a:gd name="T32" fmla="*/ 644 w 671"/>
                    <a:gd name="T33" fmla="*/ 194 h 588"/>
                    <a:gd name="T34" fmla="*/ 642 w 671"/>
                    <a:gd name="T35" fmla="*/ 190 h 588"/>
                    <a:gd name="T36" fmla="*/ 671 w 671"/>
                    <a:gd name="T37" fmla="*/ 168 h 588"/>
                    <a:gd name="T38" fmla="*/ 552 w 671"/>
                    <a:gd name="T39" fmla="*/ 8 h 588"/>
                    <a:gd name="T40" fmla="*/ 554 w 671"/>
                    <a:gd name="T41" fmla="*/ 5 h 588"/>
                    <a:gd name="T42" fmla="*/ 550 w 671"/>
                    <a:gd name="T43" fmla="*/ 0 h 588"/>
                    <a:gd name="T44" fmla="*/ 0 w 671"/>
                    <a:gd name="T45" fmla="*/ 415 h 588"/>
                    <a:gd name="T46" fmla="*/ 4 w 671"/>
                    <a:gd name="T47" fmla="*/ 420 h 588"/>
                    <a:gd name="T48" fmla="*/ 7 w 671"/>
                    <a:gd name="T49" fmla="*/ 417 h 588"/>
                    <a:gd name="T50" fmla="*/ 7 w 671"/>
                    <a:gd name="T51" fmla="*/ 417 h 5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71" h="588">
                      <a:moveTo>
                        <a:pt x="7" y="417"/>
                      </a:moveTo>
                      <a:lnTo>
                        <a:pt x="129" y="577"/>
                      </a:lnTo>
                      <a:lnTo>
                        <a:pt x="125" y="580"/>
                      </a:lnTo>
                      <a:lnTo>
                        <a:pt x="130" y="588"/>
                      </a:lnTo>
                      <a:lnTo>
                        <a:pt x="145" y="575"/>
                      </a:lnTo>
                      <a:lnTo>
                        <a:pt x="142" y="571"/>
                      </a:lnTo>
                      <a:lnTo>
                        <a:pt x="149" y="565"/>
                      </a:lnTo>
                      <a:lnTo>
                        <a:pt x="152" y="569"/>
                      </a:lnTo>
                      <a:lnTo>
                        <a:pt x="399" y="383"/>
                      </a:lnTo>
                      <a:lnTo>
                        <a:pt x="397" y="380"/>
                      </a:lnTo>
                      <a:lnTo>
                        <a:pt x="411" y="368"/>
                      </a:lnTo>
                      <a:lnTo>
                        <a:pt x="415" y="373"/>
                      </a:lnTo>
                      <a:lnTo>
                        <a:pt x="638" y="205"/>
                      </a:lnTo>
                      <a:lnTo>
                        <a:pt x="631" y="198"/>
                      </a:lnTo>
                      <a:lnTo>
                        <a:pt x="635" y="195"/>
                      </a:lnTo>
                      <a:lnTo>
                        <a:pt x="638" y="199"/>
                      </a:lnTo>
                      <a:lnTo>
                        <a:pt x="644" y="194"/>
                      </a:lnTo>
                      <a:lnTo>
                        <a:pt x="642" y="190"/>
                      </a:lnTo>
                      <a:lnTo>
                        <a:pt x="671" y="168"/>
                      </a:lnTo>
                      <a:lnTo>
                        <a:pt x="552" y="8"/>
                      </a:lnTo>
                      <a:lnTo>
                        <a:pt x="554" y="5"/>
                      </a:lnTo>
                      <a:lnTo>
                        <a:pt x="550" y="0"/>
                      </a:lnTo>
                      <a:lnTo>
                        <a:pt x="0" y="415"/>
                      </a:lnTo>
                      <a:lnTo>
                        <a:pt x="4" y="420"/>
                      </a:lnTo>
                      <a:lnTo>
                        <a:pt x="7" y="417"/>
                      </a:lnTo>
                      <a:lnTo>
                        <a:pt x="7" y="417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72" name="Line 616">
                  <a:extLst>
                    <a:ext uri="{FF2B5EF4-FFF2-40B4-BE49-F238E27FC236}">
                      <a16:creationId xmlns:a16="http://schemas.microsoft.com/office/drawing/2014/main" id="{7BD901A8-AF0A-44A5-9F31-80E63A0123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23" y="2349"/>
                  <a:ext cx="182" cy="136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73" name="Line 617">
                  <a:extLst>
                    <a:ext uri="{FF2B5EF4-FFF2-40B4-BE49-F238E27FC236}">
                      <a16:creationId xmlns:a16="http://schemas.microsoft.com/office/drawing/2014/main" id="{C3809AF1-2336-4967-82A9-9A0622A39B3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64" y="2402"/>
                  <a:ext cx="180" cy="137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74" name="Line 618">
                  <a:extLst>
                    <a:ext uri="{FF2B5EF4-FFF2-40B4-BE49-F238E27FC236}">
                      <a16:creationId xmlns:a16="http://schemas.microsoft.com/office/drawing/2014/main" id="{BDC016E8-838F-4902-AA02-A387841D0C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133" y="2478"/>
                  <a:ext cx="40" cy="5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75" name="Freeform 619">
                  <a:extLst>
                    <a:ext uri="{FF2B5EF4-FFF2-40B4-BE49-F238E27FC236}">
                      <a16:creationId xmlns:a16="http://schemas.microsoft.com/office/drawing/2014/main" id="{92DA0B80-DE54-4A3F-ACA2-7A98507F2F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26" y="2479"/>
                  <a:ext cx="45" cy="58"/>
                </a:xfrm>
                <a:custGeom>
                  <a:avLst/>
                  <a:gdLst>
                    <a:gd name="T0" fmla="*/ 120 w 137"/>
                    <a:gd name="T1" fmla="*/ 172 h 172"/>
                    <a:gd name="T2" fmla="*/ 0 w 137"/>
                    <a:gd name="T3" fmla="*/ 12 h 172"/>
                    <a:gd name="T4" fmla="*/ 16 w 137"/>
                    <a:gd name="T5" fmla="*/ 0 h 172"/>
                    <a:gd name="T6" fmla="*/ 137 w 137"/>
                    <a:gd name="T7" fmla="*/ 160 h 172"/>
                    <a:gd name="T8" fmla="*/ 120 w 137"/>
                    <a:gd name="T9" fmla="*/ 172 h 172"/>
                    <a:gd name="T10" fmla="*/ 120 w 137"/>
                    <a:gd name="T11" fmla="*/ 17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7" h="172">
                      <a:moveTo>
                        <a:pt x="120" y="172"/>
                      </a:moveTo>
                      <a:lnTo>
                        <a:pt x="0" y="12"/>
                      </a:lnTo>
                      <a:lnTo>
                        <a:pt x="16" y="0"/>
                      </a:lnTo>
                      <a:lnTo>
                        <a:pt x="137" y="160"/>
                      </a:lnTo>
                      <a:lnTo>
                        <a:pt x="120" y="172"/>
                      </a:lnTo>
                      <a:lnTo>
                        <a:pt x="120" y="17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76" name="Line 620">
                  <a:extLst>
                    <a:ext uri="{FF2B5EF4-FFF2-40B4-BE49-F238E27FC236}">
                      <a16:creationId xmlns:a16="http://schemas.microsoft.com/office/drawing/2014/main" id="{29DAB968-F135-4A06-B7D7-40268760DA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182" y="2508"/>
                  <a:ext cx="8" cy="1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77" name="Line 621">
                  <a:extLst>
                    <a:ext uri="{FF2B5EF4-FFF2-40B4-BE49-F238E27FC236}">
                      <a16:creationId xmlns:a16="http://schemas.microsoft.com/office/drawing/2014/main" id="{02B2BEF1-EE28-4114-89C8-2CA4836661C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174" y="2496"/>
                  <a:ext cx="4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78" name="Line 622">
                  <a:extLst>
                    <a:ext uri="{FF2B5EF4-FFF2-40B4-BE49-F238E27FC236}">
                      <a16:creationId xmlns:a16="http://schemas.microsoft.com/office/drawing/2014/main" id="{9C80D61B-BD23-4D72-AC89-5502A32B0F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172" y="2494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79" name="Line 623">
                  <a:extLst>
                    <a:ext uri="{FF2B5EF4-FFF2-40B4-BE49-F238E27FC236}">
                      <a16:creationId xmlns:a16="http://schemas.microsoft.com/office/drawing/2014/main" id="{B03B12E8-FC4B-4477-90DC-C8C04A9ED9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150" y="2465"/>
                  <a:ext cx="22" cy="2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80" name="Line 624">
                  <a:extLst>
                    <a:ext uri="{FF2B5EF4-FFF2-40B4-BE49-F238E27FC236}">
                      <a16:creationId xmlns:a16="http://schemas.microsoft.com/office/drawing/2014/main" id="{5604A1B5-0E22-4BE7-887C-120BAC2A35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197" y="2494"/>
                  <a:ext cx="9" cy="1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81" name="Line 625">
                  <a:extLst>
                    <a:ext uri="{FF2B5EF4-FFF2-40B4-BE49-F238E27FC236}">
                      <a16:creationId xmlns:a16="http://schemas.microsoft.com/office/drawing/2014/main" id="{6CA516A9-846E-461E-876F-63B8B504DB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190" y="2485"/>
                  <a:ext cx="2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82" name="Line 626">
                  <a:extLst>
                    <a:ext uri="{FF2B5EF4-FFF2-40B4-BE49-F238E27FC236}">
                      <a16:creationId xmlns:a16="http://schemas.microsoft.com/office/drawing/2014/main" id="{583B89C8-5145-450F-8193-7CE685DEEA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166" y="2453"/>
                  <a:ext cx="23" cy="3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83" name="Line 627">
                  <a:extLst>
                    <a:ext uri="{FF2B5EF4-FFF2-40B4-BE49-F238E27FC236}">
                      <a16:creationId xmlns:a16="http://schemas.microsoft.com/office/drawing/2014/main" id="{AF98F133-311C-4E5F-A5A7-CF28DF6E31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213" y="2480"/>
                  <a:ext cx="10" cy="1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84" name="Line 628">
                  <a:extLst>
                    <a:ext uri="{FF2B5EF4-FFF2-40B4-BE49-F238E27FC236}">
                      <a16:creationId xmlns:a16="http://schemas.microsoft.com/office/drawing/2014/main" id="{C9C42C7B-D962-4564-9A26-A0DCD697C2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183" y="2441"/>
                  <a:ext cx="24" cy="3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85" name="Line 629">
                  <a:extLst>
                    <a:ext uri="{FF2B5EF4-FFF2-40B4-BE49-F238E27FC236}">
                      <a16:creationId xmlns:a16="http://schemas.microsoft.com/office/drawing/2014/main" id="{3A0D4A1D-5353-449F-83DF-F1C6362A6B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229" y="2472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86" name="Line 630">
                  <a:extLst>
                    <a:ext uri="{FF2B5EF4-FFF2-40B4-BE49-F238E27FC236}">
                      <a16:creationId xmlns:a16="http://schemas.microsoft.com/office/drawing/2014/main" id="{FACE94D4-B70E-4404-BDD9-94A1ACE37D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197" y="2430"/>
                  <a:ext cx="27" cy="3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87" name="Line 631">
                  <a:extLst>
                    <a:ext uri="{FF2B5EF4-FFF2-40B4-BE49-F238E27FC236}">
                      <a16:creationId xmlns:a16="http://schemas.microsoft.com/office/drawing/2014/main" id="{48120970-EB22-43EA-9BD3-460DDBE655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246" y="2459"/>
                  <a:ext cx="9" cy="1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88" name="Line 632">
                  <a:extLst>
                    <a:ext uri="{FF2B5EF4-FFF2-40B4-BE49-F238E27FC236}">
                      <a16:creationId xmlns:a16="http://schemas.microsoft.com/office/drawing/2014/main" id="{B07460C3-8036-4AC9-A82F-212BB5A643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214" y="2417"/>
                  <a:ext cx="26" cy="3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89" name="Line 633">
                  <a:extLst>
                    <a:ext uri="{FF2B5EF4-FFF2-40B4-BE49-F238E27FC236}">
                      <a16:creationId xmlns:a16="http://schemas.microsoft.com/office/drawing/2014/main" id="{82995633-B705-4664-B016-CD12FCA44E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260" y="2446"/>
                  <a:ext cx="9" cy="1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90" name="Line 634">
                  <a:extLst>
                    <a:ext uri="{FF2B5EF4-FFF2-40B4-BE49-F238E27FC236}">
                      <a16:creationId xmlns:a16="http://schemas.microsoft.com/office/drawing/2014/main" id="{51ED2252-DB3F-4450-A866-51F7716126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229" y="2405"/>
                  <a:ext cx="25" cy="3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91" name="Line 635">
                  <a:extLst>
                    <a:ext uri="{FF2B5EF4-FFF2-40B4-BE49-F238E27FC236}">
                      <a16:creationId xmlns:a16="http://schemas.microsoft.com/office/drawing/2014/main" id="{1C7BAD17-5EF4-4DBE-8771-AD1A436540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278" y="2431"/>
                  <a:ext cx="10" cy="1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92" name="Line 636">
                  <a:extLst>
                    <a:ext uri="{FF2B5EF4-FFF2-40B4-BE49-F238E27FC236}">
                      <a16:creationId xmlns:a16="http://schemas.microsoft.com/office/drawing/2014/main" id="{F42186AF-100E-49C1-9D0E-9387A6C59D6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248" y="2391"/>
                  <a:ext cx="22" cy="3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93" name="Line 637">
                  <a:extLst>
                    <a:ext uri="{FF2B5EF4-FFF2-40B4-BE49-F238E27FC236}">
                      <a16:creationId xmlns:a16="http://schemas.microsoft.com/office/drawing/2014/main" id="{7123D2AA-D33D-4289-B13C-B216AFD42F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296" y="2423"/>
                  <a:ext cx="8" cy="1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94" name="Line 638">
                  <a:extLst>
                    <a:ext uri="{FF2B5EF4-FFF2-40B4-BE49-F238E27FC236}">
                      <a16:creationId xmlns:a16="http://schemas.microsoft.com/office/drawing/2014/main" id="{13590858-54E3-4EC0-9799-BD599CCCB7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294" y="2420"/>
                  <a:ext cx="2" cy="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95" name="Line 639">
                  <a:extLst>
                    <a:ext uri="{FF2B5EF4-FFF2-40B4-BE49-F238E27FC236}">
                      <a16:creationId xmlns:a16="http://schemas.microsoft.com/office/drawing/2014/main" id="{B2DCB561-7B1B-4412-B6D8-C441F67675B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283" y="2405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96" name="Line 640">
                  <a:extLst>
                    <a:ext uri="{FF2B5EF4-FFF2-40B4-BE49-F238E27FC236}">
                      <a16:creationId xmlns:a16="http://schemas.microsoft.com/office/drawing/2014/main" id="{AD3A2470-AFA7-4113-8A35-DE1274848F7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312" y="2412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97" name="Line 641">
                  <a:extLst>
                    <a:ext uri="{FF2B5EF4-FFF2-40B4-BE49-F238E27FC236}">
                      <a16:creationId xmlns:a16="http://schemas.microsoft.com/office/drawing/2014/main" id="{BAB9EB30-173D-4FA7-ACEC-2C8852694E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264" y="2380"/>
                  <a:ext cx="18" cy="2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98" name="Line 642">
                  <a:extLst>
                    <a:ext uri="{FF2B5EF4-FFF2-40B4-BE49-F238E27FC236}">
                      <a16:creationId xmlns:a16="http://schemas.microsoft.com/office/drawing/2014/main" id="{5FE8D7CD-734B-48EE-ABDD-3058914580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314" y="2416"/>
                  <a:ext cx="5" cy="6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699" name="Line 643">
                  <a:extLst>
                    <a:ext uri="{FF2B5EF4-FFF2-40B4-BE49-F238E27FC236}">
                      <a16:creationId xmlns:a16="http://schemas.microsoft.com/office/drawing/2014/main" id="{4679DF88-C224-48FE-8626-D6549C5CD7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277" y="2367"/>
                  <a:ext cx="19" cy="2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00" name="Line 644">
                  <a:extLst>
                    <a:ext uri="{FF2B5EF4-FFF2-40B4-BE49-F238E27FC236}">
                      <a16:creationId xmlns:a16="http://schemas.microsoft.com/office/drawing/2014/main" id="{F707AC34-3F0F-45BA-9A84-E4D55E1311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320" y="2397"/>
                  <a:ext cx="11" cy="1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01" name="Line 645">
                  <a:extLst>
                    <a:ext uri="{FF2B5EF4-FFF2-40B4-BE49-F238E27FC236}">
                      <a16:creationId xmlns:a16="http://schemas.microsoft.com/office/drawing/2014/main" id="{4F3A3205-4ADC-409C-9501-80FD65D4E4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291" y="2359"/>
                  <a:ext cx="8" cy="1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02" name="Line 646">
                  <a:extLst>
                    <a:ext uri="{FF2B5EF4-FFF2-40B4-BE49-F238E27FC236}">
                      <a16:creationId xmlns:a16="http://schemas.microsoft.com/office/drawing/2014/main" id="{C38225B7-EDC8-4687-B21F-A0B77010E1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301" y="2372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03" name="Freeform 647">
                  <a:extLst>
                    <a:ext uri="{FF2B5EF4-FFF2-40B4-BE49-F238E27FC236}">
                      <a16:creationId xmlns:a16="http://schemas.microsoft.com/office/drawing/2014/main" id="{C4625B61-47ED-4B5F-A921-45CF8AD431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2" y="2348"/>
                  <a:ext cx="43" cy="56"/>
                </a:xfrm>
                <a:custGeom>
                  <a:avLst/>
                  <a:gdLst>
                    <a:gd name="T0" fmla="*/ 0 w 129"/>
                    <a:gd name="T1" fmla="*/ 7 h 167"/>
                    <a:gd name="T2" fmla="*/ 121 w 129"/>
                    <a:gd name="T3" fmla="*/ 167 h 167"/>
                    <a:gd name="T4" fmla="*/ 129 w 129"/>
                    <a:gd name="T5" fmla="*/ 160 h 167"/>
                    <a:gd name="T6" fmla="*/ 117 w 129"/>
                    <a:gd name="T7" fmla="*/ 143 h 167"/>
                    <a:gd name="T8" fmla="*/ 120 w 129"/>
                    <a:gd name="T9" fmla="*/ 141 h 167"/>
                    <a:gd name="T10" fmla="*/ 118 w 129"/>
                    <a:gd name="T11" fmla="*/ 140 h 167"/>
                    <a:gd name="T12" fmla="*/ 114 w 129"/>
                    <a:gd name="T13" fmla="*/ 142 h 167"/>
                    <a:gd name="T14" fmla="*/ 111 w 129"/>
                    <a:gd name="T15" fmla="*/ 137 h 167"/>
                    <a:gd name="T16" fmla="*/ 114 w 129"/>
                    <a:gd name="T17" fmla="*/ 134 h 167"/>
                    <a:gd name="T18" fmla="*/ 108 w 129"/>
                    <a:gd name="T19" fmla="*/ 125 h 167"/>
                    <a:gd name="T20" fmla="*/ 105 w 129"/>
                    <a:gd name="T21" fmla="*/ 128 h 167"/>
                    <a:gd name="T22" fmla="*/ 101 w 129"/>
                    <a:gd name="T23" fmla="*/ 123 h 167"/>
                    <a:gd name="T24" fmla="*/ 104 w 129"/>
                    <a:gd name="T25" fmla="*/ 120 h 167"/>
                    <a:gd name="T26" fmla="*/ 98 w 129"/>
                    <a:gd name="T27" fmla="*/ 112 h 167"/>
                    <a:gd name="T28" fmla="*/ 95 w 129"/>
                    <a:gd name="T29" fmla="*/ 115 h 167"/>
                    <a:gd name="T30" fmla="*/ 85 w 129"/>
                    <a:gd name="T31" fmla="*/ 102 h 167"/>
                    <a:gd name="T32" fmla="*/ 88 w 129"/>
                    <a:gd name="T33" fmla="*/ 99 h 167"/>
                    <a:gd name="T34" fmla="*/ 86 w 129"/>
                    <a:gd name="T35" fmla="*/ 97 h 167"/>
                    <a:gd name="T36" fmla="*/ 91 w 129"/>
                    <a:gd name="T37" fmla="*/ 94 h 167"/>
                    <a:gd name="T38" fmla="*/ 85 w 129"/>
                    <a:gd name="T39" fmla="*/ 85 h 167"/>
                    <a:gd name="T40" fmla="*/ 77 w 129"/>
                    <a:gd name="T41" fmla="*/ 91 h 167"/>
                    <a:gd name="T42" fmla="*/ 62 w 129"/>
                    <a:gd name="T43" fmla="*/ 72 h 167"/>
                    <a:gd name="T44" fmla="*/ 66 w 129"/>
                    <a:gd name="T45" fmla="*/ 69 h 167"/>
                    <a:gd name="T46" fmla="*/ 62 w 129"/>
                    <a:gd name="T47" fmla="*/ 64 h 167"/>
                    <a:gd name="T48" fmla="*/ 58 w 129"/>
                    <a:gd name="T49" fmla="*/ 67 h 167"/>
                    <a:gd name="T50" fmla="*/ 9 w 129"/>
                    <a:gd name="T51" fmla="*/ 0 h 167"/>
                    <a:gd name="T52" fmla="*/ 0 w 129"/>
                    <a:gd name="T53" fmla="*/ 7 h 167"/>
                    <a:gd name="T54" fmla="*/ 0 w 129"/>
                    <a:gd name="T55" fmla="*/ 7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29" h="167">
                      <a:moveTo>
                        <a:pt x="0" y="7"/>
                      </a:moveTo>
                      <a:lnTo>
                        <a:pt x="121" y="167"/>
                      </a:lnTo>
                      <a:lnTo>
                        <a:pt x="129" y="160"/>
                      </a:lnTo>
                      <a:lnTo>
                        <a:pt x="117" y="143"/>
                      </a:lnTo>
                      <a:lnTo>
                        <a:pt x="120" y="141"/>
                      </a:lnTo>
                      <a:lnTo>
                        <a:pt x="118" y="140"/>
                      </a:lnTo>
                      <a:lnTo>
                        <a:pt x="114" y="142"/>
                      </a:lnTo>
                      <a:lnTo>
                        <a:pt x="111" y="137"/>
                      </a:lnTo>
                      <a:lnTo>
                        <a:pt x="114" y="134"/>
                      </a:lnTo>
                      <a:lnTo>
                        <a:pt x="108" y="125"/>
                      </a:lnTo>
                      <a:lnTo>
                        <a:pt x="105" y="128"/>
                      </a:lnTo>
                      <a:lnTo>
                        <a:pt x="101" y="123"/>
                      </a:lnTo>
                      <a:lnTo>
                        <a:pt x="104" y="120"/>
                      </a:lnTo>
                      <a:lnTo>
                        <a:pt x="98" y="112"/>
                      </a:lnTo>
                      <a:lnTo>
                        <a:pt x="95" y="115"/>
                      </a:lnTo>
                      <a:lnTo>
                        <a:pt x="85" y="102"/>
                      </a:lnTo>
                      <a:lnTo>
                        <a:pt x="88" y="99"/>
                      </a:lnTo>
                      <a:lnTo>
                        <a:pt x="86" y="97"/>
                      </a:lnTo>
                      <a:lnTo>
                        <a:pt x="91" y="94"/>
                      </a:lnTo>
                      <a:lnTo>
                        <a:pt x="85" y="85"/>
                      </a:lnTo>
                      <a:lnTo>
                        <a:pt x="77" y="91"/>
                      </a:lnTo>
                      <a:lnTo>
                        <a:pt x="62" y="72"/>
                      </a:lnTo>
                      <a:lnTo>
                        <a:pt x="66" y="69"/>
                      </a:lnTo>
                      <a:lnTo>
                        <a:pt x="62" y="64"/>
                      </a:lnTo>
                      <a:lnTo>
                        <a:pt x="58" y="67"/>
                      </a:lnTo>
                      <a:lnTo>
                        <a:pt x="9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04" name="Freeform 648">
                  <a:extLst>
                    <a:ext uri="{FF2B5EF4-FFF2-40B4-BE49-F238E27FC236}">
                      <a16:creationId xmlns:a16="http://schemas.microsoft.com/office/drawing/2014/main" id="{076ECA79-4CDD-418A-A8E5-D5DC498DED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81" y="2526"/>
                  <a:ext cx="30" cy="17"/>
                </a:xfrm>
                <a:custGeom>
                  <a:avLst/>
                  <a:gdLst>
                    <a:gd name="T0" fmla="*/ 0 w 91"/>
                    <a:gd name="T1" fmla="*/ 12 h 51"/>
                    <a:gd name="T2" fmla="*/ 30 w 91"/>
                    <a:gd name="T3" fmla="*/ 51 h 51"/>
                    <a:gd name="T4" fmla="*/ 35 w 91"/>
                    <a:gd name="T5" fmla="*/ 46 h 51"/>
                    <a:gd name="T6" fmla="*/ 14 w 91"/>
                    <a:gd name="T7" fmla="*/ 17 h 51"/>
                    <a:gd name="T8" fmla="*/ 83 w 91"/>
                    <a:gd name="T9" fmla="*/ 10 h 51"/>
                    <a:gd name="T10" fmla="*/ 91 w 91"/>
                    <a:gd name="T11" fmla="*/ 4 h 51"/>
                    <a:gd name="T12" fmla="*/ 14 w 91"/>
                    <a:gd name="T13" fmla="*/ 12 h 51"/>
                    <a:gd name="T14" fmla="*/ 17 w 91"/>
                    <a:gd name="T15" fmla="*/ 0 h 51"/>
                    <a:gd name="T16" fmla="*/ 0 w 91"/>
                    <a:gd name="T17" fmla="*/ 12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1" h="51">
                      <a:moveTo>
                        <a:pt x="0" y="12"/>
                      </a:moveTo>
                      <a:lnTo>
                        <a:pt x="30" y="51"/>
                      </a:lnTo>
                      <a:lnTo>
                        <a:pt x="35" y="46"/>
                      </a:lnTo>
                      <a:lnTo>
                        <a:pt x="14" y="17"/>
                      </a:lnTo>
                      <a:lnTo>
                        <a:pt x="83" y="10"/>
                      </a:lnTo>
                      <a:lnTo>
                        <a:pt x="91" y="4"/>
                      </a:lnTo>
                      <a:lnTo>
                        <a:pt x="14" y="12"/>
                      </a:lnTo>
                      <a:lnTo>
                        <a:pt x="17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05" name="Freeform 649">
                  <a:extLst>
                    <a:ext uri="{FF2B5EF4-FFF2-40B4-BE49-F238E27FC236}">
                      <a16:creationId xmlns:a16="http://schemas.microsoft.com/office/drawing/2014/main" id="{DDC1045E-4D17-4EEA-9F8B-EE9B0C0B007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08" y="2498"/>
                  <a:ext cx="25" cy="21"/>
                </a:xfrm>
                <a:custGeom>
                  <a:avLst/>
                  <a:gdLst>
                    <a:gd name="T0" fmla="*/ 0 w 77"/>
                    <a:gd name="T1" fmla="*/ 36 h 64"/>
                    <a:gd name="T2" fmla="*/ 19 w 77"/>
                    <a:gd name="T3" fmla="*/ 40 h 64"/>
                    <a:gd name="T4" fmla="*/ 37 w 77"/>
                    <a:gd name="T5" fmla="*/ 36 h 64"/>
                    <a:gd name="T6" fmla="*/ 39 w 77"/>
                    <a:gd name="T7" fmla="*/ 38 h 64"/>
                    <a:gd name="T8" fmla="*/ 36 w 77"/>
                    <a:gd name="T9" fmla="*/ 40 h 64"/>
                    <a:gd name="T10" fmla="*/ 37 w 77"/>
                    <a:gd name="T11" fmla="*/ 43 h 64"/>
                    <a:gd name="T12" fmla="*/ 41 w 77"/>
                    <a:gd name="T13" fmla="*/ 40 h 64"/>
                    <a:gd name="T14" fmla="*/ 45 w 77"/>
                    <a:gd name="T15" fmla="*/ 47 h 64"/>
                    <a:gd name="T16" fmla="*/ 41 w 77"/>
                    <a:gd name="T17" fmla="*/ 61 h 64"/>
                    <a:gd name="T18" fmla="*/ 43 w 77"/>
                    <a:gd name="T19" fmla="*/ 64 h 64"/>
                    <a:gd name="T20" fmla="*/ 77 w 77"/>
                    <a:gd name="T21" fmla="*/ 39 h 64"/>
                    <a:gd name="T22" fmla="*/ 73 w 77"/>
                    <a:gd name="T23" fmla="*/ 34 h 64"/>
                    <a:gd name="T24" fmla="*/ 62 w 77"/>
                    <a:gd name="T25" fmla="*/ 42 h 64"/>
                    <a:gd name="T26" fmla="*/ 49 w 77"/>
                    <a:gd name="T27" fmla="*/ 40 h 64"/>
                    <a:gd name="T28" fmla="*/ 42 w 77"/>
                    <a:gd name="T29" fmla="*/ 32 h 64"/>
                    <a:gd name="T30" fmla="*/ 49 w 77"/>
                    <a:gd name="T31" fmla="*/ 0 h 64"/>
                    <a:gd name="T32" fmla="*/ 0 w 77"/>
                    <a:gd name="T33" fmla="*/ 36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7" h="64">
                      <a:moveTo>
                        <a:pt x="0" y="36"/>
                      </a:moveTo>
                      <a:lnTo>
                        <a:pt x="19" y="40"/>
                      </a:lnTo>
                      <a:lnTo>
                        <a:pt x="37" y="36"/>
                      </a:lnTo>
                      <a:lnTo>
                        <a:pt x="39" y="38"/>
                      </a:lnTo>
                      <a:lnTo>
                        <a:pt x="36" y="40"/>
                      </a:lnTo>
                      <a:lnTo>
                        <a:pt x="37" y="43"/>
                      </a:lnTo>
                      <a:lnTo>
                        <a:pt x="41" y="40"/>
                      </a:lnTo>
                      <a:lnTo>
                        <a:pt x="45" y="47"/>
                      </a:lnTo>
                      <a:lnTo>
                        <a:pt x="41" y="61"/>
                      </a:lnTo>
                      <a:lnTo>
                        <a:pt x="43" y="64"/>
                      </a:lnTo>
                      <a:lnTo>
                        <a:pt x="77" y="39"/>
                      </a:lnTo>
                      <a:lnTo>
                        <a:pt x="73" y="34"/>
                      </a:lnTo>
                      <a:lnTo>
                        <a:pt x="62" y="42"/>
                      </a:lnTo>
                      <a:lnTo>
                        <a:pt x="49" y="40"/>
                      </a:lnTo>
                      <a:lnTo>
                        <a:pt x="42" y="32"/>
                      </a:lnTo>
                      <a:lnTo>
                        <a:pt x="49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06" name="Freeform 650">
                  <a:extLst>
                    <a:ext uri="{FF2B5EF4-FFF2-40B4-BE49-F238E27FC236}">
                      <a16:creationId xmlns:a16="http://schemas.microsoft.com/office/drawing/2014/main" id="{126DA7AD-0102-4624-8E83-859629E627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0" y="2451"/>
                  <a:ext cx="31" cy="20"/>
                </a:xfrm>
                <a:custGeom>
                  <a:avLst/>
                  <a:gdLst>
                    <a:gd name="T0" fmla="*/ 87 w 92"/>
                    <a:gd name="T1" fmla="*/ 3 h 60"/>
                    <a:gd name="T2" fmla="*/ 83 w 92"/>
                    <a:gd name="T3" fmla="*/ 12 h 60"/>
                    <a:gd name="T4" fmla="*/ 75 w 92"/>
                    <a:gd name="T5" fmla="*/ 21 h 60"/>
                    <a:gd name="T6" fmla="*/ 69 w 92"/>
                    <a:gd name="T7" fmla="*/ 30 h 60"/>
                    <a:gd name="T8" fmla="*/ 62 w 92"/>
                    <a:gd name="T9" fmla="*/ 35 h 60"/>
                    <a:gd name="T10" fmla="*/ 53 w 92"/>
                    <a:gd name="T11" fmla="*/ 39 h 60"/>
                    <a:gd name="T12" fmla="*/ 47 w 92"/>
                    <a:gd name="T13" fmla="*/ 43 h 60"/>
                    <a:gd name="T14" fmla="*/ 39 w 92"/>
                    <a:gd name="T15" fmla="*/ 46 h 60"/>
                    <a:gd name="T16" fmla="*/ 30 w 92"/>
                    <a:gd name="T17" fmla="*/ 47 h 60"/>
                    <a:gd name="T18" fmla="*/ 29 w 92"/>
                    <a:gd name="T19" fmla="*/ 47 h 60"/>
                    <a:gd name="T20" fmla="*/ 26 w 92"/>
                    <a:gd name="T21" fmla="*/ 50 h 60"/>
                    <a:gd name="T22" fmla="*/ 22 w 92"/>
                    <a:gd name="T23" fmla="*/ 52 h 60"/>
                    <a:gd name="T24" fmla="*/ 18 w 92"/>
                    <a:gd name="T25" fmla="*/ 54 h 60"/>
                    <a:gd name="T26" fmla="*/ 16 w 92"/>
                    <a:gd name="T27" fmla="*/ 54 h 60"/>
                    <a:gd name="T28" fmla="*/ 12 w 92"/>
                    <a:gd name="T29" fmla="*/ 56 h 60"/>
                    <a:gd name="T30" fmla="*/ 8 w 92"/>
                    <a:gd name="T31" fmla="*/ 57 h 60"/>
                    <a:gd name="T32" fmla="*/ 5 w 92"/>
                    <a:gd name="T33" fmla="*/ 55 h 60"/>
                    <a:gd name="T34" fmla="*/ 1 w 92"/>
                    <a:gd name="T35" fmla="*/ 60 h 60"/>
                    <a:gd name="T36" fmla="*/ 4 w 92"/>
                    <a:gd name="T37" fmla="*/ 60 h 60"/>
                    <a:gd name="T38" fmla="*/ 6 w 92"/>
                    <a:gd name="T39" fmla="*/ 60 h 60"/>
                    <a:gd name="T40" fmla="*/ 12 w 92"/>
                    <a:gd name="T41" fmla="*/ 60 h 60"/>
                    <a:gd name="T42" fmla="*/ 16 w 92"/>
                    <a:gd name="T43" fmla="*/ 59 h 60"/>
                    <a:gd name="T44" fmla="*/ 19 w 92"/>
                    <a:gd name="T45" fmla="*/ 56 h 60"/>
                    <a:gd name="T46" fmla="*/ 25 w 92"/>
                    <a:gd name="T47" fmla="*/ 55 h 60"/>
                    <a:gd name="T48" fmla="*/ 27 w 92"/>
                    <a:gd name="T49" fmla="*/ 52 h 60"/>
                    <a:gd name="T50" fmla="*/ 32 w 92"/>
                    <a:gd name="T51" fmla="*/ 50 h 60"/>
                    <a:gd name="T52" fmla="*/ 42 w 92"/>
                    <a:gd name="T53" fmla="*/ 48 h 60"/>
                    <a:gd name="T54" fmla="*/ 49 w 92"/>
                    <a:gd name="T55" fmla="*/ 47 h 60"/>
                    <a:gd name="T56" fmla="*/ 58 w 92"/>
                    <a:gd name="T57" fmla="*/ 42 h 60"/>
                    <a:gd name="T58" fmla="*/ 66 w 92"/>
                    <a:gd name="T59" fmla="*/ 37 h 60"/>
                    <a:gd name="T60" fmla="*/ 74 w 92"/>
                    <a:gd name="T61" fmla="*/ 28 h 60"/>
                    <a:gd name="T62" fmla="*/ 81 w 92"/>
                    <a:gd name="T63" fmla="*/ 20 h 60"/>
                    <a:gd name="T64" fmla="*/ 88 w 92"/>
                    <a:gd name="T65" fmla="*/ 9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92" h="60">
                      <a:moveTo>
                        <a:pt x="92" y="0"/>
                      </a:moveTo>
                      <a:lnTo>
                        <a:pt x="87" y="3"/>
                      </a:lnTo>
                      <a:lnTo>
                        <a:pt x="86" y="7"/>
                      </a:lnTo>
                      <a:lnTo>
                        <a:pt x="83" y="12"/>
                      </a:lnTo>
                      <a:lnTo>
                        <a:pt x="79" y="17"/>
                      </a:lnTo>
                      <a:lnTo>
                        <a:pt x="75" y="21"/>
                      </a:lnTo>
                      <a:lnTo>
                        <a:pt x="73" y="25"/>
                      </a:lnTo>
                      <a:lnTo>
                        <a:pt x="69" y="30"/>
                      </a:lnTo>
                      <a:lnTo>
                        <a:pt x="66" y="31"/>
                      </a:lnTo>
                      <a:lnTo>
                        <a:pt x="62" y="35"/>
                      </a:lnTo>
                      <a:lnTo>
                        <a:pt x="58" y="38"/>
                      </a:lnTo>
                      <a:lnTo>
                        <a:pt x="53" y="39"/>
                      </a:lnTo>
                      <a:lnTo>
                        <a:pt x="51" y="42"/>
                      </a:lnTo>
                      <a:lnTo>
                        <a:pt x="47" y="43"/>
                      </a:lnTo>
                      <a:lnTo>
                        <a:pt x="43" y="44"/>
                      </a:lnTo>
                      <a:lnTo>
                        <a:pt x="39" y="46"/>
                      </a:lnTo>
                      <a:lnTo>
                        <a:pt x="35" y="46"/>
                      </a:lnTo>
                      <a:lnTo>
                        <a:pt x="30" y="47"/>
                      </a:lnTo>
                      <a:lnTo>
                        <a:pt x="30" y="47"/>
                      </a:lnTo>
                      <a:lnTo>
                        <a:pt x="29" y="47"/>
                      </a:lnTo>
                      <a:lnTo>
                        <a:pt x="26" y="48"/>
                      </a:lnTo>
                      <a:lnTo>
                        <a:pt x="26" y="50"/>
                      </a:lnTo>
                      <a:lnTo>
                        <a:pt x="25" y="51"/>
                      </a:lnTo>
                      <a:lnTo>
                        <a:pt x="22" y="52"/>
                      </a:lnTo>
                      <a:lnTo>
                        <a:pt x="21" y="51"/>
                      </a:lnTo>
                      <a:lnTo>
                        <a:pt x="18" y="54"/>
                      </a:lnTo>
                      <a:lnTo>
                        <a:pt x="17" y="54"/>
                      </a:lnTo>
                      <a:lnTo>
                        <a:pt x="16" y="54"/>
                      </a:lnTo>
                      <a:lnTo>
                        <a:pt x="13" y="55"/>
                      </a:lnTo>
                      <a:lnTo>
                        <a:pt x="12" y="56"/>
                      </a:lnTo>
                      <a:lnTo>
                        <a:pt x="10" y="55"/>
                      </a:lnTo>
                      <a:lnTo>
                        <a:pt x="8" y="57"/>
                      </a:lnTo>
                      <a:lnTo>
                        <a:pt x="8" y="56"/>
                      </a:lnTo>
                      <a:lnTo>
                        <a:pt x="5" y="55"/>
                      </a:lnTo>
                      <a:lnTo>
                        <a:pt x="0" y="59"/>
                      </a:lnTo>
                      <a:lnTo>
                        <a:pt x="1" y="60"/>
                      </a:lnTo>
                      <a:lnTo>
                        <a:pt x="2" y="60"/>
                      </a:lnTo>
                      <a:lnTo>
                        <a:pt x="4" y="60"/>
                      </a:lnTo>
                      <a:lnTo>
                        <a:pt x="6" y="60"/>
                      </a:lnTo>
                      <a:lnTo>
                        <a:pt x="6" y="60"/>
                      </a:lnTo>
                      <a:lnTo>
                        <a:pt x="10" y="59"/>
                      </a:lnTo>
                      <a:lnTo>
                        <a:pt x="12" y="60"/>
                      </a:lnTo>
                      <a:lnTo>
                        <a:pt x="14" y="59"/>
                      </a:lnTo>
                      <a:lnTo>
                        <a:pt x="16" y="59"/>
                      </a:lnTo>
                      <a:lnTo>
                        <a:pt x="18" y="57"/>
                      </a:lnTo>
                      <a:lnTo>
                        <a:pt x="19" y="56"/>
                      </a:lnTo>
                      <a:lnTo>
                        <a:pt x="22" y="56"/>
                      </a:lnTo>
                      <a:lnTo>
                        <a:pt x="25" y="55"/>
                      </a:lnTo>
                      <a:lnTo>
                        <a:pt x="26" y="52"/>
                      </a:lnTo>
                      <a:lnTo>
                        <a:pt x="27" y="52"/>
                      </a:lnTo>
                      <a:lnTo>
                        <a:pt x="30" y="50"/>
                      </a:lnTo>
                      <a:lnTo>
                        <a:pt x="32" y="50"/>
                      </a:lnTo>
                      <a:lnTo>
                        <a:pt x="36" y="48"/>
                      </a:lnTo>
                      <a:lnTo>
                        <a:pt x="42" y="48"/>
                      </a:lnTo>
                      <a:lnTo>
                        <a:pt x="45" y="48"/>
                      </a:lnTo>
                      <a:lnTo>
                        <a:pt x="49" y="47"/>
                      </a:lnTo>
                      <a:lnTo>
                        <a:pt x="53" y="43"/>
                      </a:lnTo>
                      <a:lnTo>
                        <a:pt x="58" y="42"/>
                      </a:lnTo>
                      <a:lnTo>
                        <a:pt x="61" y="39"/>
                      </a:lnTo>
                      <a:lnTo>
                        <a:pt x="66" y="37"/>
                      </a:lnTo>
                      <a:lnTo>
                        <a:pt x="72" y="31"/>
                      </a:lnTo>
                      <a:lnTo>
                        <a:pt x="74" y="28"/>
                      </a:lnTo>
                      <a:lnTo>
                        <a:pt x="78" y="25"/>
                      </a:lnTo>
                      <a:lnTo>
                        <a:pt x="81" y="20"/>
                      </a:lnTo>
                      <a:lnTo>
                        <a:pt x="85" y="15"/>
                      </a:lnTo>
                      <a:lnTo>
                        <a:pt x="88" y="9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07" name="Freeform 651">
                  <a:extLst>
                    <a:ext uri="{FF2B5EF4-FFF2-40B4-BE49-F238E27FC236}">
                      <a16:creationId xmlns:a16="http://schemas.microsoft.com/office/drawing/2014/main" id="{AFF18419-16AD-4B77-90AF-4457208EE3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8" y="2461"/>
                  <a:ext cx="9" cy="10"/>
                </a:xfrm>
                <a:custGeom>
                  <a:avLst/>
                  <a:gdLst>
                    <a:gd name="T0" fmla="*/ 0 w 29"/>
                    <a:gd name="T1" fmla="*/ 13 h 30"/>
                    <a:gd name="T2" fmla="*/ 17 w 29"/>
                    <a:gd name="T3" fmla="*/ 0 h 30"/>
                    <a:gd name="T4" fmla="*/ 29 w 29"/>
                    <a:gd name="T5" fmla="*/ 17 h 30"/>
                    <a:gd name="T6" fmla="*/ 13 w 29"/>
                    <a:gd name="T7" fmla="*/ 30 h 30"/>
                    <a:gd name="T8" fmla="*/ 0 w 29"/>
                    <a:gd name="T9" fmla="*/ 1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30">
                      <a:moveTo>
                        <a:pt x="0" y="13"/>
                      </a:moveTo>
                      <a:lnTo>
                        <a:pt x="17" y="0"/>
                      </a:lnTo>
                      <a:lnTo>
                        <a:pt x="29" y="17"/>
                      </a:lnTo>
                      <a:lnTo>
                        <a:pt x="13" y="3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08" name="Freeform 652">
                  <a:extLst>
                    <a:ext uri="{FF2B5EF4-FFF2-40B4-BE49-F238E27FC236}">
                      <a16:creationId xmlns:a16="http://schemas.microsoft.com/office/drawing/2014/main" id="{B7F9CDAE-F730-4A22-8420-E71ACDA582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6" y="2414"/>
                  <a:ext cx="23" cy="22"/>
                </a:xfrm>
                <a:custGeom>
                  <a:avLst/>
                  <a:gdLst>
                    <a:gd name="T0" fmla="*/ 53 w 70"/>
                    <a:gd name="T1" fmla="*/ 53 h 65"/>
                    <a:gd name="T2" fmla="*/ 59 w 70"/>
                    <a:gd name="T3" fmla="*/ 48 h 65"/>
                    <a:gd name="T4" fmla="*/ 63 w 70"/>
                    <a:gd name="T5" fmla="*/ 43 h 65"/>
                    <a:gd name="T6" fmla="*/ 66 w 70"/>
                    <a:gd name="T7" fmla="*/ 36 h 65"/>
                    <a:gd name="T8" fmla="*/ 69 w 70"/>
                    <a:gd name="T9" fmla="*/ 30 h 65"/>
                    <a:gd name="T10" fmla="*/ 70 w 70"/>
                    <a:gd name="T11" fmla="*/ 24 h 65"/>
                    <a:gd name="T12" fmla="*/ 70 w 70"/>
                    <a:gd name="T13" fmla="*/ 18 h 65"/>
                    <a:gd name="T14" fmla="*/ 69 w 70"/>
                    <a:gd name="T15" fmla="*/ 13 h 65"/>
                    <a:gd name="T16" fmla="*/ 65 w 70"/>
                    <a:gd name="T17" fmla="*/ 9 h 65"/>
                    <a:gd name="T18" fmla="*/ 59 w 70"/>
                    <a:gd name="T19" fmla="*/ 4 h 65"/>
                    <a:gd name="T20" fmla="*/ 54 w 70"/>
                    <a:gd name="T21" fmla="*/ 1 h 65"/>
                    <a:gd name="T22" fmla="*/ 49 w 70"/>
                    <a:gd name="T23" fmla="*/ 1 h 65"/>
                    <a:gd name="T24" fmla="*/ 42 w 70"/>
                    <a:gd name="T25" fmla="*/ 1 h 65"/>
                    <a:gd name="T26" fmla="*/ 36 w 70"/>
                    <a:gd name="T27" fmla="*/ 1 h 65"/>
                    <a:gd name="T28" fmla="*/ 28 w 70"/>
                    <a:gd name="T29" fmla="*/ 4 h 65"/>
                    <a:gd name="T30" fmla="*/ 23 w 70"/>
                    <a:gd name="T31" fmla="*/ 6 h 65"/>
                    <a:gd name="T32" fmla="*/ 16 w 70"/>
                    <a:gd name="T33" fmla="*/ 10 h 65"/>
                    <a:gd name="T34" fmla="*/ 11 w 70"/>
                    <a:gd name="T35" fmla="*/ 17 h 65"/>
                    <a:gd name="T36" fmla="*/ 6 w 70"/>
                    <a:gd name="T37" fmla="*/ 22 h 65"/>
                    <a:gd name="T38" fmla="*/ 2 w 70"/>
                    <a:gd name="T39" fmla="*/ 27 h 65"/>
                    <a:gd name="T40" fmla="*/ 0 w 70"/>
                    <a:gd name="T41" fmla="*/ 35 h 65"/>
                    <a:gd name="T42" fmla="*/ 0 w 70"/>
                    <a:gd name="T43" fmla="*/ 41 h 65"/>
                    <a:gd name="T44" fmla="*/ 0 w 70"/>
                    <a:gd name="T45" fmla="*/ 47 h 65"/>
                    <a:gd name="T46" fmla="*/ 1 w 70"/>
                    <a:gd name="T47" fmla="*/ 52 h 65"/>
                    <a:gd name="T48" fmla="*/ 5 w 70"/>
                    <a:gd name="T49" fmla="*/ 57 h 65"/>
                    <a:gd name="T50" fmla="*/ 9 w 70"/>
                    <a:gd name="T51" fmla="*/ 60 h 65"/>
                    <a:gd name="T52" fmla="*/ 14 w 70"/>
                    <a:gd name="T53" fmla="*/ 62 h 65"/>
                    <a:gd name="T54" fmla="*/ 19 w 70"/>
                    <a:gd name="T55" fmla="*/ 65 h 65"/>
                    <a:gd name="T56" fmla="*/ 27 w 70"/>
                    <a:gd name="T57" fmla="*/ 65 h 65"/>
                    <a:gd name="T58" fmla="*/ 33 w 70"/>
                    <a:gd name="T59" fmla="*/ 63 h 65"/>
                    <a:gd name="T60" fmla="*/ 40 w 70"/>
                    <a:gd name="T61" fmla="*/ 61 h 65"/>
                    <a:gd name="T62" fmla="*/ 46 w 70"/>
                    <a:gd name="T63" fmla="*/ 58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0" h="65">
                      <a:moveTo>
                        <a:pt x="50" y="54"/>
                      </a:moveTo>
                      <a:lnTo>
                        <a:pt x="53" y="53"/>
                      </a:lnTo>
                      <a:lnTo>
                        <a:pt x="55" y="50"/>
                      </a:lnTo>
                      <a:lnTo>
                        <a:pt x="59" y="48"/>
                      </a:lnTo>
                      <a:lnTo>
                        <a:pt x="61" y="45"/>
                      </a:lnTo>
                      <a:lnTo>
                        <a:pt x="63" y="43"/>
                      </a:lnTo>
                      <a:lnTo>
                        <a:pt x="65" y="39"/>
                      </a:lnTo>
                      <a:lnTo>
                        <a:pt x="66" y="36"/>
                      </a:lnTo>
                      <a:lnTo>
                        <a:pt x="67" y="34"/>
                      </a:lnTo>
                      <a:lnTo>
                        <a:pt x="69" y="30"/>
                      </a:lnTo>
                      <a:lnTo>
                        <a:pt x="70" y="27"/>
                      </a:lnTo>
                      <a:lnTo>
                        <a:pt x="70" y="24"/>
                      </a:lnTo>
                      <a:lnTo>
                        <a:pt x="70" y="21"/>
                      </a:lnTo>
                      <a:lnTo>
                        <a:pt x="70" y="18"/>
                      </a:lnTo>
                      <a:lnTo>
                        <a:pt x="69" y="15"/>
                      </a:lnTo>
                      <a:lnTo>
                        <a:pt x="69" y="13"/>
                      </a:lnTo>
                      <a:lnTo>
                        <a:pt x="66" y="9"/>
                      </a:lnTo>
                      <a:lnTo>
                        <a:pt x="65" y="9"/>
                      </a:lnTo>
                      <a:lnTo>
                        <a:pt x="62" y="5"/>
                      </a:lnTo>
                      <a:lnTo>
                        <a:pt x="59" y="4"/>
                      </a:lnTo>
                      <a:lnTo>
                        <a:pt x="58" y="2"/>
                      </a:lnTo>
                      <a:lnTo>
                        <a:pt x="54" y="1"/>
                      </a:lnTo>
                      <a:lnTo>
                        <a:pt x="53" y="1"/>
                      </a:lnTo>
                      <a:lnTo>
                        <a:pt x="49" y="1"/>
                      </a:lnTo>
                      <a:lnTo>
                        <a:pt x="45" y="0"/>
                      </a:lnTo>
                      <a:lnTo>
                        <a:pt x="42" y="1"/>
                      </a:lnTo>
                      <a:lnTo>
                        <a:pt x="39" y="0"/>
                      </a:lnTo>
                      <a:lnTo>
                        <a:pt x="36" y="1"/>
                      </a:lnTo>
                      <a:lnTo>
                        <a:pt x="32" y="2"/>
                      </a:lnTo>
                      <a:lnTo>
                        <a:pt x="28" y="4"/>
                      </a:lnTo>
                      <a:lnTo>
                        <a:pt x="27" y="5"/>
                      </a:lnTo>
                      <a:lnTo>
                        <a:pt x="23" y="6"/>
                      </a:lnTo>
                      <a:lnTo>
                        <a:pt x="18" y="10"/>
                      </a:lnTo>
                      <a:lnTo>
                        <a:pt x="16" y="10"/>
                      </a:lnTo>
                      <a:lnTo>
                        <a:pt x="13" y="13"/>
                      </a:lnTo>
                      <a:lnTo>
                        <a:pt x="11" y="17"/>
                      </a:lnTo>
                      <a:lnTo>
                        <a:pt x="7" y="19"/>
                      </a:lnTo>
                      <a:lnTo>
                        <a:pt x="6" y="22"/>
                      </a:lnTo>
                      <a:lnTo>
                        <a:pt x="3" y="24"/>
                      </a:lnTo>
                      <a:lnTo>
                        <a:pt x="2" y="27"/>
                      </a:lnTo>
                      <a:lnTo>
                        <a:pt x="2" y="31"/>
                      </a:lnTo>
                      <a:lnTo>
                        <a:pt x="0" y="35"/>
                      </a:lnTo>
                      <a:lnTo>
                        <a:pt x="0" y="37"/>
                      </a:lnTo>
                      <a:lnTo>
                        <a:pt x="0" y="41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1" y="48"/>
                      </a:lnTo>
                      <a:lnTo>
                        <a:pt x="1" y="52"/>
                      </a:lnTo>
                      <a:lnTo>
                        <a:pt x="5" y="56"/>
                      </a:lnTo>
                      <a:lnTo>
                        <a:pt x="5" y="57"/>
                      </a:lnTo>
                      <a:lnTo>
                        <a:pt x="6" y="58"/>
                      </a:lnTo>
                      <a:lnTo>
                        <a:pt x="9" y="60"/>
                      </a:lnTo>
                      <a:lnTo>
                        <a:pt x="11" y="62"/>
                      </a:lnTo>
                      <a:lnTo>
                        <a:pt x="14" y="62"/>
                      </a:lnTo>
                      <a:lnTo>
                        <a:pt x="16" y="63"/>
                      </a:lnTo>
                      <a:lnTo>
                        <a:pt x="19" y="65"/>
                      </a:lnTo>
                      <a:lnTo>
                        <a:pt x="23" y="65"/>
                      </a:lnTo>
                      <a:lnTo>
                        <a:pt x="27" y="65"/>
                      </a:lnTo>
                      <a:lnTo>
                        <a:pt x="29" y="63"/>
                      </a:lnTo>
                      <a:lnTo>
                        <a:pt x="33" y="63"/>
                      </a:lnTo>
                      <a:lnTo>
                        <a:pt x="37" y="62"/>
                      </a:lnTo>
                      <a:lnTo>
                        <a:pt x="40" y="61"/>
                      </a:lnTo>
                      <a:lnTo>
                        <a:pt x="44" y="60"/>
                      </a:lnTo>
                      <a:lnTo>
                        <a:pt x="46" y="58"/>
                      </a:lnTo>
                      <a:lnTo>
                        <a:pt x="50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09" name="Freeform 653">
                  <a:extLst>
                    <a:ext uri="{FF2B5EF4-FFF2-40B4-BE49-F238E27FC236}">
                      <a16:creationId xmlns:a16="http://schemas.microsoft.com/office/drawing/2014/main" id="{27D295DA-8F5E-48D7-B555-153DFEAE51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2" y="2432"/>
                  <a:ext cx="24" cy="21"/>
                </a:xfrm>
                <a:custGeom>
                  <a:avLst/>
                  <a:gdLst>
                    <a:gd name="T0" fmla="*/ 55 w 72"/>
                    <a:gd name="T1" fmla="*/ 53 h 65"/>
                    <a:gd name="T2" fmla="*/ 61 w 72"/>
                    <a:gd name="T3" fmla="*/ 48 h 65"/>
                    <a:gd name="T4" fmla="*/ 64 w 72"/>
                    <a:gd name="T5" fmla="*/ 43 h 65"/>
                    <a:gd name="T6" fmla="*/ 68 w 72"/>
                    <a:gd name="T7" fmla="*/ 36 h 65"/>
                    <a:gd name="T8" fmla="*/ 69 w 72"/>
                    <a:gd name="T9" fmla="*/ 30 h 65"/>
                    <a:gd name="T10" fmla="*/ 72 w 72"/>
                    <a:gd name="T11" fmla="*/ 23 h 65"/>
                    <a:gd name="T12" fmla="*/ 72 w 72"/>
                    <a:gd name="T13" fmla="*/ 17 h 65"/>
                    <a:gd name="T14" fmla="*/ 69 w 72"/>
                    <a:gd name="T15" fmla="*/ 13 h 65"/>
                    <a:gd name="T16" fmla="*/ 66 w 72"/>
                    <a:gd name="T17" fmla="*/ 8 h 65"/>
                    <a:gd name="T18" fmla="*/ 61 w 72"/>
                    <a:gd name="T19" fmla="*/ 4 h 65"/>
                    <a:gd name="T20" fmla="*/ 56 w 72"/>
                    <a:gd name="T21" fmla="*/ 1 h 65"/>
                    <a:gd name="T22" fmla="*/ 51 w 72"/>
                    <a:gd name="T23" fmla="*/ 1 h 65"/>
                    <a:gd name="T24" fmla="*/ 44 w 72"/>
                    <a:gd name="T25" fmla="*/ 1 h 65"/>
                    <a:gd name="T26" fmla="*/ 38 w 72"/>
                    <a:gd name="T27" fmla="*/ 1 h 65"/>
                    <a:gd name="T28" fmla="*/ 30 w 72"/>
                    <a:gd name="T29" fmla="*/ 4 h 65"/>
                    <a:gd name="T30" fmla="*/ 23 w 72"/>
                    <a:gd name="T31" fmla="*/ 7 h 65"/>
                    <a:gd name="T32" fmla="*/ 17 w 72"/>
                    <a:gd name="T33" fmla="*/ 10 h 65"/>
                    <a:gd name="T34" fmla="*/ 12 w 72"/>
                    <a:gd name="T35" fmla="*/ 17 h 65"/>
                    <a:gd name="T36" fmla="*/ 8 w 72"/>
                    <a:gd name="T37" fmla="*/ 22 h 65"/>
                    <a:gd name="T38" fmla="*/ 2 w 72"/>
                    <a:gd name="T39" fmla="*/ 29 h 65"/>
                    <a:gd name="T40" fmla="*/ 1 w 72"/>
                    <a:gd name="T41" fmla="*/ 35 h 65"/>
                    <a:gd name="T42" fmla="*/ 1 w 72"/>
                    <a:gd name="T43" fmla="*/ 42 h 65"/>
                    <a:gd name="T44" fmla="*/ 0 w 72"/>
                    <a:gd name="T45" fmla="*/ 47 h 65"/>
                    <a:gd name="T46" fmla="*/ 2 w 72"/>
                    <a:gd name="T47" fmla="*/ 52 h 65"/>
                    <a:gd name="T48" fmla="*/ 6 w 72"/>
                    <a:gd name="T49" fmla="*/ 57 h 65"/>
                    <a:gd name="T50" fmla="*/ 10 w 72"/>
                    <a:gd name="T51" fmla="*/ 60 h 65"/>
                    <a:gd name="T52" fmla="*/ 16 w 72"/>
                    <a:gd name="T53" fmla="*/ 62 h 65"/>
                    <a:gd name="T54" fmla="*/ 22 w 72"/>
                    <a:gd name="T55" fmla="*/ 65 h 65"/>
                    <a:gd name="T56" fmla="*/ 27 w 72"/>
                    <a:gd name="T57" fmla="*/ 65 h 65"/>
                    <a:gd name="T58" fmla="*/ 34 w 72"/>
                    <a:gd name="T59" fmla="*/ 64 h 65"/>
                    <a:gd name="T60" fmla="*/ 42 w 72"/>
                    <a:gd name="T61" fmla="*/ 61 h 65"/>
                    <a:gd name="T62" fmla="*/ 48 w 72"/>
                    <a:gd name="T63" fmla="*/ 59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2" h="65">
                      <a:moveTo>
                        <a:pt x="53" y="55"/>
                      </a:moveTo>
                      <a:lnTo>
                        <a:pt x="55" y="53"/>
                      </a:lnTo>
                      <a:lnTo>
                        <a:pt x="57" y="51"/>
                      </a:lnTo>
                      <a:lnTo>
                        <a:pt x="61" y="48"/>
                      </a:lnTo>
                      <a:lnTo>
                        <a:pt x="62" y="46"/>
                      </a:lnTo>
                      <a:lnTo>
                        <a:pt x="64" y="43"/>
                      </a:lnTo>
                      <a:lnTo>
                        <a:pt x="66" y="39"/>
                      </a:lnTo>
                      <a:lnTo>
                        <a:pt x="68" y="36"/>
                      </a:lnTo>
                      <a:lnTo>
                        <a:pt x="69" y="34"/>
                      </a:lnTo>
                      <a:lnTo>
                        <a:pt x="69" y="30"/>
                      </a:lnTo>
                      <a:lnTo>
                        <a:pt x="70" y="27"/>
                      </a:lnTo>
                      <a:lnTo>
                        <a:pt x="72" y="23"/>
                      </a:lnTo>
                      <a:lnTo>
                        <a:pt x="70" y="21"/>
                      </a:lnTo>
                      <a:lnTo>
                        <a:pt x="72" y="17"/>
                      </a:lnTo>
                      <a:lnTo>
                        <a:pt x="70" y="16"/>
                      </a:lnTo>
                      <a:lnTo>
                        <a:pt x="69" y="13"/>
                      </a:lnTo>
                      <a:lnTo>
                        <a:pt x="66" y="9"/>
                      </a:lnTo>
                      <a:lnTo>
                        <a:pt x="66" y="8"/>
                      </a:lnTo>
                      <a:lnTo>
                        <a:pt x="64" y="5"/>
                      </a:lnTo>
                      <a:lnTo>
                        <a:pt x="61" y="4"/>
                      </a:lnTo>
                      <a:lnTo>
                        <a:pt x="60" y="1"/>
                      </a:lnTo>
                      <a:lnTo>
                        <a:pt x="56" y="1"/>
                      </a:lnTo>
                      <a:lnTo>
                        <a:pt x="55" y="1"/>
                      </a:lnTo>
                      <a:lnTo>
                        <a:pt x="51" y="1"/>
                      </a:lnTo>
                      <a:lnTo>
                        <a:pt x="47" y="0"/>
                      </a:lnTo>
                      <a:lnTo>
                        <a:pt x="44" y="1"/>
                      </a:lnTo>
                      <a:lnTo>
                        <a:pt x="40" y="0"/>
                      </a:lnTo>
                      <a:lnTo>
                        <a:pt x="38" y="1"/>
                      </a:lnTo>
                      <a:lnTo>
                        <a:pt x="34" y="3"/>
                      </a:lnTo>
                      <a:lnTo>
                        <a:pt x="30" y="4"/>
                      </a:lnTo>
                      <a:lnTo>
                        <a:pt x="27" y="5"/>
                      </a:lnTo>
                      <a:lnTo>
                        <a:pt x="23" y="7"/>
                      </a:lnTo>
                      <a:lnTo>
                        <a:pt x="19" y="9"/>
                      </a:lnTo>
                      <a:lnTo>
                        <a:pt x="17" y="10"/>
                      </a:lnTo>
                      <a:lnTo>
                        <a:pt x="14" y="13"/>
                      </a:lnTo>
                      <a:lnTo>
                        <a:pt x="12" y="17"/>
                      </a:lnTo>
                      <a:lnTo>
                        <a:pt x="9" y="20"/>
                      </a:lnTo>
                      <a:lnTo>
                        <a:pt x="8" y="22"/>
                      </a:lnTo>
                      <a:lnTo>
                        <a:pt x="5" y="25"/>
                      </a:lnTo>
                      <a:lnTo>
                        <a:pt x="2" y="29"/>
                      </a:lnTo>
                      <a:lnTo>
                        <a:pt x="2" y="33"/>
                      </a:lnTo>
                      <a:lnTo>
                        <a:pt x="1" y="35"/>
                      </a:lnTo>
                      <a:lnTo>
                        <a:pt x="1" y="38"/>
                      </a:lnTo>
                      <a:lnTo>
                        <a:pt x="1" y="42"/>
                      </a:lnTo>
                      <a:lnTo>
                        <a:pt x="1" y="43"/>
                      </a:lnTo>
                      <a:lnTo>
                        <a:pt x="0" y="47"/>
                      </a:lnTo>
                      <a:lnTo>
                        <a:pt x="2" y="48"/>
                      </a:lnTo>
                      <a:lnTo>
                        <a:pt x="2" y="52"/>
                      </a:lnTo>
                      <a:lnTo>
                        <a:pt x="5" y="56"/>
                      </a:lnTo>
                      <a:lnTo>
                        <a:pt x="6" y="57"/>
                      </a:lnTo>
                      <a:lnTo>
                        <a:pt x="8" y="59"/>
                      </a:lnTo>
                      <a:lnTo>
                        <a:pt x="10" y="60"/>
                      </a:lnTo>
                      <a:lnTo>
                        <a:pt x="12" y="62"/>
                      </a:lnTo>
                      <a:lnTo>
                        <a:pt x="16" y="62"/>
                      </a:lnTo>
                      <a:lnTo>
                        <a:pt x="18" y="64"/>
                      </a:lnTo>
                      <a:lnTo>
                        <a:pt x="22" y="65"/>
                      </a:lnTo>
                      <a:lnTo>
                        <a:pt x="23" y="65"/>
                      </a:lnTo>
                      <a:lnTo>
                        <a:pt x="27" y="65"/>
                      </a:lnTo>
                      <a:lnTo>
                        <a:pt x="30" y="65"/>
                      </a:lnTo>
                      <a:lnTo>
                        <a:pt x="34" y="64"/>
                      </a:lnTo>
                      <a:lnTo>
                        <a:pt x="38" y="62"/>
                      </a:lnTo>
                      <a:lnTo>
                        <a:pt x="42" y="61"/>
                      </a:lnTo>
                      <a:lnTo>
                        <a:pt x="45" y="60"/>
                      </a:lnTo>
                      <a:lnTo>
                        <a:pt x="48" y="59"/>
                      </a:lnTo>
                      <a:lnTo>
                        <a:pt x="53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10" name="Freeform 654">
                  <a:extLst>
                    <a:ext uri="{FF2B5EF4-FFF2-40B4-BE49-F238E27FC236}">
                      <a16:creationId xmlns:a16="http://schemas.microsoft.com/office/drawing/2014/main" id="{C11438F1-03AA-4C4C-8E9D-4C27DC1F08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6" y="2419"/>
                  <a:ext cx="8" cy="11"/>
                </a:xfrm>
                <a:custGeom>
                  <a:avLst/>
                  <a:gdLst>
                    <a:gd name="T0" fmla="*/ 24 w 25"/>
                    <a:gd name="T1" fmla="*/ 17 h 34"/>
                    <a:gd name="T2" fmla="*/ 24 w 25"/>
                    <a:gd name="T3" fmla="*/ 16 h 34"/>
                    <a:gd name="T4" fmla="*/ 24 w 25"/>
                    <a:gd name="T5" fmla="*/ 15 h 34"/>
                    <a:gd name="T6" fmla="*/ 25 w 25"/>
                    <a:gd name="T7" fmla="*/ 13 h 34"/>
                    <a:gd name="T8" fmla="*/ 25 w 25"/>
                    <a:gd name="T9" fmla="*/ 11 h 34"/>
                    <a:gd name="T10" fmla="*/ 24 w 25"/>
                    <a:gd name="T11" fmla="*/ 9 h 34"/>
                    <a:gd name="T12" fmla="*/ 24 w 25"/>
                    <a:gd name="T13" fmla="*/ 8 h 34"/>
                    <a:gd name="T14" fmla="*/ 23 w 25"/>
                    <a:gd name="T15" fmla="*/ 7 h 34"/>
                    <a:gd name="T16" fmla="*/ 23 w 25"/>
                    <a:gd name="T17" fmla="*/ 7 h 34"/>
                    <a:gd name="T18" fmla="*/ 21 w 25"/>
                    <a:gd name="T19" fmla="*/ 4 h 34"/>
                    <a:gd name="T20" fmla="*/ 20 w 25"/>
                    <a:gd name="T21" fmla="*/ 3 h 34"/>
                    <a:gd name="T22" fmla="*/ 20 w 25"/>
                    <a:gd name="T23" fmla="*/ 2 h 34"/>
                    <a:gd name="T24" fmla="*/ 17 w 25"/>
                    <a:gd name="T25" fmla="*/ 2 h 34"/>
                    <a:gd name="T26" fmla="*/ 17 w 25"/>
                    <a:gd name="T27" fmla="*/ 0 h 34"/>
                    <a:gd name="T28" fmla="*/ 15 w 25"/>
                    <a:gd name="T29" fmla="*/ 0 h 34"/>
                    <a:gd name="T30" fmla="*/ 13 w 25"/>
                    <a:gd name="T31" fmla="*/ 0 h 34"/>
                    <a:gd name="T32" fmla="*/ 12 w 25"/>
                    <a:gd name="T33" fmla="*/ 0 h 34"/>
                    <a:gd name="T34" fmla="*/ 11 w 25"/>
                    <a:gd name="T35" fmla="*/ 2 h 34"/>
                    <a:gd name="T36" fmla="*/ 13 w 25"/>
                    <a:gd name="T37" fmla="*/ 4 h 34"/>
                    <a:gd name="T38" fmla="*/ 15 w 25"/>
                    <a:gd name="T39" fmla="*/ 6 h 34"/>
                    <a:gd name="T40" fmla="*/ 15 w 25"/>
                    <a:gd name="T41" fmla="*/ 9 h 34"/>
                    <a:gd name="T42" fmla="*/ 16 w 25"/>
                    <a:gd name="T43" fmla="*/ 9 h 34"/>
                    <a:gd name="T44" fmla="*/ 16 w 25"/>
                    <a:gd name="T45" fmla="*/ 12 h 34"/>
                    <a:gd name="T46" fmla="*/ 16 w 25"/>
                    <a:gd name="T47" fmla="*/ 15 h 34"/>
                    <a:gd name="T48" fmla="*/ 16 w 25"/>
                    <a:gd name="T49" fmla="*/ 16 h 34"/>
                    <a:gd name="T50" fmla="*/ 15 w 25"/>
                    <a:gd name="T51" fmla="*/ 19 h 34"/>
                    <a:gd name="T52" fmla="*/ 15 w 25"/>
                    <a:gd name="T53" fmla="*/ 21 h 34"/>
                    <a:gd name="T54" fmla="*/ 12 w 25"/>
                    <a:gd name="T55" fmla="*/ 22 h 34"/>
                    <a:gd name="T56" fmla="*/ 11 w 25"/>
                    <a:gd name="T57" fmla="*/ 25 h 34"/>
                    <a:gd name="T58" fmla="*/ 8 w 25"/>
                    <a:gd name="T59" fmla="*/ 26 h 34"/>
                    <a:gd name="T60" fmla="*/ 7 w 25"/>
                    <a:gd name="T61" fmla="*/ 28 h 34"/>
                    <a:gd name="T62" fmla="*/ 4 w 25"/>
                    <a:gd name="T63" fmla="*/ 32 h 34"/>
                    <a:gd name="T64" fmla="*/ 0 w 25"/>
                    <a:gd name="T65" fmla="*/ 34 h 34"/>
                    <a:gd name="T66" fmla="*/ 0 w 25"/>
                    <a:gd name="T67" fmla="*/ 34 h 34"/>
                    <a:gd name="T68" fmla="*/ 3 w 25"/>
                    <a:gd name="T69" fmla="*/ 34 h 34"/>
                    <a:gd name="T70" fmla="*/ 4 w 25"/>
                    <a:gd name="T71" fmla="*/ 34 h 34"/>
                    <a:gd name="T72" fmla="*/ 6 w 25"/>
                    <a:gd name="T73" fmla="*/ 34 h 34"/>
                    <a:gd name="T74" fmla="*/ 8 w 25"/>
                    <a:gd name="T75" fmla="*/ 33 h 34"/>
                    <a:gd name="T76" fmla="*/ 10 w 25"/>
                    <a:gd name="T77" fmla="*/ 33 h 34"/>
                    <a:gd name="T78" fmla="*/ 12 w 25"/>
                    <a:gd name="T79" fmla="*/ 30 h 34"/>
                    <a:gd name="T80" fmla="*/ 13 w 25"/>
                    <a:gd name="T81" fmla="*/ 30 h 34"/>
                    <a:gd name="T82" fmla="*/ 15 w 25"/>
                    <a:gd name="T83" fmla="*/ 29 h 34"/>
                    <a:gd name="T84" fmla="*/ 17 w 25"/>
                    <a:gd name="T85" fmla="*/ 26 h 34"/>
                    <a:gd name="T86" fmla="*/ 19 w 25"/>
                    <a:gd name="T87" fmla="*/ 26 h 34"/>
                    <a:gd name="T88" fmla="*/ 20 w 25"/>
                    <a:gd name="T89" fmla="*/ 25 h 34"/>
                    <a:gd name="T90" fmla="*/ 20 w 25"/>
                    <a:gd name="T91" fmla="*/ 22 h 34"/>
                    <a:gd name="T92" fmla="*/ 21 w 25"/>
                    <a:gd name="T93" fmla="*/ 22 h 34"/>
                    <a:gd name="T94" fmla="*/ 23 w 25"/>
                    <a:gd name="T95" fmla="*/ 20 h 34"/>
                    <a:gd name="T96" fmla="*/ 24 w 25"/>
                    <a:gd name="T97" fmla="*/ 1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5" h="34">
                      <a:moveTo>
                        <a:pt x="24" y="17"/>
                      </a:moveTo>
                      <a:lnTo>
                        <a:pt x="24" y="16"/>
                      </a:lnTo>
                      <a:lnTo>
                        <a:pt x="24" y="15"/>
                      </a:lnTo>
                      <a:lnTo>
                        <a:pt x="25" y="13"/>
                      </a:lnTo>
                      <a:lnTo>
                        <a:pt x="25" y="11"/>
                      </a:lnTo>
                      <a:lnTo>
                        <a:pt x="24" y="9"/>
                      </a:lnTo>
                      <a:lnTo>
                        <a:pt x="24" y="8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1" y="4"/>
                      </a:lnTo>
                      <a:lnTo>
                        <a:pt x="20" y="3"/>
                      </a:lnTo>
                      <a:lnTo>
                        <a:pt x="20" y="2"/>
                      </a:lnTo>
                      <a:lnTo>
                        <a:pt x="17" y="2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1" y="2"/>
                      </a:lnTo>
                      <a:lnTo>
                        <a:pt x="13" y="4"/>
                      </a:lnTo>
                      <a:lnTo>
                        <a:pt x="15" y="6"/>
                      </a:lnTo>
                      <a:lnTo>
                        <a:pt x="15" y="9"/>
                      </a:lnTo>
                      <a:lnTo>
                        <a:pt x="16" y="9"/>
                      </a:lnTo>
                      <a:lnTo>
                        <a:pt x="16" y="12"/>
                      </a:lnTo>
                      <a:lnTo>
                        <a:pt x="16" y="15"/>
                      </a:lnTo>
                      <a:lnTo>
                        <a:pt x="16" y="16"/>
                      </a:lnTo>
                      <a:lnTo>
                        <a:pt x="15" y="19"/>
                      </a:lnTo>
                      <a:lnTo>
                        <a:pt x="15" y="21"/>
                      </a:lnTo>
                      <a:lnTo>
                        <a:pt x="12" y="22"/>
                      </a:lnTo>
                      <a:lnTo>
                        <a:pt x="11" y="25"/>
                      </a:lnTo>
                      <a:lnTo>
                        <a:pt x="8" y="26"/>
                      </a:lnTo>
                      <a:lnTo>
                        <a:pt x="7" y="28"/>
                      </a:lnTo>
                      <a:lnTo>
                        <a:pt x="4" y="32"/>
                      </a:lnTo>
                      <a:lnTo>
                        <a:pt x="0" y="34"/>
                      </a:lnTo>
                      <a:lnTo>
                        <a:pt x="0" y="34"/>
                      </a:lnTo>
                      <a:lnTo>
                        <a:pt x="3" y="34"/>
                      </a:lnTo>
                      <a:lnTo>
                        <a:pt x="4" y="34"/>
                      </a:lnTo>
                      <a:lnTo>
                        <a:pt x="6" y="34"/>
                      </a:lnTo>
                      <a:lnTo>
                        <a:pt x="8" y="33"/>
                      </a:lnTo>
                      <a:lnTo>
                        <a:pt x="10" y="33"/>
                      </a:lnTo>
                      <a:lnTo>
                        <a:pt x="12" y="30"/>
                      </a:lnTo>
                      <a:lnTo>
                        <a:pt x="13" y="30"/>
                      </a:lnTo>
                      <a:lnTo>
                        <a:pt x="15" y="29"/>
                      </a:lnTo>
                      <a:lnTo>
                        <a:pt x="17" y="26"/>
                      </a:lnTo>
                      <a:lnTo>
                        <a:pt x="19" y="26"/>
                      </a:lnTo>
                      <a:lnTo>
                        <a:pt x="20" y="25"/>
                      </a:lnTo>
                      <a:lnTo>
                        <a:pt x="20" y="22"/>
                      </a:lnTo>
                      <a:lnTo>
                        <a:pt x="21" y="22"/>
                      </a:lnTo>
                      <a:lnTo>
                        <a:pt x="23" y="20"/>
                      </a:lnTo>
                      <a:lnTo>
                        <a:pt x="24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11" name="Freeform 655">
                  <a:extLst>
                    <a:ext uri="{FF2B5EF4-FFF2-40B4-BE49-F238E27FC236}">
                      <a16:creationId xmlns:a16="http://schemas.microsoft.com/office/drawing/2014/main" id="{F8E70208-19E1-45B5-B4D3-6F23FFDD17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2" y="2437"/>
                  <a:ext cx="8" cy="11"/>
                </a:xfrm>
                <a:custGeom>
                  <a:avLst/>
                  <a:gdLst>
                    <a:gd name="T0" fmla="*/ 24 w 24"/>
                    <a:gd name="T1" fmla="*/ 17 h 33"/>
                    <a:gd name="T2" fmla="*/ 22 w 24"/>
                    <a:gd name="T3" fmla="*/ 15 h 33"/>
                    <a:gd name="T4" fmla="*/ 24 w 24"/>
                    <a:gd name="T5" fmla="*/ 14 h 33"/>
                    <a:gd name="T6" fmla="*/ 24 w 24"/>
                    <a:gd name="T7" fmla="*/ 13 h 33"/>
                    <a:gd name="T8" fmla="*/ 24 w 24"/>
                    <a:gd name="T9" fmla="*/ 10 h 33"/>
                    <a:gd name="T10" fmla="*/ 22 w 24"/>
                    <a:gd name="T11" fmla="*/ 9 h 33"/>
                    <a:gd name="T12" fmla="*/ 24 w 24"/>
                    <a:gd name="T13" fmla="*/ 7 h 33"/>
                    <a:gd name="T14" fmla="*/ 22 w 24"/>
                    <a:gd name="T15" fmla="*/ 6 h 33"/>
                    <a:gd name="T16" fmla="*/ 22 w 24"/>
                    <a:gd name="T17" fmla="*/ 6 h 33"/>
                    <a:gd name="T18" fmla="*/ 21 w 24"/>
                    <a:gd name="T19" fmla="*/ 4 h 33"/>
                    <a:gd name="T20" fmla="*/ 20 w 24"/>
                    <a:gd name="T21" fmla="*/ 2 h 33"/>
                    <a:gd name="T22" fmla="*/ 18 w 24"/>
                    <a:gd name="T23" fmla="*/ 1 h 33"/>
                    <a:gd name="T24" fmla="*/ 17 w 24"/>
                    <a:gd name="T25" fmla="*/ 1 h 33"/>
                    <a:gd name="T26" fmla="*/ 16 w 24"/>
                    <a:gd name="T27" fmla="*/ 0 h 33"/>
                    <a:gd name="T28" fmla="*/ 14 w 24"/>
                    <a:gd name="T29" fmla="*/ 0 h 33"/>
                    <a:gd name="T30" fmla="*/ 13 w 24"/>
                    <a:gd name="T31" fmla="*/ 0 h 33"/>
                    <a:gd name="T32" fmla="*/ 11 w 24"/>
                    <a:gd name="T33" fmla="*/ 0 h 33"/>
                    <a:gd name="T34" fmla="*/ 11 w 24"/>
                    <a:gd name="T35" fmla="*/ 1 h 33"/>
                    <a:gd name="T36" fmla="*/ 12 w 24"/>
                    <a:gd name="T37" fmla="*/ 4 h 33"/>
                    <a:gd name="T38" fmla="*/ 13 w 24"/>
                    <a:gd name="T39" fmla="*/ 5 h 33"/>
                    <a:gd name="T40" fmla="*/ 14 w 24"/>
                    <a:gd name="T41" fmla="*/ 9 h 33"/>
                    <a:gd name="T42" fmla="*/ 14 w 24"/>
                    <a:gd name="T43" fmla="*/ 9 h 33"/>
                    <a:gd name="T44" fmla="*/ 14 w 24"/>
                    <a:gd name="T45" fmla="*/ 11 h 33"/>
                    <a:gd name="T46" fmla="*/ 16 w 24"/>
                    <a:gd name="T47" fmla="*/ 14 h 33"/>
                    <a:gd name="T48" fmla="*/ 14 w 24"/>
                    <a:gd name="T49" fmla="*/ 15 h 33"/>
                    <a:gd name="T50" fmla="*/ 13 w 24"/>
                    <a:gd name="T51" fmla="*/ 18 h 33"/>
                    <a:gd name="T52" fmla="*/ 13 w 24"/>
                    <a:gd name="T53" fmla="*/ 20 h 33"/>
                    <a:gd name="T54" fmla="*/ 12 w 24"/>
                    <a:gd name="T55" fmla="*/ 22 h 33"/>
                    <a:gd name="T56" fmla="*/ 11 w 24"/>
                    <a:gd name="T57" fmla="*/ 24 h 33"/>
                    <a:gd name="T58" fmla="*/ 8 w 24"/>
                    <a:gd name="T59" fmla="*/ 26 h 33"/>
                    <a:gd name="T60" fmla="*/ 5 w 24"/>
                    <a:gd name="T61" fmla="*/ 27 h 33"/>
                    <a:gd name="T62" fmla="*/ 4 w 24"/>
                    <a:gd name="T63" fmla="*/ 31 h 33"/>
                    <a:gd name="T64" fmla="*/ 0 w 24"/>
                    <a:gd name="T65" fmla="*/ 33 h 33"/>
                    <a:gd name="T66" fmla="*/ 0 w 24"/>
                    <a:gd name="T67" fmla="*/ 33 h 33"/>
                    <a:gd name="T68" fmla="*/ 3 w 24"/>
                    <a:gd name="T69" fmla="*/ 33 h 33"/>
                    <a:gd name="T70" fmla="*/ 4 w 24"/>
                    <a:gd name="T71" fmla="*/ 33 h 33"/>
                    <a:gd name="T72" fmla="*/ 5 w 24"/>
                    <a:gd name="T73" fmla="*/ 33 h 33"/>
                    <a:gd name="T74" fmla="*/ 8 w 24"/>
                    <a:gd name="T75" fmla="*/ 32 h 33"/>
                    <a:gd name="T76" fmla="*/ 9 w 24"/>
                    <a:gd name="T77" fmla="*/ 32 h 33"/>
                    <a:gd name="T78" fmla="*/ 12 w 24"/>
                    <a:gd name="T79" fmla="*/ 30 h 33"/>
                    <a:gd name="T80" fmla="*/ 12 w 24"/>
                    <a:gd name="T81" fmla="*/ 30 h 33"/>
                    <a:gd name="T82" fmla="*/ 14 w 24"/>
                    <a:gd name="T83" fmla="*/ 28 h 33"/>
                    <a:gd name="T84" fmla="*/ 16 w 24"/>
                    <a:gd name="T85" fmla="*/ 27 h 33"/>
                    <a:gd name="T86" fmla="*/ 17 w 24"/>
                    <a:gd name="T87" fmla="*/ 26 h 33"/>
                    <a:gd name="T88" fmla="*/ 20 w 24"/>
                    <a:gd name="T89" fmla="*/ 24 h 33"/>
                    <a:gd name="T90" fmla="*/ 20 w 24"/>
                    <a:gd name="T91" fmla="*/ 22 h 33"/>
                    <a:gd name="T92" fmla="*/ 21 w 24"/>
                    <a:gd name="T93" fmla="*/ 22 h 33"/>
                    <a:gd name="T94" fmla="*/ 22 w 24"/>
                    <a:gd name="T95" fmla="*/ 19 h 33"/>
                    <a:gd name="T96" fmla="*/ 24 w 24"/>
                    <a:gd name="T97" fmla="*/ 17 h 33"/>
                    <a:gd name="T98" fmla="*/ 24 w 24"/>
                    <a:gd name="T99" fmla="*/ 17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4" h="33">
                      <a:moveTo>
                        <a:pt x="24" y="17"/>
                      </a:moveTo>
                      <a:lnTo>
                        <a:pt x="22" y="15"/>
                      </a:lnTo>
                      <a:lnTo>
                        <a:pt x="24" y="14"/>
                      </a:lnTo>
                      <a:lnTo>
                        <a:pt x="24" y="13"/>
                      </a:lnTo>
                      <a:lnTo>
                        <a:pt x="24" y="10"/>
                      </a:lnTo>
                      <a:lnTo>
                        <a:pt x="22" y="9"/>
                      </a:lnTo>
                      <a:lnTo>
                        <a:pt x="24" y="7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1" y="4"/>
                      </a:lnTo>
                      <a:lnTo>
                        <a:pt x="20" y="2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11" y="1"/>
                      </a:lnTo>
                      <a:lnTo>
                        <a:pt x="12" y="4"/>
                      </a:lnTo>
                      <a:lnTo>
                        <a:pt x="13" y="5"/>
                      </a:lnTo>
                      <a:lnTo>
                        <a:pt x="14" y="9"/>
                      </a:lnTo>
                      <a:lnTo>
                        <a:pt x="14" y="9"/>
                      </a:lnTo>
                      <a:lnTo>
                        <a:pt x="14" y="11"/>
                      </a:lnTo>
                      <a:lnTo>
                        <a:pt x="16" y="14"/>
                      </a:lnTo>
                      <a:lnTo>
                        <a:pt x="14" y="15"/>
                      </a:lnTo>
                      <a:lnTo>
                        <a:pt x="13" y="18"/>
                      </a:lnTo>
                      <a:lnTo>
                        <a:pt x="13" y="20"/>
                      </a:lnTo>
                      <a:lnTo>
                        <a:pt x="12" y="22"/>
                      </a:lnTo>
                      <a:lnTo>
                        <a:pt x="11" y="24"/>
                      </a:lnTo>
                      <a:lnTo>
                        <a:pt x="8" y="26"/>
                      </a:lnTo>
                      <a:lnTo>
                        <a:pt x="5" y="27"/>
                      </a:lnTo>
                      <a:lnTo>
                        <a:pt x="4" y="31"/>
                      </a:lnTo>
                      <a:lnTo>
                        <a:pt x="0" y="33"/>
                      </a:lnTo>
                      <a:lnTo>
                        <a:pt x="0" y="33"/>
                      </a:lnTo>
                      <a:lnTo>
                        <a:pt x="3" y="33"/>
                      </a:lnTo>
                      <a:lnTo>
                        <a:pt x="4" y="33"/>
                      </a:lnTo>
                      <a:lnTo>
                        <a:pt x="5" y="33"/>
                      </a:lnTo>
                      <a:lnTo>
                        <a:pt x="8" y="32"/>
                      </a:lnTo>
                      <a:lnTo>
                        <a:pt x="9" y="32"/>
                      </a:lnTo>
                      <a:lnTo>
                        <a:pt x="12" y="30"/>
                      </a:lnTo>
                      <a:lnTo>
                        <a:pt x="12" y="30"/>
                      </a:lnTo>
                      <a:lnTo>
                        <a:pt x="14" y="28"/>
                      </a:lnTo>
                      <a:lnTo>
                        <a:pt x="16" y="27"/>
                      </a:lnTo>
                      <a:lnTo>
                        <a:pt x="17" y="26"/>
                      </a:lnTo>
                      <a:lnTo>
                        <a:pt x="20" y="24"/>
                      </a:lnTo>
                      <a:lnTo>
                        <a:pt x="20" y="22"/>
                      </a:lnTo>
                      <a:lnTo>
                        <a:pt x="21" y="22"/>
                      </a:lnTo>
                      <a:lnTo>
                        <a:pt x="22" y="19"/>
                      </a:lnTo>
                      <a:lnTo>
                        <a:pt x="24" y="17"/>
                      </a:lnTo>
                      <a:lnTo>
                        <a:pt x="24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12" name="Freeform 656">
                  <a:extLst>
                    <a:ext uri="{FF2B5EF4-FFF2-40B4-BE49-F238E27FC236}">
                      <a16:creationId xmlns:a16="http://schemas.microsoft.com/office/drawing/2014/main" id="{D0B9260E-578B-41D8-BA8C-82A5659153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7" y="2423"/>
                  <a:ext cx="7" cy="7"/>
                </a:xfrm>
                <a:custGeom>
                  <a:avLst/>
                  <a:gdLst>
                    <a:gd name="T0" fmla="*/ 17 w 22"/>
                    <a:gd name="T1" fmla="*/ 18 h 22"/>
                    <a:gd name="T2" fmla="*/ 18 w 22"/>
                    <a:gd name="T3" fmla="*/ 17 h 22"/>
                    <a:gd name="T4" fmla="*/ 20 w 22"/>
                    <a:gd name="T5" fmla="*/ 15 h 22"/>
                    <a:gd name="T6" fmla="*/ 20 w 22"/>
                    <a:gd name="T7" fmla="*/ 15 h 22"/>
                    <a:gd name="T8" fmla="*/ 20 w 22"/>
                    <a:gd name="T9" fmla="*/ 11 h 22"/>
                    <a:gd name="T10" fmla="*/ 22 w 22"/>
                    <a:gd name="T11" fmla="*/ 10 h 22"/>
                    <a:gd name="T12" fmla="*/ 20 w 22"/>
                    <a:gd name="T13" fmla="*/ 8 h 22"/>
                    <a:gd name="T14" fmla="*/ 20 w 22"/>
                    <a:gd name="T15" fmla="*/ 8 h 22"/>
                    <a:gd name="T16" fmla="*/ 18 w 22"/>
                    <a:gd name="T17" fmla="*/ 5 h 22"/>
                    <a:gd name="T18" fmla="*/ 16 w 22"/>
                    <a:gd name="T19" fmla="*/ 2 h 22"/>
                    <a:gd name="T20" fmla="*/ 14 w 22"/>
                    <a:gd name="T21" fmla="*/ 1 h 22"/>
                    <a:gd name="T22" fmla="*/ 14 w 22"/>
                    <a:gd name="T23" fmla="*/ 1 h 22"/>
                    <a:gd name="T24" fmla="*/ 10 w 22"/>
                    <a:gd name="T25" fmla="*/ 0 h 22"/>
                    <a:gd name="T26" fmla="*/ 9 w 22"/>
                    <a:gd name="T27" fmla="*/ 1 h 22"/>
                    <a:gd name="T28" fmla="*/ 7 w 22"/>
                    <a:gd name="T29" fmla="*/ 0 h 22"/>
                    <a:gd name="T30" fmla="*/ 4 w 22"/>
                    <a:gd name="T31" fmla="*/ 1 h 22"/>
                    <a:gd name="T32" fmla="*/ 3 w 22"/>
                    <a:gd name="T33" fmla="*/ 2 h 22"/>
                    <a:gd name="T34" fmla="*/ 1 w 22"/>
                    <a:gd name="T35" fmla="*/ 4 h 22"/>
                    <a:gd name="T36" fmla="*/ 1 w 22"/>
                    <a:gd name="T37" fmla="*/ 6 h 22"/>
                    <a:gd name="T38" fmla="*/ 1 w 22"/>
                    <a:gd name="T39" fmla="*/ 6 h 22"/>
                    <a:gd name="T40" fmla="*/ 1 w 22"/>
                    <a:gd name="T41" fmla="*/ 10 h 22"/>
                    <a:gd name="T42" fmla="*/ 0 w 22"/>
                    <a:gd name="T43" fmla="*/ 11 h 22"/>
                    <a:gd name="T44" fmla="*/ 1 w 22"/>
                    <a:gd name="T45" fmla="*/ 14 h 22"/>
                    <a:gd name="T46" fmla="*/ 1 w 22"/>
                    <a:gd name="T47" fmla="*/ 14 h 22"/>
                    <a:gd name="T48" fmla="*/ 3 w 22"/>
                    <a:gd name="T49" fmla="*/ 17 h 22"/>
                    <a:gd name="T50" fmla="*/ 5 w 22"/>
                    <a:gd name="T51" fmla="*/ 19 h 22"/>
                    <a:gd name="T52" fmla="*/ 5 w 22"/>
                    <a:gd name="T53" fmla="*/ 19 h 22"/>
                    <a:gd name="T54" fmla="*/ 7 w 22"/>
                    <a:gd name="T55" fmla="*/ 21 h 22"/>
                    <a:gd name="T56" fmla="*/ 10 w 22"/>
                    <a:gd name="T57" fmla="*/ 22 h 22"/>
                    <a:gd name="T58" fmla="*/ 12 w 22"/>
                    <a:gd name="T59" fmla="*/ 21 h 22"/>
                    <a:gd name="T60" fmla="*/ 13 w 22"/>
                    <a:gd name="T61" fmla="*/ 19 h 22"/>
                    <a:gd name="T62" fmla="*/ 16 w 22"/>
                    <a:gd name="T63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" h="22">
                      <a:moveTo>
                        <a:pt x="16" y="18"/>
                      </a:moveTo>
                      <a:lnTo>
                        <a:pt x="17" y="18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8" y="17"/>
                      </a:lnTo>
                      <a:lnTo>
                        <a:pt x="20" y="15"/>
                      </a:lnTo>
                      <a:lnTo>
                        <a:pt x="20" y="15"/>
                      </a:lnTo>
                      <a:lnTo>
                        <a:pt x="20" y="15"/>
                      </a:lnTo>
                      <a:lnTo>
                        <a:pt x="22" y="14"/>
                      </a:lnTo>
                      <a:lnTo>
                        <a:pt x="20" y="11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20" y="4"/>
                      </a:lnTo>
                      <a:lnTo>
                        <a:pt x="18" y="5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3" y="1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4" y="1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3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0" y="8"/>
                      </a:lnTo>
                      <a:lnTo>
                        <a:pt x="1" y="10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1" y="14"/>
                      </a:lnTo>
                      <a:lnTo>
                        <a:pt x="3" y="17"/>
                      </a:lnTo>
                      <a:lnTo>
                        <a:pt x="3" y="17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8" y="21"/>
                      </a:lnTo>
                      <a:lnTo>
                        <a:pt x="10" y="22"/>
                      </a:lnTo>
                      <a:lnTo>
                        <a:pt x="12" y="21"/>
                      </a:lnTo>
                      <a:lnTo>
                        <a:pt x="12" y="21"/>
                      </a:lnTo>
                      <a:lnTo>
                        <a:pt x="12" y="21"/>
                      </a:lnTo>
                      <a:lnTo>
                        <a:pt x="13" y="19"/>
                      </a:lnTo>
                      <a:lnTo>
                        <a:pt x="13" y="19"/>
                      </a:lnTo>
                      <a:lnTo>
                        <a:pt x="16" y="18"/>
                      </a:lnTo>
                      <a:lnTo>
                        <a:pt x="16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13" name="Freeform 657">
                  <a:extLst>
                    <a:ext uri="{FF2B5EF4-FFF2-40B4-BE49-F238E27FC236}">
                      <a16:creationId xmlns:a16="http://schemas.microsoft.com/office/drawing/2014/main" id="{C05C021C-6A09-4650-AB80-A847E7E148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3" y="2440"/>
                  <a:ext cx="8" cy="8"/>
                </a:xfrm>
                <a:custGeom>
                  <a:avLst/>
                  <a:gdLst>
                    <a:gd name="T0" fmla="*/ 17 w 22"/>
                    <a:gd name="T1" fmla="*/ 18 h 23"/>
                    <a:gd name="T2" fmla="*/ 18 w 22"/>
                    <a:gd name="T3" fmla="*/ 17 h 23"/>
                    <a:gd name="T4" fmla="*/ 18 w 22"/>
                    <a:gd name="T5" fmla="*/ 17 h 23"/>
                    <a:gd name="T6" fmla="*/ 21 w 22"/>
                    <a:gd name="T7" fmla="*/ 15 h 23"/>
                    <a:gd name="T8" fmla="*/ 21 w 22"/>
                    <a:gd name="T9" fmla="*/ 11 h 23"/>
                    <a:gd name="T10" fmla="*/ 22 w 22"/>
                    <a:gd name="T11" fmla="*/ 10 h 23"/>
                    <a:gd name="T12" fmla="*/ 19 w 22"/>
                    <a:gd name="T13" fmla="*/ 9 h 23"/>
                    <a:gd name="T14" fmla="*/ 19 w 22"/>
                    <a:gd name="T15" fmla="*/ 9 h 23"/>
                    <a:gd name="T16" fmla="*/ 18 w 22"/>
                    <a:gd name="T17" fmla="*/ 6 h 23"/>
                    <a:gd name="T18" fmla="*/ 17 w 22"/>
                    <a:gd name="T19" fmla="*/ 4 h 23"/>
                    <a:gd name="T20" fmla="*/ 14 w 22"/>
                    <a:gd name="T21" fmla="*/ 1 h 23"/>
                    <a:gd name="T22" fmla="*/ 13 w 22"/>
                    <a:gd name="T23" fmla="*/ 2 h 23"/>
                    <a:gd name="T24" fmla="*/ 9 w 22"/>
                    <a:gd name="T25" fmla="*/ 1 h 23"/>
                    <a:gd name="T26" fmla="*/ 9 w 22"/>
                    <a:gd name="T27" fmla="*/ 1 h 23"/>
                    <a:gd name="T28" fmla="*/ 6 w 22"/>
                    <a:gd name="T29" fmla="*/ 0 h 23"/>
                    <a:gd name="T30" fmla="*/ 4 w 22"/>
                    <a:gd name="T31" fmla="*/ 1 h 23"/>
                    <a:gd name="T32" fmla="*/ 2 w 22"/>
                    <a:gd name="T33" fmla="*/ 2 h 23"/>
                    <a:gd name="T34" fmla="*/ 1 w 22"/>
                    <a:gd name="T35" fmla="*/ 4 h 23"/>
                    <a:gd name="T36" fmla="*/ 1 w 22"/>
                    <a:gd name="T37" fmla="*/ 8 h 23"/>
                    <a:gd name="T38" fmla="*/ 0 w 22"/>
                    <a:gd name="T39" fmla="*/ 9 h 23"/>
                    <a:gd name="T40" fmla="*/ 1 w 22"/>
                    <a:gd name="T41" fmla="*/ 11 h 23"/>
                    <a:gd name="T42" fmla="*/ 0 w 22"/>
                    <a:gd name="T43" fmla="*/ 13 h 23"/>
                    <a:gd name="T44" fmla="*/ 1 w 22"/>
                    <a:gd name="T45" fmla="*/ 15 h 23"/>
                    <a:gd name="T46" fmla="*/ 0 w 22"/>
                    <a:gd name="T47" fmla="*/ 17 h 23"/>
                    <a:gd name="T48" fmla="*/ 1 w 22"/>
                    <a:gd name="T49" fmla="*/ 18 h 23"/>
                    <a:gd name="T50" fmla="*/ 5 w 22"/>
                    <a:gd name="T51" fmla="*/ 19 h 23"/>
                    <a:gd name="T52" fmla="*/ 5 w 22"/>
                    <a:gd name="T53" fmla="*/ 19 h 23"/>
                    <a:gd name="T54" fmla="*/ 6 w 22"/>
                    <a:gd name="T55" fmla="*/ 22 h 23"/>
                    <a:gd name="T56" fmla="*/ 10 w 22"/>
                    <a:gd name="T57" fmla="*/ 23 h 23"/>
                    <a:gd name="T58" fmla="*/ 11 w 22"/>
                    <a:gd name="T59" fmla="*/ 22 h 23"/>
                    <a:gd name="T60" fmla="*/ 14 w 22"/>
                    <a:gd name="T61" fmla="*/ 21 h 23"/>
                    <a:gd name="T62" fmla="*/ 15 w 22"/>
                    <a:gd name="T63" fmla="*/ 1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" h="23">
                      <a:moveTo>
                        <a:pt x="17" y="18"/>
                      </a:moveTo>
                      <a:lnTo>
                        <a:pt x="17" y="18"/>
                      </a:lnTo>
                      <a:lnTo>
                        <a:pt x="17" y="18"/>
                      </a:lnTo>
                      <a:lnTo>
                        <a:pt x="18" y="17"/>
                      </a:lnTo>
                      <a:lnTo>
                        <a:pt x="18" y="17"/>
                      </a:lnTo>
                      <a:lnTo>
                        <a:pt x="18" y="17"/>
                      </a:lnTo>
                      <a:lnTo>
                        <a:pt x="21" y="15"/>
                      </a:lnTo>
                      <a:lnTo>
                        <a:pt x="21" y="15"/>
                      </a:lnTo>
                      <a:lnTo>
                        <a:pt x="21" y="15"/>
                      </a:lnTo>
                      <a:lnTo>
                        <a:pt x="21" y="11"/>
                      </a:lnTo>
                      <a:lnTo>
                        <a:pt x="21" y="11"/>
                      </a:lnTo>
                      <a:lnTo>
                        <a:pt x="22" y="10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9" y="9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3" y="2"/>
                      </a:lnTo>
                      <a:lnTo>
                        <a:pt x="13" y="2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9" y="1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1"/>
                      </a:lnTo>
                      <a:lnTo>
                        <a:pt x="4" y="1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1" y="4"/>
                      </a:lnTo>
                      <a:lnTo>
                        <a:pt x="1" y="4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11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" y="15"/>
                      </a:lnTo>
                      <a:lnTo>
                        <a:pt x="1" y="15"/>
                      </a:lnTo>
                      <a:lnTo>
                        <a:pt x="0" y="17"/>
                      </a:lnTo>
                      <a:lnTo>
                        <a:pt x="1" y="18"/>
                      </a:lnTo>
                      <a:lnTo>
                        <a:pt x="1" y="18"/>
                      </a:lnTo>
                      <a:lnTo>
                        <a:pt x="4" y="21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5" y="19"/>
                      </a:lnTo>
                      <a:lnTo>
                        <a:pt x="6" y="22"/>
                      </a:lnTo>
                      <a:lnTo>
                        <a:pt x="6" y="22"/>
                      </a:lnTo>
                      <a:lnTo>
                        <a:pt x="9" y="21"/>
                      </a:lnTo>
                      <a:lnTo>
                        <a:pt x="10" y="23"/>
                      </a:lnTo>
                      <a:lnTo>
                        <a:pt x="10" y="23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4" y="21"/>
                      </a:lnTo>
                      <a:lnTo>
                        <a:pt x="14" y="21"/>
                      </a:lnTo>
                      <a:lnTo>
                        <a:pt x="15" y="19"/>
                      </a:lnTo>
                      <a:lnTo>
                        <a:pt x="17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14" name="Freeform 658">
                  <a:extLst>
                    <a:ext uri="{FF2B5EF4-FFF2-40B4-BE49-F238E27FC236}">
                      <a16:creationId xmlns:a16="http://schemas.microsoft.com/office/drawing/2014/main" id="{E05981CE-EAA5-4355-BF14-5BD4D655F2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1" y="2479"/>
                  <a:ext cx="9" cy="9"/>
                </a:xfrm>
                <a:custGeom>
                  <a:avLst/>
                  <a:gdLst>
                    <a:gd name="T0" fmla="*/ 20 w 29"/>
                    <a:gd name="T1" fmla="*/ 22 h 28"/>
                    <a:gd name="T2" fmla="*/ 20 w 29"/>
                    <a:gd name="T3" fmla="*/ 22 h 28"/>
                    <a:gd name="T4" fmla="*/ 20 w 29"/>
                    <a:gd name="T5" fmla="*/ 22 h 28"/>
                    <a:gd name="T6" fmla="*/ 20 w 29"/>
                    <a:gd name="T7" fmla="*/ 22 h 28"/>
                    <a:gd name="T8" fmla="*/ 20 w 29"/>
                    <a:gd name="T9" fmla="*/ 22 h 28"/>
                    <a:gd name="T10" fmla="*/ 20 w 29"/>
                    <a:gd name="T11" fmla="*/ 22 h 28"/>
                    <a:gd name="T12" fmla="*/ 20 w 29"/>
                    <a:gd name="T13" fmla="*/ 22 h 28"/>
                    <a:gd name="T14" fmla="*/ 29 w 29"/>
                    <a:gd name="T15" fmla="*/ 17 h 28"/>
                    <a:gd name="T16" fmla="*/ 29 w 29"/>
                    <a:gd name="T17" fmla="*/ 17 h 28"/>
                    <a:gd name="T18" fmla="*/ 29 w 29"/>
                    <a:gd name="T19" fmla="*/ 17 h 28"/>
                    <a:gd name="T20" fmla="*/ 16 w 29"/>
                    <a:gd name="T21" fmla="*/ 0 h 28"/>
                    <a:gd name="T22" fmla="*/ 16 w 29"/>
                    <a:gd name="T23" fmla="*/ 0 h 28"/>
                    <a:gd name="T24" fmla="*/ 16 w 29"/>
                    <a:gd name="T25" fmla="*/ 0 h 28"/>
                    <a:gd name="T26" fmla="*/ 16 w 29"/>
                    <a:gd name="T27" fmla="*/ 0 h 28"/>
                    <a:gd name="T28" fmla="*/ 16 w 29"/>
                    <a:gd name="T29" fmla="*/ 0 h 28"/>
                    <a:gd name="T30" fmla="*/ 16 w 29"/>
                    <a:gd name="T31" fmla="*/ 0 h 28"/>
                    <a:gd name="T32" fmla="*/ 16 w 29"/>
                    <a:gd name="T33" fmla="*/ 0 h 28"/>
                    <a:gd name="T34" fmla="*/ 16 w 29"/>
                    <a:gd name="T35" fmla="*/ 0 h 28"/>
                    <a:gd name="T36" fmla="*/ 16 w 29"/>
                    <a:gd name="T37" fmla="*/ 0 h 28"/>
                    <a:gd name="T38" fmla="*/ 7 w 29"/>
                    <a:gd name="T39" fmla="*/ 6 h 28"/>
                    <a:gd name="T40" fmla="*/ 7 w 29"/>
                    <a:gd name="T41" fmla="*/ 6 h 28"/>
                    <a:gd name="T42" fmla="*/ 7 w 29"/>
                    <a:gd name="T43" fmla="*/ 6 h 28"/>
                    <a:gd name="T44" fmla="*/ 7 w 29"/>
                    <a:gd name="T45" fmla="*/ 6 h 28"/>
                    <a:gd name="T46" fmla="*/ 7 w 29"/>
                    <a:gd name="T47" fmla="*/ 6 h 28"/>
                    <a:gd name="T48" fmla="*/ 7 w 29"/>
                    <a:gd name="T49" fmla="*/ 6 h 28"/>
                    <a:gd name="T50" fmla="*/ 7 w 29"/>
                    <a:gd name="T51" fmla="*/ 6 h 28"/>
                    <a:gd name="T52" fmla="*/ 7 w 29"/>
                    <a:gd name="T53" fmla="*/ 6 h 28"/>
                    <a:gd name="T54" fmla="*/ 7 w 29"/>
                    <a:gd name="T55" fmla="*/ 6 h 28"/>
                    <a:gd name="T56" fmla="*/ 7 w 29"/>
                    <a:gd name="T57" fmla="*/ 6 h 28"/>
                    <a:gd name="T58" fmla="*/ 0 w 29"/>
                    <a:gd name="T59" fmla="*/ 11 h 28"/>
                    <a:gd name="T60" fmla="*/ 0 w 29"/>
                    <a:gd name="T61" fmla="*/ 11 h 28"/>
                    <a:gd name="T62" fmla="*/ 0 w 29"/>
                    <a:gd name="T63" fmla="*/ 11 h 28"/>
                    <a:gd name="T64" fmla="*/ 0 w 29"/>
                    <a:gd name="T65" fmla="*/ 11 h 28"/>
                    <a:gd name="T66" fmla="*/ 0 w 29"/>
                    <a:gd name="T67" fmla="*/ 11 h 28"/>
                    <a:gd name="T68" fmla="*/ 0 w 29"/>
                    <a:gd name="T69" fmla="*/ 11 h 28"/>
                    <a:gd name="T70" fmla="*/ 0 w 29"/>
                    <a:gd name="T71" fmla="*/ 11 h 28"/>
                    <a:gd name="T72" fmla="*/ 0 w 29"/>
                    <a:gd name="T73" fmla="*/ 11 h 28"/>
                    <a:gd name="T74" fmla="*/ 0 w 29"/>
                    <a:gd name="T75" fmla="*/ 11 h 28"/>
                    <a:gd name="T76" fmla="*/ 0 w 29"/>
                    <a:gd name="T77" fmla="*/ 11 h 28"/>
                    <a:gd name="T78" fmla="*/ 0 w 29"/>
                    <a:gd name="T79" fmla="*/ 11 h 28"/>
                    <a:gd name="T80" fmla="*/ 13 w 29"/>
                    <a:gd name="T81" fmla="*/ 28 h 28"/>
                    <a:gd name="T82" fmla="*/ 13 w 29"/>
                    <a:gd name="T83" fmla="*/ 28 h 28"/>
                    <a:gd name="T84" fmla="*/ 13 w 29"/>
                    <a:gd name="T85" fmla="*/ 28 h 28"/>
                    <a:gd name="T86" fmla="*/ 13 w 29"/>
                    <a:gd name="T87" fmla="*/ 28 h 28"/>
                    <a:gd name="T88" fmla="*/ 13 w 29"/>
                    <a:gd name="T89" fmla="*/ 28 h 28"/>
                    <a:gd name="T90" fmla="*/ 13 w 29"/>
                    <a:gd name="T91" fmla="*/ 28 h 28"/>
                    <a:gd name="T92" fmla="*/ 20 w 29"/>
                    <a:gd name="T93" fmla="*/ 22 h 28"/>
                    <a:gd name="T94" fmla="*/ 20 w 29"/>
                    <a:gd name="T95" fmla="*/ 22 h 28"/>
                    <a:gd name="T96" fmla="*/ 20 w 29"/>
                    <a:gd name="T97" fmla="*/ 22 h 28"/>
                    <a:gd name="T98" fmla="*/ 20 w 29"/>
                    <a:gd name="T99" fmla="*/ 2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9" h="28">
                      <a:moveTo>
                        <a:pt x="20" y="22"/>
                      </a:move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0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15" name="Freeform 659">
                  <a:extLst>
                    <a:ext uri="{FF2B5EF4-FFF2-40B4-BE49-F238E27FC236}">
                      <a16:creationId xmlns:a16="http://schemas.microsoft.com/office/drawing/2014/main" id="{5DF477C9-5201-4B3A-838F-95B700C710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3" y="2480"/>
                  <a:ext cx="10" cy="10"/>
                </a:xfrm>
                <a:custGeom>
                  <a:avLst/>
                  <a:gdLst>
                    <a:gd name="T0" fmla="*/ 21 w 30"/>
                    <a:gd name="T1" fmla="*/ 22 h 28"/>
                    <a:gd name="T2" fmla="*/ 21 w 30"/>
                    <a:gd name="T3" fmla="*/ 22 h 28"/>
                    <a:gd name="T4" fmla="*/ 21 w 30"/>
                    <a:gd name="T5" fmla="*/ 22 h 28"/>
                    <a:gd name="T6" fmla="*/ 21 w 30"/>
                    <a:gd name="T7" fmla="*/ 22 h 28"/>
                    <a:gd name="T8" fmla="*/ 21 w 30"/>
                    <a:gd name="T9" fmla="*/ 22 h 28"/>
                    <a:gd name="T10" fmla="*/ 30 w 30"/>
                    <a:gd name="T11" fmla="*/ 17 h 28"/>
                    <a:gd name="T12" fmla="*/ 30 w 30"/>
                    <a:gd name="T13" fmla="*/ 17 h 28"/>
                    <a:gd name="T14" fmla="*/ 30 w 30"/>
                    <a:gd name="T15" fmla="*/ 17 h 28"/>
                    <a:gd name="T16" fmla="*/ 30 w 30"/>
                    <a:gd name="T17" fmla="*/ 17 h 28"/>
                    <a:gd name="T18" fmla="*/ 30 w 30"/>
                    <a:gd name="T19" fmla="*/ 17 h 28"/>
                    <a:gd name="T20" fmla="*/ 30 w 30"/>
                    <a:gd name="T21" fmla="*/ 17 h 28"/>
                    <a:gd name="T22" fmla="*/ 17 w 30"/>
                    <a:gd name="T23" fmla="*/ 0 h 28"/>
                    <a:gd name="T24" fmla="*/ 17 w 30"/>
                    <a:gd name="T25" fmla="*/ 0 h 28"/>
                    <a:gd name="T26" fmla="*/ 17 w 30"/>
                    <a:gd name="T27" fmla="*/ 0 h 28"/>
                    <a:gd name="T28" fmla="*/ 17 w 30"/>
                    <a:gd name="T29" fmla="*/ 0 h 28"/>
                    <a:gd name="T30" fmla="*/ 17 w 30"/>
                    <a:gd name="T31" fmla="*/ 0 h 28"/>
                    <a:gd name="T32" fmla="*/ 17 w 30"/>
                    <a:gd name="T33" fmla="*/ 0 h 28"/>
                    <a:gd name="T34" fmla="*/ 9 w 30"/>
                    <a:gd name="T35" fmla="*/ 6 h 28"/>
                    <a:gd name="T36" fmla="*/ 9 w 30"/>
                    <a:gd name="T37" fmla="*/ 6 h 28"/>
                    <a:gd name="T38" fmla="*/ 9 w 30"/>
                    <a:gd name="T39" fmla="*/ 6 h 28"/>
                    <a:gd name="T40" fmla="*/ 9 w 30"/>
                    <a:gd name="T41" fmla="*/ 6 h 28"/>
                    <a:gd name="T42" fmla="*/ 9 w 30"/>
                    <a:gd name="T43" fmla="*/ 6 h 28"/>
                    <a:gd name="T44" fmla="*/ 9 w 30"/>
                    <a:gd name="T45" fmla="*/ 6 h 28"/>
                    <a:gd name="T46" fmla="*/ 9 w 30"/>
                    <a:gd name="T47" fmla="*/ 6 h 28"/>
                    <a:gd name="T48" fmla="*/ 9 w 30"/>
                    <a:gd name="T49" fmla="*/ 6 h 28"/>
                    <a:gd name="T50" fmla="*/ 9 w 30"/>
                    <a:gd name="T51" fmla="*/ 6 h 28"/>
                    <a:gd name="T52" fmla="*/ 0 w 30"/>
                    <a:gd name="T53" fmla="*/ 11 h 28"/>
                    <a:gd name="T54" fmla="*/ 0 w 30"/>
                    <a:gd name="T55" fmla="*/ 11 h 28"/>
                    <a:gd name="T56" fmla="*/ 0 w 30"/>
                    <a:gd name="T57" fmla="*/ 11 h 28"/>
                    <a:gd name="T58" fmla="*/ 0 w 30"/>
                    <a:gd name="T59" fmla="*/ 11 h 28"/>
                    <a:gd name="T60" fmla="*/ 0 w 30"/>
                    <a:gd name="T61" fmla="*/ 11 h 28"/>
                    <a:gd name="T62" fmla="*/ 0 w 30"/>
                    <a:gd name="T63" fmla="*/ 11 h 28"/>
                    <a:gd name="T64" fmla="*/ 0 w 30"/>
                    <a:gd name="T65" fmla="*/ 11 h 28"/>
                    <a:gd name="T66" fmla="*/ 0 w 30"/>
                    <a:gd name="T67" fmla="*/ 11 h 28"/>
                    <a:gd name="T68" fmla="*/ 0 w 30"/>
                    <a:gd name="T69" fmla="*/ 11 h 28"/>
                    <a:gd name="T70" fmla="*/ 13 w 30"/>
                    <a:gd name="T71" fmla="*/ 28 h 28"/>
                    <a:gd name="T72" fmla="*/ 13 w 30"/>
                    <a:gd name="T73" fmla="*/ 28 h 28"/>
                    <a:gd name="T74" fmla="*/ 13 w 30"/>
                    <a:gd name="T75" fmla="*/ 28 h 28"/>
                    <a:gd name="T76" fmla="*/ 13 w 30"/>
                    <a:gd name="T77" fmla="*/ 28 h 28"/>
                    <a:gd name="T78" fmla="*/ 13 w 30"/>
                    <a:gd name="T79" fmla="*/ 28 h 28"/>
                    <a:gd name="T80" fmla="*/ 13 w 30"/>
                    <a:gd name="T81" fmla="*/ 28 h 28"/>
                    <a:gd name="T82" fmla="*/ 13 w 30"/>
                    <a:gd name="T83" fmla="*/ 28 h 28"/>
                    <a:gd name="T84" fmla="*/ 13 w 30"/>
                    <a:gd name="T85" fmla="*/ 28 h 28"/>
                    <a:gd name="T86" fmla="*/ 13 w 30"/>
                    <a:gd name="T87" fmla="*/ 28 h 28"/>
                    <a:gd name="T88" fmla="*/ 21 w 30"/>
                    <a:gd name="T89" fmla="*/ 22 h 28"/>
                    <a:gd name="T90" fmla="*/ 21 w 30"/>
                    <a:gd name="T91" fmla="*/ 22 h 28"/>
                    <a:gd name="T92" fmla="*/ 21 w 30"/>
                    <a:gd name="T93" fmla="*/ 2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0" h="28">
                      <a:moveTo>
                        <a:pt x="21" y="22"/>
                      </a:move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16" name="Freeform 660">
                  <a:extLst>
                    <a:ext uri="{FF2B5EF4-FFF2-40B4-BE49-F238E27FC236}">
                      <a16:creationId xmlns:a16="http://schemas.microsoft.com/office/drawing/2014/main" id="{F8B11D02-CDFB-4BB9-A6E7-74C5E6FB8E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2" y="2477"/>
                  <a:ext cx="10" cy="7"/>
                </a:xfrm>
                <a:custGeom>
                  <a:avLst/>
                  <a:gdLst>
                    <a:gd name="T0" fmla="*/ 11 w 28"/>
                    <a:gd name="T1" fmla="*/ 20 h 20"/>
                    <a:gd name="T2" fmla="*/ 11 w 28"/>
                    <a:gd name="T3" fmla="*/ 20 h 20"/>
                    <a:gd name="T4" fmla="*/ 21 w 28"/>
                    <a:gd name="T5" fmla="*/ 14 h 20"/>
                    <a:gd name="T6" fmla="*/ 21 w 28"/>
                    <a:gd name="T7" fmla="*/ 14 h 20"/>
                    <a:gd name="T8" fmla="*/ 21 w 28"/>
                    <a:gd name="T9" fmla="*/ 14 h 20"/>
                    <a:gd name="T10" fmla="*/ 21 w 28"/>
                    <a:gd name="T11" fmla="*/ 14 h 20"/>
                    <a:gd name="T12" fmla="*/ 21 w 28"/>
                    <a:gd name="T13" fmla="*/ 14 h 20"/>
                    <a:gd name="T14" fmla="*/ 21 w 28"/>
                    <a:gd name="T15" fmla="*/ 14 h 20"/>
                    <a:gd name="T16" fmla="*/ 21 w 28"/>
                    <a:gd name="T17" fmla="*/ 14 h 20"/>
                    <a:gd name="T18" fmla="*/ 21 w 28"/>
                    <a:gd name="T19" fmla="*/ 14 h 20"/>
                    <a:gd name="T20" fmla="*/ 28 w 28"/>
                    <a:gd name="T21" fmla="*/ 7 h 20"/>
                    <a:gd name="T22" fmla="*/ 22 w 28"/>
                    <a:gd name="T23" fmla="*/ 0 h 20"/>
                    <a:gd name="T24" fmla="*/ 22 w 28"/>
                    <a:gd name="T25" fmla="*/ 0 h 20"/>
                    <a:gd name="T26" fmla="*/ 22 w 28"/>
                    <a:gd name="T27" fmla="*/ 0 h 20"/>
                    <a:gd name="T28" fmla="*/ 22 w 28"/>
                    <a:gd name="T29" fmla="*/ 0 h 20"/>
                    <a:gd name="T30" fmla="*/ 22 w 28"/>
                    <a:gd name="T31" fmla="*/ 0 h 20"/>
                    <a:gd name="T32" fmla="*/ 14 w 28"/>
                    <a:gd name="T33" fmla="*/ 6 h 20"/>
                    <a:gd name="T34" fmla="*/ 14 w 28"/>
                    <a:gd name="T35" fmla="*/ 6 h 20"/>
                    <a:gd name="T36" fmla="*/ 14 w 28"/>
                    <a:gd name="T37" fmla="*/ 6 h 20"/>
                    <a:gd name="T38" fmla="*/ 14 w 28"/>
                    <a:gd name="T39" fmla="*/ 6 h 20"/>
                    <a:gd name="T40" fmla="*/ 14 w 28"/>
                    <a:gd name="T41" fmla="*/ 6 h 20"/>
                    <a:gd name="T42" fmla="*/ 14 w 28"/>
                    <a:gd name="T43" fmla="*/ 6 h 20"/>
                    <a:gd name="T44" fmla="*/ 14 w 28"/>
                    <a:gd name="T45" fmla="*/ 6 h 20"/>
                    <a:gd name="T46" fmla="*/ 14 w 28"/>
                    <a:gd name="T47" fmla="*/ 6 h 20"/>
                    <a:gd name="T48" fmla="*/ 14 w 28"/>
                    <a:gd name="T49" fmla="*/ 6 h 20"/>
                    <a:gd name="T50" fmla="*/ 5 w 28"/>
                    <a:gd name="T51" fmla="*/ 13 h 20"/>
                    <a:gd name="T52" fmla="*/ 0 w 28"/>
                    <a:gd name="T53" fmla="*/ 3 h 20"/>
                    <a:gd name="T54" fmla="*/ 5 w 28"/>
                    <a:gd name="T55" fmla="*/ 13 h 20"/>
                    <a:gd name="T56" fmla="*/ 5 w 28"/>
                    <a:gd name="T57" fmla="*/ 13 h 20"/>
                    <a:gd name="T58" fmla="*/ 5 w 28"/>
                    <a:gd name="T59" fmla="*/ 13 h 20"/>
                    <a:gd name="T60" fmla="*/ 5 w 28"/>
                    <a:gd name="T61" fmla="*/ 13 h 20"/>
                    <a:gd name="T62" fmla="*/ 5 w 28"/>
                    <a:gd name="T63" fmla="*/ 13 h 20"/>
                    <a:gd name="T64" fmla="*/ 5 w 28"/>
                    <a:gd name="T65" fmla="*/ 13 h 20"/>
                    <a:gd name="T66" fmla="*/ 5 w 28"/>
                    <a:gd name="T67" fmla="*/ 13 h 20"/>
                    <a:gd name="T68" fmla="*/ 5 w 28"/>
                    <a:gd name="T69" fmla="*/ 13 h 20"/>
                    <a:gd name="T70" fmla="*/ 5 w 28"/>
                    <a:gd name="T71" fmla="*/ 13 h 20"/>
                    <a:gd name="T72" fmla="*/ 5 w 28"/>
                    <a:gd name="T73" fmla="*/ 13 h 20"/>
                    <a:gd name="T74" fmla="*/ 5 w 28"/>
                    <a:gd name="T75" fmla="*/ 13 h 20"/>
                    <a:gd name="T76" fmla="*/ 5 w 28"/>
                    <a:gd name="T77" fmla="*/ 13 h 20"/>
                    <a:gd name="T78" fmla="*/ 5 w 28"/>
                    <a:gd name="T79" fmla="*/ 13 h 20"/>
                    <a:gd name="T80" fmla="*/ 5 w 28"/>
                    <a:gd name="T81" fmla="*/ 13 h 20"/>
                    <a:gd name="T82" fmla="*/ 11 w 28"/>
                    <a:gd name="T83" fmla="*/ 20 h 20"/>
                    <a:gd name="T84" fmla="*/ 11 w 28"/>
                    <a:gd name="T85" fmla="*/ 20 h 20"/>
                    <a:gd name="T86" fmla="*/ 11 w 28"/>
                    <a:gd name="T87" fmla="*/ 20 h 20"/>
                    <a:gd name="T88" fmla="*/ 11 w 28"/>
                    <a:gd name="T89" fmla="*/ 20 h 20"/>
                    <a:gd name="T90" fmla="*/ 11 w 28"/>
                    <a:gd name="T91" fmla="*/ 20 h 20"/>
                    <a:gd name="T92" fmla="*/ 11 w 28"/>
                    <a:gd name="T93" fmla="*/ 20 h 20"/>
                    <a:gd name="T94" fmla="*/ 11 w 28"/>
                    <a:gd name="T95" fmla="*/ 20 h 20"/>
                    <a:gd name="T96" fmla="*/ 11 w 28"/>
                    <a:gd name="T97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8" h="20">
                      <a:moveTo>
                        <a:pt x="11" y="20"/>
                      </a:moveTo>
                      <a:lnTo>
                        <a:pt x="11" y="20"/>
                      </a:lnTo>
                      <a:lnTo>
                        <a:pt x="21" y="14"/>
                      </a:lnTo>
                      <a:lnTo>
                        <a:pt x="21" y="14"/>
                      </a:lnTo>
                      <a:lnTo>
                        <a:pt x="21" y="14"/>
                      </a:lnTo>
                      <a:lnTo>
                        <a:pt x="21" y="14"/>
                      </a:lnTo>
                      <a:lnTo>
                        <a:pt x="21" y="14"/>
                      </a:lnTo>
                      <a:lnTo>
                        <a:pt x="21" y="14"/>
                      </a:lnTo>
                      <a:lnTo>
                        <a:pt x="21" y="14"/>
                      </a:lnTo>
                      <a:lnTo>
                        <a:pt x="21" y="14"/>
                      </a:lnTo>
                      <a:lnTo>
                        <a:pt x="28" y="7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5" y="13"/>
                      </a:lnTo>
                      <a:lnTo>
                        <a:pt x="0" y="3"/>
                      </a:lnTo>
                      <a:lnTo>
                        <a:pt x="5" y="13"/>
                      </a:lnTo>
                      <a:lnTo>
                        <a:pt x="5" y="13"/>
                      </a:lnTo>
                      <a:lnTo>
                        <a:pt x="5" y="13"/>
                      </a:lnTo>
                      <a:lnTo>
                        <a:pt x="5" y="13"/>
                      </a:lnTo>
                      <a:lnTo>
                        <a:pt x="5" y="13"/>
                      </a:lnTo>
                      <a:lnTo>
                        <a:pt x="5" y="13"/>
                      </a:lnTo>
                      <a:lnTo>
                        <a:pt x="5" y="13"/>
                      </a:lnTo>
                      <a:lnTo>
                        <a:pt x="5" y="13"/>
                      </a:lnTo>
                      <a:lnTo>
                        <a:pt x="5" y="13"/>
                      </a:lnTo>
                      <a:lnTo>
                        <a:pt x="5" y="13"/>
                      </a:lnTo>
                      <a:lnTo>
                        <a:pt x="5" y="13"/>
                      </a:lnTo>
                      <a:lnTo>
                        <a:pt x="5" y="13"/>
                      </a:lnTo>
                      <a:lnTo>
                        <a:pt x="5" y="13"/>
                      </a:lnTo>
                      <a:lnTo>
                        <a:pt x="5" y="13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lnTo>
                        <a:pt x="11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17" name="Freeform 661">
                  <a:extLst>
                    <a:ext uri="{FF2B5EF4-FFF2-40B4-BE49-F238E27FC236}">
                      <a16:creationId xmlns:a16="http://schemas.microsoft.com/office/drawing/2014/main" id="{515A763E-AD36-4A94-A95B-0E18012FC9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5" y="2476"/>
                  <a:ext cx="9" cy="9"/>
                </a:xfrm>
                <a:custGeom>
                  <a:avLst/>
                  <a:gdLst>
                    <a:gd name="T0" fmla="*/ 20 w 28"/>
                    <a:gd name="T1" fmla="*/ 22 h 28"/>
                    <a:gd name="T2" fmla="*/ 20 w 28"/>
                    <a:gd name="T3" fmla="*/ 22 h 28"/>
                    <a:gd name="T4" fmla="*/ 20 w 28"/>
                    <a:gd name="T5" fmla="*/ 22 h 28"/>
                    <a:gd name="T6" fmla="*/ 20 w 28"/>
                    <a:gd name="T7" fmla="*/ 22 h 28"/>
                    <a:gd name="T8" fmla="*/ 28 w 28"/>
                    <a:gd name="T9" fmla="*/ 15 h 28"/>
                    <a:gd name="T10" fmla="*/ 28 w 28"/>
                    <a:gd name="T11" fmla="*/ 15 h 28"/>
                    <a:gd name="T12" fmla="*/ 28 w 28"/>
                    <a:gd name="T13" fmla="*/ 15 h 28"/>
                    <a:gd name="T14" fmla="*/ 28 w 28"/>
                    <a:gd name="T15" fmla="*/ 15 h 28"/>
                    <a:gd name="T16" fmla="*/ 28 w 28"/>
                    <a:gd name="T17" fmla="*/ 15 h 28"/>
                    <a:gd name="T18" fmla="*/ 28 w 28"/>
                    <a:gd name="T19" fmla="*/ 15 h 28"/>
                    <a:gd name="T20" fmla="*/ 28 w 28"/>
                    <a:gd name="T21" fmla="*/ 15 h 28"/>
                    <a:gd name="T22" fmla="*/ 28 w 28"/>
                    <a:gd name="T23" fmla="*/ 15 h 28"/>
                    <a:gd name="T24" fmla="*/ 15 w 28"/>
                    <a:gd name="T25" fmla="*/ 0 h 28"/>
                    <a:gd name="T26" fmla="*/ 15 w 28"/>
                    <a:gd name="T27" fmla="*/ 0 h 28"/>
                    <a:gd name="T28" fmla="*/ 15 w 28"/>
                    <a:gd name="T29" fmla="*/ 0 h 28"/>
                    <a:gd name="T30" fmla="*/ 15 w 28"/>
                    <a:gd name="T31" fmla="*/ 0 h 28"/>
                    <a:gd name="T32" fmla="*/ 15 w 28"/>
                    <a:gd name="T33" fmla="*/ 0 h 28"/>
                    <a:gd name="T34" fmla="*/ 15 w 28"/>
                    <a:gd name="T35" fmla="*/ 0 h 28"/>
                    <a:gd name="T36" fmla="*/ 15 w 28"/>
                    <a:gd name="T37" fmla="*/ 0 h 28"/>
                    <a:gd name="T38" fmla="*/ 15 w 28"/>
                    <a:gd name="T39" fmla="*/ 0 h 28"/>
                    <a:gd name="T40" fmla="*/ 15 w 28"/>
                    <a:gd name="T41" fmla="*/ 0 h 28"/>
                    <a:gd name="T42" fmla="*/ 15 w 28"/>
                    <a:gd name="T43" fmla="*/ 0 h 28"/>
                    <a:gd name="T44" fmla="*/ 15 w 28"/>
                    <a:gd name="T45" fmla="*/ 0 h 28"/>
                    <a:gd name="T46" fmla="*/ 7 w 28"/>
                    <a:gd name="T47" fmla="*/ 5 h 28"/>
                    <a:gd name="T48" fmla="*/ 7 w 28"/>
                    <a:gd name="T49" fmla="*/ 5 h 28"/>
                    <a:gd name="T50" fmla="*/ 7 w 28"/>
                    <a:gd name="T51" fmla="*/ 5 h 28"/>
                    <a:gd name="T52" fmla="*/ 7 w 28"/>
                    <a:gd name="T53" fmla="*/ 5 h 28"/>
                    <a:gd name="T54" fmla="*/ 7 w 28"/>
                    <a:gd name="T55" fmla="*/ 5 h 28"/>
                    <a:gd name="T56" fmla="*/ 0 w 28"/>
                    <a:gd name="T57" fmla="*/ 11 h 28"/>
                    <a:gd name="T58" fmla="*/ 0 w 28"/>
                    <a:gd name="T59" fmla="*/ 11 h 28"/>
                    <a:gd name="T60" fmla="*/ 0 w 28"/>
                    <a:gd name="T61" fmla="*/ 11 h 28"/>
                    <a:gd name="T62" fmla="*/ 0 w 28"/>
                    <a:gd name="T63" fmla="*/ 11 h 28"/>
                    <a:gd name="T64" fmla="*/ 0 w 28"/>
                    <a:gd name="T65" fmla="*/ 11 h 28"/>
                    <a:gd name="T66" fmla="*/ 0 w 28"/>
                    <a:gd name="T67" fmla="*/ 11 h 28"/>
                    <a:gd name="T68" fmla="*/ 0 w 28"/>
                    <a:gd name="T69" fmla="*/ 11 h 28"/>
                    <a:gd name="T70" fmla="*/ 0 w 28"/>
                    <a:gd name="T71" fmla="*/ 11 h 28"/>
                    <a:gd name="T72" fmla="*/ 0 w 28"/>
                    <a:gd name="T73" fmla="*/ 11 h 28"/>
                    <a:gd name="T74" fmla="*/ 0 w 28"/>
                    <a:gd name="T75" fmla="*/ 11 h 28"/>
                    <a:gd name="T76" fmla="*/ 0 w 28"/>
                    <a:gd name="T77" fmla="*/ 11 h 28"/>
                    <a:gd name="T78" fmla="*/ 0 w 28"/>
                    <a:gd name="T79" fmla="*/ 11 h 28"/>
                    <a:gd name="T80" fmla="*/ 11 w 28"/>
                    <a:gd name="T81" fmla="*/ 28 h 28"/>
                    <a:gd name="T82" fmla="*/ 11 w 28"/>
                    <a:gd name="T83" fmla="*/ 28 h 28"/>
                    <a:gd name="T84" fmla="*/ 11 w 28"/>
                    <a:gd name="T85" fmla="*/ 28 h 28"/>
                    <a:gd name="T86" fmla="*/ 11 w 28"/>
                    <a:gd name="T87" fmla="*/ 28 h 28"/>
                    <a:gd name="T88" fmla="*/ 11 w 28"/>
                    <a:gd name="T89" fmla="*/ 28 h 28"/>
                    <a:gd name="T90" fmla="*/ 11 w 28"/>
                    <a:gd name="T91" fmla="*/ 28 h 28"/>
                    <a:gd name="T92" fmla="*/ 11 w 28"/>
                    <a:gd name="T93" fmla="*/ 28 h 28"/>
                    <a:gd name="T94" fmla="*/ 11 w 28"/>
                    <a:gd name="T95" fmla="*/ 28 h 28"/>
                    <a:gd name="T96" fmla="*/ 11 w 28"/>
                    <a:gd name="T97" fmla="*/ 28 h 28"/>
                    <a:gd name="T98" fmla="*/ 11 w 28"/>
                    <a:gd name="T99" fmla="*/ 28 h 28"/>
                    <a:gd name="T100" fmla="*/ 20 w 28"/>
                    <a:gd name="T101" fmla="*/ 2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8" h="28">
                      <a:moveTo>
                        <a:pt x="20" y="22"/>
                      </a:move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8" y="15"/>
                      </a:lnTo>
                      <a:lnTo>
                        <a:pt x="28" y="15"/>
                      </a:lnTo>
                      <a:lnTo>
                        <a:pt x="28" y="15"/>
                      </a:lnTo>
                      <a:lnTo>
                        <a:pt x="28" y="15"/>
                      </a:lnTo>
                      <a:lnTo>
                        <a:pt x="28" y="15"/>
                      </a:lnTo>
                      <a:lnTo>
                        <a:pt x="28" y="15"/>
                      </a:lnTo>
                      <a:lnTo>
                        <a:pt x="28" y="15"/>
                      </a:lnTo>
                      <a:lnTo>
                        <a:pt x="28" y="15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1" y="28"/>
                      </a:lnTo>
                      <a:lnTo>
                        <a:pt x="11" y="28"/>
                      </a:lnTo>
                      <a:lnTo>
                        <a:pt x="11" y="28"/>
                      </a:lnTo>
                      <a:lnTo>
                        <a:pt x="11" y="28"/>
                      </a:lnTo>
                      <a:lnTo>
                        <a:pt x="11" y="28"/>
                      </a:lnTo>
                      <a:lnTo>
                        <a:pt x="11" y="28"/>
                      </a:lnTo>
                      <a:lnTo>
                        <a:pt x="11" y="28"/>
                      </a:lnTo>
                      <a:lnTo>
                        <a:pt x="11" y="28"/>
                      </a:lnTo>
                      <a:lnTo>
                        <a:pt x="11" y="28"/>
                      </a:lnTo>
                      <a:lnTo>
                        <a:pt x="11" y="28"/>
                      </a:lnTo>
                      <a:lnTo>
                        <a:pt x="20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18" name="Freeform 662">
                  <a:extLst>
                    <a:ext uri="{FF2B5EF4-FFF2-40B4-BE49-F238E27FC236}">
                      <a16:creationId xmlns:a16="http://schemas.microsoft.com/office/drawing/2014/main" id="{69C92705-E98C-4942-9DBB-3F19EA7BED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2" y="2471"/>
                  <a:ext cx="8" cy="10"/>
                </a:xfrm>
                <a:custGeom>
                  <a:avLst/>
                  <a:gdLst>
                    <a:gd name="T0" fmla="*/ 15 w 24"/>
                    <a:gd name="T1" fmla="*/ 24 h 30"/>
                    <a:gd name="T2" fmla="*/ 24 w 24"/>
                    <a:gd name="T3" fmla="*/ 17 h 30"/>
                    <a:gd name="T4" fmla="*/ 24 w 24"/>
                    <a:gd name="T5" fmla="*/ 17 h 30"/>
                    <a:gd name="T6" fmla="*/ 24 w 24"/>
                    <a:gd name="T7" fmla="*/ 17 h 30"/>
                    <a:gd name="T8" fmla="*/ 24 w 24"/>
                    <a:gd name="T9" fmla="*/ 17 h 30"/>
                    <a:gd name="T10" fmla="*/ 24 w 24"/>
                    <a:gd name="T11" fmla="*/ 17 h 30"/>
                    <a:gd name="T12" fmla="*/ 24 w 24"/>
                    <a:gd name="T13" fmla="*/ 17 h 30"/>
                    <a:gd name="T14" fmla="*/ 24 w 24"/>
                    <a:gd name="T15" fmla="*/ 17 h 30"/>
                    <a:gd name="T16" fmla="*/ 24 w 24"/>
                    <a:gd name="T17" fmla="*/ 17 h 30"/>
                    <a:gd name="T18" fmla="*/ 24 w 24"/>
                    <a:gd name="T19" fmla="*/ 17 h 30"/>
                    <a:gd name="T20" fmla="*/ 17 w 24"/>
                    <a:gd name="T21" fmla="*/ 9 h 30"/>
                    <a:gd name="T22" fmla="*/ 17 w 24"/>
                    <a:gd name="T23" fmla="*/ 9 h 30"/>
                    <a:gd name="T24" fmla="*/ 17 w 24"/>
                    <a:gd name="T25" fmla="*/ 9 h 30"/>
                    <a:gd name="T26" fmla="*/ 17 w 24"/>
                    <a:gd name="T27" fmla="*/ 9 h 30"/>
                    <a:gd name="T28" fmla="*/ 17 w 24"/>
                    <a:gd name="T29" fmla="*/ 9 h 30"/>
                    <a:gd name="T30" fmla="*/ 17 w 24"/>
                    <a:gd name="T31" fmla="*/ 9 h 30"/>
                    <a:gd name="T32" fmla="*/ 17 w 24"/>
                    <a:gd name="T33" fmla="*/ 9 h 30"/>
                    <a:gd name="T34" fmla="*/ 17 w 24"/>
                    <a:gd name="T35" fmla="*/ 9 h 30"/>
                    <a:gd name="T36" fmla="*/ 17 w 24"/>
                    <a:gd name="T37" fmla="*/ 9 h 30"/>
                    <a:gd name="T38" fmla="*/ 17 w 24"/>
                    <a:gd name="T39" fmla="*/ 9 h 30"/>
                    <a:gd name="T40" fmla="*/ 17 w 24"/>
                    <a:gd name="T41" fmla="*/ 9 h 30"/>
                    <a:gd name="T42" fmla="*/ 11 w 24"/>
                    <a:gd name="T43" fmla="*/ 0 h 30"/>
                    <a:gd name="T44" fmla="*/ 11 w 24"/>
                    <a:gd name="T45" fmla="*/ 0 h 30"/>
                    <a:gd name="T46" fmla="*/ 11 w 24"/>
                    <a:gd name="T47" fmla="*/ 0 h 30"/>
                    <a:gd name="T48" fmla="*/ 11 w 24"/>
                    <a:gd name="T49" fmla="*/ 0 h 30"/>
                    <a:gd name="T50" fmla="*/ 3 w 24"/>
                    <a:gd name="T51" fmla="*/ 7 h 30"/>
                    <a:gd name="T52" fmla="*/ 3 w 24"/>
                    <a:gd name="T53" fmla="*/ 7 h 30"/>
                    <a:gd name="T54" fmla="*/ 3 w 24"/>
                    <a:gd name="T55" fmla="*/ 7 h 30"/>
                    <a:gd name="T56" fmla="*/ 3 w 24"/>
                    <a:gd name="T57" fmla="*/ 7 h 30"/>
                    <a:gd name="T58" fmla="*/ 3 w 24"/>
                    <a:gd name="T59" fmla="*/ 7 h 30"/>
                    <a:gd name="T60" fmla="*/ 3 w 24"/>
                    <a:gd name="T61" fmla="*/ 7 h 30"/>
                    <a:gd name="T62" fmla="*/ 8 w 24"/>
                    <a:gd name="T63" fmla="*/ 16 h 30"/>
                    <a:gd name="T64" fmla="*/ 8 w 24"/>
                    <a:gd name="T65" fmla="*/ 16 h 30"/>
                    <a:gd name="T66" fmla="*/ 0 w 24"/>
                    <a:gd name="T67" fmla="*/ 21 h 30"/>
                    <a:gd name="T68" fmla="*/ 0 w 24"/>
                    <a:gd name="T69" fmla="*/ 21 h 30"/>
                    <a:gd name="T70" fmla="*/ 0 w 24"/>
                    <a:gd name="T71" fmla="*/ 21 h 30"/>
                    <a:gd name="T72" fmla="*/ 0 w 24"/>
                    <a:gd name="T73" fmla="*/ 21 h 30"/>
                    <a:gd name="T74" fmla="*/ 0 w 24"/>
                    <a:gd name="T75" fmla="*/ 21 h 30"/>
                    <a:gd name="T76" fmla="*/ 0 w 24"/>
                    <a:gd name="T77" fmla="*/ 21 h 30"/>
                    <a:gd name="T78" fmla="*/ 0 w 24"/>
                    <a:gd name="T79" fmla="*/ 21 h 30"/>
                    <a:gd name="T80" fmla="*/ 0 w 24"/>
                    <a:gd name="T81" fmla="*/ 21 h 30"/>
                    <a:gd name="T82" fmla="*/ 7 w 24"/>
                    <a:gd name="T83" fmla="*/ 30 h 30"/>
                    <a:gd name="T84" fmla="*/ 7 w 24"/>
                    <a:gd name="T85" fmla="*/ 30 h 30"/>
                    <a:gd name="T86" fmla="*/ 7 w 24"/>
                    <a:gd name="T87" fmla="*/ 30 h 30"/>
                    <a:gd name="T88" fmla="*/ 15 w 24"/>
                    <a:gd name="T89" fmla="*/ 24 h 30"/>
                    <a:gd name="T90" fmla="*/ 15 w 24"/>
                    <a:gd name="T91" fmla="*/ 24 h 30"/>
                    <a:gd name="T92" fmla="*/ 15 w 24"/>
                    <a:gd name="T93" fmla="*/ 24 h 30"/>
                    <a:gd name="T94" fmla="*/ 15 w 24"/>
                    <a:gd name="T95" fmla="*/ 24 h 30"/>
                    <a:gd name="T96" fmla="*/ 15 w 24"/>
                    <a:gd name="T97" fmla="*/ 24 h 30"/>
                    <a:gd name="T98" fmla="*/ 15 w 24"/>
                    <a:gd name="T99" fmla="*/ 2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4" h="30">
                      <a:moveTo>
                        <a:pt x="15" y="24"/>
                      </a:move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3" y="7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7" y="30"/>
                      </a:lnTo>
                      <a:lnTo>
                        <a:pt x="7" y="30"/>
                      </a:lnTo>
                      <a:lnTo>
                        <a:pt x="7" y="30"/>
                      </a:lnTo>
                      <a:lnTo>
                        <a:pt x="15" y="24"/>
                      </a:lnTo>
                      <a:lnTo>
                        <a:pt x="15" y="24"/>
                      </a:lnTo>
                      <a:lnTo>
                        <a:pt x="15" y="24"/>
                      </a:lnTo>
                      <a:lnTo>
                        <a:pt x="15" y="24"/>
                      </a:lnTo>
                      <a:lnTo>
                        <a:pt x="15" y="24"/>
                      </a:lnTo>
                      <a:lnTo>
                        <a:pt x="15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19" name="Freeform 663">
                  <a:extLst>
                    <a:ext uri="{FF2B5EF4-FFF2-40B4-BE49-F238E27FC236}">
                      <a16:creationId xmlns:a16="http://schemas.microsoft.com/office/drawing/2014/main" id="{721CFAFA-4B86-4A50-A8BD-32640A7502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8" y="2474"/>
                  <a:ext cx="7" cy="8"/>
                </a:xfrm>
                <a:custGeom>
                  <a:avLst/>
                  <a:gdLst>
                    <a:gd name="T0" fmla="*/ 21 w 22"/>
                    <a:gd name="T1" fmla="*/ 17 h 24"/>
                    <a:gd name="T2" fmla="*/ 21 w 22"/>
                    <a:gd name="T3" fmla="*/ 17 h 24"/>
                    <a:gd name="T4" fmla="*/ 21 w 22"/>
                    <a:gd name="T5" fmla="*/ 17 h 24"/>
                    <a:gd name="T6" fmla="*/ 21 w 22"/>
                    <a:gd name="T7" fmla="*/ 17 h 24"/>
                    <a:gd name="T8" fmla="*/ 21 w 22"/>
                    <a:gd name="T9" fmla="*/ 17 h 24"/>
                    <a:gd name="T10" fmla="*/ 21 w 22"/>
                    <a:gd name="T11" fmla="*/ 17 h 24"/>
                    <a:gd name="T12" fmla="*/ 21 w 22"/>
                    <a:gd name="T13" fmla="*/ 17 h 24"/>
                    <a:gd name="T14" fmla="*/ 21 w 22"/>
                    <a:gd name="T15" fmla="*/ 17 h 24"/>
                    <a:gd name="T16" fmla="*/ 14 w 22"/>
                    <a:gd name="T17" fmla="*/ 10 h 24"/>
                    <a:gd name="T18" fmla="*/ 22 w 22"/>
                    <a:gd name="T19" fmla="*/ 3 h 24"/>
                    <a:gd name="T20" fmla="*/ 22 w 22"/>
                    <a:gd name="T21" fmla="*/ 3 h 24"/>
                    <a:gd name="T22" fmla="*/ 22 w 22"/>
                    <a:gd name="T23" fmla="*/ 3 h 24"/>
                    <a:gd name="T24" fmla="*/ 22 w 22"/>
                    <a:gd name="T25" fmla="*/ 3 h 24"/>
                    <a:gd name="T26" fmla="*/ 22 w 22"/>
                    <a:gd name="T27" fmla="*/ 3 h 24"/>
                    <a:gd name="T28" fmla="*/ 22 w 22"/>
                    <a:gd name="T29" fmla="*/ 3 h 24"/>
                    <a:gd name="T30" fmla="*/ 22 w 22"/>
                    <a:gd name="T31" fmla="*/ 3 h 24"/>
                    <a:gd name="T32" fmla="*/ 14 w 22"/>
                    <a:gd name="T33" fmla="*/ 10 h 24"/>
                    <a:gd name="T34" fmla="*/ 14 w 22"/>
                    <a:gd name="T35" fmla="*/ 10 h 24"/>
                    <a:gd name="T36" fmla="*/ 14 w 22"/>
                    <a:gd name="T37" fmla="*/ 10 h 24"/>
                    <a:gd name="T38" fmla="*/ 8 w 22"/>
                    <a:gd name="T39" fmla="*/ 0 h 24"/>
                    <a:gd name="T40" fmla="*/ 8 w 22"/>
                    <a:gd name="T41" fmla="*/ 0 h 24"/>
                    <a:gd name="T42" fmla="*/ 8 w 22"/>
                    <a:gd name="T43" fmla="*/ 0 h 24"/>
                    <a:gd name="T44" fmla="*/ 8 w 22"/>
                    <a:gd name="T45" fmla="*/ 0 h 24"/>
                    <a:gd name="T46" fmla="*/ 8 w 22"/>
                    <a:gd name="T47" fmla="*/ 0 h 24"/>
                    <a:gd name="T48" fmla="*/ 8 w 22"/>
                    <a:gd name="T49" fmla="*/ 0 h 24"/>
                    <a:gd name="T50" fmla="*/ 0 w 22"/>
                    <a:gd name="T51" fmla="*/ 7 h 24"/>
                    <a:gd name="T52" fmla="*/ 0 w 22"/>
                    <a:gd name="T53" fmla="*/ 7 h 24"/>
                    <a:gd name="T54" fmla="*/ 0 w 22"/>
                    <a:gd name="T55" fmla="*/ 7 h 24"/>
                    <a:gd name="T56" fmla="*/ 5 w 22"/>
                    <a:gd name="T57" fmla="*/ 16 h 24"/>
                    <a:gd name="T58" fmla="*/ 5 w 22"/>
                    <a:gd name="T59" fmla="*/ 16 h 24"/>
                    <a:gd name="T60" fmla="*/ 5 w 22"/>
                    <a:gd name="T61" fmla="*/ 16 h 24"/>
                    <a:gd name="T62" fmla="*/ 5 w 22"/>
                    <a:gd name="T63" fmla="*/ 16 h 24"/>
                    <a:gd name="T64" fmla="*/ 5 w 22"/>
                    <a:gd name="T65" fmla="*/ 16 h 24"/>
                    <a:gd name="T66" fmla="*/ 5 w 22"/>
                    <a:gd name="T67" fmla="*/ 16 h 24"/>
                    <a:gd name="T68" fmla="*/ 5 w 22"/>
                    <a:gd name="T69" fmla="*/ 16 h 24"/>
                    <a:gd name="T70" fmla="*/ 5 w 22"/>
                    <a:gd name="T71" fmla="*/ 16 h 24"/>
                    <a:gd name="T72" fmla="*/ 5 w 22"/>
                    <a:gd name="T73" fmla="*/ 16 h 24"/>
                    <a:gd name="T74" fmla="*/ 5 w 22"/>
                    <a:gd name="T75" fmla="*/ 16 h 24"/>
                    <a:gd name="T76" fmla="*/ 5 w 22"/>
                    <a:gd name="T77" fmla="*/ 16 h 24"/>
                    <a:gd name="T78" fmla="*/ 11 w 22"/>
                    <a:gd name="T79" fmla="*/ 24 h 24"/>
                    <a:gd name="T80" fmla="*/ 11 w 22"/>
                    <a:gd name="T81" fmla="*/ 24 h 24"/>
                    <a:gd name="T82" fmla="*/ 11 w 22"/>
                    <a:gd name="T83" fmla="*/ 24 h 24"/>
                    <a:gd name="T84" fmla="*/ 11 w 22"/>
                    <a:gd name="T85" fmla="*/ 24 h 24"/>
                    <a:gd name="T86" fmla="*/ 11 w 22"/>
                    <a:gd name="T87" fmla="*/ 24 h 24"/>
                    <a:gd name="T88" fmla="*/ 11 w 22"/>
                    <a:gd name="T89" fmla="*/ 24 h 24"/>
                    <a:gd name="T90" fmla="*/ 21 w 22"/>
                    <a:gd name="T91" fmla="*/ 17 h 24"/>
                    <a:gd name="T92" fmla="*/ 21 w 22"/>
                    <a:gd name="T93" fmla="*/ 1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2" h="24">
                      <a:moveTo>
                        <a:pt x="21" y="17"/>
                      </a:move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14" y="10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22" y="3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14" y="1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5" y="16"/>
                      </a:lnTo>
                      <a:lnTo>
                        <a:pt x="11" y="24"/>
                      </a:lnTo>
                      <a:lnTo>
                        <a:pt x="11" y="24"/>
                      </a:lnTo>
                      <a:lnTo>
                        <a:pt x="11" y="24"/>
                      </a:lnTo>
                      <a:lnTo>
                        <a:pt x="11" y="24"/>
                      </a:lnTo>
                      <a:lnTo>
                        <a:pt x="11" y="24"/>
                      </a:lnTo>
                      <a:lnTo>
                        <a:pt x="11" y="24"/>
                      </a:lnTo>
                      <a:lnTo>
                        <a:pt x="21" y="17"/>
                      </a:lnTo>
                      <a:lnTo>
                        <a:pt x="2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20" name="Freeform 664">
                  <a:extLst>
                    <a:ext uri="{FF2B5EF4-FFF2-40B4-BE49-F238E27FC236}">
                      <a16:creationId xmlns:a16="http://schemas.microsoft.com/office/drawing/2014/main" id="{083B57FC-8522-4368-9A03-096F248C16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9" y="2469"/>
                  <a:ext cx="10" cy="10"/>
                </a:xfrm>
                <a:custGeom>
                  <a:avLst/>
                  <a:gdLst>
                    <a:gd name="T0" fmla="*/ 20 w 30"/>
                    <a:gd name="T1" fmla="*/ 24 h 29"/>
                    <a:gd name="T2" fmla="*/ 20 w 30"/>
                    <a:gd name="T3" fmla="*/ 24 h 29"/>
                    <a:gd name="T4" fmla="*/ 20 w 30"/>
                    <a:gd name="T5" fmla="*/ 24 h 29"/>
                    <a:gd name="T6" fmla="*/ 20 w 30"/>
                    <a:gd name="T7" fmla="*/ 24 h 29"/>
                    <a:gd name="T8" fmla="*/ 20 w 30"/>
                    <a:gd name="T9" fmla="*/ 24 h 29"/>
                    <a:gd name="T10" fmla="*/ 20 w 30"/>
                    <a:gd name="T11" fmla="*/ 24 h 29"/>
                    <a:gd name="T12" fmla="*/ 30 w 30"/>
                    <a:gd name="T13" fmla="*/ 17 h 29"/>
                    <a:gd name="T14" fmla="*/ 23 w 30"/>
                    <a:gd name="T15" fmla="*/ 8 h 29"/>
                    <a:gd name="T16" fmla="*/ 23 w 30"/>
                    <a:gd name="T17" fmla="*/ 8 h 29"/>
                    <a:gd name="T18" fmla="*/ 23 w 30"/>
                    <a:gd name="T19" fmla="*/ 8 h 29"/>
                    <a:gd name="T20" fmla="*/ 23 w 30"/>
                    <a:gd name="T21" fmla="*/ 8 h 29"/>
                    <a:gd name="T22" fmla="*/ 23 w 30"/>
                    <a:gd name="T23" fmla="*/ 8 h 29"/>
                    <a:gd name="T24" fmla="*/ 23 w 30"/>
                    <a:gd name="T25" fmla="*/ 8 h 29"/>
                    <a:gd name="T26" fmla="*/ 17 w 30"/>
                    <a:gd name="T27" fmla="*/ 0 h 29"/>
                    <a:gd name="T28" fmla="*/ 17 w 30"/>
                    <a:gd name="T29" fmla="*/ 0 h 29"/>
                    <a:gd name="T30" fmla="*/ 17 w 30"/>
                    <a:gd name="T31" fmla="*/ 0 h 29"/>
                    <a:gd name="T32" fmla="*/ 9 w 30"/>
                    <a:gd name="T33" fmla="*/ 7 h 29"/>
                    <a:gd name="T34" fmla="*/ 9 w 30"/>
                    <a:gd name="T35" fmla="*/ 7 h 29"/>
                    <a:gd name="T36" fmla="*/ 9 w 30"/>
                    <a:gd name="T37" fmla="*/ 7 h 29"/>
                    <a:gd name="T38" fmla="*/ 9 w 30"/>
                    <a:gd name="T39" fmla="*/ 7 h 29"/>
                    <a:gd name="T40" fmla="*/ 9 w 30"/>
                    <a:gd name="T41" fmla="*/ 7 h 29"/>
                    <a:gd name="T42" fmla="*/ 9 w 30"/>
                    <a:gd name="T43" fmla="*/ 7 h 29"/>
                    <a:gd name="T44" fmla="*/ 9 w 30"/>
                    <a:gd name="T45" fmla="*/ 7 h 29"/>
                    <a:gd name="T46" fmla="*/ 9 w 30"/>
                    <a:gd name="T47" fmla="*/ 7 h 29"/>
                    <a:gd name="T48" fmla="*/ 9 w 30"/>
                    <a:gd name="T49" fmla="*/ 7 h 29"/>
                    <a:gd name="T50" fmla="*/ 9 w 30"/>
                    <a:gd name="T51" fmla="*/ 7 h 29"/>
                    <a:gd name="T52" fmla="*/ 9 w 30"/>
                    <a:gd name="T53" fmla="*/ 7 h 29"/>
                    <a:gd name="T54" fmla="*/ 0 w 30"/>
                    <a:gd name="T55" fmla="*/ 13 h 29"/>
                    <a:gd name="T56" fmla="*/ 0 w 30"/>
                    <a:gd name="T57" fmla="*/ 13 h 29"/>
                    <a:gd name="T58" fmla="*/ 0 w 30"/>
                    <a:gd name="T59" fmla="*/ 13 h 29"/>
                    <a:gd name="T60" fmla="*/ 0 w 30"/>
                    <a:gd name="T61" fmla="*/ 13 h 29"/>
                    <a:gd name="T62" fmla="*/ 0 w 30"/>
                    <a:gd name="T63" fmla="*/ 13 h 29"/>
                    <a:gd name="T64" fmla="*/ 0 w 30"/>
                    <a:gd name="T65" fmla="*/ 13 h 29"/>
                    <a:gd name="T66" fmla="*/ 0 w 30"/>
                    <a:gd name="T67" fmla="*/ 13 h 29"/>
                    <a:gd name="T68" fmla="*/ 6 w 30"/>
                    <a:gd name="T69" fmla="*/ 21 h 29"/>
                    <a:gd name="T70" fmla="*/ 6 w 30"/>
                    <a:gd name="T71" fmla="*/ 21 h 29"/>
                    <a:gd name="T72" fmla="*/ 6 w 30"/>
                    <a:gd name="T73" fmla="*/ 21 h 29"/>
                    <a:gd name="T74" fmla="*/ 6 w 30"/>
                    <a:gd name="T75" fmla="*/ 21 h 29"/>
                    <a:gd name="T76" fmla="*/ 6 w 30"/>
                    <a:gd name="T77" fmla="*/ 21 h 29"/>
                    <a:gd name="T78" fmla="*/ 6 w 30"/>
                    <a:gd name="T79" fmla="*/ 21 h 29"/>
                    <a:gd name="T80" fmla="*/ 6 w 30"/>
                    <a:gd name="T81" fmla="*/ 21 h 29"/>
                    <a:gd name="T82" fmla="*/ 13 w 30"/>
                    <a:gd name="T83" fmla="*/ 29 h 29"/>
                    <a:gd name="T84" fmla="*/ 13 w 30"/>
                    <a:gd name="T85" fmla="*/ 29 h 29"/>
                    <a:gd name="T86" fmla="*/ 13 w 30"/>
                    <a:gd name="T87" fmla="*/ 29 h 29"/>
                    <a:gd name="T88" fmla="*/ 13 w 30"/>
                    <a:gd name="T89" fmla="*/ 29 h 29"/>
                    <a:gd name="T90" fmla="*/ 13 w 30"/>
                    <a:gd name="T91" fmla="*/ 29 h 29"/>
                    <a:gd name="T92" fmla="*/ 20 w 30"/>
                    <a:gd name="T93" fmla="*/ 24 h 29"/>
                    <a:gd name="T94" fmla="*/ 20 w 30"/>
                    <a:gd name="T95" fmla="*/ 24 h 29"/>
                    <a:gd name="T96" fmla="*/ 20 w 30"/>
                    <a:gd name="T97" fmla="*/ 2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0" h="29">
                      <a:moveTo>
                        <a:pt x="20" y="24"/>
                      </a:moveTo>
                      <a:lnTo>
                        <a:pt x="20" y="24"/>
                      </a:lnTo>
                      <a:lnTo>
                        <a:pt x="20" y="24"/>
                      </a:lnTo>
                      <a:lnTo>
                        <a:pt x="20" y="24"/>
                      </a:lnTo>
                      <a:lnTo>
                        <a:pt x="20" y="24"/>
                      </a:lnTo>
                      <a:lnTo>
                        <a:pt x="20" y="24"/>
                      </a:lnTo>
                      <a:lnTo>
                        <a:pt x="30" y="17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20" y="24"/>
                      </a:lnTo>
                      <a:lnTo>
                        <a:pt x="20" y="24"/>
                      </a:lnTo>
                      <a:lnTo>
                        <a:pt x="2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21" name="Freeform 665">
                  <a:extLst>
                    <a:ext uri="{FF2B5EF4-FFF2-40B4-BE49-F238E27FC236}">
                      <a16:creationId xmlns:a16="http://schemas.microsoft.com/office/drawing/2014/main" id="{DEC857E0-7396-4E63-8F48-27741D43C3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7" y="2476"/>
                  <a:ext cx="10" cy="9"/>
                </a:xfrm>
                <a:custGeom>
                  <a:avLst/>
                  <a:gdLst>
                    <a:gd name="T0" fmla="*/ 13 w 30"/>
                    <a:gd name="T1" fmla="*/ 28 h 28"/>
                    <a:gd name="T2" fmla="*/ 22 w 30"/>
                    <a:gd name="T3" fmla="*/ 23 h 28"/>
                    <a:gd name="T4" fmla="*/ 22 w 30"/>
                    <a:gd name="T5" fmla="*/ 23 h 28"/>
                    <a:gd name="T6" fmla="*/ 22 w 30"/>
                    <a:gd name="T7" fmla="*/ 23 h 28"/>
                    <a:gd name="T8" fmla="*/ 22 w 30"/>
                    <a:gd name="T9" fmla="*/ 23 h 28"/>
                    <a:gd name="T10" fmla="*/ 22 w 30"/>
                    <a:gd name="T11" fmla="*/ 23 h 28"/>
                    <a:gd name="T12" fmla="*/ 30 w 30"/>
                    <a:gd name="T13" fmla="*/ 17 h 28"/>
                    <a:gd name="T14" fmla="*/ 30 w 30"/>
                    <a:gd name="T15" fmla="*/ 17 h 28"/>
                    <a:gd name="T16" fmla="*/ 30 w 30"/>
                    <a:gd name="T17" fmla="*/ 17 h 28"/>
                    <a:gd name="T18" fmla="*/ 30 w 30"/>
                    <a:gd name="T19" fmla="*/ 17 h 28"/>
                    <a:gd name="T20" fmla="*/ 30 w 30"/>
                    <a:gd name="T21" fmla="*/ 17 h 28"/>
                    <a:gd name="T22" fmla="*/ 30 w 30"/>
                    <a:gd name="T23" fmla="*/ 17 h 28"/>
                    <a:gd name="T24" fmla="*/ 30 w 30"/>
                    <a:gd name="T25" fmla="*/ 17 h 28"/>
                    <a:gd name="T26" fmla="*/ 30 w 30"/>
                    <a:gd name="T27" fmla="*/ 17 h 28"/>
                    <a:gd name="T28" fmla="*/ 30 w 30"/>
                    <a:gd name="T29" fmla="*/ 17 h 28"/>
                    <a:gd name="T30" fmla="*/ 30 w 30"/>
                    <a:gd name="T31" fmla="*/ 17 h 28"/>
                    <a:gd name="T32" fmla="*/ 17 w 30"/>
                    <a:gd name="T33" fmla="*/ 0 h 28"/>
                    <a:gd name="T34" fmla="*/ 17 w 30"/>
                    <a:gd name="T35" fmla="*/ 0 h 28"/>
                    <a:gd name="T36" fmla="*/ 17 w 30"/>
                    <a:gd name="T37" fmla="*/ 0 h 28"/>
                    <a:gd name="T38" fmla="*/ 17 w 30"/>
                    <a:gd name="T39" fmla="*/ 0 h 28"/>
                    <a:gd name="T40" fmla="*/ 17 w 30"/>
                    <a:gd name="T41" fmla="*/ 0 h 28"/>
                    <a:gd name="T42" fmla="*/ 9 w 30"/>
                    <a:gd name="T43" fmla="*/ 6 h 28"/>
                    <a:gd name="T44" fmla="*/ 9 w 30"/>
                    <a:gd name="T45" fmla="*/ 6 h 28"/>
                    <a:gd name="T46" fmla="*/ 9 w 30"/>
                    <a:gd name="T47" fmla="*/ 6 h 28"/>
                    <a:gd name="T48" fmla="*/ 9 w 30"/>
                    <a:gd name="T49" fmla="*/ 6 h 28"/>
                    <a:gd name="T50" fmla="*/ 9 w 30"/>
                    <a:gd name="T51" fmla="*/ 6 h 28"/>
                    <a:gd name="T52" fmla="*/ 9 w 30"/>
                    <a:gd name="T53" fmla="*/ 6 h 28"/>
                    <a:gd name="T54" fmla="*/ 0 w 30"/>
                    <a:gd name="T55" fmla="*/ 13 h 28"/>
                    <a:gd name="T56" fmla="*/ 0 w 30"/>
                    <a:gd name="T57" fmla="*/ 13 h 28"/>
                    <a:gd name="T58" fmla="*/ 0 w 30"/>
                    <a:gd name="T59" fmla="*/ 13 h 28"/>
                    <a:gd name="T60" fmla="*/ 0 w 30"/>
                    <a:gd name="T61" fmla="*/ 13 h 28"/>
                    <a:gd name="T62" fmla="*/ 0 w 30"/>
                    <a:gd name="T63" fmla="*/ 13 h 28"/>
                    <a:gd name="T64" fmla="*/ 0 w 30"/>
                    <a:gd name="T65" fmla="*/ 13 h 28"/>
                    <a:gd name="T66" fmla="*/ 0 w 30"/>
                    <a:gd name="T67" fmla="*/ 13 h 28"/>
                    <a:gd name="T68" fmla="*/ 0 w 30"/>
                    <a:gd name="T69" fmla="*/ 13 h 28"/>
                    <a:gd name="T70" fmla="*/ 0 w 30"/>
                    <a:gd name="T71" fmla="*/ 13 h 28"/>
                    <a:gd name="T72" fmla="*/ 13 w 30"/>
                    <a:gd name="T73" fmla="*/ 28 h 28"/>
                    <a:gd name="T74" fmla="*/ 13 w 30"/>
                    <a:gd name="T75" fmla="*/ 28 h 28"/>
                    <a:gd name="T76" fmla="*/ 13 w 30"/>
                    <a:gd name="T77" fmla="*/ 28 h 28"/>
                    <a:gd name="T78" fmla="*/ 13 w 30"/>
                    <a:gd name="T79" fmla="*/ 28 h 28"/>
                    <a:gd name="T80" fmla="*/ 13 w 30"/>
                    <a:gd name="T81" fmla="*/ 28 h 28"/>
                    <a:gd name="T82" fmla="*/ 13 w 30"/>
                    <a:gd name="T83" fmla="*/ 28 h 28"/>
                    <a:gd name="T84" fmla="*/ 13 w 30"/>
                    <a:gd name="T85" fmla="*/ 28 h 28"/>
                    <a:gd name="T86" fmla="*/ 13 w 30"/>
                    <a:gd name="T87" fmla="*/ 28 h 28"/>
                    <a:gd name="T88" fmla="*/ 13 w 30"/>
                    <a:gd name="T89" fmla="*/ 28 h 28"/>
                    <a:gd name="T90" fmla="*/ 13 w 30"/>
                    <a:gd name="T91" fmla="*/ 28 h 28"/>
                    <a:gd name="T92" fmla="*/ 13 w 30"/>
                    <a:gd name="T93" fmla="*/ 28 h 28"/>
                    <a:gd name="T94" fmla="*/ 13 w 30"/>
                    <a:gd name="T95" fmla="*/ 28 h 28"/>
                    <a:gd name="T96" fmla="*/ 13 w 30"/>
                    <a:gd name="T97" fmla="*/ 28 h 28"/>
                    <a:gd name="T98" fmla="*/ 22 w 30"/>
                    <a:gd name="T99" fmla="*/ 23 h 28"/>
                    <a:gd name="T100" fmla="*/ 22 w 30"/>
                    <a:gd name="T101" fmla="*/ 23 h 28"/>
                    <a:gd name="T102" fmla="*/ 13 w 30"/>
                    <a:gd name="T10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30" h="28">
                      <a:moveTo>
                        <a:pt x="13" y="28"/>
                      </a:moveTo>
                      <a:lnTo>
                        <a:pt x="22" y="23"/>
                      </a:lnTo>
                      <a:lnTo>
                        <a:pt x="22" y="23"/>
                      </a:lnTo>
                      <a:lnTo>
                        <a:pt x="22" y="23"/>
                      </a:lnTo>
                      <a:lnTo>
                        <a:pt x="22" y="23"/>
                      </a:lnTo>
                      <a:lnTo>
                        <a:pt x="22" y="23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22" y="23"/>
                      </a:lnTo>
                      <a:lnTo>
                        <a:pt x="22" y="23"/>
                      </a:lnTo>
                      <a:lnTo>
                        <a:pt x="13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22" name="Freeform 666">
                  <a:extLst>
                    <a:ext uri="{FF2B5EF4-FFF2-40B4-BE49-F238E27FC236}">
                      <a16:creationId xmlns:a16="http://schemas.microsoft.com/office/drawing/2014/main" id="{511F0EDC-6F15-4520-A68C-A7E20E5993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4" y="2478"/>
                  <a:ext cx="10" cy="9"/>
                </a:xfrm>
                <a:custGeom>
                  <a:avLst/>
                  <a:gdLst>
                    <a:gd name="T0" fmla="*/ 24 w 29"/>
                    <a:gd name="T1" fmla="*/ 21 h 28"/>
                    <a:gd name="T2" fmla="*/ 24 w 29"/>
                    <a:gd name="T3" fmla="*/ 21 h 28"/>
                    <a:gd name="T4" fmla="*/ 24 w 29"/>
                    <a:gd name="T5" fmla="*/ 21 h 28"/>
                    <a:gd name="T6" fmla="*/ 24 w 29"/>
                    <a:gd name="T7" fmla="*/ 21 h 28"/>
                    <a:gd name="T8" fmla="*/ 24 w 29"/>
                    <a:gd name="T9" fmla="*/ 21 h 28"/>
                    <a:gd name="T10" fmla="*/ 24 w 29"/>
                    <a:gd name="T11" fmla="*/ 21 h 28"/>
                    <a:gd name="T12" fmla="*/ 24 w 29"/>
                    <a:gd name="T13" fmla="*/ 21 h 28"/>
                    <a:gd name="T14" fmla="*/ 24 w 29"/>
                    <a:gd name="T15" fmla="*/ 21 h 28"/>
                    <a:gd name="T16" fmla="*/ 24 w 29"/>
                    <a:gd name="T17" fmla="*/ 21 h 28"/>
                    <a:gd name="T18" fmla="*/ 29 w 29"/>
                    <a:gd name="T19" fmla="*/ 15 h 28"/>
                    <a:gd name="T20" fmla="*/ 29 w 29"/>
                    <a:gd name="T21" fmla="*/ 15 h 28"/>
                    <a:gd name="T22" fmla="*/ 17 w 29"/>
                    <a:gd name="T23" fmla="*/ 0 h 28"/>
                    <a:gd name="T24" fmla="*/ 17 w 29"/>
                    <a:gd name="T25" fmla="*/ 0 h 28"/>
                    <a:gd name="T26" fmla="*/ 17 w 29"/>
                    <a:gd name="T27" fmla="*/ 0 h 28"/>
                    <a:gd name="T28" fmla="*/ 17 w 29"/>
                    <a:gd name="T29" fmla="*/ 0 h 28"/>
                    <a:gd name="T30" fmla="*/ 12 w 29"/>
                    <a:gd name="T31" fmla="*/ 4 h 28"/>
                    <a:gd name="T32" fmla="*/ 12 w 29"/>
                    <a:gd name="T33" fmla="*/ 4 h 28"/>
                    <a:gd name="T34" fmla="*/ 12 w 29"/>
                    <a:gd name="T35" fmla="*/ 4 h 28"/>
                    <a:gd name="T36" fmla="*/ 12 w 29"/>
                    <a:gd name="T37" fmla="*/ 4 h 28"/>
                    <a:gd name="T38" fmla="*/ 12 w 29"/>
                    <a:gd name="T39" fmla="*/ 4 h 28"/>
                    <a:gd name="T40" fmla="*/ 12 w 29"/>
                    <a:gd name="T41" fmla="*/ 4 h 28"/>
                    <a:gd name="T42" fmla="*/ 12 w 29"/>
                    <a:gd name="T43" fmla="*/ 4 h 28"/>
                    <a:gd name="T44" fmla="*/ 12 w 29"/>
                    <a:gd name="T45" fmla="*/ 4 h 28"/>
                    <a:gd name="T46" fmla="*/ 12 w 29"/>
                    <a:gd name="T47" fmla="*/ 4 h 28"/>
                    <a:gd name="T48" fmla="*/ 12 w 29"/>
                    <a:gd name="T49" fmla="*/ 4 h 28"/>
                    <a:gd name="T50" fmla="*/ 12 w 29"/>
                    <a:gd name="T51" fmla="*/ 4 h 28"/>
                    <a:gd name="T52" fmla="*/ 6 w 29"/>
                    <a:gd name="T53" fmla="*/ 8 h 28"/>
                    <a:gd name="T54" fmla="*/ 6 w 29"/>
                    <a:gd name="T55" fmla="*/ 8 h 28"/>
                    <a:gd name="T56" fmla="*/ 6 w 29"/>
                    <a:gd name="T57" fmla="*/ 8 h 28"/>
                    <a:gd name="T58" fmla="*/ 6 w 29"/>
                    <a:gd name="T59" fmla="*/ 8 h 28"/>
                    <a:gd name="T60" fmla="*/ 6 w 29"/>
                    <a:gd name="T61" fmla="*/ 8 h 28"/>
                    <a:gd name="T62" fmla="*/ 6 w 29"/>
                    <a:gd name="T63" fmla="*/ 8 h 28"/>
                    <a:gd name="T64" fmla="*/ 0 w 29"/>
                    <a:gd name="T65" fmla="*/ 12 h 28"/>
                    <a:gd name="T66" fmla="*/ 0 w 29"/>
                    <a:gd name="T67" fmla="*/ 12 h 28"/>
                    <a:gd name="T68" fmla="*/ 0 w 29"/>
                    <a:gd name="T69" fmla="*/ 12 h 28"/>
                    <a:gd name="T70" fmla="*/ 0 w 29"/>
                    <a:gd name="T71" fmla="*/ 12 h 28"/>
                    <a:gd name="T72" fmla="*/ 0 w 29"/>
                    <a:gd name="T73" fmla="*/ 12 h 28"/>
                    <a:gd name="T74" fmla="*/ 13 w 29"/>
                    <a:gd name="T75" fmla="*/ 28 h 28"/>
                    <a:gd name="T76" fmla="*/ 13 w 29"/>
                    <a:gd name="T77" fmla="*/ 28 h 28"/>
                    <a:gd name="T78" fmla="*/ 13 w 29"/>
                    <a:gd name="T79" fmla="*/ 28 h 28"/>
                    <a:gd name="T80" fmla="*/ 19 w 29"/>
                    <a:gd name="T81" fmla="*/ 25 h 28"/>
                    <a:gd name="T82" fmla="*/ 19 w 29"/>
                    <a:gd name="T83" fmla="*/ 25 h 28"/>
                    <a:gd name="T84" fmla="*/ 19 w 29"/>
                    <a:gd name="T85" fmla="*/ 25 h 28"/>
                    <a:gd name="T86" fmla="*/ 19 w 29"/>
                    <a:gd name="T87" fmla="*/ 25 h 28"/>
                    <a:gd name="T88" fmla="*/ 19 w 29"/>
                    <a:gd name="T89" fmla="*/ 25 h 28"/>
                    <a:gd name="T90" fmla="*/ 19 w 29"/>
                    <a:gd name="T91" fmla="*/ 25 h 28"/>
                    <a:gd name="T92" fmla="*/ 24 w 29"/>
                    <a:gd name="T93" fmla="*/ 2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9" h="28">
                      <a:moveTo>
                        <a:pt x="24" y="21"/>
                      </a:moveTo>
                      <a:lnTo>
                        <a:pt x="24" y="21"/>
                      </a:lnTo>
                      <a:lnTo>
                        <a:pt x="24" y="21"/>
                      </a:lnTo>
                      <a:lnTo>
                        <a:pt x="24" y="21"/>
                      </a:lnTo>
                      <a:lnTo>
                        <a:pt x="24" y="21"/>
                      </a:lnTo>
                      <a:lnTo>
                        <a:pt x="24" y="21"/>
                      </a:lnTo>
                      <a:lnTo>
                        <a:pt x="24" y="21"/>
                      </a:lnTo>
                      <a:lnTo>
                        <a:pt x="24" y="21"/>
                      </a:lnTo>
                      <a:lnTo>
                        <a:pt x="24" y="21"/>
                      </a:lnTo>
                      <a:lnTo>
                        <a:pt x="29" y="15"/>
                      </a:lnTo>
                      <a:lnTo>
                        <a:pt x="29" y="15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12" y="4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9" y="25"/>
                      </a:lnTo>
                      <a:lnTo>
                        <a:pt x="19" y="25"/>
                      </a:lnTo>
                      <a:lnTo>
                        <a:pt x="19" y="25"/>
                      </a:lnTo>
                      <a:lnTo>
                        <a:pt x="19" y="25"/>
                      </a:lnTo>
                      <a:lnTo>
                        <a:pt x="19" y="25"/>
                      </a:lnTo>
                      <a:lnTo>
                        <a:pt x="19" y="25"/>
                      </a:lnTo>
                      <a:lnTo>
                        <a:pt x="24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23" name="Freeform 667">
                  <a:extLst>
                    <a:ext uri="{FF2B5EF4-FFF2-40B4-BE49-F238E27FC236}">
                      <a16:creationId xmlns:a16="http://schemas.microsoft.com/office/drawing/2014/main" id="{E8823EE5-7AA5-449D-99EB-826C6F9F53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" y="2475"/>
                  <a:ext cx="9" cy="10"/>
                </a:xfrm>
                <a:custGeom>
                  <a:avLst/>
                  <a:gdLst>
                    <a:gd name="T0" fmla="*/ 20 w 28"/>
                    <a:gd name="T1" fmla="*/ 22 h 29"/>
                    <a:gd name="T2" fmla="*/ 20 w 28"/>
                    <a:gd name="T3" fmla="*/ 22 h 29"/>
                    <a:gd name="T4" fmla="*/ 20 w 28"/>
                    <a:gd name="T5" fmla="*/ 22 h 29"/>
                    <a:gd name="T6" fmla="*/ 28 w 28"/>
                    <a:gd name="T7" fmla="*/ 17 h 29"/>
                    <a:gd name="T8" fmla="*/ 28 w 28"/>
                    <a:gd name="T9" fmla="*/ 17 h 29"/>
                    <a:gd name="T10" fmla="*/ 28 w 28"/>
                    <a:gd name="T11" fmla="*/ 17 h 29"/>
                    <a:gd name="T12" fmla="*/ 23 w 28"/>
                    <a:gd name="T13" fmla="*/ 8 h 29"/>
                    <a:gd name="T14" fmla="*/ 23 w 28"/>
                    <a:gd name="T15" fmla="*/ 8 h 29"/>
                    <a:gd name="T16" fmla="*/ 23 w 28"/>
                    <a:gd name="T17" fmla="*/ 8 h 29"/>
                    <a:gd name="T18" fmla="*/ 23 w 28"/>
                    <a:gd name="T19" fmla="*/ 8 h 29"/>
                    <a:gd name="T20" fmla="*/ 23 w 28"/>
                    <a:gd name="T21" fmla="*/ 8 h 29"/>
                    <a:gd name="T22" fmla="*/ 23 w 28"/>
                    <a:gd name="T23" fmla="*/ 8 h 29"/>
                    <a:gd name="T24" fmla="*/ 23 w 28"/>
                    <a:gd name="T25" fmla="*/ 8 h 29"/>
                    <a:gd name="T26" fmla="*/ 23 w 28"/>
                    <a:gd name="T27" fmla="*/ 8 h 29"/>
                    <a:gd name="T28" fmla="*/ 23 w 28"/>
                    <a:gd name="T29" fmla="*/ 8 h 29"/>
                    <a:gd name="T30" fmla="*/ 17 w 28"/>
                    <a:gd name="T31" fmla="*/ 0 h 29"/>
                    <a:gd name="T32" fmla="*/ 17 w 28"/>
                    <a:gd name="T33" fmla="*/ 0 h 29"/>
                    <a:gd name="T34" fmla="*/ 17 w 28"/>
                    <a:gd name="T35" fmla="*/ 0 h 29"/>
                    <a:gd name="T36" fmla="*/ 17 w 28"/>
                    <a:gd name="T37" fmla="*/ 0 h 29"/>
                    <a:gd name="T38" fmla="*/ 17 w 28"/>
                    <a:gd name="T39" fmla="*/ 0 h 29"/>
                    <a:gd name="T40" fmla="*/ 17 w 28"/>
                    <a:gd name="T41" fmla="*/ 0 h 29"/>
                    <a:gd name="T42" fmla="*/ 17 w 28"/>
                    <a:gd name="T43" fmla="*/ 0 h 29"/>
                    <a:gd name="T44" fmla="*/ 7 w 28"/>
                    <a:gd name="T45" fmla="*/ 7 h 29"/>
                    <a:gd name="T46" fmla="*/ 7 w 28"/>
                    <a:gd name="T47" fmla="*/ 7 h 29"/>
                    <a:gd name="T48" fmla="*/ 7 w 28"/>
                    <a:gd name="T49" fmla="*/ 7 h 29"/>
                    <a:gd name="T50" fmla="*/ 7 w 28"/>
                    <a:gd name="T51" fmla="*/ 7 h 29"/>
                    <a:gd name="T52" fmla="*/ 7 w 28"/>
                    <a:gd name="T53" fmla="*/ 7 h 29"/>
                    <a:gd name="T54" fmla="*/ 0 w 28"/>
                    <a:gd name="T55" fmla="*/ 12 h 29"/>
                    <a:gd name="T56" fmla="*/ 0 w 28"/>
                    <a:gd name="T57" fmla="*/ 12 h 29"/>
                    <a:gd name="T58" fmla="*/ 0 w 28"/>
                    <a:gd name="T59" fmla="*/ 12 h 29"/>
                    <a:gd name="T60" fmla="*/ 0 w 28"/>
                    <a:gd name="T61" fmla="*/ 12 h 29"/>
                    <a:gd name="T62" fmla="*/ 0 w 28"/>
                    <a:gd name="T63" fmla="*/ 12 h 29"/>
                    <a:gd name="T64" fmla="*/ 0 w 28"/>
                    <a:gd name="T65" fmla="*/ 12 h 29"/>
                    <a:gd name="T66" fmla="*/ 6 w 28"/>
                    <a:gd name="T67" fmla="*/ 21 h 29"/>
                    <a:gd name="T68" fmla="*/ 6 w 28"/>
                    <a:gd name="T69" fmla="*/ 21 h 29"/>
                    <a:gd name="T70" fmla="*/ 6 w 28"/>
                    <a:gd name="T71" fmla="*/ 21 h 29"/>
                    <a:gd name="T72" fmla="*/ 6 w 28"/>
                    <a:gd name="T73" fmla="*/ 21 h 29"/>
                    <a:gd name="T74" fmla="*/ 6 w 28"/>
                    <a:gd name="T75" fmla="*/ 21 h 29"/>
                    <a:gd name="T76" fmla="*/ 6 w 28"/>
                    <a:gd name="T77" fmla="*/ 21 h 29"/>
                    <a:gd name="T78" fmla="*/ 6 w 28"/>
                    <a:gd name="T79" fmla="*/ 21 h 29"/>
                    <a:gd name="T80" fmla="*/ 6 w 28"/>
                    <a:gd name="T81" fmla="*/ 21 h 29"/>
                    <a:gd name="T82" fmla="*/ 13 w 28"/>
                    <a:gd name="T83" fmla="*/ 29 h 29"/>
                    <a:gd name="T84" fmla="*/ 13 w 28"/>
                    <a:gd name="T85" fmla="*/ 29 h 29"/>
                    <a:gd name="T86" fmla="*/ 13 w 28"/>
                    <a:gd name="T87" fmla="*/ 29 h 29"/>
                    <a:gd name="T88" fmla="*/ 20 w 28"/>
                    <a:gd name="T89" fmla="*/ 22 h 29"/>
                    <a:gd name="T90" fmla="*/ 20 w 28"/>
                    <a:gd name="T91" fmla="*/ 22 h 29"/>
                    <a:gd name="T92" fmla="*/ 20 w 28"/>
                    <a:gd name="T93" fmla="*/ 2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8" h="29">
                      <a:moveTo>
                        <a:pt x="20" y="22"/>
                      </a:move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8" y="17"/>
                      </a:lnTo>
                      <a:lnTo>
                        <a:pt x="28" y="17"/>
                      </a:lnTo>
                      <a:lnTo>
                        <a:pt x="28" y="17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23" y="8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0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24" name="Freeform 668">
                  <a:extLst>
                    <a:ext uri="{FF2B5EF4-FFF2-40B4-BE49-F238E27FC236}">
                      <a16:creationId xmlns:a16="http://schemas.microsoft.com/office/drawing/2014/main" id="{AC3A95F0-32C2-428C-B0B9-D433F0F237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1" y="2481"/>
                  <a:ext cx="9" cy="10"/>
                </a:xfrm>
                <a:custGeom>
                  <a:avLst/>
                  <a:gdLst>
                    <a:gd name="T0" fmla="*/ 20 w 28"/>
                    <a:gd name="T1" fmla="*/ 24 h 29"/>
                    <a:gd name="T2" fmla="*/ 20 w 28"/>
                    <a:gd name="T3" fmla="*/ 24 h 29"/>
                    <a:gd name="T4" fmla="*/ 28 w 28"/>
                    <a:gd name="T5" fmla="*/ 17 h 29"/>
                    <a:gd name="T6" fmla="*/ 28 w 28"/>
                    <a:gd name="T7" fmla="*/ 17 h 29"/>
                    <a:gd name="T8" fmla="*/ 28 w 28"/>
                    <a:gd name="T9" fmla="*/ 17 h 29"/>
                    <a:gd name="T10" fmla="*/ 28 w 28"/>
                    <a:gd name="T11" fmla="*/ 17 h 29"/>
                    <a:gd name="T12" fmla="*/ 28 w 28"/>
                    <a:gd name="T13" fmla="*/ 17 h 29"/>
                    <a:gd name="T14" fmla="*/ 28 w 28"/>
                    <a:gd name="T15" fmla="*/ 17 h 29"/>
                    <a:gd name="T16" fmla="*/ 28 w 28"/>
                    <a:gd name="T17" fmla="*/ 17 h 29"/>
                    <a:gd name="T18" fmla="*/ 28 w 28"/>
                    <a:gd name="T19" fmla="*/ 17 h 29"/>
                    <a:gd name="T20" fmla="*/ 28 w 28"/>
                    <a:gd name="T21" fmla="*/ 17 h 29"/>
                    <a:gd name="T22" fmla="*/ 28 w 28"/>
                    <a:gd name="T23" fmla="*/ 17 h 29"/>
                    <a:gd name="T24" fmla="*/ 28 w 28"/>
                    <a:gd name="T25" fmla="*/ 17 h 29"/>
                    <a:gd name="T26" fmla="*/ 28 w 28"/>
                    <a:gd name="T27" fmla="*/ 17 h 29"/>
                    <a:gd name="T28" fmla="*/ 28 w 28"/>
                    <a:gd name="T29" fmla="*/ 17 h 29"/>
                    <a:gd name="T30" fmla="*/ 15 w 28"/>
                    <a:gd name="T31" fmla="*/ 0 h 29"/>
                    <a:gd name="T32" fmla="*/ 15 w 28"/>
                    <a:gd name="T33" fmla="*/ 0 h 29"/>
                    <a:gd name="T34" fmla="*/ 15 w 28"/>
                    <a:gd name="T35" fmla="*/ 0 h 29"/>
                    <a:gd name="T36" fmla="*/ 15 w 28"/>
                    <a:gd name="T37" fmla="*/ 0 h 29"/>
                    <a:gd name="T38" fmla="*/ 15 w 28"/>
                    <a:gd name="T39" fmla="*/ 0 h 29"/>
                    <a:gd name="T40" fmla="*/ 15 w 28"/>
                    <a:gd name="T41" fmla="*/ 0 h 29"/>
                    <a:gd name="T42" fmla="*/ 15 w 28"/>
                    <a:gd name="T43" fmla="*/ 0 h 29"/>
                    <a:gd name="T44" fmla="*/ 15 w 28"/>
                    <a:gd name="T45" fmla="*/ 0 h 29"/>
                    <a:gd name="T46" fmla="*/ 7 w 28"/>
                    <a:gd name="T47" fmla="*/ 7 h 29"/>
                    <a:gd name="T48" fmla="*/ 7 w 28"/>
                    <a:gd name="T49" fmla="*/ 7 h 29"/>
                    <a:gd name="T50" fmla="*/ 7 w 28"/>
                    <a:gd name="T51" fmla="*/ 7 h 29"/>
                    <a:gd name="T52" fmla="*/ 7 w 28"/>
                    <a:gd name="T53" fmla="*/ 7 h 29"/>
                    <a:gd name="T54" fmla="*/ 7 w 28"/>
                    <a:gd name="T55" fmla="*/ 7 h 29"/>
                    <a:gd name="T56" fmla="*/ 7 w 28"/>
                    <a:gd name="T57" fmla="*/ 7 h 29"/>
                    <a:gd name="T58" fmla="*/ 0 w 28"/>
                    <a:gd name="T59" fmla="*/ 13 h 29"/>
                    <a:gd name="T60" fmla="*/ 0 w 28"/>
                    <a:gd name="T61" fmla="*/ 13 h 29"/>
                    <a:gd name="T62" fmla="*/ 0 w 28"/>
                    <a:gd name="T63" fmla="*/ 13 h 29"/>
                    <a:gd name="T64" fmla="*/ 0 w 28"/>
                    <a:gd name="T65" fmla="*/ 13 h 29"/>
                    <a:gd name="T66" fmla="*/ 0 w 28"/>
                    <a:gd name="T67" fmla="*/ 13 h 29"/>
                    <a:gd name="T68" fmla="*/ 0 w 28"/>
                    <a:gd name="T69" fmla="*/ 13 h 29"/>
                    <a:gd name="T70" fmla="*/ 11 w 28"/>
                    <a:gd name="T71" fmla="*/ 29 h 29"/>
                    <a:gd name="T72" fmla="*/ 11 w 28"/>
                    <a:gd name="T73" fmla="*/ 29 h 29"/>
                    <a:gd name="T74" fmla="*/ 11 w 28"/>
                    <a:gd name="T75" fmla="*/ 29 h 29"/>
                    <a:gd name="T76" fmla="*/ 11 w 28"/>
                    <a:gd name="T77" fmla="*/ 29 h 29"/>
                    <a:gd name="T78" fmla="*/ 11 w 28"/>
                    <a:gd name="T79" fmla="*/ 29 h 29"/>
                    <a:gd name="T80" fmla="*/ 11 w 28"/>
                    <a:gd name="T81" fmla="*/ 29 h 29"/>
                    <a:gd name="T82" fmla="*/ 11 w 28"/>
                    <a:gd name="T83" fmla="*/ 29 h 29"/>
                    <a:gd name="T84" fmla="*/ 11 w 28"/>
                    <a:gd name="T85" fmla="*/ 29 h 29"/>
                    <a:gd name="T86" fmla="*/ 11 w 28"/>
                    <a:gd name="T87" fmla="*/ 29 h 29"/>
                    <a:gd name="T88" fmla="*/ 11 w 28"/>
                    <a:gd name="T89" fmla="*/ 29 h 29"/>
                    <a:gd name="T90" fmla="*/ 20 w 28"/>
                    <a:gd name="T91" fmla="*/ 24 h 29"/>
                    <a:gd name="T92" fmla="*/ 20 w 28"/>
                    <a:gd name="T93" fmla="*/ 24 h 29"/>
                    <a:gd name="T94" fmla="*/ 20 w 28"/>
                    <a:gd name="T95" fmla="*/ 24 h 29"/>
                    <a:gd name="T96" fmla="*/ 20 w 28"/>
                    <a:gd name="T97" fmla="*/ 24 h 29"/>
                    <a:gd name="T98" fmla="*/ 20 w 28"/>
                    <a:gd name="T99" fmla="*/ 2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8" h="29">
                      <a:moveTo>
                        <a:pt x="20" y="24"/>
                      </a:moveTo>
                      <a:lnTo>
                        <a:pt x="20" y="24"/>
                      </a:lnTo>
                      <a:lnTo>
                        <a:pt x="28" y="17"/>
                      </a:lnTo>
                      <a:lnTo>
                        <a:pt x="28" y="17"/>
                      </a:lnTo>
                      <a:lnTo>
                        <a:pt x="28" y="17"/>
                      </a:lnTo>
                      <a:lnTo>
                        <a:pt x="28" y="17"/>
                      </a:lnTo>
                      <a:lnTo>
                        <a:pt x="28" y="17"/>
                      </a:lnTo>
                      <a:lnTo>
                        <a:pt x="28" y="17"/>
                      </a:lnTo>
                      <a:lnTo>
                        <a:pt x="28" y="17"/>
                      </a:lnTo>
                      <a:lnTo>
                        <a:pt x="28" y="17"/>
                      </a:lnTo>
                      <a:lnTo>
                        <a:pt x="28" y="17"/>
                      </a:lnTo>
                      <a:lnTo>
                        <a:pt x="28" y="17"/>
                      </a:lnTo>
                      <a:lnTo>
                        <a:pt x="28" y="17"/>
                      </a:lnTo>
                      <a:lnTo>
                        <a:pt x="28" y="17"/>
                      </a:lnTo>
                      <a:lnTo>
                        <a:pt x="28" y="17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7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20" y="24"/>
                      </a:lnTo>
                      <a:lnTo>
                        <a:pt x="20" y="24"/>
                      </a:lnTo>
                      <a:lnTo>
                        <a:pt x="20" y="24"/>
                      </a:lnTo>
                      <a:lnTo>
                        <a:pt x="20" y="24"/>
                      </a:lnTo>
                      <a:lnTo>
                        <a:pt x="2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25" name="Freeform 669">
                  <a:extLst>
                    <a:ext uri="{FF2B5EF4-FFF2-40B4-BE49-F238E27FC236}">
                      <a16:creationId xmlns:a16="http://schemas.microsoft.com/office/drawing/2014/main" id="{097938FF-185E-46D7-8F20-DBC9A6E93A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3" y="2480"/>
                  <a:ext cx="10" cy="10"/>
                </a:xfrm>
                <a:custGeom>
                  <a:avLst/>
                  <a:gdLst>
                    <a:gd name="T0" fmla="*/ 21 w 29"/>
                    <a:gd name="T1" fmla="*/ 23 h 28"/>
                    <a:gd name="T2" fmla="*/ 21 w 29"/>
                    <a:gd name="T3" fmla="*/ 23 h 28"/>
                    <a:gd name="T4" fmla="*/ 21 w 29"/>
                    <a:gd name="T5" fmla="*/ 23 h 28"/>
                    <a:gd name="T6" fmla="*/ 21 w 29"/>
                    <a:gd name="T7" fmla="*/ 23 h 28"/>
                    <a:gd name="T8" fmla="*/ 21 w 29"/>
                    <a:gd name="T9" fmla="*/ 23 h 28"/>
                    <a:gd name="T10" fmla="*/ 21 w 29"/>
                    <a:gd name="T11" fmla="*/ 23 h 28"/>
                    <a:gd name="T12" fmla="*/ 21 w 29"/>
                    <a:gd name="T13" fmla="*/ 23 h 28"/>
                    <a:gd name="T14" fmla="*/ 21 w 29"/>
                    <a:gd name="T15" fmla="*/ 23 h 28"/>
                    <a:gd name="T16" fmla="*/ 21 w 29"/>
                    <a:gd name="T17" fmla="*/ 23 h 28"/>
                    <a:gd name="T18" fmla="*/ 29 w 29"/>
                    <a:gd name="T19" fmla="*/ 17 h 28"/>
                    <a:gd name="T20" fmla="*/ 29 w 29"/>
                    <a:gd name="T21" fmla="*/ 17 h 28"/>
                    <a:gd name="T22" fmla="*/ 16 w 29"/>
                    <a:gd name="T23" fmla="*/ 0 h 28"/>
                    <a:gd name="T24" fmla="*/ 16 w 29"/>
                    <a:gd name="T25" fmla="*/ 0 h 28"/>
                    <a:gd name="T26" fmla="*/ 16 w 29"/>
                    <a:gd name="T27" fmla="*/ 0 h 28"/>
                    <a:gd name="T28" fmla="*/ 16 w 29"/>
                    <a:gd name="T29" fmla="*/ 0 h 28"/>
                    <a:gd name="T30" fmla="*/ 16 w 29"/>
                    <a:gd name="T31" fmla="*/ 0 h 28"/>
                    <a:gd name="T32" fmla="*/ 8 w 29"/>
                    <a:gd name="T33" fmla="*/ 6 h 28"/>
                    <a:gd name="T34" fmla="*/ 8 w 29"/>
                    <a:gd name="T35" fmla="*/ 6 h 28"/>
                    <a:gd name="T36" fmla="*/ 8 w 29"/>
                    <a:gd name="T37" fmla="*/ 6 h 28"/>
                    <a:gd name="T38" fmla="*/ 8 w 29"/>
                    <a:gd name="T39" fmla="*/ 6 h 28"/>
                    <a:gd name="T40" fmla="*/ 8 w 29"/>
                    <a:gd name="T41" fmla="*/ 6 h 28"/>
                    <a:gd name="T42" fmla="*/ 8 w 29"/>
                    <a:gd name="T43" fmla="*/ 6 h 28"/>
                    <a:gd name="T44" fmla="*/ 8 w 29"/>
                    <a:gd name="T45" fmla="*/ 6 h 28"/>
                    <a:gd name="T46" fmla="*/ 8 w 29"/>
                    <a:gd name="T47" fmla="*/ 6 h 28"/>
                    <a:gd name="T48" fmla="*/ 8 w 29"/>
                    <a:gd name="T49" fmla="*/ 6 h 28"/>
                    <a:gd name="T50" fmla="*/ 0 w 29"/>
                    <a:gd name="T51" fmla="*/ 13 h 28"/>
                    <a:gd name="T52" fmla="*/ 0 w 29"/>
                    <a:gd name="T53" fmla="*/ 13 h 28"/>
                    <a:gd name="T54" fmla="*/ 0 w 29"/>
                    <a:gd name="T55" fmla="*/ 13 h 28"/>
                    <a:gd name="T56" fmla="*/ 0 w 29"/>
                    <a:gd name="T57" fmla="*/ 13 h 28"/>
                    <a:gd name="T58" fmla="*/ 0 w 29"/>
                    <a:gd name="T59" fmla="*/ 13 h 28"/>
                    <a:gd name="T60" fmla="*/ 0 w 29"/>
                    <a:gd name="T61" fmla="*/ 13 h 28"/>
                    <a:gd name="T62" fmla="*/ 0 w 29"/>
                    <a:gd name="T63" fmla="*/ 13 h 28"/>
                    <a:gd name="T64" fmla="*/ 0 w 29"/>
                    <a:gd name="T65" fmla="*/ 13 h 28"/>
                    <a:gd name="T66" fmla="*/ 0 w 29"/>
                    <a:gd name="T67" fmla="*/ 13 h 28"/>
                    <a:gd name="T68" fmla="*/ 0 w 29"/>
                    <a:gd name="T69" fmla="*/ 13 h 28"/>
                    <a:gd name="T70" fmla="*/ 0 w 29"/>
                    <a:gd name="T71" fmla="*/ 13 h 28"/>
                    <a:gd name="T72" fmla="*/ 12 w 29"/>
                    <a:gd name="T73" fmla="*/ 28 h 28"/>
                    <a:gd name="T74" fmla="*/ 12 w 29"/>
                    <a:gd name="T75" fmla="*/ 28 h 28"/>
                    <a:gd name="T76" fmla="*/ 12 w 29"/>
                    <a:gd name="T77" fmla="*/ 28 h 28"/>
                    <a:gd name="T78" fmla="*/ 12 w 29"/>
                    <a:gd name="T79" fmla="*/ 28 h 28"/>
                    <a:gd name="T80" fmla="*/ 12 w 29"/>
                    <a:gd name="T81" fmla="*/ 28 h 28"/>
                    <a:gd name="T82" fmla="*/ 12 w 29"/>
                    <a:gd name="T83" fmla="*/ 28 h 28"/>
                    <a:gd name="T84" fmla="*/ 12 w 29"/>
                    <a:gd name="T85" fmla="*/ 28 h 28"/>
                    <a:gd name="T86" fmla="*/ 12 w 29"/>
                    <a:gd name="T87" fmla="*/ 28 h 28"/>
                    <a:gd name="T88" fmla="*/ 12 w 29"/>
                    <a:gd name="T89" fmla="*/ 28 h 28"/>
                    <a:gd name="T90" fmla="*/ 12 w 29"/>
                    <a:gd name="T91" fmla="*/ 28 h 28"/>
                    <a:gd name="T92" fmla="*/ 21 w 29"/>
                    <a:gd name="T93" fmla="*/ 23 h 28"/>
                    <a:gd name="T94" fmla="*/ 21 w 29"/>
                    <a:gd name="T95" fmla="*/ 23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9" h="28">
                      <a:moveTo>
                        <a:pt x="21" y="23"/>
                      </a:move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1" y="23"/>
                      </a:lnTo>
                      <a:lnTo>
                        <a:pt x="21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26" name="Freeform 670">
                  <a:extLst>
                    <a:ext uri="{FF2B5EF4-FFF2-40B4-BE49-F238E27FC236}">
                      <a16:creationId xmlns:a16="http://schemas.microsoft.com/office/drawing/2014/main" id="{F1CB12BC-5652-4AF0-A82E-899C5DD3FC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0" y="2480"/>
                  <a:ext cx="7" cy="10"/>
                </a:xfrm>
                <a:custGeom>
                  <a:avLst/>
                  <a:gdLst>
                    <a:gd name="T0" fmla="*/ 14 w 22"/>
                    <a:gd name="T1" fmla="*/ 14 h 28"/>
                    <a:gd name="T2" fmla="*/ 21 w 22"/>
                    <a:gd name="T3" fmla="*/ 22 h 28"/>
                    <a:gd name="T4" fmla="*/ 21 w 22"/>
                    <a:gd name="T5" fmla="*/ 22 h 28"/>
                    <a:gd name="T6" fmla="*/ 21 w 22"/>
                    <a:gd name="T7" fmla="*/ 22 h 28"/>
                    <a:gd name="T8" fmla="*/ 14 w 22"/>
                    <a:gd name="T9" fmla="*/ 14 h 28"/>
                    <a:gd name="T10" fmla="*/ 22 w 22"/>
                    <a:gd name="T11" fmla="*/ 7 h 28"/>
                    <a:gd name="T12" fmla="*/ 22 w 22"/>
                    <a:gd name="T13" fmla="*/ 7 h 28"/>
                    <a:gd name="T14" fmla="*/ 22 w 22"/>
                    <a:gd name="T15" fmla="*/ 7 h 28"/>
                    <a:gd name="T16" fmla="*/ 22 w 22"/>
                    <a:gd name="T17" fmla="*/ 7 h 28"/>
                    <a:gd name="T18" fmla="*/ 22 w 22"/>
                    <a:gd name="T19" fmla="*/ 7 h 28"/>
                    <a:gd name="T20" fmla="*/ 22 w 22"/>
                    <a:gd name="T21" fmla="*/ 7 h 28"/>
                    <a:gd name="T22" fmla="*/ 22 w 22"/>
                    <a:gd name="T23" fmla="*/ 7 h 28"/>
                    <a:gd name="T24" fmla="*/ 22 w 22"/>
                    <a:gd name="T25" fmla="*/ 7 h 28"/>
                    <a:gd name="T26" fmla="*/ 22 w 22"/>
                    <a:gd name="T27" fmla="*/ 7 h 28"/>
                    <a:gd name="T28" fmla="*/ 16 w 22"/>
                    <a:gd name="T29" fmla="*/ 0 h 28"/>
                    <a:gd name="T30" fmla="*/ 16 w 22"/>
                    <a:gd name="T31" fmla="*/ 0 h 28"/>
                    <a:gd name="T32" fmla="*/ 16 w 22"/>
                    <a:gd name="T33" fmla="*/ 0 h 28"/>
                    <a:gd name="T34" fmla="*/ 8 w 22"/>
                    <a:gd name="T35" fmla="*/ 5 h 28"/>
                    <a:gd name="T36" fmla="*/ 8 w 22"/>
                    <a:gd name="T37" fmla="*/ 5 h 28"/>
                    <a:gd name="T38" fmla="*/ 8 w 22"/>
                    <a:gd name="T39" fmla="*/ 5 h 28"/>
                    <a:gd name="T40" fmla="*/ 8 w 22"/>
                    <a:gd name="T41" fmla="*/ 5 h 28"/>
                    <a:gd name="T42" fmla="*/ 8 w 22"/>
                    <a:gd name="T43" fmla="*/ 5 h 28"/>
                    <a:gd name="T44" fmla="*/ 8 w 22"/>
                    <a:gd name="T45" fmla="*/ 5 h 28"/>
                    <a:gd name="T46" fmla="*/ 8 w 22"/>
                    <a:gd name="T47" fmla="*/ 5 h 28"/>
                    <a:gd name="T48" fmla="*/ 0 w 22"/>
                    <a:gd name="T49" fmla="*/ 11 h 28"/>
                    <a:gd name="T50" fmla="*/ 0 w 22"/>
                    <a:gd name="T51" fmla="*/ 11 h 28"/>
                    <a:gd name="T52" fmla="*/ 0 w 22"/>
                    <a:gd name="T53" fmla="*/ 11 h 28"/>
                    <a:gd name="T54" fmla="*/ 0 w 22"/>
                    <a:gd name="T55" fmla="*/ 11 h 28"/>
                    <a:gd name="T56" fmla="*/ 0 w 22"/>
                    <a:gd name="T57" fmla="*/ 11 h 28"/>
                    <a:gd name="T58" fmla="*/ 0 w 22"/>
                    <a:gd name="T59" fmla="*/ 11 h 28"/>
                    <a:gd name="T60" fmla="*/ 0 w 22"/>
                    <a:gd name="T61" fmla="*/ 11 h 28"/>
                    <a:gd name="T62" fmla="*/ 0 w 22"/>
                    <a:gd name="T63" fmla="*/ 11 h 28"/>
                    <a:gd name="T64" fmla="*/ 6 w 22"/>
                    <a:gd name="T65" fmla="*/ 20 h 28"/>
                    <a:gd name="T66" fmla="*/ 6 w 22"/>
                    <a:gd name="T67" fmla="*/ 20 h 28"/>
                    <a:gd name="T68" fmla="*/ 6 w 22"/>
                    <a:gd name="T69" fmla="*/ 20 h 28"/>
                    <a:gd name="T70" fmla="*/ 6 w 22"/>
                    <a:gd name="T71" fmla="*/ 20 h 28"/>
                    <a:gd name="T72" fmla="*/ 6 w 22"/>
                    <a:gd name="T73" fmla="*/ 20 h 28"/>
                    <a:gd name="T74" fmla="*/ 6 w 22"/>
                    <a:gd name="T75" fmla="*/ 20 h 28"/>
                    <a:gd name="T76" fmla="*/ 6 w 22"/>
                    <a:gd name="T77" fmla="*/ 20 h 28"/>
                    <a:gd name="T78" fmla="*/ 6 w 22"/>
                    <a:gd name="T79" fmla="*/ 20 h 28"/>
                    <a:gd name="T80" fmla="*/ 6 w 22"/>
                    <a:gd name="T81" fmla="*/ 20 h 28"/>
                    <a:gd name="T82" fmla="*/ 6 w 22"/>
                    <a:gd name="T83" fmla="*/ 20 h 28"/>
                    <a:gd name="T84" fmla="*/ 6 w 22"/>
                    <a:gd name="T85" fmla="*/ 20 h 28"/>
                    <a:gd name="T86" fmla="*/ 12 w 22"/>
                    <a:gd name="T87" fmla="*/ 28 h 28"/>
                    <a:gd name="T88" fmla="*/ 12 w 22"/>
                    <a:gd name="T89" fmla="*/ 28 h 28"/>
                    <a:gd name="T90" fmla="*/ 12 w 22"/>
                    <a:gd name="T91" fmla="*/ 28 h 28"/>
                    <a:gd name="T92" fmla="*/ 21 w 22"/>
                    <a:gd name="T93" fmla="*/ 22 h 28"/>
                    <a:gd name="T94" fmla="*/ 21 w 22"/>
                    <a:gd name="T95" fmla="*/ 22 h 28"/>
                    <a:gd name="T96" fmla="*/ 14 w 22"/>
                    <a:gd name="T97" fmla="*/ 1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2" h="28">
                      <a:moveTo>
                        <a:pt x="14" y="14"/>
                      </a:move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4" y="14"/>
                      </a:lnTo>
                      <a:lnTo>
                        <a:pt x="22" y="7"/>
                      </a:lnTo>
                      <a:lnTo>
                        <a:pt x="22" y="7"/>
                      </a:lnTo>
                      <a:lnTo>
                        <a:pt x="22" y="7"/>
                      </a:lnTo>
                      <a:lnTo>
                        <a:pt x="22" y="7"/>
                      </a:lnTo>
                      <a:lnTo>
                        <a:pt x="22" y="7"/>
                      </a:lnTo>
                      <a:lnTo>
                        <a:pt x="22" y="7"/>
                      </a:lnTo>
                      <a:lnTo>
                        <a:pt x="22" y="7"/>
                      </a:lnTo>
                      <a:lnTo>
                        <a:pt x="22" y="7"/>
                      </a:lnTo>
                      <a:lnTo>
                        <a:pt x="22" y="7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27" name="Freeform 671">
                  <a:extLst>
                    <a:ext uri="{FF2B5EF4-FFF2-40B4-BE49-F238E27FC236}">
                      <a16:creationId xmlns:a16="http://schemas.microsoft.com/office/drawing/2014/main" id="{1D9425CD-320E-45D7-AB8B-DAEA284518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1" y="2481"/>
                  <a:ext cx="8" cy="7"/>
                </a:xfrm>
                <a:custGeom>
                  <a:avLst/>
                  <a:gdLst>
                    <a:gd name="T0" fmla="*/ 7 w 22"/>
                    <a:gd name="T1" fmla="*/ 16 h 23"/>
                    <a:gd name="T2" fmla="*/ 21 w 22"/>
                    <a:gd name="T3" fmla="*/ 17 h 23"/>
                    <a:gd name="T4" fmla="*/ 21 w 22"/>
                    <a:gd name="T5" fmla="*/ 17 h 23"/>
                    <a:gd name="T6" fmla="*/ 21 w 22"/>
                    <a:gd name="T7" fmla="*/ 17 h 23"/>
                    <a:gd name="T8" fmla="*/ 15 w 22"/>
                    <a:gd name="T9" fmla="*/ 9 h 23"/>
                    <a:gd name="T10" fmla="*/ 15 w 22"/>
                    <a:gd name="T11" fmla="*/ 9 h 23"/>
                    <a:gd name="T12" fmla="*/ 15 w 22"/>
                    <a:gd name="T13" fmla="*/ 9 h 23"/>
                    <a:gd name="T14" fmla="*/ 15 w 22"/>
                    <a:gd name="T15" fmla="*/ 9 h 23"/>
                    <a:gd name="T16" fmla="*/ 15 w 22"/>
                    <a:gd name="T17" fmla="*/ 9 h 23"/>
                    <a:gd name="T18" fmla="*/ 15 w 22"/>
                    <a:gd name="T19" fmla="*/ 9 h 23"/>
                    <a:gd name="T20" fmla="*/ 15 w 22"/>
                    <a:gd name="T21" fmla="*/ 9 h 23"/>
                    <a:gd name="T22" fmla="*/ 22 w 22"/>
                    <a:gd name="T23" fmla="*/ 3 h 23"/>
                    <a:gd name="T24" fmla="*/ 15 w 22"/>
                    <a:gd name="T25" fmla="*/ 9 h 23"/>
                    <a:gd name="T26" fmla="*/ 15 w 22"/>
                    <a:gd name="T27" fmla="*/ 9 h 23"/>
                    <a:gd name="T28" fmla="*/ 15 w 22"/>
                    <a:gd name="T29" fmla="*/ 9 h 23"/>
                    <a:gd name="T30" fmla="*/ 15 w 22"/>
                    <a:gd name="T31" fmla="*/ 9 h 23"/>
                    <a:gd name="T32" fmla="*/ 8 w 22"/>
                    <a:gd name="T33" fmla="*/ 0 h 23"/>
                    <a:gd name="T34" fmla="*/ 8 w 22"/>
                    <a:gd name="T35" fmla="*/ 0 h 23"/>
                    <a:gd name="T36" fmla="*/ 8 w 22"/>
                    <a:gd name="T37" fmla="*/ 0 h 23"/>
                    <a:gd name="T38" fmla="*/ 8 w 22"/>
                    <a:gd name="T39" fmla="*/ 0 h 23"/>
                    <a:gd name="T40" fmla="*/ 8 w 22"/>
                    <a:gd name="T41" fmla="*/ 0 h 23"/>
                    <a:gd name="T42" fmla="*/ 8 w 22"/>
                    <a:gd name="T43" fmla="*/ 0 h 23"/>
                    <a:gd name="T44" fmla="*/ 8 w 22"/>
                    <a:gd name="T45" fmla="*/ 0 h 23"/>
                    <a:gd name="T46" fmla="*/ 8 w 22"/>
                    <a:gd name="T47" fmla="*/ 0 h 23"/>
                    <a:gd name="T48" fmla="*/ 8 w 22"/>
                    <a:gd name="T49" fmla="*/ 0 h 23"/>
                    <a:gd name="T50" fmla="*/ 8 w 22"/>
                    <a:gd name="T51" fmla="*/ 0 h 23"/>
                    <a:gd name="T52" fmla="*/ 8 w 22"/>
                    <a:gd name="T53" fmla="*/ 0 h 23"/>
                    <a:gd name="T54" fmla="*/ 0 w 22"/>
                    <a:gd name="T55" fmla="*/ 6 h 23"/>
                    <a:gd name="T56" fmla="*/ 0 w 22"/>
                    <a:gd name="T57" fmla="*/ 6 h 23"/>
                    <a:gd name="T58" fmla="*/ 0 w 22"/>
                    <a:gd name="T59" fmla="*/ 6 h 23"/>
                    <a:gd name="T60" fmla="*/ 0 w 22"/>
                    <a:gd name="T61" fmla="*/ 6 h 23"/>
                    <a:gd name="T62" fmla="*/ 0 w 22"/>
                    <a:gd name="T63" fmla="*/ 6 h 23"/>
                    <a:gd name="T64" fmla="*/ 0 w 22"/>
                    <a:gd name="T65" fmla="*/ 6 h 23"/>
                    <a:gd name="T66" fmla="*/ 0 w 22"/>
                    <a:gd name="T67" fmla="*/ 6 h 23"/>
                    <a:gd name="T68" fmla="*/ 0 w 22"/>
                    <a:gd name="T69" fmla="*/ 6 h 23"/>
                    <a:gd name="T70" fmla="*/ 7 w 22"/>
                    <a:gd name="T71" fmla="*/ 16 h 23"/>
                    <a:gd name="T72" fmla="*/ 7 w 22"/>
                    <a:gd name="T73" fmla="*/ 16 h 23"/>
                    <a:gd name="T74" fmla="*/ 7 w 22"/>
                    <a:gd name="T75" fmla="*/ 16 h 23"/>
                    <a:gd name="T76" fmla="*/ 7 w 22"/>
                    <a:gd name="T77" fmla="*/ 16 h 23"/>
                    <a:gd name="T78" fmla="*/ 7 w 22"/>
                    <a:gd name="T79" fmla="*/ 16 h 23"/>
                    <a:gd name="T80" fmla="*/ 7 w 22"/>
                    <a:gd name="T81" fmla="*/ 16 h 23"/>
                    <a:gd name="T82" fmla="*/ 7 w 22"/>
                    <a:gd name="T83" fmla="*/ 16 h 23"/>
                    <a:gd name="T84" fmla="*/ 7 w 22"/>
                    <a:gd name="T85" fmla="*/ 16 h 23"/>
                    <a:gd name="T86" fmla="*/ 7 w 22"/>
                    <a:gd name="T87" fmla="*/ 16 h 23"/>
                    <a:gd name="T88" fmla="*/ 7 w 22"/>
                    <a:gd name="T89" fmla="*/ 16 h 23"/>
                    <a:gd name="T90" fmla="*/ 7 w 22"/>
                    <a:gd name="T91" fmla="*/ 16 h 23"/>
                    <a:gd name="T92" fmla="*/ 12 w 22"/>
                    <a:gd name="T93" fmla="*/ 23 h 23"/>
                    <a:gd name="T94" fmla="*/ 12 w 22"/>
                    <a:gd name="T95" fmla="*/ 23 h 23"/>
                    <a:gd name="T96" fmla="*/ 12 w 22"/>
                    <a:gd name="T97" fmla="*/ 23 h 23"/>
                    <a:gd name="T98" fmla="*/ 21 w 22"/>
                    <a:gd name="T99" fmla="*/ 17 h 23"/>
                    <a:gd name="T100" fmla="*/ 21 w 22"/>
                    <a:gd name="T101" fmla="*/ 17 h 23"/>
                    <a:gd name="T102" fmla="*/ 7 w 22"/>
                    <a:gd name="T103" fmla="*/ 1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2" h="23">
                      <a:moveTo>
                        <a:pt x="7" y="16"/>
                      </a:move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22" y="3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12" y="23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7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28" name="Freeform 672">
                  <a:extLst>
                    <a:ext uri="{FF2B5EF4-FFF2-40B4-BE49-F238E27FC236}">
                      <a16:creationId xmlns:a16="http://schemas.microsoft.com/office/drawing/2014/main" id="{79F2F321-5DFA-4FBE-8602-2862E5D344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6" y="2481"/>
                  <a:ext cx="10" cy="10"/>
                </a:xfrm>
                <a:custGeom>
                  <a:avLst/>
                  <a:gdLst>
                    <a:gd name="T0" fmla="*/ 21 w 30"/>
                    <a:gd name="T1" fmla="*/ 24 h 30"/>
                    <a:gd name="T2" fmla="*/ 30 w 30"/>
                    <a:gd name="T3" fmla="*/ 17 h 30"/>
                    <a:gd name="T4" fmla="*/ 30 w 30"/>
                    <a:gd name="T5" fmla="*/ 17 h 30"/>
                    <a:gd name="T6" fmla="*/ 30 w 30"/>
                    <a:gd name="T7" fmla="*/ 17 h 30"/>
                    <a:gd name="T8" fmla="*/ 30 w 30"/>
                    <a:gd name="T9" fmla="*/ 17 h 30"/>
                    <a:gd name="T10" fmla="*/ 30 w 30"/>
                    <a:gd name="T11" fmla="*/ 17 h 30"/>
                    <a:gd name="T12" fmla="*/ 30 w 30"/>
                    <a:gd name="T13" fmla="*/ 17 h 30"/>
                    <a:gd name="T14" fmla="*/ 30 w 30"/>
                    <a:gd name="T15" fmla="*/ 17 h 30"/>
                    <a:gd name="T16" fmla="*/ 30 w 30"/>
                    <a:gd name="T17" fmla="*/ 17 h 30"/>
                    <a:gd name="T18" fmla="*/ 30 w 30"/>
                    <a:gd name="T19" fmla="*/ 17 h 30"/>
                    <a:gd name="T20" fmla="*/ 30 w 30"/>
                    <a:gd name="T21" fmla="*/ 17 h 30"/>
                    <a:gd name="T22" fmla="*/ 17 w 30"/>
                    <a:gd name="T23" fmla="*/ 0 h 30"/>
                    <a:gd name="T24" fmla="*/ 17 w 30"/>
                    <a:gd name="T25" fmla="*/ 0 h 30"/>
                    <a:gd name="T26" fmla="*/ 17 w 30"/>
                    <a:gd name="T27" fmla="*/ 0 h 30"/>
                    <a:gd name="T28" fmla="*/ 17 w 30"/>
                    <a:gd name="T29" fmla="*/ 0 h 30"/>
                    <a:gd name="T30" fmla="*/ 17 w 30"/>
                    <a:gd name="T31" fmla="*/ 0 h 30"/>
                    <a:gd name="T32" fmla="*/ 17 w 30"/>
                    <a:gd name="T33" fmla="*/ 0 h 30"/>
                    <a:gd name="T34" fmla="*/ 17 w 30"/>
                    <a:gd name="T35" fmla="*/ 0 h 30"/>
                    <a:gd name="T36" fmla="*/ 17 w 30"/>
                    <a:gd name="T37" fmla="*/ 0 h 30"/>
                    <a:gd name="T38" fmla="*/ 17 w 30"/>
                    <a:gd name="T39" fmla="*/ 0 h 30"/>
                    <a:gd name="T40" fmla="*/ 17 w 30"/>
                    <a:gd name="T41" fmla="*/ 0 h 30"/>
                    <a:gd name="T42" fmla="*/ 17 w 30"/>
                    <a:gd name="T43" fmla="*/ 0 h 30"/>
                    <a:gd name="T44" fmla="*/ 17 w 30"/>
                    <a:gd name="T45" fmla="*/ 0 h 30"/>
                    <a:gd name="T46" fmla="*/ 17 w 30"/>
                    <a:gd name="T47" fmla="*/ 0 h 30"/>
                    <a:gd name="T48" fmla="*/ 9 w 30"/>
                    <a:gd name="T49" fmla="*/ 7 h 30"/>
                    <a:gd name="T50" fmla="*/ 9 w 30"/>
                    <a:gd name="T51" fmla="*/ 7 h 30"/>
                    <a:gd name="T52" fmla="*/ 9 w 30"/>
                    <a:gd name="T53" fmla="*/ 7 h 30"/>
                    <a:gd name="T54" fmla="*/ 9 w 30"/>
                    <a:gd name="T55" fmla="*/ 7 h 30"/>
                    <a:gd name="T56" fmla="*/ 9 w 30"/>
                    <a:gd name="T57" fmla="*/ 7 h 30"/>
                    <a:gd name="T58" fmla="*/ 0 w 30"/>
                    <a:gd name="T59" fmla="*/ 13 h 30"/>
                    <a:gd name="T60" fmla="*/ 0 w 30"/>
                    <a:gd name="T61" fmla="*/ 13 h 30"/>
                    <a:gd name="T62" fmla="*/ 0 w 30"/>
                    <a:gd name="T63" fmla="*/ 13 h 30"/>
                    <a:gd name="T64" fmla="*/ 0 w 30"/>
                    <a:gd name="T65" fmla="*/ 13 h 30"/>
                    <a:gd name="T66" fmla="*/ 0 w 30"/>
                    <a:gd name="T67" fmla="*/ 13 h 30"/>
                    <a:gd name="T68" fmla="*/ 0 w 30"/>
                    <a:gd name="T69" fmla="*/ 13 h 30"/>
                    <a:gd name="T70" fmla="*/ 0 w 30"/>
                    <a:gd name="T71" fmla="*/ 13 h 30"/>
                    <a:gd name="T72" fmla="*/ 13 w 30"/>
                    <a:gd name="T73" fmla="*/ 30 h 30"/>
                    <a:gd name="T74" fmla="*/ 13 w 30"/>
                    <a:gd name="T75" fmla="*/ 30 h 30"/>
                    <a:gd name="T76" fmla="*/ 13 w 30"/>
                    <a:gd name="T77" fmla="*/ 30 h 30"/>
                    <a:gd name="T78" fmla="*/ 13 w 30"/>
                    <a:gd name="T79" fmla="*/ 30 h 30"/>
                    <a:gd name="T80" fmla="*/ 13 w 30"/>
                    <a:gd name="T81" fmla="*/ 30 h 30"/>
                    <a:gd name="T82" fmla="*/ 13 w 30"/>
                    <a:gd name="T83" fmla="*/ 30 h 30"/>
                    <a:gd name="T84" fmla="*/ 21 w 30"/>
                    <a:gd name="T85" fmla="*/ 24 h 30"/>
                    <a:gd name="T86" fmla="*/ 21 w 30"/>
                    <a:gd name="T87" fmla="*/ 24 h 30"/>
                    <a:gd name="T88" fmla="*/ 21 w 30"/>
                    <a:gd name="T89" fmla="*/ 24 h 30"/>
                    <a:gd name="T90" fmla="*/ 21 w 30"/>
                    <a:gd name="T91" fmla="*/ 24 h 30"/>
                    <a:gd name="T92" fmla="*/ 21 w 30"/>
                    <a:gd name="T93" fmla="*/ 24 h 30"/>
                    <a:gd name="T94" fmla="*/ 21 w 30"/>
                    <a:gd name="T95" fmla="*/ 2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0" h="30">
                      <a:moveTo>
                        <a:pt x="21" y="24"/>
                      </a:move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29" name="Freeform 673">
                  <a:extLst>
                    <a:ext uri="{FF2B5EF4-FFF2-40B4-BE49-F238E27FC236}">
                      <a16:creationId xmlns:a16="http://schemas.microsoft.com/office/drawing/2014/main" id="{AD668CEF-BB2C-426D-ABB4-46E53120CF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" y="2482"/>
                  <a:ext cx="10" cy="10"/>
                </a:xfrm>
                <a:custGeom>
                  <a:avLst/>
                  <a:gdLst>
                    <a:gd name="T0" fmla="*/ 12 w 29"/>
                    <a:gd name="T1" fmla="*/ 29 h 29"/>
                    <a:gd name="T2" fmla="*/ 21 w 29"/>
                    <a:gd name="T3" fmla="*/ 24 h 29"/>
                    <a:gd name="T4" fmla="*/ 21 w 29"/>
                    <a:gd name="T5" fmla="*/ 24 h 29"/>
                    <a:gd name="T6" fmla="*/ 21 w 29"/>
                    <a:gd name="T7" fmla="*/ 24 h 29"/>
                    <a:gd name="T8" fmla="*/ 21 w 29"/>
                    <a:gd name="T9" fmla="*/ 24 h 29"/>
                    <a:gd name="T10" fmla="*/ 21 w 29"/>
                    <a:gd name="T11" fmla="*/ 24 h 29"/>
                    <a:gd name="T12" fmla="*/ 21 w 29"/>
                    <a:gd name="T13" fmla="*/ 24 h 29"/>
                    <a:gd name="T14" fmla="*/ 21 w 29"/>
                    <a:gd name="T15" fmla="*/ 24 h 29"/>
                    <a:gd name="T16" fmla="*/ 21 w 29"/>
                    <a:gd name="T17" fmla="*/ 24 h 29"/>
                    <a:gd name="T18" fmla="*/ 29 w 29"/>
                    <a:gd name="T19" fmla="*/ 17 h 29"/>
                    <a:gd name="T20" fmla="*/ 29 w 29"/>
                    <a:gd name="T21" fmla="*/ 17 h 29"/>
                    <a:gd name="T22" fmla="*/ 29 w 29"/>
                    <a:gd name="T23" fmla="*/ 17 h 29"/>
                    <a:gd name="T24" fmla="*/ 29 w 29"/>
                    <a:gd name="T25" fmla="*/ 17 h 29"/>
                    <a:gd name="T26" fmla="*/ 29 w 29"/>
                    <a:gd name="T27" fmla="*/ 17 h 29"/>
                    <a:gd name="T28" fmla="*/ 29 w 29"/>
                    <a:gd name="T29" fmla="*/ 17 h 29"/>
                    <a:gd name="T30" fmla="*/ 29 w 29"/>
                    <a:gd name="T31" fmla="*/ 17 h 29"/>
                    <a:gd name="T32" fmla="*/ 16 w 29"/>
                    <a:gd name="T33" fmla="*/ 0 h 29"/>
                    <a:gd name="T34" fmla="*/ 8 w 29"/>
                    <a:gd name="T35" fmla="*/ 7 h 29"/>
                    <a:gd name="T36" fmla="*/ 8 w 29"/>
                    <a:gd name="T37" fmla="*/ 7 h 29"/>
                    <a:gd name="T38" fmla="*/ 8 w 29"/>
                    <a:gd name="T39" fmla="*/ 7 h 29"/>
                    <a:gd name="T40" fmla="*/ 8 w 29"/>
                    <a:gd name="T41" fmla="*/ 7 h 29"/>
                    <a:gd name="T42" fmla="*/ 8 w 29"/>
                    <a:gd name="T43" fmla="*/ 7 h 29"/>
                    <a:gd name="T44" fmla="*/ 8 w 29"/>
                    <a:gd name="T45" fmla="*/ 7 h 29"/>
                    <a:gd name="T46" fmla="*/ 8 w 29"/>
                    <a:gd name="T47" fmla="*/ 7 h 29"/>
                    <a:gd name="T48" fmla="*/ 8 w 29"/>
                    <a:gd name="T49" fmla="*/ 7 h 29"/>
                    <a:gd name="T50" fmla="*/ 8 w 29"/>
                    <a:gd name="T51" fmla="*/ 7 h 29"/>
                    <a:gd name="T52" fmla="*/ 0 w 29"/>
                    <a:gd name="T53" fmla="*/ 13 h 29"/>
                    <a:gd name="T54" fmla="*/ 0 w 29"/>
                    <a:gd name="T55" fmla="*/ 13 h 29"/>
                    <a:gd name="T56" fmla="*/ 0 w 29"/>
                    <a:gd name="T57" fmla="*/ 13 h 29"/>
                    <a:gd name="T58" fmla="*/ 0 w 29"/>
                    <a:gd name="T59" fmla="*/ 13 h 29"/>
                    <a:gd name="T60" fmla="*/ 0 w 29"/>
                    <a:gd name="T61" fmla="*/ 13 h 29"/>
                    <a:gd name="T62" fmla="*/ 0 w 29"/>
                    <a:gd name="T63" fmla="*/ 13 h 29"/>
                    <a:gd name="T64" fmla="*/ 0 w 29"/>
                    <a:gd name="T65" fmla="*/ 13 h 29"/>
                    <a:gd name="T66" fmla="*/ 0 w 29"/>
                    <a:gd name="T67" fmla="*/ 13 h 29"/>
                    <a:gd name="T68" fmla="*/ 0 w 29"/>
                    <a:gd name="T69" fmla="*/ 13 h 29"/>
                    <a:gd name="T70" fmla="*/ 0 w 29"/>
                    <a:gd name="T71" fmla="*/ 13 h 29"/>
                    <a:gd name="T72" fmla="*/ 0 w 29"/>
                    <a:gd name="T73" fmla="*/ 13 h 29"/>
                    <a:gd name="T74" fmla="*/ 12 w 29"/>
                    <a:gd name="T75" fmla="*/ 29 h 29"/>
                    <a:gd name="T76" fmla="*/ 12 w 29"/>
                    <a:gd name="T77" fmla="*/ 29 h 29"/>
                    <a:gd name="T78" fmla="*/ 12 w 29"/>
                    <a:gd name="T79" fmla="*/ 29 h 29"/>
                    <a:gd name="T80" fmla="*/ 12 w 29"/>
                    <a:gd name="T81" fmla="*/ 29 h 29"/>
                    <a:gd name="T82" fmla="*/ 12 w 29"/>
                    <a:gd name="T83" fmla="*/ 29 h 29"/>
                    <a:gd name="T84" fmla="*/ 12 w 29"/>
                    <a:gd name="T85" fmla="*/ 29 h 29"/>
                    <a:gd name="T86" fmla="*/ 12 w 29"/>
                    <a:gd name="T87" fmla="*/ 29 h 29"/>
                    <a:gd name="T88" fmla="*/ 12 w 29"/>
                    <a:gd name="T89" fmla="*/ 29 h 29"/>
                    <a:gd name="T90" fmla="*/ 12 w 29"/>
                    <a:gd name="T91" fmla="*/ 29 h 29"/>
                    <a:gd name="T92" fmla="*/ 12 w 29"/>
                    <a:gd name="T93" fmla="*/ 29 h 29"/>
                    <a:gd name="T94" fmla="*/ 12 w 29"/>
                    <a:gd name="T95" fmla="*/ 29 h 29"/>
                    <a:gd name="T96" fmla="*/ 12 w 29"/>
                    <a:gd name="T97" fmla="*/ 29 h 29"/>
                    <a:gd name="T98" fmla="*/ 12 w 29"/>
                    <a:gd name="T99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9" h="29">
                      <a:moveTo>
                        <a:pt x="12" y="29"/>
                      </a:move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16" y="0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30" name="Freeform 674">
                  <a:extLst>
                    <a:ext uri="{FF2B5EF4-FFF2-40B4-BE49-F238E27FC236}">
                      <a16:creationId xmlns:a16="http://schemas.microsoft.com/office/drawing/2014/main" id="{96B573CD-EFFC-4E9A-BB4B-602B6BC353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3" y="2485"/>
                  <a:ext cx="10" cy="10"/>
                </a:xfrm>
                <a:custGeom>
                  <a:avLst/>
                  <a:gdLst>
                    <a:gd name="T0" fmla="*/ 21 w 29"/>
                    <a:gd name="T1" fmla="*/ 24 h 30"/>
                    <a:gd name="T2" fmla="*/ 21 w 29"/>
                    <a:gd name="T3" fmla="*/ 24 h 30"/>
                    <a:gd name="T4" fmla="*/ 21 w 29"/>
                    <a:gd name="T5" fmla="*/ 24 h 30"/>
                    <a:gd name="T6" fmla="*/ 21 w 29"/>
                    <a:gd name="T7" fmla="*/ 24 h 30"/>
                    <a:gd name="T8" fmla="*/ 29 w 29"/>
                    <a:gd name="T9" fmla="*/ 17 h 30"/>
                    <a:gd name="T10" fmla="*/ 29 w 29"/>
                    <a:gd name="T11" fmla="*/ 17 h 30"/>
                    <a:gd name="T12" fmla="*/ 29 w 29"/>
                    <a:gd name="T13" fmla="*/ 17 h 30"/>
                    <a:gd name="T14" fmla="*/ 29 w 29"/>
                    <a:gd name="T15" fmla="*/ 17 h 30"/>
                    <a:gd name="T16" fmla="*/ 29 w 29"/>
                    <a:gd name="T17" fmla="*/ 17 h 30"/>
                    <a:gd name="T18" fmla="*/ 29 w 29"/>
                    <a:gd name="T19" fmla="*/ 17 h 30"/>
                    <a:gd name="T20" fmla="*/ 29 w 29"/>
                    <a:gd name="T21" fmla="*/ 17 h 30"/>
                    <a:gd name="T22" fmla="*/ 29 w 29"/>
                    <a:gd name="T23" fmla="*/ 17 h 30"/>
                    <a:gd name="T24" fmla="*/ 17 w 29"/>
                    <a:gd name="T25" fmla="*/ 0 h 30"/>
                    <a:gd name="T26" fmla="*/ 17 w 29"/>
                    <a:gd name="T27" fmla="*/ 0 h 30"/>
                    <a:gd name="T28" fmla="*/ 17 w 29"/>
                    <a:gd name="T29" fmla="*/ 0 h 30"/>
                    <a:gd name="T30" fmla="*/ 17 w 29"/>
                    <a:gd name="T31" fmla="*/ 0 h 30"/>
                    <a:gd name="T32" fmla="*/ 17 w 29"/>
                    <a:gd name="T33" fmla="*/ 0 h 30"/>
                    <a:gd name="T34" fmla="*/ 17 w 29"/>
                    <a:gd name="T35" fmla="*/ 0 h 30"/>
                    <a:gd name="T36" fmla="*/ 17 w 29"/>
                    <a:gd name="T37" fmla="*/ 0 h 30"/>
                    <a:gd name="T38" fmla="*/ 17 w 29"/>
                    <a:gd name="T39" fmla="*/ 0 h 30"/>
                    <a:gd name="T40" fmla="*/ 17 w 29"/>
                    <a:gd name="T41" fmla="*/ 0 h 30"/>
                    <a:gd name="T42" fmla="*/ 8 w 29"/>
                    <a:gd name="T43" fmla="*/ 7 h 30"/>
                    <a:gd name="T44" fmla="*/ 8 w 29"/>
                    <a:gd name="T45" fmla="*/ 7 h 30"/>
                    <a:gd name="T46" fmla="*/ 8 w 29"/>
                    <a:gd name="T47" fmla="*/ 7 h 30"/>
                    <a:gd name="T48" fmla="*/ 8 w 29"/>
                    <a:gd name="T49" fmla="*/ 7 h 30"/>
                    <a:gd name="T50" fmla="*/ 8 w 29"/>
                    <a:gd name="T51" fmla="*/ 7 h 30"/>
                    <a:gd name="T52" fmla="*/ 8 w 29"/>
                    <a:gd name="T53" fmla="*/ 7 h 30"/>
                    <a:gd name="T54" fmla="*/ 8 w 29"/>
                    <a:gd name="T55" fmla="*/ 7 h 30"/>
                    <a:gd name="T56" fmla="*/ 8 w 29"/>
                    <a:gd name="T57" fmla="*/ 7 h 30"/>
                    <a:gd name="T58" fmla="*/ 8 w 29"/>
                    <a:gd name="T59" fmla="*/ 7 h 30"/>
                    <a:gd name="T60" fmla="*/ 8 w 29"/>
                    <a:gd name="T61" fmla="*/ 7 h 30"/>
                    <a:gd name="T62" fmla="*/ 0 w 29"/>
                    <a:gd name="T63" fmla="*/ 13 h 30"/>
                    <a:gd name="T64" fmla="*/ 0 w 29"/>
                    <a:gd name="T65" fmla="*/ 13 h 30"/>
                    <a:gd name="T66" fmla="*/ 0 w 29"/>
                    <a:gd name="T67" fmla="*/ 13 h 30"/>
                    <a:gd name="T68" fmla="*/ 0 w 29"/>
                    <a:gd name="T69" fmla="*/ 13 h 30"/>
                    <a:gd name="T70" fmla="*/ 0 w 29"/>
                    <a:gd name="T71" fmla="*/ 13 h 30"/>
                    <a:gd name="T72" fmla="*/ 0 w 29"/>
                    <a:gd name="T73" fmla="*/ 13 h 30"/>
                    <a:gd name="T74" fmla="*/ 13 w 29"/>
                    <a:gd name="T75" fmla="*/ 30 h 30"/>
                    <a:gd name="T76" fmla="*/ 13 w 29"/>
                    <a:gd name="T77" fmla="*/ 30 h 30"/>
                    <a:gd name="T78" fmla="*/ 13 w 29"/>
                    <a:gd name="T79" fmla="*/ 30 h 30"/>
                    <a:gd name="T80" fmla="*/ 13 w 29"/>
                    <a:gd name="T81" fmla="*/ 30 h 30"/>
                    <a:gd name="T82" fmla="*/ 13 w 29"/>
                    <a:gd name="T83" fmla="*/ 30 h 30"/>
                    <a:gd name="T84" fmla="*/ 21 w 29"/>
                    <a:gd name="T85" fmla="*/ 24 h 30"/>
                    <a:gd name="T86" fmla="*/ 21 w 29"/>
                    <a:gd name="T87" fmla="*/ 24 h 30"/>
                    <a:gd name="T88" fmla="*/ 21 w 29"/>
                    <a:gd name="T89" fmla="*/ 24 h 30"/>
                    <a:gd name="T90" fmla="*/ 21 w 29"/>
                    <a:gd name="T91" fmla="*/ 24 h 30"/>
                    <a:gd name="T92" fmla="*/ 21 w 29"/>
                    <a:gd name="T93" fmla="*/ 24 h 30"/>
                    <a:gd name="T94" fmla="*/ 21 w 29"/>
                    <a:gd name="T95" fmla="*/ 2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9" h="30">
                      <a:moveTo>
                        <a:pt x="21" y="24"/>
                      </a:move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31" name="Freeform 675">
                  <a:extLst>
                    <a:ext uri="{FF2B5EF4-FFF2-40B4-BE49-F238E27FC236}">
                      <a16:creationId xmlns:a16="http://schemas.microsoft.com/office/drawing/2014/main" id="{E020D9A1-46CE-4AF6-989B-0F7F47FD09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3" y="2483"/>
                  <a:ext cx="7" cy="9"/>
                </a:xfrm>
                <a:custGeom>
                  <a:avLst/>
                  <a:gdLst>
                    <a:gd name="T0" fmla="*/ 21 w 22"/>
                    <a:gd name="T1" fmla="*/ 23 h 29"/>
                    <a:gd name="T2" fmla="*/ 21 w 22"/>
                    <a:gd name="T3" fmla="*/ 23 h 29"/>
                    <a:gd name="T4" fmla="*/ 21 w 22"/>
                    <a:gd name="T5" fmla="*/ 23 h 29"/>
                    <a:gd name="T6" fmla="*/ 21 w 22"/>
                    <a:gd name="T7" fmla="*/ 23 h 29"/>
                    <a:gd name="T8" fmla="*/ 14 w 22"/>
                    <a:gd name="T9" fmla="*/ 15 h 29"/>
                    <a:gd name="T10" fmla="*/ 14 w 22"/>
                    <a:gd name="T11" fmla="*/ 15 h 29"/>
                    <a:gd name="T12" fmla="*/ 14 w 22"/>
                    <a:gd name="T13" fmla="*/ 15 h 29"/>
                    <a:gd name="T14" fmla="*/ 22 w 22"/>
                    <a:gd name="T15" fmla="*/ 8 h 29"/>
                    <a:gd name="T16" fmla="*/ 22 w 22"/>
                    <a:gd name="T17" fmla="*/ 8 h 29"/>
                    <a:gd name="T18" fmla="*/ 22 w 22"/>
                    <a:gd name="T19" fmla="*/ 8 h 29"/>
                    <a:gd name="T20" fmla="*/ 22 w 22"/>
                    <a:gd name="T21" fmla="*/ 8 h 29"/>
                    <a:gd name="T22" fmla="*/ 22 w 22"/>
                    <a:gd name="T23" fmla="*/ 8 h 29"/>
                    <a:gd name="T24" fmla="*/ 22 w 22"/>
                    <a:gd name="T25" fmla="*/ 8 h 29"/>
                    <a:gd name="T26" fmla="*/ 22 w 22"/>
                    <a:gd name="T27" fmla="*/ 8 h 29"/>
                    <a:gd name="T28" fmla="*/ 22 w 22"/>
                    <a:gd name="T29" fmla="*/ 8 h 29"/>
                    <a:gd name="T30" fmla="*/ 17 w 22"/>
                    <a:gd name="T31" fmla="*/ 0 h 29"/>
                    <a:gd name="T32" fmla="*/ 17 w 22"/>
                    <a:gd name="T33" fmla="*/ 0 h 29"/>
                    <a:gd name="T34" fmla="*/ 17 w 22"/>
                    <a:gd name="T35" fmla="*/ 0 h 29"/>
                    <a:gd name="T36" fmla="*/ 8 w 22"/>
                    <a:gd name="T37" fmla="*/ 6 h 29"/>
                    <a:gd name="T38" fmla="*/ 8 w 22"/>
                    <a:gd name="T39" fmla="*/ 6 h 29"/>
                    <a:gd name="T40" fmla="*/ 8 w 22"/>
                    <a:gd name="T41" fmla="*/ 6 h 29"/>
                    <a:gd name="T42" fmla="*/ 8 w 22"/>
                    <a:gd name="T43" fmla="*/ 6 h 29"/>
                    <a:gd name="T44" fmla="*/ 8 w 22"/>
                    <a:gd name="T45" fmla="*/ 6 h 29"/>
                    <a:gd name="T46" fmla="*/ 8 w 22"/>
                    <a:gd name="T47" fmla="*/ 6 h 29"/>
                    <a:gd name="T48" fmla="*/ 8 w 22"/>
                    <a:gd name="T49" fmla="*/ 6 h 29"/>
                    <a:gd name="T50" fmla="*/ 8 w 22"/>
                    <a:gd name="T51" fmla="*/ 6 h 29"/>
                    <a:gd name="T52" fmla="*/ 8 w 22"/>
                    <a:gd name="T53" fmla="*/ 6 h 29"/>
                    <a:gd name="T54" fmla="*/ 0 w 22"/>
                    <a:gd name="T55" fmla="*/ 12 h 29"/>
                    <a:gd name="T56" fmla="*/ 0 w 22"/>
                    <a:gd name="T57" fmla="*/ 12 h 29"/>
                    <a:gd name="T58" fmla="*/ 0 w 22"/>
                    <a:gd name="T59" fmla="*/ 12 h 29"/>
                    <a:gd name="T60" fmla="*/ 0 w 22"/>
                    <a:gd name="T61" fmla="*/ 12 h 29"/>
                    <a:gd name="T62" fmla="*/ 0 w 22"/>
                    <a:gd name="T63" fmla="*/ 12 h 29"/>
                    <a:gd name="T64" fmla="*/ 0 w 22"/>
                    <a:gd name="T65" fmla="*/ 12 h 29"/>
                    <a:gd name="T66" fmla="*/ 0 w 22"/>
                    <a:gd name="T67" fmla="*/ 12 h 29"/>
                    <a:gd name="T68" fmla="*/ 0 w 22"/>
                    <a:gd name="T69" fmla="*/ 12 h 29"/>
                    <a:gd name="T70" fmla="*/ 7 w 22"/>
                    <a:gd name="T71" fmla="*/ 21 h 29"/>
                    <a:gd name="T72" fmla="*/ 7 w 22"/>
                    <a:gd name="T73" fmla="*/ 21 h 29"/>
                    <a:gd name="T74" fmla="*/ 7 w 22"/>
                    <a:gd name="T75" fmla="*/ 21 h 29"/>
                    <a:gd name="T76" fmla="*/ 7 w 22"/>
                    <a:gd name="T77" fmla="*/ 21 h 29"/>
                    <a:gd name="T78" fmla="*/ 7 w 22"/>
                    <a:gd name="T79" fmla="*/ 21 h 29"/>
                    <a:gd name="T80" fmla="*/ 7 w 22"/>
                    <a:gd name="T81" fmla="*/ 21 h 29"/>
                    <a:gd name="T82" fmla="*/ 7 w 22"/>
                    <a:gd name="T83" fmla="*/ 21 h 29"/>
                    <a:gd name="T84" fmla="*/ 7 w 22"/>
                    <a:gd name="T85" fmla="*/ 21 h 29"/>
                    <a:gd name="T86" fmla="*/ 7 w 22"/>
                    <a:gd name="T87" fmla="*/ 21 h 29"/>
                    <a:gd name="T88" fmla="*/ 7 w 22"/>
                    <a:gd name="T89" fmla="*/ 21 h 29"/>
                    <a:gd name="T90" fmla="*/ 7 w 22"/>
                    <a:gd name="T91" fmla="*/ 21 h 29"/>
                    <a:gd name="T92" fmla="*/ 12 w 22"/>
                    <a:gd name="T93" fmla="*/ 29 h 29"/>
                    <a:gd name="T94" fmla="*/ 12 w 22"/>
                    <a:gd name="T95" fmla="*/ 29 h 29"/>
                    <a:gd name="T96" fmla="*/ 21 w 22"/>
                    <a:gd name="T97" fmla="*/ 23 h 29"/>
                    <a:gd name="T98" fmla="*/ 21 w 22"/>
                    <a:gd name="T99" fmla="*/ 2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2" h="29">
                      <a:moveTo>
                        <a:pt x="21" y="23"/>
                      </a:move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1" y="23"/>
                      </a:lnTo>
                      <a:lnTo>
                        <a:pt x="21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32" name="Freeform 676">
                  <a:extLst>
                    <a:ext uri="{FF2B5EF4-FFF2-40B4-BE49-F238E27FC236}">
                      <a16:creationId xmlns:a16="http://schemas.microsoft.com/office/drawing/2014/main" id="{41D377AA-BDBD-400B-81C5-8E63F57BDA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5" y="2488"/>
                  <a:ext cx="9" cy="9"/>
                </a:xfrm>
                <a:custGeom>
                  <a:avLst/>
                  <a:gdLst>
                    <a:gd name="T0" fmla="*/ 20 w 28"/>
                    <a:gd name="T1" fmla="*/ 23 h 28"/>
                    <a:gd name="T2" fmla="*/ 20 w 28"/>
                    <a:gd name="T3" fmla="*/ 23 h 28"/>
                    <a:gd name="T4" fmla="*/ 20 w 28"/>
                    <a:gd name="T5" fmla="*/ 23 h 28"/>
                    <a:gd name="T6" fmla="*/ 20 w 28"/>
                    <a:gd name="T7" fmla="*/ 23 h 28"/>
                    <a:gd name="T8" fmla="*/ 20 w 28"/>
                    <a:gd name="T9" fmla="*/ 23 h 28"/>
                    <a:gd name="T10" fmla="*/ 28 w 28"/>
                    <a:gd name="T11" fmla="*/ 17 h 28"/>
                    <a:gd name="T12" fmla="*/ 28 w 28"/>
                    <a:gd name="T13" fmla="*/ 17 h 28"/>
                    <a:gd name="T14" fmla="*/ 28 w 28"/>
                    <a:gd name="T15" fmla="*/ 17 h 28"/>
                    <a:gd name="T16" fmla="*/ 28 w 28"/>
                    <a:gd name="T17" fmla="*/ 17 h 28"/>
                    <a:gd name="T18" fmla="*/ 28 w 28"/>
                    <a:gd name="T19" fmla="*/ 17 h 28"/>
                    <a:gd name="T20" fmla="*/ 28 w 28"/>
                    <a:gd name="T21" fmla="*/ 17 h 28"/>
                    <a:gd name="T22" fmla="*/ 15 w 28"/>
                    <a:gd name="T23" fmla="*/ 0 h 28"/>
                    <a:gd name="T24" fmla="*/ 15 w 28"/>
                    <a:gd name="T25" fmla="*/ 0 h 28"/>
                    <a:gd name="T26" fmla="*/ 15 w 28"/>
                    <a:gd name="T27" fmla="*/ 0 h 28"/>
                    <a:gd name="T28" fmla="*/ 15 w 28"/>
                    <a:gd name="T29" fmla="*/ 0 h 28"/>
                    <a:gd name="T30" fmla="*/ 15 w 28"/>
                    <a:gd name="T31" fmla="*/ 0 h 28"/>
                    <a:gd name="T32" fmla="*/ 15 w 28"/>
                    <a:gd name="T33" fmla="*/ 0 h 28"/>
                    <a:gd name="T34" fmla="*/ 15 w 28"/>
                    <a:gd name="T35" fmla="*/ 0 h 28"/>
                    <a:gd name="T36" fmla="*/ 15 w 28"/>
                    <a:gd name="T37" fmla="*/ 0 h 28"/>
                    <a:gd name="T38" fmla="*/ 15 w 28"/>
                    <a:gd name="T39" fmla="*/ 0 h 28"/>
                    <a:gd name="T40" fmla="*/ 7 w 28"/>
                    <a:gd name="T41" fmla="*/ 6 h 28"/>
                    <a:gd name="T42" fmla="*/ 7 w 28"/>
                    <a:gd name="T43" fmla="*/ 6 h 28"/>
                    <a:gd name="T44" fmla="*/ 7 w 28"/>
                    <a:gd name="T45" fmla="*/ 6 h 28"/>
                    <a:gd name="T46" fmla="*/ 7 w 28"/>
                    <a:gd name="T47" fmla="*/ 6 h 28"/>
                    <a:gd name="T48" fmla="*/ 7 w 28"/>
                    <a:gd name="T49" fmla="*/ 6 h 28"/>
                    <a:gd name="T50" fmla="*/ 7 w 28"/>
                    <a:gd name="T51" fmla="*/ 6 h 28"/>
                    <a:gd name="T52" fmla="*/ 7 w 28"/>
                    <a:gd name="T53" fmla="*/ 6 h 28"/>
                    <a:gd name="T54" fmla="*/ 7 w 28"/>
                    <a:gd name="T55" fmla="*/ 6 h 28"/>
                    <a:gd name="T56" fmla="*/ 7 w 28"/>
                    <a:gd name="T57" fmla="*/ 6 h 28"/>
                    <a:gd name="T58" fmla="*/ 0 w 28"/>
                    <a:gd name="T59" fmla="*/ 13 h 28"/>
                    <a:gd name="T60" fmla="*/ 0 w 28"/>
                    <a:gd name="T61" fmla="*/ 13 h 28"/>
                    <a:gd name="T62" fmla="*/ 0 w 28"/>
                    <a:gd name="T63" fmla="*/ 13 h 28"/>
                    <a:gd name="T64" fmla="*/ 0 w 28"/>
                    <a:gd name="T65" fmla="*/ 13 h 28"/>
                    <a:gd name="T66" fmla="*/ 0 w 28"/>
                    <a:gd name="T67" fmla="*/ 13 h 28"/>
                    <a:gd name="T68" fmla="*/ 0 w 28"/>
                    <a:gd name="T69" fmla="*/ 13 h 28"/>
                    <a:gd name="T70" fmla="*/ 0 w 28"/>
                    <a:gd name="T71" fmla="*/ 13 h 28"/>
                    <a:gd name="T72" fmla="*/ 0 w 28"/>
                    <a:gd name="T73" fmla="*/ 13 h 28"/>
                    <a:gd name="T74" fmla="*/ 0 w 28"/>
                    <a:gd name="T75" fmla="*/ 13 h 28"/>
                    <a:gd name="T76" fmla="*/ 11 w 28"/>
                    <a:gd name="T77" fmla="*/ 28 h 28"/>
                    <a:gd name="T78" fmla="*/ 11 w 28"/>
                    <a:gd name="T79" fmla="*/ 28 h 28"/>
                    <a:gd name="T80" fmla="*/ 11 w 28"/>
                    <a:gd name="T81" fmla="*/ 28 h 28"/>
                    <a:gd name="T82" fmla="*/ 11 w 28"/>
                    <a:gd name="T83" fmla="*/ 28 h 28"/>
                    <a:gd name="T84" fmla="*/ 11 w 28"/>
                    <a:gd name="T85" fmla="*/ 28 h 28"/>
                    <a:gd name="T86" fmla="*/ 20 w 28"/>
                    <a:gd name="T87" fmla="*/ 23 h 28"/>
                    <a:gd name="T88" fmla="*/ 20 w 28"/>
                    <a:gd name="T89" fmla="*/ 23 h 28"/>
                    <a:gd name="T90" fmla="*/ 20 w 28"/>
                    <a:gd name="T91" fmla="*/ 23 h 28"/>
                    <a:gd name="T92" fmla="*/ 20 w 28"/>
                    <a:gd name="T93" fmla="*/ 23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8" h="28">
                      <a:moveTo>
                        <a:pt x="20" y="23"/>
                      </a:moveTo>
                      <a:lnTo>
                        <a:pt x="20" y="23"/>
                      </a:lnTo>
                      <a:lnTo>
                        <a:pt x="20" y="23"/>
                      </a:lnTo>
                      <a:lnTo>
                        <a:pt x="20" y="23"/>
                      </a:lnTo>
                      <a:lnTo>
                        <a:pt x="20" y="23"/>
                      </a:lnTo>
                      <a:lnTo>
                        <a:pt x="28" y="17"/>
                      </a:lnTo>
                      <a:lnTo>
                        <a:pt x="28" y="17"/>
                      </a:lnTo>
                      <a:lnTo>
                        <a:pt x="28" y="17"/>
                      </a:lnTo>
                      <a:lnTo>
                        <a:pt x="28" y="17"/>
                      </a:lnTo>
                      <a:lnTo>
                        <a:pt x="28" y="17"/>
                      </a:lnTo>
                      <a:lnTo>
                        <a:pt x="28" y="17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15" y="0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1" y="28"/>
                      </a:lnTo>
                      <a:lnTo>
                        <a:pt x="11" y="28"/>
                      </a:lnTo>
                      <a:lnTo>
                        <a:pt x="11" y="28"/>
                      </a:lnTo>
                      <a:lnTo>
                        <a:pt x="11" y="28"/>
                      </a:lnTo>
                      <a:lnTo>
                        <a:pt x="11" y="28"/>
                      </a:lnTo>
                      <a:lnTo>
                        <a:pt x="20" y="23"/>
                      </a:lnTo>
                      <a:lnTo>
                        <a:pt x="20" y="23"/>
                      </a:lnTo>
                      <a:lnTo>
                        <a:pt x="20" y="23"/>
                      </a:lnTo>
                      <a:lnTo>
                        <a:pt x="2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33" name="Freeform 677">
                  <a:extLst>
                    <a:ext uri="{FF2B5EF4-FFF2-40B4-BE49-F238E27FC236}">
                      <a16:creationId xmlns:a16="http://schemas.microsoft.com/office/drawing/2014/main" id="{839ABE18-4B95-4373-8ACA-494745D0BF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7" y="2485"/>
                  <a:ext cx="10" cy="9"/>
                </a:xfrm>
                <a:custGeom>
                  <a:avLst/>
                  <a:gdLst>
                    <a:gd name="T0" fmla="*/ 21 w 29"/>
                    <a:gd name="T1" fmla="*/ 23 h 28"/>
                    <a:gd name="T2" fmla="*/ 21 w 29"/>
                    <a:gd name="T3" fmla="*/ 23 h 28"/>
                    <a:gd name="T4" fmla="*/ 21 w 29"/>
                    <a:gd name="T5" fmla="*/ 23 h 28"/>
                    <a:gd name="T6" fmla="*/ 21 w 29"/>
                    <a:gd name="T7" fmla="*/ 23 h 28"/>
                    <a:gd name="T8" fmla="*/ 21 w 29"/>
                    <a:gd name="T9" fmla="*/ 23 h 28"/>
                    <a:gd name="T10" fmla="*/ 21 w 29"/>
                    <a:gd name="T11" fmla="*/ 23 h 28"/>
                    <a:gd name="T12" fmla="*/ 29 w 29"/>
                    <a:gd name="T13" fmla="*/ 17 h 28"/>
                    <a:gd name="T14" fmla="*/ 29 w 29"/>
                    <a:gd name="T15" fmla="*/ 17 h 28"/>
                    <a:gd name="T16" fmla="*/ 29 w 29"/>
                    <a:gd name="T17" fmla="*/ 17 h 28"/>
                    <a:gd name="T18" fmla="*/ 29 w 29"/>
                    <a:gd name="T19" fmla="*/ 17 h 28"/>
                    <a:gd name="T20" fmla="*/ 16 w 29"/>
                    <a:gd name="T21" fmla="*/ 0 h 28"/>
                    <a:gd name="T22" fmla="*/ 16 w 29"/>
                    <a:gd name="T23" fmla="*/ 0 h 28"/>
                    <a:gd name="T24" fmla="*/ 16 w 29"/>
                    <a:gd name="T25" fmla="*/ 0 h 28"/>
                    <a:gd name="T26" fmla="*/ 16 w 29"/>
                    <a:gd name="T27" fmla="*/ 0 h 28"/>
                    <a:gd name="T28" fmla="*/ 16 w 29"/>
                    <a:gd name="T29" fmla="*/ 0 h 28"/>
                    <a:gd name="T30" fmla="*/ 16 w 29"/>
                    <a:gd name="T31" fmla="*/ 0 h 28"/>
                    <a:gd name="T32" fmla="*/ 16 w 29"/>
                    <a:gd name="T33" fmla="*/ 0 h 28"/>
                    <a:gd name="T34" fmla="*/ 16 w 29"/>
                    <a:gd name="T35" fmla="*/ 0 h 28"/>
                    <a:gd name="T36" fmla="*/ 8 w 29"/>
                    <a:gd name="T37" fmla="*/ 6 h 28"/>
                    <a:gd name="T38" fmla="*/ 8 w 29"/>
                    <a:gd name="T39" fmla="*/ 6 h 28"/>
                    <a:gd name="T40" fmla="*/ 8 w 29"/>
                    <a:gd name="T41" fmla="*/ 6 h 28"/>
                    <a:gd name="T42" fmla="*/ 8 w 29"/>
                    <a:gd name="T43" fmla="*/ 6 h 28"/>
                    <a:gd name="T44" fmla="*/ 8 w 29"/>
                    <a:gd name="T45" fmla="*/ 6 h 28"/>
                    <a:gd name="T46" fmla="*/ 8 w 29"/>
                    <a:gd name="T47" fmla="*/ 6 h 28"/>
                    <a:gd name="T48" fmla="*/ 8 w 29"/>
                    <a:gd name="T49" fmla="*/ 6 h 28"/>
                    <a:gd name="T50" fmla="*/ 8 w 29"/>
                    <a:gd name="T51" fmla="*/ 6 h 28"/>
                    <a:gd name="T52" fmla="*/ 0 w 29"/>
                    <a:gd name="T53" fmla="*/ 13 h 28"/>
                    <a:gd name="T54" fmla="*/ 0 w 29"/>
                    <a:gd name="T55" fmla="*/ 13 h 28"/>
                    <a:gd name="T56" fmla="*/ 0 w 29"/>
                    <a:gd name="T57" fmla="*/ 13 h 28"/>
                    <a:gd name="T58" fmla="*/ 0 w 29"/>
                    <a:gd name="T59" fmla="*/ 13 h 28"/>
                    <a:gd name="T60" fmla="*/ 0 w 29"/>
                    <a:gd name="T61" fmla="*/ 13 h 28"/>
                    <a:gd name="T62" fmla="*/ 0 w 29"/>
                    <a:gd name="T63" fmla="*/ 13 h 28"/>
                    <a:gd name="T64" fmla="*/ 0 w 29"/>
                    <a:gd name="T65" fmla="*/ 13 h 28"/>
                    <a:gd name="T66" fmla="*/ 0 w 29"/>
                    <a:gd name="T67" fmla="*/ 13 h 28"/>
                    <a:gd name="T68" fmla="*/ 0 w 29"/>
                    <a:gd name="T69" fmla="*/ 13 h 28"/>
                    <a:gd name="T70" fmla="*/ 0 w 29"/>
                    <a:gd name="T71" fmla="*/ 13 h 28"/>
                    <a:gd name="T72" fmla="*/ 0 w 29"/>
                    <a:gd name="T73" fmla="*/ 13 h 28"/>
                    <a:gd name="T74" fmla="*/ 0 w 29"/>
                    <a:gd name="T75" fmla="*/ 13 h 28"/>
                    <a:gd name="T76" fmla="*/ 12 w 29"/>
                    <a:gd name="T77" fmla="*/ 28 h 28"/>
                    <a:gd name="T78" fmla="*/ 12 w 29"/>
                    <a:gd name="T79" fmla="*/ 28 h 28"/>
                    <a:gd name="T80" fmla="*/ 12 w 29"/>
                    <a:gd name="T81" fmla="*/ 28 h 28"/>
                    <a:gd name="T82" fmla="*/ 12 w 29"/>
                    <a:gd name="T83" fmla="*/ 28 h 28"/>
                    <a:gd name="T84" fmla="*/ 12 w 29"/>
                    <a:gd name="T85" fmla="*/ 28 h 28"/>
                    <a:gd name="T86" fmla="*/ 12 w 29"/>
                    <a:gd name="T87" fmla="*/ 28 h 28"/>
                    <a:gd name="T88" fmla="*/ 12 w 29"/>
                    <a:gd name="T89" fmla="*/ 28 h 28"/>
                    <a:gd name="T90" fmla="*/ 12 w 29"/>
                    <a:gd name="T91" fmla="*/ 28 h 28"/>
                    <a:gd name="T92" fmla="*/ 21 w 29"/>
                    <a:gd name="T93" fmla="*/ 23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9" h="28">
                      <a:moveTo>
                        <a:pt x="21" y="23"/>
                      </a:move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1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34" name="Freeform 678">
                  <a:extLst>
                    <a:ext uri="{FF2B5EF4-FFF2-40B4-BE49-F238E27FC236}">
                      <a16:creationId xmlns:a16="http://schemas.microsoft.com/office/drawing/2014/main" id="{605DE639-2B1D-4BF6-B9F8-2AA34B58C1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7" y="2482"/>
                  <a:ext cx="7" cy="9"/>
                </a:xfrm>
                <a:custGeom>
                  <a:avLst/>
                  <a:gdLst>
                    <a:gd name="T0" fmla="*/ 15 w 23"/>
                    <a:gd name="T1" fmla="*/ 15 h 29"/>
                    <a:gd name="T2" fmla="*/ 21 w 23"/>
                    <a:gd name="T3" fmla="*/ 23 h 29"/>
                    <a:gd name="T4" fmla="*/ 21 w 23"/>
                    <a:gd name="T5" fmla="*/ 23 h 29"/>
                    <a:gd name="T6" fmla="*/ 21 w 23"/>
                    <a:gd name="T7" fmla="*/ 23 h 29"/>
                    <a:gd name="T8" fmla="*/ 15 w 23"/>
                    <a:gd name="T9" fmla="*/ 15 h 29"/>
                    <a:gd name="T10" fmla="*/ 15 w 23"/>
                    <a:gd name="T11" fmla="*/ 15 h 29"/>
                    <a:gd name="T12" fmla="*/ 15 w 23"/>
                    <a:gd name="T13" fmla="*/ 15 h 29"/>
                    <a:gd name="T14" fmla="*/ 23 w 23"/>
                    <a:gd name="T15" fmla="*/ 9 h 29"/>
                    <a:gd name="T16" fmla="*/ 23 w 23"/>
                    <a:gd name="T17" fmla="*/ 9 h 29"/>
                    <a:gd name="T18" fmla="*/ 23 w 23"/>
                    <a:gd name="T19" fmla="*/ 9 h 29"/>
                    <a:gd name="T20" fmla="*/ 23 w 23"/>
                    <a:gd name="T21" fmla="*/ 9 h 29"/>
                    <a:gd name="T22" fmla="*/ 23 w 23"/>
                    <a:gd name="T23" fmla="*/ 9 h 29"/>
                    <a:gd name="T24" fmla="*/ 23 w 23"/>
                    <a:gd name="T25" fmla="*/ 9 h 29"/>
                    <a:gd name="T26" fmla="*/ 23 w 23"/>
                    <a:gd name="T27" fmla="*/ 9 h 29"/>
                    <a:gd name="T28" fmla="*/ 23 w 23"/>
                    <a:gd name="T29" fmla="*/ 9 h 29"/>
                    <a:gd name="T30" fmla="*/ 17 w 23"/>
                    <a:gd name="T31" fmla="*/ 0 h 29"/>
                    <a:gd name="T32" fmla="*/ 17 w 23"/>
                    <a:gd name="T33" fmla="*/ 0 h 29"/>
                    <a:gd name="T34" fmla="*/ 17 w 23"/>
                    <a:gd name="T35" fmla="*/ 0 h 29"/>
                    <a:gd name="T36" fmla="*/ 9 w 23"/>
                    <a:gd name="T37" fmla="*/ 6 h 29"/>
                    <a:gd name="T38" fmla="*/ 9 w 23"/>
                    <a:gd name="T39" fmla="*/ 6 h 29"/>
                    <a:gd name="T40" fmla="*/ 9 w 23"/>
                    <a:gd name="T41" fmla="*/ 6 h 29"/>
                    <a:gd name="T42" fmla="*/ 9 w 23"/>
                    <a:gd name="T43" fmla="*/ 6 h 29"/>
                    <a:gd name="T44" fmla="*/ 9 w 23"/>
                    <a:gd name="T45" fmla="*/ 6 h 29"/>
                    <a:gd name="T46" fmla="*/ 9 w 23"/>
                    <a:gd name="T47" fmla="*/ 6 h 29"/>
                    <a:gd name="T48" fmla="*/ 9 w 23"/>
                    <a:gd name="T49" fmla="*/ 6 h 29"/>
                    <a:gd name="T50" fmla="*/ 9 w 23"/>
                    <a:gd name="T51" fmla="*/ 6 h 29"/>
                    <a:gd name="T52" fmla="*/ 9 w 23"/>
                    <a:gd name="T53" fmla="*/ 6 h 29"/>
                    <a:gd name="T54" fmla="*/ 0 w 23"/>
                    <a:gd name="T55" fmla="*/ 13 h 29"/>
                    <a:gd name="T56" fmla="*/ 0 w 23"/>
                    <a:gd name="T57" fmla="*/ 13 h 29"/>
                    <a:gd name="T58" fmla="*/ 0 w 23"/>
                    <a:gd name="T59" fmla="*/ 13 h 29"/>
                    <a:gd name="T60" fmla="*/ 0 w 23"/>
                    <a:gd name="T61" fmla="*/ 13 h 29"/>
                    <a:gd name="T62" fmla="*/ 0 w 23"/>
                    <a:gd name="T63" fmla="*/ 13 h 29"/>
                    <a:gd name="T64" fmla="*/ 0 w 23"/>
                    <a:gd name="T65" fmla="*/ 13 h 29"/>
                    <a:gd name="T66" fmla="*/ 0 w 23"/>
                    <a:gd name="T67" fmla="*/ 13 h 29"/>
                    <a:gd name="T68" fmla="*/ 6 w 23"/>
                    <a:gd name="T69" fmla="*/ 20 h 29"/>
                    <a:gd name="T70" fmla="*/ 6 w 23"/>
                    <a:gd name="T71" fmla="*/ 20 h 29"/>
                    <a:gd name="T72" fmla="*/ 6 w 23"/>
                    <a:gd name="T73" fmla="*/ 20 h 29"/>
                    <a:gd name="T74" fmla="*/ 6 w 23"/>
                    <a:gd name="T75" fmla="*/ 20 h 29"/>
                    <a:gd name="T76" fmla="*/ 6 w 23"/>
                    <a:gd name="T77" fmla="*/ 20 h 29"/>
                    <a:gd name="T78" fmla="*/ 6 w 23"/>
                    <a:gd name="T79" fmla="*/ 20 h 29"/>
                    <a:gd name="T80" fmla="*/ 6 w 23"/>
                    <a:gd name="T81" fmla="*/ 20 h 29"/>
                    <a:gd name="T82" fmla="*/ 6 w 23"/>
                    <a:gd name="T83" fmla="*/ 20 h 29"/>
                    <a:gd name="T84" fmla="*/ 6 w 23"/>
                    <a:gd name="T85" fmla="*/ 20 h 29"/>
                    <a:gd name="T86" fmla="*/ 6 w 23"/>
                    <a:gd name="T87" fmla="*/ 20 h 29"/>
                    <a:gd name="T88" fmla="*/ 13 w 23"/>
                    <a:gd name="T89" fmla="*/ 29 h 29"/>
                    <a:gd name="T90" fmla="*/ 21 w 23"/>
                    <a:gd name="T91" fmla="*/ 23 h 29"/>
                    <a:gd name="T92" fmla="*/ 21 w 23"/>
                    <a:gd name="T93" fmla="*/ 23 h 29"/>
                    <a:gd name="T94" fmla="*/ 21 w 23"/>
                    <a:gd name="T95" fmla="*/ 23 h 29"/>
                    <a:gd name="T96" fmla="*/ 21 w 23"/>
                    <a:gd name="T97" fmla="*/ 23 h 29"/>
                    <a:gd name="T98" fmla="*/ 15 w 23"/>
                    <a:gd name="T99" fmla="*/ 1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3" h="29">
                      <a:moveTo>
                        <a:pt x="15" y="15"/>
                      </a:move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15" y="15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13" y="29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15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35" name="Freeform 679">
                  <a:extLst>
                    <a:ext uri="{FF2B5EF4-FFF2-40B4-BE49-F238E27FC236}">
                      <a16:creationId xmlns:a16="http://schemas.microsoft.com/office/drawing/2014/main" id="{2730BD23-E58F-4948-9FEF-57CF3F8AF5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7" y="2489"/>
                  <a:ext cx="10" cy="10"/>
                </a:xfrm>
                <a:custGeom>
                  <a:avLst/>
                  <a:gdLst>
                    <a:gd name="T0" fmla="*/ 21 w 29"/>
                    <a:gd name="T1" fmla="*/ 22 h 29"/>
                    <a:gd name="T2" fmla="*/ 21 w 29"/>
                    <a:gd name="T3" fmla="*/ 22 h 29"/>
                    <a:gd name="T4" fmla="*/ 21 w 29"/>
                    <a:gd name="T5" fmla="*/ 22 h 29"/>
                    <a:gd name="T6" fmla="*/ 21 w 29"/>
                    <a:gd name="T7" fmla="*/ 22 h 29"/>
                    <a:gd name="T8" fmla="*/ 29 w 29"/>
                    <a:gd name="T9" fmla="*/ 16 h 29"/>
                    <a:gd name="T10" fmla="*/ 29 w 29"/>
                    <a:gd name="T11" fmla="*/ 16 h 29"/>
                    <a:gd name="T12" fmla="*/ 29 w 29"/>
                    <a:gd name="T13" fmla="*/ 16 h 29"/>
                    <a:gd name="T14" fmla="*/ 29 w 29"/>
                    <a:gd name="T15" fmla="*/ 16 h 29"/>
                    <a:gd name="T16" fmla="*/ 29 w 29"/>
                    <a:gd name="T17" fmla="*/ 16 h 29"/>
                    <a:gd name="T18" fmla="*/ 29 w 29"/>
                    <a:gd name="T19" fmla="*/ 16 h 29"/>
                    <a:gd name="T20" fmla="*/ 29 w 29"/>
                    <a:gd name="T21" fmla="*/ 16 h 29"/>
                    <a:gd name="T22" fmla="*/ 29 w 29"/>
                    <a:gd name="T23" fmla="*/ 16 h 29"/>
                    <a:gd name="T24" fmla="*/ 29 w 29"/>
                    <a:gd name="T25" fmla="*/ 16 h 29"/>
                    <a:gd name="T26" fmla="*/ 17 w 29"/>
                    <a:gd name="T27" fmla="*/ 0 h 29"/>
                    <a:gd name="T28" fmla="*/ 17 w 29"/>
                    <a:gd name="T29" fmla="*/ 0 h 29"/>
                    <a:gd name="T30" fmla="*/ 17 w 29"/>
                    <a:gd name="T31" fmla="*/ 0 h 29"/>
                    <a:gd name="T32" fmla="*/ 17 w 29"/>
                    <a:gd name="T33" fmla="*/ 0 h 29"/>
                    <a:gd name="T34" fmla="*/ 17 w 29"/>
                    <a:gd name="T35" fmla="*/ 0 h 29"/>
                    <a:gd name="T36" fmla="*/ 17 w 29"/>
                    <a:gd name="T37" fmla="*/ 0 h 29"/>
                    <a:gd name="T38" fmla="*/ 17 w 29"/>
                    <a:gd name="T39" fmla="*/ 0 h 29"/>
                    <a:gd name="T40" fmla="*/ 17 w 29"/>
                    <a:gd name="T41" fmla="*/ 0 h 29"/>
                    <a:gd name="T42" fmla="*/ 17 w 29"/>
                    <a:gd name="T43" fmla="*/ 0 h 29"/>
                    <a:gd name="T44" fmla="*/ 8 w 29"/>
                    <a:gd name="T45" fmla="*/ 5 h 29"/>
                    <a:gd name="T46" fmla="*/ 8 w 29"/>
                    <a:gd name="T47" fmla="*/ 5 h 29"/>
                    <a:gd name="T48" fmla="*/ 8 w 29"/>
                    <a:gd name="T49" fmla="*/ 5 h 29"/>
                    <a:gd name="T50" fmla="*/ 8 w 29"/>
                    <a:gd name="T51" fmla="*/ 5 h 29"/>
                    <a:gd name="T52" fmla="*/ 8 w 29"/>
                    <a:gd name="T53" fmla="*/ 5 h 29"/>
                    <a:gd name="T54" fmla="*/ 8 w 29"/>
                    <a:gd name="T55" fmla="*/ 5 h 29"/>
                    <a:gd name="T56" fmla="*/ 8 w 29"/>
                    <a:gd name="T57" fmla="*/ 5 h 29"/>
                    <a:gd name="T58" fmla="*/ 8 w 29"/>
                    <a:gd name="T59" fmla="*/ 5 h 29"/>
                    <a:gd name="T60" fmla="*/ 0 w 29"/>
                    <a:gd name="T61" fmla="*/ 12 h 29"/>
                    <a:gd name="T62" fmla="*/ 0 w 29"/>
                    <a:gd name="T63" fmla="*/ 12 h 29"/>
                    <a:gd name="T64" fmla="*/ 0 w 29"/>
                    <a:gd name="T65" fmla="*/ 12 h 29"/>
                    <a:gd name="T66" fmla="*/ 0 w 29"/>
                    <a:gd name="T67" fmla="*/ 12 h 29"/>
                    <a:gd name="T68" fmla="*/ 0 w 29"/>
                    <a:gd name="T69" fmla="*/ 12 h 29"/>
                    <a:gd name="T70" fmla="*/ 0 w 29"/>
                    <a:gd name="T71" fmla="*/ 12 h 29"/>
                    <a:gd name="T72" fmla="*/ 12 w 29"/>
                    <a:gd name="T73" fmla="*/ 29 h 29"/>
                    <a:gd name="T74" fmla="*/ 12 w 29"/>
                    <a:gd name="T75" fmla="*/ 29 h 29"/>
                    <a:gd name="T76" fmla="*/ 12 w 29"/>
                    <a:gd name="T77" fmla="*/ 29 h 29"/>
                    <a:gd name="T78" fmla="*/ 12 w 29"/>
                    <a:gd name="T79" fmla="*/ 29 h 29"/>
                    <a:gd name="T80" fmla="*/ 12 w 29"/>
                    <a:gd name="T81" fmla="*/ 29 h 29"/>
                    <a:gd name="T82" fmla="*/ 12 w 29"/>
                    <a:gd name="T83" fmla="*/ 29 h 29"/>
                    <a:gd name="T84" fmla="*/ 21 w 29"/>
                    <a:gd name="T85" fmla="*/ 22 h 29"/>
                    <a:gd name="T86" fmla="*/ 21 w 29"/>
                    <a:gd name="T87" fmla="*/ 22 h 29"/>
                    <a:gd name="T88" fmla="*/ 21 w 29"/>
                    <a:gd name="T89" fmla="*/ 22 h 29"/>
                    <a:gd name="T90" fmla="*/ 21 w 29"/>
                    <a:gd name="T91" fmla="*/ 22 h 29"/>
                    <a:gd name="T92" fmla="*/ 21 w 29"/>
                    <a:gd name="T93" fmla="*/ 22 h 29"/>
                    <a:gd name="T94" fmla="*/ 21 w 29"/>
                    <a:gd name="T95" fmla="*/ 2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9" h="29">
                      <a:moveTo>
                        <a:pt x="21" y="22"/>
                      </a:move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9" y="16"/>
                      </a:lnTo>
                      <a:lnTo>
                        <a:pt x="29" y="16"/>
                      </a:lnTo>
                      <a:lnTo>
                        <a:pt x="29" y="16"/>
                      </a:lnTo>
                      <a:lnTo>
                        <a:pt x="29" y="16"/>
                      </a:lnTo>
                      <a:lnTo>
                        <a:pt x="29" y="16"/>
                      </a:lnTo>
                      <a:lnTo>
                        <a:pt x="29" y="16"/>
                      </a:lnTo>
                      <a:lnTo>
                        <a:pt x="29" y="16"/>
                      </a:lnTo>
                      <a:lnTo>
                        <a:pt x="29" y="16"/>
                      </a:lnTo>
                      <a:lnTo>
                        <a:pt x="29" y="16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36" name="Freeform 680">
                  <a:extLst>
                    <a:ext uri="{FF2B5EF4-FFF2-40B4-BE49-F238E27FC236}">
                      <a16:creationId xmlns:a16="http://schemas.microsoft.com/office/drawing/2014/main" id="{80C18B53-DC88-439E-A4C4-D95DBBF7E1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7" y="2491"/>
                  <a:ext cx="10" cy="10"/>
                </a:xfrm>
                <a:custGeom>
                  <a:avLst/>
                  <a:gdLst>
                    <a:gd name="T0" fmla="*/ 21 w 29"/>
                    <a:gd name="T1" fmla="*/ 23 h 30"/>
                    <a:gd name="T2" fmla="*/ 21 w 29"/>
                    <a:gd name="T3" fmla="*/ 23 h 30"/>
                    <a:gd name="T4" fmla="*/ 21 w 29"/>
                    <a:gd name="T5" fmla="*/ 23 h 30"/>
                    <a:gd name="T6" fmla="*/ 21 w 29"/>
                    <a:gd name="T7" fmla="*/ 23 h 30"/>
                    <a:gd name="T8" fmla="*/ 21 w 29"/>
                    <a:gd name="T9" fmla="*/ 23 h 30"/>
                    <a:gd name="T10" fmla="*/ 29 w 29"/>
                    <a:gd name="T11" fmla="*/ 17 h 30"/>
                    <a:gd name="T12" fmla="*/ 29 w 29"/>
                    <a:gd name="T13" fmla="*/ 17 h 30"/>
                    <a:gd name="T14" fmla="*/ 29 w 29"/>
                    <a:gd name="T15" fmla="*/ 17 h 30"/>
                    <a:gd name="T16" fmla="*/ 29 w 29"/>
                    <a:gd name="T17" fmla="*/ 17 h 30"/>
                    <a:gd name="T18" fmla="*/ 29 w 29"/>
                    <a:gd name="T19" fmla="*/ 17 h 30"/>
                    <a:gd name="T20" fmla="*/ 29 w 29"/>
                    <a:gd name="T21" fmla="*/ 17 h 30"/>
                    <a:gd name="T22" fmla="*/ 29 w 29"/>
                    <a:gd name="T23" fmla="*/ 17 h 30"/>
                    <a:gd name="T24" fmla="*/ 29 w 29"/>
                    <a:gd name="T25" fmla="*/ 17 h 30"/>
                    <a:gd name="T26" fmla="*/ 29 w 29"/>
                    <a:gd name="T27" fmla="*/ 17 h 30"/>
                    <a:gd name="T28" fmla="*/ 29 w 29"/>
                    <a:gd name="T29" fmla="*/ 17 h 30"/>
                    <a:gd name="T30" fmla="*/ 29 w 29"/>
                    <a:gd name="T31" fmla="*/ 17 h 30"/>
                    <a:gd name="T32" fmla="*/ 17 w 29"/>
                    <a:gd name="T33" fmla="*/ 0 h 30"/>
                    <a:gd name="T34" fmla="*/ 17 w 29"/>
                    <a:gd name="T35" fmla="*/ 0 h 30"/>
                    <a:gd name="T36" fmla="*/ 17 w 29"/>
                    <a:gd name="T37" fmla="*/ 0 h 30"/>
                    <a:gd name="T38" fmla="*/ 17 w 29"/>
                    <a:gd name="T39" fmla="*/ 0 h 30"/>
                    <a:gd name="T40" fmla="*/ 8 w 29"/>
                    <a:gd name="T41" fmla="*/ 6 h 30"/>
                    <a:gd name="T42" fmla="*/ 8 w 29"/>
                    <a:gd name="T43" fmla="*/ 6 h 30"/>
                    <a:gd name="T44" fmla="*/ 8 w 29"/>
                    <a:gd name="T45" fmla="*/ 6 h 30"/>
                    <a:gd name="T46" fmla="*/ 8 w 29"/>
                    <a:gd name="T47" fmla="*/ 6 h 30"/>
                    <a:gd name="T48" fmla="*/ 8 w 29"/>
                    <a:gd name="T49" fmla="*/ 6 h 30"/>
                    <a:gd name="T50" fmla="*/ 8 w 29"/>
                    <a:gd name="T51" fmla="*/ 6 h 30"/>
                    <a:gd name="T52" fmla="*/ 8 w 29"/>
                    <a:gd name="T53" fmla="*/ 6 h 30"/>
                    <a:gd name="T54" fmla="*/ 8 w 29"/>
                    <a:gd name="T55" fmla="*/ 6 h 30"/>
                    <a:gd name="T56" fmla="*/ 8 w 29"/>
                    <a:gd name="T57" fmla="*/ 6 h 30"/>
                    <a:gd name="T58" fmla="*/ 0 w 29"/>
                    <a:gd name="T59" fmla="*/ 13 h 30"/>
                    <a:gd name="T60" fmla="*/ 0 w 29"/>
                    <a:gd name="T61" fmla="*/ 13 h 30"/>
                    <a:gd name="T62" fmla="*/ 0 w 29"/>
                    <a:gd name="T63" fmla="*/ 13 h 30"/>
                    <a:gd name="T64" fmla="*/ 0 w 29"/>
                    <a:gd name="T65" fmla="*/ 13 h 30"/>
                    <a:gd name="T66" fmla="*/ 0 w 29"/>
                    <a:gd name="T67" fmla="*/ 13 h 30"/>
                    <a:gd name="T68" fmla="*/ 13 w 29"/>
                    <a:gd name="T69" fmla="*/ 30 h 30"/>
                    <a:gd name="T70" fmla="*/ 13 w 29"/>
                    <a:gd name="T71" fmla="*/ 30 h 30"/>
                    <a:gd name="T72" fmla="*/ 13 w 29"/>
                    <a:gd name="T73" fmla="*/ 30 h 30"/>
                    <a:gd name="T74" fmla="*/ 13 w 29"/>
                    <a:gd name="T75" fmla="*/ 30 h 30"/>
                    <a:gd name="T76" fmla="*/ 13 w 29"/>
                    <a:gd name="T77" fmla="*/ 30 h 30"/>
                    <a:gd name="T78" fmla="*/ 13 w 29"/>
                    <a:gd name="T79" fmla="*/ 30 h 30"/>
                    <a:gd name="T80" fmla="*/ 13 w 29"/>
                    <a:gd name="T81" fmla="*/ 30 h 30"/>
                    <a:gd name="T82" fmla="*/ 13 w 29"/>
                    <a:gd name="T83" fmla="*/ 30 h 30"/>
                    <a:gd name="T84" fmla="*/ 13 w 29"/>
                    <a:gd name="T85" fmla="*/ 30 h 30"/>
                    <a:gd name="T86" fmla="*/ 13 w 29"/>
                    <a:gd name="T87" fmla="*/ 30 h 30"/>
                    <a:gd name="T88" fmla="*/ 21 w 29"/>
                    <a:gd name="T89" fmla="*/ 23 h 30"/>
                    <a:gd name="T90" fmla="*/ 21 w 29"/>
                    <a:gd name="T91" fmla="*/ 23 h 30"/>
                    <a:gd name="T92" fmla="*/ 21 w 29"/>
                    <a:gd name="T93" fmla="*/ 23 h 30"/>
                    <a:gd name="T94" fmla="*/ 21 w 29"/>
                    <a:gd name="T95" fmla="*/ 2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9" h="30">
                      <a:moveTo>
                        <a:pt x="21" y="23"/>
                      </a:move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37" name="Freeform 681">
                  <a:extLst>
                    <a:ext uri="{FF2B5EF4-FFF2-40B4-BE49-F238E27FC236}">
                      <a16:creationId xmlns:a16="http://schemas.microsoft.com/office/drawing/2014/main" id="{40686B45-3CF7-43A2-A1D2-0C9089752A3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3" y="2491"/>
                  <a:ext cx="10" cy="9"/>
                </a:xfrm>
                <a:custGeom>
                  <a:avLst/>
                  <a:gdLst>
                    <a:gd name="T0" fmla="*/ 21 w 29"/>
                    <a:gd name="T1" fmla="*/ 23 h 28"/>
                    <a:gd name="T2" fmla="*/ 21 w 29"/>
                    <a:gd name="T3" fmla="*/ 23 h 28"/>
                    <a:gd name="T4" fmla="*/ 21 w 29"/>
                    <a:gd name="T5" fmla="*/ 23 h 28"/>
                    <a:gd name="T6" fmla="*/ 21 w 29"/>
                    <a:gd name="T7" fmla="*/ 23 h 28"/>
                    <a:gd name="T8" fmla="*/ 29 w 29"/>
                    <a:gd name="T9" fmla="*/ 17 h 28"/>
                    <a:gd name="T10" fmla="*/ 29 w 29"/>
                    <a:gd name="T11" fmla="*/ 17 h 28"/>
                    <a:gd name="T12" fmla="*/ 29 w 29"/>
                    <a:gd name="T13" fmla="*/ 17 h 28"/>
                    <a:gd name="T14" fmla="*/ 29 w 29"/>
                    <a:gd name="T15" fmla="*/ 17 h 28"/>
                    <a:gd name="T16" fmla="*/ 29 w 29"/>
                    <a:gd name="T17" fmla="*/ 17 h 28"/>
                    <a:gd name="T18" fmla="*/ 29 w 29"/>
                    <a:gd name="T19" fmla="*/ 17 h 28"/>
                    <a:gd name="T20" fmla="*/ 29 w 29"/>
                    <a:gd name="T21" fmla="*/ 17 h 28"/>
                    <a:gd name="T22" fmla="*/ 29 w 29"/>
                    <a:gd name="T23" fmla="*/ 17 h 28"/>
                    <a:gd name="T24" fmla="*/ 29 w 29"/>
                    <a:gd name="T25" fmla="*/ 17 h 28"/>
                    <a:gd name="T26" fmla="*/ 29 w 29"/>
                    <a:gd name="T27" fmla="*/ 17 h 28"/>
                    <a:gd name="T28" fmla="*/ 16 w 29"/>
                    <a:gd name="T29" fmla="*/ 0 h 28"/>
                    <a:gd name="T30" fmla="*/ 16 w 29"/>
                    <a:gd name="T31" fmla="*/ 0 h 28"/>
                    <a:gd name="T32" fmla="*/ 16 w 29"/>
                    <a:gd name="T33" fmla="*/ 0 h 28"/>
                    <a:gd name="T34" fmla="*/ 16 w 29"/>
                    <a:gd name="T35" fmla="*/ 0 h 28"/>
                    <a:gd name="T36" fmla="*/ 16 w 29"/>
                    <a:gd name="T37" fmla="*/ 0 h 28"/>
                    <a:gd name="T38" fmla="*/ 16 w 29"/>
                    <a:gd name="T39" fmla="*/ 0 h 28"/>
                    <a:gd name="T40" fmla="*/ 16 w 29"/>
                    <a:gd name="T41" fmla="*/ 0 h 28"/>
                    <a:gd name="T42" fmla="*/ 16 w 29"/>
                    <a:gd name="T43" fmla="*/ 0 h 28"/>
                    <a:gd name="T44" fmla="*/ 8 w 29"/>
                    <a:gd name="T45" fmla="*/ 6 h 28"/>
                    <a:gd name="T46" fmla="*/ 8 w 29"/>
                    <a:gd name="T47" fmla="*/ 6 h 28"/>
                    <a:gd name="T48" fmla="*/ 8 w 29"/>
                    <a:gd name="T49" fmla="*/ 6 h 28"/>
                    <a:gd name="T50" fmla="*/ 8 w 29"/>
                    <a:gd name="T51" fmla="*/ 6 h 28"/>
                    <a:gd name="T52" fmla="*/ 8 w 29"/>
                    <a:gd name="T53" fmla="*/ 6 h 28"/>
                    <a:gd name="T54" fmla="*/ 0 w 29"/>
                    <a:gd name="T55" fmla="*/ 13 h 28"/>
                    <a:gd name="T56" fmla="*/ 0 w 29"/>
                    <a:gd name="T57" fmla="*/ 13 h 28"/>
                    <a:gd name="T58" fmla="*/ 0 w 29"/>
                    <a:gd name="T59" fmla="*/ 13 h 28"/>
                    <a:gd name="T60" fmla="*/ 0 w 29"/>
                    <a:gd name="T61" fmla="*/ 13 h 28"/>
                    <a:gd name="T62" fmla="*/ 0 w 29"/>
                    <a:gd name="T63" fmla="*/ 13 h 28"/>
                    <a:gd name="T64" fmla="*/ 0 w 29"/>
                    <a:gd name="T65" fmla="*/ 13 h 28"/>
                    <a:gd name="T66" fmla="*/ 0 w 29"/>
                    <a:gd name="T67" fmla="*/ 13 h 28"/>
                    <a:gd name="T68" fmla="*/ 0 w 29"/>
                    <a:gd name="T69" fmla="*/ 13 h 28"/>
                    <a:gd name="T70" fmla="*/ 0 w 29"/>
                    <a:gd name="T71" fmla="*/ 13 h 28"/>
                    <a:gd name="T72" fmla="*/ 0 w 29"/>
                    <a:gd name="T73" fmla="*/ 13 h 28"/>
                    <a:gd name="T74" fmla="*/ 12 w 29"/>
                    <a:gd name="T75" fmla="*/ 28 h 28"/>
                    <a:gd name="T76" fmla="*/ 12 w 29"/>
                    <a:gd name="T77" fmla="*/ 28 h 28"/>
                    <a:gd name="T78" fmla="*/ 12 w 29"/>
                    <a:gd name="T79" fmla="*/ 28 h 28"/>
                    <a:gd name="T80" fmla="*/ 12 w 29"/>
                    <a:gd name="T81" fmla="*/ 28 h 28"/>
                    <a:gd name="T82" fmla="*/ 12 w 29"/>
                    <a:gd name="T83" fmla="*/ 28 h 28"/>
                    <a:gd name="T84" fmla="*/ 12 w 29"/>
                    <a:gd name="T85" fmla="*/ 28 h 28"/>
                    <a:gd name="T86" fmla="*/ 12 w 29"/>
                    <a:gd name="T87" fmla="*/ 28 h 28"/>
                    <a:gd name="T88" fmla="*/ 12 w 29"/>
                    <a:gd name="T89" fmla="*/ 28 h 28"/>
                    <a:gd name="T90" fmla="*/ 12 w 29"/>
                    <a:gd name="T91" fmla="*/ 28 h 28"/>
                    <a:gd name="T92" fmla="*/ 12 w 29"/>
                    <a:gd name="T93" fmla="*/ 28 h 28"/>
                    <a:gd name="T94" fmla="*/ 21 w 29"/>
                    <a:gd name="T95" fmla="*/ 23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9" h="28">
                      <a:moveTo>
                        <a:pt x="21" y="23"/>
                      </a:move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1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38" name="Freeform 682">
                  <a:extLst>
                    <a:ext uri="{FF2B5EF4-FFF2-40B4-BE49-F238E27FC236}">
                      <a16:creationId xmlns:a16="http://schemas.microsoft.com/office/drawing/2014/main" id="{4D6498D5-753E-410C-AC06-2776AFFD41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5" y="2498"/>
                  <a:ext cx="8" cy="9"/>
                </a:xfrm>
                <a:custGeom>
                  <a:avLst/>
                  <a:gdLst>
                    <a:gd name="T0" fmla="*/ 14 w 23"/>
                    <a:gd name="T1" fmla="*/ 22 h 28"/>
                    <a:gd name="T2" fmla="*/ 14 w 23"/>
                    <a:gd name="T3" fmla="*/ 22 h 28"/>
                    <a:gd name="T4" fmla="*/ 14 w 23"/>
                    <a:gd name="T5" fmla="*/ 22 h 28"/>
                    <a:gd name="T6" fmla="*/ 14 w 23"/>
                    <a:gd name="T7" fmla="*/ 22 h 28"/>
                    <a:gd name="T8" fmla="*/ 23 w 23"/>
                    <a:gd name="T9" fmla="*/ 17 h 28"/>
                    <a:gd name="T10" fmla="*/ 23 w 23"/>
                    <a:gd name="T11" fmla="*/ 17 h 28"/>
                    <a:gd name="T12" fmla="*/ 23 w 23"/>
                    <a:gd name="T13" fmla="*/ 17 h 28"/>
                    <a:gd name="T14" fmla="*/ 23 w 23"/>
                    <a:gd name="T15" fmla="*/ 17 h 28"/>
                    <a:gd name="T16" fmla="*/ 23 w 23"/>
                    <a:gd name="T17" fmla="*/ 17 h 28"/>
                    <a:gd name="T18" fmla="*/ 23 w 23"/>
                    <a:gd name="T19" fmla="*/ 17 h 28"/>
                    <a:gd name="T20" fmla="*/ 17 w 23"/>
                    <a:gd name="T21" fmla="*/ 7 h 28"/>
                    <a:gd name="T22" fmla="*/ 17 w 23"/>
                    <a:gd name="T23" fmla="*/ 7 h 28"/>
                    <a:gd name="T24" fmla="*/ 17 w 23"/>
                    <a:gd name="T25" fmla="*/ 7 h 28"/>
                    <a:gd name="T26" fmla="*/ 17 w 23"/>
                    <a:gd name="T27" fmla="*/ 7 h 28"/>
                    <a:gd name="T28" fmla="*/ 17 w 23"/>
                    <a:gd name="T29" fmla="*/ 7 h 28"/>
                    <a:gd name="T30" fmla="*/ 17 w 23"/>
                    <a:gd name="T31" fmla="*/ 7 h 28"/>
                    <a:gd name="T32" fmla="*/ 17 w 23"/>
                    <a:gd name="T33" fmla="*/ 7 h 28"/>
                    <a:gd name="T34" fmla="*/ 17 w 23"/>
                    <a:gd name="T35" fmla="*/ 7 h 28"/>
                    <a:gd name="T36" fmla="*/ 17 w 23"/>
                    <a:gd name="T37" fmla="*/ 7 h 28"/>
                    <a:gd name="T38" fmla="*/ 17 w 23"/>
                    <a:gd name="T39" fmla="*/ 7 h 28"/>
                    <a:gd name="T40" fmla="*/ 10 w 23"/>
                    <a:gd name="T41" fmla="*/ 0 h 28"/>
                    <a:gd name="T42" fmla="*/ 2 w 23"/>
                    <a:gd name="T43" fmla="*/ 6 h 28"/>
                    <a:gd name="T44" fmla="*/ 2 w 23"/>
                    <a:gd name="T45" fmla="*/ 6 h 28"/>
                    <a:gd name="T46" fmla="*/ 2 w 23"/>
                    <a:gd name="T47" fmla="*/ 6 h 28"/>
                    <a:gd name="T48" fmla="*/ 2 w 23"/>
                    <a:gd name="T49" fmla="*/ 6 h 28"/>
                    <a:gd name="T50" fmla="*/ 2 w 23"/>
                    <a:gd name="T51" fmla="*/ 6 h 28"/>
                    <a:gd name="T52" fmla="*/ 2 w 23"/>
                    <a:gd name="T53" fmla="*/ 6 h 28"/>
                    <a:gd name="T54" fmla="*/ 2 w 23"/>
                    <a:gd name="T55" fmla="*/ 6 h 28"/>
                    <a:gd name="T56" fmla="*/ 8 w 23"/>
                    <a:gd name="T57" fmla="*/ 14 h 28"/>
                    <a:gd name="T58" fmla="*/ 0 w 23"/>
                    <a:gd name="T59" fmla="*/ 20 h 28"/>
                    <a:gd name="T60" fmla="*/ 0 w 23"/>
                    <a:gd name="T61" fmla="*/ 20 h 28"/>
                    <a:gd name="T62" fmla="*/ 0 w 23"/>
                    <a:gd name="T63" fmla="*/ 20 h 28"/>
                    <a:gd name="T64" fmla="*/ 0 w 23"/>
                    <a:gd name="T65" fmla="*/ 20 h 28"/>
                    <a:gd name="T66" fmla="*/ 0 w 23"/>
                    <a:gd name="T67" fmla="*/ 20 h 28"/>
                    <a:gd name="T68" fmla="*/ 0 w 23"/>
                    <a:gd name="T69" fmla="*/ 20 h 28"/>
                    <a:gd name="T70" fmla="*/ 0 w 23"/>
                    <a:gd name="T71" fmla="*/ 20 h 28"/>
                    <a:gd name="T72" fmla="*/ 0 w 23"/>
                    <a:gd name="T73" fmla="*/ 20 h 28"/>
                    <a:gd name="T74" fmla="*/ 6 w 23"/>
                    <a:gd name="T75" fmla="*/ 28 h 28"/>
                    <a:gd name="T76" fmla="*/ 6 w 23"/>
                    <a:gd name="T77" fmla="*/ 28 h 28"/>
                    <a:gd name="T78" fmla="*/ 6 w 23"/>
                    <a:gd name="T79" fmla="*/ 28 h 28"/>
                    <a:gd name="T80" fmla="*/ 6 w 23"/>
                    <a:gd name="T81" fmla="*/ 28 h 28"/>
                    <a:gd name="T82" fmla="*/ 6 w 23"/>
                    <a:gd name="T83" fmla="*/ 28 h 28"/>
                    <a:gd name="T84" fmla="*/ 14 w 23"/>
                    <a:gd name="T85" fmla="*/ 22 h 28"/>
                    <a:gd name="T86" fmla="*/ 14 w 23"/>
                    <a:gd name="T87" fmla="*/ 22 h 28"/>
                    <a:gd name="T88" fmla="*/ 14 w 23"/>
                    <a:gd name="T89" fmla="*/ 22 h 28"/>
                    <a:gd name="T90" fmla="*/ 14 w 23"/>
                    <a:gd name="T91" fmla="*/ 22 h 28"/>
                    <a:gd name="T92" fmla="*/ 14 w 23"/>
                    <a:gd name="T93" fmla="*/ 2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3" h="28">
                      <a:moveTo>
                        <a:pt x="14" y="22"/>
                      </a:move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17" y="7"/>
                      </a:lnTo>
                      <a:lnTo>
                        <a:pt x="17" y="7"/>
                      </a:lnTo>
                      <a:lnTo>
                        <a:pt x="17" y="7"/>
                      </a:lnTo>
                      <a:lnTo>
                        <a:pt x="17" y="7"/>
                      </a:lnTo>
                      <a:lnTo>
                        <a:pt x="17" y="7"/>
                      </a:lnTo>
                      <a:lnTo>
                        <a:pt x="17" y="7"/>
                      </a:lnTo>
                      <a:lnTo>
                        <a:pt x="17" y="7"/>
                      </a:lnTo>
                      <a:lnTo>
                        <a:pt x="17" y="7"/>
                      </a:lnTo>
                      <a:lnTo>
                        <a:pt x="17" y="7"/>
                      </a:lnTo>
                      <a:lnTo>
                        <a:pt x="17" y="7"/>
                      </a:lnTo>
                      <a:lnTo>
                        <a:pt x="10" y="0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4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6" y="28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lnTo>
                        <a:pt x="14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39" name="Freeform 683">
                  <a:extLst>
                    <a:ext uri="{FF2B5EF4-FFF2-40B4-BE49-F238E27FC236}">
                      <a16:creationId xmlns:a16="http://schemas.microsoft.com/office/drawing/2014/main" id="{C38E5455-9BDC-45A8-9FCF-21385229F6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9" y="2520"/>
                  <a:ext cx="9" cy="9"/>
                </a:xfrm>
                <a:custGeom>
                  <a:avLst/>
                  <a:gdLst>
                    <a:gd name="T0" fmla="*/ 21 w 29"/>
                    <a:gd name="T1" fmla="*/ 22 h 29"/>
                    <a:gd name="T2" fmla="*/ 21 w 29"/>
                    <a:gd name="T3" fmla="*/ 22 h 29"/>
                    <a:gd name="T4" fmla="*/ 21 w 29"/>
                    <a:gd name="T5" fmla="*/ 22 h 29"/>
                    <a:gd name="T6" fmla="*/ 21 w 29"/>
                    <a:gd name="T7" fmla="*/ 22 h 29"/>
                    <a:gd name="T8" fmla="*/ 29 w 29"/>
                    <a:gd name="T9" fmla="*/ 17 h 29"/>
                    <a:gd name="T10" fmla="*/ 29 w 29"/>
                    <a:gd name="T11" fmla="*/ 17 h 29"/>
                    <a:gd name="T12" fmla="*/ 29 w 29"/>
                    <a:gd name="T13" fmla="*/ 17 h 29"/>
                    <a:gd name="T14" fmla="*/ 29 w 29"/>
                    <a:gd name="T15" fmla="*/ 17 h 29"/>
                    <a:gd name="T16" fmla="*/ 29 w 29"/>
                    <a:gd name="T17" fmla="*/ 17 h 29"/>
                    <a:gd name="T18" fmla="*/ 29 w 29"/>
                    <a:gd name="T19" fmla="*/ 17 h 29"/>
                    <a:gd name="T20" fmla="*/ 16 w 29"/>
                    <a:gd name="T21" fmla="*/ 0 h 29"/>
                    <a:gd name="T22" fmla="*/ 16 w 29"/>
                    <a:gd name="T23" fmla="*/ 0 h 29"/>
                    <a:gd name="T24" fmla="*/ 16 w 29"/>
                    <a:gd name="T25" fmla="*/ 0 h 29"/>
                    <a:gd name="T26" fmla="*/ 16 w 29"/>
                    <a:gd name="T27" fmla="*/ 0 h 29"/>
                    <a:gd name="T28" fmla="*/ 16 w 29"/>
                    <a:gd name="T29" fmla="*/ 0 h 29"/>
                    <a:gd name="T30" fmla="*/ 16 w 29"/>
                    <a:gd name="T31" fmla="*/ 0 h 29"/>
                    <a:gd name="T32" fmla="*/ 16 w 29"/>
                    <a:gd name="T33" fmla="*/ 0 h 29"/>
                    <a:gd name="T34" fmla="*/ 16 w 29"/>
                    <a:gd name="T35" fmla="*/ 0 h 29"/>
                    <a:gd name="T36" fmla="*/ 16 w 29"/>
                    <a:gd name="T37" fmla="*/ 0 h 29"/>
                    <a:gd name="T38" fmla="*/ 8 w 29"/>
                    <a:gd name="T39" fmla="*/ 6 h 29"/>
                    <a:gd name="T40" fmla="*/ 8 w 29"/>
                    <a:gd name="T41" fmla="*/ 6 h 29"/>
                    <a:gd name="T42" fmla="*/ 8 w 29"/>
                    <a:gd name="T43" fmla="*/ 6 h 29"/>
                    <a:gd name="T44" fmla="*/ 8 w 29"/>
                    <a:gd name="T45" fmla="*/ 6 h 29"/>
                    <a:gd name="T46" fmla="*/ 8 w 29"/>
                    <a:gd name="T47" fmla="*/ 6 h 29"/>
                    <a:gd name="T48" fmla="*/ 0 w 29"/>
                    <a:gd name="T49" fmla="*/ 12 h 29"/>
                    <a:gd name="T50" fmla="*/ 0 w 29"/>
                    <a:gd name="T51" fmla="*/ 12 h 29"/>
                    <a:gd name="T52" fmla="*/ 0 w 29"/>
                    <a:gd name="T53" fmla="*/ 12 h 29"/>
                    <a:gd name="T54" fmla="*/ 0 w 29"/>
                    <a:gd name="T55" fmla="*/ 12 h 29"/>
                    <a:gd name="T56" fmla="*/ 0 w 29"/>
                    <a:gd name="T57" fmla="*/ 12 h 29"/>
                    <a:gd name="T58" fmla="*/ 0 w 29"/>
                    <a:gd name="T59" fmla="*/ 12 h 29"/>
                    <a:gd name="T60" fmla="*/ 0 w 29"/>
                    <a:gd name="T61" fmla="*/ 12 h 29"/>
                    <a:gd name="T62" fmla="*/ 0 w 29"/>
                    <a:gd name="T63" fmla="*/ 12 h 29"/>
                    <a:gd name="T64" fmla="*/ 0 w 29"/>
                    <a:gd name="T65" fmla="*/ 12 h 29"/>
                    <a:gd name="T66" fmla="*/ 0 w 29"/>
                    <a:gd name="T67" fmla="*/ 12 h 29"/>
                    <a:gd name="T68" fmla="*/ 0 w 29"/>
                    <a:gd name="T69" fmla="*/ 12 h 29"/>
                    <a:gd name="T70" fmla="*/ 0 w 29"/>
                    <a:gd name="T71" fmla="*/ 12 h 29"/>
                    <a:gd name="T72" fmla="*/ 0 w 29"/>
                    <a:gd name="T73" fmla="*/ 12 h 29"/>
                    <a:gd name="T74" fmla="*/ 0 w 29"/>
                    <a:gd name="T75" fmla="*/ 12 h 29"/>
                    <a:gd name="T76" fmla="*/ 12 w 29"/>
                    <a:gd name="T77" fmla="*/ 29 h 29"/>
                    <a:gd name="T78" fmla="*/ 12 w 29"/>
                    <a:gd name="T79" fmla="*/ 29 h 29"/>
                    <a:gd name="T80" fmla="*/ 12 w 29"/>
                    <a:gd name="T81" fmla="*/ 29 h 29"/>
                    <a:gd name="T82" fmla="*/ 12 w 29"/>
                    <a:gd name="T83" fmla="*/ 29 h 29"/>
                    <a:gd name="T84" fmla="*/ 12 w 29"/>
                    <a:gd name="T85" fmla="*/ 29 h 29"/>
                    <a:gd name="T86" fmla="*/ 12 w 29"/>
                    <a:gd name="T87" fmla="*/ 29 h 29"/>
                    <a:gd name="T88" fmla="*/ 12 w 29"/>
                    <a:gd name="T89" fmla="*/ 29 h 29"/>
                    <a:gd name="T90" fmla="*/ 12 w 29"/>
                    <a:gd name="T91" fmla="*/ 29 h 29"/>
                    <a:gd name="T92" fmla="*/ 12 w 29"/>
                    <a:gd name="T93" fmla="*/ 29 h 29"/>
                    <a:gd name="T94" fmla="*/ 21 w 29"/>
                    <a:gd name="T95" fmla="*/ 22 h 29"/>
                    <a:gd name="T96" fmla="*/ 21 w 29"/>
                    <a:gd name="T97" fmla="*/ 2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9" h="29">
                      <a:moveTo>
                        <a:pt x="21" y="22"/>
                      </a:move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1" y="22"/>
                      </a:lnTo>
                      <a:lnTo>
                        <a:pt x="2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40" name="Freeform 684">
                  <a:extLst>
                    <a:ext uri="{FF2B5EF4-FFF2-40B4-BE49-F238E27FC236}">
                      <a16:creationId xmlns:a16="http://schemas.microsoft.com/office/drawing/2014/main" id="{E4A8457A-7CF6-4DD6-B135-809FECEA7F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9" y="2530"/>
                  <a:ext cx="8" cy="7"/>
                </a:xfrm>
                <a:custGeom>
                  <a:avLst/>
                  <a:gdLst>
                    <a:gd name="T0" fmla="*/ 15 w 23"/>
                    <a:gd name="T1" fmla="*/ 22 h 22"/>
                    <a:gd name="T2" fmla="*/ 23 w 23"/>
                    <a:gd name="T3" fmla="*/ 17 h 22"/>
                    <a:gd name="T4" fmla="*/ 23 w 23"/>
                    <a:gd name="T5" fmla="*/ 17 h 22"/>
                    <a:gd name="T6" fmla="*/ 23 w 23"/>
                    <a:gd name="T7" fmla="*/ 17 h 22"/>
                    <a:gd name="T8" fmla="*/ 23 w 23"/>
                    <a:gd name="T9" fmla="*/ 17 h 22"/>
                    <a:gd name="T10" fmla="*/ 23 w 23"/>
                    <a:gd name="T11" fmla="*/ 17 h 22"/>
                    <a:gd name="T12" fmla="*/ 23 w 23"/>
                    <a:gd name="T13" fmla="*/ 17 h 22"/>
                    <a:gd name="T14" fmla="*/ 16 w 23"/>
                    <a:gd name="T15" fmla="*/ 8 h 22"/>
                    <a:gd name="T16" fmla="*/ 16 w 23"/>
                    <a:gd name="T17" fmla="*/ 8 h 22"/>
                    <a:gd name="T18" fmla="*/ 16 w 23"/>
                    <a:gd name="T19" fmla="*/ 8 h 22"/>
                    <a:gd name="T20" fmla="*/ 16 w 23"/>
                    <a:gd name="T21" fmla="*/ 8 h 22"/>
                    <a:gd name="T22" fmla="*/ 16 w 23"/>
                    <a:gd name="T23" fmla="*/ 8 h 22"/>
                    <a:gd name="T24" fmla="*/ 16 w 23"/>
                    <a:gd name="T25" fmla="*/ 8 h 22"/>
                    <a:gd name="T26" fmla="*/ 16 w 23"/>
                    <a:gd name="T27" fmla="*/ 8 h 22"/>
                    <a:gd name="T28" fmla="*/ 16 w 23"/>
                    <a:gd name="T29" fmla="*/ 8 h 22"/>
                    <a:gd name="T30" fmla="*/ 16 w 23"/>
                    <a:gd name="T31" fmla="*/ 8 h 22"/>
                    <a:gd name="T32" fmla="*/ 16 w 23"/>
                    <a:gd name="T33" fmla="*/ 8 h 22"/>
                    <a:gd name="T34" fmla="*/ 16 w 23"/>
                    <a:gd name="T35" fmla="*/ 8 h 22"/>
                    <a:gd name="T36" fmla="*/ 11 w 23"/>
                    <a:gd name="T37" fmla="*/ 0 h 22"/>
                    <a:gd name="T38" fmla="*/ 11 w 23"/>
                    <a:gd name="T39" fmla="*/ 0 h 22"/>
                    <a:gd name="T40" fmla="*/ 11 w 23"/>
                    <a:gd name="T41" fmla="*/ 0 h 22"/>
                    <a:gd name="T42" fmla="*/ 11 w 23"/>
                    <a:gd name="T43" fmla="*/ 0 h 22"/>
                    <a:gd name="T44" fmla="*/ 11 w 23"/>
                    <a:gd name="T45" fmla="*/ 0 h 22"/>
                    <a:gd name="T46" fmla="*/ 11 w 23"/>
                    <a:gd name="T47" fmla="*/ 0 h 22"/>
                    <a:gd name="T48" fmla="*/ 11 w 23"/>
                    <a:gd name="T49" fmla="*/ 0 h 22"/>
                    <a:gd name="T50" fmla="*/ 2 w 23"/>
                    <a:gd name="T51" fmla="*/ 6 h 22"/>
                    <a:gd name="T52" fmla="*/ 2 w 23"/>
                    <a:gd name="T53" fmla="*/ 6 h 22"/>
                    <a:gd name="T54" fmla="*/ 2 w 23"/>
                    <a:gd name="T55" fmla="*/ 6 h 22"/>
                    <a:gd name="T56" fmla="*/ 2 w 23"/>
                    <a:gd name="T57" fmla="*/ 6 h 22"/>
                    <a:gd name="T58" fmla="*/ 2 w 23"/>
                    <a:gd name="T59" fmla="*/ 6 h 22"/>
                    <a:gd name="T60" fmla="*/ 2 w 23"/>
                    <a:gd name="T61" fmla="*/ 6 h 22"/>
                    <a:gd name="T62" fmla="*/ 0 w 23"/>
                    <a:gd name="T63" fmla="*/ 21 h 22"/>
                    <a:gd name="T64" fmla="*/ 0 w 23"/>
                    <a:gd name="T65" fmla="*/ 21 h 22"/>
                    <a:gd name="T66" fmla="*/ 0 w 23"/>
                    <a:gd name="T67" fmla="*/ 21 h 22"/>
                    <a:gd name="T68" fmla="*/ 0 w 23"/>
                    <a:gd name="T69" fmla="*/ 21 h 22"/>
                    <a:gd name="T70" fmla="*/ 0 w 23"/>
                    <a:gd name="T71" fmla="*/ 21 h 22"/>
                    <a:gd name="T72" fmla="*/ 0 w 23"/>
                    <a:gd name="T73" fmla="*/ 21 h 22"/>
                    <a:gd name="T74" fmla="*/ 0 w 23"/>
                    <a:gd name="T75" fmla="*/ 21 h 22"/>
                    <a:gd name="T76" fmla="*/ 0 w 23"/>
                    <a:gd name="T77" fmla="*/ 21 h 22"/>
                    <a:gd name="T78" fmla="*/ 0 w 23"/>
                    <a:gd name="T79" fmla="*/ 21 h 22"/>
                    <a:gd name="T80" fmla="*/ 0 w 23"/>
                    <a:gd name="T81" fmla="*/ 21 h 22"/>
                    <a:gd name="T82" fmla="*/ 0 w 23"/>
                    <a:gd name="T83" fmla="*/ 21 h 22"/>
                    <a:gd name="T84" fmla="*/ 15 w 23"/>
                    <a:gd name="T85" fmla="*/ 22 h 22"/>
                    <a:gd name="T86" fmla="*/ 15 w 23"/>
                    <a:gd name="T87" fmla="*/ 22 h 22"/>
                    <a:gd name="T88" fmla="*/ 15 w 23"/>
                    <a:gd name="T89" fmla="*/ 22 h 22"/>
                    <a:gd name="T90" fmla="*/ 15 w 23"/>
                    <a:gd name="T91" fmla="*/ 22 h 22"/>
                    <a:gd name="T92" fmla="*/ 15 w 23"/>
                    <a:gd name="T93" fmla="*/ 22 h 22"/>
                    <a:gd name="T94" fmla="*/ 15 w 23"/>
                    <a:gd name="T9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3" h="22">
                      <a:moveTo>
                        <a:pt x="15" y="22"/>
                      </a:move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23" y="17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lnTo>
                        <a:pt x="15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41" name="Freeform 685">
                  <a:extLst>
                    <a:ext uri="{FF2B5EF4-FFF2-40B4-BE49-F238E27FC236}">
                      <a16:creationId xmlns:a16="http://schemas.microsoft.com/office/drawing/2014/main" id="{9ED99EF5-8B2A-4EA3-8D37-FC00B46C50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6" y="2530"/>
                  <a:ext cx="10" cy="8"/>
                </a:xfrm>
                <a:custGeom>
                  <a:avLst/>
                  <a:gdLst>
                    <a:gd name="T0" fmla="*/ 21 w 30"/>
                    <a:gd name="T1" fmla="*/ 17 h 24"/>
                    <a:gd name="T2" fmla="*/ 21 w 30"/>
                    <a:gd name="T3" fmla="*/ 17 h 24"/>
                    <a:gd name="T4" fmla="*/ 21 w 30"/>
                    <a:gd name="T5" fmla="*/ 17 h 24"/>
                    <a:gd name="T6" fmla="*/ 21 w 30"/>
                    <a:gd name="T7" fmla="*/ 17 h 24"/>
                    <a:gd name="T8" fmla="*/ 21 w 30"/>
                    <a:gd name="T9" fmla="*/ 17 h 24"/>
                    <a:gd name="T10" fmla="*/ 21 w 30"/>
                    <a:gd name="T11" fmla="*/ 17 h 24"/>
                    <a:gd name="T12" fmla="*/ 30 w 30"/>
                    <a:gd name="T13" fmla="*/ 11 h 24"/>
                    <a:gd name="T14" fmla="*/ 30 w 30"/>
                    <a:gd name="T15" fmla="*/ 11 h 24"/>
                    <a:gd name="T16" fmla="*/ 30 w 30"/>
                    <a:gd name="T17" fmla="*/ 11 h 24"/>
                    <a:gd name="T18" fmla="*/ 23 w 30"/>
                    <a:gd name="T19" fmla="*/ 3 h 24"/>
                    <a:gd name="T20" fmla="*/ 23 w 30"/>
                    <a:gd name="T21" fmla="*/ 3 h 24"/>
                    <a:gd name="T22" fmla="*/ 23 w 30"/>
                    <a:gd name="T23" fmla="*/ 3 h 24"/>
                    <a:gd name="T24" fmla="*/ 23 w 30"/>
                    <a:gd name="T25" fmla="*/ 3 h 24"/>
                    <a:gd name="T26" fmla="*/ 23 w 30"/>
                    <a:gd name="T27" fmla="*/ 3 h 24"/>
                    <a:gd name="T28" fmla="*/ 23 w 30"/>
                    <a:gd name="T29" fmla="*/ 3 h 24"/>
                    <a:gd name="T30" fmla="*/ 23 w 30"/>
                    <a:gd name="T31" fmla="*/ 3 h 24"/>
                    <a:gd name="T32" fmla="*/ 23 w 30"/>
                    <a:gd name="T33" fmla="*/ 3 h 24"/>
                    <a:gd name="T34" fmla="*/ 16 w 30"/>
                    <a:gd name="T35" fmla="*/ 9 h 24"/>
                    <a:gd name="T36" fmla="*/ 16 w 30"/>
                    <a:gd name="T37" fmla="*/ 9 h 24"/>
                    <a:gd name="T38" fmla="*/ 9 w 30"/>
                    <a:gd name="T39" fmla="*/ 0 h 24"/>
                    <a:gd name="T40" fmla="*/ 9 w 30"/>
                    <a:gd name="T41" fmla="*/ 0 h 24"/>
                    <a:gd name="T42" fmla="*/ 9 w 30"/>
                    <a:gd name="T43" fmla="*/ 0 h 24"/>
                    <a:gd name="T44" fmla="*/ 9 w 30"/>
                    <a:gd name="T45" fmla="*/ 0 h 24"/>
                    <a:gd name="T46" fmla="*/ 9 w 30"/>
                    <a:gd name="T47" fmla="*/ 0 h 24"/>
                    <a:gd name="T48" fmla="*/ 0 w 30"/>
                    <a:gd name="T49" fmla="*/ 7 h 24"/>
                    <a:gd name="T50" fmla="*/ 0 w 30"/>
                    <a:gd name="T51" fmla="*/ 7 h 24"/>
                    <a:gd name="T52" fmla="*/ 0 w 30"/>
                    <a:gd name="T53" fmla="*/ 7 h 24"/>
                    <a:gd name="T54" fmla="*/ 0 w 30"/>
                    <a:gd name="T55" fmla="*/ 7 h 24"/>
                    <a:gd name="T56" fmla="*/ 7 w 30"/>
                    <a:gd name="T57" fmla="*/ 16 h 24"/>
                    <a:gd name="T58" fmla="*/ 7 w 30"/>
                    <a:gd name="T59" fmla="*/ 16 h 24"/>
                    <a:gd name="T60" fmla="*/ 7 w 30"/>
                    <a:gd name="T61" fmla="*/ 16 h 24"/>
                    <a:gd name="T62" fmla="*/ 7 w 30"/>
                    <a:gd name="T63" fmla="*/ 16 h 24"/>
                    <a:gd name="T64" fmla="*/ 7 w 30"/>
                    <a:gd name="T65" fmla="*/ 16 h 24"/>
                    <a:gd name="T66" fmla="*/ 7 w 30"/>
                    <a:gd name="T67" fmla="*/ 16 h 24"/>
                    <a:gd name="T68" fmla="*/ 7 w 30"/>
                    <a:gd name="T69" fmla="*/ 16 h 24"/>
                    <a:gd name="T70" fmla="*/ 7 w 30"/>
                    <a:gd name="T71" fmla="*/ 16 h 24"/>
                    <a:gd name="T72" fmla="*/ 7 w 30"/>
                    <a:gd name="T73" fmla="*/ 16 h 24"/>
                    <a:gd name="T74" fmla="*/ 7 w 30"/>
                    <a:gd name="T75" fmla="*/ 16 h 24"/>
                    <a:gd name="T76" fmla="*/ 7 w 30"/>
                    <a:gd name="T77" fmla="*/ 16 h 24"/>
                    <a:gd name="T78" fmla="*/ 13 w 30"/>
                    <a:gd name="T79" fmla="*/ 24 h 24"/>
                    <a:gd name="T80" fmla="*/ 13 w 30"/>
                    <a:gd name="T81" fmla="*/ 24 h 24"/>
                    <a:gd name="T82" fmla="*/ 13 w 30"/>
                    <a:gd name="T83" fmla="*/ 24 h 24"/>
                    <a:gd name="T84" fmla="*/ 13 w 30"/>
                    <a:gd name="T85" fmla="*/ 24 h 24"/>
                    <a:gd name="T86" fmla="*/ 13 w 30"/>
                    <a:gd name="T87" fmla="*/ 24 h 24"/>
                    <a:gd name="T88" fmla="*/ 13 w 30"/>
                    <a:gd name="T89" fmla="*/ 24 h 24"/>
                    <a:gd name="T90" fmla="*/ 21 w 30"/>
                    <a:gd name="T91" fmla="*/ 17 h 24"/>
                    <a:gd name="T92" fmla="*/ 21 w 30"/>
                    <a:gd name="T93" fmla="*/ 1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0" h="24">
                      <a:moveTo>
                        <a:pt x="21" y="17"/>
                      </a:move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30" y="11"/>
                      </a:lnTo>
                      <a:lnTo>
                        <a:pt x="30" y="11"/>
                      </a:lnTo>
                      <a:lnTo>
                        <a:pt x="30" y="11"/>
                      </a:lnTo>
                      <a:lnTo>
                        <a:pt x="23" y="3"/>
                      </a:lnTo>
                      <a:lnTo>
                        <a:pt x="23" y="3"/>
                      </a:lnTo>
                      <a:lnTo>
                        <a:pt x="23" y="3"/>
                      </a:lnTo>
                      <a:lnTo>
                        <a:pt x="23" y="3"/>
                      </a:lnTo>
                      <a:lnTo>
                        <a:pt x="23" y="3"/>
                      </a:lnTo>
                      <a:lnTo>
                        <a:pt x="23" y="3"/>
                      </a:lnTo>
                      <a:lnTo>
                        <a:pt x="23" y="3"/>
                      </a:lnTo>
                      <a:lnTo>
                        <a:pt x="23" y="3"/>
                      </a:lnTo>
                      <a:lnTo>
                        <a:pt x="16" y="9"/>
                      </a:lnTo>
                      <a:lnTo>
                        <a:pt x="16" y="9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13" y="24"/>
                      </a:lnTo>
                      <a:lnTo>
                        <a:pt x="13" y="24"/>
                      </a:lnTo>
                      <a:lnTo>
                        <a:pt x="13" y="24"/>
                      </a:lnTo>
                      <a:lnTo>
                        <a:pt x="13" y="24"/>
                      </a:lnTo>
                      <a:lnTo>
                        <a:pt x="13" y="24"/>
                      </a:lnTo>
                      <a:lnTo>
                        <a:pt x="13" y="24"/>
                      </a:lnTo>
                      <a:lnTo>
                        <a:pt x="21" y="17"/>
                      </a:lnTo>
                      <a:lnTo>
                        <a:pt x="2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42" name="Freeform 686">
                  <a:extLst>
                    <a:ext uri="{FF2B5EF4-FFF2-40B4-BE49-F238E27FC236}">
                      <a16:creationId xmlns:a16="http://schemas.microsoft.com/office/drawing/2014/main" id="{9459531A-A2B8-4792-81D1-B4D4967883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1" y="2531"/>
                  <a:ext cx="10" cy="10"/>
                </a:xfrm>
                <a:custGeom>
                  <a:avLst/>
                  <a:gdLst>
                    <a:gd name="T0" fmla="*/ 21 w 30"/>
                    <a:gd name="T1" fmla="*/ 23 h 29"/>
                    <a:gd name="T2" fmla="*/ 21 w 30"/>
                    <a:gd name="T3" fmla="*/ 23 h 29"/>
                    <a:gd name="T4" fmla="*/ 21 w 30"/>
                    <a:gd name="T5" fmla="*/ 23 h 29"/>
                    <a:gd name="T6" fmla="*/ 21 w 30"/>
                    <a:gd name="T7" fmla="*/ 23 h 29"/>
                    <a:gd name="T8" fmla="*/ 21 w 30"/>
                    <a:gd name="T9" fmla="*/ 23 h 29"/>
                    <a:gd name="T10" fmla="*/ 21 w 30"/>
                    <a:gd name="T11" fmla="*/ 23 h 29"/>
                    <a:gd name="T12" fmla="*/ 21 w 30"/>
                    <a:gd name="T13" fmla="*/ 23 h 29"/>
                    <a:gd name="T14" fmla="*/ 30 w 30"/>
                    <a:gd name="T15" fmla="*/ 17 h 29"/>
                    <a:gd name="T16" fmla="*/ 30 w 30"/>
                    <a:gd name="T17" fmla="*/ 17 h 29"/>
                    <a:gd name="T18" fmla="*/ 30 w 30"/>
                    <a:gd name="T19" fmla="*/ 17 h 29"/>
                    <a:gd name="T20" fmla="*/ 30 w 30"/>
                    <a:gd name="T21" fmla="*/ 17 h 29"/>
                    <a:gd name="T22" fmla="*/ 30 w 30"/>
                    <a:gd name="T23" fmla="*/ 17 h 29"/>
                    <a:gd name="T24" fmla="*/ 17 w 30"/>
                    <a:gd name="T25" fmla="*/ 0 h 29"/>
                    <a:gd name="T26" fmla="*/ 17 w 30"/>
                    <a:gd name="T27" fmla="*/ 0 h 29"/>
                    <a:gd name="T28" fmla="*/ 17 w 30"/>
                    <a:gd name="T29" fmla="*/ 0 h 29"/>
                    <a:gd name="T30" fmla="*/ 17 w 30"/>
                    <a:gd name="T31" fmla="*/ 0 h 29"/>
                    <a:gd name="T32" fmla="*/ 17 w 30"/>
                    <a:gd name="T33" fmla="*/ 0 h 29"/>
                    <a:gd name="T34" fmla="*/ 9 w 30"/>
                    <a:gd name="T35" fmla="*/ 7 h 29"/>
                    <a:gd name="T36" fmla="*/ 9 w 30"/>
                    <a:gd name="T37" fmla="*/ 7 h 29"/>
                    <a:gd name="T38" fmla="*/ 9 w 30"/>
                    <a:gd name="T39" fmla="*/ 7 h 29"/>
                    <a:gd name="T40" fmla="*/ 9 w 30"/>
                    <a:gd name="T41" fmla="*/ 7 h 29"/>
                    <a:gd name="T42" fmla="*/ 9 w 30"/>
                    <a:gd name="T43" fmla="*/ 7 h 29"/>
                    <a:gd name="T44" fmla="*/ 9 w 30"/>
                    <a:gd name="T45" fmla="*/ 7 h 29"/>
                    <a:gd name="T46" fmla="*/ 9 w 30"/>
                    <a:gd name="T47" fmla="*/ 7 h 29"/>
                    <a:gd name="T48" fmla="*/ 9 w 30"/>
                    <a:gd name="T49" fmla="*/ 7 h 29"/>
                    <a:gd name="T50" fmla="*/ 9 w 30"/>
                    <a:gd name="T51" fmla="*/ 7 h 29"/>
                    <a:gd name="T52" fmla="*/ 0 w 30"/>
                    <a:gd name="T53" fmla="*/ 13 h 29"/>
                    <a:gd name="T54" fmla="*/ 0 w 30"/>
                    <a:gd name="T55" fmla="*/ 13 h 29"/>
                    <a:gd name="T56" fmla="*/ 0 w 30"/>
                    <a:gd name="T57" fmla="*/ 13 h 29"/>
                    <a:gd name="T58" fmla="*/ 0 w 30"/>
                    <a:gd name="T59" fmla="*/ 13 h 29"/>
                    <a:gd name="T60" fmla="*/ 0 w 30"/>
                    <a:gd name="T61" fmla="*/ 13 h 29"/>
                    <a:gd name="T62" fmla="*/ 0 w 30"/>
                    <a:gd name="T63" fmla="*/ 13 h 29"/>
                    <a:gd name="T64" fmla="*/ 0 w 30"/>
                    <a:gd name="T65" fmla="*/ 13 h 29"/>
                    <a:gd name="T66" fmla="*/ 0 w 30"/>
                    <a:gd name="T67" fmla="*/ 13 h 29"/>
                    <a:gd name="T68" fmla="*/ 0 w 30"/>
                    <a:gd name="T69" fmla="*/ 13 h 29"/>
                    <a:gd name="T70" fmla="*/ 13 w 30"/>
                    <a:gd name="T71" fmla="*/ 29 h 29"/>
                    <a:gd name="T72" fmla="*/ 13 w 30"/>
                    <a:gd name="T73" fmla="*/ 29 h 29"/>
                    <a:gd name="T74" fmla="*/ 13 w 30"/>
                    <a:gd name="T75" fmla="*/ 29 h 29"/>
                    <a:gd name="T76" fmla="*/ 13 w 30"/>
                    <a:gd name="T77" fmla="*/ 29 h 29"/>
                    <a:gd name="T78" fmla="*/ 13 w 30"/>
                    <a:gd name="T79" fmla="*/ 29 h 29"/>
                    <a:gd name="T80" fmla="*/ 13 w 30"/>
                    <a:gd name="T81" fmla="*/ 29 h 29"/>
                    <a:gd name="T82" fmla="*/ 13 w 30"/>
                    <a:gd name="T83" fmla="*/ 29 h 29"/>
                    <a:gd name="T84" fmla="*/ 13 w 30"/>
                    <a:gd name="T85" fmla="*/ 29 h 29"/>
                    <a:gd name="T86" fmla="*/ 13 w 30"/>
                    <a:gd name="T87" fmla="*/ 29 h 29"/>
                    <a:gd name="T88" fmla="*/ 21 w 30"/>
                    <a:gd name="T89" fmla="*/ 23 h 29"/>
                    <a:gd name="T90" fmla="*/ 21 w 30"/>
                    <a:gd name="T91" fmla="*/ 23 h 29"/>
                    <a:gd name="T92" fmla="*/ 21 w 30"/>
                    <a:gd name="T93" fmla="*/ 2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0" h="29">
                      <a:moveTo>
                        <a:pt x="21" y="23"/>
                      </a:move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43" name="Freeform 687">
                  <a:extLst>
                    <a:ext uri="{FF2B5EF4-FFF2-40B4-BE49-F238E27FC236}">
                      <a16:creationId xmlns:a16="http://schemas.microsoft.com/office/drawing/2014/main" id="{22D56844-6D51-4DF5-B92A-B49F94DEC7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1" y="2523"/>
                  <a:ext cx="10" cy="10"/>
                </a:xfrm>
                <a:custGeom>
                  <a:avLst/>
                  <a:gdLst>
                    <a:gd name="T0" fmla="*/ 12 w 29"/>
                    <a:gd name="T1" fmla="*/ 29 h 29"/>
                    <a:gd name="T2" fmla="*/ 21 w 29"/>
                    <a:gd name="T3" fmla="*/ 22 h 29"/>
                    <a:gd name="T4" fmla="*/ 21 w 29"/>
                    <a:gd name="T5" fmla="*/ 22 h 29"/>
                    <a:gd name="T6" fmla="*/ 21 w 29"/>
                    <a:gd name="T7" fmla="*/ 22 h 29"/>
                    <a:gd name="T8" fmla="*/ 21 w 29"/>
                    <a:gd name="T9" fmla="*/ 22 h 29"/>
                    <a:gd name="T10" fmla="*/ 21 w 29"/>
                    <a:gd name="T11" fmla="*/ 22 h 29"/>
                    <a:gd name="T12" fmla="*/ 29 w 29"/>
                    <a:gd name="T13" fmla="*/ 17 h 29"/>
                    <a:gd name="T14" fmla="*/ 29 w 29"/>
                    <a:gd name="T15" fmla="*/ 17 h 29"/>
                    <a:gd name="T16" fmla="*/ 29 w 29"/>
                    <a:gd name="T17" fmla="*/ 17 h 29"/>
                    <a:gd name="T18" fmla="*/ 29 w 29"/>
                    <a:gd name="T19" fmla="*/ 17 h 29"/>
                    <a:gd name="T20" fmla="*/ 29 w 29"/>
                    <a:gd name="T21" fmla="*/ 17 h 29"/>
                    <a:gd name="T22" fmla="*/ 29 w 29"/>
                    <a:gd name="T23" fmla="*/ 17 h 29"/>
                    <a:gd name="T24" fmla="*/ 29 w 29"/>
                    <a:gd name="T25" fmla="*/ 17 h 29"/>
                    <a:gd name="T26" fmla="*/ 17 w 29"/>
                    <a:gd name="T27" fmla="*/ 0 h 29"/>
                    <a:gd name="T28" fmla="*/ 17 w 29"/>
                    <a:gd name="T29" fmla="*/ 0 h 29"/>
                    <a:gd name="T30" fmla="*/ 17 w 29"/>
                    <a:gd name="T31" fmla="*/ 0 h 29"/>
                    <a:gd name="T32" fmla="*/ 17 w 29"/>
                    <a:gd name="T33" fmla="*/ 0 h 29"/>
                    <a:gd name="T34" fmla="*/ 8 w 29"/>
                    <a:gd name="T35" fmla="*/ 7 h 29"/>
                    <a:gd name="T36" fmla="*/ 8 w 29"/>
                    <a:gd name="T37" fmla="*/ 7 h 29"/>
                    <a:gd name="T38" fmla="*/ 8 w 29"/>
                    <a:gd name="T39" fmla="*/ 7 h 29"/>
                    <a:gd name="T40" fmla="*/ 8 w 29"/>
                    <a:gd name="T41" fmla="*/ 7 h 29"/>
                    <a:gd name="T42" fmla="*/ 8 w 29"/>
                    <a:gd name="T43" fmla="*/ 7 h 29"/>
                    <a:gd name="T44" fmla="*/ 0 w 29"/>
                    <a:gd name="T45" fmla="*/ 12 h 29"/>
                    <a:gd name="T46" fmla="*/ 0 w 29"/>
                    <a:gd name="T47" fmla="*/ 12 h 29"/>
                    <a:gd name="T48" fmla="*/ 0 w 29"/>
                    <a:gd name="T49" fmla="*/ 12 h 29"/>
                    <a:gd name="T50" fmla="*/ 0 w 29"/>
                    <a:gd name="T51" fmla="*/ 12 h 29"/>
                    <a:gd name="T52" fmla="*/ 0 w 29"/>
                    <a:gd name="T53" fmla="*/ 12 h 29"/>
                    <a:gd name="T54" fmla="*/ 0 w 29"/>
                    <a:gd name="T55" fmla="*/ 12 h 29"/>
                    <a:gd name="T56" fmla="*/ 0 w 29"/>
                    <a:gd name="T57" fmla="*/ 12 h 29"/>
                    <a:gd name="T58" fmla="*/ 0 w 29"/>
                    <a:gd name="T59" fmla="*/ 12 h 29"/>
                    <a:gd name="T60" fmla="*/ 0 w 29"/>
                    <a:gd name="T61" fmla="*/ 12 h 29"/>
                    <a:gd name="T62" fmla="*/ 0 w 29"/>
                    <a:gd name="T63" fmla="*/ 12 h 29"/>
                    <a:gd name="T64" fmla="*/ 0 w 29"/>
                    <a:gd name="T65" fmla="*/ 12 h 29"/>
                    <a:gd name="T66" fmla="*/ 12 w 29"/>
                    <a:gd name="T67" fmla="*/ 29 h 29"/>
                    <a:gd name="T68" fmla="*/ 12 w 29"/>
                    <a:gd name="T69" fmla="*/ 29 h 29"/>
                    <a:gd name="T70" fmla="*/ 12 w 29"/>
                    <a:gd name="T71" fmla="*/ 29 h 29"/>
                    <a:gd name="T72" fmla="*/ 12 w 29"/>
                    <a:gd name="T73" fmla="*/ 29 h 29"/>
                    <a:gd name="T74" fmla="*/ 12 w 29"/>
                    <a:gd name="T75" fmla="*/ 29 h 29"/>
                    <a:gd name="T76" fmla="*/ 12 w 29"/>
                    <a:gd name="T77" fmla="*/ 29 h 29"/>
                    <a:gd name="T78" fmla="*/ 12 w 29"/>
                    <a:gd name="T79" fmla="*/ 29 h 29"/>
                    <a:gd name="T80" fmla="*/ 12 w 29"/>
                    <a:gd name="T81" fmla="*/ 29 h 29"/>
                    <a:gd name="T82" fmla="*/ 12 w 29"/>
                    <a:gd name="T83" fmla="*/ 29 h 29"/>
                    <a:gd name="T84" fmla="*/ 12 w 29"/>
                    <a:gd name="T85" fmla="*/ 29 h 29"/>
                    <a:gd name="T86" fmla="*/ 12 w 29"/>
                    <a:gd name="T87" fmla="*/ 29 h 29"/>
                    <a:gd name="T88" fmla="*/ 12 w 29"/>
                    <a:gd name="T89" fmla="*/ 29 h 29"/>
                    <a:gd name="T90" fmla="*/ 12 w 29"/>
                    <a:gd name="T91" fmla="*/ 29 h 29"/>
                    <a:gd name="T92" fmla="*/ 12 w 29"/>
                    <a:gd name="T9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9" h="29">
                      <a:moveTo>
                        <a:pt x="12" y="29"/>
                      </a:move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44" name="Freeform 688">
                  <a:extLst>
                    <a:ext uri="{FF2B5EF4-FFF2-40B4-BE49-F238E27FC236}">
                      <a16:creationId xmlns:a16="http://schemas.microsoft.com/office/drawing/2014/main" id="{908A34B2-4415-496E-A385-C092D9C872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" y="2525"/>
                  <a:ext cx="10" cy="9"/>
                </a:xfrm>
                <a:custGeom>
                  <a:avLst/>
                  <a:gdLst>
                    <a:gd name="T0" fmla="*/ 21 w 30"/>
                    <a:gd name="T1" fmla="*/ 23 h 28"/>
                    <a:gd name="T2" fmla="*/ 21 w 30"/>
                    <a:gd name="T3" fmla="*/ 23 h 28"/>
                    <a:gd name="T4" fmla="*/ 21 w 30"/>
                    <a:gd name="T5" fmla="*/ 23 h 28"/>
                    <a:gd name="T6" fmla="*/ 30 w 30"/>
                    <a:gd name="T7" fmla="*/ 16 h 28"/>
                    <a:gd name="T8" fmla="*/ 30 w 30"/>
                    <a:gd name="T9" fmla="*/ 16 h 28"/>
                    <a:gd name="T10" fmla="*/ 30 w 30"/>
                    <a:gd name="T11" fmla="*/ 16 h 28"/>
                    <a:gd name="T12" fmla="*/ 30 w 30"/>
                    <a:gd name="T13" fmla="*/ 16 h 28"/>
                    <a:gd name="T14" fmla="*/ 30 w 30"/>
                    <a:gd name="T15" fmla="*/ 16 h 28"/>
                    <a:gd name="T16" fmla="*/ 30 w 30"/>
                    <a:gd name="T17" fmla="*/ 16 h 28"/>
                    <a:gd name="T18" fmla="*/ 30 w 30"/>
                    <a:gd name="T19" fmla="*/ 16 h 28"/>
                    <a:gd name="T20" fmla="*/ 30 w 30"/>
                    <a:gd name="T21" fmla="*/ 16 h 28"/>
                    <a:gd name="T22" fmla="*/ 30 w 30"/>
                    <a:gd name="T23" fmla="*/ 16 h 28"/>
                    <a:gd name="T24" fmla="*/ 30 w 30"/>
                    <a:gd name="T25" fmla="*/ 16 h 28"/>
                    <a:gd name="T26" fmla="*/ 17 w 30"/>
                    <a:gd name="T27" fmla="*/ 0 h 28"/>
                    <a:gd name="T28" fmla="*/ 17 w 30"/>
                    <a:gd name="T29" fmla="*/ 0 h 28"/>
                    <a:gd name="T30" fmla="*/ 17 w 30"/>
                    <a:gd name="T31" fmla="*/ 0 h 28"/>
                    <a:gd name="T32" fmla="*/ 17 w 30"/>
                    <a:gd name="T33" fmla="*/ 0 h 28"/>
                    <a:gd name="T34" fmla="*/ 17 w 30"/>
                    <a:gd name="T35" fmla="*/ 0 h 28"/>
                    <a:gd name="T36" fmla="*/ 17 w 30"/>
                    <a:gd name="T37" fmla="*/ 0 h 28"/>
                    <a:gd name="T38" fmla="*/ 17 w 30"/>
                    <a:gd name="T39" fmla="*/ 0 h 28"/>
                    <a:gd name="T40" fmla="*/ 17 w 30"/>
                    <a:gd name="T41" fmla="*/ 0 h 28"/>
                    <a:gd name="T42" fmla="*/ 17 w 30"/>
                    <a:gd name="T43" fmla="*/ 0 h 28"/>
                    <a:gd name="T44" fmla="*/ 9 w 30"/>
                    <a:gd name="T45" fmla="*/ 6 h 28"/>
                    <a:gd name="T46" fmla="*/ 9 w 30"/>
                    <a:gd name="T47" fmla="*/ 6 h 28"/>
                    <a:gd name="T48" fmla="*/ 9 w 30"/>
                    <a:gd name="T49" fmla="*/ 6 h 28"/>
                    <a:gd name="T50" fmla="*/ 9 w 30"/>
                    <a:gd name="T51" fmla="*/ 6 h 28"/>
                    <a:gd name="T52" fmla="*/ 9 w 30"/>
                    <a:gd name="T53" fmla="*/ 6 h 28"/>
                    <a:gd name="T54" fmla="*/ 9 w 30"/>
                    <a:gd name="T55" fmla="*/ 6 h 28"/>
                    <a:gd name="T56" fmla="*/ 9 w 30"/>
                    <a:gd name="T57" fmla="*/ 6 h 28"/>
                    <a:gd name="T58" fmla="*/ 9 w 30"/>
                    <a:gd name="T59" fmla="*/ 6 h 28"/>
                    <a:gd name="T60" fmla="*/ 9 w 30"/>
                    <a:gd name="T61" fmla="*/ 6 h 28"/>
                    <a:gd name="T62" fmla="*/ 9 w 30"/>
                    <a:gd name="T63" fmla="*/ 6 h 28"/>
                    <a:gd name="T64" fmla="*/ 0 w 30"/>
                    <a:gd name="T65" fmla="*/ 13 h 28"/>
                    <a:gd name="T66" fmla="*/ 0 w 30"/>
                    <a:gd name="T67" fmla="*/ 13 h 28"/>
                    <a:gd name="T68" fmla="*/ 0 w 30"/>
                    <a:gd name="T69" fmla="*/ 13 h 28"/>
                    <a:gd name="T70" fmla="*/ 0 w 30"/>
                    <a:gd name="T71" fmla="*/ 13 h 28"/>
                    <a:gd name="T72" fmla="*/ 13 w 30"/>
                    <a:gd name="T73" fmla="*/ 28 h 28"/>
                    <a:gd name="T74" fmla="*/ 13 w 30"/>
                    <a:gd name="T75" fmla="*/ 28 h 28"/>
                    <a:gd name="T76" fmla="*/ 13 w 30"/>
                    <a:gd name="T77" fmla="*/ 28 h 28"/>
                    <a:gd name="T78" fmla="*/ 13 w 30"/>
                    <a:gd name="T79" fmla="*/ 28 h 28"/>
                    <a:gd name="T80" fmla="*/ 21 w 30"/>
                    <a:gd name="T81" fmla="*/ 23 h 28"/>
                    <a:gd name="T82" fmla="*/ 21 w 30"/>
                    <a:gd name="T83" fmla="*/ 23 h 28"/>
                    <a:gd name="T84" fmla="*/ 21 w 30"/>
                    <a:gd name="T85" fmla="*/ 23 h 28"/>
                    <a:gd name="T86" fmla="*/ 21 w 30"/>
                    <a:gd name="T87" fmla="*/ 23 h 28"/>
                    <a:gd name="T88" fmla="*/ 21 w 30"/>
                    <a:gd name="T89" fmla="*/ 23 h 28"/>
                    <a:gd name="T90" fmla="*/ 21 w 30"/>
                    <a:gd name="T91" fmla="*/ 23 h 28"/>
                    <a:gd name="T92" fmla="*/ 21 w 30"/>
                    <a:gd name="T93" fmla="*/ 23 h 28"/>
                    <a:gd name="T94" fmla="*/ 21 w 30"/>
                    <a:gd name="T95" fmla="*/ 23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0" h="28">
                      <a:moveTo>
                        <a:pt x="21" y="23"/>
                      </a:move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45" name="Freeform 689">
                  <a:extLst>
                    <a:ext uri="{FF2B5EF4-FFF2-40B4-BE49-F238E27FC236}">
                      <a16:creationId xmlns:a16="http://schemas.microsoft.com/office/drawing/2014/main" id="{736DFDD4-0E82-41BE-8BB9-EE29D994A3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" y="2526"/>
                  <a:ext cx="10" cy="10"/>
                </a:xfrm>
                <a:custGeom>
                  <a:avLst/>
                  <a:gdLst>
                    <a:gd name="T0" fmla="*/ 14 w 30"/>
                    <a:gd name="T1" fmla="*/ 29 h 29"/>
                    <a:gd name="T2" fmla="*/ 21 w 30"/>
                    <a:gd name="T3" fmla="*/ 24 h 29"/>
                    <a:gd name="T4" fmla="*/ 21 w 30"/>
                    <a:gd name="T5" fmla="*/ 24 h 29"/>
                    <a:gd name="T6" fmla="*/ 21 w 30"/>
                    <a:gd name="T7" fmla="*/ 24 h 29"/>
                    <a:gd name="T8" fmla="*/ 21 w 30"/>
                    <a:gd name="T9" fmla="*/ 24 h 29"/>
                    <a:gd name="T10" fmla="*/ 21 w 30"/>
                    <a:gd name="T11" fmla="*/ 24 h 29"/>
                    <a:gd name="T12" fmla="*/ 30 w 30"/>
                    <a:gd name="T13" fmla="*/ 17 h 29"/>
                    <a:gd name="T14" fmla="*/ 30 w 30"/>
                    <a:gd name="T15" fmla="*/ 17 h 29"/>
                    <a:gd name="T16" fmla="*/ 30 w 30"/>
                    <a:gd name="T17" fmla="*/ 17 h 29"/>
                    <a:gd name="T18" fmla="*/ 30 w 30"/>
                    <a:gd name="T19" fmla="*/ 17 h 29"/>
                    <a:gd name="T20" fmla="*/ 30 w 30"/>
                    <a:gd name="T21" fmla="*/ 17 h 29"/>
                    <a:gd name="T22" fmla="*/ 17 w 30"/>
                    <a:gd name="T23" fmla="*/ 0 h 29"/>
                    <a:gd name="T24" fmla="*/ 17 w 30"/>
                    <a:gd name="T25" fmla="*/ 0 h 29"/>
                    <a:gd name="T26" fmla="*/ 17 w 30"/>
                    <a:gd name="T27" fmla="*/ 0 h 29"/>
                    <a:gd name="T28" fmla="*/ 17 w 30"/>
                    <a:gd name="T29" fmla="*/ 0 h 29"/>
                    <a:gd name="T30" fmla="*/ 17 w 30"/>
                    <a:gd name="T31" fmla="*/ 0 h 29"/>
                    <a:gd name="T32" fmla="*/ 17 w 30"/>
                    <a:gd name="T33" fmla="*/ 0 h 29"/>
                    <a:gd name="T34" fmla="*/ 10 w 30"/>
                    <a:gd name="T35" fmla="*/ 7 h 29"/>
                    <a:gd name="T36" fmla="*/ 10 w 30"/>
                    <a:gd name="T37" fmla="*/ 7 h 29"/>
                    <a:gd name="T38" fmla="*/ 10 w 30"/>
                    <a:gd name="T39" fmla="*/ 7 h 29"/>
                    <a:gd name="T40" fmla="*/ 10 w 30"/>
                    <a:gd name="T41" fmla="*/ 7 h 29"/>
                    <a:gd name="T42" fmla="*/ 10 w 30"/>
                    <a:gd name="T43" fmla="*/ 7 h 29"/>
                    <a:gd name="T44" fmla="*/ 10 w 30"/>
                    <a:gd name="T45" fmla="*/ 7 h 29"/>
                    <a:gd name="T46" fmla="*/ 0 w 30"/>
                    <a:gd name="T47" fmla="*/ 13 h 29"/>
                    <a:gd name="T48" fmla="*/ 0 w 30"/>
                    <a:gd name="T49" fmla="*/ 13 h 29"/>
                    <a:gd name="T50" fmla="*/ 0 w 30"/>
                    <a:gd name="T51" fmla="*/ 13 h 29"/>
                    <a:gd name="T52" fmla="*/ 0 w 30"/>
                    <a:gd name="T53" fmla="*/ 13 h 29"/>
                    <a:gd name="T54" fmla="*/ 0 w 30"/>
                    <a:gd name="T55" fmla="*/ 13 h 29"/>
                    <a:gd name="T56" fmla="*/ 0 w 30"/>
                    <a:gd name="T57" fmla="*/ 13 h 29"/>
                    <a:gd name="T58" fmla="*/ 0 w 30"/>
                    <a:gd name="T59" fmla="*/ 13 h 29"/>
                    <a:gd name="T60" fmla="*/ 0 w 30"/>
                    <a:gd name="T61" fmla="*/ 13 h 29"/>
                    <a:gd name="T62" fmla="*/ 0 w 30"/>
                    <a:gd name="T63" fmla="*/ 13 h 29"/>
                    <a:gd name="T64" fmla="*/ 0 w 30"/>
                    <a:gd name="T65" fmla="*/ 13 h 29"/>
                    <a:gd name="T66" fmla="*/ 0 w 30"/>
                    <a:gd name="T67" fmla="*/ 13 h 29"/>
                    <a:gd name="T68" fmla="*/ 0 w 30"/>
                    <a:gd name="T69" fmla="*/ 13 h 29"/>
                    <a:gd name="T70" fmla="*/ 0 w 30"/>
                    <a:gd name="T71" fmla="*/ 13 h 29"/>
                    <a:gd name="T72" fmla="*/ 0 w 30"/>
                    <a:gd name="T73" fmla="*/ 13 h 29"/>
                    <a:gd name="T74" fmla="*/ 14 w 30"/>
                    <a:gd name="T75" fmla="*/ 29 h 29"/>
                    <a:gd name="T76" fmla="*/ 14 w 30"/>
                    <a:gd name="T77" fmla="*/ 29 h 29"/>
                    <a:gd name="T78" fmla="*/ 14 w 30"/>
                    <a:gd name="T79" fmla="*/ 29 h 29"/>
                    <a:gd name="T80" fmla="*/ 14 w 30"/>
                    <a:gd name="T81" fmla="*/ 29 h 29"/>
                    <a:gd name="T82" fmla="*/ 14 w 30"/>
                    <a:gd name="T83" fmla="*/ 29 h 29"/>
                    <a:gd name="T84" fmla="*/ 14 w 30"/>
                    <a:gd name="T85" fmla="*/ 29 h 29"/>
                    <a:gd name="T86" fmla="*/ 14 w 30"/>
                    <a:gd name="T87" fmla="*/ 29 h 29"/>
                    <a:gd name="T88" fmla="*/ 14 w 30"/>
                    <a:gd name="T89" fmla="*/ 29 h 29"/>
                    <a:gd name="T90" fmla="*/ 14 w 30"/>
                    <a:gd name="T91" fmla="*/ 29 h 29"/>
                    <a:gd name="T92" fmla="*/ 14 w 30"/>
                    <a:gd name="T9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0" h="29">
                      <a:moveTo>
                        <a:pt x="14" y="29"/>
                      </a:move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10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4" y="29"/>
                      </a:lnTo>
                      <a:lnTo>
                        <a:pt x="14" y="29"/>
                      </a:lnTo>
                      <a:lnTo>
                        <a:pt x="14" y="29"/>
                      </a:lnTo>
                      <a:lnTo>
                        <a:pt x="14" y="29"/>
                      </a:lnTo>
                      <a:lnTo>
                        <a:pt x="14" y="29"/>
                      </a:lnTo>
                      <a:lnTo>
                        <a:pt x="14" y="29"/>
                      </a:lnTo>
                      <a:lnTo>
                        <a:pt x="14" y="29"/>
                      </a:lnTo>
                      <a:lnTo>
                        <a:pt x="14" y="29"/>
                      </a:lnTo>
                      <a:lnTo>
                        <a:pt x="14" y="29"/>
                      </a:lnTo>
                      <a:lnTo>
                        <a:pt x="14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46" name="Freeform 690">
                  <a:extLst>
                    <a:ext uri="{FF2B5EF4-FFF2-40B4-BE49-F238E27FC236}">
                      <a16:creationId xmlns:a16="http://schemas.microsoft.com/office/drawing/2014/main" id="{80A9DDAC-DE1E-441E-B9B9-1A1FA7FDBE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2" y="2527"/>
                  <a:ext cx="10" cy="7"/>
                </a:xfrm>
                <a:custGeom>
                  <a:avLst/>
                  <a:gdLst>
                    <a:gd name="T0" fmla="*/ 20 w 30"/>
                    <a:gd name="T1" fmla="*/ 17 h 22"/>
                    <a:gd name="T2" fmla="*/ 20 w 30"/>
                    <a:gd name="T3" fmla="*/ 17 h 22"/>
                    <a:gd name="T4" fmla="*/ 20 w 30"/>
                    <a:gd name="T5" fmla="*/ 17 h 22"/>
                    <a:gd name="T6" fmla="*/ 20 w 30"/>
                    <a:gd name="T7" fmla="*/ 17 h 22"/>
                    <a:gd name="T8" fmla="*/ 30 w 30"/>
                    <a:gd name="T9" fmla="*/ 10 h 22"/>
                    <a:gd name="T10" fmla="*/ 30 w 30"/>
                    <a:gd name="T11" fmla="*/ 10 h 22"/>
                    <a:gd name="T12" fmla="*/ 30 w 30"/>
                    <a:gd name="T13" fmla="*/ 10 h 22"/>
                    <a:gd name="T14" fmla="*/ 23 w 30"/>
                    <a:gd name="T15" fmla="*/ 1 h 22"/>
                    <a:gd name="T16" fmla="*/ 23 w 30"/>
                    <a:gd name="T17" fmla="*/ 1 h 22"/>
                    <a:gd name="T18" fmla="*/ 23 w 30"/>
                    <a:gd name="T19" fmla="*/ 1 h 22"/>
                    <a:gd name="T20" fmla="*/ 23 w 30"/>
                    <a:gd name="T21" fmla="*/ 1 h 22"/>
                    <a:gd name="T22" fmla="*/ 23 w 30"/>
                    <a:gd name="T23" fmla="*/ 1 h 22"/>
                    <a:gd name="T24" fmla="*/ 23 w 30"/>
                    <a:gd name="T25" fmla="*/ 1 h 22"/>
                    <a:gd name="T26" fmla="*/ 23 w 30"/>
                    <a:gd name="T27" fmla="*/ 1 h 22"/>
                    <a:gd name="T28" fmla="*/ 23 w 30"/>
                    <a:gd name="T29" fmla="*/ 1 h 22"/>
                    <a:gd name="T30" fmla="*/ 23 w 30"/>
                    <a:gd name="T31" fmla="*/ 1 h 22"/>
                    <a:gd name="T32" fmla="*/ 23 w 30"/>
                    <a:gd name="T33" fmla="*/ 1 h 22"/>
                    <a:gd name="T34" fmla="*/ 23 w 30"/>
                    <a:gd name="T35" fmla="*/ 1 h 22"/>
                    <a:gd name="T36" fmla="*/ 23 w 30"/>
                    <a:gd name="T37" fmla="*/ 1 h 22"/>
                    <a:gd name="T38" fmla="*/ 9 w 30"/>
                    <a:gd name="T39" fmla="*/ 0 h 22"/>
                    <a:gd name="T40" fmla="*/ 9 w 30"/>
                    <a:gd name="T41" fmla="*/ 0 h 22"/>
                    <a:gd name="T42" fmla="*/ 9 w 30"/>
                    <a:gd name="T43" fmla="*/ 0 h 22"/>
                    <a:gd name="T44" fmla="*/ 9 w 30"/>
                    <a:gd name="T45" fmla="*/ 0 h 22"/>
                    <a:gd name="T46" fmla="*/ 9 w 30"/>
                    <a:gd name="T47" fmla="*/ 0 h 22"/>
                    <a:gd name="T48" fmla="*/ 0 w 30"/>
                    <a:gd name="T49" fmla="*/ 6 h 22"/>
                    <a:gd name="T50" fmla="*/ 0 w 30"/>
                    <a:gd name="T51" fmla="*/ 6 h 22"/>
                    <a:gd name="T52" fmla="*/ 0 w 30"/>
                    <a:gd name="T53" fmla="*/ 6 h 22"/>
                    <a:gd name="T54" fmla="*/ 6 w 30"/>
                    <a:gd name="T55" fmla="*/ 14 h 22"/>
                    <a:gd name="T56" fmla="*/ 6 w 30"/>
                    <a:gd name="T57" fmla="*/ 14 h 22"/>
                    <a:gd name="T58" fmla="*/ 6 w 30"/>
                    <a:gd name="T59" fmla="*/ 14 h 22"/>
                    <a:gd name="T60" fmla="*/ 6 w 30"/>
                    <a:gd name="T61" fmla="*/ 14 h 22"/>
                    <a:gd name="T62" fmla="*/ 6 w 30"/>
                    <a:gd name="T63" fmla="*/ 14 h 22"/>
                    <a:gd name="T64" fmla="*/ 6 w 30"/>
                    <a:gd name="T65" fmla="*/ 14 h 22"/>
                    <a:gd name="T66" fmla="*/ 6 w 30"/>
                    <a:gd name="T67" fmla="*/ 14 h 22"/>
                    <a:gd name="T68" fmla="*/ 6 w 30"/>
                    <a:gd name="T69" fmla="*/ 14 h 22"/>
                    <a:gd name="T70" fmla="*/ 6 w 30"/>
                    <a:gd name="T71" fmla="*/ 14 h 22"/>
                    <a:gd name="T72" fmla="*/ 6 w 30"/>
                    <a:gd name="T73" fmla="*/ 14 h 22"/>
                    <a:gd name="T74" fmla="*/ 6 w 30"/>
                    <a:gd name="T75" fmla="*/ 14 h 22"/>
                    <a:gd name="T76" fmla="*/ 6 w 30"/>
                    <a:gd name="T77" fmla="*/ 14 h 22"/>
                    <a:gd name="T78" fmla="*/ 6 w 30"/>
                    <a:gd name="T79" fmla="*/ 14 h 22"/>
                    <a:gd name="T80" fmla="*/ 6 w 30"/>
                    <a:gd name="T81" fmla="*/ 14 h 22"/>
                    <a:gd name="T82" fmla="*/ 13 w 30"/>
                    <a:gd name="T83" fmla="*/ 22 h 22"/>
                    <a:gd name="T84" fmla="*/ 13 w 30"/>
                    <a:gd name="T85" fmla="*/ 22 h 22"/>
                    <a:gd name="T86" fmla="*/ 13 w 30"/>
                    <a:gd name="T87" fmla="*/ 22 h 22"/>
                    <a:gd name="T88" fmla="*/ 13 w 30"/>
                    <a:gd name="T89" fmla="*/ 22 h 22"/>
                    <a:gd name="T90" fmla="*/ 13 w 30"/>
                    <a:gd name="T91" fmla="*/ 22 h 22"/>
                    <a:gd name="T92" fmla="*/ 13 w 30"/>
                    <a:gd name="T93" fmla="*/ 22 h 22"/>
                    <a:gd name="T94" fmla="*/ 20 w 30"/>
                    <a:gd name="T95" fmla="*/ 1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0" h="22">
                      <a:moveTo>
                        <a:pt x="20" y="17"/>
                      </a:move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20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47" name="Freeform 691">
                  <a:extLst>
                    <a:ext uri="{FF2B5EF4-FFF2-40B4-BE49-F238E27FC236}">
                      <a16:creationId xmlns:a16="http://schemas.microsoft.com/office/drawing/2014/main" id="{BA4E5D92-BA0B-4C2B-AA88-036E3AFC81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" y="2527"/>
                  <a:ext cx="10" cy="8"/>
                </a:xfrm>
                <a:custGeom>
                  <a:avLst/>
                  <a:gdLst>
                    <a:gd name="T0" fmla="*/ 13 w 29"/>
                    <a:gd name="T1" fmla="*/ 24 h 24"/>
                    <a:gd name="T2" fmla="*/ 21 w 29"/>
                    <a:gd name="T3" fmla="*/ 17 h 24"/>
                    <a:gd name="T4" fmla="*/ 21 w 29"/>
                    <a:gd name="T5" fmla="*/ 17 h 24"/>
                    <a:gd name="T6" fmla="*/ 21 w 29"/>
                    <a:gd name="T7" fmla="*/ 17 h 24"/>
                    <a:gd name="T8" fmla="*/ 21 w 29"/>
                    <a:gd name="T9" fmla="*/ 17 h 24"/>
                    <a:gd name="T10" fmla="*/ 21 w 29"/>
                    <a:gd name="T11" fmla="*/ 17 h 24"/>
                    <a:gd name="T12" fmla="*/ 29 w 29"/>
                    <a:gd name="T13" fmla="*/ 11 h 24"/>
                    <a:gd name="T14" fmla="*/ 29 w 29"/>
                    <a:gd name="T15" fmla="*/ 11 h 24"/>
                    <a:gd name="T16" fmla="*/ 29 w 29"/>
                    <a:gd name="T17" fmla="*/ 11 h 24"/>
                    <a:gd name="T18" fmla="*/ 29 w 29"/>
                    <a:gd name="T19" fmla="*/ 11 h 24"/>
                    <a:gd name="T20" fmla="*/ 24 w 29"/>
                    <a:gd name="T21" fmla="*/ 3 h 24"/>
                    <a:gd name="T22" fmla="*/ 24 w 29"/>
                    <a:gd name="T23" fmla="*/ 3 h 24"/>
                    <a:gd name="T24" fmla="*/ 24 w 29"/>
                    <a:gd name="T25" fmla="*/ 3 h 24"/>
                    <a:gd name="T26" fmla="*/ 24 w 29"/>
                    <a:gd name="T27" fmla="*/ 3 h 24"/>
                    <a:gd name="T28" fmla="*/ 24 w 29"/>
                    <a:gd name="T29" fmla="*/ 3 h 24"/>
                    <a:gd name="T30" fmla="*/ 24 w 29"/>
                    <a:gd name="T31" fmla="*/ 3 h 24"/>
                    <a:gd name="T32" fmla="*/ 24 w 29"/>
                    <a:gd name="T33" fmla="*/ 3 h 24"/>
                    <a:gd name="T34" fmla="*/ 15 w 29"/>
                    <a:gd name="T35" fmla="*/ 9 h 24"/>
                    <a:gd name="T36" fmla="*/ 15 w 29"/>
                    <a:gd name="T37" fmla="*/ 9 h 24"/>
                    <a:gd name="T38" fmla="*/ 8 w 29"/>
                    <a:gd name="T39" fmla="*/ 0 h 24"/>
                    <a:gd name="T40" fmla="*/ 8 w 29"/>
                    <a:gd name="T41" fmla="*/ 0 h 24"/>
                    <a:gd name="T42" fmla="*/ 8 w 29"/>
                    <a:gd name="T43" fmla="*/ 0 h 24"/>
                    <a:gd name="T44" fmla="*/ 0 w 29"/>
                    <a:gd name="T45" fmla="*/ 7 h 24"/>
                    <a:gd name="T46" fmla="*/ 0 w 29"/>
                    <a:gd name="T47" fmla="*/ 7 h 24"/>
                    <a:gd name="T48" fmla="*/ 0 w 29"/>
                    <a:gd name="T49" fmla="*/ 7 h 24"/>
                    <a:gd name="T50" fmla="*/ 0 w 29"/>
                    <a:gd name="T51" fmla="*/ 7 h 24"/>
                    <a:gd name="T52" fmla="*/ 7 w 29"/>
                    <a:gd name="T53" fmla="*/ 15 h 24"/>
                    <a:gd name="T54" fmla="*/ 7 w 29"/>
                    <a:gd name="T55" fmla="*/ 15 h 24"/>
                    <a:gd name="T56" fmla="*/ 7 w 29"/>
                    <a:gd name="T57" fmla="*/ 15 h 24"/>
                    <a:gd name="T58" fmla="*/ 7 w 29"/>
                    <a:gd name="T59" fmla="*/ 15 h 24"/>
                    <a:gd name="T60" fmla="*/ 7 w 29"/>
                    <a:gd name="T61" fmla="*/ 15 h 24"/>
                    <a:gd name="T62" fmla="*/ 7 w 29"/>
                    <a:gd name="T63" fmla="*/ 15 h 24"/>
                    <a:gd name="T64" fmla="*/ 7 w 29"/>
                    <a:gd name="T65" fmla="*/ 15 h 24"/>
                    <a:gd name="T66" fmla="*/ 7 w 29"/>
                    <a:gd name="T67" fmla="*/ 15 h 24"/>
                    <a:gd name="T68" fmla="*/ 7 w 29"/>
                    <a:gd name="T69" fmla="*/ 15 h 24"/>
                    <a:gd name="T70" fmla="*/ 7 w 29"/>
                    <a:gd name="T71" fmla="*/ 15 h 24"/>
                    <a:gd name="T72" fmla="*/ 7 w 29"/>
                    <a:gd name="T73" fmla="*/ 15 h 24"/>
                    <a:gd name="T74" fmla="*/ 13 w 29"/>
                    <a:gd name="T75" fmla="*/ 24 h 24"/>
                    <a:gd name="T76" fmla="*/ 13 w 29"/>
                    <a:gd name="T77" fmla="*/ 24 h 24"/>
                    <a:gd name="T78" fmla="*/ 13 w 29"/>
                    <a:gd name="T79" fmla="*/ 24 h 24"/>
                    <a:gd name="T80" fmla="*/ 13 w 29"/>
                    <a:gd name="T81" fmla="*/ 24 h 24"/>
                    <a:gd name="T82" fmla="*/ 13 w 29"/>
                    <a:gd name="T83" fmla="*/ 24 h 24"/>
                    <a:gd name="T84" fmla="*/ 13 w 29"/>
                    <a:gd name="T85" fmla="*/ 24 h 24"/>
                    <a:gd name="T86" fmla="*/ 13 w 29"/>
                    <a:gd name="T87" fmla="*/ 24 h 24"/>
                    <a:gd name="T88" fmla="*/ 13 w 29"/>
                    <a:gd name="T89" fmla="*/ 24 h 24"/>
                    <a:gd name="T90" fmla="*/ 13 w 29"/>
                    <a:gd name="T91" fmla="*/ 24 h 24"/>
                    <a:gd name="T92" fmla="*/ 13 w 29"/>
                    <a:gd name="T93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9" h="24">
                      <a:moveTo>
                        <a:pt x="13" y="24"/>
                      </a:move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9" y="11"/>
                      </a:lnTo>
                      <a:lnTo>
                        <a:pt x="29" y="11"/>
                      </a:lnTo>
                      <a:lnTo>
                        <a:pt x="29" y="11"/>
                      </a:lnTo>
                      <a:lnTo>
                        <a:pt x="29" y="11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15" y="9"/>
                      </a:lnTo>
                      <a:lnTo>
                        <a:pt x="15" y="9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13" y="24"/>
                      </a:lnTo>
                      <a:lnTo>
                        <a:pt x="13" y="24"/>
                      </a:lnTo>
                      <a:lnTo>
                        <a:pt x="13" y="24"/>
                      </a:lnTo>
                      <a:lnTo>
                        <a:pt x="13" y="24"/>
                      </a:lnTo>
                      <a:lnTo>
                        <a:pt x="13" y="24"/>
                      </a:lnTo>
                      <a:lnTo>
                        <a:pt x="13" y="24"/>
                      </a:lnTo>
                      <a:lnTo>
                        <a:pt x="13" y="24"/>
                      </a:lnTo>
                      <a:lnTo>
                        <a:pt x="13" y="24"/>
                      </a:lnTo>
                      <a:lnTo>
                        <a:pt x="13" y="24"/>
                      </a:lnTo>
                      <a:lnTo>
                        <a:pt x="13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48" name="Freeform 692">
                  <a:extLst>
                    <a:ext uri="{FF2B5EF4-FFF2-40B4-BE49-F238E27FC236}">
                      <a16:creationId xmlns:a16="http://schemas.microsoft.com/office/drawing/2014/main" id="{BCC0B364-1C71-47B4-9D22-E803165892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3" y="2486"/>
                  <a:ext cx="10" cy="9"/>
                </a:xfrm>
                <a:custGeom>
                  <a:avLst/>
                  <a:gdLst>
                    <a:gd name="T0" fmla="*/ 21 w 29"/>
                    <a:gd name="T1" fmla="*/ 22 h 28"/>
                    <a:gd name="T2" fmla="*/ 21 w 29"/>
                    <a:gd name="T3" fmla="*/ 22 h 28"/>
                    <a:gd name="T4" fmla="*/ 21 w 29"/>
                    <a:gd name="T5" fmla="*/ 22 h 28"/>
                    <a:gd name="T6" fmla="*/ 21 w 29"/>
                    <a:gd name="T7" fmla="*/ 22 h 28"/>
                    <a:gd name="T8" fmla="*/ 29 w 29"/>
                    <a:gd name="T9" fmla="*/ 15 h 28"/>
                    <a:gd name="T10" fmla="*/ 29 w 29"/>
                    <a:gd name="T11" fmla="*/ 15 h 28"/>
                    <a:gd name="T12" fmla="*/ 29 w 29"/>
                    <a:gd name="T13" fmla="*/ 15 h 28"/>
                    <a:gd name="T14" fmla="*/ 29 w 29"/>
                    <a:gd name="T15" fmla="*/ 15 h 28"/>
                    <a:gd name="T16" fmla="*/ 29 w 29"/>
                    <a:gd name="T17" fmla="*/ 15 h 28"/>
                    <a:gd name="T18" fmla="*/ 29 w 29"/>
                    <a:gd name="T19" fmla="*/ 15 h 28"/>
                    <a:gd name="T20" fmla="*/ 29 w 29"/>
                    <a:gd name="T21" fmla="*/ 15 h 28"/>
                    <a:gd name="T22" fmla="*/ 17 w 29"/>
                    <a:gd name="T23" fmla="*/ 0 h 28"/>
                    <a:gd name="T24" fmla="*/ 17 w 29"/>
                    <a:gd name="T25" fmla="*/ 0 h 28"/>
                    <a:gd name="T26" fmla="*/ 17 w 29"/>
                    <a:gd name="T27" fmla="*/ 0 h 28"/>
                    <a:gd name="T28" fmla="*/ 17 w 29"/>
                    <a:gd name="T29" fmla="*/ 0 h 28"/>
                    <a:gd name="T30" fmla="*/ 17 w 29"/>
                    <a:gd name="T31" fmla="*/ 0 h 28"/>
                    <a:gd name="T32" fmla="*/ 17 w 29"/>
                    <a:gd name="T33" fmla="*/ 0 h 28"/>
                    <a:gd name="T34" fmla="*/ 17 w 29"/>
                    <a:gd name="T35" fmla="*/ 0 h 28"/>
                    <a:gd name="T36" fmla="*/ 17 w 29"/>
                    <a:gd name="T37" fmla="*/ 0 h 28"/>
                    <a:gd name="T38" fmla="*/ 17 w 29"/>
                    <a:gd name="T39" fmla="*/ 0 h 28"/>
                    <a:gd name="T40" fmla="*/ 17 w 29"/>
                    <a:gd name="T41" fmla="*/ 0 h 28"/>
                    <a:gd name="T42" fmla="*/ 8 w 29"/>
                    <a:gd name="T43" fmla="*/ 5 h 28"/>
                    <a:gd name="T44" fmla="*/ 8 w 29"/>
                    <a:gd name="T45" fmla="*/ 5 h 28"/>
                    <a:gd name="T46" fmla="*/ 8 w 29"/>
                    <a:gd name="T47" fmla="*/ 5 h 28"/>
                    <a:gd name="T48" fmla="*/ 8 w 29"/>
                    <a:gd name="T49" fmla="*/ 5 h 28"/>
                    <a:gd name="T50" fmla="*/ 0 w 29"/>
                    <a:gd name="T51" fmla="*/ 11 h 28"/>
                    <a:gd name="T52" fmla="*/ 0 w 29"/>
                    <a:gd name="T53" fmla="*/ 11 h 28"/>
                    <a:gd name="T54" fmla="*/ 0 w 29"/>
                    <a:gd name="T55" fmla="*/ 11 h 28"/>
                    <a:gd name="T56" fmla="*/ 0 w 29"/>
                    <a:gd name="T57" fmla="*/ 11 h 28"/>
                    <a:gd name="T58" fmla="*/ 0 w 29"/>
                    <a:gd name="T59" fmla="*/ 11 h 28"/>
                    <a:gd name="T60" fmla="*/ 0 w 29"/>
                    <a:gd name="T61" fmla="*/ 11 h 28"/>
                    <a:gd name="T62" fmla="*/ 0 w 29"/>
                    <a:gd name="T63" fmla="*/ 11 h 28"/>
                    <a:gd name="T64" fmla="*/ 0 w 29"/>
                    <a:gd name="T65" fmla="*/ 11 h 28"/>
                    <a:gd name="T66" fmla="*/ 0 w 29"/>
                    <a:gd name="T67" fmla="*/ 11 h 28"/>
                    <a:gd name="T68" fmla="*/ 0 w 29"/>
                    <a:gd name="T69" fmla="*/ 11 h 28"/>
                    <a:gd name="T70" fmla="*/ 0 w 29"/>
                    <a:gd name="T71" fmla="*/ 11 h 28"/>
                    <a:gd name="T72" fmla="*/ 12 w 29"/>
                    <a:gd name="T73" fmla="*/ 28 h 28"/>
                    <a:gd name="T74" fmla="*/ 12 w 29"/>
                    <a:gd name="T75" fmla="*/ 28 h 28"/>
                    <a:gd name="T76" fmla="*/ 12 w 29"/>
                    <a:gd name="T77" fmla="*/ 28 h 28"/>
                    <a:gd name="T78" fmla="*/ 12 w 29"/>
                    <a:gd name="T79" fmla="*/ 28 h 28"/>
                    <a:gd name="T80" fmla="*/ 12 w 29"/>
                    <a:gd name="T81" fmla="*/ 28 h 28"/>
                    <a:gd name="T82" fmla="*/ 12 w 29"/>
                    <a:gd name="T83" fmla="*/ 28 h 28"/>
                    <a:gd name="T84" fmla="*/ 12 w 29"/>
                    <a:gd name="T85" fmla="*/ 28 h 28"/>
                    <a:gd name="T86" fmla="*/ 12 w 29"/>
                    <a:gd name="T87" fmla="*/ 28 h 28"/>
                    <a:gd name="T88" fmla="*/ 12 w 29"/>
                    <a:gd name="T89" fmla="*/ 28 h 28"/>
                    <a:gd name="T90" fmla="*/ 12 w 29"/>
                    <a:gd name="T91" fmla="*/ 28 h 28"/>
                    <a:gd name="T92" fmla="*/ 21 w 29"/>
                    <a:gd name="T93" fmla="*/ 2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9" h="28">
                      <a:moveTo>
                        <a:pt x="21" y="22"/>
                      </a:move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9" y="15"/>
                      </a:lnTo>
                      <a:lnTo>
                        <a:pt x="29" y="15"/>
                      </a:lnTo>
                      <a:lnTo>
                        <a:pt x="29" y="15"/>
                      </a:lnTo>
                      <a:lnTo>
                        <a:pt x="29" y="15"/>
                      </a:lnTo>
                      <a:lnTo>
                        <a:pt x="29" y="15"/>
                      </a:lnTo>
                      <a:lnTo>
                        <a:pt x="29" y="15"/>
                      </a:lnTo>
                      <a:lnTo>
                        <a:pt x="29" y="15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49" name="Freeform 693">
                  <a:extLst>
                    <a:ext uri="{FF2B5EF4-FFF2-40B4-BE49-F238E27FC236}">
                      <a16:creationId xmlns:a16="http://schemas.microsoft.com/office/drawing/2014/main" id="{F535B222-2FFB-4925-906F-66FAC1CADE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4" y="2487"/>
                  <a:ext cx="9" cy="10"/>
                </a:xfrm>
                <a:custGeom>
                  <a:avLst/>
                  <a:gdLst>
                    <a:gd name="T0" fmla="*/ 20 w 28"/>
                    <a:gd name="T1" fmla="*/ 23 h 29"/>
                    <a:gd name="T2" fmla="*/ 20 w 28"/>
                    <a:gd name="T3" fmla="*/ 23 h 29"/>
                    <a:gd name="T4" fmla="*/ 20 w 28"/>
                    <a:gd name="T5" fmla="*/ 23 h 29"/>
                    <a:gd name="T6" fmla="*/ 20 w 28"/>
                    <a:gd name="T7" fmla="*/ 23 h 29"/>
                    <a:gd name="T8" fmla="*/ 20 w 28"/>
                    <a:gd name="T9" fmla="*/ 23 h 29"/>
                    <a:gd name="T10" fmla="*/ 20 w 28"/>
                    <a:gd name="T11" fmla="*/ 23 h 29"/>
                    <a:gd name="T12" fmla="*/ 28 w 28"/>
                    <a:gd name="T13" fmla="*/ 16 h 29"/>
                    <a:gd name="T14" fmla="*/ 28 w 28"/>
                    <a:gd name="T15" fmla="*/ 16 h 29"/>
                    <a:gd name="T16" fmla="*/ 28 w 28"/>
                    <a:gd name="T17" fmla="*/ 16 h 29"/>
                    <a:gd name="T18" fmla="*/ 28 w 28"/>
                    <a:gd name="T19" fmla="*/ 16 h 29"/>
                    <a:gd name="T20" fmla="*/ 28 w 28"/>
                    <a:gd name="T21" fmla="*/ 16 h 29"/>
                    <a:gd name="T22" fmla="*/ 28 w 28"/>
                    <a:gd name="T23" fmla="*/ 16 h 29"/>
                    <a:gd name="T24" fmla="*/ 28 w 28"/>
                    <a:gd name="T25" fmla="*/ 16 h 29"/>
                    <a:gd name="T26" fmla="*/ 28 w 28"/>
                    <a:gd name="T27" fmla="*/ 16 h 29"/>
                    <a:gd name="T28" fmla="*/ 17 w 28"/>
                    <a:gd name="T29" fmla="*/ 0 h 29"/>
                    <a:gd name="T30" fmla="*/ 17 w 28"/>
                    <a:gd name="T31" fmla="*/ 0 h 29"/>
                    <a:gd name="T32" fmla="*/ 17 w 28"/>
                    <a:gd name="T33" fmla="*/ 0 h 29"/>
                    <a:gd name="T34" fmla="*/ 17 w 28"/>
                    <a:gd name="T35" fmla="*/ 0 h 29"/>
                    <a:gd name="T36" fmla="*/ 17 w 28"/>
                    <a:gd name="T37" fmla="*/ 0 h 29"/>
                    <a:gd name="T38" fmla="*/ 7 w 28"/>
                    <a:gd name="T39" fmla="*/ 6 h 29"/>
                    <a:gd name="T40" fmla="*/ 7 w 28"/>
                    <a:gd name="T41" fmla="*/ 6 h 29"/>
                    <a:gd name="T42" fmla="*/ 7 w 28"/>
                    <a:gd name="T43" fmla="*/ 6 h 29"/>
                    <a:gd name="T44" fmla="*/ 7 w 28"/>
                    <a:gd name="T45" fmla="*/ 6 h 29"/>
                    <a:gd name="T46" fmla="*/ 7 w 28"/>
                    <a:gd name="T47" fmla="*/ 6 h 29"/>
                    <a:gd name="T48" fmla="*/ 7 w 28"/>
                    <a:gd name="T49" fmla="*/ 6 h 29"/>
                    <a:gd name="T50" fmla="*/ 7 w 28"/>
                    <a:gd name="T51" fmla="*/ 6 h 29"/>
                    <a:gd name="T52" fmla="*/ 7 w 28"/>
                    <a:gd name="T53" fmla="*/ 6 h 29"/>
                    <a:gd name="T54" fmla="*/ 0 w 28"/>
                    <a:gd name="T55" fmla="*/ 12 h 29"/>
                    <a:gd name="T56" fmla="*/ 0 w 28"/>
                    <a:gd name="T57" fmla="*/ 12 h 29"/>
                    <a:gd name="T58" fmla="*/ 0 w 28"/>
                    <a:gd name="T59" fmla="*/ 12 h 29"/>
                    <a:gd name="T60" fmla="*/ 0 w 28"/>
                    <a:gd name="T61" fmla="*/ 12 h 29"/>
                    <a:gd name="T62" fmla="*/ 0 w 28"/>
                    <a:gd name="T63" fmla="*/ 12 h 29"/>
                    <a:gd name="T64" fmla="*/ 0 w 28"/>
                    <a:gd name="T65" fmla="*/ 12 h 29"/>
                    <a:gd name="T66" fmla="*/ 0 w 28"/>
                    <a:gd name="T67" fmla="*/ 12 h 29"/>
                    <a:gd name="T68" fmla="*/ 0 w 28"/>
                    <a:gd name="T69" fmla="*/ 12 h 29"/>
                    <a:gd name="T70" fmla="*/ 0 w 28"/>
                    <a:gd name="T71" fmla="*/ 12 h 29"/>
                    <a:gd name="T72" fmla="*/ 11 w 28"/>
                    <a:gd name="T73" fmla="*/ 29 h 29"/>
                    <a:gd name="T74" fmla="*/ 11 w 28"/>
                    <a:gd name="T75" fmla="*/ 29 h 29"/>
                    <a:gd name="T76" fmla="*/ 11 w 28"/>
                    <a:gd name="T77" fmla="*/ 29 h 29"/>
                    <a:gd name="T78" fmla="*/ 11 w 28"/>
                    <a:gd name="T79" fmla="*/ 29 h 29"/>
                    <a:gd name="T80" fmla="*/ 11 w 28"/>
                    <a:gd name="T81" fmla="*/ 29 h 29"/>
                    <a:gd name="T82" fmla="*/ 11 w 28"/>
                    <a:gd name="T83" fmla="*/ 29 h 29"/>
                    <a:gd name="T84" fmla="*/ 11 w 28"/>
                    <a:gd name="T85" fmla="*/ 29 h 29"/>
                    <a:gd name="T86" fmla="*/ 11 w 28"/>
                    <a:gd name="T87" fmla="*/ 29 h 29"/>
                    <a:gd name="T88" fmla="*/ 11 w 28"/>
                    <a:gd name="T89" fmla="*/ 29 h 29"/>
                    <a:gd name="T90" fmla="*/ 11 w 28"/>
                    <a:gd name="T91" fmla="*/ 29 h 29"/>
                    <a:gd name="T92" fmla="*/ 20 w 28"/>
                    <a:gd name="T93" fmla="*/ 23 h 29"/>
                    <a:gd name="T94" fmla="*/ 20 w 28"/>
                    <a:gd name="T95" fmla="*/ 23 h 29"/>
                    <a:gd name="T96" fmla="*/ 20 w 28"/>
                    <a:gd name="T97" fmla="*/ 2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8" h="29">
                      <a:moveTo>
                        <a:pt x="20" y="23"/>
                      </a:moveTo>
                      <a:lnTo>
                        <a:pt x="20" y="23"/>
                      </a:lnTo>
                      <a:lnTo>
                        <a:pt x="20" y="23"/>
                      </a:lnTo>
                      <a:lnTo>
                        <a:pt x="20" y="23"/>
                      </a:lnTo>
                      <a:lnTo>
                        <a:pt x="20" y="23"/>
                      </a:lnTo>
                      <a:lnTo>
                        <a:pt x="20" y="23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11" y="29"/>
                      </a:lnTo>
                      <a:lnTo>
                        <a:pt x="20" y="23"/>
                      </a:lnTo>
                      <a:lnTo>
                        <a:pt x="20" y="23"/>
                      </a:lnTo>
                      <a:lnTo>
                        <a:pt x="2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50" name="Freeform 694">
                  <a:extLst>
                    <a:ext uri="{FF2B5EF4-FFF2-40B4-BE49-F238E27FC236}">
                      <a16:creationId xmlns:a16="http://schemas.microsoft.com/office/drawing/2014/main" id="{812C07E4-1935-46AB-84AC-54354B8FD4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7" y="2488"/>
                  <a:ext cx="7" cy="7"/>
                </a:xfrm>
                <a:custGeom>
                  <a:avLst/>
                  <a:gdLst>
                    <a:gd name="T0" fmla="*/ 14 w 21"/>
                    <a:gd name="T1" fmla="*/ 17 h 21"/>
                    <a:gd name="T2" fmla="*/ 14 w 21"/>
                    <a:gd name="T3" fmla="*/ 17 h 21"/>
                    <a:gd name="T4" fmla="*/ 14 w 21"/>
                    <a:gd name="T5" fmla="*/ 17 h 21"/>
                    <a:gd name="T6" fmla="*/ 21 w 21"/>
                    <a:gd name="T7" fmla="*/ 12 h 21"/>
                    <a:gd name="T8" fmla="*/ 21 w 21"/>
                    <a:gd name="T9" fmla="*/ 12 h 21"/>
                    <a:gd name="T10" fmla="*/ 21 w 21"/>
                    <a:gd name="T11" fmla="*/ 12 h 21"/>
                    <a:gd name="T12" fmla="*/ 21 w 21"/>
                    <a:gd name="T13" fmla="*/ 12 h 21"/>
                    <a:gd name="T14" fmla="*/ 21 w 21"/>
                    <a:gd name="T15" fmla="*/ 12 h 21"/>
                    <a:gd name="T16" fmla="*/ 21 w 21"/>
                    <a:gd name="T17" fmla="*/ 12 h 21"/>
                    <a:gd name="T18" fmla="*/ 21 w 21"/>
                    <a:gd name="T19" fmla="*/ 12 h 21"/>
                    <a:gd name="T20" fmla="*/ 13 w 21"/>
                    <a:gd name="T21" fmla="*/ 4 h 21"/>
                    <a:gd name="T22" fmla="*/ 20 w 21"/>
                    <a:gd name="T23" fmla="*/ 0 h 21"/>
                    <a:gd name="T24" fmla="*/ 13 w 21"/>
                    <a:gd name="T25" fmla="*/ 4 h 21"/>
                    <a:gd name="T26" fmla="*/ 13 w 21"/>
                    <a:gd name="T27" fmla="*/ 4 h 21"/>
                    <a:gd name="T28" fmla="*/ 13 w 21"/>
                    <a:gd name="T29" fmla="*/ 4 h 21"/>
                    <a:gd name="T30" fmla="*/ 13 w 21"/>
                    <a:gd name="T31" fmla="*/ 4 h 21"/>
                    <a:gd name="T32" fmla="*/ 13 w 21"/>
                    <a:gd name="T33" fmla="*/ 4 h 21"/>
                    <a:gd name="T34" fmla="*/ 13 w 21"/>
                    <a:gd name="T35" fmla="*/ 4 h 21"/>
                    <a:gd name="T36" fmla="*/ 13 w 21"/>
                    <a:gd name="T37" fmla="*/ 4 h 21"/>
                    <a:gd name="T38" fmla="*/ 13 w 21"/>
                    <a:gd name="T39" fmla="*/ 4 h 21"/>
                    <a:gd name="T40" fmla="*/ 13 w 21"/>
                    <a:gd name="T41" fmla="*/ 4 h 21"/>
                    <a:gd name="T42" fmla="*/ 13 w 21"/>
                    <a:gd name="T43" fmla="*/ 4 h 21"/>
                    <a:gd name="T44" fmla="*/ 8 w 21"/>
                    <a:gd name="T45" fmla="*/ 8 h 21"/>
                    <a:gd name="T46" fmla="*/ 8 w 21"/>
                    <a:gd name="T47" fmla="*/ 8 h 21"/>
                    <a:gd name="T48" fmla="*/ 0 w 21"/>
                    <a:gd name="T49" fmla="*/ 0 h 21"/>
                    <a:gd name="T50" fmla="*/ 8 w 21"/>
                    <a:gd name="T51" fmla="*/ 8 h 21"/>
                    <a:gd name="T52" fmla="*/ 8 w 21"/>
                    <a:gd name="T53" fmla="*/ 8 h 21"/>
                    <a:gd name="T54" fmla="*/ 8 w 21"/>
                    <a:gd name="T55" fmla="*/ 8 h 21"/>
                    <a:gd name="T56" fmla="*/ 8 w 21"/>
                    <a:gd name="T57" fmla="*/ 8 h 21"/>
                    <a:gd name="T58" fmla="*/ 8 w 21"/>
                    <a:gd name="T59" fmla="*/ 8 h 21"/>
                    <a:gd name="T60" fmla="*/ 8 w 21"/>
                    <a:gd name="T61" fmla="*/ 8 h 21"/>
                    <a:gd name="T62" fmla="*/ 8 w 21"/>
                    <a:gd name="T63" fmla="*/ 8 h 21"/>
                    <a:gd name="T64" fmla="*/ 8 w 21"/>
                    <a:gd name="T65" fmla="*/ 8 h 21"/>
                    <a:gd name="T66" fmla="*/ 0 w 21"/>
                    <a:gd name="T67" fmla="*/ 12 h 21"/>
                    <a:gd name="T68" fmla="*/ 0 w 21"/>
                    <a:gd name="T69" fmla="*/ 12 h 21"/>
                    <a:gd name="T70" fmla="*/ 0 w 21"/>
                    <a:gd name="T71" fmla="*/ 12 h 21"/>
                    <a:gd name="T72" fmla="*/ 0 w 21"/>
                    <a:gd name="T73" fmla="*/ 12 h 21"/>
                    <a:gd name="T74" fmla="*/ 0 w 21"/>
                    <a:gd name="T75" fmla="*/ 12 h 21"/>
                    <a:gd name="T76" fmla="*/ 8 w 21"/>
                    <a:gd name="T77" fmla="*/ 21 h 21"/>
                    <a:gd name="T78" fmla="*/ 8 w 21"/>
                    <a:gd name="T79" fmla="*/ 21 h 21"/>
                    <a:gd name="T80" fmla="*/ 14 w 21"/>
                    <a:gd name="T81" fmla="*/ 17 h 21"/>
                    <a:gd name="T82" fmla="*/ 14 w 21"/>
                    <a:gd name="T83" fmla="*/ 17 h 21"/>
                    <a:gd name="T84" fmla="*/ 14 w 21"/>
                    <a:gd name="T85" fmla="*/ 17 h 21"/>
                    <a:gd name="T86" fmla="*/ 14 w 21"/>
                    <a:gd name="T87" fmla="*/ 17 h 21"/>
                    <a:gd name="T88" fmla="*/ 14 w 21"/>
                    <a:gd name="T89" fmla="*/ 17 h 21"/>
                    <a:gd name="T90" fmla="*/ 14 w 21"/>
                    <a:gd name="T91" fmla="*/ 17 h 21"/>
                    <a:gd name="T92" fmla="*/ 14 w 21"/>
                    <a:gd name="T93" fmla="*/ 17 h 21"/>
                    <a:gd name="T94" fmla="*/ 14 w 21"/>
                    <a:gd name="T95" fmla="*/ 17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1" h="21">
                      <a:moveTo>
                        <a:pt x="14" y="17"/>
                      </a:move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21" y="12"/>
                      </a:lnTo>
                      <a:lnTo>
                        <a:pt x="21" y="12"/>
                      </a:lnTo>
                      <a:lnTo>
                        <a:pt x="21" y="12"/>
                      </a:lnTo>
                      <a:lnTo>
                        <a:pt x="21" y="12"/>
                      </a:lnTo>
                      <a:lnTo>
                        <a:pt x="21" y="12"/>
                      </a:lnTo>
                      <a:lnTo>
                        <a:pt x="21" y="12"/>
                      </a:lnTo>
                      <a:lnTo>
                        <a:pt x="21" y="12"/>
                      </a:lnTo>
                      <a:lnTo>
                        <a:pt x="13" y="4"/>
                      </a:lnTo>
                      <a:lnTo>
                        <a:pt x="20" y="0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13" y="4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0" y="0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8" y="21"/>
                      </a:lnTo>
                      <a:lnTo>
                        <a:pt x="8" y="21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4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51" name="Freeform 695">
                  <a:extLst>
                    <a:ext uri="{FF2B5EF4-FFF2-40B4-BE49-F238E27FC236}">
                      <a16:creationId xmlns:a16="http://schemas.microsoft.com/office/drawing/2014/main" id="{A327BD74-8042-409D-9C7D-B27064FA3F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9" y="2494"/>
                  <a:ext cx="9" cy="10"/>
                </a:xfrm>
                <a:custGeom>
                  <a:avLst/>
                  <a:gdLst>
                    <a:gd name="T0" fmla="*/ 21 w 29"/>
                    <a:gd name="T1" fmla="*/ 22 h 29"/>
                    <a:gd name="T2" fmla="*/ 21 w 29"/>
                    <a:gd name="T3" fmla="*/ 22 h 29"/>
                    <a:gd name="T4" fmla="*/ 21 w 29"/>
                    <a:gd name="T5" fmla="*/ 22 h 29"/>
                    <a:gd name="T6" fmla="*/ 21 w 29"/>
                    <a:gd name="T7" fmla="*/ 22 h 29"/>
                    <a:gd name="T8" fmla="*/ 29 w 29"/>
                    <a:gd name="T9" fmla="*/ 16 h 29"/>
                    <a:gd name="T10" fmla="*/ 29 w 29"/>
                    <a:gd name="T11" fmla="*/ 16 h 29"/>
                    <a:gd name="T12" fmla="*/ 29 w 29"/>
                    <a:gd name="T13" fmla="*/ 16 h 29"/>
                    <a:gd name="T14" fmla="*/ 29 w 29"/>
                    <a:gd name="T15" fmla="*/ 16 h 29"/>
                    <a:gd name="T16" fmla="*/ 29 w 29"/>
                    <a:gd name="T17" fmla="*/ 16 h 29"/>
                    <a:gd name="T18" fmla="*/ 29 w 29"/>
                    <a:gd name="T19" fmla="*/ 16 h 29"/>
                    <a:gd name="T20" fmla="*/ 29 w 29"/>
                    <a:gd name="T21" fmla="*/ 16 h 29"/>
                    <a:gd name="T22" fmla="*/ 17 w 29"/>
                    <a:gd name="T23" fmla="*/ 0 h 29"/>
                    <a:gd name="T24" fmla="*/ 17 w 29"/>
                    <a:gd name="T25" fmla="*/ 0 h 29"/>
                    <a:gd name="T26" fmla="*/ 17 w 29"/>
                    <a:gd name="T27" fmla="*/ 0 h 29"/>
                    <a:gd name="T28" fmla="*/ 17 w 29"/>
                    <a:gd name="T29" fmla="*/ 0 h 29"/>
                    <a:gd name="T30" fmla="*/ 17 w 29"/>
                    <a:gd name="T31" fmla="*/ 0 h 29"/>
                    <a:gd name="T32" fmla="*/ 17 w 29"/>
                    <a:gd name="T33" fmla="*/ 0 h 29"/>
                    <a:gd name="T34" fmla="*/ 17 w 29"/>
                    <a:gd name="T35" fmla="*/ 0 h 29"/>
                    <a:gd name="T36" fmla="*/ 17 w 29"/>
                    <a:gd name="T37" fmla="*/ 0 h 29"/>
                    <a:gd name="T38" fmla="*/ 8 w 29"/>
                    <a:gd name="T39" fmla="*/ 5 h 29"/>
                    <a:gd name="T40" fmla="*/ 8 w 29"/>
                    <a:gd name="T41" fmla="*/ 5 h 29"/>
                    <a:gd name="T42" fmla="*/ 8 w 29"/>
                    <a:gd name="T43" fmla="*/ 5 h 29"/>
                    <a:gd name="T44" fmla="*/ 8 w 29"/>
                    <a:gd name="T45" fmla="*/ 5 h 29"/>
                    <a:gd name="T46" fmla="*/ 8 w 29"/>
                    <a:gd name="T47" fmla="*/ 5 h 29"/>
                    <a:gd name="T48" fmla="*/ 8 w 29"/>
                    <a:gd name="T49" fmla="*/ 5 h 29"/>
                    <a:gd name="T50" fmla="*/ 8 w 29"/>
                    <a:gd name="T51" fmla="*/ 5 h 29"/>
                    <a:gd name="T52" fmla="*/ 8 w 29"/>
                    <a:gd name="T53" fmla="*/ 5 h 29"/>
                    <a:gd name="T54" fmla="*/ 8 w 29"/>
                    <a:gd name="T55" fmla="*/ 5 h 29"/>
                    <a:gd name="T56" fmla="*/ 8 w 29"/>
                    <a:gd name="T57" fmla="*/ 5 h 29"/>
                    <a:gd name="T58" fmla="*/ 0 w 29"/>
                    <a:gd name="T59" fmla="*/ 12 h 29"/>
                    <a:gd name="T60" fmla="*/ 0 w 29"/>
                    <a:gd name="T61" fmla="*/ 12 h 29"/>
                    <a:gd name="T62" fmla="*/ 0 w 29"/>
                    <a:gd name="T63" fmla="*/ 12 h 29"/>
                    <a:gd name="T64" fmla="*/ 0 w 29"/>
                    <a:gd name="T65" fmla="*/ 12 h 29"/>
                    <a:gd name="T66" fmla="*/ 0 w 29"/>
                    <a:gd name="T67" fmla="*/ 12 h 29"/>
                    <a:gd name="T68" fmla="*/ 0 w 29"/>
                    <a:gd name="T69" fmla="*/ 12 h 29"/>
                    <a:gd name="T70" fmla="*/ 0 w 29"/>
                    <a:gd name="T71" fmla="*/ 12 h 29"/>
                    <a:gd name="T72" fmla="*/ 0 w 29"/>
                    <a:gd name="T73" fmla="*/ 12 h 29"/>
                    <a:gd name="T74" fmla="*/ 12 w 29"/>
                    <a:gd name="T75" fmla="*/ 29 h 29"/>
                    <a:gd name="T76" fmla="*/ 12 w 29"/>
                    <a:gd name="T77" fmla="*/ 29 h 29"/>
                    <a:gd name="T78" fmla="*/ 12 w 29"/>
                    <a:gd name="T79" fmla="*/ 29 h 29"/>
                    <a:gd name="T80" fmla="*/ 12 w 29"/>
                    <a:gd name="T81" fmla="*/ 29 h 29"/>
                    <a:gd name="T82" fmla="*/ 12 w 29"/>
                    <a:gd name="T83" fmla="*/ 29 h 29"/>
                    <a:gd name="T84" fmla="*/ 12 w 29"/>
                    <a:gd name="T85" fmla="*/ 29 h 29"/>
                    <a:gd name="T86" fmla="*/ 21 w 29"/>
                    <a:gd name="T87" fmla="*/ 22 h 29"/>
                    <a:gd name="T88" fmla="*/ 21 w 29"/>
                    <a:gd name="T89" fmla="*/ 22 h 29"/>
                    <a:gd name="T90" fmla="*/ 21 w 29"/>
                    <a:gd name="T91" fmla="*/ 22 h 29"/>
                    <a:gd name="T92" fmla="*/ 21 w 29"/>
                    <a:gd name="T93" fmla="*/ 22 h 29"/>
                    <a:gd name="T94" fmla="*/ 21 w 29"/>
                    <a:gd name="T95" fmla="*/ 2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9" h="29">
                      <a:moveTo>
                        <a:pt x="21" y="22"/>
                      </a:move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9" y="16"/>
                      </a:lnTo>
                      <a:lnTo>
                        <a:pt x="29" y="16"/>
                      </a:lnTo>
                      <a:lnTo>
                        <a:pt x="29" y="16"/>
                      </a:lnTo>
                      <a:lnTo>
                        <a:pt x="29" y="16"/>
                      </a:lnTo>
                      <a:lnTo>
                        <a:pt x="29" y="16"/>
                      </a:lnTo>
                      <a:lnTo>
                        <a:pt x="29" y="16"/>
                      </a:lnTo>
                      <a:lnTo>
                        <a:pt x="29" y="16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52" name="Freeform 696">
                  <a:extLst>
                    <a:ext uri="{FF2B5EF4-FFF2-40B4-BE49-F238E27FC236}">
                      <a16:creationId xmlns:a16="http://schemas.microsoft.com/office/drawing/2014/main" id="{3CF8DE7F-7D2C-47B3-AB43-9B158A5295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8" y="2490"/>
                  <a:ext cx="8" cy="8"/>
                </a:xfrm>
                <a:custGeom>
                  <a:avLst/>
                  <a:gdLst>
                    <a:gd name="T0" fmla="*/ 11 w 23"/>
                    <a:gd name="T1" fmla="*/ 21 h 25"/>
                    <a:gd name="T2" fmla="*/ 11 w 23"/>
                    <a:gd name="T3" fmla="*/ 21 h 25"/>
                    <a:gd name="T4" fmla="*/ 11 w 23"/>
                    <a:gd name="T5" fmla="*/ 21 h 25"/>
                    <a:gd name="T6" fmla="*/ 18 w 23"/>
                    <a:gd name="T7" fmla="*/ 17 h 25"/>
                    <a:gd name="T8" fmla="*/ 18 w 23"/>
                    <a:gd name="T9" fmla="*/ 17 h 25"/>
                    <a:gd name="T10" fmla="*/ 18 w 23"/>
                    <a:gd name="T11" fmla="*/ 17 h 25"/>
                    <a:gd name="T12" fmla="*/ 18 w 23"/>
                    <a:gd name="T13" fmla="*/ 17 h 25"/>
                    <a:gd name="T14" fmla="*/ 18 w 23"/>
                    <a:gd name="T15" fmla="*/ 17 h 25"/>
                    <a:gd name="T16" fmla="*/ 18 w 23"/>
                    <a:gd name="T17" fmla="*/ 17 h 25"/>
                    <a:gd name="T18" fmla="*/ 23 w 23"/>
                    <a:gd name="T19" fmla="*/ 13 h 25"/>
                    <a:gd name="T20" fmla="*/ 23 w 23"/>
                    <a:gd name="T21" fmla="*/ 13 h 25"/>
                    <a:gd name="T22" fmla="*/ 23 w 23"/>
                    <a:gd name="T23" fmla="*/ 13 h 25"/>
                    <a:gd name="T24" fmla="*/ 23 w 23"/>
                    <a:gd name="T25" fmla="*/ 13 h 25"/>
                    <a:gd name="T26" fmla="*/ 23 w 23"/>
                    <a:gd name="T27" fmla="*/ 13 h 25"/>
                    <a:gd name="T28" fmla="*/ 23 w 23"/>
                    <a:gd name="T29" fmla="*/ 13 h 25"/>
                    <a:gd name="T30" fmla="*/ 18 w 23"/>
                    <a:gd name="T31" fmla="*/ 17 h 25"/>
                    <a:gd name="T32" fmla="*/ 5 w 23"/>
                    <a:gd name="T33" fmla="*/ 0 h 25"/>
                    <a:gd name="T34" fmla="*/ 5 w 23"/>
                    <a:gd name="T35" fmla="*/ 0 h 25"/>
                    <a:gd name="T36" fmla="*/ 5 w 23"/>
                    <a:gd name="T37" fmla="*/ 0 h 25"/>
                    <a:gd name="T38" fmla="*/ 5 w 23"/>
                    <a:gd name="T39" fmla="*/ 0 h 25"/>
                    <a:gd name="T40" fmla="*/ 5 w 23"/>
                    <a:gd name="T41" fmla="*/ 0 h 25"/>
                    <a:gd name="T42" fmla="*/ 5 w 23"/>
                    <a:gd name="T43" fmla="*/ 0 h 25"/>
                    <a:gd name="T44" fmla="*/ 0 w 23"/>
                    <a:gd name="T45" fmla="*/ 4 h 25"/>
                    <a:gd name="T46" fmla="*/ 0 w 23"/>
                    <a:gd name="T47" fmla="*/ 4 h 25"/>
                    <a:gd name="T48" fmla="*/ 0 w 23"/>
                    <a:gd name="T49" fmla="*/ 4 h 25"/>
                    <a:gd name="T50" fmla="*/ 0 w 23"/>
                    <a:gd name="T51" fmla="*/ 4 h 25"/>
                    <a:gd name="T52" fmla="*/ 0 w 23"/>
                    <a:gd name="T53" fmla="*/ 4 h 25"/>
                    <a:gd name="T54" fmla="*/ 0 w 23"/>
                    <a:gd name="T55" fmla="*/ 4 h 25"/>
                    <a:gd name="T56" fmla="*/ 0 w 23"/>
                    <a:gd name="T57" fmla="*/ 4 h 25"/>
                    <a:gd name="T58" fmla="*/ 0 w 23"/>
                    <a:gd name="T59" fmla="*/ 4 h 25"/>
                    <a:gd name="T60" fmla="*/ 0 w 23"/>
                    <a:gd name="T61" fmla="*/ 4 h 25"/>
                    <a:gd name="T62" fmla="*/ 0 w 23"/>
                    <a:gd name="T63" fmla="*/ 4 h 25"/>
                    <a:gd name="T64" fmla="*/ 0 w 23"/>
                    <a:gd name="T65" fmla="*/ 4 h 25"/>
                    <a:gd name="T66" fmla="*/ 6 w 23"/>
                    <a:gd name="T67" fmla="*/ 25 h 25"/>
                    <a:gd name="T68" fmla="*/ 6 w 23"/>
                    <a:gd name="T69" fmla="*/ 25 h 25"/>
                    <a:gd name="T70" fmla="*/ 6 w 23"/>
                    <a:gd name="T71" fmla="*/ 25 h 25"/>
                    <a:gd name="T72" fmla="*/ 6 w 23"/>
                    <a:gd name="T73" fmla="*/ 25 h 25"/>
                    <a:gd name="T74" fmla="*/ 6 w 23"/>
                    <a:gd name="T75" fmla="*/ 25 h 25"/>
                    <a:gd name="T76" fmla="*/ 6 w 23"/>
                    <a:gd name="T77" fmla="*/ 25 h 25"/>
                    <a:gd name="T78" fmla="*/ 6 w 23"/>
                    <a:gd name="T79" fmla="*/ 25 h 25"/>
                    <a:gd name="T80" fmla="*/ 11 w 23"/>
                    <a:gd name="T81" fmla="*/ 21 h 25"/>
                    <a:gd name="T82" fmla="*/ 11 w 23"/>
                    <a:gd name="T83" fmla="*/ 21 h 25"/>
                    <a:gd name="T84" fmla="*/ 11 w 23"/>
                    <a:gd name="T85" fmla="*/ 21 h 25"/>
                    <a:gd name="T86" fmla="*/ 11 w 23"/>
                    <a:gd name="T87" fmla="*/ 21 h 25"/>
                    <a:gd name="T88" fmla="*/ 11 w 23"/>
                    <a:gd name="T89" fmla="*/ 21 h 25"/>
                    <a:gd name="T90" fmla="*/ 11 w 23"/>
                    <a:gd name="T91" fmla="*/ 21 h 25"/>
                    <a:gd name="T92" fmla="*/ 11 w 23"/>
                    <a:gd name="T93" fmla="*/ 21 h 25"/>
                    <a:gd name="T94" fmla="*/ 11 w 23"/>
                    <a:gd name="T95" fmla="*/ 21 h 25"/>
                    <a:gd name="T96" fmla="*/ 11 w 23"/>
                    <a:gd name="T97" fmla="*/ 21 h 25"/>
                    <a:gd name="T98" fmla="*/ 11 w 23"/>
                    <a:gd name="T99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3" h="25">
                      <a:moveTo>
                        <a:pt x="11" y="21"/>
                      </a:move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8" y="17"/>
                      </a:lnTo>
                      <a:lnTo>
                        <a:pt x="18" y="17"/>
                      </a:lnTo>
                      <a:lnTo>
                        <a:pt x="18" y="17"/>
                      </a:lnTo>
                      <a:lnTo>
                        <a:pt x="18" y="17"/>
                      </a:lnTo>
                      <a:lnTo>
                        <a:pt x="18" y="17"/>
                      </a:lnTo>
                      <a:lnTo>
                        <a:pt x="18" y="17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23" y="13"/>
                      </a:lnTo>
                      <a:lnTo>
                        <a:pt x="18" y="17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5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6" y="25"/>
                      </a:lnTo>
                      <a:lnTo>
                        <a:pt x="6" y="25"/>
                      </a:lnTo>
                      <a:lnTo>
                        <a:pt x="6" y="25"/>
                      </a:lnTo>
                      <a:lnTo>
                        <a:pt x="6" y="25"/>
                      </a:lnTo>
                      <a:lnTo>
                        <a:pt x="6" y="25"/>
                      </a:lnTo>
                      <a:lnTo>
                        <a:pt x="6" y="25"/>
                      </a:lnTo>
                      <a:lnTo>
                        <a:pt x="6" y="25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lnTo>
                        <a:pt x="11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53" name="Freeform 697">
                  <a:extLst>
                    <a:ext uri="{FF2B5EF4-FFF2-40B4-BE49-F238E27FC236}">
                      <a16:creationId xmlns:a16="http://schemas.microsoft.com/office/drawing/2014/main" id="{CFA44711-50A6-4A13-B21E-26CA3B7448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6" y="2491"/>
                  <a:ext cx="10" cy="9"/>
                </a:xfrm>
                <a:custGeom>
                  <a:avLst/>
                  <a:gdLst>
                    <a:gd name="T0" fmla="*/ 21 w 29"/>
                    <a:gd name="T1" fmla="*/ 22 h 28"/>
                    <a:gd name="T2" fmla="*/ 21 w 29"/>
                    <a:gd name="T3" fmla="*/ 22 h 28"/>
                    <a:gd name="T4" fmla="*/ 21 w 29"/>
                    <a:gd name="T5" fmla="*/ 22 h 28"/>
                    <a:gd name="T6" fmla="*/ 21 w 29"/>
                    <a:gd name="T7" fmla="*/ 22 h 28"/>
                    <a:gd name="T8" fmla="*/ 29 w 29"/>
                    <a:gd name="T9" fmla="*/ 15 h 28"/>
                    <a:gd name="T10" fmla="*/ 29 w 29"/>
                    <a:gd name="T11" fmla="*/ 15 h 28"/>
                    <a:gd name="T12" fmla="*/ 29 w 29"/>
                    <a:gd name="T13" fmla="*/ 15 h 28"/>
                    <a:gd name="T14" fmla="*/ 29 w 29"/>
                    <a:gd name="T15" fmla="*/ 15 h 28"/>
                    <a:gd name="T16" fmla="*/ 29 w 29"/>
                    <a:gd name="T17" fmla="*/ 15 h 28"/>
                    <a:gd name="T18" fmla="*/ 29 w 29"/>
                    <a:gd name="T19" fmla="*/ 15 h 28"/>
                    <a:gd name="T20" fmla="*/ 17 w 29"/>
                    <a:gd name="T21" fmla="*/ 0 h 28"/>
                    <a:gd name="T22" fmla="*/ 17 w 29"/>
                    <a:gd name="T23" fmla="*/ 0 h 28"/>
                    <a:gd name="T24" fmla="*/ 17 w 29"/>
                    <a:gd name="T25" fmla="*/ 0 h 28"/>
                    <a:gd name="T26" fmla="*/ 17 w 29"/>
                    <a:gd name="T27" fmla="*/ 0 h 28"/>
                    <a:gd name="T28" fmla="*/ 17 w 29"/>
                    <a:gd name="T29" fmla="*/ 0 h 28"/>
                    <a:gd name="T30" fmla="*/ 17 w 29"/>
                    <a:gd name="T31" fmla="*/ 0 h 28"/>
                    <a:gd name="T32" fmla="*/ 17 w 29"/>
                    <a:gd name="T33" fmla="*/ 0 h 28"/>
                    <a:gd name="T34" fmla="*/ 17 w 29"/>
                    <a:gd name="T35" fmla="*/ 0 h 28"/>
                    <a:gd name="T36" fmla="*/ 17 w 29"/>
                    <a:gd name="T37" fmla="*/ 0 h 28"/>
                    <a:gd name="T38" fmla="*/ 8 w 29"/>
                    <a:gd name="T39" fmla="*/ 5 h 28"/>
                    <a:gd name="T40" fmla="*/ 8 w 29"/>
                    <a:gd name="T41" fmla="*/ 5 h 28"/>
                    <a:gd name="T42" fmla="*/ 8 w 29"/>
                    <a:gd name="T43" fmla="*/ 5 h 28"/>
                    <a:gd name="T44" fmla="*/ 8 w 29"/>
                    <a:gd name="T45" fmla="*/ 5 h 28"/>
                    <a:gd name="T46" fmla="*/ 8 w 29"/>
                    <a:gd name="T47" fmla="*/ 5 h 28"/>
                    <a:gd name="T48" fmla="*/ 8 w 29"/>
                    <a:gd name="T49" fmla="*/ 5 h 28"/>
                    <a:gd name="T50" fmla="*/ 8 w 29"/>
                    <a:gd name="T51" fmla="*/ 5 h 28"/>
                    <a:gd name="T52" fmla="*/ 8 w 29"/>
                    <a:gd name="T53" fmla="*/ 5 h 28"/>
                    <a:gd name="T54" fmla="*/ 8 w 29"/>
                    <a:gd name="T55" fmla="*/ 5 h 28"/>
                    <a:gd name="T56" fmla="*/ 8 w 29"/>
                    <a:gd name="T57" fmla="*/ 5 h 28"/>
                    <a:gd name="T58" fmla="*/ 0 w 29"/>
                    <a:gd name="T59" fmla="*/ 12 h 28"/>
                    <a:gd name="T60" fmla="*/ 0 w 29"/>
                    <a:gd name="T61" fmla="*/ 12 h 28"/>
                    <a:gd name="T62" fmla="*/ 0 w 29"/>
                    <a:gd name="T63" fmla="*/ 12 h 28"/>
                    <a:gd name="T64" fmla="*/ 0 w 29"/>
                    <a:gd name="T65" fmla="*/ 12 h 28"/>
                    <a:gd name="T66" fmla="*/ 0 w 29"/>
                    <a:gd name="T67" fmla="*/ 12 h 28"/>
                    <a:gd name="T68" fmla="*/ 0 w 29"/>
                    <a:gd name="T69" fmla="*/ 12 h 28"/>
                    <a:gd name="T70" fmla="*/ 0 w 29"/>
                    <a:gd name="T71" fmla="*/ 12 h 28"/>
                    <a:gd name="T72" fmla="*/ 12 w 29"/>
                    <a:gd name="T73" fmla="*/ 28 h 28"/>
                    <a:gd name="T74" fmla="*/ 12 w 29"/>
                    <a:gd name="T75" fmla="*/ 28 h 28"/>
                    <a:gd name="T76" fmla="*/ 12 w 29"/>
                    <a:gd name="T77" fmla="*/ 28 h 28"/>
                    <a:gd name="T78" fmla="*/ 12 w 29"/>
                    <a:gd name="T79" fmla="*/ 28 h 28"/>
                    <a:gd name="T80" fmla="*/ 12 w 29"/>
                    <a:gd name="T81" fmla="*/ 28 h 28"/>
                    <a:gd name="T82" fmla="*/ 12 w 29"/>
                    <a:gd name="T83" fmla="*/ 28 h 28"/>
                    <a:gd name="T84" fmla="*/ 21 w 29"/>
                    <a:gd name="T85" fmla="*/ 22 h 28"/>
                    <a:gd name="T86" fmla="*/ 21 w 29"/>
                    <a:gd name="T87" fmla="*/ 22 h 28"/>
                    <a:gd name="T88" fmla="*/ 21 w 29"/>
                    <a:gd name="T89" fmla="*/ 22 h 28"/>
                    <a:gd name="T90" fmla="*/ 21 w 29"/>
                    <a:gd name="T91" fmla="*/ 22 h 28"/>
                    <a:gd name="T92" fmla="*/ 21 w 29"/>
                    <a:gd name="T93" fmla="*/ 22 h 28"/>
                    <a:gd name="T94" fmla="*/ 21 w 29"/>
                    <a:gd name="T95" fmla="*/ 2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9" h="28">
                      <a:moveTo>
                        <a:pt x="21" y="22"/>
                      </a:move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9" y="15"/>
                      </a:lnTo>
                      <a:lnTo>
                        <a:pt x="29" y="15"/>
                      </a:lnTo>
                      <a:lnTo>
                        <a:pt x="29" y="15"/>
                      </a:lnTo>
                      <a:lnTo>
                        <a:pt x="29" y="15"/>
                      </a:lnTo>
                      <a:lnTo>
                        <a:pt x="29" y="15"/>
                      </a:lnTo>
                      <a:lnTo>
                        <a:pt x="29" y="15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54" name="Freeform 698">
                  <a:extLst>
                    <a:ext uri="{FF2B5EF4-FFF2-40B4-BE49-F238E27FC236}">
                      <a16:creationId xmlns:a16="http://schemas.microsoft.com/office/drawing/2014/main" id="{5962121D-2B8F-45A0-87CA-A09BA9012C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8" y="2479"/>
                  <a:ext cx="10" cy="10"/>
                </a:xfrm>
                <a:custGeom>
                  <a:avLst/>
                  <a:gdLst>
                    <a:gd name="T0" fmla="*/ 21 w 29"/>
                    <a:gd name="T1" fmla="*/ 23 h 30"/>
                    <a:gd name="T2" fmla="*/ 21 w 29"/>
                    <a:gd name="T3" fmla="*/ 23 h 30"/>
                    <a:gd name="T4" fmla="*/ 21 w 29"/>
                    <a:gd name="T5" fmla="*/ 23 h 30"/>
                    <a:gd name="T6" fmla="*/ 21 w 29"/>
                    <a:gd name="T7" fmla="*/ 23 h 30"/>
                    <a:gd name="T8" fmla="*/ 29 w 29"/>
                    <a:gd name="T9" fmla="*/ 17 h 30"/>
                    <a:gd name="T10" fmla="*/ 23 w 29"/>
                    <a:gd name="T11" fmla="*/ 9 h 30"/>
                    <a:gd name="T12" fmla="*/ 23 w 29"/>
                    <a:gd name="T13" fmla="*/ 9 h 30"/>
                    <a:gd name="T14" fmla="*/ 23 w 29"/>
                    <a:gd name="T15" fmla="*/ 9 h 30"/>
                    <a:gd name="T16" fmla="*/ 23 w 29"/>
                    <a:gd name="T17" fmla="*/ 9 h 30"/>
                    <a:gd name="T18" fmla="*/ 23 w 29"/>
                    <a:gd name="T19" fmla="*/ 9 h 30"/>
                    <a:gd name="T20" fmla="*/ 23 w 29"/>
                    <a:gd name="T21" fmla="*/ 9 h 30"/>
                    <a:gd name="T22" fmla="*/ 23 w 29"/>
                    <a:gd name="T23" fmla="*/ 9 h 30"/>
                    <a:gd name="T24" fmla="*/ 23 w 29"/>
                    <a:gd name="T25" fmla="*/ 9 h 30"/>
                    <a:gd name="T26" fmla="*/ 23 w 29"/>
                    <a:gd name="T27" fmla="*/ 9 h 30"/>
                    <a:gd name="T28" fmla="*/ 23 w 29"/>
                    <a:gd name="T29" fmla="*/ 9 h 30"/>
                    <a:gd name="T30" fmla="*/ 23 w 29"/>
                    <a:gd name="T31" fmla="*/ 9 h 30"/>
                    <a:gd name="T32" fmla="*/ 17 w 29"/>
                    <a:gd name="T33" fmla="*/ 0 h 30"/>
                    <a:gd name="T34" fmla="*/ 17 w 29"/>
                    <a:gd name="T35" fmla="*/ 0 h 30"/>
                    <a:gd name="T36" fmla="*/ 17 w 29"/>
                    <a:gd name="T37" fmla="*/ 0 h 30"/>
                    <a:gd name="T38" fmla="*/ 8 w 29"/>
                    <a:gd name="T39" fmla="*/ 7 h 30"/>
                    <a:gd name="T40" fmla="*/ 8 w 29"/>
                    <a:gd name="T41" fmla="*/ 7 h 30"/>
                    <a:gd name="T42" fmla="*/ 8 w 29"/>
                    <a:gd name="T43" fmla="*/ 7 h 30"/>
                    <a:gd name="T44" fmla="*/ 8 w 29"/>
                    <a:gd name="T45" fmla="*/ 7 h 30"/>
                    <a:gd name="T46" fmla="*/ 8 w 29"/>
                    <a:gd name="T47" fmla="*/ 7 h 30"/>
                    <a:gd name="T48" fmla="*/ 0 w 29"/>
                    <a:gd name="T49" fmla="*/ 13 h 30"/>
                    <a:gd name="T50" fmla="*/ 0 w 29"/>
                    <a:gd name="T51" fmla="*/ 13 h 30"/>
                    <a:gd name="T52" fmla="*/ 0 w 29"/>
                    <a:gd name="T53" fmla="*/ 13 h 30"/>
                    <a:gd name="T54" fmla="*/ 0 w 29"/>
                    <a:gd name="T55" fmla="*/ 13 h 30"/>
                    <a:gd name="T56" fmla="*/ 0 w 29"/>
                    <a:gd name="T57" fmla="*/ 13 h 30"/>
                    <a:gd name="T58" fmla="*/ 0 w 29"/>
                    <a:gd name="T59" fmla="*/ 13 h 30"/>
                    <a:gd name="T60" fmla="*/ 0 w 29"/>
                    <a:gd name="T61" fmla="*/ 13 h 30"/>
                    <a:gd name="T62" fmla="*/ 0 w 29"/>
                    <a:gd name="T63" fmla="*/ 13 h 30"/>
                    <a:gd name="T64" fmla="*/ 7 w 29"/>
                    <a:gd name="T65" fmla="*/ 21 h 30"/>
                    <a:gd name="T66" fmla="*/ 7 w 29"/>
                    <a:gd name="T67" fmla="*/ 21 h 30"/>
                    <a:gd name="T68" fmla="*/ 7 w 29"/>
                    <a:gd name="T69" fmla="*/ 21 h 30"/>
                    <a:gd name="T70" fmla="*/ 7 w 29"/>
                    <a:gd name="T71" fmla="*/ 21 h 30"/>
                    <a:gd name="T72" fmla="*/ 7 w 29"/>
                    <a:gd name="T73" fmla="*/ 21 h 30"/>
                    <a:gd name="T74" fmla="*/ 7 w 29"/>
                    <a:gd name="T75" fmla="*/ 21 h 30"/>
                    <a:gd name="T76" fmla="*/ 7 w 29"/>
                    <a:gd name="T77" fmla="*/ 21 h 30"/>
                    <a:gd name="T78" fmla="*/ 7 w 29"/>
                    <a:gd name="T79" fmla="*/ 21 h 30"/>
                    <a:gd name="T80" fmla="*/ 7 w 29"/>
                    <a:gd name="T81" fmla="*/ 21 h 30"/>
                    <a:gd name="T82" fmla="*/ 7 w 29"/>
                    <a:gd name="T83" fmla="*/ 21 h 30"/>
                    <a:gd name="T84" fmla="*/ 13 w 29"/>
                    <a:gd name="T85" fmla="*/ 30 h 30"/>
                    <a:gd name="T86" fmla="*/ 13 w 29"/>
                    <a:gd name="T87" fmla="*/ 30 h 30"/>
                    <a:gd name="T88" fmla="*/ 13 w 29"/>
                    <a:gd name="T89" fmla="*/ 30 h 30"/>
                    <a:gd name="T90" fmla="*/ 21 w 29"/>
                    <a:gd name="T91" fmla="*/ 2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9" h="30">
                      <a:moveTo>
                        <a:pt x="21" y="23"/>
                      </a:move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9" y="17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21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55" name="Freeform 699">
                  <a:extLst>
                    <a:ext uri="{FF2B5EF4-FFF2-40B4-BE49-F238E27FC236}">
                      <a16:creationId xmlns:a16="http://schemas.microsoft.com/office/drawing/2014/main" id="{1A953273-C806-40A1-B37D-44F8E3A33D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5" y="2475"/>
                  <a:ext cx="8" cy="7"/>
                </a:xfrm>
                <a:custGeom>
                  <a:avLst/>
                  <a:gdLst>
                    <a:gd name="T0" fmla="*/ 13 w 23"/>
                    <a:gd name="T1" fmla="*/ 22 h 22"/>
                    <a:gd name="T2" fmla="*/ 20 w 23"/>
                    <a:gd name="T3" fmla="*/ 15 h 22"/>
                    <a:gd name="T4" fmla="*/ 20 w 23"/>
                    <a:gd name="T5" fmla="*/ 15 h 22"/>
                    <a:gd name="T6" fmla="*/ 20 w 23"/>
                    <a:gd name="T7" fmla="*/ 15 h 22"/>
                    <a:gd name="T8" fmla="*/ 14 w 23"/>
                    <a:gd name="T9" fmla="*/ 8 h 22"/>
                    <a:gd name="T10" fmla="*/ 14 w 23"/>
                    <a:gd name="T11" fmla="*/ 8 h 22"/>
                    <a:gd name="T12" fmla="*/ 14 w 23"/>
                    <a:gd name="T13" fmla="*/ 8 h 22"/>
                    <a:gd name="T14" fmla="*/ 14 w 23"/>
                    <a:gd name="T15" fmla="*/ 8 h 22"/>
                    <a:gd name="T16" fmla="*/ 14 w 23"/>
                    <a:gd name="T17" fmla="*/ 8 h 22"/>
                    <a:gd name="T18" fmla="*/ 14 w 23"/>
                    <a:gd name="T19" fmla="*/ 8 h 22"/>
                    <a:gd name="T20" fmla="*/ 14 w 23"/>
                    <a:gd name="T21" fmla="*/ 8 h 22"/>
                    <a:gd name="T22" fmla="*/ 23 w 23"/>
                    <a:gd name="T23" fmla="*/ 1 h 22"/>
                    <a:gd name="T24" fmla="*/ 14 w 23"/>
                    <a:gd name="T25" fmla="*/ 8 h 22"/>
                    <a:gd name="T26" fmla="*/ 14 w 23"/>
                    <a:gd name="T27" fmla="*/ 8 h 22"/>
                    <a:gd name="T28" fmla="*/ 14 w 23"/>
                    <a:gd name="T29" fmla="*/ 8 h 22"/>
                    <a:gd name="T30" fmla="*/ 14 w 23"/>
                    <a:gd name="T31" fmla="*/ 8 h 22"/>
                    <a:gd name="T32" fmla="*/ 14 w 23"/>
                    <a:gd name="T33" fmla="*/ 8 h 22"/>
                    <a:gd name="T34" fmla="*/ 7 w 23"/>
                    <a:gd name="T35" fmla="*/ 0 h 22"/>
                    <a:gd name="T36" fmla="*/ 7 w 23"/>
                    <a:gd name="T37" fmla="*/ 0 h 22"/>
                    <a:gd name="T38" fmla="*/ 7 w 23"/>
                    <a:gd name="T39" fmla="*/ 0 h 22"/>
                    <a:gd name="T40" fmla="*/ 7 w 23"/>
                    <a:gd name="T41" fmla="*/ 0 h 22"/>
                    <a:gd name="T42" fmla="*/ 7 w 23"/>
                    <a:gd name="T43" fmla="*/ 0 h 22"/>
                    <a:gd name="T44" fmla="*/ 7 w 23"/>
                    <a:gd name="T45" fmla="*/ 0 h 22"/>
                    <a:gd name="T46" fmla="*/ 7 w 23"/>
                    <a:gd name="T47" fmla="*/ 0 h 22"/>
                    <a:gd name="T48" fmla="*/ 7 w 23"/>
                    <a:gd name="T49" fmla="*/ 0 h 22"/>
                    <a:gd name="T50" fmla="*/ 0 w 23"/>
                    <a:gd name="T51" fmla="*/ 5 h 22"/>
                    <a:gd name="T52" fmla="*/ 0 w 23"/>
                    <a:gd name="T53" fmla="*/ 5 h 22"/>
                    <a:gd name="T54" fmla="*/ 0 w 23"/>
                    <a:gd name="T55" fmla="*/ 5 h 22"/>
                    <a:gd name="T56" fmla="*/ 0 w 23"/>
                    <a:gd name="T57" fmla="*/ 5 h 22"/>
                    <a:gd name="T58" fmla="*/ 0 w 23"/>
                    <a:gd name="T59" fmla="*/ 5 h 22"/>
                    <a:gd name="T60" fmla="*/ 0 w 23"/>
                    <a:gd name="T61" fmla="*/ 5 h 22"/>
                    <a:gd name="T62" fmla="*/ 0 w 23"/>
                    <a:gd name="T63" fmla="*/ 5 h 22"/>
                    <a:gd name="T64" fmla="*/ 0 w 23"/>
                    <a:gd name="T65" fmla="*/ 5 h 22"/>
                    <a:gd name="T66" fmla="*/ 6 w 23"/>
                    <a:gd name="T67" fmla="*/ 14 h 22"/>
                    <a:gd name="T68" fmla="*/ 6 w 23"/>
                    <a:gd name="T69" fmla="*/ 14 h 22"/>
                    <a:gd name="T70" fmla="*/ 6 w 23"/>
                    <a:gd name="T71" fmla="*/ 14 h 22"/>
                    <a:gd name="T72" fmla="*/ 6 w 23"/>
                    <a:gd name="T73" fmla="*/ 14 h 22"/>
                    <a:gd name="T74" fmla="*/ 6 w 23"/>
                    <a:gd name="T75" fmla="*/ 14 h 22"/>
                    <a:gd name="T76" fmla="*/ 6 w 23"/>
                    <a:gd name="T77" fmla="*/ 14 h 22"/>
                    <a:gd name="T78" fmla="*/ 6 w 23"/>
                    <a:gd name="T79" fmla="*/ 14 h 22"/>
                    <a:gd name="T80" fmla="*/ 6 w 23"/>
                    <a:gd name="T81" fmla="*/ 14 h 22"/>
                    <a:gd name="T82" fmla="*/ 6 w 23"/>
                    <a:gd name="T83" fmla="*/ 14 h 22"/>
                    <a:gd name="T84" fmla="*/ 6 w 23"/>
                    <a:gd name="T85" fmla="*/ 14 h 22"/>
                    <a:gd name="T86" fmla="*/ 6 w 23"/>
                    <a:gd name="T87" fmla="*/ 14 h 22"/>
                    <a:gd name="T88" fmla="*/ 6 w 23"/>
                    <a:gd name="T89" fmla="*/ 14 h 22"/>
                    <a:gd name="T90" fmla="*/ 13 w 23"/>
                    <a:gd name="T91" fmla="*/ 22 h 22"/>
                    <a:gd name="T92" fmla="*/ 13 w 23"/>
                    <a:gd name="T93" fmla="*/ 22 h 22"/>
                    <a:gd name="T94" fmla="*/ 20 w 23"/>
                    <a:gd name="T95" fmla="*/ 15 h 22"/>
                    <a:gd name="T96" fmla="*/ 20 w 23"/>
                    <a:gd name="T97" fmla="*/ 15 h 22"/>
                    <a:gd name="T98" fmla="*/ 13 w 23"/>
                    <a:gd name="T99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3" h="22">
                      <a:moveTo>
                        <a:pt x="13" y="22"/>
                      </a:moveTo>
                      <a:lnTo>
                        <a:pt x="20" y="15"/>
                      </a:lnTo>
                      <a:lnTo>
                        <a:pt x="20" y="15"/>
                      </a:lnTo>
                      <a:lnTo>
                        <a:pt x="20" y="15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23" y="1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20" y="15"/>
                      </a:lnTo>
                      <a:lnTo>
                        <a:pt x="20" y="15"/>
                      </a:lnTo>
                      <a:lnTo>
                        <a:pt x="13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56" name="Freeform 700">
                  <a:extLst>
                    <a:ext uri="{FF2B5EF4-FFF2-40B4-BE49-F238E27FC236}">
                      <a16:creationId xmlns:a16="http://schemas.microsoft.com/office/drawing/2014/main" id="{0FDC31B9-FC8E-4133-A9F2-104DFC8FAF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6" y="2469"/>
                  <a:ext cx="8" cy="10"/>
                </a:xfrm>
                <a:custGeom>
                  <a:avLst/>
                  <a:gdLst>
                    <a:gd name="T0" fmla="*/ 15 w 24"/>
                    <a:gd name="T1" fmla="*/ 23 h 30"/>
                    <a:gd name="T2" fmla="*/ 15 w 24"/>
                    <a:gd name="T3" fmla="*/ 23 h 30"/>
                    <a:gd name="T4" fmla="*/ 24 w 24"/>
                    <a:gd name="T5" fmla="*/ 17 h 30"/>
                    <a:gd name="T6" fmla="*/ 24 w 24"/>
                    <a:gd name="T7" fmla="*/ 17 h 30"/>
                    <a:gd name="T8" fmla="*/ 24 w 24"/>
                    <a:gd name="T9" fmla="*/ 17 h 30"/>
                    <a:gd name="T10" fmla="*/ 24 w 24"/>
                    <a:gd name="T11" fmla="*/ 17 h 30"/>
                    <a:gd name="T12" fmla="*/ 24 w 24"/>
                    <a:gd name="T13" fmla="*/ 17 h 30"/>
                    <a:gd name="T14" fmla="*/ 24 w 24"/>
                    <a:gd name="T15" fmla="*/ 17 h 30"/>
                    <a:gd name="T16" fmla="*/ 24 w 24"/>
                    <a:gd name="T17" fmla="*/ 17 h 30"/>
                    <a:gd name="T18" fmla="*/ 24 w 24"/>
                    <a:gd name="T19" fmla="*/ 17 h 30"/>
                    <a:gd name="T20" fmla="*/ 17 w 24"/>
                    <a:gd name="T21" fmla="*/ 9 h 30"/>
                    <a:gd name="T22" fmla="*/ 17 w 24"/>
                    <a:gd name="T23" fmla="*/ 9 h 30"/>
                    <a:gd name="T24" fmla="*/ 17 w 24"/>
                    <a:gd name="T25" fmla="*/ 9 h 30"/>
                    <a:gd name="T26" fmla="*/ 17 w 24"/>
                    <a:gd name="T27" fmla="*/ 9 h 30"/>
                    <a:gd name="T28" fmla="*/ 17 w 24"/>
                    <a:gd name="T29" fmla="*/ 9 h 30"/>
                    <a:gd name="T30" fmla="*/ 17 w 24"/>
                    <a:gd name="T31" fmla="*/ 9 h 30"/>
                    <a:gd name="T32" fmla="*/ 17 w 24"/>
                    <a:gd name="T33" fmla="*/ 9 h 30"/>
                    <a:gd name="T34" fmla="*/ 17 w 24"/>
                    <a:gd name="T35" fmla="*/ 9 h 30"/>
                    <a:gd name="T36" fmla="*/ 17 w 24"/>
                    <a:gd name="T37" fmla="*/ 9 h 30"/>
                    <a:gd name="T38" fmla="*/ 17 w 24"/>
                    <a:gd name="T39" fmla="*/ 9 h 30"/>
                    <a:gd name="T40" fmla="*/ 17 w 24"/>
                    <a:gd name="T41" fmla="*/ 9 h 30"/>
                    <a:gd name="T42" fmla="*/ 17 w 24"/>
                    <a:gd name="T43" fmla="*/ 9 h 30"/>
                    <a:gd name="T44" fmla="*/ 11 w 24"/>
                    <a:gd name="T45" fmla="*/ 0 h 30"/>
                    <a:gd name="T46" fmla="*/ 11 w 24"/>
                    <a:gd name="T47" fmla="*/ 0 h 30"/>
                    <a:gd name="T48" fmla="*/ 3 w 24"/>
                    <a:gd name="T49" fmla="*/ 6 h 30"/>
                    <a:gd name="T50" fmla="*/ 3 w 24"/>
                    <a:gd name="T51" fmla="*/ 6 h 30"/>
                    <a:gd name="T52" fmla="*/ 3 w 24"/>
                    <a:gd name="T53" fmla="*/ 6 h 30"/>
                    <a:gd name="T54" fmla="*/ 3 w 24"/>
                    <a:gd name="T55" fmla="*/ 6 h 30"/>
                    <a:gd name="T56" fmla="*/ 3 w 24"/>
                    <a:gd name="T57" fmla="*/ 6 h 30"/>
                    <a:gd name="T58" fmla="*/ 3 w 24"/>
                    <a:gd name="T59" fmla="*/ 6 h 30"/>
                    <a:gd name="T60" fmla="*/ 8 w 24"/>
                    <a:gd name="T61" fmla="*/ 15 h 30"/>
                    <a:gd name="T62" fmla="*/ 8 w 24"/>
                    <a:gd name="T63" fmla="*/ 15 h 30"/>
                    <a:gd name="T64" fmla="*/ 8 w 24"/>
                    <a:gd name="T65" fmla="*/ 15 h 30"/>
                    <a:gd name="T66" fmla="*/ 8 w 24"/>
                    <a:gd name="T67" fmla="*/ 15 h 30"/>
                    <a:gd name="T68" fmla="*/ 8 w 24"/>
                    <a:gd name="T69" fmla="*/ 15 h 30"/>
                    <a:gd name="T70" fmla="*/ 0 w 24"/>
                    <a:gd name="T71" fmla="*/ 21 h 30"/>
                    <a:gd name="T72" fmla="*/ 0 w 24"/>
                    <a:gd name="T73" fmla="*/ 21 h 30"/>
                    <a:gd name="T74" fmla="*/ 0 w 24"/>
                    <a:gd name="T75" fmla="*/ 21 h 30"/>
                    <a:gd name="T76" fmla="*/ 0 w 24"/>
                    <a:gd name="T77" fmla="*/ 21 h 30"/>
                    <a:gd name="T78" fmla="*/ 0 w 24"/>
                    <a:gd name="T79" fmla="*/ 21 h 30"/>
                    <a:gd name="T80" fmla="*/ 0 w 24"/>
                    <a:gd name="T81" fmla="*/ 21 h 30"/>
                    <a:gd name="T82" fmla="*/ 0 w 24"/>
                    <a:gd name="T83" fmla="*/ 21 h 30"/>
                    <a:gd name="T84" fmla="*/ 7 w 24"/>
                    <a:gd name="T85" fmla="*/ 30 h 30"/>
                    <a:gd name="T86" fmla="*/ 15 w 24"/>
                    <a:gd name="T87" fmla="*/ 23 h 30"/>
                    <a:gd name="T88" fmla="*/ 15 w 24"/>
                    <a:gd name="T89" fmla="*/ 23 h 30"/>
                    <a:gd name="T90" fmla="*/ 15 w 24"/>
                    <a:gd name="T91" fmla="*/ 23 h 30"/>
                    <a:gd name="T92" fmla="*/ 15 w 24"/>
                    <a:gd name="T93" fmla="*/ 23 h 30"/>
                    <a:gd name="T94" fmla="*/ 15 w 24"/>
                    <a:gd name="T95" fmla="*/ 23 h 30"/>
                    <a:gd name="T96" fmla="*/ 15 w 24"/>
                    <a:gd name="T97" fmla="*/ 23 h 30"/>
                    <a:gd name="T98" fmla="*/ 15 w 24"/>
                    <a:gd name="T99" fmla="*/ 23 h 30"/>
                    <a:gd name="T100" fmla="*/ 15 w 24"/>
                    <a:gd name="T101" fmla="*/ 23 h 30"/>
                    <a:gd name="T102" fmla="*/ 15 w 24"/>
                    <a:gd name="T103" fmla="*/ 2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4" h="30">
                      <a:moveTo>
                        <a:pt x="15" y="23"/>
                      </a:moveTo>
                      <a:lnTo>
                        <a:pt x="15" y="23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24" y="1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7" y="30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lnTo>
                        <a:pt x="15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57" name="Freeform 701">
                  <a:extLst>
                    <a:ext uri="{FF2B5EF4-FFF2-40B4-BE49-F238E27FC236}">
                      <a16:creationId xmlns:a16="http://schemas.microsoft.com/office/drawing/2014/main" id="{212492F0-F016-4BED-97EF-6B8A9C078B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3" y="2465"/>
                  <a:ext cx="10" cy="7"/>
                </a:xfrm>
                <a:custGeom>
                  <a:avLst/>
                  <a:gdLst>
                    <a:gd name="T0" fmla="*/ 21 w 30"/>
                    <a:gd name="T1" fmla="*/ 17 h 23"/>
                    <a:gd name="T2" fmla="*/ 21 w 30"/>
                    <a:gd name="T3" fmla="*/ 17 h 23"/>
                    <a:gd name="T4" fmla="*/ 21 w 30"/>
                    <a:gd name="T5" fmla="*/ 17 h 23"/>
                    <a:gd name="T6" fmla="*/ 21 w 30"/>
                    <a:gd name="T7" fmla="*/ 17 h 23"/>
                    <a:gd name="T8" fmla="*/ 21 w 30"/>
                    <a:gd name="T9" fmla="*/ 17 h 23"/>
                    <a:gd name="T10" fmla="*/ 21 w 30"/>
                    <a:gd name="T11" fmla="*/ 17 h 23"/>
                    <a:gd name="T12" fmla="*/ 30 w 30"/>
                    <a:gd name="T13" fmla="*/ 10 h 23"/>
                    <a:gd name="T14" fmla="*/ 23 w 30"/>
                    <a:gd name="T15" fmla="*/ 2 h 23"/>
                    <a:gd name="T16" fmla="*/ 23 w 30"/>
                    <a:gd name="T17" fmla="*/ 2 h 23"/>
                    <a:gd name="T18" fmla="*/ 23 w 30"/>
                    <a:gd name="T19" fmla="*/ 2 h 23"/>
                    <a:gd name="T20" fmla="*/ 23 w 30"/>
                    <a:gd name="T21" fmla="*/ 2 h 23"/>
                    <a:gd name="T22" fmla="*/ 23 w 30"/>
                    <a:gd name="T23" fmla="*/ 2 h 23"/>
                    <a:gd name="T24" fmla="*/ 23 w 30"/>
                    <a:gd name="T25" fmla="*/ 2 h 23"/>
                    <a:gd name="T26" fmla="*/ 23 w 30"/>
                    <a:gd name="T27" fmla="*/ 2 h 23"/>
                    <a:gd name="T28" fmla="*/ 23 w 30"/>
                    <a:gd name="T29" fmla="*/ 2 h 23"/>
                    <a:gd name="T30" fmla="*/ 23 w 30"/>
                    <a:gd name="T31" fmla="*/ 2 h 23"/>
                    <a:gd name="T32" fmla="*/ 23 w 30"/>
                    <a:gd name="T33" fmla="*/ 2 h 23"/>
                    <a:gd name="T34" fmla="*/ 23 w 30"/>
                    <a:gd name="T35" fmla="*/ 2 h 23"/>
                    <a:gd name="T36" fmla="*/ 9 w 30"/>
                    <a:gd name="T37" fmla="*/ 0 h 23"/>
                    <a:gd name="T38" fmla="*/ 9 w 30"/>
                    <a:gd name="T39" fmla="*/ 0 h 23"/>
                    <a:gd name="T40" fmla="*/ 9 w 30"/>
                    <a:gd name="T41" fmla="*/ 0 h 23"/>
                    <a:gd name="T42" fmla="*/ 9 w 30"/>
                    <a:gd name="T43" fmla="*/ 0 h 23"/>
                    <a:gd name="T44" fmla="*/ 9 w 30"/>
                    <a:gd name="T45" fmla="*/ 0 h 23"/>
                    <a:gd name="T46" fmla="*/ 9 w 30"/>
                    <a:gd name="T47" fmla="*/ 0 h 23"/>
                    <a:gd name="T48" fmla="*/ 9 w 30"/>
                    <a:gd name="T49" fmla="*/ 0 h 23"/>
                    <a:gd name="T50" fmla="*/ 0 w 30"/>
                    <a:gd name="T51" fmla="*/ 6 h 23"/>
                    <a:gd name="T52" fmla="*/ 0 w 30"/>
                    <a:gd name="T53" fmla="*/ 6 h 23"/>
                    <a:gd name="T54" fmla="*/ 0 w 30"/>
                    <a:gd name="T55" fmla="*/ 6 h 23"/>
                    <a:gd name="T56" fmla="*/ 0 w 30"/>
                    <a:gd name="T57" fmla="*/ 6 h 23"/>
                    <a:gd name="T58" fmla="*/ 6 w 30"/>
                    <a:gd name="T59" fmla="*/ 14 h 23"/>
                    <a:gd name="T60" fmla="*/ 6 w 30"/>
                    <a:gd name="T61" fmla="*/ 14 h 23"/>
                    <a:gd name="T62" fmla="*/ 6 w 30"/>
                    <a:gd name="T63" fmla="*/ 14 h 23"/>
                    <a:gd name="T64" fmla="*/ 6 w 30"/>
                    <a:gd name="T65" fmla="*/ 14 h 23"/>
                    <a:gd name="T66" fmla="*/ 6 w 30"/>
                    <a:gd name="T67" fmla="*/ 14 h 23"/>
                    <a:gd name="T68" fmla="*/ 6 w 30"/>
                    <a:gd name="T69" fmla="*/ 14 h 23"/>
                    <a:gd name="T70" fmla="*/ 6 w 30"/>
                    <a:gd name="T71" fmla="*/ 14 h 23"/>
                    <a:gd name="T72" fmla="*/ 6 w 30"/>
                    <a:gd name="T73" fmla="*/ 14 h 23"/>
                    <a:gd name="T74" fmla="*/ 6 w 30"/>
                    <a:gd name="T75" fmla="*/ 14 h 23"/>
                    <a:gd name="T76" fmla="*/ 6 w 30"/>
                    <a:gd name="T77" fmla="*/ 14 h 23"/>
                    <a:gd name="T78" fmla="*/ 6 w 30"/>
                    <a:gd name="T79" fmla="*/ 14 h 23"/>
                    <a:gd name="T80" fmla="*/ 13 w 30"/>
                    <a:gd name="T81" fmla="*/ 23 h 23"/>
                    <a:gd name="T82" fmla="*/ 13 w 30"/>
                    <a:gd name="T83" fmla="*/ 23 h 23"/>
                    <a:gd name="T84" fmla="*/ 13 w 30"/>
                    <a:gd name="T85" fmla="*/ 23 h 23"/>
                    <a:gd name="T86" fmla="*/ 13 w 30"/>
                    <a:gd name="T87" fmla="*/ 23 h 23"/>
                    <a:gd name="T88" fmla="*/ 13 w 30"/>
                    <a:gd name="T89" fmla="*/ 23 h 23"/>
                    <a:gd name="T90" fmla="*/ 21 w 30"/>
                    <a:gd name="T91" fmla="*/ 17 h 23"/>
                    <a:gd name="T92" fmla="*/ 21 w 30"/>
                    <a:gd name="T93" fmla="*/ 17 h 23"/>
                    <a:gd name="T94" fmla="*/ 21 w 30"/>
                    <a:gd name="T95" fmla="*/ 17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0" h="23">
                      <a:moveTo>
                        <a:pt x="21" y="17"/>
                      </a:move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30" y="10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58" name="Freeform 702">
                  <a:extLst>
                    <a:ext uri="{FF2B5EF4-FFF2-40B4-BE49-F238E27FC236}">
                      <a16:creationId xmlns:a16="http://schemas.microsoft.com/office/drawing/2014/main" id="{458D65CB-8F87-49C4-8C6E-DE3ED212FD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6" y="2463"/>
                  <a:ext cx="9" cy="9"/>
                </a:xfrm>
                <a:custGeom>
                  <a:avLst/>
                  <a:gdLst>
                    <a:gd name="T0" fmla="*/ 21 w 29"/>
                    <a:gd name="T1" fmla="*/ 22 h 28"/>
                    <a:gd name="T2" fmla="*/ 21 w 29"/>
                    <a:gd name="T3" fmla="*/ 22 h 28"/>
                    <a:gd name="T4" fmla="*/ 29 w 29"/>
                    <a:gd name="T5" fmla="*/ 15 h 28"/>
                    <a:gd name="T6" fmla="*/ 29 w 29"/>
                    <a:gd name="T7" fmla="*/ 15 h 28"/>
                    <a:gd name="T8" fmla="*/ 29 w 29"/>
                    <a:gd name="T9" fmla="*/ 15 h 28"/>
                    <a:gd name="T10" fmla="*/ 29 w 29"/>
                    <a:gd name="T11" fmla="*/ 15 h 28"/>
                    <a:gd name="T12" fmla="*/ 29 w 29"/>
                    <a:gd name="T13" fmla="*/ 15 h 28"/>
                    <a:gd name="T14" fmla="*/ 29 w 29"/>
                    <a:gd name="T15" fmla="*/ 15 h 28"/>
                    <a:gd name="T16" fmla="*/ 29 w 29"/>
                    <a:gd name="T17" fmla="*/ 15 h 28"/>
                    <a:gd name="T18" fmla="*/ 29 w 29"/>
                    <a:gd name="T19" fmla="*/ 15 h 28"/>
                    <a:gd name="T20" fmla="*/ 16 w 29"/>
                    <a:gd name="T21" fmla="*/ 0 h 28"/>
                    <a:gd name="T22" fmla="*/ 16 w 29"/>
                    <a:gd name="T23" fmla="*/ 0 h 28"/>
                    <a:gd name="T24" fmla="*/ 16 w 29"/>
                    <a:gd name="T25" fmla="*/ 0 h 28"/>
                    <a:gd name="T26" fmla="*/ 16 w 29"/>
                    <a:gd name="T27" fmla="*/ 0 h 28"/>
                    <a:gd name="T28" fmla="*/ 16 w 29"/>
                    <a:gd name="T29" fmla="*/ 0 h 28"/>
                    <a:gd name="T30" fmla="*/ 16 w 29"/>
                    <a:gd name="T31" fmla="*/ 0 h 28"/>
                    <a:gd name="T32" fmla="*/ 16 w 29"/>
                    <a:gd name="T33" fmla="*/ 0 h 28"/>
                    <a:gd name="T34" fmla="*/ 16 w 29"/>
                    <a:gd name="T35" fmla="*/ 0 h 28"/>
                    <a:gd name="T36" fmla="*/ 16 w 29"/>
                    <a:gd name="T37" fmla="*/ 0 h 28"/>
                    <a:gd name="T38" fmla="*/ 16 w 29"/>
                    <a:gd name="T39" fmla="*/ 0 h 28"/>
                    <a:gd name="T40" fmla="*/ 16 w 29"/>
                    <a:gd name="T41" fmla="*/ 0 h 28"/>
                    <a:gd name="T42" fmla="*/ 16 w 29"/>
                    <a:gd name="T43" fmla="*/ 0 h 28"/>
                    <a:gd name="T44" fmla="*/ 16 w 29"/>
                    <a:gd name="T45" fmla="*/ 0 h 28"/>
                    <a:gd name="T46" fmla="*/ 16 w 29"/>
                    <a:gd name="T47" fmla="*/ 0 h 28"/>
                    <a:gd name="T48" fmla="*/ 8 w 29"/>
                    <a:gd name="T49" fmla="*/ 5 h 28"/>
                    <a:gd name="T50" fmla="*/ 8 w 29"/>
                    <a:gd name="T51" fmla="*/ 5 h 28"/>
                    <a:gd name="T52" fmla="*/ 8 w 29"/>
                    <a:gd name="T53" fmla="*/ 5 h 28"/>
                    <a:gd name="T54" fmla="*/ 8 w 29"/>
                    <a:gd name="T55" fmla="*/ 5 h 28"/>
                    <a:gd name="T56" fmla="*/ 8 w 29"/>
                    <a:gd name="T57" fmla="*/ 5 h 28"/>
                    <a:gd name="T58" fmla="*/ 0 w 29"/>
                    <a:gd name="T59" fmla="*/ 11 h 28"/>
                    <a:gd name="T60" fmla="*/ 0 w 29"/>
                    <a:gd name="T61" fmla="*/ 11 h 28"/>
                    <a:gd name="T62" fmla="*/ 0 w 29"/>
                    <a:gd name="T63" fmla="*/ 11 h 28"/>
                    <a:gd name="T64" fmla="*/ 0 w 29"/>
                    <a:gd name="T65" fmla="*/ 11 h 28"/>
                    <a:gd name="T66" fmla="*/ 0 w 29"/>
                    <a:gd name="T67" fmla="*/ 11 h 28"/>
                    <a:gd name="T68" fmla="*/ 0 w 29"/>
                    <a:gd name="T69" fmla="*/ 11 h 28"/>
                    <a:gd name="T70" fmla="*/ 0 w 29"/>
                    <a:gd name="T71" fmla="*/ 11 h 28"/>
                    <a:gd name="T72" fmla="*/ 0 w 29"/>
                    <a:gd name="T73" fmla="*/ 11 h 28"/>
                    <a:gd name="T74" fmla="*/ 0 w 29"/>
                    <a:gd name="T75" fmla="*/ 11 h 28"/>
                    <a:gd name="T76" fmla="*/ 0 w 29"/>
                    <a:gd name="T77" fmla="*/ 11 h 28"/>
                    <a:gd name="T78" fmla="*/ 0 w 29"/>
                    <a:gd name="T79" fmla="*/ 11 h 28"/>
                    <a:gd name="T80" fmla="*/ 12 w 29"/>
                    <a:gd name="T81" fmla="*/ 28 h 28"/>
                    <a:gd name="T82" fmla="*/ 12 w 29"/>
                    <a:gd name="T83" fmla="*/ 28 h 28"/>
                    <a:gd name="T84" fmla="*/ 12 w 29"/>
                    <a:gd name="T85" fmla="*/ 28 h 28"/>
                    <a:gd name="T86" fmla="*/ 12 w 29"/>
                    <a:gd name="T87" fmla="*/ 28 h 28"/>
                    <a:gd name="T88" fmla="*/ 12 w 29"/>
                    <a:gd name="T89" fmla="*/ 28 h 28"/>
                    <a:gd name="T90" fmla="*/ 21 w 29"/>
                    <a:gd name="T91" fmla="*/ 22 h 28"/>
                    <a:gd name="T92" fmla="*/ 21 w 29"/>
                    <a:gd name="T93" fmla="*/ 22 h 28"/>
                    <a:gd name="T94" fmla="*/ 21 w 29"/>
                    <a:gd name="T95" fmla="*/ 22 h 28"/>
                    <a:gd name="T96" fmla="*/ 21 w 29"/>
                    <a:gd name="T97" fmla="*/ 2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9" h="28">
                      <a:moveTo>
                        <a:pt x="21" y="22"/>
                      </a:moveTo>
                      <a:lnTo>
                        <a:pt x="21" y="22"/>
                      </a:lnTo>
                      <a:lnTo>
                        <a:pt x="29" y="15"/>
                      </a:lnTo>
                      <a:lnTo>
                        <a:pt x="29" y="15"/>
                      </a:lnTo>
                      <a:lnTo>
                        <a:pt x="29" y="15"/>
                      </a:lnTo>
                      <a:lnTo>
                        <a:pt x="29" y="15"/>
                      </a:lnTo>
                      <a:lnTo>
                        <a:pt x="29" y="15"/>
                      </a:lnTo>
                      <a:lnTo>
                        <a:pt x="29" y="15"/>
                      </a:lnTo>
                      <a:lnTo>
                        <a:pt x="29" y="15"/>
                      </a:lnTo>
                      <a:lnTo>
                        <a:pt x="29" y="15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59" name="Freeform 703">
                  <a:extLst>
                    <a:ext uri="{FF2B5EF4-FFF2-40B4-BE49-F238E27FC236}">
                      <a16:creationId xmlns:a16="http://schemas.microsoft.com/office/drawing/2014/main" id="{4ED0B14B-DA32-45D4-AAC3-A2FE66B621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54" y="2458"/>
                  <a:ext cx="10" cy="10"/>
                </a:xfrm>
                <a:custGeom>
                  <a:avLst/>
                  <a:gdLst>
                    <a:gd name="T0" fmla="*/ 21 w 29"/>
                    <a:gd name="T1" fmla="*/ 24 h 30"/>
                    <a:gd name="T2" fmla="*/ 21 w 29"/>
                    <a:gd name="T3" fmla="*/ 24 h 30"/>
                    <a:gd name="T4" fmla="*/ 21 w 29"/>
                    <a:gd name="T5" fmla="*/ 24 h 30"/>
                    <a:gd name="T6" fmla="*/ 21 w 29"/>
                    <a:gd name="T7" fmla="*/ 24 h 30"/>
                    <a:gd name="T8" fmla="*/ 21 w 29"/>
                    <a:gd name="T9" fmla="*/ 24 h 30"/>
                    <a:gd name="T10" fmla="*/ 29 w 29"/>
                    <a:gd name="T11" fmla="*/ 17 h 30"/>
                    <a:gd name="T12" fmla="*/ 29 w 29"/>
                    <a:gd name="T13" fmla="*/ 17 h 30"/>
                    <a:gd name="T14" fmla="*/ 29 w 29"/>
                    <a:gd name="T15" fmla="*/ 17 h 30"/>
                    <a:gd name="T16" fmla="*/ 22 w 29"/>
                    <a:gd name="T17" fmla="*/ 9 h 30"/>
                    <a:gd name="T18" fmla="*/ 22 w 29"/>
                    <a:gd name="T19" fmla="*/ 9 h 30"/>
                    <a:gd name="T20" fmla="*/ 22 w 29"/>
                    <a:gd name="T21" fmla="*/ 9 h 30"/>
                    <a:gd name="T22" fmla="*/ 22 w 29"/>
                    <a:gd name="T23" fmla="*/ 9 h 30"/>
                    <a:gd name="T24" fmla="*/ 22 w 29"/>
                    <a:gd name="T25" fmla="*/ 9 h 30"/>
                    <a:gd name="T26" fmla="*/ 22 w 29"/>
                    <a:gd name="T27" fmla="*/ 9 h 30"/>
                    <a:gd name="T28" fmla="*/ 22 w 29"/>
                    <a:gd name="T29" fmla="*/ 9 h 30"/>
                    <a:gd name="T30" fmla="*/ 17 w 29"/>
                    <a:gd name="T31" fmla="*/ 0 h 30"/>
                    <a:gd name="T32" fmla="*/ 17 w 29"/>
                    <a:gd name="T33" fmla="*/ 0 h 30"/>
                    <a:gd name="T34" fmla="*/ 17 w 29"/>
                    <a:gd name="T35" fmla="*/ 0 h 30"/>
                    <a:gd name="T36" fmla="*/ 17 w 29"/>
                    <a:gd name="T37" fmla="*/ 0 h 30"/>
                    <a:gd name="T38" fmla="*/ 17 w 29"/>
                    <a:gd name="T39" fmla="*/ 0 h 30"/>
                    <a:gd name="T40" fmla="*/ 17 w 29"/>
                    <a:gd name="T41" fmla="*/ 0 h 30"/>
                    <a:gd name="T42" fmla="*/ 8 w 29"/>
                    <a:gd name="T43" fmla="*/ 7 h 30"/>
                    <a:gd name="T44" fmla="*/ 8 w 29"/>
                    <a:gd name="T45" fmla="*/ 7 h 30"/>
                    <a:gd name="T46" fmla="*/ 8 w 29"/>
                    <a:gd name="T47" fmla="*/ 7 h 30"/>
                    <a:gd name="T48" fmla="*/ 8 w 29"/>
                    <a:gd name="T49" fmla="*/ 7 h 30"/>
                    <a:gd name="T50" fmla="*/ 8 w 29"/>
                    <a:gd name="T51" fmla="*/ 7 h 30"/>
                    <a:gd name="T52" fmla="*/ 8 w 29"/>
                    <a:gd name="T53" fmla="*/ 7 h 30"/>
                    <a:gd name="T54" fmla="*/ 8 w 29"/>
                    <a:gd name="T55" fmla="*/ 7 h 30"/>
                    <a:gd name="T56" fmla="*/ 8 w 29"/>
                    <a:gd name="T57" fmla="*/ 7 h 30"/>
                    <a:gd name="T58" fmla="*/ 0 w 29"/>
                    <a:gd name="T59" fmla="*/ 13 h 30"/>
                    <a:gd name="T60" fmla="*/ 0 w 29"/>
                    <a:gd name="T61" fmla="*/ 13 h 30"/>
                    <a:gd name="T62" fmla="*/ 0 w 29"/>
                    <a:gd name="T63" fmla="*/ 13 h 30"/>
                    <a:gd name="T64" fmla="*/ 0 w 29"/>
                    <a:gd name="T65" fmla="*/ 13 h 30"/>
                    <a:gd name="T66" fmla="*/ 0 w 29"/>
                    <a:gd name="T67" fmla="*/ 13 h 30"/>
                    <a:gd name="T68" fmla="*/ 7 w 29"/>
                    <a:gd name="T69" fmla="*/ 21 h 30"/>
                    <a:gd name="T70" fmla="*/ 7 w 29"/>
                    <a:gd name="T71" fmla="*/ 21 h 30"/>
                    <a:gd name="T72" fmla="*/ 7 w 29"/>
                    <a:gd name="T73" fmla="*/ 21 h 30"/>
                    <a:gd name="T74" fmla="*/ 7 w 29"/>
                    <a:gd name="T75" fmla="*/ 21 h 30"/>
                    <a:gd name="T76" fmla="*/ 7 w 29"/>
                    <a:gd name="T77" fmla="*/ 21 h 30"/>
                    <a:gd name="T78" fmla="*/ 7 w 29"/>
                    <a:gd name="T79" fmla="*/ 21 h 30"/>
                    <a:gd name="T80" fmla="*/ 7 w 29"/>
                    <a:gd name="T81" fmla="*/ 21 h 30"/>
                    <a:gd name="T82" fmla="*/ 7 w 29"/>
                    <a:gd name="T83" fmla="*/ 21 h 30"/>
                    <a:gd name="T84" fmla="*/ 7 w 29"/>
                    <a:gd name="T85" fmla="*/ 21 h 30"/>
                    <a:gd name="T86" fmla="*/ 12 w 29"/>
                    <a:gd name="T87" fmla="*/ 30 h 30"/>
                    <a:gd name="T88" fmla="*/ 12 w 29"/>
                    <a:gd name="T89" fmla="*/ 30 h 30"/>
                    <a:gd name="T90" fmla="*/ 21 w 29"/>
                    <a:gd name="T91" fmla="*/ 24 h 30"/>
                    <a:gd name="T92" fmla="*/ 21 w 29"/>
                    <a:gd name="T93" fmla="*/ 24 h 30"/>
                    <a:gd name="T94" fmla="*/ 21 w 29"/>
                    <a:gd name="T95" fmla="*/ 24 h 30"/>
                    <a:gd name="T96" fmla="*/ 21 w 29"/>
                    <a:gd name="T97" fmla="*/ 2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9" h="30">
                      <a:moveTo>
                        <a:pt x="21" y="24"/>
                      </a:move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2" y="9"/>
                      </a:lnTo>
                      <a:lnTo>
                        <a:pt x="22" y="9"/>
                      </a:lnTo>
                      <a:lnTo>
                        <a:pt x="22" y="9"/>
                      </a:lnTo>
                      <a:lnTo>
                        <a:pt x="22" y="9"/>
                      </a:lnTo>
                      <a:lnTo>
                        <a:pt x="22" y="9"/>
                      </a:lnTo>
                      <a:lnTo>
                        <a:pt x="22" y="9"/>
                      </a:lnTo>
                      <a:lnTo>
                        <a:pt x="22" y="9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12" y="30"/>
                      </a:lnTo>
                      <a:lnTo>
                        <a:pt x="12" y="30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60" name="Freeform 704">
                  <a:extLst>
                    <a:ext uri="{FF2B5EF4-FFF2-40B4-BE49-F238E27FC236}">
                      <a16:creationId xmlns:a16="http://schemas.microsoft.com/office/drawing/2014/main" id="{AFF6B7A8-A99D-465B-B50B-99DE6EEC4B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3" y="2457"/>
                  <a:ext cx="10" cy="10"/>
                </a:xfrm>
                <a:custGeom>
                  <a:avLst/>
                  <a:gdLst>
                    <a:gd name="T0" fmla="*/ 21 w 30"/>
                    <a:gd name="T1" fmla="*/ 22 h 28"/>
                    <a:gd name="T2" fmla="*/ 21 w 30"/>
                    <a:gd name="T3" fmla="*/ 22 h 28"/>
                    <a:gd name="T4" fmla="*/ 21 w 30"/>
                    <a:gd name="T5" fmla="*/ 22 h 28"/>
                    <a:gd name="T6" fmla="*/ 21 w 30"/>
                    <a:gd name="T7" fmla="*/ 22 h 28"/>
                    <a:gd name="T8" fmla="*/ 21 w 30"/>
                    <a:gd name="T9" fmla="*/ 22 h 28"/>
                    <a:gd name="T10" fmla="*/ 21 w 30"/>
                    <a:gd name="T11" fmla="*/ 22 h 28"/>
                    <a:gd name="T12" fmla="*/ 21 w 30"/>
                    <a:gd name="T13" fmla="*/ 22 h 28"/>
                    <a:gd name="T14" fmla="*/ 30 w 30"/>
                    <a:gd name="T15" fmla="*/ 17 h 28"/>
                    <a:gd name="T16" fmla="*/ 30 w 30"/>
                    <a:gd name="T17" fmla="*/ 17 h 28"/>
                    <a:gd name="T18" fmla="*/ 30 w 30"/>
                    <a:gd name="T19" fmla="*/ 17 h 28"/>
                    <a:gd name="T20" fmla="*/ 30 w 30"/>
                    <a:gd name="T21" fmla="*/ 17 h 28"/>
                    <a:gd name="T22" fmla="*/ 17 w 30"/>
                    <a:gd name="T23" fmla="*/ 0 h 28"/>
                    <a:gd name="T24" fmla="*/ 17 w 30"/>
                    <a:gd name="T25" fmla="*/ 0 h 28"/>
                    <a:gd name="T26" fmla="*/ 17 w 30"/>
                    <a:gd name="T27" fmla="*/ 0 h 28"/>
                    <a:gd name="T28" fmla="*/ 17 w 30"/>
                    <a:gd name="T29" fmla="*/ 0 h 28"/>
                    <a:gd name="T30" fmla="*/ 17 w 30"/>
                    <a:gd name="T31" fmla="*/ 0 h 28"/>
                    <a:gd name="T32" fmla="*/ 17 w 30"/>
                    <a:gd name="T33" fmla="*/ 0 h 28"/>
                    <a:gd name="T34" fmla="*/ 17 w 30"/>
                    <a:gd name="T35" fmla="*/ 0 h 28"/>
                    <a:gd name="T36" fmla="*/ 9 w 30"/>
                    <a:gd name="T37" fmla="*/ 6 h 28"/>
                    <a:gd name="T38" fmla="*/ 9 w 30"/>
                    <a:gd name="T39" fmla="*/ 6 h 28"/>
                    <a:gd name="T40" fmla="*/ 9 w 30"/>
                    <a:gd name="T41" fmla="*/ 6 h 28"/>
                    <a:gd name="T42" fmla="*/ 9 w 30"/>
                    <a:gd name="T43" fmla="*/ 6 h 28"/>
                    <a:gd name="T44" fmla="*/ 9 w 30"/>
                    <a:gd name="T45" fmla="*/ 6 h 28"/>
                    <a:gd name="T46" fmla="*/ 9 w 30"/>
                    <a:gd name="T47" fmla="*/ 6 h 28"/>
                    <a:gd name="T48" fmla="*/ 9 w 30"/>
                    <a:gd name="T49" fmla="*/ 6 h 28"/>
                    <a:gd name="T50" fmla="*/ 9 w 30"/>
                    <a:gd name="T51" fmla="*/ 6 h 28"/>
                    <a:gd name="T52" fmla="*/ 9 w 30"/>
                    <a:gd name="T53" fmla="*/ 6 h 28"/>
                    <a:gd name="T54" fmla="*/ 0 w 30"/>
                    <a:gd name="T55" fmla="*/ 13 h 28"/>
                    <a:gd name="T56" fmla="*/ 0 w 30"/>
                    <a:gd name="T57" fmla="*/ 13 h 28"/>
                    <a:gd name="T58" fmla="*/ 0 w 30"/>
                    <a:gd name="T59" fmla="*/ 13 h 28"/>
                    <a:gd name="T60" fmla="*/ 0 w 30"/>
                    <a:gd name="T61" fmla="*/ 13 h 28"/>
                    <a:gd name="T62" fmla="*/ 0 w 30"/>
                    <a:gd name="T63" fmla="*/ 13 h 28"/>
                    <a:gd name="T64" fmla="*/ 0 w 30"/>
                    <a:gd name="T65" fmla="*/ 13 h 28"/>
                    <a:gd name="T66" fmla="*/ 0 w 30"/>
                    <a:gd name="T67" fmla="*/ 13 h 28"/>
                    <a:gd name="T68" fmla="*/ 0 w 30"/>
                    <a:gd name="T69" fmla="*/ 13 h 28"/>
                    <a:gd name="T70" fmla="*/ 0 w 30"/>
                    <a:gd name="T71" fmla="*/ 13 h 28"/>
                    <a:gd name="T72" fmla="*/ 0 w 30"/>
                    <a:gd name="T73" fmla="*/ 13 h 28"/>
                    <a:gd name="T74" fmla="*/ 13 w 30"/>
                    <a:gd name="T75" fmla="*/ 28 h 28"/>
                    <a:gd name="T76" fmla="*/ 13 w 30"/>
                    <a:gd name="T77" fmla="*/ 28 h 28"/>
                    <a:gd name="T78" fmla="*/ 13 w 30"/>
                    <a:gd name="T79" fmla="*/ 28 h 28"/>
                    <a:gd name="T80" fmla="*/ 13 w 30"/>
                    <a:gd name="T81" fmla="*/ 28 h 28"/>
                    <a:gd name="T82" fmla="*/ 13 w 30"/>
                    <a:gd name="T83" fmla="*/ 28 h 28"/>
                    <a:gd name="T84" fmla="*/ 13 w 30"/>
                    <a:gd name="T85" fmla="*/ 28 h 28"/>
                    <a:gd name="T86" fmla="*/ 13 w 30"/>
                    <a:gd name="T87" fmla="*/ 28 h 28"/>
                    <a:gd name="T88" fmla="*/ 21 w 30"/>
                    <a:gd name="T89" fmla="*/ 22 h 28"/>
                    <a:gd name="T90" fmla="*/ 21 w 30"/>
                    <a:gd name="T91" fmla="*/ 22 h 28"/>
                    <a:gd name="T92" fmla="*/ 21 w 30"/>
                    <a:gd name="T93" fmla="*/ 2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0" h="28">
                      <a:moveTo>
                        <a:pt x="21" y="22"/>
                      </a:move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61" name="Freeform 705">
                  <a:extLst>
                    <a:ext uri="{FF2B5EF4-FFF2-40B4-BE49-F238E27FC236}">
                      <a16:creationId xmlns:a16="http://schemas.microsoft.com/office/drawing/2014/main" id="{AABF38E6-124C-4146-8C83-4E7AD42B55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9" y="2457"/>
                  <a:ext cx="8" cy="8"/>
                </a:xfrm>
                <a:custGeom>
                  <a:avLst/>
                  <a:gdLst>
                    <a:gd name="T0" fmla="*/ 13 w 24"/>
                    <a:gd name="T1" fmla="*/ 22 h 22"/>
                    <a:gd name="T2" fmla="*/ 21 w 24"/>
                    <a:gd name="T3" fmla="*/ 15 h 22"/>
                    <a:gd name="T4" fmla="*/ 21 w 24"/>
                    <a:gd name="T5" fmla="*/ 15 h 22"/>
                    <a:gd name="T6" fmla="*/ 21 w 24"/>
                    <a:gd name="T7" fmla="*/ 15 h 22"/>
                    <a:gd name="T8" fmla="*/ 21 w 24"/>
                    <a:gd name="T9" fmla="*/ 15 h 22"/>
                    <a:gd name="T10" fmla="*/ 16 w 24"/>
                    <a:gd name="T11" fmla="*/ 8 h 22"/>
                    <a:gd name="T12" fmla="*/ 16 w 24"/>
                    <a:gd name="T13" fmla="*/ 8 h 22"/>
                    <a:gd name="T14" fmla="*/ 16 w 24"/>
                    <a:gd name="T15" fmla="*/ 8 h 22"/>
                    <a:gd name="T16" fmla="*/ 16 w 24"/>
                    <a:gd name="T17" fmla="*/ 8 h 22"/>
                    <a:gd name="T18" fmla="*/ 16 w 24"/>
                    <a:gd name="T19" fmla="*/ 8 h 22"/>
                    <a:gd name="T20" fmla="*/ 16 w 24"/>
                    <a:gd name="T21" fmla="*/ 8 h 22"/>
                    <a:gd name="T22" fmla="*/ 16 w 24"/>
                    <a:gd name="T23" fmla="*/ 8 h 22"/>
                    <a:gd name="T24" fmla="*/ 24 w 24"/>
                    <a:gd name="T25" fmla="*/ 1 h 22"/>
                    <a:gd name="T26" fmla="*/ 16 w 24"/>
                    <a:gd name="T27" fmla="*/ 8 h 22"/>
                    <a:gd name="T28" fmla="*/ 16 w 24"/>
                    <a:gd name="T29" fmla="*/ 8 h 22"/>
                    <a:gd name="T30" fmla="*/ 16 w 24"/>
                    <a:gd name="T31" fmla="*/ 8 h 22"/>
                    <a:gd name="T32" fmla="*/ 10 w 24"/>
                    <a:gd name="T33" fmla="*/ 0 h 22"/>
                    <a:gd name="T34" fmla="*/ 10 w 24"/>
                    <a:gd name="T35" fmla="*/ 0 h 22"/>
                    <a:gd name="T36" fmla="*/ 10 w 24"/>
                    <a:gd name="T37" fmla="*/ 0 h 22"/>
                    <a:gd name="T38" fmla="*/ 10 w 24"/>
                    <a:gd name="T39" fmla="*/ 0 h 22"/>
                    <a:gd name="T40" fmla="*/ 10 w 24"/>
                    <a:gd name="T41" fmla="*/ 0 h 22"/>
                    <a:gd name="T42" fmla="*/ 10 w 24"/>
                    <a:gd name="T43" fmla="*/ 0 h 22"/>
                    <a:gd name="T44" fmla="*/ 10 w 24"/>
                    <a:gd name="T45" fmla="*/ 0 h 22"/>
                    <a:gd name="T46" fmla="*/ 10 w 24"/>
                    <a:gd name="T47" fmla="*/ 0 h 22"/>
                    <a:gd name="T48" fmla="*/ 10 w 24"/>
                    <a:gd name="T49" fmla="*/ 0 h 22"/>
                    <a:gd name="T50" fmla="*/ 10 w 24"/>
                    <a:gd name="T51" fmla="*/ 0 h 22"/>
                    <a:gd name="T52" fmla="*/ 10 w 24"/>
                    <a:gd name="T53" fmla="*/ 0 h 22"/>
                    <a:gd name="T54" fmla="*/ 10 w 24"/>
                    <a:gd name="T55" fmla="*/ 0 h 22"/>
                    <a:gd name="T56" fmla="*/ 10 w 24"/>
                    <a:gd name="T57" fmla="*/ 0 h 22"/>
                    <a:gd name="T58" fmla="*/ 0 w 24"/>
                    <a:gd name="T59" fmla="*/ 5 h 22"/>
                    <a:gd name="T60" fmla="*/ 0 w 24"/>
                    <a:gd name="T61" fmla="*/ 5 h 22"/>
                    <a:gd name="T62" fmla="*/ 0 w 24"/>
                    <a:gd name="T63" fmla="*/ 5 h 22"/>
                    <a:gd name="T64" fmla="*/ 0 w 24"/>
                    <a:gd name="T65" fmla="*/ 5 h 22"/>
                    <a:gd name="T66" fmla="*/ 0 w 24"/>
                    <a:gd name="T67" fmla="*/ 5 h 22"/>
                    <a:gd name="T68" fmla="*/ 0 w 24"/>
                    <a:gd name="T69" fmla="*/ 5 h 22"/>
                    <a:gd name="T70" fmla="*/ 0 w 24"/>
                    <a:gd name="T71" fmla="*/ 5 h 22"/>
                    <a:gd name="T72" fmla="*/ 0 w 24"/>
                    <a:gd name="T73" fmla="*/ 5 h 22"/>
                    <a:gd name="T74" fmla="*/ 7 w 24"/>
                    <a:gd name="T75" fmla="*/ 14 h 22"/>
                    <a:gd name="T76" fmla="*/ 7 w 24"/>
                    <a:gd name="T77" fmla="*/ 14 h 22"/>
                    <a:gd name="T78" fmla="*/ 7 w 24"/>
                    <a:gd name="T79" fmla="*/ 14 h 22"/>
                    <a:gd name="T80" fmla="*/ 7 w 24"/>
                    <a:gd name="T81" fmla="*/ 14 h 22"/>
                    <a:gd name="T82" fmla="*/ 7 w 24"/>
                    <a:gd name="T83" fmla="*/ 14 h 22"/>
                    <a:gd name="T84" fmla="*/ 7 w 24"/>
                    <a:gd name="T85" fmla="*/ 14 h 22"/>
                    <a:gd name="T86" fmla="*/ 7 w 24"/>
                    <a:gd name="T87" fmla="*/ 14 h 22"/>
                    <a:gd name="T88" fmla="*/ 7 w 24"/>
                    <a:gd name="T89" fmla="*/ 14 h 22"/>
                    <a:gd name="T90" fmla="*/ 7 w 24"/>
                    <a:gd name="T91" fmla="*/ 14 h 22"/>
                    <a:gd name="T92" fmla="*/ 7 w 24"/>
                    <a:gd name="T93" fmla="*/ 14 h 22"/>
                    <a:gd name="T94" fmla="*/ 13 w 24"/>
                    <a:gd name="T95" fmla="*/ 22 h 22"/>
                    <a:gd name="T96" fmla="*/ 13 w 24"/>
                    <a:gd name="T97" fmla="*/ 22 h 22"/>
                    <a:gd name="T98" fmla="*/ 13 w 24"/>
                    <a:gd name="T99" fmla="*/ 22 h 22"/>
                    <a:gd name="T100" fmla="*/ 21 w 24"/>
                    <a:gd name="T101" fmla="*/ 15 h 22"/>
                    <a:gd name="T102" fmla="*/ 21 w 24"/>
                    <a:gd name="T103" fmla="*/ 15 h 22"/>
                    <a:gd name="T104" fmla="*/ 13 w 24"/>
                    <a:gd name="T105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" h="22">
                      <a:moveTo>
                        <a:pt x="13" y="22"/>
                      </a:moveTo>
                      <a:lnTo>
                        <a:pt x="21" y="15"/>
                      </a:lnTo>
                      <a:lnTo>
                        <a:pt x="21" y="15"/>
                      </a:lnTo>
                      <a:lnTo>
                        <a:pt x="21" y="15"/>
                      </a:lnTo>
                      <a:lnTo>
                        <a:pt x="21" y="15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24" y="1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21" y="15"/>
                      </a:lnTo>
                      <a:lnTo>
                        <a:pt x="21" y="15"/>
                      </a:lnTo>
                      <a:lnTo>
                        <a:pt x="13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62" name="Freeform 706">
                  <a:extLst>
                    <a:ext uri="{FF2B5EF4-FFF2-40B4-BE49-F238E27FC236}">
                      <a16:creationId xmlns:a16="http://schemas.microsoft.com/office/drawing/2014/main" id="{6742D03D-DD8C-416B-8ED1-3EEE62AE06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7" y="2453"/>
                  <a:ext cx="10" cy="10"/>
                </a:xfrm>
                <a:custGeom>
                  <a:avLst/>
                  <a:gdLst>
                    <a:gd name="T0" fmla="*/ 21 w 29"/>
                    <a:gd name="T1" fmla="*/ 23 h 30"/>
                    <a:gd name="T2" fmla="*/ 21 w 29"/>
                    <a:gd name="T3" fmla="*/ 23 h 30"/>
                    <a:gd name="T4" fmla="*/ 29 w 29"/>
                    <a:gd name="T5" fmla="*/ 17 h 30"/>
                    <a:gd name="T6" fmla="*/ 29 w 29"/>
                    <a:gd name="T7" fmla="*/ 17 h 30"/>
                    <a:gd name="T8" fmla="*/ 29 w 29"/>
                    <a:gd name="T9" fmla="*/ 17 h 30"/>
                    <a:gd name="T10" fmla="*/ 29 w 29"/>
                    <a:gd name="T11" fmla="*/ 17 h 30"/>
                    <a:gd name="T12" fmla="*/ 29 w 29"/>
                    <a:gd name="T13" fmla="*/ 17 h 30"/>
                    <a:gd name="T14" fmla="*/ 22 w 29"/>
                    <a:gd name="T15" fmla="*/ 9 h 30"/>
                    <a:gd name="T16" fmla="*/ 22 w 29"/>
                    <a:gd name="T17" fmla="*/ 9 h 30"/>
                    <a:gd name="T18" fmla="*/ 22 w 29"/>
                    <a:gd name="T19" fmla="*/ 9 h 30"/>
                    <a:gd name="T20" fmla="*/ 22 w 29"/>
                    <a:gd name="T21" fmla="*/ 9 h 30"/>
                    <a:gd name="T22" fmla="*/ 22 w 29"/>
                    <a:gd name="T23" fmla="*/ 9 h 30"/>
                    <a:gd name="T24" fmla="*/ 22 w 29"/>
                    <a:gd name="T25" fmla="*/ 9 h 30"/>
                    <a:gd name="T26" fmla="*/ 22 w 29"/>
                    <a:gd name="T27" fmla="*/ 9 h 30"/>
                    <a:gd name="T28" fmla="*/ 22 w 29"/>
                    <a:gd name="T29" fmla="*/ 9 h 30"/>
                    <a:gd name="T30" fmla="*/ 22 w 29"/>
                    <a:gd name="T31" fmla="*/ 9 h 30"/>
                    <a:gd name="T32" fmla="*/ 22 w 29"/>
                    <a:gd name="T33" fmla="*/ 9 h 30"/>
                    <a:gd name="T34" fmla="*/ 22 w 29"/>
                    <a:gd name="T35" fmla="*/ 9 h 30"/>
                    <a:gd name="T36" fmla="*/ 22 w 29"/>
                    <a:gd name="T37" fmla="*/ 9 h 30"/>
                    <a:gd name="T38" fmla="*/ 16 w 29"/>
                    <a:gd name="T39" fmla="*/ 0 h 30"/>
                    <a:gd name="T40" fmla="*/ 16 w 29"/>
                    <a:gd name="T41" fmla="*/ 0 h 30"/>
                    <a:gd name="T42" fmla="*/ 8 w 29"/>
                    <a:gd name="T43" fmla="*/ 6 h 30"/>
                    <a:gd name="T44" fmla="*/ 8 w 29"/>
                    <a:gd name="T45" fmla="*/ 6 h 30"/>
                    <a:gd name="T46" fmla="*/ 8 w 29"/>
                    <a:gd name="T47" fmla="*/ 6 h 30"/>
                    <a:gd name="T48" fmla="*/ 8 w 29"/>
                    <a:gd name="T49" fmla="*/ 6 h 30"/>
                    <a:gd name="T50" fmla="*/ 8 w 29"/>
                    <a:gd name="T51" fmla="*/ 6 h 30"/>
                    <a:gd name="T52" fmla="*/ 0 w 29"/>
                    <a:gd name="T53" fmla="*/ 13 h 30"/>
                    <a:gd name="T54" fmla="*/ 5 w 29"/>
                    <a:gd name="T55" fmla="*/ 21 h 30"/>
                    <a:gd name="T56" fmla="*/ 5 w 29"/>
                    <a:gd name="T57" fmla="*/ 21 h 30"/>
                    <a:gd name="T58" fmla="*/ 5 w 29"/>
                    <a:gd name="T59" fmla="*/ 21 h 30"/>
                    <a:gd name="T60" fmla="*/ 5 w 29"/>
                    <a:gd name="T61" fmla="*/ 21 h 30"/>
                    <a:gd name="T62" fmla="*/ 5 w 29"/>
                    <a:gd name="T63" fmla="*/ 21 h 30"/>
                    <a:gd name="T64" fmla="*/ 5 w 29"/>
                    <a:gd name="T65" fmla="*/ 21 h 30"/>
                    <a:gd name="T66" fmla="*/ 5 w 29"/>
                    <a:gd name="T67" fmla="*/ 21 h 30"/>
                    <a:gd name="T68" fmla="*/ 5 w 29"/>
                    <a:gd name="T69" fmla="*/ 21 h 30"/>
                    <a:gd name="T70" fmla="*/ 5 w 29"/>
                    <a:gd name="T71" fmla="*/ 21 h 30"/>
                    <a:gd name="T72" fmla="*/ 5 w 29"/>
                    <a:gd name="T73" fmla="*/ 21 h 30"/>
                    <a:gd name="T74" fmla="*/ 5 w 29"/>
                    <a:gd name="T75" fmla="*/ 21 h 30"/>
                    <a:gd name="T76" fmla="*/ 5 w 29"/>
                    <a:gd name="T77" fmla="*/ 21 h 30"/>
                    <a:gd name="T78" fmla="*/ 5 w 29"/>
                    <a:gd name="T79" fmla="*/ 21 h 30"/>
                    <a:gd name="T80" fmla="*/ 5 w 29"/>
                    <a:gd name="T81" fmla="*/ 21 h 30"/>
                    <a:gd name="T82" fmla="*/ 12 w 29"/>
                    <a:gd name="T83" fmla="*/ 30 h 30"/>
                    <a:gd name="T84" fmla="*/ 12 w 29"/>
                    <a:gd name="T85" fmla="*/ 30 h 30"/>
                    <a:gd name="T86" fmla="*/ 12 w 29"/>
                    <a:gd name="T87" fmla="*/ 30 h 30"/>
                    <a:gd name="T88" fmla="*/ 12 w 29"/>
                    <a:gd name="T89" fmla="*/ 30 h 30"/>
                    <a:gd name="T90" fmla="*/ 21 w 29"/>
                    <a:gd name="T91" fmla="*/ 23 h 30"/>
                    <a:gd name="T92" fmla="*/ 21 w 29"/>
                    <a:gd name="T93" fmla="*/ 23 h 30"/>
                    <a:gd name="T94" fmla="*/ 21 w 29"/>
                    <a:gd name="T95" fmla="*/ 2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9" h="30">
                      <a:moveTo>
                        <a:pt x="21" y="23"/>
                      </a:moveTo>
                      <a:lnTo>
                        <a:pt x="21" y="23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2" y="9"/>
                      </a:lnTo>
                      <a:lnTo>
                        <a:pt x="22" y="9"/>
                      </a:lnTo>
                      <a:lnTo>
                        <a:pt x="22" y="9"/>
                      </a:lnTo>
                      <a:lnTo>
                        <a:pt x="22" y="9"/>
                      </a:lnTo>
                      <a:lnTo>
                        <a:pt x="22" y="9"/>
                      </a:lnTo>
                      <a:lnTo>
                        <a:pt x="22" y="9"/>
                      </a:lnTo>
                      <a:lnTo>
                        <a:pt x="22" y="9"/>
                      </a:lnTo>
                      <a:lnTo>
                        <a:pt x="22" y="9"/>
                      </a:lnTo>
                      <a:lnTo>
                        <a:pt x="22" y="9"/>
                      </a:lnTo>
                      <a:lnTo>
                        <a:pt x="22" y="9"/>
                      </a:lnTo>
                      <a:lnTo>
                        <a:pt x="22" y="9"/>
                      </a:lnTo>
                      <a:lnTo>
                        <a:pt x="22" y="9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1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12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63" name="Freeform 707">
                  <a:extLst>
                    <a:ext uri="{FF2B5EF4-FFF2-40B4-BE49-F238E27FC236}">
                      <a16:creationId xmlns:a16="http://schemas.microsoft.com/office/drawing/2014/main" id="{C390A2FF-D173-4689-831F-389044316B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4" y="2449"/>
                  <a:ext cx="10" cy="10"/>
                </a:xfrm>
                <a:custGeom>
                  <a:avLst/>
                  <a:gdLst>
                    <a:gd name="T0" fmla="*/ 21 w 30"/>
                    <a:gd name="T1" fmla="*/ 24 h 30"/>
                    <a:gd name="T2" fmla="*/ 21 w 30"/>
                    <a:gd name="T3" fmla="*/ 24 h 30"/>
                    <a:gd name="T4" fmla="*/ 21 w 30"/>
                    <a:gd name="T5" fmla="*/ 24 h 30"/>
                    <a:gd name="T6" fmla="*/ 21 w 30"/>
                    <a:gd name="T7" fmla="*/ 24 h 30"/>
                    <a:gd name="T8" fmla="*/ 21 w 30"/>
                    <a:gd name="T9" fmla="*/ 24 h 30"/>
                    <a:gd name="T10" fmla="*/ 21 w 30"/>
                    <a:gd name="T11" fmla="*/ 24 h 30"/>
                    <a:gd name="T12" fmla="*/ 30 w 30"/>
                    <a:gd name="T13" fmla="*/ 17 h 30"/>
                    <a:gd name="T14" fmla="*/ 30 w 30"/>
                    <a:gd name="T15" fmla="*/ 17 h 30"/>
                    <a:gd name="T16" fmla="*/ 30 w 30"/>
                    <a:gd name="T17" fmla="*/ 17 h 30"/>
                    <a:gd name="T18" fmla="*/ 30 w 30"/>
                    <a:gd name="T19" fmla="*/ 17 h 30"/>
                    <a:gd name="T20" fmla="*/ 30 w 30"/>
                    <a:gd name="T21" fmla="*/ 17 h 30"/>
                    <a:gd name="T22" fmla="*/ 17 w 30"/>
                    <a:gd name="T23" fmla="*/ 0 h 30"/>
                    <a:gd name="T24" fmla="*/ 17 w 30"/>
                    <a:gd name="T25" fmla="*/ 0 h 30"/>
                    <a:gd name="T26" fmla="*/ 17 w 30"/>
                    <a:gd name="T27" fmla="*/ 0 h 30"/>
                    <a:gd name="T28" fmla="*/ 17 w 30"/>
                    <a:gd name="T29" fmla="*/ 0 h 30"/>
                    <a:gd name="T30" fmla="*/ 17 w 30"/>
                    <a:gd name="T31" fmla="*/ 0 h 30"/>
                    <a:gd name="T32" fmla="*/ 17 w 30"/>
                    <a:gd name="T33" fmla="*/ 0 h 30"/>
                    <a:gd name="T34" fmla="*/ 17 w 30"/>
                    <a:gd name="T35" fmla="*/ 0 h 30"/>
                    <a:gd name="T36" fmla="*/ 9 w 30"/>
                    <a:gd name="T37" fmla="*/ 7 h 30"/>
                    <a:gd name="T38" fmla="*/ 9 w 30"/>
                    <a:gd name="T39" fmla="*/ 7 h 30"/>
                    <a:gd name="T40" fmla="*/ 9 w 30"/>
                    <a:gd name="T41" fmla="*/ 7 h 30"/>
                    <a:gd name="T42" fmla="*/ 9 w 30"/>
                    <a:gd name="T43" fmla="*/ 7 h 30"/>
                    <a:gd name="T44" fmla="*/ 9 w 30"/>
                    <a:gd name="T45" fmla="*/ 7 h 30"/>
                    <a:gd name="T46" fmla="*/ 9 w 30"/>
                    <a:gd name="T47" fmla="*/ 7 h 30"/>
                    <a:gd name="T48" fmla="*/ 9 w 30"/>
                    <a:gd name="T49" fmla="*/ 7 h 30"/>
                    <a:gd name="T50" fmla="*/ 9 w 30"/>
                    <a:gd name="T51" fmla="*/ 7 h 30"/>
                    <a:gd name="T52" fmla="*/ 0 w 30"/>
                    <a:gd name="T53" fmla="*/ 13 h 30"/>
                    <a:gd name="T54" fmla="*/ 0 w 30"/>
                    <a:gd name="T55" fmla="*/ 13 h 30"/>
                    <a:gd name="T56" fmla="*/ 0 w 30"/>
                    <a:gd name="T57" fmla="*/ 13 h 30"/>
                    <a:gd name="T58" fmla="*/ 0 w 30"/>
                    <a:gd name="T59" fmla="*/ 13 h 30"/>
                    <a:gd name="T60" fmla="*/ 0 w 30"/>
                    <a:gd name="T61" fmla="*/ 13 h 30"/>
                    <a:gd name="T62" fmla="*/ 0 w 30"/>
                    <a:gd name="T63" fmla="*/ 13 h 30"/>
                    <a:gd name="T64" fmla="*/ 0 w 30"/>
                    <a:gd name="T65" fmla="*/ 13 h 30"/>
                    <a:gd name="T66" fmla="*/ 0 w 30"/>
                    <a:gd name="T67" fmla="*/ 13 h 30"/>
                    <a:gd name="T68" fmla="*/ 0 w 30"/>
                    <a:gd name="T69" fmla="*/ 13 h 30"/>
                    <a:gd name="T70" fmla="*/ 0 w 30"/>
                    <a:gd name="T71" fmla="*/ 13 h 30"/>
                    <a:gd name="T72" fmla="*/ 0 w 30"/>
                    <a:gd name="T73" fmla="*/ 13 h 30"/>
                    <a:gd name="T74" fmla="*/ 13 w 30"/>
                    <a:gd name="T75" fmla="*/ 30 h 30"/>
                    <a:gd name="T76" fmla="*/ 13 w 30"/>
                    <a:gd name="T77" fmla="*/ 30 h 30"/>
                    <a:gd name="T78" fmla="*/ 13 w 30"/>
                    <a:gd name="T79" fmla="*/ 30 h 30"/>
                    <a:gd name="T80" fmla="*/ 13 w 30"/>
                    <a:gd name="T81" fmla="*/ 30 h 30"/>
                    <a:gd name="T82" fmla="*/ 13 w 30"/>
                    <a:gd name="T83" fmla="*/ 30 h 30"/>
                    <a:gd name="T84" fmla="*/ 13 w 30"/>
                    <a:gd name="T85" fmla="*/ 30 h 30"/>
                    <a:gd name="T86" fmla="*/ 13 w 30"/>
                    <a:gd name="T87" fmla="*/ 30 h 30"/>
                    <a:gd name="T88" fmla="*/ 13 w 30"/>
                    <a:gd name="T89" fmla="*/ 30 h 30"/>
                    <a:gd name="T90" fmla="*/ 13 w 30"/>
                    <a:gd name="T91" fmla="*/ 30 h 30"/>
                    <a:gd name="T92" fmla="*/ 21 w 30"/>
                    <a:gd name="T93" fmla="*/ 24 h 30"/>
                    <a:gd name="T94" fmla="*/ 21 w 30"/>
                    <a:gd name="T95" fmla="*/ 24 h 30"/>
                    <a:gd name="T96" fmla="*/ 21 w 30"/>
                    <a:gd name="T97" fmla="*/ 2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0" h="30">
                      <a:moveTo>
                        <a:pt x="21" y="24"/>
                      </a:move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64" name="Freeform 708">
                  <a:extLst>
                    <a:ext uri="{FF2B5EF4-FFF2-40B4-BE49-F238E27FC236}">
                      <a16:creationId xmlns:a16="http://schemas.microsoft.com/office/drawing/2014/main" id="{BC34D63C-3F74-4CE1-8E1E-BA84AFAE83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" y="2444"/>
                  <a:ext cx="10" cy="10"/>
                </a:xfrm>
                <a:custGeom>
                  <a:avLst/>
                  <a:gdLst>
                    <a:gd name="T0" fmla="*/ 21 w 30"/>
                    <a:gd name="T1" fmla="*/ 22 h 28"/>
                    <a:gd name="T2" fmla="*/ 21 w 30"/>
                    <a:gd name="T3" fmla="*/ 22 h 28"/>
                    <a:gd name="T4" fmla="*/ 21 w 30"/>
                    <a:gd name="T5" fmla="*/ 22 h 28"/>
                    <a:gd name="T6" fmla="*/ 21 w 30"/>
                    <a:gd name="T7" fmla="*/ 22 h 28"/>
                    <a:gd name="T8" fmla="*/ 21 w 30"/>
                    <a:gd name="T9" fmla="*/ 22 h 28"/>
                    <a:gd name="T10" fmla="*/ 30 w 30"/>
                    <a:gd name="T11" fmla="*/ 17 h 28"/>
                    <a:gd name="T12" fmla="*/ 24 w 30"/>
                    <a:gd name="T13" fmla="*/ 8 h 28"/>
                    <a:gd name="T14" fmla="*/ 24 w 30"/>
                    <a:gd name="T15" fmla="*/ 8 h 28"/>
                    <a:gd name="T16" fmla="*/ 24 w 30"/>
                    <a:gd name="T17" fmla="*/ 8 h 28"/>
                    <a:gd name="T18" fmla="*/ 24 w 30"/>
                    <a:gd name="T19" fmla="*/ 8 h 28"/>
                    <a:gd name="T20" fmla="*/ 24 w 30"/>
                    <a:gd name="T21" fmla="*/ 8 h 28"/>
                    <a:gd name="T22" fmla="*/ 24 w 30"/>
                    <a:gd name="T23" fmla="*/ 8 h 28"/>
                    <a:gd name="T24" fmla="*/ 24 w 30"/>
                    <a:gd name="T25" fmla="*/ 8 h 28"/>
                    <a:gd name="T26" fmla="*/ 24 w 30"/>
                    <a:gd name="T27" fmla="*/ 8 h 28"/>
                    <a:gd name="T28" fmla="*/ 24 w 30"/>
                    <a:gd name="T29" fmla="*/ 8 h 28"/>
                    <a:gd name="T30" fmla="*/ 24 w 30"/>
                    <a:gd name="T31" fmla="*/ 8 h 28"/>
                    <a:gd name="T32" fmla="*/ 24 w 30"/>
                    <a:gd name="T33" fmla="*/ 8 h 28"/>
                    <a:gd name="T34" fmla="*/ 24 w 30"/>
                    <a:gd name="T35" fmla="*/ 8 h 28"/>
                    <a:gd name="T36" fmla="*/ 17 w 30"/>
                    <a:gd name="T37" fmla="*/ 0 h 28"/>
                    <a:gd name="T38" fmla="*/ 17 w 30"/>
                    <a:gd name="T39" fmla="*/ 0 h 28"/>
                    <a:gd name="T40" fmla="*/ 10 w 30"/>
                    <a:gd name="T41" fmla="*/ 6 h 28"/>
                    <a:gd name="T42" fmla="*/ 10 w 30"/>
                    <a:gd name="T43" fmla="*/ 6 h 28"/>
                    <a:gd name="T44" fmla="*/ 10 w 30"/>
                    <a:gd name="T45" fmla="*/ 6 h 28"/>
                    <a:gd name="T46" fmla="*/ 10 w 30"/>
                    <a:gd name="T47" fmla="*/ 6 h 28"/>
                    <a:gd name="T48" fmla="*/ 10 w 30"/>
                    <a:gd name="T49" fmla="*/ 6 h 28"/>
                    <a:gd name="T50" fmla="*/ 10 w 30"/>
                    <a:gd name="T51" fmla="*/ 6 h 28"/>
                    <a:gd name="T52" fmla="*/ 10 w 30"/>
                    <a:gd name="T53" fmla="*/ 6 h 28"/>
                    <a:gd name="T54" fmla="*/ 10 w 30"/>
                    <a:gd name="T55" fmla="*/ 6 h 28"/>
                    <a:gd name="T56" fmla="*/ 0 w 30"/>
                    <a:gd name="T57" fmla="*/ 11 h 28"/>
                    <a:gd name="T58" fmla="*/ 0 w 30"/>
                    <a:gd name="T59" fmla="*/ 11 h 28"/>
                    <a:gd name="T60" fmla="*/ 7 w 30"/>
                    <a:gd name="T61" fmla="*/ 21 h 28"/>
                    <a:gd name="T62" fmla="*/ 7 w 30"/>
                    <a:gd name="T63" fmla="*/ 21 h 28"/>
                    <a:gd name="T64" fmla="*/ 7 w 30"/>
                    <a:gd name="T65" fmla="*/ 21 h 28"/>
                    <a:gd name="T66" fmla="*/ 7 w 30"/>
                    <a:gd name="T67" fmla="*/ 21 h 28"/>
                    <a:gd name="T68" fmla="*/ 7 w 30"/>
                    <a:gd name="T69" fmla="*/ 21 h 28"/>
                    <a:gd name="T70" fmla="*/ 7 w 30"/>
                    <a:gd name="T71" fmla="*/ 21 h 28"/>
                    <a:gd name="T72" fmla="*/ 7 w 30"/>
                    <a:gd name="T73" fmla="*/ 21 h 28"/>
                    <a:gd name="T74" fmla="*/ 7 w 30"/>
                    <a:gd name="T75" fmla="*/ 21 h 28"/>
                    <a:gd name="T76" fmla="*/ 7 w 30"/>
                    <a:gd name="T77" fmla="*/ 21 h 28"/>
                    <a:gd name="T78" fmla="*/ 7 w 30"/>
                    <a:gd name="T79" fmla="*/ 21 h 28"/>
                    <a:gd name="T80" fmla="*/ 7 w 30"/>
                    <a:gd name="T81" fmla="*/ 21 h 28"/>
                    <a:gd name="T82" fmla="*/ 7 w 30"/>
                    <a:gd name="T83" fmla="*/ 21 h 28"/>
                    <a:gd name="T84" fmla="*/ 14 w 30"/>
                    <a:gd name="T85" fmla="*/ 28 h 28"/>
                    <a:gd name="T86" fmla="*/ 21 w 30"/>
                    <a:gd name="T87" fmla="*/ 22 h 28"/>
                    <a:gd name="T88" fmla="*/ 21 w 30"/>
                    <a:gd name="T89" fmla="*/ 22 h 28"/>
                    <a:gd name="T90" fmla="*/ 21 w 30"/>
                    <a:gd name="T91" fmla="*/ 22 h 28"/>
                    <a:gd name="T92" fmla="*/ 21 w 30"/>
                    <a:gd name="T93" fmla="*/ 22 h 28"/>
                    <a:gd name="T94" fmla="*/ 21 w 30"/>
                    <a:gd name="T95" fmla="*/ 2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0" h="28">
                      <a:moveTo>
                        <a:pt x="21" y="22"/>
                      </a:move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30" y="17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14" y="28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65" name="Freeform 709">
                  <a:extLst>
                    <a:ext uri="{FF2B5EF4-FFF2-40B4-BE49-F238E27FC236}">
                      <a16:creationId xmlns:a16="http://schemas.microsoft.com/office/drawing/2014/main" id="{6611C164-20FD-4F60-AEF3-F3FEE1436C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9" y="2467"/>
                  <a:ext cx="10" cy="10"/>
                </a:xfrm>
                <a:custGeom>
                  <a:avLst/>
                  <a:gdLst>
                    <a:gd name="T0" fmla="*/ 13 w 30"/>
                    <a:gd name="T1" fmla="*/ 30 h 30"/>
                    <a:gd name="T2" fmla="*/ 13 w 30"/>
                    <a:gd name="T3" fmla="*/ 30 h 30"/>
                    <a:gd name="T4" fmla="*/ 30 w 30"/>
                    <a:gd name="T5" fmla="*/ 17 h 30"/>
                    <a:gd name="T6" fmla="*/ 30 w 30"/>
                    <a:gd name="T7" fmla="*/ 17 h 30"/>
                    <a:gd name="T8" fmla="*/ 30 w 30"/>
                    <a:gd name="T9" fmla="*/ 17 h 30"/>
                    <a:gd name="T10" fmla="*/ 30 w 30"/>
                    <a:gd name="T11" fmla="*/ 17 h 30"/>
                    <a:gd name="T12" fmla="*/ 30 w 30"/>
                    <a:gd name="T13" fmla="*/ 17 h 30"/>
                    <a:gd name="T14" fmla="*/ 30 w 30"/>
                    <a:gd name="T15" fmla="*/ 17 h 30"/>
                    <a:gd name="T16" fmla="*/ 30 w 30"/>
                    <a:gd name="T17" fmla="*/ 17 h 30"/>
                    <a:gd name="T18" fmla="*/ 30 w 30"/>
                    <a:gd name="T19" fmla="*/ 17 h 30"/>
                    <a:gd name="T20" fmla="*/ 30 w 30"/>
                    <a:gd name="T21" fmla="*/ 17 h 30"/>
                    <a:gd name="T22" fmla="*/ 30 w 30"/>
                    <a:gd name="T23" fmla="*/ 17 h 30"/>
                    <a:gd name="T24" fmla="*/ 30 w 30"/>
                    <a:gd name="T25" fmla="*/ 17 h 30"/>
                    <a:gd name="T26" fmla="*/ 30 w 30"/>
                    <a:gd name="T27" fmla="*/ 17 h 30"/>
                    <a:gd name="T28" fmla="*/ 30 w 30"/>
                    <a:gd name="T29" fmla="*/ 17 h 30"/>
                    <a:gd name="T30" fmla="*/ 30 w 30"/>
                    <a:gd name="T31" fmla="*/ 17 h 30"/>
                    <a:gd name="T32" fmla="*/ 30 w 30"/>
                    <a:gd name="T33" fmla="*/ 17 h 30"/>
                    <a:gd name="T34" fmla="*/ 30 w 30"/>
                    <a:gd name="T35" fmla="*/ 17 h 30"/>
                    <a:gd name="T36" fmla="*/ 30 w 30"/>
                    <a:gd name="T37" fmla="*/ 17 h 30"/>
                    <a:gd name="T38" fmla="*/ 16 w 30"/>
                    <a:gd name="T39" fmla="*/ 0 h 30"/>
                    <a:gd name="T40" fmla="*/ 16 w 30"/>
                    <a:gd name="T41" fmla="*/ 0 h 30"/>
                    <a:gd name="T42" fmla="*/ 16 w 30"/>
                    <a:gd name="T43" fmla="*/ 0 h 30"/>
                    <a:gd name="T44" fmla="*/ 16 w 30"/>
                    <a:gd name="T45" fmla="*/ 0 h 30"/>
                    <a:gd name="T46" fmla="*/ 16 w 30"/>
                    <a:gd name="T47" fmla="*/ 0 h 30"/>
                    <a:gd name="T48" fmla="*/ 16 w 30"/>
                    <a:gd name="T49" fmla="*/ 0 h 30"/>
                    <a:gd name="T50" fmla="*/ 16 w 30"/>
                    <a:gd name="T51" fmla="*/ 0 h 30"/>
                    <a:gd name="T52" fmla="*/ 0 w 30"/>
                    <a:gd name="T53" fmla="*/ 13 h 30"/>
                    <a:gd name="T54" fmla="*/ 0 w 30"/>
                    <a:gd name="T55" fmla="*/ 13 h 30"/>
                    <a:gd name="T56" fmla="*/ 0 w 30"/>
                    <a:gd name="T57" fmla="*/ 13 h 30"/>
                    <a:gd name="T58" fmla="*/ 0 w 30"/>
                    <a:gd name="T59" fmla="*/ 13 h 30"/>
                    <a:gd name="T60" fmla="*/ 0 w 30"/>
                    <a:gd name="T61" fmla="*/ 13 h 30"/>
                    <a:gd name="T62" fmla="*/ 0 w 30"/>
                    <a:gd name="T63" fmla="*/ 13 h 30"/>
                    <a:gd name="T64" fmla="*/ 0 w 30"/>
                    <a:gd name="T65" fmla="*/ 13 h 30"/>
                    <a:gd name="T66" fmla="*/ 0 w 30"/>
                    <a:gd name="T67" fmla="*/ 13 h 30"/>
                    <a:gd name="T68" fmla="*/ 0 w 30"/>
                    <a:gd name="T69" fmla="*/ 13 h 30"/>
                    <a:gd name="T70" fmla="*/ 0 w 30"/>
                    <a:gd name="T71" fmla="*/ 13 h 30"/>
                    <a:gd name="T72" fmla="*/ 13 w 30"/>
                    <a:gd name="T73" fmla="*/ 30 h 30"/>
                    <a:gd name="T74" fmla="*/ 13 w 30"/>
                    <a:gd name="T75" fmla="*/ 30 h 30"/>
                    <a:gd name="T76" fmla="*/ 13 w 30"/>
                    <a:gd name="T77" fmla="*/ 30 h 30"/>
                    <a:gd name="T78" fmla="*/ 13 w 30"/>
                    <a:gd name="T79" fmla="*/ 30 h 30"/>
                    <a:gd name="T80" fmla="*/ 13 w 30"/>
                    <a:gd name="T81" fmla="*/ 30 h 30"/>
                    <a:gd name="T82" fmla="*/ 13 w 30"/>
                    <a:gd name="T83" fmla="*/ 30 h 30"/>
                    <a:gd name="T84" fmla="*/ 13 w 30"/>
                    <a:gd name="T85" fmla="*/ 30 h 30"/>
                    <a:gd name="T86" fmla="*/ 13 w 30"/>
                    <a:gd name="T87" fmla="*/ 30 h 30"/>
                    <a:gd name="T88" fmla="*/ 13 w 30"/>
                    <a:gd name="T89" fmla="*/ 30 h 30"/>
                    <a:gd name="T90" fmla="*/ 13 w 30"/>
                    <a:gd name="T91" fmla="*/ 30 h 30"/>
                    <a:gd name="T92" fmla="*/ 13 w 30"/>
                    <a:gd name="T93" fmla="*/ 30 h 30"/>
                    <a:gd name="T94" fmla="*/ 13 w 30"/>
                    <a:gd name="T95" fmla="*/ 30 h 30"/>
                    <a:gd name="T96" fmla="*/ 13 w 30"/>
                    <a:gd name="T97" fmla="*/ 30 h 30"/>
                    <a:gd name="T98" fmla="*/ 13 w 30"/>
                    <a:gd name="T99" fmla="*/ 30 h 30"/>
                    <a:gd name="T100" fmla="*/ 13 w 30"/>
                    <a:gd name="T101" fmla="*/ 30 h 30"/>
                    <a:gd name="T102" fmla="*/ 13 w 30"/>
                    <a:gd name="T103" fmla="*/ 30 h 30"/>
                    <a:gd name="T104" fmla="*/ 13 w 30"/>
                    <a:gd name="T105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0" h="30">
                      <a:moveTo>
                        <a:pt x="13" y="30"/>
                      </a:moveTo>
                      <a:lnTo>
                        <a:pt x="13" y="30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66" name="Freeform 710">
                  <a:extLst>
                    <a:ext uri="{FF2B5EF4-FFF2-40B4-BE49-F238E27FC236}">
                      <a16:creationId xmlns:a16="http://schemas.microsoft.com/office/drawing/2014/main" id="{8EF88288-E375-4C99-93EE-D9550799E2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9" y="2469"/>
                  <a:ext cx="9" cy="8"/>
                </a:xfrm>
                <a:custGeom>
                  <a:avLst/>
                  <a:gdLst>
                    <a:gd name="T0" fmla="*/ 17 w 29"/>
                    <a:gd name="T1" fmla="*/ 21 h 25"/>
                    <a:gd name="T2" fmla="*/ 17 w 29"/>
                    <a:gd name="T3" fmla="*/ 21 h 25"/>
                    <a:gd name="T4" fmla="*/ 17 w 29"/>
                    <a:gd name="T5" fmla="*/ 21 h 25"/>
                    <a:gd name="T6" fmla="*/ 24 w 29"/>
                    <a:gd name="T7" fmla="*/ 15 h 25"/>
                    <a:gd name="T8" fmla="*/ 24 w 29"/>
                    <a:gd name="T9" fmla="*/ 15 h 25"/>
                    <a:gd name="T10" fmla="*/ 24 w 29"/>
                    <a:gd name="T11" fmla="*/ 15 h 25"/>
                    <a:gd name="T12" fmla="*/ 24 w 29"/>
                    <a:gd name="T13" fmla="*/ 15 h 25"/>
                    <a:gd name="T14" fmla="*/ 24 w 29"/>
                    <a:gd name="T15" fmla="*/ 15 h 25"/>
                    <a:gd name="T16" fmla="*/ 24 w 29"/>
                    <a:gd name="T17" fmla="*/ 15 h 25"/>
                    <a:gd name="T18" fmla="*/ 24 w 29"/>
                    <a:gd name="T19" fmla="*/ 15 h 25"/>
                    <a:gd name="T20" fmla="*/ 24 w 29"/>
                    <a:gd name="T21" fmla="*/ 15 h 25"/>
                    <a:gd name="T22" fmla="*/ 29 w 29"/>
                    <a:gd name="T23" fmla="*/ 12 h 25"/>
                    <a:gd name="T24" fmla="*/ 24 w 29"/>
                    <a:gd name="T25" fmla="*/ 15 h 25"/>
                    <a:gd name="T26" fmla="*/ 24 w 29"/>
                    <a:gd name="T27" fmla="*/ 15 h 25"/>
                    <a:gd name="T28" fmla="*/ 24 w 29"/>
                    <a:gd name="T29" fmla="*/ 15 h 25"/>
                    <a:gd name="T30" fmla="*/ 24 w 29"/>
                    <a:gd name="T31" fmla="*/ 15 h 25"/>
                    <a:gd name="T32" fmla="*/ 11 w 29"/>
                    <a:gd name="T33" fmla="*/ 0 h 25"/>
                    <a:gd name="T34" fmla="*/ 11 w 29"/>
                    <a:gd name="T35" fmla="*/ 0 h 25"/>
                    <a:gd name="T36" fmla="*/ 11 w 29"/>
                    <a:gd name="T37" fmla="*/ 0 h 25"/>
                    <a:gd name="T38" fmla="*/ 11 w 29"/>
                    <a:gd name="T39" fmla="*/ 0 h 25"/>
                    <a:gd name="T40" fmla="*/ 11 w 29"/>
                    <a:gd name="T41" fmla="*/ 0 h 25"/>
                    <a:gd name="T42" fmla="*/ 5 w 29"/>
                    <a:gd name="T43" fmla="*/ 4 h 25"/>
                    <a:gd name="T44" fmla="*/ 5 w 29"/>
                    <a:gd name="T45" fmla="*/ 4 h 25"/>
                    <a:gd name="T46" fmla="*/ 5 w 29"/>
                    <a:gd name="T47" fmla="*/ 4 h 25"/>
                    <a:gd name="T48" fmla="*/ 5 w 29"/>
                    <a:gd name="T49" fmla="*/ 4 h 25"/>
                    <a:gd name="T50" fmla="*/ 5 w 29"/>
                    <a:gd name="T51" fmla="*/ 4 h 25"/>
                    <a:gd name="T52" fmla="*/ 5 w 29"/>
                    <a:gd name="T53" fmla="*/ 4 h 25"/>
                    <a:gd name="T54" fmla="*/ 5 w 29"/>
                    <a:gd name="T55" fmla="*/ 4 h 25"/>
                    <a:gd name="T56" fmla="*/ 5 w 29"/>
                    <a:gd name="T57" fmla="*/ 4 h 25"/>
                    <a:gd name="T58" fmla="*/ 5 w 29"/>
                    <a:gd name="T59" fmla="*/ 4 h 25"/>
                    <a:gd name="T60" fmla="*/ 0 w 29"/>
                    <a:gd name="T61" fmla="*/ 8 h 25"/>
                    <a:gd name="T62" fmla="*/ 12 w 29"/>
                    <a:gd name="T63" fmla="*/ 25 h 25"/>
                    <a:gd name="T64" fmla="*/ 12 w 29"/>
                    <a:gd name="T65" fmla="*/ 25 h 25"/>
                    <a:gd name="T66" fmla="*/ 12 w 29"/>
                    <a:gd name="T67" fmla="*/ 25 h 25"/>
                    <a:gd name="T68" fmla="*/ 12 w 29"/>
                    <a:gd name="T69" fmla="*/ 25 h 25"/>
                    <a:gd name="T70" fmla="*/ 12 w 29"/>
                    <a:gd name="T71" fmla="*/ 25 h 25"/>
                    <a:gd name="T72" fmla="*/ 12 w 29"/>
                    <a:gd name="T73" fmla="*/ 25 h 25"/>
                    <a:gd name="T74" fmla="*/ 12 w 29"/>
                    <a:gd name="T75" fmla="*/ 25 h 25"/>
                    <a:gd name="T76" fmla="*/ 12 w 29"/>
                    <a:gd name="T77" fmla="*/ 25 h 25"/>
                    <a:gd name="T78" fmla="*/ 12 w 29"/>
                    <a:gd name="T79" fmla="*/ 25 h 25"/>
                    <a:gd name="T80" fmla="*/ 17 w 29"/>
                    <a:gd name="T81" fmla="*/ 21 h 25"/>
                    <a:gd name="T82" fmla="*/ 17 w 29"/>
                    <a:gd name="T83" fmla="*/ 21 h 25"/>
                    <a:gd name="T84" fmla="*/ 17 w 29"/>
                    <a:gd name="T85" fmla="*/ 21 h 25"/>
                    <a:gd name="T86" fmla="*/ 17 w 29"/>
                    <a:gd name="T87" fmla="*/ 21 h 25"/>
                    <a:gd name="T88" fmla="*/ 17 w 29"/>
                    <a:gd name="T89" fmla="*/ 21 h 25"/>
                    <a:gd name="T90" fmla="*/ 17 w 29"/>
                    <a:gd name="T91" fmla="*/ 21 h 25"/>
                    <a:gd name="T92" fmla="*/ 17 w 29"/>
                    <a:gd name="T93" fmla="*/ 21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9" h="25">
                      <a:moveTo>
                        <a:pt x="17" y="21"/>
                      </a:moveTo>
                      <a:lnTo>
                        <a:pt x="17" y="21"/>
                      </a:lnTo>
                      <a:lnTo>
                        <a:pt x="17" y="21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9" y="12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24" y="15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5" y="4"/>
                      </a:lnTo>
                      <a:lnTo>
                        <a:pt x="0" y="8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2" y="25"/>
                      </a:lnTo>
                      <a:lnTo>
                        <a:pt x="17" y="21"/>
                      </a:lnTo>
                      <a:lnTo>
                        <a:pt x="17" y="21"/>
                      </a:lnTo>
                      <a:lnTo>
                        <a:pt x="17" y="21"/>
                      </a:lnTo>
                      <a:lnTo>
                        <a:pt x="17" y="21"/>
                      </a:lnTo>
                      <a:lnTo>
                        <a:pt x="17" y="21"/>
                      </a:lnTo>
                      <a:lnTo>
                        <a:pt x="17" y="21"/>
                      </a:lnTo>
                      <a:lnTo>
                        <a:pt x="17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67" name="Freeform 711">
                  <a:extLst>
                    <a:ext uri="{FF2B5EF4-FFF2-40B4-BE49-F238E27FC236}">
                      <a16:creationId xmlns:a16="http://schemas.microsoft.com/office/drawing/2014/main" id="{99F1E83E-9785-4D8E-981D-C5B1F9365A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1" y="2259"/>
                  <a:ext cx="191" cy="142"/>
                </a:xfrm>
                <a:custGeom>
                  <a:avLst/>
                  <a:gdLst>
                    <a:gd name="T0" fmla="*/ 548 w 573"/>
                    <a:gd name="T1" fmla="*/ 2 h 425"/>
                    <a:gd name="T2" fmla="*/ 0 w 573"/>
                    <a:gd name="T3" fmla="*/ 414 h 425"/>
                    <a:gd name="T4" fmla="*/ 8 w 573"/>
                    <a:gd name="T5" fmla="*/ 425 h 425"/>
                    <a:gd name="T6" fmla="*/ 267 w 573"/>
                    <a:gd name="T7" fmla="*/ 230 h 425"/>
                    <a:gd name="T8" fmla="*/ 277 w 573"/>
                    <a:gd name="T9" fmla="*/ 230 h 425"/>
                    <a:gd name="T10" fmla="*/ 293 w 573"/>
                    <a:gd name="T11" fmla="*/ 218 h 425"/>
                    <a:gd name="T12" fmla="*/ 289 w 573"/>
                    <a:gd name="T13" fmla="*/ 213 h 425"/>
                    <a:gd name="T14" fmla="*/ 337 w 573"/>
                    <a:gd name="T15" fmla="*/ 176 h 425"/>
                    <a:gd name="T16" fmla="*/ 346 w 573"/>
                    <a:gd name="T17" fmla="*/ 174 h 425"/>
                    <a:gd name="T18" fmla="*/ 385 w 573"/>
                    <a:gd name="T19" fmla="*/ 149 h 425"/>
                    <a:gd name="T20" fmla="*/ 408 w 573"/>
                    <a:gd name="T21" fmla="*/ 132 h 425"/>
                    <a:gd name="T22" fmla="*/ 440 w 573"/>
                    <a:gd name="T23" fmla="*/ 137 h 425"/>
                    <a:gd name="T24" fmla="*/ 510 w 573"/>
                    <a:gd name="T25" fmla="*/ 84 h 425"/>
                    <a:gd name="T26" fmla="*/ 522 w 573"/>
                    <a:gd name="T27" fmla="*/ 45 h 425"/>
                    <a:gd name="T28" fmla="*/ 539 w 573"/>
                    <a:gd name="T29" fmla="*/ 28 h 425"/>
                    <a:gd name="T30" fmla="*/ 536 w 573"/>
                    <a:gd name="T31" fmla="*/ 27 h 425"/>
                    <a:gd name="T32" fmla="*/ 544 w 573"/>
                    <a:gd name="T33" fmla="*/ 20 h 425"/>
                    <a:gd name="T34" fmla="*/ 566 w 573"/>
                    <a:gd name="T35" fmla="*/ 26 h 425"/>
                    <a:gd name="T36" fmla="*/ 573 w 573"/>
                    <a:gd name="T37" fmla="*/ 20 h 425"/>
                    <a:gd name="T38" fmla="*/ 557 w 573"/>
                    <a:gd name="T39" fmla="*/ 0 h 425"/>
                    <a:gd name="T40" fmla="*/ 551 w 573"/>
                    <a:gd name="T41" fmla="*/ 5 h 425"/>
                    <a:gd name="T42" fmla="*/ 548 w 573"/>
                    <a:gd name="T43" fmla="*/ 2 h 425"/>
                    <a:gd name="T44" fmla="*/ 548 w 573"/>
                    <a:gd name="T45" fmla="*/ 2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573" h="425">
                      <a:moveTo>
                        <a:pt x="548" y="2"/>
                      </a:moveTo>
                      <a:lnTo>
                        <a:pt x="0" y="414"/>
                      </a:lnTo>
                      <a:lnTo>
                        <a:pt x="8" y="425"/>
                      </a:lnTo>
                      <a:lnTo>
                        <a:pt x="267" y="230"/>
                      </a:lnTo>
                      <a:lnTo>
                        <a:pt x="277" y="230"/>
                      </a:lnTo>
                      <a:lnTo>
                        <a:pt x="293" y="218"/>
                      </a:lnTo>
                      <a:lnTo>
                        <a:pt x="289" y="213"/>
                      </a:lnTo>
                      <a:lnTo>
                        <a:pt x="337" y="176"/>
                      </a:lnTo>
                      <a:lnTo>
                        <a:pt x="346" y="174"/>
                      </a:lnTo>
                      <a:lnTo>
                        <a:pt x="385" y="149"/>
                      </a:lnTo>
                      <a:lnTo>
                        <a:pt x="408" y="132"/>
                      </a:lnTo>
                      <a:lnTo>
                        <a:pt x="440" y="137"/>
                      </a:lnTo>
                      <a:lnTo>
                        <a:pt x="510" y="84"/>
                      </a:lnTo>
                      <a:lnTo>
                        <a:pt x="522" y="45"/>
                      </a:lnTo>
                      <a:lnTo>
                        <a:pt x="539" y="28"/>
                      </a:lnTo>
                      <a:lnTo>
                        <a:pt x="536" y="27"/>
                      </a:lnTo>
                      <a:lnTo>
                        <a:pt x="544" y="20"/>
                      </a:lnTo>
                      <a:lnTo>
                        <a:pt x="566" y="26"/>
                      </a:lnTo>
                      <a:lnTo>
                        <a:pt x="573" y="20"/>
                      </a:lnTo>
                      <a:lnTo>
                        <a:pt x="557" y="0"/>
                      </a:lnTo>
                      <a:lnTo>
                        <a:pt x="551" y="5"/>
                      </a:lnTo>
                      <a:lnTo>
                        <a:pt x="548" y="2"/>
                      </a:lnTo>
                      <a:lnTo>
                        <a:pt x="548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68" name="Freeform 712">
                  <a:extLst>
                    <a:ext uri="{FF2B5EF4-FFF2-40B4-BE49-F238E27FC236}">
                      <a16:creationId xmlns:a16="http://schemas.microsoft.com/office/drawing/2014/main" id="{028505DE-DF64-4995-A285-4A5F49F773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" y="2204"/>
                  <a:ext cx="225" cy="196"/>
                </a:xfrm>
                <a:custGeom>
                  <a:avLst/>
                  <a:gdLst>
                    <a:gd name="T0" fmla="*/ 8 w 673"/>
                    <a:gd name="T1" fmla="*/ 418 h 588"/>
                    <a:gd name="T2" fmla="*/ 129 w 673"/>
                    <a:gd name="T3" fmla="*/ 578 h 588"/>
                    <a:gd name="T4" fmla="*/ 125 w 673"/>
                    <a:gd name="T5" fmla="*/ 580 h 588"/>
                    <a:gd name="T6" fmla="*/ 130 w 673"/>
                    <a:gd name="T7" fmla="*/ 588 h 588"/>
                    <a:gd name="T8" fmla="*/ 145 w 673"/>
                    <a:gd name="T9" fmla="*/ 576 h 588"/>
                    <a:gd name="T10" fmla="*/ 142 w 673"/>
                    <a:gd name="T11" fmla="*/ 573 h 588"/>
                    <a:gd name="T12" fmla="*/ 150 w 673"/>
                    <a:gd name="T13" fmla="*/ 566 h 588"/>
                    <a:gd name="T14" fmla="*/ 154 w 673"/>
                    <a:gd name="T15" fmla="*/ 570 h 588"/>
                    <a:gd name="T16" fmla="*/ 401 w 673"/>
                    <a:gd name="T17" fmla="*/ 384 h 588"/>
                    <a:gd name="T18" fmla="*/ 397 w 673"/>
                    <a:gd name="T19" fmla="*/ 380 h 588"/>
                    <a:gd name="T20" fmla="*/ 411 w 673"/>
                    <a:gd name="T21" fmla="*/ 368 h 588"/>
                    <a:gd name="T22" fmla="*/ 415 w 673"/>
                    <a:gd name="T23" fmla="*/ 374 h 588"/>
                    <a:gd name="T24" fmla="*/ 637 w 673"/>
                    <a:gd name="T25" fmla="*/ 206 h 588"/>
                    <a:gd name="T26" fmla="*/ 632 w 673"/>
                    <a:gd name="T27" fmla="*/ 199 h 588"/>
                    <a:gd name="T28" fmla="*/ 635 w 673"/>
                    <a:gd name="T29" fmla="*/ 195 h 588"/>
                    <a:gd name="T30" fmla="*/ 638 w 673"/>
                    <a:gd name="T31" fmla="*/ 199 h 588"/>
                    <a:gd name="T32" fmla="*/ 645 w 673"/>
                    <a:gd name="T33" fmla="*/ 194 h 588"/>
                    <a:gd name="T34" fmla="*/ 643 w 673"/>
                    <a:gd name="T35" fmla="*/ 190 h 588"/>
                    <a:gd name="T36" fmla="*/ 673 w 673"/>
                    <a:gd name="T37" fmla="*/ 168 h 588"/>
                    <a:gd name="T38" fmla="*/ 552 w 673"/>
                    <a:gd name="T39" fmla="*/ 8 h 588"/>
                    <a:gd name="T40" fmla="*/ 555 w 673"/>
                    <a:gd name="T41" fmla="*/ 6 h 588"/>
                    <a:gd name="T42" fmla="*/ 551 w 673"/>
                    <a:gd name="T43" fmla="*/ 0 h 588"/>
                    <a:gd name="T44" fmla="*/ 0 w 673"/>
                    <a:gd name="T45" fmla="*/ 415 h 588"/>
                    <a:gd name="T46" fmla="*/ 4 w 673"/>
                    <a:gd name="T47" fmla="*/ 420 h 588"/>
                    <a:gd name="T48" fmla="*/ 8 w 673"/>
                    <a:gd name="T49" fmla="*/ 418 h 588"/>
                    <a:gd name="T50" fmla="*/ 8 w 673"/>
                    <a:gd name="T51" fmla="*/ 418 h 5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73" h="588">
                      <a:moveTo>
                        <a:pt x="8" y="418"/>
                      </a:moveTo>
                      <a:lnTo>
                        <a:pt x="129" y="578"/>
                      </a:lnTo>
                      <a:lnTo>
                        <a:pt x="125" y="580"/>
                      </a:lnTo>
                      <a:lnTo>
                        <a:pt x="130" y="588"/>
                      </a:lnTo>
                      <a:lnTo>
                        <a:pt x="145" y="576"/>
                      </a:lnTo>
                      <a:lnTo>
                        <a:pt x="142" y="573"/>
                      </a:lnTo>
                      <a:lnTo>
                        <a:pt x="150" y="566"/>
                      </a:lnTo>
                      <a:lnTo>
                        <a:pt x="154" y="570"/>
                      </a:lnTo>
                      <a:lnTo>
                        <a:pt x="401" y="384"/>
                      </a:lnTo>
                      <a:lnTo>
                        <a:pt x="397" y="380"/>
                      </a:lnTo>
                      <a:lnTo>
                        <a:pt x="411" y="368"/>
                      </a:lnTo>
                      <a:lnTo>
                        <a:pt x="415" y="374"/>
                      </a:lnTo>
                      <a:lnTo>
                        <a:pt x="637" y="206"/>
                      </a:lnTo>
                      <a:lnTo>
                        <a:pt x="632" y="199"/>
                      </a:lnTo>
                      <a:lnTo>
                        <a:pt x="635" y="195"/>
                      </a:lnTo>
                      <a:lnTo>
                        <a:pt x="638" y="199"/>
                      </a:lnTo>
                      <a:lnTo>
                        <a:pt x="645" y="194"/>
                      </a:lnTo>
                      <a:lnTo>
                        <a:pt x="643" y="190"/>
                      </a:lnTo>
                      <a:lnTo>
                        <a:pt x="673" y="168"/>
                      </a:lnTo>
                      <a:lnTo>
                        <a:pt x="552" y="8"/>
                      </a:lnTo>
                      <a:lnTo>
                        <a:pt x="555" y="6"/>
                      </a:lnTo>
                      <a:lnTo>
                        <a:pt x="551" y="0"/>
                      </a:lnTo>
                      <a:lnTo>
                        <a:pt x="0" y="415"/>
                      </a:lnTo>
                      <a:lnTo>
                        <a:pt x="4" y="420"/>
                      </a:lnTo>
                      <a:lnTo>
                        <a:pt x="8" y="418"/>
                      </a:lnTo>
                      <a:lnTo>
                        <a:pt x="8" y="4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69" name="Freeform 713">
                  <a:extLst>
                    <a:ext uri="{FF2B5EF4-FFF2-40B4-BE49-F238E27FC236}">
                      <a16:creationId xmlns:a16="http://schemas.microsoft.com/office/drawing/2014/main" id="{DB6B68B7-FA63-4E4D-B04A-EE7DEBAE009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09" y="2204"/>
                  <a:ext cx="225" cy="196"/>
                </a:xfrm>
                <a:custGeom>
                  <a:avLst/>
                  <a:gdLst>
                    <a:gd name="T0" fmla="*/ 8 w 673"/>
                    <a:gd name="T1" fmla="*/ 418 h 588"/>
                    <a:gd name="T2" fmla="*/ 129 w 673"/>
                    <a:gd name="T3" fmla="*/ 578 h 588"/>
                    <a:gd name="T4" fmla="*/ 125 w 673"/>
                    <a:gd name="T5" fmla="*/ 580 h 588"/>
                    <a:gd name="T6" fmla="*/ 130 w 673"/>
                    <a:gd name="T7" fmla="*/ 588 h 588"/>
                    <a:gd name="T8" fmla="*/ 145 w 673"/>
                    <a:gd name="T9" fmla="*/ 576 h 588"/>
                    <a:gd name="T10" fmla="*/ 142 w 673"/>
                    <a:gd name="T11" fmla="*/ 573 h 588"/>
                    <a:gd name="T12" fmla="*/ 150 w 673"/>
                    <a:gd name="T13" fmla="*/ 566 h 588"/>
                    <a:gd name="T14" fmla="*/ 154 w 673"/>
                    <a:gd name="T15" fmla="*/ 570 h 588"/>
                    <a:gd name="T16" fmla="*/ 401 w 673"/>
                    <a:gd name="T17" fmla="*/ 384 h 588"/>
                    <a:gd name="T18" fmla="*/ 397 w 673"/>
                    <a:gd name="T19" fmla="*/ 380 h 588"/>
                    <a:gd name="T20" fmla="*/ 411 w 673"/>
                    <a:gd name="T21" fmla="*/ 368 h 588"/>
                    <a:gd name="T22" fmla="*/ 415 w 673"/>
                    <a:gd name="T23" fmla="*/ 374 h 588"/>
                    <a:gd name="T24" fmla="*/ 637 w 673"/>
                    <a:gd name="T25" fmla="*/ 206 h 588"/>
                    <a:gd name="T26" fmla="*/ 632 w 673"/>
                    <a:gd name="T27" fmla="*/ 199 h 588"/>
                    <a:gd name="T28" fmla="*/ 635 w 673"/>
                    <a:gd name="T29" fmla="*/ 195 h 588"/>
                    <a:gd name="T30" fmla="*/ 638 w 673"/>
                    <a:gd name="T31" fmla="*/ 199 h 588"/>
                    <a:gd name="T32" fmla="*/ 645 w 673"/>
                    <a:gd name="T33" fmla="*/ 194 h 588"/>
                    <a:gd name="T34" fmla="*/ 643 w 673"/>
                    <a:gd name="T35" fmla="*/ 190 h 588"/>
                    <a:gd name="T36" fmla="*/ 673 w 673"/>
                    <a:gd name="T37" fmla="*/ 168 h 588"/>
                    <a:gd name="T38" fmla="*/ 552 w 673"/>
                    <a:gd name="T39" fmla="*/ 8 h 588"/>
                    <a:gd name="T40" fmla="*/ 555 w 673"/>
                    <a:gd name="T41" fmla="*/ 6 h 588"/>
                    <a:gd name="T42" fmla="*/ 551 w 673"/>
                    <a:gd name="T43" fmla="*/ 0 h 588"/>
                    <a:gd name="T44" fmla="*/ 0 w 673"/>
                    <a:gd name="T45" fmla="*/ 415 h 588"/>
                    <a:gd name="T46" fmla="*/ 4 w 673"/>
                    <a:gd name="T47" fmla="*/ 420 h 588"/>
                    <a:gd name="T48" fmla="*/ 8 w 673"/>
                    <a:gd name="T49" fmla="*/ 418 h 588"/>
                    <a:gd name="T50" fmla="*/ 8 w 673"/>
                    <a:gd name="T51" fmla="*/ 418 h 5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673" h="588">
                      <a:moveTo>
                        <a:pt x="8" y="418"/>
                      </a:moveTo>
                      <a:lnTo>
                        <a:pt x="129" y="578"/>
                      </a:lnTo>
                      <a:lnTo>
                        <a:pt x="125" y="580"/>
                      </a:lnTo>
                      <a:lnTo>
                        <a:pt x="130" y="588"/>
                      </a:lnTo>
                      <a:lnTo>
                        <a:pt x="145" y="576"/>
                      </a:lnTo>
                      <a:lnTo>
                        <a:pt x="142" y="573"/>
                      </a:lnTo>
                      <a:lnTo>
                        <a:pt x="150" y="566"/>
                      </a:lnTo>
                      <a:lnTo>
                        <a:pt x="154" y="570"/>
                      </a:lnTo>
                      <a:lnTo>
                        <a:pt x="401" y="384"/>
                      </a:lnTo>
                      <a:lnTo>
                        <a:pt x="397" y="380"/>
                      </a:lnTo>
                      <a:lnTo>
                        <a:pt x="411" y="368"/>
                      </a:lnTo>
                      <a:lnTo>
                        <a:pt x="415" y="374"/>
                      </a:lnTo>
                      <a:lnTo>
                        <a:pt x="637" y="206"/>
                      </a:lnTo>
                      <a:lnTo>
                        <a:pt x="632" y="199"/>
                      </a:lnTo>
                      <a:lnTo>
                        <a:pt x="635" y="195"/>
                      </a:lnTo>
                      <a:lnTo>
                        <a:pt x="638" y="199"/>
                      </a:lnTo>
                      <a:lnTo>
                        <a:pt x="645" y="194"/>
                      </a:lnTo>
                      <a:lnTo>
                        <a:pt x="643" y="190"/>
                      </a:lnTo>
                      <a:lnTo>
                        <a:pt x="673" y="168"/>
                      </a:lnTo>
                      <a:lnTo>
                        <a:pt x="552" y="8"/>
                      </a:lnTo>
                      <a:lnTo>
                        <a:pt x="555" y="6"/>
                      </a:lnTo>
                      <a:lnTo>
                        <a:pt x="551" y="0"/>
                      </a:lnTo>
                      <a:lnTo>
                        <a:pt x="0" y="415"/>
                      </a:lnTo>
                      <a:lnTo>
                        <a:pt x="4" y="420"/>
                      </a:lnTo>
                      <a:lnTo>
                        <a:pt x="8" y="418"/>
                      </a:lnTo>
                      <a:lnTo>
                        <a:pt x="8" y="418"/>
                      </a:lnTo>
                    </a:path>
                  </a:pathLst>
                </a:custGeom>
                <a:noFill/>
                <a:ln w="47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70" name="Line 714">
                  <a:extLst>
                    <a:ext uri="{FF2B5EF4-FFF2-40B4-BE49-F238E27FC236}">
                      <a16:creationId xmlns:a16="http://schemas.microsoft.com/office/drawing/2014/main" id="{BC96D92E-884F-4D26-936C-DF1F711421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312" y="2207"/>
                  <a:ext cx="181" cy="136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71" name="Line 715">
                  <a:extLst>
                    <a:ext uri="{FF2B5EF4-FFF2-40B4-BE49-F238E27FC236}">
                      <a16:creationId xmlns:a16="http://schemas.microsoft.com/office/drawing/2014/main" id="{2FE799AA-3B9C-4917-9C82-BA45939FA5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352" y="2260"/>
                  <a:ext cx="182" cy="137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72" name="Line 716">
                  <a:extLst>
                    <a:ext uri="{FF2B5EF4-FFF2-40B4-BE49-F238E27FC236}">
                      <a16:creationId xmlns:a16="http://schemas.microsoft.com/office/drawing/2014/main" id="{DAC5300C-9D63-4CF2-A176-2F8DE1A424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322" y="2336"/>
                  <a:ext cx="40" cy="5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73" name="Freeform 717">
                  <a:extLst>
                    <a:ext uri="{FF2B5EF4-FFF2-40B4-BE49-F238E27FC236}">
                      <a16:creationId xmlns:a16="http://schemas.microsoft.com/office/drawing/2014/main" id="{EE8E91E0-ECB1-4103-8B1F-14AC5AEB8A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5" y="2336"/>
                  <a:ext cx="46" cy="58"/>
                </a:xfrm>
                <a:custGeom>
                  <a:avLst/>
                  <a:gdLst>
                    <a:gd name="T0" fmla="*/ 121 w 138"/>
                    <a:gd name="T1" fmla="*/ 173 h 173"/>
                    <a:gd name="T2" fmla="*/ 0 w 138"/>
                    <a:gd name="T3" fmla="*/ 13 h 173"/>
                    <a:gd name="T4" fmla="*/ 17 w 138"/>
                    <a:gd name="T5" fmla="*/ 0 h 173"/>
                    <a:gd name="T6" fmla="*/ 138 w 138"/>
                    <a:gd name="T7" fmla="*/ 160 h 173"/>
                    <a:gd name="T8" fmla="*/ 121 w 138"/>
                    <a:gd name="T9" fmla="*/ 173 h 173"/>
                    <a:gd name="T10" fmla="*/ 121 w 138"/>
                    <a:gd name="T11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8" h="173">
                      <a:moveTo>
                        <a:pt x="121" y="173"/>
                      </a:moveTo>
                      <a:lnTo>
                        <a:pt x="0" y="13"/>
                      </a:lnTo>
                      <a:lnTo>
                        <a:pt x="17" y="0"/>
                      </a:lnTo>
                      <a:lnTo>
                        <a:pt x="138" y="160"/>
                      </a:lnTo>
                      <a:lnTo>
                        <a:pt x="121" y="173"/>
                      </a:lnTo>
                      <a:lnTo>
                        <a:pt x="121" y="1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74" name="Line 718">
                  <a:extLst>
                    <a:ext uri="{FF2B5EF4-FFF2-40B4-BE49-F238E27FC236}">
                      <a16:creationId xmlns:a16="http://schemas.microsoft.com/office/drawing/2014/main" id="{7FB0BCAB-22BF-4676-B837-AE69D1921E4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371" y="2365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75" name="Line 719">
                  <a:extLst>
                    <a:ext uri="{FF2B5EF4-FFF2-40B4-BE49-F238E27FC236}">
                      <a16:creationId xmlns:a16="http://schemas.microsoft.com/office/drawing/2014/main" id="{E71DC0D7-AACF-4717-AAB4-FC7FA06E68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363" y="2354"/>
                  <a:ext cx="4" cy="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76" name="Line 720">
                  <a:extLst>
                    <a:ext uri="{FF2B5EF4-FFF2-40B4-BE49-F238E27FC236}">
                      <a16:creationId xmlns:a16="http://schemas.microsoft.com/office/drawing/2014/main" id="{284E8FED-A2C1-4BC9-A8BF-D85637EBEED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361" y="2352"/>
                  <a:ext cx="1" cy="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77" name="Line 721">
                  <a:extLst>
                    <a:ext uri="{FF2B5EF4-FFF2-40B4-BE49-F238E27FC236}">
                      <a16:creationId xmlns:a16="http://schemas.microsoft.com/office/drawing/2014/main" id="{449ADC98-5C72-40B7-A566-96CCCED025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339" y="2323"/>
                  <a:ext cx="22" cy="28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78" name="Line 722">
                  <a:extLst>
                    <a:ext uri="{FF2B5EF4-FFF2-40B4-BE49-F238E27FC236}">
                      <a16:creationId xmlns:a16="http://schemas.microsoft.com/office/drawing/2014/main" id="{26C9ED3B-CA63-42F6-862B-86C6E02FC2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386" y="2352"/>
                  <a:ext cx="9" cy="1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79" name="Line 723">
                  <a:extLst>
                    <a:ext uri="{FF2B5EF4-FFF2-40B4-BE49-F238E27FC236}">
                      <a16:creationId xmlns:a16="http://schemas.microsoft.com/office/drawing/2014/main" id="{8B3A7022-1F14-46F8-8CF3-640ECD4CAE6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379" y="2342"/>
                  <a:ext cx="2" cy="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80" name="Line 724">
                  <a:extLst>
                    <a:ext uri="{FF2B5EF4-FFF2-40B4-BE49-F238E27FC236}">
                      <a16:creationId xmlns:a16="http://schemas.microsoft.com/office/drawing/2014/main" id="{A7FC26AA-78DA-4019-AF3D-16360176A3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355" y="2311"/>
                  <a:ext cx="23" cy="3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81" name="Line 725">
                  <a:extLst>
                    <a:ext uri="{FF2B5EF4-FFF2-40B4-BE49-F238E27FC236}">
                      <a16:creationId xmlns:a16="http://schemas.microsoft.com/office/drawing/2014/main" id="{583B5CAE-12DC-4C8B-ADD5-411A426AC5A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401" y="2339"/>
                  <a:ext cx="10" cy="1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82" name="Line 726">
                  <a:extLst>
                    <a:ext uri="{FF2B5EF4-FFF2-40B4-BE49-F238E27FC236}">
                      <a16:creationId xmlns:a16="http://schemas.microsoft.com/office/drawing/2014/main" id="{EBF5A445-3973-49AF-BB99-A32155179E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371" y="2299"/>
                  <a:ext cx="25" cy="3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83" name="Line 727">
                  <a:extLst>
                    <a:ext uri="{FF2B5EF4-FFF2-40B4-BE49-F238E27FC236}">
                      <a16:creationId xmlns:a16="http://schemas.microsoft.com/office/drawing/2014/main" id="{55430EF1-DA7D-4341-AFB0-A979A6F6B8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418" y="2330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84" name="Line 728">
                  <a:extLst>
                    <a:ext uri="{FF2B5EF4-FFF2-40B4-BE49-F238E27FC236}">
                      <a16:creationId xmlns:a16="http://schemas.microsoft.com/office/drawing/2014/main" id="{90225D89-7101-40CD-B60A-9D31D0632E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386" y="2287"/>
                  <a:ext cx="27" cy="36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85" name="Line 729">
                  <a:extLst>
                    <a:ext uri="{FF2B5EF4-FFF2-40B4-BE49-F238E27FC236}">
                      <a16:creationId xmlns:a16="http://schemas.microsoft.com/office/drawing/2014/main" id="{95A099EF-AA01-421D-A215-A55D56F651B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435" y="2317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86" name="Line 730">
                  <a:extLst>
                    <a:ext uri="{FF2B5EF4-FFF2-40B4-BE49-F238E27FC236}">
                      <a16:creationId xmlns:a16="http://schemas.microsoft.com/office/drawing/2014/main" id="{FB4D1049-D4A5-4470-8421-39F1722CE8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403" y="2274"/>
                  <a:ext cx="26" cy="3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87" name="Line 731">
                  <a:extLst>
                    <a:ext uri="{FF2B5EF4-FFF2-40B4-BE49-F238E27FC236}">
                      <a16:creationId xmlns:a16="http://schemas.microsoft.com/office/drawing/2014/main" id="{FB09AC92-84A3-4DAF-94F8-63AAD280756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449" y="2304"/>
                  <a:ext cx="9" cy="1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88" name="Line 732">
                  <a:extLst>
                    <a:ext uri="{FF2B5EF4-FFF2-40B4-BE49-F238E27FC236}">
                      <a16:creationId xmlns:a16="http://schemas.microsoft.com/office/drawing/2014/main" id="{CE1061BC-4E34-4C97-B62C-C21A067A85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418" y="2264"/>
                  <a:ext cx="25" cy="3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89" name="Line 733">
                  <a:extLst>
                    <a:ext uri="{FF2B5EF4-FFF2-40B4-BE49-F238E27FC236}">
                      <a16:creationId xmlns:a16="http://schemas.microsoft.com/office/drawing/2014/main" id="{98CE73EC-B0DA-432C-AD33-7EEB9216E10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466" y="2289"/>
                  <a:ext cx="11" cy="1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90" name="Line 734">
                  <a:extLst>
                    <a:ext uri="{FF2B5EF4-FFF2-40B4-BE49-F238E27FC236}">
                      <a16:creationId xmlns:a16="http://schemas.microsoft.com/office/drawing/2014/main" id="{B8378DB1-C71A-48A4-A285-04E271D212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437" y="2250"/>
                  <a:ext cx="22" cy="3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91" name="Line 735">
                  <a:extLst>
                    <a:ext uri="{FF2B5EF4-FFF2-40B4-BE49-F238E27FC236}">
                      <a16:creationId xmlns:a16="http://schemas.microsoft.com/office/drawing/2014/main" id="{A8502DB5-F8AC-4ED1-8DB5-BF6B3674D0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486" y="2281"/>
                  <a:ext cx="6" cy="10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92" name="Line 736">
                  <a:extLst>
                    <a:ext uri="{FF2B5EF4-FFF2-40B4-BE49-F238E27FC236}">
                      <a16:creationId xmlns:a16="http://schemas.microsoft.com/office/drawing/2014/main" id="{748AD75F-9025-45AB-B4F5-5EDBFEF451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483" y="2277"/>
                  <a:ext cx="2" cy="3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93" name="Line 737">
                  <a:extLst>
                    <a:ext uri="{FF2B5EF4-FFF2-40B4-BE49-F238E27FC236}">
                      <a16:creationId xmlns:a16="http://schemas.microsoft.com/office/drawing/2014/main" id="{974A50BD-55B5-4421-9D08-869B54B69D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472" y="2263"/>
                  <a:ext cx="1" cy="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94" name="Line 738">
                  <a:extLst>
                    <a:ext uri="{FF2B5EF4-FFF2-40B4-BE49-F238E27FC236}">
                      <a16:creationId xmlns:a16="http://schemas.microsoft.com/office/drawing/2014/main" id="{16784AA0-069F-4556-9CE3-976835A849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500" y="2270"/>
                  <a:ext cx="2" cy="2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95" name="Line 739">
                  <a:extLst>
                    <a:ext uri="{FF2B5EF4-FFF2-40B4-BE49-F238E27FC236}">
                      <a16:creationId xmlns:a16="http://schemas.microsoft.com/office/drawing/2014/main" id="{9C4AD223-D135-4289-AF5E-50FA5D3A47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453" y="2238"/>
                  <a:ext cx="18" cy="2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96" name="Line 740">
                  <a:extLst>
                    <a:ext uri="{FF2B5EF4-FFF2-40B4-BE49-F238E27FC236}">
                      <a16:creationId xmlns:a16="http://schemas.microsoft.com/office/drawing/2014/main" id="{9F8924C6-D539-445F-BC8F-0B3D5F9ED6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503" y="2273"/>
                  <a:ext cx="5" cy="7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97" name="Line 741">
                  <a:extLst>
                    <a:ext uri="{FF2B5EF4-FFF2-40B4-BE49-F238E27FC236}">
                      <a16:creationId xmlns:a16="http://schemas.microsoft.com/office/drawing/2014/main" id="{23E08B42-CEE9-468D-96DB-6CD2764FB2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467" y="2226"/>
                  <a:ext cx="19" cy="24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98" name="Line 742">
                  <a:extLst>
                    <a:ext uri="{FF2B5EF4-FFF2-40B4-BE49-F238E27FC236}">
                      <a16:creationId xmlns:a16="http://schemas.microsoft.com/office/drawing/2014/main" id="{0E697C28-04D8-48A5-829A-09A00DD3AD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508" y="2255"/>
                  <a:ext cx="12" cy="15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799" name="Line 743">
                  <a:extLst>
                    <a:ext uri="{FF2B5EF4-FFF2-40B4-BE49-F238E27FC236}">
                      <a16:creationId xmlns:a16="http://schemas.microsoft.com/office/drawing/2014/main" id="{6CDCF2FA-02DF-4E4A-A51D-60471E18351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479" y="2217"/>
                  <a:ext cx="8" cy="1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00" name="Line 744">
                  <a:extLst>
                    <a:ext uri="{FF2B5EF4-FFF2-40B4-BE49-F238E27FC236}">
                      <a16:creationId xmlns:a16="http://schemas.microsoft.com/office/drawing/2014/main" id="{D70B3588-76DC-418D-BEFE-988BAC2661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489" y="2230"/>
                  <a:ext cx="9" cy="11"/>
                </a:xfrm>
                <a:prstGeom prst="line">
                  <a:avLst/>
                </a:prstGeom>
                <a:noFill/>
                <a:ln w="476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01" name="Freeform 745">
                  <a:extLst>
                    <a:ext uri="{FF2B5EF4-FFF2-40B4-BE49-F238E27FC236}">
                      <a16:creationId xmlns:a16="http://schemas.microsoft.com/office/drawing/2014/main" id="{00386F8A-B7E7-4A55-B10D-9E36373F3C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1" y="2206"/>
                  <a:ext cx="43" cy="56"/>
                </a:xfrm>
                <a:custGeom>
                  <a:avLst/>
                  <a:gdLst>
                    <a:gd name="T0" fmla="*/ 0 w 130"/>
                    <a:gd name="T1" fmla="*/ 6 h 166"/>
                    <a:gd name="T2" fmla="*/ 121 w 130"/>
                    <a:gd name="T3" fmla="*/ 166 h 166"/>
                    <a:gd name="T4" fmla="*/ 130 w 130"/>
                    <a:gd name="T5" fmla="*/ 160 h 166"/>
                    <a:gd name="T6" fmla="*/ 117 w 130"/>
                    <a:gd name="T7" fmla="*/ 143 h 166"/>
                    <a:gd name="T8" fmla="*/ 120 w 130"/>
                    <a:gd name="T9" fmla="*/ 140 h 166"/>
                    <a:gd name="T10" fmla="*/ 119 w 130"/>
                    <a:gd name="T11" fmla="*/ 139 h 166"/>
                    <a:gd name="T12" fmla="*/ 116 w 130"/>
                    <a:gd name="T13" fmla="*/ 142 h 166"/>
                    <a:gd name="T14" fmla="*/ 112 w 130"/>
                    <a:gd name="T15" fmla="*/ 136 h 166"/>
                    <a:gd name="T16" fmla="*/ 115 w 130"/>
                    <a:gd name="T17" fmla="*/ 134 h 166"/>
                    <a:gd name="T18" fmla="*/ 108 w 130"/>
                    <a:gd name="T19" fmla="*/ 125 h 166"/>
                    <a:gd name="T20" fmla="*/ 106 w 130"/>
                    <a:gd name="T21" fmla="*/ 127 h 166"/>
                    <a:gd name="T22" fmla="*/ 102 w 130"/>
                    <a:gd name="T23" fmla="*/ 122 h 166"/>
                    <a:gd name="T24" fmla="*/ 104 w 130"/>
                    <a:gd name="T25" fmla="*/ 120 h 166"/>
                    <a:gd name="T26" fmla="*/ 99 w 130"/>
                    <a:gd name="T27" fmla="*/ 112 h 166"/>
                    <a:gd name="T28" fmla="*/ 95 w 130"/>
                    <a:gd name="T29" fmla="*/ 114 h 166"/>
                    <a:gd name="T30" fmla="*/ 85 w 130"/>
                    <a:gd name="T31" fmla="*/ 101 h 166"/>
                    <a:gd name="T32" fmla="*/ 89 w 130"/>
                    <a:gd name="T33" fmla="*/ 99 h 166"/>
                    <a:gd name="T34" fmla="*/ 88 w 130"/>
                    <a:gd name="T35" fmla="*/ 96 h 166"/>
                    <a:gd name="T36" fmla="*/ 91 w 130"/>
                    <a:gd name="T37" fmla="*/ 94 h 166"/>
                    <a:gd name="T38" fmla="*/ 85 w 130"/>
                    <a:gd name="T39" fmla="*/ 84 h 166"/>
                    <a:gd name="T40" fmla="*/ 77 w 130"/>
                    <a:gd name="T41" fmla="*/ 91 h 166"/>
                    <a:gd name="T42" fmla="*/ 63 w 130"/>
                    <a:gd name="T43" fmla="*/ 71 h 166"/>
                    <a:gd name="T44" fmla="*/ 67 w 130"/>
                    <a:gd name="T45" fmla="*/ 69 h 166"/>
                    <a:gd name="T46" fmla="*/ 63 w 130"/>
                    <a:gd name="T47" fmla="*/ 64 h 166"/>
                    <a:gd name="T48" fmla="*/ 59 w 130"/>
                    <a:gd name="T49" fmla="*/ 66 h 166"/>
                    <a:gd name="T50" fmla="*/ 9 w 130"/>
                    <a:gd name="T51" fmla="*/ 0 h 166"/>
                    <a:gd name="T52" fmla="*/ 0 w 130"/>
                    <a:gd name="T53" fmla="*/ 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30" h="166">
                      <a:moveTo>
                        <a:pt x="0" y="6"/>
                      </a:moveTo>
                      <a:lnTo>
                        <a:pt x="121" y="166"/>
                      </a:lnTo>
                      <a:lnTo>
                        <a:pt x="130" y="160"/>
                      </a:lnTo>
                      <a:lnTo>
                        <a:pt x="117" y="143"/>
                      </a:lnTo>
                      <a:lnTo>
                        <a:pt x="120" y="140"/>
                      </a:lnTo>
                      <a:lnTo>
                        <a:pt x="119" y="139"/>
                      </a:lnTo>
                      <a:lnTo>
                        <a:pt x="116" y="142"/>
                      </a:lnTo>
                      <a:lnTo>
                        <a:pt x="112" y="136"/>
                      </a:lnTo>
                      <a:lnTo>
                        <a:pt x="115" y="134"/>
                      </a:lnTo>
                      <a:lnTo>
                        <a:pt x="108" y="125"/>
                      </a:lnTo>
                      <a:lnTo>
                        <a:pt x="106" y="127"/>
                      </a:lnTo>
                      <a:lnTo>
                        <a:pt x="102" y="122"/>
                      </a:lnTo>
                      <a:lnTo>
                        <a:pt x="104" y="120"/>
                      </a:lnTo>
                      <a:lnTo>
                        <a:pt x="99" y="112"/>
                      </a:lnTo>
                      <a:lnTo>
                        <a:pt x="95" y="114"/>
                      </a:lnTo>
                      <a:lnTo>
                        <a:pt x="85" y="101"/>
                      </a:lnTo>
                      <a:lnTo>
                        <a:pt x="89" y="99"/>
                      </a:lnTo>
                      <a:lnTo>
                        <a:pt x="88" y="96"/>
                      </a:lnTo>
                      <a:lnTo>
                        <a:pt x="91" y="94"/>
                      </a:lnTo>
                      <a:lnTo>
                        <a:pt x="85" y="84"/>
                      </a:lnTo>
                      <a:lnTo>
                        <a:pt x="77" y="91"/>
                      </a:lnTo>
                      <a:lnTo>
                        <a:pt x="63" y="71"/>
                      </a:lnTo>
                      <a:lnTo>
                        <a:pt x="67" y="69"/>
                      </a:lnTo>
                      <a:lnTo>
                        <a:pt x="63" y="64"/>
                      </a:lnTo>
                      <a:lnTo>
                        <a:pt x="59" y="66"/>
                      </a:lnTo>
                      <a:lnTo>
                        <a:pt x="9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02" name="Freeform 746">
                  <a:extLst>
                    <a:ext uri="{FF2B5EF4-FFF2-40B4-BE49-F238E27FC236}">
                      <a16:creationId xmlns:a16="http://schemas.microsoft.com/office/drawing/2014/main" id="{E87AD805-9BDF-42D7-80EC-29AE736156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0" y="2384"/>
                  <a:ext cx="30" cy="17"/>
                </a:xfrm>
                <a:custGeom>
                  <a:avLst/>
                  <a:gdLst>
                    <a:gd name="T0" fmla="*/ 0 w 90"/>
                    <a:gd name="T1" fmla="*/ 12 h 51"/>
                    <a:gd name="T2" fmla="*/ 29 w 90"/>
                    <a:gd name="T3" fmla="*/ 51 h 51"/>
                    <a:gd name="T4" fmla="*/ 34 w 90"/>
                    <a:gd name="T5" fmla="*/ 47 h 51"/>
                    <a:gd name="T6" fmla="*/ 12 w 90"/>
                    <a:gd name="T7" fmla="*/ 17 h 51"/>
                    <a:gd name="T8" fmla="*/ 82 w 90"/>
                    <a:gd name="T9" fmla="*/ 10 h 51"/>
                    <a:gd name="T10" fmla="*/ 90 w 90"/>
                    <a:gd name="T11" fmla="*/ 4 h 51"/>
                    <a:gd name="T12" fmla="*/ 13 w 90"/>
                    <a:gd name="T13" fmla="*/ 12 h 51"/>
                    <a:gd name="T14" fmla="*/ 16 w 90"/>
                    <a:gd name="T15" fmla="*/ 0 h 51"/>
                    <a:gd name="T16" fmla="*/ 0 w 90"/>
                    <a:gd name="T17" fmla="*/ 12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0" h="51">
                      <a:moveTo>
                        <a:pt x="0" y="12"/>
                      </a:moveTo>
                      <a:lnTo>
                        <a:pt x="29" y="51"/>
                      </a:lnTo>
                      <a:lnTo>
                        <a:pt x="34" y="47"/>
                      </a:lnTo>
                      <a:lnTo>
                        <a:pt x="12" y="17"/>
                      </a:lnTo>
                      <a:lnTo>
                        <a:pt x="82" y="10"/>
                      </a:lnTo>
                      <a:lnTo>
                        <a:pt x="90" y="4"/>
                      </a:lnTo>
                      <a:lnTo>
                        <a:pt x="13" y="12"/>
                      </a:lnTo>
                      <a:lnTo>
                        <a:pt x="16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03" name="Freeform 747">
                  <a:extLst>
                    <a:ext uri="{FF2B5EF4-FFF2-40B4-BE49-F238E27FC236}">
                      <a16:creationId xmlns:a16="http://schemas.microsoft.com/office/drawing/2014/main" id="{47031AC8-C91D-4437-B428-452308F9CD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97" y="2356"/>
                  <a:ext cx="25" cy="21"/>
                </a:xfrm>
                <a:custGeom>
                  <a:avLst/>
                  <a:gdLst>
                    <a:gd name="T0" fmla="*/ 0 w 77"/>
                    <a:gd name="T1" fmla="*/ 36 h 63"/>
                    <a:gd name="T2" fmla="*/ 19 w 77"/>
                    <a:gd name="T3" fmla="*/ 40 h 63"/>
                    <a:gd name="T4" fmla="*/ 38 w 77"/>
                    <a:gd name="T5" fmla="*/ 36 h 63"/>
                    <a:gd name="T6" fmla="*/ 39 w 77"/>
                    <a:gd name="T7" fmla="*/ 37 h 63"/>
                    <a:gd name="T8" fmla="*/ 35 w 77"/>
                    <a:gd name="T9" fmla="*/ 40 h 63"/>
                    <a:gd name="T10" fmla="*/ 38 w 77"/>
                    <a:gd name="T11" fmla="*/ 42 h 63"/>
                    <a:gd name="T12" fmla="*/ 40 w 77"/>
                    <a:gd name="T13" fmla="*/ 40 h 63"/>
                    <a:gd name="T14" fmla="*/ 45 w 77"/>
                    <a:gd name="T15" fmla="*/ 46 h 63"/>
                    <a:gd name="T16" fmla="*/ 41 w 77"/>
                    <a:gd name="T17" fmla="*/ 61 h 63"/>
                    <a:gd name="T18" fmla="*/ 44 w 77"/>
                    <a:gd name="T19" fmla="*/ 63 h 63"/>
                    <a:gd name="T20" fmla="*/ 77 w 77"/>
                    <a:gd name="T21" fmla="*/ 39 h 63"/>
                    <a:gd name="T22" fmla="*/ 73 w 77"/>
                    <a:gd name="T23" fmla="*/ 33 h 63"/>
                    <a:gd name="T24" fmla="*/ 61 w 77"/>
                    <a:gd name="T25" fmla="*/ 41 h 63"/>
                    <a:gd name="T26" fmla="*/ 48 w 77"/>
                    <a:gd name="T27" fmla="*/ 40 h 63"/>
                    <a:gd name="T28" fmla="*/ 43 w 77"/>
                    <a:gd name="T29" fmla="*/ 32 h 63"/>
                    <a:gd name="T30" fmla="*/ 48 w 77"/>
                    <a:gd name="T31" fmla="*/ 0 h 63"/>
                    <a:gd name="T32" fmla="*/ 0 w 77"/>
                    <a:gd name="T33" fmla="*/ 36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7" h="63">
                      <a:moveTo>
                        <a:pt x="0" y="36"/>
                      </a:moveTo>
                      <a:lnTo>
                        <a:pt x="19" y="40"/>
                      </a:lnTo>
                      <a:lnTo>
                        <a:pt x="38" y="36"/>
                      </a:lnTo>
                      <a:lnTo>
                        <a:pt x="39" y="37"/>
                      </a:lnTo>
                      <a:lnTo>
                        <a:pt x="35" y="40"/>
                      </a:lnTo>
                      <a:lnTo>
                        <a:pt x="38" y="42"/>
                      </a:lnTo>
                      <a:lnTo>
                        <a:pt x="40" y="40"/>
                      </a:lnTo>
                      <a:lnTo>
                        <a:pt x="45" y="46"/>
                      </a:lnTo>
                      <a:lnTo>
                        <a:pt x="41" y="61"/>
                      </a:lnTo>
                      <a:lnTo>
                        <a:pt x="44" y="63"/>
                      </a:lnTo>
                      <a:lnTo>
                        <a:pt x="77" y="39"/>
                      </a:lnTo>
                      <a:lnTo>
                        <a:pt x="73" y="33"/>
                      </a:lnTo>
                      <a:lnTo>
                        <a:pt x="61" y="41"/>
                      </a:lnTo>
                      <a:lnTo>
                        <a:pt x="48" y="40"/>
                      </a:lnTo>
                      <a:lnTo>
                        <a:pt x="43" y="32"/>
                      </a:lnTo>
                      <a:lnTo>
                        <a:pt x="4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04" name="Freeform 748">
                  <a:extLst>
                    <a:ext uri="{FF2B5EF4-FFF2-40B4-BE49-F238E27FC236}">
                      <a16:creationId xmlns:a16="http://schemas.microsoft.com/office/drawing/2014/main" id="{3DE8B65F-5DE5-46C8-9BD1-3C46268138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49" y="2311"/>
                  <a:ext cx="27" cy="18"/>
                </a:xfrm>
                <a:custGeom>
                  <a:avLst/>
                  <a:gdLst>
                    <a:gd name="T0" fmla="*/ 77 w 81"/>
                    <a:gd name="T1" fmla="*/ 2 h 52"/>
                    <a:gd name="T2" fmla="*/ 73 w 81"/>
                    <a:gd name="T3" fmla="*/ 11 h 52"/>
                    <a:gd name="T4" fmla="*/ 71 w 81"/>
                    <a:gd name="T5" fmla="*/ 20 h 52"/>
                    <a:gd name="T6" fmla="*/ 65 w 81"/>
                    <a:gd name="T7" fmla="*/ 28 h 52"/>
                    <a:gd name="T8" fmla="*/ 60 w 81"/>
                    <a:gd name="T9" fmla="*/ 35 h 52"/>
                    <a:gd name="T10" fmla="*/ 54 w 81"/>
                    <a:gd name="T11" fmla="*/ 39 h 52"/>
                    <a:gd name="T12" fmla="*/ 46 w 81"/>
                    <a:gd name="T13" fmla="*/ 40 h 52"/>
                    <a:gd name="T14" fmla="*/ 39 w 81"/>
                    <a:gd name="T15" fmla="*/ 40 h 52"/>
                    <a:gd name="T16" fmla="*/ 30 w 81"/>
                    <a:gd name="T17" fmla="*/ 36 h 52"/>
                    <a:gd name="T18" fmla="*/ 29 w 81"/>
                    <a:gd name="T19" fmla="*/ 39 h 52"/>
                    <a:gd name="T20" fmla="*/ 25 w 81"/>
                    <a:gd name="T21" fmla="*/ 40 h 52"/>
                    <a:gd name="T22" fmla="*/ 24 w 81"/>
                    <a:gd name="T23" fmla="*/ 43 h 52"/>
                    <a:gd name="T24" fmla="*/ 19 w 81"/>
                    <a:gd name="T25" fmla="*/ 44 h 52"/>
                    <a:gd name="T26" fmla="*/ 15 w 81"/>
                    <a:gd name="T27" fmla="*/ 45 h 52"/>
                    <a:gd name="T28" fmla="*/ 12 w 81"/>
                    <a:gd name="T29" fmla="*/ 46 h 52"/>
                    <a:gd name="T30" fmla="*/ 9 w 81"/>
                    <a:gd name="T31" fmla="*/ 48 h 52"/>
                    <a:gd name="T32" fmla="*/ 5 w 81"/>
                    <a:gd name="T33" fmla="*/ 48 h 52"/>
                    <a:gd name="T34" fmla="*/ 2 w 81"/>
                    <a:gd name="T35" fmla="*/ 52 h 52"/>
                    <a:gd name="T36" fmla="*/ 4 w 81"/>
                    <a:gd name="T37" fmla="*/ 52 h 52"/>
                    <a:gd name="T38" fmla="*/ 7 w 81"/>
                    <a:gd name="T39" fmla="*/ 50 h 52"/>
                    <a:gd name="T40" fmla="*/ 12 w 81"/>
                    <a:gd name="T41" fmla="*/ 50 h 52"/>
                    <a:gd name="T42" fmla="*/ 16 w 81"/>
                    <a:gd name="T43" fmla="*/ 49 h 52"/>
                    <a:gd name="T44" fmla="*/ 20 w 81"/>
                    <a:gd name="T45" fmla="*/ 46 h 52"/>
                    <a:gd name="T46" fmla="*/ 24 w 81"/>
                    <a:gd name="T47" fmla="*/ 45 h 52"/>
                    <a:gd name="T48" fmla="*/ 28 w 81"/>
                    <a:gd name="T49" fmla="*/ 43 h 52"/>
                    <a:gd name="T50" fmla="*/ 33 w 81"/>
                    <a:gd name="T51" fmla="*/ 41 h 52"/>
                    <a:gd name="T52" fmla="*/ 41 w 81"/>
                    <a:gd name="T53" fmla="*/ 44 h 52"/>
                    <a:gd name="T54" fmla="*/ 50 w 81"/>
                    <a:gd name="T55" fmla="*/ 43 h 52"/>
                    <a:gd name="T56" fmla="*/ 58 w 81"/>
                    <a:gd name="T57" fmla="*/ 40 h 52"/>
                    <a:gd name="T58" fmla="*/ 64 w 81"/>
                    <a:gd name="T59" fmla="*/ 33 h 52"/>
                    <a:gd name="T60" fmla="*/ 71 w 81"/>
                    <a:gd name="T61" fmla="*/ 27 h 52"/>
                    <a:gd name="T62" fmla="*/ 76 w 81"/>
                    <a:gd name="T63" fmla="*/ 18 h 52"/>
                    <a:gd name="T64" fmla="*/ 80 w 81"/>
                    <a:gd name="T65" fmla="*/ 9 h 52"/>
                    <a:gd name="T66" fmla="*/ 81 w 81"/>
                    <a:gd name="T67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1" h="52">
                      <a:moveTo>
                        <a:pt x="81" y="0"/>
                      </a:moveTo>
                      <a:lnTo>
                        <a:pt x="77" y="2"/>
                      </a:lnTo>
                      <a:lnTo>
                        <a:pt x="76" y="5"/>
                      </a:lnTo>
                      <a:lnTo>
                        <a:pt x="73" y="11"/>
                      </a:lnTo>
                      <a:lnTo>
                        <a:pt x="73" y="16"/>
                      </a:lnTo>
                      <a:lnTo>
                        <a:pt x="71" y="20"/>
                      </a:lnTo>
                      <a:lnTo>
                        <a:pt x="68" y="26"/>
                      </a:lnTo>
                      <a:lnTo>
                        <a:pt x="65" y="28"/>
                      </a:lnTo>
                      <a:lnTo>
                        <a:pt x="63" y="32"/>
                      </a:lnTo>
                      <a:lnTo>
                        <a:pt x="60" y="35"/>
                      </a:lnTo>
                      <a:lnTo>
                        <a:pt x="56" y="36"/>
                      </a:lnTo>
                      <a:lnTo>
                        <a:pt x="54" y="39"/>
                      </a:lnTo>
                      <a:lnTo>
                        <a:pt x="48" y="39"/>
                      </a:lnTo>
                      <a:lnTo>
                        <a:pt x="46" y="40"/>
                      </a:lnTo>
                      <a:lnTo>
                        <a:pt x="43" y="40"/>
                      </a:lnTo>
                      <a:lnTo>
                        <a:pt x="39" y="40"/>
                      </a:lnTo>
                      <a:lnTo>
                        <a:pt x="35" y="39"/>
                      </a:lnTo>
                      <a:lnTo>
                        <a:pt x="30" y="36"/>
                      </a:lnTo>
                      <a:lnTo>
                        <a:pt x="30" y="37"/>
                      </a:lnTo>
                      <a:lnTo>
                        <a:pt x="29" y="39"/>
                      </a:lnTo>
                      <a:lnTo>
                        <a:pt x="28" y="39"/>
                      </a:lnTo>
                      <a:lnTo>
                        <a:pt x="25" y="40"/>
                      </a:lnTo>
                      <a:lnTo>
                        <a:pt x="25" y="41"/>
                      </a:lnTo>
                      <a:lnTo>
                        <a:pt x="24" y="43"/>
                      </a:lnTo>
                      <a:lnTo>
                        <a:pt x="21" y="43"/>
                      </a:lnTo>
                      <a:lnTo>
                        <a:pt x="19" y="44"/>
                      </a:lnTo>
                      <a:lnTo>
                        <a:pt x="17" y="45"/>
                      </a:lnTo>
                      <a:lnTo>
                        <a:pt x="15" y="45"/>
                      </a:lnTo>
                      <a:lnTo>
                        <a:pt x="13" y="46"/>
                      </a:lnTo>
                      <a:lnTo>
                        <a:pt x="12" y="46"/>
                      </a:lnTo>
                      <a:lnTo>
                        <a:pt x="11" y="46"/>
                      </a:lnTo>
                      <a:lnTo>
                        <a:pt x="9" y="48"/>
                      </a:lnTo>
                      <a:lnTo>
                        <a:pt x="7" y="48"/>
                      </a:lnTo>
                      <a:lnTo>
                        <a:pt x="5" y="48"/>
                      </a:lnTo>
                      <a:lnTo>
                        <a:pt x="0" y="50"/>
                      </a:lnTo>
                      <a:lnTo>
                        <a:pt x="2" y="52"/>
                      </a:lnTo>
                      <a:lnTo>
                        <a:pt x="3" y="52"/>
                      </a:lnTo>
                      <a:lnTo>
                        <a:pt x="4" y="52"/>
                      </a:lnTo>
                      <a:lnTo>
                        <a:pt x="7" y="52"/>
                      </a:lnTo>
                      <a:lnTo>
                        <a:pt x="7" y="50"/>
                      </a:lnTo>
                      <a:lnTo>
                        <a:pt x="9" y="52"/>
                      </a:lnTo>
                      <a:lnTo>
                        <a:pt x="12" y="50"/>
                      </a:lnTo>
                      <a:lnTo>
                        <a:pt x="13" y="50"/>
                      </a:lnTo>
                      <a:lnTo>
                        <a:pt x="16" y="49"/>
                      </a:lnTo>
                      <a:lnTo>
                        <a:pt x="19" y="48"/>
                      </a:lnTo>
                      <a:lnTo>
                        <a:pt x="20" y="46"/>
                      </a:lnTo>
                      <a:lnTo>
                        <a:pt x="22" y="46"/>
                      </a:lnTo>
                      <a:lnTo>
                        <a:pt x="24" y="45"/>
                      </a:lnTo>
                      <a:lnTo>
                        <a:pt x="26" y="44"/>
                      </a:lnTo>
                      <a:lnTo>
                        <a:pt x="28" y="43"/>
                      </a:lnTo>
                      <a:lnTo>
                        <a:pt x="30" y="40"/>
                      </a:lnTo>
                      <a:lnTo>
                        <a:pt x="33" y="41"/>
                      </a:lnTo>
                      <a:lnTo>
                        <a:pt x="37" y="43"/>
                      </a:lnTo>
                      <a:lnTo>
                        <a:pt x="41" y="44"/>
                      </a:lnTo>
                      <a:lnTo>
                        <a:pt x="46" y="44"/>
                      </a:lnTo>
                      <a:lnTo>
                        <a:pt x="50" y="43"/>
                      </a:lnTo>
                      <a:lnTo>
                        <a:pt x="54" y="43"/>
                      </a:lnTo>
                      <a:lnTo>
                        <a:pt x="58" y="40"/>
                      </a:lnTo>
                      <a:lnTo>
                        <a:pt x="61" y="39"/>
                      </a:lnTo>
                      <a:lnTo>
                        <a:pt x="64" y="33"/>
                      </a:lnTo>
                      <a:lnTo>
                        <a:pt x="69" y="31"/>
                      </a:lnTo>
                      <a:lnTo>
                        <a:pt x="71" y="27"/>
                      </a:lnTo>
                      <a:lnTo>
                        <a:pt x="73" y="22"/>
                      </a:lnTo>
                      <a:lnTo>
                        <a:pt x="76" y="18"/>
                      </a:lnTo>
                      <a:lnTo>
                        <a:pt x="77" y="14"/>
                      </a:lnTo>
                      <a:lnTo>
                        <a:pt x="80" y="9"/>
                      </a:lnTo>
                      <a:lnTo>
                        <a:pt x="81" y="0"/>
                      </a:lnTo>
                      <a:lnTo>
                        <a:pt x="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05" name="Freeform 749">
                  <a:extLst>
                    <a:ext uri="{FF2B5EF4-FFF2-40B4-BE49-F238E27FC236}">
                      <a16:creationId xmlns:a16="http://schemas.microsoft.com/office/drawing/2014/main" id="{BDFB46A3-20CA-43D9-A674-2402D60656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56" y="2319"/>
                  <a:ext cx="10" cy="10"/>
                </a:xfrm>
                <a:custGeom>
                  <a:avLst/>
                  <a:gdLst>
                    <a:gd name="T0" fmla="*/ 0 w 30"/>
                    <a:gd name="T1" fmla="*/ 13 h 30"/>
                    <a:gd name="T2" fmla="*/ 17 w 30"/>
                    <a:gd name="T3" fmla="*/ 0 h 30"/>
                    <a:gd name="T4" fmla="*/ 30 w 30"/>
                    <a:gd name="T5" fmla="*/ 17 h 30"/>
                    <a:gd name="T6" fmla="*/ 13 w 30"/>
                    <a:gd name="T7" fmla="*/ 30 h 30"/>
                    <a:gd name="T8" fmla="*/ 0 w 30"/>
                    <a:gd name="T9" fmla="*/ 1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0" h="30">
                      <a:moveTo>
                        <a:pt x="0" y="13"/>
                      </a:moveTo>
                      <a:lnTo>
                        <a:pt x="17" y="0"/>
                      </a:lnTo>
                      <a:lnTo>
                        <a:pt x="30" y="17"/>
                      </a:lnTo>
                      <a:lnTo>
                        <a:pt x="13" y="30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06" name="Freeform 750">
                  <a:extLst>
                    <a:ext uri="{FF2B5EF4-FFF2-40B4-BE49-F238E27FC236}">
                      <a16:creationId xmlns:a16="http://schemas.microsoft.com/office/drawing/2014/main" id="{4FD611BA-03F7-4A26-9BA7-1CC0DC14CE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14" y="2272"/>
                  <a:ext cx="24" cy="21"/>
                </a:xfrm>
                <a:custGeom>
                  <a:avLst/>
                  <a:gdLst>
                    <a:gd name="T0" fmla="*/ 54 w 71"/>
                    <a:gd name="T1" fmla="*/ 54 h 65"/>
                    <a:gd name="T2" fmla="*/ 61 w 71"/>
                    <a:gd name="T3" fmla="*/ 48 h 65"/>
                    <a:gd name="T4" fmla="*/ 65 w 71"/>
                    <a:gd name="T5" fmla="*/ 43 h 65"/>
                    <a:gd name="T6" fmla="*/ 69 w 71"/>
                    <a:gd name="T7" fmla="*/ 37 h 65"/>
                    <a:gd name="T8" fmla="*/ 70 w 71"/>
                    <a:gd name="T9" fmla="*/ 30 h 65"/>
                    <a:gd name="T10" fmla="*/ 71 w 71"/>
                    <a:gd name="T11" fmla="*/ 25 h 65"/>
                    <a:gd name="T12" fmla="*/ 71 w 71"/>
                    <a:gd name="T13" fmla="*/ 18 h 65"/>
                    <a:gd name="T14" fmla="*/ 70 w 71"/>
                    <a:gd name="T15" fmla="*/ 13 h 65"/>
                    <a:gd name="T16" fmla="*/ 66 w 71"/>
                    <a:gd name="T17" fmla="*/ 9 h 65"/>
                    <a:gd name="T18" fmla="*/ 62 w 71"/>
                    <a:gd name="T19" fmla="*/ 4 h 65"/>
                    <a:gd name="T20" fmla="*/ 57 w 71"/>
                    <a:gd name="T21" fmla="*/ 2 h 65"/>
                    <a:gd name="T22" fmla="*/ 50 w 71"/>
                    <a:gd name="T23" fmla="*/ 2 h 65"/>
                    <a:gd name="T24" fmla="*/ 44 w 71"/>
                    <a:gd name="T25" fmla="*/ 2 h 65"/>
                    <a:gd name="T26" fmla="*/ 37 w 71"/>
                    <a:gd name="T27" fmla="*/ 2 h 65"/>
                    <a:gd name="T28" fmla="*/ 31 w 71"/>
                    <a:gd name="T29" fmla="*/ 3 h 65"/>
                    <a:gd name="T30" fmla="*/ 24 w 71"/>
                    <a:gd name="T31" fmla="*/ 7 h 65"/>
                    <a:gd name="T32" fmla="*/ 18 w 71"/>
                    <a:gd name="T33" fmla="*/ 11 h 65"/>
                    <a:gd name="T34" fmla="*/ 13 w 71"/>
                    <a:gd name="T35" fmla="*/ 17 h 65"/>
                    <a:gd name="T36" fmla="*/ 7 w 71"/>
                    <a:gd name="T37" fmla="*/ 22 h 65"/>
                    <a:gd name="T38" fmla="*/ 5 w 71"/>
                    <a:gd name="T39" fmla="*/ 28 h 65"/>
                    <a:gd name="T40" fmla="*/ 1 w 71"/>
                    <a:gd name="T41" fmla="*/ 35 h 65"/>
                    <a:gd name="T42" fmla="*/ 1 w 71"/>
                    <a:gd name="T43" fmla="*/ 42 h 65"/>
                    <a:gd name="T44" fmla="*/ 1 w 71"/>
                    <a:gd name="T45" fmla="*/ 47 h 65"/>
                    <a:gd name="T46" fmla="*/ 2 w 71"/>
                    <a:gd name="T47" fmla="*/ 52 h 65"/>
                    <a:gd name="T48" fmla="*/ 6 w 71"/>
                    <a:gd name="T49" fmla="*/ 57 h 65"/>
                    <a:gd name="T50" fmla="*/ 10 w 71"/>
                    <a:gd name="T51" fmla="*/ 61 h 65"/>
                    <a:gd name="T52" fmla="*/ 15 w 71"/>
                    <a:gd name="T53" fmla="*/ 64 h 65"/>
                    <a:gd name="T54" fmla="*/ 22 w 71"/>
                    <a:gd name="T55" fmla="*/ 65 h 65"/>
                    <a:gd name="T56" fmla="*/ 28 w 71"/>
                    <a:gd name="T57" fmla="*/ 65 h 65"/>
                    <a:gd name="T58" fmla="*/ 35 w 71"/>
                    <a:gd name="T59" fmla="*/ 64 h 65"/>
                    <a:gd name="T60" fmla="*/ 41 w 71"/>
                    <a:gd name="T61" fmla="*/ 61 h 65"/>
                    <a:gd name="T62" fmla="*/ 48 w 71"/>
                    <a:gd name="T63" fmla="*/ 59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1" h="65">
                      <a:moveTo>
                        <a:pt x="53" y="55"/>
                      </a:moveTo>
                      <a:lnTo>
                        <a:pt x="54" y="54"/>
                      </a:lnTo>
                      <a:lnTo>
                        <a:pt x="58" y="51"/>
                      </a:lnTo>
                      <a:lnTo>
                        <a:pt x="61" y="48"/>
                      </a:lnTo>
                      <a:lnTo>
                        <a:pt x="63" y="46"/>
                      </a:lnTo>
                      <a:lnTo>
                        <a:pt x="65" y="43"/>
                      </a:lnTo>
                      <a:lnTo>
                        <a:pt x="67" y="39"/>
                      </a:lnTo>
                      <a:lnTo>
                        <a:pt x="69" y="37"/>
                      </a:lnTo>
                      <a:lnTo>
                        <a:pt x="70" y="34"/>
                      </a:lnTo>
                      <a:lnTo>
                        <a:pt x="70" y="30"/>
                      </a:lnTo>
                      <a:lnTo>
                        <a:pt x="71" y="28"/>
                      </a:lnTo>
                      <a:lnTo>
                        <a:pt x="71" y="25"/>
                      </a:lnTo>
                      <a:lnTo>
                        <a:pt x="71" y="21"/>
                      </a:lnTo>
                      <a:lnTo>
                        <a:pt x="71" y="18"/>
                      </a:lnTo>
                      <a:lnTo>
                        <a:pt x="70" y="16"/>
                      </a:lnTo>
                      <a:lnTo>
                        <a:pt x="70" y="13"/>
                      </a:lnTo>
                      <a:lnTo>
                        <a:pt x="67" y="9"/>
                      </a:lnTo>
                      <a:lnTo>
                        <a:pt x="66" y="9"/>
                      </a:lnTo>
                      <a:lnTo>
                        <a:pt x="65" y="5"/>
                      </a:lnTo>
                      <a:lnTo>
                        <a:pt x="62" y="4"/>
                      </a:lnTo>
                      <a:lnTo>
                        <a:pt x="59" y="3"/>
                      </a:lnTo>
                      <a:lnTo>
                        <a:pt x="57" y="2"/>
                      </a:lnTo>
                      <a:lnTo>
                        <a:pt x="54" y="2"/>
                      </a:lnTo>
                      <a:lnTo>
                        <a:pt x="50" y="2"/>
                      </a:lnTo>
                      <a:lnTo>
                        <a:pt x="48" y="0"/>
                      </a:lnTo>
                      <a:lnTo>
                        <a:pt x="44" y="2"/>
                      </a:lnTo>
                      <a:lnTo>
                        <a:pt x="41" y="0"/>
                      </a:lnTo>
                      <a:lnTo>
                        <a:pt x="37" y="2"/>
                      </a:lnTo>
                      <a:lnTo>
                        <a:pt x="33" y="3"/>
                      </a:lnTo>
                      <a:lnTo>
                        <a:pt x="31" y="3"/>
                      </a:lnTo>
                      <a:lnTo>
                        <a:pt x="28" y="5"/>
                      </a:lnTo>
                      <a:lnTo>
                        <a:pt x="24" y="7"/>
                      </a:lnTo>
                      <a:lnTo>
                        <a:pt x="19" y="11"/>
                      </a:lnTo>
                      <a:lnTo>
                        <a:pt x="18" y="11"/>
                      </a:lnTo>
                      <a:lnTo>
                        <a:pt x="15" y="13"/>
                      </a:lnTo>
                      <a:lnTo>
                        <a:pt x="13" y="17"/>
                      </a:lnTo>
                      <a:lnTo>
                        <a:pt x="9" y="20"/>
                      </a:lnTo>
                      <a:lnTo>
                        <a:pt x="7" y="22"/>
                      </a:lnTo>
                      <a:lnTo>
                        <a:pt x="6" y="25"/>
                      </a:lnTo>
                      <a:lnTo>
                        <a:pt x="5" y="28"/>
                      </a:lnTo>
                      <a:lnTo>
                        <a:pt x="2" y="33"/>
                      </a:lnTo>
                      <a:lnTo>
                        <a:pt x="1" y="35"/>
                      </a:lnTo>
                      <a:lnTo>
                        <a:pt x="1" y="39"/>
                      </a:lnTo>
                      <a:lnTo>
                        <a:pt x="1" y="42"/>
                      </a:lnTo>
                      <a:lnTo>
                        <a:pt x="0" y="44"/>
                      </a:lnTo>
                      <a:lnTo>
                        <a:pt x="1" y="47"/>
                      </a:lnTo>
                      <a:lnTo>
                        <a:pt x="1" y="50"/>
                      </a:lnTo>
                      <a:lnTo>
                        <a:pt x="2" y="52"/>
                      </a:lnTo>
                      <a:lnTo>
                        <a:pt x="6" y="56"/>
                      </a:lnTo>
                      <a:lnTo>
                        <a:pt x="6" y="57"/>
                      </a:lnTo>
                      <a:lnTo>
                        <a:pt x="9" y="59"/>
                      </a:lnTo>
                      <a:lnTo>
                        <a:pt x="10" y="61"/>
                      </a:lnTo>
                      <a:lnTo>
                        <a:pt x="13" y="63"/>
                      </a:lnTo>
                      <a:lnTo>
                        <a:pt x="15" y="64"/>
                      </a:lnTo>
                      <a:lnTo>
                        <a:pt x="19" y="64"/>
                      </a:lnTo>
                      <a:lnTo>
                        <a:pt x="22" y="65"/>
                      </a:lnTo>
                      <a:lnTo>
                        <a:pt x="24" y="65"/>
                      </a:lnTo>
                      <a:lnTo>
                        <a:pt x="28" y="65"/>
                      </a:lnTo>
                      <a:lnTo>
                        <a:pt x="32" y="64"/>
                      </a:lnTo>
                      <a:lnTo>
                        <a:pt x="35" y="64"/>
                      </a:lnTo>
                      <a:lnTo>
                        <a:pt x="37" y="63"/>
                      </a:lnTo>
                      <a:lnTo>
                        <a:pt x="41" y="61"/>
                      </a:lnTo>
                      <a:lnTo>
                        <a:pt x="45" y="60"/>
                      </a:lnTo>
                      <a:lnTo>
                        <a:pt x="48" y="59"/>
                      </a:lnTo>
                      <a:lnTo>
                        <a:pt x="53" y="5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07" name="Freeform 751">
                  <a:extLst>
                    <a:ext uri="{FF2B5EF4-FFF2-40B4-BE49-F238E27FC236}">
                      <a16:creationId xmlns:a16="http://schemas.microsoft.com/office/drawing/2014/main" id="{9805F1AC-9C3A-42CF-A2FF-B155B205CD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91" y="2290"/>
                  <a:ext cx="24" cy="21"/>
                </a:xfrm>
                <a:custGeom>
                  <a:avLst/>
                  <a:gdLst>
                    <a:gd name="T0" fmla="*/ 55 w 72"/>
                    <a:gd name="T1" fmla="*/ 53 h 65"/>
                    <a:gd name="T2" fmla="*/ 61 w 72"/>
                    <a:gd name="T3" fmla="*/ 48 h 65"/>
                    <a:gd name="T4" fmla="*/ 65 w 72"/>
                    <a:gd name="T5" fmla="*/ 42 h 65"/>
                    <a:gd name="T6" fmla="*/ 68 w 72"/>
                    <a:gd name="T7" fmla="*/ 36 h 65"/>
                    <a:gd name="T8" fmla="*/ 71 w 72"/>
                    <a:gd name="T9" fmla="*/ 29 h 65"/>
                    <a:gd name="T10" fmla="*/ 72 w 72"/>
                    <a:gd name="T11" fmla="*/ 24 h 65"/>
                    <a:gd name="T12" fmla="*/ 71 w 72"/>
                    <a:gd name="T13" fmla="*/ 18 h 65"/>
                    <a:gd name="T14" fmla="*/ 69 w 72"/>
                    <a:gd name="T15" fmla="*/ 13 h 65"/>
                    <a:gd name="T16" fmla="*/ 67 w 72"/>
                    <a:gd name="T17" fmla="*/ 9 h 65"/>
                    <a:gd name="T18" fmla="*/ 61 w 72"/>
                    <a:gd name="T19" fmla="*/ 3 h 65"/>
                    <a:gd name="T20" fmla="*/ 56 w 72"/>
                    <a:gd name="T21" fmla="*/ 1 h 65"/>
                    <a:gd name="T22" fmla="*/ 51 w 72"/>
                    <a:gd name="T23" fmla="*/ 1 h 65"/>
                    <a:gd name="T24" fmla="*/ 45 w 72"/>
                    <a:gd name="T25" fmla="*/ 1 h 65"/>
                    <a:gd name="T26" fmla="*/ 37 w 72"/>
                    <a:gd name="T27" fmla="*/ 1 h 65"/>
                    <a:gd name="T28" fmla="*/ 30 w 72"/>
                    <a:gd name="T29" fmla="*/ 3 h 65"/>
                    <a:gd name="T30" fmla="*/ 24 w 72"/>
                    <a:gd name="T31" fmla="*/ 6 h 65"/>
                    <a:gd name="T32" fmla="*/ 19 w 72"/>
                    <a:gd name="T33" fmla="*/ 10 h 65"/>
                    <a:gd name="T34" fmla="*/ 12 w 72"/>
                    <a:gd name="T35" fmla="*/ 16 h 65"/>
                    <a:gd name="T36" fmla="*/ 7 w 72"/>
                    <a:gd name="T37" fmla="*/ 22 h 65"/>
                    <a:gd name="T38" fmla="*/ 4 w 72"/>
                    <a:gd name="T39" fmla="*/ 27 h 65"/>
                    <a:gd name="T40" fmla="*/ 2 w 72"/>
                    <a:gd name="T41" fmla="*/ 35 h 65"/>
                    <a:gd name="T42" fmla="*/ 2 w 72"/>
                    <a:gd name="T43" fmla="*/ 41 h 65"/>
                    <a:gd name="T44" fmla="*/ 2 w 72"/>
                    <a:gd name="T45" fmla="*/ 46 h 65"/>
                    <a:gd name="T46" fmla="*/ 3 w 72"/>
                    <a:gd name="T47" fmla="*/ 52 h 65"/>
                    <a:gd name="T48" fmla="*/ 5 w 72"/>
                    <a:gd name="T49" fmla="*/ 57 h 65"/>
                    <a:gd name="T50" fmla="*/ 11 w 72"/>
                    <a:gd name="T51" fmla="*/ 61 h 65"/>
                    <a:gd name="T52" fmla="*/ 16 w 72"/>
                    <a:gd name="T53" fmla="*/ 63 h 65"/>
                    <a:gd name="T54" fmla="*/ 21 w 72"/>
                    <a:gd name="T55" fmla="*/ 65 h 65"/>
                    <a:gd name="T56" fmla="*/ 28 w 72"/>
                    <a:gd name="T57" fmla="*/ 65 h 65"/>
                    <a:gd name="T58" fmla="*/ 35 w 72"/>
                    <a:gd name="T59" fmla="*/ 63 h 65"/>
                    <a:gd name="T60" fmla="*/ 42 w 72"/>
                    <a:gd name="T61" fmla="*/ 61 h 65"/>
                    <a:gd name="T62" fmla="*/ 48 w 72"/>
                    <a:gd name="T63" fmla="*/ 58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72" h="65">
                      <a:moveTo>
                        <a:pt x="52" y="54"/>
                      </a:moveTo>
                      <a:lnTo>
                        <a:pt x="55" y="53"/>
                      </a:lnTo>
                      <a:lnTo>
                        <a:pt x="58" y="50"/>
                      </a:lnTo>
                      <a:lnTo>
                        <a:pt x="61" y="48"/>
                      </a:lnTo>
                      <a:lnTo>
                        <a:pt x="63" y="45"/>
                      </a:lnTo>
                      <a:lnTo>
                        <a:pt x="65" y="42"/>
                      </a:lnTo>
                      <a:lnTo>
                        <a:pt x="67" y="40"/>
                      </a:lnTo>
                      <a:lnTo>
                        <a:pt x="68" y="36"/>
                      </a:lnTo>
                      <a:lnTo>
                        <a:pt x="69" y="33"/>
                      </a:lnTo>
                      <a:lnTo>
                        <a:pt x="71" y="29"/>
                      </a:lnTo>
                      <a:lnTo>
                        <a:pt x="72" y="27"/>
                      </a:lnTo>
                      <a:lnTo>
                        <a:pt x="72" y="24"/>
                      </a:lnTo>
                      <a:lnTo>
                        <a:pt x="72" y="20"/>
                      </a:lnTo>
                      <a:lnTo>
                        <a:pt x="71" y="18"/>
                      </a:lnTo>
                      <a:lnTo>
                        <a:pt x="71" y="15"/>
                      </a:lnTo>
                      <a:lnTo>
                        <a:pt x="69" y="13"/>
                      </a:lnTo>
                      <a:lnTo>
                        <a:pt x="68" y="9"/>
                      </a:lnTo>
                      <a:lnTo>
                        <a:pt x="67" y="9"/>
                      </a:lnTo>
                      <a:lnTo>
                        <a:pt x="63" y="6"/>
                      </a:lnTo>
                      <a:lnTo>
                        <a:pt x="61" y="3"/>
                      </a:lnTo>
                      <a:lnTo>
                        <a:pt x="59" y="2"/>
                      </a:lnTo>
                      <a:lnTo>
                        <a:pt x="56" y="1"/>
                      </a:lnTo>
                      <a:lnTo>
                        <a:pt x="55" y="1"/>
                      </a:lnTo>
                      <a:lnTo>
                        <a:pt x="51" y="1"/>
                      </a:lnTo>
                      <a:lnTo>
                        <a:pt x="47" y="0"/>
                      </a:lnTo>
                      <a:lnTo>
                        <a:pt x="45" y="1"/>
                      </a:lnTo>
                      <a:lnTo>
                        <a:pt x="41" y="0"/>
                      </a:lnTo>
                      <a:lnTo>
                        <a:pt x="37" y="1"/>
                      </a:lnTo>
                      <a:lnTo>
                        <a:pt x="34" y="2"/>
                      </a:lnTo>
                      <a:lnTo>
                        <a:pt x="30" y="3"/>
                      </a:lnTo>
                      <a:lnTo>
                        <a:pt x="28" y="5"/>
                      </a:lnTo>
                      <a:lnTo>
                        <a:pt x="24" y="6"/>
                      </a:lnTo>
                      <a:lnTo>
                        <a:pt x="19" y="10"/>
                      </a:lnTo>
                      <a:lnTo>
                        <a:pt x="19" y="10"/>
                      </a:lnTo>
                      <a:lnTo>
                        <a:pt x="15" y="13"/>
                      </a:lnTo>
                      <a:lnTo>
                        <a:pt x="12" y="16"/>
                      </a:lnTo>
                      <a:lnTo>
                        <a:pt x="9" y="19"/>
                      </a:lnTo>
                      <a:lnTo>
                        <a:pt x="7" y="22"/>
                      </a:lnTo>
                      <a:lnTo>
                        <a:pt x="5" y="24"/>
                      </a:lnTo>
                      <a:lnTo>
                        <a:pt x="4" y="27"/>
                      </a:lnTo>
                      <a:lnTo>
                        <a:pt x="3" y="32"/>
                      </a:lnTo>
                      <a:lnTo>
                        <a:pt x="2" y="35"/>
                      </a:lnTo>
                      <a:lnTo>
                        <a:pt x="2" y="37"/>
                      </a:lnTo>
                      <a:lnTo>
                        <a:pt x="2" y="41"/>
                      </a:lnTo>
                      <a:lnTo>
                        <a:pt x="0" y="44"/>
                      </a:lnTo>
                      <a:lnTo>
                        <a:pt x="2" y="46"/>
                      </a:lnTo>
                      <a:lnTo>
                        <a:pt x="2" y="49"/>
                      </a:lnTo>
                      <a:lnTo>
                        <a:pt x="3" y="52"/>
                      </a:lnTo>
                      <a:lnTo>
                        <a:pt x="5" y="55"/>
                      </a:lnTo>
                      <a:lnTo>
                        <a:pt x="5" y="57"/>
                      </a:lnTo>
                      <a:lnTo>
                        <a:pt x="8" y="58"/>
                      </a:lnTo>
                      <a:lnTo>
                        <a:pt x="11" y="61"/>
                      </a:lnTo>
                      <a:lnTo>
                        <a:pt x="13" y="62"/>
                      </a:lnTo>
                      <a:lnTo>
                        <a:pt x="16" y="63"/>
                      </a:lnTo>
                      <a:lnTo>
                        <a:pt x="19" y="63"/>
                      </a:lnTo>
                      <a:lnTo>
                        <a:pt x="21" y="65"/>
                      </a:lnTo>
                      <a:lnTo>
                        <a:pt x="25" y="65"/>
                      </a:lnTo>
                      <a:lnTo>
                        <a:pt x="28" y="65"/>
                      </a:lnTo>
                      <a:lnTo>
                        <a:pt x="32" y="63"/>
                      </a:lnTo>
                      <a:lnTo>
                        <a:pt x="35" y="63"/>
                      </a:lnTo>
                      <a:lnTo>
                        <a:pt x="38" y="62"/>
                      </a:lnTo>
                      <a:lnTo>
                        <a:pt x="42" y="61"/>
                      </a:lnTo>
                      <a:lnTo>
                        <a:pt x="46" y="59"/>
                      </a:lnTo>
                      <a:lnTo>
                        <a:pt x="48" y="58"/>
                      </a:lnTo>
                      <a:lnTo>
                        <a:pt x="52" y="5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08" name="Freeform 752">
                  <a:extLst>
                    <a:ext uri="{FF2B5EF4-FFF2-40B4-BE49-F238E27FC236}">
                      <a16:creationId xmlns:a16="http://schemas.microsoft.com/office/drawing/2014/main" id="{B9AD2872-3763-4B3A-9E15-7F00E50D0C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5" y="2277"/>
                  <a:ext cx="8" cy="11"/>
                </a:xfrm>
                <a:custGeom>
                  <a:avLst/>
                  <a:gdLst>
                    <a:gd name="T0" fmla="*/ 23 w 25"/>
                    <a:gd name="T1" fmla="*/ 17 h 34"/>
                    <a:gd name="T2" fmla="*/ 23 w 25"/>
                    <a:gd name="T3" fmla="*/ 15 h 34"/>
                    <a:gd name="T4" fmla="*/ 25 w 25"/>
                    <a:gd name="T5" fmla="*/ 14 h 34"/>
                    <a:gd name="T6" fmla="*/ 25 w 25"/>
                    <a:gd name="T7" fmla="*/ 13 h 34"/>
                    <a:gd name="T8" fmla="*/ 25 w 25"/>
                    <a:gd name="T9" fmla="*/ 10 h 34"/>
                    <a:gd name="T10" fmla="*/ 23 w 25"/>
                    <a:gd name="T11" fmla="*/ 9 h 34"/>
                    <a:gd name="T12" fmla="*/ 23 w 25"/>
                    <a:gd name="T13" fmla="*/ 9 h 34"/>
                    <a:gd name="T14" fmla="*/ 22 w 25"/>
                    <a:gd name="T15" fmla="*/ 6 h 34"/>
                    <a:gd name="T16" fmla="*/ 22 w 25"/>
                    <a:gd name="T17" fmla="*/ 6 h 34"/>
                    <a:gd name="T18" fmla="*/ 21 w 25"/>
                    <a:gd name="T19" fmla="*/ 4 h 34"/>
                    <a:gd name="T20" fmla="*/ 21 w 25"/>
                    <a:gd name="T21" fmla="*/ 2 h 34"/>
                    <a:gd name="T22" fmla="*/ 18 w 25"/>
                    <a:gd name="T23" fmla="*/ 2 h 34"/>
                    <a:gd name="T24" fmla="*/ 18 w 25"/>
                    <a:gd name="T25" fmla="*/ 1 h 34"/>
                    <a:gd name="T26" fmla="*/ 15 w 25"/>
                    <a:gd name="T27" fmla="*/ 1 h 34"/>
                    <a:gd name="T28" fmla="*/ 15 w 25"/>
                    <a:gd name="T29" fmla="*/ 0 h 34"/>
                    <a:gd name="T30" fmla="*/ 13 w 25"/>
                    <a:gd name="T31" fmla="*/ 0 h 34"/>
                    <a:gd name="T32" fmla="*/ 10 w 25"/>
                    <a:gd name="T33" fmla="*/ 0 h 34"/>
                    <a:gd name="T34" fmla="*/ 12 w 25"/>
                    <a:gd name="T35" fmla="*/ 1 h 34"/>
                    <a:gd name="T36" fmla="*/ 13 w 25"/>
                    <a:gd name="T37" fmla="*/ 4 h 34"/>
                    <a:gd name="T38" fmla="*/ 14 w 25"/>
                    <a:gd name="T39" fmla="*/ 5 h 34"/>
                    <a:gd name="T40" fmla="*/ 14 w 25"/>
                    <a:gd name="T41" fmla="*/ 9 h 34"/>
                    <a:gd name="T42" fmla="*/ 15 w 25"/>
                    <a:gd name="T43" fmla="*/ 9 h 34"/>
                    <a:gd name="T44" fmla="*/ 15 w 25"/>
                    <a:gd name="T45" fmla="*/ 12 h 34"/>
                    <a:gd name="T46" fmla="*/ 15 w 25"/>
                    <a:gd name="T47" fmla="*/ 14 h 34"/>
                    <a:gd name="T48" fmla="*/ 15 w 25"/>
                    <a:gd name="T49" fmla="*/ 15 h 34"/>
                    <a:gd name="T50" fmla="*/ 14 w 25"/>
                    <a:gd name="T51" fmla="*/ 18 h 34"/>
                    <a:gd name="T52" fmla="*/ 14 w 25"/>
                    <a:gd name="T53" fmla="*/ 21 h 34"/>
                    <a:gd name="T54" fmla="*/ 12 w 25"/>
                    <a:gd name="T55" fmla="*/ 22 h 34"/>
                    <a:gd name="T56" fmla="*/ 10 w 25"/>
                    <a:gd name="T57" fmla="*/ 25 h 34"/>
                    <a:gd name="T58" fmla="*/ 9 w 25"/>
                    <a:gd name="T59" fmla="*/ 26 h 34"/>
                    <a:gd name="T60" fmla="*/ 6 w 25"/>
                    <a:gd name="T61" fmla="*/ 27 h 34"/>
                    <a:gd name="T62" fmla="*/ 4 w 25"/>
                    <a:gd name="T63" fmla="*/ 31 h 34"/>
                    <a:gd name="T64" fmla="*/ 0 w 25"/>
                    <a:gd name="T65" fmla="*/ 34 h 34"/>
                    <a:gd name="T66" fmla="*/ 1 w 25"/>
                    <a:gd name="T67" fmla="*/ 34 h 34"/>
                    <a:gd name="T68" fmla="*/ 2 w 25"/>
                    <a:gd name="T69" fmla="*/ 34 h 34"/>
                    <a:gd name="T70" fmla="*/ 5 w 25"/>
                    <a:gd name="T71" fmla="*/ 34 h 34"/>
                    <a:gd name="T72" fmla="*/ 6 w 25"/>
                    <a:gd name="T73" fmla="*/ 32 h 34"/>
                    <a:gd name="T74" fmla="*/ 9 w 25"/>
                    <a:gd name="T75" fmla="*/ 32 h 34"/>
                    <a:gd name="T76" fmla="*/ 9 w 25"/>
                    <a:gd name="T77" fmla="*/ 32 h 34"/>
                    <a:gd name="T78" fmla="*/ 12 w 25"/>
                    <a:gd name="T79" fmla="*/ 30 h 34"/>
                    <a:gd name="T80" fmla="*/ 13 w 25"/>
                    <a:gd name="T81" fmla="*/ 30 h 34"/>
                    <a:gd name="T82" fmla="*/ 14 w 25"/>
                    <a:gd name="T83" fmla="*/ 28 h 34"/>
                    <a:gd name="T84" fmla="*/ 15 w 25"/>
                    <a:gd name="T85" fmla="*/ 27 h 34"/>
                    <a:gd name="T86" fmla="*/ 18 w 25"/>
                    <a:gd name="T87" fmla="*/ 26 h 34"/>
                    <a:gd name="T88" fmla="*/ 19 w 25"/>
                    <a:gd name="T89" fmla="*/ 25 h 34"/>
                    <a:gd name="T90" fmla="*/ 21 w 25"/>
                    <a:gd name="T91" fmla="*/ 22 h 34"/>
                    <a:gd name="T92" fmla="*/ 21 w 25"/>
                    <a:gd name="T93" fmla="*/ 22 h 34"/>
                    <a:gd name="T94" fmla="*/ 22 w 25"/>
                    <a:gd name="T95" fmla="*/ 19 h 34"/>
                    <a:gd name="T96" fmla="*/ 23 w 25"/>
                    <a:gd name="T97" fmla="*/ 1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5" h="34">
                      <a:moveTo>
                        <a:pt x="23" y="17"/>
                      </a:moveTo>
                      <a:lnTo>
                        <a:pt x="23" y="15"/>
                      </a:lnTo>
                      <a:lnTo>
                        <a:pt x="25" y="14"/>
                      </a:lnTo>
                      <a:lnTo>
                        <a:pt x="25" y="13"/>
                      </a:lnTo>
                      <a:lnTo>
                        <a:pt x="25" y="10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2" y="6"/>
                      </a:lnTo>
                      <a:lnTo>
                        <a:pt x="22" y="6"/>
                      </a:lnTo>
                      <a:lnTo>
                        <a:pt x="21" y="4"/>
                      </a:lnTo>
                      <a:lnTo>
                        <a:pt x="21" y="2"/>
                      </a:lnTo>
                      <a:lnTo>
                        <a:pt x="18" y="2"/>
                      </a:lnTo>
                      <a:lnTo>
                        <a:pt x="18" y="1"/>
                      </a:lnTo>
                      <a:lnTo>
                        <a:pt x="15" y="1"/>
                      </a:lnTo>
                      <a:lnTo>
                        <a:pt x="15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12" y="1"/>
                      </a:lnTo>
                      <a:lnTo>
                        <a:pt x="13" y="4"/>
                      </a:lnTo>
                      <a:lnTo>
                        <a:pt x="14" y="5"/>
                      </a:lnTo>
                      <a:lnTo>
                        <a:pt x="14" y="9"/>
                      </a:lnTo>
                      <a:lnTo>
                        <a:pt x="15" y="9"/>
                      </a:lnTo>
                      <a:lnTo>
                        <a:pt x="15" y="12"/>
                      </a:lnTo>
                      <a:lnTo>
                        <a:pt x="15" y="14"/>
                      </a:lnTo>
                      <a:lnTo>
                        <a:pt x="15" y="15"/>
                      </a:lnTo>
                      <a:lnTo>
                        <a:pt x="14" y="18"/>
                      </a:lnTo>
                      <a:lnTo>
                        <a:pt x="14" y="21"/>
                      </a:lnTo>
                      <a:lnTo>
                        <a:pt x="12" y="22"/>
                      </a:lnTo>
                      <a:lnTo>
                        <a:pt x="10" y="25"/>
                      </a:lnTo>
                      <a:lnTo>
                        <a:pt x="9" y="26"/>
                      </a:lnTo>
                      <a:lnTo>
                        <a:pt x="6" y="27"/>
                      </a:lnTo>
                      <a:lnTo>
                        <a:pt x="4" y="31"/>
                      </a:lnTo>
                      <a:lnTo>
                        <a:pt x="0" y="34"/>
                      </a:lnTo>
                      <a:lnTo>
                        <a:pt x="1" y="34"/>
                      </a:lnTo>
                      <a:lnTo>
                        <a:pt x="2" y="34"/>
                      </a:lnTo>
                      <a:lnTo>
                        <a:pt x="5" y="34"/>
                      </a:lnTo>
                      <a:lnTo>
                        <a:pt x="6" y="32"/>
                      </a:lnTo>
                      <a:lnTo>
                        <a:pt x="9" y="32"/>
                      </a:lnTo>
                      <a:lnTo>
                        <a:pt x="9" y="32"/>
                      </a:lnTo>
                      <a:lnTo>
                        <a:pt x="12" y="30"/>
                      </a:lnTo>
                      <a:lnTo>
                        <a:pt x="13" y="30"/>
                      </a:lnTo>
                      <a:lnTo>
                        <a:pt x="14" y="28"/>
                      </a:lnTo>
                      <a:lnTo>
                        <a:pt x="15" y="27"/>
                      </a:lnTo>
                      <a:lnTo>
                        <a:pt x="18" y="26"/>
                      </a:lnTo>
                      <a:lnTo>
                        <a:pt x="19" y="25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2" y="19"/>
                      </a:lnTo>
                      <a:lnTo>
                        <a:pt x="23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09" name="Freeform 753">
                  <a:extLst>
                    <a:ext uri="{FF2B5EF4-FFF2-40B4-BE49-F238E27FC236}">
                      <a16:creationId xmlns:a16="http://schemas.microsoft.com/office/drawing/2014/main" id="{E1916053-2CEE-40E1-8581-F9D549EC7B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1" y="2295"/>
                  <a:ext cx="8" cy="11"/>
                </a:xfrm>
                <a:custGeom>
                  <a:avLst/>
                  <a:gdLst>
                    <a:gd name="T0" fmla="*/ 22 w 24"/>
                    <a:gd name="T1" fmla="*/ 17 h 34"/>
                    <a:gd name="T2" fmla="*/ 23 w 24"/>
                    <a:gd name="T3" fmla="*/ 16 h 34"/>
                    <a:gd name="T4" fmla="*/ 23 w 24"/>
                    <a:gd name="T5" fmla="*/ 14 h 34"/>
                    <a:gd name="T6" fmla="*/ 24 w 24"/>
                    <a:gd name="T7" fmla="*/ 13 h 34"/>
                    <a:gd name="T8" fmla="*/ 24 w 24"/>
                    <a:gd name="T9" fmla="*/ 11 h 34"/>
                    <a:gd name="T10" fmla="*/ 22 w 24"/>
                    <a:gd name="T11" fmla="*/ 9 h 34"/>
                    <a:gd name="T12" fmla="*/ 22 w 24"/>
                    <a:gd name="T13" fmla="*/ 9 h 34"/>
                    <a:gd name="T14" fmla="*/ 22 w 24"/>
                    <a:gd name="T15" fmla="*/ 7 h 34"/>
                    <a:gd name="T16" fmla="*/ 22 w 24"/>
                    <a:gd name="T17" fmla="*/ 7 h 34"/>
                    <a:gd name="T18" fmla="*/ 20 w 24"/>
                    <a:gd name="T19" fmla="*/ 4 h 34"/>
                    <a:gd name="T20" fmla="*/ 18 w 24"/>
                    <a:gd name="T21" fmla="*/ 4 h 34"/>
                    <a:gd name="T22" fmla="*/ 18 w 24"/>
                    <a:gd name="T23" fmla="*/ 3 h 34"/>
                    <a:gd name="T24" fmla="*/ 16 w 24"/>
                    <a:gd name="T25" fmla="*/ 1 h 34"/>
                    <a:gd name="T26" fmla="*/ 15 w 24"/>
                    <a:gd name="T27" fmla="*/ 1 h 34"/>
                    <a:gd name="T28" fmla="*/ 14 w 24"/>
                    <a:gd name="T29" fmla="*/ 0 h 34"/>
                    <a:gd name="T30" fmla="*/ 13 w 24"/>
                    <a:gd name="T31" fmla="*/ 0 h 34"/>
                    <a:gd name="T32" fmla="*/ 10 w 24"/>
                    <a:gd name="T33" fmla="*/ 0 h 34"/>
                    <a:gd name="T34" fmla="*/ 10 w 24"/>
                    <a:gd name="T35" fmla="*/ 1 h 34"/>
                    <a:gd name="T36" fmla="*/ 11 w 24"/>
                    <a:gd name="T37" fmla="*/ 4 h 34"/>
                    <a:gd name="T38" fmla="*/ 14 w 24"/>
                    <a:gd name="T39" fmla="*/ 5 h 34"/>
                    <a:gd name="T40" fmla="*/ 14 w 24"/>
                    <a:gd name="T41" fmla="*/ 9 h 34"/>
                    <a:gd name="T42" fmla="*/ 15 w 24"/>
                    <a:gd name="T43" fmla="*/ 9 h 34"/>
                    <a:gd name="T44" fmla="*/ 15 w 24"/>
                    <a:gd name="T45" fmla="*/ 12 h 34"/>
                    <a:gd name="T46" fmla="*/ 15 w 24"/>
                    <a:gd name="T47" fmla="*/ 14 h 34"/>
                    <a:gd name="T48" fmla="*/ 15 w 24"/>
                    <a:gd name="T49" fmla="*/ 16 h 34"/>
                    <a:gd name="T50" fmla="*/ 14 w 24"/>
                    <a:gd name="T51" fmla="*/ 18 h 34"/>
                    <a:gd name="T52" fmla="*/ 14 w 24"/>
                    <a:gd name="T53" fmla="*/ 21 h 34"/>
                    <a:gd name="T54" fmla="*/ 11 w 24"/>
                    <a:gd name="T55" fmla="*/ 22 h 34"/>
                    <a:gd name="T56" fmla="*/ 10 w 24"/>
                    <a:gd name="T57" fmla="*/ 25 h 34"/>
                    <a:gd name="T58" fmla="*/ 7 w 24"/>
                    <a:gd name="T59" fmla="*/ 26 h 34"/>
                    <a:gd name="T60" fmla="*/ 6 w 24"/>
                    <a:gd name="T61" fmla="*/ 27 h 34"/>
                    <a:gd name="T62" fmla="*/ 3 w 24"/>
                    <a:gd name="T63" fmla="*/ 31 h 34"/>
                    <a:gd name="T64" fmla="*/ 0 w 24"/>
                    <a:gd name="T65" fmla="*/ 34 h 34"/>
                    <a:gd name="T66" fmla="*/ 1 w 24"/>
                    <a:gd name="T67" fmla="*/ 34 h 34"/>
                    <a:gd name="T68" fmla="*/ 2 w 24"/>
                    <a:gd name="T69" fmla="*/ 34 h 34"/>
                    <a:gd name="T70" fmla="*/ 3 w 24"/>
                    <a:gd name="T71" fmla="*/ 34 h 34"/>
                    <a:gd name="T72" fmla="*/ 5 w 24"/>
                    <a:gd name="T73" fmla="*/ 34 h 34"/>
                    <a:gd name="T74" fmla="*/ 7 w 24"/>
                    <a:gd name="T75" fmla="*/ 33 h 34"/>
                    <a:gd name="T76" fmla="*/ 9 w 24"/>
                    <a:gd name="T77" fmla="*/ 33 h 34"/>
                    <a:gd name="T78" fmla="*/ 11 w 24"/>
                    <a:gd name="T79" fmla="*/ 30 h 34"/>
                    <a:gd name="T80" fmla="*/ 13 w 24"/>
                    <a:gd name="T81" fmla="*/ 30 h 34"/>
                    <a:gd name="T82" fmla="*/ 14 w 24"/>
                    <a:gd name="T83" fmla="*/ 29 h 34"/>
                    <a:gd name="T84" fmla="*/ 15 w 24"/>
                    <a:gd name="T85" fmla="*/ 27 h 34"/>
                    <a:gd name="T86" fmla="*/ 18 w 24"/>
                    <a:gd name="T87" fmla="*/ 26 h 34"/>
                    <a:gd name="T88" fmla="*/ 18 w 24"/>
                    <a:gd name="T89" fmla="*/ 25 h 34"/>
                    <a:gd name="T90" fmla="*/ 19 w 24"/>
                    <a:gd name="T91" fmla="*/ 22 h 34"/>
                    <a:gd name="T92" fmla="*/ 20 w 24"/>
                    <a:gd name="T93" fmla="*/ 22 h 34"/>
                    <a:gd name="T94" fmla="*/ 22 w 24"/>
                    <a:gd name="T95" fmla="*/ 20 h 34"/>
                    <a:gd name="T96" fmla="*/ 22 w 24"/>
                    <a:gd name="T97" fmla="*/ 17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4" h="34">
                      <a:moveTo>
                        <a:pt x="22" y="17"/>
                      </a:moveTo>
                      <a:lnTo>
                        <a:pt x="23" y="16"/>
                      </a:lnTo>
                      <a:lnTo>
                        <a:pt x="23" y="14"/>
                      </a:lnTo>
                      <a:lnTo>
                        <a:pt x="24" y="13"/>
                      </a:lnTo>
                      <a:lnTo>
                        <a:pt x="24" y="11"/>
                      </a:lnTo>
                      <a:lnTo>
                        <a:pt x="22" y="9"/>
                      </a:lnTo>
                      <a:lnTo>
                        <a:pt x="22" y="9"/>
                      </a:lnTo>
                      <a:lnTo>
                        <a:pt x="22" y="7"/>
                      </a:lnTo>
                      <a:lnTo>
                        <a:pt x="22" y="7"/>
                      </a:lnTo>
                      <a:lnTo>
                        <a:pt x="20" y="4"/>
                      </a:lnTo>
                      <a:lnTo>
                        <a:pt x="18" y="4"/>
                      </a:lnTo>
                      <a:lnTo>
                        <a:pt x="18" y="3"/>
                      </a:lnTo>
                      <a:lnTo>
                        <a:pt x="16" y="1"/>
                      </a:lnTo>
                      <a:lnTo>
                        <a:pt x="15" y="1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0" y="0"/>
                      </a:lnTo>
                      <a:lnTo>
                        <a:pt x="10" y="1"/>
                      </a:lnTo>
                      <a:lnTo>
                        <a:pt x="11" y="4"/>
                      </a:lnTo>
                      <a:lnTo>
                        <a:pt x="14" y="5"/>
                      </a:lnTo>
                      <a:lnTo>
                        <a:pt x="14" y="9"/>
                      </a:lnTo>
                      <a:lnTo>
                        <a:pt x="15" y="9"/>
                      </a:lnTo>
                      <a:lnTo>
                        <a:pt x="15" y="12"/>
                      </a:lnTo>
                      <a:lnTo>
                        <a:pt x="15" y="14"/>
                      </a:lnTo>
                      <a:lnTo>
                        <a:pt x="15" y="16"/>
                      </a:lnTo>
                      <a:lnTo>
                        <a:pt x="14" y="18"/>
                      </a:lnTo>
                      <a:lnTo>
                        <a:pt x="14" y="21"/>
                      </a:lnTo>
                      <a:lnTo>
                        <a:pt x="11" y="22"/>
                      </a:lnTo>
                      <a:lnTo>
                        <a:pt x="10" y="25"/>
                      </a:lnTo>
                      <a:lnTo>
                        <a:pt x="7" y="26"/>
                      </a:lnTo>
                      <a:lnTo>
                        <a:pt x="6" y="27"/>
                      </a:lnTo>
                      <a:lnTo>
                        <a:pt x="3" y="31"/>
                      </a:lnTo>
                      <a:lnTo>
                        <a:pt x="0" y="34"/>
                      </a:lnTo>
                      <a:lnTo>
                        <a:pt x="1" y="34"/>
                      </a:lnTo>
                      <a:lnTo>
                        <a:pt x="2" y="34"/>
                      </a:lnTo>
                      <a:lnTo>
                        <a:pt x="3" y="34"/>
                      </a:lnTo>
                      <a:lnTo>
                        <a:pt x="5" y="34"/>
                      </a:lnTo>
                      <a:lnTo>
                        <a:pt x="7" y="33"/>
                      </a:lnTo>
                      <a:lnTo>
                        <a:pt x="9" y="33"/>
                      </a:lnTo>
                      <a:lnTo>
                        <a:pt x="11" y="30"/>
                      </a:lnTo>
                      <a:lnTo>
                        <a:pt x="13" y="30"/>
                      </a:lnTo>
                      <a:lnTo>
                        <a:pt x="14" y="29"/>
                      </a:lnTo>
                      <a:lnTo>
                        <a:pt x="15" y="27"/>
                      </a:lnTo>
                      <a:lnTo>
                        <a:pt x="18" y="26"/>
                      </a:lnTo>
                      <a:lnTo>
                        <a:pt x="18" y="25"/>
                      </a:lnTo>
                      <a:lnTo>
                        <a:pt x="19" y="22"/>
                      </a:lnTo>
                      <a:lnTo>
                        <a:pt x="20" y="22"/>
                      </a:lnTo>
                      <a:lnTo>
                        <a:pt x="22" y="20"/>
                      </a:lnTo>
                      <a:lnTo>
                        <a:pt x="22" y="1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10" name="Freeform 754">
                  <a:extLst>
                    <a:ext uri="{FF2B5EF4-FFF2-40B4-BE49-F238E27FC236}">
                      <a16:creationId xmlns:a16="http://schemas.microsoft.com/office/drawing/2014/main" id="{A714B2C4-958A-43D1-9ADA-EB58C94E49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25" y="2280"/>
                  <a:ext cx="8" cy="8"/>
                </a:xfrm>
                <a:custGeom>
                  <a:avLst/>
                  <a:gdLst>
                    <a:gd name="T0" fmla="*/ 19 w 23"/>
                    <a:gd name="T1" fmla="*/ 18 h 23"/>
                    <a:gd name="T2" fmla="*/ 19 w 23"/>
                    <a:gd name="T3" fmla="*/ 18 h 23"/>
                    <a:gd name="T4" fmla="*/ 20 w 23"/>
                    <a:gd name="T5" fmla="*/ 17 h 23"/>
                    <a:gd name="T6" fmla="*/ 21 w 23"/>
                    <a:gd name="T7" fmla="*/ 16 h 23"/>
                    <a:gd name="T8" fmla="*/ 21 w 23"/>
                    <a:gd name="T9" fmla="*/ 12 h 23"/>
                    <a:gd name="T10" fmla="*/ 23 w 23"/>
                    <a:gd name="T11" fmla="*/ 10 h 23"/>
                    <a:gd name="T12" fmla="*/ 21 w 23"/>
                    <a:gd name="T13" fmla="*/ 9 h 23"/>
                    <a:gd name="T14" fmla="*/ 21 w 23"/>
                    <a:gd name="T15" fmla="*/ 9 h 23"/>
                    <a:gd name="T16" fmla="*/ 20 w 23"/>
                    <a:gd name="T17" fmla="*/ 6 h 23"/>
                    <a:gd name="T18" fmla="*/ 17 w 23"/>
                    <a:gd name="T19" fmla="*/ 4 h 23"/>
                    <a:gd name="T20" fmla="*/ 16 w 23"/>
                    <a:gd name="T21" fmla="*/ 1 h 23"/>
                    <a:gd name="T22" fmla="*/ 15 w 23"/>
                    <a:gd name="T23" fmla="*/ 3 h 23"/>
                    <a:gd name="T24" fmla="*/ 12 w 23"/>
                    <a:gd name="T25" fmla="*/ 0 h 23"/>
                    <a:gd name="T26" fmla="*/ 11 w 23"/>
                    <a:gd name="T27" fmla="*/ 1 h 23"/>
                    <a:gd name="T28" fmla="*/ 7 w 23"/>
                    <a:gd name="T29" fmla="*/ 0 h 23"/>
                    <a:gd name="T30" fmla="*/ 6 w 23"/>
                    <a:gd name="T31" fmla="*/ 1 h 23"/>
                    <a:gd name="T32" fmla="*/ 4 w 23"/>
                    <a:gd name="T33" fmla="*/ 3 h 23"/>
                    <a:gd name="T34" fmla="*/ 2 w 23"/>
                    <a:gd name="T35" fmla="*/ 4 h 23"/>
                    <a:gd name="T36" fmla="*/ 3 w 23"/>
                    <a:gd name="T37" fmla="*/ 8 h 23"/>
                    <a:gd name="T38" fmla="*/ 0 w 23"/>
                    <a:gd name="T39" fmla="*/ 9 h 23"/>
                    <a:gd name="T40" fmla="*/ 3 w 23"/>
                    <a:gd name="T41" fmla="*/ 12 h 23"/>
                    <a:gd name="T42" fmla="*/ 0 w 23"/>
                    <a:gd name="T43" fmla="*/ 13 h 23"/>
                    <a:gd name="T44" fmla="*/ 0 w 23"/>
                    <a:gd name="T45" fmla="*/ 17 h 23"/>
                    <a:gd name="T46" fmla="*/ 0 w 23"/>
                    <a:gd name="T47" fmla="*/ 17 h 23"/>
                    <a:gd name="T48" fmla="*/ 3 w 23"/>
                    <a:gd name="T49" fmla="*/ 18 h 23"/>
                    <a:gd name="T50" fmla="*/ 4 w 23"/>
                    <a:gd name="T51" fmla="*/ 21 h 23"/>
                    <a:gd name="T52" fmla="*/ 6 w 23"/>
                    <a:gd name="T53" fmla="*/ 19 h 23"/>
                    <a:gd name="T54" fmla="*/ 8 w 23"/>
                    <a:gd name="T55" fmla="*/ 22 h 23"/>
                    <a:gd name="T56" fmla="*/ 11 w 23"/>
                    <a:gd name="T57" fmla="*/ 23 h 23"/>
                    <a:gd name="T58" fmla="*/ 13 w 23"/>
                    <a:gd name="T59" fmla="*/ 22 h 23"/>
                    <a:gd name="T60" fmla="*/ 15 w 23"/>
                    <a:gd name="T61" fmla="*/ 21 h 23"/>
                    <a:gd name="T62" fmla="*/ 16 w 23"/>
                    <a:gd name="T63" fmla="*/ 1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3" h="23">
                      <a:moveTo>
                        <a:pt x="16" y="19"/>
                      </a:moveTo>
                      <a:lnTo>
                        <a:pt x="19" y="18"/>
                      </a:lnTo>
                      <a:lnTo>
                        <a:pt x="19" y="18"/>
                      </a:lnTo>
                      <a:lnTo>
                        <a:pt x="19" y="18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3" y="14"/>
                      </a:lnTo>
                      <a:lnTo>
                        <a:pt x="21" y="12"/>
                      </a:lnTo>
                      <a:lnTo>
                        <a:pt x="21" y="12"/>
                      </a:lnTo>
                      <a:lnTo>
                        <a:pt x="23" y="10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16" y="1"/>
                      </a:lnTo>
                      <a:lnTo>
                        <a:pt x="16" y="1"/>
                      </a:lnTo>
                      <a:lnTo>
                        <a:pt x="15" y="3"/>
                      </a:lnTo>
                      <a:lnTo>
                        <a:pt x="15" y="3"/>
                      </a:lnTo>
                      <a:lnTo>
                        <a:pt x="12" y="0"/>
                      </a:lnTo>
                      <a:lnTo>
                        <a:pt x="11" y="1"/>
                      </a:lnTo>
                      <a:lnTo>
                        <a:pt x="11" y="1"/>
                      </a:lnTo>
                      <a:lnTo>
                        <a:pt x="10" y="3"/>
                      </a:lnTo>
                      <a:lnTo>
                        <a:pt x="7" y="0"/>
                      </a:lnTo>
                      <a:lnTo>
                        <a:pt x="6" y="1"/>
                      </a:lnTo>
                      <a:lnTo>
                        <a:pt x="6" y="1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4" y="3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3" y="12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4" y="21"/>
                      </a:lnTo>
                      <a:lnTo>
                        <a:pt x="6" y="19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10" y="21"/>
                      </a:lnTo>
                      <a:lnTo>
                        <a:pt x="11" y="23"/>
                      </a:lnTo>
                      <a:lnTo>
                        <a:pt x="11" y="23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5" y="21"/>
                      </a:lnTo>
                      <a:lnTo>
                        <a:pt x="15" y="21"/>
                      </a:lnTo>
                      <a:lnTo>
                        <a:pt x="16" y="19"/>
                      </a:lnTo>
                      <a:lnTo>
                        <a:pt x="16" y="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11" name="Freeform 755">
                  <a:extLst>
                    <a:ext uri="{FF2B5EF4-FFF2-40B4-BE49-F238E27FC236}">
                      <a16:creationId xmlns:a16="http://schemas.microsoft.com/office/drawing/2014/main" id="{79E13C84-A91F-4192-AA19-D8CA1B5052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02" y="2298"/>
                  <a:ext cx="7" cy="8"/>
                </a:xfrm>
                <a:custGeom>
                  <a:avLst/>
                  <a:gdLst>
                    <a:gd name="T0" fmla="*/ 16 w 22"/>
                    <a:gd name="T1" fmla="*/ 20 h 24"/>
                    <a:gd name="T2" fmla="*/ 17 w 22"/>
                    <a:gd name="T3" fmla="*/ 18 h 24"/>
                    <a:gd name="T4" fmla="*/ 20 w 22"/>
                    <a:gd name="T5" fmla="*/ 17 h 24"/>
                    <a:gd name="T6" fmla="*/ 21 w 22"/>
                    <a:gd name="T7" fmla="*/ 16 h 24"/>
                    <a:gd name="T8" fmla="*/ 21 w 22"/>
                    <a:gd name="T9" fmla="*/ 12 h 24"/>
                    <a:gd name="T10" fmla="*/ 21 w 22"/>
                    <a:gd name="T11" fmla="*/ 12 h 24"/>
                    <a:gd name="T12" fmla="*/ 21 w 22"/>
                    <a:gd name="T13" fmla="*/ 9 h 24"/>
                    <a:gd name="T14" fmla="*/ 21 w 22"/>
                    <a:gd name="T15" fmla="*/ 9 h 24"/>
                    <a:gd name="T16" fmla="*/ 18 w 22"/>
                    <a:gd name="T17" fmla="*/ 7 h 24"/>
                    <a:gd name="T18" fmla="*/ 17 w 22"/>
                    <a:gd name="T19" fmla="*/ 4 h 24"/>
                    <a:gd name="T20" fmla="*/ 16 w 22"/>
                    <a:gd name="T21" fmla="*/ 2 h 24"/>
                    <a:gd name="T22" fmla="*/ 13 w 22"/>
                    <a:gd name="T23" fmla="*/ 3 h 24"/>
                    <a:gd name="T24" fmla="*/ 12 w 22"/>
                    <a:gd name="T25" fmla="*/ 0 h 24"/>
                    <a:gd name="T26" fmla="*/ 11 w 22"/>
                    <a:gd name="T27" fmla="*/ 2 h 24"/>
                    <a:gd name="T28" fmla="*/ 7 w 22"/>
                    <a:gd name="T29" fmla="*/ 0 h 24"/>
                    <a:gd name="T30" fmla="*/ 5 w 22"/>
                    <a:gd name="T31" fmla="*/ 2 h 24"/>
                    <a:gd name="T32" fmla="*/ 3 w 22"/>
                    <a:gd name="T33" fmla="*/ 3 h 24"/>
                    <a:gd name="T34" fmla="*/ 1 w 22"/>
                    <a:gd name="T35" fmla="*/ 4 h 24"/>
                    <a:gd name="T36" fmla="*/ 1 w 22"/>
                    <a:gd name="T37" fmla="*/ 8 h 24"/>
                    <a:gd name="T38" fmla="*/ 0 w 22"/>
                    <a:gd name="T39" fmla="*/ 9 h 24"/>
                    <a:gd name="T40" fmla="*/ 1 w 22"/>
                    <a:gd name="T41" fmla="*/ 12 h 24"/>
                    <a:gd name="T42" fmla="*/ 0 w 22"/>
                    <a:gd name="T43" fmla="*/ 13 h 24"/>
                    <a:gd name="T44" fmla="*/ 1 w 22"/>
                    <a:gd name="T45" fmla="*/ 16 h 24"/>
                    <a:gd name="T46" fmla="*/ 0 w 22"/>
                    <a:gd name="T47" fmla="*/ 17 h 24"/>
                    <a:gd name="T48" fmla="*/ 3 w 22"/>
                    <a:gd name="T49" fmla="*/ 18 h 24"/>
                    <a:gd name="T50" fmla="*/ 5 w 22"/>
                    <a:gd name="T51" fmla="*/ 20 h 24"/>
                    <a:gd name="T52" fmla="*/ 5 w 22"/>
                    <a:gd name="T53" fmla="*/ 20 h 24"/>
                    <a:gd name="T54" fmla="*/ 8 w 22"/>
                    <a:gd name="T55" fmla="*/ 22 h 24"/>
                    <a:gd name="T56" fmla="*/ 11 w 22"/>
                    <a:gd name="T57" fmla="*/ 24 h 24"/>
                    <a:gd name="T58" fmla="*/ 12 w 22"/>
                    <a:gd name="T59" fmla="*/ 22 h 24"/>
                    <a:gd name="T60" fmla="*/ 12 w 22"/>
                    <a:gd name="T61" fmla="*/ 22 h 24"/>
                    <a:gd name="T62" fmla="*/ 16 w 22"/>
                    <a:gd name="T63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2" h="24">
                      <a:moveTo>
                        <a:pt x="16" y="20"/>
                      </a:moveTo>
                      <a:lnTo>
                        <a:pt x="16" y="20"/>
                      </a:lnTo>
                      <a:lnTo>
                        <a:pt x="17" y="18"/>
                      </a:lnTo>
                      <a:lnTo>
                        <a:pt x="17" y="18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2" y="15"/>
                      </a:lnTo>
                      <a:lnTo>
                        <a:pt x="21" y="12"/>
                      </a:lnTo>
                      <a:lnTo>
                        <a:pt x="21" y="12"/>
                      </a:lnTo>
                      <a:lnTo>
                        <a:pt x="21" y="12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21" y="9"/>
                      </a:lnTo>
                      <a:lnTo>
                        <a:pt x="18" y="7"/>
                      </a:lnTo>
                      <a:lnTo>
                        <a:pt x="18" y="7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17" y="4"/>
                      </a:lnTo>
                      <a:lnTo>
                        <a:pt x="16" y="2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3" y="3"/>
                      </a:lnTo>
                      <a:lnTo>
                        <a:pt x="12" y="0"/>
                      </a:lnTo>
                      <a:lnTo>
                        <a:pt x="11" y="2"/>
                      </a:lnTo>
                      <a:lnTo>
                        <a:pt x="11" y="2"/>
                      </a:lnTo>
                      <a:lnTo>
                        <a:pt x="8" y="3"/>
                      </a:lnTo>
                      <a:lnTo>
                        <a:pt x="7" y="0"/>
                      </a:lnTo>
                      <a:lnTo>
                        <a:pt x="5" y="2"/>
                      </a:lnTo>
                      <a:lnTo>
                        <a:pt x="5" y="2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1" y="4"/>
                      </a:lnTo>
                      <a:lnTo>
                        <a:pt x="0" y="5"/>
                      </a:lnTo>
                      <a:lnTo>
                        <a:pt x="1" y="8"/>
                      </a:lnTo>
                      <a:lnTo>
                        <a:pt x="1" y="8"/>
                      </a:lnTo>
                      <a:lnTo>
                        <a:pt x="0" y="9"/>
                      </a:lnTo>
                      <a:lnTo>
                        <a:pt x="0" y="9"/>
                      </a:lnTo>
                      <a:lnTo>
                        <a:pt x="1" y="12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7"/>
                      </a:lnTo>
                      <a:lnTo>
                        <a:pt x="3" y="18"/>
                      </a:lnTo>
                      <a:lnTo>
                        <a:pt x="3" y="18"/>
                      </a:lnTo>
                      <a:lnTo>
                        <a:pt x="4" y="21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5" y="20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9" y="21"/>
                      </a:lnTo>
                      <a:lnTo>
                        <a:pt x="11" y="24"/>
                      </a:lnTo>
                      <a:lnTo>
                        <a:pt x="11" y="24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4" y="21"/>
                      </a:lnTo>
                      <a:lnTo>
                        <a:pt x="16" y="20"/>
                      </a:lnTo>
                      <a:lnTo>
                        <a:pt x="16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12" name="Freeform 756">
                  <a:extLst>
                    <a:ext uri="{FF2B5EF4-FFF2-40B4-BE49-F238E27FC236}">
                      <a16:creationId xmlns:a16="http://schemas.microsoft.com/office/drawing/2014/main" id="{81A1DE54-B87B-48C2-82E4-C2A24B972B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9" y="2337"/>
                  <a:ext cx="10" cy="9"/>
                </a:xfrm>
                <a:custGeom>
                  <a:avLst/>
                  <a:gdLst>
                    <a:gd name="T0" fmla="*/ 21 w 30"/>
                    <a:gd name="T1" fmla="*/ 22 h 29"/>
                    <a:gd name="T2" fmla="*/ 21 w 30"/>
                    <a:gd name="T3" fmla="*/ 22 h 29"/>
                    <a:gd name="T4" fmla="*/ 21 w 30"/>
                    <a:gd name="T5" fmla="*/ 22 h 29"/>
                    <a:gd name="T6" fmla="*/ 21 w 30"/>
                    <a:gd name="T7" fmla="*/ 22 h 29"/>
                    <a:gd name="T8" fmla="*/ 21 w 30"/>
                    <a:gd name="T9" fmla="*/ 22 h 29"/>
                    <a:gd name="T10" fmla="*/ 30 w 30"/>
                    <a:gd name="T11" fmla="*/ 17 h 29"/>
                    <a:gd name="T12" fmla="*/ 30 w 30"/>
                    <a:gd name="T13" fmla="*/ 17 h 29"/>
                    <a:gd name="T14" fmla="*/ 30 w 30"/>
                    <a:gd name="T15" fmla="*/ 17 h 29"/>
                    <a:gd name="T16" fmla="*/ 30 w 30"/>
                    <a:gd name="T17" fmla="*/ 17 h 29"/>
                    <a:gd name="T18" fmla="*/ 30 w 30"/>
                    <a:gd name="T19" fmla="*/ 17 h 29"/>
                    <a:gd name="T20" fmla="*/ 17 w 30"/>
                    <a:gd name="T21" fmla="*/ 0 h 29"/>
                    <a:gd name="T22" fmla="*/ 17 w 30"/>
                    <a:gd name="T23" fmla="*/ 0 h 29"/>
                    <a:gd name="T24" fmla="*/ 17 w 30"/>
                    <a:gd name="T25" fmla="*/ 0 h 29"/>
                    <a:gd name="T26" fmla="*/ 17 w 30"/>
                    <a:gd name="T27" fmla="*/ 0 h 29"/>
                    <a:gd name="T28" fmla="*/ 17 w 30"/>
                    <a:gd name="T29" fmla="*/ 0 h 29"/>
                    <a:gd name="T30" fmla="*/ 17 w 30"/>
                    <a:gd name="T31" fmla="*/ 0 h 29"/>
                    <a:gd name="T32" fmla="*/ 17 w 30"/>
                    <a:gd name="T33" fmla="*/ 0 h 29"/>
                    <a:gd name="T34" fmla="*/ 17 w 30"/>
                    <a:gd name="T35" fmla="*/ 0 h 29"/>
                    <a:gd name="T36" fmla="*/ 17 w 30"/>
                    <a:gd name="T37" fmla="*/ 0 h 29"/>
                    <a:gd name="T38" fmla="*/ 17 w 30"/>
                    <a:gd name="T39" fmla="*/ 0 h 29"/>
                    <a:gd name="T40" fmla="*/ 9 w 30"/>
                    <a:gd name="T41" fmla="*/ 7 h 29"/>
                    <a:gd name="T42" fmla="*/ 9 w 30"/>
                    <a:gd name="T43" fmla="*/ 7 h 29"/>
                    <a:gd name="T44" fmla="*/ 9 w 30"/>
                    <a:gd name="T45" fmla="*/ 7 h 29"/>
                    <a:gd name="T46" fmla="*/ 9 w 30"/>
                    <a:gd name="T47" fmla="*/ 7 h 29"/>
                    <a:gd name="T48" fmla="*/ 9 w 30"/>
                    <a:gd name="T49" fmla="*/ 7 h 29"/>
                    <a:gd name="T50" fmla="*/ 0 w 30"/>
                    <a:gd name="T51" fmla="*/ 12 h 29"/>
                    <a:gd name="T52" fmla="*/ 0 w 30"/>
                    <a:gd name="T53" fmla="*/ 12 h 29"/>
                    <a:gd name="T54" fmla="*/ 0 w 30"/>
                    <a:gd name="T55" fmla="*/ 12 h 29"/>
                    <a:gd name="T56" fmla="*/ 0 w 30"/>
                    <a:gd name="T57" fmla="*/ 12 h 29"/>
                    <a:gd name="T58" fmla="*/ 0 w 30"/>
                    <a:gd name="T59" fmla="*/ 12 h 29"/>
                    <a:gd name="T60" fmla="*/ 0 w 30"/>
                    <a:gd name="T61" fmla="*/ 12 h 29"/>
                    <a:gd name="T62" fmla="*/ 0 w 30"/>
                    <a:gd name="T63" fmla="*/ 12 h 29"/>
                    <a:gd name="T64" fmla="*/ 0 w 30"/>
                    <a:gd name="T65" fmla="*/ 12 h 29"/>
                    <a:gd name="T66" fmla="*/ 0 w 30"/>
                    <a:gd name="T67" fmla="*/ 12 h 29"/>
                    <a:gd name="T68" fmla="*/ 0 w 30"/>
                    <a:gd name="T69" fmla="*/ 12 h 29"/>
                    <a:gd name="T70" fmla="*/ 0 w 30"/>
                    <a:gd name="T71" fmla="*/ 12 h 29"/>
                    <a:gd name="T72" fmla="*/ 0 w 30"/>
                    <a:gd name="T73" fmla="*/ 12 h 29"/>
                    <a:gd name="T74" fmla="*/ 0 w 30"/>
                    <a:gd name="T75" fmla="*/ 12 h 29"/>
                    <a:gd name="T76" fmla="*/ 0 w 30"/>
                    <a:gd name="T77" fmla="*/ 12 h 29"/>
                    <a:gd name="T78" fmla="*/ 13 w 30"/>
                    <a:gd name="T79" fmla="*/ 29 h 29"/>
                    <a:gd name="T80" fmla="*/ 13 w 30"/>
                    <a:gd name="T81" fmla="*/ 29 h 29"/>
                    <a:gd name="T82" fmla="*/ 13 w 30"/>
                    <a:gd name="T83" fmla="*/ 29 h 29"/>
                    <a:gd name="T84" fmla="*/ 13 w 30"/>
                    <a:gd name="T85" fmla="*/ 29 h 29"/>
                    <a:gd name="T86" fmla="*/ 13 w 30"/>
                    <a:gd name="T87" fmla="*/ 29 h 29"/>
                    <a:gd name="T88" fmla="*/ 13 w 30"/>
                    <a:gd name="T89" fmla="*/ 29 h 29"/>
                    <a:gd name="T90" fmla="*/ 21 w 30"/>
                    <a:gd name="T91" fmla="*/ 22 h 29"/>
                    <a:gd name="T92" fmla="*/ 21 w 30"/>
                    <a:gd name="T93" fmla="*/ 2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0" h="29">
                      <a:moveTo>
                        <a:pt x="21" y="22"/>
                      </a:move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21" y="22"/>
                      </a:lnTo>
                      <a:lnTo>
                        <a:pt x="2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13" name="Freeform 757">
                  <a:extLst>
                    <a:ext uri="{FF2B5EF4-FFF2-40B4-BE49-F238E27FC236}">
                      <a16:creationId xmlns:a16="http://schemas.microsoft.com/office/drawing/2014/main" id="{EA301EBC-99A3-4DA0-912F-37F2C40B79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2" y="2340"/>
                  <a:ext cx="10" cy="8"/>
                </a:xfrm>
                <a:custGeom>
                  <a:avLst/>
                  <a:gdLst>
                    <a:gd name="T0" fmla="*/ 21 w 30"/>
                    <a:gd name="T1" fmla="*/ 15 h 22"/>
                    <a:gd name="T2" fmla="*/ 21 w 30"/>
                    <a:gd name="T3" fmla="*/ 15 h 22"/>
                    <a:gd name="T4" fmla="*/ 21 w 30"/>
                    <a:gd name="T5" fmla="*/ 15 h 22"/>
                    <a:gd name="T6" fmla="*/ 21 w 30"/>
                    <a:gd name="T7" fmla="*/ 15 h 22"/>
                    <a:gd name="T8" fmla="*/ 21 w 30"/>
                    <a:gd name="T9" fmla="*/ 15 h 22"/>
                    <a:gd name="T10" fmla="*/ 21 w 30"/>
                    <a:gd name="T11" fmla="*/ 15 h 22"/>
                    <a:gd name="T12" fmla="*/ 21 w 30"/>
                    <a:gd name="T13" fmla="*/ 15 h 22"/>
                    <a:gd name="T14" fmla="*/ 21 w 30"/>
                    <a:gd name="T15" fmla="*/ 15 h 22"/>
                    <a:gd name="T16" fmla="*/ 21 w 30"/>
                    <a:gd name="T17" fmla="*/ 15 h 22"/>
                    <a:gd name="T18" fmla="*/ 21 w 30"/>
                    <a:gd name="T19" fmla="*/ 15 h 22"/>
                    <a:gd name="T20" fmla="*/ 21 w 30"/>
                    <a:gd name="T21" fmla="*/ 15 h 22"/>
                    <a:gd name="T22" fmla="*/ 30 w 30"/>
                    <a:gd name="T23" fmla="*/ 10 h 22"/>
                    <a:gd name="T24" fmla="*/ 21 w 30"/>
                    <a:gd name="T25" fmla="*/ 15 h 22"/>
                    <a:gd name="T26" fmla="*/ 9 w 30"/>
                    <a:gd name="T27" fmla="*/ 0 h 22"/>
                    <a:gd name="T28" fmla="*/ 9 w 30"/>
                    <a:gd name="T29" fmla="*/ 0 h 22"/>
                    <a:gd name="T30" fmla="*/ 9 w 30"/>
                    <a:gd name="T31" fmla="*/ 0 h 22"/>
                    <a:gd name="T32" fmla="*/ 9 w 30"/>
                    <a:gd name="T33" fmla="*/ 0 h 22"/>
                    <a:gd name="T34" fmla="*/ 9 w 30"/>
                    <a:gd name="T35" fmla="*/ 0 h 22"/>
                    <a:gd name="T36" fmla="*/ 9 w 30"/>
                    <a:gd name="T37" fmla="*/ 0 h 22"/>
                    <a:gd name="T38" fmla="*/ 9 w 30"/>
                    <a:gd name="T39" fmla="*/ 0 h 22"/>
                    <a:gd name="T40" fmla="*/ 9 w 30"/>
                    <a:gd name="T41" fmla="*/ 0 h 22"/>
                    <a:gd name="T42" fmla="*/ 9 w 30"/>
                    <a:gd name="T43" fmla="*/ 0 h 22"/>
                    <a:gd name="T44" fmla="*/ 9 w 30"/>
                    <a:gd name="T45" fmla="*/ 0 h 22"/>
                    <a:gd name="T46" fmla="*/ 9 w 30"/>
                    <a:gd name="T47" fmla="*/ 0 h 22"/>
                    <a:gd name="T48" fmla="*/ 9 w 30"/>
                    <a:gd name="T49" fmla="*/ 0 h 22"/>
                    <a:gd name="T50" fmla="*/ 0 w 30"/>
                    <a:gd name="T51" fmla="*/ 5 h 22"/>
                    <a:gd name="T52" fmla="*/ 0 w 30"/>
                    <a:gd name="T53" fmla="*/ 5 h 22"/>
                    <a:gd name="T54" fmla="*/ 0 w 30"/>
                    <a:gd name="T55" fmla="*/ 5 h 22"/>
                    <a:gd name="T56" fmla="*/ 0 w 30"/>
                    <a:gd name="T57" fmla="*/ 5 h 22"/>
                    <a:gd name="T58" fmla="*/ 0 w 30"/>
                    <a:gd name="T59" fmla="*/ 5 h 22"/>
                    <a:gd name="T60" fmla="*/ 0 w 30"/>
                    <a:gd name="T61" fmla="*/ 5 h 22"/>
                    <a:gd name="T62" fmla="*/ 0 w 30"/>
                    <a:gd name="T63" fmla="*/ 5 h 22"/>
                    <a:gd name="T64" fmla="*/ 0 w 30"/>
                    <a:gd name="T65" fmla="*/ 5 h 22"/>
                    <a:gd name="T66" fmla="*/ 0 w 30"/>
                    <a:gd name="T67" fmla="*/ 5 h 22"/>
                    <a:gd name="T68" fmla="*/ 13 w 30"/>
                    <a:gd name="T69" fmla="*/ 22 h 22"/>
                    <a:gd name="T70" fmla="*/ 13 w 30"/>
                    <a:gd name="T71" fmla="*/ 22 h 22"/>
                    <a:gd name="T72" fmla="*/ 13 w 30"/>
                    <a:gd name="T73" fmla="*/ 22 h 22"/>
                    <a:gd name="T74" fmla="*/ 13 w 30"/>
                    <a:gd name="T75" fmla="*/ 22 h 22"/>
                    <a:gd name="T76" fmla="*/ 13 w 30"/>
                    <a:gd name="T77" fmla="*/ 22 h 22"/>
                    <a:gd name="T78" fmla="*/ 13 w 30"/>
                    <a:gd name="T79" fmla="*/ 22 h 22"/>
                    <a:gd name="T80" fmla="*/ 13 w 30"/>
                    <a:gd name="T81" fmla="*/ 22 h 22"/>
                    <a:gd name="T82" fmla="*/ 13 w 30"/>
                    <a:gd name="T83" fmla="*/ 22 h 22"/>
                    <a:gd name="T84" fmla="*/ 13 w 30"/>
                    <a:gd name="T85" fmla="*/ 22 h 22"/>
                    <a:gd name="T86" fmla="*/ 21 w 30"/>
                    <a:gd name="T87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0" h="22">
                      <a:moveTo>
                        <a:pt x="21" y="15"/>
                      </a:moveTo>
                      <a:lnTo>
                        <a:pt x="21" y="15"/>
                      </a:lnTo>
                      <a:lnTo>
                        <a:pt x="21" y="15"/>
                      </a:lnTo>
                      <a:lnTo>
                        <a:pt x="21" y="15"/>
                      </a:lnTo>
                      <a:lnTo>
                        <a:pt x="21" y="15"/>
                      </a:lnTo>
                      <a:lnTo>
                        <a:pt x="21" y="15"/>
                      </a:lnTo>
                      <a:lnTo>
                        <a:pt x="21" y="15"/>
                      </a:lnTo>
                      <a:lnTo>
                        <a:pt x="21" y="15"/>
                      </a:lnTo>
                      <a:lnTo>
                        <a:pt x="21" y="15"/>
                      </a:lnTo>
                      <a:lnTo>
                        <a:pt x="21" y="15"/>
                      </a:lnTo>
                      <a:lnTo>
                        <a:pt x="21" y="15"/>
                      </a:lnTo>
                      <a:lnTo>
                        <a:pt x="30" y="10"/>
                      </a:lnTo>
                      <a:lnTo>
                        <a:pt x="21" y="15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21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14" name="Freeform 758">
                  <a:extLst>
                    <a:ext uri="{FF2B5EF4-FFF2-40B4-BE49-F238E27FC236}">
                      <a16:creationId xmlns:a16="http://schemas.microsoft.com/office/drawing/2014/main" id="{50FA2822-A0A2-43A4-9195-1CEA727DA5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4" y="2333"/>
                  <a:ext cx="10" cy="7"/>
                </a:xfrm>
                <a:custGeom>
                  <a:avLst/>
                  <a:gdLst>
                    <a:gd name="T0" fmla="*/ 13 w 30"/>
                    <a:gd name="T1" fmla="*/ 20 h 20"/>
                    <a:gd name="T2" fmla="*/ 13 w 30"/>
                    <a:gd name="T3" fmla="*/ 20 h 20"/>
                    <a:gd name="T4" fmla="*/ 30 w 30"/>
                    <a:gd name="T5" fmla="*/ 9 h 20"/>
                    <a:gd name="T6" fmla="*/ 30 w 30"/>
                    <a:gd name="T7" fmla="*/ 9 h 20"/>
                    <a:gd name="T8" fmla="*/ 30 w 30"/>
                    <a:gd name="T9" fmla="*/ 9 h 20"/>
                    <a:gd name="T10" fmla="*/ 30 w 30"/>
                    <a:gd name="T11" fmla="*/ 9 h 20"/>
                    <a:gd name="T12" fmla="*/ 30 w 30"/>
                    <a:gd name="T13" fmla="*/ 9 h 20"/>
                    <a:gd name="T14" fmla="*/ 30 w 30"/>
                    <a:gd name="T15" fmla="*/ 9 h 20"/>
                    <a:gd name="T16" fmla="*/ 30 w 30"/>
                    <a:gd name="T17" fmla="*/ 9 h 20"/>
                    <a:gd name="T18" fmla="*/ 30 w 30"/>
                    <a:gd name="T19" fmla="*/ 9 h 20"/>
                    <a:gd name="T20" fmla="*/ 23 w 30"/>
                    <a:gd name="T21" fmla="*/ 0 h 20"/>
                    <a:gd name="T22" fmla="*/ 23 w 30"/>
                    <a:gd name="T23" fmla="*/ 0 h 20"/>
                    <a:gd name="T24" fmla="*/ 23 w 30"/>
                    <a:gd name="T25" fmla="*/ 0 h 20"/>
                    <a:gd name="T26" fmla="*/ 23 w 30"/>
                    <a:gd name="T27" fmla="*/ 0 h 20"/>
                    <a:gd name="T28" fmla="*/ 23 w 30"/>
                    <a:gd name="T29" fmla="*/ 0 h 20"/>
                    <a:gd name="T30" fmla="*/ 23 w 30"/>
                    <a:gd name="T31" fmla="*/ 0 h 20"/>
                    <a:gd name="T32" fmla="*/ 23 w 30"/>
                    <a:gd name="T33" fmla="*/ 0 h 20"/>
                    <a:gd name="T34" fmla="*/ 23 w 30"/>
                    <a:gd name="T35" fmla="*/ 0 h 20"/>
                    <a:gd name="T36" fmla="*/ 23 w 30"/>
                    <a:gd name="T37" fmla="*/ 0 h 20"/>
                    <a:gd name="T38" fmla="*/ 23 w 30"/>
                    <a:gd name="T39" fmla="*/ 0 h 20"/>
                    <a:gd name="T40" fmla="*/ 23 w 30"/>
                    <a:gd name="T41" fmla="*/ 0 h 20"/>
                    <a:gd name="T42" fmla="*/ 23 w 30"/>
                    <a:gd name="T43" fmla="*/ 0 h 20"/>
                    <a:gd name="T44" fmla="*/ 23 w 30"/>
                    <a:gd name="T45" fmla="*/ 0 h 20"/>
                    <a:gd name="T46" fmla="*/ 6 w 30"/>
                    <a:gd name="T47" fmla="*/ 13 h 20"/>
                    <a:gd name="T48" fmla="*/ 0 w 30"/>
                    <a:gd name="T49" fmla="*/ 4 h 20"/>
                    <a:gd name="T50" fmla="*/ 6 w 30"/>
                    <a:gd name="T51" fmla="*/ 13 h 20"/>
                    <a:gd name="T52" fmla="*/ 6 w 30"/>
                    <a:gd name="T53" fmla="*/ 13 h 20"/>
                    <a:gd name="T54" fmla="*/ 6 w 30"/>
                    <a:gd name="T55" fmla="*/ 13 h 20"/>
                    <a:gd name="T56" fmla="*/ 6 w 30"/>
                    <a:gd name="T57" fmla="*/ 13 h 20"/>
                    <a:gd name="T58" fmla="*/ 6 w 30"/>
                    <a:gd name="T59" fmla="*/ 13 h 20"/>
                    <a:gd name="T60" fmla="*/ 6 w 30"/>
                    <a:gd name="T61" fmla="*/ 13 h 20"/>
                    <a:gd name="T62" fmla="*/ 6 w 30"/>
                    <a:gd name="T63" fmla="*/ 13 h 20"/>
                    <a:gd name="T64" fmla="*/ 6 w 30"/>
                    <a:gd name="T65" fmla="*/ 13 h 20"/>
                    <a:gd name="T66" fmla="*/ 6 w 30"/>
                    <a:gd name="T67" fmla="*/ 13 h 20"/>
                    <a:gd name="T68" fmla="*/ 6 w 30"/>
                    <a:gd name="T69" fmla="*/ 13 h 20"/>
                    <a:gd name="T70" fmla="*/ 6 w 30"/>
                    <a:gd name="T71" fmla="*/ 13 h 20"/>
                    <a:gd name="T72" fmla="*/ 6 w 30"/>
                    <a:gd name="T73" fmla="*/ 13 h 20"/>
                    <a:gd name="T74" fmla="*/ 6 w 30"/>
                    <a:gd name="T75" fmla="*/ 13 h 20"/>
                    <a:gd name="T76" fmla="*/ 6 w 30"/>
                    <a:gd name="T77" fmla="*/ 13 h 20"/>
                    <a:gd name="T78" fmla="*/ 13 w 30"/>
                    <a:gd name="T79" fmla="*/ 20 h 20"/>
                    <a:gd name="T80" fmla="*/ 13 w 30"/>
                    <a:gd name="T81" fmla="*/ 20 h 20"/>
                    <a:gd name="T82" fmla="*/ 13 w 30"/>
                    <a:gd name="T83" fmla="*/ 20 h 20"/>
                    <a:gd name="T84" fmla="*/ 13 w 30"/>
                    <a:gd name="T85" fmla="*/ 20 h 20"/>
                    <a:gd name="T86" fmla="*/ 13 w 30"/>
                    <a:gd name="T87" fmla="*/ 20 h 20"/>
                    <a:gd name="T88" fmla="*/ 13 w 30"/>
                    <a:gd name="T89" fmla="*/ 20 h 20"/>
                    <a:gd name="T90" fmla="*/ 13 w 30"/>
                    <a:gd name="T91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0" h="20">
                      <a:moveTo>
                        <a:pt x="13" y="20"/>
                      </a:moveTo>
                      <a:lnTo>
                        <a:pt x="13" y="20"/>
                      </a:lnTo>
                      <a:lnTo>
                        <a:pt x="30" y="9"/>
                      </a:lnTo>
                      <a:lnTo>
                        <a:pt x="30" y="9"/>
                      </a:lnTo>
                      <a:lnTo>
                        <a:pt x="30" y="9"/>
                      </a:lnTo>
                      <a:lnTo>
                        <a:pt x="30" y="9"/>
                      </a:lnTo>
                      <a:lnTo>
                        <a:pt x="30" y="9"/>
                      </a:lnTo>
                      <a:lnTo>
                        <a:pt x="30" y="9"/>
                      </a:lnTo>
                      <a:lnTo>
                        <a:pt x="30" y="9"/>
                      </a:lnTo>
                      <a:lnTo>
                        <a:pt x="30" y="9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lnTo>
                        <a:pt x="6" y="13"/>
                      </a:lnTo>
                      <a:lnTo>
                        <a:pt x="0" y="4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6" y="13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lnTo>
                        <a:pt x="13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15" name="Freeform 759">
                  <a:extLst>
                    <a:ext uri="{FF2B5EF4-FFF2-40B4-BE49-F238E27FC236}">
                      <a16:creationId xmlns:a16="http://schemas.microsoft.com/office/drawing/2014/main" id="{3FCE0180-1DD0-4463-99A8-4481132DDA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4" y="2334"/>
                  <a:ext cx="9" cy="9"/>
                </a:xfrm>
                <a:custGeom>
                  <a:avLst/>
                  <a:gdLst>
                    <a:gd name="T0" fmla="*/ 21 w 29"/>
                    <a:gd name="T1" fmla="*/ 22 h 29"/>
                    <a:gd name="T2" fmla="*/ 21 w 29"/>
                    <a:gd name="T3" fmla="*/ 22 h 29"/>
                    <a:gd name="T4" fmla="*/ 21 w 29"/>
                    <a:gd name="T5" fmla="*/ 22 h 29"/>
                    <a:gd name="T6" fmla="*/ 21 w 29"/>
                    <a:gd name="T7" fmla="*/ 22 h 29"/>
                    <a:gd name="T8" fmla="*/ 21 w 29"/>
                    <a:gd name="T9" fmla="*/ 22 h 29"/>
                    <a:gd name="T10" fmla="*/ 21 w 29"/>
                    <a:gd name="T11" fmla="*/ 22 h 29"/>
                    <a:gd name="T12" fmla="*/ 21 w 29"/>
                    <a:gd name="T13" fmla="*/ 22 h 29"/>
                    <a:gd name="T14" fmla="*/ 21 w 29"/>
                    <a:gd name="T15" fmla="*/ 22 h 29"/>
                    <a:gd name="T16" fmla="*/ 29 w 29"/>
                    <a:gd name="T17" fmla="*/ 16 h 29"/>
                    <a:gd name="T18" fmla="*/ 29 w 29"/>
                    <a:gd name="T19" fmla="*/ 16 h 29"/>
                    <a:gd name="T20" fmla="*/ 29 w 29"/>
                    <a:gd name="T21" fmla="*/ 16 h 29"/>
                    <a:gd name="T22" fmla="*/ 29 w 29"/>
                    <a:gd name="T23" fmla="*/ 16 h 29"/>
                    <a:gd name="T24" fmla="*/ 17 w 29"/>
                    <a:gd name="T25" fmla="*/ 0 h 29"/>
                    <a:gd name="T26" fmla="*/ 17 w 29"/>
                    <a:gd name="T27" fmla="*/ 0 h 29"/>
                    <a:gd name="T28" fmla="*/ 17 w 29"/>
                    <a:gd name="T29" fmla="*/ 0 h 29"/>
                    <a:gd name="T30" fmla="*/ 17 w 29"/>
                    <a:gd name="T31" fmla="*/ 0 h 29"/>
                    <a:gd name="T32" fmla="*/ 17 w 29"/>
                    <a:gd name="T33" fmla="*/ 0 h 29"/>
                    <a:gd name="T34" fmla="*/ 17 w 29"/>
                    <a:gd name="T35" fmla="*/ 0 h 29"/>
                    <a:gd name="T36" fmla="*/ 17 w 29"/>
                    <a:gd name="T37" fmla="*/ 0 h 29"/>
                    <a:gd name="T38" fmla="*/ 8 w 29"/>
                    <a:gd name="T39" fmla="*/ 5 h 29"/>
                    <a:gd name="T40" fmla="*/ 8 w 29"/>
                    <a:gd name="T41" fmla="*/ 5 h 29"/>
                    <a:gd name="T42" fmla="*/ 8 w 29"/>
                    <a:gd name="T43" fmla="*/ 5 h 29"/>
                    <a:gd name="T44" fmla="*/ 8 w 29"/>
                    <a:gd name="T45" fmla="*/ 5 h 29"/>
                    <a:gd name="T46" fmla="*/ 8 w 29"/>
                    <a:gd name="T47" fmla="*/ 5 h 29"/>
                    <a:gd name="T48" fmla="*/ 8 w 29"/>
                    <a:gd name="T49" fmla="*/ 5 h 29"/>
                    <a:gd name="T50" fmla="*/ 8 w 29"/>
                    <a:gd name="T51" fmla="*/ 5 h 29"/>
                    <a:gd name="T52" fmla="*/ 8 w 29"/>
                    <a:gd name="T53" fmla="*/ 5 h 29"/>
                    <a:gd name="T54" fmla="*/ 8 w 29"/>
                    <a:gd name="T55" fmla="*/ 5 h 29"/>
                    <a:gd name="T56" fmla="*/ 0 w 29"/>
                    <a:gd name="T57" fmla="*/ 12 h 29"/>
                    <a:gd name="T58" fmla="*/ 0 w 29"/>
                    <a:gd name="T59" fmla="*/ 12 h 29"/>
                    <a:gd name="T60" fmla="*/ 0 w 29"/>
                    <a:gd name="T61" fmla="*/ 12 h 29"/>
                    <a:gd name="T62" fmla="*/ 0 w 29"/>
                    <a:gd name="T63" fmla="*/ 12 h 29"/>
                    <a:gd name="T64" fmla="*/ 0 w 29"/>
                    <a:gd name="T65" fmla="*/ 12 h 29"/>
                    <a:gd name="T66" fmla="*/ 0 w 29"/>
                    <a:gd name="T67" fmla="*/ 12 h 29"/>
                    <a:gd name="T68" fmla="*/ 0 w 29"/>
                    <a:gd name="T69" fmla="*/ 12 h 29"/>
                    <a:gd name="T70" fmla="*/ 0 w 29"/>
                    <a:gd name="T71" fmla="*/ 12 h 29"/>
                    <a:gd name="T72" fmla="*/ 0 w 29"/>
                    <a:gd name="T73" fmla="*/ 12 h 29"/>
                    <a:gd name="T74" fmla="*/ 0 w 29"/>
                    <a:gd name="T75" fmla="*/ 12 h 29"/>
                    <a:gd name="T76" fmla="*/ 0 w 29"/>
                    <a:gd name="T77" fmla="*/ 12 h 29"/>
                    <a:gd name="T78" fmla="*/ 0 w 29"/>
                    <a:gd name="T79" fmla="*/ 12 h 29"/>
                    <a:gd name="T80" fmla="*/ 13 w 29"/>
                    <a:gd name="T81" fmla="*/ 29 h 29"/>
                    <a:gd name="T82" fmla="*/ 13 w 29"/>
                    <a:gd name="T83" fmla="*/ 29 h 29"/>
                    <a:gd name="T84" fmla="*/ 13 w 29"/>
                    <a:gd name="T85" fmla="*/ 29 h 29"/>
                    <a:gd name="T86" fmla="*/ 13 w 29"/>
                    <a:gd name="T87" fmla="*/ 29 h 29"/>
                    <a:gd name="T88" fmla="*/ 13 w 29"/>
                    <a:gd name="T89" fmla="*/ 29 h 29"/>
                    <a:gd name="T90" fmla="*/ 13 w 29"/>
                    <a:gd name="T91" fmla="*/ 29 h 29"/>
                    <a:gd name="T92" fmla="*/ 13 w 29"/>
                    <a:gd name="T93" fmla="*/ 29 h 29"/>
                    <a:gd name="T94" fmla="*/ 13 w 29"/>
                    <a:gd name="T95" fmla="*/ 29 h 29"/>
                    <a:gd name="T96" fmla="*/ 13 w 29"/>
                    <a:gd name="T97" fmla="*/ 29 h 29"/>
                    <a:gd name="T98" fmla="*/ 13 w 29"/>
                    <a:gd name="T99" fmla="*/ 29 h 29"/>
                    <a:gd name="T100" fmla="*/ 21 w 29"/>
                    <a:gd name="T101" fmla="*/ 22 h 29"/>
                    <a:gd name="T102" fmla="*/ 21 w 29"/>
                    <a:gd name="T103" fmla="*/ 22 h 29"/>
                    <a:gd name="T104" fmla="*/ 21 w 29"/>
                    <a:gd name="T105" fmla="*/ 2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9" h="29">
                      <a:moveTo>
                        <a:pt x="21" y="22"/>
                      </a:move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9" y="16"/>
                      </a:lnTo>
                      <a:lnTo>
                        <a:pt x="29" y="16"/>
                      </a:lnTo>
                      <a:lnTo>
                        <a:pt x="29" y="16"/>
                      </a:lnTo>
                      <a:lnTo>
                        <a:pt x="29" y="16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16" name="Freeform 760">
                  <a:extLst>
                    <a:ext uri="{FF2B5EF4-FFF2-40B4-BE49-F238E27FC236}">
                      <a16:creationId xmlns:a16="http://schemas.microsoft.com/office/drawing/2014/main" id="{21469176-9937-4D5C-B471-D1C2152075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1" y="2330"/>
                  <a:ext cx="7" cy="8"/>
                </a:xfrm>
                <a:custGeom>
                  <a:avLst/>
                  <a:gdLst>
                    <a:gd name="T0" fmla="*/ 15 w 21"/>
                    <a:gd name="T1" fmla="*/ 20 h 24"/>
                    <a:gd name="T2" fmla="*/ 15 w 21"/>
                    <a:gd name="T3" fmla="*/ 20 h 24"/>
                    <a:gd name="T4" fmla="*/ 15 w 21"/>
                    <a:gd name="T5" fmla="*/ 20 h 24"/>
                    <a:gd name="T6" fmla="*/ 21 w 21"/>
                    <a:gd name="T7" fmla="*/ 16 h 24"/>
                    <a:gd name="T8" fmla="*/ 21 w 21"/>
                    <a:gd name="T9" fmla="*/ 16 h 24"/>
                    <a:gd name="T10" fmla="*/ 21 w 21"/>
                    <a:gd name="T11" fmla="*/ 16 h 24"/>
                    <a:gd name="T12" fmla="*/ 21 w 21"/>
                    <a:gd name="T13" fmla="*/ 16 h 24"/>
                    <a:gd name="T14" fmla="*/ 21 w 21"/>
                    <a:gd name="T15" fmla="*/ 16 h 24"/>
                    <a:gd name="T16" fmla="*/ 21 w 21"/>
                    <a:gd name="T17" fmla="*/ 16 h 24"/>
                    <a:gd name="T18" fmla="*/ 21 w 21"/>
                    <a:gd name="T19" fmla="*/ 16 h 24"/>
                    <a:gd name="T20" fmla="*/ 13 w 21"/>
                    <a:gd name="T21" fmla="*/ 7 h 24"/>
                    <a:gd name="T22" fmla="*/ 20 w 21"/>
                    <a:gd name="T23" fmla="*/ 3 h 24"/>
                    <a:gd name="T24" fmla="*/ 13 w 21"/>
                    <a:gd name="T25" fmla="*/ 7 h 24"/>
                    <a:gd name="T26" fmla="*/ 13 w 21"/>
                    <a:gd name="T27" fmla="*/ 7 h 24"/>
                    <a:gd name="T28" fmla="*/ 13 w 21"/>
                    <a:gd name="T29" fmla="*/ 7 h 24"/>
                    <a:gd name="T30" fmla="*/ 13 w 21"/>
                    <a:gd name="T31" fmla="*/ 7 h 24"/>
                    <a:gd name="T32" fmla="*/ 13 w 21"/>
                    <a:gd name="T33" fmla="*/ 7 h 24"/>
                    <a:gd name="T34" fmla="*/ 13 w 21"/>
                    <a:gd name="T35" fmla="*/ 7 h 24"/>
                    <a:gd name="T36" fmla="*/ 13 w 21"/>
                    <a:gd name="T37" fmla="*/ 7 h 24"/>
                    <a:gd name="T38" fmla="*/ 13 w 21"/>
                    <a:gd name="T39" fmla="*/ 7 h 24"/>
                    <a:gd name="T40" fmla="*/ 7 w 21"/>
                    <a:gd name="T41" fmla="*/ 0 h 24"/>
                    <a:gd name="T42" fmla="*/ 7 w 21"/>
                    <a:gd name="T43" fmla="*/ 0 h 24"/>
                    <a:gd name="T44" fmla="*/ 0 w 21"/>
                    <a:gd name="T45" fmla="*/ 3 h 24"/>
                    <a:gd name="T46" fmla="*/ 0 w 21"/>
                    <a:gd name="T47" fmla="*/ 3 h 24"/>
                    <a:gd name="T48" fmla="*/ 0 w 21"/>
                    <a:gd name="T49" fmla="*/ 3 h 24"/>
                    <a:gd name="T50" fmla="*/ 0 w 21"/>
                    <a:gd name="T51" fmla="*/ 3 h 24"/>
                    <a:gd name="T52" fmla="*/ 0 w 21"/>
                    <a:gd name="T53" fmla="*/ 3 h 24"/>
                    <a:gd name="T54" fmla="*/ 0 w 21"/>
                    <a:gd name="T55" fmla="*/ 3 h 24"/>
                    <a:gd name="T56" fmla="*/ 0 w 21"/>
                    <a:gd name="T57" fmla="*/ 3 h 24"/>
                    <a:gd name="T58" fmla="*/ 0 w 21"/>
                    <a:gd name="T59" fmla="*/ 3 h 24"/>
                    <a:gd name="T60" fmla="*/ 8 w 21"/>
                    <a:gd name="T61" fmla="*/ 13 h 24"/>
                    <a:gd name="T62" fmla="*/ 8 w 21"/>
                    <a:gd name="T63" fmla="*/ 13 h 24"/>
                    <a:gd name="T64" fmla="*/ 0 w 21"/>
                    <a:gd name="T65" fmla="*/ 16 h 24"/>
                    <a:gd name="T66" fmla="*/ 0 w 21"/>
                    <a:gd name="T67" fmla="*/ 16 h 24"/>
                    <a:gd name="T68" fmla="*/ 0 w 21"/>
                    <a:gd name="T69" fmla="*/ 16 h 24"/>
                    <a:gd name="T70" fmla="*/ 0 w 21"/>
                    <a:gd name="T71" fmla="*/ 16 h 24"/>
                    <a:gd name="T72" fmla="*/ 0 w 21"/>
                    <a:gd name="T73" fmla="*/ 16 h 24"/>
                    <a:gd name="T74" fmla="*/ 0 w 21"/>
                    <a:gd name="T75" fmla="*/ 16 h 24"/>
                    <a:gd name="T76" fmla="*/ 0 w 21"/>
                    <a:gd name="T77" fmla="*/ 16 h 24"/>
                    <a:gd name="T78" fmla="*/ 0 w 21"/>
                    <a:gd name="T79" fmla="*/ 16 h 24"/>
                    <a:gd name="T80" fmla="*/ 8 w 21"/>
                    <a:gd name="T81" fmla="*/ 24 h 24"/>
                    <a:gd name="T82" fmla="*/ 8 w 21"/>
                    <a:gd name="T83" fmla="*/ 24 h 24"/>
                    <a:gd name="T84" fmla="*/ 8 w 21"/>
                    <a:gd name="T85" fmla="*/ 24 h 24"/>
                    <a:gd name="T86" fmla="*/ 15 w 21"/>
                    <a:gd name="T87" fmla="*/ 20 h 24"/>
                    <a:gd name="T88" fmla="*/ 15 w 21"/>
                    <a:gd name="T89" fmla="*/ 20 h 24"/>
                    <a:gd name="T90" fmla="*/ 15 w 21"/>
                    <a:gd name="T91" fmla="*/ 20 h 24"/>
                    <a:gd name="T92" fmla="*/ 15 w 21"/>
                    <a:gd name="T93" fmla="*/ 20 h 24"/>
                    <a:gd name="T94" fmla="*/ 15 w 21"/>
                    <a:gd name="T95" fmla="*/ 20 h 24"/>
                    <a:gd name="T96" fmla="*/ 15 w 21"/>
                    <a:gd name="T97" fmla="*/ 20 h 24"/>
                    <a:gd name="T98" fmla="*/ 15 w 21"/>
                    <a:gd name="T99" fmla="*/ 20 h 24"/>
                    <a:gd name="T100" fmla="*/ 15 w 21"/>
                    <a:gd name="T101" fmla="*/ 2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1" h="24">
                      <a:moveTo>
                        <a:pt x="15" y="20"/>
                      </a:moveTo>
                      <a:lnTo>
                        <a:pt x="15" y="20"/>
                      </a:lnTo>
                      <a:lnTo>
                        <a:pt x="15" y="20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13" y="7"/>
                      </a:lnTo>
                      <a:lnTo>
                        <a:pt x="20" y="3"/>
                      </a:lnTo>
                      <a:lnTo>
                        <a:pt x="13" y="7"/>
                      </a:lnTo>
                      <a:lnTo>
                        <a:pt x="13" y="7"/>
                      </a:lnTo>
                      <a:lnTo>
                        <a:pt x="13" y="7"/>
                      </a:lnTo>
                      <a:lnTo>
                        <a:pt x="13" y="7"/>
                      </a:lnTo>
                      <a:lnTo>
                        <a:pt x="13" y="7"/>
                      </a:lnTo>
                      <a:lnTo>
                        <a:pt x="13" y="7"/>
                      </a:lnTo>
                      <a:lnTo>
                        <a:pt x="13" y="7"/>
                      </a:lnTo>
                      <a:lnTo>
                        <a:pt x="13" y="7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8" y="13"/>
                      </a:lnTo>
                      <a:lnTo>
                        <a:pt x="8" y="13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5" y="20"/>
                      </a:lnTo>
                      <a:lnTo>
                        <a:pt x="15" y="20"/>
                      </a:lnTo>
                      <a:lnTo>
                        <a:pt x="15" y="20"/>
                      </a:lnTo>
                      <a:lnTo>
                        <a:pt x="15" y="20"/>
                      </a:lnTo>
                      <a:lnTo>
                        <a:pt x="15" y="20"/>
                      </a:lnTo>
                      <a:lnTo>
                        <a:pt x="15" y="20"/>
                      </a:lnTo>
                      <a:lnTo>
                        <a:pt x="15" y="20"/>
                      </a:lnTo>
                      <a:lnTo>
                        <a:pt x="15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17" name="Freeform 761">
                  <a:extLst>
                    <a:ext uri="{FF2B5EF4-FFF2-40B4-BE49-F238E27FC236}">
                      <a16:creationId xmlns:a16="http://schemas.microsoft.com/office/drawing/2014/main" id="{F8CE6AE4-1AA0-4D87-B73D-63DE9DEB5E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7" y="2332"/>
                  <a:ext cx="9" cy="8"/>
                </a:xfrm>
                <a:custGeom>
                  <a:avLst/>
                  <a:gdLst>
                    <a:gd name="T0" fmla="*/ 13 w 29"/>
                    <a:gd name="T1" fmla="*/ 23 h 23"/>
                    <a:gd name="T2" fmla="*/ 13 w 29"/>
                    <a:gd name="T3" fmla="*/ 23 h 23"/>
                    <a:gd name="T4" fmla="*/ 21 w 29"/>
                    <a:gd name="T5" fmla="*/ 17 h 23"/>
                    <a:gd name="T6" fmla="*/ 21 w 29"/>
                    <a:gd name="T7" fmla="*/ 17 h 23"/>
                    <a:gd name="T8" fmla="*/ 21 w 29"/>
                    <a:gd name="T9" fmla="*/ 17 h 23"/>
                    <a:gd name="T10" fmla="*/ 21 w 29"/>
                    <a:gd name="T11" fmla="*/ 17 h 23"/>
                    <a:gd name="T12" fmla="*/ 21 w 29"/>
                    <a:gd name="T13" fmla="*/ 17 h 23"/>
                    <a:gd name="T14" fmla="*/ 21 w 29"/>
                    <a:gd name="T15" fmla="*/ 17 h 23"/>
                    <a:gd name="T16" fmla="*/ 29 w 29"/>
                    <a:gd name="T17" fmla="*/ 10 h 23"/>
                    <a:gd name="T18" fmla="*/ 24 w 29"/>
                    <a:gd name="T19" fmla="*/ 3 h 23"/>
                    <a:gd name="T20" fmla="*/ 24 w 29"/>
                    <a:gd name="T21" fmla="*/ 3 h 23"/>
                    <a:gd name="T22" fmla="*/ 24 w 29"/>
                    <a:gd name="T23" fmla="*/ 3 h 23"/>
                    <a:gd name="T24" fmla="*/ 24 w 29"/>
                    <a:gd name="T25" fmla="*/ 3 h 23"/>
                    <a:gd name="T26" fmla="*/ 24 w 29"/>
                    <a:gd name="T27" fmla="*/ 3 h 23"/>
                    <a:gd name="T28" fmla="*/ 24 w 29"/>
                    <a:gd name="T29" fmla="*/ 3 h 23"/>
                    <a:gd name="T30" fmla="*/ 24 w 29"/>
                    <a:gd name="T31" fmla="*/ 3 h 23"/>
                    <a:gd name="T32" fmla="*/ 24 w 29"/>
                    <a:gd name="T33" fmla="*/ 3 h 23"/>
                    <a:gd name="T34" fmla="*/ 24 w 29"/>
                    <a:gd name="T35" fmla="*/ 3 h 23"/>
                    <a:gd name="T36" fmla="*/ 14 w 29"/>
                    <a:gd name="T37" fmla="*/ 9 h 23"/>
                    <a:gd name="T38" fmla="*/ 14 w 29"/>
                    <a:gd name="T39" fmla="*/ 9 h 23"/>
                    <a:gd name="T40" fmla="*/ 8 w 29"/>
                    <a:gd name="T41" fmla="*/ 0 h 23"/>
                    <a:gd name="T42" fmla="*/ 8 w 29"/>
                    <a:gd name="T43" fmla="*/ 0 h 23"/>
                    <a:gd name="T44" fmla="*/ 8 w 29"/>
                    <a:gd name="T45" fmla="*/ 0 h 23"/>
                    <a:gd name="T46" fmla="*/ 8 w 29"/>
                    <a:gd name="T47" fmla="*/ 0 h 23"/>
                    <a:gd name="T48" fmla="*/ 0 w 29"/>
                    <a:gd name="T49" fmla="*/ 7 h 23"/>
                    <a:gd name="T50" fmla="*/ 0 w 29"/>
                    <a:gd name="T51" fmla="*/ 7 h 23"/>
                    <a:gd name="T52" fmla="*/ 0 w 29"/>
                    <a:gd name="T53" fmla="*/ 7 h 23"/>
                    <a:gd name="T54" fmla="*/ 0 w 29"/>
                    <a:gd name="T55" fmla="*/ 7 h 23"/>
                    <a:gd name="T56" fmla="*/ 0 w 29"/>
                    <a:gd name="T57" fmla="*/ 7 h 23"/>
                    <a:gd name="T58" fmla="*/ 0 w 29"/>
                    <a:gd name="T59" fmla="*/ 7 h 23"/>
                    <a:gd name="T60" fmla="*/ 0 w 29"/>
                    <a:gd name="T61" fmla="*/ 7 h 23"/>
                    <a:gd name="T62" fmla="*/ 7 w 29"/>
                    <a:gd name="T63" fmla="*/ 16 h 23"/>
                    <a:gd name="T64" fmla="*/ 7 w 29"/>
                    <a:gd name="T65" fmla="*/ 16 h 23"/>
                    <a:gd name="T66" fmla="*/ 7 w 29"/>
                    <a:gd name="T67" fmla="*/ 16 h 23"/>
                    <a:gd name="T68" fmla="*/ 7 w 29"/>
                    <a:gd name="T69" fmla="*/ 16 h 23"/>
                    <a:gd name="T70" fmla="*/ 7 w 29"/>
                    <a:gd name="T71" fmla="*/ 16 h 23"/>
                    <a:gd name="T72" fmla="*/ 7 w 29"/>
                    <a:gd name="T73" fmla="*/ 16 h 23"/>
                    <a:gd name="T74" fmla="*/ 7 w 29"/>
                    <a:gd name="T75" fmla="*/ 16 h 23"/>
                    <a:gd name="T76" fmla="*/ 7 w 29"/>
                    <a:gd name="T77" fmla="*/ 16 h 23"/>
                    <a:gd name="T78" fmla="*/ 7 w 29"/>
                    <a:gd name="T79" fmla="*/ 16 h 23"/>
                    <a:gd name="T80" fmla="*/ 7 w 29"/>
                    <a:gd name="T81" fmla="*/ 16 h 23"/>
                    <a:gd name="T82" fmla="*/ 7 w 29"/>
                    <a:gd name="T83" fmla="*/ 16 h 23"/>
                    <a:gd name="T84" fmla="*/ 13 w 29"/>
                    <a:gd name="T85" fmla="*/ 23 h 23"/>
                    <a:gd name="T86" fmla="*/ 13 w 29"/>
                    <a:gd name="T87" fmla="*/ 23 h 23"/>
                    <a:gd name="T88" fmla="*/ 13 w 29"/>
                    <a:gd name="T89" fmla="*/ 23 h 23"/>
                    <a:gd name="T90" fmla="*/ 13 w 29"/>
                    <a:gd name="T91" fmla="*/ 23 h 23"/>
                    <a:gd name="T92" fmla="*/ 13 w 29"/>
                    <a:gd name="T93" fmla="*/ 23 h 23"/>
                    <a:gd name="T94" fmla="*/ 13 w 29"/>
                    <a:gd name="T95" fmla="*/ 23 h 23"/>
                    <a:gd name="T96" fmla="*/ 13 w 29"/>
                    <a:gd name="T97" fmla="*/ 23 h 23"/>
                    <a:gd name="T98" fmla="*/ 13 w 29"/>
                    <a:gd name="T99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9" h="23">
                      <a:moveTo>
                        <a:pt x="13" y="23"/>
                      </a:moveTo>
                      <a:lnTo>
                        <a:pt x="13" y="23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9" y="10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14" y="9"/>
                      </a:lnTo>
                      <a:lnTo>
                        <a:pt x="14" y="9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7" y="16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18" name="Freeform 762">
                  <a:extLst>
                    <a:ext uri="{FF2B5EF4-FFF2-40B4-BE49-F238E27FC236}">
                      <a16:creationId xmlns:a16="http://schemas.microsoft.com/office/drawing/2014/main" id="{AECBB22E-54BA-4E4D-AFF8-48BC999A1D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8" y="2327"/>
                  <a:ext cx="10" cy="10"/>
                </a:xfrm>
                <a:custGeom>
                  <a:avLst/>
                  <a:gdLst>
                    <a:gd name="T0" fmla="*/ 21 w 29"/>
                    <a:gd name="T1" fmla="*/ 23 h 28"/>
                    <a:gd name="T2" fmla="*/ 21 w 29"/>
                    <a:gd name="T3" fmla="*/ 23 h 28"/>
                    <a:gd name="T4" fmla="*/ 21 w 29"/>
                    <a:gd name="T5" fmla="*/ 23 h 28"/>
                    <a:gd name="T6" fmla="*/ 21 w 29"/>
                    <a:gd name="T7" fmla="*/ 23 h 28"/>
                    <a:gd name="T8" fmla="*/ 21 w 29"/>
                    <a:gd name="T9" fmla="*/ 23 h 28"/>
                    <a:gd name="T10" fmla="*/ 29 w 29"/>
                    <a:gd name="T11" fmla="*/ 17 h 28"/>
                    <a:gd name="T12" fmla="*/ 29 w 29"/>
                    <a:gd name="T13" fmla="*/ 17 h 28"/>
                    <a:gd name="T14" fmla="*/ 22 w 29"/>
                    <a:gd name="T15" fmla="*/ 8 h 28"/>
                    <a:gd name="T16" fmla="*/ 22 w 29"/>
                    <a:gd name="T17" fmla="*/ 8 h 28"/>
                    <a:gd name="T18" fmla="*/ 22 w 29"/>
                    <a:gd name="T19" fmla="*/ 8 h 28"/>
                    <a:gd name="T20" fmla="*/ 22 w 29"/>
                    <a:gd name="T21" fmla="*/ 8 h 28"/>
                    <a:gd name="T22" fmla="*/ 22 w 29"/>
                    <a:gd name="T23" fmla="*/ 8 h 28"/>
                    <a:gd name="T24" fmla="*/ 22 w 29"/>
                    <a:gd name="T25" fmla="*/ 8 h 28"/>
                    <a:gd name="T26" fmla="*/ 22 w 29"/>
                    <a:gd name="T27" fmla="*/ 8 h 28"/>
                    <a:gd name="T28" fmla="*/ 16 w 29"/>
                    <a:gd name="T29" fmla="*/ 0 h 28"/>
                    <a:gd name="T30" fmla="*/ 16 w 29"/>
                    <a:gd name="T31" fmla="*/ 0 h 28"/>
                    <a:gd name="T32" fmla="*/ 16 w 29"/>
                    <a:gd name="T33" fmla="*/ 0 h 28"/>
                    <a:gd name="T34" fmla="*/ 16 w 29"/>
                    <a:gd name="T35" fmla="*/ 0 h 28"/>
                    <a:gd name="T36" fmla="*/ 16 w 29"/>
                    <a:gd name="T37" fmla="*/ 0 h 28"/>
                    <a:gd name="T38" fmla="*/ 8 w 29"/>
                    <a:gd name="T39" fmla="*/ 6 h 28"/>
                    <a:gd name="T40" fmla="*/ 8 w 29"/>
                    <a:gd name="T41" fmla="*/ 6 h 28"/>
                    <a:gd name="T42" fmla="*/ 8 w 29"/>
                    <a:gd name="T43" fmla="*/ 6 h 28"/>
                    <a:gd name="T44" fmla="*/ 8 w 29"/>
                    <a:gd name="T45" fmla="*/ 6 h 28"/>
                    <a:gd name="T46" fmla="*/ 8 w 29"/>
                    <a:gd name="T47" fmla="*/ 6 h 28"/>
                    <a:gd name="T48" fmla="*/ 8 w 29"/>
                    <a:gd name="T49" fmla="*/ 6 h 28"/>
                    <a:gd name="T50" fmla="*/ 8 w 29"/>
                    <a:gd name="T51" fmla="*/ 6 h 28"/>
                    <a:gd name="T52" fmla="*/ 8 w 29"/>
                    <a:gd name="T53" fmla="*/ 6 h 28"/>
                    <a:gd name="T54" fmla="*/ 8 w 29"/>
                    <a:gd name="T55" fmla="*/ 6 h 28"/>
                    <a:gd name="T56" fmla="*/ 0 w 29"/>
                    <a:gd name="T57" fmla="*/ 13 h 28"/>
                    <a:gd name="T58" fmla="*/ 0 w 29"/>
                    <a:gd name="T59" fmla="*/ 13 h 28"/>
                    <a:gd name="T60" fmla="*/ 0 w 29"/>
                    <a:gd name="T61" fmla="*/ 13 h 28"/>
                    <a:gd name="T62" fmla="*/ 0 w 29"/>
                    <a:gd name="T63" fmla="*/ 13 h 28"/>
                    <a:gd name="T64" fmla="*/ 7 w 29"/>
                    <a:gd name="T65" fmla="*/ 21 h 28"/>
                    <a:gd name="T66" fmla="*/ 7 w 29"/>
                    <a:gd name="T67" fmla="*/ 21 h 28"/>
                    <a:gd name="T68" fmla="*/ 7 w 29"/>
                    <a:gd name="T69" fmla="*/ 21 h 28"/>
                    <a:gd name="T70" fmla="*/ 7 w 29"/>
                    <a:gd name="T71" fmla="*/ 21 h 28"/>
                    <a:gd name="T72" fmla="*/ 7 w 29"/>
                    <a:gd name="T73" fmla="*/ 21 h 28"/>
                    <a:gd name="T74" fmla="*/ 7 w 29"/>
                    <a:gd name="T75" fmla="*/ 21 h 28"/>
                    <a:gd name="T76" fmla="*/ 7 w 29"/>
                    <a:gd name="T77" fmla="*/ 21 h 28"/>
                    <a:gd name="T78" fmla="*/ 12 w 29"/>
                    <a:gd name="T79" fmla="*/ 28 h 28"/>
                    <a:gd name="T80" fmla="*/ 12 w 29"/>
                    <a:gd name="T81" fmla="*/ 28 h 28"/>
                    <a:gd name="T82" fmla="*/ 12 w 29"/>
                    <a:gd name="T83" fmla="*/ 28 h 28"/>
                    <a:gd name="T84" fmla="*/ 21 w 29"/>
                    <a:gd name="T85" fmla="*/ 23 h 28"/>
                    <a:gd name="T86" fmla="*/ 21 w 29"/>
                    <a:gd name="T87" fmla="*/ 23 h 28"/>
                    <a:gd name="T88" fmla="*/ 21 w 29"/>
                    <a:gd name="T89" fmla="*/ 23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9" h="28">
                      <a:moveTo>
                        <a:pt x="21" y="23"/>
                      </a:move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19" name="Freeform 763">
                  <a:extLst>
                    <a:ext uri="{FF2B5EF4-FFF2-40B4-BE49-F238E27FC236}">
                      <a16:creationId xmlns:a16="http://schemas.microsoft.com/office/drawing/2014/main" id="{B2FF9908-098C-4FA9-B8F5-5D66BC165F1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6" y="2334"/>
                  <a:ext cx="10" cy="9"/>
                </a:xfrm>
                <a:custGeom>
                  <a:avLst/>
                  <a:gdLst>
                    <a:gd name="T0" fmla="*/ 21 w 28"/>
                    <a:gd name="T1" fmla="*/ 24 h 29"/>
                    <a:gd name="T2" fmla="*/ 21 w 28"/>
                    <a:gd name="T3" fmla="*/ 24 h 29"/>
                    <a:gd name="T4" fmla="*/ 21 w 28"/>
                    <a:gd name="T5" fmla="*/ 24 h 29"/>
                    <a:gd name="T6" fmla="*/ 21 w 28"/>
                    <a:gd name="T7" fmla="*/ 24 h 29"/>
                    <a:gd name="T8" fmla="*/ 21 w 28"/>
                    <a:gd name="T9" fmla="*/ 24 h 29"/>
                    <a:gd name="T10" fmla="*/ 21 w 28"/>
                    <a:gd name="T11" fmla="*/ 24 h 29"/>
                    <a:gd name="T12" fmla="*/ 21 w 28"/>
                    <a:gd name="T13" fmla="*/ 24 h 29"/>
                    <a:gd name="T14" fmla="*/ 21 w 28"/>
                    <a:gd name="T15" fmla="*/ 24 h 29"/>
                    <a:gd name="T16" fmla="*/ 28 w 28"/>
                    <a:gd name="T17" fmla="*/ 17 h 29"/>
                    <a:gd name="T18" fmla="*/ 28 w 28"/>
                    <a:gd name="T19" fmla="*/ 17 h 29"/>
                    <a:gd name="T20" fmla="*/ 28 w 28"/>
                    <a:gd name="T21" fmla="*/ 17 h 29"/>
                    <a:gd name="T22" fmla="*/ 28 w 28"/>
                    <a:gd name="T23" fmla="*/ 17 h 29"/>
                    <a:gd name="T24" fmla="*/ 28 w 28"/>
                    <a:gd name="T25" fmla="*/ 17 h 29"/>
                    <a:gd name="T26" fmla="*/ 28 w 28"/>
                    <a:gd name="T27" fmla="*/ 17 h 29"/>
                    <a:gd name="T28" fmla="*/ 28 w 28"/>
                    <a:gd name="T29" fmla="*/ 17 h 29"/>
                    <a:gd name="T30" fmla="*/ 28 w 28"/>
                    <a:gd name="T31" fmla="*/ 17 h 29"/>
                    <a:gd name="T32" fmla="*/ 17 w 28"/>
                    <a:gd name="T33" fmla="*/ 0 h 29"/>
                    <a:gd name="T34" fmla="*/ 17 w 28"/>
                    <a:gd name="T35" fmla="*/ 0 h 29"/>
                    <a:gd name="T36" fmla="*/ 17 w 28"/>
                    <a:gd name="T37" fmla="*/ 0 h 29"/>
                    <a:gd name="T38" fmla="*/ 8 w 28"/>
                    <a:gd name="T39" fmla="*/ 7 h 29"/>
                    <a:gd name="T40" fmla="*/ 8 w 28"/>
                    <a:gd name="T41" fmla="*/ 7 h 29"/>
                    <a:gd name="T42" fmla="*/ 8 w 28"/>
                    <a:gd name="T43" fmla="*/ 7 h 29"/>
                    <a:gd name="T44" fmla="*/ 8 w 28"/>
                    <a:gd name="T45" fmla="*/ 7 h 29"/>
                    <a:gd name="T46" fmla="*/ 8 w 28"/>
                    <a:gd name="T47" fmla="*/ 7 h 29"/>
                    <a:gd name="T48" fmla="*/ 8 w 28"/>
                    <a:gd name="T49" fmla="*/ 7 h 29"/>
                    <a:gd name="T50" fmla="*/ 8 w 28"/>
                    <a:gd name="T51" fmla="*/ 7 h 29"/>
                    <a:gd name="T52" fmla="*/ 8 w 28"/>
                    <a:gd name="T53" fmla="*/ 7 h 29"/>
                    <a:gd name="T54" fmla="*/ 8 w 28"/>
                    <a:gd name="T55" fmla="*/ 7 h 29"/>
                    <a:gd name="T56" fmla="*/ 0 w 28"/>
                    <a:gd name="T57" fmla="*/ 13 h 29"/>
                    <a:gd name="T58" fmla="*/ 0 w 28"/>
                    <a:gd name="T59" fmla="*/ 13 h 29"/>
                    <a:gd name="T60" fmla="*/ 0 w 28"/>
                    <a:gd name="T61" fmla="*/ 13 h 29"/>
                    <a:gd name="T62" fmla="*/ 0 w 28"/>
                    <a:gd name="T63" fmla="*/ 13 h 29"/>
                    <a:gd name="T64" fmla="*/ 0 w 28"/>
                    <a:gd name="T65" fmla="*/ 13 h 29"/>
                    <a:gd name="T66" fmla="*/ 0 w 28"/>
                    <a:gd name="T67" fmla="*/ 13 h 29"/>
                    <a:gd name="T68" fmla="*/ 0 w 28"/>
                    <a:gd name="T69" fmla="*/ 13 h 29"/>
                    <a:gd name="T70" fmla="*/ 0 w 28"/>
                    <a:gd name="T71" fmla="*/ 13 h 29"/>
                    <a:gd name="T72" fmla="*/ 12 w 28"/>
                    <a:gd name="T73" fmla="*/ 29 h 29"/>
                    <a:gd name="T74" fmla="*/ 12 w 28"/>
                    <a:gd name="T75" fmla="*/ 29 h 29"/>
                    <a:gd name="T76" fmla="*/ 12 w 28"/>
                    <a:gd name="T77" fmla="*/ 29 h 29"/>
                    <a:gd name="T78" fmla="*/ 12 w 28"/>
                    <a:gd name="T79" fmla="*/ 29 h 29"/>
                    <a:gd name="T80" fmla="*/ 12 w 28"/>
                    <a:gd name="T81" fmla="*/ 29 h 29"/>
                    <a:gd name="T82" fmla="*/ 12 w 28"/>
                    <a:gd name="T83" fmla="*/ 29 h 29"/>
                    <a:gd name="T84" fmla="*/ 12 w 28"/>
                    <a:gd name="T85" fmla="*/ 29 h 29"/>
                    <a:gd name="T86" fmla="*/ 12 w 28"/>
                    <a:gd name="T87" fmla="*/ 29 h 29"/>
                    <a:gd name="T88" fmla="*/ 12 w 28"/>
                    <a:gd name="T89" fmla="*/ 29 h 29"/>
                    <a:gd name="T90" fmla="*/ 12 w 28"/>
                    <a:gd name="T91" fmla="*/ 29 h 29"/>
                    <a:gd name="T92" fmla="*/ 12 w 28"/>
                    <a:gd name="T93" fmla="*/ 29 h 29"/>
                    <a:gd name="T94" fmla="*/ 12 w 28"/>
                    <a:gd name="T95" fmla="*/ 29 h 29"/>
                    <a:gd name="T96" fmla="*/ 21 w 28"/>
                    <a:gd name="T97" fmla="*/ 24 h 29"/>
                    <a:gd name="T98" fmla="*/ 21 w 28"/>
                    <a:gd name="T99" fmla="*/ 2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8" h="29">
                      <a:moveTo>
                        <a:pt x="21" y="24"/>
                      </a:move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8" y="17"/>
                      </a:lnTo>
                      <a:lnTo>
                        <a:pt x="28" y="17"/>
                      </a:lnTo>
                      <a:lnTo>
                        <a:pt x="28" y="17"/>
                      </a:lnTo>
                      <a:lnTo>
                        <a:pt x="28" y="17"/>
                      </a:lnTo>
                      <a:lnTo>
                        <a:pt x="28" y="17"/>
                      </a:lnTo>
                      <a:lnTo>
                        <a:pt x="28" y="17"/>
                      </a:lnTo>
                      <a:lnTo>
                        <a:pt x="28" y="17"/>
                      </a:lnTo>
                      <a:lnTo>
                        <a:pt x="28" y="17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1" y="24"/>
                      </a:lnTo>
                      <a:lnTo>
                        <a:pt x="21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20" name="Freeform 764">
                  <a:extLst>
                    <a:ext uri="{FF2B5EF4-FFF2-40B4-BE49-F238E27FC236}">
                      <a16:creationId xmlns:a16="http://schemas.microsoft.com/office/drawing/2014/main" id="{D056CCDD-DA90-441F-89BB-91E18C2429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2" y="2336"/>
                  <a:ext cx="10" cy="10"/>
                </a:xfrm>
                <a:custGeom>
                  <a:avLst/>
                  <a:gdLst>
                    <a:gd name="T0" fmla="*/ 21 w 30"/>
                    <a:gd name="T1" fmla="*/ 23 h 30"/>
                    <a:gd name="T2" fmla="*/ 21 w 30"/>
                    <a:gd name="T3" fmla="*/ 23 h 30"/>
                    <a:gd name="T4" fmla="*/ 21 w 30"/>
                    <a:gd name="T5" fmla="*/ 23 h 30"/>
                    <a:gd name="T6" fmla="*/ 30 w 30"/>
                    <a:gd name="T7" fmla="*/ 17 h 30"/>
                    <a:gd name="T8" fmla="*/ 30 w 30"/>
                    <a:gd name="T9" fmla="*/ 17 h 30"/>
                    <a:gd name="T10" fmla="*/ 30 w 30"/>
                    <a:gd name="T11" fmla="*/ 17 h 30"/>
                    <a:gd name="T12" fmla="*/ 30 w 30"/>
                    <a:gd name="T13" fmla="*/ 17 h 30"/>
                    <a:gd name="T14" fmla="*/ 30 w 30"/>
                    <a:gd name="T15" fmla="*/ 17 h 30"/>
                    <a:gd name="T16" fmla="*/ 30 w 30"/>
                    <a:gd name="T17" fmla="*/ 17 h 30"/>
                    <a:gd name="T18" fmla="*/ 30 w 30"/>
                    <a:gd name="T19" fmla="*/ 17 h 30"/>
                    <a:gd name="T20" fmla="*/ 30 w 30"/>
                    <a:gd name="T21" fmla="*/ 17 h 30"/>
                    <a:gd name="T22" fmla="*/ 30 w 30"/>
                    <a:gd name="T23" fmla="*/ 17 h 30"/>
                    <a:gd name="T24" fmla="*/ 17 w 30"/>
                    <a:gd name="T25" fmla="*/ 0 h 30"/>
                    <a:gd name="T26" fmla="*/ 17 w 30"/>
                    <a:gd name="T27" fmla="*/ 0 h 30"/>
                    <a:gd name="T28" fmla="*/ 17 w 30"/>
                    <a:gd name="T29" fmla="*/ 0 h 30"/>
                    <a:gd name="T30" fmla="*/ 17 w 30"/>
                    <a:gd name="T31" fmla="*/ 0 h 30"/>
                    <a:gd name="T32" fmla="*/ 17 w 30"/>
                    <a:gd name="T33" fmla="*/ 0 h 30"/>
                    <a:gd name="T34" fmla="*/ 17 w 30"/>
                    <a:gd name="T35" fmla="*/ 0 h 30"/>
                    <a:gd name="T36" fmla="*/ 17 w 30"/>
                    <a:gd name="T37" fmla="*/ 0 h 30"/>
                    <a:gd name="T38" fmla="*/ 17 w 30"/>
                    <a:gd name="T39" fmla="*/ 0 h 30"/>
                    <a:gd name="T40" fmla="*/ 17 w 30"/>
                    <a:gd name="T41" fmla="*/ 0 h 30"/>
                    <a:gd name="T42" fmla="*/ 17 w 30"/>
                    <a:gd name="T43" fmla="*/ 0 h 30"/>
                    <a:gd name="T44" fmla="*/ 17 w 30"/>
                    <a:gd name="T45" fmla="*/ 0 h 30"/>
                    <a:gd name="T46" fmla="*/ 9 w 30"/>
                    <a:gd name="T47" fmla="*/ 6 h 30"/>
                    <a:gd name="T48" fmla="*/ 9 w 30"/>
                    <a:gd name="T49" fmla="*/ 6 h 30"/>
                    <a:gd name="T50" fmla="*/ 9 w 30"/>
                    <a:gd name="T51" fmla="*/ 6 h 30"/>
                    <a:gd name="T52" fmla="*/ 9 w 30"/>
                    <a:gd name="T53" fmla="*/ 6 h 30"/>
                    <a:gd name="T54" fmla="*/ 9 w 30"/>
                    <a:gd name="T55" fmla="*/ 6 h 30"/>
                    <a:gd name="T56" fmla="*/ 9 w 30"/>
                    <a:gd name="T57" fmla="*/ 6 h 30"/>
                    <a:gd name="T58" fmla="*/ 9 w 30"/>
                    <a:gd name="T59" fmla="*/ 6 h 30"/>
                    <a:gd name="T60" fmla="*/ 9 w 30"/>
                    <a:gd name="T61" fmla="*/ 6 h 30"/>
                    <a:gd name="T62" fmla="*/ 9 w 30"/>
                    <a:gd name="T63" fmla="*/ 6 h 30"/>
                    <a:gd name="T64" fmla="*/ 9 w 30"/>
                    <a:gd name="T65" fmla="*/ 6 h 30"/>
                    <a:gd name="T66" fmla="*/ 0 w 30"/>
                    <a:gd name="T67" fmla="*/ 13 h 30"/>
                    <a:gd name="T68" fmla="*/ 0 w 30"/>
                    <a:gd name="T69" fmla="*/ 13 h 30"/>
                    <a:gd name="T70" fmla="*/ 0 w 30"/>
                    <a:gd name="T71" fmla="*/ 13 h 30"/>
                    <a:gd name="T72" fmla="*/ 0 w 30"/>
                    <a:gd name="T73" fmla="*/ 13 h 30"/>
                    <a:gd name="T74" fmla="*/ 13 w 30"/>
                    <a:gd name="T75" fmla="*/ 30 h 30"/>
                    <a:gd name="T76" fmla="*/ 13 w 30"/>
                    <a:gd name="T77" fmla="*/ 30 h 30"/>
                    <a:gd name="T78" fmla="*/ 13 w 30"/>
                    <a:gd name="T79" fmla="*/ 30 h 30"/>
                    <a:gd name="T80" fmla="*/ 21 w 30"/>
                    <a:gd name="T81" fmla="*/ 23 h 30"/>
                    <a:gd name="T82" fmla="*/ 21 w 30"/>
                    <a:gd name="T83" fmla="*/ 23 h 30"/>
                    <a:gd name="T84" fmla="*/ 21 w 30"/>
                    <a:gd name="T85" fmla="*/ 23 h 30"/>
                    <a:gd name="T86" fmla="*/ 21 w 30"/>
                    <a:gd name="T87" fmla="*/ 23 h 30"/>
                    <a:gd name="T88" fmla="*/ 21 w 30"/>
                    <a:gd name="T89" fmla="*/ 23 h 30"/>
                    <a:gd name="T90" fmla="*/ 21 w 30"/>
                    <a:gd name="T91" fmla="*/ 23 h 30"/>
                    <a:gd name="T92" fmla="*/ 21 w 30"/>
                    <a:gd name="T93" fmla="*/ 23 h 30"/>
                    <a:gd name="T94" fmla="*/ 21 w 30"/>
                    <a:gd name="T95" fmla="*/ 23 h 30"/>
                    <a:gd name="T96" fmla="*/ 21 w 30"/>
                    <a:gd name="T97" fmla="*/ 2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0" h="30">
                      <a:moveTo>
                        <a:pt x="21" y="23"/>
                      </a:move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21" name="Freeform 765">
                  <a:extLst>
                    <a:ext uri="{FF2B5EF4-FFF2-40B4-BE49-F238E27FC236}">
                      <a16:creationId xmlns:a16="http://schemas.microsoft.com/office/drawing/2014/main" id="{789315C5-394D-4B15-9631-4FD0E26B4D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4" y="2333"/>
                  <a:ext cx="10" cy="9"/>
                </a:xfrm>
                <a:custGeom>
                  <a:avLst/>
                  <a:gdLst>
                    <a:gd name="T0" fmla="*/ 21 w 30"/>
                    <a:gd name="T1" fmla="*/ 22 h 28"/>
                    <a:gd name="T2" fmla="*/ 21 w 30"/>
                    <a:gd name="T3" fmla="*/ 22 h 28"/>
                    <a:gd name="T4" fmla="*/ 21 w 30"/>
                    <a:gd name="T5" fmla="*/ 22 h 28"/>
                    <a:gd name="T6" fmla="*/ 21 w 30"/>
                    <a:gd name="T7" fmla="*/ 22 h 28"/>
                    <a:gd name="T8" fmla="*/ 21 w 30"/>
                    <a:gd name="T9" fmla="*/ 22 h 28"/>
                    <a:gd name="T10" fmla="*/ 30 w 30"/>
                    <a:gd name="T11" fmla="*/ 17 h 28"/>
                    <a:gd name="T12" fmla="*/ 23 w 30"/>
                    <a:gd name="T13" fmla="*/ 7 h 28"/>
                    <a:gd name="T14" fmla="*/ 23 w 30"/>
                    <a:gd name="T15" fmla="*/ 7 h 28"/>
                    <a:gd name="T16" fmla="*/ 23 w 30"/>
                    <a:gd name="T17" fmla="*/ 7 h 28"/>
                    <a:gd name="T18" fmla="*/ 23 w 30"/>
                    <a:gd name="T19" fmla="*/ 7 h 28"/>
                    <a:gd name="T20" fmla="*/ 23 w 30"/>
                    <a:gd name="T21" fmla="*/ 7 h 28"/>
                    <a:gd name="T22" fmla="*/ 23 w 30"/>
                    <a:gd name="T23" fmla="*/ 7 h 28"/>
                    <a:gd name="T24" fmla="*/ 23 w 30"/>
                    <a:gd name="T25" fmla="*/ 7 h 28"/>
                    <a:gd name="T26" fmla="*/ 23 w 30"/>
                    <a:gd name="T27" fmla="*/ 7 h 28"/>
                    <a:gd name="T28" fmla="*/ 23 w 30"/>
                    <a:gd name="T29" fmla="*/ 7 h 28"/>
                    <a:gd name="T30" fmla="*/ 23 w 30"/>
                    <a:gd name="T31" fmla="*/ 7 h 28"/>
                    <a:gd name="T32" fmla="*/ 17 w 30"/>
                    <a:gd name="T33" fmla="*/ 0 h 28"/>
                    <a:gd name="T34" fmla="*/ 17 w 30"/>
                    <a:gd name="T35" fmla="*/ 0 h 28"/>
                    <a:gd name="T36" fmla="*/ 17 w 30"/>
                    <a:gd name="T37" fmla="*/ 0 h 28"/>
                    <a:gd name="T38" fmla="*/ 17 w 30"/>
                    <a:gd name="T39" fmla="*/ 0 h 28"/>
                    <a:gd name="T40" fmla="*/ 9 w 30"/>
                    <a:gd name="T41" fmla="*/ 6 h 28"/>
                    <a:gd name="T42" fmla="*/ 9 w 30"/>
                    <a:gd name="T43" fmla="*/ 6 h 28"/>
                    <a:gd name="T44" fmla="*/ 9 w 30"/>
                    <a:gd name="T45" fmla="*/ 6 h 28"/>
                    <a:gd name="T46" fmla="*/ 9 w 30"/>
                    <a:gd name="T47" fmla="*/ 6 h 28"/>
                    <a:gd name="T48" fmla="*/ 9 w 30"/>
                    <a:gd name="T49" fmla="*/ 6 h 28"/>
                    <a:gd name="T50" fmla="*/ 9 w 30"/>
                    <a:gd name="T51" fmla="*/ 6 h 28"/>
                    <a:gd name="T52" fmla="*/ 9 w 30"/>
                    <a:gd name="T53" fmla="*/ 6 h 28"/>
                    <a:gd name="T54" fmla="*/ 9 w 30"/>
                    <a:gd name="T55" fmla="*/ 6 h 28"/>
                    <a:gd name="T56" fmla="*/ 0 w 30"/>
                    <a:gd name="T57" fmla="*/ 11 h 28"/>
                    <a:gd name="T58" fmla="*/ 0 w 30"/>
                    <a:gd name="T59" fmla="*/ 11 h 28"/>
                    <a:gd name="T60" fmla="*/ 0 w 30"/>
                    <a:gd name="T61" fmla="*/ 11 h 28"/>
                    <a:gd name="T62" fmla="*/ 0 w 30"/>
                    <a:gd name="T63" fmla="*/ 11 h 28"/>
                    <a:gd name="T64" fmla="*/ 0 w 30"/>
                    <a:gd name="T65" fmla="*/ 11 h 28"/>
                    <a:gd name="T66" fmla="*/ 0 w 30"/>
                    <a:gd name="T67" fmla="*/ 11 h 28"/>
                    <a:gd name="T68" fmla="*/ 0 w 30"/>
                    <a:gd name="T69" fmla="*/ 11 h 28"/>
                    <a:gd name="T70" fmla="*/ 7 w 30"/>
                    <a:gd name="T71" fmla="*/ 20 h 28"/>
                    <a:gd name="T72" fmla="*/ 7 w 30"/>
                    <a:gd name="T73" fmla="*/ 20 h 28"/>
                    <a:gd name="T74" fmla="*/ 7 w 30"/>
                    <a:gd name="T75" fmla="*/ 20 h 28"/>
                    <a:gd name="T76" fmla="*/ 7 w 30"/>
                    <a:gd name="T77" fmla="*/ 20 h 28"/>
                    <a:gd name="T78" fmla="*/ 7 w 30"/>
                    <a:gd name="T79" fmla="*/ 20 h 28"/>
                    <a:gd name="T80" fmla="*/ 7 w 30"/>
                    <a:gd name="T81" fmla="*/ 20 h 28"/>
                    <a:gd name="T82" fmla="*/ 7 w 30"/>
                    <a:gd name="T83" fmla="*/ 20 h 28"/>
                    <a:gd name="T84" fmla="*/ 7 w 30"/>
                    <a:gd name="T85" fmla="*/ 20 h 28"/>
                    <a:gd name="T86" fmla="*/ 7 w 30"/>
                    <a:gd name="T87" fmla="*/ 20 h 28"/>
                    <a:gd name="T88" fmla="*/ 13 w 30"/>
                    <a:gd name="T89" fmla="*/ 28 h 28"/>
                    <a:gd name="T90" fmla="*/ 21 w 30"/>
                    <a:gd name="T91" fmla="*/ 22 h 28"/>
                    <a:gd name="T92" fmla="*/ 21 w 30"/>
                    <a:gd name="T93" fmla="*/ 22 h 28"/>
                    <a:gd name="T94" fmla="*/ 21 w 30"/>
                    <a:gd name="T95" fmla="*/ 22 h 28"/>
                    <a:gd name="T96" fmla="*/ 21 w 30"/>
                    <a:gd name="T97" fmla="*/ 22 h 28"/>
                    <a:gd name="T98" fmla="*/ 21 w 30"/>
                    <a:gd name="T99" fmla="*/ 2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0" h="28">
                      <a:moveTo>
                        <a:pt x="21" y="22"/>
                      </a:move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30" y="17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23" y="7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13" y="28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22" name="Freeform 766">
                  <a:extLst>
                    <a:ext uri="{FF2B5EF4-FFF2-40B4-BE49-F238E27FC236}">
                      <a16:creationId xmlns:a16="http://schemas.microsoft.com/office/drawing/2014/main" id="{6E319705-FFAA-408B-9DBC-0E82F434A4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9" y="2339"/>
                  <a:ext cx="10" cy="9"/>
                </a:xfrm>
                <a:custGeom>
                  <a:avLst/>
                  <a:gdLst>
                    <a:gd name="T0" fmla="*/ 21 w 29"/>
                    <a:gd name="T1" fmla="*/ 23 h 28"/>
                    <a:gd name="T2" fmla="*/ 21 w 29"/>
                    <a:gd name="T3" fmla="*/ 23 h 28"/>
                    <a:gd name="T4" fmla="*/ 21 w 29"/>
                    <a:gd name="T5" fmla="*/ 23 h 28"/>
                    <a:gd name="T6" fmla="*/ 21 w 29"/>
                    <a:gd name="T7" fmla="*/ 23 h 28"/>
                    <a:gd name="T8" fmla="*/ 29 w 29"/>
                    <a:gd name="T9" fmla="*/ 17 h 28"/>
                    <a:gd name="T10" fmla="*/ 29 w 29"/>
                    <a:gd name="T11" fmla="*/ 17 h 28"/>
                    <a:gd name="T12" fmla="*/ 29 w 29"/>
                    <a:gd name="T13" fmla="*/ 17 h 28"/>
                    <a:gd name="T14" fmla="*/ 29 w 29"/>
                    <a:gd name="T15" fmla="*/ 17 h 28"/>
                    <a:gd name="T16" fmla="*/ 29 w 29"/>
                    <a:gd name="T17" fmla="*/ 17 h 28"/>
                    <a:gd name="T18" fmla="*/ 29 w 29"/>
                    <a:gd name="T19" fmla="*/ 17 h 28"/>
                    <a:gd name="T20" fmla="*/ 29 w 29"/>
                    <a:gd name="T21" fmla="*/ 17 h 28"/>
                    <a:gd name="T22" fmla="*/ 29 w 29"/>
                    <a:gd name="T23" fmla="*/ 17 h 28"/>
                    <a:gd name="T24" fmla="*/ 29 w 29"/>
                    <a:gd name="T25" fmla="*/ 17 h 28"/>
                    <a:gd name="T26" fmla="*/ 29 w 29"/>
                    <a:gd name="T27" fmla="*/ 17 h 28"/>
                    <a:gd name="T28" fmla="*/ 29 w 29"/>
                    <a:gd name="T29" fmla="*/ 17 h 28"/>
                    <a:gd name="T30" fmla="*/ 17 w 29"/>
                    <a:gd name="T31" fmla="*/ 0 h 28"/>
                    <a:gd name="T32" fmla="*/ 17 w 29"/>
                    <a:gd name="T33" fmla="*/ 0 h 28"/>
                    <a:gd name="T34" fmla="*/ 17 w 29"/>
                    <a:gd name="T35" fmla="*/ 0 h 28"/>
                    <a:gd name="T36" fmla="*/ 17 w 29"/>
                    <a:gd name="T37" fmla="*/ 0 h 28"/>
                    <a:gd name="T38" fmla="*/ 17 w 29"/>
                    <a:gd name="T39" fmla="*/ 0 h 28"/>
                    <a:gd name="T40" fmla="*/ 17 w 29"/>
                    <a:gd name="T41" fmla="*/ 0 h 28"/>
                    <a:gd name="T42" fmla="*/ 8 w 29"/>
                    <a:gd name="T43" fmla="*/ 6 h 28"/>
                    <a:gd name="T44" fmla="*/ 8 w 29"/>
                    <a:gd name="T45" fmla="*/ 6 h 28"/>
                    <a:gd name="T46" fmla="*/ 8 w 29"/>
                    <a:gd name="T47" fmla="*/ 6 h 28"/>
                    <a:gd name="T48" fmla="*/ 8 w 29"/>
                    <a:gd name="T49" fmla="*/ 6 h 28"/>
                    <a:gd name="T50" fmla="*/ 8 w 29"/>
                    <a:gd name="T51" fmla="*/ 6 h 28"/>
                    <a:gd name="T52" fmla="*/ 8 w 29"/>
                    <a:gd name="T53" fmla="*/ 6 h 28"/>
                    <a:gd name="T54" fmla="*/ 8 w 29"/>
                    <a:gd name="T55" fmla="*/ 6 h 28"/>
                    <a:gd name="T56" fmla="*/ 8 w 29"/>
                    <a:gd name="T57" fmla="*/ 6 h 28"/>
                    <a:gd name="T58" fmla="*/ 0 w 29"/>
                    <a:gd name="T59" fmla="*/ 13 h 28"/>
                    <a:gd name="T60" fmla="*/ 0 w 29"/>
                    <a:gd name="T61" fmla="*/ 13 h 28"/>
                    <a:gd name="T62" fmla="*/ 0 w 29"/>
                    <a:gd name="T63" fmla="*/ 13 h 28"/>
                    <a:gd name="T64" fmla="*/ 0 w 29"/>
                    <a:gd name="T65" fmla="*/ 13 h 28"/>
                    <a:gd name="T66" fmla="*/ 0 w 29"/>
                    <a:gd name="T67" fmla="*/ 13 h 28"/>
                    <a:gd name="T68" fmla="*/ 0 w 29"/>
                    <a:gd name="T69" fmla="*/ 13 h 28"/>
                    <a:gd name="T70" fmla="*/ 12 w 29"/>
                    <a:gd name="T71" fmla="*/ 28 h 28"/>
                    <a:gd name="T72" fmla="*/ 12 w 29"/>
                    <a:gd name="T73" fmla="*/ 28 h 28"/>
                    <a:gd name="T74" fmla="*/ 12 w 29"/>
                    <a:gd name="T75" fmla="*/ 28 h 28"/>
                    <a:gd name="T76" fmla="*/ 12 w 29"/>
                    <a:gd name="T77" fmla="*/ 28 h 28"/>
                    <a:gd name="T78" fmla="*/ 12 w 29"/>
                    <a:gd name="T79" fmla="*/ 28 h 28"/>
                    <a:gd name="T80" fmla="*/ 12 w 29"/>
                    <a:gd name="T81" fmla="*/ 28 h 28"/>
                    <a:gd name="T82" fmla="*/ 12 w 29"/>
                    <a:gd name="T83" fmla="*/ 28 h 28"/>
                    <a:gd name="T84" fmla="*/ 12 w 29"/>
                    <a:gd name="T85" fmla="*/ 28 h 28"/>
                    <a:gd name="T86" fmla="*/ 12 w 29"/>
                    <a:gd name="T87" fmla="*/ 28 h 28"/>
                    <a:gd name="T88" fmla="*/ 12 w 29"/>
                    <a:gd name="T89" fmla="*/ 28 h 28"/>
                    <a:gd name="T90" fmla="*/ 21 w 29"/>
                    <a:gd name="T91" fmla="*/ 23 h 28"/>
                    <a:gd name="T92" fmla="*/ 21 w 29"/>
                    <a:gd name="T93" fmla="*/ 23 h 28"/>
                    <a:gd name="T94" fmla="*/ 21 w 29"/>
                    <a:gd name="T95" fmla="*/ 23 h 28"/>
                    <a:gd name="T96" fmla="*/ 21 w 29"/>
                    <a:gd name="T97" fmla="*/ 23 h 28"/>
                    <a:gd name="T98" fmla="*/ 21 w 29"/>
                    <a:gd name="T99" fmla="*/ 23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9" h="28">
                      <a:moveTo>
                        <a:pt x="21" y="23"/>
                      </a:move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23" name="Freeform 767">
                  <a:extLst>
                    <a:ext uri="{FF2B5EF4-FFF2-40B4-BE49-F238E27FC236}">
                      <a16:creationId xmlns:a16="http://schemas.microsoft.com/office/drawing/2014/main" id="{E301F874-AD81-4FBE-800D-481462F7B0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2" y="2338"/>
                  <a:ext cx="9" cy="10"/>
                </a:xfrm>
                <a:custGeom>
                  <a:avLst/>
                  <a:gdLst>
                    <a:gd name="T0" fmla="*/ 21 w 28"/>
                    <a:gd name="T1" fmla="*/ 24 h 29"/>
                    <a:gd name="T2" fmla="*/ 21 w 28"/>
                    <a:gd name="T3" fmla="*/ 24 h 29"/>
                    <a:gd name="T4" fmla="*/ 21 w 28"/>
                    <a:gd name="T5" fmla="*/ 24 h 29"/>
                    <a:gd name="T6" fmla="*/ 21 w 28"/>
                    <a:gd name="T7" fmla="*/ 24 h 29"/>
                    <a:gd name="T8" fmla="*/ 21 w 28"/>
                    <a:gd name="T9" fmla="*/ 24 h 29"/>
                    <a:gd name="T10" fmla="*/ 21 w 28"/>
                    <a:gd name="T11" fmla="*/ 24 h 29"/>
                    <a:gd name="T12" fmla="*/ 21 w 28"/>
                    <a:gd name="T13" fmla="*/ 24 h 29"/>
                    <a:gd name="T14" fmla="*/ 21 w 28"/>
                    <a:gd name="T15" fmla="*/ 24 h 29"/>
                    <a:gd name="T16" fmla="*/ 28 w 28"/>
                    <a:gd name="T17" fmla="*/ 17 h 29"/>
                    <a:gd name="T18" fmla="*/ 28 w 28"/>
                    <a:gd name="T19" fmla="*/ 17 h 29"/>
                    <a:gd name="T20" fmla="*/ 28 w 28"/>
                    <a:gd name="T21" fmla="*/ 17 h 29"/>
                    <a:gd name="T22" fmla="*/ 17 w 28"/>
                    <a:gd name="T23" fmla="*/ 0 h 29"/>
                    <a:gd name="T24" fmla="*/ 17 w 28"/>
                    <a:gd name="T25" fmla="*/ 0 h 29"/>
                    <a:gd name="T26" fmla="*/ 17 w 28"/>
                    <a:gd name="T27" fmla="*/ 0 h 29"/>
                    <a:gd name="T28" fmla="*/ 17 w 28"/>
                    <a:gd name="T29" fmla="*/ 0 h 29"/>
                    <a:gd name="T30" fmla="*/ 17 w 28"/>
                    <a:gd name="T31" fmla="*/ 0 h 29"/>
                    <a:gd name="T32" fmla="*/ 17 w 28"/>
                    <a:gd name="T33" fmla="*/ 0 h 29"/>
                    <a:gd name="T34" fmla="*/ 17 w 28"/>
                    <a:gd name="T35" fmla="*/ 0 h 29"/>
                    <a:gd name="T36" fmla="*/ 8 w 28"/>
                    <a:gd name="T37" fmla="*/ 7 h 29"/>
                    <a:gd name="T38" fmla="*/ 8 w 28"/>
                    <a:gd name="T39" fmla="*/ 7 h 29"/>
                    <a:gd name="T40" fmla="*/ 8 w 28"/>
                    <a:gd name="T41" fmla="*/ 7 h 29"/>
                    <a:gd name="T42" fmla="*/ 8 w 28"/>
                    <a:gd name="T43" fmla="*/ 7 h 29"/>
                    <a:gd name="T44" fmla="*/ 8 w 28"/>
                    <a:gd name="T45" fmla="*/ 7 h 29"/>
                    <a:gd name="T46" fmla="*/ 8 w 28"/>
                    <a:gd name="T47" fmla="*/ 7 h 29"/>
                    <a:gd name="T48" fmla="*/ 8 w 28"/>
                    <a:gd name="T49" fmla="*/ 7 h 29"/>
                    <a:gd name="T50" fmla="*/ 8 w 28"/>
                    <a:gd name="T51" fmla="*/ 7 h 29"/>
                    <a:gd name="T52" fmla="*/ 8 w 28"/>
                    <a:gd name="T53" fmla="*/ 7 h 29"/>
                    <a:gd name="T54" fmla="*/ 8 w 28"/>
                    <a:gd name="T55" fmla="*/ 7 h 29"/>
                    <a:gd name="T56" fmla="*/ 0 w 28"/>
                    <a:gd name="T57" fmla="*/ 13 h 29"/>
                    <a:gd name="T58" fmla="*/ 0 w 28"/>
                    <a:gd name="T59" fmla="*/ 13 h 29"/>
                    <a:gd name="T60" fmla="*/ 0 w 28"/>
                    <a:gd name="T61" fmla="*/ 13 h 29"/>
                    <a:gd name="T62" fmla="*/ 0 w 28"/>
                    <a:gd name="T63" fmla="*/ 13 h 29"/>
                    <a:gd name="T64" fmla="*/ 0 w 28"/>
                    <a:gd name="T65" fmla="*/ 13 h 29"/>
                    <a:gd name="T66" fmla="*/ 0 w 28"/>
                    <a:gd name="T67" fmla="*/ 13 h 29"/>
                    <a:gd name="T68" fmla="*/ 0 w 28"/>
                    <a:gd name="T69" fmla="*/ 13 h 29"/>
                    <a:gd name="T70" fmla="*/ 0 w 28"/>
                    <a:gd name="T71" fmla="*/ 13 h 29"/>
                    <a:gd name="T72" fmla="*/ 0 w 28"/>
                    <a:gd name="T73" fmla="*/ 13 h 29"/>
                    <a:gd name="T74" fmla="*/ 0 w 28"/>
                    <a:gd name="T75" fmla="*/ 13 h 29"/>
                    <a:gd name="T76" fmla="*/ 0 w 28"/>
                    <a:gd name="T77" fmla="*/ 13 h 29"/>
                    <a:gd name="T78" fmla="*/ 12 w 28"/>
                    <a:gd name="T79" fmla="*/ 29 h 29"/>
                    <a:gd name="T80" fmla="*/ 12 w 28"/>
                    <a:gd name="T81" fmla="*/ 29 h 29"/>
                    <a:gd name="T82" fmla="*/ 12 w 28"/>
                    <a:gd name="T83" fmla="*/ 29 h 29"/>
                    <a:gd name="T84" fmla="*/ 12 w 28"/>
                    <a:gd name="T85" fmla="*/ 29 h 29"/>
                    <a:gd name="T86" fmla="*/ 12 w 28"/>
                    <a:gd name="T87" fmla="*/ 29 h 29"/>
                    <a:gd name="T88" fmla="*/ 12 w 28"/>
                    <a:gd name="T89" fmla="*/ 29 h 29"/>
                    <a:gd name="T90" fmla="*/ 12 w 28"/>
                    <a:gd name="T91" fmla="*/ 29 h 29"/>
                    <a:gd name="T92" fmla="*/ 12 w 28"/>
                    <a:gd name="T93" fmla="*/ 29 h 29"/>
                    <a:gd name="T94" fmla="*/ 12 w 28"/>
                    <a:gd name="T95" fmla="*/ 29 h 29"/>
                    <a:gd name="T96" fmla="*/ 21 w 28"/>
                    <a:gd name="T97" fmla="*/ 24 h 29"/>
                    <a:gd name="T98" fmla="*/ 21 w 28"/>
                    <a:gd name="T99" fmla="*/ 2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8" h="29">
                      <a:moveTo>
                        <a:pt x="21" y="24"/>
                      </a:move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8" y="17"/>
                      </a:lnTo>
                      <a:lnTo>
                        <a:pt x="28" y="17"/>
                      </a:lnTo>
                      <a:lnTo>
                        <a:pt x="28" y="17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1" y="24"/>
                      </a:lnTo>
                      <a:lnTo>
                        <a:pt x="21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24" name="Freeform 768">
                  <a:extLst>
                    <a:ext uri="{FF2B5EF4-FFF2-40B4-BE49-F238E27FC236}">
                      <a16:creationId xmlns:a16="http://schemas.microsoft.com/office/drawing/2014/main" id="{CB145281-905B-449E-AE6F-8946484B9C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18" y="2340"/>
                  <a:ext cx="8" cy="8"/>
                </a:xfrm>
                <a:custGeom>
                  <a:avLst/>
                  <a:gdLst>
                    <a:gd name="T0" fmla="*/ 15 w 24"/>
                    <a:gd name="T1" fmla="*/ 8 h 22"/>
                    <a:gd name="T2" fmla="*/ 21 w 24"/>
                    <a:gd name="T3" fmla="*/ 15 h 22"/>
                    <a:gd name="T4" fmla="*/ 21 w 24"/>
                    <a:gd name="T5" fmla="*/ 15 h 22"/>
                    <a:gd name="T6" fmla="*/ 21 w 24"/>
                    <a:gd name="T7" fmla="*/ 15 h 22"/>
                    <a:gd name="T8" fmla="*/ 15 w 24"/>
                    <a:gd name="T9" fmla="*/ 8 h 22"/>
                    <a:gd name="T10" fmla="*/ 15 w 24"/>
                    <a:gd name="T11" fmla="*/ 8 h 22"/>
                    <a:gd name="T12" fmla="*/ 15 w 24"/>
                    <a:gd name="T13" fmla="*/ 8 h 22"/>
                    <a:gd name="T14" fmla="*/ 15 w 24"/>
                    <a:gd name="T15" fmla="*/ 8 h 22"/>
                    <a:gd name="T16" fmla="*/ 15 w 24"/>
                    <a:gd name="T17" fmla="*/ 8 h 22"/>
                    <a:gd name="T18" fmla="*/ 15 w 24"/>
                    <a:gd name="T19" fmla="*/ 8 h 22"/>
                    <a:gd name="T20" fmla="*/ 24 w 24"/>
                    <a:gd name="T21" fmla="*/ 1 h 22"/>
                    <a:gd name="T22" fmla="*/ 24 w 24"/>
                    <a:gd name="T23" fmla="*/ 1 h 22"/>
                    <a:gd name="T24" fmla="*/ 24 w 24"/>
                    <a:gd name="T25" fmla="*/ 1 h 22"/>
                    <a:gd name="T26" fmla="*/ 24 w 24"/>
                    <a:gd name="T27" fmla="*/ 1 h 22"/>
                    <a:gd name="T28" fmla="*/ 24 w 24"/>
                    <a:gd name="T29" fmla="*/ 1 h 22"/>
                    <a:gd name="T30" fmla="*/ 24 w 24"/>
                    <a:gd name="T31" fmla="*/ 1 h 22"/>
                    <a:gd name="T32" fmla="*/ 15 w 24"/>
                    <a:gd name="T33" fmla="*/ 8 h 22"/>
                    <a:gd name="T34" fmla="*/ 8 w 24"/>
                    <a:gd name="T35" fmla="*/ 0 h 22"/>
                    <a:gd name="T36" fmla="*/ 8 w 24"/>
                    <a:gd name="T37" fmla="*/ 0 h 22"/>
                    <a:gd name="T38" fmla="*/ 8 w 24"/>
                    <a:gd name="T39" fmla="*/ 0 h 22"/>
                    <a:gd name="T40" fmla="*/ 8 w 24"/>
                    <a:gd name="T41" fmla="*/ 0 h 22"/>
                    <a:gd name="T42" fmla="*/ 8 w 24"/>
                    <a:gd name="T43" fmla="*/ 0 h 22"/>
                    <a:gd name="T44" fmla="*/ 8 w 24"/>
                    <a:gd name="T45" fmla="*/ 0 h 22"/>
                    <a:gd name="T46" fmla="*/ 8 w 24"/>
                    <a:gd name="T47" fmla="*/ 0 h 22"/>
                    <a:gd name="T48" fmla="*/ 8 w 24"/>
                    <a:gd name="T49" fmla="*/ 0 h 22"/>
                    <a:gd name="T50" fmla="*/ 0 w 24"/>
                    <a:gd name="T51" fmla="*/ 5 h 22"/>
                    <a:gd name="T52" fmla="*/ 0 w 24"/>
                    <a:gd name="T53" fmla="*/ 5 h 22"/>
                    <a:gd name="T54" fmla="*/ 0 w 24"/>
                    <a:gd name="T55" fmla="*/ 5 h 22"/>
                    <a:gd name="T56" fmla="*/ 0 w 24"/>
                    <a:gd name="T57" fmla="*/ 5 h 22"/>
                    <a:gd name="T58" fmla="*/ 0 w 24"/>
                    <a:gd name="T59" fmla="*/ 5 h 22"/>
                    <a:gd name="T60" fmla="*/ 0 w 24"/>
                    <a:gd name="T61" fmla="*/ 5 h 22"/>
                    <a:gd name="T62" fmla="*/ 0 w 24"/>
                    <a:gd name="T63" fmla="*/ 5 h 22"/>
                    <a:gd name="T64" fmla="*/ 7 w 24"/>
                    <a:gd name="T65" fmla="*/ 14 h 22"/>
                    <a:gd name="T66" fmla="*/ 7 w 24"/>
                    <a:gd name="T67" fmla="*/ 14 h 22"/>
                    <a:gd name="T68" fmla="*/ 7 w 24"/>
                    <a:gd name="T69" fmla="*/ 14 h 22"/>
                    <a:gd name="T70" fmla="*/ 7 w 24"/>
                    <a:gd name="T71" fmla="*/ 14 h 22"/>
                    <a:gd name="T72" fmla="*/ 7 w 24"/>
                    <a:gd name="T73" fmla="*/ 14 h 22"/>
                    <a:gd name="T74" fmla="*/ 7 w 24"/>
                    <a:gd name="T75" fmla="*/ 14 h 22"/>
                    <a:gd name="T76" fmla="*/ 7 w 24"/>
                    <a:gd name="T77" fmla="*/ 14 h 22"/>
                    <a:gd name="T78" fmla="*/ 7 w 24"/>
                    <a:gd name="T79" fmla="*/ 14 h 22"/>
                    <a:gd name="T80" fmla="*/ 7 w 24"/>
                    <a:gd name="T81" fmla="*/ 14 h 22"/>
                    <a:gd name="T82" fmla="*/ 7 w 24"/>
                    <a:gd name="T83" fmla="*/ 14 h 22"/>
                    <a:gd name="T84" fmla="*/ 7 w 24"/>
                    <a:gd name="T85" fmla="*/ 14 h 22"/>
                    <a:gd name="T86" fmla="*/ 7 w 24"/>
                    <a:gd name="T87" fmla="*/ 14 h 22"/>
                    <a:gd name="T88" fmla="*/ 13 w 24"/>
                    <a:gd name="T89" fmla="*/ 22 h 22"/>
                    <a:gd name="T90" fmla="*/ 13 w 24"/>
                    <a:gd name="T91" fmla="*/ 22 h 22"/>
                    <a:gd name="T92" fmla="*/ 13 w 24"/>
                    <a:gd name="T93" fmla="*/ 22 h 22"/>
                    <a:gd name="T94" fmla="*/ 21 w 24"/>
                    <a:gd name="T95" fmla="*/ 15 h 22"/>
                    <a:gd name="T96" fmla="*/ 21 w 24"/>
                    <a:gd name="T97" fmla="*/ 15 h 22"/>
                    <a:gd name="T98" fmla="*/ 15 w 24"/>
                    <a:gd name="T99" fmla="*/ 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4" h="22">
                      <a:moveTo>
                        <a:pt x="15" y="8"/>
                      </a:moveTo>
                      <a:lnTo>
                        <a:pt x="21" y="15"/>
                      </a:lnTo>
                      <a:lnTo>
                        <a:pt x="21" y="15"/>
                      </a:lnTo>
                      <a:lnTo>
                        <a:pt x="21" y="15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24" y="1"/>
                      </a:lnTo>
                      <a:lnTo>
                        <a:pt x="15" y="8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7" y="14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21" y="15"/>
                      </a:lnTo>
                      <a:lnTo>
                        <a:pt x="21" y="15"/>
                      </a:lnTo>
                      <a:lnTo>
                        <a:pt x="15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25" name="Freeform 769">
                  <a:extLst>
                    <a:ext uri="{FF2B5EF4-FFF2-40B4-BE49-F238E27FC236}">
                      <a16:creationId xmlns:a16="http://schemas.microsoft.com/office/drawing/2014/main" id="{1B243744-7AD8-4AD1-AF73-17E53EB7CC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0" y="2339"/>
                  <a:ext cx="8" cy="7"/>
                </a:xfrm>
                <a:custGeom>
                  <a:avLst/>
                  <a:gdLst>
                    <a:gd name="T0" fmla="*/ 6 w 23"/>
                    <a:gd name="T1" fmla="*/ 14 h 22"/>
                    <a:gd name="T2" fmla="*/ 13 w 23"/>
                    <a:gd name="T3" fmla="*/ 22 h 22"/>
                    <a:gd name="T4" fmla="*/ 20 w 23"/>
                    <a:gd name="T5" fmla="*/ 15 h 22"/>
                    <a:gd name="T6" fmla="*/ 20 w 23"/>
                    <a:gd name="T7" fmla="*/ 15 h 22"/>
                    <a:gd name="T8" fmla="*/ 20 w 23"/>
                    <a:gd name="T9" fmla="*/ 15 h 22"/>
                    <a:gd name="T10" fmla="*/ 14 w 23"/>
                    <a:gd name="T11" fmla="*/ 8 h 22"/>
                    <a:gd name="T12" fmla="*/ 14 w 23"/>
                    <a:gd name="T13" fmla="*/ 8 h 22"/>
                    <a:gd name="T14" fmla="*/ 14 w 23"/>
                    <a:gd name="T15" fmla="*/ 8 h 22"/>
                    <a:gd name="T16" fmla="*/ 14 w 23"/>
                    <a:gd name="T17" fmla="*/ 8 h 22"/>
                    <a:gd name="T18" fmla="*/ 23 w 23"/>
                    <a:gd name="T19" fmla="*/ 1 h 22"/>
                    <a:gd name="T20" fmla="*/ 23 w 23"/>
                    <a:gd name="T21" fmla="*/ 1 h 22"/>
                    <a:gd name="T22" fmla="*/ 23 w 23"/>
                    <a:gd name="T23" fmla="*/ 1 h 22"/>
                    <a:gd name="T24" fmla="*/ 23 w 23"/>
                    <a:gd name="T25" fmla="*/ 1 h 22"/>
                    <a:gd name="T26" fmla="*/ 23 w 23"/>
                    <a:gd name="T27" fmla="*/ 1 h 22"/>
                    <a:gd name="T28" fmla="*/ 23 w 23"/>
                    <a:gd name="T29" fmla="*/ 1 h 22"/>
                    <a:gd name="T30" fmla="*/ 7 w 23"/>
                    <a:gd name="T31" fmla="*/ 0 h 22"/>
                    <a:gd name="T32" fmla="*/ 7 w 23"/>
                    <a:gd name="T33" fmla="*/ 0 h 22"/>
                    <a:gd name="T34" fmla="*/ 7 w 23"/>
                    <a:gd name="T35" fmla="*/ 0 h 22"/>
                    <a:gd name="T36" fmla="*/ 7 w 23"/>
                    <a:gd name="T37" fmla="*/ 0 h 22"/>
                    <a:gd name="T38" fmla="*/ 7 w 23"/>
                    <a:gd name="T39" fmla="*/ 0 h 22"/>
                    <a:gd name="T40" fmla="*/ 7 w 23"/>
                    <a:gd name="T41" fmla="*/ 0 h 22"/>
                    <a:gd name="T42" fmla="*/ 7 w 23"/>
                    <a:gd name="T43" fmla="*/ 0 h 22"/>
                    <a:gd name="T44" fmla="*/ 7 w 23"/>
                    <a:gd name="T45" fmla="*/ 0 h 22"/>
                    <a:gd name="T46" fmla="*/ 0 w 23"/>
                    <a:gd name="T47" fmla="*/ 5 h 22"/>
                    <a:gd name="T48" fmla="*/ 0 w 23"/>
                    <a:gd name="T49" fmla="*/ 5 h 22"/>
                    <a:gd name="T50" fmla="*/ 0 w 23"/>
                    <a:gd name="T51" fmla="*/ 5 h 22"/>
                    <a:gd name="T52" fmla="*/ 0 w 23"/>
                    <a:gd name="T53" fmla="*/ 5 h 22"/>
                    <a:gd name="T54" fmla="*/ 0 w 23"/>
                    <a:gd name="T55" fmla="*/ 5 h 22"/>
                    <a:gd name="T56" fmla="*/ 0 w 23"/>
                    <a:gd name="T57" fmla="*/ 5 h 22"/>
                    <a:gd name="T58" fmla="*/ 0 w 23"/>
                    <a:gd name="T59" fmla="*/ 5 h 22"/>
                    <a:gd name="T60" fmla="*/ 0 w 23"/>
                    <a:gd name="T61" fmla="*/ 5 h 22"/>
                    <a:gd name="T62" fmla="*/ 0 w 23"/>
                    <a:gd name="T63" fmla="*/ 5 h 22"/>
                    <a:gd name="T64" fmla="*/ 0 w 23"/>
                    <a:gd name="T65" fmla="*/ 5 h 22"/>
                    <a:gd name="T66" fmla="*/ 6 w 23"/>
                    <a:gd name="T67" fmla="*/ 14 h 22"/>
                    <a:gd name="T68" fmla="*/ 6 w 23"/>
                    <a:gd name="T69" fmla="*/ 14 h 22"/>
                    <a:gd name="T70" fmla="*/ 6 w 23"/>
                    <a:gd name="T71" fmla="*/ 14 h 22"/>
                    <a:gd name="T72" fmla="*/ 6 w 23"/>
                    <a:gd name="T73" fmla="*/ 14 h 22"/>
                    <a:gd name="T74" fmla="*/ 6 w 23"/>
                    <a:gd name="T75" fmla="*/ 14 h 22"/>
                    <a:gd name="T76" fmla="*/ 6 w 23"/>
                    <a:gd name="T77" fmla="*/ 14 h 22"/>
                    <a:gd name="T78" fmla="*/ 6 w 23"/>
                    <a:gd name="T79" fmla="*/ 14 h 22"/>
                    <a:gd name="T80" fmla="*/ 6 w 23"/>
                    <a:gd name="T81" fmla="*/ 14 h 22"/>
                    <a:gd name="T82" fmla="*/ 6 w 23"/>
                    <a:gd name="T83" fmla="*/ 14 h 22"/>
                    <a:gd name="T84" fmla="*/ 6 w 23"/>
                    <a:gd name="T85" fmla="*/ 14 h 22"/>
                    <a:gd name="T86" fmla="*/ 6 w 23"/>
                    <a:gd name="T87" fmla="*/ 14 h 22"/>
                    <a:gd name="T88" fmla="*/ 6 w 23"/>
                    <a:gd name="T89" fmla="*/ 14 h 22"/>
                    <a:gd name="T90" fmla="*/ 13 w 23"/>
                    <a:gd name="T91" fmla="*/ 22 h 22"/>
                    <a:gd name="T92" fmla="*/ 13 w 23"/>
                    <a:gd name="T93" fmla="*/ 22 h 22"/>
                    <a:gd name="T94" fmla="*/ 13 w 23"/>
                    <a:gd name="T95" fmla="*/ 22 h 22"/>
                    <a:gd name="T96" fmla="*/ 13 w 23"/>
                    <a:gd name="T97" fmla="*/ 22 h 22"/>
                    <a:gd name="T98" fmla="*/ 6 w 23"/>
                    <a:gd name="T99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3" h="22">
                      <a:moveTo>
                        <a:pt x="6" y="14"/>
                      </a:moveTo>
                      <a:lnTo>
                        <a:pt x="13" y="22"/>
                      </a:lnTo>
                      <a:lnTo>
                        <a:pt x="20" y="15"/>
                      </a:lnTo>
                      <a:lnTo>
                        <a:pt x="20" y="15"/>
                      </a:lnTo>
                      <a:lnTo>
                        <a:pt x="20" y="15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6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26" name="Freeform 770">
                  <a:extLst>
                    <a:ext uri="{FF2B5EF4-FFF2-40B4-BE49-F238E27FC236}">
                      <a16:creationId xmlns:a16="http://schemas.microsoft.com/office/drawing/2014/main" id="{63EA12CF-5491-44E4-89A2-A6AAB15FF5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5" y="2339"/>
                  <a:ext cx="10" cy="10"/>
                </a:xfrm>
                <a:custGeom>
                  <a:avLst/>
                  <a:gdLst>
                    <a:gd name="T0" fmla="*/ 21 w 29"/>
                    <a:gd name="T1" fmla="*/ 23 h 30"/>
                    <a:gd name="T2" fmla="*/ 21 w 29"/>
                    <a:gd name="T3" fmla="*/ 23 h 30"/>
                    <a:gd name="T4" fmla="*/ 21 w 29"/>
                    <a:gd name="T5" fmla="*/ 23 h 30"/>
                    <a:gd name="T6" fmla="*/ 21 w 29"/>
                    <a:gd name="T7" fmla="*/ 23 h 30"/>
                    <a:gd name="T8" fmla="*/ 29 w 29"/>
                    <a:gd name="T9" fmla="*/ 17 h 30"/>
                    <a:gd name="T10" fmla="*/ 29 w 29"/>
                    <a:gd name="T11" fmla="*/ 17 h 30"/>
                    <a:gd name="T12" fmla="*/ 29 w 29"/>
                    <a:gd name="T13" fmla="*/ 17 h 30"/>
                    <a:gd name="T14" fmla="*/ 29 w 29"/>
                    <a:gd name="T15" fmla="*/ 17 h 30"/>
                    <a:gd name="T16" fmla="*/ 29 w 29"/>
                    <a:gd name="T17" fmla="*/ 17 h 30"/>
                    <a:gd name="T18" fmla="*/ 29 w 29"/>
                    <a:gd name="T19" fmla="*/ 17 h 30"/>
                    <a:gd name="T20" fmla="*/ 16 w 29"/>
                    <a:gd name="T21" fmla="*/ 0 h 30"/>
                    <a:gd name="T22" fmla="*/ 16 w 29"/>
                    <a:gd name="T23" fmla="*/ 0 h 30"/>
                    <a:gd name="T24" fmla="*/ 16 w 29"/>
                    <a:gd name="T25" fmla="*/ 0 h 30"/>
                    <a:gd name="T26" fmla="*/ 16 w 29"/>
                    <a:gd name="T27" fmla="*/ 0 h 30"/>
                    <a:gd name="T28" fmla="*/ 16 w 29"/>
                    <a:gd name="T29" fmla="*/ 0 h 30"/>
                    <a:gd name="T30" fmla="*/ 16 w 29"/>
                    <a:gd name="T31" fmla="*/ 0 h 30"/>
                    <a:gd name="T32" fmla="*/ 16 w 29"/>
                    <a:gd name="T33" fmla="*/ 0 h 30"/>
                    <a:gd name="T34" fmla="*/ 16 w 29"/>
                    <a:gd name="T35" fmla="*/ 0 h 30"/>
                    <a:gd name="T36" fmla="*/ 16 w 29"/>
                    <a:gd name="T37" fmla="*/ 0 h 30"/>
                    <a:gd name="T38" fmla="*/ 8 w 29"/>
                    <a:gd name="T39" fmla="*/ 6 h 30"/>
                    <a:gd name="T40" fmla="*/ 8 w 29"/>
                    <a:gd name="T41" fmla="*/ 6 h 30"/>
                    <a:gd name="T42" fmla="*/ 8 w 29"/>
                    <a:gd name="T43" fmla="*/ 6 h 30"/>
                    <a:gd name="T44" fmla="*/ 8 w 29"/>
                    <a:gd name="T45" fmla="*/ 6 h 30"/>
                    <a:gd name="T46" fmla="*/ 8 w 29"/>
                    <a:gd name="T47" fmla="*/ 6 h 30"/>
                    <a:gd name="T48" fmla="*/ 8 w 29"/>
                    <a:gd name="T49" fmla="*/ 6 h 30"/>
                    <a:gd name="T50" fmla="*/ 8 w 29"/>
                    <a:gd name="T51" fmla="*/ 6 h 30"/>
                    <a:gd name="T52" fmla="*/ 8 w 29"/>
                    <a:gd name="T53" fmla="*/ 6 h 30"/>
                    <a:gd name="T54" fmla="*/ 8 w 29"/>
                    <a:gd name="T55" fmla="*/ 6 h 30"/>
                    <a:gd name="T56" fmla="*/ 8 w 29"/>
                    <a:gd name="T57" fmla="*/ 6 h 30"/>
                    <a:gd name="T58" fmla="*/ 0 w 29"/>
                    <a:gd name="T59" fmla="*/ 13 h 30"/>
                    <a:gd name="T60" fmla="*/ 0 w 29"/>
                    <a:gd name="T61" fmla="*/ 13 h 30"/>
                    <a:gd name="T62" fmla="*/ 0 w 29"/>
                    <a:gd name="T63" fmla="*/ 13 h 30"/>
                    <a:gd name="T64" fmla="*/ 0 w 29"/>
                    <a:gd name="T65" fmla="*/ 13 h 30"/>
                    <a:gd name="T66" fmla="*/ 0 w 29"/>
                    <a:gd name="T67" fmla="*/ 13 h 30"/>
                    <a:gd name="T68" fmla="*/ 0 w 29"/>
                    <a:gd name="T69" fmla="*/ 13 h 30"/>
                    <a:gd name="T70" fmla="*/ 0 w 29"/>
                    <a:gd name="T71" fmla="*/ 13 h 30"/>
                    <a:gd name="T72" fmla="*/ 0 w 29"/>
                    <a:gd name="T73" fmla="*/ 13 h 30"/>
                    <a:gd name="T74" fmla="*/ 0 w 29"/>
                    <a:gd name="T75" fmla="*/ 13 h 30"/>
                    <a:gd name="T76" fmla="*/ 12 w 29"/>
                    <a:gd name="T77" fmla="*/ 30 h 30"/>
                    <a:gd name="T78" fmla="*/ 12 w 29"/>
                    <a:gd name="T79" fmla="*/ 30 h 30"/>
                    <a:gd name="T80" fmla="*/ 12 w 29"/>
                    <a:gd name="T81" fmla="*/ 30 h 30"/>
                    <a:gd name="T82" fmla="*/ 12 w 29"/>
                    <a:gd name="T83" fmla="*/ 30 h 30"/>
                    <a:gd name="T84" fmla="*/ 12 w 29"/>
                    <a:gd name="T85" fmla="*/ 30 h 30"/>
                    <a:gd name="T86" fmla="*/ 12 w 29"/>
                    <a:gd name="T87" fmla="*/ 30 h 30"/>
                    <a:gd name="T88" fmla="*/ 21 w 29"/>
                    <a:gd name="T89" fmla="*/ 23 h 30"/>
                    <a:gd name="T90" fmla="*/ 21 w 29"/>
                    <a:gd name="T91" fmla="*/ 23 h 30"/>
                    <a:gd name="T92" fmla="*/ 21 w 29"/>
                    <a:gd name="T93" fmla="*/ 23 h 30"/>
                    <a:gd name="T94" fmla="*/ 21 w 29"/>
                    <a:gd name="T95" fmla="*/ 23 h 30"/>
                    <a:gd name="T96" fmla="*/ 21 w 29"/>
                    <a:gd name="T97" fmla="*/ 23 h 30"/>
                    <a:gd name="T98" fmla="*/ 21 w 29"/>
                    <a:gd name="T99" fmla="*/ 2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9" h="30">
                      <a:moveTo>
                        <a:pt x="21" y="23"/>
                      </a:move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2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27" name="Freeform 771">
                  <a:extLst>
                    <a:ext uri="{FF2B5EF4-FFF2-40B4-BE49-F238E27FC236}">
                      <a16:creationId xmlns:a16="http://schemas.microsoft.com/office/drawing/2014/main" id="{8D2E586E-E00A-4B7C-9D7A-9B7DED1461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4" y="2342"/>
                  <a:ext cx="10" cy="8"/>
                </a:xfrm>
                <a:custGeom>
                  <a:avLst/>
                  <a:gdLst>
                    <a:gd name="T0" fmla="*/ 12 w 29"/>
                    <a:gd name="T1" fmla="*/ 22 h 22"/>
                    <a:gd name="T2" fmla="*/ 21 w 29"/>
                    <a:gd name="T3" fmla="*/ 17 h 22"/>
                    <a:gd name="T4" fmla="*/ 21 w 29"/>
                    <a:gd name="T5" fmla="*/ 17 h 22"/>
                    <a:gd name="T6" fmla="*/ 21 w 29"/>
                    <a:gd name="T7" fmla="*/ 17 h 22"/>
                    <a:gd name="T8" fmla="*/ 21 w 29"/>
                    <a:gd name="T9" fmla="*/ 17 h 22"/>
                    <a:gd name="T10" fmla="*/ 21 w 29"/>
                    <a:gd name="T11" fmla="*/ 17 h 22"/>
                    <a:gd name="T12" fmla="*/ 21 w 29"/>
                    <a:gd name="T13" fmla="*/ 17 h 22"/>
                    <a:gd name="T14" fmla="*/ 21 w 29"/>
                    <a:gd name="T15" fmla="*/ 17 h 22"/>
                    <a:gd name="T16" fmla="*/ 21 w 29"/>
                    <a:gd name="T17" fmla="*/ 17 h 22"/>
                    <a:gd name="T18" fmla="*/ 21 w 29"/>
                    <a:gd name="T19" fmla="*/ 17 h 22"/>
                    <a:gd name="T20" fmla="*/ 21 w 29"/>
                    <a:gd name="T21" fmla="*/ 17 h 22"/>
                    <a:gd name="T22" fmla="*/ 21 w 29"/>
                    <a:gd name="T23" fmla="*/ 17 h 22"/>
                    <a:gd name="T24" fmla="*/ 29 w 29"/>
                    <a:gd name="T25" fmla="*/ 11 h 22"/>
                    <a:gd name="T26" fmla="*/ 21 w 29"/>
                    <a:gd name="T27" fmla="*/ 17 h 22"/>
                    <a:gd name="T28" fmla="*/ 21 w 29"/>
                    <a:gd name="T29" fmla="*/ 17 h 22"/>
                    <a:gd name="T30" fmla="*/ 21 w 29"/>
                    <a:gd name="T31" fmla="*/ 17 h 22"/>
                    <a:gd name="T32" fmla="*/ 8 w 29"/>
                    <a:gd name="T33" fmla="*/ 0 h 22"/>
                    <a:gd name="T34" fmla="*/ 8 w 29"/>
                    <a:gd name="T35" fmla="*/ 0 h 22"/>
                    <a:gd name="T36" fmla="*/ 8 w 29"/>
                    <a:gd name="T37" fmla="*/ 0 h 22"/>
                    <a:gd name="T38" fmla="*/ 8 w 29"/>
                    <a:gd name="T39" fmla="*/ 0 h 22"/>
                    <a:gd name="T40" fmla="*/ 8 w 29"/>
                    <a:gd name="T41" fmla="*/ 0 h 22"/>
                    <a:gd name="T42" fmla="*/ 8 w 29"/>
                    <a:gd name="T43" fmla="*/ 0 h 22"/>
                    <a:gd name="T44" fmla="*/ 8 w 29"/>
                    <a:gd name="T45" fmla="*/ 0 h 22"/>
                    <a:gd name="T46" fmla="*/ 8 w 29"/>
                    <a:gd name="T47" fmla="*/ 0 h 22"/>
                    <a:gd name="T48" fmla="*/ 8 w 29"/>
                    <a:gd name="T49" fmla="*/ 0 h 22"/>
                    <a:gd name="T50" fmla="*/ 8 w 29"/>
                    <a:gd name="T51" fmla="*/ 0 h 22"/>
                    <a:gd name="T52" fmla="*/ 8 w 29"/>
                    <a:gd name="T53" fmla="*/ 0 h 22"/>
                    <a:gd name="T54" fmla="*/ 0 w 29"/>
                    <a:gd name="T55" fmla="*/ 7 h 22"/>
                    <a:gd name="T56" fmla="*/ 0 w 29"/>
                    <a:gd name="T57" fmla="*/ 7 h 22"/>
                    <a:gd name="T58" fmla="*/ 0 w 29"/>
                    <a:gd name="T59" fmla="*/ 7 h 22"/>
                    <a:gd name="T60" fmla="*/ 0 w 29"/>
                    <a:gd name="T61" fmla="*/ 7 h 22"/>
                    <a:gd name="T62" fmla="*/ 0 w 29"/>
                    <a:gd name="T63" fmla="*/ 7 h 22"/>
                    <a:gd name="T64" fmla="*/ 0 w 29"/>
                    <a:gd name="T65" fmla="*/ 7 h 22"/>
                    <a:gd name="T66" fmla="*/ 0 w 29"/>
                    <a:gd name="T67" fmla="*/ 7 h 22"/>
                    <a:gd name="T68" fmla="*/ 0 w 29"/>
                    <a:gd name="T69" fmla="*/ 7 h 22"/>
                    <a:gd name="T70" fmla="*/ 0 w 29"/>
                    <a:gd name="T71" fmla="*/ 7 h 22"/>
                    <a:gd name="T72" fmla="*/ 12 w 29"/>
                    <a:gd name="T73" fmla="*/ 22 h 22"/>
                    <a:gd name="T74" fmla="*/ 12 w 29"/>
                    <a:gd name="T75" fmla="*/ 22 h 22"/>
                    <a:gd name="T76" fmla="*/ 12 w 29"/>
                    <a:gd name="T77" fmla="*/ 22 h 22"/>
                    <a:gd name="T78" fmla="*/ 12 w 29"/>
                    <a:gd name="T79" fmla="*/ 22 h 22"/>
                    <a:gd name="T80" fmla="*/ 12 w 29"/>
                    <a:gd name="T81" fmla="*/ 22 h 22"/>
                    <a:gd name="T82" fmla="*/ 12 w 29"/>
                    <a:gd name="T83" fmla="*/ 22 h 22"/>
                    <a:gd name="T84" fmla="*/ 12 w 29"/>
                    <a:gd name="T85" fmla="*/ 22 h 22"/>
                    <a:gd name="T86" fmla="*/ 12 w 29"/>
                    <a:gd name="T87" fmla="*/ 22 h 22"/>
                    <a:gd name="T88" fmla="*/ 12 w 29"/>
                    <a:gd name="T89" fmla="*/ 22 h 22"/>
                    <a:gd name="T90" fmla="*/ 12 w 29"/>
                    <a:gd name="T91" fmla="*/ 22 h 22"/>
                    <a:gd name="T92" fmla="*/ 12 w 29"/>
                    <a:gd name="T93" fmla="*/ 22 h 22"/>
                    <a:gd name="T94" fmla="*/ 12 w 29"/>
                    <a:gd name="T95" fmla="*/ 22 h 22"/>
                    <a:gd name="T96" fmla="*/ 12 w 29"/>
                    <a:gd name="T97" fmla="*/ 22 h 22"/>
                    <a:gd name="T98" fmla="*/ 21 w 29"/>
                    <a:gd name="T99" fmla="*/ 17 h 22"/>
                    <a:gd name="T100" fmla="*/ 21 w 29"/>
                    <a:gd name="T101" fmla="*/ 17 h 22"/>
                    <a:gd name="T102" fmla="*/ 12 w 29"/>
                    <a:gd name="T103" fmla="*/ 22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9" h="22">
                      <a:moveTo>
                        <a:pt x="12" y="22"/>
                      </a:move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9" y="11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12" y="22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1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28" name="Freeform 772">
                  <a:extLst>
                    <a:ext uri="{FF2B5EF4-FFF2-40B4-BE49-F238E27FC236}">
                      <a16:creationId xmlns:a16="http://schemas.microsoft.com/office/drawing/2014/main" id="{C004B8C0-6338-4AB8-95B6-8070E8ADF7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2" y="2343"/>
                  <a:ext cx="10" cy="10"/>
                </a:xfrm>
                <a:custGeom>
                  <a:avLst/>
                  <a:gdLst>
                    <a:gd name="T0" fmla="*/ 21 w 30"/>
                    <a:gd name="T1" fmla="*/ 23 h 30"/>
                    <a:gd name="T2" fmla="*/ 21 w 30"/>
                    <a:gd name="T3" fmla="*/ 23 h 30"/>
                    <a:gd name="T4" fmla="*/ 21 w 30"/>
                    <a:gd name="T5" fmla="*/ 23 h 30"/>
                    <a:gd name="T6" fmla="*/ 30 w 30"/>
                    <a:gd name="T7" fmla="*/ 17 h 30"/>
                    <a:gd name="T8" fmla="*/ 30 w 30"/>
                    <a:gd name="T9" fmla="*/ 17 h 30"/>
                    <a:gd name="T10" fmla="*/ 30 w 30"/>
                    <a:gd name="T11" fmla="*/ 17 h 30"/>
                    <a:gd name="T12" fmla="*/ 30 w 30"/>
                    <a:gd name="T13" fmla="*/ 17 h 30"/>
                    <a:gd name="T14" fmla="*/ 30 w 30"/>
                    <a:gd name="T15" fmla="*/ 17 h 30"/>
                    <a:gd name="T16" fmla="*/ 30 w 30"/>
                    <a:gd name="T17" fmla="*/ 17 h 30"/>
                    <a:gd name="T18" fmla="*/ 30 w 30"/>
                    <a:gd name="T19" fmla="*/ 17 h 30"/>
                    <a:gd name="T20" fmla="*/ 30 w 30"/>
                    <a:gd name="T21" fmla="*/ 17 h 30"/>
                    <a:gd name="T22" fmla="*/ 17 w 30"/>
                    <a:gd name="T23" fmla="*/ 0 h 30"/>
                    <a:gd name="T24" fmla="*/ 17 w 30"/>
                    <a:gd name="T25" fmla="*/ 0 h 30"/>
                    <a:gd name="T26" fmla="*/ 17 w 30"/>
                    <a:gd name="T27" fmla="*/ 0 h 30"/>
                    <a:gd name="T28" fmla="*/ 17 w 30"/>
                    <a:gd name="T29" fmla="*/ 0 h 30"/>
                    <a:gd name="T30" fmla="*/ 17 w 30"/>
                    <a:gd name="T31" fmla="*/ 0 h 30"/>
                    <a:gd name="T32" fmla="*/ 17 w 30"/>
                    <a:gd name="T33" fmla="*/ 0 h 30"/>
                    <a:gd name="T34" fmla="*/ 17 w 30"/>
                    <a:gd name="T35" fmla="*/ 0 h 30"/>
                    <a:gd name="T36" fmla="*/ 17 w 30"/>
                    <a:gd name="T37" fmla="*/ 0 h 30"/>
                    <a:gd name="T38" fmla="*/ 17 w 30"/>
                    <a:gd name="T39" fmla="*/ 0 h 30"/>
                    <a:gd name="T40" fmla="*/ 17 w 30"/>
                    <a:gd name="T41" fmla="*/ 0 h 30"/>
                    <a:gd name="T42" fmla="*/ 17 w 30"/>
                    <a:gd name="T43" fmla="*/ 0 h 30"/>
                    <a:gd name="T44" fmla="*/ 9 w 30"/>
                    <a:gd name="T45" fmla="*/ 6 h 30"/>
                    <a:gd name="T46" fmla="*/ 9 w 30"/>
                    <a:gd name="T47" fmla="*/ 6 h 30"/>
                    <a:gd name="T48" fmla="*/ 9 w 30"/>
                    <a:gd name="T49" fmla="*/ 6 h 30"/>
                    <a:gd name="T50" fmla="*/ 9 w 30"/>
                    <a:gd name="T51" fmla="*/ 6 h 30"/>
                    <a:gd name="T52" fmla="*/ 9 w 30"/>
                    <a:gd name="T53" fmla="*/ 6 h 30"/>
                    <a:gd name="T54" fmla="*/ 9 w 30"/>
                    <a:gd name="T55" fmla="*/ 6 h 30"/>
                    <a:gd name="T56" fmla="*/ 9 w 30"/>
                    <a:gd name="T57" fmla="*/ 6 h 30"/>
                    <a:gd name="T58" fmla="*/ 9 w 30"/>
                    <a:gd name="T59" fmla="*/ 6 h 30"/>
                    <a:gd name="T60" fmla="*/ 9 w 30"/>
                    <a:gd name="T61" fmla="*/ 6 h 30"/>
                    <a:gd name="T62" fmla="*/ 9 w 30"/>
                    <a:gd name="T63" fmla="*/ 6 h 30"/>
                    <a:gd name="T64" fmla="*/ 0 w 30"/>
                    <a:gd name="T65" fmla="*/ 13 h 30"/>
                    <a:gd name="T66" fmla="*/ 0 w 30"/>
                    <a:gd name="T67" fmla="*/ 13 h 30"/>
                    <a:gd name="T68" fmla="*/ 0 w 30"/>
                    <a:gd name="T69" fmla="*/ 13 h 30"/>
                    <a:gd name="T70" fmla="*/ 0 w 30"/>
                    <a:gd name="T71" fmla="*/ 13 h 30"/>
                    <a:gd name="T72" fmla="*/ 13 w 30"/>
                    <a:gd name="T73" fmla="*/ 30 h 30"/>
                    <a:gd name="T74" fmla="*/ 13 w 30"/>
                    <a:gd name="T75" fmla="*/ 30 h 30"/>
                    <a:gd name="T76" fmla="*/ 13 w 30"/>
                    <a:gd name="T77" fmla="*/ 30 h 30"/>
                    <a:gd name="T78" fmla="*/ 21 w 30"/>
                    <a:gd name="T79" fmla="*/ 23 h 30"/>
                    <a:gd name="T80" fmla="*/ 21 w 30"/>
                    <a:gd name="T81" fmla="*/ 23 h 30"/>
                    <a:gd name="T82" fmla="*/ 21 w 30"/>
                    <a:gd name="T83" fmla="*/ 23 h 30"/>
                    <a:gd name="T84" fmla="*/ 21 w 30"/>
                    <a:gd name="T85" fmla="*/ 23 h 30"/>
                    <a:gd name="T86" fmla="*/ 21 w 30"/>
                    <a:gd name="T87" fmla="*/ 23 h 30"/>
                    <a:gd name="T88" fmla="*/ 21 w 30"/>
                    <a:gd name="T89" fmla="*/ 23 h 30"/>
                    <a:gd name="T90" fmla="*/ 21 w 30"/>
                    <a:gd name="T91" fmla="*/ 2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0" h="30">
                      <a:moveTo>
                        <a:pt x="21" y="23"/>
                      </a:move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29" name="Freeform 773">
                  <a:extLst>
                    <a:ext uri="{FF2B5EF4-FFF2-40B4-BE49-F238E27FC236}">
                      <a16:creationId xmlns:a16="http://schemas.microsoft.com/office/drawing/2014/main" id="{8EB7A304-0C8B-40CE-9786-82BFDD0BC8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1" y="2341"/>
                  <a:ext cx="8" cy="9"/>
                </a:xfrm>
                <a:custGeom>
                  <a:avLst/>
                  <a:gdLst>
                    <a:gd name="T0" fmla="*/ 14 w 24"/>
                    <a:gd name="T1" fmla="*/ 29 h 29"/>
                    <a:gd name="T2" fmla="*/ 21 w 24"/>
                    <a:gd name="T3" fmla="*/ 22 h 29"/>
                    <a:gd name="T4" fmla="*/ 21 w 24"/>
                    <a:gd name="T5" fmla="*/ 22 h 29"/>
                    <a:gd name="T6" fmla="*/ 21 w 24"/>
                    <a:gd name="T7" fmla="*/ 22 h 29"/>
                    <a:gd name="T8" fmla="*/ 15 w 24"/>
                    <a:gd name="T9" fmla="*/ 14 h 29"/>
                    <a:gd name="T10" fmla="*/ 24 w 24"/>
                    <a:gd name="T11" fmla="*/ 8 h 29"/>
                    <a:gd name="T12" fmla="*/ 24 w 24"/>
                    <a:gd name="T13" fmla="*/ 8 h 29"/>
                    <a:gd name="T14" fmla="*/ 24 w 24"/>
                    <a:gd name="T15" fmla="*/ 8 h 29"/>
                    <a:gd name="T16" fmla="*/ 24 w 24"/>
                    <a:gd name="T17" fmla="*/ 8 h 29"/>
                    <a:gd name="T18" fmla="*/ 24 w 24"/>
                    <a:gd name="T19" fmla="*/ 8 h 29"/>
                    <a:gd name="T20" fmla="*/ 24 w 24"/>
                    <a:gd name="T21" fmla="*/ 8 h 29"/>
                    <a:gd name="T22" fmla="*/ 24 w 24"/>
                    <a:gd name="T23" fmla="*/ 8 h 29"/>
                    <a:gd name="T24" fmla="*/ 24 w 24"/>
                    <a:gd name="T25" fmla="*/ 8 h 29"/>
                    <a:gd name="T26" fmla="*/ 24 w 24"/>
                    <a:gd name="T27" fmla="*/ 8 h 29"/>
                    <a:gd name="T28" fmla="*/ 24 w 24"/>
                    <a:gd name="T29" fmla="*/ 8 h 29"/>
                    <a:gd name="T30" fmla="*/ 17 w 24"/>
                    <a:gd name="T31" fmla="*/ 0 h 29"/>
                    <a:gd name="T32" fmla="*/ 17 w 24"/>
                    <a:gd name="T33" fmla="*/ 0 h 29"/>
                    <a:gd name="T34" fmla="*/ 17 w 24"/>
                    <a:gd name="T35" fmla="*/ 0 h 29"/>
                    <a:gd name="T36" fmla="*/ 17 w 24"/>
                    <a:gd name="T37" fmla="*/ 0 h 29"/>
                    <a:gd name="T38" fmla="*/ 17 w 24"/>
                    <a:gd name="T39" fmla="*/ 0 h 29"/>
                    <a:gd name="T40" fmla="*/ 8 w 24"/>
                    <a:gd name="T41" fmla="*/ 5 h 29"/>
                    <a:gd name="T42" fmla="*/ 8 w 24"/>
                    <a:gd name="T43" fmla="*/ 5 h 29"/>
                    <a:gd name="T44" fmla="*/ 8 w 24"/>
                    <a:gd name="T45" fmla="*/ 5 h 29"/>
                    <a:gd name="T46" fmla="*/ 8 w 24"/>
                    <a:gd name="T47" fmla="*/ 5 h 29"/>
                    <a:gd name="T48" fmla="*/ 0 w 24"/>
                    <a:gd name="T49" fmla="*/ 12 h 29"/>
                    <a:gd name="T50" fmla="*/ 0 w 24"/>
                    <a:gd name="T51" fmla="*/ 12 h 29"/>
                    <a:gd name="T52" fmla="*/ 0 w 24"/>
                    <a:gd name="T53" fmla="*/ 12 h 29"/>
                    <a:gd name="T54" fmla="*/ 0 w 24"/>
                    <a:gd name="T55" fmla="*/ 12 h 29"/>
                    <a:gd name="T56" fmla="*/ 0 w 24"/>
                    <a:gd name="T57" fmla="*/ 12 h 29"/>
                    <a:gd name="T58" fmla="*/ 0 w 24"/>
                    <a:gd name="T59" fmla="*/ 12 h 29"/>
                    <a:gd name="T60" fmla="*/ 0 w 24"/>
                    <a:gd name="T61" fmla="*/ 12 h 29"/>
                    <a:gd name="T62" fmla="*/ 0 w 24"/>
                    <a:gd name="T63" fmla="*/ 12 h 29"/>
                    <a:gd name="T64" fmla="*/ 0 w 24"/>
                    <a:gd name="T65" fmla="*/ 12 h 29"/>
                    <a:gd name="T66" fmla="*/ 0 w 24"/>
                    <a:gd name="T67" fmla="*/ 12 h 29"/>
                    <a:gd name="T68" fmla="*/ 7 w 24"/>
                    <a:gd name="T69" fmla="*/ 21 h 29"/>
                    <a:gd name="T70" fmla="*/ 7 w 24"/>
                    <a:gd name="T71" fmla="*/ 21 h 29"/>
                    <a:gd name="T72" fmla="*/ 7 w 24"/>
                    <a:gd name="T73" fmla="*/ 21 h 29"/>
                    <a:gd name="T74" fmla="*/ 7 w 24"/>
                    <a:gd name="T75" fmla="*/ 21 h 29"/>
                    <a:gd name="T76" fmla="*/ 7 w 24"/>
                    <a:gd name="T77" fmla="*/ 21 h 29"/>
                    <a:gd name="T78" fmla="*/ 7 w 24"/>
                    <a:gd name="T79" fmla="*/ 21 h 29"/>
                    <a:gd name="T80" fmla="*/ 7 w 24"/>
                    <a:gd name="T81" fmla="*/ 21 h 29"/>
                    <a:gd name="T82" fmla="*/ 7 w 24"/>
                    <a:gd name="T83" fmla="*/ 21 h 29"/>
                    <a:gd name="T84" fmla="*/ 7 w 24"/>
                    <a:gd name="T85" fmla="*/ 21 h 29"/>
                    <a:gd name="T86" fmla="*/ 7 w 24"/>
                    <a:gd name="T87" fmla="*/ 21 h 29"/>
                    <a:gd name="T88" fmla="*/ 7 w 24"/>
                    <a:gd name="T89" fmla="*/ 21 h 29"/>
                    <a:gd name="T90" fmla="*/ 14 w 24"/>
                    <a:gd name="T91" fmla="*/ 29 h 29"/>
                    <a:gd name="T92" fmla="*/ 14 w 24"/>
                    <a:gd name="T93" fmla="*/ 29 h 29"/>
                    <a:gd name="T94" fmla="*/ 14 w 24"/>
                    <a:gd name="T95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4" h="29">
                      <a:moveTo>
                        <a:pt x="14" y="29"/>
                      </a:move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5" y="14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24" y="8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7" y="21"/>
                      </a:lnTo>
                      <a:lnTo>
                        <a:pt x="14" y="29"/>
                      </a:lnTo>
                      <a:lnTo>
                        <a:pt x="14" y="29"/>
                      </a:lnTo>
                      <a:lnTo>
                        <a:pt x="14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30" name="Freeform 774">
                  <a:extLst>
                    <a:ext uri="{FF2B5EF4-FFF2-40B4-BE49-F238E27FC236}">
                      <a16:creationId xmlns:a16="http://schemas.microsoft.com/office/drawing/2014/main" id="{1DB712BB-53B8-4818-9D47-841748BC3D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4" y="2345"/>
                  <a:ext cx="9" cy="10"/>
                </a:xfrm>
                <a:custGeom>
                  <a:avLst/>
                  <a:gdLst>
                    <a:gd name="T0" fmla="*/ 21 w 29"/>
                    <a:gd name="T1" fmla="*/ 24 h 29"/>
                    <a:gd name="T2" fmla="*/ 21 w 29"/>
                    <a:gd name="T3" fmla="*/ 24 h 29"/>
                    <a:gd name="T4" fmla="*/ 21 w 29"/>
                    <a:gd name="T5" fmla="*/ 24 h 29"/>
                    <a:gd name="T6" fmla="*/ 21 w 29"/>
                    <a:gd name="T7" fmla="*/ 24 h 29"/>
                    <a:gd name="T8" fmla="*/ 21 w 29"/>
                    <a:gd name="T9" fmla="*/ 24 h 29"/>
                    <a:gd name="T10" fmla="*/ 29 w 29"/>
                    <a:gd name="T11" fmla="*/ 17 h 29"/>
                    <a:gd name="T12" fmla="*/ 29 w 29"/>
                    <a:gd name="T13" fmla="*/ 17 h 29"/>
                    <a:gd name="T14" fmla="*/ 29 w 29"/>
                    <a:gd name="T15" fmla="*/ 17 h 29"/>
                    <a:gd name="T16" fmla="*/ 29 w 29"/>
                    <a:gd name="T17" fmla="*/ 17 h 29"/>
                    <a:gd name="T18" fmla="*/ 29 w 29"/>
                    <a:gd name="T19" fmla="*/ 17 h 29"/>
                    <a:gd name="T20" fmla="*/ 29 w 29"/>
                    <a:gd name="T21" fmla="*/ 17 h 29"/>
                    <a:gd name="T22" fmla="*/ 17 w 29"/>
                    <a:gd name="T23" fmla="*/ 0 h 29"/>
                    <a:gd name="T24" fmla="*/ 17 w 29"/>
                    <a:gd name="T25" fmla="*/ 0 h 29"/>
                    <a:gd name="T26" fmla="*/ 17 w 29"/>
                    <a:gd name="T27" fmla="*/ 0 h 29"/>
                    <a:gd name="T28" fmla="*/ 17 w 29"/>
                    <a:gd name="T29" fmla="*/ 0 h 29"/>
                    <a:gd name="T30" fmla="*/ 17 w 29"/>
                    <a:gd name="T31" fmla="*/ 0 h 29"/>
                    <a:gd name="T32" fmla="*/ 17 w 29"/>
                    <a:gd name="T33" fmla="*/ 0 h 29"/>
                    <a:gd name="T34" fmla="*/ 17 w 29"/>
                    <a:gd name="T35" fmla="*/ 0 h 29"/>
                    <a:gd name="T36" fmla="*/ 17 w 29"/>
                    <a:gd name="T37" fmla="*/ 0 h 29"/>
                    <a:gd name="T38" fmla="*/ 17 w 29"/>
                    <a:gd name="T39" fmla="*/ 0 h 29"/>
                    <a:gd name="T40" fmla="*/ 17 w 29"/>
                    <a:gd name="T41" fmla="*/ 0 h 29"/>
                    <a:gd name="T42" fmla="*/ 8 w 29"/>
                    <a:gd name="T43" fmla="*/ 7 h 29"/>
                    <a:gd name="T44" fmla="*/ 8 w 29"/>
                    <a:gd name="T45" fmla="*/ 7 h 29"/>
                    <a:gd name="T46" fmla="*/ 8 w 29"/>
                    <a:gd name="T47" fmla="*/ 7 h 29"/>
                    <a:gd name="T48" fmla="*/ 8 w 29"/>
                    <a:gd name="T49" fmla="*/ 7 h 29"/>
                    <a:gd name="T50" fmla="*/ 8 w 29"/>
                    <a:gd name="T51" fmla="*/ 7 h 29"/>
                    <a:gd name="T52" fmla="*/ 8 w 29"/>
                    <a:gd name="T53" fmla="*/ 7 h 29"/>
                    <a:gd name="T54" fmla="*/ 8 w 29"/>
                    <a:gd name="T55" fmla="*/ 7 h 29"/>
                    <a:gd name="T56" fmla="*/ 8 w 29"/>
                    <a:gd name="T57" fmla="*/ 7 h 29"/>
                    <a:gd name="T58" fmla="*/ 8 w 29"/>
                    <a:gd name="T59" fmla="*/ 7 h 29"/>
                    <a:gd name="T60" fmla="*/ 8 w 29"/>
                    <a:gd name="T61" fmla="*/ 7 h 29"/>
                    <a:gd name="T62" fmla="*/ 8 w 29"/>
                    <a:gd name="T63" fmla="*/ 7 h 29"/>
                    <a:gd name="T64" fmla="*/ 0 w 29"/>
                    <a:gd name="T65" fmla="*/ 13 h 29"/>
                    <a:gd name="T66" fmla="*/ 0 w 29"/>
                    <a:gd name="T67" fmla="*/ 13 h 29"/>
                    <a:gd name="T68" fmla="*/ 0 w 29"/>
                    <a:gd name="T69" fmla="*/ 13 h 29"/>
                    <a:gd name="T70" fmla="*/ 0 w 29"/>
                    <a:gd name="T71" fmla="*/ 13 h 29"/>
                    <a:gd name="T72" fmla="*/ 0 w 29"/>
                    <a:gd name="T73" fmla="*/ 13 h 29"/>
                    <a:gd name="T74" fmla="*/ 0 w 29"/>
                    <a:gd name="T75" fmla="*/ 13 h 29"/>
                    <a:gd name="T76" fmla="*/ 0 w 29"/>
                    <a:gd name="T77" fmla="*/ 13 h 29"/>
                    <a:gd name="T78" fmla="*/ 0 w 29"/>
                    <a:gd name="T79" fmla="*/ 13 h 29"/>
                    <a:gd name="T80" fmla="*/ 12 w 29"/>
                    <a:gd name="T81" fmla="*/ 29 h 29"/>
                    <a:gd name="T82" fmla="*/ 12 w 29"/>
                    <a:gd name="T83" fmla="*/ 29 h 29"/>
                    <a:gd name="T84" fmla="*/ 12 w 29"/>
                    <a:gd name="T85" fmla="*/ 29 h 29"/>
                    <a:gd name="T86" fmla="*/ 12 w 29"/>
                    <a:gd name="T87" fmla="*/ 29 h 29"/>
                    <a:gd name="T88" fmla="*/ 12 w 29"/>
                    <a:gd name="T89" fmla="*/ 29 h 29"/>
                    <a:gd name="T90" fmla="*/ 21 w 29"/>
                    <a:gd name="T91" fmla="*/ 24 h 29"/>
                    <a:gd name="T92" fmla="*/ 21 w 29"/>
                    <a:gd name="T93" fmla="*/ 24 h 29"/>
                    <a:gd name="T94" fmla="*/ 21 w 29"/>
                    <a:gd name="T95" fmla="*/ 24 h 29"/>
                    <a:gd name="T96" fmla="*/ 21 w 29"/>
                    <a:gd name="T97" fmla="*/ 24 h 29"/>
                    <a:gd name="T98" fmla="*/ 21 w 29"/>
                    <a:gd name="T99" fmla="*/ 2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9" h="29">
                      <a:moveTo>
                        <a:pt x="21" y="24"/>
                      </a:move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31" name="Freeform 775">
                  <a:extLst>
                    <a:ext uri="{FF2B5EF4-FFF2-40B4-BE49-F238E27FC236}">
                      <a16:creationId xmlns:a16="http://schemas.microsoft.com/office/drawing/2014/main" id="{FEBC2B0D-41B2-4AEE-A24C-FC97EE83BD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6" y="2342"/>
                  <a:ext cx="7" cy="10"/>
                </a:xfrm>
                <a:custGeom>
                  <a:avLst/>
                  <a:gdLst>
                    <a:gd name="T0" fmla="*/ 12 w 21"/>
                    <a:gd name="T1" fmla="*/ 29 h 29"/>
                    <a:gd name="T2" fmla="*/ 21 w 21"/>
                    <a:gd name="T3" fmla="*/ 24 h 29"/>
                    <a:gd name="T4" fmla="*/ 21 w 21"/>
                    <a:gd name="T5" fmla="*/ 24 h 29"/>
                    <a:gd name="T6" fmla="*/ 21 w 21"/>
                    <a:gd name="T7" fmla="*/ 24 h 29"/>
                    <a:gd name="T8" fmla="*/ 21 w 21"/>
                    <a:gd name="T9" fmla="*/ 24 h 29"/>
                    <a:gd name="T10" fmla="*/ 21 w 21"/>
                    <a:gd name="T11" fmla="*/ 24 h 29"/>
                    <a:gd name="T12" fmla="*/ 21 w 21"/>
                    <a:gd name="T13" fmla="*/ 24 h 29"/>
                    <a:gd name="T14" fmla="*/ 21 w 21"/>
                    <a:gd name="T15" fmla="*/ 24 h 29"/>
                    <a:gd name="T16" fmla="*/ 21 w 21"/>
                    <a:gd name="T17" fmla="*/ 24 h 29"/>
                    <a:gd name="T18" fmla="*/ 21 w 21"/>
                    <a:gd name="T19" fmla="*/ 24 h 29"/>
                    <a:gd name="T20" fmla="*/ 8 w 21"/>
                    <a:gd name="T21" fmla="*/ 7 h 29"/>
                    <a:gd name="T22" fmla="*/ 17 w 21"/>
                    <a:gd name="T23" fmla="*/ 0 h 29"/>
                    <a:gd name="T24" fmla="*/ 8 w 21"/>
                    <a:gd name="T25" fmla="*/ 7 h 29"/>
                    <a:gd name="T26" fmla="*/ 8 w 21"/>
                    <a:gd name="T27" fmla="*/ 7 h 29"/>
                    <a:gd name="T28" fmla="*/ 8 w 21"/>
                    <a:gd name="T29" fmla="*/ 7 h 29"/>
                    <a:gd name="T30" fmla="*/ 8 w 21"/>
                    <a:gd name="T31" fmla="*/ 7 h 29"/>
                    <a:gd name="T32" fmla="*/ 8 w 21"/>
                    <a:gd name="T33" fmla="*/ 7 h 29"/>
                    <a:gd name="T34" fmla="*/ 8 w 21"/>
                    <a:gd name="T35" fmla="*/ 7 h 29"/>
                    <a:gd name="T36" fmla="*/ 8 w 21"/>
                    <a:gd name="T37" fmla="*/ 7 h 29"/>
                    <a:gd name="T38" fmla="*/ 8 w 21"/>
                    <a:gd name="T39" fmla="*/ 7 h 29"/>
                    <a:gd name="T40" fmla="*/ 8 w 21"/>
                    <a:gd name="T41" fmla="*/ 7 h 29"/>
                    <a:gd name="T42" fmla="*/ 8 w 21"/>
                    <a:gd name="T43" fmla="*/ 7 h 29"/>
                    <a:gd name="T44" fmla="*/ 8 w 21"/>
                    <a:gd name="T45" fmla="*/ 7 h 29"/>
                    <a:gd name="T46" fmla="*/ 8 w 21"/>
                    <a:gd name="T47" fmla="*/ 7 h 29"/>
                    <a:gd name="T48" fmla="*/ 8 w 21"/>
                    <a:gd name="T49" fmla="*/ 7 h 29"/>
                    <a:gd name="T50" fmla="*/ 8 w 21"/>
                    <a:gd name="T51" fmla="*/ 7 h 29"/>
                    <a:gd name="T52" fmla="*/ 0 w 21"/>
                    <a:gd name="T53" fmla="*/ 13 h 29"/>
                    <a:gd name="T54" fmla="*/ 0 w 21"/>
                    <a:gd name="T55" fmla="*/ 13 h 29"/>
                    <a:gd name="T56" fmla="*/ 0 w 21"/>
                    <a:gd name="T57" fmla="*/ 13 h 29"/>
                    <a:gd name="T58" fmla="*/ 0 w 21"/>
                    <a:gd name="T59" fmla="*/ 13 h 29"/>
                    <a:gd name="T60" fmla="*/ 0 w 21"/>
                    <a:gd name="T61" fmla="*/ 13 h 29"/>
                    <a:gd name="T62" fmla="*/ 0 w 21"/>
                    <a:gd name="T63" fmla="*/ 13 h 29"/>
                    <a:gd name="T64" fmla="*/ 0 w 21"/>
                    <a:gd name="T65" fmla="*/ 13 h 29"/>
                    <a:gd name="T66" fmla="*/ 0 w 21"/>
                    <a:gd name="T67" fmla="*/ 13 h 29"/>
                    <a:gd name="T68" fmla="*/ 0 w 21"/>
                    <a:gd name="T69" fmla="*/ 13 h 29"/>
                    <a:gd name="T70" fmla="*/ 0 w 21"/>
                    <a:gd name="T71" fmla="*/ 13 h 29"/>
                    <a:gd name="T72" fmla="*/ 0 w 21"/>
                    <a:gd name="T73" fmla="*/ 13 h 29"/>
                    <a:gd name="T74" fmla="*/ 0 w 21"/>
                    <a:gd name="T75" fmla="*/ 13 h 29"/>
                    <a:gd name="T76" fmla="*/ 0 w 21"/>
                    <a:gd name="T77" fmla="*/ 13 h 29"/>
                    <a:gd name="T78" fmla="*/ 0 w 21"/>
                    <a:gd name="T79" fmla="*/ 13 h 29"/>
                    <a:gd name="T80" fmla="*/ 12 w 21"/>
                    <a:gd name="T81" fmla="*/ 29 h 29"/>
                    <a:gd name="T82" fmla="*/ 12 w 21"/>
                    <a:gd name="T83" fmla="*/ 29 h 29"/>
                    <a:gd name="T84" fmla="*/ 12 w 21"/>
                    <a:gd name="T85" fmla="*/ 29 h 29"/>
                    <a:gd name="T86" fmla="*/ 12 w 21"/>
                    <a:gd name="T87" fmla="*/ 29 h 29"/>
                    <a:gd name="T88" fmla="*/ 12 w 21"/>
                    <a:gd name="T89" fmla="*/ 29 h 29"/>
                    <a:gd name="T90" fmla="*/ 12 w 21"/>
                    <a:gd name="T91" fmla="*/ 29 h 29"/>
                    <a:gd name="T92" fmla="*/ 12 w 21"/>
                    <a:gd name="T93" fmla="*/ 29 h 29"/>
                    <a:gd name="T94" fmla="*/ 12 w 21"/>
                    <a:gd name="T95" fmla="*/ 29 h 29"/>
                    <a:gd name="T96" fmla="*/ 21 w 21"/>
                    <a:gd name="T97" fmla="*/ 24 h 29"/>
                    <a:gd name="T98" fmla="*/ 21 w 21"/>
                    <a:gd name="T99" fmla="*/ 24 h 29"/>
                    <a:gd name="T100" fmla="*/ 12 w 21"/>
                    <a:gd name="T101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1" h="29">
                      <a:moveTo>
                        <a:pt x="12" y="29"/>
                      </a:move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8" y="7"/>
                      </a:lnTo>
                      <a:lnTo>
                        <a:pt x="17" y="0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1" y="24"/>
                      </a:lnTo>
                      <a:lnTo>
                        <a:pt x="21" y="24"/>
                      </a:lnTo>
                      <a:lnTo>
                        <a:pt x="12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32" name="Freeform 776">
                  <a:extLst>
                    <a:ext uri="{FF2B5EF4-FFF2-40B4-BE49-F238E27FC236}">
                      <a16:creationId xmlns:a16="http://schemas.microsoft.com/office/drawing/2014/main" id="{C74FA386-55FF-42D8-95D8-951780A195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6" y="2342"/>
                  <a:ext cx="7" cy="7"/>
                </a:xfrm>
                <a:custGeom>
                  <a:avLst/>
                  <a:gdLst>
                    <a:gd name="T0" fmla="*/ 5 w 22"/>
                    <a:gd name="T1" fmla="*/ 14 h 23"/>
                    <a:gd name="T2" fmla="*/ 20 w 22"/>
                    <a:gd name="T3" fmla="*/ 17 h 23"/>
                    <a:gd name="T4" fmla="*/ 20 w 22"/>
                    <a:gd name="T5" fmla="*/ 17 h 23"/>
                    <a:gd name="T6" fmla="*/ 20 w 22"/>
                    <a:gd name="T7" fmla="*/ 17 h 23"/>
                    <a:gd name="T8" fmla="*/ 14 w 22"/>
                    <a:gd name="T9" fmla="*/ 9 h 23"/>
                    <a:gd name="T10" fmla="*/ 14 w 22"/>
                    <a:gd name="T11" fmla="*/ 9 h 23"/>
                    <a:gd name="T12" fmla="*/ 14 w 22"/>
                    <a:gd name="T13" fmla="*/ 9 h 23"/>
                    <a:gd name="T14" fmla="*/ 14 w 22"/>
                    <a:gd name="T15" fmla="*/ 9 h 23"/>
                    <a:gd name="T16" fmla="*/ 14 w 22"/>
                    <a:gd name="T17" fmla="*/ 9 h 23"/>
                    <a:gd name="T18" fmla="*/ 14 w 22"/>
                    <a:gd name="T19" fmla="*/ 9 h 23"/>
                    <a:gd name="T20" fmla="*/ 14 w 22"/>
                    <a:gd name="T21" fmla="*/ 9 h 23"/>
                    <a:gd name="T22" fmla="*/ 22 w 22"/>
                    <a:gd name="T23" fmla="*/ 2 h 23"/>
                    <a:gd name="T24" fmla="*/ 14 w 22"/>
                    <a:gd name="T25" fmla="*/ 9 h 23"/>
                    <a:gd name="T26" fmla="*/ 14 w 22"/>
                    <a:gd name="T27" fmla="*/ 9 h 23"/>
                    <a:gd name="T28" fmla="*/ 7 w 22"/>
                    <a:gd name="T29" fmla="*/ 0 h 23"/>
                    <a:gd name="T30" fmla="*/ 7 w 22"/>
                    <a:gd name="T31" fmla="*/ 0 h 23"/>
                    <a:gd name="T32" fmla="*/ 7 w 22"/>
                    <a:gd name="T33" fmla="*/ 0 h 23"/>
                    <a:gd name="T34" fmla="*/ 7 w 22"/>
                    <a:gd name="T35" fmla="*/ 0 h 23"/>
                    <a:gd name="T36" fmla="*/ 7 w 22"/>
                    <a:gd name="T37" fmla="*/ 0 h 23"/>
                    <a:gd name="T38" fmla="*/ 7 w 22"/>
                    <a:gd name="T39" fmla="*/ 0 h 23"/>
                    <a:gd name="T40" fmla="*/ 7 w 22"/>
                    <a:gd name="T41" fmla="*/ 0 h 23"/>
                    <a:gd name="T42" fmla="*/ 7 w 22"/>
                    <a:gd name="T43" fmla="*/ 0 h 23"/>
                    <a:gd name="T44" fmla="*/ 7 w 22"/>
                    <a:gd name="T45" fmla="*/ 0 h 23"/>
                    <a:gd name="T46" fmla="*/ 0 w 22"/>
                    <a:gd name="T47" fmla="*/ 6 h 23"/>
                    <a:gd name="T48" fmla="*/ 0 w 22"/>
                    <a:gd name="T49" fmla="*/ 6 h 23"/>
                    <a:gd name="T50" fmla="*/ 0 w 22"/>
                    <a:gd name="T51" fmla="*/ 6 h 23"/>
                    <a:gd name="T52" fmla="*/ 0 w 22"/>
                    <a:gd name="T53" fmla="*/ 6 h 23"/>
                    <a:gd name="T54" fmla="*/ 0 w 22"/>
                    <a:gd name="T55" fmla="*/ 6 h 23"/>
                    <a:gd name="T56" fmla="*/ 0 w 22"/>
                    <a:gd name="T57" fmla="*/ 6 h 23"/>
                    <a:gd name="T58" fmla="*/ 0 w 22"/>
                    <a:gd name="T59" fmla="*/ 6 h 23"/>
                    <a:gd name="T60" fmla="*/ 0 w 22"/>
                    <a:gd name="T61" fmla="*/ 6 h 23"/>
                    <a:gd name="T62" fmla="*/ 0 w 22"/>
                    <a:gd name="T63" fmla="*/ 6 h 23"/>
                    <a:gd name="T64" fmla="*/ 0 w 22"/>
                    <a:gd name="T65" fmla="*/ 6 h 23"/>
                    <a:gd name="T66" fmla="*/ 0 w 22"/>
                    <a:gd name="T67" fmla="*/ 6 h 23"/>
                    <a:gd name="T68" fmla="*/ 0 w 22"/>
                    <a:gd name="T69" fmla="*/ 6 h 23"/>
                    <a:gd name="T70" fmla="*/ 5 w 22"/>
                    <a:gd name="T71" fmla="*/ 14 h 23"/>
                    <a:gd name="T72" fmla="*/ 5 w 22"/>
                    <a:gd name="T73" fmla="*/ 14 h 23"/>
                    <a:gd name="T74" fmla="*/ 5 w 22"/>
                    <a:gd name="T75" fmla="*/ 14 h 23"/>
                    <a:gd name="T76" fmla="*/ 5 w 22"/>
                    <a:gd name="T77" fmla="*/ 14 h 23"/>
                    <a:gd name="T78" fmla="*/ 5 w 22"/>
                    <a:gd name="T79" fmla="*/ 14 h 23"/>
                    <a:gd name="T80" fmla="*/ 5 w 22"/>
                    <a:gd name="T81" fmla="*/ 14 h 23"/>
                    <a:gd name="T82" fmla="*/ 5 w 22"/>
                    <a:gd name="T83" fmla="*/ 14 h 23"/>
                    <a:gd name="T84" fmla="*/ 5 w 22"/>
                    <a:gd name="T85" fmla="*/ 14 h 23"/>
                    <a:gd name="T86" fmla="*/ 5 w 22"/>
                    <a:gd name="T87" fmla="*/ 14 h 23"/>
                    <a:gd name="T88" fmla="*/ 5 w 22"/>
                    <a:gd name="T89" fmla="*/ 14 h 23"/>
                    <a:gd name="T90" fmla="*/ 11 w 22"/>
                    <a:gd name="T91" fmla="*/ 23 h 23"/>
                    <a:gd name="T92" fmla="*/ 11 w 22"/>
                    <a:gd name="T93" fmla="*/ 23 h 23"/>
                    <a:gd name="T94" fmla="*/ 11 w 22"/>
                    <a:gd name="T95" fmla="*/ 23 h 23"/>
                    <a:gd name="T96" fmla="*/ 11 w 22"/>
                    <a:gd name="T97" fmla="*/ 23 h 23"/>
                    <a:gd name="T98" fmla="*/ 5 w 22"/>
                    <a:gd name="T99" fmla="*/ 14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2" h="23">
                      <a:moveTo>
                        <a:pt x="5" y="14"/>
                      </a:move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14" y="9"/>
                      </a:lnTo>
                      <a:lnTo>
                        <a:pt x="14" y="9"/>
                      </a:lnTo>
                      <a:lnTo>
                        <a:pt x="14" y="9"/>
                      </a:lnTo>
                      <a:lnTo>
                        <a:pt x="14" y="9"/>
                      </a:lnTo>
                      <a:lnTo>
                        <a:pt x="14" y="9"/>
                      </a:lnTo>
                      <a:lnTo>
                        <a:pt x="14" y="9"/>
                      </a:lnTo>
                      <a:lnTo>
                        <a:pt x="14" y="9"/>
                      </a:lnTo>
                      <a:lnTo>
                        <a:pt x="22" y="2"/>
                      </a:lnTo>
                      <a:lnTo>
                        <a:pt x="14" y="9"/>
                      </a:lnTo>
                      <a:lnTo>
                        <a:pt x="14" y="9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11" y="23"/>
                      </a:lnTo>
                      <a:lnTo>
                        <a:pt x="11" y="23"/>
                      </a:lnTo>
                      <a:lnTo>
                        <a:pt x="11" y="23"/>
                      </a:lnTo>
                      <a:lnTo>
                        <a:pt x="11" y="23"/>
                      </a:lnTo>
                      <a:lnTo>
                        <a:pt x="5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33" name="Freeform 777">
                  <a:extLst>
                    <a:ext uri="{FF2B5EF4-FFF2-40B4-BE49-F238E27FC236}">
                      <a16:creationId xmlns:a16="http://schemas.microsoft.com/office/drawing/2014/main" id="{D6C5BD55-CF86-42DF-A90F-C118F70EF9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6" y="2347"/>
                  <a:ext cx="9" cy="10"/>
                </a:xfrm>
                <a:custGeom>
                  <a:avLst/>
                  <a:gdLst>
                    <a:gd name="T0" fmla="*/ 20 w 28"/>
                    <a:gd name="T1" fmla="*/ 22 h 28"/>
                    <a:gd name="T2" fmla="*/ 20 w 28"/>
                    <a:gd name="T3" fmla="*/ 22 h 28"/>
                    <a:gd name="T4" fmla="*/ 20 w 28"/>
                    <a:gd name="T5" fmla="*/ 22 h 28"/>
                    <a:gd name="T6" fmla="*/ 20 w 28"/>
                    <a:gd name="T7" fmla="*/ 22 h 28"/>
                    <a:gd name="T8" fmla="*/ 20 w 28"/>
                    <a:gd name="T9" fmla="*/ 22 h 28"/>
                    <a:gd name="T10" fmla="*/ 20 w 28"/>
                    <a:gd name="T11" fmla="*/ 22 h 28"/>
                    <a:gd name="T12" fmla="*/ 20 w 28"/>
                    <a:gd name="T13" fmla="*/ 22 h 28"/>
                    <a:gd name="T14" fmla="*/ 28 w 28"/>
                    <a:gd name="T15" fmla="*/ 15 h 28"/>
                    <a:gd name="T16" fmla="*/ 28 w 28"/>
                    <a:gd name="T17" fmla="*/ 15 h 28"/>
                    <a:gd name="T18" fmla="*/ 28 w 28"/>
                    <a:gd name="T19" fmla="*/ 15 h 28"/>
                    <a:gd name="T20" fmla="*/ 28 w 28"/>
                    <a:gd name="T21" fmla="*/ 15 h 28"/>
                    <a:gd name="T22" fmla="*/ 28 w 28"/>
                    <a:gd name="T23" fmla="*/ 15 h 28"/>
                    <a:gd name="T24" fmla="*/ 28 w 28"/>
                    <a:gd name="T25" fmla="*/ 15 h 28"/>
                    <a:gd name="T26" fmla="*/ 28 w 28"/>
                    <a:gd name="T27" fmla="*/ 15 h 28"/>
                    <a:gd name="T28" fmla="*/ 16 w 28"/>
                    <a:gd name="T29" fmla="*/ 0 h 28"/>
                    <a:gd name="T30" fmla="*/ 16 w 28"/>
                    <a:gd name="T31" fmla="*/ 0 h 28"/>
                    <a:gd name="T32" fmla="*/ 16 w 28"/>
                    <a:gd name="T33" fmla="*/ 0 h 28"/>
                    <a:gd name="T34" fmla="*/ 16 w 28"/>
                    <a:gd name="T35" fmla="*/ 0 h 28"/>
                    <a:gd name="T36" fmla="*/ 16 w 28"/>
                    <a:gd name="T37" fmla="*/ 0 h 28"/>
                    <a:gd name="T38" fmla="*/ 16 w 28"/>
                    <a:gd name="T39" fmla="*/ 0 h 28"/>
                    <a:gd name="T40" fmla="*/ 7 w 28"/>
                    <a:gd name="T41" fmla="*/ 5 h 28"/>
                    <a:gd name="T42" fmla="*/ 7 w 28"/>
                    <a:gd name="T43" fmla="*/ 5 h 28"/>
                    <a:gd name="T44" fmla="*/ 7 w 28"/>
                    <a:gd name="T45" fmla="*/ 5 h 28"/>
                    <a:gd name="T46" fmla="*/ 7 w 28"/>
                    <a:gd name="T47" fmla="*/ 5 h 28"/>
                    <a:gd name="T48" fmla="*/ 7 w 28"/>
                    <a:gd name="T49" fmla="*/ 5 h 28"/>
                    <a:gd name="T50" fmla="*/ 7 w 28"/>
                    <a:gd name="T51" fmla="*/ 5 h 28"/>
                    <a:gd name="T52" fmla="*/ 7 w 28"/>
                    <a:gd name="T53" fmla="*/ 5 h 28"/>
                    <a:gd name="T54" fmla="*/ 7 w 28"/>
                    <a:gd name="T55" fmla="*/ 5 h 28"/>
                    <a:gd name="T56" fmla="*/ 7 w 28"/>
                    <a:gd name="T57" fmla="*/ 5 h 28"/>
                    <a:gd name="T58" fmla="*/ 7 w 28"/>
                    <a:gd name="T59" fmla="*/ 5 h 28"/>
                    <a:gd name="T60" fmla="*/ 0 w 28"/>
                    <a:gd name="T61" fmla="*/ 11 h 28"/>
                    <a:gd name="T62" fmla="*/ 0 w 28"/>
                    <a:gd name="T63" fmla="*/ 11 h 28"/>
                    <a:gd name="T64" fmla="*/ 0 w 28"/>
                    <a:gd name="T65" fmla="*/ 11 h 28"/>
                    <a:gd name="T66" fmla="*/ 0 w 28"/>
                    <a:gd name="T67" fmla="*/ 11 h 28"/>
                    <a:gd name="T68" fmla="*/ 0 w 28"/>
                    <a:gd name="T69" fmla="*/ 11 h 28"/>
                    <a:gd name="T70" fmla="*/ 0 w 28"/>
                    <a:gd name="T71" fmla="*/ 11 h 28"/>
                    <a:gd name="T72" fmla="*/ 0 w 28"/>
                    <a:gd name="T73" fmla="*/ 11 h 28"/>
                    <a:gd name="T74" fmla="*/ 0 w 28"/>
                    <a:gd name="T75" fmla="*/ 11 h 28"/>
                    <a:gd name="T76" fmla="*/ 0 w 28"/>
                    <a:gd name="T77" fmla="*/ 11 h 28"/>
                    <a:gd name="T78" fmla="*/ 13 w 28"/>
                    <a:gd name="T79" fmla="*/ 28 h 28"/>
                    <a:gd name="T80" fmla="*/ 13 w 28"/>
                    <a:gd name="T81" fmla="*/ 28 h 28"/>
                    <a:gd name="T82" fmla="*/ 13 w 28"/>
                    <a:gd name="T83" fmla="*/ 28 h 28"/>
                    <a:gd name="T84" fmla="*/ 13 w 28"/>
                    <a:gd name="T85" fmla="*/ 28 h 28"/>
                    <a:gd name="T86" fmla="*/ 13 w 28"/>
                    <a:gd name="T87" fmla="*/ 28 h 28"/>
                    <a:gd name="T88" fmla="*/ 13 w 28"/>
                    <a:gd name="T89" fmla="*/ 28 h 28"/>
                    <a:gd name="T90" fmla="*/ 13 w 28"/>
                    <a:gd name="T91" fmla="*/ 28 h 28"/>
                    <a:gd name="T92" fmla="*/ 13 w 28"/>
                    <a:gd name="T93" fmla="*/ 28 h 28"/>
                    <a:gd name="T94" fmla="*/ 13 w 28"/>
                    <a:gd name="T95" fmla="*/ 28 h 28"/>
                    <a:gd name="T96" fmla="*/ 20 w 28"/>
                    <a:gd name="T97" fmla="*/ 22 h 28"/>
                    <a:gd name="T98" fmla="*/ 20 w 28"/>
                    <a:gd name="T99" fmla="*/ 22 h 28"/>
                    <a:gd name="T100" fmla="*/ 20 w 28"/>
                    <a:gd name="T101" fmla="*/ 22 h 28"/>
                    <a:gd name="T102" fmla="*/ 20 w 28"/>
                    <a:gd name="T103" fmla="*/ 2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8" h="28">
                      <a:moveTo>
                        <a:pt x="20" y="22"/>
                      </a:move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8" y="15"/>
                      </a:lnTo>
                      <a:lnTo>
                        <a:pt x="28" y="15"/>
                      </a:lnTo>
                      <a:lnTo>
                        <a:pt x="28" y="15"/>
                      </a:lnTo>
                      <a:lnTo>
                        <a:pt x="28" y="15"/>
                      </a:lnTo>
                      <a:lnTo>
                        <a:pt x="28" y="15"/>
                      </a:lnTo>
                      <a:lnTo>
                        <a:pt x="28" y="15"/>
                      </a:lnTo>
                      <a:lnTo>
                        <a:pt x="28" y="15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0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34" name="Freeform 778">
                  <a:extLst>
                    <a:ext uri="{FF2B5EF4-FFF2-40B4-BE49-F238E27FC236}">
                      <a16:creationId xmlns:a16="http://schemas.microsoft.com/office/drawing/2014/main" id="{D1258170-CE39-4C12-AA33-52B04B3FEB0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6" y="2348"/>
                  <a:ext cx="10" cy="10"/>
                </a:xfrm>
                <a:custGeom>
                  <a:avLst/>
                  <a:gdLst>
                    <a:gd name="T0" fmla="*/ 20 w 29"/>
                    <a:gd name="T1" fmla="*/ 24 h 30"/>
                    <a:gd name="T2" fmla="*/ 20 w 29"/>
                    <a:gd name="T3" fmla="*/ 24 h 30"/>
                    <a:gd name="T4" fmla="*/ 20 w 29"/>
                    <a:gd name="T5" fmla="*/ 24 h 30"/>
                    <a:gd name="T6" fmla="*/ 20 w 29"/>
                    <a:gd name="T7" fmla="*/ 24 h 30"/>
                    <a:gd name="T8" fmla="*/ 20 w 29"/>
                    <a:gd name="T9" fmla="*/ 24 h 30"/>
                    <a:gd name="T10" fmla="*/ 20 w 29"/>
                    <a:gd name="T11" fmla="*/ 24 h 30"/>
                    <a:gd name="T12" fmla="*/ 29 w 29"/>
                    <a:gd name="T13" fmla="*/ 17 h 30"/>
                    <a:gd name="T14" fmla="*/ 29 w 29"/>
                    <a:gd name="T15" fmla="*/ 17 h 30"/>
                    <a:gd name="T16" fmla="*/ 29 w 29"/>
                    <a:gd name="T17" fmla="*/ 17 h 30"/>
                    <a:gd name="T18" fmla="*/ 29 w 29"/>
                    <a:gd name="T19" fmla="*/ 17 h 30"/>
                    <a:gd name="T20" fmla="*/ 29 w 29"/>
                    <a:gd name="T21" fmla="*/ 17 h 30"/>
                    <a:gd name="T22" fmla="*/ 29 w 29"/>
                    <a:gd name="T23" fmla="*/ 17 h 30"/>
                    <a:gd name="T24" fmla="*/ 29 w 29"/>
                    <a:gd name="T25" fmla="*/ 17 h 30"/>
                    <a:gd name="T26" fmla="*/ 29 w 29"/>
                    <a:gd name="T27" fmla="*/ 17 h 30"/>
                    <a:gd name="T28" fmla="*/ 29 w 29"/>
                    <a:gd name="T29" fmla="*/ 17 h 30"/>
                    <a:gd name="T30" fmla="*/ 29 w 29"/>
                    <a:gd name="T31" fmla="*/ 17 h 30"/>
                    <a:gd name="T32" fmla="*/ 29 w 29"/>
                    <a:gd name="T33" fmla="*/ 17 h 30"/>
                    <a:gd name="T34" fmla="*/ 16 w 29"/>
                    <a:gd name="T35" fmla="*/ 0 h 30"/>
                    <a:gd name="T36" fmla="*/ 16 w 29"/>
                    <a:gd name="T37" fmla="*/ 0 h 30"/>
                    <a:gd name="T38" fmla="*/ 16 w 29"/>
                    <a:gd name="T39" fmla="*/ 0 h 30"/>
                    <a:gd name="T40" fmla="*/ 16 w 29"/>
                    <a:gd name="T41" fmla="*/ 0 h 30"/>
                    <a:gd name="T42" fmla="*/ 9 w 29"/>
                    <a:gd name="T43" fmla="*/ 7 h 30"/>
                    <a:gd name="T44" fmla="*/ 9 w 29"/>
                    <a:gd name="T45" fmla="*/ 7 h 30"/>
                    <a:gd name="T46" fmla="*/ 9 w 29"/>
                    <a:gd name="T47" fmla="*/ 7 h 30"/>
                    <a:gd name="T48" fmla="*/ 9 w 29"/>
                    <a:gd name="T49" fmla="*/ 7 h 30"/>
                    <a:gd name="T50" fmla="*/ 9 w 29"/>
                    <a:gd name="T51" fmla="*/ 7 h 30"/>
                    <a:gd name="T52" fmla="*/ 9 w 29"/>
                    <a:gd name="T53" fmla="*/ 7 h 30"/>
                    <a:gd name="T54" fmla="*/ 9 w 29"/>
                    <a:gd name="T55" fmla="*/ 7 h 30"/>
                    <a:gd name="T56" fmla="*/ 9 w 29"/>
                    <a:gd name="T57" fmla="*/ 7 h 30"/>
                    <a:gd name="T58" fmla="*/ 9 w 29"/>
                    <a:gd name="T59" fmla="*/ 7 h 30"/>
                    <a:gd name="T60" fmla="*/ 9 w 29"/>
                    <a:gd name="T61" fmla="*/ 7 h 30"/>
                    <a:gd name="T62" fmla="*/ 9 w 29"/>
                    <a:gd name="T63" fmla="*/ 7 h 30"/>
                    <a:gd name="T64" fmla="*/ 0 w 29"/>
                    <a:gd name="T65" fmla="*/ 13 h 30"/>
                    <a:gd name="T66" fmla="*/ 0 w 29"/>
                    <a:gd name="T67" fmla="*/ 13 h 30"/>
                    <a:gd name="T68" fmla="*/ 0 w 29"/>
                    <a:gd name="T69" fmla="*/ 13 h 30"/>
                    <a:gd name="T70" fmla="*/ 0 w 29"/>
                    <a:gd name="T71" fmla="*/ 13 h 30"/>
                    <a:gd name="T72" fmla="*/ 13 w 29"/>
                    <a:gd name="T73" fmla="*/ 30 h 30"/>
                    <a:gd name="T74" fmla="*/ 13 w 29"/>
                    <a:gd name="T75" fmla="*/ 30 h 30"/>
                    <a:gd name="T76" fmla="*/ 13 w 29"/>
                    <a:gd name="T77" fmla="*/ 30 h 30"/>
                    <a:gd name="T78" fmla="*/ 13 w 29"/>
                    <a:gd name="T79" fmla="*/ 30 h 30"/>
                    <a:gd name="T80" fmla="*/ 13 w 29"/>
                    <a:gd name="T81" fmla="*/ 30 h 30"/>
                    <a:gd name="T82" fmla="*/ 13 w 29"/>
                    <a:gd name="T83" fmla="*/ 30 h 30"/>
                    <a:gd name="T84" fmla="*/ 13 w 29"/>
                    <a:gd name="T85" fmla="*/ 30 h 30"/>
                    <a:gd name="T86" fmla="*/ 13 w 29"/>
                    <a:gd name="T87" fmla="*/ 30 h 30"/>
                    <a:gd name="T88" fmla="*/ 13 w 29"/>
                    <a:gd name="T89" fmla="*/ 30 h 30"/>
                    <a:gd name="T90" fmla="*/ 13 w 29"/>
                    <a:gd name="T91" fmla="*/ 30 h 30"/>
                    <a:gd name="T92" fmla="*/ 20 w 29"/>
                    <a:gd name="T93" fmla="*/ 24 h 30"/>
                    <a:gd name="T94" fmla="*/ 20 w 29"/>
                    <a:gd name="T95" fmla="*/ 24 h 30"/>
                    <a:gd name="T96" fmla="*/ 20 w 29"/>
                    <a:gd name="T97" fmla="*/ 24 h 30"/>
                    <a:gd name="T98" fmla="*/ 20 w 29"/>
                    <a:gd name="T99" fmla="*/ 24 h 30"/>
                    <a:gd name="T100" fmla="*/ 20 w 29"/>
                    <a:gd name="T101" fmla="*/ 2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9" h="30">
                      <a:moveTo>
                        <a:pt x="20" y="24"/>
                      </a:moveTo>
                      <a:lnTo>
                        <a:pt x="20" y="24"/>
                      </a:lnTo>
                      <a:lnTo>
                        <a:pt x="20" y="24"/>
                      </a:lnTo>
                      <a:lnTo>
                        <a:pt x="20" y="24"/>
                      </a:lnTo>
                      <a:lnTo>
                        <a:pt x="20" y="24"/>
                      </a:lnTo>
                      <a:lnTo>
                        <a:pt x="20" y="24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20" y="24"/>
                      </a:lnTo>
                      <a:lnTo>
                        <a:pt x="20" y="24"/>
                      </a:lnTo>
                      <a:lnTo>
                        <a:pt x="20" y="24"/>
                      </a:lnTo>
                      <a:lnTo>
                        <a:pt x="20" y="24"/>
                      </a:lnTo>
                      <a:lnTo>
                        <a:pt x="2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35" name="Freeform 779">
                  <a:extLst>
                    <a:ext uri="{FF2B5EF4-FFF2-40B4-BE49-F238E27FC236}">
                      <a16:creationId xmlns:a16="http://schemas.microsoft.com/office/drawing/2014/main" id="{918818F4-2821-4A15-AA64-5817793372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2" y="2351"/>
                  <a:ext cx="9" cy="7"/>
                </a:xfrm>
                <a:custGeom>
                  <a:avLst/>
                  <a:gdLst>
                    <a:gd name="T0" fmla="*/ 21 w 28"/>
                    <a:gd name="T1" fmla="*/ 17 h 22"/>
                    <a:gd name="T2" fmla="*/ 21 w 28"/>
                    <a:gd name="T3" fmla="*/ 17 h 22"/>
                    <a:gd name="T4" fmla="*/ 21 w 28"/>
                    <a:gd name="T5" fmla="*/ 17 h 22"/>
                    <a:gd name="T6" fmla="*/ 21 w 28"/>
                    <a:gd name="T7" fmla="*/ 17 h 22"/>
                    <a:gd name="T8" fmla="*/ 21 w 28"/>
                    <a:gd name="T9" fmla="*/ 17 h 22"/>
                    <a:gd name="T10" fmla="*/ 21 w 28"/>
                    <a:gd name="T11" fmla="*/ 17 h 22"/>
                    <a:gd name="T12" fmla="*/ 21 w 28"/>
                    <a:gd name="T13" fmla="*/ 17 h 22"/>
                    <a:gd name="T14" fmla="*/ 21 w 28"/>
                    <a:gd name="T15" fmla="*/ 17 h 22"/>
                    <a:gd name="T16" fmla="*/ 21 w 28"/>
                    <a:gd name="T17" fmla="*/ 17 h 22"/>
                    <a:gd name="T18" fmla="*/ 21 w 28"/>
                    <a:gd name="T19" fmla="*/ 17 h 22"/>
                    <a:gd name="T20" fmla="*/ 21 w 28"/>
                    <a:gd name="T21" fmla="*/ 17 h 22"/>
                    <a:gd name="T22" fmla="*/ 21 w 28"/>
                    <a:gd name="T23" fmla="*/ 17 h 22"/>
                    <a:gd name="T24" fmla="*/ 21 w 28"/>
                    <a:gd name="T25" fmla="*/ 17 h 22"/>
                    <a:gd name="T26" fmla="*/ 28 w 28"/>
                    <a:gd name="T27" fmla="*/ 10 h 22"/>
                    <a:gd name="T28" fmla="*/ 21 w 28"/>
                    <a:gd name="T29" fmla="*/ 17 h 22"/>
                    <a:gd name="T30" fmla="*/ 8 w 28"/>
                    <a:gd name="T31" fmla="*/ 0 h 22"/>
                    <a:gd name="T32" fmla="*/ 8 w 28"/>
                    <a:gd name="T33" fmla="*/ 0 h 22"/>
                    <a:gd name="T34" fmla="*/ 8 w 28"/>
                    <a:gd name="T35" fmla="*/ 0 h 22"/>
                    <a:gd name="T36" fmla="*/ 8 w 28"/>
                    <a:gd name="T37" fmla="*/ 0 h 22"/>
                    <a:gd name="T38" fmla="*/ 8 w 28"/>
                    <a:gd name="T39" fmla="*/ 0 h 22"/>
                    <a:gd name="T40" fmla="*/ 8 w 28"/>
                    <a:gd name="T41" fmla="*/ 0 h 22"/>
                    <a:gd name="T42" fmla="*/ 8 w 28"/>
                    <a:gd name="T43" fmla="*/ 0 h 22"/>
                    <a:gd name="T44" fmla="*/ 8 w 28"/>
                    <a:gd name="T45" fmla="*/ 0 h 22"/>
                    <a:gd name="T46" fmla="*/ 8 w 28"/>
                    <a:gd name="T47" fmla="*/ 0 h 22"/>
                    <a:gd name="T48" fmla="*/ 8 w 28"/>
                    <a:gd name="T49" fmla="*/ 0 h 22"/>
                    <a:gd name="T50" fmla="*/ 8 w 28"/>
                    <a:gd name="T51" fmla="*/ 0 h 22"/>
                    <a:gd name="T52" fmla="*/ 8 w 28"/>
                    <a:gd name="T53" fmla="*/ 0 h 22"/>
                    <a:gd name="T54" fmla="*/ 8 w 28"/>
                    <a:gd name="T55" fmla="*/ 0 h 22"/>
                    <a:gd name="T56" fmla="*/ 8 w 28"/>
                    <a:gd name="T57" fmla="*/ 0 h 22"/>
                    <a:gd name="T58" fmla="*/ 0 w 28"/>
                    <a:gd name="T59" fmla="*/ 6 h 22"/>
                    <a:gd name="T60" fmla="*/ 0 w 28"/>
                    <a:gd name="T61" fmla="*/ 6 h 22"/>
                    <a:gd name="T62" fmla="*/ 0 w 28"/>
                    <a:gd name="T63" fmla="*/ 6 h 22"/>
                    <a:gd name="T64" fmla="*/ 0 w 28"/>
                    <a:gd name="T65" fmla="*/ 6 h 22"/>
                    <a:gd name="T66" fmla="*/ 0 w 28"/>
                    <a:gd name="T67" fmla="*/ 6 h 22"/>
                    <a:gd name="T68" fmla="*/ 0 w 28"/>
                    <a:gd name="T69" fmla="*/ 6 h 22"/>
                    <a:gd name="T70" fmla="*/ 0 w 28"/>
                    <a:gd name="T71" fmla="*/ 6 h 22"/>
                    <a:gd name="T72" fmla="*/ 0 w 28"/>
                    <a:gd name="T73" fmla="*/ 6 h 22"/>
                    <a:gd name="T74" fmla="*/ 0 w 28"/>
                    <a:gd name="T75" fmla="*/ 6 h 22"/>
                    <a:gd name="T76" fmla="*/ 0 w 28"/>
                    <a:gd name="T77" fmla="*/ 6 h 22"/>
                    <a:gd name="T78" fmla="*/ 0 w 28"/>
                    <a:gd name="T79" fmla="*/ 6 h 22"/>
                    <a:gd name="T80" fmla="*/ 11 w 28"/>
                    <a:gd name="T81" fmla="*/ 22 h 22"/>
                    <a:gd name="T82" fmla="*/ 11 w 28"/>
                    <a:gd name="T83" fmla="*/ 22 h 22"/>
                    <a:gd name="T84" fmla="*/ 11 w 28"/>
                    <a:gd name="T85" fmla="*/ 22 h 22"/>
                    <a:gd name="T86" fmla="*/ 11 w 28"/>
                    <a:gd name="T87" fmla="*/ 22 h 22"/>
                    <a:gd name="T88" fmla="*/ 11 w 28"/>
                    <a:gd name="T89" fmla="*/ 22 h 22"/>
                    <a:gd name="T90" fmla="*/ 11 w 28"/>
                    <a:gd name="T91" fmla="*/ 22 h 22"/>
                    <a:gd name="T92" fmla="*/ 11 w 28"/>
                    <a:gd name="T93" fmla="*/ 22 h 22"/>
                    <a:gd name="T94" fmla="*/ 11 w 28"/>
                    <a:gd name="T95" fmla="*/ 22 h 22"/>
                    <a:gd name="T96" fmla="*/ 11 w 28"/>
                    <a:gd name="T97" fmla="*/ 22 h 22"/>
                    <a:gd name="T98" fmla="*/ 11 w 28"/>
                    <a:gd name="T99" fmla="*/ 22 h 22"/>
                    <a:gd name="T100" fmla="*/ 11 w 28"/>
                    <a:gd name="T101" fmla="*/ 22 h 22"/>
                    <a:gd name="T102" fmla="*/ 21 w 28"/>
                    <a:gd name="T103" fmla="*/ 17 h 22"/>
                    <a:gd name="T104" fmla="*/ 21 w 28"/>
                    <a:gd name="T105" fmla="*/ 1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8" h="22">
                      <a:moveTo>
                        <a:pt x="21" y="17"/>
                      </a:move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8" y="10"/>
                      </a:lnTo>
                      <a:lnTo>
                        <a:pt x="21" y="17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21" y="17"/>
                      </a:lnTo>
                      <a:lnTo>
                        <a:pt x="2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36" name="Freeform 780">
                  <a:extLst>
                    <a:ext uri="{FF2B5EF4-FFF2-40B4-BE49-F238E27FC236}">
                      <a16:creationId xmlns:a16="http://schemas.microsoft.com/office/drawing/2014/main" id="{5BA455D3-524C-4910-94B7-D349B79F88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2" y="2358"/>
                  <a:ext cx="10" cy="7"/>
                </a:xfrm>
                <a:custGeom>
                  <a:avLst/>
                  <a:gdLst>
                    <a:gd name="T0" fmla="*/ 21 w 30"/>
                    <a:gd name="T1" fmla="*/ 15 h 22"/>
                    <a:gd name="T2" fmla="*/ 21 w 30"/>
                    <a:gd name="T3" fmla="*/ 15 h 22"/>
                    <a:gd name="T4" fmla="*/ 21 w 30"/>
                    <a:gd name="T5" fmla="*/ 15 h 22"/>
                    <a:gd name="T6" fmla="*/ 21 w 30"/>
                    <a:gd name="T7" fmla="*/ 15 h 22"/>
                    <a:gd name="T8" fmla="*/ 21 w 30"/>
                    <a:gd name="T9" fmla="*/ 15 h 22"/>
                    <a:gd name="T10" fmla="*/ 21 w 30"/>
                    <a:gd name="T11" fmla="*/ 15 h 22"/>
                    <a:gd name="T12" fmla="*/ 30 w 30"/>
                    <a:gd name="T13" fmla="*/ 10 h 22"/>
                    <a:gd name="T14" fmla="*/ 30 w 30"/>
                    <a:gd name="T15" fmla="*/ 10 h 22"/>
                    <a:gd name="T16" fmla="*/ 30 w 30"/>
                    <a:gd name="T17" fmla="*/ 10 h 22"/>
                    <a:gd name="T18" fmla="*/ 30 w 30"/>
                    <a:gd name="T19" fmla="*/ 10 h 22"/>
                    <a:gd name="T20" fmla="*/ 23 w 30"/>
                    <a:gd name="T21" fmla="*/ 1 h 22"/>
                    <a:gd name="T22" fmla="*/ 23 w 30"/>
                    <a:gd name="T23" fmla="*/ 1 h 22"/>
                    <a:gd name="T24" fmla="*/ 23 w 30"/>
                    <a:gd name="T25" fmla="*/ 1 h 22"/>
                    <a:gd name="T26" fmla="*/ 23 w 30"/>
                    <a:gd name="T27" fmla="*/ 1 h 22"/>
                    <a:gd name="T28" fmla="*/ 23 w 30"/>
                    <a:gd name="T29" fmla="*/ 1 h 22"/>
                    <a:gd name="T30" fmla="*/ 23 w 30"/>
                    <a:gd name="T31" fmla="*/ 1 h 22"/>
                    <a:gd name="T32" fmla="*/ 23 w 30"/>
                    <a:gd name="T33" fmla="*/ 1 h 22"/>
                    <a:gd name="T34" fmla="*/ 23 w 30"/>
                    <a:gd name="T35" fmla="*/ 1 h 22"/>
                    <a:gd name="T36" fmla="*/ 23 w 30"/>
                    <a:gd name="T37" fmla="*/ 1 h 22"/>
                    <a:gd name="T38" fmla="*/ 15 w 30"/>
                    <a:gd name="T39" fmla="*/ 8 h 22"/>
                    <a:gd name="T40" fmla="*/ 9 w 30"/>
                    <a:gd name="T41" fmla="*/ 0 h 22"/>
                    <a:gd name="T42" fmla="*/ 9 w 30"/>
                    <a:gd name="T43" fmla="*/ 0 h 22"/>
                    <a:gd name="T44" fmla="*/ 9 w 30"/>
                    <a:gd name="T45" fmla="*/ 0 h 22"/>
                    <a:gd name="T46" fmla="*/ 9 w 30"/>
                    <a:gd name="T47" fmla="*/ 0 h 22"/>
                    <a:gd name="T48" fmla="*/ 9 w 30"/>
                    <a:gd name="T49" fmla="*/ 0 h 22"/>
                    <a:gd name="T50" fmla="*/ 9 w 30"/>
                    <a:gd name="T51" fmla="*/ 0 h 22"/>
                    <a:gd name="T52" fmla="*/ 9 w 30"/>
                    <a:gd name="T53" fmla="*/ 0 h 22"/>
                    <a:gd name="T54" fmla="*/ 9 w 30"/>
                    <a:gd name="T55" fmla="*/ 0 h 22"/>
                    <a:gd name="T56" fmla="*/ 9 w 30"/>
                    <a:gd name="T57" fmla="*/ 0 h 22"/>
                    <a:gd name="T58" fmla="*/ 0 w 30"/>
                    <a:gd name="T59" fmla="*/ 5 h 22"/>
                    <a:gd name="T60" fmla="*/ 0 w 30"/>
                    <a:gd name="T61" fmla="*/ 5 h 22"/>
                    <a:gd name="T62" fmla="*/ 0 w 30"/>
                    <a:gd name="T63" fmla="*/ 5 h 22"/>
                    <a:gd name="T64" fmla="*/ 6 w 30"/>
                    <a:gd name="T65" fmla="*/ 14 h 22"/>
                    <a:gd name="T66" fmla="*/ 6 w 30"/>
                    <a:gd name="T67" fmla="*/ 14 h 22"/>
                    <a:gd name="T68" fmla="*/ 6 w 30"/>
                    <a:gd name="T69" fmla="*/ 14 h 22"/>
                    <a:gd name="T70" fmla="*/ 6 w 30"/>
                    <a:gd name="T71" fmla="*/ 14 h 22"/>
                    <a:gd name="T72" fmla="*/ 6 w 30"/>
                    <a:gd name="T73" fmla="*/ 14 h 22"/>
                    <a:gd name="T74" fmla="*/ 6 w 30"/>
                    <a:gd name="T75" fmla="*/ 14 h 22"/>
                    <a:gd name="T76" fmla="*/ 6 w 30"/>
                    <a:gd name="T77" fmla="*/ 14 h 22"/>
                    <a:gd name="T78" fmla="*/ 6 w 30"/>
                    <a:gd name="T79" fmla="*/ 14 h 22"/>
                    <a:gd name="T80" fmla="*/ 6 w 30"/>
                    <a:gd name="T81" fmla="*/ 14 h 22"/>
                    <a:gd name="T82" fmla="*/ 13 w 30"/>
                    <a:gd name="T83" fmla="*/ 22 h 22"/>
                    <a:gd name="T84" fmla="*/ 13 w 30"/>
                    <a:gd name="T85" fmla="*/ 22 h 22"/>
                    <a:gd name="T86" fmla="*/ 13 w 30"/>
                    <a:gd name="T87" fmla="*/ 22 h 22"/>
                    <a:gd name="T88" fmla="*/ 13 w 30"/>
                    <a:gd name="T89" fmla="*/ 22 h 22"/>
                    <a:gd name="T90" fmla="*/ 13 w 30"/>
                    <a:gd name="T91" fmla="*/ 22 h 22"/>
                    <a:gd name="T92" fmla="*/ 13 w 30"/>
                    <a:gd name="T93" fmla="*/ 22 h 22"/>
                    <a:gd name="T94" fmla="*/ 13 w 30"/>
                    <a:gd name="T95" fmla="*/ 22 h 22"/>
                    <a:gd name="T96" fmla="*/ 21 w 30"/>
                    <a:gd name="T97" fmla="*/ 15 h 22"/>
                    <a:gd name="T98" fmla="*/ 21 w 30"/>
                    <a:gd name="T99" fmla="*/ 15 h 22"/>
                    <a:gd name="T100" fmla="*/ 21 w 30"/>
                    <a:gd name="T101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30" h="22">
                      <a:moveTo>
                        <a:pt x="21" y="15"/>
                      </a:moveTo>
                      <a:lnTo>
                        <a:pt x="21" y="15"/>
                      </a:lnTo>
                      <a:lnTo>
                        <a:pt x="21" y="15"/>
                      </a:lnTo>
                      <a:lnTo>
                        <a:pt x="21" y="15"/>
                      </a:lnTo>
                      <a:lnTo>
                        <a:pt x="21" y="15"/>
                      </a:lnTo>
                      <a:lnTo>
                        <a:pt x="21" y="15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30" y="10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23" y="1"/>
                      </a:lnTo>
                      <a:lnTo>
                        <a:pt x="15" y="8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21" y="15"/>
                      </a:lnTo>
                      <a:lnTo>
                        <a:pt x="21" y="15"/>
                      </a:lnTo>
                      <a:lnTo>
                        <a:pt x="21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37" name="Freeform 781">
                  <a:extLst>
                    <a:ext uri="{FF2B5EF4-FFF2-40B4-BE49-F238E27FC236}">
                      <a16:creationId xmlns:a16="http://schemas.microsoft.com/office/drawing/2014/main" id="{82E369F2-BD58-4B70-9D1C-F636361618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8" y="2378"/>
                  <a:ext cx="9" cy="9"/>
                </a:xfrm>
                <a:custGeom>
                  <a:avLst/>
                  <a:gdLst>
                    <a:gd name="T0" fmla="*/ 20 w 28"/>
                    <a:gd name="T1" fmla="*/ 22 h 28"/>
                    <a:gd name="T2" fmla="*/ 20 w 28"/>
                    <a:gd name="T3" fmla="*/ 22 h 28"/>
                    <a:gd name="T4" fmla="*/ 20 w 28"/>
                    <a:gd name="T5" fmla="*/ 22 h 28"/>
                    <a:gd name="T6" fmla="*/ 20 w 28"/>
                    <a:gd name="T7" fmla="*/ 22 h 28"/>
                    <a:gd name="T8" fmla="*/ 20 w 28"/>
                    <a:gd name="T9" fmla="*/ 22 h 28"/>
                    <a:gd name="T10" fmla="*/ 20 w 28"/>
                    <a:gd name="T11" fmla="*/ 22 h 28"/>
                    <a:gd name="T12" fmla="*/ 20 w 28"/>
                    <a:gd name="T13" fmla="*/ 22 h 28"/>
                    <a:gd name="T14" fmla="*/ 28 w 28"/>
                    <a:gd name="T15" fmla="*/ 16 h 28"/>
                    <a:gd name="T16" fmla="*/ 28 w 28"/>
                    <a:gd name="T17" fmla="*/ 16 h 28"/>
                    <a:gd name="T18" fmla="*/ 28 w 28"/>
                    <a:gd name="T19" fmla="*/ 16 h 28"/>
                    <a:gd name="T20" fmla="*/ 16 w 28"/>
                    <a:gd name="T21" fmla="*/ 0 h 28"/>
                    <a:gd name="T22" fmla="*/ 16 w 28"/>
                    <a:gd name="T23" fmla="*/ 0 h 28"/>
                    <a:gd name="T24" fmla="*/ 16 w 28"/>
                    <a:gd name="T25" fmla="*/ 0 h 28"/>
                    <a:gd name="T26" fmla="*/ 16 w 28"/>
                    <a:gd name="T27" fmla="*/ 0 h 28"/>
                    <a:gd name="T28" fmla="*/ 16 w 28"/>
                    <a:gd name="T29" fmla="*/ 0 h 28"/>
                    <a:gd name="T30" fmla="*/ 16 w 28"/>
                    <a:gd name="T31" fmla="*/ 0 h 28"/>
                    <a:gd name="T32" fmla="*/ 7 w 28"/>
                    <a:gd name="T33" fmla="*/ 6 h 28"/>
                    <a:gd name="T34" fmla="*/ 7 w 28"/>
                    <a:gd name="T35" fmla="*/ 6 h 28"/>
                    <a:gd name="T36" fmla="*/ 7 w 28"/>
                    <a:gd name="T37" fmla="*/ 6 h 28"/>
                    <a:gd name="T38" fmla="*/ 7 w 28"/>
                    <a:gd name="T39" fmla="*/ 6 h 28"/>
                    <a:gd name="T40" fmla="*/ 7 w 28"/>
                    <a:gd name="T41" fmla="*/ 6 h 28"/>
                    <a:gd name="T42" fmla="*/ 7 w 28"/>
                    <a:gd name="T43" fmla="*/ 6 h 28"/>
                    <a:gd name="T44" fmla="*/ 7 w 28"/>
                    <a:gd name="T45" fmla="*/ 6 h 28"/>
                    <a:gd name="T46" fmla="*/ 7 w 28"/>
                    <a:gd name="T47" fmla="*/ 6 h 28"/>
                    <a:gd name="T48" fmla="*/ 7 w 28"/>
                    <a:gd name="T49" fmla="*/ 6 h 28"/>
                    <a:gd name="T50" fmla="*/ 7 w 28"/>
                    <a:gd name="T51" fmla="*/ 6 h 28"/>
                    <a:gd name="T52" fmla="*/ 0 w 28"/>
                    <a:gd name="T53" fmla="*/ 13 h 28"/>
                    <a:gd name="T54" fmla="*/ 0 w 28"/>
                    <a:gd name="T55" fmla="*/ 13 h 28"/>
                    <a:gd name="T56" fmla="*/ 0 w 28"/>
                    <a:gd name="T57" fmla="*/ 13 h 28"/>
                    <a:gd name="T58" fmla="*/ 0 w 28"/>
                    <a:gd name="T59" fmla="*/ 13 h 28"/>
                    <a:gd name="T60" fmla="*/ 0 w 28"/>
                    <a:gd name="T61" fmla="*/ 13 h 28"/>
                    <a:gd name="T62" fmla="*/ 0 w 28"/>
                    <a:gd name="T63" fmla="*/ 13 h 28"/>
                    <a:gd name="T64" fmla="*/ 0 w 28"/>
                    <a:gd name="T65" fmla="*/ 13 h 28"/>
                    <a:gd name="T66" fmla="*/ 0 w 28"/>
                    <a:gd name="T67" fmla="*/ 13 h 28"/>
                    <a:gd name="T68" fmla="*/ 0 w 28"/>
                    <a:gd name="T69" fmla="*/ 13 h 28"/>
                    <a:gd name="T70" fmla="*/ 0 w 28"/>
                    <a:gd name="T71" fmla="*/ 13 h 28"/>
                    <a:gd name="T72" fmla="*/ 0 w 28"/>
                    <a:gd name="T73" fmla="*/ 13 h 28"/>
                    <a:gd name="T74" fmla="*/ 0 w 28"/>
                    <a:gd name="T75" fmla="*/ 13 h 28"/>
                    <a:gd name="T76" fmla="*/ 13 w 28"/>
                    <a:gd name="T77" fmla="*/ 28 h 28"/>
                    <a:gd name="T78" fmla="*/ 13 w 28"/>
                    <a:gd name="T79" fmla="*/ 28 h 28"/>
                    <a:gd name="T80" fmla="*/ 13 w 28"/>
                    <a:gd name="T81" fmla="*/ 28 h 28"/>
                    <a:gd name="T82" fmla="*/ 13 w 28"/>
                    <a:gd name="T83" fmla="*/ 28 h 28"/>
                    <a:gd name="T84" fmla="*/ 13 w 28"/>
                    <a:gd name="T85" fmla="*/ 28 h 28"/>
                    <a:gd name="T86" fmla="*/ 13 w 28"/>
                    <a:gd name="T87" fmla="*/ 28 h 28"/>
                    <a:gd name="T88" fmla="*/ 13 w 28"/>
                    <a:gd name="T89" fmla="*/ 28 h 28"/>
                    <a:gd name="T90" fmla="*/ 20 w 28"/>
                    <a:gd name="T91" fmla="*/ 22 h 28"/>
                    <a:gd name="T92" fmla="*/ 20 w 28"/>
                    <a:gd name="T93" fmla="*/ 22 h 28"/>
                    <a:gd name="T94" fmla="*/ 20 w 28"/>
                    <a:gd name="T95" fmla="*/ 2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8" h="28">
                      <a:moveTo>
                        <a:pt x="20" y="22"/>
                      </a:move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0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38" name="Freeform 782">
                  <a:extLst>
                    <a:ext uri="{FF2B5EF4-FFF2-40B4-BE49-F238E27FC236}">
                      <a16:creationId xmlns:a16="http://schemas.microsoft.com/office/drawing/2014/main" id="{A0C2D76B-CC8C-44D4-818A-6D5EC0ACCF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8" y="2387"/>
                  <a:ext cx="7" cy="8"/>
                </a:xfrm>
                <a:custGeom>
                  <a:avLst/>
                  <a:gdLst>
                    <a:gd name="T0" fmla="*/ 14 w 22"/>
                    <a:gd name="T1" fmla="*/ 23 h 23"/>
                    <a:gd name="T2" fmla="*/ 14 w 22"/>
                    <a:gd name="T3" fmla="*/ 23 h 23"/>
                    <a:gd name="T4" fmla="*/ 14 w 22"/>
                    <a:gd name="T5" fmla="*/ 23 h 23"/>
                    <a:gd name="T6" fmla="*/ 22 w 22"/>
                    <a:gd name="T7" fmla="*/ 17 h 23"/>
                    <a:gd name="T8" fmla="*/ 22 w 22"/>
                    <a:gd name="T9" fmla="*/ 17 h 23"/>
                    <a:gd name="T10" fmla="*/ 22 w 22"/>
                    <a:gd name="T11" fmla="*/ 17 h 23"/>
                    <a:gd name="T12" fmla="*/ 22 w 22"/>
                    <a:gd name="T13" fmla="*/ 17 h 23"/>
                    <a:gd name="T14" fmla="*/ 17 w 22"/>
                    <a:gd name="T15" fmla="*/ 8 h 23"/>
                    <a:gd name="T16" fmla="*/ 17 w 22"/>
                    <a:gd name="T17" fmla="*/ 8 h 23"/>
                    <a:gd name="T18" fmla="*/ 17 w 22"/>
                    <a:gd name="T19" fmla="*/ 8 h 23"/>
                    <a:gd name="T20" fmla="*/ 17 w 22"/>
                    <a:gd name="T21" fmla="*/ 8 h 23"/>
                    <a:gd name="T22" fmla="*/ 17 w 22"/>
                    <a:gd name="T23" fmla="*/ 8 h 23"/>
                    <a:gd name="T24" fmla="*/ 17 w 22"/>
                    <a:gd name="T25" fmla="*/ 8 h 23"/>
                    <a:gd name="T26" fmla="*/ 17 w 22"/>
                    <a:gd name="T27" fmla="*/ 8 h 23"/>
                    <a:gd name="T28" fmla="*/ 17 w 22"/>
                    <a:gd name="T29" fmla="*/ 8 h 23"/>
                    <a:gd name="T30" fmla="*/ 17 w 22"/>
                    <a:gd name="T31" fmla="*/ 8 h 23"/>
                    <a:gd name="T32" fmla="*/ 17 w 22"/>
                    <a:gd name="T33" fmla="*/ 8 h 23"/>
                    <a:gd name="T34" fmla="*/ 17 w 22"/>
                    <a:gd name="T35" fmla="*/ 8 h 23"/>
                    <a:gd name="T36" fmla="*/ 10 w 22"/>
                    <a:gd name="T37" fmla="*/ 0 h 23"/>
                    <a:gd name="T38" fmla="*/ 10 w 22"/>
                    <a:gd name="T39" fmla="*/ 0 h 23"/>
                    <a:gd name="T40" fmla="*/ 10 w 22"/>
                    <a:gd name="T41" fmla="*/ 0 h 23"/>
                    <a:gd name="T42" fmla="*/ 10 w 22"/>
                    <a:gd name="T43" fmla="*/ 0 h 23"/>
                    <a:gd name="T44" fmla="*/ 10 w 22"/>
                    <a:gd name="T45" fmla="*/ 0 h 23"/>
                    <a:gd name="T46" fmla="*/ 1 w 22"/>
                    <a:gd name="T47" fmla="*/ 7 h 23"/>
                    <a:gd name="T48" fmla="*/ 1 w 22"/>
                    <a:gd name="T49" fmla="*/ 7 h 23"/>
                    <a:gd name="T50" fmla="*/ 1 w 22"/>
                    <a:gd name="T51" fmla="*/ 7 h 23"/>
                    <a:gd name="T52" fmla="*/ 1 w 22"/>
                    <a:gd name="T53" fmla="*/ 7 h 23"/>
                    <a:gd name="T54" fmla="*/ 1 w 22"/>
                    <a:gd name="T55" fmla="*/ 7 h 23"/>
                    <a:gd name="T56" fmla="*/ 1 w 22"/>
                    <a:gd name="T57" fmla="*/ 7 h 23"/>
                    <a:gd name="T58" fmla="*/ 1 w 22"/>
                    <a:gd name="T59" fmla="*/ 7 h 23"/>
                    <a:gd name="T60" fmla="*/ 1 w 22"/>
                    <a:gd name="T61" fmla="*/ 7 h 23"/>
                    <a:gd name="T62" fmla="*/ 1 w 22"/>
                    <a:gd name="T63" fmla="*/ 7 h 23"/>
                    <a:gd name="T64" fmla="*/ 0 w 22"/>
                    <a:gd name="T65" fmla="*/ 21 h 23"/>
                    <a:gd name="T66" fmla="*/ 0 w 22"/>
                    <a:gd name="T67" fmla="*/ 21 h 23"/>
                    <a:gd name="T68" fmla="*/ 0 w 22"/>
                    <a:gd name="T69" fmla="*/ 21 h 23"/>
                    <a:gd name="T70" fmla="*/ 0 w 22"/>
                    <a:gd name="T71" fmla="*/ 21 h 23"/>
                    <a:gd name="T72" fmla="*/ 0 w 22"/>
                    <a:gd name="T73" fmla="*/ 21 h 23"/>
                    <a:gd name="T74" fmla="*/ 0 w 22"/>
                    <a:gd name="T75" fmla="*/ 21 h 23"/>
                    <a:gd name="T76" fmla="*/ 0 w 22"/>
                    <a:gd name="T77" fmla="*/ 21 h 23"/>
                    <a:gd name="T78" fmla="*/ 0 w 22"/>
                    <a:gd name="T79" fmla="*/ 21 h 23"/>
                    <a:gd name="T80" fmla="*/ 0 w 22"/>
                    <a:gd name="T81" fmla="*/ 21 h 23"/>
                    <a:gd name="T82" fmla="*/ 0 w 22"/>
                    <a:gd name="T83" fmla="*/ 21 h 23"/>
                    <a:gd name="T84" fmla="*/ 14 w 22"/>
                    <a:gd name="T85" fmla="*/ 23 h 23"/>
                    <a:gd name="T86" fmla="*/ 14 w 22"/>
                    <a:gd name="T87" fmla="*/ 23 h 23"/>
                    <a:gd name="T88" fmla="*/ 14 w 22"/>
                    <a:gd name="T89" fmla="*/ 23 h 23"/>
                    <a:gd name="T90" fmla="*/ 14 w 22"/>
                    <a:gd name="T91" fmla="*/ 23 h 23"/>
                    <a:gd name="T92" fmla="*/ 14 w 22"/>
                    <a:gd name="T93" fmla="*/ 23 h 23"/>
                    <a:gd name="T94" fmla="*/ 14 w 22"/>
                    <a:gd name="T95" fmla="*/ 23 h 23"/>
                    <a:gd name="T96" fmla="*/ 14 w 22"/>
                    <a:gd name="T97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2" h="23">
                      <a:moveTo>
                        <a:pt x="14" y="23"/>
                      </a:moveTo>
                      <a:lnTo>
                        <a:pt x="14" y="23"/>
                      </a:lnTo>
                      <a:lnTo>
                        <a:pt x="14" y="23"/>
                      </a:lnTo>
                      <a:lnTo>
                        <a:pt x="22" y="17"/>
                      </a:lnTo>
                      <a:lnTo>
                        <a:pt x="22" y="17"/>
                      </a:lnTo>
                      <a:lnTo>
                        <a:pt x="22" y="17"/>
                      </a:lnTo>
                      <a:lnTo>
                        <a:pt x="22" y="17"/>
                      </a:lnTo>
                      <a:lnTo>
                        <a:pt x="17" y="8"/>
                      </a:lnTo>
                      <a:lnTo>
                        <a:pt x="17" y="8"/>
                      </a:lnTo>
                      <a:lnTo>
                        <a:pt x="17" y="8"/>
                      </a:lnTo>
                      <a:lnTo>
                        <a:pt x="17" y="8"/>
                      </a:lnTo>
                      <a:lnTo>
                        <a:pt x="17" y="8"/>
                      </a:lnTo>
                      <a:lnTo>
                        <a:pt x="17" y="8"/>
                      </a:lnTo>
                      <a:lnTo>
                        <a:pt x="17" y="8"/>
                      </a:lnTo>
                      <a:lnTo>
                        <a:pt x="17" y="8"/>
                      </a:lnTo>
                      <a:lnTo>
                        <a:pt x="17" y="8"/>
                      </a:lnTo>
                      <a:lnTo>
                        <a:pt x="17" y="8"/>
                      </a:lnTo>
                      <a:lnTo>
                        <a:pt x="17" y="8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1" y="7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4" y="23"/>
                      </a:lnTo>
                      <a:lnTo>
                        <a:pt x="14" y="23"/>
                      </a:lnTo>
                      <a:lnTo>
                        <a:pt x="14" y="23"/>
                      </a:lnTo>
                      <a:lnTo>
                        <a:pt x="14" y="23"/>
                      </a:lnTo>
                      <a:lnTo>
                        <a:pt x="14" y="23"/>
                      </a:lnTo>
                      <a:lnTo>
                        <a:pt x="14" y="23"/>
                      </a:lnTo>
                      <a:lnTo>
                        <a:pt x="14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39" name="Freeform 783">
                  <a:extLst>
                    <a:ext uri="{FF2B5EF4-FFF2-40B4-BE49-F238E27FC236}">
                      <a16:creationId xmlns:a16="http://schemas.microsoft.com/office/drawing/2014/main" id="{FAB6E1B9-0D15-4F9E-A653-54E8BE7741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5" y="2388"/>
                  <a:ext cx="7" cy="8"/>
                </a:xfrm>
                <a:custGeom>
                  <a:avLst/>
                  <a:gdLst>
                    <a:gd name="T0" fmla="*/ 21 w 22"/>
                    <a:gd name="T1" fmla="*/ 16 h 22"/>
                    <a:gd name="T2" fmla="*/ 21 w 22"/>
                    <a:gd name="T3" fmla="*/ 16 h 22"/>
                    <a:gd name="T4" fmla="*/ 21 w 22"/>
                    <a:gd name="T5" fmla="*/ 16 h 22"/>
                    <a:gd name="T6" fmla="*/ 21 w 22"/>
                    <a:gd name="T7" fmla="*/ 16 h 22"/>
                    <a:gd name="T8" fmla="*/ 21 w 22"/>
                    <a:gd name="T9" fmla="*/ 16 h 22"/>
                    <a:gd name="T10" fmla="*/ 21 w 22"/>
                    <a:gd name="T11" fmla="*/ 16 h 22"/>
                    <a:gd name="T12" fmla="*/ 21 w 22"/>
                    <a:gd name="T13" fmla="*/ 16 h 22"/>
                    <a:gd name="T14" fmla="*/ 21 w 22"/>
                    <a:gd name="T15" fmla="*/ 16 h 22"/>
                    <a:gd name="T16" fmla="*/ 21 w 22"/>
                    <a:gd name="T17" fmla="*/ 16 h 22"/>
                    <a:gd name="T18" fmla="*/ 14 w 22"/>
                    <a:gd name="T19" fmla="*/ 8 h 22"/>
                    <a:gd name="T20" fmla="*/ 22 w 22"/>
                    <a:gd name="T21" fmla="*/ 1 h 22"/>
                    <a:gd name="T22" fmla="*/ 22 w 22"/>
                    <a:gd name="T23" fmla="*/ 1 h 22"/>
                    <a:gd name="T24" fmla="*/ 22 w 22"/>
                    <a:gd name="T25" fmla="*/ 1 h 22"/>
                    <a:gd name="T26" fmla="*/ 22 w 22"/>
                    <a:gd name="T27" fmla="*/ 1 h 22"/>
                    <a:gd name="T28" fmla="*/ 22 w 22"/>
                    <a:gd name="T29" fmla="*/ 1 h 22"/>
                    <a:gd name="T30" fmla="*/ 22 w 22"/>
                    <a:gd name="T31" fmla="*/ 1 h 22"/>
                    <a:gd name="T32" fmla="*/ 14 w 22"/>
                    <a:gd name="T33" fmla="*/ 8 h 22"/>
                    <a:gd name="T34" fmla="*/ 14 w 22"/>
                    <a:gd name="T35" fmla="*/ 8 h 22"/>
                    <a:gd name="T36" fmla="*/ 14 w 22"/>
                    <a:gd name="T37" fmla="*/ 8 h 22"/>
                    <a:gd name="T38" fmla="*/ 14 w 22"/>
                    <a:gd name="T39" fmla="*/ 8 h 22"/>
                    <a:gd name="T40" fmla="*/ 14 w 22"/>
                    <a:gd name="T41" fmla="*/ 8 h 22"/>
                    <a:gd name="T42" fmla="*/ 14 w 22"/>
                    <a:gd name="T43" fmla="*/ 8 h 22"/>
                    <a:gd name="T44" fmla="*/ 8 w 22"/>
                    <a:gd name="T45" fmla="*/ 0 h 22"/>
                    <a:gd name="T46" fmla="*/ 8 w 22"/>
                    <a:gd name="T47" fmla="*/ 0 h 22"/>
                    <a:gd name="T48" fmla="*/ 8 w 22"/>
                    <a:gd name="T49" fmla="*/ 0 h 22"/>
                    <a:gd name="T50" fmla="*/ 8 w 22"/>
                    <a:gd name="T51" fmla="*/ 0 h 22"/>
                    <a:gd name="T52" fmla="*/ 0 w 22"/>
                    <a:gd name="T53" fmla="*/ 5 h 22"/>
                    <a:gd name="T54" fmla="*/ 0 w 22"/>
                    <a:gd name="T55" fmla="*/ 5 h 22"/>
                    <a:gd name="T56" fmla="*/ 0 w 22"/>
                    <a:gd name="T57" fmla="*/ 5 h 22"/>
                    <a:gd name="T58" fmla="*/ 5 w 22"/>
                    <a:gd name="T59" fmla="*/ 14 h 22"/>
                    <a:gd name="T60" fmla="*/ 5 w 22"/>
                    <a:gd name="T61" fmla="*/ 14 h 22"/>
                    <a:gd name="T62" fmla="*/ 5 w 22"/>
                    <a:gd name="T63" fmla="*/ 14 h 22"/>
                    <a:gd name="T64" fmla="*/ 5 w 22"/>
                    <a:gd name="T65" fmla="*/ 14 h 22"/>
                    <a:gd name="T66" fmla="*/ 5 w 22"/>
                    <a:gd name="T67" fmla="*/ 14 h 22"/>
                    <a:gd name="T68" fmla="*/ 5 w 22"/>
                    <a:gd name="T69" fmla="*/ 14 h 22"/>
                    <a:gd name="T70" fmla="*/ 5 w 22"/>
                    <a:gd name="T71" fmla="*/ 14 h 22"/>
                    <a:gd name="T72" fmla="*/ 5 w 22"/>
                    <a:gd name="T73" fmla="*/ 14 h 22"/>
                    <a:gd name="T74" fmla="*/ 5 w 22"/>
                    <a:gd name="T75" fmla="*/ 14 h 22"/>
                    <a:gd name="T76" fmla="*/ 5 w 22"/>
                    <a:gd name="T77" fmla="*/ 14 h 22"/>
                    <a:gd name="T78" fmla="*/ 5 w 22"/>
                    <a:gd name="T79" fmla="*/ 14 h 22"/>
                    <a:gd name="T80" fmla="*/ 11 w 22"/>
                    <a:gd name="T81" fmla="*/ 22 h 22"/>
                    <a:gd name="T82" fmla="*/ 11 w 22"/>
                    <a:gd name="T83" fmla="*/ 22 h 22"/>
                    <a:gd name="T84" fmla="*/ 11 w 22"/>
                    <a:gd name="T85" fmla="*/ 22 h 22"/>
                    <a:gd name="T86" fmla="*/ 11 w 22"/>
                    <a:gd name="T87" fmla="*/ 22 h 22"/>
                    <a:gd name="T88" fmla="*/ 11 w 22"/>
                    <a:gd name="T89" fmla="*/ 22 h 22"/>
                    <a:gd name="T90" fmla="*/ 11 w 22"/>
                    <a:gd name="T91" fmla="*/ 22 h 22"/>
                    <a:gd name="T92" fmla="*/ 11 w 22"/>
                    <a:gd name="T93" fmla="*/ 22 h 22"/>
                    <a:gd name="T94" fmla="*/ 21 w 22"/>
                    <a:gd name="T95" fmla="*/ 1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2" h="22">
                      <a:moveTo>
                        <a:pt x="21" y="16"/>
                      </a:move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14" y="8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22" y="1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5" y="14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11" y="22"/>
                      </a:lnTo>
                      <a:lnTo>
                        <a:pt x="21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40" name="Freeform 784">
                  <a:extLst>
                    <a:ext uri="{FF2B5EF4-FFF2-40B4-BE49-F238E27FC236}">
                      <a16:creationId xmlns:a16="http://schemas.microsoft.com/office/drawing/2014/main" id="{749D7577-D591-4A35-9E90-7E5A4C3C57A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0" y="2389"/>
                  <a:ext cx="10" cy="10"/>
                </a:xfrm>
                <a:custGeom>
                  <a:avLst/>
                  <a:gdLst>
                    <a:gd name="T0" fmla="*/ 21 w 30"/>
                    <a:gd name="T1" fmla="*/ 23 h 28"/>
                    <a:gd name="T2" fmla="*/ 21 w 30"/>
                    <a:gd name="T3" fmla="*/ 23 h 28"/>
                    <a:gd name="T4" fmla="*/ 21 w 30"/>
                    <a:gd name="T5" fmla="*/ 23 h 28"/>
                    <a:gd name="T6" fmla="*/ 21 w 30"/>
                    <a:gd name="T7" fmla="*/ 23 h 28"/>
                    <a:gd name="T8" fmla="*/ 21 w 30"/>
                    <a:gd name="T9" fmla="*/ 23 h 28"/>
                    <a:gd name="T10" fmla="*/ 21 w 30"/>
                    <a:gd name="T11" fmla="*/ 23 h 28"/>
                    <a:gd name="T12" fmla="*/ 21 w 30"/>
                    <a:gd name="T13" fmla="*/ 23 h 28"/>
                    <a:gd name="T14" fmla="*/ 30 w 30"/>
                    <a:gd name="T15" fmla="*/ 17 h 28"/>
                    <a:gd name="T16" fmla="*/ 30 w 30"/>
                    <a:gd name="T17" fmla="*/ 17 h 28"/>
                    <a:gd name="T18" fmla="*/ 30 w 30"/>
                    <a:gd name="T19" fmla="*/ 17 h 28"/>
                    <a:gd name="T20" fmla="*/ 30 w 30"/>
                    <a:gd name="T21" fmla="*/ 17 h 28"/>
                    <a:gd name="T22" fmla="*/ 30 w 30"/>
                    <a:gd name="T23" fmla="*/ 17 h 28"/>
                    <a:gd name="T24" fmla="*/ 30 w 30"/>
                    <a:gd name="T25" fmla="*/ 17 h 28"/>
                    <a:gd name="T26" fmla="*/ 30 w 30"/>
                    <a:gd name="T27" fmla="*/ 17 h 28"/>
                    <a:gd name="T28" fmla="*/ 17 w 30"/>
                    <a:gd name="T29" fmla="*/ 0 h 28"/>
                    <a:gd name="T30" fmla="*/ 17 w 30"/>
                    <a:gd name="T31" fmla="*/ 0 h 28"/>
                    <a:gd name="T32" fmla="*/ 17 w 30"/>
                    <a:gd name="T33" fmla="*/ 0 h 28"/>
                    <a:gd name="T34" fmla="*/ 17 w 30"/>
                    <a:gd name="T35" fmla="*/ 0 h 28"/>
                    <a:gd name="T36" fmla="*/ 17 w 30"/>
                    <a:gd name="T37" fmla="*/ 0 h 28"/>
                    <a:gd name="T38" fmla="*/ 17 w 30"/>
                    <a:gd name="T39" fmla="*/ 0 h 28"/>
                    <a:gd name="T40" fmla="*/ 9 w 30"/>
                    <a:gd name="T41" fmla="*/ 6 h 28"/>
                    <a:gd name="T42" fmla="*/ 9 w 30"/>
                    <a:gd name="T43" fmla="*/ 6 h 28"/>
                    <a:gd name="T44" fmla="*/ 9 w 30"/>
                    <a:gd name="T45" fmla="*/ 6 h 28"/>
                    <a:gd name="T46" fmla="*/ 9 w 30"/>
                    <a:gd name="T47" fmla="*/ 6 h 28"/>
                    <a:gd name="T48" fmla="*/ 9 w 30"/>
                    <a:gd name="T49" fmla="*/ 6 h 28"/>
                    <a:gd name="T50" fmla="*/ 9 w 30"/>
                    <a:gd name="T51" fmla="*/ 6 h 28"/>
                    <a:gd name="T52" fmla="*/ 9 w 30"/>
                    <a:gd name="T53" fmla="*/ 6 h 28"/>
                    <a:gd name="T54" fmla="*/ 0 w 30"/>
                    <a:gd name="T55" fmla="*/ 13 h 28"/>
                    <a:gd name="T56" fmla="*/ 0 w 30"/>
                    <a:gd name="T57" fmla="*/ 13 h 28"/>
                    <a:gd name="T58" fmla="*/ 0 w 30"/>
                    <a:gd name="T59" fmla="*/ 13 h 28"/>
                    <a:gd name="T60" fmla="*/ 0 w 30"/>
                    <a:gd name="T61" fmla="*/ 13 h 28"/>
                    <a:gd name="T62" fmla="*/ 0 w 30"/>
                    <a:gd name="T63" fmla="*/ 13 h 28"/>
                    <a:gd name="T64" fmla="*/ 0 w 30"/>
                    <a:gd name="T65" fmla="*/ 13 h 28"/>
                    <a:gd name="T66" fmla="*/ 0 w 30"/>
                    <a:gd name="T67" fmla="*/ 13 h 28"/>
                    <a:gd name="T68" fmla="*/ 0 w 30"/>
                    <a:gd name="T69" fmla="*/ 13 h 28"/>
                    <a:gd name="T70" fmla="*/ 0 w 30"/>
                    <a:gd name="T71" fmla="*/ 13 h 28"/>
                    <a:gd name="T72" fmla="*/ 0 w 30"/>
                    <a:gd name="T73" fmla="*/ 13 h 28"/>
                    <a:gd name="T74" fmla="*/ 0 w 30"/>
                    <a:gd name="T75" fmla="*/ 13 h 28"/>
                    <a:gd name="T76" fmla="*/ 0 w 30"/>
                    <a:gd name="T77" fmla="*/ 13 h 28"/>
                    <a:gd name="T78" fmla="*/ 0 w 30"/>
                    <a:gd name="T79" fmla="*/ 13 h 28"/>
                    <a:gd name="T80" fmla="*/ 13 w 30"/>
                    <a:gd name="T81" fmla="*/ 28 h 28"/>
                    <a:gd name="T82" fmla="*/ 13 w 30"/>
                    <a:gd name="T83" fmla="*/ 28 h 28"/>
                    <a:gd name="T84" fmla="*/ 13 w 30"/>
                    <a:gd name="T85" fmla="*/ 28 h 28"/>
                    <a:gd name="T86" fmla="*/ 13 w 30"/>
                    <a:gd name="T87" fmla="*/ 28 h 28"/>
                    <a:gd name="T88" fmla="*/ 13 w 30"/>
                    <a:gd name="T89" fmla="*/ 28 h 28"/>
                    <a:gd name="T90" fmla="*/ 13 w 30"/>
                    <a:gd name="T91" fmla="*/ 28 h 28"/>
                    <a:gd name="T92" fmla="*/ 13 w 30"/>
                    <a:gd name="T93" fmla="*/ 28 h 28"/>
                    <a:gd name="T94" fmla="*/ 13 w 30"/>
                    <a:gd name="T95" fmla="*/ 28 h 28"/>
                    <a:gd name="T96" fmla="*/ 13 w 30"/>
                    <a:gd name="T97" fmla="*/ 28 h 28"/>
                    <a:gd name="T98" fmla="*/ 13 w 30"/>
                    <a:gd name="T99" fmla="*/ 28 h 28"/>
                    <a:gd name="T100" fmla="*/ 13 w 30"/>
                    <a:gd name="T101" fmla="*/ 28 h 28"/>
                    <a:gd name="T102" fmla="*/ 13 w 30"/>
                    <a:gd name="T103" fmla="*/ 28 h 28"/>
                    <a:gd name="T104" fmla="*/ 21 w 30"/>
                    <a:gd name="T105" fmla="*/ 23 h 28"/>
                    <a:gd name="T106" fmla="*/ 21 w 30"/>
                    <a:gd name="T107" fmla="*/ 23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0" h="28">
                      <a:moveTo>
                        <a:pt x="21" y="23"/>
                      </a:move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9" y="6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21" y="23"/>
                      </a:lnTo>
                      <a:lnTo>
                        <a:pt x="21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41" name="Freeform 785">
                  <a:extLst>
                    <a:ext uri="{FF2B5EF4-FFF2-40B4-BE49-F238E27FC236}">
                      <a16:creationId xmlns:a16="http://schemas.microsoft.com/office/drawing/2014/main" id="{61C4FA5D-B49E-4FB1-8078-F1B7DF70C3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0" y="2383"/>
                  <a:ext cx="10" cy="8"/>
                </a:xfrm>
                <a:custGeom>
                  <a:avLst/>
                  <a:gdLst>
                    <a:gd name="T0" fmla="*/ 13 w 29"/>
                    <a:gd name="T1" fmla="*/ 23 h 23"/>
                    <a:gd name="T2" fmla="*/ 21 w 29"/>
                    <a:gd name="T3" fmla="*/ 16 h 23"/>
                    <a:gd name="T4" fmla="*/ 21 w 29"/>
                    <a:gd name="T5" fmla="*/ 16 h 23"/>
                    <a:gd name="T6" fmla="*/ 21 w 29"/>
                    <a:gd name="T7" fmla="*/ 16 h 23"/>
                    <a:gd name="T8" fmla="*/ 21 w 29"/>
                    <a:gd name="T9" fmla="*/ 16 h 23"/>
                    <a:gd name="T10" fmla="*/ 21 w 29"/>
                    <a:gd name="T11" fmla="*/ 16 h 23"/>
                    <a:gd name="T12" fmla="*/ 21 w 29"/>
                    <a:gd name="T13" fmla="*/ 16 h 23"/>
                    <a:gd name="T14" fmla="*/ 21 w 29"/>
                    <a:gd name="T15" fmla="*/ 16 h 23"/>
                    <a:gd name="T16" fmla="*/ 21 w 29"/>
                    <a:gd name="T17" fmla="*/ 16 h 23"/>
                    <a:gd name="T18" fmla="*/ 21 w 29"/>
                    <a:gd name="T19" fmla="*/ 16 h 23"/>
                    <a:gd name="T20" fmla="*/ 21 w 29"/>
                    <a:gd name="T21" fmla="*/ 16 h 23"/>
                    <a:gd name="T22" fmla="*/ 21 w 29"/>
                    <a:gd name="T23" fmla="*/ 16 h 23"/>
                    <a:gd name="T24" fmla="*/ 29 w 29"/>
                    <a:gd name="T25" fmla="*/ 11 h 23"/>
                    <a:gd name="T26" fmla="*/ 21 w 29"/>
                    <a:gd name="T27" fmla="*/ 16 h 23"/>
                    <a:gd name="T28" fmla="*/ 21 w 29"/>
                    <a:gd name="T29" fmla="*/ 16 h 23"/>
                    <a:gd name="T30" fmla="*/ 21 w 29"/>
                    <a:gd name="T31" fmla="*/ 16 h 23"/>
                    <a:gd name="T32" fmla="*/ 8 w 29"/>
                    <a:gd name="T33" fmla="*/ 0 h 23"/>
                    <a:gd name="T34" fmla="*/ 8 w 29"/>
                    <a:gd name="T35" fmla="*/ 0 h 23"/>
                    <a:gd name="T36" fmla="*/ 8 w 29"/>
                    <a:gd name="T37" fmla="*/ 0 h 23"/>
                    <a:gd name="T38" fmla="*/ 8 w 29"/>
                    <a:gd name="T39" fmla="*/ 0 h 23"/>
                    <a:gd name="T40" fmla="*/ 8 w 29"/>
                    <a:gd name="T41" fmla="*/ 0 h 23"/>
                    <a:gd name="T42" fmla="*/ 8 w 29"/>
                    <a:gd name="T43" fmla="*/ 0 h 23"/>
                    <a:gd name="T44" fmla="*/ 8 w 29"/>
                    <a:gd name="T45" fmla="*/ 0 h 23"/>
                    <a:gd name="T46" fmla="*/ 8 w 29"/>
                    <a:gd name="T47" fmla="*/ 0 h 23"/>
                    <a:gd name="T48" fmla="*/ 8 w 29"/>
                    <a:gd name="T49" fmla="*/ 0 h 23"/>
                    <a:gd name="T50" fmla="*/ 8 w 29"/>
                    <a:gd name="T51" fmla="*/ 0 h 23"/>
                    <a:gd name="T52" fmla="*/ 0 w 29"/>
                    <a:gd name="T53" fmla="*/ 7 h 23"/>
                    <a:gd name="T54" fmla="*/ 0 w 29"/>
                    <a:gd name="T55" fmla="*/ 7 h 23"/>
                    <a:gd name="T56" fmla="*/ 0 w 29"/>
                    <a:gd name="T57" fmla="*/ 7 h 23"/>
                    <a:gd name="T58" fmla="*/ 0 w 29"/>
                    <a:gd name="T59" fmla="*/ 7 h 23"/>
                    <a:gd name="T60" fmla="*/ 0 w 29"/>
                    <a:gd name="T61" fmla="*/ 7 h 23"/>
                    <a:gd name="T62" fmla="*/ 0 w 29"/>
                    <a:gd name="T63" fmla="*/ 7 h 23"/>
                    <a:gd name="T64" fmla="*/ 0 w 29"/>
                    <a:gd name="T65" fmla="*/ 7 h 23"/>
                    <a:gd name="T66" fmla="*/ 0 w 29"/>
                    <a:gd name="T67" fmla="*/ 7 h 23"/>
                    <a:gd name="T68" fmla="*/ 0 w 29"/>
                    <a:gd name="T69" fmla="*/ 7 h 23"/>
                    <a:gd name="T70" fmla="*/ 0 w 29"/>
                    <a:gd name="T71" fmla="*/ 7 h 23"/>
                    <a:gd name="T72" fmla="*/ 13 w 29"/>
                    <a:gd name="T73" fmla="*/ 23 h 23"/>
                    <a:gd name="T74" fmla="*/ 13 w 29"/>
                    <a:gd name="T75" fmla="*/ 23 h 23"/>
                    <a:gd name="T76" fmla="*/ 13 w 29"/>
                    <a:gd name="T77" fmla="*/ 23 h 23"/>
                    <a:gd name="T78" fmla="*/ 13 w 29"/>
                    <a:gd name="T79" fmla="*/ 23 h 23"/>
                    <a:gd name="T80" fmla="*/ 13 w 29"/>
                    <a:gd name="T81" fmla="*/ 23 h 23"/>
                    <a:gd name="T82" fmla="*/ 13 w 29"/>
                    <a:gd name="T83" fmla="*/ 23 h 23"/>
                    <a:gd name="T84" fmla="*/ 13 w 29"/>
                    <a:gd name="T85" fmla="*/ 23 h 23"/>
                    <a:gd name="T86" fmla="*/ 13 w 29"/>
                    <a:gd name="T87" fmla="*/ 23 h 23"/>
                    <a:gd name="T88" fmla="*/ 13 w 29"/>
                    <a:gd name="T89" fmla="*/ 23 h 23"/>
                    <a:gd name="T90" fmla="*/ 13 w 29"/>
                    <a:gd name="T91" fmla="*/ 23 h 23"/>
                    <a:gd name="T92" fmla="*/ 13 w 29"/>
                    <a:gd name="T93" fmla="*/ 23 h 23"/>
                    <a:gd name="T94" fmla="*/ 13 w 29"/>
                    <a:gd name="T95" fmla="*/ 23 h 23"/>
                    <a:gd name="T96" fmla="*/ 13 w 29"/>
                    <a:gd name="T97" fmla="*/ 23 h 23"/>
                    <a:gd name="T98" fmla="*/ 21 w 29"/>
                    <a:gd name="T99" fmla="*/ 16 h 23"/>
                    <a:gd name="T100" fmla="*/ 21 w 29"/>
                    <a:gd name="T101" fmla="*/ 16 h 23"/>
                    <a:gd name="T102" fmla="*/ 13 w 29"/>
                    <a:gd name="T103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9" h="23">
                      <a:moveTo>
                        <a:pt x="13" y="23"/>
                      </a:move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9" y="11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21" y="16"/>
                      </a:lnTo>
                      <a:lnTo>
                        <a:pt x="21" y="16"/>
                      </a:lnTo>
                      <a:lnTo>
                        <a:pt x="13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42" name="Freeform 786">
                  <a:extLst>
                    <a:ext uri="{FF2B5EF4-FFF2-40B4-BE49-F238E27FC236}">
                      <a16:creationId xmlns:a16="http://schemas.microsoft.com/office/drawing/2014/main" id="{F8431590-11DA-434F-B1EF-AF9620AB7B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2" y="2383"/>
                  <a:ext cx="10" cy="9"/>
                </a:xfrm>
                <a:custGeom>
                  <a:avLst/>
                  <a:gdLst>
                    <a:gd name="T0" fmla="*/ 20 w 30"/>
                    <a:gd name="T1" fmla="*/ 24 h 29"/>
                    <a:gd name="T2" fmla="*/ 20 w 30"/>
                    <a:gd name="T3" fmla="*/ 24 h 29"/>
                    <a:gd name="T4" fmla="*/ 20 w 30"/>
                    <a:gd name="T5" fmla="*/ 24 h 29"/>
                    <a:gd name="T6" fmla="*/ 20 w 30"/>
                    <a:gd name="T7" fmla="*/ 24 h 29"/>
                    <a:gd name="T8" fmla="*/ 20 w 30"/>
                    <a:gd name="T9" fmla="*/ 24 h 29"/>
                    <a:gd name="T10" fmla="*/ 30 w 30"/>
                    <a:gd name="T11" fmla="*/ 17 h 29"/>
                    <a:gd name="T12" fmla="*/ 30 w 30"/>
                    <a:gd name="T13" fmla="*/ 17 h 29"/>
                    <a:gd name="T14" fmla="*/ 30 w 30"/>
                    <a:gd name="T15" fmla="*/ 17 h 29"/>
                    <a:gd name="T16" fmla="*/ 30 w 30"/>
                    <a:gd name="T17" fmla="*/ 17 h 29"/>
                    <a:gd name="T18" fmla="*/ 30 w 30"/>
                    <a:gd name="T19" fmla="*/ 17 h 29"/>
                    <a:gd name="T20" fmla="*/ 30 w 30"/>
                    <a:gd name="T21" fmla="*/ 17 h 29"/>
                    <a:gd name="T22" fmla="*/ 30 w 30"/>
                    <a:gd name="T23" fmla="*/ 17 h 29"/>
                    <a:gd name="T24" fmla="*/ 30 w 30"/>
                    <a:gd name="T25" fmla="*/ 17 h 29"/>
                    <a:gd name="T26" fmla="*/ 17 w 30"/>
                    <a:gd name="T27" fmla="*/ 0 h 29"/>
                    <a:gd name="T28" fmla="*/ 17 w 30"/>
                    <a:gd name="T29" fmla="*/ 0 h 29"/>
                    <a:gd name="T30" fmla="*/ 17 w 30"/>
                    <a:gd name="T31" fmla="*/ 0 h 29"/>
                    <a:gd name="T32" fmla="*/ 17 w 30"/>
                    <a:gd name="T33" fmla="*/ 0 h 29"/>
                    <a:gd name="T34" fmla="*/ 17 w 30"/>
                    <a:gd name="T35" fmla="*/ 0 h 29"/>
                    <a:gd name="T36" fmla="*/ 17 w 30"/>
                    <a:gd name="T37" fmla="*/ 0 h 29"/>
                    <a:gd name="T38" fmla="*/ 17 w 30"/>
                    <a:gd name="T39" fmla="*/ 0 h 29"/>
                    <a:gd name="T40" fmla="*/ 9 w 30"/>
                    <a:gd name="T41" fmla="*/ 7 h 29"/>
                    <a:gd name="T42" fmla="*/ 9 w 30"/>
                    <a:gd name="T43" fmla="*/ 7 h 29"/>
                    <a:gd name="T44" fmla="*/ 9 w 30"/>
                    <a:gd name="T45" fmla="*/ 7 h 29"/>
                    <a:gd name="T46" fmla="*/ 9 w 30"/>
                    <a:gd name="T47" fmla="*/ 7 h 29"/>
                    <a:gd name="T48" fmla="*/ 9 w 30"/>
                    <a:gd name="T49" fmla="*/ 7 h 29"/>
                    <a:gd name="T50" fmla="*/ 9 w 30"/>
                    <a:gd name="T51" fmla="*/ 7 h 29"/>
                    <a:gd name="T52" fmla="*/ 9 w 30"/>
                    <a:gd name="T53" fmla="*/ 7 h 29"/>
                    <a:gd name="T54" fmla="*/ 9 w 30"/>
                    <a:gd name="T55" fmla="*/ 7 h 29"/>
                    <a:gd name="T56" fmla="*/ 0 w 30"/>
                    <a:gd name="T57" fmla="*/ 13 h 29"/>
                    <a:gd name="T58" fmla="*/ 0 w 30"/>
                    <a:gd name="T59" fmla="*/ 13 h 29"/>
                    <a:gd name="T60" fmla="*/ 0 w 30"/>
                    <a:gd name="T61" fmla="*/ 13 h 29"/>
                    <a:gd name="T62" fmla="*/ 0 w 30"/>
                    <a:gd name="T63" fmla="*/ 13 h 29"/>
                    <a:gd name="T64" fmla="*/ 0 w 30"/>
                    <a:gd name="T65" fmla="*/ 13 h 29"/>
                    <a:gd name="T66" fmla="*/ 0 w 30"/>
                    <a:gd name="T67" fmla="*/ 13 h 29"/>
                    <a:gd name="T68" fmla="*/ 0 w 30"/>
                    <a:gd name="T69" fmla="*/ 13 h 29"/>
                    <a:gd name="T70" fmla="*/ 13 w 30"/>
                    <a:gd name="T71" fmla="*/ 29 h 29"/>
                    <a:gd name="T72" fmla="*/ 13 w 30"/>
                    <a:gd name="T73" fmla="*/ 29 h 29"/>
                    <a:gd name="T74" fmla="*/ 13 w 30"/>
                    <a:gd name="T75" fmla="*/ 29 h 29"/>
                    <a:gd name="T76" fmla="*/ 13 w 30"/>
                    <a:gd name="T77" fmla="*/ 29 h 29"/>
                    <a:gd name="T78" fmla="*/ 13 w 30"/>
                    <a:gd name="T79" fmla="*/ 29 h 29"/>
                    <a:gd name="T80" fmla="*/ 13 w 30"/>
                    <a:gd name="T81" fmla="*/ 29 h 29"/>
                    <a:gd name="T82" fmla="*/ 13 w 30"/>
                    <a:gd name="T83" fmla="*/ 29 h 29"/>
                    <a:gd name="T84" fmla="*/ 13 w 30"/>
                    <a:gd name="T85" fmla="*/ 29 h 29"/>
                    <a:gd name="T86" fmla="*/ 20 w 30"/>
                    <a:gd name="T87" fmla="*/ 24 h 29"/>
                    <a:gd name="T88" fmla="*/ 20 w 30"/>
                    <a:gd name="T89" fmla="*/ 24 h 29"/>
                    <a:gd name="T90" fmla="*/ 20 w 30"/>
                    <a:gd name="T91" fmla="*/ 24 h 29"/>
                    <a:gd name="T92" fmla="*/ 20 w 30"/>
                    <a:gd name="T93" fmla="*/ 24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0" h="29">
                      <a:moveTo>
                        <a:pt x="20" y="24"/>
                      </a:moveTo>
                      <a:lnTo>
                        <a:pt x="20" y="24"/>
                      </a:lnTo>
                      <a:lnTo>
                        <a:pt x="20" y="24"/>
                      </a:lnTo>
                      <a:lnTo>
                        <a:pt x="20" y="24"/>
                      </a:lnTo>
                      <a:lnTo>
                        <a:pt x="20" y="24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20" y="24"/>
                      </a:lnTo>
                      <a:lnTo>
                        <a:pt x="20" y="24"/>
                      </a:lnTo>
                      <a:lnTo>
                        <a:pt x="20" y="24"/>
                      </a:lnTo>
                      <a:lnTo>
                        <a:pt x="20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43" name="Freeform 787">
                  <a:extLst>
                    <a:ext uri="{FF2B5EF4-FFF2-40B4-BE49-F238E27FC236}">
                      <a16:creationId xmlns:a16="http://schemas.microsoft.com/office/drawing/2014/main" id="{000D4583-D2BF-4C2B-A74F-E060196C77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2" y="2384"/>
                  <a:ext cx="7" cy="10"/>
                </a:xfrm>
                <a:custGeom>
                  <a:avLst/>
                  <a:gdLst>
                    <a:gd name="T0" fmla="*/ 13 w 21"/>
                    <a:gd name="T1" fmla="*/ 29 h 29"/>
                    <a:gd name="T2" fmla="*/ 21 w 21"/>
                    <a:gd name="T3" fmla="*/ 23 h 29"/>
                    <a:gd name="T4" fmla="*/ 21 w 21"/>
                    <a:gd name="T5" fmla="*/ 23 h 29"/>
                    <a:gd name="T6" fmla="*/ 21 w 21"/>
                    <a:gd name="T7" fmla="*/ 23 h 29"/>
                    <a:gd name="T8" fmla="*/ 21 w 21"/>
                    <a:gd name="T9" fmla="*/ 23 h 29"/>
                    <a:gd name="T10" fmla="*/ 21 w 21"/>
                    <a:gd name="T11" fmla="*/ 23 h 29"/>
                    <a:gd name="T12" fmla="*/ 21 w 21"/>
                    <a:gd name="T13" fmla="*/ 23 h 29"/>
                    <a:gd name="T14" fmla="*/ 21 w 21"/>
                    <a:gd name="T15" fmla="*/ 23 h 29"/>
                    <a:gd name="T16" fmla="*/ 21 w 21"/>
                    <a:gd name="T17" fmla="*/ 23 h 29"/>
                    <a:gd name="T18" fmla="*/ 21 w 21"/>
                    <a:gd name="T19" fmla="*/ 23 h 29"/>
                    <a:gd name="T20" fmla="*/ 21 w 21"/>
                    <a:gd name="T21" fmla="*/ 23 h 29"/>
                    <a:gd name="T22" fmla="*/ 21 w 21"/>
                    <a:gd name="T23" fmla="*/ 23 h 29"/>
                    <a:gd name="T24" fmla="*/ 17 w 21"/>
                    <a:gd name="T25" fmla="*/ 0 h 29"/>
                    <a:gd name="T26" fmla="*/ 9 w 21"/>
                    <a:gd name="T27" fmla="*/ 7 h 29"/>
                    <a:gd name="T28" fmla="*/ 9 w 21"/>
                    <a:gd name="T29" fmla="*/ 7 h 29"/>
                    <a:gd name="T30" fmla="*/ 9 w 21"/>
                    <a:gd name="T31" fmla="*/ 7 h 29"/>
                    <a:gd name="T32" fmla="*/ 9 w 21"/>
                    <a:gd name="T33" fmla="*/ 7 h 29"/>
                    <a:gd name="T34" fmla="*/ 9 w 21"/>
                    <a:gd name="T35" fmla="*/ 7 h 29"/>
                    <a:gd name="T36" fmla="*/ 9 w 21"/>
                    <a:gd name="T37" fmla="*/ 7 h 29"/>
                    <a:gd name="T38" fmla="*/ 9 w 21"/>
                    <a:gd name="T39" fmla="*/ 7 h 29"/>
                    <a:gd name="T40" fmla="*/ 9 w 21"/>
                    <a:gd name="T41" fmla="*/ 7 h 29"/>
                    <a:gd name="T42" fmla="*/ 9 w 21"/>
                    <a:gd name="T43" fmla="*/ 7 h 29"/>
                    <a:gd name="T44" fmla="*/ 9 w 21"/>
                    <a:gd name="T45" fmla="*/ 7 h 29"/>
                    <a:gd name="T46" fmla="*/ 9 w 21"/>
                    <a:gd name="T47" fmla="*/ 7 h 29"/>
                    <a:gd name="T48" fmla="*/ 9 w 21"/>
                    <a:gd name="T49" fmla="*/ 7 h 29"/>
                    <a:gd name="T50" fmla="*/ 9 w 21"/>
                    <a:gd name="T51" fmla="*/ 7 h 29"/>
                    <a:gd name="T52" fmla="*/ 0 w 21"/>
                    <a:gd name="T53" fmla="*/ 13 h 29"/>
                    <a:gd name="T54" fmla="*/ 0 w 21"/>
                    <a:gd name="T55" fmla="*/ 13 h 29"/>
                    <a:gd name="T56" fmla="*/ 0 w 21"/>
                    <a:gd name="T57" fmla="*/ 13 h 29"/>
                    <a:gd name="T58" fmla="*/ 0 w 21"/>
                    <a:gd name="T59" fmla="*/ 13 h 29"/>
                    <a:gd name="T60" fmla="*/ 0 w 21"/>
                    <a:gd name="T61" fmla="*/ 13 h 29"/>
                    <a:gd name="T62" fmla="*/ 0 w 21"/>
                    <a:gd name="T63" fmla="*/ 13 h 29"/>
                    <a:gd name="T64" fmla="*/ 0 w 21"/>
                    <a:gd name="T65" fmla="*/ 13 h 29"/>
                    <a:gd name="T66" fmla="*/ 0 w 21"/>
                    <a:gd name="T67" fmla="*/ 13 h 29"/>
                    <a:gd name="T68" fmla="*/ 0 w 21"/>
                    <a:gd name="T69" fmla="*/ 13 h 29"/>
                    <a:gd name="T70" fmla="*/ 0 w 21"/>
                    <a:gd name="T71" fmla="*/ 13 h 29"/>
                    <a:gd name="T72" fmla="*/ 0 w 21"/>
                    <a:gd name="T73" fmla="*/ 13 h 29"/>
                    <a:gd name="T74" fmla="*/ 0 w 21"/>
                    <a:gd name="T75" fmla="*/ 13 h 29"/>
                    <a:gd name="T76" fmla="*/ 0 w 21"/>
                    <a:gd name="T77" fmla="*/ 13 h 29"/>
                    <a:gd name="T78" fmla="*/ 13 w 21"/>
                    <a:gd name="T79" fmla="*/ 29 h 29"/>
                    <a:gd name="T80" fmla="*/ 13 w 21"/>
                    <a:gd name="T81" fmla="*/ 29 h 29"/>
                    <a:gd name="T82" fmla="*/ 13 w 21"/>
                    <a:gd name="T83" fmla="*/ 29 h 29"/>
                    <a:gd name="T84" fmla="*/ 13 w 21"/>
                    <a:gd name="T85" fmla="*/ 29 h 29"/>
                    <a:gd name="T86" fmla="*/ 13 w 21"/>
                    <a:gd name="T87" fmla="*/ 29 h 29"/>
                    <a:gd name="T88" fmla="*/ 13 w 21"/>
                    <a:gd name="T89" fmla="*/ 29 h 29"/>
                    <a:gd name="T90" fmla="*/ 13 w 21"/>
                    <a:gd name="T91" fmla="*/ 29 h 29"/>
                    <a:gd name="T92" fmla="*/ 13 w 21"/>
                    <a:gd name="T93" fmla="*/ 29 h 29"/>
                    <a:gd name="T94" fmla="*/ 13 w 21"/>
                    <a:gd name="T95" fmla="*/ 29 h 29"/>
                    <a:gd name="T96" fmla="*/ 21 w 21"/>
                    <a:gd name="T97" fmla="*/ 23 h 29"/>
                    <a:gd name="T98" fmla="*/ 21 w 21"/>
                    <a:gd name="T99" fmla="*/ 23 h 29"/>
                    <a:gd name="T100" fmla="*/ 13 w 21"/>
                    <a:gd name="T101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1" h="29">
                      <a:moveTo>
                        <a:pt x="13" y="29"/>
                      </a:move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17" y="0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9" y="7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13" y="2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44" name="Freeform 788">
                  <a:extLst>
                    <a:ext uri="{FF2B5EF4-FFF2-40B4-BE49-F238E27FC236}">
                      <a16:creationId xmlns:a16="http://schemas.microsoft.com/office/drawing/2014/main" id="{7B08200D-F7C0-4261-BFDC-7826A106D8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1" y="2384"/>
                  <a:ext cx="8" cy="8"/>
                </a:xfrm>
                <a:custGeom>
                  <a:avLst/>
                  <a:gdLst>
                    <a:gd name="T0" fmla="*/ 21 w 23"/>
                    <a:gd name="T1" fmla="*/ 17 h 22"/>
                    <a:gd name="T2" fmla="*/ 21 w 23"/>
                    <a:gd name="T3" fmla="*/ 17 h 22"/>
                    <a:gd name="T4" fmla="*/ 21 w 23"/>
                    <a:gd name="T5" fmla="*/ 17 h 22"/>
                    <a:gd name="T6" fmla="*/ 21 w 23"/>
                    <a:gd name="T7" fmla="*/ 17 h 22"/>
                    <a:gd name="T8" fmla="*/ 21 w 23"/>
                    <a:gd name="T9" fmla="*/ 17 h 22"/>
                    <a:gd name="T10" fmla="*/ 21 w 23"/>
                    <a:gd name="T11" fmla="*/ 17 h 22"/>
                    <a:gd name="T12" fmla="*/ 21 w 23"/>
                    <a:gd name="T13" fmla="*/ 17 h 22"/>
                    <a:gd name="T14" fmla="*/ 23 w 23"/>
                    <a:gd name="T15" fmla="*/ 2 h 22"/>
                    <a:gd name="T16" fmla="*/ 23 w 23"/>
                    <a:gd name="T17" fmla="*/ 2 h 22"/>
                    <a:gd name="T18" fmla="*/ 23 w 23"/>
                    <a:gd name="T19" fmla="*/ 2 h 22"/>
                    <a:gd name="T20" fmla="*/ 23 w 23"/>
                    <a:gd name="T21" fmla="*/ 2 h 22"/>
                    <a:gd name="T22" fmla="*/ 23 w 23"/>
                    <a:gd name="T23" fmla="*/ 2 h 22"/>
                    <a:gd name="T24" fmla="*/ 23 w 23"/>
                    <a:gd name="T25" fmla="*/ 2 h 22"/>
                    <a:gd name="T26" fmla="*/ 23 w 23"/>
                    <a:gd name="T27" fmla="*/ 2 h 22"/>
                    <a:gd name="T28" fmla="*/ 23 w 23"/>
                    <a:gd name="T29" fmla="*/ 2 h 22"/>
                    <a:gd name="T30" fmla="*/ 23 w 23"/>
                    <a:gd name="T31" fmla="*/ 2 h 22"/>
                    <a:gd name="T32" fmla="*/ 16 w 23"/>
                    <a:gd name="T33" fmla="*/ 8 h 22"/>
                    <a:gd name="T34" fmla="*/ 16 w 23"/>
                    <a:gd name="T35" fmla="*/ 8 h 22"/>
                    <a:gd name="T36" fmla="*/ 16 w 23"/>
                    <a:gd name="T37" fmla="*/ 8 h 22"/>
                    <a:gd name="T38" fmla="*/ 9 w 23"/>
                    <a:gd name="T39" fmla="*/ 0 h 22"/>
                    <a:gd name="T40" fmla="*/ 9 w 23"/>
                    <a:gd name="T41" fmla="*/ 0 h 22"/>
                    <a:gd name="T42" fmla="*/ 9 w 23"/>
                    <a:gd name="T43" fmla="*/ 0 h 22"/>
                    <a:gd name="T44" fmla="*/ 9 w 23"/>
                    <a:gd name="T45" fmla="*/ 0 h 22"/>
                    <a:gd name="T46" fmla="*/ 9 w 23"/>
                    <a:gd name="T47" fmla="*/ 0 h 22"/>
                    <a:gd name="T48" fmla="*/ 9 w 23"/>
                    <a:gd name="T49" fmla="*/ 0 h 22"/>
                    <a:gd name="T50" fmla="*/ 9 w 23"/>
                    <a:gd name="T51" fmla="*/ 0 h 22"/>
                    <a:gd name="T52" fmla="*/ 0 w 23"/>
                    <a:gd name="T53" fmla="*/ 7 h 22"/>
                    <a:gd name="T54" fmla="*/ 0 w 23"/>
                    <a:gd name="T55" fmla="*/ 7 h 22"/>
                    <a:gd name="T56" fmla="*/ 6 w 23"/>
                    <a:gd name="T57" fmla="*/ 15 h 22"/>
                    <a:gd name="T58" fmla="*/ 6 w 23"/>
                    <a:gd name="T59" fmla="*/ 15 h 22"/>
                    <a:gd name="T60" fmla="*/ 6 w 23"/>
                    <a:gd name="T61" fmla="*/ 15 h 22"/>
                    <a:gd name="T62" fmla="*/ 6 w 23"/>
                    <a:gd name="T63" fmla="*/ 15 h 22"/>
                    <a:gd name="T64" fmla="*/ 6 w 23"/>
                    <a:gd name="T65" fmla="*/ 15 h 22"/>
                    <a:gd name="T66" fmla="*/ 6 w 23"/>
                    <a:gd name="T67" fmla="*/ 15 h 22"/>
                    <a:gd name="T68" fmla="*/ 6 w 23"/>
                    <a:gd name="T69" fmla="*/ 15 h 22"/>
                    <a:gd name="T70" fmla="*/ 6 w 23"/>
                    <a:gd name="T71" fmla="*/ 15 h 22"/>
                    <a:gd name="T72" fmla="*/ 6 w 23"/>
                    <a:gd name="T73" fmla="*/ 15 h 22"/>
                    <a:gd name="T74" fmla="*/ 6 w 23"/>
                    <a:gd name="T75" fmla="*/ 15 h 22"/>
                    <a:gd name="T76" fmla="*/ 6 w 23"/>
                    <a:gd name="T77" fmla="*/ 15 h 22"/>
                    <a:gd name="T78" fmla="*/ 6 w 23"/>
                    <a:gd name="T79" fmla="*/ 15 h 22"/>
                    <a:gd name="T80" fmla="*/ 13 w 23"/>
                    <a:gd name="T81" fmla="*/ 22 h 22"/>
                    <a:gd name="T82" fmla="*/ 13 w 23"/>
                    <a:gd name="T83" fmla="*/ 22 h 22"/>
                    <a:gd name="T84" fmla="*/ 13 w 23"/>
                    <a:gd name="T85" fmla="*/ 22 h 22"/>
                    <a:gd name="T86" fmla="*/ 13 w 23"/>
                    <a:gd name="T87" fmla="*/ 22 h 22"/>
                    <a:gd name="T88" fmla="*/ 13 w 23"/>
                    <a:gd name="T89" fmla="*/ 22 h 22"/>
                    <a:gd name="T90" fmla="*/ 21 w 23"/>
                    <a:gd name="T91" fmla="*/ 17 h 22"/>
                    <a:gd name="T92" fmla="*/ 21 w 23"/>
                    <a:gd name="T93" fmla="*/ 1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3" h="22">
                      <a:moveTo>
                        <a:pt x="21" y="17"/>
                      </a:move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" y="15"/>
                      </a:lnTo>
                      <a:lnTo>
                        <a:pt x="6" y="15"/>
                      </a:lnTo>
                      <a:lnTo>
                        <a:pt x="6" y="15"/>
                      </a:lnTo>
                      <a:lnTo>
                        <a:pt x="6" y="15"/>
                      </a:lnTo>
                      <a:lnTo>
                        <a:pt x="6" y="15"/>
                      </a:lnTo>
                      <a:lnTo>
                        <a:pt x="6" y="15"/>
                      </a:lnTo>
                      <a:lnTo>
                        <a:pt x="6" y="15"/>
                      </a:lnTo>
                      <a:lnTo>
                        <a:pt x="6" y="15"/>
                      </a:lnTo>
                      <a:lnTo>
                        <a:pt x="6" y="15"/>
                      </a:lnTo>
                      <a:lnTo>
                        <a:pt x="6" y="15"/>
                      </a:lnTo>
                      <a:lnTo>
                        <a:pt x="6" y="15"/>
                      </a:lnTo>
                      <a:lnTo>
                        <a:pt x="6" y="15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21" y="17"/>
                      </a:lnTo>
                      <a:lnTo>
                        <a:pt x="2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45" name="Freeform 789">
                  <a:extLst>
                    <a:ext uri="{FF2B5EF4-FFF2-40B4-BE49-F238E27FC236}">
                      <a16:creationId xmlns:a16="http://schemas.microsoft.com/office/drawing/2014/main" id="{51F04CCD-2E86-459E-B72E-187C3B6D4E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2" y="2385"/>
                  <a:ext cx="8" cy="8"/>
                </a:xfrm>
                <a:custGeom>
                  <a:avLst/>
                  <a:gdLst>
                    <a:gd name="T0" fmla="*/ 13 w 23"/>
                    <a:gd name="T1" fmla="*/ 23 h 23"/>
                    <a:gd name="T2" fmla="*/ 20 w 23"/>
                    <a:gd name="T3" fmla="*/ 17 h 23"/>
                    <a:gd name="T4" fmla="*/ 20 w 23"/>
                    <a:gd name="T5" fmla="*/ 17 h 23"/>
                    <a:gd name="T6" fmla="*/ 20 w 23"/>
                    <a:gd name="T7" fmla="*/ 17 h 23"/>
                    <a:gd name="T8" fmla="*/ 20 w 23"/>
                    <a:gd name="T9" fmla="*/ 17 h 23"/>
                    <a:gd name="T10" fmla="*/ 20 w 23"/>
                    <a:gd name="T11" fmla="*/ 17 h 23"/>
                    <a:gd name="T12" fmla="*/ 20 w 23"/>
                    <a:gd name="T13" fmla="*/ 17 h 23"/>
                    <a:gd name="T14" fmla="*/ 20 w 23"/>
                    <a:gd name="T15" fmla="*/ 17 h 23"/>
                    <a:gd name="T16" fmla="*/ 20 w 23"/>
                    <a:gd name="T17" fmla="*/ 17 h 23"/>
                    <a:gd name="T18" fmla="*/ 20 w 23"/>
                    <a:gd name="T19" fmla="*/ 17 h 23"/>
                    <a:gd name="T20" fmla="*/ 20 w 23"/>
                    <a:gd name="T21" fmla="*/ 17 h 23"/>
                    <a:gd name="T22" fmla="*/ 14 w 23"/>
                    <a:gd name="T23" fmla="*/ 9 h 23"/>
                    <a:gd name="T24" fmla="*/ 23 w 23"/>
                    <a:gd name="T25" fmla="*/ 3 h 23"/>
                    <a:gd name="T26" fmla="*/ 14 w 23"/>
                    <a:gd name="T27" fmla="*/ 9 h 23"/>
                    <a:gd name="T28" fmla="*/ 14 w 23"/>
                    <a:gd name="T29" fmla="*/ 9 h 23"/>
                    <a:gd name="T30" fmla="*/ 14 w 23"/>
                    <a:gd name="T31" fmla="*/ 9 h 23"/>
                    <a:gd name="T32" fmla="*/ 14 w 23"/>
                    <a:gd name="T33" fmla="*/ 9 h 23"/>
                    <a:gd name="T34" fmla="*/ 14 w 23"/>
                    <a:gd name="T35" fmla="*/ 9 h 23"/>
                    <a:gd name="T36" fmla="*/ 14 w 23"/>
                    <a:gd name="T37" fmla="*/ 9 h 23"/>
                    <a:gd name="T38" fmla="*/ 14 w 23"/>
                    <a:gd name="T39" fmla="*/ 9 h 23"/>
                    <a:gd name="T40" fmla="*/ 14 w 23"/>
                    <a:gd name="T41" fmla="*/ 9 h 23"/>
                    <a:gd name="T42" fmla="*/ 9 w 23"/>
                    <a:gd name="T43" fmla="*/ 0 h 23"/>
                    <a:gd name="T44" fmla="*/ 9 w 23"/>
                    <a:gd name="T45" fmla="*/ 0 h 23"/>
                    <a:gd name="T46" fmla="*/ 9 w 23"/>
                    <a:gd name="T47" fmla="*/ 0 h 23"/>
                    <a:gd name="T48" fmla="*/ 9 w 23"/>
                    <a:gd name="T49" fmla="*/ 0 h 23"/>
                    <a:gd name="T50" fmla="*/ 0 w 23"/>
                    <a:gd name="T51" fmla="*/ 6 h 23"/>
                    <a:gd name="T52" fmla="*/ 0 w 23"/>
                    <a:gd name="T53" fmla="*/ 6 h 23"/>
                    <a:gd name="T54" fmla="*/ 0 w 23"/>
                    <a:gd name="T55" fmla="*/ 6 h 23"/>
                    <a:gd name="T56" fmla="*/ 6 w 23"/>
                    <a:gd name="T57" fmla="*/ 14 h 23"/>
                    <a:gd name="T58" fmla="*/ 6 w 23"/>
                    <a:gd name="T59" fmla="*/ 14 h 23"/>
                    <a:gd name="T60" fmla="*/ 6 w 23"/>
                    <a:gd name="T61" fmla="*/ 14 h 23"/>
                    <a:gd name="T62" fmla="*/ 6 w 23"/>
                    <a:gd name="T63" fmla="*/ 14 h 23"/>
                    <a:gd name="T64" fmla="*/ 6 w 23"/>
                    <a:gd name="T65" fmla="*/ 14 h 23"/>
                    <a:gd name="T66" fmla="*/ 6 w 23"/>
                    <a:gd name="T67" fmla="*/ 14 h 23"/>
                    <a:gd name="T68" fmla="*/ 6 w 23"/>
                    <a:gd name="T69" fmla="*/ 14 h 23"/>
                    <a:gd name="T70" fmla="*/ 6 w 23"/>
                    <a:gd name="T71" fmla="*/ 14 h 23"/>
                    <a:gd name="T72" fmla="*/ 6 w 23"/>
                    <a:gd name="T73" fmla="*/ 14 h 23"/>
                    <a:gd name="T74" fmla="*/ 6 w 23"/>
                    <a:gd name="T75" fmla="*/ 14 h 23"/>
                    <a:gd name="T76" fmla="*/ 13 w 23"/>
                    <a:gd name="T77" fmla="*/ 23 h 23"/>
                    <a:gd name="T78" fmla="*/ 13 w 23"/>
                    <a:gd name="T79" fmla="*/ 23 h 23"/>
                    <a:gd name="T80" fmla="*/ 13 w 23"/>
                    <a:gd name="T81" fmla="*/ 23 h 23"/>
                    <a:gd name="T82" fmla="*/ 13 w 23"/>
                    <a:gd name="T83" fmla="*/ 23 h 23"/>
                    <a:gd name="T84" fmla="*/ 13 w 23"/>
                    <a:gd name="T85" fmla="*/ 23 h 23"/>
                    <a:gd name="T86" fmla="*/ 13 w 23"/>
                    <a:gd name="T87" fmla="*/ 23 h 23"/>
                    <a:gd name="T88" fmla="*/ 13 w 23"/>
                    <a:gd name="T89" fmla="*/ 23 h 23"/>
                    <a:gd name="T90" fmla="*/ 13 w 23"/>
                    <a:gd name="T91" fmla="*/ 23 h 23"/>
                    <a:gd name="T92" fmla="*/ 20 w 23"/>
                    <a:gd name="T93" fmla="*/ 17 h 23"/>
                    <a:gd name="T94" fmla="*/ 20 w 23"/>
                    <a:gd name="T95" fmla="*/ 17 h 23"/>
                    <a:gd name="T96" fmla="*/ 13 w 23"/>
                    <a:gd name="T97" fmla="*/ 2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3" h="23">
                      <a:moveTo>
                        <a:pt x="13" y="23"/>
                      </a:move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14" y="9"/>
                      </a:lnTo>
                      <a:lnTo>
                        <a:pt x="23" y="3"/>
                      </a:lnTo>
                      <a:lnTo>
                        <a:pt x="14" y="9"/>
                      </a:lnTo>
                      <a:lnTo>
                        <a:pt x="14" y="9"/>
                      </a:lnTo>
                      <a:lnTo>
                        <a:pt x="14" y="9"/>
                      </a:lnTo>
                      <a:lnTo>
                        <a:pt x="14" y="9"/>
                      </a:lnTo>
                      <a:lnTo>
                        <a:pt x="14" y="9"/>
                      </a:lnTo>
                      <a:lnTo>
                        <a:pt x="14" y="9"/>
                      </a:lnTo>
                      <a:lnTo>
                        <a:pt x="14" y="9"/>
                      </a:lnTo>
                      <a:lnTo>
                        <a:pt x="14" y="9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13" y="23"/>
                      </a:lnTo>
                      <a:lnTo>
                        <a:pt x="20" y="17"/>
                      </a:lnTo>
                      <a:lnTo>
                        <a:pt x="20" y="17"/>
                      </a:lnTo>
                      <a:lnTo>
                        <a:pt x="13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46" name="Freeform 790">
                  <a:extLst>
                    <a:ext uri="{FF2B5EF4-FFF2-40B4-BE49-F238E27FC236}">
                      <a16:creationId xmlns:a16="http://schemas.microsoft.com/office/drawing/2014/main" id="{2FD8066B-4CAA-416F-8C9A-37091A8DD5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2" y="2344"/>
                  <a:ext cx="9" cy="9"/>
                </a:xfrm>
                <a:custGeom>
                  <a:avLst/>
                  <a:gdLst>
                    <a:gd name="T0" fmla="*/ 21 w 28"/>
                    <a:gd name="T1" fmla="*/ 22 h 29"/>
                    <a:gd name="T2" fmla="*/ 21 w 28"/>
                    <a:gd name="T3" fmla="*/ 22 h 29"/>
                    <a:gd name="T4" fmla="*/ 21 w 28"/>
                    <a:gd name="T5" fmla="*/ 22 h 29"/>
                    <a:gd name="T6" fmla="*/ 21 w 28"/>
                    <a:gd name="T7" fmla="*/ 22 h 29"/>
                    <a:gd name="T8" fmla="*/ 21 w 28"/>
                    <a:gd name="T9" fmla="*/ 22 h 29"/>
                    <a:gd name="T10" fmla="*/ 21 w 28"/>
                    <a:gd name="T11" fmla="*/ 22 h 29"/>
                    <a:gd name="T12" fmla="*/ 21 w 28"/>
                    <a:gd name="T13" fmla="*/ 22 h 29"/>
                    <a:gd name="T14" fmla="*/ 28 w 28"/>
                    <a:gd name="T15" fmla="*/ 16 h 29"/>
                    <a:gd name="T16" fmla="*/ 28 w 28"/>
                    <a:gd name="T17" fmla="*/ 16 h 29"/>
                    <a:gd name="T18" fmla="*/ 28 w 28"/>
                    <a:gd name="T19" fmla="*/ 16 h 29"/>
                    <a:gd name="T20" fmla="*/ 28 w 28"/>
                    <a:gd name="T21" fmla="*/ 16 h 29"/>
                    <a:gd name="T22" fmla="*/ 17 w 28"/>
                    <a:gd name="T23" fmla="*/ 0 h 29"/>
                    <a:gd name="T24" fmla="*/ 17 w 28"/>
                    <a:gd name="T25" fmla="*/ 0 h 29"/>
                    <a:gd name="T26" fmla="*/ 17 w 28"/>
                    <a:gd name="T27" fmla="*/ 0 h 29"/>
                    <a:gd name="T28" fmla="*/ 17 w 28"/>
                    <a:gd name="T29" fmla="*/ 0 h 29"/>
                    <a:gd name="T30" fmla="*/ 17 w 28"/>
                    <a:gd name="T31" fmla="*/ 0 h 29"/>
                    <a:gd name="T32" fmla="*/ 8 w 28"/>
                    <a:gd name="T33" fmla="*/ 5 h 29"/>
                    <a:gd name="T34" fmla="*/ 8 w 28"/>
                    <a:gd name="T35" fmla="*/ 5 h 29"/>
                    <a:gd name="T36" fmla="*/ 8 w 28"/>
                    <a:gd name="T37" fmla="*/ 5 h 29"/>
                    <a:gd name="T38" fmla="*/ 8 w 28"/>
                    <a:gd name="T39" fmla="*/ 5 h 29"/>
                    <a:gd name="T40" fmla="*/ 8 w 28"/>
                    <a:gd name="T41" fmla="*/ 5 h 29"/>
                    <a:gd name="T42" fmla="*/ 8 w 28"/>
                    <a:gd name="T43" fmla="*/ 5 h 29"/>
                    <a:gd name="T44" fmla="*/ 8 w 28"/>
                    <a:gd name="T45" fmla="*/ 5 h 29"/>
                    <a:gd name="T46" fmla="*/ 8 w 28"/>
                    <a:gd name="T47" fmla="*/ 5 h 29"/>
                    <a:gd name="T48" fmla="*/ 8 w 28"/>
                    <a:gd name="T49" fmla="*/ 5 h 29"/>
                    <a:gd name="T50" fmla="*/ 0 w 28"/>
                    <a:gd name="T51" fmla="*/ 12 h 29"/>
                    <a:gd name="T52" fmla="*/ 0 w 28"/>
                    <a:gd name="T53" fmla="*/ 12 h 29"/>
                    <a:gd name="T54" fmla="*/ 0 w 28"/>
                    <a:gd name="T55" fmla="*/ 12 h 29"/>
                    <a:gd name="T56" fmla="*/ 0 w 28"/>
                    <a:gd name="T57" fmla="*/ 12 h 29"/>
                    <a:gd name="T58" fmla="*/ 0 w 28"/>
                    <a:gd name="T59" fmla="*/ 12 h 29"/>
                    <a:gd name="T60" fmla="*/ 0 w 28"/>
                    <a:gd name="T61" fmla="*/ 12 h 29"/>
                    <a:gd name="T62" fmla="*/ 0 w 28"/>
                    <a:gd name="T63" fmla="*/ 12 h 29"/>
                    <a:gd name="T64" fmla="*/ 0 w 28"/>
                    <a:gd name="T65" fmla="*/ 12 h 29"/>
                    <a:gd name="T66" fmla="*/ 0 w 28"/>
                    <a:gd name="T67" fmla="*/ 12 h 29"/>
                    <a:gd name="T68" fmla="*/ 0 w 28"/>
                    <a:gd name="T69" fmla="*/ 12 h 29"/>
                    <a:gd name="T70" fmla="*/ 0 w 28"/>
                    <a:gd name="T71" fmla="*/ 12 h 29"/>
                    <a:gd name="T72" fmla="*/ 0 w 28"/>
                    <a:gd name="T73" fmla="*/ 12 h 29"/>
                    <a:gd name="T74" fmla="*/ 13 w 28"/>
                    <a:gd name="T75" fmla="*/ 29 h 29"/>
                    <a:gd name="T76" fmla="*/ 13 w 28"/>
                    <a:gd name="T77" fmla="*/ 29 h 29"/>
                    <a:gd name="T78" fmla="*/ 13 w 28"/>
                    <a:gd name="T79" fmla="*/ 29 h 29"/>
                    <a:gd name="T80" fmla="*/ 13 w 28"/>
                    <a:gd name="T81" fmla="*/ 29 h 29"/>
                    <a:gd name="T82" fmla="*/ 13 w 28"/>
                    <a:gd name="T83" fmla="*/ 29 h 29"/>
                    <a:gd name="T84" fmla="*/ 13 w 28"/>
                    <a:gd name="T85" fmla="*/ 29 h 29"/>
                    <a:gd name="T86" fmla="*/ 13 w 28"/>
                    <a:gd name="T87" fmla="*/ 29 h 29"/>
                    <a:gd name="T88" fmla="*/ 13 w 28"/>
                    <a:gd name="T89" fmla="*/ 29 h 29"/>
                    <a:gd name="T90" fmla="*/ 21 w 28"/>
                    <a:gd name="T91" fmla="*/ 22 h 29"/>
                    <a:gd name="T92" fmla="*/ 21 w 28"/>
                    <a:gd name="T93" fmla="*/ 2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8" h="29">
                      <a:moveTo>
                        <a:pt x="21" y="22"/>
                      </a:move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21" y="22"/>
                      </a:lnTo>
                      <a:lnTo>
                        <a:pt x="2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47" name="Freeform 791">
                  <a:extLst>
                    <a:ext uri="{FF2B5EF4-FFF2-40B4-BE49-F238E27FC236}">
                      <a16:creationId xmlns:a16="http://schemas.microsoft.com/office/drawing/2014/main" id="{3A3133DA-184C-49E5-80A2-5294487D03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2" y="2345"/>
                  <a:ext cx="10" cy="10"/>
                </a:xfrm>
                <a:custGeom>
                  <a:avLst/>
                  <a:gdLst>
                    <a:gd name="T0" fmla="*/ 21 w 29"/>
                    <a:gd name="T1" fmla="*/ 22 h 29"/>
                    <a:gd name="T2" fmla="*/ 21 w 29"/>
                    <a:gd name="T3" fmla="*/ 22 h 29"/>
                    <a:gd name="T4" fmla="*/ 21 w 29"/>
                    <a:gd name="T5" fmla="*/ 22 h 29"/>
                    <a:gd name="T6" fmla="*/ 21 w 29"/>
                    <a:gd name="T7" fmla="*/ 22 h 29"/>
                    <a:gd name="T8" fmla="*/ 29 w 29"/>
                    <a:gd name="T9" fmla="*/ 16 h 29"/>
                    <a:gd name="T10" fmla="*/ 29 w 29"/>
                    <a:gd name="T11" fmla="*/ 16 h 29"/>
                    <a:gd name="T12" fmla="*/ 29 w 29"/>
                    <a:gd name="T13" fmla="*/ 16 h 29"/>
                    <a:gd name="T14" fmla="*/ 29 w 29"/>
                    <a:gd name="T15" fmla="*/ 16 h 29"/>
                    <a:gd name="T16" fmla="*/ 29 w 29"/>
                    <a:gd name="T17" fmla="*/ 16 h 29"/>
                    <a:gd name="T18" fmla="*/ 29 w 29"/>
                    <a:gd name="T19" fmla="*/ 16 h 29"/>
                    <a:gd name="T20" fmla="*/ 29 w 29"/>
                    <a:gd name="T21" fmla="*/ 16 h 29"/>
                    <a:gd name="T22" fmla="*/ 29 w 29"/>
                    <a:gd name="T23" fmla="*/ 16 h 29"/>
                    <a:gd name="T24" fmla="*/ 17 w 29"/>
                    <a:gd name="T25" fmla="*/ 0 h 29"/>
                    <a:gd name="T26" fmla="*/ 17 w 29"/>
                    <a:gd name="T27" fmla="*/ 0 h 29"/>
                    <a:gd name="T28" fmla="*/ 17 w 29"/>
                    <a:gd name="T29" fmla="*/ 0 h 29"/>
                    <a:gd name="T30" fmla="*/ 17 w 29"/>
                    <a:gd name="T31" fmla="*/ 0 h 29"/>
                    <a:gd name="T32" fmla="*/ 17 w 29"/>
                    <a:gd name="T33" fmla="*/ 0 h 29"/>
                    <a:gd name="T34" fmla="*/ 17 w 29"/>
                    <a:gd name="T35" fmla="*/ 0 h 29"/>
                    <a:gd name="T36" fmla="*/ 17 w 29"/>
                    <a:gd name="T37" fmla="*/ 0 h 29"/>
                    <a:gd name="T38" fmla="*/ 8 w 29"/>
                    <a:gd name="T39" fmla="*/ 5 h 29"/>
                    <a:gd name="T40" fmla="*/ 8 w 29"/>
                    <a:gd name="T41" fmla="*/ 5 h 29"/>
                    <a:gd name="T42" fmla="*/ 8 w 29"/>
                    <a:gd name="T43" fmla="*/ 5 h 29"/>
                    <a:gd name="T44" fmla="*/ 8 w 29"/>
                    <a:gd name="T45" fmla="*/ 5 h 29"/>
                    <a:gd name="T46" fmla="*/ 8 w 29"/>
                    <a:gd name="T47" fmla="*/ 5 h 29"/>
                    <a:gd name="T48" fmla="*/ 8 w 29"/>
                    <a:gd name="T49" fmla="*/ 5 h 29"/>
                    <a:gd name="T50" fmla="*/ 8 w 29"/>
                    <a:gd name="T51" fmla="*/ 5 h 29"/>
                    <a:gd name="T52" fmla="*/ 8 w 29"/>
                    <a:gd name="T53" fmla="*/ 5 h 29"/>
                    <a:gd name="T54" fmla="*/ 0 w 29"/>
                    <a:gd name="T55" fmla="*/ 12 h 29"/>
                    <a:gd name="T56" fmla="*/ 0 w 29"/>
                    <a:gd name="T57" fmla="*/ 12 h 29"/>
                    <a:gd name="T58" fmla="*/ 0 w 29"/>
                    <a:gd name="T59" fmla="*/ 12 h 29"/>
                    <a:gd name="T60" fmla="*/ 0 w 29"/>
                    <a:gd name="T61" fmla="*/ 12 h 29"/>
                    <a:gd name="T62" fmla="*/ 0 w 29"/>
                    <a:gd name="T63" fmla="*/ 12 h 29"/>
                    <a:gd name="T64" fmla="*/ 0 w 29"/>
                    <a:gd name="T65" fmla="*/ 12 h 29"/>
                    <a:gd name="T66" fmla="*/ 0 w 29"/>
                    <a:gd name="T67" fmla="*/ 12 h 29"/>
                    <a:gd name="T68" fmla="*/ 0 w 29"/>
                    <a:gd name="T69" fmla="*/ 12 h 29"/>
                    <a:gd name="T70" fmla="*/ 0 w 29"/>
                    <a:gd name="T71" fmla="*/ 12 h 29"/>
                    <a:gd name="T72" fmla="*/ 13 w 29"/>
                    <a:gd name="T73" fmla="*/ 29 h 29"/>
                    <a:gd name="T74" fmla="*/ 13 w 29"/>
                    <a:gd name="T75" fmla="*/ 29 h 29"/>
                    <a:gd name="T76" fmla="*/ 13 w 29"/>
                    <a:gd name="T77" fmla="*/ 29 h 29"/>
                    <a:gd name="T78" fmla="*/ 13 w 29"/>
                    <a:gd name="T79" fmla="*/ 29 h 29"/>
                    <a:gd name="T80" fmla="*/ 13 w 29"/>
                    <a:gd name="T81" fmla="*/ 29 h 29"/>
                    <a:gd name="T82" fmla="*/ 13 w 29"/>
                    <a:gd name="T83" fmla="*/ 29 h 29"/>
                    <a:gd name="T84" fmla="*/ 13 w 29"/>
                    <a:gd name="T85" fmla="*/ 29 h 29"/>
                    <a:gd name="T86" fmla="*/ 13 w 29"/>
                    <a:gd name="T87" fmla="*/ 29 h 29"/>
                    <a:gd name="T88" fmla="*/ 13 w 29"/>
                    <a:gd name="T89" fmla="*/ 29 h 29"/>
                    <a:gd name="T90" fmla="*/ 21 w 29"/>
                    <a:gd name="T91" fmla="*/ 22 h 29"/>
                    <a:gd name="T92" fmla="*/ 21 w 29"/>
                    <a:gd name="T93" fmla="*/ 22 h 29"/>
                    <a:gd name="T94" fmla="*/ 21 w 29"/>
                    <a:gd name="T95" fmla="*/ 2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9" h="29">
                      <a:moveTo>
                        <a:pt x="21" y="22"/>
                      </a:move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9" y="16"/>
                      </a:lnTo>
                      <a:lnTo>
                        <a:pt x="29" y="16"/>
                      </a:lnTo>
                      <a:lnTo>
                        <a:pt x="29" y="16"/>
                      </a:lnTo>
                      <a:lnTo>
                        <a:pt x="29" y="16"/>
                      </a:lnTo>
                      <a:lnTo>
                        <a:pt x="29" y="16"/>
                      </a:lnTo>
                      <a:lnTo>
                        <a:pt x="29" y="16"/>
                      </a:lnTo>
                      <a:lnTo>
                        <a:pt x="29" y="16"/>
                      </a:lnTo>
                      <a:lnTo>
                        <a:pt x="29" y="16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48" name="Freeform 792">
                  <a:extLst>
                    <a:ext uri="{FF2B5EF4-FFF2-40B4-BE49-F238E27FC236}">
                      <a16:creationId xmlns:a16="http://schemas.microsoft.com/office/drawing/2014/main" id="{07376757-1215-4A3B-BE8C-85C85A54C0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5" y="2346"/>
                  <a:ext cx="8" cy="7"/>
                </a:xfrm>
                <a:custGeom>
                  <a:avLst/>
                  <a:gdLst>
                    <a:gd name="T0" fmla="*/ 14 w 22"/>
                    <a:gd name="T1" fmla="*/ 17 h 22"/>
                    <a:gd name="T2" fmla="*/ 14 w 22"/>
                    <a:gd name="T3" fmla="*/ 17 h 22"/>
                    <a:gd name="T4" fmla="*/ 22 w 22"/>
                    <a:gd name="T5" fmla="*/ 10 h 22"/>
                    <a:gd name="T6" fmla="*/ 22 w 22"/>
                    <a:gd name="T7" fmla="*/ 10 h 22"/>
                    <a:gd name="T8" fmla="*/ 22 w 22"/>
                    <a:gd name="T9" fmla="*/ 10 h 22"/>
                    <a:gd name="T10" fmla="*/ 22 w 22"/>
                    <a:gd name="T11" fmla="*/ 10 h 22"/>
                    <a:gd name="T12" fmla="*/ 22 w 22"/>
                    <a:gd name="T13" fmla="*/ 10 h 22"/>
                    <a:gd name="T14" fmla="*/ 22 w 22"/>
                    <a:gd name="T15" fmla="*/ 10 h 22"/>
                    <a:gd name="T16" fmla="*/ 22 w 22"/>
                    <a:gd name="T17" fmla="*/ 10 h 22"/>
                    <a:gd name="T18" fmla="*/ 22 w 22"/>
                    <a:gd name="T19" fmla="*/ 10 h 22"/>
                    <a:gd name="T20" fmla="*/ 16 w 22"/>
                    <a:gd name="T21" fmla="*/ 1 h 22"/>
                    <a:gd name="T22" fmla="*/ 16 w 22"/>
                    <a:gd name="T23" fmla="*/ 1 h 22"/>
                    <a:gd name="T24" fmla="*/ 16 w 22"/>
                    <a:gd name="T25" fmla="*/ 1 h 22"/>
                    <a:gd name="T26" fmla="*/ 16 w 22"/>
                    <a:gd name="T27" fmla="*/ 1 h 22"/>
                    <a:gd name="T28" fmla="*/ 16 w 22"/>
                    <a:gd name="T29" fmla="*/ 1 h 22"/>
                    <a:gd name="T30" fmla="*/ 16 w 22"/>
                    <a:gd name="T31" fmla="*/ 1 h 22"/>
                    <a:gd name="T32" fmla="*/ 16 w 22"/>
                    <a:gd name="T33" fmla="*/ 1 h 22"/>
                    <a:gd name="T34" fmla="*/ 16 w 22"/>
                    <a:gd name="T35" fmla="*/ 1 h 22"/>
                    <a:gd name="T36" fmla="*/ 16 w 22"/>
                    <a:gd name="T37" fmla="*/ 1 h 22"/>
                    <a:gd name="T38" fmla="*/ 16 w 22"/>
                    <a:gd name="T39" fmla="*/ 1 h 22"/>
                    <a:gd name="T40" fmla="*/ 16 w 22"/>
                    <a:gd name="T41" fmla="*/ 1 h 22"/>
                    <a:gd name="T42" fmla="*/ 16 w 22"/>
                    <a:gd name="T43" fmla="*/ 1 h 22"/>
                    <a:gd name="T44" fmla="*/ 16 w 22"/>
                    <a:gd name="T45" fmla="*/ 1 h 22"/>
                    <a:gd name="T46" fmla="*/ 8 w 22"/>
                    <a:gd name="T47" fmla="*/ 7 h 22"/>
                    <a:gd name="T48" fmla="*/ 1 w 22"/>
                    <a:gd name="T49" fmla="*/ 0 h 22"/>
                    <a:gd name="T50" fmla="*/ 8 w 22"/>
                    <a:gd name="T51" fmla="*/ 7 h 22"/>
                    <a:gd name="T52" fmla="*/ 8 w 22"/>
                    <a:gd name="T53" fmla="*/ 7 h 22"/>
                    <a:gd name="T54" fmla="*/ 8 w 22"/>
                    <a:gd name="T55" fmla="*/ 7 h 22"/>
                    <a:gd name="T56" fmla="*/ 8 w 22"/>
                    <a:gd name="T57" fmla="*/ 7 h 22"/>
                    <a:gd name="T58" fmla="*/ 0 w 22"/>
                    <a:gd name="T59" fmla="*/ 14 h 22"/>
                    <a:gd name="T60" fmla="*/ 0 w 22"/>
                    <a:gd name="T61" fmla="*/ 14 h 22"/>
                    <a:gd name="T62" fmla="*/ 0 w 22"/>
                    <a:gd name="T63" fmla="*/ 14 h 22"/>
                    <a:gd name="T64" fmla="*/ 0 w 22"/>
                    <a:gd name="T65" fmla="*/ 14 h 22"/>
                    <a:gd name="T66" fmla="*/ 0 w 22"/>
                    <a:gd name="T67" fmla="*/ 14 h 22"/>
                    <a:gd name="T68" fmla="*/ 0 w 22"/>
                    <a:gd name="T69" fmla="*/ 14 h 22"/>
                    <a:gd name="T70" fmla="*/ 0 w 22"/>
                    <a:gd name="T71" fmla="*/ 14 h 22"/>
                    <a:gd name="T72" fmla="*/ 0 w 22"/>
                    <a:gd name="T73" fmla="*/ 14 h 22"/>
                    <a:gd name="T74" fmla="*/ 5 w 22"/>
                    <a:gd name="T75" fmla="*/ 22 h 22"/>
                    <a:gd name="T76" fmla="*/ 5 w 22"/>
                    <a:gd name="T77" fmla="*/ 22 h 22"/>
                    <a:gd name="T78" fmla="*/ 5 w 22"/>
                    <a:gd name="T79" fmla="*/ 22 h 22"/>
                    <a:gd name="T80" fmla="*/ 5 w 22"/>
                    <a:gd name="T81" fmla="*/ 22 h 22"/>
                    <a:gd name="T82" fmla="*/ 5 w 22"/>
                    <a:gd name="T83" fmla="*/ 22 h 22"/>
                    <a:gd name="T84" fmla="*/ 14 w 22"/>
                    <a:gd name="T85" fmla="*/ 17 h 22"/>
                    <a:gd name="T86" fmla="*/ 14 w 22"/>
                    <a:gd name="T87" fmla="*/ 17 h 22"/>
                    <a:gd name="T88" fmla="*/ 14 w 22"/>
                    <a:gd name="T89" fmla="*/ 17 h 22"/>
                    <a:gd name="T90" fmla="*/ 14 w 22"/>
                    <a:gd name="T91" fmla="*/ 17 h 22"/>
                    <a:gd name="T92" fmla="*/ 14 w 22"/>
                    <a:gd name="T93" fmla="*/ 1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2" h="22">
                      <a:moveTo>
                        <a:pt x="14" y="17"/>
                      </a:moveTo>
                      <a:lnTo>
                        <a:pt x="14" y="17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16" y="1"/>
                      </a:lnTo>
                      <a:lnTo>
                        <a:pt x="16" y="1"/>
                      </a:lnTo>
                      <a:lnTo>
                        <a:pt x="16" y="1"/>
                      </a:lnTo>
                      <a:lnTo>
                        <a:pt x="16" y="1"/>
                      </a:lnTo>
                      <a:lnTo>
                        <a:pt x="16" y="1"/>
                      </a:lnTo>
                      <a:lnTo>
                        <a:pt x="16" y="1"/>
                      </a:lnTo>
                      <a:lnTo>
                        <a:pt x="16" y="1"/>
                      </a:lnTo>
                      <a:lnTo>
                        <a:pt x="16" y="1"/>
                      </a:lnTo>
                      <a:lnTo>
                        <a:pt x="16" y="1"/>
                      </a:lnTo>
                      <a:lnTo>
                        <a:pt x="16" y="1"/>
                      </a:lnTo>
                      <a:lnTo>
                        <a:pt x="16" y="1"/>
                      </a:lnTo>
                      <a:lnTo>
                        <a:pt x="16" y="1"/>
                      </a:lnTo>
                      <a:lnTo>
                        <a:pt x="16" y="1"/>
                      </a:lnTo>
                      <a:lnTo>
                        <a:pt x="8" y="7"/>
                      </a:lnTo>
                      <a:lnTo>
                        <a:pt x="1" y="0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8" y="7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5" y="22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4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49" name="Freeform 793">
                  <a:extLst>
                    <a:ext uri="{FF2B5EF4-FFF2-40B4-BE49-F238E27FC236}">
                      <a16:creationId xmlns:a16="http://schemas.microsoft.com/office/drawing/2014/main" id="{2B0E820F-9721-4389-B2B4-0FEB25EFF7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8" y="2352"/>
                  <a:ext cx="9" cy="9"/>
                </a:xfrm>
                <a:custGeom>
                  <a:avLst/>
                  <a:gdLst>
                    <a:gd name="T0" fmla="*/ 20 w 28"/>
                    <a:gd name="T1" fmla="*/ 22 h 28"/>
                    <a:gd name="T2" fmla="*/ 20 w 28"/>
                    <a:gd name="T3" fmla="*/ 22 h 28"/>
                    <a:gd name="T4" fmla="*/ 20 w 28"/>
                    <a:gd name="T5" fmla="*/ 22 h 28"/>
                    <a:gd name="T6" fmla="*/ 20 w 28"/>
                    <a:gd name="T7" fmla="*/ 22 h 28"/>
                    <a:gd name="T8" fmla="*/ 28 w 28"/>
                    <a:gd name="T9" fmla="*/ 15 h 28"/>
                    <a:gd name="T10" fmla="*/ 28 w 28"/>
                    <a:gd name="T11" fmla="*/ 15 h 28"/>
                    <a:gd name="T12" fmla="*/ 28 w 28"/>
                    <a:gd name="T13" fmla="*/ 15 h 28"/>
                    <a:gd name="T14" fmla="*/ 28 w 28"/>
                    <a:gd name="T15" fmla="*/ 15 h 28"/>
                    <a:gd name="T16" fmla="*/ 28 w 28"/>
                    <a:gd name="T17" fmla="*/ 15 h 28"/>
                    <a:gd name="T18" fmla="*/ 28 w 28"/>
                    <a:gd name="T19" fmla="*/ 15 h 28"/>
                    <a:gd name="T20" fmla="*/ 28 w 28"/>
                    <a:gd name="T21" fmla="*/ 15 h 28"/>
                    <a:gd name="T22" fmla="*/ 28 w 28"/>
                    <a:gd name="T23" fmla="*/ 15 h 28"/>
                    <a:gd name="T24" fmla="*/ 17 w 28"/>
                    <a:gd name="T25" fmla="*/ 0 h 28"/>
                    <a:gd name="T26" fmla="*/ 17 w 28"/>
                    <a:gd name="T27" fmla="*/ 0 h 28"/>
                    <a:gd name="T28" fmla="*/ 17 w 28"/>
                    <a:gd name="T29" fmla="*/ 0 h 28"/>
                    <a:gd name="T30" fmla="*/ 17 w 28"/>
                    <a:gd name="T31" fmla="*/ 0 h 28"/>
                    <a:gd name="T32" fmla="*/ 17 w 28"/>
                    <a:gd name="T33" fmla="*/ 0 h 28"/>
                    <a:gd name="T34" fmla="*/ 17 w 28"/>
                    <a:gd name="T35" fmla="*/ 0 h 28"/>
                    <a:gd name="T36" fmla="*/ 17 w 28"/>
                    <a:gd name="T37" fmla="*/ 0 h 28"/>
                    <a:gd name="T38" fmla="*/ 17 w 28"/>
                    <a:gd name="T39" fmla="*/ 0 h 28"/>
                    <a:gd name="T40" fmla="*/ 17 w 28"/>
                    <a:gd name="T41" fmla="*/ 0 h 28"/>
                    <a:gd name="T42" fmla="*/ 17 w 28"/>
                    <a:gd name="T43" fmla="*/ 0 h 28"/>
                    <a:gd name="T44" fmla="*/ 17 w 28"/>
                    <a:gd name="T45" fmla="*/ 0 h 28"/>
                    <a:gd name="T46" fmla="*/ 7 w 28"/>
                    <a:gd name="T47" fmla="*/ 5 h 28"/>
                    <a:gd name="T48" fmla="*/ 7 w 28"/>
                    <a:gd name="T49" fmla="*/ 5 h 28"/>
                    <a:gd name="T50" fmla="*/ 7 w 28"/>
                    <a:gd name="T51" fmla="*/ 5 h 28"/>
                    <a:gd name="T52" fmla="*/ 7 w 28"/>
                    <a:gd name="T53" fmla="*/ 5 h 28"/>
                    <a:gd name="T54" fmla="*/ 7 w 28"/>
                    <a:gd name="T55" fmla="*/ 5 h 28"/>
                    <a:gd name="T56" fmla="*/ 7 w 28"/>
                    <a:gd name="T57" fmla="*/ 5 h 28"/>
                    <a:gd name="T58" fmla="*/ 7 w 28"/>
                    <a:gd name="T59" fmla="*/ 5 h 28"/>
                    <a:gd name="T60" fmla="*/ 7 w 28"/>
                    <a:gd name="T61" fmla="*/ 5 h 28"/>
                    <a:gd name="T62" fmla="*/ 7 w 28"/>
                    <a:gd name="T63" fmla="*/ 5 h 28"/>
                    <a:gd name="T64" fmla="*/ 0 w 28"/>
                    <a:gd name="T65" fmla="*/ 12 h 28"/>
                    <a:gd name="T66" fmla="*/ 0 w 28"/>
                    <a:gd name="T67" fmla="*/ 12 h 28"/>
                    <a:gd name="T68" fmla="*/ 0 w 28"/>
                    <a:gd name="T69" fmla="*/ 12 h 28"/>
                    <a:gd name="T70" fmla="*/ 0 w 28"/>
                    <a:gd name="T71" fmla="*/ 12 h 28"/>
                    <a:gd name="T72" fmla="*/ 0 w 28"/>
                    <a:gd name="T73" fmla="*/ 12 h 28"/>
                    <a:gd name="T74" fmla="*/ 0 w 28"/>
                    <a:gd name="T75" fmla="*/ 12 h 28"/>
                    <a:gd name="T76" fmla="*/ 0 w 28"/>
                    <a:gd name="T77" fmla="*/ 12 h 28"/>
                    <a:gd name="T78" fmla="*/ 13 w 28"/>
                    <a:gd name="T79" fmla="*/ 28 h 28"/>
                    <a:gd name="T80" fmla="*/ 13 w 28"/>
                    <a:gd name="T81" fmla="*/ 28 h 28"/>
                    <a:gd name="T82" fmla="*/ 13 w 28"/>
                    <a:gd name="T83" fmla="*/ 28 h 28"/>
                    <a:gd name="T84" fmla="*/ 13 w 28"/>
                    <a:gd name="T85" fmla="*/ 28 h 28"/>
                    <a:gd name="T86" fmla="*/ 13 w 28"/>
                    <a:gd name="T87" fmla="*/ 28 h 28"/>
                    <a:gd name="T88" fmla="*/ 13 w 28"/>
                    <a:gd name="T89" fmla="*/ 28 h 28"/>
                    <a:gd name="T90" fmla="*/ 20 w 28"/>
                    <a:gd name="T91" fmla="*/ 22 h 28"/>
                    <a:gd name="T92" fmla="*/ 20 w 28"/>
                    <a:gd name="T93" fmla="*/ 22 h 28"/>
                    <a:gd name="T94" fmla="*/ 20 w 28"/>
                    <a:gd name="T95" fmla="*/ 22 h 28"/>
                    <a:gd name="T96" fmla="*/ 20 w 28"/>
                    <a:gd name="T97" fmla="*/ 22 h 28"/>
                    <a:gd name="T98" fmla="*/ 20 w 28"/>
                    <a:gd name="T99" fmla="*/ 22 h 28"/>
                    <a:gd name="T100" fmla="*/ 20 w 28"/>
                    <a:gd name="T101" fmla="*/ 22 h 28"/>
                    <a:gd name="T102" fmla="*/ 20 w 28"/>
                    <a:gd name="T103" fmla="*/ 22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8" h="28">
                      <a:moveTo>
                        <a:pt x="20" y="22"/>
                      </a:move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8" y="15"/>
                      </a:lnTo>
                      <a:lnTo>
                        <a:pt x="28" y="15"/>
                      </a:lnTo>
                      <a:lnTo>
                        <a:pt x="28" y="15"/>
                      </a:lnTo>
                      <a:lnTo>
                        <a:pt x="28" y="15"/>
                      </a:lnTo>
                      <a:lnTo>
                        <a:pt x="28" y="15"/>
                      </a:lnTo>
                      <a:lnTo>
                        <a:pt x="28" y="15"/>
                      </a:lnTo>
                      <a:lnTo>
                        <a:pt x="28" y="15"/>
                      </a:lnTo>
                      <a:lnTo>
                        <a:pt x="28" y="15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7" y="5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13" y="28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0" y="22"/>
                      </a:lnTo>
                      <a:lnTo>
                        <a:pt x="20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50" name="Freeform 794">
                  <a:extLst>
                    <a:ext uri="{FF2B5EF4-FFF2-40B4-BE49-F238E27FC236}">
                      <a16:creationId xmlns:a16="http://schemas.microsoft.com/office/drawing/2014/main" id="{13D93D42-1FFF-4A03-A26F-20A54CD5C1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7" y="2347"/>
                  <a:ext cx="7" cy="10"/>
                </a:xfrm>
                <a:custGeom>
                  <a:avLst/>
                  <a:gdLst>
                    <a:gd name="T0" fmla="*/ 13 w 21"/>
                    <a:gd name="T1" fmla="*/ 24 h 30"/>
                    <a:gd name="T2" fmla="*/ 13 w 21"/>
                    <a:gd name="T3" fmla="*/ 24 h 30"/>
                    <a:gd name="T4" fmla="*/ 21 w 21"/>
                    <a:gd name="T5" fmla="*/ 17 h 30"/>
                    <a:gd name="T6" fmla="*/ 21 w 21"/>
                    <a:gd name="T7" fmla="*/ 17 h 30"/>
                    <a:gd name="T8" fmla="*/ 21 w 21"/>
                    <a:gd name="T9" fmla="*/ 17 h 30"/>
                    <a:gd name="T10" fmla="*/ 21 w 21"/>
                    <a:gd name="T11" fmla="*/ 17 h 30"/>
                    <a:gd name="T12" fmla="*/ 21 w 21"/>
                    <a:gd name="T13" fmla="*/ 17 h 30"/>
                    <a:gd name="T14" fmla="*/ 21 w 21"/>
                    <a:gd name="T15" fmla="*/ 17 h 30"/>
                    <a:gd name="T16" fmla="*/ 21 w 21"/>
                    <a:gd name="T17" fmla="*/ 17 h 30"/>
                    <a:gd name="T18" fmla="*/ 21 w 21"/>
                    <a:gd name="T19" fmla="*/ 17 h 30"/>
                    <a:gd name="T20" fmla="*/ 21 w 21"/>
                    <a:gd name="T21" fmla="*/ 17 h 30"/>
                    <a:gd name="T22" fmla="*/ 21 w 21"/>
                    <a:gd name="T23" fmla="*/ 17 h 30"/>
                    <a:gd name="T24" fmla="*/ 21 w 21"/>
                    <a:gd name="T25" fmla="*/ 17 h 30"/>
                    <a:gd name="T26" fmla="*/ 21 w 21"/>
                    <a:gd name="T27" fmla="*/ 17 h 30"/>
                    <a:gd name="T28" fmla="*/ 21 w 21"/>
                    <a:gd name="T29" fmla="*/ 17 h 30"/>
                    <a:gd name="T30" fmla="*/ 21 w 21"/>
                    <a:gd name="T31" fmla="*/ 17 h 30"/>
                    <a:gd name="T32" fmla="*/ 21 w 21"/>
                    <a:gd name="T33" fmla="*/ 17 h 30"/>
                    <a:gd name="T34" fmla="*/ 8 w 21"/>
                    <a:gd name="T35" fmla="*/ 0 h 30"/>
                    <a:gd name="T36" fmla="*/ 8 w 21"/>
                    <a:gd name="T37" fmla="*/ 0 h 30"/>
                    <a:gd name="T38" fmla="*/ 8 w 21"/>
                    <a:gd name="T39" fmla="*/ 0 h 30"/>
                    <a:gd name="T40" fmla="*/ 8 w 21"/>
                    <a:gd name="T41" fmla="*/ 0 h 30"/>
                    <a:gd name="T42" fmla="*/ 8 w 21"/>
                    <a:gd name="T43" fmla="*/ 0 h 30"/>
                    <a:gd name="T44" fmla="*/ 8 w 21"/>
                    <a:gd name="T45" fmla="*/ 0 h 30"/>
                    <a:gd name="T46" fmla="*/ 8 w 21"/>
                    <a:gd name="T47" fmla="*/ 0 h 30"/>
                    <a:gd name="T48" fmla="*/ 8 w 21"/>
                    <a:gd name="T49" fmla="*/ 0 h 30"/>
                    <a:gd name="T50" fmla="*/ 0 w 21"/>
                    <a:gd name="T51" fmla="*/ 7 h 30"/>
                    <a:gd name="T52" fmla="*/ 0 w 21"/>
                    <a:gd name="T53" fmla="*/ 7 h 30"/>
                    <a:gd name="T54" fmla="*/ 0 w 21"/>
                    <a:gd name="T55" fmla="*/ 7 h 30"/>
                    <a:gd name="T56" fmla="*/ 0 w 21"/>
                    <a:gd name="T57" fmla="*/ 7 h 30"/>
                    <a:gd name="T58" fmla="*/ 0 w 21"/>
                    <a:gd name="T59" fmla="*/ 7 h 30"/>
                    <a:gd name="T60" fmla="*/ 0 w 21"/>
                    <a:gd name="T61" fmla="*/ 7 h 30"/>
                    <a:gd name="T62" fmla="*/ 0 w 21"/>
                    <a:gd name="T63" fmla="*/ 7 h 30"/>
                    <a:gd name="T64" fmla="*/ 0 w 21"/>
                    <a:gd name="T65" fmla="*/ 7 h 30"/>
                    <a:gd name="T66" fmla="*/ 0 w 21"/>
                    <a:gd name="T67" fmla="*/ 7 h 30"/>
                    <a:gd name="T68" fmla="*/ 0 w 21"/>
                    <a:gd name="T69" fmla="*/ 7 h 30"/>
                    <a:gd name="T70" fmla="*/ 0 w 21"/>
                    <a:gd name="T71" fmla="*/ 7 h 30"/>
                    <a:gd name="T72" fmla="*/ 0 w 21"/>
                    <a:gd name="T73" fmla="*/ 7 h 30"/>
                    <a:gd name="T74" fmla="*/ 4 w 21"/>
                    <a:gd name="T75" fmla="*/ 30 h 30"/>
                    <a:gd name="T76" fmla="*/ 4 w 21"/>
                    <a:gd name="T77" fmla="*/ 30 h 30"/>
                    <a:gd name="T78" fmla="*/ 4 w 21"/>
                    <a:gd name="T79" fmla="*/ 30 h 30"/>
                    <a:gd name="T80" fmla="*/ 4 w 21"/>
                    <a:gd name="T81" fmla="*/ 30 h 30"/>
                    <a:gd name="T82" fmla="*/ 4 w 21"/>
                    <a:gd name="T83" fmla="*/ 30 h 30"/>
                    <a:gd name="T84" fmla="*/ 4 w 21"/>
                    <a:gd name="T85" fmla="*/ 30 h 30"/>
                    <a:gd name="T86" fmla="*/ 4 w 21"/>
                    <a:gd name="T87" fmla="*/ 30 h 30"/>
                    <a:gd name="T88" fmla="*/ 13 w 21"/>
                    <a:gd name="T89" fmla="*/ 24 h 30"/>
                    <a:gd name="T90" fmla="*/ 13 w 21"/>
                    <a:gd name="T91" fmla="*/ 24 h 30"/>
                    <a:gd name="T92" fmla="*/ 13 w 21"/>
                    <a:gd name="T93" fmla="*/ 24 h 30"/>
                    <a:gd name="T94" fmla="*/ 13 w 21"/>
                    <a:gd name="T95" fmla="*/ 24 h 30"/>
                    <a:gd name="T96" fmla="*/ 13 w 21"/>
                    <a:gd name="T97" fmla="*/ 24 h 30"/>
                    <a:gd name="T98" fmla="*/ 13 w 21"/>
                    <a:gd name="T99" fmla="*/ 24 h 30"/>
                    <a:gd name="T100" fmla="*/ 13 w 21"/>
                    <a:gd name="T101" fmla="*/ 24 h 30"/>
                    <a:gd name="T102" fmla="*/ 13 w 21"/>
                    <a:gd name="T103" fmla="*/ 24 h 30"/>
                    <a:gd name="T104" fmla="*/ 13 w 21"/>
                    <a:gd name="T105" fmla="*/ 2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1" h="30">
                      <a:moveTo>
                        <a:pt x="13" y="24"/>
                      </a:moveTo>
                      <a:lnTo>
                        <a:pt x="13" y="24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4" y="30"/>
                      </a:lnTo>
                      <a:lnTo>
                        <a:pt x="13" y="24"/>
                      </a:lnTo>
                      <a:lnTo>
                        <a:pt x="13" y="24"/>
                      </a:lnTo>
                      <a:lnTo>
                        <a:pt x="13" y="24"/>
                      </a:lnTo>
                      <a:lnTo>
                        <a:pt x="13" y="24"/>
                      </a:lnTo>
                      <a:lnTo>
                        <a:pt x="13" y="24"/>
                      </a:lnTo>
                      <a:lnTo>
                        <a:pt x="13" y="24"/>
                      </a:lnTo>
                      <a:lnTo>
                        <a:pt x="13" y="24"/>
                      </a:lnTo>
                      <a:lnTo>
                        <a:pt x="13" y="24"/>
                      </a:lnTo>
                      <a:lnTo>
                        <a:pt x="13" y="2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51" name="Freeform 795">
                  <a:extLst>
                    <a:ext uri="{FF2B5EF4-FFF2-40B4-BE49-F238E27FC236}">
                      <a16:creationId xmlns:a16="http://schemas.microsoft.com/office/drawing/2014/main" id="{78E88508-9877-4FD6-9B18-9772F22C38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5" y="2348"/>
                  <a:ext cx="9" cy="10"/>
                </a:xfrm>
                <a:custGeom>
                  <a:avLst/>
                  <a:gdLst>
                    <a:gd name="T0" fmla="*/ 21 w 28"/>
                    <a:gd name="T1" fmla="*/ 23 h 29"/>
                    <a:gd name="T2" fmla="*/ 21 w 28"/>
                    <a:gd name="T3" fmla="*/ 23 h 29"/>
                    <a:gd name="T4" fmla="*/ 21 w 28"/>
                    <a:gd name="T5" fmla="*/ 23 h 29"/>
                    <a:gd name="T6" fmla="*/ 21 w 28"/>
                    <a:gd name="T7" fmla="*/ 23 h 29"/>
                    <a:gd name="T8" fmla="*/ 28 w 28"/>
                    <a:gd name="T9" fmla="*/ 16 h 29"/>
                    <a:gd name="T10" fmla="*/ 28 w 28"/>
                    <a:gd name="T11" fmla="*/ 16 h 29"/>
                    <a:gd name="T12" fmla="*/ 28 w 28"/>
                    <a:gd name="T13" fmla="*/ 16 h 29"/>
                    <a:gd name="T14" fmla="*/ 28 w 28"/>
                    <a:gd name="T15" fmla="*/ 16 h 29"/>
                    <a:gd name="T16" fmla="*/ 28 w 28"/>
                    <a:gd name="T17" fmla="*/ 16 h 29"/>
                    <a:gd name="T18" fmla="*/ 28 w 28"/>
                    <a:gd name="T19" fmla="*/ 16 h 29"/>
                    <a:gd name="T20" fmla="*/ 28 w 28"/>
                    <a:gd name="T21" fmla="*/ 16 h 29"/>
                    <a:gd name="T22" fmla="*/ 17 w 28"/>
                    <a:gd name="T23" fmla="*/ 0 h 29"/>
                    <a:gd name="T24" fmla="*/ 17 w 28"/>
                    <a:gd name="T25" fmla="*/ 0 h 29"/>
                    <a:gd name="T26" fmla="*/ 17 w 28"/>
                    <a:gd name="T27" fmla="*/ 0 h 29"/>
                    <a:gd name="T28" fmla="*/ 17 w 28"/>
                    <a:gd name="T29" fmla="*/ 0 h 29"/>
                    <a:gd name="T30" fmla="*/ 17 w 28"/>
                    <a:gd name="T31" fmla="*/ 0 h 29"/>
                    <a:gd name="T32" fmla="*/ 17 w 28"/>
                    <a:gd name="T33" fmla="*/ 0 h 29"/>
                    <a:gd name="T34" fmla="*/ 17 w 28"/>
                    <a:gd name="T35" fmla="*/ 0 h 29"/>
                    <a:gd name="T36" fmla="*/ 17 w 28"/>
                    <a:gd name="T37" fmla="*/ 0 h 29"/>
                    <a:gd name="T38" fmla="*/ 17 w 28"/>
                    <a:gd name="T39" fmla="*/ 0 h 29"/>
                    <a:gd name="T40" fmla="*/ 17 w 28"/>
                    <a:gd name="T41" fmla="*/ 0 h 29"/>
                    <a:gd name="T42" fmla="*/ 8 w 28"/>
                    <a:gd name="T43" fmla="*/ 6 h 29"/>
                    <a:gd name="T44" fmla="*/ 8 w 28"/>
                    <a:gd name="T45" fmla="*/ 6 h 29"/>
                    <a:gd name="T46" fmla="*/ 8 w 28"/>
                    <a:gd name="T47" fmla="*/ 6 h 29"/>
                    <a:gd name="T48" fmla="*/ 8 w 28"/>
                    <a:gd name="T49" fmla="*/ 6 h 29"/>
                    <a:gd name="T50" fmla="*/ 8 w 28"/>
                    <a:gd name="T51" fmla="*/ 6 h 29"/>
                    <a:gd name="T52" fmla="*/ 8 w 28"/>
                    <a:gd name="T53" fmla="*/ 6 h 29"/>
                    <a:gd name="T54" fmla="*/ 8 w 28"/>
                    <a:gd name="T55" fmla="*/ 6 h 29"/>
                    <a:gd name="T56" fmla="*/ 8 w 28"/>
                    <a:gd name="T57" fmla="*/ 6 h 29"/>
                    <a:gd name="T58" fmla="*/ 8 w 28"/>
                    <a:gd name="T59" fmla="*/ 6 h 29"/>
                    <a:gd name="T60" fmla="*/ 0 w 28"/>
                    <a:gd name="T61" fmla="*/ 12 h 29"/>
                    <a:gd name="T62" fmla="*/ 0 w 28"/>
                    <a:gd name="T63" fmla="*/ 12 h 29"/>
                    <a:gd name="T64" fmla="*/ 0 w 28"/>
                    <a:gd name="T65" fmla="*/ 12 h 29"/>
                    <a:gd name="T66" fmla="*/ 0 w 28"/>
                    <a:gd name="T67" fmla="*/ 12 h 29"/>
                    <a:gd name="T68" fmla="*/ 0 w 28"/>
                    <a:gd name="T69" fmla="*/ 12 h 29"/>
                    <a:gd name="T70" fmla="*/ 0 w 28"/>
                    <a:gd name="T71" fmla="*/ 12 h 29"/>
                    <a:gd name="T72" fmla="*/ 13 w 28"/>
                    <a:gd name="T73" fmla="*/ 29 h 29"/>
                    <a:gd name="T74" fmla="*/ 13 w 28"/>
                    <a:gd name="T75" fmla="*/ 29 h 29"/>
                    <a:gd name="T76" fmla="*/ 13 w 28"/>
                    <a:gd name="T77" fmla="*/ 29 h 29"/>
                    <a:gd name="T78" fmla="*/ 13 w 28"/>
                    <a:gd name="T79" fmla="*/ 29 h 29"/>
                    <a:gd name="T80" fmla="*/ 13 w 28"/>
                    <a:gd name="T81" fmla="*/ 29 h 29"/>
                    <a:gd name="T82" fmla="*/ 13 w 28"/>
                    <a:gd name="T83" fmla="*/ 29 h 29"/>
                    <a:gd name="T84" fmla="*/ 21 w 28"/>
                    <a:gd name="T85" fmla="*/ 23 h 29"/>
                    <a:gd name="T86" fmla="*/ 21 w 28"/>
                    <a:gd name="T87" fmla="*/ 23 h 29"/>
                    <a:gd name="T88" fmla="*/ 21 w 28"/>
                    <a:gd name="T89" fmla="*/ 23 h 29"/>
                    <a:gd name="T90" fmla="*/ 21 w 28"/>
                    <a:gd name="T91" fmla="*/ 23 h 29"/>
                    <a:gd name="T92" fmla="*/ 21 w 28"/>
                    <a:gd name="T93" fmla="*/ 23 h 29"/>
                    <a:gd name="T94" fmla="*/ 21 w 28"/>
                    <a:gd name="T95" fmla="*/ 23 h 29"/>
                    <a:gd name="T96" fmla="*/ 21 w 28"/>
                    <a:gd name="T97" fmla="*/ 2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8" h="29">
                      <a:moveTo>
                        <a:pt x="21" y="23"/>
                      </a:move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28" y="16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13" y="29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52" name="Freeform 796">
                  <a:extLst>
                    <a:ext uri="{FF2B5EF4-FFF2-40B4-BE49-F238E27FC236}">
                      <a16:creationId xmlns:a16="http://schemas.microsoft.com/office/drawing/2014/main" id="{EB9CCAF0-2E16-408D-99F4-AF822C583D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27" y="2337"/>
                  <a:ext cx="8" cy="10"/>
                </a:xfrm>
                <a:custGeom>
                  <a:avLst/>
                  <a:gdLst>
                    <a:gd name="T0" fmla="*/ 21 w 24"/>
                    <a:gd name="T1" fmla="*/ 23 h 30"/>
                    <a:gd name="T2" fmla="*/ 21 w 24"/>
                    <a:gd name="T3" fmla="*/ 23 h 30"/>
                    <a:gd name="T4" fmla="*/ 21 w 24"/>
                    <a:gd name="T5" fmla="*/ 23 h 30"/>
                    <a:gd name="T6" fmla="*/ 21 w 24"/>
                    <a:gd name="T7" fmla="*/ 23 h 30"/>
                    <a:gd name="T8" fmla="*/ 21 w 24"/>
                    <a:gd name="T9" fmla="*/ 23 h 30"/>
                    <a:gd name="T10" fmla="*/ 15 w 24"/>
                    <a:gd name="T11" fmla="*/ 14 h 30"/>
                    <a:gd name="T12" fmla="*/ 15 w 24"/>
                    <a:gd name="T13" fmla="*/ 14 h 30"/>
                    <a:gd name="T14" fmla="*/ 24 w 24"/>
                    <a:gd name="T15" fmla="*/ 9 h 30"/>
                    <a:gd name="T16" fmla="*/ 24 w 24"/>
                    <a:gd name="T17" fmla="*/ 9 h 30"/>
                    <a:gd name="T18" fmla="*/ 24 w 24"/>
                    <a:gd name="T19" fmla="*/ 9 h 30"/>
                    <a:gd name="T20" fmla="*/ 24 w 24"/>
                    <a:gd name="T21" fmla="*/ 9 h 30"/>
                    <a:gd name="T22" fmla="*/ 24 w 24"/>
                    <a:gd name="T23" fmla="*/ 9 h 30"/>
                    <a:gd name="T24" fmla="*/ 24 w 24"/>
                    <a:gd name="T25" fmla="*/ 9 h 30"/>
                    <a:gd name="T26" fmla="*/ 24 w 24"/>
                    <a:gd name="T27" fmla="*/ 9 h 30"/>
                    <a:gd name="T28" fmla="*/ 17 w 24"/>
                    <a:gd name="T29" fmla="*/ 0 h 30"/>
                    <a:gd name="T30" fmla="*/ 10 w 24"/>
                    <a:gd name="T31" fmla="*/ 6 h 30"/>
                    <a:gd name="T32" fmla="*/ 10 w 24"/>
                    <a:gd name="T33" fmla="*/ 6 h 30"/>
                    <a:gd name="T34" fmla="*/ 10 w 24"/>
                    <a:gd name="T35" fmla="*/ 6 h 30"/>
                    <a:gd name="T36" fmla="*/ 10 w 24"/>
                    <a:gd name="T37" fmla="*/ 6 h 30"/>
                    <a:gd name="T38" fmla="*/ 10 w 24"/>
                    <a:gd name="T39" fmla="*/ 6 h 30"/>
                    <a:gd name="T40" fmla="*/ 10 w 24"/>
                    <a:gd name="T41" fmla="*/ 6 h 30"/>
                    <a:gd name="T42" fmla="*/ 10 w 24"/>
                    <a:gd name="T43" fmla="*/ 6 h 30"/>
                    <a:gd name="T44" fmla="*/ 10 w 24"/>
                    <a:gd name="T45" fmla="*/ 6 h 30"/>
                    <a:gd name="T46" fmla="*/ 10 w 24"/>
                    <a:gd name="T47" fmla="*/ 6 h 30"/>
                    <a:gd name="T48" fmla="*/ 10 w 24"/>
                    <a:gd name="T49" fmla="*/ 6 h 30"/>
                    <a:gd name="T50" fmla="*/ 0 w 24"/>
                    <a:gd name="T51" fmla="*/ 13 h 30"/>
                    <a:gd name="T52" fmla="*/ 0 w 24"/>
                    <a:gd name="T53" fmla="*/ 13 h 30"/>
                    <a:gd name="T54" fmla="*/ 0 w 24"/>
                    <a:gd name="T55" fmla="*/ 13 h 30"/>
                    <a:gd name="T56" fmla="*/ 0 w 24"/>
                    <a:gd name="T57" fmla="*/ 13 h 30"/>
                    <a:gd name="T58" fmla="*/ 0 w 24"/>
                    <a:gd name="T59" fmla="*/ 13 h 30"/>
                    <a:gd name="T60" fmla="*/ 0 w 24"/>
                    <a:gd name="T61" fmla="*/ 13 h 30"/>
                    <a:gd name="T62" fmla="*/ 7 w 24"/>
                    <a:gd name="T63" fmla="*/ 20 h 30"/>
                    <a:gd name="T64" fmla="*/ 7 w 24"/>
                    <a:gd name="T65" fmla="*/ 20 h 30"/>
                    <a:gd name="T66" fmla="*/ 7 w 24"/>
                    <a:gd name="T67" fmla="*/ 20 h 30"/>
                    <a:gd name="T68" fmla="*/ 7 w 24"/>
                    <a:gd name="T69" fmla="*/ 20 h 30"/>
                    <a:gd name="T70" fmla="*/ 7 w 24"/>
                    <a:gd name="T71" fmla="*/ 20 h 30"/>
                    <a:gd name="T72" fmla="*/ 7 w 24"/>
                    <a:gd name="T73" fmla="*/ 20 h 30"/>
                    <a:gd name="T74" fmla="*/ 7 w 24"/>
                    <a:gd name="T75" fmla="*/ 20 h 30"/>
                    <a:gd name="T76" fmla="*/ 7 w 24"/>
                    <a:gd name="T77" fmla="*/ 20 h 30"/>
                    <a:gd name="T78" fmla="*/ 7 w 24"/>
                    <a:gd name="T79" fmla="*/ 20 h 30"/>
                    <a:gd name="T80" fmla="*/ 7 w 24"/>
                    <a:gd name="T81" fmla="*/ 20 h 30"/>
                    <a:gd name="T82" fmla="*/ 7 w 24"/>
                    <a:gd name="T83" fmla="*/ 20 h 30"/>
                    <a:gd name="T84" fmla="*/ 7 w 24"/>
                    <a:gd name="T85" fmla="*/ 20 h 30"/>
                    <a:gd name="T86" fmla="*/ 13 w 24"/>
                    <a:gd name="T87" fmla="*/ 30 h 30"/>
                    <a:gd name="T88" fmla="*/ 13 w 24"/>
                    <a:gd name="T89" fmla="*/ 30 h 30"/>
                    <a:gd name="T90" fmla="*/ 21 w 24"/>
                    <a:gd name="T91" fmla="*/ 23 h 30"/>
                    <a:gd name="T92" fmla="*/ 21 w 24"/>
                    <a:gd name="T93" fmla="*/ 2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4" h="30">
                      <a:moveTo>
                        <a:pt x="21" y="23"/>
                      </a:move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21" y="23"/>
                      </a:lnTo>
                      <a:lnTo>
                        <a:pt x="15" y="14"/>
                      </a:lnTo>
                      <a:lnTo>
                        <a:pt x="15" y="14"/>
                      </a:lnTo>
                      <a:lnTo>
                        <a:pt x="24" y="9"/>
                      </a:lnTo>
                      <a:lnTo>
                        <a:pt x="24" y="9"/>
                      </a:lnTo>
                      <a:lnTo>
                        <a:pt x="24" y="9"/>
                      </a:lnTo>
                      <a:lnTo>
                        <a:pt x="24" y="9"/>
                      </a:lnTo>
                      <a:lnTo>
                        <a:pt x="24" y="9"/>
                      </a:lnTo>
                      <a:lnTo>
                        <a:pt x="24" y="9"/>
                      </a:lnTo>
                      <a:lnTo>
                        <a:pt x="24" y="9"/>
                      </a:lnTo>
                      <a:lnTo>
                        <a:pt x="17" y="0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7" y="2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21" y="23"/>
                      </a:lnTo>
                      <a:lnTo>
                        <a:pt x="21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53" name="Freeform 797">
                  <a:extLst>
                    <a:ext uri="{FF2B5EF4-FFF2-40B4-BE49-F238E27FC236}">
                      <a16:creationId xmlns:a16="http://schemas.microsoft.com/office/drawing/2014/main" id="{D8FA10D7-E476-49D9-B168-2C2C83C29E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6" y="2331"/>
                  <a:ext cx="7" cy="7"/>
                </a:xfrm>
                <a:custGeom>
                  <a:avLst/>
                  <a:gdLst>
                    <a:gd name="T0" fmla="*/ 14 w 21"/>
                    <a:gd name="T1" fmla="*/ 21 h 21"/>
                    <a:gd name="T2" fmla="*/ 14 w 21"/>
                    <a:gd name="T3" fmla="*/ 21 h 21"/>
                    <a:gd name="T4" fmla="*/ 14 w 21"/>
                    <a:gd name="T5" fmla="*/ 21 h 21"/>
                    <a:gd name="T6" fmla="*/ 21 w 21"/>
                    <a:gd name="T7" fmla="*/ 17 h 21"/>
                    <a:gd name="T8" fmla="*/ 21 w 21"/>
                    <a:gd name="T9" fmla="*/ 17 h 21"/>
                    <a:gd name="T10" fmla="*/ 13 w 21"/>
                    <a:gd name="T11" fmla="*/ 8 h 21"/>
                    <a:gd name="T12" fmla="*/ 13 w 21"/>
                    <a:gd name="T13" fmla="*/ 8 h 21"/>
                    <a:gd name="T14" fmla="*/ 13 w 21"/>
                    <a:gd name="T15" fmla="*/ 8 h 21"/>
                    <a:gd name="T16" fmla="*/ 13 w 21"/>
                    <a:gd name="T17" fmla="*/ 8 h 21"/>
                    <a:gd name="T18" fmla="*/ 13 w 21"/>
                    <a:gd name="T19" fmla="*/ 8 h 21"/>
                    <a:gd name="T20" fmla="*/ 13 w 21"/>
                    <a:gd name="T21" fmla="*/ 8 h 21"/>
                    <a:gd name="T22" fmla="*/ 13 w 21"/>
                    <a:gd name="T23" fmla="*/ 8 h 21"/>
                    <a:gd name="T24" fmla="*/ 13 w 21"/>
                    <a:gd name="T25" fmla="*/ 8 h 21"/>
                    <a:gd name="T26" fmla="*/ 19 w 21"/>
                    <a:gd name="T27" fmla="*/ 4 h 21"/>
                    <a:gd name="T28" fmla="*/ 13 w 21"/>
                    <a:gd name="T29" fmla="*/ 8 h 21"/>
                    <a:gd name="T30" fmla="*/ 13 w 21"/>
                    <a:gd name="T31" fmla="*/ 8 h 21"/>
                    <a:gd name="T32" fmla="*/ 13 w 21"/>
                    <a:gd name="T33" fmla="*/ 8 h 21"/>
                    <a:gd name="T34" fmla="*/ 13 w 21"/>
                    <a:gd name="T35" fmla="*/ 8 h 21"/>
                    <a:gd name="T36" fmla="*/ 13 w 21"/>
                    <a:gd name="T37" fmla="*/ 8 h 21"/>
                    <a:gd name="T38" fmla="*/ 6 w 21"/>
                    <a:gd name="T39" fmla="*/ 0 h 21"/>
                    <a:gd name="T40" fmla="*/ 6 w 21"/>
                    <a:gd name="T41" fmla="*/ 0 h 21"/>
                    <a:gd name="T42" fmla="*/ 6 w 21"/>
                    <a:gd name="T43" fmla="*/ 0 h 21"/>
                    <a:gd name="T44" fmla="*/ 6 w 21"/>
                    <a:gd name="T45" fmla="*/ 0 h 21"/>
                    <a:gd name="T46" fmla="*/ 6 w 21"/>
                    <a:gd name="T47" fmla="*/ 0 h 21"/>
                    <a:gd name="T48" fmla="*/ 6 w 21"/>
                    <a:gd name="T49" fmla="*/ 0 h 21"/>
                    <a:gd name="T50" fmla="*/ 0 w 21"/>
                    <a:gd name="T51" fmla="*/ 4 h 21"/>
                    <a:gd name="T52" fmla="*/ 0 w 21"/>
                    <a:gd name="T53" fmla="*/ 4 h 21"/>
                    <a:gd name="T54" fmla="*/ 0 w 21"/>
                    <a:gd name="T55" fmla="*/ 4 h 21"/>
                    <a:gd name="T56" fmla="*/ 0 w 21"/>
                    <a:gd name="T57" fmla="*/ 4 h 21"/>
                    <a:gd name="T58" fmla="*/ 0 w 21"/>
                    <a:gd name="T59" fmla="*/ 4 h 21"/>
                    <a:gd name="T60" fmla="*/ 0 w 21"/>
                    <a:gd name="T61" fmla="*/ 4 h 21"/>
                    <a:gd name="T62" fmla="*/ 0 w 21"/>
                    <a:gd name="T63" fmla="*/ 4 h 21"/>
                    <a:gd name="T64" fmla="*/ 0 w 21"/>
                    <a:gd name="T65" fmla="*/ 4 h 21"/>
                    <a:gd name="T66" fmla="*/ 0 w 21"/>
                    <a:gd name="T67" fmla="*/ 4 h 21"/>
                    <a:gd name="T68" fmla="*/ 0 w 21"/>
                    <a:gd name="T69" fmla="*/ 4 h 21"/>
                    <a:gd name="T70" fmla="*/ 0 w 21"/>
                    <a:gd name="T71" fmla="*/ 4 h 21"/>
                    <a:gd name="T72" fmla="*/ 8 w 21"/>
                    <a:gd name="T73" fmla="*/ 13 h 21"/>
                    <a:gd name="T74" fmla="*/ 0 w 21"/>
                    <a:gd name="T75" fmla="*/ 17 h 21"/>
                    <a:gd name="T76" fmla="*/ 0 w 21"/>
                    <a:gd name="T77" fmla="*/ 17 h 21"/>
                    <a:gd name="T78" fmla="*/ 0 w 21"/>
                    <a:gd name="T79" fmla="*/ 17 h 21"/>
                    <a:gd name="T80" fmla="*/ 0 w 21"/>
                    <a:gd name="T81" fmla="*/ 17 h 21"/>
                    <a:gd name="T82" fmla="*/ 0 w 21"/>
                    <a:gd name="T83" fmla="*/ 17 h 21"/>
                    <a:gd name="T84" fmla="*/ 0 w 21"/>
                    <a:gd name="T85" fmla="*/ 17 h 21"/>
                    <a:gd name="T86" fmla="*/ 0 w 21"/>
                    <a:gd name="T87" fmla="*/ 17 h 21"/>
                    <a:gd name="T88" fmla="*/ 8 w 21"/>
                    <a:gd name="T89" fmla="*/ 13 h 21"/>
                    <a:gd name="T90" fmla="*/ 8 w 21"/>
                    <a:gd name="T91" fmla="*/ 13 h 21"/>
                    <a:gd name="T92" fmla="*/ 8 w 21"/>
                    <a:gd name="T93" fmla="*/ 13 h 21"/>
                    <a:gd name="T94" fmla="*/ 8 w 21"/>
                    <a:gd name="T95" fmla="*/ 13 h 21"/>
                    <a:gd name="T96" fmla="*/ 14 w 21"/>
                    <a:gd name="T97" fmla="*/ 21 h 21"/>
                    <a:gd name="T98" fmla="*/ 14 w 21"/>
                    <a:gd name="T99" fmla="*/ 21 h 21"/>
                    <a:gd name="T100" fmla="*/ 14 w 21"/>
                    <a:gd name="T101" fmla="*/ 21 h 21"/>
                    <a:gd name="T102" fmla="*/ 14 w 21"/>
                    <a:gd name="T103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1" h="21">
                      <a:moveTo>
                        <a:pt x="14" y="21"/>
                      </a:moveTo>
                      <a:lnTo>
                        <a:pt x="14" y="21"/>
                      </a:lnTo>
                      <a:lnTo>
                        <a:pt x="14" y="21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9" y="4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13" y="8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8" y="13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0" y="17"/>
                      </a:lnTo>
                      <a:lnTo>
                        <a:pt x="8" y="13"/>
                      </a:lnTo>
                      <a:lnTo>
                        <a:pt x="8" y="13"/>
                      </a:lnTo>
                      <a:lnTo>
                        <a:pt x="8" y="13"/>
                      </a:lnTo>
                      <a:lnTo>
                        <a:pt x="8" y="13"/>
                      </a:lnTo>
                      <a:lnTo>
                        <a:pt x="14" y="21"/>
                      </a:lnTo>
                      <a:lnTo>
                        <a:pt x="14" y="21"/>
                      </a:lnTo>
                      <a:lnTo>
                        <a:pt x="14" y="21"/>
                      </a:lnTo>
                      <a:lnTo>
                        <a:pt x="14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54" name="Freeform 798">
                  <a:extLst>
                    <a:ext uri="{FF2B5EF4-FFF2-40B4-BE49-F238E27FC236}">
                      <a16:creationId xmlns:a16="http://schemas.microsoft.com/office/drawing/2014/main" id="{789A2FBE-3534-4AA0-9709-8FF2CCF41F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35" y="2329"/>
                  <a:ext cx="8" cy="8"/>
                </a:xfrm>
                <a:custGeom>
                  <a:avLst/>
                  <a:gdLst>
                    <a:gd name="T0" fmla="*/ 15 w 23"/>
                    <a:gd name="T1" fmla="*/ 17 h 23"/>
                    <a:gd name="T2" fmla="*/ 15 w 23"/>
                    <a:gd name="T3" fmla="*/ 17 h 23"/>
                    <a:gd name="T4" fmla="*/ 15 w 23"/>
                    <a:gd name="T5" fmla="*/ 17 h 23"/>
                    <a:gd name="T6" fmla="*/ 15 w 23"/>
                    <a:gd name="T7" fmla="*/ 17 h 23"/>
                    <a:gd name="T8" fmla="*/ 23 w 23"/>
                    <a:gd name="T9" fmla="*/ 10 h 23"/>
                    <a:gd name="T10" fmla="*/ 23 w 23"/>
                    <a:gd name="T11" fmla="*/ 10 h 23"/>
                    <a:gd name="T12" fmla="*/ 23 w 23"/>
                    <a:gd name="T13" fmla="*/ 10 h 23"/>
                    <a:gd name="T14" fmla="*/ 23 w 23"/>
                    <a:gd name="T15" fmla="*/ 10 h 23"/>
                    <a:gd name="T16" fmla="*/ 23 w 23"/>
                    <a:gd name="T17" fmla="*/ 10 h 23"/>
                    <a:gd name="T18" fmla="*/ 23 w 23"/>
                    <a:gd name="T19" fmla="*/ 10 h 23"/>
                    <a:gd name="T20" fmla="*/ 17 w 23"/>
                    <a:gd name="T21" fmla="*/ 3 h 23"/>
                    <a:gd name="T22" fmla="*/ 17 w 23"/>
                    <a:gd name="T23" fmla="*/ 3 h 23"/>
                    <a:gd name="T24" fmla="*/ 17 w 23"/>
                    <a:gd name="T25" fmla="*/ 3 h 23"/>
                    <a:gd name="T26" fmla="*/ 17 w 23"/>
                    <a:gd name="T27" fmla="*/ 3 h 23"/>
                    <a:gd name="T28" fmla="*/ 17 w 23"/>
                    <a:gd name="T29" fmla="*/ 3 h 23"/>
                    <a:gd name="T30" fmla="*/ 17 w 23"/>
                    <a:gd name="T31" fmla="*/ 3 h 23"/>
                    <a:gd name="T32" fmla="*/ 17 w 23"/>
                    <a:gd name="T33" fmla="*/ 3 h 23"/>
                    <a:gd name="T34" fmla="*/ 17 w 23"/>
                    <a:gd name="T35" fmla="*/ 3 h 23"/>
                    <a:gd name="T36" fmla="*/ 17 w 23"/>
                    <a:gd name="T37" fmla="*/ 3 h 23"/>
                    <a:gd name="T38" fmla="*/ 17 w 23"/>
                    <a:gd name="T39" fmla="*/ 3 h 23"/>
                    <a:gd name="T40" fmla="*/ 17 w 23"/>
                    <a:gd name="T41" fmla="*/ 3 h 23"/>
                    <a:gd name="T42" fmla="*/ 2 w 23"/>
                    <a:gd name="T43" fmla="*/ 0 h 23"/>
                    <a:gd name="T44" fmla="*/ 2 w 23"/>
                    <a:gd name="T45" fmla="*/ 0 h 23"/>
                    <a:gd name="T46" fmla="*/ 2 w 23"/>
                    <a:gd name="T47" fmla="*/ 0 h 23"/>
                    <a:gd name="T48" fmla="*/ 2 w 23"/>
                    <a:gd name="T49" fmla="*/ 0 h 23"/>
                    <a:gd name="T50" fmla="*/ 2 w 23"/>
                    <a:gd name="T51" fmla="*/ 0 h 23"/>
                    <a:gd name="T52" fmla="*/ 2 w 23"/>
                    <a:gd name="T53" fmla="*/ 0 h 23"/>
                    <a:gd name="T54" fmla="*/ 2 w 23"/>
                    <a:gd name="T55" fmla="*/ 0 h 23"/>
                    <a:gd name="T56" fmla="*/ 9 w 23"/>
                    <a:gd name="T57" fmla="*/ 9 h 23"/>
                    <a:gd name="T58" fmla="*/ 9 w 23"/>
                    <a:gd name="T59" fmla="*/ 9 h 23"/>
                    <a:gd name="T60" fmla="*/ 0 w 23"/>
                    <a:gd name="T61" fmla="*/ 14 h 23"/>
                    <a:gd name="T62" fmla="*/ 0 w 23"/>
                    <a:gd name="T63" fmla="*/ 14 h 23"/>
                    <a:gd name="T64" fmla="*/ 0 w 23"/>
                    <a:gd name="T65" fmla="*/ 14 h 23"/>
                    <a:gd name="T66" fmla="*/ 0 w 23"/>
                    <a:gd name="T67" fmla="*/ 14 h 23"/>
                    <a:gd name="T68" fmla="*/ 0 w 23"/>
                    <a:gd name="T69" fmla="*/ 14 h 23"/>
                    <a:gd name="T70" fmla="*/ 0 w 23"/>
                    <a:gd name="T71" fmla="*/ 14 h 23"/>
                    <a:gd name="T72" fmla="*/ 0 w 23"/>
                    <a:gd name="T73" fmla="*/ 14 h 23"/>
                    <a:gd name="T74" fmla="*/ 0 w 23"/>
                    <a:gd name="T75" fmla="*/ 14 h 23"/>
                    <a:gd name="T76" fmla="*/ 0 w 23"/>
                    <a:gd name="T77" fmla="*/ 14 h 23"/>
                    <a:gd name="T78" fmla="*/ 0 w 23"/>
                    <a:gd name="T79" fmla="*/ 14 h 23"/>
                    <a:gd name="T80" fmla="*/ 6 w 23"/>
                    <a:gd name="T81" fmla="*/ 23 h 23"/>
                    <a:gd name="T82" fmla="*/ 6 w 23"/>
                    <a:gd name="T83" fmla="*/ 23 h 23"/>
                    <a:gd name="T84" fmla="*/ 6 w 23"/>
                    <a:gd name="T85" fmla="*/ 23 h 23"/>
                    <a:gd name="T86" fmla="*/ 15 w 23"/>
                    <a:gd name="T87" fmla="*/ 17 h 23"/>
                    <a:gd name="T88" fmla="*/ 15 w 23"/>
                    <a:gd name="T89" fmla="*/ 17 h 23"/>
                    <a:gd name="T90" fmla="*/ 15 w 23"/>
                    <a:gd name="T91" fmla="*/ 17 h 23"/>
                    <a:gd name="T92" fmla="*/ 15 w 23"/>
                    <a:gd name="T93" fmla="*/ 17 h 23"/>
                    <a:gd name="T94" fmla="*/ 15 w 23"/>
                    <a:gd name="T95" fmla="*/ 17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3" h="23">
                      <a:moveTo>
                        <a:pt x="15" y="17"/>
                      </a:move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23" y="10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17" y="3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9" y="9"/>
                      </a:lnTo>
                      <a:lnTo>
                        <a:pt x="9" y="9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6" y="23"/>
                      </a:lnTo>
                      <a:lnTo>
                        <a:pt x="6" y="23"/>
                      </a:lnTo>
                      <a:lnTo>
                        <a:pt x="6" y="23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7"/>
                      </a:lnTo>
                      <a:lnTo>
                        <a:pt x="15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55" name="Freeform 799">
                  <a:extLst>
                    <a:ext uri="{FF2B5EF4-FFF2-40B4-BE49-F238E27FC236}">
                      <a16:creationId xmlns:a16="http://schemas.microsoft.com/office/drawing/2014/main" id="{AC7E57CB-6CDA-4312-82F5-180AA64470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1" y="2322"/>
                  <a:ext cx="10" cy="8"/>
                </a:xfrm>
                <a:custGeom>
                  <a:avLst/>
                  <a:gdLst>
                    <a:gd name="T0" fmla="*/ 21 w 30"/>
                    <a:gd name="T1" fmla="*/ 17 h 24"/>
                    <a:gd name="T2" fmla="*/ 21 w 30"/>
                    <a:gd name="T3" fmla="*/ 17 h 24"/>
                    <a:gd name="T4" fmla="*/ 21 w 30"/>
                    <a:gd name="T5" fmla="*/ 17 h 24"/>
                    <a:gd name="T6" fmla="*/ 21 w 30"/>
                    <a:gd name="T7" fmla="*/ 17 h 24"/>
                    <a:gd name="T8" fmla="*/ 21 w 30"/>
                    <a:gd name="T9" fmla="*/ 17 h 24"/>
                    <a:gd name="T10" fmla="*/ 21 w 30"/>
                    <a:gd name="T11" fmla="*/ 17 h 24"/>
                    <a:gd name="T12" fmla="*/ 21 w 30"/>
                    <a:gd name="T13" fmla="*/ 17 h 24"/>
                    <a:gd name="T14" fmla="*/ 30 w 30"/>
                    <a:gd name="T15" fmla="*/ 11 h 24"/>
                    <a:gd name="T16" fmla="*/ 24 w 30"/>
                    <a:gd name="T17" fmla="*/ 3 h 24"/>
                    <a:gd name="T18" fmla="*/ 24 w 30"/>
                    <a:gd name="T19" fmla="*/ 3 h 24"/>
                    <a:gd name="T20" fmla="*/ 24 w 30"/>
                    <a:gd name="T21" fmla="*/ 3 h 24"/>
                    <a:gd name="T22" fmla="*/ 24 w 30"/>
                    <a:gd name="T23" fmla="*/ 3 h 24"/>
                    <a:gd name="T24" fmla="*/ 24 w 30"/>
                    <a:gd name="T25" fmla="*/ 3 h 24"/>
                    <a:gd name="T26" fmla="*/ 24 w 30"/>
                    <a:gd name="T27" fmla="*/ 3 h 24"/>
                    <a:gd name="T28" fmla="*/ 24 w 30"/>
                    <a:gd name="T29" fmla="*/ 3 h 24"/>
                    <a:gd name="T30" fmla="*/ 24 w 30"/>
                    <a:gd name="T31" fmla="*/ 3 h 24"/>
                    <a:gd name="T32" fmla="*/ 24 w 30"/>
                    <a:gd name="T33" fmla="*/ 3 h 24"/>
                    <a:gd name="T34" fmla="*/ 24 w 30"/>
                    <a:gd name="T35" fmla="*/ 3 h 24"/>
                    <a:gd name="T36" fmla="*/ 24 w 30"/>
                    <a:gd name="T37" fmla="*/ 3 h 24"/>
                    <a:gd name="T38" fmla="*/ 9 w 30"/>
                    <a:gd name="T39" fmla="*/ 0 h 24"/>
                    <a:gd name="T40" fmla="*/ 9 w 30"/>
                    <a:gd name="T41" fmla="*/ 0 h 24"/>
                    <a:gd name="T42" fmla="*/ 9 w 30"/>
                    <a:gd name="T43" fmla="*/ 0 h 24"/>
                    <a:gd name="T44" fmla="*/ 9 w 30"/>
                    <a:gd name="T45" fmla="*/ 0 h 24"/>
                    <a:gd name="T46" fmla="*/ 9 w 30"/>
                    <a:gd name="T47" fmla="*/ 0 h 24"/>
                    <a:gd name="T48" fmla="*/ 9 w 30"/>
                    <a:gd name="T49" fmla="*/ 0 h 24"/>
                    <a:gd name="T50" fmla="*/ 9 w 30"/>
                    <a:gd name="T51" fmla="*/ 0 h 24"/>
                    <a:gd name="T52" fmla="*/ 9 w 30"/>
                    <a:gd name="T53" fmla="*/ 0 h 24"/>
                    <a:gd name="T54" fmla="*/ 0 w 30"/>
                    <a:gd name="T55" fmla="*/ 7 h 24"/>
                    <a:gd name="T56" fmla="*/ 0 w 30"/>
                    <a:gd name="T57" fmla="*/ 7 h 24"/>
                    <a:gd name="T58" fmla="*/ 0 w 30"/>
                    <a:gd name="T59" fmla="*/ 7 h 24"/>
                    <a:gd name="T60" fmla="*/ 0 w 30"/>
                    <a:gd name="T61" fmla="*/ 7 h 24"/>
                    <a:gd name="T62" fmla="*/ 7 w 30"/>
                    <a:gd name="T63" fmla="*/ 15 h 24"/>
                    <a:gd name="T64" fmla="*/ 7 w 30"/>
                    <a:gd name="T65" fmla="*/ 15 h 24"/>
                    <a:gd name="T66" fmla="*/ 7 w 30"/>
                    <a:gd name="T67" fmla="*/ 15 h 24"/>
                    <a:gd name="T68" fmla="*/ 7 w 30"/>
                    <a:gd name="T69" fmla="*/ 15 h 24"/>
                    <a:gd name="T70" fmla="*/ 7 w 30"/>
                    <a:gd name="T71" fmla="*/ 15 h 24"/>
                    <a:gd name="T72" fmla="*/ 7 w 30"/>
                    <a:gd name="T73" fmla="*/ 15 h 24"/>
                    <a:gd name="T74" fmla="*/ 7 w 30"/>
                    <a:gd name="T75" fmla="*/ 15 h 24"/>
                    <a:gd name="T76" fmla="*/ 7 w 30"/>
                    <a:gd name="T77" fmla="*/ 15 h 24"/>
                    <a:gd name="T78" fmla="*/ 7 w 30"/>
                    <a:gd name="T79" fmla="*/ 15 h 24"/>
                    <a:gd name="T80" fmla="*/ 7 w 30"/>
                    <a:gd name="T81" fmla="*/ 15 h 24"/>
                    <a:gd name="T82" fmla="*/ 7 w 30"/>
                    <a:gd name="T83" fmla="*/ 15 h 24"/>
                    <a:gd name="T84" fmla="*/ 13 w 30"/>
                    <a:gd name="T85" fmla="*/ 24 h 24"/>
                    <a:gd name="T86" fmla="*/ 13 w 30"/>
                    <a:gd name="T87" fmla="*/ 24 h 24"/>
                    <a:gd name="T88" fmla="*/ 13 w 30"/>
                    <a:gd name="T89" fmla="*/ 24 h 24"/>
                    <a:gd name="T90" fmla="*/ 13 w 30"/>
                    <a:gd name="T91" fmla="*/ 24 h 24"/>
                    <a:gd name="T92" fmla="*/ 13 w 30"/>
                    <a:gd name="T93" fmla="*/ 24 h 24"/>
                    <a:gd name="T94" fmla="*/ 13 w 30"/>
                    <a:gd name="T95" fmla="*/ 24 h 24"/>
                    <a:gd name="T96" fmla="*/ 21 w 30"/>
                    <a:gd name="T97" fmla="*/ 17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30" h="24">
                      <a:moveTo>
                        <a:pt x="21" y="17"/>
                      </a:move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21" y="17"/>
                      </a:lnTo>
                      <a:lnTo>
                        <a:pt x="30" y="11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24" y="3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9" y="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7" y="15"/>
                      </a:lnTo>
                      <a:lnTo>
                        <a:pt x="13" y="24"/>
                      </a:lnTo>
                      <a:lnTo>
                        <a:pt x="13" y="24"/>
                      </a:lnTo>
                      <a:lnTo>
                        <a:pt x="13" y="24"/>
                      </a:lnTo>
                      <a:lnTo>
                        <a:pt x="13" y="24"/>
                      </a:lnTo>
                      <a:lnTo>
                        <a:pt x="13" y="24"/>
                      </a:lnTo>
                      <a:lnTo>
                        <a:pt x="13" y="24"/>
                      </a:lnTo>
                      <a:lnTo>
                        <a:pt x="21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56" name="Freeform 800">
                  <a:extLst>
                    <a:ext uri="{FF2B5EF4-FFF2-40B4-BE49-F238E27FC236}">
                      <a16:creationId xmlns:a16="http://schemas.microsoft.com/office/drawing/2014/main" id="{6C5587AE-AE65-48EB-91A1-D688B9D2C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4" y="2321"/>
                  <a:ext cx="10" cy="9"/>
                </a:xfrm>
                <a:custGeom>
                  <a:avLst/>
                  <a:gdLst>
                    <a:gd name="T0" fmla="*/ 21 w 29"/>
                    <a:gd name="T1" fmla="*/ 22 h 29"/>
                    <a:gd name="T2" fmla="*/ 21 w 29"/>
                    <a:gd name="T3" fmla="*/ 22 h 29"/>
                    <a:gd name="T4" fmla="*/ 21 w 29"/>
                    <a:gd name="T5" fmla="*/ 22 h 29"/>
                    <a:gd name="T6" fmla="*/ 21 w 29"/>
                    <a:gd name="T7" fmla="*/ 22 h 29"/>
                    <a:gd name="T8" fmla="*/ 21 w 29"/>
                    <a:gd name="T9" fmla="*/ 22 h 29"/>
                    <a:gd name="T10" fmla="*/ 21 w 29"/>
                    <a:gd name="T11" fmla="*/ 22 h 29"/>
                    <a:gd name="T12" fmla="*/ 29 w 29"/>
                    <a:gd name="T13" fmla="*/ 16 h 29"/>
                    <a:gd name="T14" fmla="*/ 29 w 29"/>
                    <a:gd name="T15" fmla="*/ 16 h 29"/>
                    <a:gd name="T16" fmla="*/ 29 w 29"/>
                    <a:gd name="T17" fmla="*/ 16 h 29"/>
                    <a:gd name="T18" fmla="*/ 29 w 29"/>
                    <a:gd name="T19" fmla="*/ 16 h 29"/>
                    <a:gd name="T20" fmla="*/ 29 w 29"/>
                    <a:gd name="T21" fmla="*/ 16 h 29"/>
                    <a:gd name="T22" fmla="*/ 17 w 29"/>
                    <a:gd name="T23" fmla="*/ 0 h 29"/>
                    <a:gd name="T24" fmla="*/ 17 w 29"/>
                    <a:gd name="T25" fmla="*/ 0 h 29"/>
                    <a:gd name="T26" fmla="*/ 17 w 29"/>
                    <a:gd name="T27" fmla="*/ 0 h 29"/>
                    <a:gd name="T28" fmla="*/ 17 w 29"/>
                    <a:gd name="T29" fmla="*/ 0 h 29"/>
                    <a:gd name="T30" fmla="*/ 17 w 29"/>
                    <a:gd name="T31" fmla="*/ 0 h 29"/>
                    <a:gd name="T32" fmla="*/ 17 w 29"/>
                    <a:gd name="T33" fmla="*/ 0 h 29"/>
                    <a:gd name="T34" fmla="*/ 17 w 29"/>
                    <a:gd name="T35" fmla="*/ 0 h 29"/>
                    <a:gd name="T36" fmla="*/ 17 w 29"/>
                    <a:gd name="T37" fmla="*/ 0 h 29"/>
                    <a:gd name="T38" fmla="*/ 17 w 29"/>
                    <a:gd name="T39" fmla="*/ 0 h 29"/>
                    <a:gd name="T40" fmla="*/ 17 w 29"/>
                    <a:gd name="T41" fmla="*/ 0 h 29"/>
                    <a:gd name="T42" fmla="*/ 8 w 29"/>
                    <a:gd name="T43" fmla="*/ 5 h 29"/>
                    <a:gd name="T44" fmla="*/ 8 w 29"/>
                    <a:gd name="T45" fmla="*/ 5 h 29"/>
                    <a:gd name="T46" fmla="*/ 8 w 29"/>
                    <a:gd name="T47" fmla="*/ 5 h 29"/>
                    <a:gd name="T48" fmla="*/ 8 w 29"/>
                    <a:gd name="T49" fmla="*/ 5 h 29"/>
                    <a:gd name="T50" fmla="*/ 8 w 29"/>
                    <a:gd name="T51" fmla="*/ 5 h 29"/>
                    <a:gd name="T52" fmla="*/ 8 w 29"/>
                    <a:gd name="T53" fmla="*/ 5 h 29"/>
                    <a:gd name="T54" fmla="*/ 8 w 29"/>
                    <a:gd name="T55" fmla="*/ 5 h 29"/>
                    <a:gd name="T56" fmla="*/ 8 w 29"/>
                    <a:gd name="T57" fmla="*/ 5 h 29"/>
                    <a:gd name="T58" fmla="*/ 8 w 29"/>
                    <a:gd name="T59" fmla="*/ 5 h 29"/>
                    <a:gd name="T60" fmla="*/ 0 w 29"/>
                    <a:gd name="T61" fmla="*/ 12 h 29"/>
                    <a:gd name="T62" fmla="*/ 0 w 29"/>
                    <a:gd name="T63" fmla="*/ 12 h 29"/>
                    <a:gd name="T64" fmla="*/ 0 w 29"/>
                    <a:gd name="T65" fmla="*/ 12 h 29"/>
                    <a:gd name="T66" fmla="*/ 0 w 29"/>
                    <a:gd name="T67" fmla="*/ 12 h 29"/>
                    <a:gd name="T68" fmla="*/ 0 w 29"/>
                    <a:gd name="T69" fmla="*/ 12 h 29"/>
                    <a:gd name="T70" fmla="*/ 0 w 29"/>
                    <a:gd name="T71" fmla="*/ 12 h 29"/>
                    <a:gd name="T72" fmla="*/ 0 w 29"/>
                    <a:gd name="T73" fmla="*/ 12 h 29"/>
                    <a:gd name="T74" fmla="*/ 0 w 29"/>
                    <a:gd name="T75" fmla="*/ 12 h 29"/>
                    <a:gd name="T76" fmla="*/ 0 w 29"/>
                    <a:gd name="T77" fmla="*/ 12 h 29"/>
                    <a:gd name="T78" fmla="*/ 0 w 29"/>
                    <a:gd name="T79" fmla="*/ 12 h 29"/>
                    <a:gd name="T80" fmla="*/ 12 w 29"/>
                    <a:gd name="T81" fmla="*/ 29 h 29"/>
                    <a:gd name="T82" fmla="*/ 12 w 29"/>
                    <a:gd name="T83" fmla="*/ 29 h 29"/>
                    <a:gd name="T84" fmla="*/ 12 w 29"/>
                    <a:gd name="T85" fmla="*/ 29 h 29"/>
                    <a:gd name="T86" fmla="*/ 12 w 29"/>
                    <a:gd name="T87" fmla="*/ 29 h 29"/>
                    <a:gd name="T88" fmla="*/ 12 w 29"/>
                    <a:gd name="T89" fmla="*/ 29 h 29"/>
                    <a:gd name="T90" fmla="*/ 21 w 29"/>
                    <a:gd name="T91" fmla="*/ 22 h 29"/>
                    <a:gd name="T92" fmla="*/ 21 w 29"/>
                    <a:gd name="T93" fmla="*/ 22 h 29"/>
                    <a:gd name="T94" fmla="*/ 21 w 29"/>
                    <a:gd name="T95" fmla="*/ 22 h 29"/>
                    <a:gd name="T96" fmla="*/ 21 w 29"/>
                    <a:gd name="T97" fmla="*/ 22 h 29"/>
                    <a:gd name="T98" fmla="*/ 21 w 29"/>
                    <a:gd name="T99" fmla="*/ 22 h 29"/>
                    <a:gd name="T100" fmla="*/ 21 w 29"/>
                    <a:gd name="T101" fmla="*/ 2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9" h="29">
                      <a:moveTo>
                        <a:pt x="21" y="22"/>
                      </a:move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9" y="16"/>
                      </a:lnTo>
                      <a:lnTo>
                        <a:pt x="29" y="16"/>
                      </a:lnTo>
                      <a:lnTo>
                        <a:pt x="29" y="16"/>
                      </a:lnTo>
                      <a:lnTo>
                        <a:pt x="29" y="16"/>
                      </a:lnTo>
                      <a:lnTo>
                        <a:pt x="29" y="16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8" y="5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12" y="29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21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57" name="Freeform 801">
                  <a:extLst>
                    <a:ext uri="{FF2B5EF4-FFF2-40B4-BE49-F238E27FC236}">
                      <a16:creationId xmlns:a16="http://schemas.microsoft.com/office/drawing/2014/main" id="{6EB0FB54-CF64-4CCF-B7D7-9126197228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3" y="2316"/>
                  <a:ext cx="8" cy="10"/>
                </a:xfrm>
                <a:custGeom>
                  <a:avLst/>
                  <a:gdLst>
                    <a:gd name="T0" fmla="*/ 20 w 23"/>
                    <a:gd name="T1" fmla="*/ 23 h 30"/>
                    <a:gd name="T2" fmla="*/ 20 w 23"/>
                    <a:gd name="T3" fmla="*/ 23 h 30"/>
                    <a:gd name="T4" fmla="*/ 20 w 23"/>
                    <a:gd name="T5" fmla="*/ 23 h 30"/>
                    <a:gd name="T6" fmla="*/ 20 w 23"/>
                    <a:gd name="T7" fmla="*/ 23 h 30"/>
                    <a:gd name="T8" fmla="*/ 20 w 23"/>
                    <a:gd name="T9" fmla="*/ 23 h 30"/>
                    <a:gd name="T10" fmla="*/ 20 w 23"/>
                    <a:gd name="T11" fmla="*/ 23 h 30"/>
                    <a:gd name="T12" fmla="*/ 20 w 23"/>
                    <a:gd name="T13" fmla="*/ 23 h 30"/>
                    <a:gd name="T14" fmla="*/ 23 w 23"/>
                    <a:gd name="T15" fmla="*/ 9 h 30"/>
                    <a:gd name="T16" fmla="*/ 23 w 23"/>
                    <a:gd name="T17" fmla="*/ 9 h 30"/>
                    <a:gd name="T18" fmla="*/ 23 w 23"/>
                    <a:gd name="T19" fmla="*/ 9 h 30"/>
                    <a:gd name="T20" fmla="*/ 23 w 23"/>
                    <a:gd name="T21" fmla="*/ 9 h 30"/>
                    <a:gd name="T22" fmla="*/ 23 w 23"/>
                    <a:gd name="T23" fmla="*/ 9 h 30"/>
                    <a:gd name="T24" fmla="*/ 23 w 23"/>
                    <a:gd name="T25" fmla="*/ 9 h 30"/>
                    <a:gd name="T26" fmla="*/ 23 w 23"/>
                    <a:gd name="T27" fmla="*/ 9 h 30"/>
                    <a:gd name="T28" fmla="*/ 17 w 23"/>
                    <a:gd name="T29" fmla="*/ 0 h 30"/>
                    <a:gd name="T30" fmla="*/ 17 w 23"/>
                    <a:gd name="T31" fmla="*/ 0 h 30"/>
                    <a:gd name="T32" fmla="*/ 7 w 23"/>
                    <a:gd name="T33" fmla="*/ 6 h 30"/>
                    <a:gd name="T34" fmla="*/ 7 w 23"/>
                    <a:gd name="T35" fmla="*/ 6 h 30"/>
                    <a:gd name="T36" fmla="*/ 7 w 23"/>
                    <a:gd name="T37" fmla="*/ 6 h 30"/>
                    <a:gd name="T38" fmla="*/ 7 w 23"/>
                    <a:gd name="T39" fmla="*/ 6 h 30"/>
                    <a:gd name="T40" fmla="*/ 7 w 23"/>
                    <a:gd name="T41" fmla="*/ 6 h 30"/>
                    <a:gd name="T42" fmla="*/ 7 w 23"/>
                    <a:gd name="T43" fmla="*/ 6 h 30"/>
                    <a:gd name="T44" fmla="*/ 7 w 23"/>
                    <a:gd name="T45" fmla="*/ 6 h 30"/>
                    <a:gd name="T46" fmla="*/ 7 w 23"/>
                    <a:gd name="T47" fmla="*/ 6 h 30"/>
                    <a:gd name="T48" fmla="*/ 7 w 23"/>
                    <a:gd name="T49" fmla="*/ 6 h 30"/>
                    <a:gd name="T50" fmla="*/ 7 w 23"/>
                    <a:gd name="T51" fmla="*/ 6 h 30"/>
                    <a:gd name="T52" fmla="*/ 0 w 23"/>
                    <a:gd name="T53" fmla="*/ 13 h 30"/>
                    <a:gd name="T54" fmla="*/ 0 w 23"/>
                    <a:gd name="T55" fmla="*/ 13 h 30"/>
                    <a:gd name="T56" fmla="*/ 0 w 23"/>
                    <a:gd name="T57" fmla="*/ 13 h 30"/>
                    <a:gd name="T58" fmla="*/ 0 w 23"/>
                    <a:gd name="T59" fmla="*/ 13 h 30"/>
                    <a:gd name="T60" fmla="*/ 0 w 23"/>
                    <a:gd name="T61" fmla="*/ 13 h 30"/>
                    <a:gd name="T62" fmla="*/ 0 w 23"/>
                    <a:gd name="T63" fmla="*/ 13 h 30"/>
                    <a:gd name="T64" fmla="*/ 0 w 23"/>
                    <a:gd name="T65" fmla="*/ 13 h 30"/>
                    <a:gd name="T66" fmla="*/ 6 w 23"/>
                    <a:gd name="T67" fmla="*/ 21 h 30"/>
                    <a:gd name="T68" fmla="*/ 6 w 23"/>
                    <a:gd name="T69" fmla="*/ 21 h 30"/>
                    <a:gd name="T70" fmla="*/ 6 w 23"/>
                    <a:gd name="T71" fmla="*/ 21 h 30"/>
                    <a:gd name="T72" fmla="*/ 6 w 23"/>
                    <a:gd name="T73" fmla="*/ 21 h 30"/>
                    <a:gd name="T74" fmla="*/ 6 w 23"/>
                    <a:gd name="T75" fmla="*/ 21 h 30"/>
                    <a:gd name="T76" fmla="*/ 6 w 23"/>
                    <a:gd name="T77" fmla="*/ 21 h 30"/>
                    <a:gd name="T78" fmla="*/ 6 w 23"/>
                    <a:gd name="T79" fmla="*/ 21 h 30"/>
                    <a:gd name="T80" fmla="*/ 13 w 23"/>
                    <a:gd name="T81" fmla="*/ 30 h 30"/>
                    <a:gd name="T82" fmla="*/ 13 w 23"/>
                    <a:gd name="T83" fmla="*/ 30 h 30"/>
                    <a:gd name="T84" fmla="*/ 13 w 23"/>
                    <a:gd name="T85" fmla="*/ 30 h 30"/>
                    <a:gd name="T86" fmla="*/ 13 w 23"/>
                    <a:gd name="T87" fmla="*/ 30 h 30"/>
                    <a:gd name="T88" fmla="*/ 13 w 23"/>
                    <a:gd name="T89" fmla="*/ 30 h 30"/>
                    <a:gd name="T90" fmla="*/ 20 w 23"/>
                    <a:gd name="T91" fmla="*/ 23 h 30"/>
                    <a:gd name="T92" fmla="*/ 20 w 23"/>
                    <a:gd name="T93" fmla="*/ 2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3" h="30">
                      <a:moveTo>
                        <a:pt x="20" y="23"/>
                      </a:moveTo>
                      <a:lnTo>
                        <a:pt x="20" y="23"/>
                      </a:lnTo>
                      <a:lnTo>
                        <a:pt x="20" y="23"/>
                      </a:lnTo>
                      <a:lnTo>
                        <a:pt x="20" y="23"/>
                      </a:lnTo>
                      <a:lnTo>
                        <a:pt x="20" y="23"/>
                      </a:lnTo>
                      <a:lnTo>
                        <a:pt x="20" y="23"/>
                      </a:lnTo>
                      <a:lnTo>
                        <a:pt x="20" y="23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23" y="9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7" y="6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6" y="21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20" y="23"/>
                      </a:lnTo>
                      <a:lnTo>
                        <a:pt x="20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58" name="Freeform 802">
                  <a:extLst>
                    <a:ext uri="{FF2B5EF4-FFF2-40B4-BE49-F238E27FC236}">
                      <a16:creationId xmlns:a16="http://schemas.microsoft.com/office/drawing/2014/main" id="{4379C49B-6B1C-4491-B38C-8D467049B9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4" y="2313"/>
                  <a:ext cx="10" cy="10"/>
                </a:xfrm>
                <a:custGeom>
                  <a:avLst/>
                  <a:gdLst>
                    <a:gd name="T0" fmla="*/ 13 w 29"/>
                    <a:gd name="T1" fmla="*/ 30 h 30"/>
                    <a:gd name="T2" fmla="*/ 13 w 29"/>
                    <a:gd name="T3" fmla="*/ 30 h 30"/>
                    <a:gd name="T4" fmla="*/ 29 w 29"/>
                    <a:gd name="T5" fmla="*/ 17 h 30"/>
                    <a:gd name="T6" fmla="*/ 29 w 29"/>
                    <a:gd name="T7" fmla="*/ 17 h 30"/>
                    <a:gd name="T8" fmla="*/ 29 w 29"/>
                    <a:gd name="T9" fmla="*/ 17 h 30"/>
                    <a:gd name="T10" fmla="*/ 29 w 29"/>
                    <a:gd name="T11" fmla="*/ 17 h 30"/>
                    <a:gd name="T12" fmla="*/ 29 w 29"/>
                    <a:gd name="T13" fmla="*/ 17 h 30"/>
                    <a:gd name="T14" fmla="*/ 29 w 29"/>
                    <a:gd name="T15" fmla="*/ 17 h 30"/>
                    <a:gd name="T16" fmla="*/ 29 w 29"/>
                    <a:gd name="T17" fmla="*/ 17 h 30"/>
                    <a:gd name="T18" fmla="*/ 29 w 29"/>
                    <a:gd name="T19" fmla="*/ 17 h 30"/>
                    <a:gd name="T20" fmla="*/ 29 w 29"/>
                    <a:gd name="T21" fmla="*/ 17 h 30"/>
                    <a:gd name="T22" fmla="*/ 17 w 29"/>
                    <a:gd name="T23" fmla="*/ 0 h 30"/>
                    <a:gd name="T24" fmla="*/ 17 w 29"/>
                    <a:gd name="T25" fmla="*/ 0 h 30"/>
                    <a:gd name="T26" fmla="*/ 17 w 29"/>
                    <a:gd name="T27" fmla="*/ 0 h 30"/>
                    <a:gd name="T28" fmla="*/ 17 w 29"/>
                    <a:gd name="T29" fmla="*/ 0 h 30"/>
                    <a:gd name="T30" fmla="*/ 17 w 29"/>
                    <a:gd name="T31" fmla="*/ 0 h 30"/>
                    <a:gd name="T32" fmla="*/ 17 w 29"/>
                    <a:gd name="T33" fmla="*/ 0 h 30"/>
                    <a:gd name="T34" fmla="*/ 17 w 29"/>
                    <a:gd name="T35" fmla="*/ 0 h 30"/>
                    <a:gd name="T36" fmla="*/ 17 w 29"/>
                    <a:gd name="T37" fmla="*/ 0 h 30"/>
                    <a:gd name="T38" fmla="*/ 17 w 29"/>
                    <a:gd name="T39" fmla="*/ 0 h 30"/>
                    <a:gd name="T40" fmla="*/ 17 w 29"/>
                    <a:gd name="T41" fmla="*/ 0 h 30"/>
                    <a:gd name="T42" fmla="*/ 17 w 29"/>
                    <a:gd name="T43" fmla="*/ 0 h 30"/>
                    <a:gd name="T44" fmla="*/ 17 w 29"/>
                    <a:gd name="T45" fmla="*/ 0 h 30"/>
                    <a:gd name="T46" fmla="*/ 17 w 29"/>
                    <a:gd name="T47" fmla="*/ 0 h 30"/>
                    <a:gd name="T48" fmla="*/ 0 w 29"/>
                    <a:gd name="T49" fmla="*/ 13 h 30"/>
                    <a:gd name="T50" fmla="*/ 0 w 29"/>
                    <a:gd name="T51" fmla="*/ 13 h 30"/>
                    <a:gd name="T52" fmla="*/ 0 w 29"/>
                    <a:gd name="T53" fmla="*/ 13 h 30"/>
                    <a:gd name="T54" fmla="*/ 0 w 29"/>
                    <a:gd name="T55" fmla="*/ 13 h 30"/>
                    <a:gd name="T56" fmla="*/ 0 w 29"/>
                    <a:gd name="T57" fmla="*/ 13 h 30"/>
                    <a:gd name="T58" fmla="*/ 0 w 29"/>
                    <a:gd name="T59" fmla="*/ 13 h 30"/>
                    <a:gd name="T60" fmla="*/ 0 w 29"/>
                    <a:gd name="T61" fmla="*/ 13 h 30"/>
                    <a:gd name="T62" fmla="*/ 0 w 29"/>
                    <a:gd name="T63" fmla="*/ 13 h 30"/>
                    <a:gd name="T64" fmla="*/ 0 w 29"/>
                    <a:gd name="T65" fmla="*/ 13 h 30"/>
                    <a:gd name="T66" fmla="*/ 0 w 29"/>
                    <a:gd name="T67" fmla="*/ 13 h 30"/>
                    <a:gd name="T68" fmla="*/ 0 w 29"/>
                    <a:gd name="T69" fmla="*/ 13 h 30"/>
                    <a:gd name="T70" fmla="*/ 0 w 29"/>
                    <a:gd name="T71" fmla="*/ 13 h 30"/>
                    <a:gd name="T72" fmla="*/ 0 w 29"/>
                    <a:gd name="T73" fmla="*/ 13 h 30"/>
                    <a:gd name="T74" fmla="*/ 0 w 29"/>
                    <a:gd name="T75" fmla="*/ 13 h 30"/>
                    <a:gd name="T76" fmla="*/ 0 w 29"/>
                    <a:gd name="T77" fmla="*/ 13 h 30"/>
                    <a:gd name="T78" fmla="*/ 13 w 29"/>
                    <a:gd name="T79" fmla="*/ 30 h 30"/>
                    <a:gd name="T80" fmla="*/ 13 w 29"/>
                    <a:gd name="T81" fmla="*/ 30 h 30"/>
                    <a:gd name="T82" fmla="*/ 13 w 29"/>
                    <a:gd name="T83" fmla="*/ 30 h 30"/>
                    <a:gd name="T84" fmla="*/ 13 w 29"/>
                    <a:gd name="T85" fmla="*/ 30 h 30"/>
                    <a:gd name="T86" fmla="*/ 13 w 29"/>
                    <a:gd name="T87" fmla="*/ 30 h 30"/>
                    <a:gd name="T88" fmla="*/ 13 w 29"/>
                    <a:gd name="T89" fmla="*/ 30 h 30"/>
                    <a:gd name="T90" fmla="*/ 13 w 29"/>
                    <a:gd name="T91" fmla="*/ 30 h 30"/>
                    <a:gd name="T92" fmla="*/ 13 w 29"/>
                    <a:gd name="T93" fmla="*/ 30 h 30"/>
                    <a:gd name="T94" fmla="*/ 13 w 29"/>
                    <a:gd name="T95" fmla="*/ 30 h 30"/>
                    <a:gd name="T96" fmla="*/ 13 w 29"/>
                    <a:gd name="T97" fmla="*/ 30 h 30"/>
                    <a:gd name="T98" fmla="*/ 13 w 29"/>
                    <a:gd name="T99" fmla="*/ 30 h 30"/>
                    <a:gd name="T100" fmla="*/ 13 w 29"/>
                    <a:gd name="T101" fmla="*/ 30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9" h="30">
                      <a:moveTo>
                        <a:pt x="13" y="30"/>
                      </a:moveTo>
                      <a:lnTo>
                        <a:pt x="13" y="30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29" y="17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17" y="0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lnTo>
                        <a:pt x="13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59" name="Freeform 803">
                  <a:extLst>
                    <a:ext uri="{FF2B5EF4-FFF2-40B4-BE49-F238E27FC236}">
                      <a16:creationId xmlns:a16="http://schemas.microsoft.com/office/drawing/2014/main" id="{35B563BA-4444-4A62-8B4C-0B6F81DBEE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8" y="2313"/>
                  <a:ext cx="8" cy="9"/>
                </a:xfrm>
                <a:custGeom>
                  <a:avLst/>
                  <a:gdLst>
                    <a:gd name="T0" fmla="*/ 12 w 22"/>
                    <a:gd name="T1" fmla="*/ 28 h 28"/>
                    <a:gd name="T2" fmla="*/ 12 w 22"/>
                    <a:gd name="T3" fmla="*/ 28 h 28"/>
                    <a:gd name="T4" fmla="*/ 21 w 22"/>
                    <a:gd name="T5" fmla="*/ 22 h 28"/>
                    <a:gd name="T6" fmla="*/ 21 w 22"/>
                    <a:gd name="T7" fmla="*/ 22 h 28"/>
                    <a:gd name="T8" fmla="*/ 14 w 22"/>
                    <a:gd name="T9" fmla="*/ 14 h 28"/>
                    <a:gd name="T10" fmla="*/ 14 w 22"/>
                    <a:gd name="T11" fmla="*/ 14 h 28"/>
                    <a:gd name="T12" fmla="*/ 14 w 22"/>
                    <a:gd name="T13" fmla="*/ 14 h 28"/>
                    <a:gd name="T14" fmla="*/ 14 w 22"/>
                    <a:gd name="T15" fmla="*/ 14 h 28"/>
                    <a:gd name="T16" fmla="*/ 22 w 22"/>
                    <a:gd name="T17" fmla="*/ 8 h 28"/>
                    <a:gd name="T18" fmla="*/ 22 w 22"/>
                    <a:gd name="T19" fmla="*/ 8 h 28"/>
                    <a:gd name="T20" fmla="*/ 22 w 22"/>
                    <a:gd name="T21" fmla="*/ 8 h 28"/>
                    <a:gd name="T22" fmla="*/ 22 w 22"/>
                    <a:gd name="T23" fmla="*/ 8 h 28"/>
                    <a:gd name="T24" fmla="*/ 22 w 22"/>
                    <a:gd name="T25" fmla="*/ 8 h 28"/>
                    <a:gd name="T26" fmla="*/ 22 w 22"/>
                    <a:gd name="T27" fmla="*/ 8 h 28"/>
                    <a:gd name="T28" fmla="*/ 22 w 22"/>
                    <a:gd name="T29" fmla="*/ 8 h 28"/>
                    <a:gd name="T30" fmla="*/ 16 w 22"/>
                    <a:gd name="T31" fmla="*/ 0 h 28"/>
                    <a:gd name="T32" fmla="*/ 16 w 22"/>
                    <a:gd name="T33" fmla="*/ 0 h 28"/>
                    <a:gd name="T34" fmla="*/ 8 w 22"/>
                    <a:gd name="T35" fmla="*/ 6 h 28"/>
                    <a:gd name="T36" fmla="*/ 8 w 22"/>
                    <a:gd name="T37" fmla="*/ 6 h 28"/>
                    <a:gd name="T38" fmla="*/ 8 w 22"/>
                    <a:gd name="T39" fmla="*/ 6 h 28"/>
                    <a:gd name="T40" fmla="*/ 8 w 22"/>
                    <a:gd name="T41" fmla="*/ 6 h 28"/>
                    <a:gd name="T42" fmla="*/ 8 w 22"/>
                    <a:gd name="T43" fmla="*/ 6 h 28"/>
                    <a:gd name="T44" fmla="*/ 8 w 22"/>
                    <a:gd name="T45" fmla="*/ 6 h 28"/>
                    <a:gd name="T46" fmla="*/ 0 w 22"/>
                    <a:gd name="T47" fmla="*/ 13 h 28"/>
                    <a:gd name="T48" fmla="*/ 0 w 22"/>
                    <a:gd name="T49" fmla="*/ 13 h 28"/>
                    <a:gd name="T50" fmla="*/ 0 w 22"/>
                    <a:gd name="T51" fmla="*/ 13 h 28"/>
                    <a:gd name="T52" fmla="*/ 0 w 22"/>
                    <a:gd name="T53" fmla="*/ 13 h 28"/>
                    <a:gd name="T54" fmla="*/ 0 w 22"/>
                    <a:gd name="T55" fmla="*/ 13 h 28"/>
                    <a:gd name="T56" fmla="*/ 0 w 22"/>
                    <a:gd name="T57" fmla="*/ 13 h 28"/>
                    <a:gd name="T58" fmla="*/ 0 w 22"/>
                    <a:gd name="T59" fmla="*/ 13 h 28"/>
                    <a:gd name="T60" fmla="*/ 0 w 22"/>
                    <a:gd name="T61" fmla="*/ 13 h 28"/>
                    <a:gd name="T62" fmla="*/ 0 w 22"/>
                    <a:gd name="T63" fmla="*/ 13 h 28"/>
                    <a:gd name="T64" fmla="*/ 0 w 22"/>
                    <a:gd name="T65" fmla="*/ 13 h 28"/>
                    <a:gd name="T66" fmla="*/ 0 w 22"/>
                    <a:gd name="T67" fmla="*/ 13 h 28"/>
                    <a:gd name="T68" fmla="*/ 5 w 22"/>
                    <a:gd name="T69" fmla="*/ 21 h 28"/>
                    <a:gd name="T70" fmla="*/ 5 w 22"/>
                    <a:gd name="T71" fmla="*/ 21 h 28"/>
                    <a:gd name="T72" fmla="*/ 5 w 22"/>
                    <a:gd name="T73" fmla="*/ 21 h 28"/>
                    <a:gd name="T74" fmla="*/ 5 w 22"/>
                    <a:gd name="T75" fmla="*/ 21 h 28"/>
                    <a:gd name="T76" fmla="*/ 5 w 22"/>
                    <a:gd name="T77" fmla="*/ 21 h 28"/>
                    <a:gd name="T78" fmla="*/ 5 w 22"/>
                    <a:gd name="T79" fmla="*/ 21 h 28"/>
                    <a:gd name="T80" fmla="*/ 5 w 22"/>
                    <a:gd name="T81" fmla="*/ 21 h 28"/>
                    <a:gd name="T82" fmla="*/ 5 w 22"/>
                    <a:gd name="T83" fmla="*/ 21 h 28"/>
                    <a:gd name="T84" fmla="*/ 5 w 22"/>
                    <a:gd name="T85" fmla="*/ 21 h 28"/>
                    <a:gd name="T86" fmla="*/ 5 w 22"/>
                    <a:gd name="T87" fmla="*/ 21 h 28"/>
                    <a:gd name="T88" fmla="*/ 12 w 22"/>
                    <a:gd name="T89" fmla="*/ 28 h 28"/>
                    <a:gd name="T90" fmla="*/ 12 w 22"/>
                    <a:gd name="T91" fmla="*/ 28 h 28"/>
                    <a:gd name="T92" fmla="*/ 12 w 22"/>
                    <a:gd name="T93" fmla="*/ 28 h 28"/>
                    <a:gd name="T94" fmla="*/ 12 w 22"/>
                    <a:gd name="T95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2" h="28">
                      <a:moveTo>
                        <a:pt x="12" y="28"/>
                      </a:moveTo>
                      <a:lnTo>
                        <a:pt x="12" y="28"/>
                      </a:lnTo>
                      <a:lnTo>
                        <a:pt x="21" y="22"/>
                      </a:lnTo>
                      <a:lnTo>
                        <a:pt x="21" y="22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22" y="8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0" y="13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5" y="21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860" name="Freeform 804">
                  <a:extLst>
                    <a:ext uri="{FF2B5EF4-FFF2-40B4-BE49-F238E27FC236}">
                      <a16:creationId xmlns:a16="http://schemas.microsoft.com/office/drawing/2014/main" id="{7F872B8D-49D0-4D9C-8543-E1D93F3FB3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8" y="2313"/>
                  <a:ext cx="7" cy="8"/>
                </a:xfrm>
                <a:custGeom>
                  <a:avLst/>
                  <a:gdLst>
                    <a:gd name="T0" fmla="*/ 14 w 22"/>
                    <a:gd name="T1" fmla="*/ 17 h 23"/>
                    <a:gd name="T2" fmla="*/ 14 w 22"/>
                    <a:gd name="T3" fmla="*/ 17 h 23"/>
                    <a:gd name="T4" fmla="*/ 14 w 22"/>
                    <a:gd name="T5" fmla="*/ 17 h 23"/>
                    <a:gd name="T6" fmla="*/ 14 w 22"/>
                    <a:gd name="T7" fmla="*/ 17 h 23"/>
                    <a:gd name="T8" fmla="*/ 14 w 22"/>
                    <a:gd name="T9" fmla="*/ 17 h 23"/>
                    <a:gd name="T10" fmla="*/ 22 w 22"/>
                    <a:gd name="T11" fmla="*/ 10 h 23"/>
                    <a:gd name="T12" fmla="*/ 22 w 22"/>
                    <a:gd name="T13" fmla="*/ 10 h 23"/>
                    <a:gd name="T14" fmla="*/ 15 w 22"/>
                    <a:gd name="T15" fmla="*/ 2 h 23"/>
                    <a:gd name="T16" fmla="*/ 15 w 22"/>
                    <a:gd name="T17" fmla="*/ 2 h 23"/>
                    <a:gd name="T18" fmla="*/ 15 w 22"/>
                    <a:gd name="T19" fmla="*/ 2 h 23"/>
                    <a:gd name="T20" fmla="*/ 15 w 22"/>
                    <a:gd name="T21" fmla="*/ 2 h 23"/>
                    <a:gd name="T22" fmla="*/ 15 w 22"/>
                    <a:gd name="T23" fmla="*/ 2 h 23"/>
                    <a:gd name="T24" fmla="*/ 15 w 22"/>
                    <a:gd name="T25" fmla="*/ 2 h 23"/>
                    <a:gd name="T26" fmla="*/ 15 w 22"/>
                    <a:gd name="T27" fmla="*/ 2 h 23"/>
                    <a:gd name="T28" fmla="*/ 15 w 22"/>
                    <a:gd name="T29" fmla="*/ 2 h 23"/>
                    <a:gd name="T30" fmla="*/ 15 w 22"/>
                    <a:gd name="T31" fmla="*/ 2 h 23"/>
                    <a:gd name="T32" fmla="*/ 15 w 22"/>
                    <a:gd name="T33" fmla="*/ 2 h 23"/>
                    <a:gd name="T34" fmla="*/ 15 w 22"/>
                    <a:gd name="T35" fmla="*/ 2 h 23"/>
                    <a:gd name="T36" fmla="*/ 15 w 22"/>
                    <a:gd name="T37" fmla="*/ 2 h 23"/>
                    <a:gd name="T38" fmla="*/ 15 w 22"/>
                    <a:gd name="T39" fmla="*/ 2 h 23"/>
                    <a:gd name="T40" fmla="*/ 8 w 22"/>
                    <a:gd name="T41" fmla="*/ 9 h 23"/>
                    <a:gd name="T42" fmla="*/ 1 w 22"/>
                    <a:gd name="T43" fmla="*/ 0 h 23"/>
                    <a:gd name="T44" fmla="*/ 1 w 22"/>
                    <a:gd name="T45" fmla="*/ 0 h 23"/>
                    <a:gd name="T46" fmla="*/ 1 w 22"/>
                    <a:gd name="T47" fmla="*/ 0 h 23"/>
                    <a:gd name="T48" fmla="*/ 1 w 22"/>
                    <a:gd name="T49" fmla="*/ 0 h 23"/>
                    <a:gd name="T50" fmla="*/ 1 w 22"/>
                    <a:gd name="T51" fmla="*/ 0 h 23"/>
                    <a:gd name="T52" fmla="*/ 1 w 22"/>
                    <a:gd name="T53" fmla="*/ 0 h 23"/>
                    <a:gd name="T54" fmla="*/ 1 w 22"/>
                    <a:gd name="T55" fmla="*/ 0 h 23"/>
                    <a:gd name="T56" fmla="*/ 8 w 22"/>
                    <a:gd name="T57" fmla="*/ 9 h 23"/>
                    <a:gd name="T58" fmla="*/ 0 w 22"/>
                    <a:gd name="T59" fmla="*/ 15 h 23"/>
                    <a:gd name="T60" fmla="*/ 0 w 22"/>
                    <a:gd name="T61" fmla="*/ 15 h 23"/>
                    <a:gd name="T62" fmla="*/ 0 w 22"/>
                    <a:gd name="T63" fmla="*/ 15 h 23"/>
                    <a:gd name="T64" fmla="*/ 0 w 22"/>
                    <a:gd name="T65" fmla="*/ 15 h 23"/>
                    <a:gd name="T66" fmla="*/ 0 w 22"/>
                    <a:gd name="T67" fmla="*/ 15 h 23"/>
                    <a:gd name="T68" fmla="*/ 0 w 22"/>
                    <a:gd name="T69" fmla="*/ 15 h 23"/>
                    <a:gd name="T70" fmla="*/ 0 w 22"/>
                    <a:gd name="T71" fmla="*/ 15 h 23"/>
                    <a:gd name="T72" fmla="*/ 0 w 22"/>
                    <a:gd name="T73" fmla="*/ 15 h 23"/>
                    <a:gd name="T74" fmla="*/ 0 w 22"/>
                    <a:gd name="T75" fmla="*/ 15 h 23"/>
                    <a:gd name="T76" fmla="*/ 0 w 22"/>
                    <a:gd name="T77" fmla="*/ 15 h 23"/>
                    <a:gd name="T78" fmla="*/ 0 w 22"/>
                    <a:gd name="T79" fmla="*/ 15 h 23"/>
                    <a:gd name="T80" fmla="*/ 0 w 22"/>
                    <a:gd name="T81" fmla="*/ 15 h 23"/>
                    <a:gd name="T82" fmla="*/ 5 w 22"/>
                    <a:gd name="T83" fmla="*/ 23 h 23"/>
                    <a:gd name="T84" fmla="*/ 5 w 22"/>
                    <a:gd name="T85" fmla="*/ 23 h 23"/>
                    <a:gd name="T86" fmla="*/ 14 w 22"/>
                    <a:gd name="T87" fmla="*/ 17 h 23"/>
                    <a:gd name="T88" fmla="*/ 14 w 22"/>
                    <a:gd name="T89" fmla="*/ 17 h 23"/>
                    <a:gd name="T90" fmla="*/ 14 w 22"/>
                    <a:gd name="T91" fmla="*/ 17 h 23"/>
                    <a:gd name="T92" fmla="*/ 14 w 22"/>
                    <a:gd name="T93" fmla="*/ 17 h 23"/>
                    <a:gd name="T94" fmla="*/ 14 w 22"/>
                    <a:gd name="T95" fmla="*/ 17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2" h="23">
                      <a:moveTo>
                        <a:pt x="14" y="17"/>
                      </a:move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22" y="10"/>
                      </a:lnTo>
                      <a:lnTo>
                        <a:pt x="22" y="10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15" y="2"/>
                      </a:lnTo>
                      <a:lnTo>
                        <a:pt x="8" y="9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8" y="9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0" y="15"/>
                      </a:lnTo>
                      <a:lnTo>
                        <a:pt x="5" y="23"/>
                      </a:lnTo>
                      <a:lnTo>
                        <a:pt x="5" y="23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4" y="17"/>
                      </a:lnTo>
                      <a:lnTo>
                        <a:pt x="14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sp>
            <p:nvSpPr>
              <p:cNvPr id="813861" name="Freeform 805">
                <a:extLst>
                  <a:ext uri="{FF2B5EF4-FFF2-40B4-BE49-F238E27FC236}">
                    <a16:creationId xmlns:a16="http://schemas.microsoft.com/office/drawing/2014/main" id="{034FB082-6BB4-46AC-818B-5F3459BEB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3" y="2307"/>
                <a:ext cx="10" cy="10"/>
              </a:xfrm>
              <a:custGeom>
                <a:avLst/>
                <a:gdLst>
                  <a:gd name="T0" fmla="*/ 21 w 30"/>
                  <a:gd name="T1" fmla="*/ 23 h 30"/>
                  <a:gd name="T2" fmla="*/ 21 w 30"/>
                  <a:gd name="T3" fmla="*/ 23 h 30"/>
                  <a:gd name="T4" fmla="*/ 21 w 30"/>
                  <a:gd name="T5" fmla="*/ 23 h 30"/>
                  <a:gd name="T6" fmla="*/ 21 w 30"/>
                  <a:gd name="T7" fmla="*/ 23 h 30"/>
                  <a:gd name="T8" fmla="*/ 21 w 30"/>
                  <a:gd name="T9" fmla="*/ 23 h 30"/>
                  <a:gd name="T10" fmla="*/ 30 w 30"/>
                  <a:gd name="T11" fmla="*/ 17 h 30"/>
                  <a:gd name="T12" fmla="*/ 30 w 30"/>
                  <a:gd name="T13" fmla="*/ 17 h 30"/>
                  <a:gd name="T14" fmla="*/ 30 w 30"/>
                  <a:gd name="T15" fmla="*/ 17 h 30"/>
                  <a:gd name="T16" fmla="*/ 30 w 30"/>
                  <a:gd name="T17" fmla="*/ 17 h 30"/>
                  <a:gd name="T18" fmla="*/ 30 w 30"/>
                  <a:gd name="T19" fmla="*/ 17 h 30"/>
                  <a:gd name="T20" fmla="*/ 30 w 30"/>
                  <a:gd name="T21" fmla="*/ 17 h 30"/>
                  <a:gd name="T22" fmla="*/ 17 w 30"/>
                  <a:gd name="T23" fmla="*/ 0 h 30"/>
                  <a:gd name="T24" fmla="*/ 17 w 30"/>
                  <a:gd name="T25" fmla="*/ 0 h 30"/>
                  <a:gd name="T26" fmla="*/ 17 w 30"/>
                  <a:gd name="T27" fmla="*/ 0 h 30"/>
                  <a:gd name="T28" fmla="*/ 17 w 30"/>
                  <a:gd name="T29" fmla="*/ 0 h 30"/>
                  <a:gd name="T30" fmla="*/ 17 w 30"/>
                  <a:gd name="T31" fmla="*/ 0 h 30"/>
                  <a:gd name="T32" fmla="*/ 17 w 30"/>
                  <a:gd name="T33" fmla="*/ 0 h 30"/>
                  <a:gd name="T34" fmla="*/ 17 w 30"/>
                  <a:gd name="T35" fmla="*/ 0 h 30"/>
                  <a:gd name="T36" fmla="*/ 17 w 30"/>
                  <a:gd name="T37" fmla="*/ 0 h 30"/>
                  <a:gd name="T38" fmla="*/ 17 w 30"/>
                  <a:gd name="T39" fmla="*/ 0 h 30"/>
                  <a:gd name="T40" fmla="*/ 17 w 30"/>
                  <a:gd name="T41" fmla="*/ 0 h 30"/>
                  <a:gd name="T42" fmla="*/ 10 w 30"/>
                  <a:gd name="T43" fmla="*/ 6 h 30"/>
                  <a:gd name="T44" fmla="*/ 10 w 30"/>
                  <a:gd name="T45" fmla="*/ 6 h 30"/>
                  <a:gd name="T46" fmla="*/ 10 w 30"/>
                  <a:gd name="T47" fmla="*/ 6 h 30"/>
                  <a:gd name="T48" fmla="*/ 10 w 30"/>
                  <a:gd name="T49" fmla="*/ 6 h 30"/>
                  <a:gd name="T50" fmla="*/ 10 w 30"/>
                  <a:gd name="T51" fmla="*/ 6 h 30"/>
                  <a:gd name="T52" fmla="*/ 10 w 30"/>
                  <a:gd name="T53" fmla="*/ 6 h 30"/>
                  <a:gd name="T54" fmla="*/ 0 w 30"/>
                  <a:gd name="T55" fmla="*/ 13 h 30"/>
                  <a:gd name="T56" fmla="*/ 0 w 30"/>
                  <a:gd name="T57" fmla="*/ 13 h 30"/>
                  <a:gd name="T58" fmla="*/ 0 w 30"/>
                  <a:gd name="T59" fmla="*/ 13 h 30"/>
                  <a:gd name="T60" fmla="*/ 0 w 30"/>
                  <a:gd name="T61" fmla="*/ 13 h 30"/>
                  <a:gd name="T62" fmla="*/ 0 w 30"/>
                  <a:gd name="T63" fmla="*/ 13 h 30"/>
                  <a:gd name="T64" fmla="*/ 0 w 30"/>
                  <a:gd name="T65" fmla="*/ 13 h 30"/>
                  <a:gd name="T66" fmla="*/ 0 w 30"/>
                  <a:gd name="T67" fmla="*/ 13 h 30"/>
                  <a:gd name="T68" fmla="*/ 0 w 30"/>
                  <a:gd name="T69" fmla="*/ 13 h 30"/>
                  <a:gd name="T70" fmla="*/ 0 w 30"/>
                  <a:gd name="T71" fmla="*/ 13 h 30"/>
                  <a:gd name="T72" fmla="*/ 0 w 30"/>
                  <a:gd name="T73" fmla="*/ 13 h 30"/>
                  <a:gd name="T74" fmla="*/ 14 w 30"/>
                  <a:gd name="T75" fmla="*/ 30 h 30"/>
                  <a:gd name="T76" fmla="*/ 14 w 30"/>
                  <a:gd name="T77" fmla="*/ 30 h 30"/>
                  <a:gd name="T78" fmla="*/ 14 w 30"/>
                  <a:gd name="T79" fmla="*/ 30 h 30"/>
                  <a:gd name="T80" fmla="*/ 14 w 30"/>
                  <a:gd name="T81" fmla="*/ 30 h 30"/>
                  <a:gd name="T82" fmla="*/ 14 w 30"/>
                  <a:gd name="T83" fmla="*/ 30 h 30"/>
                  <a:gd name="T84" fmla="*/ 14 w 30"/>
                  <a:gd name="T85" fmla="*/ 30 h 30"/>
                  <a:gd name="T86" fmla="*/ 14 w 30"/>
                  <a:gd name="T87" fmla="*/ 30 h 30"/>
                  <a:gd name="T88" fmla="*/ 14 w 30"/>
                  <a:gd name="T89" fmla="*/ 30 h 30"/>
                  <a:gd name="T90" fmla="*/ 14 w 30"/>
                  <a:gd name="T91" fmla="*/ 30 h 30"/>
                  <a:gd name="T92" fmla="*/ 14 w 30"/>
                  <a:gd name="T93" fmla="*/ 30 h 30"/>
                  <a:gd name="T94" fmla="*/ 21 w 30"/>
                  <a:gd name="T95" fmla="*/ 23 h 30"/>
                  <a:gd name="T96" fmla="*/ 21 w 30"/>
                  <a:gd name="T97" fmla="*/ 2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" h="30">
                    <a:moveTo>
                      <a:pt x="21" y="23"/>
                    </a:move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21" y="23"/>
                    </a:lnTo>
                    <a:lnTo>
                      <a:pt x="21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62" name="Freeform 806">
                <a:extLst>
                  <a:ext uri="{FF2B5EF4-FFF2-40B4-BE49-F238E27FC236}">
                    <a16:creationId xmlns:a16="http://schemas.microsoft.com/office/drawing/2014/main" id="{CDEF52D2-5A58-4D74-9E8D-32F1E4A93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3" y="2304"/>
                <a:ext cx="7" cy="8"/>
              </a:xfrm>
              <a:custGeom>
                <a:avLst/>
                <a:gdLst>
                  <a:gd name="T0" fmla="*/ 21 w 22"/>
                  <a:gd name="T1" fmla="*/ 15 h 22"/>
                  <a:gd name="T2" fmla="*/ 21 w 22"/>
                  <a:gd name="T3" fmla="*/ 15 h 22"/>
                  <a:gd name="T4" fmla="*/ 21 w 22"/>
                  <a:gd name="T5" fmla="*/ 15 h 22"/>
                  <a:gd name="T6" fmla="*/ 21 w 22"/>
                  <a:gd name="T7" fmla="*/ 15 h 22"/>
                  <a:gd name="T8" fmla="*/ 21 w 22"/>
                  <a:gd name="T9" fmla="*/ 15 h 22"/>
                  <a:gd name="T10" fmla="*/ 21 w 22"/>
                  <a:gd name="T11" fmla="*/ 15 h 22"/>
                  <a:gd name="T12" fmla="*/ 15 w 22"/>
                  <a:gd name="T13" fmla="*/ 8 h 22"/>
                  <a:gd name="T14" fmla="*/ 15 w 22"/>
                  <a:gd name="T15" fmla="*/ 8 h 22"/>
                  <a:gd name="T16" fmla="*/ 15 w 22"/>
                  <a:gd name="T17" fmla="*/ 8 h 22"/>
                  <a:gd name="T18" fmla="*/ 22 w 22"/>
                  <a:gd name="T19" fmla="*/ 1 h 22"/>
                  <a:gd name="T20" fmla="*/ 22 w 22"/>
                  <a:gd name="T21" fmla="*/ 1 h 22"/>
                  <a:gd name="T22" fmla="*/ 22 w 22"/>
                  <a:gd name="T23" fmla="*/ 1 h 22"/>
                  <a:gd name="T24" fmla="*/ 22 w 22"/>
                  <a:gd name="T25" fmla="*/ 1 h 22"/>
                  <a:gd name="T26" fmla="*/ 22 w 22"/>
                  <a:gd name="T27" fmla="*/ 1 h 22"/>
                  <a:gd name="T28" fmla="*/ 22 w 22"/>
                  <a:gd name="T29" fmla="*/ 1 h 22"/>
                  <a:gd name="T30" fmla="*/ 22 w 22"/>
                  <a:gd name="T31" fmla="*/ 1 h 22"/>
                  <a:gd name="T32" fmla="*/ 15 w 22"/>
                  <a:gd name="T33" fmla="*/ 8 h 22"/>
                  <a:gd name="T34" fmla="*/ 15 w 22"/>
                  <a:gd name="T35" fmla="*/ 8 h 22"/>
                  <a:gd name="T36" fmla="*/ 8 w 22"/>
                  <a:gd name="T37" fmla="*/ 0 h 22"/>
                  <a:gd name="T38" fmla="*/ 8 w 22"/>
                  <a:gd name="T39" fmla="*/ 0 h 22"/>
                  <a:gd name="T40" fmla="*/ 8 w 22"/>
                  <a:gd name="T41" fmla="*/ 0 h 22"/>
                  <a:gd name="T42" fmla="*/ 8 w 22"/>
                  <a:gd name="T43" fmla="*/ 0 h 22"/>
                  <a:gd name="T44" fmla="*/ 8 w 22"/>
                  <a:gd name="T45" fmla="*/ 0 h 22"/>
                  <a:gd name="T46" fmla="*/ 8 w 22"/>
                  <a:gd name="T47" fmla="*/ 0 h 22"/>
                  <a:gd name="T48" fmla="*/ 8 w 22"/>
                  <a:gd name="T49" fmla="*/ 0 h 22"/>
                  <a:gd name="T50" fmla="*/ 8 w 22"/>
                  <a:gd name="T51" fmla="*/ 0 h 22"/>
                  <a:gd name="T52" fmla="*/ 0 w 22"/>
                  <a:gd name="T53" fmla="*/ 5 h 22"/>
                  <a:gd name="T54" fmla="*/ 0 w 22"/>
                  <a:gd name="T55" fmla="*/ 5 h 22"/>
                  <a:gd name="T56" fmla="*/ 0 w 22"/>
                  <a:gd name="T57" fmla="*/ 5 h 22"/>
                  <a:gd name="T58" fmla="*/ 0 w 22"/>
                  <a:gd name="T59" fmla="*/ 5 h 22"/>
                  <a:gd name="T60" fmla="*/ 5 w 22"/>
                  <a:gd name="T61" fmla="*/ 14 h 22"/>
                  <a:gd name="T62" fmla="*/ 5 w 22"/>
                  <a:gd name="T63" fmla="*/ 14 h 22"/>
                  <a:gd name="T64" fmla="*/ 5 w 22"/>
                  <a:gd name="T65" fmla="*/ 14 h 22"/>
                  <a:gd name="T66" fmla="*/ 5 w 22"/>
                  <a:gd name="T67" fmla="*/ 14 h 22"/>
                  <a:gd name="T68" fmla="*/ 5 w 22"/>
                  <a:gd name="T69" fmla="*/ 14 h 22"/>
                  <a:gd name="T70" fmla="*/ 5 w 22"/>
                  <a:gd name="T71" fmla="*/ 14 h 22"/>
                  <a:gd name="T72" fmla="*/ 5 w 22"/>
                  <a:gd name="T73" fmla="*/ 14 h 22"/>
                  <a:gd name="T74" fmla="*/ 5 w 22"/>
                  <a:gd name="T75" fmla="*/ 14 h 22"/>
                  <a:gd name="T76" fmla="*/ 5 w 22"/>
                  <a:gd name="T77" fmla="*/ 14 h 22"/>
                  <a:gd name="T78" fmla="*/ 5 w 22"/>
                  <a:gd name="T79" fmla="*/ 14 h 22"/>
                  <a:gd name="T80" fmla="*/ 5 w 22"/>
                  <a:gd name="T81" fmla="*/ 14 h 22"/>
                  <a:gd name="T82" fmla="*/ 5 w 22"/>
                  <a:gd name="T83" fmla="*/ 14 h 22"/>
                  <a:gd name="T84" fmla="*/ 12 w 22"/>
                  <a:gd name="T85" fmla="*/ 22 h 22"/>
                  <a:gd name="T86" fmla="*/ 12 w 22"/>
                  <a:gd name="T87" fmla="*/ 22 h 22"/>
                  <a:gd name="T88" fmla="*/ 12 w 22"/>
                  <a:gd name="T89" fmla="*/ 22 h 22"/>
                  <a:gd name="T90" fmla="*/ 12 w 22"/>
                  <a:gd name="T91" fmla="*/ 22 h 22"/>
                  <a:gd name="T92" fmla="*/ 21 w 22"/>
                  <a:gd name="T93" fmla="*/ 15 h 22"/>
                  <a:gd name="T94" fmla="*/ 21 w 22"/>
                  <a:gd name="T95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2" h="22">
                    <a:moveTo>
                      <a:pt x="21" y="15"/>
                    </a:move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21" y="15"/>
                    </a:lnTo>
                    <a:lnTo>
                      <a:pt x="2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63" name="Freeform 807">
                <a:extLst>
                  <a:ext uri="{FF2B5EF4-FFF2-40B4-BE49-F238E27FC236}">
                    <a16:creationId xmlns:a16="http://schemas.microsoft.com/office/drawing/2014/main" id="{E585008F-979D-4DAE-81E0-88DDF6C31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" y="2328"/>
                <a:ext cx="10" cy="9"/>
              </a:xfrm>
              <a:custGeom>
                <a:avLst/>
                <a:gdLst>
                  <a:gd name="T0" fmla="*/ 21 w 30"/>
                  <a:gd name="T1" fmla="*/ 22 h 29"/>
                  <a:gd name="T2" fmla="*/ 21 w 30"/>
                  <a:gd name="T3" fmla="*/ 22 h 29"/>
                  <a:gd name="T4" fmla="*/ 21 w 30"/>
                  <a:gd name="T5" fmla="*/ 22 h 29"/>
                  <a:gd name="T6" fmla="*/ 21 w 30"/>
                  <a:gd name="T7" fmla="*/ 22 h 29"/>
                  <a:gd name="T8" fmla="*/ 30 w 30"/>
                  <a:gd name="T9" fmla="*/ 17 h 29"/>
                  <a:gd name="T10" fmla="*/ 30 w 30"/>
                  <a:gd name="T11" fmla="*/ 17 h 29"/>
                  <a:gd name="T12" fmla="*/ 30 w 30"/>
                  <a:gd name="T13" fmla="*/ 17 h 29"/>
                  <a:gd name="T14" fmla="*/ 30 w 30"/>
                  <a:gd name="T15" fmla="*/ 17 h 29"/>
                  <a:gd name="T16" fmla="*/ 30 w 30"/>
                  <a:gd name="T17" fmla="*/ 17 h 29"/>
                  <a:gd name="T18" fmla="*/ 30 w 30"/>
                  <a:gd name="T19" fmla="*/ 17 h 29"/>
                  <a:gd name="T20" fmla="*/ 30 w 30"/>
                  <a:gd name="T21" fmla="*/ 17 h 29"/>
                  <a:gd name="T22" fmla="*/ 30 w 30"/>
                  <a:gd name="T23" fmla="*/ 17 h 29"/>
                  <a:gd name="T24" fmla="*/ 30 w 30"/>
                  <a:gd name="T25" fmla="*/ 17 h 29"/>
                  <a:gd name="T26" fmla="*/ 30 w 30"/>
                  <a:gd name="T27" fmla="*/ 17 h 29"/>
                  <a:gd name="T28" fmla="*/ 30 w 30"/>
                  <a:gd name="T29" fmla="*/ 17 h 29"/>
                  <a:gd name="T30" fmla="*/ 30 w 30"/>
                  <a:gd name="T31" fmla="*/ 17 h 29"/>
                  <a:gd name="T32" fmla="*/ 30 w 30"/>
                  <a:gd name="T33" fmla="*/ 17 h 29"/>
                  <a:gd name="T34" fmla="*/ 30 w 30"/>
                  <a:gd name="T35" fmla="*/ 17 h 29"/>
                  <a:gd name="T36" fmla="*/ 17 w 30"/>
                  <a:gd name="T37" fmla="*/ 0 h 29"/>
                  <a:gd name="T38" fmla="*/ 17 w 30"/>
                  <a:gd name="T39" fmla="*/ 0 h 29"/>
                  <a:gd name="T40" fmla="*/ 17 w 30"/>
                  <a:gd name="T41" fmla="*/ 0 h 29"/>
                  <a:gd name="T42" fmla="*/ 17 w 30"/>
                  <a:gd name="T43" fmla="*/ 0 h 29"/>
                  <a:gd name="T44" fmla="*/ 9 w 30"/>
                  <a:gd name="T45" fmla="*/ 7 h 29"/>
                  <a:gd name="T46" fmla="*/ 9 w 30"/>
                  <a:gd name="T47" fmla="*/ 7 h 29"/>
                  <a:gd name="T48" fmla="*/ 9 w 30"/>
                  <a:gd name="T49" fmla="*/ 7 h 29"/>
                  <a:gd name="T50" fmla="*/ 9 w 30"/>
                  <a:gd name="T51" fmla="*/ 7 h 29"/>
                  <a:gd name="T52" fmla="*/ 9 w 30"/>
                  <a:gd name="T53" fmla="*/ 7 h 29"/>
                  <a:gd name="T54" fmla="*/ 9 w 30"/>
                  <a:gd name="T55" fmla="*/ 7 h 29"/>
                  <a:gd name="T56" fmla="*/ 9 w 30"/>
                  <a:gd name="T57" fmla="*/ 7 h 29"/>
                  <a:gd name="T58" fmla="*/ 9 w 30"/>
                  <a:gd name="T59" fmla="*/ 7 h 29"/>
                  <a:gd name="T60" fmla="*/ 9 w 30"/>
                  <a:gd name="T61" fmla="*/ 7 h 29"/>
                  <a:gd name="T62" fmla="*/ 0 w 30"/>
                  <a:gd name="T63" fmla="*/ 12 h 29"/>
                  <a:gd name="T64" fmla="*/ 0 w 30"/>
                  <a:gd name="T65" fmla="*/ 12 h 29"/>
                  <a:gd name="T66" fmla="*/ 0 w 30"/>
                  <a:gd name="T67" fmla="*/ 12 h 29"/>
                  <a:gd name="T68" fmla="*/ 13 w 30"/>
                  <a:gd name="T69" fmla="*/ 29 h 29"/>
                  <a:gd name="T70" fmla="*/ 13 w 30"/>
                  <a:gd name="T71" fmla="*/ 29 h 29"/>
                  <a:gd name="T72" fmla="*/ 13 w 30"/>
                  <a:gd name="T73" fmla="*/ 29 h 29"/>
                  <a:gd name="T74" fmla="*/ 13 w 30"/>
                  <a:gd name="T75" fmla="*/ 29 h 29"/>
                  <a:gd name="T76" fmla="*/ 13 w 30"/>
                  <a:gd name="T77" fmla="*/ 29 h 29"/>
                  <a:gd name="T78" fmla="*/ 13 w 30"/>
                  <a:gd name="T79" fmla="*/ 29 h 29"/>
                  <a:gd name="T80" fmla="*/ 13 w 30"/>
                  <a:gd name="T81" fmla="*/ 29 h 29"/>
                  <a:gd name="T82" fmla="*/ 13 w 30"/>
                  <a:gd name="T83" fmla="*/ 29 h 29"/>
                  <a:gd name="T84" fmla="*/ 13 w 30"/>
                  <a:gd name="T85" fmla="*/ 29 h 29"/>
                  <a:gd name="T86" fmla="*/ 13 w 30"/>
                  <a:gd name="T87" fmla="*/ 29 h 29"/>
                  <a:gd name="T88" fmla="*/ 21 w 30"/>
                  <a:gd name="T89" fmla="*/ 22 h 29"/>
                  <a:gd name="T90" fmla="*/ 21 w 30"/>
                  <a:gd name="T91" fmla="*/ 22 h 29"/>
                  <a:gd name="T92" fmla="*/ 21 w 30"/>
                  <a:gd name="T93" fmla="*/ 22 h 29"/>
                  <a:gd name="T94" fmla="*/ 21 w 30"/>
                  <a:gd name="T95" fmla="*/ 22 h 29"/>
                  <a:gd name="T96" fmla="*/ 21 w 30"/>
                  <a:gd name="T97" fmla="*/ 22 h 29"/>
                  <a:gd name="T98" fmla="*/ 21 w 30"/>
                  <a:gd name="T99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0" h="29">
                    <a:moveTo>
                      <a:pt x="21" y="22"/>
                    </a:move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64" name="Freeform 808">
                <a:extLst>
                  <a:ext uri="{FF2B5EF4-FFF2-40B4-BE49-F238E27FC236}">
                    <a16:creationId xmlns:a16="http://schemas.microsoft.com/office/drawing/2014/main" id="{8703951C-46C4-4811-B6F3-863E47F4C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7" y="2326"/>
                <a:ext cx="9" cy="9"/>
              </a:xfrm>
              <a:custGeom>
                <a:avLst/>
                <a:gdLst>
                  <a:gd name="T0" fmla="*/ 21 w 29"/>
                  <a:gd name="T1" fmla="*/ 23 h 28"/>
                  <a:gd name="T2" fmla="*/ 21 w 29"/>
                  <a:gd name="T3" fmla="*/ 23 h 28"/>
                  <a:gd name="T4" fmla="*/ 21 w 29"/>
                  <a:gd name="T5" fmla="*/ 23 h 28"/>
                  <a:gd name="T6" fmla="*/ 29 w 29"/>
                  <a:gd name="T7" fmla="*/ 17 h 28"/>
                  <a:gd name="T8" fmla="*/ 29 w 29"/>
                  <a:gd name="T9" fmla="*/ 17 h 28"/>
                  <a:gd name="T10" fmla="*/ 29 w 29"/>
                  <a:gd name="T11" fmla="*/ 17 h 28"/>
                  <a:gd name="T12" fmla="*/ 29 w 29"/>
                  <a:gd name="T13" fmla="*/ 17 h 28"/>
                  <a:gd name="T14" fmla="*/ 29 w 29"/>
                  <a:gd name="T15" fmla="*/ 17 h 28"/>
                  <a:gd name="T16" fmla="*/ 29 w 29"/>
                  <a:gd name="T17" fmla="*/ 17 h 28"/>
                  <a:gd name="T18" fmla="*/ 29 w 29"/>
                  <a:gd name="T19" fmla="*/ 17 h 28"/>
                  <a:gd name="T20" fmla="*/ 29 w 29"/>
                  <a:gd name="T21" fmla="*/ 17 h 28"/>
                  <a:gd name="T22" fmla="*/ 29 w 29"/>
                  <a:gd name="T23" fmla="*/ 17 h 28"/>
                  <a:gd name="T24" fmla="*/ 29 w 29"/>
                  <a:gd name="T25" fmla="*/ 17 h 28"/>
                  <a:gd name="T26" fmla="*/ 29 w 29"/>
                  <a:gd name="T27" fmla="*/ 17 h 28"/>
                  <a:gd name="T28" fmla="*/ 29 w 29"/>
                  <a:gd name="T29" fmla="*/ 17 h 28"/>
                  <a:gd name="T30" fmla="*/ 29 w 29"/>
                  <a:gd name="T31" fmla="*/ 17 h 28"/>
                  <a:gd name="T32" fmla="*/ 29 w 29"/>
                  <a:gd name="T33" fmla="*/ 17 h 28"/>
                  <a:gd name="T34" fmla="*/ 16 w 29"/>
                  <a:gd name="T35" fmla="*/ 0 h 28"/>
                  <a:gd name="T36" fmla="*/ 16 w 29"/>
                  <a:gd name="T37" fmla="*/ 0 h 28"/>
                  <a:gd name="T38" fmla="*/ 16 w 29"/>
                  <a:gd name="T39" fmla="*/ 0 h 28"/>
                  <a:gd name="T40" fmla="*/ 16 w 29"/>
                  <a:gd name="T41" fmla="*/ 0 h 28"/>
                  <a:gd name="T42" fmla="*/ 16 w 29"/>
                  <a:gd name="T43" fmla="*/ 0 h 28"/>
                  <a:gd name="T44" fmla="*/ 16 w 29"/>
                  <a:gd name="T45" fmla="*/ 0 h 28"/>
                  <a:gd name="T46" fmla="*/ 8 w 29"/>
                  <a:gd name="T47" fmla="*/ 6 h 28"/>
                  <a:gd name="T48" fmla="*/ 8 w 29"/>
                  <a:gd name="T49" fmla="*/ 6 h 28"/>
                  <a:gd name="T50" fmla="*/ 8 w 29"/>
                  <a:gd name="T51" fmla="*/ 6 h 28"/>
                  <a:gd name="T52" fmla="*/ 8 w 29"/>
                  <a:gd name="T53" fmla="*/ 6 h 28"/>
                  <a:gd name="T54" fmla="*/ 8 w 29"/>
                  <a:gd name="T55" fmla="*/ 6 h 28"/>
                  <a:gd name="T56" fmla="*/ 0 w 29"/>
                  <a:gd name="T57" fmla="*/ 13 h 28"/>
                  <a:gd name="T58" fmla="*/ 0 w 29"/>
                  <a:gd name="T59" fmla="*/ 13 h 28"/>
                  <a:gd name="T60" fmla="*/ 0 w 29"/>
                  <a:gd name="T61" fmla="*/ 13 h 28"/>
                  <a:gd name="T62" fmla="*/ 0 w 29"/>
                  <a:gd name="T63" fmla="*/ 13 h 28"/>
                  <a:gd name="T64" fmla="*/ 0 w 29"/>
                  <a:gd name="T65" fmla="*/ 13 h 28"/>
                  <a:gd name="T66" fmla="*/ 12 w 29"/>
                  <a:gd name="T67" fmla="*/ 28 h 28"/>
                  <a:gd name="T68" fmla="*/ 12 w 29"/>
                  <a:gd name="T69" fmla="*/ 28 h 28"/>
                  <a:gd name="T70" fmla="*/ 12 w 29"/>
                  <a:gd name="T71" fmla="*/ 28 h 28"/>
                  <a:gd name="T72" fmla="*/ 12 w 29"/>
                  <a:gd name="T73" fmla="*/ 28 h 28"/>
                  <a:gd name="T74" fmla="*/ 12 w 29"/>
                  <a:gd name="T75" fmla="*/ 28 h 28"/>
                  <a:gd name="T76" fmla="*/ 12 w 29"/>
                  <a:gd name="T77" fmla="*/ 28 h 28"/>
                  <a:gd name="T78" fmla="*/ 12 w 29"/>
                  <a:gd name="T79" fmla="*/ 28 h 28"/>
                  <a:gd name="T80" fmla="*/ 12 w 29"/>
                  <a:gd name="T81" fmla="*/ 28 h 28"/>
                  <a:gd name="T82" fmla="*/ 12 w 29"/>
                  <a:gd name="T83" fmla="*/ 28 h 28"/>
                  <a:gd name="T84" fmla="*/ 12 w 29"/>
                  <a:gd name="T85" fmla="*/ 28 h 28"/>
                  <a:gd name="T86" fmla="*/ 12 w 29"/>
                  <a:gd name="T87" fmla="*/ 28 h 28"/>
                  <a:gd name="T88" fmla="*/ 12 w 29"/>
                  <a:gd name="T89" fmla="*/ 28 h 28"/>
                  <a:gd name="T90" fmla="*/ 21 w 29"/>
                  <a:gd name="T91" fmla="*/ 23 h 28"/>
                  <a:gd name="T92" fmla="*/ 21 w 29"/>
                  <a:gd name="T93" fmla="*/ 23 h 28"/>
                  <a:gd name="T94" fmla="*/ 21 w 29"/>
                  <a:gd name="T95" fmla="*/ 23 h 28"/>
                  <a:gd name="T96" fmla="*/ 21 w 29"/>
                  <a:gd name="T97" fmla="*/ 2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" h="28">
                    <a:moveTo>
                      <a:pt x="21" y="23"/>
                    </a:moveTo>
                    <a:lnTo>
                      <a:pt x="21" y="23"/>
                    </a:lnTo>
                    <a:lnTo>
                      <a:pt x="21" y="23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65" name="Freeform 809">
                <a:extLst>
                  <a:ext uri="{FF2B5EF4-FFF2-40B4-BE49-F238E27FC236}">
                    <a16:creationId xmlns:a16="http://schemas.microsoft.com/office/drawing/2014/main" id="{F77D469D-DBCE-47D6-B213-823EF0A80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1" y="2283"/>
                <a:ext cx="7" cy="8"/>
              </a:xfrm>
              <a:custGeom>
                <a:avLst/>
                <a:gdLst>
                  <a:gd name="T0" fmla="*/ 17 w 21"/>
                  <a:gd name="T1" fmla="*/ 0 h 25"/>
                  <a:gd name="T2" fmla="*/ 21 w 21"/>
                  <a:gd name="T3" fmla="*/ 25 h 25"/>
                  <a:gd name="T4" fmla="*/ 0 w 21"/>
                  <a:gd name="T5" fmla="*/ 13 h 25"/>
                  <a:gd name="T6" fmla="*/ 17 w 21"/>
                  <a:gd name="T7" fmla="*/ 0 h 25"/>
                  <a:gd name="T8" fmla="*/ 17 w 21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5">
                    <a:moveTo>
                      <a:pt x="17" y="0"/>
                    </a:moveTo>
                    <a:lnTo>
                      <a:pt x="21" y="25"/>
                    </a:lnTo>
                    <a:lnTo>
                      <a:pt x="0" y="13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66" name="Freeform 810">
                <a:extLst>
                  <a:ext uri="{FF2B5EF4-FFF2-40B4-BE49-F238E27FC236}">
                    <a16:creationId xmlns:a16="http://schemas.microsoft.com/office/drawing/2014/main" id="{441F1CD1-0285-4FB1-B668-B6BB283E1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2527"/>
                <a:ext cx="21" cy="19"/>
              </a:xfrm>
              <a:custGeom>
                <a:avLst/>
                <a:gdLst>
                  <a:gd name="T0" fmla="*/ 64 w 64"/>
                  <a:gd name="T1" fmla="*/ 18 h 56"/>
                  <a:gd name="T2" fmla="*/ 62 w 64"/>
                  <a:gd name="T3" fmla="*/ 17 h 56"/>
                  <a:gd name="T4" fmla="*/ 62 w 64"/>
                  <a:gd name="T5" fmla="*/ 14 h 56"/>
                  <a:gd name="T6" fmla="*/ 61 w 64"/>
                  <a:gd name="T7" fmla="*/ 13 h 56"/>
                  <a:gd name="T8" fmla="*/ 61 w 64"/>
                  <a:gd name="T9" fmla="*/ 13 h 56"/>
                  <a:gd name="T10" fmla="*/ 61 w 64"/>
                  <a:gd name="T11" fmla="*/ 10 h 56"/>
                  <a:gd name="T12" fmla="*/ 60 w 64"/>
                  <a:gd name="T13" fmla="*/ 9 h 56"/>
                  <a:gd name="T14" fmla="*/ 60 w 64"/>
                  <a:gd name="T15" fmla="*/ 9 h 56"/>
                  <a:gd name="T16" fmla="*/ 57 w 64"/>
                  <a:gd name="T17" fmla="*/ 7 h 56"/>
                  <a:gd name="T18" fmla="*/ 53 w 64"/>
                  <a:gd name="T19" fmla="*/ 3 h 56"/>
                  <a:gd name="T20" fmla="*/ 51 w 64"/>
                  <a:gd name="T21" fmla="*/ 1 h 56"/>
                  <a:gd name="T22" fmla="*/ 44 w 64"/>
                  <a:gd name="T23" fmla="*/ 0 h 56"/>
                  <a:gd name="T24" fmla="*/ 38 w 64"/>
                  <a:gd name="T25" fmla="*/ 0 h 56"/>
                  <a:gd name="T26" fmla="*/ 34 w 64"/>
                  <a:gd name="T27" fmla="*/ 0 h 56"/>
                  <a:gd name="T28" fmla="*/ 27 w 64"/>
                  <a:gd name="T29" fmla="*/ 3 h 56"/>
                  <a:gd name="T30" fmla="*/ 21 w 64"/>
                  <a:gd name="T31" fmla="*/ 5 h 56"/>
                  <a:gd name="T32" fmla="*/ 15 w 64"/>
                  <a:gd name="T33" fmla="*/ 9 h 56"/>
                  <a:gd name="T34" fmla="*/ 10 w 64"/>
                  <a:gd name="T35" fmla="*/ 14 h 56"/>
                  <a:gd name="T36" fmla="*/ 6 w 64"/>
                  <a:gd name="T37" fmla="*/ 18 h 56"/>
                  <a:gd name="T38" fmla="*/ 2 w 64"/>
                  <a:gd name="T39" fmla="*/ 25 h 56"/>
                  <a:gd name="T40" fmla="*/ 0 w 64"/>
                  <a:gd name="T41" fmla="*/ 30 h 56"/>
                  <a:gd name="T42" fmla="*/ 0 w 64"/>
                  <a:gd name="T43" fmla="*/ 35 h 56"/>
                  <a:gd name="T44" fmla="*/ 0 w 64"/>
                  <a:gd name="T45" fmla="*/ 40 h 56"/>
                  <a:gd name="T46" fmla="*/ 2 w 64"/>
                  <a:gd name="T47" fmla="*/ 46 h 56"/>
                  <a:gd name="T48" fmla="*/ 4 w 64"/>
                  <a:gd name="T49" fmla="*/ 49 h 56"/>
                  <a:gd name="T50" fmla="*/ 4 w 64"/>
                  <a:gd name="T51" fmla="*/ 49 h 56"/>
                  <a:gd name="T52" fmla="*/ 6 w 64"/>
                  <a:gd name="T53" fmla="*/ 51 h 56"/>
                  <a:gd name="T54" fmla="*/ 6 w 64"/>
                  <a:gd name="T55" fmla="*/ 51 h 56"/>
                  <a:gd name="T56" fmla="*/ 9 w 64"/>
                  <a:gd name="T57" fmla="*/ 52 h 56"/>
                  <a:gd name="T58" fmla="*/ 10 w 64"/>
                  <a:gd name="T59" fmla="*/ 53 h 56"/>
                  <a:gd name="T60" fmla="*/ 10 w 64"/>
                  <a:gd name="T61" fmla="*/ 55 h 56"/>
                  <a:gd name="T62" fmla="*/ 13 w 64"/>
                  <a:gd name="T63" fmla="*/ 55 h 56"/>
                  <a:gd name="T64" fmla="*/ 64 w 64"/>
                  <a:gd name="T65" fmla="*/ 1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56">
                    <a:moveTo>
                      <a:pt x="64" y="18"/>
                    </a:moveTo>
                    <a:lnTo>
                      <a:pt x="64" y="18"/>
                    </a:lnTo>
                    <a:lnTo>
                      <a:pt x="62" y="17"/>
                    </a:lnTo>
                    <a:lnTo>
                      <a:pt x="62" y="17"/>
                    </a:lnTo>
                    <a:lnTo>
                      <a:pt x="62" y="17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1" y="10"/>
                    </a:lnTo>
                    <a:lnTo>
                      <a:pt x="61" y="10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60" y="7"/>
                    </a:lnTo>
                    <a:lnTo>
                      <a:pt x="57" y="7"/>
                    </a:lnTo>
                    <a:lnTo>
                      <a:pt x="56" y="4"/>
                    </a:lnTo>
                    <a:lnTo>
                      <a:pt x="53" y="3"/>
                    </a:lnTo>
                    <a:lnTo>
                      <a:pt x="52" y="1"/>
                    </a:lnTo>
                    <a:lnTo>
                      <a:pt x="51" y="1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0" y="1"/>
                    </a:lnTo>
                    <a:lnTo>
                      <a:pt x="27" y="3"/>
                    </a:lnTo>
                    <a:lnTo>
                      <a:pt x="23" y="4"/>
                    </a:lnTo>
                    <a:lnTo>
                      <a:pt x="21" y="5"/>
                    </a:lnTo>
                    <a:lnTo>
                      <a:pt x="17" y="8"/>
                    </a:lnTo>
                    <a:lnTo>
                      <a:pt x="15" y="9"/>
                    </a:lnTo>
                    <a:lnTo>
                      <a:pt x="13" y="12"/>
                    </a:lnTo>
                    <a:lnTo>
                      <a:pt x="10" y="14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4" y="22"/>
                    </a:lnTo>
                    <a:lnTo>
                      <a:pt x="2" y="25"/>
                    </a:lnTo>
                    <a:lnTo>
                      <a:pt x="1" y="27"/>
                    </a:lnTo>
                    <a:lnTo>
                      <a:pt x="0" y="30"/>
                    </a:lnTo>
                    <a:lnTo>
                      <a:pt x="1" y="33"/>
                    </a:lnTo>
                    <a:lnTo>
                      <a:pt x="0" y="35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1" y="42"/>
                    </a:lnTo>
                    <a:lnTo>
                      <a:pt x="2" y="46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8" y="52"/>
                    </a:lnTo>
                    <a:lnTo>
                      <a:pt x="9" y="52"/>
                    </a:lnTo>
                    <a:lnTo>
                      <a:pt x="9" y="52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10" y="55"/>
                    </a:lnTo>
                    <a:lnTo>
                      <a:pt x="13" y="55"/>
                    </a:lnTo>
                    <a:lnTo>
                      <a:pt x="13" y="55"/>
                    </a:lnTo>
                    <a:lnTo>
                      <a:pt x="13" y="56"/>
                    </a:lnTo>
                    <a:lnTo>
                      <a:pt x="6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67" name="Freeform 811">
                <a:extLst>
                  <a:ext uri="{FF2B5EF4-FFF2-40B4-BE49-F238E27FC236}">
                    <a16:creationId xmlns:a16="http://schemas.microsoft.com/office/drawing/2014/main" id="{ABE3788C-3B17-43BB-81F2-284D7F129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20"/>
                <a:ext cx="22" cy="19"/>
              </a:xfrm>
              <a:custGeom>
                <a:avLst/>
                <a:gdLst>
                  <a:gd name="T0" fmla="*/ 62 w 64"/>
                  <a:gd name="T1" fmla="*/ 19 h 56"/>
                  <a:gd name="T2" fmla="*/ 64 w 64"/>
                  <a:gd name="T3" fmla="*/ 18 h 56"/>
                  <a:gd name="T4" fmla="*/ 61 w 64"/>
                  <a:gd name="T5" fmla="*/ 16 h 56"/>
                  <a:gd name="T6" fmla="*/ 62 w 64"/>
                  <a:gd name="T7" fmla="*/ 14 h 56"/>
                  <a:gd name="T8" fmla="*/ 61 w 64"/>
                  <a:gd name="T9" fmla="*/ 13 h 56"/>
                  <a:gd name="T10" fmla="*/ 60 w 64"/>
                  <a:gd name="T11" fmla="*/ 12 h 56"/>
                  <a:gd name="T12" fmla="*/ 60 w 64"/>
                  <a:gd name="T13" fmla="*/ 10 h 56"/>
                  <a:gd name="T14" fmla="*/ 58 w 64"/>
                  <a:gd name="T15" fmla="*/ 10 h 56"/>
                  <a:gd name="T16" fmla="*/ 57 w 64"/>
                  <a:gd name="T17" fmla="*/ 8 h 56"/>
                  <a:gd name="T18" fmla="*/ 54 w 64"/>
                  <a:gd name="T19" fmla="*/ 4 h 56"/>
                  <a:gd name="T20" fmla="*/ 49 w 64"/>
                  <a:gd name="T21" fmla="*/ 2 h 56"/>
                  <a:gd name="T22" fmla="*/ 44 w 64"/>
                  <a:gd name="T23" fmla="*/ 1 h 56"/>
                  <a:gd name="T24" fmla="*/ 39 w 64"/>
                  <a:gd name="T25" fmla="*/ 0 h 56"/>
                  <a:gd name="T26" fmla="*/ 32 w 64"/>
                  <a:gd name="T27" fmla="*/ 1 h 56"/>
                  <a:gd name="T28" fmla="*/ 26 w 64"/>
                  <a:gd name="T29" fmla="*/ 4 h 56"/>
                  <a:gd name="T30" fmla="*/ 21 w 64"/>
                  <a:gd name="T31" fmla="*/ 6 h 56"/>
                  <a:gd name="T32" fmla="*/ 15 w 64"/>
                  <a:gd name="T33" fmla="*/ 10 h 56"/>
                  <a:gd name="T34" fmla="*/ 10 w 64"/>
                  <a:gd name="T35" fmla="*/ 16 h 56"/>
                  <a:gd name="T36" fmla="*/ 6 w 64"/>
                  <a:gd name="T37" fmla="*/ 19 h 56"/>
                  <a:gd name="T38" fmla="*/ 4 w 64"/>
                  <a:gd name="T39" fmla="*/ 25 h 56"/>
                  <a:gd name="T40" fmla="*/ 1 w 64"/>
                  <a:gd name="T41" fmla="*/ 30 h 56"/>
                  <a:gd name="T42" fmla="*/ 0 w 64"/>
                  <a:gd name="T43" fmla="*/ 36 h 56"/>
                  <a:gd name="T44" fmla="*/ 0 w 64"/>
                  <a:gd name="T45" fmla="*/ 42 h 56"/>
                  <a:gd name="T46" fmla="*/ 1 w 64"/>
                  <a:gd name="T47" fmla="*/ 47 h 56"/>
                  <a:gd name="T48" fmla="*/ 4 w 64"/>
                  <a:gd name="T49" fmla="*/ 49 h 56"/>
                  <a:gd name="T50" fmla="*/ 5 w 64"/>
                  <a:gd name="T51" fmla="*/ 51 h 56"/>
                  <a:gd name="T52" fmla="*/ 5 w 64"/>
                  <a:gd name="T53" fmla="*/ 52 h 56"/>
                  <a:gd name="T54" fmla="*/ 6 w 64"/>
                  <a:gd name="T55" fmla="*/ 52 h 56"/>
                  <a:gd name="T56" fmla="*/ 9 w 64"/>
                  <a:gd name="T57" fmla="*/ 53 h 56"/>
                  <a:gd name="T58" fmla="*/ 10 w 64"/>
                  <a:gd name="T59" fmla="*/ 55 h 56"/>
                  <a:gd name="T60" fmla="*/ 11 w 64"/>
                  <a:gd name="T61" fmla="*/ 55 h 56"/>
                  <a:gd name="T62" fmla="*/ 13 w 64"/>
                  <a:gd name="T63" fmla="*/ 56 h 56"/>
                  <a:gd name="T64" fmla="*/ 62 w 64"/>
                  <a:gd name="T65" fmla="*/ 1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56">
                    <a:moveTo>
                      <a:pt x="62" y="19"/>
                    </a:moveTo>
                    <a:lnTo>
                      <a:pt x="62" y="19"/>
                    </a:lnTo>
                    <a:lnTo>
                      <a:pt x="62" y="18"/>
                    </a:lnTo>
                    <a:lnTo>
                      <a:pt x="64" y="18"/>
                    </a:lnTo>
                    <a:lnTo>
                      <a:pt x="62" y="17"/>
                    </a:lnTo>
                    <a:lnTo>
                      <a:pt x="61" y="16"/>
                    </a:lnTo>
                    <a:lnTo>
                      <a:pt x="61" y="16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1" y="13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10"/>
                    </a:lnTo>
                    <a:lnTo>
                      <a:pt x="60" y="10"/>
                    </a:lnTo>
                    <a:lnTo>
                      <a:pt x="58" y="10"/>
                    </a:lnTo>
                    <a:lnTo>
                      <a:pt x="58" y="10"/>
                    </a:lnTo>
                    <a:lnTo>
                      <a:pt x="58" y="8"/>
                    </a:lnTo>
                    <a:lnTo>
                      <a:pt x="57" y="8"/>
                    </a:lnTo>
                    <a:lnTo>
                      <a:pt x="56" y="5"/>
                    </a:lnTo>
                    <a:lnTo>
                      <a:pt x="54" y="4"/>
                    </a:lnTo>
                    <a:lnTo>
                      <a:pt x="52" y="2"/>
                    </a:lnTo>
                    <a:lnTo>
                      <a:pt x="49" y="2"/>
                    </a:lnTo>
                    <a:lnTo>
                      <a:pt x="47" y="1"/>
                    </a:lnTo>
                    <a:lnTo>
                      <a:pt x="44" y="1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6" y="1"/>
                    </a:lnTo>
                    <a:lnTo>
                      <a:pt x="32" y="1"/>
                    </a:lnTo>
                    <a:lnTo>
                      <a:pt x="30" y="2"/>
                    </a:lnTo>
                    <a:lnTo>
                      <a:pt x="26" y="4"/>
                    </a:lnTo>
                    <a:lnTo>
                      <a:pt x="24" y="5"/>
                    </a:lnTo>
                    <a:lnTo>
                      <a:pt x="21" y="6"/>
                    </a:lnTo>
                    <a:lnTo>
                      <a:pt x="15" y="9"/>
                    </a:lnTo>
                    <a:lnTo>
                      <a:pt x="15" y="10"/>
                    </a:lnTo>
                    <a:lnTo>
                      <a:pt x="11" y="13"/>
                    </a:lnTo>
                    <a:lnTo>
                      <a:pt x="10" y="16"/>
                    </a:lnTo>
                    <a:lnTo>
                      <a:pt x="8" y="17"/>
                    </a:lnTo>
                    <a:lnTo>
                      <a:pt x="6" y="19"/>
                    </a:lnTo>
                    <a:lnTo>
                      <a:pt x="5" y="22"/>
                    </a:lnTo>
                    <a:lnTo>
                      <a:pt x="4" y="25"/>
                    </a:lnTo>
                    <a:lnTo>
                      <a:pt x="2" y="27"/>
                    </a:lnTo>
                    <a:lnTo>
                      <a:pt x="1" y="30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1" y="39"/>
                    </a:lnTo>
                    <a:lnTo>
                      <a:pt x="0" y="42"/>
                    </a:lnTo>
                    <a:lnTo>
                      <a:pt x="1" y="43"/>
                    </a:lnTo>
                    <a:lnTo>
                      <a:pt x="1" y="47"/>
                    </a:lnTo>
                    <a:lnTo>
                      <a:pt x="4" y="49"/>
                    </a:lnTo>
                    <a:lnTo>
                      <a:pt x="4" y="49"/>
                    </a:lnTo>
                    <a:lnTo>
                      <a:pt x="5" y="51"/>
                    </a:lnTo>
                    <a:lnTo>
                      <a:pt x="5" y="51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8" y="53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1" y="55"/>
                    </a:lnTo>
                    <a:lnTo>
                      <a:pt x="13" y="56"/>
                    </a:lnTo>
                    <a:lnTo>
                      <a:pt x="13" y="56"/>
                    </a:lnTo>
                    <a:lnTo>
                      <a:pt x="14" y="56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68" name="Freeform 812">
                <a:extLst>
                  <a:ext uri="{FF2B5EF4-FFF2-40B4-BE49-F238E27FC236}">
                    <a16:creationId xmlns:a16="http://schemas.microsoft.com/office/drawing/2014/main" id="{6919A2D7-DC28-4159-980D-D9B1622DE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4" y="2508"/>
                <a:ext cx="22" cy="19"/>
              </a:xfrm>
              <a:custGeom>
                <a:avLst/>
                <a:gdLst>
                  <a:gd name="T0" fmla="*/ 64 w 64"/>
                  <a:gd name="T1" fmla="*/ 20 h 56"/>
                  <a:gd name="T2" fmla="*/ 64 w 64"/>
                  <a:gd name="T3" fmla="*/ 18 h 56"/>
                  <a:gd name="T4" fmla="*/ 62 w 64"/>
                  <a:gd name="T5" fmla="*/ 16 h 56"/>
                  <a:gd name="T6" fmla="*/ 62 w 64"/>
                  <a:gd name="T7" fmla="*/ 14 h 56"/>
                  <a:gd name="T8" fmla="*/ 61 w 64"/>
                  <a:gd name="T9" fmla="*/ 13 h 56"/>
                  <a:gd name="T10" fmla="*/ 61 w 64"/>
                  <a:gd name="T11" fmla="*/ 12 h 56"/>
                  <a:gd name="T12" fmla="*/ 61 w 64"/>
                  <a:gd name="T13" fmla="*/ 11 h 56"/>
                  <a:gd name="T14" fmla="*/ 60 w 64"/>
                  <a:gd name="T15" fmla="*/ 9 h 56"/>
                  <a:gd name="T16" fmla="*/ 58 w 64"/>
                  <a:gd name="T17" fmla="*/ 7 h 56"/>
                  <a:gd name="T18" fmla="*/ 54 w 64"/>
                  <a:gd name="T19" fmla="*/ 4 h 56"/>
                  <a:gd name="T20" fmla="*/ 49 w 64"/>
                  <a:gd name="T21" fmla="*/ 1 h 56"/>
                  <a:gd name="T22" fmla="*/ 45 w 64"/>
                  <a:gd name="T23" fmla="*/ 0 h 56"/>
                  <a:gd name="T24" fmla="*/ 39 w 64"/>
                  <a:gd name="T25" fmla="*/ 0 h 56"/>
                  <a:gd name="T26" fmla="*/ 34 w 64"/>
                  <a:gd name="T27" fmla="*/ 1 h 56"/>
                  <a:gd name="T28" fmla="*/ 26 w 64"/>
                  <a:gd name="T29" fmla="*/ 4 h 56"/>
                  <a:gd name="T30" fmla="*/ 21 w 64"/>
                  <a:gd name="T31" fmla="*/ 7 h 56"/>
                  <a:gd name="T32" fmla="*/ 15 w 64"/>
                  <a:gd name="T33" fmla="*/ 11 h 56"/>
                  <a:gd name="T34" fmla="*/ 10 w 64"/>
                  <a:gd name="T35" fmla="*/ 16 h 56"/>
                  <a:gd name="T36" fmla="*/ 6 w 64"/>
                  <a:gd name="T37" fmla="*/ 20 h 56"/>
                  <a:gd name="T38" fmla="*/ 4 w 64"/>
                  <a:gd name="T39" fmla="*/ 25 h 56"/>
                  <a:gd name="T40" fmla="*/ 1 w 64"/>
                  <a:gd name="T41" fmla="*/ 30 h 56"/>
                  <a:gd name="T42" fmla="*/ 0 w 64"/>
                  <a:gd name="T43" fmla="*/ 37 h 56"/>
                  <a:gd name="T44" fmla="*/ 1 w 64"/>
                  <a:gd name="T45" fmla="*/ 40 h 56"/>
                  <a:gd name="T46" fmla="*/ 2 w 64"/>
                  <a:gd name="T47" fmla="*/ 47 h 56"/>
                  <a:gd name="T48" fmla="*/ 4 w 64"/>
                  <a:gd name="T49" fmla="*/ 50 h 56"/>
                  <a:gd name="T50" fmla="*/ 5 w 64"/>
                  <a:gd name="T51" fmla="*/ 51 h 56"/>
                  <a:gd name="T52" fmla="*/ 6 w 64"/>
                  <a:gd name="T53" fmla="*/ 52 h 56"/>
                  <a:gd name="T54" fmla="*/ 8 w 64"/>
                  <a:gd name="T55" fmla="*/ 52 h 56"/>
                  <a:gd name="T56" fmla="*/ 9 w 64"/>
                  <a:gd name="T57" fmla="*/ 53 h 56"/>
                  <a:gd name="T58" fmla="*/ 10 w 64"/>
                  <a:gd name="T59" fmla="*/ 55 h 56"/>
                  <a:gd name="T60" fmla="*/ 11 w 64"/>
                  <a:gd name="T61" fmla="*/ 55 h 56"/>
                  <a:gd name="T62" fmla="*/ 13 w 64"/>
                  <a:gd name="T63" fmla="*/ 56 h 56"/>
                  <a:gd name="T64" fmla="*/ 64 w 64"/>
                  <a:gd name="T65" fmla="*/ 2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56">
                    <a:moveTo>
                      <a:pt x="64" y="20"/>
                    </a:moveTo>
                    <a:lnTo>
                      <a:pt x="64" y="20"/>
                    </a:lnTo>
                    <a:lnTo>
                      <a:pt x="64" y="18"/>
                    </a:lnTo>
                    <a:lnTo>
                      <a:pt x="64" y="18"/>
                    </a:lnTo>
                    <a:lnTo>
                      <a:pt x="62" y="17"/>
                    </a:lnTo>
                    <a:lnTo>
                      <a:pt x="62" y="16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1" y="12"/>
                    </a:lnTo>
                    <a:lnTo>
                      <a:pt x="60" y="11"/>
                    </a:lnTo>
                    <a:lnTo>
                      <a:pt x="61" y="11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60" y="8"/>
                    </a:lnTo>
                    <a:lnTo>
                      <a:pt x="58" y="7"/>
                    </a:lnTo>
                    <a:lnTo>
                      <a:pt x="56" y="5"/>
                    </a:lnTo>
                    <a:lnTo>
                      <a:pt x="54" y="4"/>
                    </a:lnTo>
                    <a:lnTo>
                      <a:pt x="52" y="3"/>
                    </a:lnTo>
                    <a:lnTo>
                      <a:pt x="49" y="1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6" y="1"/>
                    </a:lnTo>
                    <a:lnTo>
                      <a:pt x="34" y="1"/>
                    </a:lnTo>
                    <a:lnTo>
                      <a:pt x="30" y="1"/>
                    </a:lnTo>
                    <a:lnTo>
                      <a:pt x="26" y="4"/>
                    </a:lnTo>
                    <a:lnTo>
                      <a:pt x="25" y="5"/>
                    </a:lnTo>
                    <a:lnTo>
                      <a:pt x="21" y="7"/>
                    </a:lnTo>
                    <a:lnTo>
                      <a:pt x="17" y="9"/>
                    </a:lnTo>
                    <a:lnTo>
                      <a:pt x="15" y="11"/>
                    </a:lnTo>
                    <a:lnTo>
                      <a:pt x="11" y="13"/>
                    </a:lnTo>
                    <a:lnTo>
                      <a:pt x="10" y="16"/>
                    </a:lnTo>
                    <a:lnTo>
                      <a:pt x="9" y="17"/>
                    </a:lnTo>
                    <a:lnTo>
                      <a:pt x="6" y="20"/>
                    </a:lnTo>
                    <a:lnTo>
                      <a:pt x="5" y="22"/>
                    </a:lnTo>
                    <a:lnTo>
                      <a:pt x="4" y="25"/>
                    </a:lnTo>
                    <a:lnTo>
                      <a:pt x="2" y="27"/>
                    </a:lnTo>
                    <a:lnTo>
                      <a:pt x="1" y="30"/>
                    </a:lnTo>
                    <a:lnTo>
                      <a:pt x="1" y="34"/>
                    </a:lnTo>
                    <a:lnTo>
                      <a:pt x="0" y="37"/>
                    </a:lnTo>
                    <a:lnTo>
                      <a:pt x="1" y="39"/>
                    </a:lnTo>
                    <a:lnTo>
                      <a:pt x="1" y="40"/>
                    </a:lnTo>
                    <a:lnTo>
                      <a:pt x="1" y="43"/>
                    </a:lnTo>
                    <a:lnTo>
                      <a:pt x="2" y="47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5" y="51"/>
                    </a:lnTo>
                    <a:lnTo>
                      <a:pt x="5" y="51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6" y="52"/>
                    </a:lnTo>
                    <a:lnTo>
                      <a:pt x="8" y="52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1" y="55"/>
                    </a:lnTo>
                    <a:lnTo>
                      <a:pt x="13" y="56"/>
                    </a:lnTo>
                    <a:lnTo>
                      <a:pt x="13" y="56"/>
                    </a:lnTo>
                    <a:lnTo>
                      <a:pt x="14" y="56"/>
                    </a:ln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69" name="Freeform 813">
                <a:extLst>
                  <a:ext uri="{FF2B5EF4-FFF2-40B4-BE49-F238E27FC236}">
                    <a16:creationId xmlns:a16="http://schemas.microsoft.com/office/drawing/2014/main" id="{6C6FB5F5-9B34-4F95-A7B7-DB56AFB50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" y="2302"/>
                <a:ext cx="21" cy="19"/>
              </a:xfrm>
              <a:custGeom>
                <a:avLst/>
                <a:gdLst>
                  <a:gd name="T0" fmla="*/ 63 w 63"/>
                  <a:gd name="T1" fmla="*/ 18 h 56"/>
                  <a:gd name="T2" fmla="*/ 63 w 63"/>
                  <a:gd name="T3" fmla="*/ 18 h 56"/>
                  <a:gd name="T4" fmla="*/ 62 w 63"/>
                  <a:gd name="T5" fmla="*/ 15 h 56"/>
                  <a:gd name="T6" fmla="*/ 62 w 63"/>
                  <a:gd name="T7" fmla="*/ 15 h 56"/>
                  <a:gd name="T8" fmla="*/ 62 w 63"/>
                  <a:gd name="T9" fmla="*/ 12 h 56"/>
                  <a:gd name="T10" fmla="*/ 61 w 63"/>
                  <a:gd name="T11" fmla="*/ 11 h 56"/>
                  <a:gd name="T12" fmla="*/ 61 w 63"/>
                  <a:gd name="T13" fmla="*/ 11 h 56"/>
                  <a:gd name="T14" fmla="*/ 60 w 63"/>
                  <a:gd name="T15" fmla="*/ 9 h 56"/>
                  <a:gd name="T16" fmla="*/ 58 w 63"/>
                  <a:gd name="T17" fmla="*/ 7 h 56"/>
                  <a:gd name="T18" fmla="*/ 54 w 63"/>
                  <a:gd name="T19" fmla="*/ 3 h 56"/>
                  <a:gd name="T20" fmla="*/ 50 w 63"/>
                  <a:gd name="T21" fmla="*/ 2 h 56"/>
                  <a:gd name="T22" fmla="*/ 45 w 63"/>
                  <a:gd name="T23" fmla="*/ 0 h 56"/>
                  <a:gd name="T24" fmla="*/ 39 w 63"/>
                  <a:gd name="T25" fmla="*/ 0 h 56"/>
                  <a:gd name="T26" fmla="*/ 32 w 63"/>
                  <a:gd name="T27" fmla="*/ 2 h 56"/>
                  <a:gd name="T28" fmla="*/ 27 w 63"/>
                  <a:gd name="T29" fmla="*/ 3 h 56"/>
                  <a:gd name="T30" fmla="*/ 21 w 63"/>
                  <a:gd name="T31" fmla="*/ 5 h 56"/>
                  <a:gd name="T32" fmla="*/ 15 w 63"/>
                  <a:gd name="T33" fmla="*/ 9 h 56"/>
                  <a:gd name="T34" fmla="*/ 10 w 63"/>
                  <a:gd name="T35" fmla="*/ 16 h 56"/>
                  <a:gd name="T36" fmla="*/ 6 w 63"/>
                  <a:gd name="T37" fmla="*/ 20 h 56"/>
                  <a:gd name="T38" fmla="*/ 4 w 63"/>
                  <a:gd name="T39" fmla="*/ 25 h 56"/>
                  <a:gd name="T40" fmla="*/ 1 w 63"/>
                  <a:gd name="T41" fmla="*/ 30 h 56"/>
                  <a:gd name="T42" fmla="*/ 0 w 63"/>
                  <a:gd name="T43" fmla="*/ 37 h 56"/>
                  <a:gd name="T44" fmla="*/ 0 w 63"/>
                  <a:gd name="T45" fmla="*/ 41 h 56"/>
                  <a:gd name="T46" fmla="*/ 2 w 63"/>
                  <a:gd name="T47" fmla="*/ 46 h 56"/>
                  <a:gd name="T48" fmla="*/ 5 w 63"/>
                  <a:gd name="T49" fmla="*/ 48 h 56"/>
                  <a:gd name="T50" fmla="*/ 5 w 63"/>
                  <a:gd name="T51" fmla="*/ 50 h 56"/>
                  <a:gd name="T52" fmla="*/ 6 w 63"/>
                  <a:gd name="T53" fmla="*/ 51 h 56"/>
                  <a:gd name="T54" fmla="*/ 7 w 63"/>
                  <a:gd name="T55" fmla="*/ 52 h 56"/>
                  <a:gd name="T56" fmla="*/ 9 w 63"/>
                  <a:gd name="T57" fmla="*/ 54 h 56"/>
                  <a:gd name="T58" fmla="*/ 10 w 63"/>
                  <a:gd name="T59" fmla="*/ 55 h 56"/>
                  <a:gd name="T60" fmla="*/ 11 w 63"/>
                  <a:gd name="T61" fmla="*/ 55 h 56"/>
                  <a:gd name="T62" fmla="*/ 13 w 63"/>
                  <a:gd name="T63" fmla="*/ 56 h 56"/>
                  <a:gd name="T64" fmla="*/ 63 w 63"/>
                  <a:gd name="T65" fmla="*/ 1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3" h="56">
                    <a:moveTo>
                      <a:pt x="63" y="18"/>
                    </a:moveTo>
                    <a:lnTo>
                      <a:pt x="63" y="18"/>
                    </a:lnTo>
                    <a:lnTo>
                      <a:pt x="63" y="18"/>
                    </a:lnTo>
                    <a:lnTo>
                      <a:pt x="63" y="18"/>
                    </a:lnTo>
                    <a:lnTo>
                      <a:pt x="62" y="17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2" y="12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58" y="8"/>
                    </a:lnTo>
                    <a:lnTo>
                      <a:pt x="58" y="7"/>
                    </a:lnTo>
                    <a:lnTo>
                      <a:pt x="57" y="5"/>
                    </a:lnTo>
                    <a:lnTo>
                      <a:pt x="54" y="3"/>
                    </a:lnTo>
                    <a:lnTo>
                      <a:pt x="52" y="2"/>
                    </a:lnTo>
                    <a:lnTo>
                      <a:pt x="50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2" y="2"/>
                    </a:lnTo>
                    <a:lnTo>
                      <a:pt x="30" y="2"/>
                    </a:lnTo>
                    <a:lnTo>
                      <a:pt x="27" y="3"/>
                    </a:lnTo>
                    <a:lnTo>
                      <a:pt x="24" y="5"/>
                    </a:lnTo>
                    <a:lnTo>
                      <a:pt x="21" y="5"/>
                    </a:lnTo>
                    <a:lnTo>
                      <a:pt x="17" y="9"/>
                    </a:lnTo>
                    <a:lnTo>
                      <a:pt x="15" y="9"/>
                    </a:lnTo>
                    <a:lnTo>
                      <a:pt x="13" y="12"/>
                    </a:lnTo>
                    <a:lnTo>
                      <a:pt x="10" y="16"/>
                    </a:lnTo>
                    <a:lnTo>
                      <a:pt x="9" y="17"/>
                    </a:lnTo>
                    <a:lnTo>
                      <a:pt x="6" y="20"/>
                    </a:lnTo>
                    <a:lnTo>
                      <a:pt x="5" y="22"/>
                    </a:lnTo>
                    <a:lnTo>
                      <a:pt x="4" y="25"/>
                    </a:lnTo>
                    <a:lnTo>
                      <a:pt x="2" y="28"/>
                    </a:lnTo>
                    <a:lnTo>
                      <a:pt x="1" y="30"/>
                    </a:lnTo>
                    <a:lnTo>
                      <a:pt x="1" y="34"/>
                    </a:lnTo>
                    <a:lnTo>
                      <a:pt x="0" y="37"/>
                    </a:lnTo>
                    <a:lnTo>
                      <a:pt x="1" y="39"/>
                    </a:lnTo>
                    <a:lnTo>
                      <a:pt x="0" y="41"/>
                    </a:lnTo>
                    <a:lnTo>
                      <a:pt x="1" y="43"/>
                    </a:lnTo>
                    <a:lnTo>
                      <a:pt x="2" y="46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5" y="50"/>
                    </a:lnTo>
                    <a:lnTo>
                      <a:pt x="5" y="50"/>
                    </a:lnTo>
                    <a:lnTo>
                      <a:pt x="6" y="51"/>
                    </a:lnTo>
                    <a:lnTo>
                      <a:pt x="6" y="51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4"/>
                    </a:lnTo>
                    <a:lnTo>
                      <a:pt x="9" y="54"/>
                    </a:lnTo>
                    <a:lnTo>
                      <a:pt x="10" y="54"/>
                    </a:lnTo>
                    <a:lnTo>
                      <a:pt x="10" y="55"/>
                    </a:lnTo>
                    <a:lnTo>
                      <a:pt x="10" y="55"/>
                    </a:lnTo>
                    <a:lnTo>
                      <a:pt x="11" y="55"/>
                    </a:lnTo>
                    <a:lnTo>
                      <a:pt x="11" y="56"/>
                    </a:lnTo>
                    <a:lnTo>
                      <a:pt x="13" y="56"/>
                    </a:lnTo>
                    <a:lnTo>
                      <a:pt x="14" y="56"/>
                    </a:lnTo>
                    <a:lnTo>
                      <a:pt x="63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70" name="Freeform 814">
                <a:extLst>
                  <a:ext uri="{FF2B5EF4-FFF2-40B4-BE49-F238E27FC236}">
                    <a16:creationId xmlns:a16="http://schemas.microsoft.com/office/drawing/2014/main" id="{6E666C82-7CF1-44F3-9C7C-CC917E7BF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" y="2533"/>
                <a:ext cx="7" cy="8"/>
              </a:xfrm>
              <a:custGeom>
                <a:avLst/>
                <a:gdLst>
                  <a:gd name="T0" fmla="*/ 17 w 22"/>
                  <a:gd name="T1" fmla="*/ 21 h 25"/>
                  <a:gd name="T2" fmla="*/ 20 w 22"/>
                  <a:gd name="T3" fmla="*/ 20 h 25"/>
                  <a:gd name="T4" fmla="*/ 21 w 22"/>
                  <a:gd name="T5" fmla="*/ 18 h 25"/>
                  <a:gd name="T6" fmla="*/ 22 w 22"/>
                  <a:gd name="T7" fmla="*/ 17 h 25"/>
                  <a:gd name="T8" fmla="*/ 21 w 22"/>
                  <a:gd name="T9" fmla="*/ 15 h 25"/>
                  <a:gd name="T10" fmla="*/ 22 w 22"/>
                  <a:gd name="T11" fmla="*/ 13 h 25"/>
                  <a:gd name="T12" fmla="*/ 20 w 22"/>
                  <a:gd name="T13" fmla="*/ 11 h 25"/>
                  <a:gd name="T14" fmla="*/ 22 w 22"/>
                  <a:gd name="T15" fmla="*/ 9 h 25"/>
                  <a:gd name="T16" fmla="*/ 20 w 22"/>
                  <a:gd name="T17" fmla="*/ 7 h 25"/>
                  <a:gd name="T18" fmla="*/ 16 w 22"/>
                  <a:gd name="T19" fmla="*/ 5 h 25"/>
                  <a:gd name="T20" fmla="*/ 16 w 22"/>
                  <a:gd name="T21" fmla="*/ 5 h 25"/>
                  <a:gd name="T22" fmla="*/ 13 w 22"/>
                  <a:gd name="T23" fmla="*/ 2 h 25"/>
                  <a:gd name="T24" fmla="*/ 12 w 22"/>
                  <a:gd name="T25" fmla="*/ 3 h 25"/>
                  <a:gd name="T26" fmla="*/ 8 w 22"/>
                  <a:gd name="T27" fmla="*/ 2 h 25"/>
                  <a:gd name="T28" fmla="*/ 7 w 22"/>
                  <a:gd name="T29" fmla="*/ 3 h 25"/>
                  <a:gd name="T30" fmla="*/ 7 w 22"/>
                  <a:gd name="T31" fmla="*/ 3 h 25"/>
                  <a:gd name="T32" fmla="*/ 5 w 22"/>
                  <a:gd name="T33" fmla="*/ 4 h 25"/>
                  <a:gd name="T34" fmla="*/ 3 w 22"/>
                  <a:gd name="T35" fmla="*/ 5 h 25"/>
                  <a:gd name="T36" fmla="*/ 2 w 22"/>
                  <a:gd name="T37" fmla="*/ 7 h 25"/>
                  <a:gd name="T38" fmla="*/ 0 w 22"/>
                  <a:gd name="T39" fmla="*/ 8 h 25"/>
                  <a:gd name="T40" fmla="*/ 0 w 22"/>
                  <a:gd name="T41" fmla="*/ 12 h 25"/>
                  <a:gd name="T42" fmla="*/ 0 w 22"/>
                  <a:gd name="T43" fmla="*/ 12 h 25"/>
                  <a:gd name="T44" fmla="*/ 2 w 22"/>
                  <a:gd name="T45" fmla="*/ 16 h 25"/>
                  <a:gd name="T46" fmla="*/ 3 w 22"/>
                  <a:gd name="T47" fmla="*/ 18 h 25"/>
                  <a:gd name="T48" fmla="*/ 5 w 22"/>
                  <a:gd name="T49" fmla="*/ 22 h 25"/>
                  <a:gd name="T50" fmla="*/ 5 w 22"/>
                  <a:gd name="T51" fmla="*/ 22 h 25"/>
                  <a:gd name="T52" fmla="*/ 9 w 22"/>
                  <a:gd name="T53" fmla="*/ 24 h 25"/>
                  <a:gd name="T54" fmla="*/ 9 w 22"/>
                  <a:gd name="T55" fmla="*/ 24 h 25"/>
                  <a:gd name="T56" fmla="*/ 13 w 22"/>
                  <a:gd name="T57" fmla="*/ 25 h 25"/>
                  <a:gd name="T58" fmla="*/ 13 w 22"/>
                  <a:gd name="T59" fmla="*/ 25 h 25"/>
                  <a:gd name="T60" fmla="*/ 16 w 22"/>
                  <a:gd name="T61" fmla="*/ 22 h 25"/>
                  <a:gd name="T62" fmla="*/ 16 w 22"/>
                  <a:gd name="T63" fmla="*/ 22 h 25"/>
                  <a:gd name="T64" fmla="*/ 17 w 22"/>
                  <a:gd name="T65" fmla="*/ 2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2" h="25">
                    <a:moveTo>
                      <a:pt x="17" y="21"/>
                    </a:moveTo>
                    <a:lnTo>
                      <a:pt x="17" y="21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1" y="15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2" y="13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2" y="9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3" y="15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3" y="18"/>
                    </a:lnTo>
                    <a:lnTo>
                      <a:pt x="3" y="18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5" y="24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7" y="21"/>
                    </a:lnTo>
                    <a:lnTo>
                      <a:pt x="17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71" name="Freeform 815">
                <a:extLst>
                  <a:ext uri="{FF2B5EF4-FFF2-40B4-BE49-F238E27FC236}">
                    <a16:creationId xmlns:a16="http://schemas.microsoft.com/office/drawing/2014/main" id="{F4EC7B01-1FD0-41B3-9A9E-A6B71E63B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3" y="2326"/>
                <a:ext cx="9" cy="9"/>
              </a:xfrm>
              <a:custGeom>
                <a:avLst/>
                <a:gdLst>
                  <a:gd name="T0" fmla="*/ 20 w 26"/>
                  <a:gd name="T1" fmla="*/ 20 h 26"/>
                  <a:gd name="T2" fmla="*/ 20 w 26"/>
                  <a:gd name="T3" fmla="*/ 20 h 26"/>
                  <a:gd name="T4" fmla="*/ 22 w 26"/>
                  <a:gd name="T5" fmla="*/ 18 h 26"/>
                  <a:gd name="T6" fmla="*/ 24 w 26"/>
                  <a:gd name="T7" fmla="*/ 17 h 26"/>
                  <a:gd name="T8" fmla="*/ 24 w 26"/>
                  <a:gd name="T9" fmla="*/ 13 h 26"/>
                  <a:gd name="T10" fmla="*/ 24 w 26"/>
                  <a:gd name="T11" fmla="*/ 13 h 26"/>
                  <a:gd name="T12" fmla="*/ 24 w 26"/>
                  <a:gd name="T13" fmla="*/ 9 h 26"/>
                  <a:gd name="T14" fmla="*/ 24 w 26"/>
                  <a:gd name="T15" fmla="*/ 9 h 26"/>
                  <a:gd name="T16" fmla="*/ 21 w 26"/>
                  <a:gd name="T17" fmla="*/ 7 h 26"/>
                  <a:gd name="T18" fmla="*/ 20 w 26"/>
                  <a:gd name="T19" fmla="*/ 4 h 26"/>
                  <a:gd name="T20" fmla="*/ 20 w 26"/>
                  <a:gd name="T21" fmla="*/ 4 h 26"/>
                  <a:gd name="T22" fmla="*/ 16 w 26"/>
                  <a:gd name="T23" fmla="*/ 1 h 26"/>
                  <a:gd name="T24" fmla="*/ 16 w 26"/>
                  <a:gd name="T25" fmla="*/ 1 h 26"/>
                  <a:gd name="T26" fmla="*/ 12 w 26"/>
                  <a:gd name="T27" fmla="*/ 0 h 26"/>
                  <a:gd name="T28" fmla="*/ 9 w 26"/>
                  <a:gd name="T29" fmla="*/ 1 h 26"/>
                  <a:gd name="T30" fmla="*/ 8 w 26"/>
                  <a:gd name="T31" fmla="*/ 4 h 26"/>
                  <a:gd name="T32" fmla="*/ 5 w 26"/>
                  <a:gd name="T33" fmla="*/ 5 h 26"/>
                  <a:gd name="T34" fmla="*/ 4 w 26"/>
                  <a:gd name="T35" fmla="*/ 7 h 26"/>
                  <a:gd name="T36" fmla="*/ 1 w 26"/>
                  <a:gd name="T37" fmla="*/ 8 h 26"/>
                  <a:gd name="T38" fmla="*/ 1 w 26"/>
                  <a:gd name="T39" fmla="*/ 8 h 26"/>
                  <a:gd name="T40" fmla="*/ 3 w 26"/>
                  <a:gd name="T41" fmla="*/ 12 h 26"/>
                  <a:gd name="T42" fmla="*/ 0 w 26"/>
                  <a:gd name="T43" fmla="*/ 13 h 26"/>
                  <a:gd name="T44" fmla="*/ 3 w 26"/>
                  <a:gd name="T45" fmla="*/ 16 h 26"/>
                  <a:gd name="T46" fmla="*/ 4 w 26"/>
                  <a:gd name="T47" fmla="*/ 18 h 26"/>
                  <a:gd name="T48" fmla="*/ 7 w 26"/>
                  <a:gd name="T49" fmla="*/ 21 h 26"/>
                  <a:gd name="T50" fmla="*/ 7 w 26"/>
                  <a:gd name="T51" fmla="*/ 21 h 26"/>
                  <a:gd name="T52" fmla="*/ 9 w 26"/>
                  <a:gd name="T53" fmla="*/ 25 h 26"/>
                  <a:gd name="T54" fmla="*/ 9 w 26"/>
                  <a:gd name="T55" fmla="*/ 25 h 26"/>
                  <a:gd name="T56" fmla="*/ 13 w 26"/>
                  <a:gd name="T57" fmla="*/ 26 h 26"/>
                  <a:gd name="T58" fmla="*/ 14 w 26"/>
                  <a:gd name="T59" fmla="*/ 25 h 26"/>
                  <a:gd name="T60" fmla="*/ 16 w 26"/>
                  <a:gd name="T61" fmla="*/ 22 h 26"/>
                  <a:gd name="T62" fmla="*/ 18 w 26"/>
                  <a:gd name="T63" fmla="*/ 21 h 26"/>
                  <a:gd name="T64" fmla="*/ 18 w 26"/>
                  <a:gd name="T65" fmla="*/ 2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26">
                    <a:moveTo>
                      <a:pt x="18" y="21"/>
                    </a:moveTo>
                    <a:lnTo>
                      <a:pt x="20" y="20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6" y="16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5" y="12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1" y="22"/>
                    </a:lnTo>
                    <a:lnTo>
                      <a:pt x="13" y="26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8" y="2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72" name="Freeform 816">
                <a:extLst>
                  <a:ext uri="{FF2B5EF4-FFF2-40B4-BE49-F238E27FC236}">
                    <a16:creationId xmlns:a16="http://schemas.microsoft.com/office/drawing/2014/main" id="{B7AB3729-0EC4-4289-ACD8-4EB1C15FD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3" y="2514"/>
                <a:ext cx="9" cy="9"/>
              </a:xfrm>
              <a:custGeom>
                <a:avLst/>
                <a:gdLst>
                  <a:gd name="T0" fmla="*/ 21 w 26"/>
                  <a:gd name="T1" fmla="*/ 20 h 25"/>
                  <a:gd name="T2" fmla="*/ 22 w 26"/>
                  <a:gd name="T3" fmla="*/ 19 h 25"/>
                  <a:gd name="T4" fmla="*/ 22 w 26"/>
                  <a:gd name="T5" fmla="*/ 19 h 25"/>
                  <a:gd name="T6" fmla="*/ 24 w 26"/>
                  <a:gd name="T7" fmla="*/ 17 h 25"/>
                  <a:gd name="T8" fmla="*/ 24 w 26"/>
                  <a:gd name="T9" fmla="*/ 13 h 25"/>
                  <a:gd name="T10" fmla="*/ 26 w 26"/>
                  <a:gd name="T11" fmla="*/ 12 h 25"/>
                  <a:gd name="T12" fmla="*/ 24 w 26"/>
                  <a:gd name="T13" fmla="*/ 9 h 25"/>
                  <a:gd name="T14" fmla="*/ 24 w 26"/>
                  <a:gd name="T15" fmla="*/ 9 h 25"/>
                  <a:gd name="T16" fmla="*/ 21 w 26"/>
                  <a:gd name="T17" fmla="*/ 7 h 25"/>
                  <a:gd name="T18" fmla="*/ 20 w 26"/>
                  <a:gd name="T19" fmla="*/ 3 h 25"/>
                  <a:gd name="T20" fmla="*/ 20 w 26"/>
                  <a:gd name="T21" fmla="*/ 3 h 25"/>
                  <a:gd name="T22" fmla="*/ 16 w 26"/>
                  <a:gd name="T23" fmla="*/ 2 h 25"/>
                  <a:gd name="T24" fmla="*/ 16 w 26"/>
                  <a:gd name="T25" fmla="*/ 2 h 25"/>
                  <a:gd name="T26" fmla="*/ 12 w 26"/>
                  <a:gd name="T27" fmla="*/ 0 h 25"/>
                  <a:gd name="T28" fmla="*/ 9 w 26"/>
                  <a:gd name="T29" fmla="*/ 2 h 25"/>
                  <a:gd name="T30" fmla="*/ 8 w 26"/>
                  <a:gd name="T31" fmla="*/ 3 h 25"/>
                  <a:gd name="T32" fmla="*/ 5 w 26"/>
                  <a:gd name="T33" fmla="*/ 4 h 25"/>
                  <a:gd name="T34" fmla="*/ 4 w 26"/>
                  <a:gd name="T35" fmla="*/ 7 h 25"/>
                  <a:gd name="T36" fmla="*/ 3 w 26"/>
                  <a:gd name="T37" fmla="*/ 8 h 25"/>
                  <a:gd name="T38" fmla="*/ 3 w 26"/>
                  <a:gd name="T39" fmla="*/ 8 h 25"/>
                  <a:gd name="T40" fmla="*/ 3 w 26"/>
                  <a:gd name="T41" fmla="*/ 12 h 25"/>
                  <a:gd name="T42" fmla="*/ 0 w 26"/>
                  <a:gd name="T43" fmla="*/ 13 h 25"/>
                  <a:gd name="T44" fmla="*/ 3 w 26"/>
                  <a:gd name="T45" fmla="*/ 16 h 25"/>
                  <a:gd name="T46" fmla="*/ 5 w 26"/>
                  <a:gd name="T47" fmla="*/ 19 h 25"/>
                  <a:gd name="T48" fmla="*/ 7 w 26"/>
                  <a:gd name="T49" fmla="*/ 21 h 25"/>
                  <a:gd name="T50" fmla="*/ 7 w 26"/>
                  <a:gd name="T51" fmla="*/ 21 h 25"/>
                  <a:gd name="T52" fmla="*/ 9 w 26"/>
                  <a:gd name="T53" fmla="*/ 24 h 25"/>
                  <a:gd name="T54" fmla="*/ 11 w 26"/>
                  <a:gd name="T55" fmla="*/ 22 h 25"/>
                  <a:gd name="T56" fmla="*/ 13 w 26"/>
                  <a:gd name="T57" fmla="*/ 25 h 25"/>
                  <a:gd name="T58" fmla="*/ 14 w 26"/>
                  <a:gd name="T59" fmla="*/ 24 h 25"/>
                  <a:gd name="T60" fmla="*/ 17 w 26"/>
                  <a:gd name="T61" fmla="*/ 22 h 25"/>
                  <a:gd name="T62" fmla="*/ 18 w 26"/>
                  <a:gd name="T63" fmla="*/ 21 h 25"/>
                  <a:gd name="T64" fmla="*/ 21 w 26"/>
                  <a:gd name="T65" fmla="*/ 2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25">
                    <a:moveTo>
                      <a:pt x="21" y="20"/>
                    </a:moveTo>
                    <a:lnTo>
                      <a:pt x="21" y="20"/>
                    </a:lnTo>
                    <a:lnTo>
                      <a:pt x="21" y="20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2" y="19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6" y="16"/>
                    </a:lnTo>
                    <a:lnTo>
                      <a:pt x="24" y="13"/>
                    </a:lnTo>
                    <a:lnTo>
                      <a:pt x="24" y="13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4" y="9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17" y="0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0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3" y="25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7" y="22"/>
                    </a:lnTo>
                    <a:lnTo>
                      <a:pt x="17" y="22"/>
                    </a:lnTo>
                    <a:lnTo>
                      <a:pt x="18" y="21"/>
                    </a:lnTo>
                    <a:lnTo>
                      <a:pt x="21" y="20"/>
                    </a:lnTo>
                    <a:lnTo>
                      <a:pt x="21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73" name="Freeform 817">
                <a:extLst>
                  <a:ext uri="{FF2B5EF4-FFF2-40B4-BE49-F238E27FC236}">
                    <a16:creationId xmlns:a16="http://schemas.microsoft.com/office/drawing/2014/main" id="{94F53348-369C-458F-B460-C8C5E96FF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" y="2309"/>
                <a:ext cx="7" cy="7"/>
              </a:xfrm>
              <a:custGeom>
                <a:avLst/>
                <a:gdLst>
                  <a:gd name="T0" fmla="*/ 18 w 23"/>
                  <a:gd name="T1" fmla="*/ 19 h 23"/>
                  <a:gd name="T2" fmla="*/ 20 w 23"/>
                  <a:gd name="T3" fmla="*/ 18 h 23"/>
                  <a:gd name="T4" fmla="*/ 21 w 23"/>
                  <a:gd name="T5" fmla="*/ 17 h 23"/>
                  <a:gd name="T6" fmla="*/ 23 w 23"/>
                  <a:gd name="T7" fmla="*/ 15 h 23"/>
                  <a:gd name="T8" fmla="*/ 21 w 23"/>
                  <a:gd name="T9" fmla="*/ 13 h 23"/>
                  <a:gd name="T10" fmla="*/ 22 w 23"/>
                  <a:gd name="T11" fmla="*/ 11 h 23"/>
                  <a:gd name="T12" fmla="*/ 21 w 23"/>
                  <a:gd name="T13" fmla="*/ 9 h 23"/>
                  <a:gd name="T14" fmla="*/ 22 w 23"/>
                  <a:gd name="T15" fmla="*/ 8 h 23"/>
                  <a:gd name="T16" fmla="*/ 20 w 23"/>
                  <a:gd name="T17" fmla="*/ 5 h 23"/>
                  <a:gd name="T18" fmla="*/ 18 w 23"/>
                  <a:gd name="T19" fmla="*/ 2 h 23"/>
                  <a:gd name="T20" fmla="*/ 16 w 23"/>
                  <a:gd name="T21" fmla="*/ 4 h 23"/>
                  <a:gd name="T22" fmla="*/ 13 w 23"/>
                  <a:gd name="T23" fmla="*/ 2 h 23"/>
                  <a:gd name="T24" fmla="*/ 13 w 23"/>
                  <a:gd name="T25" fmla="*/ 2 h 23"/>
                  <a:gd name="T26" fmla="*/ 9 w 23"/>
                  <a:gd name="T27" fmla="*/ 1 h 23"/>
                  <a:gd name="T28" fmla="*/ 9 w 23"/>
                  <a:gd name="T29" fmla="*/ 1 h 23"/>
                  <a:gd name="T30" fmla="*/ 5 w 23"/>
                  <a:gd name="T31" fmla="*/ 2 h 23"/>
                  <a:gd name="T32" fmla="*/ 5 w 23"/>
                  <a:gd name="T33" fmla="*/ 2 h 23"/>
                  <a:gd name="T34" fmla="*/ 4 w 23"/>
                  <a:gd name="T35" fmla="*/ 4 h 23"/>
                  <a:gd name="T36" fmla="*/ 3 w 23"/>
                  <a:gd name="T37" fmla="*/ 5 h 23"/>
                  <a:gd name="T38" fmla="*/ 0 w 23"/>
                  <a:gd name="T39" fmla="*/ 6 h 23"/>
                  <a:gd name="T40" fmla="*/ 1 w 23"/>
                  <a:gd name="T41" fmla="*/ 10 h 23"/>
                  <a:gd name="T42" fmla="*/ 1 w 23"/>
                  <a:gd name="T43" fmla="*/ 10 h 23"/>
                  <a:gd name="T44" fmla="*/ 1 w 23"/>
                  <a:gd name="T45" fmla="*/ 15 h 23"/>
                  <a:gd name="T46" fmla="*/ 4 w 23"/>
                  <a:gd name="T47" fmla="*/ 18 h 23"/>
                  <a:gd name="T48" fmla="*/ 5 w 23"/>
                  <a:gd name="T49" fmla="*/ 21 h 23"/>
                  <a:gd name="T50" fmla="*/ 5 w 23"/>
                  <a:gd name="T51" fmla="*/ 21 h 23"/>
                  <a:gd name="T52" fmla="*/ 8 w 23"/>
                  <a:gd name="T53" fmla="*/ 23 h 23"/>
                  <a:gd name="T54" fmla="*/ 9 w 23"/>
                  <a:gd name="T55" fmla="*/ 22 h 23"/>
                  <a:gd name="T56" fmla="*/ 13 w 23"/>
                  <a:gd name="T57" fmla="*/ 23 h 23"/>
                  <a:gd name="T58" fmla="*/ 14 w 23"/>
                  <a:gd name="T59" fmla="*/ 22 h 23"/>
                  <a:gd name="T60" fmla="*/ 14 w 23"/>
                  <a:gd name="T61" fmla="*/ 22 h 23"/>
                  <a:gd name="T62" fmla="*/ 17 w 23"/>
                  <a:gd name="T63" fmla="*/ 21 h 23"/>
                  <a:gd name="T64" fmla="*/ 18 w 23"/>
                  <a:gd name="T65" fmla="*/ 1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3" h="23">
                    <a:moveTo>
                      <a:pt x="18" y="19"/>
                    </a:moveTo>
                    <a:lnTo>
                      <a:pt x="18" y="19"/>
                    </a:lnTo>
                    <a:lnTo>
                      <a:pt x="18" y="19"/>
                    </a:lnTo>
                    <a:lnTo>
                      <a:pt x="20" y="18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3" y="15"/>
                    </a:lnTo>
                    <a:lnTo>
                      <a:pt x="23" y="15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1" y="9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4" y="1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5" y="21"/>
                    </a:lnTo>
                    <a:lnTo>
                      <a:pt x="8" y="23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9" y="22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8" y="19"/>
                    </a:lnTo>
                    <a:lnTo>
                      <a:pt x="18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74" name="Freeform 818">
                <a:extLst>
                  <a:ext uri="{FF2B5EF4-FFF2-40B4-BE49-F238E27FC236}">
                    <a16:creationId xmlns:a16="http://schemas.microsoft.com/office/drawing/2014/main" id="{7B023E60-6F40-4D22-AEAF-927ACE97D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4" y="2292"/>
                <a:ext cx="65" cy="54"/>
              </a:xfrm>
              <a:custGeom>
                <a:avLst/>
                <a:gdLst>
                  <a:gd name="T0" fmla="*/ 182 w 195"/>
                  <a:gd name="T1" fmla="*/ 0 h 164"/>
                  <a:gd name="T2" fmla="*/ 23 w 195"/>
                  <a:gd name="T3" fmla="*/ 120 h 164"/>
                  <a:gd name="T4" fmla="*/ 0 w 195"/>
                  <a:gd name="T5" fmla="*/ 164 h 164"/>
                  <a:gd name="T6" fmla="*/ 195 w 195"/>
                  <a:gd name="T7" fmla="*/ 17 h 164"/>
                  <a:gd name="T8" fmla="*/ 182 w 195"/>
                  <a:gd name="T9" fmla="*/ 0 h 164"/>
                  <a:gd name="T10" fmla="*/ 182 w 195"/>
                  <a:gd name="T1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5" h="164">
                    <a:moveTo>
                      <a:pt x="182" y="0"/>
                    </a:moveTo>
                    <a:lnTo>
                      <a:pt x="23" y="120"/>
                    </a:lnTo>
                    <a:lnTo>
                      <a:pt x="0" y="164"/>
                    </a:lnTo>
                    <a:lnTo>
                      <a:pt x="195" y="17"/>
                    </a:lnTo>
                    <a:lnTo>
                      <a:pt x="182" y="0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75" name="Freeform 819">
                <a:extLst>
                  <a:ext uri="{FF2B5EF4-FFF2-40B4-BE49-F238E27FC236}">
                    <a16:creationId xmlns:a16="http://schemas.microsoft.com/office/drawing/2014/main" id="{BDA368C8-D9F5-43DF-9D6D-FEC826BA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" y="2508"/>
                <a:ext cx="32" cy="28"/>
              </a:xfrm>
              <a:custGeom>
                <a:avLst/>
                <a:gdLst>
                  <a:gd name="T0" fmla="*/ 86 w 95"/>
                  <a:gd name="T1" fmla="*/ 0 h 83"/>
                  <a:gd name="T2" fmla="*/ 0 w 95"/>
                  <a:gd name="T3" fmla="*/ 64 h 83"/>
                  <a:gd name="T4" fmla="*/ 10 w 95"/>
                  <a:gd name="T5" fmla="*/ 83 h 83"/>
                  <a:gd name="T6" fmla="*/ 95 w 95"/>
                  <a:gd name="T7" fmla="*/ 18 h 83"/>
                  <a:gd name="T8" fmla="*/ 86 w 95"/>
                  <a:gd name="T9" fmla="*/ 0 h 83"/>
                  <a:gd name="T10" fmla="*/ 86 w 95"/>
                  <a:gd name="T11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83">
                    <a:moveTo>
                      <a:pt x="86" y="0"/>
                    </a:moveTo>
                    <a:lnTo>
                      <a:pt x="0" y="64"/>
                    </a:lnTo>
                    <a:lnTo>
                      <a:pt x="10" y="83"/>
                    </a:lnTo>
                    <a:lnTo>
                      <a:pt x="95" y="18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76" name="Freeform 820">
                <a:extLst>
                  <a:ext uri="{FF2B5EF4-FFF2-40B4-BE49-F238E27FC236}">
                    <a16:creationId xmlns:a16="http://schemas.microsoft.com/office/drawing/2014/main" id="{A8733FE4-A8A5-4EA7-8D41-AAAD24B58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7" y="2561"/>
                <a:ext cx="7" cy="9"/>
              </a:xfrm>
              <a:custGeom>
                <a:avLst/>
                <a:gdLst>
                  <a:gd name="T0" fmla="*/ 11 w 22"/>
                  <a:gd name="T1" fmla="*/ 26 h 26"/>
                  <a:gd name="T2" fmla="*/ 13 w 22"/>
                  <a:gd name="T3" fmla="*/ 24 h 26"/>
                  <a:gd name="T4" fmla="*/ 14 w 22"/>
                  <a:gd name="T5" fmla="*/ 23 h 26"/>
                  <a:gd name="T6" fmla="*/ 15 w 22"/>
                  <a:gd name="T7" fmla="*/ 22 h 26"/>
                  <a:gd name="T8" fmla="*/ 17 w 22"/>
                  <a:gd name="T9" fmla="*/ 21 h 26"/>
                  <a:gd name="T10" fmla="*/ 18 w 22"/>
                  <a:gd name="T11" fmla="*/ 19 h 26"/>
                  <a:gd name="T12" fmla="*/ 19 w 22"/>
                  <a:gd name="T13" fmla="*/ 17 h 26"/>
                  <a:gd name="T14" fmla="*/ 22 w 22"/>
                  <a:gd name="T15" fmla="*/ 14 h 26"/>
                  <a:gd name="T16" fmla="*/ 20 w 22"/>
                  <a:gd name="T17" fmla="*/ 13 h 26"/>
                  <a:gd name="T18" fmla="*/ 20 w 22"/>
                  <a:gd name="T19" fmla="*/ 9 h 26"/>
                  <a:gd name="T20" fmla="*/ 19 w 22"/>
                  <a:gd name="T21" fmla="*/ 8 h 26"/>
                  <a:gd name="T22" fmla="*/ 18 w 22"/>
                  <a:gd name="T23" fmla="*/ 6 h 26"/>
                  <a:gd name="T24" fmla="*/ 17 w 22"/>
                  <a:gd name="T25" fmla="*/ 4 h 26"/>
                  <a:gd name="T26" fmla="*/ 15 w 22"/>
                  <a:gd name="T27" fmla="*/ 2 h 26"/>
                  <a:gd name="T28" fmla="*/ 13 w 22"/>
                  <a:gd name="T29" fmla="*/ 0 h 26"/>
                  <a:gd name="T30" fmla="*/ 11 w 22"/>
                  <a:gd name="T31" fmla="*/ 1 h 26"/>
                  <a:gd name="T32" fmla="*/ 10 w 22"/>
                  <a:gd name="T33" fmla="*/ 0 h 26"/>
                  <a:gd name="T34" fmla="*/ 7 w 22"/>
                  <a:gd name="T35" fmla="*/ 2 h 26"/>
                  <a:gd name="T36" fmla="*/ 6 w 22"/>
                  <a:gd name="T37" fmla="*/ 2 h 26"/>
                  <a:gd name="T38" fmla="*/ 5 w 22"/>
                  <a:gd name="T39" fmla="*/ 4 h 26"/>
                  <a:gd name="T40" fmla="*/ 2 w 22"/>
                  <a:gd name="T41" fmla="*/ 5 h 26"/>
                  <a:gd name="T42" fmla="*/ 2 w 22"/>
                  <a:gd name="T43" fmla="*/ 8 h 26"/>
                  <a:gd name="T44" fmla="*/ 1 w 22"/>
                  <a:gd name="T45" fmla="*/ 9 h 26"/>
                  <a:gd name="T46" fmla="*/ 1 w 22"/>
                  <a:gd name="T47" fmla="*/ 13 h 26"/>
                  <a:gd name="T48" fmla="*/ 0 w 22"/>
                  <a:gd name="T49" fmla="*/ 13 h 26"/>
                  <a:gd name="T50" fmla="*/ 1 w 22"/>
                  <a:gd name="T51" fmla="*/ 15 h 26"/>
                  <a:gd name="T52" fmla="*/ 1 w 22"/>
                  <a:gd name="T53" fmla="*/ 18 h 26"/>
                  <a:gd name="T54" fmla="*/ 2 w 22"/>
                  <a:gd name="T55" fmla="*/ 21 h 26"/>
                  <a:gd name="T56" fmla="*/ 4 w 22"/>
                  <a:gd name="T57" fmla="*/ 22 h 26"/>
                  <a:gd name="T58" fmla="*/ 6 w 22"/>
                  <a:gd name="T59" fmla="*/ 23 h 26"/>
                  <a:gd name="T60" fmla="*/ 7 w 22"/>
                  <a:gd name="T61" fmla="*/ 24 h 26"/>
                  <a:gd name="T62" fmla="*/ 7 w 22"/>
                  <a:gd name="T63" fmla="*/ 2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26">
                    <a:moveTo>
                      <a:pt x="11" y="26"/>
                    </a:moveTo>
                    <a:lnTo>
                      <a:pt x="11" y="26"/>
                    </a:lnTo>
                    <a:lnTo>
                      <a:pt x="11" y="26"/>
                    </a:lnTo>
                    <a:lnTo>
                      <a:pt x="13" y="24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18" y="19"/>
                    </a:lnTo>
                    <a:lnTo>
                      <a:pt x="18" y="19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20" y="15"/>
                    </a:lnTo>
                    <a:lnTo>
                      <a:pt x="22" y="14"/>
                    </a:lnTo>
                    <a:lnTo>
                      <a:pt x="20" y="13"/>
                    </a:lnTo>
                    <a:lnTo>
                      <a:pt x="20" y="13"/>
                    </a:lnTo>
                    <a:lnTo>
                      <a:pt x="19" y="10"/>
                    </a:lnTo>
                    <a:lnTo>
                      <a:pt x="20" y="9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2" y="17"/>
                    </a:lnTo>
                    <a:lnTo>
                      <a:pt x="1" y="18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4" y="22"/>
                    </a:lnTo>
                    <a:lnTo>
                      <a:pt x="4" y="22"/>
                    </a:lnTo>
                    <a:lnTo>
                      <a:pt x="5" y="23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7" y="24"/>
                    </a:lnTo>
                    <a:lnTo>
                      <a:pt x="11" y="26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77" name="Freeform 821">
                <a:extLst>
                  <a:ext uri="{FF2B5EF4-FFF2-40B4-BE49-F238E27FC236}">
                    <a16:creationId xmlns:a16="http://schemas.microsoft.com/office/drawing/2014/main" id="{48E463B6-A9D1-4317-AF11-29E3EDB39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3" y="2557"/>
                <a:ext cx="7" cy="7"/>
              </a:xfrm>
              <a:custGeom>
                <a:avLst/>
                <a:gdLst>
                  <a:gd name="T0" fmla="*/ 18 w 22"/>
                  <a:gd name="T1" fmla="*/ 18 h 22"/>
                  <a:gd name="T2" fmla="*/ 19 w 22"/>
                  <a:gd name="T3" fmla="*/ 17 h 22"/>
                  <a:gd name="T4" fmla="*/ 21 w 22"/>
                  <a:gd name="T5" fmla="*/ 17 h 22"/>
                  <a:gd name="T6" fmla="*/ 19 w 22"/>
                  <a:gd name="T7" fmla="*/ 13 h 22"/>
                  <a:gd name="T8" fmla="*/ 21 w 22"/>
                  <a:gd name="T9" fmla="*/ 11 h 22"/>
                  <a:gd name="T10" fmla="*/ 22 w 22"/>
                  <a:gd name="T11" fmla="*/ 10 h 22"/>
                  <a:gd name="T12" fmla="*/ 19 w 22"/>
                  <a:gd name="T13" fmla="*/ 8 h 22"/>
                  <a:gd name="T14" fmla="*/ 21 w 22"/>
                  <a:gd name="T15" fmla="*/ 6 h 22"/>
                  <a:gd name="T16" fmla="*/ 19 w 22"/>
                  <a:gd name="T17" fmla="*/ 4 h 22"/>
                  <a:gd name="T18" fmla="*/ 15 w 22"/>
                  <a:gd name="T19" fmla="*/ 2 h 22"/>
                  <a:gd name="T20" fmla="*/ 15 w 22"/>
                  <a:gd name="T21" fmla="*/ 2 h 22"/>
                  <a:gd name="T22" fmla="*/ 13 w 22"/>
                  <a:gd name="T23" fmla="*/ 0 h 22"/>
                  <a:gd name="T24" fmla="*/ 12 w 22"/>
                  <a:gd name="T25" fmla="*/ 1 h 22"/>
                  <a:gd name="T26" fmla="*/ 12 w 22"/>
                  <a:gd name="T27" fmla="*/ 1 h 22"/>
                  <a:gd name="T28" fmla="*/ 8 w 22"/>
                  <a:gd name="T29" fmla="*/ 0 h 22"/>
                  <a:gd name="T30" fmla="*/ 6 w 22"/>
                  <a:gd name="T31" fmla="*/ 1 h 22"/>
                  <a:gd name="T32" fmla="*/ 4 w 22"/>
                  <a:gd name="T33" fmla="*/ 2 h 22"/>
                  <a:gd name="T34" fmla="*/ 2 w 22"/>
                  <a:gd name="T35" fmla="*/ 4 h 22"/>
                  <a:gd name="T36" fmla="*/ 1 w 22"/>
                  <a:gd name="T37" fmla="*/ 4 h 22"/>
                  <a:gd name="T38" fmla="*/ 2 w 22"/>
                  <a:gd name="T39" fmla="*/ 8 h 22"/>
                  <a:gd name="T40" fmla="*/ 1 w 22"/>
                  <a:gd name="T41" fmla="*/ 9 h 22"/>
                  <a:gd name="T42" fmla="*/ 1 w 22"/>
                  <a:gd name="T43" fmla="*/ 13 h 22"/>
                  <a:gd name="T44" fmla="*/ 1 w 22"/>
                  <a:gd name="T45" fmla="*/ 13 h 22"/>
                  <a:gd name="T46" fmla="*/ 0 w 22"/>
                  <a:gd name="T47" fmla="*/ 14 h 22"/>
                  <a:gd name="T48" fmla="*/ 2 w 22"/>
                  <a:gd name="T49" fmla="*/ 17 h 22"/>
                  <a:gd name="T50" fmla="*/ 5 w 22"/>
                  <a:gd name="T51" fmla="*/ 19 h 22"/>
                  <a:gd name="T52" fmla="*/ 6 w 22"/>
                  <a:gd name="T53" fmla="*/ 18 h 22"/>
                  <a:gd name="T54" fmla="*/ 9 w 22"/>
                  <a:gd name="T55" fmla="*/ 21 h 22"/>
                  <a:gd name="T56" fmla="*/ 10 w 22"/>
                  <a:gd name="T57" fmla="*/ 19 h 22"/>
                  <a:gd name="T58" fmla="*/ 13 w 22"/>
                  <a:gd name="T59" fmla="*/ 22 h 22"/>
                  <a:gd name="T60" fmla="*/ 15 w 22"/>
                  <a:gd name="T61" fmla="*/ 21 h 22"/>
                  <a:gd name="T62" fmla="*/ 17 w 22"/>
                  <a:gd name="T6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22">
                    <a:moveTo>
                      <a:pt x="18" y="18"/>
                    </a:moveTo>
                    <a:lnTo>
                      <a:pt x="18" y="18"/>
                    </a:lnTo>
                    <a:lnTo>
                      <a:pt x="19" y="17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21" y="17"/>
                    </a:lnTo>
                    <a:lnTo>
                      <a:pt x="22" y="15"/>
                    </a:lnTo>
                    <a:lnTo>
                      <a:pt x="19" y="13"/>
                    </a:lnTo>
                    <a:lnTo>
                      <a:pt x="19" y="13"/>
                    </a:lnTo>
                    <a:lnTo>
                      <a:pt x="21" y="11"/>
                    </a:lnTo>
                    <a:lnTo>
                      <a:pt x="21" y="11"/>
                    </a:lnTo>
                    <a:lnTo>
                      <a:pt x="22" y="10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21" y="6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7" y="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10" y="19"/>
                    </a:lnTo>
                    <a:lnTo>
                      <a:pt x="10" y="19"/>
                    </a:lnTo>
                    <a:lnTo>
                      <a:pt x="13" y="22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7" y="19"/>
                    </a:lnTo>
                    <a:lnTo>
                      <a:pt x="18" y="18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78" name="Freeform 822">
                <a:extLst>
                  <a:ext uri="{FF2B5EF4-FFF2-40B4-BE49-F238E27FC236}">
                    <a16:creationId xmlns:a16="http://schemas.microsoft.com/office/drawing/2014/main" id="{40E4C348-72DD-4F8C-A832-90F03300B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2551"/>
                <a:ext cx="7" cy="8"/>
              </a:xfrm>
              <a:custGeom>
                <a:avLst/>
                <a:gdLst>
                  <a:gd name="T0" fmla="*/ 17 w 22"/>
                  <a:gd name="T1" fmla="*/ 20 h 23"/>
                  <a:gd name="T2" fmla="*/ 20 w 22"/>
                  <a:gd name="T3" fmla="*/ 19 h 23"/>
                  <a:gd name="T4" fmla="*/ 19 w 22"/>
                  <a:gd name="T5" fmla="*/ 15 h 23"/>
                  <a:gd name="T6" fmla="*/ 20 w 22"/>
                  <a:gd name="T7" fmla="*/ 14 h 23"/>
                  <a:gd name="T8" fmla="*/ 22 w 22"/>
                  <a:gd name="T9" fmla="*/ 13 h 23"/>
                  <a:gd name="T10" fmla="*/ 20 w 22"/>
                  <a:gd name="T11" fmla="*/ 10 h 23"/>
                  <a:gd name="T12" fmla="*/ 22 w 22"/>
                  <a:gd name="T13" fmla="*/ 9 h 23"/>
                  <a:gd name="T14" fmla="*/ 19 w 22"/>
                  <a:gd name="T15" fmla="*/ 6 h 23"/>
                  <a:gd name="T16" fmla="*/ 17 w 22"/>
                  <a:gd name="T17" fmla="*/ 3 h 23"/>
                  <a:gd name="T18" fmla="*/ 17 w 22"/>
                  <a:gd name="T19" fmla="*/ 3 h 23"/>
                  <a:gd name="T20" fmla="*/ 15 w 22"/>
                  <a:gd name="T21" fmla="*/ 1 h 23"/>
                  <a:gd name="T22" fmla="*/ 14 w 22"/>
                  <a:gd name="T23" fmla="*/ 1 h 23"/>
                  <a:gd name="T24" fmla="*/ 13 w 22"/>
                  <a:gd name="T25" fmla="*/ 2 h 23"/>
                  <a:gd name="T26" fmla="*/ 9 w 22"/>
                  <a:gd name="T27" fmla="*/ 1 h 23"/>
                  <a:gd name="T28" fmla="*/ 7 w 22"/>
                  <a:gd name="T29" fmla="*/ 2 h 23"/>
                  <a:gd name="T30" fmla="*/ 6 w 22"/>
                  <a:gd name="T31" fmla="*/ 3 h 23"/>
                  <a:gd name="T32" fmla="*/ 5 w 22"/>
                  <a:gd name="T33" fmla="*/ 3 h 23"/>
                  <a:gd name="T34" fmla="*/ 4 w 22"/>
                  <a:gd name="T35" fmla="*/ 5 h 23"/>
                  <a:gd name="T36" fmla="*/ 1 w 22"/>
                  <a:gd name="T37" fmla="*/ 7 h 23"/>
                  <a:gd name="T38" fmla="*/ 0 w 22"/>
                  <a:gd name="T39" fmla="*/ 9 h 23"/>
                  <a:gd name="T40" fmla="*/ 1 w 22"/>
                  <a:gd name="T41" fmla="*/ 11 h 23"/>
                  <a:gd name="T42" fmla="*/ 0 w 22"/>
                  <a:gd name="T43" fmla="*/ 13 h 23"/>
                  <a:gd name="T44" fmla="*/ 2 w 22"/>
                  <a:gd name="T45" fmla="*/ 15 h 23"/>
                  <a:gd name="T46" fmla="*/ 1 w 22"/>
                  <a:gd name="T47" fmla="*/ 15 h 23"/>
                  <a:gd name="T48" fmla="*/ 2 w 22"/>
                  <a:gd name="T49" fmla="*/ 19 h 23"/>
                  <a:gd name="T50" fmla="*/ 2 w 22"/>
                  <a:gd name="T51" fmla="*/ 19 h 23"/>
                  <a:gd name="T52" fmla="*/ 6 w 22"/>
                  <a:gd name="T53" fmla="*/ 20 h 23"/>
                  <a:gd name="T54" fmla="*/ 6 w 22"/>
                  <a:gd name="T55" fmla="*/ 20 h 23"/>
                  <a:gd name="T56" fmla="*/ 10 w 22"/>
                  <a:gd name="T57" fmla="*/ 22 h 23"/>
                  <a:gd name="T58" fmla="*/ 11 w 22"/>
                  <a:gd name="T59" fmla="*/ 20 h 23"/>
                  <a:gd name="T60" fmla="*/ 14 w 22"/>
                  <a:gd name="T61" fmla="*/ 23 h 23"/>
                  <a:gd name="T62" fmla="*/ 15 w 22"/>
                  <a:gd name="T63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23">
                    <a:moveTo>
                      <a:pt x="17" y="20"/>
                    </a:moveTo>
                    <a:lnTo>
                      <a:pt x="17" y="20"/>
                    </a:lnTo>
                    <a:lnTo>
                      <a:pt x="19" y="19"/>
                    </a:lnTo>
                    <a:lnTo>
                      <a:pt x="20" y="19"/>
                    </a:lnTo>
                    <a:lnTo>
                      <a:pt x="20" y="19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2" y="13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5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2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4" y="23"/>
                    </a:lnTo>
                    <a:lnTo>
                      <a:pt x="15" y="22"/>
                    </a:lnTo>
                    <a:lnTo>
                      <a:pt x="15" y="22"/>
                    </a:lnTo>
                    <a:lnTo>
                      <a:pt x="17" y="20"/>
                    </a:lnTo>
                  </a:path>
                </a:pathLst>
              </a:custGeom>
              <a:noFill/>
              <a:ln w="476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79" name="Line 823">
                <a:extLst>
                  <a:ext uri="{FF2B5EF4-FFF2-40B4-BE49-F238E27FC236}">
                    <a16:creationId xmlns:a16="http://schemas.microsoft.com/office/drawing/2014/main" id="{4CBC2D1F-6142-4CA8-B461-DDD668D2B4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85" y="2555"/>
                <a:ext cx="5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80" name="Line 824">
                <a:extLst>
                  <a:ext uri="{FF2B5EF4-FFF2-40B4-BE49-F238E27FC236}">
                    <a16:creationId xmlns:a16="http://schemas.microsoft.com/office/drawing/2014/main" id="{715065C8-FE8C-4E08-8B7C-021D0CEB5B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79" y="2560"/>
                <a:ext cx="4" cy="3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81" name="Freeform 825">
                <a:extLst>
                  <a:ext uri="{FF2B5EF4-FFF2-40B4-BE49-F238E27FC236}">
                    <a16:creationId xmlns:a16="http://schemas.microsoft.com/office/drawing/2014/main" id="{EF4C337E-6FD3-416A-9B49-D086094A6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2558"/>
                <a:ext cx="7" cy="9"/>
              </a:xfrm>
              <a:custGeom>
                <a:avLst/>
                <a:gdLst>
                  <a:gd name="T0" fmla="*/ 0 w 22"/>
                  <a:gd name="T1" fmla="*/ 12 h 28"/>
                  <a:gd name="T2" fmla="*/ 14 w 22"/>
                  <a:gd name="T3" fmla="*/ 28 h 28"/>
                  <a:gd name="T4" fmla="*/ 22 w 22"/>
                  <a:gd name="T5" fmla="*/ 22 h 28"/>
                  <a:gd name="T6" fmla="*/ 17 w 22"/>
                  <a:gd name="T7" fmla="*/ 0 h 28"/>
                  <a:gd name="T8" fmla="*/ 3 w 22"/>
                  <a:gd name="T9" fmla="*/ 11 h 28"/>
                  <a:gd name="T10" fmla="*/ 3 w 22"/>
                  <a:gd name="T11" fmla="*/ 11 h 28"/>
                  <a:gd name="T12" fmla="*/ 0 w 22"/>
                  <a:gd name="T13" fmla="*/ 1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28">
                    <a:moveTo>
                      <a:pt x="0" y="12"/>
                    </a:moveTo>
                    <a:lnTo>
                      <a:pt x="14" y="28"/>
                    </a:lnTo>
                    <a:lnTo>
                      <a:pt x="22" y="22"/>
                    </a:lnTo>
                    <a:lnTo>
                      <a:pt x="17" y="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82" name="Freeform 826">
                <a:extLst>
                  <a:ext uri="{FF2B5EF4-FFF2-40B4-BE49-F238E27FC236}">
                    <a16:creationId xmlns:a16="http://schemas.microsoft.com/office/drawing/2014/main" id="{8A9125D3-E32B-4D8D-9DDD-53EA2F215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3" y="2284"/>
                <a:ext cx="14" cy="9"/>
              </a:xfrm>
              <a:custGeom>
                <a:avLst/>
                <a:gdLst>
                  <a:gd name="T0" fmla="*/ 0 w 42"/>
                  <a:gd name="T1" fmla="*/ 10 h 27"/>
                  <a:gd name="T2" fmla="*/ 0 w 42"/>
                  <a:gd name="T3" fmla="*/ 13 h 27"/>
                  <a:gd name="T4" fmla="*/ 0 w 42"/>
                  <a:gd name="T5" fmla="*/ 13 h 27"/>
                  <a:gd name="T6" fmla="*/ 0 w 42"/>
                  <a:gd name="T7" fmla="*/ 15 h 27"/>
                  <a:gd name="T8" fmla="*/ 0 w 42"/>
                  <a:gd name="T9" fmla="*/ 18 h 27"/>
                  <a:gd name="T10" fmla="*/ 0 w 42"/>
                  <a:gd name="T11" fmla="*/ 19 h 27"/>
                  <a:gd name="T12" fmla="*/ 0 w 42"/>
                  <a:gd name="T13" fmla="*/ 22 h 27"/>
                  <a:gd name="T14" fmla="*/ 0 w 42"/>
                  <a:gd name="T15" fmla="*/ 23 h 27"/>
                  <a:gd name="T16" fmla="*/ 1 w 42"/>
                  <a:gd name="T17" fmla="*/ 24 h 27"/>
                  <a:gd name="T18" fmla="*/ 1 w 42"/>
                  <a:gd name="T19" fmla="*/ 24 h 27"/>
                  <a:gd name="T20" fmla="*/ 4 w 42"/>
                  <a:gd name="T21" fmla="*/ 26 h 27"/>
                  <a:gd name="T22" fmla="*/ 5 w 42"/>
                  <a:gd name="T23" fmla="*/ 26 h 27"/>
                  <a:gd name="T24" fmla="*/ 5 w 42"/>
                  <a:gd name="T25" fmla="*/ 26 h 27"/>
                  <a:gd name="T26" fmla="*/ 8 w 42"/>
                  <a:gd name="T27" fmla="*/ 27 h 27"/>
                  <a:gd name="T28" fmla="*/ 10 w 42"/>
                  <a:gd name="T29" fmla="*/ 27 h 27"/>
                  <a:gd name="T30" fmla="*/ 10 w 42"/>
                  <a:gd name="T31" fmla="*/ 27 h 27"/>
                  <a:gd name="T32" fmla="*/ 12 w 42"/>
                  <a:gd name="T33" fmla="*/ 26 h 27"/>
                  <a:gd name="T34" fmla="*/ 15 w 42"/>
                  <a:gd name="T35" fmla="*/ 23 h 27"/>
                  <a:gd name="T36" fmla="*/ 17 w 42"/>
                  <a:gd name="T37" fmla="*/ 19 h 27"/>
                  <a:gd name="T38" fmla="*/ 15 w 42"/>
                  <a:gd name="T39" fmla="*/ 17 h 27"/>
                  <a:gd name="T40" fmla="*/ 15 w 42"/>
                  <a:gd name="T41" fmla="*/ 11 h 27"/>
                  <a:gd name="T42" fmla="*/ 15 w 42"/>
                  <a:gd name="T43" fmla="*/ 7 h 27"/>
                  <a:gd name="T44" fmla="*/ 14 w 42"/>
                  <a:gd name="T45" fmla="*/ 5 h 27"/>
                  <a:gd name="T46" fmla="*/ 12 w 42"/>
                  <a:gd name="T47" fmla="*/ 2 h 27"/>
                  <a:gd name="T48" fmla="*/ 12 w 42"/>
                  <a:gd name="T49" fmla="*/ 0 h 27"/>
                  <a:gd name="T50" fmla="*/ 15 w 42"/>
                  <a:gd name="T51" fmla="*/ 1 h 27"/>
                  <a:gd name="T52" fmla="*/ 19 w 42"/>
                  <a:gd name="T53" fmla="*/ 2 h 27"/>
                  <a:gd name="T54" fmla="*/ 23 w 42"/>
                  <a:gd name="T55" fmla="*/ 4 h 27"/>
                  <a:gd name="T56" fmla="*/ 26 w 42"/>
                  <a:gd name="T57" fmla="*/ 5 h 27"/>
                  <a:gd name="T58" fmla="*/ 31 w 42"/>
                  <a:gd name="T59" fmla="*/ 5 h 27"/>
                  <a:gd name="T60" fmla="*/ 35 w 42"/>
                  <a:gd name="T61" fmla="*/ 4 h 27"/>
                  <a:gd name="T62" fmla="*/ 39 w 42"/>
                  <a:gd name="T63" fmla="*/ 4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" h="27">
                    <a:moveTo>
                      <a:pt x="1" y="10"/>
                    </a:moveTo>
                    <a:lnTo>
                      <a:pt x="0" y="10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1" y="24"/>
                    </a:lnTo>
                    <a:lnTo>
                      <a:pt x="2" y="26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5" y="26"/>
                    </a:lnTo>
                    <a:lnTo>
                      <a:pt x="6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0" y="27"/>
                    </a:lnTo>
                    <a:lnTo>
                      <a:pt x="12" y="26"/>
                    </a:lnTo>
                    <a:lnTo>
                      <a:pt x="14" y="24"/>
                    </a:lnTo>
                    <a:lnTo>
                      <a:pt x="15" y="23"/>
                    </a:lnTo>
                    <a:lnTo>
                      <a:pt x="15" y="20"/>
                    </a:lnTo>
                    <a:lnTo>
                      <a:pt x="17" y="19"/>
                    </a:lnTo>
                    <a:lnTo>
                      <a:pt x="15" y="18"/>
                    </a:lnTo>
                    <a:lnTo>
                      <a:pt x="15" y="17"/>
                    </a:lnTo>
                    <a:lnTo>
                      <a:pt x="17" y="15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5" y="7"/>
                    </a:lnTo>
                    <a:lnTo>
                      <a:pt x="14" y="6"/>
                    </a:lnTo>
                    <a:lnTo>
                      <a:pt x="14" y="5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6" y="5"/>
                    </a:lnTo>
                    <a:lnTo>
                      <a:pt x="28" y="5"/>
                    </a:lnTo>
                    <a:lnTo>
                      <a:pt x="31" y="5"/>
                    </a:lnTo>
                    <a:lnTo>
                      <a:pt x="31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9" y="4"/>
                    </a:lnTo>
                    <a:lnTo>
                      <a:pt x="42" y="1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83" name="Freeform 827">
                <a:extLst>
                  <a:ext uri="{FF2B5EF4-FFF2-40B4-BE49-F238E27FC236}">
                    <a16:creationId xmlns:a16="http://schemas.microsoft.com/office/drawing/2014/main" id="{82E55FAC-9803-4F90-976A-C7623919E2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0" y="2290"/>
                <a:ext cx="10" cy="7"/>
              </a:xfrm>
              <a:custGeom>
                <a:avLst/>
                <a:gdLst>
                  <a:gd name="T0" fmla="*/ 28 w 28"/>
                  <a:gd name="T1" fmla="*/ 15 h 21"/>
                  <a:gd name="T2" fmla="*/ 28 w 28"/>
                  <a:gd name="T3" fmla="*/ 15 h 21"/>
                  <a:gd name="T4" fmla="*/ 28 w 28"/>
                  <a:gd name="T5" fmla="*/ 15 h 21"/>
                  <a:gd name="T6" fmla="*/ 28 w 28"/>
                  <a:gd name="T7" fmla="*/ 15 h 21"/>
                  <a:gd name="T8" fmla="*/ 28 w 28"/>
                  <a:gd name="T9" fmla="*/ 15 h 21"/>
                  <a:gd name="T10" fmla="*/ 28 w 28"/>
                  <a:gd name="T11" fmla="*/ 15 h 21"/>
                  <a:gd name="T12" fmla="*/ 22 w 28"/>
                  <a:gd name="T13" fmla="*/ 5 h 21"/>
                  <a:gd name="T14" fmla="*/ 22 w 28"/>
                  <a:gd name="T15" fmla="*/ 5 h 21"/>
                  <a:gd name="T16" fmla="*/ 22 w 28"/>
                  <a:gd name="T17" fmla="*/ 5 h 21"/>
                  <a:gd name="T18" fmla="*/ 22 w 28"/>
                  <a:gd name="T19" fmla="*/ 5 h 21"/>
                  <a:gd name="T20" fmla="*/ 19 w 28"/>
                  <a:gd name="T21" fmla="*/ 15 h 21"/>
                  <a:gd name="T22" fmla="*/ 19 w 28"/>
                  <a:gd name="T23" fmla="*/ 15 h 21"/>
                  <a:gd name="T24" fmla="*/ 19 w 28"/>
                  <a:gd name="T25" fmla="*/ 15 h 21"/>
                  <a:gd name="T26" fmla="*/ 15 w 28"/>
                  <a:gd name="T27" fmla="*/ 0 h 21"/>
                  <a:gd name="T28" fmla="*/ 15 w 28"/>
                  <a:gd name="T29" fmla="*/ 0 h 21"/>
                  <a:gd name="T30" fmla="*/ 15 w 28"/>
                  <a:gd name="T31" fmla="*/ 0 h 21"/>
                  <a:gd name="T32" fmla="*/ 15 w 28"/>
                  <a:gd name="T33" fmla="*/ 0 h 21"/>
                  <a:gd name="T34" fmla="*/ 13 w 28"/>
                  <a:gd name="T35" fmla="*/ 10 h 21"/>
                  <a:gd name="T36" fmla="*/ 13 w 28"/>
                  <a:gd name="T37" fmla="*/ 10 h 21"/>
                  <a:gd name="T38" fmla="*/ 13 w 28"/>
                  <a:gd name="T39" fmla="*/ 10 h 21"/>
                  <a:gd name="T40" fmla="*/ 9 w 28"/>
                  <a:gd name="T41" fmla="*/ 21 h 21"/>
                  <a:gd name="T42" fmla="*/ 6 w 28"/>
                  <a:gd name="T43" fmla="*/ 5 h 21"/>
                  <a:gd name="T44" fmla="*/ 6 w 28"/>
                  <a:gd name="T45" fmla="*/ 5 h 21"/>
                  <a:gd name="T46" fmla="*/ 6 w 28"/>
                  <a:gd name="T47" fmla="*/ 5 h 21"/>
                  <a:gd name="T48" fmla="*/ 6 w 28"/>
                  <a:gd name="T49" fmla="*/ 5 h 21"/>
                  <a:gd name="T50" fmla="*/ 6 w 28"/>
                  <a:gd name="T51" fmla="*/ 5 h 21"/>
                  <a:gd name="T52" fmla="*/ 6 w 28"/>
                  <a:gd name="T53" fmla="*/ 5 h 21"/>
                  <a:gd name="T54" fmla="*/ 6 w 28"/>
                  <a:gd name="T55" fmla="*/ 5 h 21"/>
                  <a:gd name="T56" fmla="*/ 2 w 28"/>
                  <a:gd name="T57" fmla="*/ 15 h 21"/>
                  <a:gd name="T58" fmla="*/ 0 w 28"/>
                  <a:gd name="T59" fmla="*/ 0 h 21"/>
                  <a:gd name="T60" fmla="*/ 0 w 28"/>
                  <a:gd name="T61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" h="21">
                    <a:moveTo>
                      <a:pt x="28" y="15"/>
                    </a:moveTo>
                    <a:lnTo>
                      <a:pt x="28" y="15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9" y="15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13" y="10"/>
                    </a:lnTo>
                    <a:lnTo>
                      <a:pt x="9" y="21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2" y="15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84" name="Freeform 828">
                <a:extLst>
                  <a:ext uri="{FF2B5EF4-FFF2-40B4-BE49-F238E27FC236}">
                    <a16:creationId xmlns:a16="http://schemas.microsoft.com/office/drawing/2014/main" id="{31CE9FA9-C7FF-4C1D-9C17-375D3A7FC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5" y="2278"/>
                <a:ext cx="7" cy="8"/>
              </a:xfrm>
              <a:custGeom>
                <a:avLst/>
                <a:gdLst>
                  <a:gd name="T0" fmla="*/ 17 w 22"/>
                  <a:gd name="T1" fmla="*/ 18 h 22"/>
                  <a:gd name="T2" fmla="*/ 20 w 22"/>
                  <a:gd name="T3" fmla="*/ 17 h 22"/>
                  <a:gd name="T4" fmla="*/ 21 w 22"/>
                  <a:gd name="T5" fmla="*/ 15 h 22"/>
                  <a:gd name="T6" fmla="*/ 21 w 22"/>
                  <a:gd name="T7" fmla="*/ 13 h 22"/>
                  <a:gd name="T8" fmla="*/ 22 w 22"/>
                  <a:gd name="T9" fmla="*/ 13 h 22"/>
                  <a:gd name="T10" fmla="*/ 22 w 22"/>
                  <a:gd name="T11" fmla="*/ 10 h 22"/>
                  <a:gd name="T12" fmla="*/ 21 w 22"/>
                  <a:gd name="T13" fmla="*/ 9 h 22"/>
                  <a:gd name="T14" fmla="*/ 20 w 22"/>
                  <a:gd name="T15" fmla="*/ 6 h 22"/>
                  <a:gd name="T16" fmla="*/ 18 w 22"/>
                  <a:gd name="T17" fmla="*/ 5 h 22"/>
                  <a:gd name="T18" fmla="*/ 17 w 22"/>
                  <a:gd name="T19" fmla="*/ 4 h 22"/>
                  <a:gd name="T20" fmla="*/ 16 w 22"/>
                  <a:gd name="T21" fmla="*/ 1 h 22"/>
                  <a:gd name="T22" fmla="*/ 13 w 22"/>
                  <a:gd name="T23" fmla="*/ 1 h 22"/>
                  <a:gd name="T24" fmla="*/ 10 w 22"/>
                  <a:gd name="T25" fmla="*/ 0 h 22"/>
                  <a:gd name="T26" fmla="*/ 9 w 22"/>
                  <a:gd name="T27" fmla="*/ 1 h 22"/>
                  <a:gd name="T28" fmla="*/ 8 w 22"/>
                  <a:gd name="T29" fmla="*/ 0 h 22"/>
                  <a:gd name="T30" fmla="*/ 5 w 22"/>
                  <a:gd name="T31" fmla="*/ 2 h 22"/>
                  <a:gd name="T32" fmla="*/ 4 w 22"/>
                  <a:gd name="T33" fmla="*/ 2 h 22"/>
                  <a:gd name="T34" fmla="*/ 3 w 22"/>
                  <a:gd name="T35" fmla="*/ 4 h 22"/>
                  <a:gd name="T36" fmla="*/ 1 w 22"/>
                  <a:gd name="T37" fmla="*/ 5 h 22"/>
                  <a:gd name="T38" fmla="*/ 1 w 22"/>
                  <a:gd name="T39" fmla="*/ 8 h 22"/>
                  <a:gd name="T40" fmla="*/ 1 w 22"/>
                  <a:gd name="T41" fmla="*/ 10 h 22"/>
                  <a:gd name="T42" fmla="*/ 0 w 22"/>
                  <a:gd name="T43" fmla="*/ 10 h 22"/>
                  <a:gd name="T44" fmla="*/ 0 w 22"/>
                  <a:gd name="T45" fmla="*/ 13 h 22"/>
                  <a:gd name="T46" fmla="*/ 1 w 22"/>
                  <a:gd name="T47" fmla="*/ 15 h 22"/>
                  <a:gd name="T48" fmla="*/ 3 w 22"/>
                  <a:gd name="T49" fmla="*/ 17 h 22"/>
                  <a:gd name="T50" fmla="*/ 4 w 22"/>
                  <a:gd name="T51" fmla="*/ 18 h 22"/>
                  <a:gd name="T52" fmla="*/ 7 w 22"/>
                  <a:gd name="T53" fmla="*/ 19 h 22"/>
                  <a:gd name="T54" fmla="*/ 8 w 22"/>
                  <a:gd name="T55" fmla="*/ 21 h 22"/>
                  <a:gd name="T56" fmla="*/ 10 w 22"/>
                  <a:gd name="T57" fmla="*/ 22 h 22"/>
                  <a:gd name="T58" fmla="*/ 12 w 22"/>
                  <a:gd name="T59" fmla="*/ 21 h 22"/>
                  <a:gd name="T60" fmla="*/ 16 w 22"/>
                  <a:gd name="T61" fmla="*/ 21 h 22"/>
                  <a:gd name="T62" fmla="*/ 17 w 22"/>
                  <a:gd name="T6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22">
                    <a:moveTo>
                      <a:pt x="17" y="18"/>
                    </a:moveTo>
                    <a:lnTo>
                      <a:pt x="17" y="18"/>
                    </a:lnTo>
                    <a:lnTo>
                      <a:pt x="17" y="18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21" y="15"/>
                    </a:lnTo>
                    <a:lnTo>
                      <a:pt x="20" y="14"/>
                    </a:lnTo>
                    <a:lnTo>
                      <a:pt x="21" y="13"/>
                    </a:lnTo>
                    <a:lnTo>
                      <a:pt x="21" y="13"/>
                    </a:lnTo>
                    <a:lnTo>
                      <a:pt x="22" y="13"/>
                    </a:lnTo>
                    <a:lnTo>
                      <a:pt x="21" y="10"/>
                    </a:lnTo>
                    <a:lnTo>
                      <a:pt x="22" y="10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3" y="1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1" y="5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1" y="15"/>
                    </a:lnTo>
                    <a:lnTo>
                      <a:pt x="1" y="15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4" y="22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19"/>
                    </a:lnTo>
                    <a:lnTo>
                      <a:pt x="17" y="18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85" name="Freeform 829">
                <a:extLst>
                  <a:ext uri="{FF2B5EF4-FFF2-40B4-BE49-F238E27FC236}">
                    <a16:creationId xmlns:a16="http://schemas.microsoft.com/office/drawing/2014/main" id="{06B2C060-2A80-4B0E-8EF3-FFA187944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4" y="2275"/>
                <a:ext cx="7" cy="7"/>
              </a:xfrm>
              <a:custGeom>
                <a:avLst/>
                <a:gdLst>
                  <a:gd name="T0" fmla="*/ 18 w 21"/>
                  <a:gd name="T1" fmla="*/ 20 h 22"/>
                  <a:gd name="T2" fmla="*/ 20 w 21"/>
                  <a:gd name="T3" fmla="*/ 20 h 22"/>
                  <a:gd name="T4" fmla="*/ 20 w 21"/>
                  <a:gd name="T5" fmla="*/ 16 h 22"/>
                  <a:gd name="T6" fmla="*/ 21 w 21"/>
                  <a:gd name="T7" fmla="*/ 15 h 22"/>
                  <a:gd name="T8" fmla="*/ 21 w 21"/>
                  <a:gd name="T9" fmla="*/ 12 h 22"/>
                  <a:gd name="T10" fmla="*/ 21 w 21"/>
                  <a:gd name="T11" fmla="*/ 12 h 22"/>
                  <a:gd name="T12" fmla="*/ 21 w 21"/>
                  <a:gd name="T13" fmla="*/ 8 h 22"/>
                  <a:gd name="T14" fmla="*/ 20 w 21"/>
                  <a:gd name="T15" fmla="*/ 7 h 22"/>
                  <a:gd name="T16" fmla="*/ 20 w 21"/>
                  <a:gd name="T17" fmla="*/ 7 h 22"/>
                  <a:gd name="T18" fmla="*/ 18 w 21"/>
                  <a:gd name="T19" fmla="*/ 4 h 22"/>
                  <a:gd name="T20" fmla="*/ 17 w 21"/>
                  <a:gd name="T21" fmla="*/ 2 h 22"/>
                  <a:gd name="T22" fmla="*/ 13 w 21"/>
                  <a:gd name="T23" fmla="*/ 2 h 22"/>
                  <a:gd name="T24" fmla="*/ 12 w 21"/>
                  <a:gd name="T25" fmla="*/ 3 h 22"/>
                  <a:gd name="T26" fmla="*/ 11 w 21"/>
                  <a:gd name="T27" fmla="*/ 0 h 22"/>
                  <a:gd name="T28" fmla="*/ 9 w 21"/>
                  <a:gd name="T29" fmla="*/ 2 h 22"/>
                  <a:gd name="T30" fmla="*/ 7 w 21"/>
                  <a:gd name="T31" fmla="*/ 4 h 22"/>
                  <a:gd name="T32" fmla="*/ 4 w 21"/>
                  <a:gd name="T33" fmla="*/ 4 h 22"/>
                  <a:gd name="T34" fmla="*/ 3 w 21"/>
                  <a:gd name="T35" fmla="*/ 6 h 22"/>
                  <a:gd name="T36" fmla="*/ 1 w 21"/>
                  <a:gd name="T37" fmla="*/ 7 h 22"/>
                  <a:gd name="T38" fmla="*/ 0 w 21"/>
                  <a:gd name="T39" fmla="*/ 8 h 22"/>
                  <a:gd name="T40" fmla="*/ 1 w 21"/>
                  <a:gd name="T41" fmla="*/ 11 h 22"/>
                  <a:gd name="T42" fmla="*/ 1 w 21"/>
                  <a:gd name="T43" fmla="*/ 13 h 22"/>
                  <a:gd name="T44" fmla="*/ 1 w 21"/>
                  <a:gd name="T45" fmla="*/ 13 h 22"/>
                  <a:gd name="T46" fmla="*/ 1 w 21"/>
                  <a:gd name="T47" fmla="*/ 17 h 22"/>
                  <a:gd name="T48" fmla="*/ 3 w 21"/>
                  <a:gd name="T49" fmla="*/ 19 h 22"/>
                  <a:gd name="T50" fmla="*/ 5 w 21"/>
                  <a:gd name="T51" fmla="*/ 21 h 22"/>
                  <a:gd name="T52" fmla="*/ 7 w 21"/>
                  <a:gd name="T53" fmla="*/ 20 h 22"/>
                  <a:gd name="T54" fmla="*/ 8 w 21"/>
                  <a:gd name="T55" fmla="*/ 22 h 22"/>
                  <a:gd name="T56" fmla="*/ 11 w 21"/>
                  <a:gd name="T57" fmla="*/ 22 h 22"/>
                  <a:gd name="T58" fmla="*/ 12 w 21"/>
                  <a:gd name="T59" fmla="*/ 21 h 22"/>
                  <a:gd name="T60" fmla="*/ 16 w 21"/>
                  <a:gd name="T61" fmla="*/ 22 h 22"/>
                  <a:gd name="T62" fmla="*/ 17 w 21"/>
                  <a:gd name="T63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" h="22">
                    <a:moveTo>
                      <a:pt x="18" y="20"/>
                    </a:moveTo>
                    <a:lnTo>
                      <a:pt x="18" y="20"/>
                    </a:lnTo>
                    <a:lnTo>
                      <a:pt x="18" y="20"/>
                    </a:lnTo>
                    <a:lnTo>
                      <a:pt x="20" y="20"/>
                    </a:lnTo>
                    <a:lnTo>
                      <a:pt x="21" y="19"/>
                    </a:lnTo>
                    <a:lnTo>
                      <a:pt x="20" y="16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5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1" y="8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20" y="7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6" y="3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2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7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0" y="8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1" y="17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5" y="21"/>
                    </a:lnTo>
                    <a:lnTo>
                      <a:pt x="7" y="20"/>
                    </a:lnTo>
                    <a:lnTo>
                      <a:pt x="7" y="20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9" y="21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2" y="21"/>
                    </a:lnTo>
                    <a:lnTo>
                      <a:pt x="12" y="21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7" y="21"/>
                    </a:lnTo>
                    <a:lnTo>
                      <a:pt x="18" y="2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86" name="Line 830">
                <a:extLst>
                  <a:ext uri="{FF2B5EF4-FFF2-40B4-BE49-F238E27FC236}">
                    <a16:creationId xmlns:a16="http://schemas.microsoft.com/office/drawing/2014/main" id="{A62A2E64-7FEB-4FC4-9C80-9504C8FB3C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3" y="2556"/>
                <a:ext cx="1" cy="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87" name="Line 831">
                <a:extLst>
                  <a:ext uri="{FF2B5EF4-FFF2-40B4-BE49-F238E27FC236}">
                    <a16:creationId xmlns:a16="http://schemas.microsoft.com/office/drawing/2014/main" id="{1C71E476-6A17-42B1-9321-0104FDC640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9" y="2551"/>
                <a:ext cx="2" cy="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  <p:grpSp>
          <p:nvGrpSpPr>
            <p:cNvPr id="813888" name="Group 832">
              <a:extLst>
                <a:ext uri="{FF2B5EF4-FFF2-40B4-BE49-F238E27FC236}">
                  <a16:creationId xmlns:a16="http://schemas.microsoft.com/office/drawing/2014/main" id="{B6A336C3-EDFD-494F-8C01-B7C963ED91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02" y="1935"/>
              <a:ext cx="457" cy="326"/>
              <a:chOff x="1502" y="1935"/>
              <a:chExt cx="457" cy="326"/>
            </a:xfrm>
          </p:grpSpPr>
          <p:sp>
            <p:nvSpPr>
              <p:cNvPr id="813889" name="Freeform 833">
                <a:extLst>
                  <a:ext uri="{FF2B5EF4-FFF2-40B4-BE49-F238E27FC236}">
                    <a16:creationId xmlns:a16="http://schemas.microsoft.com/office/drawing/2014/main" id="{19AF065F-5D9C-45D3-9F9D-53308242A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1935"/>
                <a:ext cx="384" cy="326"/>
              </a:xfrm>
              <a:custGeom>
                <a:avLst/>
                <a:gdLst>
                  <a:gd name="T0" fmla="*/ 103 w 1152"/>
                  <a:gd name="T1" fmla="*/ 784 h 978"/>
                  <a:gd name="T2" fmla="*/ 138 w 1152"/>
                  <a:gd name="T3" fmla="*/ 757 h 978"/>
                  <a:gd name="T4" fmla="*/ 182 w 1152"/>
                  <a:gd name="T5" fmla="*/ 814 h 978"/>
                  <a:gd name="T6" fmla="*/ 228 w 1152"/>
                  <a:gd name="T7" fmla="*/ 780 h 978"/>
                  <a:gd name="T8" fmla="*/ 185 w 1152"/>
                  <a:gd name="T9" fmla="*/ 723 h 978"/>
                  <a:gd name="T10" fmla="*/ 200 w 1152"/>
                  <a:gd name="T11" fmla="*/ 710 h 978"/>
                  <a:gd name="T12" fmla="*/ 245 w 1152"/>
                  <a:gd name="T13" fmla="*/ 767 h 978"/>
                  <a:gd name="T14" fmla="*/ 290 w 1152"/>
                  <a:gd name="T15" fmla="*/ 733 h 978"/>
                  <a:gd name="T16" fmla="*/ 247 w 1152"/>
                  <a:gd name="T17" fmla="*/ 675 h 978"/>
                  <a:gd name="T18" fmla="*/ 103 w 1152"/>
                  <a:gd name="T19" fmla="*/ 784 h 978"/>
                  <a:gd name="T20" fmla="*/ 21 w 1152"/>
                  <a:gd name="T21" fmla="*/ 815 h 978"/>
                  <a:gd name="T22" fmla="*/ 0 w 1152"/>
                  <a:gd name="T23" fmla="*/ 787 h 978"/>
                  <a:gd name="T24" fmla="*/ 943 w 1152"/>
                  <a:gd name="T25" fmla="*/ 77 h 978"/>
                  <a:gd name="T26" fmla="*/ 928 w 1152"/>
                  <a:gd name="T27" fmla="*/ 57 h 978"/>
                  <a:gd name="T28" fmla="*/ 995 w 1152"/>
                  <a:gd name="T29" fmla="*/ 7 h 978"/>
                  <a:gd name="T30" fmla="*/ 1010 w 1152"/>
                  <a:gd name="T31" fmla="*/ 27 h 978"/>
                  <a:gd name="T32" fmla="*/ 1031 w 1152"/>
                  <a:gd name="T33" fmla="*/ 12 h 978"/>
                  <a:gd name="T34" fmla="*/ 1032 w 1152"/>
                  <a:gd name="T35" fmla="*/ 9 h 978"/>
                  <a:gd name="T36" fmla="*/ 1043 w 1152"/>
                  <a:gd name="T37" fmla="*/ 3 h 978"/>
                  <a:gd name="T38" fmla="*/ 1056 w 1152"/>
                  <a:gd name="T39" fmla="*/ 0 h 978"/>
                  <a:gd name="T40" fmla="*/ 1065 w 1152"/>
                  <a:gd name="T41" fmla="*/ 3 h 978"/>
                  <a:gd name="T42" fmla="*/ 1070 w 1152"/>
                  <a:gd name="T43" fmla="*/ 10 h 978"/>
                  <a:gd name="T44" fmla="*/ 1096 w 1152"/>
                  <a:gd name="T45" fmla="*/ 44 h 978"/>
                  <a:gd name="T46" fmla="*/ 1138 w 1152"/>
                  <a:gd name="T47" fmla="*/ 13 h 978"/>
                  <a:gd name="T48" fmla="*/ 1140 w 1152"/>
                  <a:gd name="T49" fmla="*/ 70 h 978"/>
                  <a:gd name="T50" fmla="*/ 1125 w 1152"/>
                  <a:gd name="T51" fmla="*/ 83 h 978"/>
                  <a:gd name="T52" fmla="*/ 1147 w 1152"/>
                  <a:gd name="T53" fmla="*/ 112 h 978"/>
                  <a:gd name="T54" fmla="*/ 1150 w 1152"/>
                  <a:gd name="T55" fmla="*/ 116 h 978"/>
                  <a:gd name="T56" fmla="*/ 1152 w 1152"/>
                  <a:gd name="T57" fmla="*/ 130 h 978"/>
                  <a:gd name="T58" fmla="*/ 1151 w 1152"/>
                  <a:gd name="T59" fmla="*/ 138 h 978"/>
                  <a:gd name="T60" fmla="*/ 1140 w 1152"/>
                  <a:gd name="T61" fmla="*/ 146 h 978"/>
                  <a:gd name="T62" fmla="*/ 506 w 1152"/>
                  <a:gd name="T63" fmla="*/ 623 h 978"/>
                  <a:gd name="T64" fmla="*/ 528 w 1152"/>
                  <a:gd name="T65" fmla="*/ 651 h 978"/>
                  <a:gd name="T66" fmla="*/ 450 w 1152"/>
                  <a:gd name="T67" fmla="*/ 710 h 978"/>
                  <a:gd name="T68" fmla="*/ 435 w 1152"/>
                  <a:gd name="T69" fmla="*/ 722 h 978"/>
                  <a:gd name="T70" fmla="*/ 413 w 1152"/>
                  <a:gd name="T71" fmla="*/ 746 h 978"/>
                  <a:gd name="T72" fmla="*/ 394 w 1152"/>
                  <a:gd name="T73" fmla="*/ 775 h 978"/>
                  <a:gd name="T74" fmla="*/ 388 w 1152"/>
                  <a:gd name="T75" fmla="*/ 796 h 978"/>
                  <a:gd name="T76" fmla="*/ 388 w 1152"/>
                  <a:gd name="T77" fmla="*/ 817 h 978"/>
                  <a:gd name="T78" fmla="*/ 400 w 1152"/>
                  <a:gd name="T79" fmla="*/ 845 h 978"/>
                  <a:gd name="T80" fmla="*/ 225 w 1152"/>
                  <a:gd name="T81" fmla="*/ 978 h 978"/>
                  <a:gd name="T82" fmla="*/ 130 w 1152"/>
                  <a:gd name="T83" fmla="*/ 853 h 978"/>
                  <a:gd name="T84" fmla="*/ 142 w 1152"/>
                  <a:gd name="T85" fmla="*/ 840 h 978"/>
                  <a:gd name="T86" fmla="*/ 139 w 1152"/>
                  <a:gd name="T87" fmla="*/ 832 h 978"/>
                  <a:gd name="T88" fmla="*/ 111 w 1152"/>
                  <a:gd name="T89" fmla="*/ 794 h 978"/>
                  <a:gd name="T90" fmla="*/ 103 w 1152"/>
                  <a:gd name="T91" fmla="*/ 784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52" h="978">
                    <a:moveTo>
                      <a:pt x="103" y="784"/>
                    </a:moveTo>
                    <a:lnTo>
                      <a:pt x="138" y="757"/>
                    </a:lnTo>
                    <a:lnTo>
                      <a:pt x="182" y="814"/>
                    </a:lnTo>
                    <a:lnTo>
                      <a:pt x="228" y="780"/>
                    </a:lnTo>
                    <a:lnTo>
                      <a:pt x="185" y="723"/>
                    </a:lnTo>
                    <a:lnTo>
                      <a:pt x="200" y="710"/>
                    </a:lnTo>
                    <a:lnTo>
                      <a:pt x="245" y="767"/>
                    </a:lnTo>
                    <a:lnTo>
                      <a:pt x="290" y="733"/>
                    </a:lnTo>
                    <a:lnTo>
                      <a:pt x="247" y="675"/>
                    </a:lnTo>
                    <a:lnTo>
                      <a:pt x="103" y="784"/>
                    </a:lnTo>
                    <a:lnTo>
                      <a:pt x="21" y="815"/>
                    </a:lnTo>
                    <a:lnTo>
                      <a:pt x="0" y="787"/>
                    </a:lnTo>
                    <a:lnTo>
                      <a:pt x="943" y="77"/>
                    </a:lnTo>
                    <a:lnTo>
                      <a:pt x="928" y="57"/>
                    </a:lnTo>
                    <a:lnTo>
                      <a:pt x="995" y="7"/>
                    </a:lnTo>
                    <a:lnTo>
                      <a:pt x="1010" y="27"/>
                    </a:lnTo>
                    <a:lnTo>
                      <a:pt x="1031" y="12"/>
                    </a:lnTo>
                    <a:lnTo>
                      <a:pt x="1032" y="9"/>
                    </a:lnTo>
                    <a:lnTo>
                      <a:pt x="1043" y="3"/>
                    </a:lnTo>
                    <a:lnTo>
                      <a:pt x="1056" y="0"/>
                    </a:lnTo>
                    <a:lnTo>
                      <a:pt x="1065" y="3"/>
                    </a:lnTo>
                    <a:lnTo>
                      <a:pt x="1070" y="10"/>
                    </a:lnTo>
                    <a:lnTo>
                      <a:pt x="1096" y="44"/>
                    </a:lnTo>
                    <a:lnTo>
                      <a:pt x="1138" y="13"/>
                    </a:lnTo>
                    <a:lnTo>
                      <a:pt x="1140" y="70"/>
                    </a:lnTo>
                    <a:lnTo>
                      <a:pt x="1125" y="83"/>
                    </a:lnTo>
                    <a:lnTo>
                      <a:pt x="1147" y="112"/>
                    </a:lnTo>
                    <a:lnTo>
                      <a:pt x="1150" y="116"/>
                    </a:lnTo>
                    <a:lnTo>
                      <a:pt x="1152" y="130"/>
                    </a:lnTo>
                    <a:lnTo>
                      <a:pt x="1151" y="138"/>
                    </a:lnTo>
                    <a:lnTo>
                      <a:pt x="1140" y="146"/>
                    </a:lnTo>
                    <a:lnTo>
                      <a:pt x="506" y="623"/>
                    </a:lnTo>
                    <a:lnTo>
                      <a:pt x="528" y="651"/>
                    </a:lnTo>
                    <a:lnTo>
                      <a:pt x="450" y="710"/>
                    </a:lnTo>
                    <a:lnTo>
                      <a:pt x="435" y="722"/>
                    </a:lnTo>
                    <a:lnTo>
                      <a:pt x="413" y="746"/>
                    </a:lnTo>
                    <a:lnTo>
                      <a:pt x="394" y="775"/>
                    </a:lnTo>
                    <a:lnTo>
                      <a:pt x="388" y="796"/>
                    </a:lnTo>
                    <a:lnTo>
                      <a:pt x="388" y="817"/>
                    </a:lnTo>
                    <a:lnTo>
                      <a:pt x="400" y="845"/>
                    </a:lnTo>
                    <a:lnTo>
                      <a:pt x="225" y="978"/>
                    </a:lnTo>
                    <a:lnTo>
                      <a:pt x="130" y="853"/>
                    </a:lnTo>
                    <a:lnTo>
                      <a:pt x="142" y="840"/>
                    </a:lnTo>
                    <a:lnTo>
                      <a:pt x="139" y="832"/>
                    </a:lnTo>
                    <a:lnTo>
                      <a:pt x="111" y="794"/>
                    </a:lnTo>
                    <a:lnTo>
                      <a:pt x="103" y="7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90" name="Freeform 834">
                <a:extLst>
                  <a:ext uri="{FF2B5EF4-FFF2-40B4-BE49-F238E27FC236}">
                    <a16:creationId xmlns:a16="http://schemas.microsoft.com/office/drawing/2014/main" id="{3BF89608-A46B-4886-A37B-435502146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1935"/>
                <a:ext cx="384" cy="326"/>
              </a:xfrm>
              <a:custGeom>
                <a:avLst/>
                <a:gdLst>
                  <a:gd name="T0" fmla="*/ 103 w 1152"/>
                  <a:gd name="T1" fmla="*/ 784 h 978"/>
                  <a:gd name="T2" fmla="*/ 138 w 1152"/>
                  <a:gd name="T3" fmla="*/ 757 h 978"/>
                  <a:gd name="T4" fmla="*/ 182 w 1152"/>
                  <a:gd name="T5" fmla="*/ 814 h 978"/>
                  <a:gd name="T6" fmla="*/ 228 w 1152"/>
                  <a:gd name="T7" fmla="*/ 780 h 978"/>
                  <a:gd name="T8" fmla="*/ 185 w 1152"/>
                  <a:gd name="T9" fmla="*/ 723 h 978"/>
                  <a:gd name="T10" fmla="*/ 200 w 1152"/>
                  <a:gd name="T11" fmla="*/ 710 h 978"/>
                  <a:gd name="T12" fmla="*/ 245 w 1152"/>
                  <a:gd name="T13" fmla="*/ 767 h 978"/>
                  <a:gd name="T14" fmla="*/ 290 w 1152"/>
                  <a:gd name="T15" fmla="*/ 733 h 978"/>
                  <a:gd name="T16" fmla="*/ 247 w 1152"/>
                  <a:gd name="T17" fmla="*/ 675 h 978"/>
                  <a:gd name="T18" fmla="*/ 103 w 1152"/>
                  <a:gd name="T19" fmla="*/ 784 h 978"/>
                  <a:gd name="T20" fmla="*/ 21 w 1152"/>
                  <a:gd name="T21" fmla="*/ 815 h 978"/>
                  <a:gd name="T22" fmla="*/ 0 w 1152"/>
                  <a:gd name="T23" fmla="*/ 787 h 978"/>
                  <a:gd name="T24" fmla="*/ 943 w 1152"/>
                  <a:gd name="T25" fmla="*/ 77 h 978"/>
                  <a:gd name="T26" fmla="*/ 928 w 1152"/>
                  <a:gd name="T27" fmla="*/ 57 h 978"/>
                  <a:gd name="T28" fmla="*/ 995 w 1152"/>
                  <a:gd name="T29" fmla="*/ 7 h 978"/>
                  <a:gd name="T30" fmla="*/ 1010 w 1152"/>
                  <a:gd name="T31" fmla="*/ 27 h 978"/>
                  <a:gd name="T32" fmla="*/ 1031 w 1152"/>
                  <a:gd name="T33" fmla="*/ 12 h 978"/>
                  <a:gd name="T34" fmla="*/ 1032 w 1152"/>
                  <a:gd name="T35" fmla="*/ 9 h 978"/>
                  <a:gd name="T36" fmla="*/ 1043 w 1152"/>
                  <a:gd name="T37" fmla="*/ 3 h 978"/>
                  <a:gd name="T38" fmla="*/ 1056 w 1152"/>
                  <a:gd name="T39" fmla="*/ 0 h 978"/>
                  <a:gd name="T40" fmla="*/ 1065 w 1152"/>
                  <a:gd name="T41" fmla="*/ 3 h 978"/>
                  <a:gd name="T42" fmla="*/ 1070 w 1152"/>
                  <a:gd name="T43" fmla="*/ 10 h 978"/>
                  <a:gd name="T44" fmla="*/ 1096 w 1152"/>
                  <a:gd name="T45" fmla="*/ 44 h 978"/>
                  <a:gd name="T46" fmla="*/ 1138 w 1152"/>
                  <a:gd name="T47" fmla="*/ 13 h 978"/>
                  <a:gd name="T48" fmla="*/ 1140 w 1152"/>
                  <a:gd name="T49" fmla="*/ 70 h 978"/>
                  <a:gd name="T50" fmla="*/ 1125 w 1152"/>
                  <a:gd name="T51" fmla="*/ 83 h 978"/>
                  <a:gd name="T52" fmla="*/ 1147 w 1152"/>
                  <a:gd name="T53" fmla="*/ 112 h 978"/>
                  <a:gd name="T54" fmla="*/ 1150 w 1152"/>
                  <a:gd name="T55" fmla="*/ 116 h 978"/>
                  <a:gd name="T56" fmla="*/ 1152 w 1152"/>
                  <a:gd name="T57" fmla="*/ 130 h 978"/>
                  <a:gd name="T58" fmla="*/ 1151 w 1152"/>
                  <a:gd name="T59" fmla="*/ 138 h 978"/>
                  <a:gd name="T60" fmla="*/ 1140 w 1152"/>
                  <a:gd name="T61" fmla="*/ 146 h 978"/>
                  <a:gd name="T62" fmla="*/ 506 w 1152"/>
                  <a:gd name="T63" fmla="*/ 623 h 978"/>
                  <a:gd name="T64" fmla="*/ 528 w 1152"/>
                  <a:gd name="T65" fmla="*/ 651 h 978"/>
                  <a:gd name="T66" fmla="*/ 450 w 1152"/>
                  <a:gd name="T67" fmla="*/ 710 h 978"/>
                  <a:gd name="T68" fmla="*/ 435 w 1152"/>
                  <a:gd name="T69" fmla="*/ 722 h 978"/>
                  <a:gd name="T70" fmla="*/ 413 w 1152"/>
                  <a:gd name="T71" fmla="*/ 746 h 978"/>
                  <a:gd name="T72" fmla="*/ 394 w 1152"/>
                  <a:gd name="T73" fmla="*/ 775 h 978"/>
                  <a:gd name="T74" fmla="*/ 388 w 1152"/>
                  <a:gd name="T75" fmla="*/ 796 h 978"/>
                  <a:gd name="T76" fmla="*/ 388 w 1152"/>
                  <a:gd name="T77" fmla="*/ 817 h 978"/>
                  <a:gd name="T78" fmla="*/ 400 w 1152"/>
                  <a:gd name="T79" fmla="*/ 845 h 978"/>
                  <a:gd name="T80" fmla="*/ 225 w 1152"/>
                  <a:gd name="T81" fmla="*/ 978 h 978"/>
                  <a:gd name="T82" fmla="*/ 130 w 1152"/>
                  <a:gd name="T83" fmla="*/ 853 h 978"/>
                  <a:gd name="T84" fmla="*/ 142 w 1152"/>
                  <a:gd name="T85" fmla="*/ 840 h 978"/>
                  <a:gd name="T86" fmla="*/ 139 w 1152"/>
                  <a:gd name="T87" fmla="*/ 832 h 978"/>
                  <a:gd name="T88" fmla="*/ 111 w 1152"/>
                  <a:gd name="T89" fmla="*/ 794 h 978"/>
                  <a:gd name="T90" fmla="*/ 103 w 1152"/>
                  <a:gd name="T91" fmla="*/ 784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52" h="978">
                    <a:moveTo>
                      <a:pt x="103" y="784"/>
                    </a:moveTo>
                    <a:lnTo>
                      <a:pt x="138" y="757"/>
                    </a:lnTo>
                    <a:lnTo>
                      <a:pt x="182" y="814"/>
                    </a:lnTo>
                    <a:lnTo>
                      <a:pt x="228" y="780"/>
                    </a:lnTo>
                    <a:lnTo>
                      <a:pt x="185" y="723"/>
                    </a:lnTo>
                    <a:lnTo>
                      <a:pt x="200" y="710"/>
                    </a:lnTo>
                    <a:lnTo>
                      <a:pt x="245" y="767"/>
                    </a:lnTo>
                    <a:lnTo>
                      <a:pt x="290" y="733"/>
                    </a:lnTo>
                    <a:lnTo>
                      <a:pt x="247" y="675"/>
                    </a:lnTo>
                    <a:lnTo>
                      <a:pt x="103" y="784"/>
                    </a:lnTo>
                    <a:lnTo>
                      <a:pt x="21" y="815"/>
                    </a:lnTo>
                    <a:lnTo>
                      <a:pt x="0" y="787"/>
                    </a:lnTo>
                    <a:lnTo>
                      <a:pt x="943" y="77"/>
                    </a:lnTo>
                    <a:lnTo>
                      <a:pt x="928" y="57"/>
                    </a:lnTo>
                    <a:lnTo>
                      <a:pt x="995" y="7"/>
                    </a:lnTo>
                    <a:lnTo>
                      <a:pt x="1010" y="27"/>
                    </a:lnTo>
                    <a:lnTo>
                      <a:pt x="1031" y="12"/>
                    </a:lnTo>
                    <a:lnTo>
                      <a:pt x="1032" y="9"/>
                    </a:lnTo>
                    <a:lnTo>
                      <a:pt x="1043" y="3"/>
                    </a:lnTo>
                    <a:lnTo>
                      <a:pt x="1056" y="0"/>
                    </a:lnTo>
                    <a:lnTo>
                      <a:pt x="1065" y="3"/>
                    </a:lnTo>
                    <a:lnTo>
                      <a:pt x="1070" y="10"/>
                    </a:lnTo>
                    <a:lnTo>
                      <a:pt x="1096" y="44"/>
                    </a:lnTo>
                    <a:lnTo>
                      <a:pt x="1138" y="13"/>
                    </a:lnTo>
                    <a:lnTo>
                      <a:pt x="1140" y="70"/>
                    </a:lnTo>
                    <a:lnTo>
                      <a:pt x="1125" y="83"/>
                    </a:lnTo>
                    <a:lnTo>
                      <a:pt x="1147" y="112"/>
                    </a:lnTo>
                    <a:lnTo>
                      <a:pt x="1150" y="116"/>
                    </a:lnTo>
                    <a:lnTo>
                      <a:pt x="1152" y="130"/>
                    </a:lnTo>
                    <a:lnTo>
                      <a:pt x="1151" y="138"/>
                    </a:lnTo>
                    <a:lnTo>
                      <a:pt x="1140" y="146"/>
                    </a:lnTo>
                    <a:lnTo>
                      <a:pt x="506" y="623"/>
                    </a:lnTo>
                    <a:lnTo>
                      <a:pt x="528" y="651"/>
                    </a:lnTo>
                    <a:lnTo>
                      <a:pt x="450" y="710"/>
                    </a:lnTo>
                    <a:lnTo>
                      <a:pt x="435" y="722"/>
                    </a:lnTo>
                    <a:lnTo>
                      <a:pt x="413" y="746"/>
                    </a:lnTo>
                    <a:lnTo>
                      <a:pt x="394" y="775"/>
                    </a:lnTo>
                    <a:lnTo>
                      <a:pt x="388" y="796"/>
                    </a:lnTo>
                    <a:lnTo>
                      <a:pt x="388" y="817"/>
                    </a:lnTo>
                    <a:lnTo>
                      <a:pt x="400" y="845"/>
                    </a:lnTo>
                    <a:lnTo>
                      <a:pt x="225" y="978"/>
                    </a:lnTo>
                    <a:lnTo>
                      <a:pt x="130" y="853"/>
                    </a:lnTo>
                    <a:lnTo>
                      <a:pt x="142" y="840"/>
                    </a:lnTo>
                    <a:lnTo>
                      <a:pt x="139" y="832"/>
                    </a:lnTo>
                    <a:lnTo>
                      <a:pt x="111" y="794"/>
                    </a:lnTo>
                    <a:lnTo>
                      <a:pt x="103" y="784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91" name="Freeform 835">
                <a:extLst>
                  <a:ext uri="{FF2B5EF4-FFF2-40B4-BE49-F238E27FC236}">
                    <a16:creationId xmlns:a16="http://schemas.microsoft.com/office/drawing/2014/main" id="{81F42689-2BB3-4A63-8D99-571885D21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7" y="2169"/>
                <a:ext cx="43" cy="39"/>
              </a:xfrm>
              <a:custGeom>
                <a:avLst/>
                <a:gdLst>
                  <a:gd name="T0" fmla="*/ 121 w 129"/>
                  <a:gd name="T1" fmla="*/ 17 h 117"/>
                  <a:gd name="T2" fmla="*/ 113 w 129"/>
                  <a:gd name="T3" fmla="*/ 9 h 117"/>
                  <a:gd name="T4" fmla="*/ 103 w 129"/>
                  <a:gd name="T5" fmla="*/ 4 h 117"/>
                  <a:gd name="T6" fmla="*/ 92 w 129"/>
                  <a:gd name="T7" fmla="*/ 0 h 117"/>
                  <a:gd name="T8" fmla="*/ 79 w 129"/>
                  <a:gd name="T9" fmla="*/ 0 h 117"/>
                  <a:gd name="T10" fmla="*/ 66 w 129"/>
                  <a:gd name="T11" fmla="*/ 1 h 117"/>
                  <a:gd name="T12" fmla="*/ 52 w 129"/>
                  <a:gd name="T13" fmla="*/ 7 h 117"/>
                  <a:gd name="T14" fmla="*/ 40 w 129"/>
                  <a:gd name="T15" fmla="*/ 13 h 117"/>
                  <a:gd name="T16" fmla="*/ 28 w 129"/>
                  <a:gd name="T17" fmla="*/ 22 h 117"/>
                  <a:gd name="T18" fmla="*/ 18 w 129"/>
                  <a:gd name="T19" fmla="*/ 33 h 117"/>
                  <a:gd name="T20" fmla="*/ 10 w 129"/>
                  <a:gd name="T21" fmla="*/ 44 h 117"/>
                  <a:gd name="T22" fmla="*/ 4 w 129"/>
                  <a:gd name="T23" fmla="*/ 56 h 117"/>
                  <a:gd name="T24" fmla="*/ 1 w 129"/>
                  <a:gd name="T25" fmla="*/ 69 h 117"/>
                  <a:gd name="T26" fmla="*/ 0 w 129"/>
                  <a:gd name="T27" fmla="*/ 81 h 117"/>
                  <a:gd name="T28" fmla="*/ 2 w 129"/>
                  <a:gd name="T29" fmla="*/ 91 h 117"/>
                  <a:gd name="T30" fmla="*/ 7 w 129"/>
                  <a:gd name="T31" fmla="*/ 102 h 117"/>
                  <a:gd name="T32" fmla="*/ 15 w 129"/>
                  <a:gd name="T33" fmla="*/ 109 h 117"/>
                  <a:gd name="T34" fmla="*/ 26 w 129"/>
                  <a:gd name="T35" fmla="*/ 115 h 117"/>
                  <a:gd name="T36" fmla="*/ 36 w 129"/>
                  <a:gd name="T37" fmla="*/ 117 h 117"/>
                  <a:gd name="T38" fmla="*/ 49 w 129"/>
                  <a:gd name="T39" fmla="*/ 117 h 117"/>
                  <a:gd name="T40" fmla="*/ 63 w 129"/>
                  <a:gd name="T41" fmla="*/ 116 h 117"/>
                  <a:gd name="T42" fmla="*/ 76 w 129"/>
                  <a:gd name="T43" fmla="*/ 111 h 117"/>
                  <a:gd name="T44" fmla="*/ 90 w 129"/>
                  <a:gd name="T45" fmla="*/ 105 h 117"/>
                  <a:gd name="T46" fmla="*/ 101 w 129"/>
                  <a:gd name="T47" fmla="*/ 96 h 117"/>
                  <a:gd name="T48" fmla="*/ 110 w 129"/>
                  <a:gd name="T49" fmla="*/ 86 h 117"/>
                  <a:gd name="T50" fmla="*/ 118 w 129"/>
                  <a:gd name="T51" fmla="*/ 74 h 117"/>
                  <a:gd name="T52" fmla="*/ 125 w 129"/>
                  <a:gd name="T53" fmla="*/ 61 h 117"/>
                  <a:gd name="T54" fmla="*/ 127 w 129"/>
                  <a:gd name="T55" fmla="*/ 50 h 117"/>
                  <a:gd name="T56" fmla="*/ 129 w 129"/>
                  <a:gd name="T57" fmla="*/ 38 h 117"/>
                  <a:gd name="T58" fmla="*/ 126 w 129"/>
                  <a:gd name="T59" fmla="*/ 26 h 117"/>
                  <a:gd name="T60" fmla="*/ 121 w 129"/>
                  <a:gd name="T61" fmla="*/ 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9" h="117">
                    <a:moveTo>
                      <a:pt x="121" y="17"/>
                    </a:moveTo>
                    <a:lnTo>
                      <a:pt x="113" y="9"/>
                    </a:lnTo>
                    <a:lnTo>
                      <a:pt x="103" y="4"/>
                    </a:lnTo>
                    <a:lnTo>
                      <a:pt x="92" y="0"/>
                    </a:lnTo>
                    <a:lnTo>
                      <a:pt x="79" y="0"/>
                    </a:lnTo>
                    <a:lnTo>
                      <a:pt x="66" y="1"/>
                    </a:lnTo>
                    <a:lnTo>
                      <a:pt x="52" y="7"/>
                    </a:lnTo>
                    <a:lnTo>
                      <a:pt x="40" y="13"/>
                    </a:lnTo>
                    <a:lnTo>
                      <a:pt x="28" y="22"/>
                    </a:lnTo>
                    <a:lnTo>
                      <a:pt x="18" y="33"/>
                    </a:lnTo>
                    <a:lnTo>
                      <a:pt x="10" y="44"/>
                    </a:lnTo>
                    <a:lnTo>
                      <a:pt x="4" y="56"/>
                    </a:lnTo>
                    <a:lnTo>
                      <a:pt x="1" y="69"/>
                    </a:lnTo>
                    <a:lnTo>
                      <a:pt x="0" y="81"/>
                    </a:lnTo>
                    <a:lnTo>
                      <a:pt x="2" y="91"/>
                    </a:lnTo>
                    <a:lnTo>
                      <a:pt x="7" y="102"/>
                    </a:lnTo>
                    <a:lnTo>
                      <a:pt x="15" y="109"/>
                    </a:lnTo>
                    <a:lnTo>
                      <a:pt x="26" y="115"/>
                    </a:lnTo>
                    <a:lnTo>
                      <a:pt x="36" y="117"/>
                    </a:lnTo>
                    <a:lnTo>
                      <a:pt x="49" y="117"/>
                    </a:lnTo>
                    <a:lnTo>
                      <a:pt x="63" y="116"/>
                    </a:lnTo>
                    <a:lnTo>
                      <a:pt x="76" y="111"/>
                    </a:lnTo>
                    <a:lnTo>
                      <a:pt x="90" y="105"/>
                    </a:lnTo>
                    <a:lnTo>
                      <a:pt x="101" y="96"/>
                    </a:lnTo>
                    <a:lnTo>
                      <a:pt x="110" y="86"/>
                    </a:lnTo>
                    <a:lnTo>
                      <a:pt x="118" y="74"/>
                    </a:lnTo>
                    <a:lnTo>
                      <a:pt x="125" y="61"/>
                    </a:lnTo>
                    <a:lnTo>
                      <a:pt x="127" y="50"/>
                    </a:lnTo>
                    <a:lnTo>
                      <a:pt x="129" y="38"/>
                    </a:lnTo>
                    <a:lnTo>
                      <a:pt x="126" y="26"/>
                    </a:lnTo>
                    <a:lnTo>
                      <a:pt x="121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92" name="Freeform 836">
                <a:extLst>
                  <a:ext uri="{FF2B5EF4-FFF2-40B4-BE49-F238E27FC236}">
                    <a16:creationId xmlns:a16="http://schemas.microsoft.com/office/drawing/2014/main" id="{CD5C2EAB-3E0F-437F-B664-B4ECCC8DE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7" y="2169"/>
                <a:ext cx="43" cy="39"/>
              </a:xfrm>
              <a:custGeom>
                <a:avLst/>
                <a:gdLst>
                  <a:gd name="T0" fmla="*/ 121 w 129"/>
                  <a:gd name="T1" fmla="*/ 17 h 117"/>
                  <a:gd name="T2" fmla="*/ 113 w 129"/>
                  <a:gd name="T3" fmla="*/ 9 h 117"/>
                  <a:gd name="T4" fmla="*/ 103 w 129"/>
                  <a:gd name="T5" fmla="*/ 4 h 117"/>
                  <a:gd name="T6" fmla="*/ 92 w 129"/>
                  <a:gd name="T7" fmla="*/ 0 h 117"/>
                  <a:gd name="T8" fmla="*/ 79 w 129"/>
                  <a:gd name="T9" fmla="*/ 0 h 117"/>
                  <a:gd name="T10" fmla="*/ 66 w 129"/>
                  <a:gd name="T11" fmla="*/ 1 h 117"/>
                  <a:gd name="T12" fmla="*/ 52 w 129"/>
                  <a:gd name="T13" fmla="*/ 7 h 117"/>
                  <a:gd name="T14" fmla="*/ 40 w 129"/>
                  <a:gd name="T15" fmla="*/ 13 h 117"/>
                  <a:gd name="T16" fmla="*/ 28 w 129"/>
                  <a:gd name="T17" fmla="*/ 22 h 117"/>
                  <a:gd name="T18" fmla="*/ 18 w 129"/>
                  <a:gd name="T19" fmla="*/ 33 h 117"/>
                  <a:gd name="T20" fmla="*/ 10 w 129"/>
                  <a:gd name="T21" fmla="*/ 44 h 117"/>
                  <a:gd name="T22" fmla="*/ 4 w 129"/>
                  <a:gd name="T23" fmla="*/ 56 h 117"/>
                  <a:gd name="T24" fmla="*/ 1 w 129"/>
                  <a:gd name="T25" fmla="*/ 69 h 117"/>
                  <a:gd name="T26" fmla="*/ 0 w 129"/>
                  <a:gd name="T27" fmla="*/ 81 h 117"/>
                  <a:gd name="T28" fmla="*/ 2 w 129"/>
                  <a:gd name="T29" fmla="*/ 91 h 117"/>
                  <a:gd name="T30" fmla="*/ 7 w 129"/>
                  <a:gd name="T31" fmla="*/ 102 h 117"/>
                  <a:gd name="T32" fmla="*/ 15 w 129"/>
                  <a:gd name="T33" fmla="*/ 109 h 117"/>
                  <a:gd name="T34" fmla="*/ 26 w 129"/>
                  <a:gd name="T35" fmla="*/ 115 h 117"/>
                  <a:gd name="T36" fmla="*/ 36 w 129"/>
                  <a:gd name="T37" fmla="*/ 117 h 117"/>
                  <a:gd name="T38" fmla="*/ 49 w 129"/>
                  <a:gd name="T39" fmla="*/ 117 h 117"/>
                  <a:gd name="T40" fmla="*/ 63 w 129"/>
                  <a:gd name="T41" fmla="*/ 116 h 117"/>
                  <a:gd name="T42" fmla="*/ 76 w 129"/>
                  <a:gd name="T43" fmla="*/ 111 h 117"/>
                  <a:gd name="T44" fmla="*/ 90 w 129"/>
                  <a:gd name="T45" fmla="*/ 105 h 117"/>
                  <a:gd name="T46" fmla="*/ 101 w 129"/>
                  <a:gd name="T47" fmla="*/ 96 h 117"/>
                  <a:gd name="T48" fmla="*/ 110 w 129"/>
                  <a:gd name="T49" fmla="*/ 86 h 117"/>
                  <a:gd name="T50" fmla="*/ 118 w 129"/>
                  <a:gd name="T51" fmla="*/ 74 h 117"/>
                  <a:gd name="T52" fmla="*/ 125 w 129"/>
                  <a:gd name="T53" fmla="*/ 61 h 117"/>
                  <a:gd name="T54" fmla="*/ 127 w 129"/>
                  <a:gd name="T55" fmla="*/ 50 h 117"/>
                  <a:gd name="T56" fmla="*/ 129 w 129"/>
                  <a:gd name="T57" fmla="*/ 38 h 117"/>
                  <a:gd name="T58" fmla="*/ 126 w 129"/>
                  <a:gd name="T59" fmla="*/ 26 h 117"/>
                  <a:gd name="T60" fmla="*/ 121 w 129"/>
                  <a:gd name="T61" fmla="*/ 17 h 117"/>
                  <a:gd name="T62" fmla="*/ 121 w 129"/>
                  <a:gd name="T63" fmla="*/ 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9" h="117">
                    <a:moveTo>
                      <a:pt x="121" y="17"/>
                    </a:moveTo>
                    <a:lnTo>
                      <a:pt x="113" y="9"/>
                    </a:lnTo>
                    <a:lnTo>
                      <a:pt x="103" y="4"/>
                    </a:lnTo>
                    <a:lnTo>
                      <a:pt x="92" y="0"/>
                    </a:lnTo>
                    <a:lnTo>
                      <a:pt x="79" y="0"/>
                    </a:lnTo>
                    <a:lnTo>
                      <a:pt x="66" y="1"/>
                    </a:lnTo>
                    <a:lnTo>
                      <a:pt x="52" y="7"/>
                    </a:lnTo>
                    <a:lnTo>
                      <a:pt x="40" y="13"/>
                    </a:lnTo>
                    <a:lnTo>
                      <a:pt x="28" y="22"/>
                    </a:lnTo>
                    <a:lnTo>
                      <a:pt x="18" y="33"/>
                    </a:lnTo>
                    <a:lnTo>
                      <a:pt x="10" y="44"/>
                    </a:lnTo>
                    <a:lnTo>
                      <a:pt x="4" y="56"/>
                    </a:lnTo>
                    <a:lnTo>
                      <a:pt x="1" y="69"/>
                    </a:lnTo>
                    <a:lnTo>
                      <a:pt x="0" y="81"/>
                    </a:lnTo>
                    <a:lnTo>
                      <a:pt x="2" y="91"/>
                    </a:lnTo>
                    <a:lnTo>
                      <a:pt x="7" y="102"/>
                    </a:lnTo>
                    <a:lnTo>
                      <a:pt x="15" y="109"/>
                    </a:lnTo>
                    <a:lnTo>
                      <a:pt x="26" y="115"/>
                    </a:lnTo>
                    <a:lnTo>
                      <a:pt x="36" y="117"/>
                    </a:lnTo>
                    <a:lnTo>
                      <a:pt x="49" y="117"/>
                    </a:lnTo>
                    <a:lnTo>
                      <a:pt x="63" y="116"/>
                    </a:lnTo>
                    <a:lnTo>
                      <a:pt x="76" y="111"/>
                    </a:lnTo>
                    <a:lnTo>
                      <a:pt x="90" y="105"/>
                    </a:lnTo>
                    <a:lnTo>
                      <a:pt x="101" y="96"/>
                    </a:lnTo>
                    <a:lnTo>
                      <a:pt x="110" y="86"/>
                    </a:lnTo>
                    <a:lnTo>
                      <a:pt x="118" y="74"/>
                    </a:lnTo>
                    <a:lnTo>
                      <a:pt x="125" y="61"/>
                    </a:lnTo>
                    <a:lnTo>
                      <a:pt x="127" y="50"/>
                    </a:lnTo>
                    <a:lnTo>
                      <a:pt x="129" y="38"/>
                    </a:lnTo>
                    <a:lnTo>
                      <a:pt x="126" y="26"/>
                    </a:lnTo>
                    <a:lnTo>
                      <a:pt x="121" y="17"/>
                    </a:lnTo>
                    <a:lnTo>
                      <a:pt x="121" y="17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93" name="Freeform 837">
                <a:extLst>
                  <a:ext uri="{FF2B5EF4-FFF2-40B4-BE49-F238E27FC236}">
                    <a16:creationId xmlns:a16="http://schemas.microsoft.com/office/drawing/2014/main" id="{794D374D-5208-44D2-AA25-51FE3D832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1" y="2128"/>
                <a:ext cx="43" cy="39"/>
              </a:xfrm>
              <a:custGeom>
                <a:avLst/>
                <a:gdLst>
                  <a:gd name="T0" fmla="*/ 122 w 129"/>
                  <a:gd name="T1" fmla="*/ 16 h 117"/>
                  <a:gd name="T2" fmla="*/ 114 w 129"/>
                  <a:gd name="T3" fmla="*/ 8 h 117"/>
                  <a:gd name="T4" fmla="*/ 105 w 129"/>
                  <a:gd name="T5" fmla="*/ 3 h 117"/>
                  <a:gd name="T6" fmla="*/ 93 w 129"/>
                  <a:gd name="T7" fmla="*/ 0 h 117"/>
                  <a:gd name="T8" fmla="*/ 80 w 129"/>
                  <a:gd name="T9" fmla="*/ 0 h 117"/>
                  <a:gd name="T10" fmla="*/ 67 w 129"/>
                  <a:gd name="T11" fmla="*/ 1 h 117"/>
                  <a:gd name="T12" fmla="*/ 54 w 129"/>
                  <a:gd name="T13" fmla="*/ 5 h 117"/>
                  <a:gd name="T14" fmla="*/ 41 w 129"/>
                  <a:gd name="T15" fmla="*/ 13 h 117"/>
                  <a:gd name="T16" fmla="*/ 29 w 129"/>
                  <a:gd name="T17" fmla="*/ 22 h 117"/>
                  <a:gd name="T18" fmla="*/ 19 w 129"/>
                  <a:gd name="T19" fmla="*/ 32 h 117"/>
                  <a:gd name="T20" fmla="*/ 10 w 129"/>
                  <a:gd name="T21" fmla="*/ 44 h 117"/>
                  <a:gd name="T22" fmla="*/ 4 w 129"/>
                  <a:gd name="T23" fmla="*/ 56 h 117"/>
                  <a:gd name="T24" fmla="*/ 0 w 129"/>
                  <a:gd name="T25" fmla="*/ 69 h 117"/>
                  <a:gd name="T26" fmla="*/ 0 w 129"/>
                  <a:gd name="T27" fmla="*/ 81 h 117"/>
                  <a:gd name="T28" fmla="*/ 3 w 129"/>
                  <a:gd name="T29" fmla="*/ 92 h 117"/>
                  <a:gd name="T30" fmla="*/ 7 w 129"/>
                  <a:gd name="T31" fmla="*/ 101 h 117"/>
                  <a:gd name="T32" fmla="*/ 16 w 129"/>
                  <a:gd name="T33" fmla="*/ 109 h 117"/>
                  <a:gd name="T34" fmla="*/ 25 w 129"/>
                  <a:gd name="T35" fmla="*/ 114 h 117"/>
                  <a:gd name="T36" fmla="*/ 37 w 129"/>
                  <a:gd name="T37" fmla="*/ 117 h 117"/>
                  <a:gd name="T38" fmla="*/ 50 w 129"/>
                  <a:gd name="T39" fmla="*/ 117 h 117"/>
                  <a:gd name="T40" fmla="*/ 63 w 129"/>
                  <a:gd name="T41" fmla="*/ 116 h 117"/>
                  <a:gd name="T42" fmla="*/ 76 w 129"/>
                  <a:gd name="T43" fmla="*/ 110 h 117"/>
                  <a:gd name="T44" fmla="*/ 89 w 129"/>
                  <a:gd name="T45" fmla="*/ 104 h 117"/>
                  <a:gd name="T46" fmla="*/ 101 w 129"/>
                  <a:gd name="T47" fmla="*/ 96 h 117"/>
                  <a:gd name="T48" fmla="*/ 111 w 129"/>
                  <a:gd name="T49" fmla="*/ 84 h 117"/>
                  <a:gd name="T50" fmla="*/ 120 w 129"/>
                  <a:gd name="T51" fmla="*/ 73 h 117"/>
                  <a:gd name="T52" fmla="*/ 125 w 129"/>
                  <a:gd name="T53" fmla="*/ 61 h 117"/>
                  <a:gd name="T54" fmla="*/ 129 w 129"/>
                  <a:gd name="T55" fmla="*/ 49 h 117"/>
                  <a:gd name="T56" fmla="*/ 129 w 129"/>
                  <a:gd name="T57" fmla="*/ 38 h 117"/>
                  <a:gd name="T58" fmla="*/ 128 w 129"/>
                  <a:gd name="T59" fmla="*/ 26 h 117"/>
                  <a:gd name="T60" fmla="*/ 123 w 129"/>
                  <a:gd name="T61" fmla="*/ 17 h 117"/>
                  <a:gd name="T62" fmla="*/ 122 w 129"/>
                  <a:gd name="T63" fmla="*/ 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9" h="117">
                    <a:moveTo>
                      <a:pt x="122" y="16"/>
                    </a:moveTo>
                    <a:lnTo>
                      <a:pt x="114" y="8"/>
                    </a:lnTo>
                    <a:lnTo>
                      <a:pt x="105" y="3"/>
                    </a:lnTo>
                    <a:lnTo>
                      <a:pt x="93" y="0"/>
                    </a:lnTo>
                    <a:lnTo>
                      <a:pt x="80" y="0"/>
                    </a:lnTo>
                    <a:lnTo>
                      <a:pt x="67" y="1"/>
                    </a:lnTo>
                    <a:lnTo>
                      <a:pt x="54" y="5"/>
                    </a:lnTo>
                    <a:lnTo>
                      <a:pt x="41" y="13"/>
                    </a:lnTo>
                    <a:lnTo>
                      <a:pt x="29" y="22"/>
                    </a:lnTo>
                    <a:lnTo>
                      <a:pt x="19" y="32"/>
                    </a:lnTo>
                    <a:lnTo>
                      <a:pt x="10" y="44"/>
                    </a:lnTo>
                    <a:lnTo>
                      <a:pt x="4" y="56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3" y="92"/>
                    </a:lnTo>
                    <a:lnTo>
                      <a:pt x="7" y="101"/>
                    </a:lnTo>
                    <a:lnTo>
                      <a:pt x="16" y="109"/>
                    </a:lnTo>
                    <a:lnTo>
                      <a:pt x="25" y="114"/>
                    </a:lnTo>
                    <a:lnTo>
                      <a:pt x="37" y="117"/>
                    </a:lnTo>
                    <a:lnTo>
                      <a:pt x="50" y="117"/>
                    </a:lnTo>
                    <a:lnTo>
                      <a:pt x="63" y="116"/>
                    </a:lnTo>
                    <a:lnTo>
                      <a:pt x="76" y="110"/>
                    </a:lnTo>
                    <a:lnTo>
                      <a:pt x="89" y="104"/>
                    </a:lnTo>
                    <a:lnTo>
                      <a:pt x="101" y="96"/>
                    </a:lnTo>
                    <a:lnTo>
                      <a:pt x="111" y="84"/>
                    </a:lnTo>
                    <a:lnTo>
                      <a:pt x="120" y="73"/>
                    </a:lnTo>
                    <a:lnTo>
                      <a:pt x="125" y="61"/>
                    </a:lnTo>
                    <a:lnTo>
                      <a:pt x="129" y="49"/>
                    </a:lnTo>
                    <a:lnTo>
                      <a:pt x="129" y="38"/>
                    </a:lnTo>
                    <a:lnTo>
                      <a:pt x="128" y="26"/>
                    </a:lnTo>
                    <a:lnTo>
                      <a:pt x="123" y="17"/>
                    </a:lnTo>
                    <a:lnTo>
                      <a:pt x="122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94" name="Freeform 838">
                <a:extLst>
                  <a:ext uri="{FF2B5EF4-FFF2-40B4-BE49-F238E27FC236}">
                    <a16:creationId xmlns:a16="http://schemas.microsoft.com/office/drawing/2014/main" id="{1E7CDF20-9FB0-419E-8A53-F621049B98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1" y="2128"/>
                <a:ext cx="43" cy="39"/>
              </a:xfrm>
              <a:custGeom>
                <a:avLst/>
                <a:gdLst>
                  <a:gd name="T0" fmla="*/ 122 w 129"/>
                  <a:gd name="T1" fmla="*/ 16 h 117"/>
                  <a:gd name="T2" fmla="*/ 114 w 129"/>
                  <a:gd name="T3" fmla="*/ 8 h 117"/>
                  <a:gd name="T4" fmla="*/ 105 w 129"/>
                  <a:gd name="T5" fmla="*/ 3 h 117"/>
                  <a:gd name="T6" fmla="*/ 93 w 129"/>
                  <a:gd name="T7" fmla="*/ 0 h 117"/>
                  <a:gd name="T8" fmla="*/ 80 w 129"/>
                  <a:gd name="T9" fmla="*/ 0 h 117"/>
                  <a:gd name="T10" fmla="*/ 67 w 129"/>
                  <a:gd name="T11" fmla="*/ 1 h 117"/>
                  <a:gd name="T12" fmla="*/ 54 w 129"/>
                  <a:gd name="T13" fmla="*/ 5 h 117"/>
                  <a:gd name="T14" fmla="*/ 41 w 129"/>
                  <a:gd name="T15" fmla="*/ 13 h 117"/>
                  <a:gd name="T16" fmla="*/ 29 w 129"/>
                  <a:gd name="T17" fmla="*/ 22 h 117"/>
                  <a:gd name="T18" fmla="*/ 19 w 129"/>
                  <a:gd name="T19" fmla="*/ 32 h 117"/>
                  <a:gd name="T20" fmla="*/ 10 w 129"/>
                  <a:gd name="T21" fmla="*/ 44 h 117"/>
                  <a:gd name="T22" fmla="*/ 4 w 129"/>
                  <a:gd name="T23" fmla="*/ 56 h 117"/>
                  <a:gd name="T24" fmla="*/ 0 w 129"/>
                  <a:gd name="T25" fmla="*/ 69 h 117"/>
                  <a:gd name="T26" fmla="*/ 0 w 129"/>
                  <a:gd name="T27" fmla="*/ 81 h 117"/>
                  <a:gd name="T28" fmla="*/ 3 w 129"/>
                  <a:gd name="T29" fmla="*/ 92 h 117"/>
                  <a:gd name="T30" fmla="*/ 7 w 129"/>
                  <a:gd name="T31" fmla="*/ 101 h 117"/>
                  <a:gd name="T32" fmla="*/ 16 w 129"/>
                  <a:gd name="T33" fmla="*/ 109 h 117"/>
                  <a:gd name="T34" fmla="*/ 25 w 129"/>
                  <a:gd name="T35" fmla="*/ 114 h 117"/>
                  <a:gd name="T36" fmla="*/ 37 w 129"/>
                  <a:gd name="T37" fmla="*/ 117 h 117"/>
                  <a:gd name="T38" fmla="*/ 50 w 129"/>
                  <a:gd name="T39" fmla="*/ 117 h 117"/>
                  <a:gd name="T40" fmla="*/ 63 w 129"/>
                  <a:gd name="T41" fmla="*/ 116 h 117"/>
                  <a:gd name="T42" fmla="*/ 76 w 129"/>
                  <a:gd name="T43" fmla="*/ 110 h 117"/>
                  <a:gd name="T44" fmla="*/ 89 w 129"/>
                  <a:gd name="T45" fmla="*/ 104 h 117"/>
                  <a:gd name="T46" fmla="*/ 101 w 129"/>
                  <a:gd name="T47" fmla="*/ 96 h 117"/>
                  <a:gd name="T48" fmla="*/ 111 w 129"/>
                  <a:gd name="T49" fmla="*/ 84 h 117"/>
                  <a:gd name="T50" fmla="*/ 120 w 129"/>
                  <a:gd name="T51" fmla="*/ 73 h 117"/>
                  <a:gd name="T52" fmla="*/ 125 w 129"/>
                  <a:gd name="T53" fmla="*/ 61 h 117"/>
                  <a:gd name="T54" fmla="*/ 129 w 129"/>
                  <a:gd name="T55" fmla="*/ 49 h 117"/>
                  <a:gd name="T56" fmla="*/ 129 w 129"/>
                  <a:gd name="T57" fmla="*/ 38 h 117"/>
                  <a:gd name="T58" fmla="*/ 128 w 129"/>
                  <a:gd name="T59" fmla="*/ 26 h 117"/>
                  <a:gd name="T60" fmla="*/ 123 w 129"/>
                  <a:gd name="T61" fmla="*/ 17 h 117"/>
                  <a:gd name="T62" fmla="*/ 122 w 129"/>
                  <a:gd name="T63" fmla="*/ 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9" h="117">
                    <a:moveTo>
                      <a:pt x="122" y="16"/>
                    </a:moveTo>
                    <a:lnTo>
                      <a:pt x="114" y="8"/>
                    </a:lnTo>
                    <a:lnTo>
                      <a:pt x="105" y="3"/>
                    </a:lnTo>
                    <a:lnTo>
                      <a:pt x="93" y="0"/>
                    </a:lnTo>
                    <a:lnTo>
                      <a:pt x="80" y="0"/>
                    </a:lnTo>
                    <a:lnTo>
                      <a:pt x="67" y="1"/>
                    </a:lnTo>
                    <a:lnTo>
                      <a:pt x="54" y="5"/>
                    </a:lnTo>
                    <a:lnTo>
                      <a:pt x="41" y="13"/>
                    </a:lnTo>
                    <a:lnTo>
                      <a:pt x="29" y="22"/>
                    </a:lnTo>
                    <a:lnTo>
                      <a:pt x="19" y="32"/>
                    </a:lnTo>
                    <a:lnTo>
                      <a:pt x="10" y="44"/>
                    </a:lnTo>
                    <a:lnTo>
                      <a:pt x="4" y="56"/>
                    </a:lnTo>
                    <a:lnTo>
                      <a:pt x="0" y="69"/>
                    </a:lnTo>
                    <a:lnTo>
                      <a:pt x="0" y="81"/>
                    </a:lnTo>
                    <a:lnTo>
                      <a:pt x="3" y="92"/>
                    </a:lnTo>
                    <a:lnTo>
                      <a:pt x="7" y="101"/>
                    </a:lnTo>
                    <a:lnTo>
                      <a:pt x="16" y="109"/>
                    </a:lnTo>
                    <a:lnTo>
                      <a:pt x="25" y="114"/>
                    </a:lnTo>
                    <a:lnTo>
                      <a:pt x="37" y="117"/>
                    </a:lnTo>
                    <a:lnTo>
                      <a:pt x="50" y="117"/>
                    </a:lnTo>
                    <a:lnTo>
                      <a:pt x="63" y="116"/>
                    </a:lnTo>
                    <a:lnTo>
                      <a:pt x="76" y="110"/>
                    </a:lnTo>
                    <a:lnTo>
                      <a:pt x="89" y="104"/>
                    </a:lnTo>
                    <a:lnTo>
                      <a:pt x="101" y="96"/>
                    </a:lnTo>
                    <a:lnTo>
                      <a:pt x="111" y="84"/>
                    </a:lnTo>
                    <a:lnTo>
                      <a:pt x="120" y="73"/>
                    </a:lnTo>
                    <a:lnTo>
                      <a:pt x="125" y="61"/>
                    </a:lnTo>
                    <a:lnTo>
                      <a:pt x="129" y="49"/>
                    </a:lnTo>
                    <a:lnTo>
                      <a:pt x="129" y="38"/>
                    </a:lnTo>
                    <a:lnTo>
                      <a:pt x="128" y="26"/>
                    </a:lnTo>
                    <a:lnTo>
                      <a:pt x="123" y="17"/>
                    </a:lnTo>
                    <a:lnTo>
                      <a:pt x="122" y="16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95" name="Freeform 839">
                <a:extLst>
                  <a:ext uri="{FF2B5EF4-FFF2-40B4-BE49-F238E27FC236}">
                    <a16:creationId xmlns:a16="http://schemas.microsoft.com/office/drawing/2014/main" id="{97598A67-C3F1-4870-84D2-1F9EF0A05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5" y="2088"/>
                <a:ext cx="43" cy="39"/>
              </a:xfrm>
              <a:custGeom>
                <a:avLst/>
                <a:gdLst>
                  <a:gd name="T0" fmla="*/ 120 w 128"/>
                  <a:gd name="T1" fmla="*/ 17 h 117"/>
                  <a:gd name="T2" fmla="*/ 112 w 128"/>
                  <a:gd name="T3" fmla="*/ 9 h 117"/>
                  <a:gd name="T4" fmla="*/ 103 w 128"/>
                  <a:gd name="T5" fmla="*/ 4 h 117"/>
                  <a:gd name="T6" fmla="*/ 91 w 128"/>
                  <a:gd name="T7" fmla="*/ 1 h 117"/>
                  <a:gd name="T8" fmla="*/ 78 w 128"/>
                  <a:gd name="T9" fmla="*/ 0 h 117"/>
                  <a:gd name="T10" fmla="*/ 65 w 128"/>
                  <a:gd name="T11" fmla="*/ 2 h 117"/>
                  <a:gd name="T12" fmla="*/ 51 w 128"/>
                  <a:gd name="T13" fmla="*/ 6 h 117"/>
                  <a:gd name="T14" fmla="*/ 39 w 128"/>
                  <a:gd name="T15" fmla="*/ 14 h 117"/>
                  <a:gd name="T16" fmla="*/ 28 w 128"/>
                  <a:gd name="T17" fmla="*/ 22 h 117"/>
                  <a:gd name="T18" fmla="*/ 17 w 128"/>
                  <a:gd name="T19" fmla="*/ 32 h 117"/>
                  <a:gd name="T20" fmla="*/ 9 w 128"/>
                  <a:gd name="T21" fmla="*/ 44 h 117"/>
                  <a:gd name="T22" fmla="*/ 3 w 128"/>
                  <a:gd name="T23" fmla="*/ 57 h 117"/>
                  <a:gd name="T24" fmla="*/ 0 w 128"/>
                  <a:gd name="T25" fmla="*/ 69 h 117"/>
                  <a:gd name="T26" fmla="*/ 0 w 128"/>
                  <a:gd name="T27" fmla="*/ 80 h 117"/>
                  <a:gd name="T28" fmla="*/ 1 w 128"/>
                  <a:gd name="T29" fmla="*/ 91 h 117"/>
                  <a:gd name="T30" fmla="*/ 8 w 128"/>
                  <a:gd name="T31" fmla="*/ 101 h 117"/>
                  <a:gd name="T32" fmla="*/ 16 w 128"/>
                  <a:gd name="T33" fmla="*/ 109 h 117"/>
                  <a:gd name="T34" fmla="*/ 24 w 128"/>
                  <a:gd name="T35" fmla="*/ 114 h 117"/>
                  <a:gd name="T36" fmla="*/ 37 w 128"/>
                  <a:gd name="T37" fmla="*/ 117 h 117"/>
                  <a:gd name="T38" fmla="*/ 48 w 128"/>
                  <a:gd name="T39" fmla="*/ 117 h 117"/>
                  <a:gd name="T40" fmla="*/ 63 w 128"/>
                  <a:gd name="T41" fmla="*/ 117 h 117"/>
                  <a:gd name="T42" fmla="*/ 76 w 128"/>
                  <a:gd name="T43" fmla="*/ 112 h 117"/>
                  <a:gd name="T44" fmla="*/ 89 w 128"/>
                  <a:gd name="T45" fmla="*/ 105 h 117"/>
                  <a:gd name="T46" fmla="*/ 100 w 128"/>
                  <a:gd name="T47" fmla="*/ 96 h 117"/>
                  <a:gd name="T48" fmla="*/ 111 w 128"/>
                  <a:gd name="T49" fmla="*/ 86 h 117"/>
                  <a:gd name="T50" fmla="*/ 119 w 128"/>
                  <a:gd name="T51" fmla="*/ 74 h 117"/>
                  <a:gd name="T52" fmla="*/ 124 w 128"/>
                  <a:gd name="T53" fmla="*/ 62 h 117"/>
                  <a:gd name="T54" fmla="*/ 128 w 128"/>
                  <a:gd name="T55" fmla="*/ 49 h 117"/>
                  <a:gd name="T56" fmla="*/ 128 w 128"/>
                  <a:gd name="T57" fmla="*/ 37 h 117"/>
                  <a:gd name="T58" fmla="*/ 125 w 128"/>
                  <a:gd name="T59" fmla="*/ 27 h 117"/>
                  <a:gd name="T60" fmla="*/ 120 w 128"/>
                  <a:gd name="T61" fmla="*/ 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28" h="117">
                    <a:moveTo>
                      <a:pt x="120" y="17"/>
                    </a:moveTo>
                    <a:lnTo>
                      <a:pt x="112" y="9"/>
                    </a:lnTo>
                    <a:lnTo>
                      <a:pt x="103" y="4"/>
                    </a:lnTo>
                    <a:lnTo>
                      <a:pt x="91" y="1"/>
                    </a:lnTo>
                    <a:lnTo>
                      <a:pt x="78" y="0"/>
                    </a:lnTo>
                    <a:lnTo>
                      <a:pt x="65" y="2"/>
                    </a:lnTo>
                    <a:lnTo>
                      <a:pt x="51" y="6"/>
                    </a:lnTo>
                    <a:lnTo>
                      <a:pt x="39" y="14"/>
                    </a:lnTo>
                    <a:lnTo>
                      <a:pt x="28" y="22"/>
                    </a:lnTo>
                    <a:lnTo>
                      <a:pt x="17" y="32"/>
                    </a:lnTo>
                    <a:lnTo>
                      <a:pt x="9" y="44"/>
                    </a:lnTo>
                    <a:lnTo>
                      <a:pt x="3" y="57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1" y="91"/>
                    </a:lnTo>
                    <a:lnTo>
                      <a:pt x="8" y="101"/>
                    </a:lnTo>
                    <a:lnTo>
                      <a:pt x="16" y="109"/>
                    </a:lnTo>
                    <a:lnTo>
                      <a:pt x="24" y="114"/>
                    </a:lnTo>
                    <a:lnTo>
                      <a:pt x="37" y="117"/>
                    </a:lnTo>
                    <a:lnTo>
                      <a:pt x="48" y="117"/>
                    </a:lnTo>
                    <a:lnTo>
                      <a:pt x="63" y="117"/>
                    </a:lnTo>
                    <a:lnTo>
                      <a:pt x="76" y="112"/>
                    </a:lnTo>
                    <a:lnTo>
                      <a:pt x="89" y="105"/>
                    </a:lnTo>
                    <a:lnTo>
                      <a:pt x="100" y="96"/>
                    </a:lnTo>
                    <a:lnTo>
                      <a:pt x="111" y="86"/>
                    </a:lnTo>
                    <a:lnTo>
                      <a:pt x="119" y="74"/>
                    </a:lnTo>
                    <a:lnTo>
                      <a:pt x="124" y="62"/>
                    </a:lnTo>
                    <a:lnTo>
                      <a:pt x="128" y="49"/>
                    </a:lnTo>
                    <a:lnTo>
                      <a:pt x="128" y="37"/>
                    </a:lnTo>
                    <a:lnTo>
                      <a:pt x="125" y="27"/>
                    </a:lnTo>
                    <a:lnTo>
                      <a:pt x="12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96" name="Freeform 840">
                <a:extLst>
                  <a:ext uri="{FF2B5EF4-FFF2-40B4-BE49-F238E27FC236}">
                    <a16:creationId xmlns:a16="http://schemas.microsoft.com/office/drawing/2014/main" id="{4C5C17E6-8E2F-4CAE-9C50-6352EE490B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5" y="2088"/>
                <a:ext cx="43" cy="39"/>
              </a:xfrm>
              <a:custGeom>
                <a:avLst/>
                <a:gdLst>
                  <a:gd name="T0" fmla="*/ 120 w 128"/>
                  <a:gd name="T1" fmla="*/ 17 h 117"/>
                  <a:gd name="T2" fmla="*/ 112 w 128"/>
                  <a:gd name="T3" fmla="*/ 9 h 117"/>
                  <a:gd name="T4" fmla="*/ 103 w 128"/>
                  <a:gd name="T5" fmla="*/ 4 h 117"/>
                  <a:gd name="T6" fmla="*/ 91 w 128"/>
                  <a:gd name="T7" fmla="*/ 1 h 117"/>
                  <a:gd name="T8" fmla="*/ 78 w 128"/>
                  <a:gd name="T9" fmla="*/ 0 h 117"/>
                  <a:gd name="T10" fmla="*/ 65 w 128"/>
                  <a:gd name="T11" fmla="*/ 2 h 117"/>
                  <a:gd name="T12" fmla="*/ 51 w 128"/>
                  <a:gd name="T13" fmla="*/ 6 h 117"/>
                  <a:gd name="T14" fmla="*/ 39 w 128"/>
                  <a:gd name="T15" fmla="*/ 14 h 117"/>
                  <a:gd name="T16" fmla="*/ 28 w 128"/>
                  <a:gd name="T17" fmla="*/ 22 h 117"/>
                  <a:gd name="T18" fmla="*/ 17 w 128"/>
                  <a:gd name="T19" fmla="*/ 32 h 117"/>
                  <a:gd name="T20" fmla="*/ 9 w 128"/>
                  <a:gd name="T21" fmla="*/ 44 h 117"/>
                  <a:gd name="T22" fmla="*/ 3 w 128"/>
                  <a:gd name="T23" fmla="*/ 57 h 117"/>
                  <a:gd name="T24" fmla="*/ 0 w 128"/>
                  <a:gd name="T25" fmla="*/ 69 h 117"/>
                  <a:gd name="T26" fmla="*/ 0 w 128"/>
                  <a:gd name="T27" fmla="*/ 80 h 117"/>
                  <a:gd name="T28" fmla="*/ 1 w 128"/>
                  <a:gd name="T29" fmla="*/ 91 h 117"/>
                  <a:gd name="T30" fmla="*/ 8 w 128"/>
                  <a:gd name="T31" fmla="*/ 101 h 117"/>
                  <a:gd name="T32" fmla="*/ 16 w 128"/>
                  <a:gd name="T33" fmla="*/ 109 h 117"/>
                  <a:gd name="T34" fmla="*/ 24 w 128"/>
                  <a:gd name="T35" fmla="*/ 114 h 117"/>
                  <a:gd name="T36" fmla="*/ 37 w 128"/>
                  <a:gd name="T37" fmla="*/ 117 h 117"/>
                  <a:gd name="T38" fmla="*/ 48 w 128"/>
                  <a:gd name="T39" fmla="*/ 117 h 117"/>
                  <a:gd name="T40" fmla="*/ 63 w 128"/>
                  <a:gd name="T41" fmla="*/ 117 h 117"/>
                  <a:gd name="T42" fmla="*/ 76 w 128"/>
                  <a:gd name="T43" fmla="*/ 112 h 117"/>
                  <a:gd name="T44" fmla="*/ 89 w 128"/>
                  <a:gd name="T45" fmla="*/ 105 h 117"/>
                  <a:gd name="T46" fmla="*/ 100 w 128"/>
                  <a:gd name="T47" fmla="*/ 96 h 117"/>
                  <a:gd name="T48" fmla="*/ 111 w 128"/>
                  <a:gd name="T49" fmla="*/ 86 h 117"/>
                  <a:gd name="T50" fmla="*/ 119 w 128"/>
                  <a:gd name="T51" fmla="*/ 74 h 117"/>
                  <a:gd name="T52" fmla="*/ 124 w 128"/>
                  <a:gd name="T53" fmla="*/ 62 h 117"/>
                  <a:gd name="T54" fmla="*/ 128 w 128"/>
                  <a:gd name="T55" fmla="*/ 49 h 117"/>
                  <a:gd name="T56" fmla="*/ 128 w 128"/>
                  <a:gd name="T57" fmla="*/ 37 h 117"/>
                  <a:gd name="T58" fmla="*/ 125 w 128"/>
                  <a:gd name="T59" fmla="*/ 27 h 117"/>
                  <a:gd name="T60" fmla="*/ 120 w 128"/>
                  <a:gd name="T61" fmla="*/ 17 h 117"/>
                  <a:gd name="T62" fmla="*/ 120 w 128"/>
                  <a:gd name="T63" fmla="*/ 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28" h="117">
                    <a:moveTo>
                      <a:pt x="120" y="17"/>
                    </a:moveTo>
                    <a:lnTo>
                      <a:pt x="112" y="9"/>
                    </a:lnTo>
                    <a:lnTo>
                      <a:pt x="103" y="4"/>
                    </a:lnTo>
                    <a:lnTo>
                      <a:pt x="91" y="1"/>
                    </a:lnTo>
                    <a:lnTo>
                      <a:pt x="78" y="0"/>
                    </a:lnTo>
                    <a:lnTo>
                      <a:pt x="65" y="2"/>
                    </a:lnTo>
                    <a:lnTo>
                      <a:pt x="51" y="6"/>
                    </a:lnTo>
                    <a:lnTo>
                      <a:pt x="39" y="14"/>
                    </a:lnTo>
                    <a:lnTo>
                      <a:pt x="28" y="22"/>
                    </a:lnTo>
                    <a:lnTo>
                      <a:pt x="17" y="32"/>
                    </a:lnTo>
                    <a:lnTo>
                      <a:pt x="9" y="44"/>
                    </a:lnTo>
                    <a:lnTo>
                      <a:pt x="3" y="57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1" y="91"/>
                    </a:lnTo>
                    <a:lnTo>
                      <a:pt x="8" y="101"/>
                    </a:lnTo>
                    <a:lnTo>
                      <a:pt x="16" y="109"/>
                    </a:lnTo>
                    <a:lnTo>
                      <a:pt x="24" y="114"/>
                    </a:lnTo>
                    <a:lnTo>
                      <a:pt x="37" y="117"/>
                    </a:lnTo>
                    <a:lnTo>
                      <a:pt x="48" y="117"/>
                    </a:lnTo>
                    <a:lnTo>
                      <a:pt x="63" y="117"/>
                    </a:lnTo>
                    <a:lnTo>
                      <a:pt x="76" y="112"/>
                    </a:lnTo>
                    <a:lnTo>
                      <a:pt x="89" y="105"/>
                    </a:lnTo>
                    <a:lnTo>
                      <a:pt x="100" y="96"/>
                    </a:lnTo>
                    <a:lnTo>
                      <a:pt x="111" y="86"/>
                    </a:lnTo>
                    <a:lnTo>
                      <a:pt x="119" y="74"/>
                    </a:lnTo>
                    <a:lnTo>
                      <a:pt x="124" y="62"/>
                    </a:lnTo>
                    <a:lnTo>
                      <a:pt x="128" y="49"/>
                    </a:lnTo>
                    <a:lnTo>
                      <a:pt x="128" y="37"/>
                    </a:lnTo>
                    <a:lnTo>
                      <a:pt x="125" y="27"/>
                    </a:lnTo>
                    <a:lnTo>
                      <a:pt x="120" y="17"/>
                    </a:lnTo>
                    <a:lnTo>
                      <a:pt x="120" y="17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97" name="Freeform 841">
                <a:extLst>
                  <a:ext uri="{FF2B5EF4-FFF2-40B4-BE49-F238E27FC236}">
                    <a16:creationId xmlns:a16="http://schemas.microsoft.com/office/drawing/2014/main" id="{B4873112-75D8-4989-A8AB-D62FE32FC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" y="1981"/>
                <a:ext cx="156" cy="108"/>
              </a:xfrm>
              <a:custGeom>
                <a:avLst/>
                <a:gdLst>
                  <a:gd name="T0" fmla="*/ 73 w 467"/>
                  <a:gd name="T1" fmla="*/ 325 h 325"/>
                  <a:gd name="T2" fmla="*/ 0 w 467"/>
                  <a:gd name="T3" fmla="*/ 230 h 325"/>
                  <a:gd name="T4" fmla="*/ 226 w 467"/>
                  <a:gd name="T5" fmla="*/ 58 h 325"/>
                  <a:gd name="T6" fmla="*/ 205 w 467"/>
                  <a:gd name="T7" fmla="*/ 31 h 325"/>
                  <a:gd name="T8" fmla="*/ 215 w 467"/>
                  <a:gd name="T9" fmla="*/ 23 h 325"/>
                  <a:gd name="T10" fmla="*/ 224 w 467"/>
                  <a:gd name="T11" fmla="*/ 35 h 325"/>
                  <a:gd name="T12" fmla="*/ 323 w 467"/>
                  <a:gd name="T13" fmla="*/ 78 h 325"/>
                  <a:gd name="T14" fmla="*/ 351 w 467"/>
                  <a:gd name="T15" fmla="*/ 56 h 325"/>
                  <a:gd name="T16" fmla="*/ 239 w 467"/>
                  <a:gd name="T17" fmla="*/ 6 h 325"/>
                  <a:gd name="T18" fmla="*/ 246 w 467"/>
                  <a:gd name="T19" fmla="*/ 0 h 325"/>
                  <a:gd name="T20" fmla="*/ 362 w 467"/>
                  <a:gd name="T21" fmla="*/ 48 h 325"/>
                  <a:gd name="T22" fmla="*/ 398 w 467"/>
                  <a:gd name="T23" fmla="*/ 21 h 325"/>
                  <a:gd name="T24" fmla="*/ 465 w 467"/>
                  <a:gd name="T25" fmla="*/ 44 h 325"/>
                  <a:gd name="T26" fmla="*/ 467 w 467"/>
                  <a:gd name="T27" fmla="*/ 45 h 325"/>
                  <a:gd name="T28" fmla="*/ 373 w 467"/>
                  <a:gd name="T29" fmla="*/ 116 h 325"/>
                  <a:gd name="T30" fmla="*/ 372 w 467"/>
                  <a:gd name="T31" fmla="*/ 114 h 325"/>
                  <a:gd name="T32" fmla="*/ 455 w 467"/>
                  <a:gd name="T33" fmla="*/ 51 h 325"/>
                  <a:gd name="T34" fmla="*/ 400 w 467"/>
                  <a:gd name="T35" fmla="*/ 32 h 325"/>
                  <a:gd name="T36" fmla="*/ 375 w 467"/>
                  <a:gd name="T37" fmla="*/ 52 h 325"/>
                  <a:gd name="T38" fmla="*/ 427 w 467"/>
                  <a:gd name="T39" fmla="*/ 73 h 325"/>
                  <a:gd name="T40" fmla="*/ 419 w 467"/>
                  <a:gd name="T41" fmla="*/ 79 h 325"/>
                  <a:gd name="T42" fmla="*/ 363 w 467"/>
                  <a:gd name="T43" fmla="*/ 60 h 325"/>
                  <a:gd name="T44" fmla="*/ 333 w 467"/>
                  <a:gd name="T45" fmla="*/ 82 h 325"/>
                  <a:gd name="T46" fmla="*/ 388 w 467"/>
                  <a:gd name="T47" fmla="*/ 103 h 325"/>
                  <a:gd name="T48" fmla="*/ 372 w 467"/>
                  <a:gd name="T49" fmla="*/ 114 h 325"/>
                  <a:gd name="T50" fmla="*/ 364 w 467"/>
                  <a:gd name="T51" fmla="*/ 105 h 325"/>
                  <a:gd name="T52" fmla="*/ 304 w 467"/>
                  <a:gd name="T53" fmla="*/ 151 h 325"/>
                  <a:gd name="T54" fmla="*/ 298 w 467"/>
                  <a:gd name="T55" fmla="*/ 142 h 325"/>
                  <a:gd name="T56" fmla="*/ 291 w 467"/>
                  <a:gd name="T57" fmla="*/ 131 h 325"/>
                  <a:gd name="T58" fmla="*/ 280 w 467"/>
                  <a:gd name="T59" fmla="*/ 125 h 325"/>
                  <a:gd name="T60" fmla="*/ 269 w 467"/>
                  <a:gd name="T61" fmla="*/ 122 h 325"/>
                  <a:gd name="T62" fmla="*/ 254 w 467"/>
                  <a:gd name="T63" fmla="*/ 121 h 325"/>
                  <a:gd name="T64" fmla="*/ 235 w 467"/>
                  <a:gd name="T65" fmla="*/ 126 h 325"/>
                  <a:gd name="T66" fmla="*/ 217 w 467"/>
                  <a:gd name="T67" fmla="*/ 134 h 325"/>
                  <a:gd name="T68" fmla="*/ 199 w 467"/>
                  <a:gd name="T69" fmla="*/ 148 h 325"/>
                  <a:gd name="T70" fmla="*/ 185 w 467"/>
                  <a:gd name="T71" fmla="*/ 162 h 325"/>
                  <a:gd name="T72" fmla="*/ 176 w 467"/>
                  <a:gd name="T73" fmla="*/ 178 h 325"/>
                  <a:gd name="T74" fmla="*/ 172 w 467"/>
                  <a:gd name="T75" fmla="*/ 192 h 325"/>
                  <a:gd name="T76" fmla="*/ 169 w 467"/>
                  <a:gd name="T77" fmla="*/ 209 h 325"/>
                  <a:gd name="T78" fmla="*/ 173 w 467"/>
                  <a:gd name="T79" fmla="*/ 225 h 325"/>
                  <a:gd name="T80" fmla="*/ 179 w 467"/>
                  <a:gd name="T81" fmla="*/ 233 h 325"/>
                  <a:gd name="T82" fmla="*/ 186 w 467"/>
                  <a:gd name="T83" fmla="*/ 240 h 325"/>
                  <a:gd name="T84" fmla="*/ 73 w 467"/>
                  <a:gd name="T85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7" h="325">
                    <a:moveTo>
                      <a:pt x="73" y="325"/>
                    </a:moveTo>
                    <a:lnTo>
                      <a:pt x="0" y="230"/>
                    </a:lnTo>
                    <a:lnTo>
                      <a:pt x="226" y="58"/>
                    </a:lnTo>
                    <a:lnTo>
                      <a:pt x="205" y="31"/>
                    </a:lnTo>
                    <a:lnTo>
                      <a:pt x="215" y="23"/>
                    </a:lnTo>
                    <a:lnTo>
                      <a:pt x="224" y="35"/>
                    </a:lnTo>
                    <a:lnTo>
                      <a:pt x="323" y="78"/>
                    </a:lnTo>
                    <a:lnTo>
                      <a:pt x="351" y="56"/>
                    </a:lnTo>
                    <a:lnTo>
                      <a:pt x="239" y="6"/>
                    </a:lnTo>
                    <a:lnTo>
                      <a:pt x="246" y="0"/>
                    </a:lnTo>
                    <a:lnTo>
                      <a:pt x="362" y="48"/>
                    </a:lnTo>
                    <a:lnTo>
                      <a:pt x="398" y="21"/>
                    </a:lnTo>
                    <a:lnTo>
                      <a:pt x="465" y="44"/>
                    </a:lnTo>
                    <a:lnTo>
                      <a:pt x="467" y="45"/>
                    </a:lnTo>
                    <a:lnTo>
                      <a:pt x="373" y="116"/>
                    </a:lnTo>
                    <a:lnTo>
                      <a:pt x="372" y="114"/>
                    </a:lnTo>
                    <a:lnTo>
                      <a:pt x="455" y="51"/>
                    </a:lnTo>
                    <a:lnTo>
                      <a:pt x="400" y="32"/>
                    </a:lnTo>
                    <a:lnTo>
                      <a:pt x="375" y="52"/>
                    </a:lnTo>
                    <a:lnTo>
                      <a:pt x="427" y="73"/>
                    </a:lnTo>
                    <a:lnTo>
                      <a:pt x="419" y="79"/>
                    </a:lnTo>
                    <a:lnTo>
                      <a:pt x="363" y="60"/>
                    </a:lnTo>
                    <a:lnTo>
                      <a:pt x="333" y="82"/>
                    </a:lnTo>
                    <a:lnTo>
                      <a:pt x="388" y="103"/>
                    </a:lnTo>
                    <a:lnTo>
                      <a:pt x="372" y="114"/>
                    </a:lnTo>
                    <a:lnTo>
                      <a:pt x="364" y="105"/>
                    </a:lnTo>
                    <a:lnTo>
                      <a:pt x="304" y="151"/>
                    </a:lnTo>
                    <a:lnTo>
                      <a:pt x="298" y="142"/>
                    </a:lnTo>
                    <a:lnTo>
                      <a:pt x="291" y="131"/>
                    </a:lnTo>
                    <a:lnTo>
                      <a:pt x="280" y="125"/>
                    </a:lnTo>
                    <a:lnTo>
                      <a:pt x="269" y="122"/>
                    </a:lnTo>
                    <a:lnTo>
                      <a:pt x="254" y="121"/>
                    </a:lnTo>
                    <a:lnTo>
                      <a:pt x="235" y="126"/>
                    </a:lnTo>
                    <a:lnTo>
                      <a:pt x="217" y="134"/>
                    </a:lnTo>
                    <a:lnTo>
                      <a:pt x="199" y="148"/>
                    </a:lnTo>
                    <a:lnTo>
                      <a:pt x="185" y="162"/>
                    </a:lnTo>
                    <a:lnTo>
                      <a:pt x="176" y="178"/>
                    </a:lnTo>
                    <a:lnTo>
                      <a:pt x="172" y="192"/>
                    </a:lnTo>
                    <a:lnTo>
                      <a:pt x="169" y="209"/>
                    </a:lnTo>
                    <a:lnTo>
                      <a:pt x="173" y="225"/>
                    </a:lnTo>
                    <a:lnTo>
                      <a:pt x="179" y="233"/>
                    </a:lnTo>
                    <a:lnTo>
                      <a:pt x="186" y="240"/>
                    </a:lnTo>
                    <a:lnTo>
                      <a:pt x="73" y="3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98" name="Freeform 842">
                <a:extLst>
                  <a:ext uri="{FF2B5EF4-FFF2-40B4-BE49-F238E27FC236}">
                    <a16:creationId xmlns:a16="http://schemas.microsoft.com/office/drawing/2014/main" id="{A8D597D2-7988-49E2-9090-AE43461FD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3" y="1981"/>
                <a:ext cx="156" cy="108"/>
              </a:xfrm>
              <a:custGeom>
                <a:avLst/>
                <a:gdLst>
                  <a:gd name="T0" fmla="*/ 73 w 467"/>
                  <a:gd name="T1" fmla="*/ 325 h 325"/>
                  <a:gd name="T2" fmla="*/ 0 w 467"/>
                  <a:gd name="T3" fmla="*/ 230 h 325"/>
                  <a:gd name="T4" fmla="*/ 226 w 467"/>
                  <a:gd name="T5" fmla="*/ 58 h 325"/>
                  <a:gd name="T6" fmla="*/ 205 w 467"/>
                  <a:gd name="T7" fmla="*/ 31 h 325"/>
                  <a:gd name="T8" fmla="*/ 215 w 467"/>
                  <a:gd name="T9" fmla="*/ 23 h 325"/>
                  <a:gd name="T10" fmla="*/ 224 w 467"/>
                  <a:gd name="T11" fmla="*/ 35 h 325"/>
                  <a:gd name="T12" fmla="*/ 323 w 467"/>
                  <a:gd name="T13" fmla="*/ 78 h 325"/>
                  <a:gd name="T14" fmla="*/ 351 w 467"/>
                  <a:gd name="T15" fmla="*/ 56 h 325"/>
                  <a:gd name="T16" fmla="*/ 239 w 467"/>
                  <a:gd name="T17" fmla="*/ 6 h 325"/>
                  <a:gd name="T18" fmla="*/ 246 w 467"/>
                  <a:gd name="T19" fmla="*/ 0 h 325"/>
                  <a:gd name="T20" fmla="*/ 362 w 467"/>
                  <a:gd name="T21" fmla="*/ 48 h 325"/>
                  <a:gd name="T22" fmla="*/ 398 w 467"/>
                  <a:gd name="T23" fmla="*/ 21 h 325"/>
                  <a:gd name="T24" fmla="*/ 465 w 467"/>
                  <a:gd name="T25" fmla="*/ 44 h 325"/>
                  <a:gd name="T26" fmla="*/ 467 w 467"/>
                  <a:gd name="T27" fmla="*/ 45 h 325"/>
                  <a:gd name="T28" fmla="*/ 373 w 467"/>
                  <a:gd name="T29" fmla="*/ 116 h 325"/>
                  <a:gd name="T30" fmla="*/ 372 w 467"/>
                  <a:gd name="T31" fmla="*/ 114 h 325"/>
                  <a:gd name="T32" fmla="*/ 455 w 467"/>
                  <a:gd name="T33" fmla="*/ 51 h 325"/>
                  <a:gd name="T34" fmla="*/ 400 w 467"/>
                  <a:gd name="T35" fmla="*/ 32 h 325"/>
                  <a:gd name="T36" fmla="*/ 375 w 467"/>
                  <a:gd name="T37" fmla="*/ 52 h 325"/>
                  <a:gd name="T38" fmla="*/ 427 w 467"/>
                  <a:gd name="T39" fmla="*/ 73 h 325"/>
                  <a:gd name="T40" fmla="*/ 419 w 467"/>
                  <a:gd name="T41" fmla="*/ 79 h 325"/>
                  <a:gd name="T42" fmla="*/ 363 w 467"/>
                  <a:gd name="T43" fmla="*/ 60 h 325"/>
                  <a:gd name="T44" fmla="*/ 333 w 467"/>
                  <a:gd name="T45" fmla="*/ 82 h 325"/>
                  <a:gd name="T46" fmla="*/ 388 w 467"/>
                  <a:gd name="T47" fmla="*/ 103 h 325"/>
                  <a:gd name="T48" fmla="*/ 372 w 467"/>
                  <a:gd name="T49" fmla="*/ 114 h 325"/>
                  <a:gd name="T50" fmla="*/ 364 w 467"/>
                  <a:gd name="T51" fmla="*/ 105 h 325"/>
                  <a:gd name="T52" fmla="*/ 304 w 467"/>
                  <a:gd name="T53" fmla="*/ 151 h 325"/>
                  <a:gd name="T54" fmla="*/ 298 w 467"/>
                  <a:gd name="T55" fmla="*/ 142 h 325"/>
                  <a:gd name="T56" fmla="*/ 291 w 467"/>
                  <a:gd name="T57" fmla="*/ 131 h 325"/>
                  <a:gd name="T58" fmla="*/ 280 w 467"/>
                  <a:gd name="T59" fmla="*/ 125 h 325"/>
                  <a:gd name="T60" fmla="*/ 269 w 467"/>
                  <a:gd name="T61" fmla="*/ 122 h 325"/>
                  <a:gd name="T62" fmla="*/ 254 w 467"/>
                  <a:gd name="T63" fmla="*/ 121 h 325"/>
                  <a:gd name="T64" fmla="*/ 235 w 467"/>
                  <a:gd name="T65" fmla="*/ 126 h 325"/>
                  <a:gd name="T66" fmla="*/ 217 w 467"/>
                  <a:gd name="T67" fmla="*/ 134 h 325"/>
                  <a:gd name="T68" fmla="*/ 199 w 467"/>
                  <a:gd name="T69" fmla="*/ 148 h 325"/>
                  <a:gd name="T70" fmla="*/ 185 w 467"/>
                  <a:gd name="T71" fmla="*/ 162 h 325"/>
                  <a:gd name="T72" fmla="*/ 176 w 467"/>
                  <a:gd name="T73" fmla="*/ 178 h 325"/>
                  <a:gd name="T74" fmla="*/ 172 w 467"/>
                  <a:gd name="T75" fmla="*/ 192 h 325"/>
                  <a:gd name="T76" fmla="*/ 169 w 467"/>
                  <a:gd name="T77" fmla="*/ 209 h 325"/>
                  <a:gd name="T78" fmla="*/ 173 w 467"/>
                  <a:gd name="T79" fmla="*/ 225 h 325"/>
                  <a:gd name="T80" fmla="*/ 179 w 467"/>
                  <a:gd name="T81" fmla="*/ 233 h 325"/>
                  <a:gd name="T82" fmla="*/ 186 w 467"/>
                  <a:gd name="T83" fmla="*/ 240 h 325"/>
                  <a:gd name="T84" fmla="*/ 73 w 467"/>
                  <a:gd name="T85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7" h="325">
                    <a:moveTo>
                      <a:pt x="73" y="325"/>
                    </a:moveTo>
                    <a:lnTo>
                      <a:pt x="0" y="230"/>
                    </a:lnTo>
                    <a:lnTo>
                      <a:pt x="226" y="58"/>
                    </a:lnTo>
                    <a:lnTo>
                      <a:pt x="205" y="31"/>
                    </a:lnTo>
                    <a:lnTo>
                      <a:pt x="215" y="23"/>
                    </a:lnTo>
                    <a:lnTo>
                      <a:pt x="224" y="35"/>
                    </a:lnTo>
                    <a:lnTo>
                      <a:pt x="323" y="78"/>
                    </a:lnTo>
                    <a:lnTo>
                      <a:pt x="351" y="56"/>
                    </a:lnTo>
                    <a:lnTo>
                      <a:pt x="239" y="6"/>
                    </a:lnTo>
                    <a:lnTo>
                      <a:pt x="246" y="0"/>
                    </a:lnTo>
                    <a:lnTo>
                      <a:pt x="362" y="48"/>
                    </a:lnTo>
                    <a:lnTo>
                      <a:pt x="398" y="21"/>
                    </a:lnTo>
                    <a:lnTo>
                      <a:pt x="465" y="44"/>
                    </a:lnTo>
                    <a:lnTo>
                      <a:pt x="467" y="45"/>
                    </a:lnTo>
                    <a:lnTo>
                      <a:pt x="373" y="116"/>
                    </a:lnTo>
                    <a:lnTo>
                      <a:pt x="372" y="114"/>
                    </a:lnTo>
                    <a:lnTo>
                      <a:pt x="455" y="51"/>
                    </a:lnTo>
                    <a:lnTo>
                      <a:pt x="400" y="32"/>
                    </a:lnTo>
                    <a:lnTo>
                      <a:pt x="375" y="52"/>
                    </a:lnTo>
                    <a:lnTo>
                      <a:pt x="427" y="73"/>
                    </a:lnTo>
                    <a:lnTo>
                      <a:pt x="419" y="79"/>
                    </a:lnTo>
                    <a:lnTo>
                      <a:pt x="363" y="60"/>
                    </a:lnTo>
                    <a:lnTo>
                      <a:pt x="333" y="82"/>
                    </a:lnTo>
                    <a:lnTo>
                      <a:pt x="388" y="103"/>
                    </a:lnTo>
                    <a:lnTo>
                      <a:pt x="372" y="114"/>
                    </a:lnTo>
                    <a:lnTo>
                      <a:pt x="364" y="105"/>
                    </a:lnTo>
                    <a:lnTo>
                      <a:pt x="304" y="151"/>
                    </a:lnTo>
                    <a:lnTo>
                      <a:pt x="298" y="142"/>
                    </a:lnTo>
                    <a:lnTo>
                      <a:pt x="291" y="131"/>
                    </a:lnTo>
                    <a:lnTo>
                      <a:pt x="280" y="125"/>
                    </a:lnTo>
                    <a:lnTo>
                      <a:pt x="269" y="122"/>
                    </a:lnTo>
                    <a:lnTo>
                      <a:pt x="254" y="121"/>
                    </a:lnTo>
                    <a:lnTo>
                      <a:pt x="235" y="126"/>
                    </a:lnTo>
                    <a:lnTo>
                      <a:pt x="217" y="134"/>
                    </a:lnTo>
                    <a:lnTo>
                      <a:pt x="199" y="148"/>
                    </a:lnTo>
                    <a:lnTo>
                      <a:pt x="185" y="162"/>
                    </a:lnTo>
                    <a:lnTo>
                      <a:pt x="176" y="178"/>
                    </a:lnTo>
                    <a:lnTo>
                      <a:pt x="172" y="192"/>
                    </a:lnTo>
                    <a:lnTo>
                      <a:pt x="169" y="209"/>
                    </a:lnTo>
                    <a:lnTo>
                      <a:pt x="173" y="225"/>
                    </a:lnTo>
                    <a:lnTo>
                      <a:pt x="179" y="233"/>
                    </a:lnTo>
                    <a:lnTo>
                      <a:pt x="186" y="240"/>
                    </a:lnTo>
                    <a:lnTo>
                      <a:pt x="73" y="325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899" name="Freeform 843">
                <a:extLst>
                  <a:ext uri="{FF2B5EF4-FFF2-40B4-BE49-F238E27FC236}">
                    <a16:creationId xmlns:a16="http://schemas.microsoft.com/office/drawing/2014/main" id="{CEE59D25-8605-4F3C-A5AD-2D957560F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" y="2031"/>
                <a:ext cx="27" cy="25"/>
              </a:xfrm>
              <a:custGeom>
                <a:avLst/>
                <a:gdLst>
                  <a:gd name="T0" fmla="*/ 78 w 83"/>
                  <a:gd name="T1" fmla="*/ 10 h 75"/>
                  <a:gd name="T2" fmla="*/ 72 w 83"/>
                  <a:gd name="T3" fmla="*/ 4 h 75"/>
                  <a:gd name="T4" fmla="*/ 62 w 83"/>
                  <a:gd name="T5" fmla="*/ 1 h 75"/>
                  <a:gd name="T6" fmla="*/ 53 w 83"/>
                  <a:gd name="T7" fmla="*/ 0 h 75"/>
                  <a:gd name="T8" fmla="*/ 43 w 83"/>
                  <a:gd name="T9" fmla="*/ 1 h 75"/>
                  <a:gd name="T10" fmla="*/ 31 w 83"/>
                  <a:gd name="T11" fmla="*/ 5 h 75"/>
                  <a:gd name="T12" fmla="*/ 22 w 83"/>
                  <a:gd name="T13" fmla="*/ 11 h 75"/>
                  <a:gd name="T14" fmla="*/ 13 w 83"/>
                  <a:gd name="T15" fmla="*/ 18 h 75"/>
                  <a:gd name="T16" fmla="*/ 6 w 83"/>
                  <a:gd name="T17" fmla="*/ 28 h 75"/>
                  <a:gd name="T18" fmla="*/ 1 w 83"/>
                  <a:gd name="T19" fmla="*/ 37 h 75"/>
                  <a:gd name="T20" fmla="*/ 0 w 83"/>
                  <a:gd name="T21" fmla="*/ 48 h 75"/>
                  <a:gd name="T22" fmla="*/ 1 w 83"/>
                  <a:gd name="T23" fmla="*/ 57 h 75"/>
                  <a:gd name="T24" fmla="*/ 5 w 83"/>
                  <a:gd name="T25" fmla="*/ 65 h 75"/>
                  <a:gd name="T26" fmla="*/ 12 w 83"/>
                  <a:gd name="T27" fmla="*/ 70 h 75"/>
                  <a:gd name="T28" fmla="*/ 20 w 83"/>
                  <a:gd name="T29" fmla="*/ 74 h 75"/>
                  <a:gd name="T30" fmla="*/ 30 w 83"/>
                  <a:gd name="T31" fmla="*/ 75 h 75"/>
                  <a:gd name="T32" fmla="*/ 40 w 83"/>
                  <a:gd name="T33" fmla="*/ 74 h 75"/>
                  <a:gd name="T34" fmla="*/ 51 w 83"/>
                  <a:gd name="T35" fmla="*/ 70 h 75"/>
                  <a:gd name="T36" fmla="*/ 61 w 83"/>
                  <a:gd name="T37" fmla="*/ 65 h 75"/>
                  <a:gd name="T38" fmla="*/ 70 w 83"/>
                  <a:gd name="T39" fmla="*/ 56 h 75"/>
                  <a:gd name="T40" fmla="*/ 77 w 83"/>
                  <a:gd name="T41" fmla="*/ 46 h 75"/>
                  <a:gd name="T42" fmla="*/ 82 w 83"/>
                  <a:gd name="T43" fmla="*/ 37 h 75"/>
                  <a:gd name="T44" fmla="*/ 83 w 83"/>
                  <a:gd name="T45" fmla="*/ 27 h 75"/>
                  <a:gd name="T46" fmla="*/ 82 w 83"/>
                  <a:gd name="T47" fmla="*/ 18 h 75"/>
                  <a:gd name="T48" fmla="*/ 78 w 83"/>
                  <a:gd name="T49" fmla="*/ 1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3" h="75">
                    <a:moveTo>
                      <a:pt x="78" y="10"/>
                    </a:moveTo>
                    <a:lnTo>
                      <a:pt x="72" y="4"/>
                    </a:lnTo>
                    <a:lnTo>
                      <a:pt x="62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3" y="18"/>
                    </a:lnTo>
                    <a:lnTo>
                      <a:pt x="6" y="28"/>
                    </a:lnTo>
                    <a:lnTo>
                      <a:pt x="1" y="37"/>
                    </a:lnTo>
                    <a:lnTo>
                      <a:pt x="0" y="48"/>
                    </a:lnTo>
                    <a:lnTo>
                      <a:pt x="1" y="57"/>
                    </a:lnTo>
                    <a:lnTo>
                      <a:pt x="5" y="65"/>
                    </a:lnTo>
                    <a:lnTo>
                      <a:pt x="12" y="70"/>
                    </a:lnTo>
                    <a:lnTo>
                      <a:pt x="20" y="74"/>
                    </a:lnTo>
                    <a:lnTo>
                      <a:pt x="30" y="75"/>
                    </a:lnTo>
                    <a:lnTo>
                      <a:pt x="40" y="74"/>
                    </a:lnTo>
                    <a:lnTo>
                      <a:pt x="51" y="70"/>
                    </a:lnTo>
                    <a:lnTo>
                      <a:pt x="61" y="65"/>
                    </a:lnTo>
                    <a:lnTo>
                      <a:pt x="70" y="56"/>
                    </a:lnTo>
                    <a:lnTo>
                      <a:pt x="77" y="46"/>
                    </a:lnTo>
                    <a:lnTo>
                      <a:pt x="82" y="37"/>
                    </a:lnTo>
                    <a:lnTo>
                      <a:pt x="83" y="27"/>
                    </a:lnTo>
                    <a:lnTo>
                      <a:pt x="82" y="18"/>
                    </a:lnTo>
                    <a:lnTo>
                      <a:pt x="7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3900" name="Freeform 844">
                <a:extLst>
                  <a:ext uri="{FF2B5EF4-FFF2-40B4-BE49-F238E27FC236}">
                    <a16:creationId xmlns:a16="http://schemas.microsoft.com/office/drawing/2014/main" id="{894309B4-0B15-4957-B21D-7F61980D3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" y="2031"/>
                <a:ext cx="27" cy="25"/>
              </a:xfrm>
              <a:custGeom>
                <a:avLst/>
                <a:gdLst>
                  <a:gd name="T0" fmla="*/ 78 w 83"/>
                  <a:gd name="T1" fmla="*/ 10 h 75"/>
                  <a:gd name="T2" fmla="*/ 72 w 83"/>
                  <a:gd name="T3" fmla="*/ 4 h 75"/>
                  <a:gd name="T4" fmla="*/ 62 w 83"/>
                  <a:gd name="T5" fmla="*/ 1 h 75"/>
                  <a:gd name="T6" fmla="*/ 53 w 83"/>
                  <a:gd name="T7" fmla="*/ 0 h 75"/>
                  <a:gd name="T8" fmla="*/ 43 w 83"/>
                  <a:gd name="T9" fmla="*/ 1 h 75"/>
                  <a:gd name="T10" fmla="*/ 31 w 83"/>
                  <a:gd name="T11" fmla="*/ 5 h 75"/>
                  <a:gd name="T12" fmla="*/ 22 w 83"/>
                  <a:gd name="T13" fmla="*/ 11 h 75"/>
                  <a:gd name="T14" fmla="*/ 13 w 83"/>
                  <a:gd name="T15" fmla="*/ 18 h 75"/>
                  <a:gd name="T16" fmla="*/ 6 w 83"/>
                  <a:gd name="T17" fmla="*/ 28 h 75"/>
                  <a:gd name="T18" fmla="*/ 1 w 83"/>
                  <a:gd name="T19" fmla="*/ 37 h 75"/>
                  <a:gd name="T20" fmla="*/ 0 w 83"/>
                  <a:gd name="T21" fmla="*/ 48 h 75"/>
                  <a:gd name="T22" fmla="*/ 1 w 83"/>
                  <a:gd name="T23" fmla="*/ 57 h 75"/>
                  <a:gd name="T24" fmla="*/ 5 w 83"/>
                  <a:gd name="T25" fmla="*/ 65 h 75"/>
                  <a:gd name="T26" fmla="*/ 12 w 83"/>
                  <a:gd name="T27" fmla="*/ 70 h 75"/>
                  <a:gd name="T28" fmla="*/ 20 w 83"/>
                  <a:gd name="T29" fmla="*/ 74 h 75"/>
                  <a:gd name="T30" fmla="*/ 30 w 83"/>
                  <a:gd name="T31" fmla="*/ 75 h 75"/>
                  <a:gd name="T32" fmla="*/ 40 w 83"/>
                  <a:gd name="T33" fmla="*/ 74 h 75"/>
                  <a:gd name="T34" fmla="*/ 51 w 83"/>
                  <a:gd name="T35" fmla="*/ 70 h 75"/>
                  <a:gd name="T36" fmla="*/ 61 w 83"/>
                  <a:gd name="T37" fmla="*/ 65 h 75"/>
                  <a:gd name="T38" fmla="*/ 70 w 83"/>
                  <a:gd name="T39" fmla="*/ 56 h 75"/>
                  <a:gd name="T40" fmla="*/ 77 w 83"/>
                  <a:gd name="T41" fmla="*/ 46 h 75"/>
                  <a:gd name="T42" fmla="*/ 82 w 83"/>
                  <a:gd name="T43" fmla="*/ 37 h 75"/>
                  <a:gd name="T44" fmla="*/ 83 w 83"/>
                  <a:gd name="T45" fmla="*/ 27 h 75"/>
                  <a:gd name="T46" fmla="*/ 82 w 83"/>
                  <a:gd name="T47" fmla="*/ 18 h 75"/>
                  <a:gd name="T48" fmla="*/ 78 w 83"/>
                  <a:gd name="T49" fmla="*/ 10 h 75"/>
                  <a:gd name="T50" fmla="*/ 78 w 83"/>
                  <a:gd name="T51" fmla="*/ 1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3" h="75">
                    <a:moveTo>
                      <a:pt x="78" y="10"/>
                    </a:moveTo>
                    <a:lnTo>
                      <a:pt x="72" y="4"/>
                    </a:lnTo>
                    <a:lnTo>
                      <a:pt x="62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3" y="18"/>
                    </a:lnTo>
                    <a:lnTo>
                      <a:pt x="6" y="28"/>
                    </a:lnTo>
                    <a:lnTo>
                      <a:pt x="1" y="37"/>
                    </a:lnTo>
                    <a:lnTo>
                      <a:pt x="0" y="48"/>
                    </a:lnTo>
                    <a:lnTo>
                      <a:pt x="1" y="57"/>
                    </a:lnTo>
                    <a:lnTo>
                      <a:pt x="5" y="65"/>
                    </a:lnTo>
                    <a:lnTo>
                      <a:pt x="12" y="70"/>
                    </a:lnTo>
                    <a:lnTo>
                      <a:pt x="20" y="74"/>
                    </a:lnTo>
                    <a:lnTo>
                      <a:pt x="30" y="75"/>
                    </a:lnTo>
                    <a:lnTo>
                      <a:pt x="40" y="74"/>
                    </a:lnTo>
                    <a:lnTo>
                      <a:pt x="51" y="70"/>
                    </a:lnTo>
                    <a:lnTo>
                      <a:pt x="61" y="65"/>
                    </a:lnTo>
                    <a:lnTo>
                      <a:pt x="70" y="56"/>
                    </a:lnTo>
                    <a:lnTo>
                      <a:pt x="77" y="46"/>
                    </a:lnTo>
                    <a:lnTo>
                      <a:pt x="82" y="37"/>
                    </a:lnTo>
                    <a:lnTo>
                      <a:pt x="83" y="27"/>
                    </a:lnTo>
                    <a:lnTo>
                      <a:pt x="82" y="18"/>
                    </a:lnTo>
                    <a:lnTo>
                      <a:pt x="78" y="10"/>
                    </a:lnTo>
                    <a:lnTo>
                      <a:pt x="78" y="1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</p:grpSp>
      <p:sp>
        <p:nvSpPr>
          <p:cNvPr id="813901" name="Rectangle 845">
            <a:extLst>
              <a:ext uri="{FF2B5EF4-FFF2-40B4-BE49-F238E27FC236}">
                <a16:creationId xmlns:a16="http://schemas.microsoft.com/office/drawing/2014/main" id="{28B882E6-D088-42B1-BFF5-E733FBE83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1651000"/>
            <a:ext cx="5746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zh-TW" sz="1200" b="1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Material</a:t>
            </a:r>
            <a:endParaRPr lang="en-US" altLang="zh-TW" sz="36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3902" name="Rectangle 846">
            <a:extLst>
              <a:ext uri="{FF2B5EF4-FFF2-40B4-BE49-F238E27FC236}">
                <a16:creationId xmlns:a16="http://schemas.microsoft.com/office/drawing/2014/main" id="{BBE343CA-4797-4B92-A713-77A981013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438" y="1770063"/>
            <a:ext cx="58261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zh-TW" sz="1200" b="1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sources</a:t>
            </a:r>
            <a:endParaRPr lang="en-US" altLang="zh-TW" sz="36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3903" name="Rectangle 847">
            <a:extLst>
              <a:ext uri="{FF2B5EF4-FFF2-40B4-BE49-F238E27FC236}">
                <a16:creationId xmlns:a16="http://schemas.microsoft.com/office/drawing/2014/main" id="{87CA30CF-D8F7-4711-84F6-ABBD79950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1813" y="1651000"/>
            <a:ext cx="6048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zh-TW" sz="1200" b="1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Inbound</a:t>
            </a:r>
            <a:endParaRPr lang="en-US" altLang="zh-TW" sz="36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3904" name="Rectangle 848">
            <a:extLst>
              <a:ext uri="{FF2B5EF4-FFF2-40B4-BE49-F238E27FC236}">
                <a16:creationId xmlns:a16="http://schemas.microsoft.com/office/drawing/2014/main" id="{CC4418A1-0403-4C95-BD9E-7F36C5F09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113" y="1770063"/>
            <a:ext cx="10334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zh-TW" sz="1200" b="1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transportation</a:t>
            </a:r>
            <a:endParaRPr lang="en-US" altLang="zh-TW" sz="36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3905" name="Rectangle 849">
            <a:extLst>
              <a:ext uri="{FF2B5EF4-FFF2-40B4-BE49-F238E27FC236}">
                <a16:creationId xmlns:a16="http://schemas.microsoft.com/office/drawing/2014/main" id="{77E48A82-DEE6-4A2F-9E3B-309647F0A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3" y="1651000"/>
            <a:ext cx="8064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zh-TW" sz="1200" b="1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Production</a:t>
            </a:r>
            <a:endParaRPr lang="en-US" altLang="zh-TW" sz="36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3906" name="Rectangle 850">
            <a:extLst>
              <a:ext uri="{FF2B5EF4-FFF2-40B4-BE49-F238E27FC236}">
                <a16:creationId xmlns:a16="http://schemas.microsoft.com/office/drawing/2014/main" id="{8E19C1B7-0B01-4ADB-B8BB-85B61FD2C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0" y="1651000"/>
            <a:ext cx="7318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zh-TW" sz="1200" b="1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Outbound</a:t>
            </a:r>
            <a:endParaRPr lang="en-US" altLang="zh-TW" sz="36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3907" name="Rectangle 851">
            <a:extLst>
              <a:ext uri="{FF2B5EF4-FFF2-40B4-BE49-F238E27FC236}">
                <a16:creationId xmlns:a16="http://schemas.microsoft.com/office/drawing/2014/main" id="{6DE6CB60-37B0-4022-9DC9-172DFECC4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6738" y="1770063"/>
            <a:ext cx="10334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zh-TW" sz="1200" b="1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transportation</a:t>
            </a:r>
            <a:endParaRPr lang="en-US" altLang="zh-TW" sz="36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3908" name="Rectangle 852">
            <a:extLst>
              <a:ext uri="{FF2B5EF4-FFF2-40B4-BE49-F238E27FC236}">
                <a16:creationId xmlns:a16="http://schemas.microsoft.com/office/drawing/2014/main" id="{01741457-ED9E-408E-B364-30758269F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9763" y="1617663"/>
            <a:ext cx="11303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zh-TW" sz="1200" b="1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Finished goods</a:t>
            </a:r>
            <a:endParaRPr lang="en-US" altLang="zh-TW" sz="36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3909" name="Rectangle 853">
            <a:extLst>
              <a:ext uri="{FF2B5EF4-FFF2-40B4-BE49-F238E27FC236}">
                <a16:creationId xmlns:a16="http://schemas.microsoft.com/office/drawing/2014/main" id="{D4CD22D0-3653-474F-91A4-AE08C0884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0088" y="1736725"/>
            <a:ext cx="9413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zh-TW" sz="1200" b="1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warehousing</a:t>
            </a:r>
            <a:endParaRPr lang="en-US" altLang="zh-TW" sz="36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3910" name="Rectangle 854">
            <a:extLst>
              <a:ext uri="{FF2B5EF4-FFF2-40B4-BE49-F238E27FC236}">
                <a16:creationId xmlns:a16="http://schemas.microsoft.com/office/drawing/2014/main" id="{BD3E8413-5971-42E5-9A14-C01721BED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2613" y="1617663"/>
            <a:ext cx="7937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zh-TW" sz="1200" b="1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Customers</a:t>
            </a:r>
            <a:endParaRPr lang="en-US" altLang="zh-TW" sz="36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3911" name="Line 855">
            <a:extLst>
              <a:ext uri="{FF2B5EF4-FFF2-40B4-BE49-F238E27FC236}">
                <a16:creationId xmlns:a16="http://schemas.microsoft.com/office/drawing/2014/main" id="{B643E2DB-324B-498A-B674-79AF066DD6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59375" y="4027488"/>
            <a:ext cx="1590675" cy="158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3912" name="Freeform 856">
            <a:extLst>
              <a:ext uri="{FF2B5EF4-FFF2-40B4-BE49-F238E27FC236}">
                <a16:creationId xmlns:a16="http://schemas.microsoft.com/office/drawing/2014/main" id="{F5D491E9-A877-4ADB-98B5-9885FA510D3A}"/>
              </a:ext>
            </a:extLst>
          </p:cNvPr>
          <p:cNvSpPr>
            <a:spLocks/>
          </p:cNvSpPr>
          <p:nvPr/>
        </p:nvSpPr>
        <p:spPr bwMode="auto">
          <a:xfrm>
            <a:off x="6727825" y="4003675"/>
            <a:ext cx="85725" cy="52388"/>
          </a:xfrm>
          <a:custGeom>
            <a:avLst/>
            <a:gdLst>
              <a:gd name="T0" fmla="*/ 9 w 163"/>
              <a:gd name="T1" fmla="*/ 99 h 99"/>
              <a:gd name="T2" fmla="*/ 25 w 163"/>
              <a:gd name="T3" fmla="*/ 47 h 99"/>
              <a:gd name="T4" fmla="*/ 0 w 163"/>
              <a:gd name="T5" fmla="*/ 0 h 99"/>
              <a:gd name="T6" fmla="*/ 163 w 163"/>
              <a:gd name="T7" fmla="*/ 34 h 99"/>
              <a:gd name="T8" fmla="*/ 9 w 163"/>
              <a:gd name="T9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99">
                <a:moveTo>
                  <a:pt x="9" y="99"/>
                </a:moveTo>
                <a:lnTo>
                  <a:pt x="25" y="47"/>
                </a:lnTo>
                <a:lnTo>
                  <a:pt x="0" y="0"/>
                </a:lnTo>
                <a:lnTo>
                  <a:pt x="163" y="34"/>
                </a:lnTo>
                <a:lnTo>
                  <a:pt x="9" y="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3913" name="Line 857">
            <a:extLst>
              <a:ext uri="{FF2B5EF4-FFF2-40B4-BE49-F238E27FC236}">
                <a16:creationId xmlns:a16="http://schemas.microsoft.com/office/drawing/2014/main" id="{C268F29C-3105-4501-97F6-A85360CD23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59375" y="2963863"/>
            <a:ext cx="1568450" cy="9906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3914" name="Freeform 858">
            <a:extLst>
              <a:ext uri="{FF2B5EF4-FFF2-40B4-BE49-F238E27FC236}">
                <a16:creationId xmlns:a16="http://schemas.microsoft.com/office/drawing/2014/main" id="{8FADD6EB-0055-4BC0-BB7D-62ADDAC435FF}"/>
              </a:ext>
            </a:extLst>
          </p:cNvPr>
          <p:cNvSpPr>
            <a:spLocks/>
          </p:cNvSpPr>
          <p:nvPr/>
        </p:nvSpPr>
        <p:spPr bwMode="auto">
          <a:xfrm>
            <a:off x="6696075" y="2932113"/>
            <a:ext cx="84138" cy="66675"/>
          </a:xfrm>
          <a:custGeom>
            <a:avLst/>
            <a:gdLst>
              <a:gd name="T0" fmla="*/ 52 w 160"/>
              <a:gd name="T1" fmla="*/ 126 h 126"/>
              <a:gd name="T2" fmla="*/ 43 w 160"/>
              <a:gd name="T3" fmla="*/ 74 h 126"/>
              <a:gd name="T4" fmla="*/ 0 w 160"/>
              <a:gd name="T5" fmla="*/ 43 h 126"/>
              <a:gd name="T6" fmla="*/ 160 w 160"/>
              <a:gd name="T7" fmla="*/ 0 h 126"/>
              <a:gd name="T8" fmla="*/ 52 w 160"/>
              <a:gd name="T9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0" h="126">
                <a:moveTo>
                  <a:pt x="52" y="126"/>
                </a:moveTo>
                <a:lnTo>
                  <a:pt x="43" y="74"/>
                </a:lnTo>
                <a:lnTo>
                  <a:pt x="0" y="43"/>
                </a:lnTo>
                <a:lnTo>
                  <a:pt x="160" y="0"/>
                </a:lnTo>
                <a:lnTo>
                  <a:pt x="52" y="1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3915" name="Line 859">
            <a:extLst>
              <a:ext uri="{FF2B5EF4-FFF2-40B4-BE49-F238E27FC236}">
                <a16:creationId xmlns:a16="http://schemas.microsoft.com/office/drawing/2014/main" id="{DABB7222-89A8-4250-B07C-9FDD905D74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25538" y="2571750"/>
            <a:ext cx="2298700" cy="17462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3916" name="Line 860">
            <a:extLst>
              <a:ext uri="{FF2B5EF4-FFF2-40B4-BE49-F238E27FC236}">
                <a16:creationId xmlns:a16="http://schemas.microsoft.com/office/drawing/2014/main" id="{6984DA52-B980-4EAE-A210-B658713D69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8863" y="2460625"/>
            <a:ext cx="2325687" cy="99853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3917" name="Line 861">
            <a:extLst>
              <a:ext uri="{FF2B5EF4-FFF2-40B4-BE49-F238E27FC236}">
                <a16:creationId xmlns:a16="http://schemas.microsoft.com/office/drawing/2014/main" id="{B98CCE1F-FC52-4050-A05E-59B481EFFE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90638" y="2309813"/>
            <a:ext cx="2085975" cy="1920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grpSp>
        <p:nvGrpSpPr>
          <p:cNvPr id="813918" name="Group 862">
            <a:extLst>
              <a:ext uri="{FF2B5EF4-FFF2-40B4-BE49-F238E27FC236}">
                <a16:creationId xmlns:a16="http://schemas.microsoft.com/office/drawing/2014/main" id="{5A060A45-00A0-44A6-B1CB-029E99BDFDF8}"/>
              </a:ext>
            </a:extLst>
          </p:cNvPr>
          <p:cNvGrpSpPr>
            <a:grpSpLocks/>
          </p:cNvGrpSpPr>
          <p:nvPr/>
        </p:nvGrpSpPr>
        <p:grpSpPr bwMode="auto">
          <a:xfrm>
            <a:off x="8069263" y="3475038"/>
            <a:ext cx="728662" cy="344487"/>
            <a:chOff x="5083" y="2189"/>
            <a:chExt cx="459" cy="217"/>
          </a:xfrm>
        </p:grpSpPr>
        <p:grpSp>
          <p:nvGrpSpPr>
            <p:cNvPr id="813919" name="Group 863">
              <a:extLst>
                <a:ext uri="{FF2B5EF4-FFF2-40B4-BE49-F238E27FC236}">
                  <a16:creationId xmlns:a16="http://schemas.microsoft.com/office/drawing/2014/main" id="{748A12E4-8746-43D9-83A4-BA9B4D7D68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83" y="2189"/>
              <a:ext cx="413" cy="151"/>
              <a:chOff x="5083" y="2189"/>
              <a:chExt cx="413" cy="151"/>
            </a:xfrm>
          </p:grpSpPr>
          <p:grpSp>
            <p:nvGrpSpPr>
              <p:cNvPr id="813920" name="Group 864">
                <a:extLst>
                  <a:ext uri="{FF2B5EF4-FFF2-40B4-BE49-F238E27FC236}">
                    <a16:creationId xmlns:a16="http://schemas.microsoft.com/office/drawing/2014/main" id="{4CD2314C-EBF6-4995-9CEB-3E2CDDE58B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083" y="2189"/>
                <a:ext cx="413" cy="151"/>
                <a:chOff x="5083" y="2189"/>
                <a:chExt cx="413" cy="151"/>
              </a:xfrm>
            </p:grpSpPr>
            <p:grpSp>
              <p:nvGrpSpPr>
                <p:cNvPr id="813921" name="Group 865">
                  <a:extLst>
                    <a:ext uri="{FF2B5EF4-FFF2-40B4-BE49-F238E27FC236}">
                      <a16:creationId xmlns:a16="http://schemas.microsoft.com/office/drawing/2014/main" id="{0436FC0D-388E-4BE0-81C3-058E3483A30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083" y="2197"/>
                  <a:ext cx="164" cy="143"/>
                  <a:chOff x="5083" y="2197"/>
                  <a:chExt cx="164" cy="143"/>
                </a:xfrm>
              </p:grpSpPr>
              <p:grpSp>
                <p:nvGrpSpPr>
                  <p:cNvPr id="813922" name="Group 866">
                    <a:extLst>
                      <a:ext uri="{FF2B5EF4-FFF2-40B4-BE49-F238E27FC236}">
                        <a16:creationId xmlns:a16="http://schemas.microsoft.com/office/drawing/2014/main" id="{F6EB26BB-EABC-47CF-B0A3-84FC0D53E6A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083" y="2197"/>
                    <a:ext cx="154" cy="143"/>
                    <a:chOff x="5083" y="2197"/>
                    <a:chExt cx="154" cy="143"/>
                  </a:xfrm>
                </p:grpSpPr>
                <p:sp>
                  <p:nvSpPr>
                    <p:cNvPr id="813923" name="Freeform 867">
                      <a:extLst>
                        <a:ext uri="{FF2B5EF4-FFF2-40B4-BE49-F238E27FC236}">
                          <a16:creationId xmlns:a16="http://schemas.microsoft.com/office/drawing/2014/main" id="{976CE495-017C-497F-AE14-5373DF8B531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97" y="2202"/>
                      <a:ext cx="140" cy="134"/>
                    </a:xfrm>
                    <a:custGeom>
                      <a:avLst/>
                      <a:gdLst>
                        <a:gd name="T0" fmla="*/ 0 w 421"/>
                        <a:gd name="T1" fmla="*/ 339 h 403"/>
                        <a:gd name="T2" fmla="*/ 421 w 421"/>
                        <a:gd name="T3" fmla="*/ 403 h 403"/>
                        <a:gd name="T4" fmla="*/ 421 w 421"/>
                        <a:gd name="T5" fmla="*/ 156 h 403"/>
                        <a:gd name="T6" fmla="*/ 151 w 421"/>
                        <a:gd name="T7" fmla="*/ 0 h 403"/>
                        <a:gd name="T8" fmla="*/ 0 w 421"/>
                        <a:gd name="T9" fmla="*/ 276 h 403"/>
                        <a:gd name="T10" fmla="*/ 0 w 421"/>
                        <a:gd name="T11" fmla="*/ 339 h 40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421" h="403">
                          <a:moveTo>
                            <a:pt x="0" y="339"/>
                          </a:moveTo>
                          <a:lnTo>
                            <a:pt x="421" y="403"/>
                          </a:lnTo>
                          <a:lnTo>
                            <a:pt x="421" y="156"/>
                          </a:lnTo>
                          <a:lnTo>
                            <a:pt x="151" y="0"/>
                          </a:lnTo>
                          <a:lnTo>
                            <a:pt x="0" y="276"/>
                          </a:lnTo>
                          <a:lnTo>
                            <a:pt x="0" y="339"/>
                          </a:lnTo>
                          <a:close/>
                        </a:path>
                      </a:pathLst>
                    </a:custGeom>
                    <a:solidFill>
                      <a:srgbClr val="FFBF7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13924" name="Freeform 868">
                      <a:extLst>
                        <a:ext uri="{FF2B5EF4-FFF2-40B4-BE49-F238E27FC236}">
                          <a16:creationId xmlns:a16="http://schemas.microsoft.com/office/drawing/2014/main" id="{7A2E877C-50B1-4FF6-B2EB-B195A0CEDCC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82" y="2277"/>
                      <a:ext cx="20" cy="54"/>
                    </a:xfrm>
                    <a:custGeom>
                      <a:avLst/>
                      <a:gdLst>
                        <a:gd name="T0" fmla="*/ 0 w 61"/>
                        <a:gd name="T1" fmla="*/ 152 h 161"/>
                        <a:gd name="T2" fmla="*/ 61 w 61"/>
                        <a:gd name="T3" fmla="*/ 161 h 161"/>
                        <a:gd name="T4" fmla="*/ 47 w 61"/>
                        <a:gd name="T5" fmla="*/ 0 h 161"/>
                        <a:gd name="T6" fmla="*/ 0 w 61"/>
                        <a:gd name="T7" fmla="*/ 152 h 1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61" h="161">
                          <a:moveTo>
                            <a:pt x="0" y="152"/>
                          </a:moveTo>
                          <a:lnTo>
                            <a:pt x="61" y="161"/>
                          </a:lnTo>
                          <a:lnTo>
                            <a:pt x="47" y="0"/>
                          </a:lnTo>
                          <a:lnTo>
                            <a:pt x="0" y="152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13925" name="Freeform 869">
                      <a:extLst>
                        <a:ext uri="{FF2B5EF4-FFF2-40B4-BE49-F238E27FC236}">
                          <a16:creationId xmlns:a16="http://schemas.microsoft.com/office/drawing/2014/main" id="{03EBA75A-0886-4F76-ACD3-5C396BB2413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85" y="2200"/>
                      <a:ext cx="60" cy="97"/>
                    </a:xfrm>
                    <a:custGeom>
                      <a:avLst/>
                      <a:gdLst>
                        <a:gd name="T0" fmla="*/ 0 w 181"/>
                        <a:gd name="T1" fmla="*/ 290 h 290"/>
                        <a:gd name="T2" fmla="*/ 39 w 181"/>
                        <a:gd name="T3" fmla="*/ 290 h 290"/>
                        <a:gd name="T4" fmla="*/ 181 w 181"/>
                        <a:gd name="T5" fmla="*/ 28 h 290"/>
                        <a:gd name="T6" fmla="*/ 144 w 181"/>
                        <a:gd name="T7" fmla="*/ 0 h 290"/>
                        <a:gd name="T8" fmla="*/ 0 w 181"/>
                        <a:gd name="T9" fmla="*/ 290 h 2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1" h="290">
                          <a:moveTo>
                            <a:pt x="0" y="290"/>
                          </a:moveTo>
                          <a:lnTo>
                            <a:pt x="39" y="290"/>
                          </a:lnTo>
                          <a:lnTo>
                            <a:pt x="181" y="28"/>
                          </a:lnTo>
                          <a:lnTo>
                            <a:pt x="144" y="0"/>
                          </a:lnTo>
                          <a:lnTo>
                            <a:pt x="0" y="290"/>
                          </a:lnTo>
                          <a:close/>
                        </a:path>
                      </a:pathLst>
                    </a:custGeom>
                    <a:solidFill>
                      <a:srgbClr val="FFB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13926" name="Freeform 870">
                      <a:extLst>
                        <a:ext uri="{FF2B5EF4-FFF2-40B4-BE49-F238E27FC236}">
                          <a16:creationId xmlns:a16="http://schemas.microsoft.com/office/drawing/2014/main" id="{63094D15-952B-4166-9777-2CB4DA516D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97" y="2207"/>
                      <a:ext cx="140" cy="102"/>
                    </a:xfrm>
                    <a:custGeom>
                      <a:avLst/>
                      <a:gdLst>
                        <a:gd name="T0" fmla="*/ 0 w 419"/>
                        <a:gd name="T1" fmla="*/ 242 h 306"/>
                        <a:gd name="T2" fmla="*/ 134 w 419"/>
                        <a:gd name="T3" fmla="*/ 0 h 306"/>
                        <a:gd name="T4" fmla="*/ 419 w 419"/>
                        <a:gd name="T5" fmla="*/ 186 h 306"/>
                        <a:gd name="T6" fmla="*/ 419 w 419"/>
                        <a:gd name="T7" fmla="*/ 241 h 306"/>
                        <a:gd name="T8" fmla="*/ 345 w 419"/>
                        <a:gd name="T9" fmla="*/ 306 h 306"/>
                        <a:gd name="T10" fmla="*/ 345 w 419"/>
                        <a:gd name="T11" fmla="*/ 195 h 306"/>
                        <a:gd name="T12" fmla="*/ 315 w 419"/>
                        <a:gd name="T13" fmla="*/ 195 h 306"/>
                        <a:gd name="T14" fmla="*/ 300 w 419"/>
                        <a:gd name="T15" fmla="*/ 146 h 306"/>
                        <a:gd name="T16" fmla="*/ 138 w 419"/>
                        <a:gd name="T17" fmla="*/ 34 h 306"/>
                        <a:gd name="T18" fmla="*/ 138 w 419"/>
                        <a:gd name="T19" fmla="*/ 54 h 306"/>
                        <a:gd name="T20" fmla="*/ 121 w 419"/>
                        <a:gd name="T21" fmla="*/ 65 h 306"/>
                        <a:gd name="T22" fmla="*/ 119 w 419"/>
                        <a:gd name="T23" fmla="*/ 57 h 306"/>
                        <a:gd name="T24" fmla="*/ 0 w 419"/>
                        <a:gd name="T25" fmla="*/ 275 h 306"/>
                        <a:gd name="T26" fmla="*/ 0 w 419"/>
                        <a:gd name="T27" fmla="*/ 242 h 30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419" h="306">
                          <a:moveTo>
                            <a:pt x="0" y="242"/>
                          </a:moveTo>
                          <a:lnTo>
                            <a:pt x="134" y="0"/>
                          </a:lnTo>
                          <a:lnTo>
                            <a:pt x="419" y="186"/>
                          </a:lnTo>
                          <a:lnTo>
                            <a:pt x="419" y="241"/>
                          </a:lnTo>
                          <a:lnTo>
                            <a:pt x="345" y="306"/>
                          </a:lnTo>
                          <a:lnTo>
                            <a:pt x="345" y="195"/>
                          </a:lnTo>
                          <a:lnTo>
                            <a:pt x="315" y="195"/>
                          </a:lnTo>
                          <a:lnTo>
                            <a:pt x="300" y="146"/>
                          </a:lnTo>
                          <a:lnTo>
                            <a:pt x="138" y="34"/>
                          </a:lnTo>
                          <a:lnTo>
                            <a:pt x="138" y="54"/>
                          </a:lnTo>
                          <a:lnTo>
                            <a:pt x="121" y="65"/>
                          </a:lnTo>
                          <a:lnTo>
                            <a:pt x="119" y="57"/>
                          </a:lnTo>
                          <a:lnTo>
                            <a:pt x="0" y="275"/>
                          </a:lnTo>
                          <a:lnTo>
                            <a:pt x="0" y="242"/>
                          </a:lnTo>
                          <a:close/>
                        </a:path>
                      </a:pathLst>
                    </a:custGeom>
                    <a:solidFill>
                      <a:srgbClr val="BF7F3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13927" name="Freeform 871">
                      <a:extLst>
                        <a:ext uri="{FF2B5EF4-FFF2-40B4-BE49-F238E27FC236}">
                          <a16:creationId xmlns:a16="http://schemas.microsoft.com/office/drawing/2014/main" id="{7939C695-D20A-4707-8585-FA79222FCC6E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083" y="2197"/>
                      <a:ext cx="129" cy="100"/>
                    </a:xfrm>
                    <a:custGeom>
                      <a:avLst/>
                      <a:gdLst>
                        <a:gd name="T0" fmla="*/ 6 w 386"/>
                        <a:gd name="T1" fmla="*/ 299 h 299"/>
                        <a:gd name="T2" fmla="*/ 151 w 386"/>
                        <a:gd name="T3" fmla="*/ 18 h 299"/>
                        <a:gd name="T4" fmla="*/ 362 w 386"/>
                        <a:gd name="T5" fmla="*/ 167 h 299"/>
                        <a:gd name="T6" fmla="*/ 386 w 386"/>
                        <a:gd name="T7" fmla="*/ 167 h 299"/>
                        <a:gd name="T8" fmla="*/ 149 w 386"/>
                        <a:gd name="T9" fmla="*/ 0 h 299"/>
                        <a:gd name="T10" fmla="*/ 0 w 386"/>
                        <a:gd name="T11" fmla="*/ 286 h 299"/>
                        <a:gd name="T12" fmla="*/ 6 w 386"/>
                        <a:gd name="T13" fmla="*/ 299 h 29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386" h="299">
                          <a:moveTo>
                            <a:pt x="6" y="299"/>
                          </a:moveTo>
                          <a:lnTo>
                            <a:pt x="151" y="18"/>
                          </a:lnTo>
                          <a:lnTo>
                            <a:pt x="362" y="167"/>
                          </a:lnTo>
                          <a:lnTo>
                            <a:pt x="386" y="167"/>
                          </a:lnTo>
                          <a:lnTo>
                            <a:pt x="149" y="0"/>
                          </a:lnTo>
                          <a:lnTo>
                            <a:pt x="0" y="286"/>
                          </a:lnTo>
                          <a:lnTo>
                            <a:pt x="6" y="299"/>
                          </a:lnTo>
                          <a:close/>
                        </a:path>
                      </a:pathLst>
                    </a:custGeom>
                    <a:solidFill>
                      <a:srgbClr val="9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13928" name="Rectangle 872">
                      <a:extLst>
                        <a:ext uri="{FF2B5EF4-FFF2-40B4-BE49-F238E27FC236}">
                          <a16:creationId xmlns:a16="http://schemas.microsoft.com/office/drawing/2014/main" id="{2F0B9EAF-BBFC-4080-8F7E-DA5AE6760F1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06" y="2270"/>
                      <a:ext cx="8" cy="70"/>
                    </a:xfrm>
                    <a:prstGeom prst="rect">
                      <a:avLst/>
                    </a:prstGeom>
                    <a:solidFill>
                      <a:srgbClr val="FFB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13929" name="Freeform 873">
                      <a:extLst>
                        <a:ext uri="{FF2B5EF4-FFF2-40B4-BE49-F238E27FC236}">
                          <a16:creationId xmlns:a16="http://schemas.microsoft.com/office/drawing/2014/main" id="{EA05783F-4582-4BEF-B318-795526400BB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96" y="2270"/>
                      <a:ext cx="11" cy="70"/>
                    </a:xfrm>
                    <a:custGeom>
                      <a:avLst/>
                      <a:gdLst>
                        <a:gd name="T0" fmla="*/ 31 w 33"/>
                        <a:gd name="T1" fmla="*/ 210 h 210"/>
                        <a:gd name="T2" fmla="*/ 0 w 33"/>
                        <a:gd name="T3" fmla="*/ 202 h 210"/>
                        <a:gd name="T4" fmla="*/ 0 w 33"/>
                        <a:gd name="T5" fmla="*/ 0 h 210"/>
                        <a:gd name="T6" fmla="*/ 33 w 33"/>
                        <a:gd name="T7" fmla="*/ 0 h 210"/>
                        <a:gd name="T8" fmla="*/ 31 w 33"/>
                        <a:gd name="T9" fmla="*/ 210 h 21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33" h="210">
                          <a:moveTo>
                            <a:pt x="31" y="210"/>
                          </a:moveTo>
                          <a:lnTo>
                            <a:pt x="0" y="202"/>
                          </a:lnTo>
                          <a:lnTo>
                            <a:pt x="0" y="0"/>
                          </a:lnTo>
                          <a:lnTo>
                            <a:pt x="33" y="0"/>
                          </a:lnTo>
                          <a:lnTo>
                            <a:pt x="31" y="210"/>
                          </a:lnTo>
                          <a:close/>
                        </a:path>
                      </a:pathLst>
                    </a:custGeom>
                    <a:solidFill>
                      <a:srgbClr val="BF7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</p:grpSp>
              <p:sp>
                <p:nvSpPr>
                  <p:cNvPr id="813930" name="Freeform 874">
                    <a:extLst>
                      <a:ext uri="{FF2B5EF4-FFF2-40B4-BE49-F238E27FC236}">
                        <a16:creationId xmlns:a16="http://schemas.microsoft.com/office/drawing/2014/main" id="{99BC1AD9-CFF4-47C6-9CA2-19D704251C2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83" y="2252"/>
                    <a:ext cx="19" cy="15"/>
                  </a:xfrm>
                  <a:custGeom>
                    <a:avLst/>
                    <a:gdLst>
                      <a:gd name="T0" fmla="*/ 0 w 56"/>
                      <a:gd name="T1" fmla="*/ 47 h 47"/>
                      <a:gd name="T2" fmla="*/ 51 w 56"/>
                      <a:gd name="T3" fmla="*/ 0 h 47"/>
                      <a:gd name="T4" fmla="*/ 56 w 56"/>
                      <a:gd name="T5" fmla="*/ 39 h 47"/>
                      <a:gd name="T6" fmla="*/ 0 w 56"/>
                      <a:gd name="T7" fmla="*/ 47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6" h="47">
                        <a:moveTo>
                          <a:pt x="0" y="47"/>
                        </a:moveTo>
                        <a:lnTo>
                          <a:pt x="51" y="0"/>
                        </a:lnTo>
                        <a:lnTo>
                          <a:pt x="56" y="39"/>
                        </a:lnTo>
                        <a:lnTo>
                          <a:pt x="0" y="47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931" name="Freeform 875">
                    <a:extLst>
                      <a:ext uri="{FF2B5EF4-FFF2-40B4-BE49-F238E27FC236}">
                        <a16:creationId xmlns:a16="http://schemas.microsoft.com/office/drawing/2014/main" id="{68899C7F-F912-4CB3-9EEB-6E795556E11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86" y="2271"/>
                    <a:ext cx="61" cy="3"/>
                  </a:xfrm>
                  <a:custGeom>
                    <a:avLst/>
                    <a:gdLst>
                      <a:gd name="T0" fmla="*/ 0 w 183"/>
                      <a:gd name="T1" fmla="*/ 5 h 9"/>
                      <a:gd name="T2" fmla="*/ 53 w 183"/>
                      <a:gd name="T3" fmla="*/ 0 h 9"/>
                      <a:gd name="T4" fmla="*/ 183 w 183"/>
                      <a:gd name="T5" fmla="*/ 1 h 9"/>
                      <a:gd name="T6" fmla="*/ 53 w 183"/>
                      <a:gd name="T7" fmla="*/ 9 h 9"/>
                      <a:gd name="T8" fmla="*/ 0 w 183"/>
                      <a:gd name="T9" fmla="*/ 5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83" h="9">
                        <a:moveTo>
                          <a:pt x="0" y="5"/>
                        </a:moveTo>
                        <a:lnTo>
                          <a:pt x="53" y="0"/>
                        </a:lnTo>
                        <a:lnTo>
                          <a:pt x="183" y="1"/>
                        </a:lnTo>
                        <a:lnTo>
                          <a:pt x="53" y="9"/>
                        </a:lnTo>
                        <a:lnTo>
                          <a:pt x="0" y="5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932" name="Freeform 876">
                    <a:extLst>
                      <a:ext uri="{FF2B5EF4-FFF2-40B4-BE49-F238E27FC236}">
                        <a16:creationId xmlns:a16="http://schemas.microsoft.com/office/drawing/2014/main" id="{54AF9F9B-AA29-4F6E-A5FF-4CBD6A3960F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183" y="2265"/>
                    <a:ext cx="21" cy="8"/>
                  </a:xfrm>
                  <a:custGeom>
                    <a:avLst/>
                    <a:gdLst>
                      <a:gd name="T0" fmla="*/ 0 w 64"/>
                      <a:gd name="T1" fmla="*/ 7 h 24"/>
                      <a:gd name="T2" fmla="*/ 57 w 64"/>
                      <a:gd name="T3" fmla="*/ 0 h 24"/>
                      <a:gd name="T4" fmla="*/ 64 w 64"/>
                      <a:gd name="T5" fmla="*/ 20 h 24"/>
                      <a:gd name="T6" fmla="*/ 6 w 64"/>
                      <a:gd name="T7" fmla="*/ 24 h 24"/>
                      <a:gd name="T8" fmla="*/ 0 w 64"/>
                      <a:gd name="T9" fmla="*/ 7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4" h="24">
                        <a:moveTo>
                          <a:pt x="0" y="7"/>
                        </a:moveTo>
                        <a:lnTo>
                          <a:pt x="57" y="0"/>
                        </a:lnTo>
                        <a:lnTo>
                          <a:pt x="64" y="20"/>
                        </a:lnTo>
                        <a:lnTo>
                          <a:pt x="6" y="24"/>
                        </a:lnTo>
                        <a:lnTo>
                          <a:pt x="0" y="7"/>
                        </a:lnTo>
                        <a:close/>
                      </a:path>
                    </a:pathLst>
                  </a:custGeom>
                  <a:solidFill>
                    <a:srgbClr val="7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  <p:sp>
              <p:nvSpPr>
                <p:cNvPr id="813933" name="Freeform 877">
                  <a:extLst>
                    <a:ext uri="{FF2B5EF4-FFF2-40B4-BE49-F238E27FC236}">
                      <a16:creationId xmlns:a16="http://schemas.microsoft.com/office/drawing/2014/main" id="{7D14E6B3-EA1F-4FA0-86DF-7F14457C8C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7" y="2213"/>
                  <a:ext cx="230" cy="123"/>
                </a:xfrm>
                <a:custGeom>
                  <a:avLst/>
                  <a:gdLst>
                    <a:gd name="T0" fmla="*/ 0 w 690"/>
                    <a:gd name="T1" fmla="*/ 371 h 371"/>
                    <a:gd name="T2" fmla="*/ 689 w 690"/>
                    <a:gd name="T3" fmla="*/ 315 h 371"/>
                    <a:gd name="T4" fmla="*/ 690 w 690"/>
                    <a:gd name="T5" fmla="*/ 176 h 371"/>
                    <a:gd name="T6" fmla="*/ 347 w 690"/>
                    <a:gd name="T7" fmla="*/ 34 h 371"/>
                    <a:gd name="T8" fmla="*/ 0 w 690"/>
                    <a:gd name="T9" fmla="*/ 0 h 371"/>
                    <a:gd name="T10" fmla="*/ 0 w 690"/>
                    <a:gd name="T11" fmla="*/ 371 h 3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90" h="371">
                      <a:moveTo>
                        <a:pt x="0" y="371"/>
                      </a:moveTo>
                      <a:lnTo>
                        <a:pt x="689" y="315"/>
                      </a:lnTo>
                      <a:lnTo>
                        <a:pt x="690" y="176"/>
                      </a:lnTo>
                      <a:lnTo>
                        <a:pt x="347" y="34"/>
                      </a:lnTo>
                      <a:lnTo>
                        <a:pt x="0" y="0"/>
                      </a:lnTo>
                      <a:lnTo>
                        <a:pt x="0" y="371"/>
                      </a:lnTo>
                      <a:close/>
                    </a:path>
                  </a:pathLst>
                </a:custGeom>
                <a:solidFill>
                  <a:srgbClr val="FFBF5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934" name="Freeform 878">
                  <a:extLst>
                    <a:ext uri="{FF2B5EF4-FFF2-40B4-BE49-F238E27FC236}">
                      <a16:creationId xmlns:a16="http://schemas.microsoft.com/office/drawing/2014/main" id="{5652155D-4A63-49FF-B6F9-F66F5BD135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3" y="2197"/>
                  <a:ext cx="363" cy="77"/>
                </a:xfrm>
                <a:custGeom>
                  <a:avLst/>
                  <a:gdLst>
                    <a:gd name="T0" fmla="*/ 0 w 1091"/>
                    <a:gd name="T1" fmla="*/ 0 h 230"/>
                    <a:gd name="T2" fmla="*/ 652 w 1091"/>
                    <a:gd name="T3" fmla="*/ 74 h 230"/>
                    <a:gd name="T4" fmla="*/ 1091 w 1091"/>
                    <a:gd name="T5" fmla="*/ 230 h 230"/>
                    <a:gd name="T6" fmla="*/ 206 w 1091"/>
                    <a:gd name="T7" fmla="*/ 202 h 230"/>
                    <a:gd name="T8" fmla="*/ 202 w 1091"/>
                    <a:gd name="T9" fmla="*/ 163 h 230"/>
                    <a:gd name="T10" fmla="*/ 228 w 1091"/>
                    <a:gd name="T11" fmla="*/ 163 h 230"/>
                    <a:gd name="T12" fmla="*/ 0 w 1091"/>
                    <a:gd name="T13" fmla="*/ 0 h 2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91" h="230">
                      <a:moveTo>
                        <a:pt x="0" y="0"/>
                      </a:moveTo>
                      <a:lnTo>
                        <a:pt x="652" y="74"/>
                      </a:lnTo>
                      <a:lnTo>
                        <a:pt x="1091" y="230"/>
                      </a:lnTo>
                      <a:lnTo>
                        <a:pt x="206" y="202"/>
                      </a:lnTo>
                      <a:lnTo>
                        <a:pt x="202" y="163"/>
                      </a:lnTo>
                      <a:lnTo>
                        <a:pt x="228" y="1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7F3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935" name="Freeform 879">
                  <a:extLst>
                    <a:ext uri="{FF2B5EF4-FFF2-40B4-BE49-F238E27FC236}">
                      <a16:creationId xmlns:a16="http://schemas.microsoft.com/office/drawing/2014/main" id="{D9415875-0C99-40CB-81D7-C5AD4B54C9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37" y="2209"/>
                  <a:ext cx="121" cy="78"/>
                </a:xfrm>
                <a:custGeom>
                  <a:avLst/>
                  <a:gdLst>
                    <a:gd name="T0" fmla="*/ 0 w 364"/>
                    <a:gd name="T1" fmla="*/ 177 h 233"/>
                    <a:gd name="T2" fmla="*/ 0 w 364"/>
                    <a:gd name="T3" fmla="*/ 233 h 233"/>
                    <a:gd name="T4" fmla="*/ 47 w 364"/>
                    <a:gd name="T5" fmla="*/ 233 h 233"/>
                    <a:gd name="T6" fmla="*/ 81 w 364"/>
                    <a:gd name="T7" fmla="*/ 179 h 233"/>
                    <a:gd name="T8" fmla="*/ 276 w 364"/>
                    <a:gd name="T9" fmla="*/ 179 h 233"/>
                    <a:gd name="T10" fmla="*/ 276 w 364"/>
                    <a:gd name="T11" fmla="*/ 205 h 233"/>
                    <a:gd name="T12" fmla="*/ 364 w 364"/>
                    <a:gd name="T13" fmla="*/ 205 h 233"/>
                    <a:gd name="T14" fmla="*/ 245 w 364"/>
                    <a:gd name="T15" fmla="*/ 8 h 233"/>
                    <a:gd name="T16" fmla="*/ 123 w 364"/>
                    <a:gd name="T17" fmla="*/ 0 h 233"/>
                    <a:gd name="T18" fmla="*/ 25 w 364"/>
                    <a:gd name="T19" fmla="*/ 179 h 233"/>
                    <a:gd name="T20" fmla="*/ 0 w 364"/>
                    <a:gd name="T21" fmla="*/ 177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4" h="233">
                      <a:moveTo>
                        <a:pt x="0" y="177"/>
                      </a:moveTo>
                      <a:lnTo>
                        <a:pt x="0" y="233"/>
                      </a:lnTo>
                      <a:lnTo>
                        <a:pt x="47" y="233"/>
                      </a:lnTo>
                      <a:lnTo>
                        <a:pt x="81" y="179"/>
                      </a:lnTo>
                      <a:lnTo>
                        <a:pt x="276" y="179"/>
                      </a:lnTo>
                      <a:lnTo>
                        <a:pt x="276" y="205"/>
                      </a:lnTo>
                      <a:lnTo>
                        <a:pt x="364" y="205"/>
                      </a:lnTo>
                      <a:lnTo>
                        <a:pt x="245" y="8"/>
                      </a:lnTo>
                      <a:lnTo>
                        <a:pt x="123" y="0"/>
                      </a:lnTo>
                      <a:lnTo>
                        <a:pt x="25" y="179"/>
                      </a:lnTo>
                      <a:lnTo>
                        <a:pt x="0" y="177"/>
                      </a:lnTo>
                      <a:close/>
                    </a:path>
                  </a:pathLst>
                </a:custGeom>
                <a:solidFill>
                  <a:srgbClr val="FF9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936" name="Freeform 880">
                  <a:extLst>
                    <a:ext uri="{FF2B5EF4-FFF2-40B4-BE49-F238E27FC236}">
                      <a16:creationId xmlns:a16="http://schemas.microsoft.com/office/drawing/2014/main" id="{AA0BA9B6-AB53-48B5-A323-A1A3E033E3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2189"/>
                  <a:ext cx="39" cy="26"/>
                </a:xfrm>
                <a:custGeom>
                  <a:avLst/>
                  <a:gdLst>
                    <a:gd name="T0" fmla="*/ 23 w 118"/>
                    <a:gd name="T1" fmla="*/ 0 h 77"/>
                    <a:gd name="T2" fmla="*/ 0 w 118"/>
                    <a:gd name="T3" fmla="*/ 61 h 77"/>
                    <a:gd name="T4" fmla="*/ 118 w 118"/>
                    <a:gd name="T5" fmla="*/ 77 h 77"/>
                    <a:gd name="T6" fmla="*/ 23 w 118"/>
                    <a:gd name="T7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8" h="77">
                      <a:moveTo>
                        <a:pt x="23" y="0"/>
                      </a:moveTo>
                      <a:lnTo>
                        <a:pt x="0" y="61"/>
                      </a:lnTo>
                      <a:lnTo>
                        <a:pt x="118" y="77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7F5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937" name="Freeform 881">
                  <a:extLst>
                    <a:ext uri="{FF2B5EF4-FFF2-40B4-BE49-F238E27FC236}">
                      <a16:creationId xmlns:a16="http://schemas.microsoft.com/office/drawing/2014/main" id="{ADE717FE-056F-4251-8509-12027C6C33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7" y="2189"/>
                  <a:ext cx="64" cy="76"/>
                </a:xfrm>
                <a:custGeom>
                  <a:avLst/>
                  <a:gdLst>
                    <a:gd name="T0" fmla="*/ 194 w 194"/>
                    <a:gd name="T1" fmla="*/ 0 h 229"/>
                    <a:gd name="T2" fmla="*/ 172 w 194"/>
                    <a:gd name="T3" fmla="*/ 60 h 229"/>
                    <a:gd name="T4" fmla="*/ 55 w 194"/>
                    <a:gd name="T5" fmla="*/ 229 h 229"/>
                    <a:gd name="T6" fmla="*/ 0 w 194"/>
                    <a:gd name="T7" fmla="*/ 69 h 229"/>
                    <a:gd name="T8" fmla="*/ 194 w 194"/>
                    <a:gd name="T9" fmla="*/ 0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4" h="229">
                      <a:moveTo>
                        <a:pt x="194" y="0"/>
                      </a:moveTo>
                      <a:lnTo>
                        <a:pt x="172" y="60"/>
                      </a:lnTo>
                      <a:lnTo>
                        <a:pt x="55" y="229"/>
                      </a:lnTo>
                      <a:lnTo>
                        <a:pt x="0" y="69"/>
                      </a:lnTo>
                      <a:lnTo>
                        <a:pt x="194" y="0"/>
                      </a:lnTo>
                      <a:close/>
                    </a:path>
                  </a:pathLst>
                </a:custGeom>
                <a:solidFill>
                  <a:srgbClr val="5F3F1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938" name="Freeform 882">
                  <a:extLst>
                    <a:ext uri="{FF2B5EF4-FFF2-40B4-BE49-F238E27FC236}">
                      <a16:creationId xmlns:a16="http://schemas.microsoft.com/office/drawing/2014/main" id="{405B2D47-73ED-4CAC-9D57-EEF000DA97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1" y="2218"/>
                  <a:ext cx="46" cy="56"/>
                </a:xfrm>
                <a:custGeom>
                  <a:avLst/>
                  <a:gdLst>
                    <a:gd name="T0" fmla="*/ 36 w 139"/>
                    <a:gd name="T1" fmla="*/ 0 h 169"/>
                    <a:gd name="T2" fmla="*/ 0 w 139"/>
                    <a:gd name="T3" fmla="*/ 14 h 169"/>
                    <a:gd name="T4" fmla="*/ 91 w 139"/>
                    <a:gd name="T5" fmla="*/ 169 h 169"/>
                    <a:gd name="T6" fmla="*/ 139 w 139"/>
                    <a:gd name="T7" fmla="*/ 169 h 169"/>
                    <a:gd name="T8" fmla="*/ 36 w 139"/>
                    <a:gd name="T9" fmla="*/ 0 h 1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9" h="169">
                      <a:moveTo>
                        <a:pt x="36" y="0"/>
                      </a:moveTo>
                      <a:lnTo>
                        <a:pt x="0" y="14"/>
                      </a:lnTo>
                      <a:lnTo>
                        <a:pt x="91" y="169"/>
                      </a:lnTo>
                      <a:lnTo>
                        <a:pt x="139" y="169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BF7F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939" name="Freeform 883">
                  <a:extLst>
                    <a:ext uri="{FF2B5EF4-FFF2-40B4-BE49-F238E27FC236}">
                      <a16:creationId xmlns:a16="http://schemas.microsoft.com/office/drawing/2014/main" id="{5AB29D0E-A8C7-43EA-9628-5CD8E81E66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1" y="2213"/>
                  <a:ext cx="41" cy="10"/>
                </a:xfrm>
                <a:custGeom>
                  <a:avLst/>
                  <a:gdLst>
                    <a:gd name="T0" fmla="*/ 125 w 125"/>
                    <a:gd name="T1" fmla="*/ 17 h 30"/>
                    <a:gd name="T2" fmla="*/ 90 w 125"/>
                    <a:gd name="T3" fmla="*/ 30 h 30"/>
                    <a:gd name="T4" fmla="*/ 0 w 125"/>
                    <a:gd name="T5" fmla="*/ 24 h 30"/>
                    <a:gd name="T6" fmla="*/ 18 w 125"/>
                    <a:gd name="T7" fmla="*/ 0 h 30"/>
                    <a:gd name="T8" fmla="*/ 125 w 125"/>
                    <a:gd name="T9" fmla="*/ 17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5" h="30">
                      <a:moveTo>
                        <a:pt x="125" y="17"/>
                      </a:moveTo>
                      <a:lnTo>
                        <a:pt x="90" y="30"/>
                      </a:lnTo>
                      <a:lnTo>
                        <a:pt x="0" y="24"/>
                      </a:lnTo>
                      <a:lnTo>
                        <a:pt x="18" y="0"/>
                      </a:lnTo>
                      <a:lnTo>
                        <a:pt x="125" y="17"/>
                      </a:lnTo>
                      <a:close/>
                    </a:path>
                  </a:pathLst>
                </a:custGeom>
                <a:solidFill>
                  <a:srgbClr val="7F3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3940" name="Freeform 884">
                  <a:extLst>
                    <a:ext uri="{FF2B5EF4-FFF2-40B4-BE49-F238E27FC236}">
                      <a16:creationId xmlns:a16="http://schemas.microsoft.com/office/drawing/2014/main" id="{468B5852-2D87-40FD-B115-B3EA468B06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1" y="2209"/>
                  <a:ext cx="295" cy="69"/>
                </a:xfrm>
                <a:custGeom>
                  <a:avLst/>
                  <a:gdLst>
                    <a:gd name="T0" fmla="*/ 0 w 884"/>
                    <a:gd name="T1" fmla="*/ 166 h 205"/>
                    <a:gd name="T2" fmla="*/ 6 w 884"/>
                    <a:gd name="T3" fmla="*/ 186 h 205"/>
                    <a:gd name="T4" fmla="*/ 136 w 884"/>
                    <a:gd name="T5" fmla="*/ 186 h 205"/>
                    <a:gd name="T6" fmla="*/ 255 w 884"/>
                    <a:gd name="T7" fmla="*/ 16 h 205"/>
                    <a:gd name="T8" fmla="*/ 356 w 884"/>
                    <a:gd name="T9" fmla="*/ 30 h 205"/>
                    <a:gd name="T10" fmla="*/ 459 w 884"/>
                    <a:gd name="T11" fmla="*/ 195 h 205"/>
                    <a:gd name="T12" fmla="*/ 878 w 884"/>
                    <a:gd name="T13" fmla="*/ 205 h 205"/>
                    <a:gd name="T14" fmla="*/ 884 w 884"/>
                    <a:gd name="T15" fmla="*/ 192 h 205"/>
                    <a:gd name="T16" fmla="*/ 466 w 884"/>
                    <a:gd name="T17" fmla="*/ 179 h 205"/>
                    <a:gd name="T18" fmla="*/ 365 w 884"/>
                    <a:gd name="T19" fmla="*/ 16 h 205"/>
                    <a:gd name="T20" fmla="*/ 248 w 884"/>
                    <a:gd name="T21" fmla="*/ 0 h 205"/>
                    <a:gd name="T22" fmla="*/ 131 w 884"/>
                    <a:gd name="T23" fmla="*/ 166 h 205"/>
                    <a:gd name="T24" fmla="*/ 0 w 884"/>
                    <a:gd name="T25" fmla="*/ 166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84" h="205">
                      <a:moveTo>
                        <a:pt x="0" y="166"/>
                      </a:moveTo>
                      <a:lnTo>
                        <a:pt x="6" y="186"/>
                      </a:lnTo>
                      <a:lnTo>
                        <a:pt x="136" y="186"/>
                      </a:lnTo>
                      <a:lnTo>
                        <a:pt x="255" y="16"/>
                      </a:lnTo>
                      <a:lnTo>
                        <a:pt x="356" y="30"/>
                      </a:lnTo>
                      <a:lnTo>
                        <a:pt x="459" y="195"/>
                      </a:lnTo>
                      <a:lnTo>
                        <a:pt x="878" y="205"/>
                      </a:lnTo>
                      <a:lnTo>
                        <a:pt x="884" y="192"/>
                      </a:lnTo>
                      <a:lnTo>
                        <a:pt x="466" y="179"/>
                      </a:lnTo>
                      <a:lnTo>
                        <a:pt x="365" y="16"/>
                      </a:lnTo>
                      <a:lnTo>
                        <a:pt x="248" y="0"/>
                      </a:lnTo>
                      <a:lnTo>
                        <a:pt x="131" y="166"/>
                      </a:lnTo>
                      <a:lnTo>
                        <a:pt x="0" y="166"/>
                      </a:lnTo>
                      <a:close/>
                    </a:path>
                  </a:pathLst>
                </a:custGeom>
                <a:solidFill>
                  <a:srgbClr val="9F3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813941" name="Group 885">
                <a:extLst>
                  <a:ext uri="{FF2B5EF4-FFF2-40B4-BE49-F238E27FC236}">
                    <a16:creationId xmlns:a16="http://schemas.microsoft.com/office/drawing/2014/main" id="{7C420165-2417-4474-9B18-03C019FE3D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04" y="2266"/>
                <a:ext cx="72" cy="56"/>
                <a:chOff x="5104" y="2266"/>
                <a:chExt cx="72" cy="56"/>
              </a:xfrm>
            </p:grpSpPr>
            <p:grpSp>
              <p:nvGrpSpPr>
                <p:cNvPr id="813942" name="Group 886">
                  <a:extLst>
                    <a:ext uri="{FF2B5EF4-FFF2-40B4-BE49-F238E27FC236}">
                      <a16:creationId xmlns:a16="http://schemas.microsoft.com/office/drawing/2014/main" id="{6787BF7A-B528-4C11-B97C-0C245AF82A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24" y="2266"/>
                  <a:ext cx="35" cy="56"/>
                  <a:chOff x="5124" y="2266"/>
                  <a:chExt cx="35" cy="56"/>
                </a:xfrm>
              </p:grpSpPr>
              <p:grpSp>
                <p:nvGrpSpPr>
                  <p:cNvPr id="813943" name="Group 887">
                    <a:extLst>
                      <a:ext uri="{FF2B5EF4-FFF2-40B4-BE49-F238E27FC236}">
                        <a16:creationId xmlns:a16="http://schemas.microsoft.com/office/drawing/2014/main" id="{92E9FE26-B6BA-4617-AF27-42A9A45B5FB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124" y="2266"/>
                    <a:ext cx="35" cy="29"/>
                    <a:chOff x="5124" y="2266"/>
                    <a:chExt cx="35" cy="29"/>
                  </a:xfrm>
                </p:grpSpPr>
                <p:sp>
                  <p:nvSpPr>
                    <p:cNvPr id="813944" name="Freeform 888">
                      <a:extLst>
                        <a:ext uri="{FF2B5EF4-FFF2-40B4-BE49-F238E27FC236}">
                          <a16:creationId xmlns:a16="http://schemas.microsoft.com/office/drawing/2014/main" id="{EBD6AA51-D71C-4598-9B8F-0517BAAA38DA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24" y="2266"/>
                      <a:ext cx="34" cy="14"/>
                    </a:xfrm>
                    <a:custGeom>
                      <a:avLst/>
                      <a:gdLst>
                        <a:gd name="T0" fmla="*/ 0 w 101"/>
                        <a:gd name="T1" fmla="*/ 42 h 42"/>
                        <a:gd name="T2" fmla="*/ 60 w 101"/>
                        <a:gd name="T3" fmla="*/ 0 h 42"/>
                        <a:gd name="T4" fmla="*/ 101 w 101"/>
                        <a:gd name="T5" fmla="*/ 42 h 42"/>
                        <a:gd name="T6" fmla="*/ 0 w 101"/>
                        <a:gd name="T7" fmla="*/ 42 h 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01" h="42">
                          <a:moveTo>
                            <a:pt x="0" y="42"/>
                          </a:moveTo>
                          <a:lnTo>
                            <a:pt x="60" y="0"/>
                          </a:lnTo>
                          <a:lnTo>
                            <a:pt x="101" y="42"/>
                          </a:lnTo>
                          <a:lnTo>
                            <a:pt x="0" y="42"/>
                          </a:lnTo>
                          <a:close/>
                        </a:path>
                      </a:pathLst>
                    </a:custGeom>
                    <a:solidFill>
                      <a:srgbClr val="9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13945" name="Freeform 889">
                      <a:extLst>
                        <a:ext uri="{FF2B5EF4-FFF2-40B4-BE49-F238E27FC236}">
                          <a16:creationId xmlns:a16="http://schemas.microsoft.com/office/drawing/2014/main" id="{D3832960-135F-48EE-B234-E75A358F674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45" y="2281"/>
                      <a:ext cx="14" cy="14"/>
                    </a:xfrm>
                    <a:custGeom>
                      <a:avLst/>
                      <a:gdLst>
                        <a:gd name="T0" fmla="*/ 0 w 40"/>
                        <a:gd name="T1" fmla="*/ 0 h 41"/>
                        <a:gd name="T2" fmla="*/ 0 w 40"/>
                        <a:gd name="T3" fmla="*/ 41 h 41"/>
                        <a:gd name="T4" fmla="*/ 40 w 40"/>
                        <a:gd name="T5" fmla="*/ 3 h 41"/>
                        <a:gd name="T6" fmla="*/ 0 w 40"/>
                        <a:gd name="T7" fmla="*/ 0 h 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40" h="41">
                          <a:moveTo>
                            <a:pt x="0" y="0"/>
                          </a:moveTo>
                          <a:lnTo>
                            <a:pt x="0" y="41"/>
                          </a:lnTo>
                          <a:lnTo>
                            <a:pt x="40" y="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9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13946" name="Freeform 890">
                      <a:extLst>
                        <a:ext uri="{FF2B5EF4-FFF2-40B4-BE49-F238E27FC236}">
                          <a16:creationId xmlns:a16="http://schemas.microsoft.com/office/drawing/2014/main" id="{D2041B72-5FFF-4789-B20B-AE9728207A6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24" y="2280"/>
                      <a:ext cx="35" cy="2"/>
                    </a:xfrm>
                    <a:custGeom>
                      <a:avLst/>
                      <a:gdLst>
                        <a:gd name="T0" fmla="*/ 0 w 104"/>
                        <a:gd name="T1" fmla="*/ 0 h 6"/>
                        <a:gd name="T2" fmla="*/ 101 w 104"/>
                        <a:gd name="T3" fmla="*/ 0 h 6"/>
                        <a:gd name="T4" fmla="*/ 104 w 104"/>
                        <a:gd name="T5" fmla="*/ 6 h 6"/>
                        <a:gd name="T6" fmla="*/ 5 w 104"/>
                        <a:gd name="T7" fmla="*/ 6 h 6"/>
                        <a:gd name="T8" fmla="*/ 0 w 104"/>
                        <a:gd name="T9" fmla="*/ 0 h 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04" h="6">
                          <a:moveTo>
                            <a:pt x="0" y="0"/>
                          </a:moveTo>
                          <a:lnTo>
                            <a:pt x="101" y="0"/>
                          </a:lnTo>
                          <a:lnTo>
                            <a:pt x="104" y="6"/>
                          </a:lnTo>
                          <a:lnTo>
                            <a:pt x="5" y="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5F3F1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813947" name="Group 891">
                    <a:extLst>
                      <a:ext uri="{FF2B5EF4-FFF2-40B4-BE49-F238E27FC236}">
                        <a16:creationId xmlns:a16="http://schemas.microsoft.com/office/drawing/2014/main" id="{C31C8437-43C8-4238-A8C8-4CC06FB8742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126" y="2282"/>
                    <a:ext cx="19" cy="40"/>
                    <a:chOff x="5126" y="2282"/>
                    <a:chExt cx="19" cy="40"/>
                  </a:xfrm>
                </p:grpSpPr>
                <p:grpSp>
                  <p:nvGrpSpPr>
                    <p:cNvPr id="813948" name="Group 892">
                      <a:extLst>
                        <a:ext uri="{FF2B5EF4-FFF2-40B4-BE49-F238E27FC236}">
                          <a16:creationId xmlns:a16="http://schemas.microsoft.com/office/drawing/2014/main" id="{9950F62D-1B13-44F3-9873-933198FF1C0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6" y="2282"/>
                      <a:ext cx="19" cy="40"/>
                      <a:chOff x="5126" y="2282"/>
                      <a:chExt cx="19" cy="40"/>
                    </a:xfrm>
                  </p:grpSpPr>
                  <p:sp>
                    <p:nvSpPr>
                      <p:cNvPr id="813949" name="Freeform 893">
                        <a:extLst>
                          <a:ext uri="{FF2B5EF4-FFF2-40B4-BE49-F238E27FC236}">
                            <a16:creationId xmlns:a16="http://schemas.microsoft.com/office/drawing/2014/main" id="{5E965A44-FDB6-4FCD-9B81-C358FC6198DE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26" y="2282"/>
                        <a:ext cx="19" cy="40"/>
                      </a:xfrm>
                      <a:custGeom>
                        <a:avLst/>
                        <a:gdLst>
                          <a:gd name="T0" fmla="*/ 0 w 59"/>
                          <a:gd name="T1" fmla="*/ 0 h 121"/>
                          <a:gd name="T2" fmla="*/ 59 w 59"/>
                          <a:gd name="T3" fmla="*/ 0 h 121"/>
                          <a:gd name="T4" fmla="*/ 59 w 59"/>
                          <a:gd name="T5" fmla="*/ 121 h 121"/>
                          <a:gd name="T6" fmla="*/ 0 w 59"/>
                          <a:gd name="T7" fmla="*/ 112 h 121"/>
                          <a:gd name="T8" fmla="*/ 0 w 59"/>
                          <a:gd name="T9" fmla="*/ 0 h 12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59" h="121">
                            <a:moveTo>
                              <a:pt x="0" y="0"/>
                            </a:moveTo>
                            <a:lnTo>
                              <a:pt x="59" y="0"/>
                            </a:lnTo>
                            <a:lnTo>
                              <a:pt x="59" y="121"/>
                            </a:lnTo>
                            <a:lnTo>
                              <a:pt x="0" y="11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9F7F5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  <p:sp>
                    <p:nvSpPr>
                      <p:cNvPr id="813950" name="Rectangle 894">
                        <a:extLst>
                          <a:ext uri="{FF2B5EF4-FFF2-40B4-BE49-F238E27FC236}">
                            <a16:creationId xmlns:a16="http://schemas.microsoft.com/office/drawing/2014/main" id="{26BB0327-973B-49CA-8304-73721C7799B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26" y="2282"/>
                        <a:ext cx="19" cy="12"/>
                      </a:xfrm>
                      <a:prstGeom prst="rect">
                        <a:avLst/>
                      </a:prstGeom>
                      <a:solidFill>
                        <a:srgbClr val="7F5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  <p:sp>
                    <p:nvSpPr>
                      <p:cNvPr id="813951" name="Freeform 895">
                        <a:extLst>
                          <a:ext uri="{FF2B5EF4-FFF2-40B4-BE49-F238E27FC236}">
                            <a16:creationId xmlns:a16="http://schemas.microsoft.com/office/drawing/2014/main" id="{B93F78E4-A5C7-48AE-A381-7B4385C51F0C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27" y="2283"/>
                        <a:ext cx="17" cy="39"/>
                      </a:xfrm>
                      <a:custGeom>
                        <a:avLst/>
                        <a:gdLst>
                          <a:gd name="T0" fmla="*/ 0 w 51"/>
                          <a:gd name="T1" fmla="*/ 107 h 115"/>
                          <a:gd name="T2" fmla="*/ 0 w 51"/>
                          <a:gd name="T3" fmla="*/ 0 h 115"/>
                          <a:gd name="T4" fmla="*/ 51 w 51"/>
                          <a:gd name="T5" fmla="*/ 0 h 115"/>
                          <a:gd name="T6" fmla="*/ 51 w 51"/>
                          <a:gd name="T7" fmla="*/ 115 h 11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</a:cxnLst>
                        <a:rect l="0" t="0" r="r" b="b"/>
                        <a:pathLst>
                          <a:path w="51" h="115">
                            <a:moveTo>
                              <a:pt x="0" y="107"/>
                            </a:moveTo>
                            <a:lnTo>
                              <a:pt x="0" y="0"/>
                            </a:lnTo>
                            <a:lnTo>
                              <a:pt x="51" y="0"/>
                            </a:lnTo>
                            <a:lnTo>
                              <a:pt x="51" y="115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5F3F1F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</p:grpSp>
                <p:grpSp>
                  <p:nvGrpSpPr>
                    <p:cNvPr id="813952" name="Group 896">
                      <a:extLst>
                        <a:ext uri="{FF2B5EF4-FFF2-40B4-BE49-F238E27FC236}">
                          <a16:creationId xmlns:a16="http://schemas.microsoft.com/office/drawing/2014/main" id="{87940925-D4CB-4C39-9A32-FD87580A005B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129" y="2286"/>
                      <a:ext cx="14" cy="21"/>
                      <a:chOff x="5129" y="2286"/>
                      <a:chExt cx="14" cy="21"/>
                    </a:xfrm>
                  </p:grpSpPr>
                  <p:grpSp>
                    <p:nvGrpSpPr>
                      <p:cNvPr id="813953" name="Group 897">
                        <a:extLst>
                          <a:ext uri="{FF2B5EF4-FFF2-40B4-BE49-F238E27FC236}">
                            <a16:creationId xmlns:a16="http://schemas.microsoft.com/office/drawing/2014/main" id="{EEAEA3B2-95A2-4F5B-A043-37B3FEE7089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29" y="2286"/>
                        <a:ext cx="14" cy="10"/>
                        <a:chOff x="5129" y="2286"/>
                        <a:chExt cx="14" cy="10"/>
                      </a:xfrm>
                    </p:grpSpPr>
                    <p:grpSp>
                      <p:nvGrpSpPr>
                        <p:cNvPr id="813954" name="Group 898">
                          <a:extLst>
                            <a:ext uri="{FF2B5EF4-FFF2-40B4-BE49-F238E27FC236}">
                              <a16:creationId xmlns:a16="http://schemas.microsoft.com/office/drawing/2014/main" id="{7131EDBE-EF73-4ECD-AF4B-C860D0E2CEC8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129" y="2286"/>
                          <a:ext cx="6" cy="10"/>
                          <a:chOff x="5129" y="2286"/>
                          <a:chExt cx="6" cy="10"/>
                        </a:xfrm>
                      </p:grpSpPr>
                      <p:sp>
                        <p:nvSpPr>
                          <p:cNvPr id="813955" name="Freeform 899">
                            <a:extLst>
                              <a:ext uri="{FF2B5EF4-FFF2-40B4-BE49-F238E27FC236}">
                                <a16:creationId xmlns:a16="http://schemas.microsoft.com/office/drawing/2014/main" id="{48A219B3-73BB-44C2-9E7C-C4332AC89AE6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129" y="2286"/>
                            <a:ext cx="5" cy="10"/>
                          </a:xfrm>
                          <a:custGeom>
                            <a:avLst/>
                            <a:gdLst>
                              <a:gd name="T0" fmla="*/ 0 w 17"/>
                              <a:gd name="T1" fmla="*/ 0 h 29"/>
                              <a:gd name="T2" fmla="*/ 0 w 17"/>
                              <a:gd name="T3" fmla="*/ 29 h 29"/>
                              <a:gd name="T4" fmla="*/ 17 w 17"/>
                              <a:gd name="T5" fmla="*/ 29 h 2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7" h="29">
                                <a:moveTo>
                                  <a:pt x="0" y="0"/>
                                </a:moveTo>
                                <a:lnTo>
                                  <a:pt x="0" y="29"/>
                                </a:lnTo>
                                <a:lnTo>
                                  <a:pt x="17" y="29"/>
                                </a:lnTo>
                              </a:path>
                            </a:pathLst>
                          </a:custGeom>
                          <a:noFill/>
                          <a:ln w="1588">
                            <a:solidFill>
                              <a:srgbClr val="BF7F1F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AU"/>
                          </a:p>
                        </p:txBody>
                      </p:sp>
                      <p:sp>
                        <p:nvSpPr>
                          <p:cNvPr id="813956" name="Freeform 900">
                            <a:extLst>
                              <a:ext uri="{FF2B5EF4-FFF2-40B4-BE49-F238E27FC236}">
                                <a16:creationId xmlns:a16="http://schemas.microsoft.com/office/drawing/2014/main" id="{68AF1083-B308-4AE8-A7FA-3636A685A7D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129" y="2286"/>
                            <a:ext cx="6" cy="10"/>
                          </a:xfrm>
                          <a:custGeom>
                            <a:avLst/>
                            <a:gdLst>
                              <a:gd name="T0" fmla="*/ 0 w 17"/>
                              <a:gd name="T1" fmla="*/ 0 h 29"/>
                              <a:gd name="T2" fmla="*/ 0 w 17"/>
                              <a:gd name="T3" fmla="*/ 29 h 29"/>
                              <a:gd name="T4" fmla="*/ 17 w 17"/>
                              <a:gd name="T5" fmla="*/ 29 h 2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7" h="29">
                                <a:moveTo>
                                  <a:pt x="0" y="0"/>
                                </a:moveTo>
                                <a:lnTo>
                                  <a:pt x="0" y="29"/>
                                </a:lnTo>
                                <a:lnTo>
                                  <a:pt x="17" y="29"/>
                                </a:lnTo>
                              </a:path>
                            </a:pathLst>
                          </a:custGeom>
                          <a:noFill/>
                          <a:ln w="1588">
                            <a:solidFill>
                              <a:srgbClr val="5F3F1F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AU"/>
                          </a:p>
                        </p:txBody>
                      </p:sp>
                    </p:grpSp>
                    <p:grpSp>
                      <p:nvGrpSpPr>
                        <p:cNvPr id="813957" name="Group 901">
                          <a:extLst>
                            <a:ext uri="{FF2B5EF4-FFF2-40B4-BE49-F238E27FC236}">
                              <a16:creationId xmlns:a16="http://schemas.microsoft.com/office/drawing/2014/main" id="{38535A00-8339-44F3-BE94-650ADD97629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137" y="2286"/>
                          <a:ext cx="6" cy="10"/>
                          <a:chOff x="5137" y="2286"/>
                          <a:chExt cx="6" cy="10"/>
                        </a:xfrm>
                      </p:grpSpPr>
                      <p:sp>
                        <p:nvSpPr>
                          <p:cNvPr id="813958" name="Freeform 902">
                            <a:extLst>
                              <a:ext uri="{FF2B5EF4-FFF2-40B4-BE49-F238E27FC236}">
                                <a16:creationId xmlns:a16="http://schemas.microsoft.com/office/drawing/2014/main" id="{4E43D83D-C6C9-47E0-9413-30BAC3FA098F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137" y="2286"/>
                            <a:ext cx="5" cy="10"/>
                          </a:xfrm>
                          <a:custGeom>
                            <a:avLst/>
                            <a:gdLst>
                              <a:gd name="T0" fmla="*/ 0 w 17"/>
                              <a:gd name="T1" fmla="*/ 0 h 29"/>
                              <a:gd name="T2" fmla="*/ 0 w 17"/>
                              <a:gd name="T3" fmla="*/ 29 h 29"/>
                              <a:gd name="T4" fmla="*/ 17 w 17"/>
                              <a:gd name="T5" fmla="*/ 29 h 2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7" h="29">
                                <a:moveTo>
                                  <a:pt x="0" y="0"/>
                                </a:moveTo>
                                <a:lnTo>
                                  <a:pt x="0" y="29"/>
                                </a:lnTo>
                                <a:lnTo>
                                  <a:pt x="17" y="29"/>
                                </a:lnTo>
                              </a:path>
                            </a:pathLst>
                          </a:custGeom>
                          <a:noFill/>
                          <a:ln w="1588">
                            <a:solidFill>
                              <a:srgbClr val="BF7F1F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AU"/>
                          </a:p>
                        </p:txBody>
                      </p:sp>
                      <p:sp>
                        <p:nvSpPr>
                          <p:cNvPr id="813959" name="Freeform 903">
                            <a:extLst>
                              <a:ext uri="{FF2B5EF4-FFF2-40B4-BE49-F238E27FC236}">
                                <a16:creationId xmlns:a16="http://schemas.microsoft.com/office/drawing/2014/main" id="{8F17C0D3-BFB2-4D5D-9B84-8B4781705825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137" y="2286"/>
                            <a:ext cx="6" cy="10"/>
                          </a:xfrm>
                          <a:custGeom>
                            <a:avLst/>
                            <a:gdLst>
                              <a:gd name="T0" fmla="*/ 0 w 18"/>
                              <a:gd name="T1" fmla="*/ 0 h 29"/>
                              <a:gd name="T2" fmla="*/ 0 w 18"/>
                              <a:gd name="T3" fmla="*/ 29 h 29"/>
                              <a:gd name="T4" fmla="*/ 18 w 18"/>
                              <a:gd name="T5" fmla="*/ 29 h 2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8" h="29">
                                <a:moveTo>
                                  <a:pt x="0" y="0"/>
                                </a:moveTo>
                                <a:lnTo>
                                  <a:pt x="0" y="29"/>
                                </a:lnTo>
                                <a:lnTo>
                                  <a:pt x="18" y="29"/>
                                </a:lnTo>
                              </a:path>
                            </a:pathLst>
                          </a:custGeom>
                          <a:noFill/>
                          <a:ln w="1588">
                            <a:solidFill>
                              <a:srgbClr val="5F3F1F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AU"/>
                          </a:p>
                        </p:txBody>
                      </p:sp>
                    </p:grpSp>
                  </p:grpSp>
                  <p:grpSp>
                    <p:nvGrpSpPr>
                      <p:cNvPr id="813960" name="Group 904">
                        <a:extLst>
                          <a:ext uri="{FF2B5EF4-FFF2-40B4-BE49-F238E27FC236}">
                            <a16:creationId xmlns:a16="http://schemas.microsoft.com/office/drawing/2014/main" id="{18515533-1DC3-4BA9-A4BD-BC07E770AE1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29" y="2297"/>
                        <a:ext cx="14" cy="10"/>
                        <a:chOff x="5129" y="2297"/>
                        <a:chExt cx="14" cy="10"/>
                      </a:xfrm>
                    </p:grpSpPr>
                    <p:grpSp>
                      <p:nvGrpSpPr>
                        <p:cNvPr id="813961" name="Group 905">
                          <a:extLst>
                            <a:ext uri="{FF2B5EF4-FFF2-40B4-BE49-F238E27FC236}">
                              <a16:creationId xmlns:a16="http://schemas.microsoft.com/office/drawing/2014/main" id="{1640F5FE-0260-408B-8012-284CBE654A06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129" y="2297"/>
                          <a:ext cx="6" cy="10"/>
                          <a:chOff x="5129" y="2297"/>
                          <a:chExt cx="6" cy="10"/>
                        </a:xfrm>
                      </p:grpSpPr>
                      <p:sp>
                        <p:nvSpPr>
                          <p:cNvPr id="813962" name="Freeform 906">
                            <a:extLst>
                              <a:ext uri="{FF2B5EF4-FFF2-40B4-BE49-F238E27FC236}">
                                <a16:creationId xmlns:a16="http://schemas.microsoft.com/office/drawing/2014/main" id="{7CDC909B-D071-4FCB-AC72-0CB30A671A4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129" y="2297"/>
                            <a:ext cx="5" cy="10"/>
                          </a:xfrm>
                          <a:custGeom>
                            <a:avLst/>
                            <a:gdLst>
                              <a:gd name="T0" fmla="*/ 0 w 17"/>
                              <a:gd name="T1" fmla="*/ 0 h 29"/>
                              <a:gd name="T2" fmla="*/ 0 w 17"/>
                              <a:gd name="T3" fmla="*/ 29 h 29"/>
                              <a:gd name="T4" fmla="*/ 17 w 17"/>
                              <a:gd name="T5" fmla="*/ 29 h 2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7" h="29">
                                <a:moveTo>
                                  <a:pt x="0" y="0"/>
                                </a:moveTo>
                                <a:lnTo>
                                  <a:pt x="0" y="29"/>
                                </a:lnTo>
                                <a:lnTo>
                                  <a:pt x="17" y="29"/>
                                </a:lnTo>
                              </a:path>
                            </a:pathLst>
                          </a:custGeom>
                          <a:noFill/>
                          <a:ln w="1588">
                            <a:solidFill>
                              <a:srgbClr val="BF7F1F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AU"/>
                          </a:p>
                        </p:txBody>
                      </p:sp>
                      <p:sp>
                        <p:nvSpPr>
                          <p:cNvPr id="813963" name="Freeform 907">
                            <a:extLst>
                              <a:ext uri="{FF2B5EF4-FFF2-40B4-BE49-F238E27FC236}">
                                <a16:creationId xmlns:a16="http://schemas.microsoft.com/office/drawing/2014/main" id="{107B807F-9436-426C-B069-54F3F929AFD9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129" y="2297"/>
                            <a:ext cx="6" cy="10"/>
                          </a:xfrm>
                          <a:custGeom>
                            <a:avLst/>
                            <a:gdLst>
                              <a:gd name="T0" fmla="*/ 0 w 17"/>
                              <a:gd name="T1" fmla="*/ 0 h 29"/>
                              <a:gd name="T2" fmla="*/ 0 w 17"/>
                              <a:gd name="T3" fmla="*/ 29 h 29"/>
                              <a:gd name="T4" fmla="*/ 17 w 17"/>
                              <a:gd name="T5" fmla="*/ 29 h 2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7" h="29">
                                <a:moveTo>
                                  <a:pt x="0" y="0"/>
                                </a:moveTo>
                                <a:lnTo>
                                  <a:pt x="0" y="29"/>
                                </a:lnTo>
                                <a:lnTo>
                                  <a:pt x="17" y="29"/>
                                </a:lnTo>
                              </a:path>
                            </a:pathLst>
                          </a:custGeom>
                          <a:noFill/>
                          <a:ln w="1588">
                            <a:solidFill>
                              <a:srgbClr val="5F3F1F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AU"/>
                          </a:p>
                        </p:txBody>
                      </p:sp>
                    </p:grpSp>
                    <p:grpSp>
                      <p:nvGrpSpPr>
                        <p:cNvPr id="813964" name="Group 908">
                          <a:extLst>
                            <a:ext uri="{FF2B5EF4-FFF2-40B4-BE49-F238E27FC236}">
                              <a16:creationId xmlns:a16="http://schemas.microsoft.com/office/drawing/2014/main" id="{92E9CAFE-49ED-43EA-AD76-1C7BA2DD1993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137" y="2297"/>
                          <a:ext cx="6" cy="10"/>
                          <a:chOff x="5137" y="2297"/>
                          <a:chExt cx="6" cy="10"/>
                        </a:xfrm>
                      </p:grpSpPr>
                      <p:sp>
                        <p:nvSpPr>
                          <p:cNvPr id="813965" name="Freeform 909">
                            <a:extLst>
                              <a:ext uri="{FF2B5EF4-FFF2-40B4-BE49-F238E27FC236}">
                                <a16:creationId xmlns:a16="http://schemas.microsoft.com/office/drawing/2014/main" id="{95676F40-C196-4523-9868-ED185CF9E258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137" y="2297"/>
                            <a:ext cx="5" cy="10"/>
                          </a:xfrm>
                          <a:custGeom>
                            <a:avLst/>
                            <a:gdLst>
                              <a:gd name="T0" fmla="*/ 0 w 17"/>
                              <a:gd name="T1" fmla="*/ 0 h 29"/>
                              <a:gd name="T2" fmla="*/ 0 w 17"/>
                              <a:gd name="T3" fmla="*/ 29 h 29"/>
                              <a:gd name="T4" fmla="*/ 17 w 17"/>
                              <a:gd name="T5" fmla="*/ 29 h 2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7" h="29">
                                <a:moveTo>
                                  <a:pt x="0" y="0"/>
                                </a:moveTo>
                                <a:lnTo>
                                  <a:pt x="0" y="29"/>
                                </a:lnTo>
                                <a:lnTo>
                                  <a:pt x="17" y="29"/>
                                </a:lnTo>
                              </a:path>
                            </a:pathLst>
                          </a:custGeom>
                          <a:noFill/>
                          <a:ln w="1588">
                            <a:solidFill>
                              <a:srgbClr val="BF7F1F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AU"/>
                          </a:p>
                        </p:txBody>
                      </p:sp>
                      <p:sp>
                        <p:nvSpPr>
                          <p:cNvPr id="813966" name="Freeform 910">
                            <a:extLst>
                              <a:ext uri="{FF2B5EF4-FFF2-40B4-BE49-F238E27FC236}">
                                <a16:creationId xmlns:a16="http://schemas.microsoft.com/office/drawing/2014/main" id="{B77BCF34-AAF8-44C6-804A-D0799757EED1}"/>
                              </a:ext>
                            </a:extLst>
                          </p:cNvPr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5137" y="2297"/>
                            <a:ext cx="6" cy="10"/>
                          </a:xfrm>
                          <a:custGeom>
                            <a:avLst/>
                            <a:gdLst>
                              <a:gd name="T0" fmla="*/ 0 w 18"/>
                              <a:gd name="T1" fmla="*/ 0 h 29"/>
                              <a:gd name="T2" fmla="*/ 0 w 18"/>
                              <a:gd name="T3" fmla="*/ 29 h 29"/>
                              <a:gd name="T4" fmla="*/ 18 w 18"/>
                              <a:gd name="T5" fmla="*/ 29 h 29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18" h="29">
                                <a:moveTo>
                                  <a:pt x="0" y="0"/>
                                </a:moveTo>
                                <a:lnTo>
                                  <a:pt x="0" y="29"/>
                                </a:lnTo>
                                <a:lnTo>
                                  <a:pt x="18" y="29"/>
                                </a:lnTo>
                              </a:path>
                            </a:pathLst>
                          </a:custGeom>
                          <a:noFill/>
                          <a:ln w="1588">
                            <a:solidFill>
                              <a:srgbClr val="5F3F1F"/>
                            </a:solidFill>
                            <a:prstDash val="solid"/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AU"/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813967" name="Group 911">
                  <a:extLst>
                    <a:ext uri="{FF2B5EF4-FFF2-40B4-BE49-F238E27FC236}">
                      <a16:creationId xmlns:a16="http://schemas.microsoft.com/office/drawing/2014/main" id="{8D1DA74D-2D4A-4548-A9F6-619A1D044EF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104" y="2290"/>
                  <a:ext cx="72" cy="25"/>
                  <a:chOff x="5104" y="2290"/>
                  <a:chExt cx="72" cy="25"/>
                </a:xfrm>
              </p:grpSpPr>
              <p:grpSp>
                <p:nvGrpSpPr>
                  <p:cNvPr id="813968" name="Group 912">
                    <a:extLst>
                      <a:ext uri="{FF2B5EF4-FFF2-40B4-BE49-F238E27FC236}">
                        <a16:creationId xmlns:a16="http://schemas.microsoft.com/office/drawing/2014/main" id="{BEC77AFB-3A67-461D-8D54-02C64FECDEC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104" y="2290"/>
                    <a:ext cx="10" cy="22"/>
                    <a:chOff x="5104" y="2290"/>
                    <a:chExt cx="10" cy="22"/>
                  </a:xfrm>
                </p:grpSpPr>
                <p:sp>
                  <p:nvSpPr>
                    <p:cNvPr id="813969" name="Freeform 913">
                      <a:extLst>
                        <a:ext uri="{FF2B5EF4-FFF2-40B4-BE49-F238E27FC236}">
                          <a16:creationId xmlns:a16="http://schemas.microsoft.com/office/drawing/2014/main" id="{67AA6833-E071-49AD-B7ED-92A04079245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04" y="2290"/>
                      <a:ext cx="10" cy="22"/>
                    </a:xfrm>
                    <a:custGeom>
                      <a:avLst/>
                      <a:gdLst>
                        <a:gd name="T0" fmla="*/ 0 w 29"/>
                        <a:gd name="T1" fmla="*/ 2 h 65"/>
                        <a:gd name="T2" fmla="*/ 29 w 29"/>
                        <a:gd name="T3" fmla="*/ 0 h 65"/>
                        <a:gd name="T4" fmla="*/ 29 w 29"/>
                        <a:gd name="T5" fmla="*/ 65 h 65"/>
                        <a:gd name="T6" fmla="*/ 0 w 29"/>
                        <a:gd name="T7" fmla="*/ 61 h 65"/>
                        <a:gd name="T8" fmla="*/ 0 w 29"/>
                        <a:gd name="T9" fmla="*/ 2 h 6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9" h="65">
                          <a:moveTo>
                            <a:pt x="0" y="2"/>
                          </a:moveTo>
                          <a:lnTo>
                            <a:pt x="29" y="0"/>
                          </a:lnTo>
                          <a:lnTo>
                            <a:pt x="29" y="65"/>
                          </a:lnTo>
                          <a:lnTo>
                            <a:pt x="0" y="6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13970" name="Freeform 914">
                      <a:extLst>
                        <a:ext uri="{FF2B5EF4-FFF2-40B4-BE49-F238E27FC236}">
                          <a16:creationId xmlns:a16="http://schemas.microsoft.com/office/drawing/2014/main" id="{325359EA-CA8B-4483-8BC2-AE5DE9ECAC9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04" y="2291"/>
                      <a:ext cx="9" cy="9"/>
                    </a:xfrm>
                    <a:custGeom>
                      <a:avLst/>
                      <a:gdLst>
                        <a:gd name="T0" fmla="*/ 0 w 25"/>
                        <a:gd name="T1" fmla="*/ 3 h 29"/>
                        <a:gd name="T2" fmla="*/ 0 w 25"/>
                        <a:gd name="T3" fmla="*/ 29 h 29"/>
                        <a:gd name="T4" fmla="*/ 25 w 25"/>
                        <a:gd name="T5" fmla="*/ 29 h 29"/>
                        <a:gd name="T6" fmla="*/ 25 w 25"/>
                        <a:gd name="T7" fmla="*/ 0 h 29"/>
                        <a:gd name="T8" fmla="*/ 0 w 25"/>
                        <a:gd name="T9" fmla="*/ 3 h 2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5" h="29">
                          <a:moveTo>
                            <a:pt x="0" y="3"/>
                          </a:moveTo>
                          <a:lnTo>
                            <a:pt x="0" y="29"/>
                          </a:lnTo>
                          <a:lnTo>
                            <a:pt x="25" y="29"/>
                          </a:lnTo>
                          <a:lnTo>
                            <a:pt x="25" y="0"/>
                          </a:lnTo>
                          <a:lnTo>
                            <a:pt x="0" y="3"/>
                          </a:lnTo>
                          <a:close/>
                        </a:path>
                      </a:pathLst>
                    </a:custGeom>
                    <a:solidFill>
                      <a:srgbClr val="00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13971" name="Freeform 915">
                      <a:extLst>
                        <a:ext uri="{FF2B5EF4-FFF2-40B4-BE49-F238E27FC236}">
                          <a16:creationId xmlns:a16="http://schemas.microsoft.com/office/drawing/2014/main" id="{8ED2C84A-9702-40E3-8CBC-4E11E44AF07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04" y="2301"/>
                      <a:ext cx="9" cy="9"/>
                    </a:xfrm>
                    <a:custGeom>
                      <a:avLst/>
                      <a:gdLst>
                        <a:gd name="T0" fmla="*/ 0 w 25"/>
                        <a:gd name="T1" fmla="*/ 0 h 27"/>
                        <a:gd name="T2" fmla="*/ 25 w 25"/>
                        <a:gd name="T3" fmla="*/ 0 h 27"/>
                        <a:gd name="T4" fmla="*/ 25 w 25"/>
                        <a:gd name="T5" fmla="*/ 27 h 27"/>
                        <a:gd name="T6" fmla="*/ 0 w 25"/>
                        <a:gd name="T7" fmla="*/ 24 h 27"/>
                        <a:gd name="T8" fmla="*/ 0 w 25"/>
                        <a:gd name="T9" fmla="*/ 0 h 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5" h="27">
                          <a:moveTo>
                            <a:pt x="0" y="0"/>
                          </a:moveTo>
                          <a:lnTo>
                            <a:pt x="25" y="0"/>
                          </a:lnTo>
                          <a:lnTo>
                            <a:pt x="25" y="27"/>
                          </a:lnTo>
                          <a:lnTo>
                            <a:pt x="0" y="24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</p:grpSp>
              <p:grpSp>
                <p:nvGrpSpPr>
                  <p:cNvPr id="813972" name="Group 916">
                    <a:extLst>
                      <a:ext uri="{FF2B5EF4-FFF2-40B4-BE49-F238E27FC236}">
                        <a16:creationId xmlns:a16="http://schemas.microsoft.com/office/drawing/2014/main" id="{64E6781A-3766-4591-8F5A-5916A5494A0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155" y="2293"/>
                    <a:ext cx="21" cy="22"/>
                    <a:chOff x="5155" y="2293"/>
                    <a:chExt cx="21" cy="22"/>
                  </a:xfrm>
                </p:grpSpPr>
                <p:sp>
                  <p:nvSpPr>
                    <p:cNvPr id="813973" name="Freeform 917">
                      <a:extLst>
                        <a:ext uri="{FF2B5EF4-FFF2-40B4-BE49-F238E27FC236}">
                          <a16:creationId xmlns:a16="http://schemas.microsoft.com/office/drawing/2014/main" id="{0D9A2814-D8B1-4C1F-8C74-8AEB362F7AC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55" y="2293"/>
                      <a:ext cx="21" cy="22"/>
                    </a:xfrm>
                    <a:custGeom>
                      <a:avLst/>
                      <a:gdLst>
                        <a:gd name="T0" fmla="*/ 0 w 61"/>
                        <a:gd name="T1" fmla="*/ 0 h 66"/>
                        <a:gd name="T2" fmla="*/ 61 w 61"/>
                        <a:gd name="T3" fmla="*/ 0 h 66"/>
                        <a:gd name="T4" fmla="*/ 61 w 61"/>
                        <a:gd name="T5" fmla="*/ 66 h 66"/>
                        <a:gd name="T6" fmla="*/ 0 w 61"/>
                        <a:gd name="T7" fmla="*/ 62 h 66"/>
                        <a:gd name="T8" fmla="*/ 0 w 61"/>
                        <a:gd name="T9" fmla="*/ 0 h 6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1" h="66">
                          <a:moveTo>
                            <a:pt x="0" y="0"/>
                          </a:moveTo>
                          <a:lnTo>
                            <a:pt x="61" y="0"/>
                          </a:lnTo>
                          <a:lnTo>
                            <a:pt x="61" y="66"/>
                          </a:lnTo>
                          <a:lnTo>
                            <a:pt x="0" y="6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13974" name="Rectangle 918">
                      <a:extLst>
                        <a:ext uri="{FF2B5EF4-FFF2-40B4-BE49-F238E27FC236}">
                          <a16:creationId xmlns:a16="http://schemas.microsoft.com/office/drawing/2014/main" id="{E4FB1B2C-4ED7-4239-BBD0-E31F7CA58FD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56" y="2294"/>
                      <a:ext cx="9" cy="9"/>
                    </a:xfrm>
                    <a:prstGeom prst="rect">
                      <a:avLst/>
                    </a:prstGeom>
                    <a:solidFill>
                      <a:srgbClr val="00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13975" name="Freeform 919">
                      <a:extLst>
                        <a:ext uri="{FF2B5EF4-FFF2-40B4-BE49-F238E27FC236}">
                          <a16:creationId xmlns:a16="http://schemas.microsoft.com/office/drawing/2014/main" id="{341610F2-FABD-4C43-9301-22380D1BD79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56" y="2304"/>
                      <a:ext cx="8" cy="8"/>
                    </a:xfrm>
                    <a:custGeom>
                      <a:avLst/>
                      <a:gdLst>
                        <a:gd name="T0" fmla="*/ 0 w 24"/>
                        <a:gd name="T1" fmla="*/ 0 h 26"/>
                        <a:gd name="T2" fmla="*/ 24 w 24"/>
                        <a:gd name="T3" fmla="*/ 0 h 26"/>
                        <a:gd name="T4" fmla="*/ 24 w 24"/>
                        <a:gd name="T5" fmla="*/ 26 h 26"/>
                        <a:gd name="T6" fmla="*/ 0 w 24"/>
                        <a:gd name="T7" fmla="*/ 25 h 26"/>
                        <a:gd name="T8" fmla="*/ 0 w 24"/>
                        <a:gd name="T9" fmla="*/ 0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4" h="26">
                          <a:moveTo>
                            <a:pt x="0" y="0"/>
                          </a:moveTo>
                          <a:lnTo>
                            <a:pt x="24" y="0"/>
                          </a:lnTo>
                          <a:lnTo>
                            <a:pt x="24" y="26"/>
                          </a:lnTo>
                          <a:lnTo>
                            <a:pt x="0" y="2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13976" name="Rectangle 920">
                      <a:extLst>
                        <a:ext uri="{FF2B5EF4-FFF2-40B4-BE49-F238E27FC236}">
                          <a16:creationId xmlns:a16="http://schemas.microsoft.com/office/drawing/2014/main" id="{0E0119F3-355D-4676-8EAB-EE1BA24DB29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66" y="2294"/>
                      <a:ext cx="8" cy="9"/>
                    </a:xfrm>
                    <a:prstGeom prst="rect">
                      <a:avLst/>
                    </a:prstGeom>
                    <a:solidFill>
                      <a:srgbClr val="00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13977" name="Freeform 921">
                      <a:extLst>
                        <a:ext uri="{FF2B5EF4-FFF2-40B4-BE49-F238E27FC236}">
                          <a16:creationId xmlns:a16="http://schemas.microsoft.com/office/drawing/2014/main" id="{A2ED423B-F55B-4A3C-A0AE-CB6D9C1AF7BD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5166" y="2304"/>
                      <a:ext cx="8" cy="9"/>
                    </a:xfrm>
                    <a:custGeom>
                      <a:avLst/>
                      <a:gdLst>
                        <a:gd name="T0" fmla="*/ 0 w 24"/>
                        <a:gd name="T1" fmla="*/ 0 h 27"/>
                        <a:gd name="T2" fmla="*/ 24 w 24"/>
                        <a:gd name="T3" fmla="*/ 0 h 27"/>
                        <a:gd name="T4" fmla="*/ 24 w 24"/>
                        <a:gd name="T5" fmla="*/ 27 h 27"/>
                        <a:gd name="T6" fmla="*/ 0 w 24"/>
                        <a:gd name="T7" fmla="*/ 26 h 27"/>
                        <a:gd name="T8" fmla="*/ 0 w 24"/>
                        <a:gd name="T9" fmla="*/ 0 h 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4" h="27">
                          <a:moveTo>
                            <a:pt x="0" y="0"/>
                          </a:moveTo>
                          <a:lnTo>
                            <a:pt x="24" y="0"/>
                          </a:lnTo>
                          <a:lnTo>
                            <a:pt x="24" y="27"/>
                          </a:lnTo>
                          <a:lnTo>
                            <a:pt x="0" y="2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5F5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</p:grpSp>
            </p:grpSp>
          </p:grpSp>
          <p:grpSp>
            <p:nvGrpSpPr>
              <p:cNvPr id="813978" name="Group 922">
                <a:extLst>
                  <a:ext uri="{FF2B5EF4-FFF2-40B4-BE49-F238E27FC236}">
                    <a16:creationId xmlns:a16="http://schemas.microsoft.com/office/drawing/2014/main" id="{330CAA86-348F-430A-86FC-277FFD89B1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53" y="2271"/>
                <a:ext cx="114" cy="53"/>
                <a:chOff x="5353" y="2271"/>
                <a:chExt cx="114" cy="53"/>
              </a:xfrm>
            </p:grpSpPr>
            <p:grpSp>
              <p:nvGrpSpPr>
                <p:cNvPr id="813979" name="Group 923">
                  <a:extLst>
                    <a:ext uri="{FF2B5EF4-FFF2-40B4-BE49-F238E27FC236}">
                      <a16:creationId xmlns:a16="http://schemas.microsoft.com/office/drawing/2014/main" id="{E5CA67B4-1E6A-4D25-8D32-35509C54FCE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353" y="2271"/>
                  <a:ext cx="114" cy="53"/>
                  <a:chOff x="5353" y="2271"/>
                  <a:chExt cx="114" cy="53"/>
                </a:xfrm>
              </p:grpSpPr>
              <p:sp>
                <p:nvSpPr>
                  <p:cNvPr id="813980" name="Freeform 924">
                    <a:extLst>
                      <a:ext uri="{FF2B5EF4-FFF2-40B4-BE49-F238E27FC236}">
                        <a16:creationId xmlns:a16="http://schemas.microsoft.com/office/drawing/2014/main" id="{9F066FC2-5707-4D04-A350-F80F28511F1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54" y="2273"/>
                    <a:ext cx="103" cy="50"/>
                  </a:xfrm>
                  <a:custGeom>
                    <a:avLst/>
                    <a:gdLst>
                      <a:gd name="T0" fmla="*/ 0 w 307"/>
                      <a:gd name="T1" fmla="*/ 0 h 151"/>
                      <a:gd name="T2" fmla="*/ 0 w 307"/>
                      <a:gd name="T3" fmla="*/ 151 h 151"/>
                      <a:gd name="T4" fmla="*/ 307 w 307"/>
                      <a:gd name="T5" fmla="*/ 126 h 151"/>
                      <a:gd name="T6" fmla="*/ 307 w 307"/>
                      <a:gd name="T7" fmla="*/ 4 h 151"/>
                      <a:gd name="T8" fmla="*/ 0 w 307"/>
                      <a:gd name="T9" fmla="*/ 0 h 1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7" h="151">
                        <a:moveTo>
                          <a:pt x="0" y="0"/>
                        </a:moveTo>
                        <a:lnTo>
                          <a:pt x="0" y="151"/>
                        </a:lnTo>
                        <a:lnTo>
                          <a:pt x="307" y="126"/>
                        </a:lnTo>
                        <a:lnTo>
                          <a:pt x="307" y="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B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981" name="Rectangle 925">
                    <a:extLst>
                      <a:ext uri="{FF2B5EF4-FFF2-40B4-BE49-F238E27FC236}">
                        <a16:creationId xmlns:a16="http://schemas.microsoft.com/office/drawing/2014/main" id="{5D8B965D-4675-426E-849F-C11F2D3719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456" y="2274"/>
                    <a:ext cx="11" cy="7"/>
                  </a:xfrm>
                  <a:prstGeom prst="rect">
                    <a:avLst/>
                  </a:prstGeom>
                  <a:solidFill>
                    <a:srgbClr val="FF9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982" name="Freeform 926">
                    <a:extLst>
                      <a:ext uri="{FF2B5EF4-FFF2-40B4-BE49-F238E27FC236}">
                        <a16:creationId xmlns:a16="http://schemas.microsoft.com/office/drawing/2014/main" id="{66C45C5D-4205-40F4-8457-F665F36E6A6E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54" y="2271"/>
                    <a:ext cx="103" cy="12"/>
                  </a:xfrm>
                  <a:custGeom>
                    <a:avLst/>
                    <a:gdLst>
                      <a:gd name="T0" fmla="*/ 0 w 307"/>
                      <a:gd name="T1" fmla="*/ 0 h 37"/>
                      <a:gd name="T2" fmla="*/ 307 w 307"/>
                      <a:gd name="T3" fmla="*/ 7 h 37"/>
                      <a:gd name="T4" fmla="*/ 307 w 307"/>
                      <a:gd name="T5" fmla="*/ 31 h 37"/>
                      <a:gd name="T6" fmla="*/ 0 w 307"/>
                      <a:gd name="T7" fmla="*/ 37 h 37"/>
                      <a:gd name="T8" fmla="*/ 0 w 307"/>
                      <a:gd name="T9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07" h="37">
                        <a:moveTo>
                          <a:pt x="0" y="0"/>
                        </a:moveTo>
                        <a:lnTo>
                          <a:pt x="307" y="7"/>
                        </a:lnTo>
                        <a:lnTo>
                          <a:pt x="307" y="31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F5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grpSp>
                <p:nvGrpSpPr>
                  <p:cNvPr id="813983" name="Group 927">
                    <a:extLst>
                      <a:ext uri="{FF2B5EF4-FFF2-40B4-BE49-F238E27FC236}">
                        <a16:creationId xmlns:a16="http://schemas.microsoft.com/office/drawing/2014/main" id="{39D73BEF-A28E-4A9B-AD62-76961AEA03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354" y="2283"/>
                    <a:ext cx="103" cy="26"/>
                    <a:chOff x="5354" y="2283"/>
                    <a:chExt cx="103" cy="26"/>
                  </a:xfrm>
                </p:grpSpPr>
                <p:grpSp>
                  <p:nvGrpSpPr>
                    <p:cNvPr id="813984" name="Group 928">
                      <a:extLst>
                        <a:ext uri="{FF2B5EF4-FFF2-40B4-BE49-F238E27FC236}">
                          <a16:creationId xmlns:a16="http://schemas.microsoft.com/office/drawing/2014/main" id="{3B169CB3-24CA-4BBD-A693-E9B57E5A289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54" y="2284"/>
                      <a:ext cx="103" cy="25"/>
                      <a:chOff x="5354" y="2284"/>
                      <a:chExt cx="103" cy="25"/>
                    </a:xfrm>
                  </p:grpSpPr>
                  <p:sp>
                    <p:nvSpPr>
                      <p:cNvPr id="813985" name="Line 929">
                        <a:extLst>
                          <a:ext uri="{FF2B5EF4-FFF2-40B4-BE49-F238E27FC236}">
                            <a16:creationId xmlns:a16="http://schemas.microsoft.com/office/drawing/2014/main" id="{CF55FF79-6189-4832-8860-AE9CB7E5279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54" y="2284"/>
                        <a:ext cx="103" cy="2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5F3F1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  <p:sp>
                    <p:nvSpPr>
                      <p:cNvPr id="813986" name="Line 930">
                        <a:extLst>
                          <a:ext uri="{FF2B5EF4-FFF2-40B4-BE49-F238E27FC236}">
                            <a16:creationId xmlns:a16="http://schemas.microsoft.com/office/drawing/2014/main" id="{0F6FA86D-5BF4-4A1A-A9B0-F97D1EF4A30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54" y="2293"/>
                        <a:ext cx="103" cy="4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5F3F1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  <p:sp>
                    <p:nvSpPr>
                      <p:cNvPr id="813987" name="Line 931">
                        <a:extLst>
                          <a:ext uri="{FF2B5EF4-FFF2-40B4-BE49-F238E27FC236}">
                            <a16:creationId xmlns:a16="http://schemas.microsoft.com/office/drawing/2014/main" id="{329EA41A-68B8-4E89-9366-0B138D4EAA0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54" y="2303"/>
                        <a:ext cx="102" cy="6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5F3F1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</p:grpSp>
                <p:grpSp>
                  <p:nvGrpSpPr>
                    <p:cNvPr id="813988" name="Group 932">
                      <a:extLst>
                        <a:ext uri="{FF2B5EF4-FFF2-40B4-BE49-F238E27FC236}">
                          <a16:creationId xmlns:a16="http://schemas.microsoft.com/office/drawing/2014/main" id="{B0692DCF-EED5-461E-9CFA-9C6B6F7B10BA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54" y="2283"/>
                      <a:ext cx="103" cy="26"/>
                      <a:chOff x="5354" y="2283"/>
                      <a:chExt cx="103" cy="26"/>
                    </a:xfrm>
                  </p:grpSpPr>
                  <p:sp>
                    <p:nvSpPr>
                      <p:cNvPr id="813989" name="Line 933">
                        <a:extLst>
                          <a:ext uri="{FF2B5EF4-FFF2-40B4-BE49-F238E27FC236}">
                            <a16:creationId xmlns:a16="http://schemas.microsoft.com/office/drawing/2014/main" id="{8A28F186-D18B-44BB-B639-EA4DF65CD82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54" y="2283"/>
                        <a:ext cx="103" cy="2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FFB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  <p:sp>
                    <p:nvSpPr>
                      <p:cNvPr id="813990" name="Line 934">
                        <a:extLst>
                          <a:ext uri="{FF2B5EF4-FFF2-40B4-BE49-F238E27FC236}">
                            <a16:creationId xmlns:a16="http://schemas.microsoft.com/office/drawing/2014/main" id="{9EDCC4F4-6D0B-42B3-A734-D9CC710AEFE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54" y="2292"/>
                        <a:ext cx="103" cy="4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FFB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  <p:sp>
                    <p:nvSpPr>
                      <p:cNvPr id="813991" name="Line 935">
                        <a:extLst>
                          <a:ext uri="{FF2B5EF4-FFF2-40B4-BE49-F238E27FC236}">
                            <a16:creationId xmlns:a16="http://schemas.microsoft.com/office/drawing/2014/main" id="{AF9043B0-6439-49DD-B3E6-7623473D307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54" y="2302"/>
                        <a:ext cx="102" cy="7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FFBF7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</p:grpSp>
                <p:grpSp>
                  <p:nvGrpSpPr>
                    <p:cNvPr id="813992" name="Group 936">
                      <a:extLst>
                        <a:ext uri="{FF2B5EF4-FFF2-40B4-BE49-F238E27FC236}">
                          <a16:creationId xmlns:a16="http://schemas.microsoft.com/office/drawing/2014/main" id="{8EA14070-236D-46E6-92CD-1B5CC225114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54" y="2283"/>
                      <a:ext cx="103" cy="26"/>
                      <a:chOff x="5354" y="2283"/>
                      <a:chExt cx="103" cy="26"/>
                    </a:xfrm>
                  </p:grpSpPr>
                  <p:sp>
                    <p:nvSpPr>
                      <p:cNvPr id="813993" name="Line 937">
                        <a:extLst>
                          <a:ext uri="{FF2B5EF4-FFF2-40B4-BE49-F238E27FC236}">
                            <a16:creationId xmlns:a16="http://schemas.microsoft.com/office/drawing/2014/main" id="{28680150-4DA2-4867-8DD6-6D984AEE809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54" y="2283"/>
                        <a:ext cx="103" cy="3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BF7F1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  <p:sp>
                    <p:nvSpPr>
                      <p:cNvPr id="813994" name="Line 938">
                        <a:extLst>
                          <a:ext uri="{FF2B5EF4-FFF2-40B4-BE49-F238E27FC236}">
                            <a16:creationId xmlns:a16="http://schemas.microsoft.com/office/drawing/2014/main" id="{12FDAAF8-3A2F-4389-82EE-8391F5CDCA5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54" y="2293"/>
                        <a:ext cx="103" cy="4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BF7F1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  <p:sp>
                    <p:nvSpPr>
                      <p:cNvPr id="813995" name="Line 939">
                        <a:extLst>
                          <a:ext uri="{FF2B5EF4-FFF2-40B4-BE49-F238E27FC236}">
                            <a16:creationId xmlns:a16="http://schemas.microsoft.com/office/drawing/2014/main" id="{3276944D-8670-46B9-ABB0-60EDCA97AA0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54" y="2303"/>
                        <a:ext cx="102" cy="6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BF7F1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</p:grpSp>
              </p:grpSp>
              <p:sp>
                <p:nvSpPr>
                  <p:cNvPr id="813996" name="Freeform 940">
                    <a:extLst>
                      <a:ext uri="{FF2B5EF4-FFF2-40B4-BE49-F238E27FC236}">
                        <a16:creationId xmlns:a16="http://schemas.microsoft.com/office/drawing/2014/main" id="{732AE395-B865-484B-8F6C-8144D947CD8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53" y="2272"/>
                    <a:ext cx="1" cy="52"/>
                  </a:xfrm>
                  <a:custGeom>
                    <a:avLst/>
                    <a:gdLst>
                      <a:gd name="T0" fmla="*/ 4 w 4"/>
                      <a:gd name="T1" fmla="*/ 5 h 156"/>
                      <a:gd name="T2" fmla="*/ 4 w 4"/>
                      <a:gd name="T3" fmla="*/ 153 h 156"/>
                      <a:gd name="T4" fmla="*/ 0 w 4"/>
                      <a:gd name="T5" fmla="*/ 156 h 156"/>
                      <a:gd name="T6" fmla="*/ 0 w 4"/>
                      <a:gd name="T7" fmla="*/ 0 h 156"/>
                      <a:gd name="T8" fmla="*/ 4 w 4"/>
                      <a:gd name="T9" fmla="*/ 5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" h="156">
                        <a:moveTo>
                          <a:pt x="4" y="5"/>
                        </a:moveTo>
                        <a:lnTo>
                          <a:pt x="4" y="153"/>
                        </a:lnTo>
                        <a:lnTo>
                          <a:pt x="0" y="156"/>
                        </a:lnTo>
                        <a:lnTo>
                          <a:pt x="0" y="0"/>
                        </a:lnTo>
                        <a:lnTo>
                          <a:pt x="4" y="5"/>
                        </a:lnTo>
                        <a:close/>
                      </a:path>
                    </a:pathLst>
                  </a:custGeom>
                  <a:solidFill>
                    <a:srgbClr val="BF7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997" name="Freeform 941">
                    <a:extLst>
                      <a:ext uri="{FF2B5EF4-FFF2-40B4-BE49-F238E27FC236}">
                        <a16:creationId xmlns:a16="http://schemas.microsoft.com/office/drawing/2014/main" id="{1E192618-E143-4493-A8DE-403BCF142A3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57" y="2281"/>
                    <a:ext cx="1" cy="35"/>
                  </a:xfrm>
                  <a:custGeom>
                    <a:avLst/>
                    <a:gdLst>
                      <a:gd name="T0" fmla="*/ 0 w 3"/>
                      <a:gd name="T1" fmla="*/ 103 h 104"/>
                      <a:gd name="T2" fmla="*/ 3 w 3"/>
                      <a:gd name="T3" fmla="*/ 104 h 104"/>
                      <a:gd name="T4" fmla="*/ 3 w 3"/>
                      <a:gd name="T5" fmla="*/ 0 h 104"/>
                      <a:gd name="T6" fmla="*/ 0 w 3"/>
                      <a:gd name="T7" fmla="*/ 0 h 104"/>
                      <a:gd name="T8" fmla="*/ 0 w 3"/>
                      <a:gd name="T9" fmla="*/ 103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" h="104">
                        <a:moveTo>
                          <a:pt x="0" y="103"/>
                        </a:moveTo>
                        <a:lnTo>
                          <a:pt x="3" y="104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lnTo>
                          <a:pt x="0" y="103"/>
                        </a:lnTo>
                        <a:close/>
                      </a:path>
                    </a:pathLst>
                  </a:custGeom>
                  <a:solidFill>
                    <a:srgbClr val="FF9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3998" name="Rectangle 942">
                    <a:extLst>
                      <a:ext uri="{FF2B5EF4-FFF2-40B4-BE49-F238E27FC236}">
                        <a16:creationId xmlns:a16="http://schemas.microsoft.com/office/drawing/2014/main" id="{DF015ACE-2C3C-4C5C-BF67-E7399D635D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457" y="2276"/>
                    <a:ext cx="1" cy="5"/>
                  </a:xfrm>
                  <a:prstGeom prst="rect">
                    <a:avLst/>
                  </a:prstGeom>
                  <a:solidFill>
                    <a:srgbClr val="B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813999" name="Group 943">
                  <a:extLst>
                    <a:ext uri="{FF2B5EF4-FFF2-40B4-BE49-F238E27FC236}">
                      <a16:creationId xmlns:a16="http://schemas.microsoft.com/office/drawing/2014/main" id="{FBE7ABBF-FE56-48A2-A46A-CD924B08A0F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402" y="2316"/>
                  <a:ext cx="8" cy="2"/>
                  <a:chOff x="5402" y="2316"/>
                  <a:chExt cx="8" cy="2"/>
                </a:xfrm>
              </p:grpSpPr>
              <p:sp>
                <p:nvSpPr>
                  <p:cNvPr id="814000" name="Freeform 944">
                    <a:extLst>
                      <a:ext uri="{FF2B5EF4-FFF2-40B4-BE49-F238E27FC236}">
                        <a16:creationId xmlns:a16="http://schemas.microsoft.com/office/drawing/2014/main" id="{825D67FE-39A1-45DB-99E9-ECA62C03E65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02" y="2316"/>
                    <a:ext cx="8" cy="2"/>
                  </a:xfrm>
                  <a:custGeom>
                    <a:avLst/>
                    <a:gdLst>
                      <a:gd name="T0" fmla="*/ 0 w 24"/>
                      <a:gd name="T1" fmla="*/ 1 h 5"/>
                      <a:gd name="T2" fmla="*/ 6 w 24"/>
                      <a:gd name="T3" fmla="*/ 5 h 5"/>
                      <a:gd name="T4" fmla="*/ 20 w 24"/>
                      <a:gd name="T5" fmla="*/ 4 h 5"/>
                      <a:gd name="T6" fmla="*/ 24 w 24"/>
                      <a:gd name="T7" fmla="*/ 0 h 5"/>
                      <a:gd name="T8" fmla="*/ 20 w 24"/>
                      <a:gd name="T9" fmla="*/ 0 h 5"/>
                      <a:gd name="T10" fmla="*/ 19 w 24"/>
                      <a:gd name="T11" fmla="*/ 2 h 5"/>
                      <a:gd name="T12" fmla="*/ 8 w 24"/>
                      <a:gd name="T13" fmla="*/ 4 h 5"/>
                      <a:gd name="T14" fmla="*/ 4 w 24"/>
                      <a:gd name="T15" fmla="*/ 1 h 5"/>
                      <a:gd name="T16" fmla="*/ 0 w 24"/>
                      <a:gd name="T17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4" h="5">
                        <a:moveTo>
                          <a:pt x="0" y="1"/>
                        </a:moveTo>
                        <a:lnTo>
                          <a:pt x="6" y="5"/>
                        </a:lnTo>
                        <a:lnTo>
                          <a:pt x="20" y="4"/>
                        </a:lnTo>
                        <a:lnTo>
                          <a:pt x="24" y="0"/>
                        </a:lnTo>
                        <a:lnTo>
                          <a:pt x="20" y="0"/>
                        </a:lnTo>
                        <a:lnTo>
                          <a:pt x="19" y="2"/>
                        </a:lnTo>
                        <a:lnTo>
                          <a:pt x="8" y="4"/>
                        </a:lnTo>
                        <a:lnTo>
                          <a:pt x="4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4001" name="Freeform 945">
                    <a:extLst>
                      <a:ext uri="{FF2B5EF4-FFF2-40B4-BE49-F238E27FC236}">
                        <a16:creationId xmlns:a16="http://schemas.microsoft.com/office/drawing/2014/main" id="{1B2269CF-DF1D-42BF-AA84-7A12715F80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402" y="2316"/>
                    <a:ext cx="8" cy="1"/>
                  </a:xfrm>
                  <a:custGeom>
                    <a:avLst/>
                    <a:gdLst>
                      <a:gd name="T0" fmla="*/ 0 w 25"/>
                      <a:gd name="T1" fmla="*/ 1 h 5"/>
                      <a:gd name="T2" fmla="*/ 7 w 25"/>
                      <a:gd name="T3" fmla="*/ 5 h 5"/>
                      <a:gd name="T4" fmla="*/ 21 w 25"/>
                      <a:gd name="T5" fmla="*/ 5 h 5"/>
                      <a:gd name="T6" fmla="*/ 25 w 25"/>
                      <a:gd name="T7" fmla="*/ 0 h 5"/>
                      <a:gd name="T8" fmla="*/ 21 w 25"/>
                      <a:gd name="T9" fmla="*/ 0 h 5"/>
                      <a:gd name="T10" fmla="*/ 20 w 25"/>
                      <a:gd name="T11" fmla="*/ 2 h 5"/>
                      <a:gd name="T12" fmla="*/ 9 w 25"/>
                      <a:gd name="T13" fmla="*/ 3 h 5"/>
                      <a:gd name="T14" fmla="*/ 5 w 25"/>
                      <a:gd name="T15" fmla="*/ 1 h 5"/>
                      <a:gd name="T16" fmla="*/ 0 w 25"/>
                      <a:gd name="T17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5" h="5">
                        <a:moveTo>
                          <a:pt x="0" y="1"/>
                        </a:moveTo>
                        <a:lnTo>
                          <a:pt x="7" y="5"/>
                        </a:lnTo>
                        <a:lnTo>
                          <a:pt x="21" y="5"/>
                        </a:lnTo>
                        <a:lnTo>
                          <a:pt x="25" y="0"/>
                        </a:lnTo>
                        <a:lnTo>
                          <a:pt x="21" y="0"/>
                        </a:lnTo>
                        <a:lnTo>
                          <a:pt x="20" y="2"/>
                        </a:lnTo>
                        <a:lnTo>
                          <a:pt x="9" y="3"/>
                        </a:lnTo>
                        <a:lnTo>
                          <a:pt x="5" y="1"/>
                        </a:lnTo>
                        <a:lnTo>
                          <a:pt x="0" y="1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  <p:sp>
              <p:nvSpPr>
                <p:cNvPr id="814002" name="Freeform 946">
                  <a:extLst>
                    <a:ext uri="{FF2B5EF4-FFF2-40B4-BE49-F238E27FC236}">
                      <a16:creationId xmlns:a16="http://schemas.microsoft.com/office/drawing/2014/main" id="{84E01FAD-970A-4B71-9A53-BE8C658FFD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53" y="2315"/>
                  <a:ext cx="105" cy="9"/>
                </a:xfrm>
                <a:custGeom>
                  <a:avLst/>
                  <a:gdLst>
                    <a:gd name="T0" fmla="*/ 4 w 314"/>
                    <a:gd name="T1" fmla="*/ 24 h 28"/>
                    <a:gd name="T2" fmla="*/ 311 w 314"/>
                    <a:gd name="T3" fmla="*/ 0 h 28"/>
                    <a:gd name="T4" fmla="*/ 314 w 314"/>
                    <a:gd name="T5" fmla="*/ 3 h 28"/>
                    <a:gd name="T6" fmla="*/ 0 w 314"/>
                    <a:gd name="T7" fmla="*/ 28 h 28"/>
                    <a:gd name="T8" fmla="*/ 4 w 314"/>
                    <a:gd name="T9" fmla="*/ 2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4" h="28">
                      <a:moveTo>
                        <a:pt x="4" y="24"/>
                      </a:moveTo>
                      <a:lnTo>
                        <a:pt x="311" y="0"/>
                      </a:lnTo>
                      <a:lnTo>
                        <a:pt x="314" y="3"/>
                      </a:lnTo>
                      <a:lnTo>
                        <a:pt x="0" y="28"/>
                      </a:lnTo>
                      <a:lnTo>
                        <a:pt x="4" y="24"/>
                      </a:lnTo>
                      <a:close/>
                    </a:path>
                  </a:pathLst>
                </a:custGeom>
                <a:solidFill>
                  <a:srgbClr val="3F1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814003" name="Group 947">
                <a:extLst>
                  <a:ext uri="{FF2B5EF4-FFF2-40B4-BE49-F238E27FC236}">
                    <a16:creationId xmlns:a16="http://schemas.microsoft.com/office/drawing/2014/main" id="{BB62D424-EC63-464B-B9B8-E290CD63AA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55" y="2234"/>
                <a:ext cx="76" cy="83"/>
                <a:chOff x="5255" y="2234"/>
                <a:chExt cx="76" cy="83"/>
              </a:xfrm>
            </p:grpSpPr>
            <p:grpSp>
              <p:nvGrpSpPr>
                <p:cNvPr id="814004" name="Group 948">
                  <a:extLst>
                    <a:ext uri="{FF2B5EF4-FFF2-40B4-BE49-F238E27FC236}">
                      <a16:creationId xmlns:a16="http://schemas.microsoft.com/office/drawing/2014/main" id="{A985C49B-909D-428D-A32F-9F0A1DB669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63" y="2234"/>
                  <a:ext cx="61" cy="61"/>
                  <a:chOff x="5263" y="2234"/>
                  <a:chExt cx="61" cy="61"/>
                </a:xfrm>
              </p:grpSpPr>
              <p:sp>
                <p:nvSpPr>
                  <p:cNvPr id="814005" name="Oval 949">
                    <a:extLst>
                      <a:ext uri="{FF2B5EF4-FFF2-40B4-BE49-F238E27FC236}">
                        <a16:creationId xmlns:a16="http://schemas.microsoft.com/office/drawing/2014/main" id="{42DAA1D9-0188-46C3-9706-605D7634EA2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63" y="2234"/>
                    <a:ext cx="58" cy="61"/>
                  </a:xfrm>
                  <a:prstGeom prst="ellipse">
                    <a:avLst/>
                  </a:prstGeom>
                  <a:solidFill>
                    <a:srgbClr val="5F3F1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4006" name="Oval 950">
                    <a:extLst>
                      <a:ext uri="{FF2B5EF4-FFF2-40B4-BE49-F238E27FC236}">
                        <a16:creationId xmlns:a16="http://schemas.microsoft.com/office/drawing/2014/main" id="{9AD880D9-752B-4FA2-AF8D-1403504752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65" y="2234"/>
                    <a:ext cx="59" cy="61"/>
                  </a:xfrm>
                  <a:prstGeom prst="ellipse">
                    <a:avLst/>
                  </a:prstGeom>
                  <a:solidFill>
                    <a:srgbClr val="FFB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4007" name="Oval 951">
                    <a:extLst>
                      <a:ext uri="{FF2B5EF4-FFF2-40B4-BE49-F238E27FC236}">
                        <a16:creationId xmlns:a16="http://schemas.microsoft.com/office/drawing/2014/main" id="{C497CD09-77CC-4039-A7D2-0E47016D53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70" y="2239"/>
                    <a:ext cx="49" cy="51"/>
                  </a:xfrm>
                  <a:prstGeom prst="ellipse">
                    <a:avLst/>
                  </a:prstGeom>
                  <a:solidFill>
                    <a:srgbClr val="BF7F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4008" name="Oval 952">
                    <a:extLst>
                      <a:ext uri="{FF2B5EF4-FFF2-40B4-BE49-F238E27FC236}">
                        <a16:creationId xmlns:a16="http://schemas.microsoft.com/office/drawing/2014/main" id="{DE031ACD-19D1-4D82-9C30-FE1E83BB69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68" y="2239"/>
                    <a:ext cx="50" cy="51"/>
                  </a:xfrm>
                  <a:prstGeom prst="ellipse">
                    <a:avLst/>
                  </a:prstGeom>
                  <a:solidFill>
                    <a:srgbClr val="7F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grpSp>
                <p:nvGrpSpPr>
                  <p:cNvPr id="814009" name="Group 953">
                    <a:extLst>
                      <a:ext uri="{FF2B5EF4-FFF2-40B4-BE49-F238E27FC236}">
                        <a16:creationId xmlns:a16="http://schemas.microsoft.com/office/drawing/2014/main" id="{7FC564BA-FD28-4CED-AD2E-A2846946DBF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73" y="2239"/>
                    <a:ext cx="41" cy="35"/>
                    <a:chOff x="5273" y="2239"/>
                    <a:chExt cx="41" cy="35"/>
                  </a:xfrm>
                </p:grpSpPr>
                <p:sp>
                  <p:nvSpPr>
                    <p:cNvPr id="814010" name="Line 954">
                      <a:extLst>
                        <a:ext uri="{FF2B5EF4-FFF2-40B4-BE49-F238E27FC236}">
                          <a16:creationId xmlns:a16="http://schemas.microsoft.com/office/drawing/2014/main" id="{2664E773-DE4A-4887-8C11-759B507467D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93" y="2239"/>
                      <a:ext cx="1" cy="2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BF7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grpSp>
                  <p:nvGrpSpPr>
                    <p:cNvPr id="814011" name="Group 955">
                      <a:extLst>
                        <a:ext uri="{FF2B5EF4-FFF2-40B4-BE49-F238E27FC236}">
                          <a16:creationId xmlns:a16="http://schemas.microsoft.com/office/drawing/2014/main" id="{D970D951-D12B-4958-83E4-1234681E1C0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73" y="2240"/>
                      <a:ext cx="16" cy="34"/>
                      <a:chOff x="5273" y="2240"/>
                      <a:chExt cx="16" cy="34"/>
                    </a:xfrm>
                  </p:grpSpPr>
                  <p:sp>
                    <p:nvSpPr>
                      <p:cNvPr id="814012" name="Line 956">
                        <a:extLst>
                          <a:ext uri="{FF2B5EF4-FFF2-40B4-BE49-F238E27FC236}">
                            <a16:creationId xmlns:a16="http://schemas.microsoft.com/office/drawing/2014/main" id="{0F2F37C7-FEF9-4748-BDAF-9FEFF30F42A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88" y="2240"/>
                        <a:ext cx="1" cy="29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BF7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  <p:sp>
                    <p:nvSpPr>
                      <p:cNvPr id="814013" name="Line 957">
                        <a:extLst>
                          <a:ext uri="{FF2B5EF4-FFF2-40B4-BE49-F238E27FC236}">
                            <a16:creationId xmlns:a16="http://schemas.microsoft.com/office/drawing/2014/main" id="{5E56D8CE-2E49-4658-B9D0-867EA6CCD4B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83" y="2241"/>
                        <a:ext cx="1" cy="29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BF7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  <p:sp>
                    <p:nvSpPr>
                      <p:cNvPr id="814014" name="Line 958">
                        <a:extLst>
                          <a:ext uri="{FF2B5EF4-FFF2-40B4-BE49-F238E27FC236}">
                            <a16:creationId xmlns:a16="http://schemas.microsoft.com/office/drawing/2014/main" id="{9AD7171A-B789-4933-ACA9-A6229A49C32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78" y="2244"/>
                        <a:ext cx="1" cy="29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BF7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  <p:sp>
                    <p:nvSpPr>
                      <p:cNvPr id="814015" name="Line 959">
                        <a:extLst>
                          <a:ext uri="{FF2B5EF4-FFF2-40B4-BE49-F238E27FC236}">
                            <a16:creationId xmlns:a16="http://schemas.microsoft.com/office/drawing/2014/main" id="{F3DBA6FE-45A9-4CDE-8969-74B79104651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73" y="2251"/>
                        <a:ext cx="1" cy="23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BF7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</p:grpSp>
                <p:sp>
                  <p:nvSpPr>
                    <p:cNvPr id="814016" name="Line 960">
                      <a:extLst>
                        <a:ext uri="{FF2B5EF4-FFF2-40B4-BE49-F238E27FC236}">
                          <a16:creationId xmlns:a16="http://schemas.microsoft.com/office/drawing/2014/main" id="{D66AD6DA-5813-48A9-A670-7356D3D1C8B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98" y="2240"/>
                      <a:ext cx="1" cy="28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BF7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14017" name="Line 961">
                      <a:extLst>
                        <a:ext uri="{FF2B5EF4-FFF2-40B4-BE49-F238E27FC236}">
                          <a16:creationId xmlns:a16="http://schemas.microsoft.com/office/drawing/2014/main" id="{831D6957-A008-486B-AB11-9286B90DAD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03" y="2241"/>
                      <a:ext cx="1" cy="2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BF7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14018" name="Line 962">
                      <a:extLst>
                        <a:ext uri="{FF2B5EF4-FFF2-40B4-BE49-F238E27FC236}">
                          <a16:creationId xmlns:a16="http://schemas.microsoft.com/office/drawing/2014/main" id="{C57F09DD-FFF9-4B10-BD1D-09ABEB2FC8B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08" y="2244"/>
                      <a:ext cx="1" cy="29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BF7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  <p:sp>
                  <p:nvSpPr>
                    <p:cNvPr id="814019" name="Line 963">
                      <a:extLst>
                        <a:ext uri="{FF2B5EF4-FFF2-40B4-BE49-F238E27FC236}">
                          <a16:creationId xmlns:a16="http://schemas.microsoft.com/office/drawing/2014/main" id="{294DBD2C-5915-4E58-B72C-25506770101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13" y="2248"/>
                      <a:ext cx="1" cy="24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BF7F3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AU"/>
                    </a:p>
                  </p:txBody>
                </p:sp>
              </p:grpSp>
              <p:sp>
                <p:nvSpPr>
                  <p:cNvPr id="814020" name="Arc 964">
                    <a:extLst>
                      <a:ext uri="{FF2B5EF4-FFF2-40B4-BE49-F238E27FC236}">
                        <a16:creationId xmlns:a16="http://schemas.microsoft.com/office/drawing/2014/main" id="{36A3E15A-7F5F-4E13-9341-B40B358E3A0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268" y="2238"/>
                    <a:ext cx="51" cy="27"/>
                  </a:xfrm>
                  <a:custGeom>
                    <a:avLst/>
                    <a:gdLst>
                      <a:gd name="G0" fmla="+- 21600 0 0"/>
                      <a:gd name="G1" fmla="+- 21600 0 0"/>
                      <a:gd name="G2" fmla="+- 21600 0 0"/>
                      <a:gd name="T0" fmla="*/ 0 w 43184"/>
                      <a:gd name="T1" fmla="*/ 21600 h 21600"/>
                      <a:gd name="T2" fmla="*/ 43184 w 43184"/>
                      <a:gd name="T3" fmla="*/ 20769 h 21600"/>
                      <a:gd name="T4" fmla="*/ 21600 w 43184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184" h="21600" fill="none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206" y="0"/>
                          <a:pt x="42737" y="9171"/>
                          <a:pt x="43184" y="20768"/>
                        </a:cubicBezTo>
                      </a:path>
                      <a:path w="43184" h="21600" stroke="0" extrusionOk="0">
                        <a:moveTo>
                          <a:pt x="0" y="21600"/>
                        </a:move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206" y="0"/>
                          <a:pt x="42737" y="9171"/>
                          <a:pt x="43184" y="20768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1588">
                    <a:solidFill>
                      <a:srgbClr val="BF7F3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  <p:grpSp>
              <p:nvGrpSpPr>
                <p:cNvPr id="814021" name="Group 965">
                  <a:extLst>
                    <a:ext uri="{FF2B5EF4-FFF2-40B4-BE49-F238E27FC236}">
                      <a16:creationId xmlns:a16="http://schemas.microsoft.com/office/drawing/2014/main" id="{D6D37CB9-671A-4476-BBB2-17674920E07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55" y="2265"/>
                  <a:ext cx="76" cy="52"/>
                  <a:chOff x="5255" y="2265"/>
                  <a:chExt cx="76" cy="52"/>
                </a:xfrm>
              </p:grpSpPr>
              <p:grpSp>
                <p:nvGrpSpPr>
                  <p:cNvPr id="814022" name="Group 966">
                    <a:extLst>
                      <a:ext uri="{FF2B5EF4-FFF2-40B4-BE49-F238E27FC236}">
                        <a16:creationId xmlns:a16="http://schemas.microsoft.com/office/drawing/2014/main" id="{9B096CDF-FC27-4AFE-9EB6-6758FB8AA9A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55" y="2265"/>
                    <a:ext cx="76" cy="52"/>
                    <a:chOff x="5255" y="2265"/>
                    <a:chExt cx="76" cy="52"/>
                  </a:xfrm>
                </p:grpSpPr>
                <p:grpSp>
                  <p:nvGrpSpPr>
                    <p:cNvPr id="814023" name="Group 967">
                      <a:extLst>
                        <a:ext uri="{FF2B5EF4-FFF2-40B4-BE49-F238E27FC236}">
                          <a16:creationId xmlns:a16="http://schemas.microsoft.com/office/drawing/2014/main" id="{8C8CA876-1633-48EB-9856-B6C36485CF30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55" y="2265"/>
                      <a:ext cx="76" cy="52"/>
                      <a:chOff x="5255" y="2265"/>
                      <a:chExt cx="76" cy="52"/>
                    </a:xfrm>
                  </p:grpSpPr>
                  <p:sp>
                    <p:nvSpPr>
                      <p:cNvPr id="814024" name="Freeform 968">
                        <a:extLst>
                          <a:ext uri="{FF2B5EF4-FFF2-40B4-BE49-F238E27FC236}">
                            <a16:creationId xmlns:a16="http://schemas.microsoft.com/office/drawing/2014/main" id="{ED1AA92A-A6C8-41E0-BA89-D37C27CE15D7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5" y="2266"/>
                        <a:ext cx="75" cy="51"/>
                      </a:xfrm>
                      <a:custGeom>
                        <a:avLst/>
                        <a:gdLst>
                          <a:gd name="T0" fmla="*/ 0 w 225"/>
                          <a:gd name="T1" fmla="*/ 2 h 154"/>
                          <a:gd name="T2" fmla="*/ 225 w 225"/>
                          <a:gd name="T3" fmla="*/ 0 h 154"/>
                          <a:gd name="T4" fmla="*/ 225 w 225"/>
                          <a:gd name="T5" fmla="*/ 13 h 154"/>
                          <a:gd name="T6" fmla="*/ 212 w 225"/>
                          <a:gd name="T7" fmla="*/ 13 h 154"/>
                          <a:gd name="T8" fmla="*/ 212 w 225"/>
                          <a:gd name="T9" fmla="*/ 133 h 154"/>
                          <a:gd name="T10" fmla="*/ 225 w 225"/>
                          <a:gd name="T11" fmla="*/ 133 h 154"/>
                          <a:gd name="T12" fmla="*/ 225 w 225"/>
                          <a:gd name="T13" fmla="*/ 146 h 154"/>
                          <a:gd name="T14" fmla="*/ 0 w 225"/>
                          <a:gd name="T15" fmla="*/ 154 h 154"/>
                          <a:gd name="T16" fmla="*/ 0 w 225"/>
                          <a:gd name="T17" fmla="*/ 141 h 154"/>
                          <a:gd name="T18" fmla="*/ 13 w 225"/>
                          <a:gd name="T19" fmla="*/ 141 h 154"/>
                          <a:gd name="T20" fmla="*/ 13 w 225"/>
                          <a:gd name="T21" fmla="*/ 16 h 154"/>
                          <a:gd name="T22" fmla="*/ 0 w 225"/>
                          <a:gd name="T23" fmla="*/ 16 h 154"/>
                          <a:gd name="T24" fmla="*/ 0 w 225"/>
                          <a:gd name="T25" fmla="*/ 2 h 1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225" h="154">
                            <a:moveTo>
                              <a:pt x="0" y="2"/>
                            </a:moveTo>
                            <a:lnTo>
                              <a:pt x="225" y="0"/>
                            </a:lnTo>
                            <a:lnTo>
                              <a:pt x="225" y="13"/>
                            </a:lnTo>
                            <a:lnTo>
                              <a:pt x="212" y="13"/>
                            </a:lnTo>
                            <a:lnTo>
                              <a:pt x="212" y="133"/>
                            </a:lnTo>
                            <a:lnTo>
                              <a:pt x="225" y="133"/>
                            </a:lnTo>
                            <a:lnTo>
                              <a:pt x="225" y="146"/>
                            </a:lnTo>
                            <a:lnTo>
                              <a:pt x="0" y="154"/>
                            </a:lnTo>
                            <a:lnTo>
                              <a:pt x="0" y="141"/>
                            </a:lnTo>
                            <a:lnTo>
                              <a:pt x="13" y="141"/>
                            </a:lnTo>
                            <a:lnTo>
                              <a:pt x="13" y="16"/>
                            </a:lnTo>
                            <a:lnTo>
                              <a:pt x="0" y="16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solidFill>
                        <a:srgbClr val="3F1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  <p:sp>
                    <p:nvSpPr>
                      <p:cNvPr id="814025" name="Freeform 969">
                        <a:extLst>
                          <a:ext uri="{FF2B5EF4-FFF2-40B4-BE49-F238E27FC236}">
                            <a16:creationId xmlns:a16="http://schemas.microsoft.com/office/drawing/2014/main" id="{D8147E39-3B08-45E3-92BA-F2C9B304A112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57" y="2265"/>
                        <a:ext cx="74" cy="51"/>
                      </a:xfrm>
                      <a:custGeom>
                        <a:avLst/>
                        <a:gdLst>
                          <a:gd name="T0" fmla="*/ 0 w 224"/>
                          <a:gd name="T1" fmla="*/ 2 h 154"/>
                          <a:gd name="T2" fmla="*/ 224 w 224"/>
                          <a:gd name="T3" fmla="*/ 0 h 154"/>
                          <a:gd name="T4" fmla="*/ 224 w 224"/>
                          <a:gd name="T5" fmla="*/ 13 h 154"/>
                          <a:gd name="T6" fmla="*/ 212 w 224"/>
                          <a:gd name="T7" fmla="*/ 13 h 154"/>
                          <a:gd name="T8" fmla="*/ 212 w 224"/>
                          <a:gd name="T9" fmla="*/ 134 h 154"/>
                          <a:gd name="T10" fmla="*/ 224 w 224"/>
                          <a:gd name="T11" fmla="*/ 134 h 154"/>
                          <a:gd name="T12" fmla="*/ 224 w 224"/>
                          <a:gd name="T13" fmla="*/ 147 h 154"/>
                          <a:gd name="T14" fmla="*/ 0 w 224"/>
                          <a:gd name="T15" fmla="*/ 154 h 154"/>
                          <a:gd name="T16" fmla="*/ 0 w 224"/>
                          <a:gd name="T17" fmla="*/ 142 h 154"/>
                          <a:gd name="T18" fmla="*/ 13 w 224"/>
                          <a:gd name="T19" fmla="*/ 142 h 154"/>
                          <a:gd name="T20" fmla="*/ 13 w 224"/>
                          <a:gd name="T21" fmla="*/ 16 h 154"/>
                          <a:gd name="T22" fmla="*/ 0 w 224"/>
                          <a:gd name="T23" fmla="*/ 16 h 154"/>
                          <a:gd name="T24" fmla="*/ 0 w 224"/>
                          <a:gd name="T25" fmla="*/ 2 h 1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224" h="154">
                            <a:moveTo>
                              <a:pt x="0" y="2"/>
                            </a:moveTo>
                            <a:lnTo>
                              <a:pt x="224" y="0"/>
                            </a:lnTo>
                            <a:lnTo>
                              <a:pt x="224" y="13"/>
                            </a:lnTo>
                            <a:lnTo>
                              <a:pt x="212" y="13"/>
                            </a:lnTo>
                            <a:lnTo>
                              <a:pt x="212" y="134"/>
                            </a:lnTo>
                            <a:lnTo>
                              <a:pt x="224" y="134"/>
                            </a:lnTo>
                            <a:lnTo>
                              <a:pt x="224" y="147"/>
                            </a:lnTo>
                            <a:lnTo>
                              <a:pt x="0" y="154"/>
                            </a:lnTo>
                            <a:lnTo>
                              <a:pt x="0" y="142"/>
                            </a:lnTo>
                            <a:lnTo>
                              <a:pt x="13" y="142"/>
                            </a:lnTo>
                            <a:lnTo>
                              <a:pt x="13" y="16"/>
                            </a:lnTo>
                            <a:lnTo>
                              <a:pt x="0" y="16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solidFill>
                        <a:srgbClr val="FFBF7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</p:grpSp>
                <p:grpSp>
                  <p:nvGrpSpPr>
                    <p:cNvPr id="814026" name="Group 970">
                      <a:extLst>
                        <a:ext uri="{FF2B5EF4-FFF2-40B4-BE49-F238E27FC236}">
                          <a16:creationId xmlns:a16="http://schemas.microsoft.com/office/drawing/2014/main" id="{026AED3F-F2FB-4A47-AFA0-35161278E54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70" y="2270"/>
                      <a:ext cx="51" cy="41"/>
                      <a:chOff x="5270" y="2270"/>
                      <a:chExt cx="51" cy="41"/>
                    </a:xfrm>
                  </p:grpSpPr>
                  <p:grpSp>
                    <p:nvGrpSpPr>
                      <p:cNvPr id="814027" name="Group 971">
                        <a:extLst>
                          <a:ext uri="{FF2B5EF4-FFF2-40B4-BE49-F238E27FC236}">
                            <a16:creationId xmlns:a16="http://schemas.microsoft.com/office/drawing/2014/main" id="{490671BB-2A64-492E-BE6D-3AFFEEED822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270" y="2270"/>
                        <a:ext cx="49" cy="40"/>
                        <a:chOff x="5270" y="2270"/>
                        <a:chExt cx="49" cy="40"/>
                      </a:xfrm>
                    </p:grpSpPr>
                    <p:sp>
                      <p:nvSpPr>
                        <p:cNvPr id="814028" name="Freeform 972">
                          <a:extLst>
                            <a:ext uri="{FF2B5EF4-FFF2-40B4-BE49-F238E27FC236}">
                              <a16:creationId xmlns:a16="http://schemas.microsoft.com/office/drawing/2014/main" id="{7615FA48-7165-4458-B974-F5184417055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271" y="2270"/>
                          <a:ext cx="23" cy="40"/>
                        </a:xfrm>
                        <a:custGeom>
                          <a:avLst/>
                          <a:gdLst>
                            <a:gd name="T0" fmla="*/ 0 w 68"/>
                            <a:gd name="T1" fmla="*/ 2 h 120"/>
                            <a:gd name="T2" fmla="*/ 68 w 68"/>
                            <a:gd name="T3" fmla="*/ 0 h 120"/>
                            <a:gd name="T4" fmla="*/ 68 w 68"/>
                            <a:gd name="T5" fmla="*/ 119 h 120"/>
                            <a:gd name="T6" fmla="*/ 0 w 68"/>
                            <a:gd name="T7" fmla="*/ 120 h 120"/>
                            <a:gd name="T8" fmla="*/ 0 w 68"/>
                            <a:gd name="T9" fmla="*/ 2 h 12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68" h="120">
                              <a:moveTo>
                                <a:pt x="0" y="2"/>
                              </a:moveTo>
                              <a:lnTo>
                                <a:pt x="68" y="0"/>
                              </a:lnTo>
                              <a:lnTo>
                                <a:pt x="68" y="119"/>
                              </a:lnTo>
                              <a:lnTo>
                                <a:pt x="0" y="120"/>
                              </a:lnTo>
                              <a:lnTo>
                                <a:pt x="0" y="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5F3F1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814029" name="Freeform 973">
                          <a:extLst>
                            <a:ext uri="{FF2B5EF4-FFF2-40B4-BE49-F238E27FC236}">
                              <a16:creationId xmlns:a16="http://schemas.microsoft.com/office/drawing/2014/main" id="{2DC53AB7-1686-465D-BCF0-B2647588D08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270" y="2273"/>
                          <a:ext cx="21" cy="37"/>
                        </a:xfrm>
                        <a:custGeom>
                          <a:avLst/>
                          <a:gdLst>
                            <a:gd name="T0" fmla="*/ 2 w 64"/>
                            <a:gd name="T1" fmla="*/ 1 h 111"/>
                            <a:gd name="T2" fmla="*/ 64 w 64"/>
                            <a:gd name="T3" fmla="*/ 0 h 111"/>
                            <a:gd name="T4" fmla="*/ 64 w 64"/>
                            <a:gd name="T5" fmla="*/ 109 h 111"/>
                            <a:gd name="T6" fmla="*/ 0 w 64"/>
                            <a:gd name="T7" fmla="*/ 111 h 111"/>
                            <a:gd name="T8" fmla="*/ 2 w 64"/>
                            <a:gd name="T9" fmla="*/ 1 h 11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64" h="111">
                              <a:moveTo>
                                <a:pt x="2" y="1"/>
                              </a:moveTo>
                              <a:lnTo>
                                <a:pt x="64" y="0"/>
                              </a:lnTo>
                              <a:lnTo>
                                <a:pt x="64" y="109"/>
                              </a:lnTo>
                              <a:lnTo>
                                <a:pt x="0" y="111"/>
                              </a:lnTo>
                              <a:lnTo>
                                <a:pt x="2" y="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FBFD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814030" name="Freeform 974">
                          <a:extLst>
                            <a:ext uri="{FF2B5EF4-FFF2-40B4-BE49-F238E27FC236}">
                              <a16:creationId xmlns:a16="http://schemas.microsoft.com/office/drawing/2014/main" id="{BCE9BDC9-9177-448C-B066-D98C428B2BFB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297" y="2270"/>
                          <a:ext cx="22" cy="40"/>
                        </a:xfrm>
                        <a:custGeom>
                          <a:avLst/>
                          <a:gdLst>
                            <a:gd name="T0" fmla="*/ 0 w 67"/>
                            <a:gd name="T1" fmla="*/ 1 h 120"/>
                            <a:gd name="T2" fmla="*/ 67 w 67"/>
                            <a:gd name="T3" fmla="*/ 0 h 120"/>
                            <a:gd name="T4" fmla="*/ 67 w 67"/>
                            <a:gd name="T5" fmla="*/ 118 h 120"/>
                            <a:gd name="T6" fmla="*/ 0 w 67"/>
                            <a:gd name="T7" fmla="*/ 120 h 120"/>
                            <a:gd name="T8" fmla="*/ 0 w 67"/>
                            <a:gd name="T9" fmla="*/ 1 h 12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67" h="120">
                              <a:moveTo>
                                <a:pt x="0" y="1"/>
                              </a:moveTo>
                              <a:lnTo>
                                <a:pt x="67" y="0"/>
                              </a:lnTo>
                              <a:lnTo>
                                <a:pt x="67" y="118"/>
                              </a:lnTo>
                              <a:lnTo>
                                <a:pt x="0" y="120"/>
                              </a:lnTo>
                              <a:lnTo>
                                <a:pt x="0" y="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5F3F1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  <p:sp>
                      <p:nvSpPr>
                        <p:cNvPr id="814031" name="Freeform 975">
                          <a:extLst>
                            <a:ext uri="{FF2B5EF4-FFF2-40B4-BE49-F238E27FC236}">
                              <a16:creationId xmlns:a16="http://schemas.microsoft.com/office/drawing/2014/main" id="{5A268CAF-FFED-4D7F-9F5C-A6A01E6C4E91}"/>
                            </a:ext>
                          </a:extLst>
                        </p:cNvPr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296" y="2273"/>
                          <a:ext cx="21" cy="36"/>
                        </a:xfrm>
                        <a:custGeom>
                          <a:avLst/>
                          <a:gdLst>
                            <a:gd name="T0" fmla="*/ 0 w 63"/>
                            <a:gd name="T1" fmla="*/ 1 h 110"/>
                            <a:gd name="T2" fmla="*/ 63 w 63"/>
                            <a:gd name="T3" fmla="*/ 0 h 110"/>
                            <a:gd name="T4" fmla="*/ 63 w 63"/>
                            <a:gd name="T5" fmla="*/ 109 h 110"/>
                            <a:gd name="T6" fmla="*/ 0 w 63"/>
                            <a:gd name="T7" fmla="*/ 110 h 110"/>
                            <a:gd name="T8" fmla="*/ 0 w 63"/>
                            <a:gd name="T9" fmla="*/ 1 h 11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63" h="110">
                              <a:moveTo>
                                <a:pt x="0" y="1"/>
                              </a:moveTo>
                              <a:lnTo>
                                <a:pt x="63" y="0"/>
                              </a:lnTo>
                              <a:lnTo>
                                <a:pt x="63" y="109"/>
                              </a:lnTo>
                              <a:lnTo>
                                <a:pt x="0" y="110"/>
                              </a:lnTo>
                              <a:lnTo>
                                <a:pt x="0" y="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BFBFD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AU"/>
                        </a:p>
                      </p:txBody>
                    </p:sp>
                  </p:grpSp>
                  <p:grpSp>
                    <p:nvGrpSpPr>
                      <p:cNvPr id="814032" name="Group 976">
                        <a:extLst>
                          <a:ext uri="{FF2B5EF4-FFF2-40B4-BE49-F238E27FC236}">
                            <a16:creationId xmlns:a16="http://schemas.microsoft.com/office/drawing/2014/main" id="{CB870939-079D-4835-B4B0-8432DD8DE3A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270" y="2270"/>
                        <a:ext cx="51" cy="41"/>
                        <a:chOff x="5270" y="2270"/>
                        <a:chExt cx="51" cy="41"/>
                      </a:xfrm>
                    </p:grpSpPr>
                    <p:grpSp>
                      <p:nvGrpSpPr>
                        <p:cNvPr id="814033" name="Group 977">
                          <a:extLst>
                            <a:ext uri="{FF2B5EF4-FFF2-40B4-BE49-F238E27FC236}">
                              <a16:creationId xmlns:a16="http://schemas.microsoft.com/office/drawing/2014/main" id="{3763A578-03CA-49A3-9C18-CA906E751F3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270" y="2271"/>
                          <a:ext cx="51" cy="40"/>
                          <a:chOff x="5270" y="2271"/>
                          <a:chExt cx="51" cy="40"/>
                        </a:xfrm>
                      </p:grpSpPr>
                      <p:sp>
                        <p:nvSpPr>
                          <p:cNvPr id="814034" name="Line 978">
                            <a:extLst>
                              <a:ext uri="{FF2B5EF4-FFF2-40B4-BE49-F238E27FC236}">
                                <a16:creationId xmlns:a16="http://schemas.microsoft.com/office/drawing/2014/main" id="{26C9DC90-6A6F-4510-A396-A4A16227088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5270" y="2299"/>
                            <a:ext cx="51" cy="1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AU"/>
                          </a:p>
                        </p:txBody>
                      </p:sp>
                      <p:grpSp>
                        <p:nvGrpSpPr>
                          <p:cNvPr id="814035" name="Group 979">
                            <a:extLst>
                              <a:ext uri="{FF2B5EF4-FFF2-40B4-BE49-F238E27FC236}">
                                <a16:creationId xmlns:a16="http://schemas.microsoft.com/office/drawing/2014/main" id="{F8CADCC8-2D86-4683-9BAA-15E3A70800AC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5271" y="2271"/>
                            <a:ext cx="49" cy="40"/>
                            <a:chOff x="5271" y="2271"/>
                            <a:chExt cx="49" cy="40"/>
                          </a:xfrm>
                        </p:grpSpPr>
                        <p:sp>
                          <p:nvSpPr>
                            <p:cNvPr id="814036" name="Line 980">
                              <a:extLst>
                                <a:ext uri="{FF2B5EF4-FFF2-40B4-BE49-F238E27FC236}">
                                  <a16:creationId xmlns:a16="http://schemas.microsoft.com/office/drawing/2014/main" id="{EB048DFB-AC97-4FAC-875E-BEB743BC1CF2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5271" y="2278"/>
                              <a:ext cx="49" cy="1"/>
                            </a:xfrm>
                            <a:prstGeom prst="line">
                              <a:avLst/>
                            </a:prstGeom>
                            <a:noFill/>
                            <a:ln w="1588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AU"/>
                            </a:p>
                          </p:txBody>
                        </p:sp>
                        <p:sp>
                          <p:nvSpPr>
                            <p:cNvPr id="814037" name="Line 981">
                              <a:extLst>
                                <a:ext uri="{FF2B5EF4-FFF2-40B4-BE49-F238E27FC236}">
                                  <a16:creationId xmlns:a16="http://schemas.microsoft.com/office/drawing/2014/main" id="{81BAF9ED-2436-4E1D-8A28-91BC9A67CC4D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5271" y="2289"/>
                              <a:ext cx="49" cy="1"/>
                            </a:xfrm>
                            <a:prstGeom prst="line">
                              <a:avLst/>
                            </a:prstGeom>
                            <a:noFill/>
                            <a:ln w="1588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AU"/>
                            </a:p>
                          </p:txBody>
                        </p:sp>
                        <p:sp>
                          <p:nvSpPr>
                            <p:cNvPr id="814038" name="Line 982">
                              <a:extLst>
                                <a:ext uri="{FF2B5EF4-FFF2-40B4-BE49-F238E27FC236}">
                                  <a16:creationId xmlns:a16="http://schemas.microsoft.com/office/drawing/2014/main" id="{D4B78C75-33B1-4074-AD08-3D558AFEA7C2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5278" y="2271"/>
                              <a:ext cx="1" cy="40"/>
                            </a:xfrm>
                            <a:prstGeom prst="line">
                              <a:avLst/>
                            </a:prstGeom>
                            <a:noFill/>
                            <a:ln w="1588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AU"/>
                            </a:p>
                          </p:txBody>
                        </p:sp>
                        <p:sp>
                          <p:nvSpPr>
                            <p:cNvPr id="814039" name="Line 983">
                              <a:extLst>
                                <a:ext uri="{FF2B5EF4-FFF2-40B4-BE49-F238E27FC236}">
                                  <a16:creationId xmlns:a16="http://schemas.microsoft.com/office/drawing/2014/main" id="{0060363D-7EB1-450C-80C2-31B7AEF4423C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5286" y="2271"/>
                              <a:ext cx="1" cy="40"/>
                            </a:xfrm>
                            <a:prstGeom prst="line">
                              <a:avLst/>
                            </a:prstGeom>
                            <a:noFill/>
                            <a:ln w="1588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AU"/>
                            </a:p>
                          </p:txBody>
                        </p:sp>
                        <p:sp>
                          <p:nvSpPr>
                            <p:cNvPr id="814040" name="Line 984">
                              <a:extLst>
                                <a:ext uri="{FF2B5EF4-FFF2-40B4-BE49-F238E27FC236}">
                                  <a16:creationId xmlns:a16="http://schemas.microsoft.com/office/drawing/2014/main" id="{A4E3F0BE-DFDE-4AFF-95E2-94BEDC1B7D4F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5304" y="2271"/>
                              <a:ext cx="1" cy="39"/>
                            </a:xfrm>
                            <a:prstGeom prst="line">
                              <a:avLst/>
                            </a:prstGeom>
                            <a:noFill/>
                            <a:ln w="1588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AU"/>
                            </a:p>
                          </p:txBody>
                        </p:sp>
                        <p:sp>
                          <p:nvSpPr>
                            <p:cNvPr id="814041" name="Line 985">
                              <a:extLst>
                                <a:ext uri="{FF2B5EF4-FFF2-40B4-BE49-F238E27FC236}">
                                  <a16:creationId xmlns:a16="http://schemas.microsoft.com/office/drawing/2014/main" id="{072DDA30-DC01-4356-98EB-1076D5F3EB3C}"/>
                                </a:ext>
                              </a:extLst>
                            </p:cNvPr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5311" y="2271"/>
                              <a:ext cx="1" cy="39"/>
                            </a:xfrm>
                            <a:prstGeom prst="line">
                              <a:avLst/>
                            </a:prstGeom>
                            <a:noFill/>
                            <a:ln w="1588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noFill/>
                                </a14:hiddenFill>
                              </a:ext>
                            </a:extLst>
                          </p:spPr>
                          <p:txBody>
                            <a:bodyPr/>
                            <a:lstStyle/>
                            <a:p>
                              <a:endParaRPr lang="en-AU"/>
                            </a:p>
                          </p:txBody>
                        </p:sp>
                      </p:grpSp>
                    </p:grpSp>
                    <p:grpSp>
                      <p:nvGrpSpPr>
                        <p:cNvPr id="814042" name="Group 986">
                          <a:extLst>
                            <a:ext uri="{FF2B5EF4-FFF2-40B4-BE49-F238E27FC236}">
                              <a16:creationId xmlns:a16="http://schemas.microsoft.com/office/drawing/2014/main" id="{55495CFE-D725-46C4-8156-19D4759DBCEE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5271" y="2270"/>
                          <a:ext cx="50" cy="40"/>
                          <a:chOff x="5271" y="2270"/>
                          <a:chExt cx="50" cy="40"/>
                        </a:xfrm>
                      </p:grpSpPr>
                      <p:sp>
                        <p:nvSpPr>
                          <p:cNvPr id="814043" name="Line 987">
                            <a:extLst>
                              <a:ext uri="{FF2B5EF4-FFF2-40B4-BE49-F238E27FC236}">
                                <a16:creationId xmlns:a16="http://schemas.microsoft.com/office/drawing/2014/main" id="{5B3C1042-577C-42B6-BFFA-906BBEBC7C48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271" y="2278"/>
                            <a:ext cx="49" cy="1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BF7F3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AU"/>
                          </a:p>
                        </p:txBody>
                      </p:sp>
                      <p:sp>
                        <p:nvSpPr>
                          <p:cNvPr id="814044" name="Line 988">
                            <a:extLst>
                              <a:ext uri="{FF2B5EF4-FFF2-40B4-BE49-F238E27FC236}">
                                <a16:creationId xmlns:a16="http://schemas.microsoft.com/office/drawing/2014/main" id="{9982EF79-64E1-4679-963F-1559C0CAE10A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271" y="2289"/>
                            <a:ext cx="50" cy="1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BF7F3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AU"/>
                          </a:p>
                        </p:txBody>
                      </p:sp>
                      <p:sp>
                        <p:nvSpPr>
                          <p:cNvPr id="814045" name="Line 989">
                            <a:extLst>
                              <a:ext uri="{FF2B5EF4-FFF2-40B4-BE49-F238E27FC236}">
                                <a16:creationId xmlns:a16="http://schemas.microsoft.com/office/drawing/2014/main" id="{CAC0E6F4-58A1-4839-A4CC-0A9A1E1A331D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5271" y="2299"/>
                            <a:ext cx="50" cy="1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BF7F3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AU"/>
                          </a:p>
                        </p:txBody>
                      </p:sp>
                      <p:sp>
                        <p:nvSpPr>
                          <p:cNvPr id="814046" name="Line 990">
                            <a:extLst>
                              <a:ext uri="{FF2B5EF4-FFF2-40B4-BE49-F238E27FC236}">
                                <a16:creationId xmlns:a16="http://schemas.microsoft.com/office/drawing/2014/main" id="{73D56D24-B154-486A-AA78-0956B5C605B1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278" y="2271"/>
                            <a:ext cx="1" cy="39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BF7F3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AU"/>
                          </a:p>
                        </p:txBody>
                      </p:sp>
                      <p:sp>
                        <p:nvSpPr>
                          <p:cNvPr id="814047" name="Line 991">
                            <a:extLst>
                              <a:ext uri="{FF2B5EF4-FFF2-40B4-BE49-F238E27FC236}">
                                <a16:creationId xmlns:a16="http://schemas.microsoft.com/office/drawing/2014/main" id="{6AFEE62C-2ABE-43FA-ADAE-C709B82031E1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286" y="2271"/>
                            <a:ext cx="1" cy="39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BF7F3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AU"/>
                          </a:p>
                        </p:txBody>
                      </p:sp>
                      <p:sp>
                        <p:nvSpPr>
                          <p:cNvPr id="814048" name="Line 992">
                            <a:extLst>
                              <a:ext uri="{FF2B5EF4-FFF2-40B4-BE49-F238E27FC236}">
                                <a16:creationId xmlns:a16="http://schemas.microsoft.com/office/drawing/2014/main" id="{A6515241-F214-4EFF-920B-91ECB096CCBC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304" y="2270"/>
                            <a:ext cx="1" cy="40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BF7F3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AU"/>
                          </a:p>
                        </p:txBody>
                      </p:sp>
                      <p:sp>
                        <p:nvSpPr>
                          <p:cNvPr id="814049" name="Line 993">
                            <a:extLst>
                              <a:ext uri="{FF2B5EF4-FFF2-40B4-BE49-F238E27FC236}">
                                <a16:creationId xmlns:a16="http://schemas.microsoft.com/office/drawing/2014/main" id="{5D2B2346-5B85-4743-B141-27901C608109}"/>
                              </a:ext>
                            </a:extLst>
                          </p:cNvPr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5312" y="2271"/>
                            <a:ext cx="1" cy="39"/>
                          </a:xfrm>
                          <a:prstGeom prst="line">
                            <a:avLst/>
                          </a:prstGeom>
                          <a:noFill/>
                          <a:ln w="1588">
                            <a:solidFill>
                              <a:srgbClr val="BF7F3F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en-AU"/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814050" name="Group 994">
                    <a:extLst>
                      <a:ext uri="{FF2B5EF4-FFF2-40B4-BE49-F238E27FC236}">
                        <a16:creationId xmlns:a16="http://schemas.microsoft.com/office/drawing/2014/main" id="{0D8771F8-18EC-4F37-9B11-6D9E0C329E5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260" y="2269"/>
                    <a:ext cx="70" cy="43"/>
                    <a:chOff x="5260" y="2269"/>
                    <a:chExt cx="70" cy="43"/>
                  </a:xfrm>
                </p:grpSpPr>
                <p:grpSp>
                  <p:nvGrpSpPr>
                    <p:cNvPr id="814051" name="Group 995">
                      <a:extLst>
                        <a:ext uri="{FF2B5EF4-FFF2-40B4-BE49-F238E27FC236}">
                          <a16:creationId xmlns:a16="http://schemas.microsoft.com/office/drawing/2014/main" id="{D5D8CDAE-946D-47EE-A44D-62AAB5A2619E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60" y="2269"/>
                      <a:ext cx="70" cy="43"/>
                      <a:chOff x="5260" y="2269"/>
                      <a:chExt cx="70" cy="43"/>
                    </a:xfrm>
                  </p:grpSpPr>
                  <p:sp>
                    <p:nvSpPr>
                      <p:cNvPr id="814052" name="Freeform 996">
                        <a:extLst>
                          <a:ext uri="{FF2B5EF4-FFF2-40B4-BE49-F238E27FC236}">
                            <a16:creationId xmlns:a16="http://schemas.microsoft.com/office/drawing/2014/main" id="{D95E4A29-6466-4E5A-9E30-818D2E3F3704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60" y="2270"/>
                        <a:ext cx="69" cy="42"/>
                      </a:xfrm>
                      <a:custGeom>
                        <a:avLst/>
                        <a:gdLst>
                          <a:gd name="T0" fmla="*/ 0 w 205"/>
                          <a:gd name="T1" fmla="*/ 1 h 126"/>
                          <a:gd name="T2" fmla="*/ 30 w 205"/>
                          <a:gd name="T3" fmla="*/ 1 h 126"/>
                          <a:gd name="T4" fmla="*/ 30 w 205"/>
                          <a:gd name="T5" fmla="*/ 123 h 126"/>
                          <a:gd name="T6" fmla="*/ 97 w 205"/>
                          <a:gd name="T7" fmla="*/ 122 h 126"/>
                          <a:gd name="T8" fmla="*/ 97 w 205"/>
                          <a:gd name="T9" fmla="*/ 0 h 126"/>
                          <a:gd name="T10" fmla="*/ 110 w 205"/>
                          <a:gd name="T11" fmla="*/ 0 h 126"/>
                          <a:gd name="T12" fmla="*/ 110 w 205"/>
                          <a:gd name="T13" fmla="*/ 121 h 126"/>
                          <a:gd name="T14" fmla="*/ 174 w 205"/>
                          <a:gd name="T15" fmla="*/ 121 h 126"/>
                          <a:gd name="T16" fmla="*/ 174 w 205"/>
                          <a:gd name="T17" fmla="*/ 0 h 126"/>
                          <a:gd name="T18" fmla="*/ 205 w 205"/>
                          <a:gd name="T19" fmla="*/ 0 h 126"/>
                          <a:gd name="T20" fmla="*/ 205 w 205"/>
                          <a:gd name="T21" fmla="*/ 123 h 126"/>
                          <a:gd name="T22" fmla="*/ 0 w 205"/>
                          <a:gd name="T23" fmla="*/ 126 h 126"/>
                          <a:gd name="T24" fmla="*/ 0 w 205"/>
                          <a:gd name="T25" fmla="*/ 1 h 12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205" h="126">
                            <a:moveTo>
                              <a:pt x="0" y="1"/>
                            </a:moveTo>
                            <a:lnTo>
                              <a:pt x="30" y="1"/>
                            </a:lnTo>
                            <a:lnTo>
                              <a:pt x="30" y="123"/>
                            </a:lnTo>
                            <a:lnTo>
                              <a:pt x="97" y="122"/>
                            </a:lnTo>
                            <a:lnTo>
                              <a:pt x="97" y="0"/>
                            </a:lnTo>
                            <a:lnTo>
                              <a:pt x="110" y="0"/>
                            </a:lnTo>
                            <a:lnTo>
                              <a:pt x="110" y="121"/>
                            </a:lnTo>
                            <a:lnTo>
                              <a:pt x="174" y="121"/>
                            </a:lnTo>
                            <a:lnTo>
                              <a:pt x="174" y="0"/>
                            </a:lnTo>
                            <a:lnTo>
                              <a:pt x="205" y="0"/>
                            </a:lnTo>
                            <a:lnTo>
                              <a:pt x="205" y="123"/>
                            </a:lnTo>
                            <a:lnTo>
                              <a:pt x="0" y="126"/>
                            </a:lnTo>
                            <a:lnTo>
                              <a:pt x="0" y="1"/>
                            </a:lnTo>
                            <a:close/>
                          </a:path>
                        </a:pathLst>
                      </a:custGeom>
                      <a:solidFill>
                        <a:srgbClr val="7F3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  <p:sp>
                    <p:nvSpPr>
                      <p:cNvPr id="814053" name="Freeform 997">
                        <a:extLst>
                          <a:ext uri="{FF2B5EF4-FFF2-40B4-BE49-F238E27FC236}">
                            <a16:creationId xmlns:a16="http://schemas.microsoft.com/office/drawing/2014/main" id="{2BA53A82-FAE4-49C3-AE41-62551966C9E0}"/>
                          </a:ext>
                        </a:extLst>
                      </p:cNvPr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61" y="2269"/>
                        <a:ext cx="69" cy="43"/>
                      </a:xfrm>
                      <a:custGeom>
                        <a:avLst/>
                        <a:gdLst>
                          <a:gd name="T0" fmla="*/ 0 w 207"/>
                          <a:gd name="T1" fmla="*/ 2 h 128"/>
                          <a:gd name="T2" fmla="*/ 31 w 207"/>
                          <a:gd name="T3" fmla="*/ 2 h 128"/>
                          <a:gd name="T4" fmla="*/ 31 w 207"/>
                          <a:gd name="T5" fmla="*/ 124 h 128"/>
                          <a:gd name="T6" fmla="*/ 98 w 207"/>
                          <a:gd name="T7" fmla="*/ 123 h 128"/>
                          <a:gd name="T8" fmla="*/ 98 w 207"/>
                          <a:gd name="T9" fmla="*/ 0 h 128"/>
                          <a:gd name="T10" fmla="*/ 112 w 207"/>
                          <a:gd name="T11" fmla="*/ 0 h 128"/>
                          <a:gd name="T12" fmla="*/ 112 w 207"/>
                          <a:gd name="T13" fmla="*/ 123 h 128"/>
                          <a:gd name="T14" fmla="*/ 174 w 207"/>
                          <a:gd name="T15" fmla="*/ 121 h 128"/>
                          <a:gd name="T16" fmla="*/ 174 w 207"/>
                          <a:gd name="T17" fmla="*/ 0 h 128"/>
                          <a:gd name="T18" fmla="*/ 207 w 207"/>
                          <a:gd name="T19" fmla="*/ 0 h 128"/>
                          <a:gd name="T20" fmla="*/ 207 w 207"/>
                          <a:gd name="T21" fmla="*/ 124 h 128"/>
                          <a:gd name="T22" fmla="*/ 0 w 207"/>
                          <a:gd name="T23" fmla="*/ 128 h 128"/>
                          <a:gd name="T24" fmla="*/ 0 w 207"/>
                          <a:gd name="T25" fmla="*/ 2 h 12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207" h="128">
                            <a:moveTo>
                              <a:pt x="0" y="2"/>
                            </a:moveTo>
                            <a:lnTo>
                              <a:pt x="31" y="2"/>
                            </a:lnTo>
                            <a:lnTo>
                              <a:pt x="31" y="124"/>
                            </a:lnTo>
                            <a:lnTo>
                              <a:pt x="98" y="123"/>
                            </a:lnTo>
                            <a:lnTo>
                              <a:pt x="98" y="0"/>
                            </a:lnTo>
                            <a:lnTo>
                              <a:pt x="112" y="0"/>
                            </a:lnTo>
                            <a:lnTo>
                              <a:pt x="112" y="123"/>
                            </a:lnTo>
                            <a:lnTo>
                              <a:pt x="174" y="121"/>
                            </a:lnTo>
                            <a:lnTo>
                              <a:pt x="174" y="0"/>
                            </a:lnTo>
                            <a:lnTo>
                              <a:pt x="207" y="0"/>
                            </a:lnTo>
                            <a:lnTo>
                              <a:pt x="207" y="124"/>
                            </a:lnTo>
                            <a:lnTo>
                              <a:pt x="0" y="128"/>
                            </a:lnTo>
                            <a:lnTo>
                              <a:pt x="0" y="2"/>
                            </a:lnTo>
                            <a:close/>
                          </a:path>
                        </a:pathLst>
                      </a:custGeom>
                      <a:solidFill>
                        <a:srgbClr val="BF7F3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</p:grpSp>
                <p:grpSp>
                  <p:nvGrpSpPr>
                    <p:cNvPr id="814054" name="Group 998">
                      <a:extLst>
                        <a:ext uri="{FF2B5EF4-FFF2-40B4-BE49-F238E27FC236}">
                          <a16:creationId xmlns:a16="http://schemas.microsoft.com/office/drawing/2014/main" id="{FDA7E390-B340-459C-B631-F4FCD3D7ED9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63" y="2272"/>
                      <a:ext cx="6" cy="38"/>
                      <a:chOff x="5263" y="2272"/>
                      <a:chExt cx="6" cy="38"/>
                    </a:xfrm>
                  </p:grpSpPr>
                  <p:sp>
                    <p:nvSpPr>
                      <p:cNvPr id="814055" name="Line 999">
                        <a:extLst>
                          <a:ext uri="{FF2B5EF4-FFF2-40B4-BE49-F238E27FC236}">
                            <a16:creationId xmlns:a16="http://schemas.microsoft.com/office/drawing/2014/main" id="{C573D2DB-3020-4CE0-843F-710996EB36E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64" y="2272"/>
                        <a:ext cx="1" cy="14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7F5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  <p:sp>
                    <p:nvSpPr>
                      <p:cNvPr id="814056" name="Line 1000">
                        <a:extLst>
                          <a:ext uri="{FF2B5EF4-FFF2-40B4-BE49-F238E27FC236}">
                            <a16:creationId xmlns:a16="http://schemas.microsoft.com/office/drawing/2014/main" id="{5D22E34B-24CC-4969-ADDD-7E2589EF1DD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68" y="2282"/>
                        <a:ext cx="1" cy="8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7F5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  <p:sp>
                    <p:nvSpPr>
                      <p:cNvPr id="814057" name="Line 1001">
                        <a:extLst>
                          <a:ext uri="{FF2B5EF4-FFF2-40B4-BE49-F238E27FC236}">
                            <a16:creationId xmlns:a16="http://schemas.microsoft.com/office/drawing/2014/main" id="{07CF60A4-F153-4805-8E1D-4B999290D8A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65" y="2294"/>
                        <a:ext cx="1" cy="6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7F5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  <p:sp>
                    <p:nvSpPr>
                      <p:cNvPr id="814058" name="Line 1002">
                        <a:extLst>
                          <a:ext uri="{FF2B5EF4-FFF2-40B4-BE49-F238E27FC236}">
                            <a16:creationId xmlns:a16="http://schemas.microsoft.com/office/drawing/2014/main" id="{B349A432-CFB7-4702-B8CB-1711B6DBD24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68" y="2299"/>
                        <a:ext cx="1" cy="10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7F5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  <p:sp>
                    <p:nvSpPr>
                      <p:cNvPr id="814059" name="Line 1003">
                        <a:extLst>
                          <a:ext uri="{FF2B5EF4-FFF2-40B4-BE49-F238E27FC236}">
                            <a16:creationId xmlns:a16="http://schemas.microsoft.com/office/drawing/2014/main" id="{174B743C-9BD4-4030-83A3-0EDD1D65808D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63" y="2307"/>
                        <a:ext cx="1" cy="3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7F5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</p:grpSp>
                <p:grpSp>
                  <p:nvGrpSpPr>
                    <p:cNvPr id="814060" name="Group 1004">
                      <a:extLst>
                        <a:ext uri="{FF2B5EF4-FFF2-40B4-BE49-F238E27FC236}">
                          <a16:creationId xmlns:a16="http://schemas.microsoft.com/office/drawing/2014/main" id="{1C451054-D328-47F6-8141-5ECA55745F9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22" y="2271"/>
                      <a:ext cx="6" cy="38"/>
                      <a:chOff x="5322" y="2271"/>
                      <a:chExt cx="6" cy="38"/>
                    </a:xfrm>
                  </p:grpSpPr>
                  <p:sp>
                    <p:nvSpPr>
                      <p:cNvPr id="814061" name="Line 1005">
                        <a:extLst>
                          <a:ext uri="{FF2B5EF4-FFF2-40B4-BE49-F238E27FC236}">
                            <a16:creationId xmlns:a16="http://schemas.microsoft.com/office/drawing/2014/main" id="{B4E2CDF8-D3B4-4831-8320-FB9931DD8E6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22" y="2295"/>
                        <a:ext cx="1" cy="14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7F5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  <p:sp>
                    <p:nvSpPr>
                      <p:cNvPr id="814062" name="Line 1006">
                        <a:extLst>
                          <a:ext uri="{FF2B5EF4-FFF2-40B4-BE49-F238E27FC236}">
                            <a16:creationId xmlns:a16="http://schemas.microsoft.com/office/drawing/2014/main" id="{83D2B8E4-5AC5-4C91-95C2-43D6D67D6AB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26" y="2291"/>
                        <a:ext cx="1" cy="8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7F5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  <p:sp>
                    <p:nvSpPr>
                      <p:cNvPr id="814063" name="Line 1007">
                        <a:extLst>
                          <a:ext uri="{FF2B5EF4-FFF2-40B4-BE49-F238E27FC236}">
                            <a16:creationId xmlns:a16="http://schemas.microsoft.com/office/drawing/2014/main" id="{0F684879-67E0-4B82-9A6C-3EB52AD6918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24" y="2281"/>
                        <a:ext cx="1" cy="6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7F5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  <p:sp>
                    <p:nvSpPr>
                      <p:cNvPr id="814064" name="Line 1008">
                        <a:extLst>
                          <a:ext uri="{FF2B5EF4-FFF2-40B4-BE49-F238E27FC236}">
                            <a16:creationId xmlns:a16="http://schemas.microsoft.com/office/drawing/2014/main" id="{E42B064F-0933-48FC-9DE8-8D792B06052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27" y="2272"/>
                        <a:ext cx="1" cy="9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7F5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  <p:sp>
                    <p:nvSpPr>
                      <p:cNvPr id="814065" name="Line 1009">
                        <a:extLst>
                          <a:ext uri="{FF2B5EF4-FFF2-40B4-BE49-F238E27FC236}">
                            <a16:creationId xmlns:a16="http://schemas.microsoft.com/office/drawing/2014/main" id="{EF24469E-E35C-45E0-84E5-7D05B2174E5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5322" y="2271"/>
                        <a:ext cx="1" cy="3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7F5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</p:grpSp>
                <p:grpSp>
                  <p:nvGrpSpPr>
                    <p:cNvPr id="814066" name="Group 1010">
                      <a:extLst>
                        <a:ext uri="{FF2B5EF4-FFF2-40B4-BE49-F238E27FC236}">
                          <a16:creationId xmlns:a16="http://schemas.microsoft.com/office/drawing/2014/main" id="{22E508BC-5960-4949-A9E9-1AA61620D22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295" y="2273"/>
                      <a:ext cx="3" cy="30"/>
                      <a:chOff x="5295" y="2273"/>
                      <a:chExt cx="3" cy="30"/>
                    </a:xfrm>
                  </p:grpSpPr>
                  <p:sp>
                    <p:nvSpPr>
                      <p:cNvPr id="814067" name="Line 1011">
                        <a:extLst>
                          <a:ext uri="{FF2B5EF4-FFF2-40B4-BE49-F238E27FC236}">
                            <a16:creationId xmlns:a16="http://schemas.microsoft.com/office/drawing/2014/main" id="{F4C0C70A-1AC0-4594-9E93-12D400104FF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95" y="2273"/>
                        <a:ext cx="1" cy="11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7F5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  <p:sp>
                    <p:nvSpPr>
                      <p:cNvPr id="814068" name="Line 1012">
                        <a:extLst>
                          <a:ext uri="{FF2B5EF4-FFF2-40B4-BE49-F238E27FC236}">
                            <a16:creationId xmlns:a16="http://schemas.microsoft.com/office/drawing/2014/main" id="{35E819E9-A219-442B-A54D-015B61CE091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97" y="2291"/>
                        <a:ext cx="1" cy="6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7F5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  <p:sp>
                    <p:nvSpPr>
                      <p:cNvPr id="814069" name="Line 1013">
                        <a:extLst>
                          <a:ext uri="{FF2B5EF4-FFF2-40B4-BE49-F238E27FC236}">
                            <a16:creationId xmlns:a16="http://schemas.microsoft.com/office/drawing/2014/main" id="{9049C01F-4068-4D02-8003-C5D68569392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295" y="2300"/>
                        <a:ext cx="1" cy="3"/>
                      </a:xfrm>
                      <a:prstGeom prst="line">
                        <a:avLst/>
                      </a:prstGeom>
                      <a:noFill/>
                      <a:ln w="1588">
                        <a:solidFill>
                          <a:srgbClr val="7F5F3F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AU"/>
                      </a:p>
                    </p:txBody>
                  </p:sp>
                </p:grpSp>
              </p:grpSp>
            </p:grpSp>
          </p:grpSp>
        </p:grpSp>
        <p:sp>
          <p:nvSpPr>
            <p:cNvPr id="814070" name="Freeform 1014">
              <a:extLst>
                <a:ext uri="{FF2B5EF4-FFF2-40B4-BE49-F238E27FC236}">
                  <a16:creationId xmlns:a16="http://schemas.microsoft.com/office/drawing/2014/main" id="{AC94695B-029B-45C4-BDD5-BD6EAA696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7" y="2305"/>
              <a:ext cx="445" cy="101"/>
            </a:xfrm>
            <a:custGeom>
              <a:avLst/>
              <a:gdLst>
                <a:gd name="T0" fmla="*/ 0 w 1335"/>
                <a:gd name="T1" fmla="*/ 29 h 303"/>
                <a:gd name="T2" fmla="*/ 297 w 1335"/>
                <a:gd name="T3" fmla="*/ 73 h 303"/>
                <a:gd name="T4" fmla="*/ 297 w 1335"/>
                <a:gd name="T5" fmla="*/ 95 h 303"/>
                <a:gd name="T6" fmla="*/ 328 w 1335"/>
                <a:gd name="T7" fmla="*/ 104 h 303"/>
                <a:gd name="T8" fmla="*/ 349 w 1335"/>
                <a:gd name="T9" fmla="*/ 104 h 303"/>
                <a:gd name="T10" fmla="*/ 349 w 1335"/>
                <a:gd name="T11" fmla="*/ 82 h 303"/>
                <a:gd name="T12" fmla="*/ 421 w 1335"/>
                <a:gd name="T13" fmla="*/ 93 h 303"/>
                <a:gd name="T14" fmla="*/ 613 w 1335"/>
                <a:gd name="T15" fmla="*/ 77 h 303"/>
                <a:gd name="T16" fmla="*/ 776 w 1335"/>
                <a:gd name="T17" fmla="*/ 64 h 303"/>
                <a:gd name="T18" fmla="*/ 948 w 1335"/>
                <a:gd name="T19" fmla="*/ 50 h 303"/>
                <a:gd name="T20" fmla="*/ 1108 w 1335"/>
                <a:gd name="T21" fmla="*/ 37 h 303"/>
                <a:gd name="T22" fmla="*/ 1108 w 1335"/>
                <a:gd name="T23" fmla="*/ 0 h 303"/>
                <a:gd name="T24" fmla="*/ 1335 w 1335"/>
                <a:gd name="T25" fmla="*/ 0 h 303"/>
                <a:gd name="T26" fmla="*/ 1335 w 1335"/>
                <a:gd name="T27" fmla="*/ 303 h 303"/>
                <a:gd name="T28" fmla="*/ 0 w 1335"/>
                <a:gd name="T29" fmla="*/ 303 h 303"/>
                <a:gd name="T30" fmla="*/ 0 w 1335"/>
                <a:gd name="T31" fmla="*/ 29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35" h="303">
                  <a:moveTo>
                    <a:pt x="0" y="29"/>
                  </a:moveTo>
                  <a:lnTo>
                    <a:pt x="297" y="73"/>
                  </a:lnTo>
                  <a:lnTo>
                    <a:pt x="297" y="95"/>
                  </a:lnTo>
                  <a:lnTo>
                    <a:pt x="328" y="104"/>
                  </a:lnTo>
                  <a:lnTo>
                    <a:pt x="349" y="104"/>
                  </a:lnTo>
                  <a:lnTo>
                    <a:pt x="349" y="82"/>
                  </a:lnTo>
                  <a:lnTo>
                    <a:pt x="421" y="93"/>
                  </a:lnTo>
                  <a:lnTo>
                    <a:pt x="613" y="77"/>
                  </a:lnTo>
                  <a:lnTo>
                    <a:pt x="776" y="64"/>
                  </a:lnTo>
                  <a:lnTo>
                    <a:pt x="948" y="50"/>
                  </a:lnTo>
                  <a:lnTo>
                    <a:pt x="1108" y="37"/>
                  </a:lnTo>
                  <a:lnTo>
                    <a:pt x="1108" y="0"/>
                  </a:lnTo>
                  <a:lnTo>
                    <a:pt x="1335" y="0"/>
                  </a:lnTo>
                  <a:lnTo>
                    <a:pt x="1335" y="303"/>
                  </a:lnTo>
                  <a:lnTo>
                    <a:pt x="0" y="30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814071" name="Group 1015">
              <a:extLst>
                <a:ext uri="{FF2B5EF4-FFF2-40B4-BE49-F238E27FC236}">
                  <a16:creationId xmlns:a16="http://schemas.microsoft.com/office/drawing/2014/main" id="{8446AE00-406F-4A72-8A45-E38E8CE310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08" y="2291"/>
              <a:ext cx="426" cy="48"/>
              <a:chOff x="5108" y="2291"/>
              <a:chExt cx="426" cy="48"/>
            </a:xfrm>
          </p:grpSpPr>
          <p:grpSp>
            <p:nvGrpSpPr>
              <p:cNvPr id="814072" name="Group 1016">
                <a:extLst>
                  <a:ext uri="{FF2B5EF4-FFF2-40B4-BE49-F238E27FC236}">
                    <a16:creationId xmlns:a16="http://schemas.microsoft.com/office/drawing/2014/main" id="{7FFE36EF-CFAB-482B-89B1-EE441B8219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63" y="2291"/>
                <a:ext cx="71" cy="34"/>
                <a:chOff x="5463" y="2291"/>
                <a:chExt cx="71" cy="34"/>
              </a:xfrm>
            </p:grpSpPr>
            <p:sp>
              <p:nvSpPr>
                <p:cNvPr id="814073" name="Freeform 1017">
                  <a:extLst>
                    <a:ext uri="{FF2B5EF4-FFF2-40B4-BE49-F238E27FC236}">
                      <a16:creationId xmlns:a16="http://schemas.microsoft.com/office/drawing/2014/main" id="{3A2C4E8F-863E-4228-B165-6D57349451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5" y="2291"/>
                  <a:ext cx="69" cy="31"/>
                </a:xfrm>
                <a:custGeom>
                  <a:avLst/>
                  <a:gdLst>
                    <a:gd name="T0" fmla="*/ 4 w 207"/>
                    <a:gd name="T1" fmla="*/ 5 h 92"/>
                    <a:gd name="T2" fmla="*/ 13 w 207"/>
                    <a:gd name="T3" fmla="*/ 1 h 92"/>
                    <a:gd name="T4" fmla="*/ 24 w 207"/>
                    <a:gd name="T5" fmla="*/ 0 h 92"/>
                    <a:gd name="T6" fmla="*/ 31 w 207"/>
                    <a:gd name="T7" fmla="*/ 2 h 92"/>
                    <a:gd name="T8" fmla="*/ 41 w 207"/>
                    <a:gd name="T9" fmla="*/ 6 h 92"/>
                    <a:gd name="T10" fmla="*/ 50 w 207"/>
                    <a:gd name="T11" fmla="*/ 10 h 92"/>
                    <a:gd name="T12" fmla="*/ 58 w 207"/>
                    <a:gd name="T13" fmla="*/ 8 h 92"/>
                    <a:gd name="T14" fmla="*/ 67 w 207"/>
                    <a:gd name="T15" fmla="*/ 10 h 92"/>
                    <a:gd name="T16" fmla="*/ 74 w 207"/>
                    <a:gd name="T17" fmla="*/ 13 h 92"/>
                    <a:gd name="T18" fmla="*/ 80 w 207"/>
                    <a:gd name="T19" fmla="*/ 17 h 92"/>
                    <a:gd name="T20" fmla="*/ 80 w 207"/>
                    <a:gd name="T21" fmla="*/ 24 h 92"/>
                    <a:gd name="T22" fmla="*/ 81 w 207"/>
                    <a:gd name="T23" fmla="*/ 27 h 92"/>
                    <a:gd name="T24" fmla="*/ 87 w 207"/>
                    <a:gd name="T25" fmla="*/ 24 h 92"/>
                    <a:gd name="T26" fmla="*/ 93 w 207"/>
                    <a:gd name="T27" fmla="*/ 22 h 92"/>
                    <a:gd name="T28" fmla="*/ 98 w 207"/>
                    <a:gd name="T29" fmla="*/ 21 h 92"/>
                    <a:gd name="T30" fmla="*/ 106 w 207"/>
                    <a:gd name="T31" fmla="*/ 24 h 92"/>
                    <a:gd name="T32" fmla="*/ 114 w 207"/>
                    <a:gd name="T33" fmla="*/ 28 h 92"/>
                    <a:gd name="T34" fmla="*/ 115 w 207"/>
                    <a:gd name="T35" fmla="*/ 35 h 92"/>
                    <a:gd name="T36" fmla="*/ 116 w 207"/>
                    <a:gd name="T37" fmla="*/ 36 h 92"/>
                    <a:gd name="T38" fmla="*/ 120 w 207"/>
                    <a:gd name="T39" fmla="*/ 32 h 92"/>
                    <a:gd name="T40" fmla="*/ 124 w 207"/>
                    <a:gd name="T41" fmla="*/ 31 h 92"/>
                    <a:gd name="T42" fmla="*/ 132 w 207"/>
                    <a:gd name="T43" fmla="*/ 32 h 92"/>
                    <a:gd name="T44" fmla="*/ 137 w 207"/>
                    <a:gd name="T45" fmla="*/ 35 h 92"/>
                    <a:gd name="T46" fmla="*/ 143 w 207"/>
                    <a:gd name="T47" fmla="*/ 37 h 92"/>
                    <a:gd name="T48" fmla="*/ 147 w 207"/>
                    <a:gd name="T49" fmla="*/ 43 h 92"/>
                    <a:gd name="T50" fmla="*/ 149 w 207"/>
                    <a:gd name="T51" fmla="*/ 37 h 92"/>
                    <a:gd name="T52" fmla="*/ 150 w 207"/>
                    <a:gd name="T53" fmla="*/ 32 h 92"/>
                    <a:gd name="T54" fmla="*/ 155 w 207"/>
                    <a:gd name="T55" fmla="*/ 30 h 92"/>
                    <a:gd name="T56" fmla="*/ 162 w 207"/>
                    <a:gd name="T57" fmla="*/ 31 h 92"/>
                    <a:gd name="T58" fmla="*/ 163 w 207"/>
                    <a:gd name="T59" fmla="*/ 30 h 92"/>
                    <a:gd name="T60" fmla="*/ 168 w 207"/>
                    <a:gd name="T61" fmla="*/ 28 h 92"/>
                    <a:gd name="T62" fmla="*/ 176 w 207"/>
                    <a:gd name="T63" fmla="*/ 32 h 92"/>
                    <a:gd name="T64" fmla="*/ 180 w 207"/>
                    <a:gd name="T65" fmla="*/ 36 h 92"/>
                    <a:gd name="T66" fmla="*/ 184 w 207"/>
                    <a:gd name="T67" fmla="*/ 40 h 92"/>
                    <a:gd name="T68" fmla="*/ 189 w 207"/>
                    <a:gd name="T69" fmla="*/ 47 h 92"/>
                    <a:gd name="T70" fmla="*/ 199 w 207"/>
                    <a:gd name="T71" fmla="*/ 56 h 92"/>
                    <a:gd name="T72" fmla="*/ 205 w 207"/>
                    <a:gd name="T73" fmla="*/ 65 h 92"/>
                    <a:gd name="T74" fmla="*/ 207 w 207"/>
                    <a:gd name="T75" fmla="*/ 74 h 92"/>
                    <a:gd name="T76" fmla="*/ 207 w 207"/>
                    <a:gd name="T77" fmla="*/ 80 h 92"/>
                    <a:gd name="T78" fmla="*/ 205 w 207"/>
                    <a:gd name="T79" fmla="*/ 87 h 92"/>
                    <a:gd name="T80" fmla="*/ 197 w 207"/>
                    <a:gd name="T81" fmla="*/ 92 h 92"/>
                    <a:gd name="T82" fmla="*/ 183 w 207"/>
                    <a:gd name="T83" fmla="*/ 91 h 92"/>
                    <a:gd name="T84" fmla="*/ 167 w 207"/>
                    <a:gd name="T85" fmla="*/ 88 h 92"/>
                    <a:gd name="T86" fmla="*/ 150 w 207"/>
                    <a:gd name="T87" fmla="*/ 89 h 92"/>
                    <a:gd name="T88" fmla="*/ 130 w 207"/>
                    <a:gd name="T89" fmla="*/ 91 h 92"/>
                    <a:gd name="T90" fmla="*/ 111 w 207"/>
                    <a:gd name="T91" fmla="*/ 89 h 92"/>
                    <a:gd name="T92" fmla="*/ 90 w 207"/>
                    <a:gd name="T93" fmla="*/ 87 h 92"/>
                    <a:gd name="T94" fmla="*/ 76 w 207"/>
                    <a:gd name="T95" fmla="*/ 86 h 92"/>
                    <a:gd name="T96" fmla="*/ 56 w 207"/>
                    <a:gd name="T97" fmla="*/ 87 h 92"/>
                    <a:gd name="T98" fmla="*/ 43 w 207"/>
                    <a:gd name="T99" fmla="*/ 88 h 92"/>
                    <a:gd name="T100" fmla="*/ 25 w 207"/>
                    <a:gd name="T101" fmla="*/ 88 h 92"/>
                    <a:gd name="T102" fmla="*/ 16 w 207"/>
                    <a:gd name="T103" fmla="*/ 88 h 92"/>
                    <a:gd name="T104" fmla="*/ 9 w 207"/>
                    <a:gd name="T105" fmla="*/ 84 h 92"/>
                    <a:gd name="T106" fmla="*/ 3 w 207"/>
                    <a:gd name="T107" fmla="*/ 82 h 92"/>
                    <a:gd name="T108" fmla="*/ 5 w 207"/>
                    <a:gd name="T109" fmla="*/ 73 h 92"/>
                    <a:gd name="T110" fmla="*/ 9 w 207"/>
                    <a:gd name="T111" fmla="*/ 65 h 92"/>
                    <a:gd name="T112" fmla="*/ 9 w 207"/>
                    <a:gd name="T113" fmla="*/ 56 h 92"/>
                    <a:gd name="T114" fmla="*/ 7 w 207"/>
                    <a:gd name="T115" fmla="*/ 49 h 92"/>
                    <a:gd name="T116" fmla="*/ 3 w 207"/>
                    <a:gd name="T117" fmla="*/ 40 h 92"/>
                    <a:gd name="T118" fmla="*/ 2 w 207"/>
                    <a:gd name="T119" fmla="*/ 30 h 92"/>
                    <a:gd name="T120" fmla="*/ 0 w 207"/>
                    <a:gd name="T121" fmla="*/ 19 h 92"/>
                    <a:gd name="T122" fmla="*/ 4 w 207"/>
                    <a:gd name="T123" fmla="*/ 5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07" h="92">
                      <a:moveTo>
                        <a:pt x="4" y="5"/>
                      </a:moveTo>
                      <a:lnTo>
                        <a:pt x="13" y="1"/>
                      </a:lnTo>
                      <a:lnTo>
                        <a:pt x="24" y="0"/>
                      </a:lnTo>
                      <a:lnTo>
                        <a:pt x="31" y="2"/>
                      </a:lnTo>
                      <a:lnTo>
                        <a:pt x="41" y="6"/>
                      </a:lnTo>
                      <a:lnTo>
                        <a:pt x="50" y="10"/>
                      </a:lnTo>
                      <a:lnTo>
                        <a:pt x="58" y="8"/>
                      </a:lnTo>
                      <a:lnTo>
                        <a:pt x="67" y="10"/>
                      </a:lnTo>
                      <a:lnTo>
                        <a:pt x="74" y="13"/>
                      </a:lnTo>
                      <a:lnTo>
                        <a:pt x="80" y="17"/>
                      </a:lnTo>
                      <a:lnTo>
                        <a:pt x="80" y="24"/>
                      </a:lnTo>
                      <a:lnTo>
                        <a:pt x="81" y="27"/>
                      </a:lnTo>
                      <a:lnTo>
                        <a:pt x="87" y="24"/>
                      </a:lnTo>
                      <a:lnTo>
                        <a:pt x="93" y="22"/>
                      </a:lnTo>
                      <a:lnTo>
                        <a:pt x="98" y="21"/>
                      </a:lnTo>
                      <a:lnTo>
                        <a:pt x="106" y="24"/>
                      </a:lnTo>
                      <a:lnTo>
                        <a:pt x="114" y="28"/>
                      </a:lnTo>
                      <a:lnTo>
                        <a:pt x="115" y="35"/>
                      </a:lnTo>
                      <a:lnTo>
                        <a:pt x="116" y="36"/>
                      </a:lnTo>
                      <a:lnTo>
                        <a:pt x="120" y="32"/>
                      </a:lnTo>
                      <a:lnTo>
                        <a:pt x="124" y="31"/>
                      </a:lnTo>
                      <a:lnTo>
                        <a:pt x="132" y="32"/>
                      </a:lnTo>
                      <a:lnTo>
                        <a:pt x="137" y="35"/>
                      </a:lnTo>
                      <a:lnTo>
                        <a:pt x="143" y="37"/>
                      </a:lnTo>
                      <a:lnTo>
                        <a:pt x="147" y="43"/>
                      </a:lnTo>
                      <a:lnTo>
                        <a:pt x="149" y="37"/>
                      </a:lnTo>
                      <a:lnTo>
                        <a:pt x="150" y="32"/>
                      </a:lnTo>
                      <a:lnTo>
                        <a:pt x="155" y="30"/>
                      </a:lnTo>
                      <a:lnTo>
                        <a:pt x="162" y="31"/>
                      </a:lnTo>
                      <a:lnTo>
                        <a:pt x="163" y="30"/>
                      </a:lnTo>
                      <a:lnTo>
                        <a:pt x="168" y="28"/>
                      </a:lnTo>
                      <a:lnTo>
                        <a:pt x="176" y="32"/>
                      </a:lnTo>
                      <a:lnTo>
                        <a:pt x="180" y="36"/>
                      </a:lnTo>
                      <a:lnTo>
                        <a:pt x="184" y="40"/>
                      </a:lnTo>
                      <a:lnTo>
                        <a:pt x="189" y="47"/>
                      </a:lnTo>
                      <a:lnTo>
                        <a:pt x="199" y="56"/>
                      </a:lnTo>
                      <a:lnTo>
                        <a:pt x="205" y="65"/>
                      </a:lnTo>
                      <a:lnTo>
                        <a:pt x="207" y="74"/>
                      </a:lnTo>
                      <a:lnTo>
                        <a:pt x="207" y="80"/>
                      </a:lnTo>
                      <a:lnTo>
                        <a:pt x="205" y="87"/>
                      </a:lnTo>
                      <a:lnTo>
                        <a:pt x="197" y="92"/>
                      </a:lnTo>
                      <a:lnTo>
                        <a:pt x="183" y="91"/>
                      </a:lnTo>
                      <a:lnTo>
                        <a:pt x="167" y="88"/>
                      </a:lnTo>
                      <a:lnTo>
                        <a:pt x="150" y="89"/>
                      </a:lnTo>
                      <a:lnTo>
                        <a:pt x="130" y="91"/>
                      </a:lnTo>
                      <a:lnTo>
                        <a:pt x="111" y="89"/>
                      </a:lnTo>
                      <a:lnTo>
                        <a:pt x="90" y="87"/>
                      </a:lnTo>
                      <a:lnTo>
                        <a:pt x="76" y="86"/>
                      </a:lnTo>
                      <a:lnTo>
                        <a:pt x="56" y="87"/>
                      </a:lnTo>
                      <a:lnTo>
                        <a:pt x="43" y="88"/>
                      </a:lnTo>
                      <a:lnTo>
                        <a:pt x="25" y="88"/>
                      </a:lnTo>
                      <a:lnTo>
                        <a:pt x="16" y="88"/>
                      </a:lnTo>
                      <a:lnTo>
                        <a:pt x="9" y="84"/>
                      </a:lnTo>
                      <a:lnTo>
                        <a:pt x="3" y="82"/>
                      </a:lnTo>
                      <a:lnTo>
                        <a:pt x="5" y="73"/>
                      </a:lnTo>
                      <a:lnTo>
                        <a:pt x="9" y="65"/>
                      </a:lnTo>
                      <a:lnTo>
                        <a:pt x="9" y="56"/>
                      </a:lnTo>
                      <a:lnTo>
                        <a:pt x="7" y="49"/>
                      </a:lnTo>
                      <a:lnTo>
                        <a:pt x="3" y="40"/>
                      </a:lnTo>
                      <a:lnTo>
                        <a:pt x="2" y="30"/>
                      </a:lnTo>
                      <a:lnTo>
                        <a:pt x="0" y="19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074" name="Freeform 1018">
                  <a:extLst>
                    <a:ext uri="{FF2B5EF4-FFF2-40B4-BE49-F238E27FC236}">
                      <a16:creationId xmlns:a16="http://schemas.microsoft.com/office/drawing/2014/main" id="{E4753B5A-E2E9-4BF3-840C-2B20ABACFC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3" y="2292"/>
                  <a:ext cx="69" cy="31"/>
                </a:xfrm>
                <a:custGeom>
                  <a:avLst/>
                  <a:gdLst>
                    <a:gd name="T0" fmla="*/ 4 w 207"/>
                    <a:gd name="T1" fmla="*/ 4 h 93"/>
                    <a:gd name="T2" fmla="*/ 13 w 207"/>
                    <a:gd name="T3" fmla="*/ 2 h 93"/>
                    <a:gd name="T4" fmla="*/ 22 w 207"/>
                    <a:gd name="T5" fmla="*/ 0 h 93"/>
                    <a:gd name="T6" fmla="*/ 31 w 207"/>
                    <a:gd name="T7" fmla="*/ 3 h 93"/>
                    <a:gd name="T8" fmla="*/ 40 w 207"/>
                    <a:gd name="T9" fmla="*/ 6 h 93"/>
                    <a:gd name="T10" fmla="*/ 48 w 207"/>
                    <a:gd name="T11" fmla="*/ 9 h 93"/>
                    <a:gd name="T12" fmla="*/ 57 w 207"/>
                    <a:gd name="T13" fmla="*/ 8 h 93"/>
                    <a:gd name="T14" fmla="*/ 66 w 207"/>
                    <a:gd name="T15" fmla="*/ 9 h 93"/>
                    <a:gd name="T16" fmla="*/ 74 w 207"/>
                    <a:gd name="T17" fmla="*/ 12 h 93"/>
                    <a:gd name="T18" fmla="*/ 78 w 207"/>
                    <a:gd name="T19" fmla="*/ 17 h 93"/>
                    <a:gd name="T20" fmla="*/ 79 w 207"/>
                    <a:gd name="T21" fmla="*/ 24 h 93"/>
                    <a:gd name="T22" fmla="*/ 80 w 207"/>
                    <a:gd name="T23" fmla="*/ 28 h 93"/>
                    <a:gd name="T24" fmla="*/ 87 w 207"/>
                    <a:gd name="T25" fmla="*/ 24 h 93"/>
                    <a:gd name="T26" fmla="*/ 92 w 207"/>
                    <a:gd name="T27" fmla="*/ 22 h 93"/>
                    <a:gd name="T28" fmla="*/ 97 w 207"/>
                    <a:gd name="T29" fmla="*/ 21 h 93"/>
                    <a:gd name="T30" fmla="*/ 105 w 207"/>
                    <a:gd name="T31" fmla="*/ 24 h 93"/>
                    <a:gd name="T32" fmla="*/ 113 w 207"/>
                    <a:gd name="T33" fmla="*/ 29 h 93"/>
                    <a:gd name="T34" fmla="*/ 114 w 207"/>
                    <a:gd name="T35" fmla="*/ 34 h 93"/>
                    <a:gd name="T36" fmla="*/ 116 w 207"/>
                    <a:gd name="T37" fmla="*/ 35 h 93"/>
                    <a:gd name="T38" fmla="*/ 120 w 207"/>
                    <a:gd name="T39" fmla="*/ 33 h 93"/>
                    <a:gd name="T40" fmla="*/ 123 w 207"/>
                    <a:gd name="T41" fmla="*/ 32 h 93"/>
                    <a:gd name="T42" fmla="*/ 131 w 207"/>
                    <a:gd name="T43" fmla="*/ 33 h 93"/>
                    <a:gd name="T44" fmla="*/ 136 w 207"/>
                    <a:gd name="T45" fmla="*/ 35 h 93"/>
                    <a:gd name="T46" fmla="*/ 143 w 207"/>
                    <a:gd name="T47" fmla="*/ 38 h 93"/>
                    <a:gd name="T48" fmla="*/ 147 w 207"/>
                    <a:gd name="T49" fmla="*/ 43 h 93"/>
                    <a:gd name="T50" fmla="*/ 148 w 207"/>
                    <a:gd name="T51" fmla="*/ 38 h 93"/>
                    <a:gd name="T52" fmla="*/ 149 w 207"/>
                    <a:gd name="T53" fmla="*/ 33 h 93"/>
                    <a:gd name="T54" fmla="*/ 155 w 207"/>
                    <a:gd name="T55" fmla="*/ 29 h 93"/>
                    <a:gd name="T56" fmla="*/ 161 w 207"/>
                    <a:gd name="T57" fmla="*/ 32 h 93"/>
                    <a:gd name="T58" fmla="*/ 162 w 207"/>
                    <a:gd name="T59" fmla="*/ 30 h 93"/>
                    <a:gd name="T60" fmla="*/ 168 w 207"/>
                    <a:gd name="T61" fmla="*/ 29 h 93"/>
                    <a:gd name="T62" fmla="*/ 176 w 207"/>
                    <a:gd name="T63" fmla="*/ 33 h 93"/>
                    <a:gd name="T64" fmla="*/ 179 w 207"/>
                    <a:gd name="T65" fmla="*/ 37 h 93"/>
                    <a:gd name="T66" fmla="*/ 183 w 207"/>
                    <a:gd name="T67" fmla="*/ 41 h 93"/>
                    <a:gd name="T68" fmla="*/ 189 w 207"/>
                    <a:gd name="T69" fmla="*/ 47 h 93"/>
                    <a:gd name="T70" fmla="*/ 199 w 207"/>
                    <a:gd name="T71" fmla="*/ 55 h 93"/>
                    <a:gd name="T72" fmla="*/ 205 w 207"/>
                    <a:gd name="T73" fmla="*/ 65 h 93"/>
                    <a:gd name="T74" fmla="*/ 207 w 207"/>
                    <a:gd name="T75" fmla="*/ 73 h 93"/>
                    <a:gd name="T76" fmla="*/ 207 w 207"/>
                    <a:gd name="T77" fmla="*/ 80 h 93"/>
                    <a:gd name="T78" fmla="*/ 204 w 207"/>
                    <a:gd name="T79" fmla="*/ 87 h 93"/>
                    <a:gd name="T80" fmla="*/ 196 w 207"/>
                    <a:gd name="T81" fmla="*/ 93 h 93"/>
                    <a:gd name="T82" fmla="*/ 182 w 207"/>
                    <a:gd name="T83" fmla="*/ 90 h 93"/>
                    <a:gd name="T84" fmla="*/ 166 w 207"/>
                    <a:gd name="T85" fmla="*/ 89 h 93"/>
                    <a:gd name="T86" fmla="*/ 149 w 207"/>
                    <a:gd name="T87" fmla="*/ 90 h 93"/>
                    <a:gd name="T88" fmla="*/ 130 w 207"/>
                    <a:gd name="T89" fmla="*/ 90 h 93"/>
                    <a:gd name="T90" fmla="*/ 110 w 207"/>
                    <a:gd name="T91" fmla="*/ 90 h 93"/>
                    <a:gd name="T92" fmla="*/ 90 w 207"/>
                    <a:gd name="T93" fmla="*/ 87 h 93"/>
                    <a:gd name="T94" fmla="*/ 75 w 207"/>
                    <a:gd name="T95" fmla="*/ 86 h 93"/>
                    <a:gd name="T96" fmla="*/ 56 w 207"/>
                    <a:gd name="T97" fmla="*/ 87 h 93"/>
                    <a:gd name="T98" fmla="*/ 43 w 207"/>
                    <a:gd name="T99" fmla="*/ 89 h 93"/>
                    <a:gd name="T100" fmla="*/ 24 w 207"/>
                    <a:gd name="T101" fmla="*/ 89 h 93"/>
                    <a:gd name="T102" fmla="*/ 15 w 207"/>
                    <a:gd name="T103" fmla="*/ 87 h 93"/>
                    <a:gd name="T104" fmla="*/ 8 w 207"/>
                    <a:gd name="T105" fmla="*/ 85 h 93"/>
                    <a:gd name="T106" fmla="*/ 2 w 207"/>
                    <a:gd name="T107" fmla="*/ 82 h 93"/>
                    <a:gd name="T108" fmla="*/ 5 w 207"/>
                    <a:gd name="T109" fmla="*/ 73 h 93"/>
                    <a:gd name="T110" fmla="*/ 9 w 207"/>
                    <a:gd name="T111" fmla="*/ 65 h 93"/>
                    <a:gd name="T112" fmla="*/ 9 w 207"/>
                    <a:gd name="T113" fmla="*/ 55 h 93"/>
                    <a:gd name="T114" fmla="*/ 6 w 207"/>
                    <a:gd name="T115" fmla="*/ 50 h 93"/>
                    <a:gd name="T116" fmla="*/ 2 w 207"/>
                    <a:gd name="T117" fmla="*/ 41 h 93"/>
                    <a:gd name="T118" fmla="*/ 1 w 207"/>
                    <a:gd name="T119" fmla="*/ 30 h 93"/>
                    <a:gd name="T120" fmla="*/ 0 w 207"/>
                    <a:gd name="T121" fmla="*/ 20 h 93"/>
                    <a:gd name="T122" fmla="*/ 4 w 207"/>
                    <a:gd name="T123" fmla="*/ 4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07" h="93">
                      <a:moveTo>
                        <a:pt x="4" y="4"/>
                      </a:moveTo>
                      <a:lnTo>
                        <a:pt x="13" y="2"/>
                      </a:lnTo>
                      <a:lnTo>
                        <a:pt x="22" y="0"/>
                      </a:lnTo>
                      <a:lnTo>
                        <a:pt x="31" y="3"/>
                      </a:lnTo>
                      <a:lnTo>
                        <a:pt x="40" y="6"/>
                      </a:lnTo>
                      <a:lnTo>
                        <a:pt x="48" y="9"/>
                      </a:lnTo>
                      <a:lnTo>
                        <a:pt x="57" y="8"/>
                      </a:lnTo>
                      <a:lnTo>
                        <a:pt x="66" y="9"/>
                      </a:lnTo>
                      <a:lnTo>
                        <a:pt x="74" y="12"/>
                      </a:lnTo>
                      <a:lnTo>
                        <a:pt x="78" y="17"/>
                      </a:lnTo>
                      <a:lnTo>
                        <a:pt x="79" y="24"/>
                      </a:lnTo>
                      <a:lnTo>
                        <a:pt x="80" y="28"/>
                      </a:lnTo>
                      <a:lnTo>
                        <a:pt x="87" y="24"/>
                      </a:lnTo>
                      <a:lnTo>
                        <a:pt x="92" y="22"/>
                      </a:lnTo>
                      <a:lnTo>
                        <a:pt x="97" y="21"/>
                      </a:lnTo>
                      <a:lnTo>
                        <a:pt x="105" y="24"/>
                      </a:lnTo>
                      <a:lnTo>
                        <a:pt x="113" y="29"/>
                      </a:lnTo>
                      <a:lnTo>
                        <a:pt x="114" y="34"/>
                      </a:lnTo>
                      <a:lnTo>
                        <a:pt x="116" y="35"/>
                      </a:lnTo>
                      <a:lnTo>
                        <a:pt x="120" y="33"/>
                      </a:lnTo>
                      <a:lnTo>
                        <a:pt x="123" y="32"/>
                      </a:lnTo>
                      <a:lnTo>
                        <a:pt x="131" y="33"/>
                      </a:lnTo>
                      <a:lnTo>
                        <a:pt x="136" y="35"/>
                      </a:lnTo>
                      <a:lnTo>
                        <a:pt x="143" y="38"/>
                      </a:lnTo>
                      <a:lnTo>
                        <a:pt x="147" y="43"/>
                      </a:lnTo>
                      <a:lnTo>
                        <a:pt x="148" y="38"/>
                      </a:lnTo>
                      <a:lnTo>
                        <a:pt x="149" y="33"/>
                      </a:lnTo>
                      <a:lnTo>
                        <a:pt x="155" y="29"/>
                      </a:lnTo>
                      <a:lnTo>
                        <a:pt x="161" y="32"/>
                      </a:lnTo>
                      <a:lnTo>
                        <a:pt x="162" y="30"/>
                      </a:lnTo>
                      <a:lnTo>
                        <a:pt x="168" y="29"/>
                      </a:lnTo>
                      <a:lnTo>
                        <a:pt x="176" y="33"/>
                      </a:lnTo>
                      <a:lnTo>
                        <a:pt x="179" y="37"/>
                      </a:lnTo>
                      <a:lnTo>
                        <a:pt x="183" y="41"/>
                      </a:lnTo>
                      <a:lnTo>
                        <a:pt x="189" y="47"/>
                      </a:lnTo>
                      <a:lnTo>
                        <a:pt x="199" y="55"/>
                      </a:lnTo>
                      <a:lnTo>
                        <a:pt x="205" y="65"/>
                      </a:lnTo>
                      <a:lnTo>
                        <a:pt x="207" y="73"/>
                      </a:lnTo>
                      <a:lnTo>
                        <a:pt x="207" y="80"/>
                      </a:lnTo>
                      <a:lnTo>
                        <a:pt x="204" y="87"/>
                      </a:lnTo>
                      <a:lnTo>
                        <a:pt x="196" y="93"/>
                      </a:lnTo>
                      <a:lnTo>
                        <a:pt x="182" y="90"/>
                      </a:lnTo>
                      <a:lnTo>
                        <a:pt x="166" y="89"/>
                      </a:lnTo>
                      <a:lnTo>
                        <a:pt x="149" y="90"/>
                      </a:lnTo>
                      <a:lnTo>
                        <a:pt x="130" y="90"/>
                      </a:lnTo>
                      <a:lnTo>
                        <a:pt x="110" y="90"/>
                      </a:lnTo>
                      <a:lnTo>
                        <a:pt x="90" y="87"/>
                      </a:lnTo>
                      <a:lnTo>
                        <a:pt x="75" y="86"/>
                      </a:lnTo>
                      <a:lnTo>
                        <a:pt x="56" y="87"/>
                      </a:lnTo>
                      <a:lnTo>
                        <a:pt x="43" y="89"/>
                      </a:lnTo>
                      <a:lnTo>
                        <a:pt x="24" y="89"/>
                      </a:lnTo>
                      <a:lnTo>
                        <a:pt x="15" y="87"/>
                      </a:lnTo>
                      <a:lnTo>
                        <a:pt x="8" y="85"/>
                      </a:lnTo>
                      <a:lnTo>
                        <a:pt x="2" y="82"/>
                      </a:lnTo>
                      <a:lnTo>
                        <a:pt x="5" y="73"/>
                      </a:lnTo>
                      <a:lnTo>
                        <a:pt x="9" y="65"/>
                      </a:lnTo>
                      <a:lnTo>
                        <a:pt x="9" y="55"/>
                      </a:lnTo>
                      <a:lnTo>
                        <a:pt x="6" y="50"/>
                      </a:lnTo>
                      <a:lnTo>
                        <a:pt x="2" y="41"/>
                      </a:lnTo>
                      <a:lnTo>
                        <a:pt x="1" y="30"/>
                      </a:lnTo>
                      <a:lnTo>
                        <a:pt x="0" y="20"/>
                      </a:lnTo>
                      <a:lnTo>
                        <a:pt x="4" y="4"/>
                      </a:lnTo>
                      <a:close/>
                    </a:path>
                  </a:pathLst>
                </a:custGeom>
                <a:solidFill>
                  <a:srgbClr val="5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075" name="Freeform 1019">
                  <a:extLst>
                    <a:ext uri="{FF2B5EF4-FFF2-40B4-BE49-F238E27FC236}">
                      <a16:creationId xmlns:a16="http://schemas.microsoft.com/office/drawing/2014/main" id="{272F4A44-6D28-4D8A-A03A-90AA43A897A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91" y="2301"/>
                  <a:ext cx="37" cy="24"/>
                </a:xfrm>
                <a:custGeom>
                  <a:avLst/>
                  <a:gdLst>
                    <a:gd name="T0" fmla="*/ 3 w 111"/>
                    <a:gd name="T1" fmla="*/ 4 h 73"/>
                    <a:gd name="T2" fmla="*/ 7 w 111"/>
                    <a:gd name="T3" fmla="*/ 2 h 73"/>
                    <a:gd name="T4" fmla="*/ 12 w 111"/>
                    <a:gd name="T5" fmla="*/ 0 h 73"/>
                    <a:gd name="T6" fmla="*/ 17 w 111"/>
                    <a:gd name="T7" fmla="*/ 3 h 73"/>
                    <a:gd name="T8" fmla="*/ 22 w 111"/>
                    <a:gd name="T9" fmla="*/ 6 h 73"/>
                    <a:gd name="T10" fmla="*/ 26 w 111"/>
                    <a:gd name="T11" fmla="*/ 8 h 73"/>
                    <a:gd name="T12" fmla="*/ 30 w 111"/>
                    <a:gd name="T13" fmla="*/ 7 h 73"/>
                    <a:gd name="T14" fmla="*/ 35 w 111"/>
                    <a:gd name="T15" fmla="*/ 8 h 73"/>
                    <a:gd name="T16" fmla="*/ 40 w 111"/>
                    <a:gd name="T17" fmla="*/ 11 h 73"/>
                    <a:gd name="T18" fmla="*/ 42 w 111"/>
                    <a:gd name="T19" fmla="*/ 13 h 73"/>
                    <a:gd name="T20" fmla="*/ 43 w 111"/>
                    <a:gd name="T21" fmla="*/ 19 h 73"/>
                    <a:gd name="T22" fmla="*/ 43 w 111"/>
                    <a:gd name="T23" fmla="*/ 22 h 73"/>
                    <a:gd name="T24" fmla="*/ 47 w 111"/>
                    <a:gd name="T25" fmla="*/ 19 h 73"/>
                    <a:gd name="T26" fmla="*/ 50 w 111"/>
                    <a:gd name="T27" fmla="*/ 17 h 73"/>
                    <a:gd name="T28" fmla="*/ 52 w 111"/>
                    <a:gd name="T29" fmla="*/ 17 h 73"/>
                    <a:gd name="T30" fmla="*/ 57 w 111"/>
                    <a:gd name="T31" fmla="*/ 19 h 73"/>
                    <a:gd name="T32" fmla="*/ 60 w 111"/>
                    <a:gd name="T33" fmla="*/ 22 h 73"/>
                    <a:gd name="T34" fmla="*/ 61 w 111"/>
                    <a:gd name="T35" fmla="*/ 28 h 73"/>
                    <a:gd name="T36" fmla="*/ 61 w 111"/>
                    <a:gd name="T37" fmla="*/ 29 h 73"/>
                    <a:gd name="T38" fmla="*/ 64 w 111"/>
                    <a:gd name="T39" fmla="*/ 26 h 73"/>
                    <a:gd name="T40" fmla="*/ 66 w 111"/>
                    <a:gd name="T41" fmla="*/ 25 h 73"/>
                    <a:gd name="T42" fmla="*/ 70 w 111"/>
                    <a:gd name="T43" fmla="*/ 26 h 73"/>
                    <a:gd name="T44" fmla="*/ 73 w 111"/>
                    <a:gd name="T45" fmla="*/ 28 h 73"/>
                    <a:gd name="T46" fmla="*/ 77 w 111"/>
                    <a:gd name="T47" fmla="*/ 30 h 73"/>
                    <a:gd name="T48" fmla="*/ 78 w 111"/>
                    <a:gd name="T49" fmla="*/ 34 h 73"/>
                    <a:gd name="T50" fmla="*/ 79 w 111"/>
                    <a:gd name="T51" fmla="*/ 30 h 73"/>
                    <a:gd name="T52" fmla="*/ 81 w 111"/>
                    <a:gd name="T53" fmla="*/ 26 h 73"/>
                    <a:gd name="T54" fmla="*/ 83 w 111"/>
                    <a:gd name="T55" fmla="*/ 24 h 73"/>
                    <a:gd name="T56" fmla="*/ 86 w 111"/>
                    <a:gd name="T57" fmla="*/ 25 h 73"/>
                    <a:gd name="T58" fmla="*/ 87 w 111"/>
                    <a:gd name="T59" fmla="*/ 24 h 73"/>
                    <a:gd name="T60" fmla="*/ 90 w 111"/>
                    <a:gd name="T61" fmla="*/ 24 h 73"/>
                    <a:gd name="T62" fmla="*/ 94 w 111"/>
                    <a:gd name="T63" fmla="*/ 25 h 73"/>
                    <a:gd name="T64" fmla="*/ 96 w 111"/>
                    <a:gd name="T65" fmla="*/ 29 h 73"/>
                    <a:gd name="T66" fmla="*/ 99 w 111"/>
                    <a:gd name="T67" fmla="*/ 32 h 73"/>
                    <a:gd name="T68" fmla="*/ 100 w 111"/>
                    <a:gd name="T69" fmla="*/ 37 h 73"/>
                    <a:gd name="T70" fmla="*/ 107 w 111"/>
                    <a:gd name="T71" fmla="*/ 43 h 73"/>
                    <a:gd name="T72" fmla="*/ 109 w 111"/>
                    <a:gd name="T73" fmla="*/ 52 h 73"/>
                    <a:gd name="T74" fmla="*/ 111 w 111"/>
                    <a:gd name="T75" fmla="*/ 59 h 73"/>
                    <a:gd name="T76" fmla="*/ 111 w 111"/>
                    <a:gd name="T77" fmla="*/ 64 h 73"/>
                    <a:gd name="T78" fmla="*/ 109 w 111"/>
                    <a:gd name="T79" fmla="*/ 69 h 73"/>
                    <a:gd name="T80" fmla="*/ 104 w 111"/>
                    <a:gd name="T81" fmla="*/ 73 h 73"/>
                    <a:gd name="T82" fmla="*/ 98 w 111"/>
                    <a:gd name="T83" fmla="*/ 72 h 73"/>
                    <a:gd name="T84" fmla="*/ 89 w 111"/>
                    <a:gd name="T85" fmla="*/ 69 h 73"/>
                    <a:gd name="T86" fmla="*/ 81 w 111"/>
                    <a:gd name="T87" fmla="*/ 71 h 73"/>
                    <a:gd name="T88" fmla="*/ 70 w 111"/>
                    <a:gd name="T89" fmla="*/ 72 h 73"/>
                    <a:gd name="T90" fmla="*/ 59 w 111"/>
                    <a:gd name="T91" fmla="*/ 71 h 73"/>
                    <a:gd name="T92" fmla="*/ 48 w 111"/>
                    <a:gd name="T93" fmla="*/ 69 h 73"/>
                    <a:gd name="T94" fmla="*/ 40 w 111"/>
                    <a:gd name="T95" fmla="*/ 68 h 73"/>
                    <a:gd name="T96" fmla="*/ 30 w 111"/>
                    <a:gd name="T97" fmla="*/ 69 h 73"/>
                    <a:gd name="T98" fmla="*/ 23 w 111"/>
                    <a:gd name="T99" fmla="*/ 69 h 73"/>
                    <a:gd name="T100" fmla="*/ 13 w 111"/>
                    <a:gd name="T101" fmla="*/ 71 h 73"/>
                    <a:gd name="T102" fmla="*/ 8 w 111"/>
                    <a:gd name="T103" fmla="*/ 69 h 73"/>
                    <a:gd name="T104" fmla="*/ 4 w 111"/>
                    <a:gd name="T105" fmla="*/ 68 h 73"/>
                    <a:gd name="T106" fmla="*/ 1 w 111"/>
                    <a:gd name="T107" fmla="*/ 64 h 73"/>
                    <a:gd name="T108" fmla="*/ 3 w 111"/>
                    <a:gd name="T109" fmla="*/ 58 h 73"/>
                    <a:gd name="T110" fmla="*/ 5 w 111"/>
                    <a:gd name="T111" fmla="*/ 52 h 73"/>
                    <a:gd name="T112" fmla="*/ 5 w 111"/>
                    <a:gd name="T113" fmla="*/ 45 h 73"/>
                    <a:gd name="T114" fmla="*/ 4 w 111"/>
                    <a:gd name="T115" fmla="*/ 39 h 73"/>
                    <a:gd name="T116" fmla="*/ 1 w 111"/>
                    <a:gd name="T117" fmla="*/ 32 h 73"/>
                    <a:gd name="T118" fmla="*/ 0 w 111"/>
                    <a:gd name="T119" fmla="*/ 24 h 73"/>
                    <a:gd name="T120" fmla="*/ 0 w 111"/>
                    <a:gd name="T121" fmla="*/ 16 h 73"/>
                    <a:gd name="T122" fmla="*/ 3 w 111"/>
                    <a:gd name="T123" fmla="*/ 4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11" h="73">
                      <a:moveTo>
                        <a:pt x="3" y="4"/>
                      </a:moveTo>
                      <a:lnTo>
                        <a:pt x="7" y="2"/>
                      </a:lnTo>
                      <a:lnTo>
                        <a:pt x="12" y="0"/>
                      </a:lnTo>
                      <a:lnTo>
                        <a:pt x="17" y="3"/>
                      </a:lnTo>
                      <a:lnTo>
                        <a:pt x="22" y="6"/>
                      </a:lnTo>
                      <a:lnTo>
                        <a:pt x="26" y="8"/>
                      </a:lnTo>
                      <a:lnTo>
                        <a:pt x="30" y="7"/>
                      </a:lnTo>
                      <a:lnTo>
                        <a:pt x="35" y="8"/>
                      </a:lnTo>
                      <a:lnTo>
                        <a:pt x="40" y="11"/>
                      </a:lnTo>
                      <a:lnTo>
                        <a:pt x="42" y="13"/>
                      </a:lnTo>
                      <a:lnTo>
                        <a:pt x="43" y="19"/>
                      </a:lnTo>
                      <a:lnTo>
                        <a:pt x="43" y="22"/>
                      </a:lnTo>
                      <a:lnTo>
                        <a:pt x="47" y="19"/>
                      </a:lnTo>
                      <a:lnTo>
                        <a:pt x="50" y="17"/>
                      </a:lnTo>
                      <a:lnTo>
                        <a:pt x="52" y="17"/>
                      </a:lnTo>
                      <a:lnTo>
                        <a:pt x="57" y="19"/>
                      </a:lnTo>
                      <a:lnTo>
                        <a:pt x="60" y="22"/>
                      </a:lnTo>
                      <a:lnTo>
                        <a:pt x="61" y="28"/>
                      </a:lnTo>
                      <a:lnTo>
                        <a:pt x="61" y="29"/>
                      </a:lnTo>
                      <a:lnTo>
                        <a:pt x="64" y="26"/>
                      </a:lnTo>
                      <a:lnTo>
                        <a:pt x="66" y="25"/>
                      </a:lnTo>
                      <a:lnTo>
                        <a:pt x="70" y="26"/>
                      </a:lnTo>
                      <a:lnTo>
                        <a:pt x="73" y="28"/>
                      </a:lnTo>
                      <a:lnTo>
                        <a:pt x="77" y="30"/>
                      </a:lnTo>
                      <a:lnTo>
                        <a:pt x="78" y="34"/>
                      </a:lnTo>
                      <a:lnTo>
                        <a:pt x="79" y="30"/>
                      </a:lnTo>
                      <a:lnTo>
                        <a:pt x="81" y="26"/>
                      </a:lnTo>
                      <a:lnTo>
                        <a:pt x="83" y="24"/>
                      </a:lnTo>
                      <a:lnTo>
                        <a:pt x="86" y="25"/>
                      </a:lnTo>
                      <a:lnTo>
                        <a:pt x="87" y="24"/>
                      </a:lnTo>
                      <a:lnTo>
                        <a:pt x="90" y="24"/>
                      </a:lnTo>
                      <a:lnTo>
                        <a:pt x="94" y="25"/>
                      </a:lnTo>
                      <a:lnTo>
                        <a:pt x="96" y="29"/>
                      </a:lnTo>
                      <a:lnTo>
                        <a:pt x="99" y="32"/>
                      </a:lnTo>
                      <a:lnTo>
                        <a:pt x="100" y="37"/>
                      </a:lnTo>
                      <a:lnTo>
                        <a:pt x="107" y="43"/>
                      </a:lnTo>
                      <a:lnTo>
                        <a:pt x="109" y="52"/>
                      </a:lnTo>
                      <a:lnTo>
                        <a:pt x="111" y="59"/>
                      </a:lnTo>
                      <a:lnTo>
                        <a:pt x="111" y="64"/>
                      </a:lnTo>
                      <a:lnTo>
                        <a:pt x="109" y="69"/>
                      </a:lnTo>
                      <a:lnTo>
                        <a:pt x="104" y="73"/>
                      </a:lnTo>
                      <a:lnTo>
                        <a:pt x="98" y="72"/>
                      </a:lnTo>
                      <a:lnTo>
                        <a:pt x="89" y="69"/>
                      </a:lnTo>
                      <a:lnTo>
                        <a:pt x="81" y="71"/>
                      </a:lnTo>
                      <a:lnTo>
                        <a:pt x="70" y="72"/>
                      </a:lnTo>
                      <a:lnTo>
                        <a:pt x="59" y="71"/>
                      </a:lnTo>
                      <a:lnTo>
                        <a:pt x="48" y="69"/>
                      </a:lnTo>
                      <a:lnTo>
                        <a:pt x="40" y="68"/>
                      </a:lnTo>
                      <a:lnTo>
                        <a:pt x="30" y="69"/>
                      </a:lnTo>
                      <a:lnTo>
                        <a:pt x="23" y="69"/>
                      </a:lnTo>
                      <a:lnTo>
                        <a:pt x="13" y="71"/>
                      </a:lnTo>
                      <a:lnTo>
                        <a:pt x="8" y="69"/>
                      </a:lnTo>
                      <a:lnTo>
                        <a:pt x="4" y="68"/>
                      </a:lnTo>
                      <a:lnTo>
                        <a:pt x="1" y="64"/>
                      </a:lnTo>
                      <a:lnTo>
                        <a:pt x="3" y="58"/>
                      </a:lnTo>
                      <a:lnTo>
                        <a:pt x="5" y="52"/>
                      </a:lnTo>
                      <a:lnTo>
                        <a:pt x="5" y="45"/>
                      </a:lnTo>
                      <a:lnTo>
                        <a:pt x="4" y="39"/>
                      </a:lnTo>
                      <a:lnTo>
                        <a:pt x="1" y="32"/>
                      </a:lnTo>
                      <a:lnTo>
                        <a:pt x="0" y="24"/>
                      </a:lnTo>
                      <a:lnTo>
                        <a:pt x="0" y="16"/>
                      </a:lnTo>
                      <a:lnTo>
                        <a:pt x="3" y="4"/>
                      </a:lnTo>
                      <a:close/>
                    </a:path>
                  </a:pathLst>
                </a:custGeom>
                <a:solidFill>
                  <a:srgbClr val="3F5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076" name="Freeform 1020">
                  <a:extLst>
                    <a:ext uri="{FF2B5EF4-FFF2-40B4-BE49-F238E27FC236}">
                      <a16:creationId xmlns:a16="http://schemas.microsoft.com/office/drawing/2014/main" id="{69F72C21-3BB3-4D1B-BEAC-C51E9E91E8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469" y="2300"/>
                  <a:ext cx="36" cy="24"/>
                </a:xfrm>
                <a:custGeom>
                  <a:avLst/>
                  <a:gdLst>
                    <a:gd name="T0" fmla="*/ 108 w 110"/>
                    <a:gd name="T1" fmla="*/ 3 h 72"/>
                    <a:gd name="T2" fmla="*/ 103 w 110"/>
                    <a:gd name="T3" fmla="*/ 0 h 72"/>
                    <a:gd name="T4" fmla="*/ 99 w 110"/>
                    <a:gd name="T5" fmla="*/ 0 h 72"/>
                    <a:gd name="T6" fmla="*/ 93 w 110"/>
                    <a:gd name="T7" fmla="*/ 1 h 72"/>
                    <a:gd name="T8" fmla="*/ 88 w 110"/>
                    <a:gd name="T9" fmla="*/ 4 h 72"/>
                    <a:gd name="T10" fmla="*/ 84 w 110"/>
                    <a:gd name="T11" fmla="*/ 7 h 72"/>
                    <a:gd name="T12" fmla="*/ 80 w 110"/>
                    <a:gd name="T13" fmla="*/ 5 h 72"/>
                    <a:gd name="T14" fmla="*/ 75 w 110"/>
                    <a:gd name="T15" fmla="*/ 7 h 72"/>
                    <a:gd name="T16" fmla="*/ 70 w 110"/>
                    <a:gd name="T17" fmla="*/ 9 h 72"/>
                    <a:gd name="T18" fmla="*/ 69 w 110"/>
                    <a:gd name="T19" fmla="*/ 13 h 72"/>
                    <a:gd name="T20" fmla="*/ 67 w 110"/>
                    <a:gd name="T21" fmla="*/ 18 h 72"/>
                    <a:gd name="T22" fmla="*/ 67 w 110"/>
                    <a:gd name="T23" fmla="*/ 21 h 72"/>
                    <a:gd name="T24" fmla="*/ 63 w 110"/>
                    <a:gd name="T25" fmla="*/ 18 h 72"/>
                    <a:gd name="T26" fmla="*/ 61 w 110"/>
                    <a:gd name="T27" fmla="*/ 16 h 72"/>
                    <a:gd name="T28" fmla="*/ 58 w 110"/>
                    <a:gd name="T29" fmla="*/ 16 h 72"/>
                    <a:gd name="T30" fmla="*/ 54 w 110"/>
                    <a:gd name="T31" fmla="*/ 18 h 72"/>
                    <a:gd name="T32" fmla="*/ 50 w 110"/>
                    <a:gd name="T33" fmla="*/ 21 h 72"/>
                    <a:gd name="T34" fmla="*/ 49 w 110"/>
                    <a:gd name="T35" fmla="*/ 26 h 72"/>
                    <a:gd name="T36" fmla="*/ 49 w 110"/>
                    <a:gd name="T37" fmla="*/ 27 h 72"/>
                    <a:gd name="T38" fmla="*/ 47 w 110"/>
                    <a:gd name="T39" fmla="*/ 25 h 72"/>
                    <a:gd name="T40" fmla="*/ 44 w 110"/>
                    <a:gd name="T41" fmla="*/ 23 h 72"/>
                    <a:gd name="T42" fmla="*/ 40 w 110"/>
                    <a:gd name="T43" fmla="*/ 25 h 72"/>
                    <a:gd name="T44" fmla="*/ 36 w 110"/>
                    <a:gd name="T45" fmla="*/ 27 h 72"/>
                    <a:gd name="T46" fmla="*/ 34 w 110"/>
                    <a:gd name="T47" fmla="*/ 29 h 72"/>
                    <a:gd name="T48" fmla="*/ 31 w 110"/>
                    <a:gd name="T49" fmla="*/ 33 h 72"/>
                    <a:gd name="T50" fmla="*/ 31 w 110"/>
                    <a:gd name="T51" fmla="*/ 29 h 72"/>
                    <a:gd name="T52" fmla="*/ 30 w 110"/>
                    <a:gd name="T53" fmla="*/ 25 h 72"/>
                    <a:gd name="T54" fmla="*/ 28 w 110"/>
                    <a:gd name="T55" fmla="*/ 22 h 72"/>
                    <a:gd name="T56" fmla="*/ 24 w 110"/>
                    <a:gd name="T57" fmla="*/ 23 h 72"/>
                    <a:gd name="T58" fmla="*/ 23 w 110"/>
                    <a:gd name="T59" fmla="*/ 22 h 72"/>
                    <a:gd name="T60" fmla="*/ 20 w 110"/>
                    <a:gd name="T61" fmla="*/ 22 h 72"/>
                    <a:gd name="T62" fmla="*/ 17 w 110"/>
                    <a:gd name="T63" fmla="*/ 25 h 72"/>
                    <a:gd name="T64" fmla="*/ 15 w 110"/>
                    <a:gd name="T65" fmla="*/ 27 h 72"/>
                    <a:gd name="T66" fmla="*/ 11 w 110"/>
                    <a:gd name="T67" fmla="*/ 30 h 72"/>
                    <a:gd name="T68" fmla="*/ 10 w 110"/>
                    <a:gd name="T69" fmla="*/ 35 h 72"/>
                    <a:gd name="T70" fmla="*/ 5 w 110"/>
                    <a:gd name="T71" fmla="*/ 42 h 72"/>
                    <a:gd name="T72" fmla="*/ 1 w 110"/>
                    <a:gd name="T73" fmla="*/ 51 h 72"/>
                    <a:gd name="T74" fmla="*/ 0 w 110"/>
                    <a:gd name="T75" fmla="*/ 57 h 72"/>
                    <a:gd name="T76" fmla="*/ 0 w 110"/>
                    <a:gd name="T77" fmla="*/ 62 h 72"/>
                    <a:gd name="T78" fmla="*/ 1 w 110"/>
                    <a:gd name="T79" fmla="*/ 68 h 72"/>
                    <a:gd name="T80" fmla="*/ 5 w 110"/>
                    <a:gd name="T81" fmla="*/ 72 h 72"/>
                    <a:gd name="T82" fmla="*/ 13 w 110"/>
                    <a:gd name="T83" fmla="*/ 70 h 72"/>
                    <a:gd name="T84" fmla="*/ 22 w 110"/>
                    <a:gd name="T85" fmla="*/ 69 h 72"/>
                    <a:gd name="T86" fmla="*/ 30 w 110"/>
                    <a:gd name="T87" fmla="*/ 69 h 72"/>
                    <a:gd name="T88" fmla="*/ 40 w 110"/>
                    <a:gd name="T89" fmla="*/ 70 h 72"/>
                    <a:gd name="T90" fmla="*/ 50 w 110"/>
                    <a:gd name="T91" fmla="*/ 69 h 72"/>
                    <a:gd name="T92" fmla="*/ 62 w 110"/>
                    <a:gd name="T93" fmla="*/ 68 h 72"/>
                    <a:gd name="T94" fmla="*/ 70 w 110"/>
                    <a:gd name="T95" fmla="*/ 66 h 72"/>
                    <a:gd name="T96" fmla="*/ 80 w 110"/>
                    <a:gd name="T97" fmla="*/ 68 h 72"/>
                    <a:gd name="T98" fmla="*/ 87 w 110"/>
                    <a:gd name="T99" fmla="*/ 69 h 72"/>
                    <a:gd name="T100" fmla="*/ 97 w 110"/>
                    <a:gd name="T101" fmla="*/ 69 h 72"/>
                    <a:gd name="T102" fmla="*/ 103 w 110"/>
                    <a:gd name="T103" fmla="*/ 68 h 72"/>
                    <a:gd name="T104" fmla="*/ 106 w 110"/>
                    <a:gd name="T105" fmla="*/ 66 h 72"/>
                    <a:gd name="T106" fmla="*/ 109 w 110"/>
                    <a:gd name="T107" fmla="*/ 64 h 72"/>
                    <a:gd name="T108" fmla="*/ 108 w 110"/>
                    <a:gd name="T109" fmla="*/ 56 h 72"/>
                    <a:gd name="T110" fmla="*/ 105 w 110"/>
                    <a:gd name="T111" fmla="*/ 51 h 72"/>
                    <a:gd name="T112" fmla="*/ 106 w 110"/>
                    <a:gd name="T113" fmla="*/ 43 h 72"/>
                    <a:gd name="T114" fmla="*/ 106 w 110"/>
                    <a:gd name="T115" fmla="*/ 38 h 72"/>
                    <a:gd name="T116" fmla="*/ 109 w 110"/>
                    <a:gd name="T117" fmla="*/ 30 h 72"/>
                    <a:gd name="T118" fmla="*/ 110 w 110"/>
                    <a:gd name="T119" fmla="*/ 22 h 72"/>
                    <a:gd name="T120" fmla="*/ 110 w 110"/>
                    <a:gd name="T121" fmla="*/ 14 h 72"/>
                    <a:gd name="T122" fmla="*/ 108 w 110"/>
                    <a:gd name="T123" fmla="*/ 3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10" h="72">
                      <a:moveTo>
                        <a:pt x="108" y="3"/>
                      </a:moveTo>
                      <a:lnTo>
                        <a:pt x="103" y="0"/>
                      </a:lnTo>
                      <a:lnTo>
                        <a:pt x="99" y="0"/>
                      </a:lnTo>
                      <a:lnTo>
                        <a:pt x="93" y="1"/>
                      </a:lnTo>
                      <a:lnTo>
                        <a:pt x="88" y="4"/>
                      </a:lnTo>
                      <a:lnTo>
                        <a:pt x="84" y="7"/>
                      </a:lnTo>
                      <a:lnTo>
                        <a:pt x="80" y="5"/>
                      </a:lnTo>
                      <a:lnTo>
                        <a:pt x="75" y="7"/>
                      </a:lnTo>
                      <a:lnTo>
                        <a:pt x="70" y="9"/>
                      </a:lnTo>
                      <a:lnTo>
                        <a:pt x="69" y="13"/>
                      </a:lnTo>
                      <a:lnTo>
                        <a:pt x="67" y="18"/>
                      </a:lnTo>
                      <a:lnTo>
                        <a:pt x="67" y="21"/>
                      </a:lnTo>
                      <a:lnTo>
                        <a:pt x="63" y="18"/>
                      </a:lnTo>
                      <a:lnTo>
                        <a:pt x="61" y="16"/>
                      </a:lnTo>
                      <a:lnTo>
                        <a:pt x="58" y="16"/>
                      </a:lnTo>
                      <a:lnTo>
                        <a:pt x="54" y="18"/>
                      </a:lnTo>
                      <a:lnTo>
                        <a:pt x="50" y="21"/>
                      </a:lnTo>
                      <a:lnTo>
                        <a:pt x="49" y="26"/>
                      </a:lnTo>
                      <a:lnTo>
                        <a:pt x="49" y="27"/>
                      </a:lnTo>
                      <a:lnTo>
                        <a:pt x="47" y="25"/>
                      </a:lnTo>
                      <a:lnTo>
                        <a:pt x="44" y="23"/>
                      </a:lnTo>
                      <a:lnTo>
                        <a:pt x="40" y="25"/>
                      </a:lnTo>
                      <a:lnTo>
                        <a:pt x="36" y="27"/>
                      </a:lnTo>
                      <a:lnTo>
                        <a:pt x="34" y="29"/>
                      </a:lnTo>
                      <a:lnTo>
                        <a:pt x="31" y="33"/>
                      </a:lnTo>
                      <a:lnTo>
                        <a:pt x="31" y="29"/>
                      </a:lnTo>
                      <a:lnTo>
                        <a:pt x="30" y="25"/>
                      </a:lnTo>
                      <a:lnTo>
                        <a:pt x="28" y="22"/>
                      </a:lnTo>
                      <a:lnTo>
                        <a:pt x="24" y="23"/>
                      </a:lnTo>
                      <a:lnTo>
                        <a:pt x="23" y="22"/>
                      </a:lnTo>
                      <a:lnTo>
                        <a:pt x="20" y="22"/>
                      </a:lnTo>
                      <a:lnTo>
                        <a:pt x="17" y="25"/>
                      </a:lnTo>
                      <a:lnTo>
                        <a:pt x="15" y="27"/>
                      </a:lnTo>
                      <a:lnTo>
                        <a:pt x="11" y="30"/>
                      </a:lnTo>
                      <a:lnTo>
                        <a:pt x="10" y="35"/>
                      </a:lnTo>
                      <a:lnTo>
                        <a:pt x="5" y="42"/>
                      </a:lnTo>
                      <a:lnTo>
                        <a:pt x="1" y="51"/>
                      </a:lnTo>
                      <a:lnTo>
                        <a:pt x="0" y="57"/>
                      </a:lnTo>
                      <a:lnTo>
                        <a:pt x="0" y="62"/>
                      </a:lnTo>
                      <a:lnTo>
                        <a:pt x="1" y="68"/>
                      </a:lnTo>
                      <a:lnTo>
                        <a:pt x="5" y="72"/>
                      </a:lnTo>
                      <a:lnTo>
                        <a:pt x="13" y="70"/>
                      </a:lnTo>
                      <a:lnTo>
                        <a:pt x="22" y="69"/>
                      </a:lnTo>
                      <a:lnTo>
                        <a:pt x="30" y="69"/>
                      </a:lnTo>
                      <a:lnTo>
                        <a:pt x="40" y="70"/>
                      </a:lnTo>
                      <a:lnTo>
                        <a:pt x="50" y="69"/>
                      </a:lnTo>
                      <a:lnTo>
                        <a:pt x="62" y="68"/>
                      </a:lnTo>
                      <a:lnTo>
                        <a:pt x="70" y="66"/>
                      </a:lnTo>
                      <a:lnTo>
                        <a:pt x="80" y="68"/>
                      </a:lnTo>
                      <a:lnTo>
                        <a:pt x="87" y="69"/>
                      </a:lnTo>
                      <a:lnTo>
                        <a:pt x="97" y="69"/>
                      </a:lnTo>
                      <a:lnTo>
                        <a:pt x="103" y="68"/>
                      </a:lnTo>
                      <a:lnTo>
                        <a:pt x="106" y="66"/>
                      </a:lnTo>
                      <a:lnTo>
                        <a:pt x="109" y="64"/>
                      </a:lnTo>
                      <a:lnTo>
                        <a:pt x="108" y="56"/>
                      </a:lnTo>
                      <a:lnTo>
                        <a:pt x="105" y="51"/>
                      </a:lnTo>
                      <a:lnTo>
                        <a:pt x="106" y="43"/>
                      </a:lnTo>
                      <a:lnTo>
                        <a:pt x="106" y="38"/>
                      </a:lnTo>
                      <a:lnTo>
                        <a:pt x="109" y="30"/>
                      </a:lnTo>
                      <a:lnTo>
                        <a:pt x="110" y="22"/>
                      </a:lnTo>
                      <a:lnTo>
                        <a:pt x="110" y="14"/>
                      </a:lnTo>
                      <a:lnTo>
                        <a:pt x="108" y="3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814077" name="Group 1021">
                <a:extLst>
                  <a:ext uri="{FF2B5EF4-FFF2-40B4-BE49-F238E27FC236}">
                    <a16:creationId xmlns:a16="http://schemas.microsoft.com/office/drawing/2014/main" id="{0BCFA2DF-3FA5-4E47-889C-4BF04BD64D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08" y="2308"/>
                <a:ext cx="56" cy="18"/>
                <a:chOff x="5108" y="2308"/>
                <a:chExt cx="56" cy="18"/>
              </a:xfrm>
            </p:grpSpPr>
            <p:sp>
              <p:nvSpPr>
                <p:cNvPr id="814078" name="Freeform 1022">
                  <a:extLst>
                    <a:ext uri="{FF2B5EF4-FFF2-40B4-BE49-F238E27FC236}">
                      <a16:creationId xmlns:a16="http://schemas.microsoft.com/office/drawing/2014/main" id="{09301608-50F7-4F4F-9C7A-F2DA60E6DC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8" y="2308"/>
                  <a:ext cx="19" cy="12"/>
                </a:xfrm>
                <a:custGeom>
                  <a:avLst/>
                  <a:gdLst>
                    <a:gd name="T0" fmla="*/ 56 w 57"/>
                    <a:gd name="T1" fmla="*/ 3 h 36"/>
                    <a:gd name="T2" fmla="*/ 53 w 57"/>
                    <a:gd name="T3" fmla="*/ 2 h 36"/>
                    <a:gd name="T4" fmla="*/ 51 w 57"/>
                    <a:gd name="T5" fmla="*/ 0 h 36"/>
                    <a:gd name="T6" fmla="*/ 48 w 57"/>
                    <a:gd name="T7" fmla="*/ 2 h 36"/>
                    <a:gd name="T8" fmla="*/ 46 w 57"/>
                    <a:gd name="T9" fmla="*/ 3 h 36"/>
                    <a:gd name="T10" fmla="*/ 43 w 57"/>
                    <a:gd name="T11" fmla="*/ 4 h 36"/>
                    <a:gd name="T12" fmla="*/ 42 w 57"/>
                    <a:gd name="T13" fmla="*/ 4 h 36"/>
                    <a:gd name="T14" fmla="*/ 39 w 57"/>
                    <a:gd name="T15" fmla="*/ 4 h 36"/>
                    <a:gd name="T16" fmla="*/ 36 w 57"/>
                    <a:gd name="T17" fmla="*/ 6 h 36"/>
                    <a:gd name="T18" fmla="*/ 35 w 57"/>
                    <a:gd name="T19" fmla="*/ 7 h 36"/>
                    <a:gd name="T20" fmla="*/ 35 w 57"/>
                    <a:gd name="T21" fmla="*/ 10 h 36"/>
                    <a:gd name="T22" fmla="*/ 34 w 57"/>
                    <a:gd name="T23" fmla="*/ 11 h 36"/>
                    <a:gd name="T24" fmla="*/ 32 w 57"/>
                    <a:gd name="T25" fmla="*/ 10 h 36"/>
                    <a:gd name="T26" fmla="*/ 31 w 57"/>
                    <a:gd name="T27" fmla="*/ 10 h 36"/>
                    <a:gd name="T28" fmla="*/ 30 w 57"/>
                    <a:gd name="T29" fmla="*/ 10 h 36"/>
                    <a:gd name="T30" fmla="*/ 27 w 57"/>
                    <a:gd name="T31" fmla="*/ 10 h 36"/>
                    <a:gd name="T32" fmla="*/ 25 w 57"/>
                    <a:gd name="T33" fmla="*/ 12 h 36"/>
                    <a:gd name="T34" fmla="*/ 25 w 57"/>
                    <a:gd name="T35" fmla="*/ 15 h 36"/>
                    <a:gd name="T36" fmla="*/ 25 w 57"/>
                    <a:gd name="T37" fmla="*/ 15 h 36"/>
                    <a:gd name="T38" fmla="*/ 23 w 57"/>
                    <a:gd name="T39" fmla="*/ 13 h 36"/>
                    <a:gd name="T40" fmla="*/ 22 w 57"/>
                    <a:gd name="T41" fmla="*/ 13 h 36"/>
                    <a:gd name="T42" fmla="*/ 19 w 57"/>
                    <a:gd name="T43" fmla="*/ 13 h 36"/>
                    <a:gd name="T44" fmla="*/ 18 w 57"/>
                    <a:gd name="T45" fmla="*/ 15 h 36"/>
                    <a:gd name="T46" fmla="*/ 16 w 57"/>
                    <a:gd name="T47" fmla="*/ 16 h 36"/>
                    <a:gd name="T48" fmla="*/ 16 w 57"/>
                    <a:gd name="T49" fmla="*/ 17 h 36"/>
                    <a:gd name="T50" fmla="*/ 14 w 57"/>
                    <a:gd name="T51" fmla="*/ 16 h 36"/>
                    <a:gd name="T52" fmla="*/ 14 w 57"/>
                    <a:gd name="T53" fmla="*/ 13 h 36"/>
                    <a:gd name="T54" fmla="*/ 13 w 57"/>
                    <a:gd name="T55" fmla="*/ 12 h 36"/>
                    <a:gd name="T56" fmla="*/ 12 w 57"/>
                    <a:gd name="T57" fmla="*/ 13 h 36"/>
                    <a:gd name="T58" fmla="*/ 10 w 57"/>
                    <a:gd name="T59" fmla="*/ 12 h 36"/>
                    <a:gd name="T60" fmla="*/ 9 w 57"/>
                    <a:gd name="T61" fmla="*/ 12 h 36"/>
                    <a:gd name="T62" fmla="*/ 6 w 57"/>
                    <a:gd name="T63" fmla="*/ 13 h 36"/>
                    <a:gd name="T64" fmla="*/ 6 w 57"/>
                    <a:gd name="T65" fmla="*/ 15 h 36"/>
                    <a:gd name="T66" fmla="*/ 4 w 57"/>
                    <a:gd name="T67" fmla="*/ 17 h 36"/>
                    <a:gd name="T68" fmla="*/ 3 w 57"/>
                    <a:gd name="T69" fmla="*/ 19 h 36"/>
                    <a:gd name="T70" fmla="*/ 0 w 57"/>
                    <a:gd name="T71" fmla="*/ 23 h 36"/>
                    <a:gd name="T72" fmla="*/ 0 w 57"/>
                    <a:gd name="T73" fmla="*/ 26 h 36"/>
                    <a:gd name="T74" fmla="*/ 5 w 57"/>
                    <a:gd name="T75" fmla="*/ 30 h 36"/>
                    <a:gd name="T76" fmla="*/ 13 w 57"/>
                    <a:gd name="T77" fmla="*/ 29 h 36"/>
                    <a:gd name="T78" fmla="*/ 26 w 57"/>
                    <a:gd name="T79" fmla="*/ 32 h 36"/>
                    <a:gd name="T80" fmla="*/ 31 w 57"/>
                    <a:gd name="T81" fmla="*/ 33 h 36"/>
                    <a:gd name="T82" fmla="*/ 40 w 57"/>
                    <a:gd name="T83" fmla="*/ 34 h 36"/>
                    <a:gd name="T84" fmla="*/ 48 w 57"/>
                    <a:gd name="T85" fmla="*/ 36 h 36"/>
                    <a:gd name="T86" fmla="*/ 51 w 57"/>
                    <a:gd name="T87" fmla="*/ 36 h 36"/>
                    <a:gd name="T88" fmla="*/ 55 w 57"/>
                    <a:gd name="T89" fmla="*/ 34 h 36"/>
                    <a:gd name="T90" fmla="*/ 57 w 57"/>
                    <a:gd name="T91" fmla="*/ 33 h 36"/>
                    <a:gd name="T92" fmla="*/ 56 w 57"/>
                    <a:gd name="T93" fmla="*/ 29 h 36"/>
                    <a:gd name="T94" fmla="*/ 55 w 57"/>
                    <a:gd name="T95" fmla="*/ 26 h 36"/>
                    <a:gd name="T96" fmla="*/ 55 w 57"/>
                    <a:gd name="T97" fmla="*/ 23 h 36"/>
                    <a:gd name="T98" fmla="*/ 56 w 57"/>
                    <a:gd name="T99" fmla="*/ 20 h 36"/>
                    <a:gd name="T100" fmla="*/ 57 w 57"/>
                    <a:gd name="T101" fmla="*/ 17 h 36"/>
                    <a:gd name="T102" fmla="*/ 57 w 57"/>
                    <a:gd name="T103" fmla="*/ 12 h 36"/>
                    <a:gd name="T104" fmla="*/ 57 w 57"/>
                    <a:gd name="T105" fmla="*/ 8 h 36"/>
                    <a:gd name="T106" fmla="*/ 56 w 57"/>
                    <a:gd name="T107" fmla="*/ 3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7" h="36">
                      <a:moveTo>
                        <a:pt x="56" y="3"/>
                      </a:moveTo>
                      <a:lnTo>
                        <a:pt x="53" y="2"/>
                      </a:lnTo>
                      <a:lnTo>
                        <a:pt x="51" y="0"/>
                      </a:lnTo>
                      <a:lnTo>
                        <a:pt x="48" y="2"/>
                      </a:lnTo>
                      <a:lnTo>
                        <a:pt x="46" y="3"/>
                      </a:lnTo>
                      <a:lnTo>
                        <a:pt x="43" y="4"/>
                      </a:lnTo>
                      <a:lnTo>
                        <a:pt x="42" y="4"/>
                      </a:lnTo>
                      <a:lnTo>
                        <a:pt x="39" y="4"/>
                      </a:lnTo>
                      <a:lnTo>
                        <a:pt x="36" y="6"/>
                      </a:lnTo>
                      <a:lnTo>
                        <a:pt x="35" y="7"/>
                      </a:lnTo>
                      <a:lnTo>
                        <a:pt x="35" y="10"/>
                      </a:lnTo>
                      <a:lnTo>
                        <a:pt x="34" y="11"/>
                      </a:lnTo>
                      <a:lnTo>
                        <a:pt x="32" y="10"/>
                      </a:lnTo>
                      <a:lnTo>
                        <a:pt x="31" y="10"/>
                      </a:lnTo>
                      <a:lnTo>
                        <a:pt x="30" y="10"/>
                      </a:lnTo>
                      <a:lnTo>
                        <a:pt x="27" y="10"/>
                      </a:lnTo>
                      <a:lnTo>
                        <a:pt x="25" y="12"/>
                      </a:lnTo>
                      <a:lnTo>
                        <a:pt x="25" y="15"/>
                      </a:lnTo>
                      <a:lnTo>
                        <a:pt x="25" y="15"/>
                      </a:lnTo>
                      <a:lnTo>
                        <a:pt x="23" y="13"/>
                      </a:lnTo>
                      <a:lnTo>
                        <a:pt x="22" y="13"/>
                      </a:lnTo>
                      <a:lnTo>
                        <a:pt x="19" y="13"/>
                      </a:lnTo>
                      <a:lnTo>
                        <a:pt x="18" y="15"/>
                      </a:lnTo>
                      <a:lnTo>
                        <a:pt x="16" y="16"/>
                      </a:lnTo>
                      <a:lnTo>
                        <a:pt x="16" y="17"/>
                      </a:lnTo>
                      <a:lnTo>
                        <a:pt x="14" y="16"/>
                      </a:lnTo>
                      <a:lnTo>
                        <a:pt x="14" y="13"/>
                      </a:lnTo>
                      <a:lnTo>
                        <a:pt x="13" y="12"/>
                      </a:lnTo>
                      <a:lnTo>
                        <a:pt x="12" y="13"/>
                      </a:lnTo>
                      <a:lnTo>
                        <a:pt x="10" y="12"/>
                      </a:lnTo>
                      <a:lnTo>
                        <a:pt x="9" y="12"/>
                      </a:lnTo>
                      <a:lnTo>
                        <a:pt x="6" y="13"/>
                      </a:lnTo>
                      <a:lnTo>
                        <a:pt x="6" y="15"/>
                      </a:lnTo>
                      <a:lnTo>
                        <a:pt x="4" y="17"/>
                      </a:lnTo>
                      <a:lnTo>
                        <a:pt x="3" y="19"/>
                      </a:lnTo>
                      <a:lnTo>
                        <a:pt x="0" y="23"/>
                      </a:lnTo>
                      <a:lnTo>
                        <a:pt x="0" y="26"/>
                      </a:lnTo>
                      <a:lnTo>
                        <a:pt x="5" y="30"/>
                      </a:lnTo>
                      <a:lnTo>
                        <a:pt x="13" y="29"/>
                      </a:lnTo>
                      <a:lnTo>
                        <a:pt x="26" y="32"/>
                      </a:lnTo>
                      <a:lnTo>
                        <a:pt x="31" y="33"/>
                      </a:lnTo>
                      <a:lnTo>
                        <a:pt x="40" y="34"/>
                      </a:lnTo>
                      <a:lnTo>
                        <a:pt x="48" y="36"/>
                      </a:lnTo>
                      <a:lnTo>
                        <a:pt x="51" y="36"/>
                      </a:lnTo>
                      <a:lnTo>
                        <a:pt x="55" y="34"/>
                      </a:lnTo>
                      <a:lnTo>
                        <a:pt x="57" y="33"/>
                      </a:lnTo>
                      <a:lnTo>
                        <a:pt x="56" y="29"/>
                      </a:lnTo>
                      <a:lnTo>
                        <a:pt x="55" y="26"/>
                      </a:lnTo>
                      <a:lnTo>
                        <a:pt x="55" y="23"/>
                      </a:lnTo>
                      <a:lnTo>
                        <a:pt x="56" y="20"/>
                      </a:lnTo>
                      <a:lnTo>
                        <a:pt x="57" y="17"/>
                      </a:lnTo>
                      <a:lnTo>
                        <a:pt x="57" y="12"/>
                      </a:lnTo>
                      <a:lnTo>
                        <a:pt x="57" y="8"/>
                      </a:lnTo>
                      <a:lnTo>
                        <a:pt x="56" y="3"/>
                      </a:lnTo>
                      <a:close/>
                    </a:path>
                  </a:pathLst>
                </a:custGeom>
                <a:solidFill>
                  <a:srgbClr val="3F5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079" name="Freeform 1023">
                  <a:extLst>
                    <a:ext uri="{FF2B5EF4-FFF2-40B4-BE49-F238E27FC236}">
                      <a16:creationId xmlns:a16="http://schemas.microsoft.com/office/drawing/2014/main" id="{3537EA66-0D3F-458F-B1D5-EF48C0B20F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4" y="2309"/>
                  <a:ext cx="20" cy="17"/>
                </a:xfrm>
                <a:custGeom>
                  <a:avLst/>
                  <a:gdLst>
                    <a:gd name="T0" fmla="*/ 1 w 60"/>
                    <a:gd name="T1" fmla="*/ 1 h 50"/>
                    <a:gd name="T2" fmla="*/ 4 w 60"/>
                    <a:gd name="T3" fmla="*/ 0 h 50"/>
                    <a:gd name="T4" fmla="*/ 6 w 60"/>
                    <a:gd name="T5" fmla="*/ 0 h 50"/>
                    <a:gd name="T6" fmla="*/ 9 w 60"/>
                    <a:gd name="T7" fmla="*/ 0 h 50"/>
                    <a:gd name="T8" fmla="*/ 11 w 60"/>
                    <a:gd name="T9" fmla="*/ 1 h 50"/>
                    <a:gd name="T10" fmla="*/ 14 w 60"/>
                    <a:gd name="T11" fmla="*/ 4 h 50"/>
                    <a:gd name="T12" fmla="*/ 17 w 60"/>
                    <a:gd name="T13" fmla="*/ 3 h 50"/>
                    <a:gd name="T14" fmla="*/ 19 w 60"/>
                    <a:gd name="T15" fmla="*/ 4 h 50"/>
                    <a:gd name="T16" fmla="*/ 22 w 60"/>
                    <a:gd name="T17" fmla="*/ 5 h 50"/>
                    <a:gd name="T18" fmla="*/ 22 w 60"/>
                    <a:gd name="T19" fmla="*/ 8 h 50"/>
                    <a:gd name="T20" fmla="*/ 23 w 60"/>
                    <a:gd name="T21" fmla="*/ 12 h 50"/>
                    <a:gd name="T22" fmla="*/ 23 w 60"/>
                    <a:gd name="T23" fmla="*/ 14 h 50"/>
                    <a:gd name="T24" fmla="*/ 26 w 60"/>
                    <a:gd name="T25" fmla="*/ 12 h 50"/>
                    <a:gd name="T26" fmla="*/ 27 w 60"/>
                    <a:gd name="T27" fmla="*/ 10 h 50"/>
                    <a:gd name="T28" fmla="*/ 28 w 60"/>
                    <a:gd name="T29" fmla="*/ 10 h 50"/>
                    <a:gd name="T30" fmla="*/ 31 w 60"/>
                    <a:gd name="T31" fmla="*/ 12 h 50"/>
                    <a:gd name="T32" fmla="*/ 32 w 60"/>
                    <a:gd name="T33" fmla="*/ 14 h 50"/>
                    <a:gd name="T34" fmla="*/ 34 w 60"/>
                    <a:gd name="T35" fmla="*/ 18 h 50"/>
                    <a:gd name="T36" fmla="*/ 34 w 60"/>
                    <a:gd name="T37" fmla="*/ 18 h 50"/>
                    <a:gd name="T38" fmla="*/ 34 w 60"/>
                    <a:gd name="T39" fmla="*/ 17 h 50"/>
                    <a:gd name="T40" fmla="*/ 36 w 60"/>
                    <a:gd name="T41" fmla="*/ 16 h 50"/>
                    <a:gd name="T42" fmla="*/ 37 w 60"/>
                    <a:gd name="T43" fmla="*/ 17 h 50"/>
                    <a:gd name="T44" fmla="*/ 40 w 60"/>
                    <a:gd name="T45" fmla="*/ 18 h 50"/>
                    <a:gd name="T46" fmla="*/ 41 w 60"/>
                    <a:gd name="T47" fmla="*/ 21 h 50"/>
                    <a:gd name="T48" fmla="*/ 43 w 60"/>
                    <a:gd name="T49" fmla="*/ 23 h 50"/>
                    <a:gd name="T50" fmla="*/ 43 w 60"/>
                    <a:gd name="T51" fmla="*/ 21 h 50"/>
                    <a:gd name="T52" fmla="*/ 44 w 60"/>
                    <a:gd name="T53" fmla="*/ 17 h 50"/>
                    <a:gd name="T54" fmla="*/ 44 w 60"/>
                    <a:gd name="T55" fmla="*/ 16 h 50"/>
                    <a:gd name="T56" fmla="*/ 47 w 60"/>
                    <a:gd name="T57" fmla="*/ 16 h 50"/>
                    <a:gd name="T58" fmla="*/ 47 w 60"/>
                    <a:gd name="T59" fmla="*/ 16 h 50"/>
                    <a:gd name="T60" fmla="*/ 48 w 60"/>
                    <a:gd name="T61" fmla="*/ 16 h 50"/>
                    <a:gd name="T62" fmla="*/ 50 w 60"/>
                    <a:gd name="T63" fmla="*/ 17 h 50"/>
                    <a:gd name="T64" fmla="*/ 52 w 60"/>
                    <a:gd name="T65" fmla="*/ 20 h 50"/>
                    <a:gd name="T66" fmla="*/ 53 w 60"/>
                    <a:gd name="T67" fmla="*/ 21 h 50"/>
                    <a:gd name="T68" fmla="*/ 54 w 60"/>
                    <a:gd name="T69" fmla="*/ 25 h 50"/>
                    <a:gd name="T70" fmla="*/ 57 w 60"/>
                    <a:gd name="T71" fmla="*/ 30 h 50"/>
                    <a:gd name="T72" fmla="*/ 60 w 60"/>
                    <a:gd name="T73" fmla="*/ 35 h 50"/>
                    <a:gd name="T74" fmla="*/ 60 w 60"/>
                    <a:gd name="T75" fmla="*/ 40 h 50"/>
                    <a:gd name="T76" fmla="*/ 60 w 60"/>
                    <a:gd name="T77" fmla="*/ 44 h 50"/>
                    <a:gd name="T78" fmla="*/ 60 w 60"/>
                    <a:gd name="T79" fmla="*/ 48 h 50"/>
                    <a:gd name="T80" fmla="*/ 52 w 60"/>
                    <a:gd name="T81" fmla="*/ 50 h 50"/>
                    <a:gd name="T82" fmla="*/ 32 w 60"/>
                    <a:gd name="T83" fmla="*/ 46 h 50"/>
                    <a:gd name="T84" fmla="*/ 23 w 60"/>
                    <a:gd name="T85" fmla="*/ 44 h 50"/>
                    <a:gd name="T86" fmla="*/ 21 w 60"/>
                    <a:gd name="T87" fmla="*/ 46 h 50"/>
                    <a:gd name="T88" fmla="*/ 13 w 60"/>
                    <a:gd name="T89" fmla="*/ 43 h 50"/>
                    <a:gd name="T90" fmla="*/ 5 w 60"/>
                    <a:gd name="T91" fmla="*/ 43 h 50"/>
                    <a:gd name="T92" fmla="*/ 1 w 60"/>
                    <a:gd name="T93" fmla="*/ 40 h 50"/>
                    <a:gd name="T94" fmla="*/ 2 w 60"/>
                    <a:gd name="T95" fmla="*/ 35 h 50"/>
                    <a:gd name="T96" fmla="*/ 2 w 60"/>
                    <a:gd name="T97" fmla="*/ 30 h 50"/>
                    <a:gd name="T98" fmla="*/ 2 w 60"/>
                    <a:gd name="T99" fmla="*/ 27 h 50"/>
                    <a:gd name="T100" fmla="*/ 1 w 60"/>
                    <a:gd name="T101" fmla="*/ 21 h 50"/>
                    <a:gd name="T102" fmla="*/ 0 w 60"/>
                    <a:gd name="T103" fmla="*/ 16 h 50"/>
                    <a:gd name="T104" fmla="*/ 0 w 60"/>
                    <a:gd name="T105" fmla="*/ 9 h 50"/>
                    <a:gd name="T106" fmla="*/ 1 w 60"/>
                    <a:gd name="T107" fmla="*/ 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60" h="50">
                      <a:moveTo>
                        <a:pt x="1" y="1"/>
                      </a:moveTo>
                      <a:lnTo>
                        <a:pt x="4" y="0"/>
                      </a:lnTo>
                      <a:lnTo>
                        <a:pt x="6" y="0"/>
                      </a:lnTo>
                      <a:lnTo>
                        <a:pt x="9" y="0"/>
                      </a:lnTo>
                      <a:lnTo>
                        <a:pt x="11" y="1"/>
                      </a:lnTo>
                      <a:lnTo>
                        <a:pt x="14" y="4"/>
                      </a:lnTo>
                      <a:lnTo>
                        <a:pt x="17" y="3"/>
                      </a:lnTo>
                      <a:lnTo>
                        <a:pt x="19" y="4"/>
                      </a:lnTo>
                      <a:lnTo>
                        <a:pt x="22" y="5"/>
                      </a:lnTo>
                      <a:lnTo>
                        <a:pt x="22" y="8"/>
                      </a:lnTo>
                      <a:lnTo>
                        <a:pt x="23" y="12"/>
                      </a:lnTo>
                      <a:lnTo>
                        <a:pt x="23" y="14"/>
                      </a:lnTo>
                      <a:lnTo>
                        <a:pt x="26" y="12"/>
                      </a:lnTo>
                      <a:lnTo>
                        <a:pt x="27" y="10"/>
                      </a:lnTo>
                      <a:lnTo>
                        <a:pt x="28" y="10"/>
                      </a:lnTo>
                      <a:lnTo>
                        <a:pt x="31" y="12"/>
                      </a:lnTo>
                      <a:lnTo>
                        <a:pt x="32" y="14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34" y="17"/>
                      </a:lnTo>
                      <a:lnTo>
                        <a:pt x="36" y="16"/>
                      </a:lnTo>
                      <a:lnTo>
                        <a:pt x="37" y="17"/>
                      </a:lnTo>
                      <a:lnTo>
                        <a:pt x="40" y="18"/>
                      </a:lnTo>
                      <a:lnTo>
                        <a:pt x="41" y="21"/>
                      </a:lnTo>
                      <a:lnTo>
                        <a:pt x="43" y="23"/>
                      </a:lnTo>
                      <a:lnTo>
                        <a:pt x="43" y="21"/>
                      </a:lnTo>
                      <a:lnTo>
                        <a:pt x="44" y="17"/>
                      </a:lnTo>
                      <a:lnTo>
                        <a:pt x="44" y="16"/>
                      </a:lnTo>
                      <a:lnTo>
                        <a:pt x="47" y="16"/>
                      </a:lnTo>
                      <a:lnTo>
                        <a:pt x="47" y="16"/>
                      </a:lnTo>
                      <a:lnTo>
                        <a:pt x="48" y="16"/>
                      </a:lnTo>
                      <a:lnTo>
                        <a:pt x="50" y="17"/>
                      </a:lnTo>
                      <a:lnTo>
                        <a:pt x="52" y="20"/>
                      </a:lnTo>
                      <a:lnTo>
                        <a:pt x="53" y="21"/>
                      </a:lnTo>
                      <a:lnTo>
                        <a:pt x="54" y="25"/>
                      </a:lnTo>
                      <a:lnTo>
                        <a:pt x="57" y="30"/>
                      </a:lnTo>
                      <a:lnTo>
                        <a:pt x="60" y="35"/>
                      </a:lnTo>
                      <a:lnTo>
                        <a:pt x="60" y="40"/>
                      </a:lnTo>
                      <a:lnTo>
                        <a:pt x="60" y="44"/>
                      </a:lnTo>
                      <a:lnTo>
                        <a:pt x="60" y="48"/>
                      </a:lnTo>
                      <a:lnTo>
                        <a:pt x="52" y="50"/>
                      </a:lnTo>
                      <a:lnTo>
                        <a:pt x="32" y="46"/>
                      </a:lnTo>
                      <a:lnTo>
                        <a:pt x="23" y="44"/>
                      </a:lnTo>
                      <a:lnTo>
                        <a:pt x="21" y="46"/>
                      </a:lnTo>
                      <a:lnTo>
                        <a:pt x="13" y="43"/>
                      </a:lnTo>
                      <a:lnTo>
                        <a:pt x="5" y="43"/>
                      </a:lnTo>
                      <a:lnTo>
                        <a:pt x="1" y="40"/>
                      </a:lnTo>
                      <a:lnTo>
                        <a:pt x="2" y="35"/>
                      </a:lnTo>
                      <a:lnTo>
                        <a:pt x="2" y="30"/>
                      </a:lnTo>
                      <a:lnTo>
                        <a:pt x="2" y="27"/>
                      </a:lnTo>
                      <a:lnTo>
                        <a:pt x="1" y="21"/>
                      </a:lnTo>
                      <a:lnTo>
                        <a:pt x="0" y="16"/>
                      </a:lnTo>
                      <a:lnTo>
                        <a:pt x="0" y="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3F5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814080" name="Group 1024">
                <a:extLst>
                  <a:ext uri="{FF2B5EF4-FFF2-40B4-BE49-F238E27FC236}">
                    <a16:creationId xmlns:a16="http://schemas.microsoft.com/office/drawing/2014/main" id="{87D19443-8B0D-40E0-94F6-BEEB699564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42" y="2311"/>
                <a:ext cx="108" cy="28"/>
                <a:chOff x="5242" y="2311"/>
                <a:chExt cx="108" cy="28"/>
              </a:xfrm>
            </p:grpSpPr>
            <p:sp>
              <p:nvSpPr>
                <p:cNvPr id="814081" name="Freeform 1025">
                  <a:extLst>
                    <a:ext uri="{FF2B5EF4-FFF2-40B4-BE49-F238E27FC236}">
                      <a16:creationId xmlns:a16="http://schemas.microsoft.com/office/drawing/2014/main" id="{A8508F9C-DE4E-40CA-A481-71545257E5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4" y="2311"/>
                  <a:ext cx="36" cy="24"/>
                </a:xfrm>
                <a:custGeom>
                  <a:avLst/>
                  <a:gdLst>
                    <a:gd name="T0" fmla="*/ 1 w 109"/>
                    <a:gd name="T1" fmla="*/ 3 h 71"/>
                    <a:gd name="T2" fmla="*/ 7 w 109"/>
                    <a:gd name="T3" fmla="*/ 1 h 71"/>
                    <a:gd name="T4" fmla="*/ 12 w 109"/>
                    <a:gd name="T5" fmla="*/ 0 h 71"/>
                    <a:gd name="T6" fmla="*/ 16 w 109"/>
                    <a:gd name="T7" fmla="*/ 1 h 71"/>
                    <a:gd name="T8" fmla="*/ 21 w 109"/>
                    <a:gd name="T9" fmla="*/ 3 h 71"/>
                    <a:gd name="T10" fmla="*/ 26 w 109"/>
                    <a:gd name="T11" fmla="*/ 7 h 71"/>
                    <a:gd name="T12" fmla="*/ 30 w 109"/>
                    <a:gd name="T13" fmla="*/ 6 h 71"/>
                    <a:gd name="T14" fmla="*/ 34 w 109"/>
                    <a:gd name="T15" fmla="*/ 7 h 71"/>
                    <a:gd name="T16" fmla="*/ 39 w 109"/>
                    <a:gd name="T17" fmla="*/ 9 h 71"/>
                    <a:gd name="T18" fmla="*/ 40 w 109"/>
                    <a:gd name="T19" fmla="*/ 13 h 71"/>
                    <a:gd name="T20" fmla="*/ 42 w 109"/>
                    <a:gd name="T21" fmla="*/ 18 h 71"/>
                    <a:gd name="T22" fmla="*/ 42 w 109"/>
                    <a:gd name="T23" fmla="*/ 20 h 71"/>
                    <a:gd name="T24" fmla="*/ 47 w 109"/>
                    <a:gd name="T25" fmla="*/ 18 h 71"/>
                    <a:gd name="T26" fmla="*/ 48 w 109"/>
                    <a:gd name="T27" fmla="*/ 16 h 71"/>
                    <a:gd name="T28" fmla="*/ 52 w 109"/>
                    <a:gd name="T29" fmla="*/ 15 h 71"/>
                    <a:gd name="T30" fmla="*/ 56 w 109"/>
                    <a:gd name="T31" fmla="*/ 18 h 71"/>
                    <a:gd name="T32" fmla="*/ 60 w 109"/>
                    <a:gd name="T33" fmla="*/ 22 h 71"/>
                    <a:gd name="T34" fmla="*/ 60 w 109"/>
                    <a:gd name="T35" fmla="*/ 26 h 71"/>
                    <a:gd name="T36" fmla="*/ 61 w 109"/>
                    <a:gd name="T37" fmla="*/ 27 h 71"/>
                    <a:gd name="T38" fmla="*/ 63 w 109"/>
                    <a:gd name="T39" fmla="*/ 24 h 71"/>
                    <a:gd name="T40" fmla="*/ 65 w 109"/>
                    <a:gd name="T41" fmla="*/ 24 h 71"/>
                    <a:gd name="T42" fmla="*/ 69 w 109"/>
                    <a:gd name="T43" fmla="*/ 24 h 71"/>
                    <a:gd name="T44" fmla="*/ 73 w 109"/>
                    <a:gd name="T45" fmla="*/ 27 h 71"/>
                    <a:gd name="T46" fmla="*/ 76 w 109"/>
                    <a:gd name="T47" fmla="*/ 28 h 71"/>
                    <a:gd name="T48" fmla="*/ 78 w 109"/>
                    <a:gd name="T49" fmla="*/ 33 h 71"/>
                    <a:gd name="T50" fmla="*/ 78 w 109"/>
                    <a:gd name="T51" fmla="*/ 28 h 71"/>
                    <a:gd name="T52" fmla="*/ 80 w 109"/>
                    <a:gd name="T53" fmla="*/ 24 h 71"/>
                    <a:gd name="T54" fmla="*/ 82 w 109"/>
                    <a:gd name="T55" fmla="*/ 22 h 71"/>
                    <a:gd name="T56" fmla="*/ 85 w 109"/>
                    <a:gd name="T57" fmla="*/ 24 h 71"/>
                    <a:gd name="T58" fmla="*/ 86 w 109"/>
                    <a:gd name="T59" fmla="*/ 23 h 71"/>
                    <a:gd name="T60" fmla="*/ 89 w 109"/>
                    <a:gd name="T61" fmla="*/ 22 h 71"/>
                    <a:gd name="T62" fmla="*/ 93 w 109"/>
                    <a:gd name="T63" fmla="*/ 24 h 71"/>
                    <a:gd name="T64" fmla="*/ 95 w 109"/>
                    <a:gd name="T65" fmla="*/ 28 h 71"/>
                    <a:gd name="T66" fmla="*/ 98 w 109"/>
                    <a:gd name="T67" fmla="*/ 31 h 71"/>
                    <a:gd name="T68" fmla="*/ 100 w 109"/>
                    <a:gd name="T69" fmla="*/ 36 h 71"/>
                    <a:gd name="T70" fmla="*/ 106 w 109"/>
                    <a:gd name="T71" fmla="*/ 43 h 71"/>
                    <a:gd name="T72" fmla="*/ 108 w 109"/>
                    <a:gd name="T73" fmla="*/ 50 h 71"/>
                    <a:gd name="T74" fmla="*/ 109 w 109"/>
                    <a:gd name="T75" fmla="*/ 57 h 71"/>
                    <a:gd name="T76" fmla="*/ 109 w 109"/>
                    <a:gd name="T77" fmla="*/ 62 h 71"/>
                    <a:gd name="T78" fmla="*/ 108 w 109"/>
                    <a:gd name="T79" fmla="*/ 67 h 71"/>
                    <a:gd name="T80" fmla="*/ 104 w 109"/>
                    <a:gd name="T81" fmla="*/ 71 h 71"/>
                    <a:gd name="T82" fmla="*/ 96 w 109"/>
                    <a:gd name="T83" fmla="*/ 71 h 71"/>
                    <a:gd name="T84" fmla="*/ 89 w 109"/>
                    <a:gd name="T85" fmla="*/ 69 h 71"/>
                    <a:gd name="T86" fmla="*/ 80 w 109"/>
                    <a:gd name="T87" fmla="*/ 70 h 71"/>
                    <a:gd name="T88" fmla="*/ 69 w 109"/>
                    <a:gd name="T89" fmla="*/ 71 h 71"/>
                    <a:gd name="T90" fmla="*/ 59 w 109"/>
                    <a:gd name="T91" fmla="*/ 70 h 71"/>
                    <a:gd name="T92" fmla="*/ 47 w 109"/>
                    <a:gd name="T93" fmla="*/ 67 h 71"/>
                    <a:gd name="T94" fmla="*/ 40 w 109"/>
                    <a:gd name="T95" fmla="*/ 67 h 71"/>
                    <a:gd name="T96" fmla="*/ 29 w 109"/>
                    <a:gd name="T97" fmla="*/ 67 h 71"/>
                    <a:gd name="T98" fmla="*/ 22 w 109"/>
                    <a:gd name="T99" fmla="*/ 69 h 71"/>
                    <a:gd name="T100" fmla="*/ 13 w 109"/>
                    <a:gd name="T101" fmla="*/ 69 h 71"/>
                    <a:gd name="T102" fmla="*/ 8 w 109"/>
                    <a:gd name="T103" fmla="*/ 69 h 71"/>
                    <a:gd name="T104" fmla="*/ 4 w 109"/>
                    <a:gd name="T105" fmla="*/ 66 h 71"/>
                    <a:gd name="T106" fmla="*/ 1 w 109"/>
                    <a:gd name="T107" fmla="*/ 63 h 71"/>
                    <a:gd name="T108" fmla="*/ 1 w 109"/>
                    <a:gd name="T109" fmla="*/ 57 h 71"/>
                    <a:gd name="T110" fmla="*/ 4 w 109"/>
                    <a:gd name="T111" fmla="*/ 50 h 71"/>
                    <a:gd name="T112" fmla="*/ 4 w 109"/>
                    <a:gd name="T113" fmla="*/ 43 h 71"/>
                    <a:gd name="T114" fmla="*/ 3 w 109"/>
                    <a:gd name="T115" fmla="*/ 39 h 71"/>
                    <a:gd name="T116" fmla="*/ 1 w 109"/>
                    <a:gd name="T117" fmla="*/ 31 h 71"/>
                    <a:gd name="T118" fmla="*/ 0 w 109"/>
                    <a:gd name="T119" fmla="*/ 23 h 71"/>
                    <a:gd name="T120" fmla="*/ 0 w 109"/>
                    <a:gd name="T121" fmla="*/ 14 h 71"/>
                    <a:gd name="T122" fmla="*/ 1 w 109"/>
                    <a:gd name="T123" fmla="*/ 3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09" h="71">
                      <a:moveTo>
                        <a:pt x="1" y="3"/>
                      </a:moveTo>
                      <a:lnTo>
                        <a:pt x="7" y="1"/>
                      </a:lnTo>
                      <a:lnTo>
                        <a:pt x="12" y="0"/>
                      </a:lnTo>
                      <a:lnTo>
                        <a:pt x="16" y="1"/>
                      </a:lnTo>
                      <a:lnTo>
                        <a:pt x="21" y="3"/>
                      </a:lnTo>
                      <a:lnTo>
                        <a:pt x="26" y="7"/>
                      </a:lnTo>
                      <a:lnTo>
                        <a:pt x="30" y="6"/>
                      </a:lnTo>
                      <a:lnTo>
                        <a:pt x="34" y="7"/>
                      </a:lnTo>
                      <a:lnTo>
                        <a:pt x="39" y="9"/>
                      </a:lnTo>
                      <a:lnTo>
                        <a:pt x="40" y="13"/>
                      </a:lnTo>
                      <a:lnTo>
                        <a:pt x="42" y="18"/>
                      </a:lnTo>
                      <a:lnTo>
                        <a:pt x="42" y="20"/>
                      </a:lnTo>
                      <a:lnTo>
                        <a:pt x="47" y="18"/>
                      </a:lnTo>
                      <a:lnTo>
                        <a:pt x="48" y="16"/>
                      </a:lnTo>
                      <a:lnTo>
                        <a:pt x="52" y="15"/>
                      </a:lnTo>
                      <a:lnTo>
                        <a:pt x="56" y="18"/>
                      </a:lnTo>
                      <a:lnTo>
                        <a:pt x="60" y="22"/>
                      </a:lnTo>
                      <a:lnTo>
                        <a:pt x="60" y="26"/>
                      </a:lnTo>
                      <a:lnTo>
                        <a:pt x="61" y="27"/>
                      </a:lnTo>
                      <a:lnTo>
                        <a:pt x="63" y="24"/>
                      </a:lnTo>
                      <a:lnTo>
                        <a:pt x="65" y="24"/>
                      </a:lnTo>
                      <a:lnTo>
                        <a:pt x="69" y="24"/>
                      </a:lnTo>
                      <a:lnTo>
                        <a:pt x="73" y="27"/>
                      </a:lnTo>
                      <a:lnTo>
                        <a:pt x="76" y="28"/>
                      </a:lnTo>
                      <a:lnTo>
                        <a:pt x="78" y="33"/>
                      </a:lnTo>
                      <a:lnTo>
                        <a:pt x="78" y="28"/>
                      </a:lnTo>
                      <a:lnTo>
                        <a:pt x="80" y="24"/>
                      </a:lnTo>
                      <a:lnTo>
                        <a:pt x="82" y="22"/>
                      </a:lnTo>
                      <a:lnTo>
                        <a:pt x="85" y="24"/>
                      </a:lnTo>
                      <a:lnTo>
                        <a:pt x="86" y="23"/>
                      </a:lnTo>
                      <a:lnTo>
                        <a:pt x="89" y="22"/>
                      </a:lnTo>
                      <a:lnTo>
                        <a:pt x="93" y="24"/>
                      </a:lnTo>
                      <a:lnTo>
                        <a:pt x="95" y="28"/>
                      </a:lnTo>
                      <a:lnTo>
                        <a:pt x="98" y="31"/>
                      </a:lnTo>
                      <a:lnTo>
                        <a:pt x="100" y="36"/>
                      </a:lnTo>
                      <a:lnTo>
                        <a:pt x="106" y="43"/>
                      </a:lnTo>
                      <a:lnTo>
                        <a:pt x="108" y="50"/>
                      </a:lnTo>
                      <a:lnTo>
                        <a:pt x="109" y="57"/>
                      </a:lnTo>
                      <a:lnTo>
                        <a:pt x="109" y="62"/>
                      </a:lnTo>
                      <a:lnTo>
                        <a:pt x="108" y="67"/>
                      </a:lnTo>
                      <a:lnTo>
                        <a:pt x="104" y="71"/>
                      </a:lnTo>
                      <a:lnTo>
                        <a:pt x="96" y="71"/>
                      </a:lnTo>
                      <a:lnTo>
                        <a:pt x="89" y="69"/>
                      </a:lnTo>
                      <a:lnTo>
                        <a:pt x="80" y="70"/>
                      </a:lnTo>
                      <a:lnTo>
                        <a:pt x="69" y="71"/>
                      </a:lnTo>
                      <a:lnTo>
                        <a:pt x="59" y="70"/>
                      </a:lnTo>
                      <a:lnTo>
                        <a:pt x="47" y="67"/>
                      </a:lnTo>
                      <a:lnTo>
                        <a:pt x="40" y="67"/>
                      </a:lnTo>
                      <a:lnTo>
                        <a:pt x="29" y="67"/>
                      </a:lnTo>
                      <a:lnTo>
                        <a:pt x="22" y="69"/>
                      </a:lnTo>
                      <a:lnTo>
                        <a:pt x="13" y="69"/>
                      </a:lnTo>
                      <a:lnTo>
                        <a:pt x="8" y="69"/>
                      </a:lnTo>
                      <a:lnTo>
                        <a:pt x="4" y="66"/>
                      </a:lnTo>
                      <a:lnTo>
                        <a:pt x="1" y="63"/>
                      </a:lnTo>
                      <a:lnTo>
                        <a:pt x="1" y="57"/>
                      </a:lnTo>
                      <a:lnTo>
                        <a:pt x="4" y="50"/>
                      </a:lnTo>
                      <a:lnTo>
                        <a:pt x="4" y="43"/>
                      </a:lnTo>
                      <a:lnTo>
                        <a:pt x="3" y="39"/>
                      </a:lnTo>
                      <a:lnTo>
                        <a:pt x="1" y="31"/>
                      </a:lnTo>
                      <a:lnTo>
                        <a:pt x="0" y="23"/>
                      </a:lnTo>
                      <a:lnTo>
                        <a:pt x="0" y="14"/>
                      </a:lnTo>
                      <a:lnTo>
                        <a:pt x="1" y="3"/>
                      </a:lnTo>
                      <a:close/>
                    </a:path>
                  </a:pathLst>
                </a:custGeom>
                <a:solidFill>
                  <a:srgbClr val="3F5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082" name="Freeform 1026">
                  <a:extLst>
                    <a:ext uri="{FF2B5EF4-FFF2-40B4-BE49-F238E27FC236}">
                      <a16:creationId xmlns:a16="http://schemas.microsoft.com/office/drawing/2014/main" id="{9740FE55-2103-4FFD-8BED-E9886DA2D8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42" y="2315"/>
                  <a:ext cx="37" cy="24"/>
                </a:xfrm>
                <a:custGeom>
                  <a:avLst/>
                  <a:gdLst>
                    <a:gd name="T0" fmla="*/ 108 w 111"/>
                    <a:gd name="T1" fmla="*/ 4 h 73"/>
                    <a:gd name="T2" fmla="*/ 104 w 111"/>
                    <a:gd name="T3" fmla="*/ 1 h 73"/>
                    <a:gd name="T4" fmla="*/ 99 w 111"/>
                    <a:gd name="T5" fmla="*/ 0 h 73"/>
                    <a:gd name="T6" fmla="*/ 95 w 111"/>
                    <a:gd name="T7" fmla="*/ 3 h 73"/>
                    <a:gd name="T8" fmla="*/ 89 w 111"/>
                    <a:gd name="T9" fmla="*/ 4 h 73"/>
                    <a:gd name="T10" fmla="*/ 85 w 111"/>
                    <a:gd name="T11" fmla="*/ 8 h 73"/>
                    <a:gd name="T12" fmla="*/ 81 w 111"/>
                    <a:gd name="T13" fmla="*/ 6 h 73"/>
                    <a:gd name="T14" fmla="*/ 76 w 111"/>
                    <a:gd name="T15" fmla="*/ 8 h 73"/>
                    <a:gd name="T16" fmla="*/ 72 w 111"/>
                    <a:gd name="T17" fmla="*/ 9 h 73"/>
                    <a:gd name="T18" fmla="*/ 69 w 111"/>
                    <a:gd name="T19" fmla="*/ 14 h 73"/>
                    <a:gd name="T20" fmla="*/ 69 w 111"/>
                    <a:gd name="T21" fmla="*/ 18 h 73"/>
                    <a:gd name="T22" fmla="*/ 68 w 111"/>
                    <a:gd name="T23" fmla="*/ 22 h 73"/>
                    <a:gd name="T24" fmla="*/ 64 w 111"/>
                    <a:gd name="T25" fmla="*/ 18 h 73"/>
                    <a:gd name="T26" fmla="*/ 61 w 111"/>
                    <a:gd name="T27" fmla="*/ 17 h 73"/>
                    <a:gd name="T28" fmla="*/ 59 w 111"/>
                    <a:gd name="T29" fmla="*/ 17 h 73"/>
                    <a:gd name="T30" fmla="*/ 55 w 111"/>
                    <a:gd name="T31" fmla="*/ 18 h 73"/>
                    <a:gd name="T32" fmla="*/ 51 w 111"/>
                    <a:gd name="T33" fmla="*/ 22 h 73"/>
                    <a:gd name="T34" fmla="*/ 51 w 111"/>
                    <a:gd name="T35" fmla="*/ 27 h 73"/>
                    <a:gd name="T36" fmla="*/ 50 w 111"/>
                    <a:gd name="T37" fmla="*/ 29 h 73"/>
                    <a:gd name="T38" fmla="*/ 47 w 111"/>
                    <a:gd name="T39" fmla="*/ 26 h 73"/>
                    <a:gd name="T40" fmla="*/ 45 w 111"/>
                    <a:gd name="T41" fmla="*/ 25 h 73"/>
                    <a:gd name="T42" fmla="*/ 41 w 111"/>
                    <a:gd name="T43" fmla="*/ 26 h 73"/>
                    <a:gd name="T44" fmla="*/ 38 w 111"/>
                    <a:gd name="T45" fmla="*/ 29 h 73"/>
                    <a:gd name="T46" fmla="*/ 34 w 111"/>
                    <a:gd name="T47" fmla="*/ 30 h 73"/>
                    <a:gd name="T48" fmla="*/ 33 w 111"/>
                    <a:gd name="T49" fmla="*/ 34 h 73"/>
                    <a:gd name="T50" fmla="*/ 33 w 111"/>
                    <a:gd name="T51" fmla="*/ 30 h 73"/>
                    <a:gd name="T52" fmla="*/ 32 w 111"/>
                    <a:gd name="T53" fmla="*/ 26 h 73"/>
                    <a:gd name="T54" fmla="*/ 29 w 111"/>
                    <a:gd name="T55" fmla="*/ 23 h 73"/>
                    <a:gd name="T56" fmla="*/ 25 w 111"/>
                    <a:gd name="T57" fmla="*/ 25 h 73"/>
                    <a:gd name="T58" fmla="*/ 25 w 111"/>
                    <a:gd name="T59" fmla="*/ 23 h 73"/>
                    <a:gd name="T60" fmla="*/ 21 w 111"/>
                    <a:gd name="T61" fmla="*/ 22 h 73"/>
                    <a:gd name="T62" fmla="*/ 17 w 111"/>
                    <a:gd name="T63" fmla="*/ 26 h 73"/>
                    <a:gd name="T64" fmla="*/ 16 w 111"/>
                    <a:gd name="T65" fmla="*/ 29 h 73"/>
                    <a:gd name="T66" fmla="*/ 13 w 111"/>
                    <a:gd name="T67" fmla="*/ 31 h 73"/>
                    <a:gd name="T68" fmla="*/ 11 w 111"/>
                    <a:gd name="T69" fmla="*/ 36 h 73"/>
                    <a:gd name="T70" fmla="*/ 5 w 111"/>
                    <a:gd name="T71" fmla="*/ 43 h 73"/>
                    <a:gd name="T72" fmla="*/ 2 w 111"/>
                    <a:gd name="T73" fmla="*/ 51 h 73"/>
                    <a:gd name="T74" fmla="*/ 0 w 111"/>
                    <a:gd name="T75" fmla="*/ 57 h 73"/>
                    <a:gd name="T76" fmla="*/ 0 w 111"/>
                    <a:gd name="T77" fmla="*/ 64 h 73"/>
                    <a:gd name="T78" fmla="*/ 3 w 111"/>
                    <a:gd name="T79" fmla="*/ 69 h 73"/>
                    <a:gd name="T80" fmla="*/ 7 w 111"/>
                    <a:gd name="T81" fmla="*/ 73 h 73"/>
                    <a:gd name="T82" fmla="*/ 13 w 111"/>
                    <a:gd name="T83" fmla="*/ 72 h 73"/>
                    <a:gd name="T84" fmla="*/ 22 w 111"/>
                    <a:gd name="T85" fmla="*/ 69 h 73"/>
                    <a:gd name="T86" fmla="*/ 32 w 111"/>
                    <a:gd name="T87" fmla="*/ 70 h 73"/>
                    <a:gd name="T88" fmla="*/ 42 w 111"/>
                    <a:gd name="T89" fmla="*/ 72 h 73"/>
                    <a:gd name="T90" fmla="*/ 52 w 111"/>
                    <a:gd name="T91" fmla="*/ 70 h 73"/>
                    <a:gd name="T92" fmla="*/ 64 w 111"/>
                    <a:gd name="T93" fmla="*/ 69 h 73"/>
                    <a:gd name="T94" fmla="*/ 71 w 111"/>
                    <a:gd name="T95" fmla="*/ 68 h 73"/>
                    <a:gd name="T96" fmla="*/ 81 w 111"/>
                    <a:gd name="T97" fmla="*/ 69 h 73"/>
                    <a:gd name="T98" fmla="*/ 89 w 111"/>
                    <a:gd name="T99" fmla="*/ 69 h 73"/>
                    <a:gd name="T100" fmla="*/ 98 w 111"/>
                    <a:gd name="T101" fmla="*/ 70 h 73"/>
                    <a:gd name="T102" fmla="*/ 103 w 111"/>
                    <a:gd name="T103" fmla="*/ 69 h 73"/>
                    <a:gd name="T104" fmla="*/ 107 w 111"/>
                    <a:gd name="T105" fmla="*/ 66 h 73"/>
                    <a:gd name="T106" fmla="*/ 110 w 111"/>
                    <a:gd name="T107" fmla="*/ 65 h 73"/>
                    <a:gd name="T108" fmla="*/ 108 w 111"/>
                    <a:gd name="T109" fmla="*/ 57 h 73"/>
                    <a:gd name="T110" fmla="*/ 107 w 111"/>
                    <a:gd name="T111" fmla="*/ 51 h 73"/>
                    <a:gd name="T112" fmla="*/ 107 w 111"/>
                    <a:gd name="T113" fmla="*/ 43 h 73"/>
                    <a:gd name="T114" fmla="*/ 108 w 111"/>
                    <a:gd name="T115" fmla="*/ 39 h 73"/>
                    <a:gd name="T116" fmla="*/ 110 w 111"/>
                    <a:gd name="T117" fmla="*/ 31 h 73"/>
                    <a:gd name="T118" fmla="*/ 111 w 111"/>
                    <a:gd name="T119" fmla="*/ 23 h 73"/>
                    <a:gd name="T120" fmla="*/ 111 w 111"/>
                    <a:gd name="T121" fmla="*/ 16 h 73"/>
                    <a:gd name="T122" fmla="*/ 108 w 111"/>
                    <a:gd name="T123" fmla="*/ 4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11" h="73">
                      <a:moveTo>
                        <a:pt x="108" y="4"/>
                      </a:moveTo>
                      <a:lnTo>
                        <a:pt x="104" y="1"/>
                      </a:lnTo>
                      <a:lnTo>
                        <a:pt x="99" y="0"/>
                      </a:lnTo>
                      <a:lnTo>
                        <a:pt x="95" y="3"/>
                      </a:lnTo>
                      <a:lnTo>
                        <a:pt x="89" y="4"/>
                      </a:lnTo>
                      <a:lnTo>
                        <a:pt x="85" y="8"/>
                      </a:lnTo>
                      <a:lnTo>
                        <a:pt x="81" y="6"/>
                      </a:lnTo>
                      <a:lnTo>
                        <a:pt x="76" y="8"/>
                      </a:lnTo>
                      <a:lnTo>
                        <a:pt x="72" y="9"/>
                      </a:lnTo>
                      <a:lnTo>
                        <a:pt x="69" y="14"/>
                      </a:lnTo>
                      <a:lnTo>
                        <a:pt x="69" y="18"/>
                      </a:lnTo>
                      <a:lnTo>
                        <a:pt x="68" y="22"/>
                      </a:lnTo>
                      <a:lnTo>
                        <a:pt x="64" y="18"/>
                      </a:lnTo>
                      <a:lnTo>
                        <a:pt x="61" y="17"/>
                      </a:lnTo>
                      <a:lnTo>
                        <a:pt x="59" y="17"/>
                      </a:lnTo>
                      <a:lnTo>
                        <a:pt x="55" y="18"/>
                      </a:lnTo>
                      <a:lnTo>
                        <a:pt x="51" y="22"/>
                      </a:lnTo>
                      <a:lnTo>
                        <a:pt x="51" y="27"/>
                      </a:lnTo>
                      <a:lnTo>
                        <a:pt x="50" y="29"/>
                      </a:lnTo>
                      <a:lnTo>
                        <a:pt x="47" y="26"/>
                      </a:lnTo>
                      <a:lnTo>
                        <a:pt x="45" y="25"/>
                      </a:lnTo>
                      <a:lnTo>
                        <a:pt x="41" y="26"/>
                      </a:lnTo>
                      <a:lnTo>
                        <a:pt x="38" y="29"/>
                      </a:lnTo>
                      <a:lnTo>
                        <a:pt x="34" y="30"/>
                      </a:lnTo>
                      <a:lnTo>
                        <a:pt x="33" y="34"/>
                      </a:lnTo>
                      <a:lnTo>
                        <a:pt x="33" y="30"/>
                      </a:lnTo>
                      <a:lnTo>
                        <a:pt x="32" y="26"/>
                      </a:lnTo>
                      <a:lnTo>
                        <a:pt x="29" y="23"/>
                      </a:lnTo>
                      <a:lnTo>
                        <a:pt x="25" y="25"/>
                      </a:lnTo>
                      <a:lnTo>
                        <a:pt x="25" y="23"/>
                      </a:lnTo>
                      <a:lnTo>
                        <a:pt x="21" y="22"/>
                      </a:lnTo>
                      <a:lnTo>
                        <a:pt x="17" y="26"/>
                      </a:lnTo>
                      <a:lnTo>
                        <a:pt x="16" y="29"/>
                      </a:lnTo>
                      <a:lnTo>
                        <a:pt x="13" y="31"/>
                      </a:lnTo>
                      <a:lnTo>
                        <a:pt x="11" y="36"/>
                      </a:lnTo>
                      <a:lnTo>
                        <a:pt x="5" y="43"/>
                      </a:lnTo>
                      <a:lnTo>
                        <a:pt x="2" y="51"/>
                      </a:lnTo>
                      <a:lnTo>
                        <a:pt x="0" y="57"/>
                      </a:lnTo>
                      <a:lnTo>
                        <a:pt x="0" y="64"/>
                      </a:lnTo>
                      <a:lnTo>
                        <a:pt x="3" y="69"/>
                      </a:lnTo>
                      <a:lnTo>
                        <a:pt x="7" y="73"/>
                      </a:lnTo>
                      <a:lnTo>
                        <a:pt x="13" y="72"/>
                      </a:lnTo>
                      <a:lnTo>
                        <a:pt x="22" y="69"/>
                      </a:lnTo>
                      <a:lnTo>
                        <a:pt x="32" y="70"/>
                      </a:lnTo>
                      <a:lnTo>
                        <a:pt x="42" y="72"/>
                      </a:lnTo>
                      <a:lnTo>
                        <a:pt x="52" y="70"/>
                      </a:lnTo>
                      <a:lnTo>
                        <a:pt x="64" y="69"/>
                      </a:lnTo>
                      <a:lnTo>
                        <a:pt x="71" y="68"/>
                      </a:lnTo>
                      <a:lnTo>
                        <a:pt x="81" y="69"/>
                      </a:lnTo>
                      <a:lnTo>
                        <a:pt x="89" y="69"/>
                      </a:lnTo>
                      <a:lnTo>
                        <a:pt x="98" y="70"/>
                      </a:lnTo>
                      <a:lnTo>
                        <a:pt x="103" y="69"/>
                      </a:lnTo>
                      <a:lnTo>
                        <a:pt x="107" y="66"/>
                      </a:lnTo>
                      <a:lnTo>
                        <a:pt x="110" y="65"/>
                      </a:lnTo>
                      <a:lnTo>
                        <a:pt x="108" y="57"/>
                      </a:lnTo>
                      <a:lnTo>
                        <a:pt x="107" y="51"/>
                      </a:lnTo>
                      <a:lnTo>
                        <a:pt x="107" y="43"/>
                      </a:lnTo>
                      <a:lnTo>
                        <a:pt x="108" y="39"/>
                      </a:lnTo>
                      <a:lnTo>
                        <a:pt x="110" y="31"/>
                      </a:lnTo>
                      <a:lnTo>
                        <a:pt x="111" y="23"/>
                      </a:lnTo>
                      <a:lnTo>
                        <a:pt x="111" y="16"/>
                      </a:lnTo>
                      <a:lnTo>
                        <a:pt x="108" y="4"/>
                      </a:lnTo>
                      <a:close/>
                    </a:path>
                  </a:pathLst>
                </a:custGeom>
                <a:solidFill>
                  <a:srgbClr val="3F5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083" name="Freeform 1027">
                  <a:extLst>
                    <a:ext uri="{FF2B5EF4-FFF2-40B4-BE49-F238E27FC236}">
                      <a16:creationId xmlns:a16="http://schemas.microsoft.com/office/drawing/2014/main" id="{97BC9EEB-389A-479D-B513-12B3833E8C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3" y="2312"/>
                  <a:ext cx="28" cy="24"/>
                </a:xfrm>
                <a:custGeom>
                  <a:avLst/>
                  <a:gdLst>
                    <a:gd name="T0" fmla="*/ 80 w 82"/>
                    <a:gd name="T1" fmla="*/ 4 h 71"/>
                    <a:gd name="T2" fmla="*/ 77 w 82"/>
                    <a:gd name="T3" fmla="*/ 2 h 71"/>
                    <a:gd name="T4" fmla="*/ 73 w 82"/>
                    <a:gd name="T5" fmla="*/ 0 h 71"/>
                    <a:gd name="T6" fmla="*/ 70 w 82"/>
                    <a:gd name="T7" fmla="*/ 3 h 71"/>
                    <a:gd name="T8" fmla="*/ 66 w 82"/>
                    <a:gd name="T9" fmla="*/ 4 h 71"/>
                    <a:gd name="T10" fmla="*/ 62 w 82"/>
                    <a:gd name="T11" fmla="*/ 7 h 71"/>
                    <a:gd name="T12" fmla="*/ 60 w 82"/>
                    <a:gd name="T13" fmla="*/ 7 h 71"/>
                    <a:gd name="T14" fmla="*/ 56 w 82"/>
                    <a:gd name="T15" fmla="*/ 7 h 71"/>
                    <a:gd name="T16" fmla="*/ 53 w 82"/>
                    <a:gd name="T17" fmla="*/ 10 h 71"/>
                    <a:gd name="T18" fmla="*/ 51 w 82"/>
                    <a:gd name="T19" fmla="*/ 13 h 71"/>
                    <a:gd name="T20" fmla="*/ 51 w 82"/>
                    <a:gd name="T21" fmla="*/ 19 h 71"/>
                    <a:gd name="T22" fmla="*/ 51 w 82"/>
                    <a:gd name="T23" fmla="*/ 21 h 71"/>
                    <a:gd name="T24" fmla="*/ 48 w 82"/>
                    <a:gd name="T25" fmla="*/ 19 h 71"/>
                    <a:gd name="T26" fmla="*/ 45 w 82"/>
                    <a:gd name="T27" fmla="*/ 17 h 71"/>
                    <a:gd name="T28" fmla="*/ 44 w 82"/>
                    <a:gd name="T29" fmla="*/ 16 h 71"/>
                    <a:gd name="T30" fmla="*/ 40 w 82"/>
                    <a:gd name="T31" fmla="*/ 19 h 71"/>
                    <a:gd name="T32" fmla="*/ 37 w 82"/>
                    <a:gd name="T33" fmla="*/ 21 h 71"/>
                    <a:gd name="T34" fmla="*/ 36 w 82"/>
                    <a:gd name="T35" fmla="*/ 26 h 71"/>
                    <a:gd name="T36" fmla="*/ 36 w 82"/>
                    <a:gd name="T37" fmla="*/ 28 h 71"/>
                    <a:gd name="T38" fmla="*/ 35 w 82"/>
                    <a:gd name="T39" fmla="*/ 25 h 71"/>
                    <a:gd name="T40" fmla="*/ 32 w 82"/>
                    <a:gd name="T41" fmla="*/ 24 h 71"/>
                    <a:gd name="T42" fmla="*/ 30 w 82"/>
                    <a:gd name="T43" fmla="*/ 25 h 71"/>
                    <a:gd name="T44" fmla="*/ 27 w 82"/>
                    <a:gd name="T45" fmla="*/ 28 h 71"/>
                    <a:gd name="T46" fmla="*/ 24 w 82"/>
                    <a:gd name="T47" fmla="*/ 29 h 71"/>
                    <a:gd name="T48" fmla="*/ 24 w 82"/>
                    <a:gd name="T49" fmla="*/ 33 h 71"/>
                    <a:gd name="T50" fmla="*/ 23 w 82"/>
                    <a:gd name="T51" fmla="*/ 29 h 71"/>
                    <a:gd name="T52" fmla="*/ 23 w 82"/>
                    <a:gd name="T53" fmla="*/ 25 h 71"/>
                    <a:gd name="T54" fmla="*/ 21 w 82"/>
                    <a:gd name="T55" fmla="*/ 23 h 71"/>
                    <a:gd name="T56" fmla="*/ 18 w 82"/>
                    <a:gd name="T57" fmla="*/ 24 h 71"/>
                    <a:gd name="T58" fmla="*/ 18 w 82"/>
                    <a:gd name="T59" fmla="*/ 24 h 71"/>
                    <a:gd name="T60" fmla="*/ 15 w 82"/>
                    <a:gd name="T61" fmla="*/ 23 h 71"/>
                    <a:gd name="T62" fmla="*/ 13 w 82"/>
                    <a:gd name="T63" fmla="*/ 25 h 71"/>
                    <a:gd name="T64" fmla="*/ 11 w 82"/>
                    <a:gd name="T65" fmla="*/ 28 h 71"/>
                    <a:gd name="T66" fmla="*/ 9 w 82"/>
                    <a:gd name="T67" fmla="*/ 32 h 71"/>
                    <a:gd name="T68" fmla="*/ 8 w 82"/>
                    <a:gd name="T69" fmla="*/ 36 h 71"/>
                    <a:gd name="T70" fmla="*/ 4 w 82"/>
                    <a:gd name="T71" fmla="*/ 42 h 71"/>
                    <a:gd name="T72" fmla="*/ 1 w 82"/>
                    <a:gd name="T73" fmla="*/ 50 h 71"/>
                    <a:gd name="T74" fmla="*/ 0 w 82"/>
                    <a:gd name="T75" fmla="*/ 56 h 71"/>
                    <a:gd name="T76" fmla="*/ 0 w 82"/>
                    <a:gd name="T77" fmla="*/ 62 h 71"/>
                    <a:gd name="T78" fmla="*/ 1 w 82"/>
                    <a:gd name="T79" fmla="*/ 67 h 71"/>
                    <a:gd name="T80" fmla="*/ 5 w 82"/>
                    <a:gd name="T81" fmla="*/ 71 h 71"/>
                    <a:gd name="T82" fmla="*/ 10 w 82"/>
                    <a:gd name="T83" fmla="*/ 69 h 71"/>
                    <a:gd name="T84" fmla="*/ 17 w 82"/>
                    <a:gd name="T85" fmla="*/ 68 h 71"/>
                    <a:gd name="T86" fmla="*/ 22 w 82"/>
                    <a:gd name="T87" fmla="*/ 68 h 71"/>
                    <a:gd name="T88" fmla="*/ 30 w 82"/>
                    <a:gd name="T89" fmla="*/ 69 h 71"/>
                    <a:gd name="T90" fmla="*/ 39 w 82"/>
                    <a:gd name="T91" fmla="*/ 68 h 71"/>
                    <a:gd name="T92" fmla="*/ 47 w 82"/>
                    <a:gd name="T93" fmla="*/ 67 h 71"/>
                    <a:gd name="T94" fmla="*/ 52 w 82"/>
                    <a:gd name="T95" fmla="*/ 66 h 71"/>
                    <a:gd name="T96" fmla="*/ 60 w 82"/>
                    <a:gd name="T97" fmla="*/ 67 h 71"/>
                    <a:gd name="T98" fmla="*/ 65 w 82"/>
                    <a:gd name="T99" fmla="*/ 68 h 71"/>
                    <a:gd name="T100" fmla="*/ 73 w 82"/>
                    <a:gd name="T101" fmla="*/ 68 h 71"/>
                    <a:gd name="T102" fmla="*/ 77 w 82"/>
                    <a:gd name="T103" fmla="*/ 68 h 71"/>
                    <a:gd name="T104" fmla="*/ 79 w 82"/>
                    <a:gd name="T105" fmla="*/ 66 h 71"/>
                    <a:gd name="T106" fmla="*/ 80 w 82"/>
                    <a:gd name="T107" fmla="*/ 63 h 71"/>
                    <a:gd name="T108" fmla="*/ 80 w 82"/>
                    <a:gd name="T109" fmla="*/ 56 h 71"/>
                    <a:gd name="T110" fmla="*/ 78 w 82"/>
                    <a:gd name="T111" fmla="*/ 50 h 71"/>
                    <a:gd name="T112" fmla="*/ 79 w 82"/>
                    <a:gd name="T113" fmla="*/ 43 h 71"/>
                    <a:gd name="T114" fmla="*/ 79 w 82"/>
                    <a:gd name="T115" fmla="*/ 38 h 71"/>
                    <a:gd name="T116" fmla="*/ 80 w 82"/>
                    <a:gd name="T117" fmla="*/ 32 h 71"/>
                    <a:gd name="T118" fmla="*/ 82 w 82"/>
                    <a:gd name="T119" fmla="*/ 24 h 71"/>
                    <a:gd name="T120" fmla="*/ 82 w 82"/>
                    <a:gd name="T121" fmla="*/ 15 h 71"/>
                    <a:gd name="T122" fmla="*/ 80 w 82"/>
                    <a:gd name="T123" fmla="*/ 4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82" h="71">
                      <a:moveTo>
                        <a:pt x="80" y="4"/>
                      </a:moveTo>
                      <a:lnTo>
                        <a:pt x="77" y="2"/>
                      </a:lnTo>
                      <a:lnTo>
                        <a:pt x="73" y="0"/>
                      </a:lnTo>
                      <a:lnTo>
                        <a:pt x="70" y="3"/>
                      </a:lnTo>
                      <a:lnTo>
                        <a:pt x="66" y="4"/>
                      </a:lnTo>
                      <a:lnTo>
                        <a:pt x="62" y="7"/>
                      </a:lnTo>
                      <a:lnTo>
                        <a:pt x="60" y="7"/>
                      </a:lnTo>
                      <a:lnTo>
                        <a:pt x="56" y="7"/>
                      </a:lnTo>
                      <a:lnTo>
                        <a:pt x="53" y="10"/>
                      </a:lnTo>
                      <a:lnTo>
                        <a:pt x="51" y="13"/>
                      </a:lnTo>
                      <a:lnTo>
                        <a:pt x="51" y="19"/>
                      </a:lnTo>
                      <a:lnTo>
                        <a:pt x="51" y="21"/>
                      </a:lnTo>
                      <a:lnTo>
                        <a:pt x="48" y="19"/>
                      </a:lnTo>
                      <a:lnTo>
                        <a:pt x="45" y="17"/>
                      </a:lnTo>
                      <a:lnTo>
                        <a:pt x="44" y="16"/>
                      </a:lnTo>
                      <a:lnTo>
                        <a:pt x="40" y="19"/>
                      </a:lnTo>
                      <a:lnTo>
                        <a:pt x="37" y="21"/>
                      </a:lnTo>
                      <a:lnTo>
                        <a:pt x="36" y="26"/>
                      </a:lnTo>
                      <a:lnTo>
                        <a:pt x="36" y="28"/>
                      </a:lnTo>
                      <a:lnTo>
                        <a:pt x="35" y="25"/>
                      </a:lnTo>
                      <a:lnTo>
                        <a:pt x="32" y="24"/>
                      </a:lnTo>
                      <a:lnTo>
                        <a:pt x="30" y="25"/>
                      </a:lnTo>
                      <a:lnTo>
                        <a:pt x="27" y="28"/>
                      </a:lnTo>
                      <a:lnTo>
                        <a:pt x="24" y="29"/>
                      </a:lnTo>
                      <a:lnTo>
                        <a:pt x="24" y="33"/>
                      </a:lnTo>
                      <a:lnTo>
                        <a:pt x="23" y="29"/>
                      </a:lnTo>
                      <a:lnTo>
                        <a:pt x="23" y="25"/>
                      </a:lnTo>
                      <a:lnTo>
                        <a:pt x="21" y="23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15" y="23"/>
                      </a:lnTo>
                      <a:lnTo>
                        <a:pt x="13" y="25"/>
                      </a:lnTo>
                      <a:lnTo>
                        <a:pt x="11" y="28"/>
                      </a:lnTo>
                      <a:lnTo>
                        <a:pt x="9" y="32"/>
                      </a:lnTo>
                      <a:lnTo>
                        <a:pt x="8" y="36"/>
                      </a:lnTo>
                      <a:lnTo>
                        <a:pt x="4" y="42"/>
                      </a:lnTo>
                      <a:lnTo>
                        <a:pt x="1" y="50"/>
                      </a:lnTo>
                      <a:lnTo>
                        <a:pt x="0" y="56"/>
                      </a:lnTo>
                      <a:lnTo>
                        <a:pt x="0" y="62"/>
                      </a:lnTo>
                      <a:lnTo>
                        <a:pt x="1" y="67"/>
                      </a:lnTo>
                      <a:lnTo>
                        <a:pt x="5" y="71"/>
                      </a:lnTo>
                      <a:lnTo>
                        <a:pt x="10" y="69"/>
                      </a:lnTo>
                      <a:lnTo>
                        <a:pt x="17" y="68"/>
                      </a:lnTo>
                      <a:lnTo>
                        <a:pt x="22" y="68"/>
                      </a:lnTo>
                      <a:lnTo>
                        <a:pt x="30" y="69"/>
                      </a:lnTo>
                      <a:lnTo>
                        <a:pt x="39" y="68"/>
                      </a:lnTo>
                      <a:lnTo>
                        <a:pt x="47" y="67"/>
                      </a:lnTo>
                      <a:lnTo>
                        <a:pt x="52" y="66"/>
                      </a:lnTo>
                      <a:lnTo>
                        <a:pt x="60" y="67"/>
                      </a:lnTo>
                      <a:lnTo>
                        <a:pt x="65" y="68"/>
                      </a:lnTo>
                      <a:lnTo>
                        <a:pt x="73" y="68"/>
                      </a:lnTo>
                      <a:lnTo>
                        <a:pt x="77" y="68"/>
                      </a:lnTo>
                      <a:lnTo>
                        <a:pt x="79" y="66"/>
                      </a:lnTo>
                      <a:lnTo>
                        <a:pt x="80" y="63"/>
                      </a:lnTo>
                      <a:lnTo>
                        <a:pt x="80" y="56"/>
                      </a:lnTo>
                      <a:lnTo>
                        <a:pt x="78" y="50"/>
                      </a:lnTo>
                      <a:lnTo>
                        <a:pt x="79" y="43"/>
                      </a:lnTo>
                      <a:lnTo>
                        <a:pt x="79" y="38"/>
                      </a:lnTo>
                      <a:lnTo>
                        <a:pt x="80" y="32"/>
                      </a:lnTo>
                      <a:lnTo>
                        <a:pt x="82" y="24"/>
                      </a:lnTo>
                      <a:lnTo>
                        <a:pt x="82" y="15"/>
                      </a:lnTo>
                      <a:lnTo>
                        <a:pt x="80" y="4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084" name="Freeform 1028">
                  <a:extLst>
                    <a:ext uri="{FF2B5EF4-FFF2-40B4-BE49-F238E27FC236}">
                      <a16:creationId xmlns:a16="http://schemas.microsoft.com/office/drawing/2014/main" id="{749B7F72-A531-4540-A7B2-CB0B5C4C72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94" y="2312"/>
                  <a:ext cx="27" cy="24"/>
                </a:xfrm>
                <a:custGeom>
                  <a:avLst/>
                  <a:gdLst>
                    <a:gd name="T0" fmla="*/ 2 w 81"/>
                    <a:gd name="T1" fmla="*/ 4 h 71"/>
                    <a:gd name="T2" fmla="*/ 4 w 81"/>
                    <a:gd name="T3" fmla="*/ 2 h 71"/>
                    <a:gd name="T4" fmla="*/ 8 w 81"/>
                    <a:gd name="T5" fmla="*/ 0 h 71"/>
                    <a:gd name="T6" fmla="*/ 12 w 81"/>
                    <a:gd name="T7" fmla="*/ 2 h 71"/>
                    <a:gd name="T8" fmla="*/ 16 w 81"/>
                    <a:gd name="T9" fmla="*/ 4 h 71"/>
                    <a:gd name="T10" fmla="*/ 18 w 81"/>
                    <a:gd name="T11" fmla="*/ 7 h 71"/>
                    <a:gd name="T12" fmla="*/ 22 w 81"/>
                    <a:gd name="T13" fmla="*/ 7 h 71"/>
                    <a:gd name="T14" fmla="*/ 26 w 81"/>
                    <a:gd name="T15" fmla="*/ 7 h 71"/>
                    <a:gd name="T16" fmla="*/ 29 w 81"/>
                    <a:gd name="T17" fmla="*/ 10 h 71"/>
                    <a:gd name="T18" fmla="*/ 30 w 81"/>
                    <a:gd name="T19" fmla="*/ 13 h 71"/>
                    <a:gd name="T20" fmla="*/ 30 w 81"/>
                    <a:gd name="T21" fmla="*/ 19 h 71"/>
                    <a:gd name="T22" fmla="*/ 31 w 81"/>
                    <a:gd name="T23" fmla="*/ 21 h 71"/>
                    <a:gd name="T24" fmla="*/ 34 w 81"/>
                    <a:gd name="T25" fmla="*/ 19 h 71"/>
                    <a:gd name="T26" fmla="*/ 37 w 81"/>
                    <a:gd name="T27" fmla="*/ 16 h 71"/>
                    <a:gd name="T28" fmla="*/ 38 w 81"/>
                    <a:gd name="T29" fmla="*/ 16 h 71"/>
                    <a:gd name="T30" fmla="*/ 42 w 81"/>
                    <a:gd name="T31" fmla="*/ 19 h 71"/>
                    <a:gd name="T32" fmla="*/ 44 w 81"/>
                    <a:gd name="T33" fmla="*/ 21 h 71"/>
                    <a:gd name="T34" fmla="*/ 44 w 81"/>
                    <a:gd name="T35" fmla="*/ 26 h 71"/>
                    <a:gd name="T36" fmla="*/ 44 w 81"/>
                    <a:gd name="T37" fmla="*/ 28 h 71"/>
                    <a:gd name="T38" fmla="*/ 47 w 81"/>
                    <a:gd name="T39" fmla="*/ 25 h 71"/>
                    <a:gd name="T40" fmla="*/ 48 w 81"/>
                    <a:gd name="T41" fmla="*/ 24 h 71"/>
                    <a:gd name="T42" fmla="*/ 51 w 81"/>
                    <a:gd name="T43" fmla="*/ 25 h 71"/>
                    <a:gd name="T44" fmla="*/ 54 w 81"/>
                    <a:gd name="T45" fmla="*/ 28 h 71"/>
                    <a:gd name="T46" fmla="*/ 56 w 81"/>
                    <a:gd name="T47" fmla="*/ 29 h 71"/>
                    <a:gd name="T48" fmla="*/ 58 w 81"/>
                    <a:gd name="T49" fmla="*/ 33 h 71"/>
                    <a:gd name="T50" fmla="*/ 59 w 81"/>
                    <a:gd name="T51" fmla="*/ 29 h 71"/>
                    <a:gd name="T52" fmla="*/ 59 w 81"/>
                    <a:gd name="T53" fmla="*/ 25 h 71"/>
                    <a:gd name="T54" fmla="*/ 60 w 81"/>
                    <a:gd name="T55" fmla="*/ 23 h 71"/>
                    <a:gd name="T56" fmla="*/ 63 w 81"/>
                    <a:gd name="T57" fmla="*/ 24 h 71"/>
                    <a:gd name="T58" fmla="*/ 64 w 81"/>
                    <a:gd name="T59" fmla="*/ 23 h 71"/>
                    <a:gd name="T60" fmla="*/ 65 w 81"/>
                    <a:gd name="T61" fmla="*/ 23 h 71"/>
                    <a:gd name="T62" fmla="*/ 68 w 81"/>
                    <a:gd name="T63" fmla="*/ 25 h 71"/>
                    <a:gd name="T64" fmla="*/ 71 w 81"/>
                    <a:gd name="T65" fmla="*/ 28 h 71"/>
                    <a:gd name="T66" fmla="*/ 72 w 81"/>
                    <a:gd name="T67" fmla="*/ 30 h 71"/>
                    <a:gd name="T68" fmla="*/ 74 w 81"/>
                    <a:gd name="T69" fmla="*/ 36 h 71"/>
                    <a:gd name="T70" fmla="*/ 78 w 81"/>
                    <a:gd name="T71" fmla="*/ 42 h 71"/>
                    <a:gd name="T72" fmla="*/ 81 w 81"/>
                    <a:gd name="T73" fmla="*/ 50 h 71"/>
                    <a:gd name="T74" fmla="*/ 81 w 81"/>
                    <a:gd name="T75" fmla="*/ 56 h 71"/>
                    <a:gd name="T76" fmla="*/ 81 w 81"/>
                    <a:gd name="T77" fmla="*/ 62 h 71"/>
                    <a:gd name="T78" fmla="*/ 81 w 81"/>
                    <a:gd name="T79" fmla="*/ 67 h 71"/>
                    <a:gd name="T80" fmla="*/ 77 w 81"/>
                    <a:gd name="T81" fmla="*/ 71 h 71"/>
                    <a:gd name="T82" fmla="*/ 72 w 81"/>
                    <a:gd name="T83" fmla="*/ 69 h 71"/>
                    <a:gd name="T84" fmla="*/ 65 w 81"/>
                    <a:gd name="T85" fmla="*/ 68 h 71"/>
                    <a:gd name="T86" fmla="*/ 59 w 81"/>
                    <a:gd name="T87" fmla="*/ 68 h 71"/>
                    <a:gd name="T88" fmla="*/ 51 w 81"/>
                    <a:gd name="T89" fmla="*/ 69 h 71"/>
                    <a:gd name="T90" fmla="*/ 43 w 81"/>
                    <a:gd name="T91" fmla="*/ 68 h 71"/>
                    <a:gd name="T92" fmla="*/ 35 w 81"/>
                    <a:gd name="T93" fmla="*/ 67 h 71"/>
                    <a:gd name="T94" fmla="*/ 30 w 81"/>
                    <a:gd name="T95" fmla="*/ 66 h 71"/>
                    <a:gd name="T96" fmla="*/ 22 w 81"/>
                    <a:gd name="T97" fmla="*/ 67 h 71"/>
                    <a:gd name="T98" fmla="*/ 17 w 81"/>
                    <a:gd name="T99" fmla="*/ 68 h 71"/>
                    <a:gd name="T100" fmla="*/ 9 w 81"/>
                    <a:gd name="T101" fmla="*/ 68 h 71"/>
                    <a:gd name="T102" fmla="*/ 5 w 81"/>
                    <a:gd name="T103" fmla="*/ 68 h 71"/>
                    <a:gd name="T104" fmla="*/ 3 w 81"/>
                    <a:gd name="T105" fmla="*/ 66 h 71"/>
                    <a:gd name="T106" fmla="*/ 0 w 81"/>
                    <a:gd name="T107" fmla="*/ 63 h 71"/>
                    <a:gd name="T108" fmla="*/ 2 w 81"/>
                    <a:gd name="T109" fmla="*/ 55 h 71"/>
                    <a:gd name="T110" fmla="*/ 3 w 81"/>
                    <a:gd name="T111" fmla="*/ 50 h 71"/>
                    <a:gd name="T112" fmla="*/ 3 w 81"/>
                    <a:gd name="T113" fmla="*/ 42 h 71"/>
                    <a:gd name="T114" fmla="*/ 2 w 81"/>
                    <a:gd name="T115" fmla="*/ 38 h 71"/>
                    <a:gd name="T116" fmla="*/ 0 w 81"/>
                    <a:gd name="T117" fmla="*/ 30 h 71"/>
                    <a:gd name="T118" fmla="*/ 0 w 81"/>
                    <a:gd name="T119" fmla="*/ 23 h 71"/>
                    <a:gd name="T120" fmla="*/ 0 w 81"/>
                    <a:gd name="T121" fmla="*/ 15 h 71"/>
                    <a:gd name="T122" fmla="*/ 2 w 81"/>
                    <a:gd name="T123" fmla="*/ 4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81" h="71">
                      <a:moveTo>
                        <a:pt x="2" y="4"/>
                      </a:moveTo>
                      <a:lnTo>
                        <a:pt x="4" y="2"/>
                      </a:lnTo>
                      <a:lnTo>
                        <a:pt x="8" y="0"/>
                      </a:lnTo>
                      <a:lnTo>
                        <a:pt x="12" y="2"/>
                      </a:lnTo>
                      <a:lnTo>
                        <a:pt x="16" y="4"/>
                      </a:lnTo>
                      <a:lnTo>
                        <a:pt x="18" y="7"/>
                      </a:lnTo>
                      <a:lnTo>
                        <a:pt x="22" y="7"/>
                      </a:lnTo>
                      <a:lnTo>
                        <a:pt x="26" y="7"/>
                      </a:lnTo>
                      <a:lnTo>
                        <a:pt x="29" y="10"/>
                      </a:lnTo>
                      <a:lnTo>
                        <a:pt x="30" y="13"/>
                      </a:lnTo>
                      <a:lnTo>
                        <a:pt x="30" y="19"/>
                      </a:lnTo>
                      <a:lnTo>
                        <a:pt x="31" y="21"/>
                      </a:lnTo>
                      <a:lnTo>
                        <a:pt x="34" y="19"/>
                      </a:lnTo>
                      <a:lnTo>
                        <a:pt x="37" y="16"/>
                      </a:lnTo>
                      <a:lnTo>
                        <a:pt x="38" y="16"/>
                      </a:lnTo>
                      <a:lnTo>
                        <a:pt x="42" y="19"/>
                      </a:lnTo>
                      <a:lnTo>
                        <a:pt x="44" y="21"/>
                      </a:lnTo>
                      <a:lnTo>
                        <a:pt x="44" y="26"/>
                      </a:lnTo>
                      <a:lnTo>
                        <a:pt x="44" y="28"/>
                      </a:lnTo>
                      <a:lnTo>
                        <a:pt x="47" y="25"/>
                      </a:lnTo>
                      <a:lnTo>
                        <a:pt x="48" y="24"/>
                      </a:lnTo>
                      <a:lnTo>
                        <a:pt x="51" y="25"/>
                      </a:lnTo>
                      <a:lnTo>
                        <a:pt x="54" y="28"/>
                      </a:lnTo>
                      <a:lnTo>
                        <a:pt x="56" y="29"/>
                      </a:lnTo>
                      <a:lnTo>
                        <a:pt x="58" y="33"/>
                      </a:lnTo>
                      <a:lnTo>
                        <a:pt x="59" y="29"/>
                      </a:lnTo>
                      <a:lnTo>
                        <a:pt x="59" y="25"/>
                      </a:lnTo>
                      <a:lnTo>
                        <a:pt x="60" y="23"/>
                      </a:lnTo>
                      <a:lnTo>
                        <a:pt x="63" y="24"/>
                      </a:lnTo>
                      <a:lnTo>
                        <a:pt x="64" y="23"/>
                      </a:lnTo>
                      <a:lnTo>
                        <a:pt x="65" y="23"/>
                      </a:lnTo>
                      <a:lnTo>
                        <a:pt x="68" y="25"/>
                      </a:lnTo>
                      <a:lnTo>
                        <a:pt x="71" y="28"/>
                      </a:lnTo>
                      <a:lnTo>
                        <a:pt x="72" y="30"/>
                      </a:lnTo>
                      <a:lnTo>
                        <a:pt x="74" y="36"/>
                      </a:lnTo>
                      <a:lnTo>
                        <a:pt x="78" y="42"/>
                      </a:lnTo>
                      <a:lnTo>
                        <a:pt x="81" y="50"/>
                      </a:lnTo>
                      <a:lnTo>
                        <a:pt x="81" y="56"/>
                      </a:lnTo>
                      <a:lnTo>
                        <a:pt x="81" y="62"/>
                      </a:lnTo>
                      <a:lnTo>
                        <a:pt x="81" y="67"/>
                      </a:lnTo>
                      <a:lnTo>
                        <a:pt x="77" y="71"/>
                      </a:lnTo>
                      <a:lnTo>
                        <a:pt x="72" y="69"/>
                      </a:lnTo>
                      <a:lnTo>
                        <a:pt x="65" y="68"/>
                      </a:lnTo>
                      <a:lnTo>
                        <a:pt x="59" y="68"/>
                      </a:lnTo>
                      <a:lnTo>
                        <a:pt x="51" y="69"/>
                      </a:lnTo>
                      <a:lnTo>
                        <a:pt x="43" y="68"/>
                      </a:lnTo>
                      <a:lnTo>
                        <a:pt x="35" y="67"/>
                      </a:lnTo>
                      <a:lnTo>
                        <a:pt x="30" y="66"/>
                      </a:lnTo>
                      <a:lnTo>
                        <a:pt x="22" y="67"/>
                      </a:lnTo>
                      <a:lnTo>
                        <a:pt x="17" y="68"/>
                      </a:lnTo>
                      <a:lnTo>
                        <a:pt x="9" y="68"/>
                      </a:lnTo>
                      <a:lnTo>
                        <a:pt x="5" y="68"/>
                      </a:lnTo>
                      <a:lnTo>
                        <a:pt x="3" y="66"/>
                      </a:lnTo>
                      <a:lnTo>
                        <a:pt x="0" y="63"/>
                      </a:lnTo>
                      <a:lnTo>
                        <a:pt x="2" y="55"/>
                      </a:lnTo>
                      <a:lnTo>
                        <a:pt x="3" y="50"/>
                      </a:lnTo>
                      <a:lnTo>
                        <a:pt x="3" y="42"/>
                      </a:lnTo>
                      <a:lnTo>
                        <a:pt x="2" y="38"/>
                      </a:lnTo>
                      <a:lnTo>
                        <a:pt x="0" y="30"/>
                      </a:lnTo>
                      <a:lnTo>
                        <a:pt x="0" y="23"/>
                      </a:lnTo>
                      <a:lnTo>
                        <a:pt x="0" y="15"/>
                      </a:lnTo>
                      <a:lnTo>
                        <a:pt x="2" y="4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  <p:grpSp>
          <p:nvGrpSpPr>
            <p:cNvPr id="814085" name="Group 1029">
              <a:extLst>
                <a:ext uri="{FF2B5EF4-FFF2-40B4-BE49-F238E27FC236}">
                  <a16:creationId xmlns:a16="http://schemas.microsoft.com/office/drawing/2014/main" id="{A7500632-A8FE-4B67-A3B8-BE53D0FC9E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24" y="2318"/>
              <a:ext cx="418" cy="88"/>
              <a:chOff x="5124" y="2318"/>
              <a:chExt cx="418" cy="88"/>
            </a:xfrm>
          </p:grpSpPr>
          <p:sp>
            <p:nvSpPr>
              <p:cNvPr id="814086" name="Freeform 1030">
                <a:extLst>
                  <a:ext uri="{FF2B5EF4-FFF2-40B4-BE49-F238E27FC236}">
                    <a16:creationId xmlns:a16="http://schemas.microsoft.com/office/drawing/2014/main" id="{BE2E7E5B-71AA-40C0-9D97-46BA9C6368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9" y="2318"/>
                <a:ext cx="323" cy="88"/>
              </a:xfrm>
              <a:custGeom>
                <a:avLst/>
                <a:gdLst>
                  <a:gd name="T0" fmla="*/ 0 w 970"/>
                  <a:gd name="T1" fmla="*/ 108 h 265"/>
                  <a:gd name="T2" fmla="*/ 459 w 970"/>
                  <a:gd name="T3" fmla="*/ 63 h 265"/>
                  <a:gd name="T4" fmla="*/ 406 w 970"/>
                  <a:gd name="T5" fmla="*/ 26 h 265"/>
                  <a:gd name="T6" fmla="*/ 717 w 970"/>
                  <a:gd name="T7" fmla="*/ 0 h 265"/>
                  <a:gd name="T8" fmla="*/ 970 w 970"/>
                  <a:gd name="T9" fmla="*/ 164 h 265"/>
                  <a:gd name="T10" fmla="*/ 970 w 970"/>
                  <a:gd name="T11" fmla="*/ 265 h 265"/>
                  <a:gd name="T12" fmla="*/ 720 w 970"/>
                  <a:gd name="T13" fmla="*/ 265 h 265"/>
                  <a:gd name="T14" fmla="*/ 507 w 970"/>
                  <a:gd name="T15" fmla="*/ 102 h 265"/>
                  <a:gd name="T16" fmla="*/ 105 w 970"/>
                  <a:gd name="T17" fmla="*/ 143 h 265"/>
                  <a:gd name="T18" fmla="*/ 0 w 970"/>
                  <a:gd name="T19" fmla="*/ 108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70" h="265">
                    <a:moveTo>
                      <a:pt x="0" y="108"/>
                    </a:moveTo>
                    <a:lnTo>
                      <a:pt x="459" y="63"/>
                    </a:lnTo>
                    <a:lnTo>
                      <a:pt x="406" y="26"/>
                    </a:lnTo>
                    <a:lnTo>
                      <a:pt x="717" y="0"/>
                    </a:lnTo>
                    <a:lnTo>
                      <a:pt x="970" y="164"/>
                    </a:lnTo>
                    <a:lnTo>
                      <a:pt x="970" y="265"/>
                    </a:lnTo>
                    <a:lnTo>
                      <a:pt x="720" y="265"/>
                    </a:lnTo>
                    <a:lnTo>
                      <a:pt x="507" y="102"/>
                    </a:lnTo>
                    <a:lnTo>
                      <a:pt x="105" y="143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4087" name="Freeform 1031">
                <a:extLst>
                  <a:ext uri="{FF2B5EF4-FFF2-40B4-BE49-F238E27FC236}">
                    <a16:creationId xmlns:a16="http://schemas.microsoft.com/office/drawing/2014/main" id="{8051F9D3-FFC3-4AF0-B268-942F9863E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" y="2319"/>
                <a:ext cx="93" cy="36"/>
              </a:xfrm>
              <a:custGeom>
                <a:avLst/>
                <a:gdLst>
                  <a:gd name="T0" fmla="*/ 0 w 280"/>
                  <a:gd name="T1" fmla="*/ 0 h 106"/>
                  <a:gd name="T2" fmla="*/ 280 w 280"/>
                  <a:gd name="T3" fmla="*/ 106 h 106"/>
                  <a:gd name="T4" fmla="*/ 280 w 280"/>
                  <a:gd name="T5" fmla="*/ 89 h 106"/>
                  <a:gd name="T6" fmla="*/ 144 w 280"/>
                  <a:gd name="T7" fmla="*/ 30 h 106"/>
                  <a:gd name="T8" fmla="*/ 0 w 280"/>
                  <a:gd name="T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0" h="106">
                    <a:moveTo>
                      <a:pt x="0" y="0"/>
                    </a:moveTo>
                    <a:lnTo>
                      <a:pt x="280" y="106"/>
                    </a:lnTo>
                    <a:lnTo>
                      <a:pt x="280" y="89"/>
                    </a:lnTo>
                    <a:lnTo>
                      <a:pt x="144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4088" name="Freeform 1032">
                <a:extLst>
                  <a:ext uri="{FF2B5EF4-FFF2-40B4-BE49-F238E27FC236}">
                    <a16:creationId xmlns:a16="http://schemas.microsoft.com/office/drawing/2014/main" id="{AD30A862-8F14-4F42-9F04-03BD6EBF6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4" y="2318"/>
                <a:ext cx="141" cy="36"/>
              </a:xfrm>
              <a:custGeom>
                <a:avLst/>
                <a:gdLst>
                  <a:gd name="T0" fmla="*/ 0 w 424"/>
                  <a:gd name="T1" fmla="*/ 0 h 108"/>
                  <a:gd name="T2" fmla="*/ 338 w 424"/>
                  <a:gd name="T3" fmla="*/ 54 h 108"/>
                  <a:gd name="T4" fmla="*/ 358 w 424"/>
                  <a:gd name="T5" fmla="*/ 59 h 108"/>
                  <a:gd name="T6" fmla="*/ 358 w 424"/>
                  <a:gd name="T7" fmla="*/ 65 h 108"/>
                  <a:gd name="T8" fmla="*/ 389 w 424"/>
                  <a:gd name="T9" fmla="*/ 69 h 108"/>
                  <a:gd name="T10" fmla="*/ 389 w 424"/>
                  <a:gd name="T11" fmla="*/ 77 h 108"/>
                  <a:gd name="T12" fmla="*/ 424 w 424"/>
                  <a:gd name="T13" fmla="*/ 84 h 108"/>
                  <a:gd name="T14" fmla="*/ 424 w 424"/>
                  <a:gd name="T15" fmla="*/ 94 h 108"/>
                  <a:gd name="T16" fmla="*/ 290 w 424"/>
                  <a:gd name="T17" fmla="*/ 108 h 108"/>
                  <a:gd name="T18" fmla="*/ 290 w 424"/>
                  <a:gd name="T19" fmla="*/ 101 h 108"/>
                  <a:gd name="T20" fmla="*/ 247 w 424"/>
                  <a:gd name="T21" fmla="*/ 93 h 108"/>
                  <a:gd name="T22" fmla="*/ 247 w 424"/>
                  <a:gd name="T23" fmla="*/ 84 h 108"/>
                  <a:gd name="T24" fmla="*/ 205 w 424"/>
                  <a:gd name="T25" fmla="*/ 76 h 108"/>
                  <a:gd name="T26" fmla="*/ 205 w 424"/>
                  <a:gd name="T27" fmla="*/ 71 h 108"/>
                  <a:gd name="T28" fmla="*/ 0 w 424"/>
                  <a:gd name="T29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4" h="108">
                    <a:moveTo>
                      <a:pt x="0" y="0"/>
                    </a:moveTo>
                    <a:lnTo>
                      <a:pt x="338" y="54"/>
                    </a:lnTo>
                    <a:lnTo>
                      <a:pt x="358" y="59"/>
                    </a:lnTo>
                    <a:lnTo>
                      <a:pt x="358" y="65"/>
                    </a:lnTo>
                    <a:lnTo>
                      <a:pt x="389" y="69"/>
                    </a:lnTo>
                    <a:lnTo>
                      <a:pt x="389" y="77"/>
                    </a:lnTo>
                    <a:lnTo>
                      <a:pt x="424" y="84"/>
                    </a:lnTo>
                    <a:lnTo>
                      <a:pt x="424" y="94"/>
                    </a:lnTo>
                    <a:lnTo>
                      <a:pt x="290" y="108"/>
                    </a:lnTo>
                    <a:lnTo>
                      <a:pt x="290" y="101"/>
                    </a:lnTo>
                    <a:lnTo>
                      <a:pt x="247" y="93"/>
                    </a:lnTo>
                    <a:lnTo>
                      <a:pt x="247" y="84"/>
                    </a:lnTo>
                    <a:lnTo>
                      <a:pt x="205" y="76"/>
                    </a:lnTo>
                    <a:lnTo>
                      <a:pt x="205" y="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F9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4089" name="Freeform 1033">
                <a:extLst>
                  <a:ext uri="{FF2B5EF4-FFF2-40B4-BE49-F238E27FC236}">
                    <a16:creationId xmlns:a16="http://schemas.microsoft.com/office/drawing/2014/main" id="{87E417E3-95F6-4BCD-8FB0-E0F00E9E5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2" y="2337"/>
                <a:ext cx="50" cy="7"/>
              </a:xfrm>
              <a:custGeom>
                <a:avLst/>
                <a:gdLst>
                  <a:gd name="T0" fmla="*/ 0 w 151"/>
                  <a:gd name="T1" fmla="*/ 14 h 19"/>
                  <a:gd name="T2" fmla="*/ 151 w 151"/>
                  <a:gd name="T3" fmla="*/ 0 h 19"/>
                  <a:gd name="T4" fmla="*/ 151 w 151"/>
                  <a:gd name="T5" fmla="*/ 7 h 19"/>
                  <a:gd name="T6" fmla="*/ 0 w 151"/>
                  <a:gd name="T7" fmla="*/ 19 h 19"/>
                  <a:gd name="T8" fmla="*/ 0 w 151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" h="19">
                    <a:moveTo>
                      <a:pt x="0" y="14"/>
                    </a:moveTo>
                    <a:lnTo>
                      <a:pt x="151" y="0"/>
                    </a:lnTo>
                    <a:lnTo>
                      <a:pt x="151" y="7"/>
                    </a:lnTo>
                    <a:lnTo>
                      <a:pt x="0" y="19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4090" name="Freeform 1034">
                <a:extLst>
                  <a:ext uri="{FF2B5EF4-FFF2-40B4-BE49-F238E27FC236}">
                    <a16:creationId xmlns:a16="http://schemas.microsoft.com/office/drawing/2014/main" id="{C4E6D88F-BD98-4205-BBE8-7589DE48E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6" y="2341"/>
                <a:ext cx="48" cy="8"/>
              </a:xfrm>
              <a:custGeom>
                <a:avLst/>
                <a:gdLst>
                  <a:gd name="T0" fmla="*/ 0 w 142"/>
                  <a:gd name="T1" fmla="*/ 16 h 24"/>
                  <a:gd name="T2" fmla="*/ 142 w 142"/>
                  <a:gd name="T3" fmla="*/ 0 h 24"/>
                  <a:gd name="T4" fmla="*/ 142 w 142"/>
                  <a:gd name="T5" fmla="*/ 8 h 24"/>
                  <a:gd name="T6" fmla="*/ 0 w 142"/>
                  <a:gd name="T7" fmla="*/ 24 h 24"/>
                  <a:gd name="T8" fmla="*/ 0 w 142"/>
                  <a:gd name="T9" fmla="*/ 1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2" h="24">
                    <a:moveTo>
                      <a:pt x="0" y="16"/>
                    </a:moveTo>
                    <a:lnTo>
                      <a:pt x="142" y="0"/>
                    </a:lnTo>
                    <a:lnTo>
                      <a:pt x="142" y="8"/>
                    </a:lnTo>
                    <a:lnTo>
                      <a:pt x="0" y="24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814091" name="Freeform 1035">
                <a:extLst>
                  <a:ext uri="{FF2B5EF4-FFF2-40B4-BE49-F238E27FC236}">
                    <a16:creationId xmlns:a16="http://schemas.microsoft.com/office/drawing/2014/main" id="{2E80D1B5-FE5F-4F61-8CAC-923C70F10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0" y="2346"/>
                <a:ext cx="45" cy="9"/>
              </a:xfrm>
              <a:custGeom>
                <a:avLst/>
                <a:gdLst>
                  <a:gd name="T0" fmla="*/ 0 w 134"/>
                  <a:gd name="T1" fmla="*/ 15 h 26"/>
                  <a:gd name="T2" fmla="*/ 134 w 134"/>
                  <a:gd name="T3" fmla="*/ 0 h 26"/>
                  <a:gd name="T4" fmla="*/ 134 w 134"/>
                  <a:gd name="T5" fmla="*/ 10 h 26"/>
                  <a:gd name="T6" fmla="*/ 0 w 134"/>
                  <a:gd name="T7" fmla="*/ 26 h 26"/>
                  <a:gd name="T8" fmla="*/ 0 w 134"/>
                  <a:gd name="T9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4" h="26">
                    <a:moveTo>
                      <a:pt x="0" y="15"/>
                    </a:moveTo>
                    <a:lnTo>
                      <a:pt x="134" y="0"/>
                    </a:lnTo>
                    <a:lnTo>
                      <a:pt x="134" y="10"/>
                    </a:lnTo>
                    <a:lnTo>
                      <a:pt x="0" y="2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AU"/>
              </a:p>
            </p:txBody>
          </p:sp>
        </p:grpSp>
      </p:grpSp>
      <p:grpSp>
        <p:nvGrpSpPr>
          <p:cNvPr id="814092" name="Group 1036">
            <a:extLst>
              <a:ext uri="{FF2B5EF4-FFF2-40B4-BE49-F238E27FC236}">
                <a16:creationId xmlns:a16="http://schemas.microsoft.com/office/drawing/2014/main" id="{D25B701D-9A85-479C-9A04-9A337BF83146}"/>
              </a:ext>
            </a:extLst>
          </p:cNvPr>
          <p:cNvGrpSpPr>
            <a:grpSpLocks/>
          </p:cNvGrpSpPr>
          <p:nvPr/>
        </p:nvGrpSpPr>
        <p:grpSpPr bwMode="auto">
          <a:xfrm>
            <a:off x="8102600" y="2032000"/>
            <a:ext cx="742950" cy="404813"/>
            <a:chOff x="5104" y="1280"/>
            <a:chExt cx="468" cy="255"/>
          </a:xfrm>
        </p:grpSpPr>
        <p:sp>
          <p:nvSpPr>
            <p:cNvPr id="814093" name="Line 1037">
              <a:extLst>
                <a:ext uri="{FF2B5EF4-FFF2-40B4-BE49-F238E27FC236}">
                  <a16:creationId xmlns:a16="http://schemas.microsoft.com/office/drawing/2014/main" id="{603BC2F6-D392-4F98-AD5A-FA75EA70A5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5" y="1280"/>
              <a:ext cx="1" cy="27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094" name="Freeform 1038">
              <a:extLst>
                <a:ext uri="{FF2B5EF4-FFF2-40B4-BE49-F238E27FC236}">
                  <a16:creationId xmlns:a16="http://schemas.microsoft.com/office/drawing/2014/main" id="{5A48F7CB-B2D7-4685-BEE8-88F1ADBDD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1432"/>
              <a:ext cx="306" cy="97"/>
            </a:xfrm>
            <a:custGeom>
              <a:avLst/>
              <a:gdLst>
                <a:gd name="T0" fmla="*/ 7 w 917"/>
                <a:gd name="T1" fmla="*/ 214 h 291"/>
                <a:gd name="T2" fmla="*/ 7 w 917"/>
                <a:gd name="T3" fmla="*/ 0 h 291"/>
                <a:gd name="T4" fmla="*/ 76 w 917"/>
                <a:gd name="T5" fmla="*/ 0 h 291"/>
                <a:gd name="T6" fmla="*/ 76 w 917"/>
                <a:gd name="T7" fmla="*/ 166 h 291"/>
                <a:gd name="T8" fmla="*/ 76 w 917"/>
                <a:gd name="T9" fmla="*/ 260 h 291"/>
                <a:gd name="T10" fmla="*/ 565 w 917"/>
                <a:gd name="T11" fmla="*/ 260 h 291"/>
                <a:gd name="T12" fmla="*/ 526 w 917"/>
                <a:gd name="T13" fmla="*/ 147 h 291"/>
                <a:gd name="T14" fmla="*/ 526 w 917"/>
                <a:gd name="T15" fmla="*/ 30 h 291"/>
                <a:gd name="T16" fmla="*/ 565 w 917"/>
                <a:gd name="T17" fmla="*/ 30 h 291"/>
                <a:gd name="T18" fmla="*/ 590 w 917"/>
                <a:gd name="T19" fmla="*/ 166 h 291"/>
                <a:gd name="T20" fmla="*/ 701 w 917"/>
                <a:gd name="T21" fmla="*/ 214 h 291"/>
                <a:gd name="T22" fmla="*/ 701 w 917"/>
                <a:gd name="T23" fmla="*/ 21 h 291"/>
                <a:gd name="T24" fmla="*/ 794 w 917"/>
                <a:gd name="T25" fmla="*/ 21 h 291"/>
                <a:gd name="T26" fmla="*/ 794 w 917"/>
                <a:gd name="T27" fmla="*/ 247 h 291"/>
                <a:gd name="T28" fmla="*/ 845 w 917"/>
                <a:gd name="T29" fmla="*/ 247 h 291"/>
                <a:gd name="T30" fmla="*/ 845 w 917"/>
                <a:gd name="T31" fmla="*/ 100 h 291"/>
                <a:gd name="T32" fmla="*/ 917 w 917"/>
                <a:gd name="T33" fmla="*/ 100 h 291"/>
                <a:gd name="T34" fmla="*/ 917 w 917"/>
                <a:gd name="T35" fmla="*/ 291 h 291"/>
                <a:gd name="T36" fmla="*/ 0 w 917"/>
                <a:gd name="T37" fmla="*/ 291 h 291"/>
                <a:gd name="T38" fmla="*/ 7 w 917"/>
                <a:gd name="T39" fmla="*/ 214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17" h="291">
                  <a:moveTo>
                    <a:pt x="7" y="214"/>
                  </a:moveTo>
                  <a:lnTo>
                    <a:pt x="7" y="0"/>
                  </a:lnTo>
                  <a:lnTo>
                    <a:pt x="76" y="0"/>
                  </a:lnTo>
                  <a:lnTo>
                    <a:pt x="76" y="166"/>
                  </a:lnTo>
                  <a:lnTo>
                    <a:pt x="76" y="260"/>
                  </a:lnTo>
                  <a:lnTo>
                    <a:pt x="565" y="260"/>
                  </a:lnTo>
                  <a:lnTo>
                    <a:pt x="526" y="147"/>
                  </a:lnTo>
                  <a:lnTo>
                    <a:pt x="526" y="30"/>
                  </a:lnTo>
                  <a:lnTo>
                    <a:pt x="565" y="30"/>
                  </a:lnTo>
                  <a:lnTo>
                    <a:pt x="590" y="166"/>
                  </a:lnTo>
                  <a:lnTo>
                    <a:pt x="701" y="214"/>
                  </a:lnTo>
                  <a:lnTo>
                    <a:pt x="701" y="21"/>
                  </a:lnTo>
                  <a:lnTo>
                    <a:pt x="794" y="21"/>
                  </a:lnTo>
                  <a:lnTo>
                    <a:pt x="794" y="247"/>
                  </a:lnTo>
                  <a:lnTo>
                    <a:pt x="845" y="247"/>
                  </a:lnTo>
                  <a:lnTo>
                    <a:pt x="845" y="100"/>
                  </a:lnTo>
                  <a:lnTo>
                    <a:pt x="917" y="100"/>
                  </a:lnTo>
                  <a:lnTo>
                    <a:pt x="917" y="291"/>
                  </a:lnTo>
                  <a:lnTo>
                    <a:pt x="0" y="291"/>
                  </a:lnTo>
                  <a:lnTo>
                    <a:pt x="7" y="214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095" name="Freeform 1039">
              <a:extLst>
                <a:ext uri="{FF2B5EF4-FFF2-40B4-BE49-F238E27FC236}">
                  <a16:creationId xmlns:a16="http://schemas.microsoft.com/office/drawing/2014/main" id="{7B06F15A-598C-40D1-83AB-917105F5D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4" y="1304"/>
              <a:ext cx="468" cy="231"/>
            </a:xfrm>
            <a:custGeom>
              <a:avLst/>
              <a:gdLst>
                <a:gd name="T0" fmla="*/ 0 w 1404"/>
                <a:gd name="T1" fmla="*/ 515 h 692"/>
                <a:gd name="T2" fmla="*/ 78 w 1404"/>
                <a:gd name="T3" fmla="*/ 368 h 692"/>
                <a:gd name="T4" fmla="*/ 136 w 1404"/>
                <a:gd name="T5" fmla="*/ 462 h 692"/>
                <a:gd name="T6" fmla="*/ 186 w 1404"/>
                <a:gd name="T7" fmla="*/ 508 h 692"/>
                <a:gd name="T8" fmla="*/ 211 w 1404"/>
                <a:gd name="T9" fmla="*/ 308 h 692"/>
                <a:gd name="T10" fmla="*/ 268 w 1404"/>
                <a:gd name="T11" fmla="*/ 311 h 692"/>
                <a:gd name="T12" fmla="*/ 322 w 1404"/>
                <a:gd name="T13" fmla="*/ 572 h 692"/>
                <a:gd name="T14" fmla="*/ 361 w 1404"/>
                <a:gd name="T15" fmla="*/ 512 h 692"/>
                <a:gd name="T16" fmla="*/ 382 w 1404"/>
                <a:gd name="T17" fmla="*/ 144 h 692"/>
                <a:gd name="T18" fmla="*/ 393 w 1404"/>
                <a:gd name="T19" fmla="*/ 98 h 692"/>
                <a:gd name="T20" fmla="*/ 409 w 1404"/>
                <a:gd name="T21" fmla="*/ 34 h 692"/>
                <a:gd name="T22" fmla="*/ 434 w 1404"/>
                <a:gd name="T23" fmla="*/ 0 h 692"/>
                <a:gd name="T24" fmla="*/ 448 w 1404"/>
                <a:gd name="T25" fmla="*/ 30 h 692"/>
                <a:gd name="T26" fmla="*/ 455 w 1404"/>
                <a:gd name="T27" fmla="*/ 91 h 692"/>
                <a:gd name="T28" fmla="*/ 478 w 1404"/>
                <a:gd name="T29" fmla="*/ 144 h 692"/>
                <a:gd name="T30" fmla="*/ 520 w 1404"/>
                <a:gd name="T31" fmla="*/ 572 h 692"/>
                <a:gd name="T32" fmla="*/ 533 w 1404"/>
                <a:gd name="T33" fmla="*/ 525 h 692"/>
                <a:gd name="T34" fmla="*/ 641 w 1404"/>
                <a:gd name="T35" fmla="*/ 278 h 692"/>
                <a:gd name="T36" fmla="*/ 719 w 1404"/>
                <a:gd name="T37" fmla="*/ 485 h 692"/>
                <a:gd name="T38" fmla="*/ 746 w 1404"/>
                <a:gd name="T39" fmla="*/ 538 h 692"/>
                <a:gd name="T40" fmla="*/ 821 w 1404"/>
                <a:gd name="T41" fmla="*/ 302 h 692"/>
                <a:gd name="T42" fmla="*/ 848 w 1404"/>
                <a:gd name="T43" fmla="*/ 545 h 692"/>
                <a:gd name="T44" fmla="*/ 930 w 1404"/>
                <a:gd name="T45" fmla="*/ 455 h 692"/>
                <a:gd name="T46" fmla="*/ 978 w 1404"/>
                <a:gd name="T47" fmla="*/ 606 h 692"/>
                <a:gd name="T48" fmla="*/ 1011 w 1404"/>
                <a:gd name="T49" fmla="*/ 268 h 692"/>
                <a:gd name="T50" fmla="*/ 1038 w 1404"/>
                <a:gd name="T51" fmla="*/ 191 h 692"/>
                <a:gd name="T52" fmla="*/ 1061 w 1404"/>
                <a:gd name="T53" fmla="*/ 268 h 692"/>
                <a:gd name="T54" fmla="*/ 1091 w 1404"/>
                <a:gd name="T55" fmla="*/ 462 h 692"/>
                <a:gd name="T56" fmla="*/ 1140 w 1404"/>
                <a:gd name="T57" fmla="*/ 217 h 692"/>
                <a:gd name="T58" fmla="*/ 1248 w 1404"/>
                <a:gd name="T59" fmla="*/ 458 h 692"/>
                <a:gd name="T60" fmla="*/ 1302 w 1404"/>
                <a:gd name="T61" fmla="*/ 281 h 692"/>
                <a:gd name="T62" fmla="*/ 1353 w 1404"/>
                <a:gd name="T63" fmla="*/ 512 h 692"/>
                <a:gd name="T64" fmla="*/ 1404 w 1404"/>
                <a:gd name="T6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04" h="692">
                  <a:moveTo>
                    <a:pt x="0" y="692"/>
                  </a:moveTo>
                  <a:lnTo>
                    <a:pt x="0" y="515"/>
                  </a:lnTo>
                  <a:lnTo>
                    <a:pt x="78" y="515"/>
                  </a:lnTo>
                  <a:lnTo>
                    <a:pt x="78" y="368"/>
                  </a:lnTo>
                  <a:lnTo>
                    <a:pt x="136" y="368"/>
                  </a:lnTo>
                  <a:lnTo>
                    <a:pt x="136" y="462"/>
                  </a:lnTo>
                  <a:lnTo>
                    <a:pt x="186" y="462"/>
                  </a:lnTo>
                  <a:lnTo>
                    <a:pt x="186" y="508"/>
                  </a:lnTo>
                  <a:lnTo>
                    <a:pt x="211" y="508"/>
                  </a:lnTo>
                  <a:lnTo>
                    <a:pt x="211" y="308"/>
                  </a:lnTo>
                  <a:lnTo>
                    <a:pt x="239" y="278"/>
                  </a:lnTo>
                  <a:lnTo>
                    <a:pt x="268" y="311"/>
                  </a:lnTo>
                  <a:lnTo>
                    <a:pt x="268" y="572"/>
                  </a:lnTo>
                  <a:lnTo>
                    <a:pt x="322" y="572"/>
                  </a:lnTo>
                  <a:lnTo>
                    <a:pt x="322" y="512"/>
                  </a:lnTo>
                  <a:lnTo>
                    <a:pt x="361" y="512"/>
                  </a:lnTo>
                  <a:lnTo>
                    <a:pt x="361" y="144"/>
                  </a:lnTo>
                  <a:lnTo>
                    <a:pt x="382" y="144"/>
                  </a:lnTo>
                  <a:lnTo>
                    <a:pt x="382" y="91"/>
                  </a:lnTo>
                  <a:lnTo>
                    <a:pt x="393" y="98"/>
                  </a:lnTo>
                  <a:lnTo>
                    <a:pt x="393" y="30"/>
                  </a:lnTo>
                  <a:lnTo>
                    <a:pt x="409" y="34"/>
                  </a:lnTo>
                  <a:lnTo>
                    <a:pt x="409" y="0"/>
                  </a:lnTo>
                  <a:lnTo>
                    <a:pt x="434" y="0"/>
                  </a:lnTo>
                  <a:lnTo>
                    <a:pt x="434" y="30"/>
                  </a:lnTo>
                  <a:lnTo>
                    <a:pt x="448" y="30"/>
                  </a:lnTo>
                  <a:lnTo>
                    <a:pt x="448" y="91"/>
                  </a:lnTo>
                  <a:lnTo>
                    <a:pt x="455" y="91"/>
                  </a:lnTo>
                  <a:lnTo>
                    <a:pt x="455" y="144"/>
                  </a:lnTo>
                  <a:lnTo>
                    <a:pt x="478" y="144"/>
                  </a:lnTo>
                  <a:lnTo>
                    <a:pt x="478" y="572"/>
                  </a:lnTo>
                  <a:lnTo>
                    <a:pt x="520" y="572"/>
                  </a:lnTo>
                  <a:lnTo>
                    <a:pt x="520" y="525"/>
                  </a:lnTo>
                  <a:lnTo>
                    <a:pt x="533" y="525"/>
                  </a:lnTo>
                  <a:lnTo>
                    <a:pt x="533" y="278"/>
                  </a:lnTo>
                  <a:lnTo>
                    <a:pt x="641" y="278"/>
                  </a:lnTo>
                  <a:lnTo>
                    <a:pt x="641" y="485"/>
                  </a:lnTo>
                  <a:lnTo>
                    <a:pt x="719" y="485"/>
                  </a:lnTo>
                  <a:lnTo>
                    <a:pt x="719" y="538"/>
                  </a:lnTo>
                  <a:lnTo>
                    <a:pt x="746" y="538"/>
                  </a:lnTo>
                  <a:lnTo>
                    <a:pt x="774" y="302"/>
                  </a:lnTo>
                  <a:lnTo>
                    <a:pt x="821" y="302"/>
                  </a:lnTo>
                  <a:lnTo>
                    <a:pt x="821" y="545"/>
                  </a:lnTo>
                  <a:lnTo>
                    <a:pt x="848" y="545"/>
                  </a:lnTo>
                  <a:lnTo>
                    <a:pt x="848" y="455"/>
                  </a:lnTo>
                  <a:lnTo>
                    <a:pt x="930" y="455"/>
                  </a:lnTo>
                  <a:lnTo>
                    <a:pt x="930" y="606"/>
                  </a:lnTo>
                  <a:lnTo>
                    <a:pt x="978" y="606"/>
                  </a:lnTo>
                  <a:lnTo>
                    <a:pt x="978" y="268"/>
                  </a:lnTo>
                  <a:lnTo>
                    <a:pt x="1011" y="268"/>
                  </a:lnTo>
                  <a:lnTo>
                    <a:pt x="1011" y="221"/>
                  </a:lnTo>
                  <a:lnTo>
                    <a:pt x="1038" y="191"/>
                  </a:lnTo>
                  <a:lnTo>
                    <a:pt x="1061" y="217"/>
                  </a:lnTo>
                  <a:lnTo>
                    <a:pt x="1061" y="268"/>
                  </a:lnTo>
                  <a:lnTo>
                    <a:pt x="1091" y="268"/>
                  </a:lnTo>
                  <a:lnTo>
                    <a:pt x="1091" y="462"/>
                  </a:lnTo>
                  <a:lnTo>
                    <a:pt x="1140" y="462"/>
                  </a:lnTo>
                  <a:lnTo>
                    <a:pt x="1140" y="217"/>
                  </a:lnTo>
                  <a:lnTo>
                    <a:pt x="1248" y="144"/>
                  </a:lnTo>
                  <a:lnTo>
                    <a:pt x="1248" y="458"/>
                  </a:lnTo>
                  <a:lnTo>
                    <a:pt x="1302" y="458"/>
                  </a:lnTo>
                  <a:lnTo>
                    <a:pt x="1302" y="281"/>
                  </a:lnTo>
                  <a:lnTo>
                    <a:pt x="1353" y="281"/>
                  </a:lnTo>
                  <a:lnTo>
                    <a:pt x="1353" y="512"/>
                  </a:lnTo>
                  <a:lnTo>
                    <a:pt x="1404" y="512"/>
                  </a:lnTo>
                  <a:lnTo>
                    <a:pt x="1404" y="692"/>
                  </a:lnTo>
                  <a:lnTo>
                    <a:pt x="0" y="69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grpSp>
          <p:nvGrpSpPr>
            <p:cNvPr id="814096" name="Group 1040">
              <a:extLst>
                <a:ext uri="{FF2B5EF4-FFF2-40B4-BE49-F238E27FC236}">
                  <a16:creationId xmlns:a16="http://schemas.microsoft.com/office/drawing/2014/main" id="{BD86B3A7-927D-4D78-9976-ACC6D526E7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29" y="1352"/>
              <a:ext cx="438" cy="156"/>
              <a:chOff x="5129" y="1352"/>
              <a:chExt cx="438" cy="156"/>
            </a:xfrm>
          </p:grpSpPr>
          <p:grpSp>
            <p:nvGrpSpPr>
              <p:cNvPr id="814097" name="Group 1041">
                <a:extLst>
                  <a:ext uri="{FF2B5EF4-FFF2-40B4-BE49-F238E27FC236}">
                    <a16:creationId xmlns:a16="http://schemas.microsoft.com/office/drawing/2014/main" id="{AD0A4DB8-F6EF-4697-81E8-A70EE16CCE5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85" y="1503"/>
                <a:ext cx="21" cy="4"/>
                <a:chOff x="5185" y="1503"/>
                <a:chExt cx="21" cy="4"/>
              </a:xfrm>
            </p:grpSpPr>
            <p:sp>
              <p:nvSpPr>
                <p:cNvPr id="814098" name="Rectangle 1042">
                  <a:extLst>
                    <a:ext uri="{FF2B5EF4-FFF2-40B4-BE49-F238E27FC236}">
                      <a16:creationId xmlns:a16="http://schemas.microsoft.com/office/drawing/2014/main" id="{ADA9C814-42C1-41C6-83E3-74D65DFB78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85" y="1503"/>
                  <a:ext cx="1" cy="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099" name="Rectangle 1043">
                  <a:extLst>
                    <a:ext uri="{FF2B5EF4-FFF2-40B4-BE49-F238E27FC236}">
                      <a16:creationId xmlns:a16="http://schemas.microsoft.com/office/drawing/2014/main" id="{792FCA4E-256F-4689-99C1-78208F6A45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89" y="1503"/>
                  <a:ext cx="3" cy="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00" name="Rectangle 1044">
                  <a:extLst>
                    <a:ext uri="{FF2B5EF4-FFF2-40B4-BE49-F238E27FC236}">
                      <a16:creationId xmlns:a16="http://schemas.microsoft.com/office/drawing/2014/main" id="{4AE27EB8-EF88-48B4-8F3F-27232B53BB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4" y="1503"/>
                  <a:ext cx="2" cy="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01" name="Rectangle 1045">
                  <a:extLst>
                    <a:ext uri="{FF2B5EF4-FFF2-40B4-BE49-F238E27FC236}">
                      <a16:creationId xmlns:a16="http://schemas.microsoft.com/office/drawing/2014/main" id="{FE6A9C9F-4660-461D-83AB-E31E828F48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9" y="1503"/>
                  <a:ext cx="2" cy="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02" name="Rectangle 1046">
                  <a:extLst>
                    <a:ext uri="{FF2B5EF4-FFF2-40B4-BE49-F238E27FC236}">
                      <a16:creationId xmlns:a16="http://schemas.microsoft.com/office/drawing/2014/main" id="{D580548B-8446-4B08-BC05-55418C2EC2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4" y="1503"/>
                  <a:ext cx="2" cy="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814103" name="Group 1047">
                <a:extLst>
                  <a:ext uri="{FF2B5EF4-FFF2-40B4-BE49-F238E27FC236}">
                    <a16:creationId xmlns:a16="http://schemas.microsoft.com/office/drawing/2014/main" id="{D1A60872-87D6-4BA5-83F7-9515445B42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17" y="1488"/>
                <a:ext cx="22" cy="3"/>
                <a:chOff x="5217" y="1488"/>
                <a:chExt cx="22" cy="3"/>
              </a:xfrm>
            </p:grpSpPr>
            <p:sp>
              <p:nvSpPr>
                <p:cNvPr id="814104" name="Rectangle 1048">
                  <a:extLst>
                    <a:ext uri="{FF2B5EF4-FFF2-40B4-BE49-F238E27FC236}">
                      <a16:creationId xmlns:a16="http://schemas.microsoft.com/office/drawing/2014/main" id="{CCC5F3F5-6AC2-4AE4-8A3E-3329A7E5AB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17" y="1488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05" name="Rectangle 1049">
                  <a:extLst>
                    <a:ext uri="{FF2B5EF4-FFF2-40B4-BE49-F238E27FC236}">
                      <a16:creationId xmlns:a16="http://schemas.microsoft.com/office/drawing/2014/main" id="{913E7071-0861-48EC-8EAE-890D1E6DD0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2" y="1488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06" name="Rectangle 1050">
                  <a:extLst>
                    <a:ext uri="{FF2B5EF4-FFF2-40B4-BE49-F238E27FC236}">
                      <a16:creationId xmlns:a16="http://schemas.microsoft.com/office/drawing/2014/main" id="{75E83005-9273-4166-8377-F5B11B97C5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27" y="1488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07" name="Rectangle 1051">
                  <a:extLst>
                    <a:ext uri="{FF2B5EF4-FFF2-40B4-BE49-F238E27FC236}">
                      <a16:creationId xmlns:a16="http://schemas.microsoft.com/office/drawing/2014/main" id="{7A884BBB-27CC-47B9-92D6-4658501F98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2" y="1488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08" name="Rectangle 1052">
                  <a:extLst>
                    <a:ext uri="{FF2B5EF4-FFF2-40B4-BE49-F238E27FC236}">
                      <a16:creationId xmlns:a16="http://schemas.microsoft.com/office/drawing/2014/main" id="{F86D0CB2-93DF-43A6-ABB9-FF2155B7FC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7" y="1488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814109" name="Group 1053">
                <a:extLst>
                  <a:ext uri="{FF2B5EF4-FFF2-40B4-BE49-F238E27FC236}">
                    <a16:creationId xmlns:a16="http://schemas.microsoft.com/office/drawing/2014/main" id="{DF84D4B2-916E-48F8-A944-47128FF01A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129" y="1424"/>
                <a:ext cx="62" cy="62"/>
                <a:chOff x="5129" y="1424"/>
                <a:chExt cx="62" cy="62"/>
              </a:xfrm>
            </p:grpSpPr>
            <p:sp>
              <p:nvSpPr>
                <p:cNvPr id="814110" name="Rectangle 1054">
                  <a:extLst>
                    <a:ext uri="{FF2B5EF4-FFF2-40B4-BE49-F238E27FC236}">
                      <a16:creationId xmlns:a16="http://schemas.microsoft.com/office/drawing/2014/main" id="{3E589910-472E-41EA-A56B-465764F7C0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82" y="1424"/>
                  <a:ext cx="1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11" name="Rectangle 1055">
                  <a:extLst>
                    <a:ext uri="{FF2B5EF4-FFF2-40B4-BE49-F238E27FC236}">
                      <a16:creationId xmlns:a16="http://schemas.microsoft.com/office/drawing/2014/main" id="{BFCB9021-A97B-4B38-B03C-610D2C6060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9" y="1471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12" name="Rectangle 1056">
                  <a:extLst>
                    <a:ext uri="{FF2B5EF4-FFF2-40B4-BE49-F238E27FC236}">
                      <a16:creationId xmlns:a16="http://schemas.microsoft.com/office/drawing/2014/main" id="{83AB64DD-0977-4F1B-8D15-12E1095635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54" y="1471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13" name="Rectangle 1057">
                  <a:extLst>
                    <a:ext uri="{FF2B5EF4-FFF2-40B4-BE49-F238E27FC236}">
                      <a16:creationId xmlns:a16="http://schemas.microsoft.com/office/drawing/2014/main" id="{6531D13D-327B-4309-9FF7-1C14057346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87" y="1472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14" name="Rectangle 1058">
                  <a:extLst>
                    <a:ext uri="{FF2B5EF4-FFF2-40B4-BE49-F238E27FC236}">
                      <a16:creationId xmlns:a16="http://schemas.microsoft.com/office/drawing/2014/main" id="{3C67BE17-74AB-4510-A53E-8BE3B88E5A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29" y="1483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15" name="Rectangle 1059">
                  <a:extLst>
                    <a:ext uri="{FF2B5EF4-FFF2-40B4-BE49-F238E27FC236}">
                      <a16:creationId xmlns:a16="http://schemas.microsoft.com/office/drawing/2014/main" id="{91826970-A8CE-4254-9A79-6512EF3205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34" y="1483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16" name="Rectangle 1060">
                  <a:extLst>
                    <a:ext uri="{FF2B5EF4-FFF2-40B4-BE49-F238E27FC236}">
                      <a16:creationId xmlns:a16="http://schemas.microsoft.com/office/drawing/2014/main" id="{5EAE19BC-9B41-4FCC-B9A9-350474DCDD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39" y="1483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17" name="Rectangle 1061">
                  <a:extLst>
                    <a:ext uri="{FF2B5EF4-FFF2-40B4-BE49-F238E27FC236}">
                      <a16:creationId xmlns:a16="http://schemas.microsoft.com/office/drawing/2014/main" id="{A8229BC2-D4D2-40F2-8D04-ECA9F9952F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4" y="1483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18" name="Rectangle 1062">
                  <a:extLst>
                    <a:ext uri="{FF2B5EF4-FFF2-40B4-BE49-F238E27FC236}">
                      <a16:creationId xmlns:a16="http://schemas.microsoft.com/office/drawing/2014/main" id="{5F6388B5-D20C-4F7F-892A-450465BBC8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9" y="1483"/>
                  <a:ext cx="1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19" name="Rectangle 1063">
                  <a:extLst>
                    <a:ext uri="{FF2B5EF4-FFF2-40B4-BE49-F238E27FC236}">
                      <a16:creationId xmlns:a16="http://schemas.microsoft.com/office/drawing/2014/main" id="{50E4543C-9CA1-4ED5-AD10-03A7CD0A7B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43" y="1444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20" name="Rectangle 1064">
                  <a:extLst>
                    <a:ext uri="{FF2B5EF4-FFF2-40B4-BE49-F238E27FC236}">
                      <a16:creationId xmlns:a16="http://schemas.microsoft.com/office/drawing/2014/main" id="{F029C33B-B74C-4C08-B3B9-F3D4F24863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89" y="1443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814121" name="Group 1065">
                <a:extLst>
                  <a:ext uri="{FF2B5EF4-FFF2-40B4-BE49-F238E27FC236}">
                    <a16:creationId xmlns:a16="http://schemas.microsoft.com/office/drawing/2014/main" id="{65A2F628-76BC-4F58-8FFE-C147CB1E41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9" y="1500"/>
                <a:ext cx="37" cy="8"/>
                <a:chOff x="5239" y="1500"/>
                <a:chExt cx="37" cy="8"/>
              </a:xfrm>
            </p:grpSpPr>
            <p:sp>
              <p:nvSpPr>
                <p:cNvPr id="814122" name="Rectangle 1066">
                  <a:extLst>
                    <a:ext uri="{FF2B5EF4-FFF2-40B4-BE49-F238E27FC236}">
                      <a16:creationId xmlns:a16="http://schemas.microsoft.com/office/drawing/2014/main" id="{3FE5CB04-9DB0-439F-8052-42EBF8B1A8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39" y="1500"/>
                  <a:ext cx="2" cy="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23" name="Rectangle 1067">
                  <a:extLst>
                    <a:ext uri="{FF2B5EF4-FFF2-40B4-BE49-F238E27FC236}">
                      <a16:creationId xmlns:a16="http://schemas.microsoft.com/office/drawing/2014/main" id="{BC076336-D9C6-4044-9352-B7041590FB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4" y="1500"/>
                  <a:ext cx="1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24" name="Rectangle 1068">
                  <a:extLst>
                    <a:ext uri="{FF2B5EF4-FFF2-40B4-BE49-F238E27FC236}">
                      <a16:creationId xmlns:a16="http://schemas.microsoft.com/office/drawing/2014/main" id="{DC5284E7-A36F-4626-B04F-CD92A1160A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9" y="1500"/>
                  <a:ext cx="2" cy="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25" name="Rectangle 1069">
                  <a:extLst>
                    <a:ext uri="{FF2B5EF4-FFF2-40B4-BE49-F238E27FC236}">
                      <a16:creationId xmlns:a16="http://schemas.microsoft.com/office/drawing/2014/main" id="{35B6D4CE-AF40-47FB-95B0-6171FBCB8C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4" y="1500"/>
                  <a:ext cx="1" cy="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26" name="Rectangle 1070">
                  <a:extLst>
                    <a:ext uri="{FF2B5EF4-FFF2-40B4-BE49-F238E27FC236}">
                      <a16:creationId xmlns:a16="http://schemas.microsoft.com/office/drawing/2014/main" id="{386D6028-9420-4617-9C12-709338ADD8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8" y="1500"/>
                  <a:ext cx="3" cy="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27" name="Rectangle 1071">
                  <a:extLst>
                    <a:ext uri="{FF2B5EF4-FFF2-40B4-BE49-F238E27FC236}">
                      <a16:creationId xmlns:a16="http://schemas.microsoft.com/office/drawing/2014/main" id="{C22FA4E1-0E8D-463F-A7CF-943D679C6C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74" y="1504"/>
                  <a:ext cx="2" cy="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814128" name="Group 1072">
                <a:extLst>
                  <a:ext uri="{FF2B5EF4-FFF2-40B4-BE49-F238E27FC236}">
                    <a16:creationId xmlns:a16="http://schemas.microsoft.com/office/drawing/2014/main" id="{26416146-BEAC-4EB9-8934-9CC688CCC1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62" y="1434"/>
                <a:ext cx="40" cy="68"/>
                <a:chOff x="5362" y="1434"/>
                <a:chExt cx="40" cy="68"/>
              </a:xfrm>
            </p:grpSpPr>
            <p:sp>
              <p:nvSpPr>
                <p:cNvPr id="814129" name="Rectangle 1073">
                  <a:extLst>
                    <a:ext uri="{FF2B5EF4-FFF2-40B4-BE49-F238E27FC236}">
                      <a16:creationId xmlns:a16="http://schemas.microsoft.com/office/drawing/2014/main" id="{E644FC06-331A-46D2-AD91-66988F9531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62" y="1490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30" name="Rectangle 1074">
                  <a:extLst>
                    <a:ext uri="{FF2B5EF4-FFF2-40B4-BE49-F238E27FC236}">
                      <a16:creationId xmlns:a16="http://schemas.microsoft.com/office/drawing/2014/main" id="{F78A4C75-E025-4253-A23E-CE3E32F7D4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93" y="1499"/>
                  <a:ext cx="1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31" name="Rectangle 1075">
                  <a:extLst>
                    <a:ext uri="{FF2B5EF4-FFF2-40B4-BE49-F238E27FC236}">
                      <a16:creationId xmlns:a16="http://schemas.microsoft.com/office/drawing/2014/main" id="{C9389A4B-4568-488D-B458-E10195B87C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2" y="1467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32" name="Rectangle 1076">
                  <a:extLst>
                    <a:ext uri="{FF2B5EF4-FFF2-40B4-BE49-F238E27FC236}">
                      <a16:creationId xmlns:a16="http://schemas.microsoft.com/office/drawing/2014/main" id="{E8EEC393-85D9-496F-8755-C37437AF79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72" y="1434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33" name="Rectangle 1077">
                  <a:extLst>
                    <a:ext uri="{FF2B5EF4-FFF2-40B4-BE49-F238E27FC236}">
                      <a16:creationId xmlns:a16="http://schemas.microsoft.com/office/drawing/2014/main" id="{FD0CCD80-4C7C-48D1-8471-B04C7255B1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00" y="1471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34" name="Rectangle 1078">
                  <a:extLst>
                    <a:ext uri="{FF2B5EF4-FFF2-40B4-BE49-F238E27FC236}">
                      <a16:creationId xmlns:a16="http://schemas.microsoft.com/office/drawing/2014/main" id="{5C61F328-96FA-4939-9B32-D0288FF047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62" y="1442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35" name="Rectangle 1079">
                  <a:extLst>
                    <a:ext uri="{FF2B5EF4-FFF2-40B4-BE49-F238E27FC236}">
                      <a16:creationId xmlns:a16="http://schemas.microsoft.com/office/drawing/2014/main" id="{A1BF45AF-E4EE-4F4D-8AAC-3F3A6F1510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93" y="1464"/>
                  <a:ext cx="3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814136" name="Group 1080">
                <a:extLst>
                  <a:ext uri="{FF2B5EF4-FFF2-40B4-BE49-F238E27FC236}">
                    <a16:creationId xmlns:a16="http://schemas.microsoft.com/office/drawing/2014/main" id="{1359FF29-5726-458A-803B-66EF19F11E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91" y="1413"/>
                <a:ext cx="45" cy="64"/>
                <a:chOff x="5291" y="1413"/>
                <a:chExt cx="45" cy="64"/>
              </a:xfrm>
            </p:grpSpPr>
            <p:sp>
              <p:nvSpPr>
                <p:cNvPr id="814137" name="Rectangle 1081">
                  <a:extLst>
                    <a:ext uri="{FF2B5EF4-FFF2-40B4-BE49-F238E27FC236}">
                      <a16:creationId xmlns:a16="http://schemas.microsoft.com/office/drawing/2014/main" id="{5BCC14D0-79B6-4083-AFD8-E65D7A5B29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23" y="1473"/>
                  <a:ext cx="1" cy="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38" name="Rectangle 1082">
                  <a:extLst>
                    <a:ext uri="{FF2B5EF4-FFF2-40B4-BE49-F238E27FC236}">
                      <a16:creationId xmlns:a16="http://schemas.microsoft.com/office/drawing/2014/main" id="{7C288C30-7EAC-4933-B9D8-3AE8D44919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0" y="1473"/>
                  <a:ext cx="1" cy="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39" name="Rectangle 1083">
                  <a:extLst>
                    <a:ext uri="{FF2B5EF4-FFF2-40B4-BE49-F238E27FC236}">
                      <a16:creationId xmlns:a16="http://schemas.microsoft.com/office/drawing/2014/main" id="{98783363-868F-4A87-90C6-D20CFD299E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34" y="1473"/>
                  <a:ext cx="2" cy="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40" name="Rectangle 1084">
                  <a:extLst>
                    <a:ext uri="{FF2B5EF4-FFF2-40B4-BE49-F238E27FC236}">
                      <a16:creationId xmlns:a16="http://schemas.microsoft.com/office/drawing/2014/main" id="{CBA2D7AA-0C51-4E7C-A375-8C24242556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00" y="1447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41" name="Rectangle 1085">
                  <a:extLst>
                    <a:ext uri="{FF2B5EF4-FFF2-40B4-BE49-F238E27FC236}">
                      <a16:creationId xmlns:a16="http://schemas.microsoft.com/office/drawing/2014/main" id="{8BB977B4-A820-4517-9BE2-5894546F77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06" y="1447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42" name="Rectangle 1086">
                  <a:extLst>
                    <a:ext uri="{FF2B5EF4-FFF2-40B4-BE49-F238E27FC236}">
                      <a16:creationId xmlns:a16="http://schemas.microsoft.com/office/drawing/2014/main" id="{22162DA4-AD9E-47FA-938A-AEEFBCCB80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12" y="1447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43" name="Rectangle 1087">
                  <a:extLst>
                    <a:ext uri="{FF2B5EF4-FFF2-40B4-BE49-F238E27FC236}">
                      <a16:creationId xmlns:a16="http://schemas.microsoft.com/office/drawing/2014/main" id="{BFF44D2A-45FC-495D-8BD9-B05AE2A0A0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91" y="1413"/>
                  <a:ext cx="3" cy="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44" name="Rectangle 1088">
                  <a:extLst>
                    <a:ext uri="{FF2B5EF4-FFF2-40B4-BE49-F238E27FC236}">
                      <a16:creationId xmlns:a16="http://schemas.microsoft.com/office/drawing/2014/main" id="{922D0BB4-44B4-4644-B797-3F58BDE788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98" y="1413"/>
                  <a:ext cx="1" cy="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45" name="Rectangle 1089">
                  <a:extLst>
                    <a:ext uri="{FF2B5EF4-FFF2-40B4-BE49-F238E27FC236}">
                      <a16:creationId xmlns:a16="http://schemas.microsoft.com/office/drawing/2014/main" id="{61A29AED-D50A-4A01-8F0B-EE969A46D5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04" y="1413"/>
                  <a:ext cx="1" cy="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46" name="Rectangle 1090">
                  <a:extLst>
                    <a:ext uri="{FF2B5EF4-FFF2-40B4-BE49-F238E27FC236}">
                      <a16:creationId xmlns:a16="http://schemas.microsoft.com/office/drawing/2014/main" id="{F48CCDB4-0135-469A-A30C-0B0BF7E024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91" y="1473"/>
                  <a:ext cx="3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47" name="Rectangle 1091">
                  <a:extLst>
                    <a:ext uri="{FF2B5EF4-FFF2-40B4-BE49-F238E27FC236}">
                      <a16:creationId xmlns:a16="http://schemas.microsoft.com/office/drawing/2014/main" id="{181F9803-789F-4D7E-B4DE-7110BC74A5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98" y="1473"/>
                  <a:ext cx="1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48" name="Rectangle 1092">
                  <a:extLst>
                    <a:ext uri="{FF2B5EF4-FFF2-40B4-BE49-F238E27FC236}">
                      <a16:creationId xmlns:a16="http://schemas.microsoft.com/office/drawing/2014/main" id="{37B49365-EA52-4E7D-A2EB-793351CEBA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04" y="1473"/>
                  <a:ext cx="1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  <p:grpSp>
            <p:nvGrpSpPr>
              <p:cNvPr id="814149" name="Group 1093">
                <a:extLst>
                  <a:ext uri="{FF2B5EF4-FFF2-40B4-BE49-F238E27FC236}">
                    <a16:creationId xmlns:a16="http://schemas.microsoft.com/office/drawing/2014/main" id="{EEE3F0BE-57EA-4E71-A5C8-FCEB7B6D0E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231" y="1352"/>
                <a:ext cx="29" cy="100"/>
                <a:chOff x="5231" y="1352"/>
                <a:chExt cx="29" cy="100"/>
              </a:xfrm>
            </p:grpSpPr>
            <p:sp>
              <p:nvSpPr>
                <p:cNvPr id="814150" name="Rectangle 1094">
                  <a:extLst>
                    <a:ext uri="{FF2B5EF4-FFF2-40B4-BE49-F238E27FC236}">
                      <a16:creationId xmlns:a16="http://schemas.microsoft.com/office/drawing/2014/main" id="{3877740B-E6EB-4B6C-A403-9634F78081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0" y="1444"/>
                  <a:ext cx="2" cy="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51" name="Rectangle 1095">
                  <a:extLst>
                    <a:ext uri="{FF2B5EF4-FFF2-40B4-BE49-F238E27FC236}">
                      <a16:creationId xmlns:a16="http://schemas.microsoft.com/office/drawing/2014/main" id="{55C5033B-E01C-4845-8CAE-BE0E0BA64B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5" y="1444"/>
                  <a:ext cx="1" cy="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52" name="Rectangle 1096">
                  <a:extLst>
                    <a:ext uri="{FF2B5EF4-FFF2-40B4-BE49-F238E27FC236}">
                      <a16:creationId xmlns:a16="http://schemas.microsoft.com/office/drawing/2014/main" id="{CB7A1468-4A7D-4059-A3AA-0077E8383C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9" y="1444"/>
                  <a:ext cx="1" cy="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53" name="Rectangle 1097">
                  <a:extLst>
                    <a:ext uri="{FF2B5EF4-FFF2-40B4-BE49-F238E27FC236}">
                      <a16:creationId xmlns:a16="http://schemas.microsoft.com/office/drawing/2014/main" id="{93292965-C4BF-46DE-BADC-B897804DEF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53" y="1449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grpSp>
              <p:nvGrpSpPr>
                <p:cNvPr id="814154" name="Group 1098">
                  <a:extLst>
                    <a:ext uri="{FF2B5EF4-FFF2-40B4-BE49-F238E27FC236}">
                      <a16:creationId xmlns:a16="http://schemas.microsoft.com/office/drawing/2014/main" id="{45356CB6-3A89-4714-9C52-E17DCF41129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231" y="1352"/>
                  <a:ext cx="24" cy="52"/>
                  <a:chOff x="5231" y="1352"/>
                  <a:chExt cx="24" cy="52"/>
                </a:xfrm>
              </p:grpSpPr>
              <p:sp>
                <p:nvSpPr>
                  <p:cNvPr id="814155" name="Rectangle 1099">
                    <a:extLst>
                      <a:ext uri="{FF2B5EF4-FFF2-40B4-BE49-F238E27FC236}">
                        <a16:creationId xmlns:a16="http://schemas.microsoft.com/office/drawing/2014/main" id="{F1AE9FD3-4626-4EDD-8CB0-138478C8780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36" y="1389"/>
                    <a:ext cx="2" cy="3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4156" name="Rectangle 1100">
                    <a:extLst>
                      <a:ext uri="{FF2B5EF4-FFF2-40B4-BE49-F238E27FC236}">
                        <a16:creationId xmlns:a16="http://schemas.microsoft.com/office/drawing/2014/main" id="{5D1D343A-CFE5-48B1-BABF-450EDD5B560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31" y="1371"/>
                    <a:ext cx="1" cy="4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4157" name="Rectangle 1101">
                    <a:extLst>
                      <a:ext uri="{FF2B5EF4-FFF2-40B4-BE49-F238E27FC236}">
                        <a16:creationId xmlns:a16="http://schemas.microsoft.com/office/drawing/2014/main" id="{1ED457A8-DEAA-476C-AB81-E98092432C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37" y="1371"/>
                    <a:ext cx="2" cy="4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4158" name="Rectangle 1102">
                    <a:extLst>
                      <a:ext uri="{FF2B5EF4-FFF2-40B4-BE49-F238E27FC236}">
                        <a16:creationId xmlns:a16="http://schemas.microsoft.com/office/drawing/2014/main" id="{A4EF0E80-F2DB-40F7-8A7F-076600490E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3" y="1371"/>
                    <a:ext cx="2" cy="4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4159" name="Rectangle 1103">
                    <a:extLst>
                      <a:ext uri="{FF2B5EF4-FFF2-40B4-BE49-F238E27FC236}">
                        <a16:creationId xmlns:a16="http://schemas.microsoft.com/office/drawing/2014/main" id="{0FC8322E-1337-4D7A-9A02-4F4AFC61EA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53" y="1376"/>
                    <a:ext cx="2" cy="3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4160" name="Rectangle 1104">
                    <a:extLst>
                      <a:ext uri="{FF2B5EF4-FFF2-40B4-BE49-F238E27FC236}">
                        <a16:creationId xmlns:a16="http://schemas.microsoft.com/office/drawing/2014/main" id="{43AA5848-0EC1-498A-A98A-69AD76DF38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2" y="1352"/>
                    <a:ext cx="2" cy="3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4161" name="Rectangle 1105">
                    <a:extLst>
                      <a:ext uri="{FF2B5EF4-FFF2-40B4-BE49-F238E27FC236}">
                        <a16:creationId xmlns:a16="http://schemas.microsoft.com/office/drawing/2014/main" id="{826C2CD7-7195-4BCF-80B1-E9B6E880AC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2" y="1401"/>
                    <a:ext cx="1" cy="3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4162" name="Rectangle 1106">
                    <a:extLst>
                      <a:ext uri="{FF2B5EF4-FFF2-40B4-BE49-F238E27FC236}">
                        <a16:creationId xmlns:a16="http://schemas.microsoft.com/office/drawing/2014/main" id="{E82A17A4-187E-4AA2-A695-C60CF38AFD8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48" y="1401"/>
                    <a:ext cx="1" cy="3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  <p:sp>
                <p:nvSpPr>
                  <p:cNvPr id="814163" name="Rectangle 1107">
                    <a:extLst>
                      <a:ext uri="{FF2B5EF4-FFF2-40B4-BE49-F238E27FC236}">
                        <a16:creationId xmlns:a16="http://schemas.microsoft.com/office/drawing/2014/main" id="{18894360-19EC-48C1-BCE5-3B544286A20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254" y="1401"/>
                    <a:ext cx="1" cy="3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AU"/>
                  </a:p>
                </p:txBody>
              </p:sp>
            </p:grpSp>
          </p:grpSp>
          <p:grpSp>
            <p:nvGrpSpPr>
              <p:cNvPr id="814164" name="Group 1108">
                <a:extLst>
                  <a:ext uri="{FF2B5EF4-FFF2-40B4-BE49-F238E27FC236}">
                    <a16:creationId xmlns:a16="http://schemas.microsoft.com/office/drawing/2014/main" id="{DB296671-4E7F-48A1-AE33-EB1DCBAD8DB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436" y="1384"/>
                <a:ext cx="131" cy="117"/>
                <a:chOff x="5436" y="1384"/>
                <a:chExt cx="131" cy="117"/>
              </a:xfrm>
            </p:grpSpPr>
            <p:sp>
              <p:nvSpPr>
                <p:cNvPr id="814165" name="Rectangle 1109">
                  <a:extLst>
                    <a:ext uri="{FF2B5EF4-FFF2-40B4-BE49-F238E27FC236}">
                      <a16:creationId xmlns:a16="http://schemas.microsoft.com/office/drawing/2014/main" id="{8032DADF-A69D-4693-BBAB-70825956D3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01" y="1498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66" name="Rectangle 1110">
                  <a:extLst>
                    <a:ext uri="{FF2B5EF4-FFF2-40B4-BE49-F238E27FC236}">
                      <a16:creationId xmlns:a16="http://schemas.microsoft.com/office/drawing/2014/main" id="{EE2B7D06-4A80-421D-B905-FC02826D0E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42" y="1421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67" name="Rectangle 1111">
                  <a:extLst>
                    <a:ext uri="{FF2B5EF4-FFF2-40B4-BE49-F238E27FC236}">
                      <a16:creationId xmlns:a16="http://schemas.microsoft.com/office/drawing/2014/main" id="{52A9251F-3810-4808-B9FF-5C72E39B89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42" y="1450"/>
                  <a:ext cx="2" cy="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68" name="Rectangle 1112">
                  <a:extLst>
                    <a:ext uri="{FF2B5EF4-FFF2-40B4-BE49-F238E27FC236}">
                      <a16:creationId xmlns:a16="http://schemas.microsoft.com/office/drawing/2014/main" id="{EB64FC76-FAE7-434E-88AD-0DACD6071A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0" y="1465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69" name="Rectangle 1113">
                  <a:extLst>
                    <a:ext uri="{FF2B5EF4-FFF2-40B4-BE49-F238E27FC236}">
                      <a16:creationId xmlns:a16="http://schemas.microsoft.com/office/drawing/2014/main" id="{C2640B42-29C4-4CB2-8D2F-C1FA6D1D99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1465"/>
                  <a:ext cx="1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70" name="Rectangle 1114">
                  <a:extLst>
                    <a:ext uri="{FF2B5EF4-FFF2-40B4-BE49-F238E27FC236}">
                      <a16:creationId xmlns:a16="http://schemas.microsoft.com/office/drawing/2014/main" id="{5646C50C-37E0-4C31-99FE-420AF2FDB5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43" y="1424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71" name="Rectangle 1115">
                  <a:extLst>
                    <a:ext uri="{FF2B5EF4-FFF2-40B4-BE49-F238E27FC236}">
                      <a16:creationId xmlns:a16="http://schemas.microsoft.com/office/drawing/2014/main" id="{56D8E02C-29A3-4436-BCD9-627A3D84CE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48" y="1403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72" name="Rectangle 1116">
                  <a:extLst>
                    <a:ext uri="{FF2B5EF4-FFF2-40B4-BE49-F238E27FC236}">
                      <a16:creationId xmlns:a16="http://schemas.microsoft.com/office/drawing/2014/main" id="{1B346EC5-39A1-4777-9315-4CFDE3FAB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40" y="1498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73" name="Rectangle 1117">
                  <a:extLst>
                    <a:ext uri="{FF2B5EF4-FFF2-40B4-BE49-F238E27FC236}">
                      <a16:creationId xmlns:a16="http://schemas.microsoft.com/office/drawing/2014/main" id="{6B2CC2D2-6BDB-4FA1-8C86-9C16B5A14B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43" y="1498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74" name="Rectangle 1118">
                  <a:extLst>
                    <a:ext uri="{FF2B5EF4-FFF2-40B4-BE49-F238E27FC236}">
                      <a16:creationId xmlns:a16="http://schemas.microsoft.com/office/drawing/2014/main" id="{750BE7AE-5752-40DB-936E-5E994D8BFC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46" y="1498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75" name="Rectangle 1119">
                  <a:extLst>
                    <a:ext uri="{FF2B5EF4-FFF2-40B4-BE49-F238E27FC236}">
                      <a16:creationId xmlns:a16="http://schemas.microsoft.com/office/drawing/2014/main" id="{959D47D2-1200-4965-AA3C-B539519909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49" y="1498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76" name="Rectangle 1120">
                  <a:extLst>
                    <a:ext uri="{FF2B5EF4-FFF2-40B4-BE49-F238E27FC236}">
                      <a16:creationId xmlns:a16="http://schemas.microsoft.com/office/drawing/2014/main" id="{E1E8BF6B-FF92-4C9F-A4B8-6A17805062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52" y="1498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77" name="Rectangle 1121">
                  <a:extLst>
                    <a:ext uri="{FF2B5EF4-FFF2-40B4-BE49-F238E27FC236}">
                      <a16:creationId xmlns:a16="http://schemas.microsoft.com/office/drawing/2014/main" id="{358B076E-29D3-4AAD-98D6-FCF70278F5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58" y="1487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78" name="Rectangle 1122">
                  <a:extLst>
                    <a:ext uri="{FF2B5EF4-FFF2-40B4-BE49-F238E27FC236}">
                      <a16:creationId xmlns:a16="http://schemas.microsoft.com/office/drawing/2014/main" id="{93B0D519-4161-4D32-9E8E-0785250848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63" y="1487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79" name="Rectangle 1123">
                  <a:extLst>
                    <a:ext uri="{FF2B5EF4-FFF2-40B4-BE49-F238E27FC236}">
                      <a16:creationId xmlns:a16="http://schemas.microsoft.com/office/drawing/2014/main" id="{3AAC2D41-FE4C-45AD-BBFC-5DCC61A972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68" y="1487"/>
                  <a:ext cx="1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80" name="Rectangle 1124">
                  <a:extLst>
                    <a:ext uri="{FF2B5EF4-FFF2-40B4-BE49-F238E27FC236}">
                      <a16:creationId xmlns:a16="http://schemas.microsoft.com/office/drawing/2014/main" id="{81249A7C-DC78-4949-AB48-11DB85C94E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72" y="1487"/>
                  <a:ext cx="3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81" name="Rectangle 1125">
                  <a:extLst>
                    <a:ext uri="{FF2B5EF4-FFF2-40B4-BE49-F238E27FC236}">
                      <a16:creationId xmlns:a16="http://schemas.microsoft.com/office/drawing/2014/main" id="{DAEEC170-4706-4E9F-962F-FADF4C2BD7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78" y="1487"/>
                  <a:ext cx="1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82" name="Rectangle 1126">
                  <a:extLst>
                    <a:ext uri="{FF2B5EF4-FFF2-40B4-BE49-F238E27FC236}">
                      <a16:creationId xmlns:a16="http://schemas.microsoft.com/office/drawing/2014/main" id="{F8AAEBC0-C791-477B-B0E4-E5082A1121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5" y="1487"/>
                  <a:ext cx="3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83" name="Rectangle 1127">
                  <a:extLst>
                    <a:ext uri="{FF2B5EF4-FFF2-40B4-BE49-F238E27FC236}">
                      <a16:creationId xmlns:a16="http://schemas.microsoft.com/office/drawing/2014/main" id="{E369399B-E7EA-4DA6-8641-29CB5905B8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1" y="1487"/>
                  <a:ext cx="1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84" name="Rectangle 1128">
                  <a:extLst>
                    <a:ext uri="{FF2B5EF4-FFF2-40B4-BE49-F238E27FC236}">
                      <a16:creationId xmlns:a16="http://schemas.microsoft.com/office/drawing/2014/main" id="{E0B22591-487F-4CB2-A58E-0BFCC8185D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25" y="1487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85" name="Rectangle 1129">
                  <a:extLst>
                    <a:ext uri="{FF2B5EF4-FFF2-40B4-BE49-F238E27FC236}">
                      <a16:creationId xmlns:a16="http://schemas.microsoft.com/office/drawing/2014/main" id="{E6DC595F-FD2C-4ADA-B366-6118C06BD8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0" y="1487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86" name="Rectangle 1130">
                  <a:extLst>
                    <a:ext uri="{FF2B5EF4-FFF2-40B4-BE49-F238E27FC236}">
                      <a16:creationId xmlns:a16="http://schemas.microsoft.com/office/drawing/2014/main" id="{B28BFD44-541B-4EEE-B499-2ED1957AC3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5" y="1487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87" name="Rectangle 1131">
                  <a:extLst>
                    <a:ext uri="{FF2B5EF4-FFF2-40B4-BE49-F238E27FC236}">
                      <a16:creationId xmlns:a16="http://schemas.microsoft.com/office/drawing/2014/main" id="{15EF3D6E-884C-4F69-89A2-A3392237BE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36" y="1404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88" name="Rectangle 1132">
                  <a:extLst>
                    <a:ext uri="{FF2B5EF4-FFF2-40B4-BE49-F238E27FC236}">
                      <a16:creationId xmlns:a16="http://schemas.microsoft.com/office/drawing/2014/main" id="{9A48F4AA-4F47-4235-BF75-606D4A6AC9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43" y="1404"/>
                  <a:ext cx="1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89" name="Rectangle 1133">
                  <a:extLst>
                    <a:ext uri="{FF2B5EF4-FFF2-40B4-BE49-F238E27FC236}">
                      <a16:creationId xmlns:a16="http://schemas.microsoft.com/office/drawing/2014/main" id="{62A71493-6146-4E1C-AFE6-040DC87F01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48" y="1404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90" name="Rectangle 1134">
                  <a:extLst>
                    <a:ext uri="{FF2B5EF4-FFF2-40B4-BE49-F238E27FC236}">
                      <a16:creationId xmlns:a16="http://schemas.microsoft.com/office/drawing/2014/main" id="{342A4ACF-4A4D-4CFA-9D6B-3060A93DA8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53" y="1483"/>
                  <a:ext cx="1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91" name="Rectangle 1135">
                  <a:extLst>
                    <a:ext uri="{FF2B5EF4-FFF2-40B4-BE49-F238E27FC236}">
                      <a16:creationId xmlns:a16="http://schemas.microsoft.com/office/drawing/2014/main" id="{D414C08E-293C-4260-840D-40801E6B75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59" y="1483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92" name="Rectangle 1136">
                  <a:extLst>
                    <a:ext uri="{FF2B5EF4-FFF2-40B4-BE49-F238E27FC236}">
                      <a16:creationId xmlns:a16="http://schemas.microsoft.com/office/drawing/2014/main" id="{4D8A3000-E66C-4B1B-9AC6-AFC91A10F5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64" y="1483"/>
                  <a:ext cx="3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93" name="Rectangle 1137">
                  <a:extLst>
                    <a:ext uri="{FF2B5EF4-FFF2-40B4-BE49-F238E27FC236}">
                      <a16:creationId xmlns:a16="http://schemas.microsoft.com/office/drawing/2014/main" id="{2CFBECAA-B4D6-4D05-8FF7-E103CF7A26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59" y="1408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94" name="Rectangle 1138">
                  <a:extLst>
                    <a:ext uri="{FF2B5EF4-FFF2-40B4-BE49-F238E27FC236}">
                      <a16:creationId xmlns:a16="http://schemas.microsoft.com/office/drawing/2014/main" id="{D469D738-F2FC-4FBA-9D5D-377BCBB129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48" y="1384"/>
                  <a:ext cx="2" cy="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95" name="Rectangle 1139">
                  <a:extLst>
                    <a:ext uri="{FF2B5EF4-FFF2-40B4-BE49-F238E27FC236}">
                      <a16:creationId xmlns:a16="http://schemas.microsoft.com/office/drawing/2014/main" id="{586CD2F0-BC30-4F8D-8B35-58F941CC48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78" y="1463"/>
                  <a:ext cx="1" cy="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96" name="Rectangle 1140">
                  <a:extLst>
                    <a:ext uri="{FF2B5EF4-FFF2-40B4-BE49-F238E27FC236}">
                      <a16:creationId xmlns:a16="http://schemas.microsoft.com/office/drawing/2014/main" id="{DE5A5598-61FF-45E7-8F1B-01DED4828C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37" y="1470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97" name="Rectangle 1141">
                  <a:extLst>
                    <a:ext uri="{FF2B5EF4-FFF2-40B4-BE49-F238E27FC236}">
                      <a16:creationId xmlns:a16="http://schemas.microsoft.com/office/drawing/2014/main" id="{BFB58663-546E-49BD-97E4-5A3A7DB8F6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43" y="1470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98" name="Rectangle 1142">
                  <a:extLst>
                    <a:ext uri="{FF2B5EF4-FFF2-40B4-BE49-F238E27FC236}">
                      <a16:creationId xmlns:a16="http://schemas.microsoft.com/office/drawing/2014/main" id="{D0F031EA-11ED-4BCF-A364-70756AA957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49" y="1470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199" name="Rectangle 1143">
                  <a:extLst>
                    <a:ext uri="{FF2B5EF4-FFF2-40B4-BE49-F238E27FC236}">
                      <a16:creationId xmlns:a16="http://schemas.microsoft.com/office/drawing/2014/main" id="{5CBDDFB8-CDF5-4C6D-A285-C94CD4BA72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47" y="1434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200" name="Rectangle 1144">
                  <a:extLst>
                    <a:ext uri="{FF2B5EF4-FFF2-40B4-BE49-F238E27FC236}">
                      <a16:creationId xmlns:a16="http://schemas.microsoft.com/office/drawing/2014/main" id="{21981D51-99B9-4A31-AC98-B0E9BF296D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53" y="1434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201" name="Rectangle 1145">
                  <a:extLst>
                    <a:ext uri="{FF2B5EF4-FFF2-40B4-BE49-F238E27FC236}">
                      <a16:creationId xmlns:a16="http://schemas.microsoft.com/office/drawing/2014/main" id="{BDB9E4F3-8625-4E65-A442-F15687EFCC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59" y="1434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202" name="Rectangle 1146">
                  <a:extLst>
                    <a:ext uri="{FF2B5EF4-FFF2-40B4-BE49-F238E27FC236}">
                      <a16:creationId xmlns:a16="http://schemas.microsoft.com/office/drawing/2014/main" id="{509E7B80-1213-466E-8695-CA6A3C0F0B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02" y="1420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203" name="Rectangle 1147">
                  <a:extLst>
                    <a:ext uri="{FF2B5EF4-FFF2-40B4-BE49-F238E27FC236}">
                      <a16:creationId xmlns:a16="http://schemas.microsoft.com/office/drawing/2014/main" id="{D6280ADE-43FB-43D1-A319-72A876156A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08" y="1420"/>
                  <a:ext cx="1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204" name="Rectangle 1148">
                  <a:extLst>
                    <a:ext uri="{FF2B5EF4-FFF2-40B4-BE49-F238E27FC236}">
                      <a16:creationId xmlns:a16="http://schemas.microsoft.com/office/drawing/2014/main" id="{184307EF-A0DA-4476-86B4-889D5CA369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4" y="1420"/>
                  <a:ext cx="1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205" name="Rectangle 1149">
                  <a:extLst>
                    <a:ext uri="{FF2B5EF4-FFF2-40B4-BE49-F238E27FC236}">
                      <a16:creationId xmlns:a16="http://schemas.microsoft.com/office/drawing/2014/main" id="{40E295D7-426F-4EC4-B520-C5C50427D4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93" y="1386"/>
                  <a:ext cx="2" cy="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206" name="Rectangle 1150">
                  <a:extLst>
                    <a:ext uri="{FF2B5EF4-FFF2-40B4-BE49-F238E27FC236}">
                      <a16:creationId xmlns:a16="http://schemas.microsoft.com/office/drawing/2014/main" id="{8339A130-546F-4ED9-90D9-2FF6AE189F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99" y="1386"/>
                  <a:ext cx="2" cy="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207" name="Rectangle 1151">
                  <a:extLst>
                    <a:ext uri="{FF2B5EF4-FFF2-40B4-BE49-F238E27FC236}">
                      <a16:creationId xmlns:a16="http://schemas.microsoft.com/office/drawing/2014/main" id="{1700698B-240C-446F-915E-B46AD55686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05" y="1386"/>
                  <a:ext cx="2" cy="4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208" name="Rectangle 1152">
                  <a:extLst>
                    <a:ext uri="{FF2B5EF4-FFF2-40B4-BE49-F238E27FC236}">
                      <a16:creationId xmlns:a16="http://schemas.microsoft.com/office/drawing/2014/main" id="{10014B4C-5B0F-4290-B36C-7DCCA3BDCC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93" y="1446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209" name="Rectangle 1153">
                  <a:extLst>
                    <a:ext uri="{FF2B5EF4-FFF2-40B4-BE49-F238E27FC236}">
                      <a16:creationId xmlns:a16="http://schemas.microsoft.com/office/drawing/2014/main" id="{F2A07127-44BC-40DB-8E34-7D6B1C68BA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99" y="1446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  <p:sp>
              <p:nvSpPr>
                <p:cNvPr id="814210" name="Rectangle 1154">
                  <a:extLst>
                    <a:ext uri="{FF2B5EF4-FFF2-40B4-BE49-F238E27FC236}">
                      <a16:creationId xmlns:a16="http://schemas.microsoft.com/office/drawing/2014/main" id="{E2C891B1-53F1-467D-83F1-BF50DD7EBD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05" y="1446"/>
                  <a:ext cx="2" cy="3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AU"/>
                </a:p>
              </p:txBody>
            </p:sp>
          </p:grpSp>
        </p:grpSp>
      </p:grpSp>
      <p:grpSp>
        <p:nvGrpSpPr>
          <p:cNvPr id="814211" name="Group 1155">
            <a:extLst>
              <a:ext uri="{FF2B5EF4-FFF2-40B4-BE49-F238E27FC236}">
                <a16:creationId xmlns:a16="http://schemas.microsoft.com/office/drawing/2014/main" id="{632B473D-0A69-45A9-A72B-CB1C42FCB425}"/>
              </a:ext>
            </a:extLst>
          </p:cNvPr>
          <p:cNvGrpSpPr>
            <a:grpSpLocks/>
          </p:cNvGrpSpPr>
          <p:nvPr/>
        </p:nvGrpSpPr>
        <p:grpSpPr bwMode="auto">
          <a:xfrm>
            <a:off x="7950200" y="4430713"/>
            <a:ext cx="901700" cy="301625"/>
            <a:chOff x="5008" y="2791"/>
            <a:chExt cx="568" cy="190"/>
          </a:xfrm>
        </p:grpSpPr>
        <p:sp>
          <p:nvSpPr>
            <p:cNvPr id="814212" name="Freeform 1156">
              <a:extLst>
                <a:ext uri="{FF2B5EF4-FFF2-40B4-BE49-F238E27FC236}">
                  <a16:creationId xmlns:a16="http://schemas.microsoft.com/office/drawing/2014/main" id="{80A427B9-3C1D-4322-B875-6D4CC51B7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" y="2791"/>
              <a:ext cx="568" cy="190"/>
            </a:xfrm>
            <a:custGeom>
              <a:avLst/>
              <a:gdLst>
                <a:gd name="T0" fmla="*/ 1549 w 1706"/>
                <a:gd name="T1" fmla="*/ 73 h 571"/>
                <a:gd name="T2" fmla="*/ 1549 w 1706"/>
                <a:gd name="T3" fmla="*/ 244 h 571"/>
                <a:gd name="T4" fmla="*/ 1584 w 1706"/>
                <a:gd name="T5" fmla="*/ 244 h 571"/>
                <a:gd name="T6" fmla="*/ 1584 w 1706"/>
                <a:gd name="T7" fmla="*/ 256 h 571"/>
                <a:gd name="T8" fmla="*/ 1549 w 1706"/>
                <a:gd name="T9" fmla="*/ 256 h 571"/>
                <a:gd name="T10" fmla="*/ 1551 w 1706"/>
                <a:gd name="T11" fmla="*/ 329 h 571"/>
                <a:gd name="T12" fmla="*/ 1706 w 1706"/>
                <a:gd name="T13" fmla="*/ 328 h 571"/>
                <a:gd name="T14" fmla="*/ 1706 w 1706"/>
                <a:gd name="T15" fmla="*/ 568 h 571"/>
                <a:gd name="T16" fmla="*/ 0 w 1706"/>
                <a:gd name="T17" fmla="*/ 571 h 571"/>
                <a:gd name="T18" fmla="*/ 0 w 1706"/>
                <a:gd name="T19" fmla="*/ 330 h 571"/>
                <a:gd name="T20" fmla="*/ 69 w 1706"/>
                <a:gd name="T21" fmla="*/ 330 h 571"/>
                <a:gd name="T22" fmla="*/ 68 w 1706"/>
                <a:gd name="T23" fmla="*/ 70 h 571"/>
                <a:gd name="T24" fmla="*/ 355 w 1706"/>
                <a:gd name="T25" fmla="*/ 0 h 571"/>
                <a:gd name="T26" fmla="*/ 1549 w 1706"/>
                <a:gd name="T27" fmla="*/ 73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06" h="571">
                  <a:moveTo>
                    <a:pt x="1549" y="73"/>
                  </a:moveTo>
                  <a:lnTo>
                    <a:pt x="1549" y="244"/>
                  </a:lnTo>
                  <a:lnTo>
                    <a:pt x="1584" y="244"/>
                  </a:lnTo>
                  <a:lnTo>
                    <a:pt x="1584" y="256"/>
                  </a:lnTo>
                  <a:lnTo>
                    <a:pt x="1549" y="256"/>
                  </a:lnTo>
                  <a:lnTo>
                    <a:pt x="1551" y="329"/>
                  </a:lnTo>
                  <a:lnTo>
                    <a:pt x="1706" y="328"/>
                  </a:lnTo>
                  <a:lnTo>
                    <a:pt x="1706" y="568"/>
                  </a:lnTo>
                  <a:lnTo>
                    <a:pt x="0" y="571"/>
                  </a:lnTo>
                  <a:lnTo>
                    <a:pt x="0" y="330"/>
                  </a:lnTo>
                  <a:lnTo>
                    <a:pt x="69" y="330"/>
                  </a:lnTo>
                  <a:lnTo>
                    <a:pt x="68" y="70"/>
                  </a:lnTo>
                  <a:lnTo>
                    <a:pt x="355" y="0"/>
                  </a:lnTo>
                  <a:lnTo>
                    <a:pt x="1549" y="7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13" name="Freeform 1157">
              <a:extLst>
                <a:ext uri="{FF2B5EF4-FFF2-40B4-BE49-F238E27FC236}">
                  <a16:creationId xmlns:a16="http://schemas.microsoft.com/office/drawing/2014/main" id="{EE70A52D-362C-46E0-8153-41BCD43AE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2792"/>
              <a:ext cx="95" cy="119"/>
            </a:xfrm>
            <a:custGeom>
              <a:avLst/>
              <a:gdLst>
                <a:gd name="T0" fmla="*/ 284 w 284"/>
                <a:gd name="T1" fmla="*/ 356 h 356"/>
                <a:gd name="T2" fmla="*/ 0 w 284"/>
                <a:gd name="T3" fmla="*/ 295 h 356"/>
                <a:gd name="T4" fmla="*/ 0 w 284"/>
                <a:gd name="T5" fmla="*/ 69 h 356"/>
                <a:gd name="T6" fmla="*/ 284 w 284"/>
                <a:gd name="T7" fmla="*/ 0 h 356"/>
                <a:gd name="T8" fmla="*/ 284 w 284"/>
                <a:gd name="T9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4" h="356">
                  <a:moveTo>
                    <a:pt x="284" y="356"/>
                  </a:moveTo>
                  <a:lnTo>
                    <a:pt x="0" y="295"/>
                  </a:lnTo>
                  <a:lnTo>
                    <a:pt x="0" y="69"/>
                  </a:lnTo>
                  <a:lnTo>
                    <a:pt x="284" y="0"/>
                  </a:lnTo>
                  <a:lnTo>
                    <a:pt x="284" y="356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14" name="Freeform 1158">
              <a:extLst>
                <a:ext uri="{FF2B5EF4-FFF2-40B4-BE49-F238E27FC236}">
                  <a16:creationId xmlns:a16="http://schemas.microsoft.com/office/drawing/2014/main" id="{AFA401D5-C073-4EEF-9CAC-48F548C90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" y="2792"/>
              <a:ext cx="396" cy="99"/>
            </a:xfrm>
            <a:custGeom>
              <a:avLst/>
              <a:gdLst>
                <a:gd name="T0" fmla="*/ 1189 w 1189"/>
                <a:gd name="T1" fmla="*/ 71 h 295"/>
                <a:gd name="T2" fmla="*/ 1189 w 1189"/>
                <a:gd name="T3" fmla="*/ 240 h 295"/>
                <a:gd name="T4" fmla="*/ 25 w 1189"/>
                <a:gd name="T5" fmla="*/ 242 h 295"/>
                <a:gd name="T6" fmla="*/ 25 w 1189"/>
                <a:gd name="T7" fmla="*/ 255 h 295"/>
                <a:gd name="T8" fmla="*/ 0 w 1189"/>
                <a:gd name="T9" fmla="*/ 295 h 295"/>
                <a:gd name="T10" fmla="*/ 1 w 1189"/>
                <a:gd name="T11" fmla="*/ 0 h 295"/>
                <a:gd name="T12" fmla="*/ 1189 w 1189"/>
                <a:gd name="T13" fmla="*/ 71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9" h="295">
                  <a:moveTo>
                    <a:pt x="1189" y="71"/>
                  </a:moveTo>
                  <a:lnTo>
                    <a:pt x="1189" y="240"/>
                  </a:lnTo>
                  <a:lnTo>
                    <a:pt x="25" y="242"/>
                  </a:lnTo>
                  <a:lnTo>
                    <a:pt x="25" y="255"/>
                  </a:lnTo>
                  <a:lnTo>
                    <a:pt x="0" y="295"/>
                  </a:lnTo>
                  <a:lnTo>
                    <a:pt x="1" y="0"/>
                  </a:lnTo>
                  <a:lnTo>
                    <a:pt x="1189" y="7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15" name="Freeform 1159">
              <a:extLst>
                <a:ext uri="{FF2B5EF4-FFF2-40B4-BE49-F238E27FC236}">
                  <a16:creationId xmlns:a16="http://schemas.microsoft.com/office/drawing/2014/main" id="{89B17903-11D7-471C-9A51-8901F0448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" y="2874"/>
              <a:ext cx="219" cy="1"/>
            </a:xfrm>
            <a:custGeom>
              <a:avLst/>
              <a:gdLst>
                <a:gd name="T0" fmla="*/ 50 w 657"/>
                <a:gd name="T1" fmla="*/ 4 h 4"/>
                <a:gd name="T2" fmla="*/ 0 w 657"/>
                <a:gd name="T3" fmla="*/ 0 h 4"/>
                <a:gd name="T4" fmla="*/ 657 w 657"/>
                <a:gd name="T5" fmla="*/ 0 h 4"/>
                <a:gd name="T6" fmla="*/ 50 w 65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7" h="4">
                  <a:moveTo>
                    <a:pt x="50" y="4"/>
                  </a:moveTo>
                  <a:lnTo>
                    <a:pt x="0" y="0"/>
                  </a:lnTo>
                  <a:lnTo>
                    <a:pt x="657" y="0"/>
                  </a:lnTo>
                  <a:lnTo>
                    <a:pt x="50" y="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16" name="Freeform 1160">
              <a:extLst>
                <a:ext uri="{FF2B5EF4-FFF2-40B4-BE49-F238E27FC236}">
                  <a16:creationId xmlns:a16="http://schemas.microsoft.com/office/drawing/2014/main" id="{0EFDAE66-1ABD-4610-B80B-65C8DEB72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874"/>
              <a:ext cx="81" cy="2"/>
            </a:xfrm>
            <a:custGeom>
              <a:avLst/>
              <a:gdLst>
                <a:gd name="T0" fmla="*/ 242 w 242"/>
                <a:gd name="T1" fmla="*/ 7 h 7"/>
                <a:gd name="T2" fmla="*/ 0 w 242"/>
                <a:gd name="T3" fmla="*/ 7 h 7"/>
                <a:gd name="T4" fmla="*/ 1 w 242"/>
                <a:gd name="T5" fmla="*/ 0 h 7"/>
                <a:gd name="T6" fmla="*/ 242 w 242"/>
                <a:gd name="T7" fmla="*/ 2 h 7"/>
                <a:gd name="T8" fmla="*/ 242 w 242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" h="7">
                  <a:moveTo>
                    <a:pt x="242" y="7"/>
                  </a:moveTo>
                  <a:lnTo>
                    <a:pt x="0" y="7"/>
                  </a:lnTo>
                  <a:lnTo>
                    <a:pt x="1" y="0"/>
                  </a:lnTo>
                  <a:lnTo>
                    <a:pt x="242" y="2"/>
                  </a:lnTo>
                  <a:lnTo>
                    <a:pt x="242" y="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17" name="Freeform 1161">
              <a:extLst>
                <a:ext uri="{FF2B5EF4-FFF2-40B4-BE49-F238E27FC236}">
                  <a16:creationId xmlns:a16="http://schemas.microsoft.com/office/drawing/2014/main" id="{66050372-4500-4E8D-8C5D-358338F97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6" y="2875"/>
              <a:ext cx="18" cy="3"/>
            </a:xfrm>
            <a:custGeom>
              <a:avLst/>
              <a:gdLst>
                <a:gd name="T0" fmla="*/ 54 w 54"/>
                <a:gd name="T1" fmla="*/ 9 h 9"/>
                <a:gd name="T2" fmla="*/ 0 w 54"/>
                <a:gd name="T3" fmla="*/ 5 h 9"/>
                <a:gd name="T4" fmla="*/ 0 w 54"/>
                <a:gd name="T5" fmla="*/ 0 h 9"/>
                <a:gd name="T6" fmla="*/ 54 w 54"/>
                <a:gd name="T7" fmla="*/ 3 h 9"/>
                <a:gd name="T8" fmla="*/ 54 w 54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9">
                  <a:moveTo>
                    <a:pt x="54" y="9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4" y="3"/>
                  </a:lnTo>
                  <a:lnTo>
                    <a:pt x="54" y="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18" name="Freeform 1162">
              <a:extLst>
                <a:ext uri="{FF2B5EF4-FFF2-40B4-BE49-F238E27FC236}">
                  <a16:creationId xmlns:a16="http://schemas.microsoft.com/office/drawing/2014/main" id="{9B03538F-B16A-45D1-AA59-D3212943E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0" y="2874"/>
              <a:ext cx="139" cy="2"/>
            </a:xfrm>
            <a:custGeom>
              <a:avLst/>
              <a:gdLst>
                <a:gd name="T0" fmla="*/ 45 w 415"/>
                <a:gd name="T1" fmla="*/ 5 h 5"/>
                <a:gd name="T2" fmla="*/ 0 w 415"/>
                <a:gd name="T3" fmla="*/ 2 h 5"/>
                <a:gd name="T4" fmla="*/ 415 w 415"/>
                <a:gd name="T5" fmla="*/ 0 h 5"/>
                <a:gd name="T6" fmla="*/ 45 w 41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5" h="5">
                  <a:moveTo>
                    <a:pt x="45" y="5"/>
                  </a:moveTo>
                  <a:lnTo>
                    <a:pt x="0" y="2"/>
                  </a:lnTo>
                  <a:lnTo>
                    <a:pt x="415" y="0"/>
                  </a:lnTo>
                  <a:lnTo>
                    <a:pt x="45" y="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19" name="Freeform 1163">
              <a:extLst>
                <a:ext uri="{FF2B5EF4-FFF2-40B4-BE49-F238E27FC236}">
                  <a16:creationId xmlns:a16="http://schemas.microsoft.com/office/drawing/2014/main" id="{C3F36BE7-9705-4C95-9B36-846889619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7" y="2875"/>
              <a:ext cx="176" cy="4"/>
            </a:xfrm>
            <a:custGeom>
              <a:avLst/>
              <a:gdLst>
                <a:gd name="T0" fmla="*/ 529 w 529"/>
                <a:gd name="T1" fmla="*/ 8 h 13"/>
                <a:gd name="T2" fmla="*/ 0 w 529"/>
                <a:gd name="T3" fmla="*/ 13 h 13"/>
                <a:gd name="T4" fmla="*/ 0 w 529"/>
                <a:gd name="T5" fmla="*/ 5 h 13"/>
                <a:gd name="T6" fmla="*/ 529 w 529"/>
                <a:gd name="T7" fmla="*/ 0 h 13"/>
                <a:gd name="T8" fmla="*/ 529 w 529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13">
                  <a:moveTo>
                    <a:pt x="529" y="8"/>
                  </a:moveTo>
                  <a:lnTo>
                    <a:pt x="0" y="13"/>
                  </a:lnTo>
                  <a:lnTo>
                    <a:pt x="0" y="5"/>
                  </a:lnTo>
                  <a:lnTo>
                    <a:pt x="529" y="0"/>
                  </a:lnTo>
                  <a:lnTo>
                    <a:pt x="529" y="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20" name="Freeform 1164">
              <a:extLst>
                <a:ext uri="{FF2B5EF4-FFF2-40B4-BE49-F238E27FC236}">
                  <a16:creationId xmlns:a16="http://schemas.microsoft.com/office/drawing/2014/main" id="{AEE0CB81-35DE-45F3-AD59-C924923BC8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5" y="2875"/>
              <a:ext cx="92" cy="4"/>
            </a:xfrm>
            <a:custGeom>
              <a:avLst/>
              <a:gdLst>
                <a:gd name="T0" fmla="*/ 276 w 276"/>
                <a:gd name="T1" fmla="*/ 7 h 10"/>
                <a:gd name="T2" fmla="*/ 0 w 276"/>
                <a:gd name="T3" fmla="*/ 10 h 10"/>
                <a:gd name="T4" fmla="*/ 0 w 276"/>
                <a:gd name="T5" fmla="*/ 3 h 10"/>
                <a:gd name="T6" fmla="*/ 75 w 276"/>
                <a:gd name="T7" fmla="*/ 2 h 10"/>
                <a:gd name="T8" fmla="*/ 212 w 276"/>
                <a:gd name="T9" fmla="*/ 0 h 10"/>
                <a:gd name="T10" fmla="*/ 276 w 276"/>
                <a:gd name="T11" fmla="*/ 0 h 10"/>
                <a:gd name="T12" fmla="*/ 276 w 276"/>
                <a:gd name="T1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" h="10">
                  <a:moveTo>
                    <a:pt x="276" y="7"/>
                  </a:moveTo>
                  <a:lnTo>
                    <a:pt x="0" y="10"/>
                  </a:lnTo>
                  <a:lnTo>
                    <a:pt x="0" y="3"/>
                  </a:lnTo>
                  <a:lnTo>
                    <a:pt x="75" y="2"/>
                  </a:lnTo>
                  <a:lnTo>
                    <a:pt x="212" y="0"/>
                  </a:lnTo>
                  <a:lnTo>
                    <a:pt x="276" y="0"/>
                  </a:lnTo>
                  <a:lnTo>
                    <a:pt x="276" y="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21" name="Freeform 1165">
              <a:extLst>
                <a:ext uri="{FF2B5EF4-FFF2-40B4-BE49-F238E27FC236}">
                  <a16:creationId xmlns:a16="http://schemas.microsoft.com/office/drawing/2014/main" id="{CE4EB6D0-D487-4AC2-AC90-1100FBB9D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9" y="2875"/>
              <a:ext cx="27" cy="4"/>
            </a:xfrm>
            <a:custGeom>
              <a:avLst/>
              <a:gdLst>
                <a:gd name="T0" fmla="*/ 83 w 83"/>
                <a:gd name="T1" fmla="*/ 4 h 12"/>
                <a:gd name="T2" fmla="*/ 83 w 83"/>
                <a:gd name="T3" fmla="*/ 12 h 12"/>
                <a:gd name="T4" fmla="*/ 0 w 83"/>
                <a:gd name="T5" fmla="*/ 7 h 12"/>
                <a:gd name="T6" fmla="*/ 0 w 83"/>
                <a:gd name="T7" fmla="*/ 0 h 12"/>
                <a:gd name="T8" fmla="*/ 83 w 83"/>
                <a:gd name="T9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">
                  <a:moveTo>
                    <a:pt x="83" y="4"/>
                  </a:moveTo>
                  <a:lnTo>
                    <a:pt x="83" y="12"/>
                  </a:lnTo>
                  <a:lnTo>
                    <a:pt x="0" y="7"/>
                  </a:lnTo>
                  <a:lnTo>
                    <a:pt x="0" y="0"/>
                  </a:lnTo>
                  <a:lnTo>
                    <a:pt x="83" y="4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22" name="Freeform 1166">
              <a:extLst>
                <a:ext uri="{FF2B5EF4-FFF2-40B4-BE49-F238E27FC236}">
                  <a16:creationId xmlns:a16="http://schemas.microsoft.com/office/drawing/2014/main" id="{A8715F55-2D63-48C0-9036-A5E4A1497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" y="2876"/>
              <a:ext cx="396" cy="16"/>
            </a:xfrm>
            <a:custGeom>
              <a:avLst/>
              <a:gdLst>
                <a:gd name="T0" fmla="*/ 1188 w 1188"/>
                <a:gd name="T1" fmla="*/ 14 h 47"/>
                <a:gd name="T2" fmla="*/ 1177 w 1188"/>
                <a:gd name="T3" fmla="*/ 22 h 47"/>
                <a:gd name="T4" fmla="*/ 1177 w 1188"/>
                <a:gd name="T5" fmla="*/ 16 h 47"/>
                <a:gd name="T6" fmla="*/ 973 w 1188"/>
                <a:gd name="T7" fmla="*/ 18 h 47"/>
                <a:gd name="T8" fmla="*/ 973 w 1188"/>
                <a:gd name="T9" fmla="*/ 26 h 47"/>
                <a:gd name="T10" fmla="*/ 912 w 1188"/>
                <a:gd name="T11" fmla="*/ 27 h 47"/>
                <a:gd name="T12" fmla="*/ 912 w 1188"/>
                <a:gd name="T13" fmla="*/ 21 h 47"/>
                <a:gd name="T14" fmla="*/ 909 w 1188"/>
                <a:gd name="T15" fmla="*/ 20 h 47"/>
                <a:gd name="T16" fmla="*/ 358 w 1188"/>
                <a:gd name="T17" fmla="*/ 30 h 47"/>
                <a:gd name="T18" fmla="*/ 358 w 1188"/>
                <a:gd name="T19" fmla="*/ 39 h 47"/>
                <a:gd name="T20" fmla="*/ 298 w 1188"/>
                <a:gd name="T21" fmla="*/ 39 h 47"/>
                <a:gd name="T22" fmla="*/ 298 w 1188"/>
                <a:gd name="T23" fmla="*/ 33 h 47"/>
                <a:gd name="T24" fmla="*/ 26 w 1188"/>
                <a:gd name="T25" fmla="*/ 38 h 47"/>
                <a:gd name="T26" fmla="*/ 26 w 1188"/>
                <a:gd name="T27" fmla="*/ 46 h 47"/>
                <a:gd name="T28" fmla="*/ 0 w 1188"/>
                <a:gd name="T29" fmla="*/ 47 h 47"/>
                <a:gd name="T30" fmla="*/ 25 w 1188"/>
                <a:gd name="T31" fmla="*/ 5 h 47"/>
                <a:gd name="T32" fmla="*/ 81 w 1188"/>
                <a:gd name="T33" fmla="*/ 9 h 47"/>
                <a:gd name="T34" fmla="*/ 362 w 1188"/>
                <a:gd name="T35" fmla="*/ 7 h 47"/>
                <a:gd name="T36" fmla="*/ 446 w 1188"/>
                <a:gd name="T37" fmla="*/ 13 h 47"/>
                <a:gd name="T38" fmla="*/ 979 w 1188"/>
                <a:gd name="T39" fmla="*/ 7 h 47"/>
                <a:gd name="T40" fmla="*/ 981 w 1188"/>
                <a:gd name="T41" fmla="*/ 1 h 47"/>
                <a:gd name="T42" fmla="*/ 1188 w 1188"/>
                <a:gd name="T43" fmla="*/ 0 h 47"/>
                <a:gd name="T44" fmla="*/ 1188 w 1188"/>
                <a:gd name="T45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88" h="47">
                  <a:moveTo>
                    <a:pt x="1188" y="14"/>
                  </a:moveTo>
                  <a:lnTo>
                    <a:pt x="1177" y="22"/>
                  </a:lnTo>
                  <a:lnTo>
                    <a:pt x="1177" y="16"/>
                  </a:lnTo>
                  <a:lnTo>
                    <a:pt x="973" y="18"/>
                  </a:lnTo>
                  <a:lnTo>
                    <a:pt x="973" y="26"/>
                  </a:lnTo>
                  <a:lnTo>
                    <a:pt x="912" y="27"/>
                  </a:lnTo>
                  <a:lnTo>
                    <a:pt x="912" y="21"/>
                  </a:lnTo>
                  <a:lnTo>
                    <a:pt x="909" y="20"/>
                  </a:lnTo>
                  <a:lnTo>
                    <a:pt x="358" y="30"/>
                  </a:lnTo>
                  <a:lnTo>
                    <a:pt x="358" y="39"/>
                  </a:lnTo>
                  <a:lnTo>
                    <a:pt x="298" y="39"/>
                  </a:lnTo>
                  <a:lnTo>
                    <a:pt x="298" y="33"/>
                  </a:lnTo>
                  <a:lnTo>
                    <a:pt x="26" y="38"/>
                  </a:lnTo>
                  <a:lnTo>
                    <a:pt x="26" y="46"/>
                  </a:lnTo>
                  <a:lnTo>
                    <a:pt x="0" y="47"/>
                  </a:lnTo>
                  <a:lnTo>
                    <a:pt x="25" y="5"/>
                  </a:lnTo>
                  <a:lnTo>
                    <a:pt x="81" y="9"/>
                  </a:lnTo>
                  <a:lnTo>
                    <a:pt x="362" y="7"/>
                  </a:lnTo>
                  <a:lnTo>
                    <a:pt x="446" y="13"/>
                  </a:lnTo>
                  <a:lnTo>
                    <a:pt x="979" y="7"/>
                  </a:lnTo>
                  <a:lnTo>
                    <a:pt x="981" y="1"/>
                  </a:lnTo>
                  <a:lnTo>
                    <a:pt x="1188" y="0"/>
                  </a:lnTo>
                  <a:lnTo>
                    <a:pt x="1188" y="14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23" name="Freeform 1167">
              <a:extLst>
                <a:ext uri="{FF2B5EF4-FFF2-40B4-BE49-F238E27FC236}">
                  <a16:creationId xmlns:a16="http://schemas.microsoft.com/office/drawing/2014/main" id="{D571CE4E-9E51-48AE-B49D-A05A2FDF9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" y="2883"/>
              <a:ext cx="60" cy="3"/>
            </a:xfrm>
            <a:custGeom>
              <a:avLst/>
              <a:gdLst>
                <a:gd name="T0" fmla="*/ 180 w 180"/>
                <a:gd name="T1" fmla="*/ 10 h 10"/>
                <a:gd name="T2" fmla="*/ 0 w 180"/>
                <a:gd name="T3" fmla="*/ 10 h 10"/>
                <a:gd name="T4" fmla="*/ 0 w 180"/>
                <a:gd name="T5" fmla="*/ 2 h 10"/>
                <a:gd name="T6" fmla="*/ 180 w 180"/>
                <a:gd name="T7" fmla="*/ 0 h 10"/>
                <a:gd name="T8" fmla="*/ 180 w 180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0">
                  <a:moveTo>
                    <a:pt x="180" y="10"/>
                  </a:moveTo>
                  <a:lnTo>
                    <a:pt x="0" y="10"/>
                  </a:lnTo>
                  <a:lnTo>
                    <a:pt x="0" y="2"/>
                  </a:lnTo>
                  <a:lnTo>
                    <a:pt x="180" y="0"/>
                  </a:lnTo>
                  <a:lnTo>
                    <a:pt x="180" y="10"/>
                  </a:lnTo>
                  <a:close/>
                </a:path>
              </a:pathLst>
            </a:custGeom>
            <a:solidFill>
              <a:srgbClr val="83838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24" name="Freeform 1168">
              <a:extLst>
                <a:ext uri="{FF2B5EF4-FFF2-40B4-BE49-F238E27FC236}">
                  <a16:creationId xmlns:a16="http://schemas.microsoft.com/office/drawing/2014/main" id="{B87A26C0-07F0-416D-93FB-A7459617F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" y="2882"/>
              <a:ext cx="3" cy="3"/>
            </a:xfrm>
            <a:custGeom>
              <a:avLst/>
              <a:gdLst>
                <a:gd name="T0" fmla="*/ 0 w 9"/>
                <a:gd name="T1" fmla="*/ 7 h 7"/>
                <a:gd name="T2" fmla="*/ 0 w 9"/>
                <a:gd name="T3" fmla="*/ 0 h 7"/>
                <a:gd name="T4" fmla="*/ 9 w 9"/>
                <a:gd name="T5" fmla="*/ 0 h 7"/>
                <a:gd name="T6" fmla="*/ 0 w 9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0" y="7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3838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25" name="Freeform 1169">
              <a:extLst>
                <a:ext uri="{FF2B5EF4-FFF2-40B4-BE49-F238E27FC236}">
                  <a16:creationId xmlns:a16="http://schemas.microsoft.com/office/drawing/2014/main" id="{CE197414-B84E-4A82-81FA-5CFE08BDC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0" y="2882"/>
              <a:ext cx="3" cy="15"/>
            </a:xfrm>
            <a:custGeom>
              <a:avLst/>
              <a:gdLst>
                <a:gd name="T0" fmla="*/ 0 w 11"/>
                <a:gd name="T1" fmla="*/ 44 h 44"/>
                <a:gd name="T2" fmla="*/ 0 w 11"/>
                <a:gd name="T3" fmla="*/ 8 h 44"/>
                <a:gd name="T4" fmla="*/ 11 w 11"/>
                <a:gd name="T5" fmla="*/ 0 h 44"/>
                <a:gd name="T6" fmla="*/ 11 w 11"/>
                <a:gd name="T7" fmla="*/ 42 h 44"/>
                <a:gd name="T8" fmla="*/ 0 w 11"/>
                <a:gd name="T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4">
                  <a:moveTo>
                    <a:pt x="0" y="44"/>
                  </a:moveTo>
                  <a:lnTo>
                    <a:pt x="0" y="8"/>
                  </a:lnTo>
                  <a:lnTo>
                    <a:pt x="11" y="0"/>
                  </a:lnTo>
                  <a:lnTo>
                    <a:pt x="11" y="4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26" name="Freeform 1170">
              <a:extLst>
                <a:ext uri="{FF2B5EF4-FFF2-40B4-BE49-F238E27FC236}">
                  <a16:creationId xmlns:a16="http://schemas.microsoft.com/office/drawing/2014/main" id="{F0696971-C14E-4C0E-985E-67BD58646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" y="2884"/>
              <a:ext cx="3" cy="21"/>
            </a:xfrm>
            <a:custGeom>
              <a:avLst/>
              <a:gdLst>
                <a:gd name="T0" fmla="*/ 11 w 11"/>
                <a:gd name="T1" fmla="*/ 63 h 63"/>
                <a:gd name="T2" fmla="*/ 1 w 11"/>
                <a:gd name="T3" fmla="*/ 61 h 63"/>
                <a:gd name="T4" fmla="*/ 0 w 11"/>
                <a:gd name="T5" fmla="*/ 60 h 63"/>
                <a:gd name="T6" fmla="*/ 0 w 11"/>
                <a:gd name="T7" fmla="*/ 8 h 63"/>
                <a:gd name="T8" fmla="*/ 10 w 11"/>
                <a:gd name="T9" fmla="*/ 0 h 63"/>
                <a:gd name="T10" fmla="*/ 11 w 11"/>
                <a:gd name="T11" fmla="*/ 25 h 63"/>
                <a:gd name="T12" fmla="*/ 11 w 11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3">
                  <a:moveTo>
                    <a:pt x="11" y="63"/>
                  </a:moveTo>
                  <a:lnTo>
                    <a:pt x="1" y="61"/>
                  </a:lnTo>
                  <a:lnTo>
                    <a:pt x="0" y="60"/>
                  </a:lnTo>
                  <a:lnTo>
                    <a:pt x="0" y="8"/>
                  </a:lnTo>
                  <a:lnTo>
                    <a:pt x="10" y="0"/>
                  </a:lnTo>
                  <a:lnTo>
                    <a:pt x="11" y="25"/>
                  </a:lnTo>
                  <a:lnTo>
                    <a:pt x="11" y="63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27" name="Freeform 1171">
              <a:extLst>
                <a:ext uri="{FF2B5EF4-FFF2-40B4-BE49-F238E27FC236}">
                  <a16:creationId xmlns:a16="http://schemas.microsoft.com/office/drawing/2014/main" id="{93E7F453-63D4-4056-A6C4-8D4A069D2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2884"/>
              <a:ext cx="11" cy="7"/>
            </a:xfrm>
            <a:custGeom>
              <a:avLst/>
              <a:gdLst>
                <a:gd name="T0" fmla="*/ 0 w 34"/>
                <a:gd name="T1" fmla="*/ 21 h 21"/>
                <a:gd name="T2" fmla="*/ 0 w 34"/>
                <a:gd name="T3" fmla="*/ 0 h 21"/>
                <a:gd name="T4" fmla="*/ 13 w 34"/>
                <a:gd name="T5" fmla="*/ 0 h 21"/>
                <a:gd name="T6" fmla="*/ 34 w 34"/>
                <a:gd name="T7" fmla="*/ 0 h 21"/>
                <a:gd name="T8" fmla="*/ 0 w 34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1">
                  <a:moveTo>
                    <a:pt x="0" y="21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34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83838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28" name="Freeform 1172">
              <a:extLst>
                <a:ext uri="{FF2B5EF4-FFF2-40B4-BE49-F238E27FC236}">
                  <a16:creationId xmlns:a16="http://schemas.microsoft.com/office/drawing/2014/main" id="{292B22F2-4E17-4A1B-99BA-23A41A098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2884"/>
              <a:ext cx="13" cy="16"/>
            </a:xfrm>
            <a:custGeom>
              <a:avLst/>
              <a:gdLst>
                <a:gd name="T0" fmla="*/ 0 w 39"/>
                <a:gd name="T1" fmla="*/ 43 h 47"/>
                <a:gd name="T2" fmla="*/ 0 w 39"/>
                <a:gd name="T3" fmla="*/ 25 h 47"/>
                <a:gd name="T4" fmla="*/ 39 w 39"/>
                <a:gd name="T5" fmla="*/ 0 h 47"/>
                <a:gd name="T6" fmla="*/ 39 w 39"/>
                <a:gd name="T7" fmla="*/ 47 h 47"/>
                <a:gd name="T8" fmla="*/ 0 w 39"/>
                <a:gd name="T9" fmla="*/ 4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7">
                  <a:moveTo>
                    <a:pt x="0" y="43"/>
                  </a:moveTo>
                  <a:lnTo>
                    <a:pt x="0" y="25"/>
                  </a:lnTo>
                  <a:lnTo>
                    <a:pt x="39" y="0"/>
                  </a:lnTo>
                  <a:lnTo>
                    <a:pt x="39" y="47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29" name="Freeform 1173">
              <a:extLst>
                <a:ext uri="{FF2B5EF4-FFF2-40B4-BE49-F238E27FC236}">
                  <a16:creationId xmlns:a16="http://schemas.microsoft.com/office/drawing/2014/main" id="{78878FE9-D63A-4A59-AF7D-513750BFA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3" y="2884"/>
              <a:ext cx="11" cy="8"/>
            </a:xfrm>
            <a:custGeom>
              <a:avLst/>
              <a:gdLst>
                <a:gd name="T0" fmla="*/ 32 w 32"/>
                <a:gd name="T1" fmla="*/ 20 h 25"/>
                <a:gd name="T2" fmla="*/ 32 w 32"/>
                <a:gd name="T3" fmla="*/ 23 h 25"/>
                <a:gd name="T4" fmla="*/ 19 w 32"/>
                <a:gd name="T5" fmla="*/ 25 h 25"/>
                <a:gd name="T6" fmla="*/ 3 w 32"/>
                <a:gd name="T7" fmla="*/ 25 h 25"/>
                <a:gd name="T8" fmla="*/ 0 w 32"/>
                <a:gd name="T9" fmla="*/ 24 h 25"/>
                <a:gd name="T10" fmla="*/ 0 w 32"/>
                <a:gd name="T11" fmla="*/ 2 h 25"/>
                <a:gd name="T12" fmla="*/ 22 w 32"/>
                <a:gd name="T13" fmla="*/ 0 h 25"/>
                <a:gd name="T14" fmla="*/ 32 w 32"/>
                <a:gd name="T15" fmla="*/ 2 h 25"/>
                <a:gd name="T16" fmla="*/ 32 w 32"/>
                <a:gd name="T17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25">
                  <a:moveTo>
                    <a:pt x="32" y="20"/>
                  </a:moveTo>
                  <a:lnTo>
                    <a:pt x="32" y="23"/>
                  </a:lnTo>
                  <a:lnTo>
                    <a:pt x="19" y="25"/>
                  </a:lnTo>
                  <a:lnTo>
                    <a:pt x="3" y="25"/>
                  </a:lnTo>
                  <a:lnTo>
                    <a:pt x="0" y="24"/>
                  </a:lnTo>
                  <a:lnTo>
                    <a:pt x="0" y="2"/>
                  </a:lnTo>
                  <a:lnTo>
                    <a:pt x="22" y="0"/>
                  </a:lnTo>
                  <a:lnTo>
                    <a:pt x="32" y="2"/>
                  </a:lnTo>
                  <a:lnTo>
                    <a:pt x="32" y="20"/>
                  </a:lnTo>
                  <a:close/>
                </a:path>
              </a:pathLst>
            </a:custGeom>
            <a:solidFill>
              <a:srgbClr val="83838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30" name="Freeform 1174">
              <a:extLst>
                <a:ext uri="{FF2B5EF4-FFF2-40B4-BE49-F238E27FC236}">
                  <a16:creationId xmlns:a16="http://schemas.microsoft.com/office/drawing/2014/main" id="{3463A718-FF4B-496F-9B82-5489BD4C4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1" y="2884"/>
              <a:ext cx="15" cy="16"/>
            </a:xfrm>
            <a:custGeom>
              <a:avLst/>
              <a:gdLst>
                <a:gd name="T0" fmla="*/ 44 w 44"/>
                <a:gd name="T1" fmla="*/ 45 h 47"/>
                <a:gd name="T2" fmla="*/ 0 w 44"/>
                <a:gd name="T3" fmla="*/ 47 h 47"/>
                <a:gd name="T4" fmla="*/ 0 w 44"/>
                <a:gd name="T5" fmla="*/ 2 h 47"/>
                <a:gd name="T6" fmla="*/ 3 w 44"/>
                <a:gd name="T7" fmla="*/ 2 h 47"/>
                <a:gd name="T8" fmla="*/ 3 w 44"/>
                <a:gd name="T9" fmla="*/ 43 h 47"/>
                <a:gd name="T10" fmla="*/ 5 w 44"/>
                <a:gd name="T11" fmla="*/ 43 h 47"/>
                <a:gd name="T12" fmla="*/ 39 w 44"/>
                <a:gd name="T13" fmla="*/ 43 h 47"/>
                <a:gd name="T14" fmla="*/ 41 w 44"/>
                <a:gd name="T15" fmla="*/ 43 h 47"/>
                <a:gd name="T16" fmla="*/ 42 w 44"/>
                <a:gd name="T17" fmla="*/ 42 h 47"/>
                <a:gd name="T18" fmla="*/ 42 w 44"/>
                <a:gd name="T19" fmla="*/ 0 h 47"/>
                <a:gd name="T20" fmla="*/ 44 w 44"/>
                <a:gd name="T21" fmla="*/ 0 h 47"/>
                <a:gd name="T22" fmla="*/ 44 w 44"/>
                <a:gd name="T23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7">
                  <a:moveTo>
                    <a:pt x="44" y="45"/>
                  </a:moveTo>
                  <a:lnTo>
                    <a:pt x="0" y="47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43"/>
                  </a:lnTo>
                  <a:lnTo>
                    <a:pt x="5" y="43"/>
                  </a:lnTo>
                  <a:lnTo>
                    <a:pt x="39" y="43"/>
                  </a:lnTo>
                  <a:lnTo>
                    <a:pt x="41" y="43"/>
                  </a:lnTo>
                  <a:lnTo>
                    <a:pt x="42" y="4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4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31" name="Freeform 1175">
              <a:extLst>
                <a:ext uri="{FF2B5EF4-FFF2-40B4-BE49-F238E27FC236}">
                  <a16:creationId xmlns:a16="http://schemas.microsoft.com/office/drawing/2014/main" id="{0351CD8B-9FD4-4A1F-9DF0-CA911484C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" y="2885"/>
              <a:ext cx="16" cy="34"/>
            </a:xfrm>
            <a:custGeom>
              <a:avLst/>
              <a:gdLst>
                <a:gd name="T0" fmla="*/ 47 w 47"/>
                <a:gd name="T1" fmla="*/ 99 h 102"/>
                <a:gd name="T2" fmla="*/ 4 w 47"/>
                <a:gd name="T3" fmla="*/ 102 h 102"/>
                <a:gd name="T4" fmla="*/ 3 w 47"/>
                <a:gd name="T5" fmla="*/ 101 h 102"/>
                <a:gd name="T6" fmla="*/ 1 w 47"/>
                <a:gd name="T7" fmla="*/ 101 h 102"/>
                <a:gd name="T8" fmla="*/ 0 w 47"/>
                <a:gd name="T9" fmla="*/ 1 h 102"/>
                <a:gd name="T10" fmla="*/ 27 w 47"/>
                <a:gd name="T11" fmla="*/ 0 h 102"/>
                <a:gd name="T12" fmla="*/ 46 w 47"/>
                <a:gd name="T13" fmla="*/ 0 h 102"/>
                <a:gd name="T14" fmla="*/ 47 w 47"/>
                <a:gd name="T15" fmla="*/ 9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102">
                  <a:moveTo>
                    <a:pt x="47" y="99"/>
                  </a:moveTo>
                  <a:lnTo>
                    <a:pt x="4" y="102"/>
                  </a:lnTo>
                  <a:lnTo>
                    <a:pt x="3" y="101"/>
                  </a:lnTo>
                  <a:lnTo>
                    <a:pt x="1" y="101"/>
                  </a:lnTo>
                  <a:lnTo>
                    <a:pt x="0" y="1"/>
                  </a:lnTo>
                  <a:lnTo>
                    <a:pt x="27" y="0"/>
                  </a:lnTo>
                  <a:lnTo>
                    <a:pt x="46" y="0"/>
                  </a:lnTo>
                  <a:lnTo>
                    <a:pt x="47" y="99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32" name="Freeform 1176">
              <a:extLst>
                <a:ext uri="{FF2B5EF4-FFF2-40B4-BE49-F238E27FC236}">
                  <a16:creationId xmlns:a16="http://schemas.microsoft.com/office/drawing/2014/main" id="{39F55AE8-CA68-49EE-9868-974F7BE72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9" y="2885"/>
              <a:ext cx="14" cy="35"/>
            </a:xfrm>
            <a:custGeom>
              <a:avLst/>
              <a:gdLst>
                <a:gd name="T0" fmla="*/ 44 w 44"/>
                <a:gd name="T1" fmla="*/ 101 h 104"/>
                <a:gd name="T2" fmla="*/ 1 w 44"/>
                <a:gd name="T3" fmla="*/ 104 h 104"/>
                <a:gd name="T4" fmla="*/ 0 w 44"/>
                <a:gd name="T5" fmla="*/ 7 h 104"/>
                <a:gd name="T6" fmla="*/ 1 w 44"/>
                <a:gd name="T7" fmla="*/ 1 h 104"/>
                <a:gd name="T8" fmla="*/ 21 w 44"/>
                <a:gd name="T9" fmla="*/ 0 h 104"/>
                <a:gd name="T10" fmla="*/ 44 w 44"/>
                <a:gd name="T11" fmla="*/ 0 h 104"/>
                <a:gd name="T12" fmla="*/ 44 w 44"/>
                <a:gd name="T13" fmla="*/ 10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04">
                  <a:moveTo>
                    <a:pt x="44" y="101"/>
                  </a:moveTo>
                  <a:lnTo>
                    <a:pt x="1" y="104"/>
                  </a:lnTo>
                  <a:lnTo>
                    <a:pt x="0" y="7"/>
                  </a:lnTo>
                  <a:lnTo>
                    <a:pt x="1" y="1"/>
                  </a:lnTo>
                  <a:lnTo>
                    <a:pt x="21" y="0"/>
                  </a:lnTo>
                  <a:lnTo>
                    <a:pt x="44" y="0"/>
                  </a:lnTo>
                  <a:lnTo>
                    <a:pt x="44" y="10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33" name="Freeform 1177">
              <a:extLst>
                <a:ext uri="{FF2B5EF4-FFF2-40B4-BE49-F238E27FC236}">
                  <a16:creationId xmlns:a16="http://schemas.microsoft.com/office/drawing/2014/main" id="{83FA7B52-B6A3-4F48-B480-2738A9E0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5" y="2885"/>
              <a:ext cx="83" cy="19"/>
            </a:xfrm>
            <a:custGeom>
              <a:avLst/>
              <a:gdLst>
                <a:gd name="T0" fmla="*/ 249 w 249"/>
                <a:gd name="T1" fmla="*/ 47 h 56"/>
                <a:gd name="T2" fmla="*/ 0 w 249"/>
                <a:gd name="T3" fmla="*/ 56 h 56"/>
                <a:gd name="T4" fmla="*/ 0 w 249"/>
                <a:gd name="T5" fmla="*/ 4 h 56"/>
                <a:gd name="T6" fmla="*/ 2 w 249"/>
                <a:gd name="T7" fmla="*/ 4 h 56"/>
                <a:gd name="T8" fmla="*/ 2 w 249"/>
                <a:gd name="T9" fmla="*/ 54 h 56"/>
                <a:gd name="T10" fmla="*/ 246 w 249"/>
                <a:gd name="T11" fmla="*/ 45 h 56"/>
                <a:gd name="T12" fmla="*/ 246 w 249"/>
                <a:gd name="T13" fmla="*/ 0 h 56"/>
                <a:gd name="T14" fmla="*/ 249 w 249"/>
                <a:gd name="T15" fmla="*/ 0 h 56"/>
                <a:gd name="T16" fmla="*/ 249 w 249"/>
                <a:gd name="T17" fmla="*/ 4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9" h="56">
                  <a:moveTo>
                    <a:pt x="249" y="47"/>
                  </a:moveTo>
                  <a:lnTo>
                    <a:pt x="0" y="56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54"/>
                  </a:lnTo>
                  <a:lnTo>
                    <a:pt x="246" y="45"/>
                  </a:lnTo>
                  <a:lnTo>
                    <a:pt x="246" y="0"/>
                  </a:lnTo>
                  <a:lnTo>
                    <a:pt x="249" y="0"/>
                  </a:lnTo>
                  <a:lnTo>
                    <a:pt x="249" y="4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34" name="Freeform 1178">
              <a:extLst>
                <a:ext uri="{FF2B5EF4-FFF2-40B4-BE49-F238E27FC236}">
                  <a16:creationId xmlns:a16="http://schemas.microsoft.com/office/drawing/2014/main" id="{FB67EE0A-9B18-4705-B673-A0FD9153B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" y="2885"/>
              <a:ext cx="79" cy="10"/>
            </a:xfrm>
            <a:custGeom>
              <a:avLst/>
              <a:gdLst>
                <a:gd name="T0" fmla="*/ 236 w 236"/>
                <a:gd name="T1" fmla="*/ 20 h 28"/>
                <a:gd name="T2" fmla="*/ 227 w 236"/>
                <a:gd name="T3" fmla="*/ 21 h 28"/>
                <a:gd name="T4" fmla="*/ 209 w 236"/>
                <a:gd name="T5" fmla="*/ 21 h 28"/>
                <a:gd name="T6" fmla="*/ 206 w 236"/>
                <a:gd name="T7" fmla="*/ 24 h 28"/>
                <a:gd name="T8" fmla="*/ 174 w 236"/>
                <a:gd name="T9" fmla="*/ 24 h 28"/>
                <a:gd name="T10" fmla="*/ 171 w 236"/>
                <a:gd name="T11" fmla="*/ 24 h 28"/>
                <a:gd name="T12" fmla="*/ 124 w 236"/>
                <a:gd name="T13" fmla="*/ 24 h 28"/>
                <a:gd name="T14" fmla="*/ 59 w 236"/>
                <a:gd name="T15" fmla="*/ 28 h 28"/>
                <a:gd name="T16" fmla="*/ 29 w 236"/>
                <a:gd name="T17" fmla="*/ 26 h 28"/>
                <a:gd name="T18" fmla="*/ 20 w 236"/>
                <a:gd name="T19" fmla="*/ 28 h 28"/>
                <a:gd name="T20" fmla="*/ 3 w 236"/>
                <a:gd name="T21" fmla="*/ 28 h 28"/>
                <a:gd name="T22" fmla="*/ 3 w 236"/>
                <a:gd name="T23" fmla="*/ 28 h 28"/>
                <a:gd name="T24" fmla="*/ 0 w 236"/>
                <a:gd name="T25" fmla="*/ 25 h 28"/>
                <a:gd name="T26" fmla="*/ 0 w 236"/>
                <a:gd name="T27" fmla="*/ 4 h 28"/>
                <a:gd name="T28" fmla="*/ 236 w 236"/>
                <a:gd name="T29" fmla="*/ 0 h 28"/>
                <a:gd name="T30" fmla="*/ 236 w 236"/>
                <a:gd name="T31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6" h="28">
                  <a:moveTo>
                    <a:pt x="236" y="20"/>
                  </a:moveTo>
                  <a:lnTo>
                    <a:pt x="227" y="21"/>
                  </a:lnTo>
                  <a:lnTo>
                    <a:pt x="209" y="21"/>
                  </a:lnTo>
                  <a:lnTo>
                    <a:pt x="206" y="24"/>
                  </a:lnTo>
                  <a:lnTo>
                    <a:pt x="174" y="24"/>
                  </a:lnTo>
                  <a:lnTo>
                    <a:pt x="171" y="24"/>
                  </a:lnTo>
                  <a:lnTo>
                    <a:pt x="124" y="24"/>
                  </a:lnTo>
                  <a:lnTo>
                    <a:pt x="59" y="28"/>
                  </a:lnTo>
                  <a:lnTo>
                    <a:pt x="29" y="26"/>
                  </a:lnTo>
                  <a:lnTo>
                    <a:pt x="20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0" y="25"/>
                  </a:lnTo>
                  <a:lnTo>
                    <a:pt x="0" y="4"/>
                  </a:lnTo>
                  <a:lnTo>
                    <a:pt x="236" y="0"/>
                  </a:lnTo>
                  <a:lnTo>
                    <a:pt x="236" y="20"/>
                  </a:lnTo>
                  <a:close/>
                </a:path>
              </a:pathLst>
            </a:custGeom>
            <a:solidFill>
              <a:srgbClr val="83838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35" name="Freeform 1179">
              <a:extLst>
                <a:ext uri="{FF2B5EF4-FFF2-40B4-BE49-F238E27FC236}">
                  <a16:creationId xmlns:a16="http://schemas.microsoft.com/office/drawing/2014/main" id="{86027C83-BC03-4C20-9721-82DCE8936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6" y="2885"/>
              <a:ext cx="13" cy="32"/>
            </a:xfrm>
            <a:custGeom>
              <a:avLst/>
              <a:gdLst>
                <a:gd name="T0" fmla="*/ 39 w 39"/>
                <a:gd name="T1" fmla="*/ 91 h 95"/>
                <a:gd name="T2" fmla="*/ 35 w 39"/>
                <a:gd name="T3" fmla="*/ 93 h 95"/>
                <a:gd name="T4" fmla="*/ 1 w 39"/>
                <a:gd name="T5" fmla="*/ 95 h 95"/>
                <a:gd name="T6" fmla="*/ 0 w 39"/>
                <a:gd name="T7" fmla="*/ 4 h 95"/>
                <a:gd name="T8" fmla="*/ 0 w 39"/>
                <a:gd name="T9" fmla="*/ 2 h 95"/>
                <a:gd name="T10" fmla="*/ 1 w 39"/>
                <a:gd name="T11" fmla="*/ 0 h 95"/>
                <a:gd name="T12" fmla="*/ 6 w 39"/>
                <a:gd name="T13" fmla="*/ 0 h 95"/>
                <a:gd name="T14" fmla="*/ 38 w 39"/>
                <a:gd name="T15" fmla="*/ 0 h 95"/>
                <a:gd name="T16" fmla="*/ 39 w 39"/>
                <a:gd name="T17" fmla="*/ 9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95">
                  <a:moveTo>
                    <a:pt x="39" y="91"/>
                  </a:moveTo>
                  <a:lnTo>
                    <a:pt x="35" y="93"/>
                  </a:lnTo>
                  <a:lnTo>
                    <a:pt x="1" y="95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6" y="0"/>
                  </a:lnTo>
                  <a:lnTo>
                    <a:pt x="38" y="0"/>
                  </a:lnTo>
                  <a:lnTo>
                    <a:pt x="39" y="9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36" name="Freeform 1180">
              <a:extLst>
                <a:ext uri="{FF2B5EF4-FFF2-40B4-BE49-F238E27FC236}">
                  <a16:creationId xmlns:a16="http://schemas.microsoft.com/office/drawing/2014/main" id="{017553B8-957E-4A8A-8642-4464DAC1B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0" y="2886"/>
              <a:ext cx="13" cy="32"/>
            </a:xfrm>
            <a:custGeom>
              <a:avLst/>
              <a:gdLst>
                <a:gd name="T0" fmla="*/ 38 w 38"/>
                <a:gd name="T1" fmla="*/ 93 h 96"/>
                <a:gd name="T2" fmla="*/ 0 w 38"/>
                <a:gd name="T3" fmla="*/ 96 h 96"/>
                <a:gd name="T4" fmla="*/ 0 w 38"/>
                <a:gd name="T5" fmla="*/ 0 h 96"/>
                <a:gd name="T6" fmla="*/ 38 w 38"/>
                <a:gd name="T7" fmla="*/ 0 h 96"/>
                <a:gd name="T8" fmla="*/ 38 w 38"/>
                <a:gd name="T9" fmla="*/ 93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6">
                  <a:moveTo>
                    <a:pt x="38" y="93"/>
                  </a:moveTo>
                  <a:lnTo>
                    <a:pt x="0" y="96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9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37" name="Freeform 1181">
              <a:extLst>
                <a:ext uri="{FF2B5EF4-FFF2-40B4-BE49-F238E27FC236}">
                  <a16:creationId xmlns:a16="http://schemas.microsoft.com/office/drawing/2014/main" id="{842626BB-0A71-4F8F-8042-4AFB17FC2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6" y="2886"/>
              <a:ext cx="11" cy="6"/>
            </a:xfrm>
            <a:custGeom>
              <a:avLst/>
              <a:gdLst>
                <a:gd name="T0" fmla="*/ 34 w 34"/>
                <a:gd name="T1" fmla="*/ 14 h 17"/>
                <a:gd name="T2" fmla="*/ 33 w 34"/>
                <a:gd name="T3" fmla="*/ 16 h 17"/>
                <a:gd name="T4" fmla="*/ 18 w 34"/>
                <a:gd name="T5" fmla="*/ 17 h 17"/>
                <a:gd name="T6" fmla="*/ 15 w 34"/>
                <a:gd name="T7" fmla="*/ 16 h 17"/>
                <a:gd name="T8" fmla="*/ 2 w 34"/>
                <a:gd name="T9" fmla="*/ 17 h 17"/>
                <a:gd name="T10" fmla="*/ 0 w 34"/>
                <a:gd name="T11" fmla="*/ 14 h 17"/>
                <a:gd name="T12" fmla="*/ 0 w 34"/>
                <a:gd name="T13" fmla="*/ 0 h 17"/>
                <a:gd name="T14" fmla="*/ 26 w 34"/>
                <a:gd name="T15" fmla="*/ 0 h 17"/>
                <a:gd name="T16" fmla="*/ 34 w 34"/>
                <a:gd name="T17" fmla="*/ 0 h 17"/>
                <a:gd name="T18" fmla="*/ 34 w 34"/>
                <a:gd name="T1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17">
                  <a:moveTo>
                    <a:pt x="34" y="14"/>
                  </a:moveTo>
                  <a:lnTo>
                    <a:pt x="33" y="16"/>
                  </a:lnTo>
                  <a:lnTo>
                    <a:pt x="18" y="17"/>
                  </a:lnTo>
                  <a:lnTo>
                    <a:pt x="15" y="16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0"/>
                  </a:lnTo>
                  <a:lnTo>
                    <a:pt x="26" y="0"/>
                  </a:lnTo>
                  <a:lnTo>
                    <a:pt x="34" y="0"/>
                  </a:lnTo>
                  <a:lnTo>
                    <a:pt x="34" y="14"/>
                  </a:lnTo>
                  <a:close/>
                </a:path>
              </a:pathLst>
            </a:custGeom>
            <a:solidFill>
              <a:srgbClr val="83838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38" name="Freeform 1182">
              <a:extLst>
                <a:ext uri="{FF2B5EF4-FFF2-40B4-BE49-F238E27FC236}">
                  <a16:creationId xmlns:a16="http://schemas.microsoft.com/office/drawing/2014/main" id="{987314C5-CD01-40F3-9088-5E25F828B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1" y="2886"/>
              <a:ext cx="21" cy="14"/>
            </a:xfrm>
            <a:custGeom>
              <a:avLst/>
              <a:gdLst>
                <a:gd name="T0" fmla="*/ 61 w 61"/>
                <a:gd name="T1" fmla="*/ 38 h 40"/>
                <a:gd name="T2" fmla="*/ 50 w 61"/>
                <a:gd name="T3" fmla="*/ 38 h 40"/>
                <a:gd name="T4" fmla="*/ 50 w 61"/>
                <a:gd name="T5" fmla="*/ 3 h 40"/>
                <a:gd name="T6" fmla="*/ 49 w 61"/>
                <a:gd name="T7" fmla="*/ 1 h 40"/>
                <a:gd name="T8" fmla="*/ 7 w 61"/>
                <a:gd name="T9" fmla="*/ 3 h 40"/>
                <a:gd name="T10" fmla="*/ 7 w 61"/>
                <a:gd name="T11" fmla="*/ 40 h 40"/>
                <a:gd name="T12" fmla="*/ 2 w 61"/>
                <a:gd name="T13" fmla="*/ 40 h 40"/>
                <a:gd name="T14" fmla="*/ 1 w 61"/>
                <a:gd name="T15" fmla="*/ 40 h 40"/>
                <a:gd name="T16" fmla="*/ 0 w 61"/>
                <a:gd name="T17" fmla="*/ 26 h 40"/>
                <a:gd name="T18" fmla="*/ 0 w 61"/>
                <a:gd name="T19" fmla="*/ 0 h 40"/>
                <a:gd name="T20" fmla="*/ 35 w 61"/>
                <a:gd name="T21" fmla="*/ 0 h 40"/>
                <a:gd name="T22" fmla="*/ 61 w 61"/>
                <a:gd name="T23" fmla="*/ 0 h 40"/>
                <a:gd name="T24" fmla="*/ 61 w 61"/>
                <a:gd name="T25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40">
                  <a:moveTo>
                    <a:pt x="61" y="38"/>
                  </a:moveTo>
                  <a:lnTo>
                    <a:pt x="50" y="38"/>
                  </a:lnTo>
                  <a:lnTo>
                    <a:pt x="50" y="3"/>
                  </a:lnTo>
                  <a:lnTo>
                    <a:pt x="49" y="1"/>
                  </a:lnTo>
                  <a:lnTo>
                    <a:pt x="7" y="3"/>
                  </a:lnTo>
                  <a:lnTo>
                    <a:pt x="7" y="40"/>
                  </a:lnTo>
                  <a:lnTo>
                    <a:pt x="2" y="40"/>
                  </a:lnTo>
                  <a:lnTo>
                    <a:pt x="1" y="40"/>
                  </a:lnTo>
                  <a:lnTo>
                    <a:pt x="0" y="26"/>
                  </a:lnTo>
                  <a:lnTo>
                    <a:pt x="0" y="0"/>
                  </a:lnTo>
                  <a:lnTo>
                    <a:pt x="35" y="0"/>
                  </a:lnTo>
                  <a:lnTo>
                    <a:pt x="61" y="0"/>
                  </a:lnTo>
                  <a:lnTo>
                    <a:pt x="61" y="3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39" name="Freeform 1183">
              <a:extLst>
                <a:ext uri="{FF2B5EF4-FFF2-40B4-BE49-F238E27FC236}">
                  <a16:creationId xmlns:a16="http://schemas.microsoft.com/office/drawing/2014/main" id="{E6B27A32-D3CB-4FF9-B2C0-21F9CC196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1" y="2886"/>
              <a:ext cx="10" cy="8"/>
            </a:xfrm>
            <a:custGeom>
              <a:avLst/>
              <a:gdLst>
                <a:gd name="T0" fmla="*/ 31 w 31"/>
                <a:gd name="T1" fmla="*/ 17 h 22"/>
                <a:gd name="T2" fmla="*/ 18 w 31"/>
                <a:gd name="T3" fmla="*/ 19 h 22"/>
                <a:gd name="T4" fmla="*/ 13 w 31"/>
                <a:gd name="T5" fmla="*/ 18 h 22"/>
                <a:gd name="T6" fmla="*/ 0 w 31"/>
                <a:gd name="T7" fmla="*/ 22 h 22"/>
                <a:gd name="T8" fmla="*/ 0 w 31"/>
                <a:gd name="T9" fmla="*/ 1 h 22"/>
                <a:gd name="T10" fmla="*/ 10 w 31"/>
                <a:gd name="T11" fmla="*/ 0 h 22"/>
                <a:gd name="T12" fmla="*/ 31 w 31"/>
                <a:gd name="T13" fmla="*/ 0 h 22"/>
                <a:gd name="T14" fmla="*/ 31 w 31"/>
                <a:gd name="T15" fmla="*/ 1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22">
                  <a:moveTo>
                    <a:pt x="31" y="17"/>
                  </a:moveTo>
                  <a:lnTo>
                    <a:pt x="18" y="19"/>
                  </a:lnTo>
                  <a:lnTo>
                    <a:pt x="13" y="18"/>
                  </a:lnTo>
                  <a:lnTo>
                    <a:pt x="0" y="22"/>
                  </a:lnTo>
                  <a:lnTo>
                    <a:pt x="0" y="1"/>
                  </a:lnTo>
                  <a:lnTo>
                    <a:pt x="10" y="0"/>
                  </a:lnTo>
                  <a:lnTo>
                    <a:pt x="31" y="0"/>
                  </a:lnTo>
                  <a:lnTo>
                    <a:pt x="31" y="17"/>
                  </a:lnTo>
                  <a:close/>
                </a:path>
              </a:pathLst>
            </a:custGeom>
            <a:solidFill>
              <a:srgbClr val="83838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40" name="Freeform 1184">
              <a:extLst>
                <a:ext uri="{FF2B5EF4-FFF2-40B4-BE49-F238E27FC236}">
                  <a16:creationId xmlns:a16="http://schemas.microsoft.com/office/drawing/2014/main" id="{E0A8549C-FAFF-474F-AC2F-193C9B8F4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9" y="2887"/>
              <a:ext cx="15" cy="38"/>
            </a:xfrm>
            <a:custGeom>
              <a:avLst/>
              <a:gdLst>
                <a:gd name="T0" fmla="*/ 0 w 44"/>
                <a:gd name="T1" fmla="*/ 115 h 115"/>
                <a:gd name="T2" fmla="*/ 0 w 44"/>
                <a:gd name="T3" fmla="*/ 2 h 115"/>
                <a:gd name="T4" fmla="*/ 44 w 44"/>
                <a:gd name="T5" fmla="*/ 0 h 115"/>
                <a:gd name="T6" fmla="*/ 44 w 44"/>
                <a:gd name="T7" fmla="*/ 112 h 115"/>
                <a:gd name="T8" fmla="*/ 0 w 44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15">
                  <a:moveTo>
                    <a:pt x="0" y="115"/>
                  </a:moveTo>
                  <a:lnTo>
                    <a:pt x="0" y="2"/>
                  </a:lnTo>
                  <a:lnTo>
                    <a:pt x="44" y="0"/>
                  </a:lnTo>
                  <a:lnTo>
                    <a:pt x="44" y="112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41" name="Freeform 1185">
              <a:extLst>
                <a:ext uri="{FF2B5EF4-FFF2-40B4-BE49-F238E27FC236}">
                  <a16:creationId xmlns:a16="http://schemas.microsoft.com/office/drawing/2014/main" id="{5AF3FE5C-61C5-4322-AB08-623116529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" y="2887"/>
              <a:ext cx="60" cy="13"/>
            </a:xfrm>
            <a:custGeom>
              <a:avLst/>
              <a:gdLst>
                <a:gd name="T0" fmla="*/ 180 w 180"/>
                <a:gd name="T1" fmla="*/ 0 h 39"/>
                <a:gd name="T2" fmla="*/ 180 w 180"/>
                <a:gd name="T3" fmla="*/ 26 h 39"/>
                <a:gd name="T4" fmla="*/ 178 w 180"/>
                <a:gd name="T5" fmla="*/ 26 h 39"/>
                <a:gd name="T6" fmla="*/ 177 w 180"/>
                <a:gd name="T7" fmla="*/ 27 h 39"/>
                <a:gd name="T8" fmla="*/ 147 w 180"/>
                <a:gd name="T9" fmla="*/ 29 h 39"/>
                <a:gd name="T10" fmla="*/ 135 w 180"/>
                <a:gd name="T11" fmla="*/ 29 h 39"/>
                <a:gd name="T12" fmla="*/ 126 w 180"/>
                <a:gd name="T13" fmla="*/ 32 h 39"/>
                <a:gd name="T14" fmla="*/ 107 w 180"/>
                <a:gd name="T15" fmla="*/ 31 h 39"/>
                <a:gd name="T16" fmla="*/ 63 w 180"/>
                <a:gd name="T17" fmla="*/ 33 h 39"/>
                <a:gd name="T18" fmla="*/ 50 w 180"/>
                <a:gd name="T19" fmla="*/ 32 h 39"/>
                <a:gd name="T20" fmla="*/ 44 w 180"/>
                <a:gd name="T21" fmla="*/ 35 h 39"/>
                <a:gd name="T22" fmla="*/ 31 w 180"/>
                <a:gd name="T23" fmla="*/ 35 h 39"/>
                <a:gd name="T24" fmla="*/ 8 w 180"/>
                <a:gd name="T25" fmla="*/ 39 h 39"/>
                <a:gd name="T26" fmla="*/ 0 w 180"/>
                <a:gd name="T27" fmla="*/ 33 h 39"/>
                <a:gd name="T28" fmla="*/ 0 w 180"/>
                <a:gd name="T29" fmla="*/ 1 h 39"/>
                <a:gd name="T30" fmla="*/ 134 w 180"/>
                <a:gd name="T31" fmla="*/ 0 h 39"/>
                <a:gd name="T32" fmla="*/ 151 w 180"/>
                <a:gd name="T33" fmla="*/ 0 h 39"/>
                <a:gd name="T34" fmla="*/ 180 w 180"/>
                <a:gd name="T3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0" h="39">
                  <a:moveTo>
                    <a:pt x="180" y="0"/>
                  </a:moveTo>
                  <a:lnTo>
                    <a:pt x="180" y="26"/>
                  </a:lnTo>
                  <a:lnTo>
                    <a:pt x="178" y="26"/>
                  </a:lnTo>
                  <a:lnTo>
                    <a:pt x="177" y="27"/>
                  </a:lnTo>
                  <a:lnTo>
                    <a:pt x="147" y="29"/>
                  </a:lnTo>
                  <a:lnTo>
                    <a:pt x="135" y="29"/>
                  </a:lnTo>
                  <a:lnTo>
                    <a:pt x="126" y="32"/>
                  </a:lnTo>
                  <a:lnTo>
                    <a:pt x="107" y="31"/>
                  </a:lnTo>
                  <a:lnTo>
                    <a:pt x="63" y="33"/>
                  </a:lnTo>
                  <a:lnTo>
                    <a:pt x="50" y="32"/>
                  </a:lnTo>
                  <a:lnTo>
                    <a:pt x="44" y="35"/>
                  </a:lnTo>
                  <a:lnTo>
                    <a:pt x="31" y="35"/>
                  </a:lnTo>
                  <a:lnTo>
                    <a:pt x="8" y="39"/>
                  </a:lnTo>
                  <a:lnTo>
                    <a:pt x="0" y="33"/>
                  </a:lnTo>
                  <a:lnTo>
                    <a:pt x="0" y="1"/>
                  </a:lnTo>
                  <a:lnTo>
                    <a:pt x="134" y="0"/>
                  </a:lnTo>
                  <a:lnTo>
                    <a:pt x="151" y="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2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42" name="Freeform 1186">
              <a:extLst>
                <a:ext uri="{FF2B5EF4-FFF2-40B4-BE49-F238E27FC236}">
                  <a16:creationId xmlns:a16="http://schemas.microsoft.com/office/drawing/2014/main" id="{9EE12B45-06F2-4333-AF62-DEE3D155D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" y="2887"/>
              <a:ext cx="16" cy="39"/>
            </a:xfrm>
            <a:custGeom>
              <a:avLst/>
              <a:gdLst>
                <a:gd name="T0" fmla="*/ 49 w 49"/>
                <a:gd name="T1" fmla="*/ 113 h 115"/>
                <a:gd name="T2" fmla="*/ 1 w 49"/>
                <a:gd name="T3" fmla="*/ 115 h 115"/>
                <a:gd name="T4" fmla="*/ 0 w 49"/>
                <a:gd name="T5" fmla="*/ 0 h 115"/>
                <a:gd name="T6" fmla="*/ 48 w 49"/>
                <a:gd name="T7" fmla="*/ 0 h 115"/>
                <a:gd name="T8" fmla="*/ 49 w 49"/>
                <a:gd name="T9" fmla="*/ 1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15">
                  <a:moveTo>
                    <a:pt x="49" y="113"/>
                  </a:moveTo>
                  <a:lnTo>
                    <a:pt x="1" y="115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9" y="11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43" name="Rectangle 1187">
              <a:extLst>
                <a:ext uri="{FF2B5EF4-FFF2-40B4-BE49-F238E27FC236}">
                  <a16:creationId xmlns:a16="http://schemas.microsoft.com/office/drawing/2014/main" id="{A4BE0B06-020C-45A7-84F2-1A3F5D780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2888"/>
              <a:ext cx="1" cy="15"/>
            </a:xfrm>
            <a:prstGeom prst="rect">
              <a:avLst/>
            </a:prstGeom>
            <a:solidFill>
              <a:srgbClr val="C2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44" name="Freeform 1188">
              <a:extLst>
                <a:ext uri="{FF2B5EF4-FFF2-40B4-BE49-F238E27FC236}">
                  <a16:creationId xmlns:a16="http://schemas.microsoft.com/office/drawing/2014/main" id="{2D2EE202-8376-408A-BF10-8B4CFFDFE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" y="2887"/>
              <a:ext cx="2" cy="18"/>
            </a:xfrm>
            <a:custGeom>
              <a:avLst/>
              <a:gdLst>
                <a:gd name="T0" fmla="*/ 8 w 8"/>
                <a:gd name="T1" fmla="*/ 54 h 54"/>
                <a:gd name="T2" fmla="*/ 0 w 8"/>
                <a:gd name="T3" fmla="*/ 54 h 54"/>
                <a:gd name="T4" fmla="*/ 0 w 8"/>
                <a:gd name="T5" fmla="*/ 50 h 54"/>
                <a:gd name="T6" fmla="*/ 6 w 8"/>
                <a:gd name="T7" fmla="*/ 50 h 54"/>
                <a:gd name="T8" fmla="*/ 6 w 8"/>
                <a:gd name="T9" fmla="*/ 0 h 54"/>
                <a:gd name="T10" fmla="*/ 8 w 8"/>
                <a:gd name="T11" fmla="*/ 0 h 54"/>
                <a:gd name="T12" fmla="*/ 8 w 8"/>
                <a:gd name="T1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4">
                  <a:moveTo>
                    <a:pt x="8" y="54"/>
                  </a:moveTo>
                  <a:lnTo>
                    <a:pt x="0" y="54"/>
                  </a:lnTo>
                  <a:lnTo>
                    <a:pt x="0" y="50"/>
                  </a:lnTo>
                  <a:lnTo>
                    <a:pt x="6" y="5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45" name="Freeform 1189">
              <a:extLst>
                <a:ext uri="{FF2B5EF4-FFF2-40B4-BE49-F238E27FC236}">
                  <a16:creationId xmlns:a16="http://schemas.microsoft.com/office/drawing/2014/main" id="{7164A1D8-E96E-4C1B-95D1-BFAA07859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0" y="2888"/>
              <a:ext cx="13" cy="35"/>
            </a:xfrm>
            <a:custGeom>
              <a:avLst/>
              <a:gdLst>
                <a:gd name="T0" fmla="*/ 39 w 39"/>
                <a:gd name="T1" fmla="*/ 103 h 104"/>
                <a:gd name="T2" fmla="*/ 0 w 39"/>
                <a:gd name="T3" fmla="*/ 104 h 104"/>
                <a:gd name="T4" fmla="*/ 0 w 39"/>
                <a:gd name="T5" fmla="*/ 0 h 104"/>
                <a:gd name="T6" fmla="*/ 39 w 39"/>
                <a:gd name="T7" fmla="*/ 0 h 104"/>
                <a:gd name="T8" fmla="*/ 39 w 39"/>
                <a:gd name="T9" fmla="*/ 10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04">
                  <a:moveTo>
                    <a:pt x="39" y="103"/>
                  </a:moveTo>
                  <a:lnTo>
                    <a:pt x="0" y="104"/>
                  </a:lnTo>
                  <a:lnTo>
                    <a:pt x="0" y="0"/>
                  </a:lnTo>
                  <a:lnTo>
                    <a:pt x="39" y="0"/>
                  </a:lnTo>
                  <a:lnTo>
                    <a:pt x="39" y="10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46" name="Freeform 1190">
              <a:extLst>
                <a:ext uri="{FF2B5EF4-FFF2-40B4-BE49-F238E27FC236}">
                  <a16:creationId xmlns:a16="http://schemas.microsoft.com/office/drawing/2014/main" id="{6AC80281-D0EE-4BDE-8CA7-318DC88B6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2888"/>
              <a:ext cx="82" cy="6"/>
            </a:xfrm>
            <a:custGeom>
              <a:avLst/>
              <a:gdLst>
                <a:gd name="T0" fmla="*/ 248 w 248"/>
                <a:gd name="T1" fmla="*/ 13 h 17"/>
                <a:gd name="T2" fmla="*/ 248 w 248"/>
                <a:gd name="T3" fmla="*/ 14 h 17"/>
                <a:gd name="T4" fmla="*/ 209 w 248"/>
                <a:gd name="T5" fmla="*/ 14 h 17"/>
                <a:gd name="T6" fmla="*/ 97 w 248"/>
                <a:gd name="T7" fmla="*/ 16 h 17"/>
                <a:gd name="T8" fmla="*/ 0 w 248"/>
                <a:gd name="T9" fmla="*/ 17 h 17"/>
                <a:gd name="T10" fmla="*/ 0 w 248"/>
                <a:gd name="T11" fmla="*/ 5 h 17"/>
                <a:gd name="T12" fmla="*/ 145 w 248"/>
                <a:gd name="T13" fmla="*/ 1 h 17"/>
                <a:gd name="T14" fmla="*/ 244 w 248"/>
                <a:gd name="T15" fmla="*/ 0 h 17"/>
                <a:gd name="T16" fmla="*/ 247 w 248"/>
                <a:gd name="T17" fmla="*/ 0 h 17"/>
                <a:gd name="T18" fmla="*/ 248 w 248"/>
                <a:gd name="T19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8" h="17">
                  <a:moveTo>
                    <a:pt x="248" y="13"/>
                  </a:moveTo>
                  <a:lnTo>
                    <a:pt x="248" y="14"/>
                  </a:lnTo>
                  <a:lnTo>
                    <a:pt x="209" y="14"/>
                  </a:lnTo>
                  <a:lnTo>
                    <a:pt x="97" y="16"/>
                  </a:lnTo>
                  <a:lnTo>
                    <a:pt x="0" y="17"/>
                  </a:lnTo>
                  <a:lnTo>
                    <a:pt x="0" y="5"/>
                  </a:lnTo>
                  <a:lnTo>
                    <a:pt x="145" y="1"/>
                  </a:lnTo>
                  <a:lnTo>
                    <a:pt x="244" y="0"/>
                  </a:lnTo>
                  <a:lnTo>
                    <a:pt x="247" y="0"/>
                  </a:lnTo>
                  <a:lnTo>
                    <a:pt x="248" y="13"/>
                  </a:lnTo>
                  <a:close/>
                </a:path>
              </a:pathLst>
            </a:custGeom>
            <a:solidFill>
              <a:srgbClr val="83838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47" name="Freeform 1191">
              <a:extLst>
                <a:ext uri="{FF2B5EF4-FFF2-40B4-BE49-F238E27FC236}">
                  <a16:creationId xmlns:a16="http://schemas.microsoft.com/office/drawing/2014/main" id="{2F9AA819-3AFE-41F8-B972-631DE2DEC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" y="2888"/>
              <a:ext cx="4" cy="4"/>
            </a:xfrm>
            <a:custGeom>
              <a:avLst/>
              <a:gdLst>
                <a:gd name="T0" fmla="*/ 0 w 14"/>
                <a:gd name="T1" fmla="*/ 11 h 11"/>
                <a:gd name="T2" fmla="*/ 0 w 14"/>
                <a:gd name="T3" fmla="*/ 0 h 11"/>
                <a:gd name="T4" fmla="*/ 14 w 14"/>
                <a:gd name="T5" fmla="*/ 0 h 11"/>
                <a:gd name="T6" fmla="*/ 0 w 14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0" y="11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3838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48" name="Freeform 1192">
              <a:extLst>
                <a:ext uri="{FF2B5EF4-FFF2-40B4-BE49-F238E27FC236}">
                  <a16:creationId xmlns:a16="http://schemas.microsoft.com/office/drawing/2014/main" id="{2B93CC10-E00F-4C40-B55F-1345A7C77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" y="2888"/>
              <a:ext cx="15" cy="36"/>
            </a:xfrm>
            <a:custGeom>
              <a:avLst/>
              <a:gdLst>
                <a:gd name="T0" fmla="*/ 43 w 43"/>
                <a:gd name="T1" fmla="*/ 104 h 107"/>
                <a:gd name="T2" fmla="*/ 2 w 43"/>
                <a:gd name="T3" fmla="*/ 107 h 107"/>
                <a:gd name="T4" fmla="*/ 0 w 43"/>
                <a:gd name="T5" fmla="*/ 1 h 107"/>
                <a:gd name="T6" fmla="*/ 43 w 43"/>
                <a:gd name="T7" fmla="*/ 0 h 107"/>
                <a:gd name="T8" fmla="*/ 43 w 43"/>
                <a:gd name="T9" fmla="*/ 10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07">
                  <a:moveTo>
                    <a:pt x="43" y="104"/>
                  </a:moveTo>
                  <a:lnTo>
                    <a:pt x="2" y="107"/>
                  </a:lnTo>
                  <a:lnTo>
                    <a:pt x="0" y="1"/>
                  </a:lnTo>
                  <a:lnTo>
                    <a:pt x="43" y="0"/>
                  </a:lnTo>
                  <a:lnTo>
                    <a:pt x="43" y="10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49" name="Freeform 1193">
              <a:extLst>
                <a:ext uri="{FF2B5EF4-FFF2-40B4-BE49-F238E27FC236}">
                  <a16:creationId xmlns:a16="http://schemas.microsoft.com/office/drawing/2014/main" id="{E4A1A32C-A9F4-444F-8E56-F14DBDC41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5" y="2888"/>
              <a:ext cx="8" cy="15"/>
            </a:xfrm>
            <a:custGeom>
              <a:avLst/>
              <a:gdLst>
                <a:gd name="T0" fmla="*/ 25 w 25"/>
                <a:gd name="T1" fmla="*/ 3 h 46"/>
                <a:gd name="T2" fmla="*/ 25 w 25"/>
                <a:gd name="T3" fmla="*/ 4 h 46"/>
                <a:gd name="T4" fmla="*/ 16 w 25"/>
                <a:gd name="T5" fmla="*/ 4 h 46"/>
                <a:gd name="T6" fmla="*/ 14 w 25"/>
                <a:gd name="T7" fmla="*/ 7 h 46"/>
                <a:gd name="T8" fmla="*/ 16 w 25"/>
                <a:gd name="T9" fmla="*/ 20 h 46"/>
                <a:gd name="T10" fmla="*/ 16 w 25"/>
                <a:gd name="T11" fmla="*/ 21 h 46"/>
                <a:gd name="T12" fmla="*/ 17 w 25"/>
                <a:gd name="T13" fmla="*/ 22 h 46"/>
                <a:gd name="T14" fmla="*/ 24 w 25"/>
                <a:gd name="T15" fmla="*/ 22 h 46"/>
                <a:gd name="T16" fmla="*/ 25 w 25"/>
                <a:gd name="T17" fmla="*/ 24 h 46"/>
                <a:gd name="T18" fmla="*/ 25 w 25"/>
                <a:gd name="T19" fmla="*/ 44 h 46"/>
                <a:gd name="T20" fmla="*/ 1 w 25"/>
                <a:gd name="T21" fmla="*/ 46 h 46"/>
                <a:gd name="T22" fmla="*/ 1 w 25"/>
                <a:gd name="T23" fmla="*/ 26 h 46"/>
                <a:gd name="T24" fmla="*/ 12 w 25"/>
                <a:gd name="T25" fmla="*/ 24 h 46"/>
                <a:gd name="T26" fmla="*/ 12 w 25"/>
                <a:gd name="T27" fmla="*/ 1 h 46"/>
                <a:gd name="T28" fmla="*/ 0 w 25"/>
                <a:gd name="T29" fmla="*/ 1 h 46"/>
                <a:gd name="T30" fmla="*/ 0 w 25"/>
                <a:gd name="T31" fmla="*/ 0 h 46"/>
                <a:gd name="T32" fmla="*/ 20 w 25"/>
                <a:gd name="T33" fmla="*/ 0 h 46"/>
                <a:gd name="T34" fmla="*/ 25 w 25"/>
                <a:gd name="T35" fmla="*/ 0 h 46"/>
                <a:gd name="T36" fmla="*/ 25 w 25"/>
                <a:gd name="T37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46">
                  <a:moveTo>
                    <a:pt x="25" y="3"/>
                  </a:moveTo>
                  <a:lnTo>
                    <a:pt x="25" y="4"/>
                  </a:lnTo>
                  <a:lnTo>
                    <a:pt x="16" y="4"/>
                  </a:lnTo>
                  <a:lnTo>
                    <a:pt x="14" y="7"/>
                  </a:lnTo>
                  <a:lnTo>
                    <a:pt x="16" y="20"/>
                  </a:lnTo>
                  <a:lnTo>
                    <a:pt x="16" y="21"/>
                  </a:lnTo>
                  <a:lnTo>
                    <a:pt x="17" y="22"/>
                  </a:lnTo>
                  <a:lnTo>
                    <a:pt x="24" y="22"/>
                  </a:lnTo>
                  <a:lnTo>
                    <a:pt x="25" y="24"/>
                  </a:lnTo>
                  <a:lnTo>
                    <a:pt x="25" y="44"/>
                  </a:lnTo>
                  <a:lnTo>
                    <a:pt x="1" y="46"/>
                  </a:lnTo>
                  <a:lnTo>
                    <a:pt x="1" y="26"/>
                  </a:lnTo>
                  <a:lnTo>
                    <a:pt x="12" y="24"/>
                  </a:lnTo>
                  <a:lnTo>
                    <a:pt x="1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50" name="Freeform 1194">
              <a:extLst>
                <a:ext uri="{FF2B5EF4-FFF2-40B4-BE49-F238E27FC236}">
                  <a16:creationId xmlns:a16="http://schemas.microsoft.com/office/drawing/2014/main" id="{4562E574-6C7A-4092-B4AA-5F6FFB94D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4" y="2888"/>
              <a:ext cx="2" cy="1"/>
            </a:xfrm>
            <a:custGeom>
              <a:avLst/>
              <a:gdLst>
                <a:gd name="T0" fmla="*/ 3 w 8"/>
                <a:gd name="T1" fmla="*/ 4 h 4"/>
                <a:gd name="T2" fmla="*/ 0 w 8"/>
                <a:gd name="T3" fmla="*/ 4 h 4"/>
                <a:gd name="T4" fmla="*/ 0 w 8"/>
                <a:gd name="T5" fmla="*/ 0 h 4"/>
                <a:gd name="T6" fmla="*/ 8 w 8"/>
                <a:gd name="T7" fmla="*/ 0 h 4"/>
                <a:gd name="T8" fmla="*/ 3 w 8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3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8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83838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51" name="Freeform 1195">
              <a:extLst>
                <a:ext uri="{FF2B5EF4-FFF2-40B4-BE49-F238E27FC236}">
                  <a16:creationId xmlns:a16="http://schemas.microsoft.com/office/drawing/2014/main" id="{15980E83-B5F2-456B-9392-AD817B290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1" y="2888"/>
              <a:ext cx="11" cy="7"/>
            </a:xfrm>
            <a:custGeom>
              <a:avLst/>
              <a:gdLst>
                <a:gd name="T0" fmla="*/ 34 w 34"/>
                <a:gd name="T1" fmla="*/ 0 h 21"/>
                <a:gd name="T2" fmla="*/ 34 w 34"/>
                <a:gd name="T3" fmla="*/ 19 h 21"/>
                <a:gd name="T4" fmla="*/ 31 w 34"/>
                <a:gd name="T5" fmla="*/ 20 h 21"/>
                <a:gd name="T6" fmla="*/ 0 w 34"/>
                <a:gd name="T7" fmla="*/ 21 h 21"/>
                <a:gd name="T8" fmla="*/ 0 w 34"/>
                <a:gd name="T9" fmla="*/ 2 h 21"/>
                <a:gd name="T10" fmla="*/ 34 w 34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1">
                  <a:moveTo>
                    <a:pt x="34" y="0"/>
                  </a:moveTo>
                  <a:lnTo>
                    <a:pt x="34" y="19"/>
                  </a:lnTo>
                  <a:lnTo>
                    <a:pt x="31" y="20"/>
                  </a:lnTo>
                  <a:lnTo>
                    <a:pt x="0" y="21"/>
                  </a:lnTo>
                  <a:lnTo>
                    <a:pt x="0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3838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52" name="Freeform 1196">
              <a:extLst>
                <a:ext uri="{FF2B5EF4-FFF2-40B4-BE49-F238E27FC236}">
                  <a16:creationId xmlns:a16="http://schemas.microsoft.com/office/drawing/2014/main" id="{93EEE46A-3206-456C-BAE4-1A92FEB71A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4" y="2888"/>
              <a:ext cx="3" cy="18"/>
            </a:xfrm>
            <a:custGeom>
              <a:avLst/>
              <a:gdLst>
                <a:gd name="T0" fmla="*/ 0 w 11"/>
                <a:gd name="T1" fmla="*/ 45 h 52"/>
                <a:gd name="T2" fmla="*/ 0 w 11"/>
                <a:gd name="T3" fmla="*/ 7 h 52"/>
                <a:gd name="T4" fmla="*/ 11 w 11"/>
                <a:gd name="T5" fmla="*/ 0 h 52"/>
                <a:gd name="T6" fmla="*/ 11 w 11"/>
                <a:gd name="T7" fmla="*/ 52 h 52"/>
                <a:gd name="T8" fmla="*/ 0 w 11"/>
                <a:gd name="T9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2">
                  <a:moveTo>
                    <a:pt x="0" y="45"/>
                  </a:moveTo>
                  <a:lnTo>
                    <a:pt x="0" y="7"/>
                  </a:lnTo>
                  <a:lnTo>
                    <a:pt x="11" y="0"/>
                  </a:lnTo>
                  <a:lnTo>
                    <a:pt x="11" y="5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53" name="Freeform 1197">
              <a:extLst>
                <a:ext uri="{FF2B5EF4-FFF2-40B4-BE49-F238E27FC236}">
                  <a16:creationId xmlns:a16="http://schemas.microsoft.com/office/drawing/2014/main" id="{BBC9231A-24F7-41A3-B60B-02A49CBC8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" y="2889"/>
              <a:ext cx="13" cy="7"/>
            </a:xfrm>
            <a:custGeom>
              <a:avLst/>
              <a:gdLst>
                <a:gd name="T0" fmla="*/ 38 w 38"/>
                <a:gd name="T1" fmla="*/ 21 h 21"/>
                <a:gd name="T2" fmla="*/ 28 w 38"/>
                <a:gd name="T3" fmla="*/ 21 h 21"/>
                <a:gd name="T4" fmla="*/ 2 w 38"/>
                <a:gd name="T5" fmla="*/ 21 h 21"/>
                <a:gd name="T6" fmla="*/ 0 w 38"/>
                <a:gd name="T7" fmla="*/ 18 h 21"/>
                <a:gd name="T8" fmla="*/ 0 w 38"/>
                <a:gd name="T9" fmla="*/ 1 h 21"/>
                <a:gd name="T10" fmla="*/ 38 w 38"/>
                <a:gd name="T11" fmla="*/ 0 h 21"/>
                <a:gd name="T12" fmla="*/ 38 w 38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21">
                  <a:moveTo>
                    <a:pt x="38" y="21"/>
                  </a:moveTo>
                  <a:lnTo>
                    <a:pt x="28" y="21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"/>
                  </a:lnTo>
                  <a:lnTo>
                    <a:pt x="38" y="0"/>
                  </a:lnTo>
                  <a:lnTo>
                    <a:pt x="38" y="21"/>
                  </a:lnTo>
                  <a:close/>
                </a:path>
              </a:pathLst>
            </a:custGeom>
            <a:solidFill>
              <a:srgbClr val="83838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54" name="Freeform 1198">
              <a:extLst>
                <a:ext uri="{FF2B5EF4-FFF2-40B4-BE49-F238E27FC236}">
                  <a16:creationId xmlns:a16="http://schemas.microsoft.com/office/drawing/2014/main" id="{D561C1B4-3861-4833-8A73-BCDF75BAB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" y="2889"/>
              <a:ext cx="4" cy="29"/>
            </a:xfrm>
            <a:custGeom>
              <a:avLst/>
              <a:gdLst>
                <a:gd name="T0" fmla="*/ 14 w 14"/>
                <a:gd name="T1" fmla="*/ 86 h 86"/>
                <a:gd name="T2" fmla="*/ 0 w 14"/>
                <a:gd name="T3" fmla="*/ 83 h 86"/>
                <a:gd name="T4" fmla="*/ 0 w 14"/>
                <a:gd name="T5" fmla="*/ 10 h 86"/>
                <a:gd name="T6" fmla="*/ 14 w 14"/>
                <a:gd name="T7" fmla="*/ 0 h 86"/>
                <a:gd name="T8" fmla="*/ 14 w 14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6">
                  <a:moveTo>
                    <a:pt x="14" y="86"/>
                  </a:moveTo>
                  <a:lnTo>
                    <a:pt x="0" y="83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14" y="86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55" name="Freeform 1199">
              <a:extLst>
                <a:ext uri="{FF2B5EF4-FFF2-40B4-BE49-F238E27FC236}">
                  <a16:creationId xmlns:a16="http://schemas.microsoft.com/office/drawing/2014/main" id="{02CBFC6E-FD85-41B9-A57D-210359850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" y="2890"/>
              <a:ext cx="2" cy="5"/>
            </a:xfrm>
            <a:custGeom>
              <a:avLst/>
              <a:gdLst>
                <a:gd name="T0" fmla="*/ 7 w 7"/>
                <a:gd name="T1" fmla="*/ 11 h 13"/>
                <a:gd name="T2" fmla="*/ 2 w 7"/>
                <a:gd name="T3" fmla="*/ 13 h 13"/>
                <a:gd name="T4" fmla="*/ 0 w 7"/>
                <a:gd name="T5" fmla="*/ 13 h 13"/>
                <a:gd name="T6" fmla="*/ 0 w 7"/>
                <a:gd name="T7" fmla="*/ 1 h 13"/>
                <a:gd name="T8" fmla="*/ 2 w 7"/>
                <a:gd name="T9" fmla="*/ 0 h 13"/>
                <a:gd name="T10" fmla="*/ 7 w 7"/>
                <a:gd name="T11" fmla="*/ 0 h 13"/>
                <a:gd name="T12" fmla="*/ 7 w 7"/>
                <a:gd name="T1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3">
                  <a:moveTo>
                    <a:pt x="7" y="11"/>
                  </a:moveTo>
                  <a:lnTo>
                    <a:pt x="2" y="13"/>
                  </a:lnTo>
                  <a:lnTo>
                    <a:pt x="0" y="13"/>
                  </a:lnTo>
                  <a:lnTo>
                    <a:pt x="0" y="1"/>
                  </a:lnTo>
                  <a:lnTo>
                    <a:pt x="2" y="0"/>
                  </a:lnTo>
                  <a:lnTo>
                    <a:pt x="7" y="0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56" name="Freeform 1200">
              <a:extLst>
                <a:ext uri="{FF2B5EF4-FFF2-40B4-BE49-F238E27FC236}">
                  <a16:creationId xmlns:a16="http://schemas.microsoft.com/office/drawing/2014/main" id="{4D44A480-F57B-4C53-AA6C-F511B5CCB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7" y="2891"/>
              <a:ext cx="20" cy="17"/>
            </a:xfrm>
            <a:custGeom>
              <a:avLst/>
              <a:gdLst>
                <a:gd name="T0" fmla="*/ 60 w 60"/>
                <a:gd name="T1" fmla="*/ 48 h 51"/>
                <a:gd name="T2" fmla="*/ 52 w 60"/>
                <a:gd name="T3" fmla="*/ 48 h 51"/>
                <a:gd name="T4" fmla="*/ 52 w 60"/>
                <a:gd name="T5" fmla="*/ 3 h 51"/>
                <a:gd name="T6" fmla="*/ 8 w 60"/>
                <a:gd name="T7" fmla="*/ 4 h 51"/>
                <a:gd name="T8" fmla="*/ 8 w 60"/>
                <a:gd name="T9" fmla="*/ 49 h 51"/>
                <a:gd name="T10" fmla="*/ 0 w 60"/>
                <a:gd name="T11" fmla="*/ 51 h 51"/>
                <a:gd name="T12" fmla="*/ 0 w 60"/>
                <a:gd name="T13" fmla="*/ 0 h 51"/>
                <a:gd name="T14" fmla="*/ 60 w 60"/>
                <a:gd name="T15" fmla="*/ 0 h 51"/>
                <a:gd name="T16" fmla="*/ 60 w 60"/>
                <a:gd name="T17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51">
                  <a:moveTo>
                    <a:pt x="60" y="48"/>
                  </a:moveTo>
                  <a:lnTo>
                    <a:pt x="52" y="48"/>
                  </a:lnTo>
                  <a:lnTo>
                    <a:pt x="52" y="3"/>
                  </a:lnTo>
                  <a:lnTo>
                    <a:pt x="8" y="4"/>
                  </a:lnTo>
                  <a:lnTo>
                    <a:pt x="8" y="49"/>
                  </a:lnTo>
                  <a:lnTo>
                    <a:pt x="0" y="51"/>
                  </a:lnTo>
                  <a:lnTo>
                    <a:pt x="0" y="0"/>
                  </a:lnTo>
                  <a:lnTo>
                    <a:pt x="60" y="0"/>
                  </a:lnTo>
                  <a:lnTo>
                    <a:pt x="60" y="48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57" name="Freeform 1201">
              <a:extLst>
                <a:ext uri="{FF2B5EF4-FFF2-40B4-BE49-F238E27FC236}">
                  <a16:creationId xmlns:a16="http://schemas.microsoft.com/office/drawing/2014/main" id="{8382015C-DC82-4D29-A0AB-ACA3AD4A0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" y="2892"/>
              <a:ext cx="8" cy="19"/>
            </a:xfrm>
            <a:custGeom>
              <a:avLst/>
              <a:gdLst>
                <a:gd name="T0" fmla="*/ 24 w 24"/>
                <a:gd name="T1" fmla="*/ 5 h 57"/>
                <a:gd name="T2" fmla="*/ 17 w 24"/>
                <a:gd name="T3" fmla="*/ 5 h 57"/>
                <a:gd name="T4" fmla="*/ 17 w 24"/>
                <a:gd name="T5" fmla="*/ 27 h 57"/>
                <a:gd name="T6" fmla="*/ 24 w 24"/>
                <a:gd name="T7" fmla="*/ 27 h 57"/>
                <a:gd name="T8" fmla="*/ 24 w 24"/>
                <a:gd name="T9" fmla="*/ 56 h 57"/>
                <a:gd name="T10" fmla="*/ 0 w 24"/>
                <a:gd name="T11" fmla="*/ 57 h 57"/>
                <a:gd name="T12" fmla="*/ 0 w 24"/>
                <a:gd name="T13" fmla="*/ 34 h 57"/>
                <a:gd name="T14" fmla="*/ 13 w 24"/>
                <a:gd name="T15" fmla="*/ 33 h 57"/>
                <a:gd name="T16" fmla="*/ 13 w 24"/>
                <a:gd name="T17" fmla="*/ 3 h 57"/>
                <a:gd name="T18" fmla="*/ 0 w 24"/>
                <a:gd name="T19" fmla="*/ 3 h 57"/>
                <a:gd name="T20" fmla="*/ 0 w 24"/>
                <a:gd name="T21" fmla="*/ 0 h 57"/>
                <a:gd name="T22" fmla="*/ 24 w 24"/>
                <a:gd name="T23" fmla="*/ 0 h 57"/>
                <a:gd name="T24" fmla="*/ 24 w 24"/>
                <a:gd name="T25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57">
                  <a:moveTo>
                    <a:pt x="24" y="5"/>
                  </a:moveTo>
                  <a:lnTo>
                    <a:pt x="17" y="5"/>
                  </a:lnTo>
                  <a:lnTo>
                    <a:pt x="17" y="27"/>
                  </a:lnTo>
                  <a:lnTo>
                    <a:pt x="24" y="27"/>
                  </a:lnTo>
                  <a:lnTo>
                    <a:pt x="24" y="56"/>
                  </a:lnTo>
                  <a:lnTo>
                    <a:pt x="0" y="57"/>
                  </a:lnTo>
                  <a:lnTo>
                    <a:pt x="0" y="34"/>
                  </a:lnTo>
                  <a:lnTo>
                    <a:pt x="13" y="33"/>
                  </a:lnTo>
                  <a:lnTo>
                    <a:pt x="1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58" name="Freeform 1202">
              <a:extLst>
                <a:ext uri="{FF2B5EF4-FFF2-40B4-BE49-F238E27FC236}">
                  <a16:creationId xmlns:a16="http://schemas.microsoft.com/office/drawing/2014/main" id="{E0A64AD9-7EA8-420E-84B8-F0EE924EF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9" y="2892"/>
              <a:ext cx="3" cy="3"/>
            </a:xfrm>
            <a:custGeom>
              <a:avLst/>
              <a:gdLst>
                <a:gd name="T0" fmla="*/ 0 w 8"/>
                <a:gd name="T1" fmla="*/ 7 h 7"/>
                <a:gd name="T2" fmla="*/ 0 w 8"/>
                <a:gd name="T3" fmla="*/ 0 h 7"/>
                <a:gd name="T4" fmla="*/ 8 w 8"/>
                <a:gd name="T5" fmla="*/ 0 h 7"/>
                <a:gd name="T6" fmla="*/ 0 w 8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3838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59" name="Freeform 1203">
              <a:extLst>
                <a:ext uri="{FF2B5EF4-FFF2-40B4-BE49-F238E27FC236}">
                  <a16:creationId xmlns:a16="http://schemas.microsoft.com/office/drawing/2014/main" id="{E0DFFF8A-2070-4BEB-AB79-A7BB46BFF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" y="2893"/>
              <a:ext cx="9" cy="18"/>
            </a:xfrm>
            <a:custGeom>
              <a:avLst/>
              <a:gdLst>
                <a:gd name="T0" fmla="*/ 26 w 27"/>
                <a:gd name="T1" fmla="*/ 52 h 53"/>
                <a:gd name="T2" fmla="*/ 0 w 27"/>
                <a:gd name="T3" fmla="*/ 53 h 53"/>
                <a:gd name="T4" fmla="*/ 0 w 27"/>
                <a:gd name="T5" fmla="*/ 0 h 53"/>
                <a:gd name="T6" fmla="*/ 27 w 27"/>
                <a:gd name="T7" fmla="*/ 0 h 53"/>
                <a:gd name="T8" fmla="*/ 26 w 27"/>
                <a:gd name="T9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3">
                  <a:moveTo>
                    <a:pt x="26" y="52"/>
                  </a:moveTo>
                  <a:lnTo>
                    <a:pt x="0" y="53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6" y="5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60" name="Freeform 1204">
              <a:extLst>
                <a:ext uri="{FF2B5EF4-FFF2-40B4-BE49-F238E27FC236}">
                  <a16:creationId xmlns:a16="http://schemas.microsoft.com/office/drawing/2014/main" id="{A3BF1C1F-BC7B-4C2C-915D-1252F746F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9" y="2893"/>
              <a:ext cx="4" cy="22"/>
            </a:xfrm>
            <a:custGeom>
              <a:avLst/>
              <a:gdLst>
                <a:gd name="T0" fmla="*/ 11 w 11"/>
                <a:gd name="T1" fmla="*/ 68 h 68"/>
                <a:gd name="T2" fmla="*/ 0 w 11"/>
                <a:gd name="T3" fmla="*/ 55 h 68"/>
                <a:gd name="T4" fmla="*/ 0 w 11"/>
                <a:gd name="T5" fmla="*/ 8 h 68"/>
                <a:gd name="T6" fmla="*/ 11 w 11"/>
                <a:gd name="T7" fmla="*/ 0 h 68"/>
                <a:gd name="T8" fmla="*/ 11 w 11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8">
                  <a:moveTo>
                    <a:pt x="11" y="68"/>
                  </a:moveTo>
                  <a:lnTo>
                    <a:pt x="0" y="55"/>
                  </a:lnTo>
                  <a:lnTo>
                    <a:pt x="0" y="8"/>
                  </a:lnTo>
                  <a:lnTo>
                    <a:pt x="11" y="0"/>
                  </a:lnTo>
                  <a:lnTo>
                    <a:pt x="11" y="68"/>
                  </a:lnTo>
                  <a:close/>
                </a:path>
              </a:pathLst>
            </a:custGeom>
            <a:solidFill>
              <a:srgbClr val="ABABA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61" name="Freeform 1205">
              <a:extLst>
                <a:ext uri="{FF2B5EF4-FFF2-40B4-BE49-F238E27FC236}">
                  <a16:creationId xmlns:a16="http://schemas.microsoft.com/office/drawing/2014/main" id="{A1DDF04A-C6E0-4AAC-B42B-8C5960D3B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6" y="2893"/>
              <a:ext cx="12" cy="8"/>
            </a:xfrm>
            <a:custGeom>
              <a:avLst/>
              <a:gdLst>
                <a:gd name="T0" fmla="*/ 32 w 35"/>
                <a:gd name="T1" fmla="*/ 0 h 24"/>
                <a:gd name="T2" fmla="*/ 34 w 35"/>
                <a:gd name="T3" fmla="*/ 1 h 24"/>
                <a:gd name="T4" fmla="*/ 34 w 35"/>
                <a:gd name="T5" fmla="*/ 19 h 24"/>
                <a:gd name="T6" fmla="*/ 35 w 35"/>
                <a:gd name="T7" fmla="*/ 19 h 24"/>
                <a:gd name="T8" fmla="*/ 34 w 35"/>
                <a:gd name="T9" fmla="*/ 21 h 24"/>
                <a:gd name="T10" fmla="*/ 32 w 35"/>
                <a:gd name="T11" fmla="*/ 22 h 24"/>
                <a:gd name="T12" fmla="*/ 3 w 35"/>
                <a:gd name="T13" fmla="*/ 24 h 24"/>
                <a:gd name="T14" fmla="*/ 0 w 35"/>
                <a:gd name="T15" fmla="*/ 22 h 24"/>
                <a:gd name="T16" fmla="*/ 0 w 35"/>
                <a:gd name="T17" fmla="*/ 2 h 24"/>
                <a:gd name="T18" fmla="*/ 3 w 35"/>
                <a:gd name="T19" fmla="*/ 2 h 24"/>
                <a:gd name="T20" fmla="*/ 4 w 35"/>
                <a:gd name="T21" fmla="*/ 0 h 24"/>
                <a:gd name="T22" fmla="*/ 28 w 35"/>
                <a:gd name="T23" fmla="*/ 0 h 24"/>
                <a:gd name="T24" fmla="*/ 32 w 35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24">
                  <a:moveTo>
                    <a:pt x="32" y="0"/>
                  </a:moveTo>
                  <a:lnTo>
                    <a:pt x="34" y="1"/>
                  </a:lnTo>
                  <a:lnTo>
                    <a:pt x="34" y="19"/>
                  </a:lnTo>
                  <a:lnTo>
                    <a:pt x="35" y="19"/>
                  </a:lnTo>
                  <a:lnTo>
                    <a:pt x="34" y="21"/>
                  </a:lnTo>
                  <a:lnTo>
                    <a:pt x="32" y="22"/>
                  </a:lnTo>
                  <a:lnTo>
                    <a:pt x="3" y="24"/>
                  </a:lnTo>
                  <a:lnTo>
                    <a:pt x="0" y="22"/>
                  </a:lnTo>
                  <a:lnTo>
                    <a:pt x="0" y="2"/>
                  </a:lnTo>
                  <a:lnTo>
                    <a:pt x="3" y="2"/>
                  </a:lnTo>
                  <a:lnTo>
                    <a:pt x="4" y="0"/>
                  </a:lnTo>
                  <a:lnTo>
                    <a:pt x="28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2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62" name="Freeform 1206">
              <a:extLst>
                <a:ext uri="{FF2B5EF4-FFF2-40B4-BE49-F238E27FC236}">
                  <a16:creationId xmlns:a16="http://schemas.microsoft.com/office/drawing/2014/main" id="{D14516C6-1500-4228-9F9C-65113C6B1A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1" y="2893"/>
              <a:ext cx="10" cy="9"/>
            </a:xfrm>
            <a:custGeom>
              <a:avLst/>
              <a:gdLst>
                <a:gd name="T0" fmla="*/ 31 w 31"/>
                <a:gd name="T1" fmla="*/ 26 h 27"/>
                <a:gd name="T2" fmla="*/ 28 w 31"/>
                <a:gd name="T3" fmla="*/ 26 h 27"/>
                <a:gd name="T4" fmla="*/ 23 w 31"/>
                <a:gd name="T5" fmla="*/ 27 h 27"/>
                <a:gd name="T6" fmla="*/ 0 w 31"/>
                <a:gd name="T7" fmla="*/ 24 h 27"/>
                <a:gd name="T8" fmla="*/ 0 w 31"/>
                <a:gd name="T9" fmla="*/ 4 h 27"/>
                <a:gd name="T10" fmla="*/ 13 w 31"/>
                <a:gd name="T11" fmla="*/ 0 h 27"/>
                <a:gd name="T12" fmla="*/ 17 w 31"/>
                <a:gd name="T13" fmla="*/ 1 h 27"/>
                <a:gd name="T14" fmla="*/ 28 w 31"/>
                <a:gd name="T15" fmla="*/ 0 h 27"/>
                <a:gd name="T16" fmla="*/ 31 w 31"/>
                <a:gd name="T17" fmla="*/ 2 h 27"/>
                <a:gd name="T18" fmla="*/ 31 w 31"/>
                <a:gd name="T19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27">
                  <a:moveTo>
                    <a:pt x="31" y="26"/>
                  </a:moveTo>
                  <a:lnTo>
                    <a:pt x="28" y="26"/>
                  </a:lnTo>
                  <a:lnTo>
                    <a:pt x="23" y="27"/>
                  </a:lnTo>
                  <a:lnTo>
                    <a:pt x="0" y="24"/>
                  </a:lnTo>
                  <a:lnTo>
                    <a:pt x="0" y="4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8" y="0"/>
                  </a:lnTo>
                  <a:lnTo>
                    <a:pt x="31" y="2"/>
                  </a:lnTo>
                  <a:lnTo>
                    <a:pt x="31" y="26"/>
                  </a:lnTo>
                  <a:close/>
                </a:path>
              </a:pathLst>
            </a:custGeom>
            <a:solidFill>
              <a:srgbClr val="C2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63" name="Freeform 1207">
              <a:extLst>
                <a:ext uri="{FF2B5EF4-FFF2-40B4-BE49-F238E27FC236}">
                  <a16:creationId xmlns:a16="http://schemas.microsoft.com/office/drawing/2014/main" id="{627DAD41-7983-48DA-9EB7-90193F651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3" y="2892"/>
              <a:ext cx="11" cy="6"/>
            </a:xfrm>
            <a:custGeom>
              <a:avLst/>
              <a:gdLst>
                <a:gd name="T0" fmla="*/ 32 w 32"/>
                <a:gd name="T1" fmla="*/ 2 h 17"/>
                <a:gd name="T2" fmla="*/ 32 w 32"/>
                <a:gd name="T3" fmla="*/ 0 h 17"/>
                <a:gd name="T4" fmla="*/ 32 w 32"/>
                <a:gd name="T5" fmla="*/ 15 h 17"/>
                <a:gd name="T6" fmla="*/ 0 w 32"/>
                <a:gd name="T7" fmla="*/ 17 h 17"/>
                <a:gd name="T8" fmla="*/ 0 w 32"/>
                <a:gd name="T9" fmla="*/ 2 h 17"/>
                <a:gd name="T10" fmla="*/ 3 w 32"/>
                <a:gd name="T11" fmla="*/ 4 h 17"/>
                <a:gd name="T12" fmla="*/ 19 w 32"/>
                <a:gd name="T13" fmla="*/ 4 h 17"/>
                <a:gd name="T14" fmla="*/ 32 w 32"/>
                <a:gd name="T1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7">
                  <a:moveTo>
                    <a:pt x="32" y="2"/>
                  </a:moveTo>
                  <a:lnTo>
                    <a:pt x="32" y="0"/>
                  </a:lnTo>
                  <a:lnTo>
                    <a:pt x="32" y="15"/>
                  </a:lnTo>
                  <a:lnTo>
                    <a:pt x="0" y="17"/>
                  </a:lnTo>
                  <a:lnTo>
                    <a:pt x="0" y="2"/>
                  </a:lnTo>
                  <a:lnTo>
                    <a:pt x="3" y="4"/>
                  </a:lnTo>
                  <a:lnTo>
                    <a:pt x="19" y="4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C2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64" name="Freeform 1208">
              <a:extLst>
                <a:ext uri="{FF2B5EF4-FFF2-40B4-BE49-F238E27FC236}">
                  <a16:creationId xmlns:a16="http://schemas.microsoft.com/office/drawing/2014/main" id="{CBB12B3A-4E07-4757-B724-BE2C86EB4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2894"/>
              <a:ext cx="82" cy="17"/>
            </a:xfrm>
            <a:custGeom>
              <a:avLst/>
              <a:gdLst>
                <a:gd name="T0" fmla="*/ 247 w 248"/>
                <a:gd name="T1" fmla="*/ 40 h 51"/>
                <a:gd name="T2" fmla="*/ 244 w 248"/>
                <a:gd name="T3" fmla="*/ 43 h 51"/>
                <a:gd name="T4" fmla="*/ 240 w 248"/>
                <a:gd name="T5" fmla="*/ 43 h 51"/>
                <a:gd name="T6" fmla="*/ 233 w 248"/>
                <a:gd name="T7" fmla="*/ 39 h 51"/>
                <a:gd name="T8" fmla="*/ 225 w 248"/>
                <a:gd name="T9" fmla="*/ 43 h 51"/>
                <a:gd name="T10" fmla="*/ 214 w 248"/>
                <a:gd name="T11" fmla="*/ 43 h 51"/>
                <a:gd name="T12" fmla="*/ 165 w 248"/>
                <a:gd name="T13" fmla="*/ 44 h 51"/>
                <a:gd name="T14" fmla="*/ 148 w 248"/>
                <a:gd name="T15" fmla="*/ 46 h 51"/>
                <a:gd name="T16" fmla="*/ 115 w 248"/>
                <a:gd name="T17" fmla="*/ 47 h 51"/>
                <a:gd name="T18" fmla="*/ 106 w 248"/>
                <a:gd name="T19" fmla="*/ 47 h 51"/>
                <a:gd name="T20" fmla="*/ 97 w 248"/>
                <a:gd name="T21" fmla="*/ 48 h 51"/>
                <a:gd name="T22" fmla="*/ 92 w 248"/>
                <a:gd name="T23" fmla="*/ 48 h 51"/>
                <a:gd name="T24" fmla="*/ 91 w 248"/>
                <a:gd name="T25" fmla="*/ 47 h 51"/>
                <a:gd name="T26" fmla="*/ 79 w 248"/>
                <a:gd name="T27" fmla="*/ 47 h 51"/>
                <a:gd name="T28" fmla="*/ 52 w 248"/>
                <a:gd name="T29" fmla="*/ 47 h 51"/>
                <a:gd name="T30" fmla="*/ 35 w 248"/>
                <a:gd name="T31" fmla="*/ 47 h 51"/>
                <a:gd name="T32" fmla="*/ 23 w 248"/>
                <a:gd name="T33" fmla="*/ 51 h 51"/>
                <a:gd name="T34" fmla="*/ 22 w 248"/>
                <a:gd name="T35" fmla="*/ 49 h 51"/>
                <a:gd name="T36" fmla="*/ 19 w 248"/>
                <a:gd name="T37" fmla="*/ 49 h 51"/>
                <a:gd name="T38" fmla="*/ 19 w 248"/>
                <a:gd name="T39" fmla="*/ 49 h 51"/>
                <a:gd name="T40" fmla="*/ 19 w 248"/>
                <a:gd name="T41" fmla="*/ 47 h 51"/>
                <a:gd name="T42" fmla="*/ 1 w 248"/>
                <a:gd name="T43" fmla="*/ 47 h 51"/>
                <a:gd name="T44" fmla="*/ 0 w 248"/>
                <a:gd name="T45" fmla="*/ 5 h 51"/>
                <a:gd name="T46" fmla="*/ 82 w 248"/>
                <a:gd name="T47" fmla="*/ 3 h 51"/>
                <a:gd name="T48" fmla="*/ 113 w 248"/>
                <a:gd name="T49" fmla="*/ 1 h 51"/>
                <a:gd name="T50" fmla="*/ 205 w 248"/>
                <a:gd name="T51" fmla="*/ 0 h 51"/>
                <a:gd name="T52" fmla="*/ 248 w 248"/>
                <a:gd name="T53" fmla="*/ 0 h 51"/>
                <a:gd name="T54" fmla="*/ 247 w 248"/>
                <a:gd name="T55" fmla="*/ 4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8" h="51">
                  <a:moveTo>
                    <a:pt x="247" y="40"/>
                  </a:moveTo>
                  <a:lnTo>
                    <a:pt x="244" y="43"/>
                  </a:lnTo>
                  <a:lnTo>
                    <a:pt x="240" y="43"/>
                  </a:lnTo>
                  <a:lnTo>
                    <a:pt x="233" y="39"/>
                  </a:lnTo>
                  <a:lnTo>
                    <a:pt x="225" y="43"/>
                  </a:lnTo>
                  <a:lnTo>
                    <a:pt x="214" y="43"/>
                  </a:lnTo>
                  <a:lnTo>
                    <a:pt x="165" y="44"/>
                  </a:lnTo>
                  <a:lnTo>
                    <a:pt x="148" y="46"/>
                  </a:lnTo>
                  <a:lnTo>
                    <a:pt x="115" y="47"/>
                  </a:lnTo>
                  <a:lnTo>
                    <a:pt x="106" y="47"/>
                  </a:lnTo>
                  <a:lnTo>
                    <a:pt x="97" y="48"/>
                  </a:lnTo>
                  <a:lnTo>
                    <a:pt x="92" y="48"/>
                  </a:lnTo>
                  <a:lnTo>
                    <a:pt x="91" y="47"/>
                  </a:lnTo>
                  <a:lnTo>
                    <a:pt x="79" y="47"/>
                  </a:lnTo>
                  <a:lnTo>
                    <a:pt x="52" y="47"/>
                  </a:lnTo>
                  <a:lnTo>
                    <a:pt x="35" y="47"/>
                  </a:lnTo>
                  <a:lnTo>
                    <a:pt x="23" y="51"/>
                  </a:lnTo>
                  <a:lnTo>
                    <a:pt x="22" y="49"/>
                  </a:lnTo>
                  <a:lnTo>
                    <a:pt x="19" y="49"/>
                  </a:lnTo>
                  <a:lnTo>
                    <a:pt x="19" y="49"/>
                  </a:lnTo>
                  <a:lnTo>
                    <a:pt x="19" y="47"/>
                  </a:lnTo>
                  <a:lnTo>
                    <a:pt x="1" y="47"/>
                  </a:lnTo>
                  <a:lnTo>
                    <a:pt x="0" y="5"/>
                  </a:lnTo>
                  <a:lnTo>
                    <a:pt x="82" y="3"/>
                  </a:lnTo>
                  <a:lnTo>
                    <a:pt x="113" y="1"/>
                  </a:lnTo>
                  <a:lnTo>
                    <a:pt x="205" y="0"/>
                  </a:lnTo>
                  <a:lnTo>
                    <a:pt x="248" y="0"/>
                  </a:lnTo>
                  <a:lnTo>
                    <a:pt x="247" y="40"/>
                  </a:lnTo>
                  <a:close/>
                </a:path>
              </a:pathLst>
            </a:custGeom>
            <a:solidFill>
              <a:srgbClr val="C2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65" name="Freeform 1209">
              <a:extLst>
                <a:ext uri="{FF2B5EF4-FFF2-40B4-BE49-F238E27FC236}">
                  <a16:creationId xmlns:a16="http://schemas.microsoft.com/office/drawing/2014/main" id="{B5734A94-CED6-4E5D-A561-0A4D793B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" y="2894"/>
              <a:ext cx="79" cy="7"/>
            </a:xfrm>
            <a:custGeom>
              <a:avLst/>
              <a:gdLst>
                <a:gd name="T0" fmla="*/ 234 w 237"/>
                <a:gd name="T1" fmla="*/ 0 h 23"/>
                <a:gd name="T2" fmla="*/ 237 w 237"/>
                <a:gd name="T3" fmla="*/ 1 h 23"/>
                <a:gd name="T4" fmla="*/ 237 w 237"/>
                <a:gd name="T5" fmla="*/ 16 h 23"/>
                <a:gd name="T6" fmla="*/ 0 w 237"/>
                <a:gd name="T7" fmla="*/ 23 h 23"/>
                <a:gd name="T8" fmla="*/ 0 w 237"/>
                <a:gd name="T9" fmla="*/ 4 h 23"/>
                <a:gd name="T10" fmla="*/ 5 w 237"/>
                <a:gd name="T11" fmla="*/ 7 h 23"/>
                <a:gd name="T12" fmla="*/ 31 w 237"/>
                <a:gd name="T13" fmla="*/ 5 h 23"/>
                <a:gd name="T14" fmla="*/ 85 w 237"/>
                <a:gd name="T15" fmla="*/ 4 h 23"/>
                <a:gd name="T16" fmla="*/ 102 w 237"/>
                <a:gd name="T17" fmla="*/ 4 h 23"/>
                <a:gd name="T18" fmla="*/ 106 w 237"/>
                <a:gd name="T19" fmla="*/ 3 h 23"/>
                <a:gd name="T20" fmla="*/ 124 w 237"/>
                <a:gd name="T21" fmla="*/ 3 h 23"/>
                <a:gd name="T22" fmla="*/ 165 w 237"/>
                <a:gd name="T23" fmla="*/ 3 h 23"/>
                <a:gd name="T24" fmla="*/ 190 w 237"/>
                <a:gd name="T25" fmla="*/ 1 h 23"/>
                <a:gd name="T26" fmla="*/ 211 w 237"/>
                <a:gd name="T27" fmla="*/ 1 h 23"/>
                <a:gd name="T28" fmla="*/ 212 w 237"/>
                <a:gd name="T29" fmla="*/ 0 h 23"/>
                <a:gd name="T30" fmla="*/ 216 w 237"/>
                <a:gd name="T31" fmla="*/ 1 h 23"/>
                <a:gd name="T32" fmla="*/ 234 w 237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7" h="23">
                  <a:moveTo>
                    <a:pt x="234" y="0"/>
                  </a:moveTo>
                  <a:lnTo>
                    <a:pt x="237" y="1"/>
                  </a:lnTo>
                  <a:lnTo>
                    <a:pt x="237" y="16"/>
                  </a:lnTo>
                  <a:lnTo>
                    <a:pt x="0" y="23"/>
                  </a:lnTo>
                  <a:lnTo>
                    <a:pt x="0" y="4"/>
                  </a:lnTo>
                  <a:lnTo>
                    <a:pt x="5" y="7"/>
                  </a:lnTo>
                  <a:lnTo>
                    <a:pt x="31" y="5"/>
                  </a:lnTo>
                  <a:lnTo>
                    <a:pt x="85" y="4"/>
                  </a:lnTo>
                  <a:lnTo>
                    <a:pt x="102" y="4"/>
                  </a:lnTo>
                  <a:lnTo>
                    <a:pt x="106" y="3"/>
                  </a:lnTo>
                  <a:lnTo>
                    <a:pt x="124" y="3"/>
                  </a:lnTo>
                  <a:lnTo>
                    <a:pt x="165" y="3"/>
                  </a:lnTo>
                  <a:lnTo>
                    <a:pt x="190" y="1"/>
                  </a:lnTo>
                  <a:lnTo>
                    <a:pt x="211" y="1"/>
                  </a:lnTo>
                  <a:lnTo>
                    <a:pt x="212" y="0"/>
                  </a:lnTo>
                  <a:lnTo>
                    <a:pt x="216" y="1"/>
                  </a:lnTo>
                  <a:lnTo>
                    <a:pt x="234" y="0"/>
                  </a:lnTo>
                  <a:close/>
                </a:path>
              </a:pathLst>
            </a:custGeom>
            <a:solidFill>
              <a:srgbClr val="C2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66" name="Rectangle 1210">
              <a:extLst>
                <a:ext uri="{FF2B5EF4-FFF2-40B4-BE49-F238E27FC236}">
                  <a16:creationId xmlns:a16="http://schemas.microsoft.com/office/drawing/2014/main" id="{53C0CC2F-0B70-4EDD-B052-DD971A5CF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7" y="2895"/>
              <a:ext cx="2" cy="6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67" name="Freeform 1211">
              <a:extLst>
                <a:ext uri="{FF2B5EF4-FFF2-40B4-BE49-F238E27FC236}">
                  <a16:creationId xmlns:a16="http://schemas.microsoft.com/office/drawing/2014/main" id="{453E1ED1-C8B5-414D-B0F6-AB197BD1A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2892"/>
              <a:ext cx="93" cy="42"/>
            </a:xfrm>
            <a:custGeom>
              <a:avLst/>
              <a:gdLst>
                <a:gd name="T0" fmla="*/ 279 w 279"/>
                <a:gd name="T1" fmla="*/ 127 h 127"/>
                <a:gd name="T2" fmla="*/ 0 w 279"/>
                <a:gd name="T3" fmla="*/ 44 h 127"/>
                <a:gd name="T4" fmla="*/ 0 w 279"/>
                <a:gd name="T5" fmla="*/ 0 h 127"/>
                <a:gd name="T6" fmla="*/ 279 w 279"/>
                <a:gd name="T7" fmla="*/ 61 h 127"/>
                <a:gd name="T8" fmla="*/ 279 w 279"/>
                <a:gd name="T9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" h="127">
                  <a:moveTo>
                    <a:pt x="279" y="127"/>
                  </a:moveTo>
                  <a:lnTo>
                    <a:pt x="0" y="44"/>
                  </a:lnTo>
                  <a:lnTo>
                    <a:pt x="0" y="0"/>
                  </a:lnTo>
                  <a:lnTo>
                    <a:pt x="279" y="61"/>
                  </a:lnTo>
                  <a:lnTo>
                    <a:pt x="279" y="127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68" name="Freeform 1212">
              <a:extLst>
                <a:ext uri="{FF2B5EF4-FFF2-40B4-BE49-F238E27FC236}">
                  <a16:creationId xmlns:a16="http://schemas.microsoft.com/office/drawing/2014/main" id="{12591AAB-F72A-4721-850D-806792D56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1" y="2896"/>
              <a:ext cx="11" cy="9"/>
            </a:xfrm>
            <a:custGeom>
              <a:avLst/>
              <a:gdLst>
                <a:gd name="T0" fmla="*/ 34 w 34"/>
                <a:gd name="T1" fmla="*/ 2 h 27"/>
                <a:gd name="T2" fmla="*/ 34 w 34"/>
                <a:gd name="T3" fmla="*/ 26 h 27"/>
                <a:gd name="T4" fmla="*/ 26 w 34"/>
                <a:gd name="T5" fmla="*/ 27 h 27"/>
                <a:gd name="T6" fmla="*/ 4 w 34"/>
                <a:gd name="T7" fmla="*/ 27 h 27"/>
                <a:gd name="T8" fmla="*/ 0 w 34"/>
                <a:gd name="T9" fmla="*/ 27 h 27"/>
                <a:gd name="T10" fmla="*/ 0 w 34"/>
                <a:gd name="T11" fmla="*/ 2 h 27"/>
                <a:gd name="T12" fmla="*/ 3 w 34"/>
                <a:gd name="T13" fmla="*/ 0 h 27"/>
                <a:gd name="T14" fmla="*/ 32 w 34"/>
                <a:gd name="T15" fmla="*/ 0 h 27"/>
                <a:gd name="T16" fmla="*/ 34 w 34"/>
                <a:gd name="T17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7">
                  <a:moveTo>
                    <a:pt x="34" y="2"/>
                  </a:moveTo>
                  <a:lnTo>
                    <a:pt x="34" y="26"/>
                  </a:lnTo>
                  <a:lnTo>
                    <a:pt x="26" y="27"/>
                  </a:lnTo>
                  <a:lnTo>
                    <a:pt x="4" y="27"/>
                  </a:lnTo>
                  <a:lnTo>
                    <a:pt x="0" y="27"/>
                  </a:lnTo>
                  <a:lnTo>
                    <a:pt x="0" y="2"/>
                  </a:lnTo>
                  <a:lnTo>
                    <a:pt x="3" y="0"/>
                  </a:lnTo>
                  <a:lnTo>
                    <a:pt x="32" y="0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C2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69" name="Freeform 1213">
              <a:extLst>
                <a:ext uri="{FF2B5EF4-FFF2-40B4-BE49-F238E27FC236}">
                  <a16:creationId xmlns:a16="http://schemas.microsoft.com/office/drawing/2014/main" id="{CD0E52C1-B866-4B7B-BC44-65A7F14122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" y="2896"/>
              <a:ext cx="13" cy="10"/>
            </a:xfrm>
            <a:custGeom>
              <a:avLst/>
              <a:gdLst>
                <a:gd name="T0" fmla="*/ 38 w 38"/>
                <a:gd name="T1" fmla="*/ 26 h 30"/>
                <a:gd name="T2" fmla="*/ 32 w 38"/>
                <a:gd name="T3" fmla="*/ 28 h 30"/>
                <a:gd name="T4" fmla="*/ 19 w 38"/>
                <a:gd name="T5" fmla="*/ 27 h 30"/>
                <a:gd name="T6" fmla="*/ 12 w 38"/>
                <a:gd name="T7" fmla="*/ 30 h 30"/>
                <a:gd name="T8" fmla="*/ 0 w 38"/>
                <a:gd name="T9" fmla="*/ 28 h 30"/>
                <a:gd name="T10" fmla="*/ 0 w 38"/>
                <a:gd name="T11" fmla="*/ 0 h 30"/>
                <a:gd name="T12" fmla="*/ 2 w 38"/>
                <a:gd name="T13" fmla="*/ 1 h 30"/>
                <a:gd name="T14" fmla="*/ 28 w 38"/>
                <a:gd name="T15" fmla="*/ 1 h 30"/>
                <a:gd name="T16" fmla="*/ 38 w 38"/>
                <a:gd name="T17" fmla="*/ 2 h 30"/>
                <a:gd name="T18" fmla="*/ 38 w 38"/>
                <a:gd name="T1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30">
                  <a:moveTo>
                    <a:pt x="38" y="26"/>
                  </a:moveTo>
                  <a:lnTo>
                    <a:pt x="32" y="28"/>
                  </a:lnTo>
                  <a:lnTo>
                    <a:pt x="19" y="27"/>
                  </a:lnTo>
                  <a:lnTo>
                    <a:pt x="12" y="30"/>
                  </a:lnTo>
                  <a:lnTo>
                    <a:pt x="0" y="28"/>
                  </a:lnTo>
                  <a:lnTo>
                    <a:pt x="0" y="0"/>
                  </a:lnTo>
                  <a:lnTo>
                    <a:pt x="2" y="1"/>
                  </a:lnTo>
                  <a:lnTo>
                    <a:pt x="28" y="1"/>
                  </a:lnTo>
                  <a:lnTo>
                    <a:pt x="38" y="2"/>
                  </a:lnTo>
                  <a:lnTo>
                    <a:pt x="38" y="26"/>
                  </a:lnTo>
                  <a:close/>
                </a:path>
              </a:pathLst>
            </a:custGeom>
            <a:solidFill>
              <a:srgbClr val="C2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70" name="Freeform 1214">
              <a:extLst>
                <a:ext uri="{FF2B5EF4-FFF2-40B4-BE49-F238E27FC236}">
                  <a16:creationId xmlns:a16="http://schemas.microsoft.com/office/drawing/2014/main" id="{836864AA-0D84-43EE-8974-1F1BE8B2E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" y="2897"/>
              <a:ext cx="60" cy="9"/>
            </a:xfrm>
            <a:custGeom>
              <a:avLst/>
              <a:gdLst>
                <a:gd name="T0" fmla="*/ 177 w 180"/>
                <a:gd name="T1" fmla="*/ 0 h 28"/>
                <a:gd name="T2" fmla="*/ 180 w 180"/>
                <a:gd name="T3" fmla="*/ 0 h 28"/>
                <a:gd name="T4" fmla="*/ 180 w 180"/>
                <a:gd name="T5" fmla="*/ 21 h 28"/>
                <a:gd name="T6" fmla="*/ 0 w 180"/>
                <a:gd name="T7" fmla="*/ 28 h 28"/>
                <a:gd name="T8" fmla="*/ 0 w 180"/>
                <a:gd name="T9" fmla="*/ 10 h 28"/>
                <a:gd name="T10" fmla="*/ 5 w 180"/>
                <a:gd name="T11" fmla="*/ 12 h 28"/>
                <a:gd name="T12" fmla="*/ 35 w 180"/>
                <a:gd name="T13" fmla="*/ 10 h 28"/>
                <a:gd name="T14" fmla="*/ 44 w 180"/>
                <a:gd name="T15" fmla="*/ 8 h 28"/>
                <a:gd name="T16" fmla="*/ 50 w 180"/>
                <a:gd name="T17" fmla="*/ 6 h 28"/>
                <a:gd name="T18" fmla="*/ 60 w 180"/>
                <a:gd name="T19" fmla="*/ 7 h 28"/>
                <a:gd name="T20" fmla="*/ 89 w 180"/>
                <a:gd name="T21" fmla="*/ 6 h 28"/>
                <a:gd name="T22" fmla="*/ 108 w 180"/>
                <a:gd name="T23" fmla="*/ 4 h 28"/>
                <a:gd name="T24" fmla="*/ 129 w 180"/>
                <a:gd name="T25" fmla="*/ 6 h 28"/>
                <a:gd name="T26" fmla="*/ 133 w 180"/>
                <a:gd name="T27" fmla="*/ 4 h 28"/>
                <a:gd name="T28" fmla="*/ 139 w 180"/>
                <a:gd name="T29" fmla="*/ 4 h 28"/>
                <a:gd name="T30" fmla="*/ 147 w 180"/>
                <a:gd name="T31" fmla="*/ 4 h 28"/>
                <a:gd name="T32" fmla="*/ 168 w 180"/>
                <a:gd name="T33" fmla="*/ 2 h 28"/>
                <a:gd name="T34" fmla="*/ 177 w 180"/>
                <a:gd name="T3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0" h="28">
                  <a:moveTo>
                    <a:pt x="177" y="0"/>
                  </a:moveTo>
                  <a:lnTo>
                    <a:pt x="180" y="0"/>
                  </a:lnTo>
                  <a:lnTo>
                    <a:pt x="180" y="21"/>
                  </a:lnTo>
                  <a:lnTo>
                    <a:pt x="0" y="28"/>
                  </a:lnTo>
                  <a:lnTo>
                    <a:pt x="0" y="10"/>
                  </a:lnTo>
                  <a:lnTo>
                    <a:pt x="5" y="12"/>
                  </a:lnTo>
                  <a:lnTo>
                    <a:pt x="35" y="10"/>
                  </a:lnTo>
                  <a:lnTo>
                    <a:pt x="44" y="8"/>
                  </a:lnTo>
                  <a:lnTo>
                    <a:pt x="50" y="6"/>
                  </a:lnTo>
                  <a:lnTo>
                    <a:pt x="60" y="7"/>
                  </a:lnTo>
                  <a:lnTo>
                    <a:pt x="89" y="6"/>
                  </a:lnTo>
                  <a:lnTo>
                    <a:pt x="108" y="4"/>
                  </a:lnTo>
                  <a:lnTo>
                    <a:pt x="129" y="6"/>
                  </a:lnTo>
                  <a:lnTo>
                    <a:pt x="133" y="4"/>
                  </a:lnTo>
                  <a:lnTo>
                    <a:pt x="139" y="4"/>
                  </a:lnTo>
                  <a:lnTo>
                    <a:pt x="147" y="4"/>
                  </a:lnTo>
                  <a:lnTo>
                    <a:pt x="168" y="2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83838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71" name="Freeform 1215">
              <a:extLst>
                <a:ext uri="{FF2B5EF4-FFF2-40B4-BE49-F238E27FC236}">
                  <a16:creationId xmlns:a16="http://schemas.microsoft.com/office/drawing/2014/main" id="{C4422727-CCEA-474E-869D-E23E28DC9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9" y="2898"/>
              <a:ext cx="5" cy="4"/>
            </a:xfrm>
            <a:custGeom>
              <a:avLst/>
              <a:gdLst>
                <a:gd name="T0" fmla="*/ 13 w 13"/>
                <a:gd name="T1" fmla="*/ 12 h 13"/>
                <a:gd name="T2" fmla="*/ 12 w 13"/>
                <a:gd name="T3" fmla="*/ 13 h 13"/>
                <a:gd name="T4" fmla="*/ 0 w 13"/>
                <a:gd name="T5" fmla="*/ 13 h 13"/>
                <a:gd name="T6" fmla="*/ 0 w 13"/>
                <a:gd name="T7" fmla="*/ 7 h 13"/>
                <a:gd name="T8" fmla="*/ 9 w 13"/>
                <a:gd name="T9" fmla="*/ 7 h 13"/>
                <a:gd name="T10" fmla="*/ 9 w 13"/>
                <a:gd name="T11" fmla="*/ 7 h 13"/>
                <a:gd name="T12" fmla="*/ 9 w 13"/>
                <a:gd name="T13" fmla="*/ 5 h 13"/>
                <a:gd name="T14" fmla="*/ 4 w 13"/>
                <a:gd name="T15" fmla="*/ 4 h 13"/>
                <a:gd name="T16" fmla="*/ 3 w 13"/>
                <a:gd name="T17" fmla="*/ 5 h 13"/>
                <a:gd name="T18" fmla="*/ 1 w 13"/>
                <a:gd name="T19" fmla="*/ 5 h 13"/>
                <a:gd name="T20" fmla="*/ 1 w 13"/>
                <a:gd name="T21" fmla="*/ 0 h 13"/>
                <a:gd name="T22" fmla="*/ 12 w 13"/>
                <a:gd name="T23" fmla="*/ 0 h 13"/>
                <a:gd name="T24" fmla="*/ 13 w 13"/>
                <a:gd name="T2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3">
                  <a:moveTo>
                    <a:pt x="13" y="12"/>
                  </a:moveTo>
                  <a:lnTo>
                    <a:pt x="12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9" y="5"/>
                  </a:lnTo>
                  <a:lnTo>
                    <a:pt x="4" y="4"/>
                  </a:lnTo>
                  <a:lnTo>
                    <a:pt x="3" y="5"/>
                  </a:lnTo>
                  <a:lnTo>
                    <a:pt x="1" y="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13" y="12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72" name="Freeform 1216">
              <a:extLst>
                <a:ext uri="{FF2B5EF4-FFF2-40B4-BE49-F238E27FC236}">
                  <a16:creationId xmlns:a16="http://schemas.microsoft.com/office/drawing/2014/main" id="{51F00AE4-A8D2-4D78-AB72-9DF20F799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7" y="2899"/>
              <a:ext cx="4" cy="1"/>
            </a:xfrm>
            <a:custGeom>
              <a:avLst/>
              <a:gdLst>
                <a:gd name="T0" fmla="*/ 13 w 13"/>
                <a:gd name="T1" fmla="*/ 1 h 2"/>
                <a:gd name="T2" fmla="*/ 13 w 13"/>
                <a:gd name="T3" fmla="*/ 2 h 2"/>
                <a:gd name="T4" fmla="*/ 7 w 13"/>
                <a:gd name="T5" fmla="*/ 2 h 2"/>
                <a:gd name="T6" fmla="*/ 0 w 13"/>
                <a:gd name="T7" fmla="*/ 2 h 2"/>
                <a:gd name="T8" fmla="*/ 1 w 13"/>
                <a:gd name="T9" fmla="*/ 0 h 2"/>
                <a:gd name="T10" fmla="*/ 13 w 13"/>
                <a:gd name="T11" fmla="*/ 0 h 2"/>
                <a:gd name="T12" fmla="*/ 13 w 13"/>
                <a:gd name="T13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">
                  <a:moveTo>
                    <a:pt x="13" y="1"/>
                  </a:moveTo>
                  <a:lnTo>
                    <a:pt x="13" y="2"/>
                  </a:lnTo>
                  <a:lnTo>
                    <a:pt x="7" y="2"/>
                  </a:lnTo>
                  <a:lnTo>
                    <a:pt x="0" y="2"/>
                  </a:lnTo>
                  <a:lnTo>
                    <a:pt x="1" y="0"/>
                  </a:lnTo>
                  <a:lnTo>
                    <a:pt x="13" y="0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73" name="Freeform 1217">
              <a:extLst>
                <a:ext uri="{FF2B5EF4-FFF2-40B4-BE49-F238E27FC236}">
                  <a16:creationId xmlns:a16="http://schemas.microsoft.com/office/drawing/2014/main" id="{E432899B-7CEC-4DC6-B969-B54114ED6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2900"/>
              <a:ext cx="1" cy="1"/>
            </a:xfrm>
            <a:custGeom>
              <a:avLst/>
              <a:gdLst>
                <a:gd name="T0" fmla="*/ 4 w 4"/>
                <a:gd name="T1" fmla="*/ 5 h 5"/>
                <a:gd name="T2" fmla="*/ 0 w 4"/>
                <a:gd name="T3" fmla="*/ 5 h 5"/>
                <a:gd name="T4" fmla="*/ 0 w 4"/>
                <a:gd name="T5" fmla="*/ 0 h 5"/>
                <a:gd name="T6" fmla="*/ 1 w 4"/>
                <a:gd name="T7" fmla="*/ 0 h 5"/>
                <a:gd name="T8" fmla="*/ 4 w 4"/>
                <a:gd name="T9" fmla="*/ 2 h 5"/>
                <a:gd name="T10" fmla="*/ 4 w 4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2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C2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74" name="Freeform 1218">
              <a:extLst>
                <a:ext uri="{FF2B5EF4-FFF2-40B4-BE49-F238E27FC236}">
                  <a16:creationId xmlns:a16="http://schemas.microsoft.com/office/drawing/2014/main" id="{EE1B28A0-3AD2-4599-AA19-EB66C2DF2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1" y="2900"/>
              <a:ext cx="15" cy="18"/>
            </a:xfrm>
            <a:custGeom>
              <a:avLst/>
              <a:gdLst>
                <a:gd name="T0" fmla="*/ 33 w 45"/>
                <a:gd name="T1" fmla="*/ 3 h 52"/>
                <a:gd name="T2" fmla="*/ 32 w 45"/>
                <a:gd name="T3" fmla="*/ 3 h 52"/>
                <a:gd name="T4" fmla="*/ 24 w 45"/>
                <a:gd name="T5" fmla="*/ 5 h 52"/>
                <a:gd name="T6" fmla="*/ 24 w 45"/>
                <a:gd name="T7" fmla="*/ 7 h 52"/>
                <a:gd name="T8" fmla="*/ 29 w 45"/>
                <a:gd name="T9" fmla="*/ 20 h 52"/>
                <a:gd name="T10" fmla="*/ 22 w 45"/>
                <a:gd name="T11" fmla="*/ 23 h 52"/>
                <a:gd name="T12" fmla="*/ 19 w 45"/>
                <a:gd name="T13" fmla="*/ 24 h 52"/>
                <a:gd name="T14" fmla="*/ 29 w 45"/>
                <a:gd name="T15" fmla="*/ 27 h 52"/>
                <a:gd name="T16" fmla="*/ 29 w 45"/>
                <a:gd name="T17" fmla="*/ 31 h 52"/>
                <a:gd name="T18" fmla="*/ 27 w 45"/>
                <a:gd name="T19" fmla="*/ 33 h 52"/>
                <a:gd name="T20" fmla="*/ 45 w 45"/>
                <a:gd name="T21" fmla="*/ 33 h 52"/>
                <a:gd name="T22" fmla="*/ 45 w 45"/>
                <a:gd name="T23" fmla="*/ 40 h 52"/>
                <a:gd name="T24" fmla="*/ 37 w 45"/>
                <a:gd name="T25" fmla="*/ 41 h 52"/>
                <a:gd name="T26" fmla="*/ 36 w 45"/>
                <a:gd name="T27" fmla="*/ 44 h 52"/>
                <a:gd name="T28" fmla="*/ 45 w 45"/>
                <a:gd name="T29" fmla="*/ 49 h 52"/>
                <a:gd name="T30" fmla="*/ 1 w 45"/>
                <a:gd name="T31" fmla="*/ 48 h 52"/>
                <a:gd name="T32" fmla="*/ 6 w 45"/>
                <a:gd name="T33" fmla="*/ 45 h 52"/>
                <a:gd name="T34" fmla="*/ 9 w 45"/>
                <a:gd name="T35" fmla="*/ 50 h 52"/>
                <a:gd name="T36" fmla="*/ 10 w 45"/>
                <a:gd name="T37" fmla="*/ 45 h 52"/>
                <a:gd name="T38" fmla="*/ 18 w 45"/>
                <a:gd name="T39" fmla="*/ 48 h 52"/>
                <a:gd name="T40" fmla="*/ 26 w 45"/>
                <a:gd name="T41" fmla="*/ 44 h 52"/>
                <a:gd name="T42" fmla="*/ 27 w 45"/>
                <a:gd name="T43" fmla="*/ 42 h 52"/>
                <a:gd name="T44" fmla="*/ 20 w 45"/>
                <a:gd name="T45" fmla="*/ 42 h 52"/>
                <a:gd name="T46" fmla="*/ 19 w 45"/>
                <a:gd name="T47" fmla="*/ 32 h 52"/>
                <a:gd name="T48" fmla="*/ 18 w 45"/>
                <a:gd name="T49" fmla="*/ 35 h 52"/>
                <a:gd name="T50" fmla="*/ 10 w 45"/>
                <a:gd name="T51" fmla="*/ 42 h 52"/>
                <a:gd name="T52" fmla="*/ 10 w 45"/>
                <a:gd name="T53" fmla="*/ 37 h 52"/>
                <a:gd name="T54" fmla="*/ 13 w 45"/>
                <a:gd name="T55" fmla="*/ 35 h 52"/>
                <a:gd name="T56" fmla="*/ 10 w 45"/>
                <a:gd name="T57" fmla="*/ 27 h 52"/>
                <a:gd name="T58" fmla="*/ 15 w 45"/>
                <a:gd name="T59" fmla="*/ 24 h 52"/>
                <a:gd name="T60" fmla="*/ 10 w 45"/>
                <a:gd name="T61" fmla="*/ 18 h 52"/>
                <a:gd name="T62" fmla="*/ 18 w 45"/>
                <a:gd name="T63" fmla="*/ 18 h 52"/>
                <a:gd name="T64" fmla="*/ 19 w 45"/>
                <a:gd name="T65" fmla="*/ 22 h 52"/>
                <a:gd name="T66" fmla="*/ 20 w 45"/>
                <a:gd name="T67" fmla="*/ 19 h 52"/>
                <a:gd name="T68" fmla="*/ 24 w 45"/>
                <a:gd name="T69" fmla="*/ 16 h 52"/>
                <a:gd name="T70" fmla="*/ 27 w 45"/>
                <a:gd name="T71" fmla="*/ 15 h 52"/>
                <a:gd name="T72" fmla="*/ 22 w 45"/>
                <a:gd name="T73" fmla="*/ 14 h 52"/>
                <a:gd name="T74" fmla="*/ 19 w 45"/>
                <a:gd name="T75" fmla="*/ 10 h 52"/>
                <a:gd name="T76" fmla="*/ 10 w 45"/>
                <a:gd name="T77" fmla="*/ 15 h 52"/>
                <a:gd name="T78" fmla="*/ 10 w 45"/>
                <a:gd name="T79" fmla="*/ 7 h 52"/>
                <a:gd name="T80" fmla="*/ 15 w 45"/>
                <a:gd name="T81" fmla="*/ 6 h 52"/>
                <a:gd name="T82" fmla="*/ 10 w 45"/>
                <a:gd name="T83" fmla="*/ 5 h 52"/>
                <a:gd name="T84" fmla="*/ 6 w 45"/>
                <a:gd name="T85" fmla="*/ 5 h 52"/>
                <a:gd name="T86" fmla="*/ 0 w 45"/>
                <a:gd name="T87" fmla="*/ 3 h 52"/>
                <a:gd name="T88" fmla="*/ 37 w 45"/>
                <a:gd name="T89" fmla="*/ 0 h 52"/>
                <a:gd name="T90" fmla="*/ 45 w 45"/>
                <a:gd name="T91" fmla="*/ 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" h="52">
                  <a:moveTo>
                    <a:pt x="45" y="3"/>
                  </a:move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lnTo>
                    <a:pt x="28" y="3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4" y="7"/>
                  </a:lnTo>
                  <a:lnTo>
                    <a:pt x="29" y="7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22" y="23"/>
                  </a:lnTo>
                  <a:lnTo>
                    <a:pt x="20" y="23"/>
                  </a:lnTo>
                  <a:lnTo>
                    <a:pt x="19" y="24"/>
                  </a:lnTo>
                  <a:lnTo>
                    <a:pt x="20" y="27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9" y="31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9" y="35"/>
                  </a:lnTo>
                  <a:lnTo>
                    <a:pt x="45" y="33"/>
                  </a:lnTo>
                  <a:lnTo>
                    <a:pt x="45" y="39"/>
                  </a:lnTo>
                  <a:lnTo>
                    <a:pt x="45" y="40"/>
                  </a:lnTo>
                  <a:lnTo>
                    <a:pt x="39" y="41"/>
                  </a:lnTo>
                  <a:lnTo>
                    <a:pt x="37" y="41"/>
                  </a:lnTo>
                  <a:lnTo>
                    <a:pt x="36" y="42"/>
                  </a:lnTo>
                  <a:lnTo>
                    <a:pt x="36" y="44"/>
                  </a:lnTo>
                  <a:lnTo>
                    <a:pt x="45" y="44"/>
                  </a:lnTo>
                  <a:lnTo>
                    <a:pt x="45" y="49"/>
                  </a:lnTo>
                  <a:lnTo>
                    <a:pt x="1" y="52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6" y="45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10" y="48"/>
                  </a:lnTo>
                  <a:lnTo>
                    <a:pt x="10" y="45"/>
                  </a:lnTo>
                  <a:lnTo>
                    <a:pt x="16" y="45"/>
                  </a:lnTo>
                  <a:lnTo>
                    <a:pt x="18" y="48"/>
                  </a:lnTo>
                  <a:lnTo>
                    <a:pt x="20" y="44"/>
                  </a:lnTo>
                  <a:lnTo>
                    <a:pt x="26" y="44"/>
                  </a:lnTo>
                  <a:lnTo>
                    <a:pt x="27" y="44"/>
                  </a:lnTo>
                  <a:lnTo>
                    <a:pt x="27" y="42"/>
                  </a:lnTo>
                  <a:lnTo>
                    <a:pt x="26" y="42"/>
                  </a:lnTo>
                  <a:lnTo>
                    <a:pt x="20" y="42"/>
                  </a:lnTo>
                  <a:lnTo>
                    <a:pt x="19" y="35"/>
                  </a:lnTo>
                  <a:lnTo>
                    <a:pt x="19" y="32"/>
                  </a:lnTo>
                  <a:lnTo>
                    <a:pt x="19" y="32"/>
                  </a:lnTo>
                  <a:lnTo>
                    <a:pt x="18" y="35"/>
                  </a:lnTo>
                  <a:lnTo>
                    <a:pt x="18" y="42"/>
                  </a:lnTo>
                  <a:lnTo>
                    <a:pt x="10" y="42"/>
                  </a:lnTo>
                  <a:lnTo>
                    <a:pt x="9" y="39"/>
                  </a:lnTo>
                  <a:lnTo>
                    <a:pt x="10" y="37"/>
                  </a:lnTo>
                  <a:lnTo>
                    <a:pt x="13" y="35"/>
                  </a:lnTo>
                  <a:lnTo>
                    <a:pt x="13" y="35"/>
                  </a:lnTo>
                  <a:lnTo>
                    <a:pt x="10" y="32"/>
                  </a:lnTo>
                  <a:lnTo>
                    <a:pt x="10" y="27"/>
                  </a:lnTo>
                  <a:lnTo>
                    <a:pt x="15" y="26"/>
                  </a:lnTo>
                  <a:lnTo>
                    <a:pt x="15" y="24"/>
                  </a:lnTo>
                  <a:lnTo>
                    <a:pt x="10" y="23"/>
                  </a:lnTo>
                  <a:lnTo>
                    <a:pt x="10" y="18"/>
                  </a:lnTo>
                  <a:lnTo>
                    <a:pt x="16" y="18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19" y="22"/>
                  </a:lnTo>
                  <a:lnTo>
                    <a:pt x="19" y="22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6" y="14"/>
                  </a:lnTo>
                  <a:lnTo>
                    <a:pt x="22" y="14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8" y="14"/>
                  </a:lnTo>
                  <a:lnTo>
                    <a:pt x="10" y="15"/>
                  </a:lnTo>
                  <a:lnTo>
                    <a:pt x="10" y="10"/>
                  </a:lnTo>
                  <a:lnTo>
                    <a:pt x="10" y="7"/>
                  </a:lnTo>
                  <a:lnTo>
                    <a:pt x="14" y="7"/>
                  </a:lnTo>
                  <a:lnTo>
                    <a:pt x="15" y="6"/>
                  </a:lnTo>
                  <a:lnTo>
                    <a:pt x="14" y="5"/>
                  </a:lnTo>
                  <a:lnTo>
                    <a:pt x="10" y="5"/>
                  </a:lnTo>
                  <a:lnTo>
                    <a:pt x="9" y="3"/>
                  </a:lnTo>
                  <a:lnTo>
                    <a:pt x="6" y="5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37" y="0"/>
                  </a:lnTo>
                  <a:lnTo>
                    <a:pt x="45" y="0"/>
                  </a:lnTo>
                  <a:lnTo>
                    <a:pt x="45" y="3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75" name="Freeform 1219">
              <a:extLst>
                <a:ext uri="{FF2B5EF4-FFF2-40B4-BE49-F238E27FC236}">
                  <a16:creationId xmlns:a16="http://schemas.microsoft.com/office/drawing/2014/main" id="{A5CE8D76-B72D-4C63-BD65-B68EBB060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2900"/>
              <a:ext cx="13" cy="18"/>
            </a:xfrm>
            <a:custGeom>
              <a:avLst/>
              <a:gdLst>
                <a:gd name="T0" fmla="*/ 40 w 40"/>
                <a:gd name="T1" fmla="*/ 6 h 54"/>
                <a:gd name="T2" fmla="*/ 28 w 40"/>
                <a:gd name="T3" fmla="*/ 2 h 54"/>
                <a:gd name="T4" fmla="*/ 26 w 40"/>
                <a:gd name="T5" fmla="*/ 5 h 54"/>
                <a:gd name="T6" fmla="*/ 22 w 40"/>
                <a:gd name="T7" fmla="*/ 6 h 54"/>
                <a:gd name="T8" fmla="*/ 26 w 40"/>
                <a:gd name="T9" fmla="*/ 9 h 54"/>
                <a:gd name="T10" fmla="*/ 21 w 40"/>
                <a:gd name="T11" fmla="*/ 14 h 54"/>
                <a:gd name="T12" fmla="*/ 19 w 40"/>
                <a:gd name="T13" fmla="*/ 7 h 54"/>
                <a:gd name="T14" fmla="*/ 18 w 40"/>
                <a:gd name="T15" fmla="*/ 6 h 54"/>
                <a:gd name="T16" fmla="*/ 13 w 40"/>
                <a:gd name="T17" fmla="*/ 13 h 54"/>
                <a:gd name="T18" fmla="*/ 14 w 40"/>
                <a:gd name="T19" fmla="*/ 16 h 54"/>
                <a:gd name="T20" fmla="*/ 26 w 40"/>
                <a:gd name="T21" fmla="*/ 22 h 54"/>
                <a:gd name="T22" fmla="*/ 22 w 40"/>
                <a:gd name="T23" fmla="*/ 23 h 54"/>
                <a:gd name="T24" fmla="*/ 17 w 40"/>
                <a:gd name="T25" fmla="*/ 23 h 54"/>
                <a:gd name="T26" fmla="*/ 18 w 40"/>
                <a:gd name="T27" fmla="*/ 27 h 54"/>
                <a:gd name="T28" fmla="*/ 15 w 40"/>
                <a:gd name="T29" fmla="*/ 32 h 54"/>
                <a:gd name="T30" fmla="*/ 18 w 40"/>
                <a:gd name="T31" fmla="*/ 36 h 54"/>
                <a:gd name="T32" fmla="*/ 19 w 40"/>
                <a:gd name="T33" fmla="*/ 41 h 54"/>
                <a:gd name="T34" fmla="*/ 21 w 40"/>
                <a:gd name="T35" fmla="*/ 36 h 54"/>
                <a:gd name="T36" fmla="*/ 27 w 40"/>
                <a:gd name="T37" fmla="*/ 41 h 54"/>
                <a:gd name="T38" fmla="*/ 23 w 40"/>
                <a:gd name="T39" fmla="*/ 42 h 54"/>
                <a:gd name="T40" fmla="*/ 23 w 40"/>
                <a:gd name="T41" fmla="*/ 45 h 54"/>
                <a:gd name="T42" fmla="*/ 27 w 40"/>
                <a:gd name="T43" fmla="*/ 49 h 54"/>
                <a:gd name="T44" fmla="*/ 27 w 40"/>
                <a:gd name="T45" fmla="*/ 50 h 54"/>
                <a:gd name="T46" fmla="*/ 30 w 40"/>
                <a:gd name="T47" fmla="*/ 46 h 54"/>
                <a:gd name="T48" fmla="*/ 40 w 40"/>
                <a:gd name="T49" fmla="*/ 52 h 54"/>
                <a:gd name="T50" fmla="*/ 8 w 40"/>
                <a:gd name="T51" fmla="*/ 50 h 54"/>
                <a:gd name="T52" fmla="*/ 6 w 40"/>
                <a:gd name="T53" fmla="*/ 44 h 54"/>
                <a:gd name="T54" fmla="*/ 10 w 40"/>
                <a:gd name="T55" fmla="*/ 42 h 54"/>
                <a:gd name="T56" fmla="*/ 6 w 40"/>
                <a:gd name="T57" fmla="*/ 39 h 54"/>
                <a:gd name="T58" fmla="*/ 4 w 40"/>
                <a:gd name="T59" fmla="*/ 40 h 54"/>
                <a:gd name="T60" fmla="*/ 0 w 40"/>
                <a:gd name="T61" fmla="*/ 26 h 54"/>
                <a:gd name="T62" fmla="*/ 2 w 40"/>
                <a:gd name="T63" fmla="*/ 24 h 54"/>
                <a:gd name="T64" fmla="*/ 4 w 40"/>
                <a:gd name="T65" fmla="*/ 28 h 54"/>
                <a:gd name="T66" fmla="*/ 6 w 40"/>
                <a:gd name="T67" fmla="*/ 28 h 54"/>
                <a:gd name="T68" fmla="*/ 9 w 40"/>
                <a:gd name="T69" fmla="*/ 23 h 54"/>
                <a:gd name="T70" fmla="*/ 6 w 40"/>
                <a:gd name="T71" fmla="*/ 7 h 54"/>
                <a:gd name="T72" fmla="*/ 14 w 40"/>
                <a:gd name="T73" fmla="*/ 6 h 54"/>
                <a:gd name="T74" fmla="*/ 8 w 40"/>
                <a:gd name="T75" fmla="*/ 3 h 54"/>
                <a:gd name="T76" fmla="*/ 6 w 40"/>
                <a:gd name="T77" fmla="*/ 0 h 54"/>
                <a:gd name="T78" fmla="*/ 40 w 40"/>
                <a:gd name="T79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0" h="54">
                  <a:moveTo>
                    <a:pt x="40" y="3"/>
                  </a:moveTo>
                  <a:lnTo>
                    <a:pt x="40" y="6"/>
                  </a:lnTo>
                  <a:lnTo>
                    <a:pt x="30" y="5"/>
                  </a:lnTo>
                  <a:lnTo>
                    <a:pt x="28" y="2"/>
                  </a:lnTo>
                  <a:lnTo>
                    <a:pt x="27" y="2"/>
                  </a:lnTo>
                  <a:lnTo>
                    <a:pt x="26" y="5"/>
                  </a:lnTo>
                  <a:lnTo>
                    <a:pt x="23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1" y="14"/>
                  </a:lnTo>
                  <a:lnTo>
                    <a:pt x="19" y="9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8" y="6"/>
                  </a:lnTo>
                  <a:lnTo>
                    <a:pt x="17" y="13"/>
                  </a:lnTo>
                  <a:lnTo>
                    <a:pt x="13" y="13"/>
                  </a:lnTo>
                  <a:lnTo>
                    <a:pt x="11" y="14"/>
                  </a:lnTo>
                  <a:lnTo>
                    <a:pt x="14" y="16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27" y="23"/>
                  </a:lnTo>
                  <a:lnTo>
                    <a:pt x="22" y="23"/>
                  </a:lnTo>
                  <a:lnTo>
                    <a:pt x="19" y="23"/>
                  </a:lnTo>
                  <a:lnTo>
                    <a:pt x="17" y="23"/>
                  </a:lnTo>
                  <a:lnTo>
                    <a:pt x="15" y="23"/>
                  </a:lnTo>
                  <a:lnTo>
                    <a:pt x="18" y="27"/>
                  </a:lnTo>
                  <a:lnTo>
                    <a:pt x="17" y="32"/>
                  </a:lnTo>
                  <a:lnTo>
                    <a:pt x="15" y="32"/>
                  </a:lnTo>
                  <a:lnTo>
                    <a:pt x="13" y="33"/>
                  </a:lnTo>
                  <a:lnTo>
                    <a:pt x="18" y="36"/>
                  </a:lnTo>
                  <a:lnTo>
                    <a:pt x="18" y="40"/>
                  </a:lnTo>
                  <a:lnTo>
                    <a:pt x="19" y="41"/>
                  </a:lnTo>
                  <a:lnTo>
                    <a:pt x="21" y="40"/>
                  </a:lnTo>
                  <a:lnTo>
                    <a:pt x="21" y="36"/>
                  </a:lnTo>
                  <a:lnTo>
                    <a:pt x="26" y="36"/>
                  </a:lnTo>
                  <a:lnTo>
                    <a:pt x="27" y="41"/>
                  </a:lnTo>
                  <a:lnTo>
                    <a:pt x="27" y="42"/>
                  </a:lnTo>
                  <a:lnTo>
                    <a:pt x="23" y="42"/>
                  </a:lnTo>
                  <a:lnTo>
                    <a:pt x="22" y="44"/>
                  </a:lnTo>
                  <a:lnTo>
                    <a:pt x="23" y="45"/>
                  </a:lnTo>
                  <a:lnTo>
                    <a:pt x="26" y="45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7" y="50"/>
                  </a:lnTo>
                  <a:lnTo>
                    <a:pt x="28" y="50"/>
                  </a:lnTo>
                  <a:lnTo>
                    <a:pt x="30" y="46"/>
                  </a:lnTo>
                  <a:lnTo>
                    <a:pt x="40" y="46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8" y="50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6" y="40"/>
                  </a:lnTo>
                  <a:lnTo>
                    <a:pt x="6" y="39"/>
                  </a:lnTo>
                  <a:lnTo>
                    <a:pt x="6" y="37"/>
                  </a:lnTo>
                  <a:lnTo>
                    <a:pt x="4" y="40"/>
                  </a:lnTo>
                  <a:lnTo>
                    <a:pt x="1" y="40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4" y="28"/>
                  </a:lnTo>
                  <a:lnTo>
                    <a:pt x="6" y="29"/>
                  </a:lnTo>
                  <a:lnTo>
                    <a:pt x="6" y="28"/>
                  </a:lnTo>
                  <a:lnTo>
                    <a:pt x="6" y="24"/>
                  </a:lnTo>
                  <a:lnTo>
                    <a:pt x="9" y="23"/>
                  </a:lnTo>
                  <a:lnTo>
                    <a:pt x="6" y="20"/>
                  </a:lnTo>
                  <a:lnTo>
                    <a:pt x="6" y="7"/>
                  </a:lnTo>
                  <a:lnTo>
                    <a:pt x="13" y="7"/>
                  </a:lnTo>
                  <a:lnTo>
                    <a:pt x="14" y="6"/>
                  </a:lnTo>
                  <a:lnTo>
                    <a:pt x="11" y="3"/>
                  </a:lnTo>
                  <a:lnTo>
                    <a:pt x="8" y="3"/>
                  </a:lnTo>
                  <a:lnTo>
                    <a:pt x="6" y="2"/>
                  </a:lnTo>
                  <a:lnTo>
                    <a:pt x="6" y="0"/>
                  </a:lnTo>
                  <a:lnTo>
                    <a:pt x="40" y="2"/>
                  </a:lnTo>
                  <a:lnTo>
                    <a:pt x="40" y="3"/>
                  </a:lnTo>
                  <a:close/>
                </a:path>
              </a:pathLst>
            </a:custGeom>
            <a:solidFill>
              <a:srgbClr val="00C2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76" name="Freeform 1220">
              <a:extLst>
                <a:ext uri="{FF2B5EF4-FFF2-40B4-BE49-F238E27FC236}">
                  <a16:creationId xmlns:a16="http://schemas.microsoft.com/office/drawing/2014/main" id="{979F1604-DDB1-4032-A1FD-3A35CA03B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5" y="2900"/>
              <a:ext cx="88" cy="15"/>
            </a:xfrm>
            <a:custGeom>
              <a:avLst/>
              <a:gdLst>
                <a:gd name="T0" fmla="*/ 47 w 266"/>
                <a:gd name="T1" fmla="*/ 5 h 44"/>
                <a:gd name="T2" fmla="*/ 44 w 266"/>
                <a:gd name="T3" fmla="*/ 6 h 44"/>
                <a:gd name="T4" fmla="*/ 52 w 266"/>
                <a:gd name="T5" fmla="*/ 23 h 44"/>
                <a:gd name="T6" fmla="*/ 254 w 266"/>
                <a:gd name="T7" fmla="*/ 15 h 44"/>
                <a:gd name="T8" fmla="*/ 266 w 266"/>
                <a:gd name="T9" fmla="*/ 9 h 44"/>
                <a:gd name="T10" fmla="*/ 258 w 266"/>
                <a:gd name="T11" fmla="*/ 15 h 44"/>
                <a:gd name="T12" fmla="*/ 266 w 266"/>
                <a:gd name="T13" fmla="*/ 23 h 44"/>
                <a:gd name="T14" fmla="*/ 255 w 266"/>
                <a:gd name="T15" fmla="*/ 19 h 44"/>
                <a:gd name="T16" fmla="*/ 254 w 266"/>
                <a:gd name="T17" fmla="*/ 23 h 44"/>
                <a:gd name="T18" fmla="*/ 242 w 266"/>
                <a:gd name="T19" fmla="*/ 19 h 44"/>
                <a:gd name="T20" fmla="*/ 229 w 266"/>
                <a:gd name="T21" fmla="*/ 24 h 44"/>
                <a:gd name="T22" fmla="*/ 225 w 266"/>
                <a:gd name="T23" fmla="*/ 24 h 44"/>
                <a:gd name="T24" fmla="*/ 214 w 266"/>
                <a:gd name="T25" fmla="*/ 22 h 44"/>
                <a:gd name="T26" fmla="*/ 193 w 266"/>
                <a:gd name="T27" fmla="*/ 27 h 44"/>
                <a:gd name="T28" fmla="*/ 214 w 266"/>
                <a:gd name="T29" fmla="*/ 28 h 44"/>
                <a:gd name="T30" fmla="*/ 216 w 266"/>
                <a:gd name="T31" fmla="*/ 28 h 44"/>
                <a:gd name="T32" fmla="*/ 220 w 266"/>
                <a:gd name="T33" fmla="*/ 33 h 44"/>
                <a:gd name="T34" fmla="*/ 241 w 266"/>
                <a:gd name="T35" fmla="*/ 35 h 44"/>
                <a:gd name="T36" fmla="*/ 242 w 266"/>
                <a:gd name="T37" fmla="*/ 40 h 44"/>
                <a:gd name="T38" fmla="*/ 254 w 266"/>
                <a:gd name="T39" fmla="*/ 35 h 44"/>
                <a:gd name="T40" fmla="*/ 163 w 266"/>
                <a:gd name="T41" fmla="*/ 41 h 44"/>
                <a:gd name="T42" fmla="*/ 167 w 266"/>
                <a:gd name="T43" fmla="*/ 39 h 44"/>
                <a:gd name="T44" fmla="*/ 163 w 266"/>
                <a:gd name="T45" fmla="*/ 36 h 44"/>
                <a:gd name="T46" fmla="*/ 159 w 266"/>
                <a:gd name="T47" fmla="*/ 36 h 44"/>
                <a:gd name="T48" fmla="*/ 150 w 266"/>
                <a:gd name="T49" fmla="*/ 35 h 44"/>
                <a:gd name="T50" fmla="*/ 136 w 266"/>
                <a:gd name="T51" fmla="*/ 37 h 44"/>
                <a:gd name="T52" fmla="*/ 143 w 266"/>
                <a:gd name="T53" fmla="*/ 31 h 44"/>
                <a:gd name="T54" fmla="*/ 121 w 266"/>
                <a:gd name="T55" fmla="*/ 29 h 44"/>
                <a:gd name="T56" fmla="*/ 119 w 266"/>
                <a:gd name="T57" fmla="*/ 27 h 44"/>
                <a:gd name="T58" fmla="*/ 106 w 266"/>
                <a:gd name="T59" fmla="*/ 28 h 44"/>
                <a:gd name="T60" fmla="*/ 96 w 266"/>
                <a:gd name="T61" fmla="*/ 27 h 44"/>
                <a:gd name="T62" fmla="*/ 86 w 266"/>
                <a:gd name="T63" fmla="*/ 31 h 44"/>
                <a:gd name="T64" fmla="*/ 56 w 266"/>
                <a:gd name="T65" fmla="*/ 32 h 44"/>
                <a:gd name="T66" fmla="*/ 52 w 266"/>
                <a:gd name="T67" fmla="*/ 32 h 44"/>
                <a:gd name="T68" fmla="*/ 30 w 266"/>
                <a:gd name="T69" fmla="*/ 28 h 44"/>
                <a:gd name="T70" fmla="*/ 26 w 266"/>
                <a:gd name="T71" fmla="*/ 33 h 44"/>
                <a:gd name="T72" fmla="*/ 16 w 266"/>
                <a:gd name="T73" fmla="*/ 29 h 44"/>
                <a:gd name="T74" fmla="*/ 13 w 266"/>
                <a:gd name="T75" fmla="*/ 28 h 44"/>
                <a:gd name="T76" fmla="*/ 0 w 266"/>
                <a:gd name="T77" fmla="*/ 29 h 44"/>
                <a:gd name="T78" fmla="*/ 16 w 266"/>
                <a:gd name="T79" fmla="*/ 27 h 44"/>
                <a:gd name="T80" fmla="*/ 16 w 266"/>
                <a:gd name="T81" fmla="*/ 23 h 44"/>
                <a:gd name="T82" fmla="*/ 48 w 266"/>
                <a:gd name="T83" fmla="*/ 16 h 44"/>
                <a:gd name="T84" fmla="*/ 40 w 266"/>
                <a:gd name="T85" fmla="*/ 0 h 44"/>
                <a:gd name="T86" fmla="*/ 52 w 266"/>
                <a:gd name="T8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6" h="44">
                  <a:moveTo>
                    <a:pt x="52" y="3"/>
                  </a:moveTo>
                  <a:lnTo>
                    <a:pt x="52" y="3"/>
                  </a:lnTo>
                  <a:lnTo>
                    <a:pt x="47" y="5"/>
                  </a:lnTo>
                  <a:lnTo>
                    <a:pt x="46" y="5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6" y="7"/>
                  </a:lnTo>
                  <a:lnTo>
                    <a:pt x="52" y="7"/>
                  </a:lnTo>
                  <a:lnTo>
                    <a:pt x="52" y="23"/>
                  </a:lnTo>
                  <a:lnTo>
                    <a:pt x="55" y="24"/>
                  </a:lnTo>
                  <a:lnTo>
                    <a:pt x="254" y="16"/>
                  </a:lnTo>
                  <a:lnTo>
                    <a:pt x="254" y="15"/>
                  </a:lnTo>
                  <a:lnTo>
                    <a:pt x="254" y="10"/>
                  </a:lnTo>
                  <a:lnTo>
                    <a:pt x="263" y="9"/>
                  </a:lnTo>
                  <a:lnTo>
                    <a:pt x="266" y="9"/>
                  </a:lnTo>
                  <a:lnTo>
                    <a:pt x="266" y="14"/>
                  </a:lnTo>
                  <a:lnTo>
                    <a:pt x="259" y="14"/>
                  </a:lnTo>
                  <a:lnTo>
                    <a:pt x="258" y="15"/>
                  </a:lnTo>
                  <a:lnTo>
                    <a:pt x="259" y="16"/>
                  </a:lnTo>
                  <a:lnTo>
                    <a:pt x="266" y="15"/>
                  </a:lnTo>
                  <a:lnTo>
                    <a:pt x="266" y="23"/>
                  </a:lnTo>
                  <a:lnTo>
                    <a:pt x="258" y="23"/>
                  </a:lnTo>
                  <a:lnTo>
                    <a:pt x="257" y="23"/>
                  </a:lnTo>
                  <a:lnTo>
                    <a:pt x="255" y="19"/>
                  </a:lnTo>
                  <a:lnTo>
                    <a:pt x="254" y="19"/>
                  </a:lnTo>
                  <a:lnTo>
                    <a:pt x="254" y="23"/>
                  </a:lnTo>
                  <a:lnTo>
                    <a:pt x="254" y="23"/>
                  </a:lnTo>
                  <a:lnTo>
                    <a:pt x="244" y="23"/>
                  </a:lnTo>
                  <a:lnTo>
                    <a:pt x="244" y="20"/>
                  </a:lnTo>
                  <a:lnTo>
                    <a:pt x="242" y="19"/>
                  </a:lnTo>
                  <a:lnTo>
                    <a:pt x="242" y="19"/>
                  </a:lnTo>
                  <a:lnTo>
                    <a:pt x="241" y="23"/>
                  </a:lnTo>
                  <a:lnTo>
                    <a:pt x="229" y="24"/>
                  </a:lnTo>
                  <a:lnTo>
                    <a:pt x="229" y="23"/>
                  </a:lnTo>
                  <a:lnTo>
                    <a:pt x="228" y="22"/>
                  </a:lnTo>
                  <a:lnTo>
                    <a:pt x="225" y="24"/>
                  </a:lnTo>
                  <a:lnTo>
                    <a:pt x="215" y="24"/>
                  </a:lnTo>
                  <a:lnTo>
                    <a:pt x="215" y="23"/>
                  </a:lnTo>
                  <a:lnTo>
                    <a:pt x="214" y="22"/>
                  </a:lnTo>
                  <a:lnTo>
                    <a:pt x="214" y="22"/>
                  </a:lnTo>
                  <a:lnTo>
                    <a:pt x="212" y="24"/>
                  </a:lnTo>
                  <a:lnTo>
                    <a:pt x="193" y="27"/>
                  </a:lnTo>
                  <a:lnTo>
                    <a:pt x="193" y="28"/>
                  </a:lnTo>
                  <a:lnTo>
                    <a:pt x="194" y="29"/>
                  </a:lnTo>
                  <a:lnTo>
                    <a:pt x="214" y="28"/>
                  </a:lnTo>
                  <a:lnTo>
                    <a:pt x="214" y="31"/>
                  </a:lnTo>
                  <a:lnTo>
                    <a:pt x="214" y="31"/>
                  </a:lnTo>
                  <a:lnTo>
                    <a:pt x="216" y="28"/>
                  </a:lnTo>
                  <a:lnTo>
                    <a:pt x="227" y="28"/>
                  </a:lnTo>
                  <a:lnTo>
                    <a:pt x="227" y="32"/>
                  </a:lnTo>
                  <a:lnTo>
                    <a:pt x="220" y="33"/>
                  </a:lnTo>
                  <a:lnTo>
                    <a:pt x="219" y="35"/>
                  </a:lnTo>
                  <a:lnTo>
                    <a:pt x="221" y="36"/>
                  </a:lnTo>
                  <a:lnTo>
                    <a:pt x="241" y="35"/>
                  </a:lnTo>
                  <a:lnTo>
                    <a:pt x="242" y="39"/>
                  </a:lnTo>
                  <a:lnTo>
                    <a:pt x="242" y="40"/>
                  </a:lnTo>
                  <a:lnTo>
                    <a:pt x="242" y="40"/>
                  </a:lnTo>
                  <a:lnTo>
                    <a:pt x="244" y="36"/>
                  </a:lnTo>
                  <a:lnTo>
                    <a:pt x="251" y="35"/>
                  </a:lnTo>
                  <a:lnTo>
                    <a:pt x="254" y="35"/>
                  </a:lnTo>
                  <a:lnTo>
                    <a:pt x="254" y="40"/>
                  </a:lnTo>
                  <a:lnTo>
                    <a:pt x="162" y="44"/>
                  </a:lnTo>
                  <a:lnTo>
                    <a:pt x="163" y="41"/>
                  </a:lnTo>
                  <a:lnTo>
                    <a:pt x="163" y="40"/>
                  </a:lnTo>
                  <a:lnTo>
                    <a:pt x="167" y="39"/>
                  </a:lnTo>
                  <a:lnTo>
                    <a:pt x="167" y="39"/>
                  </a:lnTo>
                  <a:lnTo>
                    <a:pt x="167" y="37"/>
                  </a:lnTo>
                  <a:lnTo>
                    <a:pt x="165" y="36"/>
                  </a:lnTo>
                  <a:lnTo>
                    <a:pt x="163" y="36"/>
                  </a:lnTo>
                  <a:lnTo>
                    <a:pt x="162" y="33"/>
                  </a:lnTo>
                  <a:lnTo>
                    <a:pt x="160" y="33"/>
                  </a:lnTo>
                  <a:lnTo>
                    <a:pt x="159" y="36"/>
                  </a:lnTo>
                  <a:lnTo>
                    <a:pt x="151" y="37"/>
                  </a:lnTo>
                  <a:lnTo>
                    <a:pt x="150" y="37"/>
                  </a:lnTo>
                  <a:lnTo>
                    <a:pt x="150" y="35"/>
                  </a:lnTo>
                  <a:lnTo>
                    <a:pt x="150" y="35"/>
                  </a:lnTo>
                  <a:lnTo>
                    <a:pt x="146" y="37"/>
                  </a:lnTo>
                  <a:lnTo>
                    <a:pt x="136" y="37"/>
                  </a:lnTo>
                  <a:lnTo>
                    <a:pt x="136" y="37"/>
                  </a:lnTo>
                  <a:lnTo>
                    <a:pt x="136" y="32"/>
                  </a:lnTo>
                  <a:lnTo>
                    <a:pt x="143" y="31"/>
                  </a:lnTo>
                  <a:lnTo>
                    <a:pt x="146" y="29"/>
                  </a:lnTo>
                  <a:lnTo>
                    <a:pt x="145" y="28"/>
                  </a:lnTo>
                  <a:lnTo>
                    <a:pt x="121" y="29"/>
                  </a:lnTo>
                  <a:lnTo>
                    <a:pt x="120" y="26"/>
                  </a:lnTo>
                  <a:lnTo>
                    <a:pt x="119" y="26"/>
                  </a:lnTo>
                  <a:lnTo>
                    <a:pt x="119" y="27"/>
                  </a:lnTo>
                  <a:lnTo>
                    <a:pt x="119" y="29"/>
                  </a:lnTo>
                  <a:lnTo>
                    <a:pt x="107" y="29"/>
                  </a:lnTo>
                  <a:lnTo>
                    <a:pt x="106" y="28"/>
                  </a:lnTo>
                  <a:lnTo>
                    <a:pt x="102" y="31"/>
                  </a:lnTo>
                  <a:lnTo>
                    <a:pt x="98" y="31"/>
                  </a:lnTo>
                  <a:lnTo>
                    <a:pt x="96" y="27"/>
                  </a:lnTo>
                  <a:lnTo>
                    <a:pt x="95" y="27"/>
                  </a:lnTo>
                  <a:lnTo>
                    <a:pt x="94" y="31"/>
                  </a:lnTo>
                  <a:lnTo>
                    <a:pt x="86" y="31"/>
                  </a:lnTo>
                  <a:lnTo>
                    <a:pt x="82" y="29"/>
                  </a:lnTo>
                  <a:lnTo>
                    <a:pt x="80" y="31"/>
                  </a:lnTo>
                  <a:lnTo>
                    <a:pt x="56" y="32"/>
                  </a:lnTo>
                  <a:lnTo>
                    <a:pt x="56" y="28"/>
                  </a:lnTo>
                  <a:lnTo>
                    <a:pt x="55" y="28"/>
                  </a:lnTo>
                  <a:lnTo>
                    <a:pt x="52" y="32"/>
                  </a:lnTo>
                  <a:lnTo>
                    <a:pt x="31" y="33"/>
                  </a:lnTo>
                  <a:lnTo>
                    <a:pt x="30" y="31"/>
                  </a:lnTo>
                  <a:lnTo>
                    <a:pt x="30" y="28"/>
                  </a:lnTo>
                  <a:lnTo>
                    <a:pt x="27" y="27"/>
                  </a:lnTo>
                  <a:lnTo>
                    <a:pt x="26" y="28"/>
                  </a:lnTo>
                  <a:lnTo>
                    <a:pt x="26" y="33"/>
                  </a:lnTo>
                  <a:lnTo>
                    <a:pt x="18" y="35"/>
                  </a:lnTo>
                  <a:lnTo>
                    <a:pt x="16" y="35"/>
                  </a:lnTo>
                  <a:lnTo>
                    <a:pt x="16" y="29"/>
                  </a:lnTo>
                  <a:lnTo>
                    <a:pt x="16" y="27"/>
                  </a:lnTo>
                  <a:lnTo>
                    <a:pt x="14" y="27"/>
                  </a:lnTo>
                  <a:lnTo>
                    <a:pt x="13" y="28"/>
                  </a:lnTo>
                  <a:lnTo>
                    <a:pt x="13" y="35"/>
                  </a:lnTo>
                  <a:lnTo>
                    <a:pt x="1" y="35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13" y="27"/>
                  </a:lnTo>
                  <a:lnTo>
                    <a:pt x="16" y="27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3"/>
                  </a:lnTo>
                  <a:lnTo>
                    <a:pt x="40" y="23"/>
                  </a:lnTo>
                  <a:lnTo>
                    <a:pt x="42" y="18"/>
                  </a:lnTo>
                  <a:lnTo>
                    <a:pt x="48" y="16"/>
                  </a:lnTo>
                  <a:lnTo>
                    <a:pt x="48" y="15"/>
                  </a:lnTo>
                  <a:lnTo>
                    <a:pt x="40" y="14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2" y="0"/>
                  </a:lnTo>
                  <a:lnTo>
                    <a:pt x="52" y="3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77" name="Freeform 1221">
              <a:extLst>
                <a:ext uri="{FF2B5EF4-FFF2-40B4-BE49-F238E27FC236}">
                  <a16:creationId xmlns:a16="http://schemas.microsoft.com/office/drawing/2014/main" id="{CB1C6E3E-2CD8-498B-8EA3-5CE55D16C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1" y="2901"/>
              <a:ext cx="3" cy="7"/>
            </a:xfrm>
            <a:custGeom>
              <a:avLst/>
              <a:gdLst>
                <a:gd name="T0" fmla="*/ 7 w 9"/>
                <a:gd name="T1" fmla="*/ 14 h 23"/>
                <a:gd name="T2" fmla="*/ 7 w 9"/>
                <a:gd name="T3" fmla="*/ 14 h 23"/>
                <a:gd name="T4" fmla="*/ 1 w 9"/>
                <a:gd name="T5" fmla="*/ 15 h 23"/>
                <a:gd name="T6" fmla="*/ 1 w 9"/>
                <a:gd name="T7" fmla="*/ 17 h 23"/>
                <a:gd name="T8" fmla="*/ 2 w 9"/>
                <a:gd name="T9" fmla="*/ 18 h 23"/>
                <a:gd name="T10" fmla="*/ 7 w 9"/>
                <a:gd name="T11" fmla="*/ 18 h 23"/>
                <a:gd name="T12" fmla="*/ 9 w 9"/>
                <a:gd name="T13" fmla="*/ 23 h 23"/>
                <a:gd name="T14" fmla="*/ 2 w 9"/>
                <a:gd name="T15" fmla="*/ 23 h 23"/>
                <a:gd name="T16" fmla="*/ 1 w 9"/>
                <a:gd name="T17" fmla="*/ 23 h 23"/>
                <a:gd name="T18" fmla="*/ 0 w 9"/>
                <a:gd name="T19" fmla="*/ 22 h 23"/>
                <a:gd name="T20" fmla="*/ 1 w 9"/>
                <a:gd name="T21" fmla="*/ 9 h 23"/>
                <a:gd name="T22" fmla="*/ 5 w 9"/>
                <a:gd name="T23" fmla="*/ 8 h 23"/>
                <a:gd name="T24" fmla="*/ 5 w 9"/>
                <a:gd name="T25" fmla="*/ 8 h 23"/>
                <a:gd name="T26" fmla="*/ 5 w 9"/>
                <a:gd name="T27" fmla="*/ 6 h 23"/>
                <a:gd name="T28" fmla="*/ 0 w 9"/>
                <a:gd name="T29" fmla="*/ 5 h 23"/>
                <a:gd name="T30" fmla="*/ 0 w 9"/>
                <a:gd name="T31" fmla="*/ 1 h 23"/>
                <a:gd name="T32" fmla="*/ 1 w 9"/>
                <a:gd name="T33" fmla="*/ 0 h 23"/>
                <a:gd name="T34" fmla="*/ 7 w 9"/>
                <a:gd name="T35" fmla="*/ 0 h 23"/>
                <a:gd name="T36" fmla="*/ 7 w 9"/>
                <a:gd name="T37" fmla="*/ 1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" h="23">
                  <a:moveTo>
                    <a:pt x="7" y="14"/>
                  </a:moveTo>
                  <a:lnTo>
                    <a:pt x="7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7" y="18"/>
                  </a:lnTo>
                  <a:lnTo>
                    <a:pt x="9" y="23"/>
                  </a:lnTo>
                  <a:lnTo>
                    <a:pt x="2" y="23"/>
                  </a:lnTo>
                  <a:lnTo>
                    <a:pt x="1" y="23"/>
                  </a:lnTo>
                  <a:lnTo>
                    <a:pt x="0" y="22"/>
                  </a:lnTo>
                  <a:lnTo>
                    <a:pt x="1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7" y="0"/>
                  </a:lnTo>
                  <a:lnTo>
                    <a:pt x="7" y="14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78" name="Freeform 1222">
              <a:extLst>
                <a:ext uri="{FF2B5EF4-FFF2-40B4-BE49-F238E27FC236}">
                  <a16:creationId xmlns:a16="http://schemas.microsoft.com/office/drawing/2014/main" id="{338A4B98-5AB1-4663-ADAF-B40789F4F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901"/>
              <a:ext cx="5" cy="1"/>
            </a:xfrm>
            <a:custGeom>
              <a:avLst/>
              <a:gdLst>
                <a:gd name="T0" fmla="*/ 15 w 15"/>
                <a:gd name="T1" fmla="*/ 1 h 1"/>
                <a:gd name="T2" fmla="*/ 13 w 15"/>
                <a:gd name="T3" fmla="*/ 1 h 1"/>
                <a:gd name="T4" fmla="*/ 0 w 15"/>
                <a:gd name="T5" fmla="*/ 1 h 1"/>
                <a:gd name="T6" fmla="*/ 2 w 15"/>
                <a:gd name="T7" fmla="*/ 1 h 1"/>
                <a:gd name="T8" fmla="*/ 13 w 15"/>
                <a:gd name="T9" fmla="*/ 0 h 1"/>
                <a:gd name="T10" fmla="*/ 13 w 15"/>
                <a:gd name="T11" fmla="*/ 1 h 1"/>
                <a:gd name="T12" fmla="*/ 15 w 15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">
                  <a:moveTo>
                    <a:pt x="15" y="1"/>
                  </a:moveTo>
                  <a:lnTo>
                    <a:pt x="13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79" name="Freeform 1223">
              <a:extLst>
                <a:ext uri="{FF2B5EF4-FFF2-40B4-BE49-F238E27FC236}">
                  <a16:creationId xmlns:a16="http://schemas.microsoft.com/office/drawing/2014/main" id="{19E8A6A9-FA0A-4AC2-8FFF-DB1883CFF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" y="2901"/>
              <a:ext cx="568" cy="80"/>
            </a:xfrm>
            <a:custGeom>
              <a:avLst/>
              <a:gdLst>
                <a:gd name="T0" fmla="*/ 1703 w 1703"/>
                <a:gd name="T1" fmla="*/ 234 h 238"/>
                <a:gd name="T2" fmla="*/ 1650 w 1703"/>
                <a:gd name="T3" fmla="*/ 234 h 238"/>
                <a:gd name="T4" fmla="*/ 1245 w 1703"/>
                <a:gd name="T5" fmla="*/ 234 h 238"/>
                <a:gd name="T6" fmla="*/ 715 w 1703"/>
                <a:gd name="T7" fmla="*/ 237 h 238"/>
                <a:gd name="T8" fmla="*/ 434 w 1703"/>
                <a:gd name="T9" fmla="*/ 237 h 238"/>
                <a:gd name="T10" fmla="*/ 318 w 1703"/>
                <a:gd name="T11" fmla="*/ 238 h 238"/>
                <a:gd name="T12" fmla="*/ 0 w 1703"/>
                <a:gd name="T13" fmla="*/ 238 h 238"/>
                <a:gd name="T14" fmla="*/ 0 w 1703"/>
                <a:gd name="T15" fmla="*/ 130 h 238"/>
                <a:gd name="T16" fmla="*/ 267 w 1703"/>
                <a:gd name="T17" fmla="*/ 115 h 238"/>
                <a:gd name="T18" fmla="*/ 358 w 1703"/>
                <a:gd name="T19" fmla="*/ 147 h 238"/>
                <a:gd name="T20" fmla="*/ 513 w 1703"/>
                <a:gd name="T21" fmla="*/ 136 h 238"/>
                <a:gd name="T22" fmla="*/ 531 w 1703"/>
                <a:gd name="T23" fmla="*/ 136 h 238"/>
                <a:gd name="T24" fmla="*/ 741 w 1703"/>
                <a:gd name="T25" fmla="*/ 121 h 238"/>
                <a:gd name="T26" fmla="*/ 869 w 1703"/>
                <a:gd name="T27" fmla="*/ 114 h 238"/>
                <a:gd name="T28" fmla="*/ 848 w 1703"/>
                <a:gd name="T29" fmla="*/ 119 h 238"/>
                <a:gd name="T30" fmla="*/ 887 w 1703"/>
                <a:gd name="T31" fmla="*/ 128 h 238"/>
                <a:gd name="T32" fmla="*/ 958 w 1703"/>
                <a:gd name="T33" fmla="*/ 123 h 238"/>
                <a:gd name="T34" fmla="*/ 1005 w 1703"/>
                <a:gd name="T35" fmla="*/ 130 h 238"/>
                <a:gd name="T36" fmla="*/ 1011 w 1703"/>
                <a:gd name="T37" fmla="*/ 130 h 238"/>
                <a:gd name="T38" fmla="*/ 1301 w 1703"/>
                <a:gd name="T39" fmla="*/ 107 h 238"/>
                <a:gd name="T40" fmla="*/ 1445 w 1703"/>
                <a:gd name="T41" fmla="*/ 94 h 238"/>
                <a:gd name="T42" fmla="*/ 1445 w 1703"/>
                <a:gd name="T43" fmla="*/ 88 h 238"/>
                <a:gd name="T44" fmla="*/ 1440 w 1703"/>
                <a:gd name="T45" fmla="*/ 88 h 238"/>
                <a:gd name="T46" fmla="*/ 1440 w 1703"/>
                <a:gd name="T47" fmla="*/ 73 h 238"/>
                <a:gd name="T48" fmla="*/ 1666 w 1703"/>
                <a:gd name="T49" fmla="*/ 58 h 238"/>
                <a:gd name="T50" fmla="*/ 1666 w 1703"/>
                <a:gd name="T51" fmla="*/ 49 h 238"/>
                <a:gd name="T52" fmla="*/ 1550 w 1703"/>
                <a:gd name="T53" fmla="*/ 37 h 238"/>
                <a:gd name="T54" fmla="*/ 1550 w 1703"/>
                <a:gd name="T55" fmla="*/ 0 h 238"/>
                <a:gd name="T56" fmla="*/ 1702 w 1703"/>
                <a:gd name="T57" fmla="*/ 0 h 238"/>
                <a:gd name="T58" fmla="*/ 1703 w 1703"/>
                <a:gd name="T59" fmla="*/ 2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03" h="238">
                  <a:moveTo>
                    <a:pt x="1703" y="234"/>
                  </a:moveTo>
                  <a:lnTo>
                    <a:pt x="1650" y="234"/>
                  </a:lnTo>
                  <a:lnTo>
                    <a:pt x="1245" y="234"/>
                  </a:lnTo>
                  <a:lnTo>
                    <a:pt x="715" y="237"/>
                  </a:lnTo>
                  <a:lnTo>
                    <a:pt x="434" y="237"/>
                  </a:lnTo>
                  <a:lnTo>
                    <a:pt x="318" y="238"/>
                  </a:lnTo>
                  <a:lnTo>
                    <a:pt x="0" y="238"/>
                  </a:lnTo>
                  <a:lnTo>
                    <a:pt x="0" y="130"/>
                  </a:lnTo>
                  <a:lnTo>
                    <a:pt x="267" y="115"/>
                  </a:lnTo>
                  <a:lnTo>
                    <a:pt x="358" y="147"/>
                  </a:lnTo>
                  <a:lnTo>
                    <a:pt x="513" y="136"/>
                  </a:lnTo>
                  <a:lnTo>
                    <a:pt x="531" y="136"/>
                  </a:lnTo>
                  <a:lnTo>
                    <a:pt x="741" y="121"/>
                  </a:lnTo>
                  <a:lnTo>
                    <a:pt x="869" y="114"/>
                  </a:lnTo>
                  <a:lnTo>
                    <a:pt x="848" y="119"/>
                  </a:lnTo>
                  <a:lnTo>
                    <a:pt x="887" y="128"/>
                  </a:lnTo>
                  <a:lnTo>
                    <a:pt x="958" y="123"/>
                  </a:lnTo>
                  <a:lnTo>
                    <a:pt x="1005" y="130"/>
                  </a:lnTo>
                  <a:lnTo>
                    <a:pt x="1011" y="130"/>
                  </a:lnTo>
                  <a:lnTo>
                    <a:pt x="1301" y="107"/>
                  </a:lnTo>
                  <a:lnTo>
                    <a:pt x="1445" y="94"/>
                  </a:lnTo>
                  <a:lnTo>
                    <a:pt x="1445" y="88"/>
                  </a:lnTo>
                  <a:lnTo>
                    <a:pt x="1440" y="88"/>
                  </a:lnTo>
                  <a:lnTo>
                    <a:pt x="1440" y="73"/>
                  </a:lnTo>
                  <a:lnTo>
                    <a:pt x="1666" y="58"/>
                  </a:lnTo>
                  <a:lnTo>
                    <a:pt x="1666" y="49"/>
                  </a:lnTo>
                  <a:lnTo>
                    <a:pt x="1550" y="37"/>
                  </a:lnTo>
                  <a:lnTo>
                    <a:pt x="1550" y="0"/>
                  </a:lnTo>
                  <a:lnTo>
                    <a:pt x="1702" y="0"/>
                  </a:lnTo>
                  <a:lnTo>
                    <a:pt x="1703" y="234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80" name="Freeform 1224">
              <a:extLst>
                <a:ext uri="{FF2B5EF4-FFF2-40B4-BE49-F238E27FC236}">
                  <a16:creationId xmlns:a16="http://schemas.microsoft.com/office/drawing/2014/main" id="{68A9F147-BBCB-47BB-9BB6-8184119E4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" y="2902"/>
              <a:ext cx="22" cy="7"/>
            </a:xfrm>
            <a:custGeom>
              <a:avLst/>
              <a:gdLst>
                <a:gd name="T0" fmla="*/ 66 w 66"/>
                <a:gd name="T1" fmla="*/ 14 h 22"/>
                <a:gd name="T2" fmla="*/ 15 w 66"/>
                <a:gd name="T3" fmla="*/ 15 h 22"/>
                <a:gd name="T4" fmla="*/ 15 w 66"/>
                <a:gd name="T5" fmla="*/ 21 h 22"/>
                <a:gd name="T6" fmla="*/ 0 w 66"/>
                <a:gd name="T7" fmla="*/ 22 h 22"/>
                <a:gd name="T8" fmla="*/ 0 w 66"/>
                <a:gd name="T9" fmla="*/ 0 h 22"/>
                <a:gd name="T10" fmla="*/ 66 w 66"/>
                <a:gd name="T11" fmla="*/ 0 h 22"/>
                <a:gd name="T12" fmla="*/ 66 w 66"/>
                <a:gd name="T13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" h="22">
                  <a:moveTo>
                    <a:pt x="66" y="14"/>
                  </a:moveTo>
                  <a:lnTo>
                    <a:pt x="15" y="15"/>
                  </a:lnTo>
                  <a:lnTo>
                    <a:pt x="15" y="21"/>
                  </a:lnTo>
                  <a:lnTo>
                    <a:pt x="0" y="22"/>
                  </a:lnTo>
                  <a:lnTo>
                    <a:pt x="0" y="0"/>
                  </a:lnTo>
                  <a:lnTo>
                    <a:pt x="66" y="0"/>
                  </a:lnTo>
                  <a:lnTo>
                    <a:pt x="66" y="14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81" name="Freeform 1225">
              <a:extLst>
                <a:ext uri="{FF2B5EF4-FFF2-40B4-BE49-F238E27FC236}">
                  <a16:creationId xmlns:a16="http://schemas.microsoft.com/office/drawing/2014/main" id="{343B1E2B-33FE-421D-B8F3-51A6A56C0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" y="2902"/>
              <a:ext cx="11" cy="14"/>
            </a:xfrm>
            <a:custGeom>
              <a:avLst/>
              <a:gdLst>
                <a:gd name="T0" fmla="*/ 32 w 33"/>
                <a:gd name="T1" fmla="*/ 1 h 41"/>
                <a:gd name="T2" fmla="*/ 32 w 33"/>
                <a:gd name="T3" fmla="*/ 1 h 41"/>
                <a:gd name="T4" fmla="*/ 33 w 33"/>
                <a:gd name="T5" fmla="*/ 40 h 41"/>
                <a:gd name="T6" fmla="*/ 1 w 33"/>
                <a:gd name="T7" fmla="*/ 41 h 41"/>
                <a:gd name="T8" fmla="*/ 0 w 33"/>
                <a:gd name="T9" fmla="*/ 5 h 41"/>
                <a:gd name="T10" fmla="*/ 0 w 33"/>
                <a:gd name="T11" fmla="*/ 2 h 41"/>
                <a:gd name="T12" fmla="*/ 2 w 33"/>
                <a:gd name="T13" fmla="*/ 1 h 41"/>
                <a:gd name="T14" fmla="*/ 19 w 33"/>
                <a:gd name="T15" fmla="*/ 1 h 41"/>
                <a:gd name="T16" fmla="*/ 24 w 33"/>
                <a:gd name="T17" fmla="*/ 0 h 41"/>
                <a:gd name="T18" fmla="*/ 31 w 33"/>
                <a:gd name="T19" fmla="*/ 1 h 41"/>
                <a:gd name="T20" fmla="*/ 32 w 33"/>
                <a:gd name="T21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1">
                  <a:moveTo>
                    <a:pt x="32" y="1"/>
                  </a:moveTo>
                  <a:lnTo>
                    <a:pt x="32" y="1"/>
                  </a:lnTo>
                  <a:lnTo>
                    <a:pt x="33" y="40"/>
                  </a:lnTo>
                  <a:lnTo>
                    <a:pt x="1" y="41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1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1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83838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82" name="Freeform 1226">
              <a:extLst>
                <a:ext uri="{FF2B5EF4-FFF2-40B4-BE49-F238E27FC236}">
                  <a16:creationId xmlns:a16="http://schemas.microsoft.com/office/drawing/2014/main" id="{F75FA752-5A1B-44A4-89E8-4BD6D52D7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" y="2902"/>
              <a:ext cx="2" cy="2"/>
            </a:xfrm>
            <a:custGeom>
              <a:avLst/>
              <a:gdLst>
                <a:gd name="T0" fmla="*/ 7 w 7"/>
                <a:gd name="T1" fmla="*/ 5 h 5"/>
                <a:gd name="T2" fmla="*/ 1 w 7"/>
                <a:gd name="T3" fmla="*/ 5 h 5"/>
                <a:gd name="T4" fmla="*/ 0 w 7"/>
                <a:gd name="T5" fmla="*/ 3 h 5"/>
                <a:gd name="T6" fmla="*/ 0 w 7"/>
                <a:gd name="T7" fmla="*/ 1 h 5"/>
                <a:gd name="T8" fmla="*/ 2 w 7"/>
                <a:gd name="T9" fmla="*/ 0 h 5"/>
                <a:gd name="T10" fmla="*/ 7 w 7"/>
                <a:gd name="T11" fmla="*/ 0 h 5"/>
                <a:gd name="T12" fmla="*/ 7 w 7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1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7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83" name="Rectangle 1227">
              <a:extLst>
                <a:ext uri="{FF2B5EF4-FFF2-40B4-BE49-F238E27FC236}">
                  <a16:creationId xmlns:a16="http://schemas.microsoft.com/office/drawing/2014/main" id="{593A67B5-A8DC-47F3-9187-AE63524E4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" y="2902"/>
              <a:ext cx="1" cy="2"/>
            </a:xfrm>
            <a:prstGeom prst="rect">
              <a:avLst/>
            </a:prstGeom>
            <a:solidFill>
              <a:srgbClr val="3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84" name="Freeform 1228">
              <a:extLst>
                <a:ext uri="{FF2B5EF4-FFF2-40B4-BE49-F238E27FC236}">
                  <a16:creationId xmlns:a16="http://schemas.microsoft.com/office/drawing/2014/main" id="{C5D68AE9-378C-4B81-BC99-FAAFAB86A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7" y="2902"/>
              <a:ext cx="1" cy="3"/>
            </a:xfrm>
            <a:custGeom>
              <a:avLst/>
              <a:gdLst>
                <a:gd name="T0" fmla="*/ 4 w 4"/>
                <a:gd name="T1" fmla="*/ 5 h 7"/>
                <a:gd name="T2" fmla="*/ 2 w 4"/>
                <a:gd name="T3" fmla="*/ 7 h 7"/>
                <a:gd name="T4" fmla="*/ 1 w 4"/>
                <a:gd name="T5" fmla="*/ 7 h 7"/>
                <a:gd name="T6" fmla="*/ 0 w 4"/>
                <a:gd name="T7" fmla="*/ 0 h 7"/>
                <a:gd name="T8" fmla="*/ 4 w 4"/>
                <a:gd name="T9" fmla="*/ 0 h 7"/>
                <a:gd name="T10" fmla="*/ 4 w 4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7">
                  <a:moveTo>
                    <a:pt x="4" y="5"/>
                  </a:moveTo>
                  <a:lnTo>
                    <a:pt x="2" y="7"/>
                  </a:lnTo>
                  <a:lnTo>
                    <a:pt x="1" y="7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C2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85" name="Freeform 1229">
              <a:extLst>
                <a:ext uri="{FF2B5EF4-FFF2-40B4-BE49-F238E27FC236}">
                  <a16:creationId xmlns:a16="http://schemas.microsoft.com/office/drawing/2014/main" id="{BD1F6612-95F5-41FE-8533-D7955B864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" y="2902"/>
              <a:ext cx="3" cy="2"/>
            </a:xfrm>
            <a:custGeom>
              <a:avLst/>
              <a:gdLst>
                <a:gd name="T0" fmla="*/ 8 w 8"/>
                <a:gd name="T1" fmla="*/ 5 h 5"/>
                <a:gd name="T2" fmla="*/ 2 w 8"/>
                <a:gd name="T3" fmla="*/ 5 h 5"/>
                <a:gd name="T4" fmla="*/ 0 w 8"/>
                <a:gd name="T5" fmla="*/ 5 h 5"/>
                <a:gd name="T6" fmla="*/ 0 w 8"/>
                <a:gd name="T7" fmla="*/ 3 h 5"/>
                <a:gd name="T8" fmla="*/ 0 w 8"/>
                <a:gd name="T9" fmla="*/ 1 h 5"/>
                <a:gd name="T10" fmla="*/ 4 w 8"/>
                <a:gd name="T11" fmla="*/ 0 h 5"/>
                <a:gd name="T12" fmla="*/ 8 w 8"/>
                <a:gd name="T13" fmla="*/ 1 h 5"/>
                <a:gd name="T14" fmla="*/ 8 w 8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5"/>
                  </a:moveTo>
                  <a:lnTo>
                    <a:pt x="2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4" y="0"/>
                  </a:lnTo>
                  <a:lnTo>
                    <a:pt x="8" y="1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86" name="Rectangle 1230">
              <a:extLst>
                <a:ext uri="{FF2B5EF4-FFF2-40B4-BE49-F238E27FC236}">
                  <a16:creationId xmlns:a16="http://schemas.microsoft.com/office/drawing/2014/main" id="{B9F5B8F2-76C7-4DFF-ABE4-99D439969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0" y="2902"/>
              <a:ext cx="3" cy="2"/>
            </a:xfrm>
            <a:prstGeom prst="rect">
              <a:avLst/>
            </a:prstGeom>
            <a:solidFill>
              <a:srgbClr val="3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87" name="Freeform 1231">
              <a:extLst>
                <a:ext uri="{FF2B5EF4-FFF2-40B4-BE49-F238E27FC236}">
                  <a16:creationId xmlns:a16="http://schemas.microsoft.com/office/drawing/2014/main" id="{2FF973B5-7DBC-4595-BF3A-8FB3F8CA8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2" y="2902"/>
              <a:ext cx="4" cy="6"/>
            </a:xfrm>
            <a:custGeom>
              <a:avLst/>
              <a:gdLst>
                <a:gd name="T0" fmla="*/ 13 w 13"/>
                <a:gd name="T1" fmla="*/ 7 h 17"/>
                <a:gd name="T2" fmla="*/ 1 w 13"/>
                <a:gd name="T3" fmla="*/ 8 h 17"/>
                <a:gd name="T4" fmla="*/ 1 w 13"/>
                <a:gd name="T5" fmla="*/ 9 h 17"/>
                <a:gd name="T6" fmla="*/ 1 w 13"/>
                <a:gd name="T7" fmla="*/ 9 h 17"/>
                <a:gd name="T8" fmla="*/ 3 w 13"/>
                <a:gd name="T9" fmla="*/ 10 h 17"/>
                <a:gd name="T10" fmla="*/ 12 w 13"/>
                <a:gd name="T11" fmla="*/ 10 h 17"/>
                <a:gd name="T12" fmla="*/ 13 w 13"/>
                <a:gd name="T13" fmla="*/ 10 h 17"/>
                <a:gd name="T14" fmla="*/ 13 w 13"/>
                <a:gd name="T15" fmla="*/ 14 h 17"/>
                <a:gd name="T16" fmla="*/ 7 w 13"/>
                <a:gd name="T17" fmla="*/ 17 h 17"/>
                <a:gd name="T18" fmla="*/ 1 w 13"/>
                <a:gd name="T19" fmla="*/ 17 h 17"/>
                <a:gd name="T20" fmla="*/ 0 w 13"/>
                <a:gd name="T21" fmla="*/ 3 h 17"/>
                <a:gd name="T22" fmla="*/ 0 w 13"/>
                <a:gd name="T23" fmla="*/ 1 h 17"/>
                <a:gd name="T24" fmla="*/ 9 w 13"/>
                <a:gd name="T25" fmla="*/ 0 h 17"/>
                <a:gd name="T26" fmla="*/ 13 w 13"/>
                <a:gd name="T27" fmla="*/ 0 h 17"/>
                <a:gd name="T28" fmla="*/ 13 w 13"/>
                <a:gd name="T29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7">
                  <a:moveTo>
                    <a:pt x="13" y="7"/>
                  </a:move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3" y="10"/>
                  </a:lnTo>
                  <a:lnTo>
                    <a:pt x="12" y="10"/>
                  </a:lnTo>
                  <a:lnTo>
                    <a:pt x="13" y="10"/>
                  </a:lnTo>
                  <a:lnTo>
                    <a:pt x="13" y="14"/>
                  </a:lnTo>
                  <a:lnTo>
                    <a:pt x="7" y="17"/>
                  </a:lnTo>
                  <a:lnTo>
                    <a:pt x="1" y="17"/>
                  </a:lnTo>
                  <a:lnTo>
                    <a:pt x="0" y="3"/>
                  </a:lnTo>
                  <a:lnTo>
                    <a:pt x="0" y="1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3" y="7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88" name="Freeform 1232">
              <a:extLst>
                <a:ext uri="{FF2B5EF4-FFF2-40B4-BE49-F238E27FC236}">
                  <a16:creationId xmlns:a16="http://schemas.microsoft.com/office/drawing/2014/main" id="{69C2416E-308D-4787-854D-53075BFB5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" y="2903"/>
              <a:ext cx="2" cy="2"/>
            </a:xfrm>
            <a:custGeom>
              <a:avLst/>
              <a:gdLst>
                <a:gd name="T0" fmla="*/ 8 w 8"/>
                <a:gd name="T1" fmla="*/ 4 h 6"/>
                <a:gd name="T2" fmla="*/ 0 w 8"/>
                <a:gd name="T3" fmla="*/ 6 h 6"/>
                <a:gd name="T4" fmla="*/ 0 w 8"/>
                <a:gd name="T5" fmla="*/ 0 h 6"/>
                <a:gd name="T6" fmla="*/ 1 w 8"/>
                <a:gd name="T7" fmla="*/ 0 h 6"/>
                <a:gd name="T8" fmla="*/ 8 w 8"/>
                <a:gd name="T9" fmla="*/ 0 h 6"/>
                <a:gd name="T10" fmla="*/ 8 w 8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8" y="4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8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89" name="Freeform 1233">
              <a:extLst>
                <a:ext uri="{FF2B5EF4-FFF2-40B4-BE49-F238E27FC236}">
                  <a16:creationId xmlns:a16="http://schemas.microsoft.com/office/drawing/2014/main" id="{4717256A-F4AD-454E-88FB-DC51EB934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1" y="2903"/>
              <a:ext cx="11" cy="14"/>
            </a:xfrm>
            <a:custGeom>
              <a:avLst/>
              <a:gdLst>
                <a:gd name="T0" fmla="*/ 32 w 32"/>
                <a:gd name="T1" fmla="*/ 6 h 42"/>
                <a:gd name="T2" fmla="*/ 32 w 32"/>
                <a:gd name="T3" fmla="*/ 41 h 42"/>
                <a:gd name="T4" fmla="*/ 0 w 32"/>
                <a:gd name="T5" fmla="*/ 42 h 42"/>
                <a:gd name="T6" fmla="*/ 0 w 32"/>
                <a:gd name="T7" fmla="*/ 0 h 42"/>
                <a:gd name="T8" fmla="*/ 24 w 32"/>
                <a:gd name="T9" fmla="*/ 0 h 42"/>
                <a:gd name="T10" fmla="*/ 28 w 32"/>
                <a:gd name="T11" fmla="*/ 0 h 42"/>
                <a:gd name="T12" fmla="*/ 31 w 32"/>
                <a:gd name="T13" fmla="*/ 0 h 42"/>
                <a:gd name="T14" fmla="*/ 32 w 32"/>
                <a:gd name="T15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42">
                  <a:moveTo>
                    <a:pt x="32" y="6"/>
                  </a:moveTo>
                  <a:lnTo>
                    <a:pt x="32" y="41"/>
                  </a:lnTo>
                  <a:lnTo>
                    <a:pt x="0" y="42"/>
                  </a:lnTo>
                  <a:lnTo>
                    <a:pt x="0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2" y="6"/>
                  </a:lnTo>
                  <a:close/>
                </a:path>
              </a:pathLst>
            </a:custGeom>
            <a:solidFill>
              <a:srgbClr val="83838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90" name="Freeform 1234">
              <a:extLst>
                <a:ext uri="{FF2B5EF4-FFF2-40B4-BE49-F238E27FC236}">
                  <a16:creationId xmlns:a16="http://schemas.microsoft.com/office/drawing/2014/main" id="{623E2005-F1BF-46EA-9023-1E9AA5662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" y="2903"/>
              <a:ext cx="38" cy="19"/>
            </a:xfrm>
            <a:custGeom>
              <a:avLst/>
              <a:gdLst>
                <a:gd name="T0" fmla="*/ 103 w 114"/>
                <a:gd name="T1" fmla="*/ 6 h 58"/>
                <a:gd name="T2" fmla="*/ 95 w 114"/>
                <a:gd name="T3" fmla="*/ 16 h 58"/>
                <a:gd name="T4" fmla="*/ 94 w 114"/>
                <a:gd name="T5" fmla="*/ 11 h 58"/>
                <a:gd name="T6" fmla="*/ 90 w 114"/>
                <a:gd name="T7" fmla="*/ 13 h 58"/>
                <a:gd name="T8" fmla="*/ 86 w 114"/>
                <a:gd name="T9" fmla="*/ 16 h 58"/>
                <a:gd name="T10" fmla="*/ 83 w 114"/>
                <a:gd name="T11" fmla="*/ 11 h 58"/>
                <a:gd name="T12" fmla="*/ 82 w 114"/>
                <a:gd name="T13" fmla="*/ 16 h 58"/>
                <a:gd name="T14" fmla="*/ 78 w 114"/>
                <a:gd name="T15" fmla="*/ 19 h 58"/>
                <a:gd name="T16" fmla="*/ 82 w 114"/>
                <a:gd name="T17" fmla="*/ 24 h 58"/>
                <a:gd name="T18" fmla="*/ 84 w 114"/>
                <a:gd name="T19" fmla="*/ 24 h 58"/>
                <a:gd name="T20" fmla="*/ 90 w 114"/>
                <a:gd name="T21" fmla="*/ 20 h 58"/>
                <a:gd name="T22" fmla="*/ 94 w 114"/>
                <a:gd name="T23" fmla="*/ 28 h 58"/>
                <a:gd name="T24" fmla="*/ 101 w 114"/>
                <a:gd name="T25" fmla="*/ 20 h 58"/>
                <a:gd name="T26" fmla="*/ 99 w 114"/>
                <a:gd name="T27" fmla="*/ 25 h 58"/>
                <a:gd name="T28" fmla="*/ 103 w 114"/>
                <a:gd name="T29" fmla="*/ 29 h 58"/>
                <a:gd name="T30" fmla="*/ 94 w 114"/>
                <a:gd name="T31" fmla="*/ 35 h 58"/>
                <a:gd name="T32" fmla="*/ 91 w 114"/>
                <a:gd name="T33" fmla="*/ 35 h 58"/>
                <a:gd name="T34" fmla="*/ 101 w 114"/>
                <a:gd name="T35" fmla="*/ 37 h 58"/>
                <a:gd name="T36" fmla="*/ 96 w 114"/>
                <a:gd name="T37" fmla="*/ 45 h 58"/>
                <a:gd name="T38" fmla="*/ 94 w 114"/>
                <a:gd name="T39" fmla="*/ 41 h 58"/>
                <a:gd name="T40" fmla="*/ 94 w 114"/>
                <a:gd name="T41" fmla="*/ 38 h 58"/>
                <a:gd name="T42" fmla="*/ 91 w 114"/>
                <a:gd name="T43" fmla="*/ 43 h 58"/>
                <a:gd name="T44" fmla="*/ 84 w 114"/>
                <a:gd name="T45" fmla="*/ 46 h 58"/>
                <a:gd name="T46" fmla="*/ 86 w 114"/>
                <a:gd name="T47" fmla="*/ 48 h 58"/>
                <a:gd name="T48" fmla="*/ 91 w 114"/>
                <a:gd name="T49" fmla="*/ 48 h 58"/>
                <a:gd name="T50" fmla="*/ 91 w 114"/>
                <a:gd name="T51" fmla="*/ 54 h 58"/>
                <a:gd name="T52" fmla="*/ 28 w 114"/>
                <a:gd name="T53" fmla="*/ 58 h 58"/>
                <a:gd name="T54" fmla="*/ 40 w 114"/>
                <a:gd name="T55" fmla="*/ 51 h 58"/>
                <a:gd name="T56" fmla="*/ 41 w 114"/>
                <a:gd name="T57" fmla="*/ 50 h 58"/>
                <a:gd name="T58" fmla="*/ 40 w 114"/>
                <a:gd name="T59" fmla="*/ 47 h 58"/>
                <a:gd name="T60" fmla="*/ 14 w 114"/>
                <a:gd name="T61" fmla="*/ 47 h 58"/>
                <a:gd name="T62" fmla="*/ 12 w 114"/>
                <a:gd name="T63" fmla="*/ 48 h 58"/>
                <a:gd name="T64" fmla="*/ 0 w 114"/>
                <a:gd name="T65" fmla="*/ 43 h 58"/>
                <a:gd name="T66" fmla="*/ 13 w 114"/>
                <a:gd name="T67" fmla="*/ 41 h 58"/>
                <a:gd name="T68" fmla="*/ 14 w 114"/>
                <a:gd name="T69" fmla="*/ 39 h 58"/>
                <a:gd name="T70" fmla="*/ 1 w 114"/>
                <a:gd name="T71" fmla="*/ 32 h 58"/>
                <a:gd name="T72" fmla="*/ 23 w 114"/>
                <a:gd name="T73" fmla="*/ 37 h 58"/>
                <a:gd name="T74" fmla="*/ 25 w 114"/>
                <a:gd name="T75" fmla="*/ 38 h 58"/>
                <a:gd name="T76" fmla="*/ 26 w 114"/>
                <a:gd name="T77" fmla="*/ 32 h 58"/>
                <a:gd name="T78" fmla="*/ 36 w 114"/>
                <a:gd name="T79" fmla="*/ 38 h 58"/>
                <a:gd name="T80" fmla="*/ 38 w 114"/>
                <a:gd name="T81" fmla="*/ 39 h 58"/>
                <a:gd name="T82" fmla="*/ 49 w 114"/>
                <a:gd name="T83" fmla="*/ 30 h 58"/>
                <a:gd name="T84" fmla="*/ 49 w 114"/>
                <a:gd name="T85" fmla="*/ 29 h 58"/>
                <a:gd name="T86" fmla="*/ 39 w 114"/>
                <a:gd name="T87" fmla="*/ 28 h 58"/>
                <a:gd name="T88" fmla="*/ 38 w 114"/>
                <a:gd name="T89" fmla="*/ 19 h 58"/>
                <a:gd name="T90" fmla="*/ 35 w 114"/>
                <a:gd name="T91" fmla="*/ 20 h 58"/>
                <a:gd name="T92" fmla="*/ 28 w 114"/>
                <a:gd name="T93" fmla="*/ 28 h 58"/>
                <a:gd name="T94" fmla="*/ 26 w 114"/>
                <a:gd name="T95" fmla="*/ 12 h 58"/>
                <a:gd name="T96" fmla="*/ 38 w 114"/>
                <a:gd name="T97" fmla="*/ 12 h 58"/>
                <a:gd name="T98" fmla="*/ 49 w 114"/>
                <a:gd name="T99" fmla="*/ 12 h 58"/>
                <a:gd name="T100" fmla="*/ 51 w 114"/>
                <a:gd name="T101" fmla="*/ 16 h 58"/>
                <a:gd name="T102" fmla="*/ 53 w 114"/>
                <a:gd name="T103" fmla="*/ 11 h 58"/>
                <a:gd name="T104" fmla="*/ 70 w 114"/>
                <a:gd name="T105" fmla="*/ 8 h 58"/>
                <a:gd name="T106" fmla="*/ 53 w 114"/>
                <a:gd name="T107" fmla="*/ 4 h 58"/>
                <a:gd name="T108" fmla="*/ 101 w 114"/>
                <a:gd name="T109" fmla="*/ 0 h 58"/>
                <a:gd name="T110" fmla="*/ 114 w 114"/>
                <a:gd name="T111" fmla="*/ 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4" h="58">
                  <a:moveTo>
                    <a:pt x="114" y="4"/>
                  </a:moveTo>
                  <a:lnTo>
                    <a:pt x="103" y="6"/>
                  </a:lnTo>
                  <a:lnTo>
                    <a:pt x="103" y="16"/>
                  </a:lnTo>
                  <a:lnTo>
                    <a:pt x="95" y="16"/>
                  </a:lnTo>
                  <a:lnTo>
                    <a:pt x="94" y="16"/>
                  </a:lnTo>
                  <a:lnTo>
                    <a:pt x="94" y="11"/>
                  </a:lnTo>
                  <a:lnTo>
                    <a:pt x="92" y="9"/>
                  </a:lnTo>
                  <a:lnTo>
                    <a:pt x="90" y="13"/>
                  </a:lnTo>
                  <a:lnTo>
                    <a:pt x="90" y="16"/>
                  </a:lnTo>
                  <a:lnTo>
                    <a:pt x="86" y="16"/>
                  </a:lnTo>
                  <a:lnTo>
                    <a:pt x="84" y="12"/>
                  </a:lnTo>
                  <a:lnTo>
                    <a:pt x="83" y="11"/>
                  </a:lnTo>
                  <a:lnTo>
                    <a:pt x="83" y="11"/>
                  </a:lnTo>
                  <a:lnTo>
                    <a:pt x="82" y="16"/>
                  </a:lnTo>
                  <a:lnTo>
                    <a:pt x="81" y="16"/>
                  </a:lnTo>
                  <a:lnTo>
                    <a:pt x="78" y="19"/>
                  </a:lnTo>
                  <a:lnTo>
                    <a:pt x="82" y="20"/>
                  </a:lnTo>
                  <a:lnTo>
                    <a:pt x="82" y="24"/>
                  </a:lnTo>
                  <a:lnTo>
                    <a:pt x="83" y="24"/>
                  </a:lnTo>
                  <a:lnTo>
                    <a:pt x="84" y="24"/>
                  </a:lnTo>
                  <a:lnTo>
                    <a:pt x="86" y="20"/>
                  </a:lnTo>
                  <a:lnTo>
                    <a:pt x="90" y="20"/>
                  </a:lnTo>
                  <a:lnTo>
                    <a:pt x="91" y="28"/>
                  </a:lnTo>
                  <a:lnTo>
                    <a:pt x="94" y="28"/>
                  </a:lnTo>
                  <a:lnTo>
                    <a:pt x="94" y="20"/>
                  </a:lnTo>
                  <a:lnTo>
                    <a:pt x="101" y="20"/>
                  </a:lnTo>
                  <a:lnTo>
                    <a:pt x="103" y="24"/>
                  </a:lnTo>
                  <a:lnTo>
                    <a:pt x="99" y="25"/>
                  </a:lnTo>
                  <a:lnTo>
                    <a:pt x="99" y="28"/>
                  </a:lnTo>
                  <a:lnTo>
                    <a:pt x="103" y="29"/>
                  </a:lnTo>
                  <a:lnTo>
                    <a:pt x="103" y="34"/>
                  </a:lnTo>
                  <a:lnTo>
                    <a:pt x="94" y="35"/>
                  </a:lnTo>
                  <a:lnTo>
                    <a:pt x="94" y="35"/>
                  </a:lnTo>
                  <a:lnTo>
                    <a:pt x="91" y="35"/>
                  </a:lnTo>
                  <a:lnTo>
                    <a:pt x="91" y="37"/>
                  </a:lnTo>
                  <a:lnTo>
                    <a:pt x="101" y="37"/>
                  </a:lnTo>
                  <a:lnTo>
                    <a:pt x="103" y="43"/>
                  </a:lnTo>
                  <a:lnTo>
                    <a:pt x="96" y="45"/>
                  </a:lnTo>
                  <a:lnTo>
                    <a:pt x="94" y="45"/>
                  </a:lnTo>
                  <a:lnTo>
                    <a:pt x="94" y="41"/>
                  </a:lnTo>
                  <a:lnTo>
                    <a:pt x="94" y="39"/>
                  </a:lnTo>
                  <a:lnTo>
                    <a:pt x="94" y="38"/>
                  </a:lnTo>
                  <a:lnTo>
                    <a:pt x="91" y="42"/>
                  </a:lnTo>
                  <a:lnTo>
                    <a:pt x="91" y="43"/>
                  </a:lnTo>
                  <a:lnTo>
                    <a:pt x="91" y="45"/>
                  </a:lnTo>
                  <a:lnTo>
                    <a:pt x="84" y="46"/>
                  </a:lnTo>
                  <a:lnTo>
                    <a:pt x="83" y="47"/>
                  </a:lnTo>
                  <a:lnTo>
                    <a:pt x="86" y="48"/>
                  </a:lnTo>
                  <a:lnTo>
                    <a:pt x="90" y="48"/>
                  </a:lnTo>
                  <a:lnTo>
                    <a:pt x="91" y="48"/>
                  </a:lnTo>
                  <a:lnTo>
                    <a:pt x="91" y="52"/>
                  </a:lnTo>
                  <a:lnTo>
                    <a:pt x="91" y="54"/>
                  </a:lnTo>
                  <a:lnTo>
                    <a:pt x="81" y="55"/>
                  </a:lnTo>
                  <a:lnTo>
                    <a:pt x="28" y="58"/>
                  </a:lnTo>
                  <a:lnTo>
                    <a:pt x="28" y="51"/>
                  </a:lnTo>
                  <a:lnTo>
                    <a:pt x="40" y="51"/>
                  </a:lnTo>
                  <a:lnTo>
                    <a:pt x="40" y="51"/>
                  </a:lnTo>
                  <a:lnTo>
                    <a:pt x="41" y="50"/>
                  </a:lnTo>
                  <a:lnTo>
                    <a:pt x="41" y="48"/>
                  </a:lnTo>
                  <a:lnTo>
                    <a:pt x="40" y="47"/>
                  </a:lnTo>
                  <a:lnTo>
                    <a:pt x="14" y="47"/>
                  </a:lnTo>
                  <a:lnTo>
                    <a:pt x="14" y="47"/>
                  </a:lnTo>
                  <a:lnTo>
                    <a:pt x="14" y="46"/>
                  </a:lnTo>
                  <a:lnTo>
                    <a:pt x="12" y="48"/>
                  </a:lnTo>
                  <a:lnTo>
                    <a:pt x="1" y="48"/>
                  </a:lnTo>
                  <a:lnTo>
                    <a:pt x="0" y="43"/>
                  </a:lnTo>
                  <a:lnTo>
                    <a:pt x="4" y="42"/>
                  </a:lnTo>
                  <a:lnTo>
                    <a:pt x="13" y="41"/>
                  </a:lnTo>
                  <a:lnTo>
                    <a:pt x="14" y="39"/>
                  </a:lnTo>
                  <a:lnTo>
                    <a:pt x="14" y="39"/>
                  </a:lnTo>
                  <a:lnTo>
                    <a:pt x="1" y="39"/>
                  </a:lnTo>
                  <a:lnTo>
                    <a:pt x="1" y="32"/>
                  </a:lnTo>
                  <a:lnTo>
                    <a:pt x="23" y="32"/>
                  </a:lnTo>
                  <a:lnTo>
                    <a:pt x="23" y="37"/>
                  </a:lnTo>
                  <a:lnTo>
                    <a:pt x="25" y="38"/>
                  </a:lnTo>
                  <a:lnTo>
                    <a:pt x="25" y="38"/>
                  </a:lnTo>
                  <a:lnTo>
                    <a:pt x="26" y="37"/>
                  </a:lnTo>
                  <a:lnTo>
                    <a:pt x="26" y="32"/>
                  </a:lnTo>
                  <a:lnTo>
                    <a:pt x="35" y="32"/>
                  </a:lnTo>
                  <a:lnTo>
                    <a:pt x="36" y="38"/>
                  </a:lnTo>
                  <a:lnTo>
                    <a:pt x="38" y="39"/>
                  </a:lnTo>
                  <a:lnTo>
                    <a:pt x="38" y="39"/>
                  </a:lnTo>
                  <a:lnTo>
                    <a:pt x="39" y="30"/>
                  </a:lnTo>
                  <a:lnTo>
                    <a:pt x="49" y="30"/>
                  </a:lnTo>
                  <a:lnTo>
                    <a:pt x="49" y="29"/>
                  </a:lnTo>
                  <a:lnTo>
                    <a:pt x="49" y="29"/>
                  </a:lnTo>
                  <a:lnTo>
                    <a:pt x="48" y="28"/>
                  </a:lnTo>
                  <a:lnTo>
                    <a:pt x="39" y="28"/>
                  </a:lnTo>
                  <a:lnTo>
                    <a:pt x="38" y="24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35" y="20"/>
                  </a:lnTo>
                  <a:lnTo>
                    <a:pt x="35" y="28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12"/>
                  </a:lnTo>
                  <a:lnTo>
                    <a:pt x="35" y="12"/>
                  </a:lnTo>
                  <a:lnTo>
                    <a:pt x="38" y="12"/>
                  </a:lnTo>
                  <a:lnTo>
                    <a:pt x="40" y="12"/>
                  </a:lnTo>
                  <a:lnTo>
                    <a:pt x="49" y="12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53" y="16"/>
                  </a:lnTo>
                  <a:lnTo>
                    <a:pt x="53" y="11"/>
                  </a:lnTo>
                  <a:lnTo>
                    <a:pt x="69" y="9"/>
                  </a:lnTo>
                  <a:lnTo>
                    <a:pt x="70" y="8"/>
                  </a:lnTo>
                  <a:lnTo>
                    <a:pt x="53" y="8"/>
                  </a:lnTo>
                  <a:lnTo>
                    <a:pt x="53" y="4"/>
                  </a:lnTo>
                  <a:lnTo>
                    <a:pt x="53" y="3"/>
                  </a:lnTo>
                  <a:lnTo>
                    <a:pt x="101" y="0"/>
                  </a:lnTo>
                  <a:lnTo>
                    <a:pt x="113" y="0"/>
                  </a:lnTo>
                  <a:lnTo>
                    <a:pt x="114" y="4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91" name="Freeform 1235">
              <a:extLst>
                <a:ext uri="{FF2B5EF4-FFF2-40B4-BE49-F238E27FC236}">
                  <a16:creationId xmlns:a16="http://schemas.microsoft.com/office/drawing/2014/main" id="{A5BB116B-C526-4E59-81C6-D96BE8216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1" y="2903"/>
              <a:ext cx="2" cy="2"/>
            </a:xfrm>
            <a:custGeom>
              <a:avLst/>
              <a:gdLst>
                <a:gd name="T0" fmla="*/ 6 w 6"/>
                <a:gd name="T1" fmla="*/ 6 h 8"/>
                <a:gd name="T2" fmla="*/ 6 w 6"/>
                <a:gd name="T3" fmla="*/ 8 h 8"/>
                <a:gd name="T4" fmla="*/ 0 w 6"/>
                <a:gd name="T5" fmla="*/ 8 h 8"/>
                <a:gd name="T6" fmla="*/ 0 w 6"/>
                <a:gd name="T7" fmla="*/ 0 h 8"/>
                <a:gd name="T8" fmla="*/ 5 w 6"/>
                <a:gd name="T9" fmla="*/ 0 h 8"/>
                <a:gd name="T10" fmla="*/ 6 w 6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8">
                  <a:moveTo>
                    <a:pt x="6" y="6"/>
                  </a:moveTo>
                  <a:lnTo>
                    <a:pt x="6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92" name="Freeform 1236">
              <a:extLst>
                <a:ext uri="{FF2B5EF4-FFF2-40B4-BE49-F238E27FC236}">
                  <a16:creationId xmlns:a16="http://schemas.microsoft.com/office/drawing/2014/main" id="{B18F7628-77D9-4F14-811D-4D8616A6C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6" y="2903"/>
              <a:ext cx="4" cy="2"/>
            </a:xfrm>
            <a:custGeom>
              <a:avLst/>
              <a:gdLst>
                <a:gd name="T0" fmla="*/ 12 w 12"/>
                <a:gd name="T1" fmla="*/ 0 h 6"/>
                <a:gd name="T2" fmla="*/ 12 w 12"/>
                <a:gd name="T3" fmla="*/ 5 h 6"/>
                <a:gd name="T4" fmla="*/ 12 w 12"/>
                <a:gd name="T5" fmla="*/ 6 h 6"/>
                <a:gd name="T6" fmla="*/ 2 w 12"/>
                <a:gd name="T7" fmla="*/ 6 h 6"/>
                <a:gd name="T8" fmla="*/ 0 w 12"/>
                <a:gd name="T9" fmla="*/ 0 h 6"/>
                <a:gd name="T10" fmla="*/ 11 w 12"/>
                <a:gd name="T11" fmla="*/ 0 h 6"/>
                <a:gd name="T12" fmla="*/ 12 w 1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12" y="0"/>
                  </a:moveTo>
                  <a:lnTo>
                    <a:pt x="12" y="5"/>
                  </a:lnTo>
                  <a:lnTo>
                    <a:pt x="12" y="6"/>
                  </a:lnTo>
                  <a:lnTo>
                    <a:pt x="2" y="6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C2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93" name="Freeform 1237">
              <a:extLst>
                <a:ext uri="{FF2B5EF4-FFF2-40B4-BE49-F238E27FC236}">
                  <a16:creationId xmlns:a16="http://schemas.microsoft.com/office/drawing/2014/main" id="{5609E6BA-50C4-47FC-A5CC-BA12345EF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6" y="2904"/>
              <a:ext cx="4" cy="2"/>
            </a:xfrm>
            <a:custGeom>
              <a:avLst/>
              <a:gdLst>
                <a:gd name="T0" fmla="*/ 11 w 11"/>
                <a:gd name="T1" fmla="*/ 5 h 6"/>
                <a:gd name="T2" fmla="*/ 1 w 11"/>
                <a:gd name="T3" fmla="*/ 6 h 6"/>
                <a:gd name="T4" fmla="*/ 0 w 11"/>
                <a:gd name="T5" fmla="*/ 3 h 6"/>
                <a:gd name="T6" fmla="*/ 1 w 11"/>
                <a:gd name="T7" fmla="*/ 0 h 6"/>
                <a:gd name="T8" fmla="*/ 6 w 11"/>
                <a:gd name="T9" fmla="*/ 0 h 6"/>
                <a:gd name="T10" fmla="*/ 11 w 11"/>
                <a:gd name="T11" fmla="*/ 0 h 6"/>
                <a:gd name="T12" fmla="*/ 11 w 11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6">
                  <a:moveTo>
                    <a:pt x="11" y="5"/>
                  </a:moveTo>
                  <a:lnTo>
                    <a:pt x="1" y="6"/>
                  </a:lnTo>
                  <a:lnTo>
                    <a:pt x="0" y="3"/>
                  </a:lnTo>
                  <a:lnTo>
                    <a:pt x="1" y="0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94" name="Freeform 1238">
              <a:extLst>
                <a:ext uri="{FF2B5EF4-FFF2-40B4-BE49-F238E27FC236}">
                  <a16:creationId xmlns:a16="http://schemas.microsoft.com/office/drawing/2014/main" id="{018FA1F5-4956-4552-BCC8-CFDF15735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3" y="2904"/>
              <a:ext cx="2" cy="2"/>
            </a:xfrm>
            <a:custGeom>
              <a:avLst/>
              <a:gdLst>
                <a:gd name="T0" fmla="*/ 8 w 8"/>
                <a:gd name="T1" fmla="*/ 5 h 6"/>
                <a:gd name="T2" fmla="*/ 1 w 8"/>
                <a:gd name="T3" fmla="*/ 6 h 6"/>
                <a:gd name="T4" fmla="*/ 0 w 8"/>
                <a:gd name="T5" fmla="*/ 6 h 6"/>
                <a:gd name="T6" fmla="*/ 0 w 8"/>
                <a:gd name="T7" fmla="*/ 1 h 6"/>
                <a:gd name="T8" fmla="*/ 0 w 8"/>
                <a:gd name="T9" fmla="*/ 0 h 6"/>
                <a:gd name="T10" fmla="*/ 8 w 8"/>
                <a:gd name="T11" fmla="*/ 1 h 6"/>
                <a:gd name="T12" fmla="*/ 8 w 8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">
                  <a:moveTo>
                    <a:pt x="8" y="5"/>
                  </a:moveTo>
                  <a:lnTo>
                    <a:pt x="1" y="6"/>
                  </a:lnTo>
                  <a:lnTo>
                    <a:pt x="0" y="6"/>
                  </a:lnTo>
                  <a:lnTo>
                    <a:pt x="0" y="1"/>
                  </a:lnTo>
                  <a:lnTo>
                    <a:pt x="0" y="0"/>
                  </a:lnTo>
                  <a:lnTo>
                    <a:pt x="8" y="1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95" name="Freeform 1239">
              <a:extLst>
                <a:ext uri="{FF2B5EF4-FFF2-40B4-BE49-F238E27FC236}">
                  <a16:creationId xmlns:a16="http://schemas.microsoft.com/office/drawing/2014/main" id="{64B8A5BC-914D-47D5-97D0-DF87D6AFB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8" y="2904"/>
              <a:ext cx="4" cy="2"/>
            </a:xfrm>
            <a:custGeom>
              <a:avLst/>
              <a:gdLst>
                <a:gd name="T0" fmla="*/ 12 w 12"/>
                <a:gd name="T1" fmla="*/ 4 h 5"/>
                <a:gd name="T2" fmla="*/ 12 w 12"/>
                <a:gd name="T3" fmla="*/ 5 h 5"/>
                <a:gd name="T4" fmla="*/ 2 w 12"/>
                <a:gd name="T5" fmla="*/ 5 h 5"/>
                <a:gd name="T6" fmla="*/ 0 w 12"/>
                <a:gd name="T7" fmla="*/ 5 h 5"/>
                <a:gd name="T8" fmla="*/ 0 w 12"/>
                <a:gd name="T9" fmla="*/ 0 h 5"/>
                <a:gd name="T10" fmla="*/ 1 w 12"/>
                <a:gd name="T11" fmla="*/ 0 h 5"/>
                <a:gd name="T12" fmla="*/ 10 w 12"/>
                <a:gd name="T13" fmla="*/ 0 h 5"/>
                <a:gd name="T14" fmla="*/ 12 w 12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">
                  <a:moveTo>
                    <a:pt x="12" y="4"/>
                  </a:moveTo>
                  <a:lnTo>
                    <a:pt x="12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" y="0"/>
                  </a:lnTo>
                  <a:lnTo>
                    <a:pt x="10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96" name="Freeform 1240">
              <a:extLst>
                <a:ext uri="{FF2B5EF4-FFF2-40B4-BE49-F238E27FC236}">
                  <a16:creationId xmlns:a16="http://schemas.microsoft.com/office/drawing/2014/main" id="{8395F746-E63D-48A3-AE26-903B47649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5" y="2904"/>
              <a:ext cx="11" cy="3"/>
            </a:xfrm>
            <a:custGeom>
              <a:avLst/>
              <a:gdLst>
                <a:gd name="T0" fmla="*/ 33 w 34"/>
                <a:gd name="T1" fmla="*/ 8 h 9"/>
                <a:gd name="T2" fmla="*/ 34 w 34"/>
                <a:gd name="T3" fmla="*/ 8 h 9"/>
                <a:gd name="T4" fmla="*/ 2 w 34"/>
                <a:gd name="T5" fmla="*/ 9 h 9"/>
                <a:gd name="T6" fmla="*/ 0 w 34"/>
                <a:gd name="T7" fmla="*/ 9 h 9"/>
                <a:gd name="T8" fmla="*/ 0 w 34"/>
                <a:gd name="T9" fmla="*/ 3 h 9"/>
                <a:gd name="T10" fmla="*/ 0 w 34"/>
                <a:gd name="T11" fmla="*/ 2 h 9"/>
                <a:gd name="T12" fmla="*/ 23 w 34"/>
                <a:gd name="T13" fmla="*/ 0 h 9"/>
                <a:gd name="T14" fmla="*/ 26 w 34"/>
                <a:gd name="T15" fmla="*/ 0 h 9"/>
                <a:gd name="T16" fmla="*/ 33 w 34"/>
                <a:gd name="T1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9">
                  <a:moveTo>
                    <a:pt x="33" y="8"/>
                  </a:moveTo>
                  <a:lnTo>
                    <a:pt x="34" y="8"/>
                  </a:lnTo>
                  <a:lnTo>
                    <a:pt x="2" y="9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2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3" y="8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97" name="Freeform 1241">
              <a:extLst>
                <a:ext uri="{FF2B5EF4-FFF2-40B4-BE49-F238E27FC236}">
                  <a16:creationId xmlns:a16="http://schemas.microsoft.com/office/drawing/2014/main" id="{EDAA300B-D686-4B11-ADEC-E6952E6BD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" y="2904"/>
              <a:ext cx="11" cy="2"/>
            </a:xfrm>
            <a:custGeom>
              <a:avLst/>
              <a:gdLst>
                <a:gd name="T0" fmla="*/ 34 w 34"/>
                <a:gd name="T1" fmla="*/ 5 h 7"/>
                <a:gd name="T2" fmla="*/ 24 w 34"/>
                <a:gd name="T3" fmla="*/ 7 h 7"/>
                <a:gd name="T4" fmla="*/ 24 w 34"/>
                <a:gd name="T5" fmla="*/ 3 h 7"/>
                <a:gd name="T6" fmla="*/ 24 w 34"/>
                <a:gd name="T7" fmla="*/ 3 h 7"/>
                <a:gd name="T8" fmla="*/ 21 w 34"/>
                <a:gd name="T9" fmla="*/ 7 h 7"/>
                <a:gd name="T10" fmla="*/ 12 w 34"/>
                <a:gd name="T11" fmla="*/ 7 h 7"/>
                <a:gd name="T12" fmla="*/ 11 w 34"/>
                <a:gd name="T13" fmla="*/ 7 h 7"/>
                <a:gd name="T14" fmla="*/ 11 w 34"/>
                <a:gd name="T15" fmla="*/ 4 h 7"/>
                <a:gd name="T16" fmla="*/ 9 w 34"/>
                <a:gd name="T17" fmla="*/ 4 h 7"/>
                <a:gd name="T18" fmla="*/ 7 w 34"/>
                <a:gd name="T19" fmla="*/ 7 h 7"/>
                <a:gd name="T20" fmla="*/ 0 w 34"/>
                <a:gd name="T21" fmla="*/ 7 h 7"/>
                <a:gd name="T22" fmla="*/ 0 w 34"/>
                <a:gd name="T23" fmla="*/ 2 h 7"/>
                <a:gd name="T24" fmla="*/ 23 w 34"/>
                <a:gd name="T25" fmla="*/ 0 h 7"/>
                <a:gd name="T26" fmla="*/ 34 w 34"/>
                <a:gd name="T27" fmla="*/ 0 h 7"/>
                <a:gd name="T28" fmla="*/ 34 w 34"/>
                <a:gd name="T2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7">
                  <a:moveTo>
                    <a:pt x="34" y="5"/>
                  </a:moveTo>
                  <a:lnTo>
                    <a:pt x="24" y="7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1" y="7"/>
                  </a:lnTo>
                  <a:lnTo>
                    <a:pt x="12" y="7"/>
                  </a:lnTo>
                  <a:lnTo>
                    <a:pt x="11" y="7"/>
                  </a:lnTo>
                  <a:lnTo>
                    <a:pt x="11" y="4"/>
                  </a:lnTo>
                  <a:lnTo>
                    <a:pt x="9" y="4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2"/>
                  </a:lnTo>
                  <a:lnTo>
                    <a:pt x="23" y="0"/>
                  </a:lnTo>
                  <a:lnTo>
                    <a:pt x="34" y="0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98" name="Freeform 1242">
              <a:extLst>
                <a:ext uri="{FF2B5EF4-FFF2-40B4-BE49-F238E27FC236}">
                  <a16:creationId xmlns:a16="http://schemas.microsoft.com/office/drawing/2014/main" id="{C356818E-F7B2-42FB-BB7A-9AA14E98B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905"/>
              <a:ext cx="3" cy="2"/>
            </a:xfrm>
            <a:custGeom>
              <a:avLst/>
              <a:gdLst>
                <a:gd name="T0" fmla="*/ 9 w 9"/>
                <a:gd name="T1" fmla="*/ 5 h 6"/>
                <a:gd name="T2" fmla="*/ 0 w 9"/>
                <a:gd name="T3" fmla="*/ 6 h 6"/>
                <a:gd name="T4" fmla="*/ 0 w 9"/>
                <a:gd name="T5" fmla="*/ 6 h 6"/>
                <a:gd name="T6" fmla="*/ 0 w 9"/>
                <a:gd name="T7" fmla="*/ 0 h 6"/>
                <a:gd name="T8" fmla="*/ 3 w 9"/>
                <a:gd name="T9" fmla="*/ 0 h 6"/>
                <a:gd name="T10" fmla="*/ 9 w 9"/>
                <a:gd name="T11" fmla="*/ 0 h 6"/>
                <a:gd name="T12" fmla="*/ 9 w 9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9" y="5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299" name="Freeform 1243">
              <a:extLst>
                <a:ext uri="{FF2B5EF4-FFF2-40B4-BE49-F238E27FC236}">
                  <a16:creationId xmlns:a16="http://schemas.microsoft.com/office/drawing/2014/main" id="{347DB925-1F51-4477-AF45-CDB06603C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" y="2905"/>
              <a:ext cx="3" cy="2"/>
            </a:xfrm>
            <a:custGeom>
              <a:avLst/>
              <a:gdLst>
                <a:gd name="T0" fmla="*/ 8 w 8"/>
                <a:gd name="T1" fmla="*/ 6 h 6"/>
                <a:gd name="T2" fmla="*/ 1 w 8"/>
                <a:gd name="T3" fmla="*/ 6 h 6"/>
                <a:gd name="T4" fmla="*/ 0 w 8"/>
                <a:gd name="T5" fmla="*/ 3 h 6"/>
                <a:gd name="T6" fmla="*/ 1 w 8"/>
                <a:gd name="T7" fmla="*/ 2 h 6"/>
                <a:gd name="T8" fmla="*/ 1 w 8"/>
                <a:gd name="T9" fmla="*/ 1 h 6"/>
                <a:gd name="T10" fmla="*/ 5 w 8"/>
                <a:gd name="T11" fmla="*/ 0 h 6"/>
                <a:gd name="T12" fmla="*/ 8 w 8"/>
                <a:gd name="T13" fmla="*/ 1 h 6"/>
                <a:gd name="T14" fmla="*/ 8 w 8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1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1"/>
                  </a:lnTo>
                  <a:lnTo>
                    <a:pt x="5" y="0"/>
                  </a:lnTo>
                  <a:lnTo>
                    <a:pt x="8" y="1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00" name="Freeform 1244">
              <a:extLst>
                <a:ext uri="{FF2B5EF4-FFF2-40B4-BE49-F238E27FC236}">
                  <a16:creationId xmlns:a16="http://schemas.microsoft.com/office/drawing/2014/main" id="{EFBEFACF-C5D3-4996-AECA-964695C6D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8" y="2905"/>
              <a:ext cx="3" cy="2"/>
            </a:xfrm>
            <a:custGeom>
              <a:avLst/>
              <a:gdLst>
                <a:gd name="T0" fmla="*/ 8 w 8"/>
                <a:gd name="T1" fmla="*/ 6 h 6"/>
                <a:gd name="T2" fmla="*/ 0 w 8"/>
                <a:gd name="T3" fmla="*/ 6 h 6"/>
                <a:gd name="T4" fmla="*/ 0 w 8"/>
                <a:gd name="T5" fmla="*/ 1 h 6"/>
                <a:gd name="T6" fmla="*/ 5 w 8"/>
                <a:gd name="T7" fmla="*/ 0 h 6"/>
                <a:gd name="T8" fmla="*/ 8 w 8"/>
                <a:gd name="T9" fmla="*/ 0 h 6"/>
                <a:gd name="T10" fmla="*/ 8 w 8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0" y="6"/>
                  </a:lnTo>
                  <a:lnTo>
                    <a:pt x="0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01" name="Freeform 1245">
              <a:extLst>
                <a:ext uri="{FF2B5EF4-FFF2-40B4-BE49-F238E27FC236}">
                  <a16:creationId xmlns:a16="http://schemas.microsoft.com/office/drawing/2014/main" id="{9F041531-D458-45A1-A407-06CC25B37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" y="2905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5 h 5"/>
                <a:gd name="T4" fmla="*/ 2 w 6"/>
                <a:gd name="T5" fmla="*/ 5 h 5"/>
                <a:gd name="T6" fmla="*/ 0 w 6"/>
                <a:gd name="T7" fmla="*/ 5 h 5"/>
                <a:gd name="T8" fmla="*/ 0 w 6"/>
                <a:gd name="T9" fmla="*/ 0 h 5"/>
                <a:gd name="T10" fmla="*/ 4 w 6"/>
                <a:gd name="T11" fmla="*/ 0 h 5"/>
                <a:gd name="T12" fmla="*/ 6 w 6"/>
                <a:gd name="T13" fmla="*/ 0 h 5"/>
                <a:gd name="T14" fmla="*/ 6 w 6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5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02" name="Rectangle 1246">
              <a:extLst>
                <a:ext uri="{FF2B5EF4-FFF2-40B4-BE49-F238E27FC236}">
                  <a16:creationId xmlns:a16="http://schemas.microsoft.com/office/drawing/2014/main" id="{91536C64-845A-4D2E-B8F8-1D1D1ED7B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" y="2905"/>
              <a:ext cx="1" cy="2"/>
            </a:xfrm>
            <a:prstGeom prst="rect">
              <a:avLst/>
            </a:prstGeom>
            <a:solidFill>
              <a:srgbClr val="3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03" name="Freeform 1247">
              <a:extLst>
                <a:ext uri="{FF2B5EF4-FFF2-40B4-BE49-F238E27FC236}">
                  <a16:creationId xmlns:a16="http://schemas.microsoft.com/office/drawing/2014/main" id="{41B0C88A-2EED-4137-BDD7-3905BBDFA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2905"/>
              <a:ext cx="3" cy="2"/>
            </a:xfrm>
            <a:custGeom>
              <a:avLst/>
              <a:gdLst>
                <a:gd name="T0" fmla="*/ 9 w 9"/>
                <a:gd name="T1" fmla="*/ 5 h 6"/>
                <a:gd name="T2" fmla="*/ 2 w 9"/>
                <a:gd name="T3" fmla="*/ 6 h 6"/>
                <a:gd name="T4" fmla="*/ 0 w 9"/>
                <a:gd name="T5" fmla="*/ 5 h 6"/>
                <a:gd name="T6" fmla="*/ 0 w 9"/>
                <a:gd name="T7" fmla="*/ 1 h 6"/>
                <a:gd name="T8" fmla="*/ 3 w 9"/>
                <a:gd name="T9" fmla="*/ 0 h 6"/>
                <a:gd name="T10" fmla="*/ 9 w 9"/>
                <a:gd name="T11" fmla="*/ 1 h 6"/>
                <a:gd name="T12" fmla="*/ 9 w 9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9" y="5"/>
                  </a:moveTo>
                  <a:lnTo>
                    <a:pt x="2" y="6"/>
                  </a:lnTo>
                  <a:lnTo>
                    <a:pt x="0" y="5"/>
                  </a:lnTo>
                  <a:lnTo>
                    <a:pt x="0" y="1"/>
                  </a:lnTo>
                  <a:lnTo>
                    <a:pt x="3" y="0"/>
                  </a:lnTo>
                  <a:lnTo>
                    <a:pt x="9" y="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04" name="Freeform 1248">
              <a:extLst>
                <a:ext uri="{FF2B5EF4-FFF2-40B4-BE49-F238E27FC236}">
                  <a16:creationId xmlns:a16="http://schemas.microsoft.com/office/drawing/2014/main" id="{29A51B73-2E33-403A-98F6-AEE1B49E8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905"/>
              <a:ext cx="6" cy="2"/>
            </a:xfrm>
            <a:custGeom>
              <a:avLst/>
              <a:gdLst>
                <a:gd name="T0" fmla="*/ 9 w 19"/>
                <a:gd name="T1" fmla="*/ 5 h 6"/>
                <a:gd name="T2" fmla="*/ 10 w 19"/>
                <a:gd name="T3" fmla="*/ 5 h 6"/>
                <a:gd name="T4" fmla="*/ 12 w 19"/>
                <a:gd name="T5" fmla="*/ 2 h 6"/>
                <a:gd name="T6" fmla="*/ 12 w 19"/>
                <a:gd name="T7" fmla="*/ 0 h 6"/>
                <a:gd name="T8" fmla="*/ 19 w 19"/>
                <a:gd name="T9" fmla="*/ 0 h 6"/>
                <a:gd name="T10" fmla="*/ 19 w 19"/>
                <a:gd name="T11" fmla="*/ 6 h 6"/>
                <a:gd name="T12" fmla="*/ 0 w 19"/>
                <a:gd name="T13" fmla="*/ 6 h 6"/>
                <a:gd name="T14" fmla="*/ 1 w 19"/>
                <a:gd name="T15" fmla="*/ 1 h 6"/>
                <a:gd name="T16" fmla="*/ 5 w 19"/>
                <a:gd name="T17" fmla="*/ 0 h 6"/>
                <a:gd name="T18" fmla="*/ 9 w 19"/>
                <a:gd name="T19" fmla="*/ 0 h 6"/>
                <a:gd name="T20" fmla="*/ 9 w 19"/>
                <a:gd name="T2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6">
                  <a:moveTo>
                    <a:pt x="9" y="5"/>
                  </a:moveTo>
                  <a:lnTo>
                    <a:pt x="10" y="5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0" y="6"/>
                  </a:lnTo>
                  <a:lnTo>
                    <a:pt x="1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05" name="Freeform 1249">
              <a:extLst>
                <a:ext uri="{FF2B5EF4-FFF2-40B4-BE49-F238E27FC236}">
                  <a16:creationId xmlns:a16="http://schemas.microsoft.com/office/drawing/2014/main" id="{6AEB8F90-4F44-48E7-9850-38BB9B478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" y="2905"/>
              <a:ext cx="62" cy="3"/>
            </a:xfrm>
            <a:custGeom>
              <a:avLst/>
              <a:gdLst>
                <a:gd name="T0" fmla="*/ 184 w 184"/>
                <a:gd name="T1" fmla="*/ 1 h 9"/>
                <a:gd name="T2" fmla="*/ 0 w 184"/>
                <a:gd name="T3" fmla="*/ 9 h 9"/>
                <a:gd name="T4" fmla="*/ 0 w 184"/>
                <a:gd name="T5" fmla="*/ 6 h 9"/>
                <a:gd name="T6" fmla="*/ 149 w 184"/>
                <a:gd name="T7" fmla="*/ 1 h 9"/>
                <a:gd name="T8" fmla="*/ 176 w 184"/>
                <a:gd name="T9" fmla="*/ 0 h 9"/>
                <a:gd name="T10" fmla="*/ 182 w 184"/>
                <a:gd name="T11" fmla="*/ 0 h 9"/>
                <a:gd name="T12" fmla="*/ 184 w 184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9">
                  <a:moveTo>
                    <a:pt x="184" y="1"/>
                  </a:moveTo>
                  <a:lnTo>
                    <a:pt x="0" y="9"/>
                  </a:lnTo>
                  <a:lnTo>
                    <a:pt x="0" y="6"/>
                  </a:lnTo>
                  <a:lnTo>
                    <a:pt x="149" y="1"/>
                  </a:lnTo>
                  <a:lnTo>
                    <a:pt x="176" y="0"/>
                  </a:lnTo>
                  <a:lnTo>
                    <a:pt x="182" y="0"/>
                  </a:lnTo>
                  <a:lnTo>
                    <a:pt x="184" y="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06" name="Freeform 1250">
              <a:extLst>
                <a:ext uri="{FF2B5EF4-FFF2-40B4-BE49-F238E27FC236}">
                  <a16:creationId xmlns:a16="http://schemas.microsoft.com/office/drawing/2014/main" id="{09C618F8-ECDA-44EB-9CA3-3D1684DB3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5" y="2905"/>
              <a:ext cx="3" cy="2"/>
            </a:xfrm>
            <a:custGeom>
              <a:avLst/>
              <a:gdLst>
                <a:gd name="T0" fmla="*/ 6 w 8"/>
                <a:gd name="T1" fmla="*/ 5 h 5"/>
                <a:gd name="T2" fmla="*/ 0 w 8"/>
                <a:gd name="T3" fmla="*/ 5 h 5"/>
                <a:gd name="T4" fmla="*/ 0 w 8"/>
                <a:gd name="T5" fmla="*/ 0 h 5"/>
                <a:gd name="T6" fmla="*/ 1 w 8"/>
                <a:gd name="T7" fmla="*/ 0 h 5"/>
                <a:gd name="T8" fmla="*/ 8 w 8"/>
                <a:gd name="T9" fmla="*/ 0 h 5"/>
                <a:gd name="T10" fmla="*/ 6 w 8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6" y="5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1" y="0"/>
                  </a:lnTo>
                  <a:lnTo>
                    <a:pt x="8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07" name="Freeform 1251">
              <a:extLst>
                <a:ext uri="{FF2B5EF4-FFF2-40B4-BE49-F238E27FC236}">
                  <a16:creationId xmlns:a16="http://schemas.microsoft.com/office/drawing/2014/main" id="{4183BE73-B7ED-4B7B-9102-AD250DB99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" y="2905"/>
              <a:ext cx="3" cy="3"/>
            </a:xfrm>
            <a:custGeom>
              <a:avLst/>
              <a:gdLst>
                <a:gd name="T0" fmla="*/ 8 w 8"/>
                <a:gd name="T1" fmla="*/ 5 h 7"/>
                <a:gd name="T2" fmla="*/ 2 w 8"/>
                <a:gd name="T3" fmla="*/ 7 h 7"/>
                <a:gd name="T4" fmla="*/ 0 w 8"/>
                <a:gd name="T5" fmla="*/ 7 h 7"/>
                <a:gd name="T6" fmla="*/ 0 w 8"/>
                <a:gd name="T7" fmla="*/ 0 h 7"/>
                <a:gd name="T8" fmla="*/ 4 w 8"/>
                <a:gd name="T9" fmla="*/ 0 h 7"/>
                <a:gd name="T10" fmla="*/ 8 w 8"/>
                <a:gd name="T11" fmla="*/ 0 h 7"/>
                <a:gd name="T12" fmla="*/ 8 w 8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lnTo>
                    <a:pt x="2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08" name="Freeform 1252">
              <a:extLst>
                <a:ext uri="{FF2B5EF4-FFF2-40B4-BE49-F238E27FC236}">
                  <a16:creationId xmlns:a16="http://schemas.microsoft.com/office/drawing/2014/main" id="{7014672B-A5BF-4AEF-94DE-C76D52632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2" y="2905"/>
              <a:ext cx="3" cy="3"/>
            </a:xfrm>
            <a:custGeom>
              <a:avLst/>
              <a:gdLst>
                <a:gd name="T0" fmla="*/ 8 w 8"/>
                <a:gd name="T1" fmla="*/ 7 h 8"/>
                <a:gd name="T2" fmla="*/ 0 w 8"/>
                <a:gd name="T3" fmla="*/ 8 h 8"/>
                <a:gd name="T4" fmla="*/ 1 w 8"/>
                <a:gd name="T5" fmla="*/ 0 h 8"/>
                <a:gd name="T6" fmla="*/ 2 w 8"/>
                <a:gd name="T7" fmla="*/ 0 h 8"/>
                <a:gd name="T8" fmla="*/ 8 w 8"/>
                <a:gd name="T9" fmla="*/ 0 h 8"/>
                <a:gd name="T10" fmla="*/ 8 w 8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8" y="7"/>
                  </a:moveTo>
                  <a:lnTo>
                    <a:pt x="0" y="8"/>
                  </a:lnTo>
                  <a:lnTo>
                    <a:pt x="1" y="0"/>
                  </a:lnTo>
                  <a:lnTo>
                    <a:pt x="2" y="0"/>
                  </a:lnTo>
                  <a:lnTo>
                    <a:pt x="8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09" name="Rectangle 1253">
              <a:extLst>
                <a:ext uri="{FF2B5EF4-FFF2-40B4-BE49-F238E27FC236}">
                  <a16:creationId xmlns:a16="http://schemas.microsoft.com/office/drawing/2014/main" id="{A27686EC-3591-4E16-8ACC-6496A6D13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7" y="2905"/>
              <a:ext cx="1" cy="2"/>
            </a:xfrm>
            <a:prstGeom prst="rect">
              <a:avLst/>
            </a:prstGeom>
            <a:solidFill>
              <a:srgbClr val="00C2C2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10" name="Freeform 1254">
              <a:extLst>
                <a:ext uri="{FF2B5EF4-FFF2-40B4-BE49-F238E27FC236}">
                  <a16:creationId xmlns:a16="http://schemas.microsoft.com/office/drawing/2014/main" id="{623E4B75-1C8F-4E35-9C35-BC11AB088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8" y="2905"/>
              <a:ext cx="3" cy="3"/>
            </a:xfrm>
            <a:custGeom>
              <a:avLst/>
              <a:gdLst>
                <a:gd name="T0" fmla="*/ 9 w 9"/>
                <a:gd name="T1" fmla="*/ 8 h 8"/>
                <a:gd name="T2" fmla="*/ 3 w 9"/>
                <a:gd name="T3" fmla="*/ 8 h 8"/>
                <a:gd name="T4" fmla="*/ 1 w 9"/>
                <a:gd name="T5" fmla="*/ 8 h 8"/>
                <a:gd name="T6" fmla="*/ 0 w 9"/>
                <a:gd name="T7" fmla="*/ 4 h 8"/>
                <a:gd name="T8" fmla="*/ 0 w 9"/>
                <a:gd name="T9" fmla="*/ 1 h 8"/>
                <a:gd name="T10" fmla="*/ 3 w 9"/>
                <a:gd name="T11" fmla="*/ 0 h 8"/>
                <a:gd name="T12" fmla="*/ 9 w 9"/>
                <a:gd name="T13" fmla="*/ 0 h 8"/>
                <a:gd name="T14" fmla="*/ 9 w 9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3" y="8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11" name="Freeform 1255">
              <a:extLst>
                <a:ext uri="{FF2B5EF4-FFF2-40B4-BE49-F238E27FC236}">
                  <a16:creationId xmlns:a16="http://schemas.microsoft.com/office/drawing/2014/main" id="{EA768E2B-2163-491D-9F03-D8BF92E7A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" y="2906"/>
              <a:ext cx="5" cy="1"/>
            </a:xfrm>
            <a:custGeom>
              <a:avLst/>
              <a:gdLst>
                <a:gd name="T0" fmla="*/ 13 w 13"/>
                <a:gd name="T1" fmla="*/ 1 h 1"/>
                <a:gd name="T2" fmla="*/ 2 w 13"/>
                <a:gd name="T3" fmla="*/ 1 h 1"/>
                <a:gd name="T4" fmla="*/ 0 w 13"/>
                <a:gd name="T5" fmla="*/ 1 h 1"/>
                <a:gd name="T6" fmla="*/ 0 w 13"/>
                <a:gd name="T7" fmla="*/ 1 h 1"/>
                <a:gd name="T8" fmla="*/ 3 w 13"/>
                <a:gd name="T9" fmla="*/ 0 h 1"/>
                <a:gd name="T10" fmla="*/ 13 w 13"/>
                <a:gd name="T11" fmla="*/ 1 h 1"/>
                <a:gd name="T12" fmla="*/ 13 w 13"/>
                <a:gd name="T1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">
                  <a:moveTo>
                    <a:pt x="13" y="1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0"/>
                  </a:lnTo>
                  <a:lnTo>
                    <a:pt x="13" y="1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12" name="Freeform 1256">
              <a:extLst>
                <a:ext uri="{FF2B5EF4-FFF2-40B4-BE49-F238E27FC236}">
                  <a16:creationId xmlns:a16="http://schemas.microsoft.com/office/drawing/2014/main" id="{6D076050-D275-4610-A07A-2E8DA1324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1" y="2906"/>
              <a:ext cx="11" cy="16"/>
            </a:xfrm>
            <a:custGeom>
              <a:avLst/>
              <a:gdLst>
                <a:gd name="T0" fmla="*/ 34 w 34"/>
                <a:gd name="T1" fmla="*/ 0 h 47"/>
                <a:gd name="T2" fmla="*/ 34 w 34"/>
                <a:gd name="T3" fmla="*/ 44 h 47"/>
                <a:gd name="T4" fmla="*/ 34 w 34"/>
                <a:gd name="T5" fmla="*/ 44 h 47"/>
                <a:gd name="T6" fmla="*/ 0 w 34"/>
                <a:gd name="T7" fmla="*/ 47 h 47"/>
                <a:gd name="T8" fmla="*/ 0 w 34"/>
                <a:gd name="T9" fmla="*/ 1 h 47"/>
                <a:gd name="T10" fmla="*/ 16 w 34"/>
                <a:gd name="T11" fmla="*/ 1 h 47"/>
                <a:gd name="T12" fmla="*/ 17 w 34"/>
                <a:gd name="T13" fmla="*/ 0 h 47"/>
                <a:gd name="T14" fmla="*/ 25 w 34"/>
                <a:gd name="T15" fmla="*/ 1 h 47"/>
                <a:gd name="T16" fmla="*/ 34 w 3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47">
                  <a:moveTo>
                    <a:pt x="34" y="0"/>
                  </a:moveTo>
                  <a:lnTo>
                    <a:pt x="34" y="44"/>
                  </a:lnTo>
                  <a:lnTo>
                    <a:pt x="34" y="44"/>
                  </a:lnTo>
                  <a:lnTo>
                    <a:pt x="0" y="47"/>
                  </a:lnTo>
                  <a:lnTo>
                    <a:pt x="0" y="1"/>
                  </a:lnTo>
                  <a:lnTo>
                    <a:pt x="16" y="1"/>
                  </a:lnTo>
                  <a:lnTo>
                    <a:pt x="17" y="0"/>
                  </a:lnTo>
                  <a:lnTo>
                    <a:pt x="25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83838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13" name="Freeform 1257">
              <a:extLst>
                <a:ext uri="{FF2B5EF4-FFF2-40B4-BE49-F238E27FC236}">
                  <a16:creationId xmlns:a16="http://schemas.microsoft.com/office/drawing/2014/main" id="{3E8E99ED-8B0D-405A-8729-629424A2A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1" y="2906"/>
              <a:ext cx="2" cy="2"/>
            </a:xfrm>
            <a:custGeom>
              <a:avLst/>
              <a:gdLst>
                <a:gd name="T0" fmla="*/ 6 w 6"/>
                <a:gd name="T1" fmla="*/ 4 h 6"/>
                <a:gd name="T2" fmla="*/ 6 w 6"/>
                <a:gd name="T3" fmla="*/ 5 h 6"/>
                <a:gd name="T4" fmla="*/ 2 w 6"/>
                <a:gd name="T5" fmla="*/ 6 h 6"/>
                <a:gd name="T6" fmla="*/ 0 w 6"/>
                <a:gd name="T7" fmla="*/ 6 h 6"/>
                <a:gd name="T8" fmla="*/ 0 w 6"/>
                <a:gd name="T9" fmla="*/ 0 h 6"/>
                <a:gd name="T10" fmla="*/ 5 w 6"/>
                <a:gd name="T11" fmla="*/ 0 h 6"/>
                <a:gd name="T12" fmla="*/ 6 w 6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lnTo>
                    <a:pt x="6" y="5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14" name="Freeform 1258">
              <a:extLst>
                <a:ext uri="{FF2B5EF4-FFF2-40B4-BE49-F238E27FC236}">
                  <a16:creationId xmlns:a16="http://schemas.microsoft.com/office/drawing/2014/main" id="{4F80674E-60B8-4E20-8ADF-A920B0EDB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7" y="2906"/>
              <a:ext cx="3" cy="2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5 h 5"/>
                <a:gd name="T4" fmla="*/ 0 w 10"/>
                <a:gd name="T5" fmla="*/ 5 h 5"/>
                <a:gd name="T6" fmla="*/ 0 w 10"/>
                <a:gd name="T7" fmla="*/ 0 h 5"/>
                <a:gd name="T8" fmla="*/ 10 w 10"/>
                <a:gd name="T9" fmla="*/ 1 h 5"/>
                <a:gd name="T10" fmla="*/ 10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10" y="5"/>
                  </a:move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0" y="1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C2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15" name="Freeform 1259">
              <a:extLst>
                <a:ext uri="{FF2B5EF4-FFF2-40B4-BE49-F238E27FC236}">
                  <a16:creationId xmlns:a16="http://schemas.microsoft.com/office/drawing/2014/main" id="{B4FD514E-33E0-47AD-A8F4-26D18FFC7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" y="2907"/>
              <a:ext cx="2" cy="2"/>
            </a:xfrm>
            <a:custGeom>
              <a:avLst/>
              <a:gdLst>
                <a:gd name="T0" fmla="*/ 7 w 7"/>
                <a:gd name="T1" fmla="*/ 4 h 7"/>
                <a:gd name="T2" fmla="*/ 7 w 7"/>
                <a:gd name="T3" fmla="*/ 5 h 7"/>
                <a:gd name="T4" fmla="*/ 0 w 7"/>
                <a:gd name="T5" fmla="*/ 7 h 7"/>
                <a:gd name="T6" fmla="*/ 0 w 7"/>
                <a:gd name="T7" fmla="*/ 0 h 7"/>
                <a:gd name="T8" fmla="*/ 3 w 7"/>
                <a:gd name="T9" fmla="*/ 0 h 7"/>
                <a:gd name="T10" fmla="*/ 7 w 7"/>
                <a:gd name="T11" fmla="*/ 0 h 7"/>
                <a:gd name="T12" fmla="*/ 7 w 7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lnTo>
                    <a:pt x="7" y="5"/>
                  </a:lnTo>
                  <a:lnTo>
                    <a:pt x="0" y="7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4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16" name="Freeform 1260">
              <a:extLst>
                <a:ext uri="{FF2B5EF4-FFF2-40B4-BE49-F238E27FC236}">
                  <a16:creationId xmlns:a16="http://schemas.microsoft.com/office/drawing/2014/main" id="{3EB8226E-678B-4C8D-9766-47694977D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4" y="2907"/>
              <a:ext cx="12" cy="16"/>
            </a:xfrm>
            <a:custGeom>
              <a:avLst/>
              <a:gdLst>
                <a:gd name="T0" fmla="*/ 35 w 37"/>
                <a:gd name="T1" fmla="*/ 0 h 48"/>
                <a:gd name="T2" fmla="*/ 37 w 37"/>
                <a:gd name="T3" fmla="*/ 0 h 48"/>
                <a:gd name="T4" fmla="*/ 37 w 37"/>
                <a:gd name="T5" fmla="*/ 47 h 48"/>
                <a:gd name="T6" fmla="*/ 0 w 37"/>
                <a:gd name="T7" fmla="*/ 48 h 48"/>
                <a:gd name="T8" fmla="*/ 0 w 37"/>
                <a:gd name="T9" fmla="*/ 0 h 48"/>
                <a:gd name="T10" fmla="*/ 11 w 37"/>
                <a:gd name="T11" fmla="*/ 0 h 48"/>
                <a:gd name="T12" fmla="*/ 18 w 37"/>
                <a:gd name="T13" fmla="*/ 0 h 48"/>
                <a:gd name="T14" fmla="*/ 31 w 37"/>
                <a:gd name="T15" fmla="*/ 0 h 48"/>
                <a:gd name="T16" fmla="*/ 35 w 37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8">
                  <a:moveTo>
                    <a:pt x="35" y="0"/>
                  </a:moveTo>
                  <a:lnTo>
                    <a:pt x="37" y="0"/>
                  </a:lnTo>
                  <a:lnTo>
                    <a:pt x="37" y="47"/>
                  </a:lnTo>
                  <a:lnTo>
                    <a:pt x="0" y="48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83838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17" name="Freeform 1261">
              <a:extLst>
                <a:ext uri="{FF2B5EF4-FFF2-40B4-BE49-F238E27FC236}">
                  <a16:creationId xmlns:a16="http://schemas.microsoft.com/office/drawing/2014/main" id="{50E6C3B5-3255-466D-8716-BAD0381D2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" y="2907"/>
              <a:ext cx="7" cy="5"/>
            </a:xfrm>
            <a:custGeom>
              <a:avLst/>
              <a:gdLst>
                <a:gd name="T0" fmla="*/ 23 w 23"/>
                <a:gd name="T1" fmla="*/ 16 h 17"/>
                <a:gd name="T2" fmla="*/ 2 w 23"/>
                <a:gd name="T3" fmla="*/ 17 h 17"/>
                <a:gd name="T4" fmla="*/ 0 w 23"/>
                <a:gd name="T5" fmla="*/ 16 h 17"/>
                <a:gd name="T6" fmla="*/ 0 w 23"/>
                <a:gd name="T7" fmla="*/ 12 h 17"/>
                <a:gd name="T8" fmla="*/ 9 w 23"/>
                <a:gd name="T9" fmla="*/ 10 h 17"/>
                <a:gd name="T10" fmla="*/ 10 w 23"/>
                <a:gd name="T11" fmla="*/ 10 h 17"/>
                <a:gd name="T12" fmla="*/ 12 w 23"/>
                <a:gd name="T13" fmla="*/ 16 h 17"/>
                <a:gd name="T14" fmla="*/ 12 w 23"/>
                <a:gd name="T15" fmla="*/ 16 h 17"/>
                <a:gd name="T16" fmla="*/ 12 w 23"/>
                <a:gd name="T17" fmla="*/ 17 h 17"/>
                <a:gd name="T18" fmla="*/ 13 w 23"/>
                <a:gd name="T19" fmla="*/ 16 h 17"/>
                <a:gd name="T20" fmla="*/ 13 w 23"/>
                <a:gd name="T21" fmla="*/ 10 h 17"/>
                <a:gd name="T22" fmla="*/ 19 w 23"/>
                <a:gd name="T23" fmla="*/ 9 h 17"/>
                <a:gd name="T24" fmla="*/ 21 w 23"/>
                <a:gd name="T25" fmla="*/ 9 h 17"/>
                <a:gd name="T26" fmla="*/ 22 w 23"/>
                <a:gd name="T27" fmla="*/ 8 h 17"/>
                <a:gd name="T28" fmla="*/ 18 w 23"/>
                <a:gd name="T29" fmla="*/ 8 h 17"/>
                <a:gd name="T30" fmla="*/ 13 w 23"/>
                <a:gd name="T31" fmla="*/ 8 h 17"/>
                <a:gd name="T32" fmla="*/ 13 w 23"/>
                <a:gd name="T33" fmla="*/ 0 h 17"/>
                <a:gd name="T34" fmla="*/ 21 w 23"/>
                <a:gd name="T35" fmla="*/ 0 h 17"/>
                <a:gd name="T36" fmla="*/ 23 w 23"/>
                <a:gd name="T37" fmla="*/ 0 h 17"/>
                <a:gd name="T38" fmla="*/ 23 w 23"/>
                <a:gd name="T3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17">
                  <a:moveTo>
                    <a:pt x="23" y="16"/>
                  </a:moveTo>
                  <a:lnTo>
                    <a:pt x="2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9" y="10"/>
                  </a:lnTo>
                  <a:lnTo>
                    <a:pt x="10" y="10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7"/>
                  </a:lnTo>
                  <a:lnTo>
                    <a:pt x="13" y="16"/>
                  </a:lnTo>
                  <a:lnTo>
                    <a:pt x="13" y="10"/>
                  </a:lnTo>
                  <a:lnTo>
                    <a:pt x="19" y="9"/>
                  </a:lnTo>
                  <a:lnTo>
                    <a:pt x="21" y="9"/>
                  </a:lnTo>
                  <a:lnTo>
                    <a:pt x="22" y="8"/>
                  </a:lnTo>
                  <a:lnTo>
                    <a:pt x="18" y="8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3" y="0"/>
                  </a:lnTo>
                  <a:lnTo>
                    <a:pt x="23" y="16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18" name="Freeform 1262">
              <a:extLst>
                <a:ext uri="{FF2B5EF4-FFF2-40B4-BE49-F238E27FC236}">
                  <a16:creationId xmlns:a16="http://schemas.microsoft.com/office/drawing/2014/main" id="{FE27D267-7171-44B8-898F-E4F917F7C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9" y="2907"/>
              <a:ext cx="4" cy="2"/>
            </a:xfrm>
            <a:custGeom>
              <a:avLst/>
              <a:gdLst>
                <a:gd name="T0" fmla="*/ 10 w 12"/>
                <a:gd name="T1" fmla="*/ 8 h 8"/>
                <a:gd name="T2" fmla="*/ 0 w 12"/>
                <a:gd name="T3" fmla="*/ 8 h 8"/>
                <a:gd name="T4" fmla="*/ 0 w 12"/>
                <a:gd name="T5" fmla="*/ 1 h 8"/>
                <a:gd name="T6" fmla="*/ 10 w 12"/>
                <a:gd name="T7" fmla="*/ 0 h 8"/>
                <a:gd name="T8" fmla="*/ 12 w 12"/>
                <a:gd name="T9" fmla="*/ 4 h 8"/>
                <a:gd name="T10" fmla="*/ 10 w 12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8">
                  <a:moveTo>
                    <a:pt x="10" y="8"/>
                  </a:moveTo>
                  <a:lnTo>
                    <a:pt x="0" y="8"/>
                  </a:lnTo>
                  <a:lnTo>
                    <a:pt x="0" y="1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19" name="Rectangle 1263">
              <a:extLst>
                <a:ext uri="{FF2B5EF4-FFF2-40B4-BE49-F238E27FC236}">
                  <a16:creationId xmlns:a16="http://schemas.microsoft.com/office/drawing/2014/main" id="{FFAD0F53-52BC-40A9-9ED7-F1C3C5912C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4" y="2907"/>
              <a:ext cx="3" cy="2"/>
            </a:xfrm>
            <a:prstGeom prst="rect">
              <a:avLst/>
            </a:prstGeom>
            <a:solidFill>
              <a:srgbClr val="3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20" name="Freeform 1264">
              <a:extLst>
                <a:ext uri="{FF2B5EF4-FFF2-40B4-BE49-F238E27FC236}">
                  <a16:creationId xmlns:a16="http://schemas.microsoft.com/office/drawing/2014/main" id="{05ED028A-338D-4960-880D-1F987E289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" y="2907"/>
              <a:ext cx="2" cy="2"/>
            </a:xfrm>
            <a:custGeom>
              <a:avLst/>
              <a:gdLst>
                <a:gd name="T0" fmla="*/ 8 w 8"/>
                <a:gd name="T1" fmla="*/ 7 h 7"/>
                <a:gd name="T2" fmla="*/ 8 w 8"/>
                <a:gd name="T3" fmla="*/ 7 h 7"/>
                <a:gd name="T4" fmla="*/ 0 w 8"/>
                <a:gd name="T5" fmla="*/ 7 h 7"/>
                <a:gd name="T6" fmla="*/ 0 w 8"/>
                <a:gd name="T7" fmla="*/ 3 h 7"/>
                <a:gd name="T8" fmla="*/ 0 w 8"/>
                <a:gd name="T9" fmla="*/ 0 h 7"/>
                <a:gd name="T10" fmla="*/ 7 w 8"/>
                <a:gd name="T11" fmla="*/ 0 h 7"/>
                <a:gd name="T12" fmla="*/ 7 w 8"/>
                <a:gd name="T13" fmla="*/ 0 h 7"/>
                <a:gd name="T14" fmla="*/ 8 w 8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7">
                  <a:moveTo>
                    <a:pt x="8" y="7"/>
                  </a:moveTo>
                  <a:lnTo>
                    <a:pt x="8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21" name="Freeform 1265">
              <a:extLst>
                <a:ext uri="{FF2B5EF4-FFF2-40B4-BE49-F238E27FC236}">
                  <a16:creationId xmlns:a16="http://schemas.microsoft.com/office/drawing/2014/main" id="{6EBBD4DA-D644-411B-A722-CF7017433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907"/>
              <a:ext cx="3" cy="3"/>
            </a:xfrm>
            <a:custGeom>
              <a:avLst/>
              <a:gdLst>
                <a:gd name="T0" fmla="*/ 10 w 10"/>
                <a:gd name="T1" fmla="*/ 7 h 8"/>
                <a:gd name="T2" fmla="*/ 10 w 10"/>
                <a:gd name="T3" fmla="*/ 7 h 8"/>
                <a:gd name="T4" fmla="*/ 2 w 10"/>
                <a:gd name="T5" fmla="*/ 8 h 8"/>
                <a:gd name="T6" fmla="*/ 1 w 10"/>
                <a:gd name="T7" fmla="*/ 8 h 8"/>
                <a:gd name="T8" fmla="*/ 0 w 10"/>
                <a:gd name="T9" fmla="*/ 4 h 8"/>
                <a:gd name="T10" fmla="*/ 0 w 10"/>
                <a:gd name="T11" fmla="*/ 3 h 8"/>
                <a:gd name="T12" fmla="*/ 1 w 10"/>
                <a:gd name="T13" fmla="*/ 2 h 8"/>
                <a:gd name="T14" fmla="*/ 7 w 10"/>
                <a:gd name="T15" fmla="*/ 0 h 8"/>
                <a:gd name="T16" fmla="*/ 9 w 10"/>
                <a:gd name="T17" fmla="*/ 0 h 8"/>
                <a:gd name="T18" fmla="*/ 10 w 10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8">
                  <a:moveTo>
                    <a:pt x="10" y="7"/>
                  </a:moveTo>
                  <a:lnTo>
                    <a:pt x="10" y="7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7" y="0"/>
                  </a:lnTo>
                  <a:lnTo>
                    <a:pt x="9" y="0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22" name="Freeform 1266">
              <a:extLst>
                <a:ext uri="{FF2B5EF4-FFF2-40B4-BE49-F238E27FC236}">
                  <a16:creationId xmlns:a16="http://schemas.microsoft.com/office/drawing/2014/main" id="{CACAEED2-4C71-4912-8A41-19C6659DC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" y="2908"/>
              <a:ext cx="6" cy="2"/>
            </a:xfrm>
            <a:custGeom>
              <a:avLst/>
              <a:gdLst>
                <a:gd name="T0" fmla="*/ 17 w 17"/>
                <a:gd name="T1" fmla="*/ 6 h 6"/>
                <a:gd name="T2" fmla="*/ 0 w 17"/>
                <a:gd name="T3" fmla="*/ 6 h 6"/>
                <a:gd name="T4" fmla="*/ 0 w 17"/>
                <a:gd name="T5" fmla="*/ 1 h 6"/>
                <a:gd name="T6" fmla="*/ 4 w 17"/>
                <a:gd name="T7" fmla="*/ 1 h 6"/>
                <a:gd name="T8" fmla="*/ 5 w 17"/>
                <a:gd name="T9" fmla="*/ 1 h 6"/>
                <a:gd name="T10" fmla="*/ 7 w 17"/>
                <a:gd name="T11" fmla="*/ 4 h 6"/>
                <a:gd name="T12" fmla="*/ 8 w 17"/>
                <a:gd name="T13" fmla="*/ 5 h 6"/>
                <a:gd name="T14" fmla="*/ 9 w 17"/>
                <a:gd name="T15" fmla="*/ 1 h 6"/>
                <a:gd name="T16" fmla="*/ 12 w 17"/>
                <a:gd name="T17" fmla="*/ 0 h 6"/>
                <a:gd name="T18" fmla="*/ 17 w 17"/>
                <a:gd name="T19" fmla="*/ 0 h 6"/>
                <a:gd name="T20" fmla="*/ 17 w 17"/>
                <a:gd name="T2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0" y="6"/>
                  </a:lnTo>
                  <a:lnTo>
                    <a:pt x="0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4"/>
                  </a:lnTo>
                  <a:lnTo>
                    <a:pt x="8" y="5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23" name="Freeform 1267">
              <a:extLst>
                <a:ext uri="{FF2B5EF4-FFF2-40B4-BE49-F238E27FC236}">
                  <a16:creationId xmlns:a16="http://schemas.microsoft.com/office/drawing/2014/main" id="{4D2FA74B-C256-4D7B-80A6-DBB18821D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6" y="2908"/>
              <a:ext cx="107" cy="29"/>
            </a:xfrm>
            <a:custGeom>
              <a:avLst/>
              <a:gdLst>
                <a:gd name="T0" fmla="*/ 321 w 321"/>
                <a:gd name="T1" fmla="*/ 82 h 86"/>
                <a:gd name="T2" fmla="*/ 247 w 321"/>
                <a:gd name="T3" fmla="*/ 86 h 86"/>
                <a:gd name="T4" fmla="*/ 0 w 321"/>
                <a:gd name="T5" fmla="*/ 0 h 86"/>
                <a:gd name="T6" fmla="*/ 48 w 321"/>
                <a:gd name="T7" fmla="*/ 0 h 86"/>
                <a:gd name="T8" fmla="*/ 321 w 321"/>
                <a:gd name="T9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1" h="86">
                  <a:moveTo>
                    <a:pt x="321" y="82"/>
                  </a:moveTo>
                  <a:lnTo>
                    <a:pt x="247" y="86"/>
                  </a:lnTo>
                  <a:lnTo>
                    <a:pt x="0" y="0"/>
                  </a:lnTo>
                  <a:lnTo>
                    <a:pt x="48" y="0"/>
                  </a:lnTo>
                  <a:lnTo>
                    <a:pt x="321" y="82"/>
                  </a:lnTo>
                  <a:close/>
                </a:path>
              </a:pathLst>
            </a:custGeom>
            <a:solidFill>
              <a:srgbClr val="83838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24" name="Freeform 1268">
              <a:extLst>
                <a:ext uri="{FF2B5EF4-FFF2-40B4-BE49-F238E27FC236}">
                  <a16:creationId xmlns:a16="http://schemas.microsoft.com/office/drawing/2014/main" id="{E6EF00EF-EFA3-4929-AE78-D15E39223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" y="2908"/>
              <a:ext cx="2" cy="2"/>
            </a:xfrm>
            <a:custGeom>
              <a:avLst/>
              <a:gdLst>
                <a:gd name="T0" fmla="*/ 4 w 4"/>
                <a:gd name="T1" fmla="*/ 6 h 6"/>
                <a:gd name="T2" fmla="*/ 2 w 4"/>
                <a:gd name="T3" fmla="*/ 6 h 6"/>
                <a:gd name="T4" fmla="*/ 0 w 4"/>
                <a:gd name="T5" fmla="*/ 6 h 6"/>
                <a:gd name="T6" fmla="*/ 0 w 4"/>
                <a:gd name="T7" fmla="*/ 0 h 6"/>
                <a:gd name="T8" fmla="*/ 4 w 4"/>
                <a:gd name="T9" fmla="*/ 0 h 6"/>
                <a:gd name="T10" fmla="*/ 4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4" y="6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25" name="Freeform 1269">
              <a:extLst>
                <a:ext uri="{FF2B5EF4-FFF2-40B4-BE49-F238E27FC236}">
                  <a16:creationId xmlns:a16="http://schemas.microsoft.com/office/drawing/2014/main" id="{A5CE9124-2ED2-49EB-B5B9-5C4674142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2908"/>
              <a:ext cx="3" cy="2"/>
            </a:xfrm>
            <a:custGeom>
              <a:avLst/>
              <a:gdLst>
                <a:gd name="T0" fmla="*/ 9 w 9"/>
                <a:gd name="T1" fmla="*/ 4 h 6"/>
                <a:gd name="T2" fmla="*/ 9 w 9"/>
                <a:gd name="T3" fmla="*/ 6 h 6"/>
                <a:gd name="T4" fmla="*/ 2 w 9"/>
                <a:gd name="T5" fmla="*/ 6 h 6"/>
                <a:gd name="T6" fmla="*/ 0 w 9"/>
                <a:gd name="T7" fmla="*/ 6 h 6"/>
                <a:gd name="T8" fmla="*/ 0 w 9"/>
                <a:gd name="T9" fmla="*/ 0 h 6"/>
                <a:gd name="T10" fmla="*/ 8 w 9"/>
                <a:gd name="T11" fmla="*/ 0 h 6"/>
                <a:gd name="T12" fmla="*/ 8 w 9"/>
                <a:gd name="T13" fmla="*/ 0 h 6"/>
                <a:gd name="T14" fmla="*/ 9 w 9"/>
                <a:gd name="T1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6">
                  <a:moveTo>
                    <a:pt x="9" y="4"/>
                  </a:moveTo>
                  <a:lnTo>
                    <a:pt x="9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26" name="Freeform 1270">
              <a:extLst>
                <a:ext uri="{FF2B5EF4-FFF2-40B4-BE49-F238E27FC236}">
                  <a16:creationId xmlns:a16="http://schemas.microsoft.com/office/drawing/2014/main" id="{FB310042-7F8C-4B0E-94E7-D5435E152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" y="2908"/>
              <a:ext cx="2" cy="2"/>
            </a:xfrm>
            <a:custGeom>
              <a:avLst/>
              <a:gdLst>
                <a:gd name="T0" fmla="*/ 6 w 6"/>
                <a:gd name="T1" fmla="*/ 5 h 6"/>
                <a:gd name="T2" fmla="*/ 2 w 6"/>
                <a:gd name="T3" fmla="*/ 6 h 6"/>
                <a:gd name="T4" fmla="*/ 0 w 6"/>
                <a:gd name="T5" fmla="*/ 6 h 6"/>
                <a:gd name="T6" fmla="*/ 0 w 6"/>
                <a:gd name="T7" fmla="*/ 0 h 6"/>
                <a:gd name="T8" fmla="*/ 6 w 6"/>
                <a:gd name="T9" fmla="*/ 0 h 6"/>
                <a:gd name="T10" fmla="*/ 6 w 6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6" y="5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27" name="Freeform 1271">
              <a:extLst>
                <a:ext uri="{FF2B5EF4-FFF2-40B4-BE49-F238E27FC236}">
                  <a16:creationId xmlns:a16="http://schemas.microsoft.com/office/drawing/2014/main" id="{44990B6B-018D-4D73-932F-F8896D7CE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" y="2908"/>
              <a:ext cx="3" cy="6"/>
            </a:xfrm>
            <a:custGeom>
              <a:avLst/>
              <a:gdLst>
                <a:gd name="T0" fmla="*/ 2 w 8"/>
                <a:gd name="T1" fmla="*/ 8 h 18"/>
                <a:gd name="T2" fmla="*/ 2 w 8"/>
                <a:gd name="T3" fmla="*/ 8 h 18"/>
                <a:gd name="T4" fmla="*/ 3 w 8"/>
                <a:gd name="T5" fmla="*/ 10 h 18"/>
                <a:gd name="T6" fmla="*/ 7 w 8"/>
                <a:gd name="T7" fmla="*/ 9 h 18"/>
                <a:gd name="T8" fmla="*/ 8 w 8"/>
                <a:gd name="T9" fmla="*/ 17 h 18"/>
                <a:gd name="T10" fmla="*/ 7 w 8"/>
                <a:gd name="T11" fmla="*/ 18 h 18"/>
                <a:gd name="T12" fmla="*/ 6 w 8"/>
                <a:gd name="T13" fmla="*/ 18 h 18"/>
                <a:gd name="T14" fmla="*/ 4 w 8"/>
                <a:gd name="T15" fmla="*/ 16 h 18"/>
                <a:gd name="T16" fmla="*/ 2 w 8"/>
                <a:gd name="T17" fmla="*/ 16 h 18"/>
                <a:gd name="T18" fmla="*/ 0 w 8"/>
                <a:gd name="T19" fmla="*/ 17 h 18"/>
                <a:gd name="T20" fmla="*/ 0 w 8"/>
                <a:gd name="T21" fmla="*/ 0 h 18"/>
                <a:gd name="T22" fmla="*/ 2 w 8"/>
                <a:gd name="T23" fmla="*/ 0 h 18"/>
                <a:gd name="T24" fmla="*/ 2 w 8"/>
                <a:gd name="T25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8">
                  <a:moveTo>
                    <a:pt x="2" y="8"/>
                  </a:moveTo>
                  <a:lnTo>
                    <a:pt x="2" y="8"/>
                  </a:lnTo>
                  <a:lnTo>
                    <a:pt x="3" y="10"/>
                  </a:lnTo>
                  <a:lnTo>
                    <a:pt x="7" y="9"/>
                  </a:lnTo>
                  <a:lnTo>
                    <a:pt x="8" y="17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0" y="17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28" name="Freeform 1272">
              <a:extLst>
                <a:ext uri="{FF2B5EF4-FFF2-40B4-BE49-F238E27FC236}">
                  <a16:creationId xmlns:a16="http://schemas.microsoft.com/office/drawing/2014/main" id="{F13CED38-374B-486D-A67E-7297DD444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5" y="2908"/>
              <a:ext cx="2" cy="3"/>
            </a:xfrm>
            <a:custGeom>
              <a:avLst/>
              <a:gdLst>
                <a:gd name="T0" fmla="*/ 7 w 7"/>
                <a:gd name="T1" fmla="*/ 8 h 8"/>
                <a:gd name="T2" fmla="*/ 1 w 7"/>
                <a:gd name="T3" fmla="*/ 8 h 8"/>
                <a:gd name="T4" fmla="*/ 0 w 7"/>
                <a:gd name="T5" fmla="*/ 6 h 8"/>
                <a:gd name="T6" fmla="*/ 1 w 7"/>
                <a:gd name="T7" fmla="*/ 3 h 8"/>
                <a:gd name="T8" fmla="*/ 1 w 7"/>
                <a:gd name="T9" fmla="*/ 0 h 8"/>
                <a:gd name="T10" fmla="*/ 5 w 7"/>
                <a:gd name="T11" fmla="*/ 0 h 8"/>
                <a:gd name="T12" fmla="*/ 7 w 7"/>
                <a:gd name="T13" fmla="*/ 0 h 8"/>
                <a:gd name="T14" fmla="*/ 7 w 7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8">
                  <a:moveTo>
                    <a:pt x="7" y="8"/>
                  </a:moveTo>
                  <a:lnTo>
                    <a:pt x="1" y="8"/>
                  </a:lnTo>
                  <a:lnTo>
                    <a:pt x="0" y="6"/>
                  </a:lnTo>
                  <a:lnTo>
                    <a:pt x="1" y="3"/>
                  </a:lnTo>
                  <a:lnTo>
                    <a:pt x="1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29" name="Freeform 1273">
              <a:extLst>
                <a:ext uri="{FF2B5EF4-FFF2-40B4-BE49-F238E27FC236}">
                  <a16:creationId xmlns:a16="http://schemas.microsoft.com/office/drawing/2014/main" id="{CF7BEB32-9470-4B10-AA7D-78A78A2A3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908"/>
              <a:ext cx="8" cy="2"/>
            </a:xfrm>
            <a:custGeom>
              <a:avLst/>
              <a:gdLst>
                <a:gd name="T0" fmla="*/ 23 w 25"/>
                <a:gd name="T1" fmla="*/ 0 h 6"/>
                <a:gd name="T2" fmla="*/ 25 w 25"/>
                <a:gd name="T3" fmla="*/ 0 h 6"/>
                <a:gd name="T4" fmla="*/ 25 w 25"/>
                <a:gd name="T5" fmla="*/ 6 h 6"/>
                <a:gd name="T6" fmla="*/ 22 w 25"/>
                <a:gd name="T7" fmla="*/ 6 h 6"/>
                <a:gd name="T8" fmla="*/ 22 w 25"/>
                <a:gd name="T9" fmla="*/ 5 h 6"/>
                <a:gd name="T10" fmla="*/ 21 w 25"/>
                <a:gd name="T11" fmla="*/ 5 h 6"/>
                <a:gd name="T12" fmla="*/ 18 w 25"/>
                <a:gd name="T13" fmla="*/ 6 h 6"/>
                <a:gd name="T14" fmla="*/ 0 w 25"/>
                <a:gd name="T15" fmla="*/ 6 h 6"/>
                <a:gd name="T16" fmla="*/ 0 w 25"/>
                <a:gd name="T17" fmla="*/ 1 h 6"/>
                <a:gd name="T18" fmla="*/ 18 w 25"/>
                <a:gd name="T19" fmla="*/ 0 h 6"/>
                <a:gd name="T20" fmla="*/ 21 w 25"/>
                <a:gd name="T21" fmla="*/ 1 h 6"/>
                <a:gd name="T22" fmla="*/ 23 w 25"/>
                <a:gd name="T2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6">
                  <a:moveTo>
                    <a:pt x="23" y="0"/>
                  </a:moveTo>
                  <a:lnTo>
                    <a:pt x="25" y="0"/>
                  </a:lnTo>
                  <a:lnTo>
                    <a:pt x="25" y="6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1" y="5"/>
                  </a:lnTo>
                  <a:lnTo>
                    <a:pt x="18" y="6"/>
                  </a:lnTo>
                  <a:lnTo>
                    <a:pt x="0" y="6"/>
                  </a:lnTo>
                  <a:lnTo>
                    <a:pt x="0" y="1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30" name="Freeform 1274">
              <a:extLst>
                <a:ext uri="{FF2B5EF4-FFF2-40B4-BE49-F238E27FC236}">
                  <a16:creationId xmlns:a16="http://schemas.microsoft.com/office/drawing/2014/main" id="{43A2B85D-9B40-45A0-BD40-647A9ABA6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" y="2908"/>
              <a:ext cx="6" cy="1"/>
            </a:xfrm>
            <a:custGeom>
              <a:avLst/>
              <a:gdLst>
                <a:gd name="T0" fmla="*/ 12 w 16"/>
                <a:gd name="T1" fmla="*/ 4 h 4"/>
                <a:gd name="T2" fmla="*/ 0 w 16"/>
                <a:gd name="T3" fmla="*/ 4 h 4"/>
                <a:gd name="T4" fmla="*/ 0 w 16"/>
                <a:gd name="T5" fmla="*/ 1 h 4"/>
                <a:gd name="T6" fmla="*/ 6 w 16"/>
                <a:gd name="T7" fmla="*/ 0 h 4"/>
                <a:gd name="T8" fmla="*/ 16 w 16"/>
                <a:gd name="T9" fmla="*/ 1 h 4"/>
                <a:gd name="T10" fmla="*/ 12 w 1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">
                  <a:moveTo>
                    <a:pt x="12" y="4"/>
                  </a:moveTo>
                  <a:lnTo>
                    <a:pt x="0" y="4"/>
                  </a:lnTo>
                  <a:lnTo>
                    <a:pt x="0" y="1"/>
                  </a:lnTo>
                  <a:lnTo>
                    <a:pt x="6" y="0"/>
                  </a:lnTo>
                  <a:lnTo>
                    <a:pt x="16" y="1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31" name="Freeform 1275">
              <a:extLst>
                <a:ext uri="{FF2B5EF4-FFF2-40B4-BE49-F238E27FC236}">
                  <a16:creationId xmlns:a16="http://schemas.microsoft.com/office/drawing/2014/main" id="{A037E798-328A-4468-B503-B3F22BF26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3" y="2908"/>
              <a:ext cx="32" cy="15"/>
            </a:xfrm>
            <a:custGeom>
              <a:avLst/>
              <a:gdLst>
                <a:gd name="T0" fmla="*/ 47 w 94"/>
                <a:gd name="T1" fmla="*/ 18 h 44"/>
                <a:gd name="T2" fmla="*/ 40 w 94"/>
                <a:gd name="T3" fmla="*/ 20 h 44"/>
                <a:gd name="T4" fmla="*/ 48 w 94"/>
                <a:gd name="T5" fmla="*/ 21 h 44"/>
                <a:gd name="T6" fmla="*/ 92 w 94"/>
                <a:gd name="T7" fmla="*/ 28 h 44"/>
                <a:gd name="T8" fmla="*/ 94 w 94"/>
                <a:gd name="T9" fmla="*/ 38 h 44"/>
                <a:gd name="T10" fmla="*/ 92 w 94"/>
                <a:gd name="T11" fmla="*/ 41 h 44"/>
                <a:gd name="T12" fmla="*/ 85 w 94"/>
                <a:gd name="T13" fmla="*/ 42 h 44"/>
                <a:gd name="T14" fmla="*/ 82 w 94"/>
                <a:gd name="T15" fmla="*/ 30 h 44"/>
                <a:gd name="T16" fmla="*/ 81 w 94"/>
                <a:gd name="T17" fmla="*/ 31 h 44"/>
                <a:gd name="T18" fmla="*/ 72 w 94"/>
                <a:gd name="T19" fmla="*/ 42 h 44"/>
                <a:gd name="T20" fmla="*/ 69 w 94"/>
                <a:gd name="T21" fmla="*/ 33 h 44"/>
                <a:gd name="T22" fmla="*/ 68 w 94"/>
                <a:gd name="T23" fmla="*/ 33 h 44"/>
                <a:gd name="T24" fmla="*/ 66 w 94"/>
                <a:gd name="T25" fmla="*/ 41 h 44"/>
                <a:gd name="T26" fmla="*/ 56 w 94"/>
                <a:gd name="T27" fmla="*/ 43 h 44"/>
                <a:gd name="T28" fmla="*/ 53 w 94"/>
                <a:gd name="T29" fmla="*/ 33 h 44"/>
                <a:gd name="T30" fmla="*/ 52 w 94"/>
                <a:gd name="T31" fmla="*/ 42 h 44"/>
                <a:gd name="T32" fmla="*/ 39 w 94"/>
                <a:gd name="T33" fmla="*/ 38 h 44"/>
                <a:gd name="T34" fmla="*/ 36 w 94"/>
                <a:gd name="T35" fmla="*/ 43 h 44"/>
                <a:gd name="T36" fmla="*/ 27 w 94"/>
                <a:gd name="T37" fmla="*/ 44 h 44"/>
                <a:gd name="T38" fmla="*/ 26 w 94"/>
                <a:gd name="T39" fmla="*/ 35 h 44"/>
                <a:gd name="T40" fmla="*/ 23 w 94"/>
                <a:gd name="T41" fmla="*/ 44 h 44"/>
                <a:gd name="T42" fmla="*/ 12 w 94"/>
                <a:gd name="T43" fmla="*/ 38 h 44"/>
                <a:gd name="T44" fmla="*/ 10 w 94"/>
                <a:gd name="T45" fmla="*/ 38 h 44"/>
                <a:gd name="T46" fmla="*/ 9 w 94"/>
                <a:gd name="T47" fmla="*/ 42 h 44"/>
                <a:gd name="T48" fmla="*/ 8 w 94"/>
                <a:gd name="T49" fmla="*/ 44 h 44"/>
                <a:gd name="T50" fmla="*/ 0 w 94"/>
                <a:gd name="T51" fmla="*/ 37 h 44"/>
                <a:gd name="T52" fmla="*/ 40 w 94"/>
                <a:gd name="T53" fmla="*/ 33 h 44"/>
                <a:gd name="T54" fmla="*/ 46 w 94"/>
                <a:gd name="T55" fmla="*/ 11 h 44"/>
                <a:gd name="T56" fmla="*/ 46 w 94"/>
                <a:gd name="T57" fmla="*/ 8 h 44"/>
                <a:gd name="T58" fmla="*/ 40 w 94"/>
                <a:gd name="T59" fmla="*/ 8 h 44"/>
                <a:gd name="T60" fmla="*/ 40 w 94"/>
                <a:gd name="T61" fmla="*/ 0 h 44"/>
                <a:gd name="T62" fmla="*/ 48 w 94"/>
                <a:gd name="T6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4" h="44">
                  <a:moveTo>
                    <a:pt x="48" y="17"/>
                  </a:moveTo>
                  <a:lnTo>
                    <a:pt x="47" y="18"/>
                  </a:lnTo>
                  <a:lnTo>
                    <a:pt x="42" y="18"/>
                  </a:lnTo>
                  <a:lnTo>
                    <a:pt x="40" y="20"/>
                  </a:lnTo>
                  <a:lnTo>
                    <a:pt x="43" y="21"/>
                  </a:lnTo>
                  <a:lnTo>
                    <a:pt x="48" y="21"/>
                  </a:lnTo>
                  <a:lnTo>
                    <a:pt x="48" y="30"/>
                  </a:lnTo>
                  <a:lnTo>
                    <a:pt x="92" y="28"/>
                  </a:lnTo>
                  <a:lnTo>
                    <a:pt x="94" y="26"/>
                  </a:lnTo>
                  <a:lnTo>
                    <a:pt x="94" y="38"/>
                  </a:lnTo>
                  <a:lnTo>
                    <a:pt x="92" y="39"/>
                  </a:lnTo>
                  <a:lnTo>
                    <a:pt x="92" y="41"/>
                  </a:lnTo>
                  <a:lnTo>
                    <a:pt x="86" y="42"/>
                  </a:lnTo>
                  <a:lnTo>
                    <a:pt x="85" y="42"/>
                  </a:lnTo>
                  <a:lnTo>
                    <a:pt x="83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1" y="31"/>
                  </a:lnTo>
                  <a:lnTo>
                    <a:pt x="81" y="42"/>
                  </a:lnTo>
                  <a:lnTo>
                    <a:pt x="72" y="42"/>
                  </a:lnTo>
                  <a:lnTo>
                    <a:pt x="69" y="42"/>
                  </a:lnTo>
                  <a:lnTo>
                    <a:pt x="69" y="33"/>
                  </a:lnTo>
                  <a:lnTo>
                    <a:pt x="69" y="31"/>
                  </a:lnTo>
                  <a:lnTo>
                    <a:pt x="68" y="33"/>
                  </a:lnTo>
                  <a:lnTo>
                    <a:pt x="66" y="37"/>
                  </a:lnTo>
                  <a:lnTo>
                    <a:pt x="66" y="41"/>
                  </a:lnTo>
                  <a:lnTo>
                    <a:pt x="66" y="42"/>
                  </a:lnTo>
                  <a:lnTo>
                    <a:pt x="56" y="43"/>
                  </a:lnTo>
                  <a:lnTo>
                    <a:pt x="55" y="33"/>
                  </a:lnTo>
                  <a:lnTo>
                    <a:pt x="53" y="33"/>
                  </a:lnTo>
                  <a:lnTo>
                    <a:pt x="53" y="34"/>
                  </a:lnTo>
                  <a:lnTo>
                    <a:pt x="52" y="42"/>
                  </a:lnTo>
                  <a:lnTo>
                    <a:pt x="40" y="43"/>
                  </a:lnTo>
                  <a:lnTo>
                    <a:pt x="39" y="38"/>
                  </a:lnTo>
                  <a:lnTo>
                    <a:pt x="38" y="38"/>
                  </a:lnTo>
                  <a:lnTo>
                    <a:pt x="36" y="43"/>
                  </a:lnTo>
                  <a:lnTo>
                    <a:pt x="29" y="44"/>
                  </a:lnTo>
                  <a:lnTo>
                    <a:pt x="27" y="44"/>
                  </a:lnTo>
                  <a:lnTo>
                    <a:pt x="27" y="37"/>
                  </a:lnTo>
                  <a:lnTo>
                    <a:pt x="26" y="35"/>
                  </a:lnTo>
                  <a:lnTo>
                    <a:pt x="23" y="38"/>
                  </a:lnTo>
                  <a:lnTo>
                    <a:pt x="23" y="44"/>
                  </a:lnTo>
                  <a:lnTo>
                    <a:pt x="12" y="44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9" y="42"/>
                  </a:lnTo>
                  <a:lnTo>
                    <a:pt x="9" y="42"/>
                  </a:lnTo>
                  <a:lnTo>
                    <a:pt x="9" y="44"/>
                  </a:lnTo>
                  <a:lnTo>
                    <a:pt x="8" y="44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38" y="34"/>
                  </a:lnTo>
                  <a:lnTo>
                    <a:pt x="40" y="33"/>
                  </a:lnTo>
                  <a:lnTo>
                    <a:pt x="40" y="11"/>
                  </a:lnTo>
                  <a:lnTo>
                    <a:pt x="46" y="11"/>
                  </a:lnTo>
                  <a:lnTo>
                    <a:pt x="47" y="9"/>
                  </a:lnTo>
                  <a:lnTo>
                    <a:pt x="46" y="8"/>
                  </a:lnTo>
                  <a:lnTo>
                    <a:pt x="44" y="7"/>
                  </a:lnTo>
                  <a:lnTo>
                    <a:pt x="40" y="8"/>
                  </a:lnTo>
                  <a:lnTo>
                    <a:pt x="40" y="3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48" y="17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32" name="Freeform 1276">
              <a:extLst>
                <a:ext uri="{FF2B5EF4-FFF2-40B4-BE49-F238E27FC236}">
                  <a16:creationId xmlns:a16="http://schemas.microsoft.com/office/drawing/2014/main" id="{CDE9D82A-9255-4940-8891-455126F2E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2" y="2908"/>
              <a:ext cx="3" cy="3"/>
            </a:xfrm>
            <a:custGeom>
              <a:avLst/>
              <a:gdLst>
                <a:gd name="T0" fmla="*/ 8 w 8"/>
                <a:gd name="T1" fmla="*/ 2 h 7"/>
                <a:gd name="T2" fmla="*/ 8 w 8"/>
                <a:gd name="T3" fmla="*/ 7 h 7"/>
                <a:gd name="T4" fmla="*/ 0 w 8"/>
                <a:gd name="T5" fmla="*/ 7 h 7"/>
                <a:gd name="T6" fmla="*/ 0 w 8"/>
                <a:gd name="T7" fmla="*/ 2 h 7"/>
                <a:gd name="T8" fmla="*/ 5 w 8"/>
                <a:gd name="T9" fmla="*/ 0 h 7"/>
                <a:gd name="T10" fmla="*/ 6 w 8"/>
                <a:gd name="T11" fmla="*/ 2 h 7"/>
                <a:gd name="T12" fmla="*/ 8 w 8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8" y="2"/>
                  </a:moveTo>
                  <a:lnTo>
                    <a:pt x="8" y="7"/>
                  </a:lnTo>
                  <a:lnTo>
                    <a:pt x="0" y="7"/>
                  </a:lnTo>
                  <a:lnTo>
                    <a:pt x="0" y="2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33" name="Freeform 1277">
              <a:extLst>
                <a:ext uri="{FF2B5EF4-FFF2-40B4-BE49-F238E27FC236}">
                  <a16:creationId xmlns:a16="http://schemas.microsoft.com/office/drawing/2014/main" id="{3E39D5D9-1DFC-4F9C-80C9-3EBA8DFFF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" y="2908"/>
              <a:ext cx="3" cy="3"/>
            </a:xfrm>
            <a:custGeom>
              <a:avLst/>
              <a:gdLst>
                <a:gd name="T0" fmla="*/ 8 w 8"/>
                <a:gd name="T1" fmla="*/ 7 h 7"/>
                <a:gd name="T2" fmla="*/ 2 w 8"/>
                <a:gd name="T3" fmla="*/ 7 h 7"/>
                <a:gd name="T4" fmla="*/ 0 w 8"/>
                <a:gd name="T5" fmla="*/ 7 h 7"/>
                <a:gd name="T6" fmla="*/ 0 w 8"/>
                <a:gd name="T7" fmla="*/ 0 h 7"/>
                <a:gd name="T8" fmla="*/ 8 w 8"/>
                <a:gd name="T9" fmla="*/ 0 h 7"/>
                <a:gd name="T10" fmla="*/ 8 w 8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8" y="7"/>
                  </a:moveTo>
                  <a:lnTo>
                    <a:pt x="2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34" name="Freeform 1278">
              <a:extLst>
                <a:ext uri="{FF2B5EF4-FFF2-40B4-BE49-F238E27FC236}">
                  <a16:creationId xmlns:a16="http://schemas.microsoft.com/office/drawing/2014/main" id="{8FEE4D90-A248-4B6B-9E8C-D0578B77E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2" y="2908"/>
              <a:ext cx="4" cy="3"/>
            </a:xfrm>
            <a:custGeom>
              <a:avLst/>
              <a:gdLst>
                <a:gd name="T0" fmla="*/ 13 w 13"/>
                <a:gd name="T1" fmla="*/ 4 h 7"/>
                <a:gd name="T2" fmla="*/ 13 w 13"/>
                <a:gd name="T3" fmla="*/ 5 h 7"/>
                <a:gd name="T4" fmla="*/ 13 w 13"/>
                <a:gd name="T5" fmla="*/ 7 h 7"/>
                <a:gd name="T6" fmla="*/ 1 w 13"/>
                <a:gd name="T7" fmla="*/ 7 h 7"/>
                <a:gd name="T8" fmla="*/ 0 w 13"/>
                <a:gd name="T9" fmla="*/ 4 h 7"/>
                <a:gd name="T10" fmla="*/ 1 w 13"/>
                <a:gd name="T11" fmla="*/ 2 h 7"/>
                <a:gd name="T12" fmla="*/ 10 w 13"/>
                <a:gd name="T13" fmla="*/ 0 h 7"/>
                <a:gd name="T14" fmla="*/ 12 w 13"/>
                <a:gd name="T15" fmla="*/ 0 h 7"/>
                <a:gd name="T16" fmla="*/ 13 w 13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">
                  <a:moveTo>
                    <a:pt x="13" y="4"/>
                  </a:moveTo>
                  <a:lnTo>
                    <a:pt x="13" y="5"/>
                  </a:lnTo>
                  <a:lnTo>
                    <a:pt x="13" y="7"/>
                  </a:lnTo>
                  <a:lnTo>
                    <a:pt x="1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35" name="Freeform 1279">
              <a:extLst>
                <a:ext uri="{FF2B5EF4-FFF2-40B4-BE49-F238E27FC236}">
                  <a16:creationId xmlns:a16="http://schemas.microsoft.com/office/drawing/2014/main" id="{8E31EDC2-20C1-4AAB-8206-04B2B45BC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908"/>
              <a:ext cx="83" cy="30"/>
            </a:xfrm>
            <a:custGeom>
              <a:avLst/>
              <a:gdLst>
                <a:gd name="T0" fmla="*/ 250 w 250"/>
                <a:gd name="T1" fmla="*/ 90 h 90"/>
                <a:gd name="T2" fmla="*/ 0 w 250"/>
                <a:gd name="T3" fmla="*/ 3 h 90"/>
                <a:gd name="T4" fmla="*/ 2 w 250"/>
                <a:gd name="T5" fmla="*/ 0 h 90"/>
                <a:gd name="T6" fmla="*/ 250 w 250"/>
                <a:gd name="T7" fmla="*/ 86 h 90"/>
                <a:gd name="T8" fmla="*/ 250 w 250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" h="90">
                  <a:moveTo>
                    <a:pt x="250" y="90"/>
                  </a:moveTo>
                  <a:lnTo>
                    <a:pt x="0" y="3"/>
                  </a:lnTo>
                  <a:lnTo>
                    <a:pt x="2" y="0"/>
                  </a:lnTo>
                  <a:lnTo>
                    <a:pt x="250" y="86"/>
                  </a:lnTo>
                  <a:lnTo>
                    <a:pt x="250" y="9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36" name="Freeform 1280">
              <a:extLst>
                <a:ext uri="{FF2B5EF4-FFF2-40B4-BE49-F238E27FC236}">
                  <a16:creationId xmlns:a16="http://schemas.microsoft.com/office/drawing/2014/main" id="{56C8A61C-D867-4684-AC84-5DA17C978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8" y="2909"/>
              <a:ext cx="3" cy="2"/>
            </a:xfrm>
            <a:custGeom>
              <a:avLst/>
              <a:gdLst>
                <a:gd name="T0" fmla="*/ 9 w 9"/>
                <a:gd name="T1" fmla="*/ 3 h 5"/>
                <a:gd name="T2" fmla="*/ 9 w 9"/>
                <a:gd name="T3" fmla="*/ 5 h 5"/>
                <a:gd name="T4" fmla="*/ 1 w 9"/>
                <a:gd name="T5" fmla="*/ 5 h 5"/>
                <a:gd name="T6" fmla="*/ 0 w 9"/>
                <a:gd name="T7" fmla="*/ 5 h 5"/>
                <a:gd name="T8" fmla="*/ 1 w 9"/>
                <a:gd name="T9" fmla="*/ 1 h 5"/>
                <a:gd name="T10" fmla="*/ 3 w 9"/>
                <a:gd name="T11" fmla="*/ 0 h 5"/>
                <a:gd name="T12" fmla="*/ 9 w 9"/>
                <a:gd name="T13" fmla="*/ 0 h 5"/>
                <a:gd name="T14" fmla="*/ 9 w 9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lnTo>
                    <a:pt x="9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1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37" name="Freeform 1281">
              <a:extLst>
                <a:ext uri="{FF2B5EF4-FFF2-40B4-BE49-F238E27FC236}">
                  <a16:creationId xmlns:a16="http://schemas.microsoft.com/office/drawing/2014/main" id="{AB549CA8-B5EC-4C9E-B64E-D93466BC4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" y="2909"/>
              <a:ext cx="2" cy="2"/>
            </a:xfrm>
            <a:custGeom>
              <a:avLst/>
              <a:gdLst>
                <a:gd name="T0" fmla="*/ 6 w 6"/>
                <a:gd name="T1" fmla="*/ 1 h 7"/>
                <a:gd name="T2" fmla="*/ 5 w 6"/>
                <a:gd name="T3" fmla="*/ 7 h 7"/>
                <a:gd name="T4" fmla="*/ 0 w 6"/>
                <a:gd name="T5" fmla="*/ 6 h 7"/>
                <a:gd name="T6" fmla="*/ 0 w 6"/>
                <a:gd name="T7" fmla="*/ 0 h 7"/>
                <a:gd name="T8" fmla="*/ 5 w 6"/>
                <a:gd name="T9" fmla="*/ 0 h 7"/>
                <a:gd name="T10" fmla="*/ 6 w 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6" y="1"/>
                  </a:moveTo>
                  <a:lnTo>
                    <a:pt x="5" y="7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00C2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38" name="Freeform 1282">
              <a:extLst>
                <a:ext uri="{FF2B5EF4-FFF2-40B4-BE49-F238E27FC236}">
                  <a16:creationId xmlns:a16="http://schemas.microsoft.com/office/drawing/2014/main" id="{4FCDECC8-12E2-46B4-9A12-C8CE1160A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2909"/>
              <a:ext cx="82" cy="11"/>
            </a:xfrm>
            <a:custGeom>
              <a:avLst/>
              <a:gdLst>
                <a:gd name="T0" fmla="*/ 238 w 248"/>
                <a:gd name="T1" fmla="*/ 0 h 32"/>
                <a:gd name="T2" fmla="*/ 246 w 248"/>
                <a:gd name="T3" fmla="*/ 0 h 32"/>
                <a:gd name="T4" fmla="*/ 248 w 248"/>
                <a:gd name="T5" fmla="*/ 4 h 32"/>
                <a:gd name="T6" fmla="*/ 248 w 248"/>
                <a:gd name="T7" fmla="*/ 22 h 32"/>
                <a:gd name="T8" fmla="*/ 0 w 248"/>
                <a:gd name="T9" fmla="*/ 32 h 32"/>
                <a:gd name="T10" fmla="*/ 0 w 248"/>
                <a:gd name="T11" fmla="*/ 8 h 32"/>
                <a:gd name="T12" fmla="*/ 6 w 248"/>
                <a:gd name="T13" fmla="*/ 6 h 32"/>
                <a:gd name="T14" fmla="*/ 24 w 248"/>
                <a:gd name="T15" fmla="*/ 6 h 32"/>
                <a:gd name="T16" fmla="*/ 40 w 248"/>
                <a:gd name="T17" fmla="*/ 5 h 32"/>
                <a:gd name="T18" fmla="*/ 95 w 248"/>
                <a:gd name="T19" fmla="*/ 5 h 32"/>
                <a:gd name="T20" fmla="*/ 106 w 248"/>
                <a:gd name="T21" fmla="*/ 4 h 32"/>
                <a:gd name="T22" fmla="*/ 119 w 248"/>
                <a:gd name="T23" fmla="*/ 4 h 32"/>
                <a:gd name="T24" fmla="*/ 165 w 248"/>
                <a:gd name="T25" fmla="*/ 1 h 32"/>
                <a:gd name="T26" fmla="*/ 208 w 248"/>
                <a:gd name="T27" fmla="*/ 0 h 32"/>
                <a:gd name="T28" fmla="*/ 209 w 248"/>
                <a:gd name="T29" fmla="*/ 0 h 32"/>
                <a:gd name="T30" fmla="*/ 222 w 248"/>
                <a:gd name="T31" fmla="*/ 0 h 32"/>
                <a:gd name="T32" fmla="*/ 238 w 248"/>
                <a:gd name="T3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8" h="32">
                  <a:moveTo>
                    <a:pt x="238" y="0"/>
                  </a:moveTo>
                  <a:lnTo>
                    <a:pt x="246" y="0"/>
                  </a:lnTo>
                  <a:lnTo>
                    <a:pt x="248" y="4"/>
                  </a:lnTo>
                  <a:lnTo>
                    <a:pt x="248" y="22"/>
                  </a:lnTo>
                  <a:lnTo>
                    <a:pt x="0" y="32"/>
                  </a:lnTo>
                  <a:lnTo>
                    <a:pt x="0" y="8"/>
                  </a:lnTo>
                  <a:lnTo>
                    <a:pt x="6" y="6"/>
                  </a:lnTo>
                  <a:lnTo>
                    <a:pt x="24" y="6"/>
                  </a:lnTo>
                  <a:lnTo>
                    <a:pt x="40" y="5"/>
                  </a:lnTo>
                  <a:lnTo>
                    <a:pt x="95" y="5"/>
                  </a:lnTo>
                  <a:lnTo>
                    <a:pt x="106" y="4"/>
                  </a:lnTo>
                  <a:lnTo>
                    <a:pt x="119" y="4"/>
                  </a:lnTo>
                  <a:lnTo>
                    <a:pt x="165" y="1"/>
                  </a:lnTo>
                  <a:lnTo>
                    <a:pt x="208" y="0"/>
                  </a:lnTo>
                  <a:lnTo>
                    <a:pt x="209" y="0"/>
                  </a:lnTo>
                  <a:lnTo>
                    <a:pt x="222" y="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83838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39" name="Freeform 1283">
              <a:extLst>
                <a:ext uri="{FF2B5EF4-FFF2-40B4-BE49-F238E27FC236}">
                  <a16:creationId xmlns:a16="http://schemas.microsoft.com/office/drawing/2014/main" id="{775E0636-4CF1-4A8B-AD68-57E3F51C3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7" y="2909"/>
              <a:ext cx="3" cy="3"/>
            </a:xfrm>
            <a:custGeom>
              <a:avLst/>
              <a:gdLst>
                <a:gd name="T0" fmla="*/ 10 w 10"/>
                <a:gd name="T1" fmla="*/ 0 h 8"/>
                <a:gd name="T2" fmla="*/ 10 w 10"/>
                <a:gd name="T3" fmla="*/ 8 h 8"/>
                <a:gd name="T4" fmla="*/ 1 w 10"/>
                <a:gd name="T5" fmla="*/ 6 h 8"/>
                <a:gd name="T6" fmla="*/ 0 w 10"/>
                <a:gd name="T7" fmla="*/ 6 h 8"/>
                <a:gd name="T8" fmla="*/ 0 w 10"/>
                <a:gd name="T9" fmla="*/ 2 h 8"/>
                <a:gd name="T10" fmla="*/ 0 w 10"/>
                <a:gd name="T11" fmla="*/ 0 h 8"/>
                <a:gd name="T12" fmla="*/ 9 w 10"/>
                <a:gd name="T13" fmla="*/ 0 h 8"/>
                <a:gd name="T14" fmla="*/ 10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lnTo>
                    <a:pt x="10" y="8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9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C2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40" name="Freeform 1284">
              <a:extLst>
                <a:ext uri="{FF2B5EF4-FFF2-40B4-BE49-F238E27FC236}">
                  <a16:creationId xmlns:a16="http://schemas.microsoft.com/office/drawing/2014/main" id="{F60A6607-3936-4B31-A309-B0B21B04E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0" y="2909"/>
              <a:ext cx="3" cy="2"/>
            </a:xfrm>
            <a:custGeom>
              <a:avLst/>
              <a:gdLst>
                <a:gd name="T0" fmla="*/ 9 w 9"/>
                <a:gd name="T1" fmla="*/ 4 h 4"/>
                <a:gd name="T2" fmla="*/ 0 w 9"/>
                <a:gd name="T3" fmla="*/ 4 h 4"/>
                <a:gd name="T4" fmla="*/ 0 w 9"/>
                <a:gd name="T5" fmla="*/ 0 h 4"/>
                <a:gd name="T6" fmla="*/ 1 w 9"/>
                <a:gd name="T7" fmla="*/ 0 h 4"/>
                <a:gd name="T8" fmla="*/ 9 w 9"/>
                <a:gd name="T9" fmla="*/ 0 h 4"/>
                <a:gd name="T10" fmla="*/ 9 w 9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41" name="Freeform 1285">
              <a:extLst>
                <a:ext uri="{FF2B5EF4-FFF2-40B4-BE49-F238E27FC236}">
                  <a16:creationId xmlns:a16="http://schemas.microsoft.com/office/drawing/2014/main" id="{F2E3A0C2-99A9-4147-B267-FA789017A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1" y="2909"/>
              <a:ext cx="2" cy="2"/>
            </a:xfrm>
            <a:custGeom>
              <a:avLst/>
              <a:gdLst>
                <a:gd name="T0" fmla="*/ 6 w 6"/>
                <a:gd name="T1" fmla="*/ 4 h 6"/>
                <a:gd name="T2" fmla="*/ 6 w 6"/>
                <a:gd name="T3" fmla="*/ 5 h 6"/>
                <a:gd name="T4" fmla="*/ 1 w 6"/>
                <a:gd name="T5" fmla="*/ 6 h 6"/>
                <a:gd name="T6" fmla="*/ 0 w 6"/>
                <a:gd name="T7" fmla="*/ 6 h 6"/>
                <a:gd name="T8" fmla="*/ 0 w 6"/>
                <a:gd name="T9" fmla="*/ 0 h 6"/>
                <a:gd name="T10" fmla="*/ 4 w 6"/>
                <a:gd name="T11" fmla="*/ 0 h 6"/>
                <a:gd name="T12" fmla="*/ 5 w 6"/>
                <a:gd name="T13" fmla="*/ 0 h 6"/>
                <a:gd name="T14" fmla="*/ 6 w 6"/>
                <a:gd name="T1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lnTo>
                    <a:pt x="6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42" name="Freeform 1286">
              <a:extLst>
                <a:ext uri="{FF2B5EF4-FFF2-40B4-BE49-F238E27FC236}">
                  <a16:creationId xmlns:a16="http://schemas.microsoft.com/office/drawing/2014/main" id="{3035C224-9FCD-44A2-876D-201EC0D6B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6" y="2909"/>
              <a:ext cx="3" cy="2"/>
            </a:xfrm>
            <a:custGeom>
              <a:avLst/>
              <a:gdLst>
                <a:gd name="T0" fmla="*/ 10 w 10"/>
                <a:gd name="T1" fmla="*/ 4 h 5"/>
                <a:gd name="T2" fmla="*/ 0 w 10"/>
                <a:gd name="T3" fmla="*/ 5 h 5"/>
                <a:gd name="T4" fmla="*/ 0 w 10"/>
                <a:gd name="T5" fmla="*/ 0 h 5"/>
                <a:gd name="T6" fmla="*/ 6 w 10"/>
                <a:gd name="T7" fmla="*/ 0 h 5"/>
                <a:gd name="T8" fmla="*/ 10 w 10"/>
                <a:gd name="T9" fmla="*/ 0 h 5"/>
                <a:gd name="T10" fmla="*/ 10 w 10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10" y="4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43" name="Rectangle 1287">
              <a:extLst>
                <a:ext uri="{FF2B5EF4-FFF2-40B4-BE49-F238E27FC236}">
                  <a16:creationId xmlns:a16="http://schemas.microsoft.com/office/drawing/2014/main" id="{A68688D5-ADC1-430A-9D38-6F66F1325B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2" y="2909"/>
              <a:ext cx="2" cy="3"/>
            </a:xfrm>
            <a:prstGeom prst="rect">
              <a:avLst/>
            </a:prstGeom>
            <a:solidFill>
              <a:srgbClr val="3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44" name="Freeform 1288">
              <a:extLst>
                <a:ext uri="{FF2B5EF4-FFF2-40B4-BE49-F238E27FC236}">
                  <a16:creationId xmlns:a16="http://schemas.microsoft.com/office/drawing/2014/main" id="{D89F8D74-1D8E-4E63-8746-2FB797F30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" y="2909"/>
              <a:ext cx="4" cy="2"/>
            </a:xfrm>
            <a:custGeom>
              <a:avLst/>
              <a:gdLst>
                <a:gd name="T0" fmla="*/ 12 w 12"/>
                <a:gd name="T1" fmla="*/ 4 h 5"/>
                <a:gd name="T2" fmla="*/ 12 w 12"/>
                <a:gd name="T3" fmla="*/ 5 h 5"/>
                <a:gd name="T4" fmla="*/ 0 w 12"/>
                <a:gd name="T5" fmla="*/ 5 h 5"/>
                <a:gd name="T6" fmla="*/ 0 w 12"/>
                <a:gd name="T7" fmla="*/ 2 h 5"/>
                <a:gd name="T8" fmla="*/ 0 w 12"/>
                <a:gd name="T9" fmla="*/ 0 h 5"/>
                <a:gd name="T10" fmla="*/ 12 w 12"/>
                <a:gd name="T11" fmla="*/ 0 h 5"/>
                <a:gd name="T12" fmla="*/ 12 w 12"/>
                <a:gd name="T13" fmla="*/ 1 h 5"/>
                <a:gd name="T14" fmla="*/ 12 w 12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">
                  <a:moveTo>
                    <a:pt x="12" y="4"/>
                  </a:moveTo>
                  <a:lnTo>
                    <a:pt x="12" y="5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45" name="Rectangle 1289">
              <a:extLst>
                <a:ext uri="{FF2B5EF4-FFF2-40B4-BE49-F238E27FC236}">
                  <a16:creationId xmlns:a16="http://schemas.microsoft.com/office/drawing/2014/main" id="{6D54D84A-DBED-436B-8113-DD9ECF172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2910"/>
              <a:ext cx="2" cy="2"/>
            </a:xfrm>
            <a:prstGeom prst="rect">
              <a:avLst/>
            </a:prstGeom>
            <a:solidFill>
              <a:srgbClr val="3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46" name="Freeform 1290">
              <a:extLst>
                <a:ext uri="{FF2B5EF4-FFF2-40B4-BE49-F238E27FC236}">
                  <a16:creationId xmlns:a16="http://schemas.microsoft.com/office/drawing/2014/main" id="{43B709B8-103E-495D-9BF2-C328EC249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8" y="2910"/>
              <a:ext cx="87" cy="34"/>
            </a:xfrm>
            <a:custGeom>
              <a:avLst/>
              <a:gdLst>
                <a:gd name="T0" fmla="*/ 261 w 261"/>
                <a:gd name="T1" fmla="*/ 87 h 103"/>
                <a:gd name="T2" fmla="*/ 0 w 261"/>
                <a:gd name="T3" fmla="*/ 103 h 103"/>
                <a:gd name="T4" fmla="*/ 1 w 261"/>
                <a:gd name="T5" fmla="*/ 1 h 103"/>
                <a:gd name="T6" fmla="*/ 16 w 261"/>
                <a:gd name="T7" fmla="*/ 0 h 103"/>
                <a:gd name="T8" fmla="*/ 261 w 261"/>
                <a:gd name="T9" fmla="*/ 8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103">
                  <a:moveTo>
                    <a:pt x="261" y="87"/>
                  </a:moveTo>
                  <a:lnTo>
                    <a:pt x="0" y="103"/>
                  </a:lnTo>
                  <a:lnTo>
                    <a:pt x="1" y="1"/>
                  </a:lnTo>
                  <a:lnTo>
                    <a:pt x="16" y="0"/>
                  </a:lnTo>
                  <a:lnTo>
                    <a:pt x="261" y="87"/>
                  </a:lnTo>
                  <a:close/>
                </a:path>
              </a:pathLst>
            </a:custGeom>
            <a:solidFill>
              <a:srgbClr val="838383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47" name="Freeform 1291">
              <a:extLst>
                <a:ext uri="{FF2B5EF4-FFF2-40B4-BE49-F238E27FC236}">
                  <a16:creationId xmlns:a16="http://schemas.microsoft.com/office/drawing/2014/main" id="{A79DBC63-D0E8-4DEE-B18C-9374F6644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9" y="2911"/>
              <a:ext cx="4" cy="1"/>
            </a:xfrm>
            <a:custGeom>
              <a:avLst/>
              <a:gdLst>
                <a:gd name="T0" fmla="*/ 10 w 10"/>
                <a:gd name="T1" fmla="*/ 4 h 5"/>
                <a:gd name="T2" fmla="*/ 10 w 10"/>
                <a:gd name="T3" fmla="*/ 5 h 5"/>
                <a:gd name="T4" fmla="*/ 0 w 10"/>
                <a:gd name="T5" fmla="*/ 5 h 5"/>
                <a:gd name="T6" fmla="*/ 0 w 10"/>
                <a:gd name="T7" fmla="*/ 0 h 5"/>
                <a:gd name="T8" fmla="*/ 10 w 10"/>
                <a:gd name="T9" fmla="*/ 0 h 5"/>
                <a:gd name="T10" fmla="*/ 10 w 10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10" y="4"/>
                  </a:move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48" name="Freeform 1292">
              <a:extLst>
                <a:ext uri="{FF2B5EF4-FFF2-40B4-BE49-F238E27FC236}">
                  <a16:creationId xmlns:a16="http://schemas.microsoft.com/office/drawing/2014/main" id="{8976A614-A17C-4CF9-AB16-8CFDA1CE2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" y="2911"/>
              <a:ext cx="13" cy="2"/>
            </a:xfrm>
            <a:custGeom>
              <a:avLst/>
              <a:gdLst>
                <a:gd name="T0" fmla="*/ 39 w 40"/>
                <a:gd name="T1" fmla="*/ 6 h 8"/>
                <a:gd name="T2" fmla="*/ 1 w 40"/>
                <a:gd name="T3" fmla="*/ 8 h 8"/>
                <a:gd name="T4" fmla="*/ 0 w 40"/>
                <a:gd name="T5" fmla="*/ 2 h 8"/>
                <a:gd name="T6" fmla="*/ 18 w 40"/>
                <a:gd name="T7" fmla="*/ 0 h 8"/>
                <a:gd name="T8" fmla="*/ 31 w 40"/>
                <a:gd name="T9" fmla="*/ 1 h 8"/>
                <a:gd name="T10" fmla="*/ 31 w 40"/>
                <a:gd name="T11" fmla="*/ 2 h 8"/>
                <a:gd name="T12" fmla="*/ 31 w 40"/>
                <a:gd name="T13" fmla="*/ 4 h 8"/>
                <a:gd name="T14" fmla="*/ 32 w 40"/>
                <a:gd name="T15" fmla="*/ 0 h 8"/>
                <a:gd name="T16" fmla="*/ 40 w 40"/>
                <a:gd name="T17" fmla="*/ 0 h 8"/>
                <a:gd name="T18" fmla="*/ 39 w 40"/>
                <a:gd name="T1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8">
                  <a:moveTo>
                    <a:pt x="39" y="6"/>
                  </a:moveTo>
                  <a:lnTo>
                    <a:pt x="1" y="8"/>
                  </a:lnTo>
                  <a:lnTo>
                    <a:pt x="0" y="2"/>
                  </a:lnTo>
                  <a:lnTo>
                    <a:pt x="18" y="0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2" y="0"/>
                  </a:lnTo>
                  <a:lnTo>
                    <a:pt x="40" y="0"/>
                  </a:lnTo>
                  <a:lnTo>
                    <a:pt x="39" y="6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49" name="Freeform 1293">
              <a:extLst>
                <a:ext uri="{FF2B5EF4-FFF2-40B4-BE49-F238E27FC236}">
                  <a16:creationId xmlns:a16="http://schemas.microsoft.com/office/drawing/2014/main" id="{851FD526-6CEE-4068-A4FE-4D7ADA5C1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" y="2911"/>
              <a:ext cx="1" cy="2"/>
            </a:xfrm>
            <a:custGeom>
              <a:avLst/>
              <a:gdLst>
                <a:gd name="T0" fmla="*/ 3 w 3"/>
                <a:gd name="T1" fmla="*/ 7 h 7"/>
                <a:gd name="T2" fmla="*/ 2 w 3"/>
                <a:gd name="T3" fmla="*/ 7 h 7"/>
                <a:gd name="T4" fmla="*/ 0 w 3"/>
                <a:gd name="T5" fmla="*/ 7 h 7"/>
                <a:gd name="T6" fmla="*/ 0 w 3"/>
                <a:gd name="T7" fmla="*/ 0 h 7"/>
                <a:gd name="T8" fmla="*/ 2 w 3"/>
                <a:gd name="T9" fmla="*/ 0 h 7"/>
                <a:gd name="T10" fmla="*/ 3 w 3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7">
                  <a:moveTo>
                    <a:pt x="3" y="7"/>
                  </a:moveTo>
                  <a:lnTo>
                    <a:pt x="2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50" name="Freeform 1294">
              <a:extLst>
                <a:ext uri="{FF2B5EF4-FFF2-40B4-BE49-F238E27FC236}">
                  <a16:creationId xmlns:a16="http://schemas.microsoft.com/office/drawing/2014/main" id="{6E6BC90C-0759-4505-95A4-4C929E357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" y="2911"/>
              <a:ext cx="4" cy="2"/>
            </a:xfrm>
            <a:custGeom>
              <a:avLst/>
              <a:gdLst>
                <a:gd name="T0" fmla="*/ 12 w 12"/>
                <a:gd name="T1" fmla="*/ 5 h 7"/>
                <a:gd name="T2" fmla="*/ 8 w 12"/>
                <a:gd name="T3" fmla="*/ 7 h 7"/>
                <a:gd name="T4" fmla="*/ 0 w 12"/>
                <a:gd name="T5" fmla="*/ 7 h 7"/>
                <a:gd name="T6" fmla="*/ 0 w 12"/>
                <a:gd name="T7" fmla="*/ 1 h 7"/>
                <a:gd name="T8" fmla="*/ 7 w 12"/>
                <a:gd name="T9" fmla="*/ 0 h 7"/>
                <a:gd name="T10" fmla="*/ 12 w 12"/>
                <a:gd name="T11" fmla="*/ 0 h 7"/>
                <a:gd name="T12" fmla="*/ 12 w 12"/>
                <a:gd name="T13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12" y="5"/>
                  </a:moveTo>
                  <a:lnTo>
                    <a:pt x="8" y="7"/>
                  </a:lnTo>
                  <a:lnTo>
                    <a:pt x="0" y="7"/>
                  </a:lnTo>
                  <a:lnTo>
                    <a:pt x="0" y="1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51" name="Freeform 1295">
              <a:extLst>
                <a:ext uri="{FF2B5EF4-FFF2-40B4-BE49-F238E27FC236}">
                  <a16:creationId xmlns:a16="http://schemas.microsoft.com/office/drawing/2014/main" id="{A722A946-1942-4B51-BF3B-ED8DAA7BE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" y="2911"/>
              <a:ext cx="2" cy="2"/>
            </a:xfrm>
            <a:custGeom>
              <a:avLst/>
              <a:gdLst>
                <a:gd name="T0" fmla="*/ 6 w 6"/>
                <a:gd name="T1" fmla="*/ 4 h 7"/>
                <a:gd name="T2" fmla="*/ 6 w 6"/>
                <a:gd name="T3" fmla="*/ 7 h 7"/>
                <a:gd name="T4" fmla="*/ 4 w 6"/>
                <a:gd name="T5" fmla="*/ 7 h 7"/>
                <a:gd name="T6" fmla="*/ 0 w 6"/>
                <a:gd name="T7" fmla="*/ 7 h 7"/>
                <a:gd name="T8" fmla="*/ 0 w 6"/>
                <a:gd name="T9" fmla="*/ 1 h 7"/>
                <a:gd name="T10" fmla="*/ 1 w 6"/>
                <a:gd name="T11" fmla="*/ 0 h 7"/>
                <a:gd name="T12" fmla="*/ 6 w 6"/>
                <a:gd name="T13" fmla="*/ 0 h 7"/>
                <a:gd name="T14" fmla="*/ 6 w 6"/>
                <a:gd name="T1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6" y="4"/>
                  </a:moveTo>
                  <a:lnTo>
                    <a:pt x="6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1"/>
                  </a:lnTo>
                  <a:lnTo>
                    <a:pt x="1" y="0"/>
                  </a:lnTo>
                  <a:lnTo>
                    <a:pt x="6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52" name="Freeform 1296">
              <a:extLst>
                <a:ext uri="{FF2B5EF4-FFF2-40B4-BE49-F238E27FC236}">
                  <a16:creationId xmlns:a16="http://schemas.microsoft.com/office/drawing/2014/main" id="{51C20386-FE70-479D-B4E7-2D5449842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3" y="2911"/>
              <a:ext cx="3" cy="2"/>
            </a:xfrm>
            <a:custGeom>
              <a:avLst/>
              <a:gdLst>
                <a:gd name="T0" fmla="*/ 9 w 9"/>
                <a:gd name="T1" fmla="*/ 7 h 7"/>
                <a:gd name="T2" fmla="*/ 2 w 9"/>
                <a:gd name="T3" fmla="*/ 7 h 7"/>
                <a:gd name="T4" fmla="*/ 0 w 9"/>
                <a:gd name="T5" fmla="*/ 1 h 7"/>
                <a:gd name="T6" fmla="*/ 3 w 9"/>
                <a:gd name="T7" fmla="*/ 0 h 7"/>
                <a:gd name="T8" fmla="*/ 9 w 9"/>
                <a:gd name="T9" fmla="*/ 0 h 7"/>
                <a:gd name="T10" fmla="*/ 9 w 9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9" y="7"/>
                  </a:moveTo>
                  <a:lnTo>
                    <a:pt x="2" y="7"/>
                  </a:lnTo>
                  <a:lnTo>
                    <a:pt x="0" y="1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53" name="Freeform 1297">
              <a:extLst>
                <a:ext uri="{FF2B5EF4-FFF2-40B4-BE49-F238E27FC236}">
                  <a16:creationId xmlns:a16="http://schemas.microsoft.com/office/drawing/2014/main" id="{E6D57ACF-8455-431E-8401-402E647DD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" y="2911"/>
              <a:ext cx="3" cy="2"/>
            </a:xfrm>
            <a:custGeom>
              <a:avLst/>
              <a:gdLst>
                <a:gd name="T0" fmla="*/ 11 w 11"/>
                <a:gd name="T1" fmla="*/ 7 h 7"/>
                <a:gd name="T2" fmla="*/ 0 w 11"/>
                <a:gd name="T3" fmla="*/ 7 h 7"/>
                <a:gd name="T4" fmla="*/ 0 w 11"/>
                <a:gd name="T5" fmla="*/ 1 h 7"/>
                <a:gd name="T6" fmla="*/ 9 w 11"/>
                <a:gd name="T7" fmla="*/ 0 h 7"/>
                <a:gd name="T8" fmla="*/ 11 w 11"/>
                <a:gd name="T9" fmla="*/ 4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lnTo>
                    <a:pt x="0" y="7"/>
                  </a:lnTo>
                  <a:lnTo>
                    <a:pt x="0" y="1"/>
                  </a:lnTo>
                  <a:lnTo>
                    <a:pt x="9" y="0"/>
                  </a:lnTo>
                  <a:lnTo>
                    <a:pt x="11" y="4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54" name="Freeform 1298">
              <a:extLst>
                <a:ext uri="{FF2B5EF4-FFF2-40B4-BE49-F238E27FC236}">
                  <a16:creationId xmlns:a16="http://schemas.microsoft.com/office/drawing/2014/main" id="{5FC9EC60-B3E9-4876-8325-F1E725706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2911"/>
              <a:ext cx="3" cy="2"/>
            </a:xfrm>
            <a:custGeom>
              <a:avLst/>
              <a:gdLst>
                <a:gd name="T0" fmla="*/ 10 w 10"/>
                <a:gd name="T1" fmla="*/ 6 h 6"/>
                <a:gd name="T2" fmla="*/ 3 w 10"/>
                <a:gd name="T3" fmla="*/ 6 h 6"/>
                <a:gd name="T4" fmla="*/ 1 w 10"/>
                <a:gd name="T5" fmla="*/ 6 h 6"/>
                <a:gd name="T6" fmla="*/ 0 w 10"/>
                <a:gd name="T7" fmla="*/ 3 h 6"/>
                <a:gd name="T8" fmla="*/ 1 w 10"/>
                <a:gd name="T9" fmla="*/ 0 h 6"/>
                <a:gd name="T10" fmla="*/ 10 w 10"/>
                <a:gd name="T11" fmla="*/ 0 h 6"/>
                <a:gd name="T12" fmla="*/ 10 w 1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6">
                  <a:moveTo>
                    <a:pt x="10" y="6"/>
                  </a:moveTo>
                  <a:lnTo>
                    <a:pt x="3" y="6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55" name="Freeform 1299">
              <a:extLst>
                <a:ext uri="{FF2B5EF4-FFF2-40B4-BE49-F238E27FC236}">
                  <a16:creationId xmlns:a16="http://schemas.microsoft.com/office/drawing/2014/main" id="{F22FA8DC-E705-40DA-BFAF-CF8A84599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911"/>
              <a:ext cx="3" cy="3"/>
            </a:xfrm>
            <a:custGeom>
              <a:avLst/>
              <a:gdLst>
                <a:gd name="T0" fmla="*/ 9 w 9"/>
                <a:gd name="T1" fmla="*/ 4 h 7"/>
                <a:gd name="T2" fmla="*/ 9 w 9"/>
                <a:gd name="T3" fmla="*/ 6 h 7"/>
                <a:gd name="T4" fmla="*/ 2 w 9"/>
                <a:gd name="T5" fmla="*/ 7 h 7"/>
                <a:gd name="T6" fmla="*/ 1 w 9"/>
                <a:gd name="T7" fmla="*/ 7 h 7"/>
                <a:gd name="T8" fmla="*/ 0 w 9"/>
                <a:gd name="T9" fmla="*/ 2 h 7"/>
                <a:gd name="T10" fmla="*/ 1 w 9"/>
                <a:gd name="T11" fmla="*/ 0 h 7"/>
                <a:gd name="T12" fmla="*/ 8 w 9"/>
                <a:gd name="T13" fmla="*/ 0 h 7"/>
                <a:gd name="T14" fmla="*/ 9 w 9"/>
                <a:gd name="T1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7">
                  <a:moveTo>
                    <a:pt x="9" y="4"/>
                  </a:moveTo>
                  <a:lnTo>
                    <a:pt x="9" y="6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8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56" name="Freeform 1300">
              <a:extLst>
                <a:ext uri="{FF2B5EF4-FFF2-40B4-BE49-F238E27FC236}">
                  <a16:creationId xmlns:a16="http://schemas.microsoft.com/office/drawing/2014/main" id="{D89D5A07-4057-4E8B-B849-7E3C35A02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5" y="2911"/>
              <a:ext cx="2" cy="3"/>
            </a:xfrm>
            <a:custGeom>
              <a:avLst/>
              <a:gdLst>
                <a:gd name="T0" fmla="*/ 6 w 6"/>
                <a:gd name="T1" fmla="*/ 6 h 7"/>
                <a:gd name="T2" fmla="*/ 1 w 6"/>
                <a:gd name="T3" fmla="*/ 7 h 7"/>
                <a:gd name="T4" fmla="*/ 0 w 6"/>
                <a:gd name="T5" fmla="*/ 7 h 7"/>
                <a:gd name="T6" fmla="*/ 0 w 6"/>
                <a:gd name="T7" fmla="*/ 0 h 7"/>
                <a:gd name="T8" fmla="*/ 6 w 6"/>
                <a:gd name="T9" fmla="*/ 0 h 7"/>
                <a:gd name="T10" fmla="*/ 6 w 6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6" y="6"/>
                  </a:moveTo>
                  <a:lnTo>
                    <a:pt x="1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57" name="Rectangle 1301">
              <a:extLst>
                <a:ext uri="{FF2B5EF4-FFF2-40B4-BE49-F238E27FC236}">
                  <a16:creationId xmlns:a16="http://schemas.microsoft.com/office/drawing/2014/main" id="{9E66F54A-A3EB-4A2F-BCEC-F3965C453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6" y="2911"/>
              <a:ext cx="3" cy="3"/>
            </a:xfrm>
            <a:prstGeom prst="rect">
              <a:avLst/>
            </a:prstGeom>
            <a:solidFill>
              <a:srgbClr val="3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58" name="Freeform 1302">
              <a:extLst>
                <a:ext uri="{FF2B5EF4-FFF2-40B4-BE49-F238E27FC236}">
                  <a16:creationId xmlns:a16="http://schemas.microsoft.com/office/drawing/2014/main" id="{C62184CD-CE61-4EF1-B49D-F9DC942E5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3" y="2911"/>
              <a:ext cx="3" cy="3"/>
            </a:xfrm>
            <a:custGeom>
              <a:avLst/>
              <a:gdLst>
                <a:gd name="T0" fmla="*/ 9 w 9"/>
                <a:gd name="T1" fmla="*/ 2 h 7"/>
                <a:gd name="T2" fmla="*/ 9 w 9"/>
                <a:gd name="T3" fmla="*/ 6 h 7"/>
                <a:gd name="T4" fmla="*/ 2 w 9"/>
                <a:gd name="T5" fmla="*/ 7 h 7"/>
                <a:gd name="T6" fmla="*/ 1 w 9"/>
                <a:gd name="T7" fmla="*/ 7 h 7"/>
                <a:gd name="T8" fmla="*/ 0 w 9"/>
                <a:gd name="T9" fmla="*/ 3 h 7"/>
                <a:gd name="T10" fmla="*/ 0 w 9"/>
                <a:gd name="T11" fmla="*/ 2 h 7"/>
                <a:gd name="T12" fmla="*/ 8 w 9"/>
                <a:gd name="T13" fmla="*/ 0 h 7"/>
                <a:gd name="T14" fmla="*/ 8 w 9"/>
                <a:gd name="T15" fmla="*/ 2 h 7"/>
                <a:gd name="T16" fmla="*/ 9 w 9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7">
                  <a:moveTo>
                    <a:pt x="9" y="2"/>
                  </a:moveTo>
                  <a:lnTo>
                    <a:pt x="9" y="6"/>
                  </a:lnTo>
                  <a:lnTo>
                    <a:pt x="2" y="7"/>
                  </a:lnTo>
                  <a:lnTo>
                    <a:pt x="1" y="7"/>
                  </a:lnTo>
                  <a:lnTo>
                    <a:pt x="0" y="3"/>
                  </a:lnTo>
                  <a:lnTo>
                    <a:pt x="0" y="2"/>
                  </a:lnTo>
                  <a:lnTo>
                    <a:pt x="8" y="0"/>
                  </a:lnTo>
                  <a:lnTo>
                    <a:pt x="8" y="2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59" name="Freeform 1303">
              <a:extLst>
                <a:ext uri="{FF2B5EF4-FFF2-40B4-BE49-F238E27FC236}">
                  <a16:creationId xmlns:a16="http://schemas.microsoft.com/office/drawing/2014/main" id="{FE0A733A-A86E-4C59-A944-8CBF56B5A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7" y="2911"/>
              <a:ext cx="3" cy="3"/>
            </a:xfrm>
            <a:custGeom>
              <a:avLst/>
              <a:gdLst>
                <a:gd name="T0" fmla="*/ 8 w 8"/>
                <a:gd name="T1" fmla="*/ 6 h 7"/>
                <a:gd name="T2" fmla="*/ 1 w 8"/>
                <a:gd name="T3" fmla="*/ 7 h 7"/>
                <a:gd name="T4" fmla="*/ 0 w 8"/>
                <a:gd name="T5" fmla="*/ 7 h 7"/>
                <a:gd name="T6" fmla="*/ 0 w 8"/>
                <a:gd name="T7" fmla="*/ 3 h 7"/>
                <a:gd name="T8" fmla="*/ 0 w 8"/>
                <a:gd name="T9" fmla="*/ 0 h 7"/>
                <a:gd name="T10" fmla="*/ 8 w 8"/>
                <a:gd name="T11" fmla="*/ 0 h 7"/>
                <a:gd name="T12" fmla="*/ 8 w 8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8" y="6"/>
                  </a:moveTo>
                  <a:lnTo>
                    <a:pt x="1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60" name="Freeform 1304">
              <a:extLst>
                <a:ext uri="{FF2B5EF4-FFF2-40B4-BE49-F238E27FC236}">
                  <a16:creationId xmlns:a16="http://schemas.microsoft.com/office/drawing/2014/main" id="{3568C9A8-466D-4C98-A73E-704108649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2" y="2912"/>
              <a:ext cx="3" cy="2"/>
            </a:xfrm>
            <a:custGeom>
              <a:avLst/>
              <a:gdLst>
                <a:gd name="T0" fmla="*/ 8 w 8"/>
                <a:gd name="T1" fmla="*/ 5 h 6"/>
                <a:gd name="T2" fmla="*/ 0 w 8"/>
                <a:gd name="T3" fmla="*/ 6 h 6"/>
                <a:gd name="T4" fmla="*/ 0 w 8"/>
                <a:gd name="T5" fmla="*/ 0 h 6"/>
                <a:gd name="T6" fmla="*/ 8 w 8"/>
                <a:gd name="T7" fmla="*/ 0 h 6"/>
                <a:gd name="T8" fmla="*/ 8 w 8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5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61" name="Freeform 1305">
              <a:extLst>
                <a:ext uri="{FF2B5EF4-FFF2-40B4-BE49-F238E27FC236}">
                  <a16:creationId xmlns:a16="http://schemas.microsoft.com/office/drawing/2014/main" id="{A05C1FC4-07F7-40A9-9CA1-1DB578F1B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0" y="2912"/>
              <a:ext cx="3" cy="2"/>
            </a:xfrm>
            <a:custGeom>
              <a:avLst/>
              <a:gdLst>
                <a:gd name="T0" fmla="*/ 9 w 9"/>
                <a:gd name="T1" fmla="*/ 4 h 5"/>
                <a:gd name="T2" fmla="*/ 1 w 9"/>
                <a:gd name="T3" fmla="*/ 5 h 5"/>
                <a:gd name="T4" fmla="*/ 1 w 9"/>
                <a:gd name="T5" fmla="*/ 5 h 5"/>
                <a:gd name="T6" fmla="*/ 0 w 9"/>
                <a:gd name="T7" fmla="*/ 1 h 5"/>
                <a:gd name="T8" fmla="*/ 1 w 9"/>
                <a:gd name="T9" fmla="*/ 0 h 5"/>
                <a:gd name="T10" fmla="*/ 9 w 9"/>
                <a:gd name="T11" fmla="*/ 0 h 5"/>
                <a:gd name="T12" fmla="*/ 9 w 9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1" y="5"/>
                  </a:lnTo>
                  <a:lnTo>
                    <a:pt x="1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9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62" name="Freeform 1306">
              <a:extLst>
                <a:ext uri="{FF2B5EF4-FFF2-40B4-BE49-F238E27FC236}">
                  <a16:creationId xmlns:a16="http://schemas.microsoft.com/office/drawing/2014/main" id="{B1CA0DC1-121C-4123-BF17-B42840D4B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8" y="2912"/>
              <a:ext cx="3" cy="2"/>
            </a:xfrm>
            <a:custGeom>
              <a:avLst/>
              <a:gdLst>
                <a:gd name="T0" fmla="*/ 9 w 9"/>
                <a:gd name="T1" fmla="*/ 6 h 6"/>
                <a:gd name="T2" fmla="*/ 0 w 9"/>
                <a:gd name="T3" fmla="*/ 6 h 6"/>
                <a:gd name="T4" fmla="*/ 1 w 9"/>
                <a:gd name="T5" fmla="*/ 0 h 6"/>
                <a:gd name="T6" fmla="*/ 9 w 9"/>
                <a:gd name="T7" fmla="*/ 0 h 6"/>
                <a:gd name="T8" fmla="*/ 9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9" y="0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63" name="Freeform 1307">
              <a:extLst>
                <a:ext uri="{FF2B5EF4-FFF2-40B4-BE49-F238E27FC236}">
                  <a16:creationId xmlns:a16="http://schemas.microsoft.com/office/drawing/2014/main" id="{388F68AF-87CE-4DAB-952E-079768B72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" y="2912"/>
              <a:ext cx="4" cy="2"/>
            </a:xfrm>
            <a:custGeom>
              <a:avLst/>
              <a:gdLst>
                <a:gd name="T0" fmla="*/ 12 w 12"/>
                <a:gd name="T1" fmla="*/ 5 h 6"/>
                <a:gd name="T2" fmla="*/ 3 w 12"/>
                <a:gd name="T3" fmla="*/ 6 h 6"/>
                <a:gd name="T4" fmla="*/ 0 w 12"/>
                <a:gd name="T5" fmla="*/ 6 h 6"/>
                <a:gd name="T6" fmla="*/ 0 w 12"/>
                <a:gd name="T7" fmla="*/ 0 h 6"/>
                <a:gd name="T8" fmla="*/ 2 w 12"/>
                <a:gd name="T9" fmla="*/ 0 h 6"/>
                <a:gd name="T10" fmla="*/ 12 w 12"/>
                <a:gd name="T11" fmla="*/ 0 h 6"/>
                <a:gd name="T12" fmla="*/ 12 w 12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12" y="5"/>
                  </a:moveTo>
                  <a:lnTo>
                    <a:pt x="3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12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64" name="Freeform 1308">
              <a:extLst>
                <a:ext uri="{FF2B5EF4-FFF2-40B4-BE49-F238E27FC236}">
                  <a16:creationId xmlns:a16="http://schemas.microsoft.com/office/drawing/2014/main" id="{04DF323B-8BBB-4751-A940-6FC62DC57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" y="2912"/>
              <a:ext cx="18" cy="16"/>
            </a:xfrm>
            <a:custGeom>
              <a:avLst/>
              <a:gdLst>
                <a:gd name="T0" fmla="*/ 26 w 53"/>
                <a:gd name="T1" fmla="*/ 33 h 48"/>
                <a:gd name="T2" fmla="*/ 27 w 53"/>
                <a:gd name="T3" fmla="*/ 36 h 48"/>
                <a:gd name="T4" fmla="*/ 53 w 53"/>
                <a:gd name="T5" fmla="*/ 35 h 48"/>
                <a:gd name="T6" fmla="*/ 52 w 53"/>
                <a:gd name="T7" fmla="*/ 44 h 48"/>
                <a:gd name="T8" fmla="*/ 52 w 53"/>
                <a:gd name="T9" fmla="*/ 45 h 48"/>
                <a:gd name="T10" fmla="*/ 44 w 53"/>
                <a:gd name="T11" fmla="*/ 45 h 48"/>
                <a:gd name="T12" fmla="*/ 42 w 53"/>
                <a:gd name="T13" fmla="*/ 45 h 48"/>
                <a:gd name="T14" fmla="*/ 42 w 53"/>
                <a:gd name="T15" fmla="*/ 44 h 48"/>
                <a:gd name="T16" fmla="*/ 40 w 53"/>
                <a:gd name="T17" fmla="*/ 43 h 48"/>
                <a:gd name="T18" fmla="*/ 39 w 53"/>
                <a:gd name="T19" fmla="*/ 46 h 48"/>
                <a:gd name="T20" fmla="*/ 26 w 53"/>
                <a:gd name="T21" fmla="*/ 46 h 48"/>
                <a:gd name="T22" fmla="*/ 25 w 53"/>
                <a:gd name="T23" fmla="*/ 40 h 48"/>
                <a:gd name="T24" fmla="*/ 23 w 53"/>
                <a:gd name="T25" fmla="*/ 40 h 48"/>
                <a:gd name="T26" fmla="*/ 22 w 53"/>
                <a:gd name="T27" fmla="*/ 44 h 48"/>
                <a:gd name="T28" fmla="*/ 23 w 53"/>
                <a:gd name="T29" fmla="*/ 45 h 48"/>
                <a:gd name="T30" fmla="*/ 23 w 53"/>
                <a:gd name="T31" fmla="*/ 46 h 48"/>
                <a:gd name="T32" fmla="*/ 18 w 53"/>
                <a:gd name="T33" fmla="*/ 48 h 48"/>
                <a:gd name="T34" fmla="*/ 13 w 53"/>
                <a:gd name="T35" fmla="*/ 48 h 48"/>
                <a:gd name="T36" fmla="*/ 12 w 53"/>
                <a:gd name="T37" fmla="*/ 48 h 48"/>
                <a:gd name="T38" fmla="*/ 12 w 53"/>
                <a:gd name="T39" fmla="*/ 36 h 48"/>
                <a:gd name="T40" fmla="*/ 23 w 53"/>
                <a:gd name="T41" fmla="*/ 36 h 48"/>
                <a:gd name="T42" fmla="*/ 23 w 53"/>
                <a:gd name="T43" fmla="*/ 35 h 48"/>
                <a:gd name="T44" fmla="*/ 23 w 53"/>
                <a:gd name="T45" fmla="*/ 33 h 48"/>
                <a:gd name="T46" fmla="*/ 12 w 53"/>
                <a:gd name="T47" fmla="*/ 33 h 48"/>
                <a:gd name="T48" fmla="*/ 12 w 53"/>
                <a:gd name="T49" fmla="*/ 26 h 48"/>
                <a:gd name="T50" fmla="*/ 12 w 53"/>
                <a:gd name="T51" fmla="*/ 24 h 48"/>
                <a:gd name="T52" fmla="*/ 19 w 53"/>
                <a:gd name="T53" fmla="*/ 23 h 48"/>
                <a:gd name="T54" fmla="*/ 21 w 53"/>
                <a:gd name="T55" fmla="*/ 23 h 48"/>
                <a:gd name="T56" fmla="*/ 18 w 53"/>
                <a:gd name="T57" fmla="*/ 20 h 48"/>
                <a:gd name="T58" fmla="*/ 12 w 53"/>
                <a:gd name="T59" fmla="*/ 22 h 48"/>
                <a:gd name="T60" fmla="*/ 12 w 53"/>
                <a:gd name="T61" fmla="*/ 11 h 48"/>
                <a:gd name="T62" fmla="*/ 18 w 53"/>
                <a:gd name="T63" fmla="*/ 11 h 48"/>
                <a:gd name="T64" fmla="*/ 18 w 53"/>
                <a:gd name="T65" fmla="*/ 10 h 48"/>
                <a:gd name="T66" fmla="*/ 16 w 53"/>
                <a:gd name="T67" fmla="*/ 9 h 48"/>
                <a:gd name="T68" fmla="*/ 12 w 53"/>
                <a:gd name="T69" fmla="*/ 9 h 48"/>
                <a:gd name="T70" fmla="*/ 12 w 53"/>
                <a:gd name="T71" fmla="*/ 4 h 48"/>
                <a:gd name="T72" fmla="*/ 10 w 53"/>
                <a:gd name="T73" fmla="*/ 4 h 48"/>
                <a:gd name="T74" fmla="*/ 8 w 53"/>
                <a:gd name="T75" fmla="*/ 9 h 48"/>
                <a:gd name="T76" fmla="*/ 0 w 53"/>
                <a:gd name="T77" fmla="*/ 9 h 48"/>
                <a:gd name="T78" fmla="*/ 0 w 53"/>
                <a:gd name="T79" fmla="*/ 1 h 48"/>
                <a:gd name="T80" fmla="*/ 14 w 53"/>
                <a:gd name="T81" fmla="*/ 0 h 48"/>
                <a:gd name="T82" fmla="*/ 26 w 53"/>
                <a:gd name="T83" fmla="*/ 1 h 48"/>
                <a:gd name="T84" fmla="*/ 26 w 53"/>
                <a:gd name="T85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3" h="48">
                  <a:moveTo>
                    <a:pt x="26" y="33"/>
                  </a:moveTo>
                  <a:lnTo>
                    <a:pt x="27" y="36"/>
                  </a:lnTo>
                  <a:lnTo>
                    <a:pt x="53" y="35"/>
                  </a:lnTo>
                  <a:lnTo>
                    <a:pt x="52" y="44"/>
                  </a:lnTo>
                  <a:lnTo>
                    <a:pt x="52" y="45"/>
                  </a:lnTo>
                  <a:lnTo>
                    <a:pt x="44" y="45"/>
                  </a:lnTo>
                  <a:lnTo>
                    <a:pt x="42" y="45"/>
                  </a:lnTo>
                  <a:lnTo>
                    <a:pt x="42" y="44"/>
                  </a:lnTo>
                  <a:lnTo>
                    <a:pt x="40" y="43"/>
                  </a:lnTo>
                  <a:lnTo>
                    <a:pt x="39" y="46"/>
                  </a:lnTo>
                  <a:lnTo>
                    <a:pt x="26" y="46"/>
                  </a:lnTo>
                  <a:lnTo>
                    <a:pt x="25" y="40"/>
                  </a:lnTo>
                  <a:lnTo>
                    <a:pt x="23" y="40"/>
                  </a:lnTo>
                  <a:lnTo>
                    <a:pt x="22" y="44"/>
                  </a:lnTo>
                  <a:lnTo>
                    <a:pt x="23" y="45"/>
                  </a:lnTo>
                  <a:lnTo>
                    <a:pt x="23" y="46"/>
                  </a:lnTo>
                  <a:lnTo>
                    <a:pt x="18" y="48"/>
                  </a:lnTo>
                  <a:lnTo>
                    <a:pt x="13" y="48"/>
                  </a:lnTo>
                  <a:lnTo>
                    <a:pt x="12" y="48"/>
                  </a:lnTo>
                  <a:lnTo>
                    <a:pt x="12" y="36"/>
                  </a:lnTo>
                  <a:lnTo>
                    <a:pt x="23" y="36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12" y="33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18" y="20"/>
                  </a:lnTo>
                  <a:lnTo>
                    <a:pt x="12" y="22"/>
                  </a:lnTo>
                  <a:lnTo>
                    <a:pt x="12" y="11"/>
                  </a:lnTo>
                  <a:lnTo>
                    <a:pt x="18" y="11"/>
                  </a:lnTo>
                  <a:lnTo>
                    <a:pt x="18" y="10"/>
                  </a:lnTo>
                  <a:lnTo>
                    <a:pt x="16" y="9"/>
                  </a:lnTo>
                  <a:lnTo>
                    <a:pt x="12" y="9"/>
                  </a:lnTo>
                  <a:lnTo>
                    <a:pt x="12" y="4"/>
                  </a:lnTo>
                  <a:lnTo>
                    <a:pt x="10" y="4"/>
                  </a:lnTo>
                  <a:lnTo>
                    <a:pt x="8" y="9"/>
                  </a:lnTo>
                  <a:lnTo>
                    <a:pt x="0" y="9"/>
                  </a:lnTo>
                  <a:lnTo>
                    <a:pt x="0" y="1"/>
                  </a:lnTo>
                  <a:lnTo>
                    <a:pt x="14" y="0"/>
                  </a:lnTo>
                  <a:lnTo>
                    <a:pt x="26" y="1"/>
                  </a:lnTo>
                  <a:lnTo>
                    <a:pt x="26" y="33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65" name="Freeform 1309">
              <a:extLst>
                <a:ext uri="{FF2B5EF4-FFF2-40B4-BE49-F238E27FC236}">
                  <a16:creationId xmlns:a16="http://schemas.microsoft.com/office/drawing/2014/main" id="{218BA2A9-08DC-4B62-A2E5-4F49A5300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1" y="2912"/>
              <a:ext cx="11" cy="5"/>
            </a:xfrm>
            <a:custGeom>
              <a:avLst/>
              <a:gdLst>
                <a:gd name="T0" fmla="*/ 34 w 34"/>
                <a:gd name="T1" fmla="*/ 13 h 15"/>
                <a:gd name="T2" fmla="*/ 31 w 34"/>
                <a:gd name="T3" fmla="*/ 14 h 15"/>
                <a:gd name="T4" fmla="*/ 0 w 34"/>
                <a:gd name="T5" fmla="*/ 15 h 15"/>
                <a:gd name="T6" fmla="*/ 0 w 34"/>
                <a:gd name="T7" fmla="*/ 1 h 15"/>
                <a:gd name="T8" fmla="*/ 18 w 34"/>
                <a:gd name="T9" fmla="*/ 0 h 15"/>
                <a:gd name="T10" fmla="*/ 25 w 34"/>
                <a:gd name="T11" fmla="*/ 0 h 15"/>
                <a:gd name="T12" fmla="*/ 34 w 34"/>
                <a:gd name="T13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5">
                  <a:moveTo>
                    <a:pt x="34" y="13"/>
                  </a:moveTo>
                  <a:lnTo>
                    <a:pt x="31" y="14"/>
                  </a:lnTo>
                  <a:lnTo>
                    <a:pt x="0" y="15"/>
                  </a:lnTo>
                  <a:lnTo>
                    <a:pt x="0" y="1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34" y="13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66" name="Freeform 1310">
              <a:extLst>
                <a:ext uri="{FF2B5EF4-FFF2-40B4-BE49-F238E27FC236}">
                  <a16:creationId xmlns:a16="http://schemas.microsoft.com/office/drawing/2014/main" id="{244D47D6-960B-4D3F-8880-D34A45E41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" y="2912"/>
              <a:ext cx="4" cy="2"/>
            </a:xfrm>
            <a:custGeom>
              <a:avLst/>
              <a:gdLst>
                <a:gd name="T0" fmla="*/ 12 w 12"/>
                <a:gd name="T1" fmla="*/ 6 h 6"/>
                <a:gd name="T2" fmla="*/ 0 w 12"/>
                <a:gd name="T3" fmla="*/ 6 h 6"/>
                <a:gd name="T4" fmla="*/ 1 w 12"/>
                <a:gd name="T5" fmla="*/ 0 h 6"/>
                <a:gd name="T6" fmla="*/ 12 w 12"/>
                <a:gd name="T7" fmla="*/ 0 h 6"/>
                <a:gd name="T8" fmla="*/ 12 w 1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6">
                  <a:moveTo>
                    <a:pt x="12" y="6"/>
                  </a:moveTo>
                  <a:lnTo>
                    <a:pt x="0" y="6"/>
                  </a:lnTo>
                  <a:lnTo>
                    <a:pt x="1" y="0"/>
                  </a:lnTo>
                  <a:lnTo>
                    <a:pt x="12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67" name="Freeform 1311">
              <a:extLst>
                <a:ext uri="{FF2B5EF4-FFF2-40B4-BE49-F238E27FC236}">
                  <a16:creationId xmlns:a16="http://schemas.microsoft.com/office/drawing/2014/main" id="{512E54E0-894C-44B0-8666-93ED509E2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" y="2912"/>
              <a:ext cx="3" cy="2"/>
            </a:xfrm>
            <a:custGeom>
              <a:avLst/>
              <a:gdLst>
                <a:gd name="T0" fmla="*/ 10 w 10"/>
                <a:gd name="T1" fmla="*/ 5 h 6"/>
                <a:gd name="T2" fmla="*/ 0 w 10"/>
                <a:gd name="T3" fmla="*/ 6 h 6"/>
                <a:gd name="T4" fmla="*/ 0 w 10"/>
                <a:gd name="T5" fmla="*/ 0 h 6"/>
                <a:gd name="T6" fmla="*/ 7 w 10"/>
                <a:gd name="T7" fmla="*/ 0 h 6"/>
                <a:gd name="T8" fmla="*/ 10 w 10"/>
                <a:gd name="T9" fmla="*/ 0 h 6"/>
                <a:gd name="T10" fmla="*/ 10 w 10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10" y="5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68" name="Rectangle 1312">
              <a:extLst>
                <a:ext uri="{FF2B5EF4-FFF2-40B4-BE49-F238E27FC236}">
                  <a16:creationId xmlns:a16="http://schemas.microsoft.com/office/drawing/2014/main" id="{E1006AAC-D808-486C-8858-64DCD31096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1" y="2912"/>
              <a:ext cx="2" cy="2"/>
            </a:xfrm>
            <a:prstGeom prst="rect">
              <a:avLst/>
            </a:prstGeom>
            <a:solidFill>
              <a:srgbClr val="3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69" name="Freeform 1313">
              <a:extLst>
                <a:ext uri="{FF2B5EF4-FFF2-40B4-BE49-F238E27FC236}">
                  <a16:creationId xmlns:a16="http://schemas.microsoft.com/office/drawing/2014/main" id="{C84426C8-F702-4797-8EF8-F9B6BEBC5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5" y="2912"/>
              <a:ext cx="3" cy="2"/>
            </a:xfrm>
            <a:custGeom>
              <a:avLst/>
              <a:gdLst>
                <a:gd name="T0" fmla="*/ 9 w 9"/>
                <a:gd name="T1" fmla="*/ 6 h 6"/>
                <a:gd name="T2" fmla="*/ 0 w 9"/>
                <a:gd name="T3" fmla="*/ 6 h 6"/>
                <a:gd name="T4" fmla="*/ 0 w 9"/>
                <a:gd name="T5" fmla="*/ 1 h 6"/>
                <a:gd name="T6" fmla="*/ 5 w 9"/>
                <a:gd name="T7" fmla="*/ 0 h 6"/>
                <a:gd name="T8" fmla="*/ 9 w 9"/>
                <a:gd name="T9" fmla="*/ 1 h 6"/>
                <a:gd name="T10" fmla="*/ 9 w 9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0" y="6"/>
                  </a:lnTo>
                  <a:lnTo>
                    <a:pt x="0" y="1"/>
                  </a:lnTo>
                  <a:lnTo>
                    <a:pt x="5" y="0"/>
                  </a:lnTo>
                  <a:lnTo>
                    <a:pt x="9" y="1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70" name="Freeform 1314">
              <a:extLst>
                <a:ext uri="{FF2B5EF4-FFF2-40B4-BE49-F238E27FC236}">
                  <a16:creationId xmlns:a16="http://schemas.microsoft.com/office/drawing/2014/main" id="{7ADA0914-C01A-4672-9E27-B42A00790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7" y="2913"/>
              <a:ext cx="3" cy="2"/>
            </a:xfrm>
            <a:custGeom>
              <a:avLst/>
              <a:gdLst>
                <a:gd name="T0" fmla="*/ 10 w 10"/>
                <a:gd name="T1" fmla="*/ 3 h 7"/>
                <a:gd name="T2" fmla="*/ 10 w 10"/>
                <a:gd name="T3" fmla="*/ 7 h 7"/>
                <a:gd name="T4" fmla="*/ 1 w 10"/>
                <a:gd name="T5" fmla="*/ 5 h 7"/>
                <a:gd name="T6" fmla="*/ 0 w 10"/>
                <a:gd name="T7" fmla="*/ 5 h 7"/>
                <a:gd name="T8" fmla="*/ 0 w 10"/>
                <a:gd name="T9" fmla="*/ 0 h 7"/>
                <a:gd name="T10" fmla="*/ 9 w 10"/>
                <a:gd name="T11" fmla="*/ 0 h 7"/>
                <a:gd name="T12" fmla="*/ 10 w 10"/>
                <a:gd name="T1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10" y="3"/>
                  </a:moveTo>
                  <a:lnTo>
                    <a:pt x="10" y="7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9" y="0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00C2C2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71" name="Freeform 1315">
              <a:extLst>
                <a:ext uri="{FF2B5EF4-FFF2-40B4-BE49-F238E27FC236}">
                  <a16:creationId xmlns:a16="http://schemas.microsoft.com/office/drawing/2014/main" id="{E00F19BB-D179-4EC7-A4A4-BDB0DA405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0" y="2913"/>
              <a:ext cx="4" cy="1"/>
            </a:xfrm>
            <a:custGeom>
              <a:avLst/>
              <a:gdLst>
                <a:gd name="T0" fmla="*/ 11 w 11"/>
                <a:gd name="T1" fmla="*/ 3 h 5"/>
                <a:gd name="T2" fmla="*/ 10 w 11"/>
                <a:gd name="T3" fmla="*/ 5 h 5"/>
                <a:gd name="T4" fmla="*/ 0 w 11"/>
                <a:gd name="T5" fmla="*/ 5 h 5"/>
                <a:gd name="T6" fmla="*/ 0 w 11"/>
                <a:gd name="T7" fmla="*/ 0 h 5"/>
                <a:gd name="T8" fmla="*/ 8 w 11"/>
                <a:gd name="T9" fmla="*/ 0 h 5"/>
                <a:gd name="T10" fmla="*/ 10 w 11"/>
                <a:gd name="T11" fmla="*/ 0 h 5"/>
                <a:gd name="T12" fmla="*/ 11 w 11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10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72" name="Freeform 1316">
              <a:extLst>
                <a:ext uri="{FF2B5EF4-FFF2-40B4-BE49-F238E27FC236}">
                  <a16:creationId xmlns:a16="http://schemas.microsoft.com/office/drawing/2014/main" id="{5F843364-1350-47EA-B230-E1069DEEA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5" y="2913"/>
              <a:ext cx="4" cy="2"/>
            </a:xfrm>
            <a:custGeom>
              <a:avLst/>
              <a:gdLst>
                <a:gd name="T0" fmla="*/ 12 w 12"/>
                <a:gd name="T1" fmla="*/ 5 h 7"/>
                <a:gd name="T2" fmla="*/ 0 w 12"/>
                <a:gd name="T3" fmla="*/ 7 h 7"/>
                <a:gd name="T4" fmla="*/ 0 w 12"/>
                <a:gd name="T5" fmla="*/ 2 h 7"/>
                <a:gd name="T6" fmla="*/ 10 w 12"/>
                <a:gd name="T7" fmla="*/ 0 h 7"/>
                <a:gd name="T8" fmla="*/ 12 w 12"/>
                <a:gd name="T9" fmla="*/ 2 h 7"/>
                <a:gd name="T10" fmla="*/ 12 w 12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7">
                  <a:moveTo>
                    <a:pt x="12" y="5"/>
                  </a:moveTo>
                  <a:lnTo>
                    <a:pt x="0" y="7"/>
                  </a:lnTo>
                  <a:lnTo>
                    <a:pt x="0" y="2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73" name="Freeform 1317">
              <a:extLst>
                <a:ext uri="{FF2B5EF4-FFF2-40B4-BE49-F238E27FC236}">
                  <a16:creationId xmlns:a16="http://schemas.microsoft.com/office/drawing/2014/main" id="{F5F2DCD5-1C97-45D4-AD77-672763BFF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" y="2913"/>
              <a:ext cx="2" cy="6"/>
            </a:xfrm>
            <a:custGeom>
              <a:avLst/>
              <a:gdLst>
                <a:gd name="T0" fmla="*/ 7 w 7"/>
                <a:gd name="T1" fmla="*/ 16 h 16"/>
                <a:gd name="T2" fmla="*/ 2 w 7"/>
                <a:gd name="T3" fmla="*/ 16 h 16"/>
                <a:gd name="T4" fmla="*/ 0 w 7"/>
                <a:gd name="T5" fmla="*/ 16 h 16"/>
                <a:gd name="T6" fmla="*/ 0 w 7"/>
                <a:gd name="T7" fmla="*/ 9 h 16"/>
                <a:gd name="T8" fmla="*/ 4 w 7"/>
                <a:gd name="T9" fmla="*/ 7 h 16"/>
                <a:gd name="T10" fmla="*/ 4 w 7"/>
                <a:gd name="T11" fmla="*/ 6 h 16"/>
                <a:gd name="T12" fmla="*/ 2 w 7"/>
                <a:gd name="T13" fmla="*/ 6 h 16"/>
                <a:gd name="T14" fmla="*/ 0 w 7"/>
                <a:gd name="T15" fmla="*/ 6 h 16"/>
                <a:gd name="T16" fmla="*/ 0 w 7"/>
                <a:gd name="T17" fmla="*/ 0 h 16"/>
                <a:gd name="T18" fmla="*/ 2 w 7"/>
                <a:gd name="T19" fmla="*/ 0 h 16"/>
                <a:gd name="T20" fmla="*/ 7 w 7"/>
                <a:gd name="T21" fmla="*/ 0 h 16"/>
                <a:gd name="T22" fmla="*/ 7 w 7"/>
                <a:gd name="T2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16">
                  <a:moveTo>
                    <a:pt x="7" y="16"/>
                  </a:moveTo>
                  <a:lnTo>
                    <a:pt x="2" y="16"/>
                  </a:lnTo>
                  <a:lnTo>
                    <a:pt x="0" y="16"/>
                  </a:lnTo>
                  <a:lnTo>
                    <a:pt x="0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7" y="0"/>
                  </a:lnTo>
                  <a:lnTo>
                    <a:pt x="7" y="16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74" name="Freeform 1318">
              <a:extLst>
                <a:ext uri="{FF2B5EF4-FFF2-40B4-BE49-F238E27FC236}">
                  <a16:creationId xmlns:a16="http://schemas.microsoft.com/office/drawing/2014/main" id="{4F206A83-3EF7-48DF-A994-637DD04F6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" y="2913"/>
              <a:ext cx="2" cy="2"/>
            </a:xfrm>
            <a:custGeom>
              <a:avLst/>
              <a:gdLst>
                <a:gd name="T0" fmla="*/ 8 w 8"/>
                <a:gd name="T1" fmla="*/ 3 h 5"/>
                <a:gd name="T2" fmla="*/ 8 w 8"/>
                <a:gd name="T3" fmla="*/ 5 h 5"/>
                <a:gd name="T4" fmla="*/ 0 w 8"/>
                <a:gd name="T5" fmla="*/ 5 h 5"/>
                <a:gd name="T6" fmla="*/ 0 w 8"/>
                <a:gd name="T7" fmla="*/ 0 h 5"/>
                <a:gd name="T8" fmla="*/ 6 w 8"/>
                <a:gd name="T9" fmla="*/ 0 h 5"/>
                <a:gd name="T10" fmla="*/ 8 w 8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5">
                  <a:moveTo>
                    <a:pt x="8" y="3"/>
                  </a:moveTo>
                  <a:lnTo>
                    <a:pt x="8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6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75" name="Rectangle 1319">
              <a:extLst>
                <a:ext uri="{FF2B5EF4-FFF2-40B4-BE49-F238E27FC236}">
                  <a16:creationId xmlns:a16="http://schemas.microsoft.com/office/drawing/2014/main" id="{B5A9D9F0-5CE9-42D3-9DE4-5DB59A5EB5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9" y="2914"/>
              <a:ext cx="4" cy="2"/>
            </a:xfrm>
            <a:prstGeom prst="rect">
              <a:avLst/>
            </a:prstGeom>
            <a:solidFill>
              <a:srgbClr val="3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76" name="Freeform 1320">
              <a:extLst>
                <a:ext uri="{FF2B5EF4-FFF2-40B4-BE49-F238E27FC236}">
                  <a16:creationId xmlns:a16="http://schemas.microsoft.com/office/drawing/2014/main" id="{67057F1A-D14B-40C9-B40E-C7C5AF074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" y="2914"/>
              <a:ext cx="3" cy="1"/>
            </a:xfrm>
            <a:custGeom>
              <a:avLst/>
              <a:gdLst>
                <a:gd name="T0" fmla="*/ 9 w 9"/>
                <a:gd name="T1" fmla="*/ 4 h 5"/>
                <a:gd name="T2" fmla="*/ 0 w 9"/>
                <a:gd name="T3" fmla="*/ 5 h 5"/>
                <a:gd name="T4" fmla="*/ 0 w 9"/>
                <a:gd name="T5" fmla="*/ 1 h 5"/>
                <a:gd name="T6" fmla="*/ 2 w 9"/>
                <a:gd name="T7" fmla="*/ 0 h 5"/>
                <a:gd name="T8" fmla="*/ 9 w 9"/>
                <a:gd name="T9" fmla="*/ 0 h 5"/>
                <a:gd name="T10" fmla="*/ 9 w 9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9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77" name="Freeform 1321">
              <a:extLst>
                <a:ext uri="{FF2B5EF4-FFF2-40B4-BE49-F238E27FC236}">
                  <a16:creationId xmlns:a16="http://schemas.microsoft.com/office/drawing/2014/main" id="{55E4BFB6-ACC9-4064-9C60-C0A9491F8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" y="2914"/>
              <a:ext cx="2" cy="2"/>
            </a:xfrm>
            <a:custGeom>
              <a:avLst/>
              <a:gdLst>
                <a:gd name="T0" fmla="*/ 8 w 8"/>
                <a:gd name="T1" fmla="*/ 6 h 6"/>
                <a:gd name="T2" fmla="*/ 3 w 8"/>
                <a:gd name="T3" fmla="*/ 6 h 6"/>
                <a:gd name="T4" fmla="*/ 2 w 8"/>
                <a:gd name="T5" fmla="*/ 6 h 6"/>
                <a:gd name="T6" fmla="*/ 0 w 8"/>
                <a:gd name="T7" fmla="*/ 2 h 6"/>
                <a:gd name="T8" fmla="*/ 3 w 8"/>
                <a:gd name="T9" fmla="*/ 0 h 6"/>
                <a:gd name="T10" fmla="*/ 8 w 8"/>
                <a:gd name="T11" fmla="*/ 0 h 6"/>
                <a:gd name="T12" fmla="*/ 8 w 8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3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3" y="0"/>
                  </a:lnTo>
                  <a:lnTo>
                    <a:pt x="8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78" name="Freeform 1322">
              <a:extLst>
                <a:ext uri="{FF2B5EF4-FFF2-40B4-BE49-F238E27FC236}">
                  <a16:creationId xmlns:a16="http://schemas.microsoft.com/office/drawing/2014/main" id="{87C30ED8-0F90-489A-AEEF-3FA861F23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" y="2914"/>
              <a:ext cx="26" cy="3"/>
            </a:xfrm>
            <a:custGeom>
              <a:avLst/>
              <a:gdLst>
                <a:gd name="T0" fmla="*/ 77 w 77"/>
                <a:gd name="T1" fmla="*/ 5 h 9"/>
                <a:gd name="T2" fmla="*/ 2 w 77"/>
                <a:gd name="T3" fmla="*/ 9 h 9"/>
                <a:gd name="T4" fmla="*/ 0 w 77"/>
                <a:gd name="T5" fmla="*/ 6 h 9"/>
                <a:gd name="T6" fmla="*/ 0 w 77"/>
                <a:gd name="T7" fmla="*/ 4 h 9"/>
                <a:gd name="T8" fmla="*/ 11 w 77"/>
                <a:gd name="T9" fmla="*/ 4 h 9"/>
                <a:gd name="T10" fmla="*/ 12 w 77"/>
                <a:gd name="T11" fmla="*/ 4 h 9"/>
                <a:gd name="T12" fmla="*/ 13 w 77"/>
                <a:gd name="T13" fmla="*/ 5 h 9"/>
                <a:gd name="T14" fmla="*/ 16 w 77"/>
                <a:gd name="T15" fmla="*/ 4 h 9"/>
                <a:gd name="T16" fmla="*/ 25 w 77"/>
                <a:gd name="T17" fmla="*/ 4 h 9"/>
                <a:gd name="T18" fmla="*/ 25 w 77"/>
                <a:gd name="T19" fmla="*/ 4 h 9"/>
                <a:gd name="T20" fmla="*/ 26 w 77"/>
                <a:gd name="T21" fmla="*/ 5 h 9"/>
                <a:gd name="T22" fmla="*/ 28 w 77"/>
                <a:gd name="T23" fmla="*/ 2 h 9"/>
                <a:gd name="T24" fmla="*/ 34 w 77"/>
                <a:gd name="T25" fmla="*/ 2 h 9"/>
                <a:gd name="T26" fmla="*/ 36 w 77"/>
                <a:gd name="T27" fmla="*/ 6 h 9"/>
                <a:gd name="T28" fmla="*/ 37 w 77"/>
                <a:gd name="T29" fmla="*/ 6 h 9"/>
                <a:gd name="T30" fmla="*/ 37 w 77"/>
                <a:gd name="T31" fmla="*/ 6 h 9"/>
                <a:gd name="T32" fmla="*/ 38 w 77"/>
                <a:gd name="T33" fmla="*/ 2 h 9"/>
                <a:gd name="T34" fmla="*/ 49 w 77"/>
                <a:gd name="T35" fmla="*/ 2 h 9"/>
                <a:gd name="T36" fmla="*/ 49 w 77"/>
                <a:gd name="T37" fmla="*/ 2 h 9"/>
                <a:gd name="T38" fmla="*/ 50 w 77"/>
                <a:gd name="T39" fmla="*/ 4 h 9"/>
                <a:gd name="T40" fmla="*/ 51 w 77"/>
                <a:gd name="T41" fmla="*/ 2 h 9"/>
                <a:gd name="T42" fmla="*/ 60 w 77"/>
                <a:gd name="T43" fmla="*/ 1 h 9"/>
                <a:gd name="T44" fmla="*/ 64 w 77"/>
                <a:gd name="T45" fmla="*/ 2 h 9"/>
                <a:gd name="T46" fmla="*/ 64 w 77"/>
                <a:gd name="T47" fmla="*/ 2 h 9"/>
                <a:gd name="T48" fmla="*/ 71 w 77"/>
                <a:gd name="T49" fmla="*/ 0 h 9"/>
                <a:gd name="T50" fmla="*/ 76 w 77"/>
                <a:gd name="T51" fmla="*/ 0 h 9"/>
                <a:gd name="T52" fmla="*/ 77 w 77"/>
                <a:gd name="T5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9">
                  <a:moveTo>
                    <a:pt x="77" y="5"/>
                  </a:moveTo>
                  <a:lnTo>
                    <a:pt x="2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3" y="5"/>
                  </a:lnTo>
                  <a:lnTo>
                    <a:pt x="16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28" y="2"/>
                  </a:lnTo>
                  <a:lnTo>
                    <a:pt x="34" y="2"/>
                  </a:lnTo>
                  <a:lnTo>
                    <a:pt x="36" y="6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8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50" y="4"/>
                  </a:lnTo>
                  <a:lnTo>
                    <a:pt x="51" y="2"/>
                  </a:lnTo>
                  <a:lnTo>
                    <a:pt x="60" y="1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71" y="0"/>
                  </a:lnTo>
                  <a:lnTo>
                    <a:pt x="76" y="0"/>
                  </a:lnTo>
                  <a:lnTo>
                    <a:pt x="77" y="5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79" name="Freeform 1323">
              <a:extLst>
                <a:ext uri="{FF2B5EF4-FFF2-40B4-BE49-F238E27FC236}">
                  <a16:creationId xmlns:a16="http://schemas.microsoft.com/office/drawing/2014/main" id="{D2B75242-787F-4C2D-8CAB-66CD16951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914"/>
              <a:ext cx="3" cy="2"/>
            </a:xfrm>
            <a:custGeom>
              <a:avLst/>
              <a:gdLst>
                <a:gd name="T0" fmla="*/ 9 w 9"/>
                <a:gd name="T1" fmla="*/ 4 h 7"/>
                <a:gd name="T2" fmla="*/ 9 w 9"/>
                <a:gd name="T3" fmla="*/ 5 h 7"/>
                <a:gd name="T4" fmla="*/ 3 w 9"/>
                <a:gd name="T5" fmla="*/ 7 h 7"/>
                <a:gd name="T6" fmla="*/ 0 w 9"/>
                <a:gd name="T7" fmla="*/ 7 h 7"/>
                <a:gd name="T8" fmla="*/ 0 w 9"/>
                <a:gd name="T9" fmla="*/ 4 h 7"/>
                <a:gd name="T10" fmla="*/ 0 w 9"/>
                <a:gd name="T11" fmla="*/ 0 h 7"/>
                <a:gd name="T12" fmla="*/ 9 w 9"/>
                <a:gd name="T13" fmla="*/ 0 h 7"/>
                <a:gd name="T14" fmla="*/ 9 w 9"/>
                <a:gd name="T1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7">
                  <a:moveTo>
                    <a:pt x="9" y="4"/>
                  </a:moveTo>
                  <a:lnTo>
                    <a:pt x="9" y="5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80" name="Freeform 1324">
              <a:extLst>
                <a:ext uri="{FF2B5EF4-FFF2-40B4-BE49-F238E27FC236}">
                  <a16:creationId xmlns:a16="http://schemas.microsoft.com/office/drawing/2014/main" id="{D21DAB75-54EF-4A99-92AC-8212E64F8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" y="2914"/>
              <a:ext cx="3" cy="3"/>
            </a:xfrm>
            <a:custGeom>
              <a:avLst/>
              <a:gdLst>
                <a:gd name="T0" fmla="*/ 8 w 8"/>
                <a:gd name="T1" fmla="*/ 7 h 8"/>
                <a:gd name="T2" fmla="*/ 1 w 8"/>
                <a:gd name="T3" fmla="*/ 8 h 8"/>
                <a:gd name="T4" fmla="*/ 0 w 8"/>
                <a:gd name="T5" fmla="*/ 5 h 8"/>
                <a:gd name="T6" fmla="*/ 1 w 8"/>
                <a:gd name="T7" fmla="*/ 1 h 8"/>
                <a:gd name="T8" fmla="*/ 5 w 8"/>
                <a:gd name="T9" fmla="*/ 0 h 8"/>
                <a:gd name="T10" fmla="*/ 8 w 8"/>
                <a:gd name="T11" fmla="*/ 0 h 8"/>
                <a:gd name="T12" fmla="*/ 8 w 8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8" y="7"/>
                  </a:moveTo>
                  <a:lnTo>
                    <a:pt x="1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81" name="Freeform 1325">
              <a:extLst>
                <a:ext uri="{FF2B5EF4-FFF2-40B4-BE49-F238E27FC236}">
                  <a16:creationId xmlns:a16="http://schemas.microsoft.com/office/drawing/2014/main" id="{BD01DC1D-2DDC-4D46-981E-49610C3E7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8" y="2914"/>
              <a:ext cx="3" cy="2"/>
            </a:xfrm>
            <a:custGeom>
              <a:avLst/>
              <a:gdLst>
                <a:gd name="T0" fmla="*/ 9 w 9"/>
                <a:gd name="T1" fmla="*/ 4 h 7"/>
                <a:gd name="T2" fmla="*/ 9 w 9"/>
                <a:gd name="T3" fmla="*/ 5 h 7"/>
                <a:gd name="T4" fmla="*/ 3 w 9"/>
                <a:gd name="T5" fmla="*/ 7 h 7"/>
                <a:gd name="T6" fmla="*/ 0 w 9"/>
                <a:gd name="T7" fmla="*/ 7 h 7"/>
                <a:gd name="T8" fmla="*/ 0 w 9"/>
                <a:gd name="T9" fmla="*/ 0 h 7"/>
                <a:gd name="T10" fmla="*/ 8 w 9"/>
                <a:gd name="T11" fmla="*/ 0 h 7"/>
                <a:gd name="T12" fmla="*/ 9 w 9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7">
                  <a:moveTo>
                    <a:pt x="9" y="4"/>
                  </a:moveTo>
                  <a:lnTo>
                    <a:pt x="9" y="5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8" y="0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82" name="Rectangle 1326">
              <a:extLst>
                <a:ext uri="{FF2B5EF4-FFF2-40B4-BE49-F238E27FC236}">
                  <a16:creationId xmlns:a16="http://schemas.microsoft.com/office/drawing/2014/main" id="{4C8691A5-65B4-4382-98AE-DF4D94938B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7" y="2914"/>
              <a:ext cx="1" cy="3"/>
            </a:xfrm>
            <a:prstGeom prst="rect">
              <a:avLst/>
            </a:prstGeom>
            <a:solidFill>
              <a:srgbClr val="3FFFFF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83" name="Freeform 1327">
              <a:extLst>
                <a:ext uri="{FF2B5EF4-FFF2-40B4-BE49-F238E27FC236}">
                  <a16:creationId xmlns:a16="http://schemas.microsoft.com/office/drawing/2014/main" id="{D56FE397-913D-4132-B285-76917DBC1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" y="2914"/>
              <a:ext cx="2" cy="3"/>
            </a:xfrm>
            <a:custGeom>
              <a:avLst/>
              <a:gdLst>
                <a:gd name="T0" fmla="*/ 6 w 6"/>
                <a:gd name="T1" fmla="*/ 4 h 7"/>
                <a:gd name="T2" fmla="*/ 6 w 6"/>
                <a:gd name="T3" fmla="*/ 7 h 7"/>
                <a:gd name="T4" fmla="*/ 0 w 6"/>
                <a:gd name="T5" fmla="*/ 7 h 7"/>
                <a:gd name="T6" fmla="*/ 0 w 6"/>
                <a:gd name="T7" fmla="*/ 2 h 7"/>
                <a:gd name="T8" fmla="*/ 0 w 6"/>
                <a:gd name="T9" fmla="*/ 0 h 7"/>
                <a:gd name="T10" fmla="*/ 2 w 6"/>
                <a:gd name="T11" fmla="*/ 0 h 7"/>
                <a:gd name="T12" fmla="*/ 6 w 6"/>
                <a:gd name="T13" fmla="*/ 0 h 7"/>
                <a:gd name="T14" fmla="*/ 6 w 6"/>
                <a:gd name="T1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6" y="4"/>
                  </a:moveTo>
                  <a:lnTo>
                    <a:pt x="6" y="7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84" name="Freeform 1328">
              <a:extLst>
                <a:ext uri="{FF2B5EF4-FFF2-40B4-BE49-F238E27FC236}">
                  <a16:creationId xmlns:a16="http://schemas.microsoft.com/office/drawing/2014/main" id="{654B0EC1-4C09-450E-9F1E-52A744B0B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3" y="2914"/>
              <a:ext cx="3" cy="3"/>
            </a:xfrm>
            <a:custGeom>
              <a:avLst/>
              <a:gdLst>
                <a:gd name="T0" fmla="*/ 9 w 9"/>
                <a:gd name="T1" fmla="*/ 7 h 7"/>
                <a:gd name="T2" fmla="*/ 2 w 9"/>
                <a:gd name="T3" fmla="*/ 7 h 7"/>
                <a:gd name="T4" fmla="*/ 0 w 9"/>
                <a:gd name="T5" fmla="*/ 0 h 7"/>
                <a:gd name="T6" fmla="*/ 5 w 9"/>
                <a:gd name="T7" fmla="*/ 0 h 7"/>
                <a:gd name="T8" fmla="*/ 9 w 9"/>
                <a:gd name="T9" fmla="*/ 0 h 7"/>
                <a:gd name="T10" fmla="*/ 9 w 9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9" y="7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85" name="Freeform 1329">
              <a:extLst>
                <a:ext uri="{FF2B5EF4-FFF2-40B4-BE49-F238E27FC236}">
                  <a16:creationId xmlns:a16="http://schemas.microsoft.com/office/drawing/2014/main" id="{AC6A1065-489A-4CAF-8F11-169483CB7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2914"/>
              <a:ext cx="3" cy="3"/>
            </a:xfrm>
            <a:custGeom>
              <a:avLst/>
              <a:gdLst>
                <a:gd name="T0" fmla="*/ 9 w 9"/>
                <a:gd name="T1" fmla="*/ 7 h 8"/>
                <a:gd name="T2" fmla="*/ 1 w 9"/>
                <a:gd name="T3" fmla="*/ 8 h 8"/>
                <a:gd name="T4" fmla="*/ 0 w 9"/>
                <a:gd name="T5" fmla="*/ 7 h 8"/>
                <a:gd name="T6" fmla="*/ 0 w 9"/>
                <a:gd name="T7" fmla="*/ 2 h 8"/>
                <a:gd name="T8" fmla="*/ 0 w 9"/>
                <a:gd name="T9" fmla="*/ 0 h 8"/>
                <a:gd name="T10" fmla="*/ 3 w 9"/>
                <a:gd name="T11" fmla="*/ 0 h 8"/>
                <a:gd name="T12" fmla="*/ 9 w 9"/>
                <a:gd name="T13" fmla="*/ 0 h 8"/>
                <a:gd name="T14" fmla="*/ 9 w 9"/>
                <a:gd name="T1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8">
                  <a:moveTo>
                    <a:pt x="9" y="7"/>
                  </a:moveTo>
                  <a:lnTo>
                    <a:pt x="1" y="8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86" name="Freeform 1330">
              <a:extLst>
                <a:ext uri="{FF2B5EF4-FFF2-40B4-BE49-F238E27FC236}">
                  <a16:creationId xmlns:a16="http://schemas.microsoft.com/office/drawing/2014/main" id="{47BB5E9C-FFE8-442E-879B-AD0ECF075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" y="2914"/>
              <a:ext cx="7" cy="3"/>
            </a:xfrm>
            <a:custGeom>
              <a:avLst/>
              <a:gdLst>
                <a:gd name="T0" fmla="*/ 21 w 21"/>
                <a:gd name="T1" fmla="*/ 7 h 8"/>
                <a:gd name="T2" fmla="*/ 0 w 21"/>
                <a:gd name="T3" fmla="*/ 8 h 8"/>
                <a:gd name="T4" fmla="*/ 0 w 21"/>
                <a:gd name="T5" fmla="*/ 2 h 8"/>
                <a:gd name="T6" fmla="*/ 9 w 21"/>
                <a:gd name="T7" fmla="*/ 0 h 8"/>
                <a:gd name="T8" fmla="*/ 9 w 21"/>
                <a:gd name="T9" fmla="*/ 4 h 8"/>
                <a:gd name="T10" fmla="*/ 11 w 21"/>
                <a:gd name="T11" fmla="*/ 4 h 8"/>
                <a:gd name="T12" fmla="*/ 11 w 21"/>
                <a:gd name="T13" fmla="*/ 4 h 8"/>
                <a:gd name="T14" fmla="*/ 13 w 21"/>
                <a:gd name="T15" fmla="*/ 0 h 8"/>
                <a:gd name="T16" fmla="*/ 14 w 21"/>
                <a:gd name="T17" fmla="*/ 0 h 8"/>
                <a:gd name="T18" fmla="*/ 20 w 21"/>
                <a:gd name="T19" fmla="*/ 0 h 8"/>
                <a:gd name="T20" fmla="*/ 21 w 21"/>
                <a:gd name="T2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8">
                  <a:moveTo>
                    <a:pt x="21" y="7"/>
                  </a:moveTo>
                  <a:lnTo>
                    <a:pt x="0" y="8"/>
                  </a:lnTo>
                  <a:lnTo>
                    <a:pt x="0" y="2"/>
                  </a:lnTo>
                  <a:lnTo>
                    <a:pt x="9" y="0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87" name="Freeform 1331">
              <a:extLst>
                <a:ext uri="{FF2B5EF4-FFF2-40B4-BE49-F238E27FC236}">
                  <a16:creationId xmlns:a16="http://schemas.microsoft.com/office/drawing/2014/main" id="{F185EE36-8BED-4204-B27B-E5DCE5E8D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5" y="2914"/>
              <a:ext cx="2" cy="3"/>
            </a:xfrm>
            <a:custGeom>
              <a:avLst/>
              <a:gdLst>
                <a:gd name="T0" fmla="*/ 6 w 6"/>
                <a:gd name="T1" fmla="*/ 7 h 8"/>
                <a:gd name="T2" fmla="*/ 1 w 6"/>
                <a:gd name="T3" fmla="*/ 8 h 8"/>
                <a:gd name="T4" fmla="*/ 0 w 6"/>
                <a:gd name="T5" fmla="*/ 8 h 8"/>
                <a:gd name="T6" fmla="*/ 0 w 6"/>
                <a:gd name="T7" fmla="*/ 0 h 8"/>
                <a:gd name="T8" fmla="*/ 6 w 6"/>
                <a:gd name="T9" fmla="*/ 0 h 8"/>
                <a:gd name="T10" fmla="*/ 6 w 6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8">
                  <a:moveTo>
                    <a:pt x="6" y="7"/>
                  </a:moveTo>
                  <a:lnTo>
                    <a:pt x="1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6" y="0"/>
                  </a:lnTo>
                  <a:lnTo>
                    <a:pt x="6" y="7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88" name="Freeform 1332">
              <a:extLst>
                <a:ext uri="{FF2B5EF4-FFF2-40B4-BE49-F238E27FC236}">
                  <a16:creationId xmlns:a16="http://schemas.microsoft.com/office/drawing/2014/main" id="{02CBE271-6E6F-40D0-8F9F-D3711897D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" y="2915"/>
              <a:ext cx="2" cy="7"/>
            </a:xfrm>
            <a:custGeom>
              <a:avLst/>
              <a:gdLst>
                <a:gd name="T0" fmla="*/ 4 w 4"/>
                <a:gd name="T1" fmla="*/ 21 h 21"/>
                <a:gd name="T2" fmla="*/ 2 w 4"/>
                <a:gd name="T3" fmla="*/ 21 h 21"/>
                <a:gd name="T4" fmla="*/ 0 w 4"/>
                <a:gd name="T5" fmla="*/ 21 h 21"/>
                <a:gd name="T6" fmla="*/ 2 w 4"/>
                <a:gd name="T7" fmla="*/ 0 h 21"/>
                <a:gd name="T8" fmla="*/ 4 w 4"/>
                <a:gd name="T9" fmla="*/ 0 h 21"/>
                <a:gd name="T10" fmla="*/ 4 w 4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1">
                  <a:moveTo>
                    <a:pt x="4" y="21"/>
                  </a:moveTo>
                  <a:lnTo>
                    <a:pt x="2" y="21"/>
                  </a:lnTo>
                  <a:lnTo>
                    <a:pt x="0" y="2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89" name="Freeform 1333">
              <a:extLst>
                <a:ext uri="{FF2B5EF4-FFF2-40B4-BE49-F238E27FC236}">
                  <a16:creationId xmlns:a16="http://schemas.microsoft.com/office/drawing/2014/main" id="{1F9AB87B-DC65-4659-8F07-1B80C3F71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2" y="2915"/>
              <a:ext cx="3" cy="2"/>
            </a:xfrm>
            <a:custGeom>
              <a:avLst/>
              <a:gdLst>
                <a:gd name="T0" fmla="*/ 8 w 8"/>
                <a:gd name="T1" fmla="*/ 6 h 6"/>
                <a:gd name="T2" fmla="*/ 2 w 8"/>
                <a:gd name="T3" fmla="*/ 6 h 6"/>
                <a:gd name="T4" fmla="*/ 0 w 8"/>
                <a:gd name="T5" fmla="*/ 6 h 6"/>
                <a:gd name="T6" fmla="*/ 0 w 8"/>
                <a:gd name="T7" fmla="*/ 0 h 6"/>
                <a:gd name="T8" fmla="*/ 1 w 8"/>
                <a:gd name="T9" fmla="*/ 0 h 6"/>
                <a:gd name="T10" fmla="*/ 8 w 8"/>
                <a:gd name="T11" fmla="*/ 0 h 6"/>
                <a:gd name="T12" fmla="*/ 8 w 8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2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1" y="0"/>
                  </a:lnTo>
                  <a:lnTo>
                    <a:pt x="8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90" name="Rectangle 1334">
              <a:extLst>
                <a:ext uri="{FF2B5EF4-FFF2-40B4-BE49-F238E27FC236}">
                  <a16:creationId xmlns:a16="http://schemas.microsoft.com/office/drawing/2014/main" id="{5D913004-2F7D-4021-AF41-DA23AB31A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7" y="2915"/>
              <a:ext cx="2" cy="2"/>
            </a:xfrm>
            <a:prstGeom prst="rect">
              <a:avLst/>
            </a:prstGeom>
            <a:solidFill>
              <a:srgbClr val="00C2C2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91" name="Freeform 1335">
              <a:extLst>
                <a:ext uri="{FF2B5EF4-FFF2-40B4-BE49-F238E27FC236}">
                  <a16:creationId xmlns:a16="http://schemas.microsoft.com/office/drawing/2014/main" id="{B3EB1DD3-2819-4C57-89CE-54A0F1035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" y="2914"/>
              <a:ext cx="458" cy="33"/>
            </a:xfrm>
            <a:custGeom>
              <a:avLst/>
              <a:gdLst>
                <a:gd name="T0" fmla="*/ 1159 w 1375"/>
                <a:gd name="T1" fmla="*/ 26 h 97"/>
                <a:gd name="T2" fmla="*/ 1158 w 1375"/>
                <a:gd name="T3" fmla="*/ 15 h 97"/>
                <a:gd name="T4" fmla="*/ 1153 w 1375"/>
                <a:gd name="T5" fmla="*/ 16 h 97"/>
                <a:gd name="T6" fmla="*/ 1150 w 1375"/>
                <a:gd name="T7" fmla="*/ 26 h 97"/>
                <a:gd name="T8" fmla="*/ 1131 w 1375"/>
                <a:gd name="T9" fmla="*/ 13 h 97"/>
                <a:gd name="T10" fmla="*/ 1124 w 1375"/>
                <a:gd name="T11" fmla="*/ 12 h 97"/>
                <a:gd name="T12" fmla="*/ 1121 w 1375"/>
                <a:gd name="T13" fmla="*/ 17 h 97"/>
                <a:gd name="T14" fmla="*/ 1116 w 1375"/>
                <a:gd name="T15" fmla="*/ 20 h 97"/>
                <a:gd name="T16" fmla="*/ 1081 w 1375"/>
                <a:gd name="T17" fmla="*/ 32 h 97"/>
                <a:gd name="T18" fmla="*/ 1079 w 1375"/>
                <a:gd name="T19" fmla="*/ 19 h 97"/>
                <a:gd name="T20" fmla="*/ 1072 w 1375"/>
                <a:gd name="T21" fmla="*/ 24 h 97"/>
                <a:gd name="T22" fmla="*/ 1037 w 1375"/>
                <a:gd name="T23" fmla="*/ 34 h 97"/>
                <a:gd name="T24" fmla="*/ 1072 w 1375"/>
                <a:gd name="T25" fmla="*/ 54 h 97"/>
                <a:gd name="T26" fmla="*/ 1030 w 1375"/>
                <a:gd name="T27" fmla="*/ 24 h 97"/>
                <a:gd name="T28" fmla="*/ 1024 w 1375"/>
                <a:gd name="T29" fmla="*/ 23 h 97"/>
                <a:gd name="T30" fmla="*/ 1021 w 1375"/>
                <a:gd name="T31" fmla="*/ 58 h 97"/>
                <a:gd name="T32" fmla="*/ 977 w 1375"/>
                <a:gd name="T33" fmla="*/ 28 h 97"/>
                <a:gd name="T34" fmla="*/ 969 w 1375"/>
                <a:gd name="T35" fmla="*/ 28 h 97"/>
                <a:gd name="T36" fmla="*/ 968 w 1375"/>
                <a:gd name="T37" fmla="*/ 62 h 97"/>
                <a:gd name="T38" fmla="*/ 920 w 1375"/>
                <a:gd name="T39" fmla="*/ 33 h 97"/>
                <a:gd name="T40" fmla="*/ 916 w 1375"/>
                <a:gd name="T41" fmla="*/ 32 h 97"/>
                <a:gd name="T42" fmla="*/ 911 w 1375"/>
                <a:gd name="T43" fmla="*/ 33 h 97"/>
                <a:gd name="T44" fmla="*/ 856 w 1375"/>
                <a:gd name="T45" fmla="*/ 71 h 97"/>
                <a:gd name="T46" fmla="*/ 852 w 1375"/>
                <a:gd name="T47" fmla="*/ 33 h 97"/>
                <a:gd name="T48" fmla="*/ 845 w 1375"/>
                <a:gd name="T49" fmla="*/ 37 h 97"/>
                <a:gd name="T50" fmla="*/ 791 w 1375"/>
                <a:gd name="T51" fmla="*/ 76 h 97"/>
                <a:gd name="T52" fmla="*/ 788 w 1375"/>
                <a:gd name="T53" fmla="*/ 37 h 97"/>
                <a:gd name="T54" fmla="*/ 782 w 1375"/>
                <a:gd name="T55" fmla="*/ 42 h 97"/>
                <a:gd name="T56" fmla="*/ 727 w 1375"/>
                <a:gd name="T57" fmla="*/ 80 h 97"/>
                <a:gd name="T58" fmla="*/ 722 w 1375"/>
                <a:gd name="T59" fmla="*/ 39 h 97"/>
                <a:gd name="T60" fmla="*/ 717 w 1375"/>
                <a:gd name="T61" fmla="*/ 45 h 97"/>
                <a:gd name="T62" fmla="*/ 685 w 1375"/>
                <a:gd name="T63" fmla="*/ 75 h 97"/>
                <a:gd name="T64" fmla="*/ 680 w 1375"/>
                <a:gd name="T65" fmla="*/ 29 h 97"/>
                <a:gd name="T66" fmla="*/ 675 w 1375"/>
                <a:gd name="T67" fmla="*/ 33 h 97"/>
                <a:gd name="T68" fmla="*/ 603 w 1375"/>
                <a:gd name="T69" fmla="*/ 85 h 97"/>
                <a:gd name="T70" fmla="*/ 638 w 1375"/>
                <a:gd name="T71" fmla="*/ 67 h 97"/>
                <a:gd name="T72" fmla="*/ 77 w 1375"/>
                <a:gd name="T73" fmla="*/ 97 h 97"/>
                <a:gd name="T74" fmla="*/ 439 w 1375"/>
                <a:gd name="T75" fmla="*/ 45 h 97"/>
                <a:gd name="T76" fmla="*/ 951 w 1375"/>
                <a:gd name="T77" fmla="*/ 11 h 97"/>
                <a:gd name="T78" fmla="*/ 1263 w 1375"/>
                <a:gd name="T7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75" h="97">
                  <a:moveTo>
                    <a:pt x="1375" y="12"/>
                  </a:moveTo>
                  <a:lnTo>
                    <a:pt x="1159" y="26"/>
                  </a:lnTo>
                  <a:lnTo>
                    <a:pt x="1159" y="16"/>
                  </a:lnTo>
                  <a:lnTo>
                    <a:pt x="1158" y="15"/>
                  </a:lnTo>
                  <a:lnTo>
                    <a:pt x="1155" y="15"/>
                  </a:lnTo>
                  <a:lnTo>
                    <a:pt x="1153" y="16"/>
                  </a:lnTo>
                  <a:lnTo>
                    <a:pt x="1150" y="17"/>
                  </a:lnTo>
                  <a:lnTo>
                    <a:pt x="1150" y="26"/>
                  </a:lnTo>
                  <a:lnTo>
                    <a:pt x="1131" y="28"/>
                  </a:lnTo>
                  <a:lnTo>
                    <a:pt x="1131" y="13"/>
                  </a:lnTo>
                  <a:lnTo>
                    <a:pt x="1128" y="12"/>
                  </a:lnTo>
                  <a:lnTo>
                    <a:pt x="1124" y="12"/>
                  </a:lnTo>
                  <a:lnTo>
                    <a:pt x="1121" y="16"/>
                  </a:lnTo>
                  <a:lnTo>
                    <a:pt x="1121" y="17"/>
                  </a:lnTo>
                  <a:lnTo>
                    <a:pt x="1119" y="17"/>
                  </a:lnTo>
                  <a:lnTo>
                    <a:pt x="1116" y="20"/>
                  </a:lnTo>
                  <a:lnTo>
                    <a:pt x="1115" y="29"/>
                  </a:lnTo>
                  <a:lnTo>
                    <a:pt x="1081" y="32"/>
                  </a:lnTo>
                  <a:lnTo>
                    <a:pt x="1080" y="20"/>
                  </a:lnTo>
                  <a:lnTo>
                    <a:pt x="1079" y="19"/>
                  </a:lnTo>
                  <a:lnTo>
                    <a:pt x="1075" y="20"/>
                  </a:lnTo>
                  <a:lnTo>
                    <a:pt x="1072" y="24"/>
                  </a:lnTo>
                  <a:lnTo>
                    <a:pt x="1072" y="32"/>
                  </a:lnTo>
                  <a:lnTo>
                    <a:pt x="1037" y="34"/>
                  </a:lnTo>
                  <a:lnTo>
                    <a:pt x="1072" y="41"/>
                  </a:lnTo>
                  <a:lnTo>
                    <a:pt x="1072" y="54"/>
                  </a:lnTo>
                  <a:lnTo>
                    <a:pt x="1032" y="58"/>
                  </a:lnTo>
                  <a:lnTo>
                    <a:pt x="1030" y="24"/>
                  </a:lnTo>
                  <a:lnTo>
                    <a:pt x="1026" y="21"/>
                  </a:lnTo>
                  <a:lnTo>
                    <a:pt x="1024" y="23"/>
                  </a:lnTo>
                  <a:lnTo>
                    <a:pt x="1023" y="25"/>
                  </a:lnTo>
                  <a:lnTo>
                    <a:pt x="1021" y="58"/>
                  </a:lnTo>
                  <a:lnTo>
                    <a:pt x="977" y="60"/>
                  </a:lnTo>
                  <a:lnTo>
                    <a:pt x="977" y="28"/>
                  </a:lnTo>
                  <a:lnTo>
                    <a:pt x="973" y="25"/>
                  </a:lnTo>
                  <a:lnTo>
                    <a:pt x="969" y="28"/>
                  </a:lnTo>
                  <a:lnTo>
                    <a:pt x="968" y="29"/>
                  </a:lnTo>
                  <a:lnTo>
                    <a:pt x="968" y="62"/>
                  </a:lnTo>
                  <a:lnTo>
                    <a:pt x="920" y="65"/>
                  </a:lnTo>
                  <a:lnTo>
                    <a:pt x="920" y="33"/>
                  </a:lnTo>
                  <a:lnTo>
                    <a:pt x="918" y="32"/>
                  </a:lnTo>
                  <a:lnTo>
                    <a:pt x="916" y="32"/>
                  </a:lnTo>
                  <a:lnTo>
                    <a:pt x="913" y="32"/>
                  </a:lnTo>
                  <a:lnTo>
                    <a:pt x="911" y="33"/>
                  </a:lnTo>
                  <a:lnTo>
                    <a:pt x="911" y="65"/>
                  </a:lnTo>
                  <a:lnTo>
                    <a:pt x="856" y="71"/>
                  </a:lnTo>
                  <a:lnTo>
                    <a:pt x="855" y="36"/>
                  </a:lnTo>
                  <a:lnTo>
                    <a:pt x="852" y="33"/>
                  </a:lnTo>
                  <a:lnTo>
                    <a:pt x="848" y="33"/>
                  </a:lnTo>
                  <a:lnTo>
                    <a:pt x="845" y="37"/>
                  </a:lnTo>
                  <a:lnTo>
                    <a:pt x="847" y="71"/>
                  </a:lnTo>
                  <a:lnTo>
                    <a:pt x="791" y="76"/>
                  </a:lnTo>
                  <a:lnTo>
                    <a:pt x="791" y="41"/>
                  </a:lnTo>
                  <a:lnTo>
                    <a:pt x="788" y="37"/>
                  </a:lnTo>
                  <a:lnTo>
                    <a:pt x="784" y="37"/>
                  </a:lnTo>
                  <a:lnTo>
                    <a:pt x="782" y="42"/>
                  </a:lnTo>
                  <a:lnTo>
                    <a:pt x="782" y="76"/>
                  </a:lnTo>
                  <a:lnTo>
                    <a:pt x="727" y="80"/>
                  </a:lnTo>
                  <a:lnTo>
                    <a:pt x="726" y="41"/>
                  </a:lnTo>
                  <a:lnTo>
                    <a:pt x="722" y="39"/>
                  </a:lnTo>
                  <a:lnTo>
                    <a:pt x="718" y="41"/>
                  </a:lnTo>
                  <a:lnTo>
                    <a:pt x="717" y="45"/>
                  </a:lnTo>
                  <a:lnTo>
                    <a:pt x="717" y="80"/>
                  </a:lnTo>
                  <a:lnTo>
                    <a:pt x="685" y="75"/>
                  </a:lnTo>
                  <a:lnTo>
                    <a:pt x="684" y="33"/>
                  </a:lnTo>
                  <a:lnTo>
                    <a:pt x="680" y="29"/>
                  </a:lnTo>
                  <a:lnTo>
                    <a:pt x="677" y="29"/>
                  </a:lnTo>
                  <a:lnTo>
                    <a:pt x="675" y="33"/>
                  </a:lnTo>
                  <a:lnTo>
                    <a:pt x="675" y="72"/>
                  </a:lnTo>
                  <a:lnTo>
                    <a:pt x="603" y="85"/>
                  </a:lnTo>
                  <a:lnTo>
                    <a:pt x="577" y="80"/>
                  </a:lnTo>
                  <a:lnTo>
                    <a:pt x="638" y="67"/>
                  </a:lnTo>
                  <a:lnTo>
                    <a:pt x="611" y="63"/>
                  </a:lnTo>
                  <a:lnTo>
                    <a:pt x="77" y="97"/>
                  </a:lnTo>
                  <a:lnTo>
                    <a:pt x="0" y="71"/>
                  </a:lnTo>
                  <a:lnTo>
                    <a:pt x="439" y="45"/>
                  </a:lnTo>
                  <a:lnTo>
                    <a:pt x="439" y="38"/>
                  </a:lnTo>
                  <a:lnTo>
                    <a:pt x="951" y="11"/>
                  </a:lnTo>
                  <a:lnTo>
                    <a:pt x="994" y="15"/>
                  </a:lnTo>
                  <a:lnTo>
                    <a:pt x="1263" y="0"/>
                  </a:lnTo>
                  <a:lnTo>
                    <a:pt x="1375" y="12"/>
                  </a:lnTo>
                  <a:close/>
                </a:path>
              </a:pathLst>
            </a:custGeom>
            <a:solidFill>
              <a:srgbClr val="D9D9D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92" name="Freeform 1336">
              <a:extLst>
                <a:ext uri="{FF2B5EF4-FFF2-40B4-BE49-F238E27FC236}">
                  <a16:creationId xmlns:a16="http://schemas.microsoft.com/office/drawing/2014/main" id="{8EFE5276-983E-4FEC-84ED-3A3F5E5C0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8" y="2915"/>
              <a:ext cx="3" cy="3"/>
            </a:xfrm>
            <a:custGeom>
              <a:avLst/>
              <a:gdLst>
                <a:gd name="T0" fmla="*/ 9 w 9"/>
                <a:gd name="T1" fmla="*/ 5 h 8"/>
                <a:gd name="T2" fmla="*/ 9 w 9"/>
                <a:gd name="T3" fmla="*/ 6 h 8"/>
                <a:gd name="T4" fmla="*/ 1 w 9"/>
                <a:gd name="T5" fmla="*/ 8 h 8"/>
                <a:gd name="T6" fmla="*/ 0 w 9"/>
                <a:gd name="T7" fmla="*/ 2 h 8"/>
                <a:gd name="T8" fmla="*/ 1 w 9"/>
                <a:gd name="T9" fmla="*/ 0 h 8"/>
                <a:gd name="T10" fmla="*/ 9 w 9"/>
                <a:gd name="T11" fmla="*/ 0 h 8"/>
                <a:gd name="T12" fmla="*/ 9 w 9"/>
                <a:gd name="T1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5"/>
                  </a:moveTo>
                  <a:lnTo>
                    <a:pt x="9" y="6"/>
                  </a:lnTo>
                  <a:lnTo>
                    <a:pt x="1" y="8"/>
                  </a:lnTo>
                  <a:lnTo>
                    <a:pt x="0" y="2"/>
                  </a:lnTo>
                  <a:lnTo>
                    <a:pt x="1" y="0"/>
                  </a:lnTo>
                  <a:lnTo>
                    <a:pt x="9" y="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93" name="Freeform 1337">
              <a:extLst>
                <a:ext uri="{FF2B5EF4-FFF2-40B4-BE49-F238E27FC236}">
                  <a16:creationId xmlns:a16="http://schemas.microsoft.com/office/drawing/2014/main" id="{C05EA8AC-81FE-4D47-BFEF-AEEB40860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9" y="2915"/>
              <a:ext cx="4" cy="2"/>
            </a:xfrm>
            <a:custGeom>
              <a:avLst/>
              <a:gdLst>
                <a:gd name="T0" fmla="*/ 12 w 12"/>
                <a:gd name="T1" fmla="*/ 4 h 6"/>
                <a:gd name="T2" fmla="*/ 12 w 12"/>
                <a:gd name="T3" fmla="*/ 6 h 6"/>
                <a:gd name="T4" fmla="*/ 0 w 12"/>
                <a:gd name="T5" fmla="*/ 6 h 6"/>
                <a:gd name="T6" fmla="*/ 0 w 12"/>
                <a:gd name="T7" fmla="*/ 1 h 6"/>
                <a:gd name="T8" fmla="*/ 8 w 12"/>
                <a:gd name="T9" fmla="*/ 0 h 6"/>
                <a:gd name="T10" fmla="*/ 10 w 12"/>
                <a:gd name="T11" fmla="*/ 1 h 6"/>
                <a:gd name="T12" fmla="*/ 12 w 12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12" y="4"/>
                  </a:moveTo>
                  <a:lnTo>
                    <a:pt x="12" y="6"/>
                  </a:lnTo>
                  <a:lnTo>
                    <a:pt x="0" y="6"/>
                  </a:lnTo>
                  <a:lnTo>
                    <a:pt x="0" y="1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94" name="Freeform 1338">
              <a:extLst>
                <a:ext uri="{FF2B5EF4-FFF2-40B4-BE49-F238E27FC236}">
                  <a16:creationId xmlns:a16="http://schemas.microsoft.com/office/drawing/2014/main" id="{D77CE4C9-21B6-4F2C-BE23-F736C8A91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3" y="2915"/>
              <a:ext cx="5" cy="2"/>
            </a:xfrm>
            <a:custGeom>
              <a:avLst/>
              <a:gdLst>
                <a:gd name="T0" fmla="*/ 13 w 13"/>
                <a:gd name="T1" fmla="*/ 4 h 6"/>
                <a:gd name="T2" fmla="*/ 13 w 13"/>
                <a:gd name="T3" fmla="*/ 5 h 6"/>
                <a:gd name="T4" fmla="*/ 1 w 13"/>
                <a:gd name="T5" fmla="*/ 6 h 6"/>
                <a:gd name="T6" fmla="*/ 0 w 13"/>
                <a:gd name="T7" fmla="*/ 2 h 6"/>
                <a:gd name="T8" fmla="*/ 4 w 13"/>
                <a:gd name="T9" fmla="*/ 0 h 6"/>
                <a:gd name="T10" fmla="*/ 12 w 13"/>
                <a:gd name="T11" fmla="*/ 0 h 6"/>
                <a:gd name="T12" fmla="*/ 13 w 13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6">
                  <a:moveTo>
                    <a:pt x="13" y="4"/>
                  </a:moveTo>
                  <a:lnTo>
                    <a:pt x="13" y="5"/>
                  </a:lnTo>
                  <a:lnTo>
                    <a:pt x="1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2" y="0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95" name="Freeform 1339">
              <a:extLst>
                <a:ext uri="{FF2B5EF4-FFF2-40B4-BE49-F238E27FC236}">
                  <a16:creationId xmlns:a16="http://schemas.microsoft.com/office/drawing/2014/main" id="{640490A4-5DE2-4545-9C28-80F6688FF2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5" y="2915"/>
              <a:ext cx="3" cy="3"/>
            </a:xfrm>
            <a:custGeom>
              <a:avLst/>
              <a:gdLst>
                <a:gd name="T0" fmla="*/ 10 w 10"/>
                <a:gd name="T1" fmla="*/ 5 h 7"/>
                <a:gd name="T2" fmla="*/ 1 w 10"/>
                <a:gd name="T3" fmla="*/ 7 h 7"/>
                <a:gd name="T4" fmla="*/ 0 w 10"/>
                <a:gd name="T5" fmla="*/ 3 h 7"/>
                <a:gd name="T6" fmla="*/ 1 w 10"/>
                <a:gd name="T7" fmla="*/ 0 h 7"/>
                <a:gd name="T8" fmla="*/ 10 w 10"/>
                <a:gd name="T9" fmla="*/ 1 h 7"/>
                <a:gd name="T10" fmla="*/ 10 w 10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lnTo>
                    <a:pt x="1" y="7"/>
                  </a:lnTo>
                  <a:lnTo>
                    <a:pt x="0" y="3"/>
                  </a:lnTo>
                  <a:lnTo>
                    <a:pt x="1" y="0"/>
                  </a:lnTo>
                  <a:lnTo>
                    <a:pt x="10" y="1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96" name="Freeform 1340">
              <a:extLst>
                <a:ext uri="{FF2B5EF4-FFF2-40B4-BE49-F238E27FC236}">
                  <a16:creationId xmlns:a16="http://schemas.microsoft.com/office/drawing/2014/main" id="{11597A84-C1E7-44F9-9185-808111907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0" y="2916"/>
              <a:ext cx="4" cy="2"/>
            </a:xfrm>
            <a:custGeom>
              <a:avLst/>
              <a:gdLst>
                <a:gd name="T0" fmla="*/ 11 w 11"/>
                <a:gd name="T1" fmla="*/ 4 h 6"/>
                <a:gd name="T2" fmla="*/ 11 w 11"/>
                <a:gd name="T3" fmla="*/ 6 h 6"/>
                <a:gd name="T4" fmla="*/ 2 w 11"/>
                <a:gd name="T5" fmla="*/ 6 h 6"/>
                <a:gd name="T6" fmla="*/ 1 w 11"/>
                <a:gd name="T7" fmla="*/ 6 h 6"/>
                <a:gd name="T8" fmla="*/ 0 w 11"/>
                <a:gd name="T9" fmla="*/ 3 h 6"/>
                <a:gd name="T10" fmla="*/ 0 w 11"/>
                <a:gd name="T11" fmla="*/ 0 h 6"/>
                <a:gd name="T12" fmla="*/ 4 w 11"/>
                <a:gd name="T13" fmla="*/ 0 h 6"/>
                <a:gd name="T14" fmla="*/ 10 w 11"/>
                <a:gd name="T15" fmla="*/ 0 h 6"/>
                <a:gd name="T16" fmla="*/ 11 w 11"/>
                <a:gd name="T1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6">
                  <a:moveTo>
                    <a:pt x="11" y="4"/>
                  </a:moveTo>
                  <a:lnTo>
                    <a:pt x="11" y="6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1" y="4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97" name="Freeform 1341">
              <a:extLst>
                <a:ext uri="{FF2B5EF4-FFF2-40B4-BE49-F238E27FC236}">
                  <a16:creationId xmlns:a16="http://schemas.microsoft.com/office/drawing/2014/main" id="{6E69197F-10E6-4B64-9EC6-9D5D96893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5" y="2916"/>
              <a:ext cx="4" cy="2"/>
            </a:xfrm>
            <a:custGeom>
              <a:avLst/>
              <a:gdLst>
                <a:gd name="T0" fmla="*/ 12 w 12"/>
                <a:gd name="T1" fmla="*/ 4 h 7"/>
                <a:gd name="T2" fmla="*/ 12 w 12"/>
                <a:gd name="T3" fmla="*/ 6 h 7"/>
                <a:gd name="T4" fmla="*/ 0 w 12"/>
                <a:gd name="T5" fmla="*/ 7 h 7"/>
                <a:gd name="T6" fmla="*/ 0 w 12"/>
                <a:gd name="T7" fmla="*/ 3 h 7"/>
                <a:gd name="T8" fmla="*/ 0 w 12"/>
                <a:gd name="T9" fmla="*/ 2 h 7"/>
                <a:gd name="T10" fmla="*/ 11 w 12"/>
                <a:gd name="T11" fmla="*/ 0 h 7"/>
                <a:gd name="T12" fmla="*/ 12 w 12"/>
                <a:gd name="T13" fmla="*/ 0 h 7"/>
                <a:gd name="T14" fmla="*/ 12 w 12"/>
                <a:gd name="T1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4"/>
                  </a:moveTo>
                  <a:lnTo>
                    <a:pt x="12" y="6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2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4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98" name="Freeform 1342">
              <a:extLst>
                <a:ext uri="{FF2B5EF4-FFF2-40B4-BE49-F238E27FC236}">
                  <a16:creationId xmlns:a16="http://schemas.microsoft.com/office/drawing/2014/main" id="{A1B38E50-9F92-46AB-B0F4-211FF935F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7" y="2916"/>
              <a:ext cx="3" cy="3"/>
            </a:xfrm>
            <a:custGeom>
              <a:avLst/>
              <a:gdLst>
                <a:gd name="T0" fmla="*/ 9 w 9"/>
                <a:gd name="T1" fmla="*/ 9 h 11"/>
                <a:gd name="T2" fmla="*/ 1 w 9"/>
                <a:gd name="T3" fmla="*/ 11 h 11"/>
                <a:gd name="T4" fmla="*/ 0 w 9"/>
                <a:gd name="T5" fmla="*/ 11 h 11"/>
                <a:gd name="T6" fmla="*/ 0 w 9"/>
                <a:gd name="T7" fmla="*/ 0 h 11"/>
                <a:gd name="T8" fmla="*/ 9 w 9"/>
                <a:gd name="T9" fmla="*/ 0 h 11"/>
                <a:gd name="T10" fmla="*/ 9 w 9"/>
                <a:gd name="T11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9" y="9"/>
                  </a:moveTo>
                  <a:lnTo>
                    <a:pt x="1" y="1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9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399" name="Freeform 1343">
              <a:extLst>
                <a:ext uri="{FF2B5EF4-FFF2-40B4-BE49-F238E27FC236}">
                  <a16:creationId xmlns:a16="http://schemas.microsoft.com/office/drawing/2014/main" id="{20951A02-AB2B-408E-A3CA-A2CE10526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" y="2916"/>
              <a:ext cx="2" cy="2"/>
            </a:xfrm>
            <a:custGeom>
              <a:avLst/>
              <a:gdLst>
                <a:gd name="T0" fmla="*/ 8 w 8"/>
                <a:gd name="T1" fmla="*/ 4 h 6"/>
                <a:gd name="T2" fmla="*/ 8 w 8"/>
                <a:gd name="T3" fmla="*/ 5 h 6"/>
                <a:gd name="T4" fmla="*/ 1 w 8"/>
                <a:gd name="T5" fmla="*/ 6 h 6"/>
                <a:gd name="T6" fmla="*/ 0 w 8"/>
                <a:gd name="T7" fmla="*/ 6 h 6"/>
                <a:gd name="T8" fmla="*/ 0 w 8"/>
                <a:gd name="T9" fmla="*/ 2 h 6"/>
                <a:gd name="T10" fmla="*/ 0 w 8"/>
                <a:gd name="T11" fmla="*/ 0 h 6"/>
                <a:gd name="T12" fmla="*/ 6 w 8"/>
                <a:gd name="T13" fmla="*/ 0 h 6"/>
                <a:gd name="T14" fmla="*/ 8 w 8"/>
                <a:gd name="T1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6">
                  <a:moveTo>
                    <a:pt x="8" y="4"/>
                  </a:moveTo>
                  <a:lnTo>
                    <a:pt x="8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400" name="Freeform 1344">
              <a:extLst>
                <a:ext uri="{FF2B5EF4-FFF2-40B4-BE49-F238E27FC236}">
                  <a16:creationId xmlns:a16="http://schemas.microsoft.com/office/drawing/2014/main" id="{D2223D14-B7FB-4D79-8BFE-DF07798EA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9" y="2917"/>
              <a:ext cx="4" cy="2"/>
            </a:xfrm>
            <a:custGeom>
              <a:avLst/>
              <a:gdLst>
                <a:gd name="T0" fmla="*/ 10 w 10"/>
                <a:gd name="T1" fmla="*/ 6 h 8"/>
                <a:gd name="T2" fmla="*/ 2 w 10"/>
                <a:gd name="T3" fmla="*/ 8 h 8"/>
                <a:gd name="T4" fmla="*/ 0 w 10"/>
                <a:gd name="T5" fmla="*/ 8 h 8"/>
                <a:gd name="T6" fmla="*/ 0 w 10"/>
                <a:gd name="T7" fmla="*/ 1 h 8"/>
                <a:gd name="T8" fmla="*/ 6 w 10"/>
                <a:gd name="T9" fmla="*/ 0 h 8"/>
                <a:gd name="T10" fmla="*/ 10 w 10"/>
                <a:gd name="T11" fmla="*/ 0 h 8"/>
                <a:gd name="T12" fmla="*/ 10 w 10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10" y="6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0" y="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401" name="Freeform 1345">
              <a:extLst>
                <a:ext uri="{FF2B5EF4-FFF2-40B4-BE49-F238E27FC236}">
                  <a16:creationId xmlns:a16="http://schemas.microsoft.com/office/drawing/2014/main" id="{F4744EB3-EDDB-46B3-B95E-372D522AF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" y="2917"/>
              <a:ext cx="2" cy="2"/>
            </a:xfrm>
            <a:custGeom>
              <a:avLst/>
              <a:gdLst>
                <a:gd name="T0" fmla="*/ 6 w 6"/>
                <a:gd name="T1" fmla="*/ 4 h 7"/>
                <a:gd name="T2" fmla="*/ 6 w 6"/>
                <a:gd name="T3" fmla="*/ 5 h 7"/>
                <a:gd name="T4" fmla="*/ 5 w 6"/>
                <a:gd name="T5" fmla="*/ 7 h 7"/>
                <a:gd name="T6" fmla="*/ 1 w 6"/>
                <a:gd name="T7" fmla="*/ 7 h 7"/>
                <a:gd name="T8" fmla="*/ 0 w 6"/>
                <a:gd name="T9" fmla="*/ 2 h 7"/>
                <a:gd name="T10" fmla="*/ 0 w 6"/>
                <a:gd name="T11" fmla="*/ 0 h 7"/>
                <a:gd name="T12" fmla="*/ 2 w 6"/>
                <a:gd name="T13" fmla="*/ 0 h 7"/>
                <a:gd name="T14" fmla="*/ 5 w 6"/>
                <a:gd name="T15" fmla="*/ 0 h 7"/>
                <a:gd name="T16" fmla="*/ 6 w 6"/>
                <a:gd name="T1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7">
                  <a:moveTo>
                    <a:pt x="6" y="4"/>
                  </a:moveTo>
                  <a:lnTo>
                    <a:pt x="6" y="5"/>
                  </a:lnTo>
                  <a:lnTo>
                    <a:pt x="5" y="7"/>
                  </a:lnTo>
                  <a:lnTo>
                    <a:pt x="1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4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402" name="Freeform 1346">
              <a:extLst>
                <a:ext uri="{FF2B5EF4-FFF2-40B4-BE49-F238E27FC236}">
                  <a16:creationId xmlns:a16="http://schemas.microsoft.com/office/drawing/2014/main" id="{A2B98AE7-323C-47EE-A408-A7C22E521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917"/>
              <a:ext cx="3" cy="3"/>
            </a:xfrm>
            <a:custGeom>
              <a:avLst/>
              <a:gdLst>
                <a:gd name="T0" fmla="*/ 9 w 9"/>
                <a:gd name="T1" fmla="*/ 7 h 8"/>
                <a:gd name="T2" fmla="*/ 3 w 9"/>
                <a:gd name="T3" fmla="*/ 8 h 8"/>
                <a:gd name="T4" fmla="*/ 0 w 9"/>
                <a:gd name="T5" fmla="*/ 8 h 8"/>
                <a:gd name="T6" fmla="*/ 0 w 9"/>
                <a:gd name="T7" fmla="*/ 0 h 8"/>
                <a:gd name="T8" fmla="*/ 1 w 9"/>
                <a:gd name="T9" fmla="*/ 0 h 8"/>
                <a:gd name="T10" fmla="*/ 9 w 9"/>
                <a:gd name="T11" fmla="*/ 0 h 8"/>
                <a:gd name="T12" fmla="*/ 9 w 9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7"/>
                  </a:moveTo>
                  <a:lnTo>
                    <a:pt x="3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1" y="0"/>
                  </a:lnTo>
                  <a:lnTo>
                    <a:pt x="9" y="0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403" name="Freeform 1347">
              <a:extLst>
                <a:ext uri="{FF2B5EF4-FFF2-40B4-BE49-F238E27FC236}">
                  <a16:creationId xmlns:a16="http://schemas.microsoft.com/office/drawing/2014/main" id="{A836B7FE-A256-48C5-8944-1FD238089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8" y="2917"/>
              <a:ext cx="3" cy="3"/>
            </a:xfrm>
            <a:custGeom>
              <a:avLst/>
              <a:gdLst>
                <a:gd name="T0" fmla="*/ 9 w 9"/>
                <a:gd name="T1" fmla="*/ 8 h 8"/>
                <a:gd name="T2" fmla="*/ 2 w 9"/>
                <a:gd name="T3" fmla="*/ 8 h 8"/>
                <a:gd name="T4" fmla="*/ 0 w 9"/>
                <a:gd name="T5" fmla="*/ 8 h 8"/>
                <a:gd name="T6" fmla="*/ 0 w 9"/>
                <a:gd name="T7" fmla="*/ 2 h 8"/>
                <a:gd name="T8" fmla="*/ 3 w 9"/>
                <a:gd name="T9" fmla="*/ 0 h 8"/>
                <a:gd name="T10" fmla="*/ 9 w 9"/>
                <a:gd name="T11" fmla="*/ 0 h 8"/>
                <a:gd name="T12" fmla="*/ 9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0" y="2"/>
                  </a:lnTo>
                  <a:lnTo>
                    <a:pt x="3" y="0"/>
                  </a:lnTo>
                  <a:lnTo>
                    <a:pt x="9" y="0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404" name="Freeform 1348">
              <a:extLst>
                <a:ext uri="{FF2B5EF4-FFF2-40B4-BE49-F238E27FC236}">
                  <a16:creationId xmlns:a16="http://schemas.microsoft.com/office/drawing/2014/main" id="{FDF361CB-556D-4896-82B2-B4481530C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5" y="2918"/>
              <a:ext cx="3" cy="2"/>
            </a:xfrm>
            <a:custGeom>
              <a:avLst/>
              <a:gdLst>
                <a:gd name="T0" fmla="*/ 6 w 8"/>
                <a:gd name="T1" fmla="*/ 6 h 6"/>
                <a:gd name="T2" fmla="*/ 1 w 8"/>
                <a:gd name="T3" fmla="*/ 6 h 6"/>
                <a:gd name="T4" fmla="*/ 0 w 8"/>
                <a:gd name="T5" fmla="*/ 3 h 6"/>
                <a:gd name="T6" fmla="*/ 0 w 8"/>
                <a:gd name="T7" fmla="*/ 0 h 6"/>
                <a:gd name="T8" fmla="*/ 1 w 8"/>
                <a:gd name="T9" fmla="*/ 0 h 6"/>
                <a:gd name="T10" fmla="*/ 8 w 8"/>
                <a:gd name="T11" fmla="*/ 0 h 6"/>
                <a:gd name="T12" fmla="*/ 6 w 8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lnTo>
                    <a:pt x="1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8" y="0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405" name="Freeform 1349">
              <a:extLst>
                <a:ext uri="{FF2B5EF4-FFF2-40B4-BE49-F238E27FC236}">
                  <a16:creationId xmlns:a16="http://schemas.microsoft.com/office/drawing/2014/main" id="{8DB887DB-A850-4787-A8D9-05ECF69F4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7" y="2918"/>
              <a:ext cx="88" cy="5"/>
            </a:xfrm>
            <a:custGeom>
              <a:avLst/>
              <a:gdLst>
                <a:gd name="T0" fmla="*/ 266 w 266"/>
                <a:gd name="T1" fmla="*/ 2 h 16"/>
                <a:gd name="T2" fmla="*/ 46 w 266"/>
                <a:gd name="T3" fmla="*/ 14 h 16"/>
                <a:gd name="T4" fmla="*/ 1 w 266"/>
                <a:gd name="T5" fmla="*/ 16 h 16"/>
                <a:gd name="T6" fmla="*/ 0 w 266"/>
                <a:gd name="T7" fmla="*/ 13 h 16"/>
                <a:gd name="T8" fmla="*/ 0 w 266"/>
                <a:gd name="T9" fmla="*/ 11 h 16"/>
                <a:gd name="T10" fmla="*/ 250 w 266"/>
                <a:gd name="T11" fmla="*/ 0 h 16"/>
                <a:gd name="T12" fmla="*/ 266 w 26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16">
                  <a:moveTo>
                    <a:pt x="266" y="2"/>
                  </a:moveTo>
                  <a:lnTo>
                    <a:pt x="46" y="14"/>
                  </a:lnTo>
                  <a:lnTo>
                    <a:pt x="1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50" y="0"/>
                  </a:lnTo>
                  <a:lnTo>
                    <a:pt x="266" y="2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406" name="Freeform 1350">
              <a:extLst>
                <a:ext uri="{FF2B5EF4-FFF2-40B4-BE49-F238E27FC236}">
                  <a16:creationId xmlns:a16="http://schemas.microsoft.com/office/drawing/2014/main" id="{F3EFDE46-95AD-4E42-8B47-D6B6E951B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" y="2918"/>
              <a:ext cx="2" cy="2"/>
            </a:xfrm>
            <a:custGeom>
              <a:avLst/>
              <a:gdLst>
                <a:gd name="T0" fmla="*/ 6 w 6"/>
                <a:gd name="T1" fmla="*/ 5 h 7"/>
                <a:gd name="T2" fmla="*/ 6 w 6"/>
                <a:gd name="T3" fmla="*/ 6 h 7"/>
                <a:gd name="T4" fmla="*/ 1 w 6"/>
                <a:gd name="T5" fmla="*/ 7 h 7"/>
                <a:gd name="T6" fmla="*/ 0 w 6"/>
                <a:gd name="T7" fmla="*/ 7 h 7"/>
                <a:gd name="T8" fmla="*/ 0 w 6"/>
                <a:gd name="T9" fmla="*/ 1 h 7"/>
                <a:gd name="T10" fmla="*/ 1 w 6"/>
                <a:gd name="T11" fmla="*/ 0 h 7"/>
                <a:gd name="T12" fmla="*/ 6 w 6"/>
                <a:gd name="T13" fmla="*/ 0 h 7"/>
                <a:gd name="T14" fmla="*/ 6 w 6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6" y="5"/>
                  </a:moveTo>
                  <a:lnTo>
                    <a:pt x="6" y="6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1"/>
                  </a:lnTo>
                  <a:lnTo>
                    <a:pt x="1" y="0"/>
                  </a:lnTo>
                  <a:lnTo>
                    <a:pt x="6" y="0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407" name="Freeform 1351">
              <a:extLst>
                <a:ext uri="{FF2B5EF4-FFF2-40B4-BE49-F238E27FC236}">
                  <a16:creationId xmlns:a16="http://schemas.microsoft.com/office/drawing/2014/main" id="{4DC044CA-C5F4-4CF7-9269-76BB8521B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3" y="2918"/>
              <a:ext cx="3" cy="2"/>
            </a:xfrm>
            <a:custGeom>
              <a:avLst/>
              <a:gdLst>
                <a:gd name="T0" fmla="*/ 9 w 9"/>
                <a:gd name="T1" fmla="*/ 5 h 6"/>
                <a:gd name="T2" fmla="*/ 9 w 9"/>
                <a:gd name="T3" fmla="*/ 6 h 6"/>
                <a:gd name="T4" fmla="*/ 2 w 9"/>
                <a:gd name="T5" fmla="*/ 6 h 6"/>
                <a:gd name="T6" fmla="*/ 0 w 9"/>
                <a:gd name="T7" fmla="*/ 2 h 6"/>
                <a:gd name="T8" fmla="*/ 0 w 9"/>
                <a:gd name="T9" fmla="*/ 1 h 6"/>
                <a:gd name="T10" fmla="*/ 5 w 9"/>
                <a:gd name="T11" fmla="*/ 0 h 6"/>
                <a:gd name="T12" fmla="*/ 8 w 9"/>
                <a:gd name="T13" fmla="*/ 0 h 6"/>
                <a:gd name="T14" fmla="*/ 9 w 9"/>
                <a:gd name="T1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6">
                  <a:moveTo>
                    <a:pt x="9" y="5"/>
                  </a:moveTo>
                  <a:lnTo>
                    <a:pt x="9" y="6"/>
                  </a:lnTo>
                  <a:lnTo>
                    <a:pt x="2" y="6"/>
                  </a:lnTo>
                  <a:lnTo>
                    <a:pt x="0" y="2"/>
                  </a:lnTo>
                  <a:lnTo>
                    <a:pt x="0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408" name="Freeform 1352">
              <a:extLst>
                <a:ext uri="{FF2B5EF4-FFF2-40B4-BE49-F238E27FC236}">
                  <a16:creationId xmlns:a16="http://schemas.microsoft.com/office/drawing/2014/main" id="{EA95F67B-E82D-4FEE-8A26-2BF54A6F2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" y="2918"/>
              <a:ext cx="1" cy="2"/>
            </a:xfrm>
            <a:custGeom>
              <a:avLst/>
              <a:gdLst>
                <a:gd name="T0" fmla="*/ 3 w 3"/>
                <a:gd name="T1" fmla="*/ 3 h 6"/>
                <a:gd name="T2" fmla="*/ 3 w 3"/>
                <a:gd name="T3" fmla="*/ 5 h 6"/>
                <a:gd name="T4" fmla="*/ 0 w 3"/>
                <a:gd name="T5" fmla="*/ 6 h 6"/>
                <a:gd name="T6" fmla="*/ 0 w 3"/>
                <a:gd name="T7" fmla="*/ 0 h 6"/>
                <a:gd name="T8" fmla="*/ 2 w 3"/>
                <a:gd name="T9" fmla="*/ 0 h 6"/>
                <a:gd name="T10" fmla="*/ 3 w 3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3"/>
                  </a:moveTo>
                  <a:lnTo>
                    <a:pt x="3" y="5"/>
                  </a:lnTo>
                  <a:lnTo>
                    <a:pt x="0" y="6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409" name="Freeform 1353">
              <a:extLst>
                <a:ext uri="{FF2B5EF4-FFF2-40B4-BE49-F238E27FC236}">
                  <a16:creationId xmlns:a16="http://schemas.microsoft.com/office/drawing/2014/main" id="{85C07A25-31FC-413C-ADDE-D43673E6C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2918"/>
              <a:ext cx="3" cy="2"/>
            </a:xfrm>
            <a:custGeom>
              <a:avLst/>
              <a:gdLst>
                <a:gd name="T0" fmla="*/ 9 w 9"/>
                <a:gd name="T1" fmla="*/ 5 h 6"/>
                <a:gd name="T2" fmla="*/ 3 w 9"/>
                <a:gd name="T3" fmla="*/ 6 h 6"/>
                <a:gd name="T4" fmla="*/ 0 w 9"/>
                <a:gd name="T5" fmla="*/ 6 h 6"/>
                <a:gd name="T6" fmla="*/ 0 w 9"/>
                <a:gd name="T7" fmla="*/ 0 h 6"/>
                <a:gd name="T8" fmla="*/ 9 w 9"/>
                <a:gd name="T9" fmla="*/ 0 h 6"/>
                <a:gd name="T10" fmla="*/ 9 w 9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6">
                  <a:moveTo>
                    <a:pt x="9" y="5"/>
                  </a:moveTo>
                  <a:lnTo>
                    <a:pt x="3" y="6"/>
                  </a:lnTo>
                  <a:lnTo>
                    <a:pt x="0" y="6"/>
                  </a:lnTo>
                  <a:lnTo>
                    <a:pt x="0" y="0"/>
                  </a:lnTo>
                  <a:lnTo>
                    <a:pt x="9" y="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410" name="Freeform 1354">
              <a:extLst>
                <a:ext uri="{FF2B5EF4-FFF2-40B4-BE49-F238E27FC236}">
                  <a16:creationId xmlns:a16="http://schemas.microsoft.com/office/drawing/2014/main" id="{F94AA450-8135-4934-821E-421559766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5" y="2918"/>
              <a:ext cx="2" cy="3"/>
            </a:xfrm>
            <a:custGeom>
              <a:avLst/>
              <a:gdLst>
                <a:gd name="T0" fmla="*/ 7 w 7"/>
                <a:gd name="T1" fmla="*/ 5 h 8"/>
                <a:gd name="T2" fmla="*/ 7 w 7"/>
                <a:gd name="T3" fmla="*/ 6 h 8"/>
                <a:gd name="T4" fmla="*/ 3 w 7"/>
                <a:gd name="T5" fmla="*/ 6 h 8"/>
                <a:gd name="T6" fmla="*/ 2 w 7"/>
                <a:gd name="T7" fmla="*/ 6 h 8"/>
                <a:gd name="T8" fmla="*/ 1 w 7"/>
                <a:gd name="T9" fmla="*/ 8 h 8"/>
                <a:gd name="T10" fmla="*/ 0 w 7"/>
                <a:gd name="T11" fmla="*/ 6 h 8"/>
                <a:gd name="T12" fmla="*/ 1 w 7"/>
                <a:gd name="T13" fmla="*/ 0 h 8"/>
                <a:gd name="T14" fmla="*/ 7 w 7"/>
                <a:gd name="T15" fmla="*/ 0 h 8"/>
                <a:gd name="T16" fmla="*/ 7 w 7"/>
                <a:gd name="T1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7" y="5"/>
                  </a:moveTo>
                  <a:lnTo>
                    <a:pt x="7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6"/>
                  </a:lnTo>
                  <a:lnTo>
                    <a:pt x="1" y="0"/>
                  </a:lnTo>
                  <a:lnTo>
                    <a:pt x="7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411" name="Freeform 1355">
              <a:extLst>
                <a:ext uri="{FF2B5EF4-FFF2-40B4-BE49-F238E27FC236}">
                  <a16:creationId xmlns:a16="http://schemas.microsoft.com/office/drawing/2014/main" id="{B0D2EEF7-782D-4611-93D0-01CAAB8A9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" y="2918"/>
              <a:ext cx="14" cy="3"/>
            </a:xfrm>
            <a:custGeom>
              <a:avLst/>
              <a:gdLst>
                <a:gd name="T0" fmla="*/ 41 w 41"/>
                <a:gd name="T1" fmla="*/ 5 h 9"/>
                <a:gd name="T2" fmla="*/ 41 w 41"/>
                <a:gd name="T3" fmla="*/ 5 h 9"/>
                <a:gd name="T4" fmla="*/ 0 w 41"/>
                <a:gd name="T5" fmla="*/ 9 h 9"/>
                <a:gd name="T6" fmla="*/ 0 w 41"/>
                <a:gd name="T7" fmla="*/ 2 h 9"/>
                <a:gd name="T8" fmla="*/ 9 w 41"/>
                <a:gd name="T9" fmla="*/ 2 h 9"/>
                <a:gd name="T10" fmla="*/ 9 w 41"/>
                <a:gd name="T11" fmla="*/ 4 h 9"/>
                <a:gd name="T12" fmla="*/ 9 w 41"/>
                <a:gd name="T13" fmla="*/ 5 h 9"/>
                <a:gd name="T14" fmla="*/ 10 w 41"/>
                <a:gd name="T15" fmla="*/ 5 h 9"/>
                <a:gd name="T16" fmla="*/ 11 w 41"/>
                <a:gd name="T17" fmla="*/ 1 h 9"/>
                <a:gd name="T18" fmla="*/ 19 w 41"/>
                <a:gd name="T19" fmla="*/ 1 h 9"/>
                <a:gd name="T20" fmla="*/ 20 w 41"/>
                <a:gd name="T21" fmla="*/ 5 h 9"/>
                <a:gd name="T22" fmla="*/ 20 w 41"/>
                <a:gd name="T23" fmla="*/ 6 h 9"/>
                <a:gd name="T24" fmla="*/ 22 w 41"/>
                <a:gd name="T25" fmla="*/ 4 h 9"/>
                <a:gd name="T26" fmla="*/ 22 w 41"/>
                <a:gd name="T27" fmla="*/ 1 h 9"/>
                <a:gd name="T28" fmla="*/ 30 w 41"/>
                <a:gd name="T29" fmla="*/ 1 h 9"/>
                <a:gd name="T30" fmla="*/ 31 w 41"/>
                <a:gd name="T31" fmla="*/ 1 h 9"/>
                <a:gd name="T32" fmla="*/ 35 w 41"/>
                <a:gd name="T33" fmla="*/ 1 h 9"/>
                <a:gd name="T34" fmla="*/ 40 w 41"/>
                <a:gd name="T35" fmla="*/ 0 h 9"/>
                <a:gd name="T36" fmla="*/ 41 w 41"/>
                <a:gd name="T37" fmla="*/ 0 h 9"/>
                <a:gd name="T38" fmla="*/ 41 w 41"/>
                <a:gd name="T39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" h="9">
                  <a:moveTo>
                    <a:pt x="41" y="5"/>
                  </a:moveTo>
                  <a:lnTo>
                    <a:pt x="41" y="5"/>
                  </a:lnTo>
                  <a:lnTo>
                    <a:pt x="0" y="9"/>
                  </a:lnTo>
                  <a:lnTo>
                    <a:pt x="0" y="2"/>
                  </a:lnTo>
                  <a:lnTo>
                    <a:pt x="9" y="2"/>
                  </a:lnTo>
                  <a:lnTo>
                    <a:pt x="9" y="4"/>
                  </a:lnTo>
                  <a:lnTo>
                    <a:pt x="9" y="5"/>
                  </a:lnTo>
                  <a:lnTo>
                    <a:pt x="10" y="5"/>
                  </a:lnTo>
                  <a:lnTo>
                    <a:pt x="11" y="1"/>
                  </a:lnTo>
                  <a:lnTo>
                    <a:pt x="19" y="1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2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5" y="1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5"/>
                  </a:lnTo>
                  <a:close/>
                </a:path>
              </a:pathLst>
            </a:custGeom>
            <a:solidFill>
              <a:srgbClr val="3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814412" name="Freeform 1356">
            <a:extLst>
              <a:ext uri="{FF2B5EF4-FFF2-40B4-BE49-F238E27FC236}">
                <a16:creationId xmlns:a16="http://schemas.microsoft.com/office/drawing/2014/main" id="{8803937E-3BDE-4C15-B1E6-799D0C72E4D9}"/>
              </a:ext>
            </a:extLst>
          </p:cNvPr>
          <p:cNvSpPr>
            <a:spLocks/>
          </p:cNvSpPr>
          <p:nvPr/>
        </p:nvSpPr>
        <p:spPr bwMode="auto">
          <a:xfrm>
            <a:off x="8509000" y="4632325"/>
            <a:ext cx="3175" cy="3175"/>
          </a:xfrm>
          <a:custGeom>
            <a:avLst/>
            <a:gdLst>
              <a:gd name="T0" fmla="*/ 7 w 7"/>
              <a:gd name="T1" fmla="*/ 5 h 6"/>
              <a:gd name="T2" fmla="*/ 0 w 7"/>
              <a:gd name="T3" fmla="*/ 6 h 6"/>
              <a:gd name="T4" fmla="*/ 0 w 7"/>
              <a:gd name="T5" fmla="*/ 0 h 6"/>
              <a:gd name="T6" fmla="*/ 7 w 7"/>
              <a:gd name="T7" fmla="*/ 0 h 6"/>
              <a:gd name="T8" fmla="*/ 7 w 7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6">
                <a:moveTo>
                  <a:pt x="7" y="5"/>
                </a:moveTo>
                <a:lnTo>
                  <a:pt x="0" y="6"/>
                </a:lnTo>
                <a:lnTo>
                  <a:pt x="0" y="0"/>
                </a:lnTo>
                <a:lnTo>
                  <a:pt x="7" y="0"/>
                </a:lnTo>
                <a:lnTo>
                  <a:pt x="7" y="5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13" name="Freeform 1357">
            <a:extLst>
              <a:ext uri="{FF2B5EF4-FFF2-40B4-BE49-F238E27FC236}">
                <a16:creationId xmlns:a16="http://schemas.microsoft.com/office/drawing/2014/main" id="{3B1EA763-5695-428E-9564-11227AD8D1C3}"/>
              </a:ext>
            </a:extLst>
          </p:cNvPr>
          <p:cNvSpPr>
            <a:spLocks/>
          </p:cNvSpPr>
          <p:nvPr/>
        </p:nvSpPr>
        <p:spPr bwMode="auto">
          <a:xfrm>
            <a:off x="8712200" y="4633913"/>
            <a:ext cx="117475" cy="9525"/>
          </a:xfrm>
          <a:custGeom>
            <a:avLst/>
            <a:gdLst>
              <a:gd name="T0" fmla="*/ 222 w 222"/>
              <a:gd name="T1" fmla="*/ 3 h 20"/>
              <a:gd name="T2" fmla="*/ 0 w 222"/>
              <a:gd name="T3" fmla="*/ 20 h 20"/>
              <a:gd name="T4" fmla="*/ 0 w 222"/>
              <a:gd name="T5" fmla="*/ 15 h 20"/>
              <a:gd name="T6" fmla="*/ 222 w 222"/>
              <a:gd name="T7" fmla="*/ 0 h 20"/>
              <a:gd name="T8" fmla="*/ 222 w 222"/>
              <a:gd name="T9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2" h="20">
                <a:moveTo>
                  <a:pt x="222" y="3"/>
                </a:moveTo>
                <a:lnTo>
                  <a:pt x="0" y="20"/>
                </a:lnTo>
                <a:lnTo>
                  <a:pt x="0" y="15"/>
                </a:lnTo>
                <a:lnTo>
                  <a:pt x="222" y="0"/>
                </a:lnTo>
                <a:lnTo>
                  <a:pt x="222" y="3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14" name="Freeform 1358">
            <a:extLst>
              <a:ext uri="{FF2B5EF4-FFF2-40B4-BE49-F238E27FC236}">
                <a16:creationId xmlns:a16="http://schemas.microsoft.com/office/drawing/2014/main" id="{BAC8A9CF-F91A-4DBD-B659-B921DC9CB25B}"/>
              </a:ext>
            </a:extLst>
          </p:cNvPr>
          <p:cNvSpPr>
            <a:spLocks/>
          </p:cNvSpPr>
          <p:nvPr/>
        </p:nvSpPr>
        <p:spPr bwMode="auto">
          <a:xfrm>
            <a:off x="8694738" y="4635500"/>
            <a:ext cx="1587" cy="12700"/>
          </a:xfrm>
          <a:custGeom>
            <a:avLst/>
            <a:gdLst>
              <a:gd name="T0" fmla="*/ 3 w 3"/>
              <a:gd name="T1" fmla="*/ 26 h 26"/>
              <a:gd name="T2" fmla="*/ 2 w 3"/>
              <a:gd name="T3" fmla="*/ 26 h 26"/>
              <a:gd name="T4" fmla="*/ 0 w 3"/>
              <a:gd name="T5" fmla="*/ 26 h 26"/>
              <a:gd name="T6" fmla="*/ 0 w 3"/>
              <a:gd name="T7" fmla="*/ 0 h 26"/>
              <a:gd name="T8" fmla="*/ 0 w 3"/>
              <a:gd name="T9" fmla="*/ 0 h 26"/>
              <a:gd name="T10" fmla="*/ 2 w 3"/>
              <a:gd name="T11" fmla="*/ 0 h 26"/>
              <a:gd name="T12" fmla="*/ 3 w 3"/>
              <a:gd name="T13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26">
                <a:moveTo>
                  <a:pt x="3" y="26"/>
                </a:moveTo>
                <a:lnTo>
                  <a:pt x="2" y="26"/>
                </a:lnTo>
                <a:lnTo>
                  <a:pt x="0" y="26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3" y="26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15" name="Freeform 1359">
            <a:extLst>
              <a:ext uri="{FF2B5EF4-FFF2-40B4-BE49-F238E27FC236}">
                <a16:creationId xmlns:a16="http://schemas.microsoft.com/office/drawing/2014/main" id="{D7EC0E26-DC74-46A6-AB62-ED740BF7B19D}"/>
              </a:ext>
            </a:extLst>
          </p:cNvPr>
          <p:cNvSpPr>
            <a:spLocks/>
          </p:cNvSpPr>
          <p:nvPr/>
        </p:nvSpPr>
        <p:spPr bwMode="auto">
          <a:xfrm>
            <a:off x="8331200" y="4635500"/>
            <a:ext cx="4763" cy="9525"/>
          </a:xfrm>
          <a:custGeom>
            <a:avLst/>
            <a:gdLst>
              <a:gd name="T0" fmla="*/ 8 w 8"/>
              <a:gd name="T1" fmla="*/ 18 h 18"/>
              <a:gd name="T2" fmla="*/ 3 w 8"/>
              <a:gd name="T3" fmla="*/ 18 h 18"/>
              <a:gd name="T4" fmla="*/ 0 w 8"/>
              <a:gd name="T5" fmla="*/ 18 h 18"/>
              <a:gd name="T6" fmla="*/ 0 w 8"/>
              <a:gd name="T7" fmla="*/ 10 h 18"/>
              <a:gd name="T8" fmla="*/ 0 w 8"/>
              <a:gd name="T9" fmla="*/ 10 h 18"/>
              <a:gd name="T10" fmla="*/ 4 w 8"/>
              <a:gd name="T11" fmla="*/ 9 h 18"/>
              <a:gd name="T12" fmla="*/ 5 w 8"/>
              <a:gd name="T13" fmla="*/ 9 h 18"/>
              <a:gd name="T14" fmla="*/ 5 w 8"/>
              <a:gd name="T15" fmla="*/ 9 h 18"/>
              <a:gd name="T16" fmla="*/ 5 w 8"/>
              <a:gd name="T17" fmla="*/ 8 h 18"/>
              <a:gd name="T18" fmla="*/ 0 w 8"/>
              <a:gd name="T19" fmla="*/ 7 h 18"/>
              <a:gd name="T20" fmla="*/ 0 w 8"/>
              <a:gd name="T21" fmla="*/ 1 h 18"/>
              <a:gd name="T22" fmla="*/ 5 w 8"/>
              <a:gd name="T23" fmla="*/ 0 h 18"/>
              <a:gd name="T24" fmla="*/ 7 w 8"/>
              <a:gd name="T25" fmla="*/ 0 h 18"/>
              <a:gd name="T26" fmla="*/ 8 w 8"/>
              <a:gd name="T27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" h="18">
                <a:moveTo>
                  <a:pt x="8" y="18"/>
                </a:moveTo>
                <a:lnTo>
                  <a:pt x="3" y="18"/>
                </a:lnTo>
                <a:lnTo>
                  <a:pt x="0" y="18"/>
                </a:lnTo>
                <a:lnTo>
                  <a:pt x="0" y="10"/>
                </a:lnTo>
                <a:lnTo>
                  <a:pt x="0" y="10"/>
                </a:lnTo>
                <a:lnTo>
                  <a:pt x="4" y="9"/>
                </a:lnTo>
                <a:lnTo>
                  <a:pt x="5" y="9"/>
                </a:lnTo>
                <a:lnTo>
                  <a:pt x="5" y="9"/>
                </a:lnTo>
                <a:lnTo>
                  <a:pt x="5" y="8"/>
                </a:lnTo>
                <a:lnTo>
                  <a:pt x="0" y="7"/>
                </a:lnTo>
                <a:lnTo>
                  <a:pt x="0" y="1"/>
                </a:lnTo>
                <a:lnTo>
                  <a:pt x="5" y="0"/>
                </a:lnTo>
                <a:lnTo>
                  <a:pt x="7" y="0"/>
                </a:lnTo>
                <a:lnTo>
                  <a:pt x="8" y="18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16" name="Freeform 1360">
            <a:extLst>
              <a:ext uri="{FF2B5EF4-FFF2-40B4-BE49-F238E27FC236}">
                <a16:creationId xmlns:a16="http://schemas.microsoft.com/office/drawing/2014/main" id="{E9342AC8-1AAC-4E45-AC90-1AF7CA69CFE7}"/>
              </a:ext>
            </a:extLst>
          </p:cNvPr>
          <p:cNvSpPr>
            <a:spLocks/>
          </p:cNvSpPr>
          <p:nvPr/>
        </p:nvSpPr>
        <p:spPr bwMode="auto">
          <a:xfrm>
            <a:off x="8443913" y="4635500"/>
            <a:ext cx="4762" cy="3175"/>
          </a:xfrm>
          <a:custGeom>
            <a:avLst/>
            <a:gdLst>
              <a:gd name="T0" fmla="*/ 10 w 10"/>
              <a:gd name="T1" fmla="*/ 0 h 8"/>
              <a:gd name="T2" fmla="*/ 10 w 10"/>
              <a:gd name="T3" fmla="*/ 7 h 8"/>
              <a:gd name="T4" fmla="*/ 0 w 10"/>
              <a:gd name="T5" fmla="*/ 8 h 8"/>
              <a:gd name="T6" fmla="*/ 0 w 10"/>
              <a:gd name="T7" fmla="*/ 0 h 8"/>
              <a:gd name="T8" fmla="*/ 6 w 10"/>
              <a:gd name="T9" fmla="*/ 0 h 8"/>
              <a:gd name="T10" fmla="*/ 10 w 10"/>
              <a:gd name="T11" fmla="*/ 0 h 8"/>
              <a:gd name="T12" fmla="*/ 10 w 10"/>
              <a:gd name="T1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8">
                <a:moveTo>
                  <a:pt x="10" y="0"/>
                </a:moveTo>
                <a:lnTo>
                  <a:pt x="10" y="7"/>
                </a:lnTo>
                <a:lnTo>
                  <a:pt x="0" y="8"/>
                </a:lnTo>
                <a:lnTo>
                  <a:pt x="0" y="0"/>
                </a:lnTo>
                <a:lnTo>
                  <a:pt x="6" y="0"/>
                </a:lnTo>
                <a:lnTo>
                  <a:pt x="10" y="0"/>
                </a:lnTo>
                <a:lnTo>
                  <a:pt x="10" y="0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17" name="Freeform 1361">
            <a:extLst>
              <a:ext uri="{FF2B5EF4-FFF2-40B4-BE49-F238E27FC236}">
                <a16:creationId xmlns:a16="http://schemas.microsoft.com/office/drawing/2014/main" id="{86A06487-FBB2-4794-9BBF-CD58077B2218}"/>
              </a:ext>
            </a:extLst>
          </p:cNvPr>
          <p:cNvSpPr>
            <a:spLocks/>
          </p:cNvSpPr>
          <p:nvPr/>
        </p:nvSpPr>
        <p:spPr bwMode="auto">
          <a:xfrm>
            <a:off x="8423275" y="4635500"/>
            <a:ext cx="19050" cy="4763"/>
          </a:xfrm>
          <a:custGeom>
            <a:avLst/>
            <a:gdLst>
              <a:gd name="T0" fmla="*/ 34 w 34"/>
              <a:gd name="T1" fmla="*/ 8 h 9"/>
              <a:gd name="T2" fmla="*/ 0 w 34"/>
              <a:gd name="T3" fmla="*/ 9 h 9"/>
              <a:gd name="T4" fmla="*/ 0 w 34"/>
              <a:gd name="T5" fmla="*/ 3 h 9"/>
              <a:gd name="T6" fmla="*/ 5 w 34"/>
              <a:gd name="T7" fmla="*/ 3 h 9"/>
              <a:gd name="T8" fmla="*/ 6 w 34"/>
              <a:gd name="T9" fmla="*/ 3 h 9"/>
              <a:gd name="T10" fmla="*/ 7 w 34"/>
              <a:gd name="T11" fmla="*/ 5 h 9"/>
              <a:gd name="T12" fmla="*/ 9 w 34"/>
              <a:gd name="T13" fmla="*/ 5 h 9"/>
              <a:gd name="T14" fmla="*/ 10 w 34"/>
              <a:gd name="T15" fmla="*/ 3 h 9"/>
              <a:gd name="T16" fmla="*/ 18 w 34"/>
              <a:gd name="T17" fmla="*/ 1 h 9"/>
              <a:gd name="T18" fmla="*/ 19 w 34"/>
              <a:gd name="T19" fmla="*/ 1 h 9"/>
              <a:gd name="T20" fmla="*/ 21 w 34"/>
              <a:gd name="T21" fmla="*/ 4 h 9"/>
              <a:gd name="T22" fmla="*/ 21 w 34"/>
              <a:gd name="T23" fmla="*/ 4 h 9"/>
              <a:gd name="T24" fmla="*/ 22 w 34"/>
              <a:gd name="T25" fmla="*/ 1 h 9"/>
              <a:gd name="T26" fmla="*/ 31 w 34"/>
              <a:gd name="T27" fmla="*/ 0 h 9"/>
              <a:gd name="T28" fmla="*/ 34 w 34"/>
              <a:gd name="T29" fmla="*/ 1 h 9"/>
              <a:gd name="T30" fmla="*/ 34 w 34"/>
              <a:gd name="T31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4" h="9">
                <a:moveTo>
                  <a:pt x="34" y="8"/>
                </a:moveTo>
                <a:lnTo>
                  <a:pt x="0" y="9"/>
                </a:lnTo>
                <a:lnTo>
                  <a:pt x="0" y="3"/>
                </a:lnTo>
                <a:lnTo>
                  <a:pt x="5" y="3"/>
                </a:lnTo>
                <a:lnTo>
                  <a:pt x="6" y="3"/>
                </a:lnTo>
                <a:lnTo>
                  <a:pt x="7" y="5"/>
                </a:lnTo>
                <a:lnTo>
                  <a:pt x="9" y="5"/>
                </a:lnTo>
                <a:lnTo>
                  <a:pt x="10" y="3"/>
                </a:lnTo>
                <a:lnTo>
                  <a:pt x="18" y="1"/>
                </a:lnTo>
                <a:lnTo>
                  <a:pt x="19" y="1"/>
                </a:lnTo>
                <a:lnTo>
                  <a:pt x="21" y="4"/>
                </a:lnTo>
                <a:lnTo>
                  <a:pt x="21" y="4"/>
                </a:lnTo>
                <a:lnTo>
                  <a:pt x="22" y="1"/>
                </a:lnTo>
                <a:lnTo>
                  <a:pt x="31" y="0"/>
                </a:lnTo>
                <a:lnTo>
                  <a:pt x="34" y="1"/>
                </a:lnTo>
                <a:lnTo>
                  <a:pt x="34" y="8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18" name="Freeform 1362">
            <a:extLst>
              <a:ext uri="{FF2B5EF4-FFF2-40B4-BE49-F238E27FC236}">
                <a16:creationId xmlns:a16="http://schemas.microsoft.com/office/drawing/2014/main" id="{11D77371-E605-48C6-807F-08763C8563F6}"/>
              </a:ext>
            </a:extLst>
          </p:cNvPr>
          <p:cNvSpPr>
            <a:spLocks/>
          </p:cNvSpPr>
          <p:nvPr/>
        </p:nvSpPr>
        <p:spPr bwMode="auto">
          <a:xfrm>
            <a:off x="8139113" y="4635500"/>
            <a:ext cx="4762" cy="4763"/>
          </a:xfrm>
          <a:custGeom>
            <a:avLst/>
            <a:gdLst>
              <a:gd name="T0" fmla="*/ 10 w 10"/>
              <a:gd name="T1" fmla="*/ 7 h 9"/>
              <a:gd name="T2" fmla="*/ 10 w 10"/>
              <a:gd name="T3" fmla="*/ 9 h 9"/>
              <a:gd name="T4" fmla="*/ 4 w 10"/>
              <a:gd name="T5" fmla="*/ 9 h 9"/>
              <a:gd name="T6" fmla="*/ 1 w 10"/>
              <a:gd name="T7" fmla="*/ 9 h 9"/>
              <a:gd name="T8" fmla="*/ 0 w 10"/>
              <a:gd name="T9" fmla="*/ 8 h 9"/>
              <a:gd name="T10" fmla="*/ 0 w 10"/>
              <a:gd name="T11" fmla="*/ 2 h 9"/>
              <a:gd name="T12" fmla="*/ 5 w 10"/>
              <a:gd name="T13" fmla="*/ 0 h 9"/>
              <a:gd name="T14" fmla="*/ 9 w 10"/>
              <a:gd name="T15" fmla="*/ 0 h 9"/>
              <a:gd name="T16" fmla="*/ 10 w 10"/>
              <a:gd name="T17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9">
                <a:moveTo>
                  <a:pt x="10" y="7"/>
                </a:moveTo>
                <a:lnTo>
                  <a:pt x="10" y="9"/>
                </a:lnTo>
                <a:lnTo>
                  <a:pt x="4" y="9"/>
                </a:lnTo>
                <a:lnTo>
                  <a:pt x="1" y="9"/>
                </a:lnTo>
                <a:lnTo>
                  <a:pt x="0" y="8"/>
                </a:lnTo>
                <a:lnTo>
                  <a:pt x="0" y="2"/>
                </a:lnTo>
                <a:lnTo>
                  <a:pt x="5" y="0"/>
                </a:lnTo>
                <a:lnTo>
                  <a:pt x="9" y="0"/>
                </a:lnTo>
                <a:lnTo>
                  <a:pt x="10" y="7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19" name="Freeform 1363">
            <a:extLst>
              <a:ext uri="{FF2B5EF4-FFF2-40B4-BE49-F238E27FC236}">
                <a16:creationId xmlns:a16="http://schemas.microsoft.com/office/drawing/2014/main" id="{8898012C-253F-4D8E-9C9D-EDE5E80FBFA0}"/>
              </a:ext>
            </a:extLst>
          </p:cNvPr>
          <p:cNvSpPr>
            <a:spLocks/>
          </p:cNvSpPr>
          <p:nvPr/>
        </p:nvSpPr>
        <p:spPr bwMode="auto">
          <a:xfrm>
            <a:off x="8261350" y="4637088"/>
            <a:ext cx="12700" cy="4762"/>
          </a:xfrm>
          <a:custGeom>
            <a:avLst/>
            <a:gdLst>
              <a:gd name="T0" fmla="*/ 25 w 25"/>
              <a:gd name="T1" fmla="*/ 7 h 10"/>
              <a:gd name="T2" fmla="*/ 16 w 25"/>
              <a:gd name="T3" fmla="*/ 9 h 10"/>
              <a:gd name="T4" fmla="*/ 13 w 25"/>
              <a:gd name="T5" fmla="*/ 6 h 10"/>
              <a:gd name="T6" fmla="*/ 12 w 25"/>
              <a:gd name="T7" fmla="*/ 6 h 10"/>
              <a:gd name="T8" fmla="*/ 12 w 25"/>
              <a:gd name="T9" fmla="*/ 9 h 10"/>
              <a:gd name="T10" fmla="*/ 3 w 25"/>
              <a:gd name="T11" fmla="*/ 10 h 10"/>
              <a:gd name="T12" fmla="*/ 2 w 25"/>
              <a:gd name="T13" fmla="*/ 10 h 10"/>
              <a:gd name="T14" fmla="*/ 0 w 25"/>
              <a:gd name="T15" fmla="*/ 6 h 10"/>
              <a:gd name="T16" fmla="*/ 2 w 25"/>
              <a:gd name="T17" fmla="*/ 1 h 10"/>
              <a:gd name="T18" fmla="*/ 20 w 25"/>
              <a:gd name="T19" fmla="*/ 0 h 10"/>
              <a:gd name="T20" fmla="*/ 25 w 25"/>
              <a:gd name="T21" fmla="*/ 0 h 10"/>
              <a:gd name="T22" fmla="*/ 25 w 25"/>
              <a:gd name="T23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" h="10">
                <a:moveTo>
                  <a:pt x="25" y="7"/>
                </a:moveTo>
                <a:lnTo>
                  <a:pt x="16" y="9"/>
                </a:lnTo>
                <a:lnTo>
                  <a:pt x="13" y="6"/>
                </a:lnTo>
                <a:lnTo>
                  <a:pt x="12" y="6"/>
                </a:lnTo>
                <a:lnTo>
                  <a:pt x="12" y="9"/>
                </a:lnTo>
                <a:lnTo>
                  <a:pt x="3" y="10"/>
                </a:lnTo>
                <a:lnTo>
                  <a:pt x="2" y="10"/>
                </a:lnTo>
                <a:lnTo>
                  <a:pt x="0" y="6"/>
                </a:lnTo>
                <a:lnTo>
                  <a:pt x="2" y="1"/>
                </a:lnTo>
                <a:lnTo>
                  <a:pt x="20" y="0"/>
                </a:lnTo>
                <a:lnTo>
                  <a:pt x="25" y="0"/>
                </a:lnTo>
                <a:lnTo>
                  <a:pt x="25" y="7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20" name="Freeform 1364">
            <a:extLst>
              <a:ext uri="{FF2B5EF4-FFF2-40B4-BE49-F238E27FC236}">
                <a16:creationId xmlns:a16="http://schemas.microsoft.com/office/drawing/2014/main" id="{1D638819-5978-4915-95CF-CC3414F05C90}"/>
              </a:ext>
            </a:extLst>
          </p:cNvPr>
          <p:cNvSpPr>
            <a:spLocks/>
          </p:cNvSpPr>
          <p:nvPr/>
        </p:nvSpPr>
        <p:spPr bwMode="auto">
          <a:xfrm>
            <a:off x="8416925" y="4637088"/>
            <a:ext cx="4763" cy="3175"/>
          </a:xfrm>
          <a:custGeom>
            <a:avLst/>
            <a:gdLst>
              <a:gd name="T0" fmla="*/ 9 w 9"/>
              <a:gd name="T1" fmla="*/ 6 h 7"/>
              <a:gd name="T2" fmla="*/ 1 w 9"/>
              <a:gd name="T3" fmla="*/ 7 h 7"/>
              <a:gd name="T4" fmla="*/ 0 w 9"/>
              <a:gd name="T5" fmla="*/ 7 h 7"/>
              <a:gd name="T6" fmla="*/ 0 w 9"/>
              <a:gd name="T7" fmla="*/ 1 h 7"/>
              <a:gd name="T8" fmla="*/ 4 w 9"/>
              <a:gd name="T9" fmla="*/ 0 h 7"/>
              <a:gd name="T10" fmla="*/ 9 w 9"/>
              <a:gd name="T11" fmla="*/ 0 h 7"/>
              <a:gd name="T12" fmla="*/ 9 w 9"/>
              <a:gd name="T13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9" y="6"/>
                </a:moveTo>
                <a:lnTo>
                  <a:pt x="1" y="7"/>
                </a:lnTo>
                <a:lnTo>
                  <a:pt x="0" y="7"/>
                </a:lnTo>
                <a:lnTo>
                  <a:pt x="0" y="1"/>
                </a:lnTo>
                <a:lnTo>
                  <a:pt x="4" y="0"/>
                </a:lnTo>
                <a:lnTo>
                  <a:pt x="9" y="0"/>
                </a:lnTo>
                <a:lnTo>
                  <a:pt x="9" y="6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21" name="Freeform 1365">
            <a:extLst>
              <a:ext uri="{FF2B5EF4-FFF2-40B4-BE49-F238E27FC236}">
                <a16:creationId xmlns:a16="http://schemas.microsoft.com/office/drawing/2014/main" id="{925F03E4-F55E-4082-8B85-A1CE9C82FD32}"/>
              </a:ext>
            </a:extLst>
          </p:cNvPr>
          <p:cNvSpPr>
            <a:spLocks/>
          </p:cNvSpPr>
          <p:nvPr/>
        </p:nvSpPr>
        <p:spPr bwMode="auto">
          <a:xfrm>
            <a:off x="8709025" y="4635500"/>
            <a:ext cx="1588" cy="17463"/>
          </a:xfrm>
          <a:custGeom>
            <a:avLst/>
            <a:gdLst>
              <a:gd name="T0" fmla="*/ 3 w 3"/>
              <a:gd name="T1" fmla="*/ 2 h 32"/>
              <a:gd name="T2" fmla="*/ 3 w 3"/>
              <a:gd name="T3" fmla="*/ 30 h 32"/>
              <a:gd name="T4" fmla="*/ 3 w 3"/>
              <a:gd name="T5" fmla="*/ 32 h 32"/>
              <a:gd name="T6" fmla="*/ 1 w 3"/>
              <a:gd name="T7" fmla="*/ 32 h 32"/>
              <a:gd name="T8" fmla="*/ 0 w 3"/>
              <a:gd name="T9" fmla="*/ 32 h 32"/>
              <a:gd name="T10" fmla="*/ 0 w 3"/>
              <a:gd name="T11" fmla="*/ 2 h 32"/>
              <a:gd name="T12" fmla="*/ 1 w 3"/>
              <a:gd name="T13" fmla="*/ 0 h 32"/>
              <a:gd name="T14" fmla="*/ 3 w 3"/>
              <a:gd name="T15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32">
                <a:moveTo>
                  <a:pt x="3" y="2"/>
                </a:moveTo>
                <a:lnTo>
                  <a:pt x="3" y="30"/>
                </a:lnTo>
                <a:lnTo>
                  <a:pt x="3" y="32"/>
                </a:lnTo>
                <a:lnTo>
                  <a:pt x="1" y="32"/>
                </a:lnTo>
                <a:lnTo>
                  <a:pt x="0" y="32"/>
                </a:lnTo>
                <a:lnTo>
                  <a:pt x="0" y="2"/>
                </a:lnTo>
                <a:lnTo>
                  <a:pt x="1" y="0"/>
                </a:lnTo>
                <a:lnTo>
                  <a:pt x="3" y="2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22" name="Freeform 1366">
            <a:extLst>
              <a:ext uri="{FF2B5EF4-FFF2-40B4-BE49-F238E27FC236}">
                <a16:creationId xmlns:a16="http://schemas.microsoft.com/office/drawing/2014/main" id="{B1785087-3546-491E-9F39-C8ADBCB0B157}"/>
              </a:ext>
            </a:extLst>
          </p:cNvPr>
          <p:cNvSpPr>
            <a:spLocks/>
          </p:cNvSpPr>
          <p:nvPr/>
        </p:nvSpPr>
        <p:spPr bwMode="auto">
          <a:xfrm>
            <a:off x="8161338" y="4637088"/>
            <a:ext cx="127000" cy="20637"/>
          </a:xfrm>
          <a:custGeom>
            <a:avLst/>
            <a:gdLst>
              <a:gd name="T0" fmla="*/ 175 w 240"/>
              <a:gd name="T1" fmla="*/ 3 h 40"/>
              <a:gd name="T2" fmla="*/ 173 w 240"/>
              <a:gd name="T3" fmla="*/ 9 h 40"/>
              <a:gd name="T4" fmla="*/ 166 w 240"/>
              <a:gd name="T5" fmla="*/ 9 h 40"/>
              <a:gd name="T6" fmla="*/ 164 w 240"/>
              <a:gd name="T7" fmla="*/ 3 h 40"/>
              <a:gd name="T8" fmla="*/ 162 w 240"/>
              <a:gd name="T9" fmla="*/ 5 h 40"/>
              <a:gd name="T10" fmla="*/ 155 w 240"/>
              <a:gd name="T11" fmla="*/ 10 h 40"/>
              <a:gd name="T12" fmla="*/ 152 w 240"/>
              <a:gd name="T13" fmla="*/ 4 h 40"/>
              <a:gd name="T14" fmla="*/ 151 w 240"/>
              <a:gd name="T15" fmla="*/ 3 h 40"/>
              <a:gd name="T16" fmla="*/ 149 w 240"/>
              <a:gd name="T17" fmla="*/ 9 h 40"/>
              <a:gd name="T18" fmla="*/ 119 w 240"/>
              <a:gd name="T19" fmla="*/ 13 h 40"/>
              <a:gd name="T20" fmla="*/ 148 w 240"/>
              <a:gd name="T21" fmla="*/ 13 h 40"/>
              <a:gd name="T22" fmla="*/ 149 w 240"/>
              <a:gd name="T23" fmla="*/ 17 h 40"/>
              <a:gd name="T24" fmla="*/ 151 w 240"/>
              <a:gd name="T25" fmla="*/ 17 h 40"/>
              <a:gd name="T26" fmla="*/ 152 w 240"/>
              <a:gd name="T27" fmla="*/ 13 h 40"/>
              <a:gd name="T28" fmla="*/ 162 w 240"/>
              <a:gd name="T29" fmla="*/ 16 h 40"/>
              <a:gd name="T30" fmla="*/ 164 w 240"/>
              <a:gd name="T31" fmla="*/ 17 h 40"/>
              <a:gd name="T32" fmla="*/ 173 w 240"/>
              <a:gd name="T33" fmla="*/ 12 h 40"/>
              <a:gd name="T34" fmla="*/ 160 w 240"/>
              <a:gd name="T35" fmla="*/ 21 h 40"/>
              <a:gd name="T36" fmla="*/ 158 w 240"/>
              <a:gd name="T37" fmla="*/ 23 h 40"/>
              <a:gd name="T38" fmla="*/ 171 w 240"/>
              <a:gd name="T39" fmla="*/ 23 h 40"/>
              <a:gd name="T40" fmla="*/ 175 w 240"/>
              <a:gd name="T41" fmla="*/ 29 h 40"/>
              <a:gd name="T42" fmla="*/ 184 w 240"/>
              <a:gd name="T43" fmla="*/ 23 h 40"/>
              <a:gd name="T44" fmla="*/ 187 w 240"/>
              <a:gd name="T45" fmla="*/ 26 h 40"/>
              <a:gd name="T46" fmla="*/ 188 w 240"/>
              <a:gd name="T47" fmla="*/ 27 h 40"/>
              <a:gd name="T48" fmla="*/ 190 w 240"/>
              <a:gd name="T49" fmla="*/ 22 h 40"/>
              <a:gd name="T50" fmla="*/ 200 w 240"/>
              <a:gd name="T51" fmla="*/ 26 h 40"/>
              <a:gd name="T52" fmla="*/ 203 w 240"/>
              <a:gd name="T53" fmla="*/ 26 h 40"/>
              <a:gd name="T54" fmla="*/ 226 w 240"/>
              <a:gd name="T55" fmla="*/ 21 h 40"/>
              <a:gd name="T56" fmla="*/ 227 w 240"/>
              <a:gd name="T57" fmla="*/ 26 h 40"/>
              <a:gd name="T58" fmla="*/ 230 w 240"/>
              <a:gd name="T59" fmla="*/ 21 h 40"/>
              <a:gd name="T60" fmla="*/ 240 w 240"/>
              <a:gd name="T61" fmla="*/ 27 h 40"/>
              <a:gd name="T62" fmla="*/ 0 w 240"/>
              <a:gd name="T63" fmla="*/ 34 h 40"/>
              <a:gd name="T64" fmla="*/ 10 w 240"/>
              <a:gd name="T65" fmla="*/ 32 h 40"/>
              <a:gd name="T66" fmla="*/ 13 w 240"/>
              <a:gd name="T67" fmla="*/ 38 h 40"/>
              <a:gd name="T68" fmla="*/ 14 w 240"/>
              <a:gd name="T69" fmla="*/ 34 h 40"/>
              <a:gd name="T70" fmla="*/ 33 w 240"/>
              <a:gd name="T71" fmla="*/ 31 h 40"/>
              <a:gd name="T72" fmla="*/ 35 w 240"/>
              <a:gd name="T73" fmla="*/ 34 h 40"/>
              <a:gd name="T74" fmla="*/ 36 w 240"/>
              <a:gd name="T75" fmla="*/ 35 h 40"/>
              <a:gd name="T76" fmla="*/ 45 w 240"/>
              <a:gd name="T77" fmla="*/ 30 h 40"/>
              <a:gd name="T78" fmla="*/ 46 w 240"/>
              <a:gd name="T79" fmla="*/ 35 h 40"/>
              <a:gd name="T80" fmla="*/ 48 w 240"/>
              <a:gd name="T81" fmla="*/ 36 h 40"/>
              <a:gd name="T82" fmla="*/ 49 w 240"/>
              <a:gd name="T83" fmla="*/ 30 h 40"/>
              <a:gd name="T84" fmla="*/ 52 w 240"/>
              <a:gd name="T85" fmla="*/ 29 h 40"/>
              <a:gd name="T86" fmla="*/ 49 w 240"/>
              <a:gd name="T87" fmla="*/ 19 h 40"/>
              <a:gd name="T88" fmla="*/ 58 w 240"/>
              <a:gd name="T89" fmla="*/ 21 h 40"/>
              <a:gd name="T90" fmla="*/ 61 w 240"/>
              <a:gd name="T91" fmla="*/ 23 h 40"/>
              <a:gd name="T92" fmla="*/ 70 w 240"/>
              <a:gd name="T93" fmla="*/ 18 h 40"/>
              <a:gd name="T94" fmla="*/ 70 w 240"/>
              <a:gd name="T95" fmla="*/ 16 h 40"/>
              <a:gd name="T96" fmla="*/ 61 w 240"/>
              <a:gd name="T97" fmla="*/ 12 h 40"/>
              <a:gd name="T98" fmla="*/ 59 w 240"/>
              <a:gd name="T99" fmla="*/ 12 h 40"/>
              <a:gd name="T100" fmla="*/ 49 w 240"/>
              <a:gd name="T101" fmla="*/ 16 h 40"/>
              <a:gd name="T102" fmla="*/ 48 w 240"/>
              <a:gd name="T103" fmla="*/ 13 h 40"/>
              <a:gd name="T104" fmla="*/ 45 w 240"/>
              <a:gd name="T105" fmla="*/ 17 h 40"/>
              <a:gd name="T106" fmla="*/ 36 w 240"/>
              <a:gd name="T107" fmla="*/ 13 h 40"/>
              <a:gd name="T108" fmla="*/ 35 w 240"/>
              <a:gd name="T109" fmla="*/ 12 h 40"/>
              <a:gd name="T110" fmla="*/ 33 w 240"/>
              <a:gd name="T111" fmla="*/ 17 h 40"/>
              <a:gd name="T112" fmla="*/ 27 w 240"/>
              <a:gd name="T113" fmla="*/ 8 h 40"/>
              <a:gd name="T114" fmla="*/ 187 w 240"/>
              <a:gd name="T115" fmla="*/ 0 h 40"/>
              <a:gd name="T116" fmla="*/ 177 w 240"/>
              <a:gd name="T117" fmla="*/ 9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40" h="40">
                <a:moveTo>
                  <a:pt x="177" y="9"/>
                </a:moveTo>
                <a:lnTo>
                  <a:pt x="175" y="3"/>
                </a:lnTo>
                <a:lnTo>
                  <a:pt x="174" y="3"/>
                </a:lnTo>
                <a:lnTo>
                  <a:pt x="173" y="9"/>
                </a:lnTo>
                <a:lnTo>
                  <a:pt x="168" y="9"/>
                </a:lnTo>
                <a:lnTo>
                  <a:pt x="166" y="9"/>
                </a:lnTo>
                <a:lnTo>
                  <a:pt x="165" y="3"/>
                </a:lnTo>
                <a:lnTo>
                  <a:pt x="164" y="3"/>
                </a:lnTo>
                <a:lnTo>
                  <a:pt x="164" y="3"/>
                </a:lnTo>
                <a:lnTo>
                  <a:pt x="162" y="5"/>
                </a:lnTo>
                <a:lnTo>
                  <a:pt x="162" y="9"/>
                </a:lnTo>
                <a:lnTo>
                  <a:pt x="155" y="10"/>
                </a:lnTo>
                <a:lnTo>
                  <a:pt x="153" y="10"/>
                </a:lnTo>
                <a:lnTo>
                  <a:pt x="152" y="4"/>
                </a:lnTo>
                <a:lnTo>
                  <a:pt x="151" y="3"/>
                </a:lnTo>
                <a:lnTo>
                  <a:pt x="151" y="3"/>
                </a:lnTo>
                <a:lnTo>
                  <a:pt x="149" y="4"/>
                </a:lnTo>
                <a:lnTo>
                  <a:pt x="149" y="9"/>
                </a:lnTo>
                <a:lnTo>
                  <a:pt x="121" y="12"/>
                </a:lnTo>
                <a:lnTo>
                  <a:pt x="119" y="13"/>
                </a:lnTo>
                <a:lnTo>
                  <a:pt x="121" y="14"/>
                </a:lnTo>
                <a:lnTo>
                  <a:pt x="148" y="13"/>
                </a:lnTo>
                <a:lnTo>
                  <a:pt x="149" y="13"/>
                </a:lnTo>
                <a:lnTo>
                  <a:pt x="149" y="17"/>
                </a:lnTo>
                <a:lnTo>
                  <a:pt x="151" y="17"/>
                </a:lnTo>
                <a:lnTo>
                  <a:pt x="151" y="17"/>
                </a:lnTo>
                <a:lnTo>
                  <a:pt x="152" y="14"/>
                </a:lnTo>
                <a:lnTo>
                  <a:pt x="152" y="13"/>
                </a:lnTo>
                <a:lnTo>
                  <a:pt x="162" y="13"/>
                </a:lnTo>
                <a:lnTo>
                  <a:pt x="162" y="16"/>
                </a:lnTo>
                <a:lnTo>
                  <a:pt x="162" y="17"/>
                </a:lnTo>
                <a:lnTo>
                  <a:pt x="164" y="17"/>
                </a:lnTo>
                <a:lnTo>
                  <a:pt x="166" y="13"/>
                </a:lnTo>
                <a:lnTo>
                  <a:pt x="173" y="12"/>
                </a:lnTo>
                <a:lnTo>
                  <a:pt x="173" y="21"/>
                </a:lnTo>
                <a:lnTo>
                  <a:pt x="160" y="21"/>
                </a:lnTo>
                <a:lnTo>
                  <a:pt x="158" y="22"/>
                </a:lnTo>
                <a:lnTo>
                  <a:pt x="158" y="23"/>
                </a:lnTo>
                <a:lnTo>
                  <a:pt x="160" y="25"/>
                </a:lnTo>
                <a:lnTo>
                  <a:pt x="171" y="23"/>
                </a:lnTo>
                <a:lnTo>
                  <a:pt x="174" y="29"/>
                </a:lnTo>
                <a:lnTo>
                  <a:pt x="175" y="29"/>
                </a:lnTo>
                <a:lnTo>
                  <a:pt x="177" y="23"/>
                </a:lnTo>
                <a:lnTo>
                  <a:pt x="184" y="23"/>
                </a:lnTo>
                <a:lnTo>
                  <a:pt x="187" y="23"/>
                </a:lnTo>
                <a:lnTo>
                  <a:pt x="187" y="26"/>
                </a:lnTo>
                <a:lnTo>
                  <a:pt x="187" y="27"/>
                </a:lnTo>
                <a:lnTo>
                  <a:pt x="188" y="27"/>
                </a:lnTo>
                <a:lnTo>
                  <a:pt x="190" y="26"/>
                </a:lnTo>
                <a:lnTo>
                  <a:pt x="190" y="22"/>
                </a:lnTo>
                <a:lnTo>
                  <a:pt x="199" y="22"/>
                </a:lnTo>
                <a:lnTo>
                  <a:pt x="200" y="26"/>
                </a:lnTo>
                <a:lnTo>
                  <a:pt x="201" y="29"/>
                </a:lnTo>
                <a:lnTo>
                  <a:pt x="203" y="26"/>
                </a:lnTo>
                <a:lnTo>
                  <a:pt x="203" y="22"/>
                </a:lnTo>
                <a:lnTo>
                  <a:pt x="226" y="21"/>
                </a:lnTo>
                <a:lnTo>
                  <a:pt x="226" y="25"/>
                </a:lnTo>
                <a:lnTo>
                  <a:pt x="227" y="26"/>
                </a:lnTo>
                <a:lnTo>
                  <a:pt x="229" y="26"/>
                </a:lnTo>
                <a:lnTo>
                  <a:pt x="230" y="21"/>
                </a:lnTo>
                <a:lnTo>
                  <a:pt x="240" y="21"/>
                </a:lnTo>
                <a:lnTo>
                  <a:pt x="240" y="27"/>
                </a:lnTo>
                <a:lnTo>
                  <a:pt x="0" y="40"/>
                </a:lnTo>
                <a:lnTo>
                  <a:pt x="0" y="34"/>
                </a:lnTo>
                <a:lnTo>
                  <a:pt x="9" y="32"/>
                </a:lnTo>
                <a:lnTo>
                  <a:pt x="10" y="32"/>
                </a:lnTo>
                <a:lnTo>
                  <a:pt x="11" y="36"/>
                </a:lnTo>
                <a:lnTo>
                  <a:pt x="13" y="38"/>
                </a:lnTo>
                <a:lnTo>
                  <a:pt x="13" y="38"/>
                </a:lnTo>
                <a:lnTo>
                  <a:pt x="14" y="34"/>
                </a:lnTo>
                <a:lnTo>
                  <a:pt x="14" y="32"/>
                </a:lnTo>
                <a:lnTo>
                  <a:pt x="33" y="31"/>
                </a:lnTo>
                <a:lnTo>
                  <a:pt x="35" y="34"/>
                </a:lnTo>
                <a:lnTo>
                  <a:pt x="35" y="34"/>
                </a:lnTo>
                <a:lnTo>
                  <a:pt x="35" y="35"/>
                </a:lnTo>
                <a:lnTo>
                  <a:pt x="36" y="35"/>
                </a:lnTo>
                <a:lnTo>
                  <a:pt x="37" y="31"/>
                </a:lnTo>
                <a:lnTo>
                  <a:pt x="45" y="30"/>
                </a:lnTo>
                <a:lnTo>
                  <a:pt x="45" y="30"/>
                </a:lnTo>
                <a:lnTo>
                  <a:pt x="46" y="35"/>
                </a:lnTo>
                <a:lnTo>
                  <a:pt x="48" y="36"/>
                </a:lnTo>
                <a:lnTo>
                  <a:pt x="48" y="36"/>
                </a:lnTo>
                <a:lnTo>
                  <a:pt x="49" y="35"/>
                </a:lnTo>
                <a:lnTo>
                  <a:pt x="49" y="30"/>
                </a:lnTo>
                <a:lnTo>
                  <a:pt x="52" y="29"/>
                </a:lnTo>
                <a:lnTo>
                  <a:pt x="52" y="29"/>
                </a:lnTo>
                <a:lnTo>
                  <a:pt x="49" y="27"/>
                </a:lnTo>
                <a:lnTo>
                  <a:pt x="49" y="19"/>
                </a:lnTo>
                <a:lnTo>
                  <a:pt x="58" y="19"/>
                </a:lnTo>
                <a:lnTo>
                  <a:pt x="58" y="21"/>
                </a:lnTo>
                <a:lnTo>
                  <a:pt x="59" y="23"/>
                </a:lnTo>
                <a:lnTo>
                  <a:pt x="61" y="23"/>
                </a:lnTo>
                <a:lnTo>
                  <a:pt x="62" y="18"/>
                </a:lnTo>
                <a:lnTo>
                  <a:pt x="70" y="18"/>
                </a:lnTo>
                <a:lnTo>
                  <a:pt x="70" y="17"/>
                </a:lnTo>
                <a:lnTo>
                  <a:pt x="70" y="16"/>
                </a:lnTo>
                <a:lnTo>
                  <a:pt x="62" y="14"/>
                </a:lnTo>
                <a:lnTo>
                  <a:pt x="61" y="12"/>
                </a:lnTo>
                <a:lnTo>
                  <a:pt x="59" y="9"/>
                </a:lnTo>
                <a:lnTo>
                  <a:pt x="59" y="12"/>
                </a:lnTo>
                <a:lnTo>
                  <a:pt x="59" y="16"/>
                </a:lnTo>
                <a:lnTo>
                  <a:pt x="49" y="16"/>
                </a:lnTo>
                <a:lnTo>
                  <a:pt x="48" y="14"/>
                </a:lnTo>
                <a:lnTo>
                  <a:pt x="48" y="13"/>
                </a:lnTo>
                <a:lnTo>
                  <a:pt x="46" y="13"/>
                </a:lnTo>
                <a:lnTo>
                  <a:pt x="45" y="17"/>
                </a:lnTo>
                <a:lnTo>
                  <a:pt x="36" y="17"/>
                </a:lnTo>
                <a:lnTo>
                  <a:pt x="36" y="13"/>
                </a:lnTo>
                <a:lnTo>
                  <a:pt x="36" y="12"/>
                </a:lnTo>
                <a:lnTo>
                  <a:pt x="35" y="12"/>
                </a:lnTo>
                <a:lnTo>
                  <a:pt x="35" y="12"/>
                </a:lnTo>
                <a:lnTo>
                  <a:pt x="33" y="17"/>
                </a:lnTo>
                <a:lnTo>
                  <a:pt x="27" y="17"/>
                </a:lnTo>
                <a:lnTo>
                  <a:pt x="27" y="8"/>
                </a:lnTo>
                <a:lnTo>
                  <a:pt x="158" y="1"/>
                </a:lnTo>
                <a:lnTo>
                  <a:pt x="187" y="0"/>
                </a:lnTo>
                <a:lnTo>
                  <a:pt x="187" y="9"/>
                </a:lnTo>
                <a:lnTo>
                  <a:pt x="177" y="9"/>
                </a:lnTo>
                <a:close/>
              </a:path>
            </a:pathLst>
          </a:custGeom>
          <a:solidFill>
            <a:srgbClr val="83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23" name="Freeform 1367">
            <a:extLst>
              <a:ext uri="{FF2B5EF4-FFF2-40B4-BE49-F238E27FC236}">
                <a16:creationId xmlns:a16="http://schemas.microsoft.com/office/drawing/2014/main" id="{7A812667-B150-47FC-93F8-7BF8CB498331}"/>
              </a:ext>
            </a:extLst>
          </p:cNvPr>
          <p:cNvSpPr>
            <a:spLocks/>
          </p:cNvSpPr>
          <p:nvPr/>
        </p:nvSpPr>
        <p:spPr bwMode="auto">
          <a:xfrm>
            <a:off x="8389938" y="4637088"/>
            <a:ext cx="25400" cy="4762"/>
          </a:xfrm>
          <a:custGeom>
            <a:avLst/>
            <a:gdLst>
              <a:gd name="T0" fmla="*/ 50 w 50"/>
              <a:gd name="T1" fmla="*/ 6 h 9"/>
              <a:gd name="T2" fmla="*/ 1 w 50"/>
              <a:gd name="T3" fmla="*/ 9 h 9"/>
              <a:gd name="T4" fmla="*/ 0 w 50"/>
              <a:gd name="T5" fmla="*/ 4 h 9"/>
              <a:gd name="T6" fmla="*/ 0 w 50"/>
              <a:gd name="T7" fmla="*/ 3 h 9"/>
              <a:gd name="T8" fmla="*/ 2 w 50"/>
              <a:gd name="T9" fmla="*/ 1 h 9"/>
              <a:gd name="T10" fmla="*/ 7 w 50"/>
              <a:gd name="T11" fmla="*/ 1 h 9"/>
              <a:gd name="T12" fmla="*/ 7 w 50"/>
              <a:gd name="T13" fmla="*/ 8 h 9"/>
              <a:gd name="T14" fmla="*/ 7 w 50"/>
              <a:gd name="T15" fmla="*/ 8 h 9"/>
              <a:gd name="T16" fmla="*/ 9 w 50"/>
              <a:gd name="T17" fmla="*/ 8 h 9"/>
              <a:gd name="T18" fmla="*/ 10 w 50"/>
              <a:gd name="T19" fmla="*/ 1 h 9"/>
              <a:gd name="T20" fmla="*/ 18 w 50"/>
              <a:gd name="T21" fmla="*/ 0 h 9"/>
              <a:gd name="T22" fmla="*/ 19 w 50"/>
              <a:gd name="T23" fmla="*/ 0 h 9"/>
              <a:gd name="T24" fmla="*/ 19 w 50"/>
              <a:gd name="T25" fmla="*/ 4 h 9"/>
              <a:gd name="T26" fmla="*/ 20 w 50"/>
              <a:gd name="T27" fmla="*/ 5 h 9"/>
              <a:gd name="T28" fmla="*/ 22 w 50"/>
              <a:gd name="T29" fmla="*/ 0 h 9"/>
              <a:gd name="T30" fmla="*/ 27 w 50"/>
              <a:gd name="T31" fmla="*/ 0 h 9"/>
              <a:gd name="T32" fmla="*/ 28 w 50"/>
              <a:gd name="T33" fmla="*/ 0 h 9"/>
              <a:gd name="T34" fmla="*/ 30 w 50"/>
              <a:gd name="T35" fmla="*/ 3 h 9"/>
              <a:gd name="T36" fmla="*/ 31 w 50"/>
              <a:gd name="T37" fmla="*/ 3 h 9"/>
              <a:gd name="T38" fmla="*/ 32 w 50"/>
              <a:gd name="T39" fmla="*/ 0 h 9"/>
              <a:gd name="T40" fmla="*/ 37 w 50"/>
              <a:gd name="T41" fmla="*/ 0 h 9"/>
              <a:gd name="T42" fmla="*/ 37 w 50"/>
              <a:gd name="T43" fmla="*/ 3 h 9"/>
              <a:gd name="T44" fmla="*/ 39 w 50"/>
              <a:gd name="T45" fmla="*/ 4 h 9"/>
              <a:gd name="T46" fmla="*/ 40 w 50"/>
              <a:gd name="T47" fmla="*/ 4 h 9"/>
              <a:gd name="T48" fmla="*/ 41 w 50"/>
              <a:gd name="T49" fmla="*/ 0 h 9"/>
              <a:gd name="T50" fmla="*/ 50 w 50"/>
              <a:gd name="T51" fmla="*/ 0 h 9"/>
              <a:gd name="T52" fmla="*/ 50 w 50"/>
              <a:gd name="T53" fmla="*/ 6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0" h="9">
                <a:moveTo>
                  <a:pt x="50" y="6"/>
                </a:moveTo>
                <a:lnTo>
                  <a:pt x="1" y="9"/>
                </a:lnTo>
                <a:lnTo>
                  <a:pt x="0" y="4"/>
                </a:lnTo>
                <a:lnTo>
                  <a:pt x="0" y="3"/>
                </a:lnTo>
                <a:lnTo>
                  <a:pt x="2" y="1"/>
                </a:lnTo>
                <a:lnTo>
                  <a:pt x="7" y="1"/>
                </a:lnTo>
                <a:lnTo>
                  <a:pt x="7" y="8"/>
                </a:lnTo>
                <a:lnTo>
                  <a:pt x="7" y="8"/>
                </a:lnTo>
                <a:lnTo>
                  <a:pt x="9" y="8"/>
                </a:lnTo>
                <a:lnTo>
                  <a:pt x="10" y="1"/>
                </a:lnTo>
                <a:lnTo>
                  <a:pt x="18" y="0"/>
                </a:lnTo>
                <a:lnTo>
                  <a:pt x="19" y="0"/>
                </a:lnTo>
                <a:lnTo>
                  <a:pt x="19" y="4"/>
                </a:lnTo>
                <a:lnTo>
                  <a:pt x="20" y="5"/>
                </a:lnTo>
                <a:lnTo>
                  <a:pt x="22" y="0"/>
                </a:lnTo>
                <a:lnTo>
                  <a:pt x="27" y="0"/>
                </a:lnTo>
                <a:lnTo>
                  <a:pt x="28" y="0"/>
                </a:lnTo>
                <a:lnTo>
                  <a:pt x="30" y="3"/>
                </a:lnTo>
                <a:lnTo>
                  <a:pt x="31" y="3"/>
                </a:lnTo>
                <a:lnTo>
                  <a:pt x="32" y="0"/>
                </a:lnTo>
                <a:lnTo>
                  <a:pt x="37" y="0"/>
                </a:lnTo>
                <a:lnTo>
                  <a:pt x="37" y="3"/>
                </a:lnTo>
                <a:lnTo>
                  <a:pt x="39" y="4"/>
                </a:lnTo>
                <a:lnTo>
                  <a:pt x="40" y="4"/>
                </a:lnTo>
                <a:lnTo>
                  <a:pt x="41" y="0"/>
                </a:lnTo>
                <a:lnTo>
                  <a:pt x="50" y="0"/>
                </a:lnTo>
                <a:lnTo>
                  <a:pt x="50" y="6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24" name="Freeform 1368">
            <a:extLst>
              <a:ext uri="{FF2B5EF4-FFF2-40B4-BE49-F238E27FC236}">
                <a16:creationId xmlns:a16="http://schemas.microsoft.com/office/drawing/2014/main" id="{3EBFC3CF-89FF-4586-A292-4618083E5445}"/>
              </a:ext>
            </a:extLst>
          </p:cNvPr>
          <p:cNvSpPr>
            <a:spLocks/>
          </p:cNvSpPr>
          <p:nvPr/>
        </p:nvSpPr>
        <p:spPr bwMode="auto">
          <a:xfrm>
            <a:off x="8689975" y="4637088"/>
            <a:ext cx="1588" cy="15875"/>
          </a:xfrm>
          <a:custGeom>
            <a:avLst/>
            <a:gdLst>
              <a:gd name="T0" fmla="*/ 3 w 3"/>
              <a:gd name="T1" fmla="*/ 29 h 30"/>
              <a:gd name="T2" fmla="*/ 2 w 3"/>
              <a:gd name="T3" fmla="*/ 30 h 30"/>
              <a:gd name="T4" fmla="*/ 0 w 3"/>
              <a:gd name="T5" fmla="*/ 30 h 30"/>
              <a:gd name="T6" fmla="*/ 0 w 3"/>
              <a:gd name="T7" fmla="*/ 2 h 30"/>
              <a:gd name="T8" fmla="*/ 1 w 3"/>
              <a:gd name="T9" fmla="*/ 0 h 30"/>
              <a:gd name="T10" fmla="*/ 2 w 3"/>
              <a:gd name="T11" fmla="*/ 0 h 30"/>
              <a:gd name="T12" fmla="*/ 3 w 3"/>
              <a:gd name="T13" fmla="*/ 2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0">
                <a:moveTo>
                  <a:pt x="3" y="29"/>
                </a:moveTo>
                <a:lnTo>
                  <a:pt x="2" y="30"/>
                </a:lnTo>
                <a:lnTo>
                  <a:pt x="0" y="30"/>
                </a:lnTo>
                <a:lnTo>
                  <a:pt x="0" y="2"/>
                </a:lnTo>
                <a:lnTo>
                  <a:pt x="1" y="0"/>
                </a:lnTo>
                <a:lnTo>
                  <a:pt x="2" y="0"/>
                </a:lnTo>
                <a:lnTo>
                  <a:pt x="3" y="29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25" name="Freeform 1369">
            <a:extLst>
              <a:ext uri="{FF2B5EF4-FFF2-40B4-BE49-F238E27FC236}">
                <a16:creationId xmlns:a16="http://schemas.microsoft.com/office/drawing/2014/main" id="{0E626A90-C2A6-49F0-AF2F-A5E78A36E183}"/>
              </a:ext>
            </a:extLst>
          </p:cNvPr>
          <p:cNvSpPr>
            <a:spLocks/>
          </p:cNvSpPr>
          <p:nvPr/>
        </p:nvSpPr>
        <p:spPr bwMode="auto">
          <a:xfrm>
            <a:off x="8667750" y="4638675"/>
            <a:ext cx="1588" cy="15875"/>
          </a:xfrm>
          <a:custGeom>
            <a:avLst/>
            <a:gdLst>
              <a:gd name="T0" fmla="*/ 4 w 4"/>
              <a:gd name="T1" fmla="*/ 28 h 31"/>
              <a:gd name="T2" fmla="*/ 4 w 4"/>
              <a:gd name="T3" fmla="*/ 31 h 31"/>
              <a:gd name="T4" fmla="*/ 1 w 4"/>
              <a:gd name="T5" fmla="*/ 31 h 31"/>
              <a:gd name="T6" fmla="*/ 0 w 4"/>
              <a:gd name="T7" fmla="*/ 1 h 31"/>
              <a:gd name="T8" fmla="*/ 1 w 4"/>
              <a:gd name="T9" fmla="*/ 0 h 31"/>
              <a:gd name="T10" fmla="*/ 2 w 4"/>
              <a:gd name="T11" fmla="*/ 0 h 31"/>
              <a:gd name="T12" fmla="*/ 4 w 4"/>
              <a:gd name="T13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1">
                <a:moveTo>
                  <a:pt x="4" y="28"/>
                </a:moveTo>
                <a:lnTo>
                  <a:pt x="4" y="31"/>
                </a:lnTo>
                <a:lnTo>
                  <a:pt x="1" y="31"/>
                </a:lnTo>
                <a:lnTo>
                  <a:pt x="0" y="1"/>
                </a:lnTo>
                <a:lnTo>
                  <a:pt x="1" y="0"/>
                </a:lnTo>
                <a:lnTo>
                  <a:pt x="2" y="0"/>
                </a:lnTo>
                <a:lnTo>
                  <a:pt x="4" y="28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26" name="Freeform 1370">
            <a:extLst>
              <a:ext uri="{FF2B5EF4-FFF2-40B4-BE49-F238E27FC236}">
                <a16:creationId xmlns:a16="http://schemas.microsoft.com/office/drawing/2014/main" id="{F2D4B32A-25C0-4502-A538-2ACDA985B7A8}"/>
              </a:ext>
            </a:extLst>
          </p:cNvPr>
          <p:cNvSpPr>
            <a:spLocks/>
          </p:cNvSpPr>
          <p:nvPr/>
        </p:nvSpPr>
        <p:spPr bwMode="auto">
          <a:xfrm>
            <a:off x="8326438" y="4640263"/>
            <a:ext cx="3175" cy="3175"/>
          </a:xfrm>
          <a:custGeom>
            <a:avLst/>
            <a:gdLst>
              <a:gd name="T0" fmla="*/ 4 w 4"/>
              <a:gd name="T1" fmla="*/ 8 h 8"/>
              <a:gd name="T2" fmla="*/ 2 w 4"/>
              <a:gd name="T3" fmla="*/ 8 h 8"/>
              <a:gd name="T4" fmla="*/ 0 w 4"/>
              <a:gd name="T5" fmla="*/ 7 h 8"/>
              <a:gd name="T6" fmla="*/ 0 w 4"/>
              <a:gd name="T7" fmla="*/ 0 h 8"/>
              <a:gd name="T8" fmla="*/ 4 w 4"/>
              <a:gd name="T9" fmla="*/ 0 h 8"/>
              <a:gd name="T10" fmla="*/ 4 w 4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8">
                <a:moveTo>
                  <a:pt x="4" y="8"/>
                </a:moveTo>
                <a:lnTo>
                  <a:pt x="2" y="8"/>
                </a:lnTo>
                <a:lnTo>
                  <a:pt x="0" y="7"/>
                </a:lnTo>
                <a:lnTo>
                  <a:pt x="0" y="0"/>
                </a:lnTo>
                <a:lnTo>
                  <a:pt x="4" y="0"/>
                </a:lnTo>
                <a:lnTo>
                  <a:pt x="4" y="8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27" name="Freeform 1371">
            <a:extLst>
              <a:ext uri="{FF2B5EF4-FFF2-40B4-BE49-F238E27FC236}">
                <a16:creationId xmlns:a16="http://schemas.microsoft.com/office/drawing/2014/main" id="{7247C4E9-5D4E-4CA0-B1D9-B9F49032889D}"/>
              </a:ext>
            </a:extLst>
          </p:cNvPr>
          <p:cNvSpPr>
            <a:spLocks/>
          </p:cNvSpPr>
          <p:nvPr/>
        </p:nvSpPr>
        <p:spPr bwMode="auto">
          <a:xfrm>
            <a:off x="8321675" y="4640263"/>
            <a:ext cx="3175" cy="4762"/>
          </a:xfrm>
          <a:custGeom>
            <a:avLst/>
            <a:gdLst>
              <a:gd name="T0" fmla="*/ 7 w 7"/>
              <a:gd name="T1" fmla="*/ 8 h 9"/>
              <a:gd name="T2" fmla="*/ 0 w 7"/>
              <a:gd name="T3" fmla="*/ 9 h 9"/>
              <a:gd name="T4" fmla="*/ 0 w 7"/>
              <a:gd name="T5" fmla="*/ 1 h 9"/>
              <a:gd name="T6" fmla="*/ 1 w 7"/>
              <a:gd name="T7" fmla="*/ 0 h 9"/>
              <a:gd name="T8" fmla="*/ 7 w 7"/>
              <a:gd name="T9" fmla="*/ 0 h 9"/>
              <a:gd name="T10" fmla="*/ 7 w 7"/>
              <a:gd name="T11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" h="9">
                <a:moveTo>
                  <a:pt x="7" y="8"/>
                </a:moveTo>
                <a:lnTo>
                  <a:pt x="0" y="9"/>
                </a:lnTo>
                <a:lnTo>
                  <a:pt x="0" y="1"/>
                </a:lnTo>
                <a:lnTo>
                  <a:pt x="1" y="0"/>
                </a:lnTo>
                <a:lnTo>
                  <a:pt x="7" y="0"/>
                </a:lnTo>
                <a:lnTo>
                  <a:pt x="7" y="8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28" name="Freeform 1372">
            <a:extLst>
              <a:ext uri="{FF2B5EF4-FFF2-40B4-BE49-F238E27FC236}">
                <a16:creationId xmlns:a16="http://schemas.microsoft.com/office/drawing/2014/main" id="{57D2637A-B208-40DF-A63C-E899321036F9}"/>
              </a:ext>
            </a:extLst>
          </p:cNvPr>
          <p:cNvSpPr>
            <a:spLocks/>
          </p:cNvSpPr>
          <p:nvPr/>
        </p:nvSpPr>
        <p:spPr bwMode="auto">
          <a:xfrm>
            <a:off x="8312150" y="4640263"/>
            <a:ext cx="6350" cy="4762"/>
          </a:xfrm>
          <a:custGeom>
            <a:avLst/>
            <a:gdLst>
              <a:gd name="T0" fmla="*/ 12 w 12"/>
              <a:gd name="T1" fmla="*/ 0 h 8"/>
              <a:gd name="T2" fmla="*/ 10 w 12"/>
              <a:gd name="T3" fmla="*/ 7 h 8"/>
              <a:gd name="T4" fmla="*/ 3 w 12"/>
              <a:gd name="T5" fmla="*/ 8 h 8"/>
              <a:gd name="T6" fmla="*/ 1 w 12"/>
              <a:gd name="T7" fmla="*/ 8 h 8"/>
              <a:gd name="T8" fmla="*/ 0 w 12"/>
              <a:gd name="T9" fmla="*/ 0 h 8"/>
              <a:gd name="T10" fmla="*/ 8 w 12"/>
              <a:gd name="T11" fmla="*/ 0 h 8"/>
              <a:gd name="T12" fmla="*/ 10 w 12"/>
              <a:gd name="T13" fmla="*/ 0 h 8"/>
              <a:gd name="T14" fmla="*/ 12 w 12"/>
              <a:gd name="T15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8">
                <a:moveTo>
                  <a:pt x="12" y="0"/>
                </a:moveTo>
                <a:lnTo>
                  <a:pt x="10" y="7"/>
                </a:lnTo>
                <a:lnTo>
                  <a:pt x="3" y="8"/>
                </a:lnTo>
                <a:lnTo>
                  <a:pt x="1" y="8"/>
                </a:lnTo>
                <a:lnTo>
                  <a:pt x="0" y="0"/>
                </a:lnTo>
                <a:lnTo>
                  <a:pt x="8" y="0"/>
                </a:lnTo>
                <a:lnTo>
                  <a:pt x="10" y="0"/>
                </a:lnTo>
                <a:lnTo>
                  <a:pt x="12" y="0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29" name="Freeform 1373">
            <a:extLst>
              <a:ext uri="{FF2B5EF4-FFF2-40B4-BE49-F238E27FC236}">
                <a16:creationId xmlns:a16="http://schemas.microsoft.com/office/drawing/2014/main" id="{F3E38346-AC91-469D-AD10-7BB3999A3373}"/>
              </a:ext>
            </a:extLst>
          </p:cNvPr>
          <p:cNvSpPr>
            <a:spLocks/>
          </p:cNvSpPr>
          <p:nvPr/>
        </p:nvSpPr>
        <p:spPr bwMode="auto">
          <a:xfrm>
            <a:off x="8305800" y="4640263"/>
            <a:ext cx="4763" cy="4762"/>
          </a:xfrm>
          <a:custGeom>
            <a:avLst/>
            <a:gdLst>
              <a:gd name="T0" fmla="*/ 11 w 11"/>
              <a:gd name="T1" fmla="*/ 0 h 10"/>
              <a:gd name="T2" fmla="*/ 11 w 11"/>
              <a:gd name="T3" fmla="*/ 8 h 10"/>
              <a:gd name="T4" fmla="*/ 1 w 11"/>
              <a:gd name="T5" fmla="*/ 10 h 10"/>
              <a:gd name="T6" fmla="*/ 0 w 11"/>
              <a:gd name="T7" fmla="*/ 2 h 10"/>
              <a:gd name="T8" fmla="*/ 9 w 11"/>
              <a:gd name="T9" fmla="*/ 0 h 10"/>
              <a:gd name="T10" fmla="*/ 10 w 11"/>
              <a:gd name="T11" fmla="*/ 0 h 10"/>
              <a:gd name="T12" fmla="*/ 11 w 11"/>
              <a:gd name="T13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10">
                <a:moveTo>
                  <a:pt x="11" y="0"/>
                </a:moveTo>
                <a:lnTo>
                  <a:pt x="11" y="8"/>
                </a:lnTo>
                <a:lnTo>
                  <a:pt x="1" y="10"/>
                </a:lnTo>
                <a:lnTo>
                  <a:pt x="0" y="2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30" name="Freeform 1374">
            <a:extLst>
              <a:ext uri="{FF2B5EF4-FFF2-40B4-BE49-F238E27FC236}">
                <a16:creationId xmlns:a16="http://schemas.microsoft.com/office/drawing/2014/main" id="{602AE617-1759-4C46-9E2D-C4790043B6B4}"/>
              </a:ext>
            </a:extLst>
          </p:cNvPr>
          <p:cNvSpPr>
            <a:spLocks/>
          </p:cNvSpPr>
          <p:nvPr/>
        </p:nvSpPr>
        <p:spPr bwMode="auto">
          <a:xfrm>
            <a:off x="8169275" y="4641850"/>
            <a:ext cx="4763" cy="4763"/>
          </a:xfrm>
          <a:custGeom>
            <a:avLst/>
            <a:gdLst>
              <a:gd name="T0" fmla="*/ 9 w 9"/>
              <a:gd name="T1" fmla="*/ 9 h 10"/>
              <a:gd name="T2" fmla="*/ 1 w 9"/>
              <a:gd name="T3" fmla="*/ 10 h 10"/>
              <a:gd name="T4" fmla="*/ 0 w 9"/>
              <a:gd name="T5" fmla="*/ 10 h 10"/>
              <a:gd name="T6" fmla="*/ 0 w 9"/>
              <a:gd name="T7" fmla="*/ 0 h 10"/>
              <a:gd name="T8" fmla="*/ 9 w 9"/>
              <a:gd name="T9" fmla="*/ 0 h 10"/>
              <a:gd name="T10" fmla="*/ 9 w 9"/>
              <a:gd name="T11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10">
                <a:moveTo>
                  <a:pt x="9" y="9"/>
                </a:moveTo>
                <a:lnTo>
                  <a:pt x="1" y="10"/>
                </a:lnTo>
                <a:lnTo>
                  <a:pt x="0" y="10"/>
                </a:lnTo>
                <a:lnTo>
                  <a:pt x="0" y="0"/>
                </a:lnTo>
                <a:lnTo>
                  <a:pt x="9" y="0"/>
                </a:lnTo>
                <a:lnTo>
                  <a:pt x="9" y="9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31" name="Freeform 1375">
            <a:extLst>
              <a:ext uri="{FF2B5EF4-FFF2-40B4-BE49-F238E27FC236}">
                <a16:creationId xmlns:a16="http://schemas.microsoft.com/office/drawing/2014/main" id="{1B1E5F41-B27F-4FB0-ACB3-25C146E88895}"/>
              </a:ext>
            </a:extLst>
          </p:cNvPr>
          <p:cNvSpPr>
            <a:spLocks/>
          </p:cNvSpPr>
          <p:nvPr/>
        </p:nvSpPr>
        <p:spPr bwMode="auto">
          <a:xfrm>
            <a:off x="8297863" y="4641850"/>
            <a:ext cx="6350" cy="3175"/>
          </a:xfrm>
          <a:custGeom>
            <a:avLst/>
            <a:gdLst>
              <a:gd name="T0" fmla="*/ 12 w 12"/>
              <a:gd name="T1" fmla="*/ 8 h 8"/>
              <a:gd name="T2" fmla="*/ 0 w 12"/>
              <a:gd name="T3" fmla="*/ 8 h 8"/>
              <a:gd name="T4" fmla="*/ 0 w 12"/>
              <a:gd name="T5" fmla="*/ 0 h 8"/>
              <a:gd name="T6" fmla="*/ 4 w 12"/>
              <a:gd name="T7" fmla="*/ 0 h 8"/>
              <a:gd name="T8" fmla="*/ 12 w 12"/>
              <a:gd name="T9" fmla="*/ 0 h 8"/>
              <a:gd name="T10" fmla="*/ 12 w 12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8">
                <a:moveTo>
                  <a:pt x="12" y="8"/>
                </a:moveTo>
                <a:lnTo>
                  <a:pt x="0" y="8"/>
                </a:lnTo>
                <a:lnTo>
                  <a:pt x="0" y="0"/>
                </a:lnTo>
                <a:lnTo>
                  <a:pt x="4" y="0"/>
                </a:lnTo>
                <a:lnTo>
                  <a:pt x="12" y="0"/>
                </a:lnTo>
                <a:lnTo>
                  <a:pt x="12" y="8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32" name="Freeform 1376">
            <a:extLst>
              <a:ext uri="{FF2B5EF4-FFF2-40B4-BE49-F238E27FC236}">
                <a16:creationId xmlns:a16="http://schemas.microsoft.com/office/drawing/2014/main" id="{02EFB1BD-D6CB-42B4-83C7-D89684454501}"/>
              </a:ext>
            </a:extLst>
          </p:cNvPr>
          <p:cNvSpPr>
            <a:spLocks/>
          </p:cNvSpPr>
          <p:nvPr/>
        </p:nvSpPr>
        <p:spPr bwMode="auto">
          <a:xfrm>
            <a:off x="8640763" y="4641850"/>
            <a:ext cx="3175" cy="15875"/>
          </a:xfrm>
          <a:custGeom>
            <a:avLst/>
            <a:gdLst>
              <a:gd name="T0" fmla="*/ 5 w 5"/>
              <a:gd name="T1" fmla="*/ 28 h 30"/>
              <a:gd name="T2" fmla="*/ 1 w 5"/>
              <a:gd name="T3" fmla="*/ 30 h 30"/>
              <a:gd name="T4" fmla="*/ 1 w 5"/>
              <a:gd name="T5" fmla="*/ 30 h 30"/>
              <a:gd name="T6" fmla="*/ 0 w 5"/>
              <a:gd name="T7" fmla="*/ 0 h 30"/>
              <a:gd name="T8" fmla="*/ 2 w 5"/>
              <a:gd name="T9" fmla="*/ 0 h 30"/>
              <a:gd name="T10" fmla="*/ 5 w 5"/>
              <a:gd name="T11" fmla="*/ 28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30">
                <a:moveTo>
                  <a:pt x="5" y="28"/>
                </a:moveTo>
                <a:lnTo>
                  <a:pt x="1" y="30"/>
                </a:lnTo>
                <a:lnTo>
                  <a:pt x="1" y="30"/>
                </a:lnTo>
                <a:lnTo>
                  <a:pt x="0" y="0"/>
                </a:lnTo>
                <a:lnTo>
                  <a:pt x="2" y="0"/>
                </a:lnTo>
                <a:lnTo>
                  <a:pt x="5" y="28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33" name="Freeform 1377">
            <a:extLst>
              <a:ext uri="{FF2B5EF4-FFF2-40B4-BE49-F238E27FC236}">
                <a16:creationId xmlns:a16="http://schemas.microsoft.com/office/drawing/2014/main" id="{2F63FAAD-F23E-4D3B-80B0-5C8AFA73B25E}"/>
              </a:ext>
            </a:extLst>
          </p:cNvPr>
          <p:cNvSpPr>
            <a:spLocks/>
          </p:cNvSpPr>
          <p:nvPr/>
        </p:nvSpPr>
        <p:spPr bwMode="auto">
          <a:xfrm>
            <a:off x="8289925" y="4641850"/>
            <a:ext cx="4763" cy="4763"/>
          </a:xfrm>
          <a:custGeom>
            <a:avLst/>
            <a:gdLst>
              <a:gd name="T0" fmla="*/ 10 w 10"/>
              <a:gd name="T1" fmla="*/ 1 h 9"/>
              <a:gd name="T2" fmla="*/ 10 w 10"/>
              <a:gd name="T3" fmla="*/ 8 h 9"/>
              <a:gd name="T4" fmla="*/ 1 w 10"/>
              <a:gd name="T5" fmla="*/ 9 h 9"/>
              <a:gd name="T6" fmla="*/ 0 w 10"/>
              <a:gd name="T7" fmla="*/ 5 h 9"/>
              <a:gd name="T8" fmla="*/ 0 w 10"/>
              <a:gd name="T9" fmla="*/ 1 h 9"/>
              <a:gd name="T10" fmla="*/ 7 w 10"/>
              <a:gd name="T11" fmla="*/ 0 h 9"/>
              <a:gd name="T12" fmla="*/ 10 w 10"/>
              <a:gd name="T13" fmla="*/ 0 h 9"/>
              <a:gd name="T14" fmla="*/ 10 w 10"/>
              <a:gd name="T15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9">
                <a:moveTo>
                  <a:pt x="10" y="1"/>
                </a:moveTo>
                <a:lnTo>
                  <a:pt x="10" y="8"/>
                </a:lnTo>
                <a:lnTo>
                  <a:pt x="1" y="9"/>
                </a:lnTo>
                <a:lnTo>
                  <a:pt x="0" y="5"/>
                </a:lnTo>
                <a:lnTo>
                  <a:pt x="0" y="1"/>
                </a:lnTo>
                <a:lnTo>
                  <a:pt x="7" y="0"/>
                </a:lnTo>
                <a:lnTo>
                  <a:pt x="10" y="0"/>
                </a:lnTo>
                <a:lnTo>
                  <a:pt x="10" y="1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34" name="Freeform 1378">
            <a:extLst>
              <a:ext uri="{FF2B5EF4-FFF2-40B4-BE49-F238E27FC236}">
                <a16:creationId xmlns:a16="http://schemas.microsoft.com/office/drawing/2014/main" id="{46E004DB-528A-4A03-B1B5-E4AF2B36EDD9}"/>
              </a:ext>
            </a:extLst>
          </p:cNvPr>
          <p:cNvSpPr>
            <a:spLocks/>
          </p:cNvSpPr>
          <p:nvPr/>
        </p:nvSpPr>
        <p:spPr bwMode="auto">
          <a:xfrm>
            <a:off x="8139113" y="4641850"/>
            <a:ext cx="4762" cy="6350"/>
          </a:xfrm>
          <a:custGeom>
            <a:avLst/>
            <a:gdLst>
              <a:gd name="T0" fmla="*/ 10 w 10"/>
              <a:gd name="T1" fmla="*/ 12 h 12"/>
              <a:gd name="T2" fmla="*/ 1 w 10"/>
              <a:gd name="T3" fmla="*/ 12 h 12"/>
              <a:gd name="T4" fmla="*/ 0 w 10"/>
              <a:gd name="T5" fmla="*/ 3 h 12"/>
              <a:gd name="T6" fmla="*/ 4 w 10"/>
              <a:gd name="T7" fmla="*/ 0 h 12"/>
              <a:gd name="T8" fmla="*/ 10 w 10"/>
              <a:gd name="T9" fmla="*/ 0 h 12"/>
              <a:gd name="T10" fmla="*/ 10 w 10"/>
              <a:gd name="T11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12">
                <a:moveTo>
                  <a:pt x="10" y="12"/>
                </a:moveTo>
                <a:lnTo>
                  <a:pt x="1" y="12"/>
                </a:lnTo>
                <a:lnTo>
                  <a:pt x="0" y="3"/>
                </a:lnTo>
                <a:lnTo>
                  <a:pt x="4" y="0"/>
                </a:lnTo>
                <a:lnTo>
                  <a:pt x="10" y="0"/>
                </a:lnTo>
                <a:lnTo>
                  <a:pt x="10" y="12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35" name="Freeform 1379">
            <a:extLst>
              <a:ext uri="{FF2B5EF4-FFF2-40B4-BE49-F238E27FC236}">
                <a16:creationId xmlns:a16="http://schemas.microsoft.com/office/drawing/2014/main" id="{32B6D176-2726-4058-849D-7960E6930C91}"/>
              </a:ext>
            </a:extLst>
          </p:cNvPr>
          <p:cNvSpPr>
            <a:spLocks/>
          </p:cNvSpPr>
          <p:nvPr/>
        </p:nvSpPr>
        <p:spPr bwMode="auto">
          <a:xfrm>
            <a:off x="8283575" y="4641850"/>
            <a:ext cx="4763" cy="4763"/>
          </a:xfrm>
          <a:custGeom>
            <a:avLst/>
            <a:gdLst>
              <a:gd name="T0" fmla="*/ 10 w 10"/>
              <a:gd name="T1" fmla="*/ 8 h 8"/>
              <a:gd name="T2" fmla="*/ 1 w 10"/>
              <a:gd name="T3" fmla="*/ 8 h 8"/>
              <a:gd name="T4" fmla="*/ 0 w 10"/>
              <a:gd name="T5" fmla="*/ 8 h 8"/>
              <a:gd name="T6" fmla="*/ 0 w 10"/>
              <a:gd name="T7" fmla="*/ 0 h 8"/>
              <a:gd name="T8" fmla="*/ 10 w 10"/>
              <a:gd name="T9" fmla="*/ 0 h 8"/>
              <a:gd name="T10" fmla="*/ 10 w 10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8">
                <a:moveTo>
                  <a:pt x="10" y="8"/>
                </a:moveTo>
                <a:lnTo>
                  <a:pt x="1" y="8"/>
                </a:lnTo>
                <a:lnTo>
                  <a:pt x="0" y="8"/>
                </a:lnTo>
                <a:lnTo>
                  <a:pt x="0" y="0"/>
                </a:lnTo>
                <a:lnTo>
                  <a:pt x="10" y="0"/>
                </a:lnTo>
                <a:lnTo>
                  <a:pt x="10" y="8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36" name="Freeform 1380">
            <a:extLst>
              <a:ext uri="{FF2B5EF4-FFF2-40B4-BE49-F238E27FC236}">
                <a16:creationId xmlns:a16="http://schemas.microsoft.com/office/drawing/2014/main" id="{4DF31A16-6FC6-4CE7-AE94-10E0BE9075D0}"/>
              </a:ext>
            </a:extLst>
          </p:cNvPr>
          <p:cNvSpPr>
            <a:spLocks/>
          </p:cNvSpPr>
          <p:nvPr/>
        </p:nvSpPr>
        <p:spPr bwMode="auto">
          <a:xfrm>
            <a:off x="8612188" y="4641850"/>
            <a:ext cx="1587" cy="17463"/>
          </a:xfrm>
          <a:custGeom>
            <a:avLst/>
            <a:gdLst>
              <a:gd name="T0" fmla="*/ 2 w 3"/>
              <a:gd name="T1" fmla="*/ 33 h 33"/>
              <a:gd name="T2" fmla="*/ 0 w 3"/>
              <a:gd name="T3" fmla="*/ 3 h 33"/>
              <a:gd name="T4" fmla="*/ 3 w 3"/>
              <a:gd name="T5" fmla="*/ 0 h 33"/>
              <a:gd name="T6" fmla="*/ 3 w 3"/>
              <a:gd name="T7" fmla="*/ 33 h 33"/>
              <a:gd name="T8" fmla="*/ 2 w 3"/>
              <a:gd name="T9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33">
                <a:moveTo>
                  <a:pt x="2" y="33"/>
                </a:moveTo>
                <a:lnTo>
                  <a:pt x="0" y="3"/>
                </a:lnTo>
                <a:lnTo>
                  <a:pt x="3" y="0"/>
                </a:lnTo>
                <a:lnTo>
                  <a:pt x="3" y="33"/>
                </a:lnTo>
                <a:lnTo>
                  <a:pt x="2" y="33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37" name="Freeform 1381">
            <a:extLst>
              <a:ext uri="{FF2B5EF4-FFF2-40B4-BE49-F238E27FC236}">
                <a16:creationId xmlns:a16="http://schemas.microsoft.com/office/drawing/2014/main" id="{50746584-4193-466C-9450-9058251F640F}"/>
              </a:ext>
            </a:extLst>
          </p:cNvPr>
          <p:cNvSpPr>
            <a:spLocks/>
          </p:cNvSpPr>
          <p:nvPr/>
        </p:nvSpPr>
        <p:spPr bwMode="auto">
          <a:xfrm>
            <a:off x="8275638" y="4641850"/>
            <a:ext cx="4762" cy="4763"/>
          </a:xfrm>
          <a:custGeom>
            <a:avLst/>
            <a:gdLst>
              <a:gd name="T0" fmla="*/ 9 w 9"/>
              <a:gd name="T1" fmla="*/ 8 h 9"/>
              <a:gd name="T2" fmla="*/ 0 w 9"/>
              <a:gd name="T3" fmla="*/ 9 h 9"/>
              <a:gd name="T4" fmla="*/ 0 w 9"/>
              <a:gd name="T5" fmla="*/ 4 h 9"/>
              <a:gd name="T6" fmla="*/ 0 w 9"/>
              <a:gd name="T7" fmla="*/ 3 h 9"/>
              <a:gd name="T8" fmla="*/ 3 w 9"/>
              <a:gd name="T9" fmla="*/ 0 h 9"/>
              <a:gd name="T10" fmla="*/ 9 w 9"/>
              <a:gd name="T11" fmla="*/ 1 h 9"/>
              <a:gd name="T12" fmla="*/ 9 w 9"/>
              <a:gd name="T13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9">
                <a:moveTo>
                  <a:pt x="9" y="8"/>
                </a:moveTo>
                <a:lnTo>
                  <a:pt x="0" y="9"/>
                </a:lnTo>
                <a:lnTo>
                  <a:pt x="0" y="4"/>
                </a:lnTo>
                <a:lnTo>
                  <a:pt x="0" y="3"/>
                </a:lnTo>
                <a:lnTo>
                  <a:pt x="3" y="0"/>
                </a:lnTo>
                <a:lnTo>
                  <a:pt x="9" y="1"/>
                </a:lnTo>
                <a:lnTo>
                  <a:pt x="9" y="8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38" name="Freeform 1382">
            <a:extLst>
              <a:ext uri="{FF2B5EF4-FFF2-40B4-BE49-F238E27FC236}">
                <a16:creationId xmlns:a16="http://schemas.microsoft.com/office/drawing/2014/main" id="{E499D637-A4D1-4722-8A91-B90656D77411}"/>
              </a:ext>
            </a:extLst>
          </p:cNvPr>
          <p:cNvSpPr>
            <a:spLocks/>
          </p:cNvSpPr>
          <p:nvPr/>
        </p:nvSpPr>
        <p:spPr bwMode="auto">
          <a:xfrm>
            <a:off x="8697913" y="4641850"/>
            <a:ext cx="9525" cy="1588"/>
          </a:xfrm>
          <a:custGeom>
            <a:avLst/>
            <a:gdLst>
              <a:gd name="T0" fmla="*/ 19 w 19"/>
              <a:gd name="T1" fmla="*/ 3 h 4"/>
              <a:gd name="T2" fmla="*/ 0 w 19"/>
              <a:gd name="T3" fmla="*/ 4 h 4"/>
              <a:gd name="T4" fmla="*/ 0 w 19"/>
              <a:gd name="T5" fmla="*/ 3 h 4"/>
              <a:gd name="T6" fmla="*/ 19 w 19"/>
              <a:gd name="T7" fmla="*/ 0 h 4"/>
              <a:gd name="T8" fmla="*/ 19 w 19"/>
              <a:gd name="T9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" h="4">
                <a:moveTo>
                  <a:pt x="19" y="3"/>
                </a:moveTo>
                <a:lnTo>
                  <a:pt x="0" y="4"/>
                </a:lnTo>
                <a:lnTo>
                  <a:pt x="0" y="3"/>
                </a:lnTo>
                <a:lnTo>
                  <a:pt x="19" y="0"/>
                </a:lnTo>
                <a:lnTo>
                  <a:pt x="19" y="3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39" name="Freeform 1383">
            <a:extLst>
              <a:ext uri="{FF2B5EF4-FFF2-40B4-BE49-F238E27FC236}">
                <a16:creationId xmlns:a16="http://schemas.microsoft.com/office/drawing/2014/main" id="{E1241325-A981-4CED-8F7E-5E31EA9F1B8D}"/>
              </a:ext>
            </a:extLst>
          </p:cNvPr>
          <p:cNvSpPr>
            <a:spLocks/>
          </p:cNvSpPr>
          <p:nvPr/>
        </p:nvSpPr>
        <p:spPr bwMode="auto">
          <a:xfrm>
            <a:off x="8269288" y="4641850"/>
            <a:ext cx="4762" cy="4763"/>
          </a:xfrm>
          <a:custGeom>
            <a:avLst/>
            <a:gdLst>
              <a:gd name="T0" fmla="*/ 10 w 10"/>
              <a:gd name="T1" fmla="*/ 8 h 9"/>
              <a:gd name="T2" fmla="*/ 0 w 10"/>
              <a:gd name="T3" fmla="*/ 9 h 9"/>
              <a:gd name="T4" fmla="*/ 0 w 10"/>
              <a:gd name="T5" fmla="*/ 2 h 9"/>
              <a:gd name="T6" fmla="*/ 4 w 10"/>
              <a:gd name="T7" fmla="*/ 0 h 9"/>
              <a:gd name="T8" fmla="*/ 9 w 10"/>
              <a:gd name="T9" fmla="*/ 0 h 9"/>
              <a:gd name="T10" fmla="*/ 10 w 10"/>
              <a:gd name="T11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10" y="8"/>
                </a:moveTo>
                <a:lnTo>
                  <a:pt x="0" y="9"/>
                </a:lnTo>
                <a:lnTo>
                  <a:pt x="0" y="2"/>
                </a:lnTo>
                <a:lnTo>
                  <a:pt x="4" y="0"/>
                </a:lnTo>
                <a:lnTo>
                  <a:pt x="9" y="0"/>
                </a:lnTo>
                <a:lnTo>
                  <a:pt x="10" y="8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40" name="Freeform 1384">
            <a:extLst>
              <a:ext uri="{FF2B5EF4-FFF2-40B4-BE49-F238E27FC236}">
                <a16:creationId xmlns:a16="http://schemas.microsoft.com/office/drawing/2014/main" id="{887BD6A8-8C27-4041-9665-4DA688CFC45F}"/>
              </a:ext>
            </a:extLst>
          </p:cNvPr>
          <p:cNvSpPr>
            <a:spLocks/>
          </p:cNvSpPr>
          <p:nvPr/>
        </p:nvSpPr>
        <p:spPr bwMode="auto">
          <a:xfrm>
            <a:off x="8261350" y="4643438"/>
            <a:ext cx="4763" cy="3175"/>
          </a:xfrm>
          <a:custGeom>
            <a:avLst/>
            <a:gdLst>
              <a:gd name="T0" fmla="*/ 11 w 11"/>
              <a:gd name="T1" fmla="*/ 7 h 7"/>
              <a:gd name="T2" fmla="*/ 2 w 11"/>
              <a:gd name="T3" fmla="*/ 7 h 7"/>
              <a:gd name="T4" fmla="*/ 0 w 11"/>
              <a:gd name="T5" fmla="*/ 0 h 7"/>
              <a:gd name="T6" fmla="*/ 7 w 11"/>
              <a:gd name="T7" fmla="*/ 0 h 7"/>
              <a:gd name="T8" fmla="*/ 11 w 11"/>
              <a:gd name="T9" fmla="*/ 0 h 7"/>
              <a:gd name="T10" fmla="*/ 11 w 11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7">
                <a:moveTo>
                  <a:pt x="11" y="7"/>
                </a:moveTo>
                <a:lnTo>
                  <a:pt x="2" y="7"/>
                </a:lnTo>
                <a:lnTo>
                  <a:pt x="0" y="0"/>
                </a:lnTo>
                <a:lnTo>
                  <a:pt x="7" y="0"/>
                </a:lnTo>
                <a:lnTo>
                  <a:pt x="11" y="0"/>
                </a:lnTo>
                <a:lnTo>
                  <a:pt x="11" y="7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41" name="Freeform 1385">
            <a:extLst>
              <a:ext uri="{FF2B5EF4-FFF2-40B4-BE49-F238E27FC236}">
                <a16:creationId xmlns:a16="http://schemas.microsoft.com/office/drawing/2014/main" id="{768BBC2D-F34B-4A87-889C-33F03DA15096}"/>
              </a:ext>
            </a:extLst>
          </p:cNvPr>
          <p:cNvSpPr>
            <a:spLocks/>
          </p:cNvSpPr>
          <p:nvPr/>
        </p:nvSpPr>
        <p:spPr bwMode="auto">
          <a:xfrm>
            <a:off x="8253413" y="4643438"/>
            <a:ext cx="6350" cy="4762"/>
          </a:xfrm>
          <a:custGeom>
            <a:avLst/>
            <a:gdLst>
              <a:gd name="T0" fmla="*/ 12 w 12"/>
              <a:gd name="T1" fmla="*/ 7 h 9"/>
              <a:gd name="T2" fmla="*/ 4 w 12"/>
              <a:gd name="T3" fmla="*/ 9 h 9"/>
              <a:gd name="T4" fmla="*/ 2 w 12"/>
              <a:gd name="T5" fmla="*/ 9 h 9"/>
              <a:gd name="T6" fmla="*/ 0 w 12"/>
              <a:gd name="T7" fmla="*/ 1 h 9"/>
              <a:gd name="T8" fmla="*/ 11 w 12"/>
              <a:gd name="T9" fmla="*/ 0 h 9"/>
              <a:gd name="T10" fmla="*/ 11 w 12"/>
              <a:gd name="T11" fmla="*/ 0 h 9"/>
              <a:gd name="T12" fmla="*/ 12 w 12"/>
              <a:gd name="T13" fmla="*/ 7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9">
                <a:moveTo>
                  <a:pt x="12" y="7"/>
                </a:moveTo>
                <a:lnTo>
                  <a:pt x="4" y="9"/>
                </a:lnTo>
                <a:lnTo>
                  <a:pt x="2" y="9"/>
                </a:lnTo>
                <a:lnTo>
                  <a:pt x="0" y="1"/>
                </a:lnTo>
                <a:lnTo>
                  <a:pt x="11" y="0"/>
                </a:lnTo>
                <a:lnTo>
                  <a:pt x="11" y="0"/>
                </a:lnTo>
                <a:lnTo>
                  <a:pt x="12" y="7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42" name="Freeform 1386">
            <a:extLst>
              <a:ext uri="{FF2B5EF4-FFF2-40B4-BE49-F238E27FC236}">
                <a16:creationId xmlns:a16="http://schemas.microsoft.com/office/drawing/2014/main" id="{082CB3EA-1618-4347-A6D6-7745F08B0CC3}"/>
              </a:ext>
            </a:extLst>
          </p:cNvPr>
          <p:cNvSpPr>
            <a:spLocks/>
          </p:cNvSpPr>
          <p:nvPr/>
        </p:nvSpPr>
        <p:spPr bwMode="auto">
          <a:xfrm>
            <a:off x="8670925" y="4643438"/>
            <a:ext cx="17463" cy="3175"/>
          </a:xfrm>
          <a:custGeom>
            <a:avLst/>
            <a:gdLst>
              <a:gd name="T0" fmla="*/ 34 w 34"/>
              <a:gd name="T1" fmla="*/ 1 h 4"/>
              <a:gd name="T2" fmla="*/ 1 w 34"/>
              <a:gd name="T3" fmla="*/ 4 h 4"/>
              <a:gd name="T4" fmla="*/ 0 w 34"/>
              <a:gd name="T5" fmla="*/ 3 h 4"/>
              <a:gd name="T6" fmla="*/ 0 w 34"/>
              <a:gd name="T7" fmla="*/ 1 h 4"/>
              <a:gd name="T8" fmla="*/ 26 w 34"/>
              <a:gd name="T9" fmla="*/ 0 h 4"/>
              <a:gd name="T10" fmla="*/ 34 w 34"/>
              <a:gd name="T11" fmla="*/ 0 h 4"/>
              <a:gd name="T12" fmla="*/ 34 w 34"/>
              <a:gd name="T13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4" h="4">
                <a:moveTo>
                  <a:pt x="34" y="1"/>
                </a:moveTo>
                <a:lnTo>
                  <a:pt x="1" y="4"/>
                </a:lnTo>
                <a:lnTo>
                  <a:pt x="0" y="3"/>
                </a:lnTo>
                <a:lnTo>
                  <a:pt x="0" y="1"/>
                </a:lnTo>
                <a:lnTo>
                  <a:pt x="26" y="0"/>
                </a:lnTo>
                <a:lnTo>
                  <a:pt x="34" y="0"/>
                </a:lnTo>
                <a:lnTo>
                  <a:pt x="34" y="1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43" name="Freeform 1387">
            <a:extLst>
              <a:ext uri="{FF2B5EF4-FFF2-40B4-BE49-F238E27FC236}">
                <a16:creationId xmlns:a16="http://schemas.microsoft.com/office/drawing/2014/main" id="{7046EF69-C940-4412-895C-743A8A304C32}"/>
              </a:ext>
            </a:extLst>
          </p:cNvPr>
          <p:cNvSpPr>
            <a:spLocks/>
          </p:cNvSpPr>
          <p:nvPr/>
        </p:nvSpPr>
        <p:spPr bwMode="auto">
          <a:xfrm>
            <a:off x="8456613" y="4643438"/>
            <a:ext cx="1587" cy="22225"/>
          </a:xfrm>
          <a:custGeom>
            <a:avLst/>
            <a:gdLst>
              <a:gd name="T0" fmla="*/ 3 w 3"/>
              <a:gd name="T1" fmla="*/ 40 h 40"/>
              <a:gd name="T2" fmla="*/ 2 w 3"/>
              <a:gd name="T3" fmla="*/ 40 h 40"/>
              <a:gd name="T4" fmla="*/ 0 w 3"/>
              <a:gd name="T5" fmla="*/ 1 h 40"/>
              <a:gd name="T6" fmla="*/ 2 w 3"/>
              <a:gd name="T7" fmla="*/ 0 h 40"/>
              <a:gd name="T8" fmla="*/ 3 w 3"/>
              <a:gd name="T9" fmla="*/ 3 h 40"/>
              <a:gd name="T10" fmla="*/ 3 w 3"/>
              <a:gd name="T11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40">
                <a:moveTo>
                  <a:pt x="3" y="40"/>
                </a:moveTo>
                <a:lnTo>
                  <a:pt x="2" y="40"/>
                </a:lnTo>
                <a:lnTo>
                  <a:pt x="0" y="1"/>
                </a:lnTo>
                <a:lnTo>
                  <a:pt x="2" y="0"/>
                </a:lnTo>
                <a:lnTo>
                  <a:pt x="3" y="3"/>
                </a:lnTo>
                <a:lnTo>
                  <a:pt x="3" y="4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44" name="Freeform 1388">
            <a:extLst>
              <a:ext uri="{FF2B5EF4-FFF2-40B4-BE49-F238E27FC236}">
                <a16:creationId xmlns:a16="http://schemas.microsoft.com/office/drawing/2014/main" id="{4084E656-6F90-4925-94B6-F9B3B5135E8A}"/>
              </a:ext>
            </a:extLst>
          </p:cNvPr>
          <p:cNvSpPr>
            <a:spLocks/>
          </p:cNvSpPr>
          <p:nvPr/>
        </p:nvSpPr>
        <p:spPr bwMode="auto">
          <a:xfrm>
            <a:off x="8582025" y="4645025"/>
            <a:ext cx="1588" cy="15875"/>
          </a:xfrm>
          <a:custGeom>
            <a:avLst/>
            <a:gdLst>
              <a:gd name="T0" fmla="*/ 3 w 3"/>
              <a:gd name="T1" fmla="*/ 31 h 31"/>
              <a:gd name="T2" fmla="*/ 0 w 3"/>
              <a:gd name="T3" fmla="*/ 31 h 31"/>
              <a:gd name="T4" fmla="*/ 0 w 3"/>
              <a:gd name="T5" fmla="*/ 2 h 31"/>
              <a:gd name="T6" fmla="*/ 2 w 3"/>
              <a:gd name="T7" fmla="*/ 0 h 31"/>
              <a:gd name="T8" fmla="*/ 2 w 3"/>
              <a:gd name="T9" fmla="*/ 0 h 31"/>
              <a:gd name="T10" fmla="*/ 3 w 3"/>
              <a:gd name="T11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1">
                <a:moveTo>
                  <a:pt x="3" y="31"/>
                </a:moveTo>
                <a:lnTo>
                  <a:pt x="0" y="31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3" y="31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45" name="Freeform 1389">
            <a:extLst>
              <a:ext uri="{FF2B5EF4-FFF2-40B4-BE49-F238E27FC236}">
                <a16:creationId xmlns:a16="http://schemas.microsoft.com/office/drawing/2014/main" id="{2A332328-4EF5-4E04-85E0-481CF12184E4}"/>
              </a:ext>
            </a:extLst>
          </p:cNvPr>
          <p:cNvSpPr>
            <a:spLocks/>
          </p:cNvSpPr>
          <p:nvPr/>
        </p:nvSpPr>
        <p:spPr bwMode="auto">
          <a:xfrm>
            <a:off x="8697913" y="4645025"/>
            <a:ext cx="9525" cy="4763"/>
          </a:xfrm>
          <a:custGeom>
            <a:avLst/>
            <a:gdLst>
              <a:gd name="T0" fmla="*/ 18 w 18"/>
              <a:gd name="T1" fmla="*/ 11 h 11"/>
              <a:gd name="T2" fmla="*/ 0 w 18"/>
              <a:gd name="T3" fmla="*/ 9 h 11"/>
              <a:gd name="T4" fmla="*/ 0 w 18"/>
              <a:gd name="T5" fmla="*/ 3 h 11"/>
              <a:gd name="T6" fmla="*/ 18 w 18"/>
              <a:gd name="T7" fmla="*/ 0 h 11"/>
              <a:gd name="T8" fmla="*/ 18 w 18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11">
                <a:moveTo>
                  <a:pt x="18" y="11"/>
                </a:moveTo>
                <a:lnTo>
                  <a:pt x="0" y="9"/>
                </a:lnTo>
                <a:lnTo>
                  <a:pt x="0" y="3"/>
                </a:lnTo>
                <a:lnTo>
                  <a:pt x="18" y="0"/>
                </a:lnTo>
                <a:lnTo>
                  <a:pt x="18" y="11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46" name="Freeform 1390">
            <a:extLst>
              <a:ext uri="{FF2B5EF4-FFF2-40B4-BE49-F238E27FC236}">
                <a16:creationId xmlns:a16="http://schemas.microsoft.com/office/drawing/2014/main" id="{F295A3A4-45CB-4E6F-81A7-9B7AFE8E3767}"/>
              </a:ext>
            </a:extLst>
          </p:cNvPr>
          <p:cNvSpPr>
            <a:spLocks/>
          </p:cNvSpPr>
          <p:nvPr/>
        </p:nvSpPr>
        <p:spPr bwMode="auto">
          <a:xfrm>
            <a:off x="8664575" y="4645025"/>
            <a:ext cx="1588" cy="1588"/>
          </a:xfrm>
          <a:custGeom>
            <a:avLst/>
            <a:gdLst>
              <a:gd name="T0" fmla="*/ 4 w 4"/>
              <a:gd name="T1" fmla="*/ 1 h 1"/>
              <a:gd name="T2" fmla="*/ 0 w 4"/>
              <a:gd name="T3" fmla="*/ 0 h 1"/>
              <a:gd name="T4" fmla="*/ 0 w 4"/>
              <a:gd name="T5" fmla="*/ 0 h 1"/>
              <a:gd name="T6" fmla="*/ 4 w 4"/>
              <a:gd name="T7" fmla="*/ 0 h 1"/>
              <a:gd name="T8" fmla="*/ 4 w 4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1">
                <a:moveTo>
                  <a:pt x="4" y="1"/>
                </a:moveTo>
                <a:lnTo>
                  <a:pt x="0" y="0"/>
                </a:lnTo>
                <a:lnTo>
                  <a:pt x="0" y="0"/>
                </a:lnTo>
                <a:lnTo>
                  <a:pt x="4" y="0"/>
                </a:lnTo>
                <a:lnTo>
                  <a:pt x="4" y="1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47" name="Freeform 1391">
            <a:extLst>
              <a:ext uri="{FF2B5EF4-FFF2-40B4-BE49-F238E27FC236}">
                <a16:creationId xmlns:a16="http://schemas.microsoft.com/office/drawing/2014/main" id="{24C11DB4-3836-4AD2-9908-0D11DD52C465}"/>
              </a:ext>
            </a:extLst>
          </p:cNvPr>
          <p:cNvSpPr>
            <a:spLocks/>
          </p:cNvSpPr>
          <p:nvPr/>
        </p:nvSpPr>
        <p:spPr bwMode="auto">
          <a:xfrm>
            <a:off x="8312150" y="4645025"/>
            <a:ext cx="17463" cy="4763"/>
          </a:xfrm>
          <a:custGeom>
            <a:avLst/>
            <a:gdLst>
              <a:gd name="T0" fmla="*/ 31 w 31"/>
              <a:gd name="T1" fmla="*/ 5 h 9"/>
              <a:gd name="T2" fmla="*/ 31 w 31"/>
              <a:gd name="T3" fmla="*/ 7 h 9"/>
              <a:gd name="T4" fmla="*/ 0 w 31"/>
              <a:gd name="T5" fmla="*/ 9 h 9"/>
              <a:gd name="T6" fmla="*/ 1 w 31"/>
              <a:gd name="T7" fmla="*/ 2 h 9"/>
              <a:gd name="T8" fmla="*/ 10 w 31"/>
              <a:gd name="T9" fmla="*/ 1 h 9"/>
              <a:gd name="T10" fmla="*/ 12 w 31"/>
              <a:gd name="T11" fmla="*/ 5 h 9"/>
              <a:gd name="T12" fmla="*/ 12 w 31"/>
              <a:gd name="T13" fmla="*/ 6 h 9"/>
              <a:gd name="T14" fmla="*/ 13 w 31"/>
              <a:gd name="T15" fmla="*/ 7 h 9"/>
              <a:gd name="T16" fmla="*/ 16 w 31"/>
              <a:gd name="T17" fmla="*/ 6 h 9"/>
              <a:gd name="T18" fmla="*/ 16 w 31"/>
              <a:gd name="T19" fmla="*/ 2 h 9"/>
              <a:gd name="T20" fmla="*/ 16 w 31"/>
              <a:gd name="T21" fmla="*/ 1 h 9"/>
              <a:gd name="T22" fmla="*/ 23 w 31"/>
              <a:gd name="T23" fmla="*/ 1 h 9"/>
              <a:gd name="T24" fmla="*/ 25 w 31"/>
              <a:gd name="T25" fmla="*/ 6 h 9"/>
              <a:gd name="T26" fmla="*/ 26 w 31"/>
              <a:gd name="T27" fmla="*/ 5 h 9"/>
              <a:gd name="T28" fmla="*/ 29 w 31"/>
              <a:gd name="T29" fmla="*/ 3 h 9"/>
              <a:gd name="T30" fmla="*/ 27 w 31"/>
              <a:gd name="T31" fmla="*/ 1 h 9"/>
              <a:gd name="T32" fmla="*/ 29 w 31"/>
              <a:gd name="T33" fmla="*/ 0 h 9"/>
              <a:gd name="T34" fmla="*/ 31 w 31"/>
              <a:gd name="T35" fmla="*/ 0 h 9"/>
              <a:gd name="T36" fmla="*/ 31 w 31"/>
              <a:gd name="T37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" h="9">
                <a:moveTo>
                  <a:pt x="31" y="5"/>
                </a:moveTo>
                <a:lnTo>
                  <a:pt x="31" y="7"/>
                </a:lnTo>
                <a:lnTo>
                  <a:pt x="0" y="9"/>
                </a:lnTo>
                <a:lnTo>
                  <a:pt x="1" y="2"/>
                </a:lnTo>
                <a:lnTo>
                  <a:pt x="10" y="1"/>
                </a:lnTo>
                <a:lnTo>
                  <a:pt x="12" y="5"/>
                </a:lnTo>
                <a:lnTo>
                  <a:pt x="12" y="6"/>
                </a:lnTo>
                <a:lnTo>
                  <a:pt x="13" y="7"/>
                </a:lnTo>
                <a:lnTo>
                  <a:pt x="16" y="6"/>
                </a:lnTo>
                <a:lnTo>
                  <a:pt x="16" y="2"/>
                </a:lnTo>
                <a:lnTo>
                  <a:pt x="16" y="1"/>
                </a:lnTo>
                <a:lnTo>
                  <a:pt x="23" y="1"/>
                </a:lnTo>
                <a:lnTo>
                  <a:pt x="25" y="6"/>
                </a:lnTo>
                <a:lnTo>
                  <a:pt x="26" y="5"/>
                </a:lnTo>
                <a:lnTo>
                  <a:pt x="29" y="3"/>
                </a:lnTo>
                <a:lnTo>
                  <a:pt x="27" y="1"/>
                </a:lnTo>
                <a:lnTo>
                  <a:pt x="29" y="0"/>
                </a:lnTo>
                <a:lnTo>
                  <a:pt x="31" y="0"/>
                </a:lnTo>
                <a:lnTo>
                  <a:pt x="31" y="5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48" name="Freeform 1392">
            <a:extLst>
              <a:ext uri="{FF2B5EF4-FFF2-40B4-BE49-F238E27FC236}">
                <a16:creationId xmlns:a16="http://schemas.microsoft.com/office/drawing/2014/main" id="{C0C990A4-1EF8-4582-B522-1B7BF02D1D64}"/>
              </a:ext>
            </a:extLst>
          </p:cNvPr>
          <p:cNvSpPr>
            <a:spLocks/>
          </p:cNvSpPr>
          <p:nvPr/>
        </p:nvSpPr>
        <p:spPr bwMode="auto">
          <a:xfrm>
            <a:off x="8548688" y="4645025"/>
            <a:ext cx="1587" cy="19050"/>
          </a:xfrm>
          <a:custGeom>
            <a:avLst/>
            <a:gdLst>
              <a:gd name="T0" fmla="*/ 4 w 4"/>
              <a:gd name="T1" fmla="*/ 1 h 35"/>
              <a:gd name="T2" fmla="*/ 4 w 4"/>
              <a:gd name="T3" fmla="*/ 35 h 35"/>
              <a:gd name="T4" fmla="*/ 0 w 4"/>
              <a:gd name="T5" fmla="*/ 35 h 35"/>
              <a:gd name="T6" fmla="*/ 0 w 4"/>
              <a:gd name="T7" fmla="*/ 0 h 35"/>
              <a:gd name="T8" fmla="*/ 2 w 4"/>
              <a:gd name="T9" fmla="*/ 0 h 35"/>
              <a:gd name="T10" fmla="*/ 4 w 4"/>
              <a:gd name="T11" fmla="*/ 1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35">
                <a:moveTo>
                  <a:pt x="4" y="1"/>
                </a:moveTo>
                <a:lnTo>
                  <a:pt x="4" y="35"/>
                </a:lnTo>
                <a:lnTo>
                  <a:pt x="0" y="35"/>
                </a:lnTo>
                <a:lnTo>
                  <a:pt x="0" y="0"/>
                </a:lnTo>
                <a:lnTo>
                  <a:pt x="2" y="0"/>
                </a:lnTo>
                <a:lnTo>
                  <a:pt x="4" y="1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49" name="Freeform 1393">
            <a:extLst>
              <a:ext uri="{FF2B5EF4-FFF2-40B4-BE49-F238E27FC236}">
                <a16:creationId xmlns:a16="http://schemas.microsoft.com/office/drawing/2014/main" id="{85A928F6-D60C-4E80-9A93-9E54D300E335}"/>
              </a:ext>
            </a:extLst>
          </p:cNvPr>
          <p:cNvSpPr>
            <a:spLocks/>
          </p:cNvSpPr>
          <p:nvPr/>
        </p:nvSpPr>
        <p:spPr bwMode="auto">
          <a:xfrm>
            <a:off x="8677275" y="4646613"/>
            <a:ext cx="11113" cy="1587"/>
          </a:xfrm>
          <a:custGeom>
            <a:avLst/>
            <a:gdLst>
              <a:gd name="T0" fmla="*/ 22 w 22"/>
              <a:gd name="T1" fmla="*/ 4 h 4"/>
              <a:gd name="T2" fmla="*/ 0 w 22"/>
              <a:gd name="T3" fmla="*/ 1 h 4"/>
              <a:gd name="T4" fmla="*/ 13 w 22"/>
              <a:gd name="T5" fmla="*/ 0 h 4"/>
              <a:gd name="T6" fmla="*/ 22 w 22"/>
              <a:gd name="T7" fmla="*/ 0 h 4"/>
              <a:gd name="T8" fmla="*/ 22 w 22"/>
              <a:gd name="T9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4">
                <a:moveTo>
                  <a:pt x="22" y="4"/>
                </a:moveTo>
                <a:lnTo>
                  <a:pt x="0" y="1"/>
                </a:lnTo>
                <a:lnTo>
                  <a:pt x="13" y="0"/>
                </a:lnTo>
                <a:lnTo>
                  <a:pt x="22" y="0"/>
                </a:lnTo>
                <a:lnTo>
                  <a:pt x="22" y="4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50" name="Freeform 1394">
            <a:extLst>
              <a:ext uri="{FF2B5EF4-FFF2-40B4-BE49-F238E27FC236}">
                <a16:creationId xmlns:a16="http://schemas.microsoft.com/office/drawing/2014/main" id="{3749A147-8F2C-4203-B5B9-47CE8D191B91}"/>
              </a:ext>
            </a:extLst>
          </p:cNvPr>
          <p:cNvSpPr>
            <a:spLocks/>
          </p:cNvSpPr>
          <p:nvPr/>
        </p:nvSpPr>
        <p:spPr bwMode="auto">
          <a:xfrm>
            <a:off x="8305800" y="4646613"/>
            <a:ext cx="4763" cy="3175"/>
          </a:xfrm>
          <a:custGeom>
            <a:avLst/>
            <a:gdLst>
              <a:gd name="T0" fmla="*/ 11 w 11"/>
              <a:gd name="T1" fmla="*/ 4 h 7"/>
              <a:gd name="T2" fmla="*/ 11 w 11"/>
              <a:gd name="T3" fmla="*/ 7 h 7"/>
              <a:gd name="T4" fmla="*/ 0 w 11"/>
              <a:gd name="T5" fmla="*/ 7 h 7"/>
              <a:gd name="T6" fmla="*/ 0 w 11"/>
              <a:gd name="T7" fmla="*/ 1 h 7"/>
              <a:gd name="T8" fmla="*/ 2 w 11"/>
              <a:gd name="T9" fmla="*/ 0 h 7"/>
              <a:gd name="T10" fmla="*/ 11 w 11"/>
              <a:gd name="T11" fmla="*/ 0 h 7"/>
              <a:gd name="T12" fmla="*/ 11 w 11"/>
              <a:gd name="T1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7">
                <a:moveTo>
                  <a:pt x="11" y="4"/>
                </a:moveTo>
                <a:lnTo>
                  <a:pt x="11" y="7"/>
                </a:lnTo>
                <a:lnTo>
                  <a:pt x="0" y="7"/>
                </a:lnTo>
                <a:lnTo>
                  <a:pt x="0" y="1"/>
                </a:lnTo>
                <a:lnTo>
                  <a:pt x="2" y="0"/>
                </a:lnTo>
                <a:lnTo>
                  <a:pt x="11" y="0"/>
                </a:lnTo>
                <a:lnTo>
                  <a:pt x="11" y="4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51" name="Freeform 1395">
            <a:extLst>
              <a:ext uri="{FF2B5EF4-FFF2-40B4-BE49-F238E27FC236}">
                <a16:creationId xmlns:a16="http://schemas.microsoft.com/office/drawing/2014/main" id="{E8C4F951-693F-4A03-9679-EF9A6290AF4A}"/>
              </a:ext>
            </a:extLst>
          </p:cNvPr>
          <p:cNvSpPr>
            <a:spLocks/>
          </p:cNvSpPr>
          <p:nvPr/>
        </p:nvSpPr>
        <p:spPr bwMode="auto">
          <a:xfrm>
            <a:off x="8297863" y="4646613"/>
            <a:ext cx="6350" cy="4762"/>
          </a:xfrm>
          <a:custGeom>
            <a:avLst/>
            <a:gdLst>
              <a:gd name="T0" fmla="*/ 12 w 12"/>
              <a:gd name="T1" fmla="*/ 7 h 8"/>
              <a:gd name="T2" fmla="*/ 0 w 12"/>
              <a:gd name="T3" fmla="*/ 8 h 8"/>
              <a:gd name="T4" fmla="*/ 0 w 12"/>
              <a:gd name="T5" fmla="*/ 4 h 8"/>
              <a:gd name="T6" fmla="*/ 0 w 12"/>
              <a:gd name="T7" fmla="*/ 1 h 8"/>
              <a:gd name="T8" fmla="*/ 7 w 12"/>
              <a:gd name="T9" fmla="*/ 0 h 8"/>
              <a:gd name="T10" fmla="*/ 12 w 12"/>
              <a:gd name="T11" fmla="*/ 0 h 8"/>
              <a:gd name="T12" fmla="*/ 12 w 12"/>
              <a:gd name="T13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8">
                <a:moveTo>
                  <a:pt x="12" y="7"/>
                </a:moveTo>
                <a:lnTo>
                  <a:pt x="0" y="8"/>
                </a:lnTo>
                <a:lnTo>
                  <a:pt x="0" y="4"/>
                </a:lnTo>
                <a:lnTo>
                  <a:pt x="0" y="1"/>
                </a:lnTo>
                <a:lnTo>
                  <a:pt x="7" y="0"/>
                </a:lnTo>
                <a:lnTo>
                  <a:pt x="12" y="0"/>
                </a:lnTo>
                <a:lnTo>
                  <a:pt x="12" y="7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52" name="Freeform 1396">
            <a:extLst>
              <a:ext uri="{FF2B5EF4-FFF2-40B4-BE49-F238E27FC236}">
                <a16:creationId xmlns:a16="http://schemas.microsoft.com/office/drawing/2014/main" id="{CDD8EB69-A5CD-4E70-82A7-AFC3DBFBCA89}"/>
              </a:ext>
            </a:extLst>
          </p:cNvPr>
          <p:cNvSpPr>
            <a:spLocks/>
          </p:cNvSpPr>
          <p:nvPr/>
        </p:nvSpPr>
        <p:spPr bwMode="auto">
          <a:xfrm>
            <a:off x="8289925" y="4646613"/>
            <a:ext cx="4763" cy="4762"/>
          </a:xfrm>
          <a:custGeom>
            <a:avLst/>
            <a:gdLst>
              <a:gd name="T0" fmla="*/ 9 w 9"/>
              <a:gd name="T1" fmla="*/ 7 h 8"/>
              <a:gd name="T2" fmla="*/ 0 w 9"/>
              <a:gd name="T3" fmla="*/ 8 h 8"/>
              <a:gd name="T4" fmla="*/ 0 w 9"/>
              <a:gd name="T5" fmla="*/ 0 h 8"/>
              <a:gd name="T6" fmla="*/ 8 w 9"/>
              <a:gd name="T7" fmla="*/ 0 h 8"/>
              <a:gd name="T8" fmla="*/ 9 w 9"/>
              <a:gd name="T9" fmla="*/ 0 h 8"/>
              <a:gd name="T10" fmla="*/ 9 w 9"/>
              <a:gd name="T11" fmla="*/ 7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" h="8">
                <a:moveTo>
                  <a:pt x="9" y="7"/>
                </a:moveTo>
                <a:lnTo>
                  <a:pt x="0" y="8"/>
                </a:lnTo>
                <a:lnTo>
                  <a:pt x="0" y="0"/>
                </a:lnTo>
                <a:lnTo>
                  <a:pt x="8" y="0"/>
                </a:lnTo>
                <a:lnTo>
                  <a:pt x="9" y="0"/>
                </a:lnTo>
                <a:lnTo>
                  <a:pt x="9" y="7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53" name="Freeform 1397">
            <a:extLst>
              <a:ext uri="{FF2B5EF4-FFF2-40B4-BE49-F238E27FC236}">
                <a16:creationId xmlns:a16="http://schemas.microsoft.com/office/drawing/2014/main" id="{821453E3-818E-4214-8BE9-8FCF472ADD09}"/>
              </a:ext>
            </a:extLst>
          </p:cNvPr>
          <p:cNvSpPr>
            <a:spLocks/>
          </p:cNvSpPr>
          <p:nvPr/>
        </p:nvSpPr>
        <p:spPr bwMode="auto">
          <a:xfrm>
            <a:off x="8180388" y="4646613"/>
            <a:ext cx="4762" cy="6350"/>
          </a:xfrm>
          <a:custGeom>
            <a:avLst/>
            <a:gdLst>
              <a:gd name="T0" fmla="*/ 10 w 10"/>
              <a:gd name="T1" fmla="*/ 8 h 10"/>
              <a:gd name="T2" fmla="*/ 1 w 10"/>
              <a:gd name="T3" fmla="*/ 10 h 10"/>
              <a:gd name="T4" fmla="*/ 0 w 10"/>
              <a:gd name="T5" fmla="*/ 3 h 10"/>
              <a:gd name="T6" fmla="*/ 0 w 10"/>
              <a:gd name="T7" fmla="*/ 2 h 10"/>
              <a:gd name="T8" fmla="*/ 1 w 10"/>
              <a:gd name="T9" fmla="*/ 0 h 10"/>
              <a:gd name="T10" fmla="*/ 9 w 10"/>
              <a:gd name="T11" fmla="*/ 0 h 10"/>
              <a:gd name="T12" fmla="*/ 10 w 10"/>
              <a:gd name="T13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10">
                <a:moveTo>
                  <a:pt x="10" y="8"/>
                </a:moveTo>
                <a:lnTo>
                  <a:pt x="1" y="10"/>
                </a:lnTo>
                <a:lnTo>
                  <a:pt x="0" y="3"/>
                </a:lnTo>
                <a:lnTo>
                  <a:pt x="0" y="2"/>
                </a:lnTo>
                <a:lnTo>
                  <a:pt x="1" y="0"/>
                </a:lnTo>
                <a:lnTo>
                  <a:pt x="9" y="0"/>
                </a:lnTo>
                <a:lnTo>
                  <a:pt x="10" y="8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54" name="Freeform 1398">
            <a:extLst>
              <a:ext uri="{FF2B5EF4-FFF2-40B4-BE49-F238E27FC236}">
                <a16:creationId xmlns:a16="http://schemas.microsoft.com/office/drawing/2014/main" id="{279AE3F3-7C7B-44D5-8CED-6E4D5ECE8526}"/>
              </a:ext>
            </a:extLst>
          </p:cNvPr>
          <p:cNvSpPr>
            <a:spLocks/>
          </p:cNvSpPr>
          <p:nvPr/>
        </p:nvSpPr>
        <p:spPr bwMode="auto">
          <a:xfrm>
            <a:off x="8167688" y="4648200"/>
            <a:ext cx="11112" cy="4763"/>
          </a:xfrm>
          <a:custGeom>
            <a:avLst/>
            <a:gdLst>
              <a:gd name="T0" fmla="*/ 20 w 20"/>
              <a:gd name="T1" fmla="*/ 5 h 8"/>
              <a:gd name="T2" fmla="*/ 20 w 20"/>
              <a:gd name="T3" fmla="*/ 8 h 8"/>
              <a:gd name="T4" fmla="*/ 0 w 20"/>
              <a:gd name="T5" fmla="*/ 8 h 8"/>
              <a:gd name="T6" fmla="*/ 1 w 20"/>
              <a:gd name="T7" fmla="*/ 0 h 8"/>
              <a:gd name="T8" fmla="*/ 9 w 20"/>
              <a:gd name="T9" fmla="*/ 0 h 8"/>
              <a:gd name="T10" fmla="*/ 10 w 20"/>
              <a:gd name="T11" fmla="*/ 0 h 8"/>
              <a:gd name="T12" fmla="*/ 11 w 20"/>
              <a:gd name="T13" fmla="*/ 5 h 8"/>
              <a:gd name="T14" fmla="*/ 11 w 20"/>
              <a:gd name="T15" fmla="*/ 6 h 8"/>
              <a:gd name="T16" fmla="*/ 14 w 20"/>
              <a:gd name="T17" fmla="*/ 4 h 8"/>
              <a:gd name="T18" fmla="*/ 14 w 20"/>
              <a:gd name="T19" fmla="*/ 2 h 8"/>
              <a:gd name="T20" fmla="*/ 14 w 20"/>
              <a:gd name="T21" fmla="*/ 0 h 8"/>
              <a:gd name="T22" fmla="*/ 17 w 20"/>
              <a:gd name="T23" fmla="*/ 0 h 8"/>
              <a:gd name="T24" fmla="*/ 20 w 20"/>
              <a:gd name="T25" fmla="*/ 0 h 8"/>
              <a:gd name="T26" fmla="*/ 20 w 20"/>
              <a:gd name="T27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0" h="8">
                <a:moveTo>
                  <a:pt x="20" y="5"/>
                </a:moveTo>
                <a:lnTo>
                  <a:pt x="20" y="8"/>
                </a:lnTo>
                <a:lnTo>
                  <a:pt x="0" y="8"/>
                </a:lnTo>
                <a:lnTo>
                  <a:pt x="1" y="0"/>
                </a:lnTo>
                <a:lnTo>
                  <a:pt x="9" y="0"/>
                </a:lnTo>
                <a:lnTo>
                  <a:pt x="10" y="0"/>
                </a:lnTo>
                <a:lnTo>
                  <a:pt x="11" y="5"/>
                </a:lnTo>
                <a:lnTo>
                  <a:pt x="11" y="6"/>
                </a:lnTo>
                <a:lnTo>
                  <a:pt x="14" y="4"/>
                </a:lnTo>
                <a:lnTo>
                  <a:pt x="14" y="2"/>
                </a:lnTo>
                <a:lnTo>
                  <a:pt x="14" y="0"/>
                </a:lnTo>
                <a:lnTo>
                  <a:pt x="17" y="0"/>
                </a:lnTo>
                <a:lnTo>
                  <a:pt x="20" y="0"/>
                </a:lnTo>
                <a:lnTo>
                  <a:pt x="20" y="5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55" name="Freeform 1399">
            <a:extLst>
              <a:ext uri="{FF2B5EF4-FFF2-40B4-BE49-F238E27FC236}">
                <a16:creationId xmlns:a16="http://schemas.microsoft.com/office/drawing/2014/main" id="{04604AF7-DD94-4BEB-8D1D-5EC9B774AC81}"/>
              </a:ext>
            </a:extLst>
          </p:cNvPr>
          <p:cNvSpPr>
            <a:spLocks/>
          </p:cNvSpPr>
          <p:nvPr/>
        </p:nvSpPr>
        <p:spPr bwMode="auto">
          <a:xfrm>
            <a:off x="8513763" y="4648200"/>
            <a:ext cx="1587" cy="19050"/>
          </a:xfrm>
          <a:custGeom>
            <a:avLst/>
            <a:gdLst>
              <a:gd name="T0" fmla="*/ 4 w 4"/>
              <a:gd name="T1" fmla="*/ 35 h 35"/>
              <a:gd name="T2" fmla="*/ 3 w 4"/>
              <a:gd name="T3" fmla="*/ 35 h 35"/>
              <a:gd name="T4" fmla="*/ 0 w 4"/>
              <a:gd name="T5" fmla="*/ 35 h 35"/>
              <a:gd name="T6" fmla="*/ 0 w 4"/>
              <a:gd name="T7" fmla="*/ 1 h 35"/>
              <a:gd name="T8" fmla="*/ 3 w 4"/>
              <a:gd name="T9" fmla="*/ 0 h 35"/>
              <a:gd name="T10" fmla="*/ 4 w 4"/>
              <a:gd name="T11" fmla="*/ 1 h 35"/>
              <a:gd name="T12" fmla="*/ 4 w 4"/>
              <a:gd name="T1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5">
                <a:moveTo>
                  <a:pt x="4" y="35"/>
                </a:moveTo>
                <a:lnTo>
                  <a:pt x="3" y="35"/>
                </a:lnTo>
                <a:lnTo>
                  <a:pt x="0" y="35"/>
                </a:lnTo>
                <a:lnTo>
                  <a:pt x="0" y="1"/>
                </a:lnTo>
                <a:lnTo>
                  <a:pt x="3" y="0"/>
                </a:lnTo>
                <a:lnTo>
                  <a:pt x="4" y="1"/>
                </a:lnTo>
                <a:lnTo>
                  <a:pt x="4" y="35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56" name="Freeform 1400">
            <a:extLst>
              <a:ext uri="{FF2B5EF4-FFF2-40B4-BE49-F238E27FC236}">
                <a16:creationId xmlns:a16="http://schemas.microsoft.com/office/drawing/2014/main" id="{D89DC65A-43BF-466B-945D-66468DEAA66E}"/>
              </a:ext>
            </a:extLst>
          </p:cNvPr>
          <p:cNvSpPr>
            <a:spLocks/>
          </p:cNvSpPr>
          <p:nvPr/>
        </p:nvSpPr>
        <p:spPr bwMode="auto">
          <a:xfrm>
            <a:off x="8670925" y="4648200"/>
            <a:ext cx="17463" cy="6350"/>
          </a:xfrm>
          <a:custGeom>
            <a:avLst/>
            <a:gdLst>
              <a:gd name="T0" fmla="*/ 34 w 34"/>
              <a:gd name="T1" fmla="*/ 10 h 13"/>
              <a:gd name="T2" fmla="*/ 0 w 34"/>
              <a:gd name="T3" fmla="*/ 13 h 13"/>
              <a:gd name="T4" fmla="*/ 0 w 34"/>
              <a:gd name="T5" fmla="*/ 0 h 13"/>
              <a:gd name="T6" fmla="*/ 34 w 34"/>
              <a:gd name="T7" fmla="*/ 4 h 13"/>
              <a:gd name="T8" fmla="*/ 34 w 34"/>
              <a:gd name="T9" fmla="*/ 1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13">
                <a:moveTo>
                  <a:pt x="34" y="10"/>
                </a:moveTo>
                <a:lnTo>
                  <a:pt x="0" y="13"/>
                </a:lnTo>
                <a:lnTo>
                  <a:pt x="0" y="0"/>
                </a:lnTo>
                <a:lnTo>
                  <a:pt x="34" y="4"/>
                </a:lnTo>
                <a:lnTo>
                  <a:pt x="34" y="10"/>
                </a:lnTo>
                <a:close/>
              </a:path>
            </a:pathLst>
          </a:custGeom>
          <a:solidFill>
            <a:srgbClr val="D9D9D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57" name="Freeform 1401">
            <a:extLst>
              <a:ext uri="{FF2B5EF4-FFF2-40B4-BE49-F238E27FC236}">
                <a16:creationId xmlns:a16="http://schemas.microsoft.com/office/drawing/2014/main" id="{6C40A697-63D5-4FCC-876F-9A7703D8C0D3}"/>
              </a:ext>
            </a:extLst>
          </p:cNvPr>
          <p:cNvSpPr>
            <a:spLocks/>
          </p:cNvSpPr>
          <p:nvPr/>
        </p:nvSpPr>
        <p:spPr bwMode="auto">
          <a:xfrm>
            <a:off x="8161338" y="4648200"/>
            <a:ext cx="4762" cy="4763"/>
          </a:xfrm>
          <a:custGeom>
            <a:avLst/>
            <a:gdLst>
              <a:gd name="T0" fmla="*/ 10 w 10"/>
              <a:gd name="T1" fmla="*/ 9 h 9"/>
              <a:gd name="T2" fmla="*/ 0 w 10"/>
              <a:gd name="T3" fmla="*/ 9 h 9"/>
              <a:gd name="T4" fmla="*/ 0 w 10"/>
              <a:gd name="T5" fmla="*/ 1 h 9"/>
              <a:gd name="T6" fmla="*/ 7 w 10"/>
              <a:gd name="T7" fmla="*/ 0 h 9"/>
              <a:gd name="T8" fmla="*/ 10 w 10"/>
              <a:gd name="T9" fmla="*/ 0 h 9"/>
              <a:gd name="T10" fmla="*/ 10 w 10"/>
              <a:gd name="T11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10" y="9"/>
                </a:moveTo>
                <a:lnTo>
                  <a:pt x="0" y="9"/>
                </a:lnTo>
                <a:lnTo>
                  <a:pt x="0" y="1"/>
                </a:lnTo>
                <a:lnTo>
                  <a:pt x="7" y="0"/>
                </a:lnTo>
                <a:lnTo>
                  <a:pt x="10" y="0"/>
                </a:lnTo>
                <a:lnTo>
                  <a:pt x="10" y="9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58" name="Freeform 1402">
            <a:extLst>
              <a:ext uri="{FF2B5EF4-FFF2-40B4-BE49-F238E27FC236}">
                <a16:creationId xmlns:a16="http://schemas.microsoft.com/office/drawing/2014/main" id="{E6C905D9-5413-4DEA-B89C-D2951DFF0BAC}"/>
              </a:ext>
            </a:extLst>
          </p:cNvPr>
          <p:cNvSpPr>
            <a:spLocks/>
          </p:cNvSpPr>
          <p:nvPr/>
        </p:nvSpPr>
        <p:spPr bwMode="auto">
          <a:xfrm>
            <a:off x="8153400" y="4648200"/>
            <a:ext cx="6350" cy="4763"/>
          </a:xfrm>
          <a:custGeom>
            <a:avLst/>
            <a:gdLst>
              <a:gd name="T0" fmla="*/ 13 w 13"/>
              <a:gd name="T1" fmla="*/ 8 h 9"/>
              <a:gd name="T2" fmla="*/ 1 w 13"/>
              <a:gd name="T3" fmla="*/ 9 h 9"/>
              <a:gd name="T4" fmla="*/ 0 w 13"/>
              <a:gd name="T5" fmla="*/ 9 h 9"/>
              <a:gd name="T6" fmla="*/ 0 w 13"/>
              <a:gd name="T7" fmla="*/ 1 h 9"/>
              <a:gd name="T8" fmla="*/ 3 w 13"/>
              <a:gd name="T9" fmla="*/ 0 h 9"/>
              <a:gd name="T10" fmla="*/ 13 w 13"/>
              <a:gd name="T11" fmla="*/ 1 h 9"/>
              <a:gd name="T12" fmla="*/ 13 w 13"/>
              <a:gd name="T13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9">
                <a:moveTo>
                  <a:pt x="13" y="8"/>
                </a:moveTo>
                <a:lnTo>
                  <a:pt x="1" y="9"/>
                </a:lnTo>
                <a:lnTo>
                  <a:pt x="0" y="9"/>
                </a:lnTo>
                <a:lnTo>
                  <a:pt x="0" y="1"/>
                </a:lnTo>
                <a:lnTo>
                  <a:pt x="3" y="0"/>
                </a:lnTo>
                <a:lnTo>
                  <a:pt x="13" y="1"/>
                </a:lnTo>
                <a:lnTo>
                  <a:pt x="13" y="8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59" name="Freeform 1403">
            <a:extLst>
              <a:ext uri="{FF2B5EF4-FFF2-40B4-BE49-F238E27FC236}">
                <a16:creationId xmlns:a16="http://schemas.microsoft.com/office/drawing/2014/main" id="{41967AAD-9737-44D9-8B70-83418B3C5A7C}"/>
              </a:ext>
            </a:extLst>
          </p:cNvPr>
          <p:cNvSpPr>
            <a:spLocks/>
          </p:cNvSpPr>
          <p:nvPr/>
        </p:nvSpPr>
        <p:spPr bwMode="auto">
          <a:xfrm>
            <a:off x="8145463" y="4649788"/>
            <a:ext cx="4762" cy="3175"/>
          </a:xfrm>
          <a:custGeom>
            <a:avLst/>
            <a:gdLst>
              <a:gd name="T0" fmla="*/ 10 w 10"/>
              <a:gd name="T1" fmla="*/ 8 h 8"/>
              <a:gd name="T2" fmla="*/ 0 w 10"/>
              <a:gd name="T3" fmla="*/ 8 h 8"/>
              <a:gd name="T4" fmla="*/ 0 w 10"/>
              <a:gd name="T5" fmla="*/ 0 h 8"/>
              <a:gd name="T6" fmla="*/ 6 w 10"/>
              <a:gd name="T7" fmla="*/ 0 h 8"/>
              <a:gd name="T8" fmla="*/ 10 w 10"/>
              <a:gd name="T9" fmla="*/ 0 h 8"/>
              <a:gd name="T10" fmla="*/ 10 w 10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8">
                <a:moveTo>
                  <a:pt x="10" y="8"/>
                </a:moveTo>
                <a:lnTo>
                  <a:pt x="0" y="8"/>
                </a:lnTo>
                <a:lnTo>
                  <a:pt x="0" y="0"/>
                </a:lnTo>
                <a:lnTo>
                  <a:pt x="6" y="0"/>
                </a:lnTo>
                <a:lnTo>
                  <a:pt x="10" y="0"/>
                </a:lnTo>
                <a:lnTo>
                  <a:pt x="10" y="8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60" name="Freeform 1404">
            <a:extLst>
              <a:ext uri="{FF2B5EF4-FFF2-40B4-BE49-F238E27FC236}">
                <a16:creationId xmlns:a16="http://schemas.microsoft.com/office/drawing/2014/main" id="{6D6542AD-D83A-4D26-AFE4-0A6D5BB03D08}"/>
              </a:ext>
            </a:extLst>
          </p:cNvPr>
          <p:cNvSpPr>
            <a:spLocks/>
          </p:cNvSpPr>
          <p:nvPr/>
        </p:nvSpPr>
        <p:spPr bwMode="auto">
          <a:xfrm>
            <a:off x="8478838" y="4649788"/>
            <a:ext cx="3175" cy="19050"/>
          </a:xfrm>
          <a:custGeom>
            <a:avLst/>
            <a:gdLst>
              <a:gd name="T0" fmla="*/ 4 w 4"/>
              <a:gd name="T1" fmla="*/ 37 h 38"/>
              <a:gd name="T2" fmla="*/ 1 w 4"/>
              <a:gd name="T3" fmla="*/ 38 h 38"/>
              <a:gd name="T4" fmla="*/ 0 w 4"/>
              <a:gd name="T5" fmla="*/ 38 h 38"/>
              <a:gd name="T6" fmla="*/ 0 w 4"/>
              <a:gd name="T7" fmla="*/ 2 h 38"/>
              <a:gd name="T8" fmla="*/ 1 w 4"/>
              <a:gd name="T9" fmla="*/ 0 h 38"/>
              <a:gd name="T10" fmla="*/ 4 w 4"/>
              <a:gd name="T11" fmla="*/ 2 h 38"/>
              <a:gd name="T12" fmla="*/ 4 w 4"/>
              <a:gd name="T13" fmla="*/ 37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8">
                <a:moveTo>
                  <a:pt x="4" y="37"/>
                </a:moveTo>
                <a:lnTo>
                  <a:pt x="1" y="38"/>
                </a:lnTo>
                <a:lnTo>
                  <a:pt x="0" y="38"/>
                </a:lnTo>
                <a:lnTo>
                  <a:pt x="0" y="2"/>
                </a:lnTo>
                <a:lnTo>
                  <a:pt x="1" y="0"/>
                </a:lnTo>
                <a:lnTo>
                  <a:pt x="4" y="2"/>
                </a:lnTo>
                <a:lnTo>
                  <a:pt x="4" y="37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61" name="Freeform 1405">
            <a:extLst>
              <a:ext uri="{FF2B5EF4-FFF2-40B4-BE49-F238E27FC236}">
                <a16:creationId xmlns:a16="http://schemas.microsoft.com/office/drawing/2014/main" id="{4D0168D7-204B-4226-BC0A-C64A175246D3}"/>
              </a:ext>
            </a:extLst>
          </p:cNvPr>
          <p:cNvSpPr>
            <a:spLocks/>
          </p:cNvSpPr>
          <p:nvPr/>
        </p:nvSpPr>
        <p:spPr bwMode="auto">
          <a:xfrm>
            <a:off x="8139113" y="4649788"/>
            <a:ext cx="4762" cy="4762"/>
          </a:xfrm>
          <a:custGeom>
            <a:avLst/>
            <a:gdLst>
              <a:gd name="T0" fmla="*/ 10 w 10"/>
              <a:gd name="T1" fmla="*/ 8 h 9"/>
              <a:gd name="T2" fmla="*/ 2 w 10"/>
              <a:gd name="T3" fmla="*/ 9 h 9"/>
              <a:gd name="T4" fmla="*/ 0 w 10"/>
              <a:gd name="T5" fmla="*/ 9 h 9"/>
              <a:gd name="T6" fmla="*/ 1 w 10"/>
              <a:gd name="T7" fmla="*/ 0 h 9"/>
              <a:gd name="T8" fmla="*/ 10 w 10"/>
              <a:gd name="T9" fmla="*/ 2 h 9"/>
              <a:gd name="T10" fmla="*/ 10 w 10"/>
              <a:gd name="T11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10" y="8"/>
                </a:moveTo>
                <a:lnTo>
                  <a:pt x="2" y="9"/>
                </a:lnTo>
                <a:lnTo>
                  <a:pt x="0" y="9"/>
                </a:lnTo>
                <a:lnTo>
                  <a:pt x="1" y="0"/>
                </a:lnTo>
                <a:lnTo>
                  <a:pt x="10" y="2"/>
                </a:lnTo>
                <a:lnTo>
                  <a:pt x="10" y="8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62" name="Freeform 1406">
            <a:extLst>
              <a:ext uri="{FF2B5EF4-FFF2-40B4-BE49-F238E27FC236}">
                <a16:creationId xmlns:a16="http://schemas.microsoft.com/office/drawing/2014/main" id="{AC206B86-DD19-4350-B5CF-3427BB9FF464}"/>
              </a:ext>
            </a:extLst>
          </p:cNvPr>
          <p:cNvSpPr>
            <a:spLocks/>
          </p:cNvSpPr>
          <p:nvPr/>
        </p:nvSpPr>
        <p:spPr bwMode="auto">
          <a:xfrm>
            <a:off x="8693150" y="4649788"/>
            <a:ext cx="14288" cy="3175"/>
          </a:xfrm>
          <a:custGeom>
            <a:avLst/>
            <a:gdLst>
              <a:gd name="T0" fmla="*/ 26 w 26"/>
              <a:gd name="T1" fmla="*/ 4 h 5"/>
              <a:gd name="T2" fmla="*/ 0 w 26"/>
              <a:gd name="T3" fmla="*/ 5 h 5"/>
              <a:gd name="T4" fmla="*/ 0 w 26"/>
              <a:gd name="T5" fmla="*/ 0 h 5"/>
              <a:gd name="T6" fmla="*/ 26 w 26"/>
              <a:gd name="T7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5">
                <a:moveTo>
                  <a:pt x="26" y="4"/>
                </a:moveTo>
                <a:lnTo>
                  <a:pt x="0" y="5"/>
                </a:lnTo>
                <a:lnTo>
                  <a:pt x="0" y="0"/>
                </a:lnTo>
                <a:lnTo>
                  <a:pt x="26" y="4"/>
                </a:lnTo>
                <a:close/>
              </a:path>
            </a:pathLst>
          </a:custGeom>
          <a:solidFill>
            <a:srgbClr val="D9D9D9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63" name="Freeform 1407">
            <a:extLst>
              <a:ext uri="{FF2B5EF4-FFF2-40B4-BE49-F238E27FC236}">
                <a16:creationId xmlns:a16="http://schemas.microsoft.com/office/drawing/2014/main" id="{0C0AA371-7CAB-4D87-BFE0-6F4923797922}"/>
              </a:ext>
            </a:extLst>
          </p:cNvPr>
          <p:cNvSpPr>
            <a:spLocks/>
          </p:cNvSpPr>
          <p:nvPr/>
        </p:nvSpPr>
        <p:spPr bwMode="auto">
          <a:xfrm>
            <a:off x="8480425" y="4652963"/>
            <a:ext cx="233363" cy="20637"/>
          </a:xfrm>
          <a:custGeom>
            <a:avLst/>
            <a:gdLst>
              <a:gd name="T0" fmla="*/ 269 w 440"/>
              <a:gd name="T1" fmla="*/ 16 h 37"/>
              <a:gd name="T2" fmla="*/ 1 w 440"/>
              <a:gd name="T3" fmla="*/ 37 h 37"/>
              <a:gd name="T4" fmla="*/ 0 w 440"/>
              <a:gd name="T5" fmla="*/ 35 h 37"/>
              <a:gd name="T6" fmla="*/ 0 w 440"/>
              <a:gd name="T7" fmla="*/ 33 h 37"/>
              <a:gd name="T8" fmla="*/ 4 w 440"/>
              <a:gd name="T9" fmla="*/ 33 h 37"/>
              <a:gd name="T10" fmla="*/ 375 w 440"/>
              <a:gd name="T11" fmla="*/ 4 h 37"/>
              <a:gd name="T12" fmla="*/ 440 w 440"/>
              <a:gd name="T13" fmla="*/ 0 h 37"/>
              <a:gd name="T14" fmla="*/ 440 w 440"/>
              <a:gd name="T15" fmla="*/ 3 h 37"/>
              <a:gd name="T16" fmla="*/ 269 w 440"/>
              <a:gd name="T17" fmla="*/ 1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40" h="37">
                <a:moveTo>
                  <a:pt x="269" y="16"/>
                </a:moveTo>
                <a:lnTo>
                  <a:pt x="1" y="37"/>
                </a:lnTo>
                <a:lnTo>
                  <a:pt x="0" y="35"/>
                </a:lnTo>
                <a:lnTo>
                  <a:pt x="0" y="33"/>
                </a:lnTo>
                <a:lnTo>
                  <a:pt x="4" y="33"/>
                </a:lnTo>
                <a:lnTo>
                  <a:pt x="375" y="4"/>
                </a:lnTo>
                <a:lnTo>
                  <a:pt x="440" y="0"/>
                </a:lnTo>
                <a:lnTo>
                  <a:pt x="440" y="3"/>
                </a:lnTo>
                <a:lnTo>
                  <a:pt x="269" y="16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64" name="Freeform 1408">
            <a:extLst>
              <a:ext uri="{FF2B5EF4-FFF2-40B4-BE49-F238E27FC236}">
                <a16:creationId xmlns:a16="http://schemas.microsoft.com/office/drawing/2014/main" id="{B3998944-F852-48EE-BAFF-6C1FE053F8C7}"/>
              </a:ext>
            </a:extLst>
          </p:cNvPr>
          <p:cNvSpPr>
            <a:spLocks/>
          </p:cNvSpPr>
          <p:nvPr/>
        </p:nvSpPr>
        <p:spPr bwMode="auto">
          <a:xfrm>
            <a:off x="8153400" y="4654550"/>
            <a:ext cx="6350" cy="3175"/>
          </a:xfrm>
          <a:custGeom>
            <a:avLst/>
            <a:gdLst>
              <a:gd name="T0" fmla="*/ 13 w 13"/>
              <a:gd name="T1" fmla="*/ 6 h 6"/>
              <a:gd name="T2" fmla="*/ 0 w 13"/>
              <a:gd name="T3" fmla="*/ 6 h 6"/>
              <a:gd name="T4" fmla="*/ 0 w 13"/>
              <a:gd name="T5" fmla="*/ 0 h 6"/>
              <a:gd name="T6" fmla="*/ 5 w 13"/>
              <a:gd name="T7" fmla="*/ 0 h 6"/>
              <a:gd name="T8" fmla="*/ 13 w 13"/>
              <a:gd name="T9" fmla="*/ 0 h 6"/>
              <a:gd name="T10" fmla="*/ 13 w 13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6">
                <a:moveTo>
                  <a:pt x="13" y="6"/>
                </a:moveTo>
                <a:lnTo>
                  <a:pt x="0" y="6"/>
                </a:lnTo>
                <a:lnTo>
                  <a:pt x="0" y="0"/>
                </a:lnTo>
                <a:lnTo>
                  <a:pt x="5" y="0"/>
                </a:lnTo>
                <a:lnTo>
                  <a:pt x="13" y="0"/>
                </a:lnTo>
                <a:lnTo>
                  <a:pt x="13" y="6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65" name="Freeform 1409">
            <a:extLst>
              <a:ext uri="{FF2B5EF4-FFF2-40B4-BE49-F238E27FC236}">
                <a16:creationId xmlns:a16="http://schemas.microsoft.com/office/drawing/2014/main" id="{B952FF10-F886-437E-AA4C-FB9E7FC50ED5}"/>
              </a:ext>
            </a:extLst>
          </p:cNvPr>
          <p:cNvSpPr>
            <a:spLocks/>
          </p:cNvSpPr>
          <p:nvPr/>
        </p:nvSpPr>
        <p:spPr bwMode="auto">
          <a:xfrm>
            <a:off x="8145463" y="4654550"/>
            <a:ext cx="6350" cy="4763"/>
          </a:xfrm>
          <a:custGeom>
            <a:avLst/>
            <a:gdLst>
              <a:gd name="T0" fmla="*/ 11 w 11"/>
              <a:gd name="T1" fmla="*/ 6 h 8"/>
              <a:gd name="T2" fmla="*/ 9 w 11"/>
              <a:gd name="T3" fmla="*/ 8 h 8"/>
              <a:gd name="T4" fmla="*/ 0 w 11"/>
              <a:gd name="T5" fmla="*/ 8 h 8"/>
              <a:gd name="T6" fmla="*/ 0 w 11"/>
              <a:gd name="T7" fmla="*/ 0 h 8"/>
              <a:gd name="T8" fmla="*/ 10 w 11"/>
              <a:gd name="T9" fmla="*/ 0 h 8"/>
              <a:gd name="T10" fmla="*/ 11 w 11"/>
              <a:gd name="T11" fmla="*/ 6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8">
                <a:moveTo>
                  <a:pt x="11" y="6"/>
                </a:moveTo>
                <a:lnTo>
                  <a:pt x="9" y="8"/>
                </a:lnTo>
                <a:lnTo>
                  <a:pt x="0" y="8"/>
                </a:lnTo>
                <a:lnTo>
                  <a:pt x="0" y="0"/>
                </a:lnTo>
                <a:lnTo>
                  <a:pt x="10" y="0"/>
                </a:lnTo>
                <a:lnTo>
                  <a:pt x="11" y="6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66" name="Freeform 1410">
            <a:extLst>
              <a:ext uri="{FF2B5EF4-FFF2-40B4-BE49-F238E27FC236}">
                <a16:creationId xmlns:a16="http://schemas.microsoft.com/office/drawing/2014/main" id="{B756275A-009B-4982-84E3-49E28C5C9D9F}"/>
              </a:ext>
            </a:extLst>
          </p:cNvPr>
          <p:cNvSpPr>
            <a:spLocks/>
          </p:cNvSpPr>
          <p:nvPr/>
        </p:nvSpPr>
        <p:spPr bwMode="auto">
          <a:xfrm>
            <a:off x="8139113" y="4656138"/>
            <a:ext cx="4762" cy="3175"/>
          </a:xfrm>
          <a:custGeom>
            <a:avLst/>
            <a:gdLst>
              <a:gd name="T0" fmla="*/ 10 w 10"/>
              <a:gd name="T1" fmla="*/ 5 h 7"/>
              <a:gd name="T2" fmla="*/ 10 w 10"/>
              <a:gd name="T3" fmla="*/ 7 h 7"/>
              <a:gd name="T4" fmla="*/ 0 w 10"/>
              <a:gd name="T5" fmla="*/ 7 h 7"/>
              <a:gd name="T6" fmla="*/ 0 w 10"/>
              <a:gd name="T7" fmla="*/ 0 h 7"/>
              <a:gd name="T8" fmla="*/ 1 w 10"/>
              <a:gd name="T9" fmla="*/ 0 h 7"/>
              <a:gd name="T10" fmla="*/ 10 w 10"/>
              <a:gd name="T11" fmla="*/ 0 h 7"/>
              <a:gd name="T12" fmla="*/ 10 w 10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7">
                <a:moveTo>
                  <a:pt x="10" y="5"/>
                </a:moveTo>
                <a:lnTo>
                  <a:pt x="10" y="7"/>
                </a:lnTo>
                <a:lnTo>
                  <a:pt x="0" y="7"/>
                </a:lnTo>
                <a:lnTo>
                  <a:pt x="0" y="0"/>
                </a:lnTo>
                <a:lnTo>
                  <a:pt x="1" y="0"/>
                </a:lnTo>
                <a:lnTo>
                  <a:pt x="10" y="0"/>
                </a:lnTo>
                <a:lnTo>
                  <a:pt x="10" y="5"/>
                </a:lnTo>
                <a:close/>
              </a:path>
            </a:pathLst>
          </a:custGeom>
          <a:solidFill>
            <a:srgbClr val="3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67" name="Freeform 1411">
            <a:extLst>
              <a:ext uri="{FF2B5EF4-FFF2-40B4-BE49-F238E27FC236}">
                <a16:creationId xmlns:a16="http://schemas.microsoft.com/office/drawing/2014/main" id="{CCE1BD0A-A56D-4B5E-BE88-A3A8C936CDE9}"/>
              </a:ext>
            </a:extLst>
          </p:cNvPr>
          <p:cNvSpPr>
            <a:spLocks/>
          </p:cNvSpPr>
          <p:nvPr/>
        </p:nvSpPr>
        <p:spPr bwMode="auto">
          <a:xfrm>
            <a:off x="8140700" y="4660900"/>
            <a:ext cx="279400" cy="20638"/>
          </a:xfrm>
          <a:custGeom>
            <a:avLst/>
            <a:gdLst>
              <a:gd name="T0" fmla="*/ 529 w 529"/>
              <a:gd name="T1" fmla="*/ 4 h 39"/>
              <a:gd name="T2" fmla="*/ 472 w 529"/>
              <a:gd name="T3" fmla="*/ 8 h 39"/>
              <a:gd name="T4" fmla="*/ 0 w 529"/>
              <a:gd name="T5" fmla="*/ 39 h 39"/>
              <a:gd name="T6" fmla="*/ 0 w 529"/>
              <a:gd name="T7" fmla="*/ 36 h 39"/>
              <a:gd name="T8" fmla="*/ 166 w 529"/>
              <a:gd name="T9" fmla="*/ 24 h 39"/>
              <a:gd name="T10" fmla="*/ 329 w 529"/>
              <a:gd name="T11" fmla="*/ 13 h 39"/>
              <a:gd name="T12" fmla="*/ 398 w 529"/>
              <a:gd name="T13" fmla="*/ 10 h 39"/>
              <a:gd name="T14" fmla="*/ 527 w 529"/>
              <a:gd name="T15" fmla="*/ 0 h 39"/>
              <a:gd name="T16" fmla="*/ 529 w 529"/>
              <a:gd name="T17" fmla="*/ 0 h 39"/>
              <a:gd name="T18" fmla="*/ 529 w 529"/>
              <a:gd name="T19" fmla="*/ 4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29" h="39">
                <a:moveTo>
                  <a:pt x="529" y="4"/>
                </a:moveTo>
                <a:lnTo>
                  <a:pt x="472" y="8"/>
                </a:lnTo>
                <a:lnTo>
                  <a:pt x="0" y="39"/>
                </a:lnTo>
                <a:lnTo>
                  <a:pt x="0" y="36"/>
                </a:lnTo>
                <a:lnTo>
                  <a:pt x="166" y="24"/>
                </a:lnTo>
                <a:lnTo>
                  <a:pt x="329" y="13"/>
                </a:lnTo>
                <a:lnTo>
                  <a:pt x="398" y="10"/>
                </a:lnTo>
                <a:lnTo>
                  <a:pt x="527" y="0"/>
                </a:lnTo>
                <a:lnTo>
                  <a:pt x="529" y="0"/>
                </a:lnTo>
                <a:lnTo>
                  <a:pt x="529" y="4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68" name="Freeform 1412">
            <a:extLst>
              <a:ext uri="{FF2B5EF4-FFF2-40B4-BE49-F238E27FC236}">
                <a16:creationId xmlns:a16="http://schemas.microsoft.com/office/drawing/2014/main" id="{9959CD5B-E8A6-4F8E-B94F-059C2436C949}"/>
              </a:ext>
            </a:extLst>
          </p:cNvPr>
          <p:cNvSpPr>
            <a:spLocks/>
          </p:cNvSpPr>
          <p:nvPr/>
        </p:nvSpPr>
        <p:spPr bwMode="auto">
          <a:xfrm>
            <a:off x="8421688" y="4660900"/>
            <a:ext cx="6350" cy="1588"/>
          </a:xfrm>
          <a:custGeom>
            <a:avLst/>
            <a:gdLst>
              <a:gd name="T0" fmla="*/ 10 w 10"/>
              <a:gd name="T1" fmla="*/ 3 h 4"/>
              <a:gd name="T2" fmla="*/ 0 w 10"/>
              <a:gd name="T3" fmla="*/ 4 h 4"/>
              <a:gd name="T4" fmla="*/ 1 w 10"/>
              <a:gd name="T5" fmla="*/ 0 h 4"/>
              <a:gd name="T6" fmla="*/ 10 w 10"/>
              <a:gd name="T7" fmla="*/ 2 h 4"/>
              <a:gd name="T8" fmla="*/ 10 w 10"/>
              <a:gd name="T9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" h="4">
                <a:moveTo>
                  <a:pt x="10" y="3"/>
                </a:moveTo>
                <a:lnTo>
                  <a:pt x="0" y="4"/>
                </a:lnTo>
                <a:lnTo>
                  <a:pt x="1" y="0"/>
                </a:lnTo>
                <a:lnTo>
                  <a:pt x="10" y="2"/>
                </a:lnTo>
                <a:lnTo>
                  <a:pt x="10" y="3"/>
                </a:lnTo>
                <a:close/>
              </a:path>
            </a:pathLst>
          </a:custGeom>
          <a:solidFill>
            <a:srgbClr val="ABABAB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69" name="Freeform 1413">
            <a:extLst>
              <a:ext uri="{FF2B5EF4-FFF2-40B4-BE49-F238E27FC236}">
                <a16:creationId xmlns:a16="http://schemas.microsoft.com/office/drawing/2014/main" id="{0D776EBD-C4C1-4C80-BC83-3F2D3D7D6F09}"/>
              </a:ext>
            </a:extLst>
          </p:cNvPr>
          <p:cNvSpPr>
            <a:spLocks/>
          </p:cNvSpPr>
          <p:nvPr/>
        </p:nvSpPr>
        <p:spPr bwMode="auto">
          <a:xfrm>
            <a:off x="8094663" y="4664075"/>
            <a:ext cx="44450" cy="17463"/>
          </a:xfrm>
          <a:custGeom>
            <a:avLst/>
            <a:gdLst>
              <a:gd name="T0" fmla="*/ 84 w 84"/>
              <a:gd name="T1" fmla="*/ 28 h 33"/>
              <a:gd name="T2" fmla="*/ 84 w 84"/>
              <a:gd name="T3" fmla="*/ 33 h 33"/>
              <a:gd name="T4" fmla="*/ 0 w 84"/>
              <a:gd name="T5" fmla="*/ 4 h 33"/>
              <a:gd name="T6" fmla="*/ 0 w 84"/>
              <a:gd name="T7" fmla="*/ 0 h 33"/>
              <a:gd name="T8" fmla="*/ 84 w 84"/>
              <a:gd name="T9" fmla="*/ 2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" h="33">
                <a:moveTo>
                  <a:pt x="84" y="28"/>
                </a:moveTo>
                <a:lnTo>
                  <a:pt x="84" y="33"/>
                </a:lnTo>
                <a:lnTo>
                  <a:pt x="0" y="4"/>
                </a:lnTo>
                <a:lnTo>
                  <a:pt x="0" y="0"/>
                </a:lnTo>
                <a:lnTo>
                  <a:pt x="84" y="28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70" name="Freeform 1414">
            <a:extLst>
              <a:ext uri="{FF2B5EF4-FFF2-40B4-BE49-F238E27FC236}">
                <a16:creationId xmlns:a16="http://schemas.microsoft.com/office/drawing/2014/main" id="{7FC573B6-263D-4659-BB50-13AE627818B9}"/>
              </a:ext>
            </a:extLst>
          </p:cNvPr>
          <p:cNvSpPr>
            <a:spLocks/>
          </p:cNvSpPr>
          <p:nvPr/>
        </p:nvSpPr>
        <p:spPr bwMode="auto">
          <a:xfrm>
            <a:off x="8434388" y="4667250"/>
            <a:ext cx="20637" cy="3175"/>
          </a:xfrm>
          <a:custGeom>
            <a:avLst/>
            <a:gdLst>
              <a:gd name="T0" fmla="*/ 39 w 39"/>
              <a:gd name="T1" fmla="*/ 5 h 6"/>
              <a:gd name="T2" fmla="*/ 0 w 39"/>
              <a:gd name="T3" fmla="*/ 6 h 6"/>
              <a:gd name="T4" fmla="*/ 36 w 39"/>
              <a:gd name="T5" fmla="*/ 0 h 6"/>
              <a:gd name="T6" fmla="*/ 39 w 39"/>
              <a:gd name="T7" fmla="*/ 0 h 6"/>
              <a:gd name="T8" fmla="*/ 39 w 39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6">
                <a:moveTo>
                  <a:pt x="39" y="5"/>
                </a:moveTo>
                <a:lnTo>
                  <a:pt x="0" y="6"/>
                </a:lnTo>
                <a:lnTo>
                  <a:pt x="36" y="0"/>
                </a:lnTo>
                <a:lnTo>
                  <a:pt x="39" y="0"/>
                </a:lnTo>
                <a:lnTo>
                  <a:pt x="39" y="5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71" name="Freeform 1415">
            <a:extLst>
              <a:ext uri="{FF2B5EF4-FFF2-40B4-BE49-F238E27FC236}">
                <a16:creationId xmlns:a16="http://schemas.microsoft.com/office/drawing/2014/main" id="{CA62423D-18D1-4E08-99EA-20C2DAE6D821}"/>
              </a:ext>
            </a:extLst>
          </p:cNvPr>
          <p:cNvSpPr>
            <a:spLocks/>
          </p:cNvSpPr>
          <p:nvPr/>
        </p:nvSpPr>
        <p:spPr bwMode="auto">
          <a:xfrm>
            <a:off x="8456613" y="4667250"/>
            <a:ext cx="22225" cy="6350"/>
          </a:xfrm>
          <a:custGeom>
            <a:avLst/>
            <a:gdLst>
              <a:gd name="T0" fmla="*/ 41 w 41"/>
              <a:gd name="T1" fmla="*/ 11 h 11"/>
              <a:gd name="T2" fmla="*/ 0 w 41"/>
              <a:gd name="T3" fmla="*/ 4 h 11"/>
              <a:gd name="T4" fmla="*/ 0 w 41"/>
              <a:gd name="T5" fmla="*/ 0 h 11"/>
              <a:gd name="T6" fmla="*/ 41 w 41"/>
              <a:gd name="T7" fmla="*/ 7 h 11"/>
              <a:gd name="T8" fmla="*/ 41 w 41"/>
              <a:gd name="T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" h="11">
                <a:moveTo>
                  <a:pt x="41" y="11"/>
                </a:moveTo>
                <a:lnTo>
                  <a:pt x="0" y="4"/>
                </a:lnTo>
                <a:lnTo>
                  <a:pt x="0" y="0"/>
                </a:lnTo>
                <a:lnTo>
                  <a:pt x="41" y="7"/>
                </a:lnTo>
                <a:lnTo>
                  <a:pt x="41" y="11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72" name="Freeform 1416">
            <a:extLst>
              <a:ext uri="{FF2B5EF4-FFF2-40B4-BE49-F238E27FC236}">
                <a16:creationId xmlns:a16="http://schemas.microsoft.com/office/drawing/2014/main" id="{C3829199-F742-4435-83DD-A3008FAE40EE}"/>
              </a:ext>
            </a:extLst>
          </p:cNvPr>
          <p:cNvSpPr>
            <a:spLocks/>
          </p:cNvSpPr>
          <p:nvPr/>
        </p:nvSpPr>
        <p:spPr bwMode="auto">
          <a:xfrm>
            <a:off x="8529638" y="4497388"/>
            <a:ext cx="17462" cy="28575"/>
          </a:xfrm>
          <a:custGeom>
            <a:avLst/>
            <a:gdLst>
              <a:gd name="T0" fmla="*/ 0 w 35"/>
              <a:gd name="T1" fmla="*/ 6 h 55"/>
              <a:gd name="T2" fmla="*/ 0 w 35"/>
              <a:gd name="T3" fmla="*/ 0 h 55"/>
              <a:gd name="T4" fmla="*/ 35 w 35"/>
              <a:gd name="T5" fmla="*/ 1 h 55"/>
              <a:gd name="T6" fmla="*/ 35 w 35"/>
              <a:gd name="T7" fmla="*/ 8 h 55"/>
              <a:gd name="T8" fmla="*/ 21 w 35"/>
              <a:gd name="T9" fmla="*/ 8 h 55"/>
              <a:gd name="T10" fmla="*/ 22 w 35"/>
              <a:gd name="T11" fmla="*/ 55 h 55"/>
              <a:gd name="T12" fmla="*/ 13 w 35"/>
              <a:gd name="T13" fmla="*/ 55 h 55"/>
              <a:gd name="T14" fmla="*/ 13 w 35"/>
              <a:gd name="T15" fmla="*/ 8 h 55"/>
              <a:gd name="T16" fmla="*/ 0 w 35"/>
              <a:gd name="T17" fmla="*/ 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" h="55">
                <a:moveTo>
                  <a:pt x="0" y="6"/>
                </a:moveTo>
                <a:lnTo>
                  <a:pt x="0" y="0"/>
                </a:lnTo>
                <a:lnTo>
                  <a:pt x="35" y="1"/>
                </a:lnTo>
                <a:lnTo>
                  <a:pt x="35" y="8"/>
                </a:lnTo>
                <a:lnTo>
                  <a:pt x="21" y="8"/>
                </a:lnTo>
                <a:lnTo>
                  <a:pt x="22" y="55"/>
                </a:lnTo>
                <a:lnTo>
                  <a:pt x="13" y="55"/>
                </a:lnTo>
                <a:lnTo>
                  <a:pt x="13" y="8"/>
                </a:lnTo>
                <a:lnTo>
                  <a:pt x="0" y="6"/>
                </a:lnTo>
                <a:close/>
              </a:path>
            </a:pathLst>
          </a:custGeom>
          <a:solidFill>
            <a:srgbClr val="ABABAB"/>
          </a:solidFill>
          <a:ln w="0">
            <a:solidFill>
              <a:srgbClr val="ABABA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73" name="Freeform 1417">
            <a:extLst>
              <a:ext uri="{FF2B5EF4-FFF2-40B4-BE49-F238E27FC236}">
                <a16:creationId xmlns:a16="http://schemas.microsoft.com/office/drawing/2014/main" id="{0D42C70A-72A3-4408-A77D-C6D5CAF16D8A}"/>
              </a:ext>
            </a:extLst>
          </p:cNvPr>
          <p:cNvSpPr>
            <a:spLocks/>
          </p:cNvSpPr>
          <p:nvPr/>
        </p:nvSpPr>
        <p:spPr bwMode="auto">
          <a:xfrm>
            <a:off x="8509000" y="4497388"/>
            <a:ext cx="19050" cy="28575"/>
          </a:xfrm>
          <a:custGeom>
            <a:avLst/>
            <a:gdLst>
              <a:gd name="T0" fmla="*/ 0 w 35"/>
              <a:gd name="T1" fmla="*/ 23 h 54"/>
              <a:gd name="T2" fmla="*/ 0 w 35"/>
              <a:gd name="T3" fmla="*/ 18 h 54"/>
              <a:gd name="T4" fmla="*/ 3 w 35"/>
              <a:gd name="T5" fmla="*/ 13 h 54"/>
              <a:gd name="T6" fmla="*/ 5 w 35"/>
              <a:gd name="T7" fmla="*/ 9 h 54"/>
              <a:gd name="T8" fmla="*/ 9 w 35"/>
              <a:gd name="T9" fmla="*/ 6 h 54"/>
              <a:gd name="T10" fmla="*/ 13 w 35"/>
              <a:gd name="T11" fmla="*/ 4 h 54"/>
              <a:gd name="T12" fmla="*/ 17 w 35"/>
              <a:gd name="T13" fmla="*/ 2 h 54"/>
              <a:gd name="T14" fmla="*/ 21 w 35"/>
              <a:gd name="T15" fmla="*/ 2 h 54"/>
              <a:gd name="T16" fmla="*/ 24 w 35"/>
              <a:gd name="T17" fmla="*/ 1 h 54"/>
              <a:gd name="T18" fmla="*/ 26 w 35"/>
              <a:gd name="T19" fmla="*/ 0 h 54"/>
              <a:gd name="T20" fmla="*/ 30 w 35"/>
              <a:gd name="T21" fmla="*/ 0 h 54"/>
              <a:gd name="T22" fmla="*/ 34 w 35"/>
              <a:gd name="T23" fmla="*/ 7 h 54"/>
              <a:gd name="T24" fmla="*/ 33 w 35"/>
              <a:gd name="T25" fmla="*/ 7 h 54"/>
              <a:gd name="T26" fmla="*/ 33 w 35"/>
              <a:gd name="T27" fmla="*/ 7 h 54"/>
              <a:gd name="T28" fmla="*/ 31 w 35"/>
              <a:gd name="T29" fmla="*/ 7 h 54"/>
              <a:gd name="T30" fmla="*/ 31 w 35"/>
              <a:gd name="T31" fmla="*/ 7 h 54"/>
              <a:gd name="T32" fmla="*/ 30 w 35"/>
              <a:gd name="T33" fmla="*/ 7 h 54"/>
              <a:gd name="T34" fmla="*/ 25 w 35"/>
              <a:gd name="T35" fmla="*/ 7 h 54"/>
              <a:gd name="T36" fmla="*/ 18 w 35"/>
              <a:gd name="T37" fmla="*/ 10 h 54"/>
              <a:gd name="T38" fmla="*/ 13 w 35"/>
              <a:gd name="T39" fmla="*/ 13 h 54"/>
              <a:gd name="T40" fmla="*/ 9 w 35"/>
              <a:gd name="T41" fmla="*/ 17 h 54"/>
              <a:gd name="T42" fmla="*/ 8 w 35"/>
              <a:gd name="T43" fmla="*/ 20 h 54"/>
              <a:gd name="T44" fmla="*/ 34 w 35"/>
              <a:gd name="T45" fmla="*/ 30 h 54"/>
              <a:gd name="T46" fmla="*/ 8 w 35"/>
              <a:gd name="T47" fmla="*/ 30 h 54"/>
              <a:gd name="T48" fmla="*/ 8 w 35"/>
              <a:gd name="T49" fmla="*/ 32 h 54"/>
              <a:gd name="T50" fmla="*/ 9 w 35"/>
              <a:gd name="T51" fmla="*/ 35 h 54"/>
              <a:gd name="T52" fmla="*/ 11 w 35"/>
              <a:gd name="T53" fmla="*/ 37 h 54"/>
              <a:gd name="T54" fmla="*/ 12 w 35"/>
              <a:gd name="T55" fmla="*/ 39 h 54"/>
              <a:gd name="T56" fmla="*/ 13 w 35"/>
              <a:gd name="T57" fmla="*/ 41 h 54"/>
              <a:gd name="T58" fmla="*/ 16 w 35"/>
              <a:gd name="T59" fmla="*/ 44 h 54"/>
              <a:gd name="T60" fmla="*/ 18 w 35"/>
              <a:gd name="T61" fmla="*/ 45 h 54"/>
              <a:gd name="T62" fmla="*/ 21 w 35"/>
              <a:gd name="T63" fmla="*/ 46 h 54"/>
              <a:gd name="T64" fmla="*/ 24 w 35"/>
              <a:gd name="T65" fmla="*/ 48 h 54"/>
              <a:gd name="T66" fmla="*/ 27 w 35"/>
              <a:gd name="T67" fmla="*/ 48 h 54"/>
              <a:gd name="T68" fmla="*/ 29 w 35"/>
              <a:gd name="T69" fmla="*/ 48 h 54"/>
              <a:gd name="T70" fmla="*/ 30 w 35"/>
              <a:gd name="T71" fmla="*/ 48 h 54"/>
              <a:gd name="T72" fmla="*/ 31 w 35"/>
              <a:gd name="T73" fmla="*/ 48 h 54"/>
              <a:gd name="T74" fmla="*/ 33 w 35"/>
              <a:gd name="T75" fmla="*/ 48 h 54"/>
              <a:gd name="T76" fmla="*/ 34 w 35"/>
              <a:gd name="T77" fmla="*/ 48 h 54"/>
              <a:gd name="T78" fmla="*/ 34 w 35"/>
              <a:gd name="T79" fmla="*/ 54 h 54"/>
              <a:gd name="T80" fmla="*/ 33 w 35"/>
              <a:gd name="T81" fmla="*/ 54 h 54"/>
              <a:gd name="T82" fmla="*/ 33 w 35"/>
              <a:gd name="T83" fmla="*/ 54 h 54"/>
              <a:gd name="T84" fmla="*/ 31 w 35"/>
              <a:gd name="T85" fmla="*/ 54 h 54"/>
              <a:gd name="T86" fmla="*/ 30 w 35"/>
              <a:gd name="T87" fmla="*/ 54 h 54"/>
              <a:gd name="T88" fmla="*/ 29 w 35"/>
              <a:gd name="T89" fmla="*/ 54 h 54"/>
              <a:gd name="T90" fmla="*/ 25 w 35"/>
              <a:gd name="T91" fmla="*/ 54 h 54"/>
              <a:gd name="T92" fmla="*/ 21 w 35"/>
              <a:gd name="T93" fmla="*/ 53 h 54"/>
              <a:gd name="T94" fmla="*/ 18 w 35"/>
              <a:gd name="T95" fmla="*/ 52 h 54"/>
              <a:gd name="T96" fmla="*/ 14 w 35"/>
              <a:gd name="T97" fmla="*/ 50 h 54"/>
              <a:gd name="T98" fmla="*/ 11 w 35"/>
              <a:gd name="T99" fmla="*/ 48 h 54"/>
              <a:gd name="T100" fmla="*/ 8 w 35"/>
              <a:gd name="T101" fmla="*/ 45 h 54"/>
              <a:gd name="T102" fmla="*/ 4 w 35"/>
              <a:gd name="T103" fmla="*/ 43 h 54"/>
              <a:gd name="T104" fmla="*/ 3 w 35"/>
              <a:gd name="T105" fmla="*/ 39 h 54"/>
              <a:gd name="T106" fmla="*/ 0 w 35"/>
              <a:gd name="T107" fmla="*/ 35 h 54"/>
              <a:gd name="T108" fmla="*/ 0 w 35"/>
              <a:gd name="T109" fmla="*/ 31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5" h="54">
                <a:moveTo>
                  <a:pt x="0" y="27"/>
                </a:moveTo>
                <a:lnTo>
                  <a:pt x="0" y="26"/>
                </a:lnTo>
                <a:lnTo>
                  <a:pt x="0" y="23"/>
                </a:lnTo>
                <a:lnTo>
                  <a:pt x="0" y="22"/>
                </a:lnTo>
                <a:lnTo>
                  <a:pt x="0" y="19"/>
                </a:lnTo>
                <a:lnTo>
                  <a:pt x="0" y="18"/>
                </a:lnTo>
                <a:lnTo>
                  <a:pt x="1" y="15"/>
                </a:lnTo>
                <a:lnTo>
                  <a:pt x="3" y="14"/>
                </a:lnTo>
                <a:lnTo>
                  <a:pt x="3" y="13"/>
                </a:lnTo>
                <a:lnTo>
                  <a:pt x="4" y="11"/>
                </a:lnTo>
                <a:lnTo>
                  <a:pt x="4" y="10"/>
                </a:lnTo>
                <a:lnTo>
                  <a:pt x="5" y="9"/>
                </a:lnTo>
                <a:lnTo>
                  <a:pt x="7" y="7"/>
                </a:lnTo>
                <a:lnTo>
                  <a:pt x="8" y="7"/>
                </a:lnTo>
                <a:lnTo>
                  <a:pt x="9" y="6"/>
                </a:lnTo>
                <a:lnTo>
                  <a:pt x="11" y="5"/>
                </a:lnTo>
                <a:lnTo>
                  <a:pt x="13" y="4"/>
                </a:lnTo>
                <a:lnTo>
                  <a:pt x="13" y="4"/>
                </a:lnTo>
                <a:lnTo>
                  <a:pt x="14" y="4"/>
                </a:lnTo>
                <a:lnTo>
                  <a:pt x="16" y="4"/>
                </a:lnTo>
                <a:lnTo>
                  <a:pt x="17" y="2"/>
                </a:lnTo>
                <a:lnTo>
                  <a:pt x="17" y="2"/>
                </a:lnTo>
                <a:lnTo>
                  <a:pt x="20" y="2"/>
                </a:lnTo>
                <a:lnTo>
                  <a:pt x="21" y="2"/>
                </a:lnTo>
                <a:lnTo>
                  <a:pt x="21" y="1"/>
                </a:lnTo>
                <a:lnTo>
                  <a:pt x="22" y="1"/>
                </a:lnTo>
                <a:lnTo>
                  <a:pt x="24" y="1"/>
                </a:lnTo>
                <a:lnTo>
                  <a:pt x="25" y="1"/>
                </a:lnTo>
                <a:lnTo>
                  <a:pt x="26" y="0"/>
                </a:lnTo>
                <a:lnTo>
                  <a:pt x="26" y="0"/>
                </a:lnTo>
                <a:lnTo>
                  <a:pt x="27" y="0"/>
                </a:lnTo>
                <a:lnTo>
                  <a:pt x="29" y="0"/>
                </a:lnTo>
                <a:lnTo>
                  <a:pt x="30" y="0"/>
                </a:lnTo>
                <a:lnTo>
                  <a:pt x="34" y="1"/>
                </a:lnTo>
                <a:lnTo>
                  <a:pt x="34" y="7"/>
                </a:lnTo>
                <a:lnTo>
                  <a:pt x="34" y="7"/>
                </a:lnTo>
                <a:lnTo>
                  <a:pt x="34" y="7"/>
                </a:lnTo>
                <a:lnTo>
                  <a:pt x="34" y="7"/>
                </a:lnTo>
                <a:lnTo>
                  <a:pt x="33" y="7"/>
                </a:lnTo>
                <a:lnTo>
                  <a:pt x="33" y="7"/>
                </a:lnTo>
                <a:lnTo>
                  <a:pt x="33" y="7"/>
                </a:lnTo>
                <a:lnTo>
                  <a:pt x="33" y="7"/>
                </a:lnTo>
                <a:lnTo>
                  <a:pt x="33" y="7"/>
                </a:lnTo>
                <a:lnTo>
                  <a:pt x="33" y="7"/>
                </a:lnTo>
                <a:lnTo>
                  <a:pt x="31" y="7"/>
                </a:lnTo>
                <a:lnTo>
                  <a:pt x="31" y="7"/>
                </a:lnTo>
                <a:lnTo>
                  <a:pt x="31" y="7"/>
                </a:lnTo>
                <a:lnTo>
                  <a:pt x="31" y="7"/>
                </a:lnTo>
                <a:lnTo>
                  <a:pt x="31" y="7"/>
                </a:lnTo>
                <a:lnTo>
                  <a:pt x="30" y="7"/>
                </a:lnTo>
                <a:lnTo>
                  <a:pt x="30" y="7"/>
                </a:lnTo>
                <a:lnTo>
                  <a:pt x="29" y="7"/>
                </a:lnTo>
                <a:lnTo>
                  <a:pt x="26" y="7"/>
                </a:lnTo>
                <a:lnTo>
                  <a:pt x="25" y="7"/>
                </a:lnTo>
                <a:lnTo>
                  <a:pt x="22" y="9"/>
                </a:lnTo>
                <a:lnTo>
                  <a:pt x="20" y="9"/>
                </a:lnTo>
                <a:lnTo>
                  <a:pt x="18" y="10"/>
                </a:lnTo>
                <a:lnTo>
                  <a:pt x="17" y="11"/>
                </a:lnTo>
                <a:lnTo>
                  <a:pt x="14" y="11"/>
                </a:lnTo>
                <a:lnTo>
                  <a:pt x="13" y="13"/>
                </a:lnTo>
                <a:lnTo>
                  <a:pt x="12" y="14"/>
                </a:lnTo>
                <a:lnTo>
                  <a:pt x="12" y="15"/>
                </a:lnTo>
                <a:lnTo>
                  <a:pt x="9" y="17"/>
                </a:lnTo>
                <a:lnTo>
                  <a:pt x="9" y="18"/>
                </a:lnTo>
                <a:lnTo>
                  <a:pt x="8" y="19"/>
                </a:lnTo>
                <a:lnTo>
                  <a:pt x="8" y="20"/>
                </a:lnTo>
                <a:lnTo>
                  <a:pt x="8" y="22"/>
                </a:lnTo>
                <a:lnTo>
                  <a:pt x="34" y="23"/>
                </a:lnTo>
                <a:lnTo>
                  <a:pt x="34" y="30"/>
                </a:lnTo>
                <a:lnTo>
                  <a:pt x="8" y="28"/>
                </a:lnTo>
                <a:lnTo>
                  <a:pt x="8" y="30"/>
                </a:lnTo>
                <a:lnTo>
                  <a:pt x="8" y="30"/>
                </a:lnTo>
                <a:lnTo>
                  <a:pt x="8" y="31"/>
                </a:lnTo>
                <a:lnTo>
                  <a:pt x="8" y="31"/>
                </a:lnTo>
                <a:lnTo>
                  <a:pt x="8" y="32"/>
                </a:lnTo>
                <a:lnTo>
                  <a:pt x="8" y="33"/>
                </a:lnTo>
                <a:lnTo>
                  <a:pt x="8" y="33"/>
                </a:lnTo>
                <a:lnTo>
                  <a:pt x="9" y="35"/>
                </a:lnTo>
                <a:lnTo>
                  <a:pt x="9" y="35"/>
                </a:lnTo>
                <a:lnTo>
                  <a:pt x="9" y="36"/>
                </a:lnTo>
                <a:lnTo>
                  <a:pt x="11" y="37"/>
                </a:lnTo>
                <a:lnTo>
                  <a:pt x="11" y="37"/>
                </a:lnTo>
                <a:lnTo>
                  <a:pt x="12" y="39"/>
                </a:lnTo>
                <a:lnTo>
                  <a:pt x="12" y="39"/>
                </a:lnTo>
                <a:lnTo>
                  <a:pt x="13" y="40"/>
                </a:lnTo>
                <a:lnTo>
                  <a:pt x="13" y="41"/>
                </a:lnTo>
                <a:lnTo>
                  <a:pt x="13" y="41"/>
                </a:lnTo>
                <a:lnTo>
                  <a:pt x="14" y="43"/>
                </a:lnTo>
                <a:lnTo>
                  <a:pt x="16" y="43"/>
                </a:lnTo>
                <a:lnTo>
                  <a:pt x="16" y="44"/>
                </a:lnTo>
                <a:lnTo>
                  <a:pt x="17" y="44"/>
                </a:lnTo>
                <a:lnTo>
                  <a:pt x="17" y="45"/>
                </a:lnTo>
                <a:lnTo>
                  <a:pt x="18" y="45"/>
                </a:lnTo>
                <a:lnTo>
                  <a:pt x="20" y="45"/>
                </a:lnTo>
                <a:lnTo>
                  <a:pt x="21" y="46"/>
                </a:lnTo>
                <a:lnTo>
                  <a:pt x="21" y="46"/>
                </a:lnTo>
                <a:lnTo>
                  <a:pt x="22" y="48"/>
                </a:lnTo>
                <a:lnTo>
                  <a:pt x="24" y="48"/>
                </a:lnTo>
                <a:lnTo>
                  <a:pt x="24" y="48"/>
                </a:lnTo>
                <a:lnTo>
                  <a:pt x="25" y="48"/>
                </a:lnTo>
                <a:lnTo>
                  <a:pt x="26" y="48"/>
                </a:lnTo>
                <a:lnTo>
                  <a:pt x="27" y="48"/>
                </a:lnTo>
                <a:lnTo>
                  <a:pt x="27" y="48"/>
                </a:lnTo>
                <a:lnTo>
                  <a:pt x="29" y="48"/>
                </a:lnTo>
                <a:lnTo>
                  <a:pt x="29" y="48"/>
                </a:lnTo>
                <a:lnTo>
                  <a:pt x="29" y="48"/>
                </a:lnTo>
                <a:lnTo>
                  <a:pt x="29" y="48"/>
                </a:lnTo>
                <a:lnTo>
                  <a:pt x="30" y="48"/>
                </a:lnTo>
                <a:lnTo>
                  <a:pt x="30" y="48"/>
                </a:lnTo>
                <a:lnTo>
                  <a:pt x="31" y="48"/>
                </a:lnTo>
                <a:lnTo>
                  <a:pt x="31" y="48"/>
                </a:lnTo>
                <a:lnTo>
                  <a:pt x="31" y="48"/>
                </a:lnTo>
                <a:lnTo>
                  <a:pt x="33" y="48"/>
                </a:lnTo>
                <a:lnTo>
                  <a:pt x="33" y="48"/>
                </a:lnTo>
                <a:lnTo>
                  <a:pt x="33" y="48"/>
                </a:lnTo>
                <a:lnTo>
                  <a:pt x="33" y="48"/>
                </a:lnTo>
                <a:lnTo>
                  <a:pt x="34" y="48"/>
                </a:lnTo>
                <a:lnTo>
                  <a:pt x="35" y="48"/>
                </a:lnTo>
                <a:lnTo>
                  <a:pt x="35" y="54"/>
                </a:lnTo>
                <a:lnTo>
                  <a:pt x="34" y="54"/>
                </a:lnTo>
                <a:lnTo>
                  <a:pt x="34" y="54"/>
                </a:lnTo>
                <a:lnTo>
                  <a:pt x="34" y="54"/>
                </a:lnTo>
                <a:lnTo>
                  <a:pt x="33" y="54"/>
                </a:lnTo>
                <a:lnTo>
                  <a:pt x="33" y="54"/>
                </a:lnTo>
                <a:lnTo>
                  <a:pt x="33" y="54"/>
                </a:lnTo>
                <a:lnTo>
                  <a:pt x="33" y="54"/>
                </a:lnTo>
                <a:lnTo>
                  <a:pt x="31" y="54"/>
                </a:lnTo>
                <a:lnTo>
                  <a:pt x="31" y="54"/>
                </a:lnTo>
                <a:lnTo>
                  <a:pt x="31" y="54"/>
                </a:lnTo>
                <a:lnTo>
                  <a:pt x="30" y="54"/>
                </a:lnTo>
                <a:lnTo>
                  <a:pt x="30" y="54"/>
                </a:lnTo>
                <a:lnTo>
                  <a:pt x="30" y="54"/>
                </a:lnTo>
                <a:lnTo>
                  <a:pt x="29" y="54"/>
                </a:lnTo>
                <a:lnTo>
                  <a:pt x="29" y="54"/>
                </a:lnTo>
                <a:lnTo>
                  <a:pt x="29" y="54"/>
                </a:lnTo>
                <a:lnTo>
                  <a:pt x="29" y="54"/>
                </a:lnTo>
                <a:lnTo>
                  <a:pt x="26" y="54"/>
                </a:lnTo>
                <a:lnTo>
                  <a:pt x="25" y="54"/>
                </a:lnTo>
                <a:lnTo>
                  <a:pt x="25" y="54"/>
                </a:lnTo>
                <a:lnTo>
                  <a:pt x="24" y="54"/>
                </a:lnTo>
                <a:lnTo>
                  <a:pt x="21" y="53"/>
                </a:lnTo>
                <a:lnTo>
                  <a:pt x="21" y="53"/>
                </a:lnTo>
                <a:lnTo>
                  <a:pt x="20" y="53"/>
                </a:lnTo>
                <a:lnTo>
                  <a:pt x="18" y="52"/>
                </a:lnTo>
                <a:lnTo>
                  <a:pt x="17" y="52"/>
                </a:lnTo>
                <a:lnTo>
                  <a:pt x="16" y="52"/>
                </a:lnTo>
                <a:lnTo>
                  <a:pt x="14" y="50"/>
                </a:lnTo>
                <a:lnTo>
                  <a:pt x="13" y="50"/>
                </a:lnTo>
                <a:lnTo>
                  <a:pt x="12" y="49"/>
                </a:lnTo>
                <a:lnTo>
                  <a:pt x="11" y="48"/>
                </a:lnTo>
                <a:lnTo>
                  <a:pt x="9" y="48"/>
                </a:lnTo>
                <a:lnTo>
                  <a:pt x="8" y="46"/>
                </a:lnTo>
                <a:lnTo>
                  <a:pt x="8" y="45"/>
                </a:lnTo>
                <a:lnTo>
                  <a:pt x="7" y="45"/>
                </a:lnTo>
                <a:lnTo>
                  <a:pt x="5" y="44"/>
                </a:lnTo>
                <a:lnTo>
                  <a:pt x="4" y="43"/>
                </a:lnTo>
                <a:lnTo>
                  <a:pt x="4" y="41"/>
                </a:lnTo>
                <a:lnTo>
                  <a:pt x="3" y="40"/>
                </a:lnTo>
                <a:lnTo>
                  <a:pt x="3" y="39"/>
                </a:lnTo>
                <a:lnTo>
                  <a:pt x="1" y="37"/>
                </a:lnTo>
                <a:lnTo>
                  <a:pt x="1" y="36"/>
                </a:lnTo>
                <a:lnTo>
                  <a:pt x="0" y="35"/>
                </a:lnTo>
                <a:lnTo>
                  <a:pt x="0" y="33"/>
                </a:lnTo>
                <a:lnTo>
                  <a:pt x="0" y="32"/>
                </a:lnTo>
                <a:lnTo>
                  <a:pt x="0" y="31"/>
                </a:lnTo>
                <a:lnTo>
                  <a:pt x="0" y="30"/>
                </a:lnTo>
                <a:lnTo>
                  <a:pt x="0" y="27"/>
                </a:lnTo>
                <a:close/>
              </a:path>
            </a:pathLst>
          </a:custGeom>
          <a:solidFill>
            <a:srgbClr val="ABABAB"/>
          </a:solidFill>
          <a:ln w="0">
            <a:solidFill>
              <a:srgbClr val="ABABA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74" name="Freeform 1418">
            <a:extLst>
              <a:ext uri="{FF2B5EF4-FFF2-40B4-BE49-F238E27FC236}">
                <a16:creationId xmlns:a16="http://schemas.microsoft.com/office/drawing/2014/main" id="{0306C5AE-498B-4C18-98D4-362CF18814FB}"/>
              </a:ext>
            </a:extLst>
          </p:cNvPr>
          <p:cNvSpPr>
            <a:spLocks/>
          </p:cNvSpPr>
          <p:nvPr/>
        </p:nvSpPr>
        <p:spPr bwMode="auto">
          <a:xfrm>
            <a:off x="8486775" y="4495800"/>
            <a:ext cx="20638" cy="28575"/>
          </a:xfrm>
          <a:custGeom>
            <a:avLst/>
            <a:gdLst>
              <a:gd name="T0" fmla="*/ 8 w 41"/>
              <a:gd name="T1" fmla="*/ 0 h 56"/>
              <a:gd name="T2" fmla="*/ 16 w 41"/>
              <a:gd name="T3" fmla="*/ 25 h 56"/>
              <a:gd name="T4" fmla="*/ 17 w 41"/>
              <a:gd name="T5" fmla="*/ 25 h 56"/>
              <a:gd name="T6" fmla="*/ 18 w 41"/>
              <a:gd name="T7" fmla="*/ 23 h 56"/>
              <a:gd name="T8" fmla="*/ 18 w 41"/>
              <a:gd name="T9" fmla="*/ 23 h 56"/>
              <a:gd name="T10" fmla="*/ 20 w 41"/>
              <a:gd name="T11" fmla="*/ 22 h 56"/>
              <a:gd name="T12" fmla="*/ 21 w 41"/>
              <a:gd name="T13" fmla="*/ 21 h 56"/>
              <a:gd name="T14" fmla="*/ 22 w 41"/>
              <a:gd name="T15" fmla="*/ 20 h 56"/>
              <a:gd name="T16" fmla="*/ 24 w 41"/>
              <a:gd name="T17" fmla="*/ 18 h 56"/>
              <a:gd name="T18" fmla="*/ 25 w 41"/>
              <a:gd name="T19" fmla="*/ 16 h 56"/>
              <a:gd name="T20" fmla="*/ 25 w 41"/>
              <a:gd name="T21" fmla="*/ 14 h 56"/>
              <a:gd name="T22" fmla="*/ 26 w 41"/>
              <a:gd name="T23" fmla="*/ 13 h 56"/>
              <a:gd name="T24" fmla="*/ 26 w 41"/>
              <a:gd name="T25" fmla="*/ 10 h 56"/>
              <a:gd name="T26" fmla="*/ 28 w 41"/>
              <a:gd name="T27" fmla="*/ 9 h 56"/>
              <a:gd name="T28" fmla="*/ 29 w 41"/>
              <a:gd name="T29" fmla="*/ 8 h 56"/>
              <a:gd name="T30" fmla="*/ 29 w 41"/>
              <a:gd name="T31" fmla="*/ 5 h 56"/>
              <a:gd name="T32" fmla="*/ 30 w 41"/>
              <a:gd name="T33" fmla="*/ 4 h 56"/>
              <a:gd name="T34" fmla="*/ 31 w 41"/>
              <a:gd name="T35" fmla="*/ 1 h 56"/>
              <a:gd name="T36" fmla="*/ 33 w 41"/>
              <a:gd name="T37" fmla="*/ 18 h 56"/>
              <a:gd name="T38" fmla="*/ 33 w 41"/>
              <a:gd name="T39" fmla="*/ 20 h 56"/>
              <a:gd name="T40" fmla="*/ 33 w 41"/>
              <a:gd name="T41" fmla="*/ 21 h 56"/>
              <a:gd name="T42" fmla="*/ 31 w 41"/>
              <a:gd name="T43" fmla="*/ 22 h 56"/>
              <a:gd name="T44" fmla="*/ 30 w 41"/>
              <a:gd name="T45" fmla="*/ 22 h 56"/>
              <a:gd name="T46" fmla="*/ 30 w 41"/>
              <a:gd name="T47" fmla="*/ 23 h 56"/>
              <a:gd name="T48" fmla="*/ 29 w 41"/>
              <a:gd name="T49" fmla="*/ 25 h 56"/>
              <a:gd name="T50" fmla="*/ 28 w 41"/>
              <a:gd name="T51" fmla="*/ 26 h 56"/>
              <a:gd name="T52" fmla="*/ 26 w 41"/>
              <a:gd name="T53" fmla="*/ 26 h 56"/>
              <a:gd name="T54" fmla="*/ 28 w 41"/>
              <a:gd name="T55" fmla="*/ 26 h 56"/>
              <a:gd name="T56" fmla="*/ 30 w 41"/>
              <a:gd name="T57" fmla="*/ 27 h 56"/>
              <a:gd name="T58" fmla="*/ 33 w 41"/>
              <a:gd name="T59" fmla="*/ 29 h 56"/>
              <a:gd name="T60" fmla="*/ 34 w 41"/>
              <a:gd name="T61" fmla="*/ 30 h 56"/>
              <a:gd name="T62" fmla="*/ 35 w 41"/>
              <a:gd name="T63" fmla="*/ 33 h 56"/>
              <a:gd name="T64" fmla="*/ 37 w 41"/>
              <a:gd name="T65" fmla="*/ 35 h 56"/>
              <a:gd name="T66" fmla="*/ 37 w 41"/>
              <a:gd name="T67" fmla="*/ 38 h 56"/>
              <a:gd name="T68" fmla="*/ 38 w 41"/>
              <a:gd name="T69" fmla="*/ 42 h 56"/>
              <a:gd name="T70" fmla="*/ 29 w 41"/>
              <a:gd name="T71" fmla="*/ 56 h 56"/>
              <a:gd name="T72" fmla="*/ 29 w 41"/>
              <a:gd name="T73" fmla="*/ 40 h 56"/>
              <a:gd name="T74" fmla="*/ 29 w 41"/>
              <a:gd name="T75" fmla="*/ 39 h 56"/>
              <a:gd name="T76" fmla="*/ 28 w 41"/>
              <a:gd name="T77" fmla="*/ 36 h 56"/>
              <a:gd name="T78" fmla="*/ 28 w 41"/>
              <a:gd name="T79" fmla="*/ 35 h 56"/>
              <a:gd name="T80" fmla="*/ 26 w 41"/>
              <a:gd name="T81" fmla="*/ 34 h 56"/>
              <a:gd name="T82" fmla="*/ 24 w 41"/>
              <a:gd name="T83" fmla="*/ 33 h 56"/>
              <a:gd name="T84" fmla="*/ 22 w 41"/>
              <a:gd name="T85" fmla="*/ 33 h 56"/>
              <a:gd name="T86" fmla="*/ 20 w 41"/>
              <a:gd name="T87" fmla="*/ 31 h 56"/>
              <a:gd name="T88" fmla="*/ 8 w 41"/>
              <a:gd name="T89" fmla="*/ 31 h 56"/>
              <a:gd name="T90" fmla="*/ 0 w 41"/>
              <a:gd name="T91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1" h="56">
                <a:moveTo>
                  <a:pt x="0" y="0"/>
                </a:moveTo>
                <a:lnTo>
                  <a:pt x="8" y="0"/>
                </a:lnTo>
                <a:lnTo>
                  <a:pt x="8" y="23"/>
                </a:lnTo>
                <a:lnTo>
                  <a:pt x="16" y="25"/>
                </a:lnTo>
                <a:lnTo>
                  <a:pt x="16" y="25"/>
                </a:lnTo>
                <a:lnTo>
                  <a:pt x="17" y="25"/>
                </a:lnTo>
                <a:lnTo>
                  <a:pt x="17" y="25"/>
                </a:lnTo>
                <a:lnTo>
                  <a:pt x="18" y="23"/>
                </a:lnTo>
                <a:lnTo>
                  <a:pt x="18" y="23"/>
                </a:lnTo>
                <a:lnTo>
                  <a:pt x="18" y="23"/>
                </a:lnTo>
                <a:lnTo>
                  <a:pt x="20" y="22"/>
                </a:lnTo>
                <a:lnTo>
                  <a:pt x="20" y="22"/>
                </a:lnTo>
                <a:lnTo>
                  <a:pt x="21" y="22"/>
                </a:lnTo>
                <a:lnTo>
                  <a:pt x="21" y="21"/>
                </a:lnTo>
                <a:lnTo>
                  <a:pt x="22" y="20"/>
                </a:lnTo>
                <a:lnTo>
                  <a:pt x="22" y="20"/>
                </a:lnTo>
                <a:lnTo>
                  <a:pt x="22" y="18"/>
                </a:lnTo>
                <a:lnTo>
                  <a:pt x="24" y="18"/>
                </a:lnTo>
                <a:lnTo>
                  <a:pt x="24" y="17"/>
                </a:lnTo>
                <a:lnTo>
                  <a:pt x="25" y="16"/>
                </a:lnTo>
                <a:lnTo>
                  <a:pt x="25" y="16"/>
                </a:lnTo>
                <a:lnTo>
                  <a:pt x="25" y="14"/>
                </a:lnTo>
                <a:lnTo>
                  <a:pt x="25" y="13"/>
                </a:lnTo>
                <a:lnTo>
                  <a:pt x="26" y="13"/>
                </a:lnTo>
                <a:lnTo>
                  <a:pt x="26" y="12"/>
                </a:lnTo>
                <a:lnTo>
                  <a:pt x="26" y="10"/>
                </a:lnTo>
                <a:lnTo>
                  <a:pt x="26" y="10"/>
                </a:lnTo>
                <a:lnTo>
                  <a:pt x="28" y="9"/>
                </a:lnTo>
                <a:lnTo>
                  <a:pt x="28" y="8"/>
                </a:lnTo>
                <a:lnTo>
                  <a:pt x="29" y="8"/>
                </a:lnTo>
                <a:lnTo>
                  <a:pt x="29" y="7"/>
                </a:lnTo>
                <a:lnTo>
                  <a:pt x="29" y="5"/>
                </a:lnTo>
                <a:lnTo>
                  <a:pt x="30" y="5"/>
                </a:lnTo>
                <a:lnTo>
                  <a:pt x="30" y="4"/>
                </a:lnTo>
                <a:lnTo>
                  <a:pt x="30" y="3"/>
                </a:lnTo>
                <a:lnTo>
                  <a:pt x="31" y="1"/>
                </a:lnTo>
                <a:lnTo>
                  <a:pt x="41" y="3"/>
                </a:lnTo>
                <a:lnTo>
                  <a:pt x="33" y="18"/>
                </a:lnTo>
                <a:lnTo>
                  <a:pt x="33" y="20"/>
                </a:lnTo>
                <a:lnTo>
                  <a:pt x="33" y="20"/>
                </a:lnTo>
                <a:lnTo>
                  <a:pt x="33" y="20"/>
                </a:lnTo>
                <a:lnTo>
                  <a:pt x="33" y="21"/>
                </a:lnTo>
                <a:lnTo>
                  <a:pt x="31" y="21"/>
                </a:lnTo>
                <a:lnTo>
                  <a:pt x="31" y="22"/>
                </a:lnTo>
                <a:lnTo>
                  <a:pt x="31" y="22"/>
                </a:lnTo>
                <a:lnTo>
                  <a:pt x="30" y="22"/>
                </a:lnTo>
                <a:lnTo>
                  <a:pt x="30" y="22"/>
                </a:lnTo>
                <a:lnTo>
                  <a:pt x="30" y="23"/>
                </a:lnTo>
                <a:lnTo>
                  <a:pt x="29" y="25"/>
                </a:lnTo>
                <a:lnTo>
                  <a:pt x="29" y="25"/>
                </a:lnTo>
                <a:lnTo>
                  <a:pt x="28" y="25"/>
                </a:lnTo>
                <a:lnTo>
                  <a:pt x="28" y="26"/>
                </a:lnTo>
                <a:lnTo>
                  <a:pt x="26" y="26"/>
                </a:lnTo>
                <a:lnTo>
                  <a:pt x="26" y="26"/>
                </a:lnTo>
                <a:lnTo>
                  <a:pt x="26" y="26"/>
                </a:lnTo>
                <a:lnTo>
                  <a:pt x="28" y="26"/>
                </a:lnTo>
                <a:lnTo>
                  <a:pt x="29" y="27"/>
                </a:lnTo>
                <a:lnTo>
                  <a:pt x="30" y="27"/>
                </a:lnTo>
                <a:lnTo>
                  <a:pt x="31" y="29"/>
                </a:lnTo>
                <a:lnTo>
                  <a:pt x="33" y="29"/>
                </a:lnTo>
                <a:lnTo>
                  <a:pt x="33" y="30"/>
                </a:lnTo>
                <a:lnTo>
                  <a:pt x="34" y="30"/>
                </a:lnTo>
                <a:lnTo>
                  <a:pt x="35" y="31"/>
                </a:lnTo>
                <a:lnTo>
                  <a:pt x="35" y="33"/>
                </a:lnTo>
                <a:lnTo>
                  <a:pt x="35" y="34"/>
                </a:lnTo>
                <a:lnTo>
                  <a:pt x="37" y="35"/>
                </a:lnTo>
                <a:lnTo>
                  <a:pt x="37" y="36"/>
                </a:lnTo>
                <a:lnTo>
                  <a:pt x="37" y="38"/>
                </a:lnTo>
                <a:lnTo>
                  <a:pt x="37" y="39"/>
                </a:lnTo>
                <a:lnTo>
                  <a:pt x="38" y="42"/>
                </a:lnTo>
                <a:lnTo>
                  <a:pt x="38" y="56"/>
                </a:lnTo>
                <a:lnTo>
                  <a:pt x="29" y="56"/>
                </a:lnTo>
                <a:lnTo>
                  <a:pt x="29" y="42"/>
                </a:lnTo>
                <a:lnTo>
                  <a:pt x="29" y="40"/>
                </a:lnTo>
                <a:lnTo>
                  <a:pt x="29" y="39"/>
                </a:lnTo>
                <a:lnTo>
                  <a:pt x="29" y="39"/>
                </a:lnTo>
                <a:lnTo>
                  <a:pt x="29" y="38"/>
                </a:lnTo>
                <a:lnTo>
                  <a:pt x="28" y="36"/>
                </a:lnTo>
                <a:lnTo>
                  <a:pt x="28" y="36"/>
                </a:lnTo>
                <a:lnTo>
                  <a:pt x="28" y="35"/>
                </a:lnTo>
                <a:lnTo>
                  <a:pt x="26" y="34"/>
                </a:lnTo>
                <a:lnTo>
                  <a:pt x="26" y="34"/>
                </a:lnTo>
                <a:lnTo>
                  <a:pt x="25" y="34"/>
                </a:lnTo>
                <a:lnTo>
                  <a:pt x="24" y="33"/>
                </a:lnTo>
                <a:lnTo>
                  <a:pt x="24" y="33"/>
                </a:lnTo>
                <a:lnTo>
                  <a:pt x="22" y="33"/>
                </a:lnTo>
                <a:lnTo>
                  <a:pt x="21" y="31"/>
                </a:lnTo>
                <a:lnTo>
                  <a:pt x="20" y="31"/>
                </a:lnTo>
                <a:lnTo>
                  <a:pt x="18" y="31"/>
                </a:lnTo>
                <a:lnTo>
                  <a:pt x="8" y="31"/>
                </a:lnTo>
                <a:lnTo>
                  <a:pt x="8" y="56"/>
                </a:ln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ABABAB"/>
          </a:solidFill>
          <a:ln w="0">
            <a:solidFill>
              <a:srgbClr val="ABABA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75" name="Freeform 1419">
            <a:extLst>
              <a:ext uri="{FF2B5EF4-FFF2-40B4-BE49-F238E27FC236}">
                <a16:creationId xmlns:a16="http://schemas.microsoft.com/office/drawing/2014/main" id="{C5F07A64-6A5D-4B17-84E4-8CEC096D5923}"/>
              </a:ext>
            </a:extLst>
          </p:cNvPr>
          <p:cNvSpPr>
            <a:spLocks/>
          </p:cNvSpPr>
          <p:nvPr/>
        </p:nvSpPr>
        <p:spPr bwMode="auto">
          <a:xfrm>
            <a:off x="8461375" y="4494213"/>
            <a:ext cx="19050" cy="30162"/>
          </a:xfrm>
          <a:custGeom>
            <a:avLst/>
            <a:gdLst>
              <a:gd name="T0" fmla="*/ 23 w 38"/>
              <a:gd name="T1" fmla="*/ 2 h 58"/>
              <a:gd name="T2" fmla="*/ 30 w 38"/>
              <a:gd name="T3" fmla="*/ 3 h 58"/>
              <a:gd name="T4" fmla="*/ 35 w 38"/>
              <a:gd name="T5" fmla="*/ 8 h 58"/>
              <a:gd name="T6" fmla="*/ 38 w 38"/>
              <a:gd name="T7" fmla="*/ 13 h 58"/>
              <a:gd name="T8" fmla="*/ 38 w 38"/>
              <a:gd name="T9" fmla="*/ 21 h 58"/>
              <a:gd name="T10" fmla="*/ 34 w 38"/>
              <a:gd name="T11" fmla="*/ 28 h 58"/>
              <a:gd name="T12" fmla="*/ 34 w 38"/>
              <a:gd name="T13" fmla="*/ 32 h 58"/>
              <a:gd name="T14" fmla="*/ 38 w 38"/>
              <a:gd name="T15" fmla="*/ 37 h 58"/>
              <a:gd name="T16" fmla="*/ 38 w 38"/>
              <a:gd name="T17" fmla="*/ 58 h 58"/>
              <a:gd name="T18" fmla="*/ 30 w 38"/>
              <a:gd name="T19" fmla="*/ 42 h 58"/>
              <a:gd name="T20" fmla="*/ 30 w 38"/>
              <a:gd name="T21" fmla="*/ 38 h 58"/>
              <a:gd name="T22" fmla="*/ 27 w 38"/>
              <a:gd name="T23" fmla="*/ 36 h 58"/>
              <a:gd name="T24" fmla="*/ 23 w 38"/>
              <a:gd name="T25" fmla="*/ 34 h 58"/>
              <a:gd name="T26" fmla="*/ 18 w 38"/>
              <a:gd name="T27" fmla="*/ 33 h 58"/>
              <a:gd name="T28" fmla="*/ 10 w 38"/>
              <a:gd name="T29" fmla="*/ 26 h 58"/>
              <a:gd name="T30" fmla="*/ 20 w 38"/>
              <a:gd name="T31" fmla="*/ 26 h 58"/>
              <a:gd name="T32" fmla="*/ 23 w 38"/>
              <a:gd name="T33" fmla="*/ 25 h 58"/>
              <a:gd name="T34" fmla="*/ 26 w 38"/>
              <a:gd name="T35" fmla="*/ 24 h 58"/>
              <a:gd name="T36" fmla="*/ 30 w 38"/>
              <a:gd name="T37" fmla="*/ 20 h 58"/>
              <a:gd name="T38" fmla="*/ 30 w 38"/>
              <a:gd name="T39" fmla="*/ 16 h 58"/>
              <a:gd name="T40" fmla="*/ 29 w 38"/>
              <a:gd name="T41" fmla="*/ 12 h 58"/>
              <a:gd name="T42" fmla="*/ 26 w 38"/>
              <a:gd name="T43" fmla="*/ 10 h 58"/>
              <a:gd name="T44" fmla="*/ 21 w 38"/>
              <a:gd name="T45" fmla="*/ 8 h 58"/>
              <a:gd name="T46" fmla="*/ 17 w 38"/>
              <a:gd name="T47" fmla="*/ 8 h 58"/>
              <a:gd name="T48" fmla="*/ 12 w 38"/>
              <a:gd name="T49" fmla="*/ 10 h 58"/>
              <a:gd name="T50" fmla="*/ 9 w 38"/>
              <a:gd name="T51" fmla="*/ 13 h 58"/>
              <a:gd name="T52" fmla="*/ 8 w 38"/>
              <a:gd name="T53" fmla="*/ 17 h 58"/>
              <a:gd name="T54" fmla="*/ 8 w 38"/>
              <a:gd name="T55" fmla="*/ 58 h 58"/>
              <a:gd name="T56" fmla="*/ 0 w 38"/>
              <a:gd name="T57" fmla="*/ 21 h 58"/>
              <a:gd name="T58" fmla="*/ 0 w 38"/>
              <a:gd name="T59" fmla="*/ 13 h 58"/>
              <a:gd name="T60" fmla="*/ 5 w 38"/>
              <a:gd name="T61" fmla="*/ 6 h 58"/>
              <a:gd name="T62" fmla="*/ 12 w 38"/>
              <a:gd name="T63" fmla="*/ 2 h 58"/>
              <a:gd name="T64" fmla="*/ 20 w 38"/>
              <a:gd name="T65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8" h="58">
                <a:moveTo>
                  <a:pt x="20" y="0"/>
                </a:moveTo>
                <a:lnTo>
                  <a:pt x="23" y="2"/>
                </a:lnTo>
                <a:lnTo>
                  <a:pt x="27" y="2"/>
                </a:lnTo>
                <a:lnTo>
                  <a:pt x="30" y="3"/>
                </a:lnTo>
                <a:lnTo>
                  <a:pt x="33" y="6"/>
                </a:lnTo>
                <a:lnTo>
                  <a:pt x="35" y="8"/>
                </a:lnTo>
                <a:lnTo>
                  <a:pt x="36" y="11"/>
                </a:lnTo>
                <a:lnTo>
                  <a:pt x="38" y="13"/>
                </a:lnTo>
                <a:lnTo>
                  <a:pt x="38" y="17"/>
                </a:lnTo>
                <a:lnTo>
                  <a:pt x="38" y="21"/>
                </a:lnTo>
                <a:lnTo>
                  <a:pt x="35" y="25"/>
                </a:lnTo>
                <a:lnTo>
                  <a:pt x="34" y="28"/>
                </a:lnTo>
                <a:lnTo>
                  <a:pt x="31" y="29"/>
                </a:lnTo>
                <a:lnTo>
                  <a:pt x="34" y="32"/>
                </a:lnTo>
                <a:lnTo>
                  <a:pt x="36" y="33"/>
                </a:lnTo>
                <a:lnTo>
                  <a:pt x="38" y="37"/>
                </a:lnTo>
                <a:lnTo>
                  <a:pt x="38" y="41"/>
                </a:lnTo>
                <a:lnTo>
                  <a:pt x="38" y="58"/>
                </a:lnTo>
                <a:lnTo>
                  <a:pt x="30" y="58"/>
                </a:lnTo>
                <a:lnTo>
                  <a:pt x="30" y="42"/>
                </a:lnTo>
                <a:lnTo>
                  <a:pt x="30" y="41"/>
                </a:lnTo>
                <a:lnTo>
                  <a:pt x="30" y="38"/>
                </a:lnTo>
                <a:lnTo>
                  <a:pt x="29" y="37"/>
                </a:lnTo>
                <a:lnTo>
                  <a:pt x="27" y="36"/>
                </a:lnTo>
                <a:lnTo>
                  <a:pt x="26" y="36"/>
                </a:lnTo>
                <a:lnTo>
                  <a:pt x="23" y="34"/>
                </a:lnTo>
                <a:lnTo>
                  <a:pt x="21" y="34"/>
                </a:lnTo>
                <a:lnTo>
                  <a:pt x="18" y="33"/>
                </a:lnTo>
                <a:lnTo>
                  <a:pt x="10" y="33"/>
                </a:lnTo>
                <a:lnTo>
                  <a:pt x="10" y="26"/>
                </a:lnTo>
                <a:lnTo>
                  <a:pt x="17" y="26"/>
                </a:lnTo>
                <a:lnTo>
                  <a:pt x="20" y="26"/>
                </a:lnTo>
                <a:lnTo>
                  <a:pt x="21" y="25"/>
                </a:lnTo>
                <a:lnTo>
                  <a:pt x="23" y="25"/>
                </a:lnTo>
                <a:lnTo>
                  <a:pt x="25" y="25"/>
                </a:lnTo>
                <a:lnTo>
                  <a:pt x="26" y="24"/>
                </a:lnTo>
                <a:lnTo>
                  <a:pt x="29" y="21"/>
                </a:lnTo>
                <a:lnTo>
                  <a:pt x="30" y="20"/>
                </a:lnTo>
                <a:lnTo>
                  <a:pt x="30" y="17"/>
                </a:lnTo>
                <a:lnTo>
                  <a:pt x="30" y="16"/>
                </a:lnTo>
                <a:lnTo>
                  <a:pt x="30" y="13"/>
                </a:lnTo>
                <a:lnTo>
                  <a:pt x="29" y="12"/>
                </a:lnTo>
                <a:lnTo>
                  <a:pt x="27" y="11"/>
                </a:lnTo>
                <a:lnTo>
                  <a:pt x="26" y="10"/>
                </a:lnTo>
                <a:lnTo>
                  <a:pt x="23" y="8"/>
                </a:lnTo>
                <a:lnTo>
                  <a:pt x="21" y="8"/>
                </a:lnTo>
                <a:lnTo>
                  <a:pt x="18" y="8"/>
                </a:lnTo>
                <a:lnTo>
                  <a:pt x="17" y="8"/>
                </a:lnTo>
                <a:lnTo>
                  <a:pt x="13" y="8"/>
                </a:lnTo>
                <a:lnTo>
                  <a:pt x="12" y="10"/>
                </a:lnTo>
                <a:lnTo>
                  <a:pt x="10" y="11"/>
                </a:lnTo>
                <a:lnTo>
                  <a:pt x="9" y="13"/>
                </a:lnTo>
                <a:lnTo>
                  <a:pt x="8" y="15"/>
                </a:lnTo>
                <a:lnTo>
                  <a:pt x="8" y="17"/>
                </a:lnTo>
                <a:lnTo>
                  <a:pt x="8" y="17"/>
                </a:lnTo>
                <a:lnTo>
                  <a:pt x="8" y="58"/>
                </a:lnTo>
                <a:lnTo>
                  <a:pt x="0" y="58"/>
                </a:lnTo>
                <a:lnTo>
                  <a:pt x="0" y="21"/>
                </a:lnTo>
                <a:lnTo>
                  <a:pt x="0" y="17"/>
                </a:lnTo>
                <a:lnTo>
                  <a:pt x="0" y="13"/>
                </a:lnTo>
                <a:lnTo>
                  <a:pt x="3" y="10"/>
                </a:lnTo>
                <a:lnTo>
                  <a:pt x="5" y="6"/>
                </a:lnTo>
                <a:lnTo>
                  <a:pt x="8" y="3"/>
                </a:lnTo>
                <a:lnTo>
                  <a:pt x="12" y="2"/>
                </a:lnTo>
                <a:lnTo>
                  <a:pt x="14" y="2"/>
                </a:lnTo>
                <a:lnTo>
                  <a:pt x="20" y="0"/>
                </a:lnTo>
                <a:close/>
              </a:path>
            </a:pathLst>
          </a:custGeom>
          <a:solidFill>
            <a:srgbClr val="ABABAB"/>
          </a:solidFill>
          <a:ln w="0">
            <a:solidFill>
              <a:srgbClr val="ABABA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76" name="Freeform 1420">
            <a:extLst>
              <a:ext uri="{FF2B5EF4-FFF2-40B4-BE49-F238E27FC236}">
                <a16:creationId xmlns:a16="http://schemas.microsoft.com/office/drawing/2014/main" id="{F9AA7D4A-C4A5-4D3E-B9CD-E6AB274775E6}"/>
              </a:ext>
            </a:extLst>
          </p:cNvPr>
          <p:cNvSpPr>
            <a:spLocks/>
          </p:cNvSpPr>
          <p:nvPr/>
        </p:nvSpPr>
        <p:spPr bwMode="auto">
          <a:xfrm>
            <a:off x="8434388" y="4492625"/>
            <a:ext cx="22225" cy="31750"/>
          </a:xfrm>
          <a:custGeom>
            <a:avLst/>
            <a:gdLst>
              <a:gd name="T0" fmla="*/ 0 w 43"/>
              <a:gd name="T1" fmla="*/ 58 h 60"/>
              <a:gd name="T2" fmla="*/ 0 w 43"/>
              <a:gd name="T3" fmla="*/ 39 h 60"/>
              <a:gd name="T4" fmla="*/ 0 w 43"/>
              <a:gd name="T5" fmla="*/ 19 h 60"/>
              <a:gd name="T6" fmla="*/ 0 w 43"/>
              <a:gd name="T7" fmla="*/ 15 h 60"/>
              <a:gd name="T8" fmla="*/ 2 w 43"/>
              <a:gd name="T9" fmla="*/ 12 h 60"/>
              <a:gd name="T10" fmla="*/ 3 w 43"/>
              <a:gd name="T11" fmla="*/ 8 h 60"/>
              <a:gd name="T12" fmla="*/ 5 w 43"/>
              <a:gd name="T13" fmla="*/ 5 h 60"/>
              <a:gd name="T14" fmla="*/ 8 w 43"/>
              <a:gd name="T15" fmla="*/ 4 h 60"/>
              <a:gd name="T16" fmla="*/ 12 w 43"/>
              <a:gd name="T17" fmla="*/ 2 h 60"/>
              <a:gd name="T18" fmla="*/ 16 w 43"/>
              <a:gd name="T19" fmla="*/ 1 h 60"/>
              <a:gd name="T20" fmla="*/ 21 w 43"/>
              <a:gd name="T21" fmla="*/ 0 h 60"/>
              <a:gd name="T22" fmla="*/ 26 w 43"/>
              <a:gd name="T23" fmla="*/ 1 h 60"/>
              <a:gd name="T24" fmla="*/ 30 w 43"/>
              <a:gd name="T25" fmla="*/ 2 h 60"/>
              <a:gd name="T26" fmla="*/ 34 w 43"/>
              <a:gd name="T27" fmla="*/ 5 h 60"/>
              <a:gd name="T28" fmla="*/ 38 w 43"/>
              <a:gd name="T29" fmla="*/ 8 h 60"/>
              <a:gd name="T30" fmla="*/ 39 w 43"/>
              <a:gd name="T31" fmla="*/ 12 h 60"/>
              <a:gd name="T32" fmla="*/ 42 w 43"/>
              <a:gd name="T33" fmla="*/ 15 h 60"/>
              <a:gd name="T34" fmla="*/ 42 w 43"/>
              <a:gd name="T35" fmla="*/ 19 h 60"/>
              <a:gd name="T36" fmla="*/ 43 w 43"/>
              <a:gd name="T37" fmla="*/ 25 h 60"/>
              <a:gd name="T38" fmla="*/ 43 w 43"/>
              <a:gd name="T39" fmla="*/ 41 h 60"/>
              <a:gd name="T40" fmla="*/ 43 w 43"/>
              <a:gd name="T41" fmla="*/ 60 h 60"/>
              <a:gd name="T42" fmla="*/ 35 w 43"/>
              <a:gd name="T43" fmla="*/ 60 h 60"/>
              <a:gd name="T44" fmla="*/ 35 w 43"/>
              <a:gd name="T45" fmla="*/ 47 h 60"/>
              <a:gd name="T46" fmla="*/ 35 w 43"/>
              <a:gd name="T47" fmla="*/ 32 h 60"/>
              <a:gd name="T48" fmla="*/ 12 w 43"/>
              <a:gd name="T49" fmla="*/ 32 h 60"/>
              <a:gd name="T50" fmla="*/ 12 w 43"/>
              <a:gd name="T51" fmla="*/ 25 h 60"/>
              <a:gd name="T52" fmla="*/ 35 w 43"/>
              <a:gd name="T53" fmla="*/ 25 h 60"/>
              <a:gd name="T54" fmla="*/ 35 w 43"/>
              <a:gd name="T55" fmla="*/ 21 h 60"/>
              <a:gd name="T56" fmla="*/ 34 w 43"/>
              <a:gd name="T57" fmla="*/ 18 h 60"/>
              <a:gd name="T58" fmla="*/ 33 w 43"/>
              <a:gd name="T59" fmla="*/ 15 h 60"/>
              <a:gd name="T60" fmla="*/ 31 w 43"/>
              <a:gd name="T61" fmla="*/ 12 h 60"/>
              <a:gd name="T62" fmla="*/ 30 w 43"/>
              <a:gd name="T63" fmla="*/ 10 h 60"/>
              <a:gd name="T64" fmla="*/ 28 w 43"/>
              <a:gd name="T65" fmla="*/ 9 h 60"/>
              <a:gd name="T66" fmla="*/ 24 w 43"/>
              <a:gd name="T67" fmla="*/ 8 h 60"/>
              <a:gd name="T68" fmla="*/ 18 w 43"/>
              <a:gd name="T69" fmla="*/ 8 h 60"/>
              <a:gd name="T70" fmla="*/ 15 w 43"/>
              <a:gd name="T71" fmla="*/ 9 h 60"/>
              <a:gd name="T72" fmla="*/ 11 w 43"/>
              <a:gd name="T73" fmla="*/ 12 h 60"/>
              <a:gd name="T74" fmla="*/ 9 w 43"/>
              <a:gd name="T75" fmla="*/ 17 h 60"/>
              <a:gd name="T76" fmla="*/ 9 w 43"/>
              <a:gd name="T77" fmla="*/ 21 h 60"/>
              <a:gd name="T78" fmla="*/ 9 w 43"/>
              <a:gd name="T79" fmla="*/ 39 h 60"/>
              <a:gd name="T80" fmla="*/ 9 w 43"/>
              <a:gd name="T81" fmla="*/ 58 h 60"/>
              <a:gd name="T82" fmla="*/ 0 w 43"/>
              <a:gd name="T83" fmla="*/ 5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3" h="60">
                <a:moveTo>
                  <a:pt x="0" y="58"/>
                </a:moveTo>
                <a:lnTo>
                  <a:pt x="0" y="39"/>
                </a:lnTo>
                <a:lnTo>
                  <a:pt x="0" y="19"/>
                </a:lnTo>
                <a:lnTo>
                  <a:pt x="0" y="15"/>
                </a:lnTo>
                <a:lnTo>
                  <a:pt x="2" y="12"/>
                </a:lnTo>
                <a:lnTo>
                  <a:pt x="3" y="8"/>
                </a:lnTo>
                <a:lnTo>
                  <a:pt x="5" y="5"/>
                </a:lnTo>
                <a:lnTo>
                  <a:pt x="8" y="4"/>
                </a:lnTo>
                <a:lnTo>
                  <a:pt x="12" y="2"/>
                </a:lnTo>
                <a:lnTo>
                  <a:pt x="16" y="1"/>
                </a:lnTo>
                <a:lnTo>
                  <a:pt x="21" y="0"/>
                </a:lnTo>
                <a:lnTo>
                  <a:pt x="26" y="1"/>
                </a:lnTo>
                <a:lnTo>
                  <a:pt x="30" y="2"/>
                </a:lnTo>
                <a:lnTo>
                  <a:pt x="34" y="5"/>
                </a:lnTo>
                <a:lnTo>
                  <a:pt x="38" y="8"/>
                </a:lnTo>
                <a:lnTo>
                  <a:pt x="39" y="12"/>
                </a:lnTo>
                <a:lnTo>
                  <a:pt x="42" y="15"/>
                </a:lnTo>
                <a:lnTo>
                  <a:pt x="42" y="19"/>
                </a:lnTo>
                <a:lnTo>
                  <a:pt x="43" y="25"/>
                </a:lnTo>
                <a:lnTo>
                  <a:pt x="43" y="41"/>
                </a:lnTo>
                <a:lnTo>
                  <a:pt x="43" y="60"/>
                </a:lnTo>
                <a:lnTo>
                  <a:pt x="35" y="60"/>
                </a:lnTo>
                <a:lnTo>
                  <a:pt x="35" y="47"/>
                </a:lnTo>
                <a:lnTo>
                  <a:pt x="35" y="32"/>
                </a:lnTo>
                <a:lnTo>
                  <a:pt x="12" y="32"/>
                </a:lnTo>
                <a:lnTo>
                  <a:pt x="12" y="25"/>
                </a:lnTo>
                <a:lnTo>
                  <a:pt x="35" y="25"/>
                </a:lnTo>
                <a:lnTo>
                  <a:pt x="35" y="21"/>
                </a:lnTo>
                <a:lnTo>
                  <a:pt x="34" y="18"/>
                </a:lnTo>
                <a:lnTo>
                  <a:pt x="33" y="15"/>
                </a:lnTo>
                <a:lnTo>
                  <a:pt x="31" y="12"/>
                </a:lnTo>
                <a:lnTo>
                  <a:pt x="30" y="10"/>
                </a:lnTo>
                <a:lnTo>
                  <a:pt x="28" y="9"/>
                </a:lnTo>
                <a:lnTo>
                  <a:pt x="24" y="8"/>
                </a:lnTo>
                <a:lnTo>
                  <a:pt x="18" y="8"/>
                </a:lnTo>
                <a:lnTo>
                  <a:pt x="15" y="9"/>
                </a:lnTo>
                <a:lnTo>
                  <a:pt x="11" y="12"/>
                </a:lnTo>
                <a:lnTo>
                  <a:pt x="9" y="17"/>
                </a:lnTo>
                <a:lnTo>
                  <a:pt x="9" y="21"/>
                </a:lnTo>
                <a:lnTo>
                  <a:pt x="9" y="39"/>
                </a:lnTo>
                <a:lnTo>
                  <a:pt x="9" y="58"/>
                </a:lnTo>
                <a:lnTo>
                  <a:pt x="0" y="58"/>
                </a:lnTo>
                <a:close/>
              </a:path>
            </a:pathLst>
          </a:custGeom>
          <a:solidFill>
            <a:srgbClr val="ABABAB"/>
          </a:solidFill>
          <a:ln w="0">
            <a:solidFill>
              <a:srgbClr val="ABABA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77" name="Freeform 1421">
            <a:extLst>
              <a:ext uri="{FF2B5EF4-FFF2-40B4-BE49-F238E27FC236}">
                <a16:creationId xmlns:a16="http://schemas.microsoft.com/office/drawing/2014/main" id="{A419B533-85C2-448F-8103-A24777F80BB3}"/>
              </a:ext>
            </a:extLst>
          </p:cNvPr>
          <p:cNvSpPr>
            <a:spLocks/>
          </p:cNvSpPr>
          <p:nvPr/>
        </p:nvSpPr>
        <p:spPr bwMode="auto">
          <a:xfrm>
            <a:off x="8394700" y="4491038"/>
            <a:ext cx="36513" cy="31750"/>
          </a:xfrm>
          <a:custGeom>
            <a:avLst/>
            <a:gdLst>
              <a:gd name="T0" fmla="*/ 0 w 71"/>
              <a:gd name="T1" fmla="*/ 59 h 61"/>
              <a:gd name="T2" fmla="*/ 4 w 71"/>
              <a:gd name="T3" fmla="*/ 33 h 61"/>
              <a:gd name="T4" fmla="*/ 8 w 71"/>
              <a:gd name="T5" fmla="*/ 7 h 61"/>
              <a:gd name="T6" fmla="*/ 8 w 71"/>
              <a:gd name="T7" fmla="*/ 4 h 61"/>
              <a:gd name="T8" fmla="*/ 10 w 71"/>
              <a:gd name="T9" fmla="*/ 3 h 61"/>
              <a:gd name="T10" fmla="*/ 11 w 71"/>
              <a:gd name="T11" fmla="*/ 0 h 61"/>
              <a:gd name="T12" fmla="*/ 15 w 71"/>
              <a:gd name="T13" fmla="*/ 0 h 61"/>
              <a:gd name="T14" fmla="*/ 17 w 71"/>
              <a:gd name="T15" fmla="*/ 0 h 61"/>
              <a:gd name="T16" fmla="*/ 19 w 71"/>
              <a:gd name="T17" fmla="*/ 3 h 61"/>
              <a:gd name="T18" fmla="*/ 22 w 71"/>
              <a:gd name="T19" fmla="*/ 4 h 61"/>
              <a:gd name="T20" fmla="*/ 23 w 71"/>
              <a:gd name="T21" fmla="*/ 7 h 61"/>
              <a:gd name="T22" fmla="*/ 30 w 71"/>
              <a:gd name="T23" fmla="*/ 26 h 61"/>
              <a:gd name="T24" fmla="*/ 36 w 71"/>
              <a:gd name="T25" fmla="*/ 47 h 61"/>
              <a:gd name="T26" fmla="*/ 43 w 71"/>
              <a:gd name="T27" fmla="*/ 28 h 61"/>
              <a:gd name="T28" fmla="*/ 48 w 71"/>
              <a:gd name="T29" fmla="*/ 9 h 61"/>
              <a:gd name="T30" fmla="*/ 49 w 71"/>
              <a:gd name="T31" fmla="*/ 5 h 61"/>
              <a:gd name="T32" fmla="*/ 52 w 71"/>
              <a:gd name="T33" fmla="*/ 4 h 61"/>
              <a:gd name="T34" fmla="*/ 54 w 71"/>
              <a:gd name="T35" fmla="*/ 3 h 61"/>
              <a:gd name="T36" fmla="*/ 57 w 71"/>
              <a:gd name="T37" fmla="*/ 3 h 61"/>
              <a:gd name="T38" fmla="*/ 60 w 71"/>
              <a:gd name="T39" fmla="*/ 3 h 61"/>
              <a:gd name="T40" fmla="*/ 61 w 71"/>
              <a:gd name="T41" fmla="*/ 4 h 61"/>
              <a:gd name="T42" fmla="*/ 63 w 71"/>
              <a:gd name="T43" fmla="*/ 7 h 61"/>
              <a:gd name="T44" fmla="*/ 65 w 71"/>
              <a:gd name="T45" fmla="*/ 8 h 61"/>
              <a:gd name="T46" fmla="*/ 67 w 71"/>
              <a:gd name="T47" fmla="*/ 34 h 61"/>
              <a:gd name="T48" fmla="*/ 71 w 71"/>
              <a:gd name="T49" fmla="*/ 61 h 61"/>
              <a:gd name="T50" fmla="*/ 62 w 71"/>
              <a:gd name="T51" fmla="*/ 61 h 61"/>
              <a:gd name="T52" fmla="*/ 60 w 71"/>
              <a:gd name="T53" fmla="*/ 37 h 61"/>
              <a:gd name="T54" fmla="*/ 57 w 71"/>
              <a:gd name="T55" fmla="*/ 13 h 61"/>
              <a:gd name="T56" fmla="*/ 49 w 71"/>
              <a:gd name="T57" fmla="*/ 34 h 61"/>
              <a:gd name="T58" fmla="*/ 41 w 71"/>
              <a:gd name="T59" fmla="*/ 56 h 61"/>
              <a:gd name="T60" fmla="*/ 41 w 71"/>
              <a:gd name="T61" fmla="*/ 59 h 61"/>
              <a:gd name="T62" fmla="*/ 40 w 71"/>
              <a:gd name="T63" fmla="*/ 60 h 61"/>
              <a:gd name="T64" fmla="*/ 37 w 71"/>
              <a:gd name="T65" fmla="*/ 60 h 61"/>
              <a:gd name="T66" fmla="*/ 36 w 71"/>
              <a:gd name="T67" fmla="*/ 60 h 61"/>
              <a:gd name="T68" fmla="*/ 34 w 71"/>
              <a:gd name="T69" fmla="*/ 60 h 61"/>
              <a:gd name="T70" fmla="*/ 32 w 71"/>
              <a:gd name="T71" fmla="*/ 60 h 61"/>
              <a:gd name="T72" fmla="*/ 31 w 71"/>
              <a:gd name="T73" fmla="*/ 59 h 61"/>
              <a:gd name="T74" fmla="*/ 30 w 71"/>
              <a:gd name="T75" fmla="*/ 57 h 61"/>
              <a:gd name="T76" fmla="*/ 23 w 71"/>
              <a:gd name="T77" fmla="*/ 34 h 61"/>
              <a:gd name="T78" fmla="*/ 15 w 71"/>
              <a:gd name="T79" fmla="*/ 11 h 61"/>
              <a:gd name="T80" fmla="*/ 11 w 71"/>
              <a:gd name="T81" fmla="*/ 35 h 61"/>
              <a:gd name="T82" fmla="*/ 9 w 71"/>
              <a:gd name="T83" fmla="*/ 60 h 61"/>
              <a:gd name="T84" fmla="*/ 0 w 71"/>
              <a:gd name="T85" fmla="*/ 5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1" h="61">
                <a:moveTo>
                  <a:pt x="0" y="59"/>
                </a:moveTo>
                <a:lnTo>
                  <a:pt x="4" y="33"/>
                </a:lnTo>
                <a:lnTo>
                  <a:pt x="8" y="7"/>
                </a:lnTo>
                <a:lnTo>
                  <a:pt x="8" y="4"/>
                </a:lnTo>
                <a:lnTo>
                  <a:pt x="10" y="3"/>
                </a:lnTo>
                <a:lnTo>
                  <a:pt x="11" y="0"/>
                </a:lnTo>
                <a:lnTo>
                  <a:pt x="15" y="0"/>
                </a:lnTo>
                <a:lnTo>
                  <a:pt x="17" y="0"/>
                </a:lnTo>
                <a:lnTo>
                  <a:pt x="19" y="3"/>
                </a:lnTo>
                <a:lnTo>
                  <a:pt x="22" y="4"/>
                </a:lnTo>
                <a:lnTo>
                  <a:pt x="23" y="7"/>
                </a:lnTo>
                <a:lnTo>
                  <a:pt x="30" y="26"/>
                </a:lnTo>
                <a:lnTo>
                  <a:pt x="36" y="47"/>
                </a:lnTo>
                <a:lnTo>
                  <a:pt x="43" y="28"/>
                </a:lnTo>
                <a:lnTo>
                  <a:pt x="48" y="9"/>
                </a:lnTo>
                <a:lnTo>
                  <a:pt x="49" y="5"/>
                </a:lnTo>
                <a:lnTo>
                  <a:pt x="52" y="4"/>
                </a:lnTo>
                <a:lnTo>
                  <a:pt x="54" y="3"/>
                </a:lnTo>
                <a:lnTo>
                  <a:pt x="57" y="3"/>
                </a:lnTo>
                <a:lnTo>
                  <a:pt x="60" y="3"/>
                </a:lnTo>
                <a:lnTo>
                  <a:pt x="61" y="4"/>
                </a:lnTo>
                <a:lnTo>
                  <a:pt x="63" y="7"/>
                </a:lnTo>
                <a:lnTo>
                  <a:pt x="65" y="8"/>
                </a:lnTo>
                <a:lnTo>
                  <a:pt x="67" y="34"/>
                </a:lnTo>
                <a:lnTo>
                  <a:pt x="71" y="61"/>
                </a:lnTo>
                <a:lnTo>
                  <a:pt x="62" y="61"/>
                </a:lnTo>
                <a:lnTo>
                  <a:pt x="60" y="37"/>
                </a:lnTo>
                <a:lnTo>
                  <a:pt x="57" y="13"/>
                </a:lnTo>
                <a:lnTo>
                  <a:pt x="49" y="34"/>
                </a:lnTo>
                <a:lnTo>
                  <a:pt x="41" y="56"/>
                </a:lnTo>
                <a:lnTo>
                  <a:pt x="41" y="59"/>
                </a:lnTo>
                <a:lnTo>
                  <a:pt x="40" y="60"/>
                </a:lnTo>
                <a:lnTo>
                  <a:pt x="37" y="60"/>
                </a:lnTo>
                <a:lnTo>
                  <a:pt x="36" y="60"/>
                </a:lnTo>
                <a:lnTo>
                  <a:pt x="34" y="60"/>
                </a:lnTo>
                <a:lnTo>
                  <a:pt x="32" y="60"/>
                </a:lnTo>
                <a:lnTo>
                  <a:pt x="31" y="59"/>
                </a:lnTo>
                <a:lnTo>
                  <a:pt x="30" y="57"/>
                </a:lnTo>
                <a:lnTo>
                  <a:pt x="23" y="34"/>
                </a:lnTo>
                <a:lnTo>
                  <a:pt x="15" y="11"/>
                </a:lnTo>
                <a:lnTo>
                  <a:pt x="11" y="35"/>
                </a:lnTo>
                <a:lnTo>
                  <a:pt x="9" y="60"/>
                </a:lnTo>
                <a:lnTo>
                  <a:pt x="0" y="59"/>
                </a:lnTo>
                <a:close/>
              </a:path>
            </a:pathLst>
          </a:custGeom>
          <a:solidFill>
            <a:srgbClr val="ABABAB"/>
          </a:solidFill>
          <a:ln w="0">
            <a:solidFill>
              <a:srgbClr val="ABABAB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78" name="Freeform 1422">
            <a:extLst>
              <a:ext uri="{FF2B5EF4-FFF2-40B4-BE49-F238E27FC236}">
                <a16:creationId xmlns:a16="http://schemas.microsoft.com/office/drawing/2014/main" id="{A3AE358B-A8CB-4C5B-91E4-5114283CCE56}"/>
              </a:ext>
            </a:extLst>
          </p:cNvPr>
          <p:cNvSpPr>
            <a:spLocks/>
          </p:cNvSpPr>
          <p:nvPr/>
        </p:nvSpPr>
        <p:spPr bwMode="auto">
          <a:xfrm>
            <a:off x="8532813" y="4494213"/>
            <a:ext cx="19050" cy="28575"/>
          </a:xfrm>
          <a:custGeom>
            <a:avLst/>
            <a:gdLst>
              <a:gd name="T0" fmla="*/ 0 w 34"/>
              <a:gd name="T1" fmla="*/ 6 h 54"/>
              <a:gd name="T2" fmla="*/ 0 w 34"/>
              <a:gd name="T3" fmla="*/ 0 h 54"/>
              <a:gd name="T4" fmla="*/ 34 w 34"/>
              <a:gd name="T5" fmla="*/ 2 h 54"/>
              <a:gd name="T6" fmla="*/ 34 w 34"/>
              <a:gd name="T7" fmla="*/ 8 h 54"/>
              <a:gd name="T8" fmla="*/ 21 w 34"/>
              <a:gd name="T9" fmla="*/ 8 h 54"/>
              <a:gd name="T10" fmla="*/ 21 w 34"/>
              <a:gd name="T11" fmla="*/ 54 h 54"/>
              <a:gd name="T12" fmla="*/ 13 w 34"/>
              <a:gd name="T13" fmla="*/ 54 h 54"/>
              <a:gd name="T14" fmla="*/ 11 w 34"/>
              <a:gd name="T15" fmla="*/ 7 h 54"/>
              <a:gd name="T16" fmla="*/ 0 w 34"/>
              <a:gd name="T17" fmla="*/ 6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" h="54">
                <a:moveTo>
                  <a:pt x="0" y="6"/>
                </a:moveTo>
                <a:lnTo>
                  <a:pt x="0" y="0"/>
                </a:lnTo>
                <a:lnTo>
                  <a:pt x="34" y="2"/>
                </a:lnTo>
                <a:lnTo>
                  <a:pt x="34" y="8"/>
                </a:lnTo>
                <a:lnTo>
                  <a:pt x="21" y="8"/>
                </a:lnTo>
                <a:lnTo>
                  <a:pt x="21" y="54"/>
                </a:lnTo>
                <a:lnTo>
                  <a:pt x="13" y="54"/>
                </a:lnTo>
                <a:lnTo>
                  <a:pt x="11" y="7"/>
                </a:lnTo>
                <a:lnTo>
                  <a:pt x="0" y="6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79" name="Freeform 1423">
            <a:extLst>
              <a:ext uri="{FF2B5EF4-FFF2-40B4-BE49-F238E27FC236}">
                <a16:creationId xmlns:a16="http://schemas.microsoft.com/office/drawing/2014/main" id="{AF3FFF81-B018-4A2F-BD1D-6140FFB68436}"/>
              </a:ext>
            </a:extLst>
          </p:cNvPr>
          <p:cNvSpPr>
            <a:spLocks/>
          </p:cNvSpPr>
          <p:nvPr/>
        </p:nvSpPr>
        <p:spPr bwMode="auto">
          <a:xfrm>
            <a:off x="8512175" y="4492625"/>
            <a:ext cx="19050" cy="30163"/>
          </a:xfrm>
          <a:custGeom>
            <a:avLst/>
            <a:gdLst>
              <a:gd name="T0" fmla="*/ 0 w 35"/>
              <a:gd name="T1" fmla="*/ 24 h 55"/>
              <a:gd name="T2" fmla="*/ 1 w 35"/>
              <a:gd name="T3" fmla="*/ 17 h 55"/>
              <a:gd name="T4" fmla="*/ 2 w 35"/>
              <a:gd name="T5" fmla="*/ 12 h 55"/>
              <a:gd name="T6" fmla="*/ 6 w 35"/>
              <a:gd name="T7" fmla="*/ 9 h 55"/>
              <a:gd name="T8" fmla="*/ 10 w 35"/>
              <a:gd name="T9" fmla="*/ 5 h 55"/>
              <a:gd name="T10" fmla="*/ 13 w 35"/>
              <a:gd name="T11" fmla="*/ 4 h 55"/>
              <a:gd name="T12" fmla="*/ 17 w 35"/>
              <a:gd name="T13" fmla="*/ 3 h 55"/>
              <a:gd name="T14" fmla="*/ 20 w 35"/>
              <a:gd name="T15" fmla="*/ 1 h 55"/>
              <a:gd name="T16" fmla="*/ 23 w 35"/>
              <a:gd name="T17" fmla="*/ 0 h 55"/>
              <a:gd name="T18" fmla="*/ 27 w 35"/>
              <a:gd name="T19" fmla="*/ 0 h 55"/>
              <a:gd name="T20" fmla="*/ 30 w 35"/>
              <a:gd name="T21" fmla="*/ 0 h 55"/>
              <a:gd name="T22" fmla="*/ 31 w 35"/>
              <a:gd name="T23" fmla="*/ 0 h 55"/>
              <a:gd name="T24" fmla="*/ 31 w 35"/>
              <a:gd name="T25" fmla="*/ 0 h 55"/>
              <a:gd name="T26" fmla="*/ 32 w 35"/>
              <a:gd name="T27" fmla="*/ 0 h 55"/>
              <a:gd name="T28" fmla="*/ 34 w 35"/>
              <a:gd name="T29" fmla="*/ 0 h 55"/>
              <a:gd name="T30" fmla="*/ 35 w 35"/>
              <a:gd name="T31" fmla="*/ 0 h 55"/>
              <a:gd name="T32" fmla="*/ 35 w 35"/>
              <a:gd name="T33" fmla="*/ 7 h 55"/>
              <a:gd name="T34" fmla="*/ 34 w 35"/>
              <a:gd name="T35" fmla="*/ 7 h 55"/>
              <a:gd name="T36" fmla="*/ 32 w 35"/>
              <a:gd name="T37" fmla="*/ 7 h 55"/>
              <a:gd name="T38" fmla="*/ 32 w 35"/>
              <a:gd name="T39" fmla="*/ 7 h 55"/>
              <a:gd name="T40" fmla="*/ 31 w 35"/>
              <a:gd name="T41" fmla="*/ 7 h 55"/>
              <a:gd name="T42" fmla="*/ 31 w 35"/>
              <a:gd name="T43" fmla="*/ 7 h 55"/>
              <a:gd name="T44" fmla="*/ 24 w 35"/>
              <a:gd name="T45" fmla="*/ 8 h 55"/>
              <a:gd name="T46" fmla="*/ 18 w 35"/>
              <a:gd name="T47" fmla="*/ 11 h 55"/>
              <a:gd name="T48" fmla="*/ 14 w 35"/>
              <a:gd name="T49" fmla="*/ 13 h 55"/>
              <a:gd name="T50" fmla="*/ 10 w 35"/>
              <a:gd name="T51" fmla="*/ 16 h 55"/>
              <a:gd name="T52" fmla="*/ 9 w 35"/>
              <a:gd name="T53" fmla="*/ 20 h 55"/>
              <a:gd name="T54" fmla="*/ 35 w 35"/>
              <a:gd name="T55" fmla="*/ 30 h 55"/>
              <a:gd name="T56" fmla="*/ 7 w 35"/>
              <a:gd name="T57" fmla="*/ 30 h 55"/>
              <a:gd name="T58" fmla="*/ 9 w 35"/>
              <a:gd name="T59" fmla="*/ 33 h 55"/>
              <a:gd name="T60" fmla="*/ 9 w 35"/>
              <a:gd name="T61" fmla="*/ 34 h 55"/>
              <a:gd name="T62" fmla="*/ 10 w 35"/>
              <a:gd name="T63" fmla="*/ 37 h 55"/>
              <a:gd name="T64" fmla="*/ 11 w 35"/>
              <a:gd name="T65" fmla="*/ 39 h 55"/>
              <a:gd name="T66" fmla="*/ 14 w 35"/>
              <a:gd name="T67" fmla="*/ 42 h 55"/>
              <a:gd name="T68" fmla="*/ 17 w 35"/>
              <a:gd name="T69" fmla="*/ 43 h 55"/>
              <a:gd name="T70" fmla="*/ 18 w 35"/>
              <a:gd name="T71" fmla="*/ 46 h 55"/>
              <a:gd name="T72" fmla="*/ 20 w 35"/>
              <a:gd name="T73" fmla="*/ 46 h 55"/>
              <a:gd name="T74" fmla="*/ 24 w 35"/>
              <a:gd name="T75" fmla="*/ 47 h 55"/>
              <a:gd name="T76" fmla="*/ 27 w 35"/>
              <a:gd name="T77" fmla="*/ 48 h 55"/>
              <a:gd name="T78" fmla="*/ 28 w 35"/>
              <a:gd name="T79" fmla="*/ 48 h 55"/>
              <a:gd name="T80" fmla="*/ 30 w 35"/>
              <a:gd name="T81" fmla="*/ 48 h 55"/>
              <a:gd name="T82" fmla="*/ 31 w 35"/>
              <a:gd name="T83" fmla="*/ 48 h 55"/>
              <a:gd name="T84" fmla="*/ 32 w 35"/>
              <a:gd name="T85" fmla="*/ 48 h 55"/>
              <a:gd name="T86" fmla="*/ 35 w 35"/>
              <a:gd name="T87" fmla="*/ 48 h 55"/>
              <a:gd name="T88" fmla="*/ 35 w 35"/>
              <a:gd name="T89" fmla="*/ 55 h 55"/>
              <a:gd name="T90" fmla="*/ 34 w 35"/>
              <a:gd name="T91" fmla="*/ 55 h 55"/>
              <a:gd name="T92" fmla="*/ 32 w 35"/>
              <a:gd name="T93" fmla="*/ 55 h 55"/>
              <a:gd name="T94" fmla="*/ 31 w 35"/>
              <a:gd name="T95" fmla="*/ 55 h 55"/>
              <a:gd name="T96" fmla="*/ 30 w 35"/>
              <a:gd name="T97" fmla="*/ 55 h 55"/>
              <a:gd name="T98" fmla="*/ 28 w 35"/>
              <a:gd name="T99" fmla="*/ 55 h 55"/>
              <a:gd name="T100" fmla="*/ 26 w 35"/>
              <a:gd name="T101" fmla="*/ 55 h 55"/>
              <a:gd name="T102" fmla="*/ 22 w 35"/>
              <a:gd name="T103" fmla="*/ 53 h 55"/>
              <a:gd name="T104" fmla="*/ 18 w 35"/>
              <a:gd name="T105" fmla="*/ 52 h 55"/>
              <a:gd name="T106" fmla="*/ 14 w 35"/>
              <a:gd name="T107" fmla="*/ 50 h 55"/>
              <a:gd name="T108" fmla="*/ 10 w 35"/>
              <a:gd name="T109" fmla="*/ 48 h 55"/>
              <a:gd name="T110" fmla="*/ 7 w 35"/>
              <a:gd name="T111" fmla="*/ 46 h 55"/>
              <a:gd name="T112" fmla="*/ 5 w 35"/>
              <a:gd name="T113" fmla="*/ 42 h 55"/>
              <a:gd name="T114" fmla="*/ 2 w 35"/>
              <a:gd name="T115" fmla="*/ 39 h 55"/>
              <a:gd name="T116" fmla="*/ 1 w 35"/>
              <a:gd name="T117" fmla="*/ 35 h 55"/>
              <a:gd name="T118" fmla="*/ 0 w 35"/>
              <a:gd name="T119" fmla="*/ 3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" h="55">
                <a:moveTo>
                  <a:pt x="0" y="26"/>
                </a:moveTo>
                <a:lnTo>
                  <a:pt x="0" y="25"/>
                </a:lnTo>
                <a:lnTo>
                  <a:pt x="0" y="24"/>
                </a:lnTo>
                <a:lnTo>
                  <a:pt x="0" y="21"/>
                </a:lnTo>
                <a:lnTo>
                  <a:pt x="0" y="18"/>
                </a:lnTo>
                <a:lnTo>
                  <a:pt x="1" y="17"/>
                </a:lnTo>
                <a:lnTo>
                  <a:pt x="1" y="16"/>
                </a:lnTo>
                <a:lnTo>
                  <a:pt x="2" y="14"/>
                </a:lnTo>
                <a:lnTo>
                  <a:pt x="2" y="12"/>
                </a:lnTo>
                <a:lnTo>
                  <a:pt x="4" y="11"/>
                </a:lnTo>
                <a:lnTo>
                  <a:pt x="5" y="11"/>
                </a:lnTo>
                <a:lnTo>
                  <a:pt x="6" y="9"/>
                </a:lnTo>
                <a:lnTo>
                  <a:pt x="7" y="7"/>
                </a:lnTo>
                <a:lnTo>
                  <a:pt x="9" y="7"/>
                </a:lnTo>
                <a:lnTo>
                  <a:pt x="10" y="5"/>
                </a:lnTo>
                <a:lnTo>
                  <a:pt x="10" y="5"/>
                </a:lnTo>
                <a:lnTo>
                  <a:pt x="13" y="4"/>
                </a:lnTo>
                <a:lnTo>
                  <a:pt x="13" y="4"/>
                </a:lnTo>
                <a:lnTo>
                  <a:pt x="14" y="3"/>
                </a:lnTo>
                <a:lnTo>
                  <a:pt x="15" y="3"/>
                </a:lnTo>
                <a:lnTo>
                  <a:pt x="17" y="3"/>
                </a:lnTo>
                <a:lnTo>
                  <a:pt x="18" y="1"/>
                </a:lnTo>
                <a:lnTo>
                  <a:pt x="19" y="1"/>
                </a:lnTo>
                <a:lnTo>
                  <a:pt x="20" y="1"/>
                </a:lnTo>
                <a:lnTo>
                  <a:pt x="22" y="1"/>
                </a:lnTo>
                <a:lnTo>
                  <a:pt x="22" y="1"/>
                </a:lnTo>
                <a:lnTo>
                  <a:pt x="23" y="0"/>
                </a:lnTo>
                <a:lnTo>
                  <a:pt x="24" y="0"/>
                </a:lnTo>
                <a:lnTo>
                  <a:pt x="26" y="0"/>
                </a:lnTo>
                <a:lnTo>
                  <a:pt x="27" y="0"/>
                </a:lnTo>
                <a:lnTo>
                  <a:pt x="27" y="0"/>
                </a:lnTo>
                <a:lnTo>
                  <a:pt x="28" y="0"/>
                </a:lnTo>
                <a:lnTo>
                  <a:pt x="30" y="0"/>
                </a:lnTo>
                <a:lnTo>
                  <a:pt x="30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5" y="0"/>
                </a:lnTo>
                <a:lnTo>
                  <a:pt x="35" y="0"/>
                </a:lnTo>
                <a:lnTo>
                  <a:pt x="35" y="7"/>
                </a:lnTo>
                <a:lnTo>
                  <a:pt x="35" y="7"/>
                </a:lnTo>
                <a:lnTo>
                  <a:pt x="35" y="7"/>
                </a:lnTo>
                <a:lnTo>
                  <a:pt x="34" y="7"/>
                </a:lnTo>
                <a:lnTo>
                  <a:pt x="34" y="7"/>
                </a:lnTo>
                <a:lnTo>
                  <a:pt x="34" y="7"/>
                </a:lnTo>
                <a:lnTo>
                  <a:pt x="34" y="7"/>
                </a:lnTo>
                <a:lnTo>
                  <a:pt x="32" y="7"/>
                </a:lnTo>
                <a:lnTo>
                  <a:pt x="32" y="7"/>
                </a:lnTo>
                <a:lnTo>
                  <a:pt x="32" y="7"/>
                </a:lnTo>
                <a:lnTo>
                  <a:pt x="32" y="7"/>
                </a:lnTo>
                <a:lnTo>
                  <a:pt x="31" y="7"/>
                </a:lnTo>
                <a:lnTo>
                  <a:pt x="31" y="7"/>
                </a:lnTo>
                <a:lnTo>
                  <a:pt x="31" y="7"/>
                </a:lnTo>
                <a:lnTo>
                  <a:pt x="31" y="7"/>
                </a:lnTo>
                <a:lnTo>
                  <a:pt x="31" y="7"/>
                </a:lnTo>
                <a:lnTo>
                  <a:pt x="31" y="7"/>
                </a:lnTo>
                <a:lnTo>
                  <a:pt x="30" y="7"/>
                </a:lnTo>
                <a:lnTo>
                  <a:pt x="26" y="8"/>
                </a:lnTo>
                <a:lnTo>
                  <a:pt x="24" y="8"/>
                </a:lnTo>
                <a:lnTo>
                  <a:pt x="22" y="8"/>
                </a:lnTo>
                <a:lnTo>
                  <a:pt x="19" y="9"/>
                </a:lnTo>
                <a:lnTo>
                  <a:pt x="18" y="11"/>
                </a:lnTo>
                <a:lnTo>
                  <a:pt x="17" y="11"/>
                </a:lnTo>
                <a:lnTo>
                  <a:pt x="14" y="12"/>
                </a:lnTo>
                <a:lnTo>
                  <a:pt x="14" y="13"/>
                </a:lnTo>
                <a:lnTo>
                  <a:pt x="13" y="14"/>
                </a:lnTo>
                <a:lnTo>
                  <a:pt x="11" y="14"/>
                </a:lnTo>
                <a:lnTo>
                  <a:pt x="10" y="16"/>
                </a:lnTo>
                <a:lnTo>
                  <a:pt x="10" y="17"/>
                </a:lnTo>
                <a:lnTo>
                  <a:pt x="9" y="18"/>
                </a:lnTo>
                <a:lnTo>
                  <a:pt x="9" y="20"/>
                </a:lnTo>
                <a:lnTo>
                  <a:pt x="7" y="22"/>
                </a:lnTo>
                <a:lnTo>
                  <a:pt x="35" y="22"/>
                </a:lnTo>
                <a:lnTo>
                  <a:pt x="35" y="30"/>
                </a:lnTo>
                <a:lnTo>
                  <a:pt x="7" y="29"/>
                </a:lnTo>
                <a:lnTo>
                  <a:pt x="7" y="29"/>
                </a:lnTo>
                <a:lnTo>
                  <a:pt x="7" y="30"/>
                </a:lnTo>
                <a:lnTo>
                  <a:pt x="7" y="30"/>
                </a:lnTo>
                <a:lnTo>
                  <a:pt x="7" y="31"/>
                </a:lnTo>
                <a:lnTo>
                  <a:pt x="9" y="33"/>
                </a:lnTo>
                <a:lnTo>
                  <a:pt x="9" y="33"/>
                </a:lnTo>
                <a:lnTo>
                  <a:pt x="9" y="34"/>
                </a:lnTo>
                <a:lnTo>
                  <a:pt x="9" y="34"/>
                </a:lnTo>
                <a:lnTo>
                  <a:pt x="10" y="35"/>
                </a:lnTo>
                <a:lnTo>
                  <a:pt x="10" y="37"/>
                </a:lnTo>
                <a:lnTo>
                  <a:pt x="10" y="37"/>
                </a:lnTo>
                <a:lnTo>
                  <a:pt x="11" y="38"/>
                </a:lnTo>
                <a:lnTo>
                  <a:pt x="11" y="38"/>
                </a:lnTo>
                <a:lnTo>
                  <a:pt x="11" y="39"/>
                </a:lnTo>
                <a:lnTo>
                  <a:pt x="13" y="40"/>
                </a:lnTo>
                <a:lnTo>
                  <a:pt x="14" y="42"/>
                </a:lnTo>
                <a:lnTo>
                  <a:pt x="14" y="42"/>
                </a:lnTo>
                <a:lnTo>
                  <a:pt x="14" y="42"/>
                </a:lnTo>
                <a:lnTo>
                  <a:pt x="15" y="43"/>
                </a:lnTo>
                <a:lnTo>
                  <a:pt x="17" y="43"/>
                </a:lnTo>
                <a:lnTo>
                  <a:pt x="17" y="44"/>
                </a:lnTo>
                <a:lnTo>
                  <a:pt x="18" y="44"/>
                </a:lnTo>
                <a:lnTo>
                  <a:pt x="18" y="46"/>
                </a:lnTo>
                <a:lnTo>
                  <a:pt x="19" y="46"/>
                </a:lnTo>
                <a:lnTo>
                  <a:pt x="20" y="46"/>
                </a:lnTo>
                <a:lnTo>
                  <a:pt x="20" y="46"/>
                </a:lnTo>
                <a:lnTo>
                  <a:pt x="22" y="47"/>
                </a:lnTo>
                <a:lnTo>
                  <a:pt x="23" y="47"/>
                </a:lnTo>
                <a:lnTo>
                  <a:pt x="24" y="47"/>
                </a:lnTo>
                <a:lnTo>
                  <a:pt x="24" y="47"/>
                </a:lnTo>
                <a:lnTo>
                  <a:pt x="26" y="48"/>
                </a:lnTo>
                <a:lnTo>
                  <a:pt x="27" y="48"/>
                </a:lnTo>
                <a:lnTo>
                  <a:pt x="27" y="48"/>
                </a:lnTo>
                <a:lnTo>
                  <a:pt x="28" y="48"/>
                </a:lnTo>
                <a:lnTo>
                  <a:pt x="28" y="48"/>
                </a:lnTo>
                <a:lnTo>
                  <a:pt x="30" y="48"/>
                </a:lnTo>
                <a:lnTo>
                  <a:pt x="30" y="48"/>
                </a:lnTo>
                <a:lnTo>
                  <a:pt x="30" y="48"/>
                </a:lnTo>
                <a:lnTo>
                  <a:pt x="31" y="48"/>
                </a:lnTo>
                <a:lnTo>
                  <a:pt x="31" y="48"/>
                </a:lnTo>
                <a:lnTo>
                  <a:pt x="31" y="48"/>
                </a:lnTo>
                <a:lnTo>
                  <a:pt x="32" y="48"/>
                </a:lnTo>
                <a:lnTo>
                  <a:pt x="32" y="48"/>
                </a:lnTo>
                <a:lnTo>
                  <a:pt x="32" y="48"/>
                </a:lnTo>
                <a:lnTo>
                  <a:pt x="34" y="48"/>
                </a:lnTo>
                <a:lnTo>
                  <a:pt x="34" y="48"/>
                </a:lnTo>
                <a:lnTo>
                  <a:pt x="35" y="48"/>
                </a:lnTo>
                <a:lnTo>
                  <a:pt x="35" y="48"/>
                </a:lnTo>
                <a:lnTo>
                  <a:pt x="35" y="55"/>
                </a:lnTo>
                <a:lnTo>
                  <a:pt x="35" y="55"/>
                </a:lnTo>
                <a:lnTo>
                  <a:pt x="35" y="55"/>
                </a:lnTo>
                <a:lnTo>
                  <a:pt x="34" y="55"/>
                </a:lnTo>
                <a:lnTo>
                  <a:pt x="34" y="55"/>
                </a:lnTo>
                <a:lnTo>
                  <a:pt x="34" y="55"/>
                </a:lnTo>
                <a:lnTo>
                  <a:pt x="32" y="55"/>
                </a:lnTo>
                <a:lnTo>
                  <a:pt x="32" y="55"/>
                </a:lnTo>
                <a:lnTo>
                  <a:pt x="32" y="55"/>
                </a:lnTo>
                <a:lnTo>
                  <a:pt x="31" y="55"/>
                </a:lnTo>
                <a:lnTo>
                  <a:pt x="31" y="55"/>
                </a:lnTo>
                <a:lnTo>
                  <a:pt x="31" y="55"/>
                </a:lnTo>
                <a:lnTo>
                  <a:pt x="31" y="55"/>
                </a:lnTo>
                <a:lnTo>
                  <a:pt x="30" y="55"/>
                </a:lnTo>
                <a:lnTo>
                  <a:pt x="30" y="55"/>
                </a:lnTo>
                <a:lnTo>
                  <a:pt x="30" y="55"/>
                </a:lnTo>
                <a:lnTo>
                  <a:pt x="28" y="55"/>
                </a:lnTo>
                <a:lnTo>
                  <a:pt x="28" y="55"/>
                </a:lnTo>
                <a:lnTo>
                  <a:pt x="27" y="55"/>
                </a:lnTo>
                <a:lnTo>
                  <a:pt x="26" y="55"/>
                </a:lnTo>
                <a:lnTo>
                  <a:pt x="24" y="55"/>
                </a:lnTo>
                <a:lnTo>
                  <a:pt x="23" y="53"/>
                </a:lnTo>
                <a:lnTo>
                  <a:pt x="22" y="53"/>
                </a:lnTo>
                <a:lnTo>
                  <a:pt x="20" y="53"/>
                </a:lnTo>
                <a:lnTo>
                  <a:pt x="19" y="52"/>
                </a:lnTo>
                <a:lnTo>
                  <a:pt x="18" y="52"/>
                </a:lnTo>
                <a:lnTo>
                  <a:pt x="17" y="51"/>
                </a:lnTo>
                <a:lnTo>
                  <a:pt x="15" y="51"/>
                </a:lnTo>
                <a:lnTo>
                  <a:pt x="14" y="50"/>
                </a:lnTo>
                <a:lnTo>
                  <a:pt x="13" y="50"/>
                </a:lnTo>
                <a:lnTo>
                  <a:pt x="11" y="50"/>
                </a:lnTo>
                <a:lnTo>
                  <a:pt x="10" y="48"/>
                </a:lnTo>
                <a:lnTo>
                  <a:pt x="10" y="47"/>
                </a:lnTo>
                <a:lnTo>
                  <a:pt x="9" y="47"/>
                </a:lnTo>
                <a:lnTo>
                  <a:pt x="7" y="46"/>
                </a:lnTo>
                <a:lnTo>
                  <a:pt x="6" y="44"/>
                </a:lnTo>
                <a:lnTo>
                  <a:pt x="6" y="43"/>
                </a:lnTo>
                <a:lnTo>
                  <a:pt x="5" y="42"/>
                </a:lnTo>
                <a:lnTo>
                  <a:pt x="4" y="42"/>
                </a:lnTo>
                <a:lnTo>
                  <a:pt x="2" y="40"/>
                </a:lnTo>
                <a:lnTo>
                  <a:pt x="2" y="39"/>
                </a:lnTo>
                <a:lnTo>
                  <a:pt x="1" y="38"/>
                </a:lnTo>
                <a:lnTo>
                  <a:pt x="1" y="37"/>
                </a:lnTo>
                <a:lnTo>
                  <a:pt x="1" y="35"/>
                </a:lnTo>
                <a:lnTo>
                  <a:pt x="0" y="34"/>
                </a:lnTo>
                <a:lnTo>
                  <a:pt x="0" y="33"/>
                </a:lnTo>
                <a:lnTo>
                  <a:pt x="0" y="30"/>
                </a:lnTo>
                <a:lnTo>
                  <a:pt x="0" y="29"/>
                </a:lnTo>
                <a:lnTo>
                  <a:pt x="0" y="26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80" name="Freeform 1424">
            <a:extLst>
              <a:ext uri="{FF2B5EF4-FFF2-40B4-BE49-F238E27FC236}">
                <a16:creationId xmlns:a16="http://schemas.microsoft.com/office/drawing/2014/main" id="{D4E998C4-F4A1-4773-93FC-96C90520619B}"/>
              </a:ext>
            </a:extLst>
          </p:cNvPr>
          <p:cNvSpPr>
            <a:spLocks/>
          </p:cNvSpPr>
          <p:nvPr/>
        </p:nvSpPr>
        <p:spPr bwMode="auto">
          <a:xfrm>
            <a:off x="8489950" y="4492625"/>
            <a:ext cx="20638" cy="28575"/>
          </a:xfrm>
          <a:custGeom>
            <a:avLst/>
            <a:gdLst>
              <a:gd name="T0" fmla="*/ 9 w 40"/>
              <a:gd name="T1" fmla="*/ 0 h 55"/>
              <a:gd name="T2" fmla="*/ 15 w 40"/>
              <a:gd name="T3" fmla="*/ 23 h 55"/>
              <a:gd name="T4" fmla="*/ 17 w 40"/>
              <a:gd name="T5" fmla="*/ 23 h 55"/>
              <a:gd name="T6" fmla="*/ 18 w 40"/>
              <a:gd name="T7" fmla="*/ 23 h 55"/>
              <a:gd name="T8" fmla="*/ 19 w 40"/>
              <a:gd name="T9" fmla="*/ 22 h 55"/>
              <a:gd name="T10" fmla="*/ 21 w 40"/>
              <a:gd name="T11" fmla="*/ 20 h 55"/>
              <a:gd name="T12" fmla="*/ 22 w 40"/>
              <a:gd name="T13" fmla="*/ 20 h 55"/>
              <a:gd name="T14" fmla="*/ 23 w 40"/>
              <a:gd name="T15" fmla="*/ 18 h 55"/>
              <a:gd name="T16" fmla="*/ 23 w 40"/>
              <a:gd name="T17" fmla="*/ 16 h 55"/>
              <a:gd name="T18" fmla="*/ 24 w 40"/>
              <a:gd name="T19" fmla="*/ 15 h 55"/>
              <a:gd name="T20" fmla="*/ 26 w 40"/>
              <a:gd name="T21" fmla="*/ 14 h 55"/>
              <a:gd name="T22" fmla="*/ 26 w 40"/>
              <a:gd name="T23" fmla="*/ 11 h 55"/>
              <a:gd name="T24" fmla="*/ 27 w 40"/>
              <a:gd name="T25" fmla="*/ 10 h 55"/>
              <a:gd name="T26" fmla="*/ 27 w 40"/>
              <a:gd name="T27" fmla="*/ 9 h 55"/>
              <a:gd name="T28" fmla="*/ 28 w 40"/>
              <a:gd name="T29" fmla="*/ 6 h 55"/>
              <a:gd name="T30" fmla="*/ 28 w 40"/>
              <a:gd name="T31" fmla="*/ 5 h 55"/>
              <a:gd name="T32" fmla="*/ 30 w 40"/>
              <a:gd name="T33" fmla="*/ 3 h 55"/>
              <a:gd name="T34" fmla="*/ 31 w 40"/>
              <a:gd name="T35" fmla="*/ 1 h 55"/>
              <a:gd name="T36" fmla="*/ 32 w 40"/>
              <a:gd name="T37" fmla="*/ 18 h 55"/>
              <a:gd name="T38" fmla="*/ 32 w 40"/>
              <a:gd name="T39" fmla="*/ 19 h 55"/>
              <a:gd name="T40" fmla="*/ 32 w 40"/>
              <a:gd name="T41" fmla="*/ 19 h 55"/>
              <a:gd name="T42" fmla="*/ 31 w 40"/>
              <a:gd name="T43" fmla="*/ 20 h 55"/>
              <a:gd name="T44" fmla="*/ 31 w 40"/>
              <a:gd name="T45" fmla="*/ 22 h 55"/>
              <a:gd name="T46" fmla="*/ 30 w 40"/>
              <a:gd name="T47" fmla="*/ 23 h 55"/>
              <a:gd name="T48" fmla="*/ 28 w 40"/>
              <a:gd name="T49" fmla="*/ 23 h 55"/>
              <a:gd name="T50" fmla="*/ 27 w 40"/>
              <a:gd name="T51" fmla="*/ 24 h 55"/>
              <a:gd name="T52" fmla="*/ 26 w 40"/>
              <a:gd name="T53" fmla="*/ 24 h 55"/>
              <a:gd name="T54" fmla="*/ 28 w 40"/>
              <a:gd name="T55" fmla="*/ 26 h 55"/>
              <a:gd name="T56" fmla="*/ 30 w 40"/>
              <a:gd name="T57" fmla="*/ 27 h 55"/>
              <a:gd name="T58" fmla="*/ 32 w 40"/>
              <a:gd name="T59" fmla="*/ 28 h 55"/>
              <a:gd name="T60" fmla="*/ 34 w 40"/>
              <a:gd name="T61" fmla="*/ 29 h 55"/>
              <a:gd name="T62" fmla="*/ 35 w 40"/>
              <a:gd name="T63" fmla="*/ 32 h 55"/>
              <a:gd name="T64" fmla="*/ 36 w 40"/>
              <a:gd name="T65" fmla="*/ 33 h 55"/>
              <a:gd name="T66" fmla="*/ 36 w 40"/>
              <a:gd name="T67" fmla="*/ 36 h 55"/>
              <a:gd name="T68" fmla="*/ 37 w 40"/>
              <a:gd name="T69" fmla="*/ 40 h 55"/>
              <a:gd name="T70" fmla="*/ 28 w 40"/>
              <a:gd name="T71" fmla="*/ 55 h 55"/>
              <a:gd name="T72" fmla="*/ 28 w 40"/>
              <a:gd name="T73" fmla="*/ 40 h 55"/>
              <a:gd name="T74" fmla="*/ 28 w 40"/>
              <a:gd name="T75" fmla="*/ 37 h 55"/>
              <a:gd name="T76" fmla="*/ 28 w 40"/>
              <a:gd name="T77" fmla="*/ 36 h 55"/>
              <a:gd name="T78" fmla="*/ 27 w 40"/>
              <a:gd name="T79" fmla="*/ 35 h 55"/>
              <a:gd name="T80" fmla="*/ 26 w 40"/>
              <a:gd name="T81" fmla="*/ 32 h 55"/>
              <a:gd name="T82" fmla="*/ 24 w 40"/>
              <a:gd name="T83" fmla="*/ 32 h 55"/>
              <a:gd name="T84" fmla="*/ 22 w 40"/>
              <a:gd name="T85" fmla="*/ 31 h 55"/>
              <a:gd name="T86" fmla="*/ 19 w 40"/>
              <a:gd name="T87" fmla="*/ 31 h 55"/>
              <a:gd name="T88" fmla="*/ 9 w 40"/>
              <a:gd name="T89" fmla="*/ 29 h 55"/>
              <a:gd name="T90" fmla="*/ 0 w 40"/>
              <a:gd name="T91" fmla="*/ 54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0" h="55">
                <a:moveTo>
                  <a:pt x="0" y="0"/>
                </a:moveTo>
                <a:lnTo>
                  <a:pt x="9" y="0"/>
                </a:lnTo>
                <a:lnTo>
                  <a:pt x="9" y="23"/>
                </a:lnTo>
                <a:lnTo>
                  <a:pt x="15" y="23"/>
                </a:lnTo>
                <a:lnTo>
                  <a:pt x="15" y="23"/>
                </a:lnTo>
                <a:lnTo>
                  <a:pt x="17" y="23"/>
                </a:lnTo>
                <a:lnTo>
                  <a:pt x="17" y="23"/>
                </a:lnTo>
                <a:lnTo>
                  <a:pt x="18" y="23"/>
                </a:lnTo>
                <a:lnTo>
                  <a:pt x="18" y="23"/>
                </a:lnTo>
                <a:lnTo>
                  <a:pt x="19" y="22"/>
                </a:lnTo>
                <a:lnTo>
                  <a:pt x="19" y="22"/>
                </a:lnTo>
                <a:lnTo>
                  <a:pt x="21" y="20"/>
                </a:lnTo>
                <a:lnTo>
                  <a:pt x="21" y="20"/>
                </a:lnTo>
                <a:lnTo>
                  <a:pt x="22" y="20"/>
                </a:lnTo>
                <a:lnTo>
                  <a:pt x="22" y="19"/>
                </a:lnTo>
                <a:lnTo>
                  <a:pt x="23" y="18"/>
                </a:lnTo>
                <a:lnTo>
                  <a:pt x="23" y="18"/>
                </a:lnTo>
                <a:lnTo>
                  <a:pt x="23" y="16"/>
                </a:lnTo>
                <a:lnTo>
                  <a:pt x="24" y="16"/>
                </a:lnTo>
                <a:lnTo>
                  <a:pt x="24" y="15"/>
                </a:lnTo>
                <a:lnTo>
                  <a:pt x="24" y="14"/>
                </a:lnTo>
                <a:lnTo>
                  <a:pt x="26" y="14"/>
                </a:lnTo>
                <a:lnTo>
                  <a:pt x="26" y="13"/>
                </a:lnTo>
                <a:lnTo>
                  <a:pt x="26" y="11"/>
                </a:lnTo>
                <a:lnTo>
                  <a:pt x="26" y="11"/>
                </a:lnTo>
                <a:lnTo>
                  <a:pt x="27" y="10"/>
                </a:lnTo>
                <a:lnTo>
                  <a:pt x="27" y="9"/>
                </a:lnTo>
                <a:lnTo>
                  <a:pt x="27" y="9"/>
                </a:lnTo>
                <a:lnTo>
                  <a:pt x="28" y="7"/>
                </a:lnTo>
                <a:lnTo>
                  <a:pt x="28" y="6"/>
                </a:lnTo>
                <a:lnTo>
                  <a:pt x="28" y="6"/>
                </a:lnTo>
                <a:lnTo>
                  <a:pt x="28" y="5"/>
                </a:lnTo>
                <a:lnTo>
                  <a:pt x="30" y="3"/>
                </a:lnTo>
                <a:lnTo>
                  <a:pt x="30" y="3"/>
                </a:lnTo>
                <a:lnTo>
                  <a:pt x="30" y="2"/>
                </a:lnTo>
                <a:lnTo>
                  <a:pt x="31" y="1"/>
                </a:lnTo>
                <a:lnTo>
                  <a:pt x="40" y="1"/>
                </a:lnTo>
                <a:lnTo>
                  <a:pt x="32" y="18"/>
                </a:lnTo>
                <a:lnTo>
                  <a:pt x="32" y="18"/>
                </a:lnTo>
                <a:lnTo>
                  <a:pt x="32" y="19"/>
                </a:lnTo>
                <a:lnTo>
                  <a:pt x="32" y="19"/>
                </a:lnTo>
                <a:lnTo>
                  <a:pt x="32" y="19"/>
                </a:lnTo>
                <a:lnTo>
                  <a:pt x="32" y="20"/>
                </a:lnTo>
                <a:lnTo>
                  <a:pt x="31" y="20"/>
                </a:lnTo>
                <a:lnTo>
                  <a:pt x="31" y="20"/>
                </a:lnTo>
                <a:lnTo>
                  <a:pt x="31" y="22"/>
                </a:lnTo>
                <a:lnTo>
                  <a:pt x="30" y="22"/>
                </a:lnTo>
                <a:lnTo>
                  <a:pt x="30" y="23"/>
                </a:lnTo>
                <a:lnTo>
                  <a:pt x="28" y="23"/>
                </a:lnTo>
                <a:lnTo>
                  <a:pt x="28" y="23"/>
                </a:lnTo>
                <a:lnTo>
                  <a:pt x="28" y="24"/>
                </a:lnTo>
                <a:lnTo>
                  <a:pt x="27" y="24"/>
                </a:lnTo>
                <a:lnTo>
                  <a:pt x="27" y="24"/>
                </a:lnTo>
                <a:lnTo>
                  <a:pt x="26" y="24"/>
                </a:lnTo>
                <a:lnTo>
                  <a:pt x="26" y="26"/>
                </a:lnTo>
                <a:lnTo>
                  <a:pt x="28" y="26"/>
                </a:lnTo>
                <a:lnTo>
                  <a:pt x="28" y="26"/>
                </a:lnTo>
                <a:lnTo>
                  <a:pt x="30" y="27"/>
                </a:lnTo>
                <a:lnTo>
                  <a:pt x="31" y="27"/>
                </a:lnTo>
                <a:lnTo>
                  <a:pt x="32" y="28"/>
                </a:lnTo>
                <a:lnTo>
                  <a:pt x="32" y="28"/>
                </a:lnTo>
                <a:lnTo>
                  <a:pt x="34" y="29"/>
                </a:lnTo>
                <a:lnTo>
                  <a:pt x="35" y="31"/>
                </a:lnTo>
                <a:lnTo>
                  <a:pt x="35" y="32"/>
                </a:lnTo>
                <a:lnTo>
                  <a:pt x="36" y="32"/>
                </a:lnTo>
                <a:lnTo>
                  <a:pt x="36" y="33"/>
                </a:lnTo>
                <a:lnTo>
                  <a:pt x="36" y="35"/>
                </a:lnTo>
                <a:lnTo>
                  <a:pt x="36" y="36"/>
                </a:lnTo>
                <a:lnTo>
                  <a:pt x="37" y="37"/>
                </a:lnTo>
                <a:lnTo>
                  <a:pt x="37" y="40"/>
                </a:lnTo>
                <a:lnTo>
                  <a:pt x="37" y="55"/>
                </a:lnTo>
                <a:lnTo>
                  <a:pt x="28" y="55"/>
                </a:lnTo>
                <a:lnTo>
                  <a:pt x="28" y="40"/>
                </a:lnTo>
                <a:lnTo>
                  <a:pt x="28" y="40"/>
                </a:lnTo>
                <a:lnTo>
                  <a:pt x="28" y="39"/>
                </a:lnTo>
                <a:lnTo>
                  <a:pt x="28" y="37"/>
                </a:lnTo>
                <a:lnTo>
                  <a:pt x="28" y="36"/>
                </a:lnTo>
                <a:lnTo>
                  <a:pt x="28" y="36"/>
                </a:lnTo>
                <a:lnTo>
                  <a:pt x="28" y="35"/>
                </a:lnTo>
                <a:lnTo>
                  <a:pt x="27" y="35"/>
                </a:lnTo>
                <a:lnTo>
                  <a:pt x="27" y="33"/>
                </a:lnTo>
                <a:lnTo>
                  <a:pt x="26" y="32"/>
                </a:lnTo>
                <a:lnTo>
                  <a:pt x="26" y="32"/>
                </a:lnTo>
                <a:lnTo>
                  <a:pt x="24" y="32"/>
                </a:lnTo>
                <a:lnTo>
                  <a:pt x="23" y="32"/>
                </a:lnTo>
                <a:lnTo>
                  <a:pt x="22" y="31"/>
                </a:lnTo>
                <a:lnTo>
                  <a:pt x="21" y="31"/>
                </a:lnTo>
                <a:lnTo>
                  <a:pt x="19" y="31"/>
                </a:lnTo>
                <a:lnTo>
                  <a:pt x="18" y="31"/>
                </a:lnTo>
                <a:lnTo>
                  <a:pt x="9" y="29"/>
                </a:lnTo>
                <a:lnTo>
                  <a:pt x="9" y="54"/>
                </a:lnTo>
                <a:lnTo>
                  <a:pt x="0" y="5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81" name="Freeform 1425">
            <a:extLst>
              <a:ext uri="{FF2B5EF4-FFF2-40B4-BE49-F238E27FC236}">
                <a16:creationId xmlns:a16="http://schemas.microsoft.com/office/drawing/2014/main" id="{B91BE81B-4649-4F03-B03F-43DD25311B25}"/>
              </a:ext>
            </a:extLst>
          </p:cNvPr>
          <p:cNvSpPr>
            <a:spLocks/>
          </p:cNvSpPr>
          <p:nvPr/>
        </p:nvSpPr>
        <p:spPr bwMode="auto">
          <a:xfrm>
            <a:off x="8464550" y="4491038"/>
            <a:ext cx="20638" cy="30162"/>
          </a:xfrm>
          <a:custGeom>
            <a:avLst/>
            <a:gdLst>
              <a:gd name="T0" fmla="*/ 23 w 39"/>
              <a:gd name="T1" fmla="*/ 0 h 57"/>
              <a:gd name="T2" fmla="*/ 29 w 39"/>
              <a:gd name="T3" fmla="*/ 3 h 57"/>
              <a:gd name="T4" fmla="*/ 35 w 39"/>
              <a:gd name="T5" fmla="*/ 8 h 57"/>
              <a:gd name="T6" fmla="*/ 37 w 39"/>
              <a:gd name="T7" fmla="*/ 13 h 57"/>
              <a:gd name="T8" fmla="*/ 37 w 39"/>
              <a:gd name="T9" fmla="*/ 21 h 57"/>
              <a:gd name="T10" fmla="*/ 33 w 39"/>
              <a:gd name="T11" fmla="*/ 27 h 57"/>
              <a:gd name="T12" fmla="*/ 33 w 39"/>
              <a:gd name="T13" fmla="*/ 30 h 57"/>
              <a:gd name="T14" fmla="*/ 39 w 39"/>
              <a:gd name="T15" fmla="*/ 36 h 57"/>
              <a:gd name="T16" fmla="*/ 39 w 39"/>
              <a:gd name="T17" fmla="*/ 57 h 57"/>
              <a:gd name="T18" fmla="*/ 31 w 39"/>
              <a:gd name="T19" fmla="*/ 42 h 57"/>
              <a:gd name="T20" fmla="*/ 29 w 39"/>
              <a:gd name="T21" fmla="*/ 38 h 57"/>
              <a:gd name="T22" fmla="*/ 27 w 39"/>
              <a:gd name="T23" fmla="*/ 35 h 57"/>
              <a:gd name="T24" fmla="*/ 23 w 39"/>
              <a:gd name="T25" fmla="*/ 34 h 57"/>
              <a:gd name="T26" fmla="*/ 19 w 39"/>
              <a:gd name="T27" fmla="*/ 32 h 57"/>
              <a:gd name="T28" fmla="*/ 10 w 39"/>
              <a:gd name="T29" fmla="*/ 25 h 57"/>
              <a:gd name="T30" fmla="*/ 19 w 39"/>
              <a:gd name="T31" fmla="*/ 25 h 57"/>
              <a:gd name="T32" fmla="*/ 23 w 39"/>
              <a:gd name="T33" fmla="*/ 25 h 57"/>
              <a:gd name="T34" fmla="*/ 27 w 39"/>
              <a:gd name="T35" fmla="*/ 23 h 57"/>
              <a:gd name="T36" fmla="*/ 29 w 39"/>
              <a:gd name="T37" fmla="*/ 19 h 57"/>
              <a:gd name="T38" fmla="*/ 29 w 39"/>
              <a:gd name="T39" fmla="*/ 14 h 57"/>
              <a:gd name="T40" fmla="*/ 28 w 39"/>
              <a:gd name="T41" fmla="*/ 12 h 57"/>
              <a:gd name="T42" fmla="*/ 26 w 39"/>
              <a:gd name="T43" fmla="*/ 8 h 57"/>
              <a:gd name="T44" fmla="*/ 20 w 39"/>
              <a:gd name="T45" fmla="*/ 8 h 57"/>
              <a:gd name="T46" fmla="*/ 16 w 39"/>
              <a:gd name="T47" fmla="*/ 8 h 57"/>
              <a:gd name="T48" fmla="*/ 11 w 39"/>
              <a:gd name="T49" fmla="*/ 9 h 57"/>
              <a:gd name="T50" fmla="*/ 9 w 39"/>
              <a:gd name="T51" fmla="*/ 12 h 57"/>
              <a:gd name="T52" fmla="*/ 7 w 39"/>
              <a:gd name="T53" fmla="*/ 16 h 57"/>
              <a:gd name="T54" fmla="*/ 7 w 39"/>
              <a:gd name="T55" fmla="*/ 56 h 57"/>
              <a:gd name="T56" fmla="*/ 0 w 39"/>
              <a:gd name="T57" fmla="*/ 21 h 57"/>
              <a:gd name="T58" fmla="*/ 1 w 39"/>
              <a:gd name="T59" fmla="*/ 12 h 57"/>
              <a:gd name="T60" fmla="*/ 5 w 39"/>
              <a:gd name="T61" fmla="*/ 5 h 57"/>
              <a:gd name="T62" fmla="*/ 11 w 39"/>
              <a:gd name="T63" fmla="*/ 1 h 57"/>
              <a:gd name="T64" fmla="*/ 19 w 39"/>
              <a:gd name="T65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9" h="57">
                <a:moveTo>
                  <a:pt x="19" y="0"/>
                </a:moveTo>
                <a:lnTo>
                  <a:pt x="23" y="0"/>
                </a:lnTo>
                <a:lnTo>
                  <a:pt x="27" y="1"/>
                </a:lnTo>
                <a:lnTo>
                  <a:pt x="29" y="3"/>
                </a:lnTo>
                <a:lnTo>
                  <a:pt x="32" y="4"/>
                </a:lnTo>
                <a:lnTo>
                  <a:pt x="35" y="8"/>
                </a:lnTo>
                <a:lnTo>
                  <a:pt x="36" y="10"/>
                </a:lnTo>
                <a:lnTo>
                  <a:pt x="37" y="13"/>
                </a:lnTo>
                <a:lnTo>
                  <a:pt x="39" y="17"/>
                </a:lnTo>
                <a:lnTo>
                  <a:pt x="37" y="21"/>
                </a:lnTo>
                <a:lnTo>
                  <a:pt x="36" y="23"/>
                </a:lnTo>
                <a:lnTo>
                  <a:pt x="33" y="27"/>
                </a:lnTo>
                <a:lnTo>
                  <a:pt x="31" y="27"/>
                </a:lnTo>
                <a:lnTo>
                  <a:pt x="33" y="30"/>
                </a:lnTo>
                <a:lnTo>
                  <a:pt x="36" y="32"/>
                </a:lnTo>
                <a:lnTo>
                  <a:pt x="39" y="36"/>
                </a:lnTo>
                <a:lnTo>
                  <a:pt x="39" y="40"/>
                </a:lnTo>
                <a:lnTo>
                  <a:pt x="39" y="57"/>
                </a:lnTo>
                <a:lnTo>
                  <a:pt x="31" y="57"/>
                </a:lnTo>
                <a:lnTo>
                  <a:pt x="31" y="42"/>
                </a:lnTo>
                <a:lnTo>
                  <a:pt x="31" y="39"/>
                </a:lnTo>
                <a:lnTo>
                  <a:pt x="29" y="38"/>
                </a:lnTo>
                <a:lnTo>
                  <a:pt x="28" y="36"/>
                </a:lnTo>
                <a:lnTo>
                  <a:pt x="27" y="35"/>
                </a:lnTo>
                <a:lnTo>
                  <a:pt x="26" y="34"/>
                </a:lnTo>
                <a:lnTo>
                  <a:pt x="23" y="34"/>
                </a:lnTo>
                <a:lnTo>
                  <a:pt x="22" y="32"/>
                </a:lnTo>
                <a:lnTo>
                  <a:pt x="19" y="32"/>
                </a:lnTo>
                <a:lnTo>
                  <a:pt x="11" y="32"/>
                </a:lnTo>
                <a:lnTo>
                  <a:pt x="10" y="25"/>
                </a:lnTo>
                <a:lnTo>
                  <a:pt x="18" y="25"/>
                </a:lnTo>
                <a:lnTo>
                  <a:pt x="19" y="25"/>
                </a:lnTo>
                <a:lnTo>
                  <a:pt x="22" y="25"/>
                </a:lnTo>
                <a:lnTo>
                  <a:pt x="23" y="25"/>
                </a:lnTo>
                <a:lnTo>
                  <a:pt x="24" y="23"/>
                </a:lnTo>
                <a:lnTo>
                  <a:pt x="27" y="23"/>
                </a:lnTo>
                <a:lnTo>
                  <a:pt x="28" y="21"/>
                </a:lnTo>
                <a:lnTo>
                  <a:pt x="29" y="19"/>
                </a:lnTo>
                <a:lnTo>
                  <a:pt x="29" y="16"/>
                </a:lnTo>
                <a:lnTo>
                  <a:pt x="29" y="14"/>
                </a:lnTo>
                <a:lnTo>
                  <a:pt x="29" y="12"/>
                </a:lnTo>
                <a:lnTo>
                  <a:pt x="28" y="12"/>
                </a:lnTo>
                <a:lnTo>
                  <a:pt x="27" y="9"/>
                </a:lnTo>
                <a:lnTo>
                  <a:pt x="26" y="8"/>
                </a:lnTo>
                <a:lnTo>
                  <a:pt x="23" y="8"/>
                </a:lnTo>
                <a:lnTo>
                  <a:pt x="20" y="8"/>
                </a:lnTo>
                <a:lnTo>
                  <a:pt x="19" y="8"/>
                </a:lnTo>
                <a:lnTo>
                  <a:pt x="16" y="8"/>
                </a:lnTo>
                <a:lnTo>
                  <a:pt x="14" y="8"/>
                </a:lnTo>
                <a:lnTo>
                  <a:pt x="11" y="9"/>
                </a:lnTo>
                <a:lnTo>
                  <a:pt x="10" y="10"/>
                </a:lnTo>
                <a:lnTo>
                  <a:pt x="9" y="12"/>
                </a:lnTo>
                <a:lnTo>
                  <a:pt x="9" y="14"/>
                </a:lnTo>
                <a:lnTo>
                  <a:pt x="7" y="16"/>
                </a:lnTo>
                <a:lnTo>
                  <a:pt x="7" y="17"/>
                </a:lnTo>
                <a:lnTo>
                  <a:pt x="7" y="56"/>
                </a:lnTo>
                <a:lnTo>
                  <a:pt x="0" y="56"/>
                </a:lnTo>
                <a:lnTo>
                  <a:pt x="0" y="21"/>
                </a:lnTo>
                <a:lnTo>
                  <a:pt x="0" y="17"/>
                </a:lnTo>
                <a:lnTo>
                  <a:pt x="1" y="12"/>
                </a:lnTo>
                <a:lnTo>
                  <a:pt x="2" y="8"/>
                </a:lnTo>
                <a:lnTo>
                  <a:pt x="5" y="5"/>
                </a:lnTo>
                <a:lnTo>
                  <a:pt x="7" y="3"/>
                </a:lnTo>
                <a:lnTo>
                  <a:pt x="11" y="1"/>
                </a:lnTo>
                <a:lnTo>
                  <a:pt x="15" y="0"/>
                </a:lnTo>
                <a:lnTo>
                  <a:pt x="19" y="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82" name="Freeform 1426">
            <a:extLst>
              <a:ext uri="{FF2B5EF4-FFF2-40B4-BE49-F238E27FC236}">
                <a16:creationId xmlns:a16="http://schemas.microsoft.com/office/drawing/2014/main" id="{011609AD-783D-435D-AAD8-1486FF834076}"/>
              </a:ext>
            </a:extLst>
          </p:cNvPr>
          <p:cNvSpPr>
            <a:spLocks/>
          </p:cNvSpPr>
          <p:nvPr/>
        </p:nvSpPr>
        <p:spPr bwMode="auto">
          <a:xfrm>
            <a:off x="8437563" y="4489450"/>
            <a:ext cx="22225" cy="30163"/>
          </a:xfrm>
          <a:custGeom>
            <a:avLst/>
            <a:gdLst>
              <a:gd name="T0" fmla="*/ 1 w 43"/>
              <a:gd name="T1" fmla="*/ 58 h 59"/>
              <a:gd name="T2" fmla="*/ 0 w 43"/>
              <a:gd name="T3" fmla="*/ 38 h 59"/>
              <a:gd name="T4" fmla="*/ 0 w 43"/>
              <a:gd name="T5" fmla="*/ 20 h 59"/>
              <a:gd name="T6" fmla="*/ 1 w 43"/>
              <a:gd name="T7" fmla="*/ 16 h 59"/>
              <a:gd name="T8" fmla="*/ 2 w 43"/>
              <a:gd name="T9" fmla="*/ 12 h 59"/>
              <a:gd name="T10" fmla="*/ 4 w 43"/>
              <a:gd name="T11" fmla="*/ 8 h 59"/>
              <a:gd name="T12" fmla="*/ 6 w 43"/>
              <a:gd name="T13" fmla="*/ 6 h 59"/>
              <a:gd name="T14" fmla="*/ 9 w 43"/>
              <a:gd name="T15" fmla="*/ 3 h 59"/>
              <a:gd name="T16" fmla="*/ 11 w 43"/>
              <a:gd name="T17" fmla="*/ 2 h 59"/>
              <a:gd name="T18" fmla="*/ 17 w 43"/>
              <a:gd name="T19" fmla="*/ 0 h 59"/>
              <a:gd name="T20" fmla="*/ 22 w 43"/>
              <a:gd name="T21" fmla="*/ 0 h 59"/>
              <a:gd name="T22" fmla="*/ 26 w 43"/>
              <a:gd name="T23" fmla="*/ 2 h 59"/>
              <a:gd name="T24" fmla="*/ 31 w 43"/>
              <a:gd name="T25" fmla="*/ 3 h 59"/>
              <a:gd name="T26" fmla="*/ 34 w 43"/>
              <a:gd name="T27" fmla="*/ 4 h 59"/>
              <a:gd name="T28" fmla="*/ 37 w 43"/>
              <a:gd name="T29" fmla="*/ 7 h 59"/>
              <a:gd name="T30" fmla="*/ 40 w 43"/>
              <a:gd name="T31" fmla="*/ 11 h 59"/>
              <a:gd name="T32" fmla="*/ 41 w 43"/>
              <a:gd name="T33" fmla="*/ 15 h 59"/>
              <a:gd name="T34" fmla="*/ 43 w 43"/>
              <a:gd name="T35" fmla="*/ 20 h 59"/>
              <a:gd name="T36" fmla="*/ 43 w 43"/>
              <a:gd name="T37" fmla="*/ 24 h 59"/>
              <a:gd name="T38" fmla="*/ 43 w 43"/>
              <a:gd name="T39" fmla="*/ 42 h 59"/>
              <a:gd name="T40" fmla="*/ 43 w 43"/>
              <a:gd name="T41" fmla="*/ 59 h 59"/>
              <a:gd name="T42" fmla="*/ 35 w 43"/>
              <a:gd name="T43" fmla="*/ 59 h 59"/>
              <a:gd name="T44" fmla="*/ 35 w 43"/>
              <a:gd name="T45" fmla="*/ 46 h 59"/>
              <a:gd name="T46" fmla="*/ 35 w 43"/>
              <a:gd name="T47" fmla="*/ 33 h 59"/>
              <a:gd name="T48" fmla="*/ 11 w 43"/>
              <a:gd name="T49" fmla="*/ 32 h 59"/>
              <a:gd name="T50" fmla="*/ 11 w 43"/>
              <a:gd name="T51" fmla="*/ 24 h 59"/>
              <a:gd name="T52" fmla="*/ 35 w 43"/>
              <a:gd name="T53" fmla="*/ 25 h 59"/>
              <a:gd name="T54" fmla="*/ 35 w 43"/>
              <a:gd name="T55" fmla="*/ 21 h 59"/>
              <a:gd name="T56" fmla="*/ 34 w 43"/>
              <a:gd name="T57" fmla="*/ 17 h 59"/>
              <a:gd name="T58" fmla="*/ 32 w 43"/>
              <a:gd name="T59" fmla="*/ 15 h 59"/>
              <a:gd name="T60" fmla="*/ 32 w 43"/>
              <a:gd name="T61" fmla="*/ 12 h 59"/>
              <a:gd name="T62" fmla="*/ 30 w 43"/>
              <a:gd name="T63" fmla="*/ 11 h 59"/>
              <a:gd name="T64" fmla="*/ 27 w 43"/>
              <a:gd name="T65" fmla="*/ 8 h 59"/>
              <a:gd name="T66" fmla="*/ 23 w 43"/>
              <a:gd name="T67" fmla="*/ 8 h 59"/>
              <a:gd name="T68" fmla="*/ 19 w 43"/>
              <a:gd name="T69" fmla="*/ 8 h 59"/>
              <a:gd name="T70" fmla="*/ 15 w 43"/>
              <a:gd name="T71" fmla="*/ 9 h 59"/>
              <a:gd name="T72" fmla="*/ 11 w 43"/>
              <a:gd name="T73" fmla="*/ 12 h 59"/>
              <a:gd name="T74" fmla="*/ 9 w 43"/>
              <a:gd name="T75" fmla="*/ 17 h 59"/>
              <a:gd name="T76" fmla="*/ 9 w 43"/>
              <a:gd name="T77" fmla="*/ 20 h 59"/>
              <a:gd name="T78" fmla="*/ 9 w 43"/>
              <a:gd name="T79" fmla="*/ 39 h 59"/>
              <a:gd name="T80" fmla="*/ 9 w 43"/>
              <a:gd name="T81" fmla="*/ 59 h 59"/>
              <a:gd name="T82" fmla="*/ 1 w 43"/>
              <a:gd name="T83" fmla="*/ 58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3" h="59">
                <a:moveTo>
                  <a:pt x="1" y="58"/>
                </a:moveTo>
                <a:lnTo>
                  <a:pt x="0" y="38"/>
                </a:lnTo>
                <a:lnTo>
                  <a:pt x="0" y="20"/>
                </a:lnTo>
                <a:lnTo>
                  <a:pt x="1" y="16"/>
                </a:lnTo>
                <a:lnTo>
                  <a:pt x="2" y="12"/>
                </a:lnTo>
                <a:lnTo>
                  <a:pt x="4" y="8"/>
                </a:lnTo>
                <a:lnTo>
                  <a:pt x="6" y="6"/>
                </a:lnTo>
                <a:lnTo>
                  <a:pt x="9" y="3"/>
                </a:lnTo>
                <a:lnTo>
                  <a:pt x="11" y="2"/>
                </a:lnTo>
                <a:lnTo>
                  <a:pt x="17" y="0"/>
                </a:lnTo>
                <a:lnTo>
                  <a:pt x="22" y="0"/>
                </a:lnTo>
                <a:lnTo>
                  <a:pt x="26" y="2"/>
                </a:lnTo>
                <a:lnTo>
                  <a:pt x="31" y="3"/>
                </a:lnTo>
                <a:lnTo>
                  <a:pt x="34" y="4"/>
                </a:lnTo>
                <a:lnTo>
                  <a:pt x="37" y="7"/>
                </a:lnTo>
                <a:lnTo>
                  <a:pt x="40" y="11"/>
                </a:lnTo>
                <a:lnTo>
                  <a:pt x="41" y="15"/>
                </a:lnTo>
                <a:lnTo>
                  <a:pt x="43" y="20"/>
                </a:lnTo>
                <a:lnTo>
                  <a:pt x="43" y="24"/>
                </a:lnTo>
                <a:lnTo>
                  <a:pt x="43" y="42"/>
                </a:lnTo>
                <a:lnTo>
                  <a:pt x="43" y="59"/>
                </a:lnTo>
                <a:lnTo>
                  <a:pt x="35" y="59"/>
                </a:lnTo>
                <a:lnTo>
                  <a:pt x="35" y="46"/>
                </a:lnTo>
                <a:lnTo>
                  <a:pt x="35" y="33"/>
                </a:lnTo>
                <a:lnTo>
                  <a:pt x="11" y="32"/>
                </a:lnTo>
                <a:lnTo>
                  <a:pt x="11" y="24"/>
                </a:lnTo>
                <a:lnTo>
                  <a:pt x="35" y="25"/>
                </a:lnTo>
                <a:lnTo>
                  <a:pt x="35" y="21"/>
                </a:lnTo>
                <a:lnTo>
                  <a:pt x="34" y="17"/>
                </a:lnTo>
                <a:lnTo>
                  <a:pt x="32" y="15"/>
                </a:lnTo>
                <a:lnTo>
                  <a:pt x="32" y="12"/>
                </a:lnTo>
                <a:lnTo>
                  <a:pt x="30" y="11"/>
                </a:lnTo>
                <a:lnTo>
                  <a:pt x="27" y="8"/>
                </a:lnTo>
                <a:lnTo>
                  <a:pt x="23" y="8"/>
                </a:lnTo>
                <a:lnTo>
                  <a:pt x="19" y="8"/>
                </a:lnTo>
                <a:lnTo>
                  <a:pt x="15" y="9"/>
                </a:lnTo>
                <a:lnTo>
                  <a:pt x="11" y="12"/>
                </a:lnTo>
                <a:lnTo>
                  <a:pt x="9" y="17"/>
                </a:lnTo>
                <a:lnTo>
                  <a:pt x="9" y="20"/>
                </a:lnTo>
                <a:lnTo>
                  <a:pt x="9" y="39"/>
                </a:lnTo>
                <a:lnTo>
                  <a:pt x="9" y="59"/>
                </a:lnTo>
                <a:lnTo>
                  <a:pt x="1" y="58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83" name="Freeform 1427">
            <a:extLst>
              <a:ext uri="{FF2B5EF4-FFF2-40B4-BE49-F238E27FC236}">
                <a16:creationId xmlns:a16="http://schemas.microsoft.com/office/drawing/2014/main" id="{2BDD8065-1ECF-4531-99AC-0449D3F846FC}"/>
              </a:ext>
            </a:extLst>
          </p:cNvPr>
          <p:cNvSpPr>
            <a:spLocks/>
          </p:cNvSpPr>
          <p:nvPr/>
        </p:nvSpPr>
        <p:spPr bwMode="auto">
          <a:xfrm>
            <a:off x="8397875" y="4487863"/>
            <a:ext cx="38100" cy="31750"/>
          </a:xfrm>
          <a:custGeom>
            <a:avLst/>
            <a:gdLst>
              <a:gd name="T0" fmla="*/ 0 w 70"/>
              <a:gd name="T1" fmla="*/ 58 h 60"/>
              <a:gd name="T2" fmla="*/ 2 w 70"/>
              <a:gd name="T3" fmla="*/ 32 h 60"/>
              <a:gd name="T4" fmla="*/ 6 w 70"/>
              <a:gd name="T5" fmla="*/ 6 h 60"/>
              <a:gd name="T6" fmla="*/ 6 w 70"/>
              <a:gd name="T7" fmla="*/ 4 h 60"/>
              <a:gd name="T8" fmla="*/ 9 w 70"/>
              <a:gd name="T9" fmla="*/ 1 h 60"/>
              <a:gd name="T10" fmla="*/ 11 w 70"/>
              <a:gd name="T11" fmla="*/ 0 h 60"/>
              <a:gd name="T12" fmla="*/ 14 w 70"/>
              <a:gd name="T13" fmla="*/ 0 h 60"/>
              <a:gd name="T14" fmla="*/ 15 w 70"/>
              <a:gd name="T15" fmla="*/ 0 h 60"/>
              <a:gd name="T16" fmla="*/ 19 w 70"/>
              <a:gd name="T17" fmla="*/ 1 h 60"/>
              <a:gd name="T18" fmla="*/ 20 w 70"/>
              <a:gd name="T19" fmla="*/ 4 h 60"/>
              <a:gd name="T20" fmla="*/ 22 w 70"/>
              <a:gd name="T21" fmla="*/ 6 h 60"/>
              <a:gd name="T22" fmla="*/ 28 w 70"/>
              <a:gd name="T23" fmla="*/ 26 h 60"/>
              <a:gd name="T24" fmla="*/ 35 w 70"/>
              <a:gd name="T25" fmla="*/ 47 h 60"/>
              <a:gd name="T26" fmla="*/ 41 w 70"/>
              <a:gd name="T27" fmla="*/ 27 h 60"/>
              <a:gd name="T28" fmla="*/ 48 w 70"/>
              <a:gd name="T29" fmla="*/ 8 h 60"/>
              <a:gd name="T30" fmla="*/ 49 w 70"/>
              <a:gd name="T31" fmla="*/ 5 h 60"/>
              <a:gd name="T32" fmla="*/ 50 w 70"/>
              <a:gd name="T33" fmla="*/ 2 h 60"/>
              <a:gd name="T34" fmla="*/ 53 w 70"/>
              <a:gd name="T35" fmla="*/ 1 h 60"/>
              <a:gd name="T36" fmla="*/ 57 w 70"/>
              <a:gd name="T37" fmla="*/ 1 h 60"/>
              <a:gd name="T38" fmla="*/ 58 w 70"/>
              <a:gd name="T39" fmla="*/ 2 h 60"/>
              <a:gd name="T40" fmla="*/ 61 w 70"/>
              <a:gd name="T41" fmla="*/ 4 h 60"/>
              <a:gd name="T42" fmla="*/ 62 w 70"/>
              <a:gd name="T43" fmla="*/ 5 h 60"/>
              <a:gd name="T44" fmla="*/ 63 w 70"/>
              <a:gd name="T45" fmla="*/ 8 h 60"/>
              <a:gd name="T46" fmla="*/ 67 w 70"/>
              <a:gd name="T47" fmla="*/ 34 h 60"/>
              <a:gd name="T48" fmla="*/ 70 w 70"/>
              <a:gd name="T49" fmla="*/ 60 h 60"/>
              <a:gd name="T50" fmla="*/ 61 w 70"/>
              <a:gd name="T51" fmla="*/ 60 h 60"/>
              <a:gd name="T52" fmla="*/ 58 w 70"/>
              <a:gd name="T53" fmla="*/ 36 h 60"/>
              <a:gd name="T54" fmla="*/ 55 w 70"/>
              <a:gd name="T55" fmla="*/ 13 h 60"/>
              <a:gd name="T56" fmla="*/ 49 w 70"/>
              <a:gd name="T57" fmla="*/ 34 h 60"/>
              <a:gd name="T58" fmla="*/ 41 w 70"/>
              <a:gd name="T59" fmla="*/ 56 h 60"/>
              <a:gd name="T60" fmla="*/ 40 w 70"/>
              <a:gd name="T61" fmla="*/ 57 h 60"/>
              <a:gd name="T62" fmla="*/ 39 w 70"/>
              <a:gd name="T63" fmla="*/ 58 h 60"/>
              <a:gd name="T64" fmla="*/ 37 w 70"/>
              <a:gd name="T65" fmla="*/ 60 h 60"/>
              <a:gd name="T66" fmla="*/ 35 w 70"/>
              <a:gd name="T67" fmla="*/ 60 h 60"/>
              <a:gd name="T68" fmla="*/ 33 w 70"/>
              <a:gd name="T69" fmla="*/ 60 h 60"/>
              <a:gd name="T70" fmla="*/ 31 w 70"/>
              <a:gd name="T71" fmla="*/ 58 h 60"/>
              <a:gd name="T72" fmla="*/ 29 w 70"/>
              <a:gd name="T73" fmla="*/ 57 h 60"/>
              <a:gd name="T74" fmla="*/ 29 w 70"/>
              <a:gd name="T75" fmla="*/ 56 h 60"/>
              <a:gd name="T76" fmla="*/ 22 w 70"/>
              <a:gd name="T77" fmla="*/ 34 h 60"/>
              <a:gd name="T78" fmla="*/ 14 w 70"/>
              <a:gd name="T79" fmla="*/ 10 h 60"/>
              <a:gd name="T80" fmla="*/ 11 w 70"/>
              <a:gd name="T81" fmla="*/ 35 h 60"/>
              <a:gd name="T82" fmla="*/ 7 w 70"/>
              <a:gd name="T83" fmla="*/ 58 h 60"/>
              <a:gd name="T84" fmla="*/ 0 w 70"/>
              <a:gd name="T85" fmla="*/ 58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0" h="60">
                <a:moveTo>
                  <a:pt x="0" y="58"/>
                </a:moveTo>
                <a:lnTo>
                  <a:pt x="2" y="32"/>
                </a:lnTo>
                <a:lnTo>
                  <a:pt x="6" y="6"/>
                </a:lnTo>
                <a:lnTo>
                  <a:pt x="6" y="4"/>
                </a:lnTo>
                <a:lnTo>
                  <a:pt x="9" y="1"/>
                </a:lnTo>
                <a:lnTo>
                  <a:pt x="11" y="0"/>
                </a:lnTo>
                <a:lnTo>
                  <a:pt x="14" y="0"/>
                </a:lnTo>
                <a:lnTo>
                  <a:pt x="15" y="0"/>
                </a:lnTo>
                <a:lnTo>
                  <a:pt x="19" y="1"/>
                </a:lnTo>
                <a:lnTo>
                  <a:pt x="20" y="4"/>
                </a:lnTo>
                <a:lnTo>
                  <a:pt x="22" y="6"/>
                </a:lnTo>
                <a:lnTo>
                  <a:pt x="28" y="26"/>
                </a:lnTo>
                <a:lnTo>
                  <a:pt x="35" y="47"/>
                </a:lnTo>
                <a:lnTo>
                  <a:pt x="41" y="27"/>
                </a:lnTo>
                <a:lnTo>
                  <a:pt x="48" y="8"/>
                </a:lnTo>
                <a:lnTo>
                  <a:pt x="49" y="5"/>
                </a:lnTo>
                <a:lnTo>
                  <a:pt x="50" y="2"/>
                </a:lnTo>
                <a:lnTo>
                  <a:pt x="53" y="1"/>
                </a:lnTo>
                <a:lnTo>
                  <a:pt x="57" y="1"/>
                </a:lnTo>
                <a:lnTo>
                  <a:pt x="58" y="2"/>
                </a:lnTo>
                <a:lnTo>
                  <a:pt x="61" y="4"/>
                </a:lnTo>
                <a:lnTo>
                  <a:pt x="62" y="5"/>
                </a:lnTo>
                <a:lnTo>
                  <a:pt x="63" y="8"/>
                </a:lnTo>
                <a:lnTo>
                  <a:pt x="67" y="34"/>
                </a:lnTo>
                <a:lnTo>
                  <a:pt x="70" y="60"/>
                </a:lnTo>
                <a:lnTo>
                  <a:pt x="61" y="60"/>
                </a:lnTo>
                <a:lnTo>
                  <a:pt x="58" y="36"/>
                </a:lnTo>
                <a:lnTo>
                  <a:pt x="55" y="13"/>
                </a:lnTo>
                <a:lnTo>
                  <a:pt x="49" y="34"/>
                </a:lnTo>
                <a:lnTo>
                  <a:pt x="41" y="56"/>
                </a:lnTo>
                <a:lnTo>
                  <a:pt x="40" y="57"/>
                </a:lnTo>
                <a:lnTo>
                  <a:pt x="39" y="58"/>
                </a:lnTo>
                <a:lnTo>
                  <a:pt x="37" y="60"/>
                </a:lnTo>
                <a:lnTo>
                  <a:pt x="35" y="60"/>
                </a:lnTo>
                <a:lnTo>
                  <a:pt x="33" y="60"/>
                </a:lnTo>
                <a:lnTo>
                  <a:pt x="31" y="58"/>
                </a:lnTo>
                <a:lnTo>
                  <a:pt x="29" y="57"/>
                </a:lnTo>
                <a:lnTo>
                  <a:pt x="29" y="56"/>
                </a:lnTo>
                <a:lnTo>
                  <a:pt x="22" y="34"/>
                </a:lnTo>
                <a:lnTo>
                  <a:pt x="14" y="10"/>
                </a:lnTo>
                <a:lnTo>
                  <a:pt x="11" y="35"/>
                </a:lnTo>
                <a:lnTo>
                  <a:pt x="7" y="58"/>
                </a:lnTo>
                <a:lnTo>
                  <a:pt x="0" y="58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484" name="Freeform 1428">
            <a:extLst>
              <a:ext uri="{FF2B5EF4-FFF2-40B4-BE49-F238E27FC236}">
                <a16:creationId xmlns:a16="http://schemas.microsoft.com/office/drawing/2014/main" id="{8ECF1CE5-8345-4CC7-8EBB-049EFEAE0E8B}"/>
              </a:ext>
            </a:extLst>
          </p:cNvPr>
          <p:cNvSpPr>
            <a:spLocks/>
          </p:cNvSpPr>
          <p:nvPr/>
        </p:nvSpPr>
        <p:spPr bwMode="auto">
          <a:xfrm>
            <a:off x="8402638" y="4489450"/>
            <a:ext cx="6350" cy="3175"/>
          </a:xfrm>
          <a:custGeom>
            <a:avLst/>
            <a:gdLst>
              <a:gd name="T0" fmla="*/ 0 w 10"/>
              <a:gd name="T1" fmla="*/ 5 h 5"/>
              <a:gd name="T2" fmla="*/ 0 w 10"/>
              <a:gd name="T3" fmla="*/ 4 h 5"/>
              <a:gd name="T4" fmla="*/ 0 w 10"/>
              <a:gd name="T5" fmla="*/ 2 h 5"/>
              <a:gd name="T6" fmla="*/ 1 w 10"/>
              <a:gd name="T7" fmla="*/ 2 h 5"/>
              <a:gd name="T8" fmla="*/ 2 w 10"/>
              <a:gd name="T9" fmla="*/ 1 h 5"/>
              <a:gd name="T10" fmla="*/ 2 w 10"/>
              <a:gd name="T11" fmla="*/ 1 h 5"/>
              <a:gd name="T12" fmla="*/ 4 w 10"/>
              <a:gd name="T13" fmla="*/ 1 h 5"/>
              <a:gd name="T14" fmla="*/ 5 w 10"/>
              <a:gd name="T15" fmla="*/ 0 h 5"/>
              <a:gd name="T16" fmla="*/ 6 w 10"/>
              <a:gd name="T17" fmla="*/ 0 h 5"/>
              <a:gd name="T18" fmla="*/ 6 w 10"/>
              <a:gd name="T19" fmla="*/ 0 h 5"/>
              <a:gd name="T20" fmla="*/ 7 w 10"/>
              <a:gd name="T21" fmla="*/ 0 h 5"/>
              <a:gd name="T22" fmla="*/ 9 w 10"/>
              <a:gd name="T23" fmla="*/ 1 h 5"/>
              <a:gd name="T24" fmla="*/ 9 w 10"/>
              <a:gd name="T25" fmla="*/ 1 h 5"/>
              <a:gd name="T26" fmla="*/ 10 w 10"/>
              <a:gd name="T27" fmla="*/ 1 h 5"/>
              <a:gd name="T28" fmla="*/ 10 w 10"/>
              <a:gd name="T29" fmla="*/ 2 h 5"/>
              <a:gd name="T30" fmla="*/ 10 w 10"/>
              <a:gd name="T31" fmla="*/ 4 h 5"/>
              <a:gd name="T32" fmla="*/ 10 w 10"/>
              <a:gd name="T33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0" h="5">
                <a:moveTo>
                  <a:pt x="0" y="5"/>
                </a:moveTo>
                <a:lnTo>
                  <a:pt x="0" y="4"/>
                </a:lnTo>
                <a:lnTo>
                  <a:pt x="0" y="2"/>
                </a:lnTo>
                <a:lnTo>
                  <a:pt x="1" y="2"/>
                </a:lnTo>
                <a:lnTo>
                  <a:pt x="2" y="1"/>
                </a:lnTo>
                <a:lnTo>
                  <a:pt x="2" y="1"/>
                </a:lnTo>
                <a:lnTo>
                  <a:pt x="4" y="1"/>
                </a:lnTo>
                <a:lnTo>
                  <a:pt x="5" y="0"/>
                </a:lnTo>
                <a:lnTo>
                  <a:pt x="6" y="0"/>
                </a:lnTo>
                <a:lnTo>
                  <a:pt x="6" y="0"/>
                </a:lnTo>
                <a:lnTo>
                  <a:pt x="7" y="0"/>
                </a:lnTo>
                <a:lnTo>
                  <a:pt x="9" y="1"/>
                </a:lnTo>
                <a:lnTo>
                  <a:pt x="9" y="1"/>
                </a:lnTo>
                <a:lnTo>
                  <a:pt x="10" y="1"/>
                </a:lnTo>
                <a:lnTo>
                  <a:pt x="10" y="2"/>
                </a:lnTo>
                <a:lnTo>
                  <a:pt x="10" y="4"/>
                </a:lnTo>
                <a:lnTo>
                  <a:pt x="10" y="5"/>
                </a:lnTo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485" name="Freeform 1429">
            <a:extLst>
              <a:ext uri="{FF2B5EF4-FFF2-40B4-BE49-F238E27FC236}">
                <a16:creationId xmlns:a16="http://schemas.microsoft.com/office/drawing/2014/main" id="{0067AA96-0ADD-48C8-A023-B030F71E5734}"/>
              </a:ext>
            </a:extLst>
          </p:cNvPr>
          <p:cNvSpPr>
            <a:spLocks/>
          </p:cNvSpPr>
          <p:nvPr/>
        </p:nvSpPr>
        <p:spPr bwMode="auto">
          <a:xfrm>
            <a:off x="8424863" y="4491038"/>
            <a:ext cx="6350" cy="3175"/>
          </a:xfrm>
          <a:custGeom>
            <a:avLst/>
            <a:gdLst>
              <a:gd name="T0" fmla="*/ 0 w 12"/>
              <a:gd name="T1" fmla="*/ 8 h 8"/>
              <a:gd name="T2" fmla="*/ 0 w 12"/>
              <a:gd name="T3" fmla="*/ 8 h 8"/>
              <a:gd name="T4" fmla="*/ 0 w 12"/>
              <a:gd name="T5" fmla="*/ 6 h 8"/>
              <a:gd name="T6" fmla="*/ 0 w 12"/>
              <a:gd name="T7" fmla="*/ 5 h 8"/>
              <a:gd name="T8" fmla="*/ 0 w 12"/>
              <a:gd name="T9" fmla="*/ 4 h 8"/>
              <a:gd name="T10" fmla="*/ 1 w 12"/>
              <a:gd name="T11" fmla="*/ 4 h 8"/>
              <a:gd name="T12" fmla="*/ 3 w 12"/>
              <a:gd name="T13" fmla="*/ 3 h 8"/>
              <a:gd name="T14" fmla="*/ 4 w 12"/>
              <a:gd name="T15" fmla="*/ 1 h 8"/>
              <a:gd name="T16" fmla="*/ 4 w 12"/>
              <a:gd name="T17" fmla="*/ 1 h 8"/>
              <a:gd name="T18" fmla="*/ 5 w 12"/>
              <a:gd name="T19" fmla="*/ 0 h 8"/>
              <a:gd name="T20" fmla="*/ 6 w 12"/>
              <a:gd name="T21" fmla="*/ 0 h 8"/>
              <a:gd name="T22" fmla="*/ 8 w 12"/>
              <a:gd name="T23" fmla="*/ 0 h 8"/>
              <a:gd name="T24" fmla="*/ 9 w 12"/>
              <a:gd name="T25" fmla="*/ 0 h 8"/>
              <a:gd name="T26" fmla="*/ 10 w 12"/>
              <a:gd name="T27" fmla="*/ 0 h 8"/>
              <a:gd name="T28" fmla="*/ 10 w 12"/>
              <a:gd name="T29" fmla="*/ 1 h 8"/>
              <a:gd name="T30" fmla="*/ 10 w 12"/>
              <a:gd name="T31" fmla="*/ 1 h 8"/>
              <a:gd name="T32" fmla="*/ 12 w 12"/>
              <a:gd name="T33" fmla="*/ 3 h 8"/>
              <a:gd name="T34" fmla="*/ 12 w 12"/>
              <a:gd name="T35" fmla="*/ 3 h 8"/>
              <a:gd name="T36" fmla="*/ 12 w 12"/>
              <a:gd name="T37" fmla="*/ 4 h 8"/>
              <a:gd name="T38" fmla="*/ 12 w 12"/>
              <a:gd name="T39" fmla="*/ 4 h 8"/>
              <a:gd name="T40" fmla="*/ 12 w 12"/>
              <a:gd name="T41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8">
                <a:moveTo>
                  <a:pt x="0" y="8"/>
                </a:moveTo>
                <a:lnTo>
                  <a:pt x="0" y="8"/>
                </a:lnTo>
                <a:lnTo>
                  <a:pt x="0" y="6"/>
                </a:lnTo>
                <a:lnTo>
                  <a:pt x="0" y="5"/>
                </a:lnTo>
                <a:lnTo>
                  <a:pt x="0" y="4"/>
                </a:lnTo>
                <a:lnTo>
                  <a:pt x="1" y="4"/>
                </a:lnTo>
                <a:lnTo>
                  <a:pt x="3" y="3"/>
                </a:lnTo>
                <a:lnTo>
                  <a:pt x="4" y="1"/>
                </a:lnTo>
                <a:lnTo>
                  <a:pt x="4" y="1"/>
                </a:lnTo>
                <a:lnTo>
                  <a:pt x="5" y="0"/>
                </a:lnTo>
                <a:lnTo>
                  <a:pt x="6" y="0"/>
                </a:lnTo>
                <a:lnTo>
                  <a:pt x="8" y="0"/>
                </a:lnTo>
                <a:lnTo>
                  <a:pt x="9" y="0"/>
                </a:lnTo>
                <a:lnTo>
                  <a:pt x="10" y="0"/>
                </a:lnTo>
                <a:lnTo>
                  <a:pt x="10" y="1"/>
                </a:lnTo>
                <a:lnTo>
                  <a:pt x="10" y="1"/>
                </a:lnTo>
                <a:lnTo>
                  <a:pt x="12" y="3"/>
                </a:lnTo>
                <a:lnTo>
                  <a:pt x="12" y="3"/>
                </a:lnTo>
                <a:lnTo>
                  <a:pt x="12" y="4"/>
                </a:lnTo>
                <a:lnTo>
                  <a:pt x="12" y="4"/>
                </a:lnTo>
                <a:lnTo>
                  <a:pt x="12" y="5"/>
                </a:lnTo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486" name="Freeform 1430">
            <a:extLst>
              <a:ext uri="{FF2B5EF4-FFF2-40B4-BE49-F238E27FC236}">
                <a16:creationId xmlns:a16="http://schemas.microsoft.com/office/drawing/2014/main" id="{BD63AF06-17CC-4B57-BA56-039BCCBB5B5F}"/>
              </a:ext>
            </a:extLst>
          </p:cNvPr>
          <p:cNvSpPr>
            <a:spLocks/>
          </p:cNvSpPr>
          <p:nvPr/>
        </p:nvSpPr>
        <p:spPr bwMode="auto">
          <a:xfrm>
            <a:off x="8439150" y="4491038"/>
            <a:ext cx="19050" cy="7937"/>
          </a:xfrm>
          <a:custGeom>
            <a:avLst/>
            <a:gdLst>
              <a:gd name="T0" fmla="*/ 0 w 38"/>
              <a:gd name="T1" fmla="*/ 16 h 16"/>
              <a:gd name="T2" fmla="*/ 0 w 38"/>
              <a:gd name="T3" fmla="*/ 14 h 16"/>
              <a:gd name="T4" fmla="*/ 0 w 38"/>
              <a:gd name="T5" fmla="*/ 13 h 16"/>
              <a:gd name="T6" fmla="*/ 0 w 38"/>
              <a:gd name="T7" fmla="*/ 12 h 16"/>
              <a:gd name="T8" fmla="*/ 2 w 38"/>
              <a:gd name="T9" fmla="*/ 9 h 16"/>
              <a:gd name="T10" fmla="*/ 2 w 38"/>
              <a:gd name="T11" fmla="*/ 8 h 16"/>
              <a:gd name="T12" fmla="*/ 3 w 38"/>
              <a:gd name="T13" fmla="*/ 8 h 16"/>
              <a:gd name="T14" fmla="*/ 4 w 38"/>
              <a:gd name="T15" fmla="*/ 5 h 16"/>
              <a:gd name="T16" fmla="*/ 6 w 38"/>
              <a:gd name="T17" fmla="*/ 4 h 16"/>
              <a:gd name="T18" fmla="*/ 6 w 38"/>
              <a:gd name="T19" fmla="*/ 4 h 16"/>
              <a:gd name="T20" fmla="*/ 7 w 38"/>
              <a:gd name="T21" fmla="*/ 3 h 16"/>
              <a:gd name="T22" fmla="*/ 9 w 38"/>
              <a:gd name="T23" fmla="*/ 1 h 16"/>
              <a:gd name="T24" fmla="*/ 11 w 38"/>
              <a:gd name="T25" fmla="*/ 1 h 16"/>
              <a:gd name="T26" fmla="*/ 12 w 38"/>
              <a:gd name="T27" fmla="*/ 0 h 16"/>
              <a:gd name="T28" fmla="*/ 13 w 38"/>
              <a:gd name="T29" fmla="*/ 0 h 16"/>
              <a:gd name="T30" fmla="*/ 16 w 38"/>
              <a:gd name="T31" fmla="*/ 0 h 16"/>
              <a:gd name="T32" fmla="*/ 17 w 38"/>
              <a:gd name="T33" fmla="*/ 0 h 16"/>
              <a:gd name="T34" fmla="*/ 19 w 38"/>
              <a:gd name="T35" fmla="*/ 0 h 16"/>
              <a:gd name="T36" fmla="*/ 21 w 38"/>
              <a:gd name="T37" fmla="*/ 0 h 16"/>
              <a:gd name="T38" fmla="*/ 22 w 38"/>
              <a:gd name="T39" fmla="*/ 0 h 16"/>
              <a:gd name="T40" fmla="*/ 24 w 38"/>
              <a:gd name="T41" fmla="*/ 0 h 16"/>
              <a:gd name="T42" fmla="*/ 26 w 38"/>
              <a:gd name="T43" fmla="*/ 0 h 16"/>
              <a:gd name="T44" fmla="*/ 29 w 38"/>
              <a:gd name="T45" fmla="*/ 1 h 16"/>
              <a:gd name="T46" fmla="*/ 30 w 38"/>
              <a:gd name="T47" fmla="*/ 3 h 16"/>
              <a:gd name="T48" fmla="*/ 32 w 38"/>
              <a:gd name="T49" fmla="*/ 4 h 16"/>
              <a:gd name="T50" fmla="*/ 33 w 38"/>
              <a:gd name="T51" fmla="*/ 4 h 16"/>
              <a:gd name="T52" fmla="*/ 34 w 38"/>
              <a:gd name="T53" fmla="*/ 5 h 16"/>
              <a:gd name="T54" fmla="*/ 35 w 38"/>
              <a:gd name="T55" fmla="*/ 6 h 16"/>
              <a:gd name="T56" fmla="*/ 37 w 38"/>
              <a:gd name="T57" fmla="*/ 8 h 16"/>
              <a:gd name="T58" fmla="*/ 37 w 38"/>
              <a:gd name="T59" fmla="*/ 9 h 16"/>
              <a:gd name="T60" fmla="*/ 38 w 38"/>
              <a:gd name="T61" fmla="*/ 12 h 16"/>
              <a:gd name="T62" fmla="*/ 38 w 38"/>
              <a:gd name="T63" fmla="*/ 13 h 16"/>
              <a:gd name="T64" fmla="*/ 38 w 38"/>
              <a:gd name="T65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8" h="16">
                <a:moveTo>
                  <a:pt x="0" y="16"/>
                </a:move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2" y="9"/>
                </a:lnTo>
                <a:lnTo>
                  <a:pt x="2" y="8"/>
                </a:lnTo>
                <a:lnTo>
                  <a:pt x="3" y="8"/>
                </a:lnTo>
                <a:lnTo>
                  <a:pt x="4" y="5"/>
                </a:lnTo>
                <a:lnTo>
                  <a:pt x="6" y="4"/>
                </a:lnTo>
                <a:lnTo>
                  <a:pt x="6" y="4"/>
                </a:lnTo>
                <a:lnTo>
                  <a:pt x="7" y="3"/>
                </a:lnTo>
                <a:lnTo>
                  <a:pt x="9" y="1"/>
                </a:lnTo>
                <a:lnTo>
                  <a:pt x="11" y="1"/>
                </a:lnTo>
                <a:lnTo>
                  <a:pt x="12" y="0"/>
                </a:lnTo>
                <a:lnTo>
                  <a:pt x="13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1" y="0"/>
                </a:lnTo>
                <a:lnTo>
                  <a:pt x="22" y="0"/>
                </a:lnTo>
                <a:lnTo>
                  <a:pt x="24" y="0"/>
                </a:lnTo>
                <a:lnTo>
                  <a:pt x="26" y="0"/>
                </a:lnTo>
                <a:lnTo>
                  <a:pt x="29" y="1"/>
                </a:lnTo>
                <a:lnTo>
                  <a:pt x="30" y="3"/>
                </a:lnTo>
                <a:lnTo>
                  <a:pt x="32" y="4"/>
                </a:lnTo>
                <a:lnTo>
                  <a:pt x="33" y="4"/>
                </a:lnTo>
                <a:lnTo>
                  <a:pt x="34" y="5"/>
                </a:lnTo>
                <a:lnTo>
                  <a:pt x="35" y="6"/>
                </a:lnTo>
                <a:lnTo>
                  <a:pt x="37" y="8"/>
                </a:lnTo>
                <a:lnTo>
                  <a:pt x="37" y="9"/>
                </a:lnTo>
                <a:lnTo>
                  <a:pt x="38" y="12"/>
                </a:lnTo>
                <a:lnTo>
                  <a:pt x="38" y="13"/>
                </a:lnTo>
                <a:lnTo>
                  <a:pt x="38" y="16"/>
                </a:lnTo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487" name="Freeform 1431">
            <a:extLst>
              <a:ext uri="{FF2B5EF4-FFF2-40B4-BE49-F238E27FC236}">
                <a16:creationId xmlns:a16="http://schemas.microsoft.com/office/drawing/2014/main" id="{9CCF14F1-51BF-456E-AED7-1556C1A4D31F}"/>
              </a:ext>
            </a:extLst>
          </p:cNvPr>
          <p:cNvSpPr>
            <a:spLocks/>
          </p:cNvSpPr>
          <p:nvPr/>
        </p:nvSpPr>
        <p:spPr bwMode="auto">
          <a:xfrm>
            <a:off x="8445500" y="4502150"/>
            <a:ext cx="7938" cy="1588"/>
          </a:xfrm>
          <a:custGeom>
            <a:avLst/>
            <a:gdLst>
              <a:gd name="T0" fmla="*/ 0 w 17"/>
              <a:gd name="T1" fmla="*/ 1 w 17"/>
              <a:gd name="T2" fmla="*/ 4 w 17"/>
              <a:gd name="T3" fmla="*/ 9 w 17"/>
              <a:gd name="T4" fmla="*/ 13 w 17"/>
              <a:gd name="T5" fmla="*/ 17 w 1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17">
                <a:moveTo>
                  <a:pt x="0" y="0"/>
                </a:moveTo>
                <a:lnTo>
                  <a:pt x="1" y="0"/>
                </a:lnTo>
                <a:lnTo>
                  <a:pt x="4" y="0"/>
                </a:lnTo>
                <a:lnTo>
                  <a:pt x="9" y="0"/>
                </a:lnTo>
                <a:lnTo>
                  <a:pt x="13" y="0"/>
                </a:lnTo>
                <a:lnTo>
                  <a:pt x="17" y="0"/>
                </a:lnTo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488" name="Freeform 1432">
            <a:extLst>
              <a:ext uri="{FF2B5EF4-FFF2-40B4-BE49-F238E27FC236}">
                <a16:creationId xmlns:a16="http://schemas.microsoft.com/office/drawing/2014/main" id="{D803360D-1DF0-4873-BAF4-2E9DB1709FB3}"/>
              </a:ext>
            </a:extLst>
          </p:cNvPr>
          <p:cNvSpPr>
            <a:spLocks/>
          </p:cNvSpPr>
          <p:nvPr/>
        </p:nvSpPr>
        <p:spPr bwMode="auto">
          <a:xfrm>
            <a:off x="8472488" y="4502150"/>
            <a:ext cx="7937" cy="3175"/>
          </a:xfrm>
          <a:custGeom>
            <a:avLst/>
            <a:gdLst>
              <a:gd name="T0" fmla="*/ 0 w 15"/>
              <a:gd name="T1" fmla="*/ 4 h 4"/>
              <a:gd name="T2" fmla="*/ 4 w 15"/>
              <a:gd name="T3" fmla="*/ 4 h 4"/>
              <a:gd name="T4" fmla="*/ 6 w 15"/>
              <a:gd name="T5" fmla="*/ 4 h 4"/>
              <a:gd name="T6" fmla="*/ 8 w 15"/>
              <a:gd name="T7" fmla="*/ 4 h 4"/>
              <a:gd name="T8" fmla="*/ 9 w 15"/>
              <a:gd name="T9" fmla="*/ 4 h 4"/>
              <a:gd name="T10" fmla="*/ 12 w 15"/>
              <a:gd name="T11" fmla="*/ 4 h 4"/>
              <a:gd name="T12" fmla="*/ 13 w 15"/>
              <a:gd name="T13" fmla="*/ 4 h 4"/>
              <a:gd name="T14" fmla="*/ 13 w 15"/>
              <a:gd name="T15" fmla="*/ 3 h 4"/>
              <a:gd name="T16" fmla="*/ 14 w 15"/>
              <a:gd name="T17" fmla="*/ 3 h 4"/>
              <a:gd name="T18" fmla="*/ 14 w 15"/>
              <a:gd name="T19" fmla="*/ 2 h 4"/>
              <a:gd name="T20" fmla="*/ 15 w 15"/>
              <a:gd name="T21" fmla="*/ 0 h 4"/>
              <a:gd name="T22" fmla="*/ 15 w 15"/>
              <a:gd name="T2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" h="4">
                <a:moveTo>
                  <a:pt x="0" y="4"/>
                </a:moveTo>
                <a:lnTo>
                  <a:pt x="4" y="4"/>
                </a:lnTo>
                <a:lnTo>
                  <a:pt x="6" y="4"/>
                </a:lnTo>
                <a:lnTo>
                  <a:pt x="8" y="4"/>
                </a:lnTo>
                <a:lnTo>
                  <a:pt x="9" y="4"/>
                </a:lnTo>
                <a:lnTo>
                  <a:pt x="12" y="4"/>
                </a:lnTo>
                <a:lnTo>
                  <a:pt x="13" y="4"/>
                </a:lnTo>
                <a:lnTo>
                  <a:pt x="13" y="3"/>
                </a:lnTo>
                <a:lnTo>
                  <a:pt x="14" y="3"/>
                </a:lnTo>
                <a:lnTo>
                  <a:pt x="14" y="2"/>
                </a:lnTo>
                <a:lnTo>
                  <a:pt x="15" y="0"/>
                </a:lnTo>
                <a:lnTo>
                  <a:pt x="15" y="0"/>
                </a:lnTo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489" name="Freeform 1433">
            <a:extLst>
              <a:ext uri="{FF2B5EF4-FFF2-40B4-BE49-F238E27FC236}">
                <a16:creationId xmlns:a16="http://schemas.microsoft.com/office/drawing/2014/main" id="{B351B625-0904-4747-96AD-33ADF74D8467}"/>
              </a:ext>
            </a:extLst>
          </p:cNvPr>
          <p:cNvSpPr>
            <a:spLocks/>
          </p:cNvSpPr>
          <p:nvPr/>
        </p:nvSpPr>
        <p:spPr bwMode="auto">
          <a:xfrm>
            <a:off x="8466138" y="4491038"/>
            <a:ext cx="14287" cy="6350"/>
          </a:xfrm>
          <a:custGeom>
            <a:avLst/>
            <a:gdLst>
              <a:gd name="T0" fmla="*/ 0 w 27"/>
              <a:gd name="T1" fmla="*/ 12 h 12"/>
              <a:gd name="T2" fmla="*/ 1 w 27"/>
              <a:gd name="T3" fmla="*/ 11 h 12"/>
              <a:gd name="T4" fmla="*/ 3 w 27"/>
              <a:gd name="T5" fmla="*/ 9 h 12"/>
              <a:gd name="T6" fmla="*/ 4 w 27"/>
              <a:gd name="T7" fmla="*/ 8 h 12"/>
              <a:gd name="T8" fmla="*/ 5 w 27"/>
              <a:gd name="T9" fmla="*/ 7 h 12"/>
              <a:gd name="T10" fmla="*/ 7 w 27"/>
              <a:gd name="T11" fmla="*/ 5 h 12"/>
              <a:gd name="T12" fmla="*/ 8 w 27"/>
              <a:gd name="T13" fmla="*/ 4 h 12"/>
              <a:gd name="T14" fmla="*/ 11 w 27"/>
              <a:gd name="T15" fmla="*/ 3 h 12"/>
              <a:gd name="T16" fmla="*/ 12 w 27"/>
              <a:gd name="T17" fmla="*/ 2 h 12"/>
              <a:gd name="T18" fmla="*/ 14 w 27"/>
              <a:gd name="T19" fmla="*/ 0 h 12"/>
              <a:gd name="T20" fmla="*/ 17 w 27"/>
              <a:gd name="T21" fmla="*/ 0 h 12"/>
              <a:gd name="T22" fmla="*/ 17 w 27"/>
              <a:gd name="T23" fmla="*/ 0 h 12"/>
              <a:gd name="T24" fmla="*/ 18 w 27"/>
              <a:gd name="T25" fmla="*/ 0 h 12"/>
              <a:gd name="T26" fmla="*/ 20 w 27"/>
              <a:gd name="T27" fmla="*/ 0 h 12"/>
              <a:gd name="T28" fmla="*/ 22 w 27"/>
              <a:gd name="T29" fmla="*/ 0 h 12"/>
              <a:gd name="T30" fmla="*/ 24 w 27"/>
              <a:gd name="T31" fmla="*/ 2 h 12"/>
              <a:gd name="T32" fmla="*/ 25 w 27"/>
              <a:gd name="T33" fmla="*/ 3 h 12"/>
              <a:gd name="T34" fmla="*/ 27 w 27"/>
              <a:gd name="T35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" h="12">
                <a:moveTo>
                  <a:pt x="0" y="12"/>
                </a:moveTo>
                <a:lnTo>
                  <a:pt x="1" y="11"/>
                </a:lnTo>
                <a:lnTo>
                  <a:pt x="3" y="9"/>
                </a:lnTo>
                <a:lnTo>
                  <a:pt x="4" y="8"/>
                </a:lnTo>
                <a:lnTo>
                  <a:pt x="5" y="7"/>
                </a:lnTo>
                <a:lnTo>
                  <a:pt x="7" y="5"/>
                </a:lnTo>
                <a:lnTo>
                  <a:pt x="8" y="4"/>
                </a:lnTo>
                <a:lnTo>
                  <a:pt x="11" y="3"/>
                </a:lnTo>
                <a:lnTo>
                  <a:pt x="12" y="2"/>
                </a:lnTo>
                <a:lnTo>
                  <a:pt x="14" y="0"/>
                </a:lnTo>
                <a:lnTo>
                  <a:pt x="17" y="0"/>
                </a:lnTo>
                <a:lnTo>
                  <a:pt x="17" y="0"/>
                </a:lnTo>
                <a:lnTo>
                  <a:pt x="18" y="0"/>
                </a:lnTo>
                <a:lnTo>
                  <a:pt x="20" y="0"/>
                </a:lnTo>
                <a:lnTo>
                  <a:pt x="22" y="0"/>
                </a:lnTo>
                <a:lnTo>
                  <a:pt x="24" y="2"/>
                </a:lnTo>
                <a:lnTo>
                  <a:pt x="25" y="3"/>
                </a:lnTo>
                <a:lnTo>
                  <a:pt x="27" y="4"/>
                </a:lnTo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490" name="Line 1434">
            <a:extLst>
              <a:ext uri="{FF2B5EF4-FFF2-40B4-BE49-F238E27FC236}">
                <a16:creationId xmlns:a16="http://schemas.microsoft.com/office/drawing/2014/main" id="{55EAE407-4039-4EB4-B589-D5EB35DD8EB4}"/>
              </a:ext>
            </a:extLst>
          </p:cNvPr>
          <p:cNvSpPr>
            <a:spLocks noChangeShapeType="1"/>
          </p:cNvSpPr>
          <p:nvPr/>
        </p:nvSpPr>
        <p:spPr bwMode="auto">
          <a:xfrm>
            <a:off x="8491538" y="4492625"/>
            <a:ext cx="1587" cy="1588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491" name="Line 1435">
            <a:extLst>
              <a:ext uri="{FF2B5EF4-FFF2-40B4-BE49-F238E27FC236}">
                <a16:creationId xmlns:a16="http://schemas.microsoft.com/office/drawing/2014/main" id="{9FCF2CAE-CF1D-474C-8317-5974D13A96EB}"/>
              </a:ext>
            </a:extLst>
          </p:cNvPr>
          <p:cNvSpPr>
            <a:spLocks noChangeShapeType="1"/>
          </p:cNvSpPr>
          <p:nvPr/>
        </p:nvSpPr>
        <p:spPr bwMode="auto">
          <a:xfrm>
            <a:off x="8507413" y="4494213"/>
            <a:ext cx="1587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492" name="Freeform 1436">
            <a:extLst>
              <a:ext uri="{FF2B5EF4-FFF2-40B4-BE49-F238E27FC236}">
                <a16:creationId xmlns:a16="http://schemas.microsoft.com/office/drawing/2014/main" id="{AF861D5D-EB76-47F3-84F1-A53C48938304}"/>
              </a:ext>
            </a:extLst>
          </p:cNvPr>
          <p:cNvSpPr>
            <a:spLocks/>
          </p:cNvSpPr>
          <p:nvPr/>
        </p:nvSpPr>
        <p:spPr bwMode="auto">
          <a:xfrm>
            <a:off x="8493125" y="4502150"/>
            <a:ext cx="9525" cy="3175"/>
          </a:xfrm>
          <a:custGeom>
            <a:avLst/>
            <a:gdLst>
              <a:gd name="T0" fmla="*/ 0 w 17"/>
              <a:gd name="T1" fmla="*/ 6 h 6"/>
              <a:gd name="T2" fmla="*/ 3 w 17"/>
              <a:gd name="T3" fmla="*/ 6 h 6"/>
              <a:gd name="T4" fmla="*/ 4 w 17"/>
              <a:gd name="T5" fmla="*/ 6 h 6"/>
              <a:gd name="T6" fmla="*/ 7 w 17"/>
              <a:gd name="T7" fmla="*/ 6 h 6"/>
              <a:gd name="T8" fmla="*/ 8 w 17"/>
              <a:gd name="T9" fmla="*/ 6 h 6"/>
              <a:gd name="T10" fmla="*/ 10 w 17"/>
              <a:gd name="T11" fmla="*/ 6 h 6"/>
              <a:gd name="T12" fmla="*/ 12 w 17"/>
              <a:gd name="T13" fmla="*/ 6 h 6"/>
              <a:gd name="T14" fmla="*/ 14 w 17"/>
              <a:gd name="T15" fmla="*/ 4 h 6"/>
              <a:gd name="T16" fmla="*/ 14 w 17"/>
              <a:gd name="T17" fmla="*/ 4 h 6"/>
              <a:gd name="T18" fmla="*/ 15 w 17"/>
              <a:gd name="T19" fmla="*/ 4 h 6"/>
              <a:gd name="T20" fmla="*/ 16 w 17"/>
              <a:gd name="T21" fmla="*/ 3 h 6"/>
              <a:gd name="T22" fmla="*/ 16 w 17"/>
              <a:gd name="T23" fmla="*/ 2 h 6"/>
              <a:gd name="T24" fmla="*/ 17 w 17"/>
              <a:gd name="T25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" h="6">
                <a:moveTo>
                  <a:pt x="0" y="6"/>
                </a:moveTo>
                <a:lnTo>
                  <a:pt x="3" y="6"/>
                </a:lnTo>
                <a:lnTo>
                  <a:pt x="4" y="6"/>
                </a:lnTo>
                <a:lnTo>
                  <a:pt x="7" y="6"/>
                </a:lnTo>
                <a:lnTo>
                  <a:pt x="8" y="6"/>
                </a:lnTo>
                <a:lnTo>
                  <a:pt x="10" y="6"/>
                </a:lnTo>
                <a:lnTo>
                  <a:pt x="12" y="6"/>
                </a:lnTo>
                <a:lnTo>
                  <a:pt x="14" y="4"/>
                </a:lnTo>
                <a:lnTo>
                  <a:pt x="14" y="4"/>
                </a:lnTo>
                <a:lnTo>
                  <a:pt x="15" y="4"/>
                </a:lnTo>
                <a:lnTo>
                  <a:pt x="16" y="3"/>
                </a:lnTo>
                <a:lnTo>
                  <a:pt x="16" y="2"/>
                </a:lnTo>
                <a:lnTo>
                  <a:pt x="17" y="0"/>
                </a:lnTo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493" name="Freeform 1437">
            <a:extLst>
              <a:ext uri="{FF2B5EF4-FFF2-40B4-BE49-F238E27FC236}">
                <a16:creationId xmlns:a16="http://schemas.microsoft.com/office/drawing/2014/main" id="{0849F287-C281-4ED8-B7B1-461E97B5B4DC}"/>
              </a:ext>
            </a:extLst>
          </p:cNvPr>
          <p:cNvSpPr>
            <a:spLocks/>
          </p:cNvSpPr>
          <p:nvPr/>
        </p:nvSpPr>
        <p:spPr bwMode="auto">
          <a:xfrm>
            <a:off x="8513763" y="4494213"/>
            <a:ext cx="15875" cy="11112"/>
          </a:xfrm>
          <a:custGeom>
            <a:avLst/>
            <a:gdLst>
              <a:gd name="T0" fmla="*/ 30 w 30"/>
              <a:gd name="T1" fmla="*/ 0 h 19"/>
              <a:gd name="T2" fmla="*/ 27 w 30"/>
              <a:gd name="T3" fmla="*/ 0 h 19"/>
              <a:gd name="T4" fmla="*/ 25 w 30"/>
              <a:gd name="T5" fmla="*/ 0 h 19"/>
              <a:gd name="T6" fmla="*/ 22 w 30"/>
              <a:gd name="T7" fmla="*/ 0 h 19"/>
              <a:gd name="T8" fmla="*/ 21 w 30"/>
              <a:gd name="T9" fmla="*/ 0 h 19"/>
              <a:gd name="T10" fmla="*/ 19 w 30"/>
              <a:gd name="T11" fmla="*/ 0 h 19"/>
              <a:gd name="T12" fmla="*/ 18 w 30"/>
              <a:gd name="T13" fmla="*/ 1 h 19"/>
              <a:gd name="T14" fmla="*/ 17 w 30"/>
              <a:gd name="T15" fmla="*/ 1 h 19"/>
              <a:gd name="T16" fmla="*/ 17 w 30"/>
              <a:gd name="T17" fmla="*/ 1 h 19"/>
              <a:gd name="T18" fmla="*/ 16 w 30"/>
              <a:gd name="T19" fmla="*/ 2 h 19"/>
              <a:gd name="T20" fmla="*/ 13 w 30"/>
              <a:gd name="T21" fmla="*/ 4 h 19"/>
              <a:gd name="T22" fmla="*/ 12 w 30"/>
              <a:gd name="T23" fmla="*/ 4 h 19"/>
              <a:gd name="T24" fmla="*/ 10 w 30"/>
              <a:gd name="T25" fmla="*/ 6 h 19"/>
              <a:gd name="T26" fmla="*/ 9 w 30"/>
              <a:gd name="T27" fmla="*/ 8 h 19"/>
              <a:gd name="T28" fmla="*/ 6 w 30"/>
              <a:gd name="T29" fmla="*/ 9 h 19"/>
              <a:gd name="T30" fmla="*/ 5 w 30"/>
              <a:gd name="T31" fmla="*/ 11 h 19"/>
              <a:gd name="T32" fmla="*/ 4 w 30"/>
              <a:gd name="T33" fmla="*/ 13 h 19"/>
              <a:gd name="T34" fmla="*/ 3 w 30"/>
              <a:gd name="T35" fmla="*/ 15 h 19"/>
              <a:gd name="T36" fmla="*/ 0 w 30"/>
              <a:gd name="T37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" h="19">
                <a:moveTo>
                  <a:pt x="30" y="0"/>
                </a:moveTo>
                <a:lnTo>
                  <a:pt x="27" y="0"/>
                </a:lnTo>
                <a:lnTo>
                  <a:pt x="25" y="0"/>
                </a:lnTo>
                <a:lnTo>
                  <a:pt x="22" y="0"/>
                </a:lnTo>
                <a:lnTo>
                  <a:pt x="21" y="0"/>
                </a:lnTo>
                <a:lnTo>
                  <a:pt x="19" y="0"/>
                </a:lnTo>
                <a:lnTo>
                  <a:pt x="18" y="1"/>
                </a:lnTo>
                <a:lnTo>
                  <a:pt x="17" y="1"/>
                </a:lnTo>
                <a:lnTo>
                  <a:pt x="17" y="1"/>
                </a:lnTo>
                <a:lnTo>
                  <a:pt x="16" y="2"/>
                </a:lnTo>
                <a:lnTo>
                  <a:pt x="13" y="4"/>
                </a:lnTo>
                <a:lnTo>
                  <a:pt x="12" y="4"/>
                </a:lnTo>
                <a:lnTo>
                  <a:pt x="10" y="6"/>
                </a:lnTo>
                <a:lnTo>
                  <a:pt x="9" y="8"/>
                </a:lnTo>
                <a:lnTo>
                  <a:pt x="6" y="9"/>
                </a:lnTo>
                <a:lnTo>
                  <a:pt x="5" y="11"/>
                </a:lnTo>
                <a:lnTo>
                  <a:pt x="4" y="13"/>
                </a:lnTo>
                <a:lnTo>
                  <a:pt x="3" y="15"/>
                </a:lnTo>
                <a:lnTo>
                  <a:pt x="0" y="19"/>
                </a:lnTo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494" name="Line 1438">
            <a:extLst>
              <a:ext uri="{FF2B5EF4-FFF2-40B4-BE49-F238E27FC236}">
                <a16:creationId xmlns:a16="http://schemas.microsoft.com/office/drawing/2014/main" id="{2C4C0A74-F9A0-4F68-85A2-BE5C88CC06AB}"/>
              </a:ext>
            </a:extLst>
          </p:cNvPr>
          <p:cNvSpPr>
            <a:spLocks noChangeShapeType="1"/>
          </p:cNvSpPr>
          <p:nvPr/>
        </p:nvSpPr>
        <p:spPr bwMode="auto">
          <a:xfrm>
            <a:off x="8516938" y="4506913"/>
            <a:ext cx="11112" cy="1587"/>
          </a:xfrm>
          <a:prstGeom prst="line">
            <a:avLst/>
          </a:prstGeom>
          <a:noFill/>
          <a:ln w="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495" name="Freeform 1439">
            <a:extLst>
              <a:ext uri="{FF2B5EF4-FFF2-40B4-BE49-F238E27FC236}">
                <a16:creationId xmlns:a16="http://schemas.microsoft.com/office/drawing/2014/main" id="{0C0C7656-0D4D-4EB8-88AF-B80A180F7A31}"/>
              </a:ext>
            </a:extLst>
          </p:cNvPr>
          <p:cNvSpPr>
            <a:spLocks/>
          </p:cNvSpPr>
          <p:nvPr/>
        </p:nvSpPr>
        <p:spPr bwMode="auto">
          <a:xfrm>
            <a:off x="8520113" y="4516438"/>
            <a:ext cx="7937" cy="3175"/>
          </a:xfrm>
          <a:custGeom>
            <a:avLst/>
            <a:gdLst>
              <a:gd name="T0" fmla="*/ 0 w 16"/>
              <a:gd name="T1" fmla="*/ 0 h 6"/>
              <a:gd name="T2" fmla="*/ 4 w 16"/>
              <a:gd name="T3" fmla="*/ 2 h 6"/>
              <a:gd name="T4" fmla="*/ 8 w 16"/>
              <a:gd name="T5" fmla="*/ 4 h 6"/>
              <a:gd name="T6" fmla="*/ 10 w 16"/>
              <a:gd name="T7" fmla="*/ 6 h 6"/>
              <a:gd name="T8" fmla="*/ 12 w 16"/>
              <a:gd name="T9" fmla="*/ 6 h 6"/>
              <a:gd name="T10" fmla="*/ 13 w 16"/>
              <a:gd name="T11" fmla="*/ 6 h 6"/>
              <a:gd name="T12" fmla="*/ 16 w 16"/>
              <a:gd name="T13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6">
                <a:moveTo>
                  <a:pt x="0" y="0"/>
                </a:moveTo>
                <a:lnTo>
                  <a:pt x="4" y="2"/>
                </a:lnTo>
                <a:lnTo>
                  <a:pt x="8" y="4"/>
                </a:lnTo>
                <a:lnTo>
                  <a:pt x="10" y="6"/>
                </a:lnTo>
                <a:lnTo>
                  <a:pt x="12" y="6"/>
                </a:lnTo>
                <a:lnTo>
                  <a:pt x="13" y="6"/>
                </a:lnTo>
                <a:lnTo>
                  <a:pt x="16" y="6"/>
                </a:lnTo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496" name="Freeform 1440">
            <a:extLst>
              <a:ext uri="{FF2B5EF4-FFF2-40B4-BE49-F238E27FC236}">
                <a16:creationId xmlns:a16="http://schemas.microsoft.com/office/drawing/2014/main" id="{14BC49C3-E790-4D87-A7B6-C218C828572C}"/>
              </a:ext>
            </a:extLst>
          </p:cNvPr>
          <p:cNvSpPr>
            <a:spLocks/>
          </p:cNvSpPr>
          <p:nvPr/>
        </p:nvSpPr>
        <p:spPr bwMode="auto">
          <a:xfrm>
            <a:off x="8534400" y="4495800"/>
            <a:ext cx="12700" cy="1588"/>
          </a:xfrm>
          <a:custGeom>
            <a:avLst/>
            <a:gdLst>
              <a:gd name="T0" fmla="*/ 0 w 26"/>
              <a:gd name="T1" fmla="*/ 0 h 1"/>
              <a:gd name="T2" fmla="*/ 7 w 26"/>
              <a:gd name="T3" fmla="*/ 0 h 1"/>
              <a:gd name="T4" fmla="*/ 13 w 26"/>
              <a:gd name="T5" fmla="*/ 1 h 1"/>
              <a:gd name="T6" fmla="*/ 16 w 26"/>
              <a:gd name="T7" fmla="*/ 1 h 1"/>
              <a:gd name="T8" fmla="*/ 20 w 26"/>
              <a:gd name="T9" fmla="*/ 1 h 1"/>
              <a:gd name="T10" fmla="*/ 22 w 26"/>
              <a:gd name="T11" fmla="*/ 0 h 1"/>
              <a:gd name="T12" fmla="*/ 23 w 26"/>
              <a:gd name="T13" fmla="*/ 0 h 1"/>
              <a:gd name="T14" fmla="*/ 26 w 26"/>
              <a:gd name="T15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1">
                <a:moveTo>
                  <a:pt x="0" y="0"/>
                </a:moveTo>
                <a:lnTo>
                  <a:pt x="7" y="0"/>
                </a:lnTo>
                <a:lnTo>
                  <a:pt x="13" y="1"/>
                </a:lnTo>
                <a:lnTo>
                  <a:pt x="16" y="1"/>
                </a:lnTo>
                <a:lnTo>
                  <a:pt x="20" y="1"/>
                </a:lnTo>
                <a:lnTo>
                  <a:pt x="22" y="0"/>
                </a:lnTo>
                <a:lnTo>
                  <a:pt x="23" y="0"/>
                </a:lnTo>
                <a:lnTo>
                  <a:pt x="26" y="0"/>
                </a:lnTo>
              </a:path>
            </a:pathLst>
          </a:custGeom>
          <a:noFill/>
          <a:ln w="0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grpSp>
        <p:nvGrpSpPr>
          <p:cNvPr id="814497" name="Group 1441">
            <a:extLst>
              <a:ext uri="{FF2B5EF4-FFF2-40B4-BE49-F238E27FC236}">
                <a16:creationId xmlns:a16="http://schemas.microsoft.com/office/drawing/2014/main" id="{BBD6B910-5FD2-496D-B1C6-712BA57C31C0}"/>
              </a:ext>
            </a:extLst>
          </p:cNvPr>
          <p:cNvGrpSpPr>
            <a:grpSpLocks/>
          </p:cNvGrpSpPr>
          <p:nvPr/>
        </p:nvGrpSpPr>
        <p:grpSpPr bwMode="auto">
          <a:xfrm>
            <a:off x="8245475" y="2692400"/>
            <a:ext cx="387350" cy="471488"/>
            <a:chOff x="5194" y="1696"/>
            <a:chExt cx="244" cy="297"/>
          </a:xfrm>
        </p:grpSpPr>
        <p:sp>
          <p:nvSpPr>
            <p:cNvPr id="814498" name="Freeform 1442">
              <a:extLst>
                <a:ext uri="{FF2B5EF4-FFF2-40B4-BE49-F238E27FC236}">
                  <a16:creationId xmlns:a16="http://schemas.microsoft.com/office/drawing/2014/main" id="{FEC0E70B-149B-4B76-8E78-ADD4530FA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8" y="1832"/>
              <a:ext cx="68" cy="142"/>
            </a:xfrm>
            <a:custGeom>
              <a:avLst/>
              <a:gdLst>
                <a:gd name="T0" fmla="*/ 10 w 206"/>
                <a:gd name="T1" fmla="*/ 293 h 426"/>
                <a:gd name="T2" fmla="*/ 21 w 206"/>
                <a:gd name="T3" fmla="*/ 404 h 426"/>
                <a:gd name="T4" fmla="*/ 90 w 206"/>
                <a:gd name="T5" fmla="*/ 426 h 426"/>
                <a:gd name="T6" fmla="*/ 87 w 206"/>
                <a:gd name="T7" fmla="*/ 410 h 426"/>
                <a:gd name="T8" fmla="*/ 86 w 206"/>
                <a:gd name="T9" fmla="*/ 386 h 426"/>
                <a:gd name="T10" fmla="*/ 90 w 206"/>
                <a:gd name="T11" fmla="*/ 339 h 426"/>
                <a:gd name="T12" fmla="*/ 92 w 206"/>
                <a:gd name="T13" fmla="*/ 317 h 426"/>
                <a:gd name="T14" fmla="*/ 96 w 206"/>
                <a:gd name="T15" fmla="*/ 293 h 426"/>
                <a:gd name="T16" fmla="*/ 95 w 206"/>
                <a:gd name="T17" fmla="*/ 277 h 426"/>
                <a:gd name="T18" fmla="*/ 91 w 206"/>
                <a:gd name="T19" fmla="*/ 257 h 426"/>
                <a:gd name="T20" fmla="*/ 86 w 206"/>
                <a:gd name="T21" fmla="*/ 236 h 426"/>
                <a:gd name="T22" fmla="*/ 86 w 206"/>
                <a:gd name="T23" fmla="*/ 157 h 426"/>
                <a:gd name="T24" fmla="*/ 90 w 206"/>
                <a:gd name="T25" fmla="*/ 126 h 426"/>
                <a:gd name="T26" fmla="*/ 96 w 206"/>
                <a:gd name="T27" fmla="*/ 108 h 426"/>
                <a:gd name="T28" fmla="*/ 107 w 206"/>
                <a:gd name="T29" fmla="*/ 105 h 426"/>
                <a:gd name="T30" fmla="*/ 112 w 206"/>
                <a:gd name="T31" fmla="*/ 126 h 426"/>
                <a:gd name="T32" fmla="*/ 113 w 206"/>
                <a:gd name="T33" fmla="*/ 158 h 426"/>
                <a:gd name="T34" fmla="*/ 120 w 206"/>
                <a:gd name="T35" fmla="*/ 196 h 426"/>
                <a:gd name="T36" fmla="*/ 120 w 206"/>
                <a:gd name="T37" fmla="*/ 218 h 426"/>
                <a:gd name="T38" fmla="*/ 120 w 206"/>
                <a:gd name="T39" fmla="*/ 241 h 426"/>
                <a:gd name="T40" fmla="*/ 121 w 206"/>
                <a:gd name="T41" fmla="*/ 253 h 426"/>
                <a:gd name="T42" fmla="*/ 131 w 206"/>
                <a:gd name="T43" fmla="*/ 387 h 426"/>
                <a:gd name="T44" fmla="*/ 137 w 206"/>
                <a:gd name="T45" fmla="*/ 410 h 426"/>
                <a:gd name="T46" fmla="*/ 143 w 206"/>
                <a:gd name="T47" fmla="*/ 412 h 426"/>
                <a:gd name="T48" fmla="*/ 156 w 206"/>
                <a:gd name="T49" fmla="*/ 403 h 426"/>
                <a:gd name="T50" fmla="*/ 170 w 206"/>
                <a:gd name="T51" fmla="*/ 400 h 426"/>
                <a:gd name="T52" fmla="*/ 177 w 206"/>
                <a:gd name="T53" fmla="*/ 401 h 426"/>
                <a:gd name="T54" fmla="*/ 181 w 206"/>
                <a:gd name="T55" fmla="*/ 404 h 426"/>
                <a:gd name="T56" fmla="*/ 187 w 206"/>
                <a:gd name="T57" fmla="*/ 410 h 426"/>
                <a:gd name="T58" fmla="*/ 196 w 206"/>
                <a:gd name="T59" fmla="*/ 401 h 426"/>
                <a:gd name="T60" fmla="*/ 198 w 206"/>
                <a:gd name="T61" fmla="*/ 370 h 426"/>
                <a:gd name="T62" fmla="*/ 203 w 206"/>
                <a:gd name="T63" fmla="*/ 319 h 426"/>
                <a:gd name="T64" fmla="*/ 206 w 206"/>
                <a:gd name="T65" fmla="*/ 269 h 426"/>
                <a:gd name="T66" fmla="*/ 203 w 206"/>
                <a:gd name="T67" fmla="*/ 217 h 426"/>
                <a:gd name="T68" fmla="*/ 202 w 206"/>
                <a:gd name="T69" fmla="*/ 180 h 426"/>
                <a:gd name="T70" fmla="*/ 202 w 206"/>
                <a:gd name="T71" fmla="*/ 117 h 426"/>
                <a:gd name="T72" fmla="*/ 200 w 206"/>
                <a:gd name="T73" fmla="*/ 31 h 426"/>
                <a:gd name="T74" fmla="*/ 198 w 206"/>
                <a:gd name="T75" fmla="*/ 5 h 426"/>
                <a:gd name="T76" fmla="*/ 163 w 206"/>
                <a:gd name="T77" fmla="*/ 10 h 426"/>
                <a:gd name="T78" fmla="*/ 116 w 206"/>
                <a:gd name="T79" fmla="*/ 11 h 426"/>
                <a:gd name="T80" fmla="*/ 73 w 206"/>
                <a:gd name="T81" fmla="*/ 9 h 426"/>
                <a:gd name="T82" fmla="*/ 36 w 206"/>
                <a:gd name="T83" fmla="*/ 4 h 426"/>
                <a:gd name="T84" fmla="*/ 8 w 206"/>
                <a:gd name="T85" fmla="*/ 0 h 426"/>
                <a:gd name="T86" fmla="*/ 5 w 206"/>
                <a:gd name="T87" fmla="*/ 14 h 426"/>
                <a:gd name="T88" fmla="*/ 1 w 206"/>
                <a:gd name="T89" fmla="*/ 37 h 426"/>
                <a:gd name="T90" fmla="*/ 0 w 206"/>
                <a:gd name="T91" fmla="*/ 69 h 426"/>
                <a:gd name="T92" fmla="*/ 2 w 206"/>
                <a:gd name="T93" fmla="*/ 106 h 426"/>
                <a:gd name="T94" fmla="*/ 10 w 206"/>
                <a:gd name="T95" fmla="*/ 223 h 426"/>
                <a:gd name="T96" fmla="*/ 8 w 206"/>
                <a:gd name="T97" fmla="*/ 252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6" h="426">
                  <a:moveTo>
                    <a:pt x="8" y="280"/>
                  </a:moveTo>
                  <a:lnTo>
                    <a:pt x="10" y="293"/>
                  </a:lnTo>
                  <a:lnTo>
                    <a:pt x="19" y="374"/>
                  </a:lnTo>
                  <a:lnTo>
                    <a:pt x="21" y="404"/>
                  </a:lnTo>
                  <a:lnTo>
                    <a:pt x="86" y="426"/>
                  </a:lnTo>
                  <a:lnTo>
                    <a:pt x="90" y="426"/>
                  </a:lnTo>
                  <a:lnTo>
                    <a:pt x="87" y="417"/>
                  </a:lnTo>
                  <a:lnTo>
                    <a:pt x="87" y="410"/>
                  </a:lnTo>
                  <a:lnTo>
                    <a:pt x="87" y="395"/>
                  </a:lnTo>
                  <a:lnTo>
                    <a:pt x="86" y="386"/>
                  </a:lnTo>
                  <a:lnTo>
                    <a:pt x="86" y="355"/>
                  </a:lnTo>
                  <a:lnTo>
                    <a:pt x="90" y="339"/>
                  </a:lnTo>
                  <a:lnTo>
                    <a:pt x="91" y="327"/>
                  </a:lnTo>
                  <a:lnTo>
                    <a:pt x="92" y="317"/>
                  </a:lnTo>
                  <a:lnTo>
                    <a:pt x="92" y="306"/>
                  </a:lnTo>
                  <a:lnTo>
                    <a:pt x="96" y="293"/>
                  </a:lnTo>
                  <a:lnTo>
                    <a:pt x="96" y="282"/>
                  </a:lnTo>
                  <a:lnTo>
                    <a:pt x="95" y="277"/>
                  </a:lnTo>
                  <a:lnTo>
                    <a:pt x="92" y="269"/>
                  </a:lnTo>
                  <a:lnTo>
                    <a:pt x="91" y="257"/>
                  </a:lnTo>
                  <a:lnTo>
                    <a:pt x="87" y="248"/>
                  </a:lnTo>
                  <a:lnTo>
                    <a:pt x="86" y="236"/>
                  </a:lnTo>
                  <a:lnTo>
                    <a:pt x="86" y="226"/>
                  </a:lnTo>
                  <a:lnTo>
                    <a:pt x="86" y="157"/>
                  </a:lnTo>
                  <a:lnTo>
                    <a:pt x="87" y="141"/>
                  </a:lnTo>
                  <a:lnTo>
                    <a:pt x="90" y="126"/>
                  </a:lnTo>
                  <a:lnTo>
                    <a:pt x="92" y="117"/>
                  </a:lnTo>
                  <a:lnTo>
                    <a:pt x="96" y="108"/>
                  </a:lnTo>
                  <a:lnTo>
                    <a:pt x="101" y="96"/>
                  </a:lnTo>
                  <a:lnTo>
                    <a:pt x="107" y="105"/>
                  </a:lnTo>
                  <a:lnTo>
                    <a:pt x="108" y="111"/>
                  </a:lnTo>
                  <a:lnTo>
                    <a:pt x="112" y="126"/>
                  </a:lnTo>
                  <a:lnTo>
                    <a:pt x="113" y="143"/>
                  </a:lnTo>
                  <a:lnTo>
                    <a:pt x="113" y="158"/>
                  </a:lnTo>
                  <a:lnTo>
                    <a:pt x="116" y="176"/>
                  </a:lnTo>
                  <a:lnTo>
                    <a:pt x="120" y="196"/>
                  </a:lnTo>
                  <a:lnTo>
                    <a:pt x="120" y="209"/>
                  </a:lnTo>
                  <a:lnTo>
                    <a:pt x="120" y="218"/>
                  </a:lnTo>
                  <a:lnTo>
                    <a:pt x="120" y="232"/>
                  </a:lnTo>
                  <a:lnTo>
                    <a:pt x="120" y="241"/>
                  </a:lnTo>
                  <a:lnTo>
                    <a:pt x="121" y="249"/>
                  </a:lnTo>
                  <a:lnTo>
                    <a:pt x="121" y="253"/>
                  </a:lnTo>
                  <a:lnTo>
                    <a:pt x="121" y="304"/>
                  </a:lnTo>
                  <a:lnTo>
                    <a:pt x="131" y="387"/>
                  </a:lnTo>
                  <a:lnTo>
                    <a:pt x="135" y="395"/>
                  </a:lnTo>
                  <a:lnTo>
                    <a:pt x="137" y="410"/>
                  </a:lnTo>
                  <a:lnTo>
                    <a:pt x="138" y="417"/>
                  </a:lnTo>
                  <a:lnTo>
                    <a:pt x="143" y="412"/>
                  </a:lnTo>
                  <a:lnTo>
                    <a:pt x="148" y="409"/>
                  </a:lnTo>
                  <a:lnTo>
                    <a:pt x="156" y="403"/>
                  </a:lnTo>
                  <a:lnTo>
                    <a:pt x="163" y="401"/>
                  </a:lnTo>
                  <a:lnTo>
                    <a:pt x="170" y="400"/>
                  </a:lnTo>
                  <a:lnTo>
                    <a:pt x="173" y="401"/>
                  </a:lnTo>
                  <a:lnTo>
                    <a:pt x="177" y="401"/>
                  </a:lnTo>
                  <a:lnTo>
                    <a:pt x="178" y="403"/>
                  </a:lnTo>
                  <a:lnTo>
                    <a:pt x="181" y="404"/>
                  </a:lnTo>
                  <a:lnTo>
                    <a:pt x="183" y="407"/>
                  </a:lnTo>
                  <a:lnTo>
                    <a:pt x="187" y="410"/>
                  </a:lnTo>
                  <a:lnTo>
                    <a:pt x="190" y="417"/>
                  </a:lnTo>
                  <a:lnTo>
                    <a:pt x="196" y="401"/>
                  </a:lnTo>
                  <a:lnTo>
                    <a:pt x="196" y="392"/>
                  </a:lnTo>
                  <a:lnTo>
                    <a:pt x="198" y="370"/>
                  </a:lnTo>
                  <a:lnTo>
                    <a:pt x="202" y="339"/>
                  </a:lnTo>
                  <a:lnTo>
                    <a:pt x="203" y="319"/>
                  </a:lnTo>
                  <a:lnTo>
                    <a:pt x="206" y="288"/>
                  </a:lnTo>
                  <a:lnTo>
                    <a:pt x="206" y="269"/>
                  </a:lnTo>
                  <a:lnTo>
                    <a:pt x="206" y="241"/>
                  </a:lnTo>
                  <a:lnTo>
                    <a:pt x="203" y="217"/>
                  </a:lnTo>
                  <a:lnTo>
                    <a:pt x="202" y="200"/>
                  </a:lnTo>
                  <a:lnTo>
                    <a:pt x="202" y="180"/>
                  </a:lnTo>
                  <a:lnTo>
                    <a:pt x="203" y="143"/>
                  </a:lnTo>
                  <a:lnTo>
                    <a:pt x="202" y="117"/>
                  </a:lnTo>
                  <a:lnTo>
                    <a:pt x="202" y="58"/>
                  </a:lnTo>
                  <a:lnTo>
                    <a:pt x="200" y="31"/>
                  </a:lnTo>
                  <a:lnTo>
                    <a:pt x="198" y="15"/>
                  </a:lnTo>
                  <a:lnTo>
                    <a:pt x="198" y="5"/>
                  </a:lnTo>
                  <a:lnTo>
                    <a:pt x="186" y="7"/>
                  </a:lnTo>
                  <a:lnTo>
                    <a:pt x="163" y="10"/>
                  </a:lnTo>
                  <a:lnTo>
                    <a:pt x="140" y="10"/>
                  </a:lnTo>
                  <a:lnTo>
                    <a:pt x="116" y="11"/>
                  </a:lnTo>
                  <a:lnTo>
                    <a:pt x="98" y="10"/>
                  </a:lnTo>
                  <a:lnTo>
                    <a:pt x="73" y="9"/>
                  </a:lnTo>
                  <a:lnTo>
                    <a:pt x="52" y="7"/>
                  </a:lnTo>
                  <a:lnTo>
                    <a:pt x="36" y="4"/>
                  </a:lnTo>
                  <a:lnTo>
                    <a:pt x="21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14"/>
                  </a:lnTo>
                  <a:lnTo>
                    <a:pt x="2" y="27"/>
                  </a:lnTo>
                  <a:lnTo>
                    <a:pt x="1" y="37"/>
                  </a:lnTo>
                  <a:lnTo>
                    <a:pt x="1" y="54"/>
                  </a:lnTo>
                  <a:lnTo>
                    <a:pt x="0" y="69"/>
                  </a:lnTo>
                  <a:lnTo>
                    <a:pt x="1" y="89"/>
                  </a:lnTo>
                  <a:lnTo>
                    <a:pt x="2" y="106"/>
                  </a:lnTo>
                  <a:lnTo>
                    <a:pt x="6" y="126"/>
                  </a:lnTo>
                  <a:lnTo>
                    <a:pt x="10" y="223"/>
                  </a:lnTo>
                  <a:lnTo>
                    <a:pt x="15" y="249"/>
                  </a:lnTo>
                  <a:lnTo>
                    <a:pt x="8" y="252"/>
                  </a:lnTo>
                  <a:lnTo>
                    <a:pt x="8" y="280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499" name="Freeform 1443">
              <a:extLst>
                <a:ext uri="{FF2B5EF4-FFF2-40B4-BE49-F238E27FC236}">
                  <a16:creationId xmlns:a16="http://schemas.microsoft.com/office/drawing/2014/main" id="{CF1800A4-9994-4B9E-BA55-B34B3E148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8" y="1832"/>
              <a:ext cx="72" cy="145"/>
            </a:xfrm>
            <a:custGeom>
              <a:avLst/>
              <a:gdLst>
                <a:gd name="T0" fmla="*/ 10 w 216"/>
                <a:gd name="T1" fmla="*/ 299 h 435"/>
                <a:gd name="T2" fmla="*/ 22 w 216"/>
                <a:gd name="T3" fmla="*/ 413 h 435"/>
                <a:gd name="T4" fmla="*/ 95 w 216"/>
                <a:gd name="T5" fmla="*/ 435 h 435"/>
                <a:gd name="T6" fmla="*/ 92 w 216"/>
                <a:gd name="T7" fmla="*/ 418 h 435"/>
                <a:gd name="T8" fmla="*/ 91 w 216"/>
                <a:gd name="T9" fmla="*/ 392 h 435"/>
                <a:gd name="T10" fmla="*/ 95 w 216"/>
                <a:gd name="T11" fmla="*/ 345 h 435"/>
                <a:gd name="T12" fmla="*/ 98 w 216"/>
                <a:gd name="T13" fmla="*/ 322 h 435"/>
                <a:gd name="T14" fmla="*/ 101 w 216"/>
                <a:gd name="T15" fmla="*/ 299 h 435"/>
                <a:gd name="T16" fmla="*/ 100 w 216"/>
                <a:gd name="T17" fmla="*/ 283 h 435"/>
                <a:gd name="T18" fmla="*/ 96 w 216"/>
                <a:gd name="T19" fmla="*/ 262 h 435"/>
                <a:gd name="T20" fmla="*/ 91 w 216"/>
                <a:gd name="T21" fmla="*/ 240 h 435"/>
                <a:gd name="T22" fmla="*/ 91 w 216"/>
                <a:gd name="T23" fmla="*/ 160 h 435"/>
                <a:gd name="T24" fmla="*/ 95 w 216"/>
                <a:gd name="T25" fmla="*/ 127 h 435"/>
                <a:gd name="T26" fmla="*/ 101 w 216"/>
                <a:gd name="T27" fmla="*/ 110 h 435"/>
                <a:gd name="T28" fmla="*/ 112 w 216"/>
                <a:gd name="T29" fmla="*/ 106 h 435"/>
                <a:gd name="T30" fmla="*/ 117 w 216"/>
                <a:gd name="T31" fmla="*/ 127 h 435"/>
                <a:gd name="T32" fmla="*/ 118 w 216"/>
                <a:gd name="T33" fmla="*/ 161 h 435"/>
                <a:gd name="T34" fmla="*/ 124 w 216"/>
                <a:gd name="T35" fmla="*/ 200 h 435"/>
                <a:gd name="T36" fmla="*/ 126 w 216"/>
                <a:gd name="T37" fmla="*/ 222 h 435"/>
                <a:gd name="T38" fmla="*/ 126 w 216"/>
                <a:gd name="T39" fmla="*/ 245 h 435"/>
                <a:gd name="T40" fmla="*/ 127 w 216"/>
                <a:gd name="T41" fmla="*/ 260 h 435"/>
                <a:gd name="T42" fmla="*/ 138 w 216"/>
                <a:gd name="T43" fmla="*/ 394 h 435"/>
                <a:gd name="T44" fmla="*/ 143 w 216"/>
                <a:gd name="T45" fmla="*/ 418 h 435"/>
                <a:gd name="T46" fmla="*/ 151 w 216"/>
                <a:gd name="T47" fmla="*/ 420 h 435"/>
                <a:gd name="T48" fmla="*/ 165 w 216"/>
                <a:gd name="T49" fmla="*/ 412 h 435"/>
                <a:gd name="T50" fmla="*/ 178 w 216"/>
                <a:gd name="T51" fmla="*/ 408 h 435"/>
                <a:gd name="T52" fmla="*/ 186 w 216"/>
                <a:gd name="T53" fmla="*/ 409 h 435"/>
                <a:gd name="T54" fmla="*/ 189 w 216"/>
                <a:gd name="T55" fmla="*/ 413 h 435"/>
                <a:gd name="T56" fmla="*/ 196 w 216"/>
                <a:gd name="T57" fmla="*/ 418 h 435"/>
                <a:gd name="T58" fmla="*/ 207 w 216"/>
                <a:gd name="T59" fmla="*/ 409 h 435"/>
                <a:gd name="T60" fmla="*/ 208 w 216"/>
                <a:gd name="T61" fmla="*/ 378 h 435"/>
                <a:gd name="T62" fmla="*/ 213 w 216"/>
                <a:gd name="T63" fmla="*/ 325 h 435"/>
                <a:gd name="T64" fmla="*/ 216 w 216"/>
                <a:gd name="T65" fmla="*/ 274 h 435"/>
                <a:gd name="T66" fmla="*/ 213 w 216"/>
                <a:gd name="T67" fmla="*/ 221 h 435"/>
                <a:gd name="T68" fmla="*/ 212 w 216"/>
                <a:gd name="T69" fmla="*/ 184 h 435"/>
                <a:gd name="T70" fmla="*/ 212 w 216"/>
                <a:gd name="T71" fmla="*/ 119 h 435"/>
                <a:gd name="T72" fmla="*/ 211 w 216"/>
                <a:gd name="T73" fmla="*/ 30 h 435"/>
                <a:gd name="T74" fmla="*/ 208 w 216"/>
                <a:gd name="T75" fmla="*/ 5 h 435"/>
                <a:gd name="T76" fmla="*/ 172 w 216"/>
                <a:gd name="T77" fmla="*/ 9 h 435"/>
                <a:gd name="T78" fmla="*/ 121 w 216"/>
                <a:gd name="T79" fmla="*/ 10 h 435"/>
                <a:gd name="T80" fmla="*/ 77 w 216"/>
                <a:gd name="T81" fmla="*/ 7 h 435"/>
                <a:gd name="T82" fmla="*/ 38 w 216"/>
                <a:gd name="T83" fmla="*/ 4 h 435"/>
                <a:gd name="T84" fmla="*/ 8 w 216"/>
                <a:gd name="T85" fmla="*/ 0 h 435"/>
                <a:gd name="T86" fmla="*/ 5 w 216"/>
                <a:gd name="T87" fmla="*/ 14 h 435"/>
                <a:gd name="T88" fmla="*/ 1 w 216"/>
                <a:gd name="T89" fmla="*/ 39 h 435"/>
                <a:gd name="T90" fmla="*/ 0 w 216"/>
                <a:gd name="T91" fmla="*/ 69 h 435"/>
                <a:gd name="T92" fmla="*/ 2 w 216"/>
                <a:gd name="T93" fmla="*/ 108 h 435"/>
                <a:gd name="T94" fmla="*/ 10 w 216"/>
                <a:gd name="T95" fmla="*/ 227 h 435"/>
                <a:gd name="T96" fmla="*/ 8 w 216"/>
                <a:gd name="T97" fmla="*/ 25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6" h="435">
                  <a:moveTo>
                    <a:pt x="8" y="286"/>
                  </a:moveTo>
                  <a:lnTo>
                    <a:pt x="10" y="299"/>
                  </a:lnTo>
                  <a:lnTo>
                    <a:pt x="21" y="381"/>
                  </a:lnTo>
                  <a:lnTo>
                    <a:pt x="22" y="413"/>
                  </a:lnTo>
                  <a:lnTo>
                    <a:pt x="91" y="435"/>
                  </a:lnTo>
                  <a:lnTo>
                    <a:pt x="95" y="435"/>
                  </a:lnTo>
                  <a:lnTo>
                    <a:pt x="92" y="426"/>
                  </a:lnTo>
                  <a:lnTo>
                    <a:pt x="92" y="418"/>
                  </a:lnTo>
                  <a:lnTo>
                    <a:pt x="92" y="404"/>
                  </a:lnTo>
                  <a:lnTo>
                    <a:pt x="91" y="392"/>
                  </a:lnTo>
                  <a:lnTo>
                    <a:pt x="91" y="361"/>
                  </a:lnTo>
                  <a:lnTo>
                    <a:pt x="95" y="345"/>
                  </a:lnTo>
                  <a:lnTo>
                    <a:pt x="96" y="334"/>
                  </a:lnTo>
                  <a:lnTo>
                    <a:pt x="98" y="322"/>
                  </a:lnTo>
                  <a:lnTo>
                    <a:pt x="98" y="312"/>
                  </a:lnTo>
                  <a:lnTo>
                    <a:pt x="101" y="299"/>
                  </a:lnTo>
                  <a:lnTo>
                    <a:pt x="101" y="287"/>
                  </a:lnTo>
                  <a:lnTo>
                    <a:pt x="100" y="283"/>
                  </a:lnTo>
                  <a:lnTo>
                    <a:pt x="98" y="274"/>
                  </a:lnTo>
                  <a:lnTo>
                    <a:pt x="96" y="262"/>
                  </a:lnTo>
                  <a:lnTo>
                    <a:pt x="92" y="252"/>
                  </a:lnTo>
                  <a:lnTo>
                    <a:pt x="91" y="240"/>
                  </a:lnTo>
                  <a:lnTo>
                    <a:pt x="90" y="230"/>
                  </a:lnTo>
                  <a:lnTo>
                    <a:pt x="91" y="160"/>
                  </a:lnTo>
                  <a:lnTo>
                    <a:pt x="92" y="144"/>
                  </a:lnTo>
                  <a:lnTo>
                    <a:pt x="95" y="127"/>
                  </a:lnTo>
                  <a:lnTo>
                    <a:pt x="98" y="119"/>
                  </a:lnTo>
                  <a:lnTo>
                    <a:pt x="101" y="110"/>
                  </a:lnTo>
                  <a:lnTo>
                    <a:pt x="107" y="97"/>
                  </a:lnTo>
                  <a:lnTo>
                    <a:pt x="112" y="106"/>
                  </a:lnTo>
                  <a:lnTo>
                    <a:pt x="113" y="114"/>
                  </a:lnTo>
                  <a:lnTo>
                    <a:pt x="117" y="127"/>
                  </a:lnTo>
                  <a:lnTo>
                    <a:pt x="118" y="145"/>
                  </a:lnTo>
                  <a:lnTo>
                    <a:pt x="118" y="161"/>
                  </a:lnTo>
                  <a:lnTo>
                    <a:pt x="121" y="179"/>
                  </a:lnTo>
                  <a:lnTo>
                    <a:pt x="124" y="200"/>
                  </a:lnTo>
                  <a:lnTo>
                    <a:pt x="126" y="213"/>
                  </a:lnTo>
                  <a:lnTo>
                    <a:pt x="126" y="222"/>
                  </a:lnTo>
                  <a:lnTo>
                    <a:pt x="126" y="236"/>
                  </a:lnTo>
                  <a:lnTo>
                    <a:pt x="126" y="245"/>
                  </a:lnTo>
                  <a:lnTo>
                    <a:pt x="127" y="254"/>
                  </a:lnTo>
                  <a:lnTo>
                    <a:pt x="127" y="260"/>
                  </a:lnTo>
                  <a:lnTo>
                    <a:pt x="127" y="309"/>
                  </a:lnTo>
                  <a:lnTo>
                    <a:pt x="138" y="394"/>
                  </a:lnTo>
                  <a:lnTo>
                    <a:pt x="142" y="404"/>
                  </a:lnTo>
                  <a:lnTo>
                    <a:pt x="143" y="418"/>
                  </a:lnTo>
                  <a:lnTo>
                    <a:pt x="146" y="426"/>
                  </a:lnTo>
                  <a:lnTo>
                    <a:pt x="151" y="420"/>
                  </a:lnTo>
                  <a:lnTo>
                    <a:pt x="156" y="417"/>
                  </a:lnTo>
                  <a:lnTo>
                    <a:pt x="165" y="412"/>
                  </a:lnTo>
                  <a:lnTo>
                    <a:pt x="172" y="409"/>
                  </a:lnTo>
                  <a:lnTo>
                    <a:pt x="178" y="408"/>
                  </a:lnTo>
                  <a:lnTo>
                    <a:pt x="182" y="409"/>
                  </a:lnTo>
                  <a:lnTo>
                    <a:pt x="186" y="409"/>
                  </a:lnTo>
                  <a:lnTo>
                    <a:pt x="187" y="412"/>
                  </a:lnTo>
                  <a:lnTo>
                    <a:pt x="189" y="413"/>
                  </a:lnTo>
                  <a:lnTo>
                    <a:pt x="193" y="416"/>
                  </a:lnTo>
                  <a:lnTo>
                    <a:pt x="196" y="418"/>
                  </a:lnTo>
                  <a:lnTo>
                    <a:pt x="200" y="426"/>
                  </a:lnTo>
                  <a:lnTo>
                    <a:pt x="207" y="409"/>
                  </a:lnTo>
                  <a:lnTo>
                    <a:pt x="207" y="401"/>
                  </a:lnTo>
                  <a:lnTo>
                    <a:pt x="208" y="378"/>
                  </a:lnTo>
                  <a:lnTo>
                    <a:pt x="212" y="345"/>
                  </a:lnTo>
                  <a:lnTo>
                    <a:pt x="213" y="325"/>
                  </a:lnTo>
                  <a:lnTo>
                    <a:pt x="216" y="295"/>
                  </a:lnTo>
                  <a:lnTo>
                    <a:pt x="216" y="274"/>
                  </a:lnTo>
                  <a:lnTo>
                    <a:pt x="216" y="245"/>
                  </a:lnTo>
                  <a:lnTo>
                    <a:pt x="213" y="221"/>
                  </a:lnTo>
                  <a:lnTo>
                    <a:pt x="212" y="204"/>
                  </a:lnTo>
                  <a:lnTo>
                    <a:pt x="212" y="184"/>
                  </a:lnTo>
                  <a:lnTo>
                    <a:pt x="213" y="145"/>
                  </a:lnTo>
                  <a:lnTo>
                    <a:pt x="212" y="119"/>
                  </a:lnTo>
                  <a:lnTo>
                    <a:pt x="212" y="59"/>
                  </a:lnTo>
                  <a:lnTo>
                    <a:pt x="211" y="30"/>
                  </a:lnTo>
                  <a:lnTo>
                    <a:pt x="208" y="15"/>
                  </a:lnTo>
                  <a:lnTo>
                    <a:pt x="208" y="5"/>
                  </a:lnTo>
                  <a:lnTo>
                    <a:pt x="194" y="6"/>
                  </a:lnTo>
                  <a:lnTo>
                    <a:pt x="172" y="9"/>
                  </a:lnTo>
                  <a:lnTo>
                    <a:pt x="147" y="9"/>
                  </a:lnTo>
                  <a:lnTo>
                    <a:pt x="121" y="10"/>
                  </a:lnTo>
                  <a:lnTo>
                    <a:pt x="103" y="9"/>
                  </a:lnTo>
                  <a:lnTo>
                    <a:pt x="77" y="7"/>
                  </a:lnTo>
                  <a:lnTo>
                    <a:pt x="56" y="6"/>
                  </a:lnTo>
                  <a:lnTo>
                    <a:pt x="38" y="4"/>
                  </a:lnTo>
                  <a:lnTo>
                    <a:pt x="22" y="2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14"/>
                  </a:lnTo>
                  <a:lnTo>
                    <a:pt x="2" y="27"/>
                  </a:lnTo>
                  <a:lnTo>
                    <a:pt x="1" y="39"/>
                  </a:lnTo>
                  <a:lnTo>
                    <a:pt x="1" y="54"/>
                  </a:lnTo>
                  <a:lnTo>
                    <a:pt x="0" y="69"/>
                  </a:lnTo>
                  <a:lnTo>
                    <a:pt x="1" y="89"/>
                  </a:lnTo>
                  <a:lnTo>
                    <a:pt x="2" y="108"/>
                  </a:lnTo>
                  <a:lnTo>
                    <a:pt x="6" y="127"/>
                  </a:lnTo>
                  <a:lnTo>
                    <a:pt x="10" y="227"/>
                  </a:lnTo>
                  <a:lnTo>
                    <a:pt x="15" y="254"/>
                  </a:lnTo>
                  <a:lnTo>
                    <a:pt x="8" y="257"/>
                  </a:lnTo>
                  <a:lnTo>
                    <a:pt x="8" y="286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00" name="Freeform 1444">
              <a:extLst>
                <a:ext uri="{FF2B5EF4-FFF2-40B4-BE49-F238E27FC236}">
                  <a16:creationId xmlns:a16="http://schemas.microsoft.com/office/drawing/2014/main" id="{70BB7C83-8F8A-4833-A4DD-1580152A4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" y="1739"/>
              <a:ext cx="110" cy="94"/>
            </a:xfrm>
            <a:custGeom>
              <a:avLst/>
              <a:gdLst>
                <a:gd name="T0" fmla="*/ 283 w 328"/>
                <a:gd name="T1" fmla="*/ 21 h 281"/>
                <a:gd name="T2" fmla="*/ 299 w 328"/>
                <a:gd name="T3" fmla="*/ 26 h 281"/>
                <a:gd name="T4" fmla="*/ 310 w 328"/>
                <a:gd name="T5" fmla="*/ 34 h 281"/>
                <a:gd name="T6" fmla="*/ 321 w 328"/>
                <a:gd name="T7" fmla="*/ 46 h 281"/>
                <a:gd name="T8" fmla="*/ 328 w 328"/>
                <a:gd name="T9" fmla="*/ 58 h 281"/>
                <a:gd name="T10" fmla="*/ 328 w 328"/>
                <a:gd name="T11" fmla="*/ 68 h 281"/>
                <a:gd name="T12" fmla="*/ 325 w 328"/>
                <a:gd name="T13" fmla="*/ 72 h 281"/>
                <a:gd name="T14" fmla="*/ 321 w 328"/>
                <a:gd name="T15" fmla="*/ 82 h 281"/>
                <a:gd name="T16" fmla="*/ 318 w 328"/>
                <a:gd name="T17" fmla="*/ 98 h 281"/>
                <a:gd name="T18" fmla="*/ 315 w 328"/>
                <a:gd name="T19" fmla="*/ 130 h 281"/>
                <a:gd name="T20" fmla="*/ 318 w 328"/>
                <a:gd name="T21" fmla="*/ 158 h 281"/>
                <a:gd name="T22" fmla="*/ 325 w 328"/>
                <a:gd name="T23" fmla="*/ 176 h 281"/>
                <a:gd name="T24" fmla="*/ 310 w 328"/>
                <a:gd name="T25" fmla="*/ 163 h 281"/>
                <a:gd name="T26" fmla="*/ 291 w 328"/>
                <a:gd name="T27" fmla="*/ 133 h 281"/>
                <a:gd name="T28" fmla="*/ 288 w 328"/>
                <a:gd name="T29" fmla="*/ 121 h 281"/>
                <a:gd name="T30" fmla="*/ 288 w 328"/>
                <a:gd name="T31" fmla="*/ 113 h 281"/>
                <a:gd name="T32" fmla="*/ 284 w 328"/>
                <a:gd name="T33" fmla="*/ 137 h 281"/>
                <a:gd name="T34" fmla="*/ 272 w 328"/>
                <a:gd name="T35" fmla="*/ 158 h 281"/>
                <a:gd name="T36" fmla="*/ 272 w 328"/>
                <a:gd name="T37" fmla="*/ 172 h 281"/>
                <a:gd name="T38" fmla="*/ 272 w 328"/>
                <a:gd name="T39" fmla="*/ 199 h 281"/>
                <a:gd name="T40" fmla="*/ 269 w 328"/>
                <a:gd name="T41" fmla="*/ 219 h 281"/>
                <a:gd name="T42" fmla="*/ 269 w 328"/>
                <a:gd name="T43" fmla="*/ 240 h 281"/>
                <a:gd name="T44" fmla="*/ 275 w 328"/>
                <a:gd name="T45" fmla="*/ 275 h 281"/>
                <a:gd name="T46" fmla="*/ 240 w 328"/>
                <a:gd name="T47" fmla="*/ 280 h 281"/>
                <a:gd name="T48" fmla="*/ 192 w 328"/>
                <a:gd name="T49" fmla="*/ 281 h 281"/>
                <a:gd name="T50" fmla="*/ 149 w 328"/>
                <a:gd name="T51" fmla="*/ 279 h 281"/>
                <a:gd name="T52" fmla="*/ 108 w 328"/>
                <a:gd name="T53" fmla="*/ 273 h 281"/>
                <a:gd name="T54" fmla="*/ 81 w 328"/>
                <a:gd name="T55" fmla="*/ 270 h 281"/>
                <a:gd name="T56" fmla="*/ 81 w 328"/>
                <a:gd name="T57" fmla="*/ 249 h 281"/>
                <a:gd name="T58" fmla="*/ 86 w 328"/>
                <a:gd name="T59" fmla="*/ 228 h 281"/>
                <a:gd name="T60" fmla="*/ 86 w 328"/>
                <a:gd name="T61" fmla="*/ 211 h 281"/>
                <a:gd name="T62" fmla="*/ 84 w 328"/>
                <a:gd name="T63" fmla="*/ 199 h 281"/>
                <a:gd name="T64" fmla="*/ 84 w 328"/>
                <a:gd name="T65" fmla="*/ 185 h 281"/>
                <a:gd name="T66" fmla="*/ 86 w 328"/>
                <a:gd name="T67" fmla="*/ 165 h 281"/>
                <a:gd name="T68" fmla="*/ 88 w 328"/>
                <a:gd name="T69" fmla="*/ 154 h 281"/>
                <a:gd name="T70" fmla="*/ 43 w 328"/>
                <a:gd name="T71" fmla="*/ 186 h 281"/>
                <a:gd name="T72" fmla="*/ 42 w 328"/>
                <a:gd name="T73" fmla="*/ 184 h 281"/>
                <a:gd name="T74" fmla="*/ 38 w 328"/>
                <a:gd name="T75" fmla="*/ 172 h 281"/>
                <a:gd name="T76" fmla="*/ 37 w 328"/>
                <a:gd name="T77" fmla="*/ 150 h 281"/>
                <a:gd name="T78" fmla="*/ 33 w 328"/>
                <a:gd name="T79" fmla="*/ 142 h 281"/>
                <a:gd name="T80" fmla="*/ 30 w 328"/>
                <a:gd name="T81" fmla="*/ 132 h 281"/>
                <a:gd name="T82" fmla="*/ 21 w 328"/>
                <a:gd name="T83" fmla="*/ 126 h 281"/>
                <a:gd name="T84" fmla="*/ 12 w 328"/>
                <a:gd name="T85" fmla="*/ 120 h 281"/>
                <a:gd name="T86" fmla="*/ 0 w 328"/>
                <a:gd name="T87" fmla="*/ 117 h 281"/>
                <a:gd name="T88" fmla="*/ 21 w 328"/>
                <a:gd name="T89" fmla="*/ 78 h 281"/>
                <a:gd name="T90" fmla="*/ 35 w 328"/>
                <a:gd name="T91" fmla="*/ 52 h 281"/>
                <a:gd name="T92" fmla="*/ 46 w 328"/>
                <a:gd name="T93" fmla="*/ 41 h 281"/>
                <a:gd name="T94" fmla="*/ 71 w 328"/>
                <a:gd name="T95" fmla="*/ 25 h 281"/>
                <a:gd name="T96" fmla="*/ 132 w 328"/>
                <a:gd name="T97" fmla="*/ 4 h 281"/>
                <a:gd name="T98" fmla="*/ 137 w 328"/>
                <a:gd name="T99" fmla="*/ 24 h 281"/>
                <a:gd name="T100" fmla="*/ 147 w 328"/>
                <a:gd name="T101" fmla="*/ 38 h 281"/>
                <a:gd name="T102" fmla="*/ 163 w 328"/>
                <a:gd name="T103" fmla="*/ 58 h 281"/>
                <a:gd name="T104" fmla="*/ 184 w 328"/>
                <a:gd name="T105" fmla="*/ 73 h 281"/>
                <a:gd name="T106" fmla="*/ 200 w 328"/>
                <a:gd name="T107" fmla="*/ 61 h 281"/>
                <a:gd name="T108" fmla="*/ 210 w 328"/>
                <a:gd name="T109" fmla="*/ 50 h 281"/>
                <a:gd name="T110" fmla="*/ 227 w 328"/>
                <a:gd name="T111" fmla="*/ 24 h 281"/>
                <a:gd name="T112" fmla="*/ 219 w 328"/>
                <a:gd name="T113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8" h="281">
                  <a:moveTo>
                    <a:pt x="219" y="0"/>
                  </a:moveTo>
                  <a:lnTo>
                    <a:pt x="283" y="21"/>
                  </a:lnTo>
                  <a:lnTo>
                    <a:pt x="295" y="24"/>
                  </a:lnTo>
                  <a:lnTo>
                    <a:pt x="299" y="26"/>
                  </a:lnTo>
                  <a:lnTo>
                    <a:pt x="308" y="33"/>
                  </a:lnTo>
                  <a:lnTo>
                    <a:pt x="310" y="34"/>
                  </a:lnTo>
                  <a:lnTo>
                    <a:pt x="318" y="39"/>
                  </a:lnTo>
                  <a:lnTo>
                    <a:pt x="321" y="46"/>
                  </a:lnTo>
                  <a:lnTo>
                    <a:pt x="325" y="50"/>
                  </a:lnTo>
                  <a:lnTo>
                    <a:pt x="328" y="58"/>
                  </a:lnTo>
                  <a:lnTo>
                    <a:pt x="328" y="67"/>
                  </a:lnTo>
                  <a:lnTo>
                    <a:pt x="328" y="68"/>
                  </a:lnTo>
                  <a:lnTo>
                    <a:pt x="326" y="71"/>
                  </a:lnTo>
                  <a:lnTo>
                    <a:pt x="325" y="72"/>
                  </a:lnTo>
                  <a:lnTo>
                    <a:pt x="323" y="76"/>
                  </a:lnTo>
                  <a:lnTo>
                    <a:pt x="321" y="82"/>
                  </a:lnTo>
                  <a:lnTo>
                    <a:pt x="319" y="90"/>
                  </a:lnTo>
                  <a:lnTo>
                    <a:pt x="318" y="98"/>
                  </a:lnTo>
                  <a:lnTo>
                    <a:pt x="315" y="119"/>
                  </a:lnTo>
                  <a:lnTo>
                    <a:pt x="315" y="130"/>
                  </a:lnTo>
                  <a:lnTo>
                    <a:pt x="315" y="149"/>
                  </a:lnTo>
                  <a:lnTo>
                    <a:pt x="318" y="158"/>
                  </a:lnTo>
                  <a:lnTo>
                    <a:pt x="321" y="165"/>
                  </a:lnTo>
                  <a:lnTo>
                    <a:pt x="325" y="176"/>
                  </a:lnTo>
                  <a:lnTo>
                    <a:pt x="325" y="177"/>
                  </a:lnTo>
                  <a:lnTo>
                    <a:pt x="310" y="163"/>
                  </a:lnTo>
                  <a:lnTo>
                    <a:pt x="299" y="149"/>
                  </a:lnTo>
                  <a:lnTo>
                    <a:pt x="291" y="133"/>
                  </a:lnTo>
                  <a:lnTo>
                    <a:pt x="288" y="128"/>
                  </a:lnTo>
                  <a:lnTo>
                    <a:pt x="288" y="121"/>
                  </a:lnTo>
                  <a:lnTo>
                    <a:pt x="288" y="119"/>
                  </a:lnTo>
                  <a:lnTo>
                    <a:pt x="288" y="113"/>
                  </a:lnTo>
                  <a:lnTo>
                    <a:pt x="288" y="128"/>
                  </a:lnTo>
                  <a:lnTo>
                    <a:pt x="284" y="137"/>
                  </a:lnTo>
                  <a:lnTo>
                    <a:pt x="279" y="149"/>
                  </a:lnTo>
                  <a:lnTo>
                    <a:pt x="272" y="158"/>
                  </a:lnTo>
                  <a:lnTo>
                    <a:pt x="272" y="162"/>
                  </a:lnTo>
                  <a:lnTo>
                    <a:pt x="272" y="172"/>
                  </a:lnTo>
                  <a:lnTo>
                    <a:pt x="274" y="188"/>
                  </a:lnTo>
                  <a:lnTo>
                    <a:pt x="272" y="199"/>
                  </a:lnTo>
                  <a:lnTo>
                    <a:pt x="272" y="210"/>
                  </a:lnTo>
                  <a:lnTo>
                    <a:pt x="269" y="219"/>
                  </a:lnTo>
                  <a:lnTo>
                    <a:pt x="269" y="227"/>
                  </a:lnTo>
                  <a:lnTo>
                    <a:pt x="269" y="240"/>
                  </a:lnTo>
                  <a:lnTo>
                    <a:pt x="272" y="251"/>
                  </a:lnTo>
                  <a:lnTo>
                    <a:pt x="275" y="275"/>
                  </a:lnTo>
                  <a:lnTo>
                    <a:pt x="261" y="277"/>
                  </a:lnTo>
                  <a:lnTo>
                    <a:pt x="240" y="280"/>
                  </a:lnTo>
                  <a:lnTo>
                    <a:pt x="215" y="280"/>
                  </a:lnTo>
                  <a:lnTo>
                    <a:pt x="192" y="281"/>
                  </a:lnTo>
                  <a:lnTo>
                    <a:pt x="174" y="280"/>
                  </a:lnTo>
                  <a:lnTo>
                    <a:pt x="149" y="279"/>
                  </a:lnTo>
                  <a:lnTo>
                    <a:pt x="127" y="277"/>
                  </a:lnTo>
                  <a:lnTo>
                    <a:pt x="108" y="273"/>
                  </a:lnTo>
                  <a:lnTo>
                    <a:pt x="97" y="272"/>
                  </a:lnTo>
                  <a:lnTo>
                    <a:pt x="81" y="270"/>
                  </a:lnTo>
                  <a:lnTo>
                    <a:pt x="81" y="258"/>
                  </a:lnTo>
                  <a:lnTo>
                    <a:pt x="81" y="249"/>
                  </a:lnTo>
                  <a:lnTo>
                    <a:pt x="84" y="237"/>
                  </a:lnTo>
                  <a:lnTo>
                    <a:pt x="86" y="228"/>
                  </a:lnTo>
                  <a:lnTo>
                    <a:pt x="88" y="219"/>
                  </a:lnTo>
                  <a:lnTo>
                    <a:pt x="86" y="211"/>
                  </a:lnTo>
                  <a:lnTo>
                    <a:pt x="86" y="207"/>
                  </a:lnTo>
                  <a:lnTo>
                    <a:pt x="84" y="199"/>
                  </a:lnTo>
                  <a:lnTo>
                    <a:pt x="84" y="193"/>
                  </a:lnTo>
                  <a:lnTo>
                    <a:pt x="84" y="185"/>
                  </a:lnTo>
                  <a:lnTo>
                    <a:pt x="86" y="175"/>
                  </a:lnTo>
                  <a:lnTo>
                    <a:pt x="86" y="165"/>
                  </a:lnTo>
                  <a:lnTo>
                    <a:pt x="88" y="158"/>
                  </a:lnTo>
                  <a:lnTo>
                    <a:pt x="88" y="154"/>
                  </a:lnTo>
                  <a:lnTo>
                    <a:pt x="86" y="125"/>
                  </a:lnTo>
                  <a:lnTo>
                    <a:pt x="43" y="186"/>
                  </a:lnTo>
                  <a:lnTo>
                    <a:pt x="42" y="186"/>
                  </a:lnTo>
                  <a:lnTo>
                    <a:pt x="42" y="184"/>
                  </a:lnTo>
                  <a:lnTo>
                    <a:pt x="41" y="176"/>
                  </a:lnTo>
                  <a:lnTo>
                    <a:pt x="38" y="172"/>
                  </a:lnTo>
                  <a:lnTo>
                    <a:pt x="37" y="162"/>
                  </a:lnTo>
                  <a:lnTo>
                    <a:pt x="37" y="150"/>
                  </a:lnTo>
                  <a:lnTo>
                    <a:pt x="35" y="146"/>
                  </a:lnTo>
                  <a:lnTo>
                    <a:pt x="33" y="142"/>
                  </a:lnTo>
                  <a:lnTo>
                    <a:pt x="33" y="137"/>
                  </a:lnTo>
                  <a:lnTo>
                    <a:pt x="30" y="132"/>
                  </a:lnTo>
                  <a:lnTo>
                    <a:pt x="26" y="128"/>
                  </a:lnTo>
                  <a:lnTo>
                    <a:pt x="21" y="126"/>
                  </a:lnTo>
                  <a:lnTo>
                    <a:pt x="16" y="123"/>
                  </a:lnTo>
                  <a:lnTo>
                    <a:pt x="12" y="120"/>
                  </a:lnTo>
                  <a:lnTo>
                    <a:pt x="7" y="119"/>
                  </a:lnTo>
                  <a:lnTo>
                    <a:pt x="0" y="117"/>
                  </a:lnTo>
                  <a:lnTo>
                    <a:pt x="12" y="95"/>
                  </a:lnTo>
                  <a:lnTo>
                    <a:pt x="21" y="78"/>
                  </a:lnTo>
                  <a:lnTo>
                    <a:pt x="28" y="68"/>
                  </a:lnTo>
                  <a:lnTo>
                    <a:pt x="35" y="52"/>
                  </a:lnTo>
                  <a:lnTo>
                    <a:pt x="41" y="46"/>
                  </a:lnTo>
                  <a:lnTo>
                    <a:pt x="46" y="41"/>
                  </a:lnTo>
                  <a:lnTo>
                    <a:pt x="56" y="33"/>
                  </a:lnTo>
                  <a:lnTo>
                    <a:pt x="71" y="25"/>
                  </a:lnTo>
                  <a:lnTo>
                    <a:pt x="88" y="20"/>
                  </a:lnTo>
                  <a:lnTo>
                    <a:pt x="132" y="4"/>
                  </a:lnTo>
                  <a:lnTo>
                    <a:pt x="140" y="0"/>
                  </a:lnTo>
                  <a:lnTo>
                    <a:pt x="137" y="24"/>
                  </a:lnTo>
                  <a:lnTo>
                    <a:pt x="142" y="32"/>
                  </a:lnTo>
                  <a:lnTo>
                    <a:pt x="147" y="38"/>
                  </a:lnTo>
                  <a:lnTo>
                    <a:pt x="158" y="50"/>
                  </a:lnTo>
                  <a:lnTo>
                    <a:pt x="163" y="58"/>
                  </a:lnTo>
                  <a:lnTo>
                    <a:pt x="168" y="61"/>
                  </a:lnTo>
                  <a:lnTo>
                    <a:pt x="184" y="73"/>
                  </a:lnTo>
                  <a:lnTo>
                    <a:pt x="193" y="68"/>
                  </a:lnTo>
                  <a:lnTo>
                    <a:pt x="200" y="61"/>
                  </a:lnTo>
                  <a:lnTo>
                    <a:pt x="207" y="55"/>
                  </a:lnTo>
                  <a:lnTo>
                    <a:pt x="210" y="50"/>
                  </a:lnTo>
                  <a:lnTo>
                    <a:pt x="219" y="34"/>
                  </a:lnTo>
                  <a:lnTo>
                    <a:pt x="227" y="24"/>
                  </a:lnTo>
                  <a:lnTo>
                    <a:pt x="228" y="13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01" name="Freeform 1445">
              <a:extLst>
                <a:ext uri="{FF2B5EF4-FFF2-40B4-BE49-F238E27FC236}">
                  <a16:creationId xmlns:a16="http://schemas.microsoft.com/office/drawing/2014/main" id="{E8A953DE-C4C4-4EE4-A9DA-2FCE6EDEC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" y="1739"/>
              <a:ext cx="112" cy="96"/>
            </a:xfrm>
            <a:custGeom>
              <a:avLst/>
              <a:gdLst>
                <a:gd name="T0" fmla="*/ 289 w 337"/>
                <a:gd name="T1" fmla="*/ 21 h 289"/>
                <a:gd name="T2" fmla="*/ 307 w 337"/>
                <a:gd name="T3" fmla="*/ 28 h 289"/>
                <a:gd name="T4" fmla="*/ 319 w 337"/>
                <a:gd name="T5" fmla="*/ 35 h 289"/>
                <a:gd name="T6" fmla="*/ 329 w 337"/>
                <a:gd name="T7" fmla="*/ 47 h 289"/>
                <a:gd name="T8" fmla="*/ 337 w 337"/>
                <a:gd name="T9" fmla="*/ 59 h 289"/>
                <a:gd name="T10" fmla="*/ 337 w 337"/>
                <a:gd name="T11" fmla="*/ 69 h 289"/>
                <a:gd name="T12" fmla="*/ 333 w 337"/>
                <a:gd name="T13" fmla="*/ 74 h 289"/>
                <a:gd name="T14" fmla="*/ 329 w 337"/>
                <a:gd name="T15" fmla="*/ 85 h 289"/>
                <a:gd name="T16" fmla="*/ 326 w 337"/>
                <a:gd name="T17" fmla="*/ 100 h 289"/>
                <a:gd name="T18" fmla="*/ 324 w 337"/>
                <a:gd name="T19" fmla="*/ 134 h 289"/>
                <a:gd name="T20" fmla="*/ 326 w 337"/>
                <a:gd name="T21" fmla="*/ 162 h 289"/>
                <a:gd name="T22" fmla="*/ 333 w 337"/>
                <a:gd name="T23" fmla="*/ 181 h 289"/>
                <a:gd name="T24" fmla="*/ 319 w 337"/>
                <a:gd name="T25" fmla="*/ 167 h 289"/>
                <a:gd name="T26" fmla="*/ 298 w 337"/>
                <a:gd name="T27" fmla="*/ 137 h 289"/>
                <a:gd name="T28" fmla="*/ 294 w 337"/>
                <a:gd name="T29" fmla="*/ 125 h 289"/>
                <a:gd name="T30" fmla="*/ 294 w 337"/>
                <a:gd name="T31" fmla="*/ 116 h 289"/>
                <a:gd name="T32" fmla="*/ 290 w 337"/>
                <a:gd name="T33" fmla="*/ 141 h 289"/>
                <a:gd name="T34" fmla="*/ 279 w 337"/>
                <a:gd name="T35" fmla="*/ 162 h 289"/>
                <a:gd name="T36" fmla="*/ 279 w 337"/>
                <a:gd name="T37" fmla="*/ 177 h 289"/>
                <a:gd name="T38" fmla="*/ 279 w 337"/>
                <a:gd name="T39" fmla="*/ 205 h 289"/>
                <a:gd name="T40" fmla="*/ 275 w 337"/>
                <a:gd name="T41" fmla="*/ 225 h 289"/>
                <a:gd name="T42" fmla="*/ 275 w 337"/>
                <a:gd name="T43" fmla="*/ 246 h 289"/>
                <a:gd name="T44" fmla="*/ 283 w 337"/>
                <a:gd name="T45" fmla="*/ 284 h 289"/>
                <a:gd name="T46" fmla="*/ 247 w 337"/>
                <a:gd name="T47" fmla="*/ 288 h 289"/>
                <a:gd name="T48" fmla="*/ 197 w 337"/>
                <a:gd name="T49" fmla="*/ 289 h 289"/>
                <a:gd name="T50" fmla="*/ 152 w 337"/>
                <a:gd name="T51" fmla="*/ 286 h 289"/>
                <a:gd name="T52" fmla="*/ 112 w 337"/>
                <a:gd name="T53" fmla="*/ 281 h 289"/>
                <a:gd name="T54" fmla="*/ 82 w 337"/>
                <a:gd name="T55" fmla="*/ 277 h 289"/>
                <a:gd name="T56" fmla="*/ 82 w 337"/>
                <a:gd name="T57" fmla="*/ 255 h 289"/>
                <a:gd name="T58" fmla="*/ 87 w 337"/>
                <a:gd name="T59" fmla="*/ 236 h 289"/>
                <a:gd name="T60" fmla="*/ 87 w 337"/>
                <a:gd name="T61" fmla="*/ 216 h 289"/>
                <a:gd name="T62" fmla="*/ 86 w 337"/>
                <a:gd name="T63" fmla="*/ 205 h 289"/>
                <a:gd name="T64" fmla="*/ 86 w 337"/>
                <a:gd name="T65" fmla="*/ 190 h 289"/>
                <a:gd name="T66" fmla="*/ 87 w 337"/>
                <a:gd name="T67" fmla="*/ 171 h 289"/>
                <a:gd name="T68" fmla="*/ 89 w 337"/>
                <a:gd name="T69" fmla="*/ 158 h 289"/>
                <a:gd name="T70" fmla="*/ 46 w 337"/>
                <a:gd name="T71" fmla="*/ 192 h 289"/>
                <a:gd name="T72" fmla="*/ 43 w 337"/>
                <a:gd name="T73" fmla="*/ 189 h 289"/>
                <a:gd name="T74" fmla="*/ 40 w 337"/>
                <a:gd name="T75" fmla="*/ 177 h 289"/>
                <a:gd name="T76" fmla="*/ 38 w 337"/>
                <a:gd name="T77" fmla="*/ 154 h 289"/>
                <a:gd name="T78" fmla="*/ 34 w 337"/>
                <a:gd name="T79" fmla="*/ 146 h 289"/>
                <a:gd name="T80" fmla="*/ 29 w 337"/>
                <a:gd name="T81" fmla="*/ 136 h 289"/>
                <a:gd name="T82" fmla="*/ 21 w 337"/>
                <a:gd name="T83" fmla="*/ 130 h 289"/>
                <a:gd name="T84" fmla="*/ 12 w 337"/>
                <a:gd name="T85" fmla="*/ 124 h 289"/>
                <a:gd name="T86" fmla="*/ 0 w 337"/>
                <a:gd name="T87" fmla="*/ 121 h 289"/>
                <a:gd name="T88" fmla="*/ 21 w 337"/>
                <a:gd name="T89" fmla="*/ 81 h 289"/>
                <a:gd name="T90" fmla="*/ 36 w 337"/>
                <a:gd name="T91" fmla="*/ 54 h 289"/>
                <a:gd name="T92" fmla="*/ 47 w 337"/>
                <a:gd name="T93" fmla="*/ 43 h 289"/>
                <a:gd name="T94" fmla="*/ 72 w 337"/>
                <a:gd name="T95" fmla="*/ 26 h 289"/>
                <a:gd name="T96" fmla="*/ 134 w 337"/>
                <a:gd name="T97" fmla="*/ 4 h 289"/>
                <a:gd name="T98" fmla="*/ 139 w 337"/>
                <a:gd name="T99" fmla="*/ 25 h 289"/>
                <a:gd name="T100" fmla="*/ 151 w 337"/>
                <a:gd name="T101" fmla="*/ 39 h 289"/>
                <a:gd name="T102" fmla="*/ 167 w 337"/>
                <a:gd name="T103" fmla="*/ 59 h 289"/>
                <a:gd name="T104" fmla="*/ 189 w 337"/>
                <a:gd name="T105" fmla="*/ 76 h 289"/>
                <a:gd name="T106" fmla="*/ 204 w 337"/>
                <a:gd name="T107" fmla="*/ 63 h 289"/>
                <a:gd name="T108" fmla="*/ 215 w 337"/>
                <a:gd name="T109" fmla="*/ 51 h 289"/>
                <a:gd name="T110" fmla="*/ 232 w 337"/>
                <a:gd name="T111" fmla="*/ 24 h 289"/>
                <a:gd name="T112" fmla="*/ 224 w 337"/>
                <a:gd name="T113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7" h="289">
                  <a:moveTo>
                    <a:pt x="224" y="0"/>
                  </a:moveTo>
                  <a:lnTo>
                    <a:pt x="289" y="21"/>
                  </a:lnTo>
                  <a:lnTo>
                    <a:pt x="302" y="25"/>
                  </a:lnTo>
                  <a:lnTo>
                    <a:pt x="307" y="28"/>
                  </a:lnTo>
                  <a:lnTo>
                    <a:pt x="315" y="34"/>
                  </a:lnTo>
                  <a:lnTo>
                    <a:pt x="319" y="35"/>
                  </a:lnTo>
                  <a:lnTo>
                    <a:pt x="326" y="41"/>
                  </a:lnTo>
                  <a:lnTo>
                    <a:pt x="329" y="47"/>
                  </a:lnTo>
                  <a:lnTo>
                    <a:pt x="333" y="51"/>
                  </a:lnTo>
                  <a:lnTo>
                    <a:pt x="337" y="59"/>
                  </a:lnTo>
                  <a:lnTo>
                    <a:pt x="337" y="68"/>
                  </a:lnTo>
                  <a:lnTo>
                    <a:pt x="337" y="69"/>
                  </a:lnTo>
                  <a:lnTo>
                    <a:pt x="335" y="72"/>
                  </a:lnTo>
                  <a:lnTo>
                    <a:pt x="333" y="74"/>
                  </a:lnTo>
                  <a:lnTo>
                    <a:pt x="331" y="80"/>
                  </a:lnTo>
                  <a:lnTo>
                    <a:pt x="329" y="85"/>
                  </a:lnTo>
                  <a:lnTo>
                    <a:pt x="328" y="93"/>
                  </a:lnTo>
                  <a:lnTo>
                    <a:pt x="326" y="100"/>
                  </a:lnTo>
                  <a:lnTo>
                    <a:pt x="324" y="123"/>
                  </a:lnTo>
                  <a:lnTo>
                    <a:pt x="324" y="134"/>
                  </a:lnTo>
                  <a:lnTo>
                    <a:pt x="324" y="152"/>
                  </a:lnTo>
                  <a:lnTo>
                    <a:pt x="326" y="162"/>
                  </a:lnTo>
                  <a:lnTo>
                    <a:pt x="329" y="171"/>
                  </a:lnTo>
                  <a:lnTo>
                    <a:pt x="333" y="181"/>
                  </a:lnTo>
                  <a:lnTo>
                    <a:pt x="333" y="182"/>
                  </a:lnTo>
                  <a:lnTo>
                    <a:pt x="319" y="167"/>
                  </a:lnTo>
                  <a:lnTo>
                    <a:pt x="307" y="152"/>
                  </a:lnTo>
                  <a:lnTo>
                    <a:pt x="298" y="137"/>
                  </a:lnTo>
                  <a:lnTo>
                    <a:pt x="294" y="132"/>
                  </a:lnTo>
                  <a:lnTo>
                    <a:pt x="294" y="125"/>
                  </a:lnTo>
                  <a:lnTo>
                    <a:pt x="294" y="123"/>
                  </a:lnTo>
                  <a:lnTo>
                    <a:pt x="294" y="116"/>
                  </a:lnTo>
                  <a:lnTo>
                    <a:pt x="294" y="132"/>
                  </a:lnTo>
                  <a:lnTo>
                    <a:pt x="290" y="141"/>
                  </a:lnTo>
                  <a:lnTo>
                    <a:pt x="285" y="152"/>
                  </a:lnTo>
                  <a:lnTo>
                    <a:pt x="279" y="162"/>
                  </a:lnTo>
                  <a:lnTo>
                    <a:pt x="279" y="165"/>
                  </a:lnTo>
                  <a:lnTo>
                    <a:pt x="279" y="177"/>
                  </a:lnTo>
                  <a:lnTo>
                    <a:pt x="280" y="193"/>
                  </a:lnTo>
                  <a:lnTo>
                    <a:pt x="279" y="205"/>
                  </a:lnTo>
                  <a:lnTo>
                    <a:pt x="279" y="215"/>
                  </a:lnTo>
                  <a:lnTo>
                    <a:pt x="275" y="225"/>
                  </a:lnTo>
                  <a:lnTo>
                    <a:pt x="275" y="233"/>
                  </a:lnTo>
                  <a:lnTo>
                    <a:pt x="275" y="246"/>
                  </a:lnTo>
                  <a:lnTo>
                    <a:pt x="279" y="258"/>
                  </a:lnTo>
                  <a:lnTo>
                    <a:pt x="283" y="284"/>
                  </a:lnTo>
                  <a:lnTo>
                    <a:pt x="268" y="285"/>
                  </a:lnTo>
                  <a:lnTo>
                    <a:pt x="247" y="288"/>
                  </a:lnTo>
                  <a:lnTo>
                    <a:pt x="220" y="288"/>
                  </a:lnTo>
                  <a:lnTo>
                    <a:pt x="197" y="289"/>
                  </a:lnTo>
                  <a:lnTo>
                    <a:pt x="178" y="288"/>
                  </a:lnTo>
                  <a:lnTo>
                    <a:pt x="152" y="286"/>
                  </a:lnTo>
                  <a:lnTo>
                    <a:pt x="129" y="285"/>
                  </a:lnTo>
                  <a:lnTo>
                    <a:pt x="112" y="281"/>
                  </a:lnTo>
                  <a:lnTo>
                    <a:pt x="98" y="280"/>
                  </a:lnTo>
                  <a:lnTo>
                    <a:pt x="82" y="277"/>
                  </a:lnTo>
                  <a:lnTo>
                    <a:pt x="82" y="266"/>
                  </a:lnTo>
                  <a:lnTo>
                    <a:pt x="82" y="255"/>
                  </a:lnTo>
                  <a:lnTo>
                    <a:pt x="86" y="244"/>
                  </a:lnTo>
                  <a:lnTo>
                    <a:pt x="87" y="236"/>
                  </a:lnTo>
                  <a:lnTo>
                    <a:pt x="89" y="225"/>
                  </a:lnTo>
                  <a:lnTo>
                    <a:pt x="87" y="216"/>
                  </a:lnTo>
                  <a:lnTo>
                    <a:pt x="87" y="212"/>
                  </a:lnTo>
                  <a:lnTo>
                    <a:pt x="86" y="205"/>
                  </a:lnTo>
                  <a:lnTo>
                    <a:pt x="86" y="198"/>
                  </a:lnTo>
                  <a:lnTo>
                    <a:pt x="86" y="190"/>
                  </a:lnTo>
                  <a:lnTo>
                    <a:pt x="87" y="180"/>
                  </a:lnTo>
                  <a:lnTo>
                    <a:pt x="87" y="171"/>
                  </a:lnTo>
                  <a:lnTo>
                    <a:pt x="89" y="162"/>
                  </a:lnTo>
                  <a:lnTo>
                    <a:pt x="89" y="158"/>
                  </a:lnTo>
                  <a:lnTo>
                    <a:pt x="87" y="129"/>
                  </a:lnTo>
                  <a:lnTo>
                    <a:pt x="46" y="192"/>
                  </a:lnTo>
                  <a:lnTo>
                    <a:pt x="43" y="192"/>
                  </a:lnTo>
                  <a:lnTo>
                    <a:pt x="43" y="189"/>
                  </a:lnTo>
                  <a:lnTo>
                    <a:pt x="42" y="181"/>
                  </a:lnTo>
                  <a:lnTo>
                    <a:pt x="40" y="177"/>
                  </a:lnTo>
                  <a:lnTo>
                    <a:pt x="38" y="165"/>
                  </a:lnTo>
                  <a:lnTo>
                    <a:pt x="38" y="154"/>
                  </a:lnTo>
                  <a:lnTo>
                    <a:pt x="36" y="150"/>
                  </a:lnTo>
                  <a:lnTo>
                    <a:pt x="34" y="146"/>
                  </a:lnTo>
                  <a:lnTo>
                    <a:pt x="33" y="141"/>
                  </a:lnTo>
                  <a:lnTo>
                    <a:pt x="29" y="136"/>
                  </a:lnTo>
                  <a:lnTo>
                    <a:pt x="26" y="132"/>
                  </a:lnTo>
                  <a:lnTo>
                    <a:pt x="21" y="130"/>
                  </a:lnTo>
                  <a:lnTo>
                    <a:pt x="16" y="128"/>
                  </a:lnTo>
                  <a:lnTo>
                    <a:pt x="12" y="124"/>
                  </a:lnTo>
                  <a:lnTo>
                    <a:pt x="7" y="123"/>
                  </a:lnTo>
                  <a:lnTo>
                    <a:pt x="0" y="121"/>
                  </a:lnTo>
                  <a:lnTo>
                    <a:pt x="12" y="98"/>
                  </a:lnTo>
                  <a:lnTo>
                    <a:pt x="21" y="81"/>
                  </a:lnTo>
                  <a:lnTo>
                    <a:pt x="27" y="69"/>
                  </a:lnTo>
                  <a:lnTo>
                    <a:pt x="36" y="54"/>
                  </a:lnTo>
                  <a:lnTo>
                    <a:pt x="42" y="47"/>
                  </a:lnTo>
                  <a:lnTo>
                    <a:pt x="47" y="43"/>
                  </a:lnTo>
                  <a:lnTo>
                    <a:pt x="57" y="34"/>
                  </a:lnTo>
                  <a:lnTo>
                    <a:pt x="72" y="26"/>
                  </a:lnTo>
                  <a:lnTo>
                    <a:pt x="89" y="20"/>
                  </a:lnTo>
                  <a:lnTo>
                    <a:pt x="134" y="4"/>
                  </a:lnTo>
                  <a:lnTo>
                    <a:pt x="143" y="0"/>
                  </a:lnTo>
                  <a:lnTo>
                    <a:pt x="139" y="25"/>
                  </a:lnTo>
                  <a:lnTo>
                    <a:pt x="145" y="33"/>
                  </a:lnTo>
                  <a:lnTo>
                    <a:pt x="151" y="39"/>
                  </a:lnTo>
                  <a:lnTo>
                    <a:pt x="161" y="51"/>
                  </a:lnTo>
                  <a:lnTo>
                    <a:pt x="167" y="59"/>
                  </a:lnTo>
                  <a:lnTo>
                    <a:pt x="173" y="63"/>
                  </a:lnTo>
                  <a:lnTo>
                    <a:pt x="189" y="76"/>
                  </a:lnTo>
                  <a:lnTo>
                    <a:pt x="198" y="69"/>
                  </a:lnTo>
                  <a:lnTo>
                    <a:pt x="204" y="63"/>
                  </a:lnTo>
                  <a:lnTo>
                    <a:pt x="212" y="56"/>
                  </a:lnTo>
                  <a:lnTo>
                    <a:pt x="215" y="51"/>
                  </a:lnTo>
                  <a:lnTo>
                    <a:pt x="224" y="35"/>
                  </a:lnTo>
                  <a:lnTo>
                    <a:pt x="232" y="24"/>
                  </a:lnTo>
                  <a:lnTo>
                    <a:pt x="233" y="13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02" name="Freeform 1446">
              <a:extLst>
                <a:ext uri="{FF2B5EF4-FFF2-40B4-BE49-F238E27FC236}">
                  <a16:creationId xmlns:a16="http://schemas.microsoft.com/office/drawing/2014/main" id="{C45A63E6-067E-4298-83C2-E1471D05C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" y="1969"/>
              <a:ext cx="33" cy="14"/>
            </a:xfrm>
            <a:custGeom>
              <a:avLst/>
              <a:gdLst>
                <a:gd name="T0" fmla="*/ 35 w 97"/>
                <a:gd name="T1" fmla="*/ 0 h 40"/>
                <a:gd name="T2" fmla="*/ 31 w 97"/>
                <a:gd name="T3" fmla="*/ 0 h 40"/>
                <a:gd name="T4" fmla="*/ 26 w 97"/>
                <a:gd name="T5" fmla="*/ 2 h 40"/>
                <a:gd name="T6" fmla="*/ 25 w 97"/>
                <a:gd name="T7" fmla="*/ 6 h 40"/>
                <a:gd name="T8" fmla="*/ 17 w 97"/>
                <a:gd name="T9" fmla="*/ 10 h 40"/>
                <a:gd name="T10" fmla="*/ 13 w 97"/>
                <a:gd name="T11" fmla="*/ 11 h 40"/>
                <a:gd name="T12" fmla="*/ 7 w 97"/>
                <a:gd name="T13" fmla="*/ 17 h 40"/>
                <a:gd name="T14" fmla="*/ 0 w 97"/>
                <a:gd name="T15" fmla="*/ 18 h 40"/>
                <a:gd name="T16" fmla="*/ 3 w 97"/>
                <a:gd name="T17" fmla="*/ 19 h 40"/>
                <a:gd name="T18" fmla="*/ 7 w 97"/>
                <a:gd name="T19" fmla="*/ 23 h 40"/>
                <a:gd name="T20" fmla="*/ 8 w 97"/>
                <a:gd name="T21" fmla="*/ 28 h 40"/>
                <a:gd name="T22" fmla="*/ 13 w 97"/>
                <a:gd name="T23" fmla="*/ 34 h 40"/>
                <a:gd name="T24" fmla="*/ 17 w 97"/>
                <a:gd name="T25" fmla="*/ 40 h 40"/>
                <a:gd name="T26" fmla="*/ 25 w 97"/>
                <a:gd name="T27" fmla="*/ 39 h 40"/>
                <a:gd name="T28" fmla="*/ 31 w 97"/>
                <a:gd name="T29" fmla="*/ 37 h 40"/>
                <a:gd name="T30" fmla="*/ 38 w 97"/>
                <a:gd name="T31" fmla="*/ 36 h 40"/>
                <a:gd name="T32" fmla="*/ 47 w 97"/>
                <a:gd name="T33" fmla="*/ 36 h 40"/>
                <a:gd name="T34" fmla="*/ 54 w 97"/>
                <a:gd name="T35" fmla="*/ 36 h 40"/>
                <a:gd name="T36" fmla="*/ 64 w 97"/>
                <a:gd name="T37" fmla="*/ 36 h 40"/>
                <a:gd name="T38" fmla="*/ 77 w 97"/>
                <a:gd name="T39" fmla="*/ 36 h 40"/>
                <a:gd name="T40" fmla="*/ 87 w 97"/>
                <a:gd name="T41" fmla="*/ 34 h 40"/>
                <a:gd name="T42" fmla="*/ 91 w 97"/>
                <a:gd name="T43" fmla="*/ 34 h 40"/>
                <a:gd name="T44" fmla="*/ 93 w 97"/>
                <a:gd name="T45" fmla="*/ 32 h 40"/>
                <a:gd name="T46" fmla="*/ 94 w 97"/>
                <a:gd name="T47" fmla="*/ 31 h 40"/>
                <a:gd name="T48" fmla="*/ 97 w 97"/>
                <a:gd name="T49" fmla="*/ 18 h 40"/>
                <a:gd name="T50" fmla="*/ 35 w 97"/>
                <a:gd name="T51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7" h="40">
                  <a:moveTo>
                    <a:pt x="35" y="0"/>
                  </a:moveTo>
                  <a:lnTo>
                    <a:pt x="31" y="0"/>
                  </a:lnTo>
                  <a:lnTo>
                    <a:pt x="26" y="2"/>
                  </a:lnTo>
                  <a:lnTo>
                    <a:pt x="25" y="6"/>
                  </a:lnTo>
                  <a:lnTo>
                    <a:pt x="17" y="10"/>
                  </a:lnTo>
                  <a:lnTo>
                    <a:pt x="13" y="11"/>
                  </a:lnTo>
                  <a:lnTo>
                    <a:pt x="7" y="17"/>
                  </a:lnTo>
                  <a:lnTo>
                    <a:pt x="0" y="18"/>
                  </a:lnTo>
                  <a:lnTo>
                    <a:pt x="3" y="19"/>
                  </a:lnTo>
                  <a:lnTo>
                    <a:pt x="7" y="23"/>
                  </a:lnTo>
                  <a:lnTo>
                    <a:pt x="8" y="28"/>
                  </a:lnTo>
                  <a:lnTo>
                    <a:pt x="13" y="34"/>
                  </a:lnTo>
                  <a:lnTo>
                    <a:pt x="17" y="40"/>
                  </a:lnTo>
                  <a:lnTo>
                    <a:pt x="25" y="39"/>
                  </a:lnTo>
                  <a:lnTo>
                    <a:pt x="31" y="37"/>
                  </a:lnTo>
                  <a:lnTo>
                    <a:pt x="38" y="36"/>
                  </a:lnTo>
                  <a:lnTo>
                    <a:pt x="47" y="36"/>
                  </a:lnTo>
                  <a:lnTo>
                    <a:pt x="54" y="36"/>
                  </a:lnTo>
                  <a:lnTo>
                    <a:pt x="64" y="36"/>
                  </a:lnTo>
                  <a:lnTo>
                    <a:pt x="77" y="36"/>
                  </a:lnTo>
                  <a:lnTo>
                    <a:pt x="87" y="34"/>
                  </a:lnTo>
                  <a:lnTo>
                    <a:pt x="91" y="34"/>
                  </a:lnTo>
                  <a:lnTo>
                    <a:pt x="93" y="32"/>
                  </a:lnTo>
                  <a:lnTo>
                    <a:pt x="94" y="31"/>
                  </a:lnTo>
                  <a:lnTo>
                    <a:pt x="97" y="1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03" name="Freeform 1447">
              <a:extLst>
                <a:ext uri="{FF2B5EF4-FFF2-40B4-BE49-F238E27FC236}">
                  <a16:creationId xmlns:a16="http://schemas.microsoft.com/office/drawing/2014/main" id="{8DBB814A-1FE7-4201-8BFF-84007C693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" y="1969"/>
              <a:ext cx="36" cy="16"/>
            </a:xfrm>
            <a:custGeom>
              <a:avLst/>
              <a:gdLst>
                <a:gd name="T0" fmla="*/ 38 w 107"/>
                <a:gd name="T1" fmla="*/ 0 h 48"/>
                <a:gd name="T2" fmla="*/ 35 w 107"/>
                <a:gd name="T3" fmla="*/ 0 h 48"/>
                <a:gd name="T4" fmla="*/ 30 w 107"/>
                <a:gd name="T5" fmla="*/ 2 h 48"/>
                <a:gd name="T6" fmla="*/ 26 w 107"/>
                <a:gd name="T7" fmla="*/ 8 h 48"/>
                <a:gd name="T8" fmla="*/ 18 w 107"/>
                <a:gd name="T9" fmla="*/ 11 h 48"/>
                <a:gd name="T10" fmla="*/ 16 w 107"/>
                <a:gd name="T11" fmla="*/ 14 h 48"/>
                <a:gd name="T12" fmla="*/ 7 w 107"/>
                <a:gd name="T13" fmla="*/ 19 h 48"/>
                <a:gd name="T14" fmla="*/ 0 w 107"/>
                <a:gd name="T15" fmla="*/ 22 h 48"/>
                <a:gd name="T16" fmla="*/ 3 w 107"/>
                <a:gd name="T17" fmla="*/ 23 h 48"/>
                <a:gd name="T18" fmla="*/ 7 w 107"/>
                <a:gd name="T19" fmla="*/ 27 h 48"/>
                <a:gd name="T20" fmla="*/ 11 w 107"/>
                <a:gd name="T21" fmla="*/ 34 h 48"/>
                <a:gd name="T22" fmla="*/ 16 w 107"/>
                <a:gd name="T23" fmla="*/ 40 h 48"/>
                <a:gd name="T24" fmla="*/ 18 w 107"/>
                <a:gd name="T25" fmla="*/ 48 h 48"/>
                <a:gd name="T26" fmla="*/ 26 w 107"/>
                <a:gd name="T27" fmla="*/ 47 h 48"/>
                <a:gd name="T28" fmla="*/ 35 w 107"/>
                <a:gd name="T29" fmla="*/ 44 h 48"/>
                <a:gd name="T30" fmla="*/ 42 w 107"/>
                <a:gd name="T31" fmla="*/ 43 h 48"/>
                <a:gd name="T32" fmla="*/ 52 w 107"/>
                <a:gd name="T33" fmla="*/ 43 h 48"/>
                <a:gd name="T34" fmla="*/ 59 w 107"/>
                <a:gd name="T35" fmla="*/ 43 h 48"/>
                <a:gd name="T36" fmla="*/ 72 w 107"/>
                <a:gd name="T37" fmla="*/ 43 h 48"/>
                <a:gd name="T38" fmla="*/ 86 w 107"/>
                <a:gd name="T39" fmla="*/ 43 h 48"/>
                <a:gd name="T40" fmla="*/ 97 w 107"/>
                <a:gd name="T41" fmla="*/ 40 h 48"/>
                <a:gd name="T42" fmla="*/ 102 w 107"/>
                <a:gd name="T43" fmla="*/ 40 h 48"/>
                <a:gd name="T44" fmla="*/ 103 w 107"/>
                <a:gd name="T45" fmla="*/ 39 h 48"/>
                <a:gd name="T46" fmla="*/ 104 w 107"/>
                <a:gd name="T47" fmla="*/ 37 h 48"/>
                <a:gd name="T48" fmla="*/ 107 w 107"/>
                <a:gd name="T49" fmla="*/ 22 h 48"/>
                <a:gd name="T50" fmla="*/ 38 w 107"/>
                <a:gd name="T5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7" h="48">
                  <a:moveTo>
                    <a:pt x="38" y="0"/>
                  </a:moveTo>
                  <a:lnTo>
                    <a:pt x="35" y="0"/>
                  </a:lnTo>
                  <a:lnTo>
                    <a:pt x="30" y="2"/>
                  </a:lnTo>
                  <a:lnTo>
                    <a:pt x="26" y="8"/>
                  </a:lnTo>
                  <a:lnTo>
                    <a:pt x="18" y="11"/>
                  </a:lnTo>
                  <a:lnTo>
                    <a:pt x="16" y="14"/>
                  </a:lnTo>
                  <a:lnTo>
                    <a:pt x="7" y="19"/>
                  </a:lnTo>
                  <a:lnTo>
                    <a:pt x="0" y="22"/>
                  </a:lnTo>
                  <a:lnTo>
                    <a:pt x="3" y="23"/>
                  </a:lnTo>
                  <a:lnTo>
                    <a:pt x="7" y="27"/>
                  </a:lnTo>
                  <a:lnTo>
                    <a:pt x="11" y="34"/>
                  </a:lnTo>
                  <a:lnTo>
                    <a:pt x="16" y="40"/>
                  </a:lnTo>
                  <a:lnTo>
                    <a:pt x="18" y="48"/>
                  </a:lnTo>
                  <a:lnTo>
                    <a:pt x="26" y="47"/>
                  </a:lnTo>
                  <a:lnTo>
                    <a:pt x="35" y="44"/>
                  </a:lnTo>
                  <a:lnTo>
                    <a:pt x="42" y="43"/>
                  </a:lnTo>
                  <a:lnTo>
                    <a:pt x="52" y="43"/>
                  </a:lnTo>
                  <a:lnTo>
                    <a:pt x="59" y="43"/>
                  </a:lnTo>
                  <a:lnTo>
                    <a:pt x="72" y="43"/>
                  </a:lnTo>
                  <a:lnTo>
                    <a:pt x="86" y="43"/>
                  </a:lnTo>
                  <a:lnTo>
                    <a:pt x="97" y="40"/>
                  </a:lnTo>
                  <a:lnTo>
                    <a:pt x="102" y="40"/>
                  </a:lnTo>
                  <a:lnTo>
                    <a:pt x="103" y="39"/>
                  </a:lnTo>
                  <a:lnTo>
                    <a:pt x="104" y="37"/>
                  </a:lnTo>
                  <a:lnTo>
                    <a:pt x="107" y="2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04" name="Freeform 1448">
              <a:extLst>
                <a:ext uri="{FF2B5EF4-FFF2-40B4-BE49-F238E27FC236}">
                  <a16:creationId xmlns:a16="http://schemas.microsoft.com/office/drawing/2014/main" id="{9A232FDC-60F8-4000-9E5D-984E275B3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" y="1977"/>
              <a:ext cx="9" cy="8"/>
            </a:xfrm>
            <a:custGeom>
              <a:avLst/>
              <a:gdLst>
                <a:gd name="T0" fmla="*/ 2 w 27"/>
                <a:gd name="T1" fmla="*/ 17 h 24"/>
                <a:gd name="T2" fmla="*/ 5 w 27"/>
                <a:gd name="T3" fmla="*/ 21 h 24"/>
                <a:gd name="T4" fmla="*/ 14 w 27"/>
                <a:gd name="T5" fmla="*/ 24 h 24"/>
                <a:gd name="T6" fmla="*/ 20 w 27"/>
                <a:gd name="T7" fmla="*/ 24 h 24"/>
                <a:gd name="T8" fmla="*/ 23 w 27"/>
                <a:gd name="T9" fmla="*/ 24 h 24"/>
                <a:gd name="T10" fmla="*/ 27 w 27"/>
                <a:gd name="T11" fmla="*/ 21 h 24"/>
                <a:gd name="T12" fmla="*/ 27 w 27"/>
                <a:gd name="T13" fmla="*/ 21 h 24"/>
                <a:gd name="T14" fmla="*/ 27 w 27"/>
                <a:gd name="T15" fmla="*/ 17 h 24"/>
                <a:gd name="T16" fmla="*/ 27 w 27"/>
                <a:gd name="T17" fmla="*/ 17 h 24"/>
                <a:gd name="T18" fmla="*/ 23 w 27"/>
                <a:gd name="T19" fmla="*/ 15 h 24"/>
                <a:gd name="T20" fmla="*/ 23 w 27"/>
                <a:gd name="T21" fmla="*/ 12 h 24"/>
                <a:gd name="T22" fmla="*/ 18 w 27"/>
                <a:gd name="T23" fmla="*/ 10 h 24"/>
                <a:gd name="T24" fmla="*/ 11 w 27"/>
                <a:gd name="T25" fmla="*/ 6 h 24"/>
                <a:gd name="T26" fmla="*/ 5 w 27"/>
                <a:gd name="T27" fmla="*/ 3 h 24"/>
                <a:gd name="T28" fmla="*/ 0 w 27"/>
                <a:gd name="T29" fmla="*/ 0 h 24"/>
                <a:gd name="T30" fmla="*/ 0 w 27"/>
                <a:gd name="T31" fmla="*/ 6 h 24"/>
                <a:gd name="T32" fmla="*/ 2 w 27"/>
                <a:gd name="T33" fmla="*/ 12 h 24"/>
                <a:gd name="T34" fmla="*/ 2 w 27"/>
                <a:gd name="T35" fmla="*/ 15 h 24"/>
                <a:gd name="T36" fmla="*/ 2 w 27"/>
                <a:gd name="T37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4">
                  <a:moveTo>
                    <a:pt x="2" y="17"/>
                  </a:moveTo>
                  <a:lnTo>
                    <a:pt x="5" y="21"/>
                  </a:lnTo>
                  <a:lnTo>
                    <a:pt x="14" y="24"/>
                  </a:lnTo>
                  <a:lnTo>
                    <a:pt x="20" y="24"/>
                  </a:lnTo>
                  <a:lnTo>
                    <a:pt x="23" y="24"/>
                  </a:lnTo>
                  <a:lnTo>
                    <a:pt x="27" y="21"/>
                  </a:lnTo>
                  <a:lnTo>
                    <a:pt x="27" y="21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3" y="15"/>
                  </a:lnTo>
                  <a:lnTo>
                    <a:pt x="23" y="12"/>
                  </a:lnTo>
                  <a:lnTo>
                    <a:pt x="18" y="10"/>
                  </a:lnTo>
                  <a:lnTo>
                    <a:pt x="11" y="6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12"/>
                  </a:lnTo>
                  <a:lnTo>
                    <a:pt x="2" y="15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05" name="Freeform 1449">
              <a:extLst>
                <a:ext uri="{FF2B5EF4-FFF2-40B4-BE49-F238E27FC236}">
                  <a16:creationId xmlns:a16="http://schemas.microsoft.com/office/drawing/2014/main" id="{E21B04CA-19D5-43A1-92EA-D495059A0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0" y="1977"/>
              <a:ext cx="10" cy="8"/>
            </a:xfrm>
            <a:custGeom>
              <a:avLst/>
              <a:gdLst>
                <a:gd name="T0" fmla="*/ 4 w 28"/>
                <a:gd name="T1" fmla="*/ 17 h 24"/>
                <a:gd name="T2" fmla="*/ 6 w 28"/>
                <a:gd name="T3" fmla="*/ 20 h 24"/>
                <a:gd name="T4" fmla="*/ 15 w 28"/>
                <a:gd name="T5" fmla="*/ 24 h 24"/>
                <a:gd name="T6" fmla="*/ 22 w 28"/>
                <a:gd name="T7" fmla="*/ 24 h 24"/>
                <a:gd name="T8" fmla="*/ 26 w 28"/>
                <a:gd name="T9" fmla="*/ 24 h 24"/>
                <a:gd name="T10" fmla="*/ 28 w 28"/>
                <a:gd name="T11" fmla="*/ 23 h 24"/>
                <a:gd name="T12" fmla="*/ 28 w 28"/>
                <a:gd name="T13" fmla="*/ 20 h 24"/>
                <a:gd name="T14" fmla="*/ 28 w 28"/>
                <a:gd name="T15" fmla="*/ 19 h 24"/>
                <a:gd name="T16" fmla="*/ 28 w 28"/>
                <a:gd name="T17" fmla="*/ 17 h 24"/>
                <a:gd name="T18" fmla="*/ 26 w 28"/>
                <a:gd name="T19" fmla="*/ 13 h 24"/>
                <a:gd name="T20" fmla="*/ 24 w 28"/>
                <a:gd name="T21" fmla="*/ 12 h 24"/>
                <a:gd name="T22" fmla="*/ 19 w 28"/>
                <a:gd name="T23" fmla="*/ 11 h 24"/>
                <a:gd name="T24" fmla="*/ 13 w 28"/>
                <a:gd name="T25" fmla="*/ 7 h 24"/>
                <a:gd name="T26" fmla="*/ 6 w 28"/>
                <a:gd name="T27" fmla="*/ 4 h 24"/>
                <a:gd name="T28" fmla="*/ 0 w 28"/>
                <a:gd name="T29" fmla="*/ 0 h 24"/>
                <a:gd name="T30" fmla="*/ 0 w 28"/>
                <a:gd name="T31" fmla="*/ 7 h 24"/>
                <a:gd name="T32" fmla="*/ 3 w 28"/>
                <a:gd name="T33" fmla="*/ 12 h 24"/>
                <a:gd name="T34" fmla="*/ 3 w 28"/>
                <a:gd name="T35" fmla="*/ 16 h 24"/>
                <a:gd name="T36" fmla="*/ 4 w 28"/>
                <a:gd name="T37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" h="24">
                  <a:moveTo>
                    <a:pt x="4" y="17"/>
                  </a:moveTo>
                  <a:lnTo>
                    <a:pt x="6" y="20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6" y="24"/>
                  </a:lnTo>
                  <a:lnTo>
                    <a:pt x="28" y="23"/>
                  </a:lnTo>
                  <a:lnTo>
                    <a:pt x="28" y="20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6" y="13"/>
                  </a:lnTo>
                  <a:lnTo>
                    <a:pt x="24" y="12"/>
                  </a:lnTo>
                  <a:lnTo>
                    <a:pt x="19" y="11"/>
                  </a:lnTo>
                  <a:lnTo>
                    <a:pt x="13" y="7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7"/>
                  </a:lnTo>
                  <a:lnTo>
                    <a:pt x="3" y="12"/>
                  </a:lnTo>
                  <a:lnTo>
                    <a:pt x="3" y="16"/>
                  </a:lnTo>
                  <a:lnTo>
                    <a:pt x="4" y="17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06" name="Freeform 1450">
              <a:extLst>
                <a:ext uri="{FF2B5EF4-FFF2-40B4-BE49-F238E27FC236}">
                  <a16:creationId xmlns:a16="http://schemas.microsoft.com/office/drawing/2014/main" id="{7E57DF00-9563-4E6B-9D2A-C18DA7D01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3" y="1976"/>
              <a:ext cx="11" cy="8"/>
            </a:xfrm>
            <a:custGeom>
              <a:avLst/>
              <a:gdLst>
                <a:gd name="T0" fmla="*/ 0 w 34"/>
                <a:gd name="T1" fmla="*/ 17 h 24"/>
                <a:gd name="T2" fmla="*/ 0 w 34"/>
                <a:gd name="T3" fmla="*/ 18 h 24"/>
                <a:gd name="T4" fmla="*/ 1 w 34"/>
                <a:gd name="T5" fmla="*/ 20 h 24"/>
                <a:gd name="T6" fmla="*/ 2 w 34"/>
                <a:gd name="T7" fmla="*/ 21 h 24"/>
                <a:gd name="T8" fmla="*/ 2 w 34"/>
                <a:gd name="T9" fmla="*/ 21 h 24"/>
                <a:gd name="T10" fmla="*/ 9 w 34"/>
                <a:gd name="T11" fmla="*/ 24 h 24"/>
                <a:gd name="T12" fmla="*/ 12 w 34"/>
                <a:gd name="T13" fmla="*/ 24 h 24"/>
                <a:gd name="T14" fmla="*/ 14 w 34"/>
                <a:gd name="T15" fmla="*/ 24 h 24"/>
                <a:gd name="T16" fmla="*/ 17 w 34"/>
                <a:gd name="T17" fmla="*/ 24 h 24"/>
                <a:gd name="T18" fmla="*/ 19 w 34"/>
                <a:gd name="T19" fmla="*/ 21 h 24"/>
                <a:gd name="T20" fmla="*/ 22 w 34"/>
                <a:gd name="T21" fmla="*/ 21 h 24"/>
                <a:gd name="T22" fmla="*/ 25 w 34"/>
                <a:gd name="T23" fmla="*/ 18 h 24"/>
                <a:gd name="T24" fmla="*/ 30 w 34"/>
                <a:gd name="T25" fmla="*/ 12 h 24"/>
                <a:gd name="T26" fmla="*/ 31 w 34"/>
                <a:gd name="T27" fmla="*/ 9 h 24"/>
                <a:gd name="T28" fmla="*/ 34 w 34"/>
                <a:gd name="T29" fmla="*/ 8 h 24"/>
                <a:gd name="T30" fmla="*/ 31 w 34"/>
                <a:gd name="T31" fmla="*/ 3 h 24"/>
                <a:gd name="T32" fmla="*/ 30 w 34"/>
                <a:gd name="T33" fmla="*/ 2 h 24"/>
                <a:gd name="T34" fmla="*/ 28 w 34"/>
                <a:gd name="T35" fmla="*/ 2 h 24"/>
                <a:gd name="T36" fmla="*/ 25 w 34"/>
                <a:gd name="T37" fmla="*/ 2 h 24"/>
                <a:gd name="T38" fmla="*/ 19 w 34"/>
                <a:gd name="T39" fmla="*/ 0 h 24"/>
                <a:gd name="T40" fmla="*/ 15 w 34"/>
                <a:gd name="T41" fmla="*/ 2 h 24"/>
                <a:gd name="T42" fmla="*/ 12 w 34"/>
                <a:gd name="T43" fmla="*/ 2 h 24"/>
                <a:gd name="T44" fmla="*/ 10 w 34"/>
                <a:gd name="T45" fmla="*/ 5 h 24"/>
                <a:gd name="T46" fmla="*/ 9 w 34"/>
                <a:gd name="T47" fmla="*/ 5 h 24"/>
                <a:gd name="T48" fmla="*/ 9 w 34"/>
                <a:gd name="T49" fmla="*/ 8 h 24"/>
                <a:gd name="T50" fmla="*/ 0 w 34"/>
                <a:gd name="T51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" h="24">
                  <a:moveTo>
                    <a:pt x="0" y="17"/>
                  </a:moveTo>
                  <a:lnTo>
                    <a:pt x="0" y="18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2" y="21"/>
                  </a:lnTo>
                  <a:lnTo>
                    <a:pt x="9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7" y="24"/>
                  </a:lnTo>
                  <a:lnTo>
                    <a:pt x="19" y="21"/>
                  </a:lnTo>
                  <a:lnTo>
                    <a:pt x="22" y="21"/>
                  </a:lnTo>
                  <a:lnTo>
                    <a:pt x="25" y="18"/>
                  </a:lnTo>
                  <a:lnTo>
                    <a:pt x="30" y="12"/>
                  </a:lnTo>
                  <a:lnTo>
                    <a:pt x="31" y="9"/>
                  </a:lnTo>
                  <a:lnTo>
                    <a:pt x="34" y="8"/>
                  </a:lnTo>
                  <a:lnTo>
                    <a:pt x="31" y="3"/>
                  </a:lnTo>
                  <a:lnTo>
                    <a:pt x="30" y="2"/>
                  </a:lnTo>
                  <a:lnTo>
                    <a:pt x="28" y="2"/>
                  </a:lnTo>
                  <a:lnTo>
                    <a:pt x="25" y="2"/>
                  </a:lnTo>
                  <a:lnTo>
                    <a:pt x="19" y="0"/>
                  </a:lnTo>
                  <a:lnTo>
                    <a:pt x="15" y="2"/>
                  </a:lnTo>
                  <a:lnTo>
                    <a:pt x="12" y="2"/>
                  </a:lnTo>
                  <a:lnTo>
                    <a:pt x="10" y="5"/>
                  </a:lnTo>
                  <a:lnTo>
                    <a:pt x="9" y="5"/>
                  </a:lnTo>
                  <a:lnTo>
                    <a:pt x="9" y="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07" name="Freeform 1451">
              <a:extLst>
                <a:ext uri="{FF2B5EF4-FFF2-40B4-BE49-F238E27FC236}">
                  <a16:creationId xmlns:a16="http://schemas.microsoft.com/office/drawing/2014/main" id="{DFDE4BF5-D547-47D0-BF44-77382D096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3" y="1975"/>
              <a:ext cx="15" cy="10"/>
            </a:xfrm>
            <a:custGeom>
              <a:avLst/>
              <a:gdLst>
                <a:gd name="T0" fmla="*/ 0 w 44"/>
                <a:gd name="T1" fmla="*/ 21 h 30"/>
                <a:gd name="T2" fmla="*/ 0 w 44"/>
                <a:gd name="T3" fmla="*/ 25 h 30"/>
                <a:gd name="T4" fmla="*/ 1 w 44"/>
                <a:gd name="T5" fmla="*/ 26 h 30"/>
                <a:gd name="T6" fmla="*/ 2 w 44"/>
                <a:gd name="T7" fmla="*/ 29 h 30"/>
                <a:gd name="T8" fmla="*/ 5 w 44"/>
                <a:gd name="T9" fmla="*/ 29 h 30"/>
                <a:gd name="T10" fmla="*/ 10 w 44"/>
                <a:gd name="T11" fmla="*/ 30 h 30"/>
                <a:gd name="T12" fmla="*/ 15 w 44"/>
                <a:gd name="T13" fmla="*/ 30 h 30"/>
                <a:gd name="T14" fmla="*/ 19 w 44"/>
                <a:gd name="T15" fmla="*/ 30 h 30"/>
                <a:gd name="T16" fmla="*/ 22 w 44"/>
                <a:gd name="T17" fmla="*/ 30 h 30"/>
                <a:gd name="T18" fmla="*/ 25 w 44"/>
                <a:gd name="T19" fmla="*/ 29 h 30"/>
                <a:gd name="T20" fmla="*/ 30 w 44"/>
                <a:gd name="T21" fmla="*/ 27 h 30"/>
                <a:gd name="T22" fmla="*/ 34 w 44"/>
                <a:gd name="T23" fmla="*/ 25 h 30"/>
                <a:gd name="T24" fmla="*/ 40 w 44"/>
                <a:gd name="T25" fmla="*/ 16 h 30"/>
                <a:gd name="T26" fmla="*/ 41 w 44"/>
                <a:gd name="T27" fmla="*/ 13 h 30"/>
                <a:gd name="T28" fmla="*/ 44 w 44"/>
                <a:gd name="T29" fmla="*/ 10 h 30"/>
                <a:gd name="T30" fmla="*/ 41 w 44"/>
                <a:gd name="T31" fmla="*/ 4 h 30"/>
                <a:gd name="T32" fmla="*/ 40 w 44"/>
                <a:gd name="T33" fmla="*/ 3 h 30"/>
                <a:gd name="T34" fmla="*/ 36 w 44"/>
                <a:gd name="T35" fmla="*/ 1 h 30"/>
                <a:gd name="T36" fmla="*/ 34 w 44"/>
                <a:gd name="T37" fmla="*/ 1 h 30"/>
                <a:gd name="T38" fmla="*/ 26 w 44"/>
                <a:gd name="T39" fmla="*/ 0 h 30"/>
                <a:gd name="T40" fmla="*/ 21 w 44"/>
                <a:gd name="T41" fmla="*/ 1 h 30"/>
                <a:gd name="T42" fmla="*/ 15 w 44"/>
                <a:gd name="T43" fmla="*/ 3 h 30"/>
                <a:gd name="T44" fmla="*/ 14 w 44"/>
                <a:gd name="T45" fmla="*/ 8 h 30"/>
                <a:gd name="T46" fmla="*/ 12 w 44"/>
                <a:gd name="T47" fmla="*/ 9 h 30"/>
                <a:gd name="T48" fmla="*/ 10 w 44"/>
                <a:gd name="T49" fmla="*/ 10 h 30"/>
                <a:gd name="T50" fmla="*/ 0 w 44"/>
                <a:gd name="T51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4" h="30">
                  <a:moveTo>
                    <a:pt x="0" y="21"/>
                  </a:moveTo>
                  <a:lnTo>
                    <a:pt x="0" y="25"/>
                  </a:lnTo>
                  <a:lnTo>
                    <a:pt x="1" y="26"/>
                  </a:lnTo>
                  <a:lnTo>
                    <a:pt x="2" y="29"/>
                  </a:lnTo>
                  <a:lnTo>
                    <a:pt x="5" y="29"/>
                  </a:lnTo>
                  <a:lnTo>
                    <a:pt x="10" y="30"/>
                  </a:lnTo>
                  <a:lnTo>
                    <a:pt x="15" y="30"/>
                  </a:lnTo>
                  <a:lnTo>
                    <a:pt x="19" y="30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30" y="27"/>
                  </a:lnTo>
                  <a:lnTo>
                    <a:pt x="34" y="25"/>
                  </a:lnTo>
                  <a:lnTo>
                    <a:pt x="40" y="16"/>
                  </a:lnTo>
                  <a:lnTo>
                    <a:pt x="41" y="13"/>
                  </a:lnTo>
                  <a:lnTo>
                    <a:pt x="44" y="10"/>
                  </a:lnTo>
                  <a:lnTo>
                    <a:pt x="41" y="4"/>
                  </a:lnTo>
                  <a:lnTo>
                    <a:pt x="40" y="3"/>
                  </a:lnTo>
                  <a:lnTo>
                    <a:pt x="36" y="1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21" y="1"/>
                  </a:lnTo>
                  <a:lnTo>
                    <a:pt x="15" y="3"/>
                  </a:lnTo>
                  <a:lnTo>
                    <a:pt x="14" y="8"/>
                  </a:lnTo>
                  <a:lnTo>
                    <a:pt x="12" y="9"/>
                  </a:lnTo>
                  <a:lnTo>
                    <a:pt x="10" y="1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08" name="Freeform 1452">
              <a:extLst>
                <a:ext uri="{FF2B5EF4-FFF2-40B4-BE49-F238E27FC236}">
                  <a16:creationId xmlns:a16="http://schemas.microsoft.com/office/drawing/2014/main" id="{A187212D-2FE6-47B7-9AF4-B0BECD99F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1976"/>
              <a:ext cx="11" cy="8"/>
            </a:xfrm>
            <a:custGeom>
              <a:avLst/>
              <a:gdLst>
                <a:gd name="T0" fmla="*/ 22 w 33"/>
                <a:gd name="T1" fmla="*/ 2 h 24"/>
                <a:gd name="T2" fmla="*/ 20 w 33"/>
                <a:gd name="T3" fmla="*/ 0 h 24"/>
                <a:gd name="T4" fmla="*/ 16 w 33"/>
                <a:gd name="T5" fmla="*/ 0 h 24"/>
                <a:gd name="T6" fmla="*/ 14 w 33"/>
                <a:gd name="T7" fmla="*/ 0 h 24"/>
                <a:gd name="T8" fmla="*/ 10 w 33"/>
                <a:gd name="T9" fmla="*/ 0 h 24"/>
                <a:gd name="T10" fmla="*/ 6 w 33"/>
                <a:gd name="T11" fmla="*/ 2 h 24"/>
                <a:gd name="T12" fmla="*/ 5 w 33"/>
                <a:gd name="T13" fmla="*/ 2 h 24"/>
                <a:gd name="T14" fmla="*/ 4 w 33"/>
                <a:gd name="T15" fmla="*/ 3 h 24"/>
                <a:gd name="T16" fmla="*/ 1 w 33"/>
                <a:gd name="T17" fmla="*/ 4 h 24"/>
                <a:gd name="T18" fmla="*/ 0 w 33"/>
                <a:gd name="T19" fmla="*/ 5 h 24"/>
                <a:gd name="T20" fmla="*/ 0 w 33"/>
                <a:gd name="T21" fmla="*/ 9 h 24"/>
                <a:gd name="T22" fmla="*/ 0 w 33"/>
                <a:gd name="T23" fmla="*/ 11 h 24"/>
                <a:gd name="T24" fmla="*/ 1 w 33"/>
                <a:gd name="T25" fmla="*/ 13 h 24"/>
                <a:gd name="T26" fmla="*/ 4 w 33"/>
                <a:gd name="T27" fmla="*/ 15 h 24"/>
                <a:gd name="T28" fmla="*/ 5 w 33"/>
                <a:gd name="T29" fmla="*/ 17 h 24"/>
                <a:gd name="T30" fmla="*/ 9 w 33"/>
                <a:gd name="T31" fmla="*/ 20 h 24"/>
                <a:gd name="T32" fmla="*/ 10 w 33"/>
                <a:gd name="T33" fmla="*/ 22 h 24"/>
                <a:gd name="T34" fmla="*/ 14 w 33"/>
                <a:gd name="T35" fmla="*/ 22 h 24"/>
                <a:gd name="T36" fmla="*/ 16 w 33"/>
                <a:gd name="T37" fmla="*/ 24 h 24"/>
                <a:gd name="T38" fmla="*/ 17 w 33"/>
                <a:gd name="T39" fmla="*/ 24 h 24"/>
                <a:gd name="T40" fmla="*/ 20 w 33"/>
                <a:gd name="T41" fmla="*/ 24 h 24"/>
                <a:gd name="T42" fmla="*/ 22 w 33"/>
                <a:gd name="T43" fmla="*/ 24 h 24"/>
                <a:gd name="T44" fmla="*/ 25 w 33"/>
                <a:gd name="T45" fmla="*/ 24 h 24"/>
                <a:gd name="T46" fmla="*/ 26 w 33"/>
                <a:gd name="T47" fmla="*/ 22 h 24"/>
                <a:gd name="T48" fmla="*/ 30 w 33"/>
                <a:gd name="T49" fmla="*/ 22 h 24"/>
                <a:gd name="T50" fmla="*/ 30 w 33"/>
                <a:gd name="T51" fmla="*/ 22 h 24"/>
                <a:gd name="T52" fmla="*/ 31 w 33"/>
                <a:gd name="T53" fmla="*/ 21 h 24"/>
                <a:gd name="T54" fmla="*/ 33 w 33"/>
                <a:gd name="T55" fmla="*/ 17 h 24"/>
                <a:gd name="T56" fmla="*/ 31 w 33"/>
                <a:gd name="T57" fmla="*/ 13 h 24"/>
                <a:gd name="T58" fmla="*/ 31 w 33"/>
                <a:gd name="T59" fmla="*/ 12 h 24"/>
                <a:gd name="T60" fmla="*/ 22 w 33"/>
                <a:gd name="T6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3" h="24">
                  <a:moveTo>
                    <a:pt x="22" y="2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4" y="15"/>
                  </a:lnTo>
                  <a:lnTo>
                    <a:pt x="5" y="17"/>
                  </a:lnTo>
                  <a:lnTo>
                    <a:pt x="9" y="20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5" y="24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1" y="21"/>
                  </a:lnTo>
                  <a:lnTo>
                    <a:pt x="33" y="17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09" name="Freeform 1453">
              <a:extLst>
                <a:ext uri="{FF2B5EF4-FFF2-40B4-BE49-F238E27FC236}">
                  <a16:creationId xmlns:a16="http://schemas.microsoft.com/office/drawing/2014/main" id="{132371DC-3838-46EA-B86C-3559209D0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1975"/>
              <a:ext cx="15" cy="11"/>
            </a:xfrm>
            <a:custGeom>
              <a:avLst/>
              <a:gdLst>
                <a:gd name="T0" fmla="*/ 31 w 46"/>
                <a:gd name="T1" fmla="*/ 3 h 32"/>
                <a:gd name="T2" fmla="*/ 26 w 46"/>
                <a:gd name="T3" fmla="*/ 0 h 32"/>
                <a:gd name="T4" fmla="*/ 21 w 46"/>
                <a:gd name="T5" fmla="*/ 0 h 32"/>
                <a:gd name="T6" fmla="*/ 17 w 46"/>
                <a:gd name="T7" fmla="*/ 0 h 32"/>
                <a:gd name="T8" fmla="*/ 13 w 46"/>
                <a:gd name="T9" fmla="*/ 0 h 32"/>
                <a:gd name="T10" fmla="*/ 8 w 46"/>
                <a:gd name="T11" fmla="*/ 3 h 32"/>
                <a:gd name="T12" fmla="*/ 6 w 46"/>
                <a:gd name="T13" fmla="*/ 4 h 32"/>
                <a:gd name="T14" fmla="*/ 5 w 46"/>
                <a:gd name="T15" fmla="*/ 5 h 32"/>
                <a:gd name="T16" fmla="*/ 1 w 46"/>
                <a:gd name="T17" fmla="*/ 6 h 32"/>
                <a:gd name="T18" fmla="*/ 0 w 46"/>
                <a:gd name="T19" fmla="*/ 9 h 32"/>
                <a:gd name="T20" fmla="*/ 0 w 46"/>
                <a:gd name="T21" fmla="*/ 13 h 32"/>
                <a:gd name="T22" fmla="*/ 0 w 46"/>
                <a:gd name="T23" fmla="*/ 16 h 32"/>
                <a:gd name="T24" fmla="*/ 1 w 46"/>
                <a:gd name="T25" fmla="*/ 18 h 32"/>
                <a:gd name="T26" fmla="*/ 3 w 46"/>
                <a:gd name="T27" fmla="*/ 21 h 32"/>
                <a:gd name="T28" fmla="*/ 6 w 46"/>
                <a:gd name="T29" fmla="*/ 25 h 32"/>
                <a:gd name="T30" fmla="*/ 10 w 46"/>
                <a:gd name="T31" fmla="*/ 27 h 32"/>
                <a:gd name="T32" fmla="*/ 13 w 46"/>
                <a:gd name="T33" fmla="*/ 30 h 32"/>
                <a:gd name="T34" fmla="*/ 17 w 46"/>
                <a:gd name="T35" fmla="*/ 31 h 32"/>
                <a:gd name="T36" fmla="*/ 21 w 46"/>
                <a:gd name="T37" fmla="*/ 32 h 32"/>
                <a:gd name="T38" fmla="*/ 23 w 46"/>
                <a:gd name="T39" fmla="*/ 32 h 32"/>
                <a:gd name="T40" fmla="*/ 26 w 46"/>
                <a:gd name="T41" fmla="*/ 32 h 32"/>
                <a:gd name="T42" fmla="*/ 31 w 46"/>
                <a:gd name="T43" fmla="*/ 32 h 32"/>
                <a:gd name="T44" fmla="*/ 34 w 46"/>
                <a:gd name="T45" fmla="*/ 32 h 32"/>
                <a:gd name="T46" fmla="*/ 36 w 46"/>
                <a:gd name="T47" fmla="*/ 31 h 32"/>
                <a:gd name="T48" fmla="*/ 39 w 46"/>
                <a:gd name="T49" fmla="*/ 31 h 32"/>
                <a:gd name="T50" fmla="*/ 42 w 46"/>
                <a:gd name="T51" fmla="*/ 30 h 32"/>
                <a:gd name="T52" fmla="*/ 43 w 46"/>
                <a:gd name="T53" fmla="*/ 29 h 32"/>
                <a:gd name="T54" fmla="*/ 46 w 46"/>
                <a:gd name="T55" fmla="*/ 25 h 32"/>
                <a:gd name="T56" fmla="*/ 43 w 46"/>
                <a:gd name="T57" fmla="*/ 19 h 32"/>
                <a:gd name="T58" fmla="*/ 43 w 46"/>
                <a:gd name="T59" fmla="*/ 17 h 32"/>
                <a:gd name="T60" fmla="*/ 31 w 46"/>
                <a:gd name="T6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6" h="32">
                  <a:moveTo>
                    <a:pt x="31" y="3"/>
                  </a:moveTo>
                  <a:lnTo>
                    <a:pt x="26" y="0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8" y="3"/>
                  </a:lnTo>
                  <a:lnTo>
                    <a:pt x="6" y="4"/>
                  </a:lnTo>
                  <a:lnTo>
                    <a:pt x="5" y="5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3" y="21"/>
                  </a:lnTo>
                  <a:lnTo>
                    <a:pt x="6" y="25"/>
                  </a:lnTo>
                  <a:lnTo>
                    <a:pt x="10" y="27"/>
                  </a:lnTo>
                  <a:lnTo>
                    <a:pt x="13" y="30"/>
                  </a:lnTo>
                  <a:lnTo>
                    <a:pt x="17" y="31"/>
                  </a:lnTo>
                  <a:lnTo>
                    <a:pt x="21" y="32"/>
                  </a:lnTo>
                  <a:lnTo>
                    <a:pt x="23" y="32"/>
                  </a:lnTo>
                  <a:lnTo>
                    <a:pt x="26" y="32"/>
                  </a:lnTo>
                  <a:lnTo>
                    <a:pt x="31" y="32"/>
                  </a:lnTo>
                  <a:lnTo>
                    <a:pt x="34" y="32"/>
                  </a:lnTo>
                  <a:lnTo>
                    <a:pt x="36" y="31"/>
                  </a:lnTo>
                  <a:lnTo>
                    <a:pt x="39" y="31"/>
                  </a:lnTo>
                  <a:lnTo>
                    <a:pt x="42" y="30"/>
                  </a:lnTo>
                  <a:lnTo>
                    <a:pt x="43" y="29"/>
                  </a:lnTo>
                  <a:lnTo>
                    <a:pt x="46" y="25"/>
                  </a:lnTo>
                  <a:lnTo>
                    <a:pt x="43" y="19"/>
                  </a:lnTo>
                  <a:lnTo>
                    <a:pt x="43" y="17"/>
                  </a:lnTo>
                  <a:lnTo>
                    <a:pt x="31" y="3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10" name="Freeform 1454">
              <a:extLst>
                <a:ext uri="{FF2B5EF4-FFF2-40B4-BE49-F238E27FC236}">
                  <a16:creationId xmlns:a16="http://schemas.microsoft.com/office/drawing/2014/main" id="{FA2C1C65-E55F-44E3-A732-4703F2EC5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974"/>
              <a:ext cx="19" cy="15"/>
            </a:xfrm>
            <a:custGeom>
              <a:avLst/>
              <a:gdLst>
                <a:gd name="T0" fmla="*/ 53 w 56"/>
                <a:gd name="T1" fmla="*/ 4 h 46"/>
                <a:gd name="T2" fmla="*/ 52 w 56"/>
                <a:gd name="T3" fmla="*/ 3 h 46"/>
                <a:gd name="T4" fmla="*/ 49 w 56"/>
                <a:gd name="T5" fmla="*/ 1 h 46"/>
                <a:gd name="T6" fmla="*/ 46 w 56"/>
                <a:gd name="T7" fmla="*/ 0 h 46"/>
                <a:gd name="T8" fmla="*/ 41 w 56"/>
                <a:gd name="T9" fmla="*/ 0 h 46"/>
                <a:gd name="T10" fmla="*/ 36 w 56"/>
                <a:gd name="T11" fmla="*/ 0 h 46"/>
                <a:gd name="T12" fmla="*/ 31 w 56"/>
                <a:gd name="T13" fmla="*/ 0 h 46"/>
                <a:gd name="T14" fmla="*/ 28 w 56"/>
                <a:gd name="T15" fmla="*/ 1 h 46"/>
                <a:gd name="T16" fmla="*/ 27 w 56"/>
                <a:gd name="T17" fmla="*/ 3 h 46"/>
                <a:gd name="T18" fmla="*/ 27 w 56"/>
                <a:gd name="T19" fmla="*/ 4 h 46"/>
                <a:gd name="T20" fmla="*/ 27 w 56"/>
                <a:gd name="T21" fmla="*/ 7 h 46"/>
                <a:gd name="T22" fmla="*/ 32 w 56"/>
                <a:gd name="T23" fmla="*/ 4 h 46"/>
                <a:gd name="T24" fmla="*/ 36 w 56"/>
                <a:gd name="T25" fmla="*/ 4 h 46"/>
                <a:gd name="T26" fmla="*/ 41 w 56"/>
                <a:gd name="T27" fmla="*/ 4 h 46"/>
                <a:gd name="T28" fmla="*/ 44 w 56"/>
                <a:gd name="T29" fmla="*/ 4 h 46"/>
                <a:gd name="T30" fmla="*/ 48 w 56"/>
                <a:gd name="T31" fmla="*/ 7 h 46"/>
                <a:gd name="T32" fmla="*/ 49 w 56"/>
                <a:gd name="T33" fmla="*/ 8 h 46"/>
                <a:gd name="T34" fmla="*/ 49 w 56"/>
                <a:gd name="T35" fmla="*/ 12 h 46"/>
                <a:gd name="T36" fmla="*/ 49 w 56"/>
                <a:gd name="T37" fmla="*/ 14 h 46"/>
                <a:gd name="T38" fmla="*/ 49 w 56"/>
                <a:gd name="T39" fmla="*/ 18 h 46"/>
                <a:gd name="T40" fmla="*/ 41 w 56"/>
                <a:gd name="T41" fmla="*/ 25 h 46"/>
                <a:gd name="T42" fmla="*/ 39 w 56"/>
                <a:gd name="T43" fmla="*/ 26 h 46"/>
                <a:gd name="T44" fmla="*/ 36 w 56"/>
                <a:gd name="T45" fmla="*/ 29 h 46"/>
                <a:gd name="T46" fmla="*/ 32 w 56"/>
                <a:gd name="T47" fmla="*/ 30 h 46"/>
                <a:gd name="T48" fmla="*/ 31 w 56"/>
                <a:gd name="T49" fmla="*/ 30 h 46"/>
                <a:gd name="T50" fmla="*/ 27 w 56"/>
                <a:gd name="T51" fmla="*/ 30 h 46"/>
                <a:gd name="T52" fmla="*/ 22 w 56"/>
                <a:gd name="T53" fmla="*/ 30 h 46"/>
                <a:gd name="T54" fmla="*/ 18 w 56"/>
                <a:gd name="T55" fmla="*/ 29 h 46"/>
                <a:gd name="T56" fmla="*/ 16 w 56"/>
                <a:gd name="T57" fmla="*/ 29 h 46"/>
                <a:gd name="T58" fmla="*/ 15 w 56"/>
                <a:gd name="T59" fmla="*/ 26 h 46"/>
                <a:gd name="T60" fmla="*/ 13 w 56"/>
                <a:gd name="T61" fmla="*/ 25 h 46"/>
                <a:gd name="T62" fmla="*/ 15 w 56"/>
                <a:gd name="T63" fmla="*/ 22 h 46"/>
                <a:gd name="T64" fmla="*/ 10 w 56"/>
                <a:gd name="T65" fmla="*/ 26 h 46"/>
                <a:gd name="T66" fmla="*/ 5 w 56"/>
                <a:gd name="T67" fmla="*/ 30 h 46"/>
                <a:gd name="T68" fmla="*/ 1 w 56"/>
                <a:gd name="T69" fmla="*/ 34 h 46"/>
                <a:gd name="T70" fmla="*/ 0 w 56"/>
                <a:gd name="T71" fmla="*/ 36 h 46"/>
                <a:gd name="T72" fmla="*/ 0 w 56"/>
                <a:gd name="T73" fmla="*/ 38 h 46"/>
                <a:gd name="T74" fmla="*/ 1 w 56"/>
                <a:gd name="T75" fmla="*/ 42 h 46"/>
                <a:gd name="T76" fmla="*/ 2 w 56"/>
                <a:gd name="T77" fmla="*/ 43 h 46"/>
                <a:gd name="T78" fmla="*/ 5 w 56"/>
                <a:gd name="T79" fmla="*/ 44 h 46"/>
                <a:gd name="T80" fmla="*/ 7 w 56"/>
                <a:gd name="T81" fmla="*/ 46 h 46"/>
                <a:gd name="T82" fmla="*/ 13 w 56"/>
                <a:gd name="T83" fmla="*/ 46 h 46"/>
                <a:gd name="T84" fmla="*/ 15 w 56"/>
                <a:gd name="T85" fmla="*/ 46 h 46"/>
                <a:gd name="T86" fmla="*/ 18 w 56"/>
                <a:gd name="T87" fmla="*/ 44 h 46"/>
                <a:gd name="T88" fmla="*/ 23 w 56"/>
                <a:gd name="T89" fmla="*/ 44 h 46"/>
                <a:gd name="T90" fmla="*/ 28 w 56"/>
                <a:gd name="T91" fmla="*/ 42 h 46"/>
                <a:gd name="T92" fmla="*/ 32 w 56"/>
                <a:gd name="T93" fmla="*/ 42 h 46"/>
                <a:gd name="T94" fmla="*/ 49 w 56"/>
                <a:gd name="T95" fmla="*/ 26 h 46"/>
                <a:gd name="T96" fmla="*/ 56 w 56"/>
                <a:gd name="T97" fmla="*/ 22 h 46"/>
                <a:gd name="T98" fmla="*/ 56 w 56"/>
                <a:gd name="T99" fmla="*/ 12 h 46"/>
                <a:gd name="T100" fmla="*/ 56 w 56"/>
                <a:gd name="T101" fmla="*/ 7 h 46"/>
                <a:gd name="T102" fmla="*/ 53 w 56"/>
                <a:gd name="T103" fmla="*/ 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6" h="46">
                  <a:moveTo>
                    <a:pt x="53" y="4"/>
                  </a:moveTo>
                  <a:lnTo>
                    <a:pt x="52" y="3"/>
                  </a:lnTo>
                  <a:lnTo>
                    <a:pt x="49" y="1"/>
                  </a:lnTo>
                  <a:lnTo>
                    <a:pt x="46" y="0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8" y="1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27" y="7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41" y="4"/>
                  </a:lnTo>
                  <a:lnTo>
                    <a:pt x="44" y="4"/>
                  </a:lnTo>
                  <a:lnTo>
                    <a:pt x="48" y="7"/>
                  </a:lnTo>
                  <a:lnTo>
                    <a:pt x="49" y="8"/>
                  </a:lnTo>
                  <a:lnTo>
                    <a:pt x="49" y="12"/>
                  </a:lnTo>
                  <a:lnTo>
                    <a:pt x="49" y="14"/>
                  </a:lnTo>
                  <a:lnTo>
                    <a:pt x="49" y="18"/>
                  </a:lnTo>
                  <a:lnTo>
                    <a:pt x="41" y="25"/>
                  </a:lnTo>
                  <a:lnTo>
                    <a:pt x="39" y="26"/>
                  </a:lnTo>
                  <a:lnTo>
                    <a:pt x="36" y="29"/>
                  </a:lnTo>
                  <a:lnTo>
                    <a:pt x="32" y="30"/>
                  </a:lnTo>
                  <a:lnTo>
                    <a:pt x="31" y="30"/>
                  </a:lnTo>
                  <a:lnTo>
                    <a:pt x="27" y="30"/>
                  </a:lnTo>
                  <a:lnTo>
                    <a:pt x="22" y="30"/>
                  </a:lnTo>
                  <a:lnTo>
                    <a:pt x="18" y="29"/>
                  </a:lnTo>
                  <a:lnTo>
                    <a:pt x="16" y="29"/>
                  </a:lnTo>
                  <a:lnTo>
                    <a:pt x="15" y="26"/>
                  </a:lnTo>
                  <a:lnTo>
                    <a:pt x="13" y="25"/>
                  </a:lnTo>
                  <a:lnTo>
                    <a:pt x="15" y="22"/>
                  </a:lnTo>
                  <a:lnTo>
                    <a:pt x="10" y="26"/>
                  </a:lnTo>
                  <a:lnTo>
                    <a:pt x="5" y="30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1" y="42"/>
                  </a:lnTo>
                  <a:lnTo>
                    <a:pt x="2" y="43"/>
                  </a:lnTo>
                  <a:lnTo>
                    <a:pt x="5" y="44"/>
                  </a:lnTo>
                  <a:lnTo>
                    <a:pt x="7" y="46"/>
                  </a:lnTo>
                  <a:lnTo>
                    <a:pt x="13" y="46"/>
                  </a:lnTo>
                  <a:lnTo>
                    <a:pt x="15" y="46"/>
                  </a:lnTo>
                  <a:lnTo>
                    <a:pt x="18" y="44"/>
                  </a:lnTo>
                  <a:lnTo>
                    <a:pt x="23" y="44"/>
                  </a:lnTo>
                  <a:lnTo>
                    <a:pt x="28" y="42"/>
                  </a:lnTo>
                  <a:lnTo>
                    <a:pt x="32" y="42"/>
                  </a:lnTo>
                  <a:lnTo>
                    <a:pt x="49" y="26"/>
                  </a:lnTo>
                  <a:lnTo>
                    <a:pt x="56" y="22"/>
                  </a:lnTo>
                  <a:lnTo>
                    <a:pt x="56" y="12"/>
                  </a:lnTo>
                  <a:lnTo>
                    <a:pt x="56" y="7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11" name="Freeform 1455">
              <a:extLst>
                <a:ext uri="{FF2B5EF4-FFF2-40B4-BE49-F238E27FC236}">
                  <a16:creationId xmlns:a16="http://schemas.microsoft.com/office/drawing/2014/main" id="{84446524-620F-4DE3-8361-869A6DA1C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974"/>
              <a:ext cx="22" cy="19"/>
            </a:xfrm>
            <a:custGeom>
              <a:avLst/>
              <a:gdLst>
                <a:gd name="T0" fmla="*/ 63 w 66"/>
                <a:gd name="T1" fmla="*/ 4 h 55"/>
                <a:gd name="T2" fmla="*/ 62 w 66"/>
                <a:gd name="T3" fmla="*/ 3 h 55"/>
                <a:gd name="T4" fmla="*/ 58 w 66"/>
                <a:gd name="T5" fmla="*/ 2 h 55"/>
                <a:gd name="T6" fmla="*/ 54 w 66"/>
                <a:gd name="T7" fmla="*/ 0 h 55"/>
                <a:gd name="T8" fmla="*/ 49 w 66"/>
                <a:gd name="T9" fmla="*/ 0 h 55"/>
                <a:gd name="T10" fmla="*/ 43 w 66"/>
                <a:gd name="T11" fmla="*/ 0 h 55"/>
                <a:gd name="T12" fmla="*/ 36 w 66"/>
                <a:gd name="T13" fmla="*/ 0 h 55"/>
                <a:gd name="T14" fmla="*/ 33 w 66"/>
                <a:gd name="T15" fmla="*/ 2 h 55"/>
                <a:gd name="T16" fmla="*/ 32 w 66"/>
                <a:gd name="T17" fmla="*/ 3 h 55"/>
                <a:gd name="T18" fmla="*/ 32 w 66"/>
                <a:gd name="T19" fmla="*/ 6 h 55"/>
                <a:gd name="T20" fmla="*/ 32 w 66"/>
                <a:gd name="T21" fmla="*/ 7 h 55"/>
                <a:gd name="T22" fmla="*/ 37 w 66"/>
                <a:gd name="T23" fmla="*/ 6 h 55"/>
                <a:gd name="T24" fmla="*/ 43 w 66"/>
                <a:gd name="T25" fmla="*/ 4 h 55"/>
                <a:gd name="T26" fmla="*/ 49 w 66"/>
                <a:gd name="T27" fmla="*/ 6 h 55"/>
                <a:gd name="T28" fmla="*/ 53 w 66"/>
                <a:gd name="T29" fmla="*/ 6 h 55"/>
                <a:gd name="T30" fmla="*/ 57 w 66"/>
                <a:gd name="T31" fmla="*/ 7 h 55"/>
                <a:gd name="T32" fmla="*/ 58 w 66"/>
                <a:gd name="T33" fmla="*/ 8 h 55"/>
                <a:gd name="T34" fmla="*/ 59 w 66"/>
                <a:gd name="T35" fmla="*/ 15 h 55"/>
                <a:gd name="T36" fmla="*/ 58 w 66"/>
                <a:gd name="T37" fmla="*/ 17 h 55"/>
                <a:gd name="T38" fmla="*/ 58 w 66"/>
                <a:gd name="T39" fmla="*/ 20 h 55"/>
                <a:gd name="T40" fmla="*/ 49 w 66"/>
                <a:gd name="T41" fmla="*/ 29 h 55"/>
                <a:gd name="T42" fmla="*/ 46 w 66"/>
                <a:gd name="T43" fmla="*/ 33 h 55"/>
                <a:gd name="T44" fmla="*/ 43 w 66"/>
                <a:gd name="T45" fmla="*/ 34 h 55"/>
                <a:gd name="T46" fmla="*/ 39 w 66"/>
                <a:gd name="T47" fmla="*/ 35 h 55"/>
                <a:gd name="T48" fmla="*/ 36 w 66"/>
                <a:gd name="T49" fmla="*/ 35 h 55"/>
                <a:gd name="T50" fmla="*/ 32 w 66"/>
                <a:gd name="T51" fmla="*/ 35 h 55"/>
                <a:gd name="T52" fmla="*/ 27 w 66"/>
                <a:gd name="T53" fmla="*/ 35 h 55"/>
                <a:gd name="T54" fmla="*/ 22 w 66"/>
                <a:gd name="T55" fmla="*/ 34 h 55"/>
                <a:gd name="T56" fmla="*/ 20 w 66"/>
                <a:gd name="T57" fmla="*/ 34 h 55"/>
                <a:gd name="T58" fmla="*/ 18 w 66"/>
                <a:gd name="T59" fmla="*/ 33 h 55"/>
                <a:gd name="T60" fmla="*/ 16 w 66"/>
                <a:gd name="T61" fmla="*/ 29 h 55"/>
                <a:gd name="T62" fmla="*/ 18 w 66"/>
                <a:gd name="T63" fmla="*/ 26 h 55"/>
                <a:gd name="T64" fmla="*/ 11 w 66"/>
                <a:gd name="T65" fmla="*/ 30 h 55"/>
                <a:gd name="T66" fmla="*/ 5 w 66"/>
                <a:gd name="T67" fmla="*/ 35 h 55"/>
                <a:gd name="T68" fmla="*/ 1 w 66"/>
                <a:gd name="T69" fmla="*/ 39 h 55"/>
                <a:gd name="T70" fmla="*/ 0 w 66"/>
                <a:gd name="T71" fmla="*/ 45 h 55"/>
                <a:gd name="T72" fmla="*/ 0 w 66"/>
                <a:gd name="T73" fmla="*/ 46 h 55"/>
                <a:gd name="T74" fmla="*/ 1 w 66"/>
                <a:gd name="T75" fmla="*/ 48 h 55"/>
                <a:gd name="T76" fmla="*/ 2 w 66"/>
                <a:gd name="T77" fmla="*/ 51 h 55"/>
                <a:gd name="T78" fmla="*/ 6 w 66"/>
                <a:gd name="T79" fmla="*/ 52 h 55"/>
                <a:gd name="T80" fmla="*/ 10 w 66"/>
                <a:gd name="T81" fmla="*/ 55 h 55"/>
                <a:gd name="T82" fmla="*/ 15 w 66"/>
                <a:gd name="T83" fmla="*/ 55 h 55"/>
                <a:gd name="T84" fmla="*/ 18 w 66"/>
                <a:gd name="T85" fmla="*/ 55 h 55"/>
                <a:gd name="T86" fmla="*/ 22 w 66"/>
                <a:gd name="T87" fmla="*/ 52 h 55"/>
                <a:gd name="T88" fmla="*/ 28 w 66"/>
                <a:gd name="T89" fmla="*/ 52 h 55"/>
                <a:gd name="T90" fmla="*/ 33 w 66"/>
                <a:gd name="T91" fmla="*/ 50 h 55"/>
                <a:gd name="T92" fmla="*/ 39 w 66"/>
                <a:gd name="T93" fmla="*/ 48 h 55"/>
                <a:gd name="T94" fmla="*/ 59 w 66"/>
                <a:gd name="T95" fmla="*/ 30 h 55"/>
                <a:gd name="T96" fmla="*/ 66 w 66"/>
                <a:gd name="T97" fmla="*/ 26 h 55"/>
                <a:gd name="T98" fmla="*/ 66 w 66"/>
                <a:gd name="T99" fmla="*/ 13 h 55"/>
                <a:gd name="T100" fmla="*/ 66 w 66"/>
                <a:gd name="T101" fmla="*/ 7 h 55"/>
                <a:gd name="T102" fmla="*/ 63 w 66"/>
                <a:gd name="T103" fmla="*/ 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6" h="55">
                  <a:moveTo>
                    <a:pt x="63" y="4"/>
                  </a:moveTo>
                  <a:lnTo>
                    <a:pt x="62" y="3"/>
                  </a:lnTo>
                  <a:lnTo>
                    <a:pt x="58" y="2"/>
                  </a:lnTo>
                  <a:lnTo>
                    <a:pt x="54" y="0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36" y="0"/>
                  </a:lnTo>
                  <a:lnTo>
                    <a:pt x="33" y="2"/>
                  </a:lnTo>
                  <a:lnTo>
                    <a:pt x="32" y="3"/>
                  </a:lnTo>
                  <a:lnTo>
                    <a:pt x="32" y="6"/>
                  </a:lnTo>
                  <a:lnTo>
                    <a:pt x="32" y="7"/>
                  </a:lnTo>
                  <a:lnTo>
                    <a:pt x="37" y="6"/>
                  </a:lnTo>
                  <a:lnTo>
                    <a:pt x="43" y="4"/>
                  </a:lnTo>
                  <a:lnTo>
                    <a:pt x="49" y="6"/>
                  </a:lnTo>
                  <a:lnTo>
                    <a:pt x="53" y="6"/>
                  </a:lnTo>
                  <a:lnTo>
                    <a:pt x="57" y="7"/>
                  </a:lnTo>
                  <a:lnTo>
                    <a:pt x="58" y="8"/>
                  </a:lnTo>
                  <a:lnTo>
                    <a:pt x="59" y="15"/>
                  </a:lnTo>
                  <a:lnTo>
                    <a:pt x="58" y="17"/>
                  </a:lnTo>
                  <a:lnTo>
                    <a:pt x="58" y="20"/>
                  </a:lnTo>
                  <a:lnTo>
                    <a:pt x="49" y="29"/>
                  </a:lnTo>
                  <a:lnTo>
                    <a:pt x="46" y="33"/>
                  </a:lnTo>
                  <a:lnTo>
                    <a:pt x="43" y="34"/>
                  </a:lnTo>
                  <a:lnTo>
                    <a:pt x="39" y="35"/>
                  </a:lnTo>
                  <a:lnTo>
                    <a:pt x="36" y="35"/>
                  </a:lnTo>
                  <a:lnTo>
                    <a:pt x="32" y="35"/>
                  </a:lnTo>
                  <a:lnTo>
                    <a:pt x="27" y="35"/>
                  </a:lnTo>
                  <a:lnTo>
                    <a:pt x="22" y="34"/>
                  </a:lnTo>
                  <a:lnTo>
                    <a:pt x="20" y="34"/>
                  </a:lnTo>
                  <a:lnTo>
                    <a:pt x="18" y="33"/>
                  </a:lnTo>
                  <a:lnTo>
                    <a:pt x="16" y="29"/>
                  </a:lnTo>
                  <a:lnTo>
                    <a:pt x="18" y="26"/>
                  </a:lnTo>
                  <a:lnTo>
                    <a:pt x="11" y="30"/>
                  </a:lnTo>
                  <a:lnTo>
                    <a:pt x="5" y="35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1" y="48"/>
                  </a:lnTo>
                  <a:lnTo>
                    <a:pt x="2" y="51"/>
                  </a:lnTo>
                  <a:lnTo>
                    <a:pt x="6" y="52"/>
                  </a:lnTo>
                  <a:lnTo>
                    <a:pt x="10" y="55"/>
                  </a:lnTo>
                  <a:lnTo>
                    <a:pt x="15" y="55"/>
                  </a:lnTo>
                  <a:lnTo>
                    <a:pt x="18" y="55"/>
                  </a:lnTo>
                  <a:lnTo>
                    <a:pt x="22" y="52"/>
                  </a:lnTo>
                  <a:lnTo>
                    <a:pt x="28" y="52"/>
                  </a:lnTo>
                  <a:lnTo>
                    <a:pt x="33" y="50"/>
                  </a:lnTo>
                  <a:lnTo>
                    <a:pt x="39" y="48"/>
                  </a:lnTo>
                  <a:lnTo>
                    <a:pt x="59" y="30"/>
                  </a:lnTo>
                  <a:lnTo>
                    <a:pt x="66" y="26"/>
                  </a:lnTo>
                  <a:lnTo>
                    <a:pt x="66" y="13"/>
                  </a:lnTo>
                  <a:lnTo>
                    <a:pt x="66" y="7"/>
                  </a:lnTo>
                  <a:lnTo>
                    <a:pt x="63" y="4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12" name="Freeform 1456">
              <a:extLst>
                <a:ext uri="{FF2B5EF4-FFF2-40B4-BE49-F238E27FC236}">
                  <a16:creationId xmlns:a16="http://schemas.microsoft.com/office/drawing/2014/main" id="{E4FF55B4-9B14-416C-9357-E88CF501E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7" y="1922"/>
              <a:ext cx="14" cy="50"/>
            </a:xfrm>
            <a:custGeom>
              <a:avLst/>
              <a:gdLst>
                <a:gd name="T0" fmla="*/ 27 w 41"/>
                <a:gd name="T1" fmla="*/ 152 h 152"/>
                <a:gd name="T2" fmla="*/ 26 w 41"/>
                <a:gd name="T3" fmla="*/ 151 h 152"/>
                <a:gd name="T4" fmla="*/ 24 w 41"/>
                <a:gd name="T5" fmla="*/ 148 h 152"/>
                <a:gd name="T6" fmla="*/ 20 w 41"/>
                <a:gd name="T7" fmla="*/ 148 h 152"/>
                <a:gd name="T8" fmla="*/ 16 w 41"/>
                <a:gd name="T9" fmla="*/ 147 h 152"/>
                <a:gd name="T10" fmla="*/ 11 w 41"/>
                <a:gd name="T11" fmla="*/ 147 h 152"/>
                <a:gd name="T12" fmla="*/ 5 w 41"/>
                <a:gd name="T13" fmla="*/ 148 h 152"/>
                <a:gd name="T14" fmla="*/ 3 w 41"/>
                <a:gd name="T15" fmla="*/ 149 h 152"/>
                <a:gd name="T16" fmla="*/ 3 w 41"/>
                <a:gd name="T17" fmla="*/ 138 h 152"/>
                <a:gd name="T18" fmla="*/ 3 w 41"/>
                <a:gd name="T19" fmla="*/ 119 h 152"/>
                <a:gd name="T20" fmla="*/ 3 w 41"/>
                <a:gd name="T21" fmla="*/ 99 h 152"/>
                <a:gd name="T22" fmla="*/ 1 w 41"/>
                <a:gd name="T23" fmla="*/ 70 h 152"/>
                <a:gd name="T24" fmla="*/ 3 w 41"/>
                <a:gd name="T25" fmla="*/ 47 h 152"/>
                <a:gd name="T26" fmla="*/ 1 w 41"/>
                <a:gd name="T27" fmla="*/ 34 h 152"/>
                <a:gd name="T28" fmla="*/ 1 w 41"/>
                <a:gd name="T29" fmla="*/ 27 h 152"/>
                <a:gd name="T30" fmla="*/ 0 w 41"/>
                <a:gd name="T31" fmla="*/ 17 h 152"/>
                <a:gd name="T32" fmla="*/ 0 w 41"/>
                <a:gd name="T33" fmla="*/ 9 h 152"/>
                <a:gd name="T34" fmla="*/ 1 w 41"/>
                <a:gd name="T35" fmla="*/ 0 h 152"/>
                <a:gd name="T36" fmla="*/ 9 w 41"/>
                <a:gd name="T37" fmla="*/ 2 h 152"/>
                <a:gd name="T38" fmla="*/ 29 w 41"/>
                <a:gd name="T39" fmla="*/ 2 h 152"/>
                <a:gd name="T40" fmla="*/ 40 w 41"/>
                <a:gd name="T41" fmla="*/ 2 h 152"/>
                <a:gd name="T42" fmla="*/ 41 w 41"/>
                <a:gd name="T43" fmla="*/ 11 h 152"/>
                <a:gd name="T44" fmla="*/ 41 w 41"/>
                <a:gd name="T45" fmla="*/ 17 h 152"/>
                <a:gd name="T46" fmla="*/ 40 w 41"/>
                <a:gd name="T47" fmla="*/ 28 h 152"/>
                <a:gd name="T48" fmla="*/ 37 w 41"/>
                <a:gd name="T49" fmla="*/ 39 h 152"/>
                <a:gd name="T50" fmla="*/ 37 w 41"/>
                <a:gd name="T51" fmla="*/ 47 h 152"/>
                <a:gd name="T52" fmla="*/ 37 w 41"/>
                <a:gd name="T53" fmla="*/ 58 h 152"/>
                <a:gd name="T54" fmla="*/ 37 w 41"/>
                <a:gd name="T55" fmla="*/ 67 h 152"/>
                <a:gd name="T56" fmla="*/ 40 w 41"/>
                <a:gd name="T57" fmla="*/ 82 h 152"/>
                <a:gd name="T58" fmla="*/ 37 w 41"/>
                <a:gd name="T59" fmla="*/ 92 h 152"/>
                <a:gd name="T60" fmla="*/ 36 w 41"/>
                <a:gd name="T61" fmla="*/ 102 h 152"/>
                <a:gd name="T62" fmla="*/ 32 w 41"/>
                <a:gd name="T63" fmla="*/ 112 h 152"/>
                <a:gd name="T64" fmla="*/ 31 w 41"/>
                <a:gd name="T65" fmla="*/ 125 h 152"/>
                <a:gd name="T66" fmla="*/ 29 w 41"/>
                <a:gd name="T67" fmla="*/ 132 h 152"/>
                <a:gd name="T68" fmla="*/ 27 w 41"/>
                <a:gd name="T69" fmla="*/ 139 h 152"/>
                <a:gd name="T70" fmla="*/ 27 w 41"/>
                <a:gd name="T71" fmla="*/ 148 h 152"/>
                <a:gd name="T72" fmla="*/ 27 w 41"/>
                <a:gd name="T73" fmla="*/ 151 h 152"/>
                <a:gd name="T74" fmla="*/ 27 w 41"/>
                <a:gd name="T7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" h="152">
                  <a:moveTo>
                    <a:pt x="27" y="152"/>
                  </a:moveTo>
                  <a:lnTo>
                    <a:pt x="26" y="151"/>
                  </a:lnTo>
                  <a:lnTo>
                    <a:pt x="24" y="148"/>
                  </a:lnTo>
                  <a:lnTo>
                    <a:pt x="20" y="148"/>
                  </a:lnTo>
                  <a:lnTo>
                    <a:pt x="16" y="147"/>
                  </a:lnTo>
                  <a:lnTo>
                    <a:pt x="11" y="147"/>
                  </a:lnTo>
                  <a:lnTo>
                    <a:pt x="5" y="148"/>
                  </a:lnTo>
                  <a:lnTo>
                    <a:pt x="3" y="149"/>
                  </a:lnTo>
                  <a:lnTo>
                    <a:pt x="3" y="138"/>
                  </a:lnTo>
                  <a:lnTo>
                    <a:pt x="3" y="119"/>
                  </a:lnTo>
                  <a:lnTo>
                    <a:pt x="3" y="99"/>
                  </a:lnTo>
                  <a:lnTo>
                    <a:pt x="1" y="70"/>
                  </a:lnTo>
                  <a:lnTo>
                    <a:pt x="3" y="47"/>
                  </a:lnTo>
                  <a:lnTo>
                    <a:pt x="1" y="34"/>
                  </a:lnTo>
                  <a:lnTo>
                    <a:pt x="1" y="27"/>
                  </a:lnTo>
                  <a:lnTo>
                    <a:pt x="0" y="17"/>
                  </a:lnTo>
                  <a:lnTo>
                    <a:pt x="0" y="9"/>
                  </a:lnTo>
                  <a:lnTo>
                    <a:pt x="1" y="0"/>
                  </a:lnTo>
                  <a:lnTo>
                    <a:pt x="9" y="2"/>
                  </a:lnTo>
                  <a:lnTo>
                    <a:pt x="29" y="2"/>
                  </a:lnTo>
                  <a:lnTo>
                    <a:pt x="40" y="2"/>
                  </a:lnTo>
                  <a:lnTo>
                    <a:pt x="41" y="11"/>
                  </a:lnTo>
                  <a:lnTo>
                    <a:pt x="41" y="17"/>
                  </a:lnTo>
                  <a:lnTo>
                    <a:pt x="40" y="28"/>
                  </a:lnTo>
                  <a:lnTo>
                    <a:pt x="37" y="39"/>
                  </a:lnTo>
                  <a:lnTo>
                    <a:pt x="37" y="47"/>
                  </a:lnTo>
                  <a:lnTo>
                    <a:pt x="37" y="58"/>
                  </a:lnTo>
                  <a:lnTo>
                    <a:pt x="37" y="67"/>
                  </a:lnTo>
                  <a:lnTo>
                    <a:pt x="40" y="82"/>
                  </a:lnTo>
                  <a:lnTo>
                    <a:pt x="37" y="92"/>
                  </a:lnTo>
                  <a:lnTo>
                    <a:pt x="36" y="102"/>
                  </a:lnTo>
                  <a:lnTo>
                    <a:pt x="32" y="112"/>
                  </a:lnTo>
                  <a:lnTo>
                    <a:pt x="31" y="125"/>
                  </a:lnTo>
                  <a:lnTo>
                    <a:pt x="29" y="132"/>
                  </a:lnTo>
                  <a:lnTo>
                    <a:pt x="27" y="139"/>
                  </a:lnTo>
                  <a:lnTo>
                    <a:pt x="27" y="148"/>
                  </a:lnTo>
                  <a:lnTo>
                    <a:pt x="27" y="151"/>
                  </a:lnTo>
                  <a:lnTo>
                    <a:pt x="27" y="152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13" name="Freeform 1457">
              <a:extLst>
                <a:ext uri="{FF2B5EF4-FFF2-40B4-BE49-F238E27FC236}">
                  <a16:creationId xmlns:a16="http://schemas.microsoft.com/office/drawing/2014/main" id="{0890F7CD-1189-4DD4-B3BB-67A208685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7" y="1922"/>
              <a:ext cx="17" cy="54"/>
            </a:xfrm>
            <a:custGeom>
              <a:avLst/>
              <a:gdLst>
                <a:gd name="T0" fmla="*/ 35 w 52"/>
                <a:gd name="T1" fmla="*/ 161 h 161"/>
                <a:gd name="T2" fmla="*/ 32 w 52"/>
                <a:gd name="T3" fmla="*/ 160 h 161"/>
                <a:gd name="T4" fmla="*/ 29 w 52"/>
                <a:gd name="T5" fmla="*/ 157 h 161"/>
                <a:gd name="T6" fmla="*/ 26 w 52"/>
                <a:gd name="T7" fmla="*/ 157 h 161"/>
                <a:gd name="T8" fmla="*/ 20 w 52"/>
                <a:gd name="T9" fmla="*/ 155 h 161"/>
                <a:gd name="T10" fmla="*/ 15 w 52"/>
                <a:gd name="T11" fmla="*/ 155 h 161"/>
                <a:gd name="T12" fmla="*/ 6 w 52"/>
                <a:gd name="T13" fmla="*/ 157 h 161"/>
                <a:gd name="T14" fmla="*/ 5 w 52"/>
                <a:gd name="T15" fmla="*/ 159 h 161"/>
                <a:gd name="T16" fmla="*/ 5 w 52"/>
                <a:gd name="T17" fmla="*/ 146 h 161"/>
                <a:gd name="T18" fmla="*/ 5 w 52"/>
                <a:gd name="T19" fmla="*/ 126 h 161"/>
                <a:gd name="T20" fmla="*/ 3 w 52"/>
                <a:gd name="T21" fmla="*/ 104 h 161"/>
                <a:gd name="T22" fmla="*/ 1 w 52"/>
                <a:gd name="T23" fmla="*/ 74 h 161"/>
                <a:gd name="T24" fmla="*/ 3 w 52"/>
                <a:gd name="T25" fmla="*/ 49 h 161"/>
                <a:gd name="T26" fmla="*/ 1 w 52"/>
                <a:gd name="T27" fmla="*/ 35 h 161"/>
                <a:gd name="T28" fmla="*/ 1 w 52"/>
                <a:gd name="T29" fmla="*/ 27 h 161"/>
                <a:gd name="T30" fmla="*/ 0 w 52"/>
                <a:gd name="T31" fmla="*/ 18 h 161"/>
                <a:gd name="T32" fmla="*/ 0 w 52"/>
                <a:gd name="T33" fmla="*/ 9 h 161"/>
                <a:gd name="T34" fmla="*/ 1 w 52"/>
                <a:gd name="T35" fmla="*/ 0 h 161"/>
                <a:gd name="T36" fmla="*/ 10 w 52"/>
                <a:gd name="T37" fmla="*/ 1 h 161"/>
                <a:gd name="T38" fmla="*/ 36 w 52"/>
                <a:gd name="T39" fmla="*/ 1 h 161"/>
                <a:gd name="T40" fmla="*/ 50 w 52"/>
                <a:gd name="T41" fmla="*/ 1 h 161"/>
                <a:gd name="T42" fmla="*/ 52 w 52"/>
                <a:gd name="T43" fmla="*/ 12 h 161"/>
                <a:gd name="T44" fmla="*/ 52 w 52"/>
                <a:gd name="T45" fmla="*/ 18 h 161"/>
                <a:gd name="T46" fmla="*/ 50 w 52"/>
                <a:gd name="T47" fmla="*/ 30 h 161"/>
                <a:gd name="T48" fmla="*/ 48 w 52"/>
                <a:gd name="T49" fmla="*/ 42 h 161"/>
                <a:gd name="T50" fmla="*/ 46 w 52"/>
                <a:gd name="T51" fmla="*/ 49 h 161"/>
                <a:gd name="T52" fmla="*/ 48 w 52"/>
                <a:gd name="T53" fmla="*/ 61 h 161"/>
                <a:gd name="T54" fmla="*/ 48 w 52"/>
                <a:gd name="T55" fmla="*/ 72 h 161"/>
                <a:gd name="T56" fmla="*/ 50 w 52"/>
                <a:gd name="T57" fmla="*/ 87 h 161"/>
                <a:gd name="T58" fmla="*/ 48 w 52"/>
                <a:gd name="T59" fmla="*/ 99 h 161"/>
                <a:gd name="T60" fmla="*/ 45 w 52"/>
                <a:gd name="T61" fmla="*/ 108 h 161"/>
                <a:gd name="T62" fmla="*/ 41 w 52"/>
                <a:gd name="T63" fmla="*/ 117 h 161"/>
                <a:gd name="T64" fmla="*/ 37 w 52"/>
                <a:gd name="T65" fmla="*/ 131 h 161"/>
                <a:gd name="T66" fmla="*/ 36 w 52"/>
                <a:gd name="T67" fmla="*/ 139 h 161"/>
                <a:gd name="T68" fmla="*/ 35 w 52"/>
                <a:gd name="T69" fmla="*/ 148 h 161"/>
                <a:gd name="T70" fmla="*/ 35 w 52"/>
                <a:gd name="T71" fmla="*/ 157 h 161"/>
                <a:gd name="T72" fmla="*/ 35 w 52"/>
                <a:gd name="T73" fmla="*/ 160 h 161"/>
                <a:gd name="T74" fmla="*/ 35 w 52"/>
                <a:gd name="T7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" h="161">
                  <a:moveTo>
                    <a:pt x="35" y="161"/>
                  </a:moveTo>
                  <a:lnTo>
                    <a:pt x="32" y="160"/>
                  </a:lnTo>
                  <a:lnTo>
                    <a:pt x="29" y="157"/>
                  </a:lnTo>
                  <a:lnTo>
                    <a:pt x="26" y="157"/>
                  </a:lnTo>
                  <a:lnTo>
                    <a:pt x="20" y="155"/>
                  </a:lnTo>
                  <a:lnTo>
                    <a:pt x="15" y="155"/>
                  </a:lnTo>
                  <a:lnTo>
                    <a:pt x="6" y="157"/>
                  </a:lnTo>
                  <a:lnTo>
                    <a:pt x="5" y="159"/>
                  </a:lnTo>
                  <a:lnTo>
                    <a:pt x="5" y="146"/>
                  </a:lnTo>
                  <a:lnTo>
                    <a:pt x="5" y="126"/>
                  </a:lnTo>
                  <a:lnTo>
                    <a:pt x="3" y="104"/>
                  </a:lnTo>
                  <a:lnTo>
                    <a:pt x="1" y="74"/>
                  </a:lnTo>
                  <a:lnTo>
                    <a:pt x="3" y="49"/>
                  </a:lnTo>
                  <a:lnTo>
                    <a:pt x="1" y="35"/>
                  </a:lnTo>
                  <a:lnTo>
                    <a:pt x="1" y="27"/>
                  </a:lnTo>
                  <a:lnTo>
                    <a:pt x="0" y="18"/>
                  </a:lnTo>
                  <a:lnTo>
                    <a:pt x="0" y="9"/>
                  </a:lnTo>
                  <a:lnTo>
                    <a:pt x="1" y="0"/>
                  </a:lnTo>
                  <a:lnTo>
                    <a:pt x="10" y="1"/>
                  </a:lnTo>
                  <a:lnTo>
                    <a:pt x="36" y="1"/>
                  </a:lnTo>
                  <a:lnTo>
                    <a:pt x="50" y="1"/>
                  </a:lnTo>
                  <a:lnTo>
                    <a:pt x="52" y="12"/>
                  </a:lnTo>
                  <a:lnTo>
                    <a:pt x="52" y="18"/>
                  </a:lnTo>
                  <a:lnTo>
                    <a:pt x="50" y="30"/>
                  </a:lnTo>
                  <a:lnTo>
                    <a:pt x="48" y="42"/>
                  </a:lnTo>
                  <a:lnTo>
                    <a:pt x="46" y="49"/>
                  </a:lnTo>
                  <a:lnTo>
                    <a:pt x="48" y="61"/>
                  </a:lnTo>
                  <a:lnTo>
                    <a:pt x="48" y="72"/>
                  </a:lnTo>
                  <a:lnTo>
                    <a:pt x="50" y="87"/>
                  </a:lnTo>
                  <a:lnTo>
                    <a:pt x="48" y="99"/>
                  </a:lnTo>
                  <a:lnTo>
                    <a:pt x="45" y="108"/>
                  </a:lnTo>
                  <a:lnTo>
                    <a:pt x="41" y="117"/>
                  </a:lnTo>
                  <a:lnTo>
                    <a:pt x="37" y="131"/>
                  </a:lnTo>
                  <a:lnTo>
                    <a:pt x="36" y="139"/>
                  </a:lnTo>
                  <a:lnTo>
                    <a:pt x="35" y="148"/>
                  </a:lnTo>
                  <a:lnTo>
                    <a:pt x="35" y="157"/>
                  </a:lnTo>
                  <a:lnTo>
                    <a:pt x="35" y="160"/>
                  </a:lnTo>
                  <a:lnTo>
                    <a:pt x="35" y="161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14" name="Freeform 1458">
              <a:extLst>
                <a:ext uri="{FF2B5EF4-FFF2-40B4-BE49-F238E27FC236}">
                  <a16:creationId xmlns:a16="http://schemas.microsoft.com/office/drawing/2014/main" id="{F9C657B9-558C-41FC-A3DC-AA4BDFF97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1825"/>
              <a:ext cx="9" cy="45"/>
            </a:xfrm>
            <a:custGeom>
              <a:avLst/>
              <a:gdLst>
                <a:gd name="T0" fmla="*/ 19 w 28"/>
                <a:gd name="T1" fmla="*/ 135 h 135"/>
                <a:gd name="T2" fmla="*/ 28 w 28"/>
                <a:gd name="T3" fmla="*/ 7 h 135"/>
                <a:gd name="T4" fmla="*/ 26 w 28"/>
                <a:gd name="T5" fmla="*/ 7 h 135"/>
                <a:gd name="T6" fmla="*/ 26 w 28"/>
                <a:gd name="T7" fmla="*/ 7 h 135"/>
                <a:gd name="T8" fmla="*/ 23 w 28"/>
                <a:gd name="T9" fmla="*/ 7 h 135"/>
                <a:gd name="T10" fmla="*/ 23 w 28"/>
                <a:gd name="T11" fmla="*/ 5 h 135"/>
                <a:gd name="T12" fmla="*/ 19 w 28"/>
                <a:gd name="T13" fmla="*/ 3 h 135"/>
                <a:gd name="T14" fmla="*/ 17 w 28"/>
                <a:gd name="T15" fmla="*/ 0 h 135"/>
                <a:gd name="T16" fmla="*/ 17 w 28"/>
                <a:gd name="T17" fmla="*/ 1 h 135"/>
                <a:gd name="T18" fmla="*/ 11 w 28"/>
                <a:gd name="T19" fmla="*/ 3 h 135"/>
                <a:gd name="T20" fmla="*/ 11 w 28"/>
                <a:gd name="T21" fmla="*/ 5 h 135"/>
                <a:gd name="T22" fmla="*/ 11 w 28"/>
                <a:gd name="T23" fmla="*/ 8 h 135"/>
                <a:gd name="T24" fmla="*/ 11 w 28"/>
                <a:gd name="T25" fmla="*/ 9 h 135"/>
                <a:gd name="T26" fmla="*/ 17 w 28"/>
                <a:gd name="T27" fmla="*/ 12 h 135"/>
                <a:gd name="T28" fmla="*/ 19 w 28"/>
                <a:gd name="T29" fmla="*/ 13 h 135"/>
                <a:gd name="T30" fmla="*/ 23 w 28"/>
                <a:gd name="T31" fmla="*/ 16 h 135"/>
                <a:gd name="T32" fmla="*/ 23 w 28"/>
                <a:gd name="T33" fmla="*/ 20 h 135"/>
                <a:gd name="T34" fmla="*/ 23 w 28"/>
                <a:gd name="T35" fmla="*/ 22 h 135"/>
                <a:gd name="T36" fmla="*/ 23 w 28"/>
                <a:gd name="T37" fmla="*/ 26 h 135"/>
                <a:gd name="T38" fmla="*/ 23 w 28"/>
                <a:gd name="T39" fmla="*/ 29 h 135"/>
                <a:gd name="T40" fmla="*/ 19 w 28"/>
                <a:gd name="T41" fmla="*/ 30 h 135"/>
                <a:gd name="T42" fmla="*/ 17 w 28"/>
                <a:gd name="T43" fmla="*/ 30 h 135"/>
                <a:gd name="T44" fmla="*/ 14 w 28"/>
                <a:gd name="T45" fmla="*/ 30 h 135"/>
                <a:gd name="T46" fmla="*/ 11 w 28"/>
                <a:gd name="T47" fmla="*/ 29 h 135"/>
                <a:gd name="T48" fmla="*/ 11 w 28"/>
                <a:gd name="T49" fmla="*/ 27 h 135"/>
                <a:gd name="T50" fmla="*/ 9 w 28"/>
                <a:gd name="T51" fmla="*/ 25 h 135"/>
                <a:gd name="T52" fmla="*/ 11 w 28"/>
                <a:gd name="T53" fmla="*/ 26 h 135"/>
                <a:gd name="T54" fmla="*/ 11 w 28"/>
                <a:gd name="T55" fmla="*/ 30 h 135"/>
                <a:gd name="T56" fmla="*/ 11 w 28"/>
                <a:gd name="T57" fmla="*/ 33 h 135"/>
                <a:gd name="T58" fmla="*/ 11 w 28"/>
                <a:gd name="T59" fmla="*/ 34 h 135"/>
                <a:gd name="T60" fmla="*/ 9 w 28"/>
                <a:gd name="T61" fmla="*/ 37 h 135"/>
                <a:gd name="T62" fmla="*/ 5 w 28"/>
                <a:gd name="T63" fmla="*/ 37 h 135"/>
                <a:gd name="T64" fmla="*/ 2 w 28"/>
                <a:gd name="T65" fmla="*/ 37 h 135"/>
                <a:gd name="T66" fmla="*/ 0 w 28"/>
                <a:gd name="T67" fmla="*/ 78 h 135"/>
                <a:gd name="T68" fmla="*/ 0 w 28"/>
                <a:gd name="T69" fmla="*/ 103 h 135"/>
                <a:gd name="T70" fmla="*/ 2 w 28"/>
                <a:gd name="T71" fmla="*/ 107 h 135"/>
                <a:gd name="T72" fmla="*/ 2 w 28"/>
                <a:gd name="T73" fmla="*/ 113 h 135"/>
                <a:gd name="T74" fmla="*/ 9 w 28"/>
                <a:gd name="T75" fmla="*/ 120 h 135"/>
                <a:gd name="T76" fmla="*/ 11 w 28"/>
                <a:gd name="T77" fmla="*/ 126 h 135"/>
                <a:gd name="T78" fmla="*/ 14 w 28"/>
                <a:gd name="T79" fmla="*/ 130 h 135"/>
                <a:gd name="T80" fmla="*/ 19 w 28"/>
                <a:gd name="T8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" h="135">
                  <a:moveTo>
                    <a:pt x="19" y="135"/>
                  </a:moveTo>
                  <a:lnTo>
                    <a:pt x="28" y="7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3" y="7"/>
                  </a:lnTo>
                  <a:lnTo>
                    <a:pt x="23" y="5"/>
                  </a:lnTo>
                  <a:lnTo>
                    <a:pt x="19" y="3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11" y="9"/>
                  </a:lnTo>
                  <a:lnTo>
                    <a:pt x="17" y="12"/>
                  </a:lnTo>
                  <a:lnTo>
                    <a:pt x="19" y="13"/>
                  </a:lnTo>
                  <a:lnTo>
                    <a:pt x="23" y="16"/>
                  </a:lnTo>
                  <a:lnTo>
                    <a:pt x="23" y="20"/>
                  </a:lnTo>
                  <a:lnTo>
                    <a:pt x="23" y="22"/>
                  </a:lnTo>
                  <a:lnTo>
                    <a:pt x="23" y="26"/>
                  </a:lnTo>
                  <a:lnTo>
                    <a:pt x="23" y="29"/>
                  </a:lnTo>
                  <a:lnTo>
                    <a:pt x="19" y="30"/>
                  </a:lnTo>
                  <a:lnTo>
                    <a:pt x="17" y="30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11" y="27"/>
                  </a:lnTo>
                  <a:lnTo>
                    <a:pt x="9" y="25"/>
                  </a:lnTo>
                  <a:lnTo>
                    <a:pt x="11" y="26"/>
                  </a:lnTo>
                  <a:lnTo>
                    <a:pt x="11" y="30"/>
                  </a:lnTo>
                  <a:lnTo>
                    <a:pt x="11" y="33"/>
                  </a:lnTo>
                  <a:lnTo>
                    <a:pt x="11" y="34"/>
                  </a:lnTo>
                  <a:lnTo>
                    <a:pt x="9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78"/>
                  </a:lnTo>
                  <a:lnTo>
                    <a:pt x="0" y="103"/>
                  </a:lnTo>
                  <a:lnTo>
                    <a:pt x="2" y="107"/>
                  </a:lnTo>
                  <a:lnTo>
                    <a:pt x="2" y="113"/>
                  </a:lnTo>
                  <a:lnTo>
                    <a:pt x="9" y="120"/>
                  </a:lnTo>
                  <a:lnTo>
                    <a:pt x="11" y="126"/>
                  </a:lnTo>
                  <a:lnTo>
                    <a:pt x="14" y="130"/>
                  </a:lnTo>
                  <a:lnTo>
                    <a:pt x="19" y="135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15" name="Freeform 1459">
              <a:extLst>
                <a:ext uri="{FF2B5EF4-FFF2-40B4-BE49-F238E27FC236}">
                  <a16:creationId xmlns:a16="http://schemas.microsoft.com/office/drawing/2014/main" id="{F9B7C014-3A9D-4E2C-B4E1-9199A3934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6" y="1825"/>
              <a:ext cx="9" cy="48"/>
            </a:xfrm>
            <a:custGeom>
              <a:avLst/>
              <a:gdLst>
                <a:gd name="T0" fmla="*/ 19 w 28"/>
                <a:gd name="T1" fmla="*/ 144 h 144"/>
                <a:gd name="T2" fmla="*/ 28 w 28"/>
                <a:gd name="T3" fmla="*/ 8 h 144"/>
                <a:gd name="T4" fmla="*/ 27 w 28"/>
                <a:gd name="T5" fmla="*/ 8 h 144"/>
                <a:gd name="T6" fmla="*/ 24 w 28"/>
                <a:gd name="T7" fmla="*/ 8 h 144"/>
                <a:gd name="T8" fmla="*/ 23 w 28"/>
                <a:gd name="T9" fmla="*/ 8 h 144"/>
                <a:gd name="T10" fmla="*/ 22 w 28"/>
                <a:gd name="T11" fmla="*/ 6 h 144"/>
                <a:gd name="T12" fmla="*/ 19 w 28"/>
                <a:gd name="T13" fmla="*/ 2 h 144"/>
                <a:gd name="T14" fmla="*/ 18 w 28"/>
                <a:gd name="T15" fmla="*/ 0 h 144"/>
                <a:gd name="T16" fmla="*/ 15 w 28"/>
                <a:gd name="T17" fmla="*/ 1 h 144"/>
                <a:gd name="T18" fmla="*/ 13 w 28"/>
                <a:gd name="T19" fmla="*/ 2 h 144"/>
                <a:gd name="T20" fmla="*/ 13 w 28"/>
                <a:gd name="T21" fmla="*/ 6 h 144"/>
                <a:gd name="T22" fmla="*/ 10 w 28"/>
                <a:gd name="T23" fmla="*/ 9 h 144"/>
                <a:gd name="T24" fmla="*/ 13 w 28"/>
                <a:gd name="T25" fmla="*/ 10 h 144"/>
                <a:gd name="T26" fmla="*/ 15 w 28"/>
                <a:gd name="T27" fmla="*/ 13 h 144"/>
                <a:gd name="T28" fmla="*/ 19 w 28"/>
                <a:gd name="T29" fmla="*/ 14 h 144"/>
                <a:gd name="T30" fmla="*/ 22 w 28"/>
                <a:gd name="T31" fmla="*/ 18 h 144"/>
                <a:gd name="T32" fmla="*/ 22 w 28"/>
                <a:gd name="T33" fmla="*/ 22 h 144"/>
                <a:gd name="T34" fmla="*/ 23 w 28"/>
                <a:gd name="T35" fmla="*/ 25 h 144"/>
                <a:gd name="T36" fmla="*/ 22 w 28"/>
                <a:gd name="T37" fmla="*/ 27 h 144"/>
                <a:gd name="T38" fmla="*/ 22 w 28"/>
                <a:gd name="T39" fmla="*/ 31 h 144"/>
                <a:gd name="T40" fmla="*/ 19 w 28"/>
                <a:gd name="T41" fmla="*/ 32 h 144"/>
                <a:gd name="T42" fmla="*/ 18 w 28"/>
                <a:gd name="T43" fmla="*/ 32 h 144"/>
                <a:gd name="T44" fmla="*/ 14 w 28"/>
                <a:gd name="T45" fmla="*/ 32 h 144"/>
                <a:gd name="T46" fmla="*/ 13 w 28"/>
                <a:gd name="T47" fmla="*/ 31 h 144"/>
                <a:gd name="T48" fmla="*/ 10 w 28"/>
                <a:gd name="T49" fmla="*/ 28 h 144"/>
                <a:gd name="T50" fmla="*/ 7 w 28"/>
                <a:gd name="T51" fmla="*/ 26 h 144"/>
                <a:gd name="T52" fmla="*/ 10 w 28"/>
                <a:gd name="T53" fmla="*/ 27 h 144"/>
                <a:gd name="T54" fmla="*/ 10 w 28"/>
                <a:gd name="T55" fmla="*/ 32 h 144"/>
                <a:gd name="T56" fmla="*/ 10 w 28"/>
                <a:gd name="T57" fmla="*/ 35 h 144"/>
                <a:gd name="T58" fmla="*/ 10 w 28"/>
                <a:gd name="T59" fmla="*/ 38 h 144"/>
                <a:gd name="T60" fmla="*/ 9 w 28"/>
                <a:gd name="T61" fmla="*/ 39 h 144"/>
                <a:gd name="T62" fmla="*/ 5 w 28"/>
                <a:gd name="T63" fmla="*/ 39 h 144"/>
                <a:gd name="T64" fmla="*/ 4 w 28"/>
                <a:gd name="T65" fmla="*/ 39 h 144"/>
                <a:gd name="T66" fmla="*/ 0 w 28"/>
                <a:gd name="T67" fmla="*/ 84 h 144"/>
                <a:gd name="T68" fmla="*/ 0 w 28"/>
                <a:gd name="T69" fmla="*/ 110 h 144"/>
                <a:gd name="T70" fmla="*/ 1 w 28"/>
                <a:gd name="T71" fmla="*/ 116 h 144"/>
                <a:gd name="T72" fmla="*/ 4 w 28"/>
                <a:gd name="T73" fmla="*/ 121 h 144"/>
                <a:gd name="T74" fmla="*/ 7 w 28"/>
                <a:gd name="T75" fmla="*/ 129 h 144"/>
                <a:gd name="T76" fmla="*/ 10 w 28"/>
                <a:gd name="T77" fmla="*/ 135 h 144"/>
                <a:gd name="T78" fmla="*/ 14 w 28"/>
                <a:gd name="T79" fmla="*/ 140 h 144"/>
                <a:gd name="T80" fmla="*/ 19 w 28"/>
                <a:gd name="T81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" h="144">
                  <a:moveTo>
                    <a:pt x="19" y="144"/>
                  </a:moveTo>
                  <a:lnTo>
                    <a:pt x="28" y="8"/>
                  </a:lnTo>
                  <a:lnTo>
                    <a:pt x="27" y="8"/>
                  </a:lnTo>
                  <a:lnTo>
                    <a:pt x="24" y="8"/>
                  </a:lnTo>
                  <a:lnTo>
                    <a:pt x="23" y="8"/>
                  </a:lnTo>
                  <a:lnTo>
                    <a:pt x="22" y="6"/>
                  </a:lnTo>
                  <a:lnTo>
                    <a:pt x="19" y="2"/>
                  </a:lnTo>
                  <a:lnTo>
                    <a:pt x="18" y="0"/>
                  </a:lnTo>
                  <a:lnTo>
                    <a:pt x="15" y="1"/>
                  </a:lnTo>
                  <a:lnTo>
                    <a:pt x="13" y="2"/>
                  </a:lnTo>
                  <a:lnTo>
                    <a:pt x="13" y="6"/>
                  </a:lnTo>
                  <a:lnTo>
                    <a:pt x="10" y="9"/>
                  </a:lnTo>
                  <a:lnTo>
                    <a:pt x="13" y="10"/>
                  </a:lnTo>
                  <a:lnTo>
                    <a:pt x="15" y="13"/>
                  </a:lnTo>
                  <a:lnTo>
                    <a:pt x="19" y="14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3" y="25"/>
                  </a:lnTo>
                  <a:lnTo>
                    <a:pt x="22" y="27"/>
                  </a:lnTo>
                  <a:lnTo>
                    <a:pt x="22" y="31"/>
                  </a:lnTo>
                  <a:lnTo>
                    <a:pt x="19" y="32"/>
                  </a:lnTo>
                  <a:lnTo>
                    <a:pt x="18" y="32"/>
                  </a:lnTo>
                  <a:lnTo>
                    <a:pt x="14" y="32"/>
                  </a:lnTo>
                  <a:lnTo>
                    <a:pt x="13" y="31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10" y="27"/>
                  </a:lnTo>
                  <a:lnTo>
                    <a:pt x="10" y="32"/>
                  </a:lnTo>
                  <a:lnTo>
                    <a:pt x="10" y="35"/>
                  </a:lnTo>
                  <a:lnTo>
                    <a:pt x="10" y="38"/>
                  </a:lnTo>
                  <a:lnTo>
                    <a:pt x="9" y="39"/>
                  </a:lnTo>
                  <a:lnTo>
                    <a:pt x="5" y="39"/>
                  </a:lnTo>
                  <a:lnTo>
                    <a:pt x="4" y="39"/>
                  </a:lnTo>
                  <a:lnTo>
                    <a:pt x="0" y="84"/>
                  </a:lnTo>
                  <a:lnTo>
                    <a:pt x="0" y="110"/>
                  </a:lnTo>
                  <a:lnTo>
                    <a:pt x="1" y="116"/>
                  </a:lnTo>
                  <a:lnTo>
                    <a:pt x="4" y="121"/>
                  </a:lnTo>
                  <a:lnTo>
                    <a:pt x="7" y="129"/>
                  </a:lnTo>
                  <a:lnTo>
                    <a:pt x="10" y="135"/>
                  </a:lnTo>
                  <a:lnTo>
                    <a:pt x="14" y="140"/>
                  </a:lnTo>
                  <a:lnTo>
                    <a:pt x="19" y="144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16" name="Freeform 1460">
              <a:extLst>
                <a:ext uri="{FF2B5EF4-FFF2-40B4-BE49-F238E27FC236}">
                  <a16:creationId xmlns:a16="http://schemas.microsoft.com/office/drawing/2014/main" id="{9E0240F6-A763-4175-8A1D-0895414B3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" y="1818"/>
              <a:ext cx="9" cy="50"/>
            </a:xfrm>
            <a:custGeom>
              <a:avLst/>
              <a:gdLst>
                <a:gd name="T0" fmla="*/ 19 w 28"/>
                <a:gd name="T1" fmla="*/ 149 h 150"/>
                <a:gd name="T2" fmla="*/ 8 w 28"/>
                <a:gd name="T3" fmla="*/ 86 h 150"/>
                <a:gd name="T4" fmla="*/ 3 w 28"/>
                <a:gd name="T5" fmla="*/ 29 h 150"/>
                <a:gd name="T6" fmla="*/ 0 w 28"/>
                <a:gd name="T7" fmla="*/ 3 h 150"/>
                <a:gd name="T8" fmla="*/ 0 w 28"/>
                <a:gd name="T9" fmla="*/ 0 h 150"/>
                <a:gd name="T10" fmla="*/ 11 w 28"/>
                <a:gd name="T11" fmla="*/ 6 h 150"/>
                <a:gd name="T12" fmla="*/ 16 w 28"/>
                <a:gd name="T13" fmla="*/ 8 h 150"/>
                <a:gd name="T14" fmla="*/ 16 w 28"/>
                <a:gd name="T15" fmla="*/ 11 h 150"/>
                <a:gd name="T16" fmla="*/ 21 w 28"/>
                <a:gd name="T17" fmla="*/ 15 h 150"/>
                <a:gd name="T18" fmla="*/ 21 w 28"/>
                <a:gd name="T19" fmla="*/ 16 h 150"/>
                <a:gd name="T20" fmla="*/ 24 w 28"/>
                <a:gd name="T21" fmla="*/ 19 h 150"/>
                <a:gd name="T22" fmla="*/ 24 w 28"/>
                <a:gd name="T23" fmla="*/ 25 h 150"/>
                <a:gd name="T24" fmla="*/ 28 w 28"/>
                <a:gd name="T25" fmla="*/ 29 h 150"/>
                <a:gd name="T26" fmla="*/ 28 w 28"/>
                <a:gd name="T27" fmla="*/ 45 h 150"/>
                <a:gd name="T28" fmla="*/ 28 w 28"/>
                <a:gd name="T29" fmla="*/ 64 h 150"/>
                <a:gd name="T30" fmla="*/ 28 w 28"/>
                <a:gd name="T31" fmla="*/ 107 h 150"/>
                <a:gd name="T32" fmla="*/ 28 w 28"/>
                <a:gd name="T33" fmla="*/ 113 h 150"/>
                <a:gd name="T34" fmla="*/ 28 w 28"/>
                <a:gd name="T35" fmla="*/ 124 h 150"/>
                <a:gd name="T36" fmla="*/ 24 w 28"/>
                <a:gd name="T37" fmla="*/ 129 h 150"/>
                <a:gd name="T38" fmla="*/ 24 w 28"/>
                <a:gd name="T39" fmla="*/ 136 h 150"/>
                <a:gd name="T40" fmla="*/ 24 w 28"/>
                <a:gd name="T41" fmla="*/ 138 h 150"/>
                <a:gd name="T42" fmla="*/ 24 w 28"/>
                <a:gd name="T43" fmla="*/ 142 h 150"/>
                <a:gd name="T44" fmla="*/ 21 w 28"/>
                <a:gd name="T45" fmla="*/ 146 h 150"/>
                <a:gd name="T46" fmla="*/ 19 w 28"/>
                <a:gd name="T47" fmla="*/ 150 h 150"/>
                <a:gd name="T48" fmla="*/ 19 w 28"/>
                <a:gd name="T49" fmla="*/ 14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150">
                  <a:moveTo>
                    <a:pt x="19" y="149"/>
                  </a:moveTo>
                  <a:lnTo>
                    <a:pt x="8" y="86"/>
                  </a:lnTo>
                  <a:lnTo>
                    <a:pt x="3" y="2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1" y="6"/>
                  </a:lnTo>
                  <a:lnTo>
                    <a:pt x="16" y="8"/>
                  </a:lnTo>
                  <a:lnTo>
                    <a:pt x="16" y="11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4" y="19"/>
                  </a:lnTo>
                  <a:lnTo>
                    <a:pt x="24" y="25"/>
                  </a:lnTo>
                  <a:lnTo>
                    <a:pt x="28" y="29"/>
                  </a:lnTo>
                  <a:lnTo>
                    <a:pt x="28" y="45"/>
                  </a:lnTo>
                  <a:lnTo>
                    <a:pt x="28" y="64"/>
                  </a:lnTo>
                  <a:lnTo>
                    <a:pt x="28" y="107"/>
                  </a:lnTo>
                  <a:lnTo>
                    <a:pt x="28" y="113"/>
                  </a:lnTo>
                  <a:lnTo>
                    <a:pt x="28" y="124"/>
                  </a:lnTo>
                  <a:lnTo>
                    <a:pt x="24" y="129"/>
                  </a:lnTo>
                  <a:lnTo>
                    <a:pt x="24" y="136"/>
                  </a:lnTo>
                  <a:lnTo>
                    <a:pt x="24" y="138"/>
                  </a:lnTo>
                  <a:lnTo>
                    <a:pt x="24" y="142"/>
                  </a:lnTo>
                  <a:lnTo>
                    <a:pt x="21" y="146"/>
                  </a:lnTo>
                  <a:lnTo>
                    <a:pt x="19" y="150"/>
                  </a:lnTo>
                  <a:lnTo>
                    <a:pt x="19" y="149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17" name="Freeform 1461">
              <a:extLst>
                <a:ext uri="{FF2B5EF4-FFF2-40B4-BE49-F238E27FC236}">
                  <a16:creationId xmlns:a16="http://schemas.microsoft.com/office/drawing/2014/main" id="{83F2FE9F-B162-43FB-8012-F62F1C780F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7" y="1819"/>
              <a:ext cx="9" cy="52"/>
            </a:xfrm>
            <a:custGeom>
              <a:avLst/>
              <a:gdLst>
                <a:gd name="T0" fmla="*/ 19 w 28"/>
                <a:gd name="T1" fmla="*/ 154 h 157"/>
                <a:gd name="T2" fmla="*/ 7 w 28"/>
                <a:gd name="T3" fmla="*/ 88 h 157"/>
                <a:gd name="T4" fmla="*/ 2 w 28"/>
                <a:gd name="T5" fmla="*/ 28 h 157"/>
                <a:gd name="T6" fmla="*/ 0 w 28"/>
                <a:gd name="T7" fmla="*/ 1 h 157"/>
                <a:gd name="T8" fmla="*/ 0 w 28"/>
                <a:gd name="T9" fmla="*/ 0 h 157"/>
                <a:gd name="T10" fmla="*/ 9 w 28"/>
                <a:gd name="T11" fmla="*/ 4 h 157"/>
                <a:gd name="T12" fmla="*/ 15 w 28"/>
                <a:gd name="T13" fmla="*/ 6 h 157"/>
                <a:gd name="T14" fmla="*/ 17 w 28"/>
                <a:gd name="T15" fmla="*/ 9 h 157"/>
                <a:gd name="T16" fmla="*/ 20 w 28"/>
                <a:gd name="T17" fmla="*/ 13 h 157"/>
                <a:gd name="T18" fmla="*/ 22 w 28"/>
                <a:gd name="T19" fmla="*/ 15 h 157"/>
                <a:gd name="T20" fmla="*/ 24 w 28"/>
                <a:gd name="T21" fmla="*/ 18 h 157"/>
                <a:gd name="T22" fmla="*/ 25 w 28"/>
                <a:gd name="T23" fmla="*/ 24 h 157"/>
                <a:gd name="T24" fmla="*/ 28 w 28"/>
                <a:gd name="T25" fmla="*/ 28 h 157"/>
                <a:gd name="T26" fmla="*/ 28 w 28"/>
                <a:gd name="T27" fmla="*/ 45 h 157"/>
                <a:gd name="T28" fmla="*/ 28 w 28"/>
                <a:gd name="T29" fmla="*/ 66 h 157"/>
                <a:gd name="T30" fmla="*/ 28 w 28"/>
                <a:gd name="T31" fmla="*/ 110 h 157"/>
                <a:gd name="T32" fmla="*/ 28 w 28"/>
                <a:gd name="T33" fmla="*/ 118 h 157"/>
                <a:gd name="T34" fmla="*/ 28 w 28"/>
                <a:gd name="T35" fmla="*/ 128 h 157"/>
                <a:gd name="T36" fmla="*/ 25 w 28"/>
                <a:gd name="T37" fmla="*/ 134 h 157"/>
                <a:gd name="T38" fmla="*/ 25 w 28"/>
                <a:gd name="T39" fmla="*/ 140 h 157"/>
                <a:gd name="T40" fmla="*/ 24 w 28"/>
                <a:gd name="T41" fmla="*/ 143 h 157"/>
                <a:gd name="T42" fmla="*/ 24 w 28"/>
                <a:gd name="T43" fmla="*/ 148 h 157"/>
                <a:gd name="T44" fmla="*/ 22 w 28"/>
                <a:gd name="T45" fmla="*/ 152 h 157"/>
                <a:gd name="T46" fmla="*/ 19 w 28"/>
                <a:gd name="T47" fmla="*/ 157 h 157"/>
                <a:gd name="T48" fmla="*/ 19 w 28"/>
                <a:gd name="T49" fmla="*/ 15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" h="157">
                  <a:moveTo>
                    <a:pt x="19" y="154"/>
                  </a:moveTo>
                  <a:lnTo>
                    <a:pt x="7" y="88"/>
                  </a:lnTo>
                  <a:lnTo>
                    <a:pt x="2" y="28"/>
                  </a:lnTo>
                  <a:lnTo>
                    <a:pt x="0" y="1"/>
                  </a:lnTo>
                  <a:lnTo>
                    <a:pt x="0" y="0"/>
                  </a:lnTo>
                  <a:lnTo>
                    <a:pt x="9" y="4"/>
                  </a:lnTo>
                  <a:lnTo>
                    <a:pt x="15" y="6"/>
                  </a:lnTo>
                  <a:lnTo>
                    <a:pt x="17" y="9"/>
                  </a:lnTo>
                  <a:lnTo>
                    <a:pt x="20" y="13"/>
                  </a:lnTo>
                  <a:lnTo>
                    <a:pt x="22" y="15"/>
                  </a:lnTo>
                  <a:lnTo>
                    <a:pt x="24" y="18"/>
                  </a:lnTo>
                  <a:lnTo>
                    <a:pt x="25" y="24"/>
                  </a:lnTo>
                  <a:lnTo>
                    <a:pt x="28" y="28"/>
                  </a:lnTo>
                  <a:lnTo>
                    <a:pt x="28" y="45"/>
                  </a:lnTo>
                  <a:lnTo>
                    <a:pt x="28" y="66"/>
                  </a:lnTo>
                  <a:lnTo>
                    <a:pt x="28" y="110"/>
                  </a:lnTo>
                  <a:lnTo>
                    <a:pt x="28" y="118"/>
                  </a:lnTo>
                  <a:lnTo>
                    <a:pt x="28" y="128"/>
                  </a:lnTo>
                  <a:lnTo>
                    <a:pt x="25" y="134"/>
                  </a:lnTo>
                  <a:lnTo>
                    <a:pt x="25" y="140"/>
                  </a:lnTo>
                  <a:lnTo>
                    <a:pt x="24" y="143"/>
                  </a:lnTo>
                  <a:lnTo>
                    <a:pt x="24" y="148"/>
                  </a:lnTo>
                  <a:lnTo>
                    <a:pt x="22" y="152"/>
                  </a:lnTo>
                  <a:lnTo>
                    <a:pt x="19" y="157"/>
                  </a:lnTo>
                  <a:lnTo>
                    <a:pt x="19" y="154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18" name="Freeform 1462">
              <a:extLst>
                <a:ext uri="{FF2B5EF4-FFF2-40B4-BE49-F238E27FC236}">
                  <a16:creationId xmlns:a16="http://schemas.microsoft.com/office/drawing/2014/main" id="{DCB10EC0-CACC-4D81-B580-650C7A154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814"/>
              <a:ext cx="21" cy="21"/>
            </a:xfrm>
            <a:custGeom>
              <a:avLst/>
              <a:gdLst>
                <a:gd name="T0" fmla="*/ 38 w 64"/>
                <a:gd name="T1" fmla="*/ 16 h 64"/>
                <a:gd name="T2" fmla="*/ 38 w 64"/>
                <a:gd name="T3" fmla="*/ 22 h 64"/>
                <a:gd name="T4" fmla="*/ 33 w 64"/>
                <a:gd name="T5" fmla="*/ 31 h 64"/>
                <a:gd name="T6" fmla="*/ 28 w 64"/>
                <a:gd name="T7" fmla="*/ 35 h 64"/>
                <a:gd name="T8" fmla="*/ 25 w 64"/>
                <a:gd name="T9" fmla="*/ 35 h 64"/>
                <a:gd name="T10" fmla="*/ 23 w 64"/>
                <a:gd name="T11" fmla="*/ 33 h 64"/>
                <a:gd name="T12" fmla="*/ 19 w 64"/>
                <a:gd name="T13" fmla="*/ 31 h 64"/>
                <a:gd name="T14" fmla="*/ 13 w 64"/>
                <a:gd name="T15" fmla="*/ 35 h 64"/>
                <a:gd name="T16" fmla="*/ 16 w 64"/>
                <a:gd name="T17" fmla="*/ 38 h 64"/>
                <a:gd name="T18" fmla="*/ 23 w 64"/>
                <a:gd name="T19" fmla="*/ 43 h 64"/>
                <a:gd name="T20" fmla="*/ 23 w 64"/>
                <a:gd name="T21" fmla="*/ 48 h 64"/>
                <a:gd name="T22" fmla="*/ 23 w 64"/>
                <a:gd name="T23" fmla="*/ 55 h 64"/>
                <a:gd name="T24" fmla="*/ 23 w 64"/>
                <a:gd name="T25" fmla="*/ 59 h 64"/>
                <a:gd name="T26" fmla="*/ 17 w 64"/>
                <a:gd name="T27" fmla="*/ 57 h 64"/>
                <a:gd name="T28" fmla="*/ 13 w 64"/>
                <a:gd name="T29" fmla="*/ 55 h 64"/>
                <a:gd name="T30" fmla="*/ 13 w 64"/>
                <a:gd name="T31" fmla="*/ 55 h 64"/>
                <a:gd name="T32" fmla="*/ 13 w 64"/>
                <a:gd name="T33" fmla="*/ 59 h 64"/>
                <a:gd name="T34" fmla="*/ 12 w 64"/>
                <a:gd name="T35" fmla="*/ 64 h 64"/>
                <a:gd name="T36" fmla="*/ 8 w 64"/>
                <a:gd name="T37" fmla="*/ 64 h 64"/>
                <a:gd name="T38" fmla="*/ 6 w 64"/>
                <a:gd name="T39" fmla="*/ 59 h 64"/>
                <a:gd name="T40" fmla="*/ 0 w 64"/>
                <a:gd name="T41" fmla="*/ 53 h 64"/>
                <a:gd name="T42" fmla="*/ 0 w 64"/>
                <a:gd name="T43" fmla="*/ 48 h 64"/>
                <a:gd name="T44" fmla="*/ 3 w 64"/>
                <a:gd name="T45" fmla="*/ 48 h 64"/>
                <a:gd name="T46" fmla="*/ 0 w 64"/>
                <a:gd name="T47" fmla="*/ 43 h 64"/>
                <a:gd name="T48" fmla="*/ 0 w 64"/>
                <a:gd name="T49" fmla="*/ 36 h 64"/>
                <a:gd name="T50" fmla="*/ 3 w 64"/>
                <a:gd name="T51" fmla="*/ 30 h 64"/>
                <a:gd name="T52" fmla="*/ 12 w 64"/>
                <a:gd name="T53" fmla="*/ 18 h 64"/>
                <a:gd name="T54" fmla="*/ 26 w 64"/>
                <a:gd name="T55" fmla="*/ 8 h 64"/>
                <a:gd name="T56" fmla="*/ 41 w 64"/>
                <a:gd name="T57" fmla="*/ 3 h 64"/>
                <a:gd name="T58" fmla="*/ 51 w 64"/>
                <a:gd name="T59" fmla="*/ 4 h 64"/>
                <a:gd name="T60" fmla="*/ 60 w 64"/>
                <a:gd name="T61" fmla="*/ 3 h 64"/>
                <a:gd name="T62" fmla="*/ 64 w 64"/>
                <a:gd name="T6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64">
                  <a:moveTo>
                    <a:pt x="64" y="5"/>
                  </a:moveTo>
                  <a:lnTo>
                    <a:pt x="38" y="16"/>
                  </a:lnTo>
                  <a:lnTo>
                    <a:pt x="38" y="17"/>
                  </a:lnTo>
                  <a:lnTo>
                    <a:pt x="38" y="22"/>
                  </a:lnTo>
                  <a:lnTo>
                    <a:pt x="36" y="27"/>
                  </a:lnTo>
                  <a:lnTo>
                    <a:pt x="33" y="31"/>
                  </a:lnTo>
                  <a:lnTo>
                    <a:pt x="30" y="35"/>
                  </a:lnTo>
                  <a:lnTo>
                    <a:pt x="28" y="35"/>
                  </a:lnTo>
                  <a:lnTo>
                    <a:pt x="26" y="36"/>
                  </a:lnTo>
                  <a:lnTo>
                    <a:pt x="25" y="35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1" y="30"/>
                  </a:lnTo>
                  <a:lnTo>
                    <a:pt x="19" y="31"/>
                  </a:lnTo>
                  <a:lnTo>
                    <a:pt x="16" y="33"/>
                  </a:lnTo>
                  <a:lnTo>
                    <a:pt x="13" y="35"/>
                  </a:lnTo>
                  <a:lnTo>
                    <a:pt x="13" y="36"/>
                  </a:lnTo>
                  <a:lnTo>
                    <a:pt x="16" y="38"/>
                  </a:lnTo>
                  <a:lnTo>
                    <a:pt x="19" y="40"/>
                  </a:lnTo>
                  <a:lnTo>
                    <a:pt x="23" y="43"/>
                  </a:lnTo>
                  <a:lnTo>
                    <a:pt x="23" y="44"/>
                  </a:lnTo>
                  <a:lnTo>
                    <a:pt x="23" y="48"/>
                  </a:lnTo>
                  <a:lnTo>
                    <a:pt x="25" y="49"/>
                  </a:lnTo>
                  <a:lnTo>
                    <a:pt x="23" y="55"/>
                  </a:lnTo>
                  <a:lnTo>
                    <a:pt x="23" y="57"/>
                  </a:lnTo>
                  <a:lnTo>
                    <a:pt x="23" y="59"/>
                  </a:lnTo>
                  <a:lnTo>
                    <a:pt x="21" y="59"/>
                  </a:lnTo>
                  <a:lnTo>
                    <a:pt x="17" y="57"/>
                  </a:lnTo>
                  <a:lnTo>
                    <a:pt x="16" y="56"/>
                  </a:lnTo>
                  <a:lnTo>
                    <a:pt x="13" y="55"/>
                  </a:lnTo>
                  <a:lnTo>
                    <a:pt x="12" y="51"/>
                  </a:lnTo>
                  <a:lnTo>
                    <a:pt x="13" y="55"/>
                  </a:lnTo>
                  <a:lnTo>
                    <a:pt x="13" y="57"/>
                  </a:lnTo>
                  <a:lnTo>
                    <a:pt x="13" y="59"/>
                  </a:lnTo>
                  <a:lnTo>
                    <a:pt x="13" y="61"/>
                  </a:lnTo>
                  <a:lnTo>
                    <a:pt x="12" y="64"/>
                  </a:lnTo>
                  <a:lnTo>
                    <a:pt x="11" y="64"/>
                  </a:lnTo>
                  <a:lnTo>
                    <a:pt x="8" y="64"/>
                  </a:lnTo>
                  <a:lnTo>
                    <a:pt x="6" y="61"/>
                  </a:lnTo>
                  <a:lnTo>
                    <a:pt x="6" y="59"/>
                  </a:lnTo>
                  <a:lnTo>
                    <a:pt x="2" y="57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3" y="48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3" y="30"/>
                  </a:lnTo>
                  <a:lnTo>
                    <a:pt x="7" y="23"/>
                  </a:lnTo>
                  <a:lnTo>
                    <a:pt x="12" y="18"/>
                  </a:lnTo>
                  <a:lnTo>
                    <a:pt x="13" y="16"/>
                  </a:lnTo>
                  <a:lnTo>
                    <a:pt x="26" y="8"/>
                  </a:lnTo>
                  <a:lnTo>
                    <a:pt x="41" y="0"/>
                  </a:lnTo>
                  <a:lnTo>
                    <a:pt x="41" y="3"/>
                  </a:lnTo>
                  <a:lnTo>
                    <a:pt x="45" y="3"/>
                  </a:lnTo>
                  <a:lnTo>
                    <a:pt x="51" y="4"/>
                  </a:lnTo>
                  <a:lnTo>
                    <a:pt x="58" y="3"/>
                  </a:lnTo>
                  <a:lnTo>
                    <a:pt x="60" y="3"/>
                  </a:lnTo>
                  <a:lnTo>
                    <a:pt x="64" y="0"/>
                  </a:lnTo>
                  <a:lnTo>
                    <a:pt x="64" y="5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19" name="Freeform 1463">
              <a:extLst>
                <a:ext uri="{FF2B5EF4-FFF2-40B4-BE49-F238E27FC236}">
                  <a16:creationId xmlns:a16="http://schemas.microsoft.com/office/drawing/2014/main" id="{7514BC0A-41C6-4FDA-A5D0-03D19F140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814"/>
              <a:ext cx="25" cy="24"/>
            </a:xfrm>
            <a:custGeom>
              <a:avLst/>
              <a:gdLst>
                <a:gd name="T0" fmla="*/ 43 w 75"/>
                <a:gd name="T1" fmla="*/ 16 h 73"/>
                <a:gd name="T2" fmla="*/ 43 w 75"/>
                <a:gd name="T3" fmla="*/ 25 h 73"/>
                <a:gd name="T4" fmla="*/ 38 w 75"/>
                <a:gd name="T5" fmla="*/ 35 h 73"/>
                <a:gd name="T6" fmla="*/ 33 w 75"/>
                <a:gd name="T7" fmla="*/ 39 h 73"/>
                <a:gd name="T8" fmla="*/ 30 w 75"/>
                <a:gd name="T9" fmla="*/ 39 h 73"/>
                <a:gd name="T10" fmla="*/ 26 w 75"/>
                <a:gd name="T11" fmla="*/ 37 h 73"/>
                <a:gd name="T12" fmla="*/ 23 w 75"/>
                <a:gd name="T13" fmla="*/ 35 h 73"/>
                <a:gd name="T14" fmla="*/ 17 w 75"/>
                <a:gd name="T15" fmla="*/ 39 h 73"/>
                <a:gd name="T16" fmla="*/ 19 w 75"/>
                <a:gd name="T17" fmla="*/ 42 h 73"/>
                <a:gd name="T18" fmla="*/ 26 w 75"/>
                <a:gd name="T19" fmla="*/ 48 h 73"/>
                <a:gd name="T20" fmla="*/ 28 w 75"/>
                <a:gd name="T21" fmla="*/ 54 h 73"/>
                <a:gd name="T22" fmla="*/ 28 w 75"/>
                <a:gd name="T23" fmla="*/ 61 h 73"/>
                <a:gd name="T24" fmla="*/ 26 w 75"/>
                <a:gd name="T25" fmla="*/ 65 h 73"/>
                <a:gd name="T26" fmla="*/ 21 w 75"/>
                <a:gd name="T27" fmla="*/ 64 h 73"/>
                <a:gd name="T28" fmla="*/ 17 w 75"/>
                <a:gd name="T29" fmla="*/ 61 h 73"/>
                <a:gd name="T30" fmla="*/ 16 w 75"/>
                <a:gd name="T31" fmla="*/ 61 h 73"/>
                <a:gd name="T32" fmla="*/ 17 w 75"/>
                <a:gd name="T33" fmla="*/ 68 h 73"/>
                <a:gd name="T34" fmla="*/ 13 w 75"/>
                <a:gd name="T35" fmla="*/ 73 h 73"/>
                <a:gd name="T36" fmla="*/ 11 w 75"/>
                <a:gd name="T37" fmla="*/ 73 h 73"/>
                <a:gd name="T38" fmla="*/ 6 w 75"/>
                <a:gd name="T39" fmla="*/ 68 h 73"/>
                <a:gd name="T40" fmla="*/ 0 w 75"/>
                <a:gd name="T41" fmla="*/ 60 h 73"/>
                <a:gd name="T42" fmla="*/ 0 w 75"/>
                <a:gd name="T43" fmla="*/ 54 h 73"/>
                <a:gd name="T44" fmla="*/ 3 w 75"/>
                <a:gd name="T45" fmla="*/ 54 h 73"/>
                <a:gd name="T46" fmla="*/ 0 w 75"/>
                <a:gd name="T47" fmla="*/ 48 h 73"/>
                <a:gd name="T48" fmla="*/ 0 w 75"/>
                <a:gd name="T49" fmla="*/ 41 h 73"/>
                <a:gd name="T50" fmla="*/ 3 w 75"/>
                <a:gd name="T51" fmla="*/ 34 h 73"/>
                <a:gd name="T52" fmla="*/ 13 w 75"/>
                <a:gd name="T53" fmla="*/ 21 h 73"/>
                <a:gd name="T54" fmla="*/ 32 w 75"/>
                <a:gd name="T55" fmla="*/ 9 h 73"/>
                <a:gd name="T56" fmla="*/ 47 w 75"/>
                <a:gd name="T57" fmla="*/ 2 h 73"/>
                <a:gd name="T58" fmla="*/ 60 w 75"/>
                <a:gd name="T59" fmla="*/ 3 h 73"/>
                <a:gd name="T60" fmla="*/ 71 w 75"/>
                <a:gd name="T61" fmla="*/ 2 h 73"/>
                <a:gd name="T62" fmla="*/ 75 w 75"/>
                <a:gd name="T63" fmla="*/ 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5" h="73">
                  <a:moveTo>
                    <a:pt x="75" y="4"/>
                  </a:moveTo>
                  <a:lnTo>
                    <a:pt x="43" y="16"/>
                  </a:lnTo>
                  <a:lnTo>
                    <a:pt x="43" y="20"/>
                  </a:lnTo>
                  <a:lnTo>
                    <a:pt x="43" y="25"/>
                  </a:lnTo>
                  <a:lnTo>
                    <a:pt x="41" y="32"/>
                  </a:lnTo>
                  <a:lnTo>
                    <a:pt x="38" y="35"/>
                  </a:lnTo>
                  <a:lnTo>
                    <a:pt x="36" y="39"/>
                  </a:lnTo>
                  <a:lnTo>
                    <a:pt x="33" y="39"/>
                  </a:lnTo>
                  <a:lnTo>
                    <a:pt x="32" y="41"/>
                  </a:lnTo>
                  <a:lnTo>
                    <a:pt x="30" y="39"/>
                  </a:lnTo>
                  <a:lnTo>
                    <a:pt x="28" y="39"/>
                  </a:lnTo>
                  <a:lnTo>
                    <a:pt x="26" y="37"/>
                  </a:lnTo>
                  <a:lnTo>
                    <a:pt x="25" y="34"/>
                  </a:lnTo>
                  <a:lnTo>
                    <a:pt x="23" y="35"/>
                  </a:lnTo>
                  <a:lnTo>
                    <a:pt x="19" y="37"/>
                  </a:lnTo>
                  <a:lnTo>
                    <a:pt x="17" y="39"/>
                  </a:lnTo>
                  <a:lnTo>
                    <a:pt x="17" y="41"/>
                  </a:lnTo>
                  <a:lnTo>
                    <a:pt x="19" y="42"/>
                  </a:lnTo>
                  <a:lnTo>
                    <a:pt x="23" y="46"/>
                  </a:lnTo>
                  <a:lnTo>
                    <a:pt x="26" y="48"/>
                  </a:lnTo>
                  <a:lnTo>
                    <a:pt x="28" y="50"/>
                  </a:lnTo>
                  <a:lnTo>
                    <a:pt x="28" y="54"/>
                  </a:lnTo>
                  <a:lnTo>
                    <a:pt x="30" y="58"/>
                  </a:lnTo>
                  <a:lnTo>
                    <a:pt x="28" y="61"/>
                  </a:lnTo>
                  <a:lnTo>
                    <a:pt x="28" y="64"/>
                  </a:lnTo>
                  <a:lnTo>
                    <a:pt x="26" y="65"/>
                  </a:lnTo>
                  <a:lnTo>
                    <a:pt x="25" y="65"/>
                  </a:lnTo>
                  <a:lnTo>
                    <a:pt x="21" y="64"/>
                  </a:lnTo>
                  <a:lnTo>
                    <a:pt x="19" y="63"/>
                  </a:lnTo>
                  <a:lnTo>
                    <a:pt x="17" y="61"/>
                  </a:lnTo>
                  <a:lnTo>
                    <a:pt x="13" y="59"/>
                  </a:lnTo>
                  <a:lnTo>
                    <a:pt x="16" y="61"/>
                  </a:lnTo>
                  <a:lnTo>
                    <a:pt x="17" y="64"/>
                  </a:lnTo>
                  <a:lnTo>
                    <a:pt x="17" y="68"/>
                  </a:lnTo>
                  <a:lnTo>
                    <a:pt x="16" y="71"/>
                  </a:lnTo>
                  <a:lnTo>
                    <a:pt x="13" y="73"/>
                  </a:lnTo>
                  <a:lnTo>
                    <a:pt x="12" y="73"/>
                  </a:lnTo>
                  <a:lnTo>
                    <a:pt x="11" y="73"/>
                  </a:lnTo>
                  <a:lnTo>
                    <a:pt x="7" y="71"/>
                  </a:lnTo>
                  <a:lnTo>
                    <a:pt x="6" y="68"/>
                  </a:lnTo>
                  <a:lnTo>
                    <a:pt x="2" y="64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51"/>
                  </a:lnTo>
                  <a:lnTo>
                    <a:pt x="3" y="54"/>
                  </a:lnTo>
                  <a:lnTo>
                    <a:pt x="0" y="51"/>
                  </a:lnTo>
                  <a:lnTo>
                    <a:pt x="0" y="48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0" y="38"/>
                  </a:lnTo>
                  <a:lnTo>
                    <a:pt x="3" y="34"/>
                  </a:lnTo>
                  <a:lnTo>
                    <a:pt x="8" y="26"/>
                  </a:lnTo>
                  <a:lnTo>
                    <a:pt x="13" y="21"/>
                  </a:lnTo>
                  <a:lnTo>
                    <a:pt x="17" y="16"/>
                  </a:lnTo>
                  <a:lnTo>
                    <a:pt x="32" y="9"/>
                  </a:lnTo>
                  <a:lnTo>
                    <a:pt x="46" y="0"/>
                  </a:lnTo>
                  <a:lnTo>
                    <a:pt x="47" y="2"/>
                  </a:lnTo>
                  <a:lnTo>
                    <a:pt x="51" y="2"/>
                  </a:lnTo>
                  <a:lnTo>
                    <a:pt x="60" y="3"/>
                  </a:lnTo>
                  <a:lnTo>
                    <a:pt x="67" y="2"/>
                  </a:lnTo>
                  <a:lnTo>
                    <a:pt x="71" y="2"/>
                  </a:lnTo>
                  <a:lnTo>
                    <a:pt x="75" y="0"/>
                  </a:lnTo>
                  <a:lnTo>
                    <a:pt x="75" y="4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20" name="Freeform 1464">
              <a:extLst>
                <a:ext uri="{FF2B5EF4-FFF2-40B4-BE49-F238E27FC236}">
                  <a16:creationId xmlns:a16="http://schemas.microsoft.com/office/drawing/2014/main" id="{2789E0DC-7F1B-490C-AE95-445B494F1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" y="1814"/>
              <a:ext cx="13" cy="7"/>
            </a:xfrm>
            <a:custGeom>
              <a:avLst/>
              <a:gdLst>
                <a:gd name="T0" fmla="*/ 40 w 40"/>
                <a:gd name="T1" fmla="*/ 0 h 23"/>
                <a:gd name="T2" fmla="*/ 36 w 40"/>
                <a:gd name="T3" fmla="*/ 1 h 23"/>
                <a:gd name="T4" fmla="*/ 34 w 40"/>
                <a:gd name="T5" fmla="*/ 3 h 23"/>
                <a:gd name="T6" fmla="*/ 30 w 40"/>
                <a:gd name="T7" fmla="*/ 4 h 23"/>
                <a:gd name="T8" fmla="*/ 24 w 40"/>
                <a:gd name="T9" fmla="*/ 5 h 23"/>
                <a:gd name="T10" fmla="*/ 19 w 40"/>
                <a:gd name="T11" fmla="*/ 5 h 23"/>
                <a:gd name="T12" fmla="*/ 15 w 40"/>
                <a:gd name="T13" fmla="*/ 5 h 23"/>
                <a:gd name="T14" fmla="*/ 10 w 40"/>
                <a:gd name="T15" fmla="*/ 4 h 23"/>
                <a:gd name="T16" fmla="*/ 7 w 40"/>
                <a:gd name="T17" fmla="*/ 3 h 23"/>
                <a:gd name="T18" fmla="*/ 4 w 40"/>
                <a:gd name="T19" fmla="*/ 1 h 23"/>
                <a:gd name="T20" fmla="*/ 2 w 40"/>
                <a:gd name="T21" fmla="*/ 0 h 23"/>
                <a:gd name="T22" fmla="*/ 0 w 40"/>
                <a:gd name="T23" fmla="*/ 0 h 23"/>
                <a:gd name="T24" fmla="*/ 2 w 40"/>
                <a:gd name="T25" fmla="*/ 9 h 23"/>
                <a:gd name="T26" fmla="*/ 2 w 40"/>
                <a:gd name="T27" fmla="*/ 9 h 23"/>
                <a:gd name="T28" fmla="*/ 0 w 40"/>
                <a:gd name="T29" fmla="*/ 12 h 23"/>
                <a:gd name="T30" fmla="*/ 0 w 40"/>
                <a:gd name="T31" fmla="*/ 16 h 23"/>
                <a:gd name="T32" fmla="*/ 2 w 40"/>
                <a:gd name="T33" fmla="*/ 17 h 23"/>
                <a:gd name="T34" fmla="*/ 4 w 40"/>
                <a:gd name="T35" fmla="*/ 18 h 23"/>
                <a:gd name="T36" fmla="*/ 5 w 40"/>
                <a:gd name="T37" fmla="*/ 20 h 23"/>
                <a:gd name="T38" fmla="*/ 9 w 40"/>
                <a:gd name="T39" fmla="*/ 21 h 23"/>
                <a:gd name="T40" fmla="*/ 14 w 40"/>
                <a:gd name="T41" fmla="*/ 21 h 23"/>
                <a:gd name="T42" fmla="*/ 18 w 40"/>
                <a:gd name="T43" fmla="*/ 23 h 23"/>
                <a:gd name="T44" fmla="*/ 23 w 40"/>
                <a:gd name="T45" fmla="*/ 23 h 23"/>
                <a:gd name="T46" fmla="*/ 26 w 40"/>
                <a:gd name="T47" fmla="*/ 21 h 23"/>
                <a:gd name="T48" fmla="*/ 30 w 40"/>
                <a:gd name="T49" fmla="*/ 21 h 23"/>
                <a:gd name="T50" fmla="*/ 34 w 40"/>
                <a:gd name="T51" fmla="*/ 21 h 23"/>
                <a:gd name="T52" fmla="*/ 36 w 40"/>
                <a:gd name="T53" fmla="*/ 20 h 23"/>
                <a:gd name="T54" fmla="*/ 39 w 40"/>
                <a:gd name="T55" fmla="*/ 17 h 23"/>
                <a:gd name="T56" fmla="*/ 39 w 40"/>
                <a:gd name="T57" fmla="*/ 13 h 23"/>
                <a:gd name="T58" fmla="*/ 40 w 40"/>
                <a:gd name="T59" fmla="*/ 12 h 23"/>
                <a:gd name="T60" fmla="*/ 40 w 40"/>
                <a:gd name="T6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0" h="23">
                  <a:moveTo>
                    <a:pt x="40" y="0"/>
                  </a:moveTo>
                  <a:lnTo>
                    <a:pt x="36" y="1"/>
                  </a:lnTo>
                  <a:lnTo>
                    <a:pt x="34" y="3"/>
                  </a:lnTo>
                  <a:lnTo>
                    <a:pt x="30" y="4"/>
                  </a:lnTo>
                  <a:lnTo>
                    <a:pt x="24" y="5"/>
                  </a:lnTo>
                  <a:lnTo>
                    <a:pt x="19" y="5"/>
                  </a:lnTo>
                  <a:lnTo>
                    <a:pt x="15" y="5"/>
                  </a:lnTo>
                  <a:lnTo>
                    <a:pt x="10" y="4"/>
                  </a:lnTo>
                  <a:lnTo>
                    <a:pt x="7" y="3"/>
                  </a:lnTo>
                  <a:lnTo>
                    <a:pt x="4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9"/>
                  </a:lnTo>
                  <a:lnTo>
                    <a:pt x="2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17"/>
                  </a:lnTo>
                  <a:lnTo>
                    <a:pt x="4" y="18"/>
                  </a:lnTo>
                  <a:lnTo>
                    <a:pt x="5" y="20"/>
                  </a:lnTo>
                  <a:lnTo>
                    <a:pt x="9" y="21"/>
                  </a:lnTo>
                  <a:lnTo>
                    <a:pt x="14" y="21"/>
                  </a:lnTo>
                  <a:lnTo>
                    <a:pt x="18" y="23"/>
                  </a:lnTo>
                  <a:lnTo>
                    <a:pt x="23" y="23"/>
                  </a:lnTo>
                  <a:lnTo>
                    <a:pt x="26" y="21"/>
                  </a:lnTo>
                  <a:lnTo>
                    <a:pt x="30" y="21"/>
                  </a:lnTo>
                  <a:lnTo>
                    <a:pt x="34" y="21"/>
                  </a:lnTo>
                  <a:lnTo>
                    <a:pt x="36" y="20"/>
                  </a:lnTo>
                  <a:lnTo>
                    <a:pt x="39" y="17"/>
                  </a:lnTo>
                  <a:lnTo>
                    <a:pt x="39" y="13"/>
                  </a:lnTo>
                  <a:lnTo>
                    <a:pt x="40" y="1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21" name="Freeform 1465">
              <a:extLst>
                <a:ext uri="{FF2B5EF4-FFF2-40B4-BE49-F238E27FC236}">
                  <a16:creationId xmlns:a16="http://schemas.microsoft.com/office/drawing/2014/main" id="{BD856CF1-9A83-424E-93C5-006774322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" y="1813"/>
              <a:ext cx="17" cy="10"/>
            </a:xfrm>
            <a:custGeom>
              <a:avLst/>
              <a:gdLst>
                <a:gd name="T0" fmla="*/ 52 w 52"/>
                <a:gd name="T1" fmla="*/ 0 h 30"/>
                <a:gd name="T2" fmla="*/ 47 w 52"/>
                <a:gd name="T3" fmla="*/ 2 h 30"/>
                <a:gd name="T4" fmla="*/ 43 w 52"/>
                <a:gd name="T5" fmla="*/ 4 h 30"/>
                <a:gd name="T6" fmla="*/ 37 w 52"/>
                <a:gd name="T7" fmla="*/ 5 h 30"/>
                <a:gd name="T8" fmla="*/ 32 w 52"/>
                <a:gd name="T9" fmla="*/ 8 h 30"/>
                <a:gd name="T10" fmla="*/ 24 w 52"/>
                <a:gd name="T11" fmla="*/ 8 h 30"/>
                <a:gd name="T12" fmla="*/ 19 w 52"/>
                <a:gd name="T13" fmla="*/ 8 h 30"/>
                <a:gd name="T14" fmla="*/ 14 w 52"/>
                <a:gd name="T15" fmla="*/ 5 h 30"/>
                <a:gd name="T16" fmla="*/ 9 w 52"/>
                <a:gd name="T17" fmla="*/ 4 h 30"/>
                <a:gd name="T18" fmla="*/ 5 w 52"/>
                <a:gd name="T19" fmla="*/ 2 h 30"/>
                <a:gd name="T20" fmla="*/ 1 w 52"/>
                <a:gd name="T21" fmla="*/ 0 h 30"/>
                <a:gd name="T22" fmla="*/ 0 w 52"/>
                <a:gd name="T23" fmla="*/ 0 h 30"/>
                <a:gd name="T24" fmla="*/ 1 w 52"/>
                <a:gd name="T25" fmla="*/ 11 h 30"/>
                <a:gd name="T26" fmla="*/ 1 w 52"/>
                <a:gd name="T27" fmla="*/ 13 h 30"/>
                <a:gd name="T28" fmla="*/ 0 w 52"/>
                <a:gd name="T29" fmla="*/ 15 h 30"/>
                <a:gd name="T30" fmla="*/ 0 w 52"/>
                <a:gd name="T31" fmla="*/ 19 h 30"/>
                <a:gd name="T32" fmla="*/ 1 w 52"/>
                <a:gd name="T33" fmla="*/ 21 h 30"/>
                <a:gd name="T34" fmla="*/ 5 w 52"/>
                <a:gd name="T35" fmla="*/ 24 h 30"/>
                <a:gd name="T36" fmla="*/ 6 w 52"/>
                <a:gd name="T37" fmla="*/ 26 h 30"/>
                <a:gd name="T38" fmla="*/ 10 w 52"/>
                <a:gd name="T39" fmla="*/ 27 h 30"/>
                <a:gd name="T40" fmla="*/ 17 w 52"/>
                <a:gd name="T41" fmla="*/ 28 h 30"/>
                <a:gd name="T42" fmla="*/ 20 w 52"/>
                <a:gd name="T43" fmla="*/ 30 h 30"/>
                <a:gd name="T44" fmla="*/ 30 w 52"/>
                <a:gd name="T45" fmla="*/ 30 h 30"/>
                <a:gd name="T46" fmla="*/ 35 w 52"/>
                <a:gd name="T47" fmla="*/ 28 h 30"/>
                <a:gd name="T48" fmla="*/ 37 w 52"/>
                <a:gd name="T49" fmla="*/ 28 h 30"/>
                <a:gd name="T50" fmla="*/ 43 w 52"/>
                <a:gd name="T51" fmla="*/ 27 h 30"/>
                <a:gd name="T52" fmla="*/ 47 w 52"/>
                <a:gd name="T53" fmla="*/ 26 h 30"/>
                <a:gd name="T54" fmla="*/ 50 w 52"/>
                <a:gd name="T55" fmla="*/ 21 h 30"/>
                <a:gd name="T56" fmla="*/ 50 w 52"/>
                <a:gd name="T57" fmla="*/ 18 h 30"/>
                <a:gd name="T58" fmla="*/ 52 w 52"/>
                <a:gd name="T59" fmla="*/ 15 h 30"/>
                <a:gd name="T60" fmla="*/ 52 w 52"/>
                <a:gd name="T6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2" h="30">
                  <a:moveTo>
                    <a:pt x="52" y="0"/>
                  </a:moveTo>
                  <a:lnTo>
                    <a:pt x="47" y="2"/>
                  </a:lnTo>
                  <a:lnTo>
                    <a:pt x="43" y="4"/>
                  </a:lnTo>
                  <a:lnTo>
                    <a:pt x="37" y="5"/>
                  </a:lnTo>
                  <a:lnTo>
                    <a:pt x="32" y="8"/>
                  </a:lnTo>
                  <a:lnTo>
                    <a:pt x="24" y="8"/>
                  </a:lnTo>
                  <a:lnTo>
                    <a:pt x="19" y="8"/>
                  </a:lnTo>
                  <a:lnTo>
                    <a:pt x="14" y="5"/>
                  </a:lnTo>
                  <a:lnTo>
                    <a:pt x="9" y="4"/>
                  </a:lnTo>
                  <a:lnTo>
                    <a:pt x="5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5" y="24"/>
                  </a:lnTo>
                  <a:lnTo>
                    <a:pt x="6" y="26"/>
                  </a:lnTo>
                  <a:lnTo>
                    <a:pt x="10" y="27"/>
                  </a:lnTo>
                  <a:lnTo>
                    <a:pt x="17" y="28"/>
                  </a:lnTo>
                  <a:lnTo>
                    <a:pt x="20" y="30"/>
                  </a:lnTo>
                  <a:lnTo>
                    <a:pt x="30" y="30"/>
                  </a:lnTo>
                  <a:lnTo>
                    <a:pt x="35" y="28"/>
                  </a:lnTo>
                  <a:lnTo>
                    <a:pt x="37" y="28"/>
                  </a:lnTo>
                  <a:lnTo>
                    <a:pt x="43" y="27"/>
                  </a:lnTo>
                  <a:lnTo>
                    <a:pt x="47" y="26"/>
                  </a:lnTo>
                  <a:lnTo>
                    <a:pt x="50" y="21"/>
                  </a:lnTo>
                  <a:lnTo>
                    <a:pt x="50" y="18"/>
                  </a:lnTo>
                  <a:lnTo>
                    <a:pt x="52" y="1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22" name="Freeform 1466">
              <a:extLst>
                <a:ext uri="{FF2B5EF4-FFF2-40B4-BE49-F238E27FC236}">
                  <a16:creationId xmlns:a16="http://schemas.microsoft.com/office/drawing/2014/main" id="{139BE5F9-1C8C-4E84-B7E9-AF5FFCF3E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" y="1969"/>
              <a:ext cx="17" cy="18"/>
            </a:xfrm>
            <a:custGeom>
              <a:avLst/>
              <a:gdLst>
                <a:gd name="T0" fmla="*/ 46 w 51"/>
                <a:gd name="T1" fmla="*/ 15 h 55"/>
                <a:gd name="T2" fmla="*/ 50 w 51"/>
                <a:gd name="T3" fmla="*/ 26 h 55"/>
                <a:gd name="T4" fmla="*/ 51 w 51"/>
                <a:gd name="T5" fmla="*/ 33 h 55"/>
                <a:gd name="T6" fmla="*/ 51 w 51"/>
                <a:gd name="T7" fmla="*/ 39 h 55"/>
                <a:gd name="T8" fmla="*/ 51 w 51"/>
                <a:gd name="T9" fmla="*/ 45 h 55"/>
                <a:gd name="T10" fmla="*/ 50 w 51"/>
                <a:gd name="T11" fmla="*/ 47 h 55"/>
                <a:gd name="T12" fmla="*/ 47 w 51"/>
                <a:gd name="T13" fmla="*/ 50 h 55"/>
                <a:gd name="T14" fmla="*/ 47 w 51"/>
                <a:gd name="T15" fmla="*/ 50 h 55"/>
                <a:gd name="T16" fmla="*/ 46 w 51"/>
                <a:gd name="T17" fmla="*/ 50 h 55"/>
                <a:gd name="T18" fmla="*/ 45 w 51"/>
                <a:gd name="T19" fmla="*/ 51 h 55"/>
                <a:gd name="T20" fmla="*/ 42 w 51"/>
                <a:gd name="T21" fmla="*/ 52 h 55"/>
                <a:gd name="T22" fmla="*/ 39 w 51"/>
                <a:gd name="T23" fmla="*/ 52 h 55"/>
                <a:gd name="T24" fmla="*/ 34 w 51"/>
                <a:gd name="T25" fmla="*/ 55 h 55"/>
                <a:gd name="T26" fmla="*/ 24 w 51"/>
                <a:gd name="T27" fmla="*/ 55 h 55"/>
                <a:gd name="T28" fmla="*/ 19 w 51"/>
                <a:gd name="T29" fmla="*/ 52 h 55"/>
                <a:gd name="T30" fmla="*/ 15 w 51"/>
                <a:gd name="T31" fmla="*/ 52 h 55"/>
                <a:gd name="T32" fmla="*/ 13 w 51"/>
                <a:gd name="T33" fmla="*/ 51 h 55"/>
                <a:gd name="T34" fmla="*/ 8 w 51"/>
                <a:gd name="T35" fmla="*/ 50 h 55"/>
                <a:gd name="T36" fmla="*/ 6 w 51"/>
                <a:gd name="T37" fmla="*/ 47 h 55"/>
                <a:gd name="T38" fmla="*/ 4 w 51"/>
                <a:gd name="T39" fmla="*/ 46 h 55"/>
                <a:gd name="T40" fmla="*/ 3 w 51"/>
                <a:gd name="T41" fmla="*/ 41 h 55"/>
                <a:gd name="T42" fmla="*/ 0 w 51"/>
                <a:gd name="T43" fmla="*/ 38 h 55"/>
                <a:gd name="T44" fmla="*/ 0 w 51"/>
                <a:gd name="T45" fmla="*/ 34 h 55"/>
                <a:gd name="T46" fmla="*/ 0 w 51"/>
                <a:gd name="T47" fmla="*/ 24 h 55"/>
                <a:gd name="T48" fmla="*/ 0 w 51"/>
                <a:gd name="T49" fmla="*/ 15 h 55"/>
                <a:gd name="T50" fmla="*/ 4 w 51"/>
                <a:gd name="T51" fmla="*/ 11 h 55"/>
                <a:gd name="T52" fmla="*/ 8 w 51"/>
                <a:gd name="T53" fmla="*/ 6 h 55"/>
                <a:gd name="T54" fmla="*/ 15 w 51"/>
                <a:gd name="T55" fmla="*/ 3 h 55"/>
                <a:gd name="T56" fmla="*/ 21 w 51"/>
                <a:gd name="T57" fmla="*/ 0 h 55"/>
                <a:gd name="T58" fmla="*/ 29 w 51"/>
                <a:gd name="T59" fmla="*/ 0 h 55"/>
                <a:gd name="T60" fmla="*/ 30 w 51"/>
                <a:gd name="T61" fmla="*/ 0 h 55"/>
                <a:gd name="T62" fmla="*/ 34 w 51"/>
                <a:gd name="T63" fmla="*/ 0 h 55"/>
                <a:gd name="T64" fmla="*/ 36 w 51"/>
                <a:gd name="T65" fmla="*/ 2 h 55"/>
                <a:gd name="T66" fmla="*/ 37 w 51"/>
                <a:gd name="T67" fmla="*/ 3 h 55"/>
                <a:gd name="T68" fmla="*/ 39 w 51"/>
                <a:gd name="T69" fmla="*/ 4 h 55"/>
                <a:gd name="T70" fmla="*/ 41 w 51"/>
                <a:gd name="T71" fmla="*/ 7 h 55"/>
                <a:gd name="T72" fmla="*/ 46 w 51"/>
                <a:gd name="T73" fmla="*/ 1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1" h="55">
                  <a:moveTo>
                    <a:pt x="46" y="15"/>
                  </a:moveTo>
                  <a:lnTo>
                    <a:pt x="50" y="26"/>
                  </a:lnTo>
                  <a:lnTo>
                    <a:pt x="51" y="33"/>
                  </a:lnTo>
                  <a:lnTo>
                    <a:pt x="51" y="39"/>
                  </a:lnTo>
                  <a:lnTo>
                    <a:pt x="51" y="45"/>
                  </a:lnTo>
                  <a:lnTo>
                    <a:pt x="50" y="47"/>
                  </a:lnTo>
                  <a:lnTo>
                    <a:pt x="47" y="50"/>
                  </a:lnTo>
                  <a:lnTo>
                    <a:pt x="47" y="50"/>
                  </a:lnTo>
                  <a:lnTo>
                    <a:pt x="46" y="50"/>
                  </a:lnTo>
                  <a:lnTo>
                    <a:pt x="45" y="51"/>
                  </a:lnTo>
                  <a:lnTo>
                    <a:pt x="42" y="52"/>
                  </a:lnTo>
                  <a:lnTo>
                    <a:pt x="39" y="52"/>
                  </a:lnTo>
                  <a:lnTo>
                    <a:pt x="34" y="55"/>
                  </a:lnTo>
                  <a:lnTo>
                    <a:pt x="24" y="55"/>
                  </a:lnTo>
                  <a:lnTo>
                    <a:pt x="19" y="52"/>
                  </a:lnTo>
                  <a:lnTo>
                    <a:pt x="15" y="52"/>
                  </a:lnTo>
                  <a:lnTo>
                    <a:pt x="13" y="51"/>
                  </a:lnTo>
                  <a:lnTo>
                    <a:pt x="8" y="50"/>
                  </a:lnTo>
                  <a:lnTo>
                    <a:pt x="6" y="47"/>
                  </a:lnTo>
                  <a:lnTo>
                    <a:pt x="4" y="46"/>
                  </a:lnTo>
                  <a:lnTo>
                    <a:pt x="3" y="41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0" y="15"/>
                  </a:lnTo>
                  <a:lnTo>
                    <a:pt x="4" y="11"/>
                  </a:lnTo>
                  <a:lnTo>
                    <a:pt x="8" y="6"/>
                  </a:lnTo>
                  <a:lnTo>
                    <a:pt x="15" y="3"/>
                  </a:lnTo>
                  <a:lnTo>
                    <a:pt x="21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2"/>
                  </a:lnTo>
                  <a:lnTo>
                    <a:pt x="37" y="3"/>
                  </a:lnTo>
                  <a:lnTo>
                    <a:pt x="39" y="4"/>
                  </a:lnTo>
                  <a:lnTo>
                    <a:pt x="41" y="7"/>
                  </a:lnTo>
                  <a:lnTo>
                    <a:pt x="46" y="15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23" name="Freeform 1467">
              <a:extLst>
                <a:ext uri="{FF2B5EF4-FFF2-40B4-BE49-F238E27FC236}">
                  <a16:creationId xmlns:a16="http://schemas.microsoft.com/office/drawing/2014/main" id="{C32FF990-5BA9-4CEB-8489-D4F02E81F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6" y="1969"/>
              <a:ext cx="20" cy="21"/>
            </a:xfrm>
            <a:custGeom>
              <a:avLst/>
              <a:gdLst>
                <a:gd name="T0" fmla="*/ 55 w 62"/>
                <a:gd name="T1" fmla="*/ 17 h 63"/>
                <a:gd name="T2" fmla="*/ 60 w 62"/>
                <a:gd name="T3" fmla="*/ 30 h 63"/>
                <a:gd name="T4" fmla="*/ 62 w 62"/>
                <a:gd name="T5" fmla="*/ 36 h 63"/>
                <a:gd name="T6" fmla="*/ 62 w 62"/>
                <a:gd name="T7" fmla="*/ 45 h 63"/>
                <a:gd name="T8" fmla="*/ 62 w 62"/>
                <a:gd name="T9" fmla="*/ 51 h 63"/>
                <a:gd name="T10" fmla="*/ 60 w 62"/>
                <a:gd name="T11" fmla="*/ 54 h 63"/>
                <a:gd name="T12" fmla="*/ 58 w 62"/>
                <a:gd name="T13" fmla="*/ 56 h 63"/>
                <a:gd name="T14" fmla="*/ 56 w 62"/>
                <a:gd name="T15" fmla="*/ 58 h 63"/>
                <a:gd name="T16" fmla="*/ 55 w 62"/>
                <a:gd name="T17" fmla="*/ 58 h 63"/>
                <a:gd name="T18" fmla="*/ 52 w 62"/>
                <a:gd name="T19" fmla="*/ 59 h 63"/>
                <a:gd name="T20" fmla="*/ 51 w 62"/>
                <a:gd name="T21" fmla="*/ 60 h 63"/>
                <a:gd name="T22" fmla="*/ 46 w 62"/>
                <a:gd name="T23" fmla="*/ 60 h 63"/>
                <a:gd name="T24" fmla="*/ 41 w 62"/>
                <a:gd name="T25" fmla="*/ 63 h 63"/>
                <a:gd name="T26" fmla="*/ 29 w 62"/>
                <a:gd name="T27" fmla="*/ 63 h 63"/>
                <a:gd name="T28" fmla="*/ 21 w 62"/>
                <a:gd name="T29" fmla="*/ 60 h 63"/>
                <a:gd name="T30" fmla="*/ 19 w 62"/>
                <a:gd name="T31" fmla="*/ 60 h 63"/>
                <a:gd name="T32" fmla="*/ 15 w 62"/>
                <a:gd name="T33" fmla="*/ 59 h 63"/>
                <a:gd name="T34" fmla="*/ 9 w 62"/>
                <a:gd name="T35" fmla="*/ 56 h 63"/>
                <a:gd name="T36" fmla="*/ 8 w 62"/>
                <a:gd name="T37" fmla="*/ 54 h 63"/>
                <a:gd name="T38" fmla="*/ 4 w 62"/>
                <a:gd name="T39" fmla="*/ 52 h 63"/>
                <a:gd name="T40" fmla="*/ 3 w 62"/>
                <a:gd name="T41" fmla="*/ 47 h 63"/>
                <a:gd name="T42" fmla="*/ 0 w 62"/>
                <a:gd name="T43" fmla="*/ 43 h 63"/>
                <a:gd name="T44" fmla="*/ 0 w 62"/>
                <a:gd name="T45" fmla="*/ 39 h 63"/>
                <a:gd name="T46" fmla="*/ 0 w 62"/>
                <a:gd name="T47" fmla="*/ 28 h 63"/>
                <a:gd name="T48" fmla="*/ 0 w 62"/>
                <a:gd name="T49" fmla="*/ 17 h 63"/>
                <a:gd name="T50" fmla="*/ 4 w 62"/>
                <a:gd name="T51" fmla="*/ 11 h 63"/>
                <a:gd name="T52" fmla="*/ 9 w 62"/>
                <a:gd name="T53" fmla="*/ 7 h 63"/>
                <a:gd name="T54" fmla="*/ 19 w 62"/>
                <a:gd name="T55" fmla="*/ 3 h 63"/>
                <a:gd name="T56" fmla="*/ 25 w 62"/>
                <a:gd name="T57" fmla="*/ 0 h 63"/>
                <a:gd name="T58" fmla="*/ 34 w 62"/>
                <a:gd name="T59" fmla="*/ 0 h 63"/>
                <a:gd name="T60" fmla="*/ 36 w 62"/>
                <a:gd name="T61" fmla="*/ 0 h 63"/>
                <a:gd name="T62" fmla="*/ 41 w 62"/>
                <a:gd name="T63" fmla="*/ 0 h 63"/>
                <a:gd name="T64" fmla="*/ 42 w 62"/>
                <a:gd name="T65" fmla="*/ 2 h 63"/>
                <a:gd name="T66" fmla="*/ 45 w 62"/>
                <a:gd name="T67" fmla="*/ 3 h 63"/>
                <a:gd name="T68" fmla="*/ 47 w 62"/>
                <a:gd name="T69" fmla="*/ 6 h 63"/>
                <a:gd name="T70" fmla="*/ 50 w 62"/>
                <a:gd name="T71" fmla="*/ 8 h 63"/>
                <a:gd name="T72" fmla="*/ 55 w 62"/>
                <a:gd name="T73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2" h="63">
                  <a:moveTo>
                    <a:pt x="55" y="17"/>
                  </a:moveTo>
                  <a:lnTo>
                    <a:pt x="60" y="30"/>
                  </a:lnTo>
                  <a:lnTo>
                    <a:pt x="62" y="36"/>
                  </a:lnTo>
                  <a:lnTo>
                    <a:pt x="62" y="45"/>
                  </a:lnTo>
                  <a:lnTo>
                    <a:pt x="62" y="51"/>
                  </a:lnTo>
                  <a:lnTo>
                    <a:pt x="60" y="54"/>
                  </a:lnTo>
                  <a:lnTo>
                    <a:pt x="58" y="56"/>
                  </a:lnTo>
                  <a:lnTo>
                    <a:pt x="56" y="58"/>
                  </a:lnTo>
                  <a:lnTo>
                    <a:pt x="55" y="58"/>
                  </a:lnTo>
                  <a:lnTo>
                    <a:pt x="52" y="59"/>
                  </a:lnTo>
                  <a:lnTo>
                    <a:pt x="51" y="60"/>
                  </a:lnTo>
                  <a:lnTo>
                    <a:pt x="46" y="60"/>
                  </a:lnTo>
                  <a:lnTo>
                    <a:pt x="41" y="63"/>
                  </a:lnTo>
                  <a:lnTo>
                    <a:pt x="29" y="63"/>
                  </a:lnTo>
                  <a:lnTo>
                    <a:pt x="21" y="60"/>
                  </a:lnTo>
                  <a:lnTo>
                    <a:pt x="19" y="60"/>
                  </a:lnTo>
                  <a:lnTo>
                    <a:pt x="15" y="59"/>
                  </a:lnTo>
                  <a:lnTo>
                    <a:pt x="9" y="56"/>
                  </a:lnTo>
                  <a:lnTo>
                    <a:pt x="8" y="54"/>
                  </a:lnTo>
                  <a:lnTo>
                    <a:pt x="4" y="52"/>
                  </a:lnTo>
                  <a:lnTo>
                    <a:pt x="3" y="47"/>
                  </a:lnTo>
                  <a:lnTo>
                    <a:pt x="0" y="43"/>
                  </a:lnTo>
                  <a:lnTo>
                    <a:pt x="0" y="39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4" y="11"/>
                  </a:lnTo>
                  <a:lnTo>
                    <a:pt x="9" y="7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42" y="2"/>
                  </a:lnTo>
                  <a:lnTo>
                    <a:pt x="45" y="3"/>
                  </a:lnTo>
                  <a:lnTo>
                    <a:pt x="47" y="6"/>
                  </a:lnTo>
                  <a:lnTo>
                    <a:pt x="50" y="8"/>
                  </a:lnTo>
                  <a:lnTo>
                    <a:pt x="55" y="17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24" name="Freeform 1468">
              <a:extLst>
                <a:ext uri="{FF2B5EF4-FFF2-40B4-BE49-F238E27FC236}">
                  <a16:creationId xmlns:a16="http://schemas.microsoft.com/office/drawing/2014/main" id="{C32FC5E2-88CA-4753-A384-9E6918093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" y="1779"/>
              <a:ext cx="39" cy="33"/>
            </a:xfrm>
            <a:custGeom>
              <a:avLst/>
              <a:gdLst>
                <a:gd name="T0" fmla="*/ 33 w 115"/>
                <a:gd name="T1" fmla="*/ 95 h 98"/>
                <a:gd name="T2" fmla="*/ 28 w 115"/>
                <a:gd name="T3" fmla="*/ 97 h 98"/>
                <a:gd name="T4" fmla="*/ 12 w 115"/>
                <a:gd name="T5" fmla="*/ 97 h 98"/>
                <a:gd name="T6" fmla="*/ 8 w 115"/>
                <a:gd name="T7" fmla="*/ 95 h 98"/>
                <a:gd name="T8" fmla="*/ 5 w 115"/>
                <a:gd name="T9" fmla="*/ 93 h 98"/>
                <a:gd name="T10" fmla="*/ 2 w 115"/>
                <a:gd name="T11" fmla="*/ 86 h 98"/>
                <a:gd name="T12" fmla="*/ 0 w 115"/>
                <a:gd name="T13" fmla="*/ 72 h 98"/>
                <a:gd name="T14" fmla="*/ 2 w 115"/>
                <a:gd name="T15" fmla="*/ 59 h 98"/>
                <a:gd name="T16" fmla="*/ 2 w 115"/>
                <a:gd name="T17" fmla="*/ 41 h 98"/>
                <a:gd name="T18" fmla="*/ 5 w 115"/>
                <a:gd name="T19" fmla="*/ 25 h 98"/>
                <a:gd name="T20" fmla="*/ 8 w 115"/>
                <a:gd name="T21" fmla="*/ 15 h 98"/>
                <a:gd name="T22" fmla="*/ 17 w 115"/>
                <a:gd name="T23" fmla="*/ 9 h 98"/>
                <a:gd name="T24" fmla="*/ 28 w 115"/>
                <a:gd name="T25" fmla="*/ 7 h 98"/>
                <a:gd name="T26" fmla="*/ 38 w 115"/>
                <a:gd name="T27" fmla="*/ 2 h 98"/>
                <a:gd name="T28" fmla="*/ 51 w 115"/>
                <a:gd name="T29" fmla="*/ 0 h 98"/>
                <a:gd name="T30" fmla="*/ 60 w 115"/>
                <a:gd name="T31" fmla="*/ 0 h 98"/>
                <a:gd name="T32" fmla="*/ 71 w 115"/>
                <a:gd name="T33" fmla="*/ 2 h 98"/>
                <a:gd name="T34" fmla="*/ 82 w 115"/>
                <a:gd name="T35" fmla="*/ 4 h 98"/>
                <a:gd name="T36" fmla="*/ 90 w 115"/>
                <a:gd name="T37" fmla="*/ 9 h 98"/>
                <a:gd name="T38" fmla="*/ 98 w 115"/>
                <a:gd name="T39" fmla="*/ 13 h 98"/>
                <a:gd name="T40" fmla="*/ 104 w 115"/>
                <a:gd name="T41" fmla="*/ 24 h 98"/>
                <a:gd name="T42" fmla="*/ 106 w 115"/>
                <a:gd name="T43" fmla="*/ 31 h 98"/>
                <a:gd name="T44" fmla="*/ 107 w 115"/>
                <a:gd name="T45" fmla="*/ 51 h 98"/>
                <a:gd name="T46" fmla="*/ 111 w 115"/>
                <a:gd name="T47" fmla="*/ 61 h 98"/>
                <a:gd name="T48" fmla="*/ 115 w 115"/>
                <a:gd name="T49" fmla="*/ 71 h 98"/>
                <a:gd name="T50" fmla="*/ 115 w 115"/>
                <a:gd name="T51" fmla="*/ 81 h 98"/>
                <a:gd name="T52" fmla="*/ 112 w 115"/>
                <a:gd name="T53" fmla="*/ 85 h 98"/>
                <a:gd name="T54" fmla="*/ 106 w 115"/>
                <a:gd name="T55" fmla="*/ 90 h 98"/>
                <a:gd name="T56" fmla="*/ 98 w 115"/>
                <a:gd name="T57" fmla="*/ 95 h 98"/>
                <a:gd name="T58" fmla="*/ 90 w 115"/>
                <a:gd name="T59" fmla="*/ 98 h 98"/>
                <a:gd name="T60" fmla="*/ 81 w 115"/>
                <a:gd name="T61" fmla="*/ 98 h 98"/>
                <a:gd name="T62" fmla="*/ 85 w 115"/>
                <a:gd name="T63" fmla="*/ 89 h 98"/>
                <a:gd name="T64" fmla="*/ 90 w 115"/>
                <a:gd name="T65" fmla="*/ 77 h 98"/>
                <a:gd name="T66" fmla="*/ 93 w 115"/>
                <a:gd name="T67" fmla="*/ 71 h 98"/>
                <a:gd name="T68" fmla="*/ 91 w 115"/>
                <a:gd name="T69" fmla="*/ 48 h 98"/>
                <a:gd name="T70" fmla="*/ 90 w 115"/>
                <a:gd name="T71" fmla="*/ 38 h 98"/>
                <a:gd name="T72" fmla="*/ 87 w 115"/>
                <a:gd name="T73" fmla="*/ 33 h 98"/>
                <a:gd name="T74" fmla="*/ 86 w 115"/>
                <a:gd name="T75" fmla="*/ 29 h 98"/>
                <a:gd name="T76" fmla="*/ 81 w 115"/>
                <a:gd name="T77" fmla="*/ 28 h 98"/>
                <a:gd name="T78" fmla="*/ 71 w 115"/>
                <a:gd name="T79" fmla="*/ 31 h 98"/>
                <a:gd name="T80" fmla="*/ 50 w 115"/>
                <a:gd name="T81" fmla="*/ 39 h 98"/>
                <a:gd name="T82" fmla="*/ 25 w 115"/>
                <a:gd name="T83" fmla="*/ 46 h 98"/>
                <a:gd name="T84" fmla="*/ 25 w 115"/>
                <a:gd name="T85" fmla="*/ 76 h 98"/>
                <a:gd name="T86" fmla="*/ 26 w 115"/>
                <a:gd name="T87" fmla="*/ 84 h 98"/>
                <a:gd name="T88" fmla="*/ 28 w 115"/>
                <a:gd name="T89" fmla="*/ 8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5" h="98">
                  <a:moveTo>
                    <a:pt x="33" y="93"/>
                  </a:moveTo>
                  <a:lnTo>
                    <a:pt x="33" y="95"/>
                  </a:lnTo>
                  <a:lnTo>
                    <a:pt x="30" y="97"/>
                  </a:lnTo>
                  <a:lnTo>
                    <a:pt x="28" y="97"/>
                  </a:lnTo>
                  <a:lnTo>
                    <a:pt x="21" y="98"/>
                  </a:lnTo>
                  <a:lnTo>
                    <a:pt x="12" y="97"/>
                  </a:lnTo>
                  <a:lnTo>
                    <a:pt x="8" y="97"/>
                  </a:lnTo>
                  <a:lnTo>
                    <a:pt x="8" y="95"/>
                  </a:lnTo>
                  <a:lnTo>
                    <a:pt x="7" y="94"/>
                  </a:lnTo>
                  <a:lnTo>
                    <a:pt x="5" y="93"/>
                  </a:lnTo>
                  <a:lnTo>
                    <a:pt x="3" y="89"/>
                  </a:lnTo>
                  <a:lnTo>
                    <a:pt x="2" y="86"/>
                  </a:lnTo>
                  <a:lnTo>
                    <a:pt x="0" y="84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2" y="59"/>
                  </a:lnTo>
                  <a:lnTo>
                    <a:pt x="2" y="51"/>
                  </a:lnTo>
                  <a:lnTo>
                    <a:pt x="2" y="41"/>
                  </a:lnTo>
                  <a:lnTo>
                    <a:pt x="2" y="34"/>
                  </a:lnTo>
                  <a:lnTo>
                    <a:pt x="5" y="25"/>
                  </a:lnTo>
                  <a:lnTo>
                    <a:pt x="8" y="21"/>
                  </a:lnTo>
                  <a:lnTo>
                    <a:pt x="8" y="15"/>
                  </a:lnTo>
                  <a:lnTo>
                    <a:pt x="12" y="12"/>
                  </a:lnTo>
                  <a:lnTo>
                    <a:pt x="17" y="9"/>
                  </a:lnTo>
                  <a:lnTo>
                    <a:pt x="22" y="8"/>
                  </a:lnTo>
                  <a:lnTo>
                    <a:pt x="28" y="7"/>
                  </a:lnTo>
                  <a:lnTo>
                    <a:pt x="31" y="3"/>
                  </a:lnTo>
                  <a:lnTo>
                    <a:pt x="38" y="2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67" y="0"/>
                  </a:lnTo>
                  <a:lnTo>
                    <a:pt x="71" y="2"/>
                  </a:lnTo>
                  <a:lnTo>
                    <a:pt x="77" y="2"/>
                  </a:lnTo>
                  <a:lnTo>
                    <a:pt x="82" y="4"/>
                  </a:lnTo>
                  <a:lnTo>
                    <a:pt x="86" y="7"/>
                  </a:lnTo>
                  <a:lnTo>
                    <a:pt x="90" y="9"/>
                  </a:lnTo>
                  <a:lnTo>
                    <a:pt x="95" y="11"/>
                  </a:lnTo>
                  <a:lnTo>
                    <a:pt x="98" y="13"/>
                  </a:lnTo>
                  <a:lnTo>
                    <a:pt x="102" y="17"/>
                  </a:lnTo>
                  <a:lnTo>
                    <a:pt x="104" y="24"/>
                  </a:lnTo>
                  <a:lnTo>
                    <a:pt x="106" y="26"/>
                  </a:lnTo>
                  <a:lnTo>
                    <a:pt x="106" y="31"/>
                  </a:lnTo>
                  <a:lnTo>
                    <a:pt x="106" y="41"/>
                  </a:lnTo>
                  <a:lnTo>
                    <a:pt x="107" y="51"/>
                  </a:lnTo>
                  <a:lnTo>
                    <a:pt x="110" y="56"/>
                  </a:lnTo>
                  <a:lnTo>
                    <a:pt x="111" y="61"/>
                  </a:lnTo>
                  <a:lnTo>
                    <a:pt x="112" y="64"/>
                  </a:lnTo>
                  <a:lnTo>
                    <a:pt x="115" y="71"/>
                  </a:lnTo>
                  <a:lnTo>
                    <a:pt x="115" y="73"/>
                  </a:lnTo>
                  <a:lnTo>
                    <a:pt x="115" y="81"/>
                  </a:lnTo>
                  <a:lnTo>
                    <a:pt x="112" y="84"/>
                  </a:lnTo>
                  <a:lnTo>
                    <a:pt x="112" y="85"/>
                  </a:lnTo>
                  <a:lnTo>
                    <a:pt x="110" y="89"/>
                  </a:lnTo>
                  <a:lnTo>
                    <a:pt x="106" y="90"/>
                  </a:lnTo>
                  <a:lnTo>
                    <a:pt x="102" y="94"/>
                  </a:lnTo>
                  <a:lnTo>
                    <a:pt x="98" y="95"/>
                  </a:lnTo>
                  <a:lnTo>
                    <a:pt x="95" y="97"/>
                  </a:lnTo>
                  <a:lnTo>
                    <a:pt x="90" y="98"/>
                  </a:lnTo>
                  <a:lnTo>
                    <a:pt x="86" y="98"/>
                  </a:lnTo>
                  <a:lnTo>
                    <a:pt x="81" y="98"/>
                  </a:lnTo>
                  <a:lnTo>
                    <a:pt x="81" y="93"/>
                  </a:lnTo>
                  <a:lnTo>
                    <a:pt x="85" y="89"/>
                  </a:lnTo>
                  <a:lnTo>
                    <a:pt x="86" y="84"/>
                  </a:lnTo>
                  <a:lnTo>
                    <a:pt x="90" y="77"/>
                  </a:lnTo>
                  <a:lnTo>
                    <a:pt x="93" y="73"/>
                  </a:lnTo>
                  <a:lnTo>
                    <a:pt x="93" y="71"/>
                  </a:lnTo>
                  <a:lnTo>
                    <a:pt x="93" y="59"/>
                  </a:lnTo>
                  <a:lnTo>
                    <a:pt x="91" y="48"/>
                  </a:lnTo>
                  <a:lnTo>
                    <a:pt x="90" y="43"/>
                  </a:lnTo>
                  <a:lnTo>
                    <a:pt x="90" y="38"/>
                  </a:lnTo>
                  <a:lnTo>
                    <a:pt x="90" y="34"/>
                  </a:lnTo>
                  <a:lnTo>
                    <a:pt x="87" y="33"/>
                  </a:lnTo>
                  <a:lnTo>
                    <a:pt x="86" y="31"/>
                  </a:lnTo>
                  <a:lnTo>
                    <a:pt x="86" y="29"/>
                  </a:lnTo>
                  <a:lnTo>
                    <a:pt x="85" y="28"/>
                  </a:lnTo>
                  <a:lnTo>
                    <a:pt x="81" y="28"/>
                  </a:lnTo>
                  <a:lnTo>
                    <a:pt x="77" y="28"/>
                  </a:lnTo>
                  <a:lnTo>
                    <a:pt x="71" y="31"/>
                  </a:lnTo>
                  <a:lnTo>
                    <a:pt x="63" y="35"/>
                  </a:lnTo>
                  <a:lnTo>
                    <a:pt x="50" y="39"/>
                  </a:lnTo>
                  <a:lnTo>
                    <a:pt x="37" y="43"/>
                  </a:lnTo>
                  <a:lnTo>
                    <a:pt x="25" y="46"/>
                  </a:lnTo>
                  <a:lnTo>
                    <a:pt x="22" y="64"/>
                  </a:lnTo>
                  <a:lnTo>
                    <a:pt x="25" y="76"/>
                  </a:lnTo>
                  <a:lnTo>
                    <a:pt x="26" y="81"/>
                  </a:lnTo>
                  <a:lnTo>
                    <a:pt x="26" y="84"/>
                  </a:lnTo>
                  <a:lnTo>
                    <a:pt x="28" y="85"/>
                  </a:lnTo>
                  <a:lnTo>
                    <a:pt x="28" y="89"/>
                  </a:lnTo>
                  <a:lnTo>
                    <a:pt x="33" y="93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25" name="Freeform 1469">
              <a:extLst>
                <a:ext uri="{FF2B5EF4-FFF2-40B4-BE49-F238E27FC236}">
                  <a16:creationId xmlns:a16="http://schemas.microsoft.com/office/drawing/2014/main" id="{6113E2AD-E32A-4E18-99B3-05726A4C7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6" y="1780"/>
              <a:ext cx="42" cy="35"/>
            </a:xfrm>
            <a:custGeom>
              <a:avLst/>
              <a:gdLst>
                <a:gd name="T0" fmla="*/ 37 w 125"/>
                <a:gd name="T1" fmla="*/ 102 h 106"/>
                <a:gd name="T2" fmla="*/ 30 w 125"/>
                <a:gd name="T3" fmla="*/ 104 h 106"/>
                <a:gd name="T4" fmla="*/ 13 w 125"/>
                <a:gd name="T5" fmla="*/ 104 h 106"/>
                <a:gd name="T6" fmla="*/ 8 w 125"/>
                <a:gd name="T7" fmla="*/ 102 h 106"/>
                <a:gd name="T8" fmla="*/ 5 w 125"/>
                <a:gd name="T9" fmla="*/ 100 h 106"/>
                <a:gd name="T10" fmla="*/ 2 w 125"/>
                <a:gd name="T11" fmla="*/ 92 h 106"/>
                <a:gd name="T12" fmla="*/ 0 w 125"/>
                <a:gd name="T13" fmla="*/ 76 h 106"/>
                <a:gd name="T14" fmla="*/ 2 w 125"/>
                <a:gd name="T15" fmla="*/ 63 h 106"/>
                <a:gd name="T16" fmla="*/ 2 w 125"/>
                <a:gd name="T17" fmla="*/ 42 h 106"/>
                <a:gd name="T18" fmla="*/ 5 w 125"/>
                <a:gd name="T19" fmla="*/ 27 h 106"/>
                <a:gd name="T20" fmla="*/ 11 w 125"/>
                <a:gd name="T21" fmla="*/ 15 h 106"/>
                <a:gd name="T22" fmla="*/ 20 w 125"/>
                <a:gd name="T23" fmla="*/ 9 h 106"/>
                <a:gd name="T24" fmla="*/ 30 w 125"/>
                <a:gd name="T25" fmla="*/ 5 h 106"/>
                <a:gd name="T26" fmla="*/ 42 w 125"/>
                <a:gd name="T27" fmla="*/ 1 h 106"/>
                <a:gd name="T28" fmla="*/ 56 w 125"/>
                <a:gd name="T29" fmla="*/ 0 h 106"/>
                <a:gd name="T30" fmla="*/ 65 w 125"/>
                <a:gd name="T31" fmla="*/ 0 h 106"/>
                <a:gd name="T32" fmla="*/ 77 w 125"/>
                <a:gd name="T33" fmla="*/ 1 h 106"/>
                <a:gd name="T34" fmla="*/ 90 w 125"/>
                <a:gd name="T35" fmla="*/ 3 h 106"/>
                <a:gd name="T36" fmla="*/ 98 w 125"/>
                <a:gd name="T37" fmla="*/ 7 h 106"/>
                <a:gd name="T38" fmla="*/ 107 w 125"/>
                <a:gd name="T39" fmla="*/ 14 h 106"/>
                <a:gd name="T40" fmla="*/ 112 w 125"/>
                <a:gd name="T41" fmla="*/ 24 h 106"/>
                <a:gd name="T42" fmla="*/ 116 w 125"/>
                <a:gd name="T43" fmla="*/ 32 h 106"/>
                <a:gd name="T44" fmla="*/ 117 w 125"/>
                <a:gd name="T45" fmla="*/ 54 h 106"/>
                <a:gd name="T46" fmla="*/ 121 w 125"/>
                <a:gd name="T47" fmla="*/ 66 h 106"/>
                <a:gd name="T48" fmla="*/ 125 w 125"/>
                <a:gd name="T49" fmla="*/ 75 h 106"/>
                <a:gd name="T50" fmla="*/ 125 w 125"/>
                <a:gd name="T51" fmla="*/ 87 h 106"/>
                <a:gd name="T52" fmla="*/ 123 w 125"/>
                <a:gd name="T53" fmla="*/ 91 h 106"/>
                <a:gd name="T54" fmla="*/ 116 w 125"/>
                <a:gd name="T55" fmla="*/ 98 h 106"/>
                <a:gd name="T56" fmla="*/ 107 w 125"/>
                <a:gd name="T57" fmla="*/ 102 h 106"/>
                <a:gd name="T58" fmla="*/ 98 w 125"/>
                <a:gd name="T59" fmla="*/ 106 h 106"/>
                <a:gd name="T60" fmla="*/ 87 w 125"/>
                <a:gd name="T61" fmla="*/ 106 h 106"/>
                <a:gd name="T62" fmla="*/ 91 w 125"/>
                <a:gd name="T63" fmla="*/ 96 h 106"/>
                <a:gd name="T64" fmla="*/ 98 w 125"/>
                <a:gd name="T65" fmla="*/ 84 h 106"/>
                <a:gd name="T66" fmla="*/ 102 w 125"/>
                <a:gd name="T67" fmla="*/ 75 h 106"/>
                <a:gd name="T68" fmla="*/ 100 w 125"/>
                <a:gd name="T69" fmla="*/ 52 h 106"/>
                <a:gd name="T70" fmla="*/ 98 w 125"/>
                <a:gd name="T71" fmla="*/ 40 h 106"/>
                <a:gd name="T72" fmla="*/ 97 w 125"/>
                <a:gd name="T73" fmla="*/ 35 h 106"/>
                <a:gd name="T74" fmla="*/ 93 w 125"/>
                <a:gd name="T75" fmla="*/ 31 h 106"/>
                <a:gd name="T76" fmla="*/ 87 w 125"/>
                <a:gd name="T77" fmla="*/ 29 h 106"/>
                <a:gd name="T78" fmla="*/ 77 w 125"/>
                <a:gd name="T79" fmla="*/ 32 h 106"/>
                <a:gd name="T80" fmla="*/ 55 w 125"/>
                <a:gd name="T81" fmla="*/ 41 h 106"/>
                <a:gd name="T82" fmla="*/ 26 w 125"/>
                <a:gd name="T83" fmla="*/ 49 h 106"/>
                <a:gd name="T84" fmla="*/ 26 w 125"/>
                <a:gd name="T85" fmla="*/ 83 h 106"/>
                <a:gd name="T86" fmla="*/ 28 w 125"/>
                <a:gd name="T87" fmla="*/ 89 h 106"/>
                <a:gd name="T88" fmla="*/ 31 w 125"/>
                <a:gd name="T89" fmla="*/ 9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5" h="106">
                  <a:moveTo>
                    <a:pt x="37" y="100"/>
                  </a:moveTo>
                  <a:lnTo>
                    <a:pt x="37" y="102"/>
                  </a:lnTo>
                  <a:lnTo>
                    <a:pt x="33" y="104"/>
                  </a:lnTo>
                  <a:lnTo>
                    <a:pt x="30" y="104"/>
                  </a:lnTo>
                  <a:lnTo>
                    <a:pt x="22" y="106"/>
                  </a:lnTo>
                  <a:lnTo>
                    <a:pt x="13" y="104"/>
                  </a:lnTo>
                  <a:lnTo>
                    <a:pt x="11" y="104"/>
                  </a:lnTo>
                  <a:lnTo>
                    <a:pt x="8" y="102"/>
                  </a:lnTo>
                  <a:lnTo>
                    <a:pt x="7" y="101"/>
                  </a:lnTo>
                  <a:lnTo>
                    <a:pt x="5" y="100"/>
                  </a:lnTo>
                  <a:lnTo>
                    <a:pt x="3" y="97"/>
                  </a:lnTo>
                  <a:lnTo>
                    <a:pt x="2" y="92"/>
                  </a:lnTo>
                  <a:lnTo>
                    <a:pt x="0" y="89"/>
                  </a:lnTo>
                  <a:lnTo>
                    <a:pt x="0" y="76"/>
                  </a:lnTo>
                  <a:lnTo>
                    <a:pt x="0" y="69"/>
                  </a:lnTo>
                  <a:lnTo>
                    <a:pt x="2" y="63"/>
                  </a:lnTo>
                  <a:lnTo>
                    <a:pt x="2" y="54"/>
                  </a:lnTo>
                  <a:lnTo>
                    <a:pt x="2" y="42"/>
                  </a:lnTo>
                  <a:lnTo>
                    <a:pt x="2" y="36"/>
                  </a:lnTo>
                  <a:lnTo>
                    <a:pt x="5" y="27"/>
                  </a:lnTo>
                  <a:lnTo>
                    <a:pt x="8" y="20"/>
                  </a:lnTo>
                  <a:lnTo>
                    <a:pt x="11" y="15"/>
                  </a:lnTo>
                  <a:lnTo>
                    <a:pt x="13" y="13"/>
                  </a:lnTo>
                  <a:lnTo>
                    <a:pt x="20" y="9"/>
                  </a:lnTo>
                  <a:lnTo>
                    <a:pt x="25" y="6"/>
                  </a:lnTo>
                  <a:lnTo>
                    <a:pt x="30" y="5"/>
                  </a:lnTo>
                  <a:lnTo>
                    <a:pt x="35" y="2"/>
                  </a:lnTo>
                  <a:lnTo>
                    <a:pt x="42" y="1"/>
                  </a:lnTo>
                  <a:lnTo>
                    <a:pt x="47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7" y="1"/>
                  </a:lnTo>
                  <a:lnTo>
                    <a:pt x="85" y="1"/>
                  </a:lnTo>
                  <a:lnTo>
                    <a:pt x="90" y="3"/>
                  </a:lnTo>
                  <a:lnTo>
                    <a:pt x="95" y="5"/>
                  </a:lnTo>
                  <a:lnTo>
                    <a:pt x="98" y="7"/>
                  </a:lnTo>
                  <a:lnTo>
                    <a:pt x="103" y="11"/>
                  </a:lnTo>
                  <a:lnTo>
                    <a:pt x="107" y="14"/>
                  </a:lnTo>
                  <a:lnTo>
                    <a:pt x="111" y="18"/>
                  </a:lnTo>
                  <a:lnTo>
                    <a:pt x="112" y="24"/>
                  </a:lnTo>
                  <a:lnTo>
                    <a:pt x="115" y="28"/>
                  </a:lnTo>
                  <a:lnTo>
                    <a:pt x="116" y="32"/>
                  </a:lnTo>
                  <a:lnTo>
                    <a:pt x="116" y="42"/>
                  </a:lnTo>
                  <a:lnTo>
                    <a:pt x="117" y="54"/>
                  </a:lnTo>
                  <a:lnTo>
                    <a:pt x="120" y="59"/>
                  </a:lnTo>
                  <a:lnTo>
                    <a:pt x="121" y="66"/>
                  </a:lnTo>
                  <a:lnTo>
                    <a:pt x="123" y="69"/>
                  </a:lnTo>
                  <a:lnTo>
                    <a:pt x="125" y="75"/>
                  </a:lnTo>
                  <a:lnTo>
                    <a:pt x="125" y="79"/>
                  </a:lnTo>
                  <a:lnTo>
                    <a:pt x="125" y="87"/>
                  </a:lnTo>
                  <a:lnTo>
                    <a:pt x="123" y="89"/>
                  </a:lnTo>
                  <a:lnTo>
                    <a:pt x="123" y="91"/>
                  </a:lnTo>
                  <a:lnTo>
                    <a:pt x="120" y="96"/>
                  </a:lnTo>
                  <a:lnTo>
                    <a:pt x="116" y="98"/>
                  </a:lnTo>
                  <a:lnTo>
                    <a:pt x="111" y="101"/>
                  </a:lnTo>
                  <a:lnTo>
                    <a:pt x="107" y="102"/>
                  </a:lnTo>
                  <a:lnTo>
                    <a:pt x="103" y="104"/>
                  </a:lnTo>
                  <a:lnTo>
                    <a:pt x="98" y="106"/>
                  </a:lnTo>
                  <a:lnTo>
                    <a:pt x="93" y="106"/>
                  </a:lnTo>
                  <a:lnTo>
                    <a:pt x="87" y="106"/>
                  </a:lnTo>
                  <a:lnTo>
                    <a:pt x="87" y="100"/>
                  </a:lnTo>
                  <a:lnTo>
                    <a:pt x="91" y="96"/>
                  </a:lnTo>
                  <a:lnTo>
                    <a:pt x="95" y="89"/>
                  </a:lnTo>
                  <a:lnTo>
                    <a:pt x="98" y="84"/>
                  </a:lnTo>
                  <a:lnTo>
                    <a:pt x="102" y="78"/>
                  </a:lnTo>
                  <a:lnTo>
                    <a:pt x="102" y="75"/>
                  </a:lnTo>
                  <a:lnTo>
                    <a:pt x="102" y="63"/>
                  </a:lnTo>
                  <a:lnTo>
                    <a:pt x="100" y="52"/>
                  </a:lnTo>
                  <a:lnTo>
                    <a:pt x="98" y="46"/>
                  </a:lnTo>
                  <a:lnTo>
                    <a:pt x="98" y="40"/>
                  </a:lnTo>
                  <a:lnTo>
                    <a:pt x="98" y="36"/>
                  </a:lnTo>
                  <a:lnTo>
                    <a:pt x="97" y="35"/>
                  </a:lnTo>
                  <a:lnTo>
                    <a:pt x="95" y="32"/>
                  </a:lnTo>
                  <a:lnTo>
                    <a:pt x="93" y="31"/>
                  </a:lnTo>
                  <a:lnTo>
                    <a:pt x="91" y="29"/>
                  </a:lnTo>
                  <a:lnTo>
                    <a:pt x="87" y="29"/>
                  </a:lnTo>
                  <a:lnTo>
                    <a:pt x="85" y="29"/>
                  </a:lnTo>
                  <a:lnTo>
                    <a:pt x="77" y="32"/>
                  </a:lnTo>
                  <a:lnTo>
                    <a:pt x="68" y="37"/>
                  </a:lnTo>
                  <a:lnTo>
                    <a:pt x="55" y="41"/>
                  </a:lnTo>
                  <a:lnTo>
                    <a:pt x="41" y="46"/>
                  </a:lnTo>
                  <a:lnTo>
                    <a:pt x="26" y="49"/>
                  </a:lnTo>
                  <a:lnTo>
                    <a:pt x="25" y="69"/>
                  </a:lnTo>
                  <a:lnTo>
                    <a:pt x="26" y="83"/>
                  </a:lnTo>
                  <a:lnTo>
                    <a:pt x="28" y="87"/>
                  </a:lnTo>
                  <a:lnTo>
                    <a:pt x="28" y="89"/>
                  </a:lnTo>
                  <a:lnTo>
                    <a:pt x="30" y="91"/>
                  </a:lnTo>
                  <a:lnTo>
                    <a:pt x="31" y="96"/>
                  </a:lnTo>
                  <a:lnTo>
                    <a:pt x="37" y="100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26" name="Freeform 1470">
              <a:extLst>
                <a:ext uri="{FF2B5EF4-FFF2-40B4-BE49-F238E27FC236}">
                  <a16:creationId xmlns:a16="http://schemas.microsoft.com/office/drawing/2014/main" id="{6ABC4856-0EAF-4C60-8B1E-5536CF2D1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" y="1789"/>
              <a:ext cx="21" cy="23"/>
            </a:xfrm>
            <a:custGeom>
              <a:avLst/>
              <a:gdLst>
                <a:gd name="T0" fmla="*/ 52 w 65"/>
                <a:gd name="T1" fmla="*/ 64 h 69"/>
                <a:gd name="T2" fmla="*/ 57 w 65"/>
                <a:gd name="T3" fmla="*/ 58 h 69"/>
                <a:gd name="T4" fmla="*/ 59 w 65"/>
                <a:gd name="T5" fmla="*/ 53 h 69"/>
                <a:gd name="T6" fmla="*/ 62 w 65"/>
                <a:gd name="T7" fmla="*/ 48 h 69"/>
                <a:gd name="T8" fmla="*/ 65 w 65"/>
                <a:gd name="T9" fmla="*/ 43 h 69"/>
                <a:gd name="T10" fmla="*/ 65 w 65"/>
                <a:gd name="T11" fmla="*/ 40 h 69"/>
                <a:gd name="T12" fmla="*/ 65 w 65"/>
                <a:gd name="T13" fmla="*/ 30 h 69"/>
                <a:gd name="T14" fmla="*/ 62 w 65"/>
                <a:gd name="T15" fmla="*/ 19 h 69"/>
                <a:gd name="T16" fmla="*/ 61 w 65"/>
                <a:gd name="T17" fmla="*/ 15 h 69"/>
                <a:gd name="T18" fmla="*/ 61 w 65"/>
                <a:gd name="T19" fmla="*/ 10 h 69"/>
                <a:gd name="T20" fmla="*/ 61 w 65"/>
                <a:gd name="T21" fmla="*/ 6 h 69"/>
                <a:gd name="T22" fmla="*/ 59 w 65"/>
                <a:gd name="T23" fmla="*/ 5 h 69"/>
                <a:gd name="T24" fmla="*/ 59 w 65"/>
                <a:gd name="T25" fmla="*/ 4 h 69"/>
                <a:gd name="T26" fmla="*/ 59 w 65"/>
                <a:gd name="T27" fmla="*/ 2 h 69"/>
                <a:gd name="T28" fmla="*/ 56 w 65"/>
                <a:gd name="T29" fmla="*/ 0 h 69"/>
                <a:gd name="T30" fmla="*/ 52 w 65"/>
                <a:gd name="T31" fmla="*/ 0 h 69"/>
                <a:gd name="T32" fmla="*/ 49 w 65"/>
                <a:gd name="T33" fmla="*/ 0 h 69"/>
                <a:gd name="T34" fmla="*/ 43 w 65"/>
                <a:gd name="T35" fmla="*/ 4 h 69"/>
                <a:gd name="T36" fmla="*/ 37 w 65"/>
                <a:gd name="T37" fmla="*/ 6 h 69"/>
                <a:gd name="T38" fmla="*/ 26 w 65"/>
                <a:gd name="T39" fmla="*/ 10 h 69"/>
                <a:gd name="T40" fmla="*/ 11 w 65"/>
                <a:gd name="T41" fmla="*/ 15 h 69"/>
                <a:gd name="T42" fmla="*/ 0 w 65"/>
                <a:gd name="T43" fmla="*/ 18 h 69"/>
                <a:gd name="T44" fmla="*/ 0 w 65"/>
                <a:gd name="T45" fmla="*/ 18 h 69"/>
                <a:gd name="T46" fmla="*/ 0 w 65"/>
                <a:gd name="T47" fmla="*/ 35 h 69"/>
                <a:gd name="T48" fmla="*/ 0 w 65"/>
                <a:gd name="T49" fmla="*/ 47 h 69"/>
                <a:gd name="T50" fmla="*/ 1 w 65"/>
                <a:gd name="T51" fmla="*/ 51 h 69"/>
                <a:gd name="T52" fmla="*/ 2 w 65"/>
                <a:gd name="T53" fmla="*/ 52 h 69"/>
                <a:gd name="T54" fmla="*/ 2 w 65"/>
                <a:gd name="T55" fmla="*/ 53 h 69"/>
                <a:gd name="T56" fmla="*/ 5 w 65"/>
                <a:gd name="T57" fmla="*/ 58 h 69"/>
                <a:gd name="T58" fmla="*/ 10 w 65"/>
                <a:gd name="T59" fmla="*/ 62 h 69"/>
                <a:gd name="T60" fmla="*/ 13 w 65"/>
                <a:gd name="T61" fmla="*/ 64 h 69"/>
                <a:gd name="T62" fmla="*/ 15 w 65"/>
                <a:gd name="T63" fmla="*/ 65 h 69"/>
                <a:gd name="T64" fmla="*/ 20 w 65"/>
                <a:gd name="T65" fmla="*/ 66 h 69"/>
                <a:gd name="T66" fmla="*/ 26 w 65"/>
                <a:gd name="T67" fmla="*/ 68 h 69"/>
                <a:gd name="T68" fmla="*/ 31 w 65"/>
                <a:gd name="T69" fmla="*/ 69 h 69"/>
                <a:gd name="T70" fmla="*/ 36 w 65"/>
                <a:gd name="T71" fmla="*/ 69 h 69"/>
                <a:gd name="T72" fmla="*/ 40 w 65"/>
                <a:gd name="T73" fmla="*/ 68 h 69"/>
                <a:gd name="T74" fmla="*/ 45 w 65"/>
                <a:gd name="T75" fmla="*/ 66 h 69"/>
                <a:gd name="T76" fmla="*/ 49 w 65"/>
                <a:gd name="T77" fmla="*/ 65 h 69"/>
                <a:gd name="T78" fmla="*/ 52 w 65"/>
                <a:gd name="T79" fmla="*/ 6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5" h="69">
                  <a:moveTo>
                    <a:pt x="52" y="64"/>
                  </a:moveTo>
                  <a:lnTo>
                    <a:pt x="57" y="58"/>
                  </a:lnTo>
                  <a:lnTo>
                    <a:pt x="59" y="53"/>
                  </a:lnTo>
                  <a:lnTo>
                    <a:pt x="62" y="48"/>
                  </a:lnTo>
                  <a:lnTo>
                    <a:pt x="65" y="43"/>
                  </a:lnTo>
                  <a:lnTo>
                    <a:pt x="65" y="40"/>
                  </a:lnTo>
                  <a:lnTo>
                    <a:pt x="65" y="30"/>
                  </a:lnTo>
                  <a:lnTo>
                    <a:pt x="62" y="19"/>
                  </a:lnTo>
                  <a:lnTo>
                    <a:pt x="61" y="15"/>
                  </a:lnTo>
                  <a:lnTo>
                    <a:pt x="61" y="10"/>
                  </a:lnTo>
                  <a:lnTo>
                    <a:pt x="61" y="6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9" y="2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49" y="0"/>
                  </a:lnTo>
                  <a:lnTo>
                    <a:pt x="43" y="4"/>
                  </a:lnTo>
                  <a:lnTo>
                    <a:pt x="37" y="6"/>
                  </a:lnTo>
                  <a:lnTo>
                    <a:pt x="26" y="10"/>
                  </a:lnTo>
                  <a:lnTo>
                    <a:pt x="11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35"/>
                  </a:lnTo>
                  <a:lnTo>
                    <a:pt x="0" y="47"/>
                  </a:lnTo>
                  <a:lnTo>
                    <a:pt x="1" y="51"/>
                  </a:lnTo>
                  <a:lnTo>
                    <a:pt x="2" y="52"/>
                  </a:lnTo>
                  <a:lnTo>
                    <a:pt x="2" y="53"/>
                  </a:lnTo>
                  <a:lnTo>
                    <a:pt x="5" y="58"/>
                  </a:lnTo>
                  <a:lnTo>
                    <a:pt x="10" y="62"/>
                  </a:lnTo>
                  <a:lnTo>
                    <a:pt x="13" y="64"/>
                  </a:lnTo>
                  <a:lnTo>
                    <a:pt x="15" y="65"/>
                  </a:lnTo>
                  <a:lnTo>
                    <a:pt x="20" y="66"/>
                  </a:lnTo>
                  <a:lnTo>
                    <a:pt x="26" y="68"/>
                  </a:lnTo>
                  <a:lnTo>
                    <a:pt x="31" y="69"/>
                  </a:lnTo>
                  <a:lnTo>
                    <a:pt x="36" y="69"/>
                  </a:lnTo>
                  <a:lnTo>
                    <a:pt x="40" y="68"/>
                  </a:lnTo>
                  <a:lnTo>
                    <a:pt x="45" y="66"/>
                  </a:lnTo>
                  <a:lnTo>
                    <a:pt x="49" y="65"/>
                  </a:lnTo>
                  <a:lnTo>
                    <a:pt x="52" y="64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27" name="Freeform 1471">
              <a:extLst>
                <a:ext uri="{FF2B5EF4-FFF2-40B4-BE49-F238E27FC236}">
                  <a16:creationId xmlns:a16="http://schemas.microsoft.com/office/drawing/2014/main" id="{60D999E4-3A14-456B-B891-6D78B9CF0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6" y="1789"/>
              <a:ext cx="25" cy="26"/>
            </a:xfrm>
            <a:custGeom>
              <a:avLst/>
              <a:gdLst>
                <a:gd name="T0" fmla="*/ 61 w 75"/>
                <a:gd name="T1" fmla="*/ 70 h 78"/>
                <a:gd name="T2" fmla="*/ 66 w 75"/>
                <a:gd name="T3" fmla="*/ 65 h 78"/>
                <a:gd name="T4" fmla="*/ 70 w 75"/>
                <a:gd name="T5" fmla="*/ 61 h 78"/>
                <a:gd name="T6" fmla="*/ 72 w 75"/>
                <a:gd name="T7" fmla="*/ 54 h 78"/>
                <a:gd name="T8" fmla="*/ 75 w 75"/>
                <a:gd name="T9" fmla="*/ 48 h 78"/>
                <a:gd name="T10" fmla="*/ 75 w 75"/>
                <a:gd name="T11" fmla="*/ 44 h 78"/>
                <a:gd name="T12" fmla="*/ 75 w 75"/>
                <a:gd name="T13" fmla="*/ 34 h 78"/>
                <a:gd name="T14" fmla="*/ 72 w 75"/>
                <a:gd name="T15" fmla="*/ 22 h 78"/>
                <a:gd name="T16" fmla="*/ 71 w 75"/>
                <a:gd name="T17" fmla="*/ 16 h 78"/>
                <a:gd name="T18" fmla="*/ 71 w 75"/>
                <a:gd name="T19" fmla="*/ 12 h 78"/>
                <a:gd name="T20" fmla="*/ 71 w 75"/>
                <a:gd name="T21" fmla="*/ 8 h 78"/>
                <a:gd name="T22" fmla="*/ 70 w 75"/>
                <a:gd name="T23" fmla="*/ 4 h 78"/>
                <a:gd name="T24" fmla="*/ 70 w 75"/>
                <a:gd name="T25" fmla="*/ 3 h 78"/>
                <a:gd name="T26" fmla="*/ 67 w 75"/>
                <a:gd name="T27" fmla="*/ 1 h 78"/>
                <a:gd name="T28" fmla="*/ 65 w 75"/>
                <a:gd name="T29" fmla="*/ 0 h 78"/>
                <a:gd name="T30" fmla="*/ 61 w 75"/>
                <a:gd name="T31" fmla="*/ 0 h 78"/>
                <a:gd name="T32" fmla="*/ 57 w 75"/>
                <a:gd name="T33" fmla="*/ 0 h 78"/>
                <a:gd name="T34" fmla="*/ 50 w 75"/>
                <a:gd name="T35" fmla="*/ 3 h 78"/>
                <a:gd name="T36" fmla="*/ 43 w 75"/>
                <a:gd name="T37" fmla="*/ 8 h 78"/>
                <a:gd name="T38" fmla="*/ 29 w 75"/>
                <a:gd name="T39" fmla="*/ 12 h 78"/>
                <a:gd name="T40" fmla="*/ 13 w 75"/>
                <a:gd name="T41" fmla="*/ 16 h 78"/>
                <a:gd name="T42" fmla="*/ 0 w 75"/>
                <a:gd name="T43" fmla="*/ 18 h 78"/>
                <a:gd name="T44" fmla="*/ 0 w 75"/>
                <a:gd name="T45" fmla="*/ 21 h 78"/>
                <a:gd name="T46" fmla="*/ 0 w 75"/>
                <a:gd name="T47" fmla="*/ 39 h 78"/>
                <a:gd name="T48" fmla="*/ 0 w 75"/>
                <a:gd name="T49" fmla="*/ 52 h 78"/>
                <a:gd name="T50" fmla="*/ 1 w 75"/>
                <a:gd name="T51" fmla="*/ 56 h 78"/>
                <a:gd name="T52" fmla="*/ 2 w 75"/>
                <a:gd name="T53" fmla="*/ 60 h 78"/>
                <a:gd name="T54" fmla="*/ 2 w 75"/>
                <a:gd name="T55" fmla="*/ 61 h 78"/>
                <a:gd name="T56" fmla="*/ 6 w 75"/>
                <a:gd name="T57" fmla="*/ 65 h 78"/>
                <a:gd name="T58" fmla="*/ 11 w 75"/>
                <a:gd name="T59" fmla="*/ 69 h 78"/>
                <a:gd name="T60" fmla="*/ 15 w 75"/>
                <a:gd name="T61" fmla="*/ 73 h 78"/>
                <a:gd name="T62" fmla="*/ 19 w 75"/>
                <a:gd name="T63" fmla="*/ 74 h 78"/>
                <a:gd name="T64" fmla="*/ 24 w 75"/>
                <a:gd name="T65" fmla="*/ 76 h 78"/>
                <a:gd name="T66" fmla="*/ 29 w 75"/>
                <a:gd name="T67" fmla="*/ 77 h 78"/>
                <a:gd name="T68" fmla="*/ 36 w 75"/>
                <a:gd name="T69" fmla="*/ 78 h 78"/>
                <a:gd name="T70" fmla="*/ 41 w 75"/>
                <a:gd name="T71" fmla="*/ 78 h 78"/>
                <a:gd name="T72" fmla="*/ 46 w 75"/>
                <a:gd name="T73" fmla="*/ 77 h 78"/>
                <a:gd name="T74" fmla="*/ 52 w 75"/>
                <a:gd name="T75" fmla="*/ 76 h 78"/>
                <a:gd name="T76" fmla="*/ 56 w 75"/>
                <a:gd name="T77" fmla="*/ 74 h 78"/>
                <a:gd name="T78" fmla="*/ 61 w 75"/>
                <a:gd name="T79" fmla="*/ 7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5" h="78">
                  <a:moveTo>
                    <a:pt x="61" y="70"/>
                  </a:moveTo>
                  <a:lnTo>
                    <a:pt x="66" y="65"/>
                  </a:lnTo>
                  <a:lnTo>
                    <a:pt x="70" y="61"/>
                  </a:lnTo>
                  <a:lnTo>
                    <a:pt x="72" y="54"/>
                  </a:lnTo>
                  <a:lnTo>
                    <a:pt x="75" y="48"/>
                  </a:lnTo>
                  <a:lnTo>
                    <a:pt x="75" y="44"/>
                  </a:lnTo>
                  <a:lnTo>
                    <a:pt x="75" y="34"/>
                  </a:lnTo>
                  <a:lnTo>
                    <a:pt x="72" y="22"/>
                  </a:lnTo>
                  <a:lnTo>
                    <a:pt x="71" y="16"/>
                  </a:lnTo>
                  <a:lnTo>
                    <a:pt x="71" y="12"/>
                  </a:lnTo>
                  <a:lnTo>
                    <a:pt x="71" y="8"/>
                  </a:lnTo>
                  <a:lnTo>
                    <a:pt x="70" y="4"/>
                  </a:lnTo>
                  <a:lnTo>
                    <a:pt x="70" y="3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50" y="3"/>
                  </a:lnTo>
                  <a:lnTo>
                    <a:pt x="43" y="8"/>
                  </a:lnTo>
                  <a:lnTo>
                    <a:pt x="29" y="12"/>
                  </a:lnTo>
                  <a:lnTo>
                    <a:pt x="13" y="16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0" y="39"/>
                  </a:lnTo>
                  <a:lnTo>
                    <a:pt x="0" y="52"/>
                  </a:lnTo>
                  <a:lnTo>
                    <a:pt x="1" y="56"/>
                  </a:lnTo>
                  <a:lnTo>
                    <a:pt x="2" y="60"/>
                  </a:lnTo>
                  <a:lnTo>
                    <a:pt x="2" y="61"/>
                  </a:lnTo>
                  <a:lnTo>
                    <a:pt x="6" y="65"/>
                  </a:lnTo>
                  <a:lnTo>
                    <a:pt x="11" y="69"/>
                  </a:lnTo>
                  <a:lnTo>
                    <a:pt x="15" y="73"/>
                  </a:lnTo>
                  <a:lnTo>
                    <a:pt x="19" y="74"/>
                  </a:lnTo>
                  <a:lnTo>
                    <a:pt x="24" y="76"/>
                  </a:lnTo>
                  <a:lnTo>
                    <a:pt x="29" y="77"/>
                  </a:lnTo>
                  <a:lnTo>
                    <a:pt x="36" y="78"/>
                  </a:lnTo>
                  <a:lnTo>
                    <a:pt x="41" y="78"/>
                  </a:lnTo>
                  <a:lnTo>
                    <a:pt x="46" y="77"/>
                  </a:lnTo>
                  <a:lnTo>
                    <a:pt x="52" y="76"/>
                  </a:lnTo>
                  <a:lnTo>
                    <a:pt x="56" y="74"/>
                  </a:lnTo>
                  <a:lnTo>
                    <a:pt x="61" y="70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28" name="Freeform 1472">
              <a:extLst>
                <a:ext uri="{FF2B5EF4-FFF2-40B4-BE49-F238E27FC236}">
                  <a16:creationId xmlns:a16="http://schemas.microsoft.com/office/drawing/2014/main" id="{A0B75D2A-F200-4966-895E-BD613465D0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" y="1717"/>
              <a:ext cx="9" cy="7"/>
            </a:xfrm>
            <a:custGeom>
              <a:avLst/>
              <a:gdLst>
                <a:gd name="T0" fmla="*/ 27 w 27"/>
                <a:gd name="T1" fmla="*/ 5 h 23"/>
                <a:gd name="T2" fmla="*/ 27 w 27"/>
                <a:gd name="T3" fmla="*/ 11 h 23"/>
                <a:gd name="T4" fmla="*/ 27 w 27"/>
                <a:gd name="T5" fmla="*/ 17 h 23"/>
                <a:gd name="T6" fmla="*/ 27 w 27"/>
                <a:gd name="T7" fmla="*/ 23 h 23"/>
                <a:gd name="T8" fmla="*/ 27 w 27"/>
                <a:gd name="T9" fmla="*/ 21 h 23"/>
                <a:gd name="T10" fmla="*/ 27 w 27"/>
                <a:gd name="T11" fmla="*/ 19 h 23"/>
                <a:gd name="T12" fmla="*/ 0 w 27"/>
                <a:gd name="T13" fmla="*/ 17 h 23"/>
                <a:gd name="T14" fmla="*/ 0 w 27"/>
                <a:gd name="T15" fmla="*/ 15 h 23"/>
                <a:gd name="T16" fmla="*/ 0 w 27"/>
                <a:gd name="T17" fmla="*/ 13 h 23"/>
                <a:gd name="T18" fmla="*/ 0 w 27"/>
                <a:gd name="T19" fmla="*/ 5 h 23"/>
                <a:gd name="T20" fmla="*/ 0 w 27"/>
                <a:gd name="T21" fmla="*/ 2 h 23"/>
                <a:gd name="T22" fmla="*/ 0 w 27"/>
                <a:gd name="T23" fmla="*/ 0 h 23"/>
                <a:gd name="T24" fmla="*/ 27 w 27"/>
                <a:gd name="T25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23">
                  <a:moveTo>
                    <a:pt x="27" y="5"/>
                  </a:moveTo>
                  <a:lnTo>
                    <a:pt x="27" y="11"/>
                  </a:lnTo>
                  <a:lnTo>
                    <a:pt x="27" y="17"/>
                  </a:lnTo>
                  <a:lnTo>
                    <a:pt x="27" y="23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29" name="Freeform 1473">
              <a:extLst>
                <a:ext uri="{FF2B5EF4-FFF2-40B4-BE49-F238E27FC236}">
                  <a16:creationId xmlns:a16="http://schemas.microsoft.com/office/drawing/2014/main" id="{03B7BEDF-E4D0-4879-979C-6F1154323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" y="1717"/>
              <a:ext cx="9" cy="10"/>
            </a:xfrm>
            <a:custGeom>
              <a:avLst/>
              <a:gdLst>
                <a:gd name="T0" fmla="*/ 23 w 27"/>
                <a:gd name="T1" fmla="*/ 8 h 31"/>
                <a:gd name="T2" fmla="*/ 23 w 27"/>
                <a:gd name="T3" fmla="*/ 15 h 31"/>
                <a:gd name="T4" fmla="*/ 23 w 27"/>
                <a:gd name="T5" fmla="*/ 23 h 31"/>
                <a:gd name="T6" fmla="*/ 27 w 27"/>
                <a:gd name="T7" fmla="*/ 31 h 31"/>
                <a:gd name="T8" fmla="*/ 23 w 27"/>
                <a:gd name="T9" fmla="*/ 28 h 31"/>
                <a:gd name="T10" fmla="*/ 17 w 27"/>
                <a:gd name="T11" fmla="*/ 26 h 31"/>
                <a:gd name="T12" fmla="*/ 9 w 27"/>
                <a:gd name="T13" fmla="*/ 23 h 31"/>
                <a:gd name="T14" fmla="*/ 7 w 27"/>
                <a:gd name="T15" fmla="*/ 21 h 31"/>
                <a:gd name="T16" fmla="*/ 3 w 27"/>
                <a:gd name="T17" fmla="*/ 17 h 31"/>
                <a:gd name="T18" fmla="*/ 0 w 27"/>
                <a:gd name="T19" fmla="*/ 8 h 31"/>
                <a:gd name="T20" fmla="*/ 0 w 27"/>
                <a:gd name="T21" fmla="*/ 4 h 31"/>
                <a:gd name="T22" fmla="*/ 7 w 27"/>
                <a:gd name="T23" fmla="*/ 0 h 31"/>
                <a:gd name="T24" fmla="*/ 23 w 27"/>
                <a:gd name="T25" fmla="*/ 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31">
                  <a:moveTo>
                    <a:pt x="23" y="8"/>
                  </a:moveTo>
                  <a:lnTo>
                    <a:pt x="23" y="15"/>
                  </a:lnTo>
                  <a:lnTo>
                    <a:pt x="23" y="23"/>
                  </a:lnTo>
                  <a:lnTo>
                    <a:pt x="27" y="31"/>
                  </a:lnTo>
                  <a:lnTo>
                    <a:pt x="23" y="28"/>
                  </a:lnTo>
                  <a:lnTo>
                    <a:pt x="17" y="26"/>
                  </a:lnTo>
                  <a:lnTo>
                    <a:pt x="9" y="23"/>
                  </a:lnTo>
                  <a:lnTo>
                    <a:pt x="7" y="21"/>
                  </a:lnTo>
                  <a:lnTo>
                    <a:pt x="3" y="17"/>
                  </a:lnTo>
                  <a:lnTo>
                    <a:pt x="0" y="8"/>
                  </a:lnTo>
                  <a:lnTo>
                    <a:pt x="0" y="4"/>
                  </a:lnTo>
                  <a:lnTo>
                    <a:pt x="7" y="0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30" name="Freeform 1474">
              <a:extLst>
                <a:ext uri="{FF2B5EF4-FFF2-40B4-BE49-F238E27FC236}">
                  <a16:creationId xmlns:a16="http://schemas.microsoft.com/office/drawing/2014/main" id="{B07F6471-3A6B-4576-999A-6D9305460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7" y="1702"/>
              <a:ext cx="29" cy="36"/>
            </a:xfrm>
            <a:custGeom>
              <a:avLst/>
              <a:gdLst>
                <a:gd name="T0" fmla="*/ 85 w 88"/>
                <a:gd name="T1" fmla="*/ 45 h 108"/>
                <a:gd name="T2" fmla="*/ 85 w 88"/>
                <a:gd name="T3" fmla="*/ 45 h 108"/>
                <a:gd name="T4" fmla="*/ 88 w 88"/>
                <a:gd name="T5" fmla="*/ 34 h 108"/>
                <a:gd name="T6" fmla="*/ 85 w 88"/>
                <a:gd name="T7" fmla="*/ 28 h 108"/>
                <a:gd name="T8" fmla="*/ 84 w 88"/>
                <a:gd name="T9" fmla="*/ 28 h 108"/>
                <a:gd name="T10" fmla="*/ 84 w 88"/>
                <a:gd name="T11" fmla="*/ 22 h 108"/>
                <a:gd name="T12" fmla="*/ 81 w 88"/>
                <a:gd name="T13" fmla="*/ 17 h 108"/>
                <a:gd name="T14" fmla="*/ 80 w 88"/>
                <a:gd name="T15" fmla="*/ 9 h 108"/>
                <a:gd name="T16" fmla="*/ 79 w 88"/>
                <a:gd name="T17" fmla="*/ 6 h 108"/>
                <a:gd name="T18" fmla="*/ 75 w 88"/>
                <a:gd name="T19" fmla="*/ 4 h 108"/>
                <a:gd name="T20" fmla="*/ 73 w 88"/>
                <a:gd name="T21" fmla="*/ 0 h 108"/>
                <a:gd name="T22" fmla="*/ 68 w 88"/>
                <a:gd name="T23" fmla="*/ 2 h 108"/>
                <a:gd name="T24" fmla="*/ 64 w 88"/>
                <a:gd name="T25" fmla="*/ 2 h 108"/>
                <a:gd name="T26" fmla="*/ 59 w 88"/>
                <a:gd name="T27" fmla="*/ 5 h 108"/>
                <a:gd name="T28" fmla="*/ 55 w 88"/>
                <a:gd name="T29" fmla="*/ 6 h 108"/>
                <a:gd name="T30" fmla="*/ 50 w 88"/>
                <a:gd name="T31" fmla="*/ 10 h 108"/>
                <a:gd name="T32" fmla="*/ 49 w 88"/>
                <a:gd name="T33" fmla="*/ 15 h 108"/>
                <a:gd name="T34" fmla="*/ 45 w 88"/>
                <a:gd name="T35" fmla="*/ 19 h 108"/>
                <a:gd name="T36" fmla="*/ 42 w 88"/>
                <a:gd name="T37" fmla="*/ 22 h 108"/>
                <a:gd name="T38" fmla="*/ 38 w 88"/>
                <a:gd name="T39" fmla="*/ 26 h 108"/>
                <a:gd name="T40" fmla="*/ 37 w 88"/>
                <a:gd name="T41" fmla="*/ 27 h 108"/>
                <a:gd name="T42" fmla="*/ 33 w 88"/>
                <a:gd name="T43" fmla="*/ 28 h 108"/>
                <a:gd name="T44" fmla="*/ 32 w 88"/>
                <a:gd name="T45" fmla="*/ 28 h 108"/>
                <a:gd name="T46" fmla="*/ 29 w 88"/>
                <a:gd name="T47" fmla="*/ 30 h 108"/>
                <a:gd name="T48" fmla="*/ 26 w 88"/>
                <a:gd name="T49" fmla="*/ 31 h 108"/>
                <a:gd name="T50" fmla="*/ 23 w 88"/>
                <a:gd name="T51" fmla="*/ 31 h 108"/>
                <a:gd name="T52" fmla="*/ 21 w 88"/>
                <a:gd name="T53" fmla="*/ 31 h 108"/>
                <a:gd name="T54" fmla="*/ 17 w 88"/>
                <a:gd name="T55" fmla="*/ 31 h 108"/>
                <a:gd name="T56" fmla="*/ 16 w 88"/>
                <a:gd name="T57" fmla="*/ 30 h 108"/>
                <a:gd name="T58" fmla="*/ 12 w 88"/>
                <a:gd name="T59" fmla="*/ 32 h 108"/>
                <a:gd name="T60" fmla="*/ 7 w 88"/>
                <a:gd name="T61" fmla="*/ 35 h 108"/>
                <a:gd name="T62" fmla="*/ 6 w 88"/>
                <a:gd name="T63" fmla="*/ 38 h 108"/>
                <a:gd name="T64" fmla="*/ 2 w 88"/>
                <a:gd name="T65" fmla="*/ 34 h 108"/>
                <a:gd name="T66" fmla="*/ 0 w 88"/>
                <a:gd name="T67" fmla="*/ 45 h 108"/>
                <a:gd name="T68" fmla="*/ 0 w 88"/>
                <a:gd name="T69" fmla="*/ 53 h 108"/>
                <a:gd name="T70" fmla="*/ 2 w 88"/>
                <a:gd name="T71" fmla="*/ 60 h 108"/>
                <a:gd name="T72" fmla="*/ 2 w 88"/>
                <a:gd name="T73" fmla="*/ 66 h 108"/>
                <a:gd name="T74" fmla="*/ 3 w 88"/>
                <a:gd name="T75" fmla="*/ 70 h 108"/>
                <a:gd name="T76" fmla="*/ 13 w 88"/>
                <a:gd name="T77" fmla="*/ 90 h 108"/>
                <a:gd name="T78" fmla="*/ 17 w 88"/>
                <a:gd name="T79" fmla="*/ 95 h 108"/>
                <a:gd name="T80" fmla="*/ 23 w 88"/>
                <a:gd name="T81" fmla="*/ 100 h 108"/>
                <a:gd name="T82" fmla="*/ 26 w 88"/>
                <a:gd name="T83" fmla="*/ 103 h 108"/>
                <a:gd name="T84" fmla="*/ 32 w 88"/>
                <a:gd name="T85" fmla="*/ 105 h 108"/>
                <a:gd name="T86" fmla="*/ 38 w 88"/>
                <a:gd name="T87" fmla="*/ 108 h 108"/>
                <a:gd name="T88" fmla="*/ 49 w 88"/>
                <a:gd name="T89" fmla="*/ 108 h 108"/>
                <a:gd name="T90" fmla="*/ 55 w 88"/>
                <a:gd name="T91" fmla="*/ 106 h 108"/>
                <a:gd name="T92" fmla="*/ 60 w 88"/>
                <a:gd name="T93" fmla="*/ 104 h 108"/>
                <a:gd name="T94" fmla="*/ 64 w 88"/>
                <a:gd name="T95" fmla="*/ 101 h 108"/>
                <a:gd name="T96" fmla="*/ 69 w 88"/>
                <a:gd name="T97" fmla="*/ 97 h 108"/>
                <a:gd name="T98" fmla="*/ 75 w 88"/>
                <a:gd name="T99" fmla="*/ 90 h 108"/>
                <a:gd name="T100" fmla="*/ 80 w 88"/>
                <a:gd name="T101" fmla="*/ 79 h 108"/>
                <a:gd name="T102" fmla="*/ 84 w 88"/>
                <a:gd name="T103" fmla="*/ 71 h 108"/>
                <a:gd name="T104" fmla="*/ 84 w 88"/>
                <a:gd name="T105" fmla="*/ 69 h 108"/>
                <a:gd name="T106" fmla="*/ 85 w 88"/>
                <a:gd name="T107" fmla="*/ 60 h 108"/>
                <a:gd name="T108" fmla="*/ 88 w 88"/>
                <a:gd name="T109" fmla="*/ 45 h 108"/>
                <a:gd name="T110" fmla="*/ 85 w 88"/>
                <a:gd name="T111" fmla="*/ 4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8" h="108">
                  <a:moveTo>
                    <a:pt x="85" y="45"/>
                  </a:moveTo>
                  <a:lnTo>
                    <a:pt x="85" y="45"/>
                  </a:lnTo>
                  <a:lnTo>
                    <a:pt x="88" y="34"/>
                  </a:lnTo>
                  <a:lnTo>
                    <a:pt x="85" y="28"/>
                  </a:lnTo>
                  <a:lnTo>
                    <a:pt x="84" y="28"/>
                  </a:lnTo>
                  <a:lnTo>
                    <a:pt x="84" y="22"/>
                  </a:lnTo>
                  <a:lnTo>
                    <a:pt x="81" y="17"/>
                  </a:lnTo>
                  <a:lnTo>
                    <a:pt x="80" y="9"/>
                  </a:lnTo>
                  <a:lnTo>
                    <a:pt x="79" y="6"/>
                  </a:lnTo>
                  <a:lnTo>
                    <a:pt x="75" y="4"/>
                  </a:lnTo>
                  <a:lnTo>
                    <a:pt x="73" y="0"/>
                  </a:lnTo>
                  <a:lnTo>
                    <a:pt x="68" y="2"/>
                  </a:lnTo>
                  <a:lnTo>
                    <a:pt x="64" y="2"/>
                  </a:lnTo>
                  <a:lnTo>
                    <a:pt x="59" y="5"/>
                  </a:lnTo>
                  <a:lnTo>
                    <a:pt x="55" y="6"/>
                  </a:lnTo>
                  <a:lnTo>
                    <a:pt x="50" y="10"/>
                  </a:lnTo>
                  <a:lnTo>
                    <a:pt x="49" y="15"/>
                  </a:lnTo>
                  <a:lnTo>
                    <a:pt x="45" y="19"/>
                  </a:lnTo>
                  <a:lnTo>
                    <a:pt x="42" y="22"/>
                  </a:lnTo>
                  <a:lnTo>
                    <a:pt x="38" y="26"/>
                  </a:lnTo>
                  <a:lnTo>
                    <a:pt x="37" y="27"/>
                  </a:lnTo>
                  <a:lnTo>
                    <a:pt x="33" y="28"/>
                  </a:lnTo>
                  <a:lnTo>
                    <a:pt x="32" y="28"/>
                  </a:lnTo>
                  <a:lnTo>
                    <a:pt x="29" y="30"/>
                  </a:lnTo>
                  <a:lnTo>
                    <a:pt x="26" y="31"/>
                  </a:lnTo>
                  <a:lnTo>
                    <a:pt x="23" y="31"/>
                  </a:lnTo>
                  <a:lnTo>
                    <a:pt x="21" y="31"/>
                  </a:lnTo>
                  <a:lnTo>
                    <a:pt x="17" y="31"/>
                  </a:lnTo>
                  <a:lnTo>
                    <a:pt x="16" y="30"/>
                  </a:lnTo>
                  <a:lnTo>
                    <a:pt x="12" y="32"/>
                  </a:lnTo>
                  <a:lnTo>
                    <a:pt x="7" y="35"/>
                  </a:lnTo>
                  <a:lnTo>
                    <a:pt x="6" y="38"/>
                  </a:lnTo>
                  <a:lnTo>
                    <a:pt x="2" y="34"/>
                  </a:lnTo>
                  <a:lnTo>
                    <a:pt x="0" y="45"/>
                  </a:lnTo>
                  <a:lnTo>
                    <a:pt x="0" y="53"/>
                  </a:lnTo>
                  <a:lnTo>
                    <a:pt x="2" y="60"/>
                  </a:lnTo>
                  <a:lnTo>
                    <a:pt x="2" y="66"/>
                  </a:lnTo>
                  <a:lnTo>
                    <a:pt x="3" y="70"/>
                  </a:lnTo>
                  <a:lnTo>
                    <a:pt x="13" y="90"/>
                  </a:lnTo>
                  <a:lnTo>
                    <a:pt x="17" y="95"/>
                  </a:lnTo>
                  <a:lnTo>
                    <a:pt x="23" y="100"/>
                  </a:lnTo>
                  <a:lnTo>
                    <a:pt x="26" y="103"/>
                  </a:lnTo>
                  <a:lnTo>
                    <a:pt x="32" y="105"/>
                  </a:lnTo>
                  <a:lnTo>
                    <a:pt x="38" y="108"/>
                  </a:lnTo>
                  <a:lnTo>
                    <a:pt x="49" y="108"/>
                  </a:lnTo>
                  <a:lnTo>
                    <a:pt x="55" y="106"/>
                  </a:lnTo>
                  <a:lnTo>
                    <a:pt x="60" y="104"/>
                  </a:lnTo>
                  <a:lnTo>
                    <a:pt x="64" y="101"/>
                  </a:lnTo>
                  <a:lnTo>
                    <a:pt x="69" y="97"/>
                  </a:lnTo>
                  <a:lnTo>
                    <a:pt x="75" y="90"/>
                  </a:lnTo>
                  <a:lnTo>
                    <a:pt x="80" y="79"/>
                  </a:lnTo>
                  <a:lnTo>
                    <a:pt x="84" y="71"/>
                  </a:lnTo>
                  <a:lnTo>
                    <a:pt x="84" y="69"/>
                  </a:lnTo>
                  <a:lnTo>
                    <a:pt x="85" y="60"/>
                  </a:lnTo>
                  <a:lnTo>
                    <a:pt x="88" y="45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31" name="Freeform 1475">
              <a:extLst>
                <a:ext uri="{FF2B5EF4-FFF2-40B4-BE49-F238E27FC236}">
                  <a16:creationId xmlns:a16="http://schemas.microsoft.com/office/drawing/2014/main" id="{21D7AFD5-D9BF-419A-831C-1EBB00B7F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7" y="1702"/>
              <a:ext cx="33" cy="39"/>
            </a:xfrm>
            <a:custGeom>
              <a:avLst/>
              <a:gdLst>
                <a:gd name="T0" fmla="*/ 95 w 98"/>
                <a:gd name="T1" fmla="*/ 49 h 116"/>
                <a:gd name="T2" fmla="*/ 95 w 98"/>
                <a:gd name="T3" fmla="*/ 48 h 116"/>
                <a:gd name="T4" fmla="*/ 98 w 98"/>
                <a:gd name="T5" fmla="*/ 36 h 116"/>
                <a:gd name="T6" fmla="*/ 95 w 98"/>
                <a:gd name="T7" fmla="*/ 31 h 116"/>
                <a:gd name="T8" fmla="*/ 94 w 98"/>
                <a:gd name="T9" fmla="*/ 30 h 116"/>
                <a:gd name="T10" fmla="*/ 94 w 98"/>
                <a:gd name="T11" fmla="*/ 23 h 116"/>
                <a:gd name="T12" fmla="*/ 92 w 98"/>
                <a:gd name="T13" fmla="*/ 18 h 116"/>
                <a:gd name="T14" fmla="*/ 89 w 98"/>
                <a:gd name="T15" fmla="*/ 9 h 116"/>
                <a:gd name="T16" fmla="*/ 86 w 98"/>
                <a:gd name="T17" fmla="*/ 6 h 116"/>
                <a:gd name="T18" fmla="*/ 84 w 98"/>
                <a:gd name="T19" fmla="*/ 4 h 116"/>
                <a:gd name="T20" fmla="*/ 81 w 98"/>
                <a:gd name="T21" fmla="*/ 0 h 116"/>
                <a:gd name="T22" fmla="*/ 76 w 98"/>
                <a:gd name="T23" fmla="*/ 2 h 116"/>
                <a:gd name="T24" fmla="*/ 71 w 98"/>
                <a:gd name="T25" fmla="*/ 2 h 116"/>
                <a:gd name="T26" fmla="*/ 66 w 98"/>
                <a:gd name="T27" fmla="*/ 5 h 116"/>
                <a:gd name="T28" fmla="*/ 63 w 98"/>
                <a:gd name="T29" fmla="*/ 6 h 116"/>
                <a:gd name="T30" fmla="*/ 58 w 98"/>
                <a:gd name="T31" fmla="*/ 12 h 116"/>
                <a:gd name="T32" fmla="*/ 54 w 98"/>
                <a:gd name="T33" fmla="*/ 17 h 116"/>
                <a:gd name="T34" fmla="*/ 50 w 98"/>
                <a:gd name="T35" fmla="*/ 21 h 116"/>
                <a:gd name="T36" fmla="*/ 47 w 98"/>
                <a:gd name="T37" fmla="*/ 23 h 116"/>
                <a:gd name="T38" fmla="*/ 43 w 98"/>
                <a:gd name="T39" fmla="*/ 27 h 116"/>
                <a:gd name="T40" fmla="*/ 40 w 98"/>
                <a:gd name="T41" fmla="*/ 28 h 116"/>
                <a:gd name="T42" fmla="*/ 37 w 98"/>
                <a:gd name="T43" fmla="*/ 30 h 116"/>
                <a:gd name="T44" fmla="*/ 34 w 98"/>
                <a:gd name="T45" fmla="*/ 31 h 116"/>
                <a:gd name="T46" fmla="*/ 33 w 98"/>
                <a:gd name="T47" fmla="*/ 32 h 116"/>
                <a:gd name="T48" fmla="*/ 29 w 98"/>
                <a:gd name="T49" fmla="*/ 34 h 116"/>
                <a:gd name="T50" fmla="*/ 24 w 98"/>
                <a:gd name="T51" fmla="*/ 34 h 116"/>
                <a:gd name="T52" fmla="*/ 23 w 98"/>
                <a:gd name="T53" fmla="*/ 34 h 116"/>
                <a:gd name="T54" fmla="*/ 19 w 98"/>
                <a:gd name="T55" fmla="*/ 34 h 116"/>
                <a:gd name="T56" fmla="*/ 17 w 98"/>
                <a:gd name="T57" fmla="*/ 32 h 116"/>
                <a:gd name="T58" fmla="*/ 13 w 98"/>
                <a:gd name="T59" fmla="*/ 35 h 116"/>
                <a:gd name="T60" fmla="*/ 8 w 98"/>
                <a:gd name="T61" fmla="*/ 38 h 116"/>
                <a:gd name="T62" fmla="*/ 6 w 98"/>
                <a:gd name="T63" fmla="*/ 40 h 116"/>
                <a:gd name="T64" fmla="*/ 2 w 98"/>
                <a:gd name="T65" fmla="*/ 36 h 116"/>
                <a:gd name="T66" fmla="*/ 0 w 98"/>
                <a:gd name="T67" fmla="*/ 49 h 116"/>
                <a:gd name="T68" fmla="*/ 0 w 98"/>
                <a:gd name="T69" fmla="*/ 57 h 116"/>
                <a:gd name="T70" fmla="*/ 2 w 98"/>
                <a:gd name="T71" fmla="*/ 64 h 116"/>
                <a:gd name="T72" fmla="*/ 2 w 98"/>
                <a:gd name="T73" fmla="*/ 71 h 116"/>
                <a:gd name="T74" fmla="*/ 3 w 98"/>
                <a:gd name="T75" fmla="*/ 75 h 116"/>
                <a:gd name="T76" fmla="*/ 16 w 98"/>
                <a:gd name="T77" fmla="*/ 96 h 116"/>
                <a:gd name="T78" fmla="*/ 19 w 98"/>
                <a:gd name="T79" fmla="*/ 101 h 116"/>
                <a:gd name="T80" fmla="*/ 26 w 98"/>
                <a:gd name="T81" fmla="*/ 108 h 116"/>
                <a:gd name="T82" fmla="*/ 29 w 98"/>
                <a:gd name="T83" fmla="*/ 110 h 116"/>
                <a:gd name="T84" fmla="*/ 34 w 98"/>
                <a:gd name="T85" fmla="*/ 113 h 116"/>
                <a:gd name="T86" fmla="*/ 43 w 98"/>
                <a:gd name="T87" fmla="*/ 116 h 116"/>
                <a:gd name="T88" fmla="*/ 54 w 98"/>
                <a:gd name="T89" fmla="*/ 116 h 116"/>
                <a:gd name="T90" fmla="*/ 63 w 98"/>
                <a:gd name="T91" fmla="*/ 114 h 116"/>
                <a:gd name="T92" fmla="*/ 68 w 98"/>
                <a:gd name="T93" fmla="*/ 112 h 116"/>
                <a:gd name="T94" fmla="*/ 71 w 98"/>
                <a:gd name="T95" fmla="*/ 109 h 116"/>
                <a:gd name="T96" fmla="*/ 79 w 98"/>
                <a:gd name="T97" fmla="*/ 103 h 116"/>
                <a:gd name="T98" fmla="*/ 84 w 98"/>
                <a:gd name="T99" fmla="*/ 96 h 116"/>
                <a:gd name="T100" fmla="*/ 89 w 98"/>
                <a:gd name="T101" fmla="*/ 84 h 116"/>
                <a:gd name="T102" fmla="*/ 94 w 98"/>
                <a:gd name="T103" fmla="*/ 77 h 116"/>
                <a:gd name="T104" fmla="*/ 94 w 98"/>
                <a:gd name="T105" fmla="*/ 74 h 116"/>
                <a:gd name="T106" fmla="*/ 95 w 98"/>
                <a:gd name="T107" fmla="*/ 64 h 116"/>
                <a:gd name="T108" fmla="*/ 98 w 98"/>
                <a:gd name="T109" fmla="*/ 49 h 116"/>
                <a:gd name="T110" fmla="*/ 95 w 98"/>
                <a:gd name="T111" fmla="*/ 4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8" h="116">
                  <a:moveTo>
                    <a:pt x="95" y="49"/>
                  </a:moveTo>
                  <a:lnTo>
                    <a:pt x="95" y="48"/>
                  </a:lnTo>
                  <a:lnTo>
                    <a:pt x="98" y="36"/>
                  </a:lnTo>
                  <a:lnTo>
                    <a:pt x="95" y="31"/>
                  </a:lnTo>
                  <a:lnTo>
                    <a:pt x="94" y="30"/>
                  </a:lnTo>
                  <a:lnTo>
                    <a:pt x="94" y="23"/>
                  </a:lnTo>
                  <a:lnTo>
                    <a:pt x="92" y="18"/>
                  </a:lnTo>
                  <a:lnTo>
                    <a:pt x="89" y="9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1" y="0"/>
                  </a:lnTo>
                  <a:lnTo>
                    <a:pt x="76" y="2"/>
                  </a:lnTo>
                  <a:lnTo>
                    <a:pt x="71" y="2"/>
                  </a:lnTo>
                  <a:lnTo>
                    <a:pt x="66" y="5"/>
                  </a:lnTo>
                  <a:lnTo>
                    <a:pt x="63" y="6"/>
                  </a:lnTo>
                  <a:lnTo>
                    <a:pt x="58" y="12"/>
                  </a:lnTo>
                  <a:lnTo>
                    <a:pt x="54" y="17"/>
                  </a:lnTo>
                  <a:lnTo>
                    <a:pt x="50" y="21"/>
                  </a:lnTo>
                  <a:lnTo>
                    <a:pt x="47" y="23"/>
                  </a:lnTo>
                  <a:lnTo>
                    <a:pt x="43" y="27"/>
                  </a:lnTo>
                  <a:lnTo>
                    <a:pt x="40" y="28"/>
                  </a:lnTo>
                  <a:lnTo>
                    <a:pt x="37" y="30"/>
                  </a:lnTo>
                  <a:lnTo>
                    <a:pt x="34" y="31"/>
                  </a:lnTo>
                  <a:lnTo>
                    <a:pt x="33" y="32"/>
                  </a:lnTo>
                  <a:lnTo>
                    <a:pt x="29" y="34"/>
                  </a:lnTo>
                  <a:lnTo>
                    <a:pt x="24" y="34"/>
                  </a:lnTo>
                  <a:lnTo>
                    <a:pt x="23" y="34"/>
                  </a:lnTo>
                  <a:lnTo>
                    <a:pt x="19" y="34"/>
                  </a:lnTo>
                  <a:lnTo>
                    <a:pt x="17" y="32"/>
                  </a:lnTo>
                  <a:lnTo>
                    <a:pt x="13" y="35"/>
                  </a:lnTo>
                  <a:lnTo>
                    <a:pt x="8" y="38"/>
                  </a:lnTo>
                  <a:lnTo>
                    <a:pt x="6" y="40"/>
                  </a:lnTo>
                  <a:lnTo>
                    <a:pt x="2" y="36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2" y="64"/>
                  </a:lnTo>
                  <a:lnTo>
                    <a:pt x="2" y="71"/>
                  </a:lnTo>
                  <a:lnTo>
                    <a:pt x="3" y="75"/>
                  </a:lnTo>
                  <a:lnTo>
                    <a:pt x="16" y="96"/>
                  </a:lnTo>
                  <a:lnTo>
                    <a:pt x="19" y="101"/>
                  </a:lnTo>
                  <a:lnTo>
                    <a:pt x="26" y="108"/>
                  </a:lnTo>
                  <a:lnTo>
                    <a:pt x="29" y="110"/>
                  </a:lnTo>
                  <a:lnTo>
                    <a:pt x="34" y="113"/>
                  </a:lnTo>
                  <a:lnTo>
                    <a:pt x="43" y="116"/>
                  </a:lnTo>
                  <a:lnTo>
                    <a:pt x="54" y="116"/>
                  </a:lnTo>
                  <a:lnTo>
                    <a:pt x="63" y="114"/>
                  </a:lnTo>
                  <a:lnTo>
                    <a:pt x="68" y="112"/>
                  </a:lnTo>
                  <a:lnTo>
                    <a:pt x="71" y="109"/>
                  </a:lnTo>
                  <a:lnTo>
                    <a:pt x="79" y="103"/>
                  </a:lnTo>
                  <a:lnTo>
                    <a:pt x="84" y="96"/>
                  </a:lnTo>
                  <a:lnTo>
                    <a:pt x="89" y="84"/>
                  </a:lnTo>
                  <a:lnTo>
                    <a:pt x="94" y="77"/>
                  </a:lnTo>
                  <a:lnTo>
                    <a:pt x="94" y="74"/>
                  </a:lnTo>
                  <a:lnTo>
                    <a:pt x="95" y="64"/>
                  </a:lnTo>
                  <a:lnTo>
                    <a:pt x="98" y="49"/>
                  </a:lnTo>
                  <a:lnTo>
                    <a:pt x="95" y="49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32" name="Freeform 1476">
              <a:extLst>
                <a:ext uri="{FF2B5EF4-FFF2-40B4-BE49-F238E27FC236}">
                  <a16:creationId xmlns:a16="http://schemas.microsoft.com/office/drawing/2014/main" id="{4D2EA6A9-620D-4D58-981A-47CBC6E3C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" y="1940"/>
              <a:ext cx="9" cy="29"/>
            </a:xfrm>
            <a:custGeom>
              <a:avLst/>
              <a:gdLst>
                <a:gd name="T0" fmla="*/ 0 w 27"/>
                <a:gd name="T1" fmla="*/ 50 h 87"/>
                <a:gd name="T2" fmla="*/ 0 w 27"/>
                <a:gd name="T3" fmla="*/ 50 h 87"/>
                <a:gd name="T4" fmla="*/ 5 w 27"/>
                <a:gd name="T5" fmla="*/ 62 h 87"/>
                <a:gd name="T6" fmla="*/ 7 w 27"/>
                <a:gd name="T7" fmla="*/ 65 h 87"/>
                <a:gd name="T8" fmla="*/ 9 w 27"/>
                <a:gd name="T9" fmla="*/ 67 h 87"/>
                <a:gd name="T10" fmla="*/ 11 w 27"/>
                <a:gd name="T11" fmla="*/ 71 h 87"/>
                <a:gd name="T12" fmla="*/ 13 w 27"/>
                <a:gd name="T13" fmla="*/ 75 h 87"/>
                <a:gd name="T14" fmla="*/ 20 w 27"/>
                <a:gd name="T15" fmla="*/ 79 h 87"/>
                <a:gd name="T16" fmla="*/ 24 w 27"/>
                <a:gd name="T17" fmla="*/ 82 h 87"/>
                <a:gd name="T18" fmla="*/ 26 w 27"/>
                <a:gd name="T19" fmla="*/ 87 h 87"/>
                <a:gd name="T20" fmla="*/ 26 w 27"/>
                <a:gd name="T21" fmla="*/ 82 h 87"/>
                <a:gd name="T22" fmla="*/ 26 w 27"/>
                <a:gd name="T23" fmla="*/ 69 h 87"/>
                <a:gd name="T24" fmla="*/ 26 w 27"/>
                <a:gd name="T25" fmla="*/ 66 h 87"/>
                <a:gd name="T26" fmla="*/ 26 w 27"/>
                <a:gd name="T27" fmla="*/ 65 h 87"/>
                <a:gd name="T28" fmla="*/ 26 w 27"/>
                <a:gd name="T29" fmla="*/ 62 h 87"/>
                <a:gd name="T30" fmla="*/ 26 w 27"/>
                <a:gd name="T31" fmla="*/ 56 h 87"/>
                <a:gd name="T32" fmla="*/ 26 w 27"/>
                <a:gd name="T33" fmla="*/ 50 h 87"/>
                <a:gd name="T34" fmla="*/ 27 w 27"/>
                <a:gd name="T35" fmla="*/ 43 h 87"/>
                <a:gd name="T36" fmla="*/ 26 w 27"/>
                <a:gd name="T37" fmla="*/ 40 h 87"/>
                <a:gd name="T38" fmla="*/ 17 w 27"/>
                <a:gd name="T39" fmla="*/ 0 h 87"/>
                <a:gd name="T40" fmla="*/ 16 w 27"/>
                <a:gd name="T41" fmla="*/ 0 h 87"/>
                <a:gd name="T42" fmla="*/ 7 w 27"/>
                <a:gd name="T43" fmla="*/ 37 h 87"/>
                <a:gd name="T44" fmla="*/ 0 w 27"/>
                <a:gd name="T45" fmla="*/ 5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" h="87">
                  <a:moveTo>
                    <a:pt x="0" y="50"/>
                  </a:moveTo>
                  <a:lnTo>
                    <a:pt x="0" y="50"/>
                  </a:lnTo>
                  <a:lnTo>
                    <a:pt x="5" y="62"/>
                  </a:lnTo>
                  <a:lnTo>
                    <a:pt x="7" y="65"/>
                  </a:lnTo>
                  <a:lnTo>
                    <a:pt x="9" y="67"/>
                  </a:lnTo>
                  <a:lnTo>
                    <a:pt x="11" y="71"/>
                  </a:lnTo>
                  <a:lnTo>
                    <a:pt x="13" y="75"/>
                  </a:lnTo>
                  <a:lnTo>
                    <a:pt x="20" y="79"/>
                  </a:lnTo>
                  <a:lnTo>
                    <a:pt x="24" y="82"/>
                  </a:lnTo>
                  <a:lnTo>
                    <a:pt x="26" y="87"/>
                  </a:lnTo>
                  <a:lnTo>
                    <a:pt x="26" y="82"/>
                  </a:lnTo>
                  <a:lnTo>
                    <a:pt x="26" y="69"/>
                  </a:lnTo>
                  <a:lnTo>
                    <a:pt x="26" y="66"/>
                  </a:lnTo>
                  <a:lnTo>
                    <a:pt x="26" y="65"/>
                  </a:lnTo>
                  <a:lnTo>
                    <a:pt x="26" y="62"/>
                  </a:lnTo>
                  <a:lnTo>
                    <a:pt x="26" y="56"/>
                  </a:lnTo>
                  <a:lnTo>
                    <a:pt x="26" y="50"/>
                  </a:lnTo>
                  <a:lnTo>
                    <a:pt x="27" y="43"/>
                  </a:lnTo>
                  <a:lnTo>
                    <a:pt x="26" y="4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7" y="37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33" name="Freeform 1477">
              <a:extLst>
                <a:ext uri="{FF2B5EF4-FFF2-40B4-BE49-F238E27FC236}">
                  <a16:creationId xmlns:a16="http://schemas.microsoft.com/office/drawing/2014/main" id="{3D73411C-4B44-4B2D-8539-52DABB8AC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6" y="1940"/>
              <a:ext cx="11" cy="32"/>
            </a:xfrm>
            <a:custGeom>
              <a:avLst/>
              <a:gdLst>
                <a:gd name="T0" fmla="*/ 0 w 34"/>
                <a:gd name="T1" fmla="*/ 57 h 96"/>
                <a:gd name="T2" fmla="*/ 0 w 34"/>
                <a:gd name="T3" fmla="*/ 57 h 96"/>
                <a:gd name="T4" fmla="*/ 6 w 34"/>
                <a:gd name="T5" fmla="*/ 69 h 96"/>
                <a:gd name="T6" fmla="*/ 10 w 34"/>
                <a:gd name="T7" fmla="*/ 71 h 96"/>
                <a:gd name="T8" fmla="*/ 11 w 34"/>
                <a:gd name="T9" fmla="*/ 75 h 96"/>
                <a:gd name="T10" fmla="*/ 15 w 34"/>
                <a:gd name="T11" fmla="*/ 80 h 96"/>
                <a:gd name="T12" fmla="*/ 16 w 34"/>
                <a:gd name="T13" fmla="*/ 83 h 96"/>
                <a:gd name="T14" fmla="*/ 23 w 34"/>
                <a:gd name="T15" fmla="*/ 88 h 96"/>
                <a:gd name="T16" fmla="*/ 29 w 34"/>
                <a:gd name="T17" fmla="*/ 92 h 96"/>
                <a:gd name="T18" fmla="*/ 32 w 34"/>
                <a:gd name="T19" fmla="*/ 96 h 96"/>
                <a:gd name="T20" fmla="*/ 32 w 34"/>
                <a:gd name="T21" fmla="*/ 92 h 96"/>
                <a:gd name="T22" fmla="*/ 30 w 34"/>
                <a:gd name="T23" fmla="*/ 76 h 96"/>
                <a:gd name="T24" fmla="*/ 30 w 34"/>
                <a:gd name="T25" fmla="*/ 74 h 96"/>
                <a:gd name="T26" fmla="*/ 30 w 34"/>
                <a:gd name="T27" fmla="*/ 71 h 96"/>
                <a:gd name="T28" fmla="*/ 30 w 34"/>
                <a:gd name="T29" fmla="*/ 69 h 96"/>
                <a:gd name="T30" fmla="*/ 30 w 34"/>
                <a:gd name="T31" fmla="*/ 62 h 96"/>
                <a:gd name="T32" fmla="*/ 32 w 34"/>
                <a:gd name="T33" fmla="*/ 56 h 96"/>
                <a:gd name="T34" fmla="*/ 34 w 34"/>
                <a:gd name="T35" fmla="*/ 48 h 96"/>
                <a:gd name="T36" fmla="*/ 32 w 34"/>
                <a:gd name="T37" fmla="*/ 45 h 96"/>
                <a:gd name="T38" fmla="*/ 21 w 34"/>
                <a:gd name="T39" fmla="*/ 0 h 96"/>
                <a:gd name="T40" fmla="*/ 17 w 34"/>
                <a:gd name="T41" fmla="*/ 0 h 96"/>
                <a:gd name="T42" fmla="*/ 10 w 34"/>
                <a:gd name="T43" fmla="*/ 43 h 96"/>
                <a:gd name="T44" fmla="*/ 0 w 34"/>
                <a:gd name="T45" fmla="*/ 5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96">
                  <a:moveTo>
                    <a:pt x="0" y="57"/>
                  </a:moveTo>
                  <a:lnTo>
                    <a:pt x="0" y="57"/>
                  </a:lnTo>
                  <a:lnTo>
                    <a:pt x="6" y="69"/>
                  </a:lnTo>
                  <a:lnTo>
                    <a:pt x="10" y="71"/>
                  </a:lnTo>
                  <a:lnTo>
                    <a:pt x="11" y="75"/>
                  </a:lnTo>
                  <a:lnTo>
                    <a:pt x="15" y="80"/>
                  </a:lnTo>
                  <a:lnTo>
                    <a:pt x="16" y="83"/>
                  </a:lnTo>
                  <a:lnTo>
                    <a:pt x="23" y="88"/>
                  </a:lnTo>
                  <a:lnTo>
                    <a:pt x="29" y="92"/>
                  </a:lnTo>
                  <a:lnTo>
                    <a:pt x="32" y="96"/>
                  </a:lnTo>
                  <a:lnTo>
                    <a:pt x="32" y="92"/>
                  </a:lnTo>
                  <a:lnTo>
                    <a:pt x="30" y="76"/>
                  </a:lnTo>
                  <a:lnTo>
                    <a:pt x="30" y="74"/>
                  </a:lnTo>
                  <a:lnTo>
                    <a:pt x="30" y="71"/>
                  </a:lnTo>
                  <a:lnTo>
                    <a:pt x="30" y="69"/>
                  </a:lnTo>
                  <a:lnTo>
                    <a:pt x="30" y="62"/>
                  </a:lnTo>
                  <a:lnTo>
                    <a:pt x="32" y="56"/>
                  </a:lnTo>
                  <a:lnTo>
                    <a:pt x="34" y="48"/>
                  </a:lnTo>
                  <a:lnTo>
                    <a:pt x="32" y="45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0" y="43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34" name="Freeform 1478">
              <a:extLst>
                <a:ext uri="{FF2B5EF4-FFF2-40B4-BE49-F238E27FC236}">
                  <a16:creationId xmlns:a16="http://schemas.microsoft.com/office/drawing/2014/main" id="{D55BC75A-287E-4299-86E6-0EC29D5F6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" y="1958"/>
              <a:ext cx="12" cy="17"/>
            </a:xfrm>
            <a:custGeom>
              <a:avLst/>
              <a:gdLst>
                <a:gd name="T0" fmla="*/ 10 w 35"/>
                <a:gd name="T1" fmla="*/ 0 h 51"/>
                <a:gd name="T2" fmla="*/ 10 w 35"/>
                <a:gd name="T3" fmla="*/ 2 h 51"/>
                <a:gd name="T4" fmla="*/ 13 w 35"/>
                <a:gd name="T5" fmla="*/ 12 h 51"/>
                <a:gd name="T6" fmla="*/ 17 w 35"/>
                <a:gd name="T7" fmla="*/ 13 h 51"/>
                <a:gd name="T8" fmla="*/ 18 w 35"/>
                <a:gd name="T9" fmla="*/ 17 h 51"/>
                <a:gd name="T10" fmla="*/ 21 w 35"/>
                <a:gd name="T11" fmla="*/ 21 h 51"/>
                <a:gd name="T12" fmla="*/ 22 w 35"/>
                <a:gd name="T13" fmla="*/ 24 h 51"/>
                <a:gd name="T14" fmla="*/ 27 w 35"/>
                <a:gd name="T15" fmla="*/ 28 h 51"/>
                <a:gd name="T16" fmla="*/ 31 w 35"/>
                <a:gd name="T17" fmla="*/ 31 h 51"/>
                <a:gd name="T18" fmla="*/ 35 w 35"/>
                <a:gd name="T19" fmla="*/ 35 h 51"/>
                <a:gd name="T20" fmla="*/ 35 w 35"/>
                <a:gd name="T21" fmla="*/ 51 h 51"/>
                <a:gd name="T22" fmla="*/ 32 w 35"/>
                <a:gd name="T23" fmla="*/ 48 h 51"/>
                <a:gd name="T24" fmla="*/ 31 w 35"/>
                <a:gd name="T25" fmla="*/ 47 h 51"/>
                <a:gd name="T26" fmla="*/ 28 w 35"/>
                <a:gd name="T27" fmla="*/ 46 h 51"/>
                <a:gd name="T28" fmla="*/ 26 w 35"/>
                <a:gd name="T29" fmla="*/ 43 h 51"/>
                <a:gd name="T30" fmla="*/ 23 w 35"/>
                <a:gd name="T31" fmla="*/ 38 h 51"/>
                <a:gd name="T32" fmla="*/ 21 w 35"/>
                <a:gd name="T33" fmla="*/ 37 h 51"/>
                <a:gd name="T34" fmla="*/ 21 w 35"/>
                <a:gd name="T35" fmla="*/ 48 h 51"/>
                <a:gd name="T36" fmla="*/ 8 w 35"/>
                <a:gd name="T37" fmla="*/ 48 h 51"/>
                <a:gd name="T38" fmla="*/ 8 w 35"/>
                <a:gd name="T39" fmla="*/ 46 h 51"/>
                <a:gd name="T40" fmla="*/ 8 w 35"/>
                <a:gd name="T41" fmla="*/ 39 h 51"/>
                <a:gd name="T42" fmla="*/ 6 w 35"/>
                <a:gd name="T43" fmla="*/ 35 h 51"/>
                <a:gd name="T44" fmla="*/ 5 w 35"/>
                <a:gd name="T45" fmla="*/ 33 h 51"/>
                <a:gd name="T46" fmla="*/ 2 w 35"/>
                <a:gd name="T47" fmla="*/ 29 h 51"/>
                <a:gd name="T48" fmla="*/ 1 w 35"/>
                <a:gd name="T49" fmla="*/ 28 h 51"/>
                <a:gd name="T50" fmla="*/ 0 w 35"/>
                <a:gd name="T51" fmla="*/ 25 h 51"/>
                <a:gd name="T52" fmla="*/ 0 w 35"/>
                <a:gd name="T53" fmla="*/ 22 h 51"/>
                <a:gd name="T54" fmla="*/ 1 w 35"/>
                <a:gd name="T55" fmla="*/ 17 h 51"/>
                <a:gd name="T56" fmla="*/ 2 w 35"/>
                <a:gd name="T57" fmla="*/ 12 h 51"/>
                <a:gd name="T58" fmla="*/ 6 w 35"/>
                <a:gd name="T59" fmla="*/ 5 h 51"/>
                <a:gd name="T60" fmla="*/ 10 w 35"/>
                <a:gd name="T6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" h="51">
                  <a:moveTo>
                    <a:pt x="10" y="0"/>
                  </a:moveTo>
                  <a:lnTo>
                    <a:pt x="10" y="2"/>
                  </a:lnTo>
                  <a:lnTo>
                    <a:pt x="13" y="12"/>
                  </a:lnTo>
                  <a:lnTo>
                    <a:pt x="17" y="13"/>
                  </a:lnTo>
                  <a:lnTo>
                    <a:pt x="18" y="17"/>
                  </a:lnTo>
                  <a:lnTo>
                    <a:pt x="21" y="21"/>
                  </a:lnTo>
                  <a:lnTo>
                    <a:pt x="22" y="24"/>
                  </a:lnTo>
                  <a:lnTo>
                    <a:pt x="27" y="28"/>
                  </a:lnTo>
                  <a:lnTo>
                    <a:pt x="31" y="31"/>
                  </a:lnTo>
                  <a:lnTo>
                    <a:pt x="35" y="35"/>
                  </a:lnTo>
                  <a:lnTo>
                    <a:pt x="35" y="51"/>
                  </a:lnTo>
                  <a:lnTo>
                    <a:pt x="32" y="48"/>
                  </a:lnTo>
                  <a:lnTo>
                    <a:pt x="31" y="47"/>
                  </a:lnTo>
                  <a:lnTo>
                    <a:pt x="28" y="46"/>
                  </a:lnTo>
                  <a:lnTo>
                    <a:pt x="26" y="43"/>
                  </a:lnTo>
                  <a:lnTo>
                    <a:pt x="23" y="38"/>
                  </a:lnTo>
                  <a:lnTo>
                    <a:pt x="21" y="37"/>
                  </a:lnTo>
                  <a:lnTo>
                    <a:pt x="21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39"/>
                  </a:lnTo>
                  <a:lnTo>
                    <a:pt x="6" y="35"/>
                  </a:lnTo>
                  <a:lnTo>
                    <a:pt x="5" y="33"/>
                  </a:lnTo>
                  <a:lnTo>
                    <a:pt x="2" y="29"/>
                  </a:lnTo>
                  <a:lnTo>
                    <a:pt x="1" y="28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17"/>
                  </a:lnTo>
                  <a:lnTo>
                    <a:pt x="2" y="12"/>
                  </a:lnTo>
                  <a:lnTo>
                    <a:pt x="6" y="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35" name="Freeform 1479">
              <a:extLst>
                <a:ext uri="{FF2B5EF4-FFF2-40B4-BE49-F238E27FC236}">
                  <a16:creationId xmlns:a16="http://schemas.microsoft.com/office/drawing/2014/main" id="{8AB71318-BC11-45EC-B163-E3A1641C5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" y="1958"/>
              <a:ext cx="15" cy="19"/>
            </a:xfrm>
            <a:custGeom>
              <a:avLst/>
              <a:gdLst>
                <a:gd name="T0" fmla="*/ 13 w 45"/>
                <a:gd name="T1" fmla="*/ 0 h 58"/>
                <a:gd name="T2" fmla="*/ 13 w 45"/>
                <a:gd name="T3" fmla="*/ 3 h 58"/>
                <a:gd name="T4" fmla="*/ 18 w 45"/>
                <a:gd name="T5" fmla="*/ 14 h 58"/>
                <a:gd name="T6" fmla="*/ 22 w 45"/>
                <a:gd name="T7" fmla="*/ 17 h 58"/>
                <a:gd name="T8" fmla="*/ 23 w 45"/>
                <a:gd name="T9" fmla="*/ 21 h 58"/>
                <a:gd name="T10" fmla="*/ 27 w 45"/>
                <a:gd name="T11" fmla="*/ 23 h 58"/>
                <a:gd name="T12" fmla="*/ 28 w 45"/>
                <a:gd name="T13" fmla="*/ 29 h 58"/>
                <a:gd name="T14" fmla="*/ 36 w 45"/>
                <a:gd name="T15" fmla="*/ 32 h 58"/>
                <a:gd name="T16" fmla="*/ 41 w 45"/>
                <a:gd name="T17" fmla="*/ 38 h 58"/>
                <a:gd name="T18" fmla="*/ 45 w 45"/>
                <a:gd name="T19" fmla="*/ 42 h 58"/>
                <a:gd name="T20" fmla="*/ 45 w 45"/>
                <a:gd name="T21" fmla="*/ 58 h 58"/>
                <a:gd name="T22" fmla="*/ 43 w 45"/>
                <a:gd name="T23" fmla="*/ 57 h 58"/>
                <a:gd name="T24" fmla="*/ 41 w 45"/>
                <a:gd name="T25" fmla="*/ 56 h 58"/>
                <a:gd name="T26" fmla="*/ 38 w 45"/>
                <a:gd name="T27" fmla="*/ 53 h 58"/>
                <a:gd name="T28" fmla="*/ 34 w 45"/>
                <a:gd name="T29" fmla="*/ 51 h 58"/>
                <a:gd name="T30" fmla="*/ 31 w 45"/>
                <a:gd name="T31" fmla="*/ 45 h 58"/>
                <a:gd name="T32" fmla="*/ 27 w 45"/>
                <a:gd name="T33" fmla="*/ 43 h 58"/>
                <a:gd name="T34" fmla="*/ 27 w 45"/>
                <a:gd name="T35" fmla="*/ 57 h 58"/>
                <a:gd name="T36" fmla="*/ 10 w 45"/>
                <a:gd name="T37" fmla="*/ 57 h 58"/>
                <a:gd name="T38" fmla="*/ 10 w 45"/>
                <a:gd name="T39" fmla="*/ 53 h 58"/>
                <a:gd name="T40" fmla="*/ 10 w 45"/>
                <a:gd name="T41" fmla="*/ 47 h 58"/>
                <a:gd name="T42" fmla="*/ 8 w 45"/>
                <a:gd name="T43" fmla="*/ 42 h 58"/>
                <a:gd name="T44" fmla="*/ 6 w 45"/>
                <a:gd name="T45" fmla="*/ 39 h 58"/>
                <a:gd name="T46" fmla="*/ 2 w 45"/>
                <a:gd name="T47" fmla="*/ 35 h 58"/>
                <a:gd name="T48" fmla="*/ 1 w 45"/>
                <a:gd name="T49" fmla="*/ 32 h 58"/>
                <a:gd name="T50" fmla="*/ 0 w 45"/>
                <a:gd name="T51" fmla="*/ 30 h 58"/>
                <a:gd name="T52" fmla="*/ 0 w 45"/>
                <a:gd name="T53" fmla="*/ 27 h 58"/>
                <a:gd name="T54" fmla="*/ 1 w 45"/>
                <a:gd name="T55" fmla="*/ 21 h 58"/>
                <a:gd name="T56" fmla="*/ 2 w 45"/>
                <a:gd name="T57" fmla="*/ 14 h 58"/>
                <a:gd name="T58" fmla="*/ 8 w 45"/>
                <a:gd name="T59" fmla="*/ 8 h 58"/>
                <a:gd name="T60" fmla="*/ 13 w 45"/>
                <a:gd name="T6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5" h="58">
                  <a:moveTo>
                    <a:pt x="13" y="0"/>
                  </a:moveTo>
                  <a:lnTo>
                    <a:pt x="13" y="3"/>
                  </a:lnTo>
                  <a:lnTo>
                    <a:pt x="18" y="14"/>
                  </a:lnTo>
                  <a:lnTo>
                    <a:pt x="22" y="17"/>
                  </a:lnTo>
                  <a:lnTo>
                    <a:pt x="23" y="21"/>
                  </a:lnTo>
                  <a:lnTo>
                    <a:pt x="27" y="23"/>
                  </a:lnTo>
                  <a:lnTo>
                    <a:pt x="28" y="29"/>
                  </a:lnTo>
                  <a:lnTo>
                    <a:pt x="36" y="32"/>
                  </a:lnTo>
                  <a:lnTo>
                    <a:pt x="41" y="38"/>
                  </a:lnTo>
                  <a:lnTo>
                    <a:pt x="45" y="42"/>
                  </a:lnTo>
                  <a:lnTo>
                    <a:pt x="45" y="58"/>
                  </a:lnTo>
                  <a:lnTo>
                    <a:pt x="43" y="57"/>
                  </a:lnTo>
                  <a:lnTo>
                    <a:pt x="41" y="56"/>
                  </a:lnTo>
                  <a:lnTo>
                    <a:pt x="38" y="53"/>
                  </a:lnTo>
                  <a:lnTo>
                    <a:pt x="34" y="51"/>
                  </a:lnTo>
                  <a:lnTo>
                    <a:pt x="31" y="45"/>
                  </a:lnTo>
                  <a:lnTo>
                    <a:pt x="27" y="43"/>
                  </a:lnTo>
                  <a:lnTo>
                    <a:pt x="27" y="57"/>
                  </a:lnTo>
                  <a:lnTo>
                    <a:pt x="10" y="57"/>
                  </a:lnTo>
                  <a:lnTo>
                    <a:pt x="10" y="53"/>
                  </a:lnTo>
                  <a:lnTo>
                    <a:pt x="10" y="47"/>
                  </a:lnTo>
                  <a:lnTo>
                    <a:pt x="8" y="42"/>
                  </a:lnTo>
                  <a:lnTo>
                    <a:pt x="6" y="39"/>
                  </a:lnTo>
                  <a:lnTo>
                    <a:pt x="2" y="35"/>
                  </a:lnTo>
                  <a:lnTo>
                    <a:pt x="1" y="32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1" y="21"/>
                  </a:lnTo>
                  <a:lnTo>
                    <a:pt x="2" y="14"/>
                  </a:lnTo>
                  <a:lnTo>
                    <a:pt x="8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36" name="Freeform 1480">
              <a:extLst>
                <a:ext uri="{FF2B5EF4-FFF2-40B4-BE49-F238E27FC236}">
                  <a16:creationId xmlns:a16="http://schemas.microsoft.com/office/drawing/2014/main" id="{14BCE51D-EEAA-4908-BF82-48F232A38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" y="1812"/>
              <a:ext cx="10" cy="8"/>
            </a:xfrm>
            <a:custGeom>
              <a:avLst/>
              <a:gdLst>
                <a:gd name="T0" fmla="*/ 0 w 28"/>
                <a:gd name="T1" fmla="*/ 0 h 24"/>
                <a:gd name="T2" fmla="*/ 6 w 28"/>
                <a:gd name="T3" fmla="*/ 5 h 24"/>
                <a:gd name="T4" fmla="*/ 17 w 28"/>
                <a:gd name="T5" fmla="*/ 17 h 24"/>
                <a:gd name="T6" fmla="*/ 28 w 28"/>
                <a:gd name="T7" fmla="*/ 24 h 24"/>
                <a:gd name="T8" fmla="*/ 0 w 28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4">
                  <a:moveTo>
                    <a:pt x="0" y="0"/>
                  </a:moveTo>
                  <a:lnTo>
                    <a:pt x="6" y="5"/>
                  </a:lnTo>
                  <a:lnTo>
                    <a:pt x="17" y="17"/>
                  </a:lnTo>
                  <a:lnTo>
                    <a:pt x="28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537" name="Freeform 1481">
              <a:extLst>
                <a:ext uri="{FF2B5EF4-FFF2-40B4-BE49-F238E27FC236}">
                  <a16:creationId xmlns:a16="http://schemas.microsoft.com/office/drawing/2014/main" id="{D7D97C33-208D-480C-BE0D-474B69AA8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3" y="1812"/>
              <a:ext cx="10" cy="8"/>
            </a:xfrm>
            <a:custGeom>
              <a:avLst/>
              <a:gdLst>
                <a:gd name="T0" fmla="*/ 0 w 28"/>
                <a:gd name="T1" fmla="*/ 0 h 24"/>
                <a:gd name="T2" fmla="*/ 6 w 28"/>
                <a:gd name="T3" fmla="*/ 5 h 24"/>
                <a:gd name="T4" fmla="*/ 17 w 28"/>
                <a:gd name="T5" fmla="*/ 17 h 24"/>
                <a:gd name="T6" fmla="*/ 28 w 28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24">
                  <a:moveTo>
                    <a:pt x="0" y="0"/>
                  </a:moveTo>
                  <a:lnTo>
                    <a:pt x="6" y="5"/>
                  </a:lnTo>
                  <a:lnTo>
                    <a:pt x="17" y="17"/>
                  </a:lnTo>
                  <a:lnTo>
                    <a:pt x="28" y="2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538" name="Freeform 1482">
              <a:extLst>
                <a:ext uri="{FF2B5EF4-FFF2-40B4-BE49-F238E27FC236}">
                  <a16:creationId xmlns:a16="http://schemas.microsoft.com/office/drawing/2014/main" id="{1D838760-20D6-47F6-B0CE-5A46A7B61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" y="1796"/>
              <a:ext cx="47" cy="38"/>
            </a:xfrm>
            <a:custGeom>
              <a:avLst/>
              <a:gdLst>
                <a:gd name="T0" fmla="*/ 112 w 141"/>
                <a:gd name="T1" fmla="*/ 0 h 115"/>
                <a:gd name="T2" fmla="*/ 141 w 141"/>
                <a:gd name="T3" fmla="*/ 115 h 115"/>
                <a:gd name="T4" fmla="*/ 0 w 141"/>
                <a:gd name="T5" fmla="*/ 63 h 115"/>
                <a:gd name="T6" fmla="*/ 85 w 141"/>
                <a:gd name="T7" fmla="*/ 60 h 115"/>
                <a:gd name="T8" fmla="*/ 112 w 141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15">
                  <a:moveTo>
                    <a:pt x="112" y="0"/>
                  </a:moveTo>
                  <a:lnTo>
                    <a:pt x="141" y="115"/>
                  </a:lnTo>
                  <a:lnTo>
                    <a:pt x="0" y="63"/>
                  </a:lnTo>
                  <a:lnTo>
                    <a:pt x="85" y="6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39" name="Freeform 1483">
              <a:extLst>
                <a:ext uri="{FF2B5EF4-FFF2-40B4-BE49-F238E27FC236}">
                  <a16:creationId xmlns:a16="http://schemas.microsoft.com/office/drawing/2014/main" id="{BE5905D1-BC3A-486F-8F1B-DFE85DDD8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" y="1749"/>
              <a:ext cx="16" cy="8"/>
            </a:xfrm>
            <a:custGeom>
              <a:avLst/>
              <a:gdLst>
                <a:gd name="T0" fmla="*/ 43 w 46"/>
                <a:gd name="T1" fmla="*/ 6 h 25"/>
                <a:gd name="T2" fmla="*/ 37 w 46"/>
                <a:gd name="T3" fmla="*/ 8 h 25"/>
                <a:gd name="T4" fmla="*/ 31 w 46"/>
                <a:gd name="T5" fmla="*/ 9 h 25"/>
                <a:gd name="T6" fmla="*/ 26 w 46"/>
                <a:gd name="T7" fmla="*/ 9 h 25"/>
                <a:gd name="T8" fmla="*/ 21 w 46"/>
                <a:gd name="T9" fmla="*/ 9 h 25"/>
                <a:gd name="T10" fmla="*/ 17 w 46"/>
                <a:gd name="T11" fmla="*/ 8 h 25"/>
                <a:gd name="T12" fmla="*/ 11 w 46"/>
                <a:gd name="T13" fmla="*/ 4 h 25"/>
                <a:gd name="T14" fmla="*/ 3 w 46"/>
                <a:gd name="T15" fmla="*/ 1 h 25"/>
                <a:gd name="T16" fmla="*/ 3 w 46"/>
                <a:gd name="T17" fmla="*/ 0 h 25"/>
                <a:gd name="T18" fmla="*/ 0 w 46"/>
                <a:gd name="T19" fmla="*/ 17 h 25"/>
                <a:gd name="T20" fmla="*/ 1 w 46"/>
                <a:gd name="T21" fmla="*/ 19 h 25"/>
                <a:gd name="T22" fmla="*/ 5 w 46"/>
                <a:gd name="T23" fmla="*/ 22 h 25"/>
                <a:gd name="T24" fmla="*/ 8 w 46"/>
                <a:gd name="T25" fmla="*/ 23 h 25"/>
                <a:gd name="T26" fmla="*/ 13 w 46"/>
                <a:gd name="T27" fmla="*/ 25 h 25"/>
                <a:gd name="T28" fmla="*/ 18 w 46"/>
                <a:gd name="T29" fmla="*/ 25 h 25"/>
                <a:gd name="T30" fmla="*/ 26 w 46"/>
                <a:gd name="T31" fmla="*/ 25 h 25"/>
                <a:gd name="T32" fmla="*/ 33 w 46"/>
                <a:gd name="T33" fmla="*/ 25 h 25"/>
                <a:gd name="T34" fmla="*/ 37 w 46"/>
                <a:gd name="T35" fmla="*/ 25 h 25"/>
                <a:gd name="T36" fmla="*/ 38 w 46"/>
                <a:gd name="T37" fmla="*/ 23 h 25"/>
                <a:gd name="T38" fmla="*/ 42 w 46"/>
                <a:gd name="T39" fmla="*/ 22 h 25"/>
                <a:gd name="T40" fmla="*/ 42 w 46"/>
                <a:gd name="T41" fmla="*/ 14 h 25"/>
                <a:gd name="T42" fmla="*/ 46 w 46"/>
                <a:gd name="T43" fmla="*/ 4 h 25"/>
                <a:gd name="T44" fmla="*/ 43 w 46"/>
                <a:gd name="T45" fmla="*/ 6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" h="25">
                  <a:moveTo>
                    <a:pt x="43" y="6"/>
                  </a:moveTo>
                  <a:lnTo>
                    <a:pt x="37" y="8"/>
                  </a:lnTo>
                  <a:lnTo>
                    <a:pt x="31" y="9"/>
                  </a:lnTo>
                  <a:lnTo>
                    <a:pt x="26" y="9"/>
                  </a:lnTo>
                  <a:lnTo>
                    <a:pt x="21" y="9"/>
                  </a:lnTo>
                  <a:lnTo>
                    <a:pt x="17" y="8"/>
                  </a:lnTo>
                  <a:lnTo>
                    <a:pt x="11" y="4"/>
                  </a:lnTo>
                  <a:lnTo>
                    <a:pt x="3" y="1"/>
                  </a:lnTo>
                  <a:lnTo>
                    <a:pt x="3" y="0"/>
                  </a:lnTo>
                  <a:lnTo>
                    <a:pt x="0" y="17"/>
                  </a:lnTo>
                  <a:lnTo>
                    <a:pt x="1" y="19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3" y="25"/>
                  </a:lnTo>
                  <a:lnTo>
                    <a:pt x="18" y="25"/>
                  </a:lnTo>
                  <a:lnTo>
                    <a:pt x="26" y="25"/>
                  </a:lnTo>
                  <a:lnTo>
                    <a:pt x="33" y="25"/>
                  </a:lnTo>
                  <a:lnTo>
                    <a:pt x="37" y="25"/>
                  </a:lnTo>
                  <a:lnTo>
                    <a:pt x="38" y="23"/>
                  </a:lnTo>
                  <a:lnTo>
                    <a:pt x="42" y="22"/>
                  </a:lnTo>
                  <a:lnTo>
                    <a:pt x="42" y="14"/>
                  </a:lnTo>
                  <a:lnTo>
                    <a:pt x="46" y="4"/>
                  </a:lnTo>
                  <a:lnTo>
                    <a:pt x="43" y="6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40" name="Freeform 1484">
              <a:extLst>
                <a:ext uri="{FF2B5EF4-FFF2-40B4-BE49-F238E27FC236}">
                  <a16:creationId xmlns:a16="http://schemas.microsoft.com/office/drawing/2014/main" id="{4DE932FD-86A8-4AFF-8544-6BED97B4A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" y="1749"/>
              <a:ext cx="20" cy="11"/>
            </a:xfrm>
            <a:custGeom>
              <a:avLst/>
              <a:gdLst>
                <a:gd name="T0" fmla="*/ 57 w 59"/>
                <a:gd name="T1" fmla="*/ 7 h 34"/>
                <a:gd name="T2" fmla="*/ 48 w 59"/>
                <a:gd name="T3" fmla="*/ 9 h 34"/>
                <a:gd name="T4" fmla="*/ 42 w 59"/>
                <a:gd name="T5" fmla="*/ 12 h 34"/>
                <a:gd name="T6" fmla="*/ 34 w 59"/>
                <a:gd name="T7" fmla="*/ 12 h 34"/>
                <a:gd name="T8" fmla="*/ 28 w 59"/>
                <a:gd name="T9" fmla="*/ 12 h 34"/>
                <a:gd name="T10" fmla="*/ 22 w 59"/>
                <a:gd name="T11" fmla="*/ 9 h 34"/>
                <a:gd name="T12" fmla="*/ 13 w 59"/>
                <a:gd name="T13" fmla="*/ 5 h 34"/>
                <a:gd name="T14" fmla="*/ 5 w 59"/>
                <a:gd name="T15" fmla="*/ 2 h 34"/>
                <a:gd name="T16" fmla="*/ 4 w 59"/>
                <a:gd name="T17" fmla="*/ 0 h 34"/>
                <a:gd name="T18" fmla="*/ 0 w 59"/>
                <a:gd name="T19" fmla="*/ 24 h 34"/>
                <a:gd name="T20" fmla="*/ 3 w 59"/>
                <a:gd name="T21" fmla="*/ 26 h 34"/>
                <a:gd name="T22" fmla="*/ 8 w 59"/>
                <a:gd name="T23" fmla="*/ 29 h 34"/>
                <a:gd name="T24" fmla="*/ 11 w 59"/>
                <a:gd name="T25" fmla="*/ 31 h 34"/>
                <a:gd name="T26" fmla="*/ 18 w 59"/>
                <a:gd name="T27" fmla="*/ 34 h 34"/>
                <a:gd name="T28" fmla="*/ 25 w 59"/>
                <a:gd name="T29" fmla="*/ 34 h 34"/>
                <a:gd name="T30" fmla="*/ 34 w 59"/>
                <a:gd name="T31" fmla="*/ 34 h 34"/>
                <a:gd name="T32" fmla="*/ 43 w 59"/>
                <a:gd name="T33" fmla="*/ 34 h 34"/>
                <a:gd name="T34" fmla="*/ 48 w 59"/>
                <a:gd name="T35" fmla="*/ 34 h 34"/>
                <a:gd name="T36" fmla="*/ 50 w 59"/>
                <a:gd name="T37" fmla="*/ 30 h 34"/>
                <a:gd name="T38" fmla="*/ 54 w 59"/>
                <a:gd name="T39" fmla="*/ 29 h 34"/>
                <a:gd name="T40" fmla="*/ 55 w 59"/>
                <a:gd name="T41" fmla="*/ 18 h 34"/>
                <a:gd name="T42" fmla="*/ 59 w 59"/>
                <a:gd name="T43" fmla="*/ 5 h 34"/>
                <a:gd name="T44" fmla="*/ 57 w 59"/>
                <a:gd name="T45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9" h="34">
                  <a:moveTo>
                    <a:pt x="57" y="7"/>
                  </a:moveTo>
                  <a:lnTo>
                    <a:pt x="48" y="9"/>
                  </a:lnTo>
                  <a:lnTo>
                    <a:pt x="42" y="12"/>
                  </a:lnTo>
                  <a:lnTo>
                    <a:pt x="34" y="12"/>
                  </a:lnTo>
                  <a:lnTo>
                    <a:pt x="28" y="12"/>
                  </a:lnTo>
                  <a:lnTo>
                    <a:pt x="22" y="9"/>
                  </a:lnTo>
                  <a:lnTo>
                    <a:pt x="13" y="5"/>
                  </a:lnTo>
                  <a:lnTo>
                    <a:pt x="5" y="2"/>
                  </a:lnTo>
                  <a:lnTo>
                    <a:pt x="4" y="0"/>
                  </a:lnTo>
                  <a:lnTo>
                    <a:pt x="0" y="24"/>
                  </a:lnTo>
                  <a:lnTo>
                    <a:pt x="3" y="26"/>
                  </a:lnTo>
                  <a:lnTo>
                    <a:pt x="8" y="29"/>
                  </a:lnTo>
                  <a:lnTo>
                    <a:pt x="11" y="31"/>
                  </a:lnTo>
                  <a:lnTo>
                    <a:pt x="18" y="34"/>
                  </a:lnTo>
                  <a:lnTo>
                    <a:pt x="25" y="34"/>
                  </a:lnTo>
                  <a:lnTo>
                    <a:pt x="34" y="34"/>
                  </a:lnTo>
                  <a:lnTo>
                    <a:pt x="43" y="34"/>
                  </a:lnTo>
                  <a:lnTo>
                    <a:pt x="48" y="34"/>
                  </a:lnTo>
                  <a:lnTo>
                    <a:pt x="50" y="30"/>
                  </a:lnTo>
                  <a:lnTo>
                    <a:pt x="54" y="29"/>
                  </a:lnTo>
                  <a:lnTo>
                    <a:pt x="55" y="18"/>
                  </a:lnTo>
                  <a:lnTo>
                    <a:pt x="59" y="5"/>
                  </a:lnTo>
                  <a:lnTo>
                    <a:pt x="57" y="7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41" name="Freeform 1485">
              <a:extLst>
                <a:ext uri="{FF2B5EF4-FFF2-40B4-BE49-F238E27FC236}">
                  <a16:creationId xmlns:a16="http://schemas.microsoft.com/office/drawing/2014/main" id="{BA68629E-9814-44F4-9C02-F7CDB3F55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" y="1720"/>
              <a:ext cx="31" cy="17"/>
            </a:xfrm>
            <a:custGeom>
              <a:avLst/>
              <a:gdLst>
                <a:gd name="T0" fmla="*/ 81 w 93"/>
                <a:gd name="T1" fmla="*/ 41 h 52"/>
                <a:gd name="T2" fmla="*/ 72 w 93"/>
                <a:gd name="T3" fmla="*/ 41 h 52"/>
                <a:gd name="T4" fmla="*/ 67 w 93"/>
                <a:gd name="T5" fmla="*/ 34 h 52"/>
                <a:gd name="T6" fmla="*/ 63 w 93"/>
                <a:gd name="T7" fmla="*/ 30 h 52"/>
                <a:gd name="T8" fmla="*/ 55 w 93"/>
                <a:gd name="T9" fmla="*/ 28 h 52"/>
                <a:gd name="T10" fmla="*/ 46 w 93"/>
                <a:gd name="T11" fmla="*/ 27 h 52"/>
                <a:gd name="T12" fmla="*/ 35 w 93"/>
                <a:gd name="T13" fmla="*/ 28 h 52"/>
                <a:gd name="T14" fmla="*/ 29 w 93"/>
                <a:gd name="T15" fmla="*/ 30 h 52"/>
                <a:gd name="T16" fmla="*/ 24 w 93"/>
                <a:gd name="T17" fmla="*/ 35 h 52"/>
                <a:gd name="T18" fmla="*/ 16 w 93"/>
                <a:gd name="T19" fmla="*/ 30 h 52"/>
                <a:gd name="T20" fmla="*/ 11 w 93"/>
                <a:gd name="T21" fmla="*/ 35 h 52"/>
                <a:gd name="T22" fmla="*/ 9 w 93"/>
                <a:gd name="T23" fmla="*/ 44 h 52"/>
                <a:gd name="T24" fmla="*/ 5 w 93"/>
                <a:gd name="T25" fmla="*/ 38 h 52"/>
                <a:gd name="T26" fmla="*/ 8 w 93"/>
                <a:gd name="T27" fmla="*/ 30 h 52"/>
                <a:gd name="T28" fmla="*/ 5 w 93"/>
                <a:gd name="T29" fmla="*/ 27 h 52"/>
                <a:gd name="T30" fmla="*/ 0 w 93"/>
                <a:gd name="T31" fmla="*/ 26 h 52"/>
                <a:gd name="T32" fmla="*/ 8 w 93"/>
                <a:gd name="T33" fmla="*/ 18 h 52"/>
                <a:gd name="T34" fmla="*/ 16 w 93"/>
                <a:gd name="T35" fmla="*/ 12 h 52"/>
                <a:gd name="T36" fmla="*/ 18 w 93"/>
                <a:gd name="T37" fmla="*/ 8 h 52"/>
                <a:gd name="T38" fmla="*/ 16 w 93"/>
                <a:gd name="T39" fmla="*/ 5 h 52"/>
                <a:gd name="T40" fmla="*/ 26 w 93"/>
                <a:gd name="T41" fmla="*/ 4 h 52"/>
                <a:gd name="T42" fmla="*/ 29 w 93"/>
                <a:gd name="T43" fmla="*/ 4 h 52"/>
                <a:gd name="T44" fmla="*/ 31 w 93"/>
                <a:gd name="T45" fmla="*/ 0 h 52"/>
                <a:gd name="T46" fmla="*/ 46 w 93"/>
                <a:gd name="T47" fmla="*/ 2 h 52"/>
                <a:gd name="T48" fmla="*/ 47 w 93"/>
                <a:gd name="T49" fmla="*/ 1 h 52"/>
                <a:gd name="T50" fmla="*/ 63 w 93"/>
                <a:gd name="T51" fmla="*/ 4 h 52"/>
                <a:gd name="T52" fmla="*/ 76 w 93"/>
                <a:gd name="T53" fmla="*/ 9 h 52"/>
                <a:gd name="T54" fmla="*/ 84 w 93"/>
                <a:gd name="T55" fmla="*/ 14 h 52"/>
                <a:gd name="T56" fmla="*/ 89 w 93"/>
                <a:gd name="T57" fmla="*/ 22 h 52"/>
                <a:gd name="T58" fmla="*/ 91 w 93"/>
                <a:gd name="T59" fmla="*/ 31 h 52"/>
                <a:gd name="T60" fmla="*/ 91 w 93"/>
                <a:gd name="T61" fmla="*/ 39 h 52"/>
                <a:gd name="T62" fmla="*/ 87 w 93"/>
                <a:gd name="T63" fmla="*/ 48 h 52"/>
                <a:gd name="T64" fmla="*/ 82 w 9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3" h="52">
                  <a:moveTo>
                    <a:pt x="82" y="51"/>
                  </a:moveTo>
                  <a:lnTo>
                    <a:pt x="81" y="41"/>
                  </a:lnTo>
                  <a:lnTo>
                    <a:pt x="73" y="48"/>
                  </a:lnTo>
                  <a:lnTo>
                    <a:pt x="72" y="41"/>
                  </a:lnTo>
                  <a:lnTo>
                    <a:pt x="72" y="38"/>
                  </a:lnTo>
                  <a:lnTo>
                    <a:pt x="67" y="34"/>
                  </a:lnTo>
                  <a:lnTo>
                    <a:pt x="65" y="31"/>
                  </a:lnTo>
                  <a:lnTo>
                    <a:pt x="63" y="30"/>
                  </a:lnTo>
                  <a:lnTo>
                    <a:pt x="60" y="28"/>
                  </a:lnTo>
                  <a:lnTo>
                    <a:pt x="55" y="28"/>
                  </a:lnTo>
                  <a:lnTo>
                    <a:pt x="51" y="27"/>
                  </a:lnTo>
                  <a:lnTo>
                    <a:pt x="46" y="27"/>
                  </a:lnTo>
                  <a:lnTo>
                    <a:pt x="41" y="27"/>
                  </a:lnTo>
                  <a:lnTo>
                    <a:pt x="35" y="28"/>
                  </a:lnTo>
                  <a:lnTo>
                    <a:pt x="31" y="28"/>
                  </a:lnTo>
                  <a:lnTo>
                    <a:pt x="29" y="30"/>
                  </a:lnTo>
                  <a:lnTo>
                    <a:pt x="26" y="31"/>
                  </a:lnTo>
                  <a:lnTo>
                    <a:pt x="24" y="35"/>
                  </a:lnTo>
                  <a:lnTo>
                    <a:pt x="20" y="27"/>
                  </a:lnTo>
                  <a:lnTo>
                    <a:pt x="16" y="30"/>
                  </a:lnTo>
                  <a:lnTo>
                    <a:pt x="13" y="31"/>
                  </a:lnTo>
                  <a:lnTo>
                    <a:pt x="11" y="35"/>
                  </a:lnTo>
                  <a:lnTo>
                    <a:pt x="9" y="39"/>
                  </a:lnTo>
                  <a:lnTo>
                    <a:pt x="9" y="44"/>
                  </a:lnTo>
                  <a:lnTo>
                    <a:pt x="8" y="41"/>
                  </a:lnTo>
                  <a:lnTo>
                    <a:pt x="5" y="38"/>
                  </a:lnTo>
                  <a:lnTo>
                    <a:pt x="5" y="31"/>
                  </a:lnTo>
                  <a:lnTo>
                    <a:pt x="8" y="30"/>
                  </a:lnTo>
                  <a:lnTo>
                    <a:pt x="9" y="25"/>
                  </a:lnTo>
                  <a:lnTo>
                    <a:pt x="5" y="27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8" y="18"/>
                  </a:lnTo>
                  <a:lnTo>
                    <a:pt x="13" y="13"/>
                  </a:lnTo>
                  <a:lnTo>
                    <a:pt x="16" y="12"/>
                  </a:lnTo>
                  <a:lnTo>
                    <a:pt x="24" y="9"/>
                  </a:lnTo>
                  <a:lnTo>
                    <a:pt x="18" y="8"/>
                  </a:lnTo>
                  <a:lnTo>
                    <a:pt x="11" y="9"/>
                  </a:lnTo>
                  <a:lnTo>
                    <a:pt x="16" y="5"/>
                  </a:lnTo>
                  <a:lnTo>
                    <a:pt x="21" y="4"/>
                  </a:lnTo>
                  <a:lnTo>
                    <a:pt x="26" y="4"/>
                  </a:lnTo>
                  <a:lnTo>
                    <a:pt x="30" y="5"/>
                  </a:lnTo>
                  <a:lnTo>
                    <a:pt x="29" y="4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39" y="1"/>
                  </a:lnTo>
                  <a:lnTo>
                    <a:pt x="46" y="2"/>
                  </a:lnTo>
                  <a:lnTo>
                    <a:pt x="51" y="4"/>
                  </a:lnTo>
                  <a:lnTo>
                    <a:pt x="47" y="1"/>
                  </a:lnTo>
                  <a:lnTo>
                    <a:pt x="55" y="2"/>
                  </a:lnTo>
                  <a:lnTo>
                    <a:pt x="63" y="4"/>
                  </a:lnTo>
                  <a:lnTo>
                    <a:pt x="67" y="5"/>
                  </a:lnTo>
                  <a:lnTo>
                    <a:pt x="76" y="9"/>
                  </a:lnTo>
                  <a:lnTo>
                    <a:pt x="81" y="12"/>
                  </a:lnTo>
                  <a:lnTo>
                    <a:pt x="84" y="14"/>
                  </a:lnTo>
                  <a:lnTo>
                    <a:pt x="84" y="18"/>
                  </a:lnTo>
                  <a:lnTo>
                    <a:pt x="89" y="22"/>
                  </a:lnTo>
                  <a:lnTo>
                    <a:pt x="91" y="27"/>
                  </a:lnTo>
                  <a:lnTo>
                    <a:pt x="91" y="31"/>
                  </a:lnTo>
                  <a:lnTo>
                    <a:pt x="93" y="35"/>
                  </a:lnTo>
                  <a:lnTo>
                    <a:pt x="91" y="39"/>
                  </a:lnTo>
                  <a:lnTo>
                    <a:pt x="89" y="43"/>
                  </a:lnTo>
                  <a:lnTo>
                    <a:pt x="87" y="48"/>
                  </a:lnTo>
                  <a:lnTo>
                    <a:pt x="84" y="49"/>
                  </a:lnTo>
                  <a:lnTo>
                    <a:pt x="82" y="52"/>
                  </a:lnTo>
                  <a:lnTo>
                    <a:pt x="82" y="51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42" name="Freeform 1486">
              <a:extLst>
                <a:ext uri="{FF2B5EF4-FFF2-40B4-BE49-F238E27FC236}">
                  <a16:creationId xmlns:a16="http://schemas.microsoft.com/office/drawing/2014/main" id="{323A91B3-F5AF-42CF-AD45-5AD4FD108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" y="1719"/>
              <a:ext cx="34" cy="21"/>
            </a:xfrm>
            <a:custGeom>
              <a:avLst/>
              <a:gdLst>
                <a:gd name="T0" fmla="*/ 87 w 102"/>
                <a:gd name="T1" fmla="*/ 50 h 61"/>
                <a:gd name="T2" fmla="*/ 80 w 102"/>
                <a:gd name="T3" fmla="*/ 50 h 61"/>
                <a:gd name="T4" fmla="*/ 73 w 102"/>
                <a:gd name="T5" fmla="*/ 40 h 61"/>
                <a:gd name="T6" fmla="*/ 68 w 102"/>
                <a:gd name="T7" fmla="*/ 35 h 61"/>
                <a:gd name="T8" fmla="*/ 60 w 102"/>
                <a:gd name="T9" fmla="*/ 33 h 61"/>
                <a:gd name="T10" fmla="*/ 50 w 102"/>
                <a:gd name="T11" fmla="*/ 32 h 61"/>
                <a:gd name="T12" fmla="*/ 39 w 102"/>
                <a:gd name="T13" fmla="*/ 33 h 61"/>
                <a:gd name="T14" fmla="*/ 31 w 102"/>
                <a:gd name="T15" fmla="*/ 35 h 61"/>
                <a:gd name="T16" fmla="*/ 25 w 102"/>
                <a:gd name="T17" fmla="*/ 41 h 61"/>
                <a:gd name="T18" fmla="*/ 17 w 102"/>
                <a:gd name="T19" fmla="*/ 35 h 61"/>
                <a:gd name="T20" fmla="*/ 12 w 102"/>
                <a:gd name="T21" fmla="*/ 41 h 61"/>
                <a:gd name="T22" fmla="*/ 9 w 102"/>
                <a:gd name="T23" fmla="*/ 53 h 61"/>
                <a:gd name="T24" fmla="*/ 5 w 102"/>
                <a:gd name="T25" fmla="*/ 44 h 61"/>
                <a:gd name="T26" fmla="*/ 7 w 102"/>
                <a:gd name="T27" fmla="*/ 35 h 61"/>
                <a:gd name="T28" fmla="*/ 5 w 102"/>
                <a:gd name="T29" fmla="*/ 32 h 61"/>
                <a:gd name="T30" fmla="*/ 0 w 102"/>
                <a:gd name="T31" fmla="*/ 31 h 61"/>
                <a:gd name="T32" fmla="*/ 7 w 102"/>
                <a:gd name="T33" fmla="*/ 22 h 61"/>
                <a:gd name="T34" fmla="*/ 17 w 102"/>
                <a:gd name="T35" fmla="*/ 14 h 61"/>
                <a:gd name="T36" fmla="*/ 20 w 102"/>
                <a:gd name="T37" fmla="*/ 9 h 61"/>
                <a:gd name="T38" fmla="*/ 17 w 102"/>
                <a:gd name="T39" fmla="*/ 7 h 61"/>
                <a:gd name="T40" fmla="*/ 29 w 102"/>
                <a:gd name="T41" fmla="*/ 6 h 61"/>
                <a:gd name="T42" fmla="*/ 30 w 102"/>
                <a:gd name="T43" fmla="*/ 5 h 61"/>
                <a:gd name="T44" fmla="*/ 35 w 102"/>
                <a:gd name="T45" fmla="*/ 0 h 61"/>
                <a:gd name="T46" fmla="*/ 50 w 102"/>
                <a:gd name="T47" fmla="*/ 3 h 61"/>
                <a:gd name="T48" fmla="*/ 52 w 102"/>
                <a:gd name="T49" fmla="*/ 2 h 61"/>
                <a:gd name="T50" fmla="*/ 68 w 102"/>
                <a:gd name="T51" fmla="*/ 5 h 61"/>
                <a:gd name="T52" fmla="*/ 82 w 102"/>
                <a:gd name="T53" fmla="*/ 10 h 61"/>
                <a:gd name="T54" fmla="*/ 91 w 102"/>
                <a:gd name="T55" fmla="*/ 18 h 61"/>
                <a:gd name="T56" fmla="*/ 98 w 102"/>
                <a:gd name="T57" fmla="*/ 27 h 61"/>
                <a:gd name="T58" fmla="*/ 100 w 102"/>
                <a:gd name="T59" fmla="*/ 39 h 61"/>
                <a:gd name="T60" fmla="*/ 100 w 102"/>
                <a:gd name="T61" fmla="*/ 46 h 61"/>
                <a:gd name="T62" fmla="*/ 97 w 102"/>
                <a:gd name="T63" fmla="*/ 55 h 61"/>
                <a:gd name="T64" fmla="*/ 90 w 102"/>
                <a:gd name="T6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61">
                  <a:moveTo>
                    <a:pt x="90" y="59"/>
                  </a:moveTo>
                  <a:lnTo>
                    <a:pt x="87" y="50"/>
                  </a:lnTo>
                  <a:lnTo>
                    <a:pt x="81" y="55"/>
                  </a:lnTo>
                  <a:lnTo>
                    <a:pt x="80" y="50"/>
                  </a:lnTo>
                  <a:lnTo>
                    <a:pt x="80" y="44"/>
                  </a:lnTo>
                  <a:lnTo>
                    <a:pt x="73" y="40"/>
                  </a:lnTo>
                  <a:lnTo>
                    <a:pt x="72" y="39"/>
                  </a:lnTo>
                  <a:lnTo>
                    <a:pt x="68" y="35"/>
                  </a:lnTo>
                  <a:lnTo>
                    <a:pt x="65" y="33"/>
                  </a:lnTo>
                  <a:lnTo>
                    <a:pt x="60" y="33"/>
                  </a:lnTo>
                  <a:lnTo>
                    <a:pt x="56" y="32"/>
                  </a:lnTo>
                  <a:lnTo>
                    <a:pt x="50" y="32"/>
                  </a:lnTo>
                  <a:lnTo>
                    <a:pt x="44" y="32"/>
                  </a:lnTo>
                  <a:lnTo>
                    <a:pt x="39" y="33"/>
                  </a:lnTo>
                  <a:lnTo>
                    <a:pt x="35" y="33"/>
                  </a:lnTo>
                  <a:lnTo>
                    <a:pt x="31" y="35"/>
                  </a:lnTo>
                  <a:lnTo>
                    <a:pt x="29" y="39"/>
                  </a:lnTo>
                  <a:lnTo>
                    <a:pt x="25" y="41"/>
                  </a:lnTo>
                  <a:lnTo>
                    <a:pt x="21" y="32"/>
                  </a:lnTo>
                  <a:lnTo>
                    <a:pt x="17" y="35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9" y="53"/>
                  </a:lnTo>
                  <a:lnTo>
                    <a:pt x="7" y="50"/>
                  </a:lnTo>
                  <a:lnTo>
                    <a:pt x="5" y="44"/>
                  </a:lnTo>
                  <a:lnTo>
                    <a:pt x="5" y="39"/>
                  </a:lnTo>
                  <a:lnTo>
                    <a:pt x="7" y="35"/>
                  </a:lnTo>
                  <a:lnTo>
                    <a:pt x="9" y="29"/>
                  </a:lnTo>
                  <a:lnTo>
                    <a:pt x="5" y="32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4" y="27"/>
                  </a:lnTo>
                  <a:lnTo>
                    <a:pt x="7" y="22"/>
                  </a:lnTo>
                  <a:lnTo>
                    <a:pt x="15" y="16"/>
                  </a:lnTo>
                  <a:lnTo>
                    <a:pt x="17" y="14"/>
                  </a:lnTo>
                  <a:lnTo>
                    <a:pt x="25" y="10"/>
                  </a:lnTo>
                  <a:lnTo>
                    <a:pt x="20" y="9"/>
                  </a:lnTo>
                  <a:lnTo>
                    <a:pt x="12" y="10"/>
                  </a:lnTo>
                  <a:lnTo>
                    <a:pt x="17" y="7"/>
                  </a:lnTo>
                  <a:lnTo>
                    <a:pt x="22" y="6"/>
                  </a:lnTo>
                  <a:lnTo>
                    <a:pt x="29" y="6"/>
                  </a:lnTo>
                  <a:lnTo>
                    <a:pt x="34" y="7"/>
                  </a:lnTo>
                  <a:lnTo>
                    <a:pt x="30" y="5"/>
                  </a:lnTo>
                  <a:lnTo>
                    <a:pt x="26" y="2"/>
                  </a:lnTo>
                  <a:lnTo>
                    <a:pt x="35" y="0"/>
                  </a:lnTo>
                  <a:lnTo>
                    <a:pt x="42" y="2"/>
                  </a:lnTo>
                  <a:lnTo>
                    <a:pt x="50" y="3"/>
                  </a:lnTo>
                  <a:lnTo>
                    <a:pt x="56" y="5"/>
                  </a:lnTo>
                  <a:lnTo>
                    <a:pt x="52" y="2"/>
                  </a:lnTo>
                  <a:lnTo>
                    <a:pt x="60" y="3"/>
                  </a:lnTo>
                  <a:lnTo>
                    <a:pt x="68" y="5"/>
                  </a:lnTo>
                  <a:lnTo>
                    <a:pt x="73" y="7"/>
                  </a:lnTo>
                  <a:lnTo>
                    <a:pt x="82" y="10"/>
                  </a:lnTo>
                  <a:lnTo>
                    <a:pt x="87" y="14"/>
                  </a:lnTo>
                  <a:lnTo>
                    <a:pt x="91" y="18"/>
                  </a:lnTo>
                  <a:lnTo>
                    <a:pt x="93" y="22"/>
                  </a:lnTo>
                  <a:lnTo>
                    <a:pt x="98" y="27"/>
                  </a:lnTo>
                  <a:lnTo>
                    <a:pt x="100" y="32"/>
                  </a:lnTo>
                  <a:lnTo>
                    <a:pt x="100" y="39"/>
                  </a:lnTo>
                  <a:lnTo>
                    <a:pt x="102" y="41"/>
                  </a:lnTo>
                  <a:lnTo>
                    <a:pt x="100" y="46"/>
                  </a:lnTo>
                  <a:lnTo>
                    <a:pt x="98" y="52"/>
                  </a:lnTo>
                  <a:lnTo>
                    <a:pt x="97" y="55"/>
                  </a:lnTo>
                  <a:lnTo>
                    <a:pt x="93" y="58"/>
                  </a:lnTo>
                  <a:lnTo>
                    <a:pt x="90" y="61"/>
                  </a:lnTo>
                  <a:lnTo>
                    <a:pt x="90" y="59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43" name="Freeform 1487">
              <a:extLst>
                <a:ext uri="{FF2B5EF4-FFF2-40B4-BE49-F238E27FC236}">
                  <a16:creationId xmlns:a16="http://schemas.microsoft.com/office/drawing/2014/main" id="{84AF5910-278A-4789-A1A7-55EBA9ECB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6" y="1747"/>
              <a:ext cx="20" cy="8"/>
            </a:xfrm>
            <a:custGeom>
              <a:avLst/>
              <a:gdLst>
                <a:gd name="T0" fmla="*/ 3 w 61"/>
                <a:gd name="T1" fmla="*/ 15 h 23"/>
                <a:gd name="T2" fmla="*/ 4 w 61"/>
                <a:gd name="T3" fmla="*/ 18 h 23"/>
                <a:gd name="T4" fmla="*/ 5 w 61"/>
                <a:gd name="T5" fmla="*/ 18 h 23"/>
                <a:gd name="T6" fmla="*/ 5 w 61"/>
                <a:gd name="T7" fmla="*/ 19 h 23"/>
                <a:gd name="T8" fmla="*/ 5 w 61"/>
                <a:gd name="T9" fmla="*/ 21 h 23"/>
                <a:gd name="T10" fmla="*/ 8 w 61"/>
                <a:gd name="T11" fmla="*/ 21 h 23"/>
                <a:gd name="T12" fmla="*/ 14 w 61"/>
                <a:gd name="T13" fmla="*/ 21 h 23"/>
                <a:gd name="T14" fmla="*/ 21 w 61"/>
                <a:gd name="T15" fmla="*/ 23 h 23"/>
                <a:gd name="T16" fmla="*/ 26 w 61"/>
                <a:gd name="T17" fmla="*/ 19 h 23"/>
                <a:gd name="T18" fmla="*/ 30 w 61"/>
                <a:gd name="T19" fmla="*/ 15 h 23"/>
                <a:gd name="T20" fmla="*/ 35 w 61"/>
                <a:gd name="T21" fmla="*/ 14 h 23"/>
                <a:gd name="T22" fmla="*/ 46 w 61"/>
                <a:gd name="T23" fmla="*/ 10 h 23"/>
                <a:gd name="T24" fmla="*/ 55 w 61"/>
                <a:gd name="T25" fmla="*/ 10 h 23"/>
                <a:gd name="T26" fmla="*/ 56 w 61"/>
                <a:gd name="T27" fmla="*/ 10 h 23"/>
                <a:gd name="T28" fmla="*/ 57 w 61"/>
                <a:gd name="T29" fmla="*/ 11 h 23"/>
                <a:gd name="T30" fmla="*/ 61 w 61"/>
                <a:gd name="T31" fmla="*/ 14 h 23"/>
                <a:gd name="T32" fmla="*/ 60 w 61"/>
                <a:gd name="T33" fmla="*/ 11 h 23"/>
                <a:gd name="T34" fmla="*/ 56 w 61"/>
                <a:gd name="T35" fmla="*/ 6 h 23"/>
                <a:gd name="T36" fmla="*/ 55 w 61"/>
                <a:gd name="T37" fmla="*/ 5 h 23"/>
                <a:gd name="T38" fmla="*/ 52 w 61"/>
                <a:gd name="T39" fmla="*/ 5 h 23"/>
                <a:gd name="T40" fmla="*/ 52 w 61"/>
                <a:gd name="T41" fmla="*/ 1 h 23"/>
                <a:gd name="T42" fmla="*/ 52 w 61"/>
                <a:gd name="T43" fmla="*/ 0 h 23"/>
                <a:gd name="T44" fmla="*/ 50 w 61"/>
                <a:gd name="T45" fmla="*/ 1 h 23"/>
                <a:gd name="T46" fmla="*/ 46 w 61"/>
                <a:gd name="T47" fmla="*/ 5 h 23"/>
                <a:gd name="T48" fmla="*/ 44 w 61"/>
                <a:gd name="T49" fmla="*/ 5 h 23"/>
                <a:gd name="T50" fmla="*/ 39 w 61"/>
                <a:gd name="T51" fmla="*/ 6 h 23"/>
                <a:gd name="T52" fmla="*/ 35 w 61"/>
                <a:gd name="T53" fmla="*/ 9 h 23"/>
                <a:gd name="T54" fmla="*/ 34 w 61"/>
                <a:gd name="T55" fmla="*/ 9 h 23"/>
                <a:gd name="T56" fmla="*/ 26 w 61"/>
                <a:gd name="T57" fmla="*/ 10 h 23"/>
                <a:gd name="T58" fmla="*/ 20 w 61"/>
                <a:gd name="T59" fmla="*/ 10 h 23"/>
                <a:gd name="T60" fmla="*/ 13 w 61"/>
                <a:gd name="T61" fmla="*/ 9 h 23"/>
                <a:gd name="T62" fmla="*/ 9 w 61"/>
                <a:gd name="T63" fmla="*/ 9 h 23"/>
                <a:gd name="T64" fmla="*/ 0 w 61"/>
                <a:gd name="T65" fmla="*/ 14 h 23"/>
                <a:gd name="T66" fmla="*/ 3 w 61"/>
                <a:gd name="T67" fmla="*/ 1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23">
                  <a:moveTo>
                    <a:pt x="3" y="15"/>
                  </a:moveTo>
                  <a:lnTo>
                    <a:pt x="4" y="18"/>
                  </a:lnTo>
                  <a:lnTo>
                    <a:pt x="5" y="18"/>
                  </a:lnTo>
                  <a:lnTo>
                    <a:pt x="5" y="19"/>
                  </a:lnTo>
                  <a:lnTo>
                    <a:pt x="5" y="21"/>
                  </a:lnTo>
                  <a:lnTo>
                    <a:pt x="8" y="21"/>
                  </a:lnTo>
                  <a:lnTo>
                    <a:pt x="14" y="21"/>
                  </a:lnTo>
                  <a:lnTo>
                    <a:pt x="21" y="23"/>
                  </a:lnTo>
                  <a:lnTo>
                    <a:pt x="26" y="19"/>
                  </a:lnTo>
                  <a:lnTo>
                    <a:pt x="30" y="15"/>
                  </a:lnTo>
                  <a:lnTo>
                    <a:pt x="35" y="14"/>
                  </a:lnTo>
                  <a:lnTo>
                    <a:pt x="46" y="10"/>
                  </a:lnTo>
                  <a:lnTo>
                    <a:pt x="55" y="10"/>
                  </a:lnTo>
                  <a:lnTo>
                    <a:pt x="56" y="10"/>
                  </a:lnTo>
                  <a:lnTo>
                    <a:pt x="57" y="11"/>
                  </a:lnTo>
                  <a:lnTo>
                    <a:pt x="61" y="14"/>
                  </a:lnTo>
                  <a:lnTo>
                    <a:pt x="60" y="11"/>
                  </a:lnTo>
                  <a:lnTo>
                    <a:pt x="56" y="6"/>
                  </a:lnTo>
                  <a:lnTo>
                    <a:pt x="55" y="5"/>
                  </a:lnTo>
                  <a:lnTo>
                    <a:pt x="52" y="5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0" y="1"/>
                  </a:lnTo>
                  <a:lnTo>
                    <a:pt x="46" y="5"/>
                  </a:lnTo>
                  <a:lnTo>
                    <a:pt x="44" y="5"/>
                  </a:lnTo>
                  <a:lnTo>
                    <a:pt x="39" y="6"/>
                  </a:lnTo>
                  <a:lnTo>
                    <a:pt x="35" y="9"/>
                  </a:lnTo>
                  <a:lnTo>
                    <a:pt x="34" y="9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3" y="9"/>
                  </a:lnTo>
                  <a:lnTo>
                    <a:pt x="9" y="9"/>
                  </a:lnTo>
                  <a:lnTo>
                    <a:pt x="0" y="14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44" name="Freeform 1488">
              <a:extLst>
                <a:ext uri="{FF2B5EF4-FFF2-40B4-BE49-F238E27FC236}">
                  <a16:creationId xmlns:a16="http://schemas.microsoft.com/office/drawing/2014/main" id="{58B60EA1-65AE-454C-BC6E-2CCDE88BE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6" y="1746"/>
              <a:ext cx="24" cy="10"/>
            </a:xfrm>
            <a:custGeom>
              <a:avLst/>
              <a:gdLst>
                <a:gd name="T0" fmla="*/ 3 w 72"/>
                <a:gd name="T1" fmla="*/ 19 h 28"/>
                <a:gd name="T2" fmla="*/ 4 w 72"/>
                <a:gd name="T3" fmla="*/ 21 h 28"/>
                <a:gd name="T4" fmla="*/ 5 w 72"/>
                <a:gd name="T5" fmla="*/ 23 h 28"/>
                <a:gd name="T6" fmla="*/ 8 w 72"/>
                <a:gd name="T7" fmla="*/ 24 h 28"/>
                <a:gd name="T8" fmla="*/ 8 w 72"/>
                <a:gd name="T9" fmla="*/ 25 h 28"/>
                <a:gd name="T10" fmla="*/ 9 w 72"/>
                <a:gd name="T11" fmla="*/ 25 h 28"/>
                <a:gd name="T12" fmla="*/ 16 w 72"/>
                <a:gd name="T13" fmla="*/ 26 h 28"/>
                <a:gd name="T14" fmla="*/ 25 w 72"/>
                <a:gd name="T15" fmla="*/ 28 h 28"/>
                <a:gd name="T16" fmla="*/ 30 w 72"/>
                <a:gd name="T17" fmla="*/ 24 h 28"/>
                <a:gd name="T18" fmla="*/ 35 w 72"/>
                <a:gd name="T19" fmla="*/ 19 h 28"/>
                <a:gd name="T20" fmla="*/ 42 w 72"/>
                <a:gd name="T21" fmla="*/ 16 h 28"/>
                <a:gd name="T22" fmla="*/ 52 w 72"/>
                <a:gd name="T23" fmla="*/ 13 h 28"/>
                <a:gd name="T24" fmla="*/ 63 w 72"/>
                <a:gd name="T25" fmla="*/ 13 h 28"/>
                <a:gd name="T26" fmla="*/ 67 w 72"/>
                <a:gd name="T27" fmla="*/ 13 h 28"/>
                <a:gd name="T28" fmla="*/ 68 w 72"/>
                <a:gd name="T29" fmla="*/ 15 h 28"/>
                <a:gd name="T30" fmla="*/ 72 w 72"/>
                <a:gd name="T31" fmla="*/ 16 h 28"/>
                <a:gd name="T32" fmla="*/ 70 w 72"/>
                <a:gd name="T33" fmla="*/ 15 h 28"/>
                <a:gd name="T34" fmla="*/ 65 w 72"/>
                <a:gd name="T35" fmla="*/ 10 h 28"/>
                <a:gd name="T36" fmla="*/ 63 w 72"/>
                <a:gd name="T37" fmla="*/ 8 h 28"/>
                <a:gd name="T38" fmla="*/ 61 w 72"/>
                <a:gd name="T39" fmla="*/ 6 h 28"/>
                <a:gd name="T40" fmla="*/ 61 w 72"/>
                <a:gd name="T41" fmla="*/ 2 h 28"/>
                <a:gd name="T42" fmla="*/ 61 w 72"/>
                <a:gd name="T43" fmla="*/ 0 h 28"/>
                <a:gd name="T44" fmla="*/ 57 w 72"/>
                <a:gd name="T45" fmla="*/ 3 h 28"/>
                <a:gd name="T46" fmla="*/ 55 w 72"/>
                <a:gd name="T47" fmla="*/ 6 h 28"/>
                <a:gd name="T48" fmla="*/ 51 w 72"/>
                <a:gd name="T49" fmla="*/ 8 h 28"/>
                <a:gd name="T50" fmla="*/ 46 w 72"/>
                <a:gd name="T51" fmla="*/ 10 h 28"/>
                <a:gd name="T52" fmla="*/ 42 w 72"/>
                <a:gd name="T53" fmla="*/ 11 h 28"/>
                <a:gd name="T54" fmla="*/ 39 w 72"/>
                <a:gd name="T55" fmla="*/ 12 h 28"/>
                <a:gd name="T56" fmla="*/ 31 w 72"/>
                <a:gd name="T57" fmla="*/ 13 h 28"/>
                <a:gd name="T58" fmla="*/ 24 w 72"/>
                <a:gd name="T59" fmla="*/ 13 h 28"/>
                <a:gd name="T60" fmla="*/ 14 w 72"/>
                <a:gd name="T61" fmla="*/ 12 h 28"/>
                <a:gd name="T62" fmla="*/ 11 w 72"/>
                <a:gd name="T63" fmla="*/ 11 h 28"/>
                <a:gd name="T64" fmla="*/ 0 w 72"/>
                <a:gd name="T65" fmla="*/ 17 h 28"/>
                <a:gd name="T66" fmla="*/ 3 w 72"/>
                <a:gd name="T67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" h="28">
                  <a:moveTo>
                    <a:pt x="3" y="19"/>
                  </a:moveTo>
                  <a:lnTo>
                    <a:pt x="4" y="21"/>
                  </a:lnTo>
                  <a:lnTo>
                    <a:pt x="5" y="23"/>
                  </a:lnTo>
                  <a:lnTo>
                    <a:pt x="8" y="24"/>
                  </a:lnTo>
                  <a:lnTo>
                    <a:pt x="8" y="25"/>
                  </a:lnTo>
                  <a:lnTo>
                    <a:pt x="9" y="25"/>
                  </a:lnTo>
                  <a:lnTo>
                    <a:pt x="16" y="26"/>
                  </a:lnTo>
                  <a:lnTo>
                    <a:pt x="25" y="28"/>
                  </a:lnTo>
                  <a:lnTo>
                    <a:pt x="30" y="24"/>
                  </a:lnTo>
                  <a:lnTo>
                    <a:pt x="35" y="19"/>
                  </a:lnTo>
                  <a:lnTo>
                    <a:pt x="42" y="16"/>
                  </a:lnTo>
                  <a:lnTo>
                    <a:pt x="52" y="13"/>
                  </a:lnTo>
                  <a:lnTo>
                    <a:pt x="63" y="13"/>
                  </a:lnTo>
                  <a:lnTo>
                    <a:pt x="67" y="13"/>
                  </a:lnTo>
                  <a:lnTo>
                    <a:pt x="68" y="15"/>
                  </a:lnTo>
                  <a:lnTo>
                    <a:pt x="72" y="16"/>
                  </a:lnTo>
                  <a:lnTo>
                    <a:pt x="70" y="15"/>
                  </a:lnTo>
                  <a:lnTo>
                    <a:pt x="65" y="10"/>
                  </a:lnTo>
                  <a:lnTo>
                    <a:pt x="63" y="8"/>
                  </a:lnTo>
                  <a:lnTo>
                    <a:pt x="61" y="6"/>
                  </a:lnTo>
                  <a:lnTo>
                    <a:pt x="61" y="2"/>
                  </a:lnTo>
                  <a:lnTo>
                    <a:pt x="61" y="0"/>
                  </a:lnTo>
                  <a:lnTo>
                    <a:pt x="57" y="3"/>
                  </a:lnTo>
                  <a:lnTo>
                    <a:pt x="55" y="6"/>
                  </a:lnTo>
                  <a:lnTo>
                    <a:pt x="51" y="8"/>
                  </a:lnTo>
                  <a:lnTo>
                    <a:pt x="46" y="10"/>
                  </a:lnTo>
                  <a:lnTo>
                    <a:pt x="42" y="11"/>
                  </a:lnTo>
                  <a:lnTo>
                    <a:pt x="39" y="12"/>
                  </a:lnTo>
                  <a:lnTo>
                    <a:pt x="31" y="13"/>
                  </a:lnTo>
                  <a:lnTo>
                    <a:pt x="24" y="13"/>
                  </a:lnTo>
                  <a:lnTo>
                    <a:pt x="14" y="12"/>
                  </a:lnTo>
                  <a:lnTo>
                    <a:pt x="11" y="11"/>
                  </a:lnTo>
                  <a:lnTo>
                    <a:pt x="0" y="17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45" name="Freeform 1489">
              <a:extLst>
                <a:ext uri="{FF2B5EF4-FFF2-40B4-BE49-F238E27FC236}">
                  <a16:creationId xmlns:a16="http://schemas.microsoft.com/office/drawing/2014/main" id="{837CA7EF-EC78-449E-8767-42E4FF12B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3" y="1730"/>
              <a:ext cx="23" cy="18"/>
            </a:xfrm>
            <a:custGeom>
              <a:avLst/>
              <a:gdLst>
                <a:gd name="T0" fmla="*/ 18 w 70"/>
                <a:gd name="T1" fmla="*/ 50 h 52"/>
                <a:gd name="T2" fmla="*/ 14 w 70"/>
                <a:gd name="T3" fmla="*/ 48 h 52"/>
                <a:gd name="T4" fmla="*/ 10 w 70"/>
                <a:gd name="T5" fmla="*/ 47 h 52"/>
                <a:gd name="T6" fmla="*/ 7 w 70"/>
                <a:gd name="T7" fmla="*/ 42 h 52"/>
                <a:gd name="T8" fmla="*/ 5 w 70"/>
                <a:gd name="T9" fmla="*/ 39 h 52"/>
                <a:gd name="T10" fmla="*/ 1 w 70"/>
                <a:gd name="T11" fmla="*/ 30 h 52"/>
                <a:gd name="T12" fmla="*/ 0 w 70"/>
                <a:gd name="T13" fmla="*/ 24 h 52"/>
                <a:gd name="T14" fmla="*/ 0 w 70"/>
                <a:gd name="T15" fmla="*/ 17 h 52"/>
                <a:gd name="T16" fmla="*/ 0 w 70"/>
                <a:gd name="T17" fmla="*/ 13 h 52"/>
                <a:gd name="T18" fmla="*/ 4 w 70"/>
                <a:gd name="T19" fmla="*/ 9 h 52"/>
                <a:gd name="T20" fmla="*/ 5 w 70"/>
                <a:gd name="T21" fmla="*/ 6 h 52"/>
                <a:gd name="T22" fmla="*/ 7 w 70"/>
                <a:gd name="T23" fmla="*/ 3 h 52"/>
                <a:gd name="T24" fmla="*/ 10 w 70"/>
                <a:gd name="T25" fmla="*/ 0 h 52"/>
                <a:gd name="T26" fmla="*/ 14 w 70"/>
                <a:gd name="T27" fmla="*/ 8 h 52"/>
                <a:gd name="T28" fmla="*/ 18 w 70"/>
                <a:gd name="T29" fmla="*/ 4 h 52"/>
                <a:gd name="T30" fmla="*/ 20 w 70"/>
                <a:gd name="T31" fmla="*/ 3 h 52"/>
                <a:gd name="T32" fmla="*/ 23 w 70"/>
                <a:gd name="T33" fmla="*/ 2 h 52"/>
                <a:gd name="T34" fmla="*/ 26 w 70"/>
                <a:gd name="T35" fmla="*/ 2 h 52"/>
                <a:gd name="T36" fmla="*/ 30 w 70"/>
                <a:gd name="T37" fmla="*/ 0 h 52"/>
                <a:gd name="T38" fmla="*/ 35 w 70"/>
                <a:gd name="T39" fmla="*/ 0 h 52"/>
                <a:gd name="T40" fmla="*/ 40 w 70"/>
                <a:gd name="T41" fmla="*/ 0 h 52"/>
                <a:gd name="T42" fmla="*/ 44 w 70"/>
                <a:gd name="T43" fmla="*/ 2 h 52"/>
                <a:gd name="T44" fmla="*/ 50 w 70"/>
                <a:gd name="T45" fmla="*/ 2 h 52"/>
                <a:gd name="T46" fmla="*/ 53 w 70"/>
                <a:gd name="T47" fmla="*/ 3 h 52"/>
                <a:gd name="T48" fmla="*/ 55 w 70"/>
                <a:gd name="T49" fmla="*/ 4 h 52"/>
                <a:gd name="T50" fmla="*/ 56 w 70"/>
                <a:gd name="T51" fmla="*/ 8 h 52"/>
                <a:gd name="T52" fmla="*/ 61 w 70"/>
                <a:gd name="T53" fmla="*/ 12 h 52"/>
                <a:gd name="T54" fmla="*/ 61 w 70"/>
                <a:gd name="T55" fmla="*/ 15 h 52"/>
                <a:gd name="T56" fmla="*/ 64 w 70"/>
                <a:gd name="T57" fmla="*/ 21 h 52"/>
                <a:gd name="T58" fmla="*/ 65 w 70"/>
                <a:gd name="T59" fmla="*/ 17 h 52"/>
                <a:gd name="T60" fmla="*/ 69 w 70"/>
                <a:gd name="T61" fmla="*/ 15 h 52"/>
                <a:gd name="T62" fmla="*/ 70 w 70"/>
                <a:gd name="T63" fmla="*/ 24 h 52"/>
                <a:gd name="T64" fmla="*/ 66 w 70"/>
                <a:gd name="T65" fmla="*/ 34 h 52"/>
                <a:gd name="T66" fmla="*/ 65 w 70"/>
                <a:gd name="T67" fmla="*/ 38 h 52"/>
                <a:gd name="T68" fmla="*/ 64 w 70"/>
                <a:gd name="T69" fmla="*/ 41 h 52"/>
                <a:gd name="T70" fmla="*/ 61 w 70"/>
                <a:gd name="T71" fmla="*/ 42 h 52"/>
                <a:gd name="T72" fmla="*/ 60 w 70"/>
                <a:gd name="T73" fmla="*/ 43 h 52"/>
                <a:gd name="T74" fmla="*/ 55 w 70"/>
                <a:gd name="T75" fmla="*/ 47 h 52"/>
                <a:gd name="T76" fmla="*/ 53 w 70"/>
                <a:gd name="T77" fmla="*/ 48 h 52"/>
                <a:gd name="T78" fmla="*/ 50 w 70"/>
                <a:gd name="T79" fmla="*/ 50 h 52"/>
                <a:gd name="T80" fmla="*/ 44 w 70"/>
                <a:gd name="T81" fmla="*/ 50 h 52"/>
                <a:gd name="T82" fmla="*/ 40 w 70"/>
                <a:gd name="T83" fmla="*/ 51 h 52"/>
                <a:gd name="T84" fmla="*/ 35 w 70"/>
                <a:gd name="T85" fmla="*/ 52 h 52"/>
                <a:gd name="T86" fmla="*/ 30 w 70"/>
                <a:gd name="T87" fmla="*/ 52 h 52"/>
                <a:gd name="T88" fmla="*/ 21 w 70"/>
                <a:gd name="T89" fmla="*/ 51 h 52"/>
                <a:gd name="T90" fmla="*/ 18 w 70"/>
                <a:gd name="T91" fmla="*/ 5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0" h="52">
                  <a:moveTo>
                    <a:pt x="18" y="50"/>
                  </a:moveTo>
                  <a:lnTo>
                    <a:pt x="14" y="48"/>
                  </a:lnTo>
                  <a:lnTo>
                    <a:pt x="10" y="47"/>
                  </a:lnTo>
                  <a:lnTo>
                    <a:pt x="7" y="42"/>
                  </a:lnTo>
                  <a:lnTo>
                    <a:pt x="5" y="39"/>
                  </a:lnTo>
                  <a:lnTo>
                    <a:pt x="1" y="30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4" y="9"/>
                  </a:lnTo>
                  <a:lnTo>
                    <a:pt x="5" y="6"/>
                  </a:lnTo>
                  <a:lnTo>
                    <a:pt x="7" y="3"/>
                  </a:lnTo>
                  <a:lnTo>
                    <a:pt x="10" y="0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20" y="3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50" y="2"/>
                  </a:lnTo>
                  <a:lnTo>
                    <a:pt x="53" y="3"/>
                  </a:lnTo>
                  <a:lnTo>
                    <a:pt x="55" y="4"/>
                  </a:lnTo>
                  <a:lnTo>
                    <a:pt x="56" y="8"/>
                  </a:lnTo>
                  <a:lnTo>
                    <a:pt x="61" y="12"/>
                  </a:lnTo>
                  <a:lnTo>
                    <a:pt x="61" y="15"/>
                  </a:lnTo>
                  <a:lnTo>
                    <a:pt x="64" y="21"/>
                  </a:lnTo>
                  <a:lnTo>
                    <a:pt x="65" y="17"/>
                  </a:lnTo>
                  <a:lnTo>
                    <a:pt x="69" y="15"/>
                  </a:lnTo>
                  <a:lnTo>
                    <a:pt x="70" y="24"/>
                  </a:lnTo>
                  <a:lnTo>
                    <a:pt x="66" y="34"/>
                  </a:lnTo>
                  <a:lnTo>
                    <a:pt x="65" y="38"/>
                  </a:lnTo>
                  <a:lnTo>
                    <a:pt x="64" y="41"/>
                  </a:lnTo>
                  <a:lnTo>
                    <a:pt x="61" y="42"/>
                  </a:lnTo>
                  <a:lnTo>
                    <a:pt x="60" y="43"/>
                  </a:lnTo>
                  <a:lnTo>
                    <a:pt x="55" y="47"/>
                  </a:lnTo>
                  <a:lnTo>
                    <a:pt x="53" y="48"/>
                  </a:lnTo>
                  <a:lnTo>
                    <a:pt x="50" y="50"/>
                  </a:lnTo>
                  <a:lnTo>
                    <a:pt x="44" y="50"/>
                  </a:lnTo>
                  <a:lnTo>
                    <a:pt x="40" y="51"/>
                  </a:lnTo>
                  <a:lnTo>
                    <a:pt x="35" y="52"/>
                  </a:lnTo>
                  <a:lnTo>
                    <a:pt x="30" y="52"/>
                  </a:lnTo>
                  <a:lnTo>
                    <a:pt x="21" y="51"/>
                  </a:lnTo>
                  <a:lnTo>
                    <a:pt x="18" y="50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46" name="Freeform 1490">
              <a:extLst>
                <a:ext uri="{FF2B5EF4-FFF2-40B4-BE49-F238E27FC236}">
                  <a16:creationId xmlns:a16="http://schemas.microsoft.com/office/drawing/2014/main" id="{AFF29D56-981D-4B4F-A598-CE03112CC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3" y="1730"/>
              <a:ext cx="27" cy="21"/>
            </a:xfrm>
            <a:custGeom>
              <a:avLst/>
              <a:gdLst>
                <a:gd name="T0" fmla="*/ 21 w 81"/>
                <a:gd name="T1" fmla="*/ 58 h 61"/>
                <a:gd name="T2" fmla="*/ 16 w 81"/>
                <a:gd name="T3" fmla="*/ 55 h 61"/>
                <a:gd name="T4" fmla="*/ 12 w 81"/>
                <a:gd name="T5" fmla="*/ 54 h 61"/>
                <a:gd name="T6" fmla="*/ 9 w 81"/>
                <a:gd name="T7" fmla="*/ 50 h 61"/>
                <a:gd name="T8" fmla="*/ 5 w 81"/>
                <a:gd name="T9" fmla="*/ 45 h 61"/>
                <a:gd name="T10" fmla="*/ 1 w 81"/>
                <a:gd name="T11" fmla="*/ 35 h 61"/>
                <a:gd name="T12" fmla="*/ 0 w 81"/>
                <a:gd name="T13" fmla="*/ 28 h 61"/>
                <a:gd name="T14" fmla="*/ 0 w 81"/>
                <a:gd name="T15" fmla="*/ 20 h 61"/>
                <a:gd name="T16" fmla="*/ 0 w 81"/>
                <a:gd name="T17" fmla="*/ 15 h 61"/>
                <a:gd name="T18" fmla="*/ 4 w 81"/>
                <a:gd name="T19" fmla="*/ 9 h 61"/>
                <a:gd name="T20" fmla="*/ 5 w 81"/>
                <a:gd name="T21" fmla="*/ 7 h 61"/>
                <a:gd name="T22" fmla="*/ 9 w 81"/>
                <a:gd name="T23" fmla="*/ 3 h 61"/>
                <a:gd name="T24" fmla="*/ 12 w 81"/>
                <a:gd name="T25" fmla="*/ 0 h 61"/>
                <a:gd name="T26" fmla="*/ 16 w 81"/>
                <a:gd name="T27" fmla="*/ 8 h 61"/>
                <a:gd name="T28" fmla="*/ 20 w 81"/>
                <a:gd name="T29" fmla="*/ 6 h 61"/>
                <a:gd name="T30" fmla="*/ 23 w 81"/>
                <a:gd name="T31" fmla="*/ 3 h 61"/>
                <a:gd name="T32" fmla="*/ 26 w 81"/>
                <a:gd name="T33" fmla="*/ 2 h 61"/>
                <a:gd name="T34" fmla="*/ 30 w 81"/>
                <a:gd name="T35" fmla="*/ 2 h 61"/>
                <a:gd name="T36" fmla="*/ 35 w 81"/>
                <a:gd name="T37" fmla="*/ 0 h 61"/>
                <a:gd name="T38" fmla="*/ 40 w 81"/>
                <a:gd name="T39" fmla="*/ 0 h 61"/>
                <a:gd name="T40" fmla="*/ 47 w 81"/>
                <a:gd name="T41" fmla="*/ 0 h 61"/>
                <a:gd name="T42" fmla="*/ 51 w 81"/>
                <a:gd name="T43" fmla="*/ 2 h 61"/>
                <a:gd name="T44" fmla="*/ 56 w 81"/>
                <a:gd name="T45" fmla="*/ 2 h 61"/>
                <a:gd name="T46" fmla="*/ 60 w 81"/>
                <a:gd name="T47" fmla="*/ 3 h 61"/>
                <a:gd name="T48" fmla="*/ 64 w 81"/>
                <a:gd name="T49" fmla="*/ 6 h 61"/>
                <a:gd name="T50" fmla="*/ 65 w 81"/>
                <a:gd name="T51" fmla="*/ 8 h 61"/>
                <a:gd name="T52" fmla="*/ 70 w 81"/>
                <a:gd name="T53" fmla="*/ 13 h 61"/>
                <a:gd name="T54" fmla="*/ 70 w 81"/>
                <a:gd name="T55" fmla="*/ 17 h 61"/>
                <a:gd name="T56" fmla="*/ 72 w 81"/>
                <a:gd name="T57" fmla="*/ 22 h 61"/>
                <a:gd name="T58" fmla="*/ 76 w 81"/>
                <a:gd name="T59" fmla="*/ 20 h 61"/>
                <a:gd name="T60" fmla="*/ 79 w 81"/>
                <a:gd name="T61" fmla="*/ 17 h 61"/>
                <a:gd name="T62" fmla="*/ 81 w 81"/>
                <a:gd name="T63" fmla="*/ 28 h 61"/>
                <a:gd name="T64" fmla="*/ 77 w 81"/>
                <a:gd name="T65" fmla="*/ 39 h 61"/>
                <a:gd name="T66" fmla="*/ 76 w 81"/>
                <a:gd name="T67" fmla="*/ 43 h 61"/>
                <a:gd name="T68" fmla="*/ 72 w 81"/>
                <a:gd name="T69" fmla="*/ 47 h 61"/>
                <a:gd name="T70" fmla="*/ 70 w 81"/>
                <a:gd name="T71" fmla="*/ 50 h 61"/>
                <a:gd name="T72" fmla="*/ 69 w 81"/>
                <a:gd name="T73" fmla="*/ 51 h 61"/>
                <a:gd name="T74" fmla="*/ 64 w 81"/>
                <a:gd name="T75" fmla="*/ 54 h 61"/>
                <a:gd name="T76" fmla="*/ 60 w 81"/>
                <a:gd name="T77" fmla="*/ 55 h 61"/>
                <a:gd name="T78" fmla="*/ 56 w 81"/>
                <a:gd name="T79" fmla="*/ 58 h 61"/>
                <a:gd name="T80" fmla="*/ 51 w 81"/>
                <a:gd name="T81" fmla="*/ 58 h 61"/>
                <a:gd name="T82" fmla="*/ 47 w 81"/>
                <a:gd name="T83" fmla="*/ 59 h 61"/>
                <a:gd name="T84" fmla="*/ 40 w 81"/>
                <a:gd name="T85" fmla="*/ 61 h 61"/>
                <a:gd name="T86" fmla="*/ 34 w 81"/>
                <a:gd name="T87" fmla="*/ 61 h 61"/>
                <a:gd name="T88" fmla="*/ 25 w 81"/>
                <a:gd name="T89" fmla="*/ 59 h 61"/>
                <a:gd name="T90" fmla="*/ 21 w 81"/>
                <a:gd name="T91" fmla="*/ 5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61">
                  <a:moveTo>
                    <a:pt x="21" y="58"/>
                  </a:moveTo>
                  <a:lnTo>
                    <a:pt x="16" y="55"/>
                  </a:lnTo>
                  <a:lnTo>
                    <a:pt x="12" y="54"/>
                  </a:lnTo>
                  <a:lnTo>
                    <a:pt x="9" y="50"/>
                  </a:lnTo>
                  <a:lnTo>
                    <a:pt x="5" y="45"/>
                  </a:lnTo>
                  <a:lnTo>
                    <a:pt x="1" y="35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4" y="9"/>
                  </a:lnTo>
                  <a:lnTo>
                    <a:pt x="5" y="7"/>
                  </a:lnTo>
                  <a:lnTo>
                    <a:pt x="9" y="3"/>
                  </a:lnTo>
                  <a:lnTo>
                    <a:pt x="12" y="0"/>
                  </a:lnTo>
                  <a:lnTo>
                    <a:pt x="16" y="8"/>
                  </a:lnTo>
                  <a:lnTo>
                    <a:pt x="20" y="6"/>
                  </a:lnTo>
                  <a:lnTo>
                    <a:pt x="23" y="3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7" y="0"/>
                  </a:lnTo>
                  <a:lnTo>
                    <a:pt x="51" y="2"/>
                  </a:lnTo>
                  <a:lnTo>
                    <a:pt x="56" y="2"/>
                  </a:lnTo>
                  <a:lnTo>
                    <a:pt x="60" y="3"/>
                  </a:lnTo>
                  <a:lnTo>
                    <a:pt x="64" y="6"/>
                  </a:lnTo>
                  <a:lnTo>
                    <a:pt x="65" y="8"/>
                  </a:lnTo>
                  <a:lnTo>
                    <a:pt x="70" y="13"/>
                  </a:lnTo>
                  <a:lnTo>
                    <a:pt x="70" y="17"/>
                  </a:lnTo>
                  <a:lnTo>
                    <a:pt x="72" y="22"/>
                  </a:lnTo>
                  <a:lnTo>
                    <a:pt x="76" y="20"/>
                  </a:lnTo>
                  <a:lnTo>
                    <a:pt x="79" y="17"/>
                  </a:lnTo>
                  <a:lnTo>
                    <a:pt x="81" y="28"/>
                  </a:lnTo>
                  <a:lnTo>
                    <a:pt x="77" y="39"/>
                  </a:lnTo>
                  <a:lnTo>
                    <a:pt x="76" y="43"/>
                  </a:lnTo>
                  <a:lnTo>
                    <a:pt x="72" y="47"/>
                  </a:lnTo>
                  <a:lnTo>
                    <a:pt x="70" y="50"/>
                  </a:lnTo>
                  <a:lnTo>
                    <a:pt x="69" y="51"/>
                  </a:lnTo>
                  <a:lnTo>
                    <a:pt x="64" y="54"/>
                  </a:lnTo>
                  <a:lnTo>
                    <a:pt x="60" y="55"/>
                  </a:lnTo>
                  <a:lnTo>
                    <a:pt x="56" y="58"/>
                  </a:lnTo>
                  <a:lnTo>
                    <a:pt x="51" y="58"/>
                  </a:lnTo>
                  <a:lnTo>
                    <a:pt x="47" y="59"/>
                  </a:lnTo>
                  <a:lnTo>
                    <a:pt x="40" y="61"/>
                  </a:lnTo>
                  <a:lnTo>
                    <a:pt x="34" y="61"/>
                  </a:lnTo>
                  <a:lnTo>
                    <a:pt x="25" y="59"/>
                  </a:lnTo>
                  <a:lnTo>
                    <a:pt x="21" y="58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47" name="Freeform 1491">
              <a:extLst>
                <a:ext uri="{FF2B5EF4-FFF2-40B4-BE49-F238E27FC236}">
                  <a16:creationId xmlns:a16="http://schemas.microsoft.com/office/drawing/2014/main" id="{AA35C350-5A66-4874-AECB-35D093D50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" y="1750"/>
              <a:ext cx="20" cy="11"/>
            </a:xfrm>
            <a:custGeom>
              <a:avLst/>
              <a:gdLst>
                <a:gd name="T0" fmla="*/ 0 w 58"/>
                <a:gd name="T1" fmla="*/ 11 h 33"/>
                <a:gd name="T2" fmla="*/ 2 w 58"/>
                <a:gd name="T3" fmla="*/ 13 h 33"/>
                <a:gd name="T4" fmla="*/ 4 w 58"/>
                <a:gd name="T5" fmla="*/ 17 h 33"/>
                <a:gd name="T6" fmla="*/ 5 w 58"/>
                <a:gd name="T7" fmla="*/ 25 h 33"/>
                <a:gd name="T8" fmla="*/ 10 w 58"/>
                <a:gd name="T9" fmla="*/ 26 h 33"/>
                <a:gd name="T10" fmla="*/ 14 w 58"/>
                <a:gd name="T11" fmla="*/ 30 h 33"/>
                <a:gd name="T12" fmla="*/ 18 w 58"/>
                <a:gd name="T13" fmla="*/ 33 h 33"/>
                <a:gd name="T14" fmla="*/ 22 w 58"/>
                <a:gd name="T15" fmla="*/ 30 h 33"/>
                <a:gd name="T16" fmla="*/ 24 w 58"/>
                <a:gd name="T17" fmla="*/ 29 h 33"/>
                <a:gd name="T18" fmla="*/ 24 w 58"/>
                <a:gd name="T19" fmla="*/ 26 h 33"/>
                <a:gd name="T20" fmla="*/ 24 w 58"/>
                <a:gd name="T21" fmla="*/ 21 h 33"/>
                <a:gd name="T22" fmla="*/ 27 w 58"/>
                <a:gd name="T23" fmla="*/ 20 h 33"/>
                <a:gd name="T24" fmla="*/ 28 w 58"/>
                <a:gd name="T25" fmla="*/ 17 h 33"/>
                <a:gd name="T26" fmla="*/ 32 w 58"/>
                <a:gd name="T27" fmla="*/ 14 h 33"/>
                <a:gd name="T28" fmla="*/ 39 w 58"/>
                <a:gd name="T29" fmla="*/ 11 h 33"/>
                <a:gd name="T30" fmla="*/ 47 w 58"/>
                <a:gd name="T31" fmla="*/ 9 h 33"/>
                <a:gd name="T32" fmla="*/ 53 w 58"/>
                <a:gd name="T33" fmla="*/ 11 h 33"/>
                <a:gd name="T34" fmla="*/ 54 w 58"/>
                <a:gd name="T35" fmla="*/ 13 h 33"/>
                <a:gd name="T36" fmla="*/ 57 w 58"/>
                <a:gd name="T37" fmla="*/ 13 h 33"/>
                <a:gd name="T38" fmla="*/ 58 w 58"/>
                <a:gd name="T39" fmla="*/ 14 h 33"/>
                <a:gd name="T40" fmla="*/ 58 w 58"/>
                <a:gd name="T41" fmla="*/ 13 h 33"/>
                <a:gd name="T42" fmla="*/ 54 w 58"/>
                <a:gd name="T43" fmla="*/ 7 h 33"/>
                <a:gd name="T44" fmla="*/ 53 w 58"/>
                <a:gd name="T45" fmla="*/ 4 h 33"/>
                <a:gd name="T46" fmla="*/ 53 w 58"/>
                <a:gd name="T47" fmla="*/ 4 h 33"/>
                <a:gd name="T48" fmla="*/ 52 w 58"/>
                <a:gd name="T49" fmla="*/ 3 h 33"/>
                <a:gd name="T50" fmla="*/ 48 w 58"/>
                <a:gd name="T51" fmla="*/ 0 h 33"/>
                <a:gd name="T52" fmla="*/ 39 w 58"/>
                <a:gd name="T53" fmla="*/ 3 h 33"/>
                <a:gd name="T54" fmla="*/ 30 w 58"/>
                <a:gd name="T55" fmla="*/ 4 h 33"/>
                <a:gd name="T56" fmla="*/ 24 w 58"/>
                <a:gd name="T57" fmla="*/ 7 h 33"/>
                <a:gd name="T58" fmla="*/ 18 w 58"/>
                <a:gd name="T59" fmla="*/ 9 h 33"/>
                <a:gd name="T60" fmla="*/ 14 w 58"/>
                <a:gd name="T61" fmla="*/ 13 h 33"/>
                <a:gd name="T62" fmla="*/ 7 w 58"/>
                <a:gd name="T63" fmla="*/ 11 h 33"/>
                <a:gd name="T64" fmla="*/ 0 w 58"/>
                <a:gd name="T65" fmla="*/ 1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8" h="33">
                  <a:moveTo>
                    <a:pt x="0" y="11"/>
                  </a:moveTo>
                  <a:lnTo>
                    <a:pt x="2" y="13"/>
                  </a:lnTo>
                  <a:lnTo>
                    <a:pt x="4" y="17"/>
                  </a:lnTo>
                  <a:lnTo>
                    <a:pt x="5" y="25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8" y="33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4" y="26"/>
                  </a:lnTo>
                  <a:lnTo>
                    <a:pt x="24" y="21"/>
                  </a:lnTo>
                  <a:lnTo>
                    <a:pt x="27" y="20"/>
                  </a:lnTo>
                  <a:lnTo>
                    <a:pt x="28" y="17"/>
                  </a:lnTo>
                  <a:lnTo>
                    <a:pt x="32" y="14"/>
                  </a:lnTo>
                  <a:lnTo>
                    <a:pt x="39" y="11"/>
                  </a:lnTo>
                  <a:lnTo>
                    <a:pt x="47" y="9"/>
                  </a:lnTo>
                  <a:lnTo>
                    <a:pt x="53" y="11"/>
                  </a:lnTo>
                  <a:lnTo>
                    <a:pt x="54" y="13"/>
                  </a:lnTo>
                  <a:lnTo>
                    <a:pt x="57" y="13"/>
                  </a:lnTo>
                  <a:lnTo>
                    <a:pt x="58" y="14"/>
                  </a:lnTo>
                  <a:lnTo>
                    <a:pt x="58" y="13"/>
                  </a:lnTo>
                  <a:lnTo>
                    <a:pt x="54" y="7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2" y="3"/>
                  </a:lnTo>
                  <a:lnTo>
                    <a:pt x="48" y="0"/>
                  </a:lnTo>
                  <a:lnTo>
                    <a:pt x="39" y="3"/>
                  </a:lnTo>
                  <a:lnTo>
                    <a:pt x="30" y="4"/>
                  </a:lnTo>
                  <a:lnTo>
                    <a:pt x="24" y="7"/>
                  </a:lnTo>
                  <a:lnTo>
                    <a:pt x="18" y="9"/>
                  </a:lnTo>
                  <a:lnTo>
                    <a:pt x="14" y="13"/>
                  </a:lnTo>
                  <a:lnTo>
                    <a:pt x="7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48" name="Freeform 1492">
              <a:extLst>
                <a:ext uri="{FF2B5EF4-FFF2-40B4-BE49-F238E27FC236}">
                  <a16:creationId xmlns:a16="http://schemas.microsoft.com/office/drawing/2014/main" id="{AED444D8-1319-4B44-9655-40AB81D81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" y="1750"/>
              <a:ext cx="23" cy="14"/>
            </a:xfrm>
            <a:custGeom>
              <a:avLst/>
              <a:gdLst>
                <a:gd name="T0" fmla="*/ 0 w 69"/>
                <a:gd name="T1" fmla="*/ 13 h 40"/>
                <a:gd name="T2" fmla="*/ 2 w 69"/>
                <a:gd name="T3" fmla="*/ 16 h 40"/>
                <a:gd name="T4" fmla="*/ 4 w 69"/>
                <a:gd name="T5" fmla="*/ 21 h 40"/>
                <a:gd name="T6" fmla="*/ 5 w 69"/>
                <a:gd name="T7" fmla="*/ 30 h 40"/>
                <a:gd name="T8" fmla="*/ 13 w 69"/>
                <a:gd name="T9" fmla="*/ 33 h 40"/>
                <a:gd name="T10" fmla="*/ 15 w 69"/>
                <a:gd name="T11" fmla="*/ 37 h 40"/>
                <a:gd name="T12" fmla="*/ 20 w 69"/>
                <a:gd name="T13" fmla="*/ 40 h 40"/>
                <a:gd name="T14" fmla="*/ 24 w 69"/>
                <a:gd name="T15" fmla="*/ 38 h 40"/>
                <a:gd name="T16" fmla="*/ 30 w 69"/>
                <a:gd name="T17" fmla="*/ 35 h 40"/>
                <a:gd name="T18" fmla="*/ 30 w 69"/>
                <a:gd name="T19" fmla="*/ 33 h 40"/>
                <a:gd name="T20" fmla="*/ 30 w 69"/>
                <a:gd name="T21" fmla="*/ 26 h 40"/>
                <a:gd name="T22" fmla="*/ 32 w 69"/>
                <a:gd name="T23" fmla="*/ 24 h 40"/>
                <a:gd name="T24" fmla="*/ 34 w 69"/>
                <a:gd name="T25" fmla="*/ 21 h 40"/>
                <a:gd name="T26" fmla="*/ 37 w 69"/>
                <a:gd name="T27" fmla="*/ 17 h 40"/>
                <a:gd name="T28" fmla="*/ 47 w 69"/>
                <a:gd name="T29" fmla="*/ 13 h 40"/>
                <a:gd name="T30" fmla="*/ 54 w 69"/>
                <a:gd name="T31" fmla="*/ 12 h 40"/>
                <a:gd name="T32" fmla="*/ 62 w 69"/>
                <a:gd name="T33" fmla="*/ 13 h 40"/>
                <a:gd name="T34" fmla="*/ 65 w 69"/>
                <a:gd name="T35" fmla="*/ 16 h 40"/>
                <a:gd name="T36" fmla="*/ 67 w 69"/>
                <a:gd name="T37" fmla="*/ 16 h 40"/>
                <a:gd name="T38" fmla="*/ 69 w 69"/>
                <a:gd name="T39" fmla="*/ 17 h 40"/>
                <a:gd name="T40" fmla="*/ 69 w 69"/>
                <a:gd name="T41" fmla="*/ 16 h 40"/>
                <a:gd name="T42" fmla="*/ 65 w 69"/>
                <a:gd name="T43" fmla="*/ 8 h 40"/>
                <a:gd name="T44" fmla="*/ 63 w 69"/>
                <a:gd name="T45" fmla="*/ 5 h 40"/>
                <a:gd name="T46" fmla="*/ 62 w 69"/>
                <a:gd name="T47" fmla="*/ 4 h 40"/>
                <a:gd name="T48" fmla="*/ 60 w 69"/>
                <a:gd name="T49" fmla="*/ 3 h 40"/>
                <a:gd name="T50" fmla="*/ 57 w 69"/>
                <a:gd name="T51" fmla="*/ 0 h 40"/>
                <a:gd name="T52" fmla="*/ 47 w 69"/>
                <a:gd name="T53" fmla="*/ 3 h 40"/>
                <a:gd name="T54" fmla="*/ 35 w 69"/>
                <a:gd name="T55" fmla="*/ 5 h 40"/>
                <a:gd name="T56" fmla="*/ 28 w 69"/>
                <a:gd name="T57" fmla="*/ 8 h 40"/>
                <a:gd name="T58" fmla="*/ 20 w 69"/>
                <a:gd name="T59" fmla="*/ 12 h 40"/>
                <a:gd name="T60" fmla="*/ 15 w 69"/>
                <a:gd name="T61" fmla="*/ 16 h 40"/>
                <a:gd name="T62" fmla="*/ 9 w 69"/>
                <a:gd name="T63" fmla="*/ 13 h 40"/>
                <a:gd name="T64" fmla="*/ 0 w 69"/>
                <a:gd name="T65" fmla="*/ 1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" h="40">
                  <a:moveTo>
                    <a:pt x="0" y="13"/>
                  </a:moveTo>
                  <a:lnTo>
                    <a:pt x="2" y="16"/>
                  </a:lnTo>
                  <a:lnTo>
                    <a:pt x="4" y="21"/>
                  </a:lnTo>
                  <a:lnTo>
                    <a:pt x="5" y="30"/>
                  </a:lnTo>
                  <a:lnTo>
                    <a:pt x="13" y="33"/>
                  </a:lnTo>
                  <a:lnTo>
                    <a:pt x="15" y="37"/>
                  </a:lnTo>
                  <a:lnTo>
                    <a:pt x="20" y="40"/>
                  </a:lnTo>
                  <a:lnTo>
                    <a:pt x="24" y="38"/>
                  </a:lnTo>
                  <a:lnTo>
                    <a:pt x="30" y="35"/>
                  </a:lnTo>
                  <a:lnTo>
                    <a:pt x="30" y="33"/>
                  </a:lnTo>
                  <a:lnTo>
                    <a:pt x="30" y="26"/>
                  </a:lnTo>
                  <a:lnTo>
                    <a:pt x="32" y="24"/>
                  </a:lnTo>
                  <a:lnTo>
                    <a:pt x="34" y="21"/>
                  </a:lnTo>
                  <a:lnTo>
                    <a:pt x="37" y="17"/>
                  </a:lnTo>
                  <a:lnTo>
                    <a:pt x="47" y="13"/>
                  </a:lnTo>
                  <a:lnTo>
                    <a:pt x="54" y="12"/>
                  </a:lnTo>
                  <a:lnTo>
                    <a:pt x="62" y="13"/>
                  </a:lnTo>
                  <a:lnTo>
                    <a:pt x="65" y="16"/>
                  </a:lnTo>
                  <a:lnTo>
                    <a:pt x="67" y="16"/>
                  </a:lnTo>
                  <a:lnTo>
                    <a:pt x="69" y="17"/>
                  </a:lnTo>
                  <a:lnTo>
                    <a:pt x="69" y="16"/>
                  </a:lnTo>
                  <a:lnTo>
                    <a:pt x="65" y="8"/>
                  </a:lnTo>
                  <a:lnTo>
                    <a:pt x="63" y="5"/>
                  </a:lnTo>
                  <a:lnTo>
                    <a:pt x="62" y="4"/>
                  </a:lnTo>
                  <a:lnTo>
                    <a:pt x="60" y="3"/>
                  </a:lnTo>
                  <a:lnTo>
                    <a:pt x="57" y="0"/>
                  </a:lnTo>
                  <a:lnTo>
                    <a:pt x="47" y="3"/>
                  </a:lnTo>
                  <a:lnTo>
                    <a:pt x="35" y="5"/>
                  </a:lnTo>
                  <a:lnTo>
                    <a:pt x="28" y="8"/>
                  </a:lnTo>
                  <a:lnTo>
                    <a:pt x="20" y="12"/>
                  </a:lnTo>
                  <a:lnTo>
                    <a:pt x="15" y="16"/>
                  </a:lnTo>
                  <a:lnTo>
                    <a:pt x="9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49" name="Freeform 1493">
              <a:extLst>
                <a:ext uri="{FF2B5EF4-FFF2-40B4-BE49-F238E27FC236}">
                  <a16:creationId xmlns:a16="http://schemas.microsoft.com/office/drawing/2014/main" id="{403ACF21-61A1-4322-9474-CD4D3C821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" y="1784"/>
              <a:ext cx="9" cy="8"/>
            </a:xfrm>
            <a:custGeom>
              <a:avLst/>
              <a:gdLst>
                <a:gd name="T0" fmla="*/ 7 w 28"/>
                <a:gd name="T1" fmla="*/ 0 h 24"/>
                <a:gd name="T2" fmla="*/ 14 w 28"/>
                <a:gd name="T3" fmla="*/ 5 h 24"/>
                <a:gd name="T4" fmla="*/ 22 w 28"/>
                <a:gd name="T5" fmla="*/ 12 h 24"/>
                <a:gd name="T6" fmla="*/ 28 w 28"/>
                <a:gd name="T7" fmla="*/ 12 h 24"/>
                <a:gd name="T8" fmla="*/ 28 w 28"/>
                <a:gd name="T9" fmla="*/ 17 h 24"/>
                <a:gd name="T10" fmla="*/ 28 w 28"/>
                <a:gd name="T11" fmla="*/ 17 h 24"/>
                <a:gd name="T12" fmla="*/ 28 w 28"/>
                <a:gd name="T13" fmla="*/ 24 h 24"/>
                <a:gd name="T14" fmla="*/ 28 w 28"/>
                <a:gd name="T15" fmla="*/ 24 h 24"/>
                <a:gd name="T16" fmla="*/ 22 w 28"/>
                <a:gd name="T17" fmla="*/ 24 h 24"/>
                <a:gd name="T18" fmla="*/ 7 w 28"/>
                <a:gd name="T19" fmla="*/ 17 h 24"/>
                <a:gd name="T20" fmla="*/ 0 w 28"/>
                <a:gd name="T21" fmla="*/ 12 h 24"/>
                <a:gd name="T22" fmla="*/ 7 w 28"/>
                <a:gd name="T2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4">
                  <a:moveTo>
                    <a:pt x="7" y="0"/>
                  </a:moveTo>
                  <a:lnTo>
                    <a:pt x="14" y="5"/>
                  </a:lnTo>
                  <a:lnTo>
                    <a:pt x="22" y="12"/>
                  </a:lnTo>
                  <a:lnTo>
                    <a:pt x="28" y="12"/>
                  </a:lnTo>
                  <a:lnTo>
                    <a:pt x="28" y="17"/>
                  </a:lnTo>
                  <a:lnTo>
                    <a:pt x="28" y="17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2" y="24"/>
                  </a:lnTo>
                  <a:lnTo>
                    <a:pt x="7" y="17"/>
                  </a:lnTo>
                  <a:lnTo>
                    <a:pt x="0" y="1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50" name="Freeform 1494">
              <a:extLst>
                <a:ext uri="{FF2B5EF4-FFF2-40B4-BE49-F238E27FC236}">
                  <a16:creationId xmlns:a16="http://schemas.microsoft.com/office/drawing/2014/main" id="{FCCC3B3C-A4D8-435F-89F2-7B0C3E58D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" y="1784"/>
              <a:ext cx="9" cy="8"/>
            </a:xfrm>
            <a:custGeom>
              <a:avLst/>
              <a:gdLst>
                <a:gd name="T0" fmla="*/ 9 w 28"/>
                <a:gd name="T1" fmla="*/ 0 h 24"/>
                <a:gd name="T2" fmla="*/ 14 w 28"/>
                <a:gd name="T3" fmla="*/ 5 h 24"/>
                <a:gd name="T4" fmla="*/ 23 w 28"/>
                <a:gd name="T5" fmla="*/ 12 h 24"/>
                <a:gd name="T6" fmla="*/ 28 w 28"/>
                <a:gd name="T7" fmla="*/ 15 h 24"/>
                <a:gd name="T8" fmla="*/ 28 w 28"/>
                <a:gd name="T9" fmla="*/ 17 h 24"/>
                <a:gd name="T10" fmla="*/ 28 w 28"/>
                <a:gd name="T11" fmla="*/ 18 h 24"/>
                <a:gd name="T12" fmla="*/ 28 w 28"/>
                <a:gd name="T13" fmla="*/ 24 h 24"/>
                <a:gd name="T14" fmla="*/ 26 w 28"/>
                <a:gd name="T15" fmla="*/ 24 h 24"/>
                <a:gd name="T16" fmla="*/ 19 w 28"/>
                <a:gd name="T17" fmla="*/ 24 h 24"/>
                <a:gd name="T18" fmla="*/ 5 w 28"/>
                <a:gd name="T19" fmla="*/ 17 h 24"/>
                <a:gd name="T20" fmla="*/ 0 w 28"/>
                <a:gd name="T21" fmla="*/ 15 h 24"/>
                <a:gd name="T22" fmla="*/ 9 w 28"/>
                <a:gd name="T2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24">
                  <a:moveTo>
                    <a:pt x="9" y="0"/>
                  </a:moveTo>
                  <a:lnTo>
                    <a:pt x="14" y="5"/>
                  </a:lnTo>
                  <a:lnTo>
                    <a:pt x="23" y="12"/>
                  </a:lnTo>
                  <a:lnTo>
                    <a:pt x="28" y="15"/>
                  </a:lnTo>
                  <a:lnTo>
                    <a:pt x="28" y="17"/>
                  </a:lnTo>
                  <a:lnTo>
                    <a:pt x="28" y="18"/>
                  </a:lnTo>
                  <a:lnTo>
                    <a:pt x="28" y="24"/>
                  </a:lnTo>
                  <a:lnTo>
                    <a:pt x="26" y="24"/>
                  </a:lnTo>
                  <a:lnTo>
                    <a:pt x="19" y="24"/>
                  </a:lnTo>
                  <a:lnTo>
                    <a:pt x="5" y="17"/>
                  </a:lnTo>
                  <a:lnTo>
                    <a:pt x="0" y="15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51" name="Freeform 1495">
              <a:extLst>
                <a:ext uri="{FF2B5EF4-FFF2-40B4-BE49-F238E27FC236}">
                  <a16:creationId xmlns:a16="http://schemas.microsoft.com/office/drawing/2014/main" id="{D5CF6ED2-755D-4DB9-9D58-67B193CA2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" y="1780"/>
              <a:ext cx="27" cy="12"/>
            </a:xfrm>
            <a:custGeom>
              <a:avLst/>
              <a:gdLst>
                <a:gd name="T0" fmla="*/ 6 w 80"/>
                <a:gd name="T1" fmla="*/ 35 h 35"/>
                <a:gd name="T2" fmla="*/ 5 w 80"/>
                <a:gd name="T3" fmla="*/ 34 h 35"/>
                <a:gd name="T4" fmla="*/ 4 w 80"/>
                <a:gd name="T5" fmla="*/ 32 h 35"/>
                <a:gd name="T6" fmla="*/ 5 w 80"/>
                <a:gd name="T7" fmla="*/ 28 h 35"/>
                <a:gd name="T8" fmla="*/ 6 w 80"/>
                <a:gd name="T9" fmla="*/ 28 h 35"/>
                <a:gd name="T10" fmla="*/ 4 w 80"/>
                <a:gd name="T11" fmla="*/ 27 h 35"/>
                <a:gd name="T12" fmla="*/ 1 w 80"/>
                <a:gd name="T13" fmla="*/ 26 h 35"/>
                <a:gd name="T14" fmla="*/ 4 w 80"/>
                <a:gd name="T15" fmla="*/ 22 h 35"/>
                <a:gd name="T16" fmla="*/ 4 w 80"/>
                <a:gd name="T17" fmla="*/ 21 h 35"/>
                <a:gd name="T18" fmla="*/ 1 w 80"/>
                <a:gd name="T19" fmla="*/ 19 h 35"/>
                <a:gd name="T20" fmla="*/ 0 w 80"/>
                <a:gd name="T21" fmla="*/ 18 h 35"/>
                <a:gd name="T22" fmla="*/ 1 w 80"/>
                <a:gd name="T23" fmla="*/ 17 h 35"/>
                <a:gd name="T24" fmla="*/ 4 w 80"/>
                <a:gd name="T25" fmla="*/ 15 h 35"/>
                <a:gd name="T26" fmla="*/ 4 w 80"/>
                <a:gd name="T27" fmla="*/ 14 h 35"/>
                <a:gd name="T28" fmla="*/ 5 w 80"/>
                <a:gd name="T29" fmla="*/ 12 h 35"/>
                <a:gd name="T30" fmla="*/ 6 w 80"/>
                <a:gd name="T31" fmla="*/ 12 h 35"/>
                <a:gd name="T32" fmla="*/ 9 w 80"/>
                <a:gd name="T33" fmla="*/ 14 h 35"/>
                <a:gd name="T34" fmla="*/ 15 w 80"/>
                <a:gd name="T35" fmla="*/ 15 h 35"/>
                <a:gd name="T36" fmla="*/ 19 w 80"/>
                <a:gd name="T37" fmla="*/ 15 h 35"/>
                <a:gd name="T38" fmla="*/ 26 w 80"/>
                <a:gd name="T39" fmla="*/ 19 h 35"/>
                <a:gd name="T40" fmla="*/ 30 w 80"/>
                <a:gd name="T41" fmla="*/ 19 h 35"/>
                <a:gd name="T42" fmla="*/ 31 w 80"/>
                <a:gd name="T43" fmla="*/ 19 h 35"/>
                <a:gd name="T44" fmla="*/ 34 w 80"/>
                <a:gd name="T45" fmla="*/ 17 h 35"/>
                <a:gd name="T46" fmla="*/ 31 w 80"/>
                <a:gd name="T47" fmla="*/ 15 h 35"/>
                <a:gd name="T48" fmla="*/ 31 w 80"/>
                <a:gd name="T49" fmla="*/ 15 h 35"/>
                <a:gd name="T50" fmla="*/ 28 w 80"/>
                <a:gd name="T51" fmla="*/ 14 h 35"/>
                <a:gd name="T52" fmla="*/ 23 w 80"/>
                <a:gd name="T53" fmla="*/ 9 h 35"/>
                <a:gd name="T54" fmla="*/ 21 w 80"/>
                <a:gd name="T55" fmla="*/ 9 h 35"/>
                <a:gd name="T56" fmla="*/ 19 w 80"/>
                <a:gd name="T57" fmla="*/ 5 h 35"/>
                <a:gd name="T58" fmla="*/ 19 w 80"/>
                <a:gd name="T59" fmla="*/ 4 h 35"/>
                <a:gd name="T60" fmla="*/ 21 w 80"/>
                <a:gd name="T61" fmla="*/ 2 h 35"/>
                <a:gd name="T62" fmla="*/ 23 w 80"/>
                <a:gd name="T63" fmla="*/ 0 h 35"/>
                <a:gd name="T64" fmla="*/ 26 w 80"/>
                <a:gd name="T65" fmla="*/ 2 h 35"/>
                <a:gd name="T66" fmla="*/ 30 w 80"/>
                <a:gd name="T67" fmla="*/ 4 h 35"/>
                <a:gd name="T68" fmla="*/ 34 w 80"/>
                <a:gd name="T69" fmla="*/ 6 h 35"/>
                <a:gd name="T70" fmla="*/ 39 w 80"/>
                <a:gd name="T71" fmla="*/ 9 h 35"/>
                <a:gd name="T72" fmla="*/ 49 w 80"/>
                <a:gd name="T73" fmla="*/ 12 h 35"/>
                <a:gd name="T74" fmla="*/ 61 w 80"/>
                <a:gd name="T75" fmla="*/ 17 h 35"/>
                <a:gd name="T76" fmla="*/ 71 w 80"/>
                <a:gd name="T77" fmla="*/ 23 h 35"/>
                <a:gd name="T78" fmla="*/ 80 w 80"/>
                <a:gd name="T79" fmla="*/ 28 h 35"/>
                <a:gd name="T80" fmla="*/ 77 w 80"/>
                <a:gd name="T81" fmla="*/ 31 h 35"/>
                <a:gd name="T82" fmla="*/ 71 w 80"/>
                <a:gd name="T83" fmla="*/ 35 h 35"/>
                <a:gd name="T84" fmla="*/ 69 w 80"/>
                <a:gd name="T85" fmla="*/ 35 h 35"/>
                <a:gd name="T86" fmla="*/ 60 w 80"/>
                <a:gd name="T87" fmla="*/ 35 h 35"/>
                <a:gd name="T88" fmla="*/ 60 w 80"/>
                <a:gd name="T89" fmla="*/ 34 h 35"/>
                <a:gd name="T90" fmla="*/ 6 w 80"/>
                <a:gd name="T9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0" h="35">
                  <a:moveTo>
                    <a:pt x="6" y="35"/>
                  </a:moveTo>
                  <a:lnTo>
                    <a:pt x="5" y="34"/>
                  </a:lnTo>
                  <a:lnTo>
                    <a:pt x="4" y="32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4" y="27"/>
                  </a:lnTo>
                  <a:lnTo>
                    <a:pt x="1" y="26"/>
                  </a:lnTo>
                  <a:lnTo>
                    <a:pt x="4" y="22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1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5" y="12"/>
                  </a:lnTo>
                  <a:lnTo>
                    <a:pt x="6" y="12"/>
                  </a:lnTo>
                  <a:lnTo>
                    <a:pt x="9" y="14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26" y="19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4" y="17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28" y="14"/>
                  </a:lnTo>
                  <a:lnTo>
                    <a:pt x="23" y="9"/>
                  </a:lnTo>
                  <a:lnTo>
                    <a:pt x="21" y="9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21" y="2"/>
                  </a:lnTo>
                  <a:lnTo>
                    <a:pt x="23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9" y="9"/>
                  </a:lnTo>
                  <a:lnTo>
                    <a:pt x="49" y="12"/>
                  </a:lnTo>
                  <a:lnTo>
                    <a:pt x="61" y="17"/>
                  </a:lnTo>
                  <a:lnTo>
                    <a:pt x="71" y="23"/>
                  </a:lnTo>
                  <a:lnTo>
                    <a:pt x="80" y="28"/>
                  </a:lnTo>
                  <a:lnTo>
                    <a:pt x="77" y="31"/>
                  </a:lnTo>
                  <a:lnTo>
                    <a:pt x="71" y="35"/>
                  </a:lnTo>
                  <a:lnTo>
                    <a:pt x="69" y="35"/>
                  </a:lnTo>
                  <a:lnTo>
                    <a:pt x="60" y="35"/>
                  </a:lnTo>
                  <a:lnTo>
                    <a:pt x="60" y="34"/>
                  </a:lnTo>
                  <a:lnTo>
                    <a:pt x="6" y="35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52" name="Freeform 1496">
              <a:extLst>
                <a:ext uri="{FF2B5EF4-FFF2-40B4-BE49-F238E27FC236}">
                  <a16:creationId xmlns:a16="http://schemas.microsoft.com/office/drawing/2014/main" id="{FBAF9A9A-E64A-43C2-89F1-DA172D654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4" y="1781"/>
              <a:ext cx="30" cy="14"/>
            </a:xfrm>
            <a:custGeom>
              <a:avLst/>
              <a:gdLst>
                <a:gd name="T0" fmla="*/ 6 w 91"/>
                <a:gd name="T1" fmla="*/ 44 h 44"/>
                <a:gd name="T2" fmla="*/ 5 w 91"/>
                <a:gd name="T3" fmla="*/ 43 h 44"/>
                <a:gd name="T4" fmla="*/ 4 w 91"/>
                <a:gd name="T5" fmla="*/ 40 h 44"/>
                <a:gd name="T6" fmla="*/ 5 w 91"/>
                <a:gd name="T7" fmla="*/ 35 h 44"/>
                <a:gd name="T8" fmla="*/ 6 w 91"/>
                <a:gd name="T9" fmla="*/ 35 h 44"/>
                <a:gd name="T10" fmla="*/ 4 w 91"/>
                <a:gd name="T11" fmla="*/ 33 h 44"/>
                <a:gd name="T12" fmla="*/ 1 w 91"/>
                <a:gd name="T13" fmla="*/ 31 h 44"/>
                <a:gd name="T14" fmla="*/ 4 w 91"/>
                <a:gd name="T15" fmla="*/ 29 h 44"/>
                <a:gd name="T16" fmla="*/ 4 w 91"/>
                <a:gd name="T17" fmla="*/ 26 h 44"/>
                <a:gd name="T18" fmla="*/ 1 w 91"/>
                <a:gd name="T19" fmla="*/ 24 h 44"/>
                <a:gd name="T20" fmla="*/ 0 w 91"/>
                <a:gd name="T21" fmla="*/ 22 h 44"/>
                <a:gd name="T22" fmla="*/ 1 w 91"/>
                <a:gd name="T23" fmla="*/ 21 h 44"/>
                <a:gd name="T24" fmla="*/ 4 w 91"/>
                <a:gd name="T25" fmla="*/ 18 h 44"/>
                <a:gd name="T26" fmla="*/ 4 w 91"/>
                <a:gd name="T27" fmla="*/ 16 h 44"/>
                <a:gd name="T28" fmla="*/ 5 w 91"/>
                <a:gd name="T29" fmla="*/ 14 h 44"/>
                <a:gd name="T30" fmla="*/ 9 w 91"/>
                <a:gd name="T31" fmla="*/ 14 h 44"/>
                <a:gd name="T32" fmla="*/ 10 w 91"/>
                <a:gd name="T33" fmla="*/ 16 h 44"/>
                <a:gd name="T34" fmla="*/ 17 w 91"/>
                <a:gd name="T35" fmla="*/ 20 h 44"/>
                <a:gd name="T36" fmla="*/ 21 w 91"/>
                <a:gd name="T37" fmla="*/ 20 h 44"/>
                <a:gd name="T38" fmla="*/ 30 w 91"/>
                <a:gd name="T39" fmla="*/ 24 h 44"/>
                <a:gd name="T40" fmla="*/ 34 w 91"/>
                <a:gd name="T41" fmla="*/ 24 h 44"/>
                <a:gd name="T42" fmla="*/ 35 w 91"/>
                <a:gd name="T43" fmla="*/ 24 h 44"/>
                <a:gd name="T44" fmla="*/ 36 w 91"/>
                <a:gd name="T45" fmla="*/ 21 h 44"/>
                <a:gd name="T46" fmla="*/ 35 w 91"/>
                <a:gd name="T47" fmla="*/ 20 h 44"/>
                <a:gd name="T48" fmla="*/ 35 w 91"/>
                <a:gd name="T49" fmla="*/ 18 h 44"/>
                <a:gd name="T50" fmla="*/ 31 w 91"/>
                <a:gd name="T51" fmla="*/ 16 h 44"/>
                <a:gd name="T52" fmla="*/ 26 w 91"/>
                <a:gd name="T53" fmla="*/ 12 h 44"/>
                <a:gd name="T54" fmla="*/ 23 w 91"/>
                <a:gd name="T55" fmla="*/ 11 h 44"/>
                <a:gd name="T56" fmla="*/ 21 w 91"/>
                <a:gd name="T57" fmla="*/ 7 h 44"/>
                <a:gd name="T58" fmla="*/ 21 w 91"/>
                <a:gd name="T59" fmla="*/ 4 h 44"/>
                <a:gd name="T60" fmla="*/ 23 w 91"/>
                <a:gd name="T61" fmla="*/ 1 h 44"/>
                <a:gd name="T62" fmla="*/ 26 w 91"/>
                <a:gd name="T63" fmla="*/ 0 h 44"/>
                <a:gd name="T64" fmla="*/ 30 w 91"/>
                <a:gd name="T65" fmla="*/ 1 h 44"/>
                <a:gd name="T66" fmla="*/ 34 w 91"/>
                <a:gd name="T67" fmla="*/ 4 h 44"/>
                <a:gd name="T68" fmla="*/ 39 w 91"/>
                <a:gd name="T69" fmla="*/ 8 h 44"/>
                <a:gd name="T70" fmla="*/ 44 w 91"/>
                <a:gd name="T71" fmla="*/ 11 h 44"/>
                <a:gd name="T72" fmla="*/ 56 w 91"/>
                <a:gd name="T73" fmla="*/ 14 h 44"/>
                <a:gd name="T74" fmla="*/ 69 w 91"/>
                <a:gd name="T75" fmla="*/ 21 h 44"/>
                <a:gd name="T76" fmla="*/ 80 w 91"/>
                <a:gd name="T77" fmla="*/ 30 h 44"/>
                <a:gd name="T78" fmla="*/ 91 w 91"/>
                <a:gd name="T79" fmla="*/ 35 h 44"/>
                <a:gd name="T80" fmla="*/ 87 w 91"/>
                <a:gd name="T81" fmla="*/ 38 h 44"/>
                <a:gd name="T82" fmla="*/ 80 w 91"/>
                <a:gd name="T83" fmla="*/ 44 h 44"/>
                <a:gd name="T84" fmla="*/ 77 w 91"/>
                <a:gd name="T85" fmla="*/ 44 h 44"/>
                <a:gd name="T86" fmla="*/ 66 w 91"/>
                <a:gd name="T87" fmla="*/ 44 h 44"/>
                <a:gd name="T88" fmla="*/ 66 w 91"/>
                <a:gd name="T89" fmla="*/ 43 h 44"/>
                <a:gd name="T90" fmla="*/ 6 w 91"/>
                <a:gd name="T9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1" h="44">
                  <a:moveTo>
                    <a:pt x="6" y="44"/>
                  </a:moveTo>
                  <a:lnTo>
                    <a:pt x="5" y="43"/>
                  </a:lnTo>
                  <a:lnTo>
                    <a:pt x="4" y="40"/>
                  </a:lnTo>
                  <a:lnTo>
                    <a:pt x="5" y="35"/>
                  </a:lnTo>
                  <a:lnTo>
                    <a:pt x="6" y="35"/>
                  </a:lnTo>
                  <a:lnTo>
                    <a:pt x="4" y="33"/>
                  </a:lnTo>
                  <a:lnTo>
                    <a:pt x="1" y="31"/>
                  </a:lnTo>
                  <a:lnTo>
                    <a:pt x="4" y="29"/>
                  </a:lnTo>
                  <a:lnTo>
                    <a:pt x="4" y="26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5" y="14"/>
                  </a:lnTo>
                  <a:lnTo>
                    <a:pt x="9" y="14"/>
                  </a:lnTo>
                  <a:lnTo>
                    <a:pt x="10" y="16"/>
                  </a:lnTo>
                  <a:lnTo>
                    <a:pt x="17" y="20"/>
                  </a:lnTo>
                  <a:lnTo>
                    <a:pt x="21" y="20"/>
                  </a:lnTo>
                  <a:lnTo>
                    <a:pt x="30" y="24"/>
                  </a:lnTo>
                  <a:lnTo>
                    <a:pt x="34" y="24"/>
                  </a:lnTo>
                  <a:lnTo>
                    <a:pt x="35" y="24"/>
                  </a:lnTo>
                  <a:lnTo>
                    <a:pt x="36" y="21"/>
                  </a:lnTo>
                  <a:lnTo>
                    <a:pt x="35" y="20"/>
                  </a:lnTo>
                  <a:lnTo>
                    <a:pt x="35" y="18"/>
                  </a:lnTo>
                  <a:lnTo>
                    <a:pt x="31" y="16"/>
                  </a:lnTo>
                  <a:lnTo>
                    <a:pt x="26" y="12"/>
                  </a:lnTo>
                  <a:lnTo>
                    <a:pt x="23" y="11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4" y="4"/>
                  </a:lnTo>
                  <a:lnTo>
                    <a:pt x="39" y="8"/>
                  </a:lnTo>
                  <a:lnTo>
                    <a:pt x="44" y="11"/>
                  </a:lnTo>
                  <a:lnTo>
                    <a:pt x="56" y="14"/>
                  </a:lnTo>
                  <a:lnTo>
                    <a:pt x="69" y="21"/>
                  </a:lnTo>
                  <a:lnTo>
                    <a:pt x="80" y="30"/>
                  </a:lnTo>
                  <a:lnTo>
                    <a:pt x="91" y="35"/>
                  </a:lnTo>
                  <a:lnTo>
                    <a:pt x="87" y="38"/>
                  </a:lnTo>
                  <a:lnTo>
                    <a:pt x="80" y="44"/>
                  </a:lnTo>
                  <a:lnTo>
                    <a:pt x="77" y="44"/>
                  </a:lnTo>
                  <a:lnTo>
                    <a:pt x="66" y="44"/>
                  </a:lnTo>
                  <a:lnTo>
                    <a:pt x="66" y="43"/>
                  </a:lnTo>
                  <a:lnTo>
                    <a:pt x="6" y="44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53" name="Freeform 1497">
              <a:extLst>
                <a:ext uri="{FF2B5EF4-FFF2-40B4-BE49-F238E27FC236}">
                  <a16:creationId xmlns:a16="http://schemas.microsoft.com/office/drawing/2014/main" id="{6EB928F2-EF85-4083-84D9-26BB8825D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9" y="1805"/>
              <a:ext cx="13" cy="7"/>
            </a:xfrm>
            <a:custGeom>
              <a:avLst/>
              <a:gdLst>
                <a:gd name="T0" fmla="*/ 0 w 39"/>
                <a:gd name="T1" fmla="*/ 10 h 22"/>
                <a:gd name="T2" fmla="*/ 6 w 39"/>
                <a:gd name="T3" fmla="*/ 22 h 22"/>
                <a:gd name="T4" fmla="*/ 24 w 39"/>
                <a:gd name="T5" fmla="*/ 17 h 22"/>
                <a:gd name="T6" fmla="*/ 39 w 39"/>
                <a:gd name="T7" fmla="*/ 10 h 22"/>
                <a:gd name="T8" fmla="*/ 36 w 39"/>
                <a:gd name="T9" fmla="*/ 0 h 22"/>
                <a:gd name="T10" fmla="*/ 33 w 39"/>
                <a:gd name="T11" fmla="*/ 3 h 22"/>
                <a:gd name="T12" fmla="*/ 24 w 39"/>
                <a:gd name="T13" fmla="*/ 4 h 22"/>
                <a:gd name="T14" fmla="*/ 19 w 39"/>
                <a:gd name="T15" fmla="*/ 7 h 22"/>
                <a:gd name="T16" fmla="*/ 11 w 39"/>
                <a:gd name="T17" fmla="*/ 7 h 22"/>
                <a:gd name="T18" fmla="*/ 0 w 39"/>
                <a:gd name="T19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22">
                  <a:moveTo>
                    <a:pt x="0" y="10"/>
                  </a:moveTo>
                  <a:lnTo>
                    <a:pt x="6" y="22"/>
                  </a:lnTo>
                  <a:lnTo>
                    <a:pt x="24" y="17"/>
                  </a:lnTo>
                  <a:lnTo>
                    <a:pt x="39" y="10"/>
                  </a:lnTo>
                  <a:lnTo>
                    <a:pt x="36" y="0"/>
                  </a:lnTo>
                  <a:lnTo>
                    <a:pt x="33" y="3"/>
                  </a:lnTo>
                  <a:lnTo>
                    <a:pt x="24" y="4"/>
                  </a:lnTo>
                  <a:lnTo>
                    <a:pt x="19" y="7"/>
                  </a:lnTo>
                  <a:lnTo>
                    <a:pt x="11" y="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54" name="Freeform 1498">
              <a:extLst>
                <a:ext uri="{FF2B5EF4-FFF2-40B4-BE49-F238E27FC236}">
                  <a16:creationId xmlns:a16="http://schemas.microsoft.com/office/drawing/2014/main" id="{51F12860-964B-4702-9007-0F6EB94D5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9" y="1805"/>
              <a:ext cx="17" cy="8"/>
            </a:xfrm>
            <a:custGeom>
              <a:avLst/>
              <a:gdLst>
                <a:gd name="T0" fmla="*/ 0 w 50"/>
                <a:gd name="T1" fmla="*/ 10 h 25"/>
                <a:gd name="T2" fmla="*/ 7 w 50"/>
                <a:gd name="T3" fmla="*/ 25 h 25"/>
                <a:gd name="T4" fmla="*/ 30 w 50"/>
                <a:gd name="T5" fmla="*/ 20 h 25"/>
                <a:gd name="T6" fmla="*/ 50 w 50"/>
                <a:gd name="T7" fmla="*/ 10 h 25"/>
                <a:gd name="T8" fmla="*/ 45 w 50"/>
                <a:gd name="T9" fmla="*/ 0 h 25"/>
                <a:gd name="T10" fmla="*/ 41 w 50"/>
                <a:gd name="T11" fmla="*/ 1 h 25"/>
                <a:gd name="T12" fmla="*/ 30 w 50"/>
                <a:gd name="T13" fmla="*/ 4 h 25"/>
                <a:gd name="T14" fmla="*/ 24 w 50"/>
                <a:gd name="T15" fmla="*/ 7 h 25"/>
                <a:gd name="T16" fmla="*/ 15 w 50"/>
                <a:gd name="T17" fmla="*/ 8 h 25"/>
                <a:gd name="T18" fmla="*/ 0 w 50"/>
                <a:gd name="T19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25">
                  <a:moveTo>
                    <a:pt x="0" y="10"/>
                  </a:moveTo>
                  <a:lnTo>
                    <a:pt x="7" y="25"/>
                  </a:lnTo>
                  <a:lnTo>
                    <a:pt x="30" y="20"/>
                  </a:lnTo>
                  <a:lnTo>
                    <a:pt x="50" y="10"/>
                  </a:lnTo>
                  <a:lnTo>
                    <a:pt x="45" y="0"/>
                  </a:lnTo>
                  <a:lnTo>
                    <a:pt x="41" y="1"/>
                  </a:lnTo>
                  <a:lnTo>
                    <a:pt x="30" y="4"/>
                  </a:lnTo>
                  <a:lnTo>
                    <a:pt x="24" y="7"/>
                  </a:lnTo>
                  <a:lnTo>
                    <a:pt x="15" y="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55" name="Freeform 1499">
              <a:extLst>
                <a:ext uri="{FF2B5EF4-FFF2-40B4-BE49-F238E27FC236}">
                  <a16:creationId xmlns:a16="http://schemas.microsoft.com/office/drawing/2014/main" id="{9E40603B-AA5C-4972-8DCE-27FCEEA33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3" y="1803"/>
              <a:ext cx="12" cy="17"/>
            </a:xfrm>
            <a:custGeom>
              <a:avLst/>
              <a:gdLst>
                <a:gd name="T0" fmla="*/ 2 w 34"/>
                <a:gd name="T1" fmla="*/ 51 h 51"/>
                <a:gd name="T2" fmla="*/ 15 w 34"/>
                <a:gd name="T3" fmla="*/ 43 h 51"/>
                <a:gd name="T4" fmla="*/ 25 w 34"/>
                <a:gd name="T5" fmla="*/ 38 h 51"/>
                <a:gd name="T6" fmla="*/ 34 w 34"/>
                <a:gd name="T7" fmla="*/ 32 h 51"/>
                <a:gd name="T8" fmla="*/ 29 w 34"/>
                <a:gd name="T9" fmla="*/ 15 h 51"/>
                <a:gd name="T10" fmla="*/ 21 w 34"/>
                <a:gd name="T11" fmla="*/ 0 h 51"/>
                <a:gd name="T12" fmla="*/ 15 w 34"/>
                <a:gd name="T13" fmla="*/ 1 h 51"/>
                <a:gd name="T14" fmla="*/ 6 w 34"/>
                <a:gd name="T15" fmla="*/ 4 h 51"/>
                <a:gd name="T16" fmla="*/ 3 w 34"/>
                <a:gd name="T17" fmla="*/ 4 h 51"/>
                <a:gd name="T18" fmla="*/ 7 w 34"/>
                <a:gd name="T19" fmla="*/ 13 h 51"/>
                <a:gd name="T20" fmla="*/ 12 w 34"/>
                <a:gd name="T21" fmla="*/ 22 h 51"/>
                <a:gd name="T22" fmla="*/ 17 w 34"/>
                <a:gd name="T23" fmla="*/ 26 h 51"/>
                <a:gd name="T24" fmla="*/ 20 w 34"/>
                <a:gd name="T25" fmla="*/ 28 h 51"/>
                <a:gd name="T26" fmla="*/ 20 w 34"/>
                <a:gd name="T27" fmla="*/ 32 h 51"/>
                <a:gd name="T28" fmla="*/ 0 w 34"/>
                <a:gd name="T29" fmla="*/ 47 h 51"/>
                <a:gd name="T30" fmla="*/ 2 w 34"/>
                <a:gd name="T3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51">
                  <a:moveTo>
                    <a:pt x="2" y="51"/>
                  </a:moveTo>
                  <a:lnTo>
                    <a:pt x="15" y="43"/>
                  </a:lnTo>
                  <a:lnTo>
                    <a:pt x="25" y="38"/>
                  </a:lnTo>
                  <a:lnTo>
                    <a:pt x="34" y="32"/>
                  </a:lnTo>
                  <a:lnTo>
                    <a:pt x="29" y="15"/>
                  </a:lnTo>
                  <a:lnTo>
                    <a:pt x="21" y="0"/>
                  </a:lnTo>
                  <a:lnTo>
                    <a:pt x="15" y="1"/>
                  </a:lnTo>
                  <a:lnTo>
                    <a:pt x="6" y="4"/>
                  </a:lnTo>
                  <a:lnTo>
                    <a:pt x="3" y="4"/>
                  </a:lnTo>
                  <a:lnTo>
                    <a:pt x="7" y="13"/>
                  </a:lnTo>
                  <a:lnTo>
                    <a:pt x="12" y="22"/>
                  </a:lnTo>
                  <a:lnTo>
                    <a:pt x="17" y="26"/>
                  </a:lnTo>
                  <a:lnTo>
                    <a:pt x="20" y="28"/>
                  </a:lnTo>
                  <a:lnTo>
                    <a:pt x="20" y="32"/>
                  </a:lnTo>
                  <a:lnTo>
                    <a:pt x="0" y="47"/>
                  </a:lnTo>
                  <a:lnTo>
                    <a:pt x="2" y="51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56" name="Freeform 1500">
              <a:extLst>
                <a:ext uri="{FF2B5EF4-FFF2-40B4-BE49-F238E27FC236}">
                  <a16:creationId xmlns:a16="http://schemas.microsoft.com/office/drawing/2014/main" id="{D4DFCD6D-9D3D-49FA-B036-909A77A66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3" y="1804"/>
              <a:ext cx="15" cy="20"/>
            </a:xfrm>
            <a:custGeom>
              <a:avLst/>
              <a:gdLst>
                <a:gd name="T0" fmla="*/ 2 w 45"/>
                <a:gd name="T1" fmla="*/ 60 h 60"/>
                <a:gd name="T2" fmla="*/ 20 w 45"/>
                <a:gd name="T3" fmla="*/ 51 h 60"/>
                <a:gd name="T4" fmla="*/ 34 w 45"/>
                <a:gd name="T5" fmla="*/ 43 h 60"/>
                <a:gd name="T6" fmla="*/ 45 w 45"/>
                <a:gd name="T7" fmla="*/ 38 h 60"/>
                <a:gd name="T8" fmla="*/ 37 w 45"/>
                <a:gd name="T9" fmla="*/ 18 h 60"/>
                <a:gd name="T10" fmla="*/ 28 w 45"/>
                <a:gd name="T11" fmla="*/ 0 h 60"/>
                <a:gd name="T12" fmla="*/ 20 w 45"/>
                <a:gd name="T13" fmla="*/ 1 h 60"/>
                <a:gd name="T14" fmla="*/ 7 w 45"/>
                <a:gd name="T15" fmla="*/ 4 h 60"/>
                <a:gd name="T16" fmla="*/ 3 w 45"/>
                <a:gd name="T17" fmla="*/ 5 h 60"/>
                <a:gd name="T18" fmla="*/ 8 w 45"/>
                <a:gd name="T19" fmla="*/ 16 h 60"/>
                <a:gd name="T20" fmla="*/ 16 w 45"/>
                <a:gd name="T21" fmla="*/ 25 h 60"/>
                <a:gd name="T22" fmla="*/ 22 w 45"/>
                <a:gd name="T23" fmla="*/ 30 h 60"/>
                <a:gd name="T24" fmla="*/ 26 w 45"/>
                <a:gd name="T25" fmla="*/ 33 h 60"/>
                <a:gd name="T26" fmla="*/ 26 w 45"/>
                <a:gd name="T27" fmla="*/ 38 h 60"/>
                <a:gd name="T28" fmla="*/ 0 w 45"/>
                <a:gd name="T29" fmla="*/ 53 h 60"/>
                <a:gd name="T30" fmla="*/ 2 w 45"/>
                <a:gd name="T3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60">
                  <a:moveTo>
                    <a:pt x="2" y="60"/>
                  </a:moveTo>
                  <a:lnTo>
                    <a:pt x="20" y="51"/>
                  </a:lnTo>
                  <a:lnTo>
                    <a:pt x="34" y="43"/>
                  </a:lnTo>
                  <a:lnTo>
                    <a:pt x="45" y="38"/>
                  </a:lnTo>
                  <a:lnTo>
                    <a:pt x="37" y="18"/>
                  </a:lnTo>
                  <a:lnTo>
                    <a:pt x="28" y="0"/>
                  </a:lnTo>
                  <a:lnTo>
                    <a:pt x="20" y="1"/>
                  </a:lnTo>
                  <a:lnTo>
                    <a:pt x="7" y="4"/>
                  </a:lnTo>
                  <a:lnTo>
                    <a:pt x="3" y="5"/>
                  </a:lnTo>
                  <a:lnTo>
                    <a:pt x="8" y="16"/>
                  </a:lnTo>
                  <a:lnTo>
                    <a:pt x="16" y="25"/>
                  </a:lnTo>
                  <a:lnTo>
                    <a:pt x="22" y="30"/>
                  </a:lnTo>
                  <a:lnTo>
                    <a:pt x="26" y="33"/>
                  </a:lnTo>
                  <a:lnTo>
                    <a:pt x="26" y="38"/>
                  </a:lnTo>
                  <a:lnTo>
                    <a:pt x="0" y="53"/>
                  </a:lnTo>
                  <a:lnTo>
                    <a:pt x="2" y="60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57" name="Freeform 1501">
              <a:extLst>
                <a:ext uri="{FF2B5EF4-FFF2-40B4-BE49-F238E27FC236}">
                  <a16:creationId xmlns:a16="http://schemas.microsoft.com/office/drawing/2014/main" id="{EADC2DD2-219A-41EC-8A4D-8C12D7242F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" y="1808"/>
              <a:ext cx="16" cy="15"/>
            </a:xfrm>
            <a:custGeom>
              <a:avLst/>
              <a:gdLst>
                <a:gd name="T0" fmla="*/ 26 w 47"/>
                <a:gd name="T1" fmla="*/ 34 h 44"/>
                <a:gd name="T2" fmla="*/ 47 w 47"/>
                <a:gd name="T3" fmla="*/ 20 h 44"/>
                <a:gd name="T4" fmla="*/ 44 w 47"/>
                <a:gd name="T5" fmla="*/ 16 h 44"/>
                <a:gd name="T6" fmla="*/ 43 w 47"/>
                <a:gd name="T7" fmla="*/ 13 h 44"/>
                <a:gd name="T8" fmla="*/ 38 w 47"/>
                <a:gd name="T9" fmla="*/ 9 h 44"/>
                <a:gd name="T10" fmla="*/ 31 w 47"/>
                <a:gd name="T11" fmla="*/ 0 h 44"/>
                <a:gd name="T12" fmla="*/ 18 w 47"/>
                <a:gd name="T13" fmla="*/ 7 h 44"/>
                <a:gd name="T14" fmla="*/ 7 w 47"/>
                <a:gd name="T15" fmla="*/ 11 h 44"/>
                <a:gd name="T16" fmla="*/ 11 w 47"/>
                <a:gd name="T17" fmla="*/ 14 h 44"/>
                <a:gd name="T18" fmla="*/ 3 w 47"/>
                <a:gd name="T19" fmla="*/ 25 h 44"/>
                <a:gd name="T20" fmla="*/ 1 w 47"/>
                <a:gd name="T21" fmla="*/ 33 h 44"/>
                <a:gd name="T22" fmla="*/ 0 w 47"/>
                <a:gd name="T23" fmla="*/ 34 h 44"/>
                <a:gd name="T24" fmla="*/ 0 w 47"/>
                <a:gd name="T25" fmla="*/ 37 h 44"/>
                <a:gd name="T26" fmla="*/ 0 w 47"/>
                <a:gd name="T27" fmla="*/ 42 h 44"/>
                <a:gd name="T28" fmla="*/ 0 w 47"/>
                <a:gd name="T29" fmla="*/ 43 h 44"/>
                <a:gd name="T30" fmla="*/ 1 w 47"/>
                <a:gd name="T31" fmla="*/ 44 h 44"/>
                <a:gd name="T32" fmla="*/ 3 w 47"/>
                <a:gd name="T33" fmla="*/ 44 h 44"/>
                <a:gd name="T34" fmla="*/ 5 w 47"/>
                <a:gd name="T35" fmla="*/ 44 h 44"/>
                <a:gd name="T36" fmla="*/ 13 w 47"/>
                <a:gd name="T37" fmla="*/ 42 h 44"/>
                <a:gd name="T38" fmla="*/ 26 w 47"/>
                <a:gd name="T39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44">
                  <a:moveTo>
                    <a:pt x="26" y="34"/>
                  </a:moveTo>
                  <a:lnTo>
                    <a:pt x="47" y="20"/>
                  </a:lnTo>
                  <a:lnTo>
                    <a:pt x="44" y="16"/>
                  </a:lnTo>
                  <a:lnTo>
                    <a:pt x="43" y="13"/>
                  </a:lnTo>
                  <a:lnTo>
                    <a:pt x="38" y="9"/>
                  </a:lnTo>
                  <a:lnTo>
                    <a:pt x="31" y="0"/>
                  </a:lnTo>
                  <a:lnTo>
                    <a:pt x="18" y="7"/>
                  </a:lnTo>
                  <a:lnTo>
                    <a:pt x="7" y="11"/>
                  </a:lnTo>
                  <a:lnTo>
                    <a:pt x="11" y="14"/>
                  </a:lnTo>
                  <a:lnTo>
                    <a:pt x="3" y="25"/>
                  </a:lnTo>
                  <a:lnTo>
                    <a:pt x="1" y="33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0" y="43"/>
                  </a:lnTo>
                  <a:lnTo>
                    <a:pt x="1" y="44"/>
                  </a:lnTo>
                  <a:lnTo>
                    <a:pt x="3" y="44"/>
                  </a:lnTo>
                  <a:lnTo>
                    <a:pt x="5" y="44"/>
                  </a:lnTo>
                  <a:lnTo>
                    <a:pt x="13" y="42"/>
                  </a:lnTo>
                  <a:lnTo>
                    <a:pt x="26" y="34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58" name="Freeform 1502">
              <a:extLst>
                <a:ext uri="{FF2B5EF4-FFF2-40B4-BE49-F238E27FC236}">
                  <a16:creationId xmlns:a16="http://schemas.microsoft.com/office/drawing/2014/main" id="{ABBD28D7-37ED-44E8-8F81-2F2B70EDE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3" y="1808"/>
              <a:ext cx="19" cy="17"/>
            </a:xfrm>
            <a:custGeom>
              <a:avLst/>
              <a:gdLst>
                <a:gd name="T0" fmla="*/ 32 w 58"/>
                <a:gd name="T1" fmla="*/ 40 h 53"/>
                <a:gd name="T2" fmla="*/ 58 w 58"/>
                <a:gd name="T3" fmla="*/ 25 h 53"/>
                <a:gd name="T4" fmla="*/ 57 w 58"/>
                <a:gd name="T5" fmla="*/ 19 h 53"/>
                <a:gd name="T6" fmla="*/ 54 w 58"/>
                <a:gd name="T7" fmla="*/ 17 h 53"/>
                <a:gd name="T8" fmla="*/ 48 w 58"/>
                <a:gd name="T9" fmla="*/ 10 h 53"/>
                <a:gd name="T10" fmla="*/ 39 w 58"/>
                <a:gd name="T11" fmla="*/ 0 h 53"/>
                <a:gd name="T12" fmla="*/ 23 w 58"/>
                <a:gd name="T13" fmla="*/ 8 h 53"/>
                <a:gd name="T14" fmla="*/ 9 w 58"/>
                <a:gd name="T15" fmla="*/ 13 h 53"/>
                <a:gd name="T16" fmla="*/ 13 w 58"/>
                <a:gd name="T17" fmla="*/ 18 h 53"/>
                <a:gd name="T18" fmla="*/ 5 w 58"/>
                <a:gd name="T19" fmla="*/ 30 h 53"/>
                <a:gd name="T20" fmla="*/ 2 w 58"/>
                <a:gd name="T21" fmla="*/ 39 h 53"/>
                <a:gd name="T22" fmla="*/ 0 w 58"/>
                <a:gd name="T23" fmla="*/ 41 h 53"/>
                <a:gd name="T24" fmla="*/ 0 w 58"/>
                <a:gd name="T25" fmla="*/ 45 h 53"/>
                <a:gd name="T26" fmla="*/ 0 w 58"/>
                <a:gd name="T27" fmla="*/ 49 h 53"/>
                <a:gd name="T28" fmla="*/ 0 w 58"/>
                <a:gd name="T29" fmla="*/ 52 h 53"/>
                <a:gd name="T30" fmla="*/ 2 w 58"/>
                <a:gd name="T31" fmla="*/ 53 h 53"/>
                <a:gd name="T32" fmla="*/ 5 w 58"/>
                <a:gd name="T33" fmla="*/ 53 h 53"/>
                <a:gd name="T34" fmla="*/ 8 w 58"/>
                <a:gd name="T35" fmla="*/ 53 h 53"/>
                <a:gd name="T36" fmla="*/ 18 w 58"/>
                <a:gd name="T37" fmla="*/ 49 h 53"/>
                <a:gd name="T38" fmla="*/ 32 w 58"/>
                <a:gd name="T39" fmla="*/ 4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53">
                  <a:moveTo>
                    <a:pt x="32" y="4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7"/>
                  </a:lnTo>
                  <a:lnTo>
                    <a:pt x="48" y="10"/>
                  </a:lnTo>
                  <a:lnTo>
                    <a:pt x="39" y="0"/>
                  </a:lnTo>
                  <a:lnTo>
                    <a:pt x="23" y="8"/>
                  </a:lnTo>
                  <a:lnTo>
                    <a:pt x="9" y="13"/>
                  </a:lnTo>
                  <a:lnTo>
                    <a:pt x="13" y="18"/>
                  </a:lnTo>
                  <a:lnTo>
                    <a:pt x="5" y="30"/>
                  </a:lnTo>
                  <a:lnTo>
                    <a:pt x="2" y="39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2" y="53"/>
                  </a:lnTo>
                  <a:lnTo>
                    <a:pt x="5" y="53"/>
                  </a:lnTo>
                  <a:lnTo>
                    <a:pt x="8" y="53"/>
                  </a:lnTo>
                  <a:lnTo>
                    <a:pt x="18" y="49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59" name="Freeform 1503">
              <a:extLst>
                <a:ext uri="{FF2B5EF4-FFF2-40B4-BE49-F238E27FC236}">
                  <a16:creationId xmlns:a16="http://schemas.microsoft.com/office/drawing/2014/main" id="{B5380D7C-CDFA-4347-8A21-EFAD2E0A4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1753"/>
              <a:ext cx="62" cy="74"/>
            </a:xfrm>
            <a:custGeom>
              <a:avLst/>
              <a:gdLst>
                <a:gd name="T0" fmla="*/ 32 w 186"/>
                <a:gd name="T1" fmla="*/ 214 h 221"/>
                <a:gd name="T2" fmla="*/ 41 w 186"/>
                <a:gd name="T3" fmla="*/ 189 h 221"/>
                <a:gd name="T4" fmla="*/ 28 w 186"/>
                <a:gd name="T5" fmla="*/ 172 h 221"/>
                <a:gd name="T6" fmla="*/ 16 w 186"/>
                <a:gd name="T7" fmla="*/ 154 h 221"/>
                <a:gd name="T8" fmla="*/ 7 w 186"/>
                <a:gd name="T9" fmla="*/ 133 h 221"/>
                <a:gd name="T10" fmla="*/ 1 w 186"/>
                <a:gd name="T11" fmla="*/ 116 h 221"/>
                <a:gd name="T12" fmla="*/ 0 w 186"/>
                <a:gd name="T13" fmla="*/ 89 h 221"/>
                <a:gd name="T14" fmla="*/ 1 w 186"/>
                <a:gd name="T15" fmla="*/ 55 h 221"/>
                <a:gd name="T16" fmla="*/ 5 w 186"/>
                <a:gd name="T17" fmla="*/ 41 h 221"/>
                <a:gd name="T18" fmla="*/ 7 w 186"/>
                <a:gd name="T19" fmla="*/ 30 h 221"/>
                <a:gd name="T20" fmla="*/ 11 w 186"/>
                <a:gd name="T21" fmla="*/ 25 h 221"/>
                <a:gd name="T22" fmla="*/ 15 w 186"/>
                <a:gd name="T23" fmla="*/ 20 h 221"/>
                <a:gd name="T24" fmla="*/ 27 w 186"/>
                <a:gd name="T25" fmla="*/ 17 h 221"/>
                <a:gd name="T26" fmla="*/ 67 w 186"/>
                <a:gd name="T27" fmla="*/ 3 h 221"/>
                <a:gd name="T28" fmla="*/ 67 w 186"/>
                <a:gd name="T29" fmla="*/ 7 h 221"/>
                <a:gd name="T30" fmla="*/ 71 w 186"/>
                <a:gd name="T31" fmla="*/ 13 h 221"/>
                <a:gd name="T32" fmla="*/ 78 w 186"/>
                <a:gd name="T33" fmla="*/ 17 h 221"/>
                <a:gd name="T34" fmla="*/ 91 w 186"/>
                <a:gd name="T35" fmla="*/ 18 h 221"/>
                <a:gd name="T36" fmla="*/ 106 w 186"/>
                <a:gd name="T37" fmla="*/ 18 h 221"/>
                <a:gd name="T38" fmla="*/ 113 w 186"/>
                <a:gd name="T39" fmla="*/ 17 h 221"/>
                <a:gd name="T40" fmla="*/ 156 w 186"/>
                <a:gd name="T41" fmla="*/ 38 h 221"/>
                <a:gd name="T42" fmla="*/ 168 w 186"/>
                <a:gd name="T43" fmla="*/ 44 h 221"/>
                <a:gd name="T44" fmla="*/ 168 w 186"/>
                <a:gd name="T45" fmla="*/ 61 h 221"/>
                <a:gd name="T46" fmla="*/ 153 w 186"/>
                <a:gd name="T47" fmla="*/ 74 h 221"/>
                <a:gd name="T48" fmla="*/ 147 w 186"/>
                <a:gd name="T49" fmla="*/ 78 h 221"/>
                <a:gd name="T50" fmla="*/ 141 w 186"/>
                <a:gd name="T51" fmla="*/ 83 h 221"/>
                <a:gd name="T52" fmla="*/ 141 w 186"/>
                <a:gd name="T53" fmla="*/ 89 h 221"/>
                <a:gd name="T54" fmla="*/ 138 w 186"/>
                <a:gd name="T55" fmla="*/ 96 h 221"/>
                <a:gd name="T56" fmla="*/ 131 w 186"/>
                <a:gd name="T57" fmla="*/ 91 h 221"/>
                <a:gd name="T58" fmla="*/ 126 w 186"/>
                <a:gd name="T59" fmla="*/ 94 h 221"/>
                <a:gd name="T60" fmla="*/ 122 w 186"/>
                <a:gd name="T61" fmla="*/ 98 h 221"/>
                <a:gd name="T62" fmla="*/ 123 w 186"/>
                <a:gd name="T63" fmla="*/ 102 h 221"/>
                <a:gd name="T64" fmla="*/ 126 w 186"/>
                <a:gd name="T65" fmla="*/ 106 h 221"/>
                <a:gd name="T66" fmla="*/ 126 w 186"/>
                <a:gd name="T67" fmla="*/ 109 h 221"/>
                <a:gd name="T68" fmla="*/ 128 w 186"/>
                <a:gd name="T69" fmla="*/ 112 h 221"/>
                <a:gd name="T70" fmla="*/ 126 w 186"/>
                <a:gd name="T71" fmla="*/ 117 h 221"/>
                <a:gd name="T72" fmla="*/ 128 w 186"/>
                <a:gd name="T73" fmla="*/ 121 h 221"/>
                <a:gd name="T74" fmla="*/ 186 w 186"/>
                <a:gd name="T75" fmla="*/ 130 h 221"/>
                <a:gd name="T76" fmla="*/ 183 w 186"/>
                <a:gd name="T77" fmla="*/ 147 h 221"/>
                <a:gd name="T78" fmla="*/ 166 w 186"/>
                <a:gd name="T79" fmla="*/ 154 h 221"/>
                <a:gd name="T80" fmla="*/ 151 w 186"/>
                <a:gd name="T81" fmla="*/ 156 h 221"/>
                <a:gd name="T82" fmla="*/ 143 w 186"/>
                <a:gd name="T83" fmla="*/ 172 h 221"/>
                <a:gd name="T84" fmla="*/ 158 w 186"/>
                <a:gd name="T85" fmla="*/ 176 h 221"/>
                <a:gd name="T86" fmla="*/ 148 w 186"/>
                <a:gd name="T87" fmla="*/ 194 h 221"/>
                <a:gd name="T88" fmla="*/ 147 w 186"/>
                <a:gd name="T89" fmla="*/ 201 h 221"/>
                <a:gd name="T90" fmla="*/ 147 w 186"/>
                <a:gd name="T91" fmla="*/ 206 h 221"/>
                <a:gd name="T92" fmla="*/ 148 w 186"/>
                <a:gd name="T93" fmla="*/ 210 h 221"/>
                <a:gd name="T94" fmla="*/ 153 w 186"/>
                <a:gd name="T95" fmla="*/ 210 h 221"/>
                <a:gd name="T96" fmla="*/ 177 w 186"/>
                <a:gd name="T97" fmla="*/ 195 h 221"/>
                <a:gd name="T98" fmla="*/ 177 w 186"/>
                <a:gd name="T99" fmla="*/ 201 h 221"/>
                <a:gd name="T100" fmla="*/ 173 w 186"/>
                <a:gd name="T101" fmla="*/ 212 h 221"/>
                <a:gd name="T102" fmla="*/ 157 w 186"/>
                <a:gd name="T103" fmla="*/ 215 h 221"/>
                <a:gd name="T104" fmla="*/ 97 w 186"/>
                <a:gd name="T105" fmla="*/ 221 h 221"/>
                <a:gd name="T106" fmla="*/ 67 w 186"/>
                <a:gd name="T107" fmla="*/ 219 h 221"/>
                <a:gd name="T108" fmla="*/ 48 w 186"/>
                <a:gd name="T109" fmla="*/ 217 h 221"/>
                <a:gd name="T110" fmla="*/ 33 w 186"/>
                <a:gd name="T111" fmla="*/ 21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6" h="221">
                  <a:moveTo>
                    <a:pt x="33" y="214"/>
                  </a:moveTo>
                  <a:lnTo>
                    <a:pt x="32" y="214"/>
                  </a:lnTo>
                  <a:lnTo>
                    <a:pt x="40" y="202"/>
                  </a:lnTo>
                  <a:lnTo>
                    <a:pt x="41" y="189"/>
                  </a:lnTo>
                  <a:lnTo>
                    <a:pt x="36" y="180"/>
                  </a:lnTo>
                  <a:lnTo>
                    <a:pt x="28" y="172"/>
                  </a:lnTo>
                  <a:lnTo>
                    <a:pt x="23" y="164"/>
                  </a:lnTo>
                  <a:lnTo>
                    <a:pt x="16" y="154"/>
                  </a:lnTo>
                  <a:lnTo>
                    <a:pt x="13" y="143"/>
                  </a:lnTo>
                  <a:lnTo>
                    <a:pt x="7" y="133"/>
                  </a:lnTo>
                  <a:lnTo>
                    <a:pt x="5" y="124"/>
                  </a:lnTo>
                  <a:lnTo>
                    <a:pt x="1" y="116"/>
                  </a:lnTo>
                  <a:lnTo>
                    <a:pt x="0" y="106"/>
                  </a:lnTo>
                  <a:lnTo>
                    <a:pt x="0" y="89"/>
                  </a:lnTo>
                  <a:lnTo>
                    <a:pt x="0" y="77"/>
                  </a:lnTo>
                  <a:lnTo>
                    <a:pt x="1" y="55"/>
                  </a:lnTo>
                  <a:lnTo>
                    <a:pt x="2" y="48"/>
                  </a:lnTo>
                  <a:lnTo>
                    <a:pt x="5" y="41"/>
                  </a:lnTo>
                  <a:lnTo>
                    <a:pt x="6" y="35"/>
                  </a:lnTo>
                  <a:lnTo>
                    <a:pt x="7" y="30"/>
                  </a:lnTo>
                  <a:lnTo>
                    <a:pt x="10" y="28"/>
                  </a:lnTo>
                  <a:lnTo>
                    <a:pt x="11" y="25"/>
                  </a:lnTo>
                  <a:lnTo>
                    <a:pt x="15" y="24"/>
                  </a:lnTo>
                  <a:lnTo>
                    <a:pt x="15" y="20"/>
                  </a:lnTo>
                  <a:lnTo>
                    <a:pt x="20" y="18"/>
                  </a:lnTo>
                  <a:lnTo>
                    <a:pt x="27" y="17"/>
                  </a:lnTo>
                  <a:lnTo>
                    <a:pt x="69" y="0"/>
                  </a:lnTo>
                  <a:lnTo>
                    <a:pt x="67" y="3"/>
                  </a:lnTo>
                  <a:lnTo>
                    <a:pt x="67" y="5"/>
                  </a:lnTo>
                  <a:lnTo>
                    <a:pt x="67" y="7"/>
                  </a:lnTo>
                  <a:lnTo>
                    <a:pt x="67" y="9"/>
                  </a:lnTo>
                  <a:lnTo>
                    <a:pt x="71" y="13"/>
                  </a:lnTo>
                  <a:lnTo>
                    <a:pt x="75" y="16"/>
                  </a:lnTo>
                  <a:lnTo>
                    <a:pt x="78" y="17"/>
                  </a:lnTo>
                  <a:lnTo>
                    <a:pt x="83" y="18"/>
                  </a:lnTo>
                  <a:lnTo>
                    <a:pt x="91" y="18"/>
                  </a:lnTo>
                  <a:lnTo>
                    <a:pt x="99" y="18"/>
                  </a:lnTo>
                  <a:lnTo>
                    <a:pt x="106" y="18"/>
                  </a:lnTo>
                  <a:lnTo>
                    <a:pt x="109" y="18"/>
                  </a:lnTo>
                  <a:lnTo>
                    <a:pt x="113" y="17"/>
                  </a:lnTo>
                  <a:lnTo>
                    <a:pt x="115" y="16"/>
                  </a:lnTo>
                  <a:lnTo>
                    <a:pt x="156" y="38"/>
                  </a:lnTo>
                  <a:lnTo>
                    <a:pt x="164" y="42"/>
                  </a:lnTo>
                  <a:lnTo>
                    <a:pt x="168" y="44"/>
                  </a:lnTo>
                  <a:lnTo>
                    <a:pt x="168" y="54"/>
                  </a:lnTo>
                  <a:lnTo>
                    <a:pt x="168" y="61"/>
                  </a:lnTo>
                  <a:lnTo>
                    <a:pt x="161" y="67"/>
                  </a:lnTo>
                  <a:lnTo>
                    <a:pt x="153" y="74"/>
                  </a:lnTo>
                  <a:lnTo>
                    <a:pt x="151" y="80"/>
                  </a:lnTo>
                  <a:lnTo>
                    <a:pt x="147" y="78"/>
                  </a:lnTo>
                  <a:lnTo>
                    <a:pt x="143" y="80"/>
                  </a:lnTo>
                  <a:lnTo>
                    <a:pt x="141" y="83"/>
                  </a:lnTo>
                  <a:lnTo>
                    <a:pt x="141" y="86"/>
                  </a:lnTo>
                  <a:lnTo>
                    <a:pt x="141" y="89"/>
                  </a:lnTo>
                  <a:lnTo>
                    <a:pt x="139" y="96"/>
                  </a:lnTo>
                  <a:lnTo>
                    <a:pt x="138" y="96"/>
                  </a:lnTo>
                  <a:lnTo>
                    <a:pt x="132" y="94"/>
                  </a:lnTo>
                  <a:lnTo>
                    <a:pt x="131" y="91"/>
                  </a:lnTo>
                  <a:lnTo>
                    <a:pt x="127" y="94"/>
                  </a:lnTo>
                  <a:lnTo>
                    <a:pt x="126" y="94"/>
                  </a:lnTo>
                  <a:lnTo>
                    <a:pt x="123" y="95"/>
                  </a:lnTo>
                  <a:lnTo>
                    <a:pt x="122" y="98"/>
                  </a:lnTo>
                  <a:lnTo>
                    <a:pt x="122" y="100"/>
                  </a:lnTo>
                  <a:lnTo>
                    <a:pt x="123" y="102"/>
                  </a:lnTo>
                  <a:lnTo>
                    <a:pt x="126" y="103"/>
                  </a:lnTo>
                  <a:lnTo>
                    <a:pt x="126" y="106"/>
                  </a:lnTo>
                  <a:lnTo>
                    <a:pt x="123" y="108"/>
                  </a:lnTo>
                  <a:lnTo>
                    <a:pt x="126" y="109"/>
                  </a:lnTo>
                  <a:lnTo>
                    <a:pt x="126" y="111"/>
                  </a:lnTo>
                  <a:lnTo>
                    <a:pt x="128" y="112"/>
                  </a:lnTo>
                  <a:lnTo>
                    <a:pt x="127" y="113"/>
                  </a:lnTo>
                  <a:lnTo>
                    <a:pt x="126" y="117"/>
                  </a:lnTo>
                  <a:lnTo>
                    <a:pt x="127" y="120"/>
                  </a:lnTo>
                  <a:lnTo>
                    <a:pt x="128" y="121"/>
                  </a:lnTo>
                  <a:lnTo>
                    <a:pt x="186" y="120"/>
                  </a:lnTo>
                  <a:lnTo>
                    <a:pt x="186" y="130"/>
                  </a:lnTo>
                  <a:lnTo>
                    <a:pt x="183" y="139"/>
                  </a:lnTo>
                  <a:lnTo>
                    <a:pt x="183" y="147"/>
                  </a:lnTo>
                  <a:lnTo>
                    <a:pt x="174" y="151"/>
                  </a:lnTo>
                  <a:lnTo>
                    <a:pt x="166" y="154"/>
                  </a:lnTo>
                  <a:lnTo>
                    <a:pt x="158" y="155"/>
                  </a:lnTo>
                  <a:lnTo>
                    <a:pt x="151" y="156"/>
                  </a:lnTo>
                  <a:lnTo>
                    <a:pt x="136" y="159"/>
                  </a:lnTo>
                  <a:lnTo>
                    <a:pt x="143" y="172"/>
                  </a:lnTo>
                  <a:lnTo>
                    <a:pt x="156" y="168"/>
                  </a:lnTo>
                  <a:lnTo>
                    <a:pt x="158" y="176"/>
                  </a:lnTo>
                  <a:lnTo>
                    <a:pt x="152" y="186"/>
                  </a:lnTo>
                  <a:lnTo>
                    <a:pt x="148" y="194"/>
                  </a:lnTo>
                  <a:lnTo>
                    <a:pt x="147" y="198"/>
                  </a:lnTo>
                  <a:lnTo>
                    <a:pt x="147" y="201"/>
                  </a:lnTo>
                  <a:lnTo>
                    <a:pt x="144" y="203"/>
                  </a:lnTo>
                  <a:lnTo>
                    <a:pt x="147" y="206"/>
                  </a:lnTo>
                  <a:lnTo>
                    <a:pt x="148" y="207"/>
                  </a:lnTo>
                  <a:lnTo>
                    <a:pt x="148" y="210"/>
                  </a:lnTo>
                  <a:lnTo>
                    <a:pt x="152" y="210"/>
                  </a:lnTo>
                  <a:lnTo>
                    <a:pt x="153" y="210"/>
                  </a:lnTo>
                  <a:lnTo>
                    <a:pt x="164" y="204"/>
                  </a:lnTo>
                  <a:lnTo>
                    <a:pt x="177" y="195"/>
                  </a:lnTo>
                  <a:lnTo>
                    <a:pt x="177" y="198"/>
                  </a:lnTo>
                  <a:lnTo>
                    <a:pt x="177" y="201"/>
                  </a:lnTo>
                  <a:lnTo>
                    <a:pt x="178" y="211"/>
                  </a:lnTo>
                  <a:lnTo>
                    <a:pt x="173" y="212"/>
                  </a:lnTo>
                  <a:lnTo>
                    <a:pt x="166" y="215"/>
                  </a:lnTo>
                  <a:lnTo>
                    <a:pt x="157" y="215"/>
                  </a:lnTo>
                  <a:lnTo>
                    <a:pt x="128" y="219"/>
                  </a:lnTo>
                  <a:lnTo>
                    <a:pt x="97" y="221"/>
                  </a:lnTo>
                  <a:lnTo>
                    <a:pt x="83" y="221"/>
                  </a:lnTo>
                  <a:lnTo>
                    <a:pt x="67" y="219"/>
                  </a:lnTo>
                  <a:lnTo>
                    <a:pt x="57" y="219"/>
                  </a:lnTo>
                  <a:lnTo>
                    <a:pt x="48" y="217"/>
                  </a:lnTo>
                  <a:lnTo>
                    <a:pt x="41" y="216"/>
                  </a:lnTo>
                  <a:lnTo>
                    <a:pt x="33" y="214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60" name="Freeform 1504">
              <a:extLst>
                <a:ext uri="{FF2B5EF4-FFF2-40B4-BE49-F238E27FC236}">
                  <a16:creationId xmlns:a16="http://schemas.microsoft.com/office/drawing/2014/main" id="{17A8DC04-B556-4D29-B386-49F79F400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1753"/>
              <a:ext cx="65" cy="77"/>
            </a:xfrm>
            <a:custGeom>
              <a:avLst/>
              <a:gdLst>
                <a:gd name="T0" fmla="*/ 33 w 196"/>
                <a:gd name="T1" fmla="*/ 222 h 230"/>
                <a:gd name="T2" fmla="*/ 43 w 196"/>
                <a:gd name="T3" fmla="*/ 196 h 230"/>
                <a:gd name="T4" fmla="*/ 31 w 196"/>
                <a:gd name="T5" fmla="*/ 181 h 230"/>
                <a:gd name="T6" fmla="*/ 18 w 196"/>
                <a:gd name="T7" fmla="*/ 160 h 230"/>
                <a:gd name="T8" fmla="*/ 7 w 196"/>
                <a:gd name="T9" fmla="*/ 139 h 230"/>
                <a:gd name="T10" fmla="*/ 1 w 196"/>
                <a:gd name="T11" fmla="*/ 121 h 230"/>
                <a:gd name="T12" fmla="*/ 0 w 196"/>
                <a:gd name="T13" fmla="*/ 92 h 230"/>
                <a:gd name="T14" fmla="*/ 1 w 196"/>
                <a:gd name="T15" fmla="*/ 58 h 230"/>
                <a:gd name="T16" fmla="*/ 5 w 196"/>
                <a:gd name="T17" fmla="*/ 43 h 230"/>
                <a:gd name="T18" fmla="*/ 7 w 196"/>
                <a:gd name="T19" fmla="*/ 32 h 230"/>
                <a:gd name="T20" fmla="*/ 11 w 196"/>
                <a:gd name="T21" fmla="*/ 26 h 230"/>
                <a:gd name="T22" fmla="*/ 16 w 196"/>
                <a:gd name="T23" fmla="*/ 22 h 230"/>
                <a:gd name="T24" fmla="*/ 28 w 196"/>
                <a:gd name="T25" fmla="*/ 18 h 230"/>
                <a:gd name="T26" fmla="*/ 71 w 196"/>
                <a:gd name="T27" fmla="*/ 3 h 230"/>
                <a:gd name="T28" fmla="*/ 71 w 196"/>
                <a:gd name="T29" fmla="*/ 8 h 230"/>
                <a:gd name="T30" fmla="*/ 74 w 196"/>
                <a:gd name="T31" fmla="*/ 13 h 230"/>
                <a:gd name="T32" fmla="*/ 83 w 196"/>
                <a:gd name="T33" fmla="*/ 18 h 230"/>
                <a:gd name="T34" fmla="*/ 96 w 196"/>
                <a:gd name="T35" fmla="*/ 21 h 230"/>
                <a:gd name="T36" fmla="*/ 112 w 196"/>
                <a:gd name="T37" fmla="*/ 21 h 230"/>
                <a:gd name="T38" fmla="*/ 121 w 196"/>
                <a:gd name="T39" fmla="*/ 18 h 230"/>
                <a:gd name="T40" fmla="*/ 164 w 196"/>
                <a:gd name="T41" fmla="*/ 40 h 230"/>
                <a:gd name="T42" fmla="*/ 177 w 196"/>
                <a:gd name="T43" fmla="*/ 47 h 230"/>
                <a:gd name="T44" fmla="*/ 177 w 196"/>
                <a:gd name="T45" fmla="*/ 65 h 230"/>
                <a:gd name="T46" fmla="*/ 162 w 196"/>
                <a:gd name="T47" fmla="*/ 78 h 230"/>
                <a:gd name="T48" fmla="*/ 154 w 196"/>
                <a:gd name="T49" fmla="*/ 82 h 230"/>
                <a:gd name="T50" fmla="*/ 149 w 196"/>
                <a:gd name="T51" fmla="*/ 87 h 230"/>
                <a:gd name="T52" fmla="*/ 149 w 196"/>
                <a:gd name="T53" fmla="*/ 92 h 230"/>
                <a:gd name="T54" fmla="*/ 144 w 196"/>
                <a:gd name="T55" fmla="*/ 101 h 230"/>
                <a:gd name="T56" fmla="*/ 138 w 196"/>
                <a:gd name="T57" fmla="*/ 96 h 230"/>
                <a:gd name="T58" fmla="*/ 132 w 196"/>
                <a:gd name="T59" fmla="*/ 99 h 230"/>
                <a:gd name="T60" fmla="*/ 128 w 196"/>
                <a:gd name="T61" fmla="*/ 103 h 230"/>
                <a:gd name="T62" fmla="*/ 131 w 196"/>
                <a:gd name="T63" fmla="*/ 107 h 230"/>
                <a:gd name="T64" fmla="*/ 132 w 196"/>
                <a:gd name="T65" fmla="*/ 110 h 230"/>
                <a:gd name="T66" fmla="*/ 132 w 196"/>
                <a:gd name="T67" fmla="*/ 114 h 230"/>
                <a:gd name="T68" fmla="*/ 136 w 196"/>
                <a:gd name="T69" fmla="*/ 117 h 230"/>
                <a:gd name="T70" fmla="*/ 132 w 196"/>
                <a:gd name="T71" fmla="*/ 122 h 230"/>
                <a:gd name="T72" fmla="*/ 136 w 196"/>
                <a:gd name="T73" fmla="*/ 126 h 230"/>
                <a:gd name="T74" fmla="*/ 196 w 196"/>
                <a:gd name="T75" fmla="*/ 137 h 230"/>
                <a:gd name="T76" fmla="*/ 194 w 196"/>
                <a:gd name="T77" fmla="*/ 153 h 230"/>
                <a:gd name="T78" fmla="*/ 174 w 196"/>
                <a:gd name="T79" fmla="*/ 160 h 230"/>
                <a:gd name="T80" fmla="*/ 158 w 196"/>
                <a:gd name="T81" fmla="*/ 163 h 230"/>
                <a:gd name="T82" fmla="*/ 152 w 196"/>
                <a:gd name="T83" fmla="*/ 181 h 230"/>
                <a:gd name="T84" fmla="*/ 168 w 196"/>
                <a:gd name="T85" fmla="*/ 183 h 230"/>
                <a:gd name="T86" fmla="*/ 157 w 196"/>
                <a:gd name="T87" fmla="*/ 203 h 230"/>
                <a:gd name="T88" fmla="*/ 154 w 196"/>
                <a:gd name="T89" fmla="*/ 208 h 230"/>
                <a:gd name="T90" fmla="*/ 154 w 196"/>
                <a:gd name="T91" fmla="*/ 216 h 230"/>
                <a:gd name="T92" fmla="*/ 157 w 196"/>
                <a:gd name="T93" fmla="*/ 218 h 230"/>
                <a:gd name="T94" fmla="*/ 162 w 196"/>
                <a:gd name="T95" fmla="*/ 218 h 230"/>
                <a:gd name="T96" fmla="*/ 187 w 196"/>
                <a:gd name="T97" fmla="*/ 204 h 230"/>
                <a:gd name="T98" fmla="*/ 187 w 196"/>
                <a:gd name="T99" fmla="*/ 208 h 230"/>
                <a:gd name="T100" fmla="*/ 183 w 196"/>
                <a:gd name="T101" fmla="*/ 221 h 230"/>
                <a:gd name="T102" fmla="*/ 166 w 196"/>
                <a:gd name="T103" fmla="*/ 225 h 230"/>
                <a:gd name="T104" fmla="*/ 102 w 196"/>
                <a:gd name="T105" fmla="*/ 230 h 230"/>
                <a:gd name="T106" fmla="*/ 71 w 196"/>
                <a:gd name="T107" fmla="*/ 229 h 230"/>
                <a:gd name="T108" fmla="*/ 52 w 196"/>
                <a:gd name="T109" fmla="*/ 228 h 230"/>
                <a:gd name="T110" fmla="*/ 36 w 196"/>
                <a:gd name="T111" fmla="*/ 222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6" h="230">
                  <a:moveTo>
                    <a:pt x="36" y="222"/>
                  </a:moveTo>
                  <a:lnTo>
                    <a:pt x="33" y="222"/>
                  </a:lnTo>
                  <a:lnTo>
                    <a:pt x="41" y="211"/>
                  </a:lnTo>
                  <a:lnTo>
                    <a:pt x="43" y="196"/>
                  </a:lnTo>
                  <a:lnTo>
                    <a:pt x="37" y="187"/>
                  </a:lnTo>
                  <a:lnTo>
                    <a:pt x="31" y="181"/>
                  </a:lnTo>
                  <a:lnTo>
                    <a:pt x="26" y="170"/>
                  </a:lnTo>
                  <a:lnTo>
                    <a:pt x="18" y="160"/>
                  </a:lnTo>
                  <a:lnTo>
                    <a:pt x="13" y="150"/>
                  </a:lnTo>
                  <a:lnTo>
                    <a:pt x="7" y="139"/>
                  </a:lnTo>
                  <a:lnTo>
                    <a:pt x="5" y="129"/>
                  </a:lnTo>
                  <a:lnTo>
                    <a:pt x="1" y="121"/>
                  </a:lnTo>
                  <a:lnTo>
                    <a:pt x="0" y="110"/>
                  </a:lnTo>
                  <a:lnTo>
                    <a:pt x="0" y="92"/>
                  </a:lnTo>
                  <a:lnTo>
                    <a:pt x="0" y="81"/>
                  </a:lnTo>
                  <a:lnTo>
                    <a:pt x="1" y="58"/>
                  </a:lnTo>
                  <a:lnTo>
                    <a:pt x="2" y="49"/>
                  </a:lnTo>
                  <a:lnTo>
                    <a:pt x="5" y="43"/>
                  </a:lnTo>
                  <a:lnTo>
                    <a:pt x="6" y="36"/>
                  </a:lnTo>
                  <a:lnTo>
                    <a:pt x="7" y="32"/>
                  </a:lnTo>
                  <a:lnTo>
                    <a:pt x="10" y="30"/>
                  </a:lnTo>
                  <a:lnTo>
                    <a:pt x="11" y="26"/>
                  </a:lnTo>
                  <a:lnTo>
                    <a:pt x="15" y="25"/>
                  </a:lnTo>
                  <a:lnTo>
                    <a:pt x="16" y="22"/>
                  </a:lnTo>
                  <a:lnTo>
                    <a:pt x="22" y="21"/>
                  </a:lnTo>
                  <a:lnTo>
                    <a:pt x="28" y="18"/>
                  </a:lnTo>
                  <a:lnTo>
                    <a:pt x="72" y="0"/>
                  </a:lnTo>
                  <a:lnTo>
                    <a:pt x="71" y="3"/>
                  </a:lnTo>
                  <a:lnTo>
                    <a:pt x="71" y="6"/>
                  </a:lnTo>
                  <a:lnTo>
                    <a:pt x="71" y="8"/>
                  </a:lnTo>
                  <a:lnTo>
                    <a:pt x="71" y="10"/>
                  </a:lnTo>
                  <a:lnTo>
                    <a:pt x="74" y="13"/>
                  </a:lnTo>
                  <a:lnTo>
                    <a:pt x="78" y="16"/>
                  </a:lnTo>
                  <a:lnTo>
                    <a:pt x="83" y="18"/>
                  </a:lnTo>
                  <a:lnTo>
                    <a:pt x="88" y="19"/>
                  </a:lnTo>
                  <a:lnTo>
                    <a:pt x="96" y="21"/>
                  </a:lnTo>
                  <a:lnTo>
                    <a:pt x="104" y="21"/>
                  </a:lnTo>
                  <a:lnTo>
                    <a:pt x="112" y="21"/>
                  </a:lnTo>
                  <a:lnTo>
                    <a:pt x="117" y="19"/>
                  </a:lnTo>
                  <a:lnTo>
                    <a:pt x="121" y="18"/>
                  </a:lnTo>
                  <a:lnTo>
                    <a:pt x="122" y="16"/>
                  </a:lnTo>
                  <a:lnTo>
                    <a:pt x="164" y="40"/>
                  </a:lnTo>
                  <a:lnTo>
                    <a:pt x="173" y="44"/>
                  </a:lnTo>
                  <a:lnTo>
                    <a:pt x="177" y="47"/>
                  </a:lnTo>
                  <a:lnTo>
                    <a:pt x="177" y="56"/>
                  </a:lnTo>
                  <a:lnTo>
                    <a:pt x="177" y="65"/>
                  </a:lnTo>
                  <a:lnTo>
                    <a:pt x="169" y="70"/>
                  </a:lnTo>
                  <a:lnTo>
                    <a:pt x="162" y="78"/>
                  </a:lnTo>
                  <a:lnTo>
                    <a:pt x="158" y="83"/>
                  </a:lnTo>
                  <a:lnTo>
                    <a:pt x="154" y="82"/>
                  </a:lnTo>
                  <a:lnTo>
                    <a:pt x="152" y="83"/>
                  </a:lnTo>
                  <a:lnTo>
                    <a:pt x="149" y="87"/>
                  </a:lnTo>
                  <a:lnTo>
                    <a:pt x="149" y="90"/>
                  </a:lnTo>
                  <a:lnTo>
                    <a:pt x="149" y="92"/>
                  </a:lnTo>
                  <a:lnTo>
                    <a:pt x="147" y="101"/>
                  </a:lnTo>
                  <a:lnTo>
                    <a:pt x="144" y="101"/>
                  </a:lnTo>
                  <a:lnTo>
                    <a:pt x="139" y="99"/>
                  </a:lnTo>
                  <a:lnTo>
                    <a:pt x="138" y="96"/>
                  </a:lnTo>
                  <a:lnTo>
                    <a:pt x="134" y="99"/>
                  </a:lnTo>
                  <a:lnTo>
                    <a:pt x="132" y="99"/>
                  </a:lnTo>
                  <a:lnTo>
                    <a:pt x="131" y="100"/>
                  </a:lnTo>
                  <a:lnTo>
                    <a:pt x="128" y="103"/>
                  </a:lnTo>
                  <a:lnTo>
                    <a:pt x="128" y="105"/>
                  </a:lnTo>
                  <a:lnTo>
                    <a:pt x="131" y="107"/>
                  </a:lnTo>
                  <a:lnTo>
                    <a:pt x="132" y="108"/>
                  </a:lnTo>
                  <a:lnTo>
                    <a:pt x="132" y="110"/>
                  </a:lnTo>
                  <a:lnTo>
                    <a:pt x="131" y="113"/>
                  </a:lnTo>
                  <a:lnTo>
                    <a:pt x="132" y="114"/>
                  </a:lnTo>
                  <a:lnTo>
                    <a:pt x="132" y="116"/>
                  </a:lnTo>
                  <a:lnTo>
                    <a:pt x="136" y="117"/>
                  </a:lnTo>
                  <a:lnTo>
                    <a:pt x="134" y="118"/>
                  </a:lnTo>
                  <a:lnTo>
                    <a:pt x="132" y="122"/>
                  </a:lnTo>
                  <a:lnTo>
                    <a:pt x="134" y="125"/>
                  </a:lnTo>
                  <a:lnTo>
                    <a:pt x="136" y="126"/>
                  </a:lnTo>
                  <a:lnTo>
                    <a:pt x="196" y="125"/>
                  </a:lnTo>
                  <a:lnTo>
                    <a:pt x="196" y="137"/>
                  </a:lnTo>
                  <a:lnTo>
                    <a:pt x="194" y="146"/>
                  </a:lnTo>
                  <a:lnTo>
                    <a:pt x="194" y="153"/>
                  </a:lnTo>
                  <a:lnTo>
                    <a:pt x="184" y="157"/>
                  </a:lnTo>
                  <a:lnTo>
                    <a:pt x="174" y="160"/>
                  </a:lnTo>
                  <a:lnTo>
                    <a:pt x="168" y="161"/>
                  </a:lnTo>
                  <a:lnTo>
                    <a:pt x="158" y="163"/>
                  </a:lnTo>
                  <a:lnTo>
                    <a:pt x="143" y="165"/>
                  </a:lnTo>
                  <a:lnTo>
                    <a:pt x="152" y="181"/>
                  </a:lnTo>
                  <a:lnTo>
                    <a:pt x="164" y="176"/>
                  </a:lnTo>
                  <a:lnTo>
                    <a:pt x="168" y="183"/>
                  </a:lnTo>
                  <a:lnTo>
                    <a:pt x="161" y="194"/>
                  </a:lnTo>
                  <a:lnTo>
                    <a:pt x="157" y="203"/>
                  </a:lnTo>
                  <a:lnTo>
                    <a:pt x="154" y="205"/>
                  </a:lnTo>
                  <a:lnTo>
                    <a:pt x="154" y="208"/>
                  </a:lnTo>
                  <a:lnTo>
                    <a:pt x="153" y="213"/>
                  </a:lnTo>
                  <a:lnTo>
                    <a:pt x="154" y="216"/>
                  </a:lnTo>
                  <a:lnTo>
                    <a:pt x="157" y="217"/>
                  </a:lnTo>
                  <a:lnTo>
                    <a:pt x="157" y="218"/>
                  </a:lnTo>
                  <a:lnTo>
                    <a:pt x="161" y="218"/>
                  </a:lnTo>
                  <a:lnTo>
                    <a:pt x="162" y="218"/>
                  </a:lnTo>
                  <a:lnTo>
                    <a:pt x="173" y="215"/>
                  </a:lnTo>
                  <a:lnTo>
                    <a:pt x="187" y="204"/>
                  </a:lnTo>
                  <a:lnTo>
                    <a:pt x="187" y="205"/>
                  </a:lnTo>
                  <a:lnTo>
                    <a:pt x="187" y="208"/>
                  </a:lnTo>
                  <a:lnTo>
                    <a:pt x="188" y="220"/>
                  </a:lnTo>
                  <a:lnTo>
                    <a:pt x="183" y="221"/>
                  </a:lnTo>
                  <a:lnTo>
                    <a:pt x="174" y="225"/>
                  </a:lnTo>
                  <a:lnTo>
                    <a:pt x="166" y="225"/>
                  </a:lnTo>
                  <a:lnTo>
                    <a:pt x="136" y="229"/>
                  </a:lnTo>
                  <a:lnTo>
                    <a:pt x="102" y="230"/>
                  </a:lnTo>
                  <a:lnTo>
                    <a:pt x="88" y="230"/>
                  </a:lnTo>
                  <a:lnTo>
                    <a:pt x="71" y="229"/>
                  </a:lnTo>
                  <a:lnTo>
                    <a:pt x="61" y="229"/>
                  </a:lnTo>
                  <a:lnTo>
                    <a:pt x="52" y="228"/>
                  </a:lnTo>
                  <a:lnTo>
                    <a:pt x="43" y="226"/>
                  </a:lnTo>
                  <a:lnTo>
                    <a:pt x="36" y="222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61" name="Freeform 1505">
              <a:extLst>
                <a:ext uri="{FF2B5EF4-FFF2-40B4-BE49-F238E27FC236}">
                  <a16:creationId xmlns:a16="http://schemas.microsoft.com/office/drawing/2014/main" id="{40172416-E815-42E8-9A07-1B9FEAAAF6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" y="1785"/>
              <a:ext cx="35" cy="23"/>
            </a:xfrm>
            <a:custGeom>
              <a:avLst/>
              <a:gdLst>
                <a:gd name="T0" fmla="*/ 0 w 105"/>
                <a:gd name="T1" fmla="*/ 0 h 70"/>
                <a:gd name="T2" fmla="*/ 33 w 105"/>
                <a:gd name="T3" fmla="*/ 38 h 70"/>
                <a:gd name="T4" fmla="*/ 47 w 105"/>
                <a:gd name="T5" fmla="*/ 49 h 70"/>
                <a:gd name="T6" fmla="*/ 56 w 105"/>
                <a:gd name="T7" fmla="*/ 60 h 70"/>
                <a:gd name="T8" fmla="*/ 64 w 105"/>
                <a:gd name="T9" fmla="*/ 64 h 70"/>
                <a:gd name="T10" fmla="*/ 72 w 105"/>
                <a:gd name="T11" fmla="*/ 68 h 70"/>
                <a:gd name="T12" fmla="*/ 78 w 105"/>
                <a:gd name="T13" fmla="*/ 69 h 70"/>
                <a:gd name="T14" fmla="*/ 83 w 105"/>
                <a:gd name="T15" fmla="*/ 70 h 70"/>
                <a:gd name="T16" fmla="*/ 94 w 105"/>
                <a:gd name="T17" fmla="*/ 70 h 70"/>
                <a:gd name="T18" fmla="*/ 105 w 105"/>
                <a:gd name="T19" fmla="*/ 70 h 70"/>
                <a:gd name="T20" fmla="*/ 0 w 105"/>
                <a:gd name="T21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5" h="70">
                  <a:moveTo>
                    <a:pt x="0" y="0"/>
                  </a:moveTo>
                  <a:lnTo>
                    <a:pt x="33" y="38"/>
                  </a:lnTo>
                  <a:lnTo>
                    <a:pt x="47" y="49"/>
                  </a:lnTo>
                  <a:lnTo>
                    <a:pt x="56" y="60"/>
                  </a:lnTo>
                  <a:lnTo>
                    <a:pt x="64" y="64"/>
                  </a:lnTo>
                  <a:lnTo>
                    <a:pt x="72" y="68"/>
                  </a:lnTo>
                  <a:lnTo>
                    <a:pt x="78" y="69"/>
                  </a:lnTo>
                  <a:lnTo>
                    <a:pt x="83" y="70"/>
                  </a:lnTo>
                  <a:lnTo>
                    <a:pt x="94" y="70"/>
                  </a:lnTo>
                  <a:lnTo>
                    <a:pt x="105" y="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562" name="Freeform 1506">
              <a:extLst>
                <a:ext uri="{FF2B5EF4-FFF2-40B4-BE49-F238E27FC236}">
                  <a16:creationId xmlns:a16="http://schemas.microsoft.com/office/drawing/2014/main" id="{78BBE3CC-10E6-44B2-B108-92509AE97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4" y="1785"/>
              <a:ext cx="35" cy="23"/>
            </a:xfrm>
            <a:custGeom>
              <a:avLst/>
              <a:gdLst>
                <a:gd name="T0" fmla="*/ 0 w 105"/>
                <a:gd name="T1" fmla="*/ 0 h 70"/>
                <a:gd name="T2" fmla="*/ 33 w 105"/>
                <a:gd name="T3" fmla="*/ 38 h 70"/>
                <a:gd name="T4" fmla="*/ 47 w 105"/>
                <a:gd name="T5" fmla="*/ 49 h 70"/>
                <a:gd name="T6" fmla="*/ 56 w 105"/>
                <a:gd name="T7" fmla="*/ 60 h 70"/>
                <a:gd name="T8" fmla="*/ 64 w 105"/>
                <a:gd name="T9" fmla="*/ 64 h 70"/>
                <a:gd name="T10" fmla="*/ 72 w 105"/>
                <a:gd name="T11" fmla="*/ 68 h 70"/>
                <a:gd name="T12" fmla="*/ 78 w 105"/>
                <a:gd name="T13" fmla="*/ 69 h 70"/>
                <a:gd name="T14" fmla="*/ 83 w 105"/>
                <a:gd name="T15" fmla="*/ 70 h 70"/>
                <a:gd name="T16" fmla="*/ 94 w 105"/>
                <a:gd name="T17" fmla="*/ 70 h 70"/>
                <a:gd name="T18" fmla="*/ 105 w 105"/>
                <a:gd name="T1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5" h="70">
                  <a:moveTo>
                    <a:pt x="0" y="0"/>
                  </a:moveTo>
                  <a:lnTo>
                    <a:pt x="33" y="38"/>
                  </a:lnTo>
                  <a:lnTo>
                    <a:pt x="47" y="49"/>
                  </a:lnTo>
                  <a:lnTo>
                    <a:pt x="56" y="60"/>
                  </a:lnTo>
                  <a:lnTo>
                    <a:pt x="64" y="64"/>
                  </a:lnTo>
                  <a:lnTo>
                    <a:pt x="72" y="68"/>
                  </a:lnTo>
                  <a:lnTo>
                    <a:pt x="78" y="69"/>
                  </a:lnTo>
                  <a:lnTo>
                    <a:pt x="83" y="70"/>
                  </a:lnTo>
                  <a:lnTo>
                    <a:pt x="94" y="70"/>
                  </a:lnTo>
                  <a:lnTo>
                    <a:pt x="105" y="7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563" name="Freeform 1507">
              <a:extLst>
                <a:ext uri="{FF2B5EF4-FFF2-40B4-BE49-F238E27FC236}">
                  <a16:creationId xmlns:a16="http://schemas.microsoft.com/office/drawing/2014/main" id="{1218AFB1-C872-4006-8E68-4A08CB5EE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2" y="1789"/>
              <a:ext cx="48" cy="36"/>
            </a:xfrm>
            <a:custGeom>
              <a:avLst/>
              <a:gdLst>
                <a:gd name="T0" fmla="*/ 0 w 144"/>
                <a:gd name="T1" fmla="*/ 0 h 106"/>
                <a:gd name="T2" fmla="*/ 144 w 144"/>
                <a:gd name="T3" fmla="*/ 51 h 106"/>
                <a:gd name="T4" fmla="*/ 3 w 144"/>
                <a:gd name="T5" fmla="*/ 106 h 106"/>
                <a:gd name="T6" fmla="*/ 50 w 144"/>
                <a:gd name="T7" fmla="*/ 52 h 106"/>
                <a:gd name="T8" fmla="*/ 0 w 144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106">
                  <a:moveTo>
                    <a:pt x="0" y="0"/>
                  </a:moveTo>
                  <a:lnTo>
                    <a:pt x="144" y="51"/>
                  </a:lnTo>
                  <a:lnTo>
                    <a:pt x="3" y="106"/>
                  </a:lnTo>
                  <a:lnTo>
                    <a:pt x="50" y="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64" name="Freeform 1508">
              <a:extLst>
                <a:ext uri="{FF2B5EF4-FFF2-40B4-BE49-F238E27FC236}">
                  <a16:creationId xmlns:a16="http://schemas.microsoft.com/office/drawing/2014/main" id="{541D15E4-3E76-4402-8DB0-CC65EA70E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" y="1792"/>
              <a:ext cx="13" cy="7"/>
            </a:xfrm>
            <a:custGeom>
              <a:avLst/>
              <a:gdLst>
                <a:gd name="T0" fmla="*/ 39 w 39"/>
                <a:gd name="T1" fmla="*/ 23 h 23"/>
                <a:gd name="T2" fmla="*/ 21 w 39"/>
                <a:gd name="T3" fmla="*/ 23 h 23"/>
                <a:gd name="T4" fmla="*/ 16 w 39"/>
                <a:gd name="T5" fmla="*/ 23 h 23"/>
                <a:gd name="T6" fmla="*/ 9 w 39"/>
                <a:gd name="T7" fmla="*/ 23 h 23"/>
                <a:gd name="T8" fmla="*/ 5 w 39"/>
                <a:gd name="T9" fmla="*/ 21 h 23"/>
                <a:gd name="T10" fmla="*/ 5 w 39"/>
                <a:gd name="T11" fmla="*/ 17 h 23"/>
                <a:gd name="T12" fmla="*/ 4 w 39"/>
                <a:gd name="T13" fmla="*/ 11 h 23"/>
                <a:gd name="T14" fmla="*/ 0 w 39"/>
                <a:gd name="T15" fmla="*/ 0 h 23"/>
                <a:gd name="T16" fmla="*/ 39 w 39"/>
                <a:gd name="T1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3">
                  <a:moveTo>
                    <a:pt x="39" y="23"/>
                  </a:moveTo>
                  <a:lnTo>
                    <a:pt x="21" y="23"/>
                  </a:lnTo>
                  <a:lnTo>
                    <a:pt x="16" y="23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5" y="17"/>
                  </a:lnTo>
                  <a:lnTo>
                    <a:pt x="4" y="11"/>
                  </a:lnTo>
                  <a:lnTo>
                    <a:pt x="0" y="0"/>
                  </a:lnTo>
                  <a:lnTo>
                    <a:pt x="39" y="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565" name="Freeform 1509">
              <a:extLst>
                <a:ext uri="{FF2B5EF4-FFF2-40B4-BE49-F238E27FC236}">
                  <a16:creationId xmlns:a16="http://schemas.microsoft.com/office/drawing/2014/main" id="{E876CA51-80C3-41D5-A516-CB31823AD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" y="1792"/>
              <a:ext cx="13" cy="7"/>
            </a:xfrm>
            <a:custGeom>
              <a:avLst/>
              <a:gdLst>
                <a:gd name="T0" fmla="*/ 39 w 39"/>
                <a:gd name="T1" fmla="*/ 23 h 23"/>
                <a:gd name="T2" fmla="*/ 21 w 39"/>
                <a:gd name="T3" fmla="*/ 23 h 23"/>
                <a:gd name="T4" fmla="*/ 16 w 39"/>
                <a:gd name="T5" fmla="*/ 23 h 23"/>
                <a:gd name="T6" fmla="*/ 9 w 39"/>
                <a:gd name="T7" fmla="*/ 23 h 23"/>
                <a:gd name="T8" fmla="*/ 5 w 39"/>
                <a:gd name="T9" fmla="*/ 21 h 23"/>
                <a:gd name="T10" fmla="*/ 5 w 39"/>
                <a:gd name="T11" fmla="*/ 17 h 23"/>
                <a:gd name="T12" fmla="*/ 4 w 39"/>
                <a:gd name="T13" fmla="*/ 11 h 23"/>
                <a:gd name="T14" fmla="*/ 0 w 39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3">
                  <a:moveTo>
                    <a:pt x="39" y="23"/>
                  </a:moveTo>
                  <a:lnTo>
                    <a:pt x="21" y="23"/>
                  </a:lnTo>
                  <a:lnTo>
                    <a:pt x="16" y="23"/>
                  </a:lnTo>
                  <a:lnTo>
                    <a:pt x="9" y="23"/>
                  </a:lnTo>
                  <a:lnTo>
                    <a:pt x="5" y="21"/>
                  </a:lnTo>
                  <a:lnTo>
                    <a:pt x="5" y="17"/>
                  </a:lnTo>
                  <a:lnTo>
                    <a:pt x="4" y="11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566" name="Freeform 1510">
              <a:extLst>
                <a:ext uri="{FF2B5EF4-FFF2-40B4-BE49-F238E27FC236}">
                  <a16:creationId xmlns:a16="http://schemas.microsoft.com/office/drawing/2014/main" id="{FE4FA417-AC17-4C54-B9E7-EC78C490E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" y="1769"/>
              <a:ext cx="43" cy="39"/>
            </a:xfrm>
            <a:custGeom>
              <a:avLst/>
              <a:gdLst>
                <a:gd name="T0" fmla="*/ 0 w 127"/>
                <a:gd name="T1" fmla="*/ 118 h 118"/>
                <a:gd name="T2" fmla="*/ 6 w 127"/>
                <a:gd name="T3" fmla="*/ 0 h 118"/>
                <a:gd name="T4" fmla="*/ 127 w 127"/>
                <a:gd name="T5" fmla="*/ 73 h 118"/>
                <a:gd name="T6" fmla="*/ 43 w 127"/>
                <a:gd name="T7" fmla="*/ 63 h 118"/>
                <a:gd name="T8" fmla="*/ 0 w 127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18">
                  <a:moveTo>
                    <a:pt x="0" y="118"/>
                  </a:moveTo>
                  <a:lnTo>
                    <a:pt x="6" y="0"/>
                  </a:lnTo>
                  <a:lnTo>
                    <a:pt x="127" y="73"/>
                  </a:lnTo>
                  <a:lnTo>
                    <a:pt x="43" y="63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67" name="Freeform 1511">
              <a:extLst>
                <a:ext uri="{FF2B5EF4-FFF2-40B4-BE49-F238E27FC236}">
                  <a16:creationId xmlns:a16="http://schemas.microsoft.com/office/drawing/2014/main" id="{DACB36B2-8FD8-4C45-B4D2-18F014555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" y="1921"/>
              <a:ext cx="16" cy="52"/>
            </a:xfrm>
            <a:custGeom>
              <a:avLst/>
              <a:gdLst>
                <a:gd name="T0" fmla="*/ 43 w 47"/>
                <a:gd name="T1" fmla="*/ 151 h 157"/>
                <a:gd name="T2" fmla="*/ 43 w 47"/>
                <a:gd name="T3" fmla="*/ 151 h 157"/>
                <a:gd name="T4" fmla="*/ 42 w 47"/>
                <a:gd name="T5" fmla="*/ 150 h 157"/>
                <a:gd name="T6" fmla="*/ 37 w 47"/>
                <a:gd name="T7" fmla="*/ 150 h 157"/>
                <a:gd name="T8" fmla="*/ 32 w 47"/>
                <a:gd name="T9" fmla="*/ 150 h 157"/>
                <a:gd name="T10" fmla="*/ 29 w 47"/>
                <a:gd name="T11" fmla="*/ 151 h 157"/>
                <a:gd name="T12" fmla="*/ 28 w 47"/>
                <a:gd name="T13" fmla="*/ 152 h 157"/>
                <a:gd name="T14" fmla="*/ 24 w 47"/>
                <a:gd name="T15" fmla="*/ 154 h 157"/>
                <a:gd name="T16" fmla="*/ 21 w 47"/>
                <a:gd name="T17" fmla="*/ 156 h 157"/>
                <a:gd name="T18" fmla="*/ 19 w 47"/>
                <a:gd name="T19" fmla="*/ 157 h 157"/>
                <a:gd name="T20" fmla="*/ 19 w 47"/>
                <a:gd name="T21" fmla="*/ 141 h 157"/>
                <a:gd name="T22" fmla="*/ 19 w 47"/>
                <a:gd name="T23" fmla="*/ 131 h 157"/>
                <a:gd name="T24" fmla="*/ 17 w 47"/>
                <a:gd name="T25" fmla="*/ 124 h 157"/>
                <a:gd name="T26" fmla="*/ 12 w 47"/>
                <a:gd name="T27" fmla="*/ 105 h 157"/>
                <a:gd name="T28" fmla="*/ 8 w 47"/>
                <a:gd name="T29" fmla="*/ 92 h 157"/>
                <a:gd name="T30" fmla="*/ 6 w 47"/>
                <a:gd name="T31" fmla="*/ 74 h 157"/>
                <a:gd name="T32" fmla="*/ 6 w 47"/>
                <a:gd name="T33" fmla="*/ 60 h 157"/>
                <a:gd name="T34" fmla="*/ 3 w 47"/>
                <a:gd name="T35" fmla="*/ 44 h 157"/>
                <a:gd name="T36" fmla="*/ 3 w 47"/>
                <a:gd name="T37" fmla="*/ 38 h 157"/>
                <a:gd name="T38" fmla="*/ 0 w 47"/>
                <a:gd name="T39" fmla="*/ 26 h 157"/>
                <a:gd name="T40" fmla="*/ 0 w 47"/>
                <a:gd name="T41" fmla="*/ 16 h 157"/>
                <a:gd name="T42" fmla="*/ 0 w 47"/>
                <a:gd name="T43" fmla="*/ 5 h 157"/>
                <a:gd name="T44" fmla="*/ 21 w 47"/>
                <a:gd name="T45" fmla="*/ 4 h 157"/>
                <a:gd name="T46" fmla="*/ 42 w 47"/>
                <a:gd name="T47" fmla="*/ 0 h 157"/>
                <a:gd name="T48" fmla="*/ 42 w 47"/>
                <a:gd name="T49" fmla="*/ 14 h 157"/>
                <a:gd name="T50" fmla="*/ 42 w 47"/>
                <a:gd name="T51" fmla="*/ 22 h 157"/>
                <a:gd name="T52" fmla="*/ 42 w 47"/>
                <a:gd name="T53" fmla="*/ 34 h 157"/>
                <a:gd name="T54" fmla="*/ 42 w 47"/>
                <a:gd name="T55" fmla="*/ 42 h 157"/>
                <a:gd name="T56" fmla="*/ 42 w 47"/>
                <a:gd name="T57" fmla="*/ 46 h 157"/>
                <a:gd name="T58" fmla="*/ 43 w 47"/>
                <a:gd name="T59" fmla="*/ 57 h 157"/>
                <a:gd name="T60" fmla="*/ 43 w 47"/>
                <a:gd name="T61" fmla="*/ 68 h 157"/>
                <a:gd name="T62" fmla="*/ 45 w 47"/>
                <a:gd name="T63" fmla="*/ 79 h 157"/>
                <a:gd name="T64" fmla="*/ 47 w 47"/>
                <a:gd name="T65" fmla="*/ 92 h 157"/>
                <a:gd name="T66" fmla="*/ 47 w 47"/>
                <a:gd name="T67" fmla="*/ 105 h 157"/>
                <a:gd name="T68" fmla="*/ 43 w 47"/>
                <a:gd name="T69" fmla="*/ 120 h 157"/>
                <a:gd name="T70" fmla="*/ 43 w 47"/>
                <a:gd name="T71" fmla="*/ 130 h 157"/>
                <a:gd name="T72" fmla="*/ 43 w 47"/>
                <a:gd name="T73" fmla="*/ 138 h 157"/>
                <a:gd name="T74" fmla="*/ 43 w 47"/>
                <a:gd name="T75" fmla="*/ 144 h 157"/>
                <a:gd name="T76" fmla="*/ 43 w 47"/>
                <a:gd name="T77" fmla="*/ 151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" h="157">
                  <a:moveTo>
                    <a:pt x="43" y="151"/>
                  </a:moveTo>
                  <a:lnTo>
                    <a:pt x="43" y="151"/>
                  </a:lnTo>
                  <a:lnTo>
                    <a:pt x="42" y="150"/>
                  </a:lnTo>
                  <a:lnTo>
                    <a:pt x="37" y="150"/>
                  </a:lnTo>
                  <a:lnTo>
                    <a:pt x="32" y="150"/>
                  </a:lnTo>
                  <a:lnTo>
                    <a:pt x="29" y="151"/>
                  </a:lnTo>
                  <a:lnTo>
                    <a:pt x="28" y="152"/>
                  </a:lnTo>
                  <a:lnTo>
                    <a:pt x="24" y="154"/>
                  </a:lnTo>
                  <a:lnTo>
                    <a:pt x="21" y="156"/>
                  </a:lnTo>
                  <a:lnTo>
                    <a:pt x="19" y="157"/>
                  </a:lnTo>
                  <a:lnTo>
                    <a:pt x="19" y="141"/>
                  </a:lnTo>
                  <a:lnTo>
                    <a:pt x="19" y="131"/>
                  </a:lnTo>
                  <a:lnTo>
                    <a:pt x="17" y="124"/>
                  </a:lnTo>
                  <a:lnTo>
                    <a:pt x="12" y="105"/>
                  </a:lnTo>
                  <a:lnTo>
                    <a:pt x="8" y="92"/>
                  </a:lnTo>
                  <a:lnTo>
                    <a:pt x="6" y="74"/>
                  </a:lnTo>
                  <a:lnTo>
                    <a:pt x="6" y="60"/>
                  </a:lnTo>
                  <a:lnTo>
                    <a:pt x="3" y="44"/>
                  </a:lnTo>
                  <a:lnTo>
                    <a:pt x="3" y="38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0" y="5"/>
                  </a:lnTo>
                  <a:lnTo>
                    <a:pt x="21" y="4"/>
                  </a:lnTo>
                  <a:lnTo>
                    <a:pt x="42" y="0"/>
                  </a:lnTo>
                  <a:lnTo>
                    <a:pt x="42" y="14"/>
                  </a:lnTo>
                  <a:lnTo>
                    <a:pt x="42" y="22"/>
                  </a:lnTo>
                  <a:lnTo>
                    <a:pt x="42" y="34"/>
                  </a:lnTo>
                  <a:lnTo>
                    <a:pt x="42" y="42"/>
                  </a:lnTo>
                  <a:lnTo>
                    <a:pt x="42" y="46"/>
                  </a:lnTo>
                  <a:lnTo>
                    <a:pt x="43" y="57"/>
                  </a:lnTo>
                  <a:lnTo>
                    <a:pt x="43" y="68"/>
                  </a:lnTo>
                  <a:lnTo>
                    <a:pt x="45" y="79"/>
                  </a:lnTo>
                  <a:lnTo>
                    <a:pt x="47" y="92"/>
                  </a:lnTo>
                  <a:lnTo>
                    <a:pt x="47" y="105"/>
                  </a:lnTo>
                  <a:lnTo>
                    <a:pt x="43" y="120"/>
                  </a:lnTo>
                  <a:lnTo>
                    <a:pt x="43" y="130"/>
                  </a:lnTo>
                  <a:lnTo>
                    <a:pt x="43" y="138"/>
                  </a:lnTo>
                  <a:lnTo>
                    <a:pt x="43" y="144"/>
                  </a:lnTo>
                  <a:lnTo>
                    <a:pt x="43" y="151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68" name="Freeform 1512">
              <a:extLst>
                <a:ext uri="{FF2B5EF4-FFF2-40B4-BE49-F238E27FC236}">
                  <a16:creationId xmlns:a16="http://schemas.microsoft.com/office/drawing/2014/main" id="{3E2BBEB0-D2E9-4160-9096-AA00F703F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2" y="1921"/>
              <a:ext cx="20" cy="56"/>
            </a:xfrm>
            <a:custGeom>
              <a:avLst/>
              <a:gdLst>
                <a:gd name="T0" fmla="*/ 56 w 60"/>
                <a:gd name="T1" fmla="*/ 159 h 167"/>
                <a:gd name="T2" fmla="*/ 55 w 60"/>
                <a:gd name="T3" fmla="*/ 159 h 167"/>
                <a:gd name="T4" fmla="*/ 53 w 60"/>
                <a:gd name="T5" fmla="*/ 158 h 167"/>
                <a:gd name="T6" fmla="*/ 48 w 60"/>
                <a:gd name="T7" fmla="*/ 158 h 167"/>
                <a:gd name="T8" fmla="*/ 40 w 60"/>
                <a:gd name="T9" fmla="*/ 158 h 167"/>
                <a:gd name="T10" fmla="*/ 39 w 60"/>
                <a:gd name="T11" fmla="*/ 159 h 167"/>
                <a:gd name="T12" fmla="*/ 35 w 60"/>
                <a:gd name="T13" fmla="*/ 162 h 167"/>
                <a:gd name="T14" fmla="*/ 31 w 60"/>
                <a:gd name="T15" fmla="*/ 163 h 167"/>
                <a:gd name="T16" fmla="*/ 26 w 60"/>
                <a:gd name="T17" fmla="*/ 166 h 167"/>
                <a:gd name="T18" fmla="*/ 25 w 60"/>
                <a:gd name="T19" fmla="*/ 167 h 167"/>
                <a:gd name="T20" fmla="*/ 25 w 60"/>
                <a:gd name="T21" fmla="*/ 147 h 167"/>
                <a:gd name="T22" fmla="*/ 25 w 60"/>
                <a:gd name="T23" fmla="*/ 140 h 167"/>
                <a:gd name="T24" fmla="*/ 21 w 60"/>
                <a:gd name="T25" fmla="*/ 130 h 167"/>
                <a:gd name="T26" fmla="*/ 14 w 60"/>
                <a:gd name="T27" fmla="*/ 111 h 167"/>
                <a:gd name="T28" fmla="*/ 10 w 60"/>
                <a:gd name="T29" fmla="*/ 98 h 167"/>
                <a:gd name="T30" fmla="*/ 7 w 60"/>
                <a:gd name="T31" fmla="*/ 78 h 167"/>
                <a:gd name="T32" fmla="*/ 7 w 60"/>
                <a:gd name="T33" fmla="*/ 63 h 167"/>
                <a:gd name="T34" fmla="*/ 5 w 60"/>
                <a:gd name="T35" fmla="*/ 47 h 167"/>
                <a:gd name="T36" fmla="*/ 4 w 60"/>
                <a:gd name="T37" fmla="*/ 38 h 167"/>
                <a:gd name="T38" fmla="*/ 0 w 60"/>
                <a:gd name="T39" fmla="*/ 26 h 167"/>
                <a:gd name="T40" fmla="*/ 0 w 60"/>
                <a:gd name="T41" fmla="*/ 16 h 167"/>
                <a:gd name="T42" fmla="*/ 0 w 60"/>
                <a:gd name="T43" fmla="*/ 4 h 167"/>
                <a:gd name="T44" fmla="*/ 26 w 60"/>
                <a:gd name="T45" fmla="*/ 3 h 167"/>
                <a:gd name="T46" fmla="*/ 53 w 60"/>
                <a:gd name="T47" fmla="*/ 0 h 167"/>
                <a:gd name="T48" fmla="*/ 53 w 60"/>
                <a:gd name="T49" fmla="*/ 13 h 167"/>
                <a:gd name="T50" fmla="*/ 53 w 60"/>
                <a:gd name="T51" fmla="*/ 24 h 167"/>
                <a:gd name="T52" fmla="*/ 53 w 60"/>
                <a:gd name="T53" fmla="*/ 36 h 167"/>
                <a:gd name="T54" fmla="*/ 53 w 60"/>
                <a:gd name="T55" fmla="*/ 45 h 167"/>
                <a:gd name="T56" fmla="*/ 53 w 60"/>
                <a:gd name="T57" fmla="*/ 49 h 167"/>
                <a:gd name="T58" fmla="*/ 55 w 60"/>
                <a:gd name="T59" fmla="*/ 60 h 167"/>
                <a:gd name="T60" fmla="*/ 56 w 60"/>
                <a:gd name="T61" fmla="*/ 72 h 167"/>
                <a:gd name="T62" fmla="*/ 59 w 60"/>
                <a:gd name="T63" fmla="*/ 84 h 167"/>
                <a:gd name="T64" fmla="*/ 60 w 60"/>
                <a:gd name="T65" fmla="*/ 98 h 167"/>
                <a:gd name="T66" fmla="*/ 60 w 60"/>
                <a:gd name="T67" fmla="*/ 111 h 167"/>
                <a:gd name="T68" fmla="*/ 56 w 60"/>
                <a:gd name="T69" fmla="*/ 128 h 167"/>
                <a:gd name="T70" fmla="*/ 55 w 60"/>
                <a:gd name="T71" fmla="*/ 138 h 167"/>
                <a:gd name="T72" fmla="*/ 55 w 60"/>
                <a:gd name="T73" fmla="*/ 145 h 167"/>
                <a:gd name="T74" fmla="*/ 56 w 60"/>
                <a:gd name="T75" fmla="*/ 154 h 167"/>
                <a:gd name="T76" fmla="*/ 56 w 60"/>
                <a:gd name="T77" fmla="*/ 15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167">
                  <a:moveTo>
                    <a:pt x="56" y="159"/>
                  </a:moveTo>
                  <a:lnTo>
                    <a:pt x="55" y="159"/>
                  </a:lnTo>
                  <a:lnTo>
                    <a:pt x="53" y="158"/>
                  </a:lnTo>
                  <a:lnTo>
                    <a:pt x="48" y="158"/>
                  </a:lnTo>
                  <a:lnTo>
                    <a:pt x="40" y="158"/>
                  </a:lnTo>
                  <a:lnTo>
                    <a:pt x="39" y="159"/>
                  </a:lnTo>
                  <a:lnTo>
                    <a:pt x="35" y="162"/>
                  </a:lnTo>
                  <a:lnTo>
                    <a:pt x="31" y="163"/>
                  </a:lnTo>
                  <a:lnTo>
                    <a:pt x="26" y="166"/>
                  </a:lnTo>
                  <a:lnTo>
                    <a:pt x="25" y="167"/>
                  </a:lnTo>
                  <a:lnTo>
                    <a:pt x="25" y="147"/>
                  </a:lnTo>
                  <a:lnTo>
                    <a:pt x="25" y="140"/>
                  </a:lnTo>
                  <a:lnTo>
                    <a:pt x="21" y="130"/>
                  </a:lnTo>
                  <a:lnTo>
                    <a:pt x="14" y="111"/>
                  </a:lnTo>
                  <a:lnTo>
                    <a:pt x="10" y="98"/>
                  </a:lnTo>
                  <a:lnTo>
                    <a:pt x="7" y="78"/>
                  </a:lnTo>
                  <a:lnTo>
                    <a:pt x="7" y="63"/>
                  </a:lnTo>
                  <a:lnTo>
                    <a:pt x="5" y="47"/>
                  </a:lnTo>
                  <a:lnTo>
                    <a:pt x="4" y="38"/>
                  </a:lnTo>
                  <a:lnTo>
                    <a:pt x="0" y="26"/>
                  </a:lnTo>
                  <a:lnTo>
                    <a:pt x="0" y="16"/>
                  </a:lnTo>
                  <a:lnTo>
                    <a:pt x="0" y="4"/>
                  </a:lnTo>
                  <a:lnTo>
                    <a:pt x="26" y="3"/>
                  </a:lnTo>
                  <a:lnTo>
                    <a:pt x="53" y="0"/>
                  </a:lnTo>
                  <a:lnTo>
                    <a:pt x="53" y="13"/>
                  </a:lnTo>
                  <a:lnTo>
                    <a:pt x="53" y="24"/>
                  </a:lnTo>
                  <a:lnTo>
                    <a:pt x="53" y="36"/>
                  </a:lnTo>
                  <a:lnTo>
                    <a:pt x="53" y="45"/>
                  </a:lnTo>
                  <a:lnTo>
                    <a:pt x="53" y="49"/>
                  </a:lnTo>
                  <a:lnTo>
                    <a:pt x="55" y="60"/>
                  </a:lnTo>
                  <a:lnTo>
                    <a:pt x="56" y="72"/>
                  </a:lnTo>
                  <a:lnTo>
                    <a:pt x="59" y="84"/>
                  </a:lnTo>
                  <a:lnTo>
                    <a:pt x="60" y="98"/>
                  </a:lnTo>
                  <a:lnTo>
                    <a:pt x="60" y="111"/>
                  </a:lnTo>
                  <a:lnTo>
                    <a:pt x="56" y="128"/>
                  </a:lnTo>
                  <a:lnTo>
                    <a:pt x="55" y="138"/>
                  </a:lnTo>
                  <a:lnTo>
                    <a:pt x="55" y="145"/>
                  </a:lnTo>
                  <a:lnTo>
                    <a:pt x="56" y="154"/>
                  </a:lnTo>
                  <a:lnTo>
                    <a:pt x="56" y="159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69" name="Freeform 1513">
              <a:extLst>
                <a:ext uri="{FF2B5EF4-FFF2-40B4-BE49-F238E27FC236}">
                  <a16:creationId xmlns:a16="http://schemas.microsoft.com/office/drawing/2014/main" id="{6B9B3385-74DD-408F-B851-8D3C03A36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9" y="1974"/>
              <a:ext cx="18" cy="15"/>
            </a:xfrm>
            <a:custGeom>
              <a:avLst/>
              <a:gdLst>
                <a:gd name="T0" fmla="*/ 3 w 54"/>
                <a:gd name="T1" fmla="*/ 8 h 45"/>
                <a:gd name="T2" fmla="*/ 5 w 54"/>
                <a:gd name="T3" fmla="*/ 4 h 45"/>
                <a:gd name="T4" fmla="*/ 12 w 54"/>
                <a:gd name="T5" fmla="*/ 1 h 45"/>
                <a:gd name="T6" fmla="*/ 21 w 54"/>
                <a:gd name="T7" fmla="*/ 0 h 45"/>
                <a:gd name="T8" fmla="*/ 26 w 54"/>
                <a:gd name="T9" fmla="*/ 1 h 45"/>
                <a:gd name="T10" fmla="*/ 30 w 54"/>
                <a:gd name="T11" fmla="*/ 2 h 45"/>
                <a:gd name="T12" fmla="*/ 31 w 54"/>
                <a:gd name="T13" fmla="*/ 6 h 45"/>
                <a:gd name="T14" fmla="*/ 25 w 54"/>
                <a:gd name="T15" fmla="*/ 4 h 45"/>
                <a:gd name="T16" fmla="*/ 17 w 54"/>
                <a:gd name="T17" fmla="*/ 4 h 45"/>
                <a:gd name="T18" fmla="*/ 12 w 54"/>
                <a:gd name="T19" fmla="*/ 8 h 45"/>
                <a:gd name="T20" fmla="*/ 7 w 54"/>
                <a:gd name="T21" fmla="*/ 10 h 45"/>
                <a:gd name="T22" fmla="*/ 5 w 54"/>
                <a:gd name="T23" fmla="*/ 15 h 45"/>
                <a:gd name="T24" fmla="*/ 7 w 54"/>
                <a:gd name="T25" fmla="*/ 19 h 45"/>
                <a:gd name="T26" fmla="*/ 12 w 54"/>
                <a:gd name="T27" fmla="*/ 24 h 45"/>
                <a:gd name="T28" fmla="*/ 17 w 54"/>
                <a:gd name="T29" fmla="*/ 30 h 45"/>
                <a:gd name="T30" fmla="*/ 25 w 54"/>
                <a:gd name="T31" fmla="*/ 32 h 45"/>
                <a:gd name="T32" fmla="*/ 26 w 54"/>
                <a:gd name="T33" fmla="*/ 34 h 45"/>
                <a:gd name="T34" fmla="*/ 35 w 54"/>
                <a:gd name="T35" fmla="*/ 32 h 45"/>
                <a:gd name="T36" fmla="*/ 39 w 54"/>
                <a:gd name="T37" fmla="*/ 31 h 45"/>
                <a:gd name="T38" fmla="*/ 42 w 54"/>
                <a:gd name="T39" fmla="*/ 28 h 45"/>
                <a:gd name="T40" fmla="*/ 42 w 54"/>
                <a:gd name="T41" fmla="*/ 21 h 45"/>
                <a:gd name="T42" fmla="*/ 46 w 54"/>
                <a:gd name="T43" fmla="*/ 21 h 45"/>
                <a:gd name="T44" fmla="*/ 51 w 54"/>
                <a:gd name="T45" fmla="*/ 31 h 45"/>
                <a:gd name="T46" fmla="*/ 54 w 54"/>
                <a:gd name="T47" fmla="*/ 37 h 45"/>
                <a:gd name="T48" fmla="*/ 51 w 54"/>
                <a:gd name="T49" fmla="*/ 41 h 45"/>
                <a:gd name="T50" fmla="*/ 47 w 54"/>
                <a:gd name="T51" fmla="*/ 44 h 45"/>
                <a:gd name="T52" fmla="*/ 41 w 54"/>
                <a:gd name="T53" fmla="*/ 45 h 45"/>
                <a:gd name="T54" fmla="*/ 31 w 54"/>
                <a:gd name="T55" fmla="*/ 45 h 45"/>
                <a:gd name="T56" fmla="*/ 25 w 54"/>
                <a:gd name="T57" fmla="*/ 43 h 45"/>
                <a:gd name="T58" fmla="*/ 1 w 54"/>
                <a:gd name="T59" fmla="*/ 24 h 45"/>
                <a:gd name="T60" fmla="*/ 0 w 54"/>
                <a:gd name="T61" fmla="*/ 21 h 45"/>
                <a:gd name="T62" fmla="*/ 0 w 54"/>
                <a:gd name="T63" fmla="*/ 14 h 45"/>
                <a:gd name="T64" fmla="*/ 3 w 54"/>
                <a:gd name="T65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" h="45">
                  <a:moveTo>
                    <a:pt x="1" y="8"/>
                  </a:moveTo>
                  <a:lnTo>
                    <a:pt x="3" y="8"/>
                  </a:lnTo>
                  <a:lnTo>
                    <a:pt x="3" y="6"/>
                  </a:lnTo>
                  <a:lnTo>
                    <a:pt x="5" y="4"/>
                  </a:lnTo>
                  <a:lnTo>
                    <a:pt x="11" y="2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0" y="2"/>
                  </a:lnTo>
                  <a:lnTo>
                    <a:pt x="31" y="4"/>
                  </a:lnTo>
                  <a:lnTo>
                    <a:pt x="31" y="6"/>
                  </a:lnTo>
                  <a:lnTo>
                    <a:pt x="26" y="4"/>
                  </a:lnTo>
                  <a:lnTo>
                    <a:pt x="25" y="4"/>
                  </a:lnTo>
                  <a:lnTo>
                    <a:pt x="22" y="4"/>
                  </a:lnTo>
                  <a:lnTo>
                    <a:pt x="17" y="4"/>
                  </a:lnTo>
                  <a:lnTo>
                    <a:pt x="13" y="6"/>
                  </a:lnTo>
                  <a:lnTo>
                    <a:pt x="12" y="8"/>
                  </a:lnTo>
                  <a:lnTo>
                    <a:pt x="11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5" y="15"/>
                  </a:lnTo>
                  <a:lnTo>
                    <a:pt x="5" y="19"/>
                  </a:lnTo>
                  <a:lnTo>
                    <a:pt x="7" y="19"/>
                  </a:lnTo>
                  <a:lnTo>
                    <a:pt x="8" y="22"/>
                  </a:lnTo>
                  <a:lnTo>
                    <a:pt x="12" y="24"/>
                  </a:lnTo>
                  <a:lnTo>
                    <a:pt x="16" y="28"/>
                  </a:lnTo>
                  <a:lnTo>
                    <a:pt x="17" y="30"/>
                  </a:lnTo>
                  <a:lnTo>
                    <a:pt x="21" y="31"/>
                  </a:lnTo>
                  <a:lnTo>
                    <a:pt x="25" y="32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1" y="32"/>
                  </a:lnTo>
                  <a:lnTo>
                    <a:pt x="35" y="32"/>
                  </a:lnTo>
                  <a:lnTo>
                    <a:pt x="37" y="31"/>
                  </a:lnTo>
                  <a:lnTo>
                    <a:pt x="39" y="31"/>
                  </a:lnTo>
                  <a:lnTo>
                    <a:pt x="41" y="30"/>
                  </a:lnTo>
                  <a:lnTo>
                    <a:pt x="42" y="28"/>
                  </a:lnTo>
                  <a:lnTo>
                    <a:pt x="44" y="24"/>
                  </a:lnTo>
                  <a:lnTo>
                    <a:pt x="42" y="21"/>
                  </a:lnTo>
                  <a:lnTo>
                    <a:pt x="42" y="19"/>
                  </a:lnTo>
                  <a:lnTo>
                    <a:pt x="46" y="21"/>
                  </a:lnTo>
                  <a:lnTo>
                    <a:pt x="47" y="24"/>
                  </a:lnTo>
                  <a:lnTo>
                    <a:pt x="51" y="31"/>
                  </a:lnTo>
                  <a:lnTo>
                    <a:pt x="54" y="35"/>
                  </a:lnTo>
                  <a:lnTo>
                    <a:pt x="54" y="37"/>
                  </a:lnTo>
                  <a:lnTo>
                    <a:pt x="54" y="40"/>
                  </a:lnTo>
                  <a:lnTo>
                    <a:pt x="51" y="41"/>
                  </a:lnTo>
                  <a:lnTo>
                    <a:pt x="47" y="43"/>
                  </a:lnTo>
                  <a:lnTo>
                    <a:pt x="47" y="44"/>
                  </a:lnTo>
                  <a:lnTo>
                    <a:pt x="44" y="44"/>
                  </a:lnTo>
                  <a:lnTo>
                    <a:pt x="41" y="45"/>
                  </a:lnTo>
                  <a:lnTo>
                    <a:pt x="35" y="45"/>
                  </a:lnTo>
                  <a:lnTo>
                    <a:pt x="31" y="45"/>
                  </a:lnTo>
                  <a:lnTo>
                    <a:pt x="30" y="44"/>
                  </a:lnTo>
                  <a:lnTo>
                    <a:pt x="25" y="43"/>
                  </a:lnTo>
                  <a:lnTo>
                    <a:pt x="16" y="3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70" name="Freeform 1514">
              <a:extLst>
                <a:ext uri="{FF2B5EF4-FFF2-40B4-BE49-F238E27FC236}">
                  <a16:creationId xmlns:a16="http://schemas.microsoft.com/office/drawing/2014/main" id="{0C57FE96-7A54-4089-AF99-729304EE8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0" y="1974"/>
              <a:ext cx="21" cy="18"/>
            </a:xfrm>
            <a:custGeom>
              <a:avLst/>
              <a:gdLst>
                <a:gd name="T0" fmla="*/ 3 w 63"/>
                <a:gd name="T1" fmla="*/ 8 h 55"/>
                <a:gd name="T2" fmla="*/ 7 w 63"/>
                <a:gd name="T3" fmla="*/ 4 h 55"/>
                <a:gd name="T4" fmla="*/ 15 w 63"/>
                <a:gd name="T5" fmla="*/ 1 h 55"/>
                <a:gd name="T6" fmla="*/ 25 w 63"/>
                <a:gd name="T7" fmla="*/ 0 h 55"/>
                <a:gd name="T8" fmla="*/ 32 w 63"/>
                <a:gd name="T9" fmla="*/ 1 h 55"/>
                <a:gd name="T10" fmla="*/ 36 w 63"/>
                <a:gd name="T11" fmla="*/ 3 h 55"/>
                <a:gd name="T12" fmla="*/ 37 w 63"/>
                <a:gd name="T13" fmla="*/ 7 h 55"/>
                <a:gd name="T14" fmla="*/ 29 w 63"/>
                <a:gd name="T15" fmla="*/ 5 h 55"/>
                <a:gd name="T16" fmla="*/ 21 w 63"/>
                <a:gd name="T17" fmla="*/ 5 h 55"/>
                <a:gd name="T18" fmla="*/ 15 w 63"/>
                <a:gd name="T19" fmla="*/ 8 h 55"/>
                <a:gd name="T20" fmla="*/ 10 w 63"/>
                <a:gd name="T21" fmla="*/ 12 h 55"/>
                <a:gd name="T22" fmla="*/ 7 w 63"/>
                <a:gd name="T23" fmla="*/ 18 h 55"/>
                <a:gd name="T24" fmla="*/ 10 w 63"/>
                <a:gd name="T25" fmla="*/ 23 h 55"/>
                <a:gd name="T26" fmla="*/ 15 w 63"/>
                <a:gd name="T27" fmla="*/ 29 h 55"/>
                <a:gd name="T28" fmla="*/ 21 w 63"/>
                <a:gd name="T29" fmla="*/ 35 h 55"/>
                <a:gd name="T30" fmla="*/ 29 w 63"/>
                <a:gd name="T31" fmla="*/ 38 h 55"/>
                <a:gd name="T32" fmla="*/ 32 w 63"/>
                <a:gd name="T33" fmla="*/ 39 h 55"/>
                <a:gd name="T34" fmla="*/ 41 w 63"/>
                <a:gd name="T35" fmla="*/ 38 h 55"/>
                <a:gd name="T36" fmla="*/ 46 w 63"/>
                <a:gd name="T37" fmla="*/ 36 h 55"/>
                <a:gd name="T38" fmla="*/ 50 w 63"/>
                <a:gd name="T39" fmla="*/ 34 h 55"/>
                <a:gd name="T40" fmla="*/ 50 w 63"/>
                <a:gd name="T41" fmla="*/ 25 h 55"/>
                <a:gd name="T42" fmla="*/ 54 w 63"/>
                <a:gd name="T43" fmla="*/ 25 h 55"/>
                <a:gd name="T44" fmla="*/ 60 w 63"/>
                <a:gd name="T45" fmla="*/ 36 h 55"/>
                <a:gd name="T46" fmla="*/ 63 w 63"/>
                <a:gd name="T47" fmla="*/ 46 h 55"/>
                <a:gd name="T48" fmla="*/ 60 w 63"/>
                <a:gd name="T49" fmla="*/ 49 h 55"/>
                <a:gd name="T50" fmla="*/ 55 w 63"/>
                <a:gd name="T51" fmla="*/ 52 h 55"/>
                <a:gd name="T52" fmla="*/ 49 w 63"/>
                <a:gd name="T53" fmla="*/ 55 h 55"/>
                <a:gd name="T54" fmla="*/ 37 w 63"/>
                <a:gd name="T55" fmla="*/ 55 h 55"/>
                <a:gd name="T56" fmla="*/ 29 w 63"/>
                <a:gd name="T57" fmla="*/ 51 h 55"/>
                <a:gd name="T58" fmla="*/ 2 w 63"/>
                <a:gd name="T59" fmla="*/ 29 h 55"/>
                <a:gd name="T60" fmla="*/ 0 w 63"/>
                <a:gd name="T61" fmla="*/ 25 h 55"/>
                <a:gd name="T62" fmla="*/ 0 w 63"/>
                <a:gd name="T63" fmla="*/ 17 h 55"/>
                <a:gd name="T64" fmla="*/ 3 w 63"/>
                <a:gd name="T65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" h="55">
                  <a:moveTo>
                    <a:pt x="2" y="8"/>
                  </a:moveTo>
                  <a:lnTo>
                    <a:pt x="3" y="8"/>
                  </a:lnTo>
                  <a:lnTo>
                    <a:pt x="3" y="7"/>
                  </a:lnTo>
                  <a:lnTo>
                    <a:pt x="7" y="4"/>
                  </a:lnTo>
                  <a:lnTo>
                    <a:pt x="12" y="3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29" y="0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6" y="3"/>
                  </a:lnTo>
                  <a:lnTo>
                    <a:pt x="37" y="4"/>
                  </a:lnTo>
                  <a:lnTo>
                    <a:pt x="37" y="7"/>
                  </a:lnTo>
                  <a:lnTo>
                    <a:pt x="32" y="5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1" y="5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2" y="10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7" y="18"/>
                  </a:lnTo>
                  <a:lnTo>
                    <a:pt x="7" y="22"/>
                  </a:lnTo>
                  <a:lnTo>
                    <a:pt x="10" y="23"/>
                  </a:lnTo>
                  <a:lnTo>
                    <a:pt x="11" y="26"/>
                  </a:lnTo>
                  <a:lnTo>
                    <a:pt x="15" y="29"/>
                  </a:lnTo>
                  <a:lnTo>
                    <a:pt x="17" y="34"/>
                  </a:lnTo>
                  <a:lnTo>
                    <a:pt x="21" y="35"/>
                  </a:lnTo>
                  <a:lnTo>
                    <a:pt x="25" y="36"/>
                  </a:lnTo>
                  <a:lnTo>
                    <a:pt x="29" y="38"/>
                  </a:lnTo>
                  <a:lnTo>
                    <a:pt x="30" y="39"/>
                  </a:lnTo>
                  <a:lnTo>
                    <a:pt x="32" y="39"/>
                  </a:lnTo>
                  <a:lnTo>
                    <a:pt x="37" y="38"/>
                  </a:lnTo>
                  <a:lnTo>
                    <a:pt x="41" y="38"/>
                  </a:lnTo>
                  <a:lnTo>
                    <a:pt x="43" y="36"/>
                  </a:lnTo>
                  <a:lnTo>
                    <a:pt x="46" y="36"/>
                  </a:lnTo>
                  <a:lnTo>
                    <a:pt x="49" y="35"/>
                  </a:lnTo>
                  <a:lnTo>
                    <a:pt x="50" y="34"/>
                  </a:lnTo>
                  <a:lnTo>
                    <a:pt x="51" y="29"/>
                  </a:lnTo>
                  <a:lnTo>
                    <a:pt x="50" y="25"/>
                  </a:lnTo>
                  <a:lnTo>
                    <a:pt x="50" y="22"/>
                  </a:lnTo>
                  <a:lnTo>
                    <a:pt x="54" y="25"/>
                  </a:lnTo>
                  <a:lnTo>
                    <a:pt x="55" y="29"/>
                  </a:lnTo>
                  <a:lnTo>
                    <a:pt x="60" y="36"/>
                  </a:lnTo>
                  <a:lnTo>
                    <a:pt x="63" y="42"/>
                  </a:lnTo>
                  <a:lnTo>
                    <a:pt x="63" y="46"/>
                  </a:lnTo>
                  <a:lnTo>
                    <a:pt x="63" y="47"/>
                  </a:lnTo>
                  <a:lnTo>
                    <a:pt x="60" y="49"/>
                  </a:lnTo>
                  <a:lnTo>
                    <a:pt x="58" y="51"/>
                  </a:lnTo>
                  <a:lnTo>
                    <a:pt x="55" y="52"/>
                  </a:lnTo>
                  <a:lnTo>
                    <a:pt x="51" y="52"/>
                  </a:lnTo>
                  <a:lnTo>
                    <a:pt x="49" y="55"/>
                  </a:lnTo>
                  <a:lnTo>
                    <a:pt x="41" y="55"/>
                  </a:lnTo>
                  <a:lnTo>
                    <a:pt x="37" y="55"/>
                  </a:lnTo>
                  <a:lnTo>
                    <a:pt x="36" y="52"/>
                  </a:lnTo>
                  <a:lnTo>
                    <a:pt x="29" y="51"/>
                  </a:lnTo>
                  <a:lnTo>
                    <a:pt x="17" y="44"/>
                  </a:lnTo>
                  <a:lnTo>
                    <a:pt x="2" y="29"/>
                  </a:lnTo>
                  <a:lnTo>
                    <a:pt x="2" y="26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3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71" name="Freeform 1515">
              <a:extLst>
                <a:ext uri="{FF2B5EF4-FFF2-40B4-BE49-F238E27FC236}">
                  <a16:creationId xmlns:a16="http://schemas.microsoft.com/office/drawing/2014/main" id="{E949B45E-DF21-4394-9AD3-E9E7C6B87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0" y="1772"/>
              <a:ext cx="9" cy="10"/>
            </a:xfrm>
            <a:custGeom>
              <a:avLst/>
              <a:gdLst>
                <a:gd name="T0" fmla="*/ 27 w 27"/>
                <a:gd name="T1" fmla="*/ 30 h 30"/>
                <a:gd name="T2" fmla="*/ 13 w 27"/>
                <a:gd name="T3" fmla="*/ 19 h 30"/>
                <a:gd name="T4" fmla="*/ 0 w 27"/>
                <a:gd name="T5" fmla="*/ 0 h 30"/>
                <a:gd name="T6" fmla="*/ 27 w 27"/>
                <a:gd name="T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0">
                  <a:moveTo>
                    <a:pt x="27" y="30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27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572" name="Freeform 1516">
              <a:extLst>
                <a:ext uri="{FF2B5EF4-FFF2-40B4-BE49-F238E27FC236}">
                  <a16:creationId xmlns:a16="http://schemas.microsoft.com/office/drawing/2014/main" id="{EB70006D-1821-4340-B0CC-9E7F652A2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0" y="1772"/>
              <a:ext cx="9" cy="10"/>
            </a:xfrm>
            <a:custGeom>
              <a:avLst/>
              <a:gdLst>
                <a:gd name="T0" fmla="*/ 27 w 27"/>
                <a:gd name="T1" fmla="*/ 30 h 30"/>
                <a:gd name="T2" fmla="*/ 13 w 27"/>
                <a:gd name="T3" fmla="*/ 19 h 30"/>
                <a:gd name="T4" fmla="*/ 0 w 27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0">
                  <a:moveTo>
                    <a:pt x="27" y="30"/>
                  </a:moveTo>
                  <a:lnTo>
                    <a:pt x="13" y="19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573" name="Freeform 1517">
              <a:extLst>
                <a:ext uri="{FF2B5EF4-FFF2-40B4-BE49-F238E27FC236}">
                  <a16:creationId xmlns:a16="http://schemas.microsoft.com/office/drawing/2014/main" id="{CF771563-6CEA-4FC1-83B5-5449A3AAC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" y="1746"/>
              <a:ext cx="47" cy="37"/>
            </a:xfrm>
            <a:custGeom>
              <a:avLst/>
              <a:gdLst>
                <a:gd name="T0" fmla="*/ 0 w 141"/>
                <a:gd name="T1" fmla="*/ 111 h 111"/>
                <a:gd name="T2" fmla="*/ 56 w 141"/>
                <a:gd name="T3" fmla="*/ 0 h 111"/>
                <a:gd name="T4" fmla="*/ 141 w 141"/>
                <a:gd name="T5" fmla="*/ 101 h 111"/>
                <a:gd name="T6" fmla="*/ 65 w 141"/>
                <a:gd name="T7" fmla="*/ 71 h 111"/>
                <a:gd name="T8" fmla="*/ 0 w 141"/>
                <a:gd name="T9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1" h="111">
                  <a:moveTo>
                    <a:pt x="0" y="111"/>
                  </a:moveTo>
                  <a:lnTo>
                    <a:pt x="56" y="0"/>
                  </a:lnTo>
                  <a:lnTo>
                    <a:pt x="141" y="101"/>
                  </a:lnTo>
                  <a:lnTo>
                    <a:pt x="65" y="7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74" name="Line 1518">
              <a:extLst>
                <a:ext uri="{FF2B5EF4-FFF2-40B4-BE49-F238E27FC236}">
                  <a16:creationId xmlns:a16="http://schemas.microsoft.com/office/drawing/2014/main" id="{4EDCDD24-8E89-4141-BB0F-129C4B97E7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08" y="1724"/>
              <a:ext cx="3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575" name="Freeform 1519">
              <a:extLst>
                <a:ext uri="{FF2B5EF4-FFF2-40B4-BE49-F238E27FC236}">
                  <a16:creationId xmlns:a16="http://schemas.microsoft.com/office/drawing/2014/main" id="{9010D1C2-57CA-42C4-948B-2EA8A20FC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6" y="1702"/>
              <a:ext cx="52" cy="33"/>
            </a:xfrm>
            <a:custGeom>
              <a:avLst/>
              <a:gdLst>
                <a:gd name="T0" fmla="*/ 43 w 157"/>
                <a:gd name="T1" fmla="*/ 0 h 98"/>
                <a:gd name="T2" fmla="*/ 157 w 157"/>
                <a:gd name="T3" fmla="*/ 81 h 98"/>
                <a:gd name="T4" fmla="*/ 0 w 157"/>
                <a:gd name="T5" fmla="*/ 98 h 98"/>
                <a:gd name="T6" fmla="*/ 67 w 157"/>
                <a:gd name="T7" fmla="*/ 59 h 98"/>
                <a:gd name="T8" fmla="*/ 43 w 157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98">
                  <a:moveTo>
                    <a:pt x="43" y="0"/>
                  </a:moveTo>
                  <a:lnTo>
                    <a:pt x="157" y="81"/>
                  </a:lnTo>
                  <a:lnTo>
                    <a:pt x="0" y="98"/>
                  </a:lnTo>
                  <a:lnTo>
                    <a:pt x="67" y="5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76" name="Freeform 1520">
              <a:extLst>
                <a:ext uri="{FF2B5EF4-FFF2-40B4-BE49-F238E27FC236}">
                  <a16:creationId xmlns:a16="http://schemas.microsoft.com/office/drawing/2014/main" id="{EE72B7BF-9B99-49A5-B53D-D5D0B1936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717"/>
              <a:ext cx="10" cy="8"/>
            </a:xfrm>
            <a:custGeom>
              <a:avLst/>
              <a:gdLst>
                <a:gd name="T0" fmla="*/ 29 w 29"/>
                <a:gd name="T1" fmla="*/ 19 h 24"/>
                <a:gd name="T2" fmla="*/ 29 w 29"/>
                <a:gd name="T3" fmla="*/ 24 h 24"/>
                <a:gd name="T4" fmla="*/ 0 w 29"/>
                <a:gd name="T5" fmla="*/ 20 h 24"/>
                <a:gd name="T6" fmla="*/ 0 w 29"/>
                <a:gd name="T7" fmla="*/ 19 h 24"/>
                <a:gd name="T8" fmla="*/ 0 w 29"/>
                <a:gd name="T9" fmla="*/ 12 h 24"/>
                <a:gd name="T10" fmla="*/ 0 w 29"/>
                <a:gd name="T11" fmla="*/ 9 h 24"/>
                <a:gd name="T12" fmla="*/ 0 w 29"/>
                <a:gd name="T13" fmla="*/ 3 h 24"/>
                <a:gd name="T14" fmla="*/ 0 w 29"/>
                <a:gd name="T15" fmla="*/ 0 h 24"/>
                <a:gd name="T16" fmla="*/ 0 w 29"/>
                <a:gd name="T17" fmla="*/ 2 h 24"/>
                <a:gd name="T18" fmla="*/ 0 w 29"/>
                <a:gd name="T19" fmla="*/ 2 h 24"/>
                <a:gd name="T20" fmla="*/ 29 w 29"/>
                <a:gd name="T21" fmla="*/ 3 h 24"/>
                <a:gd name="T22" fmla="*/ 29 w 29"/>
                <a:gd name="T23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4">
                  <a:moveTo>
                    <a:pt x="29" y="19"/>
                  </a:moveTo>
                  <a:lnTo>
                    <a:pt x="29" y="24"/>
                  </a:lnTo>
                  <a:lnTo>
                    <a:pt x="0" y="20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9" y="3"/>
                  </a:lnTo>
                  <a:lnTo>
                    <a:pt x="29" y="19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77" name="Freeform 1521">
              <a:extLst>
                <a:ext uri="{FF2B5EF4-FFF2-40B4-BE49-F238E27FC236}">
                  <a16:creationId xmlns:a16="http://schemas.microsoft.com/office/drawing/2014/main" id="{7D7EAC78-DBB9-42FD-91D8-13DB7F39E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9" y="1717"/>
              <a:ext cx="9" cy="10"/>
            </a:xfrm>
            <a:custGeom>
              <a:avLst/>
              <a:gdLst>
                <a:gd name="T0" fmla="*/ 7 w 29"/>
                <a:gd name="T1" fmla="*/ 21 h 29"/>
                <a:gd name="T2" fmla="*/ 0 w 29"/>
                <a:gd name="T3" fmla="*/ 29 h 29"/>
                <a:gd name="T4" fmla="*/ 17 w 29"/>
                <a:gd name="T5" fmla="*/ 24 h 29"/>
                <a:gd name="T6" fmla="*/ 24 w 29"/>
                <a:gd name="T7" fmla="*/ 21 h 29"/>
                <a:gd name="T8" fmla="*/ 29 w 29"/>
                <a:gd name="T9" fmla="*/ 15 h 29"/>
                <a:gd name="T10" fmla="*/ 29 w 29"/>
                <a:gd name="T11" fmla="*/ 12 h 29"/>
                <a:gd name="T12" fmla="*/ 29 w 29"/>
                <a:gd name="T13" fmla="*/ 4 h 29"/>
                <a:gd name="T14" fmla="*/ 24 w 29"/>
                <a:gd name="T15" fmla="*/ 0 h 29"/>
                <a:gd name="T16" fmla="*/ 17 w 29"/>
                <a:gd name="T17" fmla="*/ 2 h 29"/>
                <a:gd name="T18" fmla="*/ 17 w 29"/>
                <a:gd name="T19" fmla="*/ 3 h 29"/>
                <a:gd name="T20" fmla="*/ 12 w 29"/>
                <a:gd name="T21" fmla="*/ 4 h 29"/>
                <a:gd name="T22" fmla="*/ 7 w 29"/>
                <a:gd name="T23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9">
                  <a:moveTo>
                    <a:pt x="7" y="21"/>
                  </a:moveTo>
                  <a:lnTo>
                    <a:pt x="0" y="29"/>
                  </a:lnTo>
                  <a:lnTo>
                    <a:pt x="17" y="24"/>
                  </a:lnTo>
                  <a:lnTo>
                    <a:pt x="24" y="21"/>
                  </a:lnTo>
                  <a:lnTo>
                    <a:pt x="29" y="15"/>
                  </a:lnTo>
                  <a:lnTo>
                    <a:pt x="29" y="12"/>
                  </a:lnTo>
                  <a:lnTo>
                    <a:pt x="29" y="4"/>
                  </a:lnTo>
                  <a:lnTo>
                    <a:pt x="24" y="0"/>
                  </a:lnTo>
                  <a:lnTo>
                    <a:pt x="17" y="2"/>
                  </a:lnTo>
                  <a:lnTo>
                    <a:pt x="17" y="3"/>
                  </a:lnTo>
                  <a:lnTo>
                    <a:pt x="12" y="4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78" name="Freeform 1522">
              <a:extLst>
                <a:ext uri="{FF2B5EF4-FFF2-40B4-BE49-F238E27FC236}">
                  <a16:creationId xmlns:a16="http://schemas.microsoft.com/office/drawing/2014/main" id="{747F54A0-640A-4701-BCC8-5D5429941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3" y="1697"/>
              <a:ext cx="37" cy="20"/>
            </a:xfrm>
            <a:custGeom>
              <a:avLst/>
              <a:gdLst>
                <a:gd name="T0" fmla="*/ 101 w 111"/>
                <a:gd name="T1" fmla="*/ 57 h 60"/>
                <a:gd name="T2" fmla="*/ 101 w 111"/>
                <a:gd name="T3" fmla="*/ 43 h 60"/>
                <a:gd name="T4" fmla="*/ 99 w 111"/>
                <a:gd name="T5" fmla="*/ 36 h 60"/>
                <a:gd name="T6" fmla="*/ 94 w 111"/>
                <a:gd name="T7" fmla="*/ 25 h 60"/>
                <a:gd name="T8" fmla="*/ 89 w 111"/>
                <a:gd name="T9" fmla="*/ 17 h 60"/>
                <a:gd name="T10" fmla="*/ 84 w 111"/>
                <a:gd name="T11" fmla="*/ 17 h 60"/>
                <a:gd name="T12" fmla="*/ 76 w 111"/>
                <a:gd name="T13" fmla="*/ 19 h 60"/>
                <a:gd name="T14" fmla="*/ 62 w 111"/>
                <a:gd name="T15" fmla="*/ 30 h 60"/>
                <a:gd name="T16" fmla="*/ 55 w 111"/>
                <a:gd name="T17" fmla="*/ 36 h 60"/>
                <a:gd name="T18" fmla="*/ 49 w 111"/>
                <a:gd name="T19" fmla="*/ 40 h 60"/>
                <a:gd name="T20" fmla="*/ 45 w 111"/>
                <a:gd name="T21" fmla="*/ 43 h 60"/>
                <a:gd name="T22" fmla="*/ 39 w 111"/>
                <a:gd name="T23" fmla="*/ 44 h 60"/>
                <a:gd name="T24" fmla="*/ 32 w 111"/>
                <a:gd name="T25" fmla="*/ 44 h 60"/>
                <a:gd name="T26" fmla="*/ 29 w 111"/>
                <a:gd name="T27" fmla="*/ 43 h 60"/>
                <a:gd name="T28" fmla="*/ 20 w 111"/>
                <a:gd name="T29" fmla="*/ 48 h 60"/>
                <a:gd name="T30" fmla="*/ 13 w 111"/>
                <a:gd name="T31" fmla="*/ 48 h 60"/>
                <a:gd name="T32" fmla="*/ 6 w 111"/>
                <a:gd name="T33" fmla="*/ 52 h 60"/>
                <a:gd name="T34" fmla="*/ 3 w 111"/>
                <a:gd name="T35" fmla="*/ 44 h 60"/>
                <a:gd name="T36" fmla="*/ 0 w 111"/>
                <a:gd name="T37" fmla="*/ 34 h 60"/>
                <a:gd name="T38" fmla="*/ 6 w 111"/>
                <a:gd name="T39" fmla="*/ 25 h 60"/>
                <a:gd name="T40" fmla="*/ 10 w 111"/>
                <a:gd name="T41" fmla="*/ 16 h 60"/>
                <a:gd name="T42" fmla="*/ 25 w 111"/>
                <a:gd name="T43" fmla="*/ 5 h 60"/>
                <a:gd name="T44" fmla="*/ 38 w 111"/>
                <a:gd name="T45" fmla="*/ 1 h 60"/>
                <a:gd name="T46" fmla="*/ 55 w 111"/>
                <a:gd name="T47" fmla="*/ 0 h 60"/>
                <a:gd name="T48" fmla="*/ 71 w 111"/>
                <a:gd name="T49" fmla="*/ 1 h 60"/>
                <a:gd name="T50" fmla="*/ 85 w 111"/>
                <a:gd name="T51" fmla="*/ 4 h 60"/>
                <a:gd name="T52" fmla="*/ 95 w 111"/>
                <a:gd name="T53" fmla="*/ 8 h 60"/>
                <a:gd name="T54" fmla="*/ 105 w 111"/>
                <a:gd name="T55" fmla="*/ 16 h 60"/>
                <a:gd name="T56" fmla="*/ 107 w 111"/>
                <a:gd name="T57" fmla="*/ 25 h 60"/>
                <a:gd name="T58" fmla="*/ 111 w 111"/>
                <a:gd name="T59" fmla="*/ 32 h 60"/>
                <a:gd name="T60" fmla="*/ 111 w 111"/>
                <a:gd name="T61" fmla="*/ 40 h 60"/>
                <a:gd name="T62" fmla="*/ 107 w 111"/>
                <a:gd name="T63" fmla="*/ 48 h 60"/>
                <a:gd name="T64" fmla="*/ 105 w 111"/>
                <a:gd name="T65" fmla="*/ 55 h 60"/>
                <a:gd name="T66" fmla="*/ 101 w 111"/>
                <a:gd name="T6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1" h="60">
                  <a:moveTo>
                    <a:pt x="101" y="60"/>
                  </a:moveTo>
                  <a:lnTo>
                    <a:pt x="101" y="57"/>
                  </a:lnTo>
                  <a:lnTo>
                    <a:pt x="102" y="48"/>
                  </a:lnTo>
                  <a:lnTo>
                    <a:pt x="101" y="43"/>
                  </a:lnTo>
                  <a:lnTo>
                    <a:pt x="99" y="40"/>
                  </a:lnTo>
                  <a:lnTo>
                    <a:pt x="99" y="36"/>
                  </a:lnTo>
                  <a:lnTo>
                    <a:pt x="95" y="31"/>
                  </a:lnTo>
                  <a:lnTo>
                    <a:pt x="94" y="25"/>
                  </a:lnTo>
                  <a:lnTo>
                    <a:pt x="92" y="21"/>
                  </a:lnTo>
                  <a:lnTo>
                    <a:pt x="89" y="17"/>
                  </a:lnTo>
                  <a:lnTo>
                    <a:pt x="85" y="16"/>
                  </a:lnTo>
                  <a:lnTo>
                    <a:pt x="84" y="17"/>
                  </a:lnTo>
                  <a:lnTo>
                    <a:pt x="81" y="17"/>
                  </a:lnTo>
                  <a:lnTo>
                    <a:pt x="76" y="19"/>
                  </a:lnTo>
                  <a:lnTo>
                    <a:pt x="66" y="26"/>
                  </a:lnTo>
                  <a:lnTo>
                    <a:pt x="62" y="30"/>
                  </a:lnTo>
                  <a:lnTo>
                    <a:pt x="59" y="34"/>
                  </a:lnTo>
                  <a:lnTo>
                    <a:pt x="55" y="36"/>
                  </a:lnTo>
                  <a:lnTo>
                    <a:pt x="50" y="39"/>
                  </a:lnTo>
                  <a:lnTo>
                    <a:pt x="49" y="40"/>
                  </a:lnTo>
                  <a:lnTo>
                    <a:pt x="46" y="42"/>
                  </a:lnTo>
                  <a:lnTo>
                    <a:pt x="45" y="43"/>
                  </a:lnTo>
                  <a:lnTo>
                    <a:pt x="41" y="44"/>
                  </a:lnTo>
                  <a:lnTo>
                    <a:pt x="39" y="44"/>
                  </a:lnTo>
                  <a:lnTo>
                    <a:pt x="34" y="44"/>
                  </a:lnTo>
                  <a:lnTo>
                    <a:pt x="32" y="44"/>
                  </a:lnTo>
                  <a:lnTo>
                    <a:pt x="29" y="44"/>
                  </a:lnTo>
                  <a:lnTo>
                    <a:pt x="29" y="43"/>
                  </a:lnTo>
                  <a:lnTo>
                    <a:pt x="25" y="45"/>
                  </a:lnTo>
                  <a:lnTo>
                    <a:pt x="20" y="48"/>
                  </a:lnTo>
                  <a:lnTo>
                    <a:pt x="16" y="51"/>
                  </a:lnTo>
                  <a:lnTo>
                    <a:pt x="13" y="48"/>
                  </a:lnTo>
                  <a:lnTo>
                    <a:pt x="11" y="60"/>
                  </a:lnTo>
                  <a:lnTo>
                    <a:pt x="6" y="52"/>
                  </a:lnTo>
                  <a:lnTo>
                    <a:pt x="4" y="48"/>
                  </a:lnTo>
                  <a:lnTo>
                    <a:pt x="3" y="44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4" y="27"/>
                  </a:lnTo>
                  <a:lnTo>
                    <a:pt x="6" y="25"/>
                  </a:lnTo>
                  <a:lnTo>
                    <a:pt x="8" y="19"/>
                  </a:lnTo>
                  <a:lnTo>
                    <a:pt x="10" y="16"/>
                  </a:lnTo>
                  <a:lnTo>
                    <a:pt x="15" y="12"/>
                  </a:lnTo>
                  <a:lnTo>
                    <a:pt x="25" y="5"/>
                  </a:lnTo>
                  <a:lnTo>
                    <a:pt x="30" y="4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6" y="0"/>
                  </a:lnTo>
                  <a:lnTo>
                    <a:pt x="71" y="1"/>
                  </a:lnTo>
                  <a:lnTo>
                    <a:pt x="79" y="1"/>
                  </a:lnTo>
                  <a:lnTo>
                    <a:pt x="85" y="4"/>
                  </a:lnTo>
                  <a:lnTo>
                    <a:pt x="90" y="4"/>
                  </a:lnTo>
                  <a:lnTo>
                    <a:pt x="95" y="8"/>
                  </a:lnTo>
                  <a:lnTo>
                    <a:pt x="102" y="13"/>
                  </a:lnTo>
                  <a:lnTo>
                    <a:pt x="105" y="16"/>
                  </a:lnTo>
                  <a:lnTo>
                    <a:pt x="106" y="19"/>
                  </a:lnTo>
                  <a:lnTo>
                    <a:pt x="107" y="25"/>
                  </a:lnTo>
                  <a:lnTo>
                    <a:pt x="111" y="27"/>
                  </a:lnTo>
                  <a:lnTo>
                    <a:pt x="111" y="32"/>
                  </a:lnTo>
                  <a:lnTo>
                    <a:pt x="111" y="36"/>
                  </a:lnTo>
                  <a:lnTo>
                    <a:pt x="111" y="40"/>
                  </a:lnTo>
                  <a:lnTo>
                    <a:pt x="110" y="44"/>
                  </a:lnTo>
                  <a:lnTo>
                    <a:pt x="107" y="48"/>
                  </a:lnTo>
                  <a:lnTo>
                    <a:pt x="105" y="53"/>
                  </a:lnTo>
                  <a:lnTo>
                    <a:pt x="105" y="55"/>
                  </a:lnTo>
                  <a:lnTo>
                    <a:pt x="102" y="57"/>
                  </a:lnTo>
                  <a:lnTo>
                    <a:pt x="101" y="60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79" name="Freeform 1523">
              <a:extLst>
                <a:ext uri="{FF2B5EF4-FFF2-40B4-BE49-F238E27FC236}">
                  <a16:creationId xmlns:a16="http://schemas.microsoft.com/office/drawing/2014/main" id="{C71B13EF-1A94-4E5C-9C04-E2BCF68FE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3" y="1696"/>
              <a:ext cx="41" cy="23"/>
            </a:xfrm>
            <a:custGeom>
              <a:avLst/>
              <a:gdLst>
                <a:gd name="T0" fmla="*/ 109 w 122"/>
                <a:gd name="T1" fmla="*/ 67 h 69"/>
                <a:gd name="T2" fmla="*/ 109 w 122"/>
                <a:gd name="T3" fmla="*/ 49 h 69"/>
                <a:gd name="T4" fmla="*/ 108 w 122"/>
                <a:gd name="T5" fmla="*/ 43 h 69"/>
                <a:gd name="T6" fmla="*/ 103 w 122"/>
                <a:gd name="T7" fmla="*/ 27 h 69"/>
                <a:gd name="T8" fmla="*/ 97 w 122"/>
                <a:gd name="T9" fmla="*/ 20 h 69"/>
                <a:gd name="T10" fmla="*/ 92 w 122"/>
                <a:gd name="T11" fmla="*/ 20 h 69"/>
                <a:gd name="T12" fmla="*/ 83 w 122"/>
                <a:gd name="T13" fmla="*/ 23 h 69"/>
                <a:gd name="T14" fmla="*/ 66 w 122"/>
                <a:gd name="T15" fmla="*/ 35 h 69"/>
                <a:gd name="T16" fmla="*/ 60 w 122"/>
                <a:gd name="T17" fmla="*/ 43 h 69"/>
                <a:gd name="T18" fmla="*/ 53 w 122"/>
                <a:gd name="T19" fmla="*/ 46 h 69"/>
                <a:gd name="T20" fmla="*/ 47 w 122"/>
                <a:gd name="T21" fmla="*/ 49 h 69"/>
                <a:gd name="T22" fmla="*/ 41 w 122"/>
                <a:gd name="T23" fmla="*/ 52 h 69"/>
                <a:gd name="T24" fmla="*/ 35 w 122"/>
                <a:gd name="T25" fmla="*/ 53 h 69"/>
                <a:gd name="T26" fmla="*/ 30 w 122"/>
                <a:gd name="T27" fmla="*/ 49 h 69"/>
                <a:gd name="T28" fmla="*/ 21 w 122"/>
                <a:gd name="T29" fmla="*/ 56 h 69"/>
                <a:gd name="T30" fmla="*/ 14 w 122"/>
                <a:gd name="T31" fmla="*/ 56 h 69"/>
                <a:gd name="T32" fmla="*/ 5 w 122"/>
                <a:gd name="T33" fmla="*/ 59 h 69"/>
                <a:gd name="T34" fmla="*/ 1 w 122"/>
                <a:gd name="T35" fmla="*/ 53 h 69"/>
                <a:gd name="T36" fmla="*/ 0 w 122"/>
                <a:gd name="T37" fmla="*/ 41 h 69"/>
                <a:gd name="T38" fmla="*/ 5 w 122"/>
                <a:gd name="T39" fmla="*/ 27 h 69"/>
                <a:gd name="T40" fmla="*/ 10 w 122"/>
                <a:gd name="T41" fmla="*/ 19 h 69"/>
                <a:gd name="T42" fmla="*/ 26 w 122"/>
                <a:gd name="T43" fmla="*/ 7 h 69"/>
                <a:gd name="T44" fmla="*/ 40 w 122"/>
                <a:gd name="T45" fmla="*/ 1 h 69"/>
                <a:gd name="T46" fmla="*/ 60 w 122"/>
                <a:gd name="T47" fmla="*/ 0 h 69"/>
                <a:gd name="T48" fmla="*/ 78 w 122"/>
                <a:gd name="T49" fmla="*/ 1 h 69"/>
                <a:gd name="T50" fmla="*/ 93 w 122"/>
                <a:gd name="T51" fmla="*/ 4 h 69"/>
                <a:gd name="T52" fmla="*/ 104 w 122"/>
                <a:gd name="T53" fmla="*/ 10 h 69"/>
                <a:gd name="T54" fmla="*/ 114 w 122"/>
                <a:gd name="T55" fmla="*/ 19 h 69"/>
                <a:gd name="T56" fmla="*/ 118 w 122"/>
                <a:gd name="T57" fmla="*/ 27 h 69"/>
                <a:gd name="T58" fmla="*/ 122 w 122"/>
                <a:gd name="T59" fmla="*/ 37 h 69"/>
                <a:gd name="T60" fmla="*/ 122 w 122"/>
                <a:gd name="T61" fmla="*/ 46 h 69"/>
                <a:gd name="T62" fmla="*/ 118 w 122"/>
                <a:gd name="T63" fmla="*/ 56 h 69"/>
                <a:gd name="T64" fmla="*/ 114 w 122"/>
                <a:gd name="T65" fmla="*/ 65 h 69"/>
                <a:gd name="T66" fmla="*/ 109 w 122"/>
                <a:gd name="T6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2" h="69">
                  <a:moveTo>
                    <a:pt x="109" y="69"/>
                  </a:moveTo>
                  <a:lnTo>
                    <a:pt x="109" y="67"/>
                  </a:lnTo>
                  <a:lnTo>
                    <a:pt x="112" y="56"/>
                  </a:lnTo>
                  <a:lnTo>
                    <a:pt x="109" y="49"/>
                  </a:lnTo>
                  <a:lnTo>
                    <a:pt x="108" y="46"/>
                  </a:lnTo>
                  <a:lnTo>
                    <a:pt x="108" y="43"/>
                  </a:lnTo>
                  <a:lnTo>
                    <a:pt x="104" y="36"/>
                  </a:lnTo>
                  <a:lnTo>
                    <a:pt x="103" y="27"/>
                  </a:lnTo>
                  <a:lnTo>
                    <a:pt x="100" y="24"/>
                  </a:lnTo>
                  <a:lnTo>
                    <a:pt x="97" y="20"/>
                  </a:lnTo>
                  <a:lnTo>
                    <a:pt x="93" y="19"/>
                  </a:lnTo>
                  <a:lnTo>
                    <a:pt x="92" y="20"/>
                  </a:lnTo>
                  <a:lnTo>
                    <a:pt x="88" y="20"/>
                  </a:lnTo>
                  <a:lnTo>
                    <a:pt x="83" y="23"/>
                  </a:lnTo>
                  <a:lnTo>
                    <a:pt x="70" y="31"/>
                  </a:lnTo>
                  <a:lnTo>
                    <a:pt x="66" y="35"/>
                  </a:lnTo>
                  <a:lnTo>
                    <a:pt x="64" y="40"/>
                  </a:lnTo>
                  <a:lnTo>
                    <a:pt x="60" y="43"/>
                  </a:lnTo>
                  <a:lnTo>
                    <a:pt x="54" y="45"/>
                  </a:lnTo>
                  <a:lnTo>
                    <a:pt x="53" y="46"/>
                  </a:lnTo>
                  <a:lnTo>
                    <a:pt x="49" y="48"/>
                  </a:lnTo>
                  <a:lnTo>
                    <a:pt x="47" y="49"/>
                  </a:lnTo>
                  <a:lnTo>
                    <a:pt x="44" y="52"/>
                  </a:lnTo>
                  <a:lnTo>
                    <a:pt x="41" y="52"/>
                  </a:lnTo>
                  <a:lnTo>
                    <a:pt x="36" y="53"/>
                  </a:lnTo>
                  <a:lnTo>
                    <a:pt x="35" y="53"/>
                  </a:lnTo>
                  <a:lnTo>
                    <a:pt x="31" y="52"/>
                  </a:lnTo>
                  <a:lnTo>
                    <a:pt x="30" y="49"/>
                  </a:lnTo>
                  <a:lnTo>
                    <a:pt x="26" y="54"/>
                  </a:lnTo>
                  <a:lnTo>
                    <a:pt x="21" y="56"/>
                  </a:lnTo>
                  <a:lnTo>
                    <a:pt x="17" y="58"/>
                  </a:lnTo>
                  <a:lnTo>
                    <a:pt x="14" y="56"/>
                  </a:lnTo>
                  <a:lnTo>
                    <a:pt x="11" y="69"/>
                  </a:lnTo>
                  <a:lnTo>
                    <a:pt x="5" y="59"/>
                  </a:lnTo>
                  <a:lnTo>
                    <a:pt x="2" y="56"/>
                  </a:lnTo>
                  <a:lnTo>
                    <a:pt x="1" y="53"/>
                  </a:lnTo>
                  <a:lnTo>
                    <a:pt x="0" y="46"/>
                  </a:lnTo>
                  <a:lnTo>
                    <a:pt x="0" y="41"/>
                  </a:lnTo>
                  <a:lnTo>
                    <a:pt x="2" y="32"/>
                  </a:lnTo>
                  <a:lnTo>
                    <a:pt x="5" y="27"/>
                  </a:lnTo>
                  <a:lnTo>
                    <a:pt x="6" y="23"/>
                  </a:lnTo>
                  <a:lnTo>
                    <a:pt x="10" y="19"/>
                  </a:lnTo>
                  <a:lnTo>
                    <a:pt x="15" y="13"/>
                  </a:lnTo>
                  <a:lnTo>
                    <a:pt x="26" y="7"/>
                  </a:lnTo>
                  <a:lnTo>
                    <a:pt x="34" y="4"/>
                  </a:lnTo>
                  <a:lnTo>
                    <a:pt x="40" y="1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70" y="0"/>
                  </a:lnTo>
                  <a:lnTo>
                    <a:pt x="78" y="1"/>
                  </a:lnTo>
                  <a:lnTo>
                    <a:pt x="84" y="1"/>
                  </a:lnTo>
                  <a:lnTo>
                    <a:pt x="93" y="4"/>
                  </a:lnTo>
                  <a:lnTo>
                    <a:pt x="99" y="6"/>
                  </a:lnTo>
                  <a:lnTo>
                    <a:pt x="104" y="10"/>
                  </a:lnTo>
                  <a:lnTo>
                    <a:pt x="112" y="14"/>
                  </a:lnTo>
                  <a:lnTo>
                    <a:pt x="114" y="19"/>
                  </a:lnTo>
                  <a:lnTo>
                    <a:pt x="117" y="23"/>
                  </a:lnTo>
                  <a:lnTo>
                    <a:pt x="118" y="27"/>
                  </a:lnTo>
                  <a:lnTo>
                    <a:pt x="122" y="32"/>
                  </a:lnTo>
                  <a:lnTo>
                    <a:pt x="122" y="37"/>
                  </a:lnTo>
                  <a:lnTo>
                    <a:pt x="122" y="43"/>
                  </a:lnTo>
                  <a:lnTo>
                    <a:pt x="122" y="46"/>
                  </a:lnTo>
                  <a:lnTo>
                    <a:pt x="120" y="52"/>
                  </a:lnTo>
                  <a:lnTo>
                    <a:pt x="118" y="56"/>
                  </a:lnTo>
                  <a:lnTo>
                    <a:pt x="114" y="61"/>
                  </a:lnTo>
                  <a:lnTo>
                    <a:pt x="114" y="65"/>
                  </a:lnTo>
                  <a:lnTo>
                    <a:pt x="112" y="67"/>
                  </a:lnTo>
                  <a:lnTo>
                    <a:pt x="109" y="69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80" name="Freeform 1524">
              <a:extLst>
                <a:ext uri="{FF2B5EF4-FFF2-40B4-BE49-F238E27FC236}">
                  <a16:creationId xmlns:a16="http://schemas.microsoft.com/office/drawing/2014/main" id="{EE426B5F-1494-49C9-9C9B-DA228F2B9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8" y="1737"/>
              <a:ext cx="10" cy="16"/>
            </a:xfrm>
            <a:custGeom>
              <a:avLst/>
              <a:gdLst>
                <a:gd name="T0" fmla="*/ 14 w 29"/>
                <a:gd name="T1" fmla="*/ 50 h 50"/>
                <a:gd name="T2" fmla="*/ 21 w 29"/>
                <a:gd name="T3" fmla="*/ 37 h 50"/>
                <a:gd name="T4" fmla="*/ 26 w 29"/>
                <a:gd name="T5" fmla="*/ 26 h 50"/>
                <a:gd name="T6" fmla="*/ 29 w 29"/>
                <a:gd name="T7" fmla="*/ 16 h 50"/>
                <a:gd name="T8" fmla="*/ 17 w 29"/>
                <a:gd name="T9" fmla="*/ 0 h 50"/>
                <a:gd name="T10" fmla="*/ 17 w 29"/>
                <a:gd name="T11" fmla="*/ 0 h 50"/>
                <a:gd name="T12" fmla="*/ 17 w 29"/>
                <a:gd name="T13" fmla="*/ 5 h 50"/>
                <a:gd name="T14" fmla="*/ 14 w 29"/>
                <a:gd name="T15" fmla="*/ 13 h 50"/>
                <a:gd name="T16" fmla="*/ 12 w 29"/>
                <a:gd name="T17" fmla="*/ 16 h 50"/>
                <a:gd name="T18" fmla="*/ 8 w 29"/>
                <a:gd name="T19" fmla="*/ 22 h 50"/>
                <a:gd name="T20" fmla="*/ 5 w 29"/>
                <a:gd name="T21" fmla="*/ 24 h 50"/>
                <a:gd name="T22" fmla="*/ 1 w 29"/>
                <a:gd name="T23" fmla="*/ 27 h 50"/>
                <a:gd name="T24" fmla="*/ 0 w 29"/>
                <a:gd name="T25" fmla="*/ 29 h 50"/>
                <a:gd name="T26" fmla="*/ 14 w 29"/>
                <a:gd name="T27" fmla="*/ 49 h 50"/>
                <a:gd name="T28" fmla="*/ 14 w 29"/>
                <a:gd name="T29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50">
                  <a:moveTo>
                    <a:pt x="14" y="50"/>
                  </a:moveTo>
                  <a:lnTo>
                    <a:pt x="21" y="37"/>
                  </a:lnTo>
                  <a:lnTo>
                    <a:pt x="26" y="26"/>
                  </a:lnTo>
                  <a:lnTo>
                    <a:pt x="29" y="16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5"/>
                  </a:lnTo>
                  <a:lnTo>
                    <a:pt x="14" y="13"/>
                  </a:lnTo>
                  <a:lnTo>
                    <a:pt x="12" y="16"/>
                  </a:lnTo>
                  <a:lnTo>
                    <a:pt x="8" y="22"/>
                  </a:lnTo>
                  <a:lnTo>
                    <a:pt x="5" y="24"/>
                  </a:lnTo>
                  <a:lnTo>
                    <a:pt x="1" y="27"/>
                  </a:lnTo>
                  <a:lnTo>
                    <a:pt x="0" y="29"/>
                  </a:lnTo>
                  <a:lnTo>
                    <a:pt x="14" y="49"/>
                  </a:lnTo>
                  <a:lnTo>
                    <a:pt x="14" y="50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81" name="Freeform 1525">
              <a:extLst>
                <a:ext uri="{FF2B5EF4-FFF2-40B4-BE49-F238E27FC236}">
                  <a16:creationId xmlns:a16="http://schemas.microsoft.com/office/drawing/2014/main" id="{824E6CA6-7243-4388-971B-D25F7A5B9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8" y="1737"/>
              <a:ext cx="12" cy="19"/>
            </a:xfrm>
            <a:custGeom>
              <a:avLst/>
              <a:gdLst>
                <a:gd name="T0" fmla="*/ 18 w 36"/>
                <a:gd name="T1" fmla="*/ 58 h 58"/>
                <a:gd name="T2" fmla="*/ 27 w 36"/>
                <a:gd name="T3" fmla="*/ 42 h 58"/>
                <a:gd name="T4" fmla="*/ 32 w 36"/>
                <a:gd name="T5" fmla="*/ 29 h 58"/>
                <a:gd name="T6" fmla="*/ 36 w 36"/>
                <a:gd name="T7" fmla="*/ 19 h 58"/>
                <a:gd name="T8" fmla="*/ 22 w 36"/>
                <a:gd name="T9" fmla="*/ 0 h 58"/>
                <a:gd name="T10" fmla="*/ 21 w 36"/>
                <a:gd name="T11" fmla="*/ 0 h 58"/>
                <a:gd name="T12" fmla="*/ 21 w 36"/>
                <a:gd name="T13" fmla="*/ 6 h 58"/>
                <a:gd name="T14" fmla="*/ 18 w 36"/>
                <a:gd name="T15" fmla="*/ 14 h 58"/>
                <a:gd name="T16" fmla="*/ 16 w 36"/>
                <a:gd name="T17" fmla="*/ 19 h 58"/>
                <a:gd name="T18" fmla="*/ 10 w 36"/>
                <a:gd name="T19" fmla="*/ 23 h 58"/>
                <a:gd name="T20" fmla="*/ 6 w 36"/>
                <a:gd name="T21" fmla="*/ 28 h 58"/>
                <a:gd name="T22" fmla="*/ 3 w 36"/>
                <a:gd name="T23" fmla="*/ 31 h 58"/>
                <a:gd name="T24" fmla="*/ 0 w 36"/>
                <a:gd name="T25" fmla="*/ 33 h 58"/>
                <a:gd name="T26" fmla="*/ 18 w 36"/>
                <a:gd name="T27" fmla="*/ 57 h 58"/>
                <a:gd name="T28" fmla="*/ 18 w 36"/>
                <a:gd name="T2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58">
                  <a:moveTo>
                    <a:pt x="18" y="58"/>
                  </a:moveTo>
                  <a:lnTo>
                    <a:pt x="27" y="42"/>
                  </a:lnTo>
                  <a:lnTo>
                    <a:pt x="32" y="29"/>
                  </a:lnTo>
                  <a:lnTo>
                    <a:pt x="36" y="19"/>
                  </a:lnTo>
                  <a:lnTo>
                    <a:pt x="22" y="0"/>
                  </a:lnTo>
                  <a:lnTo>
                    <a:pt x="21" y="0"/>
                  </a:lnTo>
                  <a:lnTo>
                    <a:pt x="21" y="6"/>
                  </a:lnTo>
                  <a:lnTo>
                    <a:pt x="18" y="14"/>
                  </a:lnTo>
                  <a:lnTo>
                    <a:pt x="16" y="19"/>
                  </a:lnTo>
                  <a:lnTo>
                    <a:pt x="10" y="23"/>
                  </a:lnTo>
                  <a:lnTo>
                    <a:pt x="6" y="28"/>
                  </a:lnTo>
                  <a:lnTo>
                    <a:pt x="3" y="31"/>
                  </a:lnTo>
                  <a:lnTo>
                    <a:pt x="0" y="33"/>
                  </a:lnTo>
                  <a:lnTo>
                    <a:pt x="18" y="57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82" name="Freeform 1526">
              <a:extLst>
                <a:ext uri="{FF2B5EF4-FFF2-40B4-BE49-F238E27FC236}">
                  <a16:creationId xmlns:a16="http://schemas.microsoft.com/office/drawing/2014/main" id="{0295FE72-8642-4050-BA91-EF4A1E5FB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7" y="1737"/>
              <a:ext cx="12" cy="16"/>
            </a:xfrm>
            <a:custGeom>
              <a:avLst/>
              <a:gdLst>
                <a:gd name="T0" fmla="*/ 36 w 36"/>
                <a:gd name="T1" fmla="*/ 27 h 48"/>
                <a:gd name="T2" fmla="*/ 29 w 36"/>
                <a:gd name="T3" fmla="*/ 27 h 48"/>
                <a:gd name="T4" fmla="*/ 26 w 36"/>
                <a:gd name="T5" fmla="*/ 26 h 48"/>
                <a:gd name="T6" fmla="*/ 26 w 36"/>
                <a:gd name="T7" fmla="*/ 23 h 48"/>
                <a:gd name="T8" fmla="*/ 21 w 36"/>
                <a:gd name="T9" fmla="*/ 22 h 48"/>
                <a:gd name="T10" fmla="*/ 21 w 36"/>
                <a:gd name="T11" fmla="*/ 21 h 48"/>
                <a:gd name="T12" fmla="*/ 12 w 36"/>
                <a:gd name="T13" fmla="*/ 12 h 48"/>
                <a:gd name="T14" fmla="*/ 11 w 36"/>
                <a:gd name="T15" fmla="*/ 8 h 48"/>
                <a:gd name="T16" fmla="*/ 11 w 36"/>
                <a:gd name="T17" fmla="*/ 4 h 48"/>
                <a:gd name="T18" fmla="*/ 11 w 36"/>
                <a:gd name="T19" fmla="*/ 0 h 48"/>
                <a:gd name="T20" fmla="*/ 8 w 36"/>
                <a:gd name="T21" fmla="*/ 2 h 48"/>
                <a:gd name="T22" fmla="*/ 0 w 36"/>
                <a:gd name="T23" fmla="*/ 14 h 48"/>
                <a:gd name="T24" fmla="*/ 3 w 36"/>
                <a:gd name="T25" fmla="*/ 26 h 48"/>
                <a:gd name="T26" fmla="*/ 8 w 36"/>
                <a:gd name="T27" fmla="*/ 32 h 48"/>
                <a:gd name="T28" fmla="*/ 12 w 36"/>
                <a:gd name="T29" fmla="*/ 38 h 48"/>
                <a:gd name="T30" fmla="*/ 21 w 36"/>
                <a:gd name="T31" fmla="*/ 48 h 48"/>
                <a:gd name="T32" fmla="*/ 36 w 36"/>
                <a:gd name="T33" fmla="*/ 2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48">
                  <a:moveTo>
                    <a:pt x="36" y="27"/>
                  </a:moveTo>
                  <a:lnTo>
                    <a:pt x="29" y="27"/>
                  </a:lnTo>
                  <a:lnTo>
                    <a:pt x="26" y="26"/>
                  </a:lnTo>
                  <a:lnTo>
                    <a:pt x="26" y="23"/>
                  </a:lnTo>
                  <a:lnTo>
                    <a:pt x="21" y="22"/>
                  </a:lnTo>
                  <a:lnTo>
                    <a:pt x="21" y="21"/>
                  </a:lnTo>
                  <a:lnTo>
                    <a:pt x="12" y="12"/>
                  </a:lnTo>
                  <a:lnTo>
                    <a:pt x="11" y="8"/>
                  </a:lnTo>
                  <a:lnTo>
                    <a:pt x="11" y="4"/>
                  </a:lnTo>
                  <a:lnTo>
                    <a:pt x="11" y="0"/>
                  </a:lnTo>
                  <a:lnTo>
                    <a:pt x="8" y="2"/>
                  </a:lnTo>
                  <a:lnTo>
                    <a:pt x="0" y="14"/>
                  </a:lnTo>
                  <a:lnTo>
                    <a:pt x="3" y="26"/>
                  </a:lnTo>
                  <a:lnTo>
                    <a:pt x="8" y="32"/>
                  </a:lnTo>
                  <a:lnTo>
                    <a:pt x="12" y="38"/>
                  </a:lnTo>
                  <a:lnTo>
                    <a:pt x="21" y="48"/>
                  </a:lnTo>
                  <a:lnTo>
                    <a:pt x="36" y="27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83" name="Freeform 1527">
              <a:extLst>
                <a:ext uri="{FF2B5EF4-FFF2-40B4-BE49-F238E27FC236}">
                  <a16:creationId xmlns:a16="http://schemas.microsoft.com/office/drawing/2014/main" id="{E81FFA7F-9437-4FFA-A93E-31AC7BA73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7" y="1737"/>
              <a:ext cx="15" cy="19"/>
            </a:xfrm>
            <a:custGeom>
              <a:avLst/>
              <a:gdLst>
                <a:gd name="T0" fmla="*/ 46 w 46"/>
                <a:gd name="T1" fmla="*/ 34 h 57"/>
                <a:gd name="T2" fmla="*/ 38 w 46"/>
                <a:gd name="T3" fmla="*/ 31 h 57"/>
                <a:gd name="T4" fmla="*/ 34 w 46"/>
                <a:gd name="T5" fmla="*/ 30 h 57"/>
                <a:gd name="T6" fmla="*/ 33 w 46"/>
                <a:gd name="T7" fmla="*/ 27 h 57"/>
                <a:gd name="T8" fmla="*/ 28 w 46"/>
                <a:gd name="T9" fmla="*/ 26 h 57"/>
                <a:gd name="T10" fmla="*/ 26 w 46"/>
                <a:gd name="T11" fmla="*/ 24 h 57"/>
                <a:gd name="T12" fmla="*/ 16 w 46"/>
                <a:gd name="T13" fmla="*/ 13 h 57"/>
                <a:gd name="T14" fmla="*/ 13 w 46"/>
                <a:gd name="T15" fmla="*/ 8 h 57"/>
                <a:gd name="T16" fmla="*/ 13 w 46"/>
                <a:gd name="T17" fmla="*/ 4 h 57"/>
                <a:gd name="T18" fmla="*/ 13 w 46"/>
                <a:gd name="T19" fmla="*/ 0 h 57"/>
                <a:gd name="T20" fmla="*/ 11 w 46"/>
                <a:gd name="T21" fmla="*/ 3 h 57"/>
                <a:gd name="T22" fmla="*/ 0 w 46"/>
                <a:gd name="T23" fmla="*/ 17 h 57"/>
                <a:gd name="T24" fmla="*/ 6 w 46"/>
                <a:gd name="T25" fmla="*/ 30 h 57"/>
                <a:gd name="T26" fmla="*/ 11 w 46"/>
                <a:gd name="T27" fmla="*/ 38 h 57"/>
                <a:gd name="T28" fmla="*/ 16 w 46"/>
                <a:gd name="T29" fmla="*/ 46 h 57"/>
                <a:gd name="T30" fmla="*/ 26 w 46"/>
                <a:gd name="T31" fmla="*/ 57 h 57"/>
                <a:gd name="T32" fmla="*/ 46 w 46"/>
                <a:gd name="T33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57">
                  <a:moveTo>
                    <a:pt x="46" y="34"/>
                  </a:moveTo>
                  <a:lnTo>
                    <a:pt x="38" y="31"/>
                  </a:lnTo>
                  <a:lnTo>
                    <a:pt x="34" y="30"/>
                  </a:lnTo>
                  <a:lnTo>
                    <a:pt x="33" y="27"/>
                  </a:lnTo>
                  <a:lnTo>
                    <a:pt x="28" y="26"/>
                  </a:lnTo>
                  <a:lnTo>
                    <a:pt x="26" y="24"/>
                  </a:lnTo>
                  <a:lnTo>
                    <a:pt x="16" y="13"/>
                  </a:lnTo>
                  <a:lnTo>
                    <a:pt x="13" y="8"/>
                  </a:lnTo>
                  <a:lnTo>
                    <a:pt x="13" y="4"/>
                  </a:lnTo>
                  <a:lnTo>
                    <a:pt x="13" y="0"/>
                  </a:lnTo>
                  <a:lnTo>
                    <a:pt x="11" y="3"/>
                  </a:lnTo>
                  <a:lnTo>
                    <a:pt x="0" y="17"/>
                  </a:lnTo>
                  <a:lnTo>
                    <a:pt x="6" y="30"/>
                  </a:lnTo>
                  <a:lnTo>
                    <a:pt x="11" y="38"/>
                  </a:lnTo>
                  <a:lnTo>
                    <a:pt x="16" y="46"/>
                  </a:lnTo>
                  <a:lnTo>
                    <a:pt x="26" y="57"/>
                  </a:lnTo>
                  <a:lnTo>
                    <a:pt x="46" y="34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84" name="Freeform 1528">
              <a:extLst>
                <a:ext uri="{FF2B5EF4-FFF2-40B4-BE49-F238E27FC236}">
                  <a16:creationId xmlns:a16="http://schemas.microsoft.com/office/drawing/2014/main" id="{3255D6B6-DC4C-4158-8A11-9953C10AA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2" y="1733"/>
              <a:ext cx="20" cy="13"/>
            </a:xfrm>
            <a:custGeom>
              <a:avLst/>
              <a:gdLst>
                <a:gd name="T0" fmla="*/ 60 w 60"/>
                <a:gd name="T1" fmla="*/ 8 h 37"/>
                <a:gd name="T2" fmla="*/ 60 w 60"/>
                <a:gd name="T3" fmla="*/ 10 h 37"/>
                <a:gd name="T4" fmla="*/ 60 w 60"/>
                <a:gd name="T5" fmla="*/ 3 h 37"/>
                <a:gd name="T6" fmla="*/ 60 w 60"/>
                <a:gd name="T7" fmla="*/ 3 h 37"/>
                <a:gd name="T8" fmla="*/ 54 w 60"/>
                <a:gd name="T9" fmla="*/ 8 h 37"/>
                <a:gd name="T10" fmla="*/ 49 w 60"/>
                <a:gd name="T11" fmla="*/ 13 h 37"/>
                <a:gd name="T12" fmla="*/ 45 w 60"/>
                <a:gd name="T13" fmla="*/ 15 h 37"/>
                <a:gd name="T14" fmla="*/ 41 w 60"/>
                <a:gd name="T15" fmla="*/ 17 h 37"/>
                <a:gd name="T16" fmla="*/ 35 w 60"/>
                <a:gd name="T17" fmla="*/ 19 h 37"/>
                <a:gd name="T18" fmla="*/ 25 w 60"/>
                <a:gd name="T19" fmla="*/ 19 h 37"/>
                <a:gd name="T20" fmla="*/ 18 w 60"/>
                <a:gd name="T21" fmla="*/ 17 h 37"/>
                <a:gd name="T22" fmla="*/ 14 w 60"/>
                <a:gd name="T23" fmla="*/ 15 h 37"/>
                <a:gd name="T24" fmla="*/ 10 w 60"/>
                <a:gd name="T25" fmla="*/ 12 h 37"/>
                <a:gd name="T26" fmla="*/ 5 w 60"/>
                <a:gd name="T27" fmla="*/ 7 h 37"/>
                <a:gd name="T28" fmla="*/ 0 w 60"/>
                <a:gd name="T29" fmla="*/ 0 h 37"/>
                <a:gd name="T30" fmla="*/ 0 w 60"/>
                <a:gd name="T31" fmla="*/ 3 h 37"/>
                <a:gd name="T32" fmla="*/ 0 w 60"/>
                <a:gd name="T33" fmla="*/ 4 h 37"/>
                <a:gd name="T34" fmla="*/ 0 w 60"/>
                <a:gd name="T35" fmla="*/ 12 h 37"/>
                <a:gd name="T36" fmla="*/ 0 w 60"/>
                <a:gd name="T37" fmla="*/ 13 h 37"/>
                <a:gd name="T38" fmla="*/ 0 w 60"/>
                <a:gd name="T39" fmla="*/ 16 h 37"/>
                <a:gd name="T40" fmla="*/ 4 w 60"/>
                <a:gd name="T41" fmla="*/ 20 h 37"/>
                <a:gd name="T42" fmla="*/ 5 w 60"/>
                <a:gd name="T43" fmla="*/ 21 h 37"/>
                <a:gd name="T44" fmla="*/ 10 w 60"/>
                <a:gd name="T45" fmla="*/ 28 h 37"/>
                <a:gd name="T46" fmla="*/ 14 w 60"/>
                <a:gd name="T47" fmla="*/ 30 h 37"/>
                <a:gd name="T48" fmla="*/ 15 w 60"/>
                <a:gd name="T49" fmla="*/ 32 h 37"/>
                <a:gd name="T50" fmla="*/ 19 w 60"/>
                <a:gd name="T51" fmla="*/ 33 h 37"/>
                <a:gd name="T52" fmla="*/ 23 w 60"/>
                <a:gd name="T53" fmla="*/ 34 h 37"/>
                <a:gd name="T54" fmla="*/ 28 w 60"/>
                <a:gd name="T55" fmla="*/ 37 h 37"/>
                <a:gd name="T56" fmla="*/ 41 w 60"/>
                <a:gd name="T57" fmla="*/ 37 h 37"/>
                <a:gd name="T58" fmla="*/ 45 w 60"/>
                <a:gd name="T59" fmla="*/ 33 h 37"/>
                <a:gd name="T60" fmla="*/ 45 w 60"/>
                <a:gd name="T61" fmla="*/ 32 h 37"/>
                <a:gd name="T62" fmla="*/ 53 w 60"/>
                <a:gd name="T63" fmla="*/ 28 h 37"/>
                <a:gd name="T64" fmla="*/ 54 w 60"/>
                <a:gd name="T65" fmla="*/ 25 h 37"/>
                <a:gd name="T66" fmla="*/ 56 w 60"/>
                <a:gd name="T67" fmla="*/ 20 h 37"/>
                <a:gd name="T68" fmla="*/ 60 w 60"/>
                <a:gd name="T69" fmla="*/ 15 h 37"/>
                <a:gd name="T70" fmla="*/ 60 w 60"/>
                <a:gd name="T71" fmla="*/ 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0" h="37">
                  <a:moveTo>
                    <a:pt x="60" y="8"/>
                  </a:moveTo>
                  <a:lnTo>
                    <a:pt x="60" y="10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54" y="8"/>
                  </a:lnTo>
                  <a:lnTo>
                    <a:pt x="49" y="13"/>
                  </a:lnTo>
                  <a:lnTo>
                    <a:pt x="45" y="15"/>
                  </a:lnTo>
                  <a:lnTo>
                    <a:pt x="41" y="17"/>
                  </a:lnTo>
                  <a:lnTo>
                    <a:pt x="35" y="19"/>
                  </a:lnTo>
                  <a:lnTo>
                    <a:pt x="25" y="19"/>
                  </a:lnTo>
                  <a:lnTo>
                    <a:pt x="18" y="17"/>
                  </a:lnTo>
                  <a:lnTo>
                    <a:pt x="14" y="15"/>
                  </a:lnTo>
                  <a:lnTo>
                    <a:pt x="10" y="12"/>
                  </a:lnTo>
                  <a:lnTo>
                    <a:pt x="5" y="7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4" y="20"/>
                  </a:lnTo>
                  <a:lnTo>
                    <a:pt x="5" y="21"/>
                  </a:lnTo>
                  <a:lnTo>
                    <a:pt x="10" y="28"/>
                  </a:lnTo>
                  <a:lnTo>
                    <a:pt x="14" y="30"/>
                  </a:lnTo>
                  <a:lnTo>
                    <a:pt x="15" y="32"/>
                  </a:lnTo>
                  <a:lnTo>
                    <a:pt x="19" y="33"/>
                  </a:lnTo>
                  <a:lnTo>
                    <a:pt x="23" y="34"/>
                  </a:lnTo>
                  <a:lnTo>
                    <a:pt x="28" y="37"/>
                  </a:lnTo>
                  <a:lnTo>
                    <a:pt x="41" y="37"/>
                  </a:lnTo>
                  <a:lnTo>
                    <a:pt x="45" y="33"/>
                  </a:lnTo>
                  <a:lnTo>
                    <a:pt x="45" y="32"/>
                  </a:lnTo>
                  <a:lnTo>
                    <a:pt x="53" y="28"/>
                  </a:lnTo>
                  <a:lnTo>
                    <a:pt x="54" y="25"/>
                  </a:lnTo>
                  <a:lnTo>
                    <a:pt x="56" y="20"/>
                  </a:lnTo>
                  <a:lnTo>
                    <a:pt x="60" y="15"/>
                  </a:lnTo>
                  <a:lnTo>
                    <a:pt x="60" y="8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85" name="Freeform 1529">
              <a:extLst>
                <a:ext uri="{FF2B5EF4-FFF2-40B4-BE49-F238E27FC236}">
                  <a16:creationId xmlns:a16="http://schemas.microsoft.com/office/drawing/2014/main" id="{C4B3F093-A856-44C5-A7E3-225C3F9CF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2" y="1733"/>
              <a:ext cx="23" cy="15"/>
            </a:xfrm>
            <a:custGeom>
              <a:avLst/>
              <a:gdLst>
                <a:gd name="T0" fmla="*/ 70 w 70"/>
                <a:gd name="T1" fmla="*/ 12 h 46"/>
                <a:gd name="T2" fmla="*/ 70 w 70"/>
                <a:gd name="T3" fmla="*/ 13 h 46"/>
                <a:gd name="T4" fmla="*/ 70 w 70"/>
                <a:gd name="T5" fmla="*/ 4 h 46"/>
                <a:gd name="T6" fmla="*/ 70 w 70"/>
                <a:gd name="T7" fmla="*/ 3 h 46"/>
                <a:gd name="T8" fmla="*/ 65 w 70"/>
                <a:gd name="T9" fmla="*/ 12 h 46"/>
                <a:gd name="T10" fmla="*/ 58 w 70"/>
                <a:gd name="T11" fmla="*/ 16 h 46"/>
                <a:gd name="T12" fmla="*/ 54 w 70"/>
                <a:gd name="T13" fmla="*/ 20 h 46"/>
                <a:gd name="T14" fmla="*/ 49 w 70"/>
                <a:gd name="T15" fmla="*/ 22 h 46"/>
                <a:gd name="T16" fmla="*/ 40 w 70"/>
                <a:gd name="T17" fmla="*/ 24 h 46"/>
                <a:gd name="T18" fmla="*/ 30 w 70"/>
                <a:gd name="T19" fmla="*/ 24 h 46"/>
                <a:gd name="T20" fmla="*/ 21 w 70"/>
                <a:gd name="T21" fmla="*/ 22 h 46"/>
                <a:gd name="T22" fmla="*/ 15 w 70"/>
                <a:gd name="T23" fmla="*/ 18 h 46"/>
                <a:gd name="T24" fmla="*/ 11 w 70"/>
                <a:gd name="T25" fmla="*/ 14 h 46"/>
                <a:gd name="T26" fmla="*/ 5 w 70"/>
                <a:gd name="T27" fmla="*/ 9 h 46"/>
                <a:gd name="T28" fmla="*/ 0 w 70"/>
                <a:gd name="T29" fmla="*/ 0 h 46"/>
                <a:gd name="T30" fmla="*/ 0 w 70"/>
                <a:gd name="T31" fmla="*/ 4 h 46"/>
                <a:gd name="T32" fmla="*/ 0 w 70"/>
                <a:gd name="T33" fmla="*/ 7 h 46"/>
                <a:gd name="T34" fmla="*/ 0 w 70"/>
                <a:gd name="T35" fmla="*/ 14 h 46"/>
                <a:gd name="T36" fmla="*/ 0 w 70"/>
                <a:gd name="T37" fmla="*/ 16 h 46"/>
                <a:gd name="T38" fmla="*/ 0 w 70"/>
                <a:gd name="T39" fmla="*/ 21 h 46"/>
                <a:gd name="T40" fmla="*/ 4 w 70"/>
                <a:gd name="T41" fmla="*/ 25 h 46"/>
                <a:gd name="T42" fmla="*/ 6 w 70"/>
                <a:gd name="T43" fmla="*/ 29 h 46"/>
                <a:gd name="T44" fmla="*/ 11 w 70"/>
                <a:gd name="T45" fmla="*/ 35 h 46"/>
                <a:gd name="T46" fmla="*/ 15 w 70"/>
                <a:gd name="T47" fmla="*/ 38 h 46"/>
                <a:gd name="T48" fmla="*/ 19 w 70"/>
                <a:gd name="T49" fmla="*/ 40 h 46"/>
                <a:gd name="T50" fmla="*/ 23 w 70"/>
                <a:gd name="T51" fmla="*/ 43 h 46"/>
                <a:gd name="T52" fmla="*/ 26 w 70"/>
                <a:gd name="T53" fmla="*/ 44 h 46"/>
                <a:gd name="T54" fmla="*/ 34 w 70"/>
                <a:gd name="T55" fmla="*/ 46 h 46"/>
                <a:gd name="T56" fmla="*/ 49 w 70"/>
                <a:gd name="T57" fmla="*/ 46 h 46"/>
                <a:gd name="T58" fmla="*/ 53 w 70"/>
                <a:gd name="T59" fmla="*/ 43 h 46"/>
                <a:gd name="T60" fmla="*/ 54 w 70"/>
                <a:gd name="T61" fmla="*/ 40 h 46"/>
                <a:gd name="T62" fmla="*/ 61 w 70"/>
                <a:gd name="T63" fmla="*/ 35 h 46"/>
                <a:gd name="T64" fmla="*/ 65 w 70"/>
                <a:gd name="T65" fmla="*/ 31 h 46"/>
                <a:gd name="T66" fmla="*/ 66 w 70"/>
                <a:gd name="T67" fmla="*/ 25 h 46"/>
                <a:gd name="T68" fmla="*/ 70 w 70"/>
                <a:gd name="T69" fmla="*/ 18 h 46"/>
                <a:gd name="T70" fmla="*/ 70 w 70"/>
                <a:gd name="T71" fmla="*/ 1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0" h="46">
                  <a:moveTo>
                    <a:pt x="70" y="12"/>
                  </a:moveTo>
                  <a:lnTo>
                    <a:pt x="70" y="13"/>
                  </a:lnTo>
                  <a:lnTo>
                    <a:pt x="70" y="4"/>
                  </a:lnTo>
                  <a:lnTo>
                    <a:pt x="70" y="3"/>
                  </a:lnTo>
                  <a:lnTo>
                    <a:pt x="65" y="12"/>
                  </a:lnTo>
                  <a:lnTo>
                    <a:pt x="58" y="16"/>
                  </a:lnTo>
                  <a:lnTo>
                    <a:pt x="54" y="20"/>
                  </a:lnTo>
                  <a:lnTo>
                    <a:pt x="49" y="22"/>
                  </a:lnTo>
                  <a:lnTo>
                    <a:pt x="40" y="24"/>
                  </a:lnTo>
                  <a:lnTo>
                    <a:pt x="30" y="24"/>
                  </a:lnTo>
                  <a:lnTo>
                    <a:pt x="21" y="22"/>
                  </a:lnTo>
                  <a:lnTo>
                    <a:pt x="15" y="18"/>
                  </a:lnTo>
                  <a:lnTo>
                    <a:pt x="11" y="14"/>
                  </a:lnTo>
                  <a:lnTo>
                    <a:pt x="5" y="9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4" y="25"/>
                  </a:lnTo>
                  <a:lnTo>
                    <a:pt x="6" y="29"/>
                  </a:lnTo>
                  <a:lnTo>
                    <a:pt x="11" y="35"/>
                  </a:lnTo>
                  <a:lnTo>
                    <a:pt x="15" y="38"/>
                  </a:lnTo>
                  <a:lnTo>
                    <a:pt x="19" y="40"/>
                  </a:lnTo>
                  <a:lnTo>
                    <a:pt x="23" y="43"/>
                  </a:lnTo>
                  <a:lnTo>
                    <a:pt x="26" y="44"/>
                  </a:lnTo>
                  <a:lnTo>
                    <a:pt x="34" y="46"/>
                  </a:lnTo>
                  <a:lnTo>
                    <a:pt x="49" y="46"/>
                  </a:lnTo>
                  <a:lnTo>
                    <a:pt x="53" y="43"/>
                  </a:lnTo>
                  <a:lnTo>
                    <a:pt x="54" y="40"/>
                  </a:lnTo>
                  <a:lnTo>
                    <a:pt x="61" y="35"/>
                  </a:lnTo>
                  <a:lnTo>
                    <a:pt x="65" y="31"/>
                  </a:lnTo>
                  <a:lnTo>
                    <a:pt x="66" y="25"/>
                  </a:lnTo>
                  <a:lnTo>
                    <a:pt x="70" y="18"/>
                  </a:lnTo>
                  <a:lnTo>
                    <a:pt x="70" y="12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86" name="Freeform 1530">
              <a:extLst>
                <a:ext uri="{FF2B5EF4-FFF2-40B4-BE49-F238E27FC236}">
                  <a16:creationId xmlns:a16="http://schemas.microsoft.com/office/drawing/2014/main" id="{851F9A8F-0EA8-43D5-B8FE-68E7E0976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0" y="1749"/>
              <a:ext cx="9" cy="13"/>
            </a:xfrm>
            <a:custGeom>
              <a:avLst/>
              <a:gdLst>
                <a:gd name="T0" fmla="*/ 29 w 29"/>
                <a:gd name="T1" fmla="*/ 8 h 40"/>
                <a:gd name="T2" fmla="*/ 22 w 29"/>
                <a:gd name="T3" fmla="*/ 17 h 40"/>
                <a:gd name="T4" fmla="*/ 29 w 29"/>
                <a:gd name="T5" fmla="*/ 29 h 40"/>
                <a:gd name="T6" fmla="*/ 13 w 29"/>
                <a:gd name="T7" fmla="*/ 40 h 40"/>
                <a:gd name="T8" fmla="*/ 0 w 29"/>
                <a:gd name="T9" fmla="*/ 29 h 40"/>
                <a:gd name="T10" fmla="*/ 7 w 29"/>
                <a:gd name="T11" fmla="*/ 17 h 40"/>
                <a:gd name="T12" fmla="*/ 3 w 29"/>
                <a:gd name="T13" fmla="*/ 6 h 40"/>
                <a:gd name="T14" fmla="*/ 7 w 29"/>
                <a:gd name="T15" fmla="*/ 0 h 40"/>
                <a:gd name="T16" fmla="*/ 22 w 29"/>
                <a:gd name="T17" fmla="*/ 0 h 40"/>
                <a:gd name="T18" fmla="*/ 29 w 29"/>
                <a:gd name="T1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0">
                  <a:moveTo>
                    <a:pt x="29" y="8"/>
                  </a:moveTo>
                  <a:lnTo>
                    <a:pt x="22" y="17"/>
                  </a:lnTo>
                  <a:lnTo>
                    <a:pt x="29" y="29"/>
                  </a:lnTo>
                  <a:lnTo>
                    <a:pt x="13" y="40"/>
                  </a:lnTo>
                  <a:lnTo>
                    <a:pt x="0" y="29"/>
                  </a:lnTo>
                  <a:lnTo>
                    <a:pt x="7" y="17"/>
                  </a:lnTo>
                  <a:lnTo>
                    <a:pt x="3" y="6"/>
                  </a:lnTo>
                  <a:lnTo>
                    <a:pt x="7" y="0"/>
                  </a:lnTo>
                  <a:lnTo>
                    <a:pt x="22" y="0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87" name="Freeform 1531">
              <a:extLst>
                <a:ext uri="{FF2B5EF4-FFF2-40B4-BE49-F238E27FC236}">
                  <a16:creationId xmlns:a16="http://schemas.microsoft.com/office/drawing/2014/main" id="{F8E6E057-035A-45B5-B8E6-44C39AEA8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0" y="1749"/>
              <a:ext cx="11" cy="16"/>
            </a:xfrm>
            <a:custGeom>
              <a:avLst/>
              <a:gdLst>
                <a:gd name="T0" fmla="*/ 34 w 34"/>
                <a:gd name="T1" fmla="*/ 9 h 48"/>
                <a:gd name="T2" fmla="*/ 25 w 34"/>
                <a:gd name="T3" fmla="*/ 21 h 48"/>
                <a:gd name="T4" fmla="*/ 34 w 34"/>
                <a:gd name="T5" fmla="*/ 34 h 48"/>
                <a:gd name="T6" fmla="*/ 16 w 34"/>
                <a:gd name="T7" fmla="*/ 48 h 48"/>
                <a:gd name="T8" fmla="*/ 0 w 34"/>
                <a:gd name="T9" fmla="*/ 34 h 48"/>
                <a:gd name="T10" fmla="*/ 9 w 34"/>
                <a:gd name="T11" fmla="*/ 21 h 48"/>
                <a:gd name="T12" fmla="*/ 2 w 34"/>
                <a:gd name="T13" fmla="*/ 8 h 48"/>
                <a:gd name="T14" fmla="*/ 9 w 34"/>
                <a:gd name="T15" fmla="*/ 0 h 48"/>
                <a:gd name="T16" fmla="*/ 25 w 34"/>
                <a:gd name="T17" fmla="*/ 0 h 48"/>
                <a:gd name="T18" fmla="*/ 34 w 34"/>
                <a:gd name="T19" fmla="*/ 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48">
                  <a:moveTo>
                    <a:pt x="34" y="9"/>
                  </a:moveTo>
                  <a:lnTo>
                    <a:pt x="25" y="21"/>
                  </a:lnTo>
                  <a:lnTo>
                    <a:pt x="34" y="34"/>
                  </a:lnTo>
                  <a:lnTo>
                    <a:pt x="16" y="48"/>
                  </a:lnTo>
                  <a:lnTo>
                    <a:pt x="0" y="34"/>
                  </a:lnTo>
                  <a:lnTo>
                    <a:pt x="9" y="21"/>
                  </a:lnTo>
                  <a:lnTo>
                    <a:pt x="2" y="8"/>
                  </a:lnTo>
                  <a:lnTo>
                    <a:pt x="9" y="0"/>
                  </a:lnTo>
                  <a:lnTo>
                    <a:pt x="25" y="0"/>
                  </a:lnTo>
                  <a:lnTo>
                    <a:pt x="34" y="9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88" name="Freeform 1532">
              <a:extLst>
                <a:ext uri="{FF2B5EF4-FFF2-40B4-BE49-F238E27FC236}">
                  <a16:creationId xmlns:a16="http://schemas.microsoft.com/office/drawing/2014/main" id="{DEC52C2F-6CC1-4899-AFF5-7B65E3C70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8" y="1751"/>
              <a:ext cx="10" cy="8"/>
            </a:xfrm>
            <a:custGeom>
              <a:avLst/>
              <a:gdLst>
                <a:gd name="T0" fmla="*/ 14 w 29"/>
                <a:gd name="T1" fmla="*/ 0 h 23"/>
                <a:gd name="T2" fmla="*/ 14 w 29"/>
                <a:gd name="T3" fmla="*/ 5 h 23"/>
                <a:gd name="T4" fmla="*/ 22 w 29"/>
                <a:gd name="T5" fmla="*/ 9 h 23"/>
                <a:gd name="T6" fmla="*/ 29 w 29"/>
                <a:gd name="T7" fmla="*/ 11 h 23"/>
                <a:gd name="T8" fmla="*/ 29 w 29"/>
                <a:gd name="T9" fmla="*/ 14 h 23"/>
                <a:gd name="T10" fmla="*/ 22 w 29"/>
                <a:gd name="T11" fmla="*/ 18 h 23"/>
                <a:gd name="T12" fmla="*/ 14 w 29"/>
                <a:gd name="T13" fmla="*/ 23 h 23"/>
                <a:gd name="T14" fmla="*/ 8 w 29"/>
                <a:gd name="T15" fmla="*/ 19 h 23"/>
                <a:gd name="T16" fmla="*/ 8 w 29"/>
                <a:gd name="T17" fmla="*/ 15 h 23"/>
                <a:gd name="T18" fmla="*/ 0 w 29"/>
                <a:gd name="T19" fmla="*/ 10 h 23"/>
                <a:gd name="T20" fmla="*/ 8 w 29"/>
                <a:gd name="T21" fmla="*/ 5 h 23"/>
                <a:gd name="T22" fmla="*/ 14 w 29"/>
                <a:gd name="T2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3">
                  <a:moveTo>
                    <a:pt x="14" y="0"/>
                  </a:moveTo>
                  <a:lnTo>
                    <a:pt x="14" y="5"/>
                  </a:lnTo>
                  <a:lnTo>
                    <a:pt x="22" y="9"/>
                  </a:lnTo>
                  <a:lnTo>
                    <a:pt x="29" y="11"/>
                  </a:lnTo>
                  <a:lnTo>
                    <a:pt x="29" y="14"/>
                  </a:lnTo>
                  <a:lnTo>
                    <a:pt x="22" y="18"/>
                  </a:lnTo>
                  <a:lnTo>
                    <a:pt x="14" y="23"/>
                  </a:lnTo>
                  <a:lnTo>
                    <a:pt x="8" y="19"/>
                  </a:lnTo>
                  <a:lnTo>
                    <a:pt x="8" y="15"/>
                  </a:lnTo>
                  <a:lnTo>
                    <a:pt x="0" y="10"/>
                  </a:lnTo>
                  <a:lnTo>
                    <a:pt x="8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89" name="Freeform 1533">
              <a:extLst>
                <a:ext uri="{FF2B5EF4-FFF2-40B4-BE49-F238E27FC236}">
                  <a16:creationId xmlns:a16="http://schemas.microsoft.com/office/drawing/2014/main" id="{0E8BDDD1-2857-453A-8B5A-0D602E20C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8" y="1751"/>
              <a:ext cx="10" cy="9"/>
            </a:xfrm>
            <a:custGeom>
              <a:avLst/>
              <a:gdLst>
                <a:gd name="T0" fmla="*/ 11 w 29"/>
                <a:gd name="T1" fmla="*/ 0 h 28"/>
                <a:gd name="T2" fmla="*/ 18 w 29"/>
                <a:gd name="T3" fmla="*/ 6 h 28"/>
                <a:gd name="T4" fmla="*/ 24 w 29"/>
                <a:gd name="T5" fmla="*/ 12 h 28"/>
                <a:gd name="T6" fmla="*/ 29 w 29"/>
                <a:gd name="T7" fmla="*/ 15 h 28"/>
                <a:gd name="T8" fmla="*/ 29 w 29"/>
                <a:gd name="T9" fmla="*/ 16 h 28"/>
                <a:gd name="T10" fmla="*/ 24 w 29"/>
                <a:gd name="T11" fmla="*/ 21 h 28"/>
                <a:gd name="T12" fmla="*/ 11 w 29"/>
                <a:gd name="T13" fmla="*/ 28 h 28"/>
                <a:gd name="T14" fmla="*/ 8 w 29"/>
                <a:gd name="T15" fmla="*/ 24 h 28"/>
                <a:gd name="T16" fmla="*/ 5 w 29"/>
                <a:gd name="T17" fmla="*/ 19 h 28"/>
                <a:gd name="T18" fmla="*/ 0 w 29"/>
                <a:gd name="T19" fmla="*/ 13 h 28"/>
                <a:gd name="T20" fmla="*/ 5 w 29"/>
                <a:gd name="T21" fmla="*/ 6 h 28"/>
                <a:gd name="T22" fmla="*/ 11 w 29"/>
                <a:gd name="T2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" h="28">
                  <a:moveTo>
                    <a:pt x="11" y="0"/>
                  </a:moveTo>
                  <a:lnTo>
                    <a:pt x="18" y="6"/>
                  </a:lnTo>
                  <a:lnTo>
                    <a:pt x="24" y="12"/>
                  </a:lnTo>
                  <a:lnTo>
                    <a:pt x="29" y="15"/>
                  </a:lnTo>
                  <a:lnTo>
                    <a:pt x="29" y="16"/>
                  </a:lnTo>
                  <a:lnTo>
                    <a:pt x="24" y="21"/>
                  </a:lnTo>
                  <a:lnTo>
                    <a:pt x="11" y="28"/>
                  </a:lnTo>
                  <a:lnTo>
                    <a:pt x="8" y="24"/>
                  </a:lnTo>
                  <a:lnTo>
                    <a:pt x="5" y="19"/>
                  </a:lnTo>
                  <a:lnTo>
                    <a:pt x="0" y="13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90" name="Freeform 1534">
              <a:extLst>
                <a:ext uri="{FF2B5EF4-FFF2-40B4-BE49-F238E27FC236}">
                  <a16:creationId xmlns:a16="http://schemas.microsoft.com/office/drawing/2014/main" id="{CCC4685D-8CC5-4EB1-82A3-B5261138C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7" y="1752"/>
              <a:ext cx="9" cy="7"/>
            </a:xfrm>
            <a:custGeom>
              <a:avLst/>
              <a:gdLst>
                <a:gd name="T0" fmla="*/ 0 w 29"/>
                <a:gd name="T1" fmla="*/ 12 h 23"/>
                <a:gd name="T2" fmla="*/ 7 w 29"/>
                <a:gd name="T3" fmla="*/ 18 h 23"/>
                <a:gd name="T4" fmla="*/ 17 w 29"/>
                <a:gd name="T5" fmla="*/ 23 h 23"/>
                <a:gd name="T6" fmla="*/ 29 w 29"/>
                <a:gd name="T7" fmla="*/ 9 h 23"/>
                <a:gd name="T8" fmla="*/ 17 w 29"/>
                <a:gd name="T9" fmla="*/ 0 h 23"/>
                <a:gd name="T10" fmla="*/ 0 w 29"/>
                <a:gd name="T11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3">
                  <a:moveTo>
                    <a:pt x="0" y="12"/>
                  </a:moveTo>
                  <a:lnTo>
                    <a:pt x="7" y="18"/>
                  </a:lnTo>
                  <a:lnTo>
                    <a:pt x="17" y="23"/>
                  </a:lnTo>
                  <a:lnTo>
                    <a:pt x="29" y="9"/>
                  </a:lnTo>
                  <a:lnTo>
                    <a:pt x="17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91" name="Freeform 1535">
              <a:extLst>
                <a:ext uri="{FF2B5EF4-FFF2-40B4-BE49-F238E27FC236}">
                  <a16:creationId xmlns:a16="http://schemas.microsoft.com/office/drawing/2014/main" id="{3BAA1B2A-67A1-4319-B439-9EA296DFB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" y="1751"/>
              <a:ext cx="10" cy="9"/>
            </a:xfrm>
            <a:custGeom>
              <a:avLst/>
              <a:gdLst>
                <a:gd name="T0" fmla="*/ 0 w 28"/>
                <a:gd name="T1" fmla="*/ 14 h 27"/>
                <a:gd name="T2" fmla="*/ 8 w 28"/>
                <a:gd name="T3" fmla="*/ 22 h 27"/>
                <a:gd name="T4" fmla="*/ 18 w 28"/>
                <a:gd name="T5" fmla="*/ 27 h 27"/>
                <a:gd name="T6" fmla="*/ 28 w 28"/>
                <a:gd name="T7" fmla="*/ 11 h 27"/>
                <a:gd name="T8" fmla="*/ 18 w 28"/>
                <a:gd name="T9" fmla="*/ 0 h 27"/>
                <a:gd name="T10" fmla="*/ 0 w 28"/>
                <a:gd name="T11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7">
                  <a:moveTo>
                    <a:pt x="0" y="14"/>
                  </a:moveTo>
                  <a:lnTo>
                    <a:pt x="8" y="22"/>
                  </a:lnTo>
                  <a:lnTo>
                    <a:pt x="18" y="27"/>
                  </a:lnTo>
                  <a:lnTo>
                    <a:pt x="28" y="11"/>
                  </a:lnTo>
                  <a:lnTo>
                    <a:pt x="1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92" name="Freeform 1536">
              <a:extLst>
                <a:ext uri="{FF2B5EF4-FFF2-40B4-BE49-F238E27FC236}">
                  <a16:creationId xmlns:a16="http://schemas.microsoft.com/office/drawing/2014/main" id="{2F0B7DF8-C4AF-4452-8662-7CCC1236B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815"/>
              <a:ext cx="65" cy="105"/>
            </a:xfrm>
            <a:custGeom>
              <a:avLst/>
              <a:gdLst>
                <a:gd name="T0" fmla="*/ 187 w 194"/>
                <a:gd name="T1" fmla="*/ 272 h 315"/>
                <a:gd name="T2" fmla="*/ 182 w 194"/>
                <a:gd name="T3" fmla="*/ 239 h 315"/>
                <a:gd name="T4" fmla="*/ 166 w 194"/>
                <a:gd name="T5" fmla="*/ 164 h 315"/>
                <a:gd name="T6" fmla="*/ 155 w 194"/>
                <a:gd name="T7" fmla="*/ 98 h 315"/>
                <a:gd name="T8" fmla="*/ 149 w 194"/>
                <a:gd name="T9" fmla="*/ 39 h 315"/>
                <a:gd name="T10" fmla="*/ 147 w 194"/>
                <a:gd name="T11" fmla="*/ 13 h 315"/>
                <a:gd name="T12" fmla="*/ 116 w 194"/>
                <a:gd name="T13" fmla="*/ 0 h 315"/>
                <a:gd name="T14" fmla="*/ 116 w 194"/>
                <a:gd name="T15" fmla="*/ 9 h 315"/>
                <a:gd name="T16" fmla="*/ 116 w 194"/>
                <a:gd name="T17" fmla="*/ 13 h 315"/>
                <a:gd name="T18" fmla="*/ 114 w 194"/>
                <a:gd name="T19" fmla="*/ 17 h 315"/>
                <a:gd name="T20" fmla="*/ 112 w 194"/>
                <a:gd name="T21" fmla="*/ 20 h 315"/>
                <a:gd name="T22" fmla="*/ 108 w 194"/>
                <a:gd name="T23" fmla="*/ 21 h 315"/>
                <a:gd name="T24" fmla="*/ 105 w 194"/>
                <a:gd name="T25" fmla="*/ 24 h 315"/>
                <a:gd name="T26" fmla="*/ 100 w 194"/>
                <a:gd name="T27" fmla="*/ 25 h 315"/>
                <a:gd name="T28" fmla="*/ 96 w 194"/>
                <a:gd name="T29" fmla="*/ 25 h 315"/>
                <a:gd name="T30" fmla="*/ 90 w 194"/>
                <a:gd name="T31" fmla="*/ 25 h 315"/>
                <a:gd name="T32" fmla="*/ 84 w 194"/>
                <a:gd name="T33" fmla="*/ 25 h 315"/>
                <a:gd name="T34" fmla="*/ 78 w 194"/>
                <a:gd name="T35" fmla="*/ 21 h 315"/>
                <a:gd name="T36" fmla="*/ 77 w 194"/>
                <a:gd name="T37" fmla="*/ 20 h 315"/>
                <a:gd name="T38" fmla="*/ 73 w 194"/>
                <a:gd name="T39" fmla="*/ 18 h 315"/>
                <a:gd name="T40" fmla="*/ 71 w 194"/>
                <a:gd name="T41" fmla="*/ 17 h 315"/>
                <a:gd name="T42" fmla="*/ 70 w 194"/>
                <a:gd name="T43" fmla="*/ 15 h 315"/>
                <a:gd name="T44" fmla="*/ 67 w 194"/>
                <a:gd name="T45" fmla="*/ 9 h 315"/>
                <a:gd name="T46" fmla="*/ 70 w 194"/>
                <a:gd name="T47" fmla="*/ 7 h 315"/>
                <a:gd name="T48" fmla="*/ 70 w 194"/>
                <a:gd name="T49" fmla="*/ 3 h 315"/>
                <a:gd name="T50" fmla="*/ 67 w 194"/>
                <a:gd name="T51" fmla="*/ 2 h 315"/>
                <a:gd name="T52" fmla="*/ 41 w 194"/>
                <a:gd name="T53" fmla="*/ 13 h 315"/>
                <a:gd name="T54" fmla="*/ 41 w 194"/>
                <a:gd name="T55" fmla="*/ 17 h 315"/>
                <a:gd name="T56" fmla="*/ 40 w 194"/>
                <a:gd name="T57" fmla="*/ 21 h 315"/>
                <a:gd name="T58" fmla="*/ 38 w 194"/>
                <a:gd name="T59" fmla="*/ 26 h 315"/>
                <a:gd name="T60" fmla="*/ 35 w 194"/>
                <a:gd name="T61" fmla="*/ 30 h 315"/>
                <a:gd name="T62" fmla="*/ 30 w 194"/>
                <a:gd name="T63" fmla="*/ 35 h 315"/>
                <a:gd name="T64" fmla="*/ 31 w 194"/>
                <a:gd name="T65" fmla="*/ 35 h 315"/>
                <a:gd name="T66" fmla="*/ 21 w 194"/>
                <a:gd name="T67" fmla="*/ 169 h 315"/>
                <a:gd name="T68" fmla="*/ 0 w 194"/>
                <a:gd name="T69" fmla="*/ 306 h 315"/>
                <a:gd name="T70" fmla="*/ 10 w 194"/>
                <a:gd name="T71" fmla="*/ 308 h 315"/>
                <a:gd name="T72" fmla="*/ 23 w 194"/>
                <a:gd name="T73" fmla="*/ 311 h 315"/>
                <a:gd name="T74" fmla="*/ 36 w 194"/>
                <a:gd name="T75" fmla="*/ 312 h 315"/>
                <a:gd name="T76" fmla="*/ 45 w 194"/>
                <a:gd name="T77" fmla="*/ 312 h 315"/>
                <a:gd name="T78" fmla="*/ 70 w 194"/>
                <a:gd name="T79" fmla="*/ 315 h 315"/>
                <a:gd name="T80" fmla="*/ 82 w 194"/>
                <a:gd name="T81" fmla="*/ 315 h 315"/>
                <a:gd name="T82" fmla="*/ 108 w 194"/>
                <a:gd name="T83" fmla="*/ 315 h 315"/>
                <a:gd name="T84" fmla="*/ 131 w 194"/>
                <a:gd name="T85" fmla="*/ 312 h 315"/>
                <a:gd name="T86" fmla="*/ 155 w 194"/>
                <a:gd name="T87" fmla="*/ 310 h 315"/>
                <a:gd name="T88" fmla="*/ 165 w 194"/>
                <a:gd name="T89" fmla="*/ 307 h 315"/>
                <a:gd name="T90" fmla="*/ 176 w 194"/>
                <a:gd name="T91" fmla="*/ 304 h 315"/>
                <a:gd name="T92" fmla="*/ 186 w 194"/>
                <a:gd name="T93" fmla="*/ 301 h 315"/>
                <a:gd name="T94" fmla="*/ 194 w 194"/>
                <a:gd name="T95" fmla="*/ 297 h 315"/>
                <a:gd name="T96" fmla="*/ 187 w 194"/>
                <a:gd name="T97" fmla="*/ 272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4" h="315">
                  <a:moveTo>
                    <a:pt x="187" y="272"/>
                  </a:moveTo>
                  <a:lnTo>
                    <a:pt x="182" y="239"/>
                  </a:lnTo>
                  <a:lnTo>
                    <a:pt x="166" y="164"/>
                  </a:lnTo>
                  <a:lnTo>
                    <a:pt x="155" y="98"/>
                  </a:lnTo>
                  <a:lnTo>
                    <a:pt x="149" y="39"/>
                  </a:lnTo>
                  <a:lnTo>
                    <a:pt x="147" y="13"/>
                  </a:lnTo>
                  <a:lnTo>
                    <a:pt x="116" y="0"/>
                  </a:lnTo>
                  <a:lnTo>
                    <a:pt x="116" y="9"/>
                  </a:lnTo>
                  <a:lnTo>
                    <a:pt x="116" y="13"/>
                  </a:lnTo>
                  <a:lnTo>
                    <a:pt x="114" y="17"/>
                  </a:lnTo>
                  <a:lnTo>
                    <a:pt x="112" y="20"/>
                  </a:lnTo>
                  <a:lnTo>
                    <a:pt x="108" y="21"/>
                  </a:lnTo>
                  <a:lnTo>
                    <a:pt x="105" y="24"/>
                  </a:lnTo>
                  <a:lnTo>
                    <a:pt x="100" y="25"/>
                  </a:lnTo>
                  <a:lnTo>
                    <a:pt x="96" y="25"/>
                  </a:lnTo>
                  <a:lnTo>
                    <a:pt x="90" y="25"/>
                  </a:lnTo>
                  <a:lnTo>
                    <a:pt x="84" y="25"/>
                  </a:lnTo>
                  <a:lnTo>
                    <a:pt x="78" y="21"/>
                  </a:lnTo>
                  <a:lnTo>
                    <a:pt x="77" y="20"/>
                  </a:lnTo>
                  <a:lnTo>
                    <a:pt x="73" y="18"/>
                  </a:lnTo>
                  <a:lnTo>
                    <a:pt x="71" y="17"/>
                  </a:lnTo>
                  <a:lnTo>
                    <a:pt x="70" y="15"/>
                  </a:lnTo>
                  <a:lnTo>
                    <a:pt x="67" y="9"/>
                  </a:lnTo>
                  <a:lnTo>
                    <a:pt x="70" y="7"/>
                  </a:lnTo>
                  <a:lnTo>
                    <a:pt x="70" y="3"/>
                  </a:lnTo>
                  <a:lnTo>
                    <a:pt x="67" y="2"/>
                  </a:lnTo>
                  <a:lnTo>
                    <a:pt x="41" y="13"/>
                  </a:lnTo>
                  <a:lnTo>
                    <a:pt x="41" y="17"/>
                  </a:lnTo>
                  <a:lnTo>
                    <a:pt x="40" y="21"/>
                  </a:lnTo>
                  <a:lnTo>
                    <a:pt x="38" y="26"/>
                  </a:lnTo>
                  <a:lnTo>
                    <a:pt x="35" y="30"/>
                  </a:lnTo>
                  <a:lnTo>
                    <a:pt x="30" y="35"/>
                  </a:lnTo>
                  <a:lnTo>
                    <a:pt x="31" y="35"/>
                  </a:lnTo>
                  <a:lnTo>
                    <a:pt x="21" y="169"/>
                  </a:lnTo>
                  <a:lnTo>
                    <a:pt x="0" y="306"/>
                  </a:lnTo>
                  <a:lnTo>
                    <a:pt x="10" y="308"/>
                  </a:lnTo>
                  <a:lnTo>
                    <a:pt x="23" y="311"/>
                  </a:lnTo>
                  <a:lnTo>
                    <a:pt x="36" y="312"/>
                  </a:lnTo>
                  <a:lnTo>
                    <a:pt x="45" y="312"/>
                  </a:lnTo>
                  <a:lnTo>
                    <a:pt x="70" y="315"/>
                  </a:lnTo>
                  <a:lnTo>
                    <a:pt x="82" y="315"/>
                  </a:lnTo>
                  <a:lnTo>
                    <a:pt x="108" y="315"/>
                  </a:lnTo>
                  <a:lnTo>
                    <a:pt x="131" y="312"/>
                  </a:lnTo>
                  <a:lnTo>
                    <a:pt x="155" y="310"/>
                  </a:lnTo>
                  <a:lnTo>
                    <a:pt x="165" y="307"/>
                  </a:lnTo>
                  <a:lnTo>
                    <a:pt x="176" y="304"/>
                  </a:lnTo>
                  <a:lnTo>
                    <a:pt x="186" y="301"/>
                  </a:lnTo>
                  <a:lnTo>
                    <a:pt x="194" y="297"/>
                  </a:lnTo>
                  <a:lnTo>
                    <a:pt x="187" y="272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93" name="Freeform 1537">
              <a:extLst>
                <a:ext uri="{FF2B5EF4-FFF2-40B4-BE49-F238E27FC236}">
                  <a16:creationId xmlns:a16="http://schemas.microsoft.com/office/drawing/2014/main" id="{FBC843FF-1C44-4EA7-BB74-EACC57609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4" y="1815"/>
              <a:ext cx="68" cy="108"/>
            </a:xfrm>
            <a:custGeom>
              <a:avLst/>
              <a:gdLst>
                <a:gd name="T0" fmla="*/ 198 w 204"/>
                <a:gd name="T1" fmla="*/ 278 h 323"/>
                <a:gd name="T2" fmla="*/ 192 w 204"/>
                <a:gd name="T3" fmla="*/ 246 h 323"/>
                <a:gd name="T4" fmla="*/ 176 w 204"/>
                <a:gd name="T5" fmla="*/ 168 h 323"/>
                <a:gd name="T6" fmla="*/ 163 w 204"/>
                <a:gd name="T7" fmla="*/ 100 h 323"/>
                <a:gd name="T8" fmla="*/ 157 w 204"/>
                <a:gd name="T9" fmla="*/ 41 h 323"/>
                <a:gd name="T10" fmla="*/ 156 w 204"/>
                <a:gd name="T11" fmla="*/ 13 h 323"/>
                <a:gd name="T12" fmla="*/ 122 w 204"/>
                <a:gd name="T13" fmla="*/ 0 h 323"/>
                <a:gd name="T14" fmla="*/ 122 w 204"/>
                <a:gd name="T15" fmla="*/ 9 h 323"/>
                <a:gd name="T16" fmla="*/ 122 w 204"/>
                <a:gd name="T17" fmla="*/ 13 h 323"/>
                <a:gd name="T18" fmla="*/ 121 w 204"/>
                <a:gd name="T19" fmla="*/ 17 h 323"/>
                <a:gd name="T20" fmla="*/ 117 w 204"/>
                <a:gd name="T21" fmla="*/ 20 h 323"/>
                <a:gd name="T22" fmla="*/ 113 w 204"/>
                <a:gd name="T23" fmla="*/ 21 h 323"/>
                <a:gd name="T24" fmla="*/ 110 w 204"/>
                <a:gd name="T25" fmla="*/ 24 h 323"/>
                <a:gd name="T26" fmla="*/ 105 w 204"/>
                <a:gd name="T27" fmla="*/ 25 h 323"/>
                <a:gd name="T28" fmla="*/ 101 w 204"/>
                <a:gd name="T29" fmla="*/ 25 h 323"/>
                <a:gd name="T30" fmla="*/ 95 w 204"/>
                <a:gd name="T31" fmla="*/ 25 h 323"/>
                <a:gd name="T32" fmla="*/ 90 w 204"/>
                <a:gd name="T33" fmla="*/ 25 h 323"/>
                <a:gd name="T34" fmla="*/ 82 w 204"/>
                <a:gd name="T35" fmla="*/ 21 h 323"/>
                <a:gd name="T36" fmla="*/ 80 w 204"/>
                <a:gd name="T37" fmla="*/ 20 h 323"/>
                <a:gd name="T38" fmla="*/ 77 w 204"/>
                <a:gd name="T39" fmla="*/ 18 h 323"/>
                <a:gd name="T40" fmla="*/ 75 w 204"/>
                <a:gd name="T41" fmla="*/ 17 h 323"/>
                <a:gd name="T42" fmla="*/ 73 w 204"/>
                <a:gd name="T43" fmla="*/ 15 h 323"/>
                <a:gd name="T44" fmla="*/ 71 w 204"/>
                <a:gd name="T45" fmla="*/ 9 h 323"/>
                <a:gd name="T46" fmla="*/ 73 w 204"/>
                <a:gd name="T47" fmla="*/ 7 h 323"/>
                <a:gd name="T48" fmla="*/ 73 w 204"/>
                <a:gd name="T49" fmla="*/ 3 h 323"/>
                <a:gd name="T50" fmla="*/ 71 w 204"/>
                <a:gd name="T51" fmla="*/ 2 h 323"/>
                <a:gd name="T52" fmla="*/ 43 w 204"/>
                <a:gd name="T53" fmla="*/ 13 h 323"/>
                <a:gd name="T54" fmla="*/ 43 w 204"/>
                <a:gd name="T55" fmla="*/ 17 h 323"/>
                <a:gd name="T56" fmla="*/ 41 w 204"/>
                <a:gd name="T57" fmla="*/ 21 h 323"/>
                <a:gd name="T58" fmla="*/ 40 w 204"/>
                <a:gd name="T59" fmla="*/ 28 h 323"/>
                <a:gd name="T60" fmla="*/ 36 w 204"/>
                <a:gd name="T61" fmla="*/ 31 h 323"/>
                <a:gd name="T62" fmla="*/ 31 w 204"/>
                <a:gd name="T63" fmla="*/ 37 h 323"/>
                <a:gd name="T64" fmla="*/ 32 w 204"/>
                <a:gd name="T65" fmla="*/ 37 h 323"/>
                <a:gd name="T66" fmla="*/ 22 w 204"/>
                <a:gd name="T67" fmla="*/ 173 h 323"/>
                <a:gd name="T68" fmla="*/ 0 w 204"/>
                <a:gd name="T69" fmla="*/ 314 h 323"/>
                <a:gd name="T70" fmla="*/ 10 w 204"/>
                <a:gd name="T71" fmla="*/ 316 h 323"/>
                <a:gd name="T72" fmla="*/ 26 w 204"/>
                <a:gd name="T73" fmla="*/ 319 h 323"/>
                <a:gd name="T74" fmla="*/ 38 w 204"/>
                <a:gd name="T75" fmla="*/ 320 h 323"/>
                <a:gd name="T76" fmla="*/ 47 w 204"/>
                <a:gd name="T77" fmla="*/ 320 h 323"/>
                <a:gd name="T78" fmla="*/ 73 w 204"/>
                <a:gd name="T79" fmla="*/ 323 h 323"/>
                <a:gd name="T80" fmla="*/ 87 w 204"/>
                <a:gd name="T81" fmla="*/ 323 h 323"/>
                <a:gd name="T82" fmla="*/ 113 w 204"/>
                <a:gd name="T83" fmla="*/ 323 h 323"/>
                <a:gd name="T84" fmla="*/ 138 w 204"/>
                <a:gd name="T85" fmla="*/ 320 h 323"/>
                <a:gd name="T86" fmla="*/ 163 w 204"/>
                <a:gd name="T87" fmla="*/ 317 h 323"/>
                <a:gd name="T88" fmla="*/ 173 w 204"/>
                <a:gd name="T89" fmla="*/ 315 h 323"/>
                <a:gd name="T90" fmla="*/ 185 w 204"/>
                <a:gd name="T91" fmla="*/ 312 h 323"/>
                <a:gd name="T92" fmla="*/ 196 w 204"/>
                <a:gd name="T93" fmla="*/ 308 h 323"/>
                <a:gd name="T94" fmla="*/ 204 w 204"/>
                <a:gd name="T95" fmla="*/ 304 h 323"/>
                <a:gd name="T96" fmla="*/ 198 w 204"/>
                <a:gd name="T97" fmla="*/ 278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4" h="323">
                  <a:moveTo>
                    <a:pt x="198" y="278"/>
                  </a:moveTo>
                  <a:lnTo>
                    <a:pt x="192" y="246"/>
                  </a:lnTo>
                  <a:lnTo>
                    <a:pt x="176" y="168"/>
                  </a:lnTo>
                  <a:lnTo>
                    <a:pt x="163" y="100"/>
                  </a:lnTo>
                  <a:lnTo>
                    <a:pt x="157" y="41"/>
                  </a:lnTo>
                  <a:lnTo>
                    <a:pt x="156" y="13"/>
                  </a:lnTo>
                  <a:lnTo>
                    <a:pt x="122" y="0"/>
                  </a:lnTo>
                  <a:lnTo>
                    <a:pt x="122" y="9"/>
                  </a:lnTo>
                  <a:lnTo>
                    <a:pt x="122" y="13"/>
                  </a:lnTo>
                  <a:lnTo>
                    <a:pt x="121" y="17"/>
                  </a:lnTo>
                  <a:lnTo>
                    <a:pt x="117" y="20"/>
                  </a:lnTo>
                  <a:lnTo>
                    <a:pt x="113" y="21"/>
                  </a:lnTo>
                  <a:lnTo>
                    <a:pt x="110" y="24"/>
                  </a:lnTo>
                  <a:lnTo>
                    <a:pt x="105" y="25"/>
                  </a:lnTo>
                  <a:lnTo>
                    <a:pt x="101" y="25"/>
                  </a:lnTo>
                  <a:lnTo>
                    <a:pt x="95" y="25"/>
                  </a:lnTo>
                  <a:lnTo>
                    <a:pt x="90" y="25"/>
                  </a:lnTo>
                  <a:lnTo>
                    <a:pt x="82" y="21"/>
                  </a:lnTo>
                  <a:lnTo>
                    <a:pt x="80" y="20"/>
                  </a:lnTo>
                  <a:lnTo>
                    <a:pt x="77" y="18"/>
                  </a:lnTo>
                  <a:lnTo>
                    <a:pt x="75" y="17"/>
                  </a:lnTo>
                  <a:lnTo>
                    <a:pt x="73" y="15"/>
                  </a:lnTo>
                  <a:lnTo>
                    <a:pt x="71" y="9"/>
                  </a:lnTo>
                  <a:lnTo>
                    <a:pt x="73" y="7"/>
                  </a:lnTo>
                  <a:lnTo>
                    <a:pt x="73" y="3"/>
                  </a:lnTo>
                  <a:lnTo>
                    <a:pt x="71" y="2"/>
                  </a:lnTo>
                  <a:lnTo>
                    <a:pt x="43" y="13"/>
                  </a:lnTo>
                  <a:lnTo>
                    <a:pt x="43" y="17"/>
                  </a:lnTo>
                  <a:lnTo>
                    <a:pt x="41" y="21"/>
                  </a:lnTo>
                  <a:lnTo>
                    <a:pt x="40" y="28"/>
                  </a:lnTo>
                  <a:lnTo>
                    <a:pt x="36" y="31"/>
                  </a:lnTo>
                  <a:lnTo>
                    <a:pt x="31" y="37"/>
                  </a:lnTo>
                  <a:lnTo>
                    <a:pt x="32" y="37"/>
                  </a:lnTo>
                  <a:lnTo>
                    <a:pt x="22" y="173"/>
                  </a:lnTo>
                  <a:lnTo>
                    <a:pt x="0" y="314"/>
                  </a:lnTo>
                  <a:lnTo>
                    <a:pt x="10" y="316"/>
                  </a:lnTo>
                  <a:lnTo>
                    <a:pt x="26" y="319"/>
                  </a:lnTo>
                  <a:lnTo>
                    <a:pt x="38" y="320"/>
                  </a:lnTo>
                  <a:lnTo>
                    <a:pt x="47" y="320"/>
                  </a:lnTo>
                  <a:lnTo>
                    <a:pt x="73" y="323"/>
                  </a:lnTo>
                  <a:lnTo>
                    <a:pt x="87" y="323"/>
                  </a:lnTo>
                  <a:lnTo>
                    <a:pt x="113" y="323"/>
                  </a:lnTo>
                  <a:lnTo>
                    <a:pt x="138" y="320"/>
                  </a:lnTo>
                  <a:lnTo>
                    <a:pt x="163" y="317"/>
                  </a:lnTo>
                  <a:lnTo>
                    <a:pt x="173" y="315"/>
                  </a:lnTo>
                  <a:lnTo>
                    <a:pt x="185" y="312"/>
                  </a:lnTo>
                  <a:lnTo>
                    <a:pt x="196" y="308"/>
                  </a:lnTo>
                  <a:lnTo>
                    <a:pt x="204" y="304"/>
                  </a:lnTo>
                  <a:lnTo>
                    <a:pt x="198" y="278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94" name="Freeform 1538">
              <a:extLst>
                <a:ext uri="{FF2B5EF4-FFF2-40B4-BE49-F238E27FC236}">
                  <a16:creationId xmlns:a16="http://schemas.microsoft.com/office/drawing/2014/main" id="{D3B7B720-C81E-4279-8EAC-CC2A023AE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1826"/>
              <a:ext cx="71" cy="111"/>
            </a:xfrm>
            <a:custGeom>
              <a:avLst/>
              <a:gdLst>
                <a:gd name="T0" fmla="*/ 184 w 212"/>
                <a:gd name="T1" fmla="*/ 24 h 333"/>
                <a:gd name="T2" fmla="*/ 184 w 212"/>
                <a:gd name="T3" fmla="*/ 31 h 333"/>
                <a:gd name="T4" fmla="*/ 184 w 212"/>
                <a:gd name="T5" fmla="*/ 48 h 333"/>
                <a:gd name="T6" fmla="*/ 184 w 212"/>
                <a:gd name="T7" fmla="*/ 70 h 333"/>
                <a:gd name="T8" fmla="*/ 190 w 212"/>
                <a:gd name="T9" fmla="*/ 154 h 333"/>
                <a:gd name="T10" fmla="*/ 198 w 212"/>
                <a:gd name="T11" fmla="*/ 213 h 333"/>
                <a:gd name="T12" fmla="*/ 205 w 212"/>
                <a:gd name="T13" fmla="*/ 266 h 333"/>
                <a:gd name="T14" fmla="*/ 208 w 212"/>
                <a:gd name="T15" fmla="*/ 292 h 333"/>
                <a:gd name="T16" fmla="*/ 212 w 212"/>
                <a:gd name="T17" fmla="*/ 305 h 333"/>
                <a:gd name="T18" fmla="*/ 201 w 212"/>
                <a:gd name="T19" fmla="*/ 310 h 333"/>
                <a:gd name="T20" fmla="*/ 190 w 212"/>
                <a:gd name="T21" fmla="*/ 316 h 333"/>
                <a:gd name="T22" fmla="*/ 179 w 212"/>
                <a:gd name="T23" fmla="*/ 321 h 333"/>
                <a:gd name="T24" fmla="*/ 164 w 212"/>
                <a:gd name="T25" fmla="*/ 323 h 333"/>
                <a:gd name="T26" fmla="*/ 143 w 212"/>
                <a:gd name="T27" fmla="*/ 329 h 333"/>
                <a:gd name="T28" fmla="*/ 136 w 212"/>
                <a:gd name="T29" fmla="*/ 330 h 333"/>
                <a:gd name="T30" fmla="*/ 125 w 212"/>
                <a:gd name="T31" fmla="*/ 331 h 333"/>
                <a:gd name="T32" fmla="*/ 107 w 212"/>
                <a:gd name="T33" fmla="*/ 333 h 333"/>
                <a:gd name="T34" fmla="*/ 99 w 212"/>
                <a:gd name="T35" fmla="*/ 333 h 333"/>
                <a:gd name="T36" fmla="*/ 85 w 212"/>
                <a:gd name="T37" fmla="*/ 333 h 333"/>
                <a:gd name="T38" fmla="*/ 63 w 212"/>
                <a:gd name="T39" fmla="*/ 331 h 333"/>
                <a:gd name="T40" fmla="*/ 50 w 212"/>
                <a:gd name="T41" fmla="*/ 330 h 333"/>
                <a:gd name="T42" fmla="*/ 41 w 212"/>
                <a:gd name="T43" fmla="*/ 329 h 333"/>
                <a:gd name="T44" fmla="*/ 27 w 212"/>
                <a:gd name="T45" fmla="*/ 327 h 333"/>
                <a:gd name="T46" fmla="*/ 21 w 212"/>
                <a:gd name="T47" fmla="*/ 325 h 333"/>
                <a:gd name="T48" fmla="*/ 13 w 212"/>
                <a:gd name="T49" fmla="*/ 322 h 333"/>
                <a:gd name="T50" fmla="*/ 7 w 212"/>
                <a:gd name="T51" fmla="*/ 320 h 333"/>
                <a:gd name="T52" fmla="*/ 0 w 212"/>
                <a:gd name="T53" fmla="*/ 317 h 333"/>
                <a:gd name="T54" fmla="*/ 17 w 212"/>
                <a:gd name="T55" fmla="*/ 73 h 333"/>
                <a:gd name="T56" fmla="*/ 18 w 212"/>
                <a:gd name="T57" fmla="*/ 48 h 333"/>
                <a:gd name="T58" fmla="*/ 21 w 212"/>
                <a:gd name="T59" fmla="*/ 35 h 333"/>
                <a:gd name="T60" fmla="*/ 22 w 212"/>
                <a:gd name="T61" fmla="*/ 27 h 333"/>
                <a:gd name="T62" fmla="*/ 25 w 212"/>
                <a:gd name="T63" fmla="*/ 22 h 333"/>
                <a:gd name="T64" fmla="*/ 26 w 212"/>
                <a:gd name="T65" fmla="*/ 15 h 333"/>
                <a:gd name="T66" fmla="*/ 27 w 212"/>
                <a:gd name="T67" fmla="*/ 11 h 333"/>
                <a:gd name="T68" fmla="*/ 33 w 212"/>
                <a:gd name="T69" fmla="*/ 2 h 333"/>
                <a:gd name="T70" fmla="*/ 35 w 212"/>
                <a:gd name="T71" fmla="*/ 2 h 333"/>
                <a:gd name="T72" fmla="*/ 42 w 212"/>
                <a:gd name="T73" fmla="*/ 5 h 333"/>
                <a:gd name="T74" fmla="*/ 50 w 212"/>
                <a:gd name="T75" fmla="*/ 8 h 333"/>
                <a:gd name="T76" fmla="*/ 57 w 212"/>
                <a:gd name="T77" fmla="*/ 9 h 333"/>
                <a:gd name="T78" fmla="*/ 68 w 212"/>
                <a:gd name="T79" fmla="*/ 9 h 333"/>
                <a:gd name="T80" fmla="*/ 82 w 212"/>
                <a:gd name="T81" fmla="*/ 10 h 333"/>
                <a:gd name="T82" fmla="*/ 99 w 212"/>
                <a:gd name="T83" fmla="*/ 10 h 333"/>
                <a:gd name="T84" fmla="*/ 129 w 212"/>
                <a:gd name="T85" fmla="*/ 9 h 333"/>
                <a:gd name="T86" fmla="*/ 156 w 212"/>
                <a:gd name="T87" fmla="*/ 4 h 333"/>
                <a:gd name="T88" fmla="*/ 166 w 212"/>
                <a:gd name="T89" fmla="*/ 4 h 333"/>
                <a:gd name="T90" fmla="*/ 173 w 212"/>
                <a:gd name="T91" fmla="*/ 1 h 333"/>
                <a:gd name="T92" fmla="*/ 180 w 212"/>
                <a:gd name="T93" fmla="*/ 0 h 333"/>
                <a:gd name="T94" fmla="*/ 181 w 212"/>
                <a:gd name="T95" fmla="*/ 8 h 333"/>
                <a:gd name="T96" fmla="*/ 181 w 212"/>
                <a:gd name="T97" fmla="*/ 15 h 333"/>
                <a:gd name="T98" fmla="*/ 184 w 212"/>
                <a:gd name="T99" fmla="*/ 2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2" h="333">
                  <a:moveTo>
                    <a:pt x="184" y="24"/>
                  </a:moveTo>
                  <a:lnTo>
                    <a:pt x="184" y="31"/>
                  </a:lnTo>
                  <a:lnTo>
                    <a:pt x="184" y="48"/>
                  </a:lnTo>
                  <a:lnTo>
                    <a:pt x="184" y="70"/>
                  </a:lnTo>
                  <a:lnTo>
                    <a:pt x="190" y="154"/>
                  </a:lnTo>
                  <a:lnTo>
                    <a:pt x="198" y="213"/>
                  </a:lnTo>
                  <a:lnTo>
                    <a:pt x="205" y="266"/>
                  </a:lnTo>
                  <a:lnTo>
                    <a:pt x="208" y="292"/>
                  </a:lnTo>
                  <a:lnTo>
                    <a:pt x="212" y="305"/>
                  </a:lnTo>
                  <a:lnTo>
                    <a:pt x="201" y="310"/>
                  </a:lnTo>
                  <a:lnTo>
                    <a:pt x="190" y="316"/>
                  </a:lnTo>
                  <a:lnTo>
                    <a:pt x="179" y="321"/>
                  </a:lnTo>
                  <a:lnTo>
                    <a:pt x="164" y="323"/>
                  </a:lnTo>
                  <a:lnTo>
                    <a:pt x="143" y="329"/>
                  </a:lnTo>
                  <a:lnTo>
                    <a:pt x="136" y="330"/>
                  </a:lnTo>
                  <a:lnTo>
                    <a:pt x="125" y="331"/>
                  </a:lnTo>
                  <a:lnTo>
                    <a:pt x="107" y="333"/>
                  </a:lnTo>
                  <a:lnTo>
                    <a:pt x="99" y="333"/>
                  </a:lnTo>
                  <a:lnTo>
                    <a:pt x="85" y="333"/>
                  </a:lnTo>
                  <a:lnTo>
                    <a:pt x="63" y="331"/>
                  </a:lnTo>
                  <a:lnTo>
                    <a:pt x="50" y="330"/>
                  </a:lnTo>
                  <a:lnTo>
                    <a:pt x="41" y="329"/>
                  </a:lnTo>
                  <a:lnTo>
                    <a:pt x="27" y="327"/>
                  </a:lnTo>
                  <a:lnTo>
                    <a:pt x="21" y="325"/>
                  </a:lnTo>
                  <a:lnTo>
                    <a:pt x="13" y="322"/>
                  </a:lnTo>
                  <a:lnTo>
                    <a:pt x="7" y="320"/>
                  </a:lnTo>
                  <a:lnTo>
                    <a:pt x="0" y="317"/>
                  </a:lnTo>
                  <a:lnTo>
                    <a:pt x="17" y="73"/>
                  </a:lnTo>
                  <a:lnTo>
                    <a:pt x="18" y="48"/>
                  </a:lnTo>
                  <a:lnTo>
                    <a:pt x="21" y="35"/>
                  </a:lnTo>
                  <a:lnTo>
                    <a:pt x="22" y="27"/>
                  </a:lnTo>
                  <a:lnTo>
                    <a:pt x="25" y="22"/>
                  </a:lnTo>
                  <a:lnTo>
                    <a:pt x="26" y="15"/>
                  </a:lnTo>
                  <a:lnTo>
                    <a:pt x="27" y="11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42" y="5"/>
                  </a:lnTo>
                  <a:lnTo>
                    <a:pt x="50" y="8"/>
                  </a:lnTo>
                  <a:lnTo>
                    <a:pt x="57" y="9"/>
                  </a:lnTo>
                  <a:lnTo>
                    <a:pt x="68" y="9"/>
                  </a:lnTo>
                  <a:lnTo>
                    <a:pt x="82" y="10"/>
                  </a:lnTo>
                  <a:lnTo>
                    <a:pt x="99" y="10"/>
                  </a:lnTo>
                  <a:lnTo>
                    <a:pt x="129" y="9"/>
                  </a:lnTo>
                  <a:lnTo>
                    <a:pt x="156" y="4"/>
                  </a:lnTo>
                  <a:lnTo>
                    <a:pt x="166" y="4"/>
                  </a:lnTo>
                  <a:lnTo>
                    <a:pt x="173" y="1"/>
                  </a:lnTo>
                  <a:lnTo>
                    <a:pt x="180" y="0"/>
                  </a:lnTo>
                  <a:lnTo>
                    <a:pt x="181" y="8"/>
                  </a:lnTo>
                  <a:lnTo>
                    <a:pt x="181" y="15"/>
                  </a:lnTo>
                  <a:lnTo>
                    <a:pt x="184" y="24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95" name="Freeform 1539">
              <a:extLst>
                <a:ext uri="{FF2B5EF4-FFF2-40B4-BE49-F238E27FC236}">
                  <a16:creationId xmlns:a16="http://schemas.microsoft.com/office/drawing/2014/main" id="{49F0A010-BCE5-408A-9BF4-DC1F27DC9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1826"/>
              <a:ext cx="75" cy="114"/>
            </a:xfrm>
            <a:custGeom>
              <a:avLst/>
              <a:gdLst>
                <a:gd name="T0" fmla="*/ 192 w 223"/>
                <a:gd name="T1" fmla="*/ 26 h 344"/>
                <a:gd name="T2" fmla="*/ 192 w 223"/>
                <a:gd name="T3" fmla="*/ 33 h 344"/>
                <a:gd name="T4" fmla="*/ 192 w 223"/>
                <a:gd name="T5" fmla="*/ 51 h 344"/>
                <a:gd name="T6" fmla="*/ 192 w 223"/>
                <a:gd name="T7" fmla="*/ 73 h 344"/>
                <a:gd name="T8" fmla="*/ 199 w 223"/>
                <a:gd name="T9" fmla="*/ 160 h 344"/>
                <a:gd name="T10" fmla="*/ 208 w 223"/>
                <a:gd name="T11" fmla="*/ 220 h 344"/>
                <a:gd name="T12" fmla="*/ 215 w 223"/>
                <a:gd name="T13" fmla="*/ 276 h 344"/>
                <a:gd name="T14" fmla="*/ 219 w 223"/>
                <a:gd name="T15" fmla="*/ 301 h 344"/>
                <a:gd name="T16" fmla="*/ 223 w 223"/>
                <a:gd name="T17" fmla="*/ 315 h 344"/>
                <a:gd name="T18" fmla="*/ 211 w 223"/>
                <a:gd name="T19" fmla="*/ 322 h 344"/>
                <a:gd name="T20" fmla="*/ 199 w 223"/>
                <a:gd name="T21" fmla="*/ 325 h 344"/>
                <a:gd name="T22" fmla="*/ 186 w 223"/>
                <a:gd name="T23" fmla="*/ 332 h 344"/>
                <a:gd name="T24" fmla="*/ 171 w 223"/>
                <a:gd name="T25" fmla="*/ 335 h 344"/>
                <a:gd name="T26" fmla="*/ 150 w 223"/>
                <a:gd name="T27" fmla="*/ 338 h 344"/>
                <a:gd name="T28" fmla="*/ 141 w 223"/>
                <a:gd name="T29" fmla="*/ 340 h 344"/>
                <a:gd name="T30" fmla="*/ 130 w 223"/>
                <a:gd name="T31" fmla="*/ 341 h 344"/>
                <a:gd name="T32" fmla="*/ 112 w 223"/>
                <a:gd name="T33" fmla="*/ 344 h 344"/>
                <a:gd name="T34" fmla="*/ 104 w 223"/>
                <a:gd name="T35" fmla="*/ 344 h 344"/>
                <a:gd name="T36" fmla="*/ 90 w 223"/>
                <a:gd name="T37" fmla="*/ 344 h 344"/>
                <a:gd name="T38" fmla="*/ 67 w 223"/>
                <a:gd name="T39" fmla="*/ 341 h 344"/>
                <a:gd name="T40" fmla="*/ 52 w 223"/>
                <a:gd name="T41" fmla="*/ 340 h 344"/>
                <a:gd name="T42" fmla="*/ 42 w 223"/>
                <a:gd name="T43" fmla="*/ 338 h 344"/>
                <a:gd name="T44" fmla="*/ 30 w 223"/>
                <a:gd name="T45" fmla="*/ 337 h 344"/>
                <a:gd name="T46" fmla="*/ 22 w 223"/>
                <a:gd name="T47" fmla="*/ 336 h 344"/>
                <a:gd name="T48" fmla="*/ 13 w 223"/>
                <a:gd name="T49" fmla="*/ 333 h 344"/>
                <a:gd name="T50" fmla="*/ 7 w 223"/>
                <a:gd name="T51" fmla="*/ 329 h 344"/>
                <a:gd name="T52" fmla="*/ 0 w 223"/>
                <a:gd name="T53" fmla="*/ 327 h 344"/>
                <a:gd name="T54" fmla="*/ 18 w 223"/>
                <a:gd name="T55" fmla="*/ 76 h 344"/>
                <a:gd name="T56" fmla="*/ 21 w 223"/>
                <a:gd name="T57" fmla="*/ 51 h 344"/>
                <a:gd name="T58" fmla="*/ 22 w 223"/>
                <a:gd name="T59" fmla="*/ 38 h 344"/>
                <a:gd name="T60" fmla="*/ 25 w 223"/>
                <a:gd name="T61" fmla="*/ 30 h 344"/>
                <a:gd name="T62" fmla="*/ 26 w 223"/>
                <a:gd name="T63" fmla="*/ 23 h 344"/>
                <a:gd name="T64" fmla="*/ 27 w 223"/>
                <a:gd name="T65" fmla="*/ 17 h 344"/>
                <a:gd name="T66" fmla="*/ 30 w 223"/>
                <a:gd name="T67" fmla="*/ 12 h 344"/>
                <a:gd name="T68" fmla="*/ 35 w 223"/>
                <a:gd name="T69" fmla="*/ 4 h 344"/>
                <a:gd name="T70" fmla="*/ 37 w 223"/>
                <a:gd name="T71" fmla="*/ 4 h 344"/>
                <a:gd name="T72" fmla="*/ 43 w 223"/>
                <a:gd name="T73" fmla="*/ 7 h 344"/>
                <a:gd name="T74" fmla="*/ 52 w 223"/>
                <a:gd name="T75" fmla="*/ 8 h 344"/>
                <a:gd name="T76" fmla="*/ 61 w 223"/>
                <a:gd name="T77" fmla="*/ 10 h 344"/>
                <a:gd name="T78" fmla="*/ 72 w 223"/>
                <a:gd name="T79" fmla="*/ 10 h 344"/>
                <a:gd name="T80" fmla="*/ 87 w 223"/>
                <a:gd name="T81" fmla="*/ 11 h 344"/>
                <a:gd name="T82" fmla="*/ 104 w 223"/>
                <a:gd name="T83" fmla="*/ 11 h 344"/>
                <a:gd name="T84" fmla="*/ 134 w 223"/>
                <a:gd name="T85" fmla="*/ 10 h 344"/>
                <a:gd name="T86" fmla="*/ 164 w 223"/>
                <a:gd name="T87" fmla="*/ 6 h 344"/>
                <a:gd name="T88" fmla="*/ 173 w 223"/>
                <a:gd name="T89" fmla="*/ 6 h 344"/>
                <a:gd name="T90" fmla="*/ 181 w 223"/>
                <a:gd name="T91" fmla="*/ 3 h 344"/>
                <a:gd name="T92" fmla="*/ 189 w 223"/>
                <a:gd name="T93" fmla="*/ 0 h 344"/>
                <a:gd name="T94" fmla="*/ 190 w 223"/>
                <a:gd name="T95" fmla="*/ 8 h 344"/>
                <a:gd name="T96" fmla="*/ 190 w 223"/>
                <a:gd name="T97" fmla="*/ 17 h 344"/>
                <a:gd name="T98" fmla="*/ 192 w 223"/>
                <a:gd name="T99" fmla="*/ 2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3" h="344">
                  <a:moveTo>
                    <a:pt x="192" y="26"/>
                  </a:moveTo>
                  <a:lnTo>
                    <a:pt x="192" y="33"/>
                  </a:lnTo>
                  <a:lnTo>
                    <a:pt x="192" y="51"/>
                  </a:lnTo>
                  <a:lnTo>
                    <a:pt x="192" y="73"/>
                  </a:lnTo>
                  <a:lnTo>
                    <a:pt x="199" y="160"/>
                  </a:lnTo>
                  <a:lnTo>
                    <a:pt x="208" y="220"/>
                  </a:lnTo>
                  <a:lnTo>
                    <a:pt x="215" y="276"/>
                  </a:lnTo>
                  <a:lnTo>
                    <a:pt x="219" y="301"/>
                  </a:lnTo>
                  <a:lnTo>
                    <a:pt x="223" y="315"/>
                  </a:lnTo>
                  <a:lnTo>
                    <a:pt x="211" y="322"/>
                  </a:lnTo>
                  <a:lnTo>
                    <a:pt x="199" y="325"/>
                  </a:lnTo>
                  <a:lnTo>
                    <a:pt x="186" y="332"/>
                  </a:lnTo>
                  <a:lnTo>
                    <a:pt x="171" y="335"/>
                  </a:lnTo>
                  <a:lnTo>
                    <a:pt x="150" y="338"/>
                  </a:lnTo>
                  <a:lnTo>
                    <a:pt x="141" y="340"/>
                  </a:lnTo>
                  <a:lnTo>
                    <a:pt x="130" y="341"/>
                  </a:lnTo>
                  <a:lnTo>
                    <a:pt x="112" y="344"/>
                  </a:lnTo>
                  <a:lnTo>
                    <a:pt x="104" y="344"/>
                  </a:lnTo>
                  <a:lnTo>
                    <a:pt x="90" y="344"/>
                  </a:lnTo>
                  <a:lnTo>
                    <a:pt x="67" y="341"/>
                  </a:lnTo>
                  <a:lnTo>
                    <a:pt x="52" y="340"/>
                  </a:lnTo>
                  <a:lnTo>
                    <a:pt x="42" y="338"/>
                  </a:lnTo>
                  <a:lnTo>
                    <a:pt x="30" y="337"/>
                  </a:lnTo>
                  <a:lnTo>
                    <a:pt x="22" y="336"/>
                  </a:lnTo>
                  <a:lnTo>
                    <a:pt x="13" y="333"/>
                  </a:lnTo>
                  <a:lnTo>
                    <a:pt x="7" y="329"/>
                  </a:lnTo>
                  <a:lnTo>
                    <a:pt x="0" y="327"/>
                  </a:lnTo>
                  <a:lnTo>
                    <a:pt x="18" y="76"/>
                  </a:lnTo>
                  <a:lnTo>
                    <a:pt x="21" y="51"/>
                  </a:lnTo>
                  <a:lnTo>
                    <a:pt x="22" y="38"/>
                  </a:lnTo>
                  <a:lnTo>
                    <a:pt x="25" y="30"/>
                  </a:lnTo>
                  <a:lnTo>
                    <a:pt x="26" y="23"/>
                  </a:lnTo>
                  <a:lnTo>
                    <a:pt x="27" y="17"/>
                  </a:lnTo>
                  <a:lnTo>
                    <a:pt x="30" y="12"/>
                  </a:lnTo>
                  <a:lnTo>
                    <a:pt x="35" y="4"/>
                  </a:lnTo>
                  <a:lnTo>
                    <a:pt x="37" y="4"/>
                  </a:lnTo>
                  <a:lnTo>
                    <a:pt x="43" y="7"/>
                  </a:lnTo>
                  <a:lnTo>
                    <a:pt x="52" y="8"/>
                  </a:lnTo>
                  <a:lnTo>
                    <a:pt x="61" y="10"/>
                  </a:lnTo>
                  <a:lnTo>
                    <a:pt x="72" y="10"/>
                  </a:lnTo>
                  <a:lnTo>
                    <a:pt x="87" y="11"/>
                  </a:lnTo>
                  <a:lnTo>
                    <a:pt x="104" y="11"/>
                  </a:lnTo>
                  <a:lnTo>
                    <a:pt x="134" y="10"/>
                  </a:lnTo>
                  <a:lnTo>
                    <a:pt x="164" y="6"/>
                  </a:lnTo>
                  <a:lnTo>
                    <a:pt x="173" y="6"/>
                  </a:lnTo>
                  <a:lnTo>
                    <a:pt x="181" y="3"/>
                  </a:lnTo>
                  <a:lnTo>
                    <a:pt x="189" y="0"/>
                  </a:lnTo>
                  <a:lnTo>
                    <a:pt x="190" y="8"/>
                  </a:lnTo>
                  <a:lnTo>
                    <a:pt x="190" y="17"/>
                  </a:lnTo>
                  <a:lnTo>
                    <a:pt x="192" y="26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96" name="Freeform 1540">
              <a:extLst>
                <a:ext uri="{FF2B5EF4-FFF2-40B4-BE49-F238E27FC236}">
                  <a16:creationId xmlns:a16="http://schemas.microsoft.com/office/drawing/2014/main" id="{798E0615-E89E-4DF2-9B99-AEE211ED0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5" y="1816"/>
              <a:ext cx="13" cy="15"/>
            </a:xfrm>
            <a:custGeom>
              <a:avLst/>
              <a:gdLst>
                <a:gd name="T0" fmla="*/ 9 w 41"/>
                <a:gd name="T1" fmla="*/ 15 h 45"/>
                <a:gd name="T2" fmla="*/ 8 w 41"/>
                <a:gd name="T3" fmla="*/ 12 h 45"/>
                <a:gd name="T4" fmla="*/ 20 w 41"/>
                <a:gd name="T5" fmla="*/ 6 h 45"/>
                <a:gd name="T6" fmla="*/ 26 w 41"/>
                <a:gd name="T7" fmla="*/ 1 h 45"/>
                <a:gd name="T8" fmla="*/ 29 w 41"/>
                <a:gd name="T9" fmla="*/ 0 h 45"/>
                <a:gd name="T10" fmla="*/ 31 w 41"/>
                <a:gd name="T11" fmla="*/ 4 h 45"/>
                <a:gd name="T12" fmla="*/ 34 w 41"/>
                <a:gd name="T13" fmla="*/ 8 h 45"/>
                <a:gd name="T14" fmla="*/ 35 w 41"/>
                <a:gd name="T15" fmla="*/ 9 h 45"/>
                <a:gd name="T16" fmla="*/ 37 w 41"/>
                <a:gd name="T17" fmla="*/ 12 h 45"/>
                <a:gd name="T18" fmla="*/ 39 w 41"/>
                <a:gd name="T19" fmla="*/ 12 h 45"/>
                <a:gd name="T20" fmla="*/ 41 w 41"/>
                <a:gd name="T21" fmla="*/ 15 h 45"/>
                <a:gd name="T22" fmla="*/ 41 w 41"/>
                <a:gd name="T23" fmla="*/ 18 h 45"/>
                <a:gd name="T24" fmla="*/ 39 w 41"/>
                <a:gd name="T25" fmla="*/ 19 h 45"/>
                <a:gd name="T26" fmla="*/ 34 w 41"/>
                <a:gd name="T27" fmla="*/ 22 h 45"/>
                <a:gd name="T28" fmla="*/ 4 w 41"/>
                <a:gd name="T29" fmla="*/ 45 h 45"/>
                <a:gd name="T30" fmla="*/ 3 w 41"/>
                <a:gd name="T31" fmla="*/ 38 h 45"/>
                <a:gd name="T32" fmla="*/ 0 w 41"/>
                <a:gd name="T33" fmla="*/ 32 h 45"/>
                <a:gd name="T34" fmla="*/ 9 w 41"/>
                <a:gd name="T35" fmla="*/ 1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" h="45">
                  <a:moveTo>
                    <a:pt x="9" y="15"/>
                  </a:moveTo>
                  <a:lnTo>
                    <a:pt x="8" y="12"/>
                  </a:lnTo>
                  <a:lnTo>
                    <a:pt x="20" y="6"/>
                  </a:lnTo>
                  <a:lnTo>
                    <a:pt x="26" y="1"/>
                  </a:lnTo>
                  <a:lnTo>
                    <a:pt x="29" y="0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5" y="9"/>
                  </a:lnTo>
                  <a:lnTo>
                    <a:pt x="37" y="12"/>
                  </a:lnTo>
                  <a:lnTo>
                    <a:pt x="39" y="12"/>
                  </a:lnTo>
                  <a:lnTo>
                    <a:pt x="41" y="15"/>
                  </a:lnTo>
                  <a:lnTo>
                    <a:pt x="41" y="18"/>
                  </a:lnTo>
                  <a:lnTo>
                    <a:pt x="39" y="19"/>
                  </a:lnTo>
                  <a:lnTo>
                    <a:pt x="34" y="22"/>
                  </a:lnTo>
                  <a:lnTo>
                    <a:pt x="4" y="45"/>
                  </a:lnTo>
                  <a:lnTo>
                    <a:pt x="3" y="38"/>
                  </a:lnTo>
                  <a:lnTo>
                    <a:pt x="0" y="32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97" name="Freeform 1541">
              <a:extLst>
                <a:ext uri="{FF2B5EF4-FFF2-40B4-BE49-F238E27FC236}">
                  <a16:creationId xmlns:a16="http://schemas.microsoft.com/office/drawing/2014/main" id="{633B898D-8CFC-47A1-90F3-B61E92DA0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5" y="1817"/>
              <a:ext cx="18" cy="18"/>
            </a:xfrm>
            <a:custGeom>
              <a:avLst/>
              <a:gdLst>
                <a:gd name="T0" fmla="*/ 11 w 52"/>
                <a:gd name="T1" fmla="*/ 18 h 55"/>
                <a:gd name="T2" fmla="*/ 9 w 52"/>
                <a:gd name="T3" fmla="*/ 14 h 55"/>
                <a:gd name="T4" fmla="*/ 24 w 52"/>
                <a:gd name="T5" fmla="*/ 7 h 55"/>
                <a:gd name="T6" fmla="*/ 32 w 52"/>
                <a:gd name="T7" fmla="*/ 1 h 55"/>
                <a:gd name="T8" fmla="*/ 35 w 52"/>
                <a:gd name="T9" fmla="*/ 0 h 55"/>
                <a:gd name="T10" fmla="*/ 39 w 52"/>
                <a:gd name="T11" fmla="*/ 5 h 55"/>
                <a:gd name="T12" fmla="*/ 43 w 52"/>
                <a:gd name="T13" fmla="*/ 8 h 55"/>
                <a:gd name="T14" fmla="*/ 44 w 52"/>
                <a:gd name="T15" fmla="*/ 11 h 55"/>
                <a:gd name="T16" fmla="*/ 46 w 52"/>
                <a:gd name="T17" fmla="*/ 13 h 55"/>
                <a:gd name="T18" fmla="*/ 49 w 52"/>
                <a:gd name="T19" fmla="*/ 14 h 55"/>
                <a:gd name="T20" fmla="*/ 52 w 52"/>
                <a:gd name="T21" fmla="*/ 18 h 55"/>
                <a:gd name="T22" fmla="*/ 52 w 52"/>
                <a:gd name="T23" fmla="*/ 20 h 55"/>
                <a:gd name="T24" fmla="*/ 49 w 52"/>
                <a:gd name="T25" fmla="*/ 22 h 55"/>
                <a:gd name="T26" fmla="*/ 43 w 52"/>
                <a:gd name="T27" fmla="*/ 26 h 55"/>
                <a:gd name="T28" fmla="*/ 2 w 52"/>
                <a:gd name="T29" fmla="*/ 55 h 55"/>
                <a:gd name="T30" fmla="*/ 1 w 52"/>
                <a:gd name="T31" fmla="*/ 46 h 55"/>
                <a:gd name="T32" fmla="*/ 0 w 52"/>
                <a:gd name="T33" fmla="*/ 38 h 55"/>
                <a:gd name="T34" fmla="*/ 11 w 52"/>
                <a:gd name="T35" fmla="*/ 1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" h="55">
                  <a:moveTo>
                    <a:pt x="11" y="18"/>
                  </a:moveTo>
                  <a:lnTo>
                    <a:pt x="9" y="14"/>
                  </a:lnTo>
                  <a:lnTo>
                    <a:pt x="24" y="7"/>
                  </a:lnTo>
                  <a:lnTo>
                    <a:pt x="32" y="1"/>
                  </a:lnTo>
                  <a:lnTo>
                    <a:pt x="35" y="0"/>
                  </a:lnTo>
                  <a:lnTo>
                    <a:pt x="39" y="5"/>
                  </a:lnTo>
                  <a:lnTo>
                    <a:pt x="43" y="8"/>
                  </a:lnTo>
                  <a:lnTo>
                    <a:pt x="44" y="11"/>
                  </a:lnTo>
                  <a:lnTo>
                    <a:pt x="46" y="13"/>
                  </a:lnTo>
                  <a:lnTo>
                    <a:pt x="49" y="14"/>
                  </a:lnTo>
                  <a:lnTo>
                    <a:pt x="52" y="18"/>
                  </a:lnTo>
                  <a:lnTo>
                    <a:pt x="52" y="20"/>
                  </a:lnTo>
                  <a:lnTo>
                    <a:pt x="49" y="22"/>
                  </a:lnTo>
                  <a:lnTo>
                    <a:pt x="43" y="26"/>
                  </a:lnTo>
                  <a:lnTo>
                    <a:pt x="2" y="55"/>
                  </a:lnTo>
                  <a:lnTo>
                    <a:pt x="1" y="46"/>
                  </a:lnTo>
                  <a:lnTo>
                    <a:pt x="0" y="38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98" name="Freeform 1542">
              <a:extLst>
                <a:ext uri="{FF2B5EF4-FFF2-40B4-BE49-F238E27FC236}">
                  <a16:creationId xmlns:a16="http://schemas.microsoft.com/office/drawing/2014/main" id="{FEB8984F-6F90-494C-B6C6-1BD1286F0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" y="1981"/>
              <a:ext cx="14" cy="8"/>
            </a:xfrm>
            <a:custGeom>
              <a:avLst/>
              <a:gdLst>
                <a:gd name="T0" fmla="*/ 0 w 44"/>
                <a:gd name="T1" fmla="*/ 1 h 26"/>
                <a:gd name="T2" fmla="*/ 1 w 44"/>
                <a:gd name="T3" fmla="*/ 3 h 26"/>
                <a:gd name="T4" fmla="*/ 2 w 44"/>
                <a:gd name="T5" fmla="*/ 9 h 26"/>
                <a:gd name="T6" fmla="*/ 5 w 44"/>
                <a:gd name="T7" fmla="*/ 11 h 26"/>
                <a:gd name="T8" fmla="*/ 6 w 44"/>
                <a:gd name="T9" fmla="*/ 11 h 26"/>
                <a:gd name="T10" fmla="*/ 7 w 44"/>
                <a:gd name="T11" fmla="*/ 15 h 26"/>
                <a:gd name="T12" fmla="*/ 10 w 44"/>
                <a:gd name="T13" fmla="*/ 18 h 26"/>
                <a:gd name="T14" fmla="*/ 14 w 44"/>
                <a:gd name="T15" fmla="*/ 20 h 26"/>
                <a:gd name="T16" fmla="*/ 17 w 44"/>
                <a:gd name="T17" fmla="*/ 22 h 26"/>
                <a:gd name="T18" fmla="*/ 19 w 44"/>
                <a:gd name="T19" fmla="*/ 24 h 26"/>
                <a:gd name="T20" fmla="*/ 22 w 44"/>
                <a:gd name="T21" fmla="*/ 24 h 26"/>
                <a:gd name="T22" fmla="*/ 26 w 44"/>
                <a:gd name="T23" fmla="*/ 26 h 26"/>
                <a:gd name="T24" fmla="*/ 31 w 44"/>
                <a:gd name="T25" fmla="*/ 26 h 26"/>
                <a:gd name="T26" fmla="*/ 34 w 44"/>
                <a:gd name="T27" fmla="*/ 26 h 26"/>
                <a:gd name="T28" fmla="*/ 40 w 44"/>
                <a:gd name="T29" fmla="*/ 24 h 26"/>
                <a:gd name="T30" fmla="*/ 40 w 44"/>
                <a:gd name="T31" fmla="*/ 24 h 26"/>
                <a:gd name="T32" fmla="*/ 41 w 44"/>
                <a:gd name="T33" fmla="*/ 23 h 26"/>
                <a:gd name="T34" fmla="*/ 44 w 44"/>
                <a:gd name="T35" fmla="*/ 22 h 26"/>
                <a:gd name="T36" fmla="*/ 44 w 44"/>
                <a:gd name="T37" fmla="*/ 20 h 26"/>
                <a:gd name="T38" fmla="*/ 44 w 44"/>
                <a:gd name="T39" fmla="*/ 16 h 26"/>
                <a:gd name="T40" fmla="*/ 41 w 44"/>
                <a:gd name="T41" fmla="*/ 15 h 26"/>
                <a:gd name="T42" fmla="*/ 40 w 44"/>
                <a:gd name="T43" fmla="*/ 11 h 26"/>
                <a:gd name="T44" fmla="*/ 36 w 44"/>
                <a:gd name="T45" fmla="*/ 3 h 26"/>
                <a:gd name="T46" fmla="*/ 34 w 44"/>
                <a:gd name="T47" fmla="*/ 7 h 26"/>
                <a:gd name="T48" fmla="*/ 31 w 44"/>
                <a:gd name="T49" fmla="*/ 9 h 26"/>
                <a:gd name="T50" fmla="*/ 27 w 44"/>
                <a:gd name="T51" fmla="*/ 9 h 26"/>
                <a:gd name="T52" fmla="*/ 26 w 44"/>
                <a:gd name="T53" fmla="*/ 9 h 26"/>
                <a:gd name="T54" fmla="*/ 24 w 44"/>
                <a:gd name="T55" fmla="*/ 9 h 26"/>
                <a:gd name="T56" fmla="*/ 19 w 44"/>
                <a:gd name="T57" fmla="*/ 9 h 26"/>
                <a:gd name="T58" fmla="*/ 15 w 44"/>
                <a:gd name="T59" fmla="*/ 7 h 26"/>
                <a:gd name="T60" fmla="*/ 11 w 44"/>
                <a:gd name="T61" fmla="*/ 7 h 26"/>
                <a:gd name="T62" fmla="*/ 5 w 44"/>
                <a:gd name="T63" fmla="*/ 2 h 26"/>
                <a:gd name="T64" fmla="*/ 1 w 44"/>
                <a:gd name="T65" fmla="*/ 1 h 26"/>
                <a:gd name="T66" fmla="*/ 1 w 44"/>
                <a:gd name="T67" fmla="*/ 0 h 26"/>
                <a:gd name="T68" fmla="*/ 0 w 44"/>
                <a:gd name="T6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" h="26">
                  <a:moveTo>
                    <a:pt x="0" y="1"/>
                  </a:moveTo>
                  <a:lnTo>
                    <a:pt x="1" y="3"/>
                  </a:lnTo>
                  <a:lnTo>
                    <a:pt x="2" y="9"/>
                  </a:lnTo>
                  <a:lnTo>
                    <a:pt x="5" y="11"/>
                  </a:lnTo>
                  <a:lnTo>
                    <a:pt x="6" y="11"/>
                  </a:lnTo>
                  <a:lnTo>
                    <a:pt x="7" y="15"/>
                  </a:lnTo>
                  <a:lnTo>
                    <a:pt x="10" y="18"/>
                  </a:lnTo>
                  <a:lnTo>
                    <a:pt x="14" y="20"/>
                  </a:lnTo>
                  <a:lnTo>
                    <a:pt x="17" y="22"/>
                  </a:lnTo>
                  <a:lnTo>
                    <a:pt x="19" y="24"/>
                  </a:lnTo>
                  <a:lnTo>
                    <a:pt x="22" y="24"/>
                  </a:lnTo>
                  <a:lnTo>
                    <a:pt x="26" y="26"/>
                  </a:lnTo>
                  <a:lnTo>
                    <a:pt x="31" y="26"/>
                  </a:lnTo>
                  <a:lnTo>
                    <a:pt x="34" y="26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1" y="23"/>
                  </a:lnTo>
                  <a:lnTo>
                    <a:pt x="44" y="22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1" y="15"/>
                  </a:lnTo>
                  <a:lnTo>
                    <a:pt x="40" y="11"/>
                  </a:lnTo>
                  <a:lnTo>
                    <a:pt x="36" y="3"/>
                  </a:lnTo>
                  <a:lnTo>
                    <a:pt x="34" y="7"/>
                  </a:lnTo>
                  <a:lnTo>
                    <a:pt x="31" y="9"/>
                  </a:lnTo>
                  <a:lnTo>
                    <a:pt x="27" y="9"/>
                  </a:lnTo>
                  <a:lnTo>
                    <a:pt x="26" y="9"/>
                  </a:lnTo>
                  <a:lnTo>
                    <a:pt x="24" y="9"/>
                  </a:lnTo>
                  <a:lnTo>
                    <a:pt x="19" y="9"/>
                  </a:lnTo>
                  <a:lnTo>
                    <a:pt x="15" y="7"/>
                  </a:lnTo>
                  <a:lnTo>
                    <a:pt x="11" y="7"/>
                  </a:lnTo>
                  <a:lnTo>
                    <a:pt x="5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599" name="Freeform 1543">
              <a:extLst>
                <a:ext uri="{FF2B5EF4-FFF2-40B4-BE49-F238E27FC236}">
                  <a16:creationId xmlns:a16="http://schemas.microsoft.com/office/drawing/2014/main" id="{A070B129-7A10-4FDE-A98E-D4E7B5BA6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7" y="1980"/>
              <a:ext cx="18" cy="12"/>
            </a:xfrm>
            <a:custGeom>
              <a:avLst/>
              <a:gdLst>
                <a:gd name="T0" fmla="*/ 0 w 54"/>
                <a:gd name="T1" fmla="*/ 3 h 35"/>
                <a:gd name="T2" fmla="*/ 1 w 54"/>
                <a:gd name="T3" fmla="*/ 7 h 35"/>
                <a:gd name="T4" fmla="*/ 5 w 54"/>
                <a:gd name="T5" fmla="*/ 12 h 35"/>
                <a:gd name="T6" fmla="*/ 6 w 54"/>
                <a:gd name="T7" fmla="*/ 16 h 35"/>
                <a:gd name="T8" fmla="*/ 7 w 54"/>
                <a:gd name="T9" fmla="*/ 17 h 35"/>
                <a:gd name="T10" fmla="*/ 10 w 54"/>
                <a:gd name="T11" fmla="*/ 21 h 35"/>
                <a:gd name="T12" fmla="*/ 14 w 54"/>
                <a:gd name="T13" fmla="*/ 26 h 35"/>
                <a:gd name="T14" fmla="*/ 17 w 54"/>
                <a:gd name="T15" fmla="*/ 29 h 35"/>
                <a:gd name="T16" fmla="*/ 21 w 54"/>
                <a:gd name="T17" fmla="*/ 30 h 35"/>
                <a:gd name="T18" fmla="*/ 24 w 54"/>
                <a:gd name="T19" fmla="*/ 33 h 35"/>
                <a:gd name="T20" fmla="*/ 27 w 54"/>
                <a:gd name="T21" fmla="*/ 34 h 35"/>
                <a:gd name="T22" fmla="*/ 32 w 54"/>
                <a:gd name="T23" fmla="*/ 35 h 35"/>
                <a:gd name="T24" fmla="*/ 37 w 54"/>
                <a:gd name="T25" fmla="*/ 35 h 35"/>
                <a:gd name="T26" fmla="*/ 41 w 54"/>
                <a:gd name="T27" fmla="*/ 35 h 35"/>
                <a:gd name="T28" fmla="*/ 49 w 54"/>
                <a:gd name="T29" fmla="*/ 34 h 35"/>
                <a:gd name="T30" fmla="*/ 50 w 54"/>
                <a:gd name="T31" fmla="*/ 33 h 35"/>
                <a:gd name="T32" fmla="*/ 52 w 54"/>
                <a:gd name="T33" fmla="*/ 31 h 35"/>
                <a:gd name="T34" fmla="*/ 54 w 54"/>
                <a:gd name="T35" fmla="*/ 30 h 35"/>
                <a:gd name="T36" fmla="*/ 54 w 54"/>
                <a:gd name="T37" fmla="*/ 28 h 35"/>
                <a:gd name="T38" fmla="*/ 54 w 54"/>
                <a:gd name="T39" fmla="*/ 24 h 35"/>
                <a:gd name="T40" fmla="*/ 52 w 54"/>
                <a:gd name="T41" fmla="*/ 21 h 35"/>
                <a:gd name="T42" fmla="*/ 50 w 54"/>
                <a:gd name="T43" fmla="*/ 16 h 35"/>
                <a:gd name="T44" fmla="*/ 45 w 54"/>
                <a:gd name="T45" fmla="*/ 7 h 35"/>
                <a:gd name="T46" fmla="*/ 41 w 54"/>
                <a:gd name="T47" fmla="*/ 9 h 35"/>
                <a:gd name="T48" fmla="*/ 37 w 54"/>
                <a:gd name="T49" fmla="*/ 12 h 35"/>
                <a:gd name="T50" fmla="*/ 35 w 54"/>
                <a:gd name="T51" fmla="*/ 12 h 35"/>
                <a:gd name="T52" fmla="*/ 31 w 54"/>
                <a:gd name="T53" fmla="*/ 12 h 35"/>
                <a:gd name="T54" fmla="*/ 30 w 54"/>
                <a:gd name="T55" fmla="*/ 12 h 35"/>
                <a:gd name="T56" fmla="*/ 24 w 54"/>
                <a:gd name="T57" fmla="*/ 12 h 35"/>
                <a:gd name="T58" fmla="*/ 19 w 54"/>
                <a:gd name="T59" fmla="*/ 11 h 35"/>
                <a:gd name="T60" fmla="*/ 15 w 54"/>
                <a:gd name="T61" fmla="*/ 9 h 35"/>
                <a:gd name="T62" fmla="*/ 6 w 54"/>
                <a:gd name="T63" fmla="*/ 5 h 35"/>
                <a:gd name="T64" fmla="*/ 1 w 54"/>
                <a:gd name="T65" fmla="*/ 3 h 35"/>
                <a:gd name="T66" fmla="*/ 1 w 54"/>
                <a:gd name="T67" fmla="*/ 0 h 35"/>
                <a:gd name="T68" fmla="*/ 0 w 54"/>
                <a:gd name="T69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4" h="35">
                  <a:moveTo>
                    <a:pt x="0" y="3"/>
                  </a:moveTo>
                  <a:lnTo>
                    <a:pt x="1" y="7"/>
                  </a:lnTo>
                  <a:lnTo>
                    <a:pt x="5" y="12"/>
                  </a:lnTo>
                  <a:lnTo>
                    <a:pt x="6" y="16"/>
                  </a:lnTo>
                  <a:lnTo>
                    <a:pt x="7" y="17"/>
                  </a:lnTo>
                  <a:lnTo>
                    <a:pt x="10" y="21"/>
                  </a:lnTo>
                  <a:lnTo>
                    <a:pt x="14" y="26"/>
                  </a:lnTo>
                  <a:lnTo>
                    <a:pt x="17" y="29"/>
                  </a:lnTo>
                  <a:lnTo>
                    <a:pt x="21" y="30"/>
                  </a:lnTo>
                  <a:lnTo>
                    <a:pt x="24" y="33"/>
                  </a:lnTo>
                  <a:lnTo>
                    <a:pt x="27" y="34"/>
                  </a:lnTo>
                  <a:lnTo>
                    <a:pt x="32" y="35"/>
                  </a:lnTo>
                  <a:lnTo>
                    <a:pt x="37" y="35"/>
                  </a:lnTo>
                  <a:lnTo>
                    <a:pt x="41" y="35"/>
                  </a:lnTo>
                  <a:lnTo>
                    <a:pt x="49" y="34"/>
                  </a:lnTo>
                  <a:lnTo>
                    <a:pt x="50" y="33"/>
                  </a:lnTo>
                  <a:lnTo>
                    <a:pt x="52" y="31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4" y="24"/>
                  </a:lnTo>
                  <a:lnTo>
                    <a:pt x="52" y="21"/>
                  </a:lnTo>
                  <a:lnTo>
                    <a:pt x="50" y="16"/>
                  </a:lnTo>
                  <a:lnTo>
                    <a:pt x="45" y="7"/>
                  </a:lnTo>
                  <a:lnTo>
                    <a:pt x="41" y="9"/>
                  </a:lnTo>
                  <a:lnTo>
                    <a:pt x="37" y="12"/>
                  </a:lnTo>
                  <a:lnTo>
                    <a:pt x="35" y="12"/>
                  </a:lnTo>
                  <a:lnTo>
                    <a:pt x="31" y="12"/>
                  </a:lnTo>
                  <a:lnTo>
                    <a:pt x="30" y="12"/>
                  </a:lnTo>
                  <a:lnTo>
                    <a:pt x="24" y="12"/>
                  </a:lnTo>
                  <a:lnTo>
                    <a:pt x="19" y="11"/>
                  </a:lnTo>
                  <a:lnTo>
                    <a:pt x="15" y="9"/>
                  </a:lnTo>
                  <a:lnTo>
                    <a:pt x="6" y="5"/>
                  </a:lnTo>
                  <a:lnTo>
                    <a:pt x="1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00" name="Freeform 1544">
              <a:extLst>
                <a:ext uri="{FF2B5EF4-FFF2-40B4-BE49-F238E27FC236}">
                  <a16:creationId xmlns:a16="http://schemas.microsoft.com/office/drawing/2014/main" id="{5EB6000C-3681-45B4-B810-DC3B35743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3" y="1940"/>
              <a:ext cx="16" cy="41"/>
            </a:xfrm>
            <a:custGeom>
              <a:avLst/>
              <a:gdLst>
                <a:gd name="T0" fmla="*/ 47 w 47"/>
                <a:gd name="T1" fmla="*/ 120 h 125"/>
                <a:gd name="T2" fmla="*/ 46 w 47"/>
                <a:gd name="T3" fmla="*/ 110 h 125"/>
                <a:gd name="T4" fmla="*/ 42 w 47"/>
                <a:gd name="T5" fmla="*/ 95 h 125"/>
                <a:gd name="T6" fmla="*/ 42 w 47"/>
                <a:gd name="T7" fmla="*/ 86 h 125"/>
                <a:gd name="T8" fmla="*/ 38 w 47"/>
                <a:gd name="T9" fmla="*/ 74 h 125"/>
                <a:gd name="T10" fmla="*/ 38 w 47"/>
                <a:gd name="T11" fmla="*/ 73 h 125"/>
                <a:gd name="T12" fmla="*/ 37 w 47"/>
                <a:gd name="T13" fmla="*/ 67 h 125"/>
                <a:gd name="T14" fmla="*/ 37 w 47"/>
                <a:gd name="T15" fmla="*/ 65 h 125"/>
                <a:gd name="T16" fmla="*/ 37 w 47"/>
                <a:gd name="T17" fmla="*/ 63 h 125"/>
                <a:gd name="T18" fmla="*/ 38 w 47"/>
                <a:gd name="T19" fmla="*/ 52 h 125"/>
                <a:gd name="T20" fmla="*/ 38 w 47"/>
                <a:gd name="T21" fmla="*/ 34 h 125"/>
                <a:gd name="T22" fmla="*/ 38 w 47"/>
                <a:gd name="T23" fmla="*/ 17 h 125"/>
                <a:gd name="T24" fmla="*/ 39 w 47"/>
                <a:gd name="T25" fmla="*/ 2 h 125"/>
                <a:gd name="T26" fmla="*/ 33 w 47"/>
                <a:gd name="T27" fmla="*/ 3 h 125"/>
                <a:gd name="T28" fmla="*/ 18 w 47"/>
                <a:gd name="T29" fmla="*/ 3 h 125"/>
                <a:gd name="T30" fmla="*/ 0 w 47"/>
                <a:gd name="T31" fmla="*/ 0 h 125"/>
                <a:gd name="T32" fmla="*/ 9 w 47"/>
                <a:gd name="T33" fmla="*/ 43 h 125"/>
                <a:gd name="T34" fmla="*/ 9 w 47"/>
                <a:gd name="T35" fmla="*/ 47 h 125"/>
                <a:gd name="T36" fmla="*/ 9 w 47"/>
                <a:gd name="T37" fmla="*/ 52 h 125"/>
                <a:gd name="T38" fmla="*/ 5 w 47"/>
                <a:gd name="T39" fmla="*/ 60 h 125"/>
                <a:gd name="T40" fmla="*/ 5 w 47"/>
                <a:gd name="T41" fmla="*/ 65 h 125"/>
                <a:gd name="T42" fmla="*/ 5 w 47"/>
                <a:gd name="T43" fmla="*/ 67 h 125"/>
                <a:gd name="T44" fmla="*/ 5 w 47"/>
                <a:gd name="T45" fmla="*/ 71 h 125"/>
                <a:gd name="T46" fmla="*/ 5 w 47"/>
                <a:gd name="T47" fmla="*/ 73 h 125"/>
                <a:gd name="T48" fmla="*/ 8 w 47"/>
                <a:gd name="T49" fmla="*/ 86 h 125"/>
                <a:gd name="T50" fmla="*/ 8 w 47"/>
                <a:gd name="T51" fmla="*/ 91 h 125"/>
                <a:gd name="T52" fmla="*/ 9 w 47"/>
                <a:gd name="T53" fmla="*/ 115 h 125"/>
                <a:gd name="T54" fmla="*/ 11 w 47"/>
                <a:gd name="T55" fmla="*/ 115 h 125"/>
                <a:gd name="T56" fmla="*/ 15 w 47"/>
                <a:gd name="T57" fmla="*/ 117 h 125"/>
                <a:gd name="T58" fmla="*/ 22 w 47"/>
                <a:gd name="T59" fmla="*/ 121 h 125"/>
                <a:gd name="T60" fmla="*/ 25 w 47"/>
                <a:gd name="T61" fmla="*/ 124 h 125"/>
                <a:gd name="T62" fmla="*/ 32 w 47"/>
                <a:gd name="T63" fmla="*/ 125 h 125"/>
                <a:gd name="T64" fmla="*/ 33 w 47"/>
                <a:gd name="T65" fmla="*/ 125 h 125"/>
                <a:gd name="T66" fmla="*/ 37 w 47"/>
                <a:gd name="T67" fmla="*/ 125 h 125"/>
                <a:gd name="T68" fmla="*/ 38 w 47"/>
                <a:gd name="T69" fmla="*/ 125 h 125"/>
                <a:gd name="T70" fmla="*/ 42 w 47"/>
                <a:gd name="T71" fmla="*/ 124 h 125"/>
                <a:gd name="T72" fmla="*/ 43 w 47"/>
                <a:gd name="T73" fmla="*/ 123 h 125"/>
                <a:gd name="T74" fmla="*/ 46 w 47"/>
                <a:gd name="T75" fmla="*/ 121 h 125"/>
                <a:gd name="T76" fmla="*/ 47 w 47"/>
                <a:gd name="T77" fmla="*/ 12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" h="125">
                  <a:moveTo>
                    <a:pt x="47" y="120"/>
                  </a:moveTo>
                  <a:lnTo>
                    <a:pt x="46" y="110"/>
                  </a:lnTo>
                  <a:lnTo>
                    <a:pt x="42" y="95"/>
                  </a:lnTo>
                  <a:lnTo>
                    <a:pt x="42" y="86"/>
                  </a:lnTo>
                  <a:lnTo>
                    <a:pt x="38" y="74"/>
                  </a:lnTo>
                  <a:lnTo>
                    <a:pt x="38" y="73"/>
                  </a:lnTo>
                  <a:lnTo>
                    <a:pt x="37" y="67"/>
                  </a:lnTo>
                  <a:lnTo>
                    <a:pt x="37" y="65"/>
                  </a:lnTo>
                  <a:lnTo>
                    <a:pt x="37" y="63"/>
                  </a:lnTo>
                  <a:lnTo>
                    <a:pt x="38" y="52"/>
                  </a:lnTo>
                  <a:lnTo>
                    <a:pt x="38" y="34"/>
                  </a:lnTo>
                  <a:lnTo>
                    <a:pt x="38" y="17"/>
                  </a:lnTo>
                  <a:lnTo>
                    <a:pt x="39" y="2"/>
                  </a:lnTo>
                  <a:lnTo>
                    <a:pt x="33" y="3"/>
                  </a:lnTo>
                  <a:lnTo>
                    <a:pt x="18" y="3"/>
                  </a:lnTo>
                  <a:lnTo>
                    <a:pt x="0" y="0"/>
                  </a:lnTo>
                  <a:lnTo>
                    <a:pt x="9" y="43"/>
                  </a:lnTo>
                  <a:lnTo>
                    <a:pt x="9" y="47"/>
                  </a:lnTo>
                  <a:lnTo>
                    <a:pt x="9" y="52"/>
                  </a:lnTo>
                  <a:lnTo>
                    <a:pt x="5" y="60"/>
                  </a:lnTo>
                  <a:lnTo>
                    <a:pt x="5" y="65"/>
                  </a:lnTo>
                  <a:lnTo>
                    <a:pt x="5" y="67"/>
                  </a:lnTo>
                  <a:lnTo>
                    <a:pt x="5" y="71"/>
                  </a:lnTo>
                  <a:lnTo>
                    <a:pt x="5" y="73"/>
                  </a:lnTo>
                  <a:lnTo>
                    <a:pt x="8" y="86"/>
                  </a:lnTo>
                  <a:lnTo>
                    <a:pt x="8" y="91"/>
                  </a:lnTo>
                  <a:lnTo>
                    <a:pt x="9" y="115"/>
                  </a:lnTo>
                  <a:lnTo>
                    <a:pt x="11" y="115"/>
                  </a:lnTo>
                  <a:lnTo>
                    <a:pt x="15" y="117"/>
                  </a:lnTo>
                  <a:lnTo>
                    <a:pt x="22" y="121"/>
                  </a:lnTo>
                  <a:lnTo>
                    <a:pt x="25" y="124"/>
                  </a:lnTo>
                  <a:lnTo>
                    <a:pt x="32" y="125"/>
                  </a:lnTo>
                  <a:lnTo>
                    <a:pt x="33" y="125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2" y="124"/>
                  </a:lnTo>
                  <a:lnTo>
                    <a:pt x="43" y="123"/>
                  </a:lnTo>
                  <a:lnTo>
                    <a:pt x="46" y="121"/>
                  </a:lnTo>
                  <a:lnTo>
                    <a:pt x="47" y="120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01" name="Freeform 1545">
              <a:extLst>
                <a:ext uri="{FF2B5EF4-FFF2-40B4-BE49-F238E27FC236}">
                  <a16:creationId xmlns:a16="http://schemas.microsoft.com/office/drawing/2014/main" id="{6EE3610D-25AA-44E3-9EB9-42FF70AA6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" y="1939"/>
              <a:ext cx="18" cy="45"/>
            </a:xfrm>
            <a:custGeom>
              <a:avLst/>
              <a:gdLst>
                <a:gd name="T0" fmla="*/ 54 w 54"/>
                <a:gd name="T1" fmla="*/ 129 h 134"/>
                <a:gd name="T2" fmla="*/ 52 w 54"/>
                <a:gd name="T3" fmla="*/ 117 h 134"/>
                <a:gd name="T4" fmla="*/ 49 w 54"/>
                <a:gd name="T5" fmla="*/ 103 h 134"/>
                <a:gd name="T6" fmla="*/ 46 w 54"/>
                <a:gd name="T7" fmla="*/ 92 h 134"/>
                <a:gd name="T8" fmla="*/ 44 w 54"/>
                <a:gd name="T9" fmla="*/ 81 h 134"/>
                <a:gd name="T10" fmla="*/ 44 w 54"/>
                <a:gd name="T11" fmla="*/ 78 h 134"/>
                <a:gd name="T12" fmla="*/ 41 w 54"/>
                <a:gd name="T13" fmla="*/ 72 h 134"/>
                <a:gd name="T14" fmla="*/ 41 w 54"/>
                <a:gd name="T15" fmla="*/ 70 h 134"/>
                <a:gd name="T16" fmla="*/ 41 w 54"/>
                <a:gd name="T17" fmla="*/ 68 h 134"/>
                <a:gd name="T18" fmla="*/ 44 w 54"/>
                <a:gd name="T19" fmla="*/ 56 h 134"/>
                <a:gd name="T20" fmla="*/ 44 w 54"/>
                <a:gd name="T21" fmla="*/ 36 h 134"/>
                <a:gd name="T22" fmla="*/ 44 w 54"/>
                <a:gd name="T23" fmla="*/ 20 h 134"/>
                <a:gd name="T24" fmla="*/ 45 w 54"/>
                <a:gd name="T25" fmla="*/ 3 h 134"/>
                <a:gd name="T26" fmla="*/ 36 w 54"/>
                <a:gd name="T27" fmla="*/ 4 h 134"/>
                <a:gd name="T28" fmla="*/ 20 w 54"/>
                <a:gd name="T29" fmla="*/ 4 h 134"/>
                <a:gd name="T30" fmla="*/ 0 w 54"/>
                <a:gd name="T31" fmla="*/ 0 h 134"/>
                <a:gd name="T32" fmla="*/ 10 w 54"/>
                <a:gd name="T33" fmla="*/ 47 h 134"/>
                <a:gd name="T34" fmla="*/ 10 w 54"/>
                <a:gd name="T35" fmla="*/ 51 h 134"/>
                <a:gd name="T36" fmla="*/ 10 w 54"/>
                <a:gd name="T37" fmla="*/ 56 h 134"/>
                <a:gd name="T38" fmla="*/ 6 w 54"/>
                <a:gd name="T39" fmla="*/ 65 h 134"/>
                <a:gd name="T40" fmla="*/ 6 w 54"/>
                <a:gd name="T41" fmla="*/ 70 h 134"/>
                <a:gd name="T42" fmla="*/ 6 w 54"/>
                <a:gd name="T43" fmla="*/ 72 h 134"/>
                <a:gd name="T44" fmla="*/ 6 w 54"/>
                <a:gd name="T45" fmla="*/ 75 h 134"/>
                <a:gd name="T46" fmla="*/ 6 w 54"/>
                <a:gd name="T47" fmla="*/ 79 h 134"/>
                <a:gd name="T48" fmla="*/ 7 w 54"/>
                <a:gd name="T49" fmla="*/ 92 h 134"/>
                <a:gd name="T50" fmla="*/ 7 w 54"/>
                <a:gd name="T51" fmla="*/ 99 h 134"/>
                <a:gd name="T52" fmla="*/ 10 w 54"/>
                <a:gd name="T53" fmla="*/ 124 h 134"/>
                <a:gd name="T54" fmla="*/ 11 w 54"/>
                <a:gd name="T55" fmla="*/ 125 h 134"/>
                <a:gd name="T56" fmla="*/ 16 w 54"/>
                <a:gd name="T57" fmla="*/ 127 h 134"/>
                <a:gd name="T58" fmla="*/ 24 w 54"/>
                <a:gd name="T59" fmla="*/ 130 h 134"/>
                <a:gd name="T60" fmla="*/ 30 w 54"/>
                <a:gd name="T61" fmla="*/ 133 h 134"/>
                <a:gd name="T62" fmla="*/ 35 w 54"/>
                <a:gd name="T63" fmla="*/ 134 h 134"/>
                <a:gd name="T64" fmla="*/ 37 w 54"/>
                <a:gd name="T65" fmla="*/ 134 h 134"/>
                <a:gd name="T66" fmla="*/ 41 w 54"/>
                <a:gd name="T67" fmla="*/ 134 h 134"/>
                <a:gd name="T68" fmla="*/ 44 w 54"/>
                <a:gd name="T69" fmla="*/ 134 h 134"/>
                <a:gd name="T70" fmla="*/ 46 w 54"/>
                <a:gd name="T71" fmla="*/ 133 h 134"/>
                <a:gd name="T72" fmla="*/ 50 w 54"/>
                <a:gd name="T73" fmla="*/ 131 h 134"/>
                <a:gd name="T74" fmla="*/ 52 w 54"/>
                <a:gd name="T75" fmla="*/ 130 h 134"/>
                <a:gd name="T76" fmla="*/ 54 w 54"/>
                <a:gd name="T77" fmla="*/ 12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4" h="134">
                  <a:moveTo>
                    <a:pt x="54" y="129"/>
                  </a:moveTo>
                  <a:lnTo>
                    <a:pt x="52" y="117"/>
                  </a:lnTo>
                  <a:lnTo>
                    <a:pt x="49" y="103"/>
                  </a:lnTo>
                  <a:lnTo>
                    <a:pt x="46" y="92"/>
                  </a:lnTo>
                  <a:lnTo>
                    <a:pt x="44" y="81"/>
                  </a:lnTo>
                  <a:lnTo>
                    <a:pt x="44" y="78"/>
                  </a:lnTo>
                  <a:lnTo>
                    <a:pt x="41" y="72"/>
                  </a:lnTo>
                  <a:lnTo>
                    <a:pt x="41" y="70"/>
                  </a:lnTo>
                  <a:lnTo>
                    <a:pt x="41" y="68"/>
                  </a:lnTo>
                  <a:lnTo>
                    <a:pt x="44" y="56"/>
                  </a:lnTo>
                  <a:lnTo>
                    <a:pt x="44" y="36"/>
                  </a:lnTo>
                  <a:lnTo>
                    <a:pt x="44" y="20"/>
                  </a:lnTo>
                  <a:lnTo>
                    <a:pt x="45" y="3"/>
                  </a:lnTo>
                  <a:lnTo>
                    <a:pt x="36" y="4"/>
                  </a:lnTo>
                  <a:lnTo>
                    <a:pt x="20" y="4"/>
                  </a:lnTo>
                  <a:lnTo>
                    <a:pt x="0" y="0"/>
                  </a:lnTo>
                  <a:lnTo>
                    <a:pt x="10" y="47"/>
                  </a:lnTo>
                  <a:lnTo>
                    <a:pt x="10" y="51"/>
                  </a:lnTo>
                  <a:lnTo>
                    <a:pt x="10" y="56"/>
                  </a:lnTo>
                  <a:lnTo>
                    <a:pt x="6" y="65"/>
                  </a:lnTo>
                  <a:lnTo>
                    <a:pt x="6" y="70"/>
                  </a:lnTo>
                  <a:lnTo>
                    <a:pt x="6" y="72"/>
                  </a:lnTo>
                  <a:lnTo>
                    <a:pt x="6" y="75"/>
                  </a:lnTo>
                  <a:lnTo>
                    <a:pt x="6" y="79"/>
                  </a:lnTo>
                  <a:lnTo>
                    <a:pt x="7" y="92"/>
                  </a:lnTo>
                  <a:lnTo>
                    <a:pt x="7" y="99"/>
                  </a:lnTo>
                  <a:lnTo>
                    <a:pt x="10" y="124"/>
                  </a:lnTo>
                  <a:lnTo>
                    <a:pt x="11" y="125"/>
                  </a:lnTo>
                  <a:lnTo>
                    <a:pt x="16" y="127"/>
                  </a:lnTo>
                  <a:lnTo>
                    <a:pt x="24" y="130"/>
                  </a:lnTo>
                  <a:lnTo>
                    <a:pt x="30" y="133"/>
                  </a:lnTo>
                  <a:lnTo>
                    <a:pt x="35" y="134"/>
                  </a:lnTo>
                  <a:lnTo>
                    <a:pt x="37" y="134"/>
                  </a:lnTo>
                  <a:lnTo>
                    <a:pt x="41" y="134"/>
                  </a:lnTo>
                  <a:lnTo>
                    <a:pt x="44" y="134"/>
                  </a:lnTo>
                  <a:lnTo>
                    <a:pt x="46" y="133"/>
                  </a:lnTo>
                  <a:lnTo>
                    <a:pt x="50" y="131"/>
                  </a:lnTo>
                  <a:lnTo>
                    <a:pt x="52" y="130"/>
                  </a:lnTo>
                  <a:lnTo>
                    <a:pt x="54" y="129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02" name="Freeform 1546">
              <a:extLst>
                <a:ext uri="{FF2B5EF4-FFF2-40B4-BE49-F238E27FC236}">
                  <a16:creationId xmlns:a16="http://schemas.microsoft.com/office/drawing/2014/main" id="{3E023F5B-23FC-4E25-BCA7-3EDEC3B88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2" y="1715"/>
              <a:ext cx="39" cy="37"/>
            </a:xfrm>
            <a:custGeom>
              <a:avLst/>
              <a:gdLst>
                <a:gd name="T0" fmla="*/ 86 w 116"/>
                <a:gd name="T1" fmla="*/ 104 h 111"/>
                <a:gd name="T2" fmla="*/ 97 w 116"/>
                <a:gd name="T3" fmla="*/ 102 h 111"/>
                <a:gd name="T4" fmla="*/ 103 w 116"/>
                <a:gd name="T5" fmla="*/ 102 h 111"/>
                <a:gd name="T6" fmla="*/ 106 w 116"/>
                <a:gd name="T7" fmla="*/ 100 h 111"/>
                <a:gd name="T8" fmla="*/ 109 w 116"/>
                <a:gd name="T9" fmla="*/ 93 h 111"/>
                <a:gd name="T10" fmla="*/ 113 w 116"/>
                <a:gd name="T11" fmla="*/ 87 h 111"/>
                <a:gd name="T12" fmla="*/ 116 w 116"/>
                <a:gd name="T13" fmla="*/ 65 h 111"/>
                <a:gd name="T14" fmla="*/ 113 w 116"/>
                <a:gd name="T15" fmla="*/ 37 h 111"/>
                <a:gd name="T16" fmla="*/ 109 w 116"/>
                <a:gd name="T17" fmla="*/ 24 h 111"/>
                <a:gd name="T18" fmla="*/ 104 w 116"/>
                <a:gd name="T19" fmla="*/ 16 h 111"/>
                <a:gd name="T20" fmla="*/ 97 w 116"/>
                <a:gd name="T21" fmla="*/ 10 h 111"/>
                <a:gd name="T22" fmla="*/ 88 w 116"/>
                <a:gd name="T23" fmla="*/ 5 h 111"/>
                <a:gd name="T24" fmla="*/ 74 w 116"/>
                <a:gd name="T25" fmla="*/ 1 h 111"/>
                <a:gd name="T26" fmla="*/ 58 w 116"/>
                <a:gd name="T27" fmla="*/ 0 h 111"/>
                <a:gd name="T28" fmla="*/ 43 w 116"/>
                <a:gd name="T29" fmla="*/ 1 h 111"/>
                <a:gd name="T30" fmla="*/ 37 w 116"/>
                <a:gd name="T31" fmla="*/ 2 h 111"/>
                <a:gd name="T32" fmla="*/ 26 w 116"/>
                <a:gd name="T33" fmla="*/ 7 h 111"/>
                <a:gd name="T34" fmla="*/ 15 w 116"/>
                <a:gd name="T35" fmla="*/ 14 h 111"/>
                <a:gd name="T36" fmla="*/ 8 w 116"/>
                <a:gd name="T37" fmla="*/ 20 h 111"/>
                <a:gd name="T38" fmla="*/ 2 w 116"/>
                <a:gd name="T39" fmla="*/ 31 h 111"/>
                <a:gd name="T40" fmla="*/ 0 w 116"/>
                <a:gd name="T41" fmla="*/ 42 h 111"/>
                <a:gd name="T42" fmla="*/ 0 w 116"/>
                <a:gd name="T43" fmla="*/ 55 h 111"/>
                <a:gd name="T44" fmla="*/ 2 w 116"/>
                <a:gd name="T45" fmla="*/ 79 h 111"/>
                <a:gd name="T46" fmla="*/ 5 w 116"/>
                <a:gd name="T47" fmla="*/ 101 h 111"/>
                <a:gd name="T48" fmla="*/ 5 w 116"/>
                <a:gd name="T49" fmla="*/ 111 h 111"/>
                <a:gd name="T50" fmla="*/ 17 w 116"/>
                <a:gd name="T51" fmla="*/ 109 h 111"/>
                <a:gd name="T52" fmla="*/ 23 w 116"/>
                <a:gd name="T53" fmla="*/ 106 h 111"/>
                <a:gd name="T54" fmla="*/ 28 w 116"/>
                <a:gd name="T55" fmla="*/ 104 h 111"/>
                <a:gd name="T56" fmla="*/ 34 w 116"/>
                <a:gd name="T57" fmla="*/ 101 h 111"/>
                <a:gd name="T58" fmla="*/ 37 w 116"/>
                <a:gd name="T59" fmla="*/ 93 h 111"/>
                <a:gd name="T60" fmla="*/ 34 w 116"/>
                <a:gd name="T61" fmla="*/ 91 h 111"/>
                <a:gd name="T62" fmla="*/ 26 w 116"/>
                <a:gd name="T63" fmla="*/ 80 h 111"/>
                <a:gd name="T64" fmla="*/ 23 w 116"/>
                <a:gd name="T65" fmla="*/ 66 h 111"/>
                <a:gd name="T66" fmla="*/ 23 w 116"/>
                <a:gd name="T67" fmla="*/ 49 h 111"/>
                <a:gd name="T68" fmla="*/ 26 w 116"/>
                <a:gd name="T69" fmla="*/ 39 h 111"/>
                <a:gd name="T70" fmla="*/ 28 w 116"/>
                <a:gd name="T71" fmla="*/ 32 h 111"/>
                <a:gd name="T72" fmla="*/ 34 w 116"/>
                <a:gd name="T73" fmla="*/ 28 h 111"/>
                <a:gd name="T74" fmla="*/ 41 w 116"/>
                <a:gd name="T75" fmla="*/ 26 h 111"/>
                <a:gd name="T76" fmla="*/ 53 w 116"/>
                <a:gd name="T77" fmla="*/ 22 h 111"/>
                <a:gd name="T78" fmla="*/ 69 w 116"/>
                <a:gd name="T79" fmla="*/ 22 h 111"/>
                <a:gd name="T80" fmla="*/ 80 w 116"/>
                <a:gd name="T81" fmla="*/ 26 h 111"/>
                <a:gd name="T82" fmla="*/ 88 w 116"/>
                <a:gd name="T83" fmla="*/ 28 h 111"/>
                <a:gd name="T84" fmla="*/ 96 w 116"/>
                <a:gd name="T85" fmla="*/ 39 h 111"/>
                <a:gd name="T86" fmla="*/ 99 w 116"/>
                <a:gd name="T87" fmla="*/ 46 h 111"/>
                <a:gd name="T88" fmla="*/ 101 w 116"/>
                <a:gd name="T89" fmla="*/ 63 h 111"/>
                <a:gd name="T90" fmla="*/ 99 w 116"/>
                <a:gd name="T91" fmla="*/ 76 h 111"/>
                <a:gd name="T92" fmla="*/ 97 w 116"/>
                <a:gd name="T93" fmla="*/ 83 h 111"/>
                <a:gd name="T94" fmla="*/ 92 w 116"/>
                <a:gd name="T95" fmla="*/ 93 h 111"/>
                <a:gd name="T96" fmla="*/ 87 w 116"/>
                <a:gd name="T97" fmla="*/ 10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" h="111">
                  <a:moveTo>
                    <a:pt x="86" y="101"/>
                  </a:moveTo>
                  <a:lnTo>
                    <a:pt x="86" y="104"/>
                  </a:lnTo>
                  <a:lnTo>
                    <a:pt x="91" y="104"/>
                  </a:lnTo>
                  <a:lnTo>
                    <a:pt x="97" y="102"/>
                  </a:lnTo>
                  <a:lnTo>
                    <a:pt x="101" y="102"/>
                  </a:lnTo>
                  <a:lnTo>
                    <a:pt x="103" y="102"/>
                  </a:lnTo>
                  <a:lnTo>
                    <a:pt x="106" y="101"/>
                  </a:lnTo>
                  <a:lnTo>
                    <a:pt x="106" y="100"/>
                  </a:lnTo>
                  <a:lnTo>
                    <a:pt x="108" y="96"/>
                  </a:lnTo>
                  <a:lnTo>
                    <a:pt x="109" y="93"/>
                  </a:lnTo>
                  <a:lnTo>
                    <a:pt x="112" y="91"/>
                  </a:lnTo>
                  <a:lnTo>
                    <a:pt x="113" y="87"/>
                  </a:lnTo>
                  <a:lnTo>
                    <a:pt x="116" y="79"/>
                  </a:lnTo>
                  <a:lnTo>
                    <a:pt x="116" y="65"/>
                  </a:lnTo>
                  <a:lnTo>
                    <a:pt x="116" y="52"/>
                  </a:lnTo>
                  <a:lnTo>
                    <a:pt x="113" y="37"/>
                  </a:lnTo>
                  <a:lnTo>
                    <a:pt x="112" y="29"/>
                  </a:lnTo>
                  <a:lnTo>
                    <a:pt x="109" y="24"/>
                  </a:lnTo>
                  <a:lnTo>
                    <a:pt x="106" y="20"/>
                  </a:lnTo>
                  <a:lnTo>
                    <a:pt x="104" y="16"/>
                  </a:lnTo>
                  <a:lnTo>
                    <a:pt x="103" y="14"/>
                  </a:lnTo>
                  <a:lnTo>
                    <a:pt x="97" y="10"/>
                  </a:lnTo>
                  <a:lnTo>
                    <a:pt x="92" y="7"/>
                  </a:lnTo>
                  <a:lnTo>
                    <a:pt x="88" y="5"/>
                  </a:lnTo>
                  <a:lnTo>
                    <a:pt x="82" y="2"/>
                  </a:lnTo>
                  <a:lnTo>
                    <a:pt x="74" y="1"/>
                  </a:lnTo>
                  <a:lnTo>
                    <a:pt x="69" y="1"/>
                  </a:lnTo>
                  <a:lnTo>
                    <a:pt x="58" y="0"/>
                  </a:lnTo>
                  <a:lnTo>
                    <a:pt x="50" y="1"/>
                  </a:lnTo>
                  <a:lnTo>
                    <a:pt x="43" y="1"/>
                  </a:lnTo>
                  <a:lnTo>
                    <a:pt x="41" y="2"/>
                  </a:lnTo>
                  <a:lnTo>
                    <a:pt x="37" y="2"/>
                  </a:lnTo>
                  <a:lnTo>
                    <a:pt x="34" y="3"/>
                  </a:lnTo>
                  <a:lnTo>
                    <a:pt x="26" y="7"/>
                  </a:lnTo>
                  <a:lnTo>
                    <a:pt x="21" y="10"/>
                  </a:lnTo>
                  <a:lnTo>
                    <a:pt x="15" y="14"/>
                  </a:lnTo>
                  <a:lnTo>
                    <a:pt x="11" y="18"/>
                  </a:lnTo>
                  <a:lnTo>
                    <a:pt x="8" y="20"/>
                  </a:lnTo>
                  <a:lnTo>
                    <a:pt x="6" y="27"/>
                  </a:lnTo>
                  <a:lnTo>
                    <a:pt x="2" y="31"/>
                  </a:lnTo>
                  <a:lnTo>
                    <a:pt x="1" y="37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55"/>
                  </a:lnTo>
                  <a:lnTo>
                    <a:pt x="1" y="65"/>
                  </a:lnTo>
                  <a:lnTo>
                    <a:pt x="2" y="79"/>
                  </a:lnTo>
                  <a:lnTo>
                    <a:pt x="5" y="92"/>
                  </a:lnTo>
                  <a:lnTo>
                    <a:pt x="5" y="101"/>
                  </a:lnTo>
                  <a:lnTo>
                    <a:pt x="5" y="106"/>
                  </a:lnTo>
                  <a:lnTo>
                    <a:pt x="5" y="111"/>
                  </a:lnTo>
                  <a:lnTo>
                    <a:pt x="10" y="111"/>
                  </a:lnTo>
                  <a:lnTo>
                    <a:pt x="17" y="109"/>
                  </a:lnTo>
                  <a:lnTo>
                    <a:pt x="21" y="107"/>
                  </a:lnTo>
                  <a:lnTo>
                    <a:pt x="23" y="106"/>
                  </a:lnTo>
                  <a:lnTo>
                    <a:pt x="26" y="105"/>
                  </a:lnTo>
                  <a:lnTo>
                    <a:pt x="28" y="104"/>
                  </a:lnTo>
                  <a:lnTo>
                    <a:pt x="31" y="102"/>
                  </a:lnTo>
                  <a:lnTo>
                    <a:pt x="34" y="101"/>
                  </a:lnTo>
                  <a:lnTo>
                    <a:pt x="36" y="98"/>
                  </a:lnTo>
                  <a:lnTo>
                    <a:pt x="37" y="93"/>
                  </a:lnTo>
                  <a:lnTo>
                    <a:pt x="36" y="93"/>
                  </a:lnTo>
                  <a:lnTo>
                    <a:pt x="34" y="91"/>
                  </a:lnTo>
                  <a:lnTo>
                    <a:pt x="28" y="83"/>
                  </a:lnTo>
                  <a:lnTo>
                    <a:pt x="26" y="80"/>
                  </a:lnTo>
                  <a:lnTo>
                    <a:pt x="23" y="74"/>
                  </a:lnTo>
                  <a:lnTo>
                    <a:pt x="23" y="66"/>
                  </a:lnTo>
                  <a:lnTo>
                    <a:pt x="23" y="55"/>
                  </a:lnTo>
                  <a:lnTo>
                    <a:pt x="23" y="49"/>
                  </a:lnTo>
                  <a:lnTo>
                    <a:pt x="23" y="44"/>
                  </a:lnTo>
                  <a:lnTo>
                    <a:pt x="26" y="39"/>
                  </a:lnTo>
                  <a:lnTo>
                    <a:pt x="27" y="37"/>
                  </a:lnTo>
                  <a:lnTo>
                    <a:pt x="28" y="32"/>
                  </a:lnTo>
                  <a:lnTo>
                    <a:pt x="31" y="31"/>
                  </a:lnTo>
                  <a:lnTo>
                    <a:pt x="34" y="28"/>
                  </a:lnTo>
                  <a:lnTo>
                    <a:pt x="37" y="27"/>
                  </a:lnTo>
                  <a:lnTo>
                    <a:pt x="41" y="26"/>
                  </a:lnTo>
                  <a:lnTo>
                    <a:pt x="47" y="24"/>
                  </a:lnTo>
                  <a:lnTo>
                    <a:pt x="53" y="22"/>
                  </a:lnTo>
                  <a:lnTo>
                    <a:pt x="61" y="20"/>
                  </a:lnTo>
                  <a:lnTo>
                    <a:pt x="69" y="22"/>
                  </a:lnTo>
                  <a:lnTo>
                    <a:pt x="73" y="24"/>
                  </a:lnTo>
                  <a:lnTo>
                    <a:pt x="80" y="26"/>
                  </a:lnTo>
                  <a:lnTo>
                    <a:pt x="86" y="27"/>
                  </a:lnTo>
                  <a:lnTo>
                    <a:pt x="88" y="28"/>
                  </a:lnTo>
                  <a:lnTo>
                    <a:pt x="91" y="32"/>
                  </a:lnTo>
                  <a:lnTo>
                    <a:pt x="96" y="39"/>
                  </a:lnTo>
                  <a:lnTo>
                    <a:pt x="97" y="42"/>
                  </a:lnTo>
                  <a:lnTo>
                    <a:pt x="99" y="46"/>
                  </a:lnTo>
                  <a:lnTo>
                    <a:pt x="99" y="54"/>
                  </a:lnTo>
                  <a:lnTo>
                    <a:pt x="101" y="63"/>
                  </a:lnTo>
                  <a:lnTo>
                    <a:pt x="101" y="70"/>
                  </a:lnTo>
                  <a:lnTo>
                    <a:pt x="99" y="76"/>
                  </a:lnTo>
                  <a:lnTo>
                    <a:pt x="99" y="81"/>
                  </a:lnTo>
                  <a:lnTo>
                    <a:pt x="97" y="83"/>
                  </a:lnTo>
                  <a:lnTo>
                    <a:pt x="96" y="88"/>
                  </a:lnTo>
                  <a:lnTo>
                    <a:pt x="92" y="93"/>
                  </a:lnTo>
                  <a:lnTo>
                    <a:pt x="91" y="98"/>
                  </a:lnTo>
                  <a:lnTo>
                    <a:pt x="87" y="101"/>
                  </a:lnTo>
                  <a:lnTo>
                    <a:pt x="86" y="101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03" name="Freeform 1547">
              <a:extLst>
                <a:ext uri="{FF2B5EF4-FFF2-40B4-BE49-F238E27FC236}">
                  <a16:creationId xmlns:a16="http://schemas.microsoft.com/office/drawing/2014/main" id="{9FA20172-514C-4BB5-A582-9A400A416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2" y="1714"/>
              <a:ext cx="42" cy="41"/>
            </a:xfrm>
            <a:custGeom>
              <a:avLst/>
              <a:gdLst>
                <a:gd name="T0" fmla="*/ 92 w 126"/>
                <a:gd name="T1" fmla="*/ 113 h 121"/>
                <a:gd name="T2" fmla="*/ 106 w 126"/>
                <a:gd name="T3" fmla="*/ 112 h 121"/>
                <a:gd name="T4" fmla="*/ 112 w 126"/>
                <a:gd name="T5" fmla="*/ 111 h 121"/>
                <a:gd name="T6" fmla="*/ 117 w 126"/>
                <a:gd name="T7" fmla="*/ 108 h 121"/>
                <a:gd name="T8" fmla="*/ 119 w 126"/>
                <a:gd name="T9" fmla="*/ 102 h 121"/>
                <a:gd name="T10" fmla="*/ 123 w 126"/>
                <a:gd name="T11" fmla="*/ 95 h 121"/>
                <a:gd name="T12" fmla="*/ 126 w 126"/>
                <a:gd name="T13" fmla="*/ 72 h 121"/>
                <a:gd name="T14" fmla="*/ 123 w 126"/>
                <a:gd name="T15" fmla="*/ 41 h 121"/>
                <a:gd name="T16" fmla="*/ 119 w 126"/>
                <a:gd name="T17" fmla="*/ 26 h 121"/>
                <a:gd name="T18" fmla="*/ 113 w 126"/>
                <a:gd name="T19" fmla="*/ 20 h 121"/>
                <a:gd name="T20" fmla="*/ 106 w 126"/>
                <a:gd name="T21" fmla="*/ 13 h 121"/>
                <a:gd name="T22" fmla="*/ 96 w 126"/>
                <a:gd name="T23" fmla="*/ 7 h 121"/>
                <a:gd name="T24" fmla="*/ 82 w 126"/>
                <a:gd name="T25" fmla="*/ 2 h 121"/>
                <a:gd name="T26" fmla="*/ 64 w 126"/>
                <a:gd name="T27" fmla="*/ 0 h 121"/>
                <a:gd name="T28" fmla="*/ 48 w 126"/>
                <a:gd name="T29" fmla="*/ 2 h 121"/>
                <a:gd name="T30" fmla="*/ 41 w 126"/>
                <a:gd name="T31" fmla="*/ 3 h 121"/>
                <a:gd name="T32" fmla="*/ 28 w 126"/>
                <a:gd name="T33" fmla="*/ 9 h 121"/>
                <a:gd name="T34" fmla="*/ 17 w 126"/>
                <a:gd name="T35" fmla="*/ 16 h 121"/>
                <a:gd name="T36" fmla="*/ 10 w 126"/>
                <a:gd name="T37" fmla="*/ 24 h 121"/>
                <a:gd name="T38" fmla="*/ 2 w 126"/>
                <a:gd name="T39" fmla="*/ 35 h 121"/>
                <a:gd name="T40" fmla="*/ 0 w 126"/>
                <a:gd name="T41" fmla="*/ 47 h 121"/>
                <a:gd name="T42" fmla="*/ 0 w 126"/>
                <a:gd name="T43" fmla="*/ 61 h 121"/>
                <a:gd name="T44" fmla="*/ 2 w 126"/>
                <a:gd name="T45" fmla="*/ 86 h 121"/>
                <a:gd name="T46" fmla="*/ 5 w 126"/>
                <a:gd name="T47" fmla="*/ 109 h 121"/>
                <a:gd name="T48" fmla="*/ 5 w 126"/>
                <a:gd name="T49" fmla="*/ 121 h 121"/>
                <a:gd name="T50" fmla="*/ 18 w 126"/>
                <a:gd name="T51" fmla="*/ 120 h 121"/>
                <a:gd name="T52" fmla="*/ 26 w 126"/>
                <a:gd name="T53" fmla="*/ 117 h 121"/>
                <a:gd name="T54" fmla="*/ 32 w 126"/>
                <a:gd name="T55" fmla="*/ 113 h 121"/>
                <a:gd name="T56" fmla="*/ 37 w 126"/>
                <a:gd name="T57" fmla="*/ 109 h 121"/>
                <a:gd name="T58" fmla="*/ 41 w 126"/>
                <a:gd name="T59" fmla="*/ 102 h 121"/>
                <a:gd name="T60" fmla="*/ 37 w 126"/>
                <a:gd name="T61" fmla="*/ 99 h 121"/>
                <a:gd name="T62" fmla="*/ 28 w 126"/>
                <a:gd name="T63" fmla="*/ 87 h 121"/>
                <a:gd name="T64" fmla="*/ 26 w 126"/>
                <a:gd name="T65" fmla="*/ 73 h 121"/>
                <a:gd name="T66" fmla="*/ 26 w 126"/>
                <a:gd name="T67" fmla="*/ 55 h 121"/>
                <a:gd name="T68" fmla="*/ 28 w 126"/>
                <a:gd name="T69" fmla="*/ 43 h 121"/>
                <a:gd name="T70" fmla="*/ 32 w 126"/>
                <a:gd name="T71" fmla="*/ 37 h 121"/>
                <a:gd name="T72" fmla="*/ 37 w 126"/>
                <a:gd name="T73" fmla="*/ 33 h 121"/>
                <a:gd name="T74" fmla="*/ 47 w 126"/>
                <a:gd name="T75" fmla="*/ 28 h 121"/>
                <a:gd name="T76" fmla="*/ 58 w 126"/>
                <a:gd name="T77" fmla="*/ 25 h 121"/>
                <a:gd name="T78" fmla="*/ 74 w 126"/>
                <a:gd name="T79" fmla="*/ 25 h 121"/>
                <a:gd name="T80" fmla="*/ 87 w 126"/>
                <a:gd name="T81" fmla="*/ 28 h 121"/>
                <a:gd name="T82" fmla="*/ 96 w 126"/>
                <a:gd name="T83" fmla="*/ 33 h 121"/>
                <a:gd name="T84" fmla="*/ 104 w 126"/>
                <a:gd name="T85" fmla="*/ 43 h 121"/>
                <a:gd name="T86" fmla="*/ 108 w 126"/>
                <a:gd name="T87" fmla="*/ 52 h 121"/>
                <a:gd name="T88" fmla="*/ 109 w 126"/>
                <a:gd name="T89" fmla="*/ 69 h 121"/>
                <a:gd name="T90" fmla="*/ 108 w 126"/>
                <a:gd name="T91" fmla="*/ 83 h 121"/>
                <a:gd name="T92" fmla="*/ 106 w 126"/>
                <a:gd name="T93" fmla="*/ 93 h 121"/>
                <a:gd name="T94" fmla="*/ 101 w 126"/>
                <a:gd name="T95" fmla="*/ 102 h 121"/>
                <a:gd name="T96" fmla="*/ 93 w 126"/>
                <a:gd name="T97" fmla="*/ 10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6" h="121">
                  <a:moveTo>
                    <a:pt x="92" y="109"/>
                  </a:moveTo>
                  <a:lnTo>
                    <a:pt x="92" y="113"/>
                  </a:lnTo>
                  <a:lnTo>
                    <a:pt x="99" y="113"/>
                  </a:lnTo>
                  <a:lnTo>
                    <a:pt x="106" y="112"/>
                  </a:lnTo>
                  <a:lnTo>
                    <a:pt x="109" y="112"/>
                  </a:lnTo>
                  <a:lnTo>
                    <a:pt x="112" y="111"/>
                  </a:lnTo>
                  <a:lnTo>
                    <a:pt x="114" y="109"/>
                  </a:lnTo>
                  <a:lnTo>
                    <a:pt x="117" y="108"/>
                  </a:lnTo>
                  <a:lnTo>
                    <a:pt x="118" y="106"/>
                  </a:lnTo>
                  <a:lnTo>
                    <a:pt x="119" y="102"/>
                  </a:lnTo>
                  <a:lnTo>
                    <a:pt x="122" y="99"/>
                  </a:lnTo>
                  <a:lnTo>
                    <a:pt x="123" y="95"/>
                  </a:lnTo>
                  <a:lnTo>
                    <a:pt x="126" y="86"/>
                  </a:lnTo>
                  <a:lnTo>
                    <a:pt x="126" y="72"/>
                  </a:lnTo>
                  <a:lnTo>
                    <a:pt x="126" y="57"/>
                  </a:lnTo>
                  <a:lnTo>
                    <a:pt x="123" y="41"/>
                  </a:lnTo>
                  <a:lnTo>
                    <a:pt x="122" y="34"/>
                  </a:lnTo>
                  <a:lnTo>
                    <a:pt x="119" y="26"/>
                  </a:lnTo>
                  <a:lnTo>
                    <a:pt x="117" y="24"/>
                  </a:lnTo>
                  <a:lnTo>
                    <a:pt x="113" y="20"/>
                  </a:lnTo>
                  <a:lnTo>
                    <a:pt x="112" y="16"/>
                  </a:lnTo>
                  <a:lnTo>
                    <a:pt x="106" y="13"/>
                  </a:lnTo>
                  <a:lnTo>
                    <a:pt x="101" y="9"/>
                  </a:lnTo>
                  <a:lnTo>
                    <a:pt x="96" y="7"/>
                  </a:lnTo>
                  <a:lnTo>
                    <a:pt x="88" y="3"/>
                  </a:lnTo>
                  <a:lnTo>
                    <a:pt x="82" y="2"/>
                  </a:lnTo>
                  <a:lnTo>
                    <a:pt x="74" y="2"/>
                  </a:lnTo>
                  <a:lnTo>
                    <a:pt x="64" y="0"/>
                  </a:lnTo>
                  <a:lnTo>
                    <a:pt x="56" y="2"/>
                  </a:lnTo>
                  <a:lnTo>
                    <a:pt x="48" y="2"/>
                  </a:lnTo>
                  <a:lnTo>
                    <a:pt x="45" y="3"/>
                  </a:lnTo>
                  <a:lnTo>
                    <a:pt x="41" y="3"/>
                  </a:lnTo>
                  <a:lnTo>
                    <a:pt x="37" y="4"/>
                  </a:lnTo>
                  <a:lnTo>
                    <a:pt x="28" y="9"/>
                  </a:lnTo>
                  <a:lnTo>
                    <a:pt x="22" y="13"/>
                  </a:lnTo>
                  <a:lnTo>
                    <a:pt x="17" y="16"/>
                  </a:lnTo>
                  <a:lnTo>
                    <a:pt x="13" y="21"/>
                  </a:lnTo>
                  <a:lnTo>
                    <a:pt x="10" y="24"/>
                  </a:lnTo>
                  <a:lnTo>
                    <a:pt x="6" y="29"/>
                  </a:lnTo>
                  <a:lnTo>
                    <a:pt x="2" y="35"/>
                  </a:lnTo>
                  <a:lnTo>
                    <a:pt x="1" y="41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0" y="61"/>
                  </a:lnTo>
                  <a:lnTo>
                    <a:pt x="1" y="72"/>
                  </a:lnTo>
                  <a:lnTo>
                    <a:pt x="2" y="86"/>
                  </a:lnTo>
                  <a:lnTo>
                    <a:pt x="5" y="100"/>
                  </a:lnTo>
                  <a:lnTo>
                    <a:pt x="5" y="109"/>
                  </a:lnTo>
                  <a:lnTo>
                    <a:pt x="5" y="117"/>
                  </a:lnTo>
                  <a:lnTo>
                    <a:pt x="5" y="121"/>
                  </a:lnTo>
                  <a:lnTo>
                    <a:pt x="11" y="121"/>
                  </a:lnTo>
                  <a:lnTo>
                    <a:pt x="18" y="120"/>
                  </a:lnTo>
                  <a:lnTo>
                    <a:pt x="22" y="119"/>
                  </a:lnTo>
                  <a:lnTo>
                    <a:pt x="26" y="117"/>
                  </a:lnTo>
                  <a:lnTo>
                    <a:pt x="28" y="116"/>
                  </a:lnTo>
                  <a:lnTo>
                    <a:pt x="32" y="113"/>
                  </a:lnTo>
                  <a:lnTo>
                    <a:pt x="34" y="111"/>
                  </a:lnTo>
                  <a:lnTo>
                    <a:pt x="37" y="109"/>
                  </a:lnTo>
                  <a:lnTo>
                    <a:pt x="39" y="107"/>
                  </a:lnTo>
                  <a:lnTo>
                    <a:pt x="41" y="102"/>
                  </a:lnTo>
                  <a:lnTo>
                    <a:pt x="39" y="102"/>
                  </a:lnTo>
                  <a:lnTo>
                    <a:pt x="37" y="99"/>
                  </a:lnTo>
                  <a:lnTo>
                    <a:pt x="32" y="93"/>
                  </a:lnTo>
                  <a:lnTo>
                    <a:pt x="28" y="87"/>
                  </a:lnTo>
                  <a:lnTo>
                    <a:pt x="27" y="81"/>
                  </a:lnTo>
                  <a:lnTo>
                    <a:pt x="26" y="73"/>
                  </a:lnTo>
                  <a:lnTo>
                    <a:pt x="26" y="61"/>
                  </a:lnTo>
                  <a:lnTo>
                    <a:pt x="26" y="55"/>
                  </a:lnTo>
                  <a:lnTo>
                    <a:pt x="27" y="48"/>
                  </a:lnTo>
                  <a:lnTo>
                    <a:pt x="28" y="43"/>
                  </a:lnTo>
                  <a:lnTo>
                    <a:pt x="31" y="41"/>
                  </a:lnTo>
                  <a:lnTo>
                    <a:pt x="32" y="37"/>
                  </a:lnTo>
                  <a:lnTo>
                    <a:pt x="34" y="35"/>
                  </a:lnTo>
                  <a:lnTo>
                    <a:pt x="37" y="33"/>
                  </a:lnTo>
                  <a:lnTo>
                    <a:pt x="41" y="29"/>
                  </a:lnTo>
                  <a:lnTo>
                    <a:pt x="47" y="28"/>
                  </a:lnTo>
                  <a:lnTo>
                    <a:pt x="52" y="26"/>
                  </a:lnTo>
                  <a:lnTo>
                    <a:pt x="58" y="25"/>
                  </a:lnTo>
                  <a:lnTo>
                    <a:pt x="66" y="24"/>
                  </a:lnTo>
                  <a:lnTo>
                    <a:pt x="74" y="25"/>
                  </a:lnTo>
                  <a:lnTo>
                    <a:pt x="79" y="26"/>
                  </a:lnTo>
                  <a:lnTo>
                    <a:pt x="87" y="28"/>
                  </a:lnTo>
                  <a:lnTo>
                    <a:pt x="92" y="29"/>
                  </a:lnTo>
                  <a:lnTo>
                    <a:pt x="96" y="33"/>
                  </a:lnTo>
                  <a:lnTo>
                    <a:pt x="99" y="37"/>
                  </a:lnTo>
                  <a:lnTo>
                    <a:pt x="104" y="43"/>
                  </a:lnTo>
                  <a:lnTo>
                    <a:pt x="106" y="47"/>
                  </a:lnTo>
                  <a:lnTo>
                    <a:pt x="108" y="52"/>
                  </a:lnTo>
                  <a:lnTo>
                    <a:pt x="108" y="60"/>
                  </a:lnTo>
                  <a:lnTo>
                    <a:pt x="109" y="69"/>
                  </a:lnTo>
                  <a:lnTo>
                    <a:pt x="109" y="77"/>
                  </a:lnTo>
                  <a:lnTo>
                    <a:pt x="108" y="83"/>
                  </a:lnTo>
                  <a:lnTo>
                    <a:pt x="108" y="89"/>
                  </a:lnTo>
                  <a:lnTo>
                    <a:pt x="106" y="93"/>
                  </a:lnTo>
                  <a:lnTo>
                    <a:pt x="104" y="96"/>
                  </a:lnTo>
                  <a:lnTo>
                    <a:pt x="101" y="102"/>
                  </a:lnTo>
                  <a:lnTo>
                    <a:pt x="97" y="107"/>
                  </a:lnTo>
                  <a:lnTo>
                    <a:pt x="93" y="109"/>
                  </a:lnTo>
                  <a:lnTo>
                    <a:pt x="92" y="109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04" name="Freeform 1548">
              <a:extLst>
                <a:ext uri="{FF2B5EF4-FFF2-40B4-BE49-F238E27FC236}">
                  <a16:creationId xmlns:a16="http://schemas.microsoft.com/office/drawing/2014/main" id="{D527ED58-88B4-4216-8149-DC4B3B266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1" y="1723"/>
              <a:ext cx="25" cy="27"/>
            </a:xfrm>
            <a:custGeom>
              <a:avLst/>
              <a:gdLst>
                <a:gd name="T0" fmla="*/ 61 w 75"/>
                <a:gd name="T1" fmla="*/ 77 h 83"/>
                <a:gd name="T2" fmla="*/ 65 w 75"/>
                <a:gd name="T3" fmla="*/ 74 h 83"/>
                <a:gd name="T4" fmla="*/ 67 w 75"/>
                <a:gd name="T5" fmla="*/ 69 h 83"/>
                <a:gd name="T6" fmla="*/ 70 w 75"/>
                <a:gd name="T7" fmla="*/ 65 h 83"/>
                <a:gd name="T8" fmla="*/ 73 w 75"/>
                <a:gd name="T9" fmla="*/ 62 h 83"/>
                <a:gd name="T10" fmla="*/ 73 w 75"/>
                <a:gd name="T11" fmla="*/ 57 h 83"/>
                <a:gd name="T12" fmla="*/ 75 w 75"/>
                <a:gd name="T13" fmla="*/ 53 h 83"/>
                <a:gd name="T14" fmla="*/ 75 w 75"/>
                <a:gd name="T15" fmla="*/ 48 h 83"/>
                <a:gd name="T16" fmla="*/ 75 w 75"/>
                <a:gd name="T17" fmla="*/ 40 h 83"/>
                <a:gd name="T18" fmla="*/ 75 w 75"/>
                <a:gd name="T19" fmla="*/ 32 h 83"/>
                <a:gd name="T20" fmla="*/ 73 w 75"/>
                <a:gd name="T21" fmla="*/ 26 h 83"/>
                <a:gd name="T22" fmla="*/ 73 w 75"/>
                <a:gd name="T23" fmla="*/ 19 h 83"/>
                <a:gd name="T24" fmla="*/ 70 w 75"/>
                <a:gd name="T25" fmla="*/ 16 h 83"/>
                <a:gd name="T26" fmla="*/ 67 w 75"/>
                <a:gd name="T27" fmla="*/ 12 h 83"/>
                <a:gd name="T28" fmla="*/ 65 w 75"/>
                <a:gd name="T29" fmla="*/ 6 h 83"/>
                <a:gd name="T30" fmla="*/ 60 w 75"/>
                <a:gd name="T31" fmla="*/ 5 h 83"/>
                <a:gd name="T32" fmla="*/ 56 w 75"/>
                <a:gd name="T33" fmla="*/ 3 h 83"/>
                <a:gd name="T34" fmla="*/ 51 w 75"/>
                <a:gd name="T35" fmla="*/ 1 h 83"/>
                <a:gd name="T36" fmla="*/ 45 w 75"/>
                <a:gd name="T37" fmla="*/ 0 h 83"/>
                <a:gd name="T38" fmla="*/ 36 w 75"/>
                <a:gd name="T39" fmla="*/ 0 h 83"/>
                <a:gd name="T40" fmla="*/ 30 w 75"/>
                <a:gd name="T41" fmla="*/ 0 h 83"/>
                <a:gd name="T42" fmla="*/ 24 w 75"/>
                <a:gd name="T43" fmla="*/ 1 h 83"/>
                <a:gd name="T44" fmla="*/ 19 w 75"/>
                <a:gd name="T45" fmla="*/ 3 h 83"/>
                <a:gd name="T46" fmla="*/ 15 w 75"/>
                <a:gd name="T47" fmla="*/ 5 h 83"/>
                <a:gd name="T48" fmla="*/ 10 w 75"/>
                <a:gd name="T49" fmla="*/ 6 h 83"/>
                <a:gd name="T50" fmla="*/ 8 w 75"/>
                <a:gd name="T51" fmla="*/ 8 h 83"/>
                <a:gd name="T52" fmla="*/ 6 w 75"/>
                <a:gd name="T53" fmla="*/ 12 h 83"/>
                <a:gd name="T54" fmla="*/ 5 w 75"/>
                <a:gd name="T55" fmla="*/ 14 h 83"/>
                <a:gd name="T56" fmla="*/ 2 w 75"/>
                <a:gd name="T57" fmla="*/ 17 h 83"/>
                <a:gd name="T58" fmla="*/ 1 w 75"/>
                <a:gd name="T59" fmla="*/ 19 h 83"/>
                <a:gd name="T60" fmla="*/ 1 w 75"/>
                <a:gd name="T61" fmla="*/ 27 h 83"/>
                <a:gd name="T62" fmla="*/ 0 w 75"/>
                <a:gd name="T63" fmla="*/ 35 h 83"/>
                <a:gd name="T64" fmla="*/ 1 w 75"/>
                <a:gd name="T65" fmla="*/ 43 h 83"/>
                <a:gd name="T66" fmla="*/ 2 w 75"/>
                <a:gd name="T67" fmla="*/ 51 h 83"/>
                <a:gd name="T68" fmla="*/ 5 w 75"/>
                <a:gd name="T69" fmla="*/ 56 h 83"/>
                <a:gd name="T70" fmla="*/ 6 w 75"/>
                <a:gd name="T71" fmla="*/ 62 h 83"/>
                <a:gd name="T72" fmla="*/ 11 w 75"/>
                <a:gd name="T73" fmla="*/ 68 h 83"/>
                <a:gd name="T74" fmla="*/ 13 w 75"/>
                <a:gd name="T75" fmla="*/ 69 h 83"/>
                <a:gd name="T76" fmla="*/ 15 w 75"/>
                <a:gd name="T77" fmla="*/ 73 h 83"/>
                <a:gd name="T78" fmla="*/ 17 w 75"/>
                <a:gd name="T79" fmla="*/ 74 h 83"/>
                <a:gd name="T80" fmla="*/ 22 w 75"/>
                <a:gd name="T81" fmla="*/ 77 h 83"/>
                <a:gd name="T82" fmla="*/ 30 w 75"/>
                <a:gd name="T83" fmla="*/ 81 h 83"/>
                <a:gd name="T84" fmla="*/ 32 w 75"/>
                <a:gd name="T85" fmla="*/ 83 h 83"/>
                <a:gd name="T86" fmla="*/ 40 w 75"/>
                <a:gd name="T87" fmla="*/ 83 h 83"/>
                <a:gd name="T88" fmla="*/ 45 w 75"/>
                <a:gd name="T89" fmla="*/ 83 h 83"/>
                <a:gd name="T90" fmla="*/ 52 w 75"/>
                <a:gd name="T91" fmla="*/ 81 h 83"/>
                <a:gd name="T92" fmla="*/ 57 w 75"/>
                <a:gd name="T93" fmla="*/ 78 h 83"/>
                <a:gd name="T94" fmla="*/ 61 w 75"/>
                <a:gd name="T95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5" h="83">
                  <a:moveTo>
                    <a:pt x="61" y="77"/>
                  </a:moveTo>
                  <a:lnTo>
                    <a:pt x="65" y="74"/>
                  </a:lnTo>
                  <a:lnTo>
                    <a:pt x="67" y="69"/>
                  </a:lnTo>
                  <a:lnTo>
                    <a:pt x="70" y="65"/>
                  </a:lnTo>
                  <a:lnTo>
                    <a:pt x="73" y="62"/>
                  </a:lnTo>
                  <a:lnTo>
                    <a:pt x="73" y="57"/>
                  </a:lnTo>
                  <a:lnTo>
                    <a:pt x="75" y="53"/>
                  </a:lnTo>
                  <a:lnTo>
                    <a:pt x="75" y="48"/>
                  </a:lnTo>
                  <a:lnTo>
                    <a:pt x="75" y="40"/>
                  </a:lnTo>
                  <a:lnTo>
                    <a:pt x="75" y="32"/>
                  </a:lnTo>
                  <a:lnTo>
                    <a:pt x="73" y="26"/>
                  </a:lnTo>
                  <a:lnTo>
                    <a:pt x="73" y="19"/>
                  </a:lnTo>
                  <a:lnTo>
                    <a:pt x="70" y="16"/>
                  </a:lnTo>
                  <a:lnTo>
                    <a:pt x="67" y="12"/>
                  </a:lnTo>
                  <a:lnTo>
                    <a:pt x="65" y="6"/>
                  </a:lnTo>
                  <a:lnTo>
                    <a:pt x="60" y="5"/>
                  </a:lnTo>
                  <a:lnTo>
                    <a:pt x="56" y="3"/>
                  </a:lnTo>
                  <a:lnTo>
                    <a:pt x="51" y="1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"/>
                  </a:lnTo>
                  <a:lnTo>
                    <a:pt x="19" y="3"/>
                  </a:lnTo>
                  <a:lnTo>
                    <a:pt x="15" y="5"/>
                  </a:lnTo>
                  <a:lnTo>
                    <a:pt x="10" y="6"/>
                  </a:lnTo>
                  <a:lnTo>
                    <a:pt x="8" y="8"/>
                  </a:lnTo>
                  <a:lnTo>
                    <a:pt x="6" y="12"/>
                  </a:lnTo>
                  <a:lnTo>
                    <a:pt x="5" y="14"/>
                  </a:lnTo>
                  <a:lnTo>
                    <a:pt x="2" y="17"/>
                  </a:lnTo>
                  <a:lnTo>
                    <a:pt x="1" y="19"/>
                  </a:lnTo>
                  <a:lnTo>
                    <a:pt x="1" y="27"/>
                  </a:lnTo>
                  <a:lnTo>
                    <a:pt x="0" y="35"/>
                  </a:lnTo>
                  <a:lnTo>
                    <a:pt x="1" y="43"/>
                  </a:lnTo>
                  <a:lnTo>
                    <a:pt x="2" y="51"/>
                  </a:lnTo>
                  <a:lnTo>
                    <a:pt x="5" y="56"/>
                  </a:lnTo>
                  <a:lnTo>
                    <a:pt x="6" y="62"/>
                  </a:lnTo>
                  <a:lnTo>
                    <a:pt x="11" y="68"/>
                  </a:lnTo>
                  <a:lnTo>
                    <a:pt x="13" y="69"/>
                  </a:lnTo>
                  <a:lnTo>
                    <a:pt x="15" y="73"/>
                  </a:lnTo>
                  <a:lnTo>
                    <a:pt x="17" y="74"/>
                  </a:lnTo>
                  <a:lnTo>
                    <a:pt x="22" y="77"/>
                  </a:lnTo>
                  <a:lnTo>
                    <a:pt x="30" y="81"/>
                  </a:lnTo>
                  <a:lnTo>
                    <a:pt x="32" y="83"/>
                  </a:lnTo>
                  <a:lnTo>
                    <a:pt x="40" y="83"/>
                  </a:lnTo>
                  <a:lnTo>
                    <a:pt x="45" y="83"/>
                  </a:lnTo>
                  <a:lnTo>
                    <a:pt x="52" y="81"/>
                  </a:lnTo>
                  <a:lnTo>
                    <a:pt x="57" y="78"/>
                  </a:lnTo>
                  <a:lnTo>
                    <a:pt x="61" y="77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05" name="Freeform 1549">
              <a:extLst>
                <a:ext uri="{FF2B5EF4-FFF2-40B4-BE49-F238E27FC236}">
                  <a16:creationId xmlns:a16="http://schemas.microsoft.com/office/drawing/2014/main" id="{141D83B3-E5DD-4792-8D15-39DED75E2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1" y="1723"/>
              <a:ext cx="29" cy="30"/>
            </a:xfrm>
            <a:custGeom>
              <a:avLst/>
              <a:gdLst>
                <a:gd name="T0" fmla="*/ 70 w 86"/>
                <a:gd name="T1" fmla="*/ 84 h 91"/>
                <a:gd name="T2" fmla="*/ 73 w 86"/>
                <a:gd name="T3" fmla="*/ 81 h 91"/>
                <a:gd name="T4" fmla="*/ 77 w 86"/>
                <a:gd name="T5" fmla="*/ 75 h 91"/>
                <a:gd name="T6" fmla="*/ 80 w 86"/>
                <a:gd name="T7" fmla="*/ 71 h 91"/>
                <a:gd name="T8" fmla="*/ 83 w 86"/>
                <a:gd name="T9" fmla="*/ 68 h 91"/>
                <a:gd name="T10" fmla="*/ 83 w 86"/>
                <a:gd name="T11" fmla="*/ 62 h 91"/>
                <a:gd name="T12" fmla="*/ 86 w 86"/>
                <a:gd name="T13" fmla="*/ 58 h 91"/>
                <a:gd name="T14" fmla="*/ 86 w 86"/>
                <a:gd name="T15" fmla="*/ 52 h 91"/>
                <a:gd name="T16" fmla="*/ 86 w 86"/>
                <a:gd name="T17" fmla="*/ 44 h 91"/>
                <a:gd name="T18" fmla="*/ 86 w 86"/>
                <a:gd name="T19" fmla="*/ 35 h 91"/>
                <a:gd name="T20" fmla="*/ 83 w 86"/>
                <a:gd name="T21" fmla="*/ 29 h 91"/>
                <a:gd name="T22" fmla="*/ 83 w 86"/>
                <a:gd name="T23" fmla="*/ 22 h 91"/>
                <a:gd name="T24" fmla="*/ 80 w 86"/>
                <a:gd name="T25" fmla="*/ 17 h 91"/>
                <a:gd name="T26" fmla="*/ 77 w 86"/>
                <a:gd name="T27" fmla="*/ 13 h 91"/>
                <a:gd name="T28" fmla="*/ 73 w 86"/>
                <a:gd name="T29" fmla="*/ 8 h 91"/>
                <a:gd name="T30" fmla="*/ 67 w 86"/>
                <a:gd name="T31" fmla="*/ 5 h 91"/>
                <a:gd name="T32" fmla="*/ 62 w 86"/>
                <a:gd name="T33" fmla="*/ 3 h 91"/>
                <a:gd name="T34" fmla="*/ 57 w 86"/>
                <a:gd name="T35" fmla="*/ 1 h 91"/>
                <a:gd name="T36" fmla="*/ 52 w 86"/>
                <a:gd name="T37" fmla="*/ 0 h 91"/>
                <a:gd name="T38" fmla="*/ 41 w 86"/>
                <a:gd name="T39" fmla="*/ 0 h 91"/>
                <a:gd name="T40" fmla="*/ 32 w 86"/>
                <a:gd name="T41" fmla="*/ 0 h 91"/>
                <a:gd name="T42" fmla="*/ 27 w 86"/>
                <a:gd name="T43" fmla="*/ 1 h 91"/>
                <a:gd name="T44" fmla="*/ 21 w 86"/>
                <a:gd name="T45" fmla="*/ 3 h 91"/>
                <a:gd name="T46" fmla="*/ 17 w 86"/>
                <a:gd name="T47" fmla="*/ 5 h 91"/>
                <a:gd name="T48" fmla="*/ 11 w 86"/>
                <a:gd name="T49" fmla="*/ 6 h 91"/>
                <a:gd name="T50" fmla="*/ 10 w 86"/>
                <a:gd name="T51" fmla="*/ 9 h 91"/>
                <a:gd name="T52" fmla="*/ 6 w 86"/>
                <a:gd name="T53" fmla="*/ 13 h 91"/>
                <a:gd name="T54" fmla="*/ 5 w 86"/>
                <a:gd name="T55" fmla="*/ 16 h 91"/>
                <a:gd name="T56" fmla="*/ 2 w 86"/>
                <a:gd name="T57" fmla="*/ 18 h 91"/>
                <a:gd name="T58" fmla="*/ 1 w 86"/>
                <a:gd name="T59" fmla="*/ 22 h 91"/>
                <a:gd name="T60" fmla="*/ 1 w 86"/>
                <a:gd name="T61" fmla="*/ 30 h 91"/>
                <a:gd name="T62" fmla="*/ 0 w 86"/>
                <a:gd name="T63" fmla="*/ 36 h 91"/>
                <a:gd name="T64" fmla="*/ 1 w 86"/>
                <a:gd name="T65" fmla="*/ 47 h 91"/>
                <a:gd name="T66" fmla="*/ 2 w 86"/>
                <a:gd name="T67" fmla="*/ 56 h 91"/>
                <a:gd name="T68" fmla="*/ 5 w 86"/>
                <a:gd name="T69" fmla="*/ 61 h 91"/>
                <a:gd name="T70" fmla="*/ 6 w 86"/>
                <a:gd name="T71" fmla="*/ 68 h 91"/>
                <a:gd name="T72" fmla="*/ 13 w 86"/>
                <a:gd name="T73" fmla="*/ 74 h 91"/>
                <a:gd name="T74" fmla="*/ 15 w 86"/>
                <a:gd name="T75" fmla="*/ 75 h 91"/>
                <a:gd name="T76" fmla="*/ 17 w 86"/>
                <a:gd name="T77" fmla="*/ 79 h 91"/>
                <a:gd name="T78" fmla="*/ 18 w 86"/>
                <a:gd name="T79" fmla="*/ 81 h 91"/>
                <a:gd name="T80" fmla="*/ 26 w 86"/>
                <a:gd name="T81" fmla="*/ 84 h 91"/>
                <a:gd name="T82" fmla="*/ 32 w 86"/>
                <a:gd name="T83" fmla="*/ 88 h 91"/>
                <a:gd name="T84" fmla="*/ 38 w 86"/>
                <a:gd name="T85" fmla="*/ 91 h 91"/>
                <a:gd name="T86" fmla="*/ 45 w 86"/>
                <a:gd name="T87" fmla="*/ 91 h 91"/>
                <a:gd name="T88" fmla="*/ 52 w 86"/>
                <a:gd name="T89" fmla="*/ 91 h 91"/>
                <a:gd name="T90" fmla="*/ 58 w 86"/>
                <a:gd name="T91" fmla="*/ 88 h 91"/>
                <a:gd name="T92" fmla="*/ 66 w 86"/>
                <a:gd name="T93" fmla="*/ 86 h 91"/>
                <a:gd name="T94" fmla="*/ 70 w 86"/>
                <a:gd name="T95" fmla="*/ 8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6" h="91">
                  <a:moveTo>
                    <a:pt x="70" y="84"/>
                  </a:moveTo>
                  <a:lnTo>
                    <a:pt x="73" y="81"/>
                  </a:lnTo>
                  <a:lnTo>
                    <a:pt x="77" y="75"/>
                  </a:lnTo>
                  <a:lnTo>
                    <a:pt x="80" y="71"/>
                  </a:lnTo>
                  <a:lnTo>
                    <a:pt x="83" y="68"/>
                  </a:lnTo>
                  <a:lnTo>
                    <a:pt x="83" y="62"/>
                  </a:lnTo>
                  <a:lnTo>
                    <a:pt x="86" y="58"/>
                  </a:lnTo>
                  <a:lnTo>
                    <a:pt x="86" y="52"/>
                  </a:lnTo>
                  <a:lnTo>
                    <a:pt x="86" y="44"/>
                  </a:lnTo>
                  <a:lnTo>
                    <a:pt x="86" y="35"/>
                  </a:lnTo>
                  <a:lnTo>
                    <a:pt x="83" y="29"/>
                  </a:lnTo>
                  <a:lnTo>
                    <a:pt x="83" y="22"/>
                  </a:lnTo>
                  <a:lnTo>
                    <a:pt x="80" y="17"/>
                  </a:lnTo>
                  <a:lnTo>
                    <a:pt x="77" y="13"/>
                  </a:lnTo>
                  <a:lnTo>
                    <a:pt x="73" y="8"/>
                  </a:lnTo>
                  <a:lnTo>
                    <a:pt x="67" y="5"/>
                  </a:lnTo>
                  <a:lnTo>
                    <a:pt x="62" y="3"/>
                  </a:lnTo>
                  <a:lnTo>
                    <a:pt x="57" y="1"/>
                  </a:lnTo>
                  <a:lnTo>
                    <a:pt x="52" y="0"/>
                  </a:lnTo>
                  <a:lnTo>
                    <a:pt x="41" y="0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1" y="3"/>
                  </a:lnTo>
                  <a:lnTo>
                    <a:pt x="17" y="5"/>
                  </a:lnTo>
                  <a:lnTo>
                    <a:pt x="11" y="6"/>
                  </a:lnTo>
                  <a:lnTo>
                    <a:pt x="10" y="9"/>
                  </a:lnTo>
                  <a:lnTo>
                    <a:pt x="6" y="13"/>
                  </a:lnTo>
                  <a:lnTo>
                    <a:pt x="5" y="16"/>
                  </a:lnTo>
                  <a:lnTo>
                    <a:pt x="2" y="18"/>
                  </a:lnTo>
                  <a:lnTo>
                    <a:pt x="1" y="22"/>
                  </a:lnTo>
                  <a:lnTo>
                    <a:pt x="1" y="30"/>
                  </a:lnTo>
                  <a:lnTo>
                    <a:pt x="0" y="36"/>
                  </a:lnTo>
                  <a:lnTo>
                    <a:pt x="1" y="47"/>
                  </a:lnTo>
                  <a:lnTo>
                    <a:pt x="2" y="56"/>
                  </a:lnTo>
                  <a:lnTo>
                    <a:pt x="5" y="61"/>
                  </a:lnTo>
                  <a:lnTo>
                    <a:pt x="6" y="68"/>
                  </a:lnTo>
                  <a:lnTo>
                    <a:pt x="13" y="74"/>
                  </a:lnTo>
                  <a:lnTo>
                    <a:pt x="15" y="75"/>
                  </a:lnTo>
                  <a:lnTo>
                    <a:pt x="17" y="79"/>
                  </a:lnTo>
                  <a:lnTo>
                    <a:pt x="18" y="81"/>
                  </a:lnTo>
                  <a:lnTo>
                    <a:pt x="26" y="84"/>
                  </a:lnTo>
                  <a:lnTo>
                    <a:pt x="32" y="88"/>
                  </a:lnTo>
                  <a:lnTo>
                    <a:pt x="38" y="91"/>
                  </a:lnTo>
                  <a:lnTo>
                    <a:pt x="45" y="91"/>
                  </a:lnTo>
                  <a:lnTo>
                    <a:pt x="52" y="91"/>
                  </a:lnTo>
                  <a:lnTo>
                    <a:pt x="58" y="88"/>
                  </a:lnTo>
                  <a:lnTo>
                    <a:pt x="66" y="86"/>
                  </a:lnTo>
                  <a:lnTo>
                    <a:pt x="70" y="84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06" name="Freeform 1550">
              <a:extLst>
                <a:ext uri="{FF2B5EF4-FFF2-40B4-BE49-F238E27FC236}">
                  <a16:creationId xmlns:a16="http://schemas.microsoft.com/office/drawing/2014/main" id="{56524EC2-7F69-4D88-94AF-AC0E230D2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9" y="1759"/>
              <a:ext cx="9" cy="8"/>
            </a:xfrm>
            <a:custGeom>
              <a:avLst/>
              <a:gdLst>
                <a:gd name="T0" fmla="*/ 28 w 28"/>
                <a:gd name="T1" fmla="*/ 5 h 24"/>
                <a:gd name="T2" fmla="*/ 25 w 28"/>
                <a:gd name="T3" fmla="*/ 4 h 24"/>
                <a:gd name="T4" fmla="*/ 20 w 28"/>
                <a:gd name="T5" fmla="*/ 1 h 24"/>
                <a:gd name="T6" fmla="*/ 20 w 28"/>
                <a:gd name="T7" fmla="*/ 0 h 24"/>
                <a:gd name="T8" fmla="*/ 0 w 28"/>
                <a:gd name="T9" fmla="*/ 9 h 24"/>
                <a:gd name="T10" fmla="*/ 15 w 28"/>
                <a:gd name="T11" fmla="*/ 18 h 24"/>
                <a:gd name="T12" fmla="*/ 20 w 28"/>
                <a:gd name="T13" fmla="*/ 24 h 24"/>
                <a:gd name="T14" fmla="*/ 28 w 28"/>
                <a:gd name="T15" fmla="*/ 8 h 24"/>
                <a:gd name="T16" fmla="*/ 28 w 28"/>
                <a:gd name="T17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24">
                  <a:moveTo>
                    <a:pt x="28" y="5"/>
                  </a:moveTo>
                  <a:lnTo>
                    <a:pt x="25" y="4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0" y="9"/>
                  </a:lnTo>
                  <a:lnTo>
                    <a:pt x="15" y="18"/>
                  </a:lnTo>
                  <a:lnTo>
                    <a:pt x="20" y="24"/>
                  </a:lnTo>
                  <a:lnTo>
                    <a:pt x="28" y="8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07" name="Freeform 1551">
              <a:extLst>
                <a:ext uri="{FF2B5EF4-FFF2-40B4-BE49-F238E27FC236}">
                  <a16:creationId xmlns:a16="http://schemas.microsoft.com/office/drawing/2014/main" id="{FD27C596-3808-4E42-85FB-FBABE71CA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9" y="1759"/>
              <a:ext cx="13" cy="10"/>
            </a:xfrm>
            <a:custGeom>
              <a:avLst/>
              <a:gdLst>
                <a:gd name="T0" fmla="*/ 39 w 39"/>
                <a:gd name="T1" fmla="*/ 9 h 30"/>
                <a:gd name="T2" fmla="*/ 36 w 39"/>
                <a:gd name="T3" fmla="*/ 5 h 30"/>
                <a:gd name="T4" fmla="*/ 29 w 39"/>
                <a:gd name="T5" fmla="*/ 1 h 30"/>
                <a:gd name="T6" fmla="*/ 29 w 39"/>
                <a:gd name="T7" fmla="*/ 0 h 30"/>
                <a:gd name="T8" fmla="*/ 0 w 39"/>
                <a:gd name="T9" fmla="*/ 13 h 30"/>
                <a:gd name="T10" fmla="*/ 24 w 39"/>
                <a:gd name="T11" fmla="*/ 25 h 30"/>
                <a:gd name="T12" fmla="*/ 30 w 39"/>
                <a:gd name="T13" fmla="*/ 30 h 30"/>
                <a:gd name="T14" fmla="*/ 39 w 39"/>
                <a:gd name="T15" fmla="*/ 10 h 30"/>
                <a:gd name="T16" fmla="*/ 39 w 39"/>
                <a:gd name="T17" fmla="*/ 9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30">
                  <a:moveTo>
                    <a:pt x="39" y="9"/>
                  </a:moveTo>
                  <a:lnTo>
                    <a:pt x="36" y="5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0" y="13"/>
                  </a:lnTo>
                  <a:lnTo>
                    <a:pt x="24" y="25"/>
                  </a:lnTo>
                  <a:lnTo>
                    <a:pt x="30" y="30"/>
                  </a:lnTo>
                  <a:lnTo>
                    <a:pt x="39" y="10"/>
                  </a:lnTo>
                  <a:lnTo>
                    <a:pt x="39" y="9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08" name="Freeform 1552">
              <a:extLst>
                <a:ext uri="{FF2B5EF4-FFF2-40B4-BE49-F238E27FC236}">
                  <a16:creationId xmlns:a16="http://schemas.microsoft.com/office/drawing/2014/main" id="{8604BD61-289F-4DB9-99C4-1F8426B8A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8" y="1752"/>
              <a:ext cx="32" cy="19"/>
            </a:xfrm>
            <a:custGeom>
              <a:avLst/>
              <a:gdLst>
                <a:gd name="T0" fmla="*/ 12 w 97"/>
                <a:gd name="T1" fmla="*/ 25 h 58"/>
                <a:gd name="T2" fmla="*/ 16 w 97"/>
                <a:gd name="T3" fmla="*/ 28 h 58"/>
                <a:gd name="T4" fmla="*/ 19 w 97"/>
                <a:gd name="T5" fmla="*/ 34 h 58"/>
                <a:gd name="T6" fmla="*/ 21 w 97"/>
                <a:gd name="T7" fmla="*/ 34 h 58"/>
                <a:gd name="T8" fmla="*/ 25 w 97"/>
                <a:gd name="T9" fmla="*/ 42 h 58"/>
                <a:gd name="T10" fmla="*/ 26 w 97"/>
                <a:gd name="T11" fmla="*/ 46 h 58"/>
                <a:gd name="T12" fmla="*/ 32 w 97"/>
                <a:gd name="T13" fmla="*/ 51 h 58"/>
                <a:gd name="T14" fmla="*/ 41 w 97"/>
                <a:gd name="T15" fmla="*/ 54 h 58"/>
                <a:gd name="T16" fmla="*/ 43 w 97"/>
                <a:gd name="T17" fmla="*/ 55 h 58"/>
                <a:gd name="T18" fmla="*/ 49 w 97"/>
                <a:gd name="T19" fmla="*/ 58 h 58"/>
                <a:gd name="T20" fmla="*/ 54 w 97"/>
                <a:gd name="T21" fmla="*/ 55 h 58"/>
                <a:gd name="T22" fmla="*/ 59 w 97"/>
                <a:gd name="T23" fmla="*/ 52 h 58"/>
                <a:gd name="T24" fmla="*/ 69 w 97"/>
                <a:gd name="T25" fmla="*/ 47 h 58"/>
                <a:gd name="T26" fmla="*/ 73 w 97"/>
                <a:gd name="T27" fmla="*/ 42 h 58"/>
                <a:gd name="T28" fmla="*/ 82 w 97"/>
                <a:gd name="T29" fmla="*/ 34 h 58"/>
                <a:gd name="T30" fmla="*/ 73 w 97"/>
                <a:gd name="T31" fmla="*/ 42 h 58"/>
                <a:gd name="T32" fmla="*/ 79 w 97"/>
                <a:gd name="T33" fmla="*/ 46 h 58"/>
                <a:gd name="T34" fmla="*/ 82 w 97"/>
                <a:gd name="T35" fmla="*/ 50 h 58"/>
                <a:gd name="T36" fmla="*/ 88 w 97"/>
                <a:gd name="T37" fmla="*/ 46 h 58"/>
                <a:gd name="T38" fmla="*/ 89 w 97"/>
                <a:gd name="T39" fmla="*/ 42 h 58"/>
                <a:gd name="T40" fmla="*/ 94 w 97"/>
                <a:gd name="T41" fmla="*/ 34 h 58"/>
                <a:gd name="T42" fmla="*/ 94 w 97"/>
                <a:gd name="T43" fmla="*/ 28 h 58"/>
                <a:gd name="T44" fmla="*/ 97 w 97"/>
                <a:gd name="T45" fmla="*/ 24 h 58"/>
                <a:gd name="T46" fmla="*/ 94 w 97"/>
                <a:gd name="T47" fmla="*/ 17 h 58"/>
                <a:gd name="T48" fmla="*/ 93 w 97"/>
                <a:gd name="T49" fmla="*/ 12 h 58"/>
                <a:gd name="T50" fmla="*/ 92 w 97"/>
                <a:gd name="T51" fmla="*/ 12 h 58"/>
                <a:gd name="T52" fmla="*/ 92 w 97"/>
                <a:gd name="T53" fmla="*/ 9 h 58"/>
                <a:gd name="T54" fmla="*/ 89 w 97"/>
                <a:gd name="T55" fmla="*/ 8 h 58"/>
                <a:gd name="T56" fmla="*/ 86 w 97"/>
                <a:gd name="T57" fmla="*/ 7 h 58"/>
                <a:gd name="T58" fmla="*/ 79 w 97"/>
                <a:gd name="T59" fmla="*/ 7 h 58"/>
                <a:gd name="T60" fmla="*/ 72 w 97"/>
                <a:gd name="T61" fmla="*/ 8 h 58"/>
                <a:gd name="T62" fmla="*/ 63 w 97"/>
                <a:gd name="T63" fmla="*/ 12 h 58"/>
                <a:gd name="T64" fmla="*/ 59 w 97"/>
                <a:gd name="T65" fmla="*/ 15 h 58"/>
                <a:gd name="T66" fmla="*/ 58 w 97"/>
                <a:gd name="T67" fmla="*/ 17 h 58"/>
                <a:gd name="T68" fmla="*/ 56 w 97"/>
                <a:gd name="T69" fmla="*/ 20 h 58"/>
                <a:gd name="T70" fmla="*/ 56 w 97"/>
                <a:gd name="T71" fmla="*/ 25 h 58"/>
                <a:gd name="T72" fmla="*/ 56 w 97"/>
                <a:gd name="T73" fmla="*/ 26 h 58"/>
                <a:gd name="T74" fmla="*/ 52 w 97"/>
                <a:gd name="T75" fmla="*/ 30 h 58"/>
                <a:gd name="T76" fmla="*/ 49 w 97"/>
                <a:gd name="T77" fmla="*/ 34 h 58"/>
                <a:gd name="T78" fmla="*/ 43 w 97"/>
                <a:gd name="T79" fmla="*/ 28 h 58"/>
                <a:gd name="T80" fmla="*/ 41 w 97"/>
                <a:gd name="T81" fmla="*/ 25 h 58"/>
                <a:gd name="T82" fmla="*/ 37 w 97"/>
                <a:gd name="T83" fmla="*/ 24 h 58"/>
                <a:gd name="T84" fmla="*/ 36 w 97"/>
                <a:gd name="T85" fmla="*/ 15 h 58"/>
                <a:gd name="T86" fmla="*/ 33 w 97"/>
                <a:gd name="T87" fmla="*/ 9 h 58"/>
                <a:gd name="T88" fmla="*/ 32 w 97"/>
                <a:gd name="T89" fmla="*/ 8 h 58"/>
                <a:gd name="T90" fmla="*/ 30 w 97"/>
                <a:gd name="T91" fmla="*/ 6 h 58"/>
                <a:gd name="T92" fmla="*/ 28 w 97"/>
                <a:gd name="T93" fmla="*/ 4 h 58"/>
                <a:gd name="T94" fmla="*/ 26 w 97"/>
                <a:gd name="T95" fmla="*/ 4 h 58"/>
                <a:gd name="T96" fmla="*/ 23 w 97"/>
                <a:gd name="T97" fmla="*/ 2 h 58"/>
                <a:gd name="T98" fmla="*/ 19 w 97"/>
                <a:gd name="T99" fmla="*/ 0 h 58"/>
                <a:gd name="T100" fmla="*/ 16 w 97"/>
                <a:gd name="T101" fmla="*/ 0 h 58"/>
                <a:gd name="T102" fmla="*/ 12 w 97"/>
                <a:gd name="T103" fmla="*/ 0 h 58"/>
                <a:gd name="T104" fmla="*/ 8 w 97"/>
                <a:gd name="T105" fmla="*/ 2 h 58"/>
                <a:gd name="T106" fmla="*/ 6 w 97"/>
                <a:gd name="T107" fmla="*/ 4 h 58"/>
                <a:gd name="T108" fmla="*/ 2 w 97"/>
                <a:gd name="T109" fmla="*/ 8 h 58"/>
                <a:gd name="T110" fmla="*/ 0 w 97"/>
                <a:gd name="T111" fmla="*/ 13 h 58"/>
                <a:gd name="T112" fmla="*/ 3 w 97"/>
                <a:gd name="T113" fmla="*/ 17 h 58"/>
                <a:gd name="T114" fmla="*/ 8 w 97"/>
                <a:gd name="T115" fmla="*/ 24 h 58"/>
                <a:gd name="T116" fmla="*/ 12 w 97"/>
                <a:gd name="T117" fmla="*/ 2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7" h="58">
                  <a:moveTo>
                    <a:pt x="12" y="25"/>
                  </a:moveTo>
                  <a:lnTo>
                    <a:pt x="16" y="28"/>
                  </a:lnTo>
                  <a:lnTo>
                    <a:pt x="19" y="34"/>
                  </a:lnTo>
                  <a:lnTo>
                    <a:pt x="21" y="34"/>
                  </a:lnTo>
                  <a:lnTo>
                    <a:pt x="25" y="42"/>
                  </a:lnTo>
                  <a:lnTo>
                    <a:pt x="26" y="46"/>
                  </a:lnTo>
                  <a:lnTo>
                    <a:pt x="32" y="51"/>
                  </a:lnTo>
                  <a:lnTo>
                    <a:pt x="41" y="54"/>
                  </a:lnTo>
                  <a:lnTo>
                    <a:pt x="43" y="55"/>
                  </a:lnTo>
                  <a:lnTo>
                    <a:pt x="49" y="58"/>
                  </a:lnTo>
                  <a:lnTo>
                    <a:pt x="54" y="55"/>
                  </a:lnTo>
                  <a:lnTo>
                    <a:pt x="59" y="52"/>
                  </a:lnTo>
                  <a:lnTo>
                    <a:pt x="69" y="47"/>
                  </a:lnTo>
                  <a:lnTo>
                    <a:pt x="73" y="42"/>
                  </a:lnTo>
                  <a:lnTo>
                    <a:pt x="82" y="34"/>
                  </a:lnTo>
                  <a:lnTo>
                    <a:pt x="73" y="42"/>
                  </a:lnTo>
                  <a:lnTo>
                    <a:pt x="79" y="46"/>
                  </a:lnTo>
                  <a:lnTo>
                    <a:pt x="82" y="50"/>
                  </a:lnTo>
                  <a:lnTo>
                    <a:pt x="88" y="46"/>
                  </a:lnTo>
                  <a:lnTo>
                    <a:pt x="89" y="42"/>
                  </a:lnTo>
                  <a:lnTo>
                    <a:pt x="94" y="34"/>
                  </a:lnTo>
                  <a:lnTo>
                    <a:pt x="94" y="28"/>
                  </a:lnTo>
                  <a:lnTo>
                    <a:pt x="97" y="24"/>
                  </a:lnTo>
                  <a:lnTo>
                    <a:pt x="94" y="17"/>
                  </a:lnTo>
                  <a:lnTo>
                    <a:pt x="93" y="12"/>
                  </a:lnTo>
                  <a:lnTo>
                    <a:pt x="92" y="12"/>
                  </a:lnTo>
                  <a:lnTo>
                    <a:pt x="92" y="9"/>
                  </a:lnTo>
                  <a:lnTo>
                    <a:pt x="89" y="8"/>
                  </a:lnTo>
                  <a:lnTo>
                    <a:pt x="86" y="7"/>
                  </a:lnTo>
                  <a:lnTo>
                    <a:pt x="79" y="7"/>
                  </a:lnTo>
                  <a:lnTo>
                    <a:pt x="72" y="8"/>
                  </a:lnTo>
                  <a:lnTo>
                    <a:pt x="63" y="12"/>
                  </a:lnTo>
                  <a:lnTo>
                    <a:pt x="59" y="15"/>
                  </a:lnTo>
                  <a:lnTo>
                    <a:pt x="58" y="17"/>
                  </a:lnTo>
                  <a:lnTo>
                    <a:pt x="56" y="20"/>
                  </a:lnTo>
                  <a:lnTo>
                    <a:pt x="56" y="25"/>
                  </a:lnTo>
                  <a:lnTo>
                    <a:pt x="56" y="26"/>
                  </a:lnTo>
                  <a:lnTo>
                    <a:pt x="52" y="30"/>
                  </a:lnTo>
                  <a:lnTo>
                    <a:pt x="49" y="34"/>
                  </a:lnTo>
                  <a:lnTo>
                    <a:pt x="43" y="28"/>
                  </a:lnTo>
                  <a:lnTo>
                    <a:pt x="41" y="25"/>
                  </a:lnTo>
                  <a:lnTo>
                    <a:pt x="37" y="24"/>
                  </a:lnTo>
                  <a:lnTo>
                    <a:pt x="36" y="15"/>
                  </a:lnTo>
                  <a:lnTo>
                    <a:pt x="33" y="9"/>
                  </a:lnTo>
                  <a:lnTo>
                    <a:pt x="32" y="8"/>
                  </a:lnTo>
                  <a:lnTo>
                    <a:pt x="30" y="6"/>
                  </a:lnTo>
                  <a:lnTo>
                    <a:pt x="28" y="4"/>
                  </a:lnTo>
                  <a:lnTo>
                    <a:pt x="26" y="4"/>
                  </a:lnTo>
                  <a:lnTo>
                    <a:pt x="23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8" y="24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09" name="Freeform 1553">
              <a:extLst>
                <a:ext uri="{FF2B5EF4-FFF2-40B4-BE49-F238E27FC236}">
                  <a16:creationId xmlns:a16="http://schemas.microsoft.com/office/drawing/2014/main" id="{D031474C-54E2-423E-8CAD-86AC731AD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8" y="1752"/>
              <a:ext cx="35" cy="22"/>
            </a:xfrm>
            <a:custGeom>
              <a:avLst/>
              <a:gdLst>
                <a:gd name="T0" fmla="*/ 13 w 107"/>
                <a:gd name="T1" fmla="*/ 30 h 66"/>
                <a:gd name="T2" fmla="*/ 17 w 107"/>
                <a:gd name="T3" fmla="*/ 33 h 66"/>
                <a:gd name="T4" fmla="*/ 21 w 107"/>
                <a:gd name="T5" fmla="*/ 39 h 66"/>
                <a:gd name="T6" fmla="*/ 23 w 107"/>
                <a:gd name="T7" fmla="*/ 40 h 66"/>
                <a:gd name="T8" fmla="*/ 26 w 107"/>
                <a:gd name="T9" fmla="*/ 48 h 66"/>
                <a:gd name="T10" fmla="*/ 30 w 107"/>
                <a:gd name="T11" fmla="*/ 53 h 66"/>
                <a:gd name="T12" fmla="*/ 36 w 107"/>
                <a:gd name="T13" fmla="*/ 59 h 66"/>
                <a:gd name="T14" fmla="*/ 43 w 107"/>
                <a:gd name="T15" fmla="*/ 64 h 66"/>
                <a:gd name="T16" fmla="*/ 49 w 107"/>
                <a:gd name="T17" fmla="*/ 65 h 66"/>
                <a:gd name="T18" fmla="*/ 54 w 107"/>
                <a:gd name="T19" fmla="*/ 66 h 66"/>
                <a:gd name="T20" fmla="*/ 59 w 107"/>
                <a:gd name="T21" fmla="*/ 65 h 66"/>
                <a:gd name="T22" fmla="*/ 67 w 107"/>
                <a:gd name="T23" fmla="*/ 62 h 66"/>
                <a:gd name="T24" fmla="*/ 77 w 107"/>
                <a:gd name="T25" fmla="*/ 55 h 66"/>
                <a:gd name="T26" fmla="*/ 82 w 107"/>
                <a:gd name="T27" fmla="*/ 48 h 66"/>
                <a:gd name="T28" fmla="*/ 92 w 107"/>
                <a:gd name="T29" fmla="*/ 39 h 66"/>
                <a:gd name="T30" fmla="*/ 82 w 107"/>
                <a:gd name="T31" fmla="*/ 51 h 66"/>
                <a:gd name="T32" fmla="*/ 88 w 107"/>
                <a:gd name="T33" fmla="*/ 53 h 66"/>
                <a:gd name="T34" fmla="*/ 92 w 107"/>
                <a:gd name="T35" fmla="*/ 57 h 66"/>
                <a:gd name="T36" fmla="*/ 97 w 107"/>
                <a:gd name="T37" fmla="*/ 53 h 66"/>
                <a:gd name="T38" fmla="*/ 99 w 107"/>
                <a:gd name="T39" fmla="*/ 48 h 66"/>
                <a:gd name="T40" fmla="*/ 105 w 107"/>
                <a:gd name="T41" fmla="*/ 40 h 66"/>
                <a:gd name="T42" fmla="*/ 105 w 107"/>
                <a:gd name="T43" fmla="*/ 33 h 66"/>
                <a:gd name="T44" fmla="*/ 107 w 107"/>
                <a:gd name="T45" fmla="*/ 26 h 66"/>
                <a:gd name="T46" fmla="*/ 105 w 107"/>
                <a:gd name="T47" fmla="*/ 21 h 66"/>
                <a:gd name="T48" fmla="*/ 103 w 107"/>
                <a:gd name="T49" fmla="*/ 13 h 66"/>
                <a:gd name="T50" fmla="*/ 102 w 107"/>
                <a:gd name="T51" fmla="*/ 13 h 66"/>
                <a:gd name="T52" fmla="*/ 102 w 107"/>
                <a:gd name="T53" fmla="*/ 12 h 66"/>
                <a:gd name="T54" fmla="*/ 99 w 107"/>
                <a:gd name="T55" fmla="*/ 10 h 66"/>
                <a:gd name="T56" fmla="*/ 94 w 107"/>
                <a:gd name="T57" fmla="*/ 9 h 66"/>
                <a:gd name="T58" fmla="*/ 88 w 107"/>
                <a:gd name="T59" fmla="*/ 9 h 66"/>
                <a:gd name="T60" fmla="*/ 79 w 107"/>
                <a:gd name="T61" fmla="*/ 10 h 66"/>
                <a:gd name="T62" fmla="*/ 69 w 107"/>
                <a:gd name="T63" fmla="*/ 13 h 66"/>
                <a:gd name="T64" fmla="*/ 67 w 107"/>
                <a:gd name="T65" fmla="*/ 17 h 66"/>
                <a:gd name="T66" fmla="*/ 64 w 107"/>
                <a:gd name="T67" fmla="*/ 21 h 66"/>
                <a:gd name="T68" fmla="*/ 63 w 107"/>
                <a:gd name="T69" fmla="*/ 23 h 66"/>
                <a:gd name="T70" fmla="*/ 63 w 107"/>
                <a:gd name="T71" fmla="*/ 30 h 66"/>
                <a:gd name="T72" fmla="*/ 63 w 107"/>
                <a:gd name="T73" fmla="*/ 31 h 66"/>
                <a:gd name="T74" fmla="*/ 58 w 107"/>
                <a:gd name="T75" fmla="*/ 35 h 66"/>
                <a:gd name="T76" fmla="*/ 54 w 107"/>
                <a:gd name="T77" fmla="*/ 39 h 66"/>
                <a:gd name="T78" fmla="*/ 49 w 107"/>
                <a:gd name="T79" fmla="*/ 33 h 66"/>
                <a:gd name="T80" fmla="*/ 46 w 107"/>
                <a:gd name="T81" fmla="*/ 30 h 66"/>
                <a:gd name="T82" fmla="*/ 41 w 107"/>
                <a:gd name="T83" fmla="*/ 26 h 66"/>
                <a:gd name="T84" fmla="*/ 38 w 107"/>
                <a:gd name="T85" fmla="*/ 18 h 66"/>
                <a:gd name="T86" fmla="*/ 37 w 107"/>
                <a:gd name="T87" fmla="*/ 12 h 66"/>
                <a:gd name="T88" fmla="*/ 36 w 107"/>
                <a:gd name="T89" fmla="*/ 10 h 66"/>
                <a:gd name="T90" fmla="*/ 33 w 107"/>
                <a:gd name="T91" fmla="*/ 8 h 66"/>
                <a:gd name="T92" fmla="*/ 32 w 107"/>
                <a:gd name="T93" fmla="*/ 7 h 66"/>
                <a:gd name="T94" fmla="*/ 30 w 107"/>
                <a:gd name="T95" fmla="*/ 4 h 66"/>
                <a:gd name="T96" fmla="*/ 24 w 107"/>
                <a:gd name="T97" fmla="*/ 1 h 66"/>
                <a:gd name="T98" fmla="*/ 21 w 107"/>
                <a:gd name="T99" fmla="*/ 0 h 66"/>
                <a:gd name="T100" fmla="*/ 17 w 107"/>
                <a:gd name="T101" fmla="*/ 0 h 66"/>
                <a:gd name="T102" fmla="*/ 13 w 107"/>
                <a:gd name="T103" fmla="*/ 0 h 66"/>
                <a:gd name="T104" fmla="*/ 8 w 107"/>
                <a:gd name="T105" fmla="*/ 1 h 66"/>
                <a:gd name="T106" fmla="*/ 6 w 107"/>
                <a:gd name="T107" fmla="*/ 4 h 66"/>
                <a:gd name="T108" fmla="*/ 2 w 107"/>
                <a:gd name="T109" fmla="*/ 10 h 66"/>
                <a:gd name="T110" fmla="*/ 0 w 107"/>
                <a:gd name="T111" fmla="*/ 14 h 66"/>
                <a:gd name="T112" fmla="*/ 3 w 107"/>
                <a:gd name="T113" fmla="*/ 21 h 66"/>
                <a:gd name="T114" fmla="*/ 11 w 107"/>
                <a:gd name="T115" fmla="*/ 26 h 66"/>
                <a:gd name="T116" fmla="*/ 13 w 107"/>
                <a:gd name="T117" fmla="*/ 3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7" h="66">
                  <a:moveTo>
                    <a:pt x="13" y="30"/>
                  </a:moveTo>
                  <a:lnTo>
                    <a:pt x="17" y="33"/>
                  </a:lnTo>
                  <a:lnTo>
                    <a:pt x="21" y="39"/>
                  </a:lnTo>
                  <a:lnTo>
                    <a:pt x="23" y="40"/>
                  </a:lnTo>
                  <a:lnTo>
                    <a:pt x="26" y="48"/>
                  </a:lnTo>
                  <a:lnTo>
                    <a:pt x="30" y="53"/>
                  </a:lnTo>
                  <a:lnTo>
                    <a:pt x="36" y="59"/>
                  </a:lnTo>
                  <a:lnTo>
                    <a:pt x="43" y="64"/>
                  </a:lnTo>
                  <a:lnTo>
                    <a:pt x="49" y="65"/>
                  </a:lnTo>
                  <a:lnTo>
                    <a:pt x="54" y="66"/>
                  </a:lnTo>
                  <a:lnTo>
                    <a:pt x="59" y="65"/>
                  </a:lnTo>
                  <a:lnTo>
                    <a:pt x="67" y="62"/>
                  </a:lnTo>
                  <a:lnTo>
                    <a:pt x="77" y="55"/>
                  </a:lnTo>
                  <a:lnTo>
                    <a:pt x="82" y="48"/>
                  </a:lnTo>
                  <a:lnTo>
                    <a:pt x="92" y="39"/>
                  </a:lnTo>
                  <a:lnTo>
                    <a:pt x="82" y="51"/>
                  </a:lnTo>
                  <a:lnTo>
                    <a:pt x="88" y="53"/>
                  </a:lnTo>
                  <a:lnTo>
                    <a:pt x="92" y="57"/>
                  </a:lnTo>
                  <a:lnTo>
                    <a:pt x="97" y="53"/>
                  </a:lnTo>
                  <a:lnTo>
                    <a:pt x="99" y="48"/>
                  </a:lnTo>
                  <a:lnTo>
                    <a:pt x="105" y="40"/>
                  </a:lnTo>
                  <a:lnTo>
                    <a:pt x="105" y="33"/>
                  </a:lnTo>
                  <a:lnTo>
                    <a:pt x="107" y="26"/>
                  </a:lnTo>
                  <a:lnTo>
                    <a:pt x="105" y="21"/>
                  </a:lnTo>
                  <a:lnTo>
                    <a:pt x="103" y="13"/>
                  </a:lnTo>
                  <a:lnTo>
                    <a:pt x="102" y="13"/>
                  </a:lnTo>
                  <a:lnTo>
                    <a:pt x="102" y="12"/>
                  </a:lnTo>
                  <a:lnTo>
                    <a:pt x="99" y="10"/>
                  </a:lnTo>
                  <a:lnTo>
                    <a:pt x="94" y="9"/>
                  </a:lnTo>
                  <a:lnTo>
                    <a:pt x="88" y="9"/>
                  </a:lnTo>
                  <a:lnTo>
                    <a:pt x="79" y="10"/>
                  </a:lnTo>
                  <a:lnTo>
                    <a:pt x="69" y="13"/>
                  </a:lnTo>
                  <a:lnTo>
                    <a:pt x="67" y="17"/>
                  </a:lnTo>
                  <a:lnTo>
                    <a:pt x="64" y="21"/>
                  </a:lnTo>
                  <a:lnTo>
                    <a:pt x="63" y="23"/>
                  </a:lnTo>
                  <a:lnTo>
                    <a:pt x="63" y="30"/>
                  </a:lnTo>
                  <a:lnTo>
                    <a:pt x="63" y="31"/>
                  </a:lnTo>
                  <a:lnTo>
                    <a:pt x="58" y="35"/>
                  </a:lnTo>
                  <a:lnTo>
                    <a:pt x="54" y="39"/>
                  </a:lnTo>
                  <a:lnTo>
                    <a:pt x="49" y="33"/>
                  </a:lnTo>
                  <a:lnTo>
                    <a:pt x="46" y="30"/>
                  </a:lnTo>
                  <a:lnTo>
                    <a:pt x="41" y="26"/>
                  </a:lnTo>
                  <a:lnTo>
                    <a:pt x="38" y="18"/>
                  </a:lnTo>
                  <a:lnTo>
                    <a:pt x="37" y="12"/>
                  </a:lnTo>
                  <a:lnTo>
                    <a:pt x="36" y="10"/>
                  </a:lnTo>
                  <a:lnTo>
                    <a:pt x="33" y="8"/>
                  </a:lnTo>
                  <a:lnTo>
                    <a:pt x="32" y="7"/>
                  </a:lnTo>
                  <a:lnTo>
                    <a:pt x="30" y="4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3" y="21"/>
                  </a:lnTo>
                  <a:lnTo>
                    <a:pt x="11" y="26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10" name="Freeform 1554">
              <a:extLst>
                <a:ext uri="{FF2B5EF4-FFF2-40B4-BE49-F238E27FC236}">
                  <a16:creationId xmlns:a16="http://schemas.microsoft.com/office/drawing/2014/main" id="{8D8EE370-B40A-42EA-BEF2-8C22812C4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" y="1761"/>
              <a:ext cx="32" cy="28"/>
            </a:xfrm>
            <a:custGeom>
              <a:avLst/>
              <a:gdLst>
                <a:gd name="T0" fmla="*/ 53 w 95"/>
                <a:gd name="T1" fmla="*/ 84 h 84"/>
                <a:gd name="T2" fmla="*/ 46 w 95"/>
                <a:gd name="T3" fmla="*/ 78 h 84"/>
                <a:gd name="T4" fmla="*/ 33 w 95"/>
                <a:gd name="T5" fmla="*/ 71 h 84"/>
                <a:gd name="T6" fmla="*/ 8 w 95"/>
                <a:gd name="T7" fmla="*/ 59 h 84"/>
                <a:gd name="T8" fmla="*/ 3 w 95"/>
                <a:gd name="T9" fmla="*/ 57 h 84"/>
                <a:gd name="T10" fmla="*/ 0 w 95"/>
                <a:gd name="T11" fmla="*/ 54 h 84"/>
                <a:gd name="T12" fmla="*/ 3 w 95"/>
                <a:gd name="T13" fmla="*/ 50 h 84"/>
                <a:gd name="T14" fmla="*/ 17 w 95"/>
                <a:gd name="T15" fmla="*/ 35 h 84"/>
                <a:gd name="T16" fmla="*/ 22 w 95"/>
                <a:gd name="T17" fmla="*/ 33 h 84"/>
                <a:gd name="T18" fmla="*/ 17 w 95"/>
                <a:gd name="T19" fmla="*/ 35 h 84"/>
                <a:gd name="T20" fmla="*/ 17 w 95"/>
                <a:gd name="T21" fmla="*/ 22 h 84"/>
                <a:gd name="T22" fmla="*/ 16 w 95"/>
                <a:gd name="T23" fmla="*/ 20 h 84"/>
                <a:gd name="T24" fmla="*/ 13 w 95"/>
                <a:gd name="T25" fmla="*/ 20 h 84"/>
                <a:gd name="T26" fmla="*/ 21 w 95"/>
                <a:gd name="T27" fmla="*/ 0 h 84"/>
                <a:gd name="T28" fmla="*/ 23 w 95"/>
                <a:gd name="T29" fmla="*/ 4 h 84"/>
                <a:gd name="T30" fmla="*/ 27 w 95"/>
                <a:gd name="T31" fmla="*/ 7 h 84"/>
                <a:gd name="T32" fmla="*/ 29 w 95"/>
                <a:gd name="T33" fmla="*/ 10 h 84"/>
                <a:gd name="T34" fmla="*/ 33 w 95"/>
                <a:gd name="T35" fmla="*/ 18 h 84"/>
                <a:gd name="T36" fmla="*/ 42 w 95"/>
                <a:gd name="T37" fmla="*/ 27 h 84"/>
                <a:gd name="T38" fmla="*/ 48 w 95"/>
                <a:gd name="T39" fmla="*/ 31 h 84"/>
                <a:gd name="T40" fmla="*/ 53 w 95"/>
                <a:gd name="T41" fmla="*/ 32 h 84"/>
                <a:gd name="T42" fmla="*/ 59 w 95"/>
                <a:gd name="T43" fmla="*/ 33 h 84"/>
                <a:gd name="T44" fmla="*/ 62 w 95"/>
                <a:gd name="T45" fmla="*/ 32 h 84"/>
                <a:gd name="T46" fmla="*/ 77 w 95"/>
                <a:gd name="T47" fmla="*/ 22 h 84"/>
                <a:gd name="T48" fmla="*/ 83 w 95"/>
                <a:gd name="T49" fmla="*/ 18 h 84"/>
                <a:gd name="T50" fmla="*/ 89 w 95"/>
                <a:gd name="T51" fmla="*/ 7 h 84"/>
                <a:gd name="T52" fmla="*/ 83 w 95"/>
                <a:gd name="T53" fmla="*/ 19 h 84"/>
                <a:gd name="T54" fmla="*/ 87 w 95"/>
                <a:gd name="T55" fmla="*/ 22 h 84"/>
                <a:gd name="T56" fmla="*/ 89 w 95"/>
                <a:gd name="T57" fmla="*/ 26 h 84"/>
                <a:gd name="T58" fmla="*/ 92 w 95"/>
                <a:gd name="T59" fmla="*/ 35 h 84"/>
                <a:gd name="T60" fmla="*/ 95 w 95"/>
                <a:gd name="T61" fmla="*/ 44 h 84"/>
                <a:gd name="T62" fmla="*/ 92 w 95"/>
                <a:gd name="T63" fmla="*/ 52 h 84"/>
                <a:gd name="T64" fmla="*/ 91 w 95"/>
                <a:gd name="T65" fmla="*/ 58 h 84"/>
                <a:gd name="T66" fmla="*/ 87 w 95"/>
                <a:gd name="T67" fmla="*/ 66 h 84"/>
                <a:gd name="T68" fmla="*/ 81 w 95"/>
                <a:gd name="T69" fmla="*/ 71 h 84"/>
                <a:gd name="T70" fmla="*/ 76 w 95"/>
                <a:gd name="T71" fmla="*/ 75 h 84"/>
                <a:gd name="T72" fmla="*/ 68 w 95"/>
                <a:gd name="T73" fmla="*/ 76 h 84"/>
                <a:gd name="T74" fmla="*/ 65 w 95"/>
                <a:gd name="T75" fmla="*/ 78 h 84"/>
                <a:gd name="T76" fmla="*/ 61 w 95"/>
                <a:gd name="T77" fmla="*/ 78 h 84"/>
                <a:gd name="T78" fmla="*/ 53 w 95"/>
                <a:gd name="T79" fmla="*/ 83 h 84"/>
                <a:gd name="T80" fmla="*/ 53 w 95"/>
                <a:gd name="T8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5" h="84">
                  <a:moveTo>
                    <a:pt x="53" y="84"/>
                  </a:moveTo>
                  <a:lnTo>
                    <a:pt x="46" y="78"/>
                  </a:lnTo>
                  <a:lnTo>
                    <a:pt x="33" y="71"/>
                  </a:lnTo>
                  <a:lnTo>
                    <a:pt x="8" y="59"/>
                  </a:lnTo>
                  <a:lnTo>
                    <a:pt x="3" y="57"/>
                  </a:lnTo>
                  <a:lnTo>
                    <a:pt x="0" y="54"/>
                  </a:lnTo>
                  <a:lnTo>
                    <a:pt x="3" y="50"/>
                  </a:lnTo>
                  <a:lnTo>
                    <a:pt x="17" y="35"/>
                  </a:lnTo>
                  <a:lnTo>
                    <a:pt x="22" y="33"/>
                  </a:lnTo>
                  <a:lnTo>
                    <a:pt x="17" y="35"/>
                  </a:lnTo>
                  <a:lnTo>
                    <a:pt x="17" y="22"/>
                  </a:lnTo>
                  <a:lnTo>
                    <a:pt x="16" y="20"/>
                  </a:lnTo>
                  <a:lnTo>
                    <a:pt x="13" y="20"/>
                  </a:lnTo>
                  <a:lnTo>
                    <a:pt x="21" y="0"/>
                  </a:lnTo>
                  <a:lnTo>
                    <a:pt x="23" y="4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3" y="18"/>
                  </a:lnTo>
                  <a:lnTo>
                    <a:pt x="42" y="27"/>
                  </a:lnTo>
                  <a:lnTo>
                    <a:pt x="48" y="31"/>
                  </a:lnTo>
                  <a:lnTo>
                    <a:pt x="53" y="32"/>
                  </a:lnTo>
                  <a:lnTo>
                    <a:pt x="59" y="33"/>
                  </a:lnTo>
                  <a:lnTo>
                    <a:pt x="62" y="32"/>
                  </a:lnTo>
                  <a:lnTo>
                    <a:pt x="77" y="22"/>
                  </a:lnTo>
                  <a:lnTo>
                    <a:pt x="83" y="18"/>
                  </a:lnTo>
                  <a:lnTo>
                    <a:pt x="89" y="7"/>
                  </a:lnTo>
                  <a:lnTo>
                    <a:pt x="83" y="19"/>
                  </a:lnTo>
                  <a:lnTo>
                    <a:pt x="87" y="22"/>
                  </a:lnTo>
                  <a:lnTo>
                    <a:pt x="89" y="26"/>
                  </a:lnTo>
                  <a:lnTo>
                    <a:pt x="92" y="35"/>
                  </a:lnTo>
                  <a:lnTo>
                    <a:pt x="95" y="44"/>
                  </a:lnTo>
                  <a:lnTo>
                    <a:pt x="92" y="52"/>
                  </a:lnTo>
                  <a:lnTo>
                    <a:pt x="91" y="58"/>
                  </a:lnTo>
                  <a:lnTo>
                    <a:pt x="87" y="66"/>
                  </a:lnTo>
                  <a:lnTo>
                    <a:pt x="81" y="71"/>
                  </a:lnTo>
                  <a:lnTo>
                    <a:pt x="76" y="75"/>
                  </a:lnTo>
                  <a:lnTo>
                    <a:pt x="68" y="76"/>
                  </a:lnTo>
                  <a:lnTo>
                    <a:pt x="65" y="78"/>
                  </a:lnTo>
                  <a:lnTo>
                    <a:pt x="61" y="78"/>
                  </a:lnTo>
                  <a:lnTo>
                    <a:pt x="53" y="83"/>
                  </a:lnTo>
                  <a:lnTo>
                    <a:pt x="53" y="84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11" name="Freeform 1555">
              <a:extLst>
                <a:ext uri="{FF2B5EF4-FFF2-40B4-BE49-F238E27FC236}">
                  <a16:creationId xmlns:a16="http://schemas.microsoft.com/office/drawing/2014/main" id="{124BD5AF-E347-4186-970C-8915FA663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" y="1761"/>
              <a:ext cx="35" cy="31"/>
            </a:xfrm>
            <a:custGeom>
              <a:avLst/>
              <a:gdLst>
                <a:gd name="T0" fmla="*/ 59 w 105"/>
                <a:gd name="T1" fmla="*/ 92 h 92"/>
                <a:gd name="T2" fmla="*/ 51 w 105"/>
                <a:gd name="T3" fmla="*/ 85 h 92"/>
                <a:gd name="T4" fmla="*/ 38 w 105"/>
                <a:gd name="T5" fmla="*/ 78 h 92"/>
                <a:gd name="T6" fmla="*/ 10 w 105"/>
                <a:gd name="T7" fmla="*/ 65 h 92"/>
                <a:gd name="T8" fmla="*/ 3 w 105"/>
                <a:gd name="T9" fmla="*/ 62 h 92"/>
                <a:gd name="T10" fmla="*/ 0 w 105"/>
                <a:gd name="T11" fmla="*/ 59 h 92"/>
                <a:gd name="T12" fmla="*/ 3 w 105"/>
                <a:gd name="T13" fmla="*/ 54 h 92"/>
                <a:gd name="T14" fmla="*/ 18 w 105"/>
                <a:gd name="T15" fmla="*/ 39 h 92"/>
                <a:gd name="T16" fmla="*/ 26 w 105"/>
                <a:gd name="T17" fmla="*/ 36 h 92"/>
                <a:gd name="T18" fmla="*/ 18 w 105"/>
                <a:gd name="T19" fmla="*/ 39 h 92"/>
                <a:gd name="T20" fmla="*/ 18 w 105"/>
                <a:gd name="T21" fmla="*/ 24 h 92"/>
                <a:gd name="T22" fmla="*/ 17 w 105"/>
                <a:gd name="T23" fmla="*/ 22 h 92"/>
                <a:gd name="T24" fmla="*/ 16 w 105"/>
                <a:gd name="T25" fmla="*/ 22 h 92"/>
                <a:gd name="T26" fmla="*/ 23 w 105"/>
                <a:gd name="T27" fmla="*/ 0 h 92"/>
                <a:gd name="T28" fmla="*/ 27 w 105"/>
                <a:gd name="T29" fmla="*/ 4 h 92"/>
                <a:gd name="T30" fmla="*/ 31 w 105"/>
                <a:gd name="T31" fmla="*/ 9 h 92"/>
                <a:gd name="T32" fmla="*/ 33 w 105"/>
                <a:gd name="T33" fmla="*/ 11 h 92"/>
                <a:gd name="T34" fmla="*/ 36 w 105"/>
                <a:gd name="T35" fmla="*/ 19 h 92"/>
                <a:gd name="T36" fmla="*/ 47 w 105"/>
                <a:gd name="T37" fmla="*/ 30 h 92"/>
                <a:gd name="T38" fmla="*/ 53 w 105"/>
                <a:gd name="T39" fmla="*/ 33 h 92"/>
                <a:gd name="T40" fmla="*/ 59 w 105"/>
                <a:gd name="T41" fmla="*/ 35 h 92"/>
                <a:gd name="T42" fmla="*/ 64 w 105"/>
                <a:gd name="T43" fmla="*/ 36 h 92"/>
                <a:gd name="T44" fmla="*/ 70 w 105"/>
                <a:gd name="T45" fmla="*/ 35 h 92"/>
                <a:gd name="T46" fmla="*/ 86 w 105"/>
                <a:gd name="T47" fmla="*/ 24 h 92"/>
                <a:gd name="T48" fmla="*/ 92 w 105"/>
                <a:gd name="T49" fmla="*/ 19 h 92"/>
                <a:gd name="T50" fmla="*/ 99 w 105"/>
                <a:gd name="T51" fmla="*/ 9 h 92"/>
                <a:gd name="T52" fmla="*/ 92 w 105"/>
                <a:gd name="T53" fmla="*/ 20 h 92"/>
                <a:gd name="T54" fmla="*/ 96 w 105"/>
                <a:gd name="T55" fmla="*/ 23 h 92"/>
                <a:gd name="T56" fmla="*/ 99 w 105"/>
                <a:gd name="T57" fmla="*/ 28 h 92"/>
                <a:gd name="T58" fmla="*/ 103 w 105"/>
                <a:gd name="T59" fmla="*/ 39 h 92"/>
                <a:gd name="T60" fmla="*/ 105 w 105"/>
                <a:gd name="T61" fmla="*/ 48 h 92"/>
                <a:gd name="T62" fmla="*/ 103 w 105"/>
                <a:gd name="T63" fmla="*/ 57 h 92"/>
                <a:gd name="T64" fmla="*/ 102 w 105"/>
                <a:gd name="T65" fmla="*/ 63 h 92"/>
                <a:gd name="T66" fmla="*/ 96 w 105"/>
                <a:gd name="T67" fmla="*/ 72 h 92"/>
                <a:gd name="T68" fmla="*/ 89 w 105"/>
                <a:gd name="T69" fmla="*/ 78 h 92"/>
                <a:gd name="T70" fmla="*/ 83 w 105"/>
                <a:gd name="T71" fmla="*/ 82 h 92"/>
                <a:gd name="T72" fmla="*/ 76 w 105"/>
                <a:gd name="T73" fmla="*/ 83 h 92"/>
                <a:gd name="T74" fmla="*/ 72 w 105"/>
                <a:gd name="T75" fmla="*/ 84 h 92"/>
                <a:gd name="T76" fmla="*/ 68 w 105"/>
                <a:gd name="T77" fmla="*/ 85 h 92"/>
                <a:gd name="T78" fmla="*/ 59 w 105"/>
                <a:gd name="T79" fmla="*/ 91 h 92"/>
                <a:gd name="T80" fmla="*/ 59 w 105"/>
                <a:gd name="T81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5" h="92">
                  <a:moveTo>
                    <a:pt x="59" y="92"/>
                  </a:moveTo>
                  <a:lnTo>
                    <a:pt x="51" y="85"/>
                  </a:lnTo>
                  <a:lnTo>
                    <a:pt x="38" y="78"/>
                  </a:lnTo>
                  <a:lnTo>
                    <a:pt x="10" y="65"/>
                  </a:lnTo>
                  <a:lnTo>
                    <a:pt x="3" y="62"/>
                  </a:lnTo>
                  <a:lnTo>
                    <a:pt x="0" y="59"/>
                  </a:lnTo>
                  <a:lnTo>
                    <a:pt x="3" y="54"/>
                  </a:lnTo>
                  <a:lnTo>
                    <a:pt x="18" y="39"/>
                  </a:lnTo>
                  <a:lnTo>
                    <a:pt x="26" y="36"/>
                  </a:lnTo>
                  <a:lnTo>
                    <a:pt x="18" y="39"/>
                  </a:lnTo>
                  <a:lnTo>
                    <a:pt x="18" y="24"/>
                  </a:lnTo>
                  <a:lnTo>
                    <a:pt x="17" y="22"/>
                  </a:lnTo>
                  <a:lnTo>
                    <a:pt x="16" y="22"/>
                  </a:lnTo>
                  <a:lnTo>
                    <a:pt x="23" y="0"/>
                  </a:lnTo>
                  <a:lnTo>
                    <a:pt x="27" y="4"/>
                  </a:lnTo>
                  <a:lnTo>
                    <a:pt x="31" y="9"/>
                  </a:lnTo>
                  <a:lnTo>
                    <a:pt x="33" y="11"/>
                  </a:lnTo>
                  <a:lnTo>
                    <a:pt x="36" y="19"/>
                  </a:lnTo>
                  <a:lnTo>
                    <a:pt x="47" y="30"/>
                  </a:lnTo>
                  <a:lnTo>
                    <a:pt x="53" y="33"/>
                  </a:lnTo>
                  <a:lnTo>
                    <a:pt x="59" y="35"/>
                  </a:lnTo>
                  <a:lnTo>
                    <a:pt x="64" y="36"/>
                  </a:lnTo>
                  <a:lnTo>
                    <a:pt x="70" y="35"/>
                  </a:lnTo>
                  <a:lnTo>
                    <a:pt x="86" y="24"/>
                  </a:lnTo>
                  <a:lnTo>
                    <a:pt x="92" y="19"/>
                  </a:lnTo>
                  <a:lnTo>
                    <a:pt x="99" y="9"/>
                  </a:lnTo>
                  <a:lnTo>
                    <a:pt x="92" y="20"/>
                  </a:lnTo>
                  <a:lnTo>
                    <a:pt x="96" y="23"/>
                  </a:lnTo>
                  <a:lnTo>
                    <a:pt x="99" y="28"/>
                  </a:lnTo>
                  <a:lnTo>
                    <a:pt x="103" y="39"/>
                  </a:lnTo>
                  <a:lnTo>
                    <a:pt x="105" y="48"/>
                  </a:lnTo>
                  <a:lnTo>
                    <a:pt x="103" y="57"/>
                  </a:lnTo>
                  <a:lnTo>
                    <a:pt x="102" y="63"/>
                  </a:lnTo>
                  <a:lnTo>
                    <a:pt x="96" y="72"/>
                  </a:lnTo>
                  <a:lnTo>
                    <a:pt x="89" y="78"/>
                  </a:lnTo>
                  <a:lnTo>
                    <a:pt x="83" y="82"/>
                  </a:lnTo>
                  <a:lnTo>
                    <a:pt x="76" y="83"/>
                  </a:lnTo>
                  <a:lnTo>
                    <a:pt x="72" y="84"/>
                  </a:lnTo>
                  <a:lnTo>
                    <a:pt x="68" y="85"/>
                  </a:lnTo>
                  <a:lnTo>
                    <a:pt x="59" y="91"/>
                  </a:lnTo>
                  <a:lnTo>
                    <a:pt x="59" y="92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12" name="Freeform 1556">
              <a:extLst>
                <a:ext uri="{FF2B5EF4-FFF2-40B4-BE49-F238E27FC236}">
                  <a16:creationId xmlns:a16="http://schemas.microsoft.com/office/drawing/2014/main" id="{0719B4C1-4C28-4D4B-BE23-DC750AACA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6" y="1788"/>
              <a:ext cx="16" cy="14"/>
            </a:xfrm>
            <a:custGeom>
              <a:avLst/>
              <a:gdLst>
                <a:gd name="T0" fmla="*/ 43 w 47"/>
                <a:gd name="T1" fmla="*/ 0 h 42"/>
                <a:gd name="T2" fmla="*/ 39 w 47"/>
                <a:gd name="T3" fmla="*/ 3 h 42"/>
                <a:gd name="T4" fmla="*/ 34 w 47"/>
                <a:gd name="T5" fmla="*/ 3 h 42"/>
                <a:gd name="T6" fmla="*/ 31 w 47"/>
                <a:gd name="T7" fmla="*/ 4 h 42"/>
                <a:gd name="T8" fmla="*/ 27 w 47"/>
                <a:gd name="T9" fmla="*/ 6 h 42"/>
                <a:gd name="T10" fmla="*/ 21 w 47"/>
                <a:gd name="T11" fmla="*/ 10 h 42"/>
                <a:gd name="T12" fmla="*/ 18 w 47"/>
                <a:gd name="T13" fmla="*/ 10 h 42"/>
                <a:gd name="T14" fmla="*/ 18 w 47"/>
                <a:gd name="T15" fmla="*/ 13 h 42"/>
                <a:gd name="T16" fmla="*/ 12 w 47"/>
                <a:gd name="T17" fmla="*/ 18 h 42"/>
                <a:gd name="T18" fmla="*/ 11 w 47"/>
                <a:gd name="T19" fmla="*/ 19 h 42"/>
                <a:gd name="T20" fmla="*/ 1 w 47"/>
                <a:gd name="T21" fmla="*/ 19 h 42"/>
                <a:gd name="T22" fmla="*/ 1 w 47"/>
                <a:gd name="T23" fmla="*/ 25 h 42"/>
                <a:gd name="T24" fmla="*/ 0 w 47"/>
                <a:gd name="T25" fmla="*/ 33 h 42"/>
                <a:gd name="T26" fmla="*/ 0 w 47"/>
                <a:gd name="T27" fmla="*/ 42 h 42"/>
                <a:gd name="T28" fmla="*/ 12 w 47"/>
                <a:gd name="T29" fmla="*/ 40 h 42"/>
                <a:gd name="T30" fmla="*/ 21 w 47"/>
                <a:gd name="T31" fmla="*/ 39 h 42"/>
                <a:gd name="T32" fmla="*/ 27 w 47"/>
                <a:gd name="T33" fmla="*/ 38 h 42"/>
                <a:gd name="T34" fmla="*/ 29 w 47"/>
                <a:gd name="T35" fmla="*/ 34 h 42"/>
                <a:gd name="T36" fmla="*/ 33 w 47"/>
                <a:gd name="T37" fmla="*/ 31 h 42"/>
                <a:gd name="T38" fmla="*/ 38 w 47"/>
                <a:gd name="T39" fmla="*/ 23 h 42"/>
                <a:gd name="T40" fmla="*/ 42 w 47"/>
                <a:gd name="T41" fmla="*/ 17 h 42"/>
                <a:gd name="T42" fmla="*/ 43 w 47"/>
                <a:gd name="T43" fmla="*/ 12 h 42"/>
                <a:gd name="T44" fmla="*/ 47 w 47"/>
                <a:gd name="T45" fmla="*/ 6 h 42"/>
                <a:gd name="T46" fmla="*/ 47 w 47"/>
                <a:gd name="T47" fmla="*/ 3 h 42"/>
                <a:gd name="T48" fmla="*/ 47 w 47"/>
                <a:gd name="T49" fmla="*/ 0 h 42"/>
                <a:gd name="T50" fmla="*/ 44 w 47"/>
                <a:gd name="T51" fmla="*/ 0 h 42"/>
                <a:gd name="T52" fmla="*/ 43 w 47"/>
                <a:gd name="T5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" h="42">
                  <a:moveTo>
                    <a:pt x="43" y="0"/>
                  </a:moveTo>
                  <a:lnTo>
                    <a:pt x="39" y="3"/>
                  </a:lnTo>
                  <a:lnTo>
                    <a:pt x="34" y="3"/>
                  </a:lnTo>
                  <a:lnTo>
                    <a:pt x="31" y="4"/>
                  </a:lnTo>
                  <a:lnTo>
                    <a:pt x="27" y="6"/>
                  </a:lnTo>
                  <a:lnTo>
                    <a:pt x="21" y="10"/>
                  </a:lnTo>
                  <a:lnTo>
                    <a:pt x="18" y="10"/>
                  </a:lnTo>
                  <a:lnTo>
                    <a:pt x="18" y="13"/>
                  </a:lnTo>
                  <a:lnTo>
                    <a:pt x="12" y="18"/>
                  </a:lnTo>
                  <a:lnTo>
                    <a:pt x="11" y="19"/>
                  </a:lnTo>
                  <a:lnTo>
                    <a:pt x="1" y="19"/>
                  </a:lnTo>
                  <a:lnTo>
                    <a:pt x="1" y="25"/>
                  </a:lnTo>
                  <a:lnTo>
                    <a:pt x="0" y="33"/>
                  </a:lnTo>
                  <a:lnTo>
                    <a:pt x="0" y="42"/>
                  </a:lnTo>
                  <a:lnTo>
                    <a:pt x="12" y="40"/>
                  </a:lnTo>
                  <a:lnTo>
                    <a:pt x="21" y="39"/>
                  </a:lnTo>
                  <a:lnTo>
                    <a:pt x="27" y="38"/>
                  </a:lnTo>
                  <a:lnTo>
                    <a:pt x="29" y="34"/>
                  </a:lnTo>
                  <a:lnTo>
                    <a:pt x="33" y="31"/>
                  </a:lnTo>
                  <a:lnTo>
                    <a:pt x="38" y="23"/>
                  </a:lnTo>
                  <a:lnTo>
                    <a:pt x="42" y="17"/>
                  </a:lnTo>
                  <a:lnTo>
                    <a:pt x="43" y="12"/>
                  </a:lnTo>
                  <a:lnTo>
                    <a:pt x="47" y="6"/>
                  </a:lnTo>
                  <a:lnTo>
                    <a:pt x="47" y="3"/>
                  </a:lnTo>
                  <a:lnTo>
                    <a:pt x="47" y="0"/>
                  </a:lnTo>
                  <a:lnTo>
                    <a:pt x="44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13" name="Freeform 1557">
              <a:extLst>
                <a:ext uri="{FF2B5EF4-FFF2-40B4-BE49-F238E27FC236}">
                  <a16:creationId xmlns:a16="http://schemas.microsoft.com/office/drawing/2014/main" id="{EB2F6B54-CCFE-4D47-AC76-5213245E7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6" y="1788"/>
              <a:ext cx="19" cy="16"/>
            </a:xfrm>
            <a:custGeom>
              <a:avLst/>
              <a:gdLst>
                <a:gd name="T0" fmla="*/ 54 w 57"/>
                <a:gd name="T1" fmla="*/ 0 h 49"/>
                <a:gd name="T2" fmla="*/ 48 w 57"/>
                <a:gd name="T3" fmla="*/ 3 h 49"/>
                <a:gd name="T4" fmla="*/ 42 w 57"/>
                <a:gd name="T5" fmla="*/ 4 h 49"/>
                <a:gd name="T6" fmla="*/ 38 w 57"/>
                <a:gd name="T7" fmla="*/ 5 h 49"/>
                <a:gd name="T8" fmla="*/ 34 w 57"/>
                <a:gd name="T9" fmla="*/ 8 h 49"/>
                <a:gd name="T10" fmla="*/ 26 w 57"/>
                <a:gd name="T11" fmla="*/ 13 h 49"/>
                <a:gd name="T12" fmla="*/ 24 w 57"/>
                <a:gd name="T13" fmla="*/ 13 h 49"/>
                <a:gd name="T14" fmla="*/ 22 w 57"/>
                <a:gd name="T15" fmla="*/ 16 h 49"/>
                <a:gd name="T16" fmla="*/ 16 w 57"/>
                <a:gd name="T17" fmla="*/ 22 h 49"/>
                <a:gd name="T18" fmla="*/ 12 w 57"/>
                <a:gd name="T19" fmla="*/ 23 h 49"/>
                <a:gd name="T20" fmla="*/ 1 w 57"/>
                <a:gd name="T21" fmla="*/ 23 h 49"/>
                <a:gd name="T22" fmla="*/ 1 w 57"/>
                <a:gd name="T23" fmla="*/ 30 h 49"/>
                <a:gd name="T24" fmla="*/ 0 w 57"/>
                <a:gd name="T25" fmla="*/ 39 h 49"/>
                <a:gd name="T26" fmla="*/ 0 w 57"/>
                <a:gd name="T27" fmla="*/ 49 h 49"/>
                <a:gd name="T28" fmla="*/ 13 w 57"/>
                <a:gd name="T29" fmla="*/ 48 h 49"/>
                <a:gd name="T30" fmla="*/ 26 w 57"/>
                <a:gd name="T31" fmla="*/ 46 h 49"/>
                <a:gd name="T32" fmla="*/ 33 w 57"/>
                <a:gd name="T33" fmla="*/ 44 h 49"/>
                <a:gd name="T34" fmla="*/ 37 w 57"/>
                <a:gd name="T35" fmla="*/ 40 h 49"/>
                <a:gd name="T36" fmla="*/ 39 w 57"/>
                <a:gd name="T37" fmla="*/ 38 h 49"/>
                <a:gd name="T38" fmla="*/ 47 w 57"/>
                <a:gd name="T39" fmla="*/ 27 h 49"/>
                <a:gd name="T40" fmla="*/ 50 w 57"/>
                <a:gd name="T41" fmla="*/ 19 h 49"/>
                <a:gd name="T42" fmla="*/ 54 w 57"/>
                <a:gd name="T43" fmla="*/ 14 h 49"/>
                <a:gd name="T44" fmla="*/ 57 w 57"/>
                <a:gd name="T45" fmla="*/ 8 h 49"/>
                <a:gd name="T46" fmla="*/ 57 w 57"/>
                <a:gd name="T47" fmla="*/ 3 h 49"/>
                <a:gd name="T48" fmla="*/ 57 w 57"/>
                <a:gd name="T49" fmla="*/ 0 h 49"/>
                <a:gd name="T50" fmla="*/ 55 w 57"/>
                <a:gd name="T51" fmla="*/ 0 h 49"/>
                <a:gd name="T52" fmla="*/ 54 w 57"/>
                <a:gd name="T5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7" h="49">
                  <a:moveTo>
                    <a:pt x="54" y="0"/>
                  </a:moveTo>
                  <a:lnTo>
                    <a:pt x="48" y="3"/>
                  </a:lnTo>
                  <a:lnTo>
                    <a:pt x="42" y="4"/>
                  </a:lnTo>
                  <a:lnTo>
                    <a:pt x="38" y="5"/>
                  </a:lnTo>
                  <a:lnTo>
                    <a:pt x="34" y="8"/>
                  </a:lnTo>
                  <a:lnTo>
                    <a:pt x="26" y="13"/>
                  </a:lnTo>
                  <a:lnTo>
                    <a:pt x="24" y="13"/>
                  </a:lnTo>
                  <a:lnTo>
                    <a:pt x="22" y="16"/>
                  </a:lnTo>
                  <a:lnTo>
                    <a:pt x="16" y="22"/>
                  </a:lnTo>
                  <a:lnTo>
                    <a:pt x="12" y="23"/>
                  </a:lnTo>
                  <a:lnTo>
                    <a:pt x="1" y="23"/>
                  </a:lnTo>
                  <a:lnTo>
                    <a:pt x="1" y="30"/>
                  </a:lnTo>
                  <a:lnTo>
                    <a:pt x="0" y="39"/>
                  </a:lnTo>
                  <a:lnTo>
                    <a:pt x="0" y="49"/>
                  </a:lnTo>
                  <a:lnTo>
                    <a:pt x="13" y="48"/>
                  </a:lnTo>
                  <a:lnTo>
                    <a:pt x="26" y="46"/>
                  </a:lnTo>
                  <a:lnTo>
                    <a:pt x="33" y="44"/>
                  </a:lnTo>
                  <a:lnTo>
                    <a:pt x="37" y="40"/>
                  </a:lnTo>
                  <a:lnTo>
                    <a:pt x="39" y="38"/>
                  </a:lnTo>
                  <a:lnTo>
                    <a:pt x="47" y="27"/>
                  </a:lnTo>
                  <a:lnTo>
                    <a:pt x="50" y="19"/>
                  </a:lnTo>
                  <a:lnTo>
                    <a:pt x="54" y="14"/>
                  </a:lnTo>
                  <a:lnTo>
                    <a:pt x="57" y="8"/>
                  </a:lnTo>
                  <a:lnTo>
                    <a:pt x="57" y="3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814614" name="Line 1558">
            <a:extLst>
              <a:ext uri="{FF2B5EF4-FFF2-40B4-BE49-F238E27FC236}">
                <a16:creationId xmlns:a16="http://schemas.microsoft.com/office/drawing/2014/main" id="{9EECB046-697C-4EC5-85C1-813A8B948E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72413" y="2535238"/>
            <a:ext cx="211137" cy="1317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615" name="Freeform 1559">
            <a:extLst>
              <a:ext uri="{FF2B5EF4-FFF2-40B4-BE49-F238E27FC236}">
                <a16:creationId xmlns:a16="http://schemas.microsoft.com/office/drawing/2014/main" id="{C014905F-0F85-4390-B443-1CCEC1E269C8}"/>
              </a:ext>
            </a:extLst>
          </p:cNvPr>
          <p:cNvSpPr>
            <a:spLocks/>
          </p:cNvSpPr>
          <p:nvPr/>
        </p:nvSpPr>
        <p:spPr bwMode="auto">
          <a:xfrm>
            <a:off x="8050213" y="2501900"/>
            <a:ext cx="85725" cy="66675"/>
          </a:xfrm>
          <a:custGeom>
            <a:avLst/>
            <a:gdLst>
              <a:gd name="T0" fmla="*/ 54 w 162"/>
              <a:gd name="T1" fmla="*/ 126 h 126"/>
              <a:gd name="T2" fmla="*/ 43 w 162"/>
              <a:gd name="T3" fmla="*/ 74 h 126"/>
              <a:gd name="T4" fmla="*/ 0 w 162"/>
              <a:gd name="T5" fmla="*/ 42 h 126"/>
              <a:gd name="T6" fmla="*/ 162 w 162"/>
              <a:gd name="T7" fmla="*/ 0 h 126"/>
              <a:gd name="T8" fmla="*/ 54 w 162"/>
              <a:gd name="T9" fmla="*/ 126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" h="126">
                <a:moveTo>
                  <a:pt x="54" y="126"/>
                </a:moveTo>
                <a:lnTo>
                  <a:pt x="43" y="74"/>
                </a:lnTo>
                <a:lnTo>
                  <a:pt x="0" y="42"/>
                </a:lnTo>
                <a:lnTo>
                  <a:pt x="162" y="0"/>
                </a:lnTo>
                <a:lnTo>
                  <a:pt x="54" y="12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616" name="Line 1560">
            <a:extLst>
              <a:ext uri="{FF2B5EF4-FFF2-40B4-BE49-F238E27FC236}">
                <a16:creationId xmlns:a16="http://schemas.microsoft.com/office/drawing/2014/main" id="{ADE7FD77-AD55-4C24-B247-BA1FEDAE8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2413" y="2865438"/>
            <a:ext cx="269875" cy="809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617" name="Freeform 1561">
            <a:extLst>
              <a:ext uri="{FF2B5EF4-FFF2-40B4-BE49-F238E27FC236}">
                <a16:creationId xmlns:a16="http://schemas.microsoft.com/office/drawing/2014/main" id="{051E7402-7DA9-49EE-BE9B-983F85ECF4D9}"/>
              </a:ext>
            </a:extLst>
          </p:cNvPr>
          <p:cNvSpPr>
            <a:spLocks/>
          </p:cNvSpPr>
          <p:nvPr/>
        </p:nvSpPr>
        <p:spPr bwMode="auto">
          <a:xfrm>
            <a:off x="8113713" y="2914650"/>
            <a:ext cx="88900" cy="50800"/>
          </a:xfrm>
          <a:custGeom>
            <a:avLst/>
            <a:gdLst>
              <a:gd name="T0" fmla="*/ 0 w 167"/>
              <a:gd name="T1" fmla="*/ 95 h 95"/>
              <a:gd name="T2" fmla="*/ 34 w 167"/>
              <a:gd name="T3" fmla="*/ 53 h 95"/>
              <a:gd name="T4" fmla="*/ 29 w 167"/>
              <a:gd name="T5" fmla="*/ 0 h 95"/>
              <a:gd name="T6" fmla="*/ 167 w 167"/>
              <a:gd name="T7" fmla="*/ 93 h 95"/>
              <a:gd name="T8" fmla="*/ 0 w 167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7" h="95">
                <a:moveTo>
                  <a:pt x="0" y="95"/>
                </a:moveTo>
                <a:lnTo>
                  <a:pt x="34" y="53"/>
                </a:lnTo>
                <a:lnTo>
                  <a:pt x="29" y="0"/>
                </a:lnTo>
                <a:lnTo>
                  <a:pt x="167" y="93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618" name="Line 1562">
            <a:extLst>
              <a:ext uri="{FF2B5EF4-FFF2-40B4-BE49-F238E27FC236}">
                <a16:creationId xmlns:a16="http://schemas.microsoft.com/office/drawing/2014/main" id="{F18AECEF-0F44-4E2C-8610-EEFEA4745A9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772400" y="3771900"/>
            <a:ext cx="204788" cy="5080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619" name="Freeform 1563">
            <a:extLst>
              <a:ext uri="{FF2B5EF4-FFF2-40B4-BE49-F238E27FC236}">
                <a16:creationId xmlns:a16="http://schemas.microsoft.com/office/drawing/2014/main" id="{F76F01FE-E5CC-4BDB-B848-FF9B0E9FB6DF}"/>
              </a:ext>
            </a:extLst>
          </p:cNvPr>
          <p:cNvSpPr>
            <a:spLocks/>
          </p:cNvSpPr>
          <p:nvPr/>
        </p:nvSpPr>
        <p:spPr bwMode="auto">
          <a:xfrm>
            <a:off x="7948613" y="3752850"/>
            <a:ext cx="88900" cy="49213"/>
          </a:xfrm>
          <a:custGeom>
            <a:avLst/>
            <a:gdLst>
              <a:gd name="T0" fmla="*/ 24 w 166"/>
              <a:gd name="T1" fmla="*/ 95 h 95"/>
              <a:gd name="T2" fmla="*/ 31 w 166"/>
              <a:gd name="T3" fmla="*/ 43 h 95"/>
              <a:gd name="T4" fmla="*/ 0 w 166"/>
              <a:gd name="T5" fmla="*/ 0 h 95"/>
              <a:gd name="T6" fmla="*/ 166 w 166"/>
              <a:gd name="T7" fmla="*/ 9 h 95"/>
              <a:gd name="T8" fmla="*/ 24 w 166"/>
              <a:gd name="T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95">
                <a:moveTo>
                  <a:pt x="24" y="95"/>
                </a:moveTo>
                <a:lnTo>
                  <a:pt x="31" y="43"/>
                </a:lnTo>
                <a:lnTo>
                  <a:pt x="0" y="0"/>
                </a:lnTo>
                <a:lnTo>
                  <a:pt x="166" y="9"/>
                </a:lnTo>
                <a:lnTo>
                  <a:pt x="24" y="95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620" name="Line 1564">
            <a:extLst>
              <a:ext uri="{FF2B5EF4-FFF2-40B4-BE49-F238E27FC236}">
                <a16:creationId xmlns:a16="http://schemas.microsoft.com/office/drawing/2014/main" id="{D4CA07C7-2D97-4FA8-9396-9FBB83783F75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5725" y="4186238"/>
            <a:ext cx="190500" cy="2174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621" name="Freeform 1565">
            <a:extLst>
              <a:ext uri="{FF2B5EF4-FFF2-40B4-BE49-F238E27FC236}">
                <a16:creationId xmlns:a16="http://schemas.microsoft.com/office/drawing/2014/main" id="{3F24342D-10EA-49EC-AAB1-167547E3FD0F}"/>
              </a:ext>
            </a:extLst>
          </p:cNvPr>
          <p:cNvSpPr>
            <a:spLocks/>
          </p:cNvSpPr>
          <p:nvPr/>
        </p:nvSpPr>
        <p:spPr bwMode="auto">
          <a:xfrm>
            <a:off x="7862888" y="4370388"/>
            <a:ext cx="74612" cy="80962"/>
          </a:xfrm>
          <a:custGeom>
            <a:avLst/>
            <a:gdLst>
              <a:gd name="T0" fmla="*/ 0 w 142"/>
              <a:gd name="T1" fmla="*/ 65 h 153"/>
              <a:gd name="T2" fmla="*/ 51 w 142"/>
              <a:gd name="T3" fmla="*/ 47 h 153"/>
              <a:gd name="T4" fmla="*/ 75 w 142"/>
              <a:gd name="T5" fmla="*/ 0 h 153"/>
              <a:gd name="T6" fmla="*/ 142 w 142"/>
              <a:gd name="T7" fmla="*/ 153 h 153"/>
              <a:gd name="T8" fmla="*/ 0 w 142"/>
              <a:gd name="T9" fmla="*/ 65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" h="153">
                <a:moveTo>
                  <a:pt x="0" y="65"/>
                </a:moveTo>
                <a:lnTo>
                  <a:pt x="51" y="47"/>
                </a:lnTo>
                <a:lnTo>
                  <a:pt x="75" y="0"/>
                </a:lnTo>
                <a:lnTo>
                  <a:pt x="142" y="153"/>
                </a:lnTo>
                <a:lnTo>
                  <a:pt x="0" y="6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622" name="Freeform 1566">
            <a:extLst>
              <a:ext uri="{FF2B5EF4-FFF2-40B4-BE49-F238E27FC236}">
                <a16:creationId xmlns:a16="http://schemas.microsoft.com/office/drawing/2014/main" id="{93BA9CF5-8C97-4516-A37D-049B218B5719}"/>
              </a:ext>
            </a:extLst>
          </p:cNvPr>
          <p:cNvSpPr>
            <a:spLocks/>
          </p:cNvSpPr>
          <p:nvPr/>
        </p:nvSpPr>
        <p:spPr bwMode="auto">
          <a:xfrm>
            <a:off x="2133600" y="3886200"/>
            <a:ext cx="209550" cy="146050"/>
          </a:xfrm>
          <a:custGeom>
            <a:avLst/>
            <a:gdLst>
              <a:gd name="T0" fmla="*/ 17 w 396"/>
              <a:gd name="T1" fmla="*/ 163 h 276"/>
              <a:gd name="T2" fmla="*/ 40 w 396"/>
              <a:gd name="T3" fmla="*/ 193 h 276"/>
              <a:gd name="T4" fmla="*/ 69 w 396"/>
              <a:gd name="T5" fmla="*/ 237 h 276"/>
              <a:gd name="T6" fmla="*/ 82 w 396"/>
              <a:gd name="T7" fmla="*/ 250 h 276"/>
              <a:gd name="T8" fmla="*/ 95 w 396"/>
              <a:gd name="T9" fmla="*/ 257 h 276"/>
              <a:gd name="T10" fmla="*/ 109 w 396"/>
              <a:gd name="T11" fmla="*/ 262 h 276"/>
              <a:gd name="T12" fmla="*/ 137 w 396"/>
              <a:gd name="T13" fmla="*/ 271 h 276"/>
              <a:gd name="T14" fmla="*/ 147 w 396"/>
              <a:gd name="T15" fmla="*/ 275 h 276"/>
              <a:gd name="T16" fmla="*/ 151 w 396"/>
              <a:gd name="T17" fmla="*/ 266 h 276"/>
              <a:gd name="T18" fmla="*/ 164 w 396"/>
              <a:gd name="T19" fmla="*/ 247 h 276"/>
              <a:gd name="T20" fmla="*/ 175 w 396"/>
              <a:gd name="T21" fmla="*/ 216 h 276"/>
              <a:gd name="T22" fmla="*/ 190 w 396"/>
              <a:gd name="T23" fmla="*/ 190 h 276"/>
              <a:gd name="T24" fmla="*/ 201 w 396"/>
              <a:gd name="T25" fmla="*/ 176 h 276"/>
              <a:gd name="T26" fmla="*/ 211 w 396"/>
              <a:gd name="T27" fmla="*/ 169 h 276"/>
              <a:gd name="T28" fmla="*/ 219 w 396"/>
              <a:gd name="T29" fmla="*/ 160 h 276"/>
              <a:gd name="T30" fmla="*/ 240 w 396"/>
              <a:gd name="T31" fmla="*/ 138 h 276"/>
              <a:gd name="T32" fmla="*/ 268 w 396"/>
              <a:gd name="T33" fmla="*/ 111 h 276"/>
              <a:gd name="T34" fmla="*/ 302 w 396"/>
              <a:gd name="T35" fmla="*/ 86 h 276"/>
              <a:gd name="T36" fmla="*/ 319 w 396"/>
              <a:gd name="T37" fmla="*/ 77 h 276"/>
              <a:gd name="T38" fmla="*/ 335 w 396"/>
              <a:gd name="T39" fmla="*/ 64 h 276"/>
              <a:gd name="T40" fmla="*/ 342 w 396"/>
              <a:gd name="T41" fmla="*/ 60 h 276"/>
              <a:gd name="T42" fmla="*/ 357 w 396"/>
              <a:gd name="T43" fmla="*/ 47 h 276"/>
              <a:gd name="T44" fmla="*/ 369 w 396"/>
              <a:gd name="T45" fmla="*/ 36 h 276"/>
              <a:gd name="T46" fmla="*/ 380 w 396"/>
              <a:gd name="T47" fmla="*/ 28 h 276"/>
              <a:gd name="T48" fmla="*/ 391 w 396"/>
              <a:gd name="T49" fmla="*/ 23 h 276"/>
              <a:gd name="T50" fmla="*/ 389 w 396"/>
              <a:gd name="T51" fmla="*/ 20 h 276"/>
              <a:gd name="T52" fmla="*/ 382 w 396"/>
              <a:gd name="T53" fmla="*/ 24 h 276"/>
              <a:gd name="T54" fmla="*/ 374 w 396"/>
              <a:gd name="T55" fmla="*/ 29 h 276"/>
              <a:gd name="T56" fmla="*/ 357 w 396"/>
              <a:gd name="T57" fmla="*/ 42 h 276"/>
              <a:gd name="T58" fmla="*/ 346 w 396"/>
              <a:gd name="T59" fmla="*/ 45 h 276"/>
              <a:gd name="T60" fmla="*/ 316 w 396"/>
              <a:gd name="T61" fmla="*/ 65 h 276"/>
              <a:gd name="T62" fmla="*/ 322 w 396"/>
              <a:gd name="T63" fmla="*/ 56 h 276"/>
              <a:gd name="T64" fmla="*/ 329 w 396"/>
              <a:gd name="T65" fmla="*/ 50 h 276"/>
              <a:gd name="T66" fmla="*/ 340 w 396"/>
              <a:gd name="T67" fmla="*/ 41 h 276"/>
              <a:gd name="T68" fmla="*/ 341 w 396"/>
              <a:gd name="T69" fmla="*/ 34 h 276"/>
              <a:gd name="T70" fmla="*/ 352 w 396"/>
              <a:gd name="T71" fmla="*/ 24 h 276"/>
              <a:gd name="T72" fmla="*/ 337 w 396"/>
              <a:gd name="T73" fmla="*/ 28 h 276"/>
              <a:gd name="T74" fmla="*/ 350 w 396"/>
              <a:gd name="T75" fmla="*/ 16 h 276"/>
              <a:gd name="T76" fmla="*/ 346 w 396"/>
              <a:gd name="T77" fmla="*/ 13 h 276"/>
              <a:gd name="T78" fmla="*/ 337 w 396"/>
              <a:gd name="T79" fmla="*/ 23 h 276"/>
              <a:gd name="T80" fmla="*/ 337 w 396"/>
              <a:gd name="T81" fmla="*/ 13 h 276"/>
              <a:gd name="T82" fmla="*/ 344 w 396"/>
              <a:gd name="T83" fmla="*/ 4 h 276"/>
              <a:gd name="T84" fmla="*/ 336 w 396"/>
              <a:gd name="T85" fmla="*/ 3 h 276"/>
              <a:gd name="T86" fmla="*/ 328 w 396"/>
              <a:gd name="T87" fmla="*/ 12 h 276"/>
              <a:gd name="T88" fmla="*/ 307 w 396"/>
              <a:gd name="T89" fmla="*/ 24 h 276"/>
              <a:gd name="T90" fmla="*/ 250 w 396"/>
              <a:gd name="T91" fmla="*/ 63 h 276"/>
              <a:gd name="T92" fmla="*/ 250 w 396"/>
              <a:gd name="T93" fmla="*/ 59 h 276"/>
              <a:gd name="T94" fmla="*/ 254 w 396"/>
              <a:gd name="T95" fmla="*/ 54 h 276"/>
              <a:gd name="T96" fmla="*/ 310 w 396"/>
              <a:gd name="T97" fmla="*/ 19 h 276"/>
              <a:gd name="T98" fmla="*/ 314 w 396"/>
              <a:gd name="T99" fmla="*/ 12 h 276"/>
              <a:gd name="T100" fmla="*/ 294 w 396"/>
              <a:gd name="T101" fmla="*/ 20 h 276"/>
              <a:gd name="T102" fmla="*/ 259 w 396"/>
              <a:gd name="T103" fmla="*/ 42 h 276"/>
              <a:gd name="T104" fmla="*/ 223 w 396"/>
              <a:gd name="T105" fmla="*/ 67 h 276"/>
              <a:gd name="T106" fmla="*/ 173 w 396"/>
              <a:gd name="T107" fmla="*/ 102 h 276"/>
              <a:gd name="T108" fmla="*/ 150 w 396"/>
              <a:gd name="T109" fmla="*/ 129 h 276"/>
              <a:gd name="T110" fmla="*/ 126 w 396"/>
              <a:gd name="T111" fmla="*/ 154 h 276"/>
              <a:gd name="T112" fmla="*/ 104 w 396"/>
              <a:gd name="T113" fmla="*/ 160 h 276"/>
              <a:gd name="T114" fmla="*/ 83 w 396"/>
              <a:gd name="T115" fmla="*/ 119 h 276"/>
              <a:gd name="T116" fmla="*/ 60 w 396"/>
              <a:gd name="T117" fmla="*/ 120 h 276"/>
              <a:gd name="T118" fmla="*/ 42 w 396"/>
              <a:gd name="T119" fmla="*/ 128 h 276"/>
              <a:gd name="T120" fmla="*/ 20 w 396"/>
              <a:gd name="T121" fmla="*/ 136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6" h="276">
                <a:moveTo>
                  <a:pt x="0" y="146"/>
                </a:moveTo>
                <a:lnTo>
                  <a:pt x="1" y="147"/>
                </a:lnTo>
                <a:lnTo>
                  <a:pt x="3" y="149"/>
                </a:lnTo>
                <a:lnTo>
                  <a:pt x="3" y="150"/>
                </a:lnTo>
                <a:lnTo>
                  <a:pt x="4" y="151"/>
                </a:lnTo>
                <a:lnTo>
                  <a:pt x="5" y="153"/>
                </a:lnTo>
                <a:lnTo>
                  <a:pt x="7" y="154"/>
                </a:lnTo>
                <a:lnTo>
                  <a:pt x="8" y="155"/>
                </a:lnTo>
                <a:lnTo>
                  <a:pt x="9" y="156"/>
                </a:lnTo>
                <a:lnTo>
                  <a:pt x="10" y="158"/>
                </a:lnTo>
                <a:lnTo>
                  <a:pt x="12" y="158"/>
                </a:lnTo>
                <a:lnTo>
                  <a:pt x="13" y="159"/>
                </a:lnTo>
                <a:lnTo>
                  <a:pt x="14" y="160"/>
                </a:lnTo>
                <a:lnTo>
                  <a:pt x="16" y="162"/>
                </a:lnTo>
                <a:lnTo>
                  <a:pt x="17" y="163"/>
                </a:lnTo>
                <a:lnTo>
                  <a:pt x="18" y="164"/>
                </a:lnTo>
                <a:lnTo>
                  <a:pt x="18" y="166"/>
                </a:lnTo>
                <a:lnTo>
                  <a:pt x="20" y="168"/>
                </a:lnTo>
                <a:lnTo>
                  <a:pt x="21" y="169"/>
                </a:lnTo>
                <a:lnTo>
                  <a:pt x="22" y="171"/>
                </a:lnTo>
                <a:lnTo>
                  <a:pt x="25" y="172"/>
                </a:lnTo>
                <a:lnTo>
                  <a:pt x="26" y="173"/>
                </a:lnTo>
                <a:lnTo>
                  <a:pt x="27" y="175"/>
                </a:lnTo>
                <a:lnTo>
                  <a:pt x="29" y="177"/>
                </a:lnTo>
                <a:lnTo>
                  <a:pt x="30" y="179"/>
                </a:lnTo>
                <a:lnTo>
                  <a:pt x="31" y="181"/>
                </a:lnTo>
                <a:lnTo>
                  <a:pt x="34" y="184"/>
                </a:lnTo>
                <a:lnTo>
                  <a:pt x="35" y="188"/>
                </a:lnTo>
                <a:lnTo>
                  <a:pt x="38" y="190"/>
                </a:lnTo>
                <a:lnTo>
                  <a:pt x="40" y="193"/>
                </a:lnTo>
                <a:lnTo>
                  <a:pt x="43" y="197"/>
                </a:lnTo>
                <a:lnTo>
                  <a:pt x="44" y="199"/>
                </a:lnTo>
                <a:lnTo>
                  <a:pt x="46" y="202"/>
                </a:lnTo>
                <a:lnTo>
                  <a:pt x="47" y="203"/>
                </a:lnTo>
                <a:lnTo>
                  <a:pt x="48" y="206"/>
                </a:lnTo>
                <a:lnTo>
                  <a:pt x="50" y="208"/>
                </a:lnTo>
                <a:lnTo>
                  <a:pt x="51" y="211"/>
                </a:lnTo>
                <a:lnTo>
                  <a:pt x="53" y="214"/>
                </a:lnTo>
                <a:lnTo>
                  <a:pt x="56" y="218"/>
                </a:lnTo>
                <a:lnTo>
                  <a:pt x="57" y="221"/>
                </a:lnTo>
                <a:lnTo>
                  <a:pt x="60" y="224"/>
                </a:lnTo>
                <a:lnTo>
                  <a:pt x="63" y="228"/>
                </a:lnTo>
                <a:lnTo>
                  <a:pt x="65" y="232"/>
                </a:lnTo>
                <a:lnTo>
                  <a:pt x="66" y="234"/>
                </a:lnTo>
                <a:lnTo>
                  <a:pt x="69" y="237"/>
                </a:lnTo>
                <a:lnTo>
                  <a:pt x="70" y="241"/>
                </a:lnTo>
                <a:lnTo>
                  <a:pt x="72" y="244"/>
                </a:lnTo>
                <a:lnTo>
                  <a:pt x="73" y="245"/>
                </a:lnTo>
                <a:lnTo>
                  <a:pt x="74" y="247"/>
                </a:lnTo>
                <a:lnTo>
                  <a:pt x="76" y="247"/>
                </a:lnTo>
                <a:lnTo>
                  <a:pt x="77" y="247"/>
                </a:lnTo>
                <a:lnTo>
                  <a:pt x="77" y="247"/>
                </a:lnTo>
                <a:lnTo>
                  <a:pt x="78" y="247"/>
                </a:lnTo>
                <a:lnTo>
                  <a:pt x="78" y="247"/>
                </a:lnTo>
                <a:lnTo>
                  <a:pt x="79" y="247"/>
                </a:lnTo>
                <a:lnTo>
                  <a:pt x="81" y="247"/>
                </a:lnTo>
                <a:lnTo>
                  <a:pt x="81" y="249"/>
                </a:lnTo>
                <a:lnTo>
                  <a:pt x="81" y="249"/>
                </a:lnTo>
                <a:lnTo>
                  <a:pt x="82" y="250"/>
                </a:lnTo>
                <a:lnTo>
                  <a:pt x="82" y="250"/>
                </a:lnTo>
                <a:lnTo>
                  <a:pt x="82" y="251"/>
                </a:lnTo>
                <a:lnTo>
                  <a:pt x="83" y="251"/>
                </a:lnTo>
                <a:lnTo>
                  <a:pt x="83" y="251"/>
                </a:lnTo>
                <a:lnTo>
                  <a:pt x="85" y="251"/>
                </a:lnTo>
                <a:lnTo>
                  <a:pt x="85" y="251"/>
                </a:lnTo>
                <a:lnTo>
                  <a:pt x="86" y="251"/>
                </a:lnTo>
                <a:lnTo>
                  <a:pt x="86" y="251"/>
                </a:lnTo>
                <a:lnTo>
                  <a:pt x="87" y="251"/>
                </a:lnTo>
                <a:lnTo>
                  <a:pt x="87" y="251"/>
                </a:lnTo>
                <a:lnTo>
                  <a:pt x="89" y="253"/>
                </a:lnTo>
                <a:lnTo>
                  <a:pt x="90" y="254"/>
                </a:lnTo>
                <a:lnTo>
                  <a:pt x="91" y="254"/>
                </a:lnTo>
                <a:lnTo>
                  <a:pt x="93" y="255"/>
                </a:lnTo>
                <a:lnTo>
                  <a:pt x="94" y="255"/>
                </a:lnTo>
                <a:lnTo>
                  <a:pt x="95" y="257"/>
                </a:lnTo>
                <a:lnTo>
                  <a:pt x="96" y="257"/>
                </a:lnTo>
                <a:lnTo>
                  <a:pt x="98" y="258"/>
                </a:lnTo>
                <a:lnTo>
                  <a:pt x="99" y="258"/>
                </a:lnTo>
                <a:lnTo>
                  <a:pt x="100" y="258"/>
                </a:lnTo>
                <a:lnTo>
                  <a:pt x="100" y="258"/>
                </a:lnTo>
                <a:lnTo>
                  <a:pt x="102" y="258"/>
                </a:lnTo>
                <a:lnTo>
                  <a:pt x="103" y="258"/>
                </a:lnTo>
                <a:lnTo>
                  <a:pt x="104" y="258"/>
                </a:lnTo>
                <a:lnTo>
                  <a:pt x="104" y="258"/>
                </a:lnTo>
                <a:lnTo>
                  <a:pt x="106" y="258"/>
                </a:lnTo>
                <a:lnTo>
                  <a:pt x="106" y="259"/>
                </a:lnTo>
                <a:lnTo>
                  <a:pt x="107" y="260"/>
                </a:lnTo>
                <a:lnTo>
                  <a:pt x="108" y="262"/>
                </a:lnTo>
                <a:lnTo>
                  <a:pt x="108" y="262"/>
                </a:lnTo>
                <a:lnTo>
                  <a:pt x="109" y="262"/>
                </a:lnTo>
                <a:lnTo>
                  <a:pt x="112" y="262"/>
                </a:lnTo>
                <a:lnTo>
                  <a:pt x="113" y="263"/>
                </a:lnTo>
                <a:lnTo>
                  <a:pt x="115" y="263"/>
                </a:lnTo>
                <a:lnTo>
                  <a:pt x="116" y="263"/>
                </a:lnTo>
                <a:lnTo>
                  <a:pt x="117" y="263"/>
                </a:lnTo>
                <a:lnTo>
                  <a:pt x="120" y="263"/>
                </a:lnTo>
                <a:lnTo>
                  <a:pt x="121" y="263"/>
                </a:lnTo>
                <a:lnTo>
                  <a:pt x="122" y="264"/>
                </a:lnTo>
                <a:lnTo>
                  <a:pt x="125" y="264"/>
                </a:lnTo>
                <a:lnTo>
                  <a:pt x="126" y="266"/>
                </a:lnTo>
                <a:lnTo>
                  <a:pt x="129" y="267"/>
                </a:lnTo>
                <a:lnTo>
                  <a:pt x="130" y="268"/>
                </a:lnTo>
                <a:lnTo>
                  <a:pt x="133" y="270"/>
                </a:lnTo>
                <a:lnTo>
                  <a:pt x="134" y="271"/>
                </a:lnTo>
                <a:lnTo>
                  <a:pt x="137" y="271"/>
                </a:lnTo>
                <a:lnTo>
                  <a:pt x="137" y="271"/>
                </a:lnTo>
                <a:lnTo>
                  <a:pt x="138" y="271"/>
                </a:lnTo>
                <a:lnTo>
                  <a:pt x="138" y="271"/>
                </a:lnTo>
                <a:lnTo>
                  <a:pt x="139" y="271"/>
                </a:lnTo>
                <a:lnTo>
                  <a:pt x="141" y="271"/>
                </a:lnTo>
                <a:lnTo>
                  <a:pt x="141" y="271"/>
                </a:lnTo>
                <a:lnTo>
                  <a:pt x="142" y="271"/>
                </a:lnTo>
                <a:lnTo>
                  <a:pt x="142" y="271"/>
                </a:lnTo>
                <a:lnTo>
                  <a:pt x="143" y="272"/>
                </a:lnTo>
                <a:lnTo>
                  <a:pt x="145" y="272"/>
                </a:lnTo>
                <a:lnTo>
                  <a:pt x="145" y="273"/>
                </a:lnTo>
                <a:lnTo>
                  <a:pt x="146" y="273"/>
                </a:lnTo>
                <a:lnTo>
                  <a:pt x="146" y="273"/>
                </a:lnTo>
                <a:lnTo>
                  <a:pt x="147" y="275"/>
                </a:lnTo>
                <a:lnTo>
                  <a:pt x="147" y="275"/>
                </a:lnTo>
                <a:lnTo>
                  <a:pt x="148" y="275"/>
                </a:lnTo>
                <a:lnTo>
                  <a:pt x="151" y="276"/>
                </a:lnTo>
                <a:lnTo>
                  <a:pt x="152" y="276"/>
                </a:lnTo>
                <a:lnTo>
                  <a:pt x="152" y="276"/>
                </a:lnTo>
                <a:lnTo>
                  <a:pt x="154" y="275"/>
                </a:lnTo>
                <a:lnTo>
                  <a:pt x="154" y="275"/>
                </a:lnTo>
                <a:lnTo>
                  <a:pt x="152" y="273"/>
                </a:lnTo>
                <a:lnTo>
                  <a:pt x="152" y="272"/>
                </a:lnTo>
                <a:lnTo>
                  <a:pt x="151" y="271"/>
                </a:lnTo>
                <a:lnTo>
                  <a:pt x="151" y="270"/>
                </a:lnTo>
                <a:lnTo>
                  <a:pt x="150" y="268"/>
                </a:lnTo>
                <a:lnTo>
                  <a:pt x="150" y="268"/>
                </a:lnTo>
                <a:lnTo>
                  <a:pt x="150" y="267"/>
                </a:lnTo>
                <a:lnTo>
                  <a:pt x="150" y="266"/>
                </a:lnTo>
                <a:lnTo>
                  <a:pt x="151" y="266"/>
                </a:lnTo>
                <a:lnTo>
                  <a:pt x="152" y="266"/>
                </a:lnTo>
                <a:lnTo>
                  <a:pt x="155" y="267"/>
                </a:lnTo>
                <a:lnTo>
                  <a:pt x="156" y="264"/>
                </a:lnTo>
                <a:lnTo>
                  <a:pt x="156" y="263"/>
                </a:lnTo>
                <a:lnTo>
                  <a:pt x="158" y="262"/>
                </a:lnTo>
                <a:lnTo>
                  <a:pt x="158" y="260"/>
                </a:lnTo>
                <a:lnTo>
                  <a:pt x="159" y="259"/>
                </a:lnTo>
                <a:lnTo>
                  <a:pt x="160" y="257"/>
                </a:lnTo>
                <a:lnTo>
                  <a:pt x="160" y="255"/>
                </a:lnTo>
                <a:lnTo>
                  <a:pt x="162" y="254"/>
                </a:lnTo>
                <a:lnTo>
                  <a:pt x="162" y="253"/>
                </a:lnTo>
                <a:lnTo>
                  <a:pt x="162" y="251"/>
                </a:lnTo>
                <a:lnTo>
                  <a:pt x="163" y="250"/>
                </a:lnTo>
                <a:lnTo>
                  <a:pt x="163" y="249"/>
                </a:lnTo>
                <a:lnTo>
                  <a:pt x="164" y="247"/>
                </a:lnTo>
                <a:lnTo>
                  <a:pt x="164" y="246"/>
                </a:lnTo>
                <a:lnTo>
                  <a:pt x="165" y="245"/>
                </a:lnTo>
                <a:lnTo>
                  <a:pt x="165" y="244"/>
                </a:lnTo>
                <a:lnTo>
                  <a:pt x="165" y="242"/>
                </a:lnTo>
                <a:lnTo>
                  <a:pt x="167" y="240"/>
                </a:lnTo>
                <a:lnTo>
                  <a:pt x="168" y="238"/>
                </a:lnTo>
                <a:lnTo>
                  <a:pt x="169" y="237"/>
                </a:lnTo>
                <a:lnTo>
                  <a:pt x="169" y="236"/>
                </a:lnTo>
                <a:lnTo>
                  <a:pt x="171" y="234"/>
                </a:lnTo>
                <a:lnTo>
                  <a:pt x="172" y="233"/>
                </a:lnTo>
                <a:lnTo>
                  <a:pt x="172" y="231"/>
                </a:lnTo>
                <a:lnTo>
                  <a:pt x="173" y="227"/>
                </a:lnTo>
                <a:lnTo>
                  <a:pt x="175" y="223"/>
                </a:lnTo>
                <a:lnTo>
                  <a:pt x="175" y="220"/>
                </a:lnTo>
                <a:lnTo>
                  <a:pt x="175" y="216"/>
                </a:lnTo>
                <a:lnTo>
                  <a:pt x="176" y="215"/>
                </a:lnTo>
                <a:lnTo>
                  <a:pt x="177" y="214"/>
                </a:lnTo>
                <a:lnTo>
                  <a:pt x="178" y="214"/>
                </a:lnTo>
                <a:lnTo>
                  <a:pt x="180" y="212"/>
                </a:lnTo>
                <a:lnTo>
                  <a:pt x="181" y="211"/>
                </a:lnTo>
                <a:lnTo>
                  <a:pt x="182" y="210"/>
                </a:lnTo>
                <a:lnTo>
                  <a:pt x="184" y="208"/>
                </a:lnTo>
                <a:lnTo>
                  <a:pt x="185" y="208"/>
                </a:lnTo>
                <a:lnTo>
                  <a:pt x="185" y="205"/>
                </a:lnTo>
                <a:lnTo>
                  <a:pt x="185" y="201"/>
                </a:lnTo>
                <a:lnTo>
                  <a:pt x="186" y="198"/>
                </a:lnTo>
                <a:lnTo>
                  <a:pt x="186" y="193"/>
                </a:lnTo>
                <a:lnTo>
                  <a:pt x="188" y="193"/>
                </a:lnTo>
                <a:lnTo>
                  <a:pt x="189" y="192"/>
                </a:lnTo>
                <a:lnTo>
                  <a:pt x="190" y="190"/>
                </a:lnTo>
                <a:lnTo>
                  <a:pt x="193" y="189"/>
                </a:lnTo>
                <a:lnTo>
                  <a:pt x="194" y="188"/>
                </a:lnTo>
                <a:lnTo>
                  <a:pt x="195" y="188"/>
                </a:lnTo>
                <a:lnTo>
                  <a:pt x="197" y="186"/>
                </a:lnTo>
                <a:lnTo>
                  <a:pt x="198" y="185"/>
                </a:lnTo>
                <a:lnTo>
                  <a:pt x="198" y="184"/>
                </a:lnTo>
                <a:lnTo>
                  <a:pt x="198" y="184"/>
                </a:lnTo>
                <a:lnTo>
                  <a:pt x="198" y="182"/>
                </a:lnTo>
                <a:lnTo>
                  <a:pt x="198" y="181"/>
                </a:lnTo>
                <a:lnTo>
                  <a:pt x="199" y="180"/>
                </a:lnTo>
                <a:lnTo>
                  <a:pt x="199" y="179"/>
                </a:lnTo>
                <a:lnTo>
                  <a:pt x="199" y="177"/>
                </a:lnTo>
                <a:lnTo>
                  <a:pt x="199" y="177"/>
                </a:lnTo>
                <a:lnTo>
                  <a:pt x="199" y="176"/>
                </a:lnTo>
                <a:lnTo>
                  <a:pt x="201" y="176"/>
                </a:lnTo>
                <a:lnTo>
                  <a:pt x="202" y="176"/>
                </a:lnTo>
                <a:lnTo>
                  <a:pt x="203" y="176"/>
                </a:lnTo>
                <a:lnTo>
                  <a:pt x="203" y="176"/>
                </a:lnTo>
                <a:lnTo>
                  <a:pt x="204" y="175"/>
                </a:lnTo>
                <a:lnTo>
                  <a:pt x="206" y="175"/>
                </a:lnTo>
                <a:lnTo>
                  <a:pt x="206" y="175"/>
                </a:lnTo>
                <a:lnTo>
                  <a:pt x="207" y="173"/>
                </a:lnTo>
                <a:lnTo>
                  <a:pt x="207" y="171"/>
                </a:lnTo>
                <a:lnTo>
                  <a:pt x="207" y="169"/>
                </a:lnTo>
                <a:lnTo>
                  <a:pt x="208" y="168"/>
                </a:lnTo>
                <a:lnTo>
                  <a:pt x="210" y="168"/>
                </a:lnTo>
                <a:lnTo>
                  <a:pt x="210" y="168"/>
                </a:lnTo>
                <a:lnTo>
                  <a:pt x="210" y="168"/>
                </a:lnTo>
                <a:lnTo>
                  <a:pt x="211" y="169"/>
                </a:lnTo>
                <a:lnTo>
                  <a:pt x="211" y="169"/>
                </a:lnTo>
                <a:lnTo>
                  <a:pt x="212" y="169"/>
                </a:lnTo>
                <a:lnTo>
                  <a:pt x="212" y="169"/>
                </a:lnTo>
                <a:lnTo>
                  <a:pt x="214" y="169"/>
                </a:lnTo>
                <a:lnTo>
                  <a:pt x="214" y="168"/>
                </a:lnTo>
                <a:lnTo>
                  <a:pt x="215" y="167"/>
                </a:lnTo>
                <a:lnTo>
                  <a:pt x="215" y="166"/>
                </a:lnTo>
                <a:lnTo>
                  <a:pt x="215" y="164"/>
                </a:lnTo>
                <a:lnTo>
                  <a:pt x="216" y="164"/>
                </a:lnTo>
                <a:lnTo>
                  <a:pt x="216" y="163"/>
                </a:lnTo>
                <a:lnTo>
                  <a:pt x="216" y="163"/>
                </a:lnTo>
                <a:lnTo>
                  <a:pt x="218" y="163"/>
                </a:lnTo>
                <a:lnTo>
                  <a:pt x="218" y="162"/>
                </a:lnTo>
                <a:lnTo>
                  <a:pt x="218" y="162"/>
                </a:lnTo>
                <a:lnTo>
                  <a:pt x="219" y="162"/>
                </a:lnTo>
                <a:lnTo>
                  <a:pt x="219" y="160"/>
                </a:lnTo>
                <a:lnTo>
                  <a:pt x="219" y="159"/>
                </a:lnTo>
                <a:lnTo>
                  <a:pt x="220" y="158"/>
                </a:lnTo>
                <a:lnTo>
                  <a:pt x="221" y="156"/>
                </a:lnTo>
                <a:lnTo>
                  <a:pt x="223" y="155"/>
                </a:lnTo>
                <a:lnTo>
                  <a:pt x="223" y="154"/>
                </a:lnTo>
                <a:lnTo>
                  <a:pt x="224" y="153"/>
                </a:lnTo>
                <a:lnTo>
                  <a:pt x="225" y="151"/>
                </a:lnTo>
                <a:lnTo>
                  <a:pt x="227" y="150"/>
                </a:lnTo>
                <a:lnTo>
                  <a:pt x="228" y="149"/>
                </a:lnTo>
                <a:lnTo>
                  <a:pt x="231" y="147"/>
                </a:lnTo>
                <a:lnTo>
                  <a:pt x="232" y="146"/>
                </a:lnTo>
                <a:lnTo>
                  <a:pt x="234" y="143"/>
                </a:lnTo>
                <a:lnTo>
                  <a:pt x="236" y="142"/>
                </a:lnTo>
                <a:lnTo>
                  <a:pt x="238" y="141"/>
                </a:lnTo>
                <a:lnTo>
                  <a:pt x="240" y="138"/>
                </a:lnTo>
                <a:lnTo>
                  <a:pt x="241" y="137"/>
                </a:lnTo>
                <a:lnTo>
                  <a:pt x="244" y="136"/>
                </a:lnTo>
                <a:lnTo>
                  <a:pt x="245" y="133"/>
                </a:lnTo>
                <a:lnTo>
                  <a:pt x="247" y="132"/>
                </a:lnTo>
                <a:lnTo>
                  <a:pt x="249" y="129"/>
                </a:lnTo>
                <a:lnTo>
                  <a:pt x="250" y="128"/>
                </a:lnTo>
                <a:lnTo>
                  <a:pt x="253" y="127"/>
                </a:lnTo>
                <a:lnTo>
                  <a:pt x="254" y="124"/>
                </a:lnTo>
                <a:lnTo>
                  <a:pt x="257" y="123"/>
                </a:lnTo>
                <a:lnTo>
                  <a:pt x="258" y="120"/>
                </a:lnTo>
                <a:lnTo>
                  <a:pt x="260" y="119"/>
                </a:lnTo>
                <a:lnTo>
                  <a:pt x="262" y="116"/>
                </a:lnTo>
                <a:lnTo>
                  <a:pt x="264" y="115"/>
                </a:lnTo>
                <a:lnTo>
                  <a:pt x="267" y="112"/>
                </a:lnTo>
                <a:lnTo>
                  <a:pt x="268" y="111"/>
                </a:lnTo>
                <a:lnTo>
                  <a:pt x="271" y="108"/>
                </a:lnTo>
                <a:lnTo>
                  <a:pt x="273" y="107"/>
                </a:lnTo>
                <a:lnTo>
                  <a:pt x="276" y="104"/>
                </a:lnTo>
                <a:lnTo>
                  <a:pt x="279" y="102"/>
                </a:lnTo>
                <a:lnTo>
                  <a:pt x="281" y="101"/>
                </a:lnTo>
                <a:lnTo>
                  <a:pt x="284" y="98"/>
                </a:lnTo>
                <a:lnTo>
                  <a:pt x="287" y="97"/>
                </a:lnTo>
                <a:lnTo>
                  <a:pt x="289" y="94"/>
                </a:lnTo>
                <a:lnTo>
                  <a:pt x="292" y="93"/>
                </a:lnTo>
                <a:lnTo>
                  <a:pt x="296" y="90"/>
                </a:lnTo>
                <a:lnTo>
                  <a:pt x="297" y="89"/>
                </a:lnTo>
                <a:lnTo>
                  <a:pt x="298" y="89"/>
                </a:lnTo>
                <a:lnTo>
                  <a:pt x="300" y="88"/>
                </a:lnTo>
                <a:lnTo>
                  <a:pt x="301" y="86"/>
                </a:lnTo>
                <a:lnTo>
                  <a:pt x="302" y="86"/>
                </a:lnTo>
                <a:lnTo>
                  <a:pt x="303" y="85"/>
                </a:lnTo>
                <a:lnTo>
                  <a:pt x="305" y="85"/>
                </a:lnTo>
                <a:lnTo>
                  <a:pt x="306" y="84"/>
                </a:lnTo>
                <a:lnTo>
                  <a:pt x="307" y="84"/>
                </a:lnTo>
                <a:lnTo>
                  <a:pt x="307" y="82"/>
                </a:lnTo>
                <a:lnTo>
                  <a:pt x="309" y="82"/>
                </a:lnTo>
                <a:lnTo>
                  <a:pt x="310" y="82"/>
                </a:lnTo>
                <a:lnTo>
                  <a:pt x="310" y="81"/>
                </a:lnTo>
                <a:lnTo>
                  <a:pt x="311" y="81"/>
                </a:lnTo>
                <a:lnTo>
                  <a:pt x="313" y="81"/>
                </a:lnTo>
                <a:lnTo>
                  <a:pt x="313" y="80"/>
                </a:lnTo>
                <a:lnTo>
                  <a:pt x="314" y="80"/>
                </a:lnTo>
                <a:lnTo>
                  <a:pt x="316" y="78"/>
                </a:lnTo>
                <a:lnTo>
                  <a:pt x="318" y="77"/>
                </a:lnTo>
                <a:lnTo>
                  <a:pt x="319" y="77"/>
                </a:lnTo>
                <a:lnTo>
                  <a:pt x="320" y="76"/>
                </a:lnTo>
                <a:lnTo>
                  <a:pt x="322" y="75"/>
                </a:lnTo>
                <a:lnTo>
                  <a:pt x="323" y="73"/>
                </a:lnTo>
                <a:lnTo>
                  <a:pt x="324" y="73"/>
                </a:lnTo>
                <a:lnTo>
                  <a:pt x="326" y="72"/>
                </a:lnTo>
                <a:lnTo>
                  <a:pt x="327" y="72"/>
                </a:lnTo>
                <a:lnTo>
                  <a:pt x="328" y="71"/>
                </a:lnTo>
                <a:lnTo>
                  <a:pt x="329" y="69"/>
                </a:lnTo>
                <a:lnTo>
                  <a:pt x="329" y="69"/>
                </a:lnTo>
                <a:lnTo>
                  <a:pt x="331" y="68"/>
                </a:lnTo>
                <a:lnTo>
                  <a:pt x="332" y="68"/>
                </a:lnTo>
                <a:lnTo>
                  <a:pt x="333" y="67"/>
                </a:lnTo>
                <a:lnTo>
                  <a:pt x="333" y="65"/>
                </a:lnTo>
                <a:lnTo>
                  <a:pt x="333" y="65"/>
                </a:lnTo>
                <a:lnTo>
                  <a:pt x="335" y="64"/>
                </a:lnTo>
                <a:lnTo>
                  <a:pt x="335" y="63"/>
                </a:lnTo>
                <a:lnTo>
                  <a:pt x="335" y="63"/>
                </a:lnTo>
                <a:lnTo>
                  <a:pt x="336" y="63"/>
                </a:lnTo>
                <a:lnTo>
                  <a:pt x="336" y="62"/>
                </a:lnTo>
                <a:lnTo>
                  <a:pt x="337" y="62"/>
                </a:lnTo>
                <a:lnTo>
                  <a:pt x="337" y="60"/>
                </a:lnTo>
                <a:lnTo>
                  <a:pt x="339" y="60"/>
                </a:lnTo>
                <a:lnTo>
                  <a:pt x="340" y="60"/>
                </a:lnTo>
                <a:lnTo>
                  <a:pt x="340" y="59"/>
                </a:lnTo>
                <a:lnTo>
                  <a:pt x="340" y="60"/>
                </a:lnTo>
                <a:lnTo>
                  <a:pt x="341" y="60"/>
                </a:lnTo>
                <a:lnTo>
                  <a:pt x="341" y="60"/>
                </a:lnTo>
                <a:lnTo>
                  <a:pt x="341" y="62"/>
                </a:lnTo>
                <a:lnTo>
                  <a:pt x="342" y="60"/>
                </a:lnTo>
                <a:lnTo>
                  <a:pt x="342" y="60"/>
                </a:lnTo>
                <a:lnTo>
                  <a:pt x="344" y="59"/>
                </a:lnTo>
                <a:lnTo>
                  <a:pt x="345" y="59"/>
                </a:lnTo>
                <a:lnTo>
                  <a:pt x="346" y="58"/>
                </a:lnTo>
                <a:lnTo>
                  <a:pt x="348" y="58"/>
                </a:lnTo>
                <a:lnTo>
                  <a:pt x="349" y="56"/>
                </a:lnTo>
                <a:lnTo>
                  <a:pt x="349" y="56"/>
                </a:lnTo>
                <a:lnTo>
                  <a:pt x="350" y="55"/>
                </a:lnTo>
                <a:lnTo>
                  <a:pt x="350" y="54"/>
                </a:lnTo>
                <a:lnTo>
                  <a:pt x="352" y="52"/>
                </a:lnTo>
                <a:lnTo>
                  <a:pt x="353" y="51"/>
                </a:lnTo>
                <a:lnTo>
                  <a:pt x="353" y="50"/>
                </a:lnTo>
                <a:lnTo>
                  <a:pt x="354" y="50"/>
                </a:lnTo>
                <a:lnTo>
                  <a:pt x="356" y="49"/>
                </a:lnTo>
                <a:lnTo>
                  <a:pt x="357" y="49"/>
                </a:lnTo>
                <a:lnTo>
                  <a:pt x="357" y="47"/>
                </a:lnTo>
                <a:lnTo>
                  <a:pt x="358" y="47"/>
                </a:lnTo>
                <a:lnTo>
                  <a:pt x="359" y="46"/>
                </a:lnTo>
                <a:lnTo>
                  <a:pt x="359" y="45"/>
                </a:lnTo>
                <a:lnTo>
                  <a:pt x="361" y="45"/>
                </a:lnTo>
                <a:lnTo>
                  <a:pt x="361" y="43"/>
                </a:lnTo>
                <a:lnTo>
                  <a:pt x="361" y="42"/>
                </a:lnTo>
                <a:lnTo>
                  <a:pt x="362" y="41"/>
                </a:lnTo>
                <a:lnTo>
                  <a:pt x="362" y="39"/>
                </a:lnTo>
                <a:lnTo>
                  <a:pt x="363" y="39"/>
                </a:lnTo>
                <a:lnTo>
                  <a:pt x="365" y="38"/>
                </a:lnTo>
                <a:lnTo>
                  <a:pt x="365" y="38"/>
                </a:lnTo>
                <a:lnTo>
                  <a:pt x="366" y="37"/>
                </a:lnTo>
                <a:lnTo>
                  <a:pt x="367" y="37"/>
                </a:lnTo>
                <a:lnTo>
                  <a:pt x="369" y="36"/>
                </a:lnTo>
                <a:lnTo>
                  <a:pt x="369" y="36"/>
                </a:lnTo>
                <a:lnTo>
                  <a:pt x="370" y="34"/>
                </a:lnTo>
                <a:lnTo>
                  <a:pt x="371" y="34"/>
                </a:lnTo>
                <a:lnTo>
                  <a:pt x="372" y="34"/>
                </a:lnTo>
                <a:lnTo>
                  <a:pt x="372" y="34"/>
                </a:lnTo>
                <a:lnTo>
                  <a:pt x="374" y="33"/>
                </a:lnTo>
                <a:lnTo>
                  <a:pt x="375" y="33"/>
                </a:lnTo>
                <a:lnTo>
                  <a:pt x="376" y="33"/>
                </a:lnTo>
                <a:lnTo>
                  <a:pt x="378" y="33"/>
                </a:lnTo>
                <a:lnTo>
                  <a:pt x="378" y="32"/>
                </a:lnTo>
                <a:lnTo>
                  <a:pt x="378" y="32"/>
                </a:lnTo>
                <a:lnTo>
                  <a:pt x="379" y="30"/>
                </a:lnTo>
                <a:lnTo>
                  <a:pt x="379" y="30"/>
                </a:lnTo>
                <a:lnTo>
                  <a:pt x="380" y="29"/>
                </a:lnTo>
                <a:lnTo>
                  <a:pt x="380" y="29"/>
                </a:lnTo>
                <a:lnTo>
                  <a:pt x="380" y="28"/>
                </a:lnTo>
                <a:lnTo>
                  <a:pt x="382" y="26"/>
                </a:lnTo>
                <a:lnTo>
                  <a:pt x="382" y="26"/>
                </a:lnTo>
                <a:lnTo>
                  <a:pt x="383" y="26"/>
                </a:lnTo>
                <a:lnTo>
                  <a:pt x="383" y="25"/>
                </a:lnTo>
                <a:lnTo>
                  <a:pt x="384" y="25"/>
                </a:lnTo>
                <a:lnTo>
                  <a:pt x="385" y="24"/>
                </a:lnTo>
                <a:lnTo>
                  <a:pt x="385" y="24"/>
                </a:lnTo>
                <a:lnTo>
                  <a:pt x="387" y="24"/>
                </a:lnTo>
                <a:lnTo>
                  <a:pt x="387" y="23"/>
                </a:lnTo>
                <a:lnTo>
                  <a:pt x="388" y="23"/>
                </a:lnTo>
                <a:lnTo>
                  <a:pt x="388" y="24"/>
                </a:lnTo>
                <a:lnTo>
                  <a:pt x="389" y="24"/>
                </a:lnTo>
                <a:lnTo>
                  <a:pt x="389" y="24"/>
                </a:lnTo>
                <a:lnTo>
                  <a:pt x="389" y="24"/>
                </a:lnTo>
                <a:lnTo>
                  <a:pt x="391" y="23"/>
                </a:lnTo>
                <a:lnTo>
                  <a:pt x="392" y="23"/>
                </a:lnTo>
                <a:lnTo>
                  <a:pt x="392" y="21"/>
                </a:lnTo>
                <a:lnTo>
                  <a:pt x="393" y="21"/>
                </a:lnTo>
                <a:lnTo>
                  <a:pt x="393" y="20"/>
                </a:lnTo>
                <a:lnTo>
                  <a:pt x="395" y="20"/>
                </a:lnTo>
                <a:lnTo>
                  <a:pt x="396" y="19"/>
                </a:lnTo>
                <a:lnTo>
                  <a:pt x="395" y="19"/>
                </a:lnTo>
                <a:lnTo>
                  <a:pt x="393" y="20"/>
                </a:lnTo>
                <a:lnTo>
                  <a:pt x="393" y="20"/>
                </a:lnTo>
                <a:lnTo>
                  <a:pt x="392" y="21"/>
                </a:lnTo>
                <a:lnTo>
                  <a:pt x="391" y="21"/>
                </a:lnTo>
                <a:lnTo>
                  <a:pt x="389" y="21"/>
                </a:lnTo>
                <a:lnTo>
                  <a:pt x="389" y="23"/>
                </a:lnTo>
                <a:lnTo>
                  <a:pt x="388" y="23"/>
                </a:lnTo>
                <a:lnTo>
                  <a:pt x="389" y="20"/>
                </a:lnTo>
                <a:lnTo>
                  <a:pt x="389" y="19"/>
                </a:lnTo>
                <a:lnTo>
                  <a:pt x="391" y="16"/>
                </a:lnTo>
                <a:lnTo>
                  <a:pt x="391" y="15"/>
                </a:lnTo>
                <a:lnTo>
                  <a:pt x="389" y="15"/>
                </a:lnTo>
                <a:lnTo>
                  <a:pt x="389" y="16"/>
                </a:lnTo>
                <a:lnTo>
                  <a:pt x="388" y="16"/>
                </a:lnTo>
                <a:lnTo>
                  <a:pt x="388" y="17"/>
                </a:lnTo>
                <a:lnTo>
                  <a:pt x="387" y="17"/>
                </a:lnTo>
                <a:lnTo>
                  <a:pt x="385" y="19"/>
                </a:lnTo>
                <a:lnTo>
                  <a:pt x="385" y="19"/>
                </a:lnTo>
                <a:lnTo>
                  <a:pt x="384" y="20"/>
                </a:lnTo>
                <a:lnTo>
                  <a:pt x="384" y="21"/>
                </a:lnTo>
                <a:lnTo>
                  <a:pt x="383" y="21"/>
                </a:lnTo>
                <a:lnTo>
                  <a:pt x="383" y="23"/>
                </a:lnTo>
                <a:lnTo>
                  <a:pt x="382" y="24"/>
                </a:lnTo>
                <a:lnTo>
                  <a:pt x="382" y="24"/>
                </a:lnTo>
                <a:lnTo>
                  <a:pt x="380" y="25"/>
                </a:lnTo>
                <a:lnTo>
                  <a:pt x="380" y="26"/>
                </a:lnTo>
                <a:lnTo>
                  <a:pt x="379" y="26"/>
                </a:lnTo>
                <a:lnTo>
                  <a:pt x="379" y="26"/>
                </a:lnTo>
                <a:lnTo>
                  <a:pt x="379" y="28"/>
                </a:lnTo>
                <a:lnTo>
                  <a:pt x="378" y="28"/>
                </a:lnTo>
                <a:lnTo>
                  <a:pt x="378" y="28"/>
                </a:lnTo>
                <a:lnTo>
                  <a:pt x="376" y="29"/>
                </a:lnTo>
                <a:lnTo>
                  <a:pt x="376" y="29"/>
                </a:lnTo>
                <a:lnTo>
                  <a:pt x="375" y="29"/>
                </a:lnTo>
                <a:lnTo>
                  <a:pt x="375" y="30"/>
                </a:lnTo>
                <a:lnTo>
                  <a:pt x="375" y="30"/>
                </a:lnTo>
                <a:lnTo>
                  <a:pt x="374" y="30"/>
                </a:lnTo>
                <a:lnTo>
                  <a:pt x="374" y="29"/>
                </a:lnTo>
                <a:lnTo>
                  <a:pt x="374" y="29"/>
                </a:lnTo>
                <a:lnTo>
                  <a:pt x="374" y="29"/>
                </a:lnTo>
                <a:lnTo>
                  <a:pt x="372" y="29"/>
                </a:lnTo>
                <a:lnTo>
                  <a:pt x="372" y="29"/>
                </a:lnTo>
                <a:lnTo>
                  <a:pt x="372" y="29"/>
                </a:lnTo>
                <a:lnTo>
                  <a:pt x="370" y="30"/>
                </a:lnTo>
                <a:lnTo>
                  <a:pt x="369" y="32"/>
                </a:lnTo>
                <a:lnTo>
                  <a:pt x="367" y="33"/>
                </a:lnTo>
                <a:lnTo>
                  <a:pt x="365" y="34"/>
                </a:lnTo>
                <a:lnTo>
                  <a:pt x="363" y="37"/>
                </a:lnTo>
                <a:lnTo>
                  <a:pt x="362" y="38"/>
                </a:lnTo>
                <a:lnTo>
                  <a:pt x="359" y="39"/>
                </a:lnTo>
                <a:lnTo>
                  <a:pt x="358" y="41"/>
                </a:lnTo>
                <a:lnTo>
                  <a:pt x="357" y="41"/>
                </a:lnTo>
                <a:lnTo>
                  <a:pt x="357" y="42"/>
                </a:lnTo>
                <a:lnTo>
                  <a:pt x="356" y="42"/>
                </a:lnTo>
                <a:lnTo>
                  <a:pt x="354" y="42"/>
                </a:lnTo>
                <a:lnTo>
                  <a:pt x="354" y="43"/>
                </a:lnTo>
                <a:lnTo>
                  <a:pt x="353" y="43"/>
                </a:lnTo>
                <a:lnTo>
                  <a:pt x="353" y="43"/>
                </a:lnTo>
                <a:lnTo>
                  <a:pt x="352" y="45"/>
                </a:lnTo>
                <a:lnTo>
                  <a:pt x="352" y="45"/>
                </a:lnTo>
                <a:lnTo>
                  <a:pt x="350" y="43"/>
                </a:lnTo>
                <a:lnTo>
                  <a:pt x="350" y="43"/>
                </a:lnTo>
                <a:lnTo>
                  <a:pt x="350" y="43"/>
                </a:lnTo>
                <a:lnTo>
                  <a:pt x="349" y="43"/>
                </a:lnTo>
                <a:lnTo>
                  <a:pt x="349" y="43"/>
                </a:lnTo>
                <a:lnTo>
                  <a:pt x="349" y="43"/>
                </a:lnTo>
                <a:lnTo>
                  <a:pt x="348" y="42"/>
                </a:lnTo>
                <a:lnTo>
                  <a:pt x="346" y="45"/>
                </a:lnTo>
                <a:lnTo>
                  <a:pt x="344" y="46"/>
                </a:lnTo>
                <a:lnTo>
                  <a:pt x="342" y="47"/>
                </a:lnTo>
                <a:lnTo>
                  <a:pt x="340" y="49"/>
                </a:lnTo>
                <a:lnTo>
                  <a:pt x="339" y="50"/>
                </a:lnTo>
                <a:lnTo>
                  <a:pt x="336" y="51"/>
                </a:lnTo>
                <a:lnTo>
                  <a:pt x="335" y="52"/>
                </a:lnTo>
                <a:lnTo>
                  <a:pt x="332" y="54"/>
                </a:lnTo>
                <a:lnTo>
                  <a:pt x="329" y="55"/>
                </a:lnTo>
                <a:lnTo>
                  <a:pt x="328" y="56"/>
                </a:lnTo>
                <a:lnTo>
                  <a:pt x="326" y="58"/>
                </a:lnTo>
                <a:lnTo>
                  <a:pt x="324" y="60"/>
                </a:lnTo>
                <a:lnTo>
                  <a:pt x="322" y="62"/>
                </a:lnTo>
                <a:lnTo>
                  <a:pt x="320" y="63"/>
                </a:lnTo>
                <a:lnTo>
                  <a:pt x="318" y="64"/>
                </a:lnTo>
                <a:lnTo>
                  <a:pt x="316" y="65"/>
                </a:lnTo>
                <a:lnTo>
                  <a:pt x="315" y="64"/>
                </a:lnTo>
                <a:lnTo>
                  <a:pt x="315" y="64"/>
                </a:lnTo>
                <a:lnTo>
                  <a:pt x="314" y="63"/>
                </a:lnTo>
                <a:lnTo>
                  <a:pt x="314" y="63"/>
                </a:lnTo>
                <a:lnTo>
                  <a:pt x="315" y="62"/>
                </a:lnTo>
                <a:lnTo>
                  <a:pt x="315" y="62"/>
                </a:lnTo>
                <a:lnTo>
                  <a:pt x="316" y="60"/>
                </a:lnTo>
                <a:lnTo>
                  <a:pt x="318" y="60"/>
                </a:lnTo>
                <a:lnTo>
                  <a:pt x="318" y="59"/>
                </a:lnTo>
                <a:lnTo>
                  <a:pt x="319" y="59"/>
                </a:lnTo>
                <a:lnTo>
                  <a:pt x="319" y="58"/>
                </a:lnTo>
                <a:lnTo>
                  <a:pt x="320" y="58"/>
                </a:lnTo>
                <a:lnTo>
                  <a:pt x="320" y="58"/>
                </a:lnTo>
                <a:lnTo>
                  <a:pt x="322" y="56"/>
                </a:lnTo>
                <a:lnTo>
                  <a:pt x="322" y="56"/>
                </a:lnTo>
                <a:lnTo>
                  <a:pt x="323" y="56"/>
                </a:lnTo>
                <a:lnTo>
                  <a:pt x="323" y="56"/>
                </a:lnTo>
                <a:lnTo>
                  <a:pt x="324" y="56"/>
                </a:lnTo>
                <a:lnTo>
                  <a:pt x="324" y="56"/>
                </a:lnTo>
                <a:lnTo>
                  <a:pt x="326" y="56"/>
                </a:lnTo>
                <a:lnTo>
                  <a:pt x="326" y="55"/>
                </a:lnTo>
                <a:lnTo>
                  <a:pt x="326" y="55"/>
                </a:lnTo>
                <a:lnTo>
                  <a:pt x="327" y="54"/>
                </a:lnTo>
                <a:lnTo>
                  <a:pt x="327" y="54"/>
                </a:lnTo>
                <a:lnTo>
                  <a:pt x="327" y="52"/>
                </a:lnTo>
                <a:lnTo>
                  <a:pt x="328" y="52"/>
                </a:lnTo>
                <a:lnTo>
                  <a:pt x="328" y="52"/>
                </a:lnTo>
                <a:lnTo>
                  <a:pt x="328" y="51"/>
                </a:lnTo>
                <a:lnTo>
                  <a:pt x="329" y="51"/>
                </a:lnTo>
                <a:lnTo>
                  <a:pt x="329" y="50"/>
                </a:lnTo>
                <a:lnTo>
                  <a:pt x="331" y="50"/>
                </a:lnTo>
                <a:lnTo>
                  <a:pt x="332" y="50"/>
                </a:lnTo>
                <a:lnTo>
                  <a:pt x="332" y="49"/>
                </a:lnTo>
                <a:lnTo>
                  <a:pt x="333" y="49"/>
                </a:lnTo>
                <a:lnTo>
                  <a:pt x="333" y="49"/>
                </a:lnTo>
                <a:lnTo>
                  <a:pt x="335" y="47"/>
                </a:lnTo>
                <a:lnTo>
                  <a:pt x="335" y="47"/>
                </a:lnTo>
                <a:lnTo>
                  <a:pt x="336" y="46"/>
                </a:lnTo>
                <a:lnTo>
                  <a:pt x="336" y="45"/>
                </a:lnTo>
                <a:lnTo>
                  <a:pt x="337" y="43"/>
                </a:lnTo>
                <a:lnTo>
                  <a:pt x="337" y="43"/>
                </a:lnTo>
                <a:lnTo>
                  <a:pt x="337" y="42"/>
                </a:lnTo>
                <a:lnTo>
                  <a:pt x="339" y="42"/>
                </a:lnTo>
                <a:lnTo>
                  <a:pt x="339" y="41"/>
                </a:lnTo>
                <a:lnTo>
                  <a:pt x="340" y="41"/>
                </a:lnTo>
                <a:lnTo>
                  <a:pt x="340" y="41"/>
                </a:lnTo>
                <a:lnTo>
                  <a:pt x="341" y="39"/>
                </a:lnTo>
                <a:lnTo>
                  <a:pt x="341" y="39"/>
                </a:lnTo>
                <a:lnTo>
                  <a:pt x="341" y="39"/>
                </a:lnTo>
                <a:lnTo>
                  <a:pt x="341" y="39"/>
                </a:lnTo>
                <a:lnTo>
                  <a:pt x="340" y="38"/>
                </a:lnTo>
                <a:lnTo>
                  <a:pt x="340" y="38"/>
                </a:lnTo>
                <a:lnTo>
                  <a:pt x="339" y="38"/>
                </a:lnTo>
                <a:lnTo>
                  <a:pt x="339" y="38"/>
                </a:lnTo>
                <a:lnTo>
                  <a:pt x="339" y="38"/>
                </a:lnTo>
                <a:lnTo>
                  <a:pt x="337" y="37"/>
                </a:lnTo>
                <a:lnTo>
                  <a:pt x="339" y="37"/>
                </a:lnTo>
                <a:lnTo>
                  <a:pt x="340" y="36"/>
                </a:lnTo>
                <a:lnTo>
                  <a:pt x="340" y="36"/>
                </a:lnTo>
                <a:lnTo>
                  <a:pt x="341" y="34"/>
                </a:lnTo>
                <a:lnTo>
                  <a:pt x="342" y="34"/>
                </a:lnTo>
                <a:lnTo>
                  <a:pt x="344" y="33"/>
                </a:lnTo>
                <a:lnTo>
                  <a:pt x="344" y="33"/>
                </a:lnTo>
                <a:lnTo>
                  <a:pt x="345" y="32"/>
                </a:lnTo>
                <a:lnTo>
                  <a:pt x="345" y="32"/>
                </a:lnTo>
                <a:lnTo>
                  <a:pt x="346" y="30"/>
                </a:lnTo>
                <a:lnTo>
                  <a:pt x="346" y="30"/>
                </a:lnTo>
                <a:lnTo>
                  <a:pt x="348" y="30"/>
                </a:lnTo>
                <a:lnTo>
                  <a:pt x="348" y="29"/>
                </a:lnTo>
                <a:lnTo>
                  <a:pt x="349" y="28"/>
                </a:lnTo>
                <a:lnTo>
                  <a:pt x="349" y="28"/>
                </a:lnTo>
                <a:lnTo>
                  <a:pt x="350" y="26"/>
                </a:lnTo>
                <a:lnTo>
                  <a:pt x="350" y="25"/>
                </a:lnTo>
                <a:lnTo>
                  <a:pt x="352" y="25"/>
                </a:lnTo>
                <a:lnTo>
                  <a:pt x="352" y="24"/>
                </a:lnTo>
                <a:lnTo>
                  <a:pt x="353" y="23"/>
                </a:lnTo>
                <a:lnTo>
                  <a:pt x="350" y="24"/>
                </a:lnTo>
                <a:lnTo>
                  <a:pt x="349" y="24"/>
                </a:lnTo>
                <a:lnTo>
                  <a:pt x="348" y="25"/>
                </a:lnTo>
                <a:lnTo>
                  <a:pt x="346" y="26"/>
                </a:lnTo>
                <a:lnTo>
                  <a:pt x="345" y="26"/>
                </a:lnTo>
                <a:lnTo>
                  <a:pt x="342" y="28"/>
                </a:lnTo>
                <a:lnTo>
                  <a:pt x="341" y="28"/>
                </a:lnTo>
                <a:lnTo>
                  <a:pt x="340" y="29"/>
                </a:lnTo>
                <a:lnTo>
                  <a:pt x="339" y="29"/>
                </a:lnTo>
                <a:lnTo>
                  <a:pt x="339" y="29"/>
                </a:lnTo>
                <a:lnTo>
                  <a:pt x="339" y="29"/>
                </a:lnTo>
                <a:lnTo>
                  <a:pt x="339" y="28"/>
                </a:lnTo>
                <a:lnTo>
                  <a:pt x="337" y="28"/>
                </a:lnTo>
                <a:lnTo>
                  <a:pt x="337" y="28"/>
                </a:lnTo>
                <a:lnTo>
                  <a:pt x="337" y="28"/>
                </a:lnTo>
                <a:lnTo>
                  <a:pt x="336" y="28"/>
                </a:lnTo>
                <a:lnTo>
                  <a:pt x="337" y="28"/>
                </a:lnTo>
                <a:lnTo>
                  <a:pt x="337" y="26"/>
                </a:lnTo>
                <a:lnTo>
                  <a:pt x="339" y="26"/>
                </a:lnTo>
                <a:lnTo>
                  <a:pt x="339" y="26"/>
                </a:lnTo>
                <a:lnTo>
                  <a:pt x="339" y="25"/>
                </a:lnTo>
                <a:lnTo>
                  <a:pt x="340" y="25"/>
                </a:lnTo>
                <a:lnTo>
                  <a:pt x="340" y="24"/>
                </a:lnTo>
                <a:lnTo>
                  <a:pt x="341" y="24"/>
                </a:lnTo>
                <a:lnTo>
                  <a:pt x="342" y="23"/>
                </a:lnTo>
                <a:lnTo>
                  <a:pt x="344" y="21"/>
                </a:lnTo>
                <a:lnTo>
                  <a:pt x="346" y="20"/>
                </a:lnTo>
                <a:lnTo>
                  <a:pt x="348" y="19"/>
                </a:lnTo>
                <a:lnTo>
                  <a:pt x="350" y="16"/>
                </a:lnTo>
                <a:lnTo>
                  <a:pt x="352" y="15"/>
                </a:lnTo>
                <a:lnTo>
                  <a:pt x="354" y="13"/>
                </a:lnTo>
                <a:lnTo>
                  <a:pt x="356" y="12"/>
                </a:lnTo>
                <a:lnTo>
                  <a:pt x="356" y="11"/>
                </a:lnTo>
                <a:lnTo>
                  <a:pt x="356" y="10"/>
                </a:lnTo>
                <a:lnTo>
                  <a:pt x="354" y="10"/>
                </a:lnTo>
                <a:lnTo>
                  <a:pt x="354" y="11"/>
                </a:lnTo>
                <a:lnTo>
                  <a:pt x="353" y="11"/>
                </a:lnTo>
                <a:lnTo>
                  <a:pt x="352" y="12"/>
                </a:lnTo>
                <a:lnTo>
                  <a:pt x="352" y="12"/>
                </a:lnTo>
                <a:lnTo>
                  <a:pt x="350" y="12"/>
                </a:lnTo>
                <a:lnTo>
                  <a:pt x="350" y="12"/>
                </a:lnTo>
                <a:lnTo>
                  <a:pt x="349" y="13"/>
                </a:lnTo>
                <a:lnTo>
                  <a:pt x="348" y="13"/>
                </a:lnTo>
                <a:lnTo>
                  <a:pt x="346" y="13"/>
                </a:lnTo>
                <a:lnTo>
                  <a:pt x="345" y="15"/>
                </a:lnTo>
                <a:lnTo>
                  <a:pt x="344" y="15"/>
                </a:lnTo>
                <a:lnTo>
                  <a:pt x="342" y="16"/>
                </a:lnTo>
                <a:lnTo>
                  <a:pt x="342" y="16"/>
                </a:lnTo>
                <a:lnTo>
                  <a:pt x="342" y="17"/>
                </a:lnTo>
                <a:lnTo>
                  <a:pt x="341" y="19"/>
                </a:lnTo>
                <a:lnTo>
                  <a:pt x="341" y="19"/>
                </a:lnTo>
                <a:lnTo>
                  <a:pt x="341" y="20"/>
                </a:lnTo>
                <a:lnTo>
                  <a:pt x="341" y="20"/>
                </a:lnTo>
                <a:lnTo>
                  <a:pt x="340" y="21"/>
                </a:lnTo>
                <a:lnTo>
                  <a:pt x="340" y="21"/>
                </a:lnTo>
                <a:lnTo>
                  <a:pt x="340" y="21"/>
                </a:lnTo>
                <a:lnTo>
                  <a:pt x="339" y="23"/>
                </a:lnTo>
                <a:lnTo>
                  <a:pt x="339" y="23"/>
                </a:lnTo>
                <a:lnTo>
                  <a:pt x="337" y="23"/>
                </a:lnTo>
                <a:lnTo>
                  <a:pt x="337" y="24"/>
                </a:lnTo>
                <a:lnTo>
                  <a:pt x="336" y="23"/>
                </a:lnTo>
                <a:lnTo>
                  <a:pt x="336" y="23"/>
                </a:lnTo>
                <a:lnTo>
                  <a:pt x="336" y="21"/>
                </a:lnTo>
                <a:lnTo>
                  <a:pt x="335" y="21"/>
                </a:lnTo>
                <a:lnTo>
                  <a:pt x="335" y="20"/>
                </a:lnTo>
                <a:lnTo>
                  <a:pt x="335" y="20"/>
                </a:lnTo>
                <a:lnTo>
                  <a:pt x="333" y="20"/>
                </a:lnTo>
                <a:lnTo>
                  <a:pt x="333" y="19"/>
                </a:lnTo>
                <a:lnTo>
                  <a:pt x="333" y="17"/>
                </a:lnTo>
                <a:lnTo>
                  <a:pt x="335" y="17"/>
                </a:lnTo>
                <a:lnTo>
                  <a:pt x="335" y="16"/>
                </a:lnTo>
                <a:lnTo>
                  <a:pt x="336" y="15"/>
                </a:lnTo>
                <a:lnTo>
                  <a:pt x="336" y="15"/>
                </a:lnTo>
                <a:lnTo>
                  <a:pt x="337" y="13"/>
                </a:lnTo>
                <a:lnTo>
                  <a:pt x="337" y="13"/>
                </a:lnTo>
                <a:lnTo>
                  <a:pt x="339" y="12"/>
                </a:lnTo>
                <a:lnTo>
                  <a:pt x="339" y="12"/>
                </a:lnTo>
                <a:lnTo>
                  <a:pt x="340" y="11"/>
                </a:lnTo>
                <a:lnTo>
                  <a:pt x="341" y="11"/>
                </a:lnTo>
                <a:lnTo>
                  <a:pt x="341" y="10"/>
                </a:lnTo>
                <a:lnTo>
                  <a:pt x="341" y="10"/>
                </a:lnTo>
                <a:lnTo>
                  <a:pt x="342" y="8"/>
                </a:lnTo>
                <a:lnTo>
                  <a:pt x="342" y="8"/>
                </a:lnTo>
                <a:lnTo>
                  <a:pt x="342" y="7"/>
                </a:lnTo>
                <a:lnTo>
                  <a:pt x="344" y="7"/>
                </a:lnTo>
                <a:lnTo>
                  <a:pt x="344" y="6"/>
                </a:lnTo>
                <a:lnTo>
                  <a:pt x="344" y="6"/>
                </a:lnTo>
                <a:lnTo>
                  <a:pt x="345" y="4"/>
                </a:lnTo>
                <a:lnTo>
                  <a:pt x="344" y="4"/>
                </a:lnTo>
                <a:lnTo>
                  <a:pt x="344" y="4"/>
                </a:lnTo>
                <a:lnTo>
                  <a:pt x="342" y="4"/>
                </a:lnTo>
                <a:lnTo>
                  <a:pt x="341" y="4"/>
                </a:lnTo>
                <a:lnTo>
                  <a:pt x="341" y="6"/>
                </a:lnTo>
                <a:lnTo>
                  <a:pt x="340" y="6"/>
                </a:lnTo>
                <a:lnTo>
                  <a:pt x="339" y="6"/>
                </a:lnTo>
                <a:lnTo>
                  <a:pt x="339" y="6"/>
                </a:lnTo>
                <a:lnTo>
                  <a:pt x="339" y="4"/>
                </a:lnTo>
                <a:lnTo>
                  <a:pt x="339" y="3"/>
                </a:lnTo>
                <a:lnTo>
                  <a:pt x="339" y="2"/>
                </a:lnTo>
                <a:lnTo>
                  <a:pt x="340" y="0"/>
                </a:lnTo>
                <a:lnTo>
                  <a:pt x="339" y="2"/>
                </a:lnTo>
                <a:lnTo>
                  <a:pt x="337" y="2"/>
                </a:lnTo>
                <a:lnTo>
                  <a:pt x="337" y="2"/>
                </a:lnTo>
                <a:lnTo>
                  <a:pt x="336" y="3"/>
                </a:lnTo>
                <a:lnTo>
                  <a:pt x="336" y="3"/>
                </a:lnTo>
                <a:lnTo>
                  <a:pt x="335" y="4"/>
                </a:lnTo>
                <a:lnTo>
                  <a:pt x="335" y="4"/>
                </a:lnTo>
                <a:lnTo>
                  <a:pt x="333" y="6"/>
                </a:lnTo>
                <a:lnTo>
                  <a:pt x="333" y="6"/>
                </a:lnTo>
                <a:lnTo>
                  <a:pt x="332" y="7"/>
                </a:lnTo>
                <a:lnTo>
                  <a:pt x="332" y="7"/>
                </a:lnTo>
                <a:lnTo>
                  <a:pt x="332" y="8"/>
                </a:lnTo>
                <a:lnTo>
                  <a:pt x="331" y="10"/>
                </a:lnTo>
                <a:lnTo>
                  <a:pt x="331" y="10"/>
                </a:lnTo>
                <a:lnTo>
                  <a:pt x="331" y="11"/>
                </a:lnTo>
                <a:lnTo>
                  <a:pt x="329" y="12"/>
                </a:lnTo>
                <a:lnTo>
                  <a:pt x="329" y="12"/>
                </a:lnTo>
                <a:lnTo>
                  <a:pt x="328" y="12"/>
                </a:lnTo>
                <a:lnTo>
                  <a:pt x="328" y="12"/>
                </a:lnTo>
                <a:lnTo>
                  <a:pt x="327" y="12"/>
                </a:lnTo>
                <a:lnTo>
                  <a:pt x="327" y="12"/>
                </a:lnTo>
                <a:lnTo>
                  <a:pt x="326" y="12"/>
                </a:lnTo>
                <a:lnTo>
                  <a:pt x="326" y="12"/>
                </a:lnTo>
                <a:lnTo>
                  <a:pt x="324" y="12"/>
                </a:lnTo>
                <a:lnTo>
                  <a:pt x="323" y="12"/>
                </a:lnTo>
                <a:lnTo>
                  <a:pt x="322" y="13"/>
                </a:lnTo>
                <a:lnTo>
                  <a:pt x="320" y="13"/>
                </a:lnTo>
                <a:lnTo>
                  <a:pt x="320" y="15"/>
                </a:lnTo>
                <a:lnTo>
                  <a:pt x="319" y="16"/>
                </a:lnTo>
                <a:lnTo>
                  <a:pt x="318" y="17"/>
                </a:lnTo>
                <a:lnTo>
                  <a:pt x="316" y="17"/>
                </a:lnTo>
                <a:lnTo>
                  <a:pt x="315" y="19"/>
                </a:lnTo>
                <a:lnTo>
                  <a:pt x="311" y="21"/>
                </a:lnTo>
                <a:lnTo>
                  <a:pt x="307" y="24"/>
                </a:lnTo>
                <a:lnTo>
                  <a:pt x="303" y="25"/>
                </a:lnTo>
                <a:lnTo>
                  <a:pt x="300" y="28"/>
                </a:lnTo>
                <a:lnTo>
                  <a:pt x="296" y="30"/>
                </a:lnTo>
                <a:lnTo>
                  <a:pt x="292" y="32"/>
                </a:lnTo>
                <a:lnTo>
                  <a:pt x="288" y="34"/>
                </a:lnTo>
                <a:lnTo>
                  <a:pt x="284" y="36"/>
                </a:lnTo>
                <a:lnTo>
                  <a:pt x="280" y="38"/>
                </a:lnTo>
                <a:lnTo>
                  <a:pt x="276" y="39"/>
                </a:lnTo>
                <a:lnTo>
                  <a:pt x="272" y="42"/>
                </a:lnTo>
                <a:lnTo>
                  <a:pt x="270" y="46"/>
                </a:lnTo>
                <a:lnTo>
                  <a:pt x="266" y="49"/>
                </a:lnTo>
                <a:lnTo>
                  <a:pt x="262" y="52"/>
                </a:lnTo>
                <a:lnTo>
                  <a:pt x="258" y="56"/>
                </a:lnTo>
                <a:lnTo>
                  <a:pt x="254" y="60"/>
                </a:lnTo>
                <a:lnTo>
                  <a:pt x="250" y="63"/>
                </a:lnTo>
                <a:lnTo>
                  <a:pt x="247" y="64"/>
                </a:lnTo>
                <a:lnTo>
                  <a:pt x="246" y="65"/>
                </a:lnTo>
                <a:lnTo>
                  <a:pt x="245" y="67"/>
                </a:lnTo>
                <a:lnTo>
                  <a:pt x="244" y="67"/>
                </a:lnTo>
                <a:lnTo>
                  <a:pt x="244" y="67"/>
                </a:lnTo>
                <a:lnTo>
                  <a:pt x="244" y="67"/>
                </a:lnTo>
                <a:lnTo>
                  <a:pt x="245" y="65"/>
                </a:lnTo>
                <a:lnTo>
                  <a:pt x="245" y="65"/>
                </a:lnTo>
                <a:lnTo>
                  <a:pt x="246" y="64"/>
                </a:lnTo>
                <a:lnTo>
                  <a:pt x="247" y="63"/>
                </a:lnTo>
                <a:lnTo>
                  <a:pt x="249" y="62"/>
                </a:lnTo>
                <a:lnTo>
                  <a:pt x="249" y="62"/>
                </a:lnTo>
                <a:lnTo>
                  <a:pt x="250" y="60"/>
                </a:lnTo>
                <a:lnTo>
                  <a:pt x="250" y="60"/>
                </a:lnTo>
                <a:lnTo>
                  <a:pt x="250" y="59"/>
                </a:lnTo>
                <a:lnTo>
                  <a:pt x="253" y="59"/>
                </a:lnTo>
                <a:lnTo>
                  <a:pt x="254" y="58"/>
                </a:lnTo>
                <a:lnTo>
                  <a:pt x="255" y="56"/>
                </a:lnTo>
                <a:lnTo>
                  <a:pt x="255" y="56"/>
                </a:lnTo>
                <a:lnTo>
                  <a:pt x="257" y="56"/>
                </a:lnTo>
                <a:lnTo>
                  <a:pt x="257" y="56"/>
                </a:lnTo>
                <a:lnTo>
                  <a:pt x="257" y="55"/>
                </a:lnTo>
                <a:lnTo>
                  <a:pt x="255" y="55"/>
                </a:lnTo>
                <a:lnTo>
                  <a:pt x="255" y="55"/>
                </a:lnTo>
                <a:lnTo>
                  <a:pt x="255" y="55"/>
                </a:lnTo>
                <a:lnTo>
                  <a:pt x="255" y="55"/>
                </a:lnTo>
                <a:lnTo>
                  <a:pt x="254" y="55"/>
                </a:lnTo>
                <a:lnTo>
                  <a:pt x="254" y="55"/>
                </a:lnTo>
                <a:lnTo>
                  <a:pt x="254" y="55"/>
                </a:lnTo>
                <a:lnTo>
                  <a:pt x="254" y="54"/>
                </a:lnTo>
                <a:lnTo>
                  <a:pt x="255" y="54"/>
                </a:lnTo>
                <a:lnTo>
                  <a:pt x="255" y="54"/>
                </a:lnTo>
                <a:lnTo>
                  <a:pt x="257" y="52"/>
                </a:lnTo>
                <a:lnTo>
                  <a:pt x="258" y="51"/>
                </a:lnTo>
                <a:lnTo>
                  <a:pt x="259" y="50"/>
                </a:lnTo>
                <a:lnTo>
                  <a:pt x="262" y="49"/>
                </a:lnTo>
                <a:lnTo>
                  <a:pt x="264" y="46"/>
                </a:lnTo>
                <a:lnTo>
                  <a:pt x="268" y="45"/>
                </a:lnTo>
                <a:lnTo>
                  <a:pt x="272" y="42"/>
                </a:lnTo>
                <a:lnTo>
                  <a:pt x="276" y="38"/>
                </a:lnTo>
                <a:lnTo>
                  <a:pt x="281" y="36"/>
                </a:lnTo>
                <a:lnTo>
                  <a:pt x="288" y="32"/>
                </a:lnTo>
                <a:lnTo>
                  <a:pt x="294" y="28"/>
                </a:lnTo>
                <a:lnTo>
                  <a:pt x="301" y="24"/>
                </a:lnTo>
                <a:lnTo>
                  <a:pt x="310" y="19"/>
                </a:lnTo>
                <a:lnTo>
                  <a:pt x="319" y="13"/>
                </a:lnTo>
                <a:lnTo>
                  <a:pt x="322" y="12"/>
                </a:lnTo>
                <a:lnTo>
                  <a:pt x="323" y="10"/>
                </a:lnTo>
                <a:lnTo>
                  <a:pt x="324" y="8"/>
                </a:lnTo>
                <a:lnTo>
                  <a:pt x="326" y="7"/>
                </a:lnTo>
                <a:lnTo>
                  <a:pt x="326" y="7"/>
                </a:lnTo>
                <a:lnTo>
                  <a:pt x="327" y="6"/>
                </a:lnTo>
                <a:lnTo>
                  <a:pt x="327" y="6"/>
                </a:lnTo>
                <a:lnTo>
                  <a:pt x="326" y="4"/>
                </a:lnTo>
                <a:lnTo>
                  <a:pt x="324" y="6"/>
                </a:lnTo>
                <a:lnTo>
                  <a:pt x="322" y="7"/>
                </a:lnTo>
                <a:lnTo>
                  <a:pt x="320" y="8"/>
                </a:lnTo>
                <a:lnTo>
                  <a:pt x="318" y="10"/>
                </a:lnTo>
                <a:lnTo>
                  <a:pt x="315" y="11"/>
                </a:lnTo>
                <a:lnTo>
                  <a:pt x="314" y="12"/>
                </a:lnTo>
                <a:lnTo>
                  <a:pt x="313" y="12"/>
                </a:lnTo>
                <a:lnTo>
                  <a:pt x="311" y="12"/>
                </a:lnTo>
                <a:lnTo>
                  <a:pt x="310" y="13"/>
                </a:lnTo>
                <a:lnTo>
                  <a:pt x="310" y="13"/>
                </a:lnTo>
                <a:lnTo>
                  <a:pt x="310" y="13"/>
                </a:lnTo>
                <a:lnTo>
                  <a:pt x="311" y="13"/>
                </a:lnTo>
                <a:lnTo>
                  <a:pt x="310" y="12"/>
                </a:lnTo>
                <a:lnTo>
                  <a:pt x="310" y="12"/>
                </a:lnTo>
                <a:lnTo>
                  <a:pt x="307" y="13"/>
                </a:lnTo>
                <a:lnTo>
                  <a:pt x="302" y="15"/>
                </a:lnTo>
                <a:lnTo>
                  <a:pt x="301" y="16"/>
                </a:lnTo>
                <a:lnTo>
                  <a:pt x="300" y="17"/>
                </a:lnTo>
                <a:lnTo>
                  <a:pt x="298" y="17"/>
                </a:lnTo>
                <a:lnTo>
                  <a:pt x="296" y="19"/>
                </a:lnTo>
                <a:lnTo>
                  <a:pt x="294" y="20"/>
                </a:lnTo>
                <a:lnTo>
                  <a:pt x="292" y="21"/>
                </a:lnTo>
                <a:lnTo>
                  <a:pt x="290" y="23"/>
                </a:lnTo>
                <a:lnTo>
                  <a:pt x="288" y="24"/>
                </a:lnTo>
                <a:lnTo>
                  <a:pt x="285" y="25"/>
                </a:lnTo>
                <a:lnTo>
                  <a:pt x="284" y="26"/>
                </a:lnTo>
                <a:lnTo>
                  <a:pt x="281" y="28"/>
                </a:lnTo>
                <a:lnTo>
                  <a:pt x="279" y="30"/>
                </a:lnTo>
                <a:lnTo>
                  <a:pt x="276" y="32"/>
                </a:lnTo>
                <a:lnTo>
                  <a:pt x="273" y="33"/>
                </a:lnTo>
                <a:lnTo>
                  <a:pt x="271" y="34"/>
                </a:lnTo>
                <a:lnTo>
                  <a:pt x="268" y="36"/>
                </a:lnTo>
                <a:lnTo>
                  <a:pt x="266" y="38"/>
                </a:lnTo>
                <a:lnTo>
                  <a:pt x="263" y="39"/>
                </a:lnTo>
                <a:lnTo>
                  <a:pt x="262" y="41"/>
                </a:lnTo>
                <a:lnTo>
                  <a:pt x="259" y="42"/>
                </a:lnTo>
                <a:lnTo>
                  <a:pt x="257" y="45"/>
                </a:lnTo>
                <a:lnTo>
                  <a:pt x="254" y="46"/>
                </a:lnTo>
                <a:lnTo>
                  <a:pt x="251" y="47"/>
                </a:lnTo>
                <a:lnTo>
                  <a:pt x="250" y="49"/>
                </a:lnTo>
                <a:lnTo>
                  <a:pt x="247" y="50"/>
                </a:lnTo>
                <a:lnTo>
                  <a:pt x="245" y="52"/>
                </a:lnTo>
                <a:lnTo>
                  <a:pt x="244" y="54"/>
                </a:lnTo>
                <a:lnTo>
                  <a:pt x="241" y="54"/>
                </a:lnTo>
                <a:lnTo>
                  <a:pt x="240" y="56"/>
                </a:lnTo>
                <a:lnTo>
                  <a:pt x="238" y="56"/>
                </a:lnTo>
                <a:lnTo>
                  <a:pt x="236" y="58"/>
                </a:lnTo>
                <a:lnTo>
                  <a:pt x="234" y="59"/>
                </a:lnTo>
                <a:lnTo>
                  <a:pt x="231" y="62"/>
                </a:lnTo>
                <a:lnTo>
                  <a:pt x="227" y="64"/>
                </a:lnTo>
                <a:lnTo>
                  <a:pt x="223" y="67"/>
                </a:lnTo>
                <a:lnTo>
                  <a:pt x="219" y="69"/>
                </a:lnTo>
                <a:lnTo>
                  <a:pt x="215" y="72"/>
                </a:lnTo>
                <a:lnTo>
                  <a:pt x="211" y="75"/>
                </a:lnTo>
                <a:lnTo>
                  <a:pt x="208" y="77"/>
                </a:lnTo>
                <a:lnTo>
                  <a:pt x="204" y="80"/>
                </a:lnTo>
                <a:lnTo>
                  <a:pt x="201" y="82"/>
                </a:lnTo>
                <a:lnTo>
                  <a:pt x="197" y="85"/>
                </a:lnTo>
                <a:lnTo>
                  <a:pt x="193" y="86"/>
                </a:lnTo>
                <a:lnTo>
                  <a:pt x="190" y="89"/>
                </a:lnTo>
                <a:lnTo>
                  <a:pt x="186" y="91"/>
                </a:lnTo>
                <a:lnTo>
                  <a:pt x="184" y="94"/>
                </a:lnTo>
                <a:lnTo>
                  <a:pt x="180" y="97"/>
                </a:lnTo>
                <a:lnTo>
                  <a:pt x="177" y="99"/>
                </a:lnTo>
                <a:lnTo>
                  <a:pt x="175" y="101"/>
                </a:lnTo>
                <a:lnTo>
                  <a:pt x="173" y="102"/>
                </a:lnTo>
                <a:lnTo>
                  <a:pt x="171" y="104"/>
                </a:lnTo>
                <a:lnTo>
                  <a:pt x="169" y="106"/>
                </a:lnTo>
                <a:lnTo>
                  <a:pt x="168" y="107"/>
                </a:lnTo>
                <a:lnTo>
                  <a:pt x="167" y="110"/>
                </a:lnTo>
                <a:lnTo>
                  <a:pt x="165" y="111"/>
                </a:lnTo>
                <a:lnTo>
                  <a:pt x="164" y="114"/>
                </a:lnTo>
                <a:lnTo>
                  <a:pt x="162" y="115"/>
                </a:lnTo>
                <a:lnTo>
                  <a:pt x="160" y="117"/>
                </a:lnTo>
                <a:lnTo>
                  <a:pt x="159" y="119"/>
                </a:lnTo>
                <a:lnTo>
                  <a:pt x="158" y="120"/>
                </a:lnTo>
                <a:lnTo>
                  <a:pt x="156" y="123"/>
                </a:lnTo>
                <a:lnTo>
                  <a:pt x="155" y="124"/>
                </a:lnTo>
                <a:lnTo>
                  <a:pt x="152" y="125"/>
                </a:lnTo>
                <a:lnTo>
                  <a:pt x="151" y="128"/>
                </a:lnTo>
                <a:lnTo>
                  <a:pt x="150" y="129"/>
                </a:lnTo>
                <a:lnTo>
                  <a:pt x="147" y="132"/>
                </a:lnTo>
                <a:lnTo>
                  <a:pt x="146" y="134"/>
                </a:lnTo>
                <a:lnTo>
                  <a:pt x="143" y="137"/>
                </a:lnTo>
                <a:lnTo>
                  <a:pt x="142" y="140"/>
                </a:lnTo>
                <a:lnTo>
                  <a:pt x="139" y="142"/>
                </a:lnTo>
                <a:lnTo>
                  <a:pt x="138" y="143"/>
                </a:lnTo>
                <a:lnTo>
                  <a:pt x="137" y="145"/>
                </a:lnTo>
                <a:lnTo>
                  <a:pt x="134" y="147"/>
                </a:lnTo>
                <a:lnTo>
                  <a:pt x="133" y="149"/>
                </a:lnTo>
                <a:lnTo>
                  <a:pt x="132" y="149"/>
                </a:lnTo>
                <a:lnTo>
                  <a:pt x="132" y="150"/>
                </a:lnTo>
                <a:lnTo>
                  <a:pt x="130" y="150"/>
                </a:lnTo>
                <a:lnTo>
                  <a:pt x="129" y="151"/>
                </a:lnTo>
                <a:lnTo>
                  <a:pt x="129" y="151"/>
                </a:lnTo>
                <a:lnTo>
                  <a:pt x="126" y="154"/>
                </a:lnTo>
                <a:lnTo>
                  <a:pt x="125" y="156"/>
                </a:lnTo>
                <a:lnTo>
                  <a:pt x="124" y="159"/>
                </a:lnTo>
                <a:lnTo>
                  <a:pt x="122" y="162"/>
                </a:lnTo>
                <a:lnTo>
                  <a:pt x="121" y="166"/>
                </a:lnTo>
                <a:lnTo>
                  <a:pt x="120" y="168"/>
                </a:lnTo>
                <a:lnTo>
                  <a:pt x="119" y="171"/>
                </a:lnTo>
                <a:lnTo>
                  <a:pt x="117" y="173"/>
                </a:lnTo>
                <a:lnTo>
                  <a:pt x="116" y="176"/>
                </a:lnTo>
                <a:lnTo>
                  <a:pt x="115" y="175"/>
                </a:lnTo>
                <a:lnTo>
                  <a:pt x="113" y="172"/>
                </a:lnTo>
                <a:lnTo>
                  <a:pt x="112" y="169"/>
                </a:lnTo>
                <a:lnTo>
                  <a:pt x="109" y="167"/>
                </a:lnTo>
                <a:lnTo>
                  <a:pt x="108" y="164"/>
                </a:lnTo>
                <a:lnTo>
                  <a:pt x="107" y="163"/>
                </a:lnTo>
                <a:lnTo>
                  <a:pt x="104" y="160"/>
                </a:lnTo>
                <a:lnTo>
                  <a:pt x="103" y="158"/>
                </a:lnTo>
                <a:lnTo>
                  <a:pt x="100" y="155"/>
                </a:lnTo>
                <a:lnTo>
                  <a:pt x="99" y="153"/>
                </a:lnTo>
                <a:lnTo>
                  <a:pt x="98" y="151"/>
                </a:lnTo>
                <a:lnTo>
                  <a:pt x="96" y="149"/>
                </a:lnTo>
                <a:lnTo>
                  <a:pt x="95" y="146"/>
                </a:lnTo>
                <a:lnTo>
                  <a:pt x="94" y="143"/>
                </a:lnTo>
                <a:lnTo>
                  <a:pt x="93" y="141"/>
                </a:lnTo>
                <a:lnTo>
                  <a:pt x="91" y="140"/>
                </a:lnTo>
                <a:lnTo>
                  <a:pt x="90" y="136"/>
                </a:lnTo>
                <a:lnTo>
                  <a:pt x="89" y="133"/>
                </a:lnTo>
                <a:lnTo>
                  <a:pt x="87" y="129"/>
                </a:lnTo>
                <a:lnTo>
                  <a:pt x="86" y="125"/>
                </a:lnTo>
                <a:lnTo>
                  <a:pt x="85" y="123"/>
                </a:lnTo>
                <a:lnTo>
                  <a:pt x="83" y="119"/>
                </a:lnTo>
                <a:lnTo>
                  <a:pt x="82" y="115"/>
                </a:lnTo>
                <a:lnTo>
                  <a:pt x="81" y="112"/>
                </a:lnTo>
                <a:lnTo>
                  <a:pt x="79" y="112"/>
                </a:lnTo>
                <a:lnTo>
                  <a:pt x="77" y="114"/>
                </a:lnTo>
                <a:lnTo>
                  <a:pt x="76" y="114"/>
                </a:lnTo>
                <a:lnTo>
                  <a:pt x="73" y="115"/>
                </a:lnTo>
                <a:lnTo>
                  <a:pt x="72" y="115"/>
                </a:lnTo>
                <a:lnTo>
                  <a:pt x="70" y="116"/>
                </a:lnTo>
                <a:lnTo>
                  <a:pt x="68" y="116"/>
                </a:lnTo>
                <a:lnTo>
                  <a:pt x="66" y="117"/>
                </a:lnTo>
                <a:lnTo>
                  <a:pt x="65" y="117"/>
                </a:lnTo>
                <a:lnTo>
                  <a:pt x="64" y="119"/>
                </a:lnTo>
                <a:lnTo>
                  <a:pt x="63" y="119"/>
                </a:lnTo>
                <a:lnTo>
                  <a:pt x="61" y="120"/>
                </a:lnTo>
                <a:lnTo>
                  <a:pt x="60" y="120"/>
                </a:lnTo>
                <a:lnTo>
                  <a:pt x="59" y="121"/>
                </a:lnTo>
                <a:lnTo>
                  <a:pt x="57" y="121"/>
                </a:lnTo>
                <a:lnTo>
                  <a:pt x="56" y="123"/>
                </a:lnTo>
                <a:lnTo>
                  <a:pt x="53" y="123"/>
                </a:lnTo>
                <a:lnTo>
                  <a:pt x="52" y="124"/>
                </a:lnTo>
                <a:lnTo>
                  <a:pt x="51" y="124"/>
                </a:lnTo>
                <a:lnTo>
                  <a:pt x="50" y="125"/>
                </a:lnTo>
                <a:lnTo>
                  <a:pt x="48" y="125"/>
                </a:lnTo>
                <a:lnTo>
                  <a:pt x="47" y="127"/>
                </a:lnTo>
                <a:lnTo>
                  <a:pt x="46" y="127"/>
                </a:lnTo>
                <a:lnTo>
                  <a:pt x="44" y="128"/>
                </a:lnTo>
                <a:lnTo>
                  <a:pt x="44" y="128"/>
                </a:lnTo>
                <a:lnTo>
                  <a:pt x="44" y="128"/>
                </a:lnTo>
                <a:lnTo>
                  <a:pt x="43" y="128"/>
                </a:lnTo>
                <a:lnTo>
                  <a:pt x="42" y="128"/>
                </a:lnTo>
                <a:lnTo>
                  <a:pt x="39" y="128"/>
                </a:lnTo>
                <a:lnTo>
                  <a:pt x="38" y="129"/>
                </a:lnTo>
                <a:lnTo>
                  <a:pt x="37" y="129"/>
                </a:lnTo>
                <a:lnTo>
                  <a:pt x="34" y="130"/>
                </a:lnTo>
                <a:lnTo>
                  <a:pt x="33" y="130"/>
                </a:lnTo>
                <a:lnTo>
                  <a:pt x="30" y="132"/>
                </a:lnTo>
                <a:lnTo>
                  <a:pt x="29" y="132"/>
                </a:lnTo>
                <a:lnTo>
                  <a:pt x="27" y="132"/>
                </a:lnTo>
                <a:lnTo>
                  <a:pt x="26" y="132"/>
                </a:lnTo>
                <a:lnTo>
                  <a:pt x="25" y="133"/>
                </a:lnTo>
                <a:lnTo>
                  <a:pt x="23" y="133"/>
                </a:lnTo>
                <a:lnTo>
                  <a:pt x="23" y="133"/>
                </a:lnTo>
                <a:lnTo>
                  <a:pt x="22" y="133"/>
                </a:lnTo>
                <a:lnTo>
                  <a:pt x="21" y="134"/>
                </a:lnTo>
                <a:lnTo>
                  <a:pt x="20" y="136"/>
                </a:lnTo>
                <a:lnTo>
                  <a:pt x="18" y="136"/>
                </a:lnTo>
                <a:lnTo>
                  <a:pt x="16" y="137"/>
                </a:lnTo>
                <a:lnTo>
                  <a:pt x="14" y="138"/>
                </a:lnTo>
                <a:lnTo>
                  <a:pt x="13" y="138"/>
                </a:lnTo>
                <a:lnTo>
                  <a:pt x="12" y="140"/>
                </a:lnTo>
                <a:lnTo>
                  <a:pt x="10" y="141"/>
                </a:lnTo>
                <a:lnTo>
                  <a:pt x="9" y="141"/>
                </a:lnTo>
                <a:lnTo>
                  <a:pt x="8" y="142"/>
                </a:lnTo>
                <a:lnTo>
                  <a:pt x="5" y="143"/>
                </a:lnTo>
                <a:lnTo>
                  <a:pt x="4" y="143"/>
                </a:lnTo>
                <a:lnTo>
                  <a:pt x="3" y="145"/>
                </a:lnTo>
                <a:lnTo>
                  <a:pt x="1" y="146"/>
                </a:lnTo>
                <a:lnTo>
                  <a:pt x="0" y="146"/>
                </a:lnTo>
                <a:lnTo>
                  <a:pt x="0" y="1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623" name="Freeform 1567">
            <a:extLst>
              <a:ext uri="{FF2B5EF4-FFF2-40B4-BE49-F238E27FC236}">
                <a16:creationId xmlns:a16="http://schemas.microsoft.com/office/drawing/2014/main" id="{1794F511-608A-4493-80FC-550B710B1910}"/>
              </a:ext>
            </a:extLst>
          </p:cNvPr>
          <p:cNvSpPr>
            <a:spLocks/>
          </p:cNvSpPr>
          <p:nvPr/>
        </p:nvSpPr>
        <p:spPr bwMode="auto">
          <a:xfrm>
            <a:off x="2814638" y="3546475"/>
            <a:ext cx="9525" cy="7938"/>
          </a:xfrm>
          <a:custGeom>
            <a:avLst/>
            <a:gdLst>
              <a:gd name="T0" fmla="*/ 19 w 19"/>
              <a:gd name="T1" fmla="*/ 0 h 16"/>
              <a:gd name="T2" fmla="*/ 17 w 19"/>
              <a:gd name="T3" fmla="*/ 1 h 16"/>
              <a:gd name="T4" fmla="*/ 14 w 19"/>
              <a:gd name="T5" fmla="*/ 3 h 16"/>
              <a:gd name="T6" fmla="*/ 13 w 19"/>
              <a:gd name="T7" fmla="*/ 4 h 16"/>
              <a:gd name="T8" fmla="*/ 11 w 19"/>
              <a:gd name="T9" fmla="*/ 5 h 16"/>
              <a:gd name="T10" fmla="*/ 10 w 19"/>
              <a:gd name="T11" fmla="*/ 7 h 16"/>
              <a:gd name="T12" fmla="*/ 9 w 19"/>
              <a:gd name="T13" fmla="*/ 8 h 16"/>
              <a:gd name="T14" fmla="*/ 6 w 19"/>
              <a:gd name="T15" fmla="*/ 9 h 16"/>
              <a:gd name="T16" fmla="*/ 5 w 19"/>
              <a:gd name="T17" fmla="*/ 11 h 16"/>
              <a:gd name="T18" fmla="*/ 5 w 19"/>
              <a:gd name="T19" fmla="*/ 11 h 16"/>
              <a:gd name="T20" fmla="*/ 4 w 19"/>
              <a:gd name="T21" fmla="*/ 11 h 16"/>
              <a:gd name="T22" fmla="*/ 2 w 19"/>
              <a:gd name="T23" fmla="*/ 12 h 16"/>
              <a:gd name="T24" fmla="*/ 2 w 19"/>
              <a:gd name="T25" fmla="*/ 12 h 16"/>
              <a:gd name="T26" fmla="*/ 1 w 19"/>
              <a:gd name="T27" fmla="*/ 12 h 16"/>
              <a:gd name="T28" fmla="*/ 0 w 19"/>
              <a:gd name="T29" fmla="*/ 13 h 16"/>
              <a:gd name="T30" fmla="*/ 0 w 19"/>
              <a:gd name="T31" fmla="*/ 14 h 16"/>
              <a:gd name="T32" fmla="*/ 0 w 19"/>
              <a:gd name="T33" fmla="*/ 16 h 16"/>
              <a:gd name="T34" fmla="*/ 1 w 19"/>
              <a:gd name="T35" fmla="*/ 14 h 16"/>
              <a:gd name="T36" fmla="*/ 2 w 19"/>
              <a:gd name="T37" fmla="*/ 13 h 16"/>
              <a:gd name="T38" fmla="*/ 4 w 19"/>
              <a:gd name="T39" fmla="*/ 13 h 16"/>
              <a:gd name="T40" fmla="*/ 5 w 19"/>
              <a:gd name="T41" fmla="*/ 12 h 16"/>
              <a:gd name="T42" fmla="*/ 6 w 19"/>
              <a:gd name="T43" fmla="*/ 12 h 16"/>
              <a:gd name="T44" fmla="*/ 7 w 19"/>
              <a:gd name="T45" fmla="*/ 11 h 16"/>
              <a:gd name="T46" fmla="*/ 7 w 19"/>
              <a:gd name="T47" fmla="*/ 9 h 16"/>
              <a:gd name="T48" fmla="*/ 9 w 19"/>
              <a:gd name="T49" fmla="*/ 9 h 16"/>
              <a:gd name="T50" fmla="*/ 10 w 19"/>
              <a:gd name="T51" fmla="*/ 8 h 16"/>
              <a:gd name="T52" fmla="*/ 11 w 19"/>
              <a:gd name="T53" fmla="*/ 8 h 16"/>
              <a:gd name="T54" fmla="*/ 13 w 19"/>
              <a:gd name="T55" fmla="*/ 7 h 16"/>
              <a:gd name="T56" fmla="*/ 14 w 19"/>
              <a:gd name="T57" fmla="*/ 5 h 16"/>
              <a:gd name="T58" fmla="*/ 15 w 19"/>
              <a:gd name="T59" fmla="*/ 5 h 16"/>
              <a:gd name="T60" fmla="*/ 17 w 19"/>
              <a:gd name="T61" fmla="*/ 4 h 16"/>
              <a:gd name="T62" fmla="*/ 18 w 19"/>
              <a:gd name="T63" fmla="*/ 3 h 16"/>
              <a:gd name="T64" fmla="*/ 19 w 19"/>
              <a:gd name="T65" fmla="*/ 3 h 16"/>
              <a:gd name="T66" fmla="*/ 19 w 19"/>
              <a:gd name="T67" fmla="*/ 1 h 16"/>
              <a:gd name="T68" fmla="*/ 19 w 19"/>
              <a:gd name="T69" fmla="*/ 1 h 16"/>
              <a:gd name="T70" fmla="*/ 19 w 19"/>
              <a:gd name="T71" fmla="*/ 0 h 16"/>
              <a:gd name="T72" fmla="*/ 19 w 19"/>
              <a:gd name="T73" fmla="*/ 0 h 16"/>
              <a:gd name="T74" fmla="*/ 19 w 19"/>
              <a:gd name="T75" fmla="*/ 0 h 16"/>
              <a:gd name="T76" fmla="*/ 19 w 19"/>
              <a:gd name="T77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9" h="16">
                <a:moveTo>
                  <a:pt x="19" y="0"/>
                </a:moveTo>
                <a:lnTo>
                  <a:pt x="17" y="1"/>
                </a:lnTo>
                <a:lnTo>
                  <a:pt x="14" y="3"/>
                </a:lnTo>
                <a:lnTo>
                  <a:pt x="13" y="4"/>
                </a:lnTo>
                <a:lnTo>
                  <a:pt x="11" y="5"/>
                </a:lnTo>
                <a:lnTo>
                  <a:pt x="10" y="7"/>
                </a:lnTo>
                <a:lnTo>
                  <a:pt x="9" y="8"/>
                </a:lnTo>
                <a:lnTo>
                  <a:pt x="6" y="9"/>
                </a:lnTo>
                <a:lnTo>
                  <a:pt x="5" y="11"/>
                </a:lnTo>
                <a:lnTo>
                  <a:pt x="5" y="11"/>
                </a:lnTo>
                <a:lnTo>
                  <a:pt x="4" y="11"/>
                </a:lnTo>
                <a:lnTo>
                  <a:pt x="2" y="12"/>
                </a:lnTo>
                <a:lnTo>
                  <a:pt x="2" y="12"/>
                </a:lnTo>
                <a:lnTo>
                  <a:pt x="1" y="12"/>
                </a:lnTo>
                <a:lnTo>
                  <a:pt x="0" y="13"/>
                </a:lnTo>
                <a:lnTo>
                  <a:pt x="0" y="14"/>
                </a:lnTo>
                <a:lnTo>
                  <a:pt x="0" y="16"/>
                </a:lnTo>
                <a:lnTo>
                  <a:pt x="1" y="14"/>
                </a:lnTo>
                <a:lnTo>
                  <a:pt x="2" y="13"/>
                </a:lnTo>
                <a:lnTo>
                  <a:pt x="4" y="13"/>
                </a:lnTo>
                <a:lnTo>
                  <a:pt x="5" y="12"/>
                </a:lnTo>
                <a:lnTo>
                  <a:pt x="6" y="12"/>
                </a:lnTo>
                <a:lnTo>
                  <a:pt x="7" y="11"/>
                </a:lnTo>
                <a:lnTo>
                  <a:pt x="7" y="9"/>
                </a:lnTo>
                <a:lnTo>
                  <a:pt x="9" y="9"/>
                </a:lnTo>
                <a:lnTo>
                  <a:pt x="10" y="8"/>
                </a:lnTo>
                <a:lnTo>
                  <a:pt x="11" y="8"/>
                </a:lnTo>
                <a:lnTo>
                  <a:pt x="13" y="7"/>
                </a:lnTo>
                <a:lnTo>
                  <a:pt x="14" y="5"/>
                </a:lnTo>
                <a:lnTo>
                  <a:pt x="15" y="5"/>
                </a:lnTo>
                <a:lnTo>
                  <a:pt x="17" y="4"/>
                </a:lnTo>
                <a:lnTo>
                  <a:pt x="18" y="3"/>
                </a:lnTo>
                <a:lnTo>
                  <a:pt x="19" y="3"/>
                </a:lnTo>
                <a:lnTo>
                  <a:pt x="19" y="1"/>
                </a:lnTo>
                <a:lnTo>
                  <a:pt x="19" y="1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624" name="Freeform 1568">
            <a:extLst>
              <a:ext uri="{FF2B5EF4-FFF2-40B4-BE49-F238E27FC236}">
                <a16:creationId xmlns:a16="http://schemas.microsoft.com/office/drawing/2014/main" id="{28EB96E5-C7C7-4E6E-B09B-14D7E0148D11}"/>
              </a:ext>
            </a:extLst>
          </p:cNvPr>
          <p:cNvSpPr>
            <a:spLocks/>
          </p:cNvSpPr>
          <p:nvPr/>
        </p:nvSpPr>
        <p:spPr bwMode="auto">
          <a:xfrm>
            <a:off x="2851150" y="3530600"/>
            <a:ext cx="6350" cy="4763"/>
          </a:xfrm>
          <a:custGeom>
            <a:avLst/>
            <a:gdLst>
              <a:gd name="T0" fmla="*/ 12 w 12"/>
              <a:gd name="T1" fmla="*/ 0 h 9"/>
              <a:gd name="T2" fmla="*/ 10 w 12"/>
              <a:gd name="T3" fmla="*/ 0 h 9"/>
              <a:gd name="T4" fmla="*/ 10 w 12"/>
              <a:gd name="T5" fmla="*/ 2 h 9"/>
              <a:gd name="T6" fmla="*/ 9 w 12"/>
              <a:gd name="T7" fmla="*/ 2 h 9"/>
              <a:gd name="T8" fmla="*/ 9 w 12"/>
              <a:gd name="T9" fmla="*/ 3 h 9"/>
              <a:gd name="T10" fmla="*/ 8 w 12"/>
              <a:gd name="T11" fmla="*/ 3 h 9"/>
              <a:gd name="T12" fmla="*/ 8 w 12"/>
              <a:gd name="T13" fmla="*/ 3 h 9"/>
              <a:gd name="T14" fmla="*/ 6 w 12"/>
              <a:gd name="T15" fmla="*/ 4 h 9"/>
              <a:gd name="T16" fmla="*/ 6 w 12"/>
              <a:gd name="T17" fmla="*/ 4 h 9"/>
              <a:gd name="T18" fmla="*/ 6 w 12"/>
              <a:gd name="T19" fmla="*/ 4 h 9"/>
              <a:gd name="T20" fmla="*/ 5 w 12"/>
              <a:gd name="T21" fmla="*/ 5 h 9"/>
              <a:gd name="T22" fmla="*/ 4 w 12"/>
              <a:gd name="T23" fmla="*/ 5 h 9"/>
              <a:gd name="T24" fmla="*/ 4 w 12"/>
              <a:gd name="T25" fmla="*/ 7 h 9"/>
              <a:gd name="T26" fmla="*/ 3 w 12"/>
              <a:gd name="T27" fmla="*/ 7 h 9"/>
              <a:gd name="T28" fmla="*/ 3 w 12"/>
              <a:gd name="T29" fmla="*/ 8 h 9"/>
              <a:gd name="T30" fmla="*/ 1 w 12"/>
              <a:gd name="T31" fmla="*/ 8 h 9"/>
              <a:gd name="T32" fmla="*/ 0 w 12"/>
              <a:gd name="T33" fmla="*/ 9 h 9"/>
              <a:gd name="T34" fmla="*/ 3 w 12"/>
              <a:gd name="T35" fmla="*/ 8 h 9"/>
              <a:gd name="T36" fmla="*/ 4 w 12"/>
              <a:gd name="T37" fmla="*/ 8 h 9"/>
              <a:gd name="T38" fmla="*/ 5 w 12"/>
              <a:gd name="T39" fmla="*/ 7 h 9"/>
              <a:gd name="T40" fmla="*/ 6 w 12"/>
              <a:gd name="T41" fmla="*/ 5 h 9"/>
              <a:gd name="T42" fmla="*/ 8 w 12"/>
              <a:gd name="T43" fmla="*/ 5 h 9"/>
              <a:gd name="T44" fmla="*/ 9 w 12"/>
              <a:gd name="T45" fmla="*/ 4 h 9"/>
              <a:gd name="T46" fmla="*/ 10 w 12"/>
              <a:gd name="T47" fmla="*/ 3 h 9"/>
              <a:gd name="T48" fmla="*/ 12 w 12"/>
              <a:gd name="T49" fmla="*/ 3 h 9"/>
              <a:gd name="T50" fmla="*/ 12 w 12"/>
              <a:gd name="T51" fmla="*/ 2 h 9"/>
              <a:gd name="T52" fmla="*/ 12 w 12"/>
              <a:gd name="T53" fmla="*/ 2 h 9"/>
              <a:gd name="T54" fmla="*/ 12 w 12"/>
              <a:gd name="T55" fmla="*/ 2 h 9"/>
              <a:gd name="T56" fmla="*/ 12 w 12"/>
              <a:gd name="T57" fmla="*/ 0 h 9"/>
              <a:gd name="T58" fmla="*/ 12 w 12"/>
              <a:gd name="T59" fmla="*/ 0 h 9"/>
              <a:gd name="T60" fmla="*/ 12 w 12"/>
              <a:gd name="T6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2" h="9">
                <a:moveTo>
                  <a:pt x="12" y="0"/>
                </a:moveTo>
                <a:lnTo>
                  <a:pt x="10" y="0"/>
                </a:lnTo>
                <a:lnTo>
                  <a:pt x="10" y="2"/>
                </a:lnTo>
                <a:lnTo>
                  <a:pt x="9" y="2"/>
                </a:lnTo>
                <a:lnTo>
                  <a:pt x="9" y="3"/>
                </a:lnTo>
                <a:lnTo>
                  <a:pt x="8" y="3"/>
                </a:lnTo>
                <a:lnTo>
                  <a:pt x="8" y="3"/>
                </a:lnTo>
                <a:lnTo>
                  <a:pt x="6" y="4"/>
                </a:lnTo>
                <a:lnTo>
                  <a:pt x="6" y="4"/>
                </a:lnTo>
                <a:lnTo>
                  <a:pt x="6" y="4"/>
                </a:lnTo>
                <a:lnTo>
                  <a:pt x="5" y="5"/>
                </a:lnTo>
                <a:lnTo>
                  <a:pt x="4" y="5"/>
                </a:lnTo>
                <a:lnTo>
                  <a:pt x="4" y="7"/>
                </a:lnTo>
                <a:lnTo>
                  <a:pt x="3" y="7"/>
                </a:lnTo>
                <a:lnTo>
                  <a:pt x="3" y="8"/>
                </a:lnTo>
                <a:lnTo>
                  <a:pt x="1" y="8"/>
                </a:lnTo>
                <a:lnTo>
                  <a:pt x="0" y="9"/>
                </a:lnTo>
                <a:lnTo>
                  <a:pt x="3" y="8"/>
                </a:lnTo>
                <a:lnTo>
                  <a:pt x="4" y="8"/>
                </a:lnTo>
                <a:lnTo>
                  <a:pt x="5" y="7"/>
                </a:lnTo>
                <a:lnTo>
                  <a:pt x="6" y="5"/>
                </a:lnTo>
                <a:lnTo>
                  <a:pt x="8" y="5"/>
                </a:lnTo>
                <a:lnTo>
                  <a:pt x="9" y="4"/>
                </a:lnTo>
                <a:lnTo>
                  <a:pt x="10" y="3"/>
                </a:lnTo>
                <a:lnTo>
                  <a:pt x="12" y="3"/>
                </a:lnTo>
                <a:lnTo>
                  <a:pt x="12" y="2"/>
                </a:lnTo>
                <a:lnTo>
                  <a:pt x="12" y="2"/>
                </a:lnTo>
                <a:lnTo>
                  <a:pt x="12" y="2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625" name="Freeform 1569">
            <a:extLst>
              <a:ext uri="{FF2B5EF4-FFF2-40B4-BE49-F238E27FC236}">
                <a16:creationId xmlns:a16="http://schemas.microsoft.com/office/drawing/2014/main" id="{8678B09E-D1D8-46EF-A7ED-C292A2090B4E}"/>
              </a:ext>
            </a:extLst>
          </p:cNvPr>
          <p:cNvSpPr>
            <a:spLocks/>
          </p:cNvSpPr>
          <p:nvPr/>
        </p:nvSpPr>
        <p:spPr bwMode="auto">
          <a:xfrm>
            <a:off x="2824163" y="3529013"/>
            <a:ext cx="12700" cy="7937"/>
          </a:xfrm>
          <a:custGeom>
            <a:avLst/>
            <a:gdLst>
              <a:gd name="T0" fmla="*/ 20 w 22"/>
              <a:gd name="T1" fmla="*/ 0 h 17"/>
              <a:gd name="T2" fmla="*/ 18 w 22"/>
              <a:gd name="T3" fmla="*/ 2 h 17"/>
              <a:gd name="T4" fmla="*/ 17 w 22"/>
              <a:gd name="T5" fmla="*/ 3 h 17"/>
              <a:gd name="T6" fmla="*/ 14 w 22"/>
              <a:gd name="T7" fmla="*/ 4 h 17"/>
              <a:gd name="T8" fmla="*/ 13 w 22"/>
              <a:gd name="T9" fmla="*/ 6 h 17"/>
              <a:gd name="T10" fmla="*/ 11 w 22"/>
              <a:gd name="T11" fmla="*/ 7 h 17"/>
              <a:gd name="T12" fmla="*/ 9 w 22"/>
              <a:gd name="T13" fmla="*/ 8 h 17"/>
              <a:gd name="T14" fmla="*/ 7 w 22"/>
              <a:gd name="T15" fmla="*/ 9 h 17"/>
              <a:gd name="T16" fmla="*/ 7 w 22"/>
              <a:gd name="T17" fmla="*/ 11 h 17"/>
              <a:gd name="T18" fmla="*/ 7 w 22"/>
              <a:gd name="T19" fmla="*/ 11 h 17"/>
              <a:gd name="T20" fmla="*/ 5 w 22"/>
              <a:gd name="T21" fmla="*/ 11 h 17"/>
              <a:gd name="T22" fmla="*/ 5 w 22"/>
              <a:gd name="T23" fmla="*/ 12 h 17"/>
              <a:gd name="T24" fmla="*/ 4 w 22"/>
              <a:gd name="T25" fmla="*/ 12 h 17"/>
              <a:gd name="T26" fmla="*/ 4 w 22"/>
              <a:gd name="T27" fmla="*/ 13 h 17"/>
              <a:gd name="T28" fmla="*/ 3 w 22"/>
              <a:gd name="T29" fmla="*/ 15 h 17"/>
              <a:gd name="T30" fmla="*/ 3 w 22"/>
              <a:gd name="T31" fmla="*/ 15 h 17"/>
              <a:gd name="T32" fmla="*/ 3 w 22"/>
              <a:gd name="T33" fmla="*/ 15 h 17"/>
              <a:gd name="T34" fmla="*/ 1 w 22"/>
              <a:gd name="T35" fmla="*/ 16 h 17"/>
              <a:gd name="T36" fmla="*/ 0 w 22"/>
              <a:gd name="T37" fmla="*/ 17 h 17"/>
              <a:gd name="T38" fmla="*/ 0 w 22"/>
              <a:gd name="T39" fmla="*/ 17 h 17"/>
              <a:gd name="T40" fmla="*/ 1 w 22"/>
              <a:gd name="T41" fmla="*/ 17 h 17"/>
              <a:gd name="T42" fmla="*/ 3 w 22"/>
              <a:gd name="T43" fmla="*/ 16 h 17"/>
              <a:gd name="T44" fmla="*/ 4 w 22"/>
              <a:gd name="T45" fmla="*/ 16 h 17"/>
              <a:gd name="T46" fmla="*/ 5 w 22"/>
              <a:gd name="T47" fmla="*/ 15 h 17"/>
              <a:gd name="T48" fmla="*/ 8 w 22"/>
              <a:gd name="T49" fmla="*/ 12 h 17"/>
              <a:gd name="T50" fmla="*/ 11 w 22"/>
              <a:gd name="T51" fmla="*/ 11 h 17"/>
              <a:gd name="T52" fmla="*/ 12 w 22"/>
              <a:gd name="T53" fmla="*/ 9 h 17"/>
              <a:gd name="T54" fmla="*/ 14 w 22"/>
              <a:gd name="T55" fmla="*/ 8 h 17"/>
              <a:gd name="T56" fmla="*/ 17 w 22"/>
              <a:gd name="T57" fmla="*/ 6 h 17"/>
              <a:gd name="T58" fmla="*/ 18 w 22"/>
              <a:gd name="T59" fmla="*/ 4 h 17"/>
              <a:gd name="T60" fmla="*/ 20 w 22"/>
              <a:gd name="T61" fmla="*/ 3 h 17"/>
              <a:gd name="T62" fmla="*/ 21 w 22"/>
              <a:gd name="T63" fmla="*/ 3 h 17"/>
              <a:gd name="T64" fmla="*/ 22 w 22"/>
              <a:gd name="T65" fmla="*/ 2 h 17"/>
              <a:gd name="T66" fmla="*/ 21 w 22"/>
              <a:gd name="T67" fmla="*/ 2 h 17"/>
              <a:gd name="T68" fmla="*/ 21 w 22"/>
              <a:gd name="T69" fmla="*/ 2 h 17"/>
              <a:gd name="T70" fmla="*/ 20 w 22"/>
              <a:gd name="T71" fmla="*/ 2 h 17"/>
              <a:gd name="T72" fmla="*/ 20 w 22"/>
              <a:gd name="T73" fmla="*/ 0 h 17"/>
              <a:gd name="T74" fmla="*/ 20 w 22"/>
              <a:gd name="T75" fmla="*/ 0 h 17"/>
              <a:gd name="T76" fmla="*/ 20 w 22"/>
              <a:gd name="T7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" h="17">
                <a:moveTo>
                  <a:pt x="20" y="0"/>
                </a:moveTo>
                <a:lnTo>
                  <a:pt x="18" y="2"/>
                </a:lnTo>
                <a:lnTo>
                  <a:pt x="17" y="3"/>
                </a:lnTo>
                <a:lnTo>
                  <a:pt x="14" y="4"/>
                </a:lnTo>
                <a:lnTo>
                  <a:pt x="13" y="6"/>
                </a:lnTo>
                <a:lnTo>
                  <a:pt x="11" y="7"/>
                </a:lnTo>
                <a:lnTo>
                  <a:pt x="9" y="8"/>
                </a:lnTo>
                <a:lnTo>
                  <a:pt x="7" y="9"/>
                </a:lnTo>
                <a:lnTo>
                  <a:pt x="7" y="11"/>
                </a:lnTo>
                <a:lnTo>
                  <a:pt x="7" y="11"/>
                </a:lnTo>
                <a:lnTo>
                  <a:pt x="5" y="11"/>
                </a:lnTo>
                <a:lnTo>
                  <a:pt x="5" y="12"/>
                </a:lnTo>
                <a:lnTo>
                  <a:pt x="4" y="12"/>
                </a:lnTo>
                <a:lnTo>
                  <a:pt x="4" y="13"/>
                </a:ln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1" y="16"/>
                </a:lnTo>
                <a:lnTo>
                  <a:pt x="0" y="17"/>
                </a:lnTo>
                <a:lnTo>
                  <a:pt x="0" y="17"/>
                </a:lnTo>
                <a:lnTo>
                  <a:pt x="1" y="17"/>
                </a:lnTo>
                <a:lnTo>
                  <a:pt x="3" y="16"/>
                </a:lnTo>
                <a:lnTo>
                  <a:pt x="4" y="16"/>
                </a:lnTo>
                <a:lnTo>
                  <a:pt x="5" y="15"/>
                </a:lnTo>
                <a:lnTo>
                  <a:pt x="8" y="12"/>
                </a:lnTo>
                <a:lnTo>
                  <a:pt x="11" y="11"/>
                </a:lnTo>
                <a:lnTo>
                  <a:pt x="12" y="9"/>
                </a:lnTo>
                <a:lnTo>
                  <a:pt x="14" y="8"/>
                </a:lnTo>
                <a:lnTo>
                  <a:pt x="17" y="6"/>
                </a:lnTo>
                <a:lnTo>
                  <a:pt x="18" y="4"/>
                </a:lnTo>
                <a:lnTo>
                  <a:pt x="20" y="3"/>
                </a:lnTo>
                <a:lnTo>
                  <a:pt x="21" y="3"/>
                </a:lnTo>
                <a:lnTo>
                  <a:pt x="22" y="2"/>
                </a:lnTo>
                <a:lnTo>
                  <a:pt x="21" y="2"/>
                </a:lnTo>
                <a:lnTo>
                  <a:pt x="21" y="2"/>
                </a:lnTo>
                <a:lnTo>
                  <a:pt x="20" y="2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626" name="Freeform 1570">
            <a:extLst>
              <a:ext uri="{FF2B5EF4-FFF2-40B4-BE49-F238E27FC236}">
                <a16:creationId xmlns:a16="http://schemas.microsoft.com/office/drawing/2014/main" id="{25B9CD15-47EB-4E32-ACBC-F36D4174C399}"/>
              </a:ext>
            </a:extLst>
          </p:cNvPr>
          <p:cNvSpPr>
            <a:spLocks/>
          </p:cNvSpPr>
          <p:nvPr/>
        </p:nvSpPr>
        <p:spPr bwMode="auto">
          <a:xfrm>
            <a:off x="2813050" y="3524250"/>
            <a:ext cx="20638" cy="14288"/>
          </a:xfrm>
          <a:custGeom>
            <a:avLst/>
            <a:gdLst>
              <a:gd name="T0" fmla="*/ 38 w 38"/>
              <a:gd name="T1" fmla="*/ 0 h 26"/>
              <a:gd name="T2" fmla="*/ 38 w 38"/>
              <a:gd name="T3" fmla="*/ 0 h 26"/>
              <a:gd name="T4" fmla="*/ 36 w 38"/>
              <a:gd name="T5" fmla="*/ 1 h 26"/>
              <a:gd name="T6" fmla="*/ 36 w 38"/>
              <a:gd name="T7" fmla="*/ 1 h 26"/>
              <a:gd name="T8" fmla="*/ 35 w 38"/>
              <a:gd name="T9" fmla="*/ 1 h 26"/>
              <a:gd name="T10" fmla="*/ 35 w 38"/>
              <a:gd name="T11" fmla="*/ 2 h 26"/>
              <a:gd name="T12" fmla="*/ 34 w 38"/>
              <a:gd name="T13" fmla="*/ 2 h 26"/>
              <a:gd name="T14" fmla="*/ 34 w 38"/>
              <a:gd name="T15" fmla="*/ 2 h 26"/>
              <a:gd name="T16" fmla="*/ 34 w 38"/>
              <a:gd name="T17" fmla="*/ 3 h 26"/>
              <a:gd name="T18" fmla="*/ 33 w 38"/>
              <a:gd name="T19" fmla="*/ 3 h 26"/>
              <a:gd name="T20" fmla="*/ 31 w 38"/>
              <a:gd name="T21" fmla="*/ 5 h 26"/>
              <a:gd name="T22" fmla="*/ 30 w 38"/>
              <a:gd name="T23" fmla="*/ 6 h 26"/>
              <a:gd name="T24" fmla="*/ 29 w 38"/>
              <a:gd name="T25" fmla="*/ 7 h 26"/>
              <a:gd name="T26" fmla="*/ 29 w 38"/>
              <a:gd name="T27" fmla="*/ 7 h 26"/>
              <a:gd name="T28" fmla="*/ 27 w 38"/>
              <a:gd name="T29" fmla="*/ 9 h 26"/>
              <a:gd name="T30" fmla="*/ 26 w 38"/>
              <a:gd name="T31" fmla="*/ 10 h 26"/>
              <a:gd name="T32" fmla="*/ 25 w 38"/>
              <a:gd name="T33" fmla="*/ 10 h 26"/>
              <a:gd name="T34" fmla="*/ 23 w 38"/>
              <a:gd name="T35" fmla="*/ 11 h 26"/>
              <a:gd name="T36" fmla="*/ 22 w 38"/>
              <a:gd name="T37" fmla="*/ 14 h 26"/>
              <a:gd name="T38" fmla="*/ 20 w 38"/>
              <a:gd name="T39" fmla="*/ 15 h 26"/>
              <a:gd name="T40" fmla="*/ 17 w 38"/>
              <a:gd name="T41" fmla="*/ 16 h 26"/>
              <a:gd name="T42" fmla="*/ 14 w 38"/>
              <a:gd name="T43" fmla="*/ 18 h 26"/>
              <a:gd name="T44" fmla="*/ 10 w 38"/>
              <a:gd name="T45" fmla="*/ 20 h 26"/>
              <a:gd name="T46" fmla="*/ 8 w 38"/>
              <a:gd name="T47" fmla="*/ 22 h 26"/>
              <a:gd name="T48" fmla="*/ 5 w 38"/>
              <a:gd name="T49" fmla="*/ 23 h 26"/>
              <a:gd name="T50" fmla="*/ 3 w 38"/>
              <a:gd name="T51" fmla="*/ 24 h 26"/>
              <a:gd name="T52" fmla="*/ 1 w 38"/>
              <a:gd name="T53" fmla="*/ 26 h 26"/>
              <a:gd name="T54" fmla="*/ 0 w 38"/>
              <a:gd name="T55" fmla="*/ 26 h 26"/>
              <a:gd name="T56" fmla="*/ 0 w 38"/>
              <a:gd name="T57" fmla="*/ 26 h 26"/>
              <a:gd name="T58" fmla="*/ 0 w 38"/>
              <a:gd name="T59" fmla="*/ 26 h 26"/>
              <a:gd name="T60" fmla="*/ 3 w 38"/>
              <a:gd name="T61" fmla="*/ 26 h 26"/>
              <a:gd name="T62" fmla="*/ 5 w 38"/>
              <a:gd name="T63" fmla="*/ 24 h 26"/>
              <a:gd name="T64" fmla="*/ 9 w 38"/>
              <a:gd name="T65" fmla="*/ 23 h 26"/>
              <a:gd name="T66" fmla="*/ 10 w 38"/>
              <a:gd name="T67" fmla="*/ 23 h 26"/>
              <a:gd name="T68" fmla="*/ 12 w 38"/>
              <a:gd name="T69" fmla="*/ 22 h 26"/>
              <a:gd name="T70" fmla="*/ 13 w 38"/>
              <a:gd name="T71" fmla="*/ 20 h 26"/>
              <a:gd name="T72" fmla="*/ 14 w 38"/>
              <a:gd name="T73" fmla="*/ 19 h 26"/>
              <a:gd name="T74" fmla="*/ 17 w 38"/>
              <a:gd name="T75" fmla="*/ 18 h 26"/>
              <a:gd name="T76" fmla="*/ 18 w 38"/>
              <a:gd name="T77" fmla="*/ 16 h 26"/>
              <a:gd name="T78" fmla="*/ 21 w 38"/>
              <a:gd name="T79" fmla="*/ 15 h 26"/>
              <a:gd name="T80" fmla="*/ 23 w 38"/>
              <a:gd name="T81" fmla="*/ 14 h 26"/>
              <a:gd name="T82" fmla="*/ 26 w 38"/>
              <a:gd name="T83" fmla="*/ 13 h 26"/>
              <a:gd name="T84" fmla="*/ 29 w 38"/>
              <a:gd name="T85" fmla="*/ 11 h 26"/>
              <a:gd name="T86" fmla="*/ 30 w 38"/>
              <a:gd name="T87" fmla="*/ 9 h 26"/>
              <a:gd name="T88" fmla="*/ 33 w 38"/>
              <a:gd name="T89" fmla="*/ 7 h 26"/>
              <a:gd name="T90" fmla="*/ 34 w 38"/>
              <a:gd name="T91" fmla="*/ 6 h 26"/>
              <a:gd name="T92" fmla="*/ 36 w 38"/>
              <a:gd name="T93" fmla="*/ 6 h 26"/>
              <a:gd name="T94" fmla="*/ 38 w 38"/>
              <a:gd name="T95" fmla="*/ 5 h 26"/>
              <a:gd name="T96" fmla="*/ 38 w 38"/>
              <a:gd name="T97" fmla="*/ 3 h 26"/>
              <a:gd name="T98" fmla="*/ 38 w 38"/>
              <a:gd name="T99" fmla="*/ 3 h 26"/>
              <a:gd name="T100" fmla="*/ 38 w 38"/>
              <a:gd name="T101" fmla="*/ 2 h 26"/>
              <a:gd name="T102" fmla="*/ 38 w 38"/>
              <a:gd name="T103" fmla="*/ 1 h 26"/>
              <a:gd name="T104" fmla="*/ 38 w 38"/>
              <a:gd name="T105" fmla="*/ 0 h 26"/>
              <a:gd name="T106" fmla="*/ 38 w 38"/>
              <a:gd name="T107" fmla="*/ 0 h 26"/>
              <a:gd name="T108" fmla="*/ 38 w 38"/>
              <a:gd name="T10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8" h="26">
                <a:moveTo>
                  <a:pt x="38" y="0"/>
                </a:moveTo>
                <a:lnTo>
                  <a:pt x="38" y="0"/>
                </a:lnTo>
                <a:lnTo>
                  <a:pt x="36" y="1"/>
                </a:lnTo>
                <a:lnTo>
                  <a:pt x="36" y="1"/>
                </a:lnTo>
                <a:lnTo>
                  <a:pt x="35" y="1"/>
                </a:lnTo>
                <a:lnTo>
                  <a:pt x="35" y="2"/>
                </a:lnTo>
                <a:lnTo>
                  <a:pt x="34" y="2"/>
                </a:lnTo>
                <a:lnTo>
                  <a:pt x="34" y="2"/>
                </a:lnTo>
                <a:lnTo>
                  <a:pt x="34" y="3"/>
                </a:lnTo>
                <a:lnTo>
                  <a:pt x="33" y="3"/>
                </a:lnTo>
                <a:lnTo>
                  <a:pt x="31" y="5"/>
                </a:lnTo>
                <a:lnTo>
                  <a:pt x="30" y="6"/>
                </a:lnTo>
                <a:lnTo>
                  <a:pt x="29" y="7"/>
                </a:lnTo>
                <a:lnTo>
                  <a:pt x="29" y="7"/>
                </a:lnTo>
                <a:lnTo>
                  <a:pt x="27" y="9"/>
                </a:lnTo>
                <a:lnTo>
                  <a:pt x="26" y="10"/>
                </a:lnTo>
                <a:lnTo>
                  <a:pt x="25" y="10"/>
                </a:lnTo>
                <a:lnTo>
                  <a:pt x="23" y="11"/>
                </a:lnTo>
                <a:lnTo>
                  <a:pt x="22" y="14"/>
                </a:lnTo>
                <a:lnTo>
                  <a:pt x="20" y="15"/>
                </a:lnTo>
                <a:lnTo>
                  <a:pt x="17" y="16"/>
                </a:lnTo>
                <a:lnTo>
                  <a:pt x="14" y="18"/>
                </a:lnTo>
                <a:lnTo>
                  <a:pt x="10" y="20"/>
                </a:lnTo>
                <a:lnTo>
                  <a:pt x="8" y="22"/>
                </a:lnTo>
                <a:lnTo>
                  <a:pt x="5" y="23"/>
                </a:lnTo>
                <a:lnTo>
                  <a:pt x="3" y="24"/>
                </a:lnTo>
                <a:lnTo>
                  <a:pt x="1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3" y="26"/>
                </a:lnTo>
                <a:lnTo>
                  <a:pt x="5" y="24"/>
                </a:lnTo>
                <a:lnTo>
                  <a:pt x="9" y="23"/>
                </a:lnTo>
                <a:lnTo>
                  <a:pt x="10" y="23"/>
                </a:lnTo>
                <a:lnTo>
                  <a:pt x="12" y="22"/>
                </a:lnTo>
                <a:lnTo>
                  <a:pt x="13" y="20"/>
                </a:lnTo>
                <a:lnTo>
                  <a:pt x="14" y="19"/>
                </a:lnTo>
                <a:lnTo>
                  <a:pt x="17" y="18"/>
                </a:lnTo>
                <a:lnTo>
                  <a:pt x="18" y="16"/>
                </a:lnTo>
                <a:lnTo>
                  <a:pt x="21" y="15"/>
                </a:lnTo>
                <a:lnTo>
                  <a:pt x="23" y="14"/>
                </a:lnTo>
                <a:lnTo>
                  <a:pt x="26" y="13"/>
                </a:lnTo>
                <a:lnTo>
                  <a:pt x="29" y="11"/>
                </a:lnTo>
                <a:lnTo>
                  <a:pt x="30" y="9"/>
                </a:lnTo>
                <a:lnTo>
                  <a:pt x="33" y="7"/>
                </a:lnTo>
                <a:lnTo>
                  <a:pt x="34" y="6"/>
                </a:lnTo>
                <a:lnTo>
                  <a:pt x="36" y="6"/>
                </a:lnTo>
                <a:lnTo>
                  <a:pt x="38" y="5"/>
                </a:lnTo>
                <a:lnTo>
                  <a:pt x="38" y="3"/>
                </a:lnTo>
                <a:lnTo>
                  <a:pt x="38" y="3"/>
                </a:lnTo>
                <a:lnTo>
                  <a:pt x="38" y="2"/>
                </a:lnTo>
                <a:lnTo>
                  <a:pt x="38" y="1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627" name="Freeform 1571">
            <a:extLst>
              <a:ext uri="{FF2B5EF4-FFF2-40B4-BE49-F238E27FC236}">
                <a16:creationId xmlns:a16="http://schemas.microsoft.com/office/drawing/2014/main" id="{75B59B3C-DEAC-422F-8634-83C3E127C66A}"/>
              </a:ext>
            </a:extLst>
          </p:cNvPr>
          <p:cNvSpPr>
            <a:spLocks/>
          </p:cNvSpPr>
          <p:nvPr/>
        </p:nvSpPr>
        <p:spPr bwMode="auto">
          <a:xfrm>
            <a:off x="1004888" y="3314700"/>
            <a:ext cx="209550" cy="146050"/>
          </a:xfrm>
          <a:custGeom>
            <a:avLst/>
            <a:gdLst>
              <a:gd name="T0" fmla="*/ 17 w 396"/>
              <a:gd name="T1" fmla="*/ 163 h 276"/>
              <a:gd name="T2" fmla="*/ 40 w 396"/>
              <a:gd name="T3" fmla="*/ 192 h 276"/>
              <a:gd name="T4" fmla="*/ 69 w 396"/>
              <a:gd name="T5" fmla="*/ 237 h 276"/>
              <a:gd name="T6" fmla="*/ 82 w 396"/>
              <a:gd name="T7" fmla="*/ 250 h 276"/>
              <a:gd name="T8" fmla="*/ 95 w 396"/>
              <a:gd name="T9" fmla="*/ 256 h 276"/>
              <a:gd name="T10" fmla="*/ 109 w 396"/>
              <a:gd name="T11" fmla="*/ 261 h 276"/>
              <a:gd name="T12" fmla="*/ 137 w 396"/>
              <a:gd name="T13" fmla="*/ 270 h 276"/>
              <a:gd name="T14" fmla="*/ 147 w 396"/>
              <a:gd name="T15" fmla="*/ 274 h 276"/>
              <a:gd name="T16" fmla="*/ 151 w 396"/>
              <a:gd name="T17" fmla="*/ 265 h 276"/>
              <a:gd name="T18" fmla="*/ 164 w 396"/>
              <a:gd name="T19" fmla="*/ 247 h 276"/>
              <a:gd name="T20" fmla="*/ 175 w 396"/>
              <a:gd name="T21" fmla="*/ 216 h 276"/>
              <a:gd name="T22" fmla="*/ 190 w 396"/>
              <a:gd name="T23" fmla="*/ 190 h 276"/>
              <a:gd name="T24" fmla="*/ 201 w 396"/>
              <a:gd name="T25" fmla="*/ 176 h 276"/>
              <a:gd name="T26" fmla="*/ 211 w 396"/>
              <a:gd name="T27" fmla="*/ 169 h 276"/>
              <a:gd name="T28" fmla="*/ 219 w 396"/>
              <a:gd name="T29" fmla="*/ 160 h 276"/>
              <a:gd name="T30" fmla="*/ 240 w 396"/>
              <a:gd name="T31" fmla="*/ 138 h 276"/>
              <a:gd name="T32" fmla="*/ 268 w 396"/>
              <a:gd name="T33" fmla="*/ 111 h 276"/>
              <a:gd name="T34" fmla="*/ 302 w 396"/>
              <a:gd name="T35" fmla="*/ 86 h 276"/>
              <a:gd name="T36" fmla="*/ 319 w 396"/>
              <a:gd name="T37" fmla="*/ 77 h 276"/>
              <a:gd name="T38" fmla="*/ 335 w 396"/>
              <a:gd name="T39" fmla="*/ 64 h 276"/>
              <a:gd name="T40" fmla="*/ 343 w 396"/>
              <a:gd name="T41" fmla="*/ 60 h 276"/>
              <a:gd name="T42" fmla="*/ 357 w 396"/>
              <a:gd name="T43" fmla="*/ 47 h 276"/>
              <a:gd name="T44" fmla="*/ 369 w 396"/>
              <a:gd name="T45" fmla="*/ 35 h 276"/>
              <a:gd name="T46" fmla="*/ 380 w 396"/>
              <a:gd name="T47" fmla="*/ 27 h 276"/>
              <a:gd name="T48" fmla="*/ 391 w 396"/>
              <a:gd name="T49" fmla="*/ 22 h 276"/>
              <a:gd name="T50" fmla="*/ 389 w 396"/>
              <a:gd name="T51" fmla="*/ 20 h 276"/>
              <a:gd name="T52" fmla="*/ 382 w 396"/>
              <a:gd name="T53" fmla="*/ 23 h 276"/>
              <a:gd name="T54" fmla="*/ 374 w 396"/>
              <a:gd name="T55" fmla="*/ 29 h 276"/>
              <a:gd name="T56" fmla="*/ 357 w 396"/>
              <a:gd name="T57" fmla="*/ 42 h 276"/>
              <a:gd name="T58" fmla="*/ 346 w 396"/>
              <a:gd name="T59" fmla="*/ 44 h 276"/>
              <a:gd name="T60" fmla="*/ 317 w 396"/>
              <a:gd name="T61" fmla="*/ 65 h 276"/>
              <a:gd name="T62" fmla="*/ 322 w 396"/>
              <a:gd name="T63" fmla="*/ 56 h 276"/>
              <a:gd name="T64" fmla="*/ 330 w 396"/>
              <a:gd name="T65" fmla="*/ 49 h 276"/>
              <a:gd name="T66" fmla="*/ 340 w 396"/>
              <a:gd name="T67" fmla="*/ 40 h 276"/>
              <a:gd name="T68" fmla="*/ 341 w 396"/>
              <a:gd name="T69" fmla="*/ 34 h 276"/>
              <a:gd name="T70" fmla="*/ 352 w 396"/>
              <a:gd name="T71" fmla="*/ 23 h 276"/>
              <a:gd name="T72" fmla="*/ 337 w 396"/>
              <a:gd name="T73" fmla="*/ 27 h 276"/>
              <a:gd name="T74" fmla="*/ 350 w 396"/>
              <a:gd name="T75" fmla="*/ 16 h 276"/>
              <a:gd name="T76" fmla="*/ 346 w 396"/>
              <a:gd name="T77" fmla="*/ 13 h 276"/>
              <a:gd name="T78" fmla="*/ 337 w 396"/>
              <a:gd name="T79" fmla="*/ 22 h 276"/>
              <a:gd name="T80" fmla="*/ 337 w 396"/>
              <a:gd name="T81" fmla="*/ 13 h 276"/>
              <a:gd name="T82" fmla="*/ 344 w 396"/>
              <a:gd name="T83" fmla="*/ 4 h 276"/>
              <a:gd name="T84" fmla="*/ 336 w 396"/>
              <a:gd name="T85" fmla="*/ 3 h 276"/>
              <a:gd name="T86" fmla="*/ 328 w 396"/>
              <a:gd name="T87" fmla="*/ 12 h 276"/>
              <a:gd name="T88" fmla="*/ 307 w 396"/>
              <a:gd name="T89" fmla="*/ 23 h 276"/>
              <a:gd name="T90" fmla="*/ 250 w 396"/>
              <a:gd name="T91" fmla="*/ 62 h 276"/>
              <a:gd name="T92" fmla="*/ 250 w 396"/>
              <a:gd name="T93" fmla="*/ 59 h 276"/>
              <a:gd name="T94" fmla="*/ 254 w 396"/>
              <a:gd name="T95" fmla="*/ 53 h 276"/>
              <a:gd name="T96" fmla="*/ 310 w 396"/>
              <a:gd name="T97" fmla="*/ 18 h 276"/>
              <a:gd name="T98" fmla="*/ 314 w 396"/>
              <a:gd name="T99" fmla="*/ 12 h 276"/>
              <a:gd name="T100" fmla="*/ 294 w 396"/>
              <a:gd name="T101" fmla="*/ 20 h 276"/>
              <a:gd name="T102" fmla="*/ 259 w 396"/>
              <a:gd name="T103" fmla="*/ 42 h 276"/>
              <a:gd name="T104" fmla="*/ 223 w 396"/>
              <a:gd name="T105" fmla="*/ 66 h 276"/>
              <a:gd name="T106" fmla="*/ 173 w 396"/>
              <a:gd name="T107" fmla="*/ 101 h 276"/>
              <a:gd name="T108" fmla="*/ 150 w 396"/>
              <a:gd name="T109" fmla="*/ 129 h 276"/>
              <a:gd name="T110" fmla="*/ 126 w 396"/>
              <a:gd name="T111" fmla="*/ 153 h 276"/>
              <a:gd name="T112" fmla="*/ 104 w 396"/>
              <a:gd name="T113" fmla="*/ 160 h 276"/>
              <a:gd name="T114" fmla="*/ 83 w 396"/>
              <a:gd name="T115" fmla="*/ 118 h 276"/>
              <a:gd name="T116" fmla="*/ 60 w 396"/>
              <a:gd name="T117" fmla="*/ 120 h 276"/>
              <a:gd name="T118" fmla="*/ 42 w 396"/>
              <a:gd name="T119" fmla="*/ 127 h 276"/>
              <a:gd name="T120" fmla="*/ 20 w 396"/>
              <a:gd name="T121" fmla="*/ 135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6" h="276">
                <a:moveTo>
                  <a:pt x="0" y="146"/>
                </a:moveTo>
                <a:lnTo>
                  <a:pt x="1" y="147"/>
                </a:lnTo>
                <a:lnTo>
                  <a:pt x="3" y="148"/>
                </a:lnTo>
                <a:lnTo>
                  <a:pt x="3" y="150"/>
                </a:lnTo>
                <a:lnTo>
                  <a:pt x="4" y="151"/>
                </a:lnTo>
                <a:lnTo>
                  <a:pt x="5" y="152"/>
                </a:lnTo>
                <a:lnTo>
                  <a:pt x="7" y="153"/>
                </a:lnTo>
                <a:lnTo>
                  <a:pt x="8" y="155"/>
                </a:lnTo>
                <a:lnTo>
                  <a:pt x="9" y="156"/>
                </a:lnTo>
                <a:lnTo>
                  <a:pt x="11" y="157"/>
                </a:lnTo>
                <a:lnTo>
                  <a:pt x="12" y="157"/>
                </a:lnTo>
                <a:lnTo>
                  <a:pt x="13" y="159"/>
                </a:lnTo>
                <a:lnTo>
                  <a:pt x="14" y="160"/>
                </a:lnTo>
                <a:lnTo>
                  <a:pt x="16" y="161"/>
                </a:lnTo>
                <a:lnTo>
                  <a:pt x="17" y="163"/>
                </a:lnTo>
                <a:lnTo>
                  <a:pt x="18" y="164"/>
                </a:lnTo>
                <a:lnTo>
                  <a:pt x="18" y="165"/>
                </a:lnTo>
                <a:lnTo>
                  <a:pt x="20" y="168"/>
                </a:lnTo>
                <a:lnTo>
                  <a:pt x="21" y="169"/>
                </a:lnTo>
                <a:lnTo>
                  <a:pt x="22" y="170"/>
                </a:lnTo>
                <a:lnTo>
                  <a:pt x="25" y="172"/>
                </a:lnTo>
                <a:lnTo>
                  <a:pt x="26" y="173"/>
                </a:lnTo>
                <a:lnTo>
                  <a:pt x="27" y="174"/>
                </a:lnTo>
                <a:lnTo>
                  <a:pt x="29" y="177"/>
                </a:lnTo>
                <a:lnTo>
                  <a:pt x="30" y="178"/>
                </a:lnTo>
                <a:lnTo>
                  <a:pt x="31" y="181"/>
                </a:lnTo>
                <a:lnTo>
                  <a:pt x="34" y="183"/>
                </a:lnTo>
                <a:lnTo>
                  <a:pt x="35" y="187"/>
                </a:lnTo>
                <a:lnTo>
                  <a:pt x="38" y="190"/>
                </a:lnTo>
                <a:lnTo>
                  <a:pt x="40" y="192"/>
                </a:lnTo>
                <a:lnTo>
                  <a:pt x="43" y="196"/>
                </a:lnTo>
                <a:lnTo>
                  <a:pt x="44" y="199"/>
                </a:lnTo>
                <a:lnTo>
                  <a:pt x="46" y="202"/>
                </a:lnTo>
                <a:lnTo>
                  <a:pt x="47" y="203"/>
                </a:lnTo>
                <a:lnTo>
                  <a:pt x="48" y="205"/>
                </a:lnTo>
                <a:lnTo>
                  <a:pt x="50" y="208"/>
                </a:lnTo>
                <a:lnTo>
                  <a:pt x="51" y="211"/>
                </a:lnTo>
                <a:lnTo>
                  <a:pt x="54" y="213"/>
                </a:lnTo>
                <a:lnTo>
                  <a:pt x="56" y="217"/>
                </a:lnTo>
                <a:lnTo>
                  <a:pt x="57" y="221"/>
                </a:lnTo>
                <a:lnTo>
                  <a:pt x="60" y="224"/>
                </a:lnTo>
                <a:lnTo>
                  <a:pt x="63" y="228"/>
                </a:lnTo>
                <a:lnTo>
                  <a:pt x="65" y="231"/>
                </a:lnTo>
                <a:lnTo>
                  <a:pt x="67" y="234"/>
                </a:lnTo>
                <a:lnTo>
                  <a:pt x="69" y="237"/>
                </a:lnTo>
                <a:lnTo>
                  <a:pt x="70" y="241"/>
                </a:lnTo>
                <a:lnTo>
                  <a:pt x="72" y="243"/>
                </a:lnTo>
                <a:lnTo>
                  <a:pt x="73" y="244"/>
                </a:lnTo>
                <a:lnTo>
                  <a:pt x="74" y="247"/>
                </a:lnTo>
                <a:lnTo>
                  <a:pt x="76" y="247"/>
                </a:lnTo>
                <a:lnTo>
                  <a:pt x="77" y="247"/>
                </a:lnTo>
                <a:lnTo>
                  <a:pt x="77" y="247"/>
                </a:lnTo>
                <a:lnTo>
                  <a:pt x="78" y="247"/>
                </a:lnTo>
                <a:lnTo>
                  <a:pt x="78" y="247"/>
                </a:lnTo>
                <a:lnTo>
                  <a:pt x="80" y="247"/>
                </a:lnTo>
                <a:lnTo>
                  <a:pt x="81" y="247"/>
                </a:lnTo>
                <a:lnTo>
                  <a:pt x="81" y="248"/>
                </a:lnTo>
                <a:lnTo>
                  <a:pt x="81" y="248"/>
                </a:lnTo>
                <a:lnTo>
                  <a:pt x="82" y="250"/>
                </a:lnTo>
                <a:lnTo>
                  <a:pt x="82" y="250"/>
                </a:lnTo>
                <a:lnTo>
                  <a:pt x="82" y="251"/>
                </a:lnTo>
                <a:lnTo>
                  <a:pt x="83" y="251"/>
                </a:lnTo>
                <a:lnTo>
                  <a:pt x="83" y="251"/>
                </a:lnTo>
                <a:lnTo>
                  <a:pt x="85" y="251"/>
                </a:lnTo>
                <a:lnTo>
                  <a:pt x="85" y="251"/>
                </a:lnTo>
                <a:lnTo>
                  <a:pt x="86" y="251"/>
                </a:lnTo>
                <a:lnTo>
                  <a:pt x="86" y="251"/>
                </a:lnTo>
                <a:lnTo>
                  <a:pt x="87" y="251"/>
                </a:lnTo>
                <a:lnTo>
                  <a:pt x="87" y="251"/>
                </a:lnTo>
                <a:lnTo>
                  <a:pt x="89" y="252"/>
                </a:lnTo>
                <a:lnTo>
                  <a:pt x="90" y="254"/>
                </a:lnTo>
                <a:lnTo>
                  <a:pt x="91" y="254"/>
                </a:lnTo>
                <a:lnTo>
                  <a:pt x="93" y="255"/>
                </a:lnTo>
                <a:lnTo>
                  <a:pt x="94" y="255"/>
                </a:lnTo>
                <a:lnTo>
                  <a:pt x="95" y="256"/>
                </a:lnTo>
                <a:lnTo>
                  <a:pt x="96" y="256"/>
                </a:lnTo>
                <a:lnTo>
                  <a:pt x="98" y="257"/>
                </a:lnTo>
                <a:lnTo>
                  <a:pt x="99" y="257"/>
                </a:lnTo>
                <a:lnTo>
                  <a:pt x="100" y="257"/>
                </a:lnTo>
                <a:lnTo>
                  <a:pt x="100" y="257"/>
                </a:lnTo>
                <a:lnTo>
                  <a:pt x="102" y="257"/>
                </a:lnTo>
                <a:lnTo>
                  <a:pt x="103" y="257"/>
                </a:lnTo>
                <a:lnTo>
                  <a:pt x="104" y="257"/>
                </a:lnTo>
                <a:lnTo>
                  <a:pt x="104" y="257"/>
                </a:lnTo>
                <a:lnTo>
                  <a:pt x="106" y="257"/>
                </a:lnTo>
                <a:lnTo>
                  <a:pt x="106" y="259"/>
                </a:lnTo>
                <a:lnTo>
                  <a:pt x="107" y="260"/>
                </a:lnTo>
                <a:lnTo>
                  <a:pt x="108" y="261"/>
                </a:lnTo>
                <a:lnTo>
                  <a:pt x="108" y="261"/>
                </a:lnTo>
                <a:lnTo>
                  <a:pt x="109" y="261"/>
                </a:lnTo>
                <a:lnTo>
                  <a:pt x="112" y="261"/>
                </a:lnTo>
                <a:lnTo>
                  <a:pt x="113" y="263"/>
                </a:lnTo>
                <a:lnTo>
                  <a:pt x="115" y="263"/>
                </a:lnTo>
                <a:lnTo>
                  <a:pt x="116" y="263"/>
                </a:lnTo>
                <a:lnTo>
                  <a:pt x="117" y="263"/>
                </a:lnTo>
                <a:lnTo>
                  <a:pt x="120" y="263"/>
                </a:lnTo>
                <a:lnTo>
                  <a:pt x="121" y="263"/>
                </a:lnTo>
                <a:lnTo>
                  <a:pt x="123" y="264"/>
                </a:lnTo>
                <a:lnTo>
                  <a:pt x="125" y="264"/>
                </a:lnTo>
                <a:lnTo>
                  <a:pt x="126" y="265"/>
                </a:lnTo>
                <a:lnTo>
                  <a:pt x="129" y="267"/>
                </a:lnTo>
                <a:lnTo>
                  <a:pt x="130" y="268"/>
                </a:lnTo>
                <a:lnTo>
                  <a:pt x="133" y="269"/>
                </a:lnTo>
                <a:lnTo>
                  <a:pt x="134" y="270"/>
                </a:lnTo>
                <a:lnTo>
                  <a:pt x="137" y="270"/>
                </a:lnTo>
                <a:lnTo>
                  <a:pt x="137" y="270"/>
                </a:lnTo>
                <a:lnTo>
                  <a:pt x="138" y="270"/>
                </a:lnTo>
                <a:lnTo>
                  <a:pt x="138" y="270"/>
                </a:lnTo>
                <a:lnTo>
                  <a:pt x="139" y="270"/>
                </a:lnTo>
                <a:lnTo>
                  <a:pt x="141" y="270"/>
                </a:lnTo>
                <a:lnTo>
                  <a:pt x="141" y="270"/>
                </a:lnTo>
                <a:lnTo>
                  <a:pt x="142" y="270"/>
                </a:lnTo>
                <a:lnTo>
                  <a:pt x="142" y="270"/>
                </a:lnTo>
                <a:lnTo>
                  <a:pt x="143" y="272"/>
                </a:lnTo>
                <a:lnTo>
                  <a:pt x="145" y="272"/>
                </a:lnTo>
                <a:lnTo>
                  <a:pt x="145" y="273"/>
                </a:lnTo>
                <a:lnTo>
                  <a:pt x="146" y="273"/>
                </a:lnTo>
                <a:lnTo>
                  <a:pt x="146" y="273"/>
                </a:lnTo>
                <a:lnTo>
                  <a:pt x="147" y="274"/>
                </a:lnTo>
                <a:lnTo>
                  <a:pt x="147" y="274"/>
                </a:lnTo>
                <a:lnTo>
                  <a:pt x="149" y="274"/>
                </a:lnTo>
                <a:lnTo>
                  <a:pt x="151" y="276"/>
                </a:lnTo>
                <a:lnTo>
                  <a:pt x="152" y="276"/>
                </a:lnTo>
                <a:lnTo>
                  <a:pt x="152" y="276"/>
                </a:lnTo>
                <a:lnTo>
                  <a:pt x="154" y="274"/>
                </a:lnTo>
                <a:lnTo>
                  <a:pt x="154" y="274"/>
                </a:lnTo>
                <a:lnTo>
                  <a:pt x="152" y="273"/>
                </a:lnTo>
                <a:lnTo>
                  <a:pt x="152" y="272"/>
                </a:lnTo>
                <a:lnTo>
                  <a:pt x="151" y="270"/>
                </a:lnTo>
                <a:lnTo>
                  <a:pt x="151" y="269"/>
                </a:lnTo>
                <a:lnTo>
                  <a:pt x="150" y="268"/>
                </a:lnTo>
                <a:lnTo>
                  <a:pt x="150" y="268"/>
                </a:lnTo>
                <a:lnTo>
                  <a:pt x="150" y="267"/>
                </a:lnTo>
                <a:lnTo>
                  <a:pt x="150" y="265"/>
                </a:lnTo>
                <a:lnTo>
                  <a:pt x="151" y="265"/>
                </a:lnTo>
                <a:lnTo>
                  <a:pt x="152" y="265"/>
                </a:lnTo>
                <a:lnTo>
                  <a:pt x="155" y="267"/>
                </a:lnTo>
                <a:lnTo>
                  <a:pt x="156" y="264"/>
                </a:lnTo>
                <a:lnTo>
                  <a:pt x="156" y="263"/>
                </a:lnTo>
                <a:lnTo>
                  <a:pt x="158" y="261"/>
                </a:lnTo>
                <a:lnTo>
                  <a:pt x="158" y="260"/>
                </a:lnTo>
                <a:lnTo>
                  <a:pt x="159" y="259"/>
                </a:lnTo>
                <a:lnTo>
                  <a:pt x="160" y="256"/>
                </a:lnTo>
                <a:lnTo>
                  <a:pt x="160" y="255"/>
                </a:lnTo>
                <a:lnTo>
                  <a:pt x="162" y="254"/>
                </a:lnTo>
                <a:lnTo>
                  <a:pt x="162" y="252"/>
                </a:lnTo>
                <a:lnTo>
                  <a:pt x="162" y="251"/>
                </a:lnTo>
                <a:lnTo>
                  <a:pt x="163" y="250"/>
                </a:lnTo>
                <a:lnTo>
                  <a:pt x="163" y="248"/>
                </a:lnTo>
                <a:lnTo>
                  <a:pt x="164" y="247"/>
                </a:lnTo>
                <a:lnTo>
                  <a:pt x="164" y="246"/>
                </a:lnTo>
                <a:lnTo>
                  <a:pt x="165" y="244"/>
                </a:lnTo>
                <a:lnTo>
                  <a:pt x="165" y="243"/>
                </a:lnTo>
                <a:lnTo>
                  <a:pt x="165" y="242"/>
                </a:lnTo>
                <a:lnTo>
                  <a:pt x="167" y="239"/>
                </a:lnTo>
                <a:lnTo>
                  <a:pt x="168" y="238"/>
                </a:lnTo>
                <a:lnTo>
                  <a:pt x="169" y="237"/>
                </a:lnTo>
                <a:lnTo>
                  <a:pt x="169" y="235"/>
                </a:lnTo>
                <a:lnTo>
                  <a:pt x="171" y="234"/>
                </a:lnTo>
                <a:lnTo>
                  <a:pt x="172" y="233"/>
                </a:lnTo>
                <a:lnTo>
                  <a:pt x="172" y="230"/>
                </a:lnTo>
                <a:lnTo>
                  <a:pt x="173" y="226"/>
                </a:lnTo>
                <a:lnTo>
                  <a:pt x="175" y="222"/>
                </a:lnTo>
                <a:lnTo>
                  <a:pt x="175" y="220"/>
                </a:lnTo>
                <a:lnTo>
                  <a:pt x="175" y="216"/>
                </a:lnTo>
                <a:lnTo>
                  <a:pt x="176" y="215"/>
                </a:lnTo>
                <a:lnTo>
                  <a:pt x="177" y="213"/>
                </a:lnTo>
                <a:lnTo>
                  <a:pt x="178" y="213"/>
                </a:lnTo>
                <a:lnTo>
                  <a:pt x="180" y="212"/>
                </a:lnTo>
                <a:lnTo>
                  <a:pt x="181" y="211"/>
                </a:lnTo>
                <a:lnTo>
                  <a:pt x="182" y="209"/>
                </a:lnTo>
                <a:lnTo>
                  <a:pt x="184" y="208"/>
                </a:lnTo>
                <a:lnTo>
                  <a:pt x="185" y="208"/>
                </a:lnTo>
                <a:lnTo>
                  <a:pt x="185" y="204"/>
                </a:lnTo>
                <a:lnTo>
                  <a:pt x="185" y="200"/>
                </a:lnTo>
                <a:lnTo>
                  <a:pt x="186" y="198"/>
                </a:lnTo>
                <a:lnTo>
                  <a:pt x="186" y="192"/>
                </a:lnTo>
                <a:lnTo>
                  <a:pt x="188" y="192"/>
                </a:lnTo>
                <a:lnTo>
                  <a:pt x="189" y="191"/>
                </a:lnTo>
                <a:lnTo>
                  <a:pt x="190" y="190"/>
                </a:lnTo>
                <a:lnTo>
                  <a:pt x="193" y="189"/>
                </a:lnTo>
                <a:lnTo>
                  <a:pt x="194" y="187"/>
                </a:lnTo>
                <a:lnTo>
                  <a:pt x="195" y="187"/>
                </a:lnTo>
                <a:lnTo>
                  <a:pt x="197" y="186"/>
                </a:lnTo>
                <a:lnTo>
                  <a:pt x="198" y="185"/>
                </a:lnTo>
                <a:lnTo>
                  <a:pt x="198" y="183"/>
                </a:lnTo>
                <a:lnTo>
                  <a:pt x="198" y="183"/>
                </a:lnTo>
                <a:lnTo>
                  <a:pt x="198" y="182"/>
                </a:lnTo>
                <a:lnTo>
                  <a:pt x="198" y="181"/>
                </a:lnTo>
                <a:lnTo>
                  <a:pt x="199" y="179"/>
                </a:lnTo>
                <a:lnTo>
                  <a:pt x="199" y="178"/>
                </a:lnTo>
                <a:lnTo>
                  <a:pt x="199" y="177"/>
                </a:lnTo>
                <a:lnTo>
                  <a:pt x="199" y="177"/>
                </a:lnTo>
                <a:lnTo>
                  <a:pt x="199" y="176"/>
                </a:lnTo>
                <a:lnTo>
                  <a:pt x="201" y="176"/>
                </a:lnTo>
                <a:lnTo>
                  <a:pt x="202" y="176"/>
                </a:lnTo>
                <a:lnTo>
                  <a:pt x="203" y="176"/>
                </a:lnTo>
                <a:lnTo>
                  <a:pt x="203" y="176"/>
                </a:lnTo>
                <a:lnTo>
                  <a:pt x="205" y="174"/>
                </a:lnTo>
                <a:lnTo>
                  <a:pt x="206" y="174"/>
                </a:lnTo>
                <a:lnTo>
                  <a:pt x="206" y="174"/>
                </a:lnTo>
                <a:lnTo>
                  <a:pt x="207" y="173"/>
                </a:lnTo>
                <a:lnTo>
                  <a:pt x="207" y="170"/>
                </a:lnTo>
                <a:lnTo>
                  <a:pt x="207" y="169"/>
                </a:lnTo>
                <a:lnTo>
                  <a:pt x="208" y="168"/>
                </a:lnTo>
                <a:lnTo>
                  <a:pt x="210" y="168"/>
                </a:lnTo>
                <a:lnTo>
                  <a:pt x="210" y="168"/>
                </a:lnTo>
                <a:lnTo>
                  <a:pt x="210" y="168"/>
                </a:lnTo>
                <a:lnTo>
                  <a:pt x="211" y="169"/>
                </a:lnTo>
                <a:lnTo>
                  <a:pt x="211" y="169"/>
                </a:lnTo>
                <a:lnTo>
                  <a:pt x="212" y="169"/>
                </a:lnTo>
                <a:lnTo>
                  <a:pt x="212" y="169"/>
                </a:lnTo>
                <a:lnTo>
                  <a:pt x="214" y="169"/>
                </a:lnTo>
                <a:lnTo>
                  <a:pt x="214" y="168"/>
                </a:lnTo>
                <a:lnTo>
                  <a:pt x="215" y="166"/>
                </a:lnTo>
                <a:lnTo>
                  <a:pt x="215" y="165"/>
                </a:lnTo>
                <a:lnTo>
                  <a:pt x="215" y="164"/>
                </a:lnTo>
                <a:lnTo>
                  <a:pt x="216" y="164"/>
                </a:lnTo>
                <a:lnTo>
                  <a:pt x="216" y="163"/>
                </a:lnTo>
                <a:lnTo>
                  <a:pt x="216" y="163"/>
                </a:lnTo>
                <a:lnTo>
                  <a:pt x="218" y="163"/>
                </a:lnTo>
                <a:lnTo>
                  <a:pt x="218" y="161"/>
                </a:lnTo>
                <a:lnTo>
                  <a:pt x="218" y="161"/>
                </a:lnTo>
                <a:lnTo>
                  <a:pt x="219" y="161"/>
                </a:lnTo>
                <a:lnTo>
                  <a:pt x="219" y="160"/>
                </a:lnTo>
                <a:lnTo>
                  <a:pt x="219" y="159"/>
                </a:lnTo>
                <a:lnTo>
                  <a:pt x="220" y="157"/>
                </a:lnTo>
                <a:lnTo>
                  <a:pt x="221" y="156"/>
                </a:lnTo>
                <a:lnTo>
                  <a:pt x="223" y="155"/>
                </a:lnTo>
                <a:lnTo>
                  <a:pt x="223" y="153"/>
                </a:lnTo>
                <a:lnTo>
                  <a:pt x="224" y="152"/>
                </a:lnTo>
                <a:lnTo>
                  <a:pt x="225" y="151"/>
                </a:lnTo>
                <a:lnTo>
                  <a:pt x="227" y="150"/>
                </a:lnTo>
                <a:lnTo>
                  <a:pt x="228" y="148"/>
                </a:lnTo>
                <a:lnTo>
                  <a:pt x="231" y="147"/>
                </a:lnTo>
                <a:lnTo>
                  <a:pt x="232" y="146"/>
                </a:lnTo>
                <a:lnTo>
                  <a:pt x="234" y="143"/>
                </a:lnTo>
                <a:lnTo>
                  <a:pt x="236" y="142"/>
                </a:lnTo>
                <a:lnTo>
                  <a:pt x="238" y="140"/>
                </a:lnTo>
                <a:lnTo>
                  <a:pt x="240" y="138"/>
                </a:lnTo>
                <a:lnTo>
                  <a:pt x="241" y="137"/>
                </a:lnTo>
                <a:lnTo>
                  <a:pt x="244" y="135"/>
                </a:lnTo>
                <a:lnTo>
                  <a:pt x="245" y="133"/>
                </a:lnTo>
                <a:lnTo>
                  <a:pt x="248" y="131"/>
                </a:lnTo>
                <a:lnTo>
                  <a:pt x="249" y="129"/>
                </a:lnTo>
                <a:lnTo>
                  <a:pt x="250" y="127"/>
                </a:lnTo>
                <a:lnTo>
                  <a:pt x="253" y="126"/>
                </a:lnTo>
                <a:lnTo>
                  <a:pt x="254" y="124"/>
                </a:lnTo>
                <a:lnTo>
                  <a:pt x="257" y="122"/>
                </a:lnTo>
                <a:lnTo>
                  <a:pt x="258" y="120"/>
                </a:lnTo>
                <a:lnTo>
                  <a:pt x="261" y="118"/>
                </a:lnTo>
                <a:lnTo>
                  <a:pt x="262" y="116"/>
                </a:lnTo>
                <a:lnTo>
                  <a:pt x="264" y="114"/>
                </a:lnTo>
                <a:lnTo>
                  <a:pt x="267" y="112"/>
                </a:lnTo>
                <a:lnTo>
                  <a:pt x="268" y="111"/>
                </a:lnTo>
                <a:lnTo>
                  <a:pt x="271" y="108"/>
                </a:lnTo>
                <a:lnTo>
                  <a:pt x="274" y="107"/>
                </a:lnTo>
                <a:lnTo>
                  <a:pt x="276" y="104"/>
                </a:lnTo>
                <a:lnTo>
                  <a:pt x="279" y="101"/>
                </a:lnTo>
                <a:lnTo>
                  <a:pt x="281" y="100"/>
                </a:lnTo>
                <a:lnTo>
                  <a:pt x="284" y="98"/>
                </a:lnTo>
                <a:lnTo>
                  <a:pt x="287" y="96"/>
                </a:lnTo>
                <a:lnTo>
                  <a:pt x="289" y="94"/>
                </a:lnTo>
                <a:lnTo>
                  <a:pt x="292" y="92"/>
                </a:lnTo>
                <a:lnTo>
                  <a:pt x="296" y="90"/>
                </a:lnTo>
                <a:lnTo>
                  <a:pt x="297" y="88"/>
                </a:lnTo>
                <a:lnTo>
                  <a:pt x="298" y="88"/>
                </a:lnTo>
                <a:lnTo>
                  <a:pt x="300" y="87"/>
                </a:lnTo>
                <a:lnTo>
                  <a:pt x="301" y="86"/>
                </a:lnTo>
                <a:lnTo>
                  <a:pt x="302" y="86"/>
                </a:lnTo>
                <a:lnTo>
                  <a:pt x="303" y="85"/>
                </a:lnTo>
                <a:lnTo>
                  <a:pt x="305" y="85"/>
                </a:lnTo>
                <a:lnTo>
                  <a:pt x="306" y="83"/>
                </a:lnTo>
                <a:lnTo>
                  <a:pt x="307" y="83"/>
                </a:lnTo>
                <a:lnTo>
                  <a:pt x="307" y="82"/>
                </a:lnTo>
                <a:lnTo>
                  <a:pt x="309" y="82"/>
                </a:lnTo>
                <a:lnTo>
                  <a:pt x="310" y="82"/>
                </a:lnTo>
                <a:lnTo>
                  <a:pt x="310" y="81"/>
                </a:lnTo>
                <a:lnTo>
                  <a:pt x="311" y="81"/>
                </a:lnTo>
                <a:lnTo>
                  <a:pt x="313" y="81"/>
                </a:lnTo>
                <a:lnTo>
                  <a:pt x="313" y="79"/>
                </a:lnTo>
                <a:lnTo>
                  <a:pt x="314" y="79"/>
                </a:lnTo>
                <a:lnTo>
                  <a:pt x="317" y="78"/>
                </a:lnTo>
                <a:lnTo>
                  <a:pt x="318" y="77"/>
                </a:lnTo>
                <a:lnTo>
                  <a:pt x="319" y="77"/>
                </a:lnTo>
                <a:lnTo>
                  <a:pt x="320" y="75"/>
                </a:lnTo>
                <a:lnTo>
                  <a:pt x="322" y="74"/>
                </a:lnTo>
                <a:lnTo>
                  <a:pt x="323" y="73"/>
                </a:lnTo>
                <a:lnTo>
                  <a:pt x="324" y="73"/>
                </a:lnTo>
                <a:lnTo>
                  <a:pt x="326" y="72"/>
                </a:lnTo>
                <a:lnTo>
                  <a:pt x="327" y="72"/>
                </a:lnTo>
                <a:lnTo>
                  <a:pt x="328" y="70"/>
                </a:lnTo>
                <a:lnTo>
                  <a:pt x="330" y="69"/>
                </a:lnTo>
                <a:lnTo>
                  <a:pt x="330" y="69"/>
                </a:lnTo>
                <a:lnTo>
                  <a:pt x="331" y="68"/>
                </a:lnTo>
                <a:lnTo>
                  <a:pt x="332" y="68"/>
                </a:lnTo>
                <a:lnTo>
                  <a:pt x="333" y="66"/>
                </a:lnTo>
                <a:lnTo>
                  <a:pt x="333" y="65"/>
                </a:lnTo>
                <a:lnTo>
                  <a:pt x="333" y="65"/>
                </a:lnTo>
                <a:lnTo>
                  <a:pt x="335" y="64"/>
                </a:lnTo>
                <a:lnTo>
                  <a:pt x="335" y="62"/>
                </a:lnTo>
                <a:lnTo>
                  <a:pt x="335" y="62"/>
                </a:lnTo>
                <a:lnTo>
                  <a:pt x="336" y="62"/>
                </a:lnTo>
                <a:lnTo>
                  <a:pt x="336" y="61"/>
                </a:lnTo>
                <a:lnTo>
                  <a:pt x="337" y="61"/>
                </a:lnTo>
                <a:lnTo>
                  <a:pt x="337" y="60"/>
                </a:lnTo>
                <a:lnTo>
                  <a:pt x="339" y="60"/>
                </a:lnTo>
                <a:lnTo>
                  <a:pt x="340" y="60"/>
                </a:lnTo>
                <a:lnTo>
                  <a:pt x="340" y="59"/>
                </a:lnTo>
                <a:lnTo>
                  <a:pt x="340" y="60"/>
                </a:lnTo>
                <a:lnTo>
                  <a:pt x="341" y="60"/>
                </a:lnTo>
                <a:lnTo>
                  <a:pt x="341" y="60"/>
                </a:lnTo>
                <a:lnTo>
                  <a:pt x="341" y="61"/>
                </a:lnTo>
                <a:lnTo>
                  <a:pt x="343" y="60"/>
                </a:lnTo>
                <a:lnTo>
                  <a:pt x="343" y="60"/>
                </a:lnTo>
                <a:lnTo>
                  <a:pt x="344" y="59"/>
                </a:lnTo>
                <a:lnTo>
                  <a:pt x="345" y="59"/>
                </a:lnTo>
                <a:lnTo>
                  <a:pt x="346" y="57"/>
                </a:lnTo>
                <a:lnTo>
                  <a:pt x="348" y="57"/>
                </a:lnTo>
                <a:lnTo>
                  <a:pt x="349" y="56"/>
                </a:lnTo>
                <a:lnTo>
                  <a:pt x="349" y="56"/>
                </a:lnTo>
                <a:lnTo>
                  <a:pt x="350" y="55"/>
                </a:lnTo>
                <a:lnTo>
                  <a:pt x="350" y="53"/>
                </a:lnTo>
                <a:lnTo>
                  <a:pt x="352" y="52"/>
                </a:lnTo>
                <a:lnTo>
                  <a:pt x="353" y="51"/>
                </a:lnTo>
                <a:lnTo>
                  <a:pt x="353" y="49"/>
                </a:lnTo>
                <a:lnTo>
                  <a:pt x="354" y="49"/>
                </a:lnTo>
                <a:lnTo>
                  <a:pt x="356" y="48"/>
                </a:lnTo>
                <a:lnTo>
                  <a:pt x="357" y="48"/>
                </a:lnTo>
                <a:lnTo>
                  <a:pt x="357" y="47"/>
                </a:lnTo>
                <a:lnTo>
                  <a:pt x="358" y="47"/>
                </a:lnTo>
                <a:lnTo>
                  <a:pt x="359" y="46"/>
                </a:lnTo>
                <a:lnTo>
                  <a:pt x="359" y="44"/>
                </a:lnTo>
                <a:lnTo>
                  <a:pt x="361" y="44"/>
                </a:lnTo>
                <a:lnTo>
                  <a:pt x="361" y="43"/>
                </a:lnTo>
                <a:lnTo>
                  <a:pt x="361" y="42"/>
                </a:lnTo>
                <a:lnTo>
                  <a:pt x="362" y="40"/>
                </a:lnTo>
                <a:lnTo>
                  <a:pt x="362" y="39"/>
                </a:lnTo>
                <a:lnTo>
                  <a:pt x="363" y="39"/>
                </a:lnTo>
                <a:lnTo>
                  <a:pt x="365" y="38"/>
                </a:lnTo>
                <a:lnTo>
                  <a:pt x="365" y="38"/>
                </a:lnTo>
                <a:lnTo>
                  <a:pt x="366" y="36"/>
                </a:lnTo>
                <a:lnTo>
                  <a:pt x="367" y="36"/>
                </a:lnTo>
                <a:lnTo>
                  <a:pt x="369" y="35"/>
                </a:lnTo>
                <a:lnTo>
                  <a:pt x="369" y="35"/>
                </a:lnTo>
                <a:lnTo>
                  <a:pt x="370" y="34"/>
                </a:lnTo>
                <a:lnTo>
                  <a:pt x="371" y="34"/>
                </a:lnTo>
                <a:lnTo>
                  <a:pt x="373" y="34"/>
                </a:lnTo>
                <a:lnTo>
                  <a:pt x="373" y="34"/>
                </a:lnTo>
                <a:lnTo>
                  <a:pt x="374" y="33"/>
                </a:lnTo>
                <a:lnTo>
                  <a:pt x="375" y="33"/>
                </a:lnTo>
                <a:lnTo>
                  <a:pt x="376" y="33"/>
                </a:lnTo>
                <a:lnTo>
                  <a:pt x="378" y="33"/>
                </a:lnTo>
                <a:lnTo>
                  <a:pt x="378" y="31"/>
                </a:lnTo>
                <a:lnTo>
                  <a:pt x="378" y="31"/>
                </a:lnTo>
                <a:lnTo>
                  <a:pt x="379" y="30"/>
                </a:lnTo>
                <a:lnTo>
                  <a:pt x="379" y="30"/>
                </a:lnTo>
                <a:lnTo>
                  <a:pt x="380" y="29"/>
                </a:lnTo>
                <a:lnTo>
                  <a:pt x="380" y="29"/>
                </a:lnTo>
                <a:lnTo>
                  <a:pt x="380" y="27"/>
                </a:lnTo>
                <a:lnTo>
                  <a:pt x="382" y="26"/>
                </a:lnTo>
                <a:lnTo>
                  <a:pt x="382" y="26"/>
                </a:lnTo>
                <a:lnTo>
                  <a:pt x="383" y="26"/>
                </a:lnTo>
                <a:lnTo>
                  <a:pt x="383" y="25"/>
                </a:lnTo>
                <a:lnTo>
                  <a:pt x="384" y="25"/>
                </a:lnTo>
                <a:lnTo>
                  <a:pt x="386" y="23"/>
                </a:lnTo>
                <a:lnTo>
                  <a:pt x="386" y="23"/>
                </a:lnTo>
                <a:lnTo>
                  <a:pt x="387" y="23"/>
                </a:lnTo>
                <a:lnTo>
                  <a:pt x="387" y="22"/>
                </a:lnTo>
                <a:lnTo>
                  <a:pt x="388" y="22"/>
                </a:lnTo>
                <a:lnTo>
                  <a:pt x="388" y="23"/>
                </a:lnTo>
                <a:lnTo>
                  <a:pt x="389" y="23"/>
                </a:lnTo>
                <a:lnTo>
                  <a:pt x="389" y="23"/>
                </a:lnTo>
                <a:lnTo>
                  <a:pt x="389" y="23"/>
                </a:lnTo>
                <a:lnTo>
                  <a:pt x="391" y="22"/>
                </a:lnTo>
                <a:lnTo>
                  <a:pt x="392" y="22"/>
                </a:lnTo>
                <a:lnTo>
                  <a:pt x="392" y="21"/>
                </a:lnTo>
                <a:lnTo>
                  <a:pt x="393" y="21"/>
                </a:lnTo>
                <a:lnTo>
                  <a:pt x="393" y="20"/>
                </a:lnTo>
                <a:lnTo>
                  <a:pt x="395" y="20"/>
                </a:lnTo>
                <a:lnTo>
                  <a:pt x="396" y="18"/>
                </a:lnTo>
                <a:lnTo>
                  <a:pt x="395" y="18"/>
                </a:lnTo>
                <a:lnTo>
                  <a:pt x="393" y="20"/>
                </a:lnTo>
                <a:lnTo>
                  <a:pt x="393" y="20"/>
                </a:lnTo>
                <a:lnTo>
                  <a:pt x="392" y="21"/>
                </a:lnTo>
                <a:lnTo>
                  <a:pt x="391" y="21"/>
                </a:lnTo>
                <a:lnTo>
                  <a:pt x="389" y="21"/>
                </a:lnTo>
                <a:lnTo>
                  <a:pt x="389" y="22"/>
                </a:lnTo>
                <a:lnTo>
                  <a:pt x="388" y="22"/>
                </a:lnTo>
                <a:lnTo>
                  <a:pt x="389" y="20"/>
                </a:lnTo>
                <a:lnTo>
                  <a:pt x="389" y="18"/>
                </a:lnTo>
                <a:lnTo>
                  <a:pt x="391" y="16"/>
                </a:lnTo>
                <a:lnTo>
                  <a:pt x="391" y="14"/>
                </a:lnTo>
                <a:lnTo>
                  <a:pt x="389" y="14"/>
                </a:lnTo>
                <a:lnTo>
                  <a:pt x="389" y="16"/>
                </a:lnTo>
                <a:lnTo>
                  <a:pt x="388" y="16"/>
                </a:lnTo>
                <a:lnTo>
                  <a:pt x="388" y="17"/>
                </a:lnTo>
                <a:lnTo>
                  <a:pt x="387" y="17"/>
                </a:lnTo>
                <a:lnTo>
                  <a:pt x="386" y="18"/>
                </a:lnTo>
                <a:lnTo>
                  <a:pt x="386" y="18"/>
                </a:lnTo>
                <a:lnTo>
                  <a:pt x="384" y="20"/>
                </a:lnTo>
                <a:lnTo>
                  <a:pt x="384" y="21"/>
                </a:lnTo>
                <a:lnTo>
                  <a:pt x="383" y="21"/>
                </a:lnTo>
                <a:lnTo>
                  <a:pt x="383" y="22"/>
                </a:lnTo>
                <a:lnTo>
                  <a:pt x="382" y="23"/>
                </a:lnTo>
                <a:lnTo>
                  <a:pt x="382" y="23"/>
                </a:lnTo>
                <a:lnTo>
                  <a:pt x="380" y="25"/>
                </a:lnTo>
                <a:lnTo>
                  <a:pt x="380" y="26"/>
                </a:lnTo>
                <a:lnTo>
                  <a:pt x="379" y="26"/>
                </a:lnTo>
                <a:lnTo>
                  <a:pt x="379" y="26"/>
                </a:lnTo>
                <a:lnTo>
                  <a:pt x="379" y="27"/>
                </a:lnTo>
                <a:lnTo>
                  <a:pt x="378" y="27"/>
                </a:lnTo>
                <a:lnTo>
                  <a:pt x="378" y="27"/>
                </a:lnTo>
                <a:lnTo>
                  <a:pt x="376" y="29"/>
                </a:lnTo>
                <a:lnTo>
                  <a:pt x="376" y="29"/>
                </a:lnTo>
                <a:lnTo>
                  <a:pt x="375" y="29"/>
                </a:lnTo>
                <a:lnTo>
                  <a:pt x="375" y="30"/>
                </a:lnTo>
                <a:lnTo>
                  <a:pt x="375" y="30"/>
                </a:lnTo>
                <a:lnTo>
                  <a:pt x="374" y="30"/>
                </a:lnTo>
                <a:lnTo>
                  <a:pt x="374" y="29"/>
                </a:lnTo>
                <a:lnTo>
                  <a:pt x="374" y="29"/>
                </a:lnTo>
                <a:lnTo>
                  <a:pt x="374" y="29"/>
                </a:lnTo>
                <a:lnTo>
                  <a:pt x="373" y="29"/>
                </a:lnTo>
                <a:lnTo>
                  <a:pt x="373" y="29"/>
                </a:lnTo>
                <a:lnTo>
                  <a:pt x="373" y="29"/>
                </a:lnTo>
                <a:lnTo>
                  <a:pt x="370" y="30"/>
                </a:lnTo>
                <a:lnTo>
                  <a:pt x="369" y="31"/>
                </a:lnTo>
                <a:lnTo>
                  <a:pt x="367" y="33"/>
                </a:lnTo>
                <a:lnTo>
                  <a:pt x="365" y="34"/>
                </a:lnTo>
                <a:lnTo>
                  <a:pt x="363" y="36"/>
                </a:lnTo>
                <a:lnTo>
                  <a:pt x="362" y="38"/>
                </a:lnTo>
                <a:lnTo>
                  <a:pt x="359" y="39"/>
                </a:lnTo>
                <a:lnTo>
                  <a:pt x="358" y="40"/>
                </a:lnTo>
                <a:lnTo>
                  <a:pt x="357" y="40"/>
                </a:lnTo>
                <a:lnTo>
                  <a:pt x="357" y="42"/>
                </a:lnTo>
                <a:lnTo>
                  <a:pt x="356" y="42"/>
                </a:lnTo>
                <a:lnTo>
                  <a:pt x="354" y="42"/>
                </a:lnTo>
                <a:lnTo>
                  <a:pt x="354" y="43"/>
                </a:lnTo>
                <a:lnTo>
                  <a:pt x="353" y="43"/>
                </a:lnTo>
                <a:lnTo>
                  <a:pt x="353" y="43"/>
                </a:lnTo>
                <a:lnTo>
                  <a:pt x="352" y="44"/>
                </a:lnTo>
                <a:lnTo>
                  <a:pt x="352" y="44"/>
                </a:lnTo>
                <a:lnTo>
                  <a:pt x="350" y="43"/>
                </a:lnTo>
                <a:lnTo>
                  <a:pt x="350" y="43"/>
                </a:lnTo>
                <a:lnTo>
                  <a:pt x="350" y="43"/>
                </a:lnTo>
                <a:lnTo>
                  <a:pt x="349" y="43"/>
                </a:lnTo>
                <a:lnTo>
                  <a:pt x="349" y="43"/>
                </a:lnTo>
                <a:lnTo>
                  <a:pt x="349" y="43"/>
                </a:lnTo>
                <a:lnTo>
                  <a:pt x="348" y="42"/>
                </a:lnTo>
                <a:lnTo>
                  <a:pt x="346" y="44"/>
                </a:lnTo>
                <a:lnTo>
                  <a:pt x="344" y="46"/>
                </a:lnTo>
                <a:lnTo>
                  <a:pt x="343" y="47"/>
                </a:lnTo>
                <a:lnTo>
                  <a:pt x="340" y="48"/>
                </a:lnTo>
                <a:lnTo>
                  <a:pt x="339" y="49"/>
                </a:lnTo>
                <a:lnTo>
                  <a:pt x="336" y="51"/>
                </a:lnTo>
                <a:lnTo>
                  <a:pt x="335" y="52"/>
                </a:lnTo>
                <a:lnTo>
                  <a:pt x="332" y="53"/>
                </a:lnTo>
                <a:lnTo>
                  <a:pt x="330" y="55"/>
                </a:lnTo>
                <a:lnTo>
                  <a:pt x="328" y="56"/>
                </a:lnTo>
                <a:lnTo>
                  <a:pt x="326" y="57"/>
                </a:lnTo>
                <a:lnTo>
                  <a:pt x="324" y="60"/>
                </a:lnTo>
                <a:lnTo>
                  <a:pt x="322" y="61"/>
                </a:lnTo>
                <a:lnTo>
                  <a:pt x="320" y="62"/>
                </a:lnTo>
                <a:lnTo>
                  <a:pt x="318" y="64"/>
                </a:lnTo>
                <a:lnTo>
                  <a:pt x="317" y="65"/>
                </a:lnTo>
                <a:lnTo>
                  <a:pt x="315" y="64"/>
                </a:lnTo>
                <a:lnTo>
                  <a:pt x="315" y="64"/>
                </a:lnTo>
                <a:lnTo>
                  <a:pt x="314" y="62"/>
                </a:lnTo>
                <a:lnTo>
                  <a:pt x="314" y="62"/>
                </a:lnTo>
                <a:lnTo>
                  <a:pt x="315" y="61"/>
                </a:lnTo>
                <a:lnTo>
                  <a:pt x="315" y="61"/>
                </a:lnTo>
                <a:lnTo>
                  <a:pt x="317" y="60"/>
                </a:lnTo>
                <a:lnTo>
                  <a:pt x="318" y="60"/>
                </a:lnTo>
                <a:lnTo>
                  <a:pt x="318" y="59"/>
                </a:lnTo>
                <a:lnTo>
                  <a:pt x="319" y="59"/>
                </a:lnTo>
                <a:lnTo>
                  <a:pt x="319" y="57"/>
                </a:lnTo>
                <a:lnTo>
                  <a:pt x="320" y="57"/>
                </a:lnTo>
                <a:lnTo>
                  <a:pt x="320" y="57"/>
                </a:lnTo>
                <a:lnTo>
                  <a:pt x="322" y="56"/>
                </a:lnTo>
                <a:lnTo>
                  <a:pt x="322" y="56"/>
                </a:lnTo>
                <a:lnTo>
                  <a:pt x="323" y="56"/>
                </a:lnTo>
                <a:lnTo>
                  <a:pt x="323" y="56"/>
                </a:lnTo>
                <a:lnTo>
                  <a:pt x="324" y="56"/>
                </a:lnTo>
                <a:lnTo>
                  <a:pt x="324" y="56"/>
                </a:lnTo>
                <a:lnTo>
                  <a:pt x="326" y="56"/>
                </a:lnTo>
                <a:lnTo>
                  <a:pt x="326" y="55"/>
                </a:lnTo>
                <a:lnTo>
                  <a:pt x="326" y="55"/>
                </a:lnTo>
                <a:lnTo>
                  <a:pt x="327" y="53"/>
                </a:lnTo>
                <a:lnTo>
                  <a:pt x="327" y="53"/>
                </a:lnTo>
                <a:lnTo>
                  <a:pt x="327" y="52"/>
                </a:lnTo>
                <a:lnTo>
                  <a:pt x="328" y="52"/>
                </a:lnTo>
                <a:lnTo>
                  <a:pt x="328" y="52"/>
                </a:lnTo>
                <a:lnTo>
                  <a:pt x="328" y="51"/>
                </a:lnTo>
                <a:lnTo>
                  <a:pt x="330" y="51"/>
                </a:lnTo>
                <a:lnTo>
                  <a:pt x="330" y="49"/>
                </a:lnTo>
                <a:lnTo>
                  <a:pt x="331" y="49"/>
                </a:lnTo>
                <a:lnTo>
                  <a:pt x="332" y="49"/>
                </a:lnTo>
                <a:lnTo>
                  <a:pt x="332" y="48"/>
                </a:lnTo>
                <a:lnTo>
                  <a:pt x="333" y="48"/>
                </a:lnTo>
                <a:lnTo>
                  <a:pt x="333" y="48"/>
                </a:lnTo>
                <a:lnTo>
                  <a:pt x="335" y="47"/>
                </a:lnTo>
                <a:lnTo>
                  <a:pt x="335" y="47"/>
                </a:lnTo>
                <a:lnTo>
                  <a:pt x="336" y="46"/>
                </a:lnTo>
                <a:lnTo>
                  <a:pt x="336" y="44"/>
                </a:lnTo>
                <a:lnTo>
                  <a:pt x="337" y="43"/>
                </a:lnTo>
                <a:lnTo>
                  <a:pt x="337" y="43"/>
                </a:lnTo>
                <a:lnTo>
                  <a:pt x="337" y="42"/>
                </a:lnTo>
                <a:lnTo>
                  <a:pt x="339" y="42"/>
                </a:lnTo>
                <a:lnTo>
                  <a:pt x="339" y="40"/>
                </a:lnTo>
                <a:lnTo>
                  <a:pt x="340" y="40"/>
                </a:lnTo>
                <a:lnTo>
                  <a:pt x="340" y="40"/>
                </a:lnTo>
                <a:lnTo>
                  <a:pt x="341" y="39"/>
                </a:lnTo>
                <a:lnTo>
                  <a:pt x="341" y="39"/>
                </a:lnTo>
                <a:lnTo>
                  <a:pt x="341" y="39"/>
                </a:lnTo>
                <a:lnTo>
                  <a:pt x="341" y="39"/>
                </a:lnTo>
                <a:lnTo>
                  <a:pt x="340" y="38"/>
                </a:lnTo>
                <a:lnTo>
                  <a:pt x="340" y="38"/>
                </a:lnTo>
                <a:lnTo>
                  <a:pt x="339" y="38"/>
                </a:lnTo>
                <a:lnTo>
                  <a:pt x="339" y="38"/>
                </a:lnTo>
                <a:lnTo>
                  <a:pt x="339" y="38"/>
                </a:lnTo>
                <a:lnTo>
                  <a:pt x="337" y="36"/>
                </a:lnTo>
                <a:lnTo>
                  <a:pt x="339" y="36"/>
                </a:lnTo>
                <a:lnTo>
                  <a:pt x="340" y="35"/>
                </a:lnTo>
                <a:lnTo>
                  <a:pt x="340" y="35"/>
                </a:lnTo>
                <a:lnTo>
                  <a:pt x="341" y="34"/>
                </a:lnTo>
                <a:lnTo>
                  <a:pt x="343" y="34"/>
                </a:lnTo>
                <a:lnTo>
                  <a:pt x="344" y="33"/>
                </a:lnTo>
                <a:lnTo>
                  <a:pt x="344" y="33"/>
                </a:lnTo>
                <a:lnTo>
                  <a:pt x="345" y="31"/>
                </a:lnTo>
                <a:lnTo>
                  <a:pt x="345" y="31"/>
                </a:lnTo>
                <a:lnTo>
                  <a:pt x="346" y="30"/>
                </a:lnTo>
                <a:lnTo>
                  <a:pt x="346" y="30"/>
                </a:lnTo>
                <a:lnTo>
                  <a:pt x="348" y="30"/>
                </a:lnTo>
                <a:lnTo>
                  <a:pt x="348" y="29"/>
                </a:lnTo>
                <a:lnTo>
                  <a:pt x="349" y="27"/>
                </a:lnTo>
                <a:lnTo>
                  <a:pt x="349" y="27"/>
                </a:lnTo>
                <a:lnTo>
                  <a:pt x="350" y="26"/>
                </a:lnTo>
                <a:lnTo>
                  <a:pt x="350" y="25"/>
                </a:lnTo>
                <a:lnTo>
                  <a:pt x="352" y="25"/>
                </a:lnTo>
                <a:lnTo>
                  <a:pt x="352" y="23"/>
                </a:lnTo>
                <a:lnTo>
                  <a:pt x="353" y="22"/>
                </a:lnTo>
                <a:lnTo>
                  <a:pt x="350" y="23"/>
                </a:lnTo>
                <a:lnTo>
                  <a:pt x="349" y="23"/>
                </a:lnTo>
                <a:lnTo>
                  <a:pt x="348" y="25"/>
                </a:lnTo>
                <a:lnTo>
                  <a:pt x="346" y="26"/>
                </a:lnTo>
                <a:lnTo>
                  <a:pt x="345" y="26"/>
                </a:lnTo>
                <a:lnTo>
                  <a:pt x="343" y="27"/>
                </a:lnTo>
                <a:lnTo>
                  <a:pt x="341" y="27"/>
                </a:lnTo>
                <a:lnTo>
                  <a:pt x="340" y="29"/>
                </a:lnTo>
                <a:lnTo>
                  <a:pt x="339" y="29"/>
                </a:lnTo>
                <a:lnTo>
                  <a:pt x="339" y="29"/>
                </a:lnTo>
                <a:lnTo>
                  <a:pt x="339" y="29"/>
                </a:lnTo>
                <a:lnTo>
                  <a:pt x="339" y="27"/>
                </a:lnTo>
                <a:lnTo>
                  <a:pt x="337" y="27"/>
                </a:lnTo>
                <a:lnTo>
                  <a:pt x="337" y="27"/>
                </a:lnTo>
                <a:lnTo>
                  <a:pt x="337" y="27"/>
                </a:lnTo>
                <a:lnTo>
                  <a:pt x="336" y="27"/>
                </a:lnTo>
                <a:lnTo>
                  <a:pt x="337" y="27"/>
                </a:lnTo>
                <a:lnTo>
                  <a:pt x="337" y="26"/>
                </a:lnTo>
                <a:lnTo>
                  <a:pt x="339" y="26"/>
                </a:lnTo>
                <a:lnTo>
                  <a:pt x="339" y="26"/>
                </a:lnTo>
                <a:lnTo>
                  <a:pt x="339" y="25"/>
                </a:lnTo>
                <a:lnTo>
                  <a:pt x="340" y="25"/>
                </a:lnTo>
                <a:lnTo>
                  <a:pt x="340" y="23"/>
                </a:lnTo>
                <a:lnTo>
                  <a:pt x="341" y="23"/>
                </a:lnTo>
                <a:lnTo>
                  <a:pt x="343" y="22"/>
                </a:lnTo>
                <a:lnTo>
                  <a:pt x="344" y="21"/>
                </a:lnTo>
                <a:lnTo>
                  <a:pt x="346" y="20"/>
                </a:lnTo>
                <a:lnTo>
                  <a:pt x="348" y="18"/>
                </a:lnTo>
                <a:lnTo>
                  <a:pt x="350" y="16"/>
                </a:lnTo>
                <a:lnTo>
                  <a:pt x="352" y="14"/>
                </a:lnTo>
                <a:lnTo>
                  <a:pt x="354" y="13"/>
                </a:lnTo>
                <a:lnTo>
                  <a:pt x="356" y="12"/>
                </a:lnTo>
                <a:lnTo>
                  <a:pt x="356" y="10"/>
                </a:lnTo>
                <a:lnTo>
                  <a:pt x="356" y="9"/>
                </a:lnTo>
                <a:lnTo>
                  <a:pt x="354" y="9"/>
                </a:lnTo>
                <a:lnTo>
                  <a:pt x="354" y="10"/>
                </a:lnTo>
                <a:lnTo>
                  <a:pt x="353" y="10"/>
                </a:lnTo>
                <a:lnTo>
                  <a:pt x="352" y="12"/>
                </a:lnTo>
                <a:lnTo>
                  <a:pt x="352" y="12"/>
                </a:lnTo>
                <a:lnTo>
                  <a:pt x="350" y="12"/>
                </a:lnTo>
                <a:lnTo>
                  <a:pt x="350" y="12"/>
                </a:lnTo>
                <a:lnTo>
                  <a:pt x="349" y="13"/>
                </a:lnTo>
                <a:lnTo>
                  <a:pt x="348" y="13"/>
                </a:lnTo>
                <a:lnTo>
                  <a:pt x="346" y="13"/>
                </a:lnTo>
                <a:lnTo>
                  <a:pt x="345" y="14"/>
                </a:lnTo>
                <a:lnTo>
                  <a:pt x="344" y="14"/>
                </a:lnTo>
                <a:lnTo>
                  <a:pt x="343" y="16"/>
                </a:lnTo>
                <a:lnTo>
                  <a:pt x="343" y="16"/>
                </a:lnTo>
                <a:lnTo>
                  <a:pt x="343" y="17"/>
                </a:lnTo>
                <a:lnTo>
                  <a:pt x="341" y="18"/>
                </a:lnTo>
                <a:lnTo>
                  <a:pt x="341" y="18"/>
                </a:lnTo>
                <a:lnTo>
                  <a:pt x="341" y="20"/>
                </a:lnTo>
                <a:lnTo>
                  <a:pt x="341" y="20"/>
                </a:lnTo>
                <a:lnTo>
                  <a:pt x="340" y="21"/>
                </a:lnTo>
                <a:lnTo>
                  <a:pt x="340" y="21"/>
                </a:lnTo>
                <a:lnTo>
                  <a:pt x="340" y="21"/>
                </a:lnTo>
                <a:lnTo>
                  <a:pt x="339" y="22"/>
                </a:lnTo>
                <a:lnTo>
                  <a:pt x="339" y="22"/>
                </a:lnTo>
                <a:lnTo>
                  <a:pt x="337" y="22"/>
                </a:lnTo>
                <a:lnTo>
                  <a:pt x="337" y="23"/>
                </a:lnTo>
                <a:lnTo>
                  <a:pt x="336" y="22"/>
                </a:lnTo>
                <a:lnTo>
                  <a:pt x="336" y="22"/>
                </a:lnTo>
                <a:lnTo>
                  <a:pt x="336" y="21"/>
                </a:lnTo>
                <a:lnTo>
                  <a:pt x="335" y="21"/>
                </a:lnTo>
                <a:lnTo>
                  <a:pt x="335" y="20"/>
                </a:lnTo>
                <a:lnTo>
                  <a:pt x="335" y="20"/>
                </a:lnTo>
                <a:lnTo>
                  <a:pt x="333" y="20"/>
                </a:lnTo>
                <a:lnTo>
                  <a:pt x="333" y="18"/>
                </a:lnTo>
                <a:lnTo>
                  <a:pt x="333" y="17"/>
                </a:lnTo>
                <a:lnTo>
                  <a:pt x="335" y="17"/>
                </a:lnTo>
                <a:lnTo>
                  <a:pt x="335" y="16"/>
                </a:lnTo>
                <a:lnTo>
                  <a:pt x="336" y="14"/>
                </a:lnTo>
                <a:lnTo>
                  <a:pt x="336" y="14"/>
                </a:lnTo>
                <a:lnTo>
                  <a:pt x="337" y="13"/>
                </a:lnTo>
                <a:lnTo>
                  <a:pt x="337" y="13"/>
                </a:lnTo>
                <a:lnTo>
                  <a:pt x="339" y="12"/>
                </a:lnTo>
                <a:lnTo>
                  <a:pt x="339" y="12"/>
                </a:lnTo>
                <a:lnTo>
                  <a:pt x="340" y="10"/>
                </a:lnTo>
                <a:lnTo>
                  <a:pt x="341" y="10"/>
                </a:lnTo>
                <a:lnTo>
                  <a:pt x="341" y="9"/>
                </a:lnTo>
                <a:lnTo>
                  <a:pt x="341" y="9"/>
                </a:lnTo>
                <a:lnTo>
                  <a:pt x="343" y="8"/>
                </a:lnTo>
                <a:lnTo>
                  <a:pt x="343" y="8"/>
                </a:lnTo>
                <a:lnTo>
                  <a:pt x="343" y="7"/>
                </a:lnTo>
                <a:lnTo>
                  <a:pt x="344" y="7"/>
                </a:lnTo>
                <a:lnTo>
                  <a:pt x="344" y="5"/>
                </a:lnTo>
                <a:lnTo>
                  <a:pt x="344" y="5"/>
                </a:lnTo>
                <a:lnTo>
                  <a:pt x="345" y="4"/>
                </a:lnTo>
                <a:lnTo>
                  <a:pt x="344" y="4"/>
                </a:lnTo>
                <a:lnTo>
                  <a:pt x="344" y="4"/>
                </a:lnTo>
                <a:lnTo>
                  <a:pt x="343" y="4"/>
                </a:lnTo>
                <a:lnTo>
                  <a:pt x="341" y="4"/>
                </a:lnTo>
                <a:lnTo>
                  <a:pt x="341" y="5"/>
                </a:lnTo>
                <a:lnTo>
                  <a:pt x="340" y="5"/>
                </a:lnTo>
                <a:lnTo>
                  <a:pt x="339" y="5"/>
                </a:lnTo>
                <a:lnTo>
                  <a:pt x="339" y="5"/>
                </a:lnTo>
                <a:lnTo>
                  <a:pt x="339" y="4"/>
                </a:lnTo>
                <a:lnTo>
                  <a:pt x="339" y="3"/>
                </a:lnTo>
                <a:lnTo>
                  <a:pt x="339" y="1"/>
                </a:lnTo>
                <a:lnTo>
                  <a:pt x="340" y="0"/>
                </a:lnTo>
                <a:lnTo>
                  <a:pt x="339" y="1"/>
                </a:lnTo>
                <a:lnTo>
                  <a:pt x="337" y="1"/>
                </a:lnTo>
                <a:lnTo>
                  <a:pt x="337" y="1"/>
                </a:lnTo>
                <a:lnTo>
                  <a:pt x="336" y="3"/>
                </a:lnTo>
                <a:lnTo>
                  <a:pt x="336" y="3"/>
                </a:lnTo>
                <a:lnTo>
                  <a:pt x="335" y="4"/>
                </a:lnTo>
                <a:lnTo>
                  <a:pt x="335" y="4"/>
                </a:lnTo>
                <a:lnTo>
                  <a:pt x="333" y="5"/>
                </a:lnTo>
                <a:lnTo>
                  <a:pt x="333" y="5"/>
                </a:lnTo>
                <a:lnTo>
                  <a:pt x="332" y="7"/>
                </a:lnTo>
                <a:lnTo>
                  <a:pt x="332" y="7"/>
                </a:lnTo>
                <a:lnTo>
                  <a:pt x="332" y="8"/>
                </a:lnTo>
                <a:lnTo>
                  <a:pt x="331" y="9"/>
                </a:lnTo>
                <a:lnTo>
                  <a:pt x="331" y="9"/>
                </a:lnTo>
                <a:lnTo>
                  <a:pt x="331" y="10"/>
                </a:lnTo>
                <a:lnTo>
                  <a:pt x="330" y="12"/>
                </a:lnTo>
                <a:lnTo>
                  <a:pt x="330" y="12"/>
                </a:lnTo>
                <a:lnTo>
                  <a:pt x="328" y="12"/>
                </a:lnTo>
                <a:lnTo>
                  <a:pt x="328" y="12"/>
                </a:lnTo>
                <a:lnTo>
                  <a:pt x="327" y="12"/>
                </a:lnTo>
                <a:lnTo>
                  <a:pt x="327" y="12"/>
                </a:lnTo>
                <a:lnTo>
                  <a:pt x="326" y="12"/>
                </a:lnTo>
                <a:lnTo>
                  <a:pt x="326" y="12"/>
                </a:lnTo>
                <a:lnTo>
                  <a:pt x="324" y="12"/>
                </a:lnTo>
                <a:lnTo>
                  <a:pt x="323" y="12"/>
                </a:lnTo>
                <a:lnTo>
                  <a:pt x="322" y="13"/>
                </a:lnTo>
                <a:lnTo>
                  <a:pt x="320" y="13"/>
                </a:lnTo>
                <a:lnTo>
                  <a:pt x="320" y="14"/>
                </a:lnTo>
                <a:lnTo>
                  <a:pt x="319" y="16"/>
                </a:lnTo>
                <a:lnTo>
                  <a:pt x="318" y="17"/>
                </a:lnTo>
                <a:lnTo>
                  <a:pt x="317" y="17"/>
                </a:lnTo>
                <a:lnTo>
                  <a:pt x="315" y="18"/>
                </a:lnTo>
                <a:lnTo>
                  <a:pt x="311" y="21"/>
                </a:lnTo>
                <a:lnTo>
                  <a:pt x="307" y="23"/>
                </a:lnTo>
                <a:lnTo>
                  <a:pt x="303" y="25"/>
                </a:lnTo>
                <a:lnTo>
                  <a:pt x="300" y="27"/>
                </a:lnTo>
                <a:lnTo>
                  <a:pt x="296" y="30"/>
                </a:lnTo>
                <a:lnTo>
                  <a:pt x="292" y="31"/>
                </a:lnTo>
                <a:lnTo>
                  <a:pt x="288" y="34"/>
                </a:lnTo>
                <a:lnTo>
                  <a:pt x="284" y="35"/>
                </a:lnTo>
                <a:lnTo>
                  <a:pt x="280" y="38"/>
                </a:lnTo>
                <a:lnTo>
                  <a:pt x="276" y="39"/>
                </a:lnTo>
                <a:lnTo>
                  <a:pt x="272" y="42"/>
                </a:lnTo>
                <a:lnTo>
                  <a:pt x="270" y="46"/>
                </a:lnTo>
                <a:lnTo>
                  <a:pt x="266" y="48"/>
                </a:lnTo>
                <a:lnTo>
                  <a:pt x="262" y="52"/>
                </a:lnTo>
                <a:lnTo>
                  <a:pt x="258" y="56"/>
                </a:lnTo>
                <a:lnTo>
                  <a:pt x="254" y="60"/>
                </a:lnTo>
                <a:lnTo>
                  <a:pt x="250" y="62"/>
                </a:lnTo>
                <a:lnTo>
                  <a:pt x="248" y="64"/>
                </a:lnTo>
                <a:lnTo>
                  <a:pt x="246" y="65"/>
                </a:lnTo>
                <a:lnTo>
                  <a:pt x="245" y="66"/>
                </a:lnTo>
                <a:lnTo>
                  <a:pt x="244" y="66"/>
                </a:lnTo>
                <a:lnTo>
                  <a:pt x="244" y="66"/>
                </a:lnTo>
                <a:lnTo>
                  <a:pt x="244" y="66"/>
                </a:lnTo>
                <a:lnTo>
                  <a:pt x="245" y="65"/>
                </a:lnTo>
                <a:lnTo>
                  <a:pt x="245" y="65"/>
                </a:lnTo>
                <a:lnTo>
                  <a:pt x="246" y="64"/>
                </a:lnTo>
                <a:lnTo>
                  <a:pt x="248" y="62"/>
                </a:lnTo>
                <a:lnTo>
                  <a:pt x="249" y="61"/>
                </a:lnTo>
                <a:lnTo>
                  <a:pt x="249" y="61"/>
                </a:lnTo>
                <a:lnTo>
                  <a:pt x="250" y="60"/>
                </a:lnTo>
                <a:lnTo>
                  <a:pt x="250" y="60"/>
                </a:lnTo>
                <a:lnTo>
                  <a:pt x="250" y="59"/>
                </a:lnTo>
                <a:lnTo>
                  <a:pt x="253" y="59"/>
                </a:lnTo>
                <a:lnTo>
                  <a:pt x="254" y="57"/>
                </a:lnTo>
                <a:lnTo>
                  <a:pt x="255" y="56"/>
                </a:lnTo>
                <a:lnTo>
                  <a:pt x="255" y="56"/>
                </a:lnTo>
                <a:lnTo>
                  <a:pt x="257" y="56"/>
                </a:lnTo>
                <a:lnTo>
                  <a:pt x="257" y="56"/>
                </a:lnTo>
                <a:lnTo>
                  <a:pt x="257" y="55"/>
                </a:lnTo>
                <a:lnTo>
                  <a:pt x="255" y="55"/>
                </a:lnTo>
                <a:lnTo>
                  <a:pt x="255" y="55"/>
                </a:lnTo>
                <a:lnTo>
                  <a:pt x="255" y="55"/>
                </a:lnTo>
                <a:lnTo>
                  <a:pt x="255" y="55"/>
                </a:lnTo>
                <a:lnTo>
                  <a:pt x="254" y="55"/>
                </a:lnTo>
                <a:lnTo>
                  <a:pt x="254" y="55"/>
                </a:lnTo>
                <a:lnTo>
                  <a:pt x="254" y="55"/>
                </a:lnTo>
                <a:lnTo>
                  <a:pt x="254" y="53"/>
                </a:lnTo>
                <a:lnTo>
                  <a:pt x="255" y="53"/>
                </a:lnTo>
                <a:lnTo>
                  <a:pt x="255" y="53"/>
                </a:lnTo>
                <a:lnTo>
                  <a:pt x="257" y="52"/>
                </a:lnTo>
                <a:lnTo>
                  <a:pt x="258" y="51"/>
                </a:lnTo>
                <a:lnTo>
                  <a:pt x="259" y="49"/>
                </a:lnTo>
                <a:lnTo>
                  <a:pt x="262" y="48"/>
                </a:lnTo>
                <a:lnTo>
                  <a:pt x="264" y="46"/>
                </a:lnTo>
                <a:lnTo>
                  <a:pt x="268" y="44"/>
                </a:lnTo>
                <a:lnTo>
                  <a:pt x="272" y="42"/>
                </a:lnTo>
                <a:lnTo>
                  <a:pt x="276" y="38"/>
                </a:lnTo>
                <a:lnTo>
                  <a:pt x="281" y="35"/>
                </a:lnTo>
                <a:lnTo>
                  <a:pt x="288" y="31"/>
                </a:lnTo>
                <a:lnTo>
                  <a:pt x="294" y="27"/>
                </a:lnTo>
                <a:lnTo>
                  <a:pt x="301" y="23"/>
                </a:lnTo>
                <a:lnTo>
                  <a:pt x="310" y="18"/>
                </a:lnTo>
                <a:lnTo>
                  <a:pt x="319" y="13"/>
                </a:lnTo>
                <a:lnTo>
                  <a:pt x="322" y="12"/>
                </a:lnTo>
                <a:lnTo>
                  <a:pt x="323" y="9"/>
                </a:lnTo>
                <a:lnTo>
                  <a:pt x="324" y="8"/>
                </a:lnTo>
                <a:lnTo>
                  <a:pt x="326" y="7"/>
                </a:lnTo>
                <a:lnTo>
                  <a:pt x="326" y="7"/>
                </a:lnTo>
                <a:lnTo>
                  <a:pt x="327" y="5"/>
                </a:lnTo>
                <a:lnTo>
                  <a:pt x="327" y="5"/>
                </a:lnTo>
                <a:lnTo>
                  <a:pt x="326" y="4"/>
                </a:lnTo>
                <a:lnTo>
                  <a:pt x="324" y="5"/>
                </a:lnTo>
                <a:lnTo>
                  <a:pt x="322" y="7"/>
                </a:lnTo>
                <a:lnTo>
                  <a:pt x="320" y="8"/>
                </a:lnTo>
                <a:lnTo>
                  <a:pt x="318" y="9"/>
                </a:lnTo>
                <a:lnTo>
                  <a:pt x="315" y="10"/>
                </a:lnTo>
                <a:lnTo>
                  <a:pt x="314" y="12"/>
                </a:lnTo>
                <a:lnTo>
                  <a:pt x="313" y="12"/>
                </a:lnTo>
                <a:lnTo>
                  <a:pt x="311" y="12"/>
                </a:lnTo>
                <a:lnTo>
                  <a:pt x="310" y="13"/>
                </a:lnTo>
                <a:lnTo>
                  <a:pt x="310" y="13"/>
                </a:lnTo>
                <a:lnTo>
                  <a:pt x="310" y="13"/>
                </a:lnTo>
                <a:lnTo>
                  <a:pt x="311" y="13"/>
                </a:lnTo>
                <a:lnTo>
                  <a:pt x="310" y="12"/>
                </a:lnTo>
                <a:lnTo>
                  <a:pt x="310" y="12"/>
                </a:lnTo>
                <a:lnTo>
                  <a:pt x="307" y="13"/>
                </a:lnTo>
                <a:lnTo>
                  <a:pt x="302" y="14"/>
                </a:lnTo>
                <a:lnTo>
                  <a:pt x="301" y="16"/>
                </a:lnTo>
                <a:lnTo>
                  <a:pt x="300" y="17"/>
                </a:lnTo>
                <a:lnTo>
                  <a:pt x="298" y="17"/>
                </a:lnTo>
                <a:lnTo>
                  <a:pt x="296" y="18"/>
                </a:lnTo>
                <a:lnTo>
                  <a:pt x="294" y="20"/>
                </a:lnTo>
                <a:lnTo>
                  <a:pt x="292" y="21"/>
                </a:lnTo>
                <a:lnTo>
                  <a:pt x="290" y="22"/>
                </a:lnTo>
                <a:lnTo>
                  <a:pt x="288" y="23"/>
                </a:lnTo>
                <a:lnTo>
                  <a:pt x="285" y="25"/>
                </a:lnTo>
                <a:lnTo>
                  <a:pt x="284" y="26"/>
                </a:lnTo>
                <a:lnTo>
                  <a:pt x="281" y="27"/>
                </a:lnTo>
                <a:lnTo>
                  <a:pt x="279" y="30"/>
                </a:lnTo>
                <a:lnTo>
                  <a:pt x="276" y="31"/>
                </a:lnTo>
                <a:lnTo>
                  <a:pt x="274" y="33"/>
                </a:lnTo>
                <a:lnTo>
                  <a:pt x="271" y="34"/>
                </a:lnTo>
                <a:lnTo>
                  <a:pt x="268" y="35"/>
                </a:lnTo>
                <a:lnTo>
                  <a:pt x="266" y="38"/>
                </a:lnTo>
                <a:lnTo>
                  <a:pt x="263" y="39"/>
                </a:lnTo>
                <a:lnTo>
                  <a:pt x="262" y="40"/>
                </a:lnTo>
                <a:lnTo>
                  <a:pt x="259" y="42"/>
                </a:lnTo>
                <a:lnTo>
                  <a:pt x="257" y="44"/>
                </a:lnTo>
                <a:lnTo>
                  <a:pt x="254" y="46"/>
                </a:lnTo>
                <a:lnTo>
                  <a:pt x="251" y="47"/>
                </a:lnTo>
                <a:lnTo>
                  <a:pt x="250" y="48"/>
                </a:lnTo>
                <a:lnTo>
                  <a:pt x="248" y="49"/>
                </a:lnTo>
                <a:lnTo>
                  <a:pt x="245" y="52"/>
                </a:lnTo>
                <a:lnTo>
                  <a:pt x="244" y="53"/>
                </a:lnTo>
                <a:lnTo>
                  <a:pt x="241" y="53"/>
                </a:lnTo>
                <a:lnTo>
                  <a:pt x="240" y="56"/>
                </a:lnTo>
                <a:lnTo>
                  <a:pt x="238" y="56"/>
                </a:lnTo>
                <a:lnTo>
                  <a:pt x="236" y="57"/>
                </a:lnTo>
                <a:lnTo>
                  <a:pt x="234" y="59"/>
                </a:lnTo>
                <a:lnTo>
                  <a:pt x="231" y="61"/>
                </a:lnTo>
                <a:lnTo>
                  <a:pt x="227" y="64"/>
                </a:lnTo>
                <a:lnTo>
                  <a:pt x="223" y="66"/>
                </a:lnTo>
                <a:lnTo>
                  <a:pt x="219" y="69"/>
                </a:lnTo>
                <a:lnTo>
                  <a:pt x="215" y="72"/>
                </a:lnTo>
                <a:lnTo>
                  <a:pt x="211" y="74"/>
                </a:lnTo>
                <a:lnTo>
                  <a:pt x="208" y="77"/>
                </a:lnTo>
                <a:lnTo>
                  <a:pt x="205" y="79"/>
                </a:lnTo>
                <a:lnTo>
                  <a:pt x="201" y="82"/>
                </a:lnTo>
                <a:lnTo>
                  <a:pt x="197" y="85"/>
                </a:lnTo>
                <a:lnTo>
                  <a:pt x="193" y="86"/>
                </a:lnTo>
                <a:lnTo>
                  <a:pt x="190" y="88"/>
                </a:lnTo>
                <a:lnTo>
                  <a:pt x="186" y="91"/>
                </a:lnTo>
                <a:lnTo>
                  <a:pt x="184" y="94"/>
                </a:lnTo>
                <a:lnTo>
                  <a:pt x="180" y="96"/>
                </a:lnTo>
                <a:lnTo>
                  <a:pt x="177" y="99"/>
                </a:lnTo>
                <a:lnTo>
                  <a:pt x="175" y="100"/>
                </a:lnTo>
                <a:lnTo>
                  <a:pt x="173" y="101"/>
                </a:lnTo>
                <a:lnTo>
                  <a:pt x="171" y="104"/>
                </a:lnTo>
                <a:lnTo>
                  <a:pt x="169" y="105"/>
                </a:lnTo>
                <a:lnTo>
                  <a:pt x="168" y="107"/>
                </a:lnTo>
                <a:lnTo>
                  <a:pt x="167" y="109"/>
                </a:lnTo>
                <a:lnTo>
                  <a:pt x="165" y="111"/>
                </a:lnTo>
                <a:lnTo>
                  <a:pt x="164" y="113"/>
                </a:lnTo>
                <a:lnTo>
                  <a:pt x="162" y="114"/>
                </a:lnTo>
                <a:lnTo>
                  <a:pt x="160" y="117"/>
                </a:lnTo>
                <a:lnTo>
                  <a:pt x="159" y="118"/>
                </a:lnTo>
                <a:lnTo>
                  <a:pt x="158" y="120"/>
                </a:lnTo>
                <a:lnTo>
                  <a:pt x="156" y="122"/>
                </a:lnTo>
                <a:lnTo>
                  <a:pt x="155" y="124"/>
                </a:lnTo>
                <a:lnTo>
                  <a:pt x="152" y="125"/>
                </a:lnTo>
                <a:lnTo>
                  <a:pt x="151" y="127"/>
                </a:lnTo>
                <a:lnTo>
                  <a:pt x="150" y="129"/>
                </a:lnTo>
                <a:lnTo>
                  <a:pt x="147" y="131"/>
                </a:lnTo>
                <a:lnTo>
                  <a:pt x="146" y="134"/>
                </a:lnTo>
                <a:lnTo>
                  <a:pt x="143" y="137"/>
                </a:lnTo>
                <a:lnTo>
                  <a:pt x="142" y="139"/>
                </a:lnTo>
                <a:lnTo>
                  <a:pt x="139" y="142"/>
                </a:lnTo>
                <a:lnTo>
                  <a:pt x="138" y="143"/>
                </a:lnTo>
                <a:lnTo>
                  <a:pt x="137" y="144"/>
                </a:lnTo>
                <a:lnTo>
                  <a:pt x="134" y="147"/>
                </a:lnTo>
                <a:lnTo>
                  <a:pt x="133" y="148"/>
                </a:lnTo>
                <a:lnTo>
                  <a:pt x="132" y="148"/>
                </a:lnTo>
                <a:lnTo>
                  <a:pt x="132" y="150"/>
                </a:lnTo>
                <a:lnTo>
                  <a:pt x="130" y="150"/>
                </a:lnTo>
                <a:lnTo>
                  <a:pt x="129" y="151"/>
                </a:lnTo>
                <a:lnTo>
                  <a:pt x="129" y="151"/>
                </a:lnTo>
                <a:lnTo>
                  <a:pt x="126" y="153"/>
                </a:lnTo>
                <a:lnTo>
                  <a:pt x="125" y="156"/>
                </a:lnTo>
                <a:lnTo>
                  <a:pt x="124" y="159"/>
                </a:lnTo>
                <a:lnTo>
                  <a:pt x="123" y="161"/>
                </a:lnTo>
                <a:lnTo>
                  <a:pt x="121" y="165"/>
                </a:lnTo>
                <a:lnTo>
                  <a:pt x="120" y="168"/>
                </a:lnTo>
                <a:lnTo>
                  <a:pt x="119" y="170"/>
                </a:lnTo>
                <a:lnTo>
                  <a:pt x="117" y="173"/>
                </a:lnTo>
                <a:lnTo>
                  <a:pt x="116" y="176"/>
                </a:lnTo>
                <a:lnTo>
                  <a:pt x="115" y="174"/>
                </a:lnTo>
                <a:lnTo>
                  <a:pt x="113" y="172"/>
                </a:lnTo>
                <a:lnTo>
                  <a:pt x="112" y="169"/>
                </a:lnTo>
                <a:lnTo>
                  <a:pt x="109" y="166"/>
                </a:lnTo>
                <a:lnTo>
                  <a:pt x="108" y="164"/>
                </a:lnTo>
                <a:lnTo>
                  <a:pt x="107" y="163"/>
                </a:lnTo>
                <a:lnTo>
                  <a:pt x="104" y="160"/>
                </a:lnTo>
                <a:lnTo>
                  <a:pt x="103" y="157"/>
                </a:lnTo>
                <a:lnTo>
                  <a:pt x="100" y="155"/>
                </a:lnTo>
                <a:lnTo>
                  <a:pt x="99" y="152"/>
                </a:lnTo>
                <a:lnTo>
                  <a:pt x="98" y="151"/>
                </a:lnTo>
                <a:lnTo>
                  <a:pt x="96" y="148"/>
                </a:lnTo>
                <a:lnTo>
                  <a:pt x="95" y="146"/>
                </a:lnTo>
                <a:lnTo>
                  <a:pt x="94" y="143"/>
                </a:lnTo>
                <a:lnTo>
                  <a:pt x="93" y="140"/>
                </a:lnTo>
                <a:lnTo>
                  <a:pt x="91" y="139"/>
                </a:lnTo>
                <a:lnTo>
                  <a:pt x="90" y="135"/>
                </a:lnTo>
                <a:lnTo>
                  <a:pt x="89" y="133"/>
                </a:lnTo>
                <a:lnTo>
                  <a:pt x="87" y="129"/>
                </a:lnTo>
                <a:lnTo>
                  <a:pt x="86" y="125"/>
                </a:lnTo>
                <a:lnTo>
                  <a:pt x="85" y="122"/>
                </a:lnTo>
                <a:lnTo>
                  <a:pt x="83" y="118"/>
                </a:lnTo>
                <a:lnTo>
                  <a:pt x="82" y="114"/>
                </a:lnTo>
                <a:lnTo>
                  <a:pt x="81" y="112"/>
                </a:lnTo>
                <a:lnTo>
                  <a:pt x="80" y="112"/>
                </a:lnTo>
                <a:lnTo>
                  <a:pt x="77" y="113"/>
                </a:lnTo>
                <a:lnTo>
                  <a:pt x="76" y="113"/>
                </a:lnTo>
                <a:lnTo>
                  <a:pt x="73" y="114"/>
                </a:lnTo>
                <a:lnTo>
                  <a:pt x="72" y="114"/>
                </a:lnTo>
                <a:lnTo>
                  <a:pt x="70" y="116"/>
                </a:lnTo>
                <a:lnTo>
                  <a:pt x="68" y="116"/>
                </a:lnTo>
                <a:lnTo>
                  <a:pt x="67" y="117"/>
                </a:lnTo>
                <a:lnTo>
                  <a:pt x="65" y="117"/>
                </a:lnTo>
                <a:lnTo>
                  <a:pt x="64" y="118"/>
                </a:lnTo>
                <a:lnTo>
                  <a:pt x="63" y="118"/>
                </a:lnTo>
                <a:lnTo>
                  <a:pt x="61" y="120"/>
                </a:lnTo>
                <a:lnTo>
                  <a:pt x="60" y="120"/>
                </a:lnTo>
                <a:lnTo>
                  <a:pt x="59" y="121"/>
                </a:lnTo>
                <a:lnTo>
                  <a:pt x="57" y="121"/>
                </a:lnTo>
                <a:lnTo>
                  <a:pt x="56" y="122"/>
                </a:lnTo>
                <a:lnTo>
                  <a:pt x="54" y="122"/>
                </a:lnTo>
                <a:lnTo>
                  <a:pt x="52" y="124"/>
                </a:lnTo>
                <a:lnTo>
                  <a:pt x="51" y="124"/>
                </a:lnTo>
                <a:lnTo>
                  <a:pt x="50" y="125"/>
                </a:lnTo>
                <a:lnTo>
                  <a:pt x="48" y="125"/>
                </a:lnTo>
                <a:lnTo>
                  <a:pt x="47" y="126"/>
                </a:lnTo>
                <a:lnTo>
                  <a:pt x="46" y="126"/>
                </a:lnTo>
                <a:lnTo>
                  <a:pt x="44" y="127"/>
                </a:lnTo>
                <a:lnTo>
                  <a:pt x="44" y="127"/>
                </a:lnTo>
                <a:lnTo>
                  <a:pt x="44" y="127"/>
                </a:lnTo>
                <a:lnTo>
                  <a:pt x="43" y="127"/>
                </a:lnTo>
                <a:lnTo>
                  <a:pt x="42" y="127"/>
                </a:lnTo>
                <a:lnTo>
                  <a:pt x="39" y="127"/>
                </a:lnTo>
                <a:lnTo>
                  <a:pt x="38" y="129"/>
                </a:lnTo>
                <a:lnTo>
                  <a:pt x="37" y="129"/>
                </a:lnTo>
                <a:lnTo>
                  <a:pt x="34" y="130"/>
                </a:lnTo>
                <a:lnTo>
                  <a:pt x="33" y="130"/>
                </a:lnTo>
                <a:lnTo>
                  <a:pt x="30" y="131"/>
                </a:lnTo>
                <a:lnTo>
                  <a:pt x="29" y="131"/>
                </a:lnTo>
                <a:lnTo>
                  <a:pt x="27" y="131"/>
                </a:lnTo>
                <a:lnTo>
                  <a:pt x="26" y="131"/>
                </a:lnTo>
                <a:lnTo>
                  <a:pt x="25" y="133"/>
                </a:lnTo>
                <a:lnTo>
                  <a:pt x="24" y="133"/>
                </a:lnTo>
                <a:lnTo>
                  <a:pt x="24" y="133"/>
                </a:lnTo>
                <a:lnTo>
                  <a:pt x="22" y="133"/>
                </a:lnTo>
                <a:lnTo>
                  <a:pt x="21" y="134"/>
                </a:lnTo>
                <a:lnTo>
                  <a:pt x="20" y="135"/>
                </a:lnTo>
                <a:lnTo>
                  <a:pt x="18" y="135"/>
                </a:lnTo>
                <a:lnTo>
                  <a:pt x="16" y="137"/>
                </a:lnTo>
                <a:lnTo>
                  <a:pt x="14" y="138"/>
                </a:lnTo>
                <a:lnTo>
                  <a:pt x="13" y="138"/>
                </a:lnTo>
                <a:lnTo>
                  <a:pt x="12" y="139"/>
                </a:lnTo>
                <a:lnTo>
                  <a:pt x="11" y="140"/>
                </a:lnTo>
                <a:lnTo>
                  <a:pt x="9" y="140"/>
                </a:lnTo>
                <a:lnTo>
                  <a:pt x="8" y="142"/>
                </a:lnTo>
                <a:lnTo>
                  <a:pt x="5" y="143"/>
                </a:lnTo>
                <a:lnTo>
                  <a:pt x="4" y="143"/>
                </a:lnTo>
                <a:lnTo>
                  <a:pt x="3" y="144"/>
                </a:lnTo>
                <a:lnTo>
                  <a:pt x="1" y="146"/>
                </a:lnTo>
                <a:lnTo>
                  <a:pt x="0" y="146"/>
                </a:lnTo>
                <a:lnTo>
                  <a:pt x="0" y="1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628" name="Freeform 1572">
            <a:extLst>
              <a:ext uri="{FF2B5EF4-FFF2-40B4-BE49-F238E27FC236}">
                <a16:creationId xmlns:a16="http://schemas.microsoft.com/office/drawing/2014/main" id="{80E0F899-6303-4660-A248-A8CA3F7DD31A}"/>
              </a:ext>
            </a:extLst>
          </p:cNvPr>
          <p:cNvSpPr>
            <a:spLocks/>
          </p:cNvSpPr>
          <p:nvPr/>
        </p:nvSpPr>
        <p:spPr bwMode="auto">
          <a:xfrm>
            <a:off x="1160463" y="3348038"/>
            <a:ext cx="11112" cy="7937"/>
          </a:xfrm>
          <a:custGeom>
            <a:avLst/>
            <a:gdLst>
              <a:gd name="T0" fmla="*/ 19 w 19"/>
              <a:gd name="T1" fmla="*/ 0 h 15"/>
              <a:gd name="T2" fmla="*/ 17 w 19"/>
              <a:gd name="T3" fmla="*/ 1 h 15"/>
              <a:gd name="T4" fmla="*/ 14 w 19"/>
              <a:gd name="T5" fmla="*/ 2 h 15"/>
              <a:gd name="T6" fmla="*/ 13 w 19"/>
              <a:gd name="T7" fmla="*/ 4 h 15"/>
              <a:gd name="T8" fmla="*/ 11 w 19"/>
              <a:gd name="T9" fmla="*/ 5 h 15"/>
              <a:gd name="T10" fmla="*/ 10 w 19"/>
              <a:gd name="T11" fmla="*/ 6 h 15"/>
              <a:gd name="T12" fmla="*/ 9 w 19"/>
              <a:gd name="T13" fmla="*/ 8 h 15"/>
              <a:gd name="T14" fmla="*/ 6 w 19"/>
              <a:gd name="T15" fmla="*/ 9 h 15"/>
              <a:gd name="T16" fmla="*/ 5 w 19"/>
              <a:gd name="T17" fmla="*/ 10 h 15"/>
              <a:gd name="T18" fmla="*/ 5 w 19"/>
              <a:gd name="T19" fmla="*/ 10 h 15"/>
              <a:gd name="T20" fmla="*/ 4 w 19"/>
              <a:gd name="T21" fmla="*/ 10 h 15"/>
              <a:gd name="T22" fmla="*/ 2 w 19"/>
              <a:gd name="T23" fmla="*/ 11 h 15"/>
              <a:gd name="T24" fmla="*/ 2 w 19"/>
              <a:gd name="T25" fmla="*/ 11 h 15"/>
              <a:gd name="T26" fmla="*/ 1 w 19"/>
              <a:gd name="T27" fmla="*/ 11 h 15"/>
              <a:gd name="T28" fmla="*/ 0 w 19"/>
              <a:gd name="T29" fmla="*/ 13 h 15"/>
              <a:gd name="T30" fmla="*/ 0 w 19"/>
              <a:gd name="T31" fmla="*/ 14 h 15"/>
              <a:gd name="T32" fmla="*/ 0 w 19"/>
              <a:gd name="T33" fmla="*/ 15 h 15"/>
              <a:gd name="T34" fmla="*/ 1 w 19"/>
              <a:gd name="T35" fmla="*/ 14 h 15"/>
              <a:gd name="T36" fmla="*/ 2 w 19"/>
              <a:gd name="T37" fmla="*/ 13 h 15"/>
              <a:gd name="T38" fmla="*/ 4 w 19"/>
              <a:gd name="T39" fmla="*/ 13 h 15"/>
              <a:gd name="T40" fmla="*/ 5 w 19"/>
              <a:gd name="T41" fmla="*/ 11 h 15"/>
              <a:gd name="T42" fmla="*/ 6 w 19"/>
              <a:gd name="T43" fmla="*/ 11 h 15"/>
              <a:gd name="T44" fmla="*/ 7 w 19"/>
              <a:gd name="T45" fmla="*/ 10 h 15"/>
              <a:gd name="T46" fmla="*/ 7 w 19"/>
              <a:gd name="T47" fmla="*/ 9 h 15"/>
              <a:gd name="T48" fmla="*/ 9 w 19"/>
              <a:gd name="T49" fmla="*/ 9 h 15"/>
              <a:gd name="T50" fmla="*/ 10 w 19"/>
              <a:gd name="T51" fmla="*/ 8 h 15"/>
              <a:gd name="T52" fmla="*/ 11 w 19"/>
              <a:gd name="T53" fmla="*/ 8 h 15"/>
              <a:gd name="T54" fmla="*/ 13 w 19"/>
              <a:gd name="T55" fmla="*/ 6 h 15"/>
              <a:gd name="T56" fmla="*/ 14 w 19"/>
              <a:gd name="T57" fmla="*/ 5 h 15"/>
              <a:gd name="T58" fmla="*/ 15 w 19"/>
              <a:gd name="T59" fmla="*/ 5 h 15"/>
              <a:gd name="T60" fmla="*/ 17 w 19"/>
              <a:gd name="T61" fmla="*/ 4 h 15"/>
              <a:gd name="T62" fmla="*/ 18 w 19"/>
              <a:gd name="T63" fmla="*/ 2 h 15"/>
              <a:gd name="T64" fmla="*/ 19 w 19"/>
              <a:gd name="T65" fmla="*/ 2 h 15"/>
              <a:gd name="T66" fmla="*/ 19 w 19"/>
              <a:gd name="T67" fmla="*/ 1 h 15"/>
              <a:gd name="T68" fmla="*/ 19 w 19"/>
              <a:gd name="T69" fmla="*/ 1 h 15"/>
              <a:gd name="T70" fmla="*/ 19 w 19"/>
              <a:gd name="T71" fmla="*/ 0 h 15"/>
              <a:gd name="T72" fmla="*/ 19 w 19"/>
              <a:gd name="T73" fmla="*/ 0 h 15"/>
              <a:gd name="T74" fmla="*/ 19 w 19"/>
              <a:gd name="T75" fmla="*/ 0 h 15"/>
              <a:gd name="T76" fmla="*/ 19 w 19"/>
              <a:gd name="T77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9" h="15">
                <a:moveTo>
                  <a:pt x="19" y="0"/>
                </a:moveTo>
                <a:lnTo>
                  <a:pt x="17" y="1"/>
                </a:lnTo>
                <a:lnTo>
                  <a:pt x="14" y="2"/>
                </a:lnTo>
                <a:lnTo>
                  <a:pt x="13" y="4"/>
                </a:lnTo>
                <a:lnTo>
                  <a:pt x="11" y="5"/>
                </a:lnTo>
                <a:lnTo>
                  <a:pt x="10" y="6"/>
                </a:lnTo>
                <a:lnTo>
                  <a:pt x="9" y="8"/>
                </a:lnTo>
                <a:lnTo>
                  <a:pt x="6" y="9"/>
                </a:lnTo>
                <a:lnTo>
                  <a:pt x="5" y="10"/>
                </a:lnTo>
                <a:lnTo>
                  <a:pt x="5" y="10"/>
                </a:lnTo>
                <a:lnTo>
                  <a:pt x="4" y="10"/>
                </a:lnTo>
                <a:lnTo>
                  <a:pt x="2" y="11"/>
                </a:lnTo>
                <a:lnTo>
                  <a:pt x="2" y="11"/>
                </a:lnTo>
                <a:lnTo>
                  <a:pt x="1" y="11"/>
                </a:lnTo>
                <a:lnTo>
                  <a:pt x="0" y="13"/>
                </a:lnTo>
                <a:lnTo>
                  <a:pt x="0" y="14"/>
                </a:lnTo>
                <a:lnTo>
                  <a:pt x="0" y="15"/>
                </a:lnTo>
                <a:lnTo>
                  <a:pt x="1" y="14"/>
                </a:lnTo>
                <a:lnTo>
                  <a:pt x="2" y="13"/>
                </a:lnTo>
                <a:lnTo>
                  <a:pt x="4" y="13"/>
                </a:lnTo>
                <a:lnTo>
                  <a:pt x="5" y="11"/>
                </a:lnTo>
                <a:lnTo>
                  <a:pt x="6" y="11"/>
                </a:lnTo>
                <a:lnTo>
                  <a:pt x="7" y="10"/>
                </a:lnTo>
                <a:lnTo>
                  <a:pt x="7" y="9"/>
                </a:lnTo>
                <a:lnTo>
                  <a:pt x="9" y="9"/>
                </a:lnTo>
                <a:lnTo>
                  <a:pt x="10" y="8"/>
                </a:lnTo>
                <a:lnTo>
                  <a:pt x="11" y="8"/>
                </a:lnTo>
                <a:lnTo>
                  <a:pt x="13" y="6"/>
                </a:lnTo>
                <a:lnTo>
                  <a:pt x="14" y="5"/>
                </a:lnTo>
                <a:lnTo>
                  <a:pt x="15" y="5"/>
                </a:lnTo>
                <a:lnTo>
                  <a:pt x="17" y="4"/>
                </a:lnTo>
                <a:lnTo>
                  <a:pt x="18" y="2"/>
                </a:lnTo>
                <a:lnTo>
                  <a:pt x="19" y="2"/>
                </a:lnTo>
                <a:lnTo>
                  <a:pt x="19" y="1"/>
                </a:lnTo>
                <a:lnTo>
                  <a:pt x="19" y="1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lnTo>
                  <a:pt x="1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629" name="Freeform 1573">
            <a:extLst>
              <a:ext uri="{FF2B5EF4-FFF2-40B4-BE49-F238E27FC236}">
                <a16:creationId xmlns:a16="http://schemas.microsoft.com/office/drawing/2014/main" id="{7A88CEA7-5453-472D-AE49-34BEA3ECA053}"/>
              </a:ext>
            </a:extLst>
          </p:cNvPr>
          <p:cNvSpPr>
            <a:spLocks/>
          </p:cNvSpPr>
          <p:nvPr/>
        </p:nvSpPr>
        <p:spPr bwMode="auto">
          <a:xfrm>
            <a:off x="1198563" y="3332163"/>
            <a:ext cx="6350" cy="4762"/>
          </a:xfrm>
          <a:custGeom>
            <a:avLst/>
            <a:gdLst>
              <a:gd name="T0" fmla="*/ 12 w 12"/>
              <a:gd name="T1" fmla="*/ 0 h 9"/>
              <a:gd name="T2" fmla="*/ 10 w 12"/>
              <a:gd name="T3" fmla="*/ 0 h 9"/>
              <a:gd name="T4" fmla="*/ 10 w 12"/>
              <a:gd name="T5" fmla="*/ 1 h 9"/>
              <a:gd name="T6" fmla="*/ 9 w 12"/>
              <a:gd name="T7" fmla="*/ 1 h 9"/>
              <a:gd name="T8" fmla="*/ 9 w 12"/>
              <a:gd name="T9" fmla="*/ 2 h 9"/>
              <a:gd name="T10" fmla="*/ 8 w 12"/>
              <a:gd name="T11" fmla="*/ 2 h 9"/>
              <a:gd name="T12" fmla="*/ 8 w 12"/>
              <a:gd name="T13" fmla="*/ 2 h 9"/>
              <a:gd name="T14" fmla="*/ 7 w 12"/>
              <a:gd name="T15" fmla="*/ 4 h 9"/>
              <a:gd name="T16" fmla="*/ 7 w 12"/>
              <a:gd name="T17" fmla="*/ 4 h 9"/>
              <a:gd name="T18" fmla="*/ 7 w 12"/>
              <a:gd name="T19" fmla="*/ 4 h 9"/>
              <a:gd name="T20" fmla="*/ 5 w 12"/>
              <a:gd name="T21" fmla="*/ 5 h 9"/>
              <a:gd name="T22" fmla="*/ 4 w 12"/>
              <a:gd name="T23" fmla="*/ 5 h 9"/>
              <a:gd name="T24" fmla="*/ 4 w 12"/>
              <a:gd name="T25" fmla="*/ 6 h 9"/>
              <a:gd name="T26" fmla="*/ 3 w 12"/>
              <a:gd name="T27" fmla="*/ 6 h 9"/>
              <a:gd name="T28" fmla="*/ 3 w 12"/>
              <a:gd name="T29" fmla="*/ 8 h 9"/>
              <a:gd name="T30" fmla="*/ 1 w 12"/>
              <a:gd name="T31" fmla="*/ 8 h 9"/>
              <a:gd name="T32" fmla="*/ 0 w 12"/>
              <a:gd name="T33" fmla="*/ 9 h 9"/>
              <a:gd name="T34" fmla="*/ 3 w 12"/>
              <a:gd name="T35" fmla="*/ 8 h 9"/>
              <a:gd name="T36" fmla="*/ 4 w 12"/>
              <a:gd name="T37" fmla="*/ 8 h 9"/>
              <a:gd name="T38" fmla="*/ 5 w 12"/>
              <a:gd name="T39" fmla="*/ 6 h 9"/>
              <a:gd name="T40" fmla="*/ 7 w 12"/>
              <a:gd name="T41" fmla="*/ 5 h 9"/>
              <a:gd name="T42" fmla="*/ 8 w 12"/>
              <a:gd name="T43" fmla="*/ 5 h 9"/>
              <a:gd name="T44" fmla="*/ 9 w 12"/>
              <a:gd name="T45" fmla="*/ 4 h 9"/>
              <a:gd name="T46" fmla="*/ 10 w 12"/>
              <a:gd name="T47" fmla="*/ 2 h 9"/>
              <a:gd name="T48" fmla="*/ 12 w 12"/>
              <a:gd name="T49" fmla="*/ 2 h 9"/>
              <a:gd name="T50" fmla="*/ 12 w 12"/>
              <a:gd name="T51" fmla="*/ 1 h 9"/>
              <a:gd name="T52" fmla="*/ 12 w 12"/>
              <a:gd name="T53" fmla="*/ 1 h 9"/>
              <a:gd name="T54" fmla="*/ 12 w 12"/>
              <a:gd name="T55" fmla="*/ 1 h 9"/>
              <a:gd name="T56" fmla="*/ 12 w 12"/>
              <a:gd name="T57" fmla="*/ 0 h 9"/>
              <a:gd name="T58" fmla="*/ 12 w 12"/>
              <a:gd name="T59" fmla="*/ 0 h 9"/>
              <a:gd name="T60" fmla="*/ 12 w 12"/>
              <a:gd name="T6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2" h="9">
                <a:moveTo>
                  <a:pt x="12" y="0"/>
                </a:moveTo>
                <a:lnTo>
                  <a:pt x="10" y="0"/>
                </a:lnTo>
                <a:lnTo>
                  <a:pt x="10" y="1"/>
                </a:lnTo>
                <a:lnTo>
                  <a:pt x="9" y="1"/>
                </a:lnTo>
                <a:lnTo>
                  <a:pt x="9" y="2"/>
                </a:lnTo>
                <a:lnTo>
                  <a:pt x="8" y="2"/>
                </a:lnTo>
                <a:lnTo>
                  <a:pt x="8" y="2"/>
                </a:lnTo>
                <a:lnTo>
                  <a:pt x="7" y="4"/>
                </a:lnTo>
                <a:lnTo>
                  <a:pt x="7" y="4"/>
                </a:lnTo>
                <a:lnTo>
                  <a:pt x="7" y="4"/>
                </a:lnTo>
                <a:lnTo>
                  <a:pt x="5" y="5"/>
                </a:lnTo>
                <a:lnTo>
                  <a:pt x="4" y="5"/>
                </a:lnTo>
                <a:lnTo>
                  <a:pt x="4" y="6"/>
                </a:lnTo>
                <a:lnTo>
                  <a:pt x="3" y="6"/>
                </a:lnTo>
                <a:lnTo>
                  <a:pt x="3" y="8"/>
                </a:lnTo>
                <a:lnTo>
                  <a:pt x="1" y="8"/>
                </a:lnTo>
                <a:lnTo>
                  <a:pt x="0" y="9"/>
                </a:lnTo>
                <a:lnTo>
                  <a:pt x="3" y="8"/>
                </a:lnTo>
                <a:lnTo>
                  <a:pt x="4" y="8"/>
                </a:lnTo>
                <a:lnTo>
                  <a:pt x="5" y="6"/>
                </a:lnTo>
                <a:lnTo>
                  <a:pt x="7" y="5"/>
                </a:lnTo>
                <a:lnTo>
                  <a:pt x="8" y="5"/>
                </a:lnTo>
                <a:lnTo>
                  <a:pt x="9" y="4"/>
                </a:lnTo>
                <a:lnTo>
                  <a:pt x="10" y="2"/>
                </a:lnTo>
                <a:lnTo>
                  <a:pt x="12" y="2"/>
                </a:lnTo>
                <a:lnTo>
                  <a:pt x="12" y="1"/>
                </a:lnTo>
                <a:lnTo>
                  <a:pt x="12" y="1"/>
                </a:lnTo>
                <a:lnTo>
                  <a:pt x="12" y="1"/>
                </a:lnTo>
                <a:lnTo>
                  <a:pt x="12" y="0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630" name="Freeform 1574">
            <a:extLst>
              <a:ext uri="{FF2B5EF4-FFF2-40B4-BE49-F238E27FC236}">
                <a16:creationId xmlns:a16="http://schemas.microsoft.com/office/drawing/2014/main" id="{2CB13EA5-E3D1-48FB-AA5E-E82B4ABC2B5D}"/>
              </a:ext>
            </a:extLst>
          </p:cNvPr>
          <p:cNvSpPr>
            <a:spLocks/>
          </p:cNvSpPr>
          <p:nvPr/>
        </p:nvSpPr>
        <p:spPr bwMode="auto">
          <a:xfrm>
            <a:off x="1171575" y="3330575"/>
            <a:ext cx="11113" cy="9525"/>
          </a:xfrm>
          <a:custGeom>
            <a:avLst/>
            <a:gdLst>
              <a:gd name="T0" fmla="*/ 20 w 22"/>
              <a:gd name="T1" fmla="*/ 0 h 17"/>
              <a:gd name="T2" fmla="*/ 18 w 22"/>
              <a:gd name="T3" fmla="*/ 1 h 17"/>
              <a:gd name="T4" fmla="*/ 17 w 22"/>
              <a:gd name="T5" fmla="*/ 3 h 17"/>
              <a:gd name="T6" fmla="*/ 15 w 22"/>
              <a:gd name="T7" fmla="*/ 4 h 17"/>
              <a:gd name="T8" fmla="*/ 13 w 22"/>
              <a:gd name="T9" fmla="*/ 5 h 17"/>
              <a:gd name="T10" fmla="*/ 11 w 22"/>
              <a:gd name="T11" fmla="*/ 6 h 17"/>
              <a:gd name="T12" fmla="*/ 9 w 22"/>
              <a:gd name="T13" fmla="*/ 8 h 17"/>
              <a:gd name="T14" fmla="*/ 7 w 22"/>
              <a:gd name="T15" fmla="*/ 9 h 17"/>
              <a:gd name="T16" fmla="*/ 7 w 22"/>
              <a:gd name="T17" fmla="*/ 10 h 17"/>
              <a:gd name="T18" fmla="*/ 7 w 22"/>
              <a:gd name="T19" fmla="*/ 10 h 17"/>
              <a:gd name="T20" fmla="*/ 5 w 22"/>
              <a:gd name="T21" fmla="*/ 10 h 17"/>
              <a:gd name="T22" fmla="*/ 5 w 22"/>
              <a:gd name="T23" fmla="*/ 12 h 17"/>
              <a:gd name="T24" fmla="*/ 4 w 22"/>
              <a:gd name="T25" fmla="*/ 12 h 17"/>
              <a:gd name="T26" fmla="*/ 4 w 22"/>
              <a:gd name="T27" fmla="*/ 13 h 17"/>
              <a:gd name="T28" fmla="*/ 3 w 22"/>
              <a:gd name="T29" fmla="*/ 14 h 17"/>
              <a:gd name="T30" fmla="*/ 3 w 22"/>
              <a:gd name="T31" fmla="*/ 14 h 17"/>
              <a:gd name="T32" fmla="*/ 3 w 22"/>
              <a:gd name="T33" fmla="*/ 14 h 17"/>
              <a:gd name="T34" fmla="*/ 2 w 22"/>
              <a:gd name="T35" fmla="*/ 16 h 17"/>
              <a:gd name="T36" fmla="*/ 0 w 22"/>
              <a:gd name="T37" fmla="*/ 17 h 17"/>
              <a:gd name="T38" fmla="*/ 0 w 22"/>
              <a:gd name="T39" fmla="*/ 17 h 17"/>
              <a:gd name="T40" fmla="*/ 2 w 22"/>
              <a:gd name="T41" fmla="*/ 17 h 17"/>
              <a:gd name="T42" fmla="*/ 3 w 22"/>
              <a:gd name="T43" fmla="*/ 16 h 17"/>
              <a:gd name="T44" fmla="*/ 4 w 22"/>
              <a:gd name="T45" fmla="*/ 16 h 17"/>
              <a:gd name="T46" fmla="*/ 5 w 22"/>
              <a:gd name="T47" fmla="*/ 14 h 17"/>
              <a:gd name="T48" fmla="*/ 8 w 22"/>
              <a:gd name="T49" fmla="*/ 12 h 17"/>
              <a:gd name="T50" fmla="*/ 11 w 22"/>
              <a:gd name="T51" fmla="*/ 10 h 17"/>
              <a:gd name="T52" fmla="*/ 12 w 22"/>
              <a:gd name="T53" fmla="*/ 9 h 17"/>
              <a:gd name="T54" fmla="*/ 15 w 22"/>
              <a:gd name="T55" fmla="*/ 8 h 17"/>
              <a:gd name="T56" fmla="*/ 17 w 22"/>
              <a:gd name="T57" fmla="*/ 5 h 17"/>
              <a:gd name="T58" fmla="*/ 18 w 22"/>
              <a:gd name="T59" fmla="*/ 4 h 17"/>
              <a:gd name="T60" fmla="*/ 20 w 22"/>
              <a:gd name="T61" fmla="*/ 3 h 17"/>
              <a:gd name="T62" fmla="*/ 21 w 22"/>
              <a:gd name="T63" fmla="*/ 3 h 17"/>
              <a:gd name="T64" fmla="*/ 22 w 22"/>
              <a:gd name="T65" fmla="*/ 1 h 17"/>
              <a:gd name="T66" fmla="*/ 21 w 22"/>
              <a:gd name="T67" fmla="*/ 1 h 17"/>
              <a:gd name="T68" fmla="*/ 21 w 22"/>
              <a:gd name="T69" fmla="*/ 1 h 17"/>
              <a:gd name="T70" fmla="*/ 20 w 22"/>
              <a:gd name="T71" fmla="*/ 1 h 17"/>
              <a:gd name="T72" fmla="*/ 20 w 22"/>
              <a:gd name="T73" fmla="*/ 0 h 17"/>
              <a:gd name="T74" fmla="*/ 20 w 22"/>
              <a:gd name="T75" fmla="*/ 0 h 17"/>
              <a:gd name="T76" fmla="*/ 20 w 22"/>
              <a:gd name="T7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" h="17">
                <a:moveTo>
                  <a:pt x="20" y="0"/>
                </a:moveTo>
                <a:lnTo>
                  <a:pt x="18" y="1"/>
                </a:lnTo>
                <a:lnTo>
                  <a:pt x="17" y="3"/>
                </a:lnTo>
                <a:lnTo>
                  <a:pt x="15" y="4"/>
                </a:lnTo>
                <a:lnTo>
                  <a:pt x="13" y="5"/>
                </a:lnTo>
                <a:lnTo>
                  <a:pt x="11" y="6"/>
                </a:lnTo>
                <a:lnTo>
                  <a:pt x="9" y="8"/>
                </a:lnTo>
                <a:lnTo>
                  <a:pt x="7" y="9"/>
                </a:lnTo>
                <a:lnTo>
                  <a:pt x="7" y="10"/>
                </a:lnTo>
                <a:lnTo>
                  <a:pt x="7" y="10"/>
                </a:lnTo>
                <a:lnTo>
                  <a:pt x="5" y="10"/>
                </a:lnTo>
                <a:lnTo>
                  <a:pt x="5" y="12"/>
                </a:lnTo>
                <a:lnTo>
                  <a:pt x="4" y="12"/>
                </a:lnTo>
                <a:lnTo>
                  <a:pt x="4" y="13"/>
                </a:lnTo>
                <a:lnTo>
                  <a:pt x="3" y="14"/>
                </a:lnTo>
                <a:lnTo>
                  <a:pt x="3" y="14"/>
                </a:lnTo>
                <a:lnTo>
                  <a:pt x="3" y="14"/>
                </a:lnTo>
                <a:lnTo>
                  <a:pt x="2" y="16"/>
                </a:lnTo>
                <a:lnTo>
                  <a:pt x="0" y="17"/>
                </a:lnTo>
                <a:lnTo>
                  <a:pt x="0" y="17"/>
                </a:lnTo>
                <a:lnTo>
                  <a:pt x="2" y="17"/>
                </a:lnTo>
                <a:lnTo>
                  <a:pt x="3" y="16"/>
                </a:lnTo>
                <a:lnTo>
                  <a:pt x="4" y="16"/>
                </a:lnTo>
                <a:lnTo>
                  <a:pt x="5" y="14"/>
                </a:lnTo>
                <a:lnTo>
                  <a:pt x="8" y="12"/>
                </a:lnTo>
                <a:lnTo>
                  <a:pt x="11" y="10"/>
                </a:lnTo>
                <a:lnTo>
                  <a:pt x="12" y="9"/>
                </a:lnTo>
                <a:lnTo>
                  <a:pt x="15" y="8"/>
                </a:lnTo>
                <a:lnTo>
                  <a:pt x="17" y="5"/>
                </a:lnTo>
                <a:lnTo>
                  <a:pt x="18" y="4"/>
                </a:lnTo>
                <a:lnTo>
                  <a:pt x="20" y="3"/>
                </a:lnTo>
                <a:lnTo>
                  <a:pt x="21" y="3"/>
                </a:lnTo>
                <a:lnTo>
                  <a:pt x="22" y="1"/>
                </a:lnTo>
                <a:lnTo>
                  <a:pt x="21" y="1"/>
                </a:lnTo>
                <a:lnTo>
                  <a:pt x="21" y="1"/>
                </a:lnTo>
                <a:lnTo>
                  <a:pt x="20" y="1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631" name="Freeform 1575">
            <a:extLst>
              <a:ext uri="{FF2B5EF4-FFF2-40B4-BE49-F238E27FC236}">
                <a16:creationId xmlns:a16="http://schemas.microsoft.com/office/drawing/2014/main" id="{7C961F4B-F3C8-434E-89D1-1CE0A97F73C2}"/>
              </a:ext>
            </a:extLst>
          </p:cNvPr>
          <p:cNvSpPr>
            <a:spLocks/>
          </p:cNvSpPr>
          <p:nvPr/>
        </p:nvSpPr>
        <p:spPr bwMode="auto">
          <a:xfrm>
            <a:off x="1158875" y="3325813"/>
            <a:ext cx="20638" cy="14287"/>
          </a:xfrm>
          <a:custGeom>
            <a:avLst/>
            <a:gdLst>
              <a:gd name="T0" fmla="*/ 38 w 38"/>
              <a:gd name="T1" fmla="*/ 0 h 26"/>
              <a:gd name="T2" fmla="*/ 38 w 38"/>
              <a:gd name="T3" fmla="*/ 0 h 26"/>
              <a:gd name="T4" fmla="*/ 37 w 38"/>
              <a:gd name="T5" fmla="*/ 1 h 26"/>
              <a:gd name="T6" fmla="*/ 37 w 38"/>
              <a:gd name="T7" fmla="*/ 1 h 26"/>
              <a:gd name="T8" fmla="*/ 35 w 38"/>
              <a:gd name="T9" fmla="*/ 1 h 26"/>
              <a:gd name="T10" fmla="*/ 35 w 38"/>
              <a:gd name="T11" fmla="*/ 3 h 26"/>
              <a:gd name="T12" fmla="*/ 34 w 38"/>
              <a:gd name="T13" fmla="*/ 3 h 26"/>
              <a:gd name="T14" fmla="*/ 34 w 38"/>
              <a:gd name="T15" fmla="*/ 3 h 26"/>
              <a:gd name="T16" fmla="*/ 34 w 38"/>
              <a:gd name="T17" fmla="*/ 4 h 26"/>
              <a:gd name="T18" fmla="*/ 33 w 38"/>
              <a:gd name="T19" fmla="*/ 4 h 26"/>
              <a:gd name="T20" fmla="*/ 31 w 38"/>
              <a:gd name="T21" fmla="*/ 5 h 26"/>
              <a:gd name="T22" fmla="*/ 30 w 38"/>
              <a:gd name="T23" fmla="*/ 7 h 26"/>
              <a:gd name="T24" fmla="*/ 29 w 38"/>
              <a:gd name="T25" fmla="*/ 8 h 26"/>
              <a:gd name="T26" fmla="*/ 29 w 38"/>
              <a:gd name="T27" fmla="*/ 8 h 26"/>
              <a:gd name="T28" fmla="*/ 27 w 38"/>
              <a:gd name="T29" fmla="*/ 9 h 26"/>
              <a:gd name="T30" fmla="*/ 26 w 38"/>
              <a:gd name="T31" fmla="*/ 11 h 26"/>
              <a:gd name="T32" fmla="*/ 25 w 38"/>
              <a:gd name="T33" fmla="*/ 11 h 26"/>
              <a:gd name="T34" fmla="*/ 24 w 38"/>
              <a:gd name="T35" fmla="*/ 12 h 26"/>
              <a:gd name="T36" fmla="*/ 22 w 38"/>
              <a:gd name="T37" fmla="*/ 14 h 26"/>
              <a:gd name="T38" fmla="*/ 20 w 38"/>
              <a:gd name="T39" fmla="*/ 16 h 26"/>
              <a:gd name="T40" fmla="*/ 17 w 38"/>
              <a:gd name="T41" fmla="*/ 17 h 26"/>
              <a:gd name="T42" fmla="*/ 14 w 38"/>
              <a:gd name="T43" fmla="*/ 18 h 26"/>
              <a:gd name="T44" fmla="*/ 10 w 38"/>
              <a:gd name="T45" fmla="*/ 21 h 26"/>
              <a:gd name="T46" fmla="*/ 8 w 38"/>
              <a:gd name="T47" fmla="*/ 22 h 26"/>
              <a:gd name="T48" fmla="*/ 5 w 38"/>
              <a:gd name="T49" fmla="*/ 24 h 26"/>
              <a:gd name="T50" fmla="*/ 3 w 38"/>
              <a:gd name="T51" fmla="*/ 25 h 26"/>
              <a:gd name="T52" fmla="*/ 1 w 38"/>
              <a:gd name="T53" fmla="*/ 26 h 26"/>
              <a:gd name="T54" fmla="*/ 0 w 38"/>
              <a:gd name="T55" fmla="*/ 26 h 26"/>
              <a:gd name="T56" fmla="*/ 0 w 38"/>
              <a:gd name="T57" fmla="*/ 26 h 26"/>
              <a:gd name="T58" fmla="*/ 0 w 38"/>
              <a:gd name="T59" fmla="*/ 26 h 26"/>
              <a:gd name="T60" fmla="*/ 3 w 38"/>
              <a:gd name="T61" fmla="*/ 26 h 26"/>
              <a:gd name="T62" fmla="*/ 5 w 38"/>
              <a:gd name="T63" fmla="*/ 25 h 26"/>
              <a:gd name="T64" fmla="*/ 9 w 38"/>
              <a:gd name="T65" fmla="*/ 24 h 26"/>
              <a:gd name="T66" fmla="*/ 10 w 38"/>
              <a:gd name="T67" fmla="*/ 24 h 26"/>
              <a:gd name="T68" fmla="*/ 12 w 38"/>
              <a:gd name="T69" fmla="*/ 22 h 26"/>
              <a:gd name="T70" fmla="*/ 13 w 38"/>
              <a:gd name="T71" fmla="*/ 21 h 26"/>
              <a:gd name="T72" fmla="*/ 14 w 38"/>
              <a:gd name="T73" fmla="*/ 20 h 26"/>
              <a:gd name="T74" fmla="*/ 17 w 38"/>
              <a:gd name="T75" fmla="*/ 18 h 26"/>
              <a:gd name="T76" fmla="*/ 18 w 38"/>
              <a:gd name="T77" fmla="*/ 17 h 26"/>
              <a:gd name="T78" fmla="*/ 21 w 38"/>
              <a:gd name="T79" fmla="*/ 16 h 26"/>
              <a:gd name="T80" fmla="*/ 24 w 38"/>
              <a:gd name="T81" fmla="*/ 14 h 26"/>
              <a:gd name="T82" fmla="*/ 26 w 38"/>
              <a:gd name="T83" fmla="*/ 13 h 26"/>
              <a:gd name="T84" fmla="*/ 29 w 38"/>
              <a:gd name="T85" fmla="*/ 12 h 26"/>
              <a:gd name="T86" fmla="*/ 30 w 38"/>
              <a:gd name="T87" fmla="*/ 9 h 26"/>
              <a:gd name="T88" fmla="*/ 33 w 38"/>
              <a:gd name="T89" fmla="*/ 8 h 26"/>
              <a:gd name="T90" fmla="*/ 34 w 38"/>
              <a:gd name="T91" fmla="*/ 7 h 26"/>
              <a:gd name="T92" fmla="*/ 37 w 38"/>
              <a:gd name="T93" fmla="*/ 7 h 26"/>
              <a:gd name="T94" fmla="*/ 38 w 38"/>
              <a:gd name="T95" fmla="*/ 5 h 26"/>
              <a:gd name="T96" fmla="*/ 38 w 38"/>
              <a:gd name="T97" fmla="*/ 4 h 26"/>
              <a:gd name="T98" fmla="*/ 38 w 38"/>
              <a:gd name="T99" fmla="*/ 4 h 26"/>
              <a:gd name="T100" fmla="*/ 38 w 38"/>
              <a:gd name="T101" fmla="*/ 3 h 26"/>
              <a:gd name="T102" fmla="*/ 38 w 38"/>
              <a:gd name="T103" fmla="*/ 1 h 26"/>
              <a:gd name="T104" fmla="*/ 38 w 38"/>
              <a:gd name="T105" fmla="*/ 0 h 26"/>
              <a:gd name="T106" fmla="*/ 38 w 38"/>
              <a:gd name="T107" fmla="*/ 0 h 26"/>
              <a:gd name="T108" fmla="*/ 38 w 38"/>
              <a:gd name="T10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8" h="26">
                <a:moveTo>
                  <a:pt x="38" y="0"/>
                </a:moveTo>
                <a:lnTo>
                  <a:pt x="38" y="0"/>
                </a:lnTo>
                <a:lnTo>
                  <a:pt x="37" y="1"/>
                </a:lnTo>
                <a:lnTo>
                  <a:pt x="37" y="1"/>
                </a:lnTo>
                <a:lnTo>
                  <a:pt x="35" y="1"/>
                </a:lnTo>
                <a:lnTo>
                  <a:pt x="35" y="3"/>
                </a:lnTo>
                <a:lnTo>
                  <a:pt x="34" y="3"/>
                </a:lnTo>
                <a:lnTo>
                  <a:pt x="34" y="3"/>
                </a:lnTo>
                <a:lnTo>
                  <a:pt x="34" y="4"/>
                </a:lnTo>
                <a:lnTo>
                  <a:pt x="33" y="4"/>
                </a:lnTo>
                <a:lnTo>
                  <a:pt x="31" y="5"/>
                </a:lnTo>
                <a:lnTo>
                  <a:pt x="30" y="7"/>
                </a:lnTo>
                <a:lnTo>
                  <a:pt x="29" y="8"/>
                </a:lnTo>
                <a:lnTo>
                  <a:pt x="29" y="8"/>
                </a:lnTo>
                <a:lnTo>
                  <a:pt x="27" y="9"/>
                </a:lnTo>
                <a:lnTo>
                  <a:pt x="26" y="11"/>
                </a:lnTo>
                <a:lnTo>
                  <a:pt x="25" y="11"/>
                </a:lnTo>
                <a:lnTo>
                  <a:pt x="24" y="12"/>
                </a:lnTo>
                <a:lnTo>
                  <a:pt x="22" y="14"/>
                </a:lnTo>
                <a:lnTo>
                  <a:pt x="20" y="16"/>
                </a:lnTo>
                <a:lnTo>
                  <a:pt x="17" y="17"/>
                </a:lnTo>
                <a:lnTo>
                  <a:pt x="14" y="18"/>
                </a:lnTo>
                <a:lnTo>
                  <a:pt x="10" y="21"/>
                </a:lnTo>
                <a:lnTo>
                  <a:pt x="8" y="22"/>
                </a:lnTo>
                <a:lnTo>
                  <a:pt x="5" y="24"/>
                </a:lnTo>
                <a:lnTo>
                  <a:pt x="3" y="25"/>
                </a:lnTo>
                <a:lnTo>
                  <a:pt x="1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3" y="26"/>
                </a:lnTo>
                <a:lnTo>
                  <a:pt x="5" y="25"/>
                </a:lnTo>
                <a:lnTo>
                  <a:pt x="9" y="24"/>
                </a:lnTo>
                <a:lnTo>
                  <a:pt x="10" y="24"/>
                </a:lnTo>
                <a:lnTo>
                  <a:pt x="12" y="22"/>
                </a:lnTo>
                <a:lnTo>
                  <a:pt x="13" y="21"/>
                </a:lnTo>
                <a:lnTo>
                  <a:pt x="14" y="20"/>
                </a:lnTo>
                <a:lnTo>
                  <a:pt x="17" y="18"/>
                </a:lnTo>
                <a:lnTo>
                  <a:pt x="18" y="17"/>
                </a:lnTo>
                <a:lnTo>
                  <a:pt x="21" y="16"/>
                </a:lnTo>
                <a:lnTo>
                  <a:pt x="24" y="14"/>
                </a:lnTo>
                <a:lnTo>
                  <a:pt x="26" y="13"/>
                </a:lnTo>
                <a:lnTo>
                  <a:pt x="29" y="12"/>
                </a:lnTo>
                <a:lnTo>
                  <a:pt x="30" y="9"/>
                </a:lnTo>
                <a:lnTo>
                  <a:pt x="33" y="8"/>
                </a:lnTo>
                <a:lnTo>
                  <a:pt x="34" y="7"/>
                </a:lnTo>
                <a:lnTo>
                  <a:pt x="37" y="7"/>
                </a:lnTo>
                <a:lnTo>
                  <a:pt x="38" y="5"/>
                </a:lnTo>
                <a:lnTo>
                  <a:pt x="38" y="4"/>
                </a:lnTo>
                <a:lnTo>
                  <a:pt x="38" y="4"/>
                </a:lnTo>
                <a:lnTo>
                  <a:pt x="38" y="3"/>
                </a:lnTo>
                <a:lnTo>
                  <a:pt x="38" y="1"/>
                </a:lnTo>
                <a:lnTo>
                  <a:pt x="38" y="0"/>
                </a:lnTo>
                <a:lnTo>
                  <a:pt x="38" y="0"/>
                </a:lnTo>
                <a:lnTo>
                  <a:pt x="3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632" name="Freeform 1576">
            <a:extLst>
              <a:ext uri="{FF2B5EF4-FFF2-40B4-BE49-F238E27FC236}">
                <a16:creationId xmlns:a16="http://schemas.microsoft.com/office/drawing/2014/main" id="{B0C90659-6696-4797-B4A3-C967EFCFC652}"/>
              </a:ext>
            </a:extLst>
          </p:cNvPr>
          <p:cNvSpPr>
            <a:spLocks/>
          </p:cNvSpPr>
          <p:nvPr/>
        </p:nvSpPr>
        <p:spPr bwMode="auto">
          <a:xfrm>
            <a:off x="5791200" y="3810000"/>
            <a:ext cx="209550" cy="146050"/>
          </a:xfrm>
          <a:custGeom>
            <a:avLst/>
            <a:gdLst>
              <a:gd name="T0" fmla="*/ 17 w 396"/>
              <a:gd name="T1" fmla="*/ 163 h 276"/>
              <a:gd name="T2" fmla="*/ 40 w 396"/>
              <a:gd name="T3" fmla="*/ 193 h 276"/>
              <a:gd name="T4" fmla="*/ 69 w 396"/>
              <a:gd name="T5" fmla="*/ 237 h 276"/>
              <a:gd name="T6" fmla="*/ 82 w 396"/>
              <a:gd name="T7" fmla="*/ 250 h 276"/>
              <a:gd name="T8" fmla="*/ 95 w 396"/>
              <a:gd name="T9" fmla="*/ 257 h 276"/>
              <a:gd name="T10" fmla="*/ 109 w 396"/>
              <a:gd name="T11" fmla="*/ 262 h 276"/>
              <a:gd name="T12" fmla="*/ 137 w 396"/>
              <a:gd name="T13" fmla="*/ 271 h 276"/>
              <a:gd name="T14" fmla="*/ 147 w 396"/>
              <a:gd name="T15" fmla="*/ 275 h 276"/>
              <a:gd name="T16" fmla="*/ 151 w 396"/>
              <a:gd name="T17" fmla="*/ 266 h 276"/>
              <a:gd name="T18" fmla="*/ 164 w 396"/>
              <a:gd name="T19" fmla="*/ 247 h 276"/>
              <a:gd name="T20" fmla="*/ 175 w 396"/>
              <a:gd name="T21" fmla="*/ 216 h 276"/>
              <a:gd name="T22" fmla="*/ 190 w 396"/>
              <a:gd name="T23" fmla="*/ 190 h 276"/>
              <a:gd name="T24" fmla="*/ 201 w 396"/>
              <a:gd name="T25" fmla="*/ 176 h 276"/>
              <a:gd name="T26" fmla="*/ 211 w 396"/>
              <a:gd name="T27" fmla="*/ 169 h 276"/>
              <a:gd name="T28" fmla="*/ 219 w 396"/>
              <a:gd name="T29" fmla="*/ 160 h 276"/>
              <a:gd name="T30" fmla="*/ 240 w 396"/>
              <a:gd name="T31" fmla="*/ 138 h 276"/>
              <a:gd name="T32" fmla="*/ 268 w 396"/>
              <a:gd name="T33" fmla="*/ 111 h 276"/>
              <a:gd name="T34" fmla="*/ 302 w 396"/>
              <a:gd name="T35" fmla="*/ 86 h 276"/>
              <a:gd name="T36" fmla="*/ 319 w 396"/>
              <a:gd name="T37" fmla="*/ 77 h 276"/>
              <a:gd name="T38" fmla="*/ 335 w 396"/>
              <a:gd name="T39" fmla="*/ 64 h 276"/>
              <a:gd name="T40" fmla="*/ 342 w 396"/>
              <a:gd name="T41" fmla="*/ 60 h 276"/>
              <a:gd name="T42" fmla="*/ 357 w 396"/>
              <a:gd name="T43" fmla="*/ 47 h 276"/>
              <a:gd name="T44" fmla="*/ 369 w 396"/>
              <a:gd name="T45" fmla="*/ 36 h 276"/>
              <a:gd name="T46" fmla="*/ 380 w 396"/>
              <a:gd name="T47" fmla="*/ 28 h 276"/>
              <a:gd name="T48" fmla="*/ 391 w 396"/>
              <a:gd name="T49" fmla="*/ 23 h 276"/>
              <a:gd name="T50" fmla="*/ 389 w 396"/>
              <a:gd name="T51" fmla="*/ 20 h 276"/>
              <a:gd name="T52" fmla="*/ 382 w 396"/>
              <a:gd name="T53" fmla="*/ 24 h 276"/>
              <a:gd name="T54" fmla="*/ 374 w 396"/>
              <a:gd name="T55" fmla="*/ 29 h 276"/>
              <a:gd name="T56" fmla="*/ 357 w 396"/>
              <a:gd name="T57" fmla="*/ 42 h 276"/>
              <a:gd name="T58" fmla="*/ 346 w 396"/>
              <a:gd name="T59" fmla="*/ 45 h 276"/>
              <a:gd name="T60" fmla="*/ 316 w 396"/>
              <a:gd name="T61" fmla="*/ 65 h 276"/>
              <a:gd name="T62" fmla="*/ 322 w 396"/>
              <a:gd name="T63" fmla="*/ 56 h 276"/>
              <a:gd name="T64" fmla="*/ 329 w 396"/>
              <a:gd name="T65" fmla="*/ 50 h 276"/>
              <a:gd name="T66" fmla="*/ 340 w 396"/>
              <a:gd name="T67" fmla="*/ 41 h 276"/>
              <a:gd name="T68" fmla="*/ 341 w 396"/>
              <a:gd name="T69" fmla="*/ 34 h 276"/>
              <a:gd name="T70" fmla="*/ 352 w 396"/>
              <a:gd name="T71" fmla="*/ 24 h 276"/>
              <a:gd name="T72" fmla="*/ 337 w 396"/>
              <a:gd name="T73" fmla="*/ 28 h 276"/>
              <a:gd name="T74" fmla="*/ 350 w 396"/>
              <a:gd name="T75" fmla="*/ 16 h 276"/>
              <a:gd name="T76" fmla="*/ 346 w 396"/>
              <a:gd name="T77" fmla="*/ 13 h 276"/>
              <a:gd name="T78" fmla="*/ 337 w 396"/>
              <a:gd name="T79" fmla="*/ 23 h 276"/>
              <a:gd name="T80" fmla="*/ 337 w 396"/>
              <a:gd name="T81" fmla="*/ 13 h 276"/>
              <a:gd name="T82" fmla="*/ 344 w 396"/>
              <a:gd name="T83" fmla="*/ 4 h 276"/>
              <a:gd name="T84" fmla="*/ 336 w 396"/>
              <a:gd name="T85" fmla="*/ 3 h 276"/>
              <a:gd name="T86" fmla="*/ 328 w 396"/>
              <a:gd name="T87" fmla="*/ 12 h 276"/>
              <a:gd name="T88" fmla="*/ 307 w 396"/>
              <a:gd name="T89" fmla="*/ 24 h 276"/>
              <a:gd name="T90" fmla="*/ 250 w 396"/>
              <a:gd name="T91" fmla="*/ 63 h 276"/>
              <a:gd name="T92" fmla="*/ 250 w 396"/>
              <a:gd name="T93" fmla="*/ 59 h 276"/>
              <a:gd name="T94" fmla="*/ 254 w 396"/>
              <a:gd name="T95" fmla="*/ 54 h 276"/>
              <a:gd name="T96" fmla="*/ 310 w 396"/>
              <a:gd name="T97" fmla="*/ 19 h 276"/>
              <a:gd name="T98" fmla="*/ 314 w 396"/>
              <a:gd name="T99" fmla="*/ 12 h 276"/>
              <a:gd name="T100" fmla="*/ 294 w 396"/>
              <a:gd name="T101" fmla="*/ 20 h 276"/>
              <a:gd name="T102" fmla="*/ 259 w 396"/>
              <a:gd name="T103" fmla="*/ 42 h 276"/>
              <a:gd name="T104" fmla="*/ 223 w 396"/>
              <a:gd name="T105" fmla="*/ 67 h 276"/>
              <a:gd name="T106" fmla="*/ 173 w 396"/>
              <a:gd name="T107" fmla="*/ 102 h 276"/>
              <a:gd name="T108" fmla="*/ 150 w 396"/>
              <a:gd name="T109" fmla="*/ 129 h 276"/>
              <a:gd name="T110" fmla="*/ 126 w 396"/>
              <a:gd name="T111" fmla="*/ 154 h 276"/>
              <a:gd name="T112" fmla="*/ 104 w 396"/>
              <a:gd name="T113" fmla="*/ 160 h 276"/>
              <a:gd name="T114" fmla="*/ 83 w 396"/>
              <a:gd name="T115" fmla="*/ 119 h 276"/>
              <a:gd name="T116" fmla="*/ 60 w 396"/>
              <a:gd name="T117" fmla="*/ 120 h 276"/>
              <a:gd name="T118" fmla="*/ 42 w 396"/>
              <a:gd name="T119" fmla="*/ 128 h 276"/>
              <a:gd name="T120" fmla="*/ 20 w 396"/>
              <a:gd name="T121" fmla="*/ 136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6" h="276">
                <a:moveTo>
                  <a:pt x="0" y="146"/>
                </a:moveTo>
                <a:lnTo>
                  <a:pt x="1" y="147"/>
                </a:lnTo>
                <a:lnTo>
                  <a:pt x="3" y="149"/>
                </a:lnTo>
                <a:lnTo>
                  <a:pt x="3" y="150"/>
                </a:lnTo>
                <a:lnTo>
                  <a:pt x="4" y="151"/>
                </a:lnTo>
                <a:lnTo>
                  <a:pt x="5" y="153"/>
                </a:lnTo>
                <a:lnTo>
                  <a:pt x="7" y="154"/>
                </a:lnTo>
                <a:lnTo>
                  <a:pt x="8" y="155"/>
                </a:lnTo>
                <a:lnTo>
                  <a:pt x="9" y="156"/>
                </a:lnTo>
                <a:lnTo>
                  <a:pt x="10" y="158"/>
                </a:lnTo>
                <a:lnTo>
                  <a:pt x="12" y="158"/>
                </a:lnTo>
                <a:lnTo>
                  <a:pt x="13" y="159"/>
                </a:lnTo>
                <a:lnTo>
                  <a:pt x="14" y="160"/>
                </a:lnTo>
                <a:lnTo>
                  <a:pt x="16" y="162"/>
                </a:lnTo>
                <a:lnTo>
                  <a:pt x="17" y="163"/>
                </a:lnTo>
                <a:lnTo>
                  <a:pt x="18" y="164"/>
                </a:lnTo>
                <a:lnTo>
                  <a:pt x="18" y="166"/>
                </a:lnTo>
                <a:lnTo>
                  <a:pt x="20" y="168"/>
                </a:lnTo>
                <a:lnTo>
                  <a:pt x="21" y="169"/>
                </a:lnTo>
                <a:lnTo>
                  <a:pt x="22" y="171"/>
                </a:lnTo>
                <a:lnTo>
                  <a:pt x="25" y="172"/>
                </a:lnTo>
                <a:lnTo>
                  <a:pt x="26" y="173"/>
                </a:lnTo>
                <a:lnTo>
                  <a:pt x="27" y="175"/>
                </a:lnTo>
                <a:lnTo>
                  <a:pt x="29" y="177"/>
                </a:lnTo>
                <a:lnTo>
                  <a:pt x="30" y="179"/>
                </a:lnTo>
                <a:lnTo>
                  <a:pt x="31" y="181"/>
                </a:lnTo>
                <a:lnTo>
                  <a:pt x="34" y="184"/>
                </a:lnTo>
                <a:lnTo>
                  <a:pt x="35" y="188"/>
                </a:lnTo>
                <a:lnTo>
                  <a:pt x="38" y="190"/>
                </a:lnTo>
                <a:lnTo>
                  <a:pt x="40" y="193"/>
                </a:lnTo>
                <a:lnTo>
                  <a:pt x="43" y="197"/>
                </a:lnTo>
                <a:lnTo>
                  <a:pt x="44" y="199"/>
                </a:lnTo>
                <a:lnTo>
                  <a:pt x="46" y="202"/>
                </a:lnTo>
                <a:lnTo>
                  <a:pt x="47" y="203"/>
                </a:lnTo>
                <a:lnTo>
                  <a:pt x="48" y="206"/>
                </a:lnTo>
                <a:lnTo>
                  <a:pt x="50" y="208"/>
                </a:lnTo>
                <a:lnTo>
                  <a:pt x="51" y="211"/>
                </a:lnTo>
                <a:lnTo>
                  <a:pt x="53" y="214"/>
                </a:lnTo>
                <a:lnTo>
                  <a:pt x="56" y="218"/>
                </a:lnTo>
                <a:lnTo>
                  <a:pt x="57" y="221"/>
                </a:lnTo>
                <a:lnTo>
                  <a:pt x="60" y="224"/>
                </a:lnTo>
                <a:lnTo>
                  <a:pt x="63" y="228"/>
                </a:lnTo>
                <a:lnTo>
                  <a:pt x="65" y="232"/>
                </a:lnTo>
                <a:lnTo>
                  <a:pt x="66" y="234"/>
                </a:lnTo>
                <a:lnTo>
                  <a:pt x="69" y="237"/>
                </a:lnTo>
                <a:lnTo>
                  <a:pt x="70" y="241"/>
                </a:lnTo>
                <a:lnTo>
                  <a:pt x="72" y="244"/>
                </a:lnTo>
                <a:lnTo>
                  <a:pt x="73" y="245"/>
                </a:lnTo>
                <a:lnTo>
                  <a:pt x="74" y="247"/>
                </a:lnTo>
                <a:lnTo>
                  <a:pt x="76" y="247"/>
                </a:lnTo>
                <a:lnTo>
                  <a:pt x="77" y="247"/>
                </a:lnTo>
                <a:lnTo>
                  <a:pt x="77" y="247"/>
                </a:lnTo>
                <a:lnTo>
                  <a:pt x="78" y="247"/>
                </a:lnTo>
                <a:lnTo>
                  <a:pt x="78" y="247"/>
                </a:lnTo>
                <a:lnTo>
                  <a:pt x="79" y="247"/>
                </a:lnTo>
                <a:lnTo>
                  <a:pt x="81" y="247"/>
                </a:lnTo>
                <a:lnTo>
                  <a:pt x="81" y="249"/>
                </a:lnTo>
                <a:lnTo>
                  <a:pt x="81" y="249"/>
                </a:lnTo>
                <a:lnTo>
                  <a:pt x="82" y="250"/>
                </a:lnTo>
                <a:lnTo>
                  <a:pt x="82" y="250"/>
                </a:lnTo>
                <a:lnTo>
                  <a:pt x="82" y="251"/>
                </a:lnTo>
                <a:lnTo>
                  <a:pt x="83" y="251"/>
                </a:lnTo>
                <a:lnTo>
                  <a:pt x="83" y="251"/>
                </a:lnTo>
                <a:lnTo>
                  <a:pt x="85" y="251"/>
                </a:lnTo>
                <a:lnTo>
                  <a:pt x="85" y="251"/>
                </a:lnTo>
                <a:lnTo>
                  <a:pt x="86" y="251"/>
                </a:lnTo>
                <a:lnTo>
                  <a:pt x="86" y="251"/>
                </a:lnTo>
                <a:lnTo>
                  <a:pt x="87" y="251"/>
                </a:lnTo>
                <a:lnTo>
                  <a:pt x="87" y="251"/>
                </a:lnTo>
                <a:lnTo>
                  <a:pt x="89" y="253"/>
                </a:lnTo>
                <a:lnTo>
                  <a:pt x="90" y="254"/>
                </a:lnTo>
                <a:lnTo>
                  <a:pt x="91" y="254"/>
                </a:lnTo>
                <a:lnTo>
                  <a:pt x="93" y="255"/>
                </a:lnTo>
                <a:lnTo>
                  <a:pt x="94" y="255"/>
                </a:lnTo>
                <a:lnTo>
                  <a:pt x="95" y="257"/>
                </a:lnTo>
                <a:lnTo>
                  <a:pt x="96" y="257"/>
                </a:lnTo>
                <a:lnTo>
                  <a:pt x="98" y="258"/>
                </a:lnTo>
                <a:lnTo>
                  <a:pt x="99" y="258"/>
                </a:lnTo>
                <a:lnTo>
                  <a:pt x="100" y="258"/>
                </a:lnTo>
                <a:lnTo>
                  <a:pt x="100" y="258"/>
                </a:lnTo>
                <a:lnTo>
                  <a:pt x="102" y="258"/>
                </a:lnTo>
                <a:lnTo>
                  <a:pt x="103" y="258"/>
                </a:lnTo>
                <a:lnTo>
                  <a:pt x="104" y="258"/>
                </a:lnTo>
                <a:lnTo>
                  <a:pt x="104" y="258"/>
                </a:lnTo>
                <a:lnTo>
                  <a:pt x="106" y="258"/>
                </a:lnTo>
                <a:lnTo>
                  <a:pt x="106" y="259"/>
                </a:lnTo>
                <a:lnTo>
                  <a:pt x="107" y="260"/>
                </a:lnTo>
                <a:lnTo>
                  <a:pt x="108" y="262"/>
                </a:lnTo>
                <a:lnTo>
                  <a:pt x="108" y="262"/>
                </a:lnTo>
                <a:lnTo>
                  <a:pt x="109" y="262"/>
                </a:lnTo>
                <a:lnTo>
                  <a:pt x="112" y="262"/>
                </a:lnTo>
                <a:lnTo>
                  <a:pt x="113" y="263"/>
                </a:lnTo>
                <a:lnTo>
                  <a:pt x="115" y="263"/>
                </a:lnTo>
                <a:lnTo>
                  <a:pt x="116" y="263"/>
                </a:lnTo>
                <a:lnTo>
                  <a:pt x="117" y="263"/>
                </a:lnTo>
                <a:lnTo>
                  <a:pt x="120" y="263"/>
                </a:lnTo>
                <a:lnTo>
                  <a:pt x="121" y="263"/>
                </a:lnTo>
                <a:lnTo>
                  <a:pt x="122" y="264"/>
                </a:lnTo>
                <a:lnTo>
                  <a:pt x="125" y="264"/>
                </a:lnTo>
                <a:lnTo>
                  <a:pt x="126" y="266"/>
                </a:lnTo>
                <a:lnTo>
                  <a:pt x="129" y="267"/>
                </a:lnTo>
                <a:lnTo>
                  <a:pt x="130" y="268"/>
                </a:lnTo>
                <a:lnTo>
                  <a:pt x="133" y="270"/>
                </a:lnTo>
                <a:lnTo>
                  <a:pt x="134" y="271"/>
                </a:lnTo>
                <a:lnTo>
                  <a:pt x="137" y="271"/>
                </a:lnTo>
                <a:lnTo>
                  <a:pt x="137" y="271"/>
                </a:lnTo>
                <a:lnTo>
                  <a:pt x="138" y="271"/>
                </a:lnTo>
                <a:lnTo>
                  <a:pt x="138" y="271"/>
                </a:lnTo>
                <a:lnTo>
                  <a:pt x="139" y="271"/>
                </a:lnTo>
                <a:lnTo>
                  <a:pt x="141" y="271"/>
                </a:lnTo>
                <a:lnTo>
                  <a:pt x="141" y="271"/>
                </a:lnTo>
                <a:lnTo>
                  <a:pt x="142" y="271"/>
                </a:lnTo>
                <a:lnTo>
                  <a:pt x="142" y="271"/>
                </a:lnTo>
                <a:lnTo>
                  <a:pt x="143" y="272"/>
                </a:lnTo>
                <a:lnTo>
                  <a:pt x="145" y="272"/>
                </a:lnTo>
                <a:lnTo>
                  <a:pt x="145" y="273"/>
                </a:lnTo>
                <a:lnTo>
                  <a:pt x="146" y="273"/>
                </a:lnTo>
                <a:lnTo>
                  <a:pt x="146" y="273"/>
                </a:lnTo>
                <a:lnTo>
                  <a:pt x="147" y="275"/>
                </a:lnTo>
                <a:lnTo>
                  <a:pt x="147" y="275"/>
                </a:lnTo>
                <a:lnTo>
                  <a:pt x="148" y="275"/>
                </a:lnTo>
                <a:lnTo>
                  <a:pt x="151" y="276"/>
                </a:lnTo>
                <a:lnTo>
                  <a:pt x="152" y="276"/>
                </a:lnTo>
                <a:lnTo>
                  <a:pt x="152" y="276"/>
                </a:lnTo>
                <a:lnTo>
                  <a:pt x="154" y="275"/>
                </a:lnTo>
                <a:lnTo>
                  <a:pt x="154" y="275"/>
                </a:lnTo>
                <a:lnTo>
                  <a:pt x="152" y="273"/>
                </a:lnTo>
                <a:lnTo>
                  <a:pt x="152" y="272"/>
                </a:lnTo>
                <a:lnTo>
                  <a:pt x="151" y="271"/>
                </a:lnTo>
                <a:lnTo>
                  <a:pt x="151" y="270"/>
                </a:lnTo>
                <a:lnTo>
                  <a:pt x="150" y="268"/>
                </a:lnTo>
                <a:lnTo>
                  <a:pt x="150" y="268"/>
                </a:lnTo>
                <a:lnTo>
                  <a:pt x="150" y="267"/>
                </a:lnTo>
                <a:lnTo>
                  <a:pt x="150" y="266"/>
                </a:lnTo>
                <a:lnTo>
                  <a:pt x="151" y="266"/>
                </a:lnTo>
                <a:lnTo>
                  <a:pt x="152" y="266"/>
                </a:lnTo>
                <a:lnTo>
                  <a:pt x="155" y="267"/>
                </a:lnTo>
                <a:lnTo>
                  <a:pt x="156" y="264"/>
                </a:lnTo>
                <a:lnTo>
                  <a:pt x="156" y="263"/>
                </a:lnTo>
                <a:lnTo>
                  <a:pt x="158" y="262"/>
                </a:lnTo>
                <a:lnTo>
                  <a:pt x="158" y="260"/>
                </a:lnTo>
                <a:lnTo>
                  <a:pt x="159" y="259"/>
                </a:lnTo>
                <a:lnTo>
                  <a:pt x="160" y="257"/>
                </a:lnTo>
                <a:lnTo>
                  <a:pt x="160" y="255"/>
                </a:lnTo>
                <a:lnTo>
                  <a:pt x="162" y="254"/>
                </a:lnTo>
                <a:lnTo>
                  <a:pt x="162" y="253"/>
                </a:lnTo>
                <a:lnTo>
                  <a:pt x="162" y="251"/>
                </a:lnTo>
                <a:lnTo>
                  <a:pt x="163" y="250"/>
                </a:lnTo>
                <a:lnTo>
                  <a:pt x="163" y="249"/>
                </a:lnTo>
                <a:lnTo>
                  <a:pt x="164" y="247"/>
                </a:lnTo>
                <a:lnTo>
                  <a:pt x="164" y="246"/>
                </a:lnTo>
                <a:lnTo>
                  <a:pt x="165" y="245"/>
                </a:lnTo>
                <a:lnTo>
                  <a:pt x="165" y="244"/>
                </a:lnTo>
                <a:lnTo>
                  <a:pt x="165" y="242"/>
                </a:lnTo>
                <a:lnTo>
                  <a:pt x="167" y="240"/>
                </a:lnTo>
                <a:lnTo>
                  <a:pt x="168" y="238"/>
                </a:lnTo>
                <a:lnTo>
                  <a:pt x="169" y="237"/>
                </a:lnTo>
                <a:lnTo>
                  <a:pt x="169" y="236"/>
                </a:lnTo>
                <a:lnTo>
                  <a:pt x="171" y="234"/>
                </a:lnTo>
                <a:lnTo>
                  <a:pt x="172" y="233"/>
                </a:lnTo>
                <a:lnTo>
                  <a:pt x="172" y="231"/>
                </a:lnTo>
                <a:lnTo>
                  <a:pt x="173" y="227"/>
                </a:lnTo>
                <a:lnTo>
                  <a:pt x="175" y="223"/>
                </a:lnTo>
                <a:lnTo>
                  <a:pt x="175" y="220"/>
                </a:lnTo>
                <a:lnTo>
                  <a:pt x="175" y="216"/>
                </a:lnTo>
                <a:lnTo>
                  <a:pt x="176" y="215"/>
                </a:lnTo>
                <a:lnTo>
                  <a:pt x="177" y="214"/>
                </a:lnTo>
                <a:lnTo>
                  <a:pt x="178" y="214"/>
                </a:lnTo>
                <a:lnTo>
                  <a:pt x="180" y="212"/>
                </a:lnTo>
                <a:lnTo>
                  <a:pt x="181" y="211"/>
                </a:lnTo>
                <a:lnTo>
                  <a:pt x="182" y="210"/>
                </a:lnTo>
                <a:lnTo>
                  <a:pt x="184" y="208"/>
                </a:lnTo>
                <a:lnTo>
                  <a:pt x="185" y="208"/>
                </a:lnTo>
                <a:lnTo>
                  <a:pt x="185" y="205"/>
                </a:lnTo>
                <a:lnTo>
                  <a:pt x="185" y="201"/>
                </a:lnTo>
                <a:lnTo>
                  <a:pt x="186" y="198"/>
                </a:lnTo>
                <a:lnTo>
                  <a:pt x="186" y="193"/>
                </a:lnTo>
                <a:lnTo>
                  <a:pt x="188" y="193"/>
                </a:lnTo>
                <a:lnTo>
                  <a:pt x="189" y="192"/>
                </a:lnTo>
                <a:lnTo>
                  <a:pt x="190" y="190"/>
                </a:lnTo>
                <a:lnTo>
                  <a:pt x="193" y="189"/>
                </a:lnTo>
                <a:lnTo>
                  <a:pt x="194" y="188"/>
                </a:lnTo>
                <a:lnTo>
                  <a:pt x="195" y="188"/>
                </a:lnTo>
                <a:lnTo>
                  <a:pt x="197" y="186"/>
                </a:lnTo>
                <a:lnTo>
                  <a:pt x="198" y="185"/>
                </a:lnTo>
                <a:lnTo>
                  <a:pt x="198" y="184"/>
                </a:lnTo>
                <a:lnTo>
                  <a:pt x="198" y="184"/>
                </a:lnTo>
                <a:lnTo>
                  <a:pt x="198" y="182"/>
                </a:lnTo>
                <a:lnTo>
                  <a:pt x="198" y="181"/>
                </a:lnTo>
                <a:lnTo>
                  <a:pt x="199" y="180"/>
                </a:lnTo>
                <a:lnTo>
                  <a:pt x="199" y="179"/>
                </a:lnTo>
                <a:lnTo>
                  <a:pt x="199" y="177"/>
                </a:lnTo>
                <a:lnTo>
                  <a:pt x="199" y="177"/>
                </a:lnTo>
                <a:lnTo>
                  <a:pt x="199" y="176"/>
                </a:lnTo>
                <a:lnTo>
                  <a:pt x="201" y="176"/>
                </a:lnTo>
                <a:lnTo>
                  <a:pt x="202" y="176"/>
                </a:lnTo>
                <a:lnTo>
                  <a:pt x="203" y="176"/>
                </a:lnTo>
                <a:lnTo>
                  <a:pt x="203" y="176"/>
                </a:lnTo>
                <a:lnTo>
                  <a:pt x="204" y="175"/>
                </a:lnTo>
                <a:lnTo>
                  <a:pt x="206" y="175"/>
                </a:lnTo>
                <a:lnTo>
                  <a:pt x="206" y="175"/>
                </a:lnTo>
                <a:lnTo>
                  <a:pt x="207" y="173"/>
                </a:lnTo>
                <a:lnTo>
                  <a:pt x="207" y="171"/>
                </a:lnTo>
                <a:lnTo>
                  <a:pt x="207" y="169"/>
                </a:lnTo>
                <a:lnTo>
                  <a:pt x="208" y="168"/>
                </a:lnTo>
                <a:lnTo>
                  <a:pt x="210" y="168"/>
                </a:lnTo>
                <a:lnTo>
                  <a:pt x="210" y="168"/>
                </a:lnTo>
                <a:lnTo>
                  <a:pt x="210" y="168"/>
                </a:lnTo>
                <a:lnTo>
                  <a:pt x="211" y="169"/>
                </a:lnTo>
                <a:lnTo>
                  <a:pt x="211" y="169"/>
                </a:lnTo>
                <a:lnTo>
                  <a:pt x="212" y="169"/>
                </a:lnTo>
                <a:lnTo>
                  <a:pt x="212" y="169"/>
                </a:lnTo>
                <a:lnTo>
                  <a:pt x="214" y="169"/>
                </a:lnTo>
                <a:lnTo>
                  <a:pt x="214" y="168"/>
                </a:lnTo>
                <a:lnTo>
                  <a:pt x="215" y="167"/>
                </a:lnTo>
                <a:lnTo>
                  <a:pt x="215" y="166"/>
                </a:lnTo>
                <a:lnTo>
                  <a:pt x="215" y="164"/>
                </a:lnTo>
                <a:lnTo>
                  <a:pt x="216" y="164"/>
                </a:lnTo>
                <a:lnTo>
                  <a:pt x="216" y="163"/>
                </a:lnTo>
                <a:lnTo>
                  <a:pt x="216" y="163"/>
                </a:lnTo>
                <a:lnTo>
                  <a:pt x="218" y="163"/>
                </a:lnTo>
                <a:lnTo>
                  <a:pt x="218" y="162"/>
                </a:lnTo>
                <a:lnTo>
                  <a:pt x="218" y="162"/>
                </a:lnTo>
                <a:lnTo>
                  <a:pt x="219" y="162"/>
                </a:lnTo>
                <a:lnTo>
                  <a:pt x="219" y="160"/>
                </a:lnTo>
                <a:lnTo>
                  <a:pt x="219" y="159"/>
                </a:lnTo>
                <a:lnTo>
                  <a:pt x="220" y="158"/>
                </a:lnTo>
                <a:lnTo>
                  <a:pt x="221" y="156"/>
                </a:lnTo>
                <a:lnTo>
                  <a:pt x="223" y="155"/>
                </a:lnTo>
                <a:lnTo>
                  <a:pt x="223" y="154"/>
                </a:lnTo>
                <a:lnTo>
                  <a:pt x="224" y="153"/>
                </a:lnTo>
                <a:lnTo>
                  <a:pt x="225" y="151"/>
                </a:lnTo>
                <a:lnTo>
                  <a:pt x="227" y="150"/>
                </a:lnTo>
                <a:lnTo>
                  <a:pt x="228" y="149"/>
                </a:lnTo>
                <a:lnTo>
                  <a:pt x="231" y="147"/>
                </a:lnTo>
                <a:lnTo>
                  <a:pt x="232" y="146"/>
                </a:lnTo>
                <a:lnTo>
                  <a:pt x="234" y="143"/>
                </a:lnTo>
                <a:lnTo>
                  <a:pt x="236" y="142"/>
                </a:lnTo>
                <a:lnTo>
                  <a:pt x="238" y="141"/>
                </a:lnTo>
                <a:lnTo>
                  <a:pt x="240" y="138"/>
                </a:lnTo>
                <a:lnTo>
                  <a:pt x="241" y="137"/>
                </a:lnTo>
                <a:lnTo>
                  <a:pt x="244" y="136"/>
                </a:lnTo>
                <a:lnTo>
                  <a:pt x="245" y="133"/>
                </a:lnTo>
                <a:lnTo>
                  <a:pt x="247" y="132"/>
                </a:lnTo>
                <a:lnTo>
                  <a:pt x="249" y="129"/>
                </a:lnTo>
                <a:lnTo>
                  <a:pt x="250" y="128"/>
                </a:lnTo>
                <a:lnTo>
                  <a:pt x="253" y="127"/>
                </a:lnTo>
                <a:lnTo>
                  <a:pt x="254" y="124"/>
                </a:lnTo>
                <a:lnTo>
                  <a:pt x="257" y="123"/>
                </a:lnTo>
                <a:lnTo>
                  <a:pt x="258" y="120"/>
                </a:lnTo>
                <a:lnTo>
                  <a:pt x="260" y="119"/>
                </a:lnTo>
                <a:lnTo>
                  <a:pt x="262" y="116"/>
                </a:lnTo>
                <a:lnTo>
                  <a:pt x="264" y="115"/>
                </a:lnTo>
                <a:lnTo>
                  <a:pt x="267" y="112"/>
                </a:lnTo>
                <a:lnTo>
                  <a:pt x="268" y="111"/>
                </a:lnTo>
                <a:lnTo>
                  <a:pt x="271" y="108"/>
                </a:lnTo>
                <a:lnTo>
                  <a:pt x="273" y="107"/>
                </a:lnTo>
                <a:lnTo>
                  <a:pt x="276" y="104"/>
                </a:lnTo>
                <a:lnTo>
                  <a:pt x="279" y="102"/>
                </a:lnTo>
                <a:lnTo>
                  <a:pt x="281" y="101"/>
                </a:lnTo>
                <a:lnTo>
                  <a:pt x="284" y="98"/>
                </a:lnTo>
                <a:lnTo>
                  <a:pt x="287" y="97"/>
                </a:lnTo>
                <a:lnTo>
                  <a:pt x="289" y="94"/>
                </a:lnTo>
                <a:lnTo>
                  <a:pt x="292" y="93"/>
                </a:lnTo>
                <a:lnTo>
                  <a:pt x="296" y="90"/>
                </a:lnTo>
                <a:lnTo>
                  <a:pt x="297" y="89"/>
                </a:lnTo>
                <a:lnTo>
                  <a:pt x="298" y="89"/>
                </a:lnTo>
                <a:lnTo>
                  <a:pt x="300" y="88"/>
                </a:lnTo>
                <a:lnTo>
                  <a:pt x="301" y="86"/>
                </a:lnTo>
                <a:lnTo>
                  <a:pt x="302" y="86"/>
                </a:lnTo>
                <a:lnTo>
                  <a:pt x="303" y="85"/>
                </a:lnTo>
                <a:lnTo>
                  <a:pt x="305" y="85"/>
                </a:lnTo>
                <a:lnTo>
                  <a:pt x="306" y="84"/>
                </a:lnTo>
                <a:lnTo>
                  <a:pt x="307" y="84"/>
                </a:lnTo>
                <a:lnTo>
                  <a:pt x="307" y="82"/>
                </a:lnTo>
                <a:lnTo>
                  <a:pt x="309" y="82"/>
                </a:lnTo>
                <a:lnTo>
                  <a:pt x="310" y="82"/>
                </a:lnTo>
                <a:lnTo>
                  <a:pt x="310" y="81"/>
                </a:lnTo>
                <a:lnTo>
                  <a:pt x="311" y="81"/>
                </a:lnTo>
                <a:lnTo>
                  <a:pt x="313" y="81"/>
                </a:lnTo>
                <a:lnTo>
                  <a:pt x="313" y="80"/>
                </a:lnTo>
                <a:lnTo>
                  <a:pt x="314" y="80"/>
                </a:lnTo>
                <a:lnTo>
                  <a:pt x="316" y="78"/>
                </a:lnTo>
                <a:lnTo>
                  <a:pt x="318" y="77"/>
                </a:lnTo>
                <a:lnTo>
                  <a:pt x="319" y="77"/>
                </a:lnTo>
                <a:lnTo>
                  <a:pt x="320" y="76"/>
                </a:lnTo>
                <a:lnTo>
                  <a:pt x="322" y="75"/>
                </a:lnTo>
                <a:lnTo>
                  <a:pt x="323" y="73"/>
                </a:lnTo>
                <a:lnTo>
                  <a:pt x="324" y="73"/>
                </a:lnTo>
                <a:lnTo>
                  <a:pt x="326" y="72"/>
                </a:lnTo>
                <a:lnTo>
                  <a:pt x="327" y="72"/>
                </a:lnTo>
                <a:lnTo>
                  <a:pt x="328" y="71"/>
                </a:lnTo>
                <a:lnTo>
                  <a:pt x="329" y="69"/>
                </a:lnTo>
                <a:lnTo>
                  <a:pt x="329" y="69"/>
                </a:lnTo>
                <a:lnTo>
                  <a:pt x="331" y="68"/>
                </a:lnTo>
                <a:lnTo>
                  <a:pt x="332" y="68"/>
                </a:lnTo>
                <a:lnTo>
                  <a:pt x="333" y="67"/>
                </a:lnTo>
                <a:lnTo>
                  <a:pt x="333" y="65"/>
                </a:lnTo>
                <a:lnTo>
                  <a:pt x="333" y="65"/>
                </a:lnTo>
                <a:lnTo>
                  <a:pt x="335" y="64"/>
                </a:lnTo>
                <a:lnTo>
                  <a:pt x="335" y="63"/>
                </a:lnTo>
                <a:lnTo>
                  <a:pt x="335" y="63"/>
                </a:lnTo>
                <a:lnTo>
                  <a:pt x="336" y="63"/>
                </a:lnTo>
                <a:lnTo>
                  <a:pt x="336" y="62"/>
                </a:lnTo>
                <a:lnTo>
                  <a:pt x="337" y="62"/>
                </a:lnTo>
                <a:lnTo>
                  <a:pt x="337" y="60"/>
                </a:lnTo>
                <a:lnTo>
                  <a:pt x="339" y="60"/>
                </a:lnTo>
                <a:lnTo>
                  <a:pt x="340" y="60"/>
                </a:lnTo>
                <a:lnTo>
                  <a:pt x="340" y="59"/>
                </a:lnTo>
                <a:lnTo>
                  <a:pt x="340" y="60"/>
                </a:lnTo>
                <a:lnTo>
                  <a:pt x="341" y="60"/>
                </a:lnTo>
                <a:lnTo>
                  <a:pt x="341" y="60"/>
                </a:lnTo>
                <a:lnTo>
                  <a:pt x="341" y="62"/>
                </a:lnTo>
                <a:lnTo>
                  <a:pt x="342" y="60"/>
                </a:lnTo>
                <a:lnTo>
                  <a:pt x="342" y="60"/>
                </a:lnTo>
                <a:lnTo>
                  <a:pt x="344" y="59"/>
                </a:lnTo>
                <a:lnTo>
                  <a:pt x="345" y="59"/>
                </a:lnTo>
                <a:lnTo>
                  <a:pt x="346" y="58"/>
                </a:lnTo>
                <a:lnTo>
                  <a:pt x="348" y="58"/>
                </a:lnTo>
                <a:lnTo>
                  <a:pt x="349" y="56"/>
                </a:lnTo>
                <a:lnTo>
                  <a:pt x="349" y="56"/>
                </a:lnTo>
                <a:lnTo>
                  <a:pt x="350" y="55"/>
                </a:lnTo>
                <a:lnTo>
                  <a:pt x="350" y="54"/>
                </a:lnTo>
                <a:lnTo>
                  <a:pt x="352" y="52"/>
                </a:lnTo>
                <a:lnTo>
                  <a:pt x="353" y="51"/>
                </a:lnTo>
                <a:lnTo>
                  <a:pt x="353" y="50"/>
                </a:lnTo>
                <a:lnTo>
                  <a:pt x="354" y="50"/>
                </a:lnTo>
                <a:lnTo>
                  <a:pt x="356" y="49"/>
                </a:lnTo>
                <a:lnTo>
                  <a:pt x="357" y="49"/>
                </a:lnTo>
                <a:lnTo>
                  <a:pt x="357" y="47"/>
                </a:lnTo>
                <a:lnTo>
                  <a:pt x="358" y="47"/>
                </a:lnTo>
                <a:lnTo>
                  <a:pt x="359" y="46"/>
                </a:lnTo>
                <a:lnTo>
                  <a:pt x="359" y="45"/>
                </a:lnTo>
                <a:lnTo>
                  <a:pt x="361" y="45"/>
                </a:lnTo>
                <a:lnTo>
                  <a:pt x="361" y="43"/>
                </a:lnTo>
                <a:lnTo>
                  <a:pt x="361" y="42"/>
                </a:lnTo>
                <a:lnTo>
                  <a:pt x="362" y="41"/>
                </a:lnTo>
                <a:lnTo>
                  <a:pt x="362" y="39"/>
                </a:lnTo>
                <a:lnTo>
                  <a:pt x="363" y="39"/>
                </a:lnTo>
                <a:lnTo>
                  <a:pt x="365" y="38"/>
                </a:lnTo>
                <a:lnTo>
                  <a:pt x="365" y="38"/>
                </a:lnTo>
                <a:lnTo>
                  <a:pt x="366" y="37"/>
                </a:lnTo>
                <a:lnTo>
                  <a:pt x="367" y="37"/>
                </a:lnTo>
                <a:lnTo>
                  <a:pt x="369" y="36"/>
                </a:lnTo>
                <a:lnTo>
                  <a:pt x="369" y="36"/>
                </a:lnTo>
                <a:lnTo>
                  <a:pt x="370" y="34"/>
                </a:lnTo>
                <a:lnTo>
                  <a:pt x="371" y="34"/>
                </a:lnTo>
                <a:lnTo>
                  <a:pt x="372" y="34"/>
                </a:lnTo>
                <a:lnTo>
                  <a:pt x="372" y="34"/>
                </a:lnTo>
                <a:lnTo>
                  <a:pt x="374" y="33"/>
                </a:lnTo>
                <a:lnTo>
                  <a:pt x="375" y="33"/>
                </a:lnTo>
                <a:lnTo>
                  <a:pt x="376" y="33"/>
                </a:lnTo>
                <a:lnTo>
                  <a:pt x="378" y="33"/>
                </a:lnTo>
                <a:lnTo>
                  <a:pt x="378" y="32"/>
                </a:lnTo>
                <a:lnTo>
                  <a:pt x="378" y="32"/>
                </a:lnTo>
                <a:lnTo>
                  <a:pt x="379" y="30"/>
                </a:lnTo>
                <a:lnTo>
                  <a:pt x="379" y="30"/>
                </a:lnTo>
                <a:lnTo>
                  <a:pt x="380" y="29"/>
                </a:lnTo>
                <a:lnTo>
                  <a:pt x="380" y="29"/>
                </a:lnTo>
                <a:lnTo>
                  <a:pt x="380" y="28"/>
                </a:lnTo>
                <a:lnTo>
                  <a:pt x="382" y="26"/>
                </a:lnTo>
                <a:lnTo>
                  <a:pt x="382" y="26"/>
                </a:lnTo>
                <a:lnTo>
                  <a:pt x="383" y="26"/>
                </a:lnTo>
                <a:lnTo>
                  <a:pt x="383" y="25"/>
                </a:lnTo>
                <a:lnTo>
                  <a:pt x="384" y="25"/>
                </a:lnTo>
                <a:lnTo>
                  <a:pt x="385" y="24"/>
                </a:lnTo>
                <a:lnTo>
                  <a:pt x="385" y="24"/>
                </a:lnTo>
                <a:lnTo>
                  <a:pt x="387" y="24"/>
                </a:lnTo>
                <a:lnTo>
                  <a:pt x="387" y="23"/>
                </a:lnTo>
                <a:lnTo>
                  <a:pt x="388" y="23"/>
                </a:lnTo>
                <a:lnTo>
                  <a:pt x="388" y="24"/>
                </a:lnTo>
                <a:lnTo>
                  <a:pt x="389" y="24"/>
                </a:lnTo>
                <a:lnTo>
                  <a:pt x="389" y="24"/>
                </a:lnTo>
                <a:lnTo>
                  <a:pt x="389" y="24"/>
                </a:lnTo>
                <a:lnTo>
                  <a:pt x="391" y="23"/>
                </a:lnTo>
                <a:lnTo>
                  <a:pt x="392" y="23"/>
                </a:lnTo>
                <a:lnTo>
                  <a:pt x="392" y="21"/>
                </a:lnTo>
                <a:lnTo>
                  <a:pt x="393" y="21"/>
                </a:lnTo>
                <a:lnTo>
                  <a:pt x="393" y="20"/>
                </a:lnTo>
                <a:lnTo>
                  <a:pt x="395" y="20"/>
                </a:lnTo>
                <a:lnTo>
                  <a:pt x="396" y="19"/>
                </a:lnTo>
                <a:lnTo>
                  <a:pt x="395" y="19"/>
                </a:lnTo>
                <a:lnTo>
                  <a:pt x="393" y="20"/>
                </a:lnTo>
                <a:lnTo>
                  <a:pt x="393" y="20"/>
                </a:lnTo>
                <a:lnTo>
                  <a:pt x="392" y="21"/>
                </a:lnTo>
                <a:lnTo>
                  <a:pt x="391" y="21"/>
                </a:lnTo>
                <a:lnTo>
                  <a:pt x="389" y="21"/>
                </a:lnTo>
                <a:lnTo>
                  <a:pt x="389" y="23"/>
                </a:lnTo>
                <a:lnTo>
                  <a:pt x="388" y="23"/>
                </a:lnTo>
                <a:lnTo>
                  <a:pt x="389" y="20"/>
                </a:lnTo>
                <a:lnTo>
                  <a:pt x="389" y="19"/>
                </a:lnTo>
                <a:lnTo>
                  <a:pt x="391" y="16"/>
                </a:lnTo>
                <a:lnTo>
                  <a:pt x="391" y="15"/>
                </a:lnTo>
                <a:lnTo>
                  <a:pt x="389" y="15"/>
                </a:lnTo>
                <a:lnTo>
                  <a:pt x="389" y="16"/>
                </a:lnTo>
                <a:lnTo>
                  <a:pt x="388" y="16"/>
                </a:lnTo>
                <a:lnTo>
                  <a:pt x="388" y="17"/>
                </a:lnTo>
                <a:lnTo>
                  <a:pt x="387" y="17"/>
                </a:lnTo>
                <a:lnTo>
                  <a:pt x="385" y="19"/>
                </a:lnTo>
                <a:lnTo>
                  <a:pt x="385" y="19"/>
                </a:lnTo>
                <a:lnTo>
                  <a:pt x="384" y="20"/>
                </a:lnTo>
                <a:lnTo>
                  <a:pt x="384" y="21"/>
                </a:lnTo>
                <a:lnTo>
                  <a:pt x="383" y="21"/>
                </a:lnTo>
                <a:lnTo>
                  <a:pt x="383" y="23"/>
                </a:lnTo>
                <a:lnTo>
                  <a:pt x="382" y="24"/>
                </a:lnTo>
                <a:lnTo>
                  <a:pt x="382" y="24"/>
                </a:lnTo>
                <a:lnTo>
                  <a:pt x="380" y="25"/>
                </a:lnTo>
                <a:lnTo>
                  <a:pt x="380" y="26"/>
                </a:lnTo>
                <a:lnTo>
                  <a:pt x="379" y="26"/>
                </a:lnTo>
                <a:lnTo>
                  <a:pt x="379" y="26"/>
                </a:lnTo>
                <a:lnTo>
                  <a:pt x="379" y="28"/>
                </a:lnTo>
                <a:lnTo>
                  <a:pt x="378" y="28"/>
                </a:lnTo>
                <a:lnTo>
                  <a:pt x="378" y="28"/>
                </a:lnTo>
                <a:lnTo>
                  <a:pt x="376" y="29"/>
                </a:lnTo>
                <a:lnTo>
                  <a:pt x="376" y="29"/>
                </a:lnTo>
                <a:lnTo>
                  <a:pt x="375" y="29"/>
                </a:lnTo>
                <a:lnTo>
                  <a:pt x="375" y="30"/>
                </a:lnTo>
                <a:lnTo>
                  <a:pt x="375" y="30"/>
                </a:lnTo>
                <a:lnTo>
                  <a:pt x="374" y="30"/>
                </a:lnTo>
                <a:lnTo>
                  <a:pt x="374" y="29"/>
                </a:lnTo>
                <a:lnTo>
                  <a:pt x="374" y="29"/>
                </a:lnTo>
                <a:lnTo>
                  <a:pt x="374" y="29"/>
                </a:lnTo>
                <a:lnTo>
                  <a:pt x="372" y="29"/>
                </a:lnTo>
                <a:lnTo>
                  <a:pt x="372" y="29"/>
                </a:lnTo>
                <a:lnTo>
                  <a:pt x="372" y="29"/>
                </a:lnTo>
                <a:lnTo>
                  <a:pt x="370" y="30"/>
                </a:lnTo>
                <a:lnTo>
                  <a:pt x="369" y="32"/>
                </a:lnTo>
                <a:lnTo>
                  <a:pt x="367" y="33"/>
                </a:lnTo>
                <a:lnTo>
                  <a:pt x="365" y="34"/>
                </a:lnTo>
                <a:lnTo>
                  <a:pt x="363" y="37"/>
                </a:lnTo>
                <a:lnTo>
                  <a:pt x="362" y="38"/>
                </a:lnTo>
                <a:lnTo>
                  <a:pt x="359" y="39"/>
                </a:lnTo>
                <a:lnTo>
                  <a:pt x="358" y="41"/>
                </a:lnTo>
                <a:lnTo>
                  <a:pt x="357" y="41"/>
                </a:lnTo>
                <a:lnTo>
                  <a:pt x="357" y="42"/>
                </a:lnTo>
                <a:lnTo>
                  <a:pt x="356" y="42"/>
                </a:lnTo>
                <a:lnTo>
                  <a:pt x="354" y="42"/>
                </a:lnTo>
                <a:lnTo>
                  <a:pt x="354" y="43"/>
                </a:lnTo>
                <a:lnTo>
                  <a:pt x="353" y="43"/>
                </a:lnTo>
                <a:lnTo>
                  <a:pt x="353" y="43"/>
                </a:lnTo>
                <a:lnTo>
                  <a:pt x="352" y="45"/>
                </a:lnTo>
                <a:lnTo>
                  <a:pt x="352" y="45"/>
                </a:lnTo>
                <a:lnTo>
                  <a:pt x="350" y="43"/>
                </a:lnTo>
                <a:lnTo>
                  <a:pt x="350" y="43"/>
                </a:lnTo>
                <a:lnTo>
                  <a:pt x="350" y="43"/>
                </a:lnTo>
                <a:lnTo>
                  <a:pt x="349" y="43"/>
                </a:lnTo>
                <a:lnTo>
                  <a:pt x="349" y="43"/>
                </a:lnTo>
                <a:lnTo>
                  <a:pt x="349" y="43"/>
                </a:lnTo>
                <a:lnTo>
                  <a:pt x="348" y="42"/>
                </a:lnTo>
                <a:lnTo>
                  <a:pt x="346" y="45"/>
                </a:lnTo>
                <a:lnTo>
                  <a:pt x="344" y="46"/>
                </a:lnTo>
                <a:lnTo>
                  <a:pt x="342" y="47"/>
                </a:lnTo>
                <a:lnTo>
                  <a:pt x="340" y="49"/>
                </a:lnTo>
                <a:lnTo>
                  <a:pt x="339" y="50"/>
                </a:lnTo>
                <a:lnTo>
                  <a:pt x="336" y="51"/>
                </a:lnTo>
                <a:lnTo>
                  <a:pt x="335" y="52"/>
                </a:lnTo>
                <a:lnTo>
                  <a:pt x="332" y="54"/>
                </a:lnTo>
                <a:lnTo>
                  <a:pt x="329" y="55"/>
                </a:lnTo>
                <a:lnTo>
                  <a:pt x="328" y="56"/>
                </a:lnTo>
                <a:lnTo>
                  <a:pt x="326" y="58"/>
                </a:lnTo>
                <a:lnTo>
                  <a:pt x="324" y="60"/>
                </a:lnTo>
                <a:lnTo>
                  <a:pt x="322" y="62"/>
                </a:lnTo>
                <a:lnTo>
                  <a:pt x="320" y="63"/>
                </a:lnTo>
                <a:lnTo>
                  <a:pt x="318" y="64"/>
                </a:lnTo>
                <a:lnTo>
                  <a:pt x="316" y="65"/>
                </a:lnTo>
                <a:lnTo>
                  <a:pt x="315" y="64"/>
                </a:lnTo>
                <a:lnTo>
                  <a:pt x="315" y="64"/>
                </a:lnTo>
                <a:lnTo>
                  <a:pt x="314" y="63"/>
                </a:lnTo>
                <a:lnTo>
                  <a:pt x="314" y="63"/>
                </a:lnTo>
                <a:lnTo>
                  <a:pt x="315" y="62"/>
                </a:lnTo>
                <a:lnTo>
                  <a:pt x="315" y="62"/>
                </a:lnTo>
                <a:lnTo>
                  <a:pt x="316" y="60"/>
                </a:lnTo>
                <a:lnTo>
                  <a:pt x="318" y="60"/>
                </a:lnTo>
                <a:lnTo>
                  <a:pt x="318" y="59"/>
                </a:lnTo>
                <a:lnTo>
                  <a:pt x="319" y="59"/>
                </a:lnTo>
                <a:lnTo>
                  <a:pt x="319" y="58"/>
                </a:lnTo>
                <a:lnTo>
                  <a:pt x="320" y="58"/>
                </a:lnTo>
                <a:lnTo>
                  <a:pt x="320" y="58"/>
                </a:lnTo>
                <a:lnTo>
                  <a:pt x="322" y="56"/>
                </a:lnTo>
                <a:lnTo>
                  <a:pt x="322" y="56"/>
                </a:lnTo>
                <a:lnTo>
                  <a:pt x="323" y="56"/>
                </a:lnTo>
                <a:lnTo>
                  <a:pt x="323" y="56"/>
                </a:lnTo>
                <a:lnTo>
                  <a:pt x="324" y="56"/>
                </a:lnTo>
                <a:lnTo>
                  <a:pt x="324" y="56"/>
                </a:lnTo>
                <a:lnTo>
                  <a:pt x="326" y="56"/>
                </a:lnTo>
                <a:lnTo>
                  <a:pt x="326" y="55"/>
                </a:lnTo>
                <a:lnTo>
                  <a:pt x="326" y="55"/>
                </a:lnTo>
                <a:lnTo>
                  <a:pt x="327" y="54"/>
                </a:lnTo>
                <a:lnTo>
                  <a:pt x="327" y="54"/>
                </a:lnTo>
                <a:lnTo>
                  <a:pt x="327" y="52"/>
                </a:lnTo>
                <a:lnTo>
                  <a:pt x="328" y="52"/>
                </a:lnTo>
                <a:lnTo>
                  <a:pt x="328" y="52"/>
                </a:lnTo>
                <a:lnTo>
                  <a:pt x="328" y="51"/>
                </a:lnTo>
                <a:lnTo>
                  <a:pt x="329" y="51"/>
                </a:lnTo>
                <a:lnTo>
                  <a:pt x="329" y="50"/>
                </a:lnTo>
                <a:lnTo>
                  <a:pt x="331" y="50"/>
                </a:lnTo>
                <a:lnTo>
                  <a:pt x="332" y="50"/>
                </a:lnTo>
                <a:lnTo>
                  <a:pt x="332" y="49"/>
                </a:lnTo>
                <a:lnTo>
                  <a:pt x="333" y="49"/>
                </a:lnTo>
                <a:lnTo>
                  <a:pt x="333" y="49"/>
                </a:lnTo>
                <a:lnTo>
                  <a:pt x="335" y="47"/>
                </a:lnTo>
                <a:lnTo>
                  <a:pt x="335" y="47"/>
                </a:lnTo>
                <a:lnTo>
                  <a:pt x="336" y="46"/>
                </a:lnTo>
                <a:lnTo>
                  <a:pt x="336" y="45"/>
                </a:lnTo>
                <a:lnTo>
                  <a:pt x="337" y="43"/>
                </a:lnTo>
                <a:lnTo>
                  <a:pt x="337" y="43"/>
                </a:lnTo>
                <a:lnTo>
                  <a:pt x="337" y="42"/>
                </a:lnTo>
                <a:lnTo>
                  <a:pt x="339" y="42"/>
                </a:lnTo>
                <a:lnTo>
                  <a:pt x="339" y="41"/>
                </a:lnTo>
                <a:lnTo>
                  <a:pt x="340" y="41"/>
                </a:lnTo>
                <a:lnTo>
                  <a:pt x="340" y="41"/>
                </a:lnTo>
                <a:lnTo>
                  <a:pt x="341" y="39"/>
                </a:lnTo>
                <a:lnTo>
                  <a:pt x="341" y="39"/>
                </a:lnTo>
                <a:lnTo>
                  <a:pt x="341" y="39"/>
                </a:lnTo>
                <a:lnTo>
                  <a:pt x="341" y="39"/>
                </a:lnTo>
                <a:lnTo>
                  <a:pt x="340" y="38"/>
                </a:lnTo>
                <a:lnTo>
                  <a:pt x="340" y="38"/>
                </a:lnTo>
                <a:lnTo>
                  <a:pt x="339" y="38"/>
                </a:lnTo>
                <a:lnTo>
                  <a:pt x="339" y="38"/>
                </a:lnTo>
                <a:lnTo>
                  <a:pt x="339" y="38"/>
                </a:lnTo>
                <a:lnTo>
                  <a:pt x="337" y="37"/>
                </a:lnTo>
                <a:lnTo>
                  <a:pt x="339" y="37"/>
                </a:lnTo>
                <a:lnTo>
                  <a:pt x="340" y="36"/>
                </a:lnTo>
                <a:lnTo>
                  <a:pt x="340" y="36"/>
                </a:lnTo>
                <a:lnTo>
                  <a:pt x="341" y="34"/>
                </a:lnTo>
                <a:lnTo>
                  <a:pt x="342" y="34"/>
                </a:lnTo>
                <a:lnTo>
                  <a:pt x="344" y="33"/>
                </a:lnTo>
                <a:lnTo>
                  <a:pt x="344" y="33"/>
                </a:lnTo>
                <a:lnTo>
                  <a:pt x="345" y="32"/>
                </a:lnTo>
                <a:lnTo>
                  <a:pt x="345" y="32"/>
                </a:lnTo>
                <a:lnTo>
                  <a:pt x="346" y="30"/>
                </a:lnTo>
                <a:lnTo>
                  <a:pt x="346" y="30"/>
                </a:lnTo>
                <a:lnTo>
                  <a:pt x="348" y="30"/>
                </a:lnTo>
                <a:lnTo>
                  <a:pt x="348" y="29"/>
                </a:lnTo>
                <a:lnTo>
                  <a:pt x="349" y="28"/>
                </a:lnTo>
                <a:lnTo>
                  <a:pt x="349" y="28"/>
                </a:lnTo>
                <a:lnTo>
                  <a:pt x="350" y="26"/>
                </a:lnTo>
                <a:lnTo>
                  <a:pt x="350" y="25"/>
                </a:lnTo>
                <a:lnTo>
                  <a:pt x="352" y="25"/>
                </a:lnTo>
                <a:lnTo>
                  <a:pt x="352" y="24"/>
                </a:lnTo>
                <a:lnTo>
                  <a:pt x="353" y="23"/>
                </a:lnTo>
                <a:lnTo>
                  <a:pt x="350" y="24"/>
                </a:lnTo>
                <a:lnTo>
                  <a:pt x="349" y="24"/>
                </a:lnTo>
                <a:lnTo>
                  <a:pt x="348" y="25"/>
                </a:lnTo>
                <a:lnTo>
                  <a:pt x="346" y="26"/>
                </a:lnTo>
                <a:lnTo>
                  <a:pt x="345" y="26"/>
                </a:lnTo>
                <a:lnTo>
                  <a:pt x="342" y="28"/>
                </a:lnTo>
                <a:lnTo>
                  <a:pt x="341" y="28"/>
                </a:lnTo>
                <a:lnTo>
                  <a:pt x="340" y="29"/>
                </a:lnTo>
                <a:lnTo>
                  <a:pt x="339" y="29"/>
                </a:lnTo>
                <a:lnTo>
                  <a:pt x="339" y="29"/>
                </a:lnTo>
                <a:lnTo>
                  <a:pt x="339" y="29"/>
                </a:lnTo>
                <a:lnTo>
                  <a:pt x="339" y="28"/>
                </a:lnTo>
                <a:lnTo>
                  <a:pt x="337" y="28"/>
                </a:lnTo>
                <a:lnTo>
                  <a:pt x="337" y="28"/>
                </a:lnTo>
                <a:lnTo>
                  <a:pt x="337" y="28"/>
                </a:lnTo>
                <a:lnTo>
                  <a:pt x="336" y="28"/>
                </a:lnTo>
                <a:lnTo>
                  <a:pt x="337" y="28"/>
                </a:lnTo>
                <a:lnTo>
                  <a:pt x="337" y="26"/>
                </a:lnTo>
                <a:lnTo>
                  <a:pt x="339" y="26"/>
                </a:lnTo>
                <a:lnTo>
                  <a:pt x="339" y="26"/>
                </a:lnTo>
                <a:lnTo>
                  <a:pt x="339" y="25"/>
                </a:lnTo>
                <a:lnTo>
                  <a:pt x="340" y="25"/>
                </a:lnTo>
                <a:lnTo>
                  <a:pt x="340" y="24"/>
                </a:lnTo>
                <a:lnTo>
                  <a:pt x="341" y="24"/>
                </a:lnTo>
                <a:lnTo>
                  <a:pt x="342" y="23"/>
                </a:lnTo>
                <a:lnTo>
                  <a:pt x="344" y="21"/>
                </a:lnTo>
                <a:lnTo>
                  <a:pt x="346" y="20"/>
                </a:lnTo>
                <a:lnTo>
                  <a:pt x="348" y="19"/>
                </a:lnTo>
                <a:lnTo>
                  <a:pt x="350" y="16"/>
                </a:lnTo>
                <a:lnTo>
                  <a:pt x="352" y="15"/>
                </a:lnTo>
                <a:lnTo>
                  <a:pt x="354" y="13"/>
                </a:lnTo>
                <a:lnTo>
                  <a:pt x="356" y="12"/>
                </a:lnTo>
                <a:lnTo>
                  <a:pt x="356" y="11"/>
                </a:lnTo>
                <a:lnTo>
                  <a:pt x="356" y="10"/>
                </a:lnTo>
                <a:lnTo>
                  <a:pt x="354" y="10"/>
                </a:lnTo>
                <a:lnTo>
                  <a:pt x="354" y="11"/>
                </a:lnTo>
                <a:lnTo>
                  <a:pt x="353" y="11"/>
                </a:lnTo>
                <a:lnTo>
                  <a:pt x="352" y="12"/>
                </a:lnTo>
                <a:lnTo>
                  <a:pt x="352" y="12"/>
                </a:lnTo>
                <a:lnTo>
                  <a:pt x="350" y="12"/>
                </a:lnTo>
                <a:lnTo>
                  <a:pt x="350" y="12"/>
                </a:lnTo>
                <a:lnTo>
                  <a:pt x="349" y="13"/>
                </a:lnTo>
                <a:lnTo>
                  <a:pt x="348" y="13"/>
                </a:lnTo>
                <a:lnTo>
                  <a:pt x="346" y="13"/>
                </a:lnTo>
                <a:lnTo>
                  <a:pt x="345" y="15"/>
                </a:lnTo>
                <a:lnTo>
                  <a:pt x="344" y="15"/>
                </a:lnTo>
                <a:lnTo>
                  <a:pt x="342" y="16"/>
                </a:lnTo>
                <a:lnTo>
                  <a:pt x="342" y="16"/>
                </a:lnTo>
                <a:lnTo>
                  <a:pt x="342" y="17"/>
                </a:lnTo>
                <a:lnTo>
                  <a:pt x="341" y="19"/>
                </a:lnTo>
                <a:lnTo>
                  <a:pt x="341" y="19"/>
                </a:lnTo>
                <a:lnTo>
                  <a:pt x="341" y="20"/>
                </a:lnTo>
                <a:lnTo>
                  <a:pt x="341" y="20"/>
                </a:lnTo>
                <a:lnTo>
                  <a:pt x="340" y="21"/>
                </a:lnTo>
                <a:lnTo>
                  <a:pt x="340" y="21"/>
                </a:lnTo>
                <a:lnTo>
                  <a:pt x="340" y="21"/>
                </a:lnTo>
                <a:lnTo>
                  <a:pt x="339" y="23"/>
                </a:lnTo>
                <a:lnTo>
                  <a:pt x="339" y="23"/>
                </a:lnTo>
                <a:lnTo>
                  <a:pt x="337" y="23"/>
                </a:lnTo>
                <a:lnTo>
                  <a:pt x="337" y="24"/>
                </a:lnTo>
                <a:lnTo>
                  <a:pt x="336" y="23"/>
                </a:lnTo>
                <a:lnTo>
                  <a:pt x="336" y="23"/>
                </a:lnTo>
                <a:lnTo>
                  <a:pt x="336" y="21"/>
                </a:lnTo>
                <a:lnTo>
                  <a:pt x="335" y="21"/>
                </a:lnTo>
                <a:lnTo>
                  <a:pt x="335" y="20"/>
                </a:lnTo>
                <a:lnTo>
                  <a:pt x="335" y="20"/>
                </a:lnTo>
                <a:lnTo>
                  <a:pt x="333" y="20"/>
                </a:lnTo>
                <a:lnTo>
                  <a:pt x="333" y="19"/>
                </a:lnTo>
                <a:lnTo>
                  <a:pt x="333" y="17"/>
                </a:lnTo>
                <a:lnTo>
                  <a:pt x="335" y="17"/>
                </a:lnTo>
                <a:lnTo>
                  <a:pt x="335" y="16"/>
                </a:lnTo>
                <a:lnTo>
                  <a:pt x="336" y="15"/>
                </a:lnTo>
                <a:lnTo>
                  <a:pt x="336" y="15"/>
                </a:lnTo>
                <a:lnTo>
                  <a:pt x="337" y="13"/>
                </a:lnTo>
                <a:lnTo>
                  <a:pt x="337" y="13"/>
                </a:lnTo>
                <a:lnTo>
                  <a:pt x="339" y="12"/>
                </a:lnTo>
                <a:lnTo>
                  <a:pt x="339" y="12"/>
                </a:lnTo>
                <a:lnTo>
                  <a:pt x="340" y="11"/>
                </a:lnTo>
                <a:lnTo>
                  <a:pt x="341" y="11"/>
                </a:lnTo>
                <a:lnTo>
                  <a:pt x="341" y="10"/>
                </a:lnTo>
                <a:lnTo>
                  <a:pt x="341" y="10"/>
                </a:lnTo>
                <a:lnTo>
                  <a:pt x="342" y="8"/>
                </a:lnTo>
                <a:lnTo>
                  <a:pt x="342" y="8"/>
                </a:lnTo>
                <a:lnTo>
                  <a:pt x="342" y="7"/>
                </a:lnTo>
                <a:lnTo>
                  <a:pt x="344" y="7"/>
                </a:lnTo>
                <a:lnTo>
                  <a:pt x="344" y="6"/>
                </a:lnTo>
                <a:lnTo>
                  <a:pt x="344" y="6"/>
                </a:lnTo>
                <a:lnTo>
                  <a:pt x="345" y="4"/>
                </a:lnTo>
                <a:lnTo>
                  <a:pt x="344" y="4"/>
                </a:lnTo>
                <a:lnTo>
                  <a:pt x="344" y="4"/>
                </a:lnTo>
                <a:lnTo>
                  <a:pt x="342" y="4"/>
                </a:lnTo>
                <a:lnTo>
                  <a:pt x="341" y="4"/>
                </a:lnTo>
                <a:lnTo>
                  <a:pt x="341" y="6"/>
                </a:lnTo>
                <a:lnTo>
                  <a:pt x="340" y="6"/>
                </a:lnTo>
                <a:lnTo>
                  <a:pt x="339" y="6"/>
                </a:lnTo>
                <a:lnTo>
                  <a:pt x="339" y="6"/>
                </a:lnTo>
                <a:lnTo>
                  <a:pt x="339" y="4"/>
                </a:lnTo>
                <a:lnTo>
                  <a:pt x="339" y="3"/>
                </a:lnTo>
                <a:lnTo>
                  <a:pt x="339" y="2"/>
                </a:lnTo>
                <a:lnTo>
                  <a:pt x="340" y="0"/>
                </a:lnTo>
                <a:lnTo>
                  <a:pt x="339" y="2"/>
                </a:lnTo>
                <a:lnTo>
                  <a:pt x="337" y="2"/>
                </a:lnTo>
                <a:lnTo>
                  <a:pt x="337" y="2"/>
                </a:lnTo>
                <a:lnTo>
                  <a:pt x="336" y="3"/>
                </a:lnTo>
                <a:lnTo>
                  <a:pt x="336" y="3"/>
                </a:lnTo>
                <a:lnTo>
                  <a:pt x="335" y="4"/>
                </a:lnTo>
                <a:lnTo>
                  <a:pt x="335" y="4"/>
                </a:lnTo>
                <a:lnTo>
                  <a:pt x="333" y="6"/>
                </a:lnTo>
                <a:lnTo>
                  <a:pt x="333" y="6"/>
                </a:lnTo>
                <a:lnTo>
                  <a:pt x="332" y="7"/>
                </a:lnTo>
                <a:lnTo>
                  <a:pt x="332" y="7"/>
                </a:lnTo>
                <a:lnTo>
                  <a:pt x="332" y="8"/>
                </a:lnTo>
                <a:lnTo>
                  <a:pt x="331" y="10"/>
                </a:lnTo>
                <a:lnTo>
                  <a:pt x="331" y="10"/>
                </a:lnTo>
                <a:lnTo>
                  <a:pt x="331" y="11"/>
                </a:lnTo>
                <a:lnTo>
                  <a:pt x="329" y="12"/>
                </a:lnTo>
                <a:lnTo>
                  <a:pt x="329" y="12"/>
                </a:lnTo>
                <a:lnTo>
                  <a:pt x="328" y="12"/>
                </a:lnTo>
                <a:lnTo>
                  <a:pt x="328" y="12"/>
                </a:lnTo>
                <a:lnTo>
                  <a:pt x="327" y="12"/>
                </a:lnTo>
                <a:lnTo>
                  <a:pt x="327" y="12"/>
                </a:lnTo>
                <a:lnTo>
                  <a:pt x="326" y="12"/>
                </a:lnTo>
                <a:lnTo>
                  <a:pt x="326" y="12"/>
                </a:lnTo>
                <a:lnTo>
                  <a:pt x="324" y="12"/>
                </a:lnTo>
                <a:lnTo>
                  <a:pt x="323" y="12"/>
                </a:lnTo>
                <a:lnTo>
                  <a:pt x="322" y="13"/>
                </a:lnTo>
                <a:lnTo>
                  <a:pt x="320" y="13"/>
                </a:lnTo>
                <a:lnTo>
                  <a:pt x="320" y="15"/>
                </a:lnTo>
                <a:lnTo>
                  <a:pt x="319" y="16"/>
                </a:lnTo>
                <a:lnTo>
                  <a:pt x="318" y="17"/>
                </a:lnTo>
                <a:lnTo>
                  <a:pt x="316" y="17"/>
                </a:lnTo>
                <a:lnTo>
                  <a:pt x="315" y="19"/>
                </a:lnTo>
                <a:lnTo>
                  <a:pt x="311" y="21"/>
                </a:lnTo>
                <a:lnTo>
                  <a:pt x="307" y="24"/>
                </a:lnTo>
                <a:lnTo>
                  <a:pt x="303" y="25"/>
                </a:lnTo>
                <a:lnTo>
                  <a:pt x="300" y="28"/>
                </a:lnTo>
                <a:lnTo>
                  <a:pt x="296" y="30"/>
                </a:lnTo>
                <a:lnTo>
                  <a:pt x="292" y="32"/>
                </a:lnTo>
                <a:lnTo>
                  <a:pt x="288" y="34"/>
                </a:lnTo>
                <a:lnTo>
                  <a:pt x="284" y="36"/>
                </a:lnTo>
                <a:lnTo>
                  <a:pt x="280" y="38"/>
                </a:lnTo>
                <a:lnTo>
                  <a:pt x="276" y="39"/>
                </a:lnTo>
                <a:lnTo>
                  <a:pt x="272" y="42"/>
                </a:lnTo>
                <a:lnTo>
                  <a:pt x="270" y="46"/>
                </a:lnTo>
                <a:lnTo>
                  <a:pt x="266" y="49"/>
                </a:lnTo>
                <a:lnTo>
                  <a:pt x="262" y="52"/>
                </a:lnTo>
                <a:lnTo>
                  <a:pt x="258" y="56"/>
                </a:lnTo>
                <a:lnTo>
                  <a:pt x="254" y="60"/>
                </a:lnTo>
                <a:lnTo>
                  <a:pt x="250" y="63"/>
                </a:lnTo>
                <a:lnTo>
                  <a:pt x="247" y="64"/>
                </a:lnTo>
                <a:lnTo>
                  <a:pt x="246" y="65"/>
                </a:lnTo>
                <a:lnTo>
                  <a:pt x="245" y="67"/>
                </a:lnTo>
                <a:lnTo>
                  <a:pt x="244" y="67"/>
                </a:lnTo>
                <a:lnTo>
                  <a:pt x="244" y="67"/>
                </a:lnTo>
                <a:lnTo>
                  <a:pt x="244" y="67"/>
                </a:lnTo>
                <a:lnTo>
                  <a:pt x="245" y="65"/>
                </a:lnTo>
                <a:lnTo>
                  <a:pt x="245" y="65"/>
                </a:lnTo>
                <a:lnTo>
                  <a:pt x="246" y="64"/>
                </a:lnTo>
                <a:lnTo>
                  <a:pt x="247" y="63"/>
                </a:lnTo>
                <a:lnTo>
                  <a:pt x="249" y="62"/>
                </a:lnTo>
                <a:lnTo>
                  <a:pt x="249" y="62"/>
                </a:lnTo>
                <a:lnTo>
                  <a:pt x="250" y="60"/>
                </a:lnTo>
                <a:lnTo>
                  <a:pt x="250" y="60"/>
                </a:lnTo>
                <a:lnTo>
                  <a:pt x="250" y="59"/>
                </a:lnTo>
                <a:lnTo>
                  <a:pt x="253" y="59"/>
                </a:lnTo>
                <a:lnTo>
                  <a:pt x="254" y="58"/>
                </a:lnTo>
                <a:lnTo>
                  <a:pt x="255" y="56"/>
                </a:lnTo>
                <a:lnTo>
                  <a:pt x="255" y="56"/>
                </a:lnTo>
                <a:lnTo>
                  <a:pt x="257" y="56"/>
                </a:lnTo>
                <a:lnTo>
                  <a:pt x="257" y="56"/>
                </a:lnTo>
                <a:lnTo>
                  <a:pt x="257" y="55"/>
                </a:lnTo>
                <a:lnTo>
                  <a:pt x="255" y="55"/>
                </a:lnTo>
                <a:lnTo>
                  <a:pt x="255" y="55"/>
                </a:lnTo>
                <a:lnTo>
                  <a:pt x="255" y="55"/>
                </a:lnTo>
                <a:lnTo>
                  <a:pt x="255" y="55"/>
                </a:lnTo>
                <a:lnTo>
                  <a:pt x="254" y="55"/>
                </a:lnTo>
                <a:lnTo>
                  <a:pt x="254" y="55"/>
                </a:lnTo>
                <a:lnTo>
                  <a:pt x="254" y="55"/>
                </a:lnTo>
                <a:lnTo>
                  <a:pt x="254" y="54"/>
                </a:lnTo>
                <a:lnTo>
                  <a:pt x="255" y="54"/>
                </a:lnTo>
                <a:lnTo>
                  <a:pt x="255" y="54"/>
                </a:lnTo>
                <a:lnTo>
                  <a:pt x="257" y="52"/>
                </a:lnTo>
                <a:lnTo>
                  <a:pt x="258" y="51"/>
                </a:lnTo>
                <a:lnTo>
                  <a:pt x="259" y="50"/>
                </a:lnTo>
                <a:lnTo>
                  <a:pt x="262" y="49"/>
                </a:lnTo>
                <a:lnTo>
                  <a:pt x="264" y="46"/>
                </a:lnTo>
                <a:lnTo>
                  <a:pt x="268" y="45"/>
                </a:lnTo>
                <a:lnTo>
                  <a:pt x="272" y="42"/>
                </a:lnTo>
                <a:lnTo>
                  <a:pt x="276" y="38"/>
                </a:lnTo>
                <a:lnTo>
                  <a:pt x="281" y="36"/>
                </a:lnTo>
                <a:lnTo>
                  <a:pt x="288" y="32"/>
                </a:lnTo>
                <a:lnTo>
                  <a:pt x="294" y="28"/>
                </a:lnTo>
                <a:lnTo>
                  <a:pt x="301" y="24"/>
                </a:lnTo>
                <a:lnTo>
                  <a:pt x="310" y="19"/>
                </a:lnTo>
                <a:lnTo>
                  <a:pt x="319" y="13"/>
                </a:lnTo>
                <a:lnTo>
                  <a:pt x="322" y="12"/>
                </a:lnTo>
                <a:lnTo>
                  <a:pt x="323" y="10"/>
                </a:lnTo>
                <a:lnTo>
                  <a:pt x="324" y="8"/>
                </a:lnTo>
                <a:lnTo>
                  <a:pt x="326" y="7"/>
                </a:lnTo>
                <a:lnTo>
                  <a:pt x="326" y="7"/>
                </a:lnTo>
                <a:lnTo>
                  <a:pt x="327" y="6"/>
                </a:lnTo>
                <a:lnTo>
                  <a:pt x="327" y="6"/>
                </a:lnTo>
                <a:lnTo>
                  <a:pt x="326" y="4"/>
                </a:lnTo>
                <a:lnTo>
                  <a:pt x="324" y="6"/>
                </a:lnTo>
                <a:lnTo>
                  <a:pt x="322" y="7"/>
                </a:lnTo>
                <a:lnTo>
                  <a:pt x="320" y="8"/>
                </a:lnTo>
                <a:lnTo>
                  <a:pt x="318" y="10"/>
                </a:lnTo>
                <a:lnTo>
                  <a:pt x="315" y="11"/>
                </a:lnTo>
                <a:lnTo>
                  <a:pt x="314" y="12"/>
                </a:lnTo>
                <a:lnTo>
                  <a:pt x="313" y="12"/>
                </a:lnTo>
                <a:lnTo>
                  <a:pt x="311" y="12"/>
                </a:lnTo>
                <a:lnTo>
                  <a:pt x="310" y="13"/>
                </a:lnTo>
                <a:lnTo>
                  <a:pt x="310" y="13"/>
                </a:lnTo>
                <a:lnTo>
                  <a:pt x="310" y="13"/>
                </a:lnTo>
                <a:lnTo>
                  <a:pt x="311" y="13"/>
                </a:lnTo>
                <a:lnTo>
                  <a:pt x="310" y="12"/>
                </a:lnTo>
                <a:lnTo>
                  <a:pt x="310" y="12"/>
                </a:lnTo>
                <a:lnTo>
                  <a:pt x="307" y="13"/>
                </a:lnTo>
                <a:lnTo>
                  <a:pt x="302" y="15"/>
                </a:lnTo>
                <a:lnTo>
                  <a:pt x="301" y="16"/>
                </a:lnTo>
                <a:lnTo>
                  <a:pt x="300" y="17"/>
                </a:lnTo>
                <a:lnTo>
                  <a:pt x="298" y="17"/>
                </a:lnTo>
                <a:lnTo>
                  <a:pt x="296" y="19"/>
                </a:lnTo>
                <a:lnTo>
                  <a:pt x="294" y="20"/>
                </a:lnTo>
                <a:lnTo>
                  <a:pt x="292" y="21"/>
                </a:lnTo>
                <a:lnTo>
                  <a:pt x="290" y="23"/>
                </a:lnTo>
                <a:lnTo>
                  <a:pt x="288" y="24"/>
                </a:lnTo>
                <a:lnTo>
                  <a:pt x="285" y="25"/>
                </a:lnTo>
                <a:lnTo>
                  <a:pt x="284" y="26"/>
                </a:lnTo>
                <a:lnTo>
                  <a:pt x="281" y="28"/>
                </a:lnTo>
                <a:lnTo>
                  <a:pt x="279" y="30"/>
                </a:lnTo>
                <a:lnTo>
                  <a:pt x="276" y="32"/>
                </a:lnTo>
                <a:lnTo>
                  <a:pt x="273" y="33"/>
                </a:lnTo>
                <a:lnTo>
                  <a:pt x="271" y="34"/>
                </a:lnTo>
                <a:lnTo>
                  <a:pt x="268" y="36"/>
                </a:lnTo>
                <a:lnTo>
                  <a:pt x="266" y="38"/>
                </a:lnTo>
                <a:lnTo>
                  <a:pt x="263" y="39"/>
                </a:lnTo>
                <a:lnTo>
                  <a:pt x="262" y="41"/>
                </a:lnTo>
                <a:lnTo>
                  <a:pt x="259" y="42"/>
                </a:lnTo>
                <a:lnTo>
                  <a:pt x="257" y="45"/>
                </a:lnTo>
                <a:lnTo>
                  <a:pt x="254" y="46"/>
                </a:lnTo>
                <a:lnTo>
                  <a:pt x="251" y="47"/>
                </a:lnTo>
                <a:lnTo>
                  <a:pt x="250" y="49"/>
                </a:lnTo>
                <a:lnTo>
                  <a:pt x="247" y="50"/>
                </a:lnTo>
                <a:lnTo>
                  <a:pt x="245" y="52"/>
                </a:lnTo>
                <a:lnTo>
                  <a:pt x="244" y="54"/>
                </a:lnTo>
                <a:lnTo>
                  <a:pt x="241" y="54"/>
                </a:lnTo>
                <a:lnTo>
                  <a:pt x="240" y="56"/>
                </a:lnTo>
                <a:lnTo>
                  <a:pt x="238" y="56"/>
                </a:lnTo>
                <a:lnTo>
                  <a:pt x="236" y="58"/>
                </a:lnTo>
                <a:lnTo>
                  <a:pt x="234" y="59"/>
                </a:lnTo>
                <a:lnTo>
                  <a:pt x="231" y="62"/>
                </a:lnTo>
                <a:lnTo>
                  <a:pt x="227" y="64"/>
                </a:lnTo>
                <a:lnTo>
                  <a:pt x="223" y="67"/>
                </a:lnTo>
                <a:lnTo>
                  <a:pt x="219" y="69"/>
                </a:lnTo>
                <a:lnTo>
                  <a:pt x="215" y="72"/>
                </a:lnTo>
                <a:lnTo>
                  <a:pt x="211" y="75"/>
                </a:lnTo>
                <a:lnTo>
                  <a:pt x="208" y="77"/>
                </a:lnTo>
                <a:lnTo>
                  <a:pt x="204" y="80"/>
                </a:lnTo>
                <a:lnTo>
                  <a:pt x="201" y="82"/>
                </a:lnTo>
                <a:lnTo>
                  <a:pt x="197" y="85"/>
                </a:lnTo>
                <a:lnTo>
                  <a:pt x="193" y="86"/>
                </a:lnTo>
                <a:lnTo>
                  <a:pt x="190" y="89"/>
                </a:lnTo>
                <a:lnTo>
                  <a:pt x="186" y="91"/>
                </a:lnTo>
                <a:lnTo>
                  <a:pt x="184" y="94"/>
                </a:lnTo>
                <a:lnTo>
                  <a:pt x="180" y="97"/>
                </a:lnTo>
                <a:lnTo>
                  <a:pt x="177" y="99"/>
                </a:lnTo>
                <a:lnTo>
                  <a:pt x="175" y="101"/>
                </a:lnTo>
                <a:lnTo>
                  <a:pt x="173" y="102"/>
                </a:lnTo>
                <a:lnTo>
                  <a:pt x="171" y="104"/>
                </a:lnTo>
                <a:lnTo>
                  <a:pt x="169" y="106"/>
                </a:lnTo>
                <a:lnTo>
                  <a:pt x="168" y="107"/>
                </a:lnTo>
                <a:lnTo>
                  <a:pt x="167" y="110"/>
                </a:lnTo>
                <a:lnTo>
                  <a:pt x="165" y="111"/>
                </a:lnTo>
                <a:lnTo>
                  <a:pt x="164" y="114"/>
                </a:lnTo>
                <a:lnTo>
                  <a:pt x="162" y="115"/>
                </a:lnTo>
                <a:lnTo>
                  <a:pt x="160" y="117"/>
                </a:lnTo>
                <a:lnTo>
                  <a:pt x="159" y="119"/>
                </a:lnTo>
                <a:lnTo>
                  <a:pt x="158" y="120"/>
                </a:lnTo>
                <a:lnTo>
                  <a:pt x="156" y="123"/>
                </a:lnTo>
                <a:lnTo>
                  <a:pt x="155" y="124"/>
                </a:lnTo>
                <a:lnTo>
                  <a:pt x="152" y="125"/>
                </a:lnTo>
                <a:lnTo>
                  <a:pt x="151" y="128"/>
                </a:lnTo>
                <a:lnTo>
                  <a:pt x="150" y="129"/>
                </a:lnTo>
                <a:lnTo>
                  <a:pt x="147" y="132"/>
                </a:lnTo>
                <a:lnTo>
                  <a:pt x="146" y="134"/>
                </a:lnTo>
                <a:lnTo>
                  <a:pt x="143" y="137"/>
                </a:lnTo>
                <a:lnTo>
                  <a:pt x="142" y="140"/>
                </a:lnTo>
                <a:lnTo>
                  <a:pt x="139" y="142"/>
                </a:lnTo>
                <a:lnTo>
                  <a:pt x="138" y="143"/>
                </a:lnTo>
                <a:lnTo>
                  <a:pt x="137" y="145"/>
                </a:lnTo>
                <a:lnTo>
                  <a:pt x="134" y="147"/>
                </a:lnTo>
                <a:lnTo>
                  <a:pt x="133" y="149"/>
                </a:lnTo>
                <a:lnTo>
                  <a:pt x="132" y="149"/>
                </a:lnTo>
                <a:lnTo>
                  <a:pt x="132" y="150"/>
                </a:lnTo>
                <a:lnTo>
                  <a:pt x="130" y="150"/>
                </a:lnTo>
                <a:lnTo>
                  <a:pt x="129" y="151"/>
                </a:lnTo>
                <a:lnTo>
                  <a:pt x="129" y="151"/>
                </a:lnTo>
                <a:lnTo>
                  <a:pt x="126" y="154"/>
                </a:lnTo>
                <a:lnTo>
                  <a:pt x="125" y="156"/>
                </a:lnTo>
                <a:lnTo>
                  <a:pt x="124" y="159"/>
                </a:lnTo>
                <a:lnTo>
                  <a:pt x="122" y="162"/>
                </a:lnTo>
                <a:lnTo>
                  <a:pt x="121" y="166"/>
                </a:lnTo>
                <a:lnTo>
                  <a:pt x="120" y="168"/>
                </a:lnTo>
                <a:lnTo>
                  <a:pt x="119" y="171"/>
                </a:lnTo>
                <a:lnTo>
                  <a:pt x="117" y="173"/>
                </a:lnTo>
                <a:lnTo>
                  <a:pt x="116" y="176"/>
                </a:lnTo>
                <a:lnTo>
                  <a:pt x="115" y="175"/>
                </a:lnTo>
                <a:lnTo>
                  <a:pt x="113" y="172"/>
                </a:lnTo>
                <a:lnTo>
                  <a:pt x="112" y="169"/>
                </a:lnTo>
                <a:lnTo>
                  <a:pt x="109" y="167"/>
                </a:lnTo>
                <a:lnTo>
                  <a:pt x="108" y="164"/>
                </a:lnTo>
                <a:lnTo>
                  <a:pt x="107" y="163"/>
                </a:lnTo>
                <a:lnTo>
                  <a:pt x="104" y="160"/>
                </a:lnTo>
                <a:lnTo>
                  <a:pt x="103" y="158"/>
                </a:lnTo>
                <a:lnTo>
                  <a:pt x="100" y="155"/>
                </a:lnTo>
                <a:lnTo>
                  <a:pt x="99" y="153"/>
                </a:lnTo>
                <a:lnTo>
                  <a:pt x="98" y="151"/>
                </a:lnTo>
                <a:lnTo>
                  <a:pt x="96" y="149"/>
                </a:lnTo>
                <a:lnTo>
                  <a:pt x="95" y="146"/>
                </a:lnTo>
                <a:lnTo>
                  <a:pt x="94" y="143"/>
                </a:lnTo>
                <a:lnTo>
                  <a:pt x="93" y="141"/>
                </a:lnTo>
                <a:lnTo>
                  <a:pt x="91" y="140"/>
                </a:lnTo>
                <a:lnTo>
                  <a:pt x="90" y="136"/>
                </a:lnTo>
                <a:lnTo>
                  <a:pt x="89" y="133"/>
                </a:lnTo>
                <a:lnTo>
                  <a:pt x="87" y="129"/>
                </a:lnTo>
                <a:lnTo>
                  <a:pt x="86" y="125"/>
                </a:lnTo>
                <a:lnTo>
                  <a:pt x="85" y="123"/>
                </a:lnTo>
                <a:lnTo>
                  <a:pt x="83" y="119"/>
                </a:lnTo>
                <a:lnTo>
                  <a:pt x="82" y="115"/>
                </a:lnTo>
                <a:lnTo>
                  <a:pt x="81" y="112"/>
                </a:lnTo>
                <a:lnTo>
                  <a:pt x="79" y="112"/>
                </a:lnTo>
                <a:lnTo>
                  <a:pt x="77" y="114"/>
                </a:lnTo>
                <a:lnTo>
                  <a:pt x="76" y="114"/>
                </a:lnTo>
                <a:lnTo>
                  <a:pt x="73" y="115"/>
                </a:lnTo>
                <a:lnTo>
                  <a:pt x="72" y="115"/>
                </a:lnTo>
                <a:lnTo>
                  <a:pt x="70" y="116"/>
                </a:lnTo>
                <a:lnTo>
                  <a:pt x="68" y="116"/>
                </a:lnTo>
                <a:lnTo>
                  <a:pt x="66" y="117"/>
                </a:lnTo>
                <a:lnTo>
                  <a:pt x="65" y="117"/>
                </a:lnTo>
                <a:lnTo>
                  <a:pt x="64" y="119"/>
                </a:lnTo>
                <a:lnTo>
                  <a:pt x="63" y="119"/>
                </a:lnTo>
                <a:lnTo>
                  <a:pt x="61" y="120"/>
                </a:lnTo>
                <a:lnTo>
                  <a:pt x="60" y="120"/>
                </a:lnTo>
                <a:lnTo>
                  <a:pt x="59" y="121"/>
                </a:lnTo>
                <a:lnTo>
                  <a:pt x="57" y="121"/>
                </a:lnTo>
                <a:lnTo>
                  <a:pt x="56" y="123"/>
                </a:lnTo>
                <a:lnTo>
                  <a:pt x="53" y="123"/>
                </a:lnTo>
                <a:lnTo>
                  <a:pt x="52" y="124"/>
                </a:lnTo>
                <a:lnTo>
                  <a:pt x="51" y="124"/>
                </a:lnTo>
                <a:lnTo>
                  <a:pt x="50" y="125"/>
                </a:lnTo>
                <a:lnTo>
                  <a:pt x="48" y="125"/>
                </a:lnTo>
                <a:lnTo>
                  <a:pt x="47" y="127"/>
                </a:lnTo>
                <a:lnTo>
                  <a:pt x="46" y="127"/>
                </a:lnTo>
                <a:lnTo>
                  <a:pt x="44" y="128"/>
                </a:lnTo>
                <a:lnTo>
                  <a:pt x="44" y="128"/>
                </a:lnTo>
                <a:lnTo>
                  <a:pt x="44" y="128"/>
                </a:lnTo>
                <a:lnTo>
                  <a:pt x="43" y="128"/>
                </a:lnTo>
                <a:lnTo>
                  <a:pt x="42" y="128"/>
                </a:lnTo>
                <a:lnTo>
                  <a:pt x="39" y="128"/>
                </a:lnTo>
                <a:lnTo>
                  <a:pt x="38" y="129"/>
                </a:lnTo>
                <a:lnTo>
                  <a:pt x="37" y="129"/>
                </a:lnTo>
                <a:lnTo>
                  <a:pt x="34" y="130"/>
                </a:lnTo>
                <a:lnTo>
                  <a:pt x="33" y="130"/>
                </a:lnTo>
                <a:lnTo>
                  <a:pt x="30" y="132"/>
                </a:lnTo>
                <a:lnTo>
                  <a:pt x="29" y="132"/>
                </a:lnTo>
                <a:lnTo>
                  <a:pt x="27" y="132"/>
                </a:lnTo>
                <a:lnTo>
                  <a:pt x="26" y="132"/>
                </a:lnTo>
                <a:lnTo>
                  <a:pt x="25" y="133"/>
                </a:lnTo>
                <a:lnTo>
                  <a:pt x="23" y="133"/>
                </a:lnTo>
                <a:lnTo>
                  <a:pt x="23" y="133"/>
                </a:lnTo>
                <a:lnTo>
                  <a:pt x="22" y="133"/>
                </a:lnTo>
                <a:lnTo>
                  <a:pt x="21" y="134"/>
                </a:lnTo>
                <a:lnTo>
                  <a:pt x="20" y="136"/>
                </a:lnTo>
                <a:lnTo>
                  <a:pt x="18" y="136"/>
                </a:lnTo>
                <a:lnTo>
                  <a:pt x="16" y="137"/>
                </a:lnTo>
                <a:lnTo>
                  <a:pt x="14" y="138"/>
                </a:lnTo>
                <a:lnTo>
                  <a:pt x="13" y="138"/>
                </a:lnTo>
                <a:lnTo>
                  <a:pt x="12" y="140"/>
                </a:lnTo>
                <a:lnTo>
                  <a:pt x="10" y="141"/>
                </a:lnTo>
                <a:lnTo>
                  <a:pt x="9" y="141"/>
                </a:lnTo>
                <a:lnTo>
                  <a:pt x="8" y="142"/>
                </a:lnTo>
                <a:lnTo>
                  <a:pt x="5" y="143"/>
                </a:lnTo>
                <a:lnTo>
                  <a:pt x="4" y="143"/>
                </a:lnTo>
                <a:lnTo>
                  <a:pt x="3" y="145"/>
                </a:lnTo>
                <a:lnTo>
                  <a:pt x="1" y="146"/>
                </a:lnTo>
                <a:lnTo>
                  <a:pt x="0" y="146"/>
                </a:lnTo>
                <a:lnTo>
                  <a:pt x="0" y="1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633" name="Freeform 1577">
            <a:extLst>
              <a:ext uri="{FF2B5EF4-FFF2-40B4-BE49-F238E27FC236}">
                <a16:creationId xmlns:a16="http://schemas.microsoft.com/office/drawing/2014/main" id="{D3F735EF-62C1-4DAE-A16F-7ECB9E42C102}"/>
              </a:ext>
            </a:extLst>
          </p:cNvPr>
          <p:cNvSpPr>
            <a:spLocks/>
          </p:cNvSpPr>
          <p:nvPr/>
        </p:nvSpPr>
        <p:spPr bwMode="auto">
          <a:xfrm>
            <a:off x="7315200" y="4267200"/>
            <a:ext cx="209550" cy="146050"/>
          </a:xfrm>
          <a:custGeom>
            <a:avLst/>
            <a:gdLst>
              <a:gd name="T0" fmla="*/ 17 w 396"/>
              <a:gd name="T1" fmla="*/ 163 h 276"/>
              <a:gd name="T2" fmla="*/ 40 w 396"/>
              <a:gd name="T3" fmla="*/ 193 h 276"/>
              <a:gd name="T4" fmla="*/ 69 w 396"/>
              <a:gd name="T5" fmla="*/ 237 h 276"/>
              <a:gd name="T6" fmla="*/ 82 w 396"/>
              <a:gd name="T7" fmla="*/ 250 h 276"/>
              <a:gd name="T8" fmla="*/ 95 w 396"/>
              <a:gd name="T9" fmla="*/ 257 h 276"/>
              <a:gd name="T10" fmla="*/ 109 w 396"/>
              <a:gd name="T11" fmla="*/ 262 h 276"/>
              <a:gd name="T12" fmla="*/ 137 w 396"/>
              <a:gd name="T13" fmla="*/ 271 h 276"/>
              <a:gd name="T14" fmla="*/ 147 w 396"/>
              <a:gd name="T15" fmla="*/ 275 h 276"/>
              <a:gd name="T16" fmla="*/ 151 w 396"/>
              <a:gd name="T17" fmla="*/ 266 h 276"/>
              <a:gd name="T18" fmla="*/ 164 w 396"/>
              <a:gd name="T19" fmla="*/ 247 h 276"/>
              <a:gd name="T20" fmla="*/ 175 w 396"/>
              <a:gd name="T21" fmla="*/ 216 h 276"/>
              <a:gd name="T22" fmla="*/ 190 w 396"/>
              <a:gd name="T23" fmla="*/ 190 h 276"/>
              <a:gd name="T24" fmla="*/ 201 w 396"/>
              <a:gd name="T25" fmla="*/ 176 h 276"/>
              <a:gd name="T26" fmla="*/ 211 w 396"/>
              <a:gd name="T27" fmla="*/ 169 h 276"/>
              <a:gd name="T28" fmla="*/ 219 w 396"/>
              <a:gd name="T29" fmla="*/ 160 h 276"/>
              <a:gd name="T30" fmla="*/ 240 w 396"/>
              <a:gd name="T31" fmla="*/ 138 h 276"/>
              <a:gd name="T32" fmla="*/ 268 w 396"/>
              <a:gd name="T33" fmla="*/ 111 h 276"/>
              <a:gd name="T34" fmla="*/ 302 w 396"/>
              <a:gd name="T35" fmla="*/ 86 h 276"/>
              <a:gd name="T36" fmla="*/ 319 w 396"/>
              <a:gd name="T37" fmla="*/ 77 h 276"/>
              <a:gd name="T38" fmla="*/ 335 w 396"/>
              <a:gd name="T39" fmla="*/ 64 h 276"/>
              <a:gd name="T40" fmla="*/ 342 w 396"/>
              <a:gd name="T41" fmla="*/ 60 h 276"/>
              <a:gd name="T42" fmla="*/ 357 w 396"/>
              <a:gd name="T43" fmla="*/ 47 h 276"/>
              <a:gd name="T44" fmla="*/ 369 w 396"/>
              <a:gd name="T45" fmla="*/ 36 h 276"/>
              <a:gd name="T46" fmla="*/ 380 w 396"/>
              <a:gd name="T47" fmla="*/ 28 h 276"/>
              <a:gd name="T48" fmla="*/ 391 w 396"/>
              <a:gd name="T49" fmla="*/ 23 h 276"/>
              <a:gd name="T50" fmla="*/ 389 w 396"/>
              <a:gd name="T51" fmla="*/ 20 h 276"/>
              <a:gd name="T52" fmla="*/ 382 w 396"/>
              <a:gd name="T53" fmla="*/ 24 h 276"/>
              <a:gd name="T54" fmla="*/ 374 w 396"/>
              <a:gd name="T55" fmla="*/ 29 h 276"/>
              <a:gd name="T56" fmla="*/ 357 w 396"/>
              <a:gd name="T57" fmla="*/ 42 h 276"/>
              <a:gd name="T58" fmla="*/ 346 w 396"/>
              <a:gd name="T59" fmla="*/ 45 h 276"/>
              <a:gd name="T60" fmla="*/ 316 w 396"/>
              <a:gd name="T61" fmla="*/ 65 h 276"/>
              <a:gd name="T62" fmla="*/ 322 w 396"/>
              <a:gd name="T63" fmla="*/ 56 h 276"/>
              <a:gd name="T64" fmla="*/ 329 w 396"/>
              <a:gd name="T65" fmla="*/ 50 h 276"/>
              <a:gd name="T66" fmla="*/ 340 w 396"/>
              <a:gd name="T67" fmla="*/ 41 h 276"/>
              <a:gd name="T68" fmla="*/ 341 w 396"/>
              <a:gd name="T69" fmla="*/ 34 h 276"/>
              <a:gd name="T70" fmla="*/ 352 w 396"/>
              <a:gd name="T71" fmla="*/ 24 h 276"/>
              <a:gd name="T72" fmla="*/ 337 w 396"/>
              <a:gd name="T73" fmla="*/ 28 h 276"/>
              <a:gd name="T74" fmla="*/ 350 w 396"/>
              <a:gd name="T75" fmla="*/ 16 h 276"/>
              <a:gd name="T76" fmla="*/ 346 w 396"/>
              <a:gd name="T77" fmla="*/ 13 h 276"/>
              <a:gd name="T78" fmla="*/ 337 w 396"/>
              <a:gd name="T79" fmla="*/ 23 h 276"/>
              <a:gd name="T80" fmla="*/ 337 w 396"/>
              <a:gd name="T81" fmla="*/ 13 h 276"/>
              <a:gd name="T82" fmla="*/ 344 w 396"/>
              <a:gd name="T83" fmla="*/ 4 h 276"/>
              <a:gd name="T84" fmla="*/ 336 w 396"/>
              <a:gd name="T85" fmla="*/ 3 h 276"/>
              <a:gd name="T86" fmla="*/ 328 w 396"/>
              <a:gd name="T87" fmla="*/ 12 h 276"/>
              <a:gd name="T88" fmla="*/ 307 w 396"/>
              <a:gd name="T89" fmla="*/ 24 h 276"/>
              <a:gd name="T90" fmla="*/ 250 w 396"/>
              <a:gd name="T91" fmla="*/ 63 h 276"/>
              <a:gd name="T92" fmla="*/ 250 w 396"/>
              <a:gd name="T93" fmla="*/ 59 h 276"/>
              <a:gd name="T94" fmla="*/ 254 w 396"/>
              <a:gd name="T95" fmla="*/ 54 h 276"/>
              <a:gd name="T96" fmla="*/ 310 w 396"/>
              <a:gd name="T97" fmla="*/ 19 h 276"/>
              <a:gd name="T98" fmla="*/ 314 w 396"/>
              <a:gd name="T99" fmla="*/ 12 h 276"/>
              <a:gd name="T100" fmla="*/ 294 w 396"/>
              <a:gd name="T101" fmla="*/ 20 h 276"/>
              <a:gd name="T102" fmla="*/ 259 w 396"/>
              <a:gd name="T103" fmla="*/ 42 h 276"/>
              <a:gd name="T104" fmla="*/ 223 w 396"/>
              <a:gd name="T105" fmla="*/ 67 h 276"/>
              <a:gd name="T106" fmla="*/ 173 w 396"/>
              <a:gd name="T107" fmla="*/ 102 h 276"/>
              <a:gd name="T108" fmla="*/ 150 w 396"/>
              <a:gd name="T109" fmla="*/ 129 h 276"/>
              <a:gd name="T110" fmla="*/ 126 w 396"/>
              <a:gd name="T111" fmla="*/ 154 h 276"/>
              <a:gd name="T112" fmla="*/ 104 w 396"/>
              <a:gd name="T113" fmla="*/ 160 h 276"/>
              <a:gd name="T114" fmla="*/ 83 w 396"/>
              <a:gd name="T115" fmla="*/ 119 h 276"/>
              <a:gd name="T116" fmla="*/ 60 w 396"/>
              <a:gd name="T117" fmla="*/ 120 h 276"/>
              <a:gd name="T118" fmla="*/ 42 w 396"/>
              <a:gd name="T119" fmla="*/ 128 h 276"/>
              <a:gd name="T120" fmla="*/ 20 w 396"/>
              <a:gd name="T121" fmla="*/ 136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6" h="276">
                <a:moveTo>
                  <a:pt x="0" y="146"/>
                </a:moveTo>
                <a:lnTo>
                  <a:pt x="1" y="147"/>
                </a:lnTo>
                <a:lnTo>
                  <a:pt x="3" y="149"/>
                </a:lnTo>
                <a:lnTo>
                  <a:pt x="3" y="150"/>
                </a:lnTo>
                <a:lnTo>
                  <a:pt x="4" y="151"/>
                </a:lnTo>
                <a:lnTo>
                  <a:pt x="5" y="153"/>
                </a:lnTo>
                <a:lnTo>
                  <a:pt x="7" y="154"/>
                </a:lnTo>
                <a:lnTo>
                  <a:pt x="8" y="155"/>
                </a:lnTo>
                <a:lnTo>
                  <a:pt x="9" y="156"/>
                </a:lnTo>
                <a:lnTo>
                  <a:pt x="10" y="158"/>
                </a:lnTo>
                <a:lnTo>
                  <a:pt x="12" y="158"/>
                </a:lnTo>
                <a:lnTo>
                  <a:pt x="13" y="159"/>
                </a:lnTo>
                <a:lnTo>
                  <a:pt x="14" y="160"/>
                </a:lnTo>
                <a:lnTo>
                  <a:pt x="16" y="162"/>
                </a:lnTo>
                <a:lnTo>
                  <a:pt x="17" y="163"/>
                </a:lnTo>
                <a:lnTo>
                  <a:pt x="18" y="164"/>
                </a:lnTo>
                <a:lnTo>
                  <a:pt x="18" y="166"/>
                </a:lnTo>
                <a:lnTo>
                  <a:pt x="20" y="168"/>
                </a:lnTo>
                <a:lnTo>
                  <a:pt x="21" y="169"/>
                </a:lnTo>
                <a:lnTo>
                  <a:pt x="22" y="171"/>
                </a:lnTo>
                <a:lnTo>
                  <a:pt x="25" y="172"/>
                </a:lnTo>
                <a:lnTo>
                  <a:pt x="26" y="173"/>
                </a:lnTo>
                <a:lnTo>
                  <a:pt x="27" y="175"/>
                </a:lnTo>
                <a:lnTo>
                  <a:pt x="29" y="177"/>
                </a:lnTo>
                <a:lnTo>
                  <a:pt x="30" y="179"/>
                </a:lnTo>
                <a:lnTo>
                  <a:pt x="31" y="181"/>
                </a:lnTo>
                <a:lnTo>
                  <a:pt x="34" y="184"/>
                </a:lnTo>
                <a:lnTo>
                  <a:pt x="35" y="188"/>
                </a:lnTo>
                <a:lnTo>
                  <a:pt x="38" y="190"/>
                </a:lnTo>
                <a:lnTo>
                  <a:pt x="40" y="193"/>
                </a:lnTo>
                <a:lnTo>
                  <a:pt x="43" y="197"/>
                </a:lnTo>
                <a:lnTo>
                  <a:pt x="44" y="199"/>
                </a:lnTo>
                <a:lnTo>
                  <a:pt x="46" y="202"/>
                </a:lnTo>
                <a:lnTo>
                  <a:pt x="47" y="203"/>
                </a:lnTo>
                <a:lnTo>
                  <a:pt x="48" y="206"/>
                </a:lnTo>
                <a:lnTo>
                  <a:pt x="50" y="208"/>
                </a:lnTo>
                <a:lnTo>
                  <a:pt x="51" y="211"/>
                </a:lnTo>
                <a:lnTo>
                  <a:pt x="53" y="214"/>
                </a:lnTo>
                <a:lnTo>
                  <a:pt x="56" y="218"/>
                </a:lnTo>
                <a:lnTo>
                  <a:pt x="57" y="221"/>
                </a:lnTo>
                <a:lnTo>
                  <a:pt x="60" y="224"/>
                </a:lnTo>
                <a:lnTo>
                  <a:pt x="63" y="228"/>
                </a:lnTo>
                <a:lnTo>
                  <a:pt x="65" y="232"/>
                </a:lnTo>
                <a:lnTo>
                  <a:pt x="66" y="234"/>
                </a:lnTo>
                <a:lnTo>
                  <a:pt x="69" y="237"/>
                </a:lnTo>
                <a:lnTo>
                  <a:pt x="70" y="241"/>
                </a:lnTo>
                <a:lnTo>
                  <a:pt x="72" y="244"/>
                </a:lnTo>
                <a:lnTo>
                  <a:pt x="73" y="245"/>
                </a:lnTo>
                <a:lnTo>
                  <a:pt x="74" y="247"/>
                </a:lnTo>
                <a:lnTo>
                  <a:pt x="76" y="247"/>
                </a:lnTo>
                <a:lnTo>
                  <a:pt x="77" y="247"/>
                </a:lnTo>
                <a:lnTo>
                  <a:pt x="77" y="247"/>
                </a:lnTo>
                <a:lnTo>
                  <a:pt x="78" y="247"/>
                </a:lnTo>
                <a:lnTo>
                  <a:pt x="78" y="247"/>
                </a:lnTo>
                <a:lnTo>
                  <a:pt x="79" y="247"/>
                </a:lnTo>
                <a:lnTo>
                  <a:pt x="81" y="247"/>
                </a:lnTo>
                <a:lnTo>
                  <a:pt x="81" y="249"/>
                </a:lnTo>
                <a:lnTo>
                  <a:pt x="81" y="249"/>
                </a:lnTo>
                <a:lnTo>
                  <a:pt x="82" y="250"/>
                </a:lnTo>
                <a:lnTo>
                  <a:pt x="82" y="250"/>
                </a:lnTo>
                <a:lnTo>
                  <a:pt x="82" y="251"/>
                </a:lnTo>
                <a:lnTo>
                  <a:pt x="83" y="251"/>
                </a:lnTo>
                <a:lnTo>
                  <a:pt x="83" y="251"/>
                </a:lnTo>
                <a:lnTo>
                  <a:pt x="85" y="251"/>
                </a:lnTo>
                <a:lnTo>
                  <a:pt x="85" y="251"/>
                </a:lnTo>
                <a:lnTo>
                  <a:pt x="86" y="251"/>
                </a:lnTo>
                <a:lnTo>
                  <a:pt x="86" y="251"/>
                </a:lnTo>
                <a:lnTo>
                  <a:pt x="87" y="251"/>
                </a:lnTo>
                <a:lnTo>
                  <a:pt x="87" y="251"/>
                </a:lnTo>
                <a:lnTo>
                  <a:pt x="89" y="253"/>
                </a:lnTo>
                <a:lnTo>
                  <a:pt x="90" y="254"/>
                </a:lnTo>
                <a:lnTo>
                  <a:pt x="91" y="254"/>
                </a:lnTo>
                <a:lnTo>
                  <a:pt x="93" y="255"/>
                </a:lnTo>
                <a:lnTo>
                  <a:pt x="94" y="255"/>
                </a:lnTo>
                <a:lnTo>
                  <a:pt x="95" y="257"/>
                </a:lnTo>
                <a:lnTo>
                  <a:pt x="96" y="257"/>
                </a:lnTo>
                <a:lnTo>
                  <a:pt x="98" y="258"/>
                </a:lnTo>
                <a:lnTo>
                  <a:pt x="99" y="258"/>
                </a:lnTo>
                <a:lnTo>
                  <a:pt x="100" y="258"/>
                </a:lnTo>
                <a:lnTo>
                  <a:pt x="100" y="258"/>
                </a:lnTo>
                <a:lnTo>
                  <a:pt x="102" y="258"/>
                </a:lnTo>
                <a:lnTo>
                  <a:pt x="103" y="258"/>
                </a:lnTo>
                <a:lnTo>
                  <a:pt x="104" y="258"/>
                </a:lnTo>
                <a:lnTo>
                  <a:pt x="104" y="258"/>
                </a:lnTo>
                <a:lnTo>
                  <a:pt x="106" y="258"/>
                </a:lnTo>
                <a:lnTo>
                  <a:pt x="106" y="259"/>
                </a:lnTo>
                <a:lnTo>
                  <a:pt x="107" y="260"/>
                </a:lnTo>
                <a:lnTo>
                  <a:pt x="108" y="262"/>
                </a:lnTo>
                <a:lnTo>
                  <a:pt x="108" y="262"/>
                </a:lnTo>
                <a:lnTo>
                  <a:pt x="109" y="262"/>
                </a:lnTo>
                <a:lnTo>
                  <a:pt x="112" y="262"/>
                </a:lnTo>
                <a:lnTo>
                  <a:pt x="113" y="263"/>
                </a:lnTo>
                <a:lnTo>
                  <a:pt x="115" y="263"/>
                </a:lnTo>
                <a:lnTo>
                  <a:pt x="116" y="263"/>
                </a:lnTo>
                <a:lnTo>
                  <a:pt x="117" y="263"/>
                </a:lnTo>
                <a:lnTo>
                  <a:pt x="120" y="263"/>
                </a:lnTo>
                <a:lnTo>
                  <a:pt x="121" y="263"/>
                </a:lnTo>
                <a:lnTo>
                  <a:pt x="122" y="264"/>
                </a:lnTo>
                <a:lnTo>
                  <a:pt x="125" y="264"/>
                </a:lnTo>
                <a:lnTo>
                  <a:pt x="126" y="266"/>
                </a:lnTo>
                <a:lnTo>
                  <a:pt x="129" y="267"/>
                </a:lnTo>
                <a:lnTo>
                  <a:pt x="130" y="268"/>
                </a:lnTo>
                <a:lnTo>
                  <a:pt x="133" y="270"/>
                </a:lnTo>
                <a:lnTo>
                  <a:pt x="134" y="271"/>
                </a:lnTo>
                <a:lnTo>
                  <a:pt x="137" y="271"/>
                </a:lnTo>
                <a:lnTo>
                  <a:pt x="137" y="271"/>
                </a:lnTo>
                <a:lnTo>
                  <a:pt x="138" y="271"/>
                </a:lnTo>
                <a:lnTo>
                  <a:pt x="138" y="271"/>
                </a:lnTo>
                <a:lnTo>
                  <a:pt x="139" y="271"/>
                </a:lnTo>
                <a:lnTo>
                  <a:pt x="141" y="271"/>
                </a:lnTo>
                <a:lnTo>
                  <a:pt x="141" y="271"/>
                </a:lnTo>
                <a:lnTo>
                  <a:pt x="142" y="271"/>
                </a:lnTo>
                <a:lnTo>
                  <a:pt x="142" y="271"/>
                </a:lnTo>
                <a:lnTo>
                  <a:pt x="143" y="272"/>
                </a:lnTo>
                <a:lnTo>
                  <a:pt x="145" y="272"/>
                </a:lnTo>
                <a:lnTo>
                  <a:pt x="145" y="273"/>
                </a:lnTo>
                <a:lnTo>
                  <a:pt x="146" y="273"/>
                </a:lnTo>
                <a:lnTo>
                  <a:pt x="146" y="273"/>
                </a:lnTo>
                <a:lnTo>
                  <a:pt x="147" y="275"/>
                </a:lnTo>
                <a:lnTo>
                  <a:pt x="147" y="275"/>
                </a:lnTo>
                <a:lnTo>
                  <a:pt x="148" y="275"/>
                </a:lnTo>
                <a:lnTo>
                  <a:pt x="151" y="276"/>
                </a:lnTo>
                <a:lnTo>
                  <a:pt x="152" y="276"/>
                </a:lnTo>
                <a:lnTo>
                  <a:pt x="152" y="276"/>
                </a:lnTo>
                <a:lnTo>
                  <a:pt x="154" y="275"/>
                </a:lnTo>
                <a:lnTo>
                  <a:pt x="154" y="275"/>
                </a:lnTo>
                <a:lnTo>
                  <a:pt x="152" y="273"/>
                </a:lnTo>
                <a:lnTo>
                  <a:pt x="152" y="272"/>
                </a:lnTo>
                <a:lnTo>
                  <a:pt x="151" y="271"/>
                </a:lnTo>
                <a:lnTo>
                  <a:pt x="151" y="270"/>
                </a:lnTo>
                <a:lnTo>
                  <a:pt x="150" y="268"/>
                </a:lnTo>
                <a:lnTo>
                  <a:pt x="150" y="268"/>
                </a:lnTo>
                <a:lnTo>
                  <a:pt x="150" y="267"/>
                </a:lnTo>
                <a:lnTo>
                  <a:pt x="150" y="266"/>
                </a:lnTo>
                <a:lnTo>
                  <a:pt x="151" y="266"/>
                </a:lnTo>
                <a:lnTo>
                  <a:pt x="152" y="266"/>
                </a:lnTo>
                <a:lnTo>
                  <a:pt x="155" y="267"/>
                </a:lnTo>
                <a:lnTo>
                  <a:pt x="156" y="264"/>
                </a:lnTo>
                <a:lnTo>
                  <a:pt x="156" y="263"/>
                </a:lnTo>
                <a:lnTo>
                  <a:pt x="158" y="262"/>
                </a:lnTo>
                <a:lnTo>
                  <a:pt x="158" y="260"/>
                </a:lnTo>
                <a:lnTo>
                  <a:pt x="159" y="259"/>
                </a:lnTo>
                <a:lnTo>
                  <a:pt x="160" y="257"/>
                </a:lnTo>
                <a:lnTo>
                  <a:pt x="160" y="255"/>
                </a:lnTo>
                <a:lnTo>
                  <a:pt x="162" y="254"/>
                </a:lnTo>
                <a:lnTo>
                  <a:pt x="162" y="253"/>
                </a:lnTo>
                <a:lnTo>
                  <a:pt x="162" y="251"/>
                </a:lnTo>
                <a:lnTo>
                  <a:pt x="163" y="250"/>
                </a:lnTo>
                <a:lnTo>
                  <a:pt x="163" y="249"/>
                </a:lnTo>
                <a:lnTo>
                  <a:pt x="164" y="247"/>
                </a:lnTo>
                <a:lnTo>
                  <a:pt x="164" y="246"/>
                </a:lnTo>
                <a:lnTo>
                  <a:pt x="165" y="245"/>
                </a:lnTo>
                <a:lnTo>
                  <a:pt x="165" y="244"/>
                </a:lnTo>
                <a:lnTo>
                  <a:pt x="165" y="242"/>
                </a:lnTo>
                <a:lnTo>
                  <a:pt x="167" y="240"/>
                </a:lnTo>
                <a:lnTo>
                  <a:pt x="168" y="238"/>
                </a:lnTo>
                <a:lnTo>
                  <a:pt x="169" y="237"/>
                </a:lnTo>
                <a:lnTo>
                  <a:pt x="169" y="236"/>
                </a:lnTo>
                <a:lnTo>
                  <a:pt x="171" y="234"/>
                </a:lnTo>
                <a:lnTo>
                  <a:pt x="172" y="233"/>
                </a:lnTo>
                <a:lnTo>
                  <a:pt x="172" y="231"/>
                </a:lnTo>
                <a:lnTo>
                  <a:pt x="173" y="227"/>
                </a:lnTo>
                <a:lnTo>
                  <a:pt x="175" y="223"/>
                </a:lnTo>
                <a:lnTo>
                  <a:pt x="175" y="220"/>
                </a:lnTo>
                <a:lnTo>
                  <a:pt x="175" y="216"/>
                </a:lnTo>
                <a:lnTo>
                  <a:pt x="176" y="215"/>
                </a:lnTo>
                <a:lnTo>
                  <a:pt x="177" y="214"/>
                </a:lnTo>
                <a:lnTo>
                  <a:pt x="178" y="214"/>
                </a:lnTo>
                <a:lnTo>
                  <a:pt x="180" y="212"/>
                </a:lnTo>
                <a:lnTo>
                  <a:pt x="181" y="211"/>
                </a:lnTo>
                <a:lnTo>
                  <a:pt x="182" y="210"/>
                </a:lnTo>
                <a:lnTo>
                  <a:pt x="184" y="208"/>
                </a:lnTo>
                <a:lnTo>
                  <a:pt x="185" y="208"/>
                </a:lnTo>
                <a:lnTo>
                  <a:pt x="185" y="205"/>
                </a:lnTo>
                <a:lnTo>
                  <a:pt x="185" y="201"/>
                </a:lnTo>
                <a:lnTo>
                  <a:pt x="186" y="198"/>
                </a:lnTo>
                <a:lnTo>
                  <a:pt x="186" y="193"/>
                </a:lnTo>
                <a:lnTo>
                  <a:pt x="188" y="193"/>
                </a:lnTo>
                <a:lnTo>
                  <a:pt x="189" y="192"/>
                </a:lnTo>
                <a:lnTo>
                  <a:pt x="190" y="190"/>
                </a:lnTo>
                <a:lnTo>
                  <a:pt x="193" y="189"/>
                </a:lnTo>
                <a:lnTo>
                  <a:pt x="194" y="188"/>
                </a:lnTo>
                <a:lnTo>
                  <a:pt x="195" y="188"/>
                </a:lnTo>
                <a:lnTo>
                  <a:pt x="197" y="186"/>
                </a:lnTo>
                <a:lnTo>
                  <a:pt x="198" y="185"/>
                </a:lnTo>
                <a:lnTo>
                  <a:pt x="198" y="184"/>
                </a:lnTo>
                <a:lnTo>
                  <a:pt x="198" y="184"/>
                </a:lnTo>
                <a:lnTo>
                  <a:pt x="198" y="182"/>
                </a:lnTo>
                <a:lnTo>
                  <a:pt x="198" y="181"/>
                </a:lnTo>
                <a:lnTo>
                  <a:pt x="199" y="180"/>
                </a:lnTo>
                <a:lnTo>
                  <a:pt x="199" y="179"/>
                </a:lnTo>
                <a:lnTo>
                  <a:pt x="199" y="177"/>
                </a:lnTo>
                <a:lnTo>
                  <a:pt x="199" y="177"/>
                </a:lnTo>
                <a:lnTo>
                  <a:pt x="199" y="176"/>
                </a:lnTo>
                <a:lnTo>
                  <a:pt x="201" y="176"/>
                </a:lnTo>
                <a:lnTo>
                  <a:pt x="202" y="176"/>
                </a:lnTo>
                <a:lnTo>
                  <a:pt x="203" y="176"/>
                </a:lnTo>
                <a:lnTo>
                  <a:pt x="203" y="176"/>
                </a:lnTo>
                <a:lnTo>
                  <a:pt x="204" y="175"/>
                </a:lnTo>
                <a:lnTo>
                  <a:pt x="206" y="175"/>
                </a:lnTo>
                <a:lnTo>
                  <a:pt x="206" y="175"/>
                </a:lnTo>
                <a:lnTo>
                  <a:pt x="207" y="173"/>
                </a:lnTo>
                <a:lnTo>
                  <a:pt x="207" y="171"/>
                </a:lnTo>
                <a:lnTo>
                  <a:pt x="207" y="169"/>
                </a:lnTo>
                <a:lnTo>
                  <a:pt x="208" y="168"/>
                </a:lnTo>
                <a:lnTo>
                  <a:pt x="210" y="168"/>
                </a:lnTo>
                <a:lnTo>
                  <a:pt x="210" y="168"/>
                </a:lnTo>
                <a:lnTo>
                  <a:pt x="210" y="168"/>
                </a:lnTo>
                <a:lnTo>
                  <a:pt x="211" y="169"/>
                </a:lnTo>
                <a:lnTo>
                  <a:pt x="211" y="169"/>
                </a:lnTo>
                <a:lnTo>
                  <a:pt x="212" y="169"/>
                </a:lnTo>
                <a:lnTo>
                  <a:pt x="212" y="169"/>
                </a:lnTo>
                <a:lnTo>
                  <a:pt x="214" y="169"/>
                </a:lnTo>
                <a:lnTo>
                  <a:pt x="214" y="168"/>
                </a:lnTo>
                <a:lnTo>
                  <a:pt x="215" y="167"/>
                </a:lnTo>
                <a:lnTo>
                  <a:pt x="215" y="166"/>
                </a:lnTo>
                <a:lnTo>
                  <a:pt x="215" y="164"/>
                </a:lnTo>
                <a:lnTo>
                  <a:pt x="216" y="164"/>
                </a:lnTo>
                <a:lnTo>
                  <a:pt x="216" y="163"/>
                </a:lnTo>
                <a:lnTo>
                  <a:pt x="216" y="163"/>
                </a:lnTo>
                <a:lnTo>
                  <a:pt x="218" y="163"/>
                </a:lnTo>
                <a:lnTo>
                  <a:pt x="218" y="162"/>
                </a:lnTo>
                <a:lnTo>
                  <a:pt x="218" y="162"/>
                </a:lnTo>
                <a:lnTo>
                  <a:pt x="219" y="162"/>
                </a:lnTo>
                <a:lnTo>
                  <a:pt x="219" y="160"/>
                </a:lnTo>
                <a:lnTo>
                  <a:pt x="219" y="159"/>
                </a:lnTo>
                <a:lnTo>
                  <a:pt x="220" y="158"/>
                </a:lnTo>
                <a:lnTo>
                  <a:pt x="221" y="156"/>
                </a:lnTo>
                <a:lnTo>
                  <a:pt x="223" y="155"/>
                </a:lnTo>
                <a:lnTo>
                  <a:pt x="223" y="154"/>
                </a:lnTo>
                <a:lnTo>
                  <a:pt x="224" y="153"/>
                </a:lnTo>
                <a:lnTo>
                  <a:pt x="225" y="151"/>
                </a:lnTo>
                <a:lnTo>
                  <a:pt x="227" y="150"/>
                </a:lnTo>
                <a:lnTo>
                  <a:pt x="228" y="149"/>
                </a:lnTo>
                <a:lnTo>
                  <a:pt x="231" y="147"/>
                </a:lnTo>
                <a:lnTo>
                  <a:pt x="232" y="146"/>
                </a:lnTo>
                <a:lnTo>
                  <a:pt x="234" y="143"/>
                </a:lnTo>
                <a:lnTo>
                  <a:pt x="236" y="142"/>
                </a:lnTo>
                <a:lnTo>
                  <a:pt x="238" y="141"/>
                </a:lnTo>
                <a:lnTo>
                  <a:pt x="240" y="138"/>
                </a:lnTo>
                <a:lnTo>
                  <a:pt x="241" y="137"/>
                </a:lnTo>
                <a:lnTo>
                  <a:pt x="244" y="136"/>
                </a:lnTo>
                <a:lnTo>
                  <a:pt x="245" y="133"/>
                </a:lnTo>
                <a:lnTo>
                  <a:pt x="247" y="132"/>
                </a:lnTo>
                <a:lnTo>
                  <a:pt x="249" y="129"/>
                </a:lnTo>
                <a:lnTo>
                  <a:pt x="250" y="128"/>
                </a:lnTo>
                <a:lnTo>
                  <a:pt x="253" y="127"/>
                </a:lnTo>
                <a:lnTo>
                  <a:pt x="254" y="124"/>
                </a:lnTo>
                <a:lnTo>
                  <a:pt x="257" y="123"/>
                </a:lnTo>
                <a:lnTo>
                  <a:pt x="258" y="120"/>
                </a:lnTo>
                <a:lnTo>
                  <a:pt x="260" y="119"/>
                </a:lnTo>
                <a:lnTo>
                  <a:pt x="262" y="116"/>
                </a:lnTo>
                <a:lnTo>
                  <a:pt x="264" y="115"/>
                </a:lnTo>
                <a:lnTo>
                  <a:pt x="267" y="112"/>
                </a:lnTo>
                <a:lnTo>
                  <a:pt x="268" y="111"/>
                </a:lnTo>
                <a:lnTo>
                  <a:pt x="271" y="108"/>
                </a:lnTo>
                <a:lnTo>
                  <a:pt x="273" y="107"/>
                </a:lnTo>
                <a:lnTo>
                  <a:pt x="276" y="104"/>
                </a:lnTo>
                <a:lnTo>
                  <a:pt x="279" y="102"/>
                </a:lnTo>
                <a:lnTo>
                  <a:pt x="281" y="101"/>
                </a:lnTo>
                <a:lnTo>
                  <a:pt x="284" y="98"/>
                </a:lnTo>
                <a:lnTo>
                  <a:pt x="287" y="97"/>
                </a:lnTo>
                <a:lnTo>
                  <a:pt x="289" y="94"/>
                </a:lnTo>
                <a:lnTo>
                  <a:pt x="292" y="93"/>
                </a:lnTo>
                <a:lnTo>
                  <a:pt x="296" y="90"/>
                </a:lnTo>
                <a:lnTo>
                  <a:pt x="297" y="89"/>
                </a:lnTo>
                <a:lnTo>
                  <a:pt x="298" y="89"/>
                </a:lnTo>
                <a:lnTo>
                  <a:pt x="300" y="88"/>
                </a:lnTo>
                <a:lnTo>
                  <a:pt x="301" y="86"/>
                </a:lnTo>
                <a:lnTo>
                  <a:pt x="302" y="86"/>
                </a:lnTo>
                <a:lnTo>
                  <a:pt x="303" y="85"/>
                </a:lnTo>
                <a:lnTo>
                  <a:pt x="305" y="85"/>
                </a:lnTo>
                <a:lnTo>
                  <a:pt x="306" y="84"/>
                </a:lnTo>
                <a:lnTo>
                  <a:pt x="307" y="84"/>
                </a:lnTo>
                <a:lnTo>
                  <a:pt x="307" y="82"/>
                </a:lnTo>
                <a:lnTo>
                  <a:pt x="309" y="82"/>
                </a:lnTo>
                <a:lnTo>
                  <a:pt x="310" y="82"/>
                </a:lnTo>
                <a:lnTo>
                  <a:pt x="310" y="81"/>
                </a:lnTo>
                <a:lnTo>
                  <a:pt x="311" y="81"/>
                </a:lnTo>
                <a:lnTo>
                  <a:pt x="313" y="81"/>
                </a:lnTo>
                <a:lnTo>
                  <a:pt x="313" y="80"/>
                </a:lnTo>
                <a:lnTo>
                  <a:pt x="314" y="80"/>
                </a:lnTo>
                <a:lnTo>
                  <a:pt x="316" y="78"/>
                </a:lnTo>
                <a:lnTo>
                  <a:pt x="318" y="77"/>
                </a:lnTo>
                <a:lnTo>
                  <a:pt x="319" y="77"/>
                </a:lnTo>
                <a:lnTo>
                  <a:pt x="320" y="76"/>
                </a:lnTo>
                <a:lnTo>
                  <a:pt x="322" y="75"/>
                </a:lnTo>
                <a:lnTo>
                  <a:pt x="323" y="73"/>
                </a:lnTo>
                <a:lnTo>
                  <a:pt x="324" y="73"/>
                </a:lnTo>
                <a:lnTo>
                  <a:pt x="326" y="72"/>
                </a:lnTo>
                <a:lnTo>
                  <a:pt x="327" y="72"/>
                </a:lnTo>
                <a:lnTo>
                  <a:pt x="328" y="71"/>
                </a:lnTo>
                <a:lnTo>
                  <a:pt x="329" y="69"/>
                </a:lnTo>
                <a:lnTo>
                  <a:pt x="329" y="69"/>
                </a:lnTo>
                <a:lnTo>
                  <a:pt x="331" y="68"/>
                </a:lnTo>
                <a:lnTo>
                  <a:pt x="332" y="68"/>
                </a:lnTo>
                <a:lnTo>
                  <a:pt x="333" y="67"/>
                </a:lnTo>
                <a:lnTo>
                  <a:pt x="333" y="65"/>
                </a:lnTo>
                <a:lnTo>
                  <a:pt x="333" y="65"/>
                </a:lnTo>
                <a:lnTo>
                  <a:pt x="335" y="64"/>
                </a:lnTo>
                <a:lnTo>
                  <a:pt x="335" y="63"/>
                </a:lnTo>
                <a:lnTo>
                  <a:pt x="335" y="63"/>
                </a:lnTo>
                <a:lnTo>
                  <a:pt x="336" y="63"/>
                </a:lnTo>
                <a:lnTo>
                  <a:pt x="336" y="62"/>
                </a:lnTo>
                <a:lnTo>
                  <a:pt x="337" y="62"/>
                </a:lnTo>
                <a:lnTo>
                  <a:pt x="337" y="60"/>
                </a:lnTo>
                <a:lnTo>
                  <a:pt x="339" y="60"/>
                </a:lnTo>
                <a:lnTo>
                  <a:pt x="340" y="60"/>
                </a:lnTo>
                <a:lnTo>
                  <a:pt x="340" y="59"/>
                </a:lnTo>
                <a:lnTo>
                  <a:pt x="340" y="60"/>
                </a:lnTo>
                <a:lnTo>
                  <a:pt x="341" y="60"/>
                </a:lnTo>
                <a:lnTo>
                  <a:pt x="341" y="60"/>
                </a:lnTo>
                <a:lnTo>
                  <a:pt x="341" y="62"/>
                </a:lnTo>
                <a:lnTo>
                  <a:pt x="342" y="60"/>
                </a:lnTo>
                <a:lnTo>
                  <a:pt x="342" y="60"/>
                </a:lnTo>
                <a:lnTo>
                  <a:pt x="344" y="59"/>
                </a:lnTo>
                <a:lnTo>
                  <a:pt x="345" y="59"/>
                </a:lnTo>
                <a:lnTo>
                  <a:pt x="346" y="58"/>
                </a:lnTo>
                <a:lnTo>
                  <a:pt x="348" y="58"/>
                </a:lnTo>
                <a:lnTo>
                  <a:pt x="349" y="56"/>
                </a:lnTo>
                <a:lnTo>
                  <a:pt x="349" y="56"/>
                </a:lnTo>
                <a:lnTo>
                  <a:pt x="350" y="55"/>
                </a:lnTo>
                <a:lnTo>
                  <a:pt x="350" y="54"/>
                </a:lnTo>
                <a:lnTo>
                  <a:pt x="352" y="52"/>
                </a:lnTo>
                <a:lnTo>
                  <a:pt x="353" y="51"/>
                </a:lnTo>
                <a:lnTo>
                  <a:pt x="353" y="50"/>
                </a:lnTo>
                <a:lnTo>
                  <a:pt x="354" y="50"/>
                </a:lnTo>
                <a:lnTo>
                  <a:pt x="356" y="49"/>
                </a:lnTo>
                <a:lnTo>
                  <a:pt x="357" y="49"/>
                </a:lnTo>
                <a:lnTo>
                  <a:pt x="357" y="47"/>
                </a:lnTo>
                <a:lnTo>
                  <a:pt x="358" y="47"/>
                </a:lnTo>
                <a:lnTo>
                  <a:pt x="359" y="46"/>
                </a:lnTo>
                <a:lnTo>
                  <a:pt x="359" y="45"/>
                </a:lnTo>
                <a:lnTo>
                  <a:pt x="361" y="45"/>
                </a:lnTo>
                <a:lnTo>
                  <a:pt x="361" y="43"/>
                </a:lnTo>
                <a:lnTo>
                  <a:pt x="361" y="42"/>
                </a:lnTo>
                <a:lnTo>
                  <a:pt x="362" y="41"/>
                </a:lnTo>
                <a:lnTo>
                  <a:pt x="362" y="39"/>
                </a:lnTo>
                <a:lnTo>
                  <a:pt x="363" y="39"/>
                </a:lnTo>
                <a:lnTo>
                  <a:pt x="365" y="38"/>
                </a:lnTo>
                <a:lnTo>
                  <a:pt x="365" y="38"/>
                </a:lnTo>
                <a:lnTo>
                  <a:pt x="366" y="37"/>
                </a:lnTo>
                <a:lnTo>
                  <a:pt x="367" y="37"/>
                </a:lnTo>
                <a:lnTo>
                  <a:pt x="369" y="36"/>
                </a:lnTo>
                <a:lnTo>
                  <a:pt x="369" y="36"/>
                </a:lnTo>
                <a:lnTo>
                  <a:pt x="370" y="34"/>
                </a:lnTo>
                <a:lnTo>
                  <a:pt x="371" y="34"/>
                </a:lnTo>
                <a:lnTo>
                  <a:pt x="372" y="34"/>
                </a:lnTo>
                <a:lnTo>
                  <a:pt x="372" y="34"/>
                </a:lnTo>
                <a:lnTo>
                  <a:pt x="374" y="33"/>
                </a:lnTo>
                <a:lnTo>
                  <a:pt x="375" y="33"/>
                </a:lnTo>
                <a:lnTo>
                  <a:pt x="376" y="33"/>
                </a:lnTo>
                <a:lnTo>
                  <a:pt x="378" y="33"/>
                </a:lnTo>
                <a:lnTo>
                  <a:pt x="378" y="32"/>
                </a:lnTo>
                <a:lnTo>
                  <a:pt x="378" y="32"/>
                </a:lnTo>
                <a:lnTo>
                  <a:pt x="379" y="30"/>
                </a:lnTo>
                <a:lnTo>
                  <a:pt x="379" y="30"/>
                </a:lnTo>
                <a:lnTo>
                  <a:pt x="380" y="29"/>
                </a:lnTo>
                <a:lnTo>
                  <a:pt x="380" y="29"/>
                </a:lnTo>
                <a:lnTo>
                  <a:pt x="380" y="28"/>
                </a:lnTo>
                <a:lnTo>
                  <a:pt x="382" y="26"/>
                </a:lnTo>
                <a:lnTo>
                  <a:pt x="382" y="26"/>
                </a:lnTo>
                <a:lnTo>
                  <a:pt x="383" y="26"/>
                </a:lnTo>
                <a:lnTo>
                  <a:pt x="383" y="25"/>
                </a:lnTo>
                <a:lnTo>
                  <a:pt x="384" y="25"/>
                </a:lnTo>
                <a:lnTo>
                  <a:pt x="385" y="24"/>
                </a:lnTo>
                <a:lnTo>
                  <a:pt x="385" y="24"/>
                </a:lnTo>
                <a:lnTo>
                  <a:pt x="387" y="24"/>
                </a:lnTo>
                <a:lnTo>
                  <a:pt x="387" y="23"/>
                </a:lnTo>
                <a:lnTo>
                  <a:pt x="388" y="23"/>
                </a:lnTo>
                <a:lnTo>
                  <a:pt x="388" y="24"/>
                </a:lnTo>
                <a:lnTo>
                  <a:pt x="389" y="24"/>
                </a:lnTo>
                <a:lnTo>
                  <a:pt x="389" y="24"/>
                </a:lnTo>
                <a:lnTo>
                  <a:pt x="389" y="24"/>
                </a:lnTo>
                <a:lnTo>
                  <a:pt x="391" y="23"/>
                </a:lnTo>
                <a:lnTo>
                  <a:pt x="392" y="23"/>
                </a:lnTo>
                <a:lnTo>
                  <a:pt x="392" y="21"/>
                </a:lnTo>
                <a:lnTo>
                  <a:pt x="393" y="21"/>
                </a:lnTo>
                <a:lnTo>
                  <a:pt x="393" y="20"/>
                </a:lnTo>
                <a:lnTo>
                  <a:pt x="395" y="20"/>
                </a:lnTo>
                <a:lnTo>
                  <a:pt x="396" y="19"/>
                </a:lnTo>
                <a:lnTo>
                  <a:pt x="395" y="19"/>
                </a:lnTo>
                <a:lnTo>
                  <a:pt x="393" y="20"/>
                </a:lnTo>
                <a:lnTo>
                  <a:pt x="393" y="20"/>
                </a:lnTo>
                <a:lnTo>
                  <a:pt x="392" y="21"/>
                </a:lnTo>
                <a:lnTo>
                  <a:pt x="391" y="21"/>
                </a:lnTo>
                <a:lnTo>
                  <a:pt x="389" y="21"/>
                </a:lnTo>
                <a:lnTo>
                  <a:pt x="389" y="23"/>
                </a:lnTo>
                <a:lnTo>
                  <a:pt x="388" y="23"/>
                </a:lnTo>
                <a:lnTo>
                  <a:pt x="389" y="20"/>
                </a:lnTo>
                <a:lnTo>
                  <a:pt x="389" y="19"/>
                </a:lnTo>
                <a:lnTo>
                  <a:pt x="391" y="16"/>
                </a:lnTo>
                <a:lnTo>
                  <a:pt x="391" y="15"/>
                </a:lnTo>
                <a:lnTo>
                  <a:pt x="389" y="15"/>
                </a:lnTo>
                <a:lnTo>
                  <a:pt x="389" y="16"/>
                </a:lnTo>
                <a:lnTo>
                  <a:pt x="388" y="16"/>
                </a:lnTo>
                <a:lnTo>
                  <a:pt x="388" y="17"/>
                </a:lnTo>
                <a:lnTo>
                  <a:pt x="387" y="17"/>
                </a:lnTo>
                <a:lnTo>
                  <a:pt x="385" y="19"/>
                </a:lnTo>
                <a:lnTo>
                  <a:pt x="385" y="19"/>
                </a:lnTo>
                <a:lnTo>
                  <a:pt x="384" y="20"/>
                </a:lnTo>
                <a:lnTo>
                  <a:pt x="384" y="21"/>
                </a:lnTo>
                <a:lnTo>
                  <a:pt x="383" y="21"/>
                </a:lnTo>
                <a:lnTo>
                  <a:pt x="383" y="23"/>
                </a:lnTo>
                <a:lnTo>
                  <a:pt x="382" y="24"/>
                </a:lnTo>
                <a:lnTo>
                  <a:pt x="382" y="24"/>
                </a:lnTo>
                <a:lnTo>
                  <a:pt x="380" y="25"/>
                </a:lnTo>
                <a:lnTo>
                  <a:pt x="380" y="26"/>
                </a:lnTo>
                <a:lnTo>
                  <a:pt x="379" y="26"/>
                </a:lnTo>
                <a:lnTo>
                  <a:pt x="379" y="26"/>
                </a:lnTo>
                <a:lnTo>
                  <a:pt x="379" y="28"/>
                </a:lnTo>
                <a:lnTo>
                  <a:pt x="378" y="28"/>
                </a:lnTo>
                <a:lnTo>
                  <a:pt x="378" y="28"/>
                </a:lnTo>
                <a:lnTo>
                  <a:pt x="376" y="29"/>
                </a:lnTo>
                <a:lnTo>
                  <a:pt x="376" y="29"/>
                </a:lnTo>
                <a:lnTo>
                  <a:pt x="375" y="29"/>
                </a:lnTo>
                <a:lnTo>
                  <a:pt x="375" y="30"/>
                </a:lnTo>
                <a:lnTo>
                  <a:pt x="375" y="30"/>
                </a:lnTo>
                <a:lnTo>
                  <a:pt x="374" y="30"/>
                </a:lnTo>
                <a:lnTo>
                  <a:pt x="374" y="29"/>
                </a:lnTo>
                <a:lnTo>
                  <a:pt x="374" y="29"/>
                </a:lnTo>
                <a:lnTo>
                  <a:pt x="374" y="29"/>
                </a:lnTo>
                <a:lnTo>
                  <a:pt x="372" y="29"/>
                </a:lnTo>
                <a:lnTo>
                  <a:pt x="372" y="29"/>
                </a:lnTo>
                <a:lnTo>
                  <a:pt x="372" y="29"/>
                </a:lnTo>
                <a:lnTo>
                  <a:pt x="370" y="30"/>
                </a:lnTo>
                <a:lnTo>
                  <a:pt x="369" y="32"/>
                </a:lnTo>
                <a:lnTo>
                  <a:pt x="367" y="33"/>
                </a:lnTo>
                <a:lnTo>
                  <a:pt x="365" y="34"/>
                </a:lnTo>
                <a:lnTo>
                  <a:pt x="363" y="37"/>
                </a:lnTo>
                <a:lnTo>
                  <a:pt x="362" y="38"/>
                </a:lnTo>
                <a:lnTo>
                  <a:pt x="359" y="39"/>
                </a:lnTo>
                <a:lnTo>
                  <a:pt x="358" y="41"/>
                </a:lnTo>
                <a:lnTo>
                  <a:pt x="357" y="41"/>
                </a:lnTo>
                <a:lnTo>
                  <a:pt x="357" y="42"/>
                </a:lnTo>
                <a:lnTo>
                  <a:pt x="356" y="42"/>
                </a:lnTo>
                <a:lnTo>
                  <a:pt x="354" y="42"/>
                </a:lnTo>
                <a:lnTo>
                  <a:pt x="354" y="43"/>
                </a:lnTo>
                <a:lnTo>
                  <a:pt x="353" y="43"/>
                </a:lnTo>
                <a:lnTo>
                  <a:pt x="353" y="43"/>
                </a:lnTo>
                <a:lnTo>
                  <a:pt x="352" y="45"/>
                </a:lnTo>
                <a:lnTo>
                  <a:pt x="352" y="45"/>
                </a:lnTo>
                <a:lnTo>
                  <a:pt x="350" y="43"/>
                </a:lnTo>
                <a:lnTo>
                  <a:pt x="350" y="43"/>
                </a:lnTo>
                <a:lnTo>
                  <a:pt x="350" y="43"/>
                </a:lnTo>
                <a:lnTo>
                  <a:pt x="349" y="43"/>
                </a:lnTo>
                <a:lnTo>
                  <a:pt x="349" y="43"/>
                </a:lnTo>
                <a:lnTo>
                  <a:pt x="349" y="43"/>
                </a:lnTo>
                <a:lnTo>
                  <a:pt x="348" y="42"/>
                </a:lnTo>
                <a:lnTo>
                  <a:pt x="346" y="45"/>
                </a:lnTo>
                <a:lnTo>
                  <a:pt x="344" y="46"/>
                </a:lnTo>
                <a:lnTo>
                  <a:pt x="342" y="47"/>
                </a:lnTo>
                <a:lnTo>
                  <a:pt x="340" y="49"/>
                </a:lnTo>
                <a:lnTo>
                  <a:pt x="339" y="50"/>
                </a:lnTo>
                <a:lnTo>
                  <a:pt x="336" y="51"/>
                </a:lnTo>
                <a:lnTo>
                  <a:pt x="335" y="52"/>
                </a:lnTo>
                <a:lnTo>
                  <a:pt x="332" y="54"/>
                </a:lnTo>
                <a:lnTo>
                  <a:pt x="329" y="55"/>
                </a:lnTo>
                <a:lnTo>
                  <a:pt x="328" y="56"/>
                </a:lnTo>
                <a:lnTo>
                  <a:pt x="326" y="58"/>
                </a:lnTo>
                <a:lnTo>
                  <a:pt x="324" y="60"/>
                </a:lnTo>
                <a:lnTo>
                  <a:pt x="322" y="62"/>
                </a:lnTo>
                <a:lnTo>
                  <a:pt x="320" y="63"/>
                </a:lnTo>
                <a:lnTo>
                  <a:pt x="318" y="64"/>
                </a:lnTo>
                <a:lnTo>
                  <a:pt x="316" y="65"/>
                </a:lnTo>
                <a:lnTo>
                  <a:pt x="315" y="64"/>
                </a:lnTo>
                <a:lnTo>
                  <a:pt x="315" y="64"/>
                </a:lnTo>
                <a:lnTo>
                  <a:pt x="314" y="63"/>
                </a:lnTo>
                <a:lnTo>
                  <a:pt x="314" y="63"/>
                </a:lnTo>
                <a:lnTo>
                  <a:pt x="315" y="62"/>
                </a:lnTo>
                <a:lnTo>
                  <a:pt x="315" y="62"/>
                </a:lnTo>
                <a:lnTo>
                  <a:pt x="316" y="60"/>
                </a:lnTo>
                <a:lnTo>
                  <a:pt x="318" y="60"/>
                </a:lnTo>
                <a:lnTo>
                  <a:pt x="318" y="59"/>
                </a:lnTo>
                <a:lnTo>
                  <a:pt x="319" y="59"/>
                </a:lnTo>
                <a:lnTo>
                  <a:pt x="319" y="58"/>
                </a:lnTo>
                <a:lnTo>
                  <a:pt x="320" y="58"/>
                </a:lnTo>
                <a:lnTo>
                  <a:pt x="320" y="58"/>
                </a:lnTo>
                <a:lnTo>
                  <a:pt x="322" y="56"/>
                </a:lnTo>
                <a:lnTo>
                  <a:pt x="322" y="56"/>
                </a:lnTo>
                <a:lnTo>
                  <a:pt x="323" y="56"/>
                </a:lnTo>
                <a:lnTo>
                  <a:pt x="323" y="56"/>
                </a:lnTo>
                <a:lnTo>
                  <a:pt x="324" y="56"/>
                </a:lnTo>
                <a:lnTo>
                  <a:pt x="324" y="56"/>
                </a:lnTo>
                <a:lnTo>
                  <a:pt x="326" y="56"/>
                </a:lnTo>
                <a:lnTo>
                  <a:pt x="326" y="55"/>
                </a:lnTo>
                <a:lnTo>
                  <a:pt x="326" y="55"/>
                </a:lnTo>
                <a:lnTo>
                  <a:pt x="327" y="54"/>
                </a:lnTo>
                <a:lnTo>
                  <a:pt x="327" y="54"/>
                </a:lnTo>
                <a:lnTo>
                  <a:pt x="327" y="52"/>
                </a:lnTo>
                <a:lnTo>
                  <a:pt x="328" y="52"/>
                </a:lnTo>
                <a:lnTo>
                  <a:pt x="328" y="52"/>
                </a:lnTo>
                <a:lnTo>
                  <a:pt x="328" y="51"/>
                </a:lnTo>
                <a:lnTo>
                  <a:pt x="329" y="51"/>
                </a:lnTo>
                <a:lnTo>
                  <a:pt x="329" y="50"/>
                </a:lnTo>
                <a:lnTo>
                  <a:pt x="331" y="50"/>
                </a:lnTo>
                <a:lnTo>
                  <a:pt x="332" y="50"/>
                </a:lnTo>
                <a:lnTo>
                  <a:pt x="332" y="49"/>
                </a:lnTo>
                <a:lnTo>
                  <a:pt x="333" y="49"/>
                </a:lnTo>
                <a:lnTo>
                  <a:pt x="333" y="49"/>
                </a:lnTo>
                <a:lnTo>
                  <a:pt x="335" y="47"/>
                </a:lnTo>
                <a:lnTo>
                  <a:pt x="335" y="47"/>
                </a:lnTo>
                <a:lnTo>
                  <a:pt x="336" y="46"/>
                </a:lnTo>
                <a:lnTo>
                  <a:pt x="336" y="45"/>
                </a:lnTo>
                <a:lnTo>
                  <a:pt x="337" y="43"/>
                </a:lnTo>
                <a:lnTo>
                  <a:pt x="337" y="43"/>
                </a:lnTo>
                <a:lnTo>
                  <a:pt x="337" y="42"/>
                </a:lnTo>
                <a:lnTo>
                  <a:pt x="339" y="42"/>
                </a:lnTo>
                <a:lnTo>
                  <a:pt x="339" y="41"/>
                </a:lnTo>
                <a:lnTo>
                  <a:pt x="340" y="41"/>
                </a:lnTo>
                <a:lnTo>
                  <a:pt x="340" y="41"/>
                </a:lnTo>
                <a:lnTo>
                  <a:pt x="341" y="39"/>
                </a:lnTo>
                <a:lnTo>
                  <a:pt x="341" y="39"/>
                </a:lnTo>
                <a:lnTo>
                  <a:pt x="341" y="39"/>
                </a:lnTo>
                <a:lnTo>
                  <a:pt x="341" y="39"/>
                </a:lnTo>
                <a:lnTo>
                  <a:pt x="340" y="38"/>
                </a:lnTo>
                <a:lnTo>
                  <a:pt x="340" y="38"/>
                </a:lnTo>
                <a:lnTo>
                  <a:pt x="339" y="38"/>
                </a:lnTo>
                <a:lnTo>
                  <a:pt x="339" y="38"/>
                </a:lnTo>
                <a:lnTo>
                  <a:pt x="339" y="38"/>
                </a:lnTo>
                <a:lnTo>
                  <a:pt x="337" y="37"/>
                </a:lnTo>
                <a:lnTo>
                  <a:pt x="339" y="37"/>
                </a:lnTo>
                <a:lnTo>
                  <a:pt x="340" y="36"/>
                </a:lnTo>
                <a:lnTo>
                  <a:pt x="340" y="36"/>
                </a:lnTo>
                <a:lnTo>
                  <a:pt x="341" y="34"/>
                </a:lnTo>
                <a:lnTo>
                  <a:pt x="342" y="34"/>
                </a:lnTo>
                <a:lnTo>
                  <a:pt x="344" y="33"/>
                </a:lnTo>
                <a:lnTo>
                  <a:pt x="344" y="33"/>
                </a:lnTo>
                <a:lnTo>
                  <a:pt x="345" y="32"/>
                </a:lnTo>
                <a:lnTo>
                  <a:pt x="345" y="32"/>
                </a:lnTo>
                <a:lnTo>
                  <a:pt x="346" y="30"/>
                </a:lnTo>
                <a:lnTo>
                  <a:pt x="346" y="30"/>
                </a:lnTo>
                <a:lnTo>
                  <a:pt x="348" y="30"/>
                </a:lnTo>
                <a:lnTo>
                  <a:pt x="348" y="29"/>
                </a:lnTo>
                <a:lnTo>
                  <a:pt x="349" y="28"/>
                </a:lnTo>
                <a:lnTo>
                  <a:pt x="349" y="28"/>
                </a:lnTo>
                <a:lnTo>
                  <a:pt x="350" y="26"/>
                </a:lnTo>
                <a:lnTo>
                  <a:pt x="350" y="25"/>
                </a:lnTo>
                <a:lnTo>
                  <a:pt x="352" y="25"/>
                </a:lnTo>
                <a:lnTo>
                  <a:pt x="352" y="24"/>
                </a:lnTo>
                <a:lnTo>
                  <a:pt x="353" y="23"/>
                </a:lnTo>
                <a:lnTo>
                  <a:pt x="350" y="24"/>
                </a:lnTo>
                <a:lnTo>
                  <a:pt x="349" y="24"/>
                </a:lnTo>
                <a:lnTo>
                  <a:pt x="348" y="25"/>
                </a:lnTo>
                <a:lnTo>
                  <a:pt x="346" y="26"/>
                </a:lnTo>
                <a:lnTo>
                  <a:pt x="345" y="26"/>
                </a:lnTo>
                <a:lnTo>
                  <a:pt x="342" y="28"/>
                </a:lnTo>
                <a:lnTo>
                  <a:pt x="341" y="28"/>
                </a:lnTo>
                <a:lnTo>
                  <a:pt x="340" y="29"/>
                </a:lnTo>
                <a:lnTo>
                  <a:pt x="339" y="29"/>
                </a:lnTo>
                <a:lnTo>
                  <a:pt x="339" y="29"/>
                </a:lnTo>
                <a:lnTo>
                  <a:pt x="339" y="29"/>
                </a:lnTo>
                <a:lnTo>
                  <a:pt x="339" y="28"/>
                </a:lnTo>
                <a:lnTo>
                  <a:pt x="337" y="28"/>
                </a:lnTo>
                <a:lnTo>
                  <a:pt x="337" y="28"/>
                </a:lnTo>
                <a:lnTo>
                  <a:pt x="337" y="28"/>
                </a:lnTo>
                <a:lnTo>
                  <a:pt x="336" y="28"/>
                </a:lnTo>
                <a:lnTo>
                  <a:pt x="337" y="28"/>
                </a:lnTo>
                <a:lnTo>
                  <a:pt x="337" y="26"/>
                </a:lnTo>
                <a:lnTo>
                  <a:pt x="339" y="26"/>
                </a:lnTo>
                <a:lnTo>
                  <a:pt x="339" y="26"/>
                </a:lnTo>
                <a:lnTo>
                  <a:pt x="339" y="25"/>
                </a:lnTo>
                <a:lnTo>
                  <a:pt x="340" y="25"/>
                </a:lnTo>
                <a:lnTo>
                  <a:pt x="340" y="24"/>
                </a:lnTo>
                <a:lnTo>
                  <a:pt x="341" y="24"/>
                </a:lnTo>
                <a:lnTo>
                  <a:pt x="342" y="23"/>
                </a:lnTo>
                <a:lnTo>
                  <a:pt x="344" y="21"/>
                </a:lnTo>
                <a:lnTo>
                  <a:pt x="346" y="20"/>
                </a:lnTo>
                <a:lnTo>
                  <a:pt x="348" y="19"/>
                </a:lnTo>
                <a:lnTo>
                  <a:pt x="350" y="16"/>
                </a:lnTo>
                <a:lnTo>
                  <a:pt x="352" y="15"/>
                </a:lnTo>
                <a:lnTo>
                  <a:pt x="354" y="13"/>
                </a:lnTo>
                <a:lnTo>
                  <a:pt x="356" y="12"/>
                </a:lnTo>
                <a:lnTo>
                  <a:pt x="356" y="11"/>
                </a:lnTo>
                <a:lnTo>
                  <a:pt x="356" y="10"/>
                </a:lnTo>
                <a:lnTo>
                  <a:pt x="354" y="10"/>
                </a:lnTo>
                <a:lnTo>
                  <a:pt x="354" y="11"/>
                </a:lnTo>
                <a:lnTo>
                  <a:pt x="353" y="11"/>
                </a:lnTo>
                <a:lnTo>
                  <a:pt x="352" y="12"/>
                </a:lnTo>
                <a:lnTo>
                  <a:pt x="352" y="12"/>
                </a:lnTo>
                <a:lnTo>
                  <a:pt x="350" y="12"/>
                </a:lnTo>
                <a:lnTo>
                  <a:pt x="350" y="12"/>
                </a:lnTo>
                <a:lnTo>
                  <a:pt x="349" y="13"/>
                </a:lnTo>
                <a:lnTo>
                  <a:pt x="348" y="13"/>
                </a:lnTo>
                <a:lnTo>
                  <a:pt x="346" y="13"/>
                </a:lnTo>
                <a:lnTo>
                  <a:pt x="345" y="15"/>
                </a:lnTo>
                <a:lnTo>
                  <a:pt x="344" y="15"/>
                </a:lnTo>
                <a:lnTo>
                  <a:pt x="342" y="16"/>
                </a:lnTo>
                <a:lnTo>
                  <a:pt x="342" y="16"/>
                </a:lnTo>
                <a:lnTo>
                  <a:pt x="342" y="17"/>
                </a:lnTo>
                <a:lnTo>
                  <a:pt x="341" y="19"/>
                </a:lnTo>
                <a:lnTo>
                  <a:pt x="341" y="19"/>
                </a:lnTo>
                <a:lnTo>
                  <a:pt x="341" y="20"/>
                </a:lnTo>
                <a:lnTo>
                  <a:pt x="341" y="20"/>
                </a:lnTo>
                <a:lnTo>
                  <a:pt x="340" y="21"/>
                </a:lnTo>
                <a:lnTo>
                  <a:pt x="340" y="21"/>
                </a:lnTo>
                <a:lnTo>
                  <a:pt x="340" y="21"/>
                </a:lnTo>
                <a:lnTo>
                  <a:pt x="339" y="23"/>
                </a:lnTo>
                <a:lnTo>
                  <a:pt x="339" y="23"/>
                </a:lnTo>
                <a:lnTo>
                  <a:pt x="337" y="23"/>
                </a:lnTo>
                <a:lnTo>
                  <a:pt x="337" y="24"/>
                </a:lnTo>
                <a:lnTo>
                  <a:pt x="336" y="23"/>
                </a:lnTo>
                <a:lnTo>
                  <a:pt x="336" y="23"/>
                </a:lnTo>
                <a:lnTo>
                  <a:pt x="336" y="21"/>
                </a:lnTo>
                <a:lnTo>
                  <a:pt x="335" y="21"/>
                </a:lnTo>
                <a:lnTo>
                  <a:pt x="335" y="20"/>
                </a:lnTo>
                <a:lnTo>
                  <a:pt x="335" y="20"/>
                </a:lnTo>
                <a:lnTo>
                  <a:pt x="333" y="20"/>
                </a:lnTo>
                <a:lnTo>
                  <a:pt x="333" y="19"/>
                </a:lnTo>
                <a:lnTo>
                  <a:pt x="333" y="17"/>
                </a:lnTo>
                <a:lnTo>
                  <a:pt x="335" y="17"/>
                </a:lnTo>
                <a:lnTo>
                  <a:pt x="335" y="16"/>
                </a:lnTo>
                <a:lnTo>
                  <a:pt x="336" y="15"/>
                </a:lnTo>
                <a:lnTo>
                  <a:pt x="336" y="15"/>
                </a:lnTo>
                <a:lnTo>
                  <a:pt x="337" y="13"/>
                </a:lnTo>
                <a:lnTo>
                  <a:pt x="337" y="13"/>
                </a:lnTo>
                <a:lnTo>
                  <a:pt x="339" y="12"/>
                </a:lnTo>
                <a:lnTo>
                  <a:pt x="339" y="12"/>
                </a:lnTo>
                <a:lnTo>
                  <a:pt x="340" y="11"/>
                </a:lnTo>
                <a:lnTo>
                  <a:pt x="341" y="11"/>
                </a:lnTo>
                <a:lnTo>
                  <a:pt x="341" y="10"/>
                </a:lnTo>
                <a:lnTo>
                  <a:pt x="341" y="10"/>
                </a:lnTo>
                <a:lnTo>
                  <a:pt x="342" y="8"/>
                </a:lnTo>
                <a:lnTo>
                  <a:pt x="342" y="8"/>
                </a:lnTo>
                <a:lnTo>
                  <a:pt x="342" y="7"/>
                </a:lnTo>
                <a:lnTo>
                  <a:pt x="344" y="7"/>
                </a:lnTo>
                <a:lnTo>
                  <a:pt x="344" y="6"/>
                </a:lnTo>
                <a:lnTo>
                  <a:pt x="344" y="6"/>
                </a:lnTo>
                <a:lnTo>
                  <a:pt x="345" y="4"/>
                </a:lnTo>
                <a:lnTo>
                  <a:pt x="344" y="4"/>
                </a:lnTo>
                <a:lnTo>
                  <a:pt x="344" y="4"/>
                </a:lnTo>
                <a:lnTo>
                  <a:pt x="342" y="4"/>
                </a:lnTo>
                <a:lnTo>
                  <a:pt x="341" y="4"/>
                </a:lnTo>
                <a:lnTo>
                  <a:pt x="341" y="6"/>
                </a:lnTo>
                <a:lnTo>
                  <a:pt x="340" y="6"/>
                </a:lnTo>
                <a:lnTo>
                  <a:pt x="339" y="6"/>
                </a:lnTo>
                <a:lnTo>
                  <a:pt x="339" y="6"/>
                </a:lnTo>
                <a:lnTo>
                  <a:pt x="339" y="4"/>
                </a:lnTo>
                <a:lnTo>
                  <a:pt x="339" y="3"/>
                </a:lnTo>
                <a:lnTo>
                  <a:pt x="339" y="2"/>
                </a:lnTo>
                <a:lnTo>
                  <a:pt x="340" y="0"/>
                </a:lnTo>
                <a:lnTo>
                  <a:pt x="339" y="2"/>
                </a:lnTo>
                <a:lnTo>
                  <a:pt x="337" y="2"/>
                </a:lnTo>
                <a:lnTo>
                  <a:pt x="337" y="2"/>
                </a:lnTo>
                <a:lnTo>
                  <a:pt x="336" y="3"/>
                </a:lnTo>
                <a:lnTo>
                  <a:pt x="336" y="3"/>
                </a:lnTo>
                <a:lnTo>
                  <a:pt x="335" y="4"/>
                </a:lnTo>
                <a:lnTo>
                  <a:pt x="335" y="4"/>
                </a:lnTo>
                <a:lnTo>
                  <a:pt x="333" y="6"/>
                </a:lnTo>
                <a:lnTo>
                  <a:pt x="333" y="6"/>
                </a:lnTo>
                <a:lnTo>
                  <a:pt x="332" y="7"/>
                </a:lnTo>
                <a:lnTo>
                  <a:pt x="332" y="7"/>
                </a:lnTo>
                <a:lnTo>
                  <a:pt x="332" y="8"/>
                </a:lnTo>
                <a:lnTo>
                  <a:pt x="331" y="10"/>
                </a:lnTo>
                <a:lnTo>
                  <a:pt x="331" y="10"/>
                </a:lnTo>
                <a:lnTo>
                  <a:pt x="331" y="11"/>
                </a:lnTo>
                <a:lnTo>
                  <a:pt x="329" y="12"/>
                </a:lnTo>
                <a:lnTo>
                  <a:pt x="329" y="12"/>
                </a:lnTo>
                <a:lnTo>
                  <a:pt x="328" y="12"/>
                </a:lnTo>
                <a:lnTo>
                  <a:pt x="328" y="12"/>
                </a:lnTo>
                <a:lnTo>
                  <a:pt x="327" y="12"/>
                </a:lnTo>
                <a:lnTo>
                  <a:pt x="327" y="12"/>
                </a:lnTo>
                <a:lnTo>
                  <a:pt x="326" y="12"/>
                </a:lnTo>
                <a:lnTo>
                  <a:pt x="326" y="12"/>
                </a:lnTo>
                <a:lnTo>
                  <a:pt x="324" y="12"/>
                </a:lnTo>
                <a:lnTo>
                  <a:pt x="323" y="12"/>
                </a:lnTo>
                <a:lnTo>
                  <a:pt x="322" y="13"/>
                </a:lnTo>
                <a:lnTo>
                  <a:pt x="320" y="13"/>
                </a:lnTo>
                <a:lnTo>
                  <a:pt x="320" y="15"/>
                </a:lnTo>
                <a:lnTo>
                  <a:pt x="319" y="16"/>
                </a:lnTo>
                <a:lnTo>
                  <a:pt x="318" y="17"/>
                </a:lnTo>
                <a:lnTo>
                  <a:pt x="316" y="17"/>
                </a:lnTo>
                <a:lnTo>
                  <a:pt x="315" y="19"/>
                </a:lnTo>
                <a:lnTo>
                  <a:pt x="311" y="21"/>
                </a:lnTo>
                <a:lnTo>
                  <a:pt x="307" y="24"/>
                </a:lnTo>
                <a:lnTo>
                  <a:pt x="303" y="25"/>
                </a:lnTo>
                <a:lnTo>
                  <a:pt x="300" y="28"/>
                </a:lnTo>
                <a:lnTo>
                  <a:pt x="296" y="30"/>
                </a:lnTo>
                <a:lnTo>
                  <a:pt x="292" y="32"/>
                </a:lnTo>
                <a:lnTo>
                  <a:pt x="288" y="34"/>
                </a:lnTo>
                <a:lnTo>
                  <a:pt x="284" y="36"/>
                </a:lnTo>
                <a:lnTo>
                  <a:pt x="280" y="38"/>
                </a:lnTo>
                <a:lnTo>
                  <a:pt x="276" y="39"/>
                </a:lnTo>
                <a:lnTo>
                  <a:pt x="272" y="42"/>
                </a:lnTo>
                <a:lnTo>
                  <a:pt x="270" y="46"/>
                </a:lnTo>
                <a:lnTo>
                  <a:pt x="266" y="49"/>
                </a:lnTo>
                <a:lnTo>
                  <a:pt x="262" y="52"/>
                </a:lnTo>
                <a:lnTo>
                  <a:pt x="258" y="56"/>
                </a:lnTo>
                <a:lnTo>
                  <a:pt x="254" y="60"/>
                </a:lnTo>
                <a:lnTo>
                  <a:pt x="250" y="63"/>
                </a:lnTo>
                <a:lnTo>
                  <a:pt x="247" y="64"/>
                </a:lnTo>
                <a:lnTo>
                  <a:pt x="246" y="65"/>
                </a:lnTo>
                <a:lnTo>
                  <a:pt x="245" y="67"/>
                </a:lnTo>
                <a:lnTo>
                  <a:pt x="244" y="67"/>
                </a:lnTo>
                <a:lnTo>
                  <a:pt x="244" y="67"/>
                </a:lnTo>
                <a:lnTo>
                  <a:pt x="244" y="67"/>
                </a:lnTo>
                <a:lnTo>
                  <a:pt x="245" y="65"/>
                </a:lnTo>
                <a:lnTo>
                  <a:pt x="245" y="65"/>
                </a:lnTo>
                <a:lnTo>
                  <a:pt x="246" y="64"/>
                </a:lnTo>
                <a:lnTo>
                  <a:pt x="247" y="63"/>
                </a:lnTo>
                <a:lnTo>
                  <a:pt x="249" y="62"/>
                </a:lnTo>
                <a:lnTo>
                  <a:pt x="249" y="62"/>
                </a:lnTo>
                <a:lnTo>
                  <a:pt x="250" y="60"/>
                </a:lnTo>
                <a:lnTo>
                  <a:pt x="250" y="60"/>
                </a:lnTo>
                <a:lnTo>
                  <a:pt x="250" y="59"/>
                </a:lnTo>
                <a:lnTo>
                  <a:pt x="253" y="59"/>
                </a:lnTo>
                <a:lnTo>
                  <a:pt x="254" y="58"/>
                </a:lnTo>
                <a:lnTo>
                  <a:pt x="255" y="56"/>
                </a:lnTo>
                <a:lnTo>
                  <a:pt x="255" y="56"/>
                </a:lnTo>
                <a:lnTo>
                  <a:pt x="257" y="56"/>
                </a:lnTo>
                <a:lnTo>
                  <a:pt x="257" y="56"/>
                </a:lnTo>
                <a:lnTo>
                  <a:pt x="257" y="55"/>
                </a:lnTo>
                <a:lnTo>
                  <a:pt x="255" y="55"/>
                </a:lnTo>
                <a:lnTo>
                  <a:pt x="255" y="55"/>
                </a:lnTo>
                <a:lnTo>
                  <a:pt x="255" y="55"/>
                </a:lnTo>
                <a:lnTo>
                  <a:pt x="255" y="55"/>
                </a:lnTo>
                <a:lnTo>
                  <a:pt x="254" y="55"/>
                </a:lnTo>
                <a:lnTo>
                  <a:pt x="254" y="55"/>
                </a:lnTo>
                <a:lnTo>
                  <a:pt x="254" y="55"/>
                </a:lnTo>
                <a:lnTo>
                  <a:pt x="254" y="54"/>
                </a:lnTo>
                <a:lnTo>
                  <a:pt x="255" y="54"/>
                </a:lnTo>
                <a:lnTo>
                  <a:pt x="255" y="54"/>
                </a:lnTo>
                <a:lnTo>
                  <a:pt x="257" y="52"/>
                </a:lnTo>
                <a:lnTo>
                  <a:pt x="258" y="51"/>
                </a:lnTo>
                <a:lnTo>
                  <a:pt x="259" y="50"/>
                </a:lnTo>
                <a:lnTo>
                  <a:pt x="262" y="49"/>
                </a:lnTo>
                <a:lnTo>
                  <a:pt x="264" y="46"/>
                </a:lnTo>
                <a:lnTo>
                  <a:pt x="268" y="45"/>
                </a:lnTo>
                <a:lnTo>
                  <a:pt x="272" y="42"/>
                </a:lnTo>
                <a:lnTo>
                  <a:pt x="276" y="38"/>
                </a:lnTo>
                <a:lnTo>
                  <a:pt x="281" y="36"/>
                </a:lnTo>
                <a:lnTo>
                  <a:pt x="288" y="32"/>
                </a:lnTo>
                <a:lnTo>
                  <a:pt x="294" y="28"/>
                </a:lnTo>
                <a:lnTo>
                  <a:pt x="301" y="24"/>
                </a:lnTo>
                <a:lnTo>
                  <a:pt x="310" y="19"/>
                </a:lnTo>
                <a:lnTo>
                  <a:pt x="319" y="13"/>
                </a:lnTo>
                <a:lnTo>
                  <a:pt x="322" y="12"/>
                </a:lnTo>
                <a:lnTo>
                  <a:pt x="323" y="10"/>
                </a:lnTo>
                <a:lnTo>
                  <a:pt x="324" y="8"/>
                </a:lnTo>
                <a:lnTo>
                  <a:pt x="326" y="7"/>
                </a:lnTo>
                <a:lnTo>
                  <a:pt x="326" y="7"/>
                </a:lnTo>
                <a:lnTo>
                  <a:pt x="327" y="6"/>
                </a:lnTo>
                <a:lnTo>
                  <a:pt x="327" y="6"/>
                </a:lnTo>
                <a:lnTo>
                  <a:pt x="326" y="4"/>
                </a:lnTo>
                <a:lnTo>
                  <a:pt x="324" y="6"/>
                </a:lnTo>
                <a:lnTo>
                  <a:pt x="322" y="7"/>
                </a:lnTo>
                <a:lnTo>
                  <a:pt x="320" y="8"/>
                </a:lnTo>
                <a:lnTo>
                  <a:pt x="318" y="10"/>
                </a:lnTo>
                <a:lnTo>
                  <a:pt x="315" y="11"/>
                </a:lnTo>
                <a:lnTo>
                  <a:pt x="314" y="12"/>
                </a:lnTo>
                <a:lnTo>
                  <a:pt x="313" y="12"/>
                </a:lnTo>
                <a:lnTo>
                  <a:pt x="311" y="12"/>
                </a:lnTo>
                <a:lnTo>
                  <a:pt x="310" y="13"/>
                </a:lnTo>
                <a:lnTo>
                  <a:pt x="310" y="13"/>
                </a:lnTo>
                <a:lnTo>
                  <a:pt x="310" y="13"/>
                </a:lnTo>
                <a:lnTo>
                  <a:pt x="311" y="13"/>
                </a:lnTo>
                <a:lnTo>
                  <a:pt x="310" y="12"/>
                </a:lnTo>
                <a:lnTo>
                  <a:pt x="310" y="12"/>
                </a:lnTo>
                <a:lnTo>
                  <a:pt x="307" y="13"/>
                </a:lnTo>
                <a:lnTo>
                  <a:pt x="302" y="15"/>
                </a:lnTo>
                <a:lnTo>
                  <a:pt x="301" y="16"/>
                </a:lnTo>
                <a:lnTo>
                  <a:pt x="300" y="17"/>
                </a:lnTo>
                <a:lnTo>
                  <a:pt x="298" y="17"/>
                </a:lnTo>
                <a:lnTo>
                  <a:pt x="296" y="19"/>
                </a:lnTo>
                <a:lnTo>
                  <a:pt x="294" y="20"/>
                </a:lnTo>
                <a:lnTo>
                  <a:pt x="292" y="21"/>
                </a:lnTo>
                <a:lnTo>
                  <a:pt x="290" y="23"/>
                </a:lnTo>
                <a:lnTo>
                  <a:pt x="288" y="24"/>
                </a:lnTo>
                <a:lnTo>
                  <a:pt x="285" y="25"/>
                </a:lnTo>
                <a:lnTo>
                  <a:pt x="284" y="26"/>
                </a:lnTo>
                <a:lnTo>
                  <a:pt x="281" y="28"/>
                </a:lnTo>
                <a:lnTo>
                  <a:pt x="279" y="30"/>
                </a:lnTo>
                <a:lnTo>
                  <a:pt x="276" y="32"/>
                </a:lnTo>
                <a:lnTo>
                  <a:pt x="273" y="33"/>
                </a:lnTo>
                <a:lnTo>
                  <a:pt x="271" y="34"/>
                </a:lnTo>
                <a:lnTo>
                  <a:pt x="268" y="36"/>
                </a:lnTo>
                <a:lnTo>
                  <a:pt x="266" y="38"/>
                </a:lnTo>
                <a:lnTo>
                  <a:pt x="263" y="39"/>
                </a:lnTo>
                <a:lnTo>
                  <a:pt x="262" y="41"/>
                </a:lnTo>
                <a:lnTo>
                  <a:pt x="259" y="42"/>
                </a:lnTo>
                <a:lnTo>
                  <a:pt x="257" y="45"/>
                </a:lnTo>
                <a:lnTo>
                  <a:pt x="254" y="46"/>
                </a:lnTo>
                <a:lnTo>
                  <a:pt x="251" y="47"/>
                </a:lnTo>
                <a:lnTo>
                  <a:pt x="250" y="49"/>
                </a:lnTo>
                <a:lnTo>
                  <a:pt x="247" y="50"/>
                </a:lnTo>
                <a:lnTo>
                  <a:pt x="245" y="52"/>
                </a:lnTo>
                <a:lnTo>
                  <a:pt x="244" y="54"/>
                </a:lnTo>
                <a:lnTo>
                  <a:pt x="241" y="54"/>
                </a:lnTo>
                <a:lnTo>
                  <a:pt x="240" y="56"/>
                </a:lnTo>
                <a:lnTo>
                  <a:pt x="238" y="56"/>
                </a:lnTo>
                <a:lnTo>
                  <a:pt x="236" y="58"/>
                </a:lnTo>
                <a:lnTo>
                  <a:pt x="234" y="59"/>
                </a:lnTo>
                <a:lnTo>
                  <a:pt x="231" y="62"/>
                </a:lnTo>
                <a:lnTo>
                  <a:pt x="227" y="64"/>
                </a:lnTo>
                <a:lnTo>
                  <a:pt x="223" y="67"/>
                </a:lnTo>
                <a:lnTo>
                  <a:pt x="219" y="69"/>
                </a:lnTo>
                <a:lnTo>
                  <a:pt x="215" y="72"/>
                </a:lnTo>
                <a:lnTo>
                  <a:pt x="211" y="75"/>
                </a:lnTo>
                <a:lnTo>
                  <a:pt x="208" y="77"/>
                </a:lnTo>
                <a:lnTo>
                  <a:pt x="204" y="80"/>
                </a:lnTo>
                <a:lnTo>
                  <a:pt x="201" y="82"/>
                </a:lnTo>
                <a:lnTo>
                  <a:pt x="197" y="85"/>
                </a:lnTo>
                <a:lnTo>
                  <a:pt x="193" y="86"/>
                </a:lnTo>
                <a:lnTo>
                  <a:pt x="190" y="89"/>
                </a:lnTo>
                <a:lnTo>
                  <a:pt x="186" y="91"/>
                </a:lnTo>
                <a:lnTo>
                  <a:pt x="184" y="94"/>
                </a:lnTo>
                <a:lnTo>
                  <a:pt x="180" y="97"/>
                </a:lnTo>
                <a:lnTo>
                  <a:pt x="177" y="99"/>
                </a:lnTo>
                <a:lnTo>
                  <a:pt x="175" y="101"/>
                </a:lnTo>
                <a:lnTo>
                  <a:pt x="173" y="102"/>
                </a:lnTo>
                <a:lnTo>
                  <a:pt x="171" y="104"/>
                </a:lnTo>
                <a:lnTo>
                  <a:pt x="169" y="106"/>
                </a:lnTo>
                <a:lnTo>
                  <a:pt x="168" y="107"/>
                </a:lnTo>
                <a:lnTo>
                  <a:pt x="167" y="110"/>
                </a:lnTo>
                <a:lnTo>
                  <a:pt x="165" y="111"/>
                </a:lnTo>
                <a:lnTo>
                  <a:pt x="164" y="114"/>
                </a:lnTo>
                <a:lnTo>
                  <a:pt x="162" y="115"/>
                </a:lnTo>
                <a:lnTo>
                  <a:pt x="160" y="117"/>
                </a:lnTo>
                <a:lnTo>
                  <a:pt x="159" y="119"/>
                </a:lnTo>
                <a:lnTo>
                  <a:pt x="158" y="120"/>
                </a:lnTo>
                <a:lnTo>
                  <a:pt x="156" y="123"/>
                </a:lnTo>
                <a:lnTo>
                  <a:pt x="155" y="124"/>
                </a:lnTo>
                <a:lnTo>
                  <a:pt x="152" y="125"/>
                </a:lnTo>
                <a:lnTo>
                  <a:pt x="151" y="128"/>
                </a:lnTo>
                <a:lnTo>
                  <a:pt x="150" y="129"/>
                </a:lnTo>
                <a:lnTo>
                  <a:pt x="147" y="132"/>
                </a:lnTo>
                <a:lnTo>
                  <a:pt x="146" y="134"/>
                </a:lnTo>
                <a:lnTo>
                  <a:pt x="143" y="137"/>
                </a:lnTo>
                <a:lnTo>
                  <a:pt x="142" y="140"/>
                </a:lnTo>
                <a:lnTo>
                  <a:pt x="139" y="142"/>
                </a:lnTo>
                <a:lnTo>
                  <a:pt x="138" y="143"/>
                </a:lnTo>
                <a:lnTo>
                  <a:pt x="137" y="145"/>
                </a:lnTo>
                <a:lnTo>
                  <a:pt x="134" y="147"/>
                </a:lnTo>
                <a:lnTo>
                  <a:pt x="133" y="149"/>
                </a:lnTo>
                <a:lnTo>
                  <a:pt x="132" y="149"/>
                </a:lnTo>
                <a:lnTo>
                  <a:pt x="132" y="150"/>
                </a:lnTo>
                <a:lnTo>
                  <a:pt x="130" y="150"/>
                </a:lnTo>
                <a:lnTo>
                  <a:pt x="129" y="151"/>
                </a:lnTo>
                <a:lnTo>
                  <a:pt x="129" y="151"/>
                </a:lnTo>
                <a:lnTo>
                  <a:pt x="126" y="154"/>
                </a:lnTo>
                <a:lnTo>
                  <a:pt x="125" y="156"/>
                </a:lnTo>
                <a:lnTo>
                  <a:pt x="124" y="159"/>
                </a:lnTo>
                <a:lnTo>
                  <a:pt x="122" y="162"/>
                </a:lnTo>
                <a:lnTo>
                  <a:pt x="121" y="166"/>
                </a:lnTo>
                <a:lnTo>
                  <a:pt x="120" y="168"/>
                </a:lnTo>
                <a:lnTo>
                  <a:pt x="119" y="171"/>
                </a:lnTo>
                <a:lnTo>
                  <a:pt x="117" y="173"/>
                </a:lnTo>
                <a:lnTo>
                  <a:pt x="116" y="176"/>
                </a:lnTo>
                <a:lnTo>
                  <a:pt x="115" y="175"/>
                </a:lnTo>
                <a:lnTo>
                  <a:pt x="113" y="172"/>
                </a:lnTo>
                <a:lnTo>
                  <a:pt x="112" y="169"/>
                </a:lnTo>
                <a:lnTo>
                  <a:pt x="109" y="167"/>
                </a:lnTo>
                <a:lnTo>
                  <a:pt x="108" y="164"/>
                </a:lnTo>
                <a:lnTo>
                  <a:pt x="107" y="163"/>
                </a:lnTo>
                <a:lnTo>
                  <a:pt x="104" y="160"/>
                </a:lnTo>
                <a:lnTo>
                  <a:pt x="103" y="158"/>
                </a:lnTo>
                <a:lnTo>
                  <a:pt x="100" y="155"/>
                </a:lnTo>
                <a:lnTo>
                  <a:pt x="99" y="153"/>
                </a:lnTo>
                <a:lnTo>
                  <a:pt x="98" y="151"/>
                </a:lnTo>
                <a:lnTo>
                  <a:pt x="96" y="149"/>
                </a:lnTo>
                <a:lnTo>
                  <a:pt x="95" y="146"/>
                </a:lnTo>
                <a:lnTo>
                  <a:pt x="94" y="143"/>
                </a:lnTo>
                <a:lnTo>
                  <a:pt x="93" y="141"/>
                </a:lnTo>
                <a:lnTo>
                  <a:pt x="91" y="140"/>
                </a:lnTo>
                <a:lnTo>
                  <a:pt x="90" y="136"/>
                </a:lnTo>
                <a:lnTo>
                  <a:pt x="89" y="133"/>
                </a:lnTo>
                <a:lnTo>
                  <a:pt x="87" y="129"/>
                </a:lnTo>
                <a:lnTo>
                  <a:pt x="86" y="125"/>
                </a:lnTo>
                <a:lnTo>
                  <a:pt x="85" y="123"/>
                </a:lnTo>
                <a:lnTo>
                  <a:pt x="83" y="119"/>
                </a:lnTo>
                <a:lnTo>
                  <a:pt x="82" y="115"/>
                </a:lnTo>
                <a:lnTo>
                  <a:pt x="81" y="112"/>
                </a:lnTo>
                <a:lnTo>
                  <a:pt x="79" y="112"/>
                </a:lnTo>
                <a:lnTo>
                  <a:pt x="77" y="114"/>
                </a:lnTo>
                <a:lnTo>
                  <a:pt x="76" y="114"/>
                </a:lnTo>
                <a:lnTo>
                  <a:pt x="73" y="115"/>
                </a:lnTo>
                <a:lnTo>
                  <a:pt x="72" y="115"/>
                </a:lnTo>
                <a:lnTo>
                  <a:pt x="70" y="116"/>
                </a:lnTo>
                <a:lnTo>
                  <a:pt x="68" y="116"/>
                </a:lnTo>
                <a:lnTo>
                  <a:pt x="66" y="117"/>
                </a:lnTo>
                <a:lnTo>
                  <a:pt x="65" y="117"/>
                </a:lnTo>
                <a:lnTo>
                  <a:pt x="64" y="119"/>
                </a:lnTo>
                <a:lnTo>
                  <a:pt x="63" y="119"/>
                </a:lnTo>
                <a:lnTo>
                  <a:pt x="61" y="120"/>
                </a:lnTo>
                <a:lnTo>
                  <a:pt x="60" y="120"/>
                </a:lnTo>
                <a:lnTo>
                  <a:pt x="59" y="121"/>
                </a:lnTo>
                <a:lnTo>
                  <a:pt x="57" y="121"/>
                </a:lnTo>
                <a:lnTo>
                  <a:pt x="56" y="123"/>
                </a:lnTo>
                <a:lnTo>
                  <a:pt x="53" y="123"/>
                </a:lnTo>
                <a:lnTo>
                  <a:pt x="52" y="124"/>
                </a:lnTo>
                <a:lnTo>
                  <a:pt x="51" y="124"/>
                </a:lnTo>
                <a:lnTo>
                  <a:pt x="50" y="125"/>
                </a:lnTo>
                <a:lnTo>
                  <a:pt x="48" y="125"/>
                </a:lnTo>
                <a:lnTo>
                  <a:pt x="47" y="127"/>
                </a:lnTo>
                <a:lnTo>
                  <a:pt x="46" y="127"/>
                </a:lnTo>
                <a:lnTo>
                  <a:pt x="44" y="128"/>
                </a:lnTo>
                <a:lnTo>
                  <a:pt x="44" y="128"/>
                </a:lnTo>
                <a:lnTo>
                  <a:pt x="44" y="128"/>
                </a:lnTo>
                <a:lnTo>
                  <a:pt x="43" y="128"/>
                </a:lnTo>
                <a:lnTo>
                  <a:pt x="42" y="128"/>
                </a:lnTo>
                <a:lnTo>
                  <a:pt x="39" y="128"/>
                </a:lnTo>
                <a:lnTo>
                  <a:pt x="38" y="129"/>
                </a:lnTo>
                <a:lnTo>
                  <a:pt x="37" y="129"/>
                </a:lnTo>
                <a:lnTo>
                  <a:pt x="34" y="130"/>
                </a:lnTo>
                <a:lnTo>
                  <a:pt x="33" y="130"/>
                </a:lnTo>
                <a:lnTo>
                  <a:pt x="30" y="132"/>
                </a:lnTo>
                <a:lnTo>
                  <a:pt x="29" y="132"/>
                </a:lnTo>
                <a:lnTo>
                  <a:pt x="27" y="132"/>
                </a:lnTo>
                <a:lnTo>
                  <a:pt x="26" y="132"/>
                </a:lnTo>
                <a:lnTo>
                  <a:pt x="25" y="133"/>
                </a:lnTo>
                <a:lnTo>
                  <a:pt x="23" y="133"/>
                </a:lnTo>
                <a:lnTo>
                  <a:pt x="23" y="133"/>
                </a:lnTo>
                <a:lnTo>
                  <a:pt x="22" y="133"/>
                </a:lnTo>
                <a:lnTo>
                  <a:pt x="21" y="134"/>
                </a:lnTo>
                <a:lnTo>
                  <a:pt x="20" y="136"/>
                </a:lnTo>
                <a:lnTo>
                  <a:pt x="18" y="136"/>
                </a:lnTo>
                <a:lnTo>
                  <a:pt x="16" y="137"/>
                </a:lnTo>
                <a:lnTo>
                  <a:pt x="14" y="138"/>
                </a:lnTo>
                <a:lnTo>
                  <a:pt x="13" y="138"/>
                </a:lnTo>
                <a:lnTo>
                  <a:pt x="12" y="140"/>
                </a:lnTo>
                <a:lnTo>
                  <a:pt x="10" y="141"/>
                </a:lnTo>
                <a:lnTo>
                  <a:pt x="9" y="141"/>
                </a:lnTo>
                <a:lnTo>
                  <a:pt x="8" y="142"/>
                </a:lnTo>
                <a:lnTo>
                  <a:pt x="5" y="143"/>
                </a:lnTo>
                <a:lnTo>
                  <a:pt x="4" y="143"/>
                </a:lnTo>
                <a:lnTo>
                  <a:pt x="3" y="145"/>
                </a:lnTo>
                <a:lnTo>
                  <a:pt x="1" y="146"/>
                </a:lnTo>
                <a:lnTo>
                  <a:pt x="0" y="146"/>
                </a:lnTo>
                <a:lnTo>
                  <a:pt x="0" y="1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634" name="Freeform 1578">
            <a:extLst>
              <a:ext uri="{FF2B5EF4-FFF2-40B4-BE49-F238E27FC236}">
                <a16:creationId xmlns:a16="http://schemas.microsoft.com/office/drawing/2014/main" id="{BD79272E-CA2C-45B1-A24E-1858A2625740}"/>
              </a:ext>
            </a:extLst>
          </p:cNvPr>
          <p:cNvSpPr>
            <a:spLocks/>
          </p:cNvSpPr>
          <p:nvPr/>
        </p:nvSpPr>
        <p:spPr bwMode="auto">
          <a:xfrm>
            <a:off x="8382000" y="4876800"/>
            <a:ext cx="209550" cy="146050"/>
          </a:xfrm>
          <a:custGeom>
            <a:avLst/>
            <a:gdLst>
              <a:gd name="T0" fmla="*/ 17 w 396"/>
              <a:gd name="T1" fmla="*/ 163 h 276"/>
              <a:gd name="T2" fmla="*/ 40 w 396"/>
              <a:gd name="T3" fmla="*/ 193 h 276"/>
              <a:gd name="T4" fmla="*/ 69 w 396"/>
              <a:gd name="T5" fmla="*/ 237 h 276"/>
              <a:gd name="T6" fmla="*/ 82 w 396"/>
              <a:gd name="T7" fmla="*/ 250 h 276"/>
              <a:gd name="T8" fmla="*/ 95 w 396"/>
              <a:gd name="T9" fmla="*/ 257 h 276"/>
              <a:gd name="T10" fmla="*/ 109 w 396"/>
              <a:gd name="T11" fmla="*/ 262 h 276"/>
              <a:gd name="T12" fmla="*/ 137 w 396"/>
              <a:gd name="T13" fmla="*/ 271 h 276"/>
              <a:gd name="T14" fmla="*/ 147 w 396"/>
              <a:gd name="T15" fmla="*/ 275 h 276"/>
              <a:gd name="T16" fmla="*/ 151 w 396"/>
              <a:gd name="T17" fmla="*/ 266 h 276"/>
              <a:gd name="T18" fmla="*/ 164 w 396"/>
              <a:gd name="T19" fmla="*/ 247 h 276"/>
              <a:gd name="T20" fmla="*/ 175 w 396"/>
              <a:gd name="T21" fmla="*/ 216 h 276"/>
              <a:gd name="T22" fmla="*/ 190 w 396"/>
              <a:gd name="T23" fmla="*/ 190 h 276"/>
              <a:gd name="T24" fmla="*/ 201 w 396"/>
              <a:gd name="T25" fmla="*/ 176 h 276"/>
              <a:gd name="T26" fmla="*/ 211 w 396"/>
              <a:gd name="T27" fmla="*/ 169 h 276"/>
              <a:gd name="T28" fmla="*/ 219 w 396"/>
              <a:gd name="T29" fmla="*/ 160 h 276"/>
              <a:gd name="T30" fmla="*/ 240 w 396"/>
              <a:gd name="T31" fmla="*/ 138 h 276"/>
              <a:gd name="T32" fmla="*/ 268 w 396"/>
              <a:gd name="T33" fmla="*/ 111 h 276"/>
              <a:gd name="T34" fmla="*/ 302 w 396"/>
              <a:gd name="T35" fmla="*/ 86 h 276"/>
              <a:gd name="T36" fmla="*/ 319 w 396"/>
              <a:gd name="T37" fmla="*/ 77 h 276"/>
              <a:gd name="T38" fmla="*/ 335 w 396"/>
              <a:gd name="T39" fmla="*/ 64 h 276"/>
              <a:gd name="T40" fmla="*/ 342 w 396"/>
              <a:gd name="T41" fmla="*/ 60 h 276"/>
              <a:gd name="T42" fmla="*/ 357 w 396"/>
              <a:gd name="T43" fmla="*/ 47 h 276"/>
              <a:gd name="T44" fmla="*/ 369 w 396"/>
              <a:gd name="T45" fmla="*/ 36 h 276"/>
              <a:gd name="T46" fmla="*/ 380 w 396"/>
              <a:gd name="T47" fmla="*/ 28 h 276"/>
              <a:gd name="T48" fmla="*/ 391 w 396"/>
              <a:gd name="T49" fmla="*/ 23 h 276"/>
              <a:gd name="T50" fmla="*/ 389 w 396"/>
              <a:gd name="T51" fmla="*/ 20 h 276"/>
              <a:gd name="T52" fmla="*/ 382 w 396"/>
              <a:gd name="T53" fmla="*/ 24 h 276"/>
              <a:gd name="T54" fmla="*/ 374 w 396"/>
              <a:gd name="T55" fmla="*/ 29 h 276"/>
              <a:gd name="T56" fmla="*/ 357 w 396"/>
              <a:gd name="T57" fmla="*/ 42 h 276"/>
              <a:gd name="T58" fmla="*/ 346 w 396"/>
              <a:gd name="T59" fmla="*/ 45 h 276"/>
              <a:gd name="T60" fmla="*/ 316 w 396"/>
              <a:gd name="T61" fmla="*/ 65 h 276"/>
              <a:gd name="T62" fmla="*/ 322 w 396"/>
              <a:gd name="T63" fmla="*/ 56 h 276"/>
              <a:gd name="T64" fmla="*/ 329 w 396"/>
              <a:gd name="T65" fmla="*/ 50 h 276"/>
              <a:gd name="T66" fmla="*/ 340 w 396"/>
              <a:gd name="T67" fmla="*/ 41 h 276"/>
              <a:gd name="T68" fmla="*/ 341 w 396"/>
              <a:gd name="T69" fmla="*/ 34 h 276"/>
              <a:gd name="T70" fmla="*/ 352 w 396"/>
              <a:gd name="T71" fmla="*/ 24 h 276"/>
              <a:gd name="T72" fmla="*/ 337 w 396"/>
              <a:gd name="T73" fmla="*/ 28 h 276"/>
              <a:gd name="T74" fmla="*/ 350 w 396"/>
              <a:gd name="T75" fmla="*/ 16 h 276"/>
              <a:gd name="T76" fmla="*/ 346 w 396"/>
              <a:gd name="T77" fmla="*/ 13 h 276"/>
              <a:gd name="T78" fmla="*/ 337 w 396"/>
              <a:gd name="T79" fmla="*/ 23 h 276"/>
              <a:gd name="T80" fmla="*/ 337 w 396"/>
              <a:gd name="T81" fmla="*/ 13 h 276"/>
              <a:gd name="T82" fmla="*/ 344 w 396"/>
              <a:gd name="T83" fmla="*/ 4 h 276"/>
              <a:gd name="T84" fmla="*/ 336 w 396"/>
              <a:gd name="T85" fmla="*/ 3 h 276"/>
              <a:gd name="T86" fmla="*/ 328 w 396"/>
              <a:gd name="T87" fmla="*/ 12 h 276"/>
              <a:gd name="T88" fmla="*/ 307 w 396"/>
              <a:gd name="T89" fmla="*/ 24 h 276"/>
              <a:gd name="T90" fmla="*/ 250 w 396"/>
              <a:gd name="T91" fmla="*/ 63 h 276"/>
              <a:gd name="T92" fmla="*/ 250 w 396"/>
              <a:gd name="T93" fmla="*/ 59 h 276"/>
              <a:gd name="T94" fmla="*/ 254 w 396"/>
              <a:gd name="T95" fmla="*/ 54 h 276"/>
              <a:gd name="T96" fmla="*/ 310 w 396"/>
              <a:gd name="T97" fmla="*/ 19 h 276"/>
              <a:gd name="T98" fmla="*/ 314 w 396"/>
              <a:gd name="T99" fmla="*/ 12 h 276"/>
              <a:gd name="T100" fmla="*/ 294 w 396"/>
              <a:gd name="T101" fmla="*/ 20 h 276"/>
              <a:gd name="T102" fmla="*/ 259 w 396"/>
              <a:gd name="T103" fmla="*/ 42 h 276"/>
              <a:gd name="T104" fmla="*/ 223 w 396"/>
              <a:gd name="T105" fmla="*/ 67 h 276"/>
              <a:gd name="T106" fmla="*/ 173 w 396"/>
              <a:gd name="T107" fmla="*/ 102 h 276"/>
              <a:gd name="T108" fmla="*/ 150 w 396"/>
              <a:gd name="T109" fmla="*/ 129 h 276"/>
              <a:gd name="T110" fmla="*/ 126 w 396"/>
              <a:gd name="T111" fmla="*/ 154 h 276"/>
              <a:gd name="T112" fmla="*/ 104 w 396"/>
              <a:gd name="T113" fmla="*/ 160 h 276"/>
              <a:gd name="T114" fmla="*/ 83 w 396"/>
              <a:gd name="T115" fmla="*/ 119 h 276"/>
              <a:gd name="T116" fmla="*/ 60 w 396"/>
              <a:gd name="T117" fmla="*/ 120 h 276"/>
              <a:gd name="T118" fmla="*/ 42 w 396"/>
              <a:gd name="T119" fmla="*/ 128 h 276"/>
              <a:gd name="T120" fmla="*/ 20 w 396"/>
              <a:gd name="T121" fmla="*/ 136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6" h="276">
                <a:moveTo>
                  <a:pt x="0" y="146"/>
                </a:moveTo>
                <a:lnTo>
                  <a:pt x="1" y="147"/>
                </a:lnTo>
                <a:lnTo>
                  <a:pt x="3" y="149"/>
                </a:lnTo>
                <a:lnTo>
                  <a:pt x="3" y="150"/>
                </a:lnTo>
                <a:lnTo>
                  <a:pt x="4" y="151"/>
                </a:lnTo>
                <a:lnTo>
                  <a:pt x="5" y="153"/>
                </a:lnTo>
                <a:lnTo>
                  <a:pt x="7" y="154"/>
                </a:lnTo>
                <a:lnTo>
                  <a:pt x="8" y="155"/>
                </a:lnTo>
                <a:lnTo>
                  <a:pt x="9" y="156"/>
                </a:lnTo>
                <a:lnTo>
                  <a:pt x="10" y="158"/>
                </a:lnTo>
                <a:lnTo>
                  <a:pt x="12" y="158"/>
                </a:lnTo>
                <a:lnTo>
                  <a:pt x="13" y="159"/>
                </a:lnTo>
                <a:lnTo>
                  <a:pt x="14" y="160"/>
                </a:lnTo>
                <a:lnTo>
                  <a:pt x="16" y="162"/>
                </a:lnTo>
                <a:lnTo>
                  <a:pt x="17" y="163"/>
                </a:lnTo>
                <a:lnTo>
                  <a:pt x="18" y="164"/>
                </a:lnTo>
                <a:lnTo>
                  <a:pt x="18" y="166"/>
                </a:lnTo>
                <a:lnTo>
                  <a:pt x="20" y="168"/>
                </a:lnTo>
                <a:lnTo>
                  <a:pt x="21" y="169"/>
                </a:lnTo>
                <a:lnTo>
                  <a:pt x="22" y="171"/>
                </a:lnTo>
                <a:lnTo>
                  <a:pt x="25" y="172"/>
                </a:lnTo>
                <a:lnTo>
                  <a:pt x="26" y="173"/>
                </a:lnTo>
                <a:lnTo>
                  <a:pt x="27" y="175"/>
                </a:lnTo>
                <a:lnTo>
                  <a:pt x="29" y="177"/>
                </a:lnTo>
                <a:lnTo>
                  <a:pt x="30" y="179"/>
                </a:lnTo>
                <a:lnTo>
                  <a:pt x="31" y="181"/>
                </a:lnTo>
                <a:lnTo>
                  <a:pt x="34" y="184"/>
                </a:lnTo>
                <a:lnTo>
                  <a:pt x="35" y="188"/>
                </a:lnTo>
                <a:lnTo>
                  <a:pt x="38" y="190"/>
                </a:lnTo>
                <a:lnTo>
                  <a:pt x="40" y="193"/>
                </a:lnTo>
                <a:lnTo>
                  <a:pt x="43" y="197"/>
                </a:lnTo>
                <a:lnTo>
                  <a:pt x="44" y="199"/>
                </a:lnTo>
                <a:lnTo>
                  <a:pt x="46" y="202"/>
                </a:lnTo>
                <a:lnTo>
                  <a:pt x="47" y="203"/>
                </a:lnTo>
                <a:lnTo>
                  <a:pt x="48" y="206"/>
                </a:lnTo>
                <a:lnTo>
                  <a:pt x="50" y="208"/>
                </a:lnTo>
                <a:lnTo>
                  <a:pt x="51" y="211"/>
                </a:lnTo>
                <a:lnTo>
                  <a:pt x="53" y="214"/>
                </a:lnTo>
                <a:lnTo>
                  <a:pt x="56" y="218"/>
                </a:lnTo>
                <a:lnTo>
                  <a:pt x="57" y="221"/>
                </a:lnTo>
                <a:lnTo>
                  <a:pt x="60" y="224"/>
                </a:lnTo>
                <a:lnTo>
                  <a:pt x="63" y="228"/>
                </a:lnTo>
                <a:lnTo>
                  <a:pt x="65" y="232"/>
                </a:lnTo>
                <a:lnTo>
                  <a:pt x="66" y="234"/>
                </a:lnTo>
                <a:lnTo>
                  <a:pt x="69" y="237"/>
                </a:lnTo>
                <a:lnTo>
                  <a:pt x="70" y="241"/>
                </a:lnTo>
                <a:lnTo>
                  <a:pt x="72" y="244"/>
                </a:lnTo>
                <a:lnTo>
                  <a:pt x="73" y="245"/>
                </a:lnTo>
                <a:lnTo>
                  <a:pt x="74" y="247"/>
                </a:lnTo>
                <a:lnTo>
                  <a:pt x="76" y="247"/>
                </a:lnTo>
                <a:lnTo>
                  <a:pt x="77" y="247"/>
                </a:lnTo>
                <a:lnTo>
                  <a:pt x="77" y="247"/>
                </a:lnTo>
                <a:lnTo>
                  <a:pt x="78" y="247"/>
                </a:lnTo>
                <a:lnTo>
                  <a:pt x="78" y="247"/>
                </a:lnTo>
                <a:lnTo>
                  <a:pt x="79" y="247"/>
                </a:lnTo>
                <a:lnTo>
                  <a:pt x="81" y="247"/>
                </a:lnTo>
                <a:lnTo>
                  <a:pt x="81" y="249"/>
                </a:lnTo>
                <a:lnTo>
                  <a:pt x="81" y="249"/>
                </a:lnTo>
                <a:lnTo>
                  <a:pt x="82" y="250"/>
                </a:lnTo>
                <a:lnTo>
                  <a:pt x="82" y="250"/>
                </a:lnTo>
                <a:lnTo>
                  <a:pt x="82" y="251"/>
                </a:lnTo>
                <a:lnTo>
                  <a:pt x="83" y="251"/>
                </a:lnTo>
                <a:lnTo>
                  <a:pt x="83" y="251"/>
                </a:lnTo>
                <a:lnTo>
                  <a:pt x="85" y="251"/>
                </a:lnTo>
                <a:lnTo>
                  <a:pt x="85" y="251"/>
                </a:lnTo>
                <a:lnTo>
                  <a:pt x="86" y="251"/>
                </a:lnTo>
                <a:lnTo>
                  <a:pt x="86" y="251"/>
                </a:lnTo>
                <a:lnTo>
                  <a:pt x="87" y="251"/>
                </a:lnTo>
                <a:lnTo>
                  <a:pt x="87" y="251"/>
                </a:lnTo>
                <a:lnTo>
                  <a:pt x="89" y="253"/>
                </a:lnTo>
                <a:lnTo>
                  <a:pt x="90" y="254"/>
                </a:lnTo>
                <a:lnTo>
                  <a:pt x="91" y="254"/>
                </a:lnTo>
                <a:lnTo>
                  <a:pt x="93" y="255"/>
                </a:lnTo>
                <a:lnTo>
                  <a:pt x="94" y="255"/>
                </a:lnTo>
                <a:lnTo>
                  <a:pt x="95" y="257"/>
                </a:lnTo>
                <a:lnTo>
                  <a:pt x="96" y="257"/>
                </a:lnTo>
                <a:lnTo>
                  <a:pt x="98" y="258"/>
                </a:lnTo>
                <a:lnTo>
                  <a:pt x="99" y="258"/>
                </a:lnTo>
                <a:lnTo>
                  <a:pt x="100" y="258"/>
                </a:lnTo>
                <a:lnTo>
                  <a:pt x="100" y="258"/>
                </a:lnTo>
                <a:lnTo>
                  <a:pt x="102" y="258"/>
                </a:lnTo>
                <a:lnTo>
                  <a:pt x="103" y="258"/>
                </a:lnTo>
                <a:lnTo>
                  <a:pt x="104" y="258"/>
                </a:lnTo>
                <a:lnTo>
                  <a:pt x="104" y="258"/>
                </a:lnTo>
                <a:lnTo>
                  <a:pt x="106" y="258"/>
                </a:lnTo>
                <a:lnTo>
                  <a:pt x="106" y="259"/>
                </a:lnTo>
                <a:lnTo>
                  <a:pt x="107" y="260"/>
                </a:lnTo>
                <a:lnTo>
                  <a:pt x="108" y="262"/>
                </a:lnTo>
                <a:lnTo>
                  <a:pt x="108" y="262"/>
                </a:lnTo>
                <a:lnTo>
                  <a:pt x="109" y="262"/>
                </a:lnTo>
                <a:lnTo>
                  <a:pt x="112" y="262"/>
                </a:lnTo>
                <a:lnTo>
                  <a:pt x="113" y="263"/>
                </a:lnTo>
                <a:lnTo>
                  <a:pt x="115" y="263"/>
                </a:lnTo>
                <a:lnTo>
                  <a:pt x="116" y="263"/>
                </a:lnTo>
                <a:lnTo>
                  <a:pt x="117" y="263"/>
                </a:lnTo>
                <a:lnTo>
                  <a:pt x="120" y="263"/>
                </a:lnTo>
                <a:lnTo>
                  <a:pt x="121" y="263"/>
                </a:lnTo>
                <a:lnTo>
                  <a:pt x="122" y="264"/>
                </a:lnTo>
                <a:lnTo>
                  <a:pt x="125" y="264"/>
                </a:lnTo>
                <a:lnTo>
                  <a:pt x="126" y="266"/>
                </a:lnTo>
                <a:lnTo>
                  <a:pt x="129" y="267"/>
                </a:lnTo>
                <a:lnTo>
                  <a:pt x="130" y="268"/>
                </a:lnTo>
                <a:lnTo>
                  <a:pt x="133" y="270"/>
                </a:lnTo>
                <a:lnTo>
                  <a:pt x="134" y="271"/>
                </a:lnTo>
                <a:lnTo>
                  <a:pt x="137" y="271"/>
                </a:lnTo>
                <a:lnTo>
                  <a:pt x="137" y="271"/>
                </a:lnTo>
                <a:lnTo>
                  <a:pt x="138" y="271"/>
                </a:lnTo>
                <a:lnTo>
                  <a:pt x="138" y="271"/>
                </a:lnTo>
                <a:lnTo>
                  <a:pt x="139" y="271"/>
                </a:lnTo>
                <a:lnTo>
                  <a:pt x="141" y="271"/>
                </a:lnTo>
                <a:lnTo>
                  <a:pt x="141" y="271"/>
                </a:lnTo>
                <a:lnTo>
                  <a:pt x="142" y="271"/>
                </a:lnTo>
                <a:lnTo>
                  <a:pt x="142" y="271"/>
                </a:lnTo>
                <a:lnTo>
                  <a:pt x="143" y="272"/>
                </a:lnTo>
                <a:lnTo>
                  <a:pt x="145" y="272"/>
                </a:lnTo>
                <a:lnTo>
                  <a:pt x="145" y="273"/>
                </a:lnTo>
                <a:lnTo>
                  <a:pt x="146" y="273"/>
                </a:lnTo>
                <a:lnTo>
                  <a:pt x="146" y="273"/>
                </a:lnTo>
                <a:lnTo>
                  <a:pt x="147" y="275"/>
                </a:lnTo>
                <a:lnTo>
                  <a:pt x="147" y="275"/>
                </a:lnTo>
                <a:lnTo>
                  <a:pt x="148" y="275"/>
                </a:lnTo>
                <a:lnTo>
                  <a:pt x="151" y="276"/>
                </a:lnTo>
                <a:lnTo>
                  <a:pt x="152" y="276"/>
                </a:lnTo>
                <a:lnTo>
                  <a:pt x="152" y="276"/>
                </a:lnTo>
                <a:lnTo>
                  <a:pt x="154" y="275"/>
                </a:lnTo>
                <a:lnTo>
                  <a:pt x="154" y="275"/>
                </a:lnTo>
                <a:lnTo>
                  <a:pt x="152" y="273"/>
                </a:lnTo>
                <a:lnTo>
                  <a:pt x="152" y="272"/>
                </a:lnTo>
                <a:lnTo>
                  <a:pt x="151" y="271"/>
                </a:lnTo>
                <a:lnTo>
                  <a:pt x="151" y="270"/>
                </a:lnTo>
                <a:lnTo>
                  <a:pt x="150" y="268"/>
                </a:lnTo>
                <a:lnTo>
                  <a:pt x="150" y="268"/>
                </a:lnTo>
                <a:lnTo>
                  <a:pt x="150" y="267"/>
                </a:lnTo>
                <a:lnTo>
                  <a:pt x="150" y="266"/>
                </a:lnTo>
                <a:lnTo>
                  <a:pt x="151" y="266"/>
                </a:lnTo>
                <a:lnTo>
                  <a:pt x="152" y="266"/>
                </a:lnTo>
                <a:lnTo>
                  <a:pt x="155" y="267"/>
                </a:lnTo>
                <a:lnTo>
                  <a:pt x="156" y="264"/>
                </a:lnTo>
                <a:lnTo>
                  <a:pt x="156" y="263"/>
                </a:lnTo>
                <a:lnTo>
                  <a:pt x="158" y="262"/>
                </a:lnTo>
                <a:lnTo>
                  <a:pt x="158" y="260"/>
                </a:lnTo>
                <a:lnTo>
                  <a:pt x="159" y="259"/>
                </a:lnTo>
                <a:lnTo>
                  <a:pt x="160" y="257"/>
                </a:lnTo>
                <a:lnTo>
                  <a:pt x="160" y="255"/>
                </a:lnTo>
                <a:lnTo>
                  <a:pt x="162" y="254"/>
                </a:lnTo>
                <a:lnTo>
                  <a:pt x="162" y="253"/>
                </a:lnTo>
                <a:lnTo>
                  <a:pt x="162" y="251"/>
                </a:lnTo>
                <a:lnTo>
                  <a:pt x="163" y="250"/>
                </a:lnTo>
                <a:lnTo>
                  <a:pt x="163" y="249"/>
                </a:lnTo>
                <a:lnTo>
                  <a:pt x="164" y="247"/>
                </a:lnTo>
                <a:lnTo>
                  <a:pt x="164" y="246"/>
                </a:lnTo>
                <a:lnTo>
                  <a:pt x="165" y="245"/>
                </a:lnTo>
                <a:lnTo>
                  <a:pt x="165" y="244"/>
                </a:lnTo>
                <a:lnTo>
                  <a:pt x="165" y="242"/>
                </a:lnTo>
                <a:lnTo>
                  <a:pt x="167" y="240"/>
                </a:lnTo>
                <a:lnTo>
                  <a:pt x="168" y="238"/>
                </a:lnTo>
                <a:lnTo>
                  <a:pt x="169" y="237"/>
                </a:lnTo>
                <a:lnTo>
                  <a:pt x="169" y="236"/>
                </a:lnTo>
                <a:lnTo>
                  <a:pt x="171" y="234"/>
                </a:lnTo>
                <a:lnTo>
                  <a:pt x="172" y="233"/>
                </a:lnTo>
                <a:lnTo>
                  <a:pt x="172" y="231"/>
                </a:lnTo>
                <a:lnTo>
                  <a:pt x="173" y="227"/>
                </a:lnTo>
                <a:lnTo>
                  <a:pt x="175" y="223"/>
                </a:lnTo>
                <a:lnTo>
                  <a:pt x="175" y="220"/>
                </a:lnTo>
                <a:lnTo>
                  <a:pt x="175" y="216"/>
                </a:lnTo>
                <a:lnTo>
                  <a:pt x="176" y="215"/>
                </a:lnTo>
                <a:lnTo>
                  <a:pt x="177" y="214"/>
                </a:lnTo>
                <a:lnTo>
                  <a:pt x="178" y="214"/>
                </a:lnTo>
                <a:lnTo>
                  <a:pt x="180" y="212"/>
                </a:lnTo>
                <a:lnTo>
                  <a:pt x="181" y="211"/>
                </a:lnTo>
                <a:lnTo>
                  <a:pt x="182" y="210"/>
                </a:lnTo>
                <a:lnTo>
                  <a:pt x="184" y="208"/>
                </a:lnTo>
                <a:lnTo>
                  <a:pt x="185" y="208"/>
                </a:lnTo>
                <a:lnTo>
                  <a:pt x="185" y="205"/>
                </a:lnTo>
                <a:lnTo>
                  <a:pt x="185" y="201"/>
                </a:lnTo>
                <a:lnTo>
                  <a:pt x="186" y="198"/>
                </a:lnTo>
                <a:lnTo>
                  <a:pt x="186" y="193"/>
                </a:lnTo>
                <a:lnTo>
                  <a:pt x="188" y="193"/>
                </a:lnTo>
                <a:lnTo>
                  <a:pt x="189" y="192"/>
                </a:lnTo>
                <a:lnTo>
                  <a:pt x="190" y="190"/>
                </a:lnTo>
                <a:lnTo>
                  <a:pt x="193" y="189"/>
                </a:lnTo>
                <a:lnTo>
                  <a:pt x="194" y="188"/>
                </a:lnTo>
                <a:lnTo>
                  <a:pt x="195" y="188"/>
                </a:lnTo>
                <a:lnTo>
                  <a:pt x="197" y="186"/>
                </a:lnTo>
                <a:lnTo>
                  <a:pt x="198" y="185"/>
                </a:lnTo>
                <a:lnTo>
                  <a:pt x="198" y="184"/>
                </a:lnTo>
                <a:lnTo>
                  <a:pt x="198" y="184"/>
                </a:lnTo>
                <a:lnTo>
                  <a:pt x="198" y="182"/>
                </a:lnTo>
                <a:lnTo>
                  <a:pt x="198" y="181"/>
                </a:lnTo>
                <a:lnTo>
                  <a:pt x="199" y="180"/>
                </a:lnTo>
                <a:lnTo>
                  <a:pt x="199" y="179"/>
                </a:lnTo>
                <a:lnTo>
                  <a:pt x="199" y="177"/>
                </a:lnTo>
                <a:lnTo>
                  <a:pt x="199" y="177"/>
                </a:lnTo>
                <a:lnTo>
                  <a:pt x="199" y="176"/>
                </a:lnTo>
                <a:lnTo>
                  <a:pt x="201" y="176"/>
                </a:lnTo>
                <a:lnTo>
                  <a:pt x="202" y="176"/>
                </a:lnTo>
                <a:lnTo>
                  <a:pt x="203" y="176"/>
                </a:lnTo>
                <a:lnTo>
                  <a:pt x="203" y="176"/>
                </a:lnTo>
                <a:lnTo>
                  <a:pt x="204" y="175"/>
                </a:lnTo>
                <a:lnTo>
                  <a:pt x="206" y="175"/>
                </a:lnTo>
                <a:lnTo>
                  <a:pt x="206" y="175"/>
                </a:lnTo>
                <a:lnTo>
                  <a:pt x="207" y="173"/>
                </a:lnTo>
                <a:lnTo>
                  <a:pt x="207" y="171"/>
                </a:lnTo>
                <a:lnTo>
                  <a:pt x="207" y="169"/>
                </a:lnTo>
                <a:lnTo>
                  <a:pt x="208" y="168"/>
                </a:lnTo>
                <a:lnTo>
                  <a:pt x="210" y="168"/>
                </a:lnTo>
                <a:lnTo>
                  <a:pt x="210" y="168"/>
                </a:lnTo>
                <a:lnTo>
                  <a:pt x="210" y="168"/>
                </a:lnTo>
                <a:lnTo>
                  <a:pt x="211" y="169"/>
                </a:lnTo>
                <a:lnTo>
                  <a:pt x="211" y="169"/>
                </a:lnTo>
                <a:lnTo>
                  <a:pt x="212" y="169"/>
                </a:lnTo>
                <a:lnTo>
                  <a:pt x="212" y="169"/>
                </a:lnTo>
                <a:lnTo>
                  <a:pt x="214" y="169"/>
                </a:lnTo>
                <a:lnTo>
                  <a:pt x="214" y="168"/>
                </a:lnTo>
                <a:lnTo>
                  <a:pt x="215" y="167"/>
                </a:lnTo>
                <a:lnTo>
                  <a:pt x="215" y="166"/>
                </a:lnTo>
                <a:lnTo>
                  <a:pt x="215" y="164"/>
                </a:lnTo>
                <a:lnTo>
                  <a:pt x="216" y="164"/>
                </a:lnTo>
                <a:lnTo>
                  <a:pt x="216" y="163"/>
                </a:lnTo>
                <a:lnTo>
                  <a:pt x="216" y="163"/>
                </a:lnTo>
                <a:lnTo>
                  <a:pt x="218" y="163"/>
                </a:lnTo>
                <a:lnTo>
                  <a:pt x="218" y="162"/>
                </a:lnTo>
                <a:lnTo>
                  <a:pt x="218" y="162"/>
                </a:lnTo>
                <a:lnTo>
                  <a:pt x="219" y="162"/>
                </a:lnTo>
                <a:lnTo>
                  <a:pt x="219" y="160"/>
                </a:lnTo>
                <a:lnTo>
                  <a:pt x="219" y="159"/>
                </a:lnTo>
                <a:lnTo>
                  <a:pt x="220" y="158"/>
                </a:lnTo>
                <a:lnTo>
                  <a:pt x="221" y="156"/>
                </a:lnTo>
                <a:lnTo>
                  <a:pt x="223" y="155"/>
                </a:lnTo>
                <a:lnTo>
                  <a:pt x="223" y="154"/>
                </a:lnTo>
                <a:lnTo>
                  <a:pt x="224" y="153"/>
                </a:lnTo>
                <a:lnTo>
                  <a:pt x="225" y="151"/>
                </a:lnTo>
                <a:lnTo>
                  <a:pt x="227" y="150"/>
                </a:lnTo>
                <a:lnTo>
                  <a:pt x="228" y="149"/>
                </a:lnTo>
                <a:lnTo>
                  <a:pt x="231" y="147"/>
                </a:lnTo>
                <a:lnTo>
                  <a:pt x="232" y="146"/>
                </a:lnTo>
                <a:lnTo>
                  <a:pt x="234" y="143"/>
                </a:lnTo>
                <a:lnTo>
                  <a:pt x="236" y="142"/>
                </a:lnTo>
                <a:lnTo>
                  <a:pt x="238" y="141"/>
                </a:lnTo>
                <a:lnTo>
                  <a:pt x="240" y="138"/>
                </a:lnTo>
                <a:lnTo>
                  <a:pt x="241" y="137"/>
                </a:lnTo>
                <a:lnTo>
                  <a:pt x="244" y="136"/>
                </a:lnTo>
                <a:lnTo>
                  <a:pt x="245" y="133"/>
                </a:lnTo>
                <a:lnTo>
                  <a:pt x="247" y="132"/>
                </a:lnTo>
                <a:lnTo>
                  <a:pt x="249" y="129"/>
                </a:lnTo>
                <a:lnTo>
                  <a:pt x="250" y="128"/>
                </a:lnTo>
                <a:lnTo>
                  <a:pt x="253" y="127"/>
                </a:lnTo>
                <a:lnTo>
                  <a:pt x="254" y="124"/>
                </a:lnTo>
                <a:lnTo>
                  <a:pt x="257" y="123"/>
                </a:lnTo>
                <a:lnTo>
                  <a:pt x="258" y="120"/>
                </a:lnTo>
                <a:lnTo>
                  <a:pt x="260" y="119"/>
                </a:lnTo>
                <a:lnTo>
                  <a:pt x="262" y="116"/>
                </a:lnTo>
                <a:lnTo>
                  <a:pt x="264" y="115"/>
                </a:lnTo>
                <a:lnTo>
                  <a:pt x="267" y="112"/>
                </a:lnTo>
                <a:lnTo>
                  <a:pt x="268" y="111"/>
                </a:lnTo>
                <a:lnTo>
                  <a:pt x="271" y="108"/>
                </a:lnTo>
                <a:lnTo>
                  <a:pt x="273" y="107"/>
                </a:lnTo>
                <a:lnTo>
                  <a:pt x="276" y="104"/>
                </a:lnTo>
                <a:lnTo>
                  <a:pt x="279" y="102"/>
                </a:lnTo>
                <a:lnTo>
                  <a:pt x="281" y="101"/>
                </a:lnTo>
                <a:lnTo>
                  <a:pt x="284" y="98"/>
                </a:lnTo>
                <a:lnTo>
                  <a:pt x="287" y="97"/>
                </a:lnTo>
                <a:lnTo>
                  <a:pt x="289" y="94"/>
                </a:lnTo>
                <a:lnTo>
                  <a:pt x="292" y="93"/>
                </a:lnTo>
                <a:lnTo>
                  <a:pt x="296" y="90"/>
                </a:lnTo>
                <a:lnTo>
                  <a:pt x="297" y="89"/>
                </a:lnTo>
                <a:lnTo>
                  <a:pt x="298" y="89"/>
                </a:lnTo>
                <a:lnTo>
                  <a:pt x="300" y="88"/>
                </a:lnTo>
                <a:lnTo>
                  <a:pt x="301" y="86"/>
                </a:lnTo>
                <a:lnTo>
                  <a:pt x="302" y="86"/>
                </a:lnTo>
                <a:lnTo>
                  <a:pt x="303" y="85"/>
                </a:lnTo>
                <a:lnTo>
                  <a:pt x="305" y="85"/>
                </a:lnTo>
                <a:lnTo>
                  <a:pt x="306" y="84"/>
                </a:lnTo>
                <a:lnTo>
                  <a:pt x="307" y="84"/>
                </a:lnTo>
                <a:lnTo>
                  <a:pt x="307" y="82"/>
                </a:lnTo>
                <a:lnTo>
                  <a:pt x="309" y="82"/>
                </a:lnTo>
                <a:lnTo>
                  <a:pt x="310" y="82"/>
                </a:lnTo>
                <a:lnTo>
                  <a:pt x="310" y="81"/>
                </a:lnTo>
                <a:lnTo>
                  <a:pt x="311" y="81"/>
                </a:lnTo>
                <a:lnTo>
                  <a:pt x="313" y="81"/>
                </a:lnTo>
                <a:lnTo>
                  <a:pt x="313" y="80"/>
                </a:lnTo>
                <a:lnTo>
                  <a:pt x="314" y="80"/>
                </a:lnTo>
                <a:lnTo>
                  <a:pt x="316" y="78"/>
                </a:lnTo>
                <a:lnTo>
                  <a:pt x="318" y="77"/>
                </a:lnTo>
                <a:lnTo>
                  <a:pt x="319" y="77"/>
                </a:lnTo>
                <a:lnTo>
                  <a:pt x="320" y="76"/>
                </a:lnTo>
                <a:lnTo>
                  <a:pt x="322" y="75"/>
                </a:lnTo>
                <a:lnTo>
                  <a:pt x="323" y="73"/>
                </a:lnTo>
                <a:lnTo>
                  <a:pt x="324" y="73"/>
                </a:lnTo>
                <a:lnTo>
                  <a:pt x="326" y="72"/>
                </a:lnTo>
                <a:lnTo>
                  <a:pt x="327" y="72"/>
                </a:lnTo>
                <a:lnTo>
                  <a:pt x="328" y="71"/>
                </a:lnTo>
                <a:lnTo>
                  <a:pt x="329" y="69"/>
                </a:lnTo>
                <a:lnTo>
                  <a:pt x="329" y="69"/>
                </a:lnTo>
                <a:lnTo>
                  <a:pt x="331" y="68"/>
                </a:lnTo>
                <a:lnTo>
                  <a:pt x="332" y="68"/>
                </a:lnTo>
                <a:lnTo>
                  <a:pt x="333" y="67"/>
                </a:lnTo>
                <a:lnTo>
                  <a:pt x="333" y="65"/>
                </a:lnTo>
                <a:lnTo>
                  <a:pt x="333" y="65"/>
                </a:lnTo>
                <a:lnTo>
                  <a:pt x="335" y="64"/>
                </a:lnTo>
                <a:lnTo>
                  <a:pt x="335" y="63"/>
                </a:lnTo>
                <a:lnTo>
                  <a:pt x="335" y="63"/>
                </a:lnTo>
                <a:lnTo>
                  <a:pt x="336" y="63"/>
                </a:lnTo>
                <a:lnTo>
                  <a:pt x="336" y="62"/>
                </a:lnTo>
                <a:lnTo>
                  <a:pt x="337" y="62"/>
                </a:lnTo>
                <a:lnTo>
                  <a:pt x="337" y="60"/>
                </a:lnTo>
                <a:lnTo>
                  <a:pt x="339" y="60"/>
                </a:lnTo>
                <a:lnTo>
                  <a:pt x="340" y="60"/>
                </a:lnTo>
                <a:lnTo>
                  <a:pt x="340" y="59"/>
                </a:lnTo>
                <a:lnTo>
                  <a:pt x="340" y="60"/>
                </a:lnTo>
                <a:lnTo>
                  <a:pt x="341" y="60"/>
                </a:lnTo>
                <a:lnTo>
                  <a:pt x="341" y="60"/>
                </a:lnTo>
                <a:lnTo>
                  <a:pt x="341" y="62"/>
                </a:lnTo>
                <a:lnTo>
                  <a:pt x="342" y="60"/>
                </a:lnTo>
                <a:lnTo>
                  <a:pt x="342" y="60"/>
                </a:lnTo>
                <a:lnTo>
                  <a:pt x="344" y="59"/>
                </a:lnTo>
                <a:lnTo>
                  <a:pt x="345" y="59"/>
                </a:lnTo>
                <a:lnTo>
                  <a:pt x="346" y="58"/>
                </a:lnTo>
                <a:lnTo>
                  <a:pt x="348" y="58"/>
                </a:lnTo>
                <a:lnTo>
                  <a:pt x="349" y="56"/>
                </a:lnTo>
                <a:lnTo>
                  <a:pt x="349" y="56"/>
                </a:lnTo>
                <a:lnTo>
                  <a:pt x="350" y="55"/>
                </a:lnTo>
                <a:lnTo>
                  <a:pt x="350" y="54"/>
                </a:lnTo>
                <a:lnTo>
                  <a:pt x="352" y="52"/>
                </a:lnTo>
                <a:lnTo>
                  <a:pt x="353" y="51"/>
                </a:lnTo>
                <a:lnTo>
                  <a:pt x="353" y="50"/>
                </a:lnTo>
                <a:lnTo>
                  <a:pt x="354" y="50"/>
                </a:lnTo>
                <a:lnTo>
                  <a:pt x="356" y="49"/>
                </a:lnTo>
                <a:lnTo>
                  <a:pt x="357" y="49"/>
                </a:lnTo>
                <a:lnTo>
                  <a:pt x="357" y="47"/>
                </a:lnTo>
                <a:lnTo>
                  <a:pt x="358" y="47"/>
                </a:lnTo>
                <a:lnTo>
                  <a:pt x="359" y="46"/>
                </a:lnTo>
                <a:lnTo>
                  <a:pt x="359" y="45"/>
                </a:lnTo>
                <a:lnTo>
                  <a:pt x="361" y="45"/>
                </a:lnTo>
                <a:lnTo>
                  <a:pt x="361" y="43"/>
                </a:lnTo>
                <a:lnTo>
                  <a:pt x="361" y="42"/>
                </a:lnTo>
                <a:lnTo>
                  <a:pt x="362" y="41"/>
                </a:lnTo>
                <a:lnTo>
                  <a:pt x="362" y="39"/>
                </a:lnTo>
                <a:lnTo>
                  <a:pt x="363" y="39"/>
                </a:lnTo>
                <a:lnTo>
                  <a:pt x="365" y="38"/>
                </a:lnTo>
                <a:lnTo>
                  <a:pt x="365" y="38"/>
                </a:lnTo>
                <a:lnTo>
                  <a:pt x="366" y="37"/>
                </a:lnTo>
                <a:lnTo>
                  <a:pt x="367" y="37"/>
                </a:lnTo>
                <a:lnTo>
                  <a:pt x="369" y="36"/>
                </a:lnTo>
                <a:lnTo>
                  <a:pt x="369" y="36"/>
                </a:lnTo>
                <a:lnTo>
                  <a:pt x="370" y="34"/>
                </a:lnTo>
                <a:lnTo>
                  <a:pt x="371" y="34"/>
                </a:lnTo>
                <a:lnTo>
                  <a:pt x="372" y="34"/>
                </a:lnTo>
                <a:lnTo>
                  <a:pt x="372" y="34"/>
                </a:lnTo>
                <a:lnTo>
                  <a:pt x="374" y="33"/>
                </a:lnTo>
                <a:lnTo>
                  <a:pt x="375" y="33"/>
                </a:lnTo>
                <a:lnTo>
                  <a:pt x="376" y="33"/>
                </a:lnTo>
                <a:lnTo>
                  <a:pt x="378" y="33"/>
                </a:lnTo>
                <a:lnTo>
                  <a:pt x="378" y="32"/>
                </a:lnTo>
                <a:lnTo>
                  <a:pt x="378" y="32"/>
                </a:lnTo>
                <a:lnTo>
                  <a:pt x="379" y="30"/>
                </a:lnTo>
                <a:lnTo>
                  <a:pt x="379" y="30"/>
                </a:lnTo>
                <a:lnTo>
                  <a:pt x="380" y="29"/>
                </a:lnTo>
                <a:lnTo>
                  <a:pt x="380" y="29"/>
                </a:lnTo>
                <a:lnTo>
                  <a:pt x="380" y="28"/>
                </a:lnTo>
                <a:lnTo>
                  <a:pt x="382" y="26"/>
                </a:lnTo>
                <a:lnTo>
                  <a:pt x="382" y="26"/>
                </a:lnTo>
                <a:lnTo>
                  <a:pt x="383" y="26"/>
                </a:lnTo>
                <a:lnTo>
                  <a:pt x="383" y="25"/>
                </a:lnTo>
                <a:lnTo>
                  <a:pt x="384" y="25"/>
                </a:lnTo>
                <a:lnTo>
                  <a:pt x="385" y="24"/>
                </a:lnTo>
                <a:lnTo>
                  <a:pt x="385" y="24"/>
                </a:lnTo>
                <a:lnTo>
                  <a:pt x="387" y="24"/>
                </a:lnTo>
                <a:lnTo>
                  <a:pt x="387" y="23"/>
                </a:lnTo>
                <a:lnTo>
                  <a:pt x="388" y="23"/>
                </a:lnTo>
                <a:lnTo>
                  <a:pt x="388" y="24"/>
                </a:lnTo>
                <a:lnTo>
                  <a:pt x="389" y="24"/>
                </a:lnTo>
                <a:lnTo>
                  <a:pt x="389" y="24"/>
                </a:lnTo>
                <a:lnTo>
                  <a:pt x="389" y="24"/>
                </a:lnTo>
                <a:lnTo>
                  <a:pt x="391" y="23"/>
                </a:lnTo>
                <a:lnTo>
                  <a:pt x="392" y="23"/>
                </a:lnTo>
                <a:lnTo>
                  <a:pt x="392" y="21"/>
                </a:lnTo>
                <a:lnTo>
                  <a:pt x="393" y="21"/>
                </a:lnTo>
                <a:lnTo>
                  <a:pt x="393" y="20"/>
                </a:lnTo>
                <a:lnTo>
                  <a:pt x="395" y="20"/>
                </a:lnTo>
                <a:lnTo>
                  <a:pt x="396" y="19"/>
                </a:lnTo>
                <a:lnTo>
                  <a:pt x="395" y="19"/>
                </a:lnTo>
                <a:lnTo>
                  <a:pt x="393" y="20"/>
                </a:lnTo>
                <a:lnTo>
                  <a:pt x="393" y="20"/>
                </a:lnTo>
                <a:lnTo>
                  <a:pt x="392" y="21"/>
                </a:lnTo>
                <a:lnTo>
                  <a:pt x="391" y="21"/>
                </a:lnTo>
                <a:lnTo>
                  <a:pt x="389" y="21"/>
                </a:lnTo>
                <a:lnTo>
                  <a:pt x="389" y="23"/>
                </a:lnTo>
                <a:lnTo>
                  <a:pt x="388" y="23"/>
                </a:lnTo>
                <a:lnTo>
                  <a:pt x="389" y="20"/>
                </a:lnTo>
                <a:lnTo>
                  <a:pt x="389" y="19"/>
                </a:lnTo>
                <a:lnTo>
                  <a:pt x="391" y="16"/>
                </a:lnTo>
                <a:lnTo>
                  <a:pt x="391" y="15"/>
                </a:lnTo>
                <a:lnTo>
                  <a:pt x="389" y="15"/>
                </a:lnTo>
                <a:lnTo>
                  <a:pt x="389" y="16"/>
                </a:lnTo>
                <a:lnTo>
                  <a:pt x="388" y="16"/>
                </a:lnTo>
                <a:lnTo>
                  <a:pt x="388" y="17"/>
                </a:lnTo>
                <a:lnTo>
                  <a:pt x="387" y="17"/>
                </a:lnTo>
                <a:lnTo>
                  <a:pt x="385" y="19"/>
                </a:lnTo>
                <a:lnTo>
                  <a:pt x="385" y="19"/>
                </a:lnTo>
                <a:lnTo>
                  <a:pt x="384" y="20"/>
                </a:lnTo>
                <a:lnTo>
                  <a:pt x="384" y="21"/>
                </a:lnTo>
                <a:lnTo>
                  <a:pt x="383" y="21"/>
                </a:lnTo>
                <a:lnTo>
                  <a:pt x="383" y="23"/>
                </a:lnTo>
                <a:lnTo>
                  <a:pt x="382" y="24"/>
                </a:lnTo>
                <a:lnTo>
                  <a:pt x="382" y="24"/>
                </a:lnTo>
                <a:lnTo>
                  <a:pt x="380" y="25"/>
                </a:lnTo>
                <a:lnTo>
                  <a:pt x="380" y="26"/>
                </a:lnTo>
                <a:lnTo>
                  <a:pt x="379" y="26"/>
                </a:lnTo>
                <a:lnTo>
                  <a:pt x="379" y="26"/>
                </a:lnTo>
                <a:lnTo>
                  <a:pt x="379" y="28"/>
                </a:lnTo>
                <a:lnTo>
                  <a:pt x="378" y="28"/>
                </a:lnTo>
                <a:lnTo>
                  <a:pt x="378" y="28"/>
                </a:lnTo>
                <a:lnTo>
                  <a:pt x="376" y="29"/>
                </a:lnTo>
                <a:lnTo>
                  <a:pt x="376" y="29"/>
                </a:lnTo>
                <a:lnTo>
                  <a:pt x="375" y="29"/>
                </a:lnTo>
                <a:lnTo>
                  <a:pt x="375" y="30"/>
                </a:lnTo>
                <a:lnTo>
                  <a:pt x="375" y="30"/>
                </a:lnTo>
                <a:lnTo>
                  <a:pt x="374" y="30"/>
                </a:lnTo>
                <a:lnTo>
                  <a:pt x="374" y="29"/>
                </a:lnTo>
                <a:lnTo>
                  <a:pt x="374" y="29"/>
                </a:lnTo>
                <a:lnTo>
                  <a:pt x="374" y="29"/>
                </a:lnTo>
                <a:lnTo>
                  <a:pt x="372" y="29"/>
                </a:lnTo>
                <a:lnTo>
                  <a:pt x="372" y="29"/>
                </a:lnTo>
                <a:lnTo>
                  <a:pt x="372" y="29"/>
                </a:lnTo>
                <a:lnTo>
                  <a:pt x="370" y="30"/>
                </a:lnTo>
                <a:lnTo>
                  <a:pt x="369" y="32"/>
                </a:lnTo>
                <a:lnTo>
                  <a:pt x="367" y="33"/>
                </a:lnTo>
                <a:lnTo>
                  <a:pt x="365" y="34"/>
                </a:lnTo>
                <a:lnTo>
                  <a:pt x="363" y="37"/>
                </a:lnTo>
                <a:lnTo>
                  <a:pt x="362" y="38"/>
                </a:lnTo>
                <a:lnTo>
                  <a:pt x="359" y="39"/>
                </a:lnTo>
                <a:lnTo>
                  <a:pt x="358" y="41"/>
                </a:lnTo>
                <a:lnTo>
                  <a:pt x="357" y="41"/>
                </a:lnTo>
                <a:lnTo>
                  <a:pt x="357" y="42"/>
                </a:lnTo>
                <a:lnTo>
                  <a:pt x="356" y="42"/>
                </a:lnTo>
                <a:lnTo>
                  <a:pt x="354" y="42"/>
                </a:lnTo>
                <a:lnTo>
                  <a:pt x="354" y="43"/>
                </a:lnTo>
                <a:lnTo>
                  <a:pt x="353" y="43"/>
                </a:lnTo>
                <a:lnTo>
                  <a:pt x="353" y="43"/>
                </a:lnTo>
                <a:lnTo>
                  <a:pt x="352" y="45"/>
                </a:lnTo>
                <a:lnTo>
                  <a:pt x="352" y="45"/>
                </a:lnTo>
                <a:lnTo>
                  <a:pt x="350" y="43"/>
                </a:lnTo>
                <a:lnTo>
                  <a:pt x="350" y="43"/>
                </a:lnTo>
                <a:lnTo>
                  <a:pt x="350" y="43"/>
                </a:lnTo>
                <a:lnTo>
                  <a:pt x="349" y="43"/>
                </a:lnTo>
                <a:lnTo>
                  <a:pt x="349" y="43"/>
                </a:lnTo>
                <a:lnTo>
                  <a:pt x="349" y="43"/>
                </a:lnTo>
                <a:lnTo>
                  <a:pt x="348" y="42"/>
                </a:lnTo>
                <a:lnTo>
                  <a:pt x="346" y="45"/>
                </a:lnTo>
                <a:lnTo>
                  <a:pt x="344" y="46"/>
                </a:lnTo>
                <a:lnTo>
                  <a:pt x="342" y="47"/>
                </a:lnTo>
                <a:lnTo>
                  <a:pt x="340" y="49"/>
                </a:lnTo>
                <a:lnTo>
                  <a:pt x="339" y="50"/>
                </a:lnTo>
                <a:lnTo>
                  <a:pt x="336" y="51"/>
                </a:lnTo>
                <a:lnTo>
                  <a:pt x="335" y="52"/>
                </a:lnTo>
                <a:lnTo>
                  <a:pt x="332" y="54"/>
                </a:lnTo>
                <a:lnTo>
                  <a:pt x="329" y="55"/>
                </a:lnTo>
                <a:lnTo>
                  <a:pt x="328" y="56"/>
                </a:lnTo>
                <a:lnTo>
                  <a:pt x="326" y="58"/>
                </a:lnTo>
                <a:lnTo>
                  <a:pt x="324" y="60"/>
                </a:lnTo>
                <a:lnTo>
                  <a:pt x="322" y="62"/>
                </a:lnTo>
                <a:lnTo>
                  <a:pt x="320" y="63"/>
                </a:lnTo>
                <a:lnTo>
                  <a:pt x="318" y="64"/>
                </a:lnTo>
                <a:lnTo>
                  <a:pt x="316" y="65"/>
                </a:lnTo>
                <a:lnTo>
                  <a:pt x="315" y="64"/>
                </a:lnTo>
                <a:lnTo>
                  <a:pt x="315" y="64"/>
                </a:lnTo>
                <a:lnTo>
                  <a:pt x="314" y="63"/>
                </a:lnTo>
                <a:lnTo>
                  <a:pt x="314" y="63"/>
                </a:lnTo>
                <a:lnTo>
                  <a:pt x="315" y="62"/>
                </a:lnTo>
                <a:lnTo>
                  <a:pt x="315" y="62"/>
                </a:lnTo>
                <a:lnTo>
                  <a:pt x="316" y="60"/>
                </a:lnTo>
                <a:lnTo>
                  <a:pt x="318" y="60"/>
                </a:lnTo>
                <a:lnTo>
                  <a:pt x="318" y="59"/>
                </a:lnTo>
                <a:lnTo>
                  <a:pt x="319" y="59"/>
                </a:lnTo>
                <a:lnTo>
                  <a:pt x="319" y="58"/>
                </a:lnTo>
                <a:lnTo>
                  <a:pt x="320" y="58"/>
                </a:lnTo>
                <a:lnTo>
                  <a:pt x="320" y="58"/>
                </a:lnTo>
                <a:lnTo>
                  <a:pt x="322" y="56"/>
                </a:lnTo>
                <a:lnTo>
                  <a:pt x="322" y="56"/>
                </a:lnTo>
                <a:lnTo>
                  <a:pt x="323" y="56"/>
                </a:lnTo>
                <a:lnTo>
                  <a:pt x="323" y="56"/>
                </a:lnTo>
                <a:lnTo>
                  <a:pt x="324" y="56"/>
                </a:lnTo>
                <a:lnTo>
                  <a:pt x="324" y="56"/>
                </a:lnTo>
                <a:lnTo>
                  <a:pt x="326" y="56"/>
                </a:lnTo>
                <a:lnTo>
                  <a:pt x="326" y="55"/>
                </a:lnTo>
                <a:lnTo>
                  <a:pt x="326" y="55"/>
                </a:lnTo>
                <a:lnTo>
                  <a:pt x="327" y="54"/>
                </a:lnTo>
                <a:lnTo>
                  <a:pt x="327" y="54"/>
                </a:lnTo>
                <a:lnTo>
                  <a:pt x="327" y="52"/>
                </a:lnTo>
                <a:lnTo>
                  <a:pt x="328" y="52"/>
                </a:lnTo>
                <a:lnTo>
                  <a:pt x="328" y="52"/>
                </a:lnTo>
                <a:lnTo>
                  <a:pt x="328" y="51"/>
                </a:lnTo>
                <a:lnTo>
                  <a:pt x="329" y="51"/>
                </a:lnTo>
                <a:lnTo>
                  <a:pt x="329" y="50"/>
                </a:lnTo>
                <a:lnTo>
                  <a:pt x="331" y="50"/>
                </a:lnTo>
                <a:lnTo>
                  <a:pt x="332" y="50"/>
                </a:lnTo>
                <a:lnTo>
                  <a:pt x="332" y="49"/>
                </a:lnTo>
                <a:lnTo>
                  <a:pt x="333" y="49"/>
                </a:lnTo>
                <a:lnTo>
                  <a:pt x="333" y="49"/>
                </a:lnTo>
                <a:lnTo>
                  <a:pt x="335" y="47"/>
                </a:lnTo>
                <a:lnTo>
                  <a:pt x="335" y="47"/>
                </a:lnTo>
                <a:lnTo>
                  <a:pt x="336" y="46"/>
                </a:lnTo>
                <a:lnTo>
                  <a:pt x="336" y="45"/>
                </a:lnTo>
                <a:lnTo>
                  <a:pt x="337" y="43"/>
                </a:lnTo>
                <a:lnTo>
                  <a:pt x="337" y="43"/>
                </a:lnTo>
                <a:lnTo>
                  <a:pt x="337" y="42"/>
                </a:lnTo>
                <a:lnTo>
                  <a:pt x="339" y="42"/>
                </a:lnTo>
                <a:lnTo>
                  <a:pt x="339" y="41"/>
                </a:lnTo>
                <a:lnTo>
                  <a:pt x="340" y="41"/>
                </a:lnTo>
                <a:lnTo>
                  <a:pt x="340" y="41"/>
                </a:lnTo>
                <a:lnTo>
                  <a:pt x="341" y="39"/>
                </a:lnTo>
                <a:lnTo>
                  <a:pt x="341" y="39"/>
                </a:lnTo>
                <a:lnTo>
                  <a:pt x="341" y="39"/>
                </a:lnTo>
                <a:lnTo>
                  <a:pt x="341" y="39"/>
                </a:lnTo>
                <a:lnTo>
                  <a:pt x="340" y="38"/>
                </a:lnTo>
                <a:lnTo>
                  <a:pt x="340" y="38"/>
                </a:lnTo>
                <a:lnTo>
                  <a:pt x="339" y="38"/>
                </a:lnTo>
                <a:lnTo>
                  <a:pt x="339" y="38"/>
                </a:lnTo>
                <a:lnTo>
                  <a:pt x="339" y="38"/>
                </a:lnTo>
                <a:lnTo>
                  <a:pt x="337" y="37"/>
                </a:lnTo>
                <a:lnTo>
                  <a:pt x="339" y="37"/>
                </a:lnTo>
                <a:lnTo>
                  <a:pt x="340" y="36"/>
                </a:lnTo>
                <a:lnTo>
                  <a:pt x="340" y="36"/>
                </a:lnTo>
                <a:lnTo>
                  <a:pt x="341" y="34"/>
                </a:lnTo>
                <a:lnTo>
                  <a:pt x="342" y="34"/>
                </a:lnTo>
                <a:lnTo>
                  <a:pt x="344" y="33"/>
                </a:lnTo>
                <a:lnTo>
                  <a:pt x="344" y="33"/>
                </a:lnTo>
                <a:lnTo>
                  <a:pt x="345" y="32"/>
                </a:lnTo>
                <a:lnTo>
                  <a:pt x="345" y="32"/>
                </a:lnTo>
                <a:lnTo>
                  <a:pt x="346" y="30"/>
                </a:lnTo>
                <a:lnTo>
                  <a:pt x="346" y="30"/>
                </a:lnTo>
                <a:lnTo>
                  <a:pt x="348" y="30"/>
                </a:lnTo>
                <a:lnTo>
                  <a:pt x="348" y="29"/>
                </a:lnTo>
                <a:lnTo>
                  <a:pt x="349" y="28"/>
                </a:lnTo>
                <a:lnTo>
                  <a:pt x="349" y="28"/>
                </a:lnTo>
                <a:lnTo>
                  <a:pt x="350" y="26"/>
                </a:lnTo>
                <a:lnTo>
                  <a:pt x="350" y="25"/>
                </a:lnTo>
                <a:lnTo>
                  <a:pt x="352" y="25"/>
                </a:lnTo>
                <a:lnTo>
                  <a:pt x="352" y="24"/>
                </a:lnTo>
                <a:lnTo>
                  <a:pt x="353" y="23"/>
                </a:lnTo>
                <a:lnTo>
                  <a:pt x="350" y="24"/>
                </a:lnTo>
                <a:lnTo>
                  <a:pt x="349" y="24"/>
                </a:lnTo>
                <a:lnTo>
                  <a:pt x="348" y="25"/>
                </a:lnTo>
                <a:lnTo>
                  <a:pt x="346" y="26"/>
                </a:lnTo>
                <a:lnTo>
                  <a:pt x="345" y="26"/>
                </a:lnTo>
                <a:lnTo>
                  <a:pt x="342" y="28"/>
                </a:lnTo>
                <a:lnTo>
                  <a:pt x="341" y="28"/>
                </a:lnTo>
                <a:lnTo>
                  <a:pt x="340" y="29"/>
                </a:lnTo>
                <a:lnTo>
                  <a:pt x="339" y="29"/>
                </a:lnTo>
                <a:lnTo>
                  <a:pt x="339" y="29"/>
                </a:lnTo>
                <a:lnTo>
                  <a:pt x="339" y="29"/>
                </a:lnTo>
                <a:lnTo>
                  <a:pt x="339" y="28"/>
                </a:lnTo>
                <a:lnTo>
                  <a:pt x="337" y="28"/>
                </a:lnTo>
                <a:lnTo>
                  <a:pt x="337" y="28"/>
                </a:lnTo>
                <a:lnTo>
                  <a:pt x="337" y="28"/>
                </a:lnTo>
                <a:lnTo>
                  <a:pt x="336" y="28"/>
                </a:lnTo>
                <a:lnTo>
                  <a:pt x="337" y="28"/>
                </a:lnTo>
                <a:lnTo>
                  <a:pt x="337" y="26"/>
                </a:lnTo>
                <a:lnTo>
                  <a:pt x="339" y="26"/>
                </a:lnTo>
                <a:lnTo>
                  <a:pt x="339" y="26"/>
                </a:lnTo>
                <a:lnTo>
                  <a:pt x="339" y="25"/>
                </a:lnTo>
                <a:lnTo>
                  <a:pt x="340" y="25"/>
                </a:lnTo>
                <a:lnTo>
                  <a:pt x="340" y="24"/>
                </a:lnTo>
                <a:lnTo>
                  <a:pt x="341" y="24"/>
                </a:lnTo>
                <a:lnTo>
                  <a:pt x="342" y="23"/>
                </a:lnTo>
                <a:lnTo>
                  <a:pt x="344" y="21"/>
                </a:lnTo>
                <a:lnTo>
                  <a:pt x="346" y="20"/>
                </a:lnTo>
                <a:lnTo>
                  <a:pt x="348" y="19"/>
                </a:lnTo>
                <a:lnTo>
                  <a:pt x="350" y="16"/>
                </a:lnTo>
                <a:lnTo>
                  <a:pt x="352" y="15"/>
                </a:lnTo>
                <a:lnTo>
                  <a:pt x="354" y="13"/>
                </a:lnTo>
                <a:lnTo>
                  <a:pt x="356" y="12"/>
                </a:lnTo>
                <a:lnTo>
                  <a:pt x="356" y="11"/>
                </a:lnTo>
                <a:lnTo>
                  <a:pt x="356" y="10"/>
                </a:lnTo>
                <a:lnTo>
                  <a:pt x="354" y="10"/>
                </a:lnTo>
                <a:lnTo>
                  <a:pt x="354" y="11"/>
                </a:lnTo>
                <a:lnTo>
                  <a:pt x="353" y="11"/>
                </a:lnTo>
                <a:lnTo>
                  <a:pt x="352" y="12"/>
                </a:lnTo>
                <a:lnTo>
                  <a:pt x="352" y="12"/>
                </a:lnTo>
                <a:lnTo>
                  <a:pt x="350" y="12"/>
                </a:lnTo>
                <a:lnTo>
                  <a:pt x="350" y="12"/>
                </a:lnTo>
                <a:lnTo>
                  <a:pt x="349" y="13"/>
                </a:lnTo>
                <a:lnTo>
                  <a:pt x="348" y="13"/>
                </a:lnTo>
                <a:lnTo>
                  <a:pt x="346" y="13"/>
                </a:lnTo>
                <a:lnTo>
                  <a:pt x="345" y="15"/>
                </a:lnTo>
                <a:lnTo>
                  <a:pt x="344" y="15"/>
                </a:lnTo>
                <a:lnTo>
                  <a:pt x="342" y="16"/>
                </a:lnTo>
                <a:lnTo>
                  <a:pt x="342" y="16"/>
                </a:lnTo>
                <a:lnTo>
                  <a:pt x="342" y="17"/>
                </a:lnTo>
                <a:lnTo>
                  <a:pt x="341" y="19"/>
                </a:lnTo>
                <a:lnTo>
                  <a:pt x="341" y="19"/>
                </a:lnTo>
                <a:lnTo>
                  <a:pt x="341" y="20"/>
                </a:lnTo>
                <a:lnTo>
                  <a:pt x="341" y="20"/>
                </a:lnTo>
                <a:lnTo>
                  <a:pt x="340" y="21"/>
                </a:lnTo>
                <a:lnTo>
                  <a:pt x="340" y="21"/>
                </a:lnTo>
                <a:lnTo>
                  <a:pt x="340" y="21"/>
                </a:lnTo>
                <a:lnTo>
                  <a:pt x="339" y="23"/>
                </a:lnTo>
                <a:lnTo>
                  <a:pt x="339" y="23"/>
                </a:lnTo>
                <a:lnTo>
                  <a:pt x="337" y="23"/>
                </a:lnTo>
                <a:lnTo>
                  <a:pt x="337" y="24"/>
                </a:lnTo>
                <a:lnTo>
                  <a:pt x="336" y="23"/>
                </a:lnTo>
                <a:lnTo>
                  <a:pt x="336" y="23"/>
                </a:lnTo>
                <a:lnTo>
                  <a:pt x="336" y="21"/>
                </a:lnTo>
                <a:lnTo>
                  <a:pt x="335" y="21"/>
                </a:lnTo>
                <a:lnTo>
                  <a:pt x="335" y="20"/>
                </a:lnTo>
                <a:lnTo>
                  <a:pt x="335" y="20"/>
                </a:lnTo>
                <a:lnTo>
                  <a:pt x="333" y="20"/>
                </a:lnTo>
                <a:lnTo>
                  <a:pt x="333" y="19"/>
                </a:lnTo>
                <a:lnTo>
                  <a:pt x="333" y="17"/>
                </a:lnTo>
                <a:lnTo>
                  <a:pt x="335" y="17"/>
                </a:lnTo>
                <a:lnTo>
                  <a:pt x="335" y="16"/>
                </a:lnTo>
                <a:lnTo>
                  <a:pt x="336" y="15"/>
                </a:lnTo>
                <a:lnTo>
                  <a:pt x="336" y="15"/>
                </a:lnTo>
                <a:lnTo>
                  <a:pt x="337" y="13"/>
                </a:lnTo>
                <a:lnTo>
                  <a:pt x="337" y="13"/>
                </a:lnTo>
                <a:lnTo>
                  <a:pt x="339" y="12"/>
                </a:lnTo>
                <a:lnTo>
                  <a:pt x="339" y="12"/>
                </a:lnTo>
                <a:lnTo>
                  <a:pt x="340" y="11"/>
                </a:lnTo>
                <a:lnTo>
                  <a:pt x="341" y="11"/>
                </a:lnTo>
                <a:lnTo>
                  <a:pt x="341" y="10"/>
                </a:lnTo>
                <a:lnTo>
                  <a:pt x="341" y="10"/>
                </a:lnTo>
                <a:lnTo>
                  <a:pt x="342" y="8"/>
                </a:lnTo>
                <a:lnTo>
                  <a:pt x="342" y="8"/>
                </a:lnTo>
                <a:lnTo>
                  <a:pt x="342" y="7"/>
                </a:lnTo>
                <a:lnTo>
                  <a:pt x="344" y="7"/>
                </a:lnTo>
                <a:lnTo>
                  <a:pt x="344" y="6"/>
                </a:lnTo>
                <a:lnTo>
                  <a:pt x="344" y="6"/>
                </a:lnTo>
                <a:lnTo>
                  <a:pt x="345" y="4"/>
                </a:lnTo>
                <a:lnTo>
                  <a:pt x="344" y="4"/>
                </a:lnTo>
                <a:lnTo>
                  <a:pt x="344" y="4"/>
                </a:lnTo>
                <a:lnTo>
                  <a:pt x="342" y="4"/>
                </a:lnTo>
                <a:lnTo>
                  <a:pt x="341" y="4"/>
                </a:lnTo>
                <a:lnTo>
                  <a:pt x="341" y="6"/>
                </a:lnTo>
                <a:lnTo>
                  <a:pt x="340" y="6"/>
                </a:lnTo>
                <a:lnTo>
                  <a:pt x="339" y="6"/>
                </a:lnTo>
                <a:lnTo>
                  <a:pt x="339" y="6"/>
                </a:lnTo>
                <a:lnTo>
                  <a:pt x="339" y="4"/>
                </a:lnTo>
                <a:lnTo>
                  <a:pt x="339" y="3"/>
                </a:lnTo>
                <a:lnTo>
                  <a:pt x="339" y="2"/>
                </a:lnTo>
                <a:lnTo>
                  <a:pt x="340" y="0"/>
                </a:lnTo>
                <a:lnTo>
                  <a:pt x="339" y="2"/>
                </a:lnTo>
                <a:lnTo>
                  <a:pt x="337" y="2"/>
                </a:lnTo>
                <a:lnTo>
                  <a:pt x="337" y="2"/>
                </a:lnTo>
                <a:lnTo>
                  <a:pt x="336" y="3"/>
                </a:lnTo>
                <a:lnTo>
                  <a:pt x="336" y="3"/>
                </a:lnTo>
                <a:lnTo>
                  <a:pt x="335" y="4"/>
                </a:lnTo>
                <a:lnTo>
                  <a:pt x="335" y="4"/>
                </a:lnTo>
                <a:lnTo>
                  <a:pt x="333" y="6"/>
                </a:lnTo>
                <a:lnTo>
                  <a:pt x="333" y="6"/>
                </a:lnTo>
                <a:lnTo>
                  <a:pt x="332" y="7"/>
                </a:lnTo>
                <a:lnTo>
                  <a:pt x="332" y="7"/>
                </a:lnTo>
                <a:lnTo>
                  <a:pt x="332" y="8"/>
                </a:lnTo>
                <a:lnTo>
                  <a:pt x="331" y="10"/>
                </a:lnTo>
                <a:lnTo>
                  <a:pt x="331" y="10"/>
                </a:lnTo>
                <a:lnTo>
                  <a:pt x="331" y="11"/>
                </a:lnTo>
                <a:lnTo>
                  <a:pt x="329" y="12"/>
                </a:lnTo>
                <a:lnTo>
                  <a:pt x="329" y="12"/>
                </a:lnTo>
                <a:lnTo>
                  <a:pt x="328" y="12"/>
                </a:lnTo>
                <a:lnTo>
                  <a:pt x="328" y="12"/>
                </a:lnTo>
                <a:lnTo>
                  <a:pt x="327" y="12"/>
                </a:lnTo>
                <a:lnTo>
                  <a:pt x="327" y="12"/>
                </a:lnTo>
                <a:lnTo>
                  <a:pt x="326" y="12"/>
                </a:lnTo>
                <a:lnTo>
                  <a:pt x="326" y="12"/>
                </a:lnTo>
                <a:lnTo>
                  <a:pt x="324" y="12"/>
                </a:lnTo>
                <a:lnTo>
                  <a:pt x="323" y="12"/>
                </a:lnTo>
                <a:lnTo>
                  <a:pt x="322" y="13"/>
                </a:lnTo>
                <a:lnTo>
                  <a:pt x="320" y="13"/>
                </a:lnTo>
                <a:lnTo>
                  <a:pt x="320" y="15"/>
                </a:lnTo>
                <a:lnTo>
                  <a:pt x="319" y="16"/>
                </a:lnTo>
                <a:lnTo>
                  <a:pt x="318" y="17"/>
                </a:lnTo>
                <a:lnTo>
                  <a:pt x="316" y="17"/>
                </a:lnTo>
                <a:lnTo>
                  <a:pt x="315" y="19"/>
                </a:lnTo>
                <a:lnTo>
                  <a:pt x="311" y="21"/>
                </a:lnTo>
                <a:lnTo>
                  <a:pt x="307" y="24"/>
                </a:lnTo>
                <a:lnTo>
                  <a:pt x="303" y="25"/>
                </a:lnTo>
                <a:lnTo>
                  <a:pt x="300" y="28"/>
                </a:lnTo>
                <a:lnTo>
                  <a:pt x="296" y="30"/>
                </a:lnTo>
                <a:lnTo>
                  <a:pt x="292" y="32"/>
                </a:lnTo>
                <a:lnTo>
                  <a:pt x="288" y="34"/>
                </a:lnTo>
                <a:lnTo>
                  <a:pt x="284" y="36"/>
                </a:lnTo>
                <a:lnTo>
                  <a:pt x="280" y="38"/>
                </a:lnTo>
                <a:lnTo>
                  <a:pt x="276" y="39"/>
                </a:lnTo>
                <a:lnTo>
                  <a:pt x="272" y="42"/>
                </a:lnTo>
                <a:lnTo>
                  <a:pt x="270" y="46"/>
                </a:lnTo>
                <a:lnTo>
                  <a:pt x="266" y="49"/>
                </a:lnTo>
                <a:lnTo>
                  <a:pt x="262" y="52"/>
                </a:lnTo>
                <a:lnTo>
                  <a:pt x="258" y="56"/>
                </a:lnTo>
                <a:lnTo>
                  <a:pt x="254" y="60"/>
                </a:lnTo>
                <a:lnTo>
                  <a:pt x="250" y="63"/>
                </a:lnTo>
                <a:lnTo>
                  <a:pt x="247" y="64"/>
                </a:lnTo>
                <a:lnTo>
                  <a:pt x="246" y="65"/>
                </a:lnTo>
                <a:lnTo>
                  <a:pt x="245" y="67"/>
                </a:lnTo>
                <a:lnTo>
                  <a:pt x="244" y="67"/>
                </a:lnTo>
                <a:lnTo>
                  <a:pt x="244" y="67"/>
                </a:lnTo>
                <a:lnTo>
                  <a:pt x="244" y="67"/>
                </a:lnTo>
                <a:lnTo>
                  <a:pt x="245" y="65"/>
                </a:lnTo>
                <a:lnTo>
                  <a:pt x="245" y="65"/>
                </a:lnTo>
                <a:lnTo>
                  <a:pt x="246" y="64"/>
                </a:lnTo>
                <a:lnTo>
                  <a:pt x="247" y="63"/>
                </a:lnTo>
                <a:lnTo>
                  <a:pt x="249" y="62"/>
                </a:lnTo>
                <a:lnTo>
                  <a:pt x="249" y="62"/>
                </a:lnTo>
                <a:lnTo>
                  <a:pt x="250" y="60"/>
                </a:lnTo>
                <a:lnTo>
                  <a:pt x="250" y="60"/>
                </a:lnTo>
                <a:lnTo>
                  <a:pt x="250" y="59"/>
                </a:lnTo>
                <a:lnTo>
                  <a:pt x="253" y="59"/>
                </a:lnTo>
                <a:lnTo>
                  <a:pt x="254" y="58"/>
                </a:lnTo>
                <a:lnTo>
                  <a:pt x="255" y="56"/>
                </a:lnTo>
                <a:lnTo>
                  <a:pt x="255" y="56"/>
                </a:lnTo>
                <a:lnTo>
                  <a:pt x="257" y="56"/>
                </a:lnTo>
                <a:lnTo>
                  <a:pt x="257" y="56"/>
                </a:lnTo>
                <a:lnTo>
                  <a:pt x="257" y="55"/>
                </a:lnTo>
                <a:lnTo>
                  <a:pt x="255" y="55"/>
                </a:lnTo>
                <a:lnTo>
                  <a:pt x="255" y="55"/>
                </a:lnTo>
                <a:lnTo>
                  <a:pt x="255" y="55"/>
                </a:lnTo>
                <a:lnTo>
                  <a:pt x="255" y="55"/>
                </a:lnTo>
                <a:lnTo>
                  <a:pt x="254" y="55"/>
                </a:lnTo>
                <a:lnTo>
                  <a:pt x="254" y="55"/>
                </a:lnTo>
                <a:lnTo>
                  <a:pt x="254" y="55"/>
                </a:lnTo>
                <a:lnTo>
                  <a:pt x="254" y="54"/>
                </a:lnTo>
                <a:lnTo>
                  <a:pt x="255" y="54"/>
                </a:lnTo>
                <a:lnTo>
                  <a:pt x="255" y="54"/>
                </a:lnTo>
                <a:lnTo>
                  <a:pt x="257" y="52"/>
                </a:lnTo>
                <a:lnTo>
                  <a:pt x="258" y="51"/>
                </a:lnTo>
                <a:lnTo>
                  <a:pt x="259" y="50"/>
                </a:lnTo>
                <a:lnTo>
                  <a:pt x="262" y="49"/>
                </a:lnTo>
                <a:lnTo>
                  <a:pt x="264" y="46"/>
                </a:lnTo>
                <a:lnTo>
                  <a:pt x="268" y="45"/>
                </a:lnTo>
                <a:lnTo>
                  <a:pt x="272" y="42"/>
                </a:lnTo>
                <a:lnTo>
                  <a:pt x="276" y="38"/>
                </a:lnTo>
                <a:lnTo>
                  <a:pt x="281" y="36"/>
                </a:lnTo>
                <a:lnTo>
                  <a:pt x="288" y="32"/>
                </a:lnTo>
                <a:lnTo>
                  <a:pt x="294" y="28"/>
                </a:lnTo>
                <a:lnTo>
                  <a:pt x="301" y="24"/>
                </a:lnTo>
                <a:lnTo>
                  <a:pt x="310" y="19"/>
                </a:lnTo>
                <a:lnTo>
                  <a:pt x="319" y="13"/>
                </a:lnTo>
                <a:lnTo>
                  <a:pt x="322" y="12"/>
                </a:lnTo>
                <a:lnTo>
                  <a:pt x="323" y="10"/>
                </a:lnTo>
                <a:lnTo>
                  <a:pt x="324" y="8"/>
                </a:lnTo>
                <a:lnTo>
                  <a:pt x="326" y="7"/>
                </a:lnTo>
                <a:lnTo>
                  <a:pt x="326" y="7"/>
                </a:lnTo>
                <a:lnTo>
                  <a:pt x="327" y="6"/>
                </a:lnTo>
                <a:lnTo>
                  <a:pt x="327" y="6"/>
                </a:lnTo>
                <a:lnTo>
                  <a:pt x="326" y="4"/>
                </a:lnTo>
                <a:lnTo>
                  <a:pt x="324" y="6"/>
                </a:lnTo>
                <a:lnTo>
                  <a:pt x="322" y="7"/>
                </a:lnTo>
                <a:lnTo>
                  <a:pt x="320" y="8"/>
                </a:lnTo>
                <a:lnTo>
                  <a:pt x="318" y="10"/>
                </a:lnTo>
                <a:lnTo>
                  <a:pt x="315" y="11"/>
                </a:lnTo>
                <a:lnTo>
                  <a:pt x="314" y="12"/>
                </a:lnTo>
                <a:lnTo>
                  <a:pt x="313" y="12"/>
                </a:lnTo>
                <a:lnTo>
                  <a:pt x="311" y="12"/>
                </a:lnTo>
                <a:lnTo>
                  <a:pt x="310" y="13"/>
                </a:lnTo>
                <a:lnTo>
                  <a:pt x="310" y="13"/>
                </a:lnTo>
                <a:lnTo>
                  <a:pt x="310" y="13"/>
                </a:lnTo>
                <a:lnTo>
                  <a:pt x="311" y="13"/>
                </a:lnTo>
                <a:lnTo>
                  <a:pt x="310" y="12"/>
                </a:lnTo>
                <a:lnTo>
                  <a:pt x="310" y="12"/>
                </a:lnTo>
                <a:lnTo>
                  <a:pt x="307" y="13"/>
                </a:lnTo>
                <a:lnTo>
                  <a:pt x="302" y="15"/>
                </a:lnTo>
                <a:lnTo>
                  <a:pt x="301" y="16"/>
                </a:lnTo>
                <a:lnTo>
                  <a:pt x="300" y="17"/>
                </a:lnTo>
                <a:lnTo>
                  <a:pt x="298" y="17"/>
                </a:lnTo>
                <a:lnTo>
                  <a:pt x="296" y="19"/>
                </a:lnTo>
                <a:lnTo>
                  <a:pt x="294" y="20"/>
                </a:lnTo>
                <a:lnTo>
                  <a:pt x="292" y="21"/>
                </a:lnTo>
                <a:lnTo>
                  <a:pt x="290" y="23"/>
                </a:lnTo>
                <a:lnTo>
                  <a:pt x="288" y="24"/>
                </a:lnTo>
                <a:lnTo>
                  <a:pt x="285" y="25"/>
                </a:lnTo>
                <a:lnTo>
                  <a:pt x="284" y="26"/>
                </a:lnTo>
                <a:lnTo>
                  <a:pt x="281" y="28"/>
                </a:lnTo>
                <a:lnTo>
                  <a:pt x="279" y="30"/>
                </a:lnTo>
                <a:lnTo>
                  <a:pt x="276" y="32"/>
                </a:lnTo>
                <a:lnTo>
                  <a:pt x="273" y="33"/>
                </a:lnTo>
                <a:lnTo>
                  <a:pt x="271" y="34"/>
                </a:lnTo>
                <a:lnTo>
                  <a:pt x="268" y="36"/>
                </a:lnTo>
                <a:lnTo>
                  <a:pt x="266" y="38"/>
                </a:lnTo>
                <a:lnTo>
                  <a:pt x="263" y="39"/>
                </a:lnTo>
                <a:lnTo>
                  <a:pt x="262" y="41"/>
                </a:lnTo>
                <a:lnTo>
                  <a:pt x="259" y="42"/>
                </a:lnTo>
                <a:lnTo>
                  <a:pt x="257" y="45"/>
                </a:lnTo>
                <a:lnTo>
                  <a:pt x="254" y="46"/>
                </a:lnTo>
                <a:lnTo>
                  <a:pt x="251" y="47"/>
                </a:lnTo>
                <a:lnTo>
                  <a:pt x="250" y="49"/>
                </a:lnTo>
                <a:lnTo>
                  <a:pt x="247" y="50"/>
                </a:lnTo>
                <a:lnTo>
                  <a:pt x="245" y="52"/>
                </a:lnTo>
                <a:lnTo>
                  <a:pt x="244" y="54"/>
                </a:lnTo>
                <a:lnTo>
                  <a:pt x="241" y="54"/>
                </a:lnTo>
                <a:lnTo>
                  <a:pt x="240" y="56"/>
                </a:lnTo>
                <a:lnTo>
                  <a:pt x="238" y="56"/>
                </a:lnTo>
                <a:lnTo>
                  <a:pt x="236" y="58"/>
                </a:lnTo>
                <a:lnTo>
                  <a:pt x="234" y="59"/>
                </a:lnTo>
                <a:lnTo>
                  <a:pt x="231" y="62"/>
                </a:lnTo>
                <a:lnTo>
                  <a:pt x="227" y="64"/>
                </a:lnTo>
                <a:lnTo>
                  <a:pt x="223" y="67"/>
                </a:lnTo>
                <a:lnTo>
                  <a:pt x="219" y="69"/>
                </a:lnTo>
                <a:lnTo>
                  <a:pt x="215" y="72"/>
                </a:lnTo>
                <a:lnTo>
                  <a:pt x="211" y="75"/>
                </a:lnTo>
                <a:lnTo>
                  <a:pt x="208" y="77"/>
                </a:lnTo>
                <a:lnTo>
                  <a:pt x="204" y="80"/>
                </a:lnTo>
                <a:lnTo>
                  <a:pt x="201" y="82"/>
                </a:lnTo>
                <a:lnTo>
                  <a:pt x="197" y="85"/>
                </a:lnTo>
                <a:lnTo>
                  <a:pt x="193" y="86"/>
                </a:lnTo>
                <a:lnTo>
                  <a:pt x="190" y="89"/>
                </a:lnTo>
                <a:lnTo>
                  <a:pt x="186" y="91"/>
                </a:lnTo>
                <a:lnTo>
                  <a:pt x="184" y="94"/>
                </a:lnTo>
                <a:lnTo>
                  <a:pt x="180" y="97"/>
                </a:lnTo>
                <a:lnTo>
                  <a:pt x="177" y="99"/>
                </a:lnTo>
                <a:lnTo>
                  <a:pt x="175" y="101"/>
                </a:lnTo>
                <a:lnTo>
                  <a:pt x="173" y="102"/>
                </a:lnTo>
                <a:lnTo>
                  <a:pt x="171" y="104"/>
                </a:lnTo>
                <a:lnTo>
                  <a:pt x="169" y="106"/>
                </a:lnTo>
                <a:lnTo>
                  <a:pt x="168" y="107"/>
                </a:lnTo>
                <a:lnTo>
                  <a:pt x="167" y="110"/>
                </a:lnTo>
                <a:lnTo>
                  <a:pt x="165" y="111"/>
                </a:lnTo>
                <a:lnTo>
                  <a:pt x="164" y="114"/>
                </a:lnTo>
                <a:lnTo>
                  <a:pt x="162" y="115"/>
                </a:lnTo>
                <a:lnTo>
                  <a:pt x="160" y="117"/>
                </a:lnTo>
                <a:lnTo>
                  <a:pt x="159" y="119"/>
                </a:lnTo>
                <a:lnTo>
                  <a:pt x="158" y="120"/>
                </a:lnTo>
                <a:lnTo>
                  <a:pt x="156" y="123"/>
                </a:lnTo>
                <a:lnTo>
                  <a:pt x="155" y="124"/>
                </a:lnTo>
                <a:lnTo>
                  <a:pt x="152" y="125"/>
                </a:lnTo>
                <a:lnTo>
                  <a:pt x="151" y="128"/>
                </a:lnTo>
                <a:lnTo>
                  <a:pt x="150" y="129"/>
                </a:lnTo>
                <a:lnTo>
                  <a:pt x="147" y="132"/>
                </a:lnTo>
                <a:lnTo>
                  <a:pt x="146" y="134"/>
                </a:lnTo>
                <a:lnTo>
                  <a:pt x="143" y="137"/>
                </a:lnTo>
                <a:lnTo>
                  <a:pt x="142" y="140"/>
                </a:lnTo>
                <a:lnTo>
                  <a:pt x="139" y="142"/>
                </a:lnTo>
                <a:lnTo>
                  <a:pt x="138" y="143"/>
                </a:lnTo>
                <a:lnTo>
                  <a:pt x="137" y="145"/>
                </a:lnTo>
                <a:lnTo>
                  <a:pt x="134" y="147"/>
                </a:lnTo>
                <a:lnTo>
                  <a:pt x="133" y="149"/>
                </a:lnTo>
                <a:lnTo>
                  <a:pt x="132" y="149"/>
                </a:lnTo>
                <a:lnTo>
                  <a:pt x="132" y="150"/>
                </a:lnTo>
                <a:lnTo>
                  <a:pt x="130" y="150"/>
                </a:lnTo>
                <a:lnTo>
                  <a:pt x="129" y="151"/>
                </a:lnTo>
                <a:lnTo>
                  <a:pt x="129" y="151"/>
                </a:lnTo>
                <a:lnTo>
                  <a:pt x="126" y="154"/>
                </a:lnTo>
                <a:lnTo>
                  <a:pt x="125" y="156"/>
                </a:lnTo>
                <a:lnTo>
                  <a:pt x="124" y="159"/>
                </a:lnTo>
                <a:lnTo>
                  <a:pt x="122" y="162"/>
                </a:lnTo>
                <a:lnTo>
                  <a:pt x="121" y="166"/>
                </a:lnTo>
                <a:lnTo>
                  <a:pt x="120" y="168"/>
                </a:lnTo>
                <a:lnTo>
                  <a:pt x="119" y="171"/>
                </a:lnTo>
                <a:lnTo>
                  <a:pt x="117" y="173"/>
                </a:lnTo>
                <a:lnTo>
                  <a:pt x="116" y="176"/>
                </a:lnTo>
                <a:lnTo>
                  <a:pt x="115" y="175"/>
                </a:lnTo>
                <a:lnTo>
                  <a:pt x="113" y="172"/>
                </a:lnTo>
                <a:lnTo>
                  <a:pt x="112" y="169"/>
                </a:lnTo>
                <a:lnTo>
                  <a:pt x="109" y="167"/>
                </a:lnTo>
                <a:lnTo>
                  <a:pt x="108" y="164"/>
                </a:lnTo>
                <a:lnTo>
                  <a:pt x="107" y="163"/>
                </a:lnTo>
                <a:lnTo>
                  <a:pt x="104" y="160"/>
                </a:lnTo>
                <a:lnTo>
                  <a:pt x="103" y="158"/>
                </a:lnTo>
                <a:lnTo>
                  <a:pt x="100" y="155"/>
                </a:lnTo>
                <a:lnTo>
                  <a:pt x="99" y="153"/>
                </a:lnTo>
                <a:lnTo>
                  <a:pt x="98" y="151"/>
                </a:lnTo>
                <a:lnTo>
                  <a:pt x="96" y="149"/>
                </a:lnTo>
                <a:lnTo>
                  <a:pt x="95" y="146"/>
                </a:lnTo>
                <a:lnTo>
                  <a:pt x="94" y="143"/>
                </a:lnTo>
                <a:lnTo>
                  <a:pt x="93" y="141"/>
                </a:lnTo>
                <a:lnTo>
                  <a:pt x="91" y="140"/>
                </a:lnTo>
                <a:lnTo>
                  <a:pt x="90" y="136"/>
                </a:lnTo>
                <a:lnTo>
                  <a:pt x="89" y="133"/>
                </a:lnTo>
                <a:lnTo>
                  <a:pt x="87" y="129"/>
                </a:lnTo>
                <a:lnTo>
                  <a:pt x="86" y="125"/>
                </a:lnTo>
                <a:lnTo>
                  <a:pt x="85" y="123"/>
                </a:lnTo>
                <a:lnTo>
                  <a:pt x="83" y="119"/>
                </a:lnTo>
                <a:lnTo>
                  <a:pt x="82" y="115"/>
                </a:lnTo>
                <a:lnTo>
                  <a:pt x="81" y="112"/>
                </a:lnTo>
                <a:lnTo>
                  <a:pt x="79" y="112"/>
                </a:lnTo>
                <a:lnTo>
                  <a:pt x="77" y="114"/>
                </a:lnTo>
                <a:lnTo>
                  <a:pt x="76" y="114"/>
                </a:lnTo>
                <a:lnTo>
                  <a:pt x="73" y="115"/>
                </a:lnTo>
                <a:lnTo>
                  <a:pt x="72" y="115"/>
                </a:lnTo>
                <a:lnTo>
                  <a:pt x="70" y="116"/>
                </a:lnTo>
                <a:lnTo>
                  <a:pt x="68" y="116"/>
                </a:lnTo>
                <a:lnTo>
                  <a:pt x="66" y="117"/>
                </a:lnTo>
                <a:lnTo>
                  <a:pt x="65" y="117"/>
                </a:lnTo>
                <a:lnTo>
                  <a:pt x="64" y="119"/>
                </a:lnTo>
                <a:lnTo>
                  <a:pt x="63" y="119"/>
                </a:lnTo>
                <a:lnTo>
                  <a:pt x="61" y="120"/>
                </a:lnTo>
                <a:lnTo>
                  <a:pt x="60" y="120"/>
                </a:lnTo>
                <a:lnTo>
                  <a:pt x="59" y="121"/>
                </a:lnTo>
                <a:lnTo>
                  <a:pt x="57" y="121"/>
                </a:lnTo>
                <a:lnTo>
                  <a:pt x="56" y="123"/>
                </a:lnTo>
                <a:lnTo>
                  <a:pt x="53" y="123"/>
                </a:lnTo>
                <a:lnTo>
                  <a:pt x="52" y="124"/>
                </a:lnTo>
                <a:lnTo>
                  <a:pt x="51" y="124"/>
                </a:lnTo>
                <a:lnTo>
                  <a:pt x="50" y="125"/>
                </a:lnTo>
                <a:lnTo>
                  <a:pt x="48" y="125"/>
                </a:lnTo>
                <a:lnTo>
                  <a:pt x="47" y="127"/>
                </a:lnTo>
                <a:lnTo>
                  <a:pt x="46" y="127"/>
                </a:lnTo>
                <a:lnTo>
                  <a:pt x="44" y="128"/>
                </a:lnTo>
                <a:lnTo>
                  <a:pt x="44" y="128"/>
                </a:lnTo>
                <a:lnTo>
                  <a:pt x="44" y="128"/>
                </a:lnTo>
                <a:lnTo>
                  <a:pt x="43" y="128"/>
                </a:lnTo>
                <a:lnTo>
                  <a:pt x="42" y="128"/>
                </a:lnTo>
                <a:lnTo>
                  <a:pt x="39" y="128"/>
                </a:lnTo>
                <a:lnTo>
                  <a:pt x="38" y="129"/>
                </a:lnTo>
                <a:lnTo>
                  <a:pt x="37" y="129"/>
                </a:lnTo>
                <a:lnTo>
                  <a:pt x="34" y="130"/>
                </a:lnTo>
                <a:lnTo>
                  <a:pt x="33" y="130"/>
                </a:lnTo>
                <a:lnTo>
                  <a:pt x="30" y="132"/>
                </a:lnTo>
                <a:lnTo>
                  <a:pt x="29" y="132"/>
                </a:lnTo>
                <a:lnTo>
                  <a:pt x="27" y="132"/>
                </a:lnTo>
                <a:lnTo>
                  <a:pt x="26" y="132"/>
                </a:lnTo>
                <a:lnTo>
                  <a:pt x="25" y="133"/>
                </a:lnTo>
                <a:lnTo>
                  <a:pt x="23" y="133"/>
                </a:lnTo>
                <a:lnTo>
                  <a:pt x="23" y="133"/>
                </a:lnTo>
                <a:lnTo>
                  <a:pt x="22" y="133"/>
                </a:lnTo>
                <a:lnTo>
                  <a:pt x="21" y="134"/>
                </a:lnTo>
                <a:lnTo>
                  <a:pt x="20" y="136"/>
                </a:lnTo>
                <a:lnTo>
                  <a:pt x="18" y="136"/>
                </a:lnTo>
                <a:lnTo>
                  <a:pt x="16" y="137"/>
                </a:lnTo>
                <a:lnTo>
                  <a:pt x="14" y="138"/>
                </a:lnTo>
                <a:lnTo>
                  <a:pt x="13" y="138"/>
                </a:lnTo>
                <a:lnTo>
                  <a:pt x="12" y="140"/>
                </a:lnTo>
                <a:lnTo>
                  <a:pt x="10" y="141"/>
                </a:lnTo>
                <a:lnTo>
                  <a:pt x="9" y="141"/>
                </a:lnTo>
                <a:lnTo>
                  <a:pt x="8" y="142"/>
                </a:lnTo>
                <a:lnTo>
                  <a:pt x="5" y="143"/>
                </a:lnTo>
                <a:lnTo>
                  <a:pt x="4" y="143"/>
                </a:lnTo>
                <a:lnTo>
                  <a:pt x="3" y="145"/>
                </a:lnTo>
                <a:lnTo>
                  <a:pt x="1" y="146"/>
                </a:lnTo>
                <a:lnTo>
                  <a:pt x="0" y="146"/>
                </a:lnTo>
                <a:lnTo>
                  <a:pt x="0" y="1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635" name="Freeform 1579">
            <a:extLst>
              <a:ext uri="{FF2B5EF4-FFF2-40B4-BE49-F238E27FC236}">
                <a16:creationId xmlns:a16="http://schemas.microsoft.com/office/drawing/2014/main" id="{099CB5D6-BC44-48F6-8F17-99412557396D}"/>
              </a:ext>
            </a:extLst>
          </p:cNvPr>
          <p:cNvSpPr>
            <a:spLocks/>
          </p:cNvSpPr>
          <p:nvPr/>
        </p:nvSpPr>
        <p:spPr bwMode="auto">
          <a:xfrm>
            <a:off x="533400" y="5105400"/>
            <a:ext cx="209550" cy="146050"/>
          </a:xfrm>
          <a:custGeom>
            <a:avLst/>
            <a:gdLst>
              <a:gd name="T0" fmla="*/ 17 w 396"/>
              <a:gd name="T1" fmla="*/ 163 h 276"/>
              <a:gd name="T2" fmla="*/ 40 w 396"/>
              <a:gd name="T3" fmla="*/ 193 h 276"/>
              <a:gd name="T4" fmla="*/ 69 w 396"/>
              <a:gd name="T5" fmla="*/ 237 h 276"/>
              <a:gd name="T6" fmla="*/ 82 w 396"/>
              <a:gd name="T7" fmla="*/ 250 h 276"/>
              <a:gd name="T8" fmla="*/ 95 w 396"/>
              <a:gd name="T9" fmla="*/ 257 h 276"/>
              <a:gd name="T10" fmla="*/ 109 w 396"/>
              <a:gd name="T11" fmla="*/ 262 h 276"/>
              <a:gd name="T12" fmla="*/ 137 w 396"/>
              <a:gd name="T13" fmla="*/ 271 h 276"/>
              <a:gd name="T14" fmla="*/ 147 w 396"/>
              <a:gd name="T15" fmla="*/ 275 h 276"/>
              <a:gd name="T16" fmla="*/ 151 w 396"/>
              <a:gd name="T17" fmla="*/ 266 h 276"/>
              <a:gd name="T18" fmla="*/ 164 w 396"/>
              <a:gd name="T19" fmla="*/ 247 h 276"/>
              <a:gd name="T20" fmla="*/ 175 w 396"/>
              <a:gd name="T21" fmla="*/ 216 h 276"/>
              <a:gd name="T22" fmla="*/ 190 w 396"/>
              <a:gd name="T23" fmla="*/ 190 h 276"/>
              <a:gd name="T24" fmla="*/ 201 w 396"/>
              <a:gd name="T25" fmla="*/ 176 h 276"/>
              <a:gd name="T26" fmla="*/ 211 w 396"/>
              <a:gd name="T27" fmla="*/ 169 h 276"/>
              <a:gd name="T28" fmla="*/ 219 w 396"/>
              <a:gd name="T29" fmla="*/ 160 h 276"/>
              <a:gd name="T30" fmla="*/ 240 w 396"/>
              <a:gd name="T31" fmla="*/ 138 h 276"/>
              <a:gd name="T32" fmla="*/ 268 w 396"/>
              <a:gd name="T33" fmla="*/ 111 h 276"/>
              <a:gd name="T34" fmla="*/ 302 w 396"/>
              <a:gd name="T35" fmla="*/ 86 h 276"/>
              <a:gd name="T36" fmla="*/ 319 w 396"/>
              <a:gd name="T37" fmla="*/ 77 h 276"/>
              <a:gd name="T38" fmla="*/ 335 w 396"/>
              <a:gd name="T39" fmla="*/ 64 h 276"/>
              <a:gd name="T40" fmla="*/ 342 w 396"/>
              <a:gd name="T41" fmla="*/ 60 h 276"/>
              <a:gd name="T42" fmla="*/ 357 w 396"/>
              <a:gd name="T43" fmla="*/ 47 h 276"/>
              <a:gd name="T44" fmla="*/ 369 w 396"/>
              <a:gd name="T45" fmla="*/ 36 h 276"/>
              <a:gd name="T46" fmla="*/ 380 w 396"/>
              <a:gd name="T47" fmla="*/ 28 h 276"/>
              <a:gd name="T48" fmla="*/ 391 w 396"/>
              <a:gd name="T49" fmla="*/ 23 h 276"/>
              <a:gd name="T50" fmla="*/ 389 w 396"/>
              <a:gd name="T51" fmla="*/ 20 h 276"/>
              <a:gd name="T52" fmla="*/ 382 w 396"/>
              <a:gd name="T53" fmla="*/ 24 h 276"/>
              <a:gd name="T54" fmla="*/ 374 w 396"/>
              <a:gd name="T55" fmla="*/ 29 h 276"/>
              <a:gd name="T56" fmla="*/ 357 w 396"/>
              <a:gd name="T57" fmla="*/ 42 h 276"/>
              <a:gd name="T58" fmla="*/ 346 w 396"/>
              <a:gd name="T59" fmla="*/ 45 h 276"/>
              <a:gd name="T60" fmla="*/ 316 w 396"/>
              <a:gd name="T61" fmla="*/ 65 h 276"/>
              <a:gd name="T62" fmla="*/ 322 w 396"/>
              <a:gd name="T63" fmla="*/ 56 h 276"/>
              <a:gd name="T64" fmla="*/ 329 w 396"/>
              <a:gd name="T65" fmla="*/ 50 h 276"/>
              <a:gd name="T66" fmla="*/ 340 w 396"/>
              <a:gd name="T67" fmla="*/ 41 h 276"/>
              <a:gd name="T68" fmla="*/ 341 w 396"/>
              <a:gd name="T69" fmla="*/ 34 h 276"/>
              <a:gd name="T70" fmla="*/ 352 w 396"/>
              <a:gd name="T71" fmla="*/ 24 h 276"/>
              <a:gd name="T72" fmla="*/ 337 w 396"/>
              <a:gd name="T73" fmla="*/ 28 h 276"/>
              <a:gd name="T74" fmla="*/ 350 w 396"/>
              <a:gd name="T75" fmla="*/ 16 h 276"/>
              <a:gd name="T76" fmla="*/ 346 w 396"/>
              <a:gd name="T77" fmla="*/ 13 h 276"/>
              <a:gd name="T78" fmla="*/ 337 w 396"/>
              <a:gd name="T79" fmla="*/ 23 h 276"/>
              <a:gd name="T80" fmla="*/ 337 w 396"/>
              <a:gd name="T81" fmla="*/ 13 h 276"/>
              <a:gd name="T82" fmla="*/ 344 w 396"/>
              <a:gd name="T83" fmla="*/ 4 h 276"/>
              <a:gd name="T84" fmla="*/ 336 w 396"/>
              <a:gd name="T85" fmla="*/ 3 h 276"/>
              <a:gd name="T86" fmla="*/ 328 w 396"/>
              <a:gd name="T87" fmla="*/ 12 h 276"/>
              <a:gd name="T88" fmla="*/ 307 w 396"/>
              <a:gd name="T89" fmla="*/ 24 h 276"/>
              <a:gd name="T90" fmla="*/ 250 w 396"/>
              <a:gd name="T91" fmla="*/ 63 h 276"/>
              <a:gd name="T92" fmla="*/ 250 w 396"/>
              <a:gd name="T93" fmla="*/ 59 h 276"/>
              <a:gd name="T94" fmla="*/ 254 w 396"/>
              <a:gd name="T95" fmla="*/ 54 h 276"/>
              <a:gd name="T96" fmla="*/ 310 w 396"/>
              <a:gd name="T97" fmla="*/ 19 h 276"/>
              <a:gd name="T98" fmla="*/ 314 w 396"/>
              <a:gd name="T99" fmla="*/ 12 h 276"/>
              <a:gd name="T100" fmla="*/ 294 w 396"/>
              <a:gd name="T101" fmla="*/ 20 h 276"/>
              <a:gd name="T102" fmla="*/ 259 w 396"/>
              <a:gd name="T103" fmla="*/ 42 h 276"/>
              <a:gd name="T104" fmla="*/ 223 w 396"/>
              <a:gd name="T105" fmla="*/ 67 h 276"/>
              <a:gd name="T106" fmla="*/ 173 w 396"/>
              <a:gd name="T107" fmla="*/ 102 h 276"/>
              <a:gd name="T108" fmla="*/ 150 w 396"/>
              <a:gd name="T109" fmla="*/ 129 h 276"/>
              <a:gd name="T110" fmla="*/ 126 w 396"/>
              <a:gd name="T111" fmla="*/ 154 h 276"/>
              <a:gd name="T112" fmla="*/ 104 w 396"/>
              <a:gd name="T113" fmla="*/ 160 h 276"/>
              <a:gd name="T114" fmla="*/ 83 w 396"/>
              <a:gd name="T115" fmla="*/ 119 h 276"/>
              <a:gd name="T116" fmla="*/ 60 w 396"/>
              <a:gd name="T117" fmla="*/ 120 h 276"/>
              <a:gd name="T118" fmla="*/ 42 w 396"/>
              <a:gd name="T119" fmla="*/ 128 h 276"/>
              <a:gd name="T120" fmla="*/ 20 w 396"/>
              <a:gd name="T121" fmla="*/ 136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6" h="276">
                <a:moveTo>
                  <a:pt x="0" y="146"/>
                </a:moveTo>
                <a:lnTo>
                  <a:pt x="1" y="147"/>
                </a:lnTo>
                <a:lnTo>
                  <a:pt x="3" y="149"/>
                </a:lnTo>
                <a:lnTo>
                  <a:pt x="3" y="150"/>
                </a:lnTo>
                <a:lnTo>
                  <a:pt x="4" y="151"/>
                </a:lnTo>
                <a:lnTo>
                  <a:pt x="5" y="153"/>
                </a:lnTo>
                <a:lnTo>
                  <a:pt x="7" y="154"/>
                </a:lnTo>
                <a:lnTo>
                  <a:pt x="8" y="155"/>
                </a:lnTo>
                <a:lnTo>
                  <a:pt x="9" y="156"/>
                </a:lnTo>
                <a:lnTo>
                  <a:pt x="10" y="158"/>
                </a:lnTo>
                <a:lnTo>
                  <a:pt x="12" y="158"/>
                </a:lnTo>
                <a:lnTo>
                  <a:pt x="13" y="159"/>
                </a:lnTo>
                <a:lnTo>
                  <a:pt x="14" y="160"/>
                </a:lnTo>
                <a:lnTo>
                  <a:pt x="16" y="162"/>
                </a:lnTo>
                <a:lnTo>
                  <a:pt x="17" y="163"/>
                </a:lnTo>
                <a:lnTo>
                  <a:pt x="18" y="164"/>
                </a:lnTo>
                <a:lnTo>
                  <a:pt x="18" y="166"/>
                </a:lnTo>
                <a:lnTo>
                  <a:pt x="20" y="168"/>
                </a:lnTo>
                <a:lnTo>
                  <a:pt x="21" y="169"/>
                </a:lnTo>
                <a:lnTo>
                  <a:pt x="22" y="171"/>
                </a:lnTo>
                <a:lnTo>
                  <a:pt x="25" y="172"/>
                </a:lnTo>
                <a:lnTo>
                  <a:pt x="26" y="173"/>
                </a:lnTo>
                <a:lnTo>
                  <a:pt x="27" y="175"/>
                </a:lnTo>
                <a:lnTo>
                  <a:pt x="29" y="177"/>
                </a:lnTo>
                <a:lnTo>
                  <a:pt x="30" y="179"/>
                </a:lnTo>
                <a:lnTo>
                  <a:pt x="31" y="181"/>
                </a:lnTo>
                <a:lnTo>
                  <a:pt x="34" y="184"/>
                </a:lnTo>
                <a:lnTo>
                  <a:pt x="35" y="188"/>
                </a:lnTo>
                <a:lnTo>
                  <a:pt x="38" y="190"/>
                </a:lnTo>
                <a:lnTo>
                  <a:pt x="40" y="193"/>
                </a:lnTo>
                <a:lnTo>
                  <a:pt x="43" y="197"/>
                </a:lnTo>
                <a:lnTo>
                  <a:pt x="44" y="199"/>
                </a:lnTo>
                <a:lnTo>
                  <a:pt x="46" y="202"/>
                </a:lnTo>
                <a:lnTo>
                  <a:pt x="47" y="203"/>
                </a:lnTo>
                <a:lnTo>
                  <a:pt x="48" y="206"/>
                </a:lnTo>
                <a:lnTo>
                  <a:pt x="50" y="208"/>
                </a:lnTo>
                <a:lnTo>
                  <a:pt x="51" y="211"/>
                </a:lnTo>
                <a:lnTo>
                  <a:pt x="53" y="214"/>
                </a:lnTo>
                <a:lnTo>
                  <a:pt x="56" y="218"/>
                </a:lnTo>
                <a:lnTo>
                  <a:pt x="57" y="221"/>
                </a:lnTo>
                <a:lnTo>
                  <a:pt x="60" y="224"/>
                </a:lnTo>
                <a:lnTo>
                  <a:pt x="63" y="228"/>
                </a:lnTo>
                <a:lnTo>
                  <a:pt x="65" y="232"/>
                </a:lnTo>
                <a:lnTo>
                  <a:pt x="66" y="234"/>
                </a:lnTo>
                <a:lnTo>
                  <a:pt x="69" y="237"/>
                </a:lnTo>
                <a:lnTo>
                  <a:pt x="70" y="241"/>
                </a:lnTo>
                <a:lnTo>
                  <a:pt x="72" y="244"/>
                </a:lnTo>
                <a:lnTo>
                  <a:pt x="73" y="245"/>
                </a:lnTo>
                <a:lnTo>
                  <a:pt x="74" y="247"/>
                </a:lnTo>
                <a:lnTo>
                  <a:pt x="76" y="247"/>
                </a:lnTo>
                <a:lnTo>
                  <a:pt x="77" y="247"/>
                </a:lnTo>
                <a:lnTo>
                  <a:pt x="77" y="247"/>
                </a:lnTo>
                <a:lnTo>
                  <a:pt x="78" y="247"/>
                </a:lnTo>
                <a:lnTo>
                  <a:pt x="78" y="247"/>
                </a:lnTo>
                <a:lnTo>
                  <a:pt x="79" y="247"/>
                </a:lnTo>
                <a:lnTo>
                  <a:pt x="81" y="247"/>
                </a:lnTo>
                <a:lnTo>
                  <a:pt x="81" y="249"/>
                </a:lnTo>
                <a:lnTo>
                  <a:pt x="81" y="249"/>
                </a:lnTo>
                <a:lnTo>
                  <a:pt x="82" y="250"/>
                </a:lnTo>
                <a:lnTo>
                  <a:pt x="82" y="250"/>
                </a:lnTo>
                <a:lnTo>
                  <a:pt x="82" y="251"/>
                </a:lnTo>
                <a:lnTo>
                  <a:pt x="83" y="251"/>
                </a:lnTo>
                <a:lnTo>
                  <a:pt x="83" y="251"/>
                </a:lnTo>
                <a:lnTo>
                  <a:pt x="85" y="251"/>
                </a:lnTo>
                <a:lnTo>
                  <a:pt x="85" y="251"/>
                </a:lnTo>
                <a:lnTo>
                  <a:pt x="86" y="251"/>
                </a:lnTo>
                <a:lnTo>
                  <a:pt x="86" y="251"/>
                </a:lnTo>
                <a:lnTo>
                  <a:pt x="87" y="251"/>
                </a:lnTo>
                <a:lnTo>
                  <a:pt x="87" y="251"/>
                </a:lnTo>
                <a:lnTo>
                  <a:pt x="89" y="253"/>
                </a:lnTo>
                <a:lnTo>
                  <a:pt x="90" y="254"/>
                </a:lnTo>
                <a:lnTo>
                  <a:pt x="91" y="254"/>
                </a:lnTo>
                <a:lnTo>
                  <a:pt x="93" y="255"/>
                </a:lnTo>
                <a:lnTo>
                  <a:pt x="94" y="255"/>
                </a:lnTo>
                <a:lnTo>
                  <a:pt x="95" y="257"/>
                </a:lnTo>
                <a:lnTo>
                  <a:pt x="96" y="257"/>
                </a:lnTo>
                <a:lnTo>
                  <a:pt x="98" y="258"/>
                </a:lnTo>
                <a:lnTo>
                  <a:pt x="99" y="258"/>
                </a:lnTo>
                <a:lnTo>
                  <a:pt x="100" y="258"/>
                </a:lnTo>
                <a:lnTo>
                  <a:pt x="100" y="258"/>
                </a:lnTo>
                <a:lnTo>
                  <a:pt x="102" y="258"/>
                </a:lnTo>
                <a:lnTo>
                  <a:pt x="103" y="258"/>
                </a:lnTo>
                <a:lnTo>
                  <a:pt x="104" y="258"/>
                </a:lnTo>
                <a:lnTo>
                  <a:pt x="104" y="258"/>
                </a:lnTo>
                <a:lnTo>
                  <a:pt x="106" y="258"/>
                </a:lnTo>
                <a:lnTo>
                  <a:pt x="106" y="259"/>
                </a:lnTo>
                <a:lnTo>
                  <a:pt x="107" y="260"/>
                </a:lnTo>
                <a:lnTo>
                  <a:pt x="108" y="262"/>
                </a:lnTo>
                <a:lnTo>
                  <a:pt x="108" y="262"/>
                </a:lnTo>
                <a:lnTo>
                  <a:pt x="109" y="262"/>
                </a:lnTo>
                <a:lnTo>
                  <a:pt x="112" y="262"/>
                </a:lnTo>
                <a:lnTo>
                  <a:pt x="113" y="263"/>
                </a:lnTo>
                <a:lnTo>
                  <a:pt x="115" y="263"/>
                </a:lnTo>
                <a:lnTo>
                  <a:pt x="116" y="263"/>
                </a:lnTo>
                <a:lnTo>
                  <a:pt x="117" y="263"/>
                </a:lnTo>
                <a:lnTo>
                  <a:pt x="120" y="263"/>
                </a:lnTo>
                <a:lnTo>
                  <a:pt x="121" y="263"/>
                </a:lnTo>
                <a:lnTo>
                  <a:pt x="122" y="264"/>
                </a:lnTo>
                <a:lnTo>
                  <a:pt x="125" y="264"/>
                </a:lnTo>
                <a:lnTo>
                  <a:pt x="126" y="266"/>
                </a:lnTo>
                <a:lnTo>
                  <a:pt x="129" y="267"/>
                </a:lnTo>
                <a:lnTo>
                  <a:pt x="130" y="268"/>
                </a:lnTo>
                <a:lnTo>
                  <a:pt x="133" y="270"/>
                </a:lnTo>
                <a:lnTo>
                  <a:pt x="134" y="271"/>
                </a:lnTo>
                <a:lnTo>
                  <a:pt x="137" y="271"/>
                </a:lnTo>
                <a:lnTo>
                  <a:pt x="137" y="271"/>
                </a:lnTo>
                <a:lnTo>
                  <a:pt x="138" y="271"/>
                </a:lnTo>
                <a:lnTo>
                  <a:pt x="138" y="271"/>
                </a:lnTo>
                <a:lnTo>
                  <a:pt x="139" y="271"/>
                </a:lnTo>
                <a:lnTo>
                  <a:pt x="141" y="271"/>
                </a:lnTo>
                <a:lnTo>
                  <a:pt x="141" y="271"/>
                </a:lnTo>
                <a:lnTo>
                  <a:pt x="142" y="271"/>
                </a:lnTo>
                <a:lnTo>
                  <a:pt x="142" y="271"/>
                </a:lnTo>
                <a:lnTo>
                  <a:pt x="143" y="272"/>
                </a:lnTo>
                <a:lnTo>
                  <a:pt x="145" y="272"/>
                </a:lnTo>
                <a:lnTo>
                  <a:pt x="145" y="273"/>
                </a:lnTo>
                <a:lnTo>
                  <a:pt x="146" y="273"/>
                </a:lnTo>
                <a:lnTo>
                  <a:pt x="146" y="273"/>
                </a:lnTo>
                <a:lnTo>
                  <a:pt x="147" y="275"/>
                </a:lnTo>
                <a:lnTo>
                  <a:pt x="147" y="275"/>
                </a:lnTo>
                <a:lnTo>
                  <a:pt x="148" y="275"/>
                </a:lnTo>
                <a:lnTo>
                  <a:pt x="151" y="276"/>
                </a:lnTo>
                <a:lnTo>
                  <a:pt x="152" y="276"/>
                </a:lnTo>
                <a:lnTo>
                  <a:pt x="152" y="276"/>
                </a:lnTo>
                <a:lnTo>
                  <a:pt x="154" y="275"/>
                </a:lnTo>
                <a:lnTo>
                  <a:pt x="154" y="275"/>
                </a:lnTo>
                <a:lnTo>
                  <a:pt x="152" y="273"/>
                </a:lnTo>
                <a:lnTo>
                  <a:pt x="152" y="272"/>
                </a:lnTo>
                <a:lnTo>
                  <a:pt x="151" y="271"/>
                </a:lnTo>
                <a:lnTo>
                  <a:pt x="151" y="270"/>
                </a:lnTo>
                <a:lnTo>
                  <a:pt x="150" y="268"/>
                </a:lnTo>
                <a:lnTo>
                  <a:pt x="150" y="268"/>
                </a:lnTo>
                <a:lnTo>
                  <a:pt x="150" y="267"/>
                </a:lnTo>
                <a:lnTo>
                  <a:pt x="150" y="266"/>
                </a:lnTo>
                <a:lnTo>
                  <a:pt x="151" y="266"/>
                </a:lnTo>
                <a:lnTo>
                  <a:pt x="152" y="266"/>
                </a:lnTo>
                <a:lnTo>
                  <a:pt x="155" y="267"/>
                </a:lnTo>
                <a:lnTo>
                  <a:pt x="156" y="264"/>
                </a:lnTo>
                <a:lnTo>
                  <a:pt x="156" y="263"/>
                </a:lnTo>
                <a:lnTo>
                  <a:pt x="158" y="262"/>
                </a:lnTo>
                <a:lnTo>
                  <a:pt x="158" y="260"/>
                </a:lnTo>
                <a:lnTo>
                  <a:pt x="159" y="259"/>
                </a:lnTo>
                <a:lnTo>
                  <a:pt x="160" y="257"/>
                </a:lnTo>
                <a:lnTo>
                  <a:pt x="160" y="255"/>
                </a:lnTo>
                <a:lnTo>
                  <a:pt x="162" y="254"/>
                </a:lnTo>
                <a:lnTo>
                  <a:pt x="162" y="253"/>
                </a:lnTo>
                <a:lnTo>
                  <a:pt x="162" y="251"/>
                </a:lnTo>
                <a:lnTo>
                  <a:pt x="163" y="250"/>
                </a:lnTo>
                <a:lnTo>
                  <a:pt x="163" y="249"/>
                </a:lnTo>
                <a:lnTo>
                  <a:pt x="164" y="247"/>
                </a:lnTo>
                <a:lnTo>
                  <a:pt x="164" y="246"/>
                </a:lnTo>
                <a:lnTo>
                  <a:pt x="165" y="245"/>
                </a:lnTo>
                <a:lnTo>
                  <a:pt x="165" y="244"/>
                </a:lnTo>
                <a:lnTo>
                  <a:pt x="165" y="242"/>
                </a:lnTo>
                <a:lnTo>
                  <a:pt x="167" y="240"/>
                </a:lnTo>
                <a:lnTo>
                  <a:pt x="168" y="238"/>
                </a:lnTo>
                <a:lnTo>
                  <a:pt x="169" y="237"/>
                </a:lnTo>
                <a:lnTo>
                  <a:pt x="169" y="236"/>
                </a:lnTo>
                <a:lnTo>
                  <a:pt x="171" y="234"/>
                </a:lnTo>
                <a:lnTo>
                  <a:pt x="172" y="233"/>
                </a:lnTo>
                <a:lnTo>
                  <a:pt x="172" y="231"/>
                </a:lnTo>
                <a:lnTo>
                  <a:pt x="173" y="227"/>
                </a:lnTo>
                <a:lnTo>
                  <a:pt x="175" y="223"/>
                </a:lnTo>
                <a:lnTo>
                  <a:pt x="175" y="220"/>
                </a:lnTo>
                <a:lnTo>
                  <a:pt x="175" y="216"/>
                </a:lnTo>
                <a:lnTo>
                  <a:pt x="176" y="215"/>
                </a:lnTo>
                <a:lnTo>
                  <a:pt x="177" y="214"/>
                </a:lnTo>
                <a:lnTo>
                  <a:pt x="178" y="214"/>
                </a:lnTo>
                <a:lnTo>
                  <a:pt x="180" y="212"/>
                </a:lnTo>
                <a:lnTo>
                  <a:pt x="181" y="211"/>
                </a:lnTo>
                <a:lnTo>
                  <a:pt x="182" y="210"/>
                </a:lnTo>
                <a:lnTo>
                  <a:pt x="184" y="208"/>
                </a:lnTo>
                <a:lnTo>
                  <a:pt x="185" y="208"/>
                </a:lnTo>
                <a:lnTo>
                  <a:pt x="185" y="205"/>
                </a:lnTo>
                <a:lnTo>
                  <a:pt x="185" y="201"/>
                </a:lnTo>
                <a:lnTo>
                  <a:pt x="186" y="198"/>
                </a:lnTo>
                <a:lnTo>
                  <a:pt x="186" y="193"/>
                </a:lnTo>
                <a:lnTo>
                  <a:pt x="188" y="193"/>
                </a:lnTo>
                <a:lnTo>
                  <a:pt x="189" y="192"/>
                </a:lnTo>
                <a:lnTo>
                  <a:pt x="190" y="190"/>
                </a:lnTo>
                <a:lnTo>
                  <a:pt x="193" y="189"/>
                </a:lnTo>
                <a:lnTo>
                  <a:pt x="194" y="188"/>
                </a:lnTo>
                <a:lnTo>
                  <a:pt x="195" y="188"/>
                </a:lnTo>
                <a:lnTo>
                  <a:pt x="197" y="186"/>
                </a:lnTo>
                <a:lnTo>
                  <a:pt x="198" y="185"/>
                </a:lnTo>
                <a:lnTo>
                  <a:pt x="198" y="184"/>
                </a:lnTo>
                <a:lnTo>
                  <a:pt x="198" y="184"/>
                </a:lnTo>
                <a:lnTo>
                  <a:pt x="198" y="182"/>
                </a:lnTo>
                <a:lnTo>
                  <a:pt x="198" y="181"/>
                </a:lnTo>
                <a:lnTo>
                  <a:pt x="199" y="180"/>
                </a:lnTo>
                <a:lnTo>
                  <a:pt x="199" y="179"/>
                </a:lnTo>
                <a:lnTo>
                  <a:pt x="199" y="177"/>
                </a:lnTo>
                <a:lnTo>
                  <a:pt x="199" y="177"/>
                </a:lnTo>
                <a:lnTo>
                  <a:pt x="199" y="176"/>
                </a:lnTo>
                <a:lnTo>
                  <a:pt x="201" y="176"/>
                </a:lnTo>
                <a:lnTo>
                  <a:pt x="202" y="176"/>
                </a:lnTo>
                <a:lnTo>
                  <a:pt x="203" y="176"/>
                </a:lnTo>
                <a:lnTo>
                  <a:pt x="203" y="176"/>
                </a:lnTo>
                <a:lnTo>
                  <a:pt x="204" y="175"/>
                </a:lnTo>
                <a:lnTo>
                  <a:pt x="206" y="175"/>
                </a:lnTo>
                <a:lnTo>
                  <a:pt x="206" y="175"/>
                </a:lnTo>
                <a:lnTo>
                  <a:pt x="207" y="173"/>
                </a:lnTo>
                <a:lnTo>
                  <a:pt x="207" y="171"/>
                </a:lnTo>
                <a:lnTo>
                  <a:pt x="207" y="169"/>
                </a:lnTo>
                <a:lnTo>
                  <a:pt x="208" y="168"/>
                </a:lnTo>
                <a:lnTo>
                  <a:pt x="210" y="168"/>
                </a:lnTo>
                <a:lnTo>
                  <a:pt x="210" y="168"/>
                </a:lnTo>
                <a:lnTo>
                  <a:pt x="210" y="168"/>
                </a:lnTo>
                <a:lnTo>
                  <a:pt x="211" y="169"/>
                </a:lnTo>
                <a:lnTo>
                  <a:pt x="211" y="169"/>
                </a:lnTo>
                <a:lnTo>
                  <a:pt x="212" y="169"/>
                </a:lnTo>
                <a:lnTo>
                  <a:pt x="212" y="169"/>
                </a:lnTo>
                <a:lnTo>
                  <a:pt x="214" y="169"/>
                </a:lnTo>
                <a:lnTo>
                  <a:pt x="214" y="168"/>
                </a:lnTo>
                <a:lnTo>
                  <a:pt x="215" y="167"/>
                </a:lnTo>
                <a:lnTo>
                  <a:pt x="215" y="166"/>
                </a:lnTo>
                <a:lnTo>
                  <a:pt x="215" y="164"/>
                </a:lnTo>
                <a:lnTo>
                  <a:pt x="216" y="164"/>
                </a:lnTo>
                <a:lnTo>
                  <a:pt x="216" y="163"/>
                </a:lnTo>
                <a:lnTo>
                  <a:pt x="216" y="163"/>
                </a:lnTo>
                <a:lnTo>
                  <a:pt x="218" y="163"/>
                </a:lnTo>
                <a:lnTo>
                  <a:pt x="218" y="162"/>
                </a:lnTo>
                <a:lnTo>
                  <a:pt x="218" y="162"/>
                </a:lnTo>
                <a:lnTo>
                  <a:pt x="219" y="162"/>
                </a:lnTo>
                <a:lnTo>
                  <a:pt x="219" y="160"/>
                </a:lnTo>
                <a:lnTo>
                  <a:pt x="219" y="159"/>
                </a:lnTo>
                <a:lnTo>
                  <a:pt x="220" y="158"/>
                </a:lnTo>
                <a:lnTo>
                  <a:pt x="221" y="156"/>
                </a:lnTo>
                <a:lnTo>
                  <a:pt x="223" y="155"/>
                </a:lnTo>
                <a:lnTo>
                  <a:pt x="223" y="154"/>
                </a:lnTo>
                <a:lnTo>
                  <a:pt x="224" y="153"/>
                </a:lnTo>
                <a:lnTo>
                  <a:pt x="225" y="151"/>
                </a:lnTo>
                <a:lnTo>
                  <a:pt x="227" y="150"/>
                </a:lnTo>
                <a:lnTo>
                  <a:pt x="228" y="149"/>
                </a:lnTo>
                <a:lnTo>
                  <a:pt x="231" y="147"/>
                </a:lnTo>
                <a:lnTo>
                  <a:pt x="232" y="146"/>
                </a:lnTo>
                <a:lnTo>
                  <a:pt x="234" y="143"/>
                </a:lnTo>
                <a:lnTo>
                  <a:pt x="236" y="142"/>
                </a:lnTo>
                <a:lnTo>
                  <a:pt x="238" y="141"/>
                </a:lnTo>
                <a:lnTo>
                  <a:pt x="240" y="138"/>
                </a:lnTo>
                <a:lnTo>
                  <a:pt x="241" y="137"/>
                </a:lnTo>
                <a:lnTo>
                  <a:pt x="244" y="136"/>
                </a:lnTo>
                <a:lnTo>
                  <a:pt x="245" y="133"/>
                </a:lnTo>
                <a:lnTo>
                  <a:pt x="247" y="132"/>
                </a:lnTo>
                <a:lnTo>
                  <a:pt x="249" y="129"/>
                </a:lnTo>
                <a:lnTo>
                  <a:pt x="250" y="128"/>
                </a:lnTo>
                <a:lnTo>
                  <a:pt x="253" y="127"/>
                </a:lnTo>
                <a:lnTo>
                  <a:pt x="254" y="124"/>
                </a:lnTo>
                <a:lnTo>
                  <a:pt x="257" y="123"/>
                </a:lnTo>
                <a:lnTo>
                  <a:pt x="258" y="120"/>
                </a:lnTo>
                <a:lnTo>
                  <a:pt x="260" y="119"/>
                </a:lnTo>
                <a:lnTo>
                  <a:pt x="262" y="116"/>
                </a:lnTo>
                <a:lnTo>
                  <a:pt x="264" y="115"/>
                </a:lnTo>
                <a:lnTo>
                  <a:pt x="267" y="112"/>
                </a:lnTo>
                <a:lnTo>
                  <a:pt x="268" y="111"/>
                </a:lnTo>
                <a:lnTo>
                  <a:pt x="271" y="108"/>
                </a:lnTo>
                <a:lnTo>
                  <a:pt x="273" y="107"/>
                </a:lnTo>
                <a:lnTo>
                  <a:pt x="276" y="104"/>
                </a:lnTo>
                <a:lnTo>
                  <a:pt x="279" y="102"/>
                </a:lnTo>
                <a:lnTo>
                  <a:pt x="281" y="101"/>
                </a:lnTo>
                <a:lnTo>
                  <a:pt x="284" y="98"/>
                </a:lnTo>
                <a:lnTo>
                  <a:pt x="287" y="97"/>
                </a:lnTo>
                <a:lnTo>
                  <a:pt x="289" y="94"/>
                </a:lnTo>
                <a:lnTo>
                  <a:pt x="292" y="93"/>
                </a:lnTo>
                <a:lnTo>
                  <a:pt x="296" y="90"/>
                </a:lnTo>
                <a:lnTo>
                  <a:pt x="297" y="89"/>
                </a:lnTo>
                <a:lnTo>
                  <a:pt x="298" y="89"/>
                </a:lnTo>
                <a:lnTo>
                  <a:pt x="300" y="88"/>
                </a:lnTo>
                <a:lnTo>
                  <a:pt x="301" y="86"/>
                </a:lnTo>
                <a:lnTo>
                  <a:pt x="302" y="86"/>
                </a:lnTo>
                <a:lnTo>
                  <a:pt x="303" y="85"/>
                </a:lnTo>
                <a:lnTo>
                  <a:pt x="305" y="85"/>
                </a:lnTo>
                <a:lnTo>
                  <a:pt x="306" y="84"/>
                </a:lnTo>
                <a:lnTo>
                  <a:pt x="307" y="84"/>
                </a:lnTo>
                <a:lnTo>
                  <a:pt x="307" y="82"/>
                </a:lnTo>
                <a:lnTo>
                  <a:pt x="309" y="82"/>
                </a:lnTo>
                <a:lnTo>
                  <a:pt x="310" y="82"/>
                </a:lnTo>
                <a:lnTo>
                  <a:pt x="310" y="81"/>
                </a:lnTo>
                <a:lnTo>
                  <a:pt x="311" y="81"/>
                </a:lnTo>
                <a:lnTo>
                  <a:pt x="313" y="81"/>
                </a:lnTo>
                <a:lnTo>
                  <a:pt x="313" y="80"/>
                </a:lnTo>
                <a:lnTo>
                  <a:pt x="314" y="80"/>
                </a:lnTo>
                <a:lnTo>
                  <a:pt x="316" y="78"/>
                </a:lnTo>
                <a:lnTo>
                  <a:pt x="318" y="77"/>
                </a:lnTo>
                <a:lnTo>
                  <a:pt x="319" y="77"/>
                </a:lnTo>
                <a:lnTo>
                  <a:pt x="320" y="76"/>
                </a:lnTo>
                <a:lnTo>
                  <a:pt x="322" y="75"/>
                </a:lnTo>
                <a:lnTo>
                  <a:pt x="323" y="73"/>
                </a:lnTo>
                <a:lnTo>
                  <a:pt x="324" y="73"/>
                </a:lnTo>
                <a:lnTo>
                  <a:pt x="326" y="72"/>
                </a:lnTo>
                <a:lnTo>
                  <a:pt x="327" y="72"/>
                </a:lnTo>
                <a:lnTo>
                  <a:pt x="328" y="71"/>
                </a:lnTo>
                <a:lnTo>
                  <a:pt x="329" y="69"/>
                </a:lnTo>
                <a:lnTo>
                  <a:pt x="329" y="69"/>
                </a:lnTo>
                <a:lnTo>
                  <a:pt x="331" y="68"/>
                </a:lnTo>
                <a:lnTo>
                  <a:pt x="332" y="68"/>
                </a:lnTo>
                <a:lnTo>
                  <a:pt x="333" y="67"/>
                </a:lnTo>
                <a:lnTo>
                  <a:pt x="333" y="65"/>
                </a:lnTo>
                <a:lnTo>
                  <a:pt x="333" y="65"/>
                </a:lnTo>
                <a:lnTo>
                  <a:pt x="335" y="64"/>
                </a:lnTo>
                <a:lnTo>
                  <a:pt x="335" y="63"/>
                </a:lnTo>
                <a:lnTo>
                  <a:pt x="335" y="63"/>
                </a:lnTo>
                <a:lnTo>
                  <a:pt x="336" y="63"/>
                </a:lnTo>
                <a:lnTo>
                  <a:pt x="336" y="62"/>
                </a:lnTo>
                <a:lnTo>
                  <a:pt x="337" y="62"/>
                </a:lnTo>
                <a:lnTo>
                  <a:pt x="337" y="60"/>
                </a:lnTo>
                <a:lnTo>
                  <a:pt x="339" y="60"/>
                </a:lnTo>
                <a:lnTo>
                  <a:pt x="340" y="60"/>
                </a:lnTo>
                <a:lnTo>
                  <a:pt x="340" y="59"/>
                </a:lnTo>
                <a:lnTo>
                  <a:pt x="340" y="60"/>
                </a:lnTo>
                <a:lnTo>
                  <a:pt x="341" y="60"/>
                </a:lnTo>
                <a:lnTo>
                  <a:pt x="341" y="60"/>
                </a:lnTo>
                <a:lnTo>
                  <a:pt x="341" y="62"/>
                </a:lnTo>
                <a:lnTo>
                  <a:pt x="342" y="60"/>
                </a:lnTo>
                <a:lnTo>
                  <a:pt x="342" y="60"/>
                </a:lnTo>
                <a:lnTo>
                  <a:pt x="344" y="59"/>
                </a:lnTo>
                <a:lnTo>
                  <a:pt x="345" y="59"/>
                </a:lnTo>
                <a:lnTo>
                  <a:pt x="346" y="58"/>
                </a:lnTo>
                <a:lnTo>
                  <a:pt x="348" y="58"/>
                </a:lnTo>
                <a:lnTo>
                  <a:pt x="349" y="56"/>
                </a:lnTo>
                <a:lnTo>
                  <a:pt x="349" y="56"/>
                </a:lnTo>
                <a:lnTo>
                  <a:pt x="350" y="55"/>
                </a:lnTo>
                <a:lnTo>
                  <a:pt x="350" y="54"/>
                </a:lnTo>
                <a:lnTo>
                  <a:pt x="352" y="52"/>
                </a:lnTo>
                <a:lnTo>
                  <a:pt x="353" y="51"/>
                </a:lnTo>
                <a:lnTo>
                  <a:pt x="353" y="50"/>
                </a:lnTo>
                <a:lnTo>
                  <a:pt x="354" y="50"/>
                </a:lnTo>
                <a:lnTo>
                  <a:pt x="356" y="49"/>
                </a:lnTo>
                <a:lnTo>
                  <a:pt x="357" y="49"/>
                </a:lnTo>
                <a:lnTo>
                  <a:pt x="357" y="47"/>
                </a:lnTo>
                <a:lnTo>
                  <a:pt x="358" y="47"/>
                </a:lnTo>
                <a:lnTo>
                  <a:pt x="359" y="46"/>
                </a:lnTo>
                <a:lnTo>
                  <a:pt x="359" y="45"/>
                </a:lnTo>
                <a:lnTo>
                  <a:pt x="361" y="45"/>
                </a:lnTo>
                <a:lnTo>
                  <a:pt x="361" y="43"/>
                </a:lnTo>
                <a:lnTo>
                  <a:pt x="361" y="42"/>
                </a:lnTo>
                <a:lnTo>
                  <a:pt x="362" y="41"/>
                </a:lnTo>
                <a:lnTo>
                  <a:pt x="362" y="39"/>
                </a:lnTo>
                <a:lnTo>
                  <a:pt x="363" y="39"/>
                </a:lnTo>
                <a:lnTo>
                  <a:pt x="365" y="38"/>
                </a:lnTo>
                <a:lnTo>
                  <a:pt x="365" y="38"/>
                </a:lnTo>
                <a:lnTo>
                  <a:pt x="366" y="37"/>
                </a:lnTo>
                <a:lnTo>
                  <a:pt x="367" y="37"/>
                </a:lnTo>
                <a:lnTo>
                  <a:pt x="369" y="36"/>
                </a:lnTo>
                <a:lnTo>
                  <a:pt x="369" y="36"/>
                </a:lnTo>
                <a:lnTo>
                  <a:pt x="370" y="34"/>
                </a:lnTo>
                <a:lnTo>
                  <a:pt x="371" y="34"/>
                </a:lnTo>
                <a:lnTo>
                  <a:pt x="372" y="34"/>
                </a:lnTo>
                <a:lnTo>
                  <a:pt x="372" y="34"/>
                </a:lnTo>
                <a:lnTo>
                  <a:pt x="374" y="33"/>
                </a:lnTo>
                <a:lnTo>
                  <a:pt x="375" y="33"/>
                </a:lnTo>
                <a:lnTo>
                  <a:pt x="376" y="33"/>
                </a:lnTo>
                <a:lnTo>
                  <a:pt x="378" y="33"/>
                </a:lnTo>
                <a:lnTo>
                  <a:pt x="378" y="32"/>
                </a:lnTo>
                <a:lnTo>
                  <a:pt x="378" y="32"/>
                </a:lnTo>
                <a:lnTo>
                  <a:pt x="379" y="30"/>
                </a:lnTo>
                <a:lnTo>
                  <a:pt x="379" y="30"/>
                </a:lnTo>
                <a:lnTo>
                  <a:pt x="380" y="29"/>
                </a:lnTo>
                <a:lnTo>
                  <a:pt x="380" y="29"/>
                </a:lnTo>
                <a:lnTo>
                  <a:pt x="380" y="28"/>
                </a:lnTo>
                <a:lnTo>
                  <a:pt x="382" y="26"/>
                </a:lnTo>
                <a:lnTo>
                  <a:pt x="382" y="26"/>
                </a:lnTo>
                <a:lnTo>
                  <a:pt x="383" y="26"/>
                </a:lnTo>
                <a:lnTo>
                  <a:pt x="383" y="25"/>
                </a:lnTo>
                <a:lnTo>
                  <a:pt x="384" y="25"/>
                </a:lnTo>
                <a:lnTo>
                  <a:pt x="385" y="24"/>
                </a:lnTo>
                <a:lnTo>
                  <a:pt x="385" y="24"/>
                </a:lnTo>
                <a:lnTo>
                  <a:pt x="387" y="24"/>
                </a:lnTo>
                <a:lnTo>
                  <a:pt x="387" y="23"/>
                </a:lnTo>
                <a:lnTo>
                  <a:pt x="388" y="23"/>
                </a:lnTo>
                <a:lnTo>
                  <a:pt x="388" y="24"/>
                </a:lnTo>
                <a:lnTo>
                  <a:pt x="389" y="24"/>
                </a:lnTo>
                <a:lnTo>
                  <a:pt x="389" y="24"/>
                </a:lnTo>
                <a:lnTo>
                  <a:pt x="389" y="24"/>
                </a:lnTo>
                <a:lnTo>
                  <a:pt x="391" y="23"/>
                </a:lnTo>
                <a:lnTo>
                  <a:pt x="392" y="23"/>
                </a:lnTo>
                <a:lnTo>
                  <a:pt x="392" y="21"/>
                </a:lnTo>
                <a:lnTo>
                  <a:pt x="393" y="21"/>
                </a:lnTo>
                <a:lnTo>
                  <a:pt x="393" y="20"/>
                </a:lnTo>
                <a:lnTo>
                  <a:pt x="395" y="20"/>
                </a:lnTo>
                <a:lnTo>
                  <a:pt x="396" y="19"/>
                </a:lnTo>
                <a:lnTo>
                  <a:pt x="395" y="19"/>
                </a:lnTo>
                <a:lnTo>
                  <a:pt x="393" y="20"/>
                </a:lnTo>
                <a:lnTo>
                  <a:pt x="393" y="20"/>
                </a:lnTo>
                <a:lnTo>
                  <a:pt x="392" y="21"/>
                </a:lnTo>
                <a:lnTo>
                  <a:pt x="391" y="21"/>
                </a:lnTo>
                <a:lnTo>
                  <a:pt x="389" y="21"/>
                </a:lnTo>
                <a:lnTo>
                  <a:pt x="389" y="23"/>
                </a:lnTo>
                <a:lnTo>
                  <a:pt x="388" y="23"/>
                </a:lnTo>
                <a:lnTo>
                  <a:pt x="389" y="20"/>
                </a:lnTo>
                <a:lnTo>
                  <a:pt x="389" y="19"/>
                </a:lnTo>
                <a:lnTo>
                  <a:pt x="391" y="16"/>
                </a:lnTo>
                <a:lnTo>
                  <a:pt x="391" y="15"/>
                </a:lnTo>
                <a:lnTo>
                  <a:pt x="389" y="15"/>
                </a:lnTo>
                <a:lnTo>
                  <a:pt x="389" y="16"/>
                </a:lnTo>
                <a:lnTo>
                  <a:pt x="388" y="16"/>
                </a:lnTo>
                <a:lnTo>
                  <a:pt x="388" y="17"/>
                </a:lnTo>
                <a:lnTo>
                  <a:pt x="387" y="17"/>
                </a:lnTo>
                <a:lnTo>
                  <a:pt x="385" y="19"/>
                </a:lnTo>
                <a:lnTo>
                  <a:pt x="385" y="19"/>
                </a:lnTo>
                <a:lnTo>
                  <a:pt x="384" y="20"/>
                </a:lnTo>
                <a:lnTo>
                  <a:pt x="384" y="21"/>
                </a:lnTo>
                <a:lnTo>
                  <a:pt x="383" y="21"/>
                </a:lnTo>
                <a:lnTo>
                  <a:pt x="383" y="23"/>
                </a:lnTo>
                <a:lnTo>
                  <a:pt x="382" y="24"/>
                </a:lnTo>
                <a:lnTo>
                  <a:pt x="382" y="24"/>
                </a:lnTo>
                <a:lnTo>
                  <a:pt x="380" y="25"/>
                </a:lnTo>
                <a:lnTo>
                  <a:pt x="380" y="26"/>
                </a:lnTo>
                <a:lnTo>
                  <a:pt x="379" y="26"/>
                </a:lnTo>
                <a:lnTo>
                  <a:pt x="379" y="26"/>
                </a:lnTo>
                <a:lnTo>
                  <a:pt x="379" y="28"/>
                </a:lnTo>
                <a:lnTo>
                  <a:pt x="378" y="28"/>
                </a:lnTo>
                <a:lnTo>
                  <a:pt x="378" y="28"/>
                </a:lnTo>
                <a:lnTo>
                  <a:pt x="376" y="29"/>
                </a:lnTo>
                <a:lnTo>
                  <a:pt x="376" y="29"/>
                </a:lnTo>
                <a:lnTo>
                  <a:pt x="375" y="29"/>
                </a:lnTo>
                <a:lnTo>
                  <a:pt x="375" y="30"/>
                </a:lnTo>
                <a:lnTo>
                  <a:pt x="375" y="30"/>
                </a:lnTo>
                <a:lnTo>
                  <a:pt x="374" y="30"/>
                </a:lnTo>
                <a:lnTo>
                  <a:pt x="374" y="29"/>
                </a:lnTo>
                <a:lnTo>
                  <a:pt x="374" y="29"/>
                </a:lnTo>
                <a:lnTo>
                  <a:pt x="374" y="29"/>
                </a:lnTo>
                <a:lnTo>
                  <a:pt x="372" y="29"/>
                </a:lnTo>
                <a:lnTo>
                  <a:pt x="372" y="29"/>
                </a:lnTo>
                <a:lnTo>
                  <a:pt x="372" y="29"/>
                </a:lnTo>
                <a:lnTo>
                  <a:pt x="370" y="30"/>
                </a:lnTo>
                <a:lnTo>
                  <a:pt x="369" y="32"/>
                </a:lnTo>
                <a:lnTo>
                  <a:pt x="367" y="33"/>
                </a:lnTo>
                <a:lnTo>
                  <a:pt x="365" y="34"/>
                </a:lnTo>
                <a:lnTo>
                  <a:pt x="363" y="37"/>
                </a:lnTo>
                <a:lnTo>
                  <a:pt x="362" y="38"/>
                </a:lnTo>
                <a:lnTo>
                  <a:pt x="359" y="39"/>
                </a:lnTo>
                <a:lnTo>
                  <a:pt x="358" y="41"/>
                </a:lnTo>
                <a:lnTo>
                  <a:pt x="357" y="41"/>
                </a:lnTo>
                <a:lnTo>
                  <a:pt x="357" y="42"/>
                </a:lnTo>
                <a:lnTo>
                  <a:pt x="356" y="42"/>
                </a:lnTo>
                <a:lnTo>
                  <a:pt x="354" y="42"/>
                </a:lnTo>
                <a:lnTo>
                  <a:pt x="354" y="43"/>
                </a:lnTo>
                <a:lnTo>
                  <a:pt x="353" y="43"/>
                </a:lnTo>
                <a:lnTo>
                  <a:pt x="353" y="43"/>
                </a:lnTo>
                <a:lnTo>
                  <a:pt x="352" y="45"/>
                </a:lnTo>
                <a:lnTo>
                  <a:pt x="352" y="45"/>
                </a:lnTo>
                <a:lnTo>
                  <a:pt x="350" y="43"/>
                </a:lnTo>
                <a:lnTo>
                  <a:pt x="350" y="43"/>
                </a:lnTo>
                <a:lnTo>
                  <a:pt x="350" y="43"/>
                </a:lnTo>
                <a:lnTo>
                  <a:pt x="349" y="43"/>
                </a:lnTo>
                <a:lnTo>
                  <a:pt x="349" y="43"/>
                </a:lnTo>
                <a:lnTo>
                  <a:pt x="349" y="43"/>
                </a:lnTo>
                <a:lnTo>
                  <a:pt x="348" y="42"/>
                </a:lnTo>
                <a:lnTo>
                  <a:pt x="346" y="45"/>
                </a:lnTo>
                <a:lnTo>
                  <a:pt x="344" y="46"/>
                </a:lnTo>
                <a:lnTo>
                  <a:pt x="342" y="47"/>
                </a:lnTo>
                <a:lnTo>
                  <a:pt x="340" y="49"/>
                </a:lnTo>
                <a:lnTo>
                  <a:pt x="339" y="50"/>
                </a:lnTo>
                <a:lnTo>
                  <a:pt x="336" y="51"/>
                </a:lnTo>
                <a:lnTo>
                  <a:pt x="335" y="52"/>
                </a:lnTo>
                <a:lnTo>
                  <a:pt x="332" y="54"/>
                </a:lnTo>
                <a:lnTo>
                  <a:pt x="329" y="55"/>
                </a:lnTo>
                <a:lnTo>
                  <a:pt x="328" y="56"/>
                </a:lnTo>
                <a:lnTo>
                  <a:pt x="326" y="58"/>
                </a:lnTo>
                <a:lnTo>
                  <a:pt x="324" y="60"/>
                </a:lnTo>
                <a:lnTo>
                  <a:pt x="322" y="62"/>
                </a:lnTo>
                <a:lnTo>
                  <a:pt x="320" y="63"/>
                </a:lnTo>
                <a:lnTo>
                  <a:pt x="318" y="64"/>
                </a:lnTo>
                <a:lnTo>
                  <a:pt x="316" y="65"/>
                </a:lnTo>
                <a:lnTo>
                  <a:pt x="315" y="64"/>
                </a:lnTo>
                <a:lnTo>
                  <a:pt x="315" y="64"/>
                </a:lnTo>
                <a:lnTo>
                  <a:pt x="314" y="63"/>
                </a:lnTo>
                <a:lnTo>
                  <a:pt x="314" y="63"/>
                </a:lnTo>
                <a:lnTo>
                  <a:pt x="315" y="62"/>
                </a:lnTo>
                <a:lnTo>
                  <a:pt x="315" y="62"/>
                </a:lnTo>
                <a:lnTo>
                  <a:pt x="316" y="60"/>
                </a:lnTo>
                <a:lnTo>
                  <a:pt x="318" y="60"/>
                </a:lnTo>
                <a:lnTo>
                  <a:pt x="318" y="59"/>
                </a:lnTo>
                <a:lnTo>
                  <a:pt x="319" y="59"/>
                </a:lnTo>
                <a:lnTo>
                  <a:pt x="319" y="58"/>
                </a:lnTo>
                <a:lnTo>
                  <a:pt x="320" y="58"/>
                </a:lnTo>
                <a:lnTo>
                  <a:pt x="320" y="58"/>
                </a:lnTo>
                <a:lnTo>
                  <a:pt x="322" y="56"/>
                </a:lnTo>
                <a:lnTo>
                  <a:pt x="322" y="56"/>
                </a:lnTo>
                <a:lnTo>
                  <a:pt x="323" y="56"/>
                </a:lnTo>
                <a:lnTo>
                  <a:pt x="323" y="56"/>
                </a:lnTo>
                <a:lnTo>
                  <a:pt x="324" y="56"/>
                </a:lnTo>
                <a:lnTo>
                  <a:pt x="324" y="56"/>
                </a:lnTo>
                <a:lnTo>
                  <a:pt x="326" y="56"/>
                </a:lnTo>
                <a:lnTo>
                  <a:pt x="326" y="55"/>
                </a:lnTo>
                <a:lnTo>
                  <a:pt x="326" y="55"/>
                </a:lnTo>
                <a:lnTo>
                  <a:pt x="327" y="54"/>
                </a:lnTo>
                <a:lnTo>
                  <a:pt x="327" y="54"/>
                </a:lnTo>
                <a:lnTo>
                  <a:pt x="327" y="52"/>
                </a:lnTo>
                <a:lnTo>
                  <a:pt x="328" y="52"/>
                </a:lnTo>
                <a:lnTo>
                  <a:pt x="328" y="52"/>
                </a:lnTo>
                <a:lnTo>
                  <a:pt x="328" y="51"/>
                </a:lnTo>
                <a:lnTo>
                  <a:pt x="329" y="51"/>
                </a:lnTo>
                <a:lnTo>
                  <a:pt x="329" y="50"/>
                </a:lnTo>
                <a:lnTo>
                  <a:pt x="331" y="50"/>
                </a:lnTo>
                <a:lnTo>
                  <a:pt x="332" y="50"/>
                </a:lnTo>
                <a:lnTo>
                  <a:pt x="332" y="49"/>
                </a:lnTo>
                <a:lnTo>
                  <a:pt x="333" y="49"/>
                </a:lnTo>
                <a:lnTo>
                  <a:pt x="333" y="49"/>
                </a:lnTo>
                <a:lnTo>
                  <a:pt x="335" y="47"/>
                </a:lnTo>
                <a:lnTo>
                  <a:pt x="335" y="47"/>
                </a:lnTo>
                <a:lnTo>
                  <a:pt x="336" y="46"/>
                </a:lnTo>
                <a:lnTo>
                  <a:pt x="336" y="45"/>
                </a:lnTo>
                <a:lnTo>
                  <a:pt x="337" y="43"/>
                </a:lnTo>
                <a:lnTo>
                  <a:pt x="337" y="43"/>
                </a:lnTo>
                <a:lnTo>
                  <a:pt x="337" y="42"/>
                </a:lnTo>
                <a:lnTo>
                  <a:pt x="339" y="42"/>
                </a:lnTo>
                <a:lnTo>
                  <a:pt x="339" y="41"/>
                </a:lnTo>
                <a:lnTo>
                  <a:pt x="340" y="41"/>
                </a:lnTo>
                <a:lnTo>
                  <a:pt x="340" y="41"/>
                </a:lnTo>
                <a:lnTo>
                  <a:pt x="341" y="39"/>
                </a:lnTo>
                <a:lnTo>
                  <a:pt x="341" y="39"/>
                </a:lnTo>
                <a:lnTo>
                  <a:pt x="341" y="39"/>
                </a:lnTo>
                <a:lnTo>
                  <a:pt x="341" y="39"/>
                </a:lnTo>
                <a:lnTo>
                  <a:pt x="340" y="38"/>
                </a:lnTo>
                <a:lnTo>
                  <a:pt x="340" y="38"/>
                </a:lnTo>
                <a:lnTo>
                  <a:pt x="339" y="38"/>
                </a:lnTo>
                <a:lnTo>
                  <a:pt x="339" y="38"/>
                </a:lnTo>
                <a:lnTo>
                  <a:pt x="339" y="38"/>
                </a:lnTo>
                <a:lnTo>
                  <a:pt x="337" y="37"/>
                </a:lnTo>
                <a:lnTo>
                  <a:pt x="339" y="37"/>
                </a:lnTo>
                <a:lnTo>
                  <a:pt x="340" y="36"/>
                </a:lnTo>
                <a:lnTo>
                  <a:pt x="340" y="36"/>
                </a:lnTo>
                <a:lnTo>
                  <a:pt x="341" y="34"/>
                </a:lnTo>
                <a:lnTo>
                  <a:pt x="342" y="34"/>
                </a:lnTo>
                <a:lnTo>
                  <a:pt x="344" y="33"/>
                </a:lnTo>
                <a:lnTo>
                  <a:pt x="344" y="33"/>
                </a:lnTo>
                <a:lnTo>
                  <a:pt x="345" y="32"/>
                </a:lnTo>
                <a:lnTo>
                  <a:pt x="345" y="32"/>
                </a:lnTo>
                <a:lnTo>
                  <a:pt x="346" y="30"/>
                </a:lnTo>
                <a:lnTo>
                  <a:pt x="346" y="30"/>
                </a:lnTo>
                <a:lnTo>
                  <a:pt x="348" y="30"/>
                </a:lnTo>
                <a:lnTo>
                  <a:pt x="348" y="29"/>
                </a:lnTo>
                <a:lnTo>
                  <a:pt x="349" y="28"/>
                </a:lnTo>
                <a:lnTo>
                  <a:pt x="349" y="28"/>
                </a:lnTo>
                <a:lnTo>
                  <a:pt x="350" y="26"/>
                </a:lnTo>
                <a:lnTo>
                  <a:pt x="350" y="25"/>
                </a:lnTo>
                <a:lnTo>
                  <a:pt x="352" y="25"/>
                </a:lnTo>
                <a:lnTo>
                  <a:pt x="352" y="24"/>
                </a:lnTo>
                <a:lnTo>
                  <a:pt x="353" y="23"/>
                </a:lnTo>
                <a:lnTo>
                  <a:pt x="350" y="24"/>
                </a:lnTo>
                <a:lnTo>
                  <a:pt x="349" y="24"/>
                </a:lnTo>
                <a:lnTo>
                  <a:pt x="348" y="25"/>
                </a:lnTo>
                <a:lnTo>
                  <a:pt x="346" y="26"/>
                </a:lnTo>
                <a:lnTo>
                  <a:pt x="345" y="26"/>
                </a:lnTo>
                <a:lnTo>
                  <a:pt x="342" y="28"/>
                </a:lnTo>
                <a:lnTo>
                  <a:pt x="341" y="28"/>
                </a:lnTo>
                <a:lnTo>
                  <a:pt x="340" y="29"/>
                </a:lnTo>
                <a:lnTo>
                  <a:pt x="339" y="29"/>
                </a:lnTo>
                <a:lnTo>
                  <a:pt x="339" y="29"/>
                </a:lnTo>
                <a:lnTo>
                  <a:pt x="339" y="29"/>
                </a:lnTo>
                <a:lnTo>
                  <a:pt x="339" y="28"/>
                </a:lnTo>
                <a:lnTo>
                  <a:pt x="337" y="28"/>
                </a:lnTo>
                <a:lnTo>
                  <a:pt x="337" y="28"/>
                </a:lnTo>
                <a:lnTo>
                  <a:pt x="337" y="28"/>
                </a:lnTo>
                <a:lnTo>
                  <a:pt x="336" y="28"/>
                </a:lnTo>
                <a:lnTo>
                  <a:pt x="337" y="28"/>
                </a:lnTo>
                <a:lnTo>
                  <a:pt x="337" y="26"/>
                </a:lnTo>
                <a:lnTo>
                  <a:pt x="339" y="26"/>
                </a:lnTo>
                <a:lnTo>
                  <a:pt x="339" y="26"/>
                </a:lnTo>
                <a:lnTo>
                  <a:pt x="339" y="25"/>
                </a:lnTo>
                <a:lnTo>
                  <a:pt x="340" y="25"/>
                </a:lnTo>
                <a:lnTo>
                  <a:pt x="340" y="24"/>
                </a:lnTo>
                <a:lnTo>
                  <a:pt x="341" y="24"/>
                </a:lnTo>
                <a:lnTo>
                  <a:pt x="342" y="23"/>
                </a:lnTo>
                <a:lnTo>
                  <a:pt x="344" y="21"/>
                </a:lnTo>
                <a:lnTo>
                  <a:pt x="346" y="20"/>
                </a:lnTo>
                <a:lnTo>
                  <a:pt x="348" y="19"/>
                </a:lnTo>
                <a:lnTo>
                  <a:pt x="350" y="16"/>
                </a:lnTo>
                <a:lnTo>
                  <a:pt x="352" y="15"/>
                </a:lnTo>
                <a:lnTo>
                  <a:pt x="354" y="13"/>
                </a:lnTo>
                <a:lnTo>
                  <a:pt x="356" y="12"/>
                </a:lnTo>
                <a:lnTo>
                  <a:pt x="356" y="11"/>
                </a:lnTo>
                <a:lnTo>
                  <a:pt x="356" y="10"/>
                </a:lnTo>
                <a:lnTo>
                  <a:pt x="354" y="10"/>
                </a:lnTo>
                <a:lnTo>
                  <a:pt x="354" y="11"/>
                </a:lnTo>
                <a:lnTo>
                  <a:pt x="353" y="11"/>
                </a:lnTo>
                <a:lnTo>
                  <a:pt x="352" y="12"/>
                </a:lnTo>
                <a:lnTo>
                  <a:pt x="352" y="12"/>
                </a:lnTo>
                <a:lnTo>
                  <a:pt x="350" y="12"/>
                </a:lnTo>
                <a:lnTo>
                  <a:pt x="350" y="12"/>
                </a:lnTo>
                <a:lnTo>
                  <a:pt x="349" y="13"/>
                </a:lnTo>
                <a:lnTo>
                  <a:pt x="348" y="13"/>
                </a:lnTo>
                <a:lnTo>
                  <a:pt x="346" y="13"/>
                </a:lnTo>
                <a:lnTo>
                  <a:pt x="345" y="15"/>
                </a:lnTo>
                <a:lnTo>
                  <a:pt x="344" y="15"/>
                </a:lnTo>
                <a:lnTo>
                  <a:pt x="342" y="16"/>
                </a:lnTo>
                <a:lnTo>
                  <a:pt x="342" y="16"/>
                </a:lnTo>
                <a:lnTo>
                  <a:pt x="342" y="17"/>
                </a:lnTo>
                <a:lnTo>
                  <a:pt x="341" y="19"/>
                </a:lnTo>
                <a:lnTo>
                  <a:pt x="341" y="19"/>
                </a:lnTo>
                <a:lnTo>
                  <a:pt x="341" y="20"/>
                </a:lnTo>
                <a:lnTo>
                  <a:pt x="341" y="20"/>
                </a:lnTo>
                <a:lnTo>
                  <a:pt x="340" y="21"/>
                </a:lnTo>
                <a:lnTo>
                  <a:pt x="340" y="21"/>
                </a:lnTo>
                <a:lnTo>
                  <a:pt x="340" y="21"/>
                </a:lnTo>
                <a:lnTo>
                  <a:pt x="339" y="23"/>
                </a:lnTo>
                <a:lnTo>
                  <a:pt x="339" y="23"/>
                </a:lnTo>
                <a:lnTo>
                  <a:pt x="337" y="23"/>
                </a:lnTo>
                <a:lnTo>
                  <a:pt x="337" y="24"/>
                </a:lnTo>
                <a:lnTo>
                  <a:pt x="336" y="23"/>
                </a:lnTo>
                <a:lnTo>
                  <a:pt x="336" y="23"/>
                </a:lnTo>
                <a:lnTo>
                  <a:pt x="336" y="21"/>
                </a:lnTo>
                <a:lnTo>
                  <a:pt x="335" y="21"/>
                </a:lnTo>
                <a:lnTo>
                  <a:pt x="335" y="20"/>
                </a:lnTo>
                <a:lnTo>
                  <a:pt x="335" y="20"/>
                </a:lnTo>
                <a:lnTo>
                  <a:pt x="333" y="20"/>
                </a:lnTo>
                <a:lnTo>
                  <a:pt x="333" y="19"/>
                </a:lnTo>
                <a:lnTo>
                  <a:pt x="333" y="17"/>
                </a:lnTo>
                <a:lnTo>
                  <a:pt x="335" y="17"/>
                </a:lnTo>
                <a:lnTo>
                  <a:pt x="335" y="16"/>
                </a:lnTo>
                <a:lnTo>
                  <a:pt x="336" y="15"/>
                </a:lnTo>
                <a:lnTo>
                  <a:pt x="336" y="15"/>
                </a:lnTo>
                <a:lnTo>
                  <a:pt x="337" y="13"/>
                </a:lnTo>
                <a:lnTo>
                  <a:pt x="337" y="13"/>
                </a:lnTo>
                <a:lnTo>
                  <a:pt x="339" y="12"/>
                </a:lnTo>
                <a:lnTo>
                  <a:pt x="339" y="12"/>
                </a:lnTo>
                <a:lnTo>
                  <a:pt x="340" y="11"/>
                </a:lnTo>
                <a:lnTo>
                  <a:pt x="341" y="11"/>
                </a:lnTo>
                <a:lnTo>
                  <a:pt x="341" y="10"/>
                </a:lnTo>
                <a:lnTo>
                  <a:pt x="341" y="10"/>
                </a:lnTo>
                <a:lnTo>
                  <a:pt x="342" y="8"/>
                </a:lnTo>
                <a:lnTo>
                  <a:pt x="342" y="8"/>
                </a:lnTo>
                <a:lnTo>
                  <a:pt x="342" y="7"/>
                </a:lnTo>
                <a:lnTo>
                  <a:pt x="344" y="7"/>
                </a:lnTo>
                <a:lnTo>
                  <a:pt x="344" y="6"/>
                </a:lnTo>
                <a:lnTo>
                  <a:pt x="344" y="6"/>
                </a:lnTo>
                <a:lnTo>
                  <a:pt x="345" y="4"/>
                </a:lnTo>
                <a:lnTo>
                  <a:pt x="344" y="4"/>
                </a:lnTo>
                <a:lnTo>
                  <a:pt x="344" y="4"/>
                </a:lnTo>
                <a:lnTo>
                  <a:pt x="342" y="4"/>
                </a:lnTo>
                <a:lnTo>
                  <a:pt x="341" y="4"/>
                </a:lnTo>
                <a:lnTo>
                  <a:pt x="341" y="6"/>
                </a:lnTo>
                <a:lnTo>
                  <a:pt x="340" y="6"/>
                </a:lnTo>
                <a:lnTo>
                  <a:pt x="339" y="6"/>
                </a:lnTo>
                <a:lnTo>
                  <a:pt x="339" y="6"/>
                </a:lnTo>
                <a:lnTo>
                  <a:pt x="339" y="4"/>
                </a:lnTo>
                <a:lnTo>
                  <a:pt x="339" y="3"/>
                </a:lnTo>
                <a:lnTo>
                  <a:pt x="339" y="2"/>
                </a:lnTo>
                <a:lnTo>
                  <a:pt x="340" y="0"/>
                </a:lnTo>
                <a:lnTo>
                  <a:pt x="339" y="2"/>
                </a:lnTo>
                <a:lnTo>
                  <a:pt x="337" y="2"/>
                </a:lnTo>
                <a:lnTo>
                  <a:pt x="337" y="2"/>
                </a:lnTo>
                <a:lnTo>
                  <a:pt x="336" y="3"/>
                </a:lnTo>
                <a:lnTo>
                  <a:pt x="336" y="3"/>
                </a:lnTo>
                <a:lnTo>
                  <a:pt x="335" y="4"/>
                </a:lnTo>
                <a:lnTo>
                  <a:pt x="335" y="4"/>
                </a:lnTo>
                <a:lnTo>
                  <a:pt x="333" y="6"/>
                </a:lnTo>
                <a:lnTo>
                  <a:pt x="333" y="6"/>
                </a:lnTo>
                <a:lnTo>
                  <a:pt x="332" y="7"/>
                </a:lnTo>
                <a:lnTo>
                  <a:pt x="332" y="7"/>
                </a:lnTo>
                <a:lnTo>
                  <a:pt x="332" y="8"/>
                </a:lnTo>
                <a:lnTo>
                  <a:pt x="331" y="10"/>
                </a:lnTo>
                <a:lnTo>
                  <a:pt x="331" y="10"/>
                </a:lnTo>
                <a:lnTo>
                  <a:pt x="331" y="11"/>
                </a:lnTo>
                <a:lnTo>
                  <a:pt x="329" y="12"/>
                </a:lnTo>
                <a:lnTo>
                  <a:pt x="329" y="12"/>
                </a:lnTo>
                <a:lnTo>
                  <a:pt x="328" y="12"/>
                </a:lnTo>
                <a:lnTo>
                  <a:pt x="328" y="12"/>
                </a:lnTo>
                <a:lnTo>
                  <a:pt x="327" y="12"/>
                </a:lnTo>
                <a:lnTo>
                  <a:pt x="327" y="12"/>
                </a:lnTo>
                <a:lnTo>
                  <a:pt x="326" y="12"/>
                </a:lnTo>
                <a:lnTo>
                  <a:pt x="326" y="12"/>
                </a:lnTo>
                <a:lnTo>
                  <a:pt x="324" y="12"/>
                </a:lnTo>
                <a:lnTo>
                  <a:pt x="323" y="12"/>
                </a:lnTo>
                <a:lnTo>
                  <a:pt x="322" y="13"/>
                </a:lnTo>
                <a:lnTo>
                  <a:pt x="320" y="13"/>
                </a:lnTo>
                <a:lnTo>
                  <a:pt x="320" y="15"/>
                </a:lnTo>
                <a:lnTo>
                  <a:pt x="319" y="16"/>
                </a:lnTo>
                <a:lnTo>
                  <a:pt x="318" y="17"/>
                </a:lnTo>
                <a:lnTo>
                  <a:pt x="316" y="17"/>
                </a:lnTo>
                <a:lnTo>
                  <a:pt x="315" y="19"/>
                </a:lnTo>
                <a:lnTo>
                  <a:pt x="311" y="21"/>
                </a:lnTo>
                <a:lnTo>
                  <a:pt x="307" y="24"/>
                </a:lnTo>
                <a:lnTo>
                  <a:pt x="303" y="25"/>
                </a:lnTo>
                <a:lnTo>
                  <a:pt x="300" y="28"/>
                </a:lnTo>
                <a:lnTo>
                  <a:pt x="296" y="30"/>
                </a:lnTo>
                <a:lnTo>
                  <a:pt x="292" y="32"/>
                </a:lnTo>
                <a:lnTo>
                  <a:pt x="288" y="34"/>
                </a:lnTo>
                <a:lnTo>
                  <a:pt x="284" y="36"/>
                </a:lnTo>
                <a:lnTo>
                  <a:pt x="280" y="38"/>
                </a:lnTo>
                <a:lnTo>
                  <a:pt x="276" y="39"/>
                </a:lnTo>
                <a:lnTo>
                  <a:pt x="272" y="42"/>
                </a:lnTo>
                <a:lnTo>
                  <a:pt x="270" y="46"/>
                </a:lnTo>
                <a:lnTo>
                  <a:pt x="266" y="49"/>
                </a:lnTo>
                <a:lnTo>
                  <a:pt x="262" y="52"/>
                </a:lnTo>
                <a:lnTo>
                  <a:pt x="258" y="56"/>
                </a:lnTo>
                <a:lnTo>
                  <a:pt x="254" y="60"/>
                </a:lnTo>
                <a:lnTo>
                  <a:pt x="250" y="63"/>
                </a:lnTo>
                <a:lnTo>
                  <a:pt x="247" y="64"/>
                </a:lnTo>
                <a:lnTo>
                  <a:pt x="246" y="65"/>
                </a:lnTo>
                <a:lnTo>
                  <a:pt x="245" y="67"/>
                </a:lnTo>
                <a:lnTo>
                  <a:pt x="244" y="67"/>
                </a:lnTo>
                <a:lnTo>
                  <a:pt x="244" y="67"/>
                </a:lnTo>
                <a:lnTo>
                  <a:pt x="244" y="67"/>
                </a:lnTo>
                <a:lnTo>
                  <a:pt x="245" y="65"/>
                </a:lnTo>
                <a:lnTo>
                  <a:pt x="245" y="65"/>
                </a:lnTo>
                <a:lnTo>
                  <a:pt x="246" y="64"/>
                </a:lnTo>
                <a:lnTo>
                  <a:pt x="247" y="63"/>
                </a:lnTo>
                <a:lnTo>
                  <a:pt x="249" y="62"/>
                </a:lnTo>
                <a:lnTo>
                  <a:pt x="249" y="62"/>
                </a:lnTo>
                <a:lnTo>
                  <a:pt x="250" y="60"/>
                </a:lnTo>
                <a:lnTo>
                  <a:pt x="250" y="60"/>
                </a:lnTo>
                <a:lnTo>
                  <a:pt x="250" y="59"/>
                </a:lnTo>
                <a:lnTo>
                  <a:pt x="253" y="59"/>
                </a:lnTo>
                <a:lnTo>
                  <a:pt x="254" y="58"/>
                </a:lnTo>
                <a:lnTo>
                  <a:pt x="255" y="56"/>
                </a:lnTo>
                <a:lnTo>
                  <a:pt x="255" y="56"/>
                </a:lnTo>
                <a:lnTo>
                  <a:pt x="257" y="56"/>
                </a:lnTo>
                <a:lnTo>
                  <a:pt x="257" y="56"/>
                </a:lnTo>
                <a:lnTo>
                  <a:pt x="257" y="55"/>
                </a:lnTo>
                <a:lnTo>
                  <a:pt x="255" y="55"/>
                </a:lnTo>
                <a:lnTo>
                  <a:pt x="255" y="55"/>
                </a:lnTo>
                <a:lnTo>
                  <a:pt x="255" y="55"/>
                </a:lnTo>
                <a:lnTo>
                  <a:pt x="255" y="55"/>
                </a:lnTo>
                <a:lnTo>
                  <a:pt x="254" y="55"/>
                </a:lnTo>
                <a:lnTo>
                  <a:pt x="254" y="55"/>
                </a:lnTo>
                <a:lnTo>
                  <a:pt x="254" y="55"/>
                </a:lnTo>
                <a:lnTo>
                  <a:pt x="254" y="54"/>
                </a:lnTo>
                <a:lnTo>
                  <a:pt x="255" y="54"/>
                </a:lnTo>
                <a:lnTo>
                  <a:pt x="255" y="54"/>
                </a:lnTo>
                <a:lnTo>
                  <a:pt x="257" y="52"/>
                </a:lnTo>
                <a:lnTo>
                  <a:pt x="258" y="51"/>
                </a:lnTo>
                <a:lnTo>
                  <a:pt x="259" y="50"/>
                </a:lnTo>
                <a:lnTo>
                  <a:pt x="262" y="49"/>
                </a:lnTo>
                <a:lnTo>
                  <a:pt x="264" y="46"/>
                </a:lnTo>
                <a:lnTo>
                  <a:pt x="268" y="45"/>
                </a:lnTo>
                <a:lnTo>
                  <a:pt x="272" y="42"/>
                </a:lnTo>
                <a:lnTo>
                  <a:pt x="276" y="38"/>
                </a:lnTo>
                <a:lnTo>
                  <a:pt x="281" y="36"/>
                </a:lnTo>
                <a:lnTo>
                  <a:pt x="288" y="32"/>
                </a:lnTo>
                <a:lnTo>
                  <a:pt x="294" y="28"/>
                </a:lnTo>
                <a:lnTo>
                  <a:pt x="301" y="24"/>
                </a:lnTo>
                <a:lnTo>
                  <a:pt x="310" y="19"/>
                </a:lnTo>
                <a:lnTo>
                  <a:pt x="319" y="13"/>
                </a:lnTo>
                <a:lnTo>
                  <a:pt x="322" y="12"/>
                </a:lnTo>
                <a:lnTo>
                  <a:pt x="323" y="10"/>
                </a:lnTo>
                <a:lnTo>
                  <a:pt x="324" y="8"/>
                </a:lnTo>
                <a:lnTo>
                  <a:pt x="326" y="7"/>
                </a:lnTo>
                <a:lnTo>
                  <a:pt x="326" y="7"/>
                </a:lnTo>
                <a:lnTo>
                  <a:pt x="327" y="6"/>
                </a:lnTo>
                <a:lnTo>
                  <a:pt x="327" y="6"/>
                </a:lnTo>
                <a:lnTo>
                  <a:pt x="326" y="4"/>
                </a:lnTo>
                <a:lnTo>
                  <a:pt x="324" y="6"/>
                </a:lnTo>
                <a:lnTo>
                  <a:pt x="322" y="7"/>
                </a:lnTo>
                <a:lnTo>
                  <a:pt x="320" y="8"/>
                </a:lnTo>
                <a:lnTo>
                  <a:pt x="318" y="10"/>
                </a:lnTo>
                <a:lnTo>
                  <a:pt x="315" y="11"/>
                </a:lnTo>
                <a:lnTo>
                  <a:pt x="314" y="12"/>
                </a:lnTo>
                <a:lnTo>
                  <a:pt x="313" y="12"/>
                </a:lnTo>
                <a:lnTo>
                  <a:pt x="311" y="12"/>
                </a:lnTo>
                <a:lnTo>
                  <a:pt x="310" y="13"/>
                </a:lnTo>
                <a:lnTo>
                  <a:pt x="310" y="13"/>
                </a:lnTo>
                <a:lnTo>
                  <a:pt x="310" y="13"/>
                </a:lnTo>
                <a:lnTo>
                  <a:pt x="311" y="13"/>
                </a:lnTo>
                <a:lnTo>
                  <a:pt x="310" y="12"/>
                </a:lnTo>
                <a:lnTo>
                  <a:pt x="310" y="12"/>
                </a:lnTo>
                <a:lnTo>
                  <a:pt x="307" y="13"/>
                </a:lnTo>
                <a:lnTo>
                  <a:pt x="302" y="15"/>
                </a:lnTo>
                <a:lnTo>
                  <a:pt x="301" y="16"/>
                </a:lnTo>
                <a:lnTo>
                  <a:pt x="300" y="17"/>
                </a:lnTo>
                <a:lnTo>
                  <a:pt x="298" y="17"/>
                </a:lnTo>
                <a:lnTo>
                  <a:pt x="296" y="19"/>
                </a:lnTo>
                <a:lnTo>
                  <a:pt x="294" y="20"/>
                </a:lnTo>
                <a:lnTo>
                  <a:pt x="292" y="21"/>
                </a:lnTo>
                <a:lnTo>
                  <a:pt x="290" y="23"/>
                </a:lnTo>
                <a:lnTo>
                  <a:pt x="288" y="24"/>
                </a:lnTo>
                <a:lnTo>
                  <a:pt x="285" y="25"/>
                </a:lnTo>
                <a:lnTo>
                  <a:pt x="284" y="26"/>
                </a:lnTo>
                <a:lnTo>
                  <a:pt x="281" y="28"/>
                </a:lnTo>
                <a:lnTo>
                  <a:pt x="279" y="30"/>
                </a:lnTo>
                <a:lnTo>
                  <a:pt x="276" y="32"/>
                </a:lnTo>
                <a:lnTo>
                  <a:pt x="273" y="33"/>
                </a:lnTo>
                <a:lnTo>
                  <a:pt x="271" y="34"/>
                </a:lnTo>
                <a:lnTo>
                  <a:pt x="268" y="36"/>
                </a:lnTo>
                <a:lnTo>
                  <a:pt x="266" y="38"/>
                </a:lnTo>
                <a:lnTo>
                  <a:pt x="263" y="39"/>
                </a:lnTo>
                <a:lnTo>
                  <a:pt x="262" y="41"/>
                </a:lnTo>
                <a:lnTo>
                  <a:pt x="259" y="42"/>
                </a:lnTo>
                <a:lnTo>
                  <a:pt x="257" y="45"/>
                </a:lnTo>
                <a:lnTo>
                  <a:pt x="254" y="46"/>
                </a:lnTo>
                <a:lnTo>
                  <a:pt x="251" y="47"/>
                </a:lnTo>
                <a:lnTo>
                  <a:pt x="250" y="49"/>
                </a:lnTo>
                <a:lnTo>
                  <a:pt x="247" y="50"/>
                </a:lnTo>
                <a:lnTo>
                  <a:pt x="245" y="52"/>
                </a:lnTo>
                <a:lnTo>
                  <a:pt x="244" y="54"/>
                </a:lnTo>
                <a:lnTo>
                  <a:pt x="241" y="54"/>
                </a:lnTo>
                <a:lnTo>
                  <a:pt x="240" y="56"/>
                </a:lnTo>
                <a:lnTo>
                  <a:pt x="238" y="56"/>
                </a:lnTo>
                <a:lnTo>
                  <a:pt x="236" y="58"/>
                </a:lnTo>
                <a:lnTo>
                  <a:pt x="234" y="59"/>
                </a:lnTo>
                <a:lnTo>
                  <a:pt x="231" y="62"/>
                </a:lnTo>
                <a:lnTo>
                  <a:pt x="227" y="64"/>
                </a:lnTo>
                <a:lnTo>
                  <a:pt x="223" y="67"/>
                </a:lnTo>
                <a:lnTo>
                  <a:pt x="219" y="69"/>
                </a:lnTo>
                <a:lnTo>
                  <a:pt x="215" y="72"/>
                </a:lnTo>
                <a:lnTo>
                  <a:pt x="211" y="75"/>
                </a:lnTo>
                <a:lnTo>
                  <a:pt x="208" y="77"/>
                </a:lnTo>
                <a:lnTo>
                  <a:pt x="204" y="80"/>
                </a:lnTo>
                <a:lnTo>
                  <a:pt x="201" y="82"/>
                </a:lnTo>
                <a:lnTo>
                  <a:pt x="197" y="85"/>
                </a:lnTo>
                <a:lnTo>
                  <a:pt x="193" y="86"/>
                </a:lnTo>
                <a:lnTo>
                  <a:pt x="190" y="89"/>
                </a:lnTo>
                <a:lnTo>
                  <a:pt x="186" y="91"/>
                </a:lnTo>
                <a:lnTo>
                  <a:pt x="184" y="94"/>
                </a:lnTo>
                <a:lnTo>
                  <a:pt x="180" y="97"/>
                </a:lnTo>
                <a:lnTo>
                  <a:pt x="177" y="99"/>
                </a:lnTo>
                <a:lnTo>
                  <a:pt x="175" y="101"/>
                </a:lnTo>
                <a:lnTo>
                  <a:pt x="173" y="102"/>
                </a:lnTo>
                <a:lnTo>
                  <a:pt x="171" y="104"/>
                </a:lnTo>
                <a:lnTo>
                  <a:pt x="169" y="106"/>
                </a:lnTo>
                <a:lnTo>
                  <a:pt x="168" y="107"/>
                </a:lnTo>
                <a:lnTo>
                  <a:pt x="167" y="110"/>
                </a:lnTo>
                <a:lnTo>
                  <a:pt x="165" y="111"/>
                </a:lnTo>
                <a:lnTo>
                  <a:pt x="164" y="114"/>
                </a:lnTo>
                <a:lnTo>
                  <a:pt x="162" y="115"/>
                </a:lnTo>
                <a:lnTo>
                  <a:pt x="160" y="117"/>
                </a:lnTo>
                <a:lnTo>
                  <a:pt x="159" y="119"/>
                </a:lnTo>
                <a:lnTo>
                  <a:pt x="158" y="120"/>
                </a:lnTo>
                <a:lnTo>
                  <a:pt x="156" y="123"/>
                </a:lnTo>
                <a:lnTo>
                  <a:pt x="155" y="124"/>
                </a:lnTo>
                <a:lnTo>
                  <a:pt x="152" y="125"/>
                </a:lnTo>
                <a:lnTo>
                  <a:pt x="151" y="128"/>
                </a:lnTo>
                <a:lnTo>
                  <a:pt x="150" y="129"/>
                </a:lnTo>
                <a:lnTo>
                  <a:pt x="147" y="132"/>
                </a:lnTo>
                <a:lnTo>
                  <a:pt x="146" y="134"/>
                </a:lnTo>
                <a:lnTo>
                  <a:pt x="143" y="137"/>
                </a:lnTo>
                <a:lnTo>
                  <a:pt x="142" y="140"/>
                </a:lnTo>
                <a:lnTo>
                  <a:pt x="139" y="142"/>
                </a:lnTo>
                <a:lnTo>
                  <a:pt x="138" y="143"/>
                </a:lnTo>
                <a:lnTo>
                  <a:pt x="137" y="145"/>
                </a:lnTo>
                <a:lnTo>
                  <a:pt x="134" y="147"/>
                </a:lnTo>
                <a:lnTo>
                  <a:pt x="133" y="149"/>
                </a:lnTo>
                <a:lnTo>
                  <a:pt x="132" y="149"/>
                </a:lnTo>
                <a:lnTo>
                  <a:pt x="132" y="150"/>
                </a:lnTo>
                <a:lnTo>
                  <a:pt x="130" y="150"/>
                </a:lnTo>
                <a:lnTo>
                  <a:pt x="129" y="151"/>
                </a:lnTo>
                <a:lnTo>
                  <a:pt x="129" y="151"/>
                </a:lnTo>
                <a:lnTo>
                  <a:pt x="126" y="154"/>
                </a:lnTo>
                <a:lnTo>
                  <a:pt x="125" y="156"/>
                </a:lnTo>
                <a:lnTo>
                  <a:pt x="124" y="159"/>
                </a:lnTo>
                <a:lnTo>
                  <a:pt x="122" y="162"/>
                </a:lnTo>
                <a:lnTo>
                  <a:pt x="121" y="166"/>
                </a:lnTo>
                <a:lnTo>
                  <a:pt x="120" y="168"/>
                </a:lnTo>
                <a:lnTo>
                  <a:pt x="119" y="171"/>
                </a:lnTo>
                <a:lnTo>
                  <a:pt x="117" y="173"/>
                </a:lnTo>
                <a:lnTo>
                  <a:pt x="116" y="176"/>
                </a:lnTo>
                <a:lnTo>
                  <a:pt x="115" y="175"/>
                </a:lnTo>
                <a:lnTo>
                  <a:pt x="113" y="172"/>
                </a:lnTo>
                <a:lnTo>
                  <a:pt x="112" y="169"/>
                </a:lnTo>
                <a:lnTo>
                  <a:pt x="109" y="167"/>
                </a:lnTo>
                <a:lnTo>
                  <a:pt x="108" y="164"/>
                </a:lnTo>
                <a:lnTo>
                  <a:pt x="107" y="163"/>
                </a:lnTo>
                <a:lnTo>
                  <a:pt x="104" y="160"/>
                </a:lnTo>
                <a:lnTo>
                  <a:pt x="103" y="158"/>
                </a:lnTo>
                <a:lnTo>
                  <a:pt x="100" y="155"/>
                </a:lnTo>
                <a:lnTo>
                  <a:pt x="99" y="153"/>
                </a:lnTo>
                <a:lnTo>
                  <a:pt x="98" y="151"/>
                </a:lnTo>
                <a:lnTo>
                  <a:pt x="96" y="149"/>
                </a:lnTo>
                <a:lnTo>
                  <a:pt x="95" y="146"/>
                </a:lnTo>
                <a:lnTo>
                  <a:pt x="94" y="143"/>
                </a:lnTo>
                <a:lnTo>
                  <a:pt x="93" y="141"/>
                </a:lnTo>
                <a:lnTo>
                  <a:pt x="91" y="140"/>
                </a:lnTo>
                <a:lnTo>
                  <a:pt x="90" y="136"/>
                </a:lnTo>
                <a:lnTo>
                  <a:pt x="89" y="133"/>
                </a:lnTo>
                <a:lnTo>
                  <a:pt x="87" y="129"/>
                </a:lnTo>
                <a:lnTo>
                  <a:pt x="86" y="125"/>
                </a:lnTo>
                <a:lnTo>
                  <a:pt x="85" y="123"/>
                </a:lnTo>
                <a:lnTo>
                  <a:pt x="83" y="119"/>
                </a:lnTo>
                <a:lnTo>
                  <a:pt x="82" y="115"/>
                </a:lnTo>
                <a:lnTo>
                  <a:pt x="81" y="112"/>
                </a:lnTo>
                <a:lnTo>
                  <a:pt x="79" y="112"/>
                </a:lnTo>
                <a:lnTo>
                  <a:pt x="77" y="114"/>
                </a:lnTo>
                <a:lnTo>
                  <a:pt x="76" y="114"/>
                </a:lnTo>
                <a:lnTo>
                  <a:pt x="73" y="115"/>
                </a:lnTo>
                <a:lnTo>
                  <a:pt x="72" y="115"/>
                </a:lnTo>
                <a:lnTo>
                  <a:pt x="70" y="116"/>
                </a:lnTo>
                <a:lnTo>
                  <a:pt x="68" y="116"/>
                </a:lnTo>
                <a:lnTo>
                  <a:pt x="66" y="117"/>
                </a:lnTo>
                <a:lnTo>
                  <a:pt x="65" y="117"/>
                </a:lnTo>
                <a:lnTo>
                  <a:pt x="64" y="119"/>
                </a:lnTo>
                <a:lnTo>
                  <a:pt x="63" y="119"/>
                </a:lnTo>
                <a:lnTo>
                  <a:pt x="61" y="120"/>
                </a:lnTo>
                <a:lnTo>
                  <a:pt x="60" y="120"/>
                </a:lnTo>
                <a:lnTo>
                  <a:pt x="59" y="121"/>
                </a:lnTo>
                <a:lnTo>
                  <a:pt x="57" y="121"/>
                </a:lnTo>
                <a:lnTo>
                  <a:pt x="56" y="123"/>
                </a:lnTo>
                <a:lnTo>
                  <a:pt x="53" y="123"/>
                </a:lnTo>
                <a:lnTo>
                  <a:pt x="52" y="124"/>
                </a:lnTo>
                <a:lnTo>
                  <a:pt x="51" y="124"/>
                </a:lnTo>
                <a:lnTo>
                  <a:pt x="50" y="125"/>
                </a:lnTo>
                <a:lnTo>
                  <a:pt x="48" y="125"/>
                </a:lnTo>
                <a:lnTo>
                  <a:pt x="47" y="127"/>
                </a:lnTo>
                <a:lnTo>
                  <a:pt x="46" y="127"/>
                </a:lnTo>
                <a:lnTo>
                  <a:pt x="44" y="128"/>
                </a:lnTo>
                <a:lnTo>
                  <a:pt x="44" y="128"/>
                </a:lnTo>
                <a:lnTo>
                  <a:pt x="44" y="128"/>
                </a:lnTo>
                <a:lnTo>
                  <a:pt x="43" y="128"/>
                </a:lnTo>
                <a:lnTo>
                  <a:pt x="42" y="128"/>
                </a:lnTo>
                <a:lnTo>
                  <a:pt x="39" y="128"/>
                </a:lnTo>
                <a:lnTo>
                  <a:pt x="38" y="129"/>
                </a:lnTo>
                <a:lnTo>
                  <a:pt x="37" y="129"/>
                </a:lnTo>
                <a:lnTo>
                  <a:pt x="34" y="130"/>
                </a:lnTo>
                <a:lnTo>
                  <a:pt x="33" y="130"/>
                </a:lnTo>
                <a:lnTo>
                  <a:pt x="30" y="132"/>
                </a:lnTo>
                <a:lnTo>
                  <a:pt x="29" y="132"/>
                </a:lnTo>
                <a:lnTo>
                  <a:pt x="27" y="132"/>
                </a:lnTo>
                <a:lnTo>
                  <a:pt x="26" y="132"/>
                </a:lnTo>
                <a:lnTo>
                  <a:pt x="25" y="133"/>
                </a:lnTo>
                <a:lnTo>
                  <a:pt x="23" y="133"/>
                </a:lnTo>
                <a:lnTo>
                  <a:pt x="23" y="133"/>
                </a:lnTo>
                <a:lnTo>
                  <a:pt x="22" y="133"/>
                </a:lnTo>
                <a:lnTo>
                  <a:pt x="21" y="134"/>
                </a:lnTo>
                <a:lnTo>
                  <a:pt x="20" y="136"/>
                </a:lnTo>
                <a:lnTo>
                  <a:pt x="18" y="136"/>
                </a:lnTo>
                <a:lnTo>
                  <a:pt x="16" y="137"/>
                </a:lnTo>
                <a:lnTo>
                  <a:pt x="14" y="138"/>
                </a:lnTo>
                <a:lnTo>
                  <a:pt x="13" y="138"/>
                </a:lnTo>
                <a:lnTo>
                  <a:pt x="12" y="140"/>
                </a:lnTo>
                <a:lnTo>
                  <a:pt x="10" y="141"/>
                </a:lnTo>
                <a:lnTo>
                  <a:pt x="9" y="141"/>
                </a:lnTo>
                <a:lnTo>
                  <a:pt x="8" y="142"/>
                </a:lnTo>
                <a:lnTo>
                  <a:pt x="5" y="143"/>
                </a:lnTo>
                <a:lnTo>
                  <a:pt x="4" y="143"/>
                </a:lnTo>
                <a:lnTo>
                  <a:pt x="3" y="145"/>
                </a:lnTo>
                <a:lnTo>
                  <a:pt x="1" y="146"/>
                </a:lnTo>
                <a:lnTo>
                  <a:pt x="0" y="146"/>
                </a:lnTo>
                <a:lnTo>
                  <a:pt x="0" y="1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636" name="Text Box 1580">
            <a:extLst>
              <a:ext uri="{FF2B5EF4-FFF2-40B4-BE49-F238E27FC236}">
                <a16:creationId xmlns:a16="http://schemas.microsoft.com/office/drawing/2014/main" id="{E9323AF9-12A2-4B42-8729-F17127EC2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953000"/>
            <a:ext cx="1158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Inventory locations</a:t>
            </a:r>
            <a:endParaRPr lang="en-US" altLang="zh-TW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814637" name="Group 1581">
            <a:extLst>
              <a:ext uri="{FF2B5EF4-FFF2-40B4-BE49-F238E27FC236}">
                <a16:creationId xmlns:a16="http://schemas.microsoft.com/office/drawing/2014/main" id="{F98E2573-8A58-4597-8C76-816F00A4F667}"/>
              </a:ext>
            </a:extLst>
          </p:cNvPr>
          <p:cNvGrpSpPr>
            <a:grpSpLocks/>
          </p:cNvGrpSpPr>
          <p:nvPr/>
        </p:nvGrpSpPr>
        <p:grpSpPr bwMode="auto">
          <a:xfrm>
            <a:off x="3611563" y="2970213"/>
            <a:ext cx="952500" cy="441325"/>
            <a:chOff x="2276" y="1860"/>
            <a:chExt cx="600" cy="278"/>
          </a:xfrm>
        </p:grpSpPr>
        <p:sp>
          <p:nvSpPr>
            <p:cNvPr id="814638" name="Freeform 1582">
              <a:extLst>
                <a:ext uri="{FF2B5EF4-FFF2-40B4-BE49-F238E27FC236}">
                  <a16:creationId xmlns:a16="http://schemas.microsoft.com/office/drawing/2014/main" id="{5CC3A300-E733-4074-BF91-0AEAE0E66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1893"/>
              <a:ext cx="599" cy="197"/>
            </a:xfrm>
            <a:custGeom>
              <a:avLst/>
              <a:gdLst>
                <a:gd name="T0" fmla="*/ 211 w 1797"/>
                <a:gd name="T1" fmla="*/ 2 h 593"/>
                <a:gd name="T2" fmla="*/ 313 w 1797"/>
                <a:gd name="T3" fmla="*/ 9 h 593"/>
                <a:gd name="T4" fmla="*/ 415 w 1797"/>
                <a:gd name="T5" fmla="*/ 18 h 593"/>
                <a:gd name="T6" fmla="*/ 516 w 1797"/>
                <a:gd name="T7" fmla="*/ 30 h 593"/>
                <a:gd name="T8" fmla="*/ 617 w 1797"/>
                <a:gd name="T9" fmla="*/ 44 h 593"/>
                <a:gd name="T10" fmla="*/ 714 w 1797"/>
                <a:gd name="T11" fmla="*/ 61 h 593"/>
                <a:gd name="T12" fmla="*/ 811 w 1797"/>
                <a:gd name="T13" fmla="*/ 82 h 593"/>
                <a:gd name="T14" fmla="*/ 905 w 1797"/>
                <a:gd name="T15" fmla="*/ 104 h 593"/>
                <a:gd name="T16" fmla="*/ 997 w 1797"/>
                <a:gd name="T17" fmla="*/ 130 h 593"/>
                <a:gd name="T18" fmla="*/ 1086 w 1797"/>
                <a:gd name="T19" fmla="*/ 156 h 593"/>
                <a:gd name="T20" fmla="*/ 1174 w 1797"/>
                <a:gd name="T21" fmla="*/ 187 h 593"/>
                <a:gd name="T22" fmla="*/ 1259 w 1797"/>
                <a:gd name="T23" fmla="*/ 218 h 593"/>
                <a:gd name="T24" fmla="*/ 1340 w 1797"/>
                <a:gd name="T25" fmla="*/ 253 h 593"/>
                <a:gd name="T26" fmla="*/ 1417 w 1797"/>
                <a:gd name="T27" fmla="*/ 290 h 593"/>
                <a:gd name="T28" fmla="*/ 1491 w 1797"/>
                <a:gd name="T29" fmla="*/ 329 h 593"/>
                <a:gd name="T30" fmla="*/ 1562 w 1797"/>
                <a:gd name="T31" fmla="*/ 369 h 593"/>
                <a:gd name="T32" fmla="*/ 1630 w 1797"/>
                <a:gd name="T33" fmla="*/ 410 h 593"/>
                <a:gd name="T34" fmla="*/ 1691 w 1797"/>
                <a:gd name="T35" fmla="*/ 455 h 593"/>
                <a:gd name="T36" fmla="*/ 1750 w 1797"/>
                <a:gd name="T37" fmla="*/ 501 h 593"/>
                <a:gd name="T38" fmla="*/ 1758 w 1797"/>
                <a:gd name="T39" fmla="*/ 507 h 593"/>
                <a:gd name="T40" fmla="*/ 1794 w 1797"/>
                <a:gd name="T41" fmla="*/ 547 h 593"/>
                <a:gd name="T42" fmla="*/ 1793 w 1797"/>
                <a:gd name="T43" fmla="*/ 576 h 593"/>
                <a:gd name="T44" fmla="*/ 1770 w 1797"/>
                <a:gd name="T45" fmla="*/ 593 h 593"/>
                <a:gd name="T46" fmla="*/ 1139 w 1797"/>
                <a:gd name="T47" fmla="*/ 593 h 593"/>
                <a:gd name="T48" fmla="*/ 1156 w 1797"/>
                <a:gd name="T49" fmla="*/ 576 h 593"/>
                <a:gd name="T50" fmla="*/ 1164 w 1797"/>
                <a:gd name="T51" fmla="*/ 547 h 593"/>
                <a:gd name="T52" fmla="*/ 1143 w 1797"/>
                <a:gd name="T53" fmla="*/ 507 h 593"/>
                <a:gd name="T54" fmla="*/ 1139 w 1797"/>
                <a:gd name="T55" fmla="*/ 501 h 593"/>
                <a:gd name="T56" fmla="*/ 1098 w 1797"/>
                <a:gd name="T57" fmla="*/ 455 h 593"/>
                <a:gd name="T58" fmla="*/ 1053 w 1797"/>
                <a:gd name="T59" fmla="*/ 410 h 593"/>
                <a:gd name="T60" fmla="*/ 1005 w 1797"/>
                <a:gd name="T61" fmla="*/ 369 h 593"/>
                <a:gd name="T62" fmla="*/ 954 w 1797"/>
                <a:gd name="T63" fmla="*/ 329 h 593"/>
                <a:gd name="T64" fmla="*/ 901 w 1797"/>
                <a:gd name="T65" fmla="*/ 290 h 593"/>
                <a:gd name="T66" fmla="*/ 846 w 1797"/>
                <a:gd name="T67" fmla="*/ 253 h 593"/>
                <a:gd name="T68" fmla="*/ 788 w 1797"/>
                <a:gd name="T69" fmla="*/ 219 h 593"/>
                <a:gd name="T70" fmla="*/ 728 w 1797"/>
                <a:gd name="T71" fmla="*/ 187 h 593"/>
                <a:gd name="T72" fmla="*/ 665 w 1797"/>
                <a:gd name="T73" fmla="*/ 157 h 593"/>
                <a:gd name="T74" fmla="*/ 600 w 1797"/>
                <a:gd name="T75" fmla="*/ 130 h 593"/>
                <a:gd name="T76" fmla="*/ 534 w 1797"/>
                <a:gd name="T77" fmla="*/ 104 h 593"/>
                <a:gd name="T78" fmla="*/ 467 w 1797"/>
                <a:gd name="T79" fmla="*/ 82 h 593"/>
                <a:gd name="T80" fmla="*/ 397 w 1797"/>
                <a:gd name="T81" fmla="*/ 61 h 593"/>
                <a:gd name="T82" fmla="*/ 328 w 1797"/>
                <a:gd name="T83" fmla="*/ 45 h 593"/>
                <a:gd name="T84" fmla="*/ 255 w 1797"/>
                <a:gd name="T85" fmla="*/ 30 h 593"/>
                <a:gd name="T86" fmla="*/ 184 w 1797"/>
                <a:gd name="T87" fmla="*/ 18 h 593"/>
                <a:gd name="T88" fmla="*/ 111 w 1797"/>
                <a:gd name="T89" fmla="*/ 9 h 593"/>
                <a:gd name="T90" fmla="*/ 36 w 1797"/>
                <a:gd name="T91" fmla="*/ 2 h 593"/>
                <a:gd name="T92" fmla="*/ 158 w 1797"/>
                <a:gd name="T93" fmla="*/ 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97" h="593">
                  <a:moveTo>
                    <a:pt x="158" y="0"/>
                  </a:moveTo>
                  <a:lnTo>
                    <a:pt x="211" y="2"/>
                  </a:lnTo>
                  <a:lnTo>
                    <a:pt x="262" y="5"/>
                  </a:lnTo>
                  <a:lnTo>
                    <a:pt x="313" y="9"/>
                  </a:lnTo>
                  <a:lnTo>
                    <a:pt x="363" y="13"/>
                  </a:lnTo>
                  <a:lnTo>
                    <a:pt x="415" y="18"/>
                  </a:lnTo>
                  <a:lnTo>
                    <a:pt x="466" y="23"/>
                  </a:lnTo>
                  <a:lnTo>
                    <a:pt x="516" y="30"/>
                  </a:lnTo>
                  <a:lnTo>
                    <a:pt x="566" y="36"/>
                  </a:lnTo>
                  <a:lnTo>
                    <a:pt x="617" y="44"/>
                  </a:lnTo>
                  <a:lnTo>
                    <a:pt x="665" y="53"/>
                  </a:lnTo>
                  <a:lnTo>
                    <a:pt x="714" y="61"/>
                  </a:lnTo>
                  <a:lnTo>
                    <a:pt x="763" y="71"/>
                  </a:lnTo>
                  <a:lnTo>
                    <a:pt x="811" y="82"/>
                  </a:lnTo>
                  <a:lnTo>
                    <a:pt x="858" y="92"/>
                  </a:lnTo>
                  <a:lnTo>
                    <a:pt x="905" y="104"/>
                  </a:lnTo>
                  <a:lnTo>
                    <a:pt x="952" y="117"/>
                  </a:lnTo>
                  <a:lnTo>
                    <a:pt x="997" y="130"/>
                  </a:lnTo>
                  <a:lnTo>
                    <a:pt x="1043" y="143"/>
                  </a:lnTo>
                  <a:lnTo>
                    <a:pt x="1086" y="156"/>
                  </a:lnTo>
                  <a:lnTo>
                    <a:pt x="1132" y="171"/>
                  </a:lnTo>
                  <a:lnTo>
                    <a:pt x="1174" y="187"/>
                  </a:lnTo>
                  <a:lnTo>
                    <a:pt x="1217" y="202"/>
                  </a:lnTo>
                  <a:lnTo>
                    <a:pt x="1259" y="218"/>
                  </a:lnTo>
                  <a:lnTo>
                    <a:pt x="1299" y="236"/>
                  </a:lnTo>
                  <a:lnTo>
                    <a:pt x="1340" y="253"/>
                  </a:lnTo>
                  <a:lnTo>
                    <a:pt x="1379" y="271"/>
                  </a:lnTo>
                  <a:lnTo>
                    <a:pt x="1417" y="290"/>
                  </a:lnTo>
                  <a:lnTo>
                    <a:pt x="1454" y="309"/>
                  </a:lnTo>
                  <a:lnTo>
                    <a:pt x="1491" y="329"/>
                  </a:lnTo>
                  <a:lnTo>
                    <a:pt x="1527" y="348"/>
                  </a:lnTo>
                  <a:lnTo>
                    <a:pt x="1562" y="369"/>
                  </a:lnTo>
                  <a:lnTo>
                    <a:pt x="1596" y="390"/>
                  </a:lnTo>
                  <a:lnTo>
                    <a:pt x="1630" y="410"/>
                  </a:lnTo>
                  <a:lnTo>
                    <a:pt x="1661" y="433"/>
                  </a:lnTo>
                  <a:lnTo>
                    <a:pt x="1691" y="455"/>
                  </a:lnTo>
                  <a:lnTo>
                    <a:pt x="1721" y="477"/>
                  </a:lnTo>
                  <a:lnTo>
                    <a:pt x="1750" y="501"/>
                  </a:lnTo>
                  <a:lnTo>
                    <a:pt x="1755" y="505"/>
                  </a:lnTo>
                  <a:lnTo>
                    <a:pt x="1758" y="507"/>
                  </a:lnTo>
                  <a:lnTo>
                    <a:pt x="1781" y="529"/>
                  </a:lnTo>
                  <a:lnTo>
                    <a:pt x="1794" y="547"/>
                  </a:lnTo>
                  <a:lnTo>
                    <a:pt x="1797" y="564"/>
                  </a:lnTo>
                  <a:lnTo>
                    <a:pt x="1793" y="576"/>
                  </a:lnTo>
                  <a:lnTo>
                    <a:pt x="1785" y="585"/>
                  </a:lnTo>
                  <a:lnTo>
                    <a:pt x="1770" y="593"/>
                  </a:lnTo>
                  <a:lnTo>
                    <a:pt x="1128" y="593"/>
                  </a:lnTo>
                  <a:lnTo>
                    <a:pt x="1139" y="593"/>
                  </a:lnTo>
                  <a:lnTo>
                    <a:pt x="1152" y="585"/>
                  </a:lnTo>
                  <a:lnTo>
                    <a:pt x="1156" y="576"/>
                  </a:lnTo>
                  <a:lnTo>
                    <a:pt x="1163" y="564"/>
                  </a:lnTo>
                  <a:lnTo>
                    <a:pt x="1164" y="547"/>
                  </a:lnTo>
                  <a:lnTo>
                    <a:pt x="1159" y="529"/>
                  </a:lnTo>
                  <a:lnTo>
                    <a:pt x="1143" y="507"/>
                  </a:lnTo>
                  <a:lnTo>
                    <a:pt x="1143" y="505"/>
                  </a:lnTo>
                  <a:lnTo>
                    <a:pt x="1139" y="501"/>
                  </a:lnTo>
                  <a:lnTo>
                    <a:pt x="1120" y="477"/>
                  </a:lnTo>
                  <a:lnTo>
                    <a:pt x="1098" y="455"/>
                  </a:lnTo>
                  <a:lnTo>
                    <a:pt x="1077" y="434"/>
                  </a:lnTo>
                  <a:lnTo>
                    <a:pt x="1053" y="410"/>
                  </a:lnTo>
                  <a:lnTo>
                    <a:pt x="1030" y="390"/>
                  </a:lnTo>
                  <a:lnTo>
                    <a:pt x="1005" y="369"/>
                  </a:lnTo>
                  <a:lnTo>
                    <a:pt x="980" y="348"/>
                  </a:lnTo>
                  <a:lnTo>
                    <a:pt x="954" y="329"/>
                  </a:lnTo>
                  <a:lnTo>
                    <a:pt x="930" y="309"/>
                  </a:lnTo>
                  <a:lnTo>
                    <a:pt x="901" y="290"/>
                  </a:lnTo>
                  <a:lnTo>
                    <a:pt x="875" y="271"/>
                  </a:lnTo>
                  <a:lnTo>
                    <a:pt x="846" y="253"/>
                  </a:lnTo>
                  <a:lnTo>
                    <a:pt x="818" y="236"/>
                  </a:lnTo>
                  <a:lnTo>
                    <a:pt x="788" y="219"/>
                  </a:lnTo>
                  <a:lnTo>
                    <a:pt x="758" y="202"/>
                  </a:lnTo>
                  <a:lnTo>
                    <a:pt x="728" y="187"/>
                  </a:lnTo>
                  <a:lnTo>
                    <a:pt x="697" y="171"/>
                  </a:lnTo>
                  <a:lnTo>
                    <a:pt x="665" y="157"/>
                  </a:lnTo>
                  <a:lnTo>
                    <a:pt x="633" y="143"/>
                  </a:lnTo>
                  <a:lnTo>
                    <a:pt x="600" y="130"/>
                  </a:lnTo>
                  <a:lnTo>
                    <a:pt x="568" y="117"/>
                  </a:lnTo>
                  <a:lnTo>
                    <a:pt x="534" y="104"/>
                  </a:lnTo>
                  <a:lnTo>
                    <a:pt x="501" y="92"/>
                  </a:lnTo>
                  <a:lnTo>
                    <a:pt x="467" y="82"/>
                  </a:lnTo>
                  <a:lnTo>
                    <a:pt x="432" y="71"/>
                  </a:lnTo>
                  <a:lnTo>
                    <a:pt x="397" y="61"/>
                  </a:lnTo>
                  <a:lnTo>
                    <a:pt x="362" y="53"/>
                  </a:lnTo>
                  <a:lnTo>
                    <a:pt x="328" y="45"/>
                  </a:lnTo>
                  <a:lnTo>
                    <a:pt x="292" y="36"/>
                  </a:lnTo>
                  <a:lnTo>
                    <a:pt x="255" y="30"/>
                  </a:lnTo>
                  <a:lnTo>
                    <a:pt x="220" y="23"/>
                  </a:lnTo>
                  <a:lnTo>
                    <a:pt x="184" y="18"/>
                  </a:lnTo>
                  <a:lnTo>
                    <a:pt x="147" y="13"/>
                  </a:lnTo>
                  <a:lnTo>
                    <a:pt x="111" y="9"/>
                  </a:lnTo>
                  <a:lnTo>
                    <a:pt x="74" y="5"/>
                  </a:lnTo>
                  <a:lnTo>
                    <a:pt x="36" y="2"/>
                  </a:lnTo>
                  <a:lnTo>
                    <a:pt x="0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C6C6C6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39" name="Freeform 1583">
              <a:extLst>
                <a:ext uri="{FF2B5EF4-FFF2-40B4-BE49-F238E27FC236}">
                  <a16:creationId xmlns:a16="http://schemas.microsoft.com/office/drawing/2014/main" id="{080F7CFB-8799-4E25-9BDE-49BB8568E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1893"/>
              <a:ext cx="599" cy="197"/>
            </a:xfrm>
            <a:custGeom>
              <a:avLst/>
              <a:gdLst>
                <a:gd name="T0" fmla="*/ 211 w 1797"/>
                <a:gd name="T1" fmla="*/ 2 h 593"/>
                <a:gd name="T2" fmla="*/ 313 w 1797"/>
                <a:gd name="T3" fmla="*/ 9 h 593"/>
                <a:gd name="T4" fmla="*/ 415 w 1797"/>
                <a:gd name="T5" fmla="*/ 18 h 593"/>
                <a:gd name="T6" fmla="*/ 516 w 1797"/>
                <a:gd name="T7" fmla="*/ 30 h 593"/>
                <a:gd name="T8" fmla="*/ 617 w 1797"/>
                <a:gd name="T9" fmla="*/ 44 h 593"/>
                <a:gd name="T10" fmla="*/ 714 w 1797"/>
                <a:gd name="T11" fmla="*/ 61 h 593"/>
                <a:gd name="T12" fmla="*/ 811 w 1797"/>
                <a:gd name="T13" fmla="*/ 82 h 593"/>
                <a:gd name="T14" fmla="*/ 905 w 1797"/>
                <a:gd name="T15" fmla="*/ 104 h 593"/>
                <a:gd name="T16" fmla="*/ 997 w 1797"/>
                <a:gd name="T17" fmla="*/ 130 h 593"/>
                <a:gd name="T18" fmla="*/ 1086 w 1797"/>
                <a:gd name="T19" fmla="*/ 156 h 593"/>
                <a:gd name="T20" fmla="*/ 1174 w 1797"/>
                <a:gd name="T21" fmla="*/ 187 h 593"/>
                <a:gd name="T22" fmla="*/ 1259 w 1797"/>
                <a:gd name="T23" fmla="*/ 218 h 593"/>
                <a:gd name="T24" fmla="*/ 1340 w 1797"/>
                <a:gd name="T25" fmla="*/ 253 h 593"/>
                <a:gd name="T26" fmla="*/ 1417 w 1797"/>
                <a:gd name="T27" fmla="*/ 290 h 593"/>
                <a:gd name="T28" fmla="*/ 1491 w 1797"/>
                <a:gd name="T29" fmla="*/ 329 h 593"/>
                <a:gd name="T30" fmla="*/ 1562 w 1797"/>
                <a:gd name="T31" fmla="*/ 369 h 593"/>
                <a:gd name="T32" fmla="*/ 1630 w 1797"/>
                <a:gd name="T33" fmla="*/ 410 h 593"/>
                <a:gd name="T34" fmla="*/ 1691 w 1797"/>
                <a:gd name="T35" fmla="*/ 455 h 593"/>
                <a:gd name="T36" fmla="*/ 1750 w 1797"/>
                <a:gd name="T37" fmla="*/ 501 h 593"/>
                <a:gd name="T38" fmla="*/ 1758 w 1797"/>
                <a:gd name="T39" fmla="*/ 507 h 593"/>
                <a:gd name="T40" fmla="*/ 1794 w 1797"/>
                <a:gd name="T41" fmla="*/ 547 h 593"/>
                <a:gd name="T42" fmla="*/ 1793 w 1797"/>
                <a:gd name="T43" fmla="*/ 576 h 593"/>
                <a:gd name="T44" fmla="*/ 1770 w 1797"/>
                <a:gd name="T45" fmla="*/ 593 h 593"/>
                <a:gd name="T46" fmla="*/ 1139 w 1797"/>
                <a:gd name="T47" fmla="*/ 593 h 593"/>
                <a:gd name="T48" fmla="*/ 1156 w 1797"/>
                <a:gd name="T49" fmla="*/ 576 h 593"/>
                <a:gd name="T50" fmla="*/ 1164 w 1797"/>
                <a:gd name="T51" fmla="*/ 547 h 593"/>
                <a:gd name="T52" fmla="*/ 1143 w 1797"/>
                <a:gd name="T53" fmla="*/ 507 h 593"/>
                <a:gd name="T54" fmla="*/ 1139 w 1797"/>
                <a:gd name="T55" fmla="*/ 501 h 593"/>
                <a:gd name="T56" fmla="*/ 1098 w 1797"/>
                <a:gd name="T57" fmla="*/ 455 h 593"/>
                <a:gd name="T58" fmla="*/ 1053 w 1797"/>
                <a:gd name="T59" fmla="*/ 410 h 593"/>
                <a:gd name="T60" fmla="*/ 1005 w 1797"/>
                <a:gd name="T61" fmla="*/ 369 h 593"/>
                <a:gd name="T62" fmla="*/ 954 w 1797"/>
                <a:gd name="T63" fmla="*/ 329 h 593"/>
                <a:gd name="T64" fmla="*/ 901 w 1797"/>
                <a:gd name="T65" fmla="*/ 290 h 593"/>
                <a:gd name="T66" fmla="*/ 846 w 1797"/>
                <a:gd name="T67" fmla="*/ 253 h 593"/>
                <a:gd name="T68" fmla="*/ 788 w 1797"/>
                <a:gd name="T69" fmla="*/ 219 h 593"/>
                <a:gd name="T70" fmla="*/ 728 w 1797"/>
                <a:gd name="T71" fmla="*/ 187 h 593"/>
                <a:gd name="T72" fmla="*/ 665 w 1797"/>
                <a:gd name="T73" fmla="*/ 157 h 593"/>
                <a:gd name="T74" fmla="*/ 600 w 1797"/>
                <a:gd name="T75" fmla="*/ 130 h 593"/>
                <a:gd name="T76" fmla="*/ 534 w 1797"/>
                <a:gd name="T77" fmla="*/ 104 h 593"/>
                <a:gd name="T78" fmla="*/ 467 w 1797"/>
                <a:gd name="T79" fmla="*/ 82 h 593"/>
                <a:gd name="T80" fmla="*/ 397 w 1797"/>
                <a:gd name="T81" fmla="*/ 61 h 593"/>
                <a:gd name="T82" fmla="*/ 328 w 1797"/>
                <a:gd name="T83" fmla="*/ 45 h 593"/>
                <a:gd name="T84" fmla="*/ 255 w 1797"/>
                <a:gd name="T85" fmla="*/ 30 h 593"/>
                <a:gd name="T86" fmla="*/ 184 w 1797"/>
                <a:gd name="T87" fmla="*/ 18 h 593"/>
                <a:gd name="T88" fmla="*/ 111 w 1797"/>
                <a:gd name="T89" fmla="*/ 9 h 593"/>
                <a:gd name="T90" fmla="*/ 36 w 1797"/>
                <a:gd name="T91" fmla="*/ 2 h 593"/>
                <a:gd name="T92" fmla="*/ 158 w 1797"/>
                <a:gd name="T93" fmla="*/ 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97" h="593">
                  <a:moveTo>
                    <a:pt x="158" y="0"/>
                  </a:moveTo>
                  <a:lnTo>
                    <a:pt x="211" y="2"/>
                  </a:lnTo>
                  <a:lnTo>
                    <a:pt x="262" y="5"/>
                  </a:lnTo>
                  <a:lnTo>
                    <a:pt x="313" y="9"/>
                  </a:lnTo>
                  <a:lnTo>
                    <a:pt x="363" y="13"/>
                  </a:lnTo>
                  <a:lnTo>
                    <a:pt x="415" y="18"/>
                  </a:lnTo>
                  <a:lnTo>
                    <a:pt x="466" y="23"/>
                  </a:lnTo>
                  <a:lnTo>
                    <a:pt x="516" y="30"/>
                  </a:lnTo>
                  <a:lnTo>
                    <a:pt x="566" y="36"/>
                  </a:lnTo>
                  <a:lnTo>
                    <a:pt x="617" y="44"/>
                  </a:lnTo>
                  <a:lnTo>
                    <a:pt x="665" y="53"/>
                  </a:lnTo>
                  <a:lnTo>
                    <a:pt x="714" y="61"/>
                  </a:lnTo>
                  <a:lnTo>
                    <a:pt x="763" y="71"/>
                  </a:lnTo>
                  <a:lnTo>
                    <a:pt x="811" y="82"/>
                  </a:lnTo>
                  <a:lnTo>
                    <a:pt x="858" y="92"/>
                  </a:lnTo>
                  <a:lnTo>
                    <a:pt x="905" y="104"/>
                  </a:lnTo>
                  <a:lnTo>
                    <a:pt x="952" y="117"/>
                  </a:lnTo>
                  <a:lnTo>
                    <a:pt x="997" y="130"/>
                  </a:lnTo>
                  <a:lnTo>
                    <a:pt x="1043" y="143"/>
                  </a:lnTo>
                  <a:lnTo>
                    <a:pt x="1086" y="156"/>
                  </a:lnTo>
                  <a:lnTo>
                    <a:pt x="1132" y="171"/>
                  </a:lnTo>
                  <a:lnTo>
                    <a:pt x="1174" y="187"/>
                  </a:lnTo>
                  <a:lnTo>
                    <a:pt x="1217" y="202"/>
                  </a:lnTo>
                  <a:lnTo>
                    <a:pt x="1259" y="218"/>
                  </a:lnTo>
                  <a:lnTo>
                    <a:pt x="1299" y="236"/>
                  </a:lnTo>
                  <a:lnTo>
                    <a:pt x="1340" y="253"/>
                  </a:lnTo>
                  <a:lnTo>
                    <a:pt x="1379" y="271"/>
                  </a:lnTo>
                  <a:lnTo>
                    <a:pt x="1417" y="290"/>
                  </a:lnTo>
                  <a:lnTo>
                    <a:pt x="1454" y="309"/>
                  </a:lnTo>
                  <a:lnTo>
                    <a:pt x="1491" y="329"/>
                  </a:lnTo>
                  <a:lnTo>
                    <a:pt x="1527" y="348"/>
                  </a:lnTo>
                  <a:lnTo>
                    <a:pt x="1562" y="369"/>
                  </a:lnTo>
                  <a:lnTo>
                    <a:pt x="1596" y="390"/>
                  </a:lnTo>
                  <a:lnTo>
                    <a:pt x="1630" y="410"/>
                  </a:lnTo>
                  <a:lnTo>
                    <a:pt x="1661" y="433"/>
                  </a:lnTo>
                  <a:lnTo>
                    <a:pt x="1691" y="455"/>
                  </a:lnTo>
                  <a:lnTo>
                    <a:pt x="1721" y="477"/>
                  </a:lnTo>
                  <a:lnTo>
                    <a:pt x="1750" y="501"/>
                  </a:lnTo>
                  <a:lnTo>
                    <a:pt x="1755" y="505"/>
                  </a:lnTo>
                  <a:lnTo>
                    <a:pt x="1758" y="507"/>
                  </a:lnTo>
                  <a:lnTo>
                    <a:pt x="1781" y="529"/>
                  </a:lnTo>
                  <a:lnTo>
                    <a:pt x="1794" y="547"/>
                  </a:lnTo>
                  <a:lnTo>
                    <a:pt x="1797" y="564"/>
                  </a:lnTo>
                  <a:lnTo>
                    <a:pt x="1793" y="576"/>
                  </a:lnTo>
                  <a:lnTo>
                    <a:pt x="1785" y="585"/>
                  </a:lnTo>
                  <a:lnTo>
                    <a:pt x="1770" y="593"/>
                  </a:lnTo>
                  <a:lnTo>
                    <a:pt x="1128" y="593"/>
                  </a:lnTo>
                  <a:lnTo>
                    <a:pt x="1139" y="593"/>
                  </a:lnTo>
                  <a:lnTo>
                    <a:pt x="1152" y="585"/>
                  </a:lnTo>
                  <a:lnTo>
                    <a:pt x="1156" y="576"/>
                  </a:lnTo>
                  <a:lnTo>
                    <a:pt x="1163" y="564"/>
                  </a:lnTo>
                  <a:lnTo>
                    <a:pt x="1164" y="547"/>
                  </a:lnTo>
                  <a:lnTo>
                    <a:pt x="1159" y="529"/>
                  </a:lnTo>
                  <a:lnTo>
                    <a:pt x="1143" y="507"/>
                  </a:lnTo>
                  <a:lnTo>
                    <a:pt x="1143" y="505"/>
                  </a:lnTo>
                  <a:lnTo>
                    <a:pt x="1139" y="501"/>
                  </a:lnTo>
                  <a:lnTo>
                    <a:pt x="1120" y="477"/>
                  </a:lnTo>
                  <a:lnTo>
                    <a:pt x="1098" y="455"/>
                  </a:lnTo>
                  <a:lnTo>
                    <a:pt x="1077" y="434"/>
                  </a:lnTo>
                  <a:lnTo>
                    <a:pt x="1053" y="410"/>
                  </a:lnTo>
                  <a:lnTo>
                    <a:pt x="1030" y="390"/>
                  </a:lnTo>
                  <a:lnTo>
                    <a:pt x="1005" y="369"/>
                  </a:lnTo>
                  <a:lnTo>
                    <a:pt x="980" y="348"/>
                  </a:lnTo>
                  <a:lnTo>
                    <a:pt x="954" y="329"/>
                  </a:lnTo>
                  <a:lnTo>
                    <a:pt x="930" y="309"/>
                  </a:lnTo>
                  <a:lnTo>
                    <a:pt x="901" y="290"/>
                  </a:lnTo>
                  <a:lnTo>
                    <a:pt x="875" y="271"/>
                  </a:lnTo>
                  <a:lnTo>
                    <a:pt x="846" y="253"/>
                  </a:lnTo>
                  <a:lnTo>
                    <a:pt x="818" y="236"/>
                  </a:lnTo>
                  <a:lnTo>
                    <a:pt x="788" y="219"/>
                  </a:lnTo>
                  <a:lnTo>
                    <a:pt x="758" y="202"/>
                  </a:lnTo>
                  <a:lnTo>
                    <a:pt x="728" y="187"/>
                  </a:lnTo>
                  <a:lnTo>
                    <a:pt x="697" y="171"/>
                  </a:lnTo>
                  <a:lnTo>
                    <a:pt x="665" y="157"/>
                  </a:lnTo>
                  <a:lnTo>
                    <a:pt x="633" y="143"/>
                  </a:lnTo>
                  <a:lnTo>
                    <a:pt x="600" y="130"/>
                  </a:lnTo>
                  <a:lnTo>
                    <a:pt x="568" y="117"/>
                  </a:lnTo>
                  <a:lnTo>
                    <a:pt x="534" y="104"/>
                  </a:lnTo>
                  <a:lnTo>
                    <a:pt x="501" y="92"/>
                  </a:lnTo>
                  <a:lnTo>
                    <a:pt x="467" y="82"/>
                  </a:lnTo>
                  <a:lnTo>
                    <a:pt x="432" y="71"/>
                  </a:lnTo>
                  <a:lnTo>
                    <a:pt x="397" y="61"/>
                  </a:lnTo>
                  <a:lnTo>
                    <a:pt x="362" y="53"/>
                  </a:lnTo>
                  <a:lnTo>
                    <a:pt x="328" y="45"/>
                  </a:lnTo>
                  <a:lnTo>
                    <a:pt x="292" y="36"/>
                  </a:lnTo>
                  <a:lnTo>
                    <a:pt x="255" y="30"/>
                  </a:lnTo>
                  <a:lnTo>
                    <a:pt x="220" y="23"/>
                  </a:lnTo>
                  <a:lnTo>
                    <a:pt x="184" y="18"/>
                  </a:lnTo>
                  <a:lnTo>
                    <a:pt x="147" y="13"/>
                  </a:lnTo>
                  <a:lnTo>
                    <a:pt x="111" y="9"/>
                  </a:lnTo>
                  <a:lnTo>
                    <a:pt x="74" y="5"/>
                  </a:lnTo>
                  <a:lnTo>
                    <a:pt x="36" y="2"/>
                  </a:lnTo>
                  <a:lnTo>
                    <a:pt x="0" y="0"/>
                  </a:lnTo>
                  <a:lnTo>
                    <a:pt x="158" y="0"/>
                  </a:lnTo>
                  <a:lnTo>
                    <a:pt x="158" y="0"/>
                  </a:lnTo>
                </a:path>
              </a:pathLst>
            </a:custGeom>
            <a:no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640" name="Freeform 1584">
              <a:extLst>
                <a:ext uri="{FF2B5EF4-FFF2-40B4-BE49-F238E27FC236}">
                  <a16:creationId xmlns:a16="http://schemas.microsoft.com/office/drawing/2014/main" id="{26D68851-94E0-400A-A02A-8E217A460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1893"/>
              <a:ext cx="388" cy="197"/>
            </a:xfrm>
            <a:custGeom>
              <a:avLst/>
              <a:gdLst>
                <a:gd name="T0" fmla="*/ 16 w 1163"/>
                <a:gd name="T1" fmla="*/ 26 h 593"/>
                <a:gd name="T2" fmla="*/ 89 w 1163"/>
                <a:gd name="T3" fmla="*/ 36 h 593"/>
                <a:gd name="T4" fmla="*/ 160 w 1163"/>
                <a:gd name="T5" fmla="*/ 48 h 593"/>
                <a:gd name="T6" fmla="*/ 232 w 1163"/>
                <a:gd name="T7" fmla="*/ 63 h 593"/>
                <a:gd name="T8" fmla="*/ 303 w 1163"/>
                <a:gd name="T9" fmla="*/ 82 h 593"/>
                <a:gd name="T10" fmla="*/ 372 w 1163"/>
                <a:gd name="T11" fmla="*/ 102 h 593"/>
                <a:gd name="T12" fmla="*/ 440 w 1163"/>
                <a:gd name="T13" fmla="*/ 124 h 593"/>
                <a:gd name="T14" fmla="*/ 505 w 1163"/>
                <a:gd name="T15" fmla="*/ 150 h 593"/>
                <a:gd name="T16" fmla="*/ 570 w 1163"/>
                <a:gd name="T17" fmla="*/ 178 h 593"/>
                <a:gd name="T18" fmla="*/ 633 w 1163"/>
                <a:gd name="T19" fmla="*/ 209 h 593"/>
                <a:gd name="T20" fmla="*/ 693 w 1163"/>
                <a:gd name="T21" fmla="*/ 240 h 593"/>
                <a:gd name="T22" fmla="*/ 751 w 1163"/>
                <a:gd name="T23" fmla="*/ 277 h 593"/>
                <a:gd name="T24" fmla="*/ 806 w 1163"/>
                <a:gd name="T25" fmla="*/ 313 h 593"/>
                <a:gd name="T26" fmla="*/ 861 w 1163"/>
                <a:gd name="T27" fmla="*/ 352 h 593"/>
                <a:gd name="T28" fmla="*/ 911 w 1163"/>
                <a:gd name="T29" fmla="*/ 392 h 593"/>
                <a:gd name="T30" fmla="*/ 960 w 1163"/>
                <a:gd name="T31" fmla="*/ 435 h 593"/>
                <a:gd name="T32" fmla="*/ 1004 w 1163"/>
                <a:gd name="T33" fmla="*/ 481 h 593"/>
                <a:gd name="T34" fmla="*/ 1047 w 1163"/>
                <a:gd name="T35" fmla="*/ 526 h 593"/>
                <a:gd name="T36" fmla="*/ 1085 w 1163"/>
                <a:gd name="T37" fmla="*/ 573 h 593"/>
                <a:gd name="T38" fmla="*/ 1089 w 1163"/>
                <a:gd name="T39" fmla="*/ 577 h 593"/>
                <a:gd name="T40" fmla="*/ 1115 w 1163"/>
                <a:gd name="T41" fmla="*/ 593 h 593"/>
                <a:gd name="T42" fmla="*/ 1151 w 1163"/>
                <a:gd name="T43" fmla="*/ 585 h 593"/>
                <a:gd name="T44" fmla="*/ 1161 w 1163"/>
                <a:gd name="T45" fmla="*/ 564 h 593"/>
                <a:gd name="T46" fmla="*/ 1158 w 1163"/>
                <a:gd name="T47" fmla="*/ 529 h 593"/>
                <a:gd name="T48" fmla="*/ 1143 w 1163"/>
                <a:gd name="T49" fmla="*/ 505 h 593"/>
                <a:gd name="T50" fmla="*/ 1118 w 1163"/>
                <a:gd name="T51" fmla="*/ 477 h 593"/>
                <a:gd name="T52" fmla="*/ 1076 w 1163"/>
                <a:gd name="T53" fmla="*/ 433 h 593"/>
                <a:gd name="T54" fmla="*/ 1029 w 1163"/>
                <a:gd name="T55" fmla="*/ 390 h 593"/>
                <a:gd name="T56" fmla="*/ 979 w 1163"/>
                <a:gd name="T57" fmla="*/ 348 h 593"/>
                <a:gd name="T58" fmla="*/ 928 w 1163"/>
                <a:gd name="T59" fmla="*/ 309 h 593"/>
                <a:gd name="T60" fmla="*/ 874 w 1163"/>
                <a:gd name="T61" fmla="*/ 271 h 593"/>
                <a:gd name="T62" fmla="*/ 816 w 1163"/>
                <a:gd name="T63" fmla="*/ 236 h 593"/>
                <a:gd name="T64" fmla="*/ 758 w 1163"/>
                <a:gd name="T65" fmla="*/ 202 h 593"/>
                <a:gd name="T66" fmla="*/ 695 w 1163"/>
                <a:gd name="T67" fmla="*/ 171 h 593"/>
                <a:gd name="T68" fmla="*/ 633 w 1163"/>
                <a:gd name="T69" fmla="*/ 143 h 593"/>
                <a:gd name="T70" fmla="*/ 568 w 1163"/>
                <a:gd name="T71" fmla="*/ 117 h 593"/>
                <a:gd name="T72" fmla="*/ 501 w 1163"/>
                <a:gd name="T73" fmla="*/ 92 h 593"/>
                <a:gd name="T74" fmla="*/ 432 w 1163"/>
                <a:gd name="T75" fmla="*/ 71 h 593"/>
                <a:gd name="T76" fmla="*/ 362 w 1163"/>
                <a:gd name="T77" fmla="*/ 53 h 593"/>
                <a:gd name="T78" fmla="*/ 290 w 1163"/>
                <a:gd name="T79" fmla="*/ 36 h 593"/>
                <a:gd name="T80" fmla="*/ 220 w 1163"/>
                <a:gd name="T81" fmla="*/ 23 h 593"/>
                <a:gd name="T82" fmla="*/ 147 w 1163"/>
                <a:gd name="T83" fmla="*/ 13 h 593"/>
                <a:gd name="T84" fmla="*/ 74 w 1163"/>
                <a:gd name="T85" fmla="*/ 5 h 593"/>
                <a:gd name="T86" fmla="*/ 0 w 1163"/>
                <a:gd name="T87" fmla="*/ 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63" h="593">
                  <a:moveTo>
                    <a:pt x="0" y="24"/>
                  </a:moveTo>
                  <a:lnTo>
                    <a:pt x="16" y="26"/>
                  </a:lnTo>
                  <a:lnTo>
                    <a:pt x="52" y="31"/>
                  </a:lnTo>
                  <a:lnTo>
                    <a:pt x="89" y="36"/>
                  </a:lnTo>
                  <a:lnTo>
                    <a:pt x="125" y="43"/>
                  </a:lnTo>
                  <a:lnTo>
                    <a:pt x="160" y="48"/>
                  </a:lnTo>
                  <a:lnTo>
                    <a:pt x="197" y="56"/>
                  </a:lnTo>
                  <a:lnTo>
                    <a:pt x="232" y="63"/>
                  </a:lnTo>
                  <a:lnTo>
                    <a:pt x="267" y="72"/>
                  </a:lnTo>
                  <a:lnTo>
                    <a:pt x="303" y="82"/>
                  </a:lnTo>
                  <a:lnTo>
                    <a:pt x="337" y="91"/>
                  </a:lnTo>
                  <a:lnTo>
                    <a:pt x="372" y="102"/>
                  </a:lnTo>
                  <a:lnTo>
                    <a:pt x="406" y="113"/>
                  </a:lnTo>
                  <a:lnTo>
                    <a:pt x="440" y="124"/>
                  </a:lnTo>
                  <a:lnTo>
                    <a:pt x="471" y="137"/>
                  </a:lnTo>
                  <a:lnTo>
                    <a:pt x="505" y="150"/>
                  </a:lnTo>
                  <a:lnTo>
                    <a:pt x="539" y="163"/>
                  </a:lnTo>
                  <a:lnTo>
                    <a:pt x="570" y="178"/>
                  </a:lnTo>
                  <a:lnTo>
                    <a:pt x="602" y="193"/>
                  </a:lnTo>
                  <a:lnTo>
                    <a:pt x="633" y="209"/>
                  </a:lnTo>
                  <a:lnTo>
                    <a:pt x="663" y="223"/>
                  </a:lnTo>
                  <a:lnTo>
                    <a:pt x="693" y="240"/>
                  </a:lnTo>
                  <a:lnTo>
                    <a:pt x="723" y="258"/>
                  </a:lnTo>
                  <a:lnTo>
                    <a:pt x="751" y="277"/>
                  </a:lnTo>
                  <a:lnTo>
                    <a:pt x="780" y="295"/>
                  </a:lnTo>
                  <a:lnTo>
                    <a:pt x="806" y="313"/>
                  </a:lnTo>
                  <a:lnTo>
                    <a:pt x="835" y="332"/>
                  </a:lnTo>
                  <a:lnTo>
                    <a:pt x="861" y="352"/>
                  </a:lnTo>
                  <a:lnTo>
                    <a:pt x="885" y="373"/>
                  </a:lnTo>
                  <a:lnTo>
                    <a:pt x="911" y="392"/>
                  </a:lnTo>
                  <a:lnTo>
                    <a:pt x="935" y="414"/>
                  </a:lnTo>
                  <a:lnTo>
                    <a:pt x="960" y="435"/>
                  </a:lnTo>
                  <a:lnTo>
                    <a:pt x="983" y="457"/>
                  </a:lnTo>
                  <a:lnTo>
                    <a:pt x="1004" y="481"/>
                  </a:lnTo>
                  <a:lnTo>
                    <a:pt x="1026" y="503"/>
                  </a:lnTo>
                  <a:lnTo>
                    <a:pt x="1047" y="526"/>
                  </a:lnTo>
                  <a:lnTo>
                    <a:pt x="1066" y="550"/>
                  </a:lnTo>
                  <a:lnTo>
                    <a:pt x="1085" y="573"/>
                  </a:lnTo>
                  <a:lnTo>
                    <a:pt x="1089" y="578"/>
                  </a:lnTo>
                  <a:lnTo>
                    <a:pt x="1089" y="577"/>
                  </a:lnTo>
                  <a:lnTo>
                    <a:pt x="1098" y="585"/>
                  </a:lnTo>
                  <a:lnTo>
                    <a:pt x="1115" y="593"/>
                  </a:lnTo>
                  <a:lnTo>
                    <a:pt x="1139" y="593"/>
                  </a:lnTo>
                  <a:lnTo>
                    <a:pt x="1151" y="585"/>
                  </a:lnTo>
                  <a:lnTo>
                    <a:pt x="1156" y="576"/>
                  </a:lnTo>
                  <a:lnTo>
                    <a:pt x="1161" y="564"/>
                  </a:lnTo>
                  <a:lnTo>
                    <a:pt x="1163" y="547"/>
                  </a:lnTo>
                  <a:lnTo>
                    <a:pt x="1158" y="529"/>
                  </a:lnTo>
                  <a:lnTo>
                    <a:pt x="1143" y="505"/>
                  </a:lnTo>
                  <a:lnTo>
                    <a:pt x="1143" y="505"/>
                  </a:lnTo>
                  <a:lnTo>
                    <a:pt x="1139" y="501"/>
                  </a:lnTo>
                  <a:lnTo>
                    <a:pt x="1118" y="477"/>
                  </a:lnTo>
                  <a:lnTo>
                    <a:pt x="1098" y="455"/>
                  </a:lnTo>
                  <a:lnTo>
                    <a:pt x="1076" y="433"/>
                  </a:lnTo>
                  <a:lnTo>
                    <a:pt x="1052" y="410"/>
                  </a:lnTo>
                  <a:lnTo>
                    <a:pt x="1029" y="390"/>
                  </a:lnTo>
                  <a:lnTo>
                    <a:pt x="1005" y="369"/>
                  </a:lnTo>
                  <a:lnTo>
                    <a:pt x="979" y="348"/>
                  </a:lnTo>
                  <a:lnTo>
                    <a:pt x="954" y="329"/>
                  </a:lnTo>
                  <a:lnTo>
                    <a:pt x="928" y="309"/>
                  </a:lnTo>
                  <a:lnTo>
                    <a:pt x="901" y="290"/>
                  </a:lnTo>
                  <a:lnTo>
                    <a:pt x="874" y="271"/>
                  </a:lnTo>
                  <a:lnTo>
                    <a:pt x="845" y="253"/>
                  </a:lnTo>
                  <a:lnTo>
                    <a:pt x="816" y="236"/>
                  </a:lnTo>
                  <a:lnTo>
                    <a:pt x="786" y="218"/>
                  </a:lnTo>
                  <a:lnTo>
                    <a:pt x="758" y="202"/>
                  </a:lnTo>
                  <a:lnTo>
                    <a:pt x="728" y="187"/>
                  </a:lnTo>
                  <a:lnTo>
                    <a:pt x="695" y="171"/>
                  </a:lnTo>
                  <a:lnTo>
                    <a:pt x="664" y="156"/>
                  </a:lnTo>
                  <a:lnTo>
                    <a:pt x="633" y="143"/>
                  </a:lnTo>
                  <a:lnTo>
                    <a:pt x="600" y="130"/>
                  </a:lnTo>
                  <a:lnTo>
                    <a:pt x="568" y="117"/>
                  </a:lnTo>
                  <a:lnTo>
                    <a:pt x="535" y="104"/>
                  </a:lnTo>
                  <a:lnTo>
                    <a:pt x="501" y="92"/>
                  </a:lnTo>
                  <a:lnTo>
                    <a:pt x="466" y="82"/>
                  </a:lnTo>
                  <a:lnTo>
                    <a:pt x="432" y="71"/>
                  </a:lnTo>
                  <a:lnTo>
                    <a:pt x="396" y="61"/>
                  </a:lnTo>
                  <a:lnTo>
                    <a:pt x="362" y="53"/>
                  </a:lnTo>
                  <a:lnTo>
                    <a:pt x="327" y="44"/>
                  </a:lnTo>
                  <a:lnTo>
                    <a:pt x="290" y="36"/>
                  </a:lnTo>
                  <a:lnTo>
                    <a:pt x="255" y="30"/>
                  </a:lnTo>
                  <a:lnTo>
                    <a:pt x="220" y="23"/>
                  </a:lnTo>
                  <a:lnTo>
                    <a:pt x="182" y="18"/>
                  </a:lnTo>
                  <a:lnTo>
                    <a:pt x="147" y="13"/>
                  </a:lnTo>
                  <a:lnTo>
                    <a:pt x="111" y="9"/>
                  </a:lnTo>
                  <a:lnTo>
                    <a:pt x="74" y="5"/>
                  </a:lnTo>
                  <a:lnTo>
                    <a:pt x="36" y="2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547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41" name="Freeform 1585">
              <a:extLst>
                <a:ext uri="{FF2B5EF4-FFF2-40B4-BE49-F238E27FC236}">
                  <a16:creationId xmlns:a16="http://schemas.microsoft.com/office/drawing/2014/main" id="{95D2DB1D-F71C-48B8-8FEA-9B0057E7F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1893"/>
              <a:ext cx="388" cy="197"/>
            </a:xfrm>
            <a:custGeom>
              <a:avLst/>
              <a:gdLst>
                <a:gd name="T0" fmla="*/ 16 w 1163"/>
                <a:gd name="T1" fmla="*/ 26 h 593"/>
                <a:gd name="T2" fmla="*/ 89 w 1163"/>
                <a:gd name="T3" fmla="*/ 36 h 593"/>
                <a:gd name="T4" fmla="*/ 160 w 1163"/>
                <a:gd name="T5" fmla="*/ 48 h 593"/>
                <a:gd name="T6" fmla="*/ 232 w 1163"/>
                <a:gd name="T7" fmla="*/ 63 h 593"/>
                <a:gd name="T8" fmla="*/ 303 w 1163"/>
                <a:gd name="T9" fmla="*/ 82 h 593"/>
                <a:gd name="T10" fmla="*/ 372 w 1163"/>
                <a:gd name="T11" fmla="*/ 102 h 593"/>
                <a:gd name="T12" fmla="*/ 440 w 1163"/>
                <a:gd name="T13" fmla="*/ 124 h 593"/>
                <a:gd name="T14" fmla="*/ 505 w 1163"/>
                <a:gd name="T15" fmla="*/ 150 h 593"/>
                <a:gd name="T16" fmla="*/ 570 w 1163"/>
                <a:gd name="T17" fmla="*/ 178 h 593"/>
                <a:gd name="T18" fmla="*/ 633 w 1163"/>
                <a:gd name="T19" fmla="*/ 209 h 593"/>
                <a:gd name="T20" fmla="*/ 693 w 1163"/>
                <a:gd name="T21" fmla="*/ 240 h 593"/>
                <a:gd name="T22" fmla="*/ 751 w 1163"/>
                <a:gd name="T23" fmla="*/ 277 h 593"/>
                <a:gd name="T24" fmla="*/ 806 w 1163"/>
                <a:gd name="T25" fmla="*/ 313 h 593"/>
                <a:gd name="T26" fmla="*/ 861 w 1163"/>
                <a:gd name="T27" fmla="*/ 352 h 593"/>
                <a:gd name="T28" fmla="*/ 911 w 1163"/>
                <a:gd name="T29" fmla="*/ 392 h 593"/>
                <a:gd name="T30" fmla="*/ 960 w 1163"/>
                <a:gd name="T31" fmla="*/ 435 h 593"/>
                <a:gd name="T32" fmla="*/ 1004 w 1163"/>
                <a:gd name="T33" fmla="*/ 481 h 593"/>
                <a:gd name="T34" fmla="*/ 1047 w 1163"/>
                <a:gd name="T35" fmla="*/ 526 h 593"/>
                <a:gd name="T36" fmla="*/ 1085 w 1163"/>
                <a:gd name="T37" fmla="*/ 573 h 593"/>
                <a:gd name="T38" fmla="*/ 1089 w 1163"/>
                <a:gd name="T39" fmla="*/ 577 h 593"/>
                <a:gd name="T40" fmla="*/ 1115 w 1163"/>
                <a:gd name="T41" fmla="*/ 593 h 593"/>
                <a:gd name="T42" fmla="*/ 1151 w 1163"/>
                <a:gd name="T43" fmla="*/ 585 h 593"/>
                <a:gd name="T44" fmla="*/ 1161 w 1163"/>
                <a:gd name="T45" fmla="*/ 564 h 593"/>
                <a:gd name="T46" fmla="*/ 1158 w 1163"/>
                <a:gd name="T47" fmla="*/ 529 h 593"/>
                <a:gd name="T48" fmla="*/ 1143 w 1163"/>
                <a:gd name="T49" fmla="*/ 505 h 593"/>
                <a:gd name="T50" fmla="*/ 1118 w 1163"/>
                <a:gd name="T51" fmla="*/ 477 h 593"/>
                <a:gd name="T52" fmla="*/ 1076 w 1163"/>
                <a:gd name="T53" fmla="*/ 433 h 593"/>
                <a:gd name="T54" fmla="*/ 1029 w 1163"/>
                <a:gd name="T55" fmla="*/ 390 h 593"/>
                <a:gd name="T56" fmla="*/ 979 w 1163"/>
                <a:gd name="T57" fmla="*/ 348 h 593"/>
                <a:gd name="T58" fmla="*/ 928 w 1163"/>
                <a:gd name="T59" fmla="*/ 309 h 593"/>
                <a:gd name="T60" fmla="*/ 874 w 1163"/>
                <a:gd name="T61" fmla="*/ 271 h 593"/>
                <a:gd name="T62" fmla="*/ 816 w 1163"/>
                <a:gd name="T63" fmla="*/ 236 h 593"/>
                <a:gd name="T64" fmla="*/ 758 w 1163"/>
                <a:gd name="T65" fmla="*/ 202 h 593"/>
                <a:gd name="T66" fmla="*/ 695 w 1163"/>
                <a:gd name="T67" fmla="*/ 171 h 593"/>
                <a:gd name="T68" fmla="*/ 633 w 1163"/>
                <a:gd name="T69" fmla="*/ 143 h 593"/>
                <a:gd name="T70" fmla="*/ 568 w 1163"/>
                <a:gd name="T71" fmla="*/ 117 h 593"/>
                <a:gd name="T72" fmla="*/ 501 w 1163"/>
                <a:gd name="T73" fmla="*/ 92 h 593"/>
                <a:gd name="T74" fmla="*/ 432 w 1163"/>
                <a:gd name="T75" fmla="*/ 71 h 593"/>
                <a:gd name="T76" fmla="*/ 362 w 1163"/>
                <a:gd name="T77" fmla="*/ 53 h 593"/>
                <a:gd name="T78" fmla="*/ 290 w 1163"/>
                <a:gd name="T79" fmla="*/ 36 h 593"/>
                <a:gd name="T80" fmla="*/ 220 w 1163"/>
                <a:gd name="T81" fmla="*/ 23 h 593"/>
                <a:gd name="T82" fmla="*/ 147 w 1163"/>
                <a:gd name="T83" fmla="*/ 13 h 593"/>
                <a:gd name="T84" fmla="*/ 74 w 1163"/>
                <a:gd name="T85" fmla="*/ 5 h 593"/>
                <a:gd name="T86" fmla="*/ 0 w 1163"/>
                <a:gd name="T87" fmla="*/ 0 h 593"/>
                <a:gd name="T88" fmla="*/ 0 w 1163"/>
                <a:gd name="T89" fmla="*/ 24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163" h="593">
                  <a:moveTo>
                    <a:pt x="0" y="24"/>
                  </a:moveTo>
                  <a:lnTo>
                    <a:pt x="16" y="26"/>
                  </a:lnTo>
                  <a:lnTo>
                    <a:pt x="52" y="31"/>
                  </a:lnTo>
                  <a:lnTo>
                    <a:pt x="89" y="36"/>
                  </a:lnTo>
                  <a:lnTo>
                    <a:pt x="125" y="43"/>
                  </a:lnTo>
                  <a:lnTo>
                    <a:pt x="160" y="48"/>
                  </a:lnTo>
                  <a:lnTo>
                    <a:pt x="197" y="56"/>
                  </a:lnTo>
                  <a:lnTo>
                    <a:pt x="232" y="63"/>
                  </a:lnTo>
                  <a:lnTo>
                    <a:pt x="267" y="72"/>
                  </a:lnTo>
                  <a:lnTo>
                    <a:pt x="303" y="82"/>
                  </a:lnTo>
                  <a:lnTo>
                    <a:pt x="337" y="91"/>
                  </a:lnTo>
                  <a:lnTo>
                    <a:pt x="372" y="102"/>
                  </a:lnTo>
                  <a:lnTo>
                    <a:pt x="406" y="113"/>
                  </a:lnTo>
                  <a:lnTo>
                    <a:pt x="440" y="124"/>
                  </a:lnTo>
                  <a:lnTo>
                    <a:pt x="471" y="137"/>
                  </a:lnTo>
                  <a:lnTo>
                    <a:pt x="505" y="150"/>
                  </a:lnTo>
                  <a:lnTo>
                    <a:pt x="539" y="163"/>
                  </a:lnTo>
                  <a:lnTo>
                    <a:pt x="570" y="178"/>
                  </a:lnTo>
                  <a:lnTo>
                    <a:pt x="602" y="193"/>
                  </a:lnTo>
                  <a:lnTo>
                    <a:pt x="633" y="209"/>
                  </a:lnTo>
                  <a:lnTo>
                    <a:pt x="663" y="223"/>
                  </a:lnTo>
                  <a:lnTo>
                    <a:pt x="693" y="240"/>
                  </a:lnTo>
                  <a:lnTo>
                    <a:pt x="723" y="258"/>
                  </a:lnTo>
                  <a:lnTo>
                    <a:pt x="751" y="277"/>
                  </a:lnTo>
                  <a:lnTo>
                    <a:pt x="780" y="295"/>
                  </a:lnTo>
                  <a:lnTo>
                    <a:pt x="806" y="313"/>
                  </a:lnTo>
                  <a:lnTo>
                    <a:pt x="835" y="332"/>
                  </a:lnTo>
                  <a:lnTo>
                    <a:pt x="861" y="352"/>
                  </a:lnTo>
                  <a:lnTo>
                    <a:pt x="885" y="373"/>
                  </a:lnTo>
                  <a:lnTo>
                    <a:pt x="911" y="392"/>
                  </a:lnTo>
                  <a:lnTo>
                    <a:pt x="935" y="414"/>
                  </a:lnTo>
                  <a:lnTo>
                    <a:pt x="960" y="435"/>
                  </a:lnTo>
                  <a:lnTo>
                    <a:pt x="983" y="457"/>
                  </a:lnTo>
                  <a:lnTo>
                    <a:pt x="1004" y="481"/>
                  </a:lnTo>
                  <a:lnTo>
                    <a:pt x="1026" y="503"/>
                  </a:lnTo>
                  <a:lnTo>
                    <a:pt x="1047" y="526"/>
                  </a:lnTo>
                  <a:lnTo>
                    <a:pt x="1066" y="550"/>
                  </a:lnTo>
                  <a:lnTo>
                    <a:pt x="1085" y="573"/>
                  </a:lnTo>
                  <a:lnTo>
                    <a:pt x="1089" y="578"/>
                  </a:lnTo>
                  <a:lnTo>
                    <a:pt x="1089" y="577"/>
                  </a:lnTo>
                  <a:lnTo>
                    <a:pt x="1098" y="585"/>
                  </a:lnTo>
                  <a:lnTo>
                    <a:pt x="1115" y="593"/>
                  </a:lnTo>
                  <a:lnTo>
                    <a:pt x="1139" y="593"/>
                  </a:lnTo>
                  <a:lnTo>
                    <a:pt x="1151" y="585"/>
                  </a:lnTo>
                  <a:lnTo>
                    <a:pt x="1156" y="576"/>
                  </a:lnTo>
                  <a:lnTo>
                    <a:pt x="1161" y="564"/>
                  </a:lnTo>
                  <a:lnTo>
                    <a:pt x="1163" y="547"/>
                  </a:lnTo>
                  <a:lnTo>
                    <a:pt x="1158" y="529"/>
                  </a:lnTo>
                  <a:lnTo>
                    <a:pt x="1143" y="505"/>
                  </a:lnTo>
                  <a:lnTo>
                    <a:pt x="1143" y="505"/>
                  </a:lnTo>
                  <a:lnTo>
                    <a:pt x="1139" y="501"/>
                  </a:lnTo>
                  <a:lnTo>
                    <a:pt x="1118" y="477"/>
                  </a:lnTo>
                  <a:lnTo>
                    <a:pt x="1098" y="455"/>
                  </a:lnTo>
                  <a:lnTo>
                    <a:pt x="1076" y="433"/>
                  </a:lnTo>
                  <a:lnTo>
                    <a:pt x="1052" y="410"/>
                  </a:lnTo>
                  <a:lnTo>
                    <a:pt x="1029" y="390"/>
                  </a:lnTo>
                  <a:lnTo>
                    <a:pt x="1005" y="369"/>
                  </a:lnTo>
                  <a:lnTo>
                    <a:pt x="979" y="348"/>
                  </a:lnTo>
                  <a:lnTo>
                    <a:pt x="954" y="329"/>
                  </a:lnTo>
                  <a:lnTo>
                    <a:pt x="928" y="309"/>
                  </a:lnTo>
                  <a:lnTo>
                    <a:pt x="901" y="290"/>
                  </a:lnTo>
                  <a:lnTo>
                    <a:pt x="874" y="271"/>
                  </a:lnTo>
                  <a:lnTo>
                    <a:pt x="845" y="253"/>
                  </a:lnTo>
                  <a:lnTo>
                    <a:pt x="816" y="236"/>
                  </a:lnTo>
                  <a:lnTo>
                    <a:pt x="786" y="218"/>
                  </a:lnTo>
                  <a:lnTo>
                    <a:pt x="758" y="202"/>
                  </a:lnTo>
                  <a:lnTo>
                    <a:pt x="728" y="187"/>
                  </a:lnTo>
                  <a:lnTo>
                    <a:pt x="695" y="171"/>
                  </a:lnTo>
                  <a:lnTo>
                    <a:pt x="664" y="156"/>
                  </a:lnTo>
                  <a:lnTo>
                    <a:pt x="633" y="143"/>
                  </a:lnTo>
                  <a:lnTo>
                    <a:pt x="600" y="130"/>
                  </a:lnTo>
                  <a:lnTo>
                    <a:pt x="568" y="117"/>
                  </a:lnTo>
                  <a:lnTo>
                    <a:pt x="535" y="104"/>
                  </a:lnTo>
                  <a:lnTo>
                    <a:pt x="501" y="92"/>
                  </a:lnTo>
                  <a:lnTo>
                    <a:pt x="466" y="82"/>
                  </a:lnTo>
                  <a:lnTo>
                    <a:pt x="432" y="71"/>
                  </a:lnTo>
                  <a:lnTo>
                    <a:pt x="396" y="61"/>
                  </a:lnTo>
                  <a:lnTo>
                    <a:pt x="362" y="53"/>
                  </a:lnTo>
                  <a:lnTo>
                    <a:pt x="327" y="44"/>
                  </a:lnTo>
                  <a:lnTo>
                    <a:pt x="290" y="36"/>
                  </a:lnTo>
                  <a:lnTo>
                    <a:pt x="255" y="30"/>
                  </a:lnTo>
                  <a:lnTo>
                    <a:pt x="220" y="23"/>
                  </a:lnTo>
                  <a:lnTo>
                    <a:pt x="182" y="18"/>
                  </a:lnTo>
                  <a:lnTo>
                    <a:pt x="147" y="13"/>
                  </a:lnTo>
                  <a:lnTo>
                    <a:pt x="111" y="9"/>
                  </a:lnTo>
                  <a:lnTo>
                    <a:pt x="74" y="5"/>
                  </a:lnTo>
                  <a:lnTo>
                    <a:pt x="36" y="2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</a:path>
              </a:pathLst>
            </a:custGeom>
            <a:no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642" name="Line 1586">
              <a:extLst>
                <a:ext uri="{FF2B5EF4-FFF2-40B4-BE49-F238E27FC236}">
                  <a16:creationId xmlns:a16="http://schemas.microsoft.com/office/drawing/2014/main" id="{AD359413-598F-4416-8760-256C50C8BF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63" y="2082"/>
              <a:ext cx="213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643" name="Line 1587">
              <a:extLst>
                <a:ext uri="{FF2B5EF4-FFF2-40B4-BE49-F238E27FC236}">
                  <a16:creationId xmlns:a16="http://schemas.microsoft.com/office/drawing/2014/main" id="{9F6FD2BA-89A8-47AF-A32B-E523A9FD47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58" y="2062"/>
              <a:ext cx="204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644" name="Line 1588">
              <a:extLst>
                <a:ext uri="{FF2B5EF4-FFF2-40B4-BE49-F238E27FC236}">
                  <a16:creationId xmlns:a16="http://schemas.microsoft.com/office/drawing/2014/main" id="{C137E8D6-8FDB-4F29-8519-367D9693D1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2" y="2044"/>
              <a:ext cx="199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645" name="Line 1589">
              <a:extLst>
                <a:ext uri="{FF2B5EF4-FFF2-40B4-BE49-F238E27FC236}">
                  <a16:creationId xmlns:a16="http://schemas.microsoft.com/office/drawing/2014/main" id="{8A0C44D6-85F0-49A9-9049-0E44E1ED2E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23" y="2026"/>
              <a:ext cx="191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646" name="Line 1590">
              <a:extLst>
                <a:ext uri="{FF2B5EF4-FFF2-40B4-BE49-F238E27FC236}">
                  <a16:creationId xmlns:a16="http://schemas.microsoft.com/office/drawing/2014/main" id="{BF923A95-A9B4-4224-813D-BD8EDBE128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05" y="2010"/>
              <a:ext cx="183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647" name="Line 1591">
              <a:extLst>
                <a:ext uri="{FF2B5EF4-FFF2-40B4-BE49-F238E27FC236}">
                  <a16:creationId xmlns:a16="http://schemas.microsoft.com/office/drawing/2014/main" id="{0E774198-75C7-47CA-B2D9-5F693809A8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84" y="1994"/>
              <a:ext cx="175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648" name="Line 1592">
              <a:extLst>
                <a:ext uri="{FF2B5EF4-FFF2-40B4-BE49-F238E27FC236}">
                  <a16:creationId xmlns:a16="http://schemas.microsoft.com/office/drawing/2014/main" id="{22BC9FA9-8305-405F-808B-60AC693600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3" y="1980"/>
              <a:ext cx="168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649" name="Line 1593">
              <a:extLst>
                <a:ext uri="{FF2B5EF4-FFF2-40B4-BE49-F238E27FC236}">
                  <a16:creationId xmlns:a16="http://schemas.microsoft.com/office/drawing/2014/main" id="{792F018A-321F-4352-8F58-CAB2CFE8E6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1" y="1967"/>
              <a:ext cx="159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650" name="Line 1594">
              <a:extLst>
                <a:ext uri="{FF2B5EF4-FFF2-40B4-BE49-F238E27FC236}">
                  <a16:creationId xmlns:a16="http://schemas.microsoft.com/office/drawing/2014/main" id="{56D61DE6-6725-4FCD-9545-5E0D9407F2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15" y="1953"/>
              <a:ext cx="148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651" name="Line 1595">
              <a:extLst>
                <a:ext uri="{FF2B5EF4-FFF2-40B4-BE49-F238E27FC236}">
                  <a16:creationId xmlns:a16="http://schemas.microsoft.com/office/drawing/2014/main" id="{A8176E87-27FD-4BBA-B7DD-69EE772F8E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3" y="1943"/>
              <a:ext cx="139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652" name="Line 1596">
              <a:extLst>
                <a:ext uri="{FF2B5EF4-FFF2-40B4-BE49-F238E27FC236}">
                  <a16:creationId xmlns:a16="http://schemas.microsoft.com/office/drawing/2014/main" id="{69E356ED-8F7A-430C-A522-E5EF045161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7" y="1932"/>
              <a:ext cx="130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653" name="Line 1597">
              <a:extLst>
                <a:ext uri="{FF2B5EF4-FFF2-40B4-BE49-F238E27FC236}">
                  <a16:creationId xmlns:a16="http://schemas.microsoft.com/office/drawing/2014/main" id="{F5C9FB5C-D00B-4D15-B8CD-9DB5F7E7AD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36" y="1921"/>
              <a:ext cx="118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654" name="Line 1598">
              <a:extLst>
                <a:ext uri="{FF2B5EF4-FFF2-40B4-BE49-F238E27FC236}">
                  <a16:creationId xmlns:a16="http://schemas.microsoft.com/office/drawing/2014/main" id="{BE3AA8B3-6A11-47E1-8B81-74ADA8FB3E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5" y="1912"/>
              <a:ext cx="104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655" name="Line 1599">
              <a:extLst>
                <a:ext uri="{FF2B5EF4-FFF2-40B4-BE49-F238E27FC236}">
                  <a16:creationId xmlns:a16="http://schemas.microsoft.com/office/drawing/2014/main" id="{D70FB3FC-9913-4154-A682-C8E5CB873F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70" y="1904"/>
              <a:ext cx="92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656" name="Line 1600">
              <a:extLst>
                <a:ext uri="{FF2B5EF4-FFF2-40B4-BE49-F238E27FC236}">
                  <a16:creationId xmlns:a16="http://schemas.microsoft.com/office/drawing/2014/main" id="{2673A280-8098-4D01-9C31-F775BF8DBC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8" y="1899"/>
              <a:ext cx="78" cy="1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657" name="Freeform 1601">
              <a:extLst>
                <a:ext uri="{FF2B5EF4-FFF2-40B4-BE49-F238E27FC236}">
                  <a16:creationId xmlns:a16="http://schemas.microsoft.com/office/drawing/2014/main" id="{DA001F76-F269-4C83-AC6F-4ECA0F89F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6" y="1893"/>
              <a:ext cx="599" cy="197"/>
            </a:xfrm>
            <a:custGeom>
              <a:avLst/>
              <a:gdLst>
                <a:gd name="T0" fmla="*/ 211 w 1797"/>
                <a:gd name="T1" fmla="*/ 2 h 593"/>
                <a:gd name="T2" fmla="*/ 313 w 1797"/>
                <a:gd name="T3" fmla="*/ 9 h 593"/>
                <a:gd name="T4" fmla="*/ 415 w 1797"/>
                <a:gd name="T5" fmla="*/ 18 h 593"/>
                <a:gd name="T6" fmla="*/ 516 w 1797"/>
                <a:gd name="T7" fmla="*/ 30 h 593"/>
                <a:gd name="T8" fmla="*/ 617 w 1797"/>
                <a:gd name="T9" fmla="*/ 44 h 593"/>
                <a:gd name="T10" fmla="*/ 714 w 1797"/>
                <a:gd name="T11" fmla="*/ 61 h 593"/>
                <a:gd name="T12" fmla="*/ 811 w 1797"/>
                <a:gd name="T13" fmla="*/ 82 h 593"/>
                <a:gd name="T14" fmla="*/ 905 w 1797"/>
                <a:gd name="T15" fmla="*/ 104 h 593"/>
                <a:gd name="T16" fmla="*/ 997 w 1797"/>
                <a:gd name="T17" fmla="*/ 130 h 593"/>
                <a:gd name="T18" fmla="*/ 1086 w 1797"/>
                <a:gd name="T19" fmla="*/ 156 h 593"/>
                <a:gd name="T20" fmla="*/ 1174 w 1797"/>
                <a:gd name="T21" fmla="*/ 187 h 593"/>
                <a:gd name="T22" fmla="*/ 1259 w 1797"/>
                <a:gd name="T23" fmla="*/ 218 h 593"/>
                <a:gd name="T24" fmla="*/ 1340 w 1797"/>
                <a:gd name="T25" fmla="*/ 253 h 593"/>
                <a:gd name="T26" fmla="*/ 1417 w 1797"/>
                <a:gd name="T27" fmla="*/ 290 h 593"/>
                <a:gd name="T28" fmla="*/ 1491 w 1797"/>
                <a:gd name="T29" fmla="*/ 329 h 593"/>
                <a:gd name="T30" fmla="*/ 1562 w 1797"/>
                <a:gd name="T31" fmla="*/ 369 h 593"/>
                <a:gd name="T32" fmla="*/ 1630 w 1797"/>
                <a:gd name="T33" fmla="*/ 410 h 593"/>
                <a:gd name="T34" fmla="*/ 1691 w 1797"/>
                <a:gd name="T35" fmla="*/ 455 h 593"/>
                <a:gd name="T36" fmla="*/ 1750 w 1797"/>
                <a:gd name="T37" fmla="*/ 501 h 593"/>
                <a:gd name="T38" fmla="*/ 1758 w 1797"/>
                <a:gd name="T39" fmla="*/ 507 h 593"/>
                <a:gd name="T40" fmla="*/ 1794 w 1797"/>
                <a:gd name="T41" fmla="*/ 547 h 593"/>
                <a:gd name="T42" fmla="*/ 1793 w 1797"/>
                <a:gd name="T43" fmla="*/ 576 h 593"/>
                <a:gd name="T44" fmla="*/ 1770 w 1797"/>
                <a:gd name="T45" fmla="*/ 593 h 593"/>
                <a:gd name="T46" fmla="*/ 1139 w 1797"/>
                <a:gd name="T47" fmla="*/ 593 h 593"/>
                <a:gd name="T48" fmla="*/ 1156 w 1797"/>
                <a:gd name="T49" fmla="*/ 576 h 593"/>
                <a:gd name="T50" fmla="*/ 1164 w 1797"/>
                <a:gd name="T51" fmla="*/ 547 h 593"/>
                <a:gd name="T52" fmla="*/ 1143 w 1797"/>
                <a:gd name="T53" fmla="*/ 507 h 593"/>
                <a:gd name="T54" fmla="*/ 1139 w 1797"/>
                <a:gd name="T55" fmla="*/ 501 h 593"/>
                <a:gd name="T56" fmla="*/ 1098 w 1797"/>
                <a:gd name="T57" fmla="*/ 455 h 593"/>
                <a:gd name="T58" fmla="*/ 1053 w 1797"/>
                <a:gd name="T59" fmla="*/ 410 h 593"/>
                <a:gd name="T60" fmla="*/ 1005 w 1797"/>
                <a:gd name="T61" fmla="*/ 369 h 593"/>
                <a:gd name="T62" fmla="*/ 954 w 1797"/>
                <a:gd name="T63" fmla="*/ 329 h 593"/>
                <a:gd name="T64" fmla="*/ 901 w 1797"/>
                <a:gd name="T65" fmla="*/ 290 h 593"/>
                <a:gd name="T66" fmla="*/ 846 w 1797"/>
                <a:gd name="T67" fmla="*/ 253 h 593"/>
                <a:gd name="T68" fmla="*/ 788 w 1797"/>
                <a:gd name="T69" fmla="*/ 219 h 593"/>
                <a:gd name="T70" fmla="*/ 728 w 1797"/>
                <a:gd name="T71" fmla="*/ 187 h 593"/>
                <a:gd name="T72" fmla="*/ 665 w 1797"/>
                <a:gd name="T73" fmla="*/ 157 h 593"/>
                <a:gd name="T74" fmla="*/ 600 w 1797"/>
                <a:gd name="T75" fmla="*/ 130 h 593"/>
                <a:gd name="T76" fmla="*/ 534 w 1797"/>
                <a:gd name="T77" fmla="*/ 104 h 593"/>
                <a:gd name="T78" fmla="*/ 467 w 1797"/>
                <a:gd name="T79" fmla="*/ 82 h 593"/>
                <a:gd name="T80" fmla="*/ 397 w 1797"/>
                <a:gd name="T81" fmla="*/ 61 h 593"/>
                <a:gd name="T82" fmla="*/ 328 w 1797"/>
                <a:gd name="T83" fmla="*/ 45 h 593"/>
                <a:gd name="T84" fmla="*/ 255 w 1797"/>
                <a:gd name="T85" fmla="*/ 30 h 593"/>
                <a:gd name="T86" fmla="*/ 184 w 1797"/>
                <a:gd name="T87" fmla="*/ 18 h 593"/>
                <a:gd name="T88" fmla="*/ 111 w 1797"/>
                <a:gd name="T89" fmla="*/ 9 h 593"/>
                <a:gd name="T90" fmla="*/ 36 w 1797"/>
                <a:gd name="T91" fmla="*/ 2 h 593"/>
                <a:gd name="T92" fmla="*/ 158 w 1797"/>
                <a:gd name="T93" fmla="*/ 0 h 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97" h="593">
                  <a:moveTo>
                    <a:pt x="158" y="0"/>
                  </a:moveTo>
                  <a:lnTo>
                    <a:pt x="211" y="2"/>
                  </a:lnTo>
                  <a:lnTo>
                    <a:pt x="262" y="5"/>
                  </a:lnTo>
                  <a:lnTo>
                    <a:pt x="313" y="9"/>
                  </a:lnTo>
                  <a:lnTo>
                    <a:pt x="363" y="13"/>
                  </a:lnTo>
                  <a:lnTo>
                    <a:pt x="415" y="18"/>
                  </a:lnTo>
                  <a:lnTo>
                    <a:pt x="466" y="23"/>
                  </a:lnTo>
                  <a:lnTo>
                    <a:pt x="516" y="30"/>
                  </a:lnTo>
                  <a:lnTo>
                    <a:pt x="566" y="36"/>
                  </a:lnTo>
                  <a:lnTo>
                    <a:pt x="617" y="44"/>
                  </a:lnTo>
                  <a:lnTo>
                    <a:pt x="665" y="53"/>
                  </a:lnTo>
                  <a:lnTo>
                    <a:pt x="714" y="61"/>
                  </a:lnTo>
                  <a:lnTo>
                    <a:pt x="763" y="71"/>
                  </a:lnTo>
                  <a:lnTo>
                    <a:pt x="811" y="82"/>
                  </a:lnTo>
                  <a:lnTo>
                    <a:pt x="858" y="92"/>
                  </a:lnTo>
                  <a:lnTo>
                    <a:pt x="905" y="104"/>
                  </a:lnTo>
                  <a:lnTo>
                    <a:pt x="952" y="117"/>
                  </a:lnTo>
                  <a:lnTo>
                    <a:pt x="997" y="130"/>
                  </a:lnTo>
                  <a:lnTo>
                    <a:pt x="1043" y="143"/>
                  </a:lnTo>
                  <a:lnTo>
                    <a:pt x="1086" y="156"/>
                  </a:lnTo>
                  <a:lnTo>
                    <a:pt x="1132" y="171"/>
                  </a:lnTo>
                  <a:lnTo>
                    <a:pt x="1174" y="187"/>
                  </a:lnTo>
                  <a:lnTo>
                    <a:pt x="1217" y="202"/>
                  </a:lnTo>
                  <a:lnTo>
                    <a:pt x="1259" y="218"/>
                  </a:lnTo>
                  <a:lnTo>
                    <a:pt x="1299" y="236"/>
                  </a:lnTo>
                  <a:lnTo>
                    <a:pt x="1340" y="253"/>
                  </a:lnTo>
                  <a:lnTo>
                    <a:pt x="1379" y="271"/>
                  </a:lnTo>
                  <a:lnTo>
                    <a:pt x="1417" y="290"/>
                  </a:lnTo>
                  <a:lnTo>
                    <a:pt x="1454" y="309"/>
                  </a:lnTo>
                  <a:lnTo>
                    <a:pt x="1491" y="329"/>
                  </a:lnTo>
                  <a:lnTo>
                    <a:pt x="1527" y="348"/>
                  </a:lnTo>
                  <a:lnTo>
                    <a:pt x="1562" y="369"/>
                  </a:lnTo>
                  <a:lnTo>
                    <a:pt x="1596" y="390"/>
                  </a:lnTo>
                  <a:lnTo>
                    <a:pt x="1630" y="410"/>
                  </a:lnTo>
                  <a:lnTo>
                    <a:pt x="1661" y="433"/>
                  </a:lnTo>
                  <a:lnTo>
                    <a:pt x="1691" y="455"/>
                  </a:lnTo>
                  <a:lnTo>
                    <a:pt x="1721" y="477"/>
                  </a:lnTo>
                  <a:lnTo>
                    <a:pt x="1750" y="501"/>
                  </a:lnTo>
                  <a:lnTo>
                    <a:pt x="1755" y="505"/>
                  </a:lnTo>
                  <a:lnTo>
                    <a:pt x="1758" y="507"/>
                  </a:lnTo>
                  <a:lnTo>
                    <a:pt x="1781" y="529"/>
                  </a:lnTo>
                  <a:lnTo>
                    <a:pt x="1794" y="547"/>
                  </a:lnTo>
                  <a:lnTo>
                    <a:pt x="1797" y="564"/>
                  </a:lnTo>
                  <a:lnTo>
                    <a:pt x="1793" y="576"/>
                  </a:lnTo>
                  <a:lnTo>
                    <a:pt x="1785" y="585"/>
                  </a:lnTo>
                  <a:lnTo>
                    <a:pt x="1770" y="593"/>
                  </a:lnTo>
                  <a:lnTo>
                    <a:pt x="1128" y="593"/>
                  </a:lnTo>
                  <a:lnTo>
                    <a:pt x="1139" y="593"/>
                  </a:lnTo>
                  <a:lnTo>
                    <a:pt x="1152" y="585"/>
                  </a:lnTo>
                  <a:lnTo>
                    <a:pt x="1156" y="576"/>
                  </a:lnTo>
                  <a:lnTo>
                    <a:pt x="1163" y="564"/>
                  </a:lnTo>
                  <a:lnTo>
                    <a:pt x="1164" y="547"/>
                  </a:lnTo>
                  <a:lnTo>
                    <a:pt x="1159" y="529"/>
                  </a:lnTo>
                  <a:lnTo>
                    <a:pt x="1143" y="507"/>
                  </a:lnTo>
                  <a:lnTo>
                    <a:pt x="1143" y="505"/>
                  </a:lnTo>
                  <a:lnTo>
                    <a:pt x="1139" y="501"/>
                  </a:lnTo>
                  <a:lnTo>
                    <a:pt x="1120" y="477"/>
                  </a:lnTo>
                  <a:lnTo>
                    <a:pt x="1098" y="455"/>
                  </a:lnTo>
                  <a:lnTo>
                    <a:pt x="1077" y="434"/>
                  </a:lnTo>
                  <a:lnTo>
                    <a:pt x="1053" y="410"/>
                  </a:lnTo>
                  <a:lnTo>
                    <a:pt x="1030" y="390"/>
                  </a:lnTo>
                  <a:lnTo>
                    <a:pt x="1005" y="369"/>
                  </a:lnTo>
                  <a:lnTo>
                    <a:pt x="980" y="348"/>
                  </a:lnTo>
                  <a:lnTo>
                    <a:pt x="954" y="329"/>
                  </a:lnTo>
                  <a:lnTo>
                    <a:pt x="930" y="309"/>
                  </a:lnTo>
                  <a:lnTo>
                    <a:pt x="901" y="290"/>
                  </a:lnTo>
                  <a:lnTo>
                    <a:pt x="875" y="271"/>
                  </a:lnTo>
                  <a:lnTo>
                    <a:pt x="846" y="253"/>
                  </a:lnTo>
                  <a:lnTo>
                    <a:pt x="818" y="236"/>
                  </a:lnTo>
                  <a:lnTo>
                    <a:pt x="788" y="219"/>
                  </a:lnTo>
                  <a:lnTo>
                    <a:pt x="758" y="202"/>
                  </a:lnTo>
                  <a:lnTo>
                    <a:pt x="728" y="187"/>
                  </a:lnTo>
                  <a:lnTo>
                    <a:pt x="697" y="171"/>
                  </a:lnTo>
                  <a:lnTo>
                    <a:pt x="665" y="157"/>
                  </a:lnTo>
                  <a:lnTo>
                    <a:pt x="633" y="143"/>
                  </a:lnTo>
                  <a:lnTo>
                    <a:pt x="600" y="130"/>
                  </a:lnTo>
                  <a:lnTo>
                    <a:pt x="568" y="117"/>
                  </a:lnTo>
                  <a:lnTo>
                    <a:pt x="534" y="104"/>
                  </a:lnTo>
                  <a:lnTo>
                    <a:pt x="501" y="92"/>
                  </a:lnTo>
                  <a:lnTo>
                    <a:pt x="467" y="82"/>
                  </a:lnTo>
                  <a:lnTo>
                    <a:pt x="432" y="71"/>
                  </a:lnTo>
                  <a:lnTo>
                    <a:pt x="397" y="61"/>
                  </a:lnTo>
                  <a:lnTo>
                    <a:pt x="362" y="53"/>
                  </a:lnTo>
                  <a:lnTo>
                    <a:pt x="328" y="45"/>
                  </a:lnTo>
                  <a:lnTo>
                    <a:pt x="292" y="36"/>
                  </a:lnTo>
                  <a:lnTo>
                    <a:pt x="255" y="30"/>
                  </a:lnTo>
                  <a:lnTo>
                    <a:pt x="220" y="23"/>
                  </a:lnTo>
                  <a:lnTo>
                    <a:pt x="184" y="18"/>
                  </a:lnTo>
                  <a:lnTo>
                    <a:pt x="147" y="13"/>
                  </a:lnTo>
                  <a:lnTo>
                    <a:pt x="111" y="9"/>
                  </a:lnTo>
                  <a:lnTo>
                    <a:pt x="74" y="5"/>
                  </a:lnTo>
                  <a:lnTo>
                    <a:pt x="36" y="2"/>
                  </a:lnTo>
                  <a:lnTo>
                    <a:pt x="0" y="0"/>
                  </a:lnTo>
                  <a:lnTo>
                    <a:pt x="158" y="0"/>
                  </a:lnTo>
                </a:path>
              </a:pathLst>
            </a:custGeom>
            <a:no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658" name="Freeform 1602">
              <a:extLst>
                <a:ext uri="{FF2B5EF4-FFF2-40B4-BE49-F238E27FC236}">
                  <a16:creationId xmlns:a16="http://schemas.microsoft.com/office/drawing/2014/main" id="{C0F0D532-637A-4C3C-8D16-8A969E1F2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" y="2063"/>
              <a:ext cx="27" cy="25"/>
            </a:xfrm>
            <a:custGeom>
              <a:avLst/>
              <a:gdLst>
                <a:gd name="T0" fmla="*/ 3 w 81"/>
                <a:gd name="T1" fmla="*/ 51 h 75"/>
                <a:gd name="T2" fmla="*/ 3 w 81"/>
                <a:gd name="T3" fmla="*/ 45 h 75"/>
                <a:gd name="T4" fmla="*/ 1 w 81"/>
                <a:gd name="T5" fmla="*/ 40 h 75"/>
                <a:gd name="T6" fmla="*/ 0 w 81"/>
                <a:gd name="T7" fmla="*/ 35 h 75"/>
                <a:gd name="T8" fmla="*/ 0 w 81"/>
                <a:gd name="T9" fmla="*/ 30 h 75"/>
                <a:gd name="T10" fmla="*/ 1 w 81"/>
                <a:gd name="T11" fmla="*/ 26 h 75"/>
                <a:gd name="T12" fmla="*/ 3 w 81"/>
                <a:gd name="T13" fmla="*/ 21 h 75"/>
                <a:gd name="T14" fmla="*/ 5 w 81"/>
                <a:gd name="T15" fmla="*/ 16 h 75"/>
                <a:gd name="T16" fmla="*/ 8 w 81"/>
                <a:gd name="T17" fmla="*/ 13 h 75"/>
                <a:gd name="T18" fmla="*/ 13 w 81"/>
                <a:gd name="T19" fmla="*/ 9 h 75"/>
                <a:gd name="T20" fmla="*/ 16 w 81"/>
                <a:gd name="T21" fmla="*/ 6 h 75"/>
                <a:gd name="T22" fmla="*/ 20 w 81"/>
                <a:gd name="T23" fmla="*/ 4 h 75"/>
                <a:gd name="T24" fmla="*/ 25 w 81"/>
                <a:gd name="T25" fmla="*/ 1 h 75"/>
                <a:gd name="T26" fmla="*/ 30 w 81"/>
                <a:gd name="T27" fmla="*/ 1 h 75"/>
                <a:gd name="T28" fmla="*/ 37 w 81"/>
                <a:gd name="T29" fmla="*/ 0 h 75"/>
                <a:gd name="T30" fmla="*/ 40 w 81"/>
                <a:gd name="T31" fmla="*/ 0 h 75"/>
                <a:gd name="T32" fmla="*/ 47 w 81"/>
                <a:gd name="T33" fmla="*/ 1 h 75"/>
                <a:gd name="T34" fmla="*/ 52 w 81"/>
                <a:gd name="T35" fmla="*/ 3 h 75"/>
                <a:gd name="T36" fmla="*/ 56 w 81"/>
                <a:gd name="T37" fmla="*/ 5 h 75"/>
                <a:gd name="T38" fmla="*/ 60 w 81"/>
                <a:gd name="T39" fmla="*/ 6 h 75"/>
                <a:gd name="T40" fmla="*/ 65 w 81"/>
                <a:gd name="T41" fmla="*/ 10 h 75"/>
                <a:gd name="T42" fmla="*/ 69 w 81"/>
                <a:gd name="T43" fmla="*/ 13 h 75"/>
                <a:gd name="T44" fmla="*/ 73 w 81"/>
                <a:gd name="T45" fmla="*/ 18 h 75"/>
                <a:gd name="T46" fmla="*/ 74 w 81"/>
                <a:gd name="T47" fmla="*/ 22 h 75"/>
                <a:gd name="T48" fmla="*/ 78 w 81"/>
                <a:gd name="T49" fmla="*/ 26 h 75"/>
                <a:gd name="T50" fmla="*/ 80 w 81"/>
                <a:gd name="T51" fmla="*/ 31 h 75"/>
                <a:gd name="T52" fmla="*/ 81 w 81"/>
                <a:gd name="T53" fmla="*/ 38 h 75"/>
                <a:gd name="T54" fmla="*/ 81 w 81"/>
                <a:gd name="T55" fmla="*/ 42 h 75"/>
                <a:gd name="T56" fmla="*/ 81 w 81"/>
                <a:gd name="T57" fmla="*/ 47 h 75"/>
                <a:gd name="T58" fmla="*/ 80 w 81"/>
                <a:gd name="T59" fmla="*/ 52 h 75"/>
                <a:gd name="T60" fmla="*/ 78 w 81"/>
                <a:gd name="T61" fmla="*/ 56 h 75"/>
                <a:gd name="T62" fmla="*/ 74 w 81"/>
                <a:gd name="T63" fmla="*/ 60 h 75"/>
                <a:gd name="T64" fmla="*/ 72 w 81"/>
                <a:gd name="T65" fmla="*/ 64 h 75"/>
                <a:gd name="T66" fmla="*/ 69 w 81"/>
                <a:gd name="T67" fmla="*/ 66 h 75"/>
                <a:gd name="T68" fmla="*/ 65 w 81"/>
                <a:gd name="T69" fmla="*/ 70 h 75"/>
                <a:gd name="T70" fmla="*/ 60 w 81"/>
                <a:gd name="T71" fmla="*/ 73 h 75"/>
                <a:gd name="T72" fmla="*/ 56 w 81"/>
                <a:gd name="T73" fmla="*/ 74 h 75"/>
                <a:gd name="T74" fmla="*/ 51 w 81"/>
                <a:gd name="T75" fmla="*/ 75 h 75"/>
                <a:gd name="T76" fmla="*/ 46 w 81"/>
                <a:gd name="T77" fmla="*/ 75 h 75"/>
                <a:gd name="T78" fmla="*/ 40 w 81"/>
                <a:gd name="T79" fmla="*/ 75 h 75"/>
                <a:gd name="T80" fmla="*/ 35 w 81"/>
                <a:gd name="T81" fmla="*/ 74 h 75"/>
                <a:gd name="T82" fmla="*/ 30 w 81"/>
                <a:gd name="T83" fmla="*/ 73 h 75"/>
                <a:gd name="T84" fmla="*/ 25 w 81"/>
                <a:gd name="T85" fmla="*/ 70 h 75"/>
                <a:gd name="T86" fmla="*/ 20 w 81"/>
                <a:gd name="T87" fmla="*/ 68 h 75"/>
                <a:gd name="T88" fmla="*/ 16 w 81"/>
                <a:gd name="T89" fmla="*/ 65 h 75"/>
                <a:gd name="T90" fmla="*/ 12 w 81"/>
                <a:gd name="T91" fmla="*/ 61 h 75"/>
                <a:gd name="T92" fmla="*/ 8 w 81"/>
                <a:gd name="T93" fmla="*/ 56 h 75"/>
                <a:gd name="T94" fmla="*/ 5 w 81"/>
                <a:gd name="T95" fmla="*/ 5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1" h="75">
                  <a:moveTo>
                    <a:pt x="5" y="52"/>
                  </a:moveTo>
                  <a:lnTo>
                    <a:pt x="3" y="51"/>
                  </a:lnTo>
                  <a:lnTo>
                    <a:pt x="3" y="48"/>
                  </a:lnTo>
                  <a:lnTo>
                    <a:pt x="3" y="45"/>
                  </a:lnTo>
                  <a:lnTo>
                    <a:pt x="1" y="43"/>
                  </a:lnTo>
                  <a:lnTo>
                    <a:pt x="1" y="40"/>
                  </a:lnTo>
                  <a:lnTo>
                    <a:pt x="0" y="38"/>
                  </a:lnTo>
                  <a:lnTo>
                    <a:pt x="0" y="35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1" y="29"/>
                  </a:lnTo>
                  <a:lnTo>
                    <a:pt x="1" y="26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4" y="19"/>
                  </a:lnTo>
                  <a:lnTo>
                    <a:pt x="5" y="16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11" y="12"/>
                  </a:lnTo>
                  <a:lnTo>
                    <a:pt x="13" y="9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8" y="5"/>
                  </a:lnTo>
                  <a:lnTo>
                    <a:pt x="20" y="4"/>
                  </a:lnTo>
                  <a:lnTo>
                    <a:pt x="22" y="3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3" y="1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3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52" y="3"/>
                  </a:lnTo>
                  <a:lnTo>
                    <a:pt x="54" y="4"/>
                  </a:lnTo>
                  <a:lnTo>
                    <a:pt x="56" y="5"/>
                  </a:lnTo>
                  <a:lnTo>
                    <a:pt x="59" y="5"/>
                  </a:lnTo>
                  <a:lnTo>
                    <a:pt x="60" y="6"/>
                  </a:lnTo>
                  <a:lnTo>
                    <a:pt x="64" y="9"/>
                  </a:lnTo>
                  <a:lnTo>
                    <a:pt x="65" y="10"/>
                  </a:lnTo>
                  <a:lnTo>
                    <a:pt x="68" y="12"/>
                  </a:lnTo>
                  <a:lnTo>
                    <a:pt x="69" y="13"/>
                  </a:lnTo>
                  <a:lnTo>
                    <a:pt x="72" y="16"/>
                  </a:lnTo>
                  <a:lnTo>
                    <a:pt x="73" y="18"/>
                  </a:lnTo>
                  <a:lnTo>
                    <a:pt x="74" y="19"/>
                  </a:lnTo>
                  <a:lnTo>
                    <a:pt x="74" y="22"/>
                  </a:lnTo>
                  <a:lnTo>
                    <a:pt x="77" y="25"/>
                  </a:lnTo>
                  <a:lnTo>
                    <a:pt x="78" y="26"/>
                  </a:lnTo>
                  <a:lnTo>
                    <a:pt x="80" y="29"/>
                  </a:lnTo>
                  <a:lnTo>
                    <a:pt x="80" y="31"/>
                  </a:lnTo>
                  <a:lnTo>
                    <a:pt x="80" y="34"/>
                  </a:lnTo>
                  <a:lnTo>
                    <a:pt x="81" y="38"/>
                  </a:lnTo>
                  <a:lnTo>
                    <a:pt x="81" y="39"/>
                  </a:lnTo>
                  <a:lnTo>
                    <a:pt x="81" y="42"/>
                  </a:lnTo>
                  <a:lnTo>
                    <a:pt x="81" y="44"/>
                  </a:lnTo>
                  <a:lnTo>
                    <a:pt x="81" y="47"/>
                  </a:lnTo>
                  <a:lnTo>
                    <a:pt x="80" y="48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78" y="56"/>
                  </a:lnTo>
                  <a:lnTo>
                    <a:pt x="76" y="58"/>
                  </a:lnTo>
                  <a:lnTo>
                    <a:pt x="74" y="60"/>
                  </a:lnTo>
                  <a:lnTo>
                    <a:pt x="74" y="61"/>
                  </a:lnTo>
                  <a:lnTo>
                    <a:pt x="72" y="64"/>
                  </a:lnTo>
                  <a:lnTo>
                    <a:pt x="70" y="66"/>
                  </a:lnTo>
                  <a:lnTo>
                    <a:pt x="69" y="66"/>
                  </a:lnTo>
                  <a:lnTo>
                    <a:pt x="67" y="69"/>
                  </a:lnTo>
                  <a:lnTo>
                    <a:pt x="65" y="70"/>
                  </a:lnTo>
                  <a:lnTo>
                    <a:pt x="63" y="70"/>
                  </a:lnTo>
                  <a:lnTo>
                    <a:pt x="60" y="73"/>
                  </a:lnTo>
                  <a:lnTo>
                    <a:pt x="57" y="73"/>
                  </a:lnTo>
                  <a:lnTo>
                    <a:pt x="56" y="74"/>
                  </a:lnTo>
                  <a:lnTo>
                    <a:pt x="52" y="75"/>
                  </a:lnTo>
                  <a:lnTo>
                    <a:pt x="51" y="75"/>
                  </a:lnTo>
                  <a:lnTo>
                    <a:pt x="47" y="75"/>
                  </a:lnTo>
                  <a:lnTo>
                    <a:pt x="46" y="75"/>
                  </a:lnTo>
                  <a:lnTo>
                    <a:pt x="42" y="75"/>
                  </a:lnTo>
                  <a:lnTo>
                    <a:pt x="40" y="75"/>
                  </a:lnTo>
                  <a:lnTo>
                    <a:pt x="38" y="75"/>
                  </a:lnTo>
                  <a:lnTo>
                    <a:pt x="35" y="74"/>
                  </a:lnTo>
                  <a:lnTo>
                    <a:pt x="33" y="73"/>
                  </a:lnTo>
                  <a:lnTo>
                    <a:pt x="30" y="73"/>
                  </a:lnTo>
                  <a:lnTo>
                    <a:pt x="27" y="71"/>
                  </a:lnTo>
                  <a:lnTo>
                    <a:pt x="25" y="70"/>
                  </a:lnTo>
                  <a:lnTo>
                    <a:pt x="22" y="69"/>
                  </a:lnTo>
                  <a:lnTo>
                    <a:pt x="20" y="68"/>
                  </a:lnTo>
                  <a:lnTo>
                    <a:pt x="17" y="66"/>
                  </a:lnTo>
                  <a:lnTo>
                    <a:pt x="16" y="65"/>
                  </a:lnTo>
                  <a:lnTo>
                    <a:pt x="13" y="62"/>
                  </a:lnTo>
                  <a:lnTo>
                    <a:pt x="12" y="61"/>
                  </a:lnTo>
                  <a:lnTo>
                    <a:pt x="11" y="58"/>
                  </a:lnTo>
                  <a:lnTo>
                    <a:pt x="8" y="56"/>
                  </a:lnTo>
                  <a:lnTo>
                    <a:pt x="7" y="55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B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59" name="Freeform 1603">
              <a:extLst>
                <a:ext uri="{FF2B5EF4-FFF2-40B4-BE49-F238E27FC236}">
                  <a16:creationId xmlns:a16="http://schemas.microsoft.com/office/drawing/2014/main" id="{CE2F64F3-A7D1-460C-AD89-FE804D3AA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" y="2040"/>
              <a:ext cx="27" cy="25"/>
            </a:xfrm>
            <a:custGeom>
              <a:avLst/>
              <a:gdLst>
                <a:gd name="T0" fmla="*/ 5 w 82"/>
                <a:gd name="T1" fmla="*/ 52 h 74"/>
                <a:gd name="T2" fmla="*/ 3 w 82"/>
                <a:gd name="T3" fmla="*/ 48 h 74"/>
                <a:gd name="T4" fmla="*/ 0 w 82"/>
                <a:gd name="T5" fmla="*/ 43 h 74"/>
                <a:gd name="T6" fmla="*/ 0 w 82"/>
                <a:gd name="T7" fmla="*/ 37 h 74"/>
                <a:gd name="T8" fmla="*/ 0 w 82"/>
                <a:gd name="T9" fmla="*/ 33 h 74"/>
                <a:gd name="T10" fmla="*/ 0 w 82"/>
                <a:gd name="T11" fmla="*/ 28 h 74"/>
                <a:gd name="T12" fmla="*/ 0 w 82"/>
                <a:gd name="T13" fmla="*/ 24 h 74"/>
                <a:gd name="T14" fmla="*/ 3 w 82"/>
                <a:gd name="T15" fmla="*/ 20 h 74"/>
                <a:gd name="T16" fmla="*/ 5 w 82"/>
                <a:gd name="T17" fmla="*/ 15 h 74"/>
                <a:gd name="T18" fmla="*/ 9 w 82"/>
                <a:gd name="T19" fmla="*/ 11 h 74"/>
                <a:gd name="T20" fmla="*/ 12 w 82"/>
                <a:gd name="T21" fmla="*/ 9 h 74"/>
                <a:gd name="T22" fmla="*/ 16 w 82"/>
                <a:gd name="T23" fmla="*/ 5 h 74"/>
                <a:gd name="T24" fmla="*/ 21 w 82"/>
                <a:gd name="T25" fmla="*/ 4 h 74"/>
                <a:gd name="T26" fmla="*/ 26 w 82"/>
                <a:gd name="T27" fmla="*/ 2 h 74"/>
                <a:gd name="T28" fmla="*/ 31 w 82"/>
                <a:gd name="T29" fmla="*/ 1 h 74"/>
                <a:gd name="T30" fmla="*/ 37 w 82"/>
                <a:gd name="T31" fmla="*/ 0 h 74"/>
                <a:gd name="T32" fmla="*/ 42 w 82"/>
                <a:gd name="T33" fmla="*/ 0 h 74"/>
                <a:gd name="T34" fmla="*/ 47 w 82"/>
                <a:gd name="T35" fmla="*/ 2 h 74"/>
                <a:gd name="T36" fmla="*/ 54 w 82"/>
                <a:gd name="T37" fmla="*/ 4 h 74"/>
                <a:gd name="T38" fmla="*/ 57 w 82"/>
                <a:gd name="T39" fmla="*/ 5 h 74"/>
                <a:gd name="T40" fmla="*/ 63 w 82"/>
                <a:gd name="T41" fmla="*/ 7 h 74"/>
                <a:gd name="T42" fmla="*/ 67 w 82"/>
                <a:gd name="T43" fmla="*/ 11 h 74"/>
                <a:gd name="T44" fmla="*/ 72 w 82"/>
                <a:gd name="T45" fmla="*/ 14 h 74"/>
                <a:gd name="T46" fmla="*/ 74 w 82"/>
                <a:gd name="T47" fmla="*/ 19 h 74"/>
                <a:gd name="T48" fmla="*/ 78 w 82"/>
                <a:gd name="T49" fmla="*/ 23 h 74"/>
                <a:gd name="T50" fmla="*/ 80 w 82"/>
                <a:gd name="T51" fmla="*/ 28 h 74"/>
                <a:gd name="T52" fmla="*/ 82 w 82"/>
                <a:gd name="T53" fmla="*/ 32 h 74"/>
                <a:gd name="T54" fmla="*/ 82 w 82"/>
                <a:gd name="T55" fmla="*/ 37 h 74"/>
                <a:gd name="T56" fmla="*/ 82 w 82"/>
                <a:gd name="T57" fmla="*/ 43 h 74"/>
                <a:gd name="T58" fmla="*/ 82 w 82"/>
                <a:gd name="T59" fmla="*/ 46 h 74"/>
                <a:gd name="T60" fmla="*/ 81 w 82"/>
                <a:gd name="T61" fmla="*/ 50 h 74"/>
                <a:gd name="T62" fmla="*/ 78 w 82"/>
                <a:gd name="T63" fmla="*/ 56 h 74"/>
                <a:gd name="T64" fmla="*/ 76 w 82"/>
                <a:gd name="T65" fmla="*/ 59 h 74"/>
                <a:gd name="T66" fmla="*/ 73 w 82"/>
                <a:gd name="T67" fmla="*/ 63 h 74"/>
                <a:gd name="T68" fmla="*/ 69 w 82"/>
                <a:gd name="T69" fmla="*/ 66 h 74"/>
                <a:gd name="T70" fmla="*/ 65 w 82"/>
                <a:gd name="T71" fmla="*/ 69 h 74"/>
                <a:gd name="T72" fmla="*/ 61 w 82"/>
                <a:gd name="T73" fmla="*/ 71 h 74"/>
                <a:gd name="T74" fmla="*/ 55 w 82"/>
                <a:gd name="T75" fmla="*/ 73 h 74"/>
                <a:gd name="T76" fmla="*/ 50 w 82"/>
                <a:gd name="T77" fmla="*/ 74 h 74"/>
                <a:gd name="T78" fmla="*/ 44 w 82"/>
                <a:gd name="T79" fmla="*/ 74 h 74"/>
                <a:gd name="T80" fmla="*/ 39 w 82"/>
                <a:gd name="T81" fmla="*/ 74 h 74"/>
                <a:gd name="T82" fmla="*/ 34 w 82"/>
                <a:gd name="T83" fmla="*/ 73 h 74"/>
                <a:gd name="T84" fmla="*/ 29 w 82"/>
                <a:gd name="T85" fmla="*/ 71 h 74"/>
                <a:gd name="T86" fmla="*/ 24 w 82"/>
                <a:gd name="T87" fmla="*/ 67 h 74"/>
                <a:gd name="T88" fmla="*/ 20 w 82"/>
                <a:gd name="T89" fmla="*/ 66 h 74"/>
                <a:gd name="T90" fmla="*/ 14 w 82"/>
                <a:gd name="T91" fmla="*/ 62 h 74"/>
                <a:gd name="T92" fmla="*/ 11 w 82"/>
                <a:gd name="T93" fmla="*/ 58 h 74"/>
                <a:gd name="T94" fmla="*/ 7 w 82"/>
                <a:gd name="T95" fmla="*/ 54 h 74"/>
                <a:gd name="T96" fmla="*/ 7 w 82"/>
                <a:gd name="T97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2" h="74">
                  <a:moveTo>
                    <a:pt x="7" y="54"/>
                  </a:moveTo>
                  <a:lnTo>
                    <a:pt x="5" y="52"/>
                  </a:lnTo>
                  <a:lnTo>
                    <a:pt x="4" y="49"/>
                  </a:lnTo>
                  <a:lnTo>
                    <a:pt x="3" y="48"/>
                  </a:lnTo>
                  <a:lnTo>
                    <a:pt x="1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0" y="33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1" y="20"/>
                  </a:lnTo>
                  <a:lnTo>
                    <a:pt x="3" y="20"/>
                  </a:lnTo>
                  <a:lnTo>
                    <a:pt x="4" y="17"/>
                  </a:lnTo>
                  <a:lnTo>
                    <a:pt x="5" y="15"/>
                  </a:lnTo>
                  <a:lnTo>
                    <a:pt x="7" y="14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9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20" y="5"/>
                  </a:lnTo>
                  <a:lnTo>
                    <a:pt x="21" y="4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9" y="1"/>
                  </a:lnTo>
                  <a:lnTo>
                    <a:pt x="31" y="1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4" y="1"/>
                  </a:lnTo>
                  <a:lnTo>
                    <a:pt x="47" y="2"/>
                  </a:lnTo>
                  <a:lnTo>
                    <a:pt x="50" y="4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7" y="5"/>
                  </a:lnTo>
                  <a:lnTo>
                    <a:pt x="60" y="6"/>
                  </a:lnTo>
                  <a:lnTo>
                    <a:pt x="63" y="7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69" y="13"/>
                  </a:lnTo>
                  <a:lnTo>
                    <a:pt x="72" y="14"/>
                  </a:lnTo>
                  <a:lnTo>
                    <a:pt x="73" y="17"/>
                  </a:lnTo>
                  <a:lnTo>
                    <a:pt x="74" y="19"/>
                  </a:lnTo>
                  <a:lnTo>
                    <a:pt x="76" y="20"/>
                  </a:lnTo>
                  <a:lnTo>
                    <a:pt x="78" y="23"/>
                  </a:lnTo>
                  <a:lnTo>
                    <a:pt x="78" y="24"/>
                  </a:lnTo>
                  <a:lnTo>
                    <a:pt x="80" y="28"/>
                  </a:lnTo>
                  <a:lnTo>
                    <a:pt x="81" y="30"/>
                  </a:lnTo>
                  <a:lnTo>
                    <a:pt x="82" y="32"/>
                  </a:lnTo>
                  <a:lnTo>
                    <a:pt x="82" y="33"/>
                  </a:lnTo>
                  <a:lnTo>
                    <a:pt x="82" y="37"/>
                  </a:lnTo>
                  <a:lnTo>
                    <a:pt x="82" y="40"/>
                  </a:lnTo>
                  <a:lnTo>
                    <a:pt x="82" y="43"/>
                  </a:lnTo>
                  <a:lnTo>
                    <a:pt x="82" y="45"/>
                  </a:lnTo>
                  <a:lnTo>
                    <a:pt x="82" y="46"/>
                  </a:lnTo>
                  <a:lnTo>
                    <a:pt x="82" y="49"/>
                  </a:lnTo>
                  <a:lnTo>
                    <a:pt x="81" y="50"/>
                  </a:lnTo>
                  <a:lnTo>
                    <a:pt x="80" y="54"/>
                  </a:lnTo>
                  <a:lnTo>
                    <a:pt x="78" y="56"/>
                  </a:lnTo>
                  <a:lnTo>
                    <a:pt x="78" y="58"/>
                  </a:lnTo>
                  <a:lnTo>
                    <a:pt x="76" y="59"/>
                  </a:lnTo>
                  <a:lnTo>
                    <a:pt x="74" y="62"/>
                  </a:lnTo>
                  <a:lnTo>
                    <a:pt x="73" y="63"/>
                  </a:lnTo>
                  <a:lnTo>
                    <a:pt x="72" y="65"/>
                  </a:lnTo>
                  <a:lnTo>
                    <a:pt x="69" y="66"/>
                  </a:lnTo>
                  <a:lnTo>
                    <a:pt x="67" y="67"/>
                  </a:lnTo>
                  <a:lnTo>
                    <a:pt x="65" y="69"/>
                  </a:lnTo>
                  <a:lnTo>
                    <a:pt x="63" y="71"/>
                  </a:lnTo>
                  <a:lnTo>
                    <a:pt x="61" y="71"/>
                  </a:lnTo>
                  <a:lnTo>
                    <a:pt x="57" y="73"/>
                  </a:lnTo>
                  <a:lnTo>
                    <a:pt x="55" y="73"/>
                  </a:lnTo>
                  <a:lnTo>
                    <a:pt x="54" y="74"/>
                  </a:lnTo>
                  <a:lnTo>
                    <a:pt x="50" y="74"/>
                  </a:lnTo>
                  <a:lnTo>
                    <a:pt x="48" y="74"/>
                  </a:lnTo>
                  <a:lnTo>
                    <a:pt x="44" y="74"/>
                  </a:lnTo>
                  <a:lnTo>
                    <a:pt x="42" y="74"/>
                  </a:lnTo>
                  <a:lnTo>
                    <a:pt x="39" y="74"/>
                  </a:lnTo>
                  <a:lnTo>
                    <a:pt x="38" y="73"/>
                  </a:lnTo>
                  <a:lnTo>
                    <a:pt x="34" y="73"/>
                  </a:lnTo>
                  <a:lnTo>
                    <a:pt x="31" y="71"/>
                  </a:lnTo>
                  <a:lnTo>
                    <a:pt x="29" y="71"/>
                  </a:lnTo>
                  <a:lnTo>
                    <a:pt x="26" y="70"/>
                  </a:lnTo>
                  <a:lnTo>
                    <a:pt x="24" y="67"/>
                  </a:lnTo>
                  <a:lnTo>
                    <a:pt x="21" y="67"/>
                  </a:lnTo>
                  <a:lnTo>
                    <a:pt x="20" y="66"/>
                  </a:lnTo>
                  <a:lnTo>
                    <a:pt x="17" y="63"/>
                  </a:lnTo>
                  <a:lnTo>
                    <a:pt x="14" y="62"/>
                  </a:lnTo>
                  <a:lnTo>
                    <a:pt x="13" y="61"/>
                  </a:lnTo>
                  <a:lnTo>
                    <a:pt x="11" y="58"/>
                  </a:lnTo>
                  <a:lnTo>
                    <a:pt x="9" y="57"/>
                  </a:lnTo>
                  <a:lnTo>
                    <a:pt x="7" y="54"/>
                  </a:lnTo>
                  <a:lnTo>
                    <a:pt x="7" y="54"/>
                  </a:lnTo>
                  <a:lnTo>
                    <a:pt x="7" y="54"/>
                  </a:lnTo>
                  <a:close/>
                </a:path>
              </a:pathLst>
            </a:custGeom>
            <a:solidFill>
              <a:srgbClr val="B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60" name="Freeform 1604">
              <a:extLst>
                <a:ext uri="{FF2B5EF4-FFF2-40B4-BE49-F238E27FC236}">
                  <a16:creationId xmlns:a16="http://schemas.microsoft.com/office/drawing/2014/main" id="{78A65F00-628C-4408-8CDF-0E21FB507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2020"/>
              <a:ext cx="26" cy="24"/>
            </a:xfrm>
            <a:custGeom>
              <a:avLst/>
              <a:gdLst>
                <a:gd name="T0" fmla="*/ 6 w 79"/>
                <a:gd name="T1" fmla="*/ 49 h 71"/>
                <a:gd name="T2" fmla="*/ 4 w 79"/>
                <a:gd name="T3" fmla="*/ 47 h 71"/>
                <a:gd name="T4" fmla="*/ 3 w 79"/>
                <a:gd name="T5" fmla="*/ 40 h 71"/>
                <a:gd name="T6" fmla="*/ 0 w 79"/>
                <a:gd name="T7" fmla="*/ 36 h 71"/>
                <a:gd name="T8" fmla="*/ 0 w 79"/>
                <a:gd name="T9" fmla="*/ 31 h 71"/>
                <a:gd name="T10" fmla="*/ 0 w 79"/>
                <a:gd name="T11" fmla="*/ 27 h 71"/>
                <a:gd name="T12" fmla="*/ 1 w 79"/>
                <a:gd name="T13" fmla="*/ 22 h 71"/>
                <a:gd name="T14" fmla="*/ 3 w 79"/>
                <a:gd name="T15" fmla="*/ 18 h 71"/>
                <a:gd name="T16" fmla="*/ 6 w 79"/>
                <a:gd name="T17" fmla="*/ 14 h 71"/>
                <a:gd name="T18" fmla="*/ 9 w 79"/>
                <a:gd name="T19" fmla="*/ 10 h 71"/>
                <a:gd name="T20" fmla="*/ 12 w 79"/>
                <a:gd name="T21" fmla="*/ 6 h 71"/>
                <a:gd name="T22" fmla="*/ 16 w 79"/>
                <a:gd name="T23" fmla="*/ 4 h 71"/>
                <a:gd name="T24" fmla="*/ 21 w 79"/>
                <a:gd name="T25" fmla="*/ 2 h 71"/>
                <a:gd name="T26" fmla="*/ 25 w 79"/>
                <a:gd name="T27" fmla="*/ 0 h 71"/>
                <a:gd name="T28" fmla="*/ 30 w 79"/>
                <a:gd name="T29" fmla="*/ 0 h 71"/>
                <a:gd name="T30" fmla="*/ 35 w 79"/>
                <a:gd name="T31" fmla="*/ 0 h 71"/>
                <a:gd name="T32" fmla="*/ 42 w 79"/>
                <a:gd name="T33" fmla="*/ 0 h 71"/>
                <a:gd name="T34" fmla="*/ 46 w 79"/>
                <a:gd name="T35" fmla="*/ 0 h 71"/>
                <a:gd name="T36" fmla="*/ 51 w 79"/>
                <a:gd name="T37" fmla="*/ 2 h 71"/>
                <a:gd name="T38" fmla="*/ 56 w 79"/>
                <a:gd name="T39" fmla="*/ 4 h 71"/>
                <a:gd name="T40" fmla="*/ 61 w 79"/>
                <a:gd name="T41" fmla="*/ 6 h 71"/>
                <a:gd name="T42" fmla="*/ 64 w 79"/>
                <a:gd name="T43" fmla="*/ 9 h 71"/>
                <a:gd name="T44" fmla="*/ 69 w 79"/>
                <a:gd name="T45" fmla="*/ 13 h 71"/>
                <a:gd name="T46" fmla="*/ 73 w 79"/>
                <a:gd name="T47" fmla="*/ 18 h 71"/>
                <a:gd name="T48" fmla="*/ 75 w 79"/>
                <a:gd name="T49" fmla="*/ 21 h 71"/>
                <a:gd name="T50" fmla="*/ 78 w 79"/>
                <a:gd name="T51" fmla="*/ 26 h 71"/>
                <a:gd name="T52" fmla="*/ 79 w 79"/>
                <a:gd name="T53" fmla="*/ 30 h 71"/>
                <a:gd name="T54" fmla="*/ 79 w 79"/>
                <a:gd name="T55" fmla="*/ 35 h 71"/>
                <a:gd name="T56" fmla="*/ 79 w 79"/>
                <a:gd name="T57" fmla="*/ 40 h 71"/>
                <a:gd name="T58" fmla="*/ 79 w 79"/>
                <a:gd name="T59" fmla="*/ 44 h 71"/>
                <a:gd name="T60" fmla="*/ 79 w 79"/>
                <a:gd name="T61" fmla="*/ 48 h 71"/>
                <a:gd name="T62" fmla="*/ 77 w 79"/>
                <a:gd name="T63" fmla="*/ 53 h 71"/>
                <a:gd name="T64" fmla="*/ 74 w 79"/>
                <a:gd name="T65" fmla="*/ 57 h 71"/>
                <a:gd name="T66" fmla="*/ 70 w 79"/>
                <a:gd name="T67" fmla="*/ 60 h 71"/>
                <a:gd name="T68" fmla="*/ 68 w 79"/>
                <a:gd name="T69" fmla="*/ 64 h 71"/>
                <a:gd name="T70" fmla="*/ 64 w 79"/>
                <a:gd name="T71" fmla="*/ 66 h 71"/>
                <a:gd name="T72" fmla="*/ 60 w 79"/>
                <a:gd name="T73" fmla="*/ 69 h 71"/>
                <a:gd name="T74" fmla="*/ 55 w 79"/>
                <a:gd name="T75" fmla="*/ 69 h 71"/>
                <a:gd name="T76" fmla="*/ 49 w 79"/>
                <a:gd name="T77" fmla="*/ 71 h 71"/>
                <a:gd name="T78" fmla="*/ 43 w 79"/>
                <a:gd name="T79" fmla="*/ 71 h 71"/>
                <a:gd name="T80" fmla="*/ 39 w 79"/>
                <a:gd name="T81" fmla="*/ 70 h 71"/>
                <a:gd name="T82" fmla="*/ 34 w 79"/>
                <a:gd name="T83" fmla="*/ 69 h 71"/>
                <a:gd name="T84" fmla="*/ 27 w 79"/>
                <a:gd name="T85" fmla="*/ 67 h 71"/>
                <a:gd name="T86" fmla="*/ 22 w 79"/>
                <a:gd name="T87" fmla="*/ 65 h 71"/>
                <a:gd name="T88" fmla="*/ 18 w 79"/>
                <a:gd name="T89" fmla="*/ 64 h 71"/>
                <a:gd name="T90" fmla="*/ 14 w 79"/>
                <a:gd name="T91" fmla="*/ 60 h 71"/>
                <a:gd name="T92" fmla="*/ 10 w 79"/>
                <a:gd name="T93" fmla="*/ 56 h 71"/>
                <a:gd name="T94" fmla="*/ 6 w 79"/>
                <a:gd name="T95" fmla="*/ 52 h 71"/>
                <a:gd name="T96" fmla="*/ 6 w 79"/>
                <a:gd name="T97" fmla="*/ 52 h 71"/>
                <a:gd name="T98" fmla="*/ 6 w 79"/>
                <a:gd name="T99" fmla="*/ 4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9" h="71">
                  <a:moveTo>
                    <a:pt x="6" y="49"/>
                  </a:moveTo>
                  <a:lnTo>
                    <a:pt x="4" y="47"/>
                  </a:lnTo>
                  <a:lnTo>
                    <a:pt x="3" y="40"/>
                  </a:lnTo>
                  <a:lnTo>
                    <a:pt x="0" y="36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1" y="22"/>
                  </a:lnTo>
                  <a:lnTo>
                    <a:pt x="3" y="18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2" y="6"/>
                  </a:lnTo>
                  <a:lnTo>
                    <a:pt x="16" y="4"/>
                  </a:lnTo>
                  <a:lnTo>
                    <a:pt x="21" y="2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2"/>
                  </a:lnTo>
                  <a:lnTo>
                    <a:pt x="56" y="4"/>
                  </a:lnTo>
                  <a:lnTo>
                    <a:pt x="61" y="6"/>
                  </a:lnTo>
                  <a:lnTo>
                    <a:pt x="64" y="9"/>
                  </a:lnTo>
                  <a:lnTo>
                    <a:pt x="69" y="13"/>
                  </a:lnTo>
                  <a:lnTo>
                    <a:pt x="73" y="18"/>
                  </a:lnTo>
                  <a:lnTo>
                    <a:pt x="75" y="21"/>
                  </a:lnTo>
                  <a:lnTo>
                    <a:pt x="78" y="26"/>
                  </a:lnTo>
                  <a:lnTo>
                    <a:pt x="79" y="30"/>
                  </a:lnTo>
                  <a:lnTo>
                    <a:pt x="79" y="35"/>
                  </a:lnTo>
                  <a:lnTo>
                    <a:pt x="79" y="40"/>
                  </a:lnTo>
                  <a:lnTo>
                    <a:pt x="79" y="44"/>
                  </a:lnTo>
                  <a:lnTo>
                    <a:pt x="79" y="48"/>
                  </a:lnTo>
                  <a:lnTo>
                    <a:pt x="77" y="53"/>
                  </a:lnTo>
                  <a:lnTo>
                    <a:pt x="74" y="57"/>
                  </a:lnTo>
                  <a:lnTo>
                    <a:pt x="70" y="60"/>
                  </a:lnTo>
                  <a:lnTo>
                    <a:pt x="68" y="64"/>
                  </a:lnTo>
                  <a:lnTo>
                    <a:pt x="64" y="66"/>
                  </a:lnTo>
                  <a:lnTo>
                    <a:pt x="60" y="69"/>
                  </a:lnTo>
                  <a:lnTo>
                    <a:pt x="55" y="69"/>
                  </a:lnTo>
                  <a:lnTo>
                    <a:pt x="49" y="71"/>
                  </a:lnTo>
                  <a:lnTo>
                    <a:pt x="43" y="71"/>
                  </a:lnTo>
                  <a:lnTo>
                    <a:pt x="39" y="70"/>
                  </a:lnTo>
                  <a:lnTo>
                    <a:pt x="34" y="69"/>
                  </a:lnTo>
                  <a:lnTo>
                    <a:pt x="27" y="67"/>
                  </a:lnTo>
                  <a:lnTo>
                    <a:pt x="22" y="65"/>
                  </a:lnTo>
                  <a:lnTo>
                    <a:pt x="18" y="64"/>
                  </a:lnTo>
                  <a:lnTo>
                    <a:pt x="14" y="60"/>
                  </a:lnTo>
                  <a:lnTo>
                    <a:pt x="10" y="56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B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61" name="Freeform 1605">
              <a:extLst>
                <a:ext uri="{FF2B5EF4-FFF2-40B4-BE49-F238E27FC236}">
                  <a16:creationId xmlns:a16="http://schemas.microsoft.com/office/drawing/2014/main" id="{AA1D1538-5B8D-4B98-A940-23CCC2390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5" y="2002"/>
              <a:ext cx="26" cy="24"/>
            </a:xfrm>
            <a:custGeom>
              <a:avLst/>
              <a:gdLst>
                <a:gd name="T0" fmla="*/ 6 w 78"/>
                <a:gd name="T1" fmla="*/ 50 h 72"/>
                <a:gd name="T2" fmla="*/ 4 w 78"/>
                <a:gd name="T3" fmla="*/ 46 h 72"/>
                <a:gd name="T4" fmla="*/ 2 w 78"/>
                <a:gd name="T5" fmla="*/ 42 h 72"/>
                <a:gd name="T6" fmla="*/ 1 w 78"/>
                <a:gd name="T7" fmla="*/ 37 h 72"/>
                <a:gd name="T8" fmla="*/ 0 w 78"/>
                <a:gd name="T9" fmla="*/ 31 h 72"/>
                <a:gd name="T10" fmla="*/ 1 w 78"/>
                <a:gd name="T11" fmla="*/ 28 h 72"/>
                <a:gd name="T12" fmla="*/ 1 w 78"/>
                <a:gd name="T13" fmla="*/ 22 h 72"/>
                <a:gd name="T14" fmla="*/ 4 w 78"/>
                <a:gd name="T15" fmla="*/ 18 h 72"/>
                <a:gd name="T16" fmla="*/ 5 w 78"/>
                <a:gd name="T17" fmla="*/ 15 h 72"/>
                <a:gd name="T18" fmla="*/ 9 w 78"/>
                <a:gd name="T19" fmla="*/ 11 h 72"/>
                <a:gd name="T20" fmla="*/ 12 w 78"/>
                <a:gd name="T21" fmla="*/ 8 h 72"/>
                <a:gd name="T22" fmla="*/ 15 w 78"/>
                <a:gd name="T23" fmla="*/ 5 h 72"/>
                <a:gd name="T24" fmla="*/ 21 w 78"/>
                <a:gd name="T25" fmla="*/ 4 h 72"/>
                <a:gd name="T26" fmla="*/ 25 w 78"/>
                <a:gd name="T27" fmla="*/ 2 h 72"/>
                <a:gd name="T28" fmla="*/ 30 w 78"/>
                <a:gd name="T29" fmla="*/ 0 h 72"/>
                <a:gd name="T30" fmla="*/ 35 w 78"/>
                <a:gd name="T31" fmla="*/ 0 h 72"/>
                <a:gd name="T32" fmla="*/ 40 w 78"/>
                <a:gd name="T33" fmla="*/ 0 h 72"/>
                <a:gd name="T34" fmla="*/ 44 w 78"/>
                <a:gd name="T35" fmla="*/ 2 h 72"/>
                <a:gd name="T36" fmla="*/ 49 w 78"/>
                <a:gd name="T37" fmla="*/ 3 h 72"/>
                <a:gd name="T38" fmla="*/ 56 w 78"/>
                <a:gd name="T39" fmla="*/ 5 h 72"/>
                <a:gd name="T40" fmla="*/ 60 w 78"/>
                <a:gd name="T41" fmla="*/ 7 h 72"/>
                <a:gd name="T42" fmla="*/ 64 w 78"/>
                <a:gd name="T43" fmla="*/ 9 h 72"/>
                <a:gd name="T44" fmla="*/ 68 w 78"/>
                <a:gd name="T45" fmla="*/ 13 h 72"/>
                <a:gd name="T46" fmla="*/ 71 w 78"/>
                <a:gd name="T47" fmla="*/ 18 h 72"/>
                <a:gd name="T48" fmla="*/ 74 w 78"/>
                <a:gd name="T49" fmla="*/ 21 h 72"/>
                <a:gd name="T50" fmla="*/ 75 w 78"/>
                <a:gd name="T51" fmla="*/ 26 h 72"/>
                <a:gd name="T52" fmla="*/ 78 w 78"/>
                <a:gd name="T53" fmla="*/ 30 h 72"/>
                <a:gd name="T54" fmla="*/ 78 w 78"/>
                <a:gd name="T55" fmla="*/ 35 h 72"/>
                <a:gd name="T56" fmla="*/ 78 w 78"/>
                <a:gd name="T57" fmla="*/ 41 h 72"/>
                <a:gd name="T58" fmla="*/ 78 w 78"/>
                <a:gd name="T59" fmla="*/ 44 h 72"/>
                <a:gd name="T60" fmla="*/ 77 w 78"/>
                <a:gd name="T61" fmla="*/ 50 h 72"/>
                <a:gd name="T62" fmla="*/ 75 w 78"/>
                <a:gd name="T63" fmla="*/ 54 h 72"/>
                <a:gd name="T64" fmla="*/ 73 w 78"/>
                <a:gd name="T65" fmla="*/ 57 h 72"/>
                <a:gd name="T66" fmla="*/ 70 w 78"/>
                <a:gd name="T67" fmla="*/ 61 h 72"/>
                <a:gd name="T68" fmla="*/ 66 w 78"/>
                <a:gd name="T69" fmla="*/ 64 h 72"/>
                <a:gd name="T70" fmla="*/ 62 w 78"/>
                <a:gd name="T71" fmla="*/ 67 h 72"/>
                <a:gd name="T72" fmla="*/ 57 w 78"/>
                <a:gd name="T73" fmla="*/ 69 h 72"/>
                <a:gd name="T74" fmla="*/ 53 w 78"/>
                <a:gd name="T75" fmla="*/ 69 h 72"/>
                <a:gd name="T76" fmla="*/ 48 w 78"/>
                <a:gd name="T77" fmla="*/ 72 h 72"/>
                <a:gd name="T78" fmla="*/ 43 w 78"/>
                <a:gd name="T79" fmla="*/ 72 h 72"/>
                <a:gd name="T80" fmla="*/ 39 w 78"/>
                <a:gd name="T81" fmla="*/ 70 h 72"/>
                <a:gd name="T82" fmla="*/ 34 w 78"/>
                <a:gd name="T83" fmla="*/ 69 h 72"/>
                <a:gd name="T84" fmla="*/ 28 w 78"/>
                <a:gd name="T85" fmla="*/ 68 h 72"/>
                <a:gd name="T86" fmla="*/ 23 w 78"/>
                <a:gd name="T87" fmla="*/ 65 h 72"/>
                <a:gd name="T88" fmla="*/ 18 w 78"/>
                <a:gd name="T89" fmla="*/ 64 h 72"/>
                <a:gd name="T90" fmla="*/ 15 w 78"/>
                <a:gd name="T91" fmla="*/ 60 h 72"/>
                <a:gd name="T92" fmla="*/ 8 w 78"/>
                <a:gd name="T93" fmla="*/ 52 h 72"/>
                <a:gd name="T94" fmla="*/ 8 w 78"/>
                <a:gd name="T95" fmla="*/ 52 h 72"/>
                <a:gd name="T96" fmla="*/ 5 w 78"/>
                <a:gd name="T97" fmla="*/ 50 h 72"/>
                <a:gd name="T98" fmla="*/ 5 w 78"/>
                <a:gd name="T99" fmla="*/ 50 h 72"/>
                <a:gd name="T100" fmla="*/ 6 w 78"/>
                <a:gd name="T101" fmla="*/ 5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8" h="72">
                  <a:moveTo>
                    <a:pt x="6" y="50"/>
                  </a:moveTo>
                  <a:lnTo>
                    <a:pt x="4" y="46"/>
                  </a:lnTo>
                  <a:lnTo>
                    <a:pt x="2" y="42"/>
                  </a:lnTo>
                  <a:lnTo>
                    <a:pt x="1" y="37"/>
                  </a:lnTo>
                  <a:lnTo>
                    <a:pt x="0" y="31"/>
                  </a:lnTo>
                  <a:lnTo>
                    <a:pt x="1" y="28"/>
                  </a:lnTo>
                  <a:lnTo>
                    <a:pt x="1" y="22"/>
                  </a:lnTo>
                  <a:lnTo>
                    <a:pt x="4" y="18"/>
                  </a:lnTo>
                  <a:lnTo>
                    <a:pt x="5" y="15"/>
                  </a:lnTo>
                  <a:lnTo>
                    <a:pt x="9" y="11"/>
                  </a:lnTo>
                  <a:lnTo>
                    <a:pt x="12" y="8"/>
                  </a:lnTo>
                  <a:lnTo>
                    <a:pt x="15" y="5"/>
                  </a:lnTo>
                  <a:lnTo>
                    <a:pt x="21" y="4"/>
                  </a:lnTo>
                  <a:lnTo>
                    <a:pt x="25" y="2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4" y="2"/>
                  </a:lnTo>
                  <a:lnTo>
                    <a:pt x="49" y="3"/>
                  </a:lnTo>
                  <a:lnTo>
                    <a:pt x="56" y="5"/>
                  </a:lnTo>
                  <a:lnTo>
                    <a:pt x="60" y="7"/>
                  </a:lnTo>
                  <a:lnTo>
                    <a:pt x="64" y="9"/>
                  </a:lnTo>
                  <a:lnTo>
                    <a:pt x="68" y="13"/>
                  </a:lnTo>
                  <a:lnTo>
                    <a:pt x="71" y="18"/>
                  </a:lnTo>
                  <a:lnTo>
                    <a:pt x="74" y="21"/>
                  </a:lnTo>
                  <a:lnTo>
                    <a:pt x="75" y="26"/>
                  </a:lnTo>
                  <a:lnTo>
                    <a:pt x="78" y="30"/>
                  </a:lnTo>
                  <a:lnTo>
                    <a:pt x="78" y="35"/>
                  </a:lnTo>
                  <a:lnTo>
                    <a:pt x="78" y="41"/>
                  </a:lnTo>
                  <a:lnTo>
                    <a:pt x="78" y="44"/>
                  </a:lnTo>
                  <a:lnTo>
                    <a:pt x="77" y="50"/>
                  </a:lnTo>
                  <a:lnTo>
                    <a:pt x="75" y="54"/>
                  </a:lnTo>
                  <a:lnTo>
                    <a:pt x="73" y="57"/>
                  </a:lnTo>
                  <a:lnTo>
                    <a:pt x="70" y="61"/>
                  </a:lnTo>
                  <a:lnTo>
                    <a:pt x="66" y="64"/>
                  </a:lnTo>
                  <a:lnTo>
                    <a:pt x="62" y="67"/>
                  </a:lnTo>
                  <a:lnTo>
                    <a:pt x="57" y="69"/>
                  </a:lnTo>
                  <a:lnTo>
                    <a:pt x="53" y="69"/>
                  </a:lnTo>
                  <a:lnTo>
                    <a:pt x="48" y="72"/>
                  </a:lnTo>
                  <a:lnTo>
                    <a:pt x="43" y="72"/>
                  </a:lnTo>
                  <a:lnTo>
                    <a:pt x="39" y="70"/>
                  </a:lnTo>
                  <a:lnTo>
                    <a:pt x="34" y="69"/>
                  </a:lnTo>
                  <a:lnTo>
                    <a:pt x="28" y="68"/>
                  </a:lnTo>
                  <a:lnTo>
                    <a:pt x="23" y="65"/>
                  </a:lnTo>
                  <a:lnTo>
                    <a:pt x="18" y="64"/>
                  </a:lnTo>
                  <a:lnTo>
                    <a:pt x="15" y="60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6" y="50"/>
                  </a:lnTo>
                  <a:close/>
                </a:path>
              </a:pathLst>
            </a:custGeom>
            <a:solidFill>
              <a:srgbClr val="B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62" name="Freeform 1606">
              <a:extLst>
                <a:ext uri="{FF2B5EF4-FFF2-40B4-BE49-F238E27FC236}">
                  <a16:creationId xmlns:a16="http://schemas.microsoft.com/office/drawing/2014/main" id="{649A3B39-BB5B-4351-9C6E-5E228C6A2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1986"/>
              <a:ext cx="24" cy="21"/>
            </a:xfrm>
            <a:custGeom>
              <a:avLst/>
              <a:gdLst>
                <a:gd name="T0" fmla="*/ 7 w 74"/>
                <a:gd name="T1" fmla="*/ 47 h 65"/>
                <a:gd name="T2" fmla="*/ 4 w 74"/>
                <a:gd name="T3" fmla="*/ 43 h 65"/>
                <a:gd name="T4" fmla="*/ 3 w 74"/>
                <a:gd name="T5" fmla="*/ 39 h 65"/>
                <a:gd name="T6" fmla="*/ 1 w 74"/>
                <a:gd name="T7" fmla="*/ 35 h 65"/>
                <a:gd name="T8" fmla="*/ 0 w 74"/>
                <a:gd name="T9" fmla="*/ 30 h 65"/>
                <a:gd name="T10" fmla="*/ 0 w 74"/>
                <a:gd name="T11" fmla="*/ 26 h 65"/>
                <a:gd name="T12" fmla="*/ 1 w 74"/>
                <a:gd name="T13" fmla="*/ 22 h 65"/>
                <a:gd name="T14" fmla="*/ 3 w 74"/>
                <a:gd name="T15" fmla="*/ 18 h 65"/>
                <a:gd name="T16" fmla="*/ 4 w 74"/>
                <a:gd name="T17" fmla="*/ 14 h 65"/>
                <a:gd name="T18" fmla="*/ 7 w 74"/>
                <a:gd name="T19" fmla="*/ 12 h 65"/>
                <a:gd name="T20" fmla="*/ 9 w 74"/>
                <a:gd name="T21" fmla="*/ 8 h 65"/>
                <a:gd name="T22" fmla="*/ 13 w 74"/>
                <a:gd name="T23" fmla="*/ 5 h 65"/>
                <a:gd name="T24" fmla="*/ 17 w 74"/>
                <a:gd name="T25" fmla="*/ 4 h 65"/>
                <a:gd name="T26" fmla="*/ 21 w 74"/>
                <a:gd name="T27" fmla="*/ 1 h 65"/>
                <a:gd name="T28" fmla="*/ 26 w 74"/>
                <a:gd name="T29" fmla="*/ 1 h 65"/>
                <a:gd name="T30" fmla="*/ 30 w 74"/>
                <a:gd name="T31" fmla="*/ 0 h 65"/>
                <a:gd name="T32" fmla="*/ 36 w 74"/>
                <a:gd name="T33" fmla="*/ 0 h 65"/>
                <a:gd name="T34" fmla="*/ 39 w 74"/>
                <a:gd name="T35" fmla="*/ 1 h 65"/>
                <a:gd name="T36" fmla="*/ 44 w 74"/>
                <a:gd name="T37" fmla="*/ 3 h 65"/>
                <a:gd name="T38" fmla="*/ 50 w 74"/>
                <a:gd name="T39" fmla="*/ 4 h 65"/>
                <a:gd name="T40" fmla="*/ 53 w 74"/>
                <a:gd name="T41" fmla="*/ 7 h 65"/>
                <a:gd name="T42" fmla="*/ 57 w 74"/>
                <a:gd name="T43" fmla="*/ 9 h 65"/>
                <a:gd name="T44" fmla="*/ 63 w 74"/>
                <a:gd name="T45" fmla="*/ 12 h 65"/>
                <a:gd name="T46" fmla="*/ 65 w 74"/>
                <a:gd name="T47" fmla="*/ 16 h 65"/>
                <a:gd name="T48" fmla="*/ 69 w 74"/>
                <a:gd name="T49" fmla="*/ 20 h 65"/>
                <a:gd name="T50" fmla="*/ 70 w 74"/>
                <a:gd name="T51" fmla="*/ 24 h 65"/>
                <a:gd name="T52" fmla="*/ 72 w 74"/>
                <a:gd name="T53" fmla="*/ 27 h 65"/>
                <a:gd name="T54" fmla="*/ 74 w 74"/>
                <a:gd name="T55" fmla="*/ 33 h 65"/>
                <a:gd name="T56" fmla="*/ 74 w 74"/>
                <a:gd name="T57" fmla="*/ 37 h 65"/>
                <a:gd name="T58" fmla="*/ 74 w 74"/>
                <a:gd name="T59" fmla="*/ 40 h 65"/>
                <a:gd name="T60" fmla="*/ 73 w 74"/>
                <a:gd name="T61" fmla="*/ 44 h 65"/>
                <a:gd name="T62" fmla="*/ 70 w 74"/>
                <a:gd name="T63" fmla="*/ 48 h 65"/>
                <a:gd name="T64" fmla="*/ 69 w 74"/>
                <a:gd name="T65" fmla="*/ 53 h 65"/>
                <a:gd name="T66" fmla="*/ 66 w 74"/>
                <a:gd name="T67" fmla="*/ 56 h 65"/>
                <a:gd name="T68" fmla="*/ 64 w 74"/>
                <a:gd name="T69" fmla="*/ 59 h 65"/>
                <a:gd name="T70" fmla="*/ 61 w 74"/>
                <a:gd name="T71" fmla="*/ 61 h 65"/>
                <a:gd name="T72" fmla="*/ 56 w 74"/>
                <a:gd name="T73" fmla="*/ 63 h 65"/>
                <a:gd name="T74" fmla="*/ 52 w 74"/>
                <a:gd name="T75" fmla="*/ 64 h 65"/>
                <a:gd name="T76" fmla="*/ 47 w 74"/>
                <a:gd name="T77" fmla="*/ 65 h 65"/>
                <a:gd name="T78" fmla="*/ 42 w 74"/>
                <a:gd name="T79" fmla="*/ 65 h 65"/>
                <a:gd name="T80" fmla="*/ 36 w 74"/>
                <a:gd name="T81" fmla="*/ 65 h 65"/>
                <a:gd name="T82" fmla="*/ 33 w 74"/>
                <a:gd name="T83" fmla="*/ 64 h 65"/>
                <a:gd name="T84" fmla="*/ 27 w 74"/>
                <a:gd name="T85" fmla="*/ 63 h 65"/>
                <a:gd name="T86" fmla="*/ 23 w 74"/>
                <a:gd name="T87" fmla="*/ 61 h 65"/>
                <a:gd name="T88" fmla="*/ 20 w 74"/>
                <a:gd name="T89" fmla="*/ 59 h 65"/>
                <a:gd name="T90" fmla="*/ 14 w 74"/>
                <a:gd name="T91" fmla="*/ 56 h 65"/>
                <a:gd name="T92" fmla="*/ 10 w 74"/>
                <a:gd name="T93" fmla="*/ 53 h 65"/>
                <a:gd name="T94" fmla="*/ 7 w 74"/>
                <a:gd name="T95" fmla="*/ 48 h 65"/>
                <a:gd name="T96" fmla="*/ 7 w 74"/>
                <a:gd name="T97" fmla="*/ 48 h 65"/>
                <a:gd name="T98" fmla="*/ 7 w 74"/>
                <a:gd name="T99" fmla="*/ 4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4" h="65">
                  <a:moveTo>
                    <a:pt x="7" y="47"/>
                  </a:moveTo>
                  <a:lnTo>
                    <a:pt x="4" y="43"/>
                  </a:lnTo>
                  <a:lnTo>
                    <a:pt x="3" y="39"/>
                  </a:lnTo>
                  <a:lnTo>
                    <a:pt x="1" y="35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1" y="22"/>
                  </a:lnTo>
                  <a:lnTo>
                    <a:pt x="3" y="18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9" y="8"/>
                  </a:lnTo>
                  <a:lnTo>
                    <a:pt x="13" y="5"/>
                  </a:lnTo>
                  <a:lnTo>
                    <a:pt x="17" y="4"/>
                  </a:lnTo>
                  <a:lnTo>
                    <a:pt x="21" y="1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39" y="1"/>
                  </a:lnTo>
                  <a:lnTo>
                    <a:pt x="44" y="3"/>
                  </a:lnTo>
                  <a:lnTo>
                    <a:pt x="50" y="4"/>
                  </a:lnTo>
                  <a:lnTo>
                    <a:pt x="53" y="7"/>
                  </a:lnTo>
                  <a:lnTo>
                    <a:pt x="57" y="9"/>
                  </a:lnTo>
                  <a:lnTo>
                    <a:pt x="63" y="12"/>
                  </a:lnTo>
                  <a:lnTo>
                    <a:pt x="65" y="16"/>
                  </a:lnTo>
                  <a:lnTo>
                    <a:pt x="69" y="20"/>
                  </a:lnTo>
                  <a:lnTo>
                    <a:pt x="70" y="24"/>
                  </a:lnTo>
                  <a:lnTo>
                    <a:pt x="72" y="27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0"/>
                  </a:lnTo>
                  <a:lnTo>
                    <a:pt x="73" y="44"/>
                  </a:lnTo>
                  <a:lnTo>
                    <a:pt x="70" y="48"/>
                  </a:lnTo>
                  <a:lnTo>
                    <a:pt x="69" y="53"/>
                  </a:lnTo>
                  <a:lnTo>
                    <a:pt x="66" y="56"/>
                  </a:lnTo>
                  <a:lnTo>
                    <a:pt x="64" y="59"/>
                  </a:lnTo>
                  <a:lnTo>
                    <a:pt x="61" y="61"/>
                  </a:lnTo>
                  <a:lnTo>
                    <a:pt x="56" y="63"/>
                  </a:lnTo>
                  <a:lnTo>
                    <a:pt x="52" y="64"/>
                  </a:lnTo>
                  <a:lnTo>
                    <a:pt x="47" y="65"/>
                  </a:lnTo>
                  <a:lnTo>
                    <a:pt x="42" y="65"/>
                  </a:lnTo>
                  <a:lnTo>
                    <a:pt x="36" y="65"/>
                  </a:lnTo>
                  <a:lnTo>
                    <a:pt x="33" y="64"/>
                  </a:lnTo>
                  <a:lnTo>
                    <a:pt x="27" y="63"/>
                  </a:lnTo>
                  <a:lnTo>
                    <a:pt x="23" y="61"/>
                  </a:lnTo>
                  <a:lnTo>
                    <a:pt x="20" y="59"/>
                  </a:lnTo>
                  <a:lnTo>
                    <a:pt x="14" y="56"/>
                  </a:lnTo>
                  <a:lnTo>
                    <a:pt x="10" y="53"/>
                  </a:lnTo>
                  <a:lnTo>
                    <a:pt x="7" y="48"/>
                  </a:lnTo>
                  <a:lnTo>
                    <a:pt x="7" y="48"/>
                  </a:lnTo>
                  <a:lnTo>
                    <a:pt x="7" y="47"/>
                  </a:lnTo>
                  <a:close/>
                </a:path>
              </a:pathLst>
            </a:custGeom>
            <a:solidFill>
              <a:srgbClr val="B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63" name="Freeform 1607">
              <a:extLst>
                <a:ext uri="{FF2B5EF4-FFF2-40B4-BE49-F238E27FC236}">
                  <a16:creationId xmlns:a16="http://schemas.microsoft.com/office/drawing/2014/main" id="{880B1404-507D-4AAE-9462-F0038D2EE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" y="1971"/>
              <a:ext cx="23" cy="21"/>
            </a:xfrm>
            <a:custGeom>
              <a:avLst/>
              <a:gdLst>
                <a:gd name="T0" fmla="*/ 6 w 69"/>
                <a:gd name="T1" fmla="*/ 44 h 61"/>
                <a:gd name="T2" fmla="*/ 3 w 69"/>
                <a:gd name="T3" fmla="*/ 41 h 61"/>
                <a:gd name="T4" fmla="*/ 1 w 69"/>
                <a:gd name="T5" fmla="*/ 38 h 61"/>
                <a:gd name="T6" fmla="*/ 0 w 69"/>
                <a:gd name="T7" fmla="*/ 33 h 61"/>
                <a:gd name="T8" fmla="*/ 0 w 69"/>
                <a:gd name="T9" fmla="*/ 29 h 61"/>
                <a:gd name="T10" fmla="*/ 0 w 69"/>
                <a:gd name="T11" fmla="*/ 25 h 61"/>
                <a:gd name="T12" fmla="*/ 0 w 69"/>
                <a:gd name="T13" fmla="*/ 21 h 61"/>
                <a:gd name="T14" fmla="*/ 1 w 69"/>
                <a:gd name="T15" fmla="*/ 17 h 61"/>
                <a:gd name="T16" fmla="*/ 3 w 69"/>
                <a:gd name="T17" fmla="*/ 13 h 61"/>
                <a:gd name="T18" fmla="*/ 5 w 69"/>
                <a:gd name="T19" fmla="*/ 11 h 61"/>
                <a:gd name="T20" fmla="*/ 9 w 69"/>
                <a:gd name="T21" fmla="*/ 8 h 61"/>
                <a:gd name="T22" fmla="*/ 11 w 69"/>
                <a:gd name="T23" fmla="*/ 5 h 61"/>
                <a:gd name="T24" fmla="*/ 15 w 69"/>
                <a:gd name="T25" fmla="*/ 4 h 61"/>
                <a:gd name="T26" fmla="*/ 19 w 69"/>
                <a:gd name="T27" fmla="*/ 2 h 61"/>
                <a:gd name="T28" fmla="*/ 23 w 69"/>
                <a:gd name="T29" fmla="*/ 0 h 61"/>
                <a:gd name="T30" fmla="*/ 28 w 69"/>
                <a:gd name="T31" fmla="*/ 0 h 61"/>
                <a:gd name="T32" fmla="*/ 33 w 69"/>
                <a:gd name="T33" fmla="*/ 0 h 61"/>
                <a:gd name="T34" fmla="*/ 37 w 69"/>
                <a:gd name="T35" fmla="*/ 2 h 61"/>
                <a:gd name="T36" fmla="*/ 42 w 69"/>
                <a:gd name="T37" fmla="*/ 3 h 61"/>
                <a:gd name="T38" fmla="*/ 46 w 69"/>
                <a:gd name="T39" fmla="*/ 4 h 61"/>
                <a:gd name="T40" fmla="*/ 50 w 69"/>
                <a:gd name="T41" fmla="*/ 5 h 61"/>
                <a:gd name="T42" fmla="*/ 53 w 69"/>
                <a:gd name="T43" fmla="*/ 9 h 61"/>
                <a:gd name="T44" fmla="*/ 57 w 69"/>
                <a:gd name="T45" fmla="*/ 12 h 61"/>
                <a:gd name="T46" fmla="*/ 61 w 69"/>
                <a:gd name="T47" fmla="*/ 15 h 61"/>
                <a:gd name="T48" fmla="*/ 65 w 69"/>
                <a:gd name="T49" fmla="*/ 20 h 61"/>
                <a:gd name="T50" fmla="*/ 66 w 69"/>
                <a:gd name="T51" fmla="*/ 22 h 61"/>
                <a:gd name="T52" fmla="*/ 66 w 69"/>
                <a:gd name="T53" fmla="*/ 26 h 61"/>
                <a:gd name="T54" fmla="*/ 69 w 69"/>
                <a:gd name="T55" fmla="*/ 30 h 61"/>
                <a:gd name="T56" fmla="*/ 69 w 69"/>
                <a:gd name="T57" fmla="*/ 34 h 61"/>
                <a:gd name="T58" fmla="*/ 69 w 69"/>
                <a:gd name="T59" fmla="*/ 39 h 61"/>
                <a:gd name="T60" fmla="*/ 69 w 69"/>
                <a:gd name="T61" fmla="*/ 42 h 61"/>
                <a:gd name="T62" fmla="*/ 66 w 69"/>
                <a:gd name="T63" fmla="*/ 47 h 61"/>
                <a:gd name="T64" fmla="*/ 65 w 69"/>
                <a:gd name="T65" fmla="*/ 50 h 61"/>
                <a:gd name="T66" fmla="*/ 62 w 69"/>
                <a:gd name="T67" fmla="*/ 54 h 61"/>
                <a:gd name="T68" fmla="*/ 59 w 69"/>
                <a:gd name="T69" fmla="*/ 55 h 61"/>
                <a:gd name="T70" fmla="*/ 56 w 69"/>
                <a:gd name="T71" fmla="*/ 57 h 61"/>
                <a:gd name="T72" fmla="*/ 52 w 69"/>
                <a:gd name="T73" fmla="*/ 59 h 61"/>
                <a:gd name="T74" fmla="*/ 48 w 69"/>
                <a:gd name="T75" fmla="*/ 61 h 61"/>
                <a:gd name="T76" fmla="*/ 42 w 69"/>
                <a:gd name="T77" fmla="*/ 61 h 61"/>
                <a:gd name="T78" fmla="*/ 39 w 69"/>
                <a:gd name="T79" fmla="*/ 61 h 61"/>
                <a:gd name="T80" fmla="*/ 33 w 69"/>
                <a:gd name="T81" fmla="*/ 61 h 61"/>
                <a:gd name="T82" fmla="*/ 31 w 69"/>
                <a:gd name="T83" fmla="*/ 61 h 61"/>
                <a:gd name="T84" fmla="*/ 26 w 69"/>
                <a:gd name="T85" fmla="*/ 59 h 61"/>
                <a:gd name="T86" fmla="*/ 22 w 69"/>
                <a:gd name="T87" fmla="*/ 57 h 61"/>
                <a:gd name="T88" fmla="*/ 16 w 69"/>
                <a:gd name="T89" fmla="*/ 56 h 61"/>
                <a:gd name="T90" fmla="*/ 14 w 69"/>
                <a:gd name="T91" fmla="*/ 54 h 61"/>
                <a:gd name="T92" fmla="*/ 10 w 69"/>
                <a:gd name="T93" fmla="*/ 51 h 61"/>
                <a:gd name="T94" fmla="*/ 5 w 69"/>
                <a:gd name="T95" fmla="*/ 46 h 61"/>
                <a:gd name="T96" fmla="*/ 5 w 69"/>
                <a:gd name="T97" fmla="*/ 46 h 61"/>
                <a:gd name="T98" fmla="*/ 6 w 69"/>
                <a:gd name="T99" fmla="*/ 44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9" h="61">
                  <a:moveTo>
                    <a:pt x="6" y="44"/>
                  </a:moveTo>
                  <a:lnTo>
                    <a:pt x="3" y="41"/>
                  </a:lnTo>
                  <a:lnTo>
                    <a:pt x="1" y="38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9" y="8"/>
                  </a:lnTo>
                  <a:lnTo>
                    <a:pt x="11" y="5"/>
                  </a:lnTo>
                  <a:lnTo>
                    <a:pt x="15" y="4"/>
                  </a:lnTo>
                  <a:lnTo>
                    <a:pt x="19" y="2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37" y="2"/>
                  </a:lnTo>
                  <a:lnTo>
                    <a:pt x="42" y="3"/>
                  </a:lnTo>
                  <a:lnTo>
                    <a:pt x="46" y="4"/>
                  </a:lnTo>
                  <a:lnTo>
                    <a:pt x="50" y="5"/>
                  </a:lnTo>
                  <a:lnTo>
                    <a:pt x="53" y="9"/>
                  </a:lnTo>
                  <a:lnTo>
                    <a:pt x="57" y="12"/>
                  </a:lnTo>
                  <a:lnTo>
                    <a:pt x="61" y="15"/>
                  </a:lnTo>
                  <a:lnTo>
                    <a:pt x="65" y="20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9" y="30"/>
                  </a:lnTo>
                  <a:lnTo>
                    <a:pt x="69" y="34"/>
                  </a:lnTo>
                  <a:lnTo>
                    <a:pt x="69" y="39"/>
                  </a:lnTo>
                  <a:lnTo>
                    <a:pt x="69" y="42"/>
                  </a:lnTo>
                  <a:lnTo>
                    <a:pt x="66" y="47"/>
                  </a:lnTo>
                  <a:lnTo>
                    <a:pt x="65" y="50"/>
                  </a:lnTo>
                  <a:lnTo>
                    <a:pt x="62" y="54"/>
                  </a:lnTo>
                  <a:lnTo>
                    <a:pt x="59" y="55"/>
                  </a:lnTo>
                  <a:lnTo>
                    <a:pt x="56" y="57"/>
                  </a:lnTo>
                  <a:lnTo>
                    <a:pt x="52" y="59"/>
                  </a:lnTo>
                  <a:lnTo>
                    <a:pt x="48" y="61"/>
                  </a:lnTo>
                  <a:lnTo>
                    <a:pt x="42" y="61"/>
                  </a:lnTo>
                  <a:lnTo>
                    <a:pt x="39" y="61"/>
                  </a:lnTo>
                  <a:lnTo>
                    <a:pt x="33" y="61"/>
                  </a:lnTo>
                  <a:lnTo>
                    <a:pt x="31" y="61"/>
                  </a:lnTo>
                  <a:lnTo>
                    <a:pt x="26" y="59"/>
                  </a:lnTo>
                  <a:lnTo>
                    <a:pt x="22" y="57"/>
                  </a:lnTo>
                  <a:lnTo>
                    <a:pt x="16" y="56"/>
                  </a:lnTo>
                  <a:lnTo>
                    <a:pt x="14" y="54"/>
                  </a:lnTo>
                  <a:lnTo>
                    <a:pt x="10" y="51"/>
                  </a:lnTo>
                  <a:lnTo>
                    <a:pt x="5" y="46"/>
                  </a:lnTo>
                  <a:lnTo>
                    <a:pt x="5" y="46"/>
                  </a:lnTo>
                  <a:lnTo>
                    <a:pt x="6" y="44"/>
                  </a:lnTo>
                  <a:close/>
                </a:path>
              </a:pathLst>
            </a:custGeom>
            <a:solidFill>
              <a:srgbClr val="B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64" name="Freeform 1608">
              <a:extLst>
                <a:ext uri="{FF2B5EF4-FFF2-40B4-BE49-F238E27FC236}">
                  <a16:creationId xmlns:a16="http://schemas.microsoft.com/office/drawing/2014/main" id="{E7D45E18-D213-49C2-B042-37C2BB416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" y="1959"/>
              <a:ext cx="23" cy="20"/>
            </a:xfrm>
            <a:custGeom>
              <a:avLst/>
              <a:gdLst>
                <a:gd name="T0" fmla="*/ 8 w 68"/>
                <a:gd name="T1" fmla="*/ 44 h 60"/>
                <a:gd name="T2" fmla="*/ 6 w 68"/>
                <a:gd name="T3" fmla="*/ 41 h 60"/>
                <a:gd name="T4" fmla="*/ 4 w 68"/>
                <a:gd name="T5" fmla="*/ 38 h 60"/>
                <a:gd name="T6" fmla="*/ 3 w 68"/>
                <a:gd name="T7" fmla="*/ 34 h 60"/>
                <a:gd name="T8" fmla="*/ 2 w 68"/>
                <a:gd name="T9" fmla="*/ 30 h 60"/>
                <a:gd name="T10" fmla="*/ 0 w 68"/>
                <a:gd name="T11" fmla="*/ 26 h 60"/>
                <a:gd name="T12" fmla="*/ 0 w 68"/>
                <a:gd name="T13" fmla="*/ 22 h 60"/>
                <a:gd name="T14" fmla="*/ 2 w 68"/>
                <a:gd name="T15" fmla="*/ 18 h 60"/>
                <a:gd name="T16" fmla="*/ 4 w 68"/>
                <a:gd name="T17" fmla="*/ 15 h 60"/>
                <a:gd name="T18" fmla="*/ 6 w 68"/>
                <a:gd name="T19" fmla="*/ 12 h 60"/>
                <a:gd name="T20" fmla="*/ 7 w 68"/>
                <a:gd name="T21" fmla="*/ 9 h 60"/>
                <a:gd name="T22" fmla="*/ 11 w 68"/>
                <a:gd name="T23" fmla="*/ 6 h 60"/>
                <a:gd name="T24" fmla="*/ 13 w 68"/>
                <a:gd name="T25" fmla="*/ 4 h 60"/>
                <a:gd name="T26" fmla="*/ 17 w 68"/>
                <a:gd name="T27" fmla="*/ 2 h 60"/>
                <a:gd name="T28" fmla="*/ 21 w 68"/>
                <a:gd name="T29" fmla="*/ 2 h 60"/>
                <a:gd name="T30" fmla="*/ 25 w 68"/>
                <a:gd name="T31" fmla="*/ 0 h 60"/>
                <a:gd name="T32" fmla="*/ 30 w 68"/>
                <a:gd name="T33" fmla="*/ 0 h 60"/>
                <a:gd name="T34" fmla="*/ 34 w 68"/>
                <a:gd name="T35" fmla="*/ 0 h 60"/>
                <a:gd name="T36" fmla="*/ 39 w 68"/>
                <a:gd name="T37" fmla="*/ 2 h 60"/>
                <a:gd name="T38" fmla="*/ 43 w 68"/>
                <a:gd name="T39" fmla="*/ 2 h 60"/>
                <a:gd name="T40" fmla="*/ 47 w 68"/>
                <a:gd name="T41" fmla="*/ 4 h 60"/>
                <a:gd name="T42" fmla="*/ 51 w 68"/>
                <a:gd name="T43" fmla="*/ 6 h 60"/>
                <a:gd name="T44" fmla="*/ 55 w 68"/>
                <a:gd name="T45" fmla="*/ 9 h 60"/>
                <a:gd name="T46" fmla="*/ 59 w 68"/>
                <a:gd name="T47" fmla="*/ 12 h 60"/>
                <a:gd name="T48" fmla="*/ 62 w 68"/>
                <a:gd name="T49" fmla="*/ 17 h 60"/>
                <a:gd name="T50" fmla="*/ 64 w 68"/>
                <a:gd name="T51" fmla="*/ 18 h 60"/>
                <a:gd name="T52" fmla="*/ 66 w 68"/>
                <a:gd name="T53" fmla="*/ 23 h 60"/>
                <a:gd name="T54" fmla="*/ 67 w 68"/>
                <a:gd name="T55" fmla="*/ 27 h 60"/>
                <a:gd name="T56" fmla="*/ 68 w 68"/>
                <a:gd name="T57" fmla="*/ 31 h 60"/>
                <a:gd name="T58" fmla="*/ 68 w 68"/>
                <a:gd name="T59" fmla="*/ 34 h 60"/>
                <a:gd name="T60" fmla="*/ 68 w 68"/>
                <a:gd name="T61" fmla="*/ 38 h 60"/>
                <a:gd name="T62" fmla="*/ 67 w 68"/>
                <a:gd name="T63" fmla="*/ 41 h 60"/>
                <a:gd name="T64" fmla="*/ 66 w 68"/>
                <a:gd name="T65" fmla="*/ 45 h 60"/>
                <a:gd name="T66" fmla="*/ 64 w 68"/>
                <a:gd name="T67" fmla="*/ 48 h 60"/>
                <a:gd name="T68" fmla="*/ 62 w 68"/>
                <a:gd name="T69" fmla="*/ 51 h 60"/>
                <a:gd name="T70" fmla="*/ 59 w 68"/>
                <a:gd name="T71" fmla="*/ 54 h 60"/>
                <a:gd name="T72" fmla="*/ 54 w 68"/>
                <a:gd name="T73" fmla="*/ 56 h 60"/>
                <a:gd name="T74" fmla="*/ 51 w 68"/>
                <a:gd name="T75" fmla="*/ 58 h 60"/>
                <a:gd name="T76" fmla="*/ 47 w 68"/>
                <a:gd name="T77" fmla="*/ 58 h 60"/>
                <a:gd name="T78" fmla="*/ 42 w 68"/>
                <a:gd name="T79" fmla="*/ 58 h 60"/>
                <a:gd name="T80" fmla="*/ 37 w 68"/>
                <a:gd name="T81" fmla="*/ 60 h 60"/>
                <a:gd name="T82" fmla="*/ 34 w 68"/>
                <a:gd name="T83" fmla="*/ 58 h 60"/>
                <a:gd name="T84" fmla="*/ 29 w 68"/>
                <a:gd name="T85" fmla="*/ 58 h 60"/>
                <a:gd name="T86" fmla="*/ 25 w 68"/>
                <a:gd name="T87" fmla="*/ 57 h 60"/>
                <a:gd name="T88" fmla="*/ 21 w 68"/>
                <a:gd name="T89" fmla="*/ 54 h 60"/>
                <a:gd name="T90" fmla="*/ 16 w 68"/>
                <a:gd name="T91" fmla="*/ 53 h 60"/>
                <a:gd name="T92" fmla="*/ 13 w 68"/>
                <a:gd name="T93" fmla="*/ 49 h 60"/>
                <a:gd name="T94" fmla="*/ 8 w 68"/>
                <a:gd name="T95" fmla="*/ 45 h 60"/>
                <a:gd name="T96" fmla="*/ 8 w 68"/>
                <a:gd name="T97" fmla="*/ 45 h 60"/>
                <a:gd name="T98" fmla="*/ 8 w 68"/>
                <a:gd name="T99" fmla="*/ 4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8" h="60">
                  <a:moveTo>
                    <a:pt x="8" y="44"/>
                  </a:moveTo>
                  <a:lnTo>
                    <a:pt x="6" y="41"/>
                  </a:lnTo>
                  <a:lnTo>
                    <a:pt x="4" y="38"/>
                  </a:lnTo>
                  <a:lnTo>
                    <a:pt x="3" y="34"/>
                  </a:lnTo>
                  <a:lnTo>
                    <a:pt x="2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5"/>
                  </a:lnTo>
                  <a:lnTo>
                    <a:pt x="6" y="12"/>
                  </a:lnTo>
                  <a:lnTo>
                    <a:pt x="7" y="9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9" y="2"/>
                  </a:lnTo>
                  <a:lnTo>
                    <a:pt x="43" y="2"/>
                  </a:lnTo>
                  <a:lnTo>
                    <a:pt x="47" y="4"/>
                  </a:lnTo>
                  <a:lnTo>
                    <a:pt x="51" y="6"/>
                  </a:lnTo>
                  <a:lnTo>
                    <a:pt x="55" y="9"/>
                  </a:lnTo>
                  <a:lnTo>
                    <a:pt x="59" y="12"/>
                  </a:lnTo>
                  <a:lnTo>
                    <a:pt x="62" y="17"/>
                  </a:lnTo>
                  <a:lnTo>
                    <a:pt x="64" y="18"/>
                  </a:lnTo>
                  <a:lnTo>
                    <a:pt x="66" y="23"/>
                  </a:lnTo>
                  <a:lnTo>
                    <a:pt x="67" y="27"/>
                  </a:lnTo>
                  <a:lnTo>
                    <a:pt x="68" y="31"/>
                  </a:lnTo>
                  <a:lnTo>
                    <a:pt x="68" y="34"/>
                  </a:lnTo>
                  <a:lnTo>
                    <a:pt x="68" y="38"/>
                  </a:lnTo>
                  <a:lnTo>
                    <a:pt x="67" y="41"/>
                  </a:lnTo>
                  <a:lnTo>
                    <a:pt x="66" y="45"/>
                  </a:lnTo>
                  <a:lnTo>
                    <a:pt x="64" y="48"/>
                  </a:lnTo>
                  <a:lnTo>
                    <a:pt x="62" y="51"/>
                  </a:lnTo>
                  <a:lnTo>
                    <a:pt x="59" y="54"/>
                  </a:lnTo>
                  <a:lnTo>
                    <a:pt x="54" y="56"/>
                  </a:lnTo>
                  <a:lnTo>
                    <a:pt x="51" y="58"/>
                  </a:lnTo>
                  <a:lnTo>
                    <a:pt x="47" y="58"/>
                  </a:lnTo>
                  <a:lnTo>
                    <a:pt x="42" y="58"/>
                  </a:lnTo>
                  <a:lnTo>
                    <a:pt x="37" y="60"/>
                  </a:lnTo>
                  <a:lnTo>
                    <a:pt x="34" y="58"/>
                  </a:lnTo>
                  <a:lnTo>
                    <a:pt x="29" y="58"/>
                  </a:lnTo>
                  <a:lnTo>
                    <a:pt x="25" y="57"/>
                  </a:lnTo>
                  <a:lnTo>
                    <a:pt x="21" y="54"/>
                  </a:lnTo>
                  <a:lnTo>
                    <a:pt x="16" y="53"/>
                  </a:lnTo>
                  <a:lnTo>
                    <a:pt x="13" y="49"/>
                  </a:lnTo>
                  <a:lnTo>
                    <a:pt x="8" y="45"/>
                  </a:lnTo>
                  <a:lnTo>
                    <a:pt x="8" y="45"/>
                  </a:lnTo>
                  <a:lnTo>
                    <a:pt x="8" y="44"/>
                  </a:lnTo>
                  <a:close/>
                </a:path>
              </a:pathLst>
            </a:custGeom>
            <a:solidFill>
              <a:srgbClr val="B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65" name="Freeform 1609">
              <a:extLst>
                <a:ext uri="{FF2B5EF4-FFF2-40B4-BE49-F238E27FC236}">
                  <a16:creationId xmlns:a16="http://schemas.microsoft.com/office/drawing/2014/main" id="{E375D5EC-B93B-4A92-9A26-2ECF5D59B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1948"/>
              <a:ext cx="22" cy="18"/>
            </a:xfrm>
            <a:custGeom>
              <a:avLst/>
              <a:gdLst>
                <a:gd name="T0" fmla="*/ 11 w 66"/>
                <a:gd name="T1" fmla="*/ 43 h 53"/>
                <a:gd name="T2" fmla="*/ 7 w 66"/>
                <a:gd name="T3" fmla="*/ 40 h 53"/>
                <a:gd name="T4" fmla="*/ 6 w 66"/>
                <a:gd name="T5" fmla="*/ 36 h 53"/>
                <a:gd name="T6" fmla="*/ 2 w 66"/>
                <a:gd name="T7" fmla="*/ 34 h 53"/>
                <a:gd name="T8" fmla="*/ 1 w 66"/>
                <a:gd name="T9" fmla="*/ 30 h 53"/>
                <a:gd name="T10" fmla="*/ 1 w 66"/>
                <a:gd name="T11" fmla="*/ 27 h 53"/>
                <a:gd name="T12" fmla="*/ 0 w 66"/>
                <a:gd name="T13" fmla="*/ 23 h 53"/>
                <a:gd name="T14" fmla="*/ 0 w 66"/>
                <a:gd name="T15" fmla="*/ 21 h 53"/>
                <a:gd name="T16" fmla="*/ 1 w 66"/>
                <a:gd name="T17" fmla="*/ 17 h 53"/>
                <a:gd name="T18" fmla="*/ 1 w 66"/>
                <a:gd name="T19" fmla="*/ 13 h 53"/>
                <a:gd name="T20" fmla="*/ 4 w 66"/>
                <a:gd name="T21" fmla="*/ 10 h 53"/>
                <a:gd name="T22" fmla="*/ 6 w 66"/>
                <a:gd name="T23" fmla="*/ 8 h 53"/>
                <a:gd name="T24" fmla="*/ 9 w 66"/>
                <a:gd name="T25" fmla="*/ 5 h 53"/>
                <a:gd name="T26" fmla="*/ 11 w 66"/>
                <a:gd name="T27" fmla="*/ 4 h 53"/>
                <a:gd name="T28" fmla="*/ 15 w 66"/>
                <a:gd name="T29" fmla="*/ 3 h 53"/>
                <a:gd name="T30" fmla="*/ 19 w 66"/>
                <a:gd name="T31" fmla="*/ 1 h 53"/>
                <a:gd name="T32" fmla="*/ 24 w 66"/>
                <a:gd name="T33" fmla="*/ 0 h 53"/>
                <a:gd name="T34" fmla="*/ 28 w 66"/>
                <a:gd name="T35" fmla="*/ 0 h 53"/>
                <a:gd name="T36" fmla="*/ 32 w 66"/>
                <a:gd name="T37" fmla="*/ 0 h 53"/>
                <a:gd name="T38" fmla="*/ 36 w 66"/>
                <a:gd name="T39" fmla="*/ 1 h 53"/>
                <a:gd name="T40" fmla="*/ 40 w 66"/>
                <a:gd name="T41" fmla="*/ 1 h 53"/>
                <a:gd name="T42" fmla="*/ 44 w 66"/>
                <a:gd name="T43" fmla="*/ 4 h 53"/>
                <a:gd name="T44" fmla="*/ 52 w 66"/>
                <a:gd name="T45" fmla="*/ 8 h 53"/>
                <a:gd name="T46" fmla="*/ 58 w 66"/>
                <a:gd name="T47" fmla="*/ 13 h 53"/>
                <a:gd name="T48" fmla="*/ 62 w 66"/>
                <a:gd name="T49" fmla="*/ 20 h 53"/>
                <a:gd name="T50" fmla="*/ 63 w 66"/>
                <a:gd name="T51" fmla="*/ 23 h 53"/>
                <a:gd name="T52" fmla="*/ 65 w 66"/>
                <a:gd name="T53" fmla="*/ 26 h 53"/>
                <a:gd name="T54" fmla="*/ 66 w 66"/>
                <a:gd name="T55" fmla="*/ 30 h 53"/>
                <a:gd name="T56" fmla="*/ 66 w 66"/>
                <a:gd name="T57" fmla="*/ 33 h 53"/>
                <a:gd name="T58" fmla="*/ 63 w 66"/>
                <a:gd name="T59" fmla="*/ 36 h 53"/>
                <a:gd name="T60" fmla="*/ 63 w 66"/>
                <a:gd name="T61" fmla="*/ 40 h 53"/>
                <a:gd name="T62" fmla="*/ 58 w 66"/>
                <a:gd name="T63" fmla="*/ 46 h 53"/>
                <a:gd name="T64" fmla="*/ 56 w 66"/>
                <a:gd name="T65" fmla="*/ 48 h 53"/>
                <a:gd name="T66" fmla="*/ 52 w 66"/>
                <a:gd name="T67" fmla="*/ 49 h 53"/>
                <a:gd name="T68" fmla="*/ 49 w 66"/>
                <a:gd name="T69" fmla="*/ 51 h 53"/>
                <a:gd name="T70" fmla="*/ 45 w 66"/>
                <a:gd name="T71" fmla="*/ 52 h 53"/>
                <a:gd name="T72" fmla="*/ 41 w 66"/>
                <a:gd name="T73" fmla="*/ 53 h 53"/>
                <a:gd name="T74" fmla="*/ 37 w 66"/>
                <a:gd name="T75" fmla="*/ 53 h 53"/>
                <a:gd name="T76" fmla="*/ 32 w 66"/>
                <a:gd name="T77" fmla="*/ 53 h 53"/>
                <a:gd name="T78" fmla="*/ 28 w 66"/>
                <a:gd name="T79" fmla="*/ 52 h 53"/>
                <a:gd name="T80" fmla="*/ 24 w 66"/>
                <a:gd name="T81" fmla="*/ 51 h 53"/>
                <a:gd name="T82" fmla="*/ 20 w 66"/>
                <a:gd name="T83" fmla="*/ 49 h 53"/>
                <a:gd name="T84" fmla="*/ 15 w 66"/>
                <a:gd name="T85" fmla="*/ 48 h 53"/>
                <a:gd name="T86" fmla="*/ 11 w 66"/>
                <a:gd name="T87" fmla="*/ 44 h 53"/>
                <a:gd name="T88" fmla="*/ 11 w 66"/>
                <a:gd name="T89" fmla="*/ 44 h 53"/>
                <a:gd name="T90" fmla="*/ 11 w 66"/>
                <a:gd name="T91" fmla="*/ 4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53">
                  <a:moveTo>
                    <a:pt x="11" y="43"/>
                  </a:moveTo>
                  <a:lnTo>
                    <a:pt x="7" y="40"/>
                  </a:lnTo>
                  <a:lnTo>
                    <a:pt x="6" y="36"/>
                  </a:lnTo>
                  <a:lnTo>
                    <a:pt x="2" y="34"/>
                  </a:lnTo>
                  <a:lnTo>
                    <a:pt x="1" y="30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6" y="8"/>
                  </a:lnTo>
                  <a:lnTo>
                    <a:pt x="9" y="5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6" y="1"/>
                  </a:lnTo>
                  <a:lnTo>
                    <a:pt x="40" y="1"/>
                  </a:lnTo>
                  <a:lnTo>
                    <a:pt x="44" y="4"/>
                  </a:lnTo>
                  <a:lnTo>
                    <a:pt x="52" y="8"/>
                  </a:lnTo>
                  <a:lnTo>
                    <a:pt x="58" y="13"/>
                  </a:lnTo>
                  <a:lnTo>
                    <a:pt x="62" y="20"/>
                  </a:lnTo>
                  <a:lnTo>
                    <a:pt x="63" y="23"/>
                  </a:lnTo>
                  <a:lnTo>
                    <a:pt x="65" y="26"/>
                  </a:lnTo>
                  <a:lnTo>
                    <a:pt x="66" y="30"/>
                  </a:lnTo>
                  <a:lnTo>
                    <a:pt x="66" y="33"/>
                  </a:lnTo>
                  <a:lnTo>
                    <a:pt x="63" y="36"/>
                  </a:lnTo>
                  <a:lnTo>
                    <a:pt x="63" y="40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52" y="49"/>
                  </a:lnTo>
                  <a:lnTo>
                    <a:pt x="49" y="51"/>
                  </a:lnTo>
                  <a:lnTo>
                    <a:pt x="45" y="52"/>
                  </a:lnTo>
                  <a:lnTo>
                    <a:pt x="41" y="53"/>
                  </a:lnTo>
                  <a:lnTo>
                    <a:pt x="37" y="53"/>
                  </a:lnTo>
                  <a:lnTo>
                    <a:pt x="32" y="53"/>
                  </a:lnTo>
                  <a:lnTo>
                    <a:pt x="28" y="52"/>
                  </a:lnTo>
                  <a:lnTo>
                    <a:pt x="24" y="51"/>
                  </a:lnTo>
                  <a:lnTo>
                    <a:pt x="20" y="49"/>
                  </a:lnTo>
                  <a:lnTo>
                    <a:pt x="15" y="48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11" y="43"/>
                  </a:lnTo>
                  <a:close/>
                </a:path>
              </a:pathLst>
            </a:custGeom>
            <a:solidFill>
              <a:srgbClr val="B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66" name="Freeform 1610">
              <a:extLst>
                <a:ext uri="{FF2B5EF4-FFF2-40B4-BE49-F238E27FC236}">
                  <a16:creationId xmlns:a16="http://schemas.microsoft.com/office/drawing/2014/main" id="{A4D14951-7975-4502-8A45-8D468011B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1939"/>
              <a:ext cx="21" cy="17"/>
            </a:xfrm>
            <a:custGeom>
              <a:avLst/>
              <a:gdLst>
                <a:gd name="T0" fmla="*/ 15 w 64"/>
                <a:gd name="T1" fmla="*/ 44 h 50"/>
                <a:gd name="T2" fmla="*/ 12 w 64"/>
                <a:gd name="T3" fmla="*/ 41 h 50"/>
                <a:gd name="T4" fmla="*/ 9 w 64"/>
                <a:gd name="T5" fmla="*/ 39 h 50"/>
                <a:gd name="T6" fmla="*/ 6 w 64"/>
                <a:gd name="T7" fmla="*/ 36 h 50"/>
                <a:gd name="T8" fmla="*/ 4 w 64"/>
                <a:gd name="T9" fmla="*/ 34 h 50"/>
                <a:gd name="T10" fmla="*/ 1 w 64"/>
                <a:gd name="T11" fmla="*/ 28 h 50"/>
                <a:gd name="T12" fmla="*/ 1 w 64"/>
                <a:gd name="T13" fmla="*/ 27 h 50"/>
                <a:gd name="T14" fmla="*/ 0 w 64"/>
                <a:gd name="T15" fmla="*/ 23 h 50"/>
                <a:gd name="T16" fmla="*/ 0 w 64"/>
                <a:gd name="T17" fmla="*/ 21 h 50"/>
                <a:gd name="T18" fmla="*/ 1 w 64"/>
                <a:gd name="T19" fmla="*/ 17 h 50"/>
                <a:gd name="T20" fmla="*/ 1 w 64"/>
                <a:gd name="T21" fmla="*/ 13 h 50"/>
                <a:gd name="T22" fmla="*/ 2 w 64"/>
                <a:gd name="T23" fmla="*/ 10 h 50"/>
                <a:gd name="T24" fmla="*/ 4 w 64"/>
                <a:gd name="T25" fmla="*/ 8 h 50"/>
                <a:gd name="T26" fmla="*/ 8 w 64"/>
                <a:gd name="T27" fmla="*/ 6 h 50"/>
                <a:gd name="T28" fmla="*/ 10 w 64"/>
                <a:gd name="T29" fmla="*/ 4 h 50"/>
                <a:gd name="T30" fmla="*/ 14 w 64"/>
                <a:gd name="T31" fmla="*/ 2 h 50"/>
                <a:gd name="T32" fmla="*/ 18 w 64"/>
                <a:gd name="T33" fmla="*/ 0 h 50"/>
                <a:gd name="T34" fmla="*/ 22 w 64"/>
                <a:gd name="T35" fmla="*/ 0 h 50"/>
                <a:gd name="T36" fmla="*/ 25 w 64"/>
                <a:gd name="T37" fmla="*/ 0 h 50"/>
                <a:gd name="T38" fmla="*/ 28 w 64"/>
                <a:gd name="T39" fmla="*/ 0 h 50"/>
                <a:gd name="T40" fmla="*/ 34 w 64"/>
                <a:gd name="T41" fmla="*/ 0 h 50"/>
                <a:gd name="T42" fmla="*/ 39 w 64"/>
                <a:gd name="T43" fmla="*/ 1 h 50"/>
                <a:gd name="T44" fmla="*/ 41 w 64"/>
                <a:gd name="T45" fmla="*/ 2 h 50"/>
                <a:gd name="T46" fmla="*/ 49 w 64"/>
                <a:gd name="T47" fmla="*/ 5 h 50"/>
                <a:gd name="T48" fmla="*/ 53 w 64"/>
                <a:gd name="T49" fmla="*/ 8 h 50"/>
                <a:gd name="T50" fmla="*/ 56 w 64"/>
                <a:gd name="T51" fmla="*/ 10 h 50"/>
                <a:gd name="T52" fmla="*/ 60 w 64"/>
                <a:gd name="T53" fmla="*/ 17 h 50"/>
                <a:gd name="T54" fmla="*/ 62 w 64"/>
                <a:gd name="T55" fmla="*/ 19 h 50"/>
                <a:gd name="T56" fmla="*/ 62 w 64"/>
                <a:gd name="T57" fmla="*/ 23 h 50"/>
                <a:gd name="T58" fmla="*/ 64 w 64"/>
                <a:gd name="T59" fmla="*/ 26 h 50"/>
                <a:gd name="T60" fmla="*/ 64 w 64"/>
                <a:gd name="T61" fmla="*/ 28 h 50"/>
                <a:gd name="T62" fmla="*/ 64 w 64"/>
                <a:gd name="T63" fmla="*/ 34 h 50"/>
                <a:gd name="T64" fmla="*/ 62 w 64"/>
                <a:gd name="T65" fmla="*/ 36 h 50"/>
                <a:gd name="T66" fmla="*/ 60 w 64"/>
                <a:gd name="T67" fmla="*/ 39 h 50"/>
                <a:gd name="T68" fmla="*/ 58 w 64"/>
                <a:gd name="T69" fmla="*/ 41 h 50"/>
                <a:gd name="T70" fmla="*/ 56 w 64"/>
                <a:gd name="T71" fmla="*/ 44 h 50"/>
                <a:gd name="T72" fmla="*/ 52 w 64"/>
                <a:gd name="T73" fmla="*/ 45 h 50"/>
                <a:gd name="T74" fmla="*/ 49 w 64"/>
                <a:gd name="T75" fmla="*/ 48 h 50"/>
                <a:gd name="T76" fmla="*/ 45 w 64"/>
                <a:gd name="T77" fmla="*/ 49 h 50"/>
                <a:gd name="T78" fmla="*/ 41 w 64"/>
                <a:gd name="T79" fmla="*/ 50 h 50"/>
                <a:gd name="T80" fmla="*/ 39 w 64"/>
                <a:gd name="T81" fmla="*/ 50 h 50"/>
                <a:gd name="T82" fmla="*/ 34 w 64"/>
                <a:gd name="T83" fmla="*/ 50 h 50"/>
                <a:gd name="T84" fmla="*/ 28 w 64"/>
                <a:gd name="T85" fmla="*/ 49 h 50"/>
                <a:gd name="T86" fmla="*/ 25 w 64"/>
                <a:gd name="T87" fmla="*/ 48 h 50"/>
                <a:gd name="T88" fmla="*/ 21 w 64"/>
                <a:gd name="T89" fmla="*/ 47 h 50"/>
                <a:gd name="T90" fmla="*/ 18 w 64"/>
                <a:gd name="T91" fmla="*/ 45 h 50"/>
                <a:gd name="T92" fmla="*/ 14 w 64"/>
                <a:gd name="T93" fmla="*/ 44 h 50"/>
                <a:gd name="T94" fmla="*/ 14 w 64"/>
                <a:gd name="T95" fmla="*/ 44 h 50"/>
                <a:gd name="T96" fmla="*/ 15 w 64"/>
                <a:gd name="T97" fmla="*/ 4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50">
                  <a:moveTo>
                    <a:pt x="15" y="44"/>
                  </a:moveTo>
                  <a:lnTo>
                    <a:pt x="12" y="41"/>
                  </a:lnTo>
                  <a:lnTo>
                    <a:pt x="9" y="39"/>
                  </a:lnTo>
                  <a:lnTo>
                    <a:pt x="6" y="36"/>
                  </a:lnTo>
                  <a:lnTo>
                    <a:pt x="4" y="34"/>
                  </a:lnTo>
                  <a:lnTo>
                    <a:pt x="1" y="28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2" y="10"/>
                  </a:lnTo>
                  <a:lnTo>
                    <a:pt x="4" y="8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1" y="2"/>
                  </a:lnTo>
                  <a:lnTo>
                    <a:pt x="49" y="5"/>
                  </a:lnTo>
                  <a:lnTo>
                    <a:pt x="53" y="8"/>
                  </a:lnTo>
                  <a:lnTo>
                    <a:pt x="56" y="10"/>
                  </a:lnTo>
                  <a:lnTo>
                    <a:pt x="60" y="17"/>
                  </a:lnTo>
                  <a:lnTo>
                    <a:pt x="62" y="19"/>
                  </a:lnTo>
                  <a:lnTo>
                    <a:pt x="62" y="23"/>
                  </a:lnTo>
                  <a:lnTo>
                    <a:pt x="64" y="26"/>
                  </a:lnTo>
                  <a:lnTo>
                    <a:pt x="64" y="28"/>
                  </a:lnTo>
                  <a:lnTo>
                    <a:pt x="64" y="34"/>
                  </a:lnTo>
                  <a:lnTo>
                    <a:pt x="62" y="36"/>
                  </a:lnTo>
                  <a:lnTo>
                    <a:pt x="60" y="39"/>
                  </a:lnTo>
                  <a:lnTo>
                    <a:pt x="58" y="41"/>
                  </a:lnTo>
                  <a:lnTo>
                    <a:pt x="56" y="44"/>
                  </a:lnTo>
                  <a:lnTo>
                    <a:pt x="52" y="45"/>
                  </a:lnTo>
                  <a:lnTo>
                    <a:pt x="49" y="48"/>
                  </a:lnTo>
                  <a:lnTo>
                    <a:pt x="45" y="49"/>
                  </a:lnTo>
                  <a:lnTo>
                    <a:pt x="41" y="50"/>
                  </a:lnTo>
                  <a:lnTo>
                    <a:pt x="39" y="50"/>
                  </a:lnTo>
                  <a:lnTo>
                    <a:pt x="34" y="50"/>
                  </a:lnTo>
                  <a:lnTo>
                    <a:pt x="28" y="49"/>
                  </a:lnTo>
                  <a:lnTo>
                    <a:pt x="25" y="48"/>
                  </a:lnTo>
                  <a:lnTo>
                    <a:pt x="21" y="47"/>
                  </a:lnTo>
                  <a:lnTo>
                    <a:pt x="18" y="45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5" y="44"/>
                  </a:lnTo>
                  <a:close/>
                </a:path>
              </a:pathLst>
            </a:custGeom>
            <a:solidFill>
              <a:srgbClr val="B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67" name="Freeform 1611">
              <a:extLst>
                <a:ext uri="{FF2B5EF4-FFF2-40B4-BE49-F238E27FC236}">
                  <a16:creationId xmlns:a16="http://schemas.microsoft.com/office/drawing/2014/main" id="{DD867814-6C97-451D-88AB-2584B1B7A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1930"/>
              <a:ext cx="20" cy="17"/>
            </a:xfrm>
            <a:custGeom>
              <a:avLst/>
              <a:gdLst>
                <a:gd name="T0" fmla="*/ 24 w 60"/>
                <a:gd name="T1" fmla="*/ 48 h 49"/>
                <a:gd name="T2" fmla="*/ 17 w 60"/>
                <a:gd name="T3" fmla="*/ 44 h 49"/>
                <a:gd name="T4" fmla="*/ 13 w 60"/>
                <a:gd name="T5" fmla="*/ 41 h 49"/>
                <a:gd name="T6" fmla="*/ 7 w 60"/>
                <a:gd name="T7" fmla="*/ 36 h 49"/>
                <a:gd name="T8" fmla="*/ 4 w 60"/>
                <a:gd name="T9" fmla="*/ 34 h 49"/>
                <a:gd name="T10" fmla="*/ 4 w 60"/>
                <a:gd name="T11" fmla="*/ 32 h 49"/>
                <a:gd name="T12" fmla="*/ 1 w 60"/>
                <a:gd name="T13" fmla="*/ 28 h 49"/>
                <a:gd name="T14" fmla="*/ 1 w 60"/>
                <a:gd name="T15" fmla="*/ 24 h 49"/>
                <a:gd name="T16" fmla="*/ 0 w 60"/>
                <a:gd name="T17" fmla="*/ 21 h 49"/>
                <a:gd name="T18" fmla="*/ 0 w 60"/>
                <a:gd name="T19" fmla="*/ 18 h 49"/>
                <a:gd name="T20" fmla="*/ 1 w 60"/>
                <a:gd name="T21" fmla="*/ 15 h 49"/>
                <a:gd name="T22" fmla="*/ 2 w 60"/>
                <a:gd name="T23" fmla="*/ 11 h 49"/>
                <a:gd name="T24" fmla="*/ 4 w 60"/>
                <a:gd name="T25" fmla="*/ 10 h 49"/>
                <a:gd name="T26" fmla="*/ 5 w 60"/>
                <a:gd name="T27" fmla="*/ 8 h 49"/>
                <a:gd name="T28" fmla="*/ 9 w 60"/>
                <a:gd name="T29" fmla="*/ 5 h 49"/>
                <a:gd name="T30" fmla="*/ 10 w 60"/>
                <a:gd name="T31" fmla="*/ 4 h 49"/>
                <a:gd name="T32" fmla="*/ 13 w 60"/>
                <a:gd name="T33" fmla="*/ 2 h 49"/>
                <a:gd name="T34" fmla="*/ 18 w 60"/>
                <a:gd name="T35" fmla="*/ 1 h 49"/>
                <a:gd name="T36" fmla="*/ 20 w 60"/>
                <a:gd name="T37" fmla="*/ 1 h 49"/>
                <a:gd name="T38" fmla="*/ 23 w 60"/>
                <a:gd name="T39" fmla="*/ 0 h 49"/>
                <a:gd name="T40" fmla="*/ 28 w 60"/>
                <a:gd name="T41" fmla="*/ 1 h 49"/>
                <a:gd name="T42" fmla="*/ 36 w 60"/>
                <a:gd name="T43" fmla="*/ 2 h 49"/>
                <a:gd name="T44" fmla="*/ 40 w 60"/>
                <a:gd name="T45" fmla="*/ 4 h 49"/>
                <a:gd name="T46" fmla="*/ 43 w 60"/>
                <a:gd name="T47" fmla="*/ 5 h 49"/>
                <a:gd name="T48" fmla="*/ 47 w 60"/>
                <a:gd name="T49" fmla="*/ 8 h 49"/>
                <a:gd name="T50" fmla="*/ 49 w 60"/>
                <a:gd name="T51" fmla="*/ 10 h 49"/>
                <a:gd name="T52" fmla="*/ 52 w 60"/>
                <a:gd name="T53" fmla="*/ 13 h 49"/>
                <a:gd name="T54" fmla="*/ 53 w 60"/>
                <a:gd name="T55" fmla="*/ 17 h 49"/>
                <a:gd name="T56" fmla="*/ 56 w 60"/>
                <a:gd name="T57" fmla="*/ 19 h 49"/>
                <a:gd name="T58" fmla="*/ 57 w 60"/>
                <a:gd name="T59" fmla="*/ 23 h 49"/>
                <a:gd name="T60" fmla="*/ 58 w 60"/>
                <a:gd name="T61" fmla="*/ 26 h 49"/>
                <a:gd name="T62" fmla="*/ 60 w 60"/>
                <a:gd name="T63" fmla="*/ 32 h 49"/>
                <a:gd name="T64" fmla="*/ 56 w 60"/>
                <a:gd name="T65" fmla="*/ 41 h 49"/>
                <a:gd name="T66" fmla="*/ 53 w 60"/>
                <a:gd name="T67" fmla="*/ 44 h 49"/>
                <a:gd name="T68" fmla="*/ 50 w 60"/>
                <a:gd name="T69" fmla="*/ 45 h 49"/>
                <a:gd name="T70" fmla="*/ 48 w 60"/>
                <a:gd name="T71" fmla="*/ 47 h 49"/>
                <a:gd name="T72" fmla="*/ 45 w 60"/>
                <a:gd name="T73" fmla="*/ 48 h 49"/>
                <a:gd name="T74" fmla="*/ 41 w 60"/>
                <a:gd name="T75" fmla="*/ 48 h 49"/>
                <a:gd name="T76" fmla="*/ 37 w 60"/>
                <a:gd name="T77" fmla="*/ 49 h 49"/>
                <a:gd name="T78" fmla="*/ 32 w 60"/>
                <a:gd name="T79" fmla="*/ 49 h 49"/>
                <a:gd name="T80" fmla="*/ 30 w 60"/>
                <a:gd name="T81" fmla="*/ 48 h 49"/>
                <a:gd name="T82" fmla="*/ 23 w 60"/>
                <a:gd name="T83" fmla="*/ 48 h 49"/>
                <a:gd name="T84" fmla="*/ 23 w 60"/>
                <a:gd name="T85" fmla="*/ 48 h 49"/>
                <a:gd name="T86" fmla="*/ 24 w 60"/>
                <a:gd name="T87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0" h="49">
                  <a:moveTo>
                    <a:pt x="24" y="48"/>
                  </a:moveTo>
                  <a:lnTo>
                    <a:pt x="17" y="44"/>
                  </a:lnTo>
                  <a:lnTo>
                    <a:pt x="13" y="41"/>
                  </a:lnTo>
                  <a:lnTo>
                    <a:pt x="7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1" y="28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1" y="15"/>
                  </a:lnTo>
                  <a:lnTo>
                    <a:pt x="2" y="11"/>
                  </a:lnTo>
                  <a:lnTo>
                    <a:pt x="4" y="10"/>
                  </a:lnTo>
                  <a:lnTo>
                    <a:pt x="5" y="8"/>
                  </a:lnTo>
                  <a:lnTo>
                    <a:pt x="9" y="5"/>
                  </a:lnTo>
                  <a:lnTo>
                    <a:pt x="10" y="4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3" y="0"/>
                  </a:lnTo>
                  <a:lnTo>
                    <a:pt x="28" y="1"/>
                  </a:lnTo>
                  <a:lnTo>
                    <a:pt x="36" y="2"/>
                  </a:lnTo>
                  <a:lnTo>
                    <a:pt x="40" y="4"/>
                  </a:lnTo>
                  <a:lnTo>
                    <a:pt x="43" y="5"/>
                  </a:lnTo>
                  <a:lnTo>
                    <a:pt x="47" y="8"/>
                  </a:lnTo>
                  <a:lnTo>
                    <a:pt x="49" y="10"/>
                  </a:lnTo>
                  <a:lnTo>
                    <a:pt x="52" y="13"/>
                  </a:lnTo>
                  <a:lnTo>
                    <a:pt x="53" y="17"/>
                  </a:lnTo>
                  <a:lnTo>
                    <a:pt x="56" y="19"/>
                  </a:lnTo>
                  <a:lnTo>
                    <a:pt x="57" y="23"/>
                  </a:lnTo>
                  <a:lnTo>
                    <a:pt x="58" y="26"/>
                  </a:lnTo>
                  <a:lnTo>
                    <a:pt x="60" y="32"/>
                  </a:lnTo>
                  <a:lnTo>
                    <a:pt x="56" y="41"/>
                  </a:lnTo>
                  <a:lnTo>
                    <a:pt x="53" y="44"/>
                  </a:lnTo>
                  <a:lnTo>
                    <a:pt x="50" y="45"/>
                  </a:lnTo>
                  <a:lnTo>
                    <a:pt x="48" y="47"/>
                  </a:lnTo>
                  <a:lnTo>
                    <a:pt x="45" y="48"/>
                  </a:lnTo>
                  <a:lnTo>
                    <a:pt x="41" y="48"/>
                  </a:lnTo>
                  <a:lnTo>
                    <a:pt x="37" y="49"/>
                  </a:lnTo>
                  <a:lnTo>
                    <a:pt x="32" y="49"/>
                  </a:lnTo>
                  <a:lnTo>
                    <a:pt x="30" y="48"/>
                  </a:lnTo>
                  <a:lnTo>
                    <a:pt x="23" y="48"/>
                  </a:lnTo>
                  <a:lnTo>
                    <a:pt x="23" y="48"/>
                  </a:lnTo>
                  <a:lnTo>
                    <a:pt x="24" y="48"/>
                  </a:lnTo>
                  <a:close/>
                </a:path>
              </a:pathLst>
            </a:custGeom>
            <a:solidFill>
              <a:srgbClr val="B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68" name="Freeform 1612">
              <a:extLst>
                <a:ext uri="{FF2B5EF4-FFF2-40B4-BE49-F238E27FC236}">
                  <a16:creationId xmlns:a16="http://schemas.microsoft.com/office/drawing/2014/main" id="{7D762243-889F-4184-BA2D-7E1AA6FD6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" y="1924"/>
              <a:ext cx="18" cy="14"/>
            </a:xfrm>
            <a:custGeom>
              <a:avLst/>
              <a:gdLst>
                <a:gd name="T0" fmla="*/ 26 w 54"/>
                <a:gd name="T1" fmla="*/ 43 h 44"/>
                <a:gd name="T2" fmla="*/ 21 w 54"/>
                <a:gd name="T3" fmla="*/ 42 h 44"/>
                <a:gd name="T4" fmla="*/ 18 w 54"/>
                <a:gd name="T5" fmla="*/ 42 h 44"/>
                <a:gd name="T6" fmla="*/ 15 w 54"/>
                <a:gd name="T7" fmla="*/ 39 h 44"/>
                <a:gd name="T8" fmla="*/ 11 w 54"/>
                <a:gd name="T9" fmla="*/ 37 h 44"/>
                <a:gd name="T10" fmla="*/ 5 w 54"/>
                <a:gd name="T11" fmla="*/ 31 h 44"/>
                <a:gd name="T12" fmla="*/ 5 w 54"/>
                <a:gd name="T13" fmla="*/ 30 h 44"/>
                <a:gd name="T14" fmla="*/ 2 w 54"/>
                <a:gd name="T15" fmla="*/ 26 h 44"/>
                <a:gd name="T16" fmla="*/ 1 w 54"/>
                <a:gd name="T17" fmla="*/ 24 h 44"/>
                <a:gd name="T18" fmla="*/ 0 w 54"/>
                <a:gd name="T19" fmla="*/ 21 h 44"/>
                <a:gd name="T20" fmla="*/ 0 w 54"/>
                <a:gd name="T21" fmla="*/ 18 h 44"/>
                <a:gd name="T22" fmla="*/ 0 w 54"/>
                <a:gd name="T23" fmla="*/ 16 h 44"/>
                <a:gd name="T24" fmla="*/ 1 w 54"/>
                <a:gd name="T25" fmla="*/ 13 h 44"/>
                <a:gd name="T26" fmla="*/ 2 w 54"/>
                <a:gd name="T27" fmla="*/ 11 h 44"/>
                <a:gd name="T28" fmla="*/ 6 w 54"/>
                <a:gd name="T29" fmla="*/ 7 h 44"/>
                <a:gd name="T30" fmla="*/ 9 w 54"/>
                <a:gd name="T31" fmla="*/ 4 h 44"/>
                <a:gd name="T32" fmla="*/ 13 w 54"/>
                <a:gd name="T33" fmla="*/ 3 h 44"/>
                <a:gd name="T34" fmla="*/ 15 w 54"/>
                <a:gd name="T35" fmla="*/ 2 h 44"/>
                <a:gd name="T36" fmla="*/ 18 w 54"/>
                <a:gd name="T37" fmla="*/ 2 h 44"/>
                <a:gd name="T38" fmla="*/ 21 w 54"/>
                <a:gd name="T39" fmla="*/ 0 h 44"/>
                <a:gd name="T40" fmla="*/ 26 w 54"/>
                <a:gd name="T41" fmla="*/ 2 h 44"/>
                <a:gd name="T42" fmla="*/ 28 w 54"/>
                <a:gd name="T43" fmla="*/ 0 h 44"/>
                <a:gd name="T44" fmla="*/ 32 w 54"/>
                <a:gd name="T45" fmla="*/ 3 h 44"/>
                <a:gd name="T46" fmla="*/ 39 w 54"/>
                <a:gd name="T47" fmla="*/ 4 h 44"/>
                <a:gd name="T48" fmla="*/ 43 w 54"/>
                <a:gd name="T49" fmla="*/ 7 h 44"/>
                <a:gd name="T50" fmla="*/ 45 w 54"/>
                <a:gd name="T51" fmla="*/ 8 h 44"/>
                <a:gd name="T52" fmla="*/ 51 w 54"/>
                <a:gd name="T53" fmla="*/ 13 h 44"/>
                <a:gd name="T54" fmla="*/ 52 w 54"/>
                <a:gd name="T55" fmla="*/ 16 h 44"/>
                <a:gd name="T56" fmla="*/ 53 w 54"/>
                <a:gd name="T57" fmla="*/ 20 h 44"/>
                <a:gd name="T58" fmla="*/ 54 w 54"/>
                <a:gd name="T59" fmla="*/ 25 h 44"/>
                <a:gd name="T60" fmla="*/ 54 w 54"/>
                <a:gd name="T61" fmla="*/ 30 h 44"/>
                <a:gd name="T62" fmla="*/ 54 w 54"/>
                <a:gd name="T63" fmla="*/ 33 h 44"/>
                <a:gd name="T64" fmla="*/ 53 w 54"/>
                <a:gd name="T65" fmla="*/ 35 h 44"/>
                <a:gd name="T66" fmla="*/ 52 w 54"/>
                <a:gd name="T67" fmla="*/ 38 h 44"/>
                <a:gd name="T68" fmla="*/ 49 w 54"/>
                <a:gd name="T69" fmla="*/ 39 h 44"/>
                <a:gd name="T70" fmla="*/ 43 w 54"/>
                <a:gd name="T71" fmla="*/ 42 h 44"/>
                <a:gd name="T72" fmla="*/ 40 w 54"/>
                <a:gd name="T73" fmla="*/ 44 h 44"/>
                <a:gd name="T74" fmla="*/ 37 w 54"/>
                <a:gd name="T75" fmla="*/ 44 h 44"/>
                <a:gd name="T76" fmla="*/ 32 w 54"/>
                <a:gd name="T77" fmla="*/ 44 h 44"/>
                <a:gd name="T78" fmla="*/ 30 w 54"/>
                <a:gd name="T79" fmla="*/ 44 h 44"/>
                <a:gd name="T80" fmla="*/ 24 w 54"/>
                <a:gd name="T81" fmla="*/ 44 h 44"/>
                <a:gd name="T82" fmla="*/ 24 w 54"/>
                <a:gd name="T83" fmla="*/ 44 h 44"/>
                <a:gd name="T84" fmla="*/ 26 w 54"/>
                <a:gd name="T85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" h="44">
                  <a:moveTo>
                    <a:pt x="26" y="43"/>
                  </a:moveTo>
                  <a:lnTo>
                    <a:pt x="21" y="42"/>
                  </a:lnTo>
                  <a:lnTo>
                    <a:pt x="18" y="42"/>
                  </a:lnTo>
                  <a:lnTo>
                    <a:pt x="15" y="39"/>
                  </a:lnTo>
                  <a:lnTo>
                    <a:pt x="11" y="37"/>
                  </a:lnTo>
                  <a:lnTo>
                    <a:pt x="5" y="31"/>
                  </a:lnTo>
                  <a:lnTo>
                    <a:pt x="5" y="30"/>
                  </a:lnTo>
                  <a:lnTo>
                    <a:pt x="2" y="26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2" y="11"/>
                  </a:lnTo>
                  <a:lnTo>
                    <a:pt x="6" y="7"/>
                  </a:lnTo>
                  <a:lnTo>
                    <a:pt x="9" y="4"/>
                  </a:lnTo>
                  <a:lnTo>
                    <a:pt x="13" y="3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21" y="0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32" y="3"/>
                  </a:lnTo>
                  <a:lnTo>
                    <a:pt x="39" y="4"/>
                  </a:lnTo>
                  <a:lnTo>
                    <a:pt x="43" y="7"/>
                  </a:lnTo>
                  <a:lnTo>
                    <a:pt x="45" y="8"/>
                  </a:lnTo>
                  <a:lnTo>
                    <a:pt x="51" y="13"/>
                  </a:lnTo>
                  <a:lnTo>
                    <a:pt x="52" y="16"/>
                  </a:lnTo>
                  <a:lnTo>
                    <a:pt x="53" y="20"/>
                  </a:lnTo>
                  <a:lnTo>
                    <a:pt x="54" y="25"/>
                  </a:lnTo>
                  <a:lnTo>
                    <a:pt x="54" y="30"/>
                  </a:lnTo>
                  <a:lnTo>
                    <a:pt x="54" y="33"/>
                  </a:lnTo>
                  <a:lnTo>
                    <a:pt x="53" y="35"/>
                  </a:lnTo>
                  <a:lnTo>
                    <a:pt x="52" y="38"/>
                  </a:lnTo>
                  <a:lnTo>
                    <a:pt x="49" y="39"/>
                  </a:lnTo>
                  <a:lnTo>
                    <a:pt x="43" y="42"/>
                  </a:lnTo>
                  <a:lnTo>
                    <a:pt x="40" y="44"/>
                  </a:lnTo>
                  <a:lnTo>
                    <a:pt x="37" y="44"/>
                  </a:lnTo>
                  <a:lnTo>
                    <a:pt x="32" y="44"/>
                  </a:lnTo>
                  <a:lnTo>
                    <a:pt x="30" y="4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6" y="43"/>
                  </a:lnTo>
                  <a:close/>
                </a:path>
              </a:pathLst>
            </a:custGeom>
            <a:solidFill>
              <a:srgbClr val="B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69" name="Freeform 1613">
              <a:extLst>
                <a:ext uri="{FF2B5EF4-FFF2-40B4-BE49-F238E27FC236}">
                  <a16:creationId xmlns:a16="http://schemas.microsoft.com/office/drawing/2014/main" id="{A4581E7E-F779-455E-9639-CB17795CE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1917"/>
              <a:ext cx="17" cy="14"/>
            </a:xfrm>
            <a:custGeom>
              <a:avLst/>
              <a:gdLst>
                <a:gd name="T0" fmla="*/ 22 w 51"/>
                <a:gd name="T1" fmla="*/ 39 h 40"/>
                <a:gd name="T2" fmla="*/ 17 w 51"/>
                <a:gd name="T3" fmla="*/ 37 h 40"/>
                <a:gd name="T4" fmla="*/ 13 w 51"/>
                <a:gd name="T5" fmla="*/ 36 h 40"/>
                <a:gd name="T6" fmla="*/ 10 w 51"/>
                <a:gd name="T7" fmla="*/ 32 h 40"/>
                <a:gd name="T8" fmla="*/ 8 w 51"/>
                <a:gd name="T9" fmla="*/ 31 h 40"/>
                <a:gd name="T10" fmla="*/ 5 w 51"/>
                <a:gd name="T11" fmla="*/ 28 h 40"/>
                <a:gd name="T12" fmla="*/ 4 w 51"/>
                <a:gd name="T13" fmla="*/ 28 h 40"/>
                <a:gd name="T14" fmla="*/ 1 w 51"/>
                <a:gd name="T15" fmla="*/ 24 h 40"/>
                <a:gd name="T16" fmla="*/ 0 w 51"/>
                <a:gd name="T17" fmla="*/ 22 h 40"/>
                <a:gd name="T18" fmla="*/ 0 w 51"/>
                <a:gd name="T19" fmla="*/ 19 h 40"/>
                <a:gd name="T20" fmla="*/ 0 w 51"/>
                <a:gd name="T21" fmla="*/ 15 h 40"/>
                <a:gd name="T22" fmla="*/ 0 w 51"/>
                <a:gd name="T23" fmla="*/ 14 h 40"/>
                <a:gd name="T24" fmla="*/ 0 w 51"/>
                <a:gd name="T25" fmla="*/ 11 h 40"/>
                <a:gd name="T26" fmla="*/ 4 w 51"/>
                <a:gd name="T27" fmla="*/ 6 h 40"/>
                <a:gd name="T28" fmla="*/ 8 w 51"/>
                <a:gd name="T29" fmla="*/ 4 h 40"/>
                <a:gd name="T30" fmla="*/ 10 w 51"/>
                <a:gd name="T31" fmla="*/ 2 h 40"/>
                <a:gd name="T32" fmla="*/ 14 w 51"/>
                <a:gd name="T33" fmla="*/ 1 h 40"/>
                <a:gd name="T34" fmla="*/ 17 w 51"/>
                <a:gd name="T35" fmla="*/ 1 h 40"/>
                <a:gd name="T36" fmla="*/ 18 w 51"/>
                <a:gd name="T37" fmla="*/ 0 h 40"/>
                <a:gd name="T38" fmla="*/ 23 w 51"/>
                <a:gd name="T39" fmla="*/ 0 h 40"/>
                <a:gd name="T40" fmla="*/ 26 w 51"/>
                <a:gd name="T41" fmla="*/ 0 h 40"/>
                <a:gd name="T42" fmla="*/ 33 w 51"/>
                <a:gd name="T43" fmla="*/ 1 h 40"/>
                <a:gd name="T44" fmla="*/ 37 w 51"/>
                <a:gd name="T45" fmla="*/ 4 h 40"/>
                <a:gd name="T46" fmla="*/ 39 w 51"/>
                <a:gd name="T47" fmla="*/ 6 h 40"/>
                <a:gd name="T48" fmla="*/ 43 w 51"/>
                <a:gd name="T49" fmla="*/ 8 h 40"/>
                <a:gd name="T50" fmla="*/ 44 w 51"/>
                <a:gd name="T51" fmla="*/ 10 h 40"/>
                <a:gd name="T52" fmla="*/ 47 w 51"/>
                <a:gd name="T53" fmla="*/ 13 h 40"/>
                <a:gd name="T54" fmla="*/ 48 w 51"/>
                <a:gd name="T55" fmla="*/ 14 h 40"/>
                <a:gd name="T56" fmla="*/ 50 w 51"/>
                <a:gd name="T57" fmla="*/ 18 h 40"/>
                <a:gd name="T58" fmla="*/ 51 w 51"/>
                <a:gd name="T59" fmla="*/ 21 h 40"/>
                <a:gd name="T60" fmla="*/ 51 w 51"/>
                <a:gd name="T61" fmla="*/ 22 h 40"/>
                <a:gd name="T62" fmla="*/ 51 w 51"/>
                <a:gd name="T63" fmla="*/ 28 h 40"/>
                <a:gd name="T64" fmla="*/ 51 w 51"/>
                <a:gd name="T65" fmla="*/ 30 h 40"/>
                <a:gd name="T66" fmla="*/ 50 w 51"/>
                <a:gd name="T67" fmla="*/ 32 h 40"/>
                <a:gd name="T68" fmla="*/ 48 w 51"/>
                <a:gd name="T69" fmla="*/ 35 h 40"/>
                <a:gd name="T70" fmla="*/ 46 w 51"/>
                <a:gd name="T71" fmla="*/ 36 h 40"/>
                <a:gd name="T72" fmla="*/ 43 w 51"/>
                <a:gd name="T73" fmla="*/ 37 h 40"/>
                <a:gd name="T74" fmla="*/ 40 w 51"/>
                <a:gd name="T75" fmla="*/ 39 h 40"/>
                <a:gd name="T76" fmla="*/ 38 w 51"/>
                <a:gd name="T77" fmla="*/ 40 h 40"/>
                <a:gd name="T78" fmla="*/ 34 w 51"/>
                <a:gd name="T79" fmla="*/ 40 h 40"/>
                <a:gd name="T80" fmla="*/ 30 w 51"/>
                <a:gd name="T81" fmla="*/ 40 h 40"/>
                <a:gd name="T82" fmla="*/ 27 w 51"/>
                <a:gd name="T83" fmla="*/ 40 h 40"/>
                <a:gd name="T84" fmla="*/ 22 w 51"/>
                <a:gd name="T85" fmla="*/ 40 h 40"/>
                <a:gd name="T86" fmla="*/ 22 w 51"/>
                <a:gd name="T87" fmla="*/ 40 h 40"/>
                <a:gd name="T88" fmla="*/ 22 w 51"/>
                <a:gd name="T89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" h="40">
                  <a:moveTo>
                    <a:pt x="22" y="39"/>
                  </a:moveTo>
                  <a:lnTo>
                    <a:pt x="17" y="37"/>
                  </a:lnTo>
                  <a:lnTo>
                    <a:pt x="13" y="36"/>
                  </a:lnTo>
                  <a:lnTo>
                    <a:pt x="10" y="32"/>
                  </a:lnTo>
                  <a:lnTo>
                    <a:pt x="8" y="31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4" y="6"/>
                  </a:lnTo>
                  <a:lnTo>
                    <a:pt x="8" y="4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37" y="4"/>
                  </a:lnTo>
                  <a:lnTo>
                    <a:pt x="39" y="6"/>
                  </a:lnTo>
                  <a:lnTo>
                    <a:pt x="43" y="8"/>
                  </a:lnTo>
                  <a:lnTo>
                    <a:pt x="44" y="10"/>
                  </a:lnTo>
                  <a:lnTo>
                    <a:pt x="47" y="13"/>
                  </a:lnTo>
                  <a:lnTo>
                    <a:pt x="48" y="14"/>
                  </a:lnTo>
                  <a:lnTo>
                    <a:pt x="50" y="18"/>
                  </a:lnTo>
                  <a:lnTo>
                    <a:pt x="51" y="21"/>
                  </a:lnTo>
                  <a:lnTo>
                    <a:pt x="51" y="22"/>
                  </a:lnTo>
                  <a:lnTo>
                    <a:pt x="51" y="28"/>
                  </a:lnTo>
                  <a:lnTo>
                    <a:pt x="51" y="30"/>
                  </a:lnTo>
                  <a:lnTo>
                    <a:pt x="50" y="32"/>
                  </a:lnTo>
                  <a:lnTo>
                    <a:pt x="48" y="35"/>
                  </a:lnTo>
                  <a:lnTo>
                    <a:pt x="46" y="36"/>
                  </a:lnTo>
                  <a:lnTo>
                    <a:pt x="43" y="37"/>
                  </a:lnTo>
                  <a:lnTo>
                    <a:pt x="40" y="39"/>
                  </a:lnTo>
                  <a:lnTo>
                    <a:pt x="38" y="40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27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39"/>
                  </a:lnTo>
                  <a:close/>
                </a:path>
              </a:pathLst>
            </a:custGeom>
            <a:solidFill>
              <a:srgbClr val="B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70" name="Freeform 1614">
              <a:extLst>
                <a:ext uri="{FF2B5EF4-FFF2-40B4-BE49-F238E27FC236}">
                  <a16:creationId xmlns:a16="http://schemas.microsoft.com/office/drawing/2014/main" id="{6232D6E1-D3F2-4712-ACB4-15D19E015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3" y="1913"/>
              <a:ext cx="16" cy="12"/>
            </a:xfrm>
            <a:custGeom>
              <a:avLst/>
              <a:gdLst>
                <a:gd name="T0" fmla="*/ 24 w 47"/>
                <a:gd name="T1" fmla="*/ 36 h 36"/>
                <a:gd name="T2" fmla="*/ 16 w 47"/>
                <a:gd name="T3" fmla="*/ 35 h 36"/>
                <a:gd name="T4" fmla="*/ 13 w 47"/>
                <a:gd name="T5" fmla="*/ 34 h 36"/>
                <a:gd name="T6" fmla="*/ 11 w 47"/>
                <a:gd name="T7" fmla="*/ 31 h 36"/>
                <a:gd name="T8" fmla="*/ 8 w 47"/>
                <a:gd name="T9" fmla="*/ 28 h 36"/>
                <a:gd name="T10" fmla="*/ 5 w 47"/>
                <a:gd name="T11" fmla="*/ 28 h 36"/>
                <a:gd name="T12" fmla="*/ 4 w 47"/>
                <a:gd name="T13" fmla="*/ 27 h 36"/>
                <a:gd name="T14" fmla="*/ 3 w 47"/>
                <a:gd name="T15" fmla="*/ 23 h 36"/>
                <a:gd name="T16" fmla="*/ 2 w 47"/>
                <a:gd name="T17" fmla="*/ 21 h 36"/>
                <a:gd name="T18" fmla="*/ 0 w 47"/>
                <a:gd name="T19" fmla="*/ 18 h 36"/>
                <a:gd name="T20" fmla="*/ 0 w 47"/>
                <a:gd name="T21" fmla="*/ 15 h 36"/>
                <a:gd name="T22" fmla="*/ 0 w 47"/>
                <a:gd name="T23" fmla="*/ 13 h 36"/>
                <a:gd name="T24" fmla="*/ 0 w 47"/>
                <a:gd name="T25" fmla="*/ 11 h 36"/>
                <a:gd name="T26" fmla="*/ 3 w 47"/>
                <a:gd name="T27" fmla="*/ 8 h 36"/>
                <a:gd name="T28" fmla="*/ 8 w 47"/>
                <a:gd name="T29" fmla="*/ 2 h 36"/>
                <a:gd name="T30" fmla="*/ 9 w 47"/>
                <a:gd name="T31" fmla="*/ 2 h 36"/>
                <a:gd name="T32" fmla="*/ 12 w 47"/>
                <a:gd name="T33" fmla="*/ 1 h 36"/>
                <a:gd name="T34" fmla="*/ 15 w 47"/>
                <a:gd name="T35" fmla="*/ 1 h 36"/>
                <a:gd name="T36" fmla="*/ 16 w 47"/>
                <a:gd name="T37" fmla="*/ 0 h 36"/>
                <a:gd name="T38" fmla="*/ 21 w 47"/>
                <a:gd name="T39" fmla="*/ 0 h 36"/>
                <a:gd name="T40" fmla="*/ 24 w 47"/>
                <a:gd name="T41" fmla="*/ 0 h 36"/>
                <a:gd name="T42" fmla="*/ 33 w 47"/>
                <a:gd name="T43" fmla="*/ 2 h 36"/>
                <a:gd name="T44" fmla="*/ 34 w 47"/>
                <a:gd name="T45" fmla="*/ 5 h 36"/>
                <a:gd name="T46" fmla="*/ 38 w 47"/>
                <a:gd name="T47" fmla="*/ 5 h 36"/>
                <a:gd name="T48" fmla="*/ 41 w 47"/>
                <a:gd name="T49" fmla="*/ 8 h 36"/>
                <a:gd name="T50" fmla="*/ 42 w 47"/>
                <a:gd name="T51" fmla="*/ 10 h 36"/>
                <a:gd name="T52" fmla="*/ 45 w 47"/>
                <a:gd name="T53" fmla="*/ 11 h 36"/>
                <a:gd name="T54" fmla="*/ 46 w 47"/>
                <a:gd name="T55" fmla="*/ 14 h 36"/>
                <a:gd name="T56" fmla="*/ 47 w 47"/>
                <a:gd name="T57" fmla="*/ 17 h 36"/>
                <a:gd name="T58" fmla="*/ 47 w 47"/>
                <a:gd name="T59" fmla="*/ 19 h 36"/>
                <a:gd name="T60" fmla="*/ 47 w 47"/>
                <a:gd name="T61" fmla="*/ 24 h 36"/>
                <a:gd name="T62" fmla="*/ 47 w 47"/>
                <a:gd name="T63" fmla="*/ 27 h 36"/>
                <a:gd name="T64" fmla="*/ 46 w 47"/>
                <a:gd name="T65" fmla="*/ 28 h 36"/>
                <a:gd name="T66" fmla="*/ 45 w 47"/>
                <a:gd name="T67" fmla="*/ 31 h 36"/>
                <a:gd name="T68" fmla="*/ 43 w 47"/>
                <a:gd name="T69" fmla="*/ 32 h 36"/>
                <a:gd name="T70" fmla="*/ 41 w 47"/>
                <a:gd name="T71" fmla="*/ 34 h 36"/>
                <a:gd name="T72" fmla="*/ 38 w 47"/>
                <a:gd name="T73" fmla="*/ 35 h 36"/>
                <a:gd name="T74" fmla="*/ 35 w 47"/>
                <a:gd name="T75" fmla="*/ 36 h 36"/>
                <a:gd name="T76" fmla="*/ 33 w 47"/>
                <a:gd name="T77" fmla="*/ 36 h 36"/>
                <a:gd name="T78" fmla="*/ 29 w 47"/>
                <a:gd name="T79" fmla="*/ 36 h 36"/>
                <a:gd name="T80" fmla="*/ 26 w 47"/>
                <a:gd name="T81" fmla="*/ 36 h 36"/>
                <a:gd name="T82" fmla="*/ 22 w 47"/>
                <a:gd name="T83" fmla="*/ 36 h 36"/>
                <a:gd name="T84" fmla="*/ 22 w 47"/>
                <a:gd name="T85" fmla="*/ 36 h 36"/>
                <a:gd name="T86" fmla="*/ 24 w 47"/>
                <a:gd name="T8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" h="36">
                  <a:moveTo>
                    <a:pt x="24" y="36"/>
                  </a:moveTo>
                  <a:lnTo>
                    <a:pt x="16" y="35"/>
                  </a:lnTo>
                  <a:lnTo>
                    <a:pt x="13" y="34"/>
                  </a:lnTo>
                  <a:lnTo>
                    <a:pt x="11" y="31"/>
                  </a:lnTo>
                  <a:lnTo>
                    <a:pt x="8" y="28"/>
                  </a:lnTo>
                  <a:lnTo>
                    <a:pt x="5" y="28"/>
                  </a:lnTo>
                  <a:lnTo>
                    <a:pt x="4" y="27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3" y="8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1"/>
                  </a:lnTo>
                  <a:lnTo>
                    <a:pt x="15" y="1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33" y="2"/>
                  </a:lnTo>
                  <a:lnTo>
                    <a:pt x="34" y="5"/>
                  </a:lnTo>
                  <a:lnTo>
                    <a:pt x="38" y="5"/>
                  </a:lnTo>
                  <a:lnTo>
                    <a:pt x="41" y="8"/>
                  </a:lnTo>
                  <a:lnTo>
                    <a:pt x="42" y="10"/>
                  </a:lnTo>
                  <a:lnTo>
                    <a:pt x="45" y="11"/>
                  </a:lnTo>
                  <a:lnTo>
                    <a:pt x="46" y="14"/>
                  </a:lnTo>
                  <a:lnTo>
                    <a:pt x="47" y="17"/>
                  </a:lnTo>
                  <a:lnTo>
                    <a:pt x="47" y="19"/>
                  </a:lnTo>
                  <a:lnTo>
                    <a:pt x="47" y="24"/>
                  </a:lnTo>
                  <a:lnTo>
                    <a:pt x="47" y="27"/>
                  </a:lnTo>
                  <a:lnTo>
                    <a:pt x="46" y="28"/>
                  </a:lnTo>
                  <a:lnTo>
                    <a:pt x="45" y="31"/>
                  </a:lnTo>
                  <a:lnTo>
                    <a:pt x="43" y="32"/>
                  </a:lnTo>
                  <a:lnTo>
                    <a:pt x="41" y="34"/>
                  </a:lnTo>
                  <a:lnTo>
                    <a:pt x="38" y="35"/>
                  </a:lnTo>
                  <a:lnTo>
                    <a:pt x="35" y="36"/>
                  </a:lnTo>
                  <a:lnTo>
                    <a:pt x="33" y="36"/>
                  </a:lnTo>
                  <a:lnTo>
                    <a:pt x="29" y="36"/>
                  </a:lnTo>
                  <a:lnTo>
                    <a:pt x="26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B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71" name="Freeform 1615">
              <a:extLst>
                <a:ext uri="{FF2B5EF4-FFF2-40B4-BE49-F238E27FC236}">
                  <a16:creationId xmlns:a16="http://schemas.microsoft.com/office/drawing/2014/main" id="{FB1BDF37-CD45-472E-A74C-EF3449E67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1909"/>
              <a:ext cx="15" cy="11"/>
            </a:xfrm>
            <a:custGeom>
              <a:avLst/>
              <a:gdLst>
                <a:gd name="T0" fmla="*/ 24 w 46"/>
                <a:gd name="T1" fmla="*/ 34 h 34"/>
                <a:gd name="T2" fmla="*/ 17 w 46"/>
                <a:gd name="T3" fmla="*/ 32 h 34"/>
                <a:gd name="T4" fmla="*/ 13 w 46"/>
                <a:gd name="T5" fmla="*/ 32 h 34"/>
                <a:gd name="T6" fmla="*/ 11 w 46"/>
                <a:gd name="T7" fmla="*/ 30 h 34"/>
                <a:gd name="T8" fmla="*/ 8 w 46"/>
                <a:gd name="T9" fmla="*/ 28 h 34"/>
                <a:gd name="T10" fmla="*/ 7 w 46"/>
                <a:gd name="T11" fmla="*/ 27 h 34"/>
                <a:gd name="T12" fmla="*/ 5 w 46"/>
                <a:gd name="T13" fmla="*/ 26 h 34"/>
                <a:gd name="T14" fmla="*/ 3 w 46"/>
                <a:gd name="T15" fmla="*/ 23 h 34"/>
                <a:gd name="T16" fmla="*/ 1 w 46"/>
                <a:gd name="T17" fmla="*/ 21 h 34"/>
                <a:gd name="T18" fmla="*/ 0 w 46"/>
                <a:gd name="T19" fmla="*/ 18 h 34"/>
                <a:gd name="T20" fmla="*/ 0 w 46"/>
                <a:gd name="T21" fmla="*/ 15 h 34"/>
                <a:gd name="T22" fmla="*/ 0 w 46"/>
                <a:gd name="T23" fmla="*/ 13 h 34"/>
                <a:gd name="T24" fmla="*/ 0 w 46"/>
                <a:gd name="T25" fmla="*/ 11 h 34"/>
                <a:gd name="T26" fmla="*/ 1 w 46"/>
                <a:gd name="T27" fmla="*/ 10 h 34"/>
                <a:gd name="T28" fmla="*/ 1 w 46"/>
                <a:gd name="T29" fmla="*/ 8 h 34"/>
                <a:gd name="T30" fmla="*/ 3 w 46"/>
                <a:gd name="T31" fmla="*/ 8 h 34"/>
                <a:gd name="T32" fmla="*/ 4 w 46"/>
                <a:gd name="T33" fmla="*/ 5 h 34"/>
                <a:gd name="T34" fmla="*/ 7 w 46"/>
                <a:gd name="T35" fmla="*/ 2 h 34"/>
                <a:gd name="T36" fmla="*/ 9 w 46"/>
                <a:gd name="T37" fmla="*/ 1 h 34"/>
                <a:gd name="T38" fmla="*/ 12 w 46"/>
                <a:gd name="T39" fmla="*/ 1 h 34"/>
                <a:gd name="T40" fmla="*/ 15 w 46"/>
                <a:gd name="T41" fmla="*/ 0 h 34"/>
                <a:gd name="T42" fmla="*/ 18 w 46"/>
                <a:gd name="T43" fmla="*/ 0 h 34"/>
                <a:gd name="T44" fmla="*/ 21 w 46"/>
                <a:gd name="T45" fmla="*/ 0 h 34"/>
                <a:gd name="T46" fmla="*/ 24 w 46"/>
                <a:gd name="T47" fmla="*/ 0 h 34"/>
                <a:gd name="T48" fmla="*/ 25 w 46"/>
                <a:gd name="T49" fmla="*/ 0 h 34"/>
                <a:gd name="T50" fmla="*/ 30 w 46"/>
                <a:gd name="T51" fmla="*/ 1 h 34"/>
                <a:gd name="T52" fmla="*/ 35 w 46"/>
                <a:gd name="T53" fmla="*/ 5 h 34"/>
                <a:gd name="T54" fmla="*/ 38 w 46"/>
                <a:gd name="T55" fmla="*/ 6 h 34"/>
                <a:gd name="T56" fmla="*/ 41 w 46"/>
                <a:gd name="T57" fmla="*/ 9 h 34"/>
                <a:gd name="T58" fmla="*/ 41 w 46"/>
                <a:gd name="T59" fmla="*/ 9 h 34"/>
                <a:gd name="T60" fmla="*/ 43 w 46"/>
                <a:gd name="T61" fmla="*/ 13 h 34"/>
                <a:gd name="T62" fmla="*/ 44 w 46"/>
                <a:gd name="T63" fmla="*/ 14 h 34"/>
                <a:gd name="T64" fmla="*/ 44 w 46"/>
                <a:gd name="T65" fmla="*/ 15 h 34"/>
                <a:gd name="T66" fmla="*/ 46 w 46"/>
                <a:gd name="T67" fmla="*/ 21 h 34"/>
                <a:gd name="T68" fmla="*/ 46 w 46"/>
                <a:gd name="T69" fmla="*/ 23 h 34"/>
                <a:gd name="T70" fmla="*/ 44 w 46"/>
                <a:gd name="T71" fmla="*/ 24 h 34"/>
                <a:gd name="T72" fmla="*/ 44 w 46"/>
                <a:gd name="T73" fmla="*/ 27 h 34"/>
                <a:gd name="T74" fmla="*/ 42 w 46"/>
                <a:gd name="T75" fmla="*/ 28 h 34"/>
                <a:gd name="T76" fmla="*/ 41 w 46"/>
                <a:gd name="T77" fmla="*/ 30 h 34"/>
                <a:gd name="T78" fmla="*/ 38 w 46"/>
                <a:gd name="T79" fmla="*/ 31 h 34"/>
                <a:gd name="T80" fmla="*/ 35 w 46"/>
                <a:gd name="T81" fmla="*/ 32 h 34"/>
                <a:gd name="T82" fmla="*/ 33 w 46"/>
                <a:gd name="T83" fmla="*/ 34 h 34"/>
                <a:gd name="T84" fmla="*/ 30 w 46"/>
                <a:gd name="T85" fmla="*/ 34 h 34"/>
                <a:gd name="T86" fmla="*/ 26 w 46"/>
                <a:gd name="T87" fmla="*/ 34 h 34"/>
                <a:gd name="T88" fmla="*/ 24 w 46"/>
                <a:gd name="T89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6" h="34">
                  <a:moveTo>
                    <a:pt x="24" y="34"/>
                  </a:moveTo>
                  <a:lnTo>
                    <a:pt x="17" y="32"/>
                  </a:lnTo>
                  <a:lnTo>
                    <a:pt x="13" y="32"/>
                  </a:lnTo>
                  <a:lnTo>
                    <a:pt x="11" y="30"/>
                  </a:lnTo>
                  <a:lnTo>
                    <a:pt x="8" y="28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5"/>
                  </a:lnTo>
                  <a:lnTo>
                    <a:pt x="38" y="6"/>
                  </a:lnTo>
                  <a:lnTo>
                    <a:pt x="41" y="9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4" y="14"/>
                  </a:lnTo>
                  <a:lnTo>
                    <a:pt x="44" y="15"/>
                  </a:lnTo>
                  <a:lnTo>
                    <a:pt x="46" y="21"/>
                  </a:lnTo>
                  <a:lnTo>
                    <a:pt x="46" y="23"/>
                  </a:lnTo>
                  <a:lnTo>
                    <a:pt x="44" y="24"/>
                  </a:lnTo>
                  <a:lnTo>
                    <a:pt x="44" y="27"/>
                  </a:lnTo>
                  <a:lnTo>
                    <a:pt x="42" y="28"/>
                  </a:lnTo>
                  <a:lnTo>
                    <a:pt x="41" y="30"/>
                  </a:lnTo>
                  <a:lnTo>
                    <a:pt x="38" y="31"/>
                  </a:lnTo>
                  <a:lnTo>
                    <a:pt x="35" y="32"/>
                  </a:lnTo>
                  <a:lnTo>
                    <a:pt x="33" y="34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4" y="34"/>
                  </a:lnTo>
                  <a:close/>
                </a:path>
              </a:pathLst>
            </a:custGeom>
            <a:solidFill>
              <a:srgbClr val="B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72" name="Freeform 1616">
              <a:extLst>
                <a:ext uri="{FF2B5EF4-FFF2-40B4-BE49-F238E27FC236}">
                  <a16:creationId xmlns:a16="http://schemas.microsoft.com/office/drawing/2014/main" id="{0F1F6FAE-EB67-40E1-8919-510D864B2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905"/>
              <a:ext cx="15" cy="11"/>
            </a:xfrm>
            <a:custGeom>
              <a:avLst/>
              <a:gdLst>
                <a:gd name="T0" fmla="*/ 23 w 43"/>
                <a:gd name="T1" fmla="*/ 33 h 33"/>
                <a:gd name="T2" fmla="*/ 21 w 43"/>
                <a:gd name="T3" fmla="*/ 33 h 33"/>
                <a:gd name="T4" fmla="*/ 18 w 43"/>
                <a:gd name="T5" fmla="*/ 33 h 33"/>
                <a:gd name="T6" fmla="*/ 17 w 43"/>
                <a:gd name="T7" fmla="*/ 31 h 33"/>
                <a:gd name="T8" fmla="*/ 13 w 43"/>
                <a:gd name="T9" fmla="*/ 31 h 33"/>
                <a:gd name="T10" fmla="*/ 10 w 43"/>
                <a:gd name="T11" fmla="*/ 29 h 33"/>
                <a:gd name="T12" fmla="*/ 8 w 43"/>
                <a:gd name="T13" fmla="*/ 27 h 33"/>
                <a:gd name="T14" fmla="*/ 6 w 43"/>
                <a:gd name="T15" fmla="*/ 26 h 33"/>
                <a:gd name="T16" fmla="*/ 4 w 43"/>
                <a:gd name="T17" fmla="*/ 25 h 33"/>
                <a:gd name="T18" fmla="*/ 2 w 43"/>
                <a:gd name="T19" fmla="*/ 23 h 33"/>
                <a:gd name="T20" fmla="*/ 1 w 43"/>
                <a:gd name="T21" fmla="*/ 21 h 33"/>
                <a:gd name="T22" fmla="*/ 0 w 43"/>
                <a:gd name="T23" fmla="*/ 18 h 33"/>
                <a:gd name="T24" fmla="*/ 0 w 43"/>
                <a:gd name="T25" fmla="*/ 16 h 33"/>
                <a:gd name="T26" fmla="*/ 0 w 43"/>
                <a:gd name="T27" fmla="*/ 14 h 33"/>
                <a:gd name="T28" fmla="*/ 0 w 43"/>
                <a:gd name="T29" fmla="*/ 12 h 33"/>
                <a:gd name="T30" fmla="*/ 1 w 43"/>
                <a:gd name="T31" fmla="*/ 8 h 33"/>
                <a:gd name="T32" fmla="*/ 2 w 43"/>
                <a:gd name="T33" fmla="*/ 7 h 33"/>
                <a:gd name="T34" fmla="*/ 4 w 43"/>
                <a:gd name="T35" fmla="*/ 5 h 33"/>
                <a:gd name="T36" fmla="*/ 6 w 43"/>
                <a:gd name="T37" fmla="*/ 4 h 33"/>
                <a:gd name="T38" fmla="*/ 9 w 43"/>
                <a:gd name="T39" fmla="*/ 3 h 33"/>
                <a:gd name="T40" fmla="*/ 13 w 43"/>
                <a:gd name="T41" fmla="*/ 1 h 33"/>
                <a:gd name="T42" fmla="*/ 18 w 43"/>
                <a:gd name="T43" fmla="*/ 0 h 33"/>
                <a:gd name="T44" fmla="*/ 19 w 43"/>
                <a:gd name="T45" fmla="*/ 0 h 33"/>
                <a:gd name="T46" fmla="*/ 22 w 43"/>
                <a:gd name="T47" fmla="*/ 1 h 33"/>
                <a:gd name="T48" fmla="*/ 24 w 43"/>
                <a:gd name="T49" fmla="*/ 1 h 33"/>
                <a:gd name="T50" fmla="*/ 27 w 43"/>
                <a:gd name="T51" fmla="*/ 3 h 33"/>
                <a:gd name="T52" fmla="*/ 32 w 43"/>
                <a:gd name="T53" fmla="*/ 5 h 33"/>
                <a:gd name="T54" fmla="*/ 35 w 43"/>
                <a:gd name="T55" fmla="*/ 7 h 33"/>
                <a:gd name="T56" fmla="*/ 37 w 43"/>
                <a:gd name="T57" fmla="*/ 8 h 33"/>
                <a:gd name="T58" fmla="*/ 39 w 43"/>
                <a:gd name="T59" fmla="*/ 10 h 33"/>
                <a:gd name="T60" fmla="*/ 40 w 43"/>
                <a:gd name="T61" fmla="*/ 12 h 33"/>
                <a:gd name="T62" fmla="*/ 41 w 43"/>
                <a:gd name="T63" fmla="*/ 14 h 33"/>
                <a:gd name="T64" fmla="*/ 41 w 43"/>
                <a:gd name="T65" fmla="*/ 16 h 33"/>
                <a:gd name="T66" fmla="*/ 43 w 43"/>
                <a:gd name="T67" fmla="*/ 18 h 33"/>
                <a:gd name="T68" fmla="*/ 41 w 43"/>
                <a:gd name="T69" fmla="*/ 23 h 33"/>
                <a:gd name="T70" fmla="*/ 41 w 43"/>
                <a:gd name="T71" fmla="*/ 26 h 33"/>
                <a:gd name="T72" fmla="*/ 40 w 43"/>
                <a:gd name="T73" fmla="*/ 29 h 33"/>
                <a:gd name="T74" fmla="*/ 37 w 43"/>
                <a:gd name="T75" fmla="*/ 29 h 33"/>
                <a:gd name="T76" fmla="*/ 36 w 43"/>
                <a:gd name="T77" fmla="*/ 30 h 33"/>
                <a:gd name="T78" fmla="*/ 32 w 43"/>
                <a:gd name="T79" fmla="*/ 31 h 33"/>
                <a:gd name="T80" fmla="*/ 31 w 43"/>
                <a:gd name="T81" fmla="*/ 33 h 33"/>
                <a:gd name="T82" fmla="*/ 27 w 43"/>
                <a:gd name="T83" fmla="*/ 33 h 33"/>
                <a:gd name="T84" fmla="*/ 24 w 43"/>
                <a:gd name="T85" fmla="*/ 33 h 33"/>
                <a:gd name="T86" fmla="*/ 23 w 43"/>
                <a:gd name="T8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3" h="33">
                  <a:moveTo>
                    <a:pt x="23" y="33"/>
                  </a:moveTo>
                  <a:lnTo>
                    <a:pt x="21" y="33"/>
                  </a:lnTo>
                  <a:lnTo>
                    <a:pt x="18" y="33"/>
                  </a:lnTo>
                  <a:lnTo>
                    <a:pt x="17" y="31"/>
                  </a:lnTo>
                  <a:lnTo>
                    <a:pt x="13" y="31"/>
                  </a:lnTo>
                  <a:lnTo>
                    <a:pt x="10" y="29"/>
                  </a:lnTo>
                  <a:lnTo>
                    <a:pt x="8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7"/>
                  </a:lnTo>
                  <a:lnTo>
                    <a:pt x="4" y="5"/>
                  </a:lnTo>
                  <a:lnTo>
                    <a:pt x="6" y="4"/>
                  </a:lnTo>
                  <a:lnTo>
                    <a:pt x="9" y="3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7" y="3"/>
                  </a:lnTo>
                  <a:lnTo>
                    <a:pt x="32" y="5"/>
                  </a:lnTo>
                  <a:lnTo>
                    <a:pt x="35" y="7"/>
                  </a:lnTo>
                  <a:lnTo>
                    <a:pt x="37" y="8"/>
                  </a:lnTo>
                  <a:lnTo>
                    <a:pt x="39" y="10"/>
                  </a:lnTo>
                  <a:lnTo>
                    <a:pt x="40" y="12"/>
                  </a:lnTo>
                  <a:lnTo>
                    <a:pt x="41" y="14"/>
                  </a:lnTo>
                  <a:lnTo>
                    <a:pt x="41" y="16"/>
                  </a:lnTo>
                  <a:lnTo>
                    <a:pt x="43" y="18"/>
                  </a:lnTo>
                  <a:lnTo>
                    <a:pt x="41" y="23"/>
                  </a:lnTo>
                  <a:lnTo>
                    <a:pt x="41" y="26"/>
                  </a:lnTo>
                  <a:lnTo>
                    <a:pt x="40" y="29"/>
                  </a:lnTo>
                  <a:lnTo>
                    <a:pt x="37" y="29"/>
                  </a:lnTo>
                  <a:lnTo>
                    <a:pt x="36" y="30"/>
                  </a:lnTo>
                  <a:lnTo>
                    <a:pt x="32" y="31"/>
                  </a:lnTo>
                  <a:lnTo>
                    <a:pt x="31" y="33"/>
                  </a:lnTo>
                  <a:lnTo>
                    <a:pt x="27" y="33"/>
                  </a:lnTo>
                  <a:lnTo>
                    <a:pt x="24" y="33"/>
                  </a:lnTo>
                  <a:lnTo>
                    <a:pt x="23" y="33"/>
                  </a:lnTo>
                  <a:close/>
                </a:path>
              </a:pathLst>
            </a:custGeom>
            <a:solidFill>
              <a:srgbClr val="B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73" name="Freeform 1617">
              <a:extLst>
                <a:ext uri="{FF2B5EF4-FFF2-40B4-BE49-F238E27FC236}">
                  <a16:creationId xmlns:a16="http://schemas.microsoft.com/office/drawing/2014/main" id="{BB934FE6-766A-4EC2-B8C9-33533BC73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4" y="1902"/>
              <a:ext cx="14" cy="10"/>
            </a:xfrm>
            <a:custGeom>
              <a:avLst/>
              <a:gdLst>
                <a:gd name="T0" fmla="*/ 27 w 42"/>
                <a:gd name="T1" fmla="*/ 30 h 31"/>
                <a:gd name="T2" fmla="*/ 25 w 42"/>
                <a:gd name="T3" fmla="*/ 31 h 31"/>
                <a:gd name="T4" fmla="*/ 21 w 42"/>
                <a:gd name="T5" fmla="*/ 31 h 31"/>
                <a:gd name="T6" fmla="*/ 20 w 42"/>
                <a:gd name="T7" fmla="*/ 31 h 31"/>
                <a:gd name="T8" fmla="*/ 16 w 42"/>
                <a:gd name="T9" fmla="*/ 30 h 31"/>
                <a:gd name="T10" fmla="*/ 14 w 42"/>
                <a:gd name="T11" fmla="*/ 30 h 31"/>
                <a:gd name="T12" fmla="*/ 11 w 42"/>
                <a:gd name="T13" fmla="*/ 29 h 31"/>
                <a:gd name="T14" fmla="*/ 9 w 42"/>
                <a:gd name="T15" fmla="*/ 27 h 31"/>
                <a:gd name="T16" fmla="*/ 8 w 42"/>
                <a:gd name="T17" fmla="*/ 26 h 31"/>
                <a:gd name="T18" fmla="*/ 5 w 42"/>
                <a:gd name="T19" fmla="*/ 23 h 31"/>
                <a:gd name="T20" fmla="*/ 4 w 42"/>
                <a:gd name="T21" fmla="*/ 22 h 31"/>
                <a:gd name="T22" fmla="*/ 3 w 42"/>
                <a:gd name="T23" fmla="*/ 19 h 31"/>
                <a:gd name="T24" fmla="*/ 1 w 42"/>
                <a:gd name="T25" fmla="*/ 18 h 31"/>
                <a:gd name="T26" fmla="*/ 0 w 42"/>
                <a:gd name="T27" fmla="*/ 16 h 31"/>
                <a:gd name="T28" fmla="*/ 0 w 42"/>
                <a:gd name="T29" fmla="*/ 14 h 31"/>
                <a:gd name="T30" fmla="*/ 1 w 42"/>
                <a:gd name="T31" fmla="*/ 10 h 31"/>
                <a:gd name="T32" fmla="*/ 3 w 42"/>
                <a:gd name="T33" fmla="*/ 8 h 31"/>
                <a:gd name="T34" fmla="*/ 4 w 42"/>
                <a:gd name="T35" fmla="*/ 5 h 31"/>
                <a:gd name="T36" fmla="*/ 7 w 42"/>
                <a:gd name="T37" fmla="*/ 5 h 31"/>
                <a:gd name="T38" fmla="*/ 8 w 42"/>
                <a:gd name="T39" fmla="*/ 4 h 31"/>
                <a:gd name="T40" fmla="*/ 9 w 42"/>
                <a:gd name="T41" fmla="*/ 1 h 31"/>
                <a:gd name="T42" fmla="*/ 11 w 42"/>
                <a:gd name="T43" fmla="*/ 1 h 31"/>
                <a:gd name="T44" fmla="*/ 14 w 42"/>
                <a:gd name="T45" fmla="*/ 1 h 31"/>
                <a:gd name="T46" fmla="*/ 16 w 42"/>
                <a:gd name="T47" fmla="*/ 0 h 31"/>
                <a:gd name="T48" fmla="*/ 20 w 42"/>
                <a:gd name="T49" fmla="*/ 0 h 31"/>
                <a:gd name="T50" fmla="*/ 21 w 42"/>
                <a:gd name="T51" fmla="*/ 0 h 31"/>
                <a:gd name="T52" fmla="*/ 24 w 42"/>
                <a:gd name="T53" fmla="*/ 0 h 31"/>
                <a:gd name="T54" fmla="*/ 27 w 42"/>
                <a:gd name="T55" fmla="*/ 1 h 31"/>
                <a:gd name="T56" fmla="*/ 29 w 42"/>
                <a:gd name="T57" fmla="*/ 1 h 31"/>
                <a:gd name="T58" fmla="*/ 31 w 42"/>
                <a:gd name="T59" fmla="*/ 4 h 31"/>
                <a:gd name="T60" fmla="*/ 34 w 42"/>
                <a:gd name="T61" fmla="*/ 5 h 31"/>
                <a:gd name="T62" fmla="*/ 34 w 42"/>
                <a:gd name="T63" fmla="*/ 5 h 31"/>
                <a:gd name="T64" fmla="*/ 38 w 42"/>
                <a:gd name="T65" fmla="*/ 9 h 31"/>
                <a:gd name="T66" fmla="*/ 39 w 42"/>
                <a:gd name="T67" fmla="*/ 10 h 31"/>
                <a:gd name="T68" fmla="*/ 39 w 42"/>
                <a:gd name="T69" fmla="*/ 12 h 31"/>
                <a:gd name="T70" fmla="*/ 40 w 42"/>
                <a:gd name="T71" fmla="*/ 14 h 31"/>
                <a:gd name="T72" fmla="*/ 40 w 42"/>
                <a:gd name="T73" fmla="*/ 16 h 31"/>
                <a:gd name="T74" fmla="*/ 42 w 42"/>
                <a:gd name="T75" fmla="*/ 19 h 31"/>
                <a:gd name="T76" fmla="*/ 42 w 42"/>
                <a:gd name="T77" fmla="*/ 19 h 31"/>
                <a:gd name="T78" fmla="*/ 40 w 42"/>
                <a:gd name="T79" fmla="*/ 22 h 31"/>
                <a:gd name="T80" fmla="*/ 39 w 42"/>
                <a:gd name="T81" fmla="*/ 25 h 31"/>
                <a:gd name="T82" fmla="*/ 39 w 42"/>
                <a:gd name="T83" fmla="*/ 26 h 31"/>
                <a:gd name="T84" fmla="*/ 37 w 42"/>
                <a:gd name="T85" fmla="*/ 29 h 31"/>
                <a:gd name="T86" fmla="*/ 34 w 42"/>
                <a:gd name="T87" fmla="*/ 29 h 31"/>
                <a:gd name="T88" fmla="*/ 33 w 42"/>
                <a:gd name="T89" fmla="*/ 30 h 31"/>
                <a:gd name="T90" fmla="*/ 30 w 42"/>
                <a:gd name="T91" fmla="*/ 30 h 31"/>
                <a:gd name="T92" fmla="*/ 27 w 42"/>
                <a:gd name="T93" fmla="*/ 31 h 31"/>
                <a:gd name="T94" fmla="*/ 27 w 42"/>
                <a:gd name="T95" fmla="*/ 31 h 31"/>
                <a:gd name="T96" fmla="*/ 27 w 42"/>
                <a:gd name="T97" fmla="*/ 31 h 31"/>
                <a:gd name="T98" fmla="*/ 27 w 42"/>
                <a:gd name="T99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2" h="31">
                  <a:moveTo>
                    <a:pt x="27" y="30"/>
                  </a:moveTo>
                  <a:lnTo>
                    <a:pt x="25" y="31"/>
                  </a:lnTo>
                  <a:lnTo>
                    <a:pt x="21" y="31"/>
                  </a:lnTo>
                  <a:lnTo>
                    <a:pt x="20" y="31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1" y="29"/>
                  </a:lnTo>
                  <a:lnTo>
                    <a:pt x="9" y="27"/>
                  </a:lnTo>
                  <a:lnTo>
                    <a:pt x="8" y="26"/>
                  </a:lnTo>
                  <a:lnTo>
                    <a:pt x="5" y="23"/>
                  </a:lnTo>
                  <a:lnTo>
                    <a:pt x="4" y="22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5"/>
                  </a:lnTo>
                  <a:lnTo>
                    <a:pt x="8" y="4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4" y="0"/>
                  </a:lnTo>
                  <a:lnTo>
                    <a:pt x="27" y="1"/>
                  </a:lnTo>
                  <a:lnTo>
                    <a:pt x="29" y="1"/>
                  </a:lnTo>
                  <a:lnTo>
                    <a:pt x="31" y="4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8" y="9"/>
                  </a:lnTo>
                  <a:lnTo>
                    <a:pt x="39" y="10"/>
                  </a:lnTo>
                  <a:lnTo>
                    <a:pt x="39" y="12"/>
                  </a:lnTo>
                  <a:lnTo>
                    <a:pt x="40" y="14"/>
                  </a:lnTo>
                  <a:lnTo>
                    <a:pt x="40" y="16"/>
                  </a:lnTo>
                  <a:lnTo>
                    <a:pt x="42" y="19"/>
                  </a:lnTo>
                  <a:lnTo>
                    <a:pt x="42" y="19"/>
                  </a:lnTo>
                  <a:lnTo>
                    <a:pt x="40" y="22"/>
                  </a:lnTo>
                  <a:lnTo>
                    <a:pt x="39" y="25"/>
                  </a:lnTo>
                  <a:lnTo>
                    <a:pt x="39" y="26"/>
                  </a:lnTo>
                  <a:lnTo>
                    <a:pt x="37" y="29"/>
                  </a:lnTo>
                  <a:lnTo>
                    <a:pt x="34" y="29"/>
                  </a:lnTo>
                  <a:lnTo>
                    <a:pt x="33" y="30"/>
                  </a:lnTo>
                  <a:lnTo>
                    <a:pt x="30" y="30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1"/>
                  </a:lnTo>
                  <a:lnTo>
                    <a:pt x="27" y="30"/>
                  </a:lnTo>
                  <a:close/>
                </a:path>
              </a:pathLst>
            </a:custGeom>
            <a:solidFill>
              <a:srgbClr val="B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74" name="Freeform 1618">
              <a:extLst>
                <a:ext uri="{FF2B5EF4-FFF2-40B4-BE49-F238E27FC236}">
                  <a16:creationId xmlns:a16="http://schemas.microsoft.com/office/drawing/2014/main" id="{3C4B5113-61EB-4025-BA2E-792F16048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0" y="1899"/>
              <a:ext cx="13" cy="10"/>
            </a:xfrm>
            <a:custGeom>
              <a:avLst/>
              <a:gdLst>
                <a:gd name="T0" fmla="*/ 27 w 38"/>
                <a:gd name="T1" fmla="*/ 26 h 28"/>
                <a:gd name="T2" fmla="*/ 24 w 38"/>
                <a:gd name="T3" fmla="*/ 28 h 28"/>
                <a:gd name="T4" fmla="*/ 21 w 38"/>
                <a:gd name="T5" fmla="*/ 28 h 28"/>
                <a:gd name="T6" fmla="*/ 20 w 38"/>
                <a:gd name="T7" fmla="*/ 28 h 28"/>
                <a:gd name="T8" fmla="*/ 16 w 38"/>
                <a:gd name="T9" fmla="*/ 28 h 28"/>
                <a:gd name="T10" fmla="*/ 15 w 38"/>
                <a:gd name="T11" fmla="*/ 26 h 28"/>
                <a:gd name="T12" fmla="*/ 12 w 38"/>
                <a:gd name="T13" fmla="*/ 25 h 28"/>
                <a:gd name="T14" fmla="*/ 11 w 38"/>
                <a:gd name="T15" fmla="*/ 25 h 28"/>
                <a:gd name="T16" fmla="*/ 8 w 38"/>
                <a:gd name="T17" fmla="*/ 24 h 28"/>
                <a:gd name="T18" fmla="*/ 6 w 38"/>
                <a:gd name="T19" fmla="*/ 23 h 28"/>
                <a:gd name="T20" fmla="*/ 4 w 38"/>
                <a:gd name="T21" fmla="*/ 21 h 28"/>
                <a:gd name="T22" fmla="*/ 2 w 38"/>
                <a:gd name="T23" fmla="*/ 20 h 28"/>
                <a:gd name="T24" fmla="*/ 2 w 38"/>
                <a:gd name="T25" fmla="*/ 17 h 28"/>
                <a:gd name="T26" fmla="*/ 0 w 38"/>
                <a:gd name="T27" fmla="*/ 15 h 28"/>
                <a:gd name="T28" fmla="*/ 0 w 38"/>
                <a:gd name="T29" fmla="*/ 15 h 28"/>
                <a:gd name="T30" fmla="*/ 0 w 38"/>
                <a:gd name="T31" fmla="*/ 11 h 28"/>
                <a:gd name="T32" fmla="*/ 2 w 38"/>
                <a:gd name="T33" fmla="*/ 10 h 28"/>
                <a:gd name="T34" fmla="*/ 2 w 38"/>
                <a:gd name="T35" fmla="*/ 7 h 28"/>
                <a:gd name="T36" fmla="*/ 3 w 38"/>
                <a:gd name="T37" fmla="*/ 6 h 28"/>
                <a:gd name="T38" fmla="*/ 6 w 38"/>
                <a:gd name="T39" fmla="*/ 4 h 28"/>
                <a:gd name="T40" fmla="*/ 7 w 38"/>
                <a:gd name="T41" fmla="*/ 2 h 28"/>
                <a:gd name="T42" fmla="*/ 7 w 38"/>
                <a:gd name="T43" fmla="*/ 2 h 28"/>
                <a:gd name="T44" fmla="*/ 11 w 38"/>
                <a:gd name="T45" fmla="*/ 0 h 28"/>
                <a:gd name="T46" fmla="*/ 13 w 38"/>
                <a:gd name="T47" fmla="*/ 0 h 28"/>
                <a:gd name="T48" fmla="*/ 15 w 38"/>
                <a:gd name="T49" fmla="*/ 0 h 28"/>
                <a:gd name="T50" fmla="*/ 17 w 38"/>
                <a:gd name="T51" fmla="*/ 0 h 28"/>
                <a:gd name="T52" fmla="*/ 19 w 38"/>
                <a:gd name="T53" fmla="*/ 0 h 28"/>
                <a:gd name="T54" fmla="*/ 23 w 38"/>
                <a:gd name="T55" fmla="*/ 0 h 28"/>
                <a:gd name="T56" fmla="*/ 25 w 38"/>
                <a:gd name="T57" fmla="*/ 0 h 28"/>
                <a:gd name="T58" fmla="*/ 27 w 38"/>
                <a:gd name="T59" fmla="*/ 2 h 28"/>
                <a:gd name="T60" fmla="*/ 29 w 38"/>
                <a:gd name="T61" fmla="*/ 3 h 28"/>
                <a:gd name="T62" fmla="*/ 32 w 38"/>
                <a:gd name="T63" fmla="*/ 4 h 28"/>
                <a:gd name="T64" fmla="*/ 34 w 38"/>
                <a:gd name="T65" fmla="*/ 6 h 28"/>
                <a:gd name="T66" fmla="*/ 34 w 38"/>
                <a:gd name="T67" fmla="*/ 7 h 28"/>
                <a:gd name="T68" fmla="*/ 36 w 38"/>
                <a:gd name="T69" fmla="*/ 10 h 28"/>
                <a:gd name="T70" fmla="*/ 37 w 38"/>
                <a:gd name="T71" fmla="*/ 11 h 28"/>
                <a:gd name="T72" fmla="*/ 37 w 38"/>
                <a:gd name="T73" fmla="*/ 12 h 28"/>
                <a:gd name="T74" fmla="*/ 38 w 38"/>
                <a:gd name="T75" fmla="*/ 13 h 28"/>
                <a:gd name="T76" fmla="*/ 38 w 38"/>
                <a:gd name="T77" fmla="*/ 15 h 28"/>
                <a:gd name="T78" fmla="*/ 38 w 38"/>
                <a:gd name="T79" fmla="*/ 17 h 28"/>
                <a:gd name="T80" fmla="*/ 37 w 38"/>
                <a:gd name="T81" fmla="*/ 20 h 28"/>
                <a:gd name="T82" fmla="*/ 36 w 38"/>
                <a:gd name="T83" fmla="*/ 21 h 28"/>
                <a:gd name="T84" fmla="*/ 34 w 38"/>
                <a:gd name="T85" fmla="*/ 23 h 28"/>
                <a:gd name="T86" fmla="*/ 34 w 38"/>
                <a:gd name="T87" fmla="*/ 24 h 28"/>
                <a:gd name="T88" fmla="*/ 32 w 38"/>
                <a:gd name="T89" fmla="*/ 25 h 28"/>
                <a:gd name="T90" fmla="*/ 30 w 38"/>
                <a:gd name="T91" fmla="*/ 25 h 28"/>
                <a:gd name="T92" fmla="*/ 27 w 38"/>
                <a:gd name="T93" fmla="*/ 26 h 28"/>
                <a:gd name="T94" fmla="*/ 27 w 38"/>
                <a:gd name="T95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" h="28">
                  <a:moveTo>
                    <a:pt x="27" y="26"/>
                  </a:moveTo>
                  <a:lnTo>
                    <a:pt x="24" y="28"/>
                  </a:lnTo>
                  <a:lnTo>
                    <a:pt x="21" y="28"/>
                  </a:lnTo>
                  <a:lnTo>
                    <a:pt x="20" y="28"/>
                  </a:lnTo>
                  <a:lnTo>
                    <a:pt x="16" y="28"/>
                  </a:lnTo>
                  <a:lnTo>
                    <a:pt x="15" y="26"/>
                  </a:lnTo>
                  <a:lnTo>
                    <a:pt x="12" y="25"/>
                  </a:lnTo>
                  <a:lnTo>
                    <a:pt x="11" y="25"/>
                  </a:lnTo>
                  <a:lnTo>
                    <a:pt x="8" y="24"/>
                  </a:lnTo>
                  <a:lnTo>
                    <a:pt x="6" y="23"/>
                  </a:lnTo>
                  <a:lnTo>
                    <a:pt x="4" y="21"/>
                  </a:lnTo>
                  <a:lnTo>
                    <a:pt x="2" y="20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10"/>
                  </a:lnTo>
                  <a:lnTo>
                    <a:pt x="2" y="7"/>
                  </a:lnTo>
                  <a:lnTo>
                    <a:pt x="3" y="6"/>
                  </a:lnTo>
                  <a:lnTo>
                    <a:pt x="6" y="4"/>
                  </a:lnTo>
                  <a:lnTo>
                    <a:pt x="7" y="2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5" y="0"/>
                  </a:lnTo>
                  <a:lnTo>
                    <a:pt x="27" y="2"/>
                  </a:lnTo>
                  <a:lnTo>
                    <a:pt x="29" y="3"/>
                  </a:lnTo>
                  <a:lnTo>
                    <a:pt x="32" y="4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6" y="10"/>
                  </a:lnTo>
                  <a:lnTo>
                    <a:pt x="37" y="11"/>
                  </a:lnTo>
                  <a:lnTo>
                    <a:pt x="37" y="12"/>
                  </a:lnTo>
                  <a:lnTo>
                    <a:pt x="38" y="13"/>
                  </a:lnTo>
                  <a:lnTo>
                    <a:pt x="38" y="15"/>
                  </a:lnTo>
                  <a:lnTo>
                    <a:pt x="38" y="17"/>
                  </a:lnTo>
                  <a:lnTo>
                    <a:pt x="37" y="20"/>
                  </a:lnTo>
                  <a:lnTo>
                    <a:pt x="36" y="21"/>
                  </a:lnTo>
                  <a:lnTo>
                    <a:pt x="34" y="23"/>
                  </a:lnTo>
                  <a:lnTo>
                    <a:pt x="34" y="24"/>
                  </a:lnTo>
                  <a:lnTo>
                    <a:pt x="32" y="25"/>
                  </a:lnTo>
                  <a:lnTo>
                    <a:pt x="30" y="25"/>
                  </a:lnTo>
                  <a:lnTo>
                    <a:pt x="27" y="26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B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75" name="Freeform 1619">
              <a:extLst>
                <a:ext uri="{FF2B5EF4-FFF2-40B4-BE49-F238E27FC236}">
                  <a16:creationId xmlns:a16="http://schemas.microsoft.com/office/drawing/2014/main" id="{110F2F05-40C6-48DD-B6D4-58D2A0D76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" y="1898"/>
              <a:ext cx="11" cy="8"/>
            </a:xfrm>
            <a:custGeom>
              <a:avLst/>
              <a:gdLst>
                <a:gd name="T0" fmla="*/ 23 w 34"/>
                <a:gd name="T1" fmla="*/ 24 h 25"/>
                <a:gd name="T2" fmla="*/ 19 w 34"/>
                <a:gd name="T3" fmla="*/ 25 h 25"/>
                <a:gd name="T4" fmla="*/ 15 w 34"/>
                <a:gd name="T5" fmla="*/ 24 h 25"/>
                <a:gd name="T6" fmla="*/ 10 w 34"/>
                <a:gd name="T7" fmla="*/ 22 h 25"/>
                <a:gd name="T8" fmla="*/ 4 w 34"/>
                <a:gd name="T9" fmla="*/ 20 h 25"/>
                <a:gd name="T10" fmla="*/ 3 w 34"/>
                <a:gd name="T11" fmla="*/ 17 h 25"/>
                <a:gd name="T12" fmla="*/ 0 w 34"/>
                <a:gd name="T13" fmla="*/ 13 h 25"/>
                <a:gd name="T14" fmla="*/ 0 w 34"/>
                <a:gd name="T15" fmla="*/ 9 h 25"/>
                <a:gd name="T16" fmla="*/ 2 w 34"/>
                <a:gd name="T17" fmla="*/ 7 h 25"/>
                <a:gd name="T18" fmla="*/ 4 w 34"/>
                <a:gd name="T19" fmla="*/ 4 h 25"/>
                <a:gd name="T20" fmla="*/ 7 w 34"/>
                <a:gd name="T21" fmla="*/ 3 h 25"/>
                <a:gd name="T22" fmla="*/ 12 w 34"/>
                <a:gd name="T23" fmla="*/ 0 h 25"/>
                <a:gd name="T24" fmla="*/ 16 w 34"/>
                <a:gd name="T25" fmla="*/ 0 h 25"/>
                <a:gd name="T26" fmla="*/ 20 w 34"/>
                <a:gd name="T27" fmla="*/ 0 h 25"/>
                <a:gd name="T28" fmla="*/ 24 w 34"/>
                <a:gd name="T29" fmla="*/ 3 h 25"/>
                <a:gd name="T30" fmla="*/ 29 w 34"/>
                <a:gd name="T31" fmla="*/ 4 h 25"/>
                <a:gd name="T32" fmla="*/ 33 w 34"/>
                <a:gd name="T33" fmla="*/ 7 h 25"/>
                <a:gd name="T34" fmla="*/ 34 w 34"/>
                <a:gd name="T35" fmla="*/ 9 h 25"/>
                <a:gd name="T36" fmla="*/ 34 w 34"/>
                <a:gd name="T37" fmla="*/ 12 h 25"/>
                <a:gd name="T38" fmla="*/ 34 w 34"/>
                <a:gd name="T39" fmla="*/ 15 h 25"/>
                <a:gd name="T40" fmla="*/ 34 w 34"/>
                <a:gd name="T41" fmla="*/ 18 h 25"/>
                <a:gd name="T42" fmla="*/ 30 w 34"/>
                <a:gd name="T43" fmla="*/ 21 h 25"/>
                <a:gd name="T44" fmla="*/ 28 w 34"/>
                <a:gd name="T45" fmla="*/ 22 h 25"/>
                <a:gd name="T46" fmla="*/ 25 w 34"/>
                <a:gd name="T47" fmla="*/ 24 h 25"/>
                <a:gd name="T48" fmla="*/ 23 w 34"/>
                <a:gd name="T4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25">
                  <a:moveTo>
                    <a:pt x="23" y="24"/>
                  </a:moveTo>
                  <a:lnTo>
                    <a:pt x="19" y="25"/>
                  </a:lnTo>
                  <a:lnTo>
                    <a:pt x="15" y="24"/>
                  </a:lnTo>
                  <a:lnTo>
                    <a:pt x="10" y="22"/>
                  </a:lnTo>
                  <a:lnTo>
                    <a:pt x="4" y="20"/>
                  </a:lnTo>
                  <a:lnTo>
                    <a:pt x="3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4" y="3"/>
                  </a:lnTo>
                  <a:lnTo>
                    <a:pt x="29" y="4"/>
                  </a:lnTo>
                  <a:lnTo>
                    <a:pt x="33" y="7"/>
                  </a:lnTo>
                  <a:lnTo>
                    <a:pt x="34" y="9"/>
                  </a:lnTo>
                  <a:lnTo>
                    <a:pt x="34" y="12"/>
                  </a:lnTo>
                  <a:lnTo>
                    <a:pt x="34" y="15"/>
                  </a:lnTo>
                  <a:lnTo>
                    <a:pt x="34" y="18"/>
                  </a:lnTo>
                  <a:lnTo>
                    <a:pt x="30" y="21"/>
                  </a:lnTo>
                  <a:lnTo>
                    <a:pt x="28" y="22"/>
                  </a:lnTo>
                  <a:lnTo>
                    <a:pt x="25" y="24"/>
                  </a:lnTo>
                  <a:lnTo>
                    <a:pt x="23" y="24"/>
                  </a:lnTo>
                  <a:close/>
                </a:path>
              </a:pathLst>
            </a:custGeom>
            <a:solidFill>
              <a:srgbClr val="B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76" name="Freeform 1620">
              <a:extLst>
                <a:ext uri="{FF2B5EF4-FFF2-40B4-BE49-F238E27FC236}">
                  <a16:creationId xmlns:a16="http://schemas.microsoft.com/office/drawing/2014/main" id="{FFE44D48-BCA0-4A39-8633-249D49C83A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" y="1896"/>
              <a:ext cx="10" cy="8"/>
            </a:xfrm>
            <a:custGeom>
              <a:avLst/>
              <a:gdLst>
                <a:gd name="T0" fmla="*/ 19 w 31"/>
                <a:gd name="T1" fmla="*/ 24 h 24"/>
                <a:gd name="T2" fmla="*/ 16 w 31"/>
                <a:gd name="T3" fmla="*/ 24 h 24"/>
                <a:gd name="T4" fmla="*/ 12 w 31"/>
                <a:gd name="T5" fmla="*/ 24 h 24"/>
                <a:gd name="T6" fmla="*/ 8 w 31"/>
                <a:gd name="T7" fmla="*/ 22 h 24"/>
                <a:gd name="T8" fmla="*/ 5 w 31"/>
                <a:gd name="T9" fmla="*/ 21 h 24"/>
                <a:gd name="T10" fmla="*/ 1 w 31"/>
                <a:gd name="T11" fmla="*/ 19 h 24"/>
                <a:gd name="T12" fmla="*/ 0 w 31"/>
                <a:gd name="T13" fmla="*/ 15 h 24"/>
                <a:gd name="T14" fmla="*/ 0 w 31"/>
                <a:gd name="T15" fmla="*/ 11 h 24"/>
                <a:gd name="T16" fmla="*/ 3 w 31"/>
                <a:gd name="T17" fmla="*/ 8 h 24"/>
                <a:gd name="T18" fmla="*/ 4 w 31"/>
                <a:gd name="T19" fmla="*/ 6 h 24"/>
                <a:gd name="T20" fmla="*/ 6 w 31"/>
                <a:gd name="T21" fmla="*/ 3 h 24"/>
                <a:gd name="T22" fmla="*/ 10 w 31"/>
                <a:gd name="T23" fmla="*/ 3 h 24"/>
                <a:gd name="T24" fmla="*/ 16 w 31"/>
                <a:gd name="T25" fmla="*/ 0 h 24"/>
                <a:gd name="T26" fmla="*/ 18 w 31"/>
                <a:gd name="T27" fmla="*/ 2 h 24"/>
                <a:gd name="T28" fmla="*/ 21 w 31"/>
                <a:gd name="T29" fmla="*/ 3 h 24"/>
                <a:gd name="T30" fmla="*/ 26 w 31"/>
                <a:gd name="T31" fmla="*/ 4 h 24"/>
                <a:gd name="T32" fmla="*/ 29 w 31"/>
                <a:gd name="T33" fmla="*/ 7 h 24"/>
                <a:gd name="T34" fmla="*/ 30 w 31"/>
                <a:gd name="T35" fmla="*/ 8 h 24"/>
                <a:gd name="T36" fmla="*/ 31 w 31"/>
                <a:gd name="T37" fmla="*/ 12 h 24"/>
                <a:gd name="T38" fmla="*/ 30 w 31"/>
                <a:gd name="T39" fmla="*/ 16 h 24"/>
                <a:gd name="T40" fmla="*/ 30 w 31"/>
                <a:gd name="T41" fmla="*/ 19 h 24"/>
                <a:gd name="T42" fmla="*/ 27 w 31"/>
                <a:gd name="T43" fmla="*/ 21 h 24"/>
                <a:gd name="T44" fmla="*/ 19 w 31"/>
                <a:gd name="T45" fmla="*/ 24 h 24"/>
                <a:gd name="T46" fmla="*/ 19 w 31"/>
                <a:gd name="T4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" h="24">
                  <a:moveTo>
                    <a:pt x="19" y="24"/>
                  </a:moveTo>
                  <a:lnTo>
                    <a:pt x="16" y="24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5" y="21"/>
                  </a:lnTo>
                  <a:lnTo>
                    <a:pt x="1" y="19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3" y="8"/>
                  </a:lnTo>
                  <a:lnTo>
                    <a:pt x="4" y="6"/>
                  </a:lnTo>
                  <a:lnTo>
                    <a:pt x="6" y="3"/>
                  </a:lnTo>
                  <a:lnTo>
                    <a:pt x="10" y="3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3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8"/>
                  </a:lnTo>
                  <a:lnTo>
                    <a:pt x="31" y="12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27" y="21"/>
                  </a:lnTo>
                  <a:lnTo>
                    <a:pt x="19" y="24"/>
                  </a:lnTo>
                  <a:lnTo>
                    <a:pt x="19" y="24"/>
                  </a:lnTo>
                  <a:close/>
                </a:path>
              </a:pathLst>
            </a:custGeom>
            <a:solidFill>
              <a:srgbClr val="B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77" name="Freeform 1621">
              <a:extLst>
                <a:ext uri="{FF2B5EF4-FFF2-40B4-BE49-F238E27FC236}">
                  <a16:creationId xmlns:a16="http://schemas.microsoft.com/office/drawing/2014/main" id="{0DD7F7FA-223A-4D4A-8E61-2F4C7E696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1895"/>
              <a:ext cx="9" cy="8"/>
            </a:xfrm>
            <a:custGeom>
              <a:avLst/>
              <a:gdLst>
                <a:gd name="T0" fmla="*/ 22 w 29"/>
                <a:gd name="T1" fmla="*/ 23 h 24"/>
                <a:gd name="T2" fmla="*/ 18 w 29"/>
                <a:gd name="T3" fmla="*/ 24 h 24"/>
                <a:gd name="T4" fmla="*/ 14 w 29"/>
                <a:gd name="T5" fmla="*/ 24 h 24"/>
                <a:gd name="T6" fmla="*/ 12 w 29"/>
                <a:gd name="T7" fmla="*/ 24 h 24"/>
                <a:gd name="T8" fmla="*/ 8 w 29"/>
                <a:gd name="T9" fmla="*/ 23 h 24"/>
                <a:gd name="T10" fmla="*/ 5 w 29"/>
                <a:gd name="T11" fmla="*/ 20 h 24"/>
                <a:gd name="T12" fmla="*/ 1 w 29"/>
                <a:gd name="T13" fmla="*/ 17 h 24"/>
                <a:gd name="T14" fmla="*/ 0 w 29"/>
                <a:gd name="T15" fmla="*/ 12 h 24"/>
                <a:gd name="T16" fmla="*/ 0 w 29"/>
                <a:gd name="T17" fmla="*/ 11 h 24"/>
                <a:gd name="T18" fmla="*/ 3 w 29"/>
                <a:gd name="T19" fmla="*/ 8 h 24"/>
                <a:gd name="T20" fmla="*/ 4 w 29"/>
                <a:gd name="T21" fmla="*/ 4 h 24"/>
                <a:gd name="T22" fmla="*/ 7 w 29"/>
                <a:gd name="T23" fmla="*/ 2 h 24"/>
                <a:gd name="T24" fmla="*/ 9 w 29"/>
                <a:gd name="T25" fmla="*/ 2 h 24"/>
                <a:gd name="T26" fmla="*/ 14 w 29"/>
                <a:gd name="T27" fmla="*/ 0 h 24"/>
                <a:gd name="T28" fmla="*/ 17 w 29"/>
                <a:gd name="T29" fmla="*/ 2 h 24"/>
                <a:gd name="T30" fmla="*/ 21 w 29"/>
                <a:gd name="T31" fmla="*/ 2 h 24"/>
                <a:gd name="T32" fmla="*/ 24 w 29"/>
                <a:gd name="T33" fmla="*/ 3 h 24"/>
                <a:gd name="T34" fmla="*/ 26 w 29"/>
                <a:gd name="T35" fmla="*/ 6 h 24"/>
                <a:gd name="T36" fmla="*/ 29 w 29"/>
                <a:gd name="T37" fmla="*/ 8 h 24"/>
                <a:gd name="T38" fmla="*/ 29 w 29"/>
                <a:gd name="T39" fmla="*/ 12 h 24"/>
                <a:gd name="T40" fmla="*/ 29 w 29"/>
                <a:gd name="T41" fmla="*/ 15 h 24"/>
                <a:gd name="T42" fmla="*/ 29 w 29"/>
                <a:gd name="T43" fmla="*/ 17 h 24"/>
                <a:gd name="T44" fmla="*/ 25 w 29"/>
                <a:gd name="T45" fmla="*/ 20 h 24"/>
                <a:gd name="T46" fmla="*/ 24 w 29"/>
                <a:gd name="T47" fmla="*/ 20 h 24"/>
                <a:gd name="T48" fmla="*/ 22 w 29"/>
                <a:gd name="T49" fmla="*/ 23 h 24"/>
                <a:gd name="T50" fmla="*/ 22 w 29"/>
                <a:gd name="T5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" h="24">
                  <a:moveTo>
                    <a:pt x="22" y="23"/>
                  </a:moveTo>
                  <a:lnTo>
                    <a:pt x="18" y="24"/>
                  </a:lnTo>
                  <a:lnTo>
                    <a:pt x="14" y="24"/>
                  </a:lnTo>
                  <a:lnTo>
                    <a:pt x="12" y="24"/>
                  </a:lnTo>
                  <a:lnTo>
                    <a:pt x="8" y="23"/>
                  </a:lnTo>
                  <a:lnTo>
                    <a:pt x="5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3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2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21" y="2"/>
                  </a:lnTo>
                  <a:lnTo>
                    <a:pt x="24" y="3"/>
                  </a:lnTo>
                  <a:lnTo>
                    <a:pt x="26" y="6"/>
                  </a:lnTo>
                  <a:lnTo>
                    <a:pt x="29" y="8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9" y="17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2" y="23"/>
                  </a:lnTo>
                  <a:lnTo>
                    <a:pt x="22" y="23"/>
                  </a:lnTo>
                  <a:close/>
                </a:path>
              </a:pathLst>
            </a:custGeom>
            <a:solidFill>
              <a:srgbClr val="B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78" name="Freeform 1622">
              <a:extLst>
                <a:ext uri="{FF2B5EF4-FFF2-40B4-BE49-F238E27FC236}">
                  <a16:creationId xmlns:a16="http://schemas.microsoft.com/office/drawing/2014/main" id="{043A6471-A930-43BA-9CCB-18E64C987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2" y="1894"/>
              <a:ext cx="10" cy="7"/>
            </a:xfrm>
            <a:custGeom>
              <a:avLst/>
              <a:gdLst>
                <a:gd name="T0" fmla="*/ 21 w 28"/>
                <a:gd name="T1" fmla="*/ 19 h 21"/>
                <a:gd name="T2" fmla="*/ 17 w 28"/>
                <a:gd name="T3" fmla="*/ 19 h 21"/>
                <a:gd name="T4" fmla="*/ 13 w 28"/>
                <a:gd name="T5" fmla="*/ 21 h 21"/>
                <a:gd name="T6" fmla="*/ 11 w 28"/>
                <a:gd name="T7" fmla="*/ 19 h 21"/>
                <a:gd name="T8" fmla="*/ 7 w 28"/>
                <a:gd name="T9" fmla="*/ 19 h 21"/>
                <a:gd name="T10" fmla="*/ 4 w 28"/>
                <a:gd name="T11" fmla="*/ 17 h 21"/>
                <a:gd name="T12" fmla="*/ 2 w 28"/>
                <a:gd name="T13" fmla="*/ 14 h 21"/>
                <a:gd name="T14" fmla="*/ 0 w 28"/>
                <a:gd name="T15" fmla="*/ 12 h 21"/>
                <a:gd name="T16" fmla="*/ 0 w 28"/>
                <a:gd name="T17" fmla="*/ 9 h 21"/>
                <a:gd name="T18" fmla="*/ 2 w 28"/>
                <a:gd name="T19" fmla="*/ 6 h 21"/>
                <a:gd name="T20" fmla="*/ 4 w 28"/>
                <a:gd name="T21" fmla="*/ 4 h 21"/>
                <a:gd name="T22" fmla="*/ 5 w 28"/>
                <a:gd name="T23" fmla="*/ 2 h 21"/>
                <a:gd name="T24" fmla="*/ 9 w 28"/>
                <a:gd name="T25" fmla="*/ 1 h 21"/>
                <a:gd name="T26" fmla="*/ 12 w 28"/>
                <a:gd name="T27" fmla="*/ 0 h 21"/>
                <a:gd name="T28" fmla="*/ 17 w 28"/>
                <a:gd name="T29" fmla="*/ 1 h 21"/>
                <a:gd name="T30" fmla="*/ 20 w 28"/>
                <a:gd name="T31" fmla="*/ 1 h 21"/>
                <a:gd name="T32" fmla="*/ 22 w 28"/>
                <a:gd name="T33" fmla="*/ 4 h 21"/>
                <a:gd name="T34" fmla="*/ 25 w 28"/>
                <a:gd name="T35" fmla="*/ 5 h 21"/>
                <a:gd name="T36" fmla="*/ 28 w 28"/>
                <a:gd name="T37" fmla="*/ 8 h 21"/>
                <a:gd name="T38" fmla="*/ 28 w 28"/>
                <a:gd name="T39" fmla="*/ 10 h 21"/>
                <a:gd name="T40" fmla="*/ 28 w 28"/>
                <a:gd name="T41" fmla="*/ 13 h 21"/>
                <a:gd name="T42" fmla="*/ 28 w 28"/>
                <a:gd name="T43" fmla="*/ 14 h 21"/>
                <a:gd name="T44" fmla="*/ 22 w 28"/>
                <a:gd name="T45" fmla="*/ 18 h 21"/>
                <a:gd name="T46" fmla="*/ 21 w 28"/>
                <a:gd name="T47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8" h="21">
                  <a:moveTo>
                    <a:pt x="21" y="19"/>
                  </a:moveTo>
                  <a:lnTo>
                    <a:pt x="17" y="19"/>
                  </a:lnTo>
                  <a:lnTo>
                    <a:pt x="13" y="21"/>
                  </a:lnTo>
                  <a:lnTo>
                    <a:pt x="11" y="19"/>
                  </a:lnTo>
                  <a:lnTo>
                    <a:pt x="7" y="19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5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2" y="4"/>
                  </a:lnTo>
                  <a:lnTo>
                    <a:pt x="25" y="5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2" y="18"/>
                  </a:lnTo>
                  <a:lnTo>
                    <a:pt x="21" y="19"/>
                  </a:lnTo>
                  <a:close/>
                </a:path>
              </a:pathLst>
            </a:custGeom>
            <a:solidFill>
              <a:srgbClr val="BFFFF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79" name="Freeform 1623">
              <a:extLst>
                <a:ext uri="{FF2B5EF4-FFF2-40B4-BE49-F238E27FC236}">
                  <a16:creationId xmlns:a16="http://schemas.microsoft.com/office/drawing/2014/main" id="{66A6B2C2-2FFD-4D6B-9DAA-A5174676E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2067"/>
              <a:ext cx="19" cy="18"/>
            </a:xfrm>
            <a:custGeom>
              <a:avLst/>
              <a:gdLst>
                <a:gd name="T0" fmla="*/ 3 w 57"/>
                <a:gd name="T1" fmla="*/ 35 h 52"/>
                <a:gd name="T2" fmla="*/ 1 w 57"/>
                <a:gd name="T3" fmla="*/ 31 h 52"/>
                <a:gd name="T4" fmla="*/ 0 w 57"/>
                <a:gd name="T5" fmla="*/ 26 h 52"/>
                <a:gd name="T6" fmla="*/ 0 w 57"/>
                <a:gd name="T7" fmla="*/ 24 h 52"/>
                <a:gd name="T8" fmla="*/ 0 w 57"/>
                <a:gd name="T9" fmla="*/ 20 h 52"/>
                <a:gd name="T10" fmla="*/ 0 w 57"/>
                <a:gd name="T11" fmla="*/ 17 h 52"/>
                <a:gd name="T12" fmla="*/ 3 w 57"/>
                <a:gd name="T13" fmla="*/ 13 h 52"/>
                <a:gd name="T14" fmla="*/ 4 w 57"/>
                <a:gd name="T15" fmla="*/ 10 h 52"/>
                <a:gd name="T16" fmla="*/ 5 w 57"/>
                <a:gd name="T17" fmla="*/ 9 h 52"/>
                <a:gd name="T18" fmla="*/ 8 w 57"/>
                <a:gd name="T19" fmla="*/ 6 h 52"/>
                <a:gd name="T20" fmla="*/ 11 w 57"/>
                <a:gd name="T21" fmla="*/ 4 h 52"/>
                <a:gd name="T22" fmla="*/ 14 w 57"/>
                <a:gd name="T23" fmla="*/ 2 h 52"/>
                <a:gd name="T24" fmla="*/ 18 w 57"/>
                <a:gd name="T25" fmla="*/ 1 h 52"/>
                <a:gd name="T26" fmla="*/ 22 w 57"/>
                <a:gd name="T27" fmla="*/ 0 h 52"/>
                <a:gd name="T28" fmla="*/ 25 w 57"/>
                <a:gd name="T29" fmla="*/ 0 h 52"/>
                <a:gd name="T30" fmla="*/ 29 w 57"/>
                <a:gd name="T31" fmla="*/ 0 h 52"/>
                <a:gd name="T32" fmla="*/ 33 w 57"/>
                <a:gd name="T33" fmla="*/ 0 h 52"/>
                <a:gd name="T34" fmla="*/ 37 w 57"/>
                <a:gd name="T35" fmla="*/ 1 h 52"/>
                <a:gd name="T36" fmla="*/ 39 w 57"/>
                <a:gd name="T37" fmla="*/ 2 h 52"/>
                <a:gd name="T38" fmla="*/ 43 w 57"/>
                <a:gd name="T39" fmla="*/ 4 h 52"/>
                <a:gd name="T40" fmla="*/ 46 w 57"/>
                <a:gd name="T41" fmla="*/ 6 h 52"/>
                <a:gd name="T42" fmla="*/ 50 w 57"/>
                <a:gd name="T43" fmla="*/ 10 h 52"/>
                <a:gd name="T44" fmla="*/ 51 w 57"/>
                <a:gd name="T45" fmla="*/ 11 h 52"/>
                <a:gd name="T46" fmla="*/ 54 w 57"/>
                <a:gd name="T47" fmla="*/ 15 h 52"/>
                <a:gd name="T48" fmla="*/ 55 w 57"/>
                <a:gd name="T49" fmla="*/ 18 h 52"/>
                <a:gd name="T50" fmla="*/ 56 w 57"/>
                <a:gd name="T51" fmla="*/ 22 h 52"/>
                <a:gd name="T52" fmla="*/ 57 w 57"/>
                <a:gd name="T53" fmla="*/ 24 h 52"/>
                <a:gd name="T54" fmla="*/ 57 w 57"/>
                <a:gd name="T55" fmla="*/ 28 h 52"/>
                <a:gd name="T56" fmla="*/ 57 w 57"/>
                <a:gd name="T57" fmla="*/ 32 h 52"/>
                <a:gd name="T58" fmla="*/ 56 w 57"/>
                <a:gd name="T59" fmla="*/ 35 h 52"/>
                <a:gd name="T60" fmla="*/ 55 w 57"/>
                <a:gd name="T61" fmla="*/ 37 h 52"/>
                <a:gd name="T62" fmla="*/ 54 w 57"/>
                <a:gd name="T63" fmla="*/ 41 h 52"/>
                <a:gd name="T64" fmla="*/ 51 w 57"/>
                <a:gd name="T65" fmla="*/ 43 h 52"/>
                <a:gd name="T66" fmla="*/ 48 w 57"/>
                <a:gd name="T67" fmla="*/ 45 h 52"/>
                <a:gd name="T68" fmla="*/ 44 w 57"/>
                <a:gd name="T69" fmla="*/ 48 h 52"/>
                <a:gd name="T70" fmla="*/ 43 w 57"/>
                <a:gd name="T71" fmla="*/ 49 h 52"/>
                <a:gd name="T72" fmla="*/ 39 w 57"/>
                <a:gd name="T73" fmla="*/ 52 h 52"/>
                <a:gd name="T74" fmla="*/ 35 w 57"/>
                <a:gd name="T75" fmla="*/ 52 h 52"/>
                <a:gd name="T76" fmla="*/ 31 w 57"/>
                <a:gd name="T77" fmla="*/ 52 h 52"/>
                <a:gd name="T78" fmla="*/ 29 w 57"/>
                <a:gd name="T79" fmla="*/ 52 h 52"/>
                <a:gd name="T80" fmla="*/ 25 w 57"/>
                <a:gd name="T81" fmla="*/ 52 h 52"/>
                <a:gd name="T82" fmla="*/ 21 w 57"/>
                <a:gd name="T83" fmla="*/ 50 h 52"/>
                <a:gd name="T84" fmla="*/ 18 w 57"/>
                <a:gd name="T85" fmla="*/ 49 h 52"/>
                <a:gd name="T86" fmla="*/ 13 w 57"/>
                <a:gd name="T87" fmla="*/ 45 h 52"/>
                <a:gd name="T88" fmla="*/ 11 w 57"/>
                <a:gd name="T89" fmla="*/ 43 h 52"/>
                <a:gd name="T90" fmla="*/ 8 w 57"/>
                <a:gd name="T91" fmla="*/ 41 h 52"/>
                <a:gd name="T92" fmla="*/ 5 w 57"/>
                <a:gd name="T93" fmla="*/ 39 h 52"/>
                <a:gd name="T94" fmla="*/ 4 w 57"/>
                <a:gd name="T95" fmla="*/ 36 h 52"/>
                <a:gd name="T96" fmla="*/ 4 w 57"/>
                <a:gd name="T97" fmla="*/ 3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" h="52">
                  <a:moveTo>
                    <a:pt x="4" y="35"/>
                  </a:moveTo>
                  <a:lnTo>
                    <a:pt x="3" y="35"/>
                  </a:lnTo>
                  <a:lnTo>
                    <a:pt x="1" y="32"/>
                  </a:lnTo>
                  <a:lnTo>
                    <a:pt x="1" y="31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9"/>
                  </a:lnTo>
                  <a:lnTo>
                    <a:pt x="7" y="6"/>
                  </a:lnTo>
                  <a:lnTo>
                    <a:pt x="8" y="6"/>
                  </a:lnTo>
                  <a:lnTo>
                    <a:pt x="9" y="5"/>
                  </a:lnTo>
                  <a:lnTo>
                    <a:pt x="11" y="4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42" y="4"/>
                  </a:lnTo>
                  <a:lnTo>
                    <a:pt x="43" y="4"/>
                  </a:lnTo>
                  <a:lnTo>
                    <a:pt x="44" y="5"/>
                  </a:lnTo>
                  <a:lnTo>
                    <a:pt x="46" y="6"/>
                  </a:lnTo>
                  <a:lnTo>
                    <a:pt x="48" y="7"/>
                  </a:lnTo>
                  <a:lnTo>
                    <a:pt x="50" y="10"/>
                  </a:lnTo>
                  <a:lnTo>
                    <a:pt x="50" y="10"/>
                  </a:lnTo>
                  <a:lnTo>
                    <a:pt x="51" y="11"/>
                  </a:lnTo>
                  <a:lnTo>
                    <a:pt x="52" y="13"/>
                  </a:lnTo>
                  <a:lnTo>
                    <a:pt x="54" y="15"/>
                  </a:lnTo>
                  <a:lnTo>
                    <a:pt x="55" y="17"/>
                  </a:lnTo>
                  <a:lnTo>
                    <a:pt x="55" y="18"/>
                  </a:lnTo>
                  <a:lnTo>
                    <a:pt x="56" y="20"/>
                  </a:lnTo>
                  <a:lnTo>
                    <a:pt x="56" y="22"/>
                  </a:lnTo>
                  <a:lnTo>
                    <a:pt x="57" y="23"/>
                  </a:lnTo>
                  <a:lnTo>
                    <a:pt x="57" y="24"/>
                  </a:lnTo>
                  <a:lnTo>
                    <a:pt x="57" y="26"/>
                  </a:lnTo>
                  <a:lnTo>
                    <a:pt x="57" y="28"/>
                  </a:lnTo>
                  <a:lnTo>
                    <a:pt x="57" y="30"/>
                  </a:lnTo>
                  <a:lnTo>
                    <a:pt x="57" y="32"/>
                  </a:lnTo>
                  <a:lnTo>
                    <a:pt x="57" y="33"/>
                  </a:lnTo>
                  <a:lnTo>
                    <a:pt x="56" y="35"/>
                  </a:lnTo>
                  <a:lnTo>
                    <a:pt x="56" y="36"/>
                  </a:lnTo>
                  <a:lnTo>
                    <a:pt x="55" y="37"/>
                  </a:lnTo>
                  <a:lnTo>
                    <a:pt x="55" y="39"/>
                  </a:lnTo>
                  <a:lnTo>
                    <a:pt x="54" y="41"/>
                  </a:lnTo>
                  <a:lnTo>
                    <a:pt x="52" y="41"/>
                  </a:lnTo>
                  <a:lnTo>
                    <a:pt x="51" y="43"/>
                  </a:lnTo>
                  <a:lnTo>
                    <a:pt x="50" y="44"/>
                  </a:lnTo>
                  <a:lnTo>
                    <a:pt x="48" y="45"/>
                  </a:lnTo>
                  <a:lnTo>
                    <a:pt x="47" y="46"/>
                  </a:lnTo>
                  <a:lnTo>
                    <a:pt x="44" y="48"/>
                  </a:lnTo>
                  <a:lnTo>
                    <a:pt x="44" y="49"/>
                  </a:lnTo>
                  <a:lnTo>
                    <a:pt x="43" y="49"/>
                  </a:lnTo>
                  <a:lnTo>
                    <a:pt x="41" y="50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5" y="52"/>
                  </a:lnTo>
                  <a:lnTo>
                    <a:pt x="33" y="52"/>
                  </a:lnTo>
                  <a:lnTo>
                    <a:pt x="31" y="52"/>
                  </a:lnTo>
                  <a:lnTo>
                    <a:pt x="29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5" y="52"/>
                  </a:lnTo>
                  <a:lnTo>
                    <a:pt x="24" y="50"/>
                  </a:lnTo>
                  <a:lnTo>
                    <a:pt x="21" y="50"/>
                  </a:lnTo>
                  <a:lnTo>
                    <a:pt x="20" y="49"/>
                  </a:lnTo>
                  <a:lnTo>
                    <a:pt x="18" y="49"/>
                  </a:lnTo>
                  <a:lnTo>
                    <a:pt x="16" y="48"/>
                  </a:lnTo>
                  <a:lnTo>
                    <a:pt x="13" y="45"/>
                  </a:lnTo>
                  <a:lnTo>
                    <a:pt x="13" y="45"/>
                  </a:lnTo>
                  <a:lnTo>
                    <a:pt x="11" y="43"/>
                  </a:lnTo>
                  <a:lnTo>
                    <a:pt x="9" y="43"/>
                  </a:lnTo>
                  <a:lnTo>
                    <a:pt x="8" y="41"/>
                  </a:lnTo>
                  <a:lnTo>
                    <a:pt x="7" y="40"/>
                  </a:lnTo>
                  <a:lnTo>
                    <a:pt x="5" y="39"/>
                  </a:lnTo>
                  <a:lnTo>
                    <a:pt x="5" y="37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5"/>
                  </a:lnTo>
                  <a:close/>
                </a:path>
              </a:pathLst>
            </a:custGeom>
            <a:solidFill>
              <a:srgbClr val="00547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80" name="Freeform 1624">
              <a:extLst>
                <a:ext uri="{FF2B5EF4-FFF2-40B4-BE49-F238E27FC236}">
                  <a16:creationId xmlns:a16="http://schemas.microsoft.com/office/drawing/2014/main" id="{74CE12B1-D0E7-48AC-A877-00CDDAFEC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2044"/>
              <a:ext cx="19" cy="17"/>
            </a:xfrm>
            <a:custGeom>
              <a:avLst/>
              <a:gdLst>
                <a:gd name="T0" fmla="*/ 5 w 58"/>
                <a:gd name="T1" fmla="*/ 37 h 52"/>
                <a:gd name="T2" fmla="*/ 3 w 58"/>
                <a:gd name="T3" fmla="*/ 34 h 52"/>
                <a:gd name="T4" fmla="*/ 2 w 58"/>
                <a:gd name="T5" fmla="*/ 30 h 52"/>
                <a:gd name="T6" fmla="*/ 0 w 58"/>
                <a:gd name="T7" fmla="*/ 28 h 52"/>
                <a:gd name="T8" fmla="*/ 0 w 58"/>
                <a:gd name="T9" fmla="*/ 24 h 52"/>
                <a:gd name="T10" fmla="*/ 0 w 58"/>
                <a:gd name="T11" fmla="*/ 20 h 52"/>
                <a:gd name="T12" fmla="*/ 1 w 58"/>
                <a:gd name="T13" fmla="*/ 17 h 52"/>
                <a:gd name="T14" fmla="*/ 3 w 58"/>
                <a:gd name="T15" fmla="*/ 13 h 52"/>
                <a:gd name="T16" fmla="*/ 5 w 58"/>
                <a:gd name="T17" fmla="*/ 11 h 52"/>
                <a:gd name="T18" fmla="*/ 6 w 58"/>
                <a:gd name="T19" fmla="*/ 9 h 52"/>
                <a:gd name="T20" fmla="*/ 9 w 58"/>
                <a:gd name="T21" fmla="*/ 7 h 52"/>
                <a:gd name="T22" fmla="*/ 13 w 58"/>
                <a:gd name="T23" fmla="*/ 4 h 52"/>
                <a:gd name="T24" fmla="*/ 15 w 58"/>
                <a:gd name="T25" fmla="*/ 3 h 52"/>
                <a:gd name="T26" fmla="*/ 18 w 58"/>
                <a:gd name="T27" fmla="*/ 2 h 52"/>
                <a:gd name="T28" fmla="*/ 23 w 58"/>
                <a:gd name="T29" fmla="*/ 0 h 52"/>
                <a:gd name="T30" fmla="*/ 27 w 58"/>
                <a:gd name="T31" fmla="*/ 0 h 52"/>
                <a:gd name="T32" fmla="*/ 29 w 58"/>
                <a:gd name="T33" fmla="*/ 0 h 52"/>
                <a:gd name="T34" fmla="*/ 33 w 58"/>
                <a:gd name="T35" fmla="*/ 2 h 52"/>
                <a:gd name="T36" fmla="*/ 37 w 58"/>
                <a:gd name="T37" fmla="*/ 3 h 52"/>
                <a:gd name="T38" fmla="*/ 41 w 58"/>
                <a:gd name="T39" fmla="*/ 4 h 52"/>
                <a:gd name="T40" fmla="*/ 45 w 58"/>
                <a:gd name="T41" fmla="*/ 7 h 52"/>
                <a:gd name="T42" fmla="*/ 48 w 58"/>
                <a:gd name="T43" fmla="*/ 9 h 52"/>
                <a:gd name="T44" fmla="*/ 50 w 58"/>
                <a:gd name="T45" fmla="*/ 11 h 52"/>
                <a:gd name="T46" fmla="*/ 53 w 58"/>
                <a:gd name="T47" fmla="*/ 13 h 52"/>
                <a:gd name="T48" fmla="*/ 56 w 58"/>
                <a:gd name="T49" fmla="*/ 17 h 52"/>
                <a:gd name="T50" fmla="*/ 57 w 58"/>
                <a:gd name="T51" fmla="*/ 20 h 52"/>
                <a:gd name="T52" fmla="*/ 58 w 58"/>
                <a:gd name="T53" fmla="*/ 24 h 52"/>
                <a:gd name="T54" fmla="*/ 58 w 58"/>
                <a:gd name="T55" fmla="*/ 26 h 52"/>
                <a:gd name="T56" fmla="*/ 58 w 58"/>
                <a:gd name="T57" fmla="*/ 30 h 52"/>
                <a:gd name="T58" fmla="*/ 58 w 58"/>
                <a:gd name="T59" fmla="*/ 34 h 52"/>
                <a:gd name="T60" fmla="*/ 58 w 58"/>
                <a:gd name="T61" fmla="*/ 37 h 52"/>
                <a:gd name="T62" fmla="*/ 56 w 58"/>
                <a:gd name="T63" fmla="*/ 39 h 52"/>
                <a:gd name="T64" fmla="*/ 54 w 58"/>
                <a:gd name="T65" fmla="*/ 42 h 52"/>
                <a:gd name="T66" fmla="*/ 52 w 58"/>
                <a:gd name="T67" fmla="*/ 45 h 52"/>
                <a:gd name="T68" fmla="*/ 49 w 58"/>
                <a:gd name="T69" fmla="*/ 47 h 52"/>
                <a:gd name="T70" fmla="*/ 46 w 58"/>
                <a:gd name="T71" fmla="*/ 48 h 52"/>
                <a:gd name="T72" fmla="*/ 43 w 58"/>
                <a:gd name="T73" fmla="*/ 51 h 52"/>
                <a:gd name="T74" fmla="*/ 39 w 58"/>
                <a:gd name="T75" fmla="*/ 51 h 52"/>
                <a:gd name="T76" fmla="*/ 36 w 58"/>
                <a:gd name="T77" fmla="*/ 52 h 52"/>
                <a:gd name="T78" fmla="*/ 32 w 58"/>
                <a:gd name="T79" fmla="*/ 52 h 52"/>
                <a:gd name="T80" fmla="*/ 28 w 58"/>
                <a:gd name="T81" fmla="*/ 52 h 52"/>
                <a:gd name="T82" fmla="*/ 26 w 58"/>
                <a:gd name="T83" fmla="*/ 51 h 52"/>
                <a:gd name="T84" fmla="*/ 22 w 58"/>
                <a:gd name="T85" fmla="*/ 51 h 52"/>
                <a:gd name="T86" fmla="*/ 18 w 58"/>
                <a:gd name="T87" fmla="*/ 48 h 52"/>
                <a:gd name="T88" fmla="*/ 14 w 58"/>
                <a:gd name="T89" fmla="*/ 46 h 52"/>
                <a:gd name="T90" fmla="*/ 11 w 58"/>
                <a:gd name="T91" fmla="*/ 45 h 52"/>
                <a:gd name="T92" fmla="*/ 9 w 58"/>
                <a:gd name="T93" fmla="*/ 41 h 52"/>
                <a:gd name="T94" fmla="*/ 5 w 58"/>
                <a:gd name="T95" fmla="*/ 38 h 52"/>
                <a:gd name="T96" fmla="*/ 6 w 58"/>
                <a:gd name="T9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" h="52">
                  <a:moveTo>
                    <a:pt x="6" y="38"/>
                  </a:moveTo>
                  <a:lnTo>
                    <a:pt x="5" y="37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1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5" y="11"/>
                  </a:lnTo>
                  <a:lnTo>
                    <a:pt x="6" y="9"/>
                  </a:lnTo>
                  <a:lnTo>
                    <a:pt x="9" y="8"/>
                  </a:lnTo>
                  <a:lnTo>
                    <a:pt x="9" y="7"/>
                  </a:lnTo>
                  <a:lnTo>
                    <a:pt x="11" y="6"/>
                  </a:lnTo>
                  <a:lnTo>
                    <a:pt x="13" y="4"/>
                  </a:lnTo>
                  <a:lnTo>
                    <a:pt x="14" y="4"/>
                  </a:lnTo>
                  <a:lnTo>
                    <a:pt x="15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2" y="0"/>
                  </a:lnTo>
                  <a:lnTo>
                    <a:pt x="33" y="2"/>
                  </a:lnTo>
                  <a:lnTo>
                    <a:pt x="36" y="2"/>
                  </a:lnTo>
                  <a:lnTo>
                    <a:pt x="37" y="3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3" y="6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8" y="9"/>
                  </a:lnTo>
                  <a:lnTo>
                    <a:pt x="49" y="9"/>
                  </a:lnTo>
                  <a:lnTo>
                    <a:pt x="50" y="11"/>
                  </a:lnTo>
                  <a:lnTo>
                    <a:pt x="52" y="12"/>
                  </a:lnTo>
                  <a:lnTo>
                    <a:pt x="53" y="13"/>
                  </a:lnTo>
                  <a:lnTo>
                    <a:pt x="54" y="15"/>
                  </a:lnTo>
                  <a:lnTo>
                    <a:pt x="56" y="17"/>
                  </a:lnTo>
                  <a:lnTo>
                    <a:pt x="56" y="17"/>
                  </a:lnTo>
                  <a:lnTo>
                    <a:pt x="57" y="20"/>
                  </a:lnTo>
                  <a:lnTo>
                    <a:pt x="58" y="21"/>
                  </a:lnTo>
                  <a:lnTo>
                    <a:pt x="58" y="24"/>
                  </a:lnTo>
                  <a:lnTo>
                    <a:pt x="58" y="25"/>
                  </a:lnTo>
                  <a:lnTo>
                    <a:pt x="58" y="26"/>
                  </a:lnTo>
                  <a:lnTo>
                    <a:pt x="58" y="29"/>
                  </a:lnTo>
                  <a:lnTo>
                    <a:pt x="58" y="30"/>
                  </a:lnTo>
                  <a:lnTo>
                    <a:pt x="58" y="32"/>
                  </a:lnTo>
                  <a:lnTo>
                    <a:pt x="58" y="34"/>
                  </a:lnTo>
                  <a:lnTo>
                    <a:pt x="58" y="35"/>
                  </a:lnTo>
                  <a:lnTo>
                    <a:pt x="58" y="37"/>
                  </a:lnTo>
                  <a:lnTo>
                    <a:pt x="57" y="38"/>
                  </a:lnTo>
                  <a:lnTo>
                    <a:pt x="56" y="39"/>
                  </a:lnTo>
                  <a:lnTo>
                    <a:pt x="56" y="41"/>
                  </a:lnTo>
                  <a:lnTo>
                    <a:pt x="54" y="42"/>
                  </a:lnTo>
                  <a:lnTo>
                    <a:pt x="53" y="43"/>
                  </a:lnTo>
                  <a:lnTo>
                    <a:pt x="52" y="45"/>
                  </a:lnTo>
                  <a:lnTo>
                    <a:pt x="50" y="46"/>
                  </a:lnTo>
                  <a:lnTo>
                    <a:pt x="49" y="47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5" y="50"/>
                  </a:lnTo>
                  <a:lnTo>
                    <a:pt x="43" y="51"/>
                  </a:lnTo>
                  <a:lnTo>
                    <a:pt x="43" y="51"/>
                  </a:lnTo>
                  <a:lnTo>
                    <a:pt x="39" y="51"/>
                  </a:lnTo>
                  <a:lnTo>
                    <a:pt x="37" y="52"/>
                  </a:lnTo>
                  <a:lnTo>
                    <a:pt x="36" y="52"/>
                  </a:lnTo>
                  <a:lnTo>
                    <a:pt x="33" y="52"/>
                  </a:lnTo>
                  <a:lnTo>
                    <a:pt x="32" y="52"/>
                  </a:lnTo>
                  <a:lnTo>
                    <a:pt x="29" y="52"/>
                  </a:lnTo>
                  <a:lnTo>
                    <a:pt x="28" y="52"/>
                  </a:lnTo>
                  <a:lnTo>
                    <a:pt x="27" y="51"/>
                  </a:lnTo>
                  <a:lnTo>
                    <a:pt x="26" y="51"/>
                  </a:lnTo>
                  <a:lnTo>
                    <a:pt x="23" y="51"/>
                  </a:lnTo>
                  <a:lnTo>
                    <a:pt x="22" y="51"/>
                  </a:lnTo>
                  <a:lnTo>
                    <a:pt x="19" y="50"/>
                  </a:lnTo>
                  <a:lnTo>
                    <a:pt x="18" y="48"/>
                  </a:lnTo>
                  <a:lnTo>
                    <a:pt x="15" y="47"/>
                  </a:lnTo>
                  <a:lnTo>
                    <a:pt x="14" y="46"/>
                  </a:lnTo>
                  <a:lnTo>
                    <a:pt x="13" y="46"/>
                  </a:lnTo>
                  <a:lnTo>
                    <a:pt x="11" y="45"/>
                  </a:lnTo>
                  <a:lnTo>
                    <a:pt x="9" y="43"/>
                  </a:lnTo>
                  <a:lnTo>
                    <a:pt x="9" y="41"/>
                  </a:lnTo>
                  <a:lnTo>
                    <a:pt x="6" y="39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6" y="38"/>
                  </a:lnTo>
                  <a:close/>
                </a:path>
              </a:pathLst>
            </a:custGeom>
            <a:solidFill>
              <a:srgbClr val="00547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81" name="Freeform 1625">
              <a:extLst>
                <a:ext uri="{FF2B5EF4-FFF2-40B4-BE49-F238E27FC236}">
                  <a16:creationId xmlns:a16="http://schemas.microsoft.com/office/drawing/2014/main" id="{BBE31E84-1133-4335-A080-0EF6DE425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2024"/>
              <a:ext cx="18" cy="16"/>
            </a:xfrm>
            <a:custGeom>
              <a:avLst/>
              <a:gdLst>
                <a:gd name="T0" fmla="*/ 4 w 56"/>
                <a:gd name="T1" fmla="*/ 35 h 49"/>
                <a:gd name="T2" fmla="*/ 3 w 56"/>
                <a:gd name="T3" fmla="*/ 32 h 49"/>
                <a:gd name="T4" fmla="*/ 1 w 56"/>
                <a:gd name="T5" fmla="*/ 28 h 49"/>
                <a:gd name="T6" fmla="*/ 0 w 56"/>
                <a:gd name="T7" fmla="*/ 26 h 49"/>
                <a:gd name="T8" fmla="*/ 0 w 56"/>
                <a:gd name="T9" fmla="*/ 22 h 49"/>
                <a:gd name="T10" fmla="*/ 0 w 56"/>
                <a:gd name="T11" fmla="*/ 19 h 49"/>
                <a:gd name="T12" fmla="*/ 1 w 56"/>
                <a:gd name="T13" fmla="*/ 15 h 49"/>
                <a:gd name="T14" fmla="*/ 3 w 56"/>
                <a:gd name="T15" fmla="*/ 13 h 49"/>
                <a:gd name="T16" fmla="*/ 3 w 56"/>
                <a:gd name="T17" fmla="*/ 10 h 49"/>
                <a:gd name="T18" fmla="*/ 7 w 56"/>
                <a:gd name="T19" fmla="*/ 7 h 49"/>
                <a:gd name="T20" fmla="*/ 8 w 56"/>
                <a:gd name="T21" fmla="*/ 6 h 49"/>
                <a:gd name="T22" fmla="*/ 12 w 56"/>
                <a:gd name="T23" fmla="*/ 3 h 49"/>
                <a:gd name="T24" fmla="*/ 14 w 56"/>
                <a:gd name="T25" fmla="*/ 1 h 49"/>
                <a:gd name="T26" fmla="*/ 18 w 56"/>
                <a:gd name="T27" fmla="*/ 1 h 49"/>
                <a:gd name="T28" fmla="*/ 21 w 56"/>
                <a:gd name="T29" fmla="*/ 0 h 49"/>
                <a:gd name="T30" fmla="*/ 26 w 56"/>
                <a:gd name="T31" fmla="*/ 0 h 49"/>
                <a:gd name="T32" fmla="*/ 29 w 56"/>
                <a:gd name="T33" fmla="*/ 0 h 49"/>
                <a:gd name="T34" fmla="*/ 33 w 56"/>
                <a:gd name="T35" fmla="*/ 1 h 49"/>
                <a:gd name="T36" fmla="*/ 35 w 56"/>
                <a:gd name="T37" fmla="*/ 1 h 49"/>
                <a:gd name="T38" fmla="*/ 40 w 56"/>
                <a:gd name="T39" fmla="*/ 3 h 49"/>
                <a:gd name="T40" fmla="*/ 43 w 56"/>
                <a:gd name="T41" fmla="*/ 5 h 49"/>
                <a:gd name="T42" fmla="*/ 46 w 56"/>
                <a:gd name="T43" fmla="*/ 7 h 49"/>
                <a:gd name="T44" fmla="*/ 50 w 56"/>
                <a:gd name="T45" fmla="*/ 10 h 49"/>
                <a:gd name="T46" fmla="*/ 52 w 56"/>
                <a:gd name="T47" fmla="*/ 13 h 49"/>
                <a:gd name="T48" fmla="*/ 53 w 56"/>
                <a:gd name="T49" fmla="*/ 15 h 49"/>
                <a:gd name="T50" fmla="*/ 55 w 56"/>
                <a:gd name="T51" fmla="*/ 19 h 49"/>
                <a:gd name="T52" fmla="*/ 56 w 56"/>
                <a:gd name="T53" fmla="*/ 22 h 49"/>
                <a:gd name="T54" fmla="*/ 56 w 56"/>
                <a:gd name="T55" fmla="*/ 24 h 49"/>
                <a:gd name="T56" fmla="*/ 56 w 56"/>
                <a:gd name="T57" fmla="*/ 27 h 49"/>
                <a:gd name="T58" fmla="*/ 56 w 56"/>
                <a:gd name="T59" fmla="*/ 31 h 49"/>
                <a:gd name="T60" fmla="*/ 56 w 56"/>
                <a:gd name="T61" fmla="*/ 35 h 49"/>
                <a:gd name="T62" fmla="*/ 55 w 56"/>
                <a:gd name="T63" fmla="*/ 37 h 49"/>
                <a:gd name="T64" fmla="*/ 52 w 56"/>
                <a:gd name="T65" fmla="*/ 40 h 49"/>
                <a:gd name="T66" fmla="*/ 51 w 56"/>
                <a:gd name="T67" fmla="*/ 42 h 49"/>
                <a:gd name="T68" fmla="*/ 48 w 56"/>
                <a:gd name="T69" fmla="*/ 44 h 49"/>
                <a:gd name="T70" fmla="*/ 46 w 56"/>
                <a:gd name="T71" fmla="*/ 46 h 49"/>
                <a:gd name="T72" fmla="*/ 42 w 56"/>
                <a:gd name="T73" fmla="*/ 48 h 49"/>
                <a:gd name="T74" fmla="*/ 39 w 56"/>
                <a:gd name="T75" fmla="*/ 48 h 49"/>
                <a:gd name="T76" fmla="*/ 35 w 56"/>
                <a:gd name="T77" fmla="*/ 49 h 49"/>
                <a:gd name="T78" fmla="*/ 31 w 56"/>
                <a:gd name="T79" fmla="*/ 49 h 49"/>
                <a:gd name="T80" fmla="*/ 27 w 56"/>
                <a:gd name="T81" fmla="*/ 49 h 49"/>
                <a:gd name="T82" fmla="*/ 25 w 56"/>
                <a:gd name="T83" fmla="*/ 48 h 49"/>
                <a:gd name="T84" fmla="*/ 21 w 56"/>
                <a:gd name="T85" fmla="*/ 48 h 49"/>
                <a:gd name="T86" fmla="*/ 16 w 56"/>
                <a:gd name="T87" fmla="*/ 45 h 49"/>
                <a:gd name="T88" fmla="*/ 13 w 56"/>
                <a:gd name="T89" fmla="*/ 44 h 49"/>
                <a:gd name="T90" fmla="*/ 10 w 56"/>
                <a:gd name="T91" fmla="*/ 41 h 49"/>
                <a:gd name="T92" fmla="*/ 8 w 56"/>
                <a:gd name="T93" fmla="*/ 40 h 49"/>
                <a:gd name="T94" fmla="*/ 5 w 56"/>
                <a:gd name="T95" fmla="*/ 36 h 49"/>
                <a:gd name="T96" fmla="*/ 3 w 56"/>
                <a:gd name="T97" fmla="*/ 36 h 49"/>
                <a:gd name="T98" fmla="*/ 3 w 56"/>
                <a:gd name="T99" fmla="*/ 36 h 49"/>
                <a:gd name="T100" fmla="*/ 4 w 56"/>
                <a:gd name="T101" fmla="*/ 3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" h="49">
                  <a:moveTo>
                    <a:pt x="4" y="35"/>
                  </a:moveTo>
                  <a:lnTo>
                    <a:pt x="3" y="32"/>
                  </a:lnTo>
                  <a:lnTo>
                    <a:pt x="1" y="28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1" y="15"/>
                  </a:lnTo>
                  <a:lnTo>
                    <a:pt x="3" y="13"/>
                  </a:lnTo>
                  <a:lnTo>
                    <a:pt x="3" y="10"/>
                  </a:lnTo>
                  <a:lnTo>
                    <a:pt x="7" y="7"/>
                  </a:lnTo>
                  <a:lnTo>
                    <a:pt x="8" y="6"/>
                  </a:lnTo>
                  <a:lnTo>
                    <a:pt x="12" y="3"/>
                  </a:lnTo>
                  <a:lnTo>
                    <a:pt x="14" y="1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40" y="3"/>
                  </a:lnTo>
                  <a:lnTo>
                    <a:pt x="43" y="5"/>
                  </a:lnTo>
                  <a:lnTo>
                    <a:pt x="46" y="7"/>
                  </a:lnTo>
                  <a:lnTo>
                    <a:pt x="50" y="10"/>
                  </a:lnTo>
                  <a:lnTo>
                    <a:pt x="52" y="13"/>
                  </a:lnTo>
                  <a:lnTo>
                    <a:pt x="53" y="15"/>
                  </a:lnTo>
                  <a:lnTo>
                    <a:pt x="55" y="19"/>
                  </a:lnTo>
                  <a:lnTo>
                    <a:pt x="56" y="22"/>
                  </a:lnTo>
                  <a:lnTo>
                    <a:pt x="56" y="24"/>
                  </a:lnTo>
                  <a:lnTo>
                    <a:pt x="56" y="27"/>
                  </a:lnTo>
                  <a:lnTo>
                    <a:pt x="56" y="31"/>
                  </a:lnTo>
                  <a:lnTo>
                    <a:pt x="56" y="35"/>
                  </a:lnTo>
                  <a:lnTo>
                    <a:pt x="55" y="37"/>
                  </a:lnTo>
                  <a:lnTo>
                    <a:pt x="52" y="40"/>
                  </a:lnTo>
                  <a:lnTo>
                    <a:pt x="51" y="42"/>
                  </a:lnTo>
                  <a:lnTo>
                    <a:pt x="48" y="44"/>
                  </a:lnTo>
                  <a:lnTo>
                    <a:pt x="46" y="46"/>
                  </a:lnTo>
                  <a:lnTo>
                    <a:pt x="42" y="48"/>
                  </a:lnTo>
                  <a:lnTo>
                    <a:pt x="39" y="48"/>
                  </a:lnTo>
                  <a:lnTo>
                    <a:pt x="35" y="49"/>
                  </a:lnTo>
                  <a:lnTo>
                    <a:pt x="31" y="49"/>
                  </a:lnTo>
                  <a:lnTo>
                    <a:pt x="27" y="49"/>
                  </a:lnTo>
                  <a:lnTo>
                    <a:pt x="25" y="48"/>
                  </a:lnTo>
                  <a:lnTo>
                    <a:pt x="21" y="48"/>
                  </a:lnTo>
                  <a:lnTo>
                    <a:pt x="16" y="45"/>
                  </a:lnTo>
                  <a:lnTo>
                    <a:pt x="13" y="44"/>
                  </a:lnTo>
                  <a:lnTo>
                    <a:pt x="10" y="41"/>
                  </a:lnTo>
                  <a:lnTo>
                    <a:pt x="8" y="40"/>
                  </a:lnTo>
                  <a:lnTo>
                    <a:pt x="5" y="36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4" y="35"/>
                  </a:lnTo>
                  <a:close/>
                </a:path>
              </a:pathLst>
            </a:custGeom>
            <a:solidFill>
              <a:srgbClr val="00547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82" name="Freeform 1626">
              <a:extLst>
                <a:ext uri="{FF2B5EF4-FFF2-40B4-BE49-F238E27FC236}">
                  <a16:creationId xmlns:a16="http://schemas.microsoft.com/office/drawing/2014/main" id="{56ABEBB4-94AC-4C34-8786-11EAE85D9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" y="2005"/>
              <a:ext cx="19" cy="17"/>
            </a:xfrm>
            <a:custGeom>
              <a:avLst/>
              <a:gdLst>
                <a:gd name="T0" fmla="*/ 4 w 55"/>
                <a:gd name="T1" fmla="*/ 35 h 51"/>
                <a:gd name="T2" fmla="*/ 2 w 55"/>
                <a:gd name="T3" fmla="*/ 33 h 51"/>
                <a:gd name="T4" fmla="*/ 1 w 55"/>
                <a:gd name="T5" fmla="*/ 29 h 51"/>
                <a:gd name="T6" fmla="*/ 0 w 55"/>
                <a:gd name="T7" fmla="*/ 26 h 51"/>
                <a:gd name="T8" fmla="*/ 0 w 55"/>
                <a:gd name="T9" fmla="*/ 22 h 51"/>
                <a:gd name="T10" fmla="*/ 0 w 55"/>
                <a:gd name="T11" fmla="*/ 19 h 51"/>
                <a:gd name="T12" fmla="*/ 1 w 55"/>
                <a:gd name="T13" fmla="*/ 16 h 51"/>
                <a:gd name="T14" fmla="*/ 2 w 55"/>
                <a:gd name="T15" fmla="*/ 13 h 51"/>
                <a:gd name="T16" fmla="*/ 4 w 55"/>
                <a:gd name="T17" fmla="*/ 11 h 51"/>
                <a:gd name="T18" fmla="*/ 6 w 55"/>
                <a:gd name="T19" fmla="*/ 8 h 51"/>
                <a:gd name="T20" fmla="*/ 8 w 55"/>
                <a:gd name="T21" fmla="*/ 7 h 51"/>
                <a:gd name="T22" fmla="*/ 12 w 55"/>
                <a:gd name="T23" fmla="*/ 4 h 51"/>
                <a:gd name="T24" fmla="*/ 14 w 55"/>
                <a:gd name="T25" fmla="*/ 3 h 51"/>
                <a:gd name="T26" fmla="*/ 17 w 55"/>
                <a:gd name="T27" fmla="*/ 2 h 51"/>
                <a:gd name="T28" fmla="*/ 22 w 55"/>
                <a:gd name="T29" fmla="*/ 2 h 51"/>
                <a:gd name="T30" fmla="*/ 23 w 55"/>
                <a:gd name="T31" fmla="*/ 0 h 51"/>
                <a:gd name="T32" fmla="*/ 27 w 55"/>
                <a:gd name="T33" fmla="*/ 0 h 51"/>
                <a:gd name="T34" fmla="*/ 31 w 55"/>
                <a:gd name="T35" fmla="*/ 2 h 51"/>
                <a:gd name="T36" fmla="*/ 35 w 55"/>
                <a:gd name="T37" fmla="*/ 2 h 51"/>
                <a:gd name="T38" fmla="*/ 38 w 55"/>
                <a:gd name="T39" fmla="*/ 4 h 51"/>
                <a:gd name="T40" fmla="*/ 42 w 55"/>
                <a:gd name="T41" fmla="*/ 6 h 51"/>
                <a:gd name="T42" fmla="*/ 44 w 55"/>
                <a:gd name="T43" fmla="*/ 8 h 51"/>
                <a:gd name="T44" fmla="*/ 47 w 55"/>
                <a:gd name="T45" fmla="*/ 11 h 51"/>
                <a:gd name="T46" fmla="*/ 49 w 55"/>
                <a:gd name="T47" fmla="*/ 12 h 51"/>
                <a:gd name="T48" fmla="*/ 52 w 55"/>
                <a:gd name="T49" fmla="*/ 16 h 51"/>
                <a:gd name="T50" fmla="*/ 53 w 55"/>
                <a:gd name="T51" fmla="*/ 19 h 51"/>
                <a:gd name="T52" fmla="*/ 55 w 55"/>
                <a:gd name="T53" fmla="*/ 22 h 51"/>
                <a:gd name="T54" fmla="*/ 55 w 55"/>
                <a:gd name="T55" fmla="*/ 25 h 51"/>
                <a:gd name="T56" fmla="*/ 55 w 55"/>
                <a:gd name="T57" fmla="*/ 29 h 51"/>
                <a:gd name="T58" fmla="*/ 55 w 55"/>
                <a:gd name="T59" fmla="*/ 32 h 51"/>
                <a:gd name="T60" fmla="*/ 53 w 55"/>
                <a:gd name="T61" fmla="*/ 35 h 51"/>
                <a:gd name="T62" fmla="*/ 53 w 55"/>
                <a:gd name="T63" fmla="*/ 38 h 51"/>
                <a:gd name="T64" fmla="*/ 51 w 55"/>
                <a:gd name="T65" fmla="*/ 41 h 51"/>
                <a:gd name="T66" fmla="*/ 48 w 55"/>
                <a:gd name="T67" fmla="*/ 43 h 51"/>
                <a:gd name="T68" fmla="*/ 45 w 55"/>
                <a:gd name="T69" fmla="*/ 46 h 51"/>
                <a:gd name="T70" fmla="*/ 43 w 55"/>
                <a:gd name="T71" fmla="*/ 47 h 51"/>
                <a:gd name="T72" fmla="*/ 40 w 55"/>
                <a:gd name="T73" fmla="*/ 48 h 51"/>
                <a:gd name="T74" fmla="*/ 36 w 55"/>
                <a:gd name="T75" fmla="*/ 50 h 51"/>
                <a:gd name="T76" fmla="*/ 32 w 55"/>
                <a:gd name="T77" fmla="*/ 50 h 51"/>
                <a:gd name="T78" fmla="*/ 30 w 55"/>
                <a:gd name="T79" fmla="*/ 51 h 51"/>
                <a:gd name="T80" fmla="*/ 27 w 55"/>
                <a:gd name="T81" fmla="*/ 50 h 51"/>
                <a:gd name="T82" fmla="*/ 23 w 55"/>
                <a:gd name="T83" fmla="*/ 50 h 51"/>
                <a:gd name="T84" fmla="*/ 19 w 55"/>
                <a:gd name="T85" fmla="*/ 48 h 51"/>
                <a:gd name="T86" fmla="*/ 17 w 55"/>
                <a:gd name="T87" fmla="*/ 46 h 51"/>
                <a:gd name="T88" fmla="*/ 13 w 55"/>
                <a:gd name="T89" fmla="*/ 45 h 51"/>
                <a:gd name="T90" fmla="*/ 9 w 55"/>
                <a:gd name="T91" fmla="*/ 42 h 51"/>
                <a:gd name="T92" fmla="*/ 4 w 55"/>
                <a:gd name="T93" fmla="*/ 37 h 51"/>
                <a:gd name="T94" fmla="*/ 4 w 55"/>
                <a:gd name="T95" fmla="*/ 3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5" h="51">
                  <a:moveTo>
                    <a:pt x="4" y="35"/>
                  </a:moveTo>
                  <a:lnTo>
                    <a:pt x="2" y="33"/>
                  </a:lnTo>
                  <a:lnTo>
                    <a:pt x="1" y="29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2" y="13"/>
                  </a:lnTo>
                  <a:lnTo>
                    <a:pt x="4" y="11"/>
                  </a:lnTo>
                  <a:lnTo>
                    <a:pt x="6" y="8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2" y="2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2"/>
                  </a:lnTo>
                  <a:lnTo>
                    <a:pt x="35" y="2"/>
                  </a:lnTo>
                  <a:lnTo>
                    <a:pt x="38" y="4"/>
                  </a:lnTo>
                  <a:lnTo>
                    <a:pt x="42" y="6"/>
                  </a:lnTo>
                  <a:lnTo>
                    <a:pt x="44" y="8"/>
                  </a:lnTo>
                  <a:lnTo>
                    <a:pt x="47" y="11"/>
                  </a:lnTo>
                  <a:lnTo>
                    <a:pt x="49" y="12"/>
                  </a:lnTo>
                  <a:lnTo>
                    <a:pt x="52" y="16"/>
                  </a:lnTo>
                  <a:lnTo>
                    <a:pt x="53" y="19"/>
                  </a:lnTo>
                  <a:lnTo>
                    <a:pt x="55" y="22"/>
                  </a:lnTo>
                  <a:lnTo>
                    <a:pt x="55" y="25"/>
                  </a:lnTo>
                  <a:lnTo>
                    <a:pt x="55" y="29"/>
                  </a:lnTo>
                  <a:lnTo>
                    <a:pt x="55" y="32"/>
                  </a:lnTo>
                  <a:lnTo>
                    <a:pt x="53" y="35"/>
                  </a:lnTo>
                  <a:lnTo>
                    <a:pt x="53" y="38"/>
                  </a:lnTo>
                  <a:lnTo>
                    <a:pt x="51" y="41"/>
                  </a:lnTo>
                  <a:lnTo>
                    <a:pt x="48" y="43"/>
                  </a:lnTo>
                  <a:lnTo>
                    <a:pt x="45" y="46"/>
                  </a:lnTo>
                  <a:lnTo>
                    <a:pt x="43" y="47"/>
                  </a:lnTo>
                  <a:lnTo>
                    <a:pt x="40" y="48"/>
                  </a:lnTo>
                  <a:lnTo>
                    <a:pt x="36" y="50"/>
                  </a:lnTo>
                  <a:lnTo>
                    <a:pt x="32" y="50"/>
                  </a:lnTo>
                  <a:lnTo>
                    <a:pt x="30" y="51"/>
                  </a:lnTo>
                  <a:lnTo>
                    <a:pt x="27" y="50"/>
                  </a:lnTo>
                  <a:lnTo>
                    <a:pt x="23" y="50"/>
                  </a:lnTo>
                  <a:lnTo>
                    <a:pt x="19" y="48"/>
                  </a:lnTo>
                  <a:lnTo>
                    <a:pt x="17" y="46"/>
                  </a:lnTo>
                  <a:lnTo>
                    <a:pt x="13" y="45"/>
                  </a:lnTo>
                  <a:lnTo>
                    <a:pt x="9" y="42"/>
                  </a:lnTo>
                  <a:lnTo>
                    <a:pt x="4" y="37"/>
                  </a:lnTo>
                  <a:lnTo>
                    <a:pt x="4" y="35"/>
                  </a:lnTo>
                  <a:close/>
                </a:path>
              </a:pathLst>
            </a:custGeom>
            <a:solidFill>
              <a:srgbClr val="00547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83" name="Freeform 1627">
              <a:extLst>
                <a:ext uri="{FF2B5EF4-FFF2-40B4-BE49-F238E27FC236}">
                  <a16:creationId xmlns:a16="http://schemas.microsoft.com/office/drawing/2014/main" id="{641DDF4E-3FAE-4A87-900D-827607D9B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" y="1989"/>
              <a:ext cx="18" cy="15"/>
            </a:xfrm>
            <a:custGeom>
              <a:avLst/>
              <a:gdLst>
                <a:gd name="T0" fmla="*/ 4 w 53"/>
                <a:gd name="T1" fmla="*/ 34 h 47"/>
                <a:gd name="T2" fmla="*/ 2 w 53"/>
                <a:gd name="T3" fmla="*/ 31 h 47"/>
                <a:gd name="T4" fmla="*/ 2 w 53"/>
                <a:gd name="T5" fmla="*/ 28 h 47"/>
                <a:gd name="T6" fmla="*/ 0 w 53"/>
                <a:gd name="T7" fmla="*/ 26 h 47"/>
                <a:gd name="T8" fmla="*/ 0 w 53"/>
                <a:gd name="T9" fmla="*/ 22 h 47"/>
                <a:gd name="T10" fmla="*/ 0 w 53"/>
                <a:gd name="T11" fmla="*/ 18 h 47"/>
                <a:gd name="T12" fmla="*/ 0 w 53"/>
                <a:gd name="T13" fmla="*/ 17 h 47"/>
                <a:gd name="T14" fmla="*/ 2 w 53"/>
                <a:gd name="T15" fmla="*/ 13 h 47"/>
                <a:gd name="T16" fmla="*/ 2 w 53"/>
                <a:gd name="T17" fmla="*/ 11 h 47"/>
                <a:gd name="T18" fmla="*/ 4 w 53"/>
                <a:gd name="T19" fmla="*/ 8 h 47"/>
                <a:gd name="T20" fmla="*/ 7 w 53"/>
                <a:gd name="T21" fmla="*/ 7 h 47"/>
                <a:gd name="T22" fmla="*/ 10 w 53"/>
                <a:gd name="T23" fmla="*/ 4 h 47"/>
                <a:gd name="T24" fmla="*/ 12 w 53"/>
                <a:gd name="T25" fmla="*/ 3 h 47"/>
                <a:gd name="T26" fmla="*/ 15 w 53"/>
                <a:gd name="T27" fmla="*/ 3 h 47"/>
                <a:gd name="T28" fmla="*/ 19 w 53"/>
                <a:gd name="T29" fmla="*/ 2 h 47"/>
                <a:gd name="T30" fmla="*/ 21 w 53"/>
                <a:gd name="T31" fmla="*/ 0 h 47"/>
                <a:gd name="T32" fmla="*/ 24 w 53"/>
                <a:gd name="T33" fmla="*/ 2 h 47"/>
                <a:gd name="T34" fmla="*/ 29 w 53"/>
                <a:gd name="T35" fmla="*/ 2 h 47"/>
                <a:gd name="T36" fmla="*/ 32 w 53"/>
                <a:gd name="T37" fmla="*/ 3 h 47"/>
                <a:gd name="T38" fmla="*/ 34 w 53"/>
                <a:gd name="T39" fmla="*/ 4 h 47"/>
                <a:gd name="T40" fmla="*/ 38 w 53"/>
                <a:gd name="T41" fmla="*/ 5 h 47"/>
                <a:gd name="T42" fmla="*/ 41 w 53"/>
                <a:gd name="T43" fmla="*/ 7 h 47"/>
                <a:gd name="T44" fmla="*/ 43 w 53"/>
                <a:gd name="T45" fmla="*/ 9 h 47"/>
                <a:gd name="T46" fmla="*/ 47 w 53"/>
                <a:gd name="T47" fmla="*/ 11 h 47"/>
                <a:gd name="T48" fmla="*/ 49 w 53"/>
                <a:gd name="T49" fmla="*/ 15 h 47"/>
                <a:gd name="T50" fmla="*/ 50 w 53"/>
                <a:gd name="T51" fmla="*/ 17 h 47"/>
                <a:gd name="T52" fmla="*/ 51 w 53"/>
                <a:gd name="T53" fmla="*/ 20 h 47"/>
                <a:gd name="T54" fmla="*/ 53 w 53"/>
                <a:gd name="T55" fmla="*/ 24 h 47"/>
                <a:gd name="T56" fmla="*/ 53 w 53"/>
                <a:gd name="T57" fmla="*/ 26 h 47"/>
                <a:gd name="T58" fmla="*/ 53 w 53"/>
                <a:gd name="T59" fmla="*/ 30 h 47"/>
                <a:gd name="T60" fmla="*/ 53 w 53"/>
                <a:gd name="T61" fmla="*/ 31 h 47"/>
                <a:gd name="T62" fmla="*/ 51 w 53"/>
                <a:gd name="T63" fmla="*/ 35 h 47"/>
                <a:gd name="T64" fmla="*/ 49 w 53"/>
                <a:gd name="T65" fmla="*/ 38 h 47"/>
                <a:gd name="T66" fmla="*/ 47 w 53"/>
                <a:gd name="T67" fmla="*/ 41 h 47"/>
                <a:gd name="T68" fmla="*/ 45 w 53"/>
                <a:gd name="T69" fmla="*/ 43 h 47"/>
                <a:gd name="T70" fmla="*/ 42 w 53"/>
                <a:gd name="T71" fmla="*/ 44 h 47"/>
                <a:gd name="T72" fmla="*/ 40 w 53"/>
                <a:gd name="T73" fmla="*/ 44 h 47"/>
                <a:gd name="T74" fmla="*/ 37 w 53"/>
                <a:gd name="T75" fmla="*/ 47 h 47"/>
                <a:gd name="T76" fmla="*/ 33 w 53"/>
                <a:gd name="T77" fmla="*/ 47 h 47"/>
                <a:gd name="T78" fmla="*/ 29 w 53"/>
                <a:gd name="T79" fmla="*/ 47 h 47"/>
                <a:gd name="T80" fmla="*/ 26 w 53"/>
                <a:gd name="T81" fmla="*/ 47 h 47"/>
                <a:gd name="T82" fmla="*/ 24 w 53"/>
                <a:gd name="T83" fmla="*/ 47 h 47"/>
                <a:gd name="T84" fmla="*/ 19 w 53"/>
                <a:gd name="T85" fmla="*/ 46 h 47"/>
                <a:gd name="T86" fmla="*/ 16 w 53"/>
                <a:gd name="T87" fmla="*/ 44 h 47"/>
                <a:gd name="T88" fmla="*/ 13 w 53"/>
                <a:gd name="T89" fmla="*/ 43 h 47"/>
                <a:gd name="T90" fmla="*/ 11 w 53"/>
                <a:gd name="T91" fmla="*/ 41 h 47"/>
                <a:gd name="T92" fmla="*/ 7 w 53"/>
                <a:gd name="T93" fmla="*/ 38 h 47"/>
                <a:gd name="T94" fmla="*/ 4 w 53"/>
                <a:gd name="T95" fmla="*/ 3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3" h="47">
                  <a:moveTo>
                    <a:pt x="4" y="34"/>
                  </a:moveTo>
                  <a:lnTo>
                    <a:pt x="2" y="31"/>
                  </a:lnTo>
                  <a:lnTo>
                    <a:pt x="2" y="28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4" y="8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2" y="3"/>
                  </a:lnTo>
                  <a:lnTo>
                    <a:pt x="15" y="3"/>
                  </a:lnTo>
                  <a:lnTo>
                    <a:pt x="19" y="2"/>
                  </a:lnTo>
                  <a:lnTo>
                    <a:pt x="21" y="0"/>
                  </a:lnTo>
                  <a:lnTo>
                    <a:pt x="24" y="2"/>
                  </a:lnTo>
                  <a:lnTo>
                    <a:pt x="29" y="2"/>
                  </a:lnTo>
                  <a:lnTo>
                    <a:pt x="32" y="3"/>
                  </a:lnTo>
                  <a:lnTo>
                    <a:pt x="34" y="4"/>
                  </a:lnTo>
                  <a:lnTo>
                    <a:pt x="38" y="5"/>
                  </a:lnTo>
                  <a:lnTo>
                    <a:pt x="41" y="7"/>
                  </a:lnTo>
                  <a:lnTo>
                    <a:pt x="43" y="9"/>
                  </a:lnTo>
                  <a:lnTo>
                    <a:pt x="47" y="11"/>
                  </a:lnTo>
                  <a:lnTo>
                    <a:pt x="49" y="15"/>
                  </a:lnTo>
                  <a:lnTo>
                    <a:pt x="50" y="17"/>
                  </a:lnTo>
                  <a:lnTo>
                    <a:pt x="51" y="20"/>
                  </a:lnTo>
                  <a:lnTo>
                    <a:pt x="53" y="24"/>
                  </a:lnTo>
                  <a:lnTo>
                    <a:pt x="53" y="26"/>
                  </a:lnTo>
                  <a:lnTo>
                    <a:pt x="53" y="30"/>
                  </a:lnTo>
                  <a:lnTo>
                    <a:pt x="53" y="31"/>
                  </a:lnTo>
                  <a:lnTo>
                    <a:pt x="51" y="35"/>
                  </a:lnTo>
                  <a:lnTo>
                    <a:pt x="49" y="38"/>
                  </a:lnTo>
                  <a:lnTo>
                    <a:pt x="47" y="41"/>
                  </a:lnTo>
                  <a:lnTo>
                    <a:pt x="45" y="43"/>
                  </a:lnTo>
                  <a:lnTo>
                    <a:pt x="42" y="44"/>
                  </a:lnTo>
                  <a:lnTo>
                    <a:pt x="40" y="44"/>
                  </a:lnTo>
                  <a:lnTo>
                    <a:pt x="37" y="47"/>
                  </a:lnTo>
                  <a:lnTo>
                    <a:pt x="33" y="47"/>
                  </a:lnTo>
                  <a:lnTo>
                    <a:pt x="29" y="47"/>
                  </a:lnTo>
                  <a:lnTo>
                    <a:pt x="26" y="47"/>
                  </a:lnTo>
                  <a:lnTo>
                    <a:pt x="24" y="47"/>
                  </a:lnTo>
                  <a:lnTo>
                    <a:pt x="19" y="46"/>
                  </a:lnTo>
                  <a:lnTo>
                    <a:pt x="16" y="44"/>
                  </a:lnTo>
                  <a:lnTo>
                    <a:pt x="13" y="43"/>
                  </a:lnTo>
                  <a:lnTo>
                    <a:pt x="11" y="41"/>
                  </a:lnTo>
                  <a:lnTo>
                    <a:pt x="7" y="38"/>
                  </a:lnTo>
                  <a:lnTo>
                    <a:pt x="4" y="34"/>
                  </a:lnTo>
                  <a:close/>
                </a:path>
              </a:pathLst>
            </a:custGeom>
            <a:solidFill>
              <a:srgbClr val="00547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84" name="Freeform 1628">
              <a:extLst>
                <a:ext uri="{FF2B5EF4-FFF2-40B4-BE49-F238E27FC236}">
                  <a16:creationId xmlns:a16="http://schemas.microsoft.com/office/drawing/2014/main" id="{FF66C521-D60B-48AA-9BAF-DDAB5AE0E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" y="1974"/>
              <a:ext cx="16" cy="15"/>
            </a:xfrm>
            <a:custGeom>
              <a:avLst/>
              <a:gdLst>
                <a:gd name="T0" fmla="*/ 4 w 47"/>
                <a:gd name="T1" fmla="*/ 33 h 45"/>
                <a:gd name="T2" fmla="*/ 1 w 47"/>
                <a:gd name="T3" fmla="*/ 29 h 45"/>
                <a:gd name="T4" fmla="*/ 0 w 47"/>
                <a:gd name="T5" fmla="*/ 28 h 45"/>
                <a:gd name="T6" fmla="*/ 0 w 47"/>
                <a:gd name="T7" fmla="*/ 24 h 45"/>
                <a:gd name="T8" fmla="*/ 0 w 47"/>
                <a:gd name="T9" fmla="*/ 21 h 45"/>
                <a:gd name="T10" fmla="*/ 0 w 47"/>
                <a:gd name="T11" fmla="*/ 19 h 45"/>
                <a:gd name="T12" fmla="*/ 0 w 47"/>
                <a:gd name="T13" fmla="*/ 16 h 45"/>
                <a:gd name="T14" fmla="*/ 0 w 47"/>
                <a:gd name="T15" fmla="*/ 12 h 45"/>
                <a:gd name="T16" fmla="*/ 1 w 47"/>
                <a:gd name="T17" fmla="*/ 9 h 45"/>
                <a:gd name="T18" fmla="*/ 4 w 47"/>
                <a:gd name="T19" fmla="*/ 8 h 45"/>
                <a:gd name="T20" fmla="*/ 5 w 47"/>
                <a:gd name="T21" fmla="*/ 6 h 45"/>
                <a:gd name="T22" fmla="*/ 8 w 47"/>
                <a:gd name="T23" fmla="*/ 4 h 45"/>
                <a:gd name="T24" fmla="*/ 10 w 47"/>
                <a:gd name="T25" fmla="*/ 3 h 45"/>
                <a:gd name="T26" fmla="*/ 13 w 47"/>
                <a:gd name="T27" fmla="*/ 2 h 45"/>
                <a:gd name="T28" fmla="*/ 17 w 47"/>
                <a:gd name="T29" fmla="*/ 2 h 45"/>
                <a:gd name="T30" fmla="*/ 19 w 47"/>
                <a:gd name="T31" fmla="*/ 0 h 45"/>
                <a:gd name="T32" fmla="*/ 23 w 47"/>
                <a:gd name="T33" fmla="*/ 0 h 45"/>
                <a:gd name="T34" fmla="*/ 25 w 47"/>
                <a:gd name="T35" fmla="*/ 2 h 45"/>
                <a:gd name="T36" fmla="*/ 29 w 47"/>
                <a:gd name="T37" fmla="*/ 2 h 45"/>
                <a:gd name="T38" fmla="*/ 32 w 47"/>
                <a:gd name="T39" fmla="*/ 3 h 45"/>
                <a:gd name="T40" fmla="*/ 34 w 47"/>
                <a:gd name="T41" fmla="*/ 4 h 45"/>
                <a:gd name="T42" fmla="*/ 38 w 47"/>
                <a:gd name="T43" fmla="*/ 7 h 45"/>
                <a:gd name="T44" fmla="*/ 39 w 47"/>
                <a:gd name="T45" fmla="*/ 9 h 45"/>
                <a:gd name="T46" fmla="*/ 42 w 47"/>
                <a:gd name="T47" fmla="*/ 12 h 45"/>
                <a:gd name="T48" fmla="*/ 44 w 47"/>
                <a:gd name="T49" fmla="*/ 15 h 45"/>
                <a:gd name="T50" fmla="*/ 46 w 47"/>
                <a:gd name="T51" fmla="*/ 16 h 45"/>
                <a:gd name="T52" fmla="*/ 46 w 47"/>
                <a:gd name="T53" fmla="*/ 19 h 45"/>
                <a:gd name="T54" fmla="*/ 47 w 47"/>
                <a:gd name="T55" fmla="*/ 22 h 45"/>
                <a:gd name="T56" fmla="*/ 47 w 47"/>
                <a:gd name="T57" fmla="*/ 25 h 45"/>
                <a:gd name="T58" fmla="*/ 47 w 47"/>
                <a:gd name="T59" fmla="*/ 29 h 45"/>
                <a:gd name="T60" fmla="*/ 47 w 47"/>
                <a:gd name="T61" fmla="*/ 30 h 45"/>
                <a:gd name="T62" fmla="*/ 46 w 47"/>
                <a:gd name="T63" fmla="*/ 33 h 45"/>
                <a:gd name="T64" fmla="*/ 44 w 47"/>
                <a:gd name="T65" fmla="*/ 35 h 45"/>
                <a:gd name="T66" fmla="*/ 43 w 47"/>
                <a:gd name="T67" fmla="*/ 38 h 45"/>
                <a:gd name="T68" fmla="*/ 42 w 47"/>
                <a:gd name="T69" fmla="*/ 41 h 45"/>
                <a:gd name="T70" fmla="*/ 39 w 47"/>
                <a:gd name="T71" fmla="*/ 42 h 45"/>
                <a:gd name="T72" fmla="*/ 35 w 47"/>
                <a:gd name="T73" fmla="*/ 43 h 45"/>
                <a:gd name="T74" fmla="*/ 32 w 47"/>
                <a:gd name="T75" fmla="*/ 43 h 45"/>
                <a:gd name="T76" fmla="*/ 30 w 47"/>
                <a:gd name="T77" fmla="*/ 45 h 45"/>
                <a:gd name="T78" fmla="*/ 27 w 47"/>
                <a:gd name="T79" fmla="*/ 45 h 45"/>
                <a:gd name="T80" fmla="*/ 23 w 47"/>
                <a:gd name="T81" fmla="*/ 45 h 45"/>
                <a:gd name="T82" fmla="*/ 21 w 47"/>
                <a:gd name="T83" fmla="*/ 43 h 45"/>
                <a:gd name="T84" fmla="*/ 18 w 47"/>
                <a:gd name="T85" fmla="*/ 43 h 45"/>
                <a:gd name="T86" fmla="*/ 14 w 47"/>
                <a:gd name="T87" fmla="*/ 42 h 45"/>
                <a:gd name="T88" fmla="*/ 12 w 47"/>
                <a:gd name="T89" fmla="*/ 41 h 45"/>
                <a:gd name="T90" fmla="*/ 8 w 47"/>
                <a:gd name="T91" fmla="*/ 38 h 45"/>
                <a:gd name="T92" fmla="*/ 6 w 47"/>
                <a:gd name="T93" fmla="*/ 37 h 45"/>
                <a:gd name="T94" fmla="*/ 4 w 47"/>
                <a:gd name="T95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" h="45">
                  <a:moveTo>
                    <a:pt x="4" y="33"/>
                  </a:moveTo>
                  <a:lnTo>
                    <a:pt x="1" y="29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8"/>
                  </a:lnTo>
                  <a:lnTo>
                    <a:pt x="5" y="6"/>
                  </a:lnTo>
                  <a:lnTo>
                    <a:pt x="8" y="4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5" y="2"/>
                  </a:lnTo>
                  <a:lnTo>
                    <a:pt x="29" y="2"/>
                  </a:lnTo>
                  <a:lnTo>
                    <a:pt x="32" y="3"/>
                  </a:lnTo>
                  <a:lnTo>
                    <a:pt x="34" y="4"/>
                  </a:lnTo>
                  <a:lnTo>
                    <a:pt x="38" y="7"/>
                  </a:lnTo>
                  <a:lnTo>
                    <a:pt x="39" y="9"/>
                  </a:lnTo>
                  <a:lnTo>
                    <a:pt x="42" y="12"/>
                  </a:lnTo>
                  <a:lnTo>
                    <a:pt x="44" y="15"/>
                  </a:lnTo>
                  <a:lnTo>
                    <a:pt x="46" y="16"/>
                  </a:lnTo>
                  <a:lnTo>
                    <a:pt x="46" y="19"/>
                  </a:lnTo>
                  <a:lnTo>
                    <a:pt x="47" y="22"/>
                  </a:lnTo>
                  <a:lnTo>
                    <a:pt x="47" y="25"/>
                  </a:lnTo>
                  <a:lnTo>
                    <a:pt x="47" y="29"/>
                  </a:lnTo>
                  <a:lnTo>
                    <a:pt x="47" y="30"/>
                  </a:lnTo>
                  <a:lnTo>
                    <a:pt x="46" y="33"/>
                  </a:lnTo>
                  <a:lnTo>
                    <a:pt x="44" y="35"/>
                  </a:lnTo>
                  <a:lnTo>
                    <a:pt x="43" y="38"/>
                  </a:lnTo>
                  <a:lnTo>
                    <a:pt x="42" y="41"/>
                  </a:lnTo>
                  <a:lnTo>
                    <a:pt x="39" y="42"/>
                  </a:lnTo>
                  <a:lnTo>
                    <a:pt x="35" y="43"/>
                  </a:lnTo>
                  <a:lnTo>
                    <a:pt x="32" y="43"/>
                  </a:lnTo>
                  <a:lnTo>
                    <a:pt x="30" y="45"/>
                  </a:lnTo>
                  <a:lnTo>
                    <a:pt x="27" y="45"/>
                  </a:lnTo>
                  <a:lnTo>
                    <a:pt x="23" y="45"/>
                  </a:lnTo>
                  <a:lnTo>
                    <a:pt x="21" y="43"/>
                  </a:lnTo>
                  <a:lnTo>
                    <a:pt x="18" y="43"/>
                  </a:lnTo>
                  <a:lnTo>
                    <a:pt x="14" y="42"/>
                  </a:lnTo>
                  <a:lnTo>
                    <a:pt x="12" y="41"/>
                  </a:lnTo>
                  <a:lnTo>
                    <a:pt x="8" y="38"/>
                  </a:lnTo>
                  <a:lnTo>
                    <a:pt x="6" y="37"/>
                  </a:lnTo>
                  <a:lnTo>
                    <a:pt x="4" y="33"/>
                  </a:lnTo>
                  <a:close/>
                </a:path>
              </a:pathLst>
            </a:custGeom>
            <a:solidFill>
              <a:srgbClr val="00547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85" name="Freeform 1629">
              <a:extLst>
                <a:ext uri="{FF2B5EF4-FFF2-40B4-BE49-F238E27FC236}">
                  <a16:creationId xmlns:a16="http://schemas.microsoft.com/office/drawing/2014/main" id="{695F189E-885E-4AB4-AFEA-FADE18F52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5" y="1962"/>
              <a:ext cx="16" cy="15"/>
            </a:xfrm>
            <a:custGeom>
              <a:avLst/>
              <a:gdLst>
                <a:gd name="T0" fmla="*/ 5 w 48"/>
                <a:gd name="T1" fmla="*/ 31 h 43"/>
                <a:gd name="T2" fmla="*/ 2 w 48"/>
                <a:gd name="T3" fmla="*/ 29 h 43"/>
                <a:gd name="T4" fmla="*/ 1 w 48"/>
                <a:gd name="T5" fmla="*/ 26 h 43"/>
                <a:gd name="T6" fmla="*/ 0 w 48"/>
                <a:gd name="T7" fmla="*/ 23 h 43"/>
                <a:gd name="T8" fmla="*/ 0 w 48"/>
                <a:gd name="T9" fmla="*/ 21 h 43"/>
                <a:gd name="T10" fmla="*/ 0 w 48"/>
                <a:gd name="T11" fmla="*/ 18 h 43"/>
                <a:gd name="T12" fmla="*/ 0 w 48"/>
                <a:gd name="T13" fmla="*/ 16 h 43"/>
                <a:gd name="T14" fmla="*/ 0 w 48"/>
                <a:gd name="T15" fmla="*/ 13 h 43"/>
                <a:gd name="T16" fmla="*/ 0 w 48"/>
                <a:gd name="T17" fmla="*/ 9 h 43"/>
                <a:gd name="T18" fmla="*/ 2 w 48"/>
                <a:gd name="T19" fmla="*/ 9 h 43"/>
                <a:gd name="T20" fmla="*/ 4 w 48"/>
                <a:gd name="T21" fmla="*/ 5 h 43"/>
                <a:gd name="T22" fmla="*/ 6 w 48"/>
                <a:gd name="T23" fmla="*/ 4 h 43"/>
                <a:gd name="T24" fmla="*/ 9 w 48"/>
                <a:gd name="T25" fmla="*/ 3 h 43"/>
                <a:gd name="T26" fmla="*/ 12 w 48"/>
                <a:gd name="T27" fmla="*/ 1 h 43"/>
                <a:gd name="T28" fmla="*/ 14 w 48"/>
                <a:gd name="T29" fmla="*/ 1 h 43"/>
                <a:gd name="T30" fmla="*/ 18 w 48"/>
                <a:gd name="T31" fmla="*/ 0 h 43"/>
                <a:gd name="T32" fmla="*/ 19 w 48"/>
                <a:gd name="T33" fmla="*/ 0 h 43"/>
                <a:gd name="T34" fmla="*/ 23 w 48"/>
                <a:gd name="T35" fmla="*/ 0 h 43"/>
                <a:gd name="T36" fmla="*/ 26 w 48"/>
                <a:gd name="T37" fmla="*/ 1 h 43"/>
                <a:gd name="T38" fmla="*/ 30 w 48"/>
                <a:gd name="T39" fmla="*/ 1 h 43"/>
                <a:gd name="T40" fmla="*/ 32 w 48"/>
                <a:gd name="T41" fmla="*/ 3 h 43"/>
                <a:gd name="T42" fmla="*/ 34 w 48"/>
                <a:gd name="T43" fmla="*/ 4 h 43"/>
                <a:gd name="T44" fmla="*/ 38 w 48"/>
                <a:gd name="T45" fmla="*/ 6 h 43"/>
                <a:gd name="T46" fmla="*/ 40 w 48"/>
                <a:gd name="T47" fmla="*/ 9 h 43"/>
                <a:gd name="T48" fmla="*/ 43 w 48"/>
                <a:gd name="T49" fmla="*/ 10 h 43"/>
                <a:gd name="T50" fmla="*/ 44 w 48"/>
                <a:gd name="T51" fmla="*/ 13 h 43"/>
                <a:gd name="T52" fmla="*/ 45 w 48"/>
                <a:gd name="T53" fmla="*/ 16 h 43"/>
                <a:gd name="T54" fmla="*/ 47 w 48"/>
                <a:gd name="T55" fmla="*/ 18 h 43"/>
                <a:gd name="T56" fmla="*/ 47 w 48"/>
                <a:gd name="T57" fmla="*/ 22 h 43"/>
                <a:gd name="T58" fmla="*/ 47 w 48"/>
                <a:gd name="T59" fmla="*/ 25 h 43"/>
                <a:gd name="T60" fmla="*/ 48 w 48"/>
                <a:gd name="T61" fmla="*/ 27 h 43"/>
                <a:gd name="T62" fmla="*/ 47 w 48"/>
                <a:gd name="T63" fmla="*/ 30 h 43"/>
                <a:gd name="T64" fmla="*/ 44 w 48"/>
                <a:gd name="T65" fmla="*/ 32 h 43"/>
                <a:gd name="T66" fmla="*/ 44 w 48"/>
                <a:gd name="T67" fmla="*/ 35 h 43"/>
                <a:gd name="T68" fmla="*/ 42 w 48"/>
                <a:gd name="T69" fmla="*/ 36 h 43"/>
                <a:gd name="T70" fmla="*/ 40 w 48"/>
                <a:gd name="T71" fmla="*/ 38 h 43"/>
                <a:gd name="T72" fmla="*/ 38 w 48"/>
                <a:gd name="T73" fmla="*/ 40 h 43"/>
                <a:gd name="T74" fmla="*/ 34 w 48"/>
                <a:gd name="T75" fmla="*/ 40 h 43"/>
                <a:gd name="T76" fmla="*/ 31 w 48"/>
                <a:gd name="T77" fmla="*/ 42 h 43"/>
                <a:gd name="T78" fmla="*/ 28 w 48"/>
                <a:gd name="T79" fmla="*/ 42 h 43"/>
                <a:gd name="T80" fmla="*/ 25 w 48"/>
                <a:gd name="T81" fmla="*/ 43 h 43"/>
                <a:gd name="T82" fmla="*/ 23 w 48"/>
                <a:gd name="T83" fmla="*/ 42 h 43"/>
                <a:gd name="T84" fmla="*/ 19 w 48"/>
                <a:gd name="T85" fmla="*/ 40 h 43"/>
                <a:gd name="T86" fmla="*/ 17 w 48"/>
                <a:gd name="T87" fmla="*/ 40 h 43"/>
                <a:gd name="T88" fmla="*/ 14 w 48"/>
                <a:gd name="T89" fmla="*/ 38 h 43"/>
                <a:gd name="T90" fmla="*/ 10 w 48"/>
                <a:gd name="T91" fmla="*/ 38 h 43"/>
                <a:gd name="T92" fmla="*/ 8 w 48"/>
                <a:gd name="T93" fmla="*/ 35 h 43"/>
                <a:gd name="T94" fmla="*/ 5 w 48"/>
                <a:gd name="T95" fmla="*/ 32 h 43"/>
                <a:gd name="T96" fmla="*/ 5 w 48"/>
                <a:gd name="T97" fmla="*/ 32 h 43"/>
                <a:gd name="T98" fmla="*/ 5 w 48"/>
                <a:gd name="T9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" h="43">
                  <a:moveTo>
                    <a:pt x="5" y="31"/>
                  </a:moveTo>
                  <a:lnTo>
                    <a:pt x="2" y="29"/>
                  </a:lnTo>
                  <a:lnTo>
                    <a:pt x="1" y="26"/>
                  </a:lnTo>
                  <a:lnTo>
                    <a:pt x="0" y="23"/>
                  </a:lnTo>
                  <a:lnTo>
                    <a:pt x="0" y="21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9"/>
                  </a:lnTo>
                  <a:lnTo>
                    <a:pt x="4" y="5"/>
                  </a:lnTo>
                  <a:lnTo>
                    <a:pt x="6" y="4"/>
                  </a:lnTo>
                  <a:lnTo>
                    <a:pt x="9" y="3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1"/>
                  </a:lnTo>
                  <a:lnTo>
                    <a:pt x="30" y="1"/>
                  </a:lnTo>
                  <a:lnTo>
                    <a:pt x="32" y="3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9"/>
                  </a:lnTo>
                  <a:lnTo>
                    <a:pt x="43" y="10"/>
                  </a:lnTo>
                  <a:lnTo>
                    <a:pt x="44" y="13"/>
                  </a:lnTo>
                  <a:lnTo>
                    <a:pt x="45" y="16"/>
                  </a:lnTo>
                  <a:lnTo>
                    <a:pt x="47" y="18"/>
                  </a:lnTo>
                  <a:lnTo>
                    <a:pt x="47" y="22"/>
                  </a:lnTo>
                  <a:lnTo>
                    <a:pt x="47" y="25"/>
                  </a:lnTo>
                  <a:lnTo>
                    <a:pt x="48" y="27"/>
                  </a:lnTo>
                  <a:lnTo>
                    <a:pt x="47" y="30"/>
                  </a:lnTo>
                  <a:lnTo>
                    <a:pt x="44" y="32"/>
                  </a:lnTo>
                  <a:lnTo>
                    <a:pt x="44" y="35"/>
                  </a:lnTo>
                  <a:lnTo>
                    <a:pt x="42" y="36"/>
                  </a:lnTo>
                  <a:lnTo>
                    <a:pt x="40" y="38"/>
                  </a:lnTo>
                  <a:lnTo>
                    <a:pt x="38" y="40"/>
                  </a:lnTo>
                  <a:lnTo>
                    <a:pt x="34" y="40"/>
                  </a:lnTo>
                  <a:lnTo>
                    <a:pt x="31" y="42"/>
                  </a:lnTo>
                  <a:lnTo>
                    <a:pt x="28" y="42"/>
                  </a:lnTo>
                  <a:lnTo>
                    <a:pt x="25" y="43"/>
                  </a:lnTo>
                  <a:lnTo>
                    <a:pt x="23" y="42"/>
                  </a:lnTo>
                  <a:lnTo>
                    <a:pt x="19" y="40"/>
                  </a:lnTo>
                  <a:lnTo>
                    <a:pt x="17" y="40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8" y="35"/>
                  </a:lnTo>
                  <a:lnTo>
                    <a:pt x="5" y="32"/>
                  </a:lnTo>
                  <a:lnTo>
                    <a:pt x="5" y="32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00547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86" name="Freeform 1630">
              <a:extLst>
                <a:ext uri="{FF2B5EF4-FFF2-40B4-BE49-F238E27FC236}">
                  <a16:creationId xmlns:a16="http://schemas.microsoft.com/office/drawing/2014/main" id="{09BBFE83-E06A-4B8B-A0C0-8BEF7E8AD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" y="1951"/>
              <a:ext cx="16" cy="13"/>
            </a:xfrm>
            <a:custGeom>
              <a:avLst/>
              <a:gdLst>
                <a:gd name="T0" fmla="*/ 8 w 46"/>
                <a:gd name="T1" fmla="*/ 31 h 38"/>
                <a:gd name="T2" fmla="*/ 5 w 46"/>
                <a:gd name="T3" fmla="*/ 29 h 38"/>
                <a:gd name="T4" fmla="*/ 4 w 46"/>
                <a:gd name="T5" fmla="*/ 27 h 38"/>
                <a:gd name="T6" fmla="*/ 1 w 46"/>
                <a:gd name="T7" fmla="*/ 25 h 38"/>
                <a:gd name="T8" fmla="*/ 1 w 46"/>
                <a:gd name="T9" fmla="*/ 22 h 38"/>
                <a:gd name="T10" fmla="*/ 0 w 46"/>
                <a:gd name="T11" fmla="*/ 20 h 38"/>
                <a:gd name="T12" fmla="*/ 0 w 46"/>
                <a:gd name="T13" fmla="*/ 16 h 38"/>
                <a:gd name="T14" fmla="*/ 0 w 46"/>
                <a:gd name="T15" fmla="*/ 14 h 38"/>
                <a:gd name="T16" fmla="*/ 0 w 46"/>
                <a:gd name="T17" fmla="*/ 12 h 38"/>
                <a:gd name="T18" fmla="*/ 1 w 46"/>
                <a:gd name="T19" fmla="*/ 9 h 38"/>
                <a:gd name="T20" fmla="*/ 1 w 46"/>
                <a:gd name="T21" fmla="*/ 8 h 38"/>
                <a:gd name="T22" fmla="*/ 4 w 46"/>
                <a:gd name="T23" fmla="*/ 5 h 38"/>
                <a:gd name="T24" fmla="*/ 5 w 46"/>
                <a:gd name="T25" fmla="*/ 4 h 38"/>
                <a:gd name="T26" fmla="*/ 8 w 46"/>
                <a:gd name="T27" fmla="*/ 1 h 38"/>
                <a:gd name="T28" fmla="*/ 10 w 46"/>
                <a:gd name="T29" fmla="*/ 1 h 38"/>
                <a:gd name="T30" fmla="*/ 13 w 46"/>
                <a:gd name="T31" fmla="*/ 0 h 38"/>
                <a:gd name="T32" fmla="*/ 16 w 46"/>
                <a:gd name="T33" fmla="*/ 0 h 38"/>
                <a:gd name="T34" fmla="*/ 20 w 46"/>
                <a:gd name="T35" fmla="*/ 0 h 38"/>
                <a:gd name="T36" fmla="*/ 22 w 46"/>
                <a:gd name="T37" fmla="*/ 0 h 38"/>
                <a:gd name="T38" fmla="*/ 25 w 46"/>
                <a:gd name="T39" fmla="*/ 0 h 38"/>
                <a:gd name="T40" fmla="*/ 27 w 46"/>
                <a:gd name="T41" fmla="*/ 1 h 38"/>
                <a:gd name="T42" fmla="*/ 30 w 46"/>
                <a:gd name="T43" fmla="*/ 1 h 38"/>
                <a:gd name="T44" fmla="*/ 36 w 46"/>
                <a:gd name="T45" fmla="*/ 4 h 38"/>
                <a:gd name="T46" fmla="*/ 40 w 46"/>
                <a:gd name="T47" fmla="*/ 9 h 38"/>
                <a:gd name="T48" fmla="*/ 43 w 46"/>
                <a:gd name="T49" fmla="*/ 14 h 38"/>
                <a:gd name="T50" fmla="*/ 44 w 46"/>
                <a:gd name="T51" fmla="*/ 16 h 38"/>
                <a:gd name="T52" fmla="*/ 46 w 46"/>
                <a:gd name="T53" fmla="*/ 18 h 38"/>
                <a:gd name="T54" fmla="*/ 46 w 46"/>
                <a:gd name="T55" fmla="*/ 21 h 38"/>
                <a:gd name="T56" fmla="*/ 46 w 46"/>
                <a:gd name="T57" fmla="*/ 24 h 38"/>
                <a:gd name="T58" fmla="*/ 44 w 46"/>
                <a:gd name="T59" fmla="*/ 27 h 38"/>
                <a:gd name="T60" fmla="*/ 43 w 46"/>
                <a:gd name="T61" fmla="*/ 29 h 38"/>
                <a:gd name="T62" fmla="*/ 42 w 46"/>
                <a:gd name="T63" fmla="*/ 33 h 38"/>
                <a:gd name="T64" fmla="*/ 39 w 46"/>
                <a:gd name="T65" fmla="*/ 34 h 38"/>
                <a:gd name="T66" fmla="*/ 36 w 46"/>
                <a:gd name="T67" fmla="*/ 35 h 38"/>
                <a:gd name="T68" fmla="*/ 34 w 46"/>
                <a:gd name="T69" fmla="*/ 37 h 38"/>
                <a:gd name="T70" fmla="*/ 31 w 46"/>
                <a:gd name="T71" fmla="*/ 38 h 38"/>
                <a:gd name="T72" fmla="*/ 29 w 46"/>
                <a:gd name="T73" fmla="*/ 38 h 38"/>
                <a:gd name="T74" fmla="*/ 26 w 46"/>
                <a:gd name="T75" fmla="*/ 38 h 38"/>
                <a:gd name="T76" fmla="*/ 22 w 46"/>
                <a:gd name="T77" fmla="*/ 38 h 38"/>
                <a:gd name="T78" fmla="*/ 20 w 46"/>
                <a:gd name="T79" fmla="*/ 38 h 38"/>
                <a:gd name="T80" fmla="*/ 17 w 46"/>
                <a:gd name="T81" fmla="*/ 37 h 38"/>
                <a:gd name="T82" fmla="*/ 14 w 46"/>
                <a:gd name="T83" fmla="*/ 35 h 38"/>
                <a:gd name="T84" fmla="*/ 10 w 46"/>
                <a:gd name="T85" fmla="*/ 33 h 38"/>
                <a:gd name="T86" fmla="*/ 7 w 46"/>
                <a:gd name="T87" fmla="*/ 31 h 38"/>
                <a:gd name="T88" fmla="*/ 7 w 46"/>
                <a:gd name="T89" fmla="*/ 31 h 38"/>
                <a:gd name="T90" fmla="*/ 8 w 46"/>
                <a:gd name="T91" fmla="*/ 3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6" h="38">
                  <a:moveTo>
                    <a:pt x="8" y="31"/>
                  </a:moveTo>
                  <a:lnTo>
                    <a:pt x="5" y="29"/>
                  </a:lnTo>
                  <a:lnTo>
                    <a:pt x="4" y="27"/>
                  </a:lnTo>
                  <a:lnTo>
                    <a:pt x="1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1" y="8"/>
                  </a:lnTo>
                  <a:lnTo>
                    <a:pt x="4" y="5"/>
                  </a:lnTo>
                  <a:lnTo>
                    <a:pt x="5" y="4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7" y="1"/>
                  </a:lnTo>
                  <a:lnTo>
                    <a:pt x="30" y="1"/>
                  </a:lnTo>
                  <a:lnTo>
                    <a:pt x="36" y="4"/>
                  </a:lnTo>
                  <a:lnTo>
                    <a:pt x="40" y="9"/>
                  </a:lnTo>
                  <a:lnTo>
                    <a:pt x="43" y="14"/>
                  </a:lnTo>
                  <a:lnTo>
                    <a:pt x="44" y="16"/>
                  </a:lnTo>
                  <a:lnTo>
                    <a:pt x="46" y="18"/>
                  </a:lnTo>
                  <a:lnTo>
                    <a:pt x="46" y="21"/>
                  </a:lnTo>
                  <a:lnTo>
                    <a:pt x="46" y="24"/>
                  </a:lnTo>
                  <a:lnTo>
                    <a:pt x="44" y="27"/>
                  </a:lnTo>
                  <a:lnTo>
                    <a:pt x="43" y="29"/>
                  </a:lnTo>
                  <a:lnTo>
                    <a:pt x="42" y="33"/>
                  </a:lnTo>
                  <a:lnTo>
                    <a:pt x="39" y="34"/>
                  </a:lnTo>
                  <a:lnTo>
                    <a:pt x="36" y="35"/>
                  </a:lnTo>
                  <a:lnTo>
                    <a:pt x="34" y="37"/>
                  </a:lnTo>
                  <a:lnTo>
                    <a:pt x="31" y="38"/>
                  </a:lnTo>
                  <a:lnTo>
                    <a:pt x="29" y="38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17" y="37"/>
                  </a:lnTo>
                  <a:lnTo>
                    <a:pt x="14" y="35"/>
                  </a:lnTo>
                  <a:lnTo>
                    <a:pt x="10" y="33"/>
                  </a:lnTo>
                  <a:lnTo>
                    <a:pt x="7" y="31"/>
                  </a:lnTo>
                  <a:lnTo>
                    <a:pt x="7" y="31"/>
                  </a:lnTo>
                  <a:lnTo>
                    <a:pt x="8" y="31"/>
                  </a:lnTo>
                  <a:close/>
                </a:path>
              </a:pathLst>
            </a:custGeom>
            <a:solidFill>
              <a:srgbClr val="00547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87" name="Freeform 1631">
              <a:extLst>
                <a:ext uri="{FF2B5EF4-FFF2-40B4-BE49-F238E27FC236}">
                  <a16:creationId xmlns:a16="http://schemas.microsoft.com/office/drawing/2014/main" id="{705AB629-2B16-4A08-ADC8-2BB13D3AC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2" y="1941"/>
              <a:ext cx="14" cy="12"/>
            </a:xfrm>
            <a:custGeom>
              <a:avLst/>
              <a:gdLst>
                <a:gd name="T0" fmla="*/ 10 w 44"/>
                <a:gd name="T1" fmla="*/ 33 h 37"/>
                <a:gd name="T2" fmla="*/ 8 w 44"/>
                <a:gd name="T3" fmla="*/ 30 h 37"/>
                <a:gd name="T4" fmla="*/ 5 w 44"/>
                <a:gd name="T5" fmla="*/ 29 h 37"/>
                <a:gd name="T6" fmla="*/ 4 w 44"/>
                <a:gd name="T7" fmla="*/ 26 h 37"/>
                <a:gd name="T8" fmla="*/ 1 w 44"/>
                <a:gd name="T9" fmla="*/ 25 h 37"/>
                <a:gd name="T10" fmla="*/ 0 w 44"/>
                <a:gd name="T11" fmla="*/ 22 h 37"/>
                <a:gd name="T12" fmla="*/ 0 w 44"/>
                <a:gd name="T13" fmla="*/ 20 h 37"/>
                <a:gd name="T14" fmla="*/ 0 w 44"/>
                <a:gd name="T15" fmla="*/ 18 h 37"/>
                <a:gd name="T16" fmla="*/ 0 w 44"/>
                <a:gd name="T17" fmla="*/ 15 h 37"/>
                <a:gd name="T18" fmla="*/ 0 w 44"/>
                <a:gd name="T19" fmla="*/ 13 h 37"/>
                <a:gd name="T20" fmla="*/ 0 w 44"/>
                <a:gd name="T21" fmla="*/ 11 h 37"/>
                <a:gd name="T22" fmla="*/ 1 w 44"/>
                <a:gd name="T23" fmla="*/ 8 h 37"/>
                <a:gd name="T24" fmla="*/ 4 w 44"/>
                <a:gd name="T25" fmla="*/ 5 h 37"/>
                <a:gd name="T26" fmla="*/ 5 w 44"/>
                <a:gd name="T27" fmla="*/ 4 h 37"/>
                <a:gd name="T28" fmla="*/ 6 w 44"/>
                <a:gd name="T29" fmla="*/ 4 h 37"/>
                <a:gd name="T30" fmla="*/ 10 w 44"/>
                <a:gd name="T31" fmla="*/ 2 h 37"/>
                <a:gd name="T32" fmla="*/ 12 w 44"/>
                <a:gd name="T33" fmla="*/ 0 h 37"/>
                <a:gd name="T34" fmla="*/ 14 w 44"/>
                <a:gd name="T35" fmla="*/ 0 h 37"/>
                <a:gd name="T36" fmla="*/ 17 w 44"/>
                <a:gd name="T37" fmla="*/ 0 h 37"/>
                <a:gd name="T38" fmla="*/ 19 w 44"/>
                <a:gd name="T39" fmla="*/ 0 h 37"/>
                <a:gd name="T40" fmla="*/ 23 w 44"/>
                <a:gd name="T41" fmla="*/ 0 h 37"/>
                <a:gd name="T42" fmla="*/ 26 w 44"/>
                <a:gd name="T43" fmla="*/ 0 h 37"/>
                <a:gd name="T44" fmla="*/ 30 w 44"/>
                <a:gd name="T45" fmla="*/ 2 h 37"/>
                <a:gd name="T46" fmla="*/ 34 w 44"/>
                <a:gd name="T47" fmla="*/ 4 h 37"/>
                <a:gd name="T48" fmla="*/ 36 w 44"/>
                <a:gd name="T49" fmla="*/ 7 h 37"/>
                <a:gd name="T50" fmla="*/ 38 w 44"/>
                <a:gd name="T51" fmla="*/ 8 h 37"/>
                <a:gd name="T52" fmla="*/ 42 w 44"/>
                <a:gd name="T53" fmla="*/ 13 h 37"/>
                <a:gd name="T54" fmla="*/ 43 w 44"/>
                <a:gd name="T55" fmla="*/ 15 h 37"/>
                <a:gd name="T56" fmla="*/ 43 w 44"/>
                <a:gd name="T57" fmla="*/ 17 h 37"/>
                <a:gd name="T58" fmla="*/ 44 w 44"/>
                <a:gd name="T59" fmla="*/ 20 h 37"/>
                <a:gd name="T60" fmla="*/ 44 w 44"/>
                <a:gd name="T61" fmla="*/ 22 h 37"/>
                <a:gd name="T62" fmla="*/ 43 w 44"/>
                <a:gd name="T63" fmla="*/ 25 h 37"/>
                <a:gd name="T64" fmla="*/ 43 w 44"/>
                <a:gd name="T65" fmla="*/ 28 h 37"/>
                <a:gd name="T66" fmla="*/ 42 w 44"/>
                <a:gd name="T67" fmla="*/ 29 h 37"/>
                <a:gd name="T68" fmla="*/ 42 w 44"/>
                <a:gd name="T69" fmla="*/ 30 h 37"/>
                <a:gd name="T70" fmla="*/ 38 w 44"/>
                <a:gd name="T71" fmla="*/ 33 h 37"/>
                <a:gd name="T72" fmla="*/ 36 w 44"/>
                <a:gd name="T73" fmla="*/ 34 h 37"/>
                <a:gd name="T74" fmla="*/ 34 w 44"/>
                <a:gd name="T75" fmla="*/ 35 h 37"/>
                <a:gd name="T76" fmla="*/ 31 w 44"/>
                <a:gd name="T77" fmla="*/ 35 h 37"/>
                <a:gd name="T78" fmla="*/ 30 w 44"/>
                <a:gd name="T79" fmla="*/ 37 h 37"/>
                <a:gd name="T80" fmla="*/ 26 w 44"/>
                <a:gd name="T81" fmla="*/ 37 h 37"/>
                <a:gd name="T82" fmla="*/ 23 w 44"/>
                <a:gd name="T83" fmla="*/ 37 h 37"/>
                <a:gd name="T84" fmla="*/ 19 w 44"/>
                <a:gd name="T85" fmla="*/ 37 h 37"/>
                <a:gd name="T86" fmla="*/ 17 w 44"/>
                <a:gd name="T87" fmla="*/ 35 h 37"/>
                <a:gd name="T88" fmla="*/ 14 w 44"/>
                <a:gd name="T89" fmla="*/ 35 h 37"/>
                <a:gd name="T90" fmla="*/ 12 w 44"/>
                <a:gd name="T91" fmla="*/ 33 h 37"/>
                <a:gd name="T92" fmla="*/ 10 w 44"/>
                <a:gd name="T93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4" h="37">
                  <a:moveTo>
                    <a:pt x="10" y="33"/>
                  </a:moveTo>
                  <a:lnTo>
                    <a:pt x="8" y="30"/>
                  </a:lnTo>
                  <a:lnTo>
                    <a:pt x="5" y="29"/>
                  </a:lnTo>
                  <a:lnTo>
                    <a:pt x="4" y="26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4" y="5"/>
                  </a:lnTo>
                  <a:lnTo>
                    <a:pt x="5" y="4"/>
                  </a:lnTo>
                  <a:lnTo>
                    <a:pt x="6" y="4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23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4" y="4"/>
                  </a:lnTo>
                  <a:lnTo>
                    <a:pt x="36" y="7"/>
                  </a:lnTo>
                  <a:lnTo>
                    <a:pt x="38" y="8"/>
                  </a:lnTo>
                  <a:lnTo>
                    <a:pt x="42" y="13"/>
                  </a:lnTo>
                  <a:lnTo>
                    <a:pt x="43" y="15"/>
                  </a:lnTo>
                  <a:lnTo>
                    <a:pt x="43" y="17"/>
                  </a:lnTo>
                  <a:lnTo>
                    <a:pt x="44" y="20"/>
                  </a:lnTo>
                  <a:lnTo>
                    <a:pt x="44" y="22"/>
                  </a:lnTo>
                  <a:lnTo>
                    <a:pt x="43" y="25"/>
                  </a:lnTo>
                  <a:lnTo>
                    <a:pt x="43" y="28"/>
                  </a:lnTo>
                  <a:lnTo>
                    <a:pt x="42" y="29"/>
                  </a:lnTo>
                  <a:lnTo>
                    <a:pt x="42" y="30"/>
                  </a:lnTo>
                  <a:lnTo>
                    <a:pt x="38" y="33"/>
                  </a:lnTo>
                  <a:lnTo>
                    <a:pt x="36" y="34"/>
                  </a:lnTo>
                  <a:lnTo>
                    <a:pt x="34" y="35"/>
                  </a:lnTo>
                  <a:lnTo>
                    <a:pt x="31" y="35"/>
                  </a:lnTo>
                  <a:lnTo>
                    <a:pt x="30" y="37"/>
                  </a:lnTo>
                  <a:lnTo>
                    <a:pt x="26" y="37"/>
                  </a:lnTo>
                  <a:lnTo>
                    <a:pt x="23" y="37"/>
                  </a:lnTo>
                  <a:lnTo>
                    <a:pt x="19" y="37"/>
                  </a:lnTo>
                  <a:lnTo>
                    <a:pt x="17" y="35"/>
                  </a:lnTo>
                  <a:lnTo>
                    <a:pt x="14" y="35"/>
                  </a:lnTo>
                  <a:lnTo>
                    <a:pt x="12" y="33"/>
                  </a:lnTo>
                  <a:lnTo>
                    <a:pt x="10" y="33"/>
                  </a:lnTo>
                  <a:close/>
                </a:path>
              </a:pathLst>
            </a:custGeom>
            <a:solidFill>
              <a:srgbClr val="00547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88" name="Freeform 1632">
              <a:extLst>
                <a:ext uri="{FF2B5EF4-FFF2-40B4-BE49-F238E27FC236}">
                  <a16:creationId xmlns:a16="http://schemas.microsoft.com/office/drawing/2014/main" id="{F7BABABF-3E5E-49B9-89AE-007DECF72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1933"/>
              <a:ext cx="15" cy="12"/>
            </a:xfrm>
            <a:custGeom>
              <a:avLst/>
              <a:gdLst>
                <a:gd name="T0" fmla="*/ 18 w 44"/>
                <a:gd name="T1" fmla="*/ 32 h 34"/>
                <a:gd name="T2" fmla="*/ 13 w 44"/>
                <a:gd name="T3" fmla="*/ 30 h 34"/>
                <a:gd name="T4" fmla="*/ 9 w 44"/>
                <a:gd name="T5" fmla="*/ 28 h 34"/>
                <a:gd name="T6" fmla="*/ 5 w 44"/>
                <a:gd name="T7" fmla="*/ 25 h 34"/>
                <a:gd name="T8" fmla="*/ 4 w 44"/>
                <a:gd name="T9" fmla="*/ 23 h 34"/>
                <a:gd name="T10" fmla="*/ 3 w 44"/>
                <a:gd name="T11" fmla="*/ 22 h 34"/>
                <a:gd name="T12" fmla="*/ 1 w 44"/>
                <a:gd name="T13" fmla="*/ 19 h 34"/>
                <a:gd name="T14" fmla="*/ 1 w 44"/>
                <a:gd name="T15" fmla="*/ 17 h 34"/>
                <a:gd name="T16" fmla="*/ 0 w 44"/>
                <a:gd name="T17" fmla="*/ 15 h 34"/>
                <a:gd name="T18" fmla="*/ 1 w 44"/>
                <a:gd name="T19" fmla="*/ 13 h 34"/>
                <a:gd name="T20" fmla="*/ 1 w 44"/>
                <a:gd name="T21" fmla="*/ 10 h 34"/>
                <a:gd name="T22" fmla="*/ 1 w 44"/>
                <a:gd name="T23" fmla="*/ 9 h 34"/>
                <a:gd name="T24" fmla="*/ 3 w 44"/>
                <a:gd name="T25" fmla="*/ 8 h 34"/>
                <a:gd name="T26" fmla="*/ 4 w 44"/>
                <a:gd name="T27" fmla="*/ 5 h 34"/>
                <a:gd name="T28" fmla="*/ 5 w 44"/>
                <a:gd name="T29" fmla="*/ 4 h 34"/>
                <a:gd name="T30" fmla="*/ 8 w 44"/>
                <a:gd name="T31" fmla="*/ 1 h 34"/>
                <a:gd name="T32" fmla="*/ 11 w 44"/>
                <a:gd name="T33" fmla="*/ 1 h 34"/>
                <a:gd name="T34" fmla="*/ 13 w 44"/>
                <a:gd name="T35" fmla="*/ 1 h 34"/>
                <a:gd name="T36" fmla="*/ 16 w 44"/>
                <a:gd name="T37" fmla="*/ 0 h 34"/>
                <a:gd name="T38" fmla="*/ 18 w 44"/>
                <a:gd name="T39" fmla="*/ 0 h 34"/>
                <a:gd name="T40" fmla="*/ 21 w 44"/>
                <a:gd name="T41" fmla="*/ 0 h 34"/>
                <a:gd name="T42" fmla="*/ 26 w 44"/>
                <a:gd name="T43" fmla="*/ 1 h 34"/>
                <a:gd name="T44" fmla="*/ 29 w 44"/>
                <a:gd name="T45" fmla="*/ 1 h 34"/>
                <a:gd name="T46" fmla="*/ 31 w 44"/>
                <a:gd name="T47" fmla="*/ 5 h 34"/>
                <a:gd name="T48" fmla="*/ 35 w 44"/>
                <a:gd name="T49" fmla="*/ 6 h 34"/>
                <a:gd name="T50" fmla="*/ 37 w 44"/>
                <a:gd name="T51" fmla="*/ 8 h 34"/>
                <a:gd name="T52" fmla="*/ 38 w 44"/>
                <a:gd name="T53" fmla="*/ 9 h 34"/>
                <a:gd name="T54" fmla="*/ 41 w 44"/>
                <a:gd name="T55" fmla="*/ 10 h 34"/>
                <a:gd name="T56" fmla="*/ 41 w 44"/>
                <a:gd name="T57" fmla="*/ 13 h 34"/>
                <a:gd name="T58" fmla="*/ 42 w 44"/>
                <a:gd name="T59" fmla="*/ 15 h 34"/>
                <a:gd name="T60" fmla="*/ 43 w 44"/>
                <a:gd name="T61" fmla="*/ 18 h 34"/>
                <a:gd name="T62" fmla="*/ 44 w 44"/>
                <a:gd name="T63" fmla="*/ 23 h 34"/>
                <a:gd name="T64" fmla="*/ 41 w 44"/>
                <a:gd name="T65" fmla="*/ 27 h 34"/>
                <a:gd name="T66" fmla="*/ 39 w 44"/>
                <a:gd name="T67" fmla="*/ 30 h 34"/>
                <a:gd name="T68" fmla="*/ 37 w 44"/>
                <a:gd name="T69" fmla="*/ 31 h 34"/>
                <a:gd name="T70" fmla="*/ 35 w 44"/>
                <a:gd name="T71" fmla="*/ 32 h 34"/>
                <a:gd name="T72" fmla="*/ 33 w 44"/>
                <a:gd name="T73" fmla="*/ 32 h 34"/>
                <a:gd name="T74" fmla="*/ 30 w 44"/>
                <a:gd name="T75" fmla="*/ 34 h 34"/>
                <a:gd name="T76" fmla="*/ 27 w 44"/>
                <a:gd name="T77" fmla="*/ 34 h 34"/>
                <a:gd name="T78" fmla="*/ 25 w 44"/>
                <a:gd name="T79" fmla="*/ 34 h 34"/>
                <a:gd name="T80" fmla="*/ 22 w 44"/>
                <a:gd name="T81" fmla="*/ 34 h 34"/>
                <a:gd name="T82" fmla="*/ 18 w 44"/>
                <a:gd name="T83" fmla="*/ 3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" h="34">
                  <a:moveTo>
                    <a:pt x="18" y="32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3" y="22"/>
                  </a:lnTo>
                  <a:lnTo>
                    <a:pt x="1" y="19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1" y="9"/>
                  </a:lnTo>
                  <a:lnTo>
                    <a:pt x="3" y="8"/>
                  </a:lnTo>
                  <a:lnTo>
                    <a:pt x="4" y="5"/>
                  </a:lnTo>
                  <a:lnTo>
                    <a:pt x="5" y="4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1" y="0"/>
                  </a:lnTo>
                  <a:lnTo>
                    <a:pt x="26" y="1"/>
                  </a:lnTo>
                  <a:lnTo>
                    <a:pt x="29" y="1"/>
                  </a:lnTo>
                  <a:lnTo>
                    <a:pt x="31" y="5"/>
                  </a:lnTo>
                  <a:lnTo>
                    <a:pt x="35" y="6"/>
                  </a:lnTo>
                  <a:lnTo>
                    <a:pt x="37" y="8"/>
                  </a:lnTo>
                  <a:lnTo>
                    <a:pt x="38" y="9"/>
                  </a:lnTo>
                  <a:lnTo>
                    <a:pt x="41" y="10"/>
                  </a:lnTo>
                  <a:lnTo>
                    <a:pt x="41" y="13"/>
                  </a:lnTo>
                  <a:lnTo>
                    <a:pt x="42" y="15"/>
                  </a:lnTo>
                  <a:lnTo>
                    <a:pt x="43" y="18"/>
                  </a:lnTo>
                  <a:lnTo>
                    <a:pt x="44" y="23"/>
                  </a:lnTo>
                  <a:lnTo>
                    <a:pt x="41" y="27"/>
                  </a:lnTo>
                  <a:lnTo>
                    <a:pt x="39" y="30"/>
                  </a:lnTo>
                  <a:lnTo>
                    <a:pt x="37" y="31"/>
                  </a:lnTo>
                  <a:lnTo>
                    <a:pt x="35" y="32"/>
                  </a:lnTo>
                  <a:lnTo>
                    <a:pt x="33" y="32"/>
                  </a:lnTo>
                  <a:lnTo>
                    <a:pt x="30" y="34"/>
                  </a:lnTo>
                  <a:lnTo>
                    <a:pt x="27" y="34"/>
                  </a:lnTo>
                  <a:lnTo>
                    <a:pt x="25" y="34"/>
                  </a:lnTo>
                  <a:lnTo>
                    <a:pt x="22" y="34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0547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89" name="Freeform 1633">
              <a:extLst>
                <a:ext uri="{FF2B5EF4-FFF2-40B4-BE49-F238E27FC236}">
                  <a16:creationId xmlns:a16="http://schemas.microsoft.com/office/drawing/2014/main" id="{F34E90A5-0655-4AA3-9AF4-237B4A541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1926"/>
              <a:ext cx="13" cy="11"/>
            </a:xfrm>
            <a:custGeom>
              <a:avLst/>
              <a:gdLst>
                <a:gd name="T0" fmla="*/ 18 w 39"/>
                <a:gd name="T1" fmla="*/ 30 h 32"/>
                <a:gd name="T2" fmla="*/ 15 w 39"/>
                <a:gd name="T3" fmla="*/ 30 h 32"/>
                <a:gd name="T4" fmla="*/ 13 w 39"/>
                <a:gd name="T5" fmla="*/ 30 h 32"/>
                <a:gd name="T6" fmla="*/ 10 w 39"/>
                <a:gd name="T7" fmla="*/ 27 h 32"/>
                <a:gd name="T8" fmla="*/ 8 w 39"/>
                <a:gd name="T9" fmla="*/ 26 h 32"/>
                <a:gd name="T10" fmla="*/ 5 w 39"/>
                <a:gd name="T11" fmla="*/ 22 h 32"/>
                <a:gd name="T12" fmla="*/ 4 w 39"/>
                <a:gd name="T13" fmla="*/ 21 h 32"/>
                <a:gd name="T14" fmla="*/ 2 w 39"/>
                <a:gd name="T15" fmla="*/ 19 h 32"/>
                <a:gd name="T16" fmla="*/ 1 w 39"/>
                <a:gd name="T17" fmla="*/ 17 h 32"/>
                <a:gd name="T18" fmla="*/ 0 w 39"/>
                <a:gd name="T19" fmla="*/ 15 h 32"/>
                <a:gd name="T20" fmla="*/ 0 w 39"/>
                <a:gd name="T21" fmla="*/ 11 h 32"/>
                <a:gd name="T22" fmla="*/ 0 w 39"/>
                <a:gd name="T23" fmla="*/ 10 h 32"/>
                <a:gd name="T24" fmla="*/ 1 w 39"/>
                <a:gd name="T25" fmla="*/ 8 h 32"/>
                <a:gd name="T26" fmla="*/ 2 w 39"/>
                <a:gd name="T27" fmla="*/ 8 h 32"/>
                <a:gd name="T28" fmla="*/ 5 w 39"/>
                <a:gd name="T29" fmla="*/ 4 h 32"/>
                <a:gd name="T30" fmla="*/ 6 w 39"/>
                <a:gd name="T31" fmla="*/ 2 h 32"/>
                <a:gd name="T32" fmla="*/ 8 w 39"/>
                <a:gd name="T33" fmla="*/ 2 h 32"/>
                <a:gd name="T34" fmla="*/ 12 w 39"/>
                <a:gd name="T35" fmla="*/ 1 h 32"/>
                <a:gd name="T36" fmla="*/ 13 w 39"/>
                <a:gd name="T37" fmla="*/ 1 h 32"/>
                <a:gd name="T38" fmla="*/ 15 w 39"/>
                <a:gd name="T39" fmla="*/ 0 h 32"/>
                <a:gd name="T40" fmla="*/ 18 w 39"/>
                <a:gd name="T41" fmla="*/ 1 h 32"/>
                <a:gd name="T42" fmla="*/ 19 w 39"/>
                <a:gd name="T43" fmla="*/ 0 h 32"/>
                <a:gd name="T44" fmla="*/ 23 w 39"/>
                <a:gd name="T45" fmla="*/ 1 h 32"/>
                <a:gd name="T46" fmla="*/ 27 w 39"/>
                <a:gd name="T47" fmla="*/ 4 h 32"/>
                <a:gd name="T48" fmla="*/ 30 w 39"/>
                <a:gd name="T49" fmla="*/ 4 h 32"/>
                <a:gd name="T50" fmla="*/ 31 w 39"/>
                <a:gd name="T51" fmla="*/ 5 h 32"/>
                <a:gd name="T52" fmla="*/ 36 w 39"/>
                <a:gd name="T53" fmla="*/ 9 h 32"/>
                <a:gd name="T54" fmla="*/ 36 w 39"/>
                <a:gd name="T55" fmla="*/ 10 h 32"/>
                <a:gd name="T56" fmla="*/ 38 w 39"/>
                <a:gd name="T57" fmla="*/ 13 h 32"/>
                <a:gd name="T58" fmla="*/ 39 w 39"/>
                <a:gd name="T59" fmla="*/ 18 h 32"/>
                <a:gd name="T60" fmla="*/ 39 w 39"/>
                <a:gd name="T61" fmla="*/ 22 h 32"/>
                <a:gd name="T62" fmla="*/ 39 w 39"/>
                <a:gd name="T63" fmla="*/ 23 h 32"/>
                <a:gd name="T64" fmla="*/ 38 w 39"/>
                <a:gd name="T65" fmla="*/ 24 h 32"/>
                <a:gd name="T66" fmla="*/ 36 w 39"/>
                <a:gd name="T67" fmla="*/ 26 h 32"/>
                <a:gd name="T68" fmla="*/ 35 w 39"/>
                <a:gd name="T69" fmla="*/ 28 h 32"/>
                <a:gd name="T70" fmla="*/ 31 w 39"/>
                <a:gd name="T71" fmla="*/ 30 h 32"/>
                <a:gd name="T72" fmla="*/ 28 w 39"/>
                <a:gd name="T73" fmla="*/ 31 h 32"/>
                <a:gd name="T74" fmla="*/ 26 w 39"/>
                <a:gd name="T75" fmla="*/ 32 h 32"/>
                <a:gd name="T76" fmla="*/ 25 w 39"/>
                <a:gd name="T77" fmla="*/ 32 h 32"/>
                <a:gd name="T78" fmla="*/ 21 w 39"/>
                <a:gd name="T79" fmla="*/ 31 h 32"/>
                <a:gd name="T80" fmla="*/ 18 w 39"/>
                <a:gd name="T81" fmla="*/ 31 h 32"/>
                <a:gd name="T82" fmla="*/ 18 w 39"/>
                <a:gd name="T83" fmla="*/ 31 h 32"/>
                <a:gd name="T84" fmla="*/ 18 w 39"/>
                <a:gd name="T85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" h="32">
                  <a:moveTo>
                    <a:pt x="18" y="30"/>
                  </a:moveTo>
                  <a:lnTo>
                    <a:pt x="15" y="30"/>
                  </a:lnTo>
                  <a:lnTo>
                    <a:pt x="13" y="30"/>
                  </a:lnTo>
                  <a:lnTo>
                    <a:pt x="10" y="27"/>
                  </a:lnTo>
                  <a:lnTo>
                    <a:pt x="8" y="26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2" y="19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1" y="8"/>
                  </a:lnTo>
                  <a:lnTo>
                    <a:pt x="2" y="8"/>
                  </a:lnTo>
                  <a:lnTo>
                    <a:pt x="5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19" y="0"/>
                  </a:lnTo>
                  <a:lnTo>
                    <a:pt x="23" y="1"/>
                  </a:lnTo>
                  <a:lnTo>
                    <a:pt x="27" y="4"/>
                  </a:lnTo>
                  <a:lnTo>
                    <a:pt x="30" y="4"/>
                  </a:lnTo>
                  <a:lnTo>
                    <a:pt x="31" y="5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8" y="13"/>
                  </a:lnTo>
                  <a:lnTo>
                    <a:pt x="39" y="18"/>
                  </a:lnTo>
                  <a:lnTo>
                    <a:pt x="39" y="22"/>
                  </a:lnTo>
                  <a:lnTo>
                    <a:pt x="39" y="23"/>
                  </a:lnTo>
                  <a:lnTo>
                    <a:pt x="38" y="24"/>
                  </a:lnTo>
                  <a:lnTo>
                    <a:pt x="36" y="26"/>
                  </a:lnTo>
                  <a:lnTo>
                    <a:pt x="35" y="28"/>
                  </a:lnTo>
                  <a:lnTo>
                    <a:pt x="31" y="30"/>
                  </a:lnTo>
                  <a:lnTo>
                    <a:pt x="28" y="31"/>
                  </a:lnTo>
                  <a:lnTo>
                    <a:pt x="26" y="32"/>
                  </a:lnTo>
                  <a:lnTo>
                    <a:pt x="25" y="32"/>
                  </a:lnTo>
                  <a:lnTo>
                    <a:pt x="21" y="31"/>
                  </a:lnTo>
                  <a:lnTo>
                    <a:pt x="18" y="31"/>
                  </a:lnTo>
                  <a:lnTo>
                    <a:pt x="18" y="31"/>
                  </a:lnTo>
                  <a:lnTo>
                    <a:pt x="18" y="30"/>
                  </a:lnTo>
                  <a:close/>
                </a:path>
              </a:pathLst>
            </a:custGeom>
            <a:solidFill>
              <a:srgbClr val="00547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90" name="Freeform 1634">
              <a:extLst>
                <a:ext uri="{FF2B5EF4-FFF2-40B4-BE49-F238E27FC236}">
                  <a16:creationId xmlns:a16="http://schemas.microsoft.com/office/drawing/2014/main" id="{763EE7AE-7616-4652-93D3-0957FA85F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2" y="1920"/>
              <a:ext cx="12" cy="9"/>
            </a:xfrm>
            <a:custGeom>
              <a:avLst/>
              <a:gdLst>
                <a:gd name="T0" fmla="*/ 16 w 36"/>
                <a:gd name="T1" fmla="*/ 27 h 28"/>
                <a:gd name="T2" fmla="*/ 13 w 36"/>
                <a:gd name="T3" fmla="*/ 26 h 28"/>
                <a:gd name="T4" fmla="*/ 9 w 36"/>
                <a:gd name="T5" fmla="*/ 26 h 28"/>
                <a:gd name="T6" fmla="*/ 7 w 36"/>
                <a:gd name="T7" fmla="*/ 23 h 28"/>
                <a:gd name="T8" fmla="*/ 6 w 36"/>
                <a:gd name="T9" fmla="*/ 22 h 28"/>
                <a:gd name="T10" fmla="*/ 5 w 36"/>
                <a:gd name="T11" fmla="*/ 20 h 28"/>
                <a:gd name="T12" fmla="*/ 2 w 36"/>
                <a:gd name="T13" fmla="*/ 19 h 28"/>
                <a:gd name="T14" fmla="*/ 1 w 36"/>
                <a:gd name="T15" fmla="*/ 16 h 28"/>
                <a:gd name="T16" fmla="*/ 1 w 36"/>
                <a:gd name="T17" fmla="*/ 14 h 28"/>
                <a:gd name="T18" fmla="*/ 0 w 36"/>
                <a:gd name="T19" fmla="*/ 13 h 28"/>
                <a:gd name="T20" fmla="*/ 0 w 36"/>
                <a:gd name="T21" fmla="*/ 11 h 28"/>
                <a:gd name="T22" fmla="*/ 0 w 36"/>
                <a:gd name="T23" fmla="*/ 9 h 28"/>
                <a:gd name="T24" fmla="*/ 1 w 36"/>
                <a:gd name="T25" fmla="*/ 7 h 28"/>
                <a:gd name="T26" fmla="*/ 2 w 36"/>
                <a:gd name="T27" fmla="*/ 5 h 28"/>
                <a:gd name="T28" fmla="*/ 6 w 36"/>
                <a:gd name="T29" fmla="*/ 2 h 28"/>
                <a:gd name="T30" fmla="*/ 7 w 36"/>
                <a:gd name="T31" fmla="*/ 1 h 28"/>
                <a:gd name="T32" fmla="*/ 10 w 36"/>
                <a:gd name="T33" fmla="*/ 0 h 28"/>
                <a:gd name="T34" fmla="*/ 13 w 36"/>
                <a:gd name="T35" fmla="*/ 0 h 28"/>
                <a:gd name="T36" fmla="*/ 14 w 36"/>
                <a:gd name="T37" fmla="*/ 0 h 28"/>
                <a:gd name="T38" fmla="*/ 18 w 36"/>
                <a:gd name="T39" fmla="*/ 0 h 28"/>
                <a:gd name="T40" fmla="*/ 18 w 36"/>
                <a:gd name="T41" fmla="*/ 0 h 28"/>
                <a:gd name="T42" fmla="*/ 23 w 36"/>
                <a:gd name="T43" fmla="*/ 1 h 28"/>
                <a:gd name="T44" fmla="*/ 26 w 36"/>
                <a:gd name="T45" fmla="*/ 2 h 28"/>
                <a:gd name="T46" fmla="*/ 28 w 36"/>
                <a:gd name="T47" fmla="*/ 3 h 28"/>
                <a:gd name="T48" fmla="*/ 30 w 36"/>
                <a:gd name="T49" fmla="*/ 5 h 28"/>
                <a:gd name="T50" fmla="*/ 32 w 36"/>
                <a:gd name="T51" fmla="*/ 6 h 28"/>
                <a:gd name="T52" fmla="*/ 33 w 36"/>
                <a:gd name="T53" fmla="*/ 7 h 28"/>
                <a:gd name="T54" fmla="*/ 33 w 36"/>
                <a:gd name="T55" fmla="*/ 9 h 28"/>
                <a:gd name="T56" fmla="*/ 35 w 36"/>
                <a:gd name="T57" fmla="*/ 11 h 28"/>
                <a:gd name="T58" fmla="*/ 36 w 36"/>
                <a:gd name="T59" fmla="*/ 14 h 28"/>
                <a:gd name="T60" fmla="*/ 36 w 36"/>
                <a:gd name="T61" fmla="*/ 15 h 28"/>
                <a:gd name="T62" fmla="*/ 36 w 36"/>
                <a:gd name="T63" fmla="*/ 19 h 28"/>
                <a:gd name="T64" fmla="*/ 36 w 36"/>
                <a:gd name="T65" fmla="*/ 22 h 28"/>
                <a:gd name="T66" fmla="*/ 35 w 36"/>
                <a:gd name="T67" fmla="*/ 22 h 28"/>
                <a:gd name="T68" fmla="*/ 33 w 36"/>
                <a:gd name="T69" fmla="*/ 23 h 28"/>
                <a:gd name="T70" fmla="*/ 33 w 36"/>
                <a:gd name="T71" fmla="*/ 26 h 28"/>
                <a:gd name="T72" fmla="*/ 30 w 36"/>
                <a:gd name="T73" fmla="*/ 26 h 28"/>
                <a:gd name="T74" fmla="*/ 28 w 36"/>
                <a:gd name="T75" fmla="*/ 27 h 28"/>
                <a:gd name="T76" fmla="*/ 27 w 36"/>
                <a:gd name="T77" fmla="*/ 27 h 28"/>
                <a:gd name="T78" fmla="*/ 24 w 36"/>
                <a:gd name="T79" fmla="*/ 28 h 28"/>
                <a:gd name="T80" fmla="*/ 22 w 36"/>
                <a:gd name="T81" fmla="*/ 28 h 28"/>
                <a:gd name="T82" fmla="*/ 19 w 36"/>
                <a:gd name="T83" fmla="*/ 27 h 28"/>
                <a:gd name="T84" fmla="*/ 16 w 36"/>
                <a:gd name="T85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" h="28">
                  <a:moveTo>
                    <a:pt x="16" y="27"/>
                  </a:moveTo>
                  <a:lnTo>
                    <a:pt x="13" y="26"/>
                  </a:lnTo>
                  <a:lnTo>
                    <a:pt x="9" y="26"/>
                  </a:lnTo>
                  <a:lnTo>
                    <a:pt x="7" y="23"/>
                  </a:lnTo>
                  <a:lnTo>
                    <a:pt x="6" y="22"/>
                  </a:lnTo>
                  <a:lnTo>
                    <a:pt x="5" y="20"/>
                  </a:lnTo>
                  <a:lnTo>
                    <a:pt x="2" y="19"/>
                  </a:lnTo>
                  <a:lnTo>
                    <a:pt x="1" y="16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7"/>
                  </a:lnTo>
                  <a:lnTo>
                    <a:pt x="2" y="5"/>
                  </a:lnTo>
                  <a:lnTo>
                    <a:pt x="6" y="2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6" y="2"/>
                  </a:lnTo>
                  <a:lnTo>
                    <a:pt x="28" y="3"/>
                  </a:lnTo>
                  <a:lnTo>
                    <a:pt x="30" y="5"/>
                  </a:lnTo>
                  <a:lnTo>
                    <a:pt x="32" y="6"/>
                  </a:lnTo>
                  <a:lnTo>
                    <a:pt x="33" y="7"/>
                  </a:lnTo>
                  <a:lnTo>
                    <a:pt x="33" y="9"/>
                  </a:lnTo>
                  <a:lnTo>
                    <a:pt x="35" y="11"/>
                  </a:lnTo>
                  <a:lnTo>
                    <a:pt x="36" y="14"/>
                  </a:lnTo>
                  <a:lnTo>
                    <a:pt x="36" y="15"/>
                  </a:lnTo>
                  <a:lnTo>
                    <a:pt x="36" y="19"/>
                  </a:lnTo>
                  <a:lnTo>
                    <a:pt x="36" y="22"/>
                  </a:lnTo>
                  <a:lnTo>
                    <a:pt x="35" y="22"/>
                  </a:lnTo>
                  <a:lnTo>
                    <a:pt x="33" y="23"/>
                  </a:lnTo>
                  <a:lnTo>
                    <a:pt x="33" y="26"/>
                  </a:lnTo>
                  <a:lnTo>
                    <a:pt x="30" y="26"/>
                  </a:lnTo>
                  <a:lnTo>
                    <a:pt x="28" y="27"/>
                  </a:lnTo>
                  <a:lnTo>
                    <a:pt x="27" y="27"/>
                  </a:lnTo>
                  <a:lnTo>
                    <a:pt x="24" y="28"/>
                  </a:lnTo>
                  <a:lnTo>
                    <a:pt x="22" y="28"/>
                  </a:lnTo>
                  <a:lnTo>
                    <a:pt x="19" y="27"/>
                  </a:lnTo>
                  <a:lnTo>
                    <a:pt x="16" y="27"/>
                  </a:lnTo>
                  <a:close/>
                </a:path>
              </a:pathLst>
            </a:custGeom>
            <a:solidFill>
              <a:srgbClr val="00547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91" name="Freeform 1635">
              <a:extLst>
                <a:ext uri="{FF2B5EF4-FFF2-40B4-BE49-F238E27FC236}">
                  <a16:creationId xmlns:a16="http://schemas.microsoft.com/office/drawing/2014/main" id="{A5ECEBCE-2105-4E75-973C-507BCECF05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" y="1915"/>
              <a:ext cx="11" cy="9"/>
            </a:xfrm>
            <a:custGeom>
              <a:avLst/>
              <a:gdLst>
                <a:gd name="T0" fmla="*/ 16 w 33"/>
                <a:gd name="T1" fmla="*/ 25 h 26"/>
                <a:gd name="T2" fmla="*/ 12 w 33"/>
                <a:gd name="T3" fmla="*/ 24 h 26"/>
                <a:gd name="T4" fmla="*/ 10 w 33"/>
                <a:gd name="T5" fmla="*/ 24 h 26"/>
                <a:gd name="T6" fmla="*/ 7 w 33"/>
                <a:gd name="T7" fmla="*/ 22 h 26"/>
                <a:gd name="T8" fmla="*/ 6 w 33"/>
                <a:gd name="T9" fmla="*/ 21 h 26"/>
                <a:gd name="T10" fmla="*/ 3 w 33"/>
                <a:gd name="T11" fmla="*/ 20 h 26"/>
                <a:gd name="T12" fmla="*/ 3 w 33"/>
                <a:gd name="T13" fmla="*/ 18 h 26"/>
                <a:gd name="T14" fmla="*/ 2 w 33"/>
                <a:gd name="T15" fmla="*/ 17 h 26"/>
                <a:gd name="T16" fmla="*/ 0 w 33"/>
                <a:gd name="T17" fmla="*/ 15 h 26"/>
                <a:gd name="T18" fmla="*/ 0 w 33"/>
                <a:gd name="T19" fmla="*/ 13 h 26"/>
                <a:gd name="T20" fmla="*/ 0 w 33"/>
                <a:gd name="T21" fmla="*/ 11 h 26"/>
                <a:gd name="T22" fmla="*/ 0 w 33"/>
                <a:gd name="T23" fmla="*/ 9 h 26"/>
                <a:gd name="T24" fmla="*/ 0 w 33"/>
                <a:gd name="T25" fmla="*/ 8 h 26"/>
                <a:gd name="T26" fmla="*/ 3 w 33"/>
                <a:gd name="T27" fmla="*/ 4 h 26"/>
                <a:gd name="T28" fmla="*/ 4 w 33"/>
                <a:gd name="T29" fmla="*/ 3 h 26"/>
                <a:gd name="T30" fmla="*/ 6 w 33"/>
                <a:gd name="T31" fmla="*/ 0 h 26"/>
                <a:gd name="T32" fmla="*/ 8 w 33"/>
                <a:gd name="T33" fmla="*/ 0 h 26"/>
                <a:gd name="T34" fmla="*/ 11 w 33"/>
                <a:gd name="T35" fmla="*/ 0 h 26"/>
                <a:gd name="T36" fmla="*/ 12 w 33"/>
                <a:gd name="T37" fmla="*/ 0 h 26"/>
                <a:gd name="T38" fmla="*/ 15 w 33"/>
                <a:gd name="T39" fmla="*/ 0 h 26"/>
                <a:gd name="T40" fmla="*/ 16 w 33"/>
                <a:gd name="T41" fmla="*/ 0 h 26"/>
                <a:gd name="T42" fmla="*/ 23 w 33"/>
                <a:gd name="T43" fmla="*/ 2 h 26"/>
                <a:gd name="T44" fmla="*/ 25 w 33"/>
                <a:gd name="T45" fmla="*/ 3 h 26"/>
                <a:gd name="T46" fmla="*/ 28 w 33"/>
                <a:gd name="T47" fmla="*/ 4 h 26"/>
                <a:gd name="T48" fmla="*/ 28 w 33"/>
                <a:gd name="T49" fmla="*/ 5 h 26"/>
                <a:gd name="T50" fmla="*/ 30 w 33"/>
                <a:gd name="T51" fmla="*/ 7 h 26"/>
                <a:gd name="T52" fmla="*/ 32 w 33"/>
                <a:gd name="T53" fmla="*/ 8 h 26"/>
                <a:gd name="T54" fmla="*/ 33 w 33"/>
                <a:gd name="T55" fmla="*/ 11 h 26"/>
                <a:gd name="T56" fmla="*/ 33 w 33"/>
                <a:gd name="T57" fmla="*/ 12 h 26"/>
                <a:gd name="T58" fmla="*/ 33 w 33"/>
                <a:gd name="T59" fmla="*/ 13 h 26"/>
                <a:gd name="T60" fmla="*/ 33 w 33"/>
                <a:gd name="T61" fmla="*/ 17 h 26"/>
                <a:gd name="T62" fmla="*/ 33 w 33"/>
                <a:gd name="T63" fmla="*/ 20 h 26"/>
                <a:gd name="T64" fmla="*/ 33 w 33"/>
                <a:gd name="T65" fmla="*/ 20 h 26"/>
                <a:gd name="T66" fmla="*/ 33 w 33"/>
                <a:gd name="T67" fmla="*/ 22 h 26"/>
                <a:gd name="T68" fmla="*/ 30 w 33"/>
                <a:gd name="T69" fmla="*/ 24 h 26"/>
                <a:gd name="T70" fmla="*/ 28 w 33"/>
                <a:gd name="T71" fmla="*/ 24 h 26"/>
                <a:gd name="T72" fmla="*/ 28 w 33"/>
                <a:gd name="T73" fmla="*/ 24 h 26"/>
                <a:gd name="T74" fmla="*/ 25 w 33"/>
                <a:gd name="T75" fmla="*/ 25 h 26"/>
                <a:gd name="T76" fmla="*/ 23 w 33"/>
                <a:gd name="T77" fmla="*/ 26 h 26"/>
                <a:gd name="T78" fmla="*/ 21 w 33"/>
                <a:gd name="T79" fmla="*/ 26 h 26"/>
                <a:gd name="T80" fmla="*/ 19 w 33"/>
                <a:gd name="T81" fmla="*/ 26 h 26"/>
                <a:gd name="T82" fmla="*/ 16 w 33"/>
                <a:gd name="T83" fmla="*/ 25 h 26"/>
                <a:gd name="T84" fmla="*/ 16 w 33"/>
                <a:gd name="T85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3" h="26">
                  <a:moveTo>
                    <a:pt x="16" y="25"/>
                  </a:moveTo>
                  <a:lnTo>
                    <a:pt x="12" y="24"/>
                  </a:lnTo>
                  <a:lnTo>
                    <a:pt x="10" y="24"/>
                  </a:lnTo>
                  <a:lnTo>
                    <a:pt x="7" y="22"/>
                  </a:lnTo>
                  <a:lnTo>
                    <a:pt x="6" y="21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8"/>
                  </a:lnTo>
                  <a:lnTo>
                    <a:pt x="3" y="4"/>
                  </a:lnTo>
                  <a:lnTo>
                    <a:pt x="4" y="3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2" y="8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3" y="13"/>
                  </a:lnTo>
                  <a:lnTo>
                    <a:pt x="33" y="17"/>
                  </a:lnTo>
                  <a:lnTo>
                    <a:pt x="33" y="20"/>
                  </a:lnTo>
                  <a:lnTo>
                    <a:pt x="33" y="20"/>
                  </a:lnTo>
                  <a:lnTo>
                    <a:pt x="33" y="22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5" y="25"/>
                  </a:lnTo>
                  <a:lnTo>
                    <a:pt x="23" y="26"/>
                  </a:lnTo>
                  <a:lnTo>
                    <a:pt x="21" y="26"/>
                  </a:lnTo>
                  <a:lnTo>
                    <a:pt x="19" y="26"/>
                  </a:lnTo>
                  <a:lnTo>
                    <a:pt x="16" y="25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00547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92" name="Freeform 1636">
              <a:extLst>
                <a:ext uri="{FF2B5EF4-FFF2-40B4-BE49-F238E27FC236}">
                  <a16:creationId xmlns:a16="http://schemas.microsoft.com/office/drawing/2014/main" id="{D47B9F88-2CD5-4B2D-ACA5-BFAC536D1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8" y="1911"/>
              <a:ext cx="11" cy="8"/>
            </a:xfrm>
            <a:custGeom>
              <a:avLst/>
              <a:gdLst>
                <a:gd name="T0" fmla="*/ 15 w 32"/>
                <a:gd name="T1" fmla="*/ 24 h 24"/>
                <a:gd name="T2" fmla="*/ 13 w 32"/>
                <a:gd name="T3" fmla="*/ 24 h 24"/>
                <a:gd name="T4" fmla="*/ 9 w 32"/>
                <a:gd name="T5" fmla="*/ 22 h 24"/>
                <a:gd name="T6" fmla="*/ 8 w 32"/>
                <a:gd name="T7" fmla="*/ 21 h 24"/>
                <a:gd name="T8" fmla="*/ 5 w 32"/>
                <a:gd name="T9" fmla="*/ 20 h 24"/>
                <a:gd name="T10" fmla="*/ 4 w 32"/>
                <a:gd name="T11" fmla="*/ 20 h 24"/>
                <a:gd name="T12" fmla="*/ 2 w 32"/>
                <a:gd name="T13" fmla="*/ 18 h 24"/>
                <a:gd name="T14" fmla="*/ 1 w 32"/>
                <a:gd name="T15" fmla="*/ 16 h 24"/>
                <a:gd name="T16" fmla="*/ 0 w 32"/>
                <a:gd name="T17" fmla="*/ 15 h 24"/>
                <a:gd name="T18" fmla="*/ 0 w 32"/>
                <a:gd name="T19" fmla="*/ 13 h 24"/>
                <a:gd name="T20" fmla="*/ 0 w 32"/>
                <a:gd name="T21" fmla="*/ 12 h 24"/>
                <a:gd name="T22" fmla="*/ 0 w 32"/>
                <a:gd name="T23" fmla="*/ 9 h 24"/>
                <a:gd name="T24" fmla="*/ 0 w 32"/>
                <a:gd name="T25" fmla="*/ 8 h 24"/>
                <a:gd name="T26" fmla="*/ 0 w 32"/>
                <a:gd name="T27" fmla="*/ 7 h 24"/>
                <a:gd name="T28" fmla="*/ 1 w 32"/>
                <a:gd name="T29" fmla="*/ 5 h 24"/>
                <a:gd name="T30" fmla="*/ 2 w 32"/>
                <a:gd name="T31" fmla="*/ 4 h 24"/>
                <a:gd name="T32" fmla="*/ 2 w 32"/>
                <a:gd name="T33" fmla="*/ 3 h 24"/>
                <a:gd name="T34" fmla="*/ 5 w 32"/>
                <a:gd name="T35" fmla="*/ 3 h 24"/>
                <a:gd name="T36" fmla="*/ 6 w 32"/>
                <a:gd name="T37" fmla="*/ 2 h 24"/>
                <a:gd name="T38" fmla="*/ 8 w 32"/>
                <a:gd name="T39" fmla="*/ 2 h 24"/>
                <a:gd name="T40" fmla="*/ 9 w 32"/>
                <a:gd name="T41" fmla="*/ 2 h 24"/>
                <a:gd name="T42" fmla="*/ 13 w 32"/>
                <a:gd name="T43" fmla="*/ 0 h 24"/>
                <a:gd name="T44" fmla="*/ 14 w 32"/>
                <a:gd name="T45" fmla="*/ 0 h 24"/>
                <a:gd name="T46" fmla="*/ 15 w 32"/>
                <a:gd name="T47" fmla="*/ 2 h 24"/>
                <a:gd name="T48" fmla="*/ 18 w 32"/>
                <a:gd name="T49" fmla="*/ 2 h 24"/>
                <a:gd name="T50" fmla="*/ 19 w 32"/>
                <a:gd name="T51" fmla="*/ 2 h 24"/>
                <a:gd name="T52" fmla="*/ 23 w 32"/>
                <a:gd name="T53" fmla="*/ 3 h 24"/>
                <a:gd name="T54" fmla="*/ 26 w 32"/>
                <a:gd name="T55" fmla="*/ 4 h 24"/>
                <a:gd name="T56" fmla="*/ 27 w 32"/>
                <a:gd name="T57" fmla="*/ 5 h 24"/>
                <a:gd name="T58" fmla="*/ 28 w 32"/>
                <a:gd name="T59" fmla="*/ 7 h 24"/>
                <a:gd name="T60" fmla="*/ 31 w 32"/>
                <a:gd name="T61" fmla="*/ 9 h 24"/>
                <a:gd name="T62" fmla="*/ 31 w 32"/>
                <a:gd name="T63" fmla="*/ 9 h 24"/>
                <a:gd name="T64" fmla="*/ 32 w 32"/>
                <a:gd name="T65" fmla="*/ 12 h 24"/>
                <a:gd name="T66" fmla="*/ 32 w 32"/>
                <a:gd name="T67" fmla="*/ 15 h 24"/>
                <a:gd name="T68" fmla="*/ 32 w 32"/>
                <a:gd name="T69" fmla="*/ 16 h 24"/>
                <a:gd name="T70" fmla="*/ 31 w 32"/>
                <a:gd name="T71" fmla="*/ 17 h 24"/>
                <a:gd name="T72" fmla="*/ 31 w 32"/>
                <a:gd name="T73" fmla="*/ 20 h 24"/>
                <a:gd name="T74" fmla="*/ 28 w 32"/>
                <a:gd name="T75" fmla="*/ 21 h 24"/>
                <a:gd name="T76" fmla="*/ 27 w 32"/>
                <a:gd name="T77" fmla="*/ 21 h 24"/>
                <a:gd name="T78" fmla="*/ 26 w 32"/>
                <a:gd name="T79" fmla="*/ 21 h 24"/>
                <a:gd name="T80" fmla="*/ 24 w 32"/>
                <a:gd name="T81" fmla="*/ 22 h 24"/>
                <a:gd name="T82" fmla="*/ 22 w 32"/>
                <a:gd name="T83" fmla="*/ 24 h 24"/>
                <a:gd name="T84" fmla="*/ 21 w 32"/>
                <a:gd name="T85" fmla="*/ 24 h 24"/>
                <a:gd name="T86" fmla="*/ 18 w 32"/>
                <a:gd name="T87" fmla="*/ 24 h 24"/>
                <a:gd name="T88" fmla="*/ 15 w 32"/>
                <a:gd name="T89" fmla="*/ 24 h 24"/>
                <a:gd name="T90" fmla="*/ 15 w 32"/>
                <a:gd name="T9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" h="24">
                  <a:moveTo>
                    <a:pt x="15" y="24"/>
                  </a:moveTo>
                  <a:lnTo>
                    <a:pt x="13" y="24"/>
                  </a:lnTo>
                  <a:lnTo>
                    <a:pt x="9" y="22"/>
                  </a:lnTo>
                  <a:lnTo>
                    <a:pt x="8" y="21"/>
                  </a:lnTo>
                  <a:lnTo>
                    <a:pt x="5" y="20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7" y="5"/>
                  </a:lnTo>
                  <a:lnTo>
                    <a:pt x="28" y="7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2" y="12"/>
                  </a:lnTo>
                  <a:lnTo>
                    <a:pt x="32" y="15"/>
                  </a:lnTo>
                  <a:lnTo>
                    <a:pt x="32" y="16"/>
                  </a:lnTo>
                  <a:lnTo>
                    <a:pt x="31" y="17"/>
                  </a:lnTo>
                  <a:lnTo>
                    <a:pt x="31" y="20"/>
                  </a:lnTo>
                  <a:lnTo>
                    <a:pt x="28" y="21"/>
                  </a:lnTo>
                  <a:lnTo>
                    <a:pt x="27" y="21"/>
                  </a:lnTo>
                  <a:lnTo>
                    <a:pt x="26" y="21"/>
                  </a:lnTo>
                  <a:lnTo>
                    <a:pt x="24" y="22"/>
                  </a:lnTo>
                  <a:lnTo>
                    <a:pt x="22" y="24"/>
                  </a:lnTo>
                  <a:lnTo>
                    <a:pt x="21" y="24"/>
                  </a:lnTo>
                  <a:lnTo>
                    <a:pt x="18" y="24"/>
                  </a:lnTo>
                  <a:lnTo>
                    <a:pt x="15" y="24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00547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93" name="Freeform 1637">
              <a:extLst>
                <a:ext uri="{FF2B5EF4-FFF2-40B4-BE49-F238E27FC236}">
                  <a16:creationId xmlns:a16="http://schemas.microsoft.com/office/drawing/2014/main" id="{C8020BED-41CE-4C90-8502-E777D5699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907"/>
              <a:ext cx="11" cy="7"/>
            </a:xfrm>
            <a:custGeom>
              <a:avLst/>
              <a:gdLst>
                <a:gd name="T0" fmla="*/ 17 w 31"/>
                <a:gd name="T1" fmla="*/ 22 h 22"/>
                <a:gd name="T2" fmla="*/ 16 w 31"/>
                <a:gd name="T3" fmla="*/ 22 h 22"/>
                <a:gd name="T4" fmla="*/ 13 w 31"/>
                <a:gd name="T5" fmla="*/ 20 h 22"/>
                <a:gd name="T6" fmla="*/ 13 w 31"/>
                <a:gd name="T7" fmla="*/ 20 h 22"/>
                <a:gd name="T8" fmla="*/ 11 w 31"/>
                <a:gd name="T9" fmla="*/ 19 h 22"/>
                <a:gd name="T10" fmla="*/ 8 w 31"/>
                <a:gd name="T11" fmla="*/ 19 h 22"/>
                <a:gd name="T12" fmla="*/ 7 w 31"/>
                <a:gd name="T13" fmla="*/ 18 h 22"/>
                <a:gd name="T14" fmla="*/ 5 w 31"/>
                <a:gd name="T15" fmla="*/ 16 h 22"/>
                <a:gd name="T16" fmla="*/ 4 w 31"/>
                <a:gd name="T17" fmla="*/ 16 h 22"/>
                <a:gd name="T18" fmla="*/ 3 w 31"/>
                <a:gd name="T19" fmla="*/ 14 h 22"/>
                <a:gd name="T20" fmla="*/ 0 w 31"/>
                <a:gd name="T21" fmla="*/ 13 h 22"/>
                <a:gd name="T22" fmla="*/ 0 w 31"/>
                <a:gd name="T23" fmla="*/ 11 h 22"/>
                <a:gd name="T24" fmla="*/ 0 w 31"/>
                <a:gd name="T25" fmla="*/ 10 h 22"/>
                <a:gd name="T26" fmla="*/ 0 w 31"/>
                <a:gd name="T27" fmla="*/ 7 h 22"/>
                <a:gd name="T28" fmla="*/ 0 w 31"/>
                <a:gd name="T29" fmla="*/ 7 h 22"/>
                <a:gd name="T30" fmla="*/ 2 w 31"/>
                <a:gd name="T31" fmla="*/ 3 h 22"/>
                <a:gd name="T32" fmla="*/ 3 w 31"/>
                <a:gd name="T33" fmla="*/ 3 h 22"/>
                <a:gd name="T34" fmla="*/ 4 w 31"/>
                <a:gd name="T35" fmla="*/ 2 h 22"/>
                <a:gd name="T36" fmla="*/ 5 w 31"/>
                <a:gd name="T37" fmla="*/ 1 h 22"/>
                <a:gd name="T38" fmla="*/ 8 w 31"/>
                <a:gd name="T39" fmla="*/ 1 h 22"/>
                <a:gd name="T40" fmla="*/ 11 w 31"/>
                <a:gd name="T41" fmla="*/ 0 h 22"/>
                <a:gd name="T42" fmla="*/ 13 w 31"/>
                <a:gd name="T43" fmla="*/ 0 h 22"/>
                <a:gd name="T44" fmla="*/ 15 w 31"/>
                <a:gd name="T45" fmla="*/ 0 h 22"/>
                <a:gd name="T46" fmla="*/ 16 w 31"/>
                <a:gd name="T47" fmla="*/ 0 h 22"/>
                <a:gd name="T48" fmla="*/ 18 w 31"/>
                <a:gd name="T49" fmla="*/ 0 h 22"/>
                <a:gd name="T50" fmla="*/ 20 w 31"/>
                <a:gd name="T51" fmla="*/ 0 h 22"/>
                <a:gd name="T52" fmla="*/ 25 w 31"/>
                <a:gd name="T53" fmla="*/ 2 h 22"/>
                <a:gd name="T54" fmla="*/ 25 w 31"/>
                <a:gd name="T55" fmla="*/ 3 h 22"/>
                <a:gd name="T56" fmla="*/ 26 w 31"/>
                <a:gd name="T57" fmla="*/ 5 h 22"/>
                <a:gd name="T58" fmla="*/ 28 w 31"/>
                <a:gd name="T59" fmla="*/ 5 h 22"/>
                <a:gd name="T60" fmla="*/ 30 w 31"/>
                <a:gd name="T61" fmla="*/ 7 h 22"/>
                <a:gd name="T62" fmla="*/ 30 w 31"/>
                <a:gd name="T63" fmla="*/ 9 h 22"/>
                <a:gd name="T64" fmla="*/ 30 w 31"/>
                <a:gd name="T65" fmla="*/ 10 h 22"/>
                <a:gd name="T66" fmla="*/ 31 w 31"/>
                <a:gd name="T67" fmla="*/ 11 h 22"/>
                <a:gd name="T68" fmla="*/ 30 w 31"/>
                <a:gd name="T69" fmla="*/ 16 h 22"/>
                <a:gd name="T70" fmla="*/ 30 w 31"/>
                <a:gd name="T71" fmla="*/ 16 h 22"/>
                <a:gd name="T72" fmla="*/ 29 w 31"/>
                <a:gd name="T73" fmla="*/ 18 h 22"/>
                <a:gd name="T74" fmla="*/ 28 w 31"/>
                <a:gd name="T75" fmla="*/ 19 h 22"/>
                <a:gd name="T76" fmla="*/ 26 w 31"/>
                <a:gd name="T77" fmla="*/ 19 h 22"/>
                <a:gd name="T78" fmla="*/ 25 w 31"/>
                <a:gd name="T79" fmla="*/ 20 h 22"/>
                <a:gd name="T80" fmla="*/ 22 w 31"/>
                <a:gd name="T81" fmla="*/ 22 h 22"/>
                <a:gd name="T82" fmla="*/ 20 w 31"/>
                <a:gd name="T83" fmla="*/ 22 h 22"/>
                <a:gd name="T84" fmla="*/ 18 w 31"/>
                <a:gd name="T85" fmla="*/ 22 h 22"/>
                <a:gd name="T86" fmla="*/ 17 w 31"/>
                <a:gd name="T8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1" h="22">
                  <a:moveTo>
                    <a:pt x="17" y="22"/>
                  </a:moveTo>
                  <a:lnTo>
                    <a:pt x="16" y="22"/>
                  </a:lnTo>
                  <a:lnTo>
                    <a:pt x="13" y="20"/>
                  </a:lnTo>
                  <a:lnTo>
                    <a:pt x="13" y="20"/>
                  </a:lnTo>
                  <a:lnTo>
                    <a:pt x="11" y="19"/>
                  </a:lnTo>
                  <a:lnTo>
                    <a:pt x="8" y="19"/>
                  </a:lnTo>
                  <a:lnTo>
                    <a:pt x="7" y="18"/>
                  </a:lnTo>
                  <a:lnTo>
                    <a:pt x="5" y="16"/>
                  </a:lnTo>
                  <a:lnTo>
                    <a:pt x="4" y="16"/>
                  </a:lnTo>
                  <a:lnTo>
                    <a:pt x="3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1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5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8" y="5"/>
                  </a:lnTo>
                  <a:lnTo>
                    <a:pt x="30" y="7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31" y="11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9" y="18"/>
                  </a:lnTo>
                  <a:lnTo>
                    <a:pt x="28" y="19"/>
                  </a:lnTo>
                  <a:lnTo>
                    <a:pt x="26" y="19"/>
                  </a:lnTo>
                  <a:lnTo>
                    <a:pt x="25" y="20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18" y="22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00547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94" name="Freeform 1638">
              <a:extLst>
                <a:ext uri="{FF2B5EF4-FFF2-40B4-BE49-F238E27FC236}">
                  <a16:creationId xmlns:a16="http://schemas.microsoft.com/office/drawing/2014/main" id="{4145E7FF-FB72-482F-A256-15D44009B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6" y="1903"/>
              <a:ext cx="10" cy="8"/>
            </a:xfrm>
            <a:custGeom>
              <a:avLst/>
              <a:gdLst>
                <a:gd name="T0" fmla="*/ 19 w 28"/>
                <a:gd name="T1" fmla="*/ 21 h 22"/>
                <a:gd name="T2" fmla="*/ 18 w 28"/>
                <a:gd name="T3" fmla="*/ 22 h 22"/>
                <a:gd name="T4" fmla="*/ 14 w 28"/>
                <a:gd name="T5" fmla="*/ 22 h 22"/>
                <a:gd name="T6" fmla="*/ 13 w 28"/>
                <a:gd name="T7" fmla="*/ 22 h 22"/>
                <a:gd name="T8" fmla="*/ 11 w 28"/>
                <a:gd name="T9" fmla="*/ 21 h 22"/>
                <a:gd name="T10" fmla="*/ 9 w 28"/>
                <a:gd name="T11" fmla="*/ 20 h 22"/>
                <a:gd name="T12" fmla="*/ 7 w 28"/>
                <a:gd name="T13" fmla="*/ 20 h 22"/>
                <a:gd name="T14" fmla="*/ 6 w 28"/>
                <a:gd name="T15" fmla="*/ 18 h 22"/>
                <a:gd name="T16" fmla="*/ 5 w 28"/>
                <a:gd name="T17" fmla="*/ 17 h 22"/>
                <a:gd name="T18" fmla="*/ 4 w 28"/>
                <a:gd name="T19" fmla="*/ 16 h 22"/>
                <a:gd name="T20" fmla="*/ 2 w 28"/>
                <a:gd name="T21" fmla="*/ 14 h 22"/>
                <a:gd name="T22" fmla="*/ 1 w 28"/>
                <a:gd name="T23" fmla="*/ 14 h 22"/>
                <a:gd name="T24" fmla="*/ 1 w 28"/>
                <a:gd name="T25" fmla="*/ 12 h 22"/>
                <a:gd name="T26" fmla="*/ 0 w 28"/>
                <a:gd name="T27" fmla="*/ 11 h 22"/>
                <a:gd name="T28" fmla="*/ 0 w 28"/>
                <a:gd name="T29" fmla="*/ 9 h 22"/>
                <a:gd name="T30" fmla="*/ 1 w 28"/>
                <a:gd name="T31" fmla="*/ 7 h 22"/>
                <a:gd name="T32" fmla="*/ 1 w 28"/>
                <a:gd name="T33" fmla="*/ 5 h 22"/>
                <a:gd name="T34" fmla="*/ 2 w 28"/>
                <a:gd name="T35" fmla="*/ 4 h 22"/>
                <a:gd name="T36" fmla="*/ 4 w 28"/>
                <a:gd name="T37" fmla="*/ 3 h 22"/>
                <a:gd name="T38" fmla="*/ 4 w 28"/>
                <a:gd name="T39" fmla="*/ 1 h 22"/>
                <a:gd name="T40" fmla="*/ 6 w 28"/>
                <a:gd name="T41" fmla="*/ 1 h 22"/>
                <a:gd name="T42" fmla="*/ 7 w 28"/>
                <a:gd name="T43" fmla="*/ 1 h 22"/>
                <a:gd name="T44" fmla="*/ 9 w 28"/>
                <a:gd name="T45" fmla="*/ 0 h 22"/>
                <a:gd name="T46" fmla="*/ 11 w 28"/>
                <a:gd name="T47" fmla="*/ 0 h 22"/>
                <a:gd name="T48" fmla="*/ 13 w 28"/>
                <a:gd name="T49" fmla="*/ 0 h 22"/>
                <a:gd name="T50" fmla="*/ 14 w 28"/>
                <a:gd name="T51" fmla="*/ 0 h 22"/>
                <a:gd name="T52" fmla="*/ 17 w 28"/>
                <a:gd name="T53" fmla="*/ 0 h 22"/>
                <a:gd name="T54" fmla="*/ 18 w 28"/>
                <a:gd name="T55" fmla="*/ 1 h 22"/>
                <a:gd name="T56" fmla="*/ 20 w 28"/>
                <a:gd name="T57" fmla="*/ 1 h 22"/>
                <a:gd name="T58" fmla="*/ 22 w 28"/>
                <a:gd name="T59" fmla="*/ 3 h 22"/>
                <a:gd name="T60" fmla="*/ 23 w 28"/>
                <a:gd name="T61" fmla="*/ 4 h 22"/>
                <a:gd name="T62" fmla="*/ 24 w 28"/>
                <a:gd name="T63" fmla="*/ 4 h 22"/>
                <a:gd name="T64" fmla="*/ 26 w 28"/>
                <a:gd name="T65" fmla="*/ 7 h 22"/>
                <a:gd name="T66" fmla="*/ 27 w 28"/>
                <a:gd name="T67" fmla="*/ 7 h 22"/>
                <a:gd name="T68" fmla="*/ 27 w 28"/>
                <a:gd name="T69" fmla="*/ 8 h 22"/>
                <a:gd name="T70" fmla="*/ 28 w 28"/>
                <a:gd name="T71" fmla="*/ 11 h 22"/>
                <a:gd name="T72" fmla="*/ 28 w 28"/>
                <a:gd name="T73" fmla="*/ 11 h 22"/>
                <a:gd name="T74" fmla="*/ 28 w 28"/>
                <a:gd name="T75" fmla="*/ 13 h 22"/>
                <a:gd name="T76" fmla="*/ 28 w 28"/>
                <a:gd name="T77" fmla="*/ 14 h 22"/>
                <a:gd name="T78" fmla="*/ 28 w 28"/>
                <a:gd name="T79" fmla="*/ 14 h 22"/>
                <a:gd name="T80" fmla="*/ 27 w 28"/>
                <a:gd name="T81" fmla="*/ 17 h 22"/>
                <a:gd name="T82" fmla="*/ 27 w 28"/>
                <a:gd name="T83" fmla="*/ 17 h 22"/>
                <a:gd name="T84" fmla="*/ 26 w 28"/>
                <a:gd name="T85" fmla="*/ 18 h 22"/>
                <a:gd name="T86" fmla="*/ 24 w 28"/>
                <a:gd name="T87" fmla="*/ 20 h 22"/>
                <a:gd name="T88" fmla="*/ 23 w 28"/>
                <a:gd name="T89" fmla="*/ 20 h 22"/>
                <a:gd name="T90" fmla="*/ 22 w 28"/>
                <a:gd name="T91" fmla="*/ 21 h 22"/>
                <a:gd name="T92" fmla="*/ 19 w 28"/>
                <a:gd name="T93" fmla="*/ 21 h 22"/>
                <a:gd name="T94" fmla="*/ 18 w 28"/>
                <a:gd name="T95" fmla="*/ 21 h 22"/>
                <a:gd name="T96" fmla="*/ 18 w 28"/>
                <a:gd name="T97" fmla="*/ 21 h 22"/>
                <a:gd name="T98" fmla="*/ 19 w 28"/>
                <a:gd name="T9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" h="22">
                  <a:moveTo>
                    <a:pt x="19" y="21"/>
                  </a:moveTo>
                  <a:lnTo>
                    <a:pt x="18" y="22"/>
                  </a:lnTo>
                  <a:lnTo>
                    <a:pt x="14" y="22"/>
                  </a:lnTo>
                  <a:lnTo>
                    <a:pt x="13" y="22"/>
                  </a:lnTo>
                  <a:lnTo>
                    <a:pt x="11" y="21"/>
                  </a:lnTo>
                  <a:lnTo>
                    <a:pt x="9" y="20"/>
                  </a:lnTo>
                  <a:lnTo>
                    <a:pt x="7" y="20"/>
                  </a:lnTo>
                  <a:lnTo>
                    <a:pt x="6" y="18"/>
                  </a:lnTo>
                  <a:lnTo>
                    <a:pt x="5" y="17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0" y="11"/>
                  </a:lnTo>
                  <a:lnTo>
                    <a:pt x="0" y="9"/>
                  </a:lnTo>
                  <a:lnTo>
                    <a:pt x="1" y="7"/>
                  </a:lnTo>
                  <a:lnTo>
                    <a:pt x="1" y="5"/>
                  </a:lnTo>
                  <a:lnTo>
                    <a:pt x="2" y="4"/>
                  </a:lnTo>
                  <a:lnTo>
                    <a:pt x="4" y="3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6" y="7"/>
                  </a:lnTo>
                  <a:lnTo>
                    <a:pt x="27" y="7"/>
                  </a:lnTo>
                  <a:lnTo>
                    <a:pt x="27" y="8"/>
                  </a:lnTo>
                  <a:lnTo>
                    <a:pt x="28" y="11"/>
                  </a:lnTo>
                  <a:lnTo>
                    <a:pt x="28" y="11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7" y="17"/>
                  </a:lnTo>
                  <a:lnTo>
                    <a:pt x="27" y="17"/>
                  </a:lnTo>
                  <a:lnTo>
                    <a:pt x="26" y="18"/>
                  </a:lnTo>
                  <a:lnTo>
                    <a:pt x="24" y="20"/>
                  </a:lnTo>
                  <a:lnTo>
                    <a:pt x="23" y="20"/>
                  </a:lnTo>
                  <a:lnTo>
                    <a:pt x="22" y="21"/>
                  </a:lnTo>
                  <a:lnTo>
                    <a:pt x="19" y="21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9" y="21"/>
                  </a:lnTo>
                  <a:close/>
                </a:path>
              </a:pathLst>
            </a:custGeom>
            <a:solidFill>
              <a:srgbClr val="00547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95" name="Freeform 1639">
              <a:extLst>
                <a:ext uri="{FF2B5EF4-FFF2-40B4-BE49-F238E27FC236}">
                  <a16:creationId xmlns:a16="http://schemas.microsoft.com/office/drawing/2014/main" id="{64960FA3-91D4-4B8F-9720-6FBA41957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" y="1901"/>
              <a:ext cx="9" cy="7"/>
            </a:xfrm>
            <a:custGeom>
              <a:avLst/>
              <a:gdLst>
                <a:gd name="T0" fmla="*/ 18 w 26"/>
                <a:gd name="T1" fmla="*/ 20 h 20"/>
                <a:gd name="T2" fmla="*/ 17 w 26"/>
                <a:gd name="T3" fmla="*/ 20 h 20"/>
                <a:gd name="T4" fmla="*/ 14 w 26"/>
                <a:gd name="T5" fmla="*/ 20 h 20"/>
                <a:gd name="T6" fmla="*/ 13 w 26"/>
                <a:gd name="T7" fmla="*/ 20 h 20"/>
                <a:gd name="T8" fmla="*/ 10 w 26"/>
                <a:gd name="T9" fmla="*/ 20 h 20"/>
                <a:gd name="T10" fmla="*/ 9 w 26"/>
                <a:gd name="T11" fmla="*/ 20 h 20"/>
                <a:gd name="T12" fmla="*/ 8 w 26"/>
                <a:gd name="T13" fmla="*/ 20 h 20"/>
                <a:gd name="T14" fmla="*/ 6 w 26"/>
                <a:gd name="T15" fmla="*/ 18 h 20"/>
                <a:gd name="T16" fmla="*/ 5 w 26"/>
                <a:gd name="T17" fmla="*/ 18 h 20"/>
                <a:gd name="T18" fmla="*/ 3 w 26"/>
                <a:gd name="T19" fmla="*/ 17 h 20"/>
                <a:gd name="T20" fmla="*/ 1 w 26"/>
                <a:gd name="T21" fmla="*/ 17 h 20"/>
                <a:gd name="T22" fmla="*/ 0 w 26"/>
                <a:gd name="T23" fmla="*/ 14 h 20"/>
                <a:gd name="T24" fmla="*/ 0 w 26"/>
                <a:gd name="T25" fmla="*/ 14 h 20"/>
                <a:gd name="T26" fmla="*/ 0 w 26"/>
                <a:gd name="T27" fmla="*/ 11 h 20"/>
                <a:gd name="T28" fmla="*/ 0 w 26"/>
                <a:gd name="T29" fmla="*/ 10 h 20"/>
                <a:gd name="T30" fmla="*/ 0 w 26"/>
                <a:gd name="T31" fmla="*/ 7 h 20"/>
                <a:gd name="T32" fmla="*/ 0 w 26"/>
                <a:gd name="T33" fmla="*/ 6 h 20"/>
                <a:gd name="T34" fmla="*/ 0 w 26"/>
                <a:gd name="T35" fmla="*/ 5 h 20"/>
                <a:gd name="T36" fmla="*/ 1 w 26"/>
                <a:gd name="T37" fmla="*/ 5 h 20"/>
                <a:gd name="T38" fmla="*/ 3 w 26"/>
                <a:gd name="T39" fmla="*/ 4 h 20"/>
                <a:gd name="T40" fmla="*/ 4 w 26"/>
                <a:gd name="T41" fmla="*/ 2 h 20"/>
                <a:gd name="T42" fmla="*/ 5 w 26"/>
                <a:gd name="T43" fmla="*/ 2 h 20"/>
                <a:gd name="T44" fmla="*/ 6 w 26"/>
                <a:gd name="T45" fmla="*/ 1 h 20"/>
                <a:gd name="T46" fmla="*/ 8 w 26"/>
                <a:gd name="T47" fmla="*/ 1 h 20"/>
                <a:gd name="T48" fmla="*/ 9 w 26"/>
                <a:gd name="T49" fmla="*/ 0 h 20"/>
                <a:gd name="T50" fmla="*/ 12 w 26"/>
                <a:gd name="T51" fmla="*/ 0 h 20"/>
                <a:gd name="T52" fmla="*/ 13 w 26"/>
                <a:gd name="T53" fmla="*/ 0 h 20"/>
                <a:gd name="T54" fmla="*/ 16 w 26"/>
                <a:gd name="T55" fmla="*/ 1 h 20"/>
                <a:gd name="T56" fmla="*/ 17 w 26"/>
                <a:gd name="T57" fmla="*/ 1 h 20"/>
                <a:gd name="T58" fmla="*/ 18 w 26"/>
                <a:gd name="T59" fmla="*/ 2 h 20"/>
                <a:gd name="T60" fmla="*/ 20 w 26"/>
                <a:gd name="T61" fmla="*/ 2 h 20"/>
                <a:gd name="T62" fmla="*/ 21 w 26"/>
                <a:gd name="T63" fmla="*/ 4 h 20"/>
                <a:gd name="T64" fmla="*/ 23 w 26"/>
                <a:gd name="T65" fmla="*/ 5 h 20"/>
                <a:gd name="T66" fmla="*/ 23 w 26"/>
                <a:gd name="T67" fmla="*/ 5 h 20"/>
                <a:gd name="T68" fmla="*/ 25 w 26"/>
                <a:gd name="T69" fmla="*/ 6 h 20"/>
                <a:gd name="T70" fmla="*/ 26 w 26"/>
                <a:gd name="T71" fmla="*/ 7 h 20"/>
                <a:gd name="T72" fmla="*/ 26 w 26"/>
                <a:gd name="T73" fmla="*/ 10 h 20"/>
                <a:gd name="T74" fmla="*/ 26 w 26"/>
                <a:gd name="T75" fmla="*/ 10 h 20"/>
                <a:gd name="T76" fmla="*/ 26 w 26"/>
                <a:gd name="T77" fmla="*/ 11 h 20"/>
                <a:gd name="T78" fmla="*/ 26 w 26"/>
                <a:gd name="T79" fmla="*/ 14 h 20"/>
                <a:gd name="T80" fmla="*/ 26 w 26"/>
                <a:gd name="T81" fmla="*/ 15 h 20"/>
                <a:gd name="T82" fmla="*/ 25 w 26"/>
                <a:gd name="T83" fmla="*/ 17 h 20"/>
                <a:gd name="T84" fmla="*/ 25 w 26"/>
                <a:gd name="T85" fmla="*/ 17 h 20"/>
                <a:gd name="T86" fmla="*/ 23 w 26"/>
                <a:gd name="T87" fmla="*/ 18 h 20"/>
                <a:gd name="T88" fmla="*/ 22 w 26"/>
                <a:gd name="T89" fmla="*/ 19 h 20"/>
                <a:gd name="T90" fmla="*/ 21 w 26"/>
                <a:gd name="T91" fmla="*/ 19 h 20"/>
                <a:gd name="T92" fmla="*/ 18 w 26"/>
                <a:gd name="T93" fmla="*/ 20 h 20"/>
                <a:gd name="T94" fmla="*/ 18 w 26"/>
                <a:gd name="T95" fmla="*/ 20 h 20"/>
                <a:gd name="T96" fmla="*/ 18 w 26"/>
                <a:gd name="T9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" h="20">
                  <a:moveTo>
                    <a:pt x="18" y="20"/>
                  </a:moveTo>
                  <a:lnTo>
                    <a:pt x="17" y="20"/>
                  </a:lnTo>
                  <a:lnTo>
                    <a:pt x="14" y="20"/>
                  </a:lnTo>
                  <a:lnTo>
                    <a:pt x="13" y="20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3" y="17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4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7" y="1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4"/>
                  </a:lnTo>
                  <a:lnTo>
                    <a:pt x="23" y="5"/>
                  </a:lnTo>
                  <a:lnTo>
                    <a:pt x="23" y="5"/>
                  </a:lnTo>
                  <a:lnTo>
                    <a:pt x="25" y="6"/>
                  </a:lnTo>
                  <a:lnTo>
                    <a:pt x="26" y="7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6" y="15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23" y="18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close/>
                </a:path>
              </a:pathLst>
            </a:custGeom>
            <a:solidFill>
              <a:srgbClr val="00547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96" name="Freeform 1640">
              <a:extLst>
                <a:ext uri="{FF2B5EF4-FFF2-40B4-BE49-F238E27FC236}">
                  <a16:creationId xmlns:a16="http://schemas.microsoft.com/office/drawing/2014/main" id="{76FB289D-290D-49D0-9744-B40A6E5E7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" y="1899"/>
              <a:ext cx="9" cy="7"/>
            </a:xfrm>
            <a:custGeom>
              <a:avLst/>
              <a:gdLst>
                <a:gd name="T0" fmla="*/ 16 w 25"/>
                <a:gd name="T1" fmla="*/ 21 h 21"/>
                <a:gd name="T2" fmla="*/ 13 w 25"/>
                <a:gd name="T3" fmla="*/ 21 h 21"/>
                <a:gd name="T4" fmla="*/ 11 w 25"/>
                <a:gd name="T5" fmla="*/ 21 h 21"/>
                <a:gd name="T6" fmla="*/ 8 w 25"/>
                <a:gd name="T7" fmla="*/ 18 h 21"/>
                <a:gd name="T8" fmla="*/ 4 w 25"/>
                <a:gd name="T9" fmla="*/ 17 h 21"/>
                <a:gd name="T10" fmla="*/ 3 w 25"/>
                <a:gd name="T11" fmla="*/ 15 h 21"/>
                <a:gd name="T12" fmla="*/ 0 w 25"/>
                <a:gd name="T13" fmla="*/ 12 h 21"/>
                <a:gd name="T14" fmla="*/ 0 w 25"/>
                <a:gd name="T15" fmla="*/ 8 h 21"/>
                <a:gd name="T16" fmla="*/ 3 w 25"/>
                <a:gd name="T17" fmla="*/ 5 h 21"/>
                <a:gd name="T18" fmla="*/ 4 w 25"/>
                <a:gd name="T19" fmla="*/ 2 h 21"/>
                <a:gd name="T20" fmla="*/ 6 w 25"/>
                <a:gd name="T21" fmla="*/ 1 h 21"/>
                <a:gd name="T22" fmla="*/ 9 w 25"/>
                <a:gd name="T23" fmla="*/ 0 h 21"/>
                <a:gd name="T24" fmla="*/ 12 w 25"/>
                <a:gd name="T25" fmla="*/ 0 h 21"/>
                <a:gd name="T26" fmla="*/ 15 w 25"/>
                <a:gd name="T27" fmla="*/ 0 h 21"/>
                <a:gd name="T28" fmla="*/ 17 w 25"/>
                <a:gd name="T29" fmla="*/ 1 h 21"/>
                <a:gd name="T30" fmla="*/ 20 w 25"/>
                <a:gd name="T31" fmla="*/ 2 h 21"/>
                <a:gd name="T32" fmla="*/ 22 w 25"/>
                <a:gd name="T33" fmla="*/ 5 h 21"/>
                <a:gd name="T34" fmla="*/ 24 w 25"/>
                <a:gd name="T35" fmla="*/ 8 h 21"/>
                <a:gd name="T36" fmla="*/ 25 w 25"/>
                <a:gd name="T37" fmla="*/ 10 h 21"/>
                <a:gd name="T38" fmla="*/ 25 w 25"/>
                <a:gd name="T39" fmla="*/ 14 h 21"/>
                <a:gd name="T40" fmla="*/ 24 w 25"/>
                <a:gd name="T41" fmla="*/ 17 h 21"/>
                <a:gd name="T42" fmla="*/ 22 w 25"/>
                <a:gd name="T43" fmla="*/ 18 h 21"/>
                <a:gd name="T44" fmla="*/ 20 w 25"/>
                <a:gd name="T45" fmla="*/ 19 h 21"/>
                <a:gd name="T46" fmla="*/ 17 w 25"/>
                <a:gd name="T47" fmla="*/ 21 h 21"/>
                <a:gd name="T48" fmla="*/ 16 w 25"/>
                <a:gd name="T4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" h="21">
                  <a:moveTo>
                    <a:pt x="16" y="21"/>
                  </a:moveTo>
                  <a:lnTo>
                    <a:pt x="13" y="21"/>
                  </a:lnTo>
                  <a:lnTo>
                    <a:pt x="11" y="21"/>
                  </a:lnTo>
                  <a:lnTo>
                    <a:pt x="8" y="18"/>
                  </a:lnTo>
                  <a:lnTo>
                    <a:pt x="4" y="17"/>
                  </a:lnTo>
                  <a:lnTo>
                    <a:pt x="3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3" y="5"/>
                  </a:lnTo>
                  <a:lnTo>
                    <a:pt x="4" y="2"/>
                  </a:lnTo>
                  <a:lnTo>
                    <a:pt x="6" y="1"/>
                  </a:lnTo>
                  <a:lnTo>
                    <a:pt x="9" y="0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1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24" y="8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4" y="17"/>
                  </a:lnTo>
                  <a:lnTo>
                    <a:pt x="22" y="18"/>
                  </a:lnTo>
                  <a:lnTo>
                    <a:pt x="20" y="19"/>
                  </a:lnTo>
                  <a:lnTo>
                    <a:pt x="17" y="21"/>
                  </a:lnTo>
                  <a:lnTo>
                    <a:pt x="16" y="21"/>
                  </a:lnTo>
                  <a:close/>
                </a:path>
              </a:pathLst>
            </a:custGeom>
            <a:solidFill>
              <a:srgbClr val="00547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97" name="Freeform 1641">
              <a:extLst>
                <a:ext uri="{FF2B5EF4-FFF2-40B4-BE49-F238E27FC236}">
                  <a16:creationId xmlns:a16="http://schemas.microsoft.com/office/drawing/2014/main" id="{7D31C208-17E9-402A-B745-1AFCB123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" y="1898"/>
              <a:ext cx="7" cy="7"/>
            </a:xfrm>
            <a:custGeom>
              <a:avLst/>
              <a:gdLst>
                <a:gd name="T0" fmla="*/ 15 w 22"/>
                <a:gd name="T1" fmla="*/ 21 h 21"/>
                <a:gd name="T2" fmla="*/ 11 w 22"/>
                <a:gd name="T3" fmla="*/ 21 h 21"/>
                <a:gd name="T4" fmla="*/ 9 w 22"/>
                <a:gd name="T5" fmla="*/ 21 h 21"/>
                <a:gd name="T6" fmla="*/ 5 w 22"/>
                <a:gd name="T7" fmla="*/ 20 h 21"/>
                <a:gd name="T8" fmla="*/ 3 w 22"/>
                <a:gd name="T9" fmla="*/ 18 h 21"/>
                <a:gd name="T10" fmla="*/ 1 w 22"/>
                <a:gd name="T11" fmla="*/ 16 h 21"/>
                <a:gd name="T12" fmla="*/ 0 w 22"/>
                <a:gd name="T13" fmla="*/ 11 h 21"/>
                <a:gd name="T14" fmla="*/ 1 w 22"/>
                <a:gd name="T15" fmla="*/ 8 h 21"/>
                <a:gd name="T16" fmla="*/ 1 w 22"/>
                <a:gd name="T17" fmla="*/ 5 h 21"/>
                <a:gd name="T18" fmla="*/ 3 w 22"/>
                <a:gd name="T19" fmla="*/ 4 h 21"/>
                <a:gd name="T20" fmla="*/ 5 w 22"/>
                <a:gd name="T21" fmla="*/ 3 h 21"/>
                <a:gd name="T22" fmla="*/ 7 w 22"/>
                <a:gd name="T23" fmla="*/ 0 h 21"/>
                <a:gd name="T24" fmla="*/ 10 w 22"/>
                <a:gd name="T25" fmla="*/ 0 h 21"/>
                <a:gd name="T26" fmla="*/ 13 w 22"/>
                <a:gd name="T27" fmla="*/ 0 h 21"/>
                <a:gd name="T28" fmla="*/ 15 w 22"/>
                <a:gd name="T29" fmla="*/ 2 h 21"/>
                <a:gd name="T30" fmla="*/ 18 w 22"/>
                <a:gd name="T31" fmla="*/ 3 h 21"/>
                <a:gd name="T32" fmla="*/ 20 w 22"/>
                <a:gd name="T33" fmla="*/ 5 h 21"/>
                <a:gd name="T34" fmla="*/ 20 w 22"/>
                <a:gd name="T35" fmla="*/ 8 h 21"/>
                <a:gd name="T36" fmla="*/ 22 w 22"/>
                <a:gd name="T37" fmla="*/ 9 h 21"/>
                <a:gd name="T38" fmla="*/ 22 w 22"/>
                <a:gd name="T39" fmla="*/ 13 h 21"/>
                <a:gd name="T40" fmla="*/ 20 w 22"/>
                <a:gd name="T41" fmla="*/ 16 h 21"/>
                <a:gd name="T42" fmla="*/ 19 w 22"/>
                <a:gd name="T43" fmla="*/ 17 h 21"/>
                <a:gd name="T44" fmla="*/ 14 w 22"/>
                <a:gd name="T45" fmla="*/ 21 h 21"/>
                <a:gd name="T46" fmla="*/ 14 w 22"/>
                <a:gd name="T47" fmla="*/ 21 h 21"/>
                <a:gd name="T48" fmla="*/ 15 w 22"/>
                <a:gd name="T4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" h="21">
                  <a:moveTo>
                    <a:pt x="15" y="21"/>
                  </a:moveTo>
                  <a:lnTo>
                    <a:pt x="11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3" y="18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8"/>
                  </a:lnTo>
                  <a:lnTo>
                    <a:pt x="1" y="5"/>
                  </a:lnTo>
                  <a:lnTo>
                    <a:pt x="3" y="4"/>
                  </a:lnTo>
                  <a:lnTo>
                    <a:pt x="5" y="3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8" y="3"/>
                  </a:lnTo>
                  <a:lnTo>
                    <a:pt x="20" y="5"/>
                  </a:lnTo>
                  <a:lnTo>
                    <a:pt x="20" y="8"/>
                  </a:lnTo>
                  <a:lnTo>
                    <a:pt x="22" y="9"/>
                  </a:lnTo>
                  <a:lnTo>
                    <a:pt x="22" y="13"/>
                  </a:lnTo>
                  <a:lnTo>
                    <a:pt x="20" y="16"/>
                  </a:lnTo>
                  <a:lnTo>
                    <a:pt x="19" y="17"/>
                  </a:lnTo>
                  <a:lnTo>
                    <a:pt x="14" y="21"/>
                  </a:lnTo>
                  <a:lnTo>
                    <a:pt x="14" y="21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00547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98" name="Freeform 1642">
              <a:extLst>
                <a:ext uri="{FF2B5EF4-FFF2-40B4-BE49-F238E27FC236}">
                  <a16:creationId xmlns:a16="http://schemas.microsoft.com/office/drawing/2014/main" id="{2BE34810-B305-4A14-A18F-6796A1CBD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5" y="1896"/>
              <a:ext cx="7" cy="7"/>
            </a:xfrm>
            <a:custGeom>
              <a:avLst/>
              <a:gdLst>
                <a:gd name="T0" fmla="*/ 16 w 21"/>
                <a:gd name="T1" fmla="*/ 19 h 21"/>
                <a:gd name="T2" fmla="*/ 13 w 21"/>
                <a:gd name="T3" fmla="*/ 20 h 21"/>
                <a:gd name="T4" fmla="*/ 10 w 21"/>
                <a:gd name="T5" fmla="*/ 21 h 21"/>
                <a:gd name="T6" fmla="*/ 8 w 21"/>
                <a:gd name="T7" fmla="*/ 20 h 21"/>
                <a:gd name="T8" fmla="*/ 5 w 21"/>
                <a:gd name="T9" fmla="*/ 20 h 21"/>
                <a:gd name="T10" fmla="*/ 1 w 21"/>
                <a:gd name="T11" fmla="*/ 17 h 21"/>
                <a:gd name="T12" fmla="*/ 0 w 21"/>
                <a:gd name="T13" fmla="*/ 16 h 21"/>
                <a:gd name="T14" fmla="*/ 0 w 21"/>
                <a:gd name="T15" fmla="*/ 11 h 21"/>
                <a:gd name="T16" fmla="*/ 0 w 21"/>
                <a:gd name="T17" fmla="*/ 8 h 21"/>
                <a:gd name="T18" fmla="*/ 0 w 21"/>
                <a:gd name="T19" fmla="*/ 7 h 21"/>
                <a:gd name="T20" fmla="*/ 1 w 21"/>
                <a:gd name="T21" fmla="*/ 6 h 21"/>
                <a:gd name="T22" fmla="*/ 4 w 21"/>
                <a:gd name="T23" fmla="*/ 3 h 21"/>
                <a:gd name="T24" fmla="*/ 7 w 21"/>
                <a:gd name="T25" fmla="*/ 2 h 21"/>
                <a:gd name="T26" fmla="*/ 10 w 21"/>
                <a:gd name="T27" fmla="*/ 0 h 21"/>
                <a:gd name="T28" fmla="*/ 12 w 21"/>
                <a:gd name="T29" fmla="*/ 0 h 21"/>
                <a:gd name="T30" fmla="*/ 14 w 21"/>
                <a:gd name="T31" fmla="*/ 2 h 21"/>
                <a:gd name="T32" fmla="*/ 17 w 21"/>
                <a:gd name="T33" fmla="*/ 4 h 21"/>
                <a:gd name="T34" fmla="*/ 18 w 21"/>
                <a:gd name="T35" fmla="*/ 6 h 21"/>
                <a:gd name="T36" fmla="*/ 20 w 21"/>
                <a:gd name="T37" fmla="*/ 8 h 21"/>
                <a:gd name="T38" fmla="*/ 21 w 21"/>
                <a:gd name="T39" fmla="*/ 9 h 21"/>
                <a:gd name="T40" fmla="*/ 21 w 21"/>
                <a:gd name="T41" fmla="*/ 13 h 21"/>
                <a:gd name="T42" fmla="*/ 20 w 21"/>
                <a:gd name="T43" fmla="*/ 16 h 21"/>
                <a:gd name="T44" fmla="*/ 18 w 21"/>
                <a:gd name="T45" fmla="*/ 17 h 21"/>
                <a:gd name="T46" fmla="*/ 17 w 21"/>
                <a:gd name="T47" fmla="*/ 19 h 21"/>
                <a:gd name="T48" fmla="*/ 16 w 21"/>
                <a:gd name="T49" fmla="*/ 20 h 21"/>
                <a:gd name="T50" fmla="*/ 16 w 21"/>
                <a:gd name="T51" fmla="*/ 20 h 21"/>
                <a:gd name="T52" fmla="*/ 16 w 21"/>
                <a:gd name="T53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" h="21">
                  <a:moveTo>
                    <a:pt x="16" y="19"/>
                  </a:moveTo>
                  <a:lnTo>
                    <a:pt x="13" y="20"/>
                  </a:lnTo>
                  <a:lnTo>
                    <a:pt x="10" y="21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8" y="6"/>
                  </a:lnTo>
                  <a:lnTo>
                    <a:pt x="20" y="8"/>
                  </a:lnTo>
                  <a:lnTo>
                    <a:pt x="21" y="9"/>
                  </a:lnTo>
                  <a:lnTo>
                    <a:pt x="21" y="13"/>
                  </a:lnTo>
                  <a:lnTo>
                    <a:pt x="20" y="16"/>
                  </a:lnTo>
                  <a:lnTo>
                    <a:pt x="18" y="17"/>
                  </a:lnTo>
                  <a:lnTo>
                    <a:pt x="17" y="19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00547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699" name="Freeform 1643">
              <a:extLst>
                <a:ext uri="{FF2B5EF4-FFF2-40B4-BE49-F238E27FC236}">
                  <a16:creationId xmlns:a16="http://schemas.microsoft.com/office/drawing/2014/main" id="{2CEE0158-18AB-46C3-8732-6376EF524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" y="1896"/>
              <a:ext cx="7" cy="7"/>
            </a:xfrm>
            <a:custGeom>
              <a:avLst/>
              <a:gdLst>
                <a:gd name="T0" fmla="*/ 16 w 21"/>
                <a:gd name="T1" fmla="*/ 18 h 21"/>
                <a:gd name="T2" fmla="*/ 13 w 21"/>
                <a:gd name="T3" fmla="*/ 19 h 21"/>
                <a:gd name="T4" fmla="*/ 10 w 21"/>
                <a:gd name="T5" fmla="*/ 21 h 21"/>
                <a:gd name="T6" fmla="*/ 8 w 21"/>
                <a:gd name="T7" fmla="*/ 19 h 21"/>
                <a:gd name="T8" fmla="*/ 6 w 21"/>
                <a:gd name="T9" fmla="*/ 19 h 21"/>
                <a:gd name="T10" fmla="*/ 3 w 21"/>
                <a:gd name="T11" fmla="*/ 18 h 21"/>
                <a:gd name="T12" fmla="*/ 0 w 21"/>
                <a:gd name="T13" fmla="*/ 14 h 21"/>
                <a:gd name="T14" fmla="*/ 0 w 21"/>
                <a:gd name="T15" fmla="*/ 11 h 21"/>
                <a:gd name="T16" fmla="*/ 0 w 21"/>
                <a:gd name="T17" fmla="*/ 9 h 21"/>
                <a:gd name="T18" fmla="*/ 2 w 21"/>
                <a:gd name="T19" fmla="*/ 6 h 21"/>
                <a:gd name="T20" fmla="*/ 3 w 21"/>
                <a:gd name="T21" fmla="*/ 2 h 21"/>
                <a:gd name="T22" fmla="*/ 6 w 21"/>
                <a:gd name="T23" fmla="*/ 1 h 21"/>
                <a:gd name="T24" fmla="*/ 7 w 21"/>
                <a:gd name="T25" fmla="*/ 0 h 21"/>
                <a:gd name="T26" fmla="*/ 10 w 21"/>
                <a:gd name="T27" fmla="*/ 0 h 21"/>
                <a:gd name="T28" fmla="*/ 12 w 21"/>
                <a:gd name="T29" fmla="*/ 0 h 21"/>
                <a:gd name="T30" fmla="*/ 15 w 21"/>
                <a:gd name="T31" fmla="*/ 1 h 21"/>
                <a:gd name="T32" fmla="*/ 17 w 21"/>
                <a:gd name="T33" fmla="*/ 2 h 21"/>
                <a:gd name="T34" fmla="*/ 19 w 21"/>
                <a:gd name="T35" fmla="*/ 5 h 21"/>
                <a:gd name="T36" fmla="*/ 20 w 21"/>
                <a:gd name="T37" fmla="*/ 8 h 21"/>
                <a:gd name="T38" fmla="*/ 21 w 21"/>
                <a:gd name="T39" fmla="*/ 9 h 21"/>
                <a:gd name="T40" fmla="*/ 21 w 21"/>
                <a:gd name="T41" fmla="*/ 13 h 21"/>
                <a:gd name="T42" fmla="*/ 20 w 21"/>
                <a:gd name="T43" fmla="*/ 14 h 21"/>
                <a:gd name="T44" fmla="*/ 17 w 21"/>
                <a:gd name="T45" fmla="*/ 18 h 21"/>
                <a:gd name="T46" fmla="*/ 16 w 21"/>
                <a:gd name="T47" fmla="*/ 19 h 21"/>
                <a:gd name="T48" fmla="*/ 16 w 21"/>
                <a:gd name="T49" fmla="*/ 19 h 21"/>
                <a:gd name="T50" fmla="*/ 16 w 21"/>
                <a:gd name="T51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" h="21">
                  <a:moveTo>
                    <a:pt x="16" y="18"/>
                  </a:moveTo>
                  <a:lnTo>
                    <a:pt x="13" y="19"/>
                  </a:lnTo>
                  <a:lnTo>
                    <a:pt x="10" y="21"/>
                  </a:lnTo>
                  <a:lnTo>
                    <a:pt x="8" y="19"/>
                  </a:lnTo>
                  <a:lnTo>
                    <a:pt x="6" y="19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9"/>
                  </a:lnTo>
                  <a:lnTo>
                    <a:pt x="2" y="6"/>
                  </a:lnTo>
                  <a:lnTo>
                    <a:pt x="3" y="2"/>
                  </a:lnTo>
                  <a:lnTo>
                    <a:pt x="6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5" y="1"/>
                  </a:lnTo>
                  <a:lnTo>
                    <a:pt x="17" y="2"/>
                  </a:lnTo>
                  <a:lnTo>
                    <a:pt x="19" y="5"/>
                  </a:lnTo>
                  <a:lnTo>
                    <a:pt x="20" y="8"/>
                  </a:lnTo>
                  <a:lnTo>
                    <a:pt x="21" y="9"/>
                  </a:lnTo>
                  <a:lnTo>
                    <a:pt x="21" y="13"/>
                  </a:lnTo>
                  <a:lnTo>
                    <a:pt x="20" y="14"/>
                  </a:lnTo>
                  <a:lnTo>
                    <a:pt x="17" y="18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00547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700" name="Freeform 1644">
              <a:extLst>
                <a:ext uri="{FF2B5EF4-FFF2-40B4-BE49-F238E27FC236}">
                  <a16:creationId xmlns:a16="http://schemas.microsoft.com/office/drawing/2014/main" id="{2A7B6FBB-D94A-4D74-A9C9-A244DC51B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" y="1898"/>
              <a:ext cx="363" cy="240"/>
            </a:xfrm>
            <a:custGeom>
              <a:avLst/>
              <a:gdLst>
                <a:gd name="T0" fmla="*/ 1088 w 1088"/>
                <a:gd name="T1" fmla="*/ 721 h 721"/>
                <a:gd name="T2" fmla="*/ 1088 w 1088"/>
                <a:gd name="T3" fmla="*/ 536 h 721"/>
                <a:gd name="T4" fmla="*/ 1029 w 1088"/>
                <a:gd name="T5" fmla="*/ 650 h 721"/>
                <a:gd name="T6" fmla="*/ 1029 w 1088"/>
                <a:gd name="T7" fmla="*/ 464 h 721"/>
                <a:gd name="T8" fmla="*/ 968 w 1088"/>
                <a:gd name="T9" fmla="*/ 581 h 721"/>
                <a:gd name="T10" fmla="*/ 968 w 1088"/>
                <a:gd name="T11" fmla="*/ 402 h 721"/>
                <a:gd name="T12" fmla="*/ 902 w 1088"/>
                <a:gd name="T13" fmla="*/ 527 h 721"/>
                <a:gd name="T14" fmla="*/ 902 w 1088"/>
                <a:gd name="T15" fmla="*/ 347 h 721"/>
                <a:gd name="T16" fmla="*/ 835 w 1088"/>
                <a:gd name="T17" fmla="*/ 459 h 721"/>
                <a:gd name="T18" fmla="*/ 835 w 1088"/>
                <a:gd name="T19" fmla="*/ 297 h 721"/>
                <a:gd name="T20" fmla="*/ 770 w 1088"/>
                <a:gd name="T21" fmla="*/ 408 h 721"/>
                <a:gd name="T22" fmla="*/ 770 w 1088"/>
                <a:gd name="T23" fmla="*/ 252 h 721"/>
                <a:gd name="T24" fmla="*/ 705 w 1088"/>
                <a:gd name="T25" fmla="*/ 363 h 721"/>
                <a:gd name="T26" fmla="*/ 705 w 1088"/>
                <a:gd name="T27" fmla="*/ 213 h 721"/>
                <a:gd name="T28" fmla="*/ 641 w 1088"/>
                <a:gd name="T29" fmla="*/ 311 h 721"/>
                <a:gd name="T30" fmla="*/ 641 w 1088"/>
                <a:gd name="T31" fmla="*/ 178 h 721"/>
                <a:gd name="T32" fmla="*/ 576 w 1088"/>
                <a:gd name="T33" fmla="*/ 273 h 721"/>
                <a:gd name="T34" fmla="*/ 576 w 1088"/>
                <a:gd name="T35" fmla="*/ 148 h 721"/>
                <a:gd name="T36" fmla="*/ 511 w 1088"/>
                <a:gd name="T37" fmla="*/ 246 h 721"/>
                <a:gd name="T38" fmla="*/ 511 w 1088"/>
                <a:gd name="T39" fmla="*/ 124 h 721"/>
                <a:gd name="T40" fmla="*/ 453 w 1088"/>
                <a:gd name="T41" fmla="*/ 212 h 721"/>
                <a:gd name="T42" fmla="*/ 453 w 1088"/>
                <a:gd name="T43" fmla="*/ 102 h 721"/>
                <a:gd name="T44" fmla="*/ 393 w 1088"/>
                <a:gd name="T45" fmla="*/ 181 h 721"/>
                <a:gd name="T46" fmla="*/ 393 w 1088"/>
                <a:gd name="T47" fmla="*/ 81 h 721"/>
                <a:gd name="T48" fmla="*/ 341 w 1088"/>
                <a:gd name="T49" fmla="*/ 151 h 721"/>
                <a:gd name="T50" fmla="*/ 341 w 1088"/>
                <a:gd name="T51" fmla="*/ 65 h 721"/>
                <a:gd name="T52" fmla="*/ 289 w 1088"/>
                <a:gd name="T53" fmla="*/ 134 h 721"/>
                <a:gd name="T54" fmla="*/ 289 w 1088"/>
                <a:gd name="T55" fmla="*/ 51 h 721"/>
                <a:gd name="T56" fmla="*/ 238 w 1088"/>
                <a:gd name="T57" fmla="*/ 119 h 721"/>
                <a:gd name="T58" fmla="*/ 238 w 1088"/>
                <a:gd name="T59" fmla="*/ 38 h 721"/>
                <a:gd name="T60" fmla="*/ 191 w 1088"/>
                <a:gd name="T61" fmla="*/ 106 h 721"/>
                <a:gd name="T62" fmla="*/ 191 w 1088"/>
                <a:gd name="T63" fmla="*/ 28 h 721"/>
                <a:gd name="T64" fmla="*/ 147 w 1088"/>
                <a:gd name="T65" fmla="*/ 87 h 721"/>
                <a:gd name="T66" fmla="*/ 147 w 1088"/>
                <a:gd name="T67" fmla="*/ 20 h 721"/>
                <a:gd name="T68" fmla="*/ 105 w 1088"/>
                <a:gd name="T69" fmla="*/ 74 h 721"/>
                <a:gd name="T70" fmla="*/ 105 w 1088"/>
                <a:gd name="T71" fmla="*/ 13 h 721"/>
                <a:gd name="T72" fmla="*/ 69 w 1088"/>
                <a:gd name="T73" fmla="*/ 64 h 721"/>
                <a:gd name="T74" fmla="*/ 69 w 1088"/>
                <a:gd name="T75" fmla="*/ 8 h 721"/>
                <a:gd name="T76" fmla="*/ 33 w 1088"/>
                <a:gd name="T77" fmla="*/ 59 h 721"/>
                <a:gd name="T78" fmla="*/ 33 w 1088"/>
                <a:gd name="T79" fmla="*/ 4 h 721"/>
                <a:gd name="T80" fmla="*/ 0 w 1088"/>
                <a:gd name="T81" fmla="*/ 50 h 721"/>
                <a:gd name="T82" fmla="*/ 0 w 1088"/>
                <a:gd name="T83" fmla="*/ 0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8" h="721">
                  <a:moveTo>
                    <a:pt x="1088" y="721"/>
                  </a:moveTo>
                  <a:lnTo>
                    <a:pt x="1088" y="536"/>
                  </a:lnTo>
                  <a:lnTo>
                    <a:pt x="1029" y="650"/>
                  </a:lnTo>
                  <a:lnTo>
                    <a:pt x="1029" y="464"/>
                  </a:lnTo>
                  <a:lnTo>
                    <a:pt x="968" y="581"/>
                  </a:lnTo>
                  <a:lnTo>
                    <a:pt x="968" y="402"/>
                  </a:lnTo>
                  <a:lnTo>
                    <a:pt x="902" y="527"/>
                  </a:lnTo>
                  <a:lnTo>
                    <a:pt x="902" y="347"/>
                  </a:lnTo>
                  <a:lnTo>
                    <a:pt x="835" y="459"/>
                  </a:lnTo>
                  <a:lnTo>
                    <a:pt x="835" y="297"/>
                  </a:lnTo>
                  <a:lnTo>
                    <a:pt x="770" y="408"/>
                  </a:lnTo>
                  <a:lnTo>
                    <a:pt x="770" y="252"/>
                  </a:lnTo>
                  <a:lnTo>
                    <a:pt x="705" y="363"/>
                  </a:lnTo>
                  <a:lnTo>
                    <a:pt x="705" y="213"/>
                  </a:lnTo>
                  <a:lnTo>
                    <a:pt x="641" y="311"/>
                  </a:lnTo>
                  <a:lnTo>
                    <a:pt x="641" y="178"/>
                  </a:lnTo>
                  <a:lnTo>
                    <a:pt x="576" y="273"/>
                  </a:lnTo>
                  <a:lnTo>
                    <a:pt x="576" y="148"/>
                  </a:lnTo>
                  <a:lnTo>
                    <a:pt x="511" y="246"/>
                  </a:lnTo>
                  <a:lnTo>
                    <a:pt x="511" y="124"/>
                  </a:lnTo>
                  <a:lnTo>
                    <a:pt x="453" y="212"/>
                  </a:lnTo>
                  <a:lnTo>
                    <a:pt x="453" y="102"/>
                  </a:lnTo>
                  <a:lnTo>
                    <a:pt x="393" y="181"/>
                  </a:lnTo>
                  <a:lnTo>
                    <a:pt x="393" y="81"/>
                  </a:lnTo>
                  <a:lnTo>
                    <a:pt x="341" y="151"/>
                  </a:lnTo>
                  <a:lnTo>
                    <a:pt x="341" y="65"/>
                  </a:lnTo>
                  <a:lnTo>
                    <a:pt x="289" y="134"/>
                  </a:lnTo>
                  <a:lnTo>
                    <a:pt x="289" y="51"/>
                  </a:lnTo>
                  <a:lnTo>
                    <a:pt x="238" y="119"/>
                  </a:lnTo>
                  <a:lnTo>
                    <a:pt x="238" y="38"/>
                  </a:lnTo>
                  <a:lnTo>
                    <a:pt x="191" y="106"/>
                  </a:lnTo>
                  <a:lnTo>
                    <a:pt x="191" y="28"/>
                  </a:lnTo>
                  <a:lnTo>
                    <a:pt x="147" y="87"/>
                  </a:lnTo>
                  <a:lnTo>
                    <a:pt x="147" y="20"/>
                  </a:lnTo>
                  <a:lnTo>
                    <a:pt x="105" y="74"/>
                  </a:lnTo>
                  <a:lnTo>
                    <a:pt x="105" y="13"/>
                  </a:lnTo>
                  <a:lnTo>
                    <a:pt x="69" y="64"/>
                  </a:lnTo>
                  <a:lnTo>
                    <a:pt x="69" y="8"/>
                  </a:lnTo>
                  <a:lnTo>
                    <a:pt x="33" y="59"/>
                  </a:lnTo>
                  <a:lnTo>
                    <a:pt x="33" y="4"/>
                  </a:lnTo>
                  <a:lnTo>
                    <a:pt x="0" y="50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701" name="Freeform 1645">
              <a:extLst>
                <a:ext uri="{FF2B5EF4-FFF2-40B4-BE49-F238E27FC236}">
                  <a16:creationId xmlns:a16="http://schemas.microsoft.com/office/drawing/2014/main" id="{F9AF3312-DCC7-4FE7-BE44-C2F2F4373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" y="1898"/>
              <a:ext cx="363" cy="240"/>
            </a:xfrm>
            <a:custGeom>
              <a:avLst/>
              <a:gdLst>
                <a:gd name="T0" fmla="*/ 1088 w 1088"/>
                <a:gd name="T1" fmla="*/ 721 h 721"/>
                <a:gd name="T2" fmla="*/ 1031 w 1088"/>
                <a:gd name="T3" fmla="*/ 464 h 721"/>
                <a:gd name="T4" fmla="*/ 1031 w 1088"/>
                <a:gd name="T5" fmla="*/ 650 h 721"/>
                <a:gd name="T6" fmla="*/ 968 w 1088"/>
                <a:gd name="T7" fmla="*/ 402 h 721"/>
                <a:gd name="T8" fmla="*/ 968 w 1088"/>
                <a:gd name="T9" fmla="*/ 583 h 721"/>
                <a:gd name="T10" fmla="*/ 903 w 1088"/>
                <a:gd name="T11" fmla="*/ 347 h 721"/>
                <a:gd name="T12" fmla="*/ 902 w 1088"/>
                <a:gd name="T13" fmla="*/ 527 h 721"/>
                <a:gd name="T14" fmla="*/ 835 w 1088"/>
                <a:gd name="T15" fmla="*/ 297 h 721"/>
                <a:gd name="T16" fmla="*/ 835 w 1088"/>
                <a:gd name="T17" fmla="*/ 459 h 721"/>
                <a:gd name="T18" fmla="*/ 772 w 1088"/>
                <a:gd name="T19" fmla="*/ 252 h 721"/>
                <a:gd name="T20" fmla="*/ 770 w 1088"/>
                <a:gd name="T21" fmla="*/ 408 h 721"/>
                <a:gd name="T22" fmla="*/ 705 w 1088"/>
                <a:gd name="T23" fmla="*/ 213 h 721"/>
                <a:gd name="T24" fmla="*/ 705 w 1088"/>
                <a:gd name="T25" fmla="*/ 363 h 721"/>
                <a:gd name="T26" fmla="*/ 641 w 1088"/>
                <a:gd name="T27" fmla="*/ 178 h 721"/>
                <a:gd name="T28" fmla="*/ 641 w 1088"/>
                <a:gd name="T29" fmla="*/ 311 h 721"/>
                <a:gd name="T30" fmla="*/ 576 w 1088"/>
                <a:gd name="T31" fmla="*/ 148 h 721"/>
                <a:gd name="T32" fmla="*/ 576 w 1088"/>
                <a:gd name="T33" fmla="*/ 273 h 721"/>
                <a:gd name="T34" fmla="*/ 511 w 1088"/>
                <a:gd name="T35" fmla="*/ 124 h 721"/>
                <a:gd name="T36" fmla="*/ 511 w 1088"/>
                <a:gd name="T37" fmla="*/ 246 h 721"/>
                <a:gd name="T38" fmla="*/ 454 w 1088"/>
                <a:gd name="T39" fmla="*/ 102 h 721"/>
                <a:gd name="T40" fmla="*/ 453 w 1088"/>
                <a:gd name="T41" fmla="*/ 212 h 721"/>
                <a:gd name="T42" fmla="*/ 394 w 1088"/>
                <a:gd name="T43" fmla="*/ 81 h 721"/>
                <a:gd name="T44" fmla="*/ 394 w 1088"/>
                <a:gd name="T45" fmla="*/ 181 h 721"/>
                <a:gd name="T46" fmla="*/ 341 w 1088"/>
                <a:gd name="T47" fmla="*/ 65 h 721"/>
                <a:gd name="T48" fmla="*/ 341 w 1088"/>
                <a:gd name="T49" fmla="*/ 152 h 721"/>
                <a:gd name="T50" fmla="*/ 289 w 1088"/>
                <a:gd name="T51" fmla="*/ 51 h 721"/>
                <a:gd name="T52" fmla="*/ 289 w 1088"/>
                <a:gd name="T53" fmla="*/ 134 h 721"/>
                <a:gd name="T54" fmla="*/ 238 w 1088"/>
                <a:gd name="T55" fmla="*/ 38 h 721"/>
                <a:gd name="T56" fmla="*/ 238 w 1088"/>
                <a:gd name="T57" fmla="*/ 117 h 721"/>
                <a:gd name="T58" fmla="*/ 192 w 1088"/>
                <a:gd name="T59" fmla="*/ 28 h 721"/>
                <a:gd name="T60" fmla="*/ 191 w 1088"/>
                <a:gd name="T61" fmla="*/ 107 h 721"/>
                <a:gd name="T62" fmla="*/ 147 w 1088"/>
                <a:gd name="T63" fmla="*/ 20 h 721"/>
                <a:gd name="T64" fmla="*/ 147 w 1088"/>
                <a:gd name="T65" fmla="*/ 87 h 721"/>
                <a:gd name="T66" fmla="*/ 105 w 1088"/>
                <a:gd name="T67" fmla="*/ 13 h 721"/>
                <a:gd name="T68" fmla="*/ 105 w 1088"/>
                <a:gd name="T69" fmla="*/ 74 h 721"/>
                <a:gd name="T70" fmla="*/ 69 w 1088"/>
                <a:gd name="T71" fmla="*/ 8 h 721"/>
                <a:gd name="T72" fmla="*/ 69 w 1088"/>
                <a:gd name="T73" fmla="*/ 64 h 721"/>
                <a:gd name="T74" fmla="*/ 33 w 1088"/>
                <a:gd name="T75" fmla="*/ 4 h 721"/>
                <a:gd name="T76" fmla="*/ 33 w 1088"/>
                <a:gd name="T77" fmla="*/ 59 h 721"/>
                <a:gd name="T78" fmla="*/ 0 w 1088"/>
                <a:gd name="T79" fmla="*/ 0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8" h="721">
                  <a:moveTo>
                    <a:pt x="1088" y="721"/>
                  </a:moveTo>
                  <a:lnTo>
                    <a:pt x="1031" y="464"/>
                  </a:lnTo>
                  <a:lnTo>
                    <a:pt x="1031" y="650"/>
                  </a:lnTo>
                  <a:lnTo>
                    <a:pt x="968" y="402"/>
                  </a:lnTo>
                  <a:lnTo>
                    <a:pt x="968" y="583"/>
                  </a:lnTo>
                  <a:lnTo>
                    <a:pt x="903" y="347"/>
                  </a:lnTo>
                  <a:lnTo>
                    <a:pt x="902" y="527"/>
                  </a:lnTo>
                  <a:lnTo>
                    <a:pt x="835" y="297"/>
                  </a:lnTo>
                  <a:lnTo>
                    <a:pt x="835" y="459"/>
                  </a:lnTo>
                  <a:lnTo>
                    <a:pt x="772" y="252"/>
                  </a:lnTo>
                  <a:lnTo>
                    <a:pt x="770" y="408"/>
                  </a:lnTo>
                  <a:lnTo>
                    <a:pt x="705" y="213"/>
                  </a:lnTo>
                  <a:lnTo>
                    <a:pt x="705" y="363"/>
                  </a:lnTo>
                  <a:lnTo>
                    <a:pt x="641" y="178"/>
                  </a:lnTo>
                  <a:lnTo>
                    <a:pt x="641" y="311"/>
                  </a:lnTo>
                  <a:lnTo>
                    <a:pt x="576" y="148"/>
                  </a:lnTo>
                  <a:lnTo>
                    <a:pt x="576" y="273"/>
                  </a:lnTo>
                  <a:lnTo>
                    <a:pt x="511" y="124"/>
                  </a:lnTo>
                  <a:lnTo>
                    <a:pt x="511" y="246"/>
                  </a:lnTo>
                  <a:lnTo>
                    <a:pt x="454" y="102"/>
                  </a:lnTo>
                  <a:lnTo>
                    <a:pt x="453" y="212"/>
                  </a:lnTo>
                  <a:lnTo>
                    <a:pt x="394" y="81"/>
                  </a:lnTo>
                  <a:lnTo>
                    <a:pt x="394" y="181"/>
                  </a:lnTo>
                  <a:lnTo>
                    <a:pt x="341" y="65"/>
                  </a:lnTo>
                  <a:lnTo>
                    <a:pt x="341" y="152"/>
                  </a:lnTo>
                  <a:lnTo>
                    <a:pt x="289" y="51"/>
                  </a:lnTo>
                  <a:lnTo>
                    <a:pt x="289" y="134"/>
                  </a:lnTo>
                  <a:lnTo>
                    <a:pt x="238" y="38"/>
                  </a:lnTo>
                  <a:lnTo>
                    <a:pt x="238" y="117"/>
                  </a:lnTo>
                  <a:lnTo>
                    <a:pt x="192" y="28"/>
                  </a:lnTo>
                  <a:lnTo>
                    <a:pt x="191" y="107"/>
                  </a:lnTo>
                  <a:lnTo>
                    <a:pt x="147" y="20"/>
                  </a:lnTo>
                  <a:lnTo>
                    <a:pt x="147" y="87"/>
                  </a:lnTo>
                  <a:lnTo>
                    <a:pt x="105" y="13"/>
                  </a:lnTo>
                  <a:lnTo>
                    <a:pt x="105" y="74"/>
                  </a:lnTo>
                  <a:lnTo>
                    <a:pt x="69" y="8"/>
                  </a:lnTo>
                  <a:lnTo>
                    <a:pt x="69" y="64"/>
                  </a:lnTo>
                  <a:lnTo>
                    <a:pt x="33" y="4"/>
                  </a:lnTo>
                  <a:lnTo>
                    <a:pt x="33" y="59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702" name="Line 1646">
              <a:extLst>
                <a:ext uri="{FF2B5EF4-FFF2-40B4-BE49-F238E27FC236}">
                  <a16:creationId xmlns:a16="http://schemas.microsoft.com/office/drawing/2014/main" id="{242680A4-657B-4E60-8554-C53E011B90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62" y="2091"/>
              <a:ext cx="1" cy="4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703" name="Line 1647">
              <a:extLst>
                <a:ext uri="{FF2B5EF4-FFF2-40B4-BE49-F238E27FC236}">
                  <a16:creationId xmlns:a16="http://schemas.microsoft.com/office/drawing/2014/main" id="{1DC6C1E4-87B5-4AFE-9247-8A1B4F1F9E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852" y="2091"/>
              <a:ext cx="10" cy="4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704" name="Freeform 1648">
              <a:extLst>
                <a:ext uri="{FF2B5EF4-FFF2-40B4-BE49-F238E27FC236}">
                  <a16:creationId xmlns:a16="http://schemas.microsoft.com/office/drawing/2014/main" id="{B587CB2E-ECBB-40D1-8307-F3B2EF71D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2091"/>
              <a:ext cx="12" cy="23"/>
            </a:xfrm>
            <a:custGeom>
              <a:avLst/>
              <a:gdLst>
                <a:gd name="T0" fmla="*/ 35 w 35"/>
                <a:gd name="T1" fmla="*/ 1 h 69"/>
                <a:gd name="T2" fmla="*/ 0 w 35"/>
                <a:gd name="T3" fmla="*/ 69 h 69"/>
                <a:gd name="T4" fmla="*/ 1 w 35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69">
                  <a:moveTo>
                    <a:pt x="35" y="1"/>
                  </a:moveTo>
                  <a:lnTo>
                    <a:pt x="0" y="69"/>
                  </a:lnTo>
                  <a:lnTo>
                    <a:pt x="1" y="0"/>
                  </a:lnTo>
                </a:path>
              </a:pathLst>
            </a:custGeom>
            <a:no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705" name="Freeform 1649">
              <a:extLst>
                <a:ext uri="{FF2B5EF4-FFF2-40B4-BE49-F238E27FC236}">
                  <a16:creationId xmlns:a16="http://schemas.microsoft.com/office/drawing/2014/main" id="{9846F71C-02E9-4D7C-9704-95960CA7E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2091"/>
              <a:ext cx="6" cy="23"/>
            </a:xfrm>
            <a:custGeom>
              <a:avLst/>
              <a:gdLst>
                <a:gd name="T0" fmla="*/ 20 w 20"/>
                <a:gd name="T1" fmla="*/ 0 h 69"/>
                <a:gd name="T2" fmla="*/ 19 w 20"/>
                <a:gd name="T3" fmla="*/ 69 h 69"/>
                <a:gd name="T4" fmla="*/ 0 w 20"/>
                <a:gd name="T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69">
                  <a:moveTo>
                    <a:pt x="20" y="0"/>
                  </a:moveTo>
                  <a:lnTo>
                    <a:pt x="19" y="69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706" name="Freeform 1650">
              <a:extLst>
                <a:ext uri="{FF2B5EF4-FFF2-40B4-BE49-F238E27FC236}">
                  <a16:creationId xmlns:a16="http://schemas.microsoft.com/office/drawing/2014/main" id="{9F66F516-A9F1-4413-ABC2-25075DAC6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1861"/>
              <a:ext cx="58" cy="38"/>
            </a:xfrm>
            <a:custGeom>
              <a:avLst/>
              <a:gdLst>
                <a:gd name="T0" fmla="*/ 0 w 173"/>
                <a:gd name="T1" fmla="*/ 114 h 115"/>
                <a:gd name="T2" fmla="*/ 173 w 173"/>
                <a:gd name="T3" fmla="*/ 115 h 115"/>
                <a:gd name="T4" fmla="*/ 173 w 173"/>
                <a:gd name="T5" fmla="*/ 0 h 115"/>
                <a:gd name="T6" fmla="*/ 0 w 173"/>
                <a:gd name="T7" fmla="*/ 0 h 115"/>
                <a:gd name="T8" fmla="*/ 0 w 173"/>
                <a:gd name="T9" fmla="*/ 115 h 115"/>
                <a:gd name="T10" fmla="*/ 0 w 173"/>
                <a:gd name="T11" fmla="*/ 115 h 115"/>
                <a:gd name="T12" fmla="*/ 0 w 173"/>
                <a:gd name="T13" fmla="*/ 11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115">
                  <a:moveTo>
                    <a:pt x="0" y="114"/>
                  </a:moveTo>
                  <a:lnTo>
                    <a:pt x="173" y="115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FD3B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707" name="Freeform 1651">
              <a:extLst>
                <a:ext uri="{FF2B5EF4-FFF2-40B4-BE49-F238E27FC236}">
                  <a16:creationId xmlns:a16="http://schemas.microsoft.com/office/drawing/2014/main" id="{75D8BB45-8EDE-4A00-913D-6FB4CBD61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1861"/>
              <a:ext cx="58" cy="38"/>
            </a:xfrm>
            <a:custGeom>
              <a:avLst/>
              <a:gdLst>
                <a:gd name="T0" fmla="*/ 0 w 173"/>
                <a:gd name="T1" fmla="*/ 114 h 115"/>
                <a:gd name="T2" fmla="*/ 173 w 173"/>
                <a:gd name="T3" fmla="*/ 115 h 115"/>
                <a:gd name="T4" fmla="*/ 173 w 173"/>
                <a:gd name="T5" fmla="*/ 0 h 115"/>
                <a:gd name="T6" fmla="*/ 0 w 173"/>
                <a:gd name="T7" fmla="*/ 0 h 115"/>
                <a:gd name="T8" fmla="*/ 0 w 173"/>
                <a:gd name="T9" fmla="*/ 115 h 115"/>
                <a:gd name="T10" fmla="*/ 0 w 173"/>
                <a:gd name="T1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3" h="115">
                  <a:moveTo>
                    <a:pt x="0" y="114"/>
                  </a:moveTo>
                  <a:lnTo>
                    <a:pt x="173" y="115"/>
                  </a:lnTo>
                  <a:lnTo>
                    <a:pt x="173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0" y="115"/>
                  </a:lnTo>
                </a:path>
              </a:pathLst>
            </a:custGeom>
            <a:no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708" name="Freeform 1652">
              <a:extLst>
                <a:ext uri="{FF2B5EF4-FFF2-40B4-BE49-F238E27FC236}">
                  <a16:creationId xmlns:a16="http://schemas.microsoft.com/office/drawing/2014/main" id="{F848EFF6-E9E2-418F-ADCF-504BCA391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" y="1861"/>
              <a:ext cx="19" cy="38"/>
            </a:xfrm>
            <a:custGeom>
              <a:avLst/>
              <a:gdLst>
                <a:gd name="T0" fmla="*/ 58 w 58"/>
                <a:gd name="T1" fmla="*/ 0 h 115"/>
                <a:gd name="T2" fmla="*/ 0 w 58"/>
                <a:gd name="T3" fmla="*/ 1 h 115"/>
                <a:gd name="T4" fmla="*/ 0 w 58"/>
                <a:gd name="T5" fmla="*/ 109 h 115"/>
                <a:gd name="T6" fmla="*/ 57 w 58"/>
                <a:gd name="T7" fmla="*/ 115 h 115"/>
                <a:gd name="T8" fmla="*/ 57 w 58"/>
                <a:gd name="T9" fmla="*/ 1 h 115"/>
                <a:gd name="T10" fmla="*/ 57 w 58"/>
                <a:gd name="T11" fmla="*/ 1 h 115"/>
                <a:gd name="T12" fmla="*/ 58 w 58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115">
                  <a:moveTo>
                    <a:pt x="58" y="0"/>
                  </a:moveTo>
                  <a:lnTo>
                    <a:pt x="0" y="1"/>
                  </a:lnTo>
                  <a:lnTo>
                    <a:pt x="0" y="109"/>
                  </a:lnTo>
                  <a:lnTo>
                    <a:pt x="57" y="115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BF7F00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709" name="Freeform 1653">
              <a:extLst>
                <a:ext uri="{FF2B5EF4-FFF2-40B4-BE49-F238E27FC236}">
                  <a16:creationId xmlns:a16="http://schemas.microsoft.com/office/drawing/2014/main" id="{E57F8EFE-FEED-452E-8575-90A2D4FDC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" y="1861"/>
              <a:ext cx="19" cy="38"/>
            </a:xfrm>
            <a:custGeom>
              <a:avLst/>
              <a:gdLst>
                <a:gd name="T0" fmla="*/ 58 w 58"/>
                <a:gd name="T1" fmla="*/ 0 h 115"/>
                <a:gd name="T2" fmla="*/ 0 w 58"/>
                <a:gd name="T3" fmla="*/ 1 h 115"/>
                <a:gd name="T4" fmla="*/ 0 w 58"/>
                <a:gd name="T5" fmla="*/ 109 h 115"/>
                <a:gd name="T6" fmla="*/ 57 w 58"/>
                <a:gd name="T7" fmla="*/ 115 h 115"/>
                <a:gd name="T8" fmla="*/ 57 w 58"/>
                <a:gd name="T9" fmla="*/ 1 h 115"/>
                <a:gd name="T10" fmla="*/ 57 w 58"/>
                <a:gd name="T11" fmla="*/ 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115">
                  <a:moveTo>
                    <a:pt x="58" y="0"/>
                  </a:moveTo>
                  <a:lnTo>
                    <a:pt x="0" y="1"/>
                  </a:lnTo>
                  <a:lnTo>
                    <a:pt x="0" y="109"/>
                  </a:lnTo>
                  <a:lnTo>
                    <a:pt x="57" y="115"/>
                  </a:lnTo>
                  <a:lnTo>
                    <a:pt x="57" y="1"/>
                  </a:lnTo>
                  <a:lnTo>
                    <a:pt x="57" y="1"/>
                  </a:lnTo>
                </a:path>
              </a:pathLst>
            </a:custGeom>
            <a:no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710" name="Rectangle 1654">
              <a:extLst>
                <a:ext uri="{FF2B5EF4-FFF2-40B4-BE49-F238E27FC236}">
                  <a16:creationId xmlns:a16="http://schemas.microsoft.com/office/drawing/2014/main" id="{598C4B6D-0BE4-4B8E-ABE6-379B040F3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0" y="1862"/>
              <a:ext cx="70" cy="47"/>
            </a:xfrm>
            <a:prstGeom prst="rect">
              <a:avLst/>
            </a:prstGeom>
            <a:solidFill>
              <a:srgbClr val="FFD3BF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711" name="Freeform 1655">
              <a:extLst>
                <a:ext uri="{FF2B5EF4-FFF2-40B4-BE49-F238E27FC236}">
                  <a16:creationId xmlns:a16="http://schemas.microsoft.com/office/drawing/2014/main" id="{47850A99-B70C-45E4-94C2-146001673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1862"/>
              <a:ext cx="70" cy="47"/>
            </a:xfrm>
            <a:custGeom>
              <a:avLst/>
              <a:gdLst>
                <a:gd name="T0" fmla="*/ 0 w 212"/>
                <a:gd name="T1" fmla="*/ 143 h 143"/>
                <a:gd name="T2" fmla="*/ 212 w 212"/>
                <a:gd name="T3" fmla="*/ 143 h 143"/>
                <a:gd name="T4" fmla="*/ 212 w 212"/>
                <a:gd name="T5" fmla="*/ 0 h 143"/>
                <a:gd name="T6" fmla="*/ 0 w 212"/>
                <a:gd name="T7" fmla="*/ 0 h 143"/>
                <a:gd name="T8" fmla="*/ 0 w 212"/>
                <a:gd name="T9" fmla="*/ 143 h 143"/>
                <a:gd name="T10" fmla="*/ 0 w 212"/>
                <a:gd name="T11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" h="143">
                  <a:moveTo>
                    <a:pt x="0" y="143"/>
                  </a:moveTo>
                  <a:lnTo>
                    <a:pt x="212" y="143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143"/>
                  </a:lnTo>
                  <a:lnTo>
                    <a:pt x="0" y="143"/>
                  </a:lnTo>
                </a:path>
              </a:pathLst>
            </a:custGeom>
            <a:no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712" name="Freeform 1656">
              <a:extLst>
                <a:ext uri="{FF2B5EF4-FFF2-40B4-BE49-F238E27FC236}">
                  <a16:creationId xmlns:a16="http://schemas.microsoft.com/office/drawing/2014/main" id="{037F7DEB-F2DE-4C1E-89D3-B6227FA3B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1860"/>
              <a:ext cx="102" cy="7"/>
            </a:xfrm>
            <a:custGeom>
              <a:avLst/>
              <a:gdLst>
                <a:gd name="T0" fmla="*/ 190 w 304"/>
                <a:gd name="T1" fmla="*/ 0 h 21"/>
                <a:gd name="T2" fmla="*/ 304 w 304"/>
                <a:gd name="T3" fmla="*/ 21 h 21"/>
                <a:gd name="T4" fmla="*/ 93 w 304"/>
                <a:gd name="T5" fmla="*/ 21 h 21"/>
                <a:gd name="T6" fmla="*/ 0 w 304"/>
                <a:gd name="T7" fmla="*/ 0 h 21"/>
                <a:gd name="T8" fmla="*/ 188 w 304"/>
                <a:gd name="T9" fmla="*/ 0 h 21"/>
                <a:gd name="T10" fmla="*/ 188 w 304"/>
                <a:gd name="T11" fmla="*/ 0 h 21"/>
                <a:gd name="T12" fmla="*/ 190 w 304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21">
                  <a:moveTo>
                    <a:pt x="190" y="0"/>
                  </a:moveTo>
                  <a:lnTo>
                    <a:pt x="304" y="21"/>
                  </a:lnTo>
                  <a:lnTo>
                    <a:pt x="93" y="21"/>
                  </a:lnTo>
                  <a:lnTo>
                    <a:pt x="0" y="0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EADD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713" name="Freeform 1657">
              <a:extLst>
                <a:ext uri="{FF2B5EF4-FFF2-40B4-BE49-F238E27FC236}">
                  <a16:creationId xmlns:a16="http://schemas.microsoft.com/office/drawing/2014/main" id="{1494C911-E584-411F-A98A-69EF014FC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1860"/>
              <a:ext cx="102" cy="7"/>
            </a:xfrm>
            <a:custGeom>
              <a:avLst/>
              <a:gdLst>
                <a:gd name="T0" fmla="*/ 190 w 304"/>
                <a:gd name="T1" fmla="*/ 0 h 21"/>
                <a:gd name="T2" fmla="*/ 304 w 304"/>
                <a:gd name="T3" fmla="*/ 21 h 21"/>
                <a:gd name="T4" fmla="*/ 93 w 304"/>
                <a:gd name="T5" fmla="*/ 21 h 21"/>
                <a:gd name="T6" fmla="*/ 0 w 304"/>
                <a:gd name="T7" fmla="*/ 0 h 21"/>
                <a:gd name="T8" fmla="*/ 188 w 304"/>
                <a:gd name="T9" fmla="*/ 0 h 21"/>
                <a:gd name="T10" fmla="*/ 188 w 304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4" h="21">
                  <a:moveTo>
                    <a:pt x="190" y="0"/>
                  </a:moveTo>
                  <a:lnTo>
                    <a:pt x="304" y="21"/>
                  </a:lnTo>
                  <a:lnTo>
                    <a:pt x="93" y="21"/>
                  </a:lnTo>
                  <a:lnTo>
                    <a:pt x="0" y="0"/>
                  </a:lnTo>
                  <a:lnTo>
                    <a:pt x="188" y="0"/>
                  </a:lnTo>
                  <a:lnTo>
                    <a:pt x="188" y="0"/>
                  </a:lnTo>
                </a:path>
              </a:pathLst>
            </a:custGeom>
            <a:no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714" name="Freeform 1658">
              <a:extLst>
                <a:ext uri="{FF2B5EF4-FFF2-40B4-BE49-F238E27FC236}">
                  <a16:creationId xmlns:a16="http://schemas.microsoft.com/office/drawing/2014/main" id="{62C4A805-88FE-439D-B34E-02D8553FC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1860"/>
              <a:ext cx="31" cy="49"/>
            </a:xfrm>
            <a:custGeom>
              <a:avLst/>
              <a:gdLst>
                <a:gd name="T0" fmla="*/ 0 w 93"/>
                <a:gd name="T1" fmla="*/ 0 h 147"/>
                <a:gd name="T2" fmla="*/ 0 w 93"/>
                <a:gd name="T3" fmla="*/ 127 h 147"/>
                <a:gd name="T4" fmla="*/ 93 w 93"/>
                <a:gd name="T5" fmla="*/ 147 h 147"/>
                <a:gd name="T6" fmla="*/ 93 w 93"/>
                <a:gd name="T7" fmla="*/ 4 h 147"/>
                <a:gd name="T8" fmla="*/ 0 w 93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47">
                  <a:moveTo>
                    <a:pt x="0" y="0"/>
                  </a:moveTo>
                  <a:lnTo>
                    <a:pt x="0" y="127"/>
                  </a:lnTo>
                  <a:lnTo>
                    <a:pt x="93" y="147"/>
                  </a:lnTo>
                  <a:lnTo>
                    <a:pt x="9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7F00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715" name="Freeform 1659">
              <a:extLst>
                <a:ext uri="{FF2B5EF4-FFF2-40B4-BE49-F238E27FC236}">
                  <a16:creationId xmlns:a16="http://schemas.microsoft.com/office/drawing/2014/main" id="{B42A358F-B252-493E-B4B6-B087F5B2E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9" y="1860"/>
              <a:ext cx="31" cy="49"/>
            </a:xfrm>
            <a:custGeom>
              <a:avLst/>
              <a:gdLst>
                <a:gd name="T0" fmla="*/ 0 w 93"/>
                <a:gd name="T1" fmla="*/ 0 h 147"/>
                <a:gd name="T2" fmla="*/ 0 w 93"/>
                <a:gd name="T3" fmla="*/ 127 h 147"/>
                <a:gd name="T4" fmla="*/ 93 w 93"/>
                <a:gd name="T5" fmla="*/ 147 h 147"/>
                <a:gd name="T6" fmla="*/ 93 w 93"/>
                <a:gd name="T7" fmla="*/ 4 h 147"/>
                <a:gd name="T8" fmla="*/ 0 w 93"/>
                <a:gd name="T9" fmla="*/ 0 h 147"/>
                <a:gd name="T10" fmla="*/ 0 w 93"/>
                <a:gd name="T11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47">
                  <a:moveTo>
                    <a:pt x="0" y="0"/>
                  </a:moveTo>
                  <a:lnTo>
                    <a:pt x="0" y="127"/>
                  </a:lnTo>
                  <a:lnTo>
                    <a:pt x="93" y="147"/>
                  </a:lnTo>
                  <a:lnTo>
                    <a:pt x="93" y="4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716" name="Freeform 1660">
              <a:extLst>
                <a:ext uri="{FF2B5EF4-FFF2-40B4-BE49-F238E27FC236}">
                  <a16:creationId xmlns:a16="http://schemas.microsoft.com/office/drawing/2014/main" id="{390F7BDC-2399-45D9-867E-8208B049D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" y="1864"/>
              <a:ext cx="81" cy="54"/>
            </a:xfrm>
            <a:custGeom>
              <a:avLst/>
              <a:gdLst>
                <a:gd name="T0" fmla="*/ 0 w 241"/>
                <a:gd name="T1" fmla="*/ 161 h 161"/>
                <a:gd name="T2" fmla="*/ 241 w 241"/>
                <a:gd name="T3" fmla="*/ 161 h 161"/>
                <a:gd name="T4" fmla="*/ 241 w 241"/>
                <a:gd name="T5" fmla="*/ 0 h 161"/>
                <a:gd name="T6" fmla="*/ 0 w 241"/>
                <a:gd name="T7" fmla="*/ 0 h 161"/>
                <a:gd name="T8" fmla="*/ 0 w 241"/>
                <a:gd name="T9" fmla="*/ 161 h 161"/>
                <a:gd name="T10" fmla="*/ 0 w 241"/>
                <a:gd name="T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61">
                  <a:moveTo>
                    <a:pt x="0" y="161"/>
                  </a:moveTo>
                  <a:lnTo>
                    <a:pt x="241" y="161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FD3B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717" name="Freeform 1661">
              <a:extLst>
                <a:ext uri="{FF2B5EF4-FFF2-40B4-BE49-F238E27FC236}">
                  <a16:creationId xmlns:a16="http://schemas.microsoft.com/office/drawing/2014/main" id="{F1436D25-2CB7-41EA-8DC6-28AADF40A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" y="1864"/>
              <a:ext cx="81" cy="54"/>
            </a:xfrm>
            <a:custGeom>
              <a:avLst/>
              <a:gdLst>
                <a:gd name="T0" fmla="*/ 0 w 241"/>
                <a:gd name="T1" fmla="*/ 161 h 161"/>
                <a:gd name="T2" fmla="*/ 241 w 241"/>
                <a:gd name="T3" fmla="*/ 161 h 161"/>
                <a:gd name="T4" fmla="*/ 241 w 241"/>
                <a:gd name="T5" fmla="*/ 0 h 161"/>
                <a:gd name="T6" fmla="*/ 0 w 241"/>
                <a:gd name="T7" fmla="*/ 0 h 161"/>
                <a:gd name="T8" fmla="*/ 0 w 241"/>
                <a:gd name="T9" fmla="*/ 161 h 161"/>
                <a:gd name="T10" fmla="*/ 0 w 241"/>
                <a:gd name="T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1" h="161">
                  <a:moveTo>
                    <a:pt x="0" y="161"/>
                  </a:moveTo>
                  <a:lnTo>
                    <a:pt x="241" y="161"/>
                  </a:lnTo>
                  <a:lnTo>
                    <a:pt x="241" y="0"/>
                  </a:lnTo>
                  <a:lnTo>
                    <a:pt x="0" y="0"/>
                  </a:lnTo>
                  <a:lnTo>
                    <a:pt x="0" y="161"/>
                  </a:lnTo>
                  <a:lnTo>
                    <a:pt x="0" y="161"/>
                  </a:lnTo>
                </a:path>
              </a:pathLst>
            </a:custGeom>
            <a:no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718" name="Freeform 1662">
              <a:extLst>
                <a:ext uri="{FF2B5EF4-FFF2-40B4-BE49-F238E27FC236}">
                  <a16:creationId xmlns:a16="http://schemas.microsoft.com/office/drawing/2014/main" id="{9BC1CB2B-A6CE-4DFD-ADF6-A5054FD25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" y="1864"/>
              <a:ext cx="140" cy="9"/>
            </a:xfrm>
            <a:custGeom>
              <a:avLst/>
              <a:gdLst>
                <a:gd name="T0" fmla="*/ 242 w 418"/>
                <a:gd name="T1" fmla="*/ 0 h 28"/>
                <a:gd name="T2" fmla="*/ 0 w 418"/>
                <a:gd name="T3" fmla="*/ 1 h 28"/>
                <a:gd name="T4" fmla="*/ 162 w 418"/>
                <a:gd name="T5" fmla="*/ 28 h 28"/>
                <a:gd name="T6" fmla="*/ 418 w 418"/>
                <a:gd name="T7" fmla="*/ 28 h 28"/>
                <a:gd name="T8" fmla="*/ 242 w 418"/>
                <a:gd name="T9" fmla="*/ 1 h 28"/>
                <a:gd name="T10" fmla="*/ 242 w 418"/>
                <a:gd name="T11" fmla="*/ 1 h 28"/>
                <a:gd name="T12" fmla="*/ 242 w 418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8" h="28">
                  <a:moveTo>
                    <a:pt x="242" y="0"/>
                  </a:moveTo>
                  <a:lnTo>
                    <a:pt x="0" y="1"/>
                  </a:lnTo>
                  <a:lnTo>
                    <a:pt x="162" y="28"/>
                  </a:lnTo>
                  <a:lnTo>
                    <a:pt x="418" y="28"/>
                  </a:lnTo>
                  <a:lnTo>
                    <a:pt x="242" y="1"/>
                  </a:lnTo>
                  <a:lnTo>
                    <a:pt x="242" y="1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EADD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719" name="Freeform 1663">
              <a:extLst>
                <a:ext uri="{FF2B5EF4-FFF2-40B4-BE49-F238E27FC236}">
                  <a16:creationId xmlns:a16="http://schemas.microsoft.com/office/drawing/2014/main" id="{96785D9F-ABDD-4E3D-B20D-CE74C03B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" y="1864"/>
              <a:ext cx="140" cy="9"/>
            </a:xfrm>
            <a:custGeom>
              <a:avLst/>
              <a:gdLst>
                <a:gd name="T0" fmla="*/ 242 w 418"/>
                <a:gd name="T1" fmla="*/ 0 h 28"/>
                <a:gd name="T2" fmla="*/ 0 w 418"/>
                <a:gd name="T3" fmla="*/ 1 h 28"/>
                <a:gd name="T4" fmla="*/ 162 w 418"/>
                <a:gd name="T5" fmla="*/ 28 h 28"/>
                <a:gd name="T6" fmla="*/ 418 w 418"/>
                <a:gd name="T7" fmla="*/ 28 h 28"/>
                <a:gd name="T8" fmla="*/ 242 w 418"/>
                <a:gd name="T9" fmla="*/ 1 h 28"/>
                <a:gd name="T10" fmla="*/ 242 w 418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28">
                  <a:moveTo>
                    <a:pt x="242" y="0"/>
                  </a:moveTo>
                  <a:lnTo>
                    <a:pt x="0" y="1"/>
                  </a:lnTo>
                  <a:lnTo>
                    <a:pt x="162" y="28"/>
                  </a:lnTo>
                  <a:lnTo>
                    <a:pt x="418" y="28"/>
                  </a:lnTo>
                  <a:lnTo>
                    <a:pt x="242" y="1"/>
                  </a:lnTo>
                  <a:lnTo>
                    <a:pt x="242" y="1"/>
                  </a:lnTo>
                </a:path>
              </a:pathLst>
            </a:custGeom>
            <a:no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720" name="Freeform 1664">
              <a:extLst>
                <a:ext uri="{FF2B5EF4-FFF2-40B4-BE49-F238E27FC236}">
                  <a16:creationId xmlns:a16="http://schemas.microsoft.com/office/drawing/2014/main" id="{2250AC21-5EE4-4801-B542-F3BA5B845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" y="1873"/>
              <a:ext cx="86" cy="62"/>
            </a:xfrm>
            <a:custGeom>
              <a:avLst/>
              <a:gdLst>
                <a:gd name="T0" fmla="*/ 0 w 256"/>
                <a:gd name="T1" fmla="*/ 188 h 188"/>
                <a:gd name="T2" fmla="*/ 256 w 256"/>
                <a:gd name="T3" fmla="*/ 188 h 188"/>
                <a:gd name="T4" fmla="*/ 256 w 256"/>
                <a:gd name="T5" fmla="*/ 0 h 188"/>
                <a:gd name="T6" fmla="*/ 0 w 256"/>
                <a:gd name="T7" fmla="*/ 0 h 188"/>
                <a:gd name="T8" fmla="*/ 0 w 256"/>
                <a:gd name="T9" fmla="*/ 188 h 188"/>
                <a:gd name="T10" fmla="*/ 0 w 256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188">
                  <a:moveTo>
                    <a:pt x="0" y="188"/>
                  </a:moveTo>
                  <a:lnTo>
                    <a:pt x="256" y="188"/>
                  </a:lnTo>
                  <a:lnTo>
                    <a:pt x="256" y="0"/>
                  </a:lnTo>
                  <a:lnTo>
                    <a:pt x="0" y="0"/>
                  </a:lnTo>
                  <a:lnTo>
                    <a:pt x="0" y="188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FFD3B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721" name="Freeform 1665">
              <a:extLst>
                <a:ext uri="{FF2B5EF4-FFF2-40B4-BE49-F238E27FC236}">
                  <a16:creationId xmlns:a16="http://schemas.microsoft.com/office/drawing/2014/main" id="{9FF33BDD-B362-49E1-89B1-3D625EC4C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" y="1873"/>
              <a:ext cx="86" cy="62"/>
            </a:xfrm>
            <a:custGeom>
              <a:avLst/>
              <a:gdLst>
                <a:gd name="T0" fmla="*/ 0 w 256"/>
                <a:gd name="T1" fmla="*/ 188 h 188"/>
                <a:gd name="T2" fmla="*/ 256 w 256"/>
                <a:gd name="T3" fmla="*/ 188 h 188"/>
                <a:gd name="T4" fmla="*/ 256 w 256"/>
                <a:gd name="T5" fmla="*/ 0 h 188"/>
                <a:gd name="T6" fmla="*/ 0 w 256"/>
                <a:gd name="T7" fmla="*/ 0 h 188"/>
                <a:gd name="T8" fmla="*/ 0 w 256"/>
                <a:gd name="T9" fmla="*/ 188 h 188"/>
                <a:gd name="T10" fmla="*/ 0 w 256"/>
                <a:gd name="T1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188">
                  <a:moveTo>
                    <a:pt x="0" y="188"/>
                  </a:moveTo>
                  <a:lnTo>
                    <a:pt x="256" y="188"/>
                  </a:lnTo>
                  <a:lnTo>
                    <a:pt x="256" y="0"/>
                  </a:lnTo>
                  <a:lnTo>
                    <a:pt x="0" y="0"/>
                  </a:lnTo>
                  <a:lnTo>
                    <a:pt x="0" y="188"/>
                  </a:lnTo>
                  <a:lnTo>
                    <a:pt x="0" y="188"/>
                  </a:lnTo>
                </a:path>
              </a:pathLst>
            </a:custGeom>
            <a:no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722" name="Freeform 1666">
              <a:extLst>
                <a:ext uri="{FF2B5EF4-FFF2-40B4-BE49-F238E27FC236}">
                  <a16:creationId xmlns:a16="http://schemas.microsoft.com/office/drawing/2014/main" id="{1E5E0EAD-2921-46D2-9BBE-D2D58EC18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" y="1864"/>
              <a:ext cx="54" cy="72"/>
            </a:xfrm>
            <a:custGeom>
              <a:avLst/>
              <a:gdLst>
                <a:gd name="T0" fmla="*/ 0 w 162"/>
                <a:gd name="T1" fmla="*/ 0 h 217"/>
                <a:gd name="T2" fmla="*/ 0 w 162"/>
                <a:gd name="T3" fmla="*/ 161 h 217"/>
                <a:gd name="T4" fmla="*/ 162 w 162"/>
                <a:gd name="T5" fmla="*/ 217 h 217"/>
                <a:gd name="T6" fmla="*/ 162 w 162"/>
                <a:gd name="T7" fmla="*/ 28 h 217"/>
                <a:gd name="T8" fmla="*/ 0 w 162"/>
                <a:gd name="T9" fmla="*/ 1 h 217"/>
                <a:gd name="T10" fmla="*/ 0 w 162"/>
                <a:gd name="T11" fmla="*/ 1 h 217"/>
                <a:gd name="T12" fmla="*/ 0 w 162"/>
                <a:gd name="T13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2" h="217">
                  <a:moveTo>
                    <a:pt x="0" y="0"/>
                  </a:moveTo>
                  <a:lnTo>
                    <a:pt x="0" y="161"/>
                  </a:lnTo>
                  <a:lnTo>
                    <a:pt x="162" y="217"/>
                  </a:lnTo>
                  <a:lnTo>
                    <a:pt x="162" y="28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7F00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723" name="Freeform 1667">
              <a:extLst>
                <a:ext uri="{FF2B5EF4-FFF2-40B4-BE49-F238E27FC236}">
                  <a16:creationId xmlns:a16="http://schemas.microsoft.com/office/drawing/2014/main" id="{2A99E1C3-D77D-4116-B9F8-61853839C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" y="1864"/>
              <a:ext cx="54" cy="72"/>
            </a:xfrm>
            <a:custGeom>
              <a:avLst/>
              <a:gdLst>
                <a:gd name="T0" fmla="*/ 0 w 162"/>
                <a:gd name="T1" fmla="*/ 0 h 217"/>
                <a:gd name="T2" fmla="*/ 0 w 162"/>
                <a:gd name="T3" fmla="*/ 161 h 217"/>
                <a:gd name="T4" fmla="*/ 162 w 162"/>
                <a:gd name="T5" fmla="*/ 217 h 217"/>
                <a:gd name="T6" fmla="*/ 162 w 162"/>
                <a:gd name="T7" fmla="*/ 28 h 217"/>
                <a:gd name="T8" fmla="*/ 0 w 162"/>
                <a:gd name="T9" fmla="*/ 1 h 217"/>
                <a:gd name="T10" fmla="*/ 0 w 162"/>
                <a:gd name="T11" fmla="*/ 1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217">
                  <a:moveTo>
                    <a:pt x="0" y="0"/>
                  </a:moveTo>
                  <a:lnTo>
                    <a:pt x="0" y="161"/>
                  </a:lnTo>
                  <a:lnTo>
                    <a:pt x="162" y="217"/>
                  </a:lnTo>
                  <a:lnTo>
                    <a:pt x="162" y="28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724" name="Rectangle 1668">
              <a:extLst>
                <a:ext uri="{FF2B5EF4-FFF2-40B4-BE49-F238E27FC236}">
                  <a16:creationId xmlns:a16="http://schemas.microsoft.com/office/drawing/2014/main" id="{E991CA11-4522-4525-94CB-2F23CA39A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" y="1906"/>
              <a:ext cx="120" cy="80"/>
            </a:xfrm>
            <a:prstGeom prst="rect">
              <a:avLst/>
            </a:prstGeom>
            <a:solidFill>
              <a:srgbClr val="FFD3BF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725" name="Freeform 1669">
              <a:extLst>
                <a:ext uri="{FF2B5EF4-FFF2-40B4-BE49-F238E27FC236}">
                  <a16:creationId xmlns:a16="http://schemas.microsoft.com/office/drawing/2014/main" id="{09C31DA5-8B5D-4D54-A1F3-7D1277A42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" y="1906"/>
              <a:ext cx="120" cy="80"/>
            </a:xfrm>
            <a:custGeom>
              <a:avLst/>
              <a:gdLst>
                <a:gd name="T0" fmla="*/ 0 w 361"/>
                <a:gd name="T1" fmla="*/ 240 h 240"/>
                <a:gd name="T2" fmla="*/ 361 w 361"/>
                <a:gd name="T3" fmla="*/ 240 h 240"/>
                <a:gd name="T4" fmla="*/ 361 w 361"/>
                <a:gd name="T5" fmla="*/ 0 h 240"/>
                <a:gd name="T6" fmla="*/ 0 w 361"/>
                <a:gd name="T7" fmla="*/ 0 h 240"/>
                <a:gd name="T8" fmla="*/ 0 w 361"/>
                <a:gd name="T9" fmla="*/ 240 h 240"/>
                <a:gd name="T10" fmla="*/ 0 w 361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1" h="240">
                  <a:moveTo>
                    <a:pt x="0" y="240"/>
                  </a:moveTo>
                  <a:lnTo>
                    <a:pt x="361" y="240"/>
                  </a:lnTo>
                  <a:lnTo>
                    <a:pt x="361" y="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0" y="240"/>
                  </a:lnTo>
                </a:path>
              </a:pathLst>
            </a:custGeom>
            <a:no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726" name="Freeform 1670">
              <a:extLst>
                <a:ext uri="{FF2B5EF4-FFF2-40B4-BE49-F238E27FC236}">
                  <a16:creationId xmlns:a16="http://schemas.microsoft.com/office/drawing/2014/main" id="{8DB79028-651C-46BF-9D10-6A20C6AF0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" y="1886"/>
              <a:ext cx="51" cy="100"/>
            </a:xfrm>
            <a:custGeom>
              <a:avLst/>
              <a:gdLst>
                <a:gd name="T0" fmla="*/ 153 w 153"/>
                <a:gd name="T1" fmla="*/ 59 h 299"/>
                <a:gd name="T2" fmla="*/ 153 w 153"/>
                <a:gd name="T3" fmla="*/ 299 h 299"/>
                <a:gd name="T4" fmla="*/ 0 w 153"/>
                <a:gd name="T5" fmla="*/ 223 h 299"/>
                <a:gd name="T6" fmla="*/ 0 w 153"/>
                <a:gd name="T7" fmla="*/ 0 h 299"/>
                <a:gd name="T8" fmla="*/ 153 w 153"/>
                <a:gd name="T9" fmla="*/ 59 h 299"/>
                <a:gd name="T10" fmla="*/ 153 w 153"/>
                <a:gd name="T11" fmla="*/ 5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299">
                  <a:moveTo>
                    <a:pt x="153" y="59"/>
                  </a:moveTo>
                  <a:lnTo>
                    <a:pt x="153" y="299"/>
                  </a:lnTo>
                  <a:lnTo>
                    <a:pt x="0" y="223"/>
                  </a:lnTo>
                  <a:lnTo>
                    <a:pt x="0" y="0"/>
                  </a:lnTo>
                  <a:lnTo>
                    <a:pt x="153" y="59"/>
                  </a:lnTo>
                  <a:lnTo>
                    <a:pt x="153" y="59"/>
                  </a:lnTo>
                  <a:close/>
                </a:path>
              </a:pathLst>
            </a:custGeom>
            <a:solidFill>
              <a:srgbClr val="BF7F00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727" name="Freeform 1671">
              <a:extLst>
                <a:ext uri="{FF2B5EF4-FFF2-40B4-BE49-F238E27FC236}">
                  <a16:creationId xmlns:a16="http://schemas.microsoft.com/office/drawing/2014/main" id="{629F2DB9-32CC-4EE8-AC51-A321361CB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" y="1886"/>
              <a:ext cx="51" cy="100"/>
            </a:xfrm>
            <a:custGeom>
              <a:avLst/>
              <a:gdLst>
                <a:gd name="T0" fmla="*/ 153 w 153"/>
                <a:gd name="T1" fmla="*/ 59 h 299"/>
                <a:gd name="T2" fmla="*/ 153 w 153"/>
                <a:gd name="T3" fmla="*/ 299 h 299"/>
                <a:gd name="T4" fmla="*/ 0 w 153"/>
                <a:gd name="T5" fmla="*/ 223 h 299"/>
                <a:gd name="T6" fmla="*/ 0 w 153"/>
                <a:gd name="T7" fmla="*/ 0 h 299"/>
                <a:gd name="T8" fmla="*/ 153 w 153"/>
                <a:gd name="T9" fmla="*/ 59 h 299"/>
                <a:gd name="T10" fmla="*/ 153 w 153"/>
                <a:gd name="T11" fmla="*/ 5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299">
                  <a:moveTo>
                    <a:pt x="153" y="59"/>
                  </a:moveTo>
                  <a:lnTo>
                    <a:pt x="153" y="299"/>
                  </a:lnTo>
                  <a:lnTo>
                    <a:pt x="0" y="223"/>
                  </a:lnTo>
                  <a:lnTo>
                    <a:pt x="0" y="0"/>
                  </a:lnTo>
                  <a:lnTo>
                    <a:pt x="153" y="59"/>
                  </a:lnTo>
                  <a:lnTo>
                    <a:pt x="153" y="59"/>
                  </a:lnTo>
                </a:path>
              </a:pathLst>
            </a:custGeom>
            <a:no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728" name="Freeform 1672">
              <a:extLst>
                <a:ext uri="{FF2B5EF4-FFF2-40B4-BE49-F238E27FC236}">
                  <a16:creationId xmlns:a16="http://schemas.microsoft.com/office/drawing/2014/main" id="{83A26D60-7F71-4F75-834F-CDA9C8EAF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" y="1886"/>
              <a:ext cx="171" cy="20"/>
            </a:xfrm>
            <a:custGeom>
              <a:avLst/>
              <a:gdLst>
                <a:gd name="T0" fmla="*/ 0 w 514"/>
                <a:gd name="T1" fmla="*/ 0 h 59"/>
                <a:gd name="T2" fmla="*/ 153 w 514"/>
                <a:gd name="T3" fmla="*/ 59 h 59"/>
                <a:gd name="T4" fmla="*/ 514 w 514"/>
                <a:gd name="T5" fmla="*/ 59 h 59"/>
                <a:gd name="T6" fmla="*/ 330 w 514"/>
                <a:gd name="T7" fmla="*/ 0 h 59"/>
                <a:gd name="T8" fmla="*/ 0 w 514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59">
                  <a:moveTo>
                    <a:pt x="0" y="0"/>
                  </a:moveTo>
                  <a:lnTo>
                    <a:pt x="153" y="59"/>
                  </a:lnTo>
                  <a:lnTo>
                    <a:pt x="514" y="59"/>
                  </a:lnTo>
                  <a:lnTo>
                    <a:pt x="3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ADD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729" name="Freeform 1673">
              <a:extLst>
                <a:ext uri="{FF2B5EF4-FFF2-40B4-BE49-F238E27FC236}">
                  <a16:creationId xmlns:a16="http://schemas.microsoft.com/office/drawing/2014/main" id="{FBF04352-2B0F-4E42-8E8F-4106224ED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" y="1886"/>
              <a:ext cx="171" cy="20"/>
            </a:xfrm>
            <a:custGeom>
              <a:avLst/>
              <a:gdLst>
                <a:gd name="T0" fmla="*/ 0 w 514"/>
                <a:gd name="T1" fmla="*/ 0 h 59"/>
                <a:gd name="T2" fmla="*/ 153 w 514"/>
                <a:gd name="T3" fmla="*/ 59 h 59"/>
                <a:gd name="T4" fmla="*/ 514 w 514"/>
                <a:gd name="T5" fmla="*/ 59 h 59"/>
                <a:gd name="T6" fmla="*/ 330 w 514"/>
                <a:gd name="T7" fmla="*/ 0 h 59"/>
                <a:gd name="T8" fmla="*/ 0 w 514"/>
                <a:gd name="T9" fmla="*/ 0 h 59"/>
                <a:gd name="T10" fmla="*/ 0 w 514"/>
                <a:gd name="T1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4" h="59">
                  <a:moveTo>
                    <a:pt x="0" y="0"/>
                  </a:moveTo>
                  <a:lnTo>
                    <a:pt x="153" y="59"/>
                  </a:lnTo>
                  <a:lnTo>
                    <a:pt x="514" y="59"/>
                  </a:lnTo>
                  <a:lnTo>
                    <a:pt x="33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730" name="Freeform 1674">
              <a:extLst>
                <a:ext uri="{FF2B5EF4-FFF2-40B4-BE49-F238E27FC236}">
                  <a16:creationId xmlns:a16="http://schemas.microsoft.com/office/drawing/2014/main" id="{7648E270-A0FD-41C3-811F-BFC6B3014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" y="1956"/>
              <a:ext cx="133" cy="109"/>
            </a:xfrm>
            <a:custGeom>
              <a:avLst/>
              <a:gdLst>
                <a:gd name="T0" fmla="*/ 1 w 399"/>
                <a:gd name="T1" fmla="*/ 328 h 328"/>
                <a:gd name="T2" fmla="*/ 399 w 399"/>
                <a:gd name="T3" fmla="*/ 328 h 328"/>
                <a:gd name="T4" fmla="*/ 399 w 399"/>
                <a:gd name="T5" fmla="*/ 0 h 328"/>
                <a:gd name="T6" fmla="*/ 0 w 399"/>
                <a:gd name="T7" fmla="*/ 0 h 328"/>
                <a:gd name="T8" fmla="*/ 0 w 399"/>
                <a:gd name="T9" fmla="*/ 328 h 328"/>
                <a:gd name="T10" fmla="*/ 0 w 399"/>
                <a:gd name="T11" fmla="*/ 328 h 328"/>
                <a:gd name="T12" fmla="*/ 1 w 399"/>
                <a:gd name="T13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328">
                  <a:moveTo>
                    <a:pt x="1" y="328"/>
                  </a:moveTo>
                  <a:lnTo>
                    <a:pt x="399" y="328"/>
                  </a:lnTo>
                  <a:lnTo>
                    <a:pt x="399" y="0"/>
                  </a:lnTo>
                  <a:lnTo>
                    <a:pt x="0" y="0"/>
                  </a:lnTo>
                  <a:lnTo>
                    <a:pt x="0" y="328"/>
                  </a:lnTo>
                  <a:lnTo>
                    <a:pt x="0" y="328"/>
                  </a:lnTo>
                  <a:lnTo>
                    <a:pt x="1" y="328"/>
                  </a:lnTo>
                  <a:close/>
                </a:path>
              </a:pathLst>
            </a:custGeom>
            <a:solidFill>
              <a:srgbClr val="FFD3BF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731" name="Freeform 1675">
              <a:extLst>
                <a:ext uri="{FF2B5EF4-FFF2-40B4-BE49-F238E27FC236}">
                  <a16:creationId xmlns:a16="http://schemas.microsoft.com/office/drawing/2014/main" id="{D93773C4-7FE0-4FD4-9F34-ED8D00498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" y="1956"/>
              <a:ext cx="133" cy="109"/>
            </a:xfrm>
            <a:custGeom>
              <a:avLst/>
              <a:gdLst>
                <a:gd name="T0" fmla="*/ 1 w 399"/>
                <a:gd name="T1" fmla="*/ 328 h 328"/>
                <a:gd name="T2" fmla="*/ 399 w 399"/>
                <a:gd name="T3" fmla="*/ 328 h 328"/>
                <a:gd name="T4" fmla="*/ 399 w 399"/>
                <a:gd name="T5" fmla="*/ 0 h 328"/>
                <a:gd name="T6" fmla="*/ 0 w 399"/>
                <a:gd name="T7" fmla="*/ 0 h 328"/>
                <a:gd name="T8" fmla="*/ 0 w 399"/>
                <a:gd name="T9" fmla="*/ 328 h 328"/>
                <a:gd name="T10" fmla="*/ 0 w 399"/>
                <a:gd name="T11" fmla="*/ 32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9" h="328">
                  <a:moveTo>
                    <a:pt x="1" y="328"/>
                  </a:moveTo>
                  <a:lnTo>
                    <a:pt x="399" y="328"/>
                  </a:lnTo>
                  <a:lnTo>
                    <a:pt x="399" y="0"/>
                  </a:lnTo>
                  <a:lnTo>
                    <a:pt x="0" y="0"/>
                  </a:lnTo>
                  <a:lnTo>
                    <a:pt x="0" y="328"/>
                  </a:lnTo>
                  <a:lnTo>
                    <a:pt x="0" y="328"/>
                  </a:lnTo>
                </a:path>
              </a:pathLst>
            </a:custGeom>
            <a:no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732" name="Freeform 1676">
              <a:extLst>
                <a:ext uri="{FF2B5EF4-FFF2-40B4-BE49-F238E27FC236}">
                  <a16:creationId xmlns:a16="http://schemas.microsoft.com/office/drawing/2014/main" id="{5B64C440-FDB0-420B-A8AC-D88A60A6E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1922"/>
              <a:ext cx="58" cy="143"/>
            </a:xfrm>
            <a:custGeom>
              <a:avLst/>
              <a:gdLst>
                <a:gd name="T0" fmla="*/ 175 w 175"/>
                <a:gd name="T1" fmla="*/ 100 h 428"/>
                <a:gd name="T2" fmla="*/ 175 w 175"/>
                <a:gd name="T3" fmla="*/ 428 h 428"/>
                <a:gd name="T4" fmla="*/ 0 w 175"/>
                <a:gd name="T5" fmla="*/ 316 h 428"/>
                <a:gd name="T6" fmla="*/ 0 w 175"/>
                <a:gd name="T7" fmla="*/ 0 h 428"/>
                <a:gd name="T8" fmla="*/ 175 w 175"/>
                <a:gd name="T9" fmla="*/ 100 h 428"/>
                <a:gd name="T10" fmla="*/ 175 w 175"/>
                <a:gd name="T11" fmla="*/ 10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428">
                  <a:moveTo>
                    <a:pt x="175" y="100"/>
                  </a:moveTo>
                  <a:lnTo>
                    <a:pt x="175" y="428"/>
                  </a:lnTo>
                  <a:lnTo>
                    <a:pt x="0" y="316"/>
                  </a:lnTo>
                  <a:lnTo>
                    <a:pt x="0" y="0"/>
                  </a:lnTo>
                  <a:lnTo>
                    <a:pt x="175" y="100"/>
                  </a:lnTo>
                  <a:lnTo>
                    <a:pt x="175" y="100"/>
                  </a:lnTo>
                  <a:close/>
                </a:path>
              </a:pathLst>
            </a:custGeom>
            <a:solidFill>
              <a:srgbClr val="BF7F00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733" name="Freeform 1677">
              <a:extLst>
                <a:ext uri="{FF2B5EF4-FFF2-40B4-BE49-F238E27FC236}">
                  <a16:creationId xmlns:a16="http://schemas.microsoft.com/office/drawing/2014/main" id="{E635C013-A460-457F-AA4C-2B71D6E54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2" y="1922"/>
              <a:ext cx="58" cy="143"/>
            </a:xfrm>
            <a:custGeom>
              <a:avLst/>
              <a:gdLst>
                <a:gd name="T0" fmla="*/ 175 w 175"/>
                <a:gd name="T1" fmla="*/ 100 h 428"/>
                <a:gd name="T2" fmla="*/ 175 w 175"/>
                <a:gd name="T3" fmla="*/ 428 h 428"/>
                <a:gd name="T4" fmla="*/ 0 w 175"/>
                <a:gd name="T5" fmla="*/ 316 h 428"/>
                <a:gd name="T6" fmla="*/ 0 w 175"/>
                <a:gd name="T7" fmla="*/ 0 h 428"/>
                <a:gd name="T8" fmla="*/ 175 w 175"/>
                <a:gd name="T9" fmla="*/ 100 h 428"/>
                <a:gd name="T10" fmla="*/ 175 w 175"/>
                <a:gd name="T11" fmla="*/ 10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" h="428">
                  <a:moveTo>
                    <a:pt x="175" y="100"/>
                  </a:moveTo>
                  <a:lnTo>
                    <a:pt x="175" y="428"/>
                  </a:lnTo>
                  <a:lnTo>
                    <a:pt x="0" y="316"/>
                  </a:lnTo>
                  <a:lnTo>
                    <a:pt x="0" y="0"/>
                  </a:lnTo>
                  <a:lnTo>
                    <a:pt x="175" y="100"/>
                  </a:lnTo>
                  <a:lnTo>
                    <a:pt x="175" y="100"/>
                  </a:lnTo>
                </a:path>
              </a:pathLst>
            </a:custGeom>
            <a:no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814734" name="Freeform 1678">
              <a:extLst>
                <a:ext uri="{FF2B5EF4-FFF2-40B4-BE49-F238E27FC236}">
                  <a16:creationId xmlns:a16="http://schemas.microsoft.com/office/drawing/2014/main" id="{975592E8-B52E-4F7D-94F5-9344B50B6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" y="1922"/>
              <a:ext cx="192" cy="34"/>
            </a:xfrm>
            <a:custGeom>
              <a:avLst/>
              <a:gdLst>
                <a:gd name="T0" fmla="*/ 0 w 574"/>
                <a:gd name="T1" fmla="*/ 0 h 100"/>
                <a:gd name="T2" fmla="*/ 173 w 574"/>
                <a:gd name="T3" fmla="*/ 100 h 100"/>
                <a:gd name="T4" fmla="*/ 574 w 574"/>
                <a:gd name="T5" fmla="*/ 100 h 100"/>
                <a:gd name="T6" fmla="*/ 370 w 574"/>
                <a:gd name="T7" fmla="*/ 0 h 100"/>
                <a:gd name="T8" fmla="*/ 0 w 574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4" h="100">
                  <a:moveTo>
                    <a:pt x="0" y="0"/>
                  </a:moveTo>
                  <a:lnTo>
                    <a:pt x="173" y="100"/>
                  </a:lnTo>
                  <a:lnTo>
                    <a:pt x="574" y="100"/>
                  </a:lnTo>
                  <a:lnTo>
                    <a:pt x="37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ADD"/>
            </a:solidFill>
            <a:ln w="1905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14735" name="Freeform 1679">
              <a:extLst>
                <a:ext uri="{FF2B5EF4-FFF2-40B4-BE49-F238E27FC236}">
                  <a16:creationId xmlns:a16="http://schemas.microsoft.com/office/drawing/2014/main" id="{D8CDCEA5-DBB2-41F8-A7CE-DE4453E2F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1" y="1922"/>
              <a:ext cx="192" cy="34"/>
            </a:xfrm>
            <a:custGeom>
              <a:avLst/>
              <a:gdLst>
                <a:gd name="T0" fmla="*/ 0 w 574"/>
                <a:gd name="T1" fmla="*/ 0 h 100"/>
                <a:gd name="T2" fmla="*/ 173 w 574"/>
                <a:gd name="T3" fmla="*/ 100 h 100"/>
                <a:gd name="T4" fmla="*/ 574 w 574"/>
                <a:gd name="T5" fmla="*/ 100 h 100"/>
                <a:gd name="T6" fmla="*/ 370 w 574"/>
                <a:gd name="T7" fmla="*/ 0 h 100"/>
                <a:gd name="T8" fmla="*/ 0 w 574"/>
                <a:gd name="T9" fmla="*/ 0 h 100"/>
                <a:gd name="T10" fmla="*/ 0 w 574"/>
                <a:gd name="T11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0">
                  <a:moveTo>
                    <a:pt x="0" y="0"/>
                  </a:moveTo>
                  <a:lnTo>
                    <a:pt x="173" y="100"/>
                  </a:lnTo>
                  <a:lnTo>
                    <a:pt x="574" y="100"/>
                  </a:lnTo>
                  <a:lnTo>
                    <a:pt x="37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814736" name="Rectangle 1680">
            <a:extLst>
              <a:ext uri="{FF2B5EF4-FFF2-40B4-BE49-F238E27FC236}">
                <a16:creationId xmlns:a16="http://schemas.microsoft.com/office/drawing/2014/main" id="{557DA1A5-353C-4819-9F80-DC487B8E2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0513" y="4279900"/>
            <a:ext cx="10287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zh-TW" sz="1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Finished goods</a:t>
            </a:r>
            <a:endParaRPr lang="en-US" altLang="zh-TW" sz="36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4737" name="Rectangle 1681">
            <a:extLst>
              <a:ext uri="{FF2B5EF4-FFF2-40B4-BE49-F238E27FC236}">
                <a16:creationId xmlns:a16="http://schemas.microsoft.com/office/drawing/2014/main" id="{05FD42BF-C03C-4B21-950E-A55015595ECB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757738" y="4002088"/>
            <a:ext cx="5889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zh-TW" sz="1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Shipping</a:t>
            </a:r>
            <a:endParaRPr lang="en-US" altLang="zh-TW" sz="36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4738" name="Freeform 1682">
            <a:extLst>
              <a:ext uri="{FF2B5EF4-FFF2-40B4-BE49-F238E27FC236}">
                <a16:creationId xmlns:a16="http://schemas.microsoft.com/office/drawing/2014/main" id="{06401449-8198-4023-8F2F-6B3C313D3E68}"/>
              </a:ext>
            </a:extLst>
          </p:cNvPr>
          <p:cNvSpPr>
            <a:spLocks/>
          </p:cNvSpPr>
          <p:nvPr/>
        </p:nvSpPr>
        <p:spPr bwMode="auto">
          <a:xfrm>
            <a:off x="4648200" y="3200400"/>
            <a:ext cx="209550" cy="146050"/>
          </a:xfrm>
          <a:custGeom>
            <a:avLst/>
            <a:gdLst>
              <a:gd name="T0" fmla="*/ 17 w 396"/>
              <a:gd name="T1" fmla="*/ 163 h 276"/>
              <a:gd name="T2" fmla="*/ 40 w 396"/>
              <a:gd name="T3" fmla="*/ 193 h 276"/>
              <a:gd name="T4" fmla="*/ 69 w 396"/>
              <a:gd name="T5" fmla="*/ 237 h 276"/>
              <a:gd name="T6" fmla="*/ 82 w 396"/>
              <a:gd name="T7" fmla="*/ 250 h 276"/>
              <a:gd name="T8" fmla="*/ 95 w 396"/>
              <a:gd name="T9" fmla="*/ 257 h 276"/>
              <a:gd name="T10" fmla="*/ 109 w 396"/>
              <a:gd name="T11" fmla="*/ 262 h 276"/>
              <a:gd name="T12" fmla="*/ 137 w 396"/>
              <a:gd name="T13" fmla="*/ 271 h 276"/>
              <a:gd name="T14" fmla="*/ 147 w 396"/>
              <a:gd name="T15" fmla="*/ 275 h 276"/>
              <a:gd name="T16" fmla="*/ 151 w 396"/>
              <a:gd name="T17" fmla="*/ 266 h 276"/>
              <a:gd name="T18" fmla="*/ 164 w 396"/>
              <a:gd name="T19" fmla="*/ 247 h 276"/>
              <a:gd name="T20" fmla="*/ 175 w 396"/>
              <a:gd name="T21" fmla="*/ 216 h 276"/>
              <a:gd name="T22" fmla="*/ 190 w 396"/>
              <a:gd name="T23" fmla="*/ 190 h 276"/>
              <a:gd name="T24" fmla="*/ 201 w 396"/>
              <a:gd name="T25" fmla="*/ 176 h 276"/>
              <a:gd name="T26" fmla="*/ 211 w 396"/>
              <a:gd name="T27" fmla="*/ 169 h 276"/>
              <a:gd name="T28" fmla="*/ 219 w 396"/>
              <a:gd name="T29" fmla="*/ 160 h 276"/>
              <a:gd name="T30" fmla="*/ 240 w 396"/>
              <a:gd name="T31" fmla="*/ 138 h 276"/>
              <a:gd name="T32" fmla="*/ 268 w 396"/>
              <a:gd name="T33" fmla="*/ 111 h 276"/>
              <a:gd name="T34" fmla="*/ 302 w 396"/>
              <a:gd name="T35" fmla="*/ 86 h 276"/>
              <a:gd name="T36" fmla="*/ 319 w 396"/>
              <a:gd name="T37" fmla="*/ 77 h 276"/>
              <a:gd name="T38" fmla="*/ 335 w 396"/>
              <a:gd name="T39" fmla="*/ 64 h 276"/>
              <a:gd name="T40" fmla="*/ 342 w 396"/>
              <a:gd name="T41" fmla="*/ 60 h 276"/>
              <a:gd name="T42" fmla="*/ 357 w 396"/>
              <a:gd name="T43" fmla="*/ 47 h 276"/>
              <a:gd name="T44" fmla="*/ 369 w 396"/>
              <a:gd name="T45" fmla="*/ 36 h 276"/>
              <a:gd name="T46" fmla="*/ 380 w 396"/>
              <a:gd name="T47" fmla="*/ 28 h 276"/>
              <a:gd name="T48" fmla="*/ 391 w 396"/>
              <a:gd name="T49" fmla="*/ 23 h 276"/>
              <a:gd name="T50" fmla="*/ 389 w 396"/>
              <a:gd name="T51" fmla="*/ 20 h 276"/>
              <a:gd name="T52" fmla="*/ 382 w 396"/>
              <a:gd name="T53" fmla="*/ 24 h 276"/>
              <a:gd name="T54" fmla="*/ 374 w 396"/>
              <a:gd name="T55" fmla="*/ 29 h 276"/>
              <a:gd name="T56" fmla="*/ 357 w 396"/>
              <a:gd name="T57" fmla="*/ 42 h 276"/>
              <a:gd name="T58" fmla="*/ 346 w 396"/>
              <a:gd name="T59" fmla="*/ 45 h 276"/>
              <a:gd name="T60" fmla="*/ 316 w 396"/>
              <a:gd name="T61" fmla="*/ 65 h 276"/>
              <a:gd name="T62" fmla="*/ 322 w 396"/>
              <a:gd name="T63" fmla="*/ 56 h 276"/>
              <a:gd name="T64" fmla="*/ 329 w 396"/>
              <a:gd name="T65" fmla="*/ 50 h 276"/>
              <a:gd name="T66" fmla="*/ 340 w 396"/>
              <a:gd name="T67" fmla="*/ 41 h 276"/>
              <a:gd name="T68" fmla="*/ 341 w 396"/>
              <a:gd name="T69" fmla="*/ 34 h 276"/>
              <a:gd name="T70" fmla="*/ 352 w 396"/>
              <a:gd name="T71" fmla="*/ 24 h 276"/>
              <a:gd name="T72" fmla="*/ 337 w 396"/>
              <a:gd name="T73" fmla="*/ 28 h 276"/>
              <a:gd name="T74" fmla="*/ 350 w 396"/>
              <a:gd name="T75" fmla="*/ 16 h 276"/>
              <a:gd name="T76" fmla="*/ 346 w 396"/>
              <a:gd name="T77" fmla="*/ 13 h 276"/>
              <a:gd name="T78" fmla="*/ 337 w 396"/>
              <a:gd name="T79" fmla="*/ 23 h 276"/>
              <a:gd name="T80" fmla="*/ 337 w 396"/>
              <a:gd name="T81" fmla="*/ 13 h 276"/>
              <a:gd name="T82" fmla="*/ 344 w 396"/>
              <a:gd name="T83" fmla="*/ 4 h 276"/>
              <a:gd name="T84" fmla="*/ 336 w 396"/>
              <a:gd name="T85" fmla="*/ 3 h 276"/>
              <a:gd name="T86" fmla="*/ 328 w 396"/>
              <a:gd name="T87" fmla="*/ 12 h 276"/>
              <a:gd name="T88" fmla="*/ 307 w 396"/>
              <a:gd name="T89" fmla="*/ 24 h 276"/>
              <a:gd name="T90" fmla="*/ 250 w 396"/>
              <a:gd name="T91" fmla="*/ 63 h 276"/>
              <a:gd name="T92" fmla="*/ 250 w 396"/>
              <a:gd name="T93" fmla="*/ 59 h 276"/>
              <a:gd name="T94" fmla="*/ 254 w 396"/>
              <a:gd name="T95" fmla="*/ 54 h 276"/>
              <a:gd name="T96" fmla="*/ 310 w 396"/>
              <a:gd name="T97" fmla="*/ 19 h 276"/>
              <a:gd name="T98" fmla="*/ 314 w 396"/>
              <a:gd name="T99" fmla="*/ 12 h 276"/>
              <a:gd name="T100" fmla="*/ 294 w 396"/>
              <a:gd name="T101" fmla="*/ 20 h 276"/>
              <a:gd name="T102" fmla="*/ 259 w 396"/>
              <a:gd name="T103" fmla="*/ 42 h 276"/>
              <a:gd name="T104" fmla="*/ 223 w 396"/>
              <a:gd name="T105" fmla="*/ 67 h 276"/>
              <a:gd name="T106" fmla="*/ 173 w 396"/>
              <a:gd name="T107" fmla="*/ 102 h 276"/>
              <a:gd name="T108" fmla="*/ 150 w 396"/>
              <a:gd name="T109" fmla="*/ 129 h 276"/>
              <a:gd name="T110" fmla="*/ 126 w 396"/>
              <a:gd name="T111" fmla="*/ 154 h 276"/>
              <a:gd name="T112" fmla="*/ 104 w 396"/>
              <a:gd name="T113" fmla="*/ 160 h 276"/>
              <a:gd name="T114" fmla="*/ 83 w 396"/>
              <a:gd name="T115" fmla="*/ 119 h 276"/>
              <a:gd name="T116" fmla="*/ 60 w 396"/>
              <a:gd name="T117" fmla="*/ 120 h 276"/>
              <a:gd name="T118" fmla="*/ 42 w 396"/>
              <a:gd name="T119" fmla="*/ 128 h 276"/>
              <a:gd name="T120" fmla="*/ 20 w 396"/>
              <a:gd name="T121" fmla="*/ 136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6" h="276">
                <a:moveTo>
                  <a:pt x="0" y="146"/>
                </a:moveTo>
                <a:lnTo>
                  <a:pt x="1" y="147"/>
                </a:lnTo>
                <a:lnTo>
                  <a:pt x="3" y="149"/>
                </a:lnTo>
                <a:lnTo>
                  <a:pt x="3" y="150"/>
                </a:lnTo>
                <a:lnTo>
                  <a:pt x="4" y="151"/>
                </a:lnTo>
                <a:lnTo>
                  <a:pt x="5" y="153"/>
                </a:lnTo>
                <a:lnTo>
                  <a:pt x="7" y="154"/>
                </a:lnTo>
                <a:lnTo>
                  <a:pt x="8" y="155"/>
                </a:lnTo>
                <a:lnTo>
                  <a:pt x="9" y="156"/>
                </a:lnTo>
                <a:lnTo>
                  <a:pt x="10" y="158"/>
                </a:lnTo>
                <a:lnTo>
                  <a:pt x="12" y="158"/>
                </a:lnTo>
                <a:lnTo>
                  <a:pt x="13" y="159"/>
                </a:lnTo>
                <a:lnTo>
                  <a:pt x="14" y="160"/>
                </a:lnTo>
                <a:lnTo>
                  <a:pt x="16" y="162"/>
                </a:lnTo>
                <a:lnTo>
                  <a:pt x="17" y="163"/>
                </a:lnTo>
                <a:lnTo>
                  <a:pt x="18" y="164"/>
                </a:lnTo>
                <a:lnTo>
                  <a:pt x="18" y="166"/>
                </a:lnTo>
                <a:lnTo>
                  <a:pt x="20" y="168"/>
                </a:lnTo>
                <a:lnTo>
                  <a:pt x="21" y="169"/>
                </a:lnTo>
                <a:lnTo>
                  <a:pt x="22" y="171"/>
                </a:lnTo>
                <a:lnTo>
                  <a:pt x="25" y="172"/>
                </a:lnTo>
                <a:lnTo>
                  <a:pt x="26" y="173"/>
                </a:lnTo>
                <a:lnTo>
                  <a:pt x="27" y="175"/>
                </a:lnTo>
                <a:lnTo>
                  <a:pt x="29" y="177"/>
                </a:lnTo>
                <a:lnTo>
                  <a:pt x="30" y="179"/>
                </a:lnTo>
                <a:lnTo>
                  <a:pt x="31" y="181"/>
                </a:lnTo>
                <a:lnTo>
                  <a:pt x="34" y="184"/>
                </a:lnTo>
                <a:lnTo>
                  <a:pt x="35" y="188"/>
                </a:lnTo>
                <a:lnTo>
                  <a:pt x="38" y="190"/>
                </a:lnTo>
                <a:lnTo>
                  <a:pt x="40" y="193"/>
                </a:lnTo>
                <a:lnTo>
                  <a:pt x="43" y="197"/>
                </a:lnTo>
                <a:lnTo>
                  <a:pt x="44" y="199"/>
                </a:lnTo>
                <a:lnTo>
                  <a:pt x="46" y="202"/>
                </a:lnTo>
                <a:lnTo>
                  <a:pt x="47" y="203"/>
                </a:lnTo>
                <a:lnTo>
                  <a:pt x="48" y="206"/>
                </a:lnTo>
                <a:lnTo>
                  <a:pt x="50" y="208"/>
                </a:lnTo>
                <a:lnTo>
                  <a:pt x="51" y="211"/>
                </a:lnTo>
                <a:lnTo>
                  <a:pt x="53" y="214"/>
                </a:lnTo>
                <a:lnTo>
                  <a:pt x="56" y="218"/>
                </a:lnTo>
                <a:lnTo>
                  <a:pt x="57" y="221"/>
                </a:lnTo>
                <a:lnTo>
                  <a:pt x="60" y="224"/>
                </a:lnTo>
                <a:lnTo>
                  <a:pt x="63" y="228"/>
                </a:lnTo>
                <a:lnTo>
                  <a:pt x="65" y="232"/>
                </a:lnTo>
                <a:lnTo>
                  <a:pt x="66" y="234"/>
                </a:lnTo>
                <a:lnTo>
                  <a:pt x="69" y="237"/>
                </a:lnTo>
                <a:lnTo>
                  <a:pt x="70" y="241"/>
                </a:lnTo>
                <a:lnTo>
                  <a:pt x="72" y="244"/>
                </a:lnTo>
                <a:lnTo>
                  <a:pt x="73" y="245"/>
                </a:lnTo>
                <a:lnTo>
                  <a:pt x="74" y="247"/>
                </a:lnTo>
                <a:lnTo>
                  <a:pt x="76" y="247"/>
                </a:lnTo>
                <a:lnTo>
                  <a:pt x="77" y="247"/>
                </a:lnTo>
                <a:lnTo>
                  <a:pt x="77" y="247"/>
                </a:lnTo>
                <a:lnTo>
                  <a:pt x="78" y="247"/>
                </a:lnTo>
                <a:lnTo>
                  <a:pt x="78" y="247"/>
                </a:lnTo>
                <a:lnTo>
                  <a:pt x="79" y="247"/>
                </a:lnTo>
                <a:lnTo>
                  <a:pt x="81" y="247"/>
                </a:lnTo>
                <a:lnTo>
                  <a:pt x="81" y="249"/>
                </a:lnTo>
                <a:lnTo>
                  <a:pt x="81" y="249"/>
                </a:lnTo>
                <a:lnTo>
                  <a:pt x="82" y="250"/>
                </a:lnTo>
                <a:lnTo>
                  <a:pt x="82" y="250"/>
                </a:lnTo>
                <a:lnTo>
                  <a:pt x="82" y="251"/>
                </a:lnTo>
                <a:lnTo>
                  <a:pt x="83" y="251"/>
                </a:lnTo>
                <a:lnTo>
                  <a:pt x="83" y="251"/>
                </a:lnTo>
                <a:lnTo>
                  <a:pt x="85" y="251"/>
                </a:lnTo>
                <a:lnTo>
                  <a:pt x="85" y="251"/>
                </a:lnTo>
                <a:lnTo>
                  <a:pt x="86" y="251"/>
                </a:lnTo>
                <a:lnTo>
                  <a:pt x="86" y="251"/>
                </a:lnTo>
                <a:lnTo>
                  <a:pt x="87" y="251"/>
                </a:lnTo>
                <a:lnTo>
                  <a:pt x="87" y="251"/>
                </a:lnTo>
                <a:lnTo>
                  <a:pt x="89" y="253"/>
                </a:lnTo>
                <a:lnTo>
                  <a:pt x="90" y="254"/>
                </a:lnTo>
                <a:lnTo>
                  <a:pt x="91" y="254"/>
                </a:lnTo>
                <a:lnTo>
                  <a:pt x="93" y="255"/>
                </a:lnTo>
                <a:lnTo>
                  <a:pt x="94" y="255"/>
                </a:lnTo>
                <a:lnTo>
                  <a:pt x="95" y="257"/>
                </a:lnTo>
                <a:lnTo>
                  <a:pt x="96" y="257"/>
                </a:lnTo>
                <a:lnTo>
                  <a:pt x="98" y="258"/>
                </a:lnTo>
                <a:lnTo>
                  <a:pt x="99" y="258"/>
                </a:lnTo>
                <a:lnTo>
                  <a:pt x="100" y="258"/>
                </a:lnTo>
                <a:lnTo>
                  <a:pt x="100" y="258"/>
                </a:lnTo>
                <a:lnTo>
                  <a:pt x="102" y="258"/>
                </a:lnTo>
                <a:lnTo>
                  <a:pt x="103" y="258"/>
                </a:lnTo>
                <a:lnTo>
                  <a:pt x="104" y="258"/>
                </a:lnTo>
                <a:lnTo>
                  <a:pt x="104" y="258"/>
                </a:lnTo>
                <a:lnTo>
                  <a:pt x="106" y="258"/>
                </a:lnTo>
                <a:lnTo>
                  <a:pt x="106" y="259"/>
                </a:lnTo>
                <a:lnTo>
                  <a:pt x="107" y="260"/>
                </a:lnTo>
                <a:lnTo>
                  <a:pt x="108" y="262"/>
                </a:lnTo>
                <a:lnTo>
                  <a:pt x="108" y="262"/>
                </a:lnTo>
                <a:lnTo>
                  <a:pt x="109" y="262"/>
                </a:lnTo>
                <a:lnTo>
                  <a:pt x="112" y="262"/>
                </a:lnTo>
                <a:lnTo>
                  <a:pt x="113" y="263"/>
                </a:lnTo>
                <a:lnTo>
                  <a:pt x="115" y="263"/>
                </a:lnTo>
                <a:lnTo>
                  <a:pt x="116" y="263"/>
                </a:lnTo>
                <a:lnTo>
                  <a:pt x="117" y="263"/>
                </a:lnTo>
                <a:lnTo>
                  <a:pt x="120" y="263"/>
                </a:lnTo>
                <a:lnTo>
                  <a:pt x="121" y="263"/>
                </a:lnTo>
                <a:lnTo>
                  <a:pt x="122" y="264"/>
                </a:lnTo>
                <a:lnTo>
                  <a:pt x="125" y="264"/>
                </a:lnTo>
                <a:lnTo>
                  <a:pt x="126" y="266"/>
                </a:lnTo>
                <a:lnTo>
                  <a:pt x="129" y="267"/>
                </a:lnTo>
                <a:lnTo>
                  <a:pt x="130" y="268"/>
                </a:lnTo>
                <a:lnTo>
                  <a:pt x="133" y="270"/>
                </a:lnTo>
                <a:lnTo>
                  <a:pt x="134" y="271"/>
                </a:lnTo>
                <a:lnTo>
                  <a:pt x="137" y="271"/>
                </a:lnTo>
                <a:lnTo>
                  <a:pt x="137" y="271"/>
                </a:lnTo>
                <a:lnTo>
                  <a:pt x="138" y="271"/>
                </a:lnTo>
                <a:lnTo>
                  <a:pt x="138" y="271"/>
                </a:lnTo>
                <a:lnTo>
                  <a:pt x="139" y="271"/>
                </a:lnTo>
                <a:lnTo>
                  <a:pt x="141" y="271"/>
                </a:lnTo>
                <a:lnTo>
                  <a:pt x="141" y="271"/>
                </a:lnTo>
                <a:lnTo>
                  <a:pt x="142" y="271"/>
                </a:lnTo>
                <a:lnTo>
                  <a:pt x="142" y="271"/>
                </a:lnTo>
                <a:lnTo>
                  <a:pt x="143" y="272"/>
                </a:lnTo>
                <a:lnTo>
                  <a:pt x="145" y="272"/>
                </a:lnTo>
                <a:lnTo>
                  <a:pt x="145" y="273"/>
                </a:lnTo>
                <a:lnTo>
                  <a:pt x="146" y="273"/>
                </a:lnTo>
                <a:lnTo>
                  <a:pt x="146" y="273"/>
                </a:lnTo>
                <a:lnTo>
                  <a:pt x="147" y="275"/>
                </a:lnTo>
                <a:lnTo>
                  <a:pt x="147" y="275"/>
                </a:lnTo>
                <a:lnTo>
                  <a:pt x="148" y="275"/>
                </a:lnTo>
                <a:lnTo>
                  <a:pt x="151" y="276"/>
                </a:lnTo>
                <a:lnTo>
                  <a:pt x="152" y="276"/>
                </a:lnTo>
                <a:lnTo>
                  <a:pt x="152" y="276"/>
                </a:lnTo>
                <a:lnTo>
                  <a:pt x="154" y="275"/>
                </a:lnTo>
                <a:lnTo>
                  <a:pt x="154" y="275"/>
                </a:lnTo>
                <a:lnTo>
                  <a:pt x="152" y="273"/>
                </a:lnTo>
                <a:lnTo>
                  <a:pt x="152" y="272"/>
                </a:lnTo>
                <a:lnTo>
                  <a:pt x="151" y="271"/>
                </a:lnTo>
                <a:lnTo>
                  <a:pt x="151" y="270"/>
                </a:lnTo>
                <a:lnTo>
                  <a:pt x="150" y="268"/>
                </a:lnTo>
                <a:lnTo>
                  <a:pt x="150" y="268"/>
                </a:lnTo>
                <a:lnTo>
                  <a:pt x="150" y="267"/>
                </a:lnTo>
                <a:lnTo>
                  <a:pt x="150" y="266"/>
                </a:lnTo>
                <a:lnTo>
                  <a:pt x="151" y="266"/>
                </a:lnTo>
                <a:lnTo>
                  <a:pt x="152" y="266"/>
                </a:lnTo>
                <a:lnTo>
                  <a:pt x="155" y="267"/>
                </a:lnTo>
                <a:lnTo>
                  <a:pt x="156" y="264"/>
                </a:lnTo>
                <a:lnTo>
                  <a:pt x="156" y="263"/>
                </a:lnTo>
                <a:lnTo>
                  <a:pt x="158" y="262"/>
                </a:lnTo>
                <a:lnTo>
                  <a:pt x="158" y="260"/>
                </a:lnTo>
                <a:lnTo>
                  <a:pt x="159" y="259"/>
                </a:lnTo>
                <a:lnTo>
                  <a:pt x="160" y="257"/>
                </a:lnTo>
                <a:lnTo>
                  <a:pt x="160" y="255"/>
                </a:lnTo>
                <a:lnTo>
                  <a:pt x="162" y="254"/>
                </a:lnTo>
                <a:lnTo>
                  <a:pt x="162" y="253"/>
                </a:lnTo>
                <a:lnTo>
                  <a:pt x="162" y="251"/>
                </a:lnTo>
                <a:lnTo>
                  <a:pt x="163" y="250"/>
                </a:lnTo>
                <a:lnTo>
                  <a:pt x="163" y="249"/>
                </a:lnTo>
                <a:lnTo>
                  <a:pt x="164" y="247"/>
                </a:lnTo>
                <a:lnTo>
                  <a:pt x="164" y="246"/>
                </a:lnTo>
                <a:lnTo>
                  <a:pt x="165" y="245"/>
                </a:lnTo>
                <a:lnTo>
                  <a:pt x="165" y="244"/>
                </a:lnTo>
                <a:lnTo>
                  <a:pt x="165" y="242"/>
                </a:lnTo>
                <a:lnTo>
                  <a:pt x="167" y="240"/>
                </a:lnTo>
                <a:lnTo>
                  <a:pt x="168" y="238"/>
                </a:lnTo>
                <a:lnTo>
                  <a:pt x="169" y="237"/>
                </a:lnTo>
                <a:lnTo>
                  <a:pt x="169" y="236"/>
                </a:lnTo>
                <a:lnTo>
                  <a:pt x="171" y="234"/>
                </a:lnTo>
                <a:lnTo>
                  <a:pt x="172" y="233"/>
                </a:lnTo>
                <a:lnTo>
                  <a:pt x="172" y="231"/>
                </a:lnTo>
                <a:lnTo>
                  <a:pt x="173" y="227"/>
                </a:lnTo>
                <a:lnTo>
                  <a:pt x="175" y="223"/>
                </a:lnTo>
                <a:lnTo>
                  <a:pt x="175" y="220"/>
                </a:lnTo>
                <a:lnTo>
                  <a:pt x="175" y="216"/>
                </a:lnTo>
                <a:lnTo>
                  <a:pt x="176" y="215"/>
                </a:lnTo>
                <a:lnTo>
                  <a:pt x="177" y="214"/>
                </a:lnTo>
                <a:lnTo>
                  <a:pt x="178" y="214"/>
                </a:lnTo>
                <a:lnTo>
                  <a:pt x="180" y="212"/>
                </a:lnTo>
                <a:lnTo>
                  <a:pt x="181" y="211"/>
                </a:lnTo>
                <a:lnTo>
                  <a:pt x="182" y="210"/>
                </a:lnTo>
                <a:lnTo>
                  <a:pt x="184" y="208"/>
                </a:lnTo>
                <a:lnTo>
                  <a:pt x="185" y="208"/>
                </a:lnTo>
                <a:lnTo>
                  <a:pt x="185" y="205"/>
                </a:lnTo>
                <a:lnTo>
                  <a:pt x="185" y="201"/>
                </a:lnTo>
                <a:lnTo>
                  <a:pt x="186" y="198"/>
                </a:lnTo>
                <a:lnTo>
                  <a:pt x="186" y="193"/>
                </a:lnTo>
                <a:lnTo>
                  <a:pt x="188" y="193"/>
                </a:lnTo>
                <a:lnTo>
                  <a:pt x="189" y="192"/>
                </a:lnTo>
                <a:lnTo>
                  <a:pt x="190" y="190"/>
                </a:lnTo>
                <a:lnTo>
                  <a:pt x="193" y="189"/>
                </a:lnTo>
                <a:lnTo>
                  <a:pt x="194" y="188"/>
                </a:lnTo>
                <a:lnTo>
                  <a:pt x="195" y="188"/>
                </a:lnTo>
                <a:lnTo>
                  <a:pt x="197" y="186"/>
                </a:lnTo>
                <a:lnTo>
                  <a:pt x="198" y="185"/>
                </a:lnTo>
                <a:lnTo>
                  <a:pt x="198" y="184"/>
                </a:lnTo>
                <a:lnTo>
                  <a:pt x="198" y="184"/>
                </a:lnTo>
                <a:lnTo>
                  <a:pt x="198" y="182"/>
                </a:lnTo>
                <a:lnTo>
                  <a:pt x="198" y="181"/>
                </a:lnTo>
                <a:lnTo>
                  <a:pt x="199" y="180"/>
                </a:lnTo>
                <a:lnTo>
                  <a:pt x="199" y="179"/>
                </a:lnTo>
                <a:lnTo>
                  <a:pt x="199" y="177"/>
                </a:lnTo>
                <a:lnTo>
                  <a:pt x="199" y="177"/>
                </a:lnTo>
                <a:lnTo>
                  <a:pt x="199" y="176"/>
                </a:lnTo>
                <a:lnTo>
                  <a:pt x="201" y="176"/>
                </a:lnTo>
                <a:lnTo>
                  <a:pt x="202" y="176"/>
                </a:lnTo>
                <a:lnTo>
                  <a:pt x="203" y="176"/>
                </a:lnTo>
                <a:lnTo>
                  <a:pt x="203" y="176"/>
                </a:lnTo>
                <a:lnTo>
                  <a:pt x="204" y="175"/>
                </a:lnTo>
                <a:lnTo>
                  <a:pt x="206" y="175"/>
                </a:lnTo>
                <a:lnTo>
                  <a:pt x="206" y="175"/>
                </a:lnTo>
                <a:lnTo>
                  <a:pt x="207" y="173"/>
                </a:lnTo>
                <a:lnTo>
                  <a:pt x="207" y="171"/>
                </a:lnTo>
                <a:lnTo>
                  <a:pt x="207" y="169"/>
                </a:lnTo>
                <a:lnTo>
                  <a:pt x="208" y="168"/>
                </a:lnTo>
                <a:lnTo>
                  <a:pt x="210" y="168"/>
                </a:lnTo>
                <a:lnTo>
                  <a:pt x="210" y="168"/>
                </a:lnTo>
                <a:lnTo>
                  <a:pt x="210" y="168"/>
                </a:lnTo>
                <a:lnTo>
                  <a:pt x="211" y="169"/>
                </a:lnTo>
                <a:lnTo>
                  <a:pt x="211" y="169"/>
                </a:lnTo>
                <a:lnTo>
                  <a:pt x="212" y="169"/>
                </a:lnTo>
                <a:lnTo>
                  <a:pt x="212" y="169"/>
                </a:lnTo>
                <a:lnTo>
                  <a:pt x="214" y="169"/>
                </a:lnTo>
                <a:lnTo>
                  <a:pt x="214" y="168"/>
                </a:lnTo>
                <a:lnTo>
                  <a:pt x="215" y="167"/>
                </a:lnTo>
                <a:lnTo>
                  <a:pt x="215" y="166"/>
                </a:lnTo>
                <a:lnTo>
                  <a:pt x="215" y="164"/>
                </a:lnTo>
                <a:lnTo>
                  <a:pt x="216" y="164"/>
                </a:lnTo>
                <a:lnTo>
                  <a:pt x="216" y="163"/>
                </a:lnTo>
                <a:lnTo>
                  <a:pt x="216" y="163"/>
                </a:lnTo>
                <a:lnTo>
                  <a:pt x="218" y="163"/>
                </a:lnTo>
                <a:lnTo>
                  <a:pt x="218" y="162"/>
                </a:lnTo>
                <a:lnTo>
                  <a:pt x="218" y="162"/>
                </a:lnTo>
                <a:lnTo>
                  <a:pt x="219" y="162"/>
                </a:lnTo>
                <a:lnTo>
                  <a:pt x="219" y="160"/>
                </a:lnTo>
                <a:lnTo>
                  <a:pt x="219" y="159"/>
                </a:lnTo>
                <a:lnTo>
                  <a:pt x="220" y="158"/>
                </a:lnTo>
                <a:lnTo>
                  <a:pt x="221" y="156"/>
                </a:lnTo>
                <a:lnTo>
                  <a:pt x="223" y="155"/>
                </a:lnTo>
                <a:lnTo>
                  <a:pt x="223" y="154"/>
                </a:lnTo>
                <a:lnTo>
                  <a:pt x="224" y="153"/>
                </a:lnTo>
                <a:lnTo>
                  <a:pt x="225" y="151"/>
                </a:lnTo>
                <a:lnTo>
                  <a:pt x="227" y="150"/>
                </a:lnTo>
                <a:lnTo>
                  <a:pt x="228" y="149"/>
                </a:lnTo>
                <a:lnTo>
                  <a:pt x="231" y="147"/>
                </a:lnTo>
                <a:lnTo>
                  <a:pt x="232" y="146"/>
                </a:lnTo>
                <a:lnTo>
                  <a:pt x="234" y="143"/>
                </a:lnTo>
                <a:lnTo>
                  <a:pt x="236" y="142"/>
                </a:lnTo>
                <a:lnTo>
                  <a:pt x="238" y="141"/>
                </a:lnTo>
                <a:lnTo>
                  <a:pt x="240" y="138"/>
                </a:lnTo>
                <a:lnTo>
                  <a:pt x="241" y="137"/>
                </a:lnTo>
                <a:lnTo>
                  <a:pt x="244" y="136"/>
                </a:lnTo>
                <a:lnTo>
                  <a:pt x="245" y="133"/>
                </a:lnTo>
                <a:lnTo>
                  <a:pt x="247" y="132"/>
                </a:lnTo>
                <a:lnTo>
                  <a:pt x="249" y="129"/>
                </a:lnTo>
                <a:lnTo>
                  <a:pt x="250" y="128"/>
                </a:lnTo>
                <a:lnTo>
                  <a:pt x="253" y="127"/>
                </a:lnTo>
                <a:lnTo>
                  <a:pt x="254" y="124"/>
                </a:lnTo>
                <a:lnTo>
                  <a:pt x="257" y="123"/>
                </a:lnTo>
                <a:lnTo>
                  <a:pt x="258" y="120"/>
                </a:lnTo>
                <a:lnTo>
                  <a:pt x="260" y="119"/>
                </a:lnTo>
                <a:lnTo>
                  <a:pt x="262" y="116"/>
                </a:lnTo>
                <a:lnTo>
                  <a:pt x="264" y="115"/>
                </a:lnTo>
                <a:lnTo>
                  <a:pt x="267" y="112"/>
                </a:lnTo>
                <a:lnTo>
                  <a:pt x="268" y="111"/>
                </a:lnTo>
                <a:lnTo>
                  <a:pt x="271" y="108"/>
                </a:lnTo>
                <a:lnTo>
                  <a:pt x="273" y="107"/>
                </a:lnTo>
                <a:lnTo>
                  <a:pt x="276" y="104"/>
                </a:lnTo>
                <a:lnTo>
                  <a:pt x="279" y="102"/>
                </a:lnTo>
                <a:lnTo>
                  <a:pt x="281" y="101"/>
                </a:lnTo>
                <a:lnTo>
                  <a:pt x="284" y="98"/>
                </a:lnTo>
                <a:lnTo>
                  <a:pt x="287" y="97"/>
                </a:lnTo>
                <a:lnTo>
                  <a:pt x="289" y="94"/>
                </a:lnTo>
                <a:lnTo>
                  <a:pt x="292" y="93"/>
                </a:lnTo>
                <a:lnTo>
                  <a:pt x="296" y="90"/>
                </a:lnTo>
                <a:lnTo>
                  <a:pt x="297" y="89"/>
                </a:lnTo>
                <a:lnTo>
                  <a:pt x="298" y="89"/>
                </a:lnTo>
                <a:lnTo>
                  <a:pt x="300" y="88"/>
                </a:lnTo>
                <a:lnTo>
                  <a:pt x="301" y="86"/>
                </a:lnTo>
                <a:lnTo>
                  <a:pt x="302" y="86"/>
                </a:lnTo>
                <a:lnTo>
                  <a:pt x="303" y="85"/>
                </a:lnTo>
                <a:lnTo>
                  <a:pt x="305" y="85"/>
                </a:lnTo>
                <a:lnTo>
                  <a:pt x="306" y="84"/>
                </a:lnTo>
                <a:lnTo>
                  <a:pt x="307" y="84"/>
                </a:lnTo>
                <a:lnTo>
                  <a:pt x="307" y="82"/>
                </a:lnTo>
                <a:lnTo>
                  <a:pt x="309" y="82"/>
                </a:lnTo>
                <a:lnTo>
                  <a:pt x="310" y="82"/>
                </a:lnTo>
                <a:lnTo>
                  <a:pt x="310" y="81"/>
                </a:lnTo>
                <a:lnTo>
                  <a:pt x="311" y="81"/>
                </a:lnTo>
                <a:lnTo>
                  <a:pt x="313" y="81"/>
                </a:lnTo>
                <a:lnTo>
                  <a:pt x="313" y="80"/>
                </a:lnTo>
                <a:lnTo>
                  <a:pt x="314" y="80"/>
                </a:lnTo>
                <a:lnTo>
                  <a:pt x="316" y="78"/>
                </a:lnTo>
                <a:lnTo>
                  <a:pt x="318" y="77"/>
                </a:lnTo>
                <a:lnTo>
                  <a:pt x="319" y="77"/>
                </a:lnTo>
                <a:lnTo>
                  <a:pt x="320" y="76"/>
                </a:lnTo>
                <a:lnTo>
                  <a:pt x="322" y="75"/>
                </a:lnTo>
                <a:lnTo>
                  <a:pt x="323" y="73"/>
                </a:lnTo>
                <a:lnTo>
                  <a:pt x="324" y="73"/>
                </a:lnTo>
                <a:lnTo>
                  <a:pt x="326" y="72"/>
                </a:lnTo>
                <a:lnTo>
                  <a:pt x="327" y="72"/>
                </a:lnTo>
                <a:lnTo>
                  <a:pt x="328" y="71"/>
                </a:lnTo>
                <a:lnTo>
                  <a:pt x="329" y="69"/>
                </a:lnTo>
                <a:lnTo>
                  <a:pt x="329" y="69"/>
                </a:lnTo>
                <a:lnTo>
                  <a:pt x="331" y="68"/>
                </a:lnTo>
                <a:lnTo>
                  <a:pt x="332" y="68"/>
                </a:lnTo>
                <a:lnTo>
                  <a:pt x="333" y="67"/>
                </a:lnTo>
                <a:lnTo>
                  <a:pt x="333" y="65"/>
                </a:lnTo>
                <a:lnTo>
                  <a:pt x="333" y="65"/>
                </a:lnTo>
                <a:lnTo>
                  <a:pt x="335" y="64"/>
                </a:lnTo>
                <a:lnTo>
                  <a:pt x="335" y="63"/>
                </a:lnTo>
                <a:lnTo>
                  <a:pt x="335" y="63"/>
                </a:lnTo>
                <a:lnTo>
                  <a:pt x="336" y="63"/>
                </a:lnTo>
                <a:lnTo>
                  <a:pt x="336" y="62"/>
                </a:lnTo>
                <a:lnTo>
                  <a:pt x="337" y="62"/>
                </a:lnTo>
                <a:lnTo>
                  <a:pt x="337" y="60"/>
                </a:lnTo>
                <a:lnTo>
                  <a:pt x="339" y="60"/>
                </a:lnTo>
                <a:lnTo>
                  <a:pt x="340" y="60"/>
                </a:lnTo>
                <a:lnTo>
                  <a:pt x="340" y="59"/>
                </a:lnTo>
                <a:lnTo>
                  <a:pt x="340" y="60"/>
                </a:lnTo>
                <a:lnTo>
                  <a:pt x="341" y="60"/>
                </a:lnTo>
                <a:lnTo>
                  <a:pt x="341" y="60"/>
                </a:lnTo>
                <a:lnTo>
                  <a:pt x="341" y="62"/>
                </a:lnTo>
                <a:lnTo>
                  <a:pt x="342" y="60"/>
                </a:lnTo>
                <a:lnTo>
                  <a:pt x="342" y="60"/>
                </a:lnTo>
                <a:lnTo>
                  <a:pt x="344" y="59"/>
                </a:lnTo>
                <a:lnTo>
                  <a:pt x="345" y="59"/>
                </a:lnTo>
                <a:lnTo>
                  <a:pt x="346" y="58"/>
                </a:lnTo>
                <a:lnTo>
                  <a:pt x="348" y="58"/>
                </a:lnTo>
                <a:lnTo>
                  <a:pt x="349" y="56"/>
                </a:lnTo>
                <a:lnTo>
                  <a:pt x="349" y="56"/>
                </a:lnTo>
                <a:lnTo>
                  <a:pt x="350" y="55"/>
                </a:lnTo>
                <a:lnTo>
                  <a:pt x="350" y="54"/>
                </a:lnTo>
                <a:lnTo>
                  <a:pt x="352" y="52"/>
                </a:lnTo>
                <a:lnTo>
                  <a:pt x="353" y="51"/>
                </a:lnTo>
                <a:lnTo>
                  <a:pt x="353" y="50"/>
                </a:lnTo>
                <a:lnTo>
                  <a:pt x="354" y="50"/>
                </a:lnTo>
                <a:lnTo>
                  <a:pt x="356" y="49"/>
                </a:lnTo>
                <a:lnTo>
                  <a:pt x="357" y="49"/>
                </a:lnTo>
                <a:lnTo>
                  <a:pt x="357" y="47"/>
                </a:lnTo>
                <a:lnTo>
                  <a:pt x="358" y="47"/>
                </a:lnTo>
                <a:lnTo>
                  <a:pt x="359" y="46"/>
                </a:lnTo>
                <a:lnTo>
                  <a:pt x="359" y="45"/>
                </a:lnTo>
                <a:lnTo>
                  <a:pt x="361" y="45"/>
                </a:lnTo>
                <a:lnTo>
                  <a:pt x="361" y="43"/>
                </a:lnTo>
                <a:lnTo>
                  <a:pt x="361" y="42"/>
                </a:lnTo>
                <a:lnTo>
                  <a:pt x="362" y="41"/>
                </a:lnTo>
                <a:lnTo>
                  <a:pt x="362" y="39"/>
                </a:lnTo>
                <a:lnTo>
                  <a:pt x="363" y="39"/>
                </a:lnTo>
                <a:lnTo>
                  <a:pt x="365" y="38"/>
                </a:lnTo>
                <a:lnTo>
                  <a:pt x="365" y="38"/>
                </a:lnTo>
                <a:lnTo>
                  <a:pt x="366" y="37"/>
                </a:lnTo>
                <a:lnTo>
                  <a:pt x="367" y="37"/>
                </a:lnTo>
                <a:lnTo>
                  <a:pt x="369" y="36"/>
                </a:lnTo>
                <a:lnTo>
                  <a:pt x="369" y="36"/>
                </a:lnTo>
                <a:lnTo>
                  <a:pt x="370" y="34"/>
                </a:lnTo>
                <a:lnTo>
                  <a:pt x="371" y="34"/>
                </a:lnTo>
                <a:lnTo>
                  <a:pt x="372" y="34"/>
                </a:lnTo>
                <a:lnTo>
                  <a:pt x="372" y="34"/>
                </a:lnTo>
                <a:lnTo>
                  <a:pt x="374" y="33"/>
                </a:lnTo>
                <a:lnTo>
                  <a:pt x="375" y="33"/>
                </a:lnTo>
                <a:lnTo>
                  <a:pt x="376" y="33"/>
                </a:lnTo>
                <a:lnTo>
                  <a:pt x="378" y="33"/>
                </a:lnTo>
                <a:lnTo>
                  <a:pt x="378" y="32"/>
                </a:lnTo>
                <a:lnTo>
                  <a:pt x="378" y="32"/>
                </a:lnTo>
                <a:lnTo>
                  <a:pt x="379" y="30"/>
                </a:lnTo>
                <a:lnTo>
                  <a:pt x="379" y="30"/>
                </a:lnTo>
                <a:lnTo>
                  <a:pt x="380" y="29"/>
                </a:lnTo>
                <a:lnTo>
                  <a:pt x="380" y="29"/>
                </a:lnTo>
                <a:lnTo>
                  <a:pt x="380" y="28"/>
                </a:lnTo>
                <a:lnTo>
                  <a:pt x="382" y="26"/>
                </a:lnTo>
                <a:lnTo>
                  <a:pt x="382" y="26"/>
                </a:lnTo>
                <a:lnTo>
                  <a:pt x="383" y="26"/>
                </a:lnTo>
                <a:lnTo>
                  <a:pt x="383" y="25"/>
                </a:lnTo>
                <a:lnTo>
                  <a:pt x="384" y="25"/>
                </a:lnTo>
                <a:lnTo>
                  <a:pt x="385" y="24"/>
                </a:lnTo>
                <a:lnTo>
                  <a:pt x="385" y="24"/>
                </a:lnTo>
                <a:lnTo>
                  <a:pt x="387" y="24"/>
                </a:lnTo>
                <a:lnTo>
                  <a:pt x="387" y="23"/>
                </a:lnTo>
                <a:lnTo>
                  <a:pt x="388" y="23"/>
                </a:lnTo>
                <a:lnTo>
                  <a:pt x="388" y="24"/>
                </a:lnTo>
                <a:lnTo>
                  <a:pt x="389" y="24"/>
                </a:lnTo>
                <a:lnTo>
                  <a:pt x="389" y="24"/>
                </a:lnTo>
                <a:lnTo>
                  <a:pt x="389" y="24"/>
                </a:lnTo>
                <a:lnTo>
                  <a:pt x="391" y="23"/>
                </a:lnTo>
                <a:lnTo>
                  <a:pt x="392" y="23"/>
                </a:lnTo>
                <a:lnTo>
                  <a:pt x="392" y="21"/>
                </a:lnTo>
                <a:lnTo>
                  <a:pt x="393" y="21"/>
                </a:lnTo>
                <a:lnTo>
                  <a:pt x="393" y="20"/>
                </a:lnTo>
                <a:lnTo>
                  <a:pt x="395" y="20"/>
                </a:lnTo>
                <a:lnTo>
                  <a:pt x="396" y="19"/>
                </a:lnTo>
                <a:lnTo>
                  <a:pt x="395" y="19"/>
                </a:lnTo>
                <a:lnTo>
                  <a:pt x="393" y="20"/>
                </a:lnTo>
                <a:lnTo>
                  <a:pt x="393" y="20"/>
                </a:lnTo>
                <a:lnTo>
                  <a:pt x="392" y="21"/>
                </a:lnTo>
                <a:lnTo>
                  <a:pt x="391" y="21"/>
                </a:lnTo>
                <a:lnTo>
                  <a:pt x="389" y="21"/>
                </a:lnTo>
                <a:lnTo>
                  <a:pt x="389" y="23"/>
                </a:lnTo>
                <a:lnTo>
                  <a:pt x="388" y="23"/>
                </a:lnTo>
                <a:lnTo>
                  <a:pt x="389" y="20"/>
                </a:lnTo>
                <a:lnTo>
                  <a:pt x="389" y="19"/>
                </a:lnTo>
                <a:lnTo>
                  <a:pt x="391" y="16"/>
                </a:lnTo>
                <a:lnTo>
                  <a:pt x="391" y="15"/>
                </a:lnTo>
                <a:lnTo>
                  <a:pt x="389" y="15"/>
                </a:lnTo>
                <a:lnTo>
                  <a:pt x="389" y="16"/>
                </a:lnTo>
                <a:lnTo>
                  <a:pt x="388" y="16"/>
                </a:lnTo>
                <a:lnTo>
                  <a:pt x="388" y="17"/>
                </a:lnTo>
                <a:lnTo>
                  <a:pt x="387" y="17"/>
                </a:lnTo>
                <a:lnTo>
                  <a:pt x="385" y="19"/>
                </a:lnTo>
                <a:lnTo>
                  <a:pt x="385" y="19"/>
                </a:lnTo>
                <a:lnTo>
                  <a:pt x="384" y="20"/>
                </a:lnTo>
                <a:lnTo>
                  <a:pt x="384" y="21"/>
                </a:lnTo>
                <a:lnTo>
                  <a:pt x="383" y="21"/>
                </a:lnTo>
                <a:lnTo>
                  <a:pt x="383" y="23"/>
                </a:lnTo>
                <a:lnTo>
                  <a:pt x="382" y="24"/>
                </a:lnTo>
                <a:lnTo>
                  <a:pt x="382" y="24"/>
                </a:lnTo>
                <a:lnTo>
                  <a:pt x="380" y="25"/>
                </a:lnTo>
                <a:lnTo>
                  <a:pt x="380" y="26"/>
                </a:lnTo>
                <a:lnTo>
                  <a:pt x="379" y="26"/>
                </a:lnTo>
                <a:lnTo>
                  <a:pt x="379" y="26"/>
                </a:lnTo>
                <a:lnTo>
                  <a:pt x="379" y="28"/>
                </a:lnTo>
                <a:lnTo>
                  <a:pt x="378" y="28"/>
                </a:lnTo>
                <a:lnTo>
                  <a:pt x="378" y="28"/>
                </a:lnTo>
                <a:lnTo>
                  <a:pt x="376" y="29"/>
                </a:lnTo>
                <a:lnTo>
                  <a:pt x="376" y="29"/>
                </a:lnTo>
                <a:lnTo>
                  <a:pt x="375" y="29"/>
                </a:lnTo>
                <a:lnTo>
                  <a:pt x="375" y="30"/>
                </a:lnTo>
                <a:lnTo>
                  <a:pt x="375" y="30"/>
                </a:lnTo>
                <a:lnTo>
                  <a:pt x="374" y="30"/>
                </a:lnTo>
                <a:lnTo>
                  <a:pt x="374" y="29"/>
                </a:lnTo>
                <a:lnTo>
                  <a:pt x="374" y="29"/>
                </a:lnTo>
                <a:lnTo>
                  <a:pt x="374" y="29"/>
                </a:lnTo>
                <a:lnTo>
                  <a:pt x="372" y="29"/>
                </a:lnTo>
                <a:lnTo>
                  <a:pt x="372" y="29"/>
                </a:lnTo>
                <a:lnTo>
                  <a:pt x="372" y="29"/>
                </a:lnTo>
                <a:lnTo>
                  <a:pt x="370" y="30"/>
                </a:lnTo>
                <a:lnTo>
                  <a:pt x="369" y="32"/>
                </a:lnTo>
                <a:lnTo>
                  <a:pt x="367" y="33"/>
                </a:lnTo>
                <a:lnTo>
                  <a:pt x="365" y="34"/>
                </a:lnTo>
                <a:lnTo>
                  <a:pt x="363" y="37"/>
                </a:lnTo>
                <a:lnTo>
                  <a:pt x="362" y="38"/>
                </a:lnTo>
                <a:lnTo>
                  <a:pt x="359" y="39"/>
                </a:lnTo>
                <a:lnTo>
                  <a:pt x="358" y="41"/>
                </a:lnTo>
                <a:lnTo>
                  <a:pt x="357" y="41"/>
                </a:lnTo>
                <a:lnTo>
                  <a:pt x="357" y="42"/>
                </a:lnTo>
                <a:lnTo>
                  <a:pt x="356" y="42"/>
                </a:lnTo>
                <a:lnTo>
                  <a:pt x="354" y="42"/>
                </a:lnTo>
                <a:lnTo>
                  <a:pt x="354" y="43"/>
                </a:lnTo>
                <a:lnTo>
                  <a:pt x="353" y="43"/>
                </a:lnTo>
                <a:lnTo>
                  <a:pt x="353" y="43"/>
                </a:lnTo>
                <a:lnTo>
                  <a:pt x="352" y="45"/>
                </a:lnTo>
                <a:lnTo>
                  <a:pt x="352" y="45"/>
                </a:lnTo>
                <a:lnTo>
                  <a:pt x="350" y="43"/>
                </a:lnTo>
                <a:lnTo>
                  <a:pt x="350" y="43"/>
                </a:lnTo>
                <a:lnTo>
                  <a:pt x="350" y="43"/>
                </a:lnTo>
                <a:lnTo>
                  <a:pt x="349" y="43"/>
                </a:lnTo>
                <a:lnTo>
                  <a:pt x="349" y="43"/>
                </a:lnTo>
                <a:lnTo>
                  <a:pt x="349" y="43"/>
                </a:lnTo>
                <a:lnTo>
                  <a:pt x="348" y="42"/>
                </a:lnTo>
                <a:lnTo>
                  <a:pt x="346" y="45"/>
                </a:lnTo>
                <a:lnTo>
                  <a:pt x="344" y="46"/>
                </a:lnTo>
                <a:lnTo>
                  <a:pt x="342" y="47"/>
                </a:lnTo>
                <a:lnTo>
                  <a:pt x="340" y="49"/>
                </a:lnTo>
                <a:lnTo>
                  <a:pt x="339" y="50"/>
                </a:lnTo>
                <a:lnTo>
                  <a:pt x="336" y="51"/>
                </a:lnTo>
                <a:lnTo>
                  <a:pt x="335" y="52"/>
                </a:lnTo>
                <a:lnTo>
                  <a:pt x="332" y="54"/>
                </a:lnTo>
                <a:lnTo>
                  <a:pt x="329" y="55"/>
                </a:lnTo>
                <a:lnTo>
                  <a:pt x="328" y="56"/>
                </a:lnTo>
                <a:lnTo>
                  <a:pt x="326" y="58"/>
                </a:lnTo>
                <a:lnTo>
                  <a:pt x="324" y="60"/>
                </a:lnTo>
                <a:lnTo>
                  <a:pt x="322" y="62"/>
                </a:lnTo>
                <a:lnTo>
                  <a:pt x="320" y="63"/>
                </a:lnTo>
                <a:lnTo>
                  <a:pt x="318" y="64"/>
                </a:lnTo>
                <a:lnTo>
                  <a:pt x="316" y="65"/>
                </a:lnTo>
                <a:lnTo>
                  <a:pt x="315" y="64"/>
                </a:lnTo>
                <a:lnTo>
                  <a:pt x="315" y="64"/>
                </a:lnTo>
                <a:lnTo>
                  <a:pt x="314" y="63"/>
                </a:lnTo>
                <a:lnTo>
                  <a:pt x="314" y="63"/>
                </a:lnTo>
                <a:lnTo>
                  <a:pt x="315" y="62"/>
                </a:lnTo>
                <a:lnTo>
                  <a:pt x="315" y="62"/>
                </a:lnTo>
                <a:lnTo>
                  <a:pt x="316" y="60"/>
                </a:lnTo>
                <a:lnTo>
                  <a:pt x="318" y="60"/>
                </a:lnTo>
                <a:lnTo>
                  <a:pt x="318" y="59"/>
                </a:lnTo>
                <a:lnTo>
                  <a:pt x="319" y="59"/>
                </a:lnTo>
                <a:lnTo>
                  <a:pt x="319" y="58"/>
                </a:lnTo>
                <a:lnTo>
                  <a:pt x="320" y="58"/>
                </a:lnTo>
                <a:lnTo>
                  <a:pt x="320" y="58"/>
                </a:lnTo>
                <a:lnTo>
                  <a:pt x="322" y="56"/>
                </a:lnTo>
                <a:lnTo>
                  <a:pt x="322" y="56"/>
                </a:lnTo>
                <a:lnTo>
                  <a:pt x="323" y="56"/>
                </a:lnTo>
                <a:lnTo>
                  <a:pt x="323" y="56"/>
                </a:lnTo>
                <a:lnTo>
                  <a:pt x="324" y="56"/>
                </a:lnTo>
                <a:lnTo>
                  <a:pt x="324" y="56"/>
                </a:lnTo>
                <a:lnTo>
                  <a:pt x="326" y="56"/>
                </a:lnTo>
                <a:lnTo>
                  <a:pt x="326" y="55"/>
                </a:lnTo>
                <a:lnTo>
                  <a:pt x="326" y="55"/>
                </a:lnTo>
                <a:lnTo>
                  <a:pt x="327" y="54"/>
                </a:lnTo>
                <a:lnTo>
                  <a:pt x="327" y="54"/>
                </a:lnTo>
                <a:lnTo>
                  <a:pt x="327" y="52"/>
                </a:lnTo>
                <a:lnTo>
                  <a:pt x="328" y="52"/>
                </a:lnTo>
                <a:lnTo>
                  <a:pt x="328" y="52"/>
                </a:lnTo>
                <a:lnTo>
                  <a:pt x="328" y="51"/>
                </a:lnTo>
                <a:lnTo>
                  <a:pt x="329" y="51"/>
                </a:lnTo>
                <a:lnTo>
                  <a:pt x="329" y="50"/>
                </a:lnTo>
                <a:lnTo>
                  <a:pt x="331" y="50"/>
                </a:lnTo>
                <a:lnTo>
                  <a:pt x="332" y="50"/>
                </a:lnTo>
                <a:lnTo>
                  <a:pt x="332" y="49"/>
                </a:lnTo>
                <a:lnTo>
                  <a:pt x="333" y="49"/>
                </a:lnTo>
                <a:lnTo>
                  <a:pt x="333" y="49"/>
                </a:lnTo>
                <a:lnTo>
                  <a:pt x="335" y="47"/>
                </a:lnTo>
                <a:lnTo>
                  <a:pt x="335" y="47"/>
                </a:lnTo>
                <a:lnTo>
                  <a:pt x="336" y="46"/>
                </a:lnTo>
                <a:lnTo>
                  <a:pt x="336" y="45"/>
                </a:lnTo>
                <a:lnTo>
                  <a:pt x="337" y="43"/>
                </a:lnTo>
                <a:lnTo>
                  <a:pt x="337" y="43"/>
                </a:lnTo>
                <a:lnTo>
                  <a:pt x="337" y="42"/>
                </a:lnTo>
                <a:lnTo>
                  <a:pt x="339" y="42"/>
                </a:lnTo>
                <a:lnTo>
                  <a:pt x="339" y="41"/>
                </a:lnTo>
                <a:lnTo>
                  <a:pt x="340" y="41"/>
                </a:lnTo>
                <a:lnTo>
                  <a:pt x="340" y="41"/>
                </a:lnTo>
                <a:lnTo>
                  <a:pt x="341" y="39"/>
                </a:lnTo>
                <a:lnTo>
                  <a:pt x="341" y="39"/>
                </a:lnTo>
                <a:lnTo>
                  <a:pt x="341" y="39"/>
                </a:lnTo>
                <a:lnTo>
                  <a:pt x="341" y="39"/>
                </a:lnTo>
                <a:lnTo>
                  <a:pt x="340" y="38"/>
                </a:lnTo>
                <a:lnTo>
                  <a:pt x="340" y="38"/>
                </a:lnTo>
                <a:lnTo>
                  <a:pt x="339" y="38"/>
                </a:lnTo>
                <a:lnTo>
                  <a:pt x="339" y="38"/>
                </a:lnTo>
                <a:lnTo>
                  <a:pt x="339" y="38"/>
                </a:lnTo>
                <a:lnTo>
                  <a:pt x="337" y="37"/>
                </a:lnTo>
                <a:lnTo>
                  <a:pt x="339" y="37"/>
                </a:lnTo>
                <a:lnTo>
                  <a:pt x="340" y="36"/>
                </a:lnTo>
                <a:lnTo>
                  <a:pt x="340" y="36"/>
                </a:lnTo>
                <a:lnTo>
                  <a:pt x="341" y="34"/>
                </a:lnTo>
                <a:lnTo>
                  <a:pt x="342" y="34"/>
                </a:lnTo>
                <a:lnTo>
                  <a:pt x="344" y="33"/>
                </a:lnTo>
                <a:lnTo>
                  <a:pt x="344" y="33"/>
                </a:lnTo>
                <a:lnTo>
                  <a:pt x="345" y="32"/>
                </a:lnTo>
                <a:lnTo>
                  <a:pt x="345" y="32"/>
                </a:lnTo>
                <a:lnTo>
                  <a:pt x="346" y="30"/>
                </a:lnTo>
                <a:lnTo>
                  <a:pt x="346" y="30"/>
                </a:lnTo>
                <a:lnTo>
                  <a:pt x="348" y="30"/>
                </a:lnTo>
                <a:lnTo>
                  <a:pt x="348" y="29"/>
                </a:lnTo>
                <a:lnTo>
                  <a:pt x="349" y="28"/>
                </a:lnTo>
                <a:lnTo>
                  <a:pt x="349" y="28"/>
                </a:lnTo>
                <a:lnTo>
                  <a:pt x="350" y="26"/>
                </a:lnTo>
                <a:lnTo>
                  <a:pt x="350" y="25"/>
                </a:lnTo>
                <a:lnTo>
                  <a:pt x="352" y="25"/>
                </a:lnTo>
                <a:lnTo>
                  <a:pt x="352" y="24"/>
                </a:lnTo>
                <a:lnTo>
                  <a:pt x="353" y="23"/>
                </a:lnTo>
                <a:lnTo>
                  <a:pt x="350" y="24"/>
                </a:lnTo>
                <a:lnTo>
                  <a:pt x="349" y="24"/>
                </a:lnTo>
                <a:lnTo>
                  <a:pt x="348" y="25"/>
                </a:lnTo>
                <a:lnTo>
                  <a:pt x="346" y="26"/>
                </a:lnTo>
                <a:lnTo>
                  <a:pt x="345" y="26"/>
                </a:lnTo>
                <a:lnTo>
                  <a:pt x="342" y="28"/>
                </a:lnTo>
                <a:lnTo>
                  <a:pt x="341" y="28"/>
                </a:lnTo>
                <a:lnTo>
                  <a:pt x="340" y="29"/>
                </a:lnTo>
                <a:lnTo>
                  <a:pt x="339" y="29"/>
                </a:lnTo>
                <a:lnTo>
                  <a:pt x="339" y="29"/>
                </a:lnTo>
                <a:lnTo>
                  <a:pt x="339" y="29"/>
                </a:lnTo>
                <a:lnTo>
                  <a:pt x="339" y="28"/>
                </a:lnTo>
                <a:lnTo>
                  <a:pt x="337" y="28"/>
                </a:lnTo>
                <a:lnTo>
                  <a:pt x="337" y="28"/>
                </a:lnTo>
                <a:lnTo>
                  <a:pt x="337" y="28"/>
                </a:lnTo>
                <a:lnTo>
                  <a:pt x="336" y="28"/>
                </a:lnTo>
                <a:lnTo>
                  <a:pt x="337" y="28"/>
                </a:lnTo>
                <a:lnTo>
                  <a:pt x="337" y="26"/>
                </a:lnTo>
                <a:lnTo>
                  <a:pt x="339" y="26"/>
                </a:lnTo>
                <a:lnTo>
                  <a:pt x="339" y="26"/>
                </a:lnTo>
                <a:lnTo>
                  <a:pt x="339" y="25"/>
                </a:lnTo>
                <a:lnTo>
                  <a:pt x="340" y="25"/>
                </a:lnTo>
                <a:lnTo>
                  <a:pt x="340" y="24"/>
                </a:lnTo>
                <a:lnTo>
                  <a:pt x="341" y="24"/>
                </a:lnTo>
                <a:lnTo>
                  <a:pt x="342" y="23"/>
                </a:lnTo>
                <a:lnTo>
                  <a:pt x="344" y="21"/>
                </a:lnTo>
                <a:lnTo>
                  <a:pt x="346" y="20"/>
                </a:lnTo>
                <a:lnTo>
                  <a:pt x="348" y="19"/>
                </a:lnTo>
                <a:lnTo>
                  <a:pt x="350" y="16"/>
                </a:lnTo>
                <a:lnTo>
                  <a:pt x="352" y="15"/>
                </a:lnTo>
                <a:lnTo>
                  <a:pt x="354" y="13"/>
                </a:lnTo>
                <a:lnTo>
                  <a:pt x="356" y="12"/>
                </a:lnTo>
                <a:lnTo>
                  <a:pt x="356" y="11"/>
                </a:lnTo>
                <a:lnTo>
                  <a:pt x="356" y="10"/>
                </a:lnTo>
                <a:lnTo>
                  <a:pt x="354" y="10"/>
                </a:lnTo>
                <a:lnTo>
                  <a:pt x="354" y="11"/>
                </a:lnTo>
                <a:lnTo>
                  <a:pt x="353" y="11"/>
                </a:lnTo>
                <a:lnTo>
                  <a:pt x="352" y="12"/>
                </a:lnTo>
                <a:lnTo>
                  <a:pt x="352" y="12"/>
                </a:lnTo>
                <a:lnTo>
                  <a:pt x="350" y="12"/>
                </a:lnTo>
                <a:lnTo>
                  <a:pt x="350" y="12"/>
                </a:lnTo>
                <a:lnTo>
                  <a:pt x="349" y="13"/>
                </a:lnTo>
                <a:lnTo>
                  <a:pt x="348" y="13"/>
                </a:lnTo>
                <a:lnTo>
                  <a:pt x="346" y="13"/>
                </a:lnTo>
                <a:lnTo>
                  <a:pt x="345" y="15"/>
                </a:lnTo>
                <a:lnTo>
                  <a:pt x="344" y="15"/>
                </a:lnTo>
                <a:lnTo>
                  <a:pt x="342" y="16"/>
                </a:lnTo>
                <a:lnTo>
                  <a:pt x="342" y="16"/>
                </a:lnTo>
                <a:lnTo>
                  <a:pt x="342" y="17"/>
                </a:lnTo>
                <a:lnTo>
                  <a:pt x="341" y="19"/>
                </a:lnTo>
                <a:lnTo>
                  <a:pt x="341" y="19"/>
                </a:lnTo>
                <a:lnTo>
                  <a:pt x="341" y="20"/>
                </a:lnTo>
                <a:lnTo>
                  <a:pt x="341" y="20"/>
                </a:lnTo>
                <a:lnTo>
                  <a:pt x="340" y="21"/>
                </a:lnTo>
                <a:lnTo>
                  <a:pt x="340" y="21"/>
                </a:lnTo>
                <a:lnTo>
                  <a:pt x="340" y="21"/>
                </a:lnTo>
                <a:lnTo>
                  <a:pt x="339" y="23"/>
                </a:lnTo>
                <a:lnTo>
                  <a:pt x="339" y="23"/>
                </a:lnTo>
                <a:lnTo>
                  <a:pt x="337" y="23"/>
                </a:lnTo>
                <a:lnTo>
                  <a:pt x="337" y="24"/>
                </a:lnTo>
                <a:lnTo>
                  <a:pt x="336" y="23"/>
                </a:lnTo>
                <a:lnTo>
                  <a:pt x="336" y="23"/>
                </a:lnTo>
                <a:lnTo>
                  <a:pt x="336" y="21"/>
                </a:lnTo>
                <a:lnTo>
                  <a:pt x="335" y="21"/>
                </a:lnTo>
                <a:lnTo>
                  <a:pt x="335" y="20"/>
                </a:lnTo>
                <a:lnTo>
                  <a:pt x="335" y="20"/>
                </a:lnTo>
                <a:lnTo>
                  <a:pt x="333" y="20"/>
                </a:lnTo>
                <a:lnTo>
                  <a:pt x="333" y="19"/>
                </a:lnTo>
                <a:lnTo>
                  <a:pt x="333" y="17"/>
                </a:lnTo>
                <a:lnTo>
                  <a:pt x="335" y="17"/>
                </a:lnTo>
                <a:lnTo>
                  <a:pt x="335" y="16"/>
                </a:lnTo>
                <a:lnTo>
                  <a:pt x="336" y="15"/>
                </a:lnTo>
                <a:lnTo>
                  <a:pt x="336" y="15"/>
                </a:lnTo>
                <a:lnTo>
                  <a:pt x="337" y="13"/>
                </a:lnTo>
                <a:lnTo>
                  <a:pt x="337" y="13"/>
                </a:lnTo>
                <a:lnTo>
                  <a:pt x="339" y="12"/>
                </a:lnTo>
                <a:lnTo>
                  <a:pt x="339" y="12"/>
                </a:lnTo>
                <a:lnTo>
                  <a:pt x="340" y="11"/>
                </a:lnTo>
                <a:lnTo>
                  <a:pt x="341" y="11"/>
                </a:lnTo>
                <a:lnTo>
                  <a:pt x="341" y="10"/>
                </a:lnTo>
                <a:lnTo>
                  <a:pt x="341" y="10"/>
                </a:lnTo>
                <a:lnTo>
                  <a:pt x="342" y="8"/>
                </a:lnTo>
                <a:lnTo>
                  <a:pt x="342" y="8"/>
                </a:lnTo>
                <a:lnTo>
                  <a:pt x="342" y="7"/>
                </a:lnTo>
                <a:lnTo>
                  <a:pt x="344" y="7"/>
                </a:lnTo>
                <a:lnTo>
                  <a:pt x="344" y="6"/>
                </a:lnTo>
                <a:lnTo>
                  <a:pt x="344" y="6"/>
                </a:lnTo>
                <a:lnTo>
                  <a:pt x="345" y="4"/>
                </a:lnTo>
                <a:lnTo>
                  <a:pt x="344" y="4"/>
                </a:lnTo>
                <a:lnTo>
                  <a:pt x="344" y="4"/>
                </a:lnTo>
                <a:lnTo>
                  <a:pt x="342" y="4"/>
                </a:lnTo>
                <a:lnTo>
                  <a:pt x="341" y="4"/>
                </a:lnTo>
                <a:lnTo>
                  <a:pt x="341" y="6"/>
                </a:lnTo>
                <a:lnTo>
                  <a:pt x="340" y="6"/>
                </a:lnTo>
                <a:lnTo>
                  <a:pt x="339" y="6"/>
                </a:lnTo>
                <a:lnTo>
                  <a:pt x="339" y="6"/>
                </a:lnTo>
                <a:lnTo>
                  <a:pt x="339" y="4"/>
                </a:lnTo>
                <a:lnTo>
                  <a:pt x="339" y="3"/>
                </a:lnTo>
                <a:lnTo>
                  <a:pt x="339" y="2"/>
                </a:lnTo>
                <a:lnTo>
                  <a:pt x="340" y="0"/>
                </a:lnTo>
                <a:lnTo>
                  <a:pt x="339" y="2"/>
                </a:lnTo>
                <a:lnTo>
                  <a:pt x="337" y="2"/>
                </a:lnTo>
                <a:lnTo>
                  <a:pt x="337" y="2"/>
                </a:lnTo>
                <a:lnTo>
                  <a:pt x="336" y="3"/>
                </a:lnTo>
                <a:lnTo>
                  <a:pt x="336" y="3"/>
                </a:lnTo>
                <a:lnTo>
                  <a:pt x="335" y="4"/>
                </a:lnTo>
                <a:lnTo>
                  <a:pt x="335" y="4"/>
                </a:lnTo>
                <a:lnTo>
                  <a:pt x="333" y="6"/>
                </a:lnTo>
                <a:lnTo>
                  <a:pt x="333" y="6"/>
                </a:lnTo>
                <a:lnTo>
                  <a:pt x="332" y="7"/>
                </a:lnTo>
                <a:lnTo>
                  <a:pt x="332" y="7"/>
                </a:lnTo>
                <a:lnTo>
                  <a:pt x="332" y="8"/>
                </a:lnTo>
                <a:lnTo>
                  <a:pt x="331" y="10"/>
                </a:lnTo>
                <a:lnTo>
                  <a:pt x="331" y="10"/>
                </a:lnTo>
                <a:lnTo>
                  <a:pt x="331" y="11"/>
                </a:lnTo>
                <a:lnTo>
                  <a:pt x="329" y="12"/>
                </a:lnTo>
                <a:lnTo>
                  <a:pt x="329" y="12"/>
                </a:lnTo>
                <a:lnTo>
                  <a:pt x="328" y="12"/>
                </a:lnTo>
                <a:lnTo>
                  <a:pt x="328" y="12"/>
                </a:lnTo>
                <a:lnTo>
                  <a:pt x="327" y="12"/>
                </a:lnTo>
                <a:lnTo>
                  <a:pt x="327" y="12"/>
                </a:lnTo>
                <a:lnTo>
                  <a:pt x="326" y="12"/>
                </a:lnTo>
                <a:lnTo>
                  <a:pt x="326" y="12"/>
                </a:lnTo>
                <a:lnTo>
                  <a:pt x="324" y="12"/>
                </a:lnTo>
                <a:lnTo>
                  <a:pt x="323" y="12"/>
                </a:lnTo>
                <a:lnTo>
                  <a:pt x="322" y="13"/>
                </a:lnTo>
                <a:lnTo>
                  <a:pt x="320" y="13"/>
                </a:lnTo>
                <a:lnTo>
                  <a:pt x="320" y="15"/>
                </a:lnTo>
                <a:lnTo>
                  <a:pt x="319" y="16"/>
                </a:lnTo>
                <a:lnTo>
                  <a:pt x="318" y="17"/>
                </a:lnTo>
                <a:lnTo>
                  <a:pt x="316" y="17"/>
                </a:lnTo>
                <a:lnTo>
                  <a:pt x="315" y="19"/>
                </a:lnTo>
                <a:lnTo>
                  <a:pt x="311" y="21"/>
                </a:lnTo>
                <a:lnTo>
                  <a:pt x="307" y="24"/>
                </a:lnTo>
                <a:lnTo>
                  <a:pt x="303" y="25"/>
                </a:lnTo>
                <a:lnTo>
                  <a:pt x="300" y="28"/>
                </a:lnTo>
                <a:lnTo>
                  <a:pt x="296" y="30"/>
                </a:lnTo>
                <a:lnTo>
                  <a:pt x="292" y="32"/>
                </a:lnTo>
                <a:lnTo>
                  <a:pt x="288" y="34"/>
                </a:lnTo>
                <a:lnTo>
                  <a:pt x="284" y="36"/>
                </a:lnTo>
                <a:lnTo>
                  <a:pt x="280" y="38"/>
                </a:lnTo>
                <a:lnTo>
                  <a:pt x="276" y="39"/>
                </a:lnTo>
                <a:lnTo>
                  <a:pt x="272" y="42"/>
                </a:lnTo>
                <a:lnTo>
                  <a:pt x="270" y="46"/>
                </a:lnTo>
                <a:lnTo>
                  <a:pt x="266" y="49"/>
                </a:lnTo>
                <a:lnTo>
                  <a:pt x="262" y="52"/>
                </a:lnTo>
                <a:lnTo>
                  <a:pt x="258" y="56"/>
                </a:lnTo>
                <a:lnTo>
                  <a:pt x="254" y="60"/>
                </a:lnTo>
                <a:lnTo>
                  <a:pt x="250" y="63"/>
                </a:lnTo>
                <a:lnTo>
                  <a:pt x="247" y="64"/>
                </a:lnTo>
                <a:lnTo>
                  <a:pt x="246" y="65"/>
                </a:lnTo>
                <a:lnTo>
                  <a:pt x="245" y="67"/>
                </a:lnTo>
                <a:lnTo>
                  <a:pt x="244" y="67"/>
                </a:lnTo>
                <a:lnTo>
                  <a:pt x="244" y="67"/>
                </a:lnTo>
                <a:lnTo>
                  <a:pt x="244" y="67"/>
                </a:lnTo>
                <a:lnTo>
                  <a:pt x="245" y="65"/>
                </a:lnTo>
                <a:lnTo>
                  <a:pt x="245" y="65"/>
                </a:lnTo>
                <a:lnTo>
                  <a:pt x="246" y="64"/>
                </a:lnTo>
                <a:lnTo>
                  <a:pt x="247" y="63"/>
                </a:lnTo>
                <a:lnTo>
                  <a:pt x="249" y="62"/>
                </a:lnTo>
                <a:lnTo>
                  <a:pt x="249" y="62"/>
                </a:lnTo>
                <a:lnTo>
                  <a:pt x="250" y="60"/>
                </a:lnTo>
                <a:lnTo>
                  <a:pt x="250" y="60"/>
                </a:lnTo>
                <a:lnTo>
                  <a:pt x="250" y="59"/>
                </a:lnTo>
                <a:lnTo>
                  <a:pt x="253" y="59"/>
                </a:lnTo>
                <a:lnTo>
                  <a:pt x="254" y="58"/>
                </a:lnTo>
                <a:lnTo>
                  <a:pt x="255" y="56"/>
                </a:lnTo>
                <a:lnTo>
                  <a:pt x="255" y="56"/>
                </a:lnTo>
                <a:lnTo>
                  <a:pt x="257" y="56"/>
                </a:lnTo>
                <a:lnTo>
                  <a:pt x="257" y="56"/>
                </a:lnTo>
                <a:lnTo>
                  <a:pt x="257" y="55"/>
                </a:lnTo>
                <a:lnTo>
                  <a:pt x="255" y="55"/>
                </a:lnTo>
                <a:lnTo>
                  <a:pt x="255" y="55"/>
                </a:lnTo>
                <a:lnTo>
                  <a:pt x="255" y="55"/>
                </a:lnTo>
                <a:lnTo>
                  <a:pt x="255" y="55"/>
                </a:lnTo>
                <a:lnTo>
                  <a:pt x="254" y="55"/>
                </a:lnTo>
                <a:lnTo>
                  <a:pt x="254" y="55"/>
                </a:lnTo>
                <a:lnTo>
                  <a:pt x="254" y="55"/>
                </a:lnTo>
                <a:lnTo>
                  <a:pt x="254" y="54"/>
                </a:lnTo>
                <a:lnTo>
                  <a:pt x="255" y="54"/>
                </a:lnTo>
                <a:lnTo>
                  <a:pt x="255" y="54"/>
                </a:lnTo>
                <a:lnTo>
                  <a:pt x="257" y="52"/>
                </a:lnTo>
                <a:lnTo>
                  <a:pt x="258" y="51"/>
                </a:lnTo>
                <a:lnTo>
                  <a:pt x="259" y="50"/>
                </a:lnTo>
                <a:lnTo>
                  <a:pt x="262" y="49"/>
                </a:lnTo>
                <a:lnTo>
                  <a:pt x="264" y="46"/>
                </a:lnTo>
                <a:lnTo>
                  <a:pt x="268" y="45"/>
                </a:lnTo>
                <a:lnTo>
                  <a:pt x="272" y="42"/>
                </a:lnTo>
                <a:lnTo>
                  <a:pt x="276" y="38"/>
                </a:lnTo>
                <a:lnTo>
                  <a:pt x="281" y="36"/>
                </a:lnTo>
                <a:lnTo>
                  <a:pt x="288" y="32"/>
                </a:lnTo>
                <a:lnTo>
                  <a:pt x="294" y="28"/>
                </a:lnTo>
                <a:lnTo>
                  <a:pt x="301" y="24"/>
                </a:lnTo>
                <a:lnTo>
                  <a:pt x="310" y="19"/>
                </a:lnTo>
                <a:lnTo>
                  <a:pt x="319" y="13"/>
                </a:lnTo>
                <a:lnTo>
                  <a:pt x="322" y="12"/>
                </a:lnTo>
                <a:lnTo>
                  <a:pt x="323" y="10"/>
                </a:lnTo>
                <a:lnTo>
                  <a:pt x="324" y="8"/>
                </a:lnTo>
                <a:lnTo>
                  <a:pt x="326" y="7"/>
                </a:lnTo>
                <a:lnTo>
                  <a:pt x="326" y="7"/>
                </a:lnTo>
                <a:lnTo>
                  <a:pt x="327" y="6"/>
                </a:lnTo>
                <a:lnTo>
                  <a:pt x="327" y="6"/>
                </a:lnTo>
                <a:lnTo>
                  <a:pt x="326" y="4"/>
                </a:lnTo>
                <a:lnTo>
                  <a:pt x="324" y="6"/>
                </a:lnTo>
                <a:lnTo>
                  <a:pt x="322" y="7"/>
                </a:lnTo>
                <a:lnTo>
                  <a:pt x="320" y="8"/>
                </a:lnTo>
                <a:lnTo>
                  <a:pt x="318" y="10"/>
                </a:lnTo>
                <a:lnTo>
                  <a:pt x="315" y="11"/>
                </a:lnTo>
                <a:lnTo>
                  <a:pt x="314" y="12"/>
                </a:lnTo>
                <a:lnTo>
                  <a:pt x="313" y="12"/>
                </a:lnTo>
                <a:lnTo>
                  <a:pt x="311" y="12"/>
                </a:lnTo>
                <a:lnTo>
                  <a:pt x="310" y="13"/>
                </a:lnTo>
                <a:lnTo>
                  <a:pt x="310" y="13"/>
                </a:lnTo>
                <a:lnTo>
                  <a:pt x="310" y="13"/>
                </a:lnTo>
                <a:lnTo>
                  <a:pt x="311" y="13"/>
                </a:lnTo>
                <a:lnTo>
                  <a:pt x="310" y="12"/>
                </a:lnTo>
                <a:lnTo>
                  <a:pt x="310" y="12"/>
                </a:lnTo>
                <a:lnTo>
                  <a:pt x="307" y="13"/>
                </a:lnTo>
                <a:lnTo>
                  <a:pt x="302" y="15"/>
                </a:lnTo>
                <a:lnTo>
                  <a:pt x="301" y="16"/>
                </a:lnTo>
                <a:lnTo>
                  <a:pt x="300" y="17"/>
                </a:lnTo>
                <a:lnTo>
                  <a:pt x="298" y="17"/>
                </a:lnTo>
                <a:lnTo>
                  <a:pt x="296" y="19"/>
                </a:lnTo>
                <a:lnTo>
                  <a:pt x="294" y="20"/>
                </a:lnTo>
                <a:lnTo>
                  <a:pt x="292" y="21"/>
                </a:lnTo>
                <a:lnTo>
                  <a:pt x="290" y="23"/>
                </a:lnTo>
                <a:lnTo>
                  <a:pt x="288" y="24"/>
                </a:lnTo>
                <a:lnTo>
                  <a:pt x="285" y="25"/>
                </a:lnTo>
                <a:lnTo>
                  <a:pt x="284" y="26"/>
                </a:lnTo>
                <a:lnTo>
                  <a:pt x="281" y="28"/>
                </a:lnTo>
                <a:lnTo>
                  <a:pt x="279" y="30"/>
                </a:lnTo>
                <a:lnTo>
                  <a:pt x="276" y="32"/>
                </a:lnTo>
                <a:lnTo>
                  <a:pt x="273" y="33"/>
                </a:lnTo>
                <a:lnTo>
                  <a:pt x="271" y="34"/>
                </a:lnTo>
                <a:lnTo>
                  <a:pt x="268" y="36"/>
                </a:lnTo>
                <a:lnTo>
                  <a:pt x="266" y="38"/>
                </a:lnTo>
                <a:lnTo>
                  <a:pt x="263" y="39"/>
                </a:lnTo>
                <a:lnTo>
                  <a:pt x="262" y="41"/>
                </a:lnTo>
                <a:lnTo>
                  <a:pt x="259" y="42"/>
                </a:lnTo>
                <a:lnTo>
                  <a:pt x="257" y="45"/>
                </a:lnTo>
                <a:lnTo>
                  <a:pt x="254" y="46"/>
                </a:lnTo>
                <a:lnTo>
                  <a:pt x="251" y="47"/>
                </a:lnTo>
                <a:lnTo>
                  <a:pt x="250" y="49"/>
                </a:lnTo>
                <a:lnTo>
                  <a:pt x="247" y="50"/>
                </a:lnTo>
                <a:lnTo>
                  <a:pt x="245" y="52"/>
                </a:lnTo>
                <a:lnTo>
                  <a:pt x="244" y="54"/>
                </a:lnTo>
                <a:lnTo>
                  <a:pt x="241" y="54"/>
                </a:lnTo>
                <a:lnTo>
                  <a:pt x="240" y="56"/>
                </a:lnTo>
                <a:lnTo>
                  <a:pt x="238" y="56"/>
                </a:lnTo>
                <a:lnTo>
                  <a:pt x="236" y="58"/>
                </a:lnTo>
                <a:lnTo>
                  <a:pt x="234" y="59"/>
                </a:lnTo>
                <a:lnTo>
                  <a:pt x="231" y="62"/>
                </a:lnTo>
                <a:lnTo>
                  <a:pt x="227" y="64"/>
                </a:lnTo>
                <a:lnTo>
                  <a:pt x="223" y="67"/>
                </a:lnTo>
                <a:lnTo>
                  <a:pt x="219" y="69"/>
                </a:lnTo>
                <a:lnTo>
                  <a:pt x="215" y="72"/>
                </a:lnTo>
                <a:lnTo>
                  <a:pt x="211" y="75"/>
                </a:lnTo>
                <a:lnTo>
                  <a:pt x="208" y="77"/>
                </a:lnTo>
                <a:lnTo>
                  <a:pt x="204" y="80"/>
                </a:lnTo>
                <a:lnTo>
                  <a:pt x="201" y="82"/>
                </a:lnTo>
                <a:lnTo>
                  <a:pt x="197" y="85"/>
                </a:lnTo>
                <a:lnTo>
                  <a:pt x="193" y="86"/>
                </a:lnTo>
                <a:lnTo>
                  <a:pt x="190" y="89"/>
                </a:lnTo>
                <a:lnTo>
                  <a:pt x="186" y="91"/>
                </a:lnTo>
                <a:lnTo>
                  <a:pt x="184" y="94"/>
                </a:lnTo>
                <a:lnTo>
                  <a:pt x="180" y="97"/>
                </a:lnTo>
                <a:lnTo>
                  <a:pt x="177" y="99"/>
                </a:lnTo>
                <a:lnTo>
                  <a:pt x="175" y="101"/>
                </a:lnTo>
                <a:lnTo>
                  <a:pt x="173" y="102"/>
                </a:lnTo>
                <a:lnTo>
                  <a:pt x="171" y="104"/>
                </a:lnTo>
                <a:lnTo>
                  <a:pt x="169" y="106"/>
                </a:lnTo>
                <a:lnTo>
                  <a:pt x="168" y="107"/>
                </a:lnTo>
                <a:lnTo>
                  <a:pt x="167" y="110"/>
                </a:lnTo>
                <a:lnTo>
                  <a:pt x="165" y="111"/>
                </a:lnTo>
                <a:lnTo>
                  <a:pt x="164" y="114"/>
                </a:lnTo>
                <a:lnTo>
                  <a:pt x="162" y="115"/>
                </a:lnTo>
                <a:lnTo>
                  <a:pt x="160" y="117"/>
                </a:lnTo>
                <a:lnTo>
                  <a:pt x="159" y="119"/>
                </a:lnTo>
                <a:lnTo>
                  <a:pt x="158" y="120"/>
                </a:lnTo>
                <a:lnTo>
                  <a:pt x="156" y="123"/>
                </a:lnTo>
                <a:lnTo>
                  <a:pt x="155" y="124"/>
                </a:lnTo>
                <a:lnTo>
                  <a:pt x="152" y="125"/>
                </a:lnTo>
                <a:lnTo>
                  <a:pt x="151" y="128"/>
                </a:lnTo>
                <a:lnTo>
                  <a:pt x="150" y="129"/>
                </a:lnTo>
                <a:lnTo>
                  <a:pt x="147" y="132"/>
                </a:lnTo>
                <a:lnTo>
                  <a:pt x="146" y="134"/>
                </a:lnTo>
                <a:lnTo>
                  <a:pt x="143" y="137"/>
                </a:lnTo>
                <a:lnTo>
                  <a:pt x="142" y="140"/>
                </a:lnTo>
                <a:lnTo>
                  <a:pt x="139" y="142"/>
                </a:lnTo>
                <a:lnTo>
                  <a:pt x="138" y="143"/>
                </a:lnTo>
                <a:lnTo>
                  <a:pt x="137" y="145"/>
                </a:lnTo>
                <a:lnTo>
                  <a:pt x="134" y="147"/>
                </a:lnTo>
                <a:lnTo>
                  <a:pt x="133" y="149"/>
                </a:lnTo>
                <a:lnTo>
                  <a:pt x="132" y="149"/>
                </a:lnTo>
                <a:lnTo>
                  <a:pt x="132" y="150"/>
                </a:lnTo>
                <a:lnTo>
                  <a:pt x="130" y="150"/>
                </a:lnTo>
                <a:lnTo>
                  <a:pt x="129" y="151"/>
                </a:lnTo>
                <a:lnTo>
                  <a:pt x="129" y="151"/>
                </a:lnTo>
                <a:lnTo>
                  <a:pt x="126" y="154"/>
                </a:lnTo>
                <a:lnTo>
                  <a:pt x="125" y="156"/>
                </a:lnTo>
                <a:lnTo>
                  <a:pt x="124" y="159"/>
                </a:lnTo>
                <a:lnTo>
                  <a:pt x="122" y="162"/>
                </a:lnTo>
                <a:lnTo>
                  <a:pt x="121" y="166"/>
                </a:lnTo>
                <a:lnTo>
                  <a:pt x="120" y="168"/>
                </a:lnTo>
                <a:lnTo>
                  <a:pt x="119" y="171"/>
                </a:lnTo>
                <a:lnTo>
                  <a:pt x="117" y="173"/>
                </a:lnTo>
                <a:lnTo>
                  <a:pt x="116" y="176"/>
                </a:lnTo>
                <a:lnTo>
                  <a:pt x="115" y="175"/>
                </a:lnTo>
                <a:lnTo>
                  <a:pt x="113" y="172"/>
                </a:lnTo>
                <a:lnTo>
                  <a:pt x="112" y="169"/>
                </a:lnTo>
                <a:lnTo>
                  <a:pt x="109" y="167"/>
                </a:lnTo>
                <a:lnTo>
                  <a:pt x="108" y="164"/>
                </a:lnTo>
                <a:lnTo>
                  <a:pt x="107" y="163"/>
                </a:lnTo>
                <a:lnTo>
                  <a:pt x="104" y="160"/>
                </a:lnTo>
                <a:lnTo>
                  <a:pt x="103" y="158"/>
                </a:lnTo>
                <a:lnTo>
                  <a:pt x="100" y="155"/>
                </a:lnTo>
                <a:lnTo>
                  <a:pt x="99" y="153"/>
                </a:lnTo>
                <a:lnTo>
                  <a:pt x="98" y="151"/>
                </a:lnTo>
                <a:lnTo>
                  <a:pt x="96" y="149"/>
                </a:lnTo>
                <a:lnTo>
                  <a:pt x="95" y="146"/>
                </a:lnTo>
                <a:lnTo>
                  <a:pt x="94" y="143"/>
                </a:lnTo>
                <a:lnTo>
                  <a:pt x="93" y="141"/>
                </a:lnTo>
                <a:lnTo>
                  <a:pt x="91" y="140"/>
                </a:lnTo>
                <a:lnTo>
                  <a:pt x="90" y="136"/>
                </a:lnTo>
                <a:lnTo>
                  <a:pt x="89" y="133"/>
                </a:lnTo>
                <a:lnTo>
                  <a:pt x="87" y="129"/>
                </a:lnTo>
                <a:lnTo>
                  <a:pt x="86" y="125"/>
                </a:lnTo>
                <a:lnTo>
                  <a:pt x="85" y="123"/>
                </a:lnTo>
                <a:lnTo>
                  <a:pt x="83" y="119"/>
                </a:lnTo>
                <a:lnTo>
                  <a:pt x="82" y="115"/>
                </a:lnTo>
                <a:lnTo>
                  <a:pt x="81" y="112"/>
                </a:lnTo>
                <a:lnTo>
                  <a:pt x="79" y="112"/>
                </a:lnTo>
                <a:lnTo>
                  <a:pt x="77" y="114"/>
                </a:lnTo>
                <a:lnTo>
                  <a:pt x="76" y="114"/>
                </a:lnTo>
                <a:lnTo>
                  <a:pt x="73" y="115"/>
                </a:lnTo>
                <a:lnTo>
                  <a:pt x="72" y="115"/>
                </a:lnTo>
                <a:lnTo>
                  <a:pt x="70" y="116"/>
                </a:lnTo>
                <a:lnTo>
                  <a:pt x="68" y="116"/>
                </a:lnTo>
                <a:lnTo>
                  <a:pt x="66" y="117"/>
                </a:lnTo>
                <a:lnTo>
                  <a:pt x="65" y="117"/>
                </a:lnTo>
                <a:lnTo>
                  <a:pt x="64" y="119"/>
                </a:lnTo>
                <a:lnTo>
                  <a:pt x="63" y="119"/>
                </a:lnTo>
                <a:lnTo>
                  <a:pt x="61" y="120"/>
                </a:lnTo>
                <a:lnTo>
                  <a:pt x="60" y="120"/>
                </a:lnTo>
                <a:lnTo>
                  <a:pt x="59" y="121"/>
                </a:lnTo>
                <a:lnTo>
                  <a:pt x="57" y="121"/>
                </a:lnTo>
                <a:lnTo>
                  <a:pt x="56" y="123"/>
                </a:lnTo>
                <a:lnTo>
                  <a:pt x="53" y="123"/>
                </a:lnTo>
                <a:lnTo>
                  <a:pt x="52" y="124"/>
                </a:lnTo>
                <a:lnTo>
                  <a:pt x="51" y="124"/>
                </a:lnTo>
                <a:lnTo>
                  <a:pt x="50" y="125"/>
                </a:lnTo>
                <a:lnTo>
                  <a:pt x="48" y="125"/>
                </a:lnTo>
                <a:lnTo>
                  <a:pt x="47" y="127"/>
                </a:lnTo>
                <a:lnTo>
                  <a:pt x="46" y="127"/>
                </a:lnTo>
                <a:lnTo>
                  <a:pt x="44" y="128"/>
                </a:lnTo>
                <a:lnTo>
                  <a:pt x="44" y="128"/>
                </a:lnTo>
                <a:lnTo>
                  <a:pt x="44" y="128"/>
                </a:lnTo>
                <a:lnTo>
                  <a:pt x="43" y="128"/>
                </a:lnTo>
                <a:lnTo>
                  <a:pt x="42" y="128"/>
                </a:lnTo>
                <a:lnTo>
                  <a:pt x="39" y="128"/>
                </a:lnTo>
                <a:lnTo>
                  <a:pt x="38" y="129"/>
                </a:lnTo>
                <a:lnTo>
                  <a:pt x="37" y="129"/>
                </a:lnTo>
                <a:lnTo>
                  <a:pt x="34" y="130"/>
                </a:lnTo>
                <a:lnTo>
                  <a:pt x="33" y="130"/>
                </a:lnTo>
                <a:lnTo>
                  <a:pt x="30" y="132"/>
                </a:lnTo>
                <a:lnTo>
                  <a:pt x="29" y="132"/>
                </a:lnTo>
                <a:lnTo>
                  <a:pt x="27" y="132"/>
                </a:lnTo>
                <a:lnTo>
                  <a:pt x="26" y="132"/>
                </a:lnTo>
                <a:lnTo>
                  <a:pt x="25" y="133"/>
                </a:lnTo>
                <a:lnTo>
                  <a:pt x="23" y="133"/>
                </a:lnTo>
                <a:lnTo>
                  <a:pt x="23" y="133"/>
                </a:lnTo>
                <a:lnTo>
                  <a:pt x="22" y="133"/>
                </a:lnTo>
                <a:lnTo>
                  <a:pt x="21" y="134"/>
                </a:lnTo>
                <a:lnTo>
                  <a:pt x="20" y="136"/>
                </a:lnTo>
                <a:lnTo>
                  <a:pt x="18" y="136"/>
                </a:lnTo>
                <a:lnTo>
                  <a:pt x="16" y="137"/>
                </a:lnTo>
                <a:lnTo>
                  <a:pt x="14" y="138"/>
                </a:lnTo>
                <a:lnTo>
                  <a:pt x="13" y="138"/>
                </a:lnTo>
                <a:lnTo>
                  <a:pt x="12" y="140"/>
                </a:lnTo>
                <a:lnTo>
                  <a:pt x="10" y="141"/>
                </a:lnTo>
                <a:lnTo>
                  <a:pt x="9" y="141"/>
                </a:lnTo>
                <a:lnTo>
                  <a:pt x="8" y="142"/>
                </a:lnTo>
                <a:lnTo>
                  <a:pt x="5" y="143"/>
                </a:lnTo>
                <a:lnTo>
                  <a:pt x="4" y="143"/>
                </a:lnTo>
                <a:lnTo>
                  <a:pt x="3" y="145"/>
                </a:lnTo>
                <a:lnTo>
                  <a:pt x="1" y="146"/>
                </a:lnTo>
                <a:lnTo>
                  <a:pt x="0" y="146"/>
                </a:lnTo>
                <a:lnTo>
                  <a:pt x="0" y="1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739" name="Freeform 1683">
            <a:extLst>
              <a:ext uri="{FF2B5EF4-FFF2-40B4-BE49-F238E27FC236}">
                <a16:creationId xmlns:a16="http://schemas.microsoft.com/office/drawing/2014/main" id="{C7BD447F-8984-44C4-B2A3-DD396022BD55}"/>
              </a:ext>
            </a:extLst>
          </p:cNvPr>
          <p:cNvSpPr>
            <a:spLocks/>
          </p:cNvSpPr>
          <p:nvPr/>
        </p:nvSpPr>
        <p:spPr bwMode="auto">
          <a:xfrm>
            <a:off x="4438650" y="4141788"/>
            <a:ext cx="15875" cy="23812"/>
          </a:xfrm>
          <a:custGeom>
            <a:avLst/>
            <a:gdLst>
              <a:gd name="T0" fmla="*/ 0 w 31"/>
              <a:gd name="T1" fmla="*/ 43 h 45"/>
              <a:gd name="T2" fmla="*/ 31 w 31"/>
              <a:gd name="T3" fmla="*/ 45 h 45"/>
              <a:gd name="T4" fmla="*/ 31 w 31"/>
              <a:gd name="T5" fmla="*/ 0 h 45"/>
              <a:gd name="T6" fmla="*/ 0 w 31"/>
              <a:gd name="T7" fmla="*/ 0 h 45"/>
              <a:gd name="T8" fmla="*/ 0 w 31"/>
              <a:gd name="T9" fmla="*/ 45 h 45"/>
              <a:gd name="T10" fmla="*/ 0 w 31"/>
              <a:gd name="T11" fmla="*/ 45 h 45"/>
              <a:gd name="T12" fmla="*/ 0 w 31"/>
              <a:gd name="T13" fmla="*/ 4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45">
                <a:moveTo>
                  <a:pt x="0" y="43"/>
                </a:moveTo>
                <a:lnTo>
                  <a:pt x="31" y="45"/>
                </a:lnTo>
                <a:lnTo>
                  <a:pt x="31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  <a:lnTo>
                  <a:pt x="0" y="43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740" name="Freeform 1684">
            <a:extLst>
              <a:ext uri="{FF2B5EF4-FFF2-40B4-BE49-F238E27FC236}">
                <a16:creationId xmlns:a16="http://schemas.microsoft.com/office/drawing/2014/main" id="{7882D920-4DBE-41DE-B07B-D2546D0514BA}"/>
              </a:ext>
            </a:extLst>
          </p:cNvPr>
          <p:cNvSpPr>
            <a:spLocks/>
          </p:cNvSpPr>
          <p:nvPr/>
        </p:nvSpPr>
        <p:spPr bwMode="auto">
          <a:xfrm>
            <a:off x="4438650" y="4141788"/>
            <a:ext cx="15875" cy="23812"/>
          </a:xfrm>
          <a:custGeom>
            <a:avLst/>
            <a:gdLst>
              <a:gd name="T0" fmla="*/ 0 w 31"/>
              <a:gd name="T1" fmla="*/ 43 h 45"/>
              <a:gd name="T2" fmla="*/ 31 w 31"/>
              <a:gd name="T3" fmla="*/ 45 h 45"/>
              <a:gd name="T4" fmla="*/ 31 w 31"/>
              <a:gd name="T5" fmla="*/ 0 h 45"/>
              <a:gd name="T6" fmla="*/ 0 w 31"/>
              <a:gd name="T7" fmla="*/ 0 h 45"/>
              <a:gd name="T8" fmla="*/ 0 w 31"/>
              <a:gd name="T9" fmla="*/ 45 h 45"/>
              <a:gd name="T10" fmla="*/ 0 w 31"/>
              <a:gd name="T11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45">
                <a:moveTo>
                  <a:pt x="0" y="43"/>
                </a:moveTo>
                <a:lnTo>
                  <a:pt x="31" y="45"/>
                </a:lnTo>
                <a:lnTo>
                  <a:pt x="31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741" name="Freeform 1685">
            <a:extLst>
              <a:ext uri="{FF2B5EF4-FFF2-40B4-BE49-F238E27FC236}">
                <a16:creationId xmlns:a16="http://schemas.microsoft.com/office/drawing/2014/main" id="{C0A15EFC-E621-4378-B58B-32DDD3D08622}"/>
              </a:ext>
            </a:extLst>
          </p:cNvPr>
          <p:cNvSpPr>
            <a:spLocks/>
          </p:cNvSpPr>
          <p:nvPr/>
        </p:nvSpPr>
        <p:spPr bwMode="auto">
          <a:xfrm>
            <a:off x="4502150" y="4141788"/>
            <a:ext cx="15875" cy="23812"/>
          </a:xfrm>
          <a:custGeom>
            <a:avLst/>
            <a:gdLst>
              <a:gd name="T0" fmla="*/ 0 w 30"/>
              <a:gd name="T1" fmla="*/ 43 h 45"/>
              <a:gd name="T2" fmla="*/ 30 w 30"/>
              <a:gd name="T3" fmla="*/ 45 h 45"/>
              <a:gd name="T4" fmla="*/ 30 w 30"/>
              <a:gd name="T5" fmla="*/ 0 h 45"/>
              <a:gd name="T6" fmla="*/ 0 w 30"/>
              <a:gd name="T7" fmla="*/ 0 h 45"/>
              <a:gd name="T8" fmla="*/ 0 w 30"/>
              <a:gd name="T9" fmla="*/ 45 h 45"/>
              <a:gd name="T10" fmla="*/ 0 w 30"/>
              <a:gd name="T11" fmla="*/ 45 h 45"/>
              <a:gd name="T12" fmla="*/ 0 w 30"/>
              <a:gd name="T13" fmla="*/ 4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5">
                <a:moveTo>
                  <a:pt x="0" y="43"/>
                </a:moveTo>
                <a:lnTo>
                  <a:pt x="30" y="45"/>
                </a:lnTo>
                <a:lnTo>
                  <a:pt x="30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  <a:lnTo>
                  <a:pt x="0" y="43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742" name="Freeform 1686">
            <a:extLst>
              <a:ext uri="{FF2B5EF4-FFF2-40B4-BE49-F238E27FC236}">
                <a16:creationId xmlns:a16="http://schemas.microsoft.com/office/drawing/2014/main" id="{84A0E6AD-3DF0-4407-9F17-0B290E23A9EC}"/>
              </a:ext>
            </a:extLst>
          </p:cNvPr>
          <p:cNvSpPr>
            <a:spLocks/>
          </p:cNvSpPr>
          <p:nvPr/>
        </p:nvSpPr>
        <p:spPr bwMode="auto">
          <a:xfrm>
            <a:off x="4502150" y="4141788"/>
            <a:ext cx="15875" cy="23812"/>
          </a:xfrm>
          <a:custGeom>
            <a:avLst/>
            <a:gdLst>
              <a:gd name="T0" fmla="*/ 0 w 30"/>
              <a:gd name="T1" fmla="*/ 43 h 45"/>
              <a:gd name="T2" fmla="*/ 30 w 30"/>
              <a:gd name="T3" fmla="*/ 45 h 45"/>
              <a:gd name="T4" fmla="*/ 30 w 30"/>
              <a:gd name="T5" fmla="*/ 0 h 45"/>
              <a:gd name="T6" fmla="*/ 0 w 30"/>
              <a:gd name="T7" fmla="*/ 0 h 45"/>
              <a:gd name="T8" fmla="*/ 0 w 30"/>
              <a:gd name="T9" fmla="*/ 45 h 45"/>
              <a:gd name="T10" fmla="*/ 0 w 30"/>
              <a:gd name="T11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45">
                <a:moveTo>
                  <a:pt x="0" y="43"/>
                </a:moveTo>
                <a:lnTo>
                  <a:pt x="30" y="45"/>
                </a:lnTo>
                <a:lnTo>
                  <a:pt x="30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743" name="Freeform 1687">
            <a:extLst>
              <a:ext uri="{FF2B5EF4-FFF2-40B4-BE49-F238E27FC236}">
                <a16:creationId xmlns:a16="http://schemas.microsoft.com/office/drawing/2014/main" id="{D1D00843-3153-4A18-A774-0B52E1452A22}"/>
              </a:ext>
            </a:extLst>
          </p:cNvPr>
          <p:cNvSpPr>
            <a:spLocks/>
          </p:cNvSpPr>
          <p:nvPr/>
        </p:nvSpPr>
        <p:spPr bwMode="auto">
          <a:xfrm>
            <a:off x="4565650" y="4141788"/>
            <a:ext cx="15875" cy="23812"/>
          </a:xfrm>
          <a:custGeom>
            <a:avLst/>
            <a:gdLst>
              <a:gd name="T0" fmla="*/ 0 w 29"/>
              <a:gd name="T1" fmla="*/ 45 h 46"/>
              <a:gd name="T2" fmla="*/ 29 w 29"/>
              <a:gd name="T3" fmla="*/ 46 h 46"/>
              <a:gd name="T4" fmla="*/ 29 w 29"/>
              <a:gd name="T5" fmla="*/ 0 h 46"/>
              <a:gd name="T6" fmla="*/ 1 w 29"/>
              <a:gd name="T7" fmla="*/ 0 h 46"/>
              <a:gd name="T8" fmla="*/ 1 w 29"/>
              <a:gd name="T9" fmla="*/ 46 h 46"/>
              <a:gd name="T10" fmla="*/ 1 w 29"/>
              <a:gd name="T11" fmla="*/ 46 h 46"/>
              <a:gd name="T12" fmla="*/ 0 w 29"/>
              <a:gd name="T13" fmla="*/ 4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46">
                <a:moveTo>
                  <a:pt x="0" y="45"/>
                </a:moveTo>
                <a:lnTo>
                  <a:pt x="29" y="46"/>
                </a:lnTo>
                <a:lnTo>
                  <a:pt x="29" y="0"/>
                </a:lnTo>
                <a:lnTo>
                  <a:pt x="1" y="0"/>
                </a:lnTo>
                <a:lnTo>
                  <a:pt x="1" y="46"/>
                </a:lnTo>
                <a:lnTo>
                  <a:pt x="1" y="46"/>
                </a:lnTo>
                <a:lnTo>
                  <a:pt x="0" y="45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744" name="Freeform 1688">
            <a:extLst>
              <a:ext uri="{FF2B5EF4-FFF2-40B4-BE49-F238E27FC236}">
                <a16:creationId xmlns:a16="http://schemas.microsoft.com/office/drawing/2014/main" id="{8621919B-BE29-4954-80A9-CF5E3A664F18}"/>
              </a:ext>
            </a:extLst>
          </p:cNvPr>
          <p:cNvSpPr>
            <a:spLocks/>
          </p:cNvSpPr>
          <p:nvPr/>
        </p:nvSpPr>
        <p:spPr bwMode="auto">
          <a:xfrm>
            <a:off x="4565650" y="4141788"/>
            <a:ext cx="15875" cy="23812"/>
          </a:xfrm>
          <a:custGeom>
            <a:avLst/>
            <a:gdLst>
              <a:gd name="T0" fmla="*/ 0 w 29"/>
              <a:gd name="T1" fmla="*/ 45 h 46"/>
              <a:gd name="T2" fmla="*/ 29 w 29"/>
              <a:gd name="T3" fmla="*/ 46 h 46"/>
              <a:gd name="T4" fmla="*/ 29 w 29"/>
              <a:gd name="T5" fmla="*/ 0 h 46"/>
              <a:gd name="T6" fmla="*/ 1 w 29"/>
              <a:gd name="T7" fmla="*/ 0 h 46"/>
              <a:gd name="T8" fmla="*/ 1 w 29"/>
              <a:gd name="T9" fmla="*/ 46 h 46"/>
              <a:gd name="T10" fmla="*/ 1 w 29"/>
              <a:gd name="T11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46">
                <a:moveTo>
                  <a:pt x="0" y="45"/>
                </a:moveTo>
                <a:lnTo>
                  <a:pt x="29" y="46"/>
                </a:lnTo>
                <a:lnTo>
                  <a:pt x="29" y="0"/>
                </a:lnTo>
                <a:lnTo>
                  <a:pt x="1" y="0"/>
                </a:lnTo>
                <a:lnTo>
                  <a:pt x="1" y="46"/>
                </a:lnTo>
                <a:lnTo>
                  <a:pt x="1" y="46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745" name="Freeform 1689">
            <a:extLst>
              <a:ext uri="{FF2B5EF4-FFF2-40B4-BE49-F238E27FC236}">
                <a16:creationId xmlns:a16="http://schemas.microsoft.com/office/drawing/2014/main" id="{B0A59F48-7171-4B86-AFCD-0267AFCA3A45}"/>
              </a:ext>
            </a:extLst>
          </p:cNvPr>
          <p:cNvSpPr>
            <a:spLocks/>
          </p:cNvSpPr>
          <p:nvPr/>
        </p:nvSpPr>
        <p:spPr bwMode="auto">
          <a:xfrm>
            <a:off x="4438650" y="4044950"/>
            <a:ext cx="142875" cy="101600"/>
          </a:xfrm>
          <a:custGeom>
            <a:avLst/>
            <a:gdLst>
              <a:gd name="T0" fmla="*/ 0 w 270"/>
              <a:gd name="T1" fmla="*/ 192 h 192"/>
              <a:gd name="T2" fmla="*/ 270 w 270"/>
              <a:gd name="T3" fmla="*/ 192 h 192"/>
              <a:gd name="T4" fmla="*/ 270 w 270"/>
              <a:gd name="T5" fmla="*/ 0 h 192"/>
              <a:gd name="T6" fmla="*/ 0 w 270"/>
              <a:gd name="T7" fmla="*/ 0 h 192"/>
              <a:gd name="T8" fmla="*/ 0 w 270"/>
              <a:gd name="T9" fmla="*/ 192 h 192"/>
              <a:gd name="T10" fmla="*/ 0 w 270"/>
              <a:gd name="T11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0" h="192">
                <a:moveTo>
                  <a:pt x="0" y="192"/>
                </a:moveTo>
                <a:lnTo>
                  <a:pt x="270" y="192"/>
                </a:lnTo>
                <a:lnTo>
                  <a:pt x="270" y="0"/>
                </a:lnTo>
                <a:lnTo>
                  <a:pt x="0" y="0"/>
                </a:lnTo>
                <a:lnTo>
                  <a:pt x="0" y="192"/>
                </a:lnTo>
                <a:lnTo>
                  <a:pt x="0" y="192"/>
                </a:lnTo>
                <a:close/>
              </a:path>
            </a:pathLst>
          </a:custGeom>
          <a:solidFill>
            <a:srgbClr val="FFCCCC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746" name="Freeform 1690">
            <a:extLst>
              <a:ext uri="{FF2B5EF4-FFF2-40B4-BE49-F238E27FC236}">
                <a16:creationId xmlns:a16="http://schemas.microsoft.com/office/drawing/2014/main" id="{A1B5AC1B-6F36-4E6E-BF3A-1600729EA64F}"/>
              </a:ext>
            </a:extLst>
          </p:cNvPr>
          <p:cNvSpPr>
            <a:spLocks/>
          </p:cNvSpPr>
          <p:nvPr/>
        </p:nvSpPr>
        <p:spPr bwMode="auto">
          <a:xfrm>
            <a:off x="4438650" y="4044950"/>
            <a:ext cx="142875" cy="101600"/>
          </a:xfrm>
          <a:custGeom>
            <a:avLst/>
            <a:gdLst>
              <a:gd name="T0" fmla="*/ 0 w 270"/>
              <a:gd name="T1" fmla="*/ 192 h 192"/>
              <a:gd name="T2" fmla="*/ 270 w 270"/>
              <a:gd name="T3" fmla="*/ 192 h 192"/>
              <a:gd name="T4" fmla="*/ 270 w 270"/>
              <a:gd name="T5" fmla="*/ 0 h 192"/>
              <a:gd name="T6" fmla="*/ 0 w 270"/>
              <a:gd name="T7" fmla="*/ 0 h 192"/>
              <a:gd name="T8" fmla="*/ 0 w 270"/>
              <a:gd name="T9" fmla="*/ 192 h 192"/>
              <a:gd name="T10" fmla="*/ 0 w 270"/>
              <a:gd name="T11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0" h="192">
                <a:moveTo>
                  <a:pt x="0" y="192"/>
                </a:moveTo>
                <a:lnTo>
                  <a:pt x="270" y="192"/>
                </a:lnTo>
                <a:lnTo>
                  <a:pt x="270" y="0"/>
                </a:lnTo>
                <a:lnTo>
                  <a:pt x="0" y="0"/>
                </a:lnTo>
                <a:lnTo>
                  <a:pt x="0" y="192"/>
                </a:lnTo>
                <a:lnTo>
                  <a:pt x="0" y="192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747" name="Freeform 1691">
            <a:extLst>
              <a:ext uri="{FF2B5EF4-FFF2-40B4-BE49-F238E27FC236}">
                <a16:creationId xmlns:a16="http://schemas.microsoft.com/office/drawing/2014/main" id="{84D12B19-CFBD-4AEF-81F9-986357FD2CC2}"/>
              </a:ext>
            </a:extLst>
          </p:cNvPr>
          <p:cNvSpPr>
            <a:spLocks/>
          </p:cNvSpPr>
          <p:nvPr/>
        </p:nvSpPr>
        <p:spPr bwMode="auto">
          <a:xfrm>
            <a:off x="4598988" y="4141788"/>
            <a:ext cx="15875" cy="23812"/>
          </a:xfrm>
          <a:custGeom>
            <a:avLst/>
            <a:gdLst>
              <a:gd name="T0" fmla="*/ 0 w 30"/>
              <a:gd name="T1" fmla="*/ 43 h 45"/>
              <a:gd name="T2" fmla="*/ 30 w 30"/>
              <a:gd name="T3" fmla="*/ 45 h 45"/>
              <a:gd name="T4" fmla="*/ 30 w 30"/>
              <a:gd name="T5" fmla="*/ 0 h 45"/>
              <a:gd name="T6" fmla="*/ 0 w 30"/>
              <a:gd name="T7" fmla="*/ 0 h 45"/>
              <a:gd name="T8" fmla="*/ 0 w 30"/>
              <a:gd name="T9" fmla="*/ 45 h 45"/>
              <a:gd name="T10" fmla="*/ 0 w 30"/>
              <a:gd name="T11" fmla="*/ 45 h 45"/>
              <a:gd name="T12" fmla="*/ 0 w 30"/>
              <a:gd name="T13" fmla="*/ 4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5">
                <a:moveTo>
                  <a:pt x="0" y="43"/>
                </a:moveTo>
                <a:lnTo>
                  <a:pt x="30" y="45"/>
                </a:lnTo>
                <a:lnTo>
                  <a:pt x="30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  <a:lnTo>
                  <a:pt x="0" y="43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748" name="Freeform 1692">
            <a:extLst>
              <a:ext uri="{FF2B5EF4-FFF2-40B4-BE49-F238E27FC236}">
                <a16:creationId xmlns:a16="http://schemas.microsoft.com/office/drawing/2014/main" id="{18CC4E7C-7F58-4BA1-A703-BA30AB06DEEC}"/>
              </a:ext>
            </a:extLst>
          </p:cNvPr>
          <p:cNvSpPr>
            <a:spLocks/>
          </p:cNvSpPr>
          <p:nvPr/>
        </p:nvSpPr>
        <p:spPr bwMode="auto">
          <a:xfrm>
            <a:off x="4598988" y="4141788"/>
            <a:ext cx="15875" cy="23812"/>
          </a:xfrm>
          <a:custGeom>
            <a:avLst/>
            <a:gdLst>
              <a:gd name="T0" fmla="*/ 0 w 30"/>
              <a:gd name="T1" fmla="*/ 43 h 45"/>
              <a:gd name="T2" fmla="*/ 30 w 30"/>
              <a:gd name="T3" fmla="*/ 45 h 45"/>
              <a:gd name="T4" fmla="*/ 30 w 30"/>
              <a:gd name="T5" fmla="*/ 0 h 45"/>
              <a:gd name="T6" fmla="*/ 0 w 30"/>
              <a:gd name="T7" fmla="*/ 0 h 45"/>
              <a:gd name="T8" fmla="*/ 0 w 30"/>
              <a:gd name="T9" fmla="*/ 45 h 45"/>
              <a:gd name="T10" fmla="*/ 0 w 30"/>
              <a:gd name="T11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45">
                <a:moveTo>
                  <a:pt x="0" y="43"/>
                </a:moveTo>
                <a:lnTo>
                  <a:pt x="30" y="45"/>
                </a:lnTo>
                <a:lnTo>
                  <a:pt x="30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749" name="Freeform 1693">
            <a:extLst>
              <a:ext uri="{FF2B5EF4-FFF2-40B4-BE49-F238E27FC236}">
                <a16:creationId xmlns:a16="http://schemas.microsoft.com/office/drawing/2014/main" id="{9DE75A7E-FC19-4815-B842-E77AC0BAEAB3}"/>
              </a:ext>
            </a:extLst>
          </p:cNvPr>
          <p:cNvSpPr>
            <a:spLocks/>
          </p:cNvSpPr>
          <p:nvPr/>
        </p:nvSpPr>
        <p:spPr bwMode="auto">
          <a:xfrm>
            <a:off x="4664075" y="4141788"/>
            <a:ext cx="15875" cy="23812"/>
          </a:xfrm>
          <a:custGeom>
            <a:avLst/>
            <a:gdLst>
              <a:gd name="T0" fmla="*/ 0 w 31"/>
              <a:gd name="T1" fmla="*/ 43 h 45"/>
              <a:gd name="T2" fmla="*/ 31 w 31"/>
              <a:gd name="T3" fmla="*/ 45 h 45"/>
              <a:gd name="T4" fmla="*/ 31 w 31"/>
              <a:gd name="T5" fmla="*/ 0 h 45"/>
              <a:gd name="T6" fmla="*/ 0 w 31"/>
              <a:gd name="T7" fmla="*/ 0 h 45"/>
              <a:gd name="T8" fmla="*/ 0 w 31"/>
              <a:gd name="T9" fmla="*/ 45 h 45"/>
              <a:gd name="T10" fmla="*/ 0 w 31"/>
              <a:gd name="T11" fmla="*/ 45 h 45"/>
              <a:gd name="T12" fmla="*/ 0 w 31"/>
              <a:gd name="T13" fmla="*/ 4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45">
                <a:moveTo>
                  <a:pt x="0" y="43"/>
                </a:moveTo>
                <a:lnTo>
                  <a:pt x="31" y="45"/>
                </a:lnTo>
                <a:lnTo>
                  <a:pt x="31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  <a:lnTo>
                  <a:pt x="0" y="43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750" name="Freeform 1694">
            <a:extLst>
              <a:ext uri="{FF2B5EF4-FFF2-40B4-BE49-F238E27FC236}">
                <a16:creationId xmlns:a16="http://schemas.microsoft.com/office/drawing/2014/main" id="{41E8737D-473D-484C-88D5-C11FC7701055}"/>
              </a:ext>
            </a:extLst>
          </p:cNvPr>
          <p:cNvSpPr>
            <a:spLocks/>
          </p:cNvSpPr>
          <p:nvPr/>
        </p:nvSpPr>
        <p:spPr bwMode="auto">
          <a:xfrm>
            <a:off x="4664075" y="4141788"/>
            <a:ext cx="15875" cy="23812"/>
          </a:xfrm>
          <a:custGeom>
            <a:avLst/>
            <a:gdLst>
              <a:gd name="T0" fmla="*/ 0 w 31"/>
              <a:gd name="T1" fmla="*/ 43 h 45"/>
              <a:gd name="T2" fmla="*/ 31 w 31"/>
              <a:gd name="T3" fmla="*/ 45 h 45"/>
              <a:gd name="T4" fmla="*/ 31 w 31"/>
              <a:gd name="T5" fmla="*/ 0 h 45"/>
              <a:gd name="T6" fmla="*/ 0 w 31"/>
              <a:gd name="T7" fmla="*/ 0 h 45"/>
              <a:gd name="T8" fmla="*/ 0 w 31"/>
              <a:gd name="T9" fmla="*/ 45 h 45"/>
              <a:gd name="T10" fmla="*/ 0 w 31"/>
              <a:gd name="T11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45">
                <a:moveTo>
                  <a:pt x="0" y="43"/>
                </a:moveTo>
                <a:lnTo>
                  <a:pt x="31" y="45"/>
                </a:lnTo>
                <a:lnTo>
                  <a:pt x="31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751" name="Freeform 1695">
            <a:extLst>
              <a:ext uri="{FF2B5EF4-FFF2-40B4-BE49-F238E27FC236}">
                <a16:creationId xmlns:a16="http://schemas.microsoft.com/office/drawing/2014/main" id="{4947D9B7-1973-4A55-935C-B95EF8A80A12}"/>
              </a:ext>
            </a:extLst>
          </p:cNvPr>
          <p:cNvSpPr>
            <a:spLocks/>
          </p:cNvSpPr>
          <p:nvPr/>
        </p:nvSpPr>
        <p:spPr bwMode="auto">
          <a:xfrm>
            <a:off x="4727575" y="4141788"/>
            <a:ext cx="15875" cy="23812"/>
          </a:xfrm>
          <a:custGeom>
            <a:avLst/>
            <a:gdLst>
              <a:gd name="T0" fmla="*/ 0 w 30"/>
              <a:gd name="T1" fmla="*/ 45 h 46"/>
              <a:gd name="T2" fmla="*/ 30 w 30"/>
              <a:gd name="T3" fmla="*/ 46 h 46"/>
              <a:gd name="T4" fmla="*/ 30 w 30"/>
              <a:gd name="T5" fmla="*/ 0 h 46"/>
              <a:gd name="T6" fmla="*/ 0 w 30"/>
              <a:gd name="T7" fmla="*/ 0 h 46"/>
              <a:gd name="T8" fmla="*/ 0 w 30"/>
              <a:gd name="T9" fmla="*/ 46 h 46"/>
              <a:gd name="T10" fmla="*/ 0 w 30"/>
              <a:gd name="T11" fmla="*/ 46 h 46"/>
              <a:gd name="T12" fmla="*/ 0 w 30"/>
              <a:gd name="T13" fmla="*/ 4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6">
                <a:moveTo>
                  <a:pt x="0" y="45"/>
                </a:moveTo>
                <a:lnTo>
                  <a:pt x="30" y="46"/>
                </a:lnTo>
                <a:lnTo>
                  <a:pt x="30" y="0"/>
                </a:lnTo>
                <a:lnTo>
                  <a:pt x="0" y="0"/>
                </a:lnTo>
                <a:lnTo>
                  <a:pt x="0" y="46"/>
                </a:lnTo>
                <a:lnTo>
                  <a:pt x="0" y="46"/>
                </a:lnTo>
                <a:lnTo>
                  <a:pt x="0" y="45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752" name="Freeform 1696">
            <a:extLst>
              <a:ext uri="{FF2B5EF4-FFF2-40B4-BE49-F238E27FC236}">
                <a16:creationId xmlns:a16="http://schemas.microsoft.com/office/drawing/2014/main" id="{13892667-7209-4201-B0A8-A0243F18DF5F}"/>
              </a:ext>
            </a:extLst>
          </p:cNvPr>
          <p:cNvSpPr>
            <a:spLocks/>
          </p:cNvSpPr>
          <p:nvPr/>
        </p:nvSpPr>
        <p:spPr bwMode="auto">
          <a:xfrm>
            <a:off x="4727575" y="4141788"/>
            <a:ext cx="15875" cy="23812"/>
          </a:xfrm>
          <a:custGeom>
            <a:avLst/>
            <a:gdLst>
              <a:gd name="T0" fmla="*/ 0 w 30"/>
              <a:gd name="T1" fmla="*/ 45 h 46"/>
              <a:gd name="T2" fmla="*/ 30 w 30"/>
              <a:gd name="T3" fmla="*/ 46 h 46"/>
              <a:gd name="T4" fmla="*/ 30 w 30"/>
              <a:gd name="T5" fmla="*/ 0 h 46"/>
              <a:gd name="T6" fmla="*/ 0 w 30"/>
              <a:gd name="T7" fmla="*/ 0 h 46"/>
              <a:gd name="T8" fmla="*/ 0 w 30"/>
              <a:gd name="T9" fmla="*/ 46 h 46"/>
              <a:gd name="T10" fmla="*/ 0 w 30"/>
              <a:gd name="T11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46">
                <a:moveTo>
                  <a:pt x="0" y="45"/>
                </a:moveTo>
                <a:lnTo>
                  <a:pt x="30" y="46"/>
                </a:lnTo>
                <a:lnTo>
                  <a:pt x="30" y="0"/>
                </a:lnTo>
                <a:lnTo>
                  <a:pt x="0" y="0"/>
                </a:lnTo>
                <a:lnTo>
                  <a:pt x="0" y="46"/>
                </a:lnTo>
                <a:lnTo>
                  <a:pt x="0" y="46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753" name="Freeform 1697">
            <a:extLst>
              <a:ext uri="{FF2B5EF4-FFF2-40B4-BE49-F238E27FC236}">
                <a16:creationId xmlns:a16="http://schemas.microsoft.com/office/drawing/2014/main" id="{ED13E695-5E2B-415C-BAC5-2650A3C79569}"/>
              </a:ext>
            </a:extLst>
          </p:cNvPr>
          <p:cNvSpPr>
            <a:spLocks/>
          </p:cNvSpPr>
          <p:nvPr/>
        </p:nvSpPr>
        <p:spPr bwMode="auto">
          <a:xfrm>
            <a:off x="4598988" y="4044950"/>
            <a:ext cx="144462" cy="101600"/>
          </a:xfrm>
          <a:custGeom>
            <a:avLst/>
            <a:gdLst>
              <a:gd name="T0" fmla="*/ 0 w 271"/>
              <a:gd name="T1" fmla="*/ 192 h 192"/>
              <a:gd name="T2" fmla="*/ 271 w 271"/>
              <a:gd name="T3" fmla="*/ 192 h 192"/>
              <a:gd name="T4" fmla="*/ 271 w 271"/>
              <a:gd name="T5" fmla="*/ 0 h 192"/>
              <a:gd name="T6" fmla="*/ 0 w 271"/>
              <a:gd name="T7" fmla="*/ 0 h 192"/>
              <a:gd name="T8" fmla="*/ 0 w 271"/>
              <a:gd name="T9" fmla="*/ 192 h 192"/>
              <a:gd name="T10" fmla="*/ 0 w 271"/>
              <a:gd name="T11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1" h="192">
                <a:moveTo>
                  <a:pt x="0" y="192"/>
                </a:moveTo>
                <a:lnTo>
                  <a:pt x="271" y="192"/>
                </a:lnTo>
                <a:lnTo>
                  <a:pt x="271" y="0"/>
                </a:lnTo>
                <a:lnTo>
                  <a:pt x="0" y="0"/>
                </a:lnTo>
                <a:lnTo>
                  <a:pt x="0" y="192"/>
                </a:lnTo>
                <a:lnTo>
                  <a:pt x="0" y="192"/>
                </a:lnTo>
                <a:close/>
              </a:path>
            </a:pathLst>
          </a:custGeom>
          <a:solidFill>
            <a:srgbClr val="FFCCCC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754" name="Freeform 1698">
            <a:extLst>
              <a:ext uri="{FF2B5EF4-FFF2-40B4-BE49-F238E27FC236}">
                <a16:creationId xmlns:a16="http://schemas.microsoft.com/office/drawing/2014/main" id="{EA327F56-10C1-43CD-9F33-451ABF412278}"/>
              </a:ext>
            </a:extLst>
          </p:cNvPr>
          <p:cNvSpPr>
            <a:spLocks/>
          </p:cNvSpPr>
          <p:nvPr/>
        </p:nvSpPr>
        <p:spPr bwMode="auto">
          <a:xfrm>
            <a:off x="4598988" y="4044950"/>
            <a:ext cx="144462" cy="101600"/>
          </a:xfrm>
          <a:custGeom>
            <a:avLst/>
            <a:gdLst>
              <a:gd name="T0" fmla="*/ 0 w 271"/>
              <a:gd name="T1" fmla="*/ 192 h 192"/>
              <a:gd name="T2" fmla="*/ 271 w 271"/>
              <a:gd name="T3" fmla="*/ 192 h 192"/>
              <a:gd name="T4" fmla="*/ 271 w 271"/>
              <a:gd name="T5" fmla="*/ 0 h 192"/>
              <a:gd name="T6" fmla="*/ 0 w 271"/>
              <a:gd name="T7" fmla="*/ 0 h 192"/>
              <a:gd name="T8" fmla="*/ 0 w 271"/>
              <a:gd name="T9" fmla="*/ 192 h 192"/>
              <a:gd name="T10" fmla="*/ 0 w 271"/>
              <a:gd name="T11" fmla="*/ 192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1" h="192">
                <a:moveTo>
                  <a:pt x="0" y="192"/>
                </a:moveTo>
                <a:lnTo>
                  <a:pt x="271" y="192"/>
                </a:lnTo>
                <a:lnTo>
                  <a:pt x="271" y="0"/>
                </a:lnTo>
                <a:lnTo>
                  <a:pt x="0" y="0"/>
                </a:lnTo>
                <a:lnTo>
                  <a:pt x="0" y="192"/>
                </a:lnTo>
                <a:lnTo>
                  <a:pt x="0" y="192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755" name="Freeform 1699">
            <a:extLst>
              <a:ext uri="{FF2B5EF4-FFF2-40B4-BE49-F238E27FC236}">
                <a16:creationId xmlns:a16="http://schemas.microsoft.com/office/drawing/2014/main" id="{CA923903-A64C-49BC-9E55-53D5C161AAE7}"/>
              </a:ext>
            </a:extLst>
          </p:cNvPr>
          <p:cNvSpPr>
            <a:spLocks/>
          </p:cNvSpPr>
          <p:nvPr/>
        </p:nvSpPr>
        <p:spPr bwMode="auto">
          <a:xfrm>
            <a:off x="4438650" y="4000500"/>
            <a:ext cx="15875" cy="23813"/>
          </a:xfrm>
          <a:custGeom>
            <a:avLst/>
            <a:gdLst>
              <a:gd name="T0" fmla="*/ 0 w 31"/>
              <a:gd name="T1" fmla="*/ 45 h 45"/>
              <a:gd name="T2" fmla="*/ 31 w 31"/>
              <a:gd name="T3" fmla="*/ 45 h 45"/>
              <a:gd name="T4" fmla="*/ 31 w 31"/>
              <a:gd name="T5" fmla="*/ 0 h 45"/>
              <a:gd name="T6" fmla="*/ 0 w 31"/>
              <a:gd name="T7" fmla="*/ 0 h 45"/>
              <a:gd name="T8" fmla="*/ 0 w 31"/>
              <a:gd name="T9" fmla="*/ 45 h 45"/>
              <a:gd name="T10" fmla="*/ 0 w 31"/>
              <a:gd name="T11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45">
                <a:moveTo>
                  <a:pt x="0" y="45"/>
                </a:moveTo>
                <a:lnTo>
                  <a:pt x="31" y="45"/>
                </a:lnTo>
                <a:lnTo>
                  <a:pt x="31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756" name="Freeform 1700">
            <a:extLst>
              <a:ext uri="{FF2B5EF4-FFF2-40B4-BE49-F238E27FC236}">
                <a16:creationId xmlns:a16="http://schemas.microsoft.com/office/drawing/2014/main" id="{03565849-5B5D-48BC-B7B7-5C917E41BB1B}"/>
              </a:ext>
            </a:extLst>
          </p:cNvPr>
          <p:cNvSpPr>
            <a:spLocks/>
          </p:cNvSpPr>
          <p:nvPr/>
        </p:nvSpPr>
        <p:spPr bwMode="auto">
          <a:xfrm>
            <a:off x="4438650" y="4000500"/>
            <a:ext cx="15875" cy="23813"/>
          </a:xfrm>
          <a:custGeom>
            <a:avLst/>
            <a:gdLst>
              <a:gd name="T0" fmla="*/ 0 w 31"/>
              <a:gd name="T1" fmla="*/ 45 h 45"/>
              <a:gd name="T2" fmla="*/ 31 w 31"/>
              <a:gd name="T3" fmla="*/ 45 h 45"/>
              <a:gd name="T4" fmla="*/ 31 w 31"/>
              <a:gd name="T5" fmla="*/ 0 h 45"/>
              <a:gd name="T6" fmla="*/ 0 w 31"/>
              <a:gd name="T7" fmla="*/ 0 h 45"/>
              <a:gd name="T8" fmla="*/ 0 w 31"/>
              <a:gd name="T9" fmla="*/ 45 h 45"/>
              <a:gd name="T10" fmla="*/ 0 w 31"/>
              <a:gd name="T11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45">
                <a:moveTo>
                  <a:pt x="0" y="45"/>
                </a:moveTo>
                <a:lnTo>
                  <a:pt x="31" y="45"/>
                </a:lnTo>
                <a:lnTo>
                  <a:pt x="31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757" name="Freeform 1701">
            <a:extLst>
              <a:ext uri="{FF2B5EF4-FFF2-40B4-BE49-F238E27FC236}">
                <a16:creationId xmlns:a16="http://schemas.microsoft.com/office/drawing/2014/main" id="{D432FC6E-0537-4FB7-AB23-371B74D2C058}"/>
              </a:ext>
            </a:extLst>
          </p:cNvPr>
          <p:cNvSpPr>
            <a:spLocks/>
          </p:cNvSpPr>
          <p:nvPr/>
        </p:nvSpPr>
        <p:spPr bwMode="auto">
          <a:xfrm>
            <a:off x="4502150" y="4000500"/>
            <a:ext cx="15875" cy="23813"/>
          </a:xfrm>
          <a:custGeom>
            <a:avLst/>
            <a:gdLst>
              <a:gd name="T0" fmla="*/ 0 w 30"/>
              <a:gd name="T1" fmla="*/ 45 h 45"/>
              <a:gd name="T2" fmla="*/ 30 w 30"/>
              <a:gd name="T3" fmla="*/ 45 h 45"/>
              <a:gd name="T4" fmla="*/ 30 w 30"/>
              <a:gd name="T5" fmla="*/ 0 h 45"/>
              <a:gd name="T6" fmla="*/ 0 w 30"/>
              <a:gd name="T7" fmla="*/ 0 h 45"/>
              <a:gd name="T8" fmla="*/ 0 w 30"/>
              <a:gd name="T9" fmla="*/ 45 h 45"/>
              <a:gd name="T10" fmla="*/ 0 w 30"/>
              <a:gd name="T11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45">
                <a:moveTo>
                  <a:pt x="0" y="45"/>
                </a:moveTo>
                <a:lnTo>
                  <a:pt x="30" y="45"/>
                </a:lnTo>
                <a:lnTo>
                  <a:pt x="30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758" name="Freeform 1702">
            <a:extLst>
              <a:ext uri="{FF2B5EF4-FFF2-40B4-BE49-F238E27FC236}">
                <a16:creationId xmlns:a16="http://schemas.microsoft.com/office/drawing/2014/main" id="{8318AA7C-B6E4-44F1-AC1E-99ABA92C6E31}"/>
              </a:ext>
            </a:extLst>
          </p:cNvPr>
          <p:cNvSpPr>
            <a:spLocks/>
          </p:cNvSpPr>
          <p:nvPr/>
        </p:nvSpPr>
        <p:spPr bwMode="auto">
          <a:xfrm>
            <a:off x="4502150" y="4000500"/>
            <a:ext cx="15875" cy="23813"/>
          </a:xfrm>
          <a:custGeom>
            <a:avLst/>
            <a:gdLst>
              <a:gd name="T0" fmla="*/ 0 w 30"/>
              <a:gd name="T1" fmla="*/ 45 h 45"/>
              <a:gd name="T2" fmla="*/ 30 w 30"/>
              <a:gd name="T3" fmla="*/ 45 h 45"/>
              <a:gd name="T4" fmla="*/ 30 w 30"/>
              <a:gd name="T5" fmla="*/ 0 h 45"/>
              <a:gd name="T6" fmla="*/ 0 w 30"/>
              <a:gd name="T7" fmla="*/ 0 h 45"/>
              <a:gd name="T8" fmla="*/ 0 w 30"/>
              <a:gd name="T9" fmla="*/ 45 h 45"/>
              <a:gd name="T10" fmla="*/ 0 w 30"/>
              <a:gd name="T11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45">
                <a:moveTo>
                  <a:pt x="0" y="45"/>
                </a:moveTo>
                <a:lnTo>
                  <a:pt x="30" y="45"/>
                </a:lnTo>
                <a:lnTo>
                  <a:pt x="30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759" name="Freeform 1703">
            <a:extLst>
              <a:ext uri="{FF2B5EF4-FFF2-40B4-BE49-F238E27FC236}">
                <a16:creationId xmlns:a16="http://schemas.microsoft.com/office/drawing/2014/main" id="{46CB9FD4-9CE9-4B46-A1D9-7F98AAD2C014}"/>
              </a:ext>
            </a:extLst>
          </p:cNvPr>
          <p:cNvSpPr>
            <a:spLocks/>
          </p:cNvSpPr>
          <p:nvPr/>
        </p:nvSpPr>
        <p:spPr bwMode="auto">
          <a:xfrm>
            <a:off x="4565650" y="4000500"/>
            <a:ext cx="15875" cy="23813"/>
          </a:xfrm>
          <a:custGeom>
            <a:avLst/>
            <a:gdLst>
              <a:gd name="T0" fmla="*/ 0 w 29"/>
              <a:gd name="T1" fmla="*/ 45 h 45"/>
              <a:gd name="T2" fmla="*/ 29 w 29"/>
              <a:gd name="T3" fmla="*/ 45 h 45"/>
              <a:gd name="T4" fmla="*/ 29 w 29"/>
              <a:gd name="T5" fmla="*/ 0 h 45"/>
              <a:gd name="T6" fmla="*/ 1 w 29"/>
              <a:gd name="T7" fmla="*/ 0 h 45"/>
              <a:gd name="T8" fmla="*/ 1 w 29"/>
              <a:gd name="T9" fmla="*/ 45 h 45"/>
              <a:gd name="T10" fmla="*/ 1 w 29"/>
              <a:gd name="T11" fmla="*/ 45 h 45"/>
              <a:gd name="T12" fmla="*/ 0 w 29"/>
              <a:gd name="T1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45">
                <a:moveTo>
                  <a:pt x="0" y="45"/>
                </a:moveTo>
                <a:lnTo>
                  <a:pt x="29" y="45"/>
                </a:lnTo>
                <a:lnTo>
                  <a:pt x="29" y="0"/>
                </a:lnTo>
                <a:lnTo>
                  <a:pt x="1" y="0"/>
                </a:lnTo>
                <a:lnTo>
                  <a:pt x="1" y="45"/>
                </a:lnTo>
                <a:lnTo>
                  <a:pt x="1" y="45"/>
                </a:lnTo>
                <a:lnTo>
                  <a:pt x="0" y="45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760" name="Freeform 1704">
            <a:extLst>
              <a:ext uri="{FF2B5EF4-FFF2-40B4-BE49-F238E27FC236}">
                <a16:creationId xmlns:a16="http://schemas.microsoft.com/office/drawing/2014/main" id="{3DB493CC-6105-4CBF-8206-F40CF694AC82}"/>
              </a:ext>
            </a:extLst>
          </p:cNvPr>
          <p:cNvSpPr>
            <a:spLocks/>
          </p:cNvSpPr>
          <p:nvPr/>
        </p:nvSpPr>
        <p:spPr bwMode="auto">
          <a:xfrm>
            <a:off x="4565650" y="4000500"/>
            <a:ext cx="15875" cy="23813"/>
          </a:xfrm>
          <a:custGeom>
            <a:avLst/>
            <a:gdLst>
              <a:gd name="T0" fmla="*/ 0 w 29"/>
              <a:gd name="T1" fmla="*/ 45 h 45"/>
              <a:gd name="T2" fmla="*/ 29 w 29"/>
              <a:gd name="T3" fmla="*/ 45 h 45"/>
              <a:gd name="T4" fmla="*/ 29 w 29"/>
              <a:gd name="T5" fmla="*/ 0 h 45"/>
              <a:gd name="T6" fmla="*/ 1 w 29"/>
              <a:gd name="T7" fmla="*/ 0 h 45"/>
              <a:gd name="T8" fmla="*/ 1 w 29"/>
              <a:gd name="T9" fmla="*/ 45 h 45"/>
              <a:gd name="T10" fmla="*/ 1 w 29"/>
              <a:gd name="T11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45">
                <a:moveTo>
                  <a:pt x="0" y="45"/>
                </a:moveTo>
                <a:lnTo>
                  <a:pt x="29" y="45"/>
                </a:lnTo>
                <a:lnTo>
                  <a:pt x="29" y="0"/>
                </a:lnTo>
                <a:lnTo>
                  <a:pt x="1" y="0"/>
                </a:lnTo>
                <a:lnTo>
                  <a:pt x="1" y="45"/>
                </a:lnTo>
                <a:lnTo>
                  <a:pt x="1" y="45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761" name="Freeform 1705">
            <a:extLst>
              <a:ext uri="{FF2B5EF4-FFF2-40B4-BE49-F238E27FC236}">
                <a16:creationId xmlns:a16="http://schemas.microsoft.com/office/drawing/2014/main" id="{F7A16BB8-6282-4E95-8FAA-669AB2855EE4}"/>
              </a:ext>
            </a:extLst>
          </p:cNvPr>
          <p:cNvSpPr>
            <a:spLocks/>
          </p:cNvSpPr>
          <p:nvPr/>
        </p:nvSpPr>
        <p:spPr bwMode="auto">
          <a:xfrm>
            <a:off x="4438650" y="3903663"/>
            <a:ext cx="142875" cy="101600"/>
          </a:xfrm>
          <a:custGeom>
            <a:avLst/>
            <a:gdLst>
              <a:gd name="T0" fmla="*/ 0 w 270"/>
              <a:gd name="T1" fmla="*/ 193 h 193"/>
              <a:gd name="T2" fmla="*/ 270 w 270"/>
              <a:gd name="T3" fmla="*/ 193 h 193"/>
              <a:gd name="T4" fmla="*/ 270 w 270"/>
              <a:gd name="T5" fmla="*/ 0 h 193"/>
              <a:gd name="T6" fmla="*/ 0 w 270"/>
              <a:gd name="T7" fmla="*/ 0 h 193"/>
              <a:gd name="T8" fmla="*/ 0 w 270"/>
              <a:gd name="T9" fmla="*/ 193 h 193"/>
              <a:gd name="T10" fmla="*/ 0 w 270"/>
              <a:gd name="T11" fmla="*/ 19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0" h="193">
                <a:moveTo>
                  <a:pt x="0" y="193"/>
                </a:moveTo>
                <a:lnTo>
                  <a:pt x="270" y="193"/>
                </a:lnTo>
                <a:lnTo>
                  <a:pt x="270" y="0"/>
                </a:lnTo>
                <a:lnTo>
                  <a:pt x="0" y="0"/>
                </a:lnTo>
                <a:lnTo>
                  <a:pt x="0" y="193"/>
                </a:lnTo>
                <a:lnTo>
                  <a:pt x="0" y="193"/>
                </a:lnTo>
                <a:close/>
              </a:path>
            </a:pathLst>
          </a:custGeom>
          <a:solidFill>
            <a:srgbClr val="FFCCCC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762" name="Freeform 1706">
            <a:extLst>
              <a:ext uri="{FF2B5EF4-FFF2-40B4-BE49-F238E27FC236}">
                <a16:creationId xmlns:a16="http://schemas.microsoft.com/office/drawing/2014/main" id="{C1E5CFEB-0D4E-46FA-8CF2-2AB6BD945CA0}"/>
              </a:ext>
            </a:extLst>
          </p:cNvPr>
          <p:cNvSpPr>
            <a:spLocks/>
          </p:cNvSpPr>
          <p:nvPr/>
        </p:nvSpPr>
        <p:spPr bwMode="auto">
          <a:xfrm>
            <a:off x="4438650" y="3903663"/>
            <a:ext cx="142875" cy="101600"/>
          </a:xfrm>
          <a:custGeom>
            <a:avLst/>
            <a:gdLst>
              <a:gd name="T0" fmla="*/ 0 w 270"/>
              <a:gd name="T1" fmla="*/ 193 h 193"/>
              <a:gd name="T2" fmla="*/ 270 w 270"/>
              <a:gd name="T3" fmla="*/ 193 h 193"/>
              <a:gd name="T4" fmla="*/ 270 w 270"/>
              <a:gd name="T5" fmla="*/ 0 h 193"/>
              <a:gd name="T6" fmla="*/ 0 w 270"/>
              <a:gd name="T7" fmla="*/ 0 h 193"/>
              <a:gd name="T8" fmla="*/ 0 w 270"/>
              <a:gd name="T9" fmla="*/ 193 h 193"/>
              <a:gd name="T10" fmla="*/ 0 w 270"/>
              <a:gd name="T11" fmla="*/ 19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0" h="193">
                <a:moveTo>
                  <a:pt x="0" y="193"/>
                </a:moveTo>
                <a:lnTo>
                  <a:pt x="270" y="193"/>
                </a:lnTo>
                <a:lnTo>
                  <a:pt x="270" y="0"/>
                </a:lnTo>
                <a:lnTo>
                  <a:pt x="0" y="0"/>
                </a:lnTo>
                <a:lnTo>
                  <a:pt x="0" y="193"/>
                </a:lnTo>
                <a:lnTo>
                  <a:pt x="0" y="193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763" name="Freeform 1707">
            <a:extLst>
              <a:ext uri="{FF2B5EF4-FFF2-40B4-BE49-F238E27FC236}">
                <a16:creationId xmlns:a16="http://schemas.microsoft.com/office/drawing/2014/main" id="{B6D358E3-FFC5-4311-B077-CBF7CEDF2697}"/>
              </a:ext>
            </a:extLst>
          </p:cNvPr>
          <p:cNvSpPr>
            <a:spLocks/>
          </p:cNvSpPr>
          <p:nvPr/>
        </p:nvSpPr>
        <p:spPr bwMode="auto">
          <a:xfrm>
            <a:off x="4598988" y="4000500"/>
            <a:ext cx="15875" cy="23813"/>
          </a:xfrm>
          <a:custGeom>
            <a:avLst/>
            <a:gdLst>
              <a:gd name="T0" fmla="*/ 0 w 30"/>
              <a:gd name="T1" fmla="*/ 45 h 45"/>
              <a:gd name="T2" fmla="*/ 30 w 30"/>
              <a:gd name="T3" fmla="*/ 45 h 45"/>
              <a:gd name="T4" fmla="*/ 30 w 30"/>
              <a:gd name="T5" fmla="*/ 0 h 45"/>
              <a:gd name="T6" fmla="*/ 0 w 30"/>
              <a:gd name="T7" fmla="*/ 0 h 45"/>
              <a:gd name="T8" fmla="*/ 0 w 30"/>
              <a:gd name="T9" fmla="*/ 45 h 45"/>
              <a:gd name="T10" fmla="*/ 0 w 30"/>
              <a:gd name="T11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45">
                <a:moveTo>
                  <a:pt x="0" y="45"/>
                </a:moveTo>
                <a:lnTo>
                  <a:pt x="30" y="45"/>
                </a:lnTo>
                <a:lnTo>
                  <a:pt x="30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764" name="Freeform 1708">
            <a:extLst>
              <a:ext uri="{FF2B5EF4-FFF2-40B4-BE49-F238E27FC236}">
                <a16:creationId xmlns:a16="http://schemas.microsoft.com/office/drawing/2014/main" id="{415E3A68-849D-4025-B04F-AE1E0608E821}"/>
              </a:ext>
            </a:extLst>
          </p:cNvPr>
          <p:cNvSpPr>
            <a:spLocks/>
          </p:cNvSpPr>
          <p:nvPr/>
        </p:nvSpPr>
        <p:spPr bwMode="auto">
          <a:xfrm>
            <a:off x="4598988" y="4000500"/>
            <a:ext cx="15875" cy="23813"/>
          </a:xfrm>
          <a:custGeom>
            <a:avLst/>
            <a:gdLst>
              <a:gd name="T0" fmla="*/ 0 w 30"/>
              <a:gd name="T1" fmla="*/ 45 h 45"/>
              <a:gd name="T2" fmla="*/ 30 w 30"/>
              <a:gd name="T3" fmla="*/ 45 h 45"/>
              <a:gd name="T4" fmla="*/ 30 w 30"/>
              <a:gd name="T5" fmla="*/ 0 h 45"/>
              <a:gd name="T6" fmla="*/ 0 w 30"/>
              <a:gd name="T7" fmla="*/ 0 h 45"/>
              <a:gd name="T8" fmla="*/ 0 w 30"/>
              <a:gd name="T9" fmla="*/ 45 h 45"/>
              <a:gd name="T10" fmla="*/ 0 w 30"/>
              <a:gd name="T11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45">
                <a:moveTo>
                  <a:pt x="0" y="45"/>
                </a:moveTo>
                <a:lnTo>
                  <a:pt x="30" y="45"/>
                </a:lnTo>
                <a:lnTo>
                  <a:pt x="30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765" name="Freeform 1709">
            <a:extLst>
              <a:ext uri="{FF2B5EF4-FFF2-40B4-BE49-F238E27FC236}">
                <a16:creationId xmlns:a16="http://schemas.microsoft.com/office/drawing/2014/main" id="{89A95D7A-BD20-41E5-8BF1-6B58430B06C7}"/>
              </a:ext>
            </a:extLst>
          </p:cNvPr>
          <p:cNvSpPr>
            <a:spLocks/>
          </p:cNvSpPr>
          <p:nvPr/>
        </p:nvSpPr>
        <p:spPr bwMode="auto">
          <a:xfrm>
            <a:off x="4664075" y="4000500"/>
            <a:ext cx="15875" cy="23813"/>
          </a:xfrm>
          <a:custGeom>
            <a:avLst/>
            <a:gdLst>
              <a:gd name="T0" fmla="*/ 0 w 31"/>
              <a:gd name="T1" fmla="*/ 45 h 45"/>
              <a:gd name="T2" fmla="*/ 31 w 31"/>
              <a:gd name="T3" fmla="*/ 45 h 45"/>
              <a:gd name="T4" fmla="*/ 31 w 31"/>
              <a:gd name="T5" fmla="*/ 0 h 45"/>
              <a:gd name="T6" fmla="*/ 0 w 31"/>
              <a:gd name="T7" fmla="*/ 0 h 45"/>
              <a:gd name="T8" fmla="*/ 0 w 31"/>
              <a:gd name="T9" fmla="*/ 45 h 45"/>
              <a:gd name="T10" fmla="*/ 0 w 31"/>
              <a:gd name="T11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45">
                <a:moveTo>
                  <a:pt x="0" y="45"/>
                </a:moveTo>
                <a:lnTo>
                  <a:pt x="31" y="45"/>
                </a:lnTo>
                <a:lnTo>
                  <a:pt x="31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766" name="Freeform 1710">
            <a:extLst>
              <a:ext uri="{FF2B5EF4-FFF2-40B4-BE49-F238E27FC236}">
                <a16:creationId xmlns:a16="http://schemas.microsoft.com/office/drawing/2014/main" id="{E9DB2AB5-B311-48EC-AC7C-636F566E4C98}"/>
              </a:ext>
            </a:extLst>
          </p:cNvPr>
          <p:cNvSpPr>
            <a:spLocks/>
          </p:cNvSpPr>
          <p:nvPr/>
        </p:nvSpPr>
        <p:spPr bwMode="auto">
          <a:xfrm>
            <a:off x="4664075" y="4000500"/>
            <a:ext cx="15875" cy="23813"/>
          </a:xfrm>
          <a:custGeom>
            <a:avLst/>
            <a:gdLst>
              <a:gd name="T0" fmla="*/ 0 w 31"/>
              <a:gd name="T1" fmla="*/ 45 h 45"/>
              <a:gd name="T2" fmla="*/ 31 w 31"/>
              <a:gd name="T3" fmla="*/ 45 h 45"/>
              <a:gd name="T4" fmla="*/ 31 w 31"/>
              <a:gd name="T5" fmla="*/ 0 h 45"/>
              <a:gd name="T6" fmla="*/ 0 w 31"/>
              <a:gd name="T7" fmla="*/ 0 h 45"/>
              <a:gd name="T8" fmla="*/ 0 w 31"/>
              <a:gd name="T9" fmla="*/ 45 h 45"/>
              <a:gd name="T10" fmla="*/ 0 w 31"/>
              <a:gd name="T11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45">
                <a:moveTo>
                  <a:pt x="0" y="45"/>
                </a:moveTo>
                <a:lnTo>
                  <a:pt x="31" y="45"/>
                </a:lnTo>
                <a:lnTo>
                  <a:pt x="31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767" name="Freeform 1711">
            <a:extLst>
              <a:ext uri="{FF2B5EF4-FFF2-40B4-BE49-F238E27FC236}">
                <a16:creationId xmlns:a16="http://schemas.microsoft.com/office/drawing/2014/main" id="{E4D1AA05-E0F8-4E94-B0AA-0682F449E4E7}"/>
              </a:ext>
            </a:extLst>
          </p:cNvPr>
          <p:cNvSpPr>
            <a:spLocks/>
          </p:cNvSpPr>
          <p:nvPr/>
        </p:nvSpPr>
        <p:spPr bwMode="auto">
          <a:xfrm>
            <a:off x="4727575" y="4000500"/>
            <a:ext cx="15875" cy="23813"/>
          </a:xfrm>
          <a:custGeom>
            <a:avLst/>
            <a:gdLst>
              <a:gd name="T0" fmla="*/ 0 w 30"/>
              <a:gd name="T1" fmla="*/ 45 h 45"/>
              <a:gd name="T2" fmla="*/ 30 w 30"/>
              <a:gd name="T3" fmla="*/ 45 h 45"/>
              <a:gd name="T4" fmla="*/ 30 w 30"/>
              <a:gd name="T5" fmla="*/ 0 h 45"/>
              <a:gd name="T6" fmla="*/ 0 w 30"/>
              <a:gd name="T7" fmla="*/ 0 h 45"/>
              <a:gd name="T8" fmla="*/ 0 w 30"/>
              <a:gd name="T9" fmla="*/ 45 h 45"/>
              <a:gd name="T10" fmla="*/ 0 w 30"/>
              <a:gd name="T11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45">
                <a:moveTo>
                  <a:pt x="0" y="45"/>
                </a:moveTo>
                <a:lnTo>
                  <a:pt x="30" y="45"/>
                </a:lnTo>
                <a:lnTo>
                  <a:pt x="30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768" name="Freeform 1712">
            <a:extLst>
              <a:ext uri="{FF2B5EF4-FFF2-40B4-BE49-F238E27FC236}">
                <a16:creationId xmlns:a16="http://schemas.microsoft.com/office/drawing/2014/main" id="{CBDA07DA-73F9-4366-9D39-163079B17B89}"/>
              </a:ext>
            </a:extLst>
          </p:cNvPr>
          <p:cNvSpPr>
            <a:spLocks/>
          </p:cNvSpPr>
          <p:nvPr/>
        </p:nvSpPr>
        <p:spPr bwMode="auto">
          <a:xfrm>
            <a:off x="4727575" y="4000500"/>
            <a:ext cx="15875" cy="23813"/>
          </a:xfrm>
          <a:custGeom>
            <a:avLst/>
            <a:gdLst>
              <a:gd name="T0" fmla="*/ 0 w 30"/>
              <a:gd name="T1" fmla="*/ 45 h 45"/>
              <a:gd name="T2" fmla="*/ 30 w 30"/>
              <a:gd name="T3" fmla="*/ 45 h 45"/>
              <a:gd name="T4" fmla="*/ 30 w 30"/>
              <a:gd name="T5" fmla="*/ 0 h 45"/>
              <a:gd name="T6" fmla="*/ 0 w 30"/>
              <a:gd name="T7" fmla="*/ 0 h 45"/>
              <a:gd name="T8" fmla="*/ 0 w 30"/>
              <a:gd name="T9" fmla="*/ 45 h 45"/>
              <a:gd name="T10" fmla="*/ 0 w 30"/>
              <a:gd name="T11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45">
                <a:moveTo>
                  <a:pt x="0" y="45"/>
                </a:moveTo>
                <a:lnTo>
                  <a:pt x="30" y="45"/>
                </a:lnTo>
                <a:lnTo>
                  <a:pt x="30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769" name="Freeform 1713">
            <a:extLst>
              <a:ext uri="{FF2B5EF4-FFF2-40B4-BE49-F238E27FC236}">
                <a16:creationId xmlns:a16="http://schemas.microsoft.com/office/drawing/2014/main" id="{A71EC1B8-1F0B-46AB-8AAF-985A2C27B8A2}"/>
              </a:ext>
            </a:extLst>
          </p:cNvPr>
          <p:cNvSpPr>
            <a:spLocks/>
          </p:cNvSpPr>
          <p:nvPr/>
        </p:nvSpPr>
        <p:spPr bwMode="auto">
          <a:xfrm>
            <a:off x="4598988" y="3903663"/>
            <a:ext cx="144462" cy="101600"/>
          </a:xfrm>
          <a:custGeom>
            <a:avLst/>
            <a:gdLst>
              <a:gd name="T0" fmla="*/ 0 w 271"/>
              <a:gd name="T1" fmla="*/ 193 h 193"/>
              <a:gd name="T2" fmla="*/ 271 w 271"/>
              <a:gd name="T3" fmla="*/ 193 h 193"/>
              <a:gd name="T4" fmla="*/ 271 w 271"/>
              <a:gd name="T5" fmla="*/ 0 h 193"/>
              <a:gd name="T6" fmla="*/ 0 w 271"/>
              <a:gd name="T7" fmla="*/ 0 h 193"/>
              <a:gd name="T8" fmla="*/ 0 w 271"/>
              <a:gd name="T9" fmla="*/ 193 h 193"/>
              <a:gd name="T10" fmla="*/ 0 w 271"/>
              <a:gd name="T11" fmla="*/ 19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1" h="193">
                <a:moveTo>
                  <a:pt x="0" y="193"/>
                </a:moveTo>
                <a:lnTo>
                  <a:pt x="271" y="193"/>
                </a:lnTo>
                <a:lnTo>
                  <a:pt x="271" y="0"/>
                </a:lnTo>
                <a:lnTo>
                  <a:pt x="0" y="0"/>
                </a:lnTo>
                <a:lnTo>
                  <a:pt x="0" y="193"/>
                </a:lnTo>
                <a:lnTo>
                  <a:pt x="0" y="193"/>
                </a:lnTo>
                <a:close/>
              </a:path>
            </a:pathLst>
          </a:custGeom>
          <a:solidFill>
            <a:srgbClr val="FFCCCC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770" name="Freeform 1714">
            <a:extLst>
              <a:ext uri="{FF2B5EF4-FFF2-40B4-BE49-F238E27FC236}">
                <a16:creationId xmlns:a16="http://schemas.microsoft.com/office/drawing/2014/main" id="{61253DDB-5479-48CF-BBD5-EC5A2A203B9B}"/>
              </a:ext>
            </a:extLst>
          </p:cNvPr>
          <p:cNvSpPr>
            <a:spLocks/>
          </p:cNvSpPr>
          <p:nvPr/>
        </p:nvSpPr>
        <p:spPr bwMode="auto">
          <a:xfrm>
            <a:off x="4598988" y="3903663"/>
            <a:ext cx="144462" cy="101600"/>
          </a:xfrm>
          <a:custGeom>
            <a:avLst/>
            <a:gdLst>
              <a:gd name="T0" fmla="*/ 0 w 271"/>
              <a:gd name="T1" fmla="*/ 193 h 193"/>
              <a:gd name="T2" fmla="*/ 271 w 271"/>
              <a:gd name="T3" fmla="*/ 193 h 193"/>
              <a:gd name="T4" fmla="*/ 271 w 271"/>
              <a:gd name="T5" fmla="*/ 0 h 193"/>
              <a:gd name="T6" fmla="*/ 0 w 271"/>
              <a:gd name="T7" fmla="*/ 0 h 193"/>
              <a:gd name="T8" fmla="*/ 0 w 271"/>
              <a:gd name="T9" fmla="*/ 193 h 193"/>
              <a:gd name="T10" fmla="*/ 0 w 271"/>
              <a:gd name="T11" fmla="*/ 19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1" h="193">
                <a:moveTo>
                  <a:pt x="0" y="193"/>
                </a:moveTo>
                <a:lnTo>
                  <a:pt x="271" y="193"/>
                </a:lnTo>
                <a:lnTo>
                  <a:pt x="271" y="0"/>
                </a:lnTo>
                <a:lnTo>
                  <a:pt x="0" y="0"/>
                </a:lnTo>
                <a:lnTo>
                  <a:pt x="0" y="193"/>
                </a:lnTo>
                <a:lnTo>
                  <a:pt x="0" y="193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771" name="Freeform 1715">
            <a:extLst>
              <a:ext uri="{FF2B5EF4-FFF2-40B4-BE49-F238E27FC236}">
                <a16:creationId xmlns:a16="http://schemas.microsoft.com/office/drawing/2014/main" id="{398C3CAF-8C58-4075-805C-9C0951BB546E}"/>
              </a:ext>
            </a:extLst>
          </p:cNvPr>
          <p:cNvSpPr>
            <a:spLocks/>
          </p:cNvSpPr>
          <p:nvPr/>
        </p:nvSpPr>
        <p:spPr bwMode="auto">
          <a:xfrm>
            <a:off x="4438650" y="3859213"/>
            <a:ext cx="15875" cy="25400"/>
          </a:xfrm>
          <a:custGeom>
            <a:avLst/>
            <a:gdLst>
              <a:gd name="T0" fmla="*/ 0 w 31"/>
              <a:gd name="T1" fmla="*/ 44 h 46"/>
              <a:gd name="T2" fmla="*/ 31 w 31"/>
              <a:gd name="T3" fmla="*/ 46 h 46"/>
              <a:gd name="T4" fmla="*/ 31 w 31"/>
              <a:gd name="T5" fmla="*/ 0 h 46"/>
              <a:gd name="T6" fmla="*/ 0 w 31"/>
              <a:gd name="T7" fmla="*/ 0 h 46"/>
              <a:gd name="T8" fmla="*/ 0 w 31"/>
              <a:gd name="T9" fmla="*/ 46 h 46"/>
              <a:gd name="T10" fmla="*/ 0 w 31"/>
              <a:gd name="T11" fmla="*/ 46 h 46"/>
              <a:gd name="T12" fmla="*/ 0 w 31"/>
              <a:gd name="T13" fmla="*/ 4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46">
                <a:moveTo>
                  <a:pt x="0" y="44"/>
                </a:moveTo>
                <a:lnTo>
                  <a:pt x="31" y="46"/>
                </a:lnTo>
                <a:lnTo>
                  <a:pt x="31" y="0"/>
                </a:lnTo>
                <a:lnTo>
                  <a:pt x="0" y="0"/>
                </a:lnTo>
                <a:lnTo>
                  <a:pt x="0" y="46"/>
                </a:lnTo>
                <a:lnTo>
                  <a:pt x="0" y="46"/>
                </a:lnTo>
                <a:lnTo>
                  <a:pt x="0" y="44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772" name="Freeform 1716">
            <a:extLst>
              <a:ext uri="{FF2B5EF4-FFF2-40B4-BE49-F238E27FC236}">
                <a16:creationId xmlns:a16="http://schemas.microsoft.com/office/drawing/2014/main" id="{C0E9B329-E401-4EFE-B3C8-D618FFD7E603}"/>
              </a:ext>
            </a:extLst>
          </p:cNvPr>
          <p:cNvSpPr>
            <a:spLocks/>
          </p:cNvSpPr>
          <p:nvPr/>
        </p:nvSpPr>
        <p:spPr bwMode="auto">
          <a:xfrm>
            <a:off x="4438650" y="3859213"/>
            <a:ext cx="15875" cy="25400"/>
          </a:xfrm>
          <a:custGeom>
            <a:avLst/>
            <a:gdLst>
              <a:gd name="T0" fmla="*/ 0 w 31"/>
              <a:gd name="T1" fmla="*/ 44 h 46"/>
              <a:gd name="T2" fmla="*/ 31 w 31"/>
              <a:gd name="T3" fmla="*/ 46 h 46"/>
              <a:gd name="T4" fmla="*/ 31 w 31"/>
              <a:gd name="T5" fmla="*/ 0 h 46"/>
              <a:gd name="T6" fmla="*/ 0 w 31"/>
              <a:gd name="T7" fmla="*/ 0 h 46"/>
              <a:gd name="T8" fmla="*/ 0 w 31"/>
              <a:gd name="T9" fmla="*/ 46 h 46"/>
              <a:gd name="T10" fmla="*/ 0 w 31"/>
              <a:gd name="T11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46">
                <a:moveTo>
                  <a:pt x="0" y="44"/>
                </a:moveTo>
                <a:lnTo>
                  <a:pt x="31" y="46"/>
                </a:lnTo>
                <a:lnTo>
                  <a:pt x="31" y="0"/>
                </a:lnTo>
                <a:lnTo>
                  <a:pt x="0" y="0"/>
                </a:lnTo>
                <a:lnTo>
                  <a:pt x="0" y="46"/>
                </a:lnTo>
                <a:lnTo>
                  <a:pt x="0" y="46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773" name="Freeform 1717">
            <a:extLst>
              <a:ext uri="{FF2B5EF4-FFF2-40B4-BE49-F238E27FC236}">
                <a16:creationId xmlns:a16="http://schemas.microsoft.com/office/drawing/2014/main" id="{3C255BEF-D0D7-4B63-87B1-5507B5FDDEBC}"/>
              </a:ext>
            </a:extLst>
          </p:cNvPr>
          <p:cNvSpPr>
            <a:spLocks/>
          </p:cNvSpPr>
          <p:nvPr/>
        </p:nvSpPr>
        <p:spPr bwMode="auto">
          <a:xfrm>
            <a:off x="4502150" y="3859213"/>
            <a:ext cx="15875" cy="25400"/>
          </a:xfrm>
          <a:custGeom>
            <a:avLst/>
            <a:gdLst>
              <a:gd name="T0" fmla="*/ 0 w 30"/>
              <a:gd name="T1" fmla="*/ 44 h 46"/>
              <a:gd name="T2" fmla="*/ 30 w 30"/>
              <a:gd name="T3" fmla="*/ 46 h 46"/>
              <a:gd name="T4" fmla="*/ 30 w 30"/>
              <a:gd name="T5" fmla="*/ 0 h 46"/>
              <a:gd name="T6" fmla="*/ 0 w 30"/>
              <a:gd name="T7" fmla="*/ 0 h 46"/>
              <a:gd name="T8" fmla="*/ 0 w 30"/>
              <a:gd name="T9" fmla="*/ 46 h 46"/>
              <a:gd name="T10" fmla="*/ 0 w 30"/>
              <a:gd name="T11" fmla="*/ 46 h 46"/>
              <a:gd name="T12" fmla="*/ 0 w 30"/>
              <a:gd name="T13" fmla="*/ 4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6">
                <a:moveTo>
                  <a:pt x="0" y="44"/>
                </a:moveTo>
                <a:lnTo>
                  <a:pt x="30" y="46"/>
                </a:lnTo>
                <a:lnTo>
                  <a:pt x="30" y="0"/>
                </a:lnTo>
                <a:lnTo>
                  <a:pt x="0" y="0"/>
                </a:lnTo>
                <a:lnTo>
                  <a:pt x="0" y="46"/>
                </a:lnTo>
                <a:lnTo>
                  <a:pt x="0" y="46"/>
                </a:lnTo>
                <a:lnTo>
                  <a:pt x="0" y="44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774" name="Freeform 1718">
            <a:extLst>
              <a:ext uri="{FF2B5EF4-FFF2-40B4-BE49-F238E27FC236}">
                <a16:creationId xmlns:a16="http://schemas.microsoft.com/office/drawing/2014/main" id="{85FAACBC-6AA0-47ED-92A3-237480CF477E}"/>
              </a:ext>
            </a:extLst>
          </p:cNvPr>
          <p:cNvSpPr>
            <a:spLocks/>
          </p:cNvSpPr>
          <p:nvPr/>
        </p:nvSpPr>
        <p:spPr bwMode="auto">
          <a:xfrm>
            <a:off x="4502150" y="3859213"/>
            <a:ext cx="15875" cy="25400"/>
          </a:xfrm>
          <a:custGeom>
            <a:avLst/>
            <a:gdLst>
              <a:gd name="T0" fmla="*/ 0 w 30"/>
              <a:gd name="T1" fmla="*/ 44 h 46"/>
              <a:gd name="T2" fmla="*/ 30 w 30"/>
              <a:gd name="T3" fmla="*/ 46 h 46"/>
              <a:gd name="T4" fmla="*/ 30 w 30"/>
              <a:gd name="T5" fmla="*/ 0 h 46"/>
              <a:gd name="T6" fmla="*/ 0 w 30"/>
              <a:gd name="T7" fmla="*/ 0 h 46"/>
              <a:gd name="T8" fmla="*/ 0 w 30"/>
              <a:gd name="T9" fmla="*/ 46 h 46"/>
              <a:gd name="T10" fmla="*/ 0 w 30"/>
              <a:gd name="T11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46">
                <a:moveTo>
                  <a:pt x="0" y="44"/>
                </a:moveTo>
                <a:lnTo>
                  <a:pt x="30" y="46"/>
                </a:lnTo>
                <a:lnTo>
                  <a:pt x="30" y="0"/>
                </a:lnTo>
                <a:lnTo>
                  <a:pt x="0" y="0"/>
                </a:lnTo>
                <a:lnTo>
                  <a:pt x="0" y="46"/>
                </a:lnTo>
                <a:lnTo>
                  <a:pt x="0" y="46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775" name="Freeform 1719">
            <a:extLst>
              <a:ext uri="{FF2B5EF4-FFF2-40B4-BE49-F238E27FC236}">
                <a16:creationId xmlns:a16="http://schemas.microsoft.com/office/drawing/2014/main" id="{B4299182-6965-4BFD-A185-5D087C7CCEA4}"/>
              </a:ext>
            </a:extLst>
          </p:cNvPr>
          <p:cNvSpPr>
            <a:spLocks/>
          </p:cNvSpPr>
          <p:nvPr/>
        </p:nvSpPr>
        <p:spPr bwMode="auto">
          <a:xfrm>
            <a:off x="4565650" y="3859213"/>
            <a:ext cx="15875" cy="25400"/>
          </a:xfrm>
          <a:custGeom>
            <a:avLst/>
            <a:gdLst>
              <a:gd name="T0" fmla="*/ 0 w 29"/>
              <a:gd name="T1" fmla="*/ 44 h 46"/>
              <a:gd name="T2" fmla="*/ 29 w 29"/>
              <a:gd name="T3" fmla="*/ 46 h 46"/>
              <a:gd name="T4" fmla="*/ 29 w 29"/>
              <a:gd name="T5" fmla="*/ 0 h 46"/>
              <a:gd name="T6" fmla="*/ 1 w 29"/>
              <a:gd name="T7" fmla="*/ 0 h 46"/>
              <a:gd name="T8" fmla="*/ 1 w 29"/>
              <a:gd name="T9" fmla="*/ 46 h 46"/>
              <a:gd name="T10" fmla="*/ 1 w 29"/>
              <a:gd name="T11" fmla="*/ 46 h 46"/>
              <a:gd name="T12" fmla="*/ 0 w 29"/>
              <a:gd name="T13" fmla="*/ 4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" h="46">
                <a:moveTo>
                  <a:pt x="0" y="44"/>
                </a:moveTo>
                <a:lnTo>
                  <a:pt x="29" y="46"/>
                </a:lnTo>
                <a:lnTo>
                  <a:pt x="29" y="0"/>
                </a:lnTo>
                <a:lnTo>
                  <a:pt x="1" y="0"/>
                </a:lnTo>
                <a:lnTo>
                  <a:pt x="1" y="46"/>
                </a:lnTo>
                <a:lnTo>
                  <a:pt x="1" y="46"/>
                </a:lnTo>
                <a:lnTo>
                  <a:pt x="0" y="44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776" name="Freeform 1720">
            <a:extLst>
              <a:ext uri="{FF2B5EF4-FFF2-40B4-BE49-F238E27FC236}">
                <a16:creationId xmlns:a16="http://schemas.microsoft.com/office/drawing/2014/main" id="{550D2DD2-3933-4834-8633-0203B0AAF55E}"/>
              </a:ext>
            </a:extLst>
          </p:cNvPr>
          <p:cNvSpPr>
            <a:spLocks/>
          </p:cNvSpPr>
          <p:nvPr/>
        </p:nvSpPr>
        <p:spPr bwMode="auto">
          <a:xfrm>
            <a:off x="4565650" y="3859213"/>
            <a:ext cx="15875" cy="25400"/>
          </a:xfrm>
          <a:custGeom>
            <a:avLst/>
            <a:gdLst>
              <a:gd name="T0" fmla="*/ 0 w 29"/>
              <a:gd name="T1" fmla="*/ 44 h 46"/>
              <a:gd name="T2" fmla="*/ 29 w 29"/>
              <a:gd name="T3" fmla="*/ 46 h 46"/>
              <a:gd name="T4" fmla="*/ 29 w 29"/>
              <a:gd name="T5" fmla="*/ 0 h 46"/>
              <a:gd name="T6" fmla="*/ 1 w 29"/>
              <a:gd name="T7" fmla="*/ 0 h 46"/>
              <a:gd name="T8" fmla="*/ 1 w 29"/>
              <a:gd name="T9" fmla="*/ 46 h 46"/>
              <a:gd name="T10" fmla="*/ 1 w 29"/>
              <a:gd name="T11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" h="46">
                <a:moveTo>
                  <a:pt x="0" y="44"/>
                </a:moveTo>
                <a:lnTo>
                  <a:pt x="29" y="46"/>
                </a:lnTo>
                <a:lnTo>
                  <a:pt x="29" y="0"/>
                </a:lnTo>
                <a:lnTo>
                  <a:pt x="1" y="0"/>
                </a:lnTo>
                <a:lnTo>
                  <a:pt x="1" y="46"/>
                </a:lnTo>
                <a:lnTo>
                  <a:pt x="1" y="46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777" name="Freeform 1721">
            <a:extLst>
              <a:ext uri="{FF2B5EF4-FFF2-40B4-BE49-F238E27FC236}">
                <a16:creationId xmlns:a16="http://schemas.microsoft.com/office/drawing/2014/main" id="{B8C83BEA-4200-453E-9ADC-9487DC2E34C8}"/>
              </a:ext>
            </a:extLst>
          </p:cNvPr>
          <p:cNvSpPr>
            <a:spLocks/>
          </p:cNvSpPr>
          <p:nvPr/>
        </p:nvSpPr>
        <p:spPr bwMode="auto">
          <a:xfrm>
            <a:off x="4438650" y="3762375"/>
            <a:ext cx="142875" cy="101600"/>
          </a:xfrm>
          <a:custGeom>
            <a:avLst/>
            <a:gdLst>
              <a:gd name="T0" fmla="*/ 0 w 270"/>
              <a:gd name="T1" fmla="*/ 193 h 193"/>
              <a:gd name="T2" fmla="*/ 270 w 270"/>
              <a:gd name="T3" fmla="*/ 193 h 193"/>
              <a:gd name="T4" fmla="*/ 270 w 270"/>
              <a:gd name="T5" fmla="*/ 0 h 193"/>
              <a:gd name="T6" fmla="*/ 0 w 270"/>
              <a:gd name="T7" fmla="*/ 0 h 193"/>
              <a:gd name="T8" fmla="*/ 0 w 270"/>
              <a:gd name="T9" fmla="*/ 193 h 193"/>
              <a:gd name="T10" fmla="*/ 0 w 270"/>
              <a:gd name="T11" fmla="*/ 19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0" h="193">
                <a:moveTo>
                  <a:pt x="0" y="193"/>
                </a:moveTo>
                <a:lnTo>
                  <a:pt x="270" y="193"/>
                </a:lnTo>
                <a:lnTo>
                  <a:pt x="270" y="0"/>
                </a:lnTo>
                <a:lnTo>
                  <a:pt x="0" y="0"/>
                </a:lnTo>
                <a:lnTo>
                  <a:pt x="0" y="193"/>
                </a:lnTo>
                <a:lnTo>
                  <a:pt x="0" y="193"/>
                </a:lnTo>
                <a:close/>
              </a:path>
            </a:pathLst>
          </a:custGeom>
          <a:solidFill>
            <a:srgbClr val="FFCCCC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778" name="Freeform 1722">
            <a:extLst>
              <a:ext uri="{FF2B5EF4-FFF2-40B4-BE49-F238E27FC236}">
                <a16:creationId xmlns:a16="http://schemas.microsoft.com/office/drawing/2014/main" id="{DE314098-E4CD-4896-A4BC-02793457C72D}"/>
              </a:ext>
            </a:extLst>
          </p:cNvPr>
          <p:cNvSpPr>
            <a:spLocks/>
          </p:cNvSpPr>
          <p:nvPr/>
        </p:nvSpPr>
        <p:spPr bwMode="auto">
          <a:xfrm>
            <a:off x="4438650" y="3762375"/>
            <a:ext cx="142875" cy="101600"/>
          </a:xfrm>
          <a:custGeom>
            <a:avLst/>
            <a:gdLst>
              <a:gd name="T0" fmla="*/ 0 w 270"/>
              <a:gd name="T1" fmla="*/ 193 h 193"/>
              <a:gd name="T2" fmla="*/ 270 w 270"/>
              <a:gd name="T3" fmla="*/ 193 h 193"/>
              <a:gd name="T4" fmla="*/ 270 w 270"/>
              <a:gd name="T5" fmla="*/ 0 h 193"/>
              <a:gd name="T6" fmla="*/ 0 w 270"/>
              <a:gd name="T7" fmla="*/ 0 h 193"/>
              <a:gd name="T8" fmla="*/ 0 w 270"/>
              <a:gd name="T9" fmla="*/ 193 h 193"/>
              <a:gd name="T10" fmla="*/ 0 w 270"/>
              <a:gd name="T11" fmla="*/ 19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0" h="193">
                <a:moveTo>
                  <a:pt x="0" y="193"/>
                </a:moveTo>
                <a:lnTo>
                  <a:pt x="270" y="193"/>
                </a:lnTo>
                <a:lnTo>
                  <a:pt x="270" y="0"/>
                </a:lnTo>
                <a:lnTo>
                  <a:pt x="0" y="0"/>
                </a:lnTo>
                <a:lnTo>
                  <a:pt x="0" y="193"/>
                </a:lnTo>
                <a:lnTo>
                  <a:pt x="0" y="193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779" name="Freeform 1723">
            <a:extLst>
              <a:ext uri="{FF2B5EF4-FFF2-40B4-BE49-F238E27FC236}">
                <a16:creationId xmlns:a16="http://schemas.microsoft.com/office/drawing/2014/main" id="{1C01EE17-78BA-48E0-A43F-53EC5DDAB910}"/>
              </a:ext>
            </a:extLst>
          </p:cNvPr>
          <p:cNvSpPr>
            <a:spLocks/>
          </p:cNvSpPr>
          <p:nvPr/>
        </p:nvSpPr>
        <p:spPr bwMode="auto">
          <a:xfrm>
            <a:off x="4598988" y="3859213"/>
            <a:ext cx="15875" cy="25400"/>
          </a:xfrm>
          <a:custGeom>
            <a:avLst/>
            <a:gdLst>
              <a:gd name="T0" fmla="*/ 0 w 30"/>
              <a:gd name="T1" fmla="*/ 44 h 46"/>
              <a:gd name="T2" fmla="*/ 30 w 30"/>
              <a:gd name="T3" fmla="*/ 46 h 46"/>
              <a:gd name="T4" fmla="*/ 30 w 30"/>
              <a:gd name="T5" fmla="*/ 0 h 46"/>
              <a:gd name="T6" fmla="*/ 0 w 30"/>
              <a:gd name="T7" fmla="*/ 0 h 46"/>
              <a:gd name="T8" fmla="*/ 0 w 30"/>
              <a:gd name="T9" fmla="*/ 46 h 46"/>
              <a:gd name="T10" fmla="*/ 0 w 30"/>
              <a:gd name="T11" fmla="*/ 46 h 46"/>
              <a:gd name="T12" fmla="*/ 0 w 30"/>
              <a:gd name="T13" fmla="*/ 4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6">
                <a:moveTo>
                  <a:pt x="0" y="44"/>
                </a:moveTo>
                <a:lnTo>
                  <a:pt x="30" y="46"/>
                </a:lnTo>
                <a:lnTo>
                  <a:pt x="30" y="0"/>
                </a:lnTo>
                <a:lnTo>
                  <a:pt x="0" y="0"/>
                </a:lnTo>
                <a:lnTo>
                  <a:pt x="0" y="46"/>
                </a:lnTo>
                <a:lnTo>
                  <a:pt x="0" y="46"/>
                </a:lnTo>
                <a:lnTo>
                  <a:pt x="0" y="44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780" name="Freeform 1724">
            <a:extLst>
              <a:ext uri="{FF2B5EF4-FFF2-40B4-BE49-F238E27FC236}">
                <a16:creationId xmlns:a16="http://schemas.microsoft.com/office/drawing/2014/main" id="{7868F4BF-471D-435F-8DA6-3C585F82C3F8}"/>
              </a:ext>
            </a:extLst>
          </p:cNvPr>
          <p:cNvSpPr>
            <a:spLocks/>
          </p:cNvSpPr>
          <p:nvPr/>
        </p:nvSpPr>
        <p:spPr bwMode="auto">
          <a:xfrm>
            <a:off x="4598988" y="3859213"/>
            <a:ext cx="15875" cy="25400"/>
          </a:xfrm>
          <a:custGeom>
            <a:avLst/>
            <a:gdLst>
              <a:gd name="T0" fmla="*/ 0 w 30"/>
              <a:gd name="T1" fmla="*/ 44 h 46"/>
              <a:gd name="T2" fmla="*/ 30 w 30"/>
              <a:gd name="T3" fmla="*/ 46 h 46"/>
              <a:gd name="T4" fmla="*/ 30 w 30"/>
              <a:gd name="T5" fmla="*/ 0 h 46"/>
              <a:gd name="T6" fmla="*/ 0 w 30"/>
              <a:gd name="T7" fmla="*/ 0 h 46"/>
              <a:gd name="T8" fmla="*/ 0 w 30"/>
              <a:gd name="T9" fmla="*/ 46 h 46"/>
              <a:gd name="T10" fmla="*/ 0 w 30"/>
              <a:gd name="T11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46">
                <a:moveTo>
                  <a:pt x="0" y="44"/>
                </a:moveTo>
                <a:lnTo>
                  <a:pt x="30" y="46"/>
                </a:lnTo>
                <a:lnTo>
                  <a:pt x="30" y="0"/>
                </a:lnTo>
                <a:lnTo>
                  <a:pt x="0" y="0"/>
                </a:lnTo>
                <a:lnTo>
                  <a:pt x="0" y="46"/>
                </a:lnTo>
                <a:lnTo>
                  <a:pt x="0" y="46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781" name="Freeform 1725">
            <a:extLst>
              <a:ext uri="{FF2B5EF4-FFF2-40B4-BE49-F238E27FC236}">
                <a16:creationId xmlns:a16="http://schemas.microsoft.com/office/drawing/2014/main" id="{7D2C062E-D3BD-43A0-A31B-240539E75C66}"/>
              </a:ext>
            </a:extLst>
          </p:cNvPr>
          <p:cNvSpPr>
            <a:spLocks/>
          </p:cNvSpPr>
          <p:nvPr/>
        </p:nvSpPr>
        <p:spPr bwMode="auto">
          <a:xfrm>
            <a:off x="4664075" y="3859213"/>
            <a:ext cx="15875" cy="25400"/>
          </a:xfrm>
          <a:custGeom>
            <a:avLst/>
            <a:gdLst>
              <a:gd name="T0" fmla="*/ 0 w 31"/>
              <a:gd name="T1" fmla="*/ 44 h 46"/>
              <a:gd name="T2" fmla="*/ 31 w 31"/>
              <a:gd name="T3" fmla="*/ 46 h 46"/>
              <a:gd name="T4" fmla="*/ 31 w 31"/>
              <a:gd name="T5" fmla="*/ 0 h 46"/>
              <a:gd name="T6" fmla="*/ 0 w 31"/>
              <a:gd name="T7" fmla="*/ 0 h 46"/>
              <a:gd name="T8" fmla="*/ 0 w 31"/>
              <a:gd name="T9" fmla="*/ 46 h 46"/>
              <a:gd name="T10" fmla="*/ 0 w 31"/>
              <a:gd name="T11" fmla="*/ 46 h 46"/>
              <a:gd name="T12" fmla="*/ 0 w 31"/>
              <a:gd name="T13" fmla="*/ 4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46">
                <a:moveTo>
                  <a:pt x="0" y="44"/>
                </a:moveTo>
                <a:lnTo>
                  <a:pt x="31" y="46"/>
                </a:lnTo>
                <a:lnTo>
                  <a:pt x="31" y="0"/>
                </a:lnTo>
                <a:lnTo>
                  <a:pt x="0" y="0"/>
                </a:lnTo>
                <a:lnTo>
                  <a:pt x="0" y="46"/>
                </a:lnTo>
                <a:lnTo>
                  <a:pt x="0" y="46"/>
                </a:lnTo>
                <a:lnTo>
                  <a:pt x="0" y="44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782" name="Freeform 1726">
            <a:extLst>
              <a:ext uri="{FF2B5EF4-FFF2-40B4-BE49-F238E27FC236}">
                <a16:creationId xmlns:a16="http://schemas.microsoft.com/office/drawing/2014/main" id="{F3253655-DFFA-40F7-84C3-0DCB4085E12D}"/>
              </a:ext>
            </a:extLst>
          </p:cNvPr>
          <p:cNvSpPr>
            <a:spLocks/>
          </p:cNvSpPr>
          <p:nvPr/>
        </p:nvSpPr>
        <p:spPr bwMode="auto">
          <a:xfrm>
            <a:off x="4664075" y="3859213"/>
            <a:ext cx="15875" cy="25400"/>
          </a:xfrm>
          <a:custGeom>
            <a:avLst/>
            <a:gdLst>
              <a:gd name="T0" fmla="*/ 0 w 31"/>
              <a:gd name="T1" fmla="*/ 44 h 46"/>
              <a:gd name="T2" fmla="*/ 31 w 31"/>
              <a:gd name="T3" fmla="*/ 46 h 46"/>
              <a:gd name="T4" fmla="*/ 31 w 31"/>
              <a:gd name="T5" fmla="*/ 0 h 46"/>
              <a:gd name="T6" fmla="*/ 0 w 31"/>
              <a:gd name="T7" fmla="*/ 0 h 46"/>
              <a:gd name="T8" fmla="*/ 0 w 31"/>
              <a:gd name="T9" fmla="*/ 46 h 46"/>
              <a:gd name="T10" fmla="*/ 0 w 31"/>
              <a:gd name="T11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46">
                <a:moveTo>
                  <a:pt x="0" y="44"/>
                </a:moveTo>
                <a:lnTo>
                  <a:pt x="31" y="46"/>
                </a:lnTo>
                <a:lnTo>
                  <a:pt x="31" y="0"/>
                </a:lnTo>
                <a:lnTo>
                  <a:pt x="0" y="0"/>
                </a:lnTo>
                <a:lnTo>
                  <a:pt x="0" y="46"/>
                </a:lnTo>
                <a:lnTo>
                  <a:pt x="0" y="46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783" name="Freeform 1727">
            <a:extLst>
              <a:ext uri="{FF2B5EF4-FFF2-40B4-BE49-F238E27FC236}">
                <a16:creationId xmlns:a16="http://schemas.microsoft.com/office/drawing/2014/main" id="{2E6072BA-EF95-411B-8E78-B9AF2E1FBE67}"/>
              </a:ext>
            </a:extLst>
          </p:cNvPr>
          <p:cNvSpPr>
            <a:spLocks/>
          </p:cNvSpPr>
          <p:nvPr/>
        </p:nvSpPr>
        <p:spPr bwMode="auto">
          <a:xfrm>
            <a:off x="4727575" y="3859213"/>
            <a:ext cx="15875" cy="25400"/>
          </a:xfrm>
          <a:custGeom>
            <a:avLst/>
            <a:gdLst>
              <a:gd name="T0" fmla="*/ 0 w 30"/>
              <a:gd name="T1" fmla="*/ 44 h 46"/>
              <a:gd name="T2" fmla="*/ 30 w 30"/>
              <a:gd name="T3" fmla="*/ 46 h 46"/>
              <a:gd name="T4" fmla="*/ 30 w 30"/>
              <a:gd name="T5" fmla="*/ 0 h 46"/>
              <a:gd name="T6" fmla="*/ 0 w 30"/>
              <a:gd name="T7" fmla="*/ 0 h 46"/>
              <a:gd name="T8" fmla="*/ 0 w 30"/>
              <a:gd name="T9" fmla="*/ 46 h 46"/>
              <a:gd name="T10" fmla="*/ 0 w 30"/>
              <a:gd name="T11" fmla="*/ 46 h 46"/>
              <a:gd name="T12" fmla="*/ 0 w 30"/>
              <a:gd name="T13" fmla="*/ 4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6">
                <a:moveTo>
                  <a:pt x="0" y="44"/>
                </a:moveTo>
                <a:lnTo>
                  <a:pt x="30" y="46"/>
                </a:lnTo>
                <a:lnTo>
                  <a:pt x="30" y="0"/>
                </a:lnTo>
                <a:lnTo>
                  <a:pt x="0" y="0"/>
                </a:lnTo>
                <a:lnTo>
                  <a:pt x="0" y="46"/>
                </a:lnTo>
                <a:lnTo>
                  <a:pt x="0" y="46"/>
                </a:lnTo>
                <a:lnTo>
                  <a:pt x="0" y="44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784" name="Freeform 1728">
            <a:extLst>
              <a:ext uri="{FF2B5EF4-FFF2-40B4-BE49-F238E27FC236}">
                <a16:creationId xmlns:a16="http://schemas.microsoft.com/office/drawing/2014/main" id="{8ED67F27-8C18-4EE8-AF44-CF681AC3C95D}"/>
              </a:ext>
            </a:extLst>
          </p:cNvPr>
          <p:cNvSpPr>
            <a:spLocks/>
          </p:cNvSpPr>
          <p:nvPr/>
        </p:nvSpPr>
        <p:spPr bwMode="auto">
          <a:xfrm>
            <a:off x="4727575" y="3859213"/>
            <a:ext cx="15875" cy="25400"/>
          </a:xfrm>
          <a:custGeom>
            <a:avLst/>
            <a:gdLst>
              <a:gd name="T0" fmla="*/ 0 w 30"/>
              <a:gd name="T1" fmla="*/ 44 h 46"/>
              <a:gd name="T2" fmla="*/ 30 w 30"/>
              <a:gd name="T3" fmla="*/ 46 h 46"/>
              <a:gd name="T4" fmla="*/ 30 w 30"/>
              <a:gd name="T5" fmla="*/ 0 h 46"/>
              <a:gd name="T6" fmla="*/ 0 w 30"/>
              <a:gd name="T7" fmla="*/ 0 h 46"/>
              <a:gd name="T8" fmla="*/ 0 w 30"/>
              <a:gd name="T9" fmla="*/ 46 h 46"/>
              <a:gd name="T10" fmla="*/ 0 w 30"/>
              <a:gd name="T11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46">
                <a:moveTo>
                  <a:pt x="0" y="44"/>
                </a:moveTo>
                <a:lnTo>
                  <a:pt x="30" y="46"/>
                </a:lnTo>
                <a:lnTo>
                  <a:pt x="30" y="0"/>
                </a:lnTo>
                <a:lnTo>
                  <a:pt x="0" y="0"/>
                </a:lnTo>
                <a:lnTo>
                  <a:pt x="0" y="46"/>
                </a:lnTo>
                <a:lnTo>
                  <a:pt x="0" y="46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785" name="Freeform 1729">
            <a:extLst>
              <a:ext uri="{FF2B5EF4-FFF2-40B4-BE49-F238E27FC236}">
                <a16:creationId xmlns:a16="http://schemas.microsoft.com/office/drawing/2014/main" id="{F3D32F63-FBCB-4817-8118-6DAAB9F5369F}"/>
              </a:ext>
            </a:extLst>
          </p:cNvPr>
          <p:cNvSpPr>
            <a:spLocks/>
          </p:cNvSpPr>
          <p:nvPr/>
        </p:nvSpPr>
        <p:spPr bwMode="auto">
          <a:xfrm>
            <a:off x="4598988" y="3762375"/>
            <a:ext cx="144462" cy="101600"/>
          </a:xfrm>
          <a:custGeom>
            <a:avLst/>
            <a:gdLst>
              <a:gd name="T0" fmla="*/ 0 w 271"/>
              <a:gd name="T1" fmla="*/ 193 h 193"/>
              <a:gd name="T2" fmla="*/ 271 w 271"/>
              <a:gd name="T3" fmla="*/ 193 h 193"/>
              <a:gd name="T4" fmla="*/ 271 w 271"/>
              <a:gd name="T5" fmla="*/ 0 h 193"/>
              <a:gd name="T6" fmla="*/ 0 w 271"/>
              <a:gd name="T7" fmla="*/ 0 h 193"/>
              <a:gd name="T8" fmla="*/ 0 w 271"/>
              <a:gd name="T9" fmla="*/ 193 h 193"/>
              <a:gd name="T10" fmla="*/ 0 w 271"/>
              <a:gd name="T11" fmla="*/ 19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1" h="193">
                <a:moveTo>
                  <a:pt x="0" y="193"/>
                </a:moveTo>
                <a:lnTo>
                  <a:pt x="271" y="193"/>
                </a:lnTo>
                <a:lnTo>
                  <a:pt x="271" y="0"/>
                </a:lnTo>
                <a:lnTo>
                  <a:pt x="0" y="0"/>
                </a:lnTo>
                <a:lnTo>
                  <a:pt x="0" y="193"/>
                </a:lnTo>
                <a:lnTo>
                  <a:pt x="0" y="193"/>
                </a:lnTo>
                <a:close/>
              </a:path>
            </a:pathLst>
          </a:custGeom>
          <a:solidFill>
            <a:srgbClr val="FFCCCC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786" name="Freeform 1730">
            <a:extLst>
              <a:ext uri="{FF2B5EF4-FFF2-40B4-BE49-F238E27FC236}">
                <a16:creationId xmlns:a16="http://schemas.microsoft.com/office/drawing/2014/main" id="{899C4901-EC44-43B3-9DB7-C648D3FB7C49}"/>
              </a:ext>
            </a:extLst>
          </p:cNvPr>
          <p:cNvSpPr>
            <a:spLocks/>
          </p:cNvSpPr>
          <p:nvPr/>
        </p:nvSpPr>
        <p:spPr bwMode="auto">
          <a:xfrm>
            <a:off x="4598988" y="3762375"/>
            <a:ext cx="144462" cy="101600"/>
          </a:xfrm>
          <a:custGeom>
            <a:avLst/>
            <a:gdLst>
              <a:gd name="T0" fmla="*/ 0 w 271"/>
              <a:gd name="T1" fmla="*/ 193 h 193"/>
              <a:gd name="T2" fmla="*/ 271 w 271"/>
              <a:gd name="T3" fmla="*/ 193 h 193"/>
              <a:gd name="T4" fmla="*/ 271 w 271"/>
              <a:gd name="T5" fmla="*/ 0 h 193"/>
              <a:gd name="T6" fmla="*/ 0 w 271"/>
              <a:gd name="T7" fmla="*/ 0 h 193"/>
              <a:gd name="T8" fmla="*/ 0 w 271"/>
              <a:gd name="T9" fmla="*/ 193 h 193"/>
              <a:gd name="T10" fmla="*/ 0 w 271"/>
              <a:gd name="T11" fmla="*/ 193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1" h="193">
                <a:moveTo>
                  <a:pt x="0" y="193"/>
                </a:moveTo>
                <a:lnTo>
                  <a:pt x="271" y="193"/>
                </a:lnTo>
                <a:lnTo>
                  <a:pt x="271" y="0"/>
                </a:lnTo>
                <a:lnTo>
                  <a:pt x="0" y="0"/>
                </a:lnTo>
                <a:lnTo>
                  <a:pt x="0" y="193"/>
                </a:lnTo>
                <a:lnTo>
                  <a:pt x="0" y="193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787" name="Freeform 1731">
            <a:extLst>
              <a:ext uri="{FF2B5EF4-FFF2-40B4-BE49-F238E27FC236}">
                <a16:creationId xmlns:a16="http://schemas.microsoft.com/office/drawing/2014/main" id="{0C7737F6-9278-4F20-8BB2-10CD282B361F}"/>
              </a:ext>
            </a:extLst>
          </p:cNvPr>
          <p:cNvSpPr>
            <a:spLocks/>
          </p:cNvSpPr>
          <p:nvPr/>
        </p:nvSpPr>
        <p:spPr bwMode="auto">
          <a:xfrm>
            <a:off x="4097338" y="4141788"/>
            <a:ext cx="14287" cy="22225"/>
          </a:xfrm>
          <a:custGeom>
            <a:avLst/>
            <a:gdLst>
              <a:gd name="T0" fmla="*/ 0 w 28"/>
              <a:gd name="T1" fmla="*/ 43 h 43"/>
              <a:gd name="T2" fmla="*/ 28 w 28"/>
              <a:gd name="T3" fmla="*/ 43 h 43"/>
              <a:gd name="T4" fmla="*/ 28 w 28"/>
              <a:gd name="T5" fmla="*/ 0 h 43"/>
              <a:gd name="T6" fmla="*/ 0 w 28"/>
              <a:gd name="T7" fmla="*/ 0 h 43"/>
              <a:gd name="T8" fmla="*/ 0 w 28"/>
              <a:gd name="T9" fmla="*/ 43 h 43"/>
              <a:gd name="T10" fmla="*/ 0 w 28"/>
              <a:gd name="T11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43">
                <a:moveTo>
                  <a:pt x="0" y="43"/>
                </a:moveTo>
                <a:lnTo>
                  <a:pt x="28" y="43"/>
                </a:lnTo>
                <a:lnTo>
                  <a:pt x="28" y="0"/>
                </a:lnTo>
                <a:lnTo>
                  <a:pt x="0" y="0"/>
                </a:lnTo>
                <a:lnTo>
                  <a:pt x="0" y="43"/>
                </a:lnTo>
                <a:lnTo>
                  <a:pt x="0" y="43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788" name="Freeform 1732">
            <a:extLst>
              <a:ext uri="{FF2B5EF4-FFF2-40B4-BE49-F238E27FC236}">
                <a16:creationId xmlns:a16="http://schemas.microsoft.com/office/drawing/2014/main" id="{CBBC80DC-D3B6-4148-8A3D-EBDF80B7678B}"/>
              </a:ext>
            </a:extLst>
          </p:cNvPr>
          <p:cNvSpPr>
            <a:spLocks/>
          </p:cNvSpPr>
          <p:nvPr/>
        </p:nvSpPr>
        <p:spPr bwMode="auto">
          <a:xfrm>
            <a:off x="4097338" y="4141788"/>
            <a:ext cx="14287" cy="22225"/>
          </a:xfrm>
          <a:custGeom>
            <a:avLst/>
            <a:gdLst>
              <a:gd name="T0" fmla="*/ 0 w 28"/>
              <a:gd name="T1" fmla="*/ 43 h 43"/>
              <a:gd name="T2" fmla="*/ 28 w 28"/>
              <a:gd name="T3" fmla="*/ 43 h 43"/>
              <a:gd name="T4" fmla="*/ 28 w 28"/>
              <a:gd name="T5" fmla="*/ 0 h 43"/>
              <a:gd name="T6" fmla="*/ 0 w 28"/>
              <a:gd name="T7" fmla="*/ 0 h 43"/>
              <a:gd name="T8" fmla="*/ 0 w 28"/>
              <a:gd name="T9" fmla="*/ 43 h 43"/>
              <a:gd name="T10" fmla="*/ 0 w 28"/>
              <a:gd name="T11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43">
                <a:moveTo>
                  <a:pt x="0" y="43"/>
                </a:moveTo>
                <a:lnTo>
                  <a:pt x="28" y="43"/>
                </a:lnTo>
                <a:lnTo>
                  <a:pt x="28" y="0"/>
                </a:lnTo>
                <a:lnTo>
                  <a:pt x="0" y="0"/>
                </a:lnTo>
                <a:lnTo>
                  <a:pt x="0" y="43"/>
                </a:lnTo>
                <a:lnTo>
                  <a:pt x="0" y="43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789" name="Freeform 1733">
            <a:extLst>
              <a:ext uri="{FF2B5EF4-FFF2-40B4-BE49-F238E27FC236}">
                <a16:creationId xmlns:a16="http://schemas.microsoft.com/office/drawing/2014/main" id="{25AA5EB9-4767-42D9-A45F-5AD8F9126FF8}"/>
              </a:ext>
            </a:extLst>
          </p:cNvPr>
          <p:cNvSpPr>
            <a:spLocks/>
          </p:cNvSpPr>
          <p:nvPr/>
        </p:nvSpPr>
        <p:spPr bwMode="auto">
          <a:xfrm>
            <a:off x="4160838" y="4141788"/>
            <a:ext cx="15875" cy="23812"/>
          </a:xfrm>
          <a:custGeom>
            <a:avLst/>
            <a:gdLst>
              <a:gd name="T0" fmla="*/ 0 w 32"/>
              <a:gd name="T1" fmla="*/ 43 h 45"/>
              <a:gd name="T2" fmla="*/ 32 w 32"/>
              <a:gd name="T3" fmla="*/ 45 h 45"/>
              <a:gd name="T4" fmla="*/ 32 w 32"/>
              <a:gd name="T5" fmla="*/ 0 h 45"/>
              <a:gd name="T6" fmla="*/ 0 w 32"/>
              <a:gd name="T7" fmla="*/ 0 h 45"/>
              <a:gd name="T8" fmla="*/ 0 w 32"/>
              <a:gd name="T9" fmla="*/ 45 h 45"/>
              <a:gd name="T10" fmla="*/ 0 w 32"/>
              <a:gd name="T11" fmla="*/ 45 h 45"/>
              <a:gd name="T12" fmla="*/ 0 w 32"/>
              <a:gd name="T13" fmla="*/ 4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45">
                <a:moveTo>
                  <a:pt x="0" y="43"/>
                </a:moveTo>
                <a:lnTo>
                  <a:pt x="32" y="45"/>
                </a:lnTo>
                <a:lnTo>
                  <a:pt x="32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  <a:lnTo>
                  <a:pt x="0" y="43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790" name="Freeform 1734">
            <a:extLst>
              <a:ext uri="{FF2B5EF4-FFF2-40B4-BE49-F238E27FC236}">
                <a16:creationId xmlns:a16="http://schemas.microsoft.com/office/drawing/2014/main" id="{91DE71C9-E34F-4C52-9BC3-0FE00A24D57D}"/>
              </a:ext>
            </a:extLst>
          </p:cNvPr>
          <p:cNvSpPr>
            <a:spLocks/>
          </p:cNvSpPr>
          <p:nvPr/>
        </p:nvSpPr>
        <p:spPr bwMode="auto">
          <a:xfrm>
            <a:off x="4160838" y="4141788"/>
            <a:ext cx="15875" cy="23812"/>
          </a:xfrm>
          <a:custGeom>
            <a:avLst/>
            <a:gdLst>
              <a:gd name="T0" fmla="*/ 0 w 32"/>
              <a:gd name="T1" fmla="*/ 43 h 45"/>
              <a:gd name="T2" fmla="*/ 32 w 32"/>
              <a:gd name="T3" fmla="*/ 45 h 45"/>
              <a:gd name="T4" fmla="*/ 32 w 32"/>
              <a:gd name="T5" fmla="*/ 0 h 45"/>
              <a:gd name="T6" fmla="*/ 0 w 32"/>
              <a:gd name="T7" fmla="*/ 0 h 45"/>
              <a:gd name="T8" fmla="*/ 0 w 32"/>
              <a:gd name="T9" fmla="*/ 45 h 45"/>
              <a:gd name="T10" fmla="*/ 0 w 32"/>
              <a:gd name="T11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" h="45">
                <a:moveTo>
                  <a:pt x="0" y="43"/>
                </a:moveTo>
                <a:lnTo>
                  <a:pt x="32" y="45"/>
                </a:lnTo>
                <a:lnTo>
                  <a:pt x="32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791" name="Freeform 1735">
            <a:extLst>
              <a:ext uri="{FF2B5EF4-FFF2-40B4-BE49-F238E27FC236}">
                <a16:creationId xmlns:a16="http://schemas.microsoft.com/office/drawing/2014/main" id="{C2047362-7697-486E-BC37-E100E512E897}"/>
              </a:ext>
            </a:extLst>
          </p:cNvPr>
          <p:cNvSpPr>
            <a:spLocks/>
          </p:cNvSpPr>
          <p:nvPr/>
        </p:nvSpPr>
        <p:spPr bwMode="auto">
          <a:xfrm>
            <a:off x="4224338" y="4141788"/>
            <a:ext cx="15875" cy="23812"/>
          </a:xfrm>
          <a:custGeom>
            <a:avLst/>
            <a:gdLst>
              <a:gd name="T0" fmla="*/ 0 w 30"/>
              <a:gd name="T1" fmla="*/ 43 h 45"/>
              <a:gd name="T2" fmla="*/ 30 w 30"/>
              <a:gd name="T3" fmla="*/ 45 h 45"/>
              <a:gd name="T4" fmla="*/ 30 w 30"/>
              <a:gd name="T5" fmla="*/ 0 h 45"/>
              <a:gd name="T6" fmla="*/ 0 w 30"/>
              <a:gd name="T7" fmla="*/ 0 h 45"/>
              <a:gd name="T8" fmla="*/ 0 w 30"/>
              <a:gd name="T9" fmla="*/ 45 h 45"/>
              <a:gd name="T10" fmla="*/ 0 w 30"/>
              <a:gd name="T11" fmla="*/ 45 h 45"/>
              <a:gd name="T12" fmla="*/ 0 w 30"/>
              <a:gd name="T13" fmla="*/ 4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5">
                <a:moveTo>
                  <a:pt x="0" y="43"/>
                </a:moveTo>
                <a:lnTo>
                  <a:pt x="30" y="45"/>
                </a:lnTo>
                <a:lnTo>
                  <a:pt x="30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  <a:lnTo>
                  <a:pt x="0" y="43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792" name="Freeform 1736">
            <a:extLst>
              <a:ext uri="{FF2B5EF4-FFF2-40B4-BE49-F238E27FC236}">
                <a16:creationId xmlns:a16="http://schemas.microsoft.com/office/drawing/2014/main" id="{E414F670-06CB-42FB-85C7-C35876B32D47}"/>
              </a:ext>
            </a:extLst>
          </p:cNvPr>
          <p:cNvSpPr>
            <a:spLocks/>
          </p:cNvSpPr>
          <p:nvPr/>
        </p:nvSpPr>
        <p:spPr bwMode="auto">
          <a:xfrm>
            <a:off x="4224338" y="4141788"/>
            <a:ext cx="15875" cy="23812"/>
          </a:xfrm>
          <a:custGeom>
            <a:avLst/>
            <a:gdLst>
              <a:gd name="T0" fmla="*/ 0 w 30"/>
              <a:gd name="T1" fmla="*/ 43 h 45"/>
              <a:gd name="T2" fmla="*/ 30 w 30"/>
              <a:gd name="T3" fmla="*/ 45 h 45"/>
              <a:gd name="T4" fmla="*/ 30 w 30"/>
              <a:gd name="T5" fmla="*/ 0 h 45"/>
              <a:gd name="T6" fmla="*/ 0 w 30"/>
              <a:gd name="T7" fmla="*/ 0 h 45"/>
              <a:gd name="T8" fmla="*/ 0 w 30"/>
              <a:gd name="T9" fmla="*/ 45 h 45"/>
              <a:gd name="T10" fmla="*/ 0 w 30"/>
              <a:gd name="T11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45">
                <a:moveTo>
                  <a:pt x="0" y="43"/>
                </a:moveTo>
                <a:lnTo>
                  <a:pt x="30" y="45"/>
                </a:lnTo>
                <a:lnTo>
                  <a:pt x="30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793" name="Freeform 1737">
            <a:extLst>
              <a:ext uri="{FF2B5EF4-FFF2-40B4-BE49-F238E27FC236}">
                <a16:creationId xmlns:a16="http://schemas.microsoft.com/office/drawing/2014/main" id="{F1C34813-7F14-4C63-90F0-CE3B4F23BDAA}"/>
              </a:ext>
            </a:extLst>
          </p:cNvPr>
          <p:cNvSpPr>
            <a:spLocks/>
          </p:cNvSpPr>
          <p:nvPr/>
        </p:nvSpPr>
        <p:spPr bwMode="auto">
          <a:xfrm>
            <a:off x="4097338" y="4043363"/>
            <a:ext cx="141287" cy="103187"/>
          </a:xfrm>
          <a:custGeom>
            <a:avLst/>
            <a:gdLst>
              <a:gd name="T0" fmla="*/ 0 w 268"/>
              <a:gd name="T1" fmla="*/ 193 h 194"/>
              <a:gd name="T2" fmla="*/ 268 w 268"/>
              <a:gd name="T3" fmla="*/ 194 h 194"/>
              <a:gd name="T4" fmla="*/ 268 w 268"/>
              <a:gd name="T5" fmla="*/ 0 h 194"/>
              <a:gd name="T6" fmla="*/ 0 w 268"/>
              <a:gd name="T7" fmla="*/ 0 h 194"/>
              <a:gd name="T8" fmla="*/ 0 w 268"/>
              <a:gd name="T9" fmla="*/ 194 h 194"/>
              <a:gd name="T10" fmla="*/ 0 w 268"/>
              <a:gd name="T11" fmla="*/ 194 h 194"/>
              <a:gd name="T12" fmla="*/ 0 w 268"/>
              <a:gd name="T13" fmla="*/ 193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8" h="194">
                <a:moveTo>
                  <a:pt x="0" y="193"/>
                </a:moveTo>
                <a:lnTo>
                  <a:pt x="268" y="194"/>
                </a:lnTo>
                <a:lnTo>
                  <a:pt x="268" y="0"/>
                </a:lnTo>
                <a:lnTo>
                  <a:pt x="0" y="0"/>
                </a:lnTo>
                <a:lnTo>
                  <a:pt x="0" y="194"/>
                </a:lnTo>
                <a:lnTo>
                  <a:pt x="0" y="194"/>
                </a:lnTo>
                <a:lnTo>
                  <a:pt x="0" y="193"/>
                </a:lnTo>
                <a:close/>
              </a:path>
            </a:pathLst>
          </a:custGeom>
          <a:solidFill>
            <a:srgbClr val="FFCCCC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794" name="Freeform 1738">
            <a:extLst>
              <a:ext uri="{FF2B5EF4-FFF2-40B4-BE49-F238E27FC236}">
                <a16:creationId xmlns:a16="http://schemas.microsoft.com/office/drawing/2014/main" id="{A3A256AD-BD54-4FD0-9BCF-C9018BCC5006}"/>
              </a:ext>
            </a:extLst>
          </p:cNvPr>
          <p:cNvSpPr>
            <a:spLocks/>
          </p:cNvSpPr>
          <p:nvPr/>
        </p:nvSpPr>
        <p:spPr bwMode="auto">
          <a:xfrm>
            <a:off x="4097338" y="4043363"/>
            <a:ext cx="141287" cy="103187"/>
          </a:xfrm>
          <a:custGeom>
            <a:avLst/>
            <a:gdLst>
              <a:gd name="T0" fmla="*/ 0 w 268"/>
              <a:gd name="T1" fmla="*/ 193 h 194"/>
              <a:gd name="T2" fmla="*/ 268 w 268"/>
              <a:gd name="T3" fmla="*/ 194 h 194"/>
              <a:gd name="T4" fmla="*/ 268 w 268"/>
              <a:gd name="T5" fmla="*/ 0 h 194"/>
              <a:gd name="T6" fmla="*/ 0 w 268"/>
              <a:gd name="T7" fmla="*/ 0 h 194"/>
              <a:gd name="T8" fmla="*/ 0 w 268"/>
              <a:gd name="T9" fmla="*/ 194 h 194"/>
              <a:gd name="T10" fmla="*/ 0 w 268"/>
              <a:gd name="T11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8" h="194">
                <a:moveTo>
                  <a:pt x="0" y="193"/>
                </a:moveTo>
                <a:lnTo>
                  <a:pt x="268" y="194"/>
                </a:lnTo>
                <a:lnTo>
                  <a:pt x="268" y="0"/>
                </a:lnTo>
                <a:lnTo>
                  <a:pt x="0" y="0"/>
                </a:lnTo>
                <a:lnTo>
                  <a:pt x="0" y="194"/>
                </a:lnTo>
                <a:lnTo>
                  <a:pt x="0" y="194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795" name="Freeform 1739">
            <a:extLst>
              <a:ext uri="{FF2B5EF4-FFF2-40B4-BE49-F238E27FC236}">
                <a16:creationId xmlns:a16="http://schemas.microsoft.com/office/drawing/2014/main" id="{536E8DB0-0566-425E-A8B9-258BD4CDB21C}"/>
              </a:ext>
            </a:extLst>
          </p:cNvPr>
          <p:cNvSpPr>
            <a:spLocks/>
          </p:cNvSpPr>
          <p:nvPr/>
        </p:nvSpPr>
        <p:spPr bwMode="auto">
          <a:xfrm>
            <a:off x="4257675" y="4141788"/>
            <a:ext cx="15875" cy="22225"/>
          </a:xfrm>
          <a:custGeom>
            <a:avLst/>
            <a:gdLst>
              <a:gd name="T0" fmla="*/ 0 w 31"/>
              <a:gd name="T1" fmla="*/ 43 h 43"/>
              <a:gd name="T2" fmla="*/ 31 w 31"/>
              <a:gd name="T3" fmla="*/ 43 h 43"/>
              <a:gd name="T4" fmla="*/ 31 w 31"/>
              <a:gd name="T5" fmla="*/ 0 h 43"/>
              <a:gd name="T6" fmla="*/ 1 w 31"/>
              <a:gd name="T7" fmla="*/ 0 h 43"/>
              <a:gd name="T8" fmla="*/ 1 w 31"/>
              <a:gd name="T9" fmla="*/ 43 h 43"/>
              <a:gd name="T10" fmla="*/ 1 w 31"/>
              <a:gd name="T11" fmla="*/ 43 h 43"/>
              <a:gd name="T12" fmla="*/ 0 w 31"/>
              <a:gd name="T13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43">
                <a:moveTo>
                  <a:pt x="0" y="43"/>
                </a:moveTo>
                <a:lnTo>
                  <a:pt x="31" y="43"/>
                </a:lnTo>
                <a:lnTo>
                  <a:pt x="31" y="0"/>
                </a:lnTo>
                <a:lnTo>
                  <a:pt x="1" y="0"/>
                </a:lnTo>
                <a:lnTo>
                  <a:pt x="1" y="43"/>
                </a:lnTo>
                <a:lnTo>
                  <a:pt x="1" y="43"/>
                </a:lnTo>
                <a:lnTo>
                  <a:pt x="0" y="43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796" name="Freeform 1740">
            <a:extLst>
              <a:ext uri="{FF2B5EF4-FFF2-40B4-BE49-F238E27FC236}">
                <a16:creationId xmlns:a16="http://schemas.microsoft.com/office/drawing/2014/main" id="{8CAFD46D-F53F-4880-A002-D364CE69620D}"/>
              </a:ext>
            </a:extLst>
          </p:cNvPr>
          <p:cNvSpPr>
            <a:spLocks/>
          </p:cNvSpPr>
          <p:nvPr/>
        </p:nvSpPr>
        <p:spPr bwMode="auto">
          <a:xfrm>
            <a:off x="4257675" y="4141788"/>
            <a:ext cx="15875" cy="22225"/>
          </a:xfrm>
          <a:custGeom>
            <a:avLst/>
            <a:gdLst>
              <a:gd name="T0" fmla="*/ 0 w 31"/>
              <a:gd name="T1" fmla="*/ 43 h 43"/>
              <a:gd name="T2" fmla="*/ 31 w 31"/>
              <a:gd name="T3" fmla="*/ 43 h 43"/>
              <a:gd name="T4" fmla="*/ 31 w 31"/>
              <a:gd name="T5" fmla="*/ 0 h 43"/>
              <a:gd name="T6" fmla="*/ 1 w 31"/>
              <a:gd name="T7" fmla="*/ 0 h 43"/>
              <a:gd name="T8" fmla="*/ 1 w 31"/>
              <a:gd name="T9" fmla="*/ 43 h 43"/>
              <a:gd name="T10" fmla="*/ 1 w 31"/>
              <a:gd name="T11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43">
                <a:moveTo>
                  <a:pt x="0" y="43"/>
                </a:moveTo>
                <a:lnTo>
                  <a:pt x="31" y="43"/>
                </a:lnTo>
                <a:lnTo>
                  <a:pt x="31" y="0"/>
                </a:lnTo>
                <a:lnTo>
                  <a:pt x="1" y="0"/>
                </a:lnTo>
                <a:lnTo>
                  <a:pt x="1" y="43"/>
                </a:lnTo>
                <a:lnTo>
                  <a:pt x="1" y="43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797" name="Freeform 1741">
            <a:extLst>
              <a:ext uri="{FF2B5EF4-FFF2-40B4-BE49-F238E27FC236}">
                <a16:creationId xmlns:a16="http://schemas.microsoft.com/office/drawing/2014/main" id="{D8240959-8079-4596-983E-7492F3C2E721}"/>
              </a:ext>
            </a:extLst>
          </p:cNvPr>
          <p:cNvSpPr>
            <a:spLocks/>
          </p:cNvSpPr>
          <p:nvPr/>
        </p:nvSpPr>
        <p:spPr bwMode="auto">
          <a:xfrm>
            <a:off x="4321175" y="4141788"/>
            <a:ext cx="15875" cy="23812"/>
          </a:xfrm>
          <a:custGeom>
            <a:avLst/>
            <a:gdLst>
              <a:gd name="T0" fmla="*/ 0 w 30"/>
              <a:gd name="T1" fmla="*/ 43 h 45"/>
              <a:gd name="T2" fmla="*/ 30 w 30"/>
              <a:gd name="T3" fmla="*/ 45 h 45"/>
              <a:gd name="T4" fmla="*/ 30 w 30"/>
              <a:gd name="T5" fmla="*/ 0 h 45"/>
              <a:gd name="T6" fmla="*/ 0 w 30"/>
              <a:gd name="T7" fmla="*/ 0 h 45"/>
              <a:gd name="T8" fmla="*/ 0 w 30"/>
              <a:gd name="T9" fmla="*/ 45 h 45"/>
              <a:gd name="T10" fmla="*/ 0 w 30"/>
              <a:gd name="T11" fmla="*/ 45 h 45"/>
              <a:gd name="T12" fmla="*/ 0 w 30"/>
              <a:gd name="T13" fmla="*/ 4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5">
                <a:moveTo>
                  <a:pt x="0" y="43"/>
                </a:moveTo>
                <a:lnTo>
                  <a:pt x="30" y="45"/>
                </a:lnTo>
                <a:lnTo>
                  <a:pt x="30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  <a:lnTo>
                  <a:pt x="0" y="43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798" name="Freeform 1742">
            <a:extLst>
              <a:ext uri="{FF2B5EF4-FFF2-40B4-BE49-F238E27FC236}">
                <a16:creationId xmlns:a16="http://schemas.microsoft.com/office/drawing/2014/main" id="{C97BA7F9-F86D-4753-B0A0-AE637C382951}"/>
              </a:ext>
            </a:extLst>
          </p:cNvPr>
          <p:cNvSpPr>
            <a:spLocks/>
          </p:cNvSpPr>
          <p:nvPr/>
        </p:nvSpPr>
        <p:spPr bwMode="auto">
          <a:xfrm>
            <a:off x="4321175" y="4141788"/>
            <a:ext cx="15875" cy="23812"/>
          </a:xfrm>
          <a:custGeom>
            <a:avLst/>
            <a:gdLst>
              <a:gd name="T0" fmla="*/ 0 w 30"/>
              <a:gd name="T1" fmla="*/ 43 h 45"/>
              <a:gd name="T2" fmla="*/ 30 w 30"/>
              <a:gd name="T3" fmla="*/ 45 h 45"/>
              <a:gd name="T4" fmla="*/ 30 w 30"/>
              <a:gd name="T5" fmla="*/ 0 h 45"/>
              <a:gd name="T6" fmla="*/ 0 w 30"/>
              <a:gd name="T7" fmla="*/ 0 h 45"/>
              <a:gd name="T8" fmla="*/ 0 w 30"/>
              <a:gd name="T9" fmla="*/ 45 h 45"/>
              <a:gd name="T10" fmla="*/ 0 w 30"/>
              <a:gd name="T11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45">
                <a:moveTo>
                  <a:pt x="0" y="43"/>
                </a:moveTo>
                <a:lnTo>
                  <a:pt x="30" y="45"/>
                </a:lnTo>
                <a:lnTo>
                  <a:pt x="30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799" name="Freeform 1743">
            <a:extLst>
              <a:ext uri="{FF2B5EF4-FFF2-40B4-BE49-F238E27FC236}">
                <a16:creationId xmlns:a16="http://schemas.microsoft.com/office/drawing/2014/main" id="{BE9B09D5-AD66-4B7F-AC23-4DB22905EE24}"/>
              </a:ext>
            </a:extLst>
          </p:cNvPr>
          <p:cNvSpPr>
            <a:spLocks/>
          </p:cNvSpPr>
          <p:nvPr/>
        </p:nvSpPr>
        <p:spPr bwMode="auto">
          <a:xfrm>
            <a:off x="4384675" y="4141788"/>
            <a:ext cx="17463" cy="23812"/>
          </a:xfrm>
          <a:custGeom>
            <a:avLst/>
            <a:gdLst>
              <a:gd name="T0" fmla="*/ 0 w 31"/>
              <a:gd name="T1" fmla="*/ 43 h 45"/>
              <a:gd name="T2" fmla="*/ 31 w 31"/>
              <a:gd name="T3" fmla="*/ 45 h 45"/>
              <a:gd name="T4" fmla="*/ 31 w 31"/>
              <a:gd name="T5" fmla="*/ 0 h 45"/>
              <a:gd name="T6" fmla="*/ 0 w 31"/>
              <a:gd name="T7" fmla="*/ 0 h 45"/>
              <a:gd name="T8" fmla="*/ 0 w 31"/>
              <a:gd name="T9" fmla="*/ 45 h 45"/>
              <a:gd name="T10" fmla="*/ 0 w 31"/>
              <a:gd name="T11" fmla="*/ 45 h 45"/>
              <a:gd name="T12" fmla="*/ 0 w 31"/>
              <a:gd name="T13" fmla="*/ 43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45">
                <a:moveTo>
                  <a:pt x="0" y="43"/>
                </a:moveTo>
                <a:lnTo>
                  <a:pt x="31" y="45"/>
                </a:lnTo>
                <a:lnTo>
                  <a:pt x="31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  <a:lnTo>
                  <a:pt x="0" y="43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00" name="Freeform 1744">
            <a:extLst>
              <a:ext uri="{FF2B5EF4-FFF2-40B4-BE49-F238E27FC236}">
                <a16:creationId xmlns:a16="http://schemas.microsoft.com/office/drawing/2014/main" id="{16CD7E71-9F8E-4188-B933-210F7EB1E7B8}"/>
              </a:ext>
            </a:extLst>
          </p:cNvPr>
          <p:cNvSpPr>
            <a:spLocks/>
          </p:cNvSpPr>
          <p:nvPr/>
        </p:nvSpPr>
        <p:spPr bwMode="auto">
          <a:xfrm>
            <a:off x="4384675" y="4141788"/>
            <a:ext cx="17463" cy="23812"/>
          </a:xfrm>
          <a:custGeom>
            <a:avLst/>
            <a:gdLst>
              <a:gd name="T0" fmla="*/ 0 w 31"/>
              <a:gd name="T1" fmla="*/ 43 h 45"/>
              <a:gd name="T2" fmla="*/ 31 w 31"/>
              <a:gd name="T3" fmla="*/ 45 h 45"/>
              <a:gd name="T4" fmla="*/ 31 w 31"/>
              <a:gd name="T5" fmla="*/ 0 h 45"/>
              <a:gd name="T6" fmla="*/ 0 w 31"/>
              <a:gd name="T7" fmla="*/ 0 h 45"/>
              <a:gd name="T8" fmla="*/ 0 w 31"/>
              <a:gd name="T9" fmla="*/ 45 h 45"/>
              <a:gd name="T10" fmla="*/ 0 w 31"/>
              <a:gd name="T11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45">
                <a:moveTo>
                  <a:pt x="0" y="43"/>
                </a:moveTo>
                <a:lnTo>
                  <a:pt x="31" y="45"/>
                </a:lnTo>
                <a:lnTo>
                  <a:pt x="31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01" name="Freeform 1745">
            <a:extLst>
              <a:ext uri="{FF2B5EF4-FFF2-40B4-BE49-F238E27FC236}">
                <a16:creationId xmlns:a16="http://schemas.microsoft.com/office/drawing/2014/main" id="{90053577-7BB5-4366-894B-1EBA3C5D98F3}"/>
              </a:ext>
            </a:extLst>
          </p:cNvPr>
          <p:cNvSpPr>
            <a:spLocks/>
          </p:cNvSpPr>
          <p:nvPr/>
        </p:nvSpPr>
        <p:spPr bwMode="auto">
          <a:xfrm>
            <a:off x="4257675" y="4043363"/>
            <a:ext cx="142875" cy="103187"/>
          </a:xfrm>
          <a:custGeom>
            <a:avLst/>
            <a:gdLst>
              <a:gd name="T0" fmla="*/ 0 w 271"/>
              <a:gd name="T1" fmla="*/ 193 h 194"/>
              <a:gd name="T2" fmla="*/ 271 w 271"/>
              <a:gd name="T3" fmla="*/ 194 h 194"/>
              <a:gd name="T4" fmla="*/ 271 w 271"/>
              <a:gd name="T5" fmla="*/ 0 h 194"/>
              <a:gd name="T6" fmla="*/ 1 w 271"/>
              <a:gd name="T7" fmla="*/ 0 h 194"/>
              <a:gd name="T8" fmla="*/ 1 w 271"/>
              <a:gd name="T9" fmla="*/ 194 h 194"/>
              <a:gd name="T10" fmla="*/ 1 w 271"/>
              <a:gd name="T11" fmla="*/ 194 h 194"/>
              <a:gd name="T12" fmla="*/ 0 w 271"/>
              <a:gd name="T13" fmla="*/ 193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1" h="194">
                <a:moveTo>
                  <a:pt x="0" y="193"/>
                </a:moveTo>
                <a:lnTo>
                  <a:pt x="271" y="194"/>
                </a:lnTo>
                <a:lnTo>
                  <a:pt x="271" y="0"/>
                </a:lnTo>
                <a:lnTo>
                  <a:pt x="1" y="0"/>
                </a:lnTo>
                <a:lnTo>
                  <a:pt x="1" y="194"/>
                </a:lnTo>
                <a:lnTo>
                  <a:pt x="1" y="194"/>
                </a:lnTo>
                <a:lnTo>
                  <a:pt x="0" y="193"/>
                </a:lnTo>
                <a:close/>
              </a:path>
            </a:pathLst>
          </a:custGeom>
          <a:solidFill>
            <a:srgbClr val="FFCCCC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02" name="Freeform 1746">
            <a:extLst>
              <a:ext uri="{FF2B5EF4-FFF2-40B4-BE49-F238E27FC236}">
                <a16:creationId xmlns:a16="http://schemas.microsoft.com/office/drawing/2014/main" id="{730B5556-3B3A-4A18-B042-3E31AE141398}"/>
              </a:ext>
            </a:extLst>
          </p:cNvPr>
          <p:cNvSpPr>
            <a:spLocks/>
          </p:cNvSpPr>
          <p:nvPr/>
        </p:nvSpPr>
        <p:spPr bwMode="auto">
          <a:xfrm>
            <a:off x="4257675" y="4043363"/>
            <a:ext cx="142875" cy="103187"/>
          </a:xfrm>
          <a:custGeom>
            <a:avLst/>
            <a:gdLst>
              <a:gd name="T0" fmla="*/ 0 w 271"/>
              <a:gd name="T1" fmla="*/ 193 h 194"/>
              <a:gd name="T2" fmla="*/ 271 w 271"/>
              <a:gd name="T3" fmla="*/ 194 h 194"/>
              <a:gd name="T4" fmla="*/ 271 w 271"/>
              <a:gd name="T5" fmla="*/ 0 h 194"/>
              <a:gd name="T6" fmla="*/ 1 w 271"/>
              <a:gd name="T7" fmla="*/ 0 h 194"/>
              <a:gd name="T8" fmla="*/ 1 w 271"/>
              <a:gd name="T9" fmla="*/ 194 h 194"/>
              <a:gd name="T10" fmla="*/ 1 w 271"/>
              <a:gd name="T11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1" h="194">
                <a:moveTo>
                  <a:pt x="0" y="193"/>
                </a:moveTo>
                <a:lnTo>
                  <a:pt x="271" y="194"/>
                </a:lnTo>
                <a:lnTo>
                  <a:pt x="271" y="0"/>
                </a:lnTo>
                <a:lnTo>
                  <a:pt x="1" y="0"/>
                </a:lnTo>
                <a:lnTo>
                  <a:pt x="1" y="194"/>
                </a:lnTo>
                <a:lnTo>
                  <a:pt x="1" y="194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03" name="Freeform 1747">
            <a:extLst>
              <a:ext uri="{FF2B5EF4-FFF2-40B4-BE49-F238E27FC236}">
                <a16:creationId xmlns:a16="http://schemas.microsoft.com/office/drawing/2014/main" id="{9E808562-051E-413D-9D5F-AA98ED4CB400}"/>
              </a:ext>
            </a:extLst>
          </p:cNvPr>
          <p:cNvSpPr>
            <a:spLocks/>
          </p:cNvSpPr>
          <p:nvPr/>
        </p:nvSpPr>
        <p:spPr bwMode="auto">
          <a:xfrm>
            <a:off x="4097338" y="4000500"/>
            <a:ext cx="14287" cy="23813"/>
          </a:xfrm>
          <a:custGeom>
            <a:avLst/>
            <a:gdLst>
              <a:gd name="T0" fmla="*/ 0 w 28"/>
              <a:gd name="T1" fmla="*/ 44 h 44"/>
              <a:gd name="T2" fmla="*/ 28 w 28"/>
              <a:gd name="T3" fmla="*/ 44 h 44"/>
              <a:gd name="T4" fmla="*/ 28 w 28"/>
              <a:gd name="T5" fmla="*/ 0 h 44"/>
              <a:gd name="T6" fmla="*/ 0 w 28"/>
              <a:gd name="T7" fmla="*/ 0 h 44"/>
              <a:gd name="T8" fmla="*/ 0 w 28"/>
              <a:gd name="T9" fmla="*/ 44 h 44"/>
              <a:gd name="T10" fmla="*/ 0 w 28"/>
              <a:gd name="T11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44">
                <a:moveTo>
                  <a:pt x="0" y="44"/>
                </a:moveTo>
                <a:lnTo>
                  <a:pt x="28" y="44"/>
                </a:lnTo>
                <a:lnTo>
                  <a:pt x="28" y="0"/>
                </a:lnTo>
                <a:lnTo>
                  <a:pt x="0" y="0"/>
                </a:lnTo>
                <a:lnTo>
                  <a:pt x="0" y="44"/>
                </a:lnTo>
                <a:lnTo>
                  <a:pt x="0" y="44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04" name="Freeform 1748">
            <a:extLst>
              <a:ext uri="{FF2B5EF4-FFF2-40B4-BE49-F238E27FC236}">
                <a16:creationId xmlns:a16="http://schemas.microsoft.com/office/drawing/2014/main" id="{9340C2FC-4B2A-4E31-8291-21F015B13302}"/>
              </a:ext>
            </a:extLst>
          </p:cNvPr>
          <p:cNvSpPr>
            <a:spLocks/>
          </p:cNvSpPr>
          <p:nvPr/>
        </p:nvSpPr>
        <p:spPr bwMode="auto">
          <a:xfrm>
            <a:off x="4097338" y="4000500"/>
            <a:ext cx="14287" cy="23813"/>
          </a:xfrm>
          <a:custGeom>
            <a:avLst/>
            <a:gdLst>
              <a:gd name="T0" fmla="*/ 0 w 28"/>
              <a:gd name="T1" fmla="*/ 44 h 44"/>
              <a:gd name="T2" fmla="*/ 28 w 28"/>
              <a:gd name="T3" fmla="*/ 44 h 44"/>
              <a:gd name="T4" fmla="*/ 28 w 28"/>
              <a:gd name="T5" fmla="*/ 0 h 44"/>
              <a:gd name="T6" fmla="*/ 0 w 28"/>
              <a:gd name="T7" fmla="*/ 0 h 44"/>
              <a:gd name="T8" fmla="*/ 0 w 28"/>
              <a:gd name="T9" fmla="*/ 44 h 44"/>
              <a:gd name="T10" fmla="*/ 0 w 28"/>
              <a:gd name="T11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44">
                <a:moveTo>
                  <a:pt x="0" y="44"/>
                </a:moveTo>
                <a:lnTo>
                  <a:pt x="28" y="44"/>
                </a:lnTo>
                <a:lnTo>
                  <a:pt x="28" y="0"/>
                </a:lnTo>
                <a:lnTo>
                  <a:pt x="0" y="0"/>
                </a:lnTo>
                <a:lnTo>
                  <a:pt x="0" y="44"/>
                </a:lnTo>
                <a:lnTo>
                  <a:pt x="0" y="44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05" name="Freeform 1749">
            <a:extLst>
              <a:ext uri="{FF2B5EF4-FFF2-40B4-BE49-F238E27FC236}">
                <a16:creationId xmlns:a16="http://schemas.microsoft.com/office/drawing/2014/main" id="{6590D615-B5A1-449D-A0E2-8C44B7509499}"/>
              </a:ext>
            </a:extLst>
          </p:cNvPr>
          <p:cNvSpPr>
            <a:spLocks/>
          </p:cNvSpPr>
          <p:nvPr/>
        </p:nvSpPr>
        <p:spPr bwMode="auto">
          <a:xfrm>
            <a:off x="4160838" y="4000500"/>
            <a:ext cx="15875" cy="23813"/>
          </a:xfrm>
          <a:custGeom>
            <a:avLst/>
            <a:gdLst>
              <a:gd name="T0" fmla="*/ 0 w 32"/>
              <a:gd name="T1" fmla="*/ 45 h 45"/>
              <a:gd name="T2" fmla="*/ 32 w 32"/>
              <a:gd name="T3" fmla="*/ 45 h 45"/>
              <a:gd name="T4" fmla="*/ 32 w 32"/>
              <a:gd name="T5" fmla="*/ 0 h 45"/>
              <a:gd name="T6" fmla="*/ 0 w 32"/>
              <a:gd name="T7" fmla="*/ 0 h 45"/>
              <a:gd name="T8" fmla="*/ 0 w 32"/>
              <a:gd name="T9" fmla="*/ 45 h 45"/>
              <a:gd name="T10" fmla="*/ 0 w 32"/>
              <a:gd name="T11" fmla="*/ 45 h 45"/>
              <a:gd name="T12" fmla="*/ 0 w 32"/>
              <a:gd name="T1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45">
                <a:moveTo>
                  <a:pt x="0" y="45"/>
                </a:moveTo>
                <a:lnTo>
                  <a:pt x="32" y="45"/>
                </a:lnTo>
                <a:lnTo>
                  <a:pt x="32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  <a:lnTo>
                  <a:pt x="0" y="45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06" name="Freeform 1750">
            <a:extLst>
              <a:ext uri="{FF2B5EF4-FFF2-40B4-BE49-F238E27FC236}">
                <a16:creationId xmlns:a16="http://schemas.microsoft.com/office/drawing/2014/main" id="{635A98CE-C8E8-4011-ADB0-97236AF768F0}"/>
              </a:ext>
            </a:extLst>
          </p:cNvPr>
          <p:cNvSpPr>
            <a:spLocks/>
          </p:cNvSpPr>
          <p:nvPr/>
        </p:nvSpPr>
        <p:spPr bwMode="auto">
          <a:xfrm>
            <a:off x="4160838" y="4000500"/>
            <a:ext cx="15875" cy="23813"/>
          </a:xfrm>
          <a:custGeom>
            <a:avLst/>
            <a:gdLst>
              <a:gd name="T0" fmla="*/ 0 w 32"/>
              <a:gd name="T1" fmla="*/ 45 h 45"/>
              <a:gd name="T2" fmla="*/ 32 w 32"/>
              <a:gd name="T3" fmla="*/ 45 h 45"/>
              <a:gd name="T4" fmla="*/ 32 w 32"/>
              <a:gd name="T5" fmla="*/ 0 h 45"/>
              <a:gd name="T6" fmla="*/ 0 w 32"/>
              <a:gd name="T7" fmla="*/ 0 h 45"/>
              <a:gd name="T8" fmla="*/ 0 w 32"/>
              <a:gd name="T9" fmla="*/ 45 h 45"/>
              <a:gd name="T10" fmla="*/ 0 w 32"/>
              <a:gd name="T11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" h="45">
                <a:moveTo>
                  <a:pt x="0" y="45"/>
                </a:moveTo>
                <a:lnTo>
                  <a:pt x="32" y="45"/>
                </a:lnTo>
                <a:lnTo>
                  <a:pt x="32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07" name="Freeform 1751">
            <a:extLst>
              <a:ext uri="{FF2B5EF4-FFF2-40B4-BE49-F238E27FC236}">
                <a16:creationId xmlns:a16="http://schemas.microsoft.com/office/drawing/2014/main" id="{273B223B-28DC-4ABC-9B4A-E8E64E865F16}"/>
              </a:ext>
            </a:extLst>
          </p:cNvPr>
          <p:cNvSpPr>
            <a:spLocks/>
          </p:cNvSpPr>
          <p:nvPr/>
        </p:nvSpPr>
        <p:spPr bwMode="auto">
          <a:xfrm>
            <a:off x="4224338" y="4000500"/>
            <a:ext cx="15875" cy="23813"/>
          </a:xfrm>
          <a:custGeom>
            <a:avLst/>
            <a:gdLst>
              <a:gd name="T0" fmla="*/ 0 w 30"/>
              <a:gd name="T1" fmla="*/ 45 h 45"/>
              <a:gd name="T2" fmla="*/ 30 w 30"/>
              <a:gd name="T3" fmla="*/ 45 h 45"/>
              <a:gd name="T4" fmla="*/ 30 w 30"/>
              <a:gd name="T5" fmla="*/ 0 h 45"/>
              <a:gd name="T6" fmla="*/ 0 w 30"/>
              <a:gd name="T7" fmla="*/ 0 h 45"/>
              <a:gd name="T8" fmla="*/ 0 w 30"/>
              <a:gd name="T9" fmla="*/ 45 h 45"/>
              <a:gd name="T10" fmla="*/ 0 w 30"/>
              <a:gd name="T11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45">
                <a:moveTo>
                  <a:pt x="0" y="45"/>
                </a:moveTo>
                <a:lnTo>
                  <a:pt x="30" y="45"/>
                </a:lnTo>
                <a:lnTo>
                  <a:pt x="30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08" name="Freeform 1752">
            <a:extLst>
              <a:ext uri="{FF2B5EF4-FFF2-40B4-BE49-F238E27FC236}">
                <a16:creationId xmlns:a16="http://schemas.microsoft.com/office/drawing/2014/main" id="{17E21C76-1E0A-4341-A4B1-E1BC975E090A}"/>
              </a:ext>
            </a:extLst>
          </p:cNvPr>
          <p:cNvSpPr>
            <a:spLocks/>
          </p:cNvSpPr>
          <p:nvPr/>
        </p:nvSpPr>
        <p:spPr bwMode="auto">
          <a:xfrm>
            <a:off x="4224338" y="4000500"/>
            <a:ext cx="15875" cy="23813"/>
          </a:xfrm>
          <a:custGeom>
            <a:avLst/>
            <a:gdLst>
              <a:gd name="T0" fmla="*/ 0 w 30"/>
              <a:gd name="T1" fmla="*/ 45 h 45"/>
              <a:gd name="T2" fmla="*/ 30 w 30"/>
              <a:gd name="T3" fmla="*/ 45 h 45"/>
              <a:gd name="T4" fmla="*/ 30 w 30"/>
              <a:gd name="T5" fmla="*/ 0 h 45"/>
              <a:gd name="T6" fmla="*/ 0 w 30"/>
              <a:gd name="T7" fmla="*/ 0 h 45"/>
              <a:gd name="T8" fmla="*/ 0 w 30"/>
              <a:gd name="T9" fmla="*/ 45 h 45"/>
              <a:gd name="T10" fmla="*/ 0 w 30"/>
              <a:gd name="T11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45">
                <a:moveTo>
                  <a:pt x="0" y="45"/>
                </a:moveTo>
                <a:lnTo>
                  <a:pt x="30" y="45"/>
                </a:lnTo>
                <a:lnTo>
                  <a:pt x="30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09" name="Freeform 1753">
            <a:extLst>
              <a:ext uri="{FF2B5EF4-FFF2-40B4-BE49-F238E27FC236}">
                <a16:creationId xmlns:a16="http://schemas.microsoft.com/office/drawing/2014/main" id="{668EACDB-BD70-44D1-8375-48E42AE36BE5}"/>
              </a:ext>
            </a:extLst>
          </p:cNvPr>
          <p:cNvSpPr>
            <a:spLocks/>
          </p:cNvSpPr>
          <p:nvPr/>
        </p:nvSpPr>
        <p:spPr bwMode="auto">
          <a:xfrm>
            <a:off x="4097338" y="3902075"/>
            <a:ext cx="141287" cy="103188"/>
          </a:xfrm>
          <a:custGeom>
            <a:avLst/>
            <a:gdLst>
              <a:gd name="T0" fmla="*/ 0 w 268"/>
              <a:gd name="T1" fmla="*/ 194 h 194"/>
              <a:gd name="T2" fmla="*/ 268 w 268"/>
              <a:gd name="T3" fmla="*/ 194 h 194"/>
              <a:gd name="T4" fmla="*/ 268 w 268"/>
              <a:gd name="T5" fmla="*/ 0 h 194"/>
              <a:gd name="T6" fmla="*/ 0 w 268"/>
              <a:gd name="T7" fmla="*/ 0 h 194"/>
              <a:gd name="T8" fmla="*/ 0 w 268"/>
              <a:gd name="T9" fmla="*/ 194 h 194"/>
              <a:gd name="T10" fmla="*/ 0 w 268"/>
              <a:gd name="T11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8" h="194">
                <a:moveTo>
                  <a:pt x="0" y="194"/>
                </a:moveTo>
                <a:lnTo>
                  <a:pt x="268" y="194"/>
                </a:lnTo>
                <a:lnTo>
                  <a:pt x="268" y="0"/>
                </a:lnTo>
                <a:lnTo>
                  <a:pt x="0" y="0"/>
                </a:lnTo>
                <a:lnTo>
                  <a:pt x="0" y="194"/>
                </a:lnTo>
                <a:lnTo>
                  <a:pt x="0" y="194"/>
                </a:lnTo>
                <a:close/>
              </a:path>
            </a:pathLst>
          </a:custGeom>
          <a:solidFill>
            <a:srgbClr val="FFCCCC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10" name="Freeform 1754">
            <a:extLst>
              <a:ext uri="{FF2B5EF4-FFF2-40B4-BE49-F238E27FC236}">
                <a16:creationId xmlns:a16="http://schemas.microsoft.com/office/drawing/2014/main" id="{BC0F420C-F1F2-45CB-97FF-7F28DD4D43F8}"/>
              </a:ext>
            </a:extLst>
          </p:cNvPr>
          <p:cNvSpPr>
            <a:spLocks/>
          </p:cNvSpPr>
          <p:nvPr/>
        </p:nvSpPr>
        <p:spPr bwMode="auto">
          <a:xfrm>
            <a:off x="4097338" y="3902075"/>
            <a:ext cx="141287" cy="103188"/>
          </a:xfrm>
          <a:custGeom>
            <a:avLst/>
            <a:gdLst>
              <a:gd name="T0" fmla="*/ 0 w 268"/>
              <a:gd name="T1" fmla="*/ 194 h 194"/>
              <a:gd name="T2" fmla="*/ 268 w 268"/>
              <a:gd name="T3" fmla="*/ 194 h 194"/>
              <a:gd name="T4" fmla="*/ 268 w 268"/>
              <a:gd name="T5" fmla="*/ 0 h 194"/>
              <a:gd name="T6" fmla="*/ 0 w 268"/>
              <a:gd name="T7" fmla="*/ 0 h 194"/>
              <a:gd name="T8" fmla="*/ 0 w 268"/>
              <a:gd name="T9" fmla="*/ 194 h 194"/>
              <a:gd name="T10" fmla="*/ 0 w 268"/>
              <a:gd name="T11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8" h="194">
                <a:moveTo>
                  <a:pt x="0" y="194"/>
                </a:moveTo>
                <a:lnTo>
                  <a:pt x="268" y="194"/>
                </a:lnTo>
                <a:lnTo>
                  <a:pt x="268" y="0"/>
                </a:lnTo>
                <a:lnTo>
                  <a:pt x="0" y="0"/>
                </a:lnTo>
                <a:lnTo>
                  <a:pt x="0" y="194"/>
                </a:lnTo>
                <a:lnTo>
                  <a:pt x="0" y="194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11" name="Freeform 1755">
            <a:extLst>
              <a:ext uri="{FF2B5EF4-FFF2-40B4-BE49-F238E27FC236}">
                <a16:creationId xmlns:a16="http://schemas.microsoft.com/office/drawing/2014/main" id="{B980A40A-D72F-478F-9CBE-6F9DD9554A62}"/>
              </a:ext>
            </a:extLst>
          </p:cNvPr>
          <p:cNvSpPr>
            <a:spLocks/>
          </p:cNvSpPr>
          <p:nvPr/>
        </p:nvSpPr>
        <p:spPr bwMode="auto">
          <a:xfrm>
            <a:off x="4257675" y="4000500"/>
            <a:ext cx="15875" cy="23813"/>
          </a:xfrm>
          <a:custGeom>
            <a:avLst/>
            <a:gdLst>
              <a:gd name="T0" fmla="*/ 0 w 31"/>
              <a:gd name="T1" fmla="*/ 44 h 44"/>
              <a:gd name="T2" fmla="*/ 31 w 31"/>
              <a:gd name="T3" fmla="*/ 44 h 44"/>
              <a:gd name="T4" fmla="*/ 31 w 31"/>
              <a:gd name="T5" fmla="*/ 0 h 44"/>
              <a:gd name="T6" fmla="*/ 1 w 31"/>
              <a:gd name="T7" fmla="*/ 0 h 44"/>
              <a:gd name="T8" fmla="*/ 1 w 31"/>
              <a:gd name="T9" fmla="*/ 44 h 44"/>
              <a:gd name="T10" fmla="*/ 1 w 31"/>
              <a:gd name="T11" fmla="*/ 44 h 44"/>
              <a:gd name="T12" fmla="*/ 0 w 31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44">
                <a:moveTo>
                  <a:pt x="0" y="44"/>
                </a:moveTo>
                <a:lnTo>
                  <a:pt x="31" y="44"/>
                </a:lnTo>
                <a:lnTo>
                  <a:pt x="31" y="0"/>
                </a:lnTo>
                <a:lnTo>
                  <a:pt x="1" y="0"/>
                </a:lnTo>
                <a:lnTo>
                  <a:pt x="1" y="44"/>
                </a:lnTo>
                <a:lnTo>
                  <a:pt x="1" y="44"/>
                </a:lnTo>
                <a:lnTo>
                  <a:pt x="0" y="44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12" name="Freeform 1756">
            <a:extLst>
              <a:ext uri="{FF2B5EF4-FFF2-40B4-BE49-F238E27FC236}">
                <a16:creationId xmlns:a16="http://schemas.microsoft.com/office/drawing/2014/main" id="{FAFE4793-97D5-419A-A4CF-8AC99A150CD7}"/>
              </a:ext>
            </a:extLst>
          </p:cNvPr>
          <p:cNvSpPr>
            <a:spLocks/>
          </p:cNvSpPr>
          <p:nvPr/>
        </p:nvSpPr>
        <p:spPr bwMode="auto">
          <a:xfrm>
            <a:off x="4257675" y="4000500"/>
            <a:ext cx="15875" cy="23813"/>
          </a:xfrm>
          <a:custGeom>
            <a:avLst/>
            <a:gdLst>
              <a:gd name="T0" fmla="*/ 0 w 31"/>
              <a:gd name="T1" fmla="*/ 44 h 44"/>
              <a:gd name="T2" fmla="*/ 31 w 31"/>
              <a:gd name="T3" fmla="*/ 44 h 44"/>
              <a:gd name="T4" fmla="*/ 31 w 31"/>
              <a:gd name="T5" fmla="*/ 0 h 44"/>
              <a:gd name="T6" fmla="*/ 1 w 31"/>
              <a:gd name="T7" fmla="*/ 0 h 44"/>
              <a:gd name="T8" fmla="*/ 1 w 31"/>
              <a:gd name="T9" fmla="*/ 44 h 44"/>
              <a:gd name="T10" fmla="*/ 1 w 31"/>
              <a:gd name="T11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44">
                <a:moveTo>
                  <a:pt x="0" y="44"/>
                </a:moveTo>
                <a:lnTo>
                  <a:pt x="31" y="44"/>
                </a:lnTo>
                <a:lnTo>
                  <a:pt x="31" y="0"/>
                </a:lnTo>
                <a:lnTo>
                  <a:pt x="1" y="0"/>
                </a:lnTo>
                <a:lnTo>
                  <a:pt x="1" y="44"/>
                </a:lnTo>
                <a:lnTo>
                  <a:pt x="1" y="44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13" name="Freeform 1757">
            <a:extLst>
              <a:ext uri="{FF2B5EF4-FFF2-40B4-BE49-F238E27FC236}">
                <a16:creationId xmlns:a16="http://schemas.microsoft.com/office/drawing/2014/main" id="{572B6655-03FD-4E2B-AE62-8AF53FE69338}"/>
              </a:ext>
            </a:extLst>
          </p:cNvPr>
          <p:cNvSpPr>
            <a:spLocks/>
          </p:cNvSpPr>
          <p:nvPr/>
        </p:nvSpPr>
        <p:spPr bwMode="auto">
          <a:xfrm>
            <a:off x="4321175" y="4000500"/>
            <a:ext cx="15875" cy="23813"/>
          </a:xfrm>
          <a:custGeom>
            <a:avLst/>
            <a:gdLst>
              <a:gd name="T0" fmla="*/ 0 w 30"/>
              <a:gd name="T1" fmla="*/ 45 h 45"/>
              <a:gd name="T2" fmla="*/ 30 w 30"/>
              <a:gd name="T3" fmla="*/ 45 h 45"/>
              <a:gd name="T4" fmla="*/ 30 w 30"/>
              <a:gd name="T5" fmla="*/ 0 h 45"/>
              <a:gd name="T6" fmla="*/ 0 w 30"/>
              <a:gd name="T7" fmla="*/ 0 h 45"/>
              <a:gd name="T8" fmla="*/ 0 w 30"/>
              <a:gd name="T9" fmla="*/ 45 h 45"/>
              <a:gd name="T10" fmla="*/ 0 w 30"/>
              <a:gd name="T11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45">
                <a:moveTo>
                  <a:pt x="0" y="45"/>
                </a:moveTo>
                <a:lnTo>
                  <a:pt x="30" y="45"/>
                </a:lnTo>
                <a:lnTo>
                  <a:pt x="30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14" name="Freeform 1758">
            <a:extLst>
              <a:ext uri="{FF2B5EF4-FFF2-40B4-BE49-F238E27FC236}">
                <a16:creationId xmlns:a16="http://schemas.microsoft.com/office/drawing/2014/main" id="{175AEF73-2F0B-43DA-AC8D-0C5AAED2C04F}"/>
              </a:ext>
            </a:extLst>
          </p:cNvPr>
          <p:cNvSpPr>
            <a:spLocks/>
          </p:cNvSpPr>
          <p:nvPr/>
        </p:nvSpPr>
        <p:spPr bwMode="auto">
          <a:xfrm>
            <a:off x="4321175" y="4000500"/>
            <a:ext cx="15875" cy="23813"/>
          </a:xfrm>
          <a:custGeom>
            <a:avLst/>
            <a:gdLst>
              <a:gd name="T0" fmla="*/ 0 w 30"/>
              <a:gd name="T1" fmla="*/ 45 h 45"/>
              <a:gd name="T2" fmla="*/ 30 w 30"/>
              <a:gd name="T3" fmla="*/ 45 h 45"/>
              <a:gd name="T4" fmla="*/ 30 w 30"/>
              <a:gd name="T5" fmla="*/ 0 h 45"/>
              <a:gd name="T6" fmla="*/ 0 w 30"/>
              <a:gd name="T7" fmla="*/ 0 h 45"/>
              <a:gd name="T8" fmla="*/ 0 w 30"/>
              <a:gd name="T9" fmla="*/ 45 h 45"/>
              <a:gd name="T10" fmla="*/ 0 w 30"/>
              <a:gd name="T11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45">
                <a:moveTo>
                  <a:pt x="0" y="45"/>
                </a:moveTo>
                <a:lnTo>
                  <a:pt x="30" y="45"/>
                </a:lnTo>
                <a:lnTo>
                  <a:pt x="30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15" name="Freeform 1759">
            <a:extLst>
              <a:ext uri="{FF2B5EF4-FFF2-40B4-BE49-F238E27FC236}">
                <a16:creationId xmlns:a16="http://schemas.microsoft.com/office/drawing/2014/main" id="{A4DBF82F-072B-4791-9708-A8ED63169C78}"/>
              </a:ext>
            </a:extLst>
          </p:cNvPr>
          <p:cNvSpPr>
            <a:spLocks/>
          </p:cNvSpPr>
          <p:nvPr/>
        </p:nvSpPr>
        <p:spPr bwMode="auto">
          <a:xfrm>
            <a:off x="4384675" y="4000500"/>
            <a:ext cx="17463" cy="23813"/>
          </a:xfrm>
          <a:custGeom>
            <a:avLst/>
            <a:gdLst>
              <a:gd name="T0" fmla="*/ 0 w 31"/>
              <a:gd name="T1" fmla="*/ 45 h 45"/>
              <a:gd name="T2" fmla="*/ 31 w 31"/>
              <a:gd name="T3" fmla="*/ 45 h 45"/>
              <a:gd name="T4" fmla="*/ 31 w 31"/>
              <a:gd name="T5" fmla="*/ 0 h 45"/>
              <a:gd name="T6" fmla="*/ 0 w 31"/>
              <a:gd name="T7" fmla="*/ 0 h 45"/>
              <a:gd name="T8" fmla="*/ 0 w 31"/>
              <a:gd name="T9" fmla="*/ 45 h 45"/>
              <a:gd name="T10" fmla="*/ 0 w 31"/>
              <a:gd name="T11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45">
                <a:moveTo>
                  <a:pt x="0" y="45"/>
                </a:moveTo>
                <a:lnTo>
                  <a:pt x="31" y="45"/>
                </a:lnTo>
                <a:lnTo>
                  <a:pt x="31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16" name="Freeform 1760">
            <a:extLst>
              <a:ext uri="{FF2B5EF4-FFF2-40B4-BE49-F238E27FC236}">
                <a16:creationId xmlns:a16="http://schemas.microsoft.com/office/drawing/2014/main" id="{325E0B5C-8665-4325-BCA5-63DDCF833BBF}"/>
              </a:ext>
            </a:extLst>
          </p:cNvPr>
          <p:cNvSpPr>
            <a:spLocks/>
          </p:cNvSpPr>
          <p:nvPr/>
        </p:nvSpPr>
        <p:spPr bwMode="auto">
          <a:xfrm>
            <a:off x="4384675" y="4000500"/>
            <a:ext cx="17463" cy="23813"/>
          </a:xfrm>
          <a:custGeom>
            <a:avLst/>
            <a:gdLst>
              <a:gd name="T0" fmla="*/ 0 w 31"/>
              <a:gd name="T1" fmla="*/ 45 h 45"/>
              <a:gd name="T2" fmla="*/ 31 w 31"/>
              <a:gd name="T3" fmla="*/ 45 h 45"/>
              <a:gd name="T4" fmla="*/ 31 w 31"/>
              <a:gd name="T5" fmla="*/ 0 h 45"/>
              <a:gd name="T6" fmla="*/ 0 w 31"/>
              <a:gd name="T7" fmla="*/ 0 h 45"/>
              <a:gd name="T8" fmla="*/ 0 w 31"/>
              <a:gd name="T9" fmla="*/ 45 h 45"/>
              <a:gd name="T10" fmla="*/ 0 w 31"/>
              <a:gd name="T11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45">
                <a:moveTo>
                  <a:pt x="0" y="45"/>
                </a:moveTo>
                <a:lnTo>
                  <a:pt x="31" y="45"/>
                </a:lnTo>
                <a:lnTo>
                  <a:pt x="31" y="0"/>
                </a:lnTo>
                <a:lnTo>
                  <a:pt x="0" y="0"/>
                </a:lnTo>
                <a:lnTo>
                  <a:pt x="0" y="45"/>
                </a:lnTo>
                <a:lnTo>
                  <a:pt x="0" y="45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17" name="Freeform 1761">
            <a:extLst>
              <a:ext uri="{FF2B5EF4-FFF2-40B4-BE49-F238E27FC236}">
                <a16:creationId xmlns:a16="http://schemas.microsoft.com/office/drawing/2014/main" id="{9F762F6F-D112-46AE-8A27-8EBCDBAD35F2}"/>
              </a:ext>
            </a:extLst>
          </p:cNvPr>
          <p:cNvSpPr>
            <a:spLocks/>
          </p:cNvSpPr>
          <p:nvPr/>
        </p:nvSpPr>
        <p:spPr bwMode="auto">
          <a:xfrm>
            <a:off x="4257675" y="3902075"/>
            <a:ext cx="142875" cy="103188"/>
          </a:xfrm>
          <a:custGeom>
            <a:avLst/>
            <a:gdLst>
              <a:gd name="T0" fmla="*/ 0 w 271"/>
              <a:gd name="T1" fmla="*/ 194 h 194"/>
              <a:gd name="T2" fmla="*/ 271 w 271"/>
              <a:gd name="T3" fmla="*/ 194 h 194"/>
              <a:gd name="T4" fmla="*/ 271 w 271"/>
              <a:gd name="T5" fmla="*/ 0 h 194"/>
              <a:gd name="T6" fmla="*/ 1 w 271"/>
              <a:gd name="T7" fmla="*/ 0 h 194"/>
              <a:gd name="T8" fmla="*/ 1 w 271"/>
              <a:gd name="T9" fmla="*/ 194 h 194"/>
              <a:gd name="T10" fmla="*/ 1 w 271"/>
              <a:gd name="T11" fmla="*/ 194 h 194"/>
              <a:gd name="T12" fmla="*/ 0 w 271"/>
              <a:gd name="T13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1" h="194">
                <a:moveTo>
                  <a:pt x="0" y="194"/>
                </a:moveTo>
                <a:lnTo>
                  <a:pt x="271" y="194"/>
                </a:lnTo>
                <a:lnTo>
                  <a:pt x="271" y="0"/>
                </a:lnTo>
                <a:lnTo>
                  <a:pt x="1" y="0"/>
                </a:lnTo>
                <a:lnTo>
                  <a:pt x="1" y="194"/>
                </a:lnTo>
                <a:lnTo>
                  <a:pt x="1" y="194"/>
                </a:lnTo>
                <a:lnTo>
                  <a:pt x="0" y="194"/>
                </a:lnTo>
                <a:close/>
              </a:path>
            </a:pathLst>
          </a:custGeom>
          <a:solidFill>
            <a:srgbClr val="FFCCCC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18" name="Freeform 1762">
            <a:extLst>
              <a:ext uri="{FF2B5EF4-FFF2-40B4-BE49-F238E27FC236}">
                <a16:creationId xmlns:a16="http://schemas.microsoft.com/office/drawing/2014/main" id="{FF571DBB-F75E-4C13-8414-8C3C16C3FA54}"/>
              </a:ext>
            </a:extLst>
          </p:cNvPr>
          <p:cNvSpPr>
            <a:spLocks/>
          </p:cNvSpPr>
          <p:nvPr/>
        </p:nvSpPr>
        <p:spPr bwMode="auto">
          <a:xfrm>
            <a:off x="4257675" y="3902075"/>
            <a:ext cx="142875" cy="103188"/>
          </a:xfrm>
          <a:custGeom>
            <a:avLst/>
            <a:gdLst>
              <a:gd name="T0" fmla="*/ 0 w 271"/>
              <a:gd name="T1" fmla="*/ 194 h 194"/>
              <a:gd name="T2" fmla="*/ 271 w 271"/>
              <a:gd name="T3" fmla="*/ 194 h 194"/>
              <a:gd name="T4" fmla="*/ 271 w 271"/>
              <a:gd name="T5" fmla="*/ 0 h 194"/>
              <a:gd name="T6" fmla="*/ 1 w 271"/>
              <a:gd name="T7" fmla="*/ 0 h 194"/>
              <a:gd name="T8" fmla="*/ 1 w 271"/>
              <a:gd name="T9" fmla="*/ 194 h 194"/>
              <a:gd name="T10" fmla="*/ 1 w 271"/>
              <a:gd name="T11" fmla="*/ 194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1" h="194">
                <a:moveTo>
                  <a:pt x="0" y="194"/>
                </a:moveTo>
                <a:lnTo>
                  <a:pt x="271" y="194"/>
                </a:lnTo>
                <a:lnTo>
                  <a:pt x="271" y="0"/>
                </a:lnTo>
                <a:lnTo>
                  <a:pt x="1" y="0"/>
                </a:lnTo>
                <a:lnTo>
                  <a:pt x="1" y="194"/>
                </a:lnTo>
                <a:lnTo>
                  <a:pt x="1" y="194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19" name="Freeform 1763">
            <a:extLst>
              <a:ext uri="{FF2B5EF4-FFF2-40B4-BE49-F238E27FC236}">
                <a16:creationId xmlns:a16="http://schemas.microsoft.com/office/drawing/2014/main" id="{0F184A97-17E4-44DC-8D55-D62CB298B077}"/>
              </a:ext>
            </a:extLst>
          </p:cNvPr>
          <p:cNvSpPr>
            <a:spLocks/>
          </p:cNvSpPr>
          <p:nvPr/>
        </p:nvSpPr>
        <p:spPr bwMode="auto">
          <a:xfrm>
            <a:off x="4097338" y="3859213"/>
            <a:ext cx="14287" cy="23812"/>
          </a:xfrm>
          <a:custGeom>
            <a:avLst/>
            <a:gdLst>
              <a:gd name="T0" fmla="*/ 0 w 28"/>
              <a:gd name="T1" fmla="*/ 44 h 44"/>
              <a:gd name="T2" fmla="*/ 28 w 28"/>
              <a:gd name="T3" fmla="*/ 44 h 44"/>
              <a:gd name="T4" fmla="*/ 28 w 28"/>
              <a:gd name="T5" fmla="*/ 0 h 44"/>
              <a:gd name="T6" fmla="*/ 0 w 28"/>
              <a:gd name="T7" fmla="*/ 0 h 44"/>
              <a:gd name="T8" fmla="*/ 0 w 28"/>
              <a:gd name="T9" fmla="*/ 44 h 44"/>
              <a:gd name="T10" fmla="*/ 0 w 28"/>
              <a:gd name="T11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44">
                <a:moveTo>
                  <a:pt x="0" y="44"/>
                </a:moveTo>
                <a:lnTo>
                  <a:pt x="28" y="44"/>
                </a:lnTo>
                <a:lnTo>
                  <a:pt x="28" y="0"/>
                </a:lnTo>
                <a:lnTo>
                  <a:pt x="0" y="0"/>
                </a:lnTo>
                <a:lnTo>
                  <a:pt x="0" y="44"/>
                </a:lnTo>
                <a:lnTo>
                  <a:pt x="0" y="44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20" name="Freeform 1764">
            <a:extLst>
              <a:ext uri="{FF2B5EF4-FFF2-40B4-BE49-F238E27FC236}">
                <a16:creationId xmlns:a16="http://schemas.microsoft.com/office/drawing/2014/main" id="{3E21CEFB-A3F5-46E2-AD1C-BFE598D23FC1}"/>
              </a:ext>
            </a:extLst>
          </p:cNvPr>
          <p:cNvSpPr>
            <a:spLocks/>
          </p:cNvSpPr>
          <p:nvPr/>
        </p:nvSpPr>
        <p:spPr bwMode="auto">
          <a:xfrm>
            <a:off x="4097338" y="3859213"/>
            <a:ext cx="14287" cy="23812"/>
          </a:xfrm>
          <a:custGeom>
            <a:avLst/>
            <a:gdLst>
              <a:gd name="T0" fmla="*/ 0 w 28"/>
              <a:gd name="T1" fmla="*/ 44 h 44"/>
              <a:gd name="T2" fmla="*/ 28 w 28"/>
              <a:gd name="T3" fmla="*/ 44 h 44"/>
              <a:gd name="T4" fmla="*/ 28 w 28"/>
              <a:gd name="T5" fmla="*/ 0 h 44"/>
              <a:gd name="T6" fmla="*/ 0 w 28"/>
              <a:gd name="T7" fmla="*/ 0 h 44"/>
              <a:gd name="T8" fmla="*/ 0 w 28"/>
              <a:gd name="T9" fmla="*/ 44 h 44"/>
              <a:gd name="T10" fmla="*/ 0 w 28"/>
              <a:gd name="T11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44">
                <a:moveTo>
                  <a:pt x="0" y="44"/>
                </a:moveTo>
                <a:lnTo>
                  <a:pt x="28" y="44"/>
                </a:lnTo>
                <a:lnTo>
                  <a:pt x="28" y="0"/>
                </a:lnTo>
                <a:lnTo>
                  <a:pt x="0" y="0"/>
                </a:lnTo>
                <a:lnTo>
                  <a:pt x="0" y="44"/>
                </a:lnTo>
                <a:lnTo>
                  <a:pt x="0" y="44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21" name="Freeform 1765">
            <a:extLst>
              <a:ext uri="{FF2B5EF4-FFF2-40B4-BE49-F238E27FC236}">
                <a16:creationId xmlns:a16="http://schemas.microsoft.com/office/drawing/2014/main" id="{50EF9442-92C7-4455-8A53-AE02F82DF479}"/>
              </a:ext>
            </a:extLst>
          </p:cNvPr>
          <p:cNvSpPr>
            <a:spLocks/>
          </p:cNvSpPr>
          <p:nvPr/>
        </p:nvSpPr>
        <p:spPr bwMode="auto">
          <a:xfrm>
            <a:off x="4160838" y="3859213"/>
            <a:ext cx="15875" cy="23812"/>
          </a:xfrm>
          <a:custGeom>
            <a:avLst/>
            <a:gdLst>
              <a:gd name="T0" fmla="*/ 0 w 32"/>
              <a:gd name="T1" fmla="*/ 44 h 44"/>
              <a:gd name="T2" fmla="*/ 32 w 32"/>
              <a:gd name="T3" fmla="*/ 44 h 44"/>
              <a:gd name="T4" fmla="*/ 32 w 32"/>
              <a:gd name="T5" fmla="*/ 0 h 44"/>
              <a:gd name="T6" fmla="*/ 0 w 32"/>
              <a:gd name="T7" fmla="*/ 0 h 44"/>
              <a:gd name="T8" fmla="*/ 0 w 32"/>
              <a:gd name="T9" fmla="*/ 44 h 44"/>
              <a:gd name="T10" fmla="*/ 0 w 32"/>
              <a:gd name="T11" fmla="*/ 44 h 44"/>
              <a:gd name="T12" fmla="*/ 0 w 32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44">
                <a:moveTo>
                  <a:pt x="0" y="44"/>
                </a:moveTo>
                <a:lnTo>
                  <a:pt x="32" y="44"/>
                </a:lnTo>
                <a:lnTo>
                  <a:pt x="32" y="0"/>
                </a:lnTo>
                <a:lnTo>
                  <a:pt x="0" y="0"/>
                </a:lnTo>
                <a:lnTo>
                  <a:pt x="0" y="44"/>
                </a:lnTo>
                <a:lnTo>
                  <a:pt x="0" y="44"/>
                </a:lnTo>
                <a:lnTo>
                  <a:pt x="0" y="44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22" name="Freeform 1766">
            <a:extLst>
              <a:ext uri="{FF2B5EF4-FFF2-40B4-BE49-F238E27FC236}">
                <a16:creationId xmlns:a16="http://schemas.microsoft.com/office/drawing/2014/main" id="{B1DEAC31-0470-493F-A6B2-4859D5D58BDE}"/>
              </a:ext>
            </a:extLst>
          </p:cNvPr>
          <p:cNvSpPr>
            <a:spLocks/>
          </p:cNvSpPr>
          <p:nvPr/>
        </p:nvSpPr>
        <p:spPr bwMode="auto">
          <a:xfrm>
            <a:off x="4160838" y="3859213"/>
            <a:ext cx="15875" cy="23812"/>
          </a:xfrm>
          <a:custGeom>
            <a:avLst/>
            <a:gdLst>
              <a:gd name="T0" fmla="*/ 0 w 32"/>
              <a:gd name="T1" fmla="*/ 44 h 44"/>
              <a:gd name="T2" fmla="*/ 32 w 32"/>
              <a:gd name="T3" fmla="*/ 44 h 44"/>
              <a:gd name="T4" fmla="*/ 32 w 32"/>
              <a:gd name="T5" fmla="*/ 0 h 44"/>
              <a:gd name="T6" fmla="*/ 0 w 32"/>
              <a:gd name="T7" fmla="*/ 0 h 44"/>
              <a:gd name="T8" fmla="*/ 0 w 32"/>
              <a:gd name="T9" fmla="*/ 44 h 44"/>
              <a:gd name="T10" fmla="*/ 0 w 32"/>
              <a:gd name="T11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" h="44">
                <a:moveTo>
                  <a:pt x="0" y="44"/>
                </a:moveTo>
                <a:lnTo>
                  <a:pt x="32" y="44"/>
                </a:lnTo>
                <a:lnTo>
                  <a:pt x="32" y="0"/>
                </a:lnTo>
                <a:lnTo>
                  <a:pt x="0" y="0"/>
                </a:lnTo>
                <a:lnTo>
                  <a:pt x="0" y="44"/>
                </a:lnTo>
                <a:lnTo>
                  <a:pt x="0" y="44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23" name="Freeform 1767">
            <a:extLst>
              <a:ext uri="{FF2B5EF4-FFF2-40B4-BE49-F238E27FC236}">
                <a16:creationId xmlns:a16="http://schemas.microsoft.com/office/drawing/2014/main" id="{8F43D4EF-D6DD-4663-BD60-35BB1AA0023F}"/>
              </a:ext>
            </a:extLst>
          </p:cNvPr>
          <p:cNvSpPr>
            <a:spLocks/>
          </p:cNvSpPr>
          <p:nvPr/>
        </p:nvSpPr>
        <p:spPr bwMode="auto">
          <a:xfrm>
            <a:off x="4224338" y="3859213"/>
            <a:ext cx="15875" cy="25400"/>
          </a:xfrm>
          <a:custGeom>
            <a:avLst/>
            <a:gdLst>
              <a:gd name="T0" fmla="*/ 0 w 30"/>
              <a:gd name="T1" fmla="*/ 44 h 46"/>
              <a:gd name="T2" fmla="*/ 30 w 30"/>
              <a:gd name="T3" fmla="*/ 46 h 46"/>
              <a:gd name="T4" fmla="*/ 30 w 30"/>
              <a:gd name="T5" fmla="*/ 0 h 46"/>
              <a:gd name="T6" fmla="*/ 0 w 30"/>
              <a:gd name="T7" fmla="*/ 0 h 46"/>
              <a:gd name="T8" fmla="*/ 0 w 30"/>
              <a:gd name="T9" fmla="*/ 46 h 46"/>
              <a:gd name="T10" fmla="*/ 0 w 30"/>
              <a:gd name="T11" fmla="*/ 46 h 46"/>
              <a:gd name="T12" fmla="*/ 0 w 30"/>
              <a:gd name="T13" fmla="*/ 4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6">
                <a:moveTo>
                  <a:pt x="0" y="44"/>
                </a:moveTo>
                <a:lnTo>
                  <a:pt x="30" y="46"/>
                </a:lnTo>
                <a:lnTo>
                  <a:pt x="30" y="0"/>
                </a:lnTo>
                <a:lnTo>
                  <a:pt x="0" y="0"/>
                </a:lnTo>
                <a:lnTo>
                  <a:pt x="0" y="46"/>
                </a:lnTo>
                <a:lnTo>
                  <a:pt x="0" y="46"/>
                </a:lnTo>
                <a:lnTo>
                  <a:pt x="0" y="44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24" name="Freeform 1768">
            <a:extLst>
              <a:ext uri="{FF2B5EF4-FFF2-40B4-BE49-F238E27FC236}">
                <a16:creationId xmlns:a16="http://schemas.microsoft.com/office/drawing/2014/main" id="{54421634-6662-4720-9589-B5A5C4D7EDB4}"/>
              </a:ext>
            </a:extLst>
          </p:cNvPr>
          <p:cNvSpPr>
            <a:spLocks/>
          </p:cNvSpPr>
          <p:nvPr/>
        </p:nvSpPr>
        <p:spPr bwMode="auto">
          <a:xfrm>
            <a:off x="4224338" y="3859213"/>
            <a:ext cx="15875" cy="25400"/>
          </a:xfrm>
          <a:custGeom>
            <a:avLst/>
            <a:gdLst>
              <a:gd name="T0" fmla="*/ 0 w 30"/>
              <a:gd name="T1" fmla="*/ 44 h 46"/>
              <a:gd name="T2" fmla="*/ 30 w 30"/>
              <a:gd name="T3" fmla="*/ 46 h 46"/>
              <a:gd name="T4" fmla="*/ 30 w 30"/>
              <a:gd name="T5" fmla="*/ 0 h 46"/>
              <a:gd name="T6" fmla="*/ 0 w 30"/>
              <a:gd name="T7" fmla="*/ 0 h 46"/>
              <a:gd name="T8" fmla="*/ 0 w 30"/>
              <a:gd name="T9" fmla="*/ 46 h 46"/>
              <a:gd name="T10" fmla="*/ 0 w 30"/>
              <a:gd name="T11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46">
                <a:moveTo>
                  <a:pt x="0" y="44"/>
                </a:moveTo>
                <a:lnTo>
                  <a:pt x="30" y="46"/>
                </a:lnTo>
                <a:lnTo>
                  <a:pt x="30" y="0"/>
                </a:lnTo>
                <a:lnTo>
                  <a:pt x="0" y="0"/>
                </a:lnTo>
                <a:lnTo>
                  <a:pt x="0" y="46"/>
                </a:lnTo>
                <a:lnTo>
                  <a:pt x="0" y="46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25" name="Freeform 1769">
            <a:extLst>
              <a:ext uri="{FF2B5EF4-FFF2-40B4-BE49-F238E27FC236}">
                <a16:creationId xmlns:a16="http://schemas.microsoft.com/office/drawing/2014/main" id="{EBA600A2-E540-4BC0-928D-86001D66C885}"/>
              </a:ext>
            </a:extLst>
          </p:cNvPr>
          <p:cNvSpPr>
            <a:spLocks/>
          </p:cNvSpPr>
          <p:nvPr/>
        </p:nvSpPr>
        <p:spPr bwMode="auto">
          <a:xfrm>
            <a:off x="4097338" y="3760788"/>
            <a:ext cx="141287" cy="103187"/>
          </a:xfrm>
          <a:custGeom>
            <a:avLst/>
            <a:gdLst>
              <a:gd name="T0" fmla="*/ 0 w 268"/>
              <a:gd name="T1" fmla="*/ 194 h 195"/>
              <a:gd name="T2" fmla="*/ 268 w 268"/>
              <a:gd name="T3" fmla="*/ 195 h 195"/>
              <a:gd name="T4" fmla="*/ 268 w 268"/>
              <a:gd name="T5" fmla="*/ 0 h 195"/>
              <a:gd name="T6" fmla="*/ 0 w 268"/>
              <a:gd name="T7" fmla="*/ 0 h 195"/>
              <a:gd name="T8" fmla="*/ 0 w 268"/>
              <a:gd name="T9" fmla="*/ 195 h 195"/>
              <a:gd name="T10" fmla="*/ 0 w 268"/>
              <a:gd name="T11" fmla="*/ 195 h 195"/>
              <a:gd name="T12" fmla="*/ 0 w 268"/>
              <a:gd name="T13" fmla="*/ 194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8" h="195">
                <a:moveTo>
                  <a:pt x="0" y="194"/>
                </a:moveTo>
                <a:lnTo>
                  <a:pt x="268" y="195"/>
                </a:lnTo>
                <a:lnTo>
                  <a:pt x="268" y="0"/>
                </a:lnTo>
                <a:lnTo>
                  <a:pt x="0" y="0"/>
                </a:lnTo>
                <a:lnTo>
                  <a:pt x="0" y="195"/>
                </a:lnTo>
                <a:lnTo>
                  <a:pt x="0" y="195"/>
                </a:lnTo>
                <a:lnTo>
                  <a:pt x="0" y="194"/>
                </a:lnTo>
                <a:close/>
              </a:path>
            </a:pathLst>
          </a:custGeom>
          <a:solidFill>
            <a:srgbClr val="FFCCCC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26" name="Freeform 1770">
            <a:extLst>
              <a:ext uri="{FF2B5EF4-FFF2-40B4-BE49-F238E27FC236}">
                <a16:creationId xmlns:a16="http://schemas.microsoft.com/office/drawing/2014/main" id="{A41DA835-3DED-445C-A9AB-A26003FEAAFF}"/>
              </a:ext>
            </a:extLst>
          </p:cNvPr>
          <p:cNvSpPr>
            <a:spLocks/>
          </p:cNvSpPr>
          <p:nvPr/>
        </p:nvSpPr>
        <p:spPr bwMode="auto">
          <a:xfrm>
            <a:off x="4097338" y="3760788"/>
            <a:ext cx="141287" cy="103187"/>
          </a:xfrm>
          <a:custGeom>
            <a:avLst/>
            <a:gdLst>
              <a:gd name="T0" fmla="*/ 0 w 268"/>
              <a:gd name="T1" fmla="*/ 194 h 195"/>
              <a:gd name="T2" fmla="*/ 268 w 268"/>
              <a:gd name="T3" fmla="*/ 195 h 195"/>
              <a:gd name="T4" fmla="*/ 268 w 268"/>
              <a:gd name="T5" fmla="*/ 0 h 195"/>
              <a:gd name="T6" fmla="*/ 0 w 268"/>
              <a:gd name="T7" fmla="*/ 0 h 195"/>
              <a:gd name="T8" fmla="*/ 0 w 268"/>
              <a:gd name="T9" fmla="*/ 195 h 195"/>
              <a:gd name="T10" fmla="*/ 0 w 268"/>
              <a:gd name="T11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68" h="195">
                <a:moveTo>
                  <a:pt x="0" y="194"/>
                </a:moveTo>
                <a:lnTo>
                  <a:pt x="268" y="195"/>
                </a:lnTo>
                <a:lnTo>
                  <a:pt x="268" y="0"/>
                </a:lnTo>
                <a:lnTo>
                  <a:pt x="0" y="0"/>
                </a:lnTo>
                <a:lnTo>
                  <a:pt x="0" y="195"/>
                </a:lnTo>
                <a:lnTo>
                  <a:pt x="0" y="195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27" name="Freeform 1771">
            <a:extLst>
              <a:ext uri="{FF2B5EF4-FFF2-40B4-BE49-F238E27FC236}">
                <a16:creationId xmlns:a16="http://schemas.microsoft.com/office/drawing/2014/main" id="{482A455B-B265-4DC8-9556-69A14E85B4F5}"/>
              </a:ext>
            </a:extLst>
          </p:cNvPr>
          <p:cNvSpPr>
            <a:spLocks/>
          </p:cNvSpPr>
          <p:nvPr/>
        </p:nvSpPr>
        <p:spPr bwMode="auto">
          <a:xfrm>
            <a:off x="4257675" y="3859213"/>
            <a:ext cx="15875" cy="23812"/>
          </a:xfrm>
          <a:custGeom>
            <a:avLst/>
            <a:gdLst>
              <a:gd name="T0" fmla="*/ 0 w 31"/>
              <a:gd name="T1" fmla="*/ 44 h 44"/>
              <a:gd name="T2" fmla="*/ 31 w 31"/>
              <a:gd name="T3" fmla="*/ 44 h 44"/>
              <a:gd name="T4" fmla="*/ 31 w 31"/>
              <a:gd name="T5" fmla="*/ 0 h 44"/>
              <a:gd name="T6" fmla="*/ 1 w 31"/>
              <a:gd name="T7" fmla="*/ 0 h 44"/>
              <a:gd name="T8" fmla="*/ 1 w 31"/>
              <a:gd name="T9" fmla="*/ 44 h 44"/>
              <a:gd name="T10" fmla="*/ 1 w 31"/>
              <a:gd name="T11" fmla="*/ 44 h 44"/>
              <a:gd name="T12" fmla="*/ 0 w 31"/>
              <a:gd name="T13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44">
                <a:moveTo>
                  <a:pt x="0" y="44"/>
                </a:moveTo>
                <a:lnTo>
                  <a:pt x="31" y="44"/>
                </a:lnTo>
                <a:lnTo>
                  <a:pt x="31" y="0"/>
                </a:lnTo>
                <a:lnTo>
                  <a:pt x="1" y="0"/>
                </a:lnTo>
                <a:lnTo>
                  <a:pt x="1" y="44"/>
                </a:lnTo>
                <a:lnTo>
                  <a:pt x="1" y="44"/>
                </a:lnTo>
                <a:lnTo>
                  <a:pt x="0" y="44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28" name="Freeform 1772">
            <a:extLst>
              <a:ext uri="{FF2B5EF4-FFF2-40B4-BE49-F238E27FC236}">
                <a16:creationId xmlns:a16="http://schemas.microsoft.com/office/drawing/2014/main" id="{E9FE4202-E4B0-448A-ABFC-8CB6C976BD32}"/>
              </a:ext>
            </a:extLst>
          </p:cNvPr>
          <p:cNvSpPr>
            <a:spLocks/>
          </p:cNvSpPr>
          <p:nvPr/>
        </p:nvSpPr>
        <p:spPr bwMode="auto">
          <a:xfrm>
            <a:off x="4257675" y="3859213"/>
            <a:ext cx="15875" cy="23812"/>
          </a:xfrm>
          <a:custGeom>
            <a:avLst/>
            <a:gdLst>
              <a:gd name="T0" fmla="*/ 0 w 31"/>
              <a:gd name="T1" fmla="*/ 44 h 44"/>
              <a:gd name="T2" fmla="*/ 31 w 31"/>
              <a:gd name="T3" fmla="*/ 44 h 44"/>
              <a:gd name="T4" fmla="*/ 31 w 31"/>
              <a:gd name="T5" fmla="*/ 0 h 44"/>
              <a:gd name="T6" fmla="*/ 1 w 31"/>
              <a:gd name="T7" fmla="*/ 0 h 44"/>
              <a:gd name="T8" fmla="*/ 1 w 31"/>
              <a:gd name="T9" fmla="*/ 44 h 44"/>
              <a:gd name="T10" fmla="*/ 1 w 31"/>
              <a:gd name="T11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44">
                <a:moveTo>
                  <a:pt x="0" y="44"/>
                </a:moveTo>
                <a:lnTo>
                  <a:pt x="31" y="44"/>
                </a:lnTo>
                <a:lnTo>
                  <a:pt x="31" y="0"/>
                </a:lnTo>
                <a:lnTo>
                  <a:pt x="1" y="0"/>
                </a:lnTo>
                <a:lnTo>
                  <a:pt x="1" y="44"/>
                </a:lnTo>
                <a:lnTo>
                  <a:pt x="1" y="44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29" name="Freeform 1773">
            <a:extLst>
              <a:ext uri="{FF2B5EF4-FFF2-40B4-BE49-F238E27FC236}">
                <a16:creationId xmlns:a16="http://schemas.microsoft.com/office/drawing/2014/main" id="{BBF4417D-7A9B-4F85-B15E-A8DBB93DCF32}"/>
              </a:ext>
            </a:extLst>
          </p:cNvPr>
          <p:cNvSpPr>
            <a:spLocks/>
          </p:cNvSpPr>
          <p:nvPr/>
        </p:nvSpPr>
        <p:spPr bwMode="auto">
          <a:xfrm>
            <a:off x="4321175" y="3859213"/>
            <a:ext cx="15875" cy="23812"/>
          </a:xfrm>
          <a:custGeom>
            <a:avLst/>
            <a:gdLst>
              <a:gd name="T0" fmla="*/ 0 w 30"/>
              <a:gd name="T1" fmla="*/ 44 h 44"/>
              <a:gd name="T2" fmla="*/ 30 w 30"/>
              <a:gd name="T3" fmla="*/ 44 h 44"/>
              <a:gd name="T4" fmla="*/ 30 w 30"/>
              <a:gd name="T5" fmla="*/ 0 h 44"/>
              <a:gd name="T6" fmla="*/ 0 w 30"/>
              <a:gd name="T7" fmla="*/ 0 h 44"/>
              <a:gd name="T8" fmla="*/ 0 w 30"/>
              <a:gd name="T9" fmla="*/ 44 h 44"/>
              <a:gd name="T10" fmla="*/ 0 w 30"/>
              <a:gd name="T11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44">
                <a:moveTo>
                  <a:pt x="0" y="44"/>
                </a:moveTo>
                <a:lnTo>
                  <a:pt x="30" y="44"/>
                </a:lnTo>
                <a:lnTo>
                  <a:pt x="30" y="0"/>
                </a:lnTo>
                <a:lnTo>
                  <a:pt x="0" y="0"/>
                </a:lnTo>
                <a:lnTo>
                  <a:pt x="0" y="44"/>
                </a:lnTo>
                <a:lnTo>
                  <a:pt x="0" y="44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30" name="Freeform 1774">
            <a:extLst>
              <a:ext uri="{FF2B5EF4-FFF2-40B4-BE49-F238E27FC236}">
                <a16:creationId xmlns:a16="http://schemas.microsoft.com/office/drawing/2014/main" id="{C71005A3-4300-41AA-A5BA-73833BE43A81}"/>
              </a:ext>
            </a:extLst>
          </p:cNvPr>
          <p:cNvSpPr>
            <a:spLocks/>
          </p:cNvSpPr>
          <p:nvPr/>
        </p:nvSpPr>
        <p:spPr bwMode="auto">
          <a:xfrm>
            <a:off x="4321175" y="3859213"/>
            <a:ext cx="15875" cy="23812"/>
          </a:xfrm>
          <a:custGeom>
            <a:avLst/>
            <a:gdLst>
              <a:gd name="T0" fmla="*/ 0 w 30"/>
              <a:gd name="T1" fmla="*/ 44 h 44"/>
              <a:gd name="T2" fmla="*/ 30 w 30"/>
              <a:gd name="T3" fmla="*/ 44 h 44"/>
              <a:gd name="T4" fmla="*/ 30 w 30"/>
              <a:gd name="T5" fmla="*/ 0 h 44"/>
              <a:gd name="T6" fmla="*/ 0 w 30"/>
              <a:gd name="T7" fmla="*/ 0 h 44"/>
              <a:gd name="T8" fmla="*/ 0 w 30"/>
              <a:gd name="T9" fmla="*/ 44 h 44"/>
              <a:gd name="T10" fmla="*/ 0 w 30"/>
              <a:gd name="T11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44">
                <a:moveTo>
                  <a:pt x="0" y="44"/>
                </a:moveTo>
                <a:lnTo>
                  <a:pt x="30" y="44"/>
                </a:lnTo>
                <a:lnTo>
                  <a:pt x="30" y="0"/>
                </a:lnTo>
                <a:lnTo>
                  <a:pt x="0" y="0"/>
                </a:lnTo>
                <a:lnTo>
                  <a:pt x="0" y="44"/>
                </a:lnTo>
                <a:lnTo>
                  <a:pt x="0" y="44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31" name="Freeform 1775">
            <a:extLst>
              <a:ext uri="{FF2B5EF4-FFF2-40B4-BE49-F238E27FC236}">
                <a16:creationId xmlns:a16="http://schemas.microsoft.com/office/drawing/2014/main" id="{FB982988-1FF6-4232-904E-71537D5E8D28}"/>
              </a:ext>
            </a:extLst>
          </p:cNvPr>
          <p:cNvSpPr>
            <a:spLocks/>
          </p:cNvSpPr>
          <p:nvPr/>
        </p:nvSpPr>
        <p:spPr bwMode="auto">
          <a:xfrm>
            <a:off x="4384675" y="3859213"/>
            <a:ext cx="17463" cy="25400"/>
          </a:xfrm>
          <a:custGeom>
            <a:avLst/>
            <a:gdLst>
              <a:gd name="T0" fmla="*/ 0 w 31"/>
              <a:gd name="T1" fmla="*/ 44 h 46"/>
              <a:gd name="T2" fmla="*/ 31 w 31"/>
              <a:gd name="T3" fmla="*/ 46 h 46"/>
              <a:gd name="T4" fmla="*/ 31 w 31"/>
              <a:gd name="T5" fmla="*/ 0 h 46"/>
              <a:gd name="T6" fmla="*/ 0 w 31"/>
              <a:gd name="T7" fmla="*/ 0 h 46"/>
              <a:gd name="T8" fmla="*/ 0 w 31"/>
              <a:gd name="T9" fmla="*/ 46 h 46"/>
              <a:gd name="T10" fmla="*/ 0 w 31"/>
              <a:gd name="T11" fmla="*/ 46 h 46"/>
              <a:gd name="T12" fmla="*/ 0 w 31"/>
              <a:gd name="T13" fmla="*/ 44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46">
                <a:moveTo>
                  <a:pt x="0" y="44"/>
                </a:moveTo>
                <a:lnTo>
                  <a:pt x="31" y="46"/>
                </a:lnTo>
                <a:lnTo>
                  <a:pt x="31" y="0"/>
                </a:lnTo>
                <a:lnTo>
                  <a:pt x="0" y="0"/>
                </a:lnTo>
                <a:lnTo>
                  <a:pt x="0" y="46"/>
                </a:lnTo>
                <a:lnTo>
                  <a:pt x="0" y="46"/>
                </a:lnTo>
                <a:lnTo>
                  <a:pt x="0" y="44"/>
                </a:lnTo>
                <a:close/>
              </a:path>
            </a:pathLst>
          </a:custGeom>
          <a:solidFill>
            <a:srgbClr val="9966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32" name="Freeform 1776">
            <a:extLst>
              <a:ext uri="{FF2B5EF4-FFF2-40B4-BE49-F238E27FC236}">
                <a16:creationId xmlns:a16="http://schemas.microsoft.com/office/drawing/2014/main" id="{AD155C93-AE7C-41C4-9109-A3BC4BC04096}"/>
              </a:ext>
            </a:extLst>
          </p:cNvPr>
          <p:cNvSpPr>
            <a:spLocks/>
          </p:cNvSpPr>
          <p:nvPr/>
        </p:nvSpPr>
        <p:spPr bwMode="auto">
          <a:xfrm>
            <a:off x="4384675" y="3859213"/>
            <a:ext cx="17463" cy="25400"/>
          </a:xfrm>
          <a:custGeom>
            <a:avLst/>
            <a:gdLst>
              <a:gd name="T0" fmla="*/ 0 w 31"/>
              <a:gd name="T1" fmla="*/ 44 h 46"/>
              <a:gd name="T2" fmla="*/ 31 w 31"/>
              <a:gd name="T3" fmla="*/ 46 h 46"/>
              <a:gd name="T4" fmla="*/ 31 w 31"/>
              <a:gd name="T5" fmla="*/ 0 h 46"/>
              <a:gd name="T6" fmla="*/ 0 w 31"/>
              <a:gd name="T7" fmla="*/ 0 h 46"/>
              <a:gd name="T8" fmla="*/ 0 w 31"/>
              <a:gd name="T9" fmla="*/ 46 h 46"/>
              <a:gd name="T10" fmla="*/ 0 w 31"/>
              <a:gd name="T11" fmla="*/ 4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46">
                <a:moveTo>
                  <a:pt x="0" y="44"/>
                </a:moveTo>
                <a:lnTo>
                  <a:pt x="31" y="46"/>
                </a:lnTo>
                <a:lnTo>
                  <a:pt x="31" y="0"/>
                </a:lnTo>
                <a:lnTo>
                  <a:pt x="0" y="0"/>
                </a:lnTo>
                <a:lnTo>
                  <a:pt x="0" y="46"/>
                </a:lnTo>
                <a:lnTo>
                  <a:pt x="0" y="46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33" name="Freeform 1777">
            <a:extLst>
              <a:ext uri="{FF2B5EF4-FFF2-40B4-BE49-F238E27FC236}">
                <a16:creationId xmlns:a16="http://schemas.microsoft.com/office/drawing/2014/main" id="{0B02FDCB-E586-47E9-AEDB-42B47634D3E1}"/>
              </a:ext>
            </a:extLst>
          </p:cNvPr>
          <p:cNvSpPr>
            <a:spLocks/>
          </p:cNvSpPr>
          <p:nvPr/>
        </p:nvSpPr>
        <p:spPr bwMode="auto">
          <a:xfrm>
            <a:off x="4257675" y="3760788"/>
            <a:ext cx="142875" cy="103187"/>
          </a:xfrm>
          <a:custGeom>
            <a:avLst/>
            <a:gdLst>
              <a:gd name="T0" fmla="*/ 0 w 271"/>
              <a:gd name="T1" fmla="*/ 194 h 195"/>
              <a:gd name="T2" fmla="*/ 271 w 271"/>
              <a:gd name="T3" fmla="*/ 195 h 195"/>
              <a:gd name="T4" fmla="*/ 271 w 271"/>
              <a:gd name="T5" fmla="*/ 0 h 195"/>
              <a:gd name="T6" fmla="*/ 1 w 271"/>
              <a:gd name="T7" fmla="*/ 0 h 195"/>
              <a:gd name="T8" fmla="*/ 1 w 271"/>
              <a:gd name="T9" fmla="*/ 195 h 195"/>
              <a:gd name="T10" fmla="*/ 1 w 271"/>
              <a:gd name="T11" fmla="*/ 195 h 195"/>
              <a:gd name="T12" fmla="*/ 0 w 271"/>
              <a:gd name="T13" fmla="*/ 194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1" h="195">
                <a:moveTo>
                  <a:pt x="0" y="194"/>
                </a:moveTo>
                <a:lnTo>
                  <a:pt x="271" y="195"/>
                </a:lnTo>
                <a:lnTo>
                  <a:pt x="271" y="0"/>
                </a:lnTo>
                <a:lnTo>
                  <a:pt x="1" y="0"/>
                </a:lnTo>
                <a:lnTo>
                  <a:pt x="1" y="195"/>
                </a:lnTo>
                <a:lnTo>
                  <a:pt x="1" y="195"/>
                </a:lnTo>
                <a:lnTo>
                  <a:pt x="0" y="194"/>
                </a:lnTo>
                <a:close/>
              </a:path>
            </a:pathLst>
          </a:custGeom>
          <a:solidFill>
            <a:srgbClr val="FFCCCC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34" name="Freeform 1778">
            <a:extLst>
              <a:ext uri="{FF2B5EF4-FFF2-40B4-BE49-F238E27FC236}">
                <a16:creationId xmlns:a16="http://schemas.microsoft.com/office/drawing/2014/main" id="{28A85DA4-0E04-4A94-9931-F11795BF03E8}"/>
              </a:ext>
            </a:extLst>
          </p:cNvPr>
          <p:cNvSpPr>
            <a:spLocks/>
          </p:cNvSpPr>
          <p:nvPr/>
        </p:nvSpPr>
        <p:spPr bwMode="auto">
          <a:xfrm>
            <a:off x="4257675" y="3760788"/>
            <a:ext cx="142875" cy="103187"/>
          </a:xfrm>
          <a:custGeom>
            <a:avLst/>
            <a:gdLst>
              <a:gd name="T0" fmla="*/ 0 w 271"/>
              <a:gd name="T1" fmla="*/ 194 h 195"/>
              <a:gd name="T2" fmla="*/ 271 w 271"/>
              <a:gd name="T3" fmla="*/ 195 h 195"/>
              <a:gd name="T4" fmla="*/ 271 w 271"/>
              <a:gd name="T5" fmla="*/ 0 h 195"/>
              <a:gd name="T6" fmla="*/ 1 w 271"/>
              <a:gd name="T7" fmla="*/ 0 h 195"/>
              <a:gd name="T8" fmla="*/ 1 w 271"/>
              <a:gd name="T9" fmla="*/ 195 h 195"/>
              <a:gd name="T10" fmla="*/ 1 w 271"/>
              <a:gd name="T11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1" h="195">
                <a:moveTo>
                  <a:pt x="0" y="194"/>
                </a:moveTo>
                <a:lnTo>
                  <a:pt x="271" y="195"/>
                </a:lnTo>
                <a:lnTo>
                  <a:pt x="271" y="0"/>
                </a:lnTo>
                <a:lnTo>
                  <a:pt x="1" y="0"/>
                </a:lnTo>
                <a:lnTo>
                  <a:pt x="1" y="195"/>
                </a:lnTo>
                <a:lnTo>
                  <a:pt x="1" y="195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35" name="Freeform 1779">
            <a:extLst>
              <a:ext uri="{FF2B5EF4-FFF2-40B4-BE49-F238E27FC236}">
                <a16:creationId xmlns:a16="http://schemas.microsoft.com/office/drawing/2014/main" id="{5C38E86C-152C-4003-AE58-1133D6CD6F5E}"/>
              </a:ext>
            </a:extLst>
          </p:cNvPr>
          <p:cNvSpPr>
            <a:spLocks/>
          </p:cNvSpPr>
          <p:nvPr/>
        </p:nvSpPr>
        <p:spPr bwMode="auto">
          <a:xfrm>
            <a:off x="4078288" y="4024313"/>
            <a:ext cx="679450" cy="12700"/>
          </a:xfrm>
          <a:custGeom>
            <a:avLst/>
            <a:gdLst>
              <a:gd name="T0" fmla="*/ 0 w 1282"/>
              <a:gd name="T1" fmla="*/ 23 h 23"/>
              <a:gd name="T2" fmla="*/ 1282 w 1282"/>
              <a:gd name="T3" fmla="*/ 23 h 23"/>
              <a:gd name="T4" fmla="*/ 1282 w 1282"/>
              <a:gd name="T5" fmla="*/ 0 h 23"/>
              <a:gd name="T6" fmla="*/ 0 w 1282"/>
              <a:gd name="T7" fmla="*/ 0 h 23"/>
              <a:gd name="T8" fmla="*/ 0 w 1282"/>
              <a:gd name="T9" fmla="*/ 23 h 23"/>
              <a:gd name="T10" fmla="*/ 0 w 1282"/>
              <a:gd name="T11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2" h="23">
                <a:moveTo>
                  <a:pt x="0" y="23"/>
                </a:moveTo>
                <a:lnTo>
                  <a:pt x="1282" y="23"/>
                </a:lnTo>
                <a:lnTo>
                  <a:pt x="1282" y="0"/>
                </a:lnTo>
                <a:lnTo>
                  <a:pt x="0" y="0"/>
                </a:lnTo>
                <a:lnTo>
                  <a:pt x="0" y="23"/>
                </a:lnTo>
                <a:lnTo>
                  <a:pt x="0" y="23"/>
                </a:lnTo>
                <a:close/>
              </a:path>
            </a:pathLst>
          </a:custGeom>
          <a:solidFill>
            <a:srgbClr val="00CCFF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36" name="Freeform 1780">
            <a:extLst>
              <a:ext uri="{FF2B5EF4-FFF2-40B4-BE49-F238E27FC236}">
                <a16:creationId xmlns:a16="http://schemas.microsoft.com/office/drawing/2014/main" id="{A78B78BB-F694-48FF-AE1E-68F514651EC3}"/>
              </a:ext>
            </a:extLst>
          </p:cNvPr>
          <p:cNvSpPr>
            <a:spLocks/>
          </p:cNvSpPr>
          <p:nvPr/>
        </p:nvSpPr>
        <p:spPr bwMode="auto">
          <a:xfrm>
            <a:off x="4078288" y="4024313"/>
            <a:ext cx="679450" cy="12700"/>
          </a:xfrm>
          <a:custGeom>
            <a:avLst/>
            <a:gdLst>
              <a:gd name="T0" fmla="*/ 0 w 1282"/>
              <a:gd name="T1" fmla="*/ 23 h 23"/>
              <a:gd name="T2" fmla="*/ 1282 w 1282"/>
              <a:gd name="T3" fmla="*/ 23 h 23"/>
              <a:gd name="T4" fmla="*/ 1282 w 1282"/>
              <a:gd name="T5" fmla="*/ 0 h 23"/>
              <a:gd name="T6" fmla="*/ 0 w 1282"/>
              <a:gd name="T7" fmla="*/ 0 h 23"/>
              <a:gd name="T8" fmla="*/ 0 w 1282"/>
              <a:gd name="T9" fmla="*/ 23 h 23"/>
              <a:gd name="T10" fmla="*/ 0 w 1282"/>
              <a:gd name="T11" fmla="*/ 2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2" h="23">
                <a:moveTo>
                  <a:pt x="0" y="23"/>
                </a:moveTo>
                <a:lnTo>
                  <a:pt x="1282" y="23"/>
                </a:lnTo>
                <a:lnTo>
                  <a:pt x="1282" y="0"/>
                </a:lnTo>
                <a:lnTo>
                  <a:pt x="0" y="0"/>
                </a:lnTo>
                <a:lnTo>
                  <a:pt x="0" y="23"/>
                </a:lnTo>
                <a:lnTo>
                  <a:pt x="0" y="23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37" name="Freeform 1781">
            <a:extLst>
              <a:ext uri="{FF2B5EF4-FFF2-40B4-BE49-F238E27FC236}">
                <a16:creationId xmlns:a16="http://schemas.microsoft.com/office/drawing/2014/main" id="{E549E9E2-1EE2-49BD-B148-2EC70994B4E3}"/>
              </a:ext>
            </a:extLst>
          </p:cNvPr>
          <p:cNvSpPr>
            <a:spLocks/>
          </p:cNvSpPr>
          <p:nvPr/>
        </p:nvSpPr>
        <p:spPr bwMode="auto">
          <a:xfrm>
            <a:off x="4079875" y="3884613"/>
            <a:ext cx="677863" cy="11112"/>
          </a:xfrm>
          <a:custGeom>
            <a:avLst/>
            <a:gdLst>
              <a:gd name="T0" fmla="*/ 0 w 1282"/>
              <a:gd name="T1" fmla="*/ 22 h 22"/>
              <a:gd name="T2" fmla="*/ 1282 w 1282"/>
              <a:gd name="T3" fmla="*/ 22 h 22"/>
              <a:gd name="T4" fmla="*/ 1282 w 1282"/>
              <a:gd name="T5" fmla="*/ 0 h 22"/>
              <a:gd name="T6" fmla="*/ 0 w 1282"/>
              <a:gd name="T7" fmla="*/ 0 h 22"/>
              <a:gd name="T8" fmla="*/ 0 w 1282"/>
              <a:gd name="T9" fmla="*/ 22 h 22"/>
              <a:gd name="T10" fmla="*/ 0 w 1282"/>
              <a:gd name="T11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2" h="22">
                <a:moveTo>
                  <a:pt x="0" y="22"/>
                </a:moveTo>
                <a:lnTo>
                  <a:pt x="1282" y="22"/>
                </a:lnTo>
                <a:lnTo>
                  <a:pt x="1282" y="0"/>
                </a:lnTo>
                <a:lnTo>
                  <a:pt x="0" y="0"/>
                </a:lnTo>
                <a:lnTo>
                  <a:pt x="0" y="22"/>
                </a:lnTo>
                <a:lnTo>
                  <a:pt x="0" y="22"/>
                </a:lnTo>
                <a:close/>
              </a:path>
            </a:pathLst>
          </a:custGeom>
          <a:solidFill>
            <a:srgbClr val="00CCFF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38" name="Freeform 1782">
            <a:extLst>
              <a:ext uri="{FF2B5EF4-FFF2-40B4-BE49-F238E27FC236}">
                <a16:creationId xmlns:a16="http://schemas.microsoft.com/office/drawing/2014/main" id="{7642FC25-DA8C-4F28-B9A9-D01303FBE235}"/>
              </a:ext>
            </a:extLst>
          </p:cNvPr>
          <p:cNvSpPr>
            <a:spLocks/>
          </p:cNvSpPr>
          <p:nvPr/>
        </p:nvSpPr>
        <p:spPr bwMode="auto">
          <a:xfrm>
            <a:off x="4079875" y="3884613"/>
            <a:ext cx="677863" cy="11112"/>
          </a:xfrm>
          <a:custGeom>
            <a:avLst/>
            <a:gdLst>
              <a:gd name="T0" fmla="*/ 0 w 1282"/>
              <a:gd name="T1" fmla="*/ 22 h 22"/>
              <a:gd name="T2" fmla="*/ 1282 w 1282"/>
              <a:gd name="T3" fmla="*/ 22 h 22"/>
              <a:gd name="T4" fmla="*/ 1282 w 1282"/>
              <a:gd name="T5" fmla="*/ 0 h 22"/>
              <a:gd name="T6" fmla="*/ 0 w 1282"/>
              <a:gd name="T7" fmla="*/ 0 h 22"/>
              <a:gd name="T8" fmla="*/ 0 w 1282"/>
              <a:gd name="T9" fmla="*/ 22 h 22"/>
              <a:gd name="T10" fmla="*/ 0 w 1282"/>
              <a:gd name="T11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2" h="22">
                <a:moveTo>
                  <a:pt x="0" y="22"/>
                </a:moveTo>
                <a:lnTo>
                  <a:pt x="1282" y="22"/>
                </a:lnTo>
                <a:lnTo>
                  <a:pt x="1282" y="0"/>
                </a:lnTo>
                <a:lnTo>
                  <a:pt x="0" y="0"/>
                </a:lnTo>
                <a:lnTo>
                  <a:pt x="0" y="22"/>
                </a:lnTo>
                <a:lnTo>
                  <a:pt x="0" y="22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39" name="Freeform 1783">
            <a:extLst>
              <a:ext uri="{FF2B5EF4-FFF2-40B4-BE49-F238E27FC236}">
                <a16:creationId xmlns:a16="http://schemas.microsoft.com/office/drawing/2014/main" id="{3D25B00C-E62B-4C5D-9657-7F588E5A833E}"/>
              </a:ext>
            </a:extLst>
          </p:cNvPr>
          <p:cNvSpPr>
            <a:spLocks/>
          </p:cNvSpPr>
          <p:nvPr/>
        </p:nvSpPr>
        <p:spPr bwMode="auto">
          <a:xfrm>
            <a:off x="4070350" y="3859213"/>
            <a:ext cx="15875" cy="306387"/>
          </a:xfrm>
          <a:custGeom>
            <a:avLst/>
            <a:gdLst>
              <a:gd name="T0" fmla="*/ 0 w 30"/>
              <a:gd name="T1" fmla="*/ 579 h 580"/>
              <a:gd name="T2" fmla="*/ 30 w 30"/>
              <a:gd name="T3" fmla="*/ 580 h 580"/>
              <a:gd name="T4" fmla="*/ 30 w 30"/>
              <a:gd name="T5" fmla="*/ 0 h 580"/>
              <a:gd name="T6" fmla="*/ 0 w 30"/>
              <a:gd name="T7" fmla="*/ 0 h 580"/>
              <a:gd name="T8" fmla="*/ 0 w 30"/>
              <a:gd name="T9" fmla="*/ 580 h 580"/>
              <a:gd name="T10" fmla="*/ 0 w 30"/>
              <a:gd name="T11" fmla="*/ 580 h 580"/>
              <a:gd name="T12" fmla="*/ 0 w 30"/>
              <a:gd name="T13" fmla="*/ 579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580">
                <a:moveTo>
                  <a:pt x="0" y="579"/>
                </a:moveTo>
                <a:lnTo>
                  <a:pt x="30" y="580"/>
                </a:lnTo>
                <a:lnTo>
                  <a:pt x="30" y="0"/>
                </a:lnTo>
                <a:lnTo>
                  <a:pt x="0" y="0"/>
                </a:lnTo>
                <a:lnTo>
                  <a:pt x="0" y="580"/>
                </a:lnTo>
                <a:lnTo>
                  <a:pt x="0" y="580"/>
                </a:lnTo>
                <a:lnTo>
                  <a:pt x="0" y="579"/>
                </a:lnTo>
                <a:close/>
              </a:path>
            </a:pathLst>
          </a:custGeom>
          <a:solidFill>
            <a:srgbClr val="00CCFF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40" name="Freeform 1784">
            <a:extLst>
              <a:ext uri="{FF2B5EF4-FFF2-40B4-BE49-F238E27FC236}">
                <a16:creationId xmlns:a16="http://schemas.microsoft.com/office/drawing/2014/main" id="{043C9151-0833-403B-BF11-00854686BA65}"/>
              </a:ext>
            </a:extLst>
          </p:cNvPr>
          <p:cNvSpPr>
            <a:spLocks/>
          </p:cNvSpPr>
          <p:nvPr/>
        </p:nvSpPr>
        <p:spPr bwMode="auto">
          <a:xfrm>
            <a:off x="4070350" y="3859213"/>
            <a:ext cx="15875" cy="306387"/>
          </a:xfrm>
          <a:custGeom>
            <a:avLst/>
            <a:gdLst>
              <a:gd name="T0" fmla="*/ 0 w 30"/>
              <a:gd name="T1" fmla="*/ 579 h 580"/>
              <a:gd name="T2" fmla="*/ 30 w 30"/>
              <a:gd name="T3" fmla="*/ 580 h 580"/>
              <a:gd name="T4" fmla="*/ 30 w 30"/>
              <a:gd name="T5" fmla="*/ 0 h 580"/>
              <a:gd name="T6" fmla="*/ 0 w 30"/>
              <a:gd name="T7" fmla="*/ 0 h 580"/>
              <a:gd name="T8" fmla="*/ 0 w 30"/>
              <a:gd name="T9" fmla="*/ 580 h 580"/>
              <a:gd name="T10" fmla="*/ 0 w 30"/>
              <a:gd name="T11" fmla="*/ 58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580">
                <a:moveTo>
                  <a:pt x="0" y="579"/>
                </a:moveTo>
                <a:lnTo>
                  <a:pt x="30" y="580"/>
                </a:lnTo>
                <a:lnTo>
                  <a:pt x="30" y="0"/>
                </a:lnTo>
                <a:lnTo>
                  <a:pt x="0" y="0"/>
                </a:lnTo>
                <a:lnTo>
                  <a:pt x="0" y="580"/>
                </a:lnTo>
                <a:lnTo>
                  <a:pt x="0" y="580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41" name="Freeform 1785">
            <a:extLst>
              <a:ext uri="{FF2B5EF4-FFF2-40B4-BE49-F238E27FC236}">
                <a16:creationId xmlns:a16="http://schemas.microsoft.com/office/drawing/2014/main" id="{627E327A-F8EC-4B60-87B2-6D7701A32722}"/>
              </a:ext>
            </a:extLst>
          </p:cNvPr>
          <p:cNvSpPr>
            <a:spLocks/>
          </p:cNvSpPr>
          <p:nvPr/>
        </p:nvSpPr>
        <p:spPr bwMode="auto">
          <a:xfrm>
            <a:off x="4411663" y="3859213"/>
            <a:ext cx="15875" cy="306387"/>
          </a:xfrm>
          <a:custGeom>
            <a:avLst/>
            <a:gdLst>
              <a:gd name="T0" fmla="*/ 0 w 30"/>
              <a:gd name="T1" fmla="*/ 579 h 580"/>
              <a:gd name="T2" fmla="*/ 30 w 30"/>
              <a:gd name="T3" fmla="*/ 580 h 580"/>
              <a:gd name="T4" fmla="*/ 30 w 30"/>
              <a:gd name="T5" fmla="*/ 0 h 580"/>
              <a:gd name="T6" fmla="*/ 0 w 30"/>
              <a:gd name="T7" fmla="*/ 0 h 580"/>
              <a:gd name="T8" fmla="*/ 0 w 30"/>
              <a:gd name="T9" fmla="*/ 580 h 580"/>
              <a:gd name="T10" fmla="*/ 0 w 30"/>
              <a:gd name="T11" fmla="*/ 580 h 580"/>
              <a:gd name="T12" fmla="*/ 0 w 30"/>
              <a:gd name="T13" fmla="*/ 579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580">
                <a:moveTo>
                  <a:pt x="0" y="579"/>
                </a:moveTo>
                <a:lnTo>
                  <a:pt x="30" y="580"/>
                </a:lnTo>
                <a:lnTo>
                  <a:pt x="30" y="0"/>
                </a:lnTo>
                <a:lnTo>
                  <a:pt x="0" y="0"/>
                </a:lnTo>
                <a:lnTo>
                  <a:pt x="0" y="580"/>
                </a:lnTo>
                <a:lnTo>
                  <a:pt x="0" y="580"/>
                </a:lnTo>
                <a:lnTo>
                  <a:pt x="0" y="579"/>
                </a:lnTo>
                <a:close/>
              </a:path>
            </a:pathLst>
          </a:custGeom>
          <a:solidFill>
            <a:srgbClr val="00CCFF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42" name="Freeform 1786">
            <a:extLst>
              <a:ext uri="{FF2B5EF4-FFF2-40B4-BE49-F238E27FC236}">
                <a16:creationId xmlns:a16="http://schemas.microsoft.com/office/drawing/2014/main" id="{4358C997-EE76-4305-99EB-74BDC87B6FB6}"/>
              </a:ext>
            </a:extLst>
          </p:cNvPr>
          <p:cNvSpPr>
            <a:spLocks/>
          </p:cNvSpPr>
          <p:nvPr/>
        </p:nvSpPr>
        <p:spPr bwMode="auto">
          <a:xfrm>
            <a:off x="4411663" y="3859213"/>
            <a:ext cx="15875" cy="306387"/>
          </a:xfrm>
          <a:custGeom>
            <a:avLst/>
            <a:gdLst>
              <a:gd name="T0" fmla="*/ 0 w 30"/>
              <a:gd name="T1" fmla="*/ 579 h 580"/>
              <a:gd name="T2" fmla="*/ 30 w 30"/>
              <a:gd name="T3" fmla="*/ 580 h 580"/>
              <a:gd name="T4" fmla="*/ 30 w 30"/>
              <a:gd name="T5" fmla="*/ 0 h 580"/>
              <a:gd name="T6" fmla="*/ 0 w 30"/>
              <a:gd name="T7" fmla="*/ 0 h 580"/>
              <a:gd name="T8" fmla="*/ 0 w 30"/>
              <a:gd name="T9" fmla="*/ 580 h 580"/>
              <a:gd name="T10" fmla="*/ 0 w 30"/>
              <a:gd name="T11" fmla="*/ 58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580">
                <a:moveTo>
                  <a:pt x="0" y="579"/>
                </a:moveTo>
                <a:lnTo>
                  <a:pt x="30" y="580"/>
                </a:lnTo>
                <a:lnTo>
                  <a:pt x="30" y="0"/>
                </a:lnTo>
                <a:lnTo>
                  <a:pt x="0" y="0"/>
                </a:lnTo>
                <a:lnTo>
                  <a:pt x="0" y="580"/>
                </a:lnTo>
                <a:lnTo>
                  <a:pt x="0" y="580"/>
                </a:lnTo>
              </a:path>
            </a:pathLst>
          </a:custGeom>
          <a:noFill/>
          <a:ln w="28575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43" name="Freeform 1787">
            <a:extLst>
              <a:ext uri="{FF2B5EF4-FFF2-40B4-BE49-F238E27FC236}">
                <a16:creationId xmlns:a16="http://schemas.microsoft.com/office/drawing/2014/main" id="{0B383D6C-9E23-46C0-BFDA-4D9DAF1E8E83}"/>
              </a:ext>
            </a:extLst>
          </p:cNvPr>
          <p:cNvSpPr>
            <a:spLocks/>
          </p:cNvSpPr>
          <p:nvPr/>
        </p:nvSpPr>
        <p:spPr bwMode="auto">
          <a:xfrm>
            <a:off x="4752975" y="3859213"/>
            <a:ext cx="15875" cy="306387"/>
          </a:xfrm>
          <a:custGeom>
            <a:avLst/>
            <a:gdLst>
              <a:gd name="T0" fmla="*/ 0 w 31"/>
              <a:gd name="T1" fmla="*/ 579 h 580"/>
              <a:gd name="T2" fmla="*/ 31 w 31"/>
              <a:gd name="T3" fmla="*/ 580 h 580"/>
              <a:gd name="T4" fmla="*/ 31 w 31"/>
              <a:gd name="T5" fmla="*/ 0 h 580"/>
              <a:gd name="T6" fmla="*/ 0 w 31"/>
              <a:gd name="T7" fmla="*/ 0 h 580"/>
              <a:gd name="T8" fmla="*/ 0 w 31"/>
              <a:gd name="T9" fmla="*/ 580 h 580"/>
              <a:gd name="T10" fmla="*/ 0 w 31"/>
              <a:gd name="T11" fmla="*/ 580 h 580"/>
              <a:gd name="T12" fmla="*/ 0 w 31"/>
              <a:gd name="T13" fmla="*/ 579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580">
                <a:moveTo>
                  <a:pt x="0" y="579"/>
                </a:moveTo>
                <a:lnTo>
                  <a:pt x="31" y="580"/>
                </a:lnTo>
                <a:lnTo>
                  <a:pt x="31" y="0"/>
                </a:lnTo>
                <a:lnTo>
                  <a:pt x="0" y="0"/>
                </a:lnTo>
                <a:lnTo>
                  <a:pt x="0" y="580"/>
                </a:lnTo>
                <a:lnTo>
                  <a:pt x="0" y="580"/>
                </a:lnTo>
                <a:lnTo>
                  <a:pt x="0" y="579"/>
                </a:lnTo>
                <a:close/>
              </a:path>
            </a:pathLst>
          </a:custGeom>
          <a:solidFill>
            <a:srgbClr val="00CCFF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44" name="Freeform 1788">
            <a:extLst>
              <a:ext uri="{FF2B5EF4-FFF2-40B4-BE49-F238E27FC236}">
                <a16:creationId xmlns:a16="http://schemas.microsoft.com/office/drawing/2014/main" id="{93E29BA3-D289-4751-93B1-9B1EEA2D23C9}"/>
              </a:ext>
            </a:extLst>
          </p:cNvPr>
          <p:cNvSpPr>
            <a:spLocks/>
          </p:cNvSpPr>
          <p:nvPr/>
        </p:nvSpPr>
        <p:spPr bwMode="auto">
          <a:xfrm>
            <a:off x="4752975" y="3859213"/>
            <a:ext cx="15875" cy="306387"/>
          </a:xfrm>
          <a:custGeom>
            <a:avLst/>
            <a:gdLst>
              <a:gd name="T0" fmla="*/ 0 w 31"/>
              <a:gd name="T1" fmla="*/ 579 h 580"/>
              <a:gd name="T2" fmla="*/ 31 w 31"/>
              <a:gd name="T3" fmla="*/ 580 h 580"/>
              <a:gd name="T4" fmla="*/ 31 w 31"/>
              <a:gd name="T5" fmla="*/ 0 h 580"/>
              <a:gd name="T6" fmla="*/ 0 w 31"/>
              <a:gd name="T7" fmla="*/ 0 h 580"/>
              <a:gd name="T8" fmla="*/ 0 w 31"/>
              <a:gd name="T9" fmla="*/ 580 h 580"/>
              <a:gd name="T10" fmla="*/ 0 w 31"/>
              <a:gd name="T11" fmla="*/ 58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580">
                <a:moveTo>
                  <a:pt x="0" y="579"/>
                </a:moveTo>
                <a:lnTo>
                  <a:pt x="31" y="580"/>
                </a:lnTo>
                <a:lnTo>
                  <a:pt x="31" y="0"/>
                </a:lnTo>
                <a:lnTo>
                  <a:pt x="0" y="0"/>
                </a:lnTo>
                <a:lnTo>
                  <a:pt x="0" y="580"/>
                </a:lnTo>
                <a:lnTo>
                  <a:pt x="0" y="580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45" name="Freeform 1789">
            <a:extLst>
              <a:ext uri="{FF2B5EF4-FFF2-40B4-BE49-F238E27FC236}">
                <a16:creationId xmlns:a16="http://schemas.microsoft.com/office/drawing/2014/main" id="{B5278853-6B7A-479B-96CE-FBF24D6D742B}"/>
              </a:ext>
            </a:extLst>
          </p:cNvPr>
          <p:cNvSpPr>
            <a:spLocks/>
          </p:cNvSpPr>
          <p:nvPr/>
        </p:nvSpPr>
        <p:spPr bwMode="auto">
          <a:xfrm>
            <a:off x="3962400" y="4164013"/>
            <a:ext cx="908050" cy="49212"/>
          </a:xfrm>
          <a:custGeom>
            <a:avLst/>
            <a:gdLst>
              <a:gd name="T0" fmla="*/ 0 w 1717"/>
              <a:gd name="T1" fmla="*/ 92 h 92"/>
              <a:gd name="T2" fmla="*/ 1717 w 1717"/>
              <a:gd name="T3" fmla="*/ 92 h 92"/>
              <a:gd name="T4" fmla="*/ 1717 w 1717"/>
              <a:gd name="T5" fmla="*/ 0 h 92"/>
              <a:gd name="T6" fmla="*/ 0 w 1717"/>
              <a:gd name="T7" fmla="*/ 0 h 92"/>
              <a:gd name="T8" fmla="*/ 0 w 1717"/>
              <a:gd name="T9" fmla="*/ 92 h 92"/>
              <a:gd name="T10" fmla="*/ 0 w 1717"/>
              <a:gd name="T11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17" h="92">
                <a:moveTo>
                  <a:pt x="0" y="92"/>
                </a:moveTo>
                <a:lnTo>
                  <a:pt x="1717" y="92"/>
                </a:lnTo>
                <a:lnTo>
                  <a:pt x="1717" y="0"/>
                </a:lnTo>
                <a:lnTo>
                  <a:pt x="0" y="0"/>
                </a:lnTo>
                <a:lnTo>
                  <a:pt x="0" y="92"/>
                </a:lnTo>
                <a:lnTo>
                  <a:pt x="0" y="92"/>
                </a:lnTo>
                <a:close/>
              </a:path>
            </a:pathLst>
          </a:custGeom>
          <a:solidFill>
            <a:srgbClr val="B3B3B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46" name="Rectangle 1790">
            <a:extLst>
              <a:ext uri="{FF2B5EF4-FFF2-40B4-BE49-F238E27FC236}">
                <a16:creationId xmlns:a16="http://schemas.microsoft.com/office/drawing/2014/main" id="{4E6E44DB-139C-45B1-A307-25A899848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4164013"/>
            <a:ext cx="908050" cy="4921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47" name="Rectangle 1791">
            <a:extLst>
              <a:ext uri="{FF2B5EF4-FFF2-40B4-BE49-F238E27FC236}">
                <a16:creationId xmlns:a16="http://schemas.microsoft.com/office/drawing/2014/main" id="{0847556C-BA1F-42AF-B2EC-434C37F37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2263" y="3421063"/>
            <a:ext cx="7429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zh-TW" sz="1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Inventories</a:t>
            </a:r>
            <a:endParaRPr lang="en-US" altLang="zh-TW" sz="36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4848" name="Rectangle 1792">
            <a:extLst>
              <a:ext uri="{FF2B5EF4-FFF2-40B4-BE49-F238E27FC236}">
                <a16:creationId xmlns:a16="http://schemas.microsoft.com/office/drawing/2014/main" id="{C2D73BFF-F9C2-4258-B7C3-1066A0ACE0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5913" y="3540125"/>
            <a:ext cx="7000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zh-TW" sz="1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in-process</a:t>
            </a:r>
            <a:endParaRPr lang="en-US" altLang="zh-TW" sz="36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4849" name="Freeform 1793">
            <a:extLst>
              <a:ext uri="{FF2B5EF4-FFF2-40B4-BE49-F238E27FC236}">
                <a16:creationId xmlns:a16="http://schemas.microsoft.com/office/drawing/2014/main" id="{8C2BA665-8A5B-4649-AF9B-1BB956632051}"/>
              </a:ext>
            </a:extLst>
          </p:cNvPr>
          <p:cNvSpPr>
            <a:spLocks/>
          </p:cNvSpPr>
          <p:nvPr/>
        </p:nvSpPr>
        <p:spPr bwMode="auto">
          <a:xfrm>
            <a:off x="4800600" y="3810000"/>
            <a:ext cx="209550" cy="146050"/>
          </a:xfrm>
          <a:custGeom>
            <a:avLst/>
            <a:gdLst>
              <a:gd name="T0" fmla="*/ 17 w 396"/>
              <a:gd name="T1" fmla="*/ 163 h 276"/>
              <a:gd name="T2" fmla="*/ 40 w 396"/>
              <a:gd name="T3" fmla="*/ 193 h 276"/>
              <a:gd name="T4" fmla="*/ 69 w 396"/>
              <a:gd name="T5" fmla="*/ 237 h 276"/>
              <a:gd name="T6" fmla="*/ 82 w 396"/>
              <a:gd name="T7" fmla="*/ 250 h 276"/>
              <a:gd name="T8" fmla="*/ 95 w 396"/>
              <a:gd name="T9" fmla="*/ 257 h 276"/>
              <a:gd name="T10" fmla="*/ 109 w 396"/>
              <a:gd name="T11" fmla="*/ 262 h 276"/>
              <a:gd name="T12" fmla="*/ 137 w 396"/>
              <a:gd name="T13" fmla="*/ 271 h 276"/>
              <a:gd name="T14" fmla="*/ 147 w 396"/>
              <a:gd name="T15" fmla="*/ 275 h 276"/>
              <a:gd name="T16" fmla="*/ 151 w 396"/>
              <a:gd name="T17" fmla="*/ 266 h 276"/>
              <a:gd name="T18" fmla="*/ 164 w 396"/>
              <a:gd name="T19" fmla="*/ 247 h 276"/>
              <a:gd name="T20" fmla="*/ 175 w 396"/>
              <a:gd name="T21" fmla="*/ 216 h 276"/>
              <a:gd name="T22" fmla="*/ 190 w 396"/>
              <a:gd name="T23" fmla="*/ 190 h 276"/>
              <a:gd name="T24" fmla="*/ 201 w 396"/>
              <a:gd name="T25" fmla="*/ 176 h 276"/>
              <a:gd name="T26" fmla="*/ 211 w 396"/>
              <a:gd name="T27" fmla="*/ 169 h 276"/>
              <a:gd name="T28" fmla="*/ 219 w 396"/>
              <a:gd name="T29" fmla="*/ 160 h 276"/>
              <a:gd name="T30" fmla="*/ 240 w 396"/>
              <a:gd name="T31" fmla="*/ 138 h 276"/>
              <a:gd name="T32" fmla="*/ 268 w 396"/>
              <a:gd name="T33" fmla="*/ 111 h 276"/>
              <a:gd name="T34" fmla="*/ 302 w 396"/>
              <a:gd name="T35" fmla="*/ 86 h 276"/>
              <a:gd name="T36" fmla="*/ 319 w 396"/>
              <a:gd name="T37" fmla="*/ 77 h 276"/>
              <a:gd name="T38" fmla="*/ 335 w 396"/>
              <a:gd name="T39" fmla="*/ 64 h 276"/>
              <a:gd name="T40" fmla="*/ 342 w 396"/>
              <a:gd name="T41" fmla="*/ 60 h 276"/>
              <a:gd name="T42" fmla="*/ 357 w 396"/>
              <a:gd name="T43" fmla="*/ 47 h 276"/>
              <a:gd name="T44" fmla="*/ 369 w 396"/>
              <a:gd name="T45" fmla="*/ 36 h 276"/>
              <a:gd name="T46" fmla="*/ 380 w 396"/>
              <a:gd name="T47" fmla="*/ 28 h 276"/>
              <a:gd name="T48" fmla="*/ 391 w 396"/>
              <a:gd name="T49" fmla="*/ 23 h 276"/>
              <a:gd name="T50" fmla="*/ 389 w 396"/>
              <a:gd name="T51" fmla="*/ 20 h 276"/>
              <a:gd name="T52" fmla="*/ 382 w 396"/>
              <a:gd name="T53" fmla="*/ 24 h 276"/>
              <a:gd name="T54" fmla="*/ 374 w 396"/>
              <a:gd name="T55" fmla="*/ 29 h 276"/>
              <a:gd name="T56" fmla="*/ 357 w 396"/>
              <a:gd name="T57" fmla="*/ 42 h 276"/>
              <a:gd name="T58" fmla="*/ 346 w 396"/>
              <a:gd name="T59" fmla="*/ 45 h 276"/>
              <a:gd name="T60" fmla="*/ 316 w 396"/>
              <a:gd name="T61" fmla="*/ 65 h 276"/>
              <a:gd name="T62" fmla="*/ 322 w 396"/>
              <a:gd name="T63" fmla="*/ 56 h 276"/>
              <a:gd name="T64" fmla="*/ 329 w 396"/>
              <a:gd name="T65" fmla="*/ 50 h 276"/>
              <a:gd name="T66" fmla="*/ 340 w 396"/>
              <a:gd name="T67" fmla="*/ 41 h 276"/>
              <a:gd name="T68" fmla="*/ 341 w 396"/>
              <a:gd name="T69" fmla="*/ 34 h 276"/>
              <a:gd name="T70" fmla="*/ 352 w 396"/>
              <a:gd name="T71" fmla="*/ 24 h 276"/>
              <a:gd name="T72" fmla="*/ 337 w 396"/>
              <a:gd name="T73" fmla="*/ 28 h 276"/>
              <a:gd name="T74" fmla="*/ 350 w 396"/>
              <a:gd name="T75" fmla="*/ 16 h 276"/>
              <a:gd name="T76" fmla="*/ 346 w 396"/>
              <a:gd name="T77" fmla="*/ 13 h 276"/>
              <a:gd name="T78" fmla="*/ 337 w 396"/>
              <a:gd name="T79" fmla="*/ 23 h 276"/>
              <a:gd name="T80" fmla="*/ 337 w 396"/>
              <a:gd name="T81" fmla="*/ 13 h 276"/>
              <a:gd name="T82" fmla="*/ 344 w 396"/>
              <a:gd name="T83" fmla="*/ 4 h 276"/>
              <a:gd name="T84" fmla="*/ 336 w 396"/>
              <a:gd name="T85" fmla="*/ 3 h 276"/>
              <a:gd name="T86" fmla="*/ 328 w 396"/>
              <a:gd name="T87" fmla="*/ 12 h 276"/>
              <a:gd name="T88" fmla="*/ 307 w 396"/>
              <a:gd name="T89" fmla="*/ 24 h 276"/>
              <a:gd name="T90" fmla="*/ 250 w 396"/>
              <a:gd name="T91" fmla="*/ 63 h 276"/>
              <a:gd name="T92" fmla="*/ 250 w 396"/>
              <a:gd name="T93" fmla="*/ 59 h 276"/>
              <a:gd name="T94" fmla="*/ 254 w 396"/>
              <a:gd name="T95" fmla="*/ 54 h 276"/>
              <a:gd name="T96" fmla="*/ 310 w 396"/>
              <a:gd name="T97" fmla="*/ 19 h 276"/>
              <a:gd name="T98" fmla="*/ 314 w 396"/>
              <a:gd name="T99" fmla="*/ 12 h 276"/>
              <a:gd name="T100" fmla="*/ 294 w 396"/>
              <a:gd name="T101" fmla="*/ 20 h 276"/>
              <a:gd name="T102" fmla="*/ 259 w 396"/>
              <a:gd name="T103" fmla="*/ 42 h 276"/>
              <a:gd name="T104" fmla="*/ 223 w 396"/>
              <a:gd name="T105" fmla="*/ 67 h 276"/>
              <a:gd name="T106" fmla="*/ 173 w 396"/>
              <a:gd name="T107" fmla="*/ 102 h 276"/>
              <a:gd name="T108" fmla="*/ 150 w 396"/>
              <a:gd name="T109" fmla="*/ 129 h 276"/>
              <a:gd name="T110" fmla="*/ 126 w 396"/>
              <a:gd name="T111" fmla="*/ 154 h 276"/>
              <a:gd name="T112" fmla="*/ 104 w 396"/>
              <a:gd name="T113" fmla="*/ 160 h 276"/>
              <a:gd name="T114" fmla="*/ 83 w 396"/>
              <a:gd name="T115" fmla="*/ 119 h 276"/>
              <a:gd name="T116" fmla="*/ 60 w 396"/>
              <a:gd name="T117" fmla="*/ 120 h 276"/>
              <a:gd name="T118" fmla="*/ 42 w 396"/>
              <a:gd name="T119" fmla="*/ 128 h 276"/>
              <a:gd name="T120" fmla="*/ 20 w 396"/>
              <a:gd name="T121" fmla="*/ 136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6" h="276">
                <a:moveTo>
                  <a:pt x="0" y="146"/>
                </a:moveTo>
                <a:lnTo>
                  <a:pt x="1" y="147"/>
                </a:lnTo>
                <a:lnTo>
                  <a:pt x="3" y="149"/>
                </a:lnTo>
                <a:lnTo>
                  <a:pt x="3" y="150"/>
                </a:lnTo>
                <a:lnTo>
                  <a:pt x="4" y="151"/>
                </a:lnTo>
                <a:lnTo>
                  <a:pt x="5" y="153"/>
                </a:lnTo>
                <a:lnTo>
                  <a:pt x="7" y="154"/>
                </a:lnTo>
                <a:lnTo>
                  <a:pt x="8" y="155"/>
                </a:lnTo>
                <a:lnTo>
                  <a:pt x="9" y="156"/>
                </a:lnTo>
                <a:lnTo>
                  <a:pt x="10" y="158"/>
                </a:lnTo>
                <a:lnTo>
                  <a:pt x="12" y="158"/>
                </a:lnTo>
                <a:lnTo>
                  <a:pt x="13" y="159"/>
                </a:lnTo>
                <a:lnTo>
                  <a:pt x="14" y="160"/>
                </a:lnTo>
                <a:lnTo>
                  <a:pt x="16" y="162"/>
                </a:lnTo>
                <a:lnTo>
                  <a:pt x="17" y="163"/>
                </a:lnTo>
                <a:lnTo>
                  <a:pt x="18" y="164"/>
                </a:lnTo>
                <a:lnTo>
                  <a:pt x="18" y="166"/>
                </a:lnTo>
                <a:lnTo>
                  <a:pt x="20" y="168"/>
                </a:lnTo>
                <a:lnTo>
                  <a:pt x="21" y="169"/>
                </a:lnTo>
                <a:lnTo>
                  <a:pt x="22" y="171"/>
                </a:lnTo>
                <a:lnTo>
                  <a:pt x="25" y="172"/>
                </a:lnTo>
                <a:lnTo>
                  <a:pt x="26" y="173"/>
                </a:lnTo>
                <a:lnTo>
                  <a:pt x="27" y="175"/>
                </a:lnTo>
                <a:lnTo>
                  <a:pt x="29" y="177"/>
                </a:lnTo>
                <a:lnTo>
                  <a:pt x="30" y="179"/>
                </a:lnTo>
                <a:lnTo>
                  <a:pt x="31" y="181"/>
                </a:lnTo>
                <a:lnTo>
                  <a:pt x="34" y="184"/>
                </a:lnTo>
                <a:lnTo>
                  <a:pt x="35" y="188"/>
                </a:lnTo>
                <a:lnTo>
                  <a:pt x="38" y="190"/>
                </a:lnTo>
                <a:lnTo>
                  <a:pt x="40" y="193"/>
                </a:lnTo>
                <a:lnTo>
                  <a:pt x="43" y="197"/>
                </a:lnTo>
                <a:lnTo>
                  <a:pt x="44" y="199"/>
                </a:lnTo>
                <a:lnTo>
                  <a:pt x="46" y="202"/>
                </a:lnTo>
                <a:lnTo>
                  <a:pt x="47" y="203"/>
                </a:lnTo>
                <a:lnTo>
                  <a:pt x="48" y="206"/>
                </a:lnTo>
                <a:lnTo>
                  <a:pt x="50" y="208"/>
                </a:lnTo>
                <a:lnTo>
                  <a:pt x="51" y="211"/>
                </a:lnTo>
                <a:lnTo>
                  <a:pt x="53" y="214"/>
                </a:lnTo>
                <a:lnTo>
                  <a:pt x="56" y="218"/>
                </a:lnTo>
                <a:lnTo>
                  <a:pt x="57" y="221"/>
                </a:lnTo>
                <a:lnTo>
                  <a:pt x="60" y="224"/>
                </a:lnTo>
                <a:lnTo>
                  <a:pt x="63" y="228"/>
                </a:lnTo>
                <a:lnTo>
                  <a:pt x="65" y="232"/>
                </a:lnTo>
                <a:lnTo>
                  <a:pt x="66" y="234"/>
                </a:lnTo>
                <a:lnTo>
                  <a:pt x="69" y="237"/>
                </a:lnTo>
                <a:lnTo>
                  <a:pt x="70" y="241"/>
                </a:lnTo>
                <a:lnTo>
                  <a:pt x="72" y="244"/>
                </a:lnTo>
                <a:lnTo>
                  <a:pt x="73" y="245"/>
                </a:lnTo>
                <a:lnTo>
                  <a:pt x="74" y="247"/>
                </a:lnTo>
                <a:lnTo>
                  <a:pt x="76" y="247"/>
                </a:lnTo>
                <a:lnTo>
                  <a:pt x="77" y="247"/>
                </a:lnTo>
                <a:lnTo>
                  <a:pt x="77" y="247"/>
                </a:lnTo>
                <a:lnTo>
                  <a:pt x="78" y="247"/>
                </a:lnTo>
                <a:lnTo>
                  <a:pt x="78" y="247"/>
                </a:lnTo>
                <a:lnTo>
                  <a:pt x="79" y="247"/>
                </a:lnTo>
                <a:lnTo>
                  <a:pt x="81" y="247"/>
                </a:lnTo>
                <a:lnTo>
                  <a:pt x="81" y="249"/>
                </a:lnTo>
                <a:lnTo>
                  <a:pt x="81" y="249"/>
                </a:lnTo>
                <a:lnTo>
                  <a:pt x="82" y="250"/>
                </a:lnTo>
                <a:lnTo>
                  <a:pt x="82" y="250"/>
                </a:lnTo>
                <a:lnTo>
                  <a:pt x="82" y="251"/>
                </a:lnTo>
                <a:lnTo>
                  <a:pt x="83" y="251"/>
                </a:lnTo>
                <a:lnTo>
                  <a:pt x="83" y="251"/>
                </a:lnTo>
                <a:lnTo>
                  <a:pt x="85" y="251"/>
                </a:lnTo>
                <a:lnTo>
                  <a:pt x="85" y="251"/>
                </a:lnTo>
                <a:lnTo>
                  <a:pt x="86" y="251"/>
                </a:lnTo>
                <a:lnTo>
                  <a:pt x="86" y="251"/>
                </a:lnTo>
                <a:lnTo>
                  <a:pt x="87" y="251"/>
                </a:lnTo>
                <a:lnTo>
                  <a:pt x="87" y="251"/>
                </a:lnTo>
                <a:lnTo>
                  <a:pt x="89" y="253"/>
                </a:lnTo>
                <a:lnTo>
                  <a:pt x="90" y="254"/>
                </a:lnTo>
                <a:lnTo>
                  <a:pt x="91" y="254"/>
                </a:lnTo>
                <a:lnTo>
                  <a:pt x="93" y="255"/>
                </a:lnTo>
                <a:lnTo>
                  <a:pt x="94" y="255"/>
                </a:lnTo>
                <a:lnTo>
                  <a:pt x="95" y="257"/>
                </a:lnTo>
                <a:lnTo>
                  <a:pt x="96" y="257"/>
                </a:lnTo>
                <a:lnTo>
                  <a:pt x="98" y="258"/>
                </a:lnTo>
                <a:lnTo>
                  <a:pt x="99" y="258"/>
                </a:lnTo>
                <a:lnTo>
                  <a:pt x="100" y="258"/>
                </a:lnTo>
                <a:lnTo>
                  <a:pt x="100" y="258"/>
                </a:lnTo>
                <a:lnTo>
                  <a:pt x="102" y="258"/>
                </a:lnTo>
                <a:lnTo>
                  <a:pt x="103" y="258"/>
                </a:lnTo>
                <a:lnTo>
                  <a:pt x="104" y="258"/>
                </a:lnTo>
                <a:lnTo>
                  <a:pt x="104" y="258"/>
                </a:lnTo>
                <a:lnTo>
                  <a:pt x="106" y="258"/>
                </a:lnTo>
                <a:lnTo>
                  <a:pt x="106" y="259"/>
                </a:lnTo>
                <a:lnTo>
                  <a:pt x="107" y="260"/>
                </a:lnTo>
                <a:lnTo>
                  <a:pt x="108" y="262"/>
                </a:lnTo>
                <a:lnTo>
                  <a:pt x="108" y="262"/>
                </a:lnTo>
                <a:lnTo>
                  <a:pt x="109" y="262"/>
                </a:lnTo>
                <a:lnTo>
                  <a:pt x="112" y="262"/>
                </a:lnTo>
                <a:lnTo>
                  <a:pt x="113" y="263"/>
                </a:lnTo>
                <a:lnTo>
                  <a:pt x="115" y="263"/>
                </a:lnTo>
                <a:lnTo>
                  <a:pt x="116" y="263"/>
                </a:lnTo>
                <a:lnTo>
                  <a:pt x="117" y="263"/>
                </a:lnTo>
                <a:lnTo>
                  <a:pt x="120" y="263"/>
                </a:lnTo>
                <a:lnTo>
                  <a:pt x="121" y="263"/>
                </a:lnTo>
                <a:lnTo>
                  <a:pt x="122" y="264"/>
                </a:lnTo>
                <a:lnTo>
                  <a:pt x="125" y="264"/>
                </a:lnTo>
                <a:lnTo>
                  <a:pt x="126" y="266"/>
                </a:lnTo>
                <a:lnTo>
                  <a:pt x="129" y="267"/>
                </a:lnTo>
                <a:lnTo>
                  <a:pt x="130" y="268"/>
                </a:lnTo>
                <a:lnTo>
                  <a:pt x="133" y="270"/>
                </a:lnTo>
                <a:lnTo>
                  <a:pt x="134" y="271"/>
                </a:lnTo>
                <a:lnTo>
                  <a:pt x="137" y="271"/>
                </a:lnTo>
                <a:lnTo>
                  <a:pt x="137" y="271"/>
                </a:lnTo>
                <a:lnTo>
                  <a:pt x="138" y="271"/>
                </a:lnTo>
                <a:lnTo>
                  <a:pt x="138" y="271"/>
                </a:lnTo>
                <a:lnTo>
                  <a:pt x="139" y="271"/>
                </a:lnTo>
                <a:lnTo>
                  <a:pt x="141" y="271"/>
                </a:lnTo>
                <a:lnTo>
                  <a:pt x="141" y="271"/>
                </a:lnTo>
                <a:lnTo>
                  <a:pt x="142" y="271"/>
                </a:lnTo>
                <a:lnTo>
                  <a:pt x="142" y="271"/>
                </a:lnTo>
                <a:lnTo>
                  <a:pt x="143" y="272"/>
                </a:lnTo>
                <a:lnTo>
                  <a:pt x="145" y="272"/>
                </a:lnTo>
                <a:lnTo>
                  <a:pt x="145" y="273"/>
                </a:lnTo>
                <a:lnTo>
                  <a:pt x="146" y="273"/>
                </a:lnTo>
                <a:lnTo>
                  <a:pt x="146" y="273"/>
                </a:lnTo>
                <a:lnTo>
                  <a:pt x="147" y="275"/>
                </a:lnTo>
                <a:lnTo>
                  <a:pt x="147" y="275"/>
                </a:lnTo>
                <a:lnTo>
                  <a:pt x="148" y="275"/>
                </a:lnTo>
                <a:lnTo>
                  <a:pt x="151" y="276"/>
                </a:lnTo>
                <a:lnTo>
                  <a:pt x="152" y="276"/>
                </a:lnTo>
                <a:lnTo>
                  <a:pt x="152" y="276"/>
                </a:lnTo>
                <a:lnTo>
                  <a:pt x="154" y="275"/>
                </a:lnTo>
                <a:lnTo>
                  <a:pt x="154" y="275"/>
                </a:lnTo>
                <a:lnTo>
                  <a:pt x="152" y="273"/>
                </a:lnTo>
                <a:lnTo>
                  <a:pt x="152" y="272"/>
                </a:lnTo>
                <a:lnTo>
                  <a:pt x="151" y="271"/>
                </a:lnTo>
                <a:lnTo>
                  <a:pt x="151" y="270"/>
                </a:lnTo>
                <a:lnTo>
                  <a:pt x="150" y="268"/>
                </a:lnTo>
                <a:lnTo>
                  <a:pt x="150" y="268"/>
                </a:lnTo>
                <a:lnTo>
                  <a:pt x="150" y="267"/>
                </a:lnTo>
                <a:lnTo>
                  <a:pt x="150" y="266"/>
                </a:lnTo>
                <a:lnTo>
                  <a:pt x="151" y="266"/>
                </a:lnTo>
                <a:lnTo>
                  <a:pt x="152" y="266"/>
                </a:lnTo>
                <a:lnTo>
                  <a:pt x="155" y="267"/>
                </a:lnTo>
                <a:lnTo>
                  <a:pt x="156" y="264"/>
                </a:lnTo>
                <a:lnTo>
                  <a:pt x="156" y="263"/>
                </a:lnTo>
                <a:lnTo>
                  <a:pt x="158" y="262"/>
                </a:lnTo>
                <a:lnTo>
                  <a:pt x="158" y="260"/>
                </a:lnTo>
                <a:lnTo>
                  <a:pt x="159" y="259"/>
                </a:lnTo>
                <a:lnTo>
                  <a:pt x="160" y="257"/>
                </a:lnTo>
                <a:lnTo>
                  <a:pt x="160" y="255"/>
                </a:lnTo>
                <a:lnTo>
                  <a:pt x="162" y="254"/>
                </a:lnTo>
                <a:lnTo>
                  <a:pt x="162" y="253"/>
                </a:lnTo>
                <a:lnTo>
                  <a:pt x="162" y="251"/>
                </a:lnTo>
                <a:lnTo>
                  <a:pt x="163" y="250"/>
                </a:lnTo>
                <a:lnTo>
                  <a:pt x="163" y="249"/>
                </a:lnTo>
                <a:lnTo>
                  <a:pt x="164" y="247"/>
                </a:lnTo>
                <a:lnTo>
                  <a:pt x="164" y="246"/>
                </a:lnTo>
                <a:lnTo>
                  <a:pt x="165" y="245"/>
                </a:lnTo>
                <a:lnTo>
                  <a:pt x="165" y="244"/>
                </a:lnTo>
                <a:lnTo>
                  <a:pt x="165" y="242"/>
                </a:lnTo>
                <a:lnTo>
                  <a:pt x="167" y="240"/>
                </a:lnTo>
                <a:lnTo>
                  <a:pt x="168" y="238"/>
                </a:lnTo>
                <a:lnTo>
                  <a:pt x="169" y="237"/>
                </a:lnTo>
                <a:lnTo>
                  <a:pt x="169" y="236"/>
                </a:lnTo>
                <a:lnTo>
                  <a:pt x="171" y="234"/>
                </a:lnTo>
                <a:lnTo>
                  <a:pt x="172" y="233"/>
                </a:lnTo>
                <a:lnTo>
                  <a:pt x="172" y="231"/>
                </a:lnTo>
                <a:lnTo>
                  <a:pt x="173" y="227"/>
                </a:lnTo>
                <a:lnTo>
                  <a:pt x="175" y="223"/>
                </a:lnTo>
                <a:lnTo>
                  <a:pt x="175" y="220"/>
                </a:lnTo>
                <a:lnTo>
                  <a:pt x="175" y="216"/>
                </a:lnTo>
                <a:lnTo>
                  <a:pt x="176" y="215"/>
                </a:lnTo>
                <a:lnTo>
                  <a:pt x="177" y="214"/>
                </a:lnTo>
                <a:lnTo>
                  <a:pt x="178" y="214"/>
                </a:lnTo>
                <a:lnTo>
                  <a:pt x="180" y="212"/>
                </a:lnTo>
                <a:lnTo>
                  <a:pt x="181" y="211"/>
                </a:lnTo>
                <a:lnTo>
                  <a:pt x="182" y="210"/>
                </a:lnTo>
                <a:lnTo>
                  <a:pt x="184" y="208"/>
                </a:lnTo>
                <a:lnTo>
                  <a:pt x="185" y="208"/>
                </a:lnTo>
                <a:lnTo>
                  <a:pt x="185" y="205"/>
                </a:lnTo>
                <a:lnTo>
                  <a:pt x="185" y="201"/>
                </a:lnTo>
                <a:lnTo>
                  <a:pt x="186" y="198"/>
                </a:lnTo>
                <a:lnTo>
                  <a:pt x="186" y="193"/>
                </a:lnTo>
                <a:lnTo>
                  <a:pt x="188" y="193"/>
                </a:lnTo>
                <a:lnTo>
                  <a:pt x="189" y="192"/>
                </a:lnTo>
                <a:lnTo>
                  <a:pt x="190" y="190"/>
                </a:lnTo>
                <a:lnTo>
                  <a:pt x="193" y="189"/>
                </a:lnTo>
                <a:lnTo>
                  <a:pt x="194" y="188"/>
                </a:lnTo>
                <a:lnTo>
                  <a:pt x="195" y="188"/>
                </a:lnTo>
                <a:lnTo>
                  <a:pt x="197" y="186"/>
                </a:lnTo>
                <a:lnTo>
                  <a:pt x="198" y="185"/>
                </a:lnTo>
                <a:lnTo>
                  <a:pt x="198" y="184"/>
                </a:lnTo>
                <a:lnTo>
                  <a:pt x="198" y="184"/>
                </a:lnTo>
                <a:lnTo>
                  <a:pt x="198" y="182"/>
                </a:lnTo>
                <a:lnTo>
                  <a:pt x="198" y="181"/>
                </a:lnTo>
                <a:lnTo>
                  <a:pt x="199" y="180"/>
                </a:lnTo>
                <a:lnTo>
                  <a:pt x="199" y="179"/>
                </a:lnTo>
                <a:lnTo>
                  <a:pt x="199" y="177"/>
                </a:lnTo>
                <a:lnTo>
                  <a:pt x="199" y="177"/>
                </a:lnTo>
                <a:lnTo>
                  <a:pt x="199" y="176"/>
                </a:lnTo>
                <a:lnTo>
                  <a:pt x="201" y="176"/>
                </a:lnTo>
                <a:lnTo>
                  <a:pt x="202" y="176"/>
                </a:lnTo>
                <a:lnTo>
                  <a:pt x="203" y="176"/>
                </a:lnTo>
                <a:lnTo>
                  <a:pt x="203" y="176"/>
                </a:lnTo>
                <a:lnTo>
                  <a:pt x="204" y="175"/>
                </a:lnTo>
                <a:lnTo>
                  <a:pt x="206" y="175"/>
                </a:lnTo>
                <a:lnTo>
                  <a:pt x="206" y="175"/>
                </a:lnTo>
                <a:lnTo>
                  <a:pt x="207" y="173"/>
                </a:lnTo>
                <a:lnTo>
                  <a:pt x="207" y="171"/>
                </a:lnTo>
                <a:lnTo>
                  <a:pt x="207" y="169"/>
                </a:lnTo>
                <a:lnTo>
                  <a:pt x="208" y="168"/>
                </a:lnTo>
                <a:lnTo>
                  <a:pt x="210" y="168"/>
                </a:lnTo>
                <a:lnTo>
                  <a:pt x="210" y="168"/>
                </a:lnTo>
                <a:lnTo>
                  <a:pt x="210" y="168"/>
                </a:lnTo>
                <a:lnTo>
                  <a:pt x="211" y="169"/>
                </a:lnTo>
                <a:lnTo>
                  <a:pt x="211" y="169"/>
                </a:lnTo>
                <a:lnTo>
                  <a:pt x="212" y="169"/>
                </a:lnTo>
                <a:lnTo>
                  <a:pt x="212" y="169"/>
                </a:lnTo>
                <a:lnTo>
                  <a:pt x="214" y="169"/>
                </a:lnTo>
                <a:lnTo>
                  <a:pt x="214" y="168"/>
                </a:lnTo>
                <a:lnTo>
                  <a:pt x="215" y="167"/>
                </a:lnTo>
                <a:lnTo>
                  <a:pt x="215" y="166"/>
                </a:lnTo>
                <a:lnTo>
                  <a:pt x="215" y="164"/>
                </a:lnTo>
                <a:lnTo>
                  <a:pt x="216" y="164"/>
                </a:lnTo>
                <a:lnTo>
                  <a:pt x="216" y="163"/>
                </a:lnTo>
                <a:lnTo>
                  <a:pt x="216" y="163"/>
                </a:lnTo>
                <a:lnTo>
                  <a:pt x="218" y="163"/>
                </a:lnTo>
                <a:lnTo>
                  <a:pt x="218" y="162"/>
                </a:lnTo>
                <a:lnTo>
                  <a:pt x="218" y="162"/>
                </a:lnTo>
                <a:lnTo>
                  <a:pt x="219" y="162"/>
                </a:lnTo>
                <a:lnTo>
                  <a:pt x="219" y="160"/>
                </a:lnTo>
                <a:lnTo>
                  <a:pt x="219" y="159"/>
                </a:lnTo>
                <a:lnTo>
                  <a:pt x="220" y="158"/>
                </a:lnTo>
                <a:lnTo>
                  <a:pt x="221" y="156"/>
                </a:lnTo>
                <a:lnTo>
                  <a:pt x="223" y="155"/>
                </a:lnTo>
                <a:lnTo>
                  <a:pt x="223" y="154"/>
                </a:lnTo>
                <a:lnTo>
                  <a:pt x="224" y="153"/>
                </a:lnTo>
                <a:lnTo>
                  <a:pt x="225" y="151"/>
                </a:lnTo>
                <a:lnTo>
                  <a:pt x="227" y="150"/>
                </a:lnTo>
                <a:lnTo>
                  <a:pt x="228" y="149"/>
                </a:lnTo>
                <a:lnTo>
                  <a:pt x="231" y="147"/>
                </a:lnTo>
                <a:lnTo>
                  <a:pt x="232" y="146"/>
                </a:lnTo>
                <a:lnTo>
                  <a:pt x="234" y="143"/>
                </a:lnTo>
                <a:lnTo>
                  <a:pt x="236" y="142"/>
                </a:lnTo>
                <a:lnTo>
                  <a:pt x="238" y="141"/>
                </a:lnTo>
                <a:lnTo>
                  <a:pt x="240" y="138"/>
                </a:lnTo>
                <a:lnTo>
                  <a:pt x="241" y="137"/>
                </a:lnTo>
                <a:lnTo>
                  <a:pt x="244" y="136"/>
                </a:lnTo>
                <a:lnTo>
                  <a:pt x="245" y="133"/>
                </a:lnTo>
                <a:lnTo>
                  <a:pt x="247" y="132"/>
                </a:lnTo>
                <a:lnTo>
                  <a:pt x="249" y="129"/>
                </a:lnTo>
                <a:lnTo>
                  <a:pt x="250" y="128"/>
                </a:lnTo>
                <a:lnTo>
                  <a:pt x="253" y="127"/>
                </a:lnTo>
                <a:lnTo>
                  <a:pt x="254" y="124"/>
                </a:lnTo>
                <a:lnTo>
                  <a:pt x="257" y="123"/>
                </a:lnTo>
                <a:lnTo>
                  <a:pt x="258" y="120"/>
                </a:lnTo>
                <a:lnTo>
                  <a:pt x="260" y="119"/>
                </a:lnTo>
                <a:lnTo>
                  <a:pt x="262" y="116"/>
                </a:lnTo>
                <a:lnTo>
                  <a:pt x="264" y="115"/>
                </a:lnTo>
                <a:lnTo>
                  <a:pt x="267" y="112"/>
                </a:lnTo>
                <a:lnTo>
                  <a:pt x="268" y="111"/>
                </a:lnTo>
                <a:lnTo>
                  <a:pt x="271" y="108"/>
                </a:lnTo>
                <a:lnTo>
                  <a:pt x="273" y="107"/>
                </a:lnTo>
                <a:lnTo>
                  <a:pt x="276" y="104"/>
                </a:lnTo>
                <a:lnTo>
                  <a:pt x="279" y="102"/>
                </a:lnTo>
                <a:lnTo>
                  <a:pt x="281" y="101"/>
                </a:lnTo>
                <a:lnTo>
                  <a:pt x="284" y="98"/>
                </a:lnTo>
                <a:lnTo>
                  <a:pt x="287" y="97"/>
                </a:lnTo>
                <a:lnTo>
                  <a:pt x="289" y="94"/>
                </a:lnTo>
                <a:lnTo>
                  <a:pt x="292" y="93"/>
                </a:lnTo>
                <a:lnTo>
                  <a:pt x="296" y="90"/>
                </a:lnTo>
                <a:lnTo>
                  <a:pt x="297" y="89"/>
                </a:lnTo>
                <a:lnTo>
                  <a:pt x="298" y="89"/>
                </a:lnTo>
                <a:lnTo>
                  <a:pt x="300" y="88"/>
                </a:lnTo>
                <a:lnTo>
                  <a:pt x="301" y="86"/>
                </a:lnTo>
                <a:lnTo>
                  <a:pt x="302" y="86"/>
                </a:lnTo>
                <a:lnTo>
                  <a:pt x="303" y="85"/>
                </a:lnTo>
                <a:lnTo>
                  <a:pt x="305" y="85"/>
                </a:lnTo>
                <a:lnTo>
                  <a:pt x="306" y="84"/>
                </a:lnTo>
                <a:lnTo>
                  <a:pt x="307" y="84"/>
                </a:lnTo>
                <a:lnTo>
                  <a:pt x="307" y="82"/>
                </a:lnTo>
                <a:lnTo>
                  <a:pt x="309" y="82"/>
                </a:lnTo>
                <a:lnTo>
                  <a:pt x="310" y="82"/>
                </a:lnTo>
                <a:lnTo>
                  <a:pt x="310" y="81"/>
                </a:lnTo>
                <a:lnTo>
                  <a:pt x="311" y="81"/>
                </a:lnTo>
                <a:lnTo>
                  <a:pt x="313" y="81"/>
                </a:lnTo>
                <a:lnTo>
                  <a:pt x="313" y="80"/>
                </a:lnTo>
                <a:lnTo>
                  <a:pt x="314" y="80"/>
                </a:lnTo>
                <a:lnTo>
                  <a:pt x="316" y="78"/>
                </a:lnTo>
                <a:lnTo>
                  <a:pt x="318" y="77"/>
                </a:lnTo>
                <a:lnTo>
                  <a:pt x="319" y="77"/>
                </a:lnTo>
                <a:lnTo>
                  <a:pt x="320" y="76"/>
                </a:lnTo>
                <a:lnTo>
                  <a:pt x="322" y="75"/>
                </a:lnTo>
                <a:lnTo>
                  <a:pt x="323" y="73"/>
                </a:lnTo>
                <a:lnTo>
                  <a:pt x="324" y="73"/>
                </a:lnTo>
                <a:lnTo>
                  <a:pt x="326" y="72"/>
                </a:lnTo>
                <a:lnTo>
                  <a:pt x="327" y="72"/>
                </a:lnTo>
                <a:lnTo>
                  <a:pt x="328" y="71"/>
                </a:lnTo>
                <a:lnTo>
                  <a:pt x="329" y="69"/>
                </a:lnTo>
                <a:lnTo>
                  <a:pt x="329" y="69"/>
                </a:lnTo>
                <a:lnTo>
                  <a:pt x="331" y="68"/>
                </a:lnTo>
                <a:lnTo>
                  <a:pt x="332" y="68"/>
                </a:lnTo>
                <a:lnTo>
                  <a:pt x="333" y="67"/>
                </a:lnTo>
                <a:lnTo>
                  <a:pt x="333" y="65"/>
                </a:lnTo>
                <a:lnTo>
                  <a:pt x="333" y="65"/>
                </a:lnTo>
                <a:lnTo>
                  <a:pt x="335" y="64"/>
                </a:lnTo>
                <a:lnTo>
                  <a:pt x="335" y="63"/>
                </a:lnTo>
                <a:lnTo>
                  <a:pt x="335" y="63"/>
                </a:lnTo>
                <a:lnTo>
                  <a:pt x="336" y="63"/>
                </a:lnTo>
                <a:lnTo>
                  <a:pt x="336" y="62"/>
                </a:lnTo>
                <a:lnTo>
                  <a:pt x="337" y="62"/>
                </a:lnTo>
                <a:lnTo>
                  <a:pt x="337" y="60"/>
                </a:lnTo>
                <a:lnTo>
                  <a:pt x="339" y="60"/>
                </a:lnTo>
                <a:lnTo>
                  <a:pt x="340" y="60"/>
                </a:lnTo>
                <a:lnTo>
                  <a:pt x="340" y="59"/>
                </a:lnTo>
                <a:lnTo>
                  <a:pt x="340" y="60"/>
                </a:lnTo>
                <a:lnTo>
                  <a:pt x="341" y="60"/>
                </a:lnTo>
                <a:lnTo>
                  <a:pt x="341" y="60"/>
                </a:lnTo>
                <a:lnTo>
                  <a:pt x="341" y="62"/>
                </a:lnTo>
                <a:lnTo>
                  <a:pt x="342" y="60"/>
                </a:lnTo>
                <a:lnTo>
                  <a:pt x="342" y="60"/>
                </a:lnTo>
                <a:lnTo>
                  <a:pt x="344" y="59"/>
                </a:lnTo>
                <a:lnTo>
                  <a:pt x="345" y="59"/>
                </a:lnTo>
                <a:lnTo>
                  <a:pt x="346" y="58"/>
                </a:lnTo>
                <a:lnTo>
                  <a:pt x="348" y="58"/>
                </a:lnTo>
                <a:lnTo>
                  <a:pt x="349" y="56"/>
                </a:lnTo>
                <a:lnTo>
                  <a:pt x="349" y="56"/>
                </a:lnTo>
                <a:lnTo>
                  <a:pt x="350" y="55"/>
                </a:lnTo>
                <a:lnTo>
                  <a:pt x="350" y="54"/>
                </a:lnTo>
                <a:lnTo>
                  <a:pt x="352" y="52"/>
                </a:lnTo>
                <a:lnTo>
                  <a:pt x="353" y="51"/>
                </a:lnTo>
                <a:lnTo>
                  <a:pt x="353" y="50"/>
                </a:lnTo>
                <a:lnTo>
                  <a:pt x="354" y="50"/>
                </a:lnTo>
                <a:lnTo>
                  <a:pt x="356" y="49"/>
                </a:lnTo>
                <a:lnTo>
                  <a:pt x="357" y="49"/>
                </a:lnTo>
                <a:lnTo>
                  <a:pt x="357" y="47"/>
                </a:lnTo>
                <a:lnTo>
                  <a:pt x="358" y="47"/>
                </a:lnTo>
                <a:lnTo>
                  <a:pt x="359" y="46"/>
                </a:lnTo>
                <a:lnTo>
                  <a:pt x="359" y="45"/>
                </a:lnTo>
                <a:lnTo>
                  <a:pt x="361" y="45"/>
                </a:lnTo>
                <a:lnTo>
                  <a:pt x="361" y="43"/>
                </a:lnTo>
                <a:lnTo>
                  <a:pt x="361" y="42"/>
                </a:lnTo>
                <a:lnTo>
                  <a:pt x="362" y="41"/>
                </a:lnTo>
                <a:lnTo>
                  <a:pt x="362" y="39"/>
                </a:lnTo>
                <a:lnTo>
                  <a:pt x="363" y="39"/>
                </a:lnTo>
                <a:lnTo>
                  <a:pt x="365" y="38"/>
                </a:lnTo>
                <a:lnTo>
                  <a:pt x="365" y="38"/>
                </a:lnTo>
                <a:lnTo>
                  <a:pt x="366" y="37"/>
                </a:lnTo>
                <a:lnTo>
                  <a:pt x="367" y="37"/>
                </a:lnTo>
                <a:lnTo>
                  <a:pt x="369" y="36"/>
                </a:lnTo>
                <a:lnTo>
                  <a:pt x="369" y="36"/>
                </a:lnTo>
                <a:lnTo>
                  <a:pt x="370" y="34"/>
                </a:lnTo>
                <a:lnTo>
                  <a:pt x="371" y="34"/>
                </a:lnTo>
                <a:lnTo>
                  <a:pt x="372" y="34"/>
                </a:lnTo>
                <a:lnTo>
                  <a:pt x="372" y="34"/>
                </a:lnTo>
                <a:lnTo>
                  <a:pt x="374" y="33"/>
                </a:lnTo>
                <a:lnTo>
                  <a:pt x="375" y="33"/>
                </a:lnTo>
                <a:lnTo>
                  <a:pt x="376" y="33"/>
                </a:lnTo>
                <a:lnTo>
                  <a:pt x="378" y="33"/>
                </a:lnTo>
                <a:lnTo>
                  <a:pt x="378" y="32"/>
                </a:lnTo>
                <a:lnTo>
                  <a:pt x="378" y="32"/>
                </a:lnTo>
                <a:lnTo>
                  <a:pt x="379" y="30"/>
                </a:lnTo>
                <a:lnTo>
                  <a:pt x="379" y="30"/>
                </a:lnTo>
                <a:lnTo>
                  <a:pt x="380" y="29"/>
                </a:lnTo>
                <a:lnTo>
                  <a:pt x="380" y="29"/>
                </a:lnTo>
                <a:lnTo>
                  <a:pt x="380" y="28"/>
                </a:lnTo>
                <a:lnTo>
                  <a:pt x="382" y="26"/>
                </a:lnTo>
                <a:lnTo>
                  <a:pt x="382" y="26"/>
                </a:lnTo>
                <a:lnTo>
                  <a:pt x="383" y="26"/>
                </a:lnTo>
                <a:lnTo>
                  <a:pt x="383" y="25"/>
                </a:lnTo>
                <a:lnTo>
                  <a:pt x="384" y="25"/>
                </a:lnTo>
                <a:lnTo>
                  <a:pt x="385" y="24"/>
                </a:lnTo>
                <a:lnTo>
                  <a:pt x="385" y="24"/>
                </a:lnTo>
                <a:lnTo>
                  <a:pt x="387" y="24"/>
                </a:lnTo>
                <a:lnTo>
                  <a:pt x="387" y="23"/>
                </a:lnTo>
                <a:lnTo>
                  <a:pt x="388" y="23"/>
                </a:lnTo>
                <a:lnTo>
                  <a:pt x="388" y="24"/>
                </a:lnTo>
                <a:lnTo>
                  <a:pt x="389" y="24"/>
                </a:lnTo>
                <a:lnTo>
                  <a:pt x="389" y="24"/>
                </a:lnTo>
                <a:lnTo>
                  <a:pt x="389" y="24"/>
                </a:lnTo>
                <a:lnTo>
                  <a:pt x="391" y="23"/>
                </a:lnTo>
                <a:lnTo>
                  <a:pt x="392" y="23"/>
                </a:lnTo>
                <a:lnTo>
                  <a:pt x="392" y="21"/>
                </a:lnTo>
                <a:lnTo>
                  <a:pt x="393" y="21"/>
                </a:lnTo>
                <a:lnTo>
                  <a:pt x="393" y="20"/>
                </a:lnTo>
                <a:lnTo>
                  <a:pt x="395" y="20"/>
                </a:lnTo>
                <a:lnTo>
                  <a:pt x="396" y="19"/>
                </a:lnTo>
                <a:lnTo>
                  <a:pt x="395" y="19"/>
                </a:lnTo>
                <a:lnTo>
                  <a:pt x="393" y="20"/>
                </a:lnTo>
                <a:lnTo>
                  <a:pt x="393" y="20"/>
                </a:lnTo>
                <a:lnTo>
                  <a:pt x="392" y="21"/>
                </a:lnTo>
                <a:lnTo>
                  <a:pt x="391" y="21"/>
                </a:lnTo>
                <a:lnTo>
                  <a:pt x="389" y="21"/>
                </a:lnTo>
                <a:lnTo>
                  <a:pt x="389" y="23"/>
                </a:lnTo>
                <a:lnTo>
                  <a:pt x="388" y="23"/>
                </a:lnTo>
                <a:lnTo>
                  <a:pt x="389" y="20"/>
                </a:lnTo>
                <a:lnTo>
                  <a:pt x="389" y="19"/>
                </a:lnTo>
                <a:lnTo>
                  <a:pt x="391" y="16"/>
                </a:lnTo>
                <a:lnTo>
                  <a:pt x="391" y="15"/>
                </a:lnTo>
                <a:lnTo>
                  <a:pt x="389" y="15"/>
                </a:lnTo>
                <a:lnTo>
                  <a:pt x="389" y="16"/>
                </a:lnTo>
                <a:lnTo>
                  <a:pt x="388" y="16"/>
                </a:lnTo>
                <a:lnTo>
                  <a:pt x="388" y="17"/>
                </a:lnTo>
                <a:lnTo>
                  <a:pt x="387" y="17"/>
                </a:lnTo>
                <a:lnTo>
                  <a:pt x="385" y="19"/>
                </a:lnTo>
                <a:lnTo>
                  <a:pt x="385" y="19"/>
                </a:lnTo>
                <a:lnTo>
                  <a:pt x="384" y="20"/>
                </a:lnTo>
                <a:lnTo>
                  <a:pt x="384" y="21"/>
                </a:lnTo>
                <a:lnTo>
                  <a:pt x="383" y="21"/>
                </a:lnTo>
                <a:lnTo>
                  <a:pt x="383" y="23"/>
                </a:lnTo>
                <a:lnTo>
                  <a:pt x="382" y="24"/>
                </a:lnTo>
                <a:lnTo>
                  <a:pt x="382" y="24"/>
                </a:lnTo>
                <a:lnTo>
                  <a:pt x="380" y="25"/>
                </a:lnTo>
                <a:lnTo>
                  <a:pt x="380" y="26"/>
                </a:lnTo>
                <a:lnTo>
                  <a:pt x="379" y="26"/>
                </a:lnTo>
                <a:lnTo>
                  <a:pt x="379" y="26"/>
                </a:lnTo>
                <a:lnTo>
                  <a:pt x="379" y="28"/>
                </a:lnTo>
                <a:lnTo>
                  <a:pt x="378" y="28"/>
                </a:lnTo>
                <a:lnTo>
                  <a:pt x="378" y="28"/>
                </a:lnTo>
                <a:lnTo>
                  <a:pt x="376" y="29"/>
                </a:lnTo>
                <a:lnTo>
                  <a:pt x="376" y="29"/>
                </a:lnTo>
                <a:lnTo>
                  <a:pt x="375" y="29"/>
                </a:lnTo>
                <a:lnTo>
                  <a:pt x="375" y="30"/>
                </a:lnTo>
                <a:lnTo>
                  <a:pt x="375" y="30"/>
                </a:lnTo>
                <a:lnTo>
                  <a:pt x="374" y="30"/>
                </a:lnTo>
                <a:lnTo>
                  <a:pt x="374" y="29"/>
                </a:lnTo>
                <a:lnTo>
                  <a:pt x="374" y="29"/>
                </a:lnTo>
                <a:lnTo>
                  <a:pt x="374" y="29"/>
                </a:lnTo>
                <a:lnTo>
                  <a:pt x="372" y="29"/>
                </a:lnTo>
                <a:lnTo>
                  <a:pt x="372" y="29"/>
                </a:lnTo>
                <a:lnTo>
                  <a:pt x="372" y="29"/>
                </a:lnTo>
                <a:lnTo>
                  <a:pt x="370" y="30"/>
                </a:lnTo>
                <a:lnTo>
                  <a:pt x="369" y="32"/>
                </a:lnTo>
                <a:lnTo>
                  <a:pt x="367" y="33"/>
                </a:lnTo>
                <a:lnTo>
                  <a:pt x="365" y="34"/>
                </a:lnTo>
                <a:lnTo>
                  <a:pt x="363" y="37"/>
                </a:lnTo>
                <a:lnTo>
                  <a:pt x="362" y="38"/>
                </a:lnTo>
                <a:lnTo>
                  <a:pt x="359" y="39"/>
                </a:lnTo>
                <a:lnTo>
                  <a:pt x="358" y="41"/>
                </a:lnTo>
                <a:lnTo>
                  <a:pt x="357" y="41"/>
                </a:lnTo>
                <a:lnTo>
                  <a:pt x="357" y="42"/>
                </a:lnTo>
                <a:lnTo>
                  <a:pt x="356" y="42"/>
                </a:lnTo>
                <a:lnTo>
                  <a:pt x="354" y="42"/>
                </a:lnTo>
                <a:lnTo>
                  <a:pt x="354" y="43"/>
                </a:lnTo>
                <a:lnTo>
                  <a:pt x="353" y="43"/>
                </a:lnTo>
                <a:lnTo>
                  <a:pt x="353" y="43"/>
                </a:lnTo>
                <a:lnTo>
                  <a:pt x="352" y="45"/>
                </a:lnTo>
                <a:lnTo>
                  <a:pt x="352" y="45"/>
                </a:lnTo>
                <a:lnTo>
                  <a:pt x="350" y="43"/>
                </a:lnTo>
                <a:lnTo>
                  <a:pt x="350" y="43"/>
                </a:lnTo>
                <a:lnTo>
                  <a:pt x="350" y="43"/>
                </a:lnTo>
                <a:lnTo>
                  <a:pt x="349" y="43"/>
                </a:lnTo>
                <a:lnTo>
                  <a:pt x="349" y="43"/>
                </a:lnTo>
                <a:lnTo>
                  <a:pt x="349" y="43"/>
                </a:lnTo>
                <a:lnTo>
                  <a:pt x="348" y="42"/>
                </a:lnTo>
                <a:lnTo>
                  <a:pt x="346" y="45"/>
                </a:lnTo>
                <a:lnTo>
                  <a:pt x="344" y="46"/>
                </a:lnTo>
                <a:lnTo>
                  <a:pt x="342" y="47"/>
                </a:lnTo>
                <a:lnTo>
                  <a:pt x="340" y="49"/>
                </a:lnTo>
                <a:lnTo>
                  <a:pt x="339" y="50"/>
                </a:lnTo>
                <a:lnTo>
                  <a:pt x="336" y="51"/>
                </a:lnTo>
                <a:lnTo>
                  <a:pt x="335" y="52"/>
                </a:lnTo>
                <a:lnTo>
                  <a:pt x="332" y="54"/>
                </a:lnTo>
                <a:lnTo>
                  <a:pt x="329" y="55"/>
                </a:lnTo>
                <a:lnTo>
                  <a:pt x="328" y="56"/>
                </a:lnTo>
                <a:lnTo>
                  <a:pt x="326" y="58"/>
                </a:lnTo>
                <a:lnTo>
                  <a:pt x="324" y="60"/>
                </a:lnTo>
                <a:lnTo>
                  <a:pt x="322" y="62"/>
                </a:lnTo>
                <a:lnTo>
                  <a:pt x="320" y="63"/>
                </a:lnTo>
                <a:lnTo>
                  <a:pt x="318" y="64"/>
                </a:lnTo>
                <a:lnTo>
                  <a:pt x="316" y="65"/>
                </a:lnTo>
                <a:lnTo>
                  <a:pt x="315" y="64"/>
                </a:lnTo>
                <a:lnTo>
                  <a:pt x="315" y="64"/>
                </a:lnTo>
                <a:lnTo>
                  <a:pt x="314" y="63"/>
                </a:lnTo>
                <a:lnTo>
                  <a:pt x="314" y="63"/>
                </a:lnTo>
                <a:lnTo>
                  <a:pt x="315" y="62"/>
                </a:lnTo>
                <a:lnTo>
                  <a:pt x="315" y="62"/>
                </a:lnTo>
                <a:lnTo>
                  <a:pt x="316" y="60"/>
                </a:lnTo>
                <a:lnTo>
                  <a:pt x="318" y="60"/>
                </a:lnTo>
                <a:lnTo>
                  <a:pt x="318" y="59"/>
                </a:lnTo>
                <a:lnTo>
                  <a:pt x="319" y="59"/>
                </a:lnTo>
                <a:lnTo>
                  <a:pt x="319" y="58"/>
                </a:lnTo>
                <a:lnTo>
                  <a:pt x="320" y="58"/>
                </a:lnTo>
                <a:lnTo>
                  <a:pt x="320" y="58"/>
                </a:lnTo>
                <a:lnTo>
                  <a:pt x="322" y="56"/>
                </a:lnTo>
                <a:lnTo>
                  <a:pt x="322" y="56"/>
                </a:lnTo>
                <a:lnTo>
                  <a:pt x="323" y="56"/>
                </a:lnTo>
                <a:lnTo>
                  <a:pt x="323" y="56"/>
                </a:lnTo>
                <a:lnTo>
                  <a:pt x="324" y="56"/>
                </a:lnTo>
                <a:lnTo>
                  <a:pt x="324" y="56"/>
                </a:lnTo>
                <a:lnTo>
                  <a:pt x="326" y="56"/>
                </a:lnTo>
                <a:lnTo>
                  <a:pt x="326" y="55"/>
                </a:lnTo>
                <a:lnTo>
                  <a:pt x="326" y="55"/>
                </a:lnTo>
                <a:lnTo>
                  <a:pt x="327" y="54"/>
                </a:lnTo>
                <a:lnTo>
                  <a:pt x="327" y="54"/>
                </a:lnTo>
                <a:lnTo>
                  <a:pt x="327" y="52"/>
                </a:lnTo>
                <a:lnTo>
                  <a:pt x="328" y="52"/>
                </a:lnTo>
                <a:lnTo>
                  <a:pt x="328" y="52"/>
                </a:lnTo>
                <a:lnTo>
                  <a:pt x="328" y="51"/>
                </a:lnTo>
                <a:lnTo>
                  <a:pt x="329" y="51"/>
                </a:lnTo>
                <a:lnTo>
                  <a:pt x="329" y="50"/>
                </a:lnTo>
                <a:lnTo>
                  <a:pt x="331" y="50"/>
                </a:lnTo>
                <a:lnTo>
                  <a:pt x="332" y="50"/>
                </a:lnTo>
                <a:lnTo>
                  <a:pt x="332" y="49"/>
                </a:lnTo>
                <a:lnTo>
                  <a:pt x="333" y="49"/>
                </a:lnTo>
                <a:lnTo>
                  <a:pt x="333" y="49"/>
                </a:lnTo>
                <a:lnTo>
                  <a:pt x="335" y="47"/>
                </a:lnTo>
                <a:lnTo>
                  <a:pt x="335" y="47"/>
                </a:lnTo>
                <a:lnTo>
                  <a:pt x="336" y="46"/>
                </a:lnTo>
                <a:lnTo>
                  <a:pt x="336" y="45"/>
                </a:lnTo>
                <a:lnTo>
                  <a:pt x="337" y="43"/>
                </a:lnTo>
                <a:lnTo>
                  <a:pt x="337" y="43"/>
                </a:lnTo>
                <a:lnTo>
                  <a:pt x="337" y="42"/>
                </a:lnTo>
                <a:lnTo>
                  <a:pt x="339" y="42"/>
                </a:lnTo>
                <a:lnTo>
                  <a:pt x="339" y="41"/>
                </a:lnTo>
                <a:lnTo>
                  <a:pt x="340" y="41"/>
                </a:lnTo>
                <a:lnTo>
                  <a:pt x="340" y="41"/>
                </a:lnTo>
                <a:lnTo>
                  <a:pt x="341" y="39"/>
                </a:lnTo>
                <a:lnTo>
                  <a:pt x="341" y="39"/>
                </a:lnTo>
                <a:lnTo>
                  <a:pt x="341" y="39"/>
                </a:lnTo>
                <a:lnTo>
                  <a:pt x="341" y="39"/>
                </a:lnTo>
                <a:lnTo>
                  <a:pt x="340" y="38"/>
                </a:lnTo>
                <a:lnTo>
                  <a:pt x="340" y="38"/>
                </a:lnTo>
                <a:lnTo>
                  <a:pt x="339" y="38"/>
                </a:lnTo>
                <a:lnTo>
                  <a:pt x="339" y="38"/>
                </a:lnTo>
                <a:lnTo>
                  <a:pt x="339" y="38"/>
                </a:lnTo>
                <a:lnTo>
                  <a:pt x="337" y="37"/>
                </a:lnTo>
                <a:lnTo>
                  <a:pt x="339" y="37"/>
                </a:lnTo>
                <a:lnTo>
                  <a:pt x="340" y="36"/>
                </a:lnTo>
                <a:lnTo>
                  <a:pt x="340" y="36"/>
                </a:lnTo>
                <a:lnTo>
                  <a:pt x="341" y="34"/>
                </a:lnTo>
                <a:lnTo>
                  <a:pt x="342" y="34"/>
                </a:lnTo>
                <a:lnTo>
                  <a:pt x="344" y="33"/>
                </a:lnTo>
                <a:lnTo>
                  <a:pt x="344" y="33"/>
                </a:lnTo>
                <a:lnTo>
                  <a:pt x="345" y="32"/>
                </a:lnTo>
                <a:lnTo>
                  <a:pt x="345" y="32"/>
                </a:lnTo>
                <a:lnTo>
                  <a:pt x="346" y="30"/>
                </a:lnTo>
                <a:lnTo>
                  <a:pt x="346" y="30"/>
                </a:lnTo>
                <a:lnTo>
                  <a:pt x="348" y="30"/>
                </a:lnTo>
                <a:lnTo>
                  <a:pt x="348" y="29"/>
                </a:lnTo>
                <a:lnTo>
                  <a:pt x="349" y="28"/>
                </a:lnTo>
                <a:lnTo>
                  <a:pt x="349" y="28"/>
                </a:lnTo>
                <a:lnTo>
                  <a:pt x="350" y="26"/>
                </a:lnTo>
                <a:lnTo>
                  <a:pt x="350" y="25"/>
                </a:lnTo>
                <a:lnTo>
                  <a:pt x="352" y="25"/>
                </a:lnTo>
                <a:lnTo>
                  <a:pt x="352" y="24"/>
                </a:lnTo>
                <a:lnTo>
                  <a:pt x="353" y="23"/>
                </a:lnTo>
                <a:lnTo>
                  <a:pt x="350" y="24"/>
                </a:lnTo>
                <a:lnTo>
                  <a:pt x="349" y="24"/>
                </a:lnTo>
                <a:lnTo>
                  <a:pt x="348" y="25"/>
                </a:lnTo>
                <a:lnTo>
                  <a:pt x="346" y="26"/>
                </a:lnTo>
                <a:lnTo>
                  <a:pt x="345" y="26"/>
                </a:lnTo>
                <a:lnTo>
                  <a:pt x="342" y="28"/>
                </a:lnTo>
                <a:lnTo>
                  <a:pt x="341" y="28"/>
                </a:lnTo>
                <a:lnTo>
                  <a:pt x="340" y="29"/>
                </a:lnTo>
                <a:lnTo>
                  <a:pt x="339" y="29"/>
                </a:lnTo>
                <a:lnTo>
                  <a:pt x="339" y="29"/>
                </a:lnTo>
                <a:lnTo>
                  <a:pt x="339" y="29"/>
                </a:lnTo>
                <a:lnTo>
                  <a:pt x="339" y="28"/>
                </a:lnTo>
                <a:lnTo>
                  <a:pt x="337" y="28"/>
                </a:lnTo>
                <a:lnTo>
                  <a:pt x="337" y="28"/>
                </a:lnTo>
                <a:lnTo>
                  <a:pt x="337" y="28"/>
                </a:lnTo>
                <a:lnTo>
                  <a:pt x="336" y="28"/>
                </a:lnTo>
                <a:lnTo>
                  <a:pt x="337" y="28"/>
                </a:lnTo>
                <a:lnTo>
                  <a:pt x="337" y="26"/>
                </a:lnTo>
                <a:lnTo>
                  <a:pt x="339" y="26"/>
                </a:lnTo>
                <a:lnTo>
                  <a:pt x="339" y="26"/>
                </a:lnTo>
                <a:lnTo>
                  <a:pt x="339" y="25"/>
                </a:lnTo>
                <a:lnTo>
                  <a:pt x="340" y="25"/>
                </a:lnTo>
                <a:lnTo>
                  <a:pt x="340" y="24"/>
                </a:lnTo>
                <a:lnTo>
                  <a:pt x="341" y="24"/>
                </a:lnTo>
                <a:lnTo>
                  <a:pt x="342" y="23"/>
                </a:lnTo>
                <a:lnTo>
                  <a:pt x="344" y="21"/>
                </a:lnTo>
                <a:lnTo>
                  <a:pt x="346" y="20"/>
                </a:lnTo>
                <a:lnTo>
                  <a:pt x="348" y="19"/>
                </a:lnTo>
                <a:lnTo>
                  <a:pt x="350" y="16"/>
                </a:lnTo>
                <a:lnTo>
                  <a:pt x="352" y="15"/>
                </a:lnTo>
                <a:lnTo>
                  <a:pt x="354" y="13"/>
                </a:lnTo>
                <a:lnTo>
                  <a:pt x="356" y="12"/>
                </a:lnTo>
                <a:lnTo>
                  <a:pt x="356" y="11"/>
                </a:lnTo>
                <a:lnTo>
                  <a:pt x="356" y="10"/>
                </a:lnTo>
                <a:lnTo>
                  <a:pt x="354" y="10"/>
                </a:lnTo>
                <a:lnTo>
                  <a:pt x="354" y="11"/>
                </a:lnTo>
                <a:lnTo>
                  <a:pt x="353" y="11"/>
                </a:lnTo>
                <a:lnTo>
                  <a:pt x="352" y="12"/>
                </a:lnTo>
                <a:lnTo>
                  <a:pt x="352" y="12"/>
                </a:lnTo>
                <a:lnTo>
                  <a:pt x="350" y="12"/>
                </a:lnTo>
                <a:lnTo>
                  <a:pt x="350" y="12"/>
                </a:lnTo>
                <a:lnTo>
                  <a:pt x="349" y="13"/>
                </a:lnTo>
                <a:lnTo>
                  <a:pt x="348" y="13"/>
                </a:lnTo>
                <a:lnTo>
                  <a:pt x="346" y="13"/>
                </a:lnTo>
                <a:lnTo>
                  <a:pt x="345" y="15"/>
                </a:lnTo>
                <a:lnTo>
                  <a:pt x="344" y="15"/>
                </a:lnTo>
                <a:lnTo>
                  <a:pt x="342" y="16"/>
                </a:lnTo>
                <a:lnTo>
                  <a:pt x="342" y="16"/>
                </a:lnTo>
                <a:lnTo>
                  <a:pt x="342" y="17"/>
                </a:lnTo>
                <a:lnTo>
                  <a:pt x="341" y="19"/>
                </a:lnTo>
                <a:lnTo>
                  <a:pt x="341" y="19"/>
                </a:lnTo>
                <a:lnTo>
                  <a:pt x="341" y="20"/>
                </a:lnTo>
                <a:lnTo>
                  <a:pt x="341" y="20"/>
                </a:lnTo>
                <a:lnTo>
                  <a:pt x="340" y="21"/>
                </a:lnTo>
                <a:lnTo>
                  <a:pt x="340" y="21"/>
                </a:lnTo>
                <a:lnTo>
                  <a:pt x="340" y="21"/>
                </a:lnTo>
                <a:lnTo>
                  <a:pt x="339" y="23"/>
                </a:lnTo>
                <a:lnTo>
                  <a:pt x="339" y="23"/>
                </a:lnTo>
                <a:lnTo>
                  <a:pt x="337" y="23"/>
                </a:lnTo>
                <a:lnTo>
                  <a:pt x="337" y="24"/>
                </a:lnTo>
                <a:lnTo>
                  <a:pt x="336" y="23"/>
                </a:lnTo>
                <a:lnTo>
                  <a:pt x="336" y="23"/>
                </a:lnTo>
                <a:lnTo>
                  <a:pt x="336" y="21"/>
                </a:lnTo>
                <a:lnTo>
                  <a:pt x="335" y="21"/>
                </a:lnTo>
                <a:lnTo>
                  <a:pt x="335" y="20"/>
                </a:lnTo>
                <a:lnTo>
                  <a:pt x="335" y="20"/>
                </a:lnTo>
                <a:lnTo>
                  <a:pt x="333" y="20"/>
                </a:lnTo>
                <a:lnTo>
                  <a:pt x="333" y="19"/>
                </a:lnTo>
                <a:lnTo>
                  <a:pt x="333" y="17"/>
                </a:lnTo>
                <a:lnTo>
                  <a:pt x="335" y="17"/>
                </a:lnTo>
                <a:lnTo>
                  <a:pt x="335" y="16"/>
                </a:lnTo>
                <a:lnTo>
                  <a:pt x="336" y="15"/>
                </a:lnTo>
                <a:lnTo>
                  <a:pt x="336" y="15"/>
                </a:lnTo>
                <a:lnTo>
                  <a:pt x="337" y="13"/>
                </a:lnTo>
                <a:lnTo>
                  <a:pt x="337" y="13"/>
                </a:lnTo>
                <a:lnTo>
                  <a:pt x="339" y="12"/>
                </a:lnTo>
                <a:lnTo>
                  <a:pt x="339" y="12"/>
                </a:lnTo>
                <a:lnTo>
                  <a:pt x="340" y="11"/>
                </a:lnTo>
                <a:lnTo>
                  <a:pt x="341" y="11"/>
                </a:lnTo>
                <a:lnTo>
                  <a:pt x="341" y="10"/>
                </a:lnTo>
                <a:lnTo>
                  <a:pt x="341" y="10"/>
                </a:lnTo>
                <a:lnTo>
                  <a:pt x="342" y="8"/>
                </a:lnTo>
                <a:lnTo>
                  <a:pt x="342" y="8"/>
                </a:lnTo>
                <a:lnTo>
                  <a:pt x="342" y="7"/>
                </a:lnTo>
                <a:lnTo>
                  <a:pt x="344" y="7"/>
                </a:lnTo>
                <a:lnTo>
                  <a:pt x="344" y="6"/>
                </a:lnTo>
                <a:lnTo>
                  <a:pt x="344" y="6"/>
                </a:lnTo>
                <a:lnTo>
                  <a:pt x="345" y="4"/>
                </a:lnTo>
                <a:lnTo>
                  <a:pt x="344" y="4"/>
                </a:lnTo>
                <a:lnTo>
                  <a:pt x="344" y="4"/>
                </a:lnTo>
                <a:lnTo>
                  <a:pt x="342" y="4"/>
                </a:lnTo>
                <a:lnTo>
                  <a:pt x="341" y="4"/>
                </a:lnTo>
                <a:lnTo>
                  <a:pt x="341" y="6"/>
                </a:lnTo>
                <a:lnTo>
                  <a:pt x="340" y="6"/>
                </a:lnTo>
                <a:lnTo>
                  <a:pt x="339" y="6"/>
                </a:lnTo>
                <a:lnTo>
                  <a:pt x="339" y="6"/>
                </a:lnTo>
                <a:lnTo>
                  <a:pt x="339" y="4"/>
                </a:lnTo>
                <a:lnTo>
                  <a:pt x="339" y="3"/>
                </a:lnTo>
                <a:lnTo>
                  <a:pt x="339" y="2"/>
                </a:lnTo>
                <a:lnTo>
                  <a:pt x="340" y="0"/>
                </a:lnTo>
                <a:lnTo>
                  <a:pt x="339" y="2"/>
                </a:lnTo>
                <a:lnTo>
                  <a:pt x="337" y="2"/>
                </a:lnTo>
                <a:lnTo>
                  <a:pt x="337" y="2"/>
                </a:lnTo>
                <a:lnTo>
                  <a:pt x="336" y="3"/>
                </a:lnTo>
                <a:lnTo>
                  <a:pt x="336" y="3"/>
                </a:lnTo>
                <a:lnTo>
                  <a:pt x="335" y="4"/>
                </a:lnTo>
                <a:lnTo>
                  <a:pt x="335" y="4"/>
                </a:lnTo>
                <a:lnTo>
                  <a:pt x="333" y="6"/>
                </a:lnTo>
                <a:lnTo>
                  <a:pt x="333" y="6"/>
                </a:lnTo>
                <a:lnTo>
                  <a:pt x="332" y="7"/>
                </a:lnTo>
                <a:lnTo>
                  <a:pt x="332" y="7"/>
                </a:lnTo>
                <a:lnTo>
                  <a:pt x="332" y="8"/>
                </a:lnTo>
                <a:lnTo>
                  <a:pt x="331" y="10"/>
                </a:lnTo>
                <a:lnTo>
                  <a:pt x="331" y="10"/>
                </a:lnTo>
                <a:lnTo>
                  <a:pt x="331" y="11"/>
                </a:lnTo>
                <a:lnTo>
                  <a:pt x="329" y="12"/>
                </a:lnTo>
                <a:lnTo>
                  <a:pt x="329" y="12"/>
                </a:lnTo>
                <a:lnTo>
                  <a:pt x="328" y="12"/>
                </a:lnTo>
                <a:lnTo>
                  <a:pt x="328" y="12"/>
                </a:lnTo>
                <a:lnTo>
                  <a:pt x="327" y="12"/>
                </a:lnTo>
                <a:lnTo>
                  <a:pt x="327" y="12"/>
                </a:lnTo>
                <a:lnTo>
                  <a:pt x="326" y="12"/>
                </a:lnTo>
                <a:lnTo>
                  <a:pt x="326" y="12"/>
                </a:lnTo>
                <a:lnTo>
                  <a:pt x="324" y="12"/>
                </a:lnTo>
                <a:lnTo>
                  <a:pt x="323" y="12"/>
                </a:lnTo>
                <a:lnTo>
                  <a:pt x="322" y="13"/>
                </a:lnTo>
                <a:lnTo>
                  <a:pt x="320" y="13"/>
                </a:lnTo>
                <a:lnTo>
                  <a:pt x="320" y="15"/>
                </a:lnTo>
                <a:lnTo>
                  <a:pt x="319" y="16"/>
                </a:lnTo>
                <a:lnTo>
                  <a:pt x="318" y="17"/>
                </a:lnTo>
                <a:lnTo>
                  <a:pt x="316" y="17"/>
                </a:lnTo>
                <a:lnTo>
                  <a:pt x="315" y="19"/>
                </a:lnTo>
                <a:lnTo>
                  <a:pt x="311" y="21"/>
                </a:lnTo>
                <a:lnTo>
                  <a:pt x="307" y="24"/>
                </a:lnTo>
                <a:lnTo>
                  <a:pt x="303" y="25"/>
                </a:lnTo>
                <a:lnTo>
                  <a:pt x="300" y="28"/>
                </a:lnTo>
                <a:lnTo>
                  <a:pt x="296" y="30"/>
                </a:lnTo>
                <a:lnTo>
                  <a:pt x="292" y="32"/>
                </a:lnTo>
                <a:lnTo>
                  <a:pt x="288" y="34"/>
                </a:lnTo>
                <a:lnTo>
                  <a:pt x="284" y="36"/>
                </a:lnTo>
                <a:lnTo>
                  <a:pt x="280" y="38"/>
                </a:lnTo>
                <a:lnTo>
                  <a:pt x="276" y="39"/>
                </a:lnTo>
                <a:lnTo>
                  <a:pt x="272" y="42"/>
                </a:lnTo>
                <a:lnTo>
                  <a:pt x="270" y="46"/>
                </a:lnTo>
                <a:lnTo>
                  <a:pt x="266" y="49"/>
                </a:lnTo>
                <a:lnTo>
                  <a:pt x="262" y="52"/>
                </a:lnTo>
                <a:lnTo>
                  <a:pt x="258" y="56"/>
                </a:lnTo>
                <a:lnTo>
                  <a:pt x="254" y="60"/>
                </a:lnTo>
                <a:lnTo>
                  <a:pt x="250" y="63"/>
                </a:lnTo>
                <a:lnTo>
                  <a:pt x="247" y="64"/>
                </a:lnTo>
                <a:lnTo>
                  <a:pt x="246" y="65"/>
                </a:lnTo>
                <a:lnTo>
                  <a:pt x="245" y="67"/>
                </a:lnTo>
                <a:lnTo>
                  <a:pt x="244" y="67"/>
                </a:lnTo>
                <a:lnTo>
                  <a:pt x="244" y="67"/>
                </a:lnTo>
                <a:lnTo>
                  <a:pt x="244" y="67"/>
                </a:lnTo>
                <a:lnTo>
                  <a:pt x="245" y="65"/>
                </a:lnTo>
                <a:lnTo>
                  <a:pt x="245" y="65"/>
                </a:lnTo>
                <a:lnTo>
                  <a:pt x="246" y="64"/>
                </a:lnTo>
                <a:lnTo>
                  <a:pt x="247" y="63"/>
                </a:lnTo>
                <a:lnTo>
                  <a:pt x="249" y="62"/>
                </a:lnTo>
                <a:lnTo>
                  <a:pt x="249" y="62"/>
                </a:lnTo>
                <a:lnTo>
                  <a:pt x="250" y="60"/>
                </a:lnTo>
                <a:lnTo>
                  <a:pt x="250" y="60"/>
                </a:lnTo>
                <a:lnTo>
                  <a:pt x="250" y="59"/>
                </a:lnTo>
                <a:lnTo>
                  <a:pt x="253" y="59"/>
                </a:lnTo>
                <a:lnTo>
                  <a:pt x="254" y="58"/>
                </a:lnTo>
                <a:lnTo>
                  <a:pt x="255" y="56"/>
                </a:lnTo>
                <a:lnTo>
                  <a:pt x="255" y="56"/>
                </a:lnTo>
                <a:lnTo>
                  <a:pt x="257" y="56"/>
                </a:lnTo>
                <a:lnTo>
                  <a:pt x="257" y="56"/>
                </a:lnTo>
                <a:lnTo>
                  <a:pt x="257" y="55"/>
                </a:lnTo>
                <a:lnTo>
                  <a:pt x="255" y="55"/>
                </a:lnTo>
                <a:lnTo>
                  <a:pt x="255" y="55"/>
                </a:lnTo>
                <a:lnTo>
                  <a:pt x="255" y="55"/>
                </a:lnTo>
                <a:lnTo>
                  <a:pt x="255" y="55"/>
                </a:lnTo>
                <a:lnTo>
                  <a:pt x="254" y="55"/>
                </a:lnTo>
                <a:lnTo>
                  <a:pt x="254" y="55"/>
                </a:lnTo>
                <a:lnTo>
                  <a:pt x="254" y="55"/>
                </a:lnTo>
                <a:lnTo>
                  <a:pt x="254" y="54"/>
                </a:lnTo>
                <a:lnTo>
                  <a:pt x="255" y="54"/>
                </a:lnTo>
                <a:lnTo>
                  <a:pt x="255" y="54"/>
                </a:lnTo>
                <a:lnTo>
                  <a:pt x="257" y="52"/>
                </a:lnTo>
                <a:lnTo>
                  <a:pt x="258" y="51"/>
                </a:lnTo>
                <a:lnTo>
                  <a:pt x="259" y="50"/>
                </a:lnTo>
                <a:lnTo>
                  <a:pt x="262" y="49"/>
                </a:lnTo>
                <a:lnTo>
                  <a:pt x="264" y="46"/>
                </a:lnTo>
                <a:lnTo>
                  <a:pt x="268" y="45"/>
                </a:lnTo>
                <a:lnTo>
                  <a:pt x="272" y="42"/>
                </a:lnTo>
                <a:lnTo>
                  <a:pt x="276" y="38"/>
                </a:lnTo>
                <a:lnTo>
                  <a:pt x="281" y="36"/>
                </a:lnTo>
                <a:lnTo>
                  <a:pt x="288" y="32"/>
                </a:lnTo>
                <a:lnTo>
                  <a:pt x="294" y="28"/>
                </a:lnTo>
                <a:lnTo>
                  <a:pt x="301" y="24"/>
                </a:lnTo>
                <a:lnTo>
                  <a:pt x="310" y="19"/>
                </a:lnTo>
                <a:lnTo>
                  <a:pt x="319" y="13"/>
                </a:lnTo>
                <a:lnTo>
                  <a:pt x="322" y="12"/>
                </a:lnTo>
                <a:lnTo>
                  <a:pt x="323" y="10"/>
                </a:lnTo>
                <a:lnTo>
                  <a:pt x="324" y="8"/>
                </a:lnTo>
                <a:lnTo>
                  <a:pt x="326" y="7"/>
                </a:lnTo>
                <a:lnTo>
                  <a:pt x="326" y="7"/>
                </a:lnTo>
                <a:lnTo>
                  <a:pt x="327" y="6"/>
                </a:lnTo>
                <a:lnTo>
                  <a:pt x="327" y="6"/>
                </a:lnTo>
                <a:lnTo>
                  <a:pt x="326" y="4"/>
                </a:lnTo>
                <a:lnTo>
                  <a:pt x="324" y="6"/>
                </a:lnTo>
                <a:lnTo>
                  <a:pt x="322" y="7"/>
                </a:lnTo>
                <a:lnTo>
                  <a:pt x="320" y="8"/>
                </a:lnTo>
                <a:lnTo>
                  <a:pt x="318" y="10"/>
                </a:lnTo>
                <a:lnTo>
                  <a:pt x="315" y="11"/>
                </a:lnTo>
                <a:lnTo>
                  <a:pt x="314" y="12"/>
                </a:lnTo>
                <a:lnTo>
                  <a:pt x="313" y="12"/>
                </a:lnTo>
                <a:lnTo>
                  <a:pt x="311" y="12"/>
                </a:lnTo>
                <a:lnTo>
                  <a:pt x="310" y="13"/>
                </a:lnTo>
                <a:lnTo>
                  <a:pt x="310" y="13"/>
                </a:lnTo>
                <a:lnTo>
                  <a:pt x="310" y="13"/>
                </a:lnTo>
                <a:lnTo>
                  <a:pt x="311" y="13"/>
                </a:lnTo>
                <a:lnTo>
                  <a:pt x="310" y="12"/>
                </a:lnTo>
                <a:lnTo>
                  <a:pt x="310" y="12"/>
                </a:lnTo>
                <a:lnTo>
                  <a:pt x="307" y="13"/>
                </a:lnTo>
                <a:lnTo>
                  <a:pt x="302" y="15"/>
                </a:lnTo>
                <a:lnTo>
                  <a:pt x="301" y="16"/>
                </a:lnTo>
                <a:lnTo>
                  <a:pt x="300" y="17"/>
                </a:lnTo>
                <a:lnTo>
                  <a:pt x="298" y="17"/>
                </a:lnTo>
                <a:lnTo>
                  <a:pt x="296" y="19"/>
                </a:lnTo>
                <a:lnTo>
                  <a:pt x="294" y="20"/>
                </a:lnTo>
                <a:lnTo>
                  <a:pt x="292" y="21"/>
                </a:lnTo>
                <a:lnTo>
                  <a:pt x="290" y="23"/>
                </a:lnTo>
                <a:lnTo>
                  <a:pt x="288" y="24"/>
                </a:lnTo>
                <a:lnTo>
                  <a:pt x="285" y="25"/>
                </a:lnTo>
                <a:lnTo>
                  <a:pt x="284" y="26"/>
                </a:lnTo>
                <a:lnTo>
                  <a:pt x="281" y="28"/>
                </a:lnTo>
                <a:lnTo>
                  <a:pt x="279" y="30"/>
                </a:lnTo>
                <a:lnTo>
                  <a:pt x="276" y="32"/>
                </a:lnTo>
                <a:lnTo>
                  <a:pt x="273" y="33"/>
                </a:lnTo>
                <a:lnTo>
                  <a:pt x="271" y="34"/>
                </a:lnTo>
                <a:lnTo>
                  <a:pt x="268" y="36"/>
                </a:lnTo>
                <a:lnTo>
                  <a:pt x="266" y="38"/>
                </a:lnTo>
                <a:lnTo>
                  <a:pt x="263" y="39"/>
                </a:lnTo>
                <a:lnTo>
                  <a:pt x="262" y="41"/>
                </a:lnTo>
                <a:lnTo>
                  <a:pt x="259" y="42"/>
                </a:lnTo>
                <a:lnTo>
                  <a:pt x="257" y="45"/>
                </a:lnTo>
                <a:lnTo>
                  <a:pt x="254" y="46"/>
                </a:lnTo>
                <a:lnTo>
                  <a:pt x="251" y="47"/>
                </a:lnTo>
                <a:lnTo>
                  <a:pt x="250" y="49"/>
                </a:lnTo>
                <a:lnTo>
                  <a:pt x="247" y="50"/>
                </a:lnTo>
                <a:lnTo>
                  <a:pt x="245" y="52"/>
                </a:lnTo>
                <a:lnTo>
                  <a:pt x="244" y="54"/>
                </a:lnTo>
                <a:lnTo>
                  <a:pt x="241" y="54"/>
                </a:lnTo>
                <a:lnTo>
                  <a:pt x="240" y="56"/>
                </a:lnTo>
                <a:lnTo>
                  <a:pt x="238" y="56"/>
                </a:lnTo>
                <a:lnTo>
                  <a:pt x="236" y="58"/>
                </a:lnTo>
                <a:lnTo>
                  <a:pt x="234" y="59"/>
                </a:lnTo>
                <a:lnTo>
                  <a:pt x="231" y="62"/>
                </a:lnTo>
                <a:lnTo>
                  <a:pt x="227" y="64"/>
                </a:lnTo>
                <a:lnTo>
                  <a:pt x="223" y="67"/>
                </a:lnTo>
                <a:lnTo>
                  <a:pt x="219" y="69"/>
                </a:lnTo>
                <a:lnTo>
                  <a:pt x="215" y="72"/>
                </a:lnTo>
                <a:lnTo>
                  <a:pt x="211" y="75"/>
                </a:lnTo>
                <a:lnTo>
                  <a:pt x="208" y="77"/>
                </a:lnTo>
                <a:lnTo>
                  <a:pt x="204" y="80"/>
                </a:lnTo>
                <a:lnTo>
                  <a:pt x="201" y="82"/>
                </a:lnTo>
                <a:lnTo>
                  <a:pt x="197" y="85"/>
                </a:lnTo>
                <a:lnTo>
                  <a:pt x="193" y="86"/>
                </a:lnTo>
                <a:lnTo>
                  <a:pt x="190" y="89"/>
                </a:lnTo>
                <a:lnTo>
                  <a:pt x="186" y="91"/>
                </a:lnTo>
                <a:lnTo>
                  <a:pt x="184" y="94"/>
                </a:lnTo>
                <a:lnTo>
                  <a:pt x="180" y="97"/>
                </a:lnTo>
                <a:lnTo>
                  <a:pt x="177" y="99"/>
                </a:lnTo>
                <a:lnTo>
                  <a:pt x="175" y="101"/>
                </a:lnTo>
                <a:lnTo>
                  <a:pt x="173" y="102"/>
                </a:lnTo>
                <a:lnTo>
                  <a:pt x="171" y="104"/>
                </a:lnTo>
                <a:lnTo>
                  <a:pt x="169" y="106"/>
                </a:lnTo>
                <a:lnTo>
                  <a:pt x="168" y="107"/>
                </a:lnTo>
                <a:lnTo>
                  <a:pt x="167" y="110"/>
                </a:lnTo>
                <a:lnTo>
                  <a:pt x="165" y="111"/>
                </a:lnTo>
                <a:lnTo>
                  <a:pt x="164" y="114"/>
                </a:lnTo>
                <a:lnTo>
                  <a:pt x="162" y="115"/>
                </a:lnTo>
                <a:lnTo>
                  <a:pt x="160" y="117"/>
                </a:lnTo>
                <a:lnTo>
                  <a:pt x="159" y="119"/>
                </a:lnTo>
                <a:lnTo>
                  <a:pt x="158" y="120"/>
                </a:lnTo>
                <a:lnTo>
                  <a:pt x="156" y="123"/>
                </a:lnTo>
                <a:lnTo>
                  <a:pt x="155" y="124"/>
                </a:lnTo>
                <a:lnTo>
                  <a:pt x="152" y="125"/>
                </a:lnTo>
                <a:lnTo>
                  <a:pt x="151" y="128"/>
                </a:lnTo>
                <a:lnTo>
                  <a:pt x="150" y="129"/>
                </a:lnTo>
                <a:lnTo>
                  <a:pt x="147" y="132"/>
                </a:lnTo>
                <a:lnTo>
                  <a:pt x="146" y="134"/>
                </a:lnTo>
                <a:lnTo>
                  <a:pt x="143" y="137"/>
                </a:lnTo>
                <a:lnTo>
                  <a:pt x="142" y="140"/>
                </a:lnTo>
                <a:lnTo>
                  <a:pt x="139" y="142"/>
                </a:lnTo>
                <a:lnTo>
                  <a:pt x="138" y="143"/>
                </a:lnTo>
                <a:lnTo>
                  <a:pt x="137" y="145"/>
                </a:lnTo>
                <a:lnTo>
                  <a:pt x="134" y="147"/>
                </a:lnTo>
                <a:lnTo>
                  <a:pt x="133" y="149"/>
                </a:lnTo>
                <a:lnTo>
                  <a:pt x="132" y="149"/>
                </a:lnTo>
                <a:lnTo>
                  <a:pt x="132" y="150"/>
                </a:lnTo>
                <a:lnTo>
                  <a:pt x="130" y="150"/>
                </a:lnTo>
                <a:lnTo>
                  <a:pt x="129" y="151"/>
                </a:lnTo>
                <a:lnTo>
                  <a:pt x="129" y="151"/>
                </a:lnTo>
                <a:lnTo>
                  <a:pt x="126" y="154"/>
                </a:lnTo>
                <a:lnTo>
                  <a:pt x="125" y="156"/>
                </a:lnTo>
                <a:lnTo>
                  <a:pt x="124" y="159"/>
                </a:lnTo>
                <a:lnTo>
                  <a:pt x="122" y="162"/>
                </a:lnTo>
                <a:lnTo>
                  <a:pt x="121" y="166"/>
                </a:lnTo>
                <a:lnTo>
                  <a:pt x="120" y="168"/>
                </a:lnTo>
                <a:lnTo>
                  <a:pt x="119" y="171"/>
                </a:lnTo>
                <a:lnTo>
                  <a:pt x="117" y="173"/>
                </a:lnTo>
                <a:lnTo>
                  <a:pt x="116" y="176"/>
                </a:lnTo>
                <a:lnTo>
                  <a:pt x="115" y="175"/>
                </a:lnTo>
                <a:lnTo>
                  <a:pt x="113" y="172"/>
                </a:lnTo>
                <a:lnTo>
                  <a:pt x="112" y="169"/>
                </a:lnTo>
                <a:lnTo>
                  <a:pt x="109" y="167"/>
                </a:lnTo>
                <a:lnTo>
                  <a:pt x="108" y="164"/>
                </a:lnTo>
                <a:lnTo>
                  <a:pt x="107" y="163"/>
                </a:lnTo>
                <a:lnTo>
                  <a:pt x="104" y="160"/>
                </a:lnTo>
                <a:lnTo>
                  <a:pt x="103" y="158"/>
                </a:lnTo>
                <a:lnTo>
                  <a:pt x="100" y="155"/>
                </a:lnTo>
                <a:lnTo>
                  <a:pt x="99" y="153"/>
                </a:lnTo>
                <a:lnTo>
                  <a:pt x="98" y="151"/>
                </a:lnTo>
                <a:lnTo>
                  <a:pt x="96" y="149"/>
                </a:lnTo>
                <a:lnTo>
                  <a:pt x="95" y="146"/>
                </a:lnTo>
                <a:lnTo>
                  <a:pt x="94" y="143"/>
                </a:lnTo>
                <a:lnTo>
                  <a:pt x="93" y="141"/>
                </a:lnTo>
                <a:lnTo>
                  <a:pt x="91" y="140"/>
                </a:lnTo>
                <a:lnTo>
                  <a:pt x="90" y="136"/>
                </a:lnTo>
                <a:lnTo>
                  <a:pt x="89" y="133"/>
                </a:lnTo>
                <a:lnTo>
                  <a:pt x="87" y="129"/>
                </a:lnTo>
                <a:lnTo>
                  <a:pt x="86" y="125"/>
                </a:lnTo>
                <a:lnTo>
                  <a:pt x="85" y="123"/>
                </a:lnTo>
                <a:lnTo>
                  <a:pt x="83" y="119"/>
                </a:lnTo>
                <a:lnTo>
                  <a:pt x="82" y="115"/>
                </a:lnTo>
                <a:lnTo>
                  <a:pt x="81" y="112"/>
                </a:lnTo>
                <a:lnTo>
                  <a:pt x="79" y="112"/>
                </a:lnTo>
                <a:lnTo>
                  <a:pt x="77" y="114"/>
                </a:lnTo>
                <a:lnTo>
                  <a:pt x="76" y="114"/>
                </a:lnTo>
                <a:lnTo>
                  <a:pt x="73" y="115"/>
                </a:lnTo>
                <a:lnTo>
                  <a:pt x="72" y="115"/>
                </a:lnTo>
                <a:lnTo>
                  <a:pt x="70" y="116"/>
                </a:lnTo>
                <a:lnTo>
                  <a:pt x="68" y="116"/>
                </a:lnTo>
                <a:lnTo>
                  <a:pt x="66" y="117"/>
                </a:lnTo>
                <a:lnTo>
                  <a:pt x="65" y="117"/>
                </a:lnTo>
                <a:lnTo>
                  <a:pt x="64" y="119"/>
                </a:lnTo>
                <a:lnTo>
                  <a:pt x="63" y="119"/>
                </a:lnTo>
                <a:lnTo>
                  <a:pt x="61" y="120"/>
                </a:lnTo>
                <a:lnTo>
                  <a:pt x="60" y="120"/>
                </a:lnTo>
                <a:lnTo>
                  <a:pt x="59" y="121"/>
                </a:lnTo>
                <a:lnTo>
                  <a:pt x="57" y="121"/>
                </a:lnTo>
                <a:lnTo>
                  <a:pt x="56" y="123"/>
                </a:lnTo>
                <a:lnTo>
                  <a:pt x="53" y="123"/>
                </a:lnTo>
                <a:lnTo>
                  <a:pt x="52" y="124"/>
                </a:lnTo>
                <a:lnTo>
                  <a:pt x="51" y="124"/>
                </a:lnTo>
                <a:lnTo>
                  <a:pt x="50" y="125"/>
                </a:lnTo>
                <a:lnTo>
                  <a:pt x="48" y="125"/>
                </a:lnTo>
                <a:lnTo>
                  <a:pt x="47" y="127"/>
                </a:lnTo>
                <a:lnTo>
                  <a:pt x="46" y="127"/>
                </a:lnTo>
                <a:lnTo>
                  <a:pt x="44" y="128"/>
                </a:lnTo>
                <a:lnTo>
                  <a:pt x="44" y="128"/>
                </a:lnTo>
                <a:lnTo>
                  <a:pt x="44" y="128"/>
                </a:lnTo>
                <a:lnTo>
                  <a:pt x="43" y="128"/>
                </a:lnTo>
                <a:lnTo>
                  <a:pt x="42" y="128"/>
                </a:lnTo>
                <a:lnTo>
                  <a:pt x="39" y="128"/>
                </a:lnTo>
                <a:lnTo>
                  <a:pt x="38" y="129"/>
                </a:lnTo>
                <a:lnTo>
                  <a:pt x="37" y="129"/>
                </a:lnTo>
                <a:lnTo>
                  <a:pt x="34" y="130"/>
                </a:lnTo>
                <a:lnTo>
                  <a:pt x="33" y="130"/>
                </a:lnTo>
                <a:lnTo>
                  <a:pt x="30" y="132"/>
                </a:lnTo>
                <a:lnTo>
                  <a:pt x="29" y="132"/>
                </a:lnTo>
                <a:lnTo>
                  <a:pt x="27" y="132"/>
                </a:lnTo>
                <a:lnTo>
                  <a:pt x="26" y="132"/>
                </a:lnTo>
                <a:lnTo>
                  <a:pt x="25" y="133"/>
                </a:lnTo>
                <a:lnTo>
                  <a:pt x="23" y="133"/>
                </a:lnTo>
                <a:lnTo>
                  <a:pt x="23" y="133"/>
                </a:lnTo>
                <a:lnTo>
                  <a:pt x="22" y="133"/>
                </a:lnTo>
                <a:lnTo>
                  <a:pt x="21" y="134"/>
                </a:lnTo>
                <a:lnTo>
                  <a:pt x="20" y="136"/>
                </a:lnTo>
                <a:lnTo>
                  <a:pt x="18" y="136"/>
                </a:lnTo>
                <a:lnTo>
                  <a:pt x="16" y="137"/>
                </a:lnTo>
                <a:lnTo>
                  <a:pt x="14" y="138"/>
                </a:lnTo>
                <a:lnTo>
                  <a:pt x="13" y="138"/>
                </a:lnTo>
                <a:lnTo>
                  <a:pt x="12" y="140"/>
                </a:lnTo>
                <a:lnTo>
                  <a:pt x="10" y="141"/>
                </a:lnTo>
                <a:lnTo>
                  <a:pt x="9" y="141"/>
                </a:lnTo>
                <a:lnTo>
                  <a:pt x="8" y="142"/>
                </a:lnTo>
                <a:lnTo>
                  <a:pt x="5" y="143"/>
                </a:lnTo>
                <a:lnTo>
                  <a:pt x="4" y="143"/>
                </a:lnTo>
                <a:lnTo>
                  <a:pt x="3" y="145"/>
                </a:lnTo>
                <a:lnTo>
                  <a:pt x="1" y="146"/>
                </a:lnTo>
                <a:lnTo>
                  <a:pt x="0" y="146"/>
                </a:lnTo>
                <a:lnTo>
                  <a:pt x="0" y="1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50" name="Freeform 1794">
            <a:extLst>
              <a:ext uri="{FF2B5EF4-FFF2-40B4-BE49-F238E27FC236}">
                <a16:creationId xmlns:a16="http://schemas.microsoft.com/office/drawing/2014/main" id="{54C99814-C71F-470B-8C29-83FCE3752D5C}"/>
              </a:ext>
            </a:extLst>
          </p:cNvPr>
          <p:cNvSpPr>
            <a:spLocks/>
          </p:cNvSpPr>
          <p:nvPr/>
        </p:nvSpPr>
        <p:spPr bwMode="auto">
          <a:xfrm>
            <a:off x="4648200" y="3200400"/>
            <a:ext cx="209550" cy="146050"/>
          </a:xfrm>
          <a:custGeom>
            <a:avLst/>
            <a:gdLst>
              <a:gd name="T0" fmla="*/ 17 w 396"/>
              <a:gd name="T1" fmla="*/ 163 h 276"/>
              <a:gd name="T2" fmla="*/ 40 w 396"/>
              <a:gd name="T3" fmla="*/ 193 h 276"/>
              <a:gd name="T4" fmla="*/ 69 w 396"/>
              <a:gd name="T5" fmla="*/ 237 h 276"/>
              <a:gd name="T6" fmla="*/ 82 w 396"/>
              <a:gd name="T7" fmla="*/ 250 h 276"/>
              <a:gd name="T8" fmla="*/ 95 w 396"/>
              <a:gd name="T9" fmla="*/ 257 h 276"/>
              <a:gd name="T10" fmla="*/ 109 w 396"/>
              <a:gd name="T11" fmla="*/ 262 h 276"/>
              <a:gd name="T12" fmla="*/ 137 w 396"/>
              <a:gd name="T13" fmla="*/ 271 h 276"/>
              <a:gd name="T14" fmla="*/ 147 w 396"/>
              <a:gd name="T15" fmla="*/ 275 h 276"/>
              <a:gd name="T16" fmla="*/ 151 w 396"/>
              <a:gd name="T17" fmla="*/ 266 h 276"/>
              <a:gd name="T18" fmla="*/ 164 w 396"/>
              <a:gd name="T19" fmla="*/ 247 h 276"/>
              <a:gd name="T20" fmla="*/ 175 w 396"/>
              <a:gd name="T21" fmla="*/ 216 h 276"/>
              <a:gd name="T22" fmla="*/ 190 w 396"/>
              <a:gd name="T23" fmla="*/ 190 h 276"/>
              <a:gd name="T24" fmla="*/ 201 w 396"/>
              <a:gd name="T25" fmla="*/ 176 h 276"/>
              <a:gd name="T26" fmla="*/ 211 w 396"/>
              <a:gd name="T27" fmla="*/ 169 h 276"/>
              <a:gd name="T28" fmla="*/ 219 w 396"/>
              <a:gd name="T29" fmla="*/ 160 h 276"/>
              <a:gd name="T30" fmla="*/ 240 w 396"/>
              <a:gd name="T31" fmla="*/ 138 h 276"/>
              <a:gd name="T32" fmla="*/ 268 w 396"/>
              <a:gd name="T33" fmla="*/ 111 h 276"/>
              <a:gd name="T34" fmla="*/ 302 w 396"/>
              <a:gd name="T35" fmla="*/ 86 h 276"/>
              <a:gd name="T36" fmla="*/ 319 w 396"/>
              <a:gd name="T37" fmla="*/ 77 h 276"/>
              <a:gd name="T38" fmla="*/ 335 w 396"/>
              <a:gd name="T39" fmla="*/ 64 h 276"/>
              <a:gd name="T40" fmla="*/ 342 w 396"/>
              <a:gd name="T41" fmla="*/ 60 h 276"/>
              <a:gd name="T42" fmla="*/ 357 w 396"/>
              <a:gd name="T43" fmla="*/ 47 h 276"/>
              <a:gd name="T44" fmla="*/ 369 w 396"/>
              <a:gd name="T45" fmla="*/ 36 h 276"/>
              <a:gd name="T46" fmla="*/ 380 w 396"/>
              <a:gd name="T47" fmla="*/ 28 h 276"/>
              <a:gd name="T48" fmla="*/ 391 w 396"/>
              <a:gd name="T49" fmla="*/ 23 h 276"/>
              <a:gd name="T50" fmla="*/ 389 w 396"/>
              <a:gd name="T51" fmla="*/ 20 h 276"/>
              <a:gd name="T52" fmla="*/ 382 w 396"/>
              <a:gd name="T53" fmla="*/ 24 h 276"/>
              <a:gd name="T54" fmla="*/ 374 w 396"/>
              <a:gd name="T55" fmla="*/ 29 h 276"/>
              <a:gd name="T56" fmla="*/ 357 w 396"/>
              <a:gd name="T57" fmla="*/ 42 h 276"/>
              <a:gd name="T58" fmla="*/ 346 w 396"/>
              <a:gd name="T59" fmla="*/ 45 h 276"/>
              <a:gd name="T60" fmla="*/ 316 w 396"/>
              <a:gd name="T61" fmla="*/ 65 h 276"/>
              <a:gd name="T62" fmla="*/ 322 w 396"/>
              <a:gd name="T63" fmla="*/ 56 h 276"/>
              <a:gd name="T64" fmla="*/ 329 w 396"/>
              <a:gd name="T65" fmla="*/ 50 h 276"/>
              <a:gd name="T66" fmla="*/ 340 w 396"/>
              <a:gd name="T67" fmla="*/ 41 h 276"/>
              <a:gd name="T68" fmla="*/ 341 w 396"/>
              <a:gd name="T69" fmla="*/ 34 h 276"/>
              <a:gd name="T70" fmla="*/ 352 w 396"/>
              <a:gd name="T71" fmla="*/ 24 h 276"/>
              <a:gd name="T72" fmla="*/ 337 w 396"/>
              <a:gd name="T73" fmla="*/ 28 h 276"/>
              <a:gd name="T74" fmla="*/ 350 w 396"/>
              <a:gd name="T75" fmla="*/ 16 h 276"/>
              <a:gd name="T76" fmla="*/ 346 w 396"/>
              <a:gd name="T77" fmla="*/ 13 h 276"/>
              <a:gd name="T78" fmla="*/ 337 w 396"/>
              <a:gd name="T79" fmla="*/ 23 h 276"/>
              <a:gd name="T80" fmla="*/ 337 w 396"/>
              <a:gd name="T81" fmla="*/ 13 h 276"/>
              <a:gd name="T82" fmla="*/ 344 w 396"/>
              <a:gd name="T83" fmla="*/ 4 h 276"/>
              <a:gd name="T84" fmla="*/ 336 w 396"/>
              <a:gd name="T85" fmla="*/ 3 h 276"/>
              <a:gd name="T86" fmla="*/ 328 w 396"/>
              <a:gd name="T87" fmla="*/ 12 h 276"/>
              <a:gd name="T88" fmla="*/ 307 w 396"/>
              <a:gd name="T89" fmla="*/ 24 h 276"/>
              <a:gd name="T90" fmla="*/ 250 w 396"/>
              <a:gd name="T91" fmla="*/ 63 h 276"/>
              <a:gd name="T92" fmla="*/ 250 w 396"/>
              <a:gd name="T93" fmla="*/ 59 h 276"/>
              <a:gd name="T94" fmla="*/ 254 w 396"/>
              <a:gd name="T95" fmla="*/ 54 h 276"/>
              <a:gd name="T96" fmla="*/ 310 w 396"/>
              <a:gd name="T97" fmla="*/ 19 h 276"/>
              <a:gd name="T98" fmla="*/ 314 w 396"/>
              <a:gd name="T99" fmla="*/ 12 h 276"/>
              <a:gd name="T100" fmla="*/ 294 w 396"/>
              <a:gd name="T101" fmla="*/ 20 h 276"/>
              <a:gd name="T102" fmla="*/ 259 w 396"/>
              <a:gd name="T103" fmla="*/ 42 h 276"/>
              <a:gd name="T104" fmla="*/ 223 w 396"/>
              <a:gd name="T105" fmla="*/ 67 h 276"/>
              <a:gd name="T106" fmla="*/ 173 w 396"/>
              <a:gd name="T107" fmla="*/ 102 h 276"/>
              <a:gd name="T108" fmla="*/ 150 w 396"/>
              <a:gd name="T109" fmla="*/ 129 h 276"/>
              <a:gd name="T110" fmla="*/ 126 w 396"/>
              <a:gd name="T111" fmla="*/ 154 h 276"/>
              <a:gd name="T112" fmla="*/ 104 w 396"/>
              <a:gd name="T113" fmla="*/ 160 h 276"/>
              <a:gd name="T114" fmla="*/ 83 w 396"/>
              <a:gd name="T115" fmla="*/ 119 h 276"/>
              <a:gd name="T116" fmla="*/ 60 w 396"/>
              <a:gd name="T117" fmla="*/ 120 h 276"/>
              <a:gd name="T118" fmla="*/ 42 w 396"/>
              <a:gd name="T119" fmla="*/ 128 h 276"/>
              <a:gd name="T120" fmla="*/ 20 w 396"/>
              <a:gd name="T121" fmla="*/ 136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6" h="276">
                <a:moveTo>
                  <a:pt x="0" y="146"/>
                </a:moveTo>
                <a:lnTo>
                  <a:pt x="1" y="147"/>
                </a:lnTo>
                <a:lnTo>
                  <a:pt x="3" y="149"/>
                </a:lnTo>
                <a:lnTo>
                  <a:pt x="3" y="150"/>
                </a:lnTo>
                <a:lnTo>
                  <a:pt x="4" y="151"/>
                </a:lnTo>
                <a:lnTo>
                  <a:pt x="5" y="153"/>
                </a:lnTo>
                <a:lnTo>
                  <a:pt x="7" y="154"/>
                </a:lnTo>
                <a:lnTo>
                  <a:pt x="8" y="155"/>
                </a:lnTo>
                <a:lnTo>
                  <a:pt x="9" y="156"/>
                </a:lnTo>
                <a:lnTo>
                  <a:pt x="10" y="158"/>
                </a:lnTo>
                <a:lnTo>
                  <a:pt x="12" y="158"/>
                </a:lnTo>
                <a:lnTo>
                  <a:pt x="13" y="159"/>
                </a:lnTo>
                <a:lnTo>
                  <a:pt x="14" y="160"/>
                </a:lnTo>
                <a:lnTo>
                  <a:pt x="16" y="162"/>
                </a:lnTo>
                <a:lnTo>
                  <a:pt x="17" y="163"/>
                </a:lnTo>
                <a:lnTo>
                  <a:pt x="18" y="164"/>
                </a:lnTo>
                <a:lnTo>
                  <a:pt x="18" y="166"/>
                </a:lnTo>
                <a:lnTo>
                  <a:pt x="20" y="168"/>
                </a:lnTo>
                <a:lnTo>
                  <a:pt x="21" y="169"/>
                </a:lnTo>
                <a:lnTo>
                  <a:pt x="22" y="171"/>
                </a:lnTo>
                <a:lnTo>
                  <a:pt x="25" y="172"/>
                </a:lnTo>
                <a:lnTo>
                  <a:pt x="26" y="173"/>
                </a:lnTo>
                <a:lnTo>
                  <a:pt x="27" y="175"/>
                </a:lnTo>
                <a:lnTo>
                  <a:pt x="29" y="177"/>
                </a:lnTo>
                <a:lnTo>
                  <a:pt x="30" y="179"/>
                </a:lnTo>
                <a:lnTo>
                  <a:pt x="31" y="181"/>
                </a:lnTo>
                <a:lnTo>
                  <a:pt x="34" y="184"/>
                </a:lnTo>
                <a:lnTo>
                  <a:pt x="35" y="188"/>
                </a:lnTo>
                <a:lnTo>
                  <a:pt x="38" y="190"/>
                </a:lnTo>
                <a:lnTo>
                  <a:pt x="40" y="193"/>
                </a:lnTo>
                <a:lnTo>
                  <a:pt x="43" y="197"/>
                </a:lnTo>
                <a:lnTo>
                  <a:pt x="44" y="199"/>
                </a:lnTo>
                <a:lnTo>
                  <a:pt x="46" y="202"/>
                </a:lnTo>
                <a:lnTo>
                  <a:pt x="47" y="203"/>
                </a:lnTo>
                <a:lnTo>
                  <a:pt x="48" y="206"/>
                </a:lnTo>
                <a:lnTo>
                  <a:pt x="50" y="208"/>
                </a:lnTo>
                <a:lnTo>
                  <a:pt x="51" y="211"/>
                </a:lnTo>
                <a:lnTo>
                  <a:pt x="53" y="214"/>
                </a:lnTo>
                <a:lnTo>
                  <a:pt x="56" y="218"/>
                </a:lnTo>
                <a:lnTo>
                  <a:pt x="57" y="221"/>
                </a:lnTo>
                <a:lnTo>
                  <a:pt x="60" y="224"/>
                </a:lnTo>
                <a:lnTo>
                  <a:pt x="63" y="228"/>
                </a:lnTo>
                <a:lnTo>
                  <a:pt x="65" y="232"/>
                </a:lnTo>
                <a:lnTo>
                  <a:pt x="66" y="234"/>
                </a:lnTo>
                <a:lnTo>
                  <a:pt x="69" y="237"/>
                </a:lnTo>
                <a:lnTo>
                  <a:pt x="70" y="241"/>
                </a:lnTo>
                <a:lnTo>
                  <a:pt x="72" y="244"/>
                </a:lnTo>
                <a:lnTo>
                  <a:pt x="73" y="245"/>
                </a:lnTo>
                <a:lnTo>
                  <a:pt x="74" y="247"/>
                </a:lnTo>
                <a:lnTo>
                  <a:pt x="76" y="247"/>
                </a:lnTo>
                <a:lnTo>
                  <a:pt x="77" y="247"/>
                </a:lnTo>
                <a:lnTo>
                  <a:pt x="77" y="247"/>
                </a:lnTo>
                <a:lnTo>
                  <a:pt x="78" y="247"/>
                </a:lnTo>
                <a:lnTo>
                  <a:pt x="78" y="247"/>
                </a:lnTo>
                <a:lnTo>
                  <a:pt x="79" y="247"/>
                </a:lnTo>
                <a:lnTo>
                  <a:pt x="81" y="247"/>
                </a:lnTo>
                <a:lnTo>
                  <a:pt x="81" y="249"/>
                </a:lnTo>
                <a:lnTo>
                  <a:pt x="81" y="249"/>
                </a:lnTo>
                <a:lnTo>
                  <a:pt x="82" y="250"/>
                </a:lnTo>
                <a:lnTo>
                  <a:pt x="82" y="250"/>
                </a:lnTo>
                <a:lnTo>
                  <a:pt x="82" y="251"/>
                </a:lnTo>
                <a:lnTo>
                  <a:pt x="83" y="251"/>
                </a:lnTo>
                <a:lnTo>
                  <a:pt x="83" y="251"/>
                </a:lnTo>
                <a:lnTo>
                  <a:pt x="85" y="251"/>
                </a:lnTo>
                <a:lnTo>
                  <a:pt x="85" y="251"/>
                </a:lnTo>
                <a:lnTo>
                  <a:pt x="86" y="251"/>
                </a:lnTo>
                <a:lnTo>
                  <a:pt x="86" y="251"/>
                </a:lnTo>
                <a:lnTo>
                  <a:pt x="87" y="251"/>
                </a:lnTo>
                <a:lnTo>
                  <a:pt x="87" y="251"/>
                </a:lnTo>
                <a:lnTo>
                  <a:pt x="89" y="253"/>
                </a:lnTo>
                <a:lnTo>
                  <a:pt x="90" y="254"/>
                </a:lnTo>
                <a:lnTo>
                  <a:pt x="91" y="254"/>
                </a:lnTo>
                <a:lnTo>
                  <a:pt x="93" y="255"/>
                </a:lnTo>
                <a:lnTo>
                  <a:pt x="94" y="255"/>
                </a:lnTo>
                <a:lnTo>
                  <a:pt x="95" y="257"/>
                </a:lnTo>
                <a:lnTo>
                  <a:pt x="96" y="257"/>
                </a:lnTo>
                <a:lnTo>
                  <a:pt x="98" y="258"/>
                </a:lnTo>
                <a:lnTo>
                  <a:pt x="99" y="258"/>
                </a:lnTo>
                <a:lnTo>
                  <a:pt x="100" y="258"/>
                </a:lnTo>
                <a:lnTo>
                  <a:pt x="100" y="258"/>
                </a:lnTo>
                <a:lnTo>
                  <a:pt x="102" y="258"/>
                </a:lnTo>
                <a:lnTo>
                  <a:pt x="103" y="258"/>
                </a:lnTo>
                <a:lnTo>
                  <a:pt x="104" y="258"/>
                </a:lnTo>
                <a:lnTo>
                  <a:pt x="104" y="258"/>
                </a:lnTo>
                <a:lnTo>
                  <a:pt x="106" y="258"/>
                </a:lnTo>
                <a:lnTo>
                  <a:pt x="106" y="259"/>
                </a:lnTo>
                <a:lnTo>
                  <a:pt x="107" y="260"/>
                </a:lnTo>
                <a:lnTo>
                  <a:pt x="108" y="262"/>
                </a:lnTo>
                <a:lnTo>
                  <a:pt x="108" y="262"/>
                </a:lnTo>
                <a:lnTo>
                  <a:pt x="109" y="262"/>
                </a:lnTo>
                <a:lnTo>
                  <a:pt x="112" y="262"/>
                </a:lnTo>
                <a:lnTo>
                  <a:pt x="113" y="263"/>
                </a:lnTo>
                <a:lnTo>
                  <a:pt x="115" y="263"/>
                </a:lnTo>
                <a:lnTo>
                  <a:pt x="116" y="263"/>
                </a:lnTo>
                <a:lnTo>
                  <a:pt x="117" y="263"/>
                </a:lnTo>
                <a:lnTo>
                  <a:pt x="120" y="263"/>
                </a:lnTo>
                <a:lnTo>
                  <a:pt x="121" y="263"/>
                </a:lnTo>
                <a:lnTo>
                  <a:pt x="122" y="264"/>
                </a:lnTo>
                <a:lnTo>
                  <a:pt x="125" y="264"/>
                </a:lnTo>
                <a:lnTo>
                  <a:pt x="126" y="266"/>
                </a:lnTo>
                <a:lnTo>
                  <a:pt x="129" y="267"/>
                </a:lnTo>
                <a:lnTo>
                  <a:pt x="130" y="268"/>
                </a:lnTo>
                <a:lnTo>
                  <a:pt x="133" y="270"/>
                </a:lnTo>
                <a:lnTo>
                  <a:pt x="134" y="271"/>
                </a:lnTo>
                <a:lnTo>
                  <a:pt x="137" y="271"/>
                </a:lnTo>
                <a:lnTo>
                  <a:pt x="137" y="271"/>
                </a:lnTo>
                <a:lnTo>
                  <a:pt x="138" y="271"/>
                </a:lnTo>
                <a:lnTo>
                  <a:pt x="138" y="271"/>
                </a:lnTo>
                <a:lnTo>
                  <a:pt x="139" y="271"/>
                </a:lnTo>
                <a:lnTo>
                  <a:pt x="141" y="271"/>
                </a:lnTo>
                <a:lnTo>
                  <a:pt x="141" y="271"/>
                </a:lnTo>
                <a:lnTo>
                  <a:pt x="142" y="271"/>
                </a:lnTo>
                <a:lnTo>
                  <a:pt x="142" y="271"/>
                </a:lnTo>
                <a:lnTo>
                  <a:pt x="143" y="272"/>
                </a:lnTo>
                <a:lnTo>
                  <a:pt x="145" y="272"/>
                </a:lnTo>
                <a:lnTo>
                  <a:pt x="145" y="273"/>
                </a:lnTo>
                <a:lnTo>
                  <a:pt x="146" y="273"/>
                </a:lnTo>
                <a:lnTo>
                  <a:pt x="146" y="273"/>
                </a:lnTo>
                <a:lnTo>
                  <a:pt x="147" y="275"/>
                </a:lnTo>
                <a:lnTo>
                  <a:pt x="147" y="275"/>
                </a:lnTo>
                <a:lnTo>
                  <a:pt x="148" y="275"/>
                </a:lnTo>
                <a:lnTo>
                  <a:pt x="151" y="276"/>
                </a:lnTo>
                <a:lnTo>
                  <a:pt x="152" y="276"/>
                </a:lnTo>
                <a:lnTo>
                  <a:pt x="152" y="276"/>
                </a:lnTo>
                <a:lnTo>
                  <a:pt x="154" y="275"/>
                </a:lnTo>
                <a:lnTo>
                  <a:pt x="154" y="275"/>
                </a:lnTo>
                <a:lnTo>
                  <a:pt x="152" y="273"/>
                </a:lnTo>
                <a:lnTo>
                  <a:pt x="152" y="272"/>
                </a:lnTo>
                <a:lnTo>
                  <a:pt x="151" y="271"/>
                </a:lnTo>
                <a:lnTo>
                  <a:pt x="151" y="270"/>
                </a:lnTo>
                <a:lnTo>
                  <a:pt x="150" y="268"/>
                </a:lnTo>
                <a:lnTo>
                  <a:pt x="150" y="268"/>
                </a:lnTo>
                <a:lnTo>
                  <a:pt x="150" y="267"/>
                </a:lnTo>
                <a:lnTo>
                  <a:pt x="150" y="266"/>
                </a:lnTo>
                <a:lnTo>
                  <a:pt x="151" y="266"/>
                </a:lnTo>
                <a:lnTo>
                  <a:pt x="152" y="266"/>
                </a:lnTo>
                <a:lnTo>
                  <a:pt x="155" y="267"/>
                </a:lnTo>
                <a:lnTo>
                  <a:pt x="156" y="264"/>
                </a:lnTo>
                <a:lnTo>
                  <a:pt x="156" y="263"/>
                </a:lnTo>
                <a:lnTo>
                  <a:pt x="158" y="262"/>
                </a:lnTo>
                <a:lnTo>
                  <a:pt x="158" y="260"/>
                </a:lnTo>
                <a:lnTo>
                  <a:pt x="159" y="259"/>
                </a:lnTo>
                <a:lnTo>
                  <a:pt x="160" y="257"/>
                </a:lnTo>
                <a:lnTo>
                  <a:pt x="160" y="255"/>
                </a:lnTo>
                <a:lnTo>
                  <a:pt x="162" y="254"/>
                </a:lnTo>
                <a:lnTo>
                  <a:pt x="162" y="253"/>
                </a:lnTo>
                <a:lnTo>
                  <a:pt x="162" y="251"/>
                </a:lnTo>
                <a:lnTo>
                  <a:pt x="163" y="250"/>
                </a:lnTo>
                <a:lnTo>
                  <a:pt x="163" y="249"/>
                </a:lnTo>
                <a:lnTo>
                  <a:pt x="164" y="247"/>
                </a:lnTo>
                <a:lnTo>
                  <a:pt x="164" y="246"/>
                </a:lnTo>
                <a:lnTo>
                  <a:pt x="165" y="245"/>
                </a:lnTo>
                <a:lnTo>
                  <a:pt x="165" y="244"/>
                </a:lnTo>
                <a:lnTo>
                  <a:pt x="165" y="242"/>
                </a:lnTo>
                <a:lnTo>
                  <a:pt x="167" y="240"/>
                </a:lnTo>
                <a:lnTo>
                  <a:pt x="168" y="238"/>
                </a:lnTo>
                <a:lnTo>
                  <a:pt x="169" y="237"/>
                </a:lnTo>
                <a:lnTo>
                  <a:pt x="169" y="236"/>
                </a:lnTo>
                <a:lnTo>
                  <a:pt x="171" y="234"/>
                </a:lnTo>
                <a:lnTo>
                  <a:pt x="172" y="233"/>
                </a:lnTo>
                <a:lnTo>
                  <a:pt x="172" y="231"/>
                </a:lnTo>
                <a:lnTo>
                  <a:pt x="173" y="227"/>
                </a:lnTo>
                <a:lnTo>
                  <a:pt x="175" y="223"/>
                </a:lnTo>
                <a:lnTo>
                  <a:pt x="175" y="220"/>
                </a:lnTo>
                <a:lnTo>
                  <a:pt x="175" y="216"/>
                </a:lnTo>
                <a:lnTo>
                  <a:pt x="176" y="215"/>
                </a:lnTo>
                <a:lnTo>
                  <a:pt x="177" y="214"/>
                </a:lnTo>
                <a:lnTo>
                  <a:pt x="178" y="214"/>
                </a:lnTo>
                <a:lnTo>
                  <a:pt x="180" y="212"/>
                </a:lnTo>
                <a:lnTo>
                  <a:pt x="181" y="211"/>
                </a:lnTo>
                <a:lnTo>
                  <a:pt x="182" y="210"/>
                </a:lnTo>
                <a:lnTo>
                  <a:pt x="184" y="208"/>
                </a:lnTo>
                <a:lnTo>
                  <a:pt x="185" y="208"/>
                </a:lnTo>
                <a:lnTo>
                  <a:pt x="185" y="205"/>
                </a:lnTo>
                <a:lnTo>
                  <a:pt x="185" y="201"/>
                </a:lnTo>
                <a:lnTo>
                  <a:pt x="186" y="198"/>
                </a:lnTo>
                <a:lnTo>
                  <a:pt x="186" y="193"/>
                </a:lnTo>
                <a:lnTo>
                  <a:pt x="188" y="193"/>
                </a:lnTo>
                <a:lnTo>
                  <a:pt x="189" y="192"/>
                </a:lnTo>
                <a:lnTo>
                  <a:pt x="190" y="190"/>
                </a:lnTo>
                <a:lnTo>
                  <a:pt x="193" y="189"/>
                </a:lnTo>
                <a:lnTo>
                  <a:pt x="194" y="188"/>
                </a:lnTo>
                <a:lnTo>
                  <a:pt x="195" y="188"/>
                </a:lnTo>
                <a:lnTo>
                  <a:pt x="197" y="186"/>
                </a:lnTo>
                <a:lnTo>
                  <a:pt x="198" y="185"/>
                </a:lnTo>
                <a:lnTo>
                  <a:pt x="198" y="184"/>
                </a:lnTo>
                <a:lnTo>
                  <a:pt x="198" y="184"/>
                </a:lnTo>
                <a:lnTo>
                  <a:pt x="198" y="182"/>
                </a:lnTo>
                <a:lnTo>
                  <a:pt x="198" y="181"/>
                </a:lnTo>
                <a:lnTo>
                  <a:pt x="199" y="180"/>
                </a:lnTo>
                <a:lnTo>
                  <a:pt x="199" y="179"/>
                </a:lnTo>
                <a:lnTo>
                  <a:pt x="199" y="177"/>
                </a:lnTo>
                <a:lnTo>
                  <a:pt x="199" y="177"/>
                </a:lnTo>
                <a:lnTo>
                  <a:pt x="199" y="176"/>
                </a:lnTo>
                <a:lnTo>
                  <a:pt x="201" y="176"/>
                </a:lnTo>
                <a:lnTo>
                  <a:pt x="202" y="176"/>
                </a:lnTo>
                <a:lnTo>
                  <a:pt x="203" y="176"/>
                </a:lnTo>
                <a:lnTo>
                  <a:pt x="203" y="176"/>
                </a:lnTo>
                <a:lnTo>
                  <a:pt x="204" y="175"/>
                </a:lnTo>
                <a:lnTo>
                  <a:pt x="206" y="175"/>
                </a:lnTo>
                <a:lnTo>
                  <a:pt x="206" y="175"/>
                </a:lnTo>
                <a:lnTo>
                  <a:pt x="207" y="173"/>
                </a:lnTo>
                <a:lnTo>
                  <a:pt x="207" y="171"/>
                </a:lnTo>
                <a:lnTo>
                  <a:pt x="207" y="169"/>
                </a:lnTo>
                <a:lnTo>
                  <a:pt x="208" y="168"/>
                </a:lnTo>
                <a:lnTo>
                  <a:pt x="210" y="168"/>
                </a:lnTo>
                <a:lnTo>
                  <a:pt x="210" y="168"/>
                </a:lnTo>
                <a:lnTo>
                  <a:pt x="210" y="168"/>
                </a:lnTo>
                <a:lnTo>
                  <a:pt x="211" y="169"/>
                </a:lnTo>
                <a:lnTo>
                  <a:pt x="211" y="169"/>
                </a:lnTo>
                <a:lnTo>
                  <a:pt x="212" y="169"/>
                </a:lnTo>
                <a:lnTo>
                  <a:pt x="212" y="169"/>
                </a:lnTo>
                <a:lnTo>
                  <a:pt x="214" y="169"/>
                </a:lnTo>
                <a:lnTo>
                  <a:pt x="214" y="168"/>
                </a:lnTo>
                <a:lnTo>
                  <a:pt x="215" y="167"/>
                </a:lnTo>
                <a:lnTo>
                  <a:pt x="215" y="166"/>
                </a:lnTo>
                <a:lnTo>
                  <a:pt x="215" y="164"/>
                </a:lnTo>
                <a:lnTo>
                  <a:pt x="216" y="164"/>
                </a:lnTo>
                <a:lnTo>
                  <a:pt x="216" y="163"/>
                </a:lnTo>
                <a:lnTo>
                  <a:pt x="216" y="163"/>
                </a:lnTo>
                <a:lnTo>
                  <a:pt x="218" y="163"/>
                </a:lnTo>
                <a:lnTo>
                  <a:pt x="218" y="162"/>
                </a:lnTo>
                <a:lnTo>
                  <a:pt x="218" y="162"/>
                </a:lnTo>
                <a:lnTo>
                  <a:pt x="219" y="162"/>
                </a:lnTo>
                <a:lnTo>
                  <a:pt x="219" y="160"/>
                </a:lnTo>
                <a:lnTo>
                  <a:pt x="219" y="159"/>
                </a:lnTo>
                <a:lnTo>
                  <a:pt x="220" y="158"/>
                </a:lnTo>
                <a:lnTo>
                  <a:pt x="221" y="156"/>
                </a:lnTo>
                <a:lnTo>
                  <a:pt x="223" y="155"/>
                </a:lnTo>
                <a:lnTo>
                  <a:pt x="223" y="154"/>
                </a:lnTo>
                <a:lnTo>
                  <a:pt x="224" y="153"/>
                </a:lnTo>
                <a:lnTo>
                  <a:pt x="225" y="151"/>
                </a:lnTo>
                <a:lnTo>
                  <a:pt x="227" y="150"/>
                </a:lnTo>
                <a:lnTo>
                  <a:pt x="228" y="149"/>
                </a:lnTo>
                <a:lnTo>
                  <a:pt x="231" y="147"/>
                </a:lnTo>
                <a:lnTo>
                  <a:pt x="232" y="146"/>
                </a:lnTo>
                <a:lnTo>
                  <a:pt x="234" y="143"/>
                </a:lnTo>
                <a:lnTo>
                  <a:pt x="236" y="142"/>
                </a:lnTo>
                <a:lnTo>
                  <a:pt x="238" y="141"/>
                </a:lnTo>
                <a:lnTo>
                  <a:pt x="240" y="138"/>
                </a:lnTo>
                <a:lnTo>
                  <a:pt x="241" y="137"/>
                </a:lnTo>
                <a:lnTo>
                  <a:pt x="244" y="136"/>
                </a:lnTo>
                <a:lnTo>
                  <a:pt x="245" y="133"/>
                </a:lnTo>
                <a:lnTo>
                  <a:pt x="247" y="132"/>
                </a:lnTo>
                <a:lnTo>
                  <a:pt x="249" y="129"/>
                </a:lnTo>
                <a:lnTo>
                  <a:pt x="250" y="128"/>
                </a:lnTo>
                <a:lnTo>
                  <a:pt x="253" y="127"/>
                </a:lnTo>
                <a:lnTo>
                  <a:pt x="254" y="124"/>
                </a:lnTo>
                <a:lnTo>
                  <a:pt x="257" y="123"/>
                </a:lnTo>
                <a:lnTo>
                  <a:pt x="258" y="120"/>
                </a:lnTo>
                <a:lnTo>
                  <a:pt x="260" y="119"/>
                </a:lnTo>
                <a:lnTo>
                  <a:pt x="262" y="116"/>
                </a:lnTo>
                <a:lnTo>
                  <a:pt x="264" y="115"/>
                </a:lnTo>
                <a:lnTo>
                  <a:pt x="267" y="112"/>
                </a:lnTo>
                <a:lnTo>
                  <a:pt x="268" y="111"/>
                </a:lnTo>
                <a:lnTo>
                  <a:pt x="271" y="108"/>
                </a:lnTo>
                <a:lnTo>
                  <a:pt x="273" y="107"/>
                </a:lnTo>
                <a:lnTo>
                  <a:pt x="276" y="104"/>
                </a:lnTo>
                <a:lnTo>
                  <a:pt x="279" y="102"/>
                </a:lnTo>
                <a:lnTo>
                  <a:pt x="281" y="101"/>
                </a:lnTo>
                <a:lnTo>
                  <a:pt x="284" y="98"/>
                </a:lnTo>
                <a:lnTo>
                  <a:pt x="287" y="97"/>
                </a:lnTo>
                <a:lnTo>
                  <a:pt x="289" y="94"/>
                </a:lnTo>
                <a:lnTo>
                  <a:pt x="292" y="93"/>
                </a:lnTo>
                <a:lnTo>
                  <a:pt x="296" y="90"/>
                </a:lnTo>
                <a:lnTo>
                  <a:pt x="297" y="89"/>
                </a:lnTo>
                <a:lnTo>
                  <a:pt x="298" y="89"/>
                </a:lnTo>
                <a:lnTo>
                  <a:pt x="300" y="88"/>
                </a:lnTo>
                <a:lnTo>
                  <a:pt x="301" y="86"/>
                </a:lnTo>
                <a:lnTo>
                  <a:pt x="302" y="86"/>
                </a:lnTo>
                <a:lnTo>
                  <a:pt x="303" y="85"/>
                </a:lnTo>
                <a:lnTo>
                  <a:pt x="305" y="85"/>
                </a:lnTo>
                <a:lnTo>
                  <a:pt x="306" y="84"/>
                </a:lnTo>
                <a:lnTo>
                  <a:pt x="307" y="84"/>
                </a:lnTo>
                <a:lnTo>
                  <a:pt x="307" y="82"/>
                </a:lnTo>
                <a:lnTo>
                  <a:pt x="309" y="82"/>
                </a:lnTo>
                <a:lnTo>
                  <a:pt x="310" y="82"/>
                </a:lnTo>
                <a:lnTo>
                  <a:pt x="310" y="81"/>
                </a:lnTo>
                <a:lnTo>
                  <a:pt x="311" y="81"/>
                </a:lnTo>
                <a:lnTo>
                  <a:pt x="313" y="81"/>
                </a:lnTo>
                <a:lnTo>
                  <a:pt x="313" y="80"/>
                </a:lnTo>
                <a:lnTo>
                  <a:pt x="314" y="80"/>
                </a:lnTo>
                <a:lnTo>
                  <a:pt x="316" y="78"/>
                </a:lnTo>
                <a:lnTo>
                  <a:pt x="318" y="77"/>
                </a:lnTo>
                <a:lnTo>
                  <a:pt x="319" y="77"/>
                </a:lnTo>
                <a:lnTo>
                  <a:pt x="320" y="76"/>
                </a:lnTo>
                <a:lnTo>
                  <a:pt x="322" y="75"/>
                </a:lnTo>
                <a:lnTo>
                  <a:pt x="323" y="73"/>
                </a:lnTo>
                <a:lnTo>
                  <a:pt x="324" y="73"/>
                </a:lnTo>
                <a:lnTo>
                  <a:pt x="326" y="72"/>
                </a:lnTo>
                <a:lnTo>
                  <a:pt x="327" y="72"/>
                </a:lnTo>
                <a:lnTo>
                  <a:pt x="328" y="71"/>
                </a:lnTo>
                <a:lnTo>
                  <a:pt x="329" y="69"/>
                </a:lnTo>
                <a:lnTo>
                  <a:pt x="329" y="69"/>
                </a:lnTo>
                <a:lnTo>
                  <a:pt x="331" y="68"/>
                </a:lnTo>
                <a:lnTo>
                  <a:pt x="332" y="68"/>
                </a:lnTo>
                <a:lnTo>
                  <a:pt x="333" y="67"/>
                </a:lnTo>
                <a:lnTo>
                  <a:pt x="333" y="65"/>
                </a:lnTo>
                <a:lnTo>
                  <a:pt x="333" y="65"/>
                </a:lnTo>
                <a:lnTo>
                  <a:pt x="335" y="64"/>
                </a:lnTo>
                <a:lnTo>
                  <a:pt x="335" y="63"/>
                </a:lnTo>
                <a:lnTo>
                  <a:pt x="335" y="63"/>
                </a:lnTo>
                <a:lnTo>
                  <a:pt x="336" y="63"/>
                </a:lnTo>
                <a:lnTo>
                  <a:pt x="336" y="62"/>
                </a:lnTo>
                <a:lnTo>
                  <a:pt x="337" y="62"/>
                </a:lnTo>
                <a:lnTo>
                  <a:pt x="337" y="60"/>
                </a:lnTo>
                <a:lnTo>
                  <a:pt x="339" y="60"/>
                </a:lnTo>
                <a:lnTo>
                  <a:pt x="340" y="60"/>
                </a:lnTo>
                <a:lnTo>
                  <a:pt x="340" y="59"/>
                </a:lnTo>
                <a:lnTo>
                  <a:pt x="340" y="60"/>
                </a:lnTo>
                <a:lnTo>
                  <a:pt x="341" y="60"/>
                </a:lnTo>
                <a:lnTo>
                  <a:pt x="341" y="60"/>
                </a:lnTo>
                <a:lnTo>
                  <a:pt x="341" y="62"/>
                </a:lnTo>
                <a:lnTo>
                  <a:pt x="342" y="60"/>
                </a:lnTo>
                <a:lnTo>
                  <a:pt x="342" y="60"/>
                </a:lnTo>
                <a:lnTo>
                  <a:pt x="344" y="59"/>
                </a:lnTo>
                <a:lnTo>
                  <a:pt x="345" y="59"/>
                </a:lnTo>
                <a:lnTo>
                  <a:pt x="346" y="58"/>
                </a:lnTo>
                <a:lnTo>
                  <a:pt x="348" y="58"/>
                </a:lnTo>
                <a:lnTo>
                  <a:pt x="349" y="56"/>
                </a:lnTo>
                <a:lnTo>
                  <a:pt x="349" y="56"/>
                </a:lnTo>
                <a:lnTo>
                  <a:pt x="350" y="55"/>
                </a:lnTo>
                <a:lnTo>
                  <a:pt x="350" y="54"/>
                </a:lnTo>
                <a:lnTo>
                  <a:pt x="352" y="52"/>
                </a:lnTo>
                <a:lnTo>
                  <a:pt x="353" y="51"/>
                </a:lnTo>
                <a:lnTo>
                  <a:pt x="353" y="50"/>
                </a:lnTo>
                <a:lnTo>
                  <a:pt x="354" y="50"/>
                </a:lnTo>
                <a:lnTo>
                  <a:pt x="356" y="49"/>
                </a:lnTo>
                <a:lnTo>
                  <a:pt x="357" y="49"/>
                </a:lnTo>
                <a:lnTo>
                  <a:pt x="357" y="47"/>
                </a:lnTo>
                <a:lnTo>
                  <a:pt x="358" y="47"/>
                </a:lnTo>
                <a:lnTo>
                  <a:pt x="359" y="46"/>
                </a:lnTo>
                <a:lnTo>
                  <a:pt x="359" y="45"/>
                </a:lnTo>
                <a:lnTo>
                  <a:pt x="361" y="45"/>
                </a:lnTo>
                <a:lnTo>
                  <a:pt x="361" y="43"/>
                </a:lnTo>
                <a:lnTo>
                  <a:pt x="361" y="42"/>
                </a:lnTo>
                <a:lnTo>
                  <a:pt x="362" y="41"/>
                </a:lnTo>
                <a:lnTo>
                  <a:pt x="362" y="39"/>
                </a:lnTo>
                <a:lnTo>
                  <a:pt x="363" y="39"/>
                </a:lnTo>
                <a:lnTo>
                  <a:pt x="365" y="38"/>
                </a:lnTo>
                <a:lnTo>
                  <a:pt x="365" y="38"/>
                </a:lnTo>
                <a:lnTo>
                  <a:pt x="366" y="37"/>
                </a:lnTo>
                <a:lnTo>
                  <a:pt x="367" y="37"/>
                </a:lnTo>
                <a:lnTo>
                  <a:pt x="369" y="36"/>
                </a:lnTo>
                <a:lnTo>
                  <a:pt x="369" y="36"/>
                </a:lnTo>
                <a:lnTo>
                  <a:pt x="370" y="34"/>
                </a:lnTo>
                <a:lnTo>
                  <a:pt x="371" y="34"/>
                </a:lnTo>
                <a:lnTo>
                  <a:pt x="372" y="34"/>
                </a:lnTo>
                <a:lnTo>
                  <a:pt x="372" y="34"/>
                </a:lnTo>
                <a:lnTo>
                  <a:pt x="374" y="33"/>
                </a:lnTo>
                <a:lnTo>
                  <a:pt x="375" y="33"/>
                </a:lnTo>
                <a:lnTo>
                  <a:pt x="376" y="33"/>
                </a:lnTo>
                <a:lnTo>
                  <a:pt x="378" y="33"/>
                </a:lnTo>
                <a:lnTo>
                  <a:pt x="378" y="32"/>
                </a:lnTo>
                <a:lnTo>
                  <a:pt x="378" y="32"/>
                </a:lnTo>
                <a:lnTo>
                  <a:pt x="379" y="30"/>
                </a:lnTo>
                <a:lnTo>
                  <a:pt x="379" y="30"/>
                </a:lnTo>
                <a:lnTo>
                  <a:pt x="380" y="29"/>
                </a:lnTo>
                <a:lnTo>
                  <a:pt x="380" y="29"/>
                </a:lnTo>
                <a:lnTo>
                  <a:pt x="380" y="28"/>
                </a:lnTo>
                <a:lnTo>
                  <a:pt x="382" y="26"/>
                </a:lnTo>
                <a:lnTo>
                  <a:pt x="382" y="26"/>
                </a:lnTo>
                <a:lnTo>
                  <a:pt x="383" y="26"/>
                </a:lnTo>
                <a:lnTo>
                  <a:pt x="383" y="25"/>
                </a:lnTo>
                <a:lnTo>
                  <a:pt x="384" y="25"/>
                </a:lnTo>
                <a:lnTo>
                  <a:pt x="385" y="24"/>
                </a:lnTo>
                <a:lnTo>
                  <a:pt x="385" y="24"/>
                </a:lnTo>
                <a:lnTo>
                  <a:pt x="387" y="24"/>
                </a:lnTo>
                <a:lnTo>
                  <a:pt x="387" y="23"/>
                </a:lnTo>
                <a:lnTo>
                  <a:pt x="388" y="23"/>
                </a:lnTo>
                <a:lnTo>
                  <a:pt x="388" y="24"/>
                </a:lnTo>
                <a:lnTo>
                  <a:pt x="389" y="24"/>
                </a:lnTo>
                <a:lnTo>
                  <a:pt x="389" y="24"/>
                </a:lnTo>
                <a:lnTo>
                  <a:pt x="389" y="24"/>
                </a:lnTo>
                <a:lnTo>
                  <a:pt x="391" y="23"/>
                </a:lnTo>
                <a:lnTo>
                  <a:pt x="392" y="23"/>
                </a:lnTo>
                <a:lnTo>
                  <a:pt x="392" y="21"/>
                </a:lnTo>
                <a:lnTo>
                  <a:pt x="393" y="21"/>
                </a:lnTo>
                <a:lnTo>
                  <a:pt x="393" y="20"/>
                </a:lnTo>
                <a:lnTo>
                  <a:pt x="395" y="20"/>
                </a:lnTo>
                <a:lnTo>
                  <a:pt x="396" y="19"/>
                </a:lnTo>
                <a:lnTo>
                  <a:pt x="395" y="19"/>
                </a:lnTo>
                <a:lnTo>
                  <a:pt x="393" y="20"/>
                </a:lnTo>
                <a:lnTo>
                  <a:pt x="393" y="20"/>
                </a:lnTo>
                <a:lnTo>
                  <a:pt x="392" y="21"/>
                </a:lnTo>
                <a:lnTo>
                  <a:pt x="391" y="21"/>
                </a:lnTo>
                <a:lnTo>
                  <a:pt x="389" y="21"/>
                </a:lnTo>
                <a:lnTo>
                  <a:pt x="389" y="23"/>
                </a:lnTo>
                <a:lnTo>
                  <a:pt x="388" y="23"/>
                </a:lnTo>
                <a:lnTo>
                  <a:pt x="389" y="20"/>
                </a:lnTo>
                <a:lnTo>
                  <a:pt x="389" y="19"/>
                </a:lnTo>
                <a:lnTo>
                  <a:pt x="391" y="16"/>
                </a:lnTo>
                <a:lnTo>
                  <a:pt x="391" y="15"/>
                </a:lnTo>
                <a:lnTo>
                  <a:pt x="389" y="15"/>
                </a:lnTo>
                <a:lnTo>
                  <a:pt x="389" y="16"/>
                </a:lnTo>
                <a:lnTo>
                  <a:pt x="388" y="16"/>
                </a:lnTo>
                <a:lnTo>
                  <a:pt x="388" y="17"/>
                </a:lnTo>
                <a:lnTo>
                  <a:pt x="387" y="17"/>
                </a:lnTo>
                <a:lnTo>
                  <a:pt x="385" y="19"/>
                </a:lnTo>
                <a:lnTo>
                  <a:pt x="385" y="19"/>
                </a:lnTo>
                <a:lnTo>
                  <a:pt x="384" y="20"/>
                </a:lnTo>
                <a:lnTo>
                  <a:pt x="384" y="21"/>
                </a:lnTo>
                <a:lnTo>
                  <a:pt x="383" y="21"/>
                </a:lnTo>
                <a:lnTo>
                  <a:pt x="383" y="23"/>
                </a:lnTo>
                <a:lnTo>
                  <a:pt x="382" y="24"/>
                </a:lnTo>
                <a:lnTo>
                  <a:pt x="382" y="24"/>
                </a:lnTo>
                <a:lnTo>
                  <a:pt x="380" y="25"/>
                </a:lnTo>
                <a:lnTo>
                  <a:pt x="380" y="26"/>
                </a:lnTo>
                <a:lnTo>
                  <a:pt x="379" y="26"/>
                </a:lnTo>
                <a:lnTo>
                  <a:pt x="379" y="26"/>
                </a:lnTo>
                <a:lnTo>
                  <a:pt x="379" y="28"/>
                </a:lnTo>
                <a:lnTo>
                  <a:pt x="378" y="28"/>
                </a:lnTo>
                <a:lnTo>
                  <a:pt x="378" y="28"/>
                </a:lnTo>
                <a:lnTo>
                  <a:pt x="376" y="29"/>
                </a:lnTo>
                <a:lnTo>
                  <a:pt x="376" y="29"/>
                </a:lnTo>
                <a:lnTo>
                  <a:pt x="375" y="29"/>
                </a:lnTo>
                <a:lnTo>
                  <a:pt x="375" y="30"/>
                </a:lnTo>
                <a:lnTo>
                  <a:pt x="375" y="30"/>
                </a:lnTo>
                <a:lnTo>
                  <a:pt x="374" y="30"/>
                </a:lnTo>
                <a:lnTo>
                  <a:pt x="374" y="29"/>
                </a:lnTo>
                <a:lnTo>
                  <a:pt x="374" y="29"/>
                </a:lnTo>
                <a:lnTo>
                  <a:pt x="374" y="29"/>
                </a:lnTo>
                <a:lnTo>
                  <a:pt x="372" y="29"/>
                </a:lnTo>
                <a:lnTo>
                  <a:pt x="372" y="29"/>
                </a:lnTo>
                <a:lnTo>
                  <a:pt x="372" y="29"/>
                </a:lnTo>
                <a:lnTo>
                  <a:pt x="370" y="30"/>
                </a:lnTo>
                <a:lnTo>
                  <a:pt x="369" y="32"/>
                </a:lnTo>
                <a:lnTo>
                  <a:pt x="367" y="33"/>
                </a:lnTo>
                <a:lnTo>
                  <a:pt x="365" y="34"/>
                </a:lnTo>
                <a:lnTo>
                  <a:pt x="363" y="37"/>
                </a:lnTo>
                <a:lnTo>
                  <a:pt x="362" y="38"/>
                </a:lnTo>
                <a:lnTo>
                  <a:pt x="359" y="39"/>
                </a:lnTo>
                <a:lnTo>
                  <a:pt x="358" y="41"/>
                </a:lnTo>
                <a:lnTo>
                  <a:pt x="357" y="41"/>
                </a:lnTo>
                <a:lnTo>
                  <a:pt x="357" y="42"/>
                </a:lnTo>
                <a:lnTo>
                  <a:pt x="356" y="42"/>
                </a:lnTo>
                <a:lnTo>
                  <a:pt x="354" y="42"/>
                </a:lnTo>
                <a:lnTo>
                  <a:pt x="354" y="43"/>
                </a:lnTo>
                <a:lnTo>
                  <a:pt x="353" y="43"/>
                </a:lnTo>
                <a:lnTo>
                  <a:pt x="353" y="43"/>
                </a:lnTo>
                <a:lnTo>
                  <a:pt x="352" y="45"/>
                </a:lnTo>
                <a:lnTo>
                  <a:pt x="352" y="45"/>
                </a:lnTo>
                <a:lnTo>
                  <a:pt x="350" y="43"/>
                </a:lnTo>
                <a:lnTo>
                  <a:pt x="350" y="43"/>
                </a:lnTo>
                <a:lnTo>
                  <a:pt x="350" y="43"/>
                </a:lnTo>
                <a:lnTo>
                  <a:pt x="349" y="43"/>
                </a:lnTo>
                <a:lnTo>
                  <a:pt x="349" y="43"/>
                </a:lnTo>
                <a:lnTo>
                  <a:pt x="349" y="43"/>
                </a:lnTo>
                <a:lnTo>
                  <a:pt x="348" y="42"/>
                </a:lnTo>
                <a:lnTo>
                  <a:pt x="346" y="45"/>
                </a:lnTo>
                <a:lnTo>
                  <a:pt x="344" y="46"/>
                </a:lnTo>
                <a:lnTo>
                  <a:pt x="342" y="47"/>
                </a:lnTo>
                <a:lnTo>
                  <a:pt x="340" y="49"/>
                </a:lnTo>
                <a:lnTo>
                  <a:pt x="339" y="50"/>
                </a:lnTo>
                <a:lnTo>
                  <a:pt x="336" y="51"/>
                </a:lnTo>
                <a:lnTo>
                  <a:pt x="335" y="52"/>
                </a:lnTo>
                <a:lnTo>
                  <a:pt x="332" y="54"/>
                </a:lnTo>
                <a:lnTo>
                  <a:pt x="329" y="55"/>
                </a:lnTo>
                <a:lnTo>
                  <a:pt x="328" y="56"/>
                </a:lnTo>
                <a:lnTo>
                  <a:pt x="326" y="58"/>
                </a:lnTo>
                <a:lnTo>
                  <a:pt x="324" y="60"/>
                </a:lnTo>
                <a:lnTo>
                  <a:pt x="322" y="62"/>
                </a:lnTo>
                <a:lnTo>
                  <a:pt x="320" y="63"/>
                </a:lnTo>
                <a:lnTo>
                  <a:pt x="318" y="64"/>
                </a:lnTo>
                <a:lnTo>
                  <a:pt x="316" y="65"/>
                </a:lnTo>
                <a:lnTo>
                  <a:pt x="315" y="64"/>
                </a:lnTo>
                <a:lnTo>
                  <a:pt x="315" y="64"/>
                </a:lnTo>
                <a:lnTo>
                  <a:pt x="314" y="63"/>
                </a:lnTo>
                <a:lnTo>
                  <a:pt x="314" y="63"/>
                </a:lnTo>
                <a:lnTo>
                  <a:pt x="315" y="62"/>
                </a:lnTo>
                <a:lnTo>
                  <a:pt x="315" y="62"/>
                </a:lnTo>
                <a:lnTo>
                  <a:pt x="316" y="60"/>
                </a:lnTo>
                <a:lnTo>
                  <a:pt x="318" y="60"/>
                </a:lnTo>
                <a:lnTo>
                  <a:pt x="318" y="59"/>
                </a:lnTo>
                <a:lnTo>
                  <a:pt x="319" y="59"/>
                </a:lnTo>
                <a:lnTo>
                  <a:pt x="319" y="58"/>
                </a:lnTo>
                <a:lnTo>
                  <a:pt x="320" y="58"/>
                </a:lnTo>
                <a:lnTo>
                  <a:pt x="320" y="58"/>
                </a:lnTo>
                <a:lnTo>
                  <a:pt x="322" y="56"/>
                </a:lnTo>
                <a:lnTo>
                  <a:pt x="322" y="56"/>
                </a:lnTo>
                <a:lnTo>
                  <a:pt x="323" y="56"/>
                </a:lnTo>
                <a:lnTo>
                  <a:pt x="323" y="56"/>
                </a:lnTo>
                <a:lnTo>
                  <a:pt x="324" y="56"/>
                </a:lnTo>
                <a:lnTo>
                  <a:pt x="324" y="56"/>
                </a:lnTo>
                <a:lnTo>
                  <a:pt x="326" y="56"/>
                </a:lnTo>
                <a:lnTo>
                  <a:pt x="326" y="55"/>
                </a:lnTo>
                <a:lnTo>
                  <a:pt x="326" y="55"/>
                </a:lnTo>
                <a:lnTo>
                  <a:pt x="327" y="54"/>
                </a:lnTo>
                <a:lnTo>
                  <a:pt x="327" y="54"/>
                </a:lnTo>
                <a:lnTo>
                  <a:pt x="327" y="52"/>
                </a:lnTo>
                <a:lnTo>
                  <a:pt x="328" y="52"/>
                </a:lnTo>
                <a:lnTo>
                  <a:pt x="328" y="52"/>
                </a:lnTo>
                <a:lnTo>
                  <a:pt x="328" y="51"/>
                </a:lnTo>
                <a:lnTo>
                  <a:pt x="329" y="51"/>
                </a:lnTo>
                <a:lnTo>
                  <a:pt x="329" y="50"/>
                </a:lnTo>
                <a:lnTo>
                  <a:pt x="331" y="50"/>
                </a:lnTo>
                <a:lnTo>
                  <a:pt x="332" y="50"/>
                </a:lnTo>
                <a:lnTo>
                  <a:pt x="332" y="49"/>
                </a:lnTo>
                <a:lnTo>
                  <a:pt x="333" y="49"/>
                </a:lnTo>
                <a:lnTo>
                  <a:pt x="333" y="49"/>
                </a:lnTo>
                <a:lnTo>
                  <a:pt x="335" y="47"/>
                </a:lnTo>
                <a:lnTo>
                  <a:pt x="335" y="47"/>
                </a:lnTo>
                <a:lnTo>
                  <a:pt x="336" y="46"/>
                </a:lnTo>
                <a:lnTo>
                  <a:pt x="336" y="45"/>
                </a:lnTo>
                <a:lnTo>
                  <a:pt x="337" y="43"/>
                </a:lnTo>
                <a:lnTo>
                  <a:pt x="337" y="43"/>
                </a:lnTo>
                <a:lnTo>
                  <a:pt x="337" y="42"/>
                </a:lnTo>
                <a:lnTo>
                  <a:pt x="339" y="42"/>
                </a:lnTo>
                <a:lnTo>
                  <a:pt x="339" y="41"/>
                </a:lnTo>
                <a:lnTo>
                  <a:pt x="340" y="41"/>
                </a:lnTo>
                <a:lnTo>
                  <a:pt x="340" y="41"/>
                </a:lnTo>
                <a:lnTo>
                  <a:pt x="341" y="39"/>
                </a:lnTo>
                <a:lnTo>
                  <a:pt x="341" y="39"/>
                </a:lnTo>
                <a:lnTo>
                  <a:pt x="341" y="39"/>
                </a:lnTo>
                <a:lnTo>
                  <a:pt x="341" y="39"/>
                </a:lnTo>
                <a:lnTo>
                  <a:pt x="340" y="38"/>
                </a:lnTo>
                <a:lnTo>
                  <a:pt x="340" y="38"/>
                </a:lnTo>
                <a:lnTo>
                  <a:pt x="339" y="38"/>
                </a:lnTo>
                <a:lnTo>
                  <a:pt x="339" y="38"/>
                </a:lnTo>
                <a:lnTo>
                  <a:pt x="339" y="38"/>
                </a:lnTo>
                <a:lnTo>
                  <a:pt x="337" y="37"/>
                </a:lnTo>
                <a:lnTo>
                  <a:pt x="339" y="37"/>
                </a:lnTo>
                <a:lnTo>
                  <a:pt x="340" y="36"/>
                </a:lnTo>
                <a:lnTo>
                  <a:pt x="340" y="36"/>
                </a:lnTo>
                <a:lnTo>
                  <a:pt x="341" y="34"/>
                </a:lnTo>
                <a:lnTo>
                  <a:pt x="342" y="34"/>
                </a:lnTo>
                <a:lnTo>
                  <a:pt x="344" y="33"/>
                </a:lnTo>
                <a:lnTo>
                  <a:pt x="344" y="33"/>
                </a:lnTo>
                <a:lnTo>
                  <a:pt x="345" y="32"/>
                </a:lnTo>
                <a:lnTo>
                  <a:pt x="345" y="32"/>
                </a:lnTo>
                <a:lnTo>
                  <a:pt x="346" y="30"/>
                </a:lnTo>
                <a:lnTo>
                  <a:pt x="346" y="30"/>
                </a:lnTo>
                <a:lnTo>
                  <a:pt x="348" y="30"/>
                </a:lnTo>
                <a:lnTo>
                  <a:pt x="348" y="29"/>
                </a:lnTo>
                <a:lnTo>
                  <a:pt x="349" y="28"/>
                </a:lnTo>
                <a:lnTo>
                  <a:pt x="349" y="28"/>
                </a:lnTo>
                <a:lnTo>
                  <a:pt x="350" y="26"/>
                </a:lnTo>
                <a:lnTo>
                  <a:pt x="350" y="25"/>
                </a:lnTo>
                <a:lnTo>
                  <a:pt x="352" y="25"/>
                </a:lnTo>
                <a:lnTo>
                  <a:pt x="352" y="24"/>
                </a:lnTo>
                <a:lnTo>
                  <a:pt x="353" y="23"/>
                </a:lnTo>
                <a:lnTo>
                  <a:pt x="350" y="24"/>
                </a:lnTo>
                <a:lnTo>
                  <a:pt x="349" y="24"/>
                </a:lnTo>
                <a:lnTo>
                  <a:pt x="348" y="25"/>
                </a:lnTo>
                <a:lnTo>
                  <a:pt x="346" y="26"/>
                </a:lnTo>
                <a:lnTo>
                  <a:pt x="345" y="26"/>
                </a:lnTo>
                <a:lnTo>
                  <a:pt x="342" y="28"/>
                </a:lnTo>
                <a:lnTo>
                  <a:pt x="341" y="28"/>
                </a:lnTo>
                <a:lnTo>
                  <a:pt x="340" y="29"/>
                </a:lnTo>
                <a:lnTo>
                  <a:pt x="339" y="29"/>
                </a:lnTo>
                <a:lnTo>
                  <a:pt x="339" y="29"/>
                </a:lnTo>
                <a:lnTo>
                  <a:pt x="339" y="29"/>
                </a:lnTo>
                <a:lnTo>
                  <a:pt x="339" y="28"/>
                </a:lnTo>
                <a:lnTo>
                  <a:pt x="337" y="28"/>
                </a:lnTo>
                <a:lnTo>
                  <a:pt x="337" y="28"/>
                </a:lnTo>
                <a:lnTo>
                  <a:pt x="337" y="28"/>
                </a:lnTo>
                <a:lnTo>
                  <a:pt x="336" y="28"/>
                </a:lnTo>
                <a:lnTo>
                  <a:pt x="337" y="28"/>
                </a:lnTo>
                <a:lnTo>
                  <a:pt x="337" y="26"/>
                </a:lnTo>
                <a:lnTo>
                  <a:pt x="339" y="26"/>
                </a:lnTo>
                <a:lnTo>
                  <a:pt x="339" y="26"/>
                </a:lnTo>
                <a:lnTo>
                  <a:pt x="339" y="25"/>
                </a:lnTo>
                <a:lnTo>
                  <a:pt x="340" y="25"/>
                </a:lnTo>
                <a:lnTo>
                  <a:pt x="340" y="24"/>
                </a:lnTo>
                <a:lnTo>
                  <a:pt x="341" y="24"/>
                </a:lnTo>
                <a:lnTo>
                  <a:pt x="342" y="23"/>
                </a:lnTo>
                <a:lnTo>
                  <a:pt x="344" y="21"/>
                </a:lnTo>
                <a:lnTo>
                  <a:pt x="346" y="20"/>
                </a:lnTo>
                <a:lnTo>
                  <a:pt x="348" y="19"/>
                </a:lnTo>
                <a:lnTo>
                  <a:pt x="350" y="16"/>
                </a:lnTo>
                <a:lnTo>
                  <a:pt x="352" y="15"/>
                </a:lnTo>
                <a:lnTo>
                  <a:pt x="354" y="13"/>
                </a:lnTo>
                <a:lnTo>
                  <a:pt x="356" y="12"/>
                </a:lnTo>
                <a:lnTo>
                  <a:pt x="356" y="11"/>
                </a:lnTo>
                <a:lnTo>
                  <a:pt x="356" y="10"/>
                </a:lnTo>
                <a:lnTo>
                  <a:pt x="354" y="10"/>
                </a:lnTo>
                <a:lnTo>
                  <a:pt x="354" y="11"/>
                </a:lnTo>
                <a:lnTo>
                  <a:pt x="353" y="11"/>
                </a:lnTo>
                <a:lnTo>
                  <a:pt x="352" y="12"/>
                </a:lnTo>
                <a:lnTo>
                  <a:pt x="352" y="12"/>
                </a:lnTo>
                <a:lnTo>
                  <a:pt x="350" y="12"/>
                </a:lnTo>
                <a:lnTo>
                  <a:pt x="350" y="12"/>
                </a:lnTo>
                <a:lnTo>
                  <a:pt x="349" y="13"/>
                </a:lnTo>
                <a:lnTo>
                  <a:pt x="348" y="13"/>
                </a:lnTo>
                <a:lnTo>
                  <a:pt x="346" y="13"/>
                </a:lnTo>
                <a:lnTo>
                  <a:pt x="345" y="15"/>
                </a:lnTo>
                <a:lnTo>
                  <a:pt x="344" y="15"/>
                </a:lnTo>
                <a:lnTo>
                  <a:pt x="342" y="16"/>
                </a:lnTo>
                <a:lnTo>
                  <a:pt x="342" y="16"/>
                </a:lnTo>
                <a:lnTo>
                  <a:pt x="342" y="17"/>
                </a:lnTo>
                <a:lnTo>
                  <a:pt x="341" y="19"/>
                </a:lnTo>
                <a:lnTo>
                  <a:pt x="341" y="19"/>
                </a:lnTo>
                <a:lnTo>
                  <a:pt x="341" y="20"/>
                </a:lnTo>
                <a:lnTo>
                  <a:pt x="341" y="20"/>
                </a:lnTo>
                <a:lnTo>
                  <a:pt x="340" y="21"/>
                </a:lnTo>
                <a:lnTo>
                  <a:pt x="340" y="21"/>
                </a:lnTo>
                <a:lnTo>
                  <a:pt x="340" y="21"/>
                </a:lnTo>
                <a:lnTo>
                  <a:pt x="339" y="23"/>
                </a:lnTo>
                <a:lnTo>
                  <a:pt x="339" y="23"/>
                </a:lnTo>
                <a:lnTo>
                  <a:pt x="337" y="23"/>
                </a:lnTo>
                <a:lnTo>
                  <a:pt x="337" y="24"/>
                </a:lnTo>
                <a:lnTo>
                  <a:pt x="336" y="23"/>
                </a:lnTo>
                <a:lnTo>
                  <a:pt x="336" y="23"/>
                </a:lnTo>
                <a:lnTo>
                  <a:pt x="336" y="21"/>
                </a:lnTo>
                <a:lnTo>
                  <a:pt x="335" y="21"/>
                </a:lnTo>
                <a:lnTo>
                  <a:pt x="335" y="20"/>
                </a:lnTo>
                <a:lnTo>
                  <a:pt x="335" y="20"/>
                </a:lnTo>
                <a:lnTo>
                  <a:pt x="333" y="20"/>
                </a:lnTo>
                <a:lnTo>
                  <a:pt x="333" y="19"/>
                </a:lnTo>
                <a:lnTo>
                  <a:pt x="333" y="17"/>
                </a:lnTo>
                <a:lnTo>
                  <a:pt x="335" y="17"/>
                </a:lnTo>
                <a:lnTo>
                  <a:pt x="335" y="16"/>
                </a:lnTo>
                <a:lnTo>
                  <a:pt x="336" y="15"/>
                </a:lnTo>
                <a:lnTo>
                  <a:pt x="336" y="15"/>
                </a:lnTo>
                <a:lnTo>
                  <a:pt x="337" y="13"/>
                </a:lnTo>
                <a:lnTo>
                  <a:pt x="337" y="13"/>
                </a:lnTo>
                <a:lnTo>
                  <a:pt x="339" y="12"/>
                </a:lnTo>
                <a:lnTo>
                  <a:pt x="339" y="12"/>
                </a:lnTo>
                <a:lnTo>
                  <a:pt x="340" y="11"/>
                </a:lnTo>
                <a:lnTo>
                  <a:pt x="341" y="11"/>
                </a:lnTo>
                <a:lnTo>
                  <a:pt x="341" y="10"/>
                </a:lnTo>
                <a:lnTo>
                  <a:pt x="341" y="10"/>
                </a:lnTo>
                <a:lnTo>
                  <a:pt x="342" y="8"/>
                </a:lnTo>
                <a:lnTo>
                  <a:pt x="342" y="8"/>
                </a:lnTo>
                <a:lnTo>
                  <a:pt x="342" y="7"/>
                </a:lnTo>
                <a:lnTo>
                  <a:pt x="344" y="7"/>
                </a:lnTo>
                <a:lnTo>
                  <a:pt x="344" y="6"/>
                </a:lnTo>
                <a:lnTo>
                  <a:pt x="344" y="6"/>
                </a:lnTo>
                <a:lnTo>
                  <a:pt x="345" y="4"/>
                </a:lnTo>
                <a:lnTo>
                  <a:pt x="344" y="4"/>
                </a:lnTo>
                <a:lnTo>
                  <a:pt x="344" y="4"/>
                </a:lnTo>
                <a:lnTo>
                  <a:pt x="342" y="4"/>
                </a:lnTo>
                <a:lnTo>
                  <a:pt x="341" y="4"/>
                </a:lnTo>
                <a:lnTo>
                  <a:pt x="341" y="6"/>
                </a:lnTo>
                <a:lnTo>
                  <a:pt x="340" y="6"/>
                </a:lnTo>
                <a:lnTo>
                  <a:pt x="339" y="6"/>
                </a:lnTo>
                <a:lnTo>
                  <a:pt x="339" y="6"/>
                </a:lnTo>
                <a:lnTo>
                  <a:pt x="339" y="4"/>
                </a:lnTo>
                <a:lnTo>
                  <a:pt x="339" y="3"/>
                </a:lnTo>
                <a:lnTo>
                  <a:pt x="339" y="2"/>
                </a:lnTo>
                <a:lnTo>
                  <a:pt x="340" y="0"/>
                </a:lnTo>
                <a:lnTo>
                  <a:pt x="339" y="2"/>
                </a:lnTo>
                <a:lnTo>
                  <a:pt x="337" y="2"/>
                </a:lnTo>
                <a:lnTo>
                  <a:pt x="337" y="2"/>
                </a:lnTo>
                <a:lnTo>
                  <a:pt x="336" y="3"/>
                </a:lnTo>
                <a:lnTo>
                  <a:pt x="336" y="3"/>
                </a:lnTo>
                <a:lnTo>
                  <a:pt x="335" y="4"/>
                </a:lnTo>
                <a:lnTo>
                  <a:pt x="335" y="4"/>
                </a:lnTo>
                <a:lnTo>
                  <a:pt x="333" y="6"/>
                </a:lnTo>
                <a:lnTo>
                  <a:pt x="333" y="6"/>
                </a:lnTo>
                <a:lnTo>
                  <a:pt x="332" y="7"/>
                </a:lnTo>
                <a:lnTo>
                  <a:pt x="332" y="7"/>
                </a:lnTo>
                <a:lnTo>
                  <a:pt x="332" y="8"/>
                </a:lnTo>
                <a:lnTo>
                  <a:pt x="331" y="10"/>
                </a:lnTo>
                <a:lnTo>
                  <a:pt x="331" y="10"/>
                </a:lnTo>
                <a:lnTo>
                  <a:pt x="331" y="11"/>
                </a:lnTo>
                <a:lnTo>
                  <a:pt x="329" y="12"/>
                </a:lnTo>
                <a:lnTo>
                  <a:pt x="329" y="12"/>
                </a:lnTo>
                <a:lnTo>
                  <a:pt x="328" y="12"/>
                </a:lnTo>
                <a:lnTo>
                  <a:pt x="328" y="12"/>
                </a:lnTo>
                <a:lnTo>
                  <a:pt x="327" y="12"/>
                </a:lnTo>
                <a:lnTo>
                  <a:pt x="327" y="12"/>
                </a:lnTo>
                <a:lnTo>
                  <a:pt x="326" y="12"/>
                </a:lnTo>
                <a:lnTo>
                  <a:pt x="326" y="12"/>
                </a:lnTo>
                <a:lnTo>
                  <a:pt x="324" y="12"/>
                </a:lnTo>
                <a:lnTo>
                  <a:pt x="323" y="12"/>
                </a:lnTo>
                <a:lnTo>
                  <a:pt x="322" y="13"/>
                </a:lnTo>
                <a:lnTo>
                  <a:pt x="320" y="13"/>
                </a:lnTo>
                <a:lnTo>
                  <a:pt x="320" y="15"/>
                </a:lnTo>
                <a:lnTo>
                  <a:pt x="319" y="16"/>
                </a:lnTo>
                <a:lnTo>
                  <a:pt x="318" y="17"/>
                </a:lnTo>
                <a:lnTo>
                  <a:pt x="316" y="17"/>
                </a:lnTo>
                <a:lnTo>
                  <a:pt x="315" y="19"/>
                </a:lnTo>
                <a:lnTo>
                  <a:pt x="311" y="21"/>
                </a:lnTo>
                <a:lnTo>
                  <a:pt x="307" y="24"/>
                </a:lnTo>
                <a:lnTo>
                  <a:pt x="303" y="25"/>
                </a:lnTo>
                <a:lnTo>
                  <a:pt x="300" y="28"/>
                </a:lnTo>
                <a:lnTo>
                  <a:pt x="296" y="30"/>
                </a:lnTo>
                <a:lnTo>
                  <a:pt x="292" y="32"/>
                </a:lnTo>
                <a:lnTo>
                  <a:pt x="288" y="34"/>
                </a:lnTo>
                <a:lnTo>
                  <a:pt x="284" y="36"/>
                </a:lnTo>
                <a:lnTo>
                  <a:pt x="280" y="38"/>
                </a:lnTo>
                <a:lnTo>
                  <a:pt x="276" y="39"/>
                </a:lnTo>
                <a:lnTo>
                  <a:pt x="272" y="42"/>
                </a:lnTo>
                <a:lnTo>
                  <a:pt x="270" y="46"/>
                </a:lnTo>
                <a:lnTo>
                  <a:pt x="266" y="49"/>
                </a:lnTo>
                <a:lnTo>
                  <a:pt x="262" y="52"/>
                </a:lnTo>
                <a:lnTo>
                  <a:pt x="258" y="56"/>
                </a:lnTo>
                <a:lnTo>
                  <a:pt x="254" y="60"/>
                </a:lnTo>
                <a:lnTo>
                  <a:pt x="250" y="63"/>
                </a:lnTo>
                <a:lnTo>
                  <a:pt x="247" y="64"/>
                </a:lnTo>
                <a:lnTo>
                  <a:pt x="246" y="65"/>
                </a:lnTo>
                <a:lnTo>
                  <a:pt x="245" y="67"/>
                </a:lnTo>
                <a:lnTo>
                  <a:pt x="244" y="67"/>
                </a:lnTo>
                <a:lnTo>
                  <a:pt x="244" y="67"/>
                </a:lnTo>
                <a:lnTo>
                  <a:pt x="244" y="67"/>
                </a:lnTo>
                <a:lnTo>
                  <a:pt x="245" y="65"/>
                </a:lnTo>
                <a:lnTo>
                  <a:pt x="245" y="65"/>
                </a:lnTo>
                <a:lnTo>
                  <a:pt x="246" y="64"/>
                </a:lnTo>
                <a:lnTo>
                  <a:pt x="247" y="63"/>
                </a:lnTo>
                <a:lnTo>
                  <a:pt x="249" y="62"/>
                </a:lnTo>
                <a:lnTo>
                  <a:pt x="249" y="62"/>
                </a:lnTo>
                <a:lnTo>
                  <a:pt x="250" y="60"/>
                </a:lnTo>
                <a:lnTo>
                  <a:pt x="250" y="60"/>
                </a:lnTo>
                <a:lnTo>
                  <a:pt x="250" y="59"/>
                </a:lnTo>
                <a:lnTo>
                  <a:pt x="253" y="59"/>
                </a:lnTo>
                <a:lnTo>
                  <a:pt x="254" y="58"/>
                </a:lnTo>
                <a:lnTo>
                  <a:pt x="255" y="56"/>
                </a:lnTo>
                <a:lnTo>
                  <a:pt x="255" y="56"/>
                </a:lnTo>
                <a:lnTo>
                  <a:pt x="257" y="56"/>
                </a:lnTo>
                <a:lnTo>
                  <a:pt x="257" y="56"/>
                </a:lnTo>
                <a:lnTo>
                  <a:pt x="257" y="55"/>
                </a:lnTo>
                <a:lnTo>
                  <a:pt x="255" y="55"/>
                </a:lnTo>
                <a:lnTo>
                  <a:pt x="255" y="55"/>
                </a:lnTo>
                <a:lnTo>
                  <a:pt x="255" y="55"/>
                </a:lnTo>
                <a:lnTo>
                  <a:pt x="255" y="55"/>
                </a:lnTo>
                <a:lnTo>
                  <a:pt x="254" y="55"/>
                </a:lnTo>
                <a:lnTo>
                  <a:pt x="254" y="55"/>
                </a:lnTo>
                <a:lnTo>
                  <a:pt x="254" y="55"/>
                </a:lnTo>
                <a:lnTo>
                  <a:pt x="254" y="54"/>
                </a:lnTo>
                <a:lnTo>
                  <a:pt x="255" y="54"/>
                </a:lnTo>
                <a:lnTo>
                  <a:pt x="255" y="54"/>
                </a:lnTo>
                <a:lnTo>
                  <a:pt x="257" y="52"/>
                </a:lnTo>
                <a:lnTo>
                  <a:pt x="258" y="51"/>
                </a:lnTo>
                <a:lnTo>
                  <a:pt x="259" y="50"/>
                </a:lnTo>
                <a:lnTo>
                  <a:pt x="262" y="49"/>
                </a:lnTo>
                <a:lnTo>
                  <a:pt x="264" y="46"/>
                </a:lnTo>
                <a:lnTo>
                  <a:pt x="268" y="45"/>
                </a:lnTo>
                <a:lnTo>
                  <a:pt x="272" y="42"/>
                </a:lnTo>
                <a:lnTo>
                  <a:pt x="276" y="38"/>
                </a:lnTo>
                <a:lnTo>
                  <a:pt x="281" y="36"/>
                </a:lnTo>
                <a:lnTo>
                  <a:pt x="288" y="32"/>
                </a:lnTo>
                <a:lnTo>
                  <a:pt x="294" y="28"/>
                </a:lnTo>
                <a:lnTo>
                  <a:pt x="301" y="24"/>
                </a:lnTo>
                <a:lnTo>
                  <a:pt x="310" y="19"/>
                </a:lnTo>
                <a:lnTo>
                  <a:pt x="319" y="13"/>
                </a:lnTo>
                <a:lnTo>
                  <a:pt x="322" y="12"/>
                </a:lnTo>
                <a:lnTo>
                  <a:pt x="323" y="10"/>
                </a:lnTo>
                <a:lnTo>
                  <a:pt x="324" y="8"/>
                </a:lnTo>
                <a:lnTo>
                  <a:pt x="326" y="7"/>
                </a:lnTo>
                <a:lnTo>
                  <a:pt x="326" y="7"/>
                </a:lnTo>
                <a:lnTo>
                  <a:pt x="327" y="6"/>
                </a:lnTo>
                <a:lnTo>
                  <a:pt x="327" y="6"/>
                </a:lnTo>
                <a:lnTo>
                  <a:pt x="326" y="4"/>
                </a:lnTo>
                <a:lnTo>
                  <a:pt x="324" y="6"/>
                </a:lnTo>
                <a:lnTo>
                  <a:pt x="322" y="7"/>
                </a:lnTo>
                <a:lnTo>
                  <a:pt x="320" y="8"/>
                </a:lnTo>
                <a:lnTo>
                  <a:pt x="318" y="10"/>
                </a:lnTo>
                <a:lnTo>
                  <a:pt x="315" y="11"/>
                </a:lnTo>
                <a:lnTo>
                  <a:pt x="314" y="12"/>
                </a:lnTo>
                <a:lnTo>
                  <a:pt x="313" y="12"/>
                </a:lnTo>
                <a:lnTo>
                  <a:pt x="311" y="12"/>
                </a:lnTo>
                <a:lnTo>
                  <a:pt x="310" y="13"/>
                </a:lnTo>
                <a:lnTo>
                  <a:pt x="310" y="13"/>
                </a:lnTo>
                <a:lnTo>
                  <a:pt x="310" y="13"/>
                </a:lnTo>
                <a:lnTo>
                  <a:pt x="311" y="13"/>
                </a:lnTo>
                <a:lnTo>
                  <a:pt x="310" y="12"/>
                </a:lnTo>
                <a:lnTo>
                  <a:pt x="310" y="12"/>
                </a:lnTo>
                <a:lnTo>
                  <a:pt x="307" y="13"/>
                </a:lnTo>
                <a:lnTo>
                  <a:pt x="302" y="15"/>
                </a:lnTo>
                <a:lnTo>
                  <a:pt x="301" y="16"/>
                </a:lnTo>
                <a:lnTo>
                  <a:pt x="300" y="17"/>
                </a:lnTo>
                <a:lnTo>
                  <a:pt x="298" y="17"/>
                </a:lnTo>
                <a:lnTo>
                  <a:pt x="296" y="19"/>
                </a:lnTo>
                <a:lnTo>
                  <a:pt x="294" y="20"/>
                </a:lnTo>
                <a:lnTo>
                  <a:pt x="292" y="21"/>
                </a:lnTo>
                <a:lnTo>
                  <a:pt x="290" y="23"/>
                </a:lnTo>
                <a:lnTo>
                  <a:pt x="288" y="24"/>
                </a:lnTo>
                <a:lnTo>
                  <a:pt x="285" y="25"/>
                </a:lnTo>
                <a:lnTo>
                  <a:pt x="284" y="26"/>
                </a:lnTo>
                <a:lnTo>
                  <a:pt x="281" y="28"/>
                </a:lnTo>
                <a:lnTo>
                  <a:pt x="279" y="30"/>
                </a:lnTo>
                <a:lnTo>
                  <a:pt x="276" y="32"/>
                </a:lnTo>
                <a:lnTo>
                  <a:pt x="273" y="33"/>
                </a:lnTo>
                <a:lnTo>
                  <a:pt x="271" y="34"/>
                </a:lnTo>
                <a:lnTo>
                  <a:pt x="268" y="36"/>
                </a:lnTo>
                <a:lnTo>
                  <a:pt x="266" y="38"/>
                </a:lnTo>
                <a:lnTo>
                  <a:pt x="263" y="39"/>
                </a:lnTo>
                <a:lnTo>
                  <a:pt x="262" y="41"/>
                </a:lnTo>
                <a:lnTo>
                  <a:pt x="259" y="42"/>
                </a:lnTo>
                <a:lnTo>
                  <a:pt x="257" y="45"/>
                </a:lnTo>
                <a:lnTo>
                  <a:pt x="254" y="46"/>
                </a:lnTo>
                <a:lnTo>
                  <a:pt x="251" y="47"/>
                </a:lnTo>
                <a:lnTo>
                  <a:pt x="250" y="49"/>
                </a:lnTo>
                <a:lnTo>
                  <a:pt x="247" y="50"/>
                </a:lnTo>
                <a:lnTo>
                  <a:pt x="245" y="52"/>
                </a:lnTo>
                <a:lnTo>
                  <a:pt x="244" y="54"/>
                </a:lnTo>
                <a:lnTo>
                  <a:pt x="241" y="54"/>
                </a:lnTo>
                <a:lnTo>
                  <a:pt x="240" y="56"/>
                </a:lnTo>
                <a:lnTo>
                  <a:pt x="238" y="56"/>
                </a:lnTo>
                <a:lnTo>
                  <a:pt x="236" y="58"/>
                </a:lnTo>
                <a:lnTo>
                  <a:pt x="234" y="59"/>
                </a:lnTo>
                <a:lnTo>
                  <a:pt x="231" y="62"/>
                </a:lnTo>
                <a:lnTo>
                  <a:pt x="227" y="64"/>
                </a:lnTo>
                <a:lnTo>
                  <a:pt x="223" y="67"/>
                </a:lnTo>
                <a:lnTo>
                  <a:pt x="219" y="69"/>
                </a:lnTo>
                <a:lnTo>
                  <a:pt x="215" y="72"/>
                </a:lnTo>
                <a:lnTo>
                  <a:pt x="211" y="75"/>
                </a:lnTo>
                <a:lnTo>
                  <a:pt x="208" y="77"/>
                </a:lnTo>
                <a:lnTo>
                  <a:pt x="204" y="80"/>
                </a:lnTo>
                <a:lnTo>
                  <a:pt x="201" y="82"/>
                </a:lnTo>
                <a:lnTo>
                  <a:pt x="197" y="85"/>
                </a:lnTo>
                <a:lnTo>
                  <a:pt x="193" y="86"/>
                </a:lnTo>
                <a:lnTo>
                  <a:pt x="190" y="89"/>
                </a:lnTo>
                <a:lnTo>
                  <a:pt x="186" y="91"/>
                </a:lnTo>
                <a:lnTo>
                  <a:pt x="184" y="94"/>
                </a:lnTo>
                <a:lnTo>
                  <a:pt x="180" y="97"/>
                </a:lnTo>
                <a:lnTo>
                  <a:pt x="177" y="99"/>
                </a:lnTo>
                <a:lnTo>
                  <a:pt x="175" y="101"/>
                </a:lnTo>
                <a:lnTo>
                  <a:pt x="173" y="102"/>
                </a:lnTo>
                <a:lnTo>
                  <a:pt x="171" y="104"/>
                </a:lnTo>
                <a:lnTo>
                  <a:pt x="169" y="106"/>
                </a:lnTo>
                <a:lnTo>
                  <a:pt x="168" y="107"/>
                </a:lnTo>
                <a:lnTo>
                  <a:pt x="167" y="110"/>
                </a:lnTo>
                <a:lnTo>
                  <a:pt x="165" y="111"/>
                </a:lnTo>
                <a:lnTo>
                  <a:pt x="164" y="114"/>
                </a:lnTo>
                <a:lnTo>
                  <a:pt x="162" y="115"/>
                </a:lnTo>
                <a:lnTo>
                  <a:pt x="160" y="117"/>
                </a:lnTo>
                <a:lnTo>
                  <a:pt x="159" y="119"/>
                </a:lnTo>
                <a:lnTo>
                  <a:pt x="158" y="120"/>
                </a:lnTo>
                <a:lnTo>
                  <a:pt x="156" y="123"/>
                </a:lnTo>
                <a:lnTo>
                  <a:pt x="155" y="124"/>
                </a:lnTo>
                <a:lnTo>
                  <a:pt x="152" y="125"/>
                </a:lnTo>
                <a:lnTo>
                  <a:pt x="151" y="128"/>
                </a:lnTo>
                <a:lnTo>
                  <a:pt x="150" y="129"/>
                </a:lnTo>
                <a:lnTo>
                  <a:pt x="147" y="132"/>
                </a:lnTo>
                <a:lnTo>
                  <a:pt x="146" y="134"/>
                </a:lnTo>
                <a:lnTo>
                  <a:pt x="143" y="137"/>
                </a:lnTo>
                <a:lnTo>
                  <a:pt x="142" y="140"/>
                </a:lnTo>
                <a:lnTo>
                  <a:pt x="139" y="142"/>
                </a:lnTo>
                <a:lnTo>
                  <a:pt x="138" y="143"/>
                </a:lnTo>
                <a:lnTo>
                  <a:pt x="137" y="145"/>
                </a:lnTo>
                <a:lnTo>
                  <a:pt x="134" y="147"/>
                </a:lnTo>
                <a:lnTo>
                  <a:pt x="133" y="149"/>
                </a:lnTo>
                <a:lnTo>
                  <a:pt x="132" y="149"/>
                </a:lnTo>
                <a:lnTo>
                  <a:pt x="132" y="150"/>
                </a:lnTo>
                <a:lnTo>
                  <a:pt x="130" y="150"/>
                </a:lnTo>
                <a:lnTo>
                  <a:pt x="129" y="151"/>
                </a:lnTo>
                <a:lnTo>
                  <a:pt x="129" y="151"/>
                </a:lnTo>
                <a:lnTo>
                  <a:pt x="126" y="154"/>
                </a:lnTo>
                <a:lnTo>
                  <a:pt x="125" y="156"/>
                </a:lnTo>
                <a:lnTo>
                  <a:pt x="124" y="159"/>
                </a:lnTo>
                <a:lnTo>
                  <a:pt x="122" y="162"/>
                </a:lnTo>
                <a:lnTo>
                  <a:pt x="121" y="166"/>
                </a:lnTo>
                <a:lnTo>
                  <a:pt x="120" y="168"/>
                </a:lnTo>
                <a:lnTo>
                  <a:pt x="119" y="171"/>
                </a:lnTo>
                <a:lnTo>
                  <a:pt x="117" y="173"/>
                </a:lnTo>
                <a:lnTo>
                  <a:pt x="116" y="176"/>
                </a:lnTo>
                <a:lnTo>
                  <a:pt x="115" y="175"/>
                </a:lnTo>
                <a:lnTo>
                  <a:pt x="113" y="172"/>
                </a:lnTo>
                <a:lnTo>
                  <a:pt x="112" y="169"/>
                </a:lnTo>
                <a:lnTo>
                  <a:pt x="109" y="167"/>
                </a:lnTo>
                <a:lnTo>
                  <a:pt x="108" y="164"/>
                </a:lnTo>
                <a:lnTo>
                  <a:pt x="107" y="163"/>
                </a:lnTo>
                <a:lnTo>
                  <a:pt x="104" y="160"/>
                </a:lnTo>
                <a:lnTo>
                  <a:pt x="103" y="158"/>
                </a:lnTo>
                <a:lnTo>
                  <a:pt x="100" y="155"/>
                </a:lnTo>
                <a:lnTo>
                  <a:pt x="99" y="153"/>
                </a:lnTo>
                <a:lnTo>
                  <a:pt x="98" y="151"/>
                </a:lnTo>
                <a:lnTo>
                  <a:pt x="96" y="149"/>
                </a:lnTo>
                <a:lnTo>
                  <a:pt x="95" y="146"/>
                </a:lnTo>
                <a:lnTo>
                  <a:pt x="94" y="143"/>
                </a:lnTo>
                <a:lnTo>
                  <a:pt x="93" y="141"/>
                </a:lnTo>
                <a:lnTo>
                  <a:pt x="91" y="140"/>
                </a:lnTo>
                <a:lnTo>
                  <a:pt x="90" y="136"/>
                </a:lnTo>
                <a:lnTo>
                  <a:pt x="89" y="133"/>
                </a:lnTo>
                <a:lnTo>
                  <a:pt x="87" y="129"/>
                </a:lnTo>
                <a:lnTo>
                  <a:pt x="86" y="125"/>
                </a:lnTo>
                <a:lnTo>
                  <a:pt x="85" y="123"/>
                </a:lnTo>
                <a:lnTo>
                  <a:pt x="83" y="119"/>
                </a:lnTo>
                <a:lnTo>
                  <a:pt x="82" y="115"/>
                </a:lnTo>
                <a:lnTo>
                  <a:pt x="81" y="112"/>
                </a:lnTo>
                <a:lnTo>
                  <a:pt x="79" y="112"/>
                </a:lnTo>
                <a:lnTo>
                  <a:pt x="77" y="114"/>
                </a:lnTo>
                <a:lnTo>
                  <a:pt x="76" y="114"/>
                </a:lnTo>
                <a:lnTo>
                  <a:pt x="73" y="115"/>
                </a:lnTo>
                <a:lnTo>
                  <a:pt x="72" y="115"/>
                </a:lnTo>
                <a:lnTo>
                  <a:pt x="70" y="116"/>
                </a:lnTo>
                <a:lnTo>
                  <a:pt x="68" y="116"/>
                </a:lnTo>
                <a:lnTo>
                  <a:pt x="66" y="117"/>
                </a:lnTo>
                <a:lnTo>
                  <a:pt x="65" y="117"/>
                </a:lnTo>
                <a:lnTo>
                  <a:pt x="64" y="119"/>
                </a:lnTo>
                <a:lnTo>
                  <a:pt x="63" y="119"/>
                </a:lnTo>
                <a:lnTo>
                  <a:pt x="61" y="120"/>
                </a:lnTo>
                <a:lnTo>
                  <a:pt x="60" y="120"/>
                </a:lnTo>
                <a:lnTo>
                  <a:pt x="59" y="121"/>
                </a:lnTo>
                <a:lnTo>
                  <a:pt x="57" y="121"/>
                </a:lnTo>
                <a:lnTo>
                  <a:pt x="56" y="123"/>
                </a:lnTo>
                <a:lnTo>
                  <a:pt x="53" y="123"/>
                </a:lnTo>
                <a:lnTo>
                  <a:pt x="52" y="124"/>
                </a:lnTo>
                <a:lnTo>
                  <a:pt x="51" y="124"/>
                </a:lnTo>
                <a:lnTo>
                  <a:pt x="50" y="125"/>
                </a:lnTo>
                <a:lnTo>
                  <a:pt x="48" y="125"/>
                </a:lnTo>
                <a:lnTo>
                  <a:pt x="47" y="127"/>
                </a:lnTo>
                <a:lnTo>
                  <a:pt x="46" y="127"/>
                </a:lnTo>
                <a:lnTo>
                  <a:pt x="44" y="128"/>
                </a:lnTo>
                <a:lnTo>
                  <a:pt x="44" y="128"/>
                </a:lnTo>
                <a:lnTo>
                  <a:pt x="44" y="128"/>
                </a:lnTo>
                <a:lnTo>
                  <a:pt x="43" y="128"/>
                </a:lnTo>
                <a:lnTo>
                  <a:pt x="42" y="128"/>
                </a:lnTo>
                <a:lnTo>
                  <a:pt x="39" y="128"/>
                </a:lnTo>
                <a:lnTo>
                  <a:pt x="38" y="129"/>
                </a:lnTo>
                <a:lnTo>
                  <a:pt x="37" y="129"/>
                </a:lnTo>
                <a:lnTo>
                  <a:pt x="34" y="130"/>
                </a:lnTo>
                <a:lnTo>
                  <a:pt x="33" y="130"/>
                </a:lnTo>
                <a:lnTo>
                  <a:pt x="30" y="132"/>
                </a:lnTo>
                <a:lnTo>
                  <a:pt x="29" y="132"/>
                </a:lnTo>
                <a:lnTo>
                  <a:pt x="27" y="132"/>
                </a:lnTo>
                <a:lnTo>
                  <a:pt x="26" y="132"/>
                </a:lnTo>
                <a:lnTo>
                  <a:pt x="25" y="133"/>
                </a:lnTo>
                <a:lnTo>
                  <a:pt x="23" y="133"/>
                </a:lnTo>
                <a:lnTo>
                  <a:pt x="23" y="133"/>
                </a:lnTo>
                <a:lnTo>
                  <a:pt x="22" y="133"/>
                </a:lnTo>
                <a:lnTo>
                  <a:pt x="21" y="134"/>
                </a:lnTo>
                <a:lnTo>
                  <a:pt x="20" y="136"/>
                </a:lnTo>
                <a:lnTo>
                  <a:pt x="18" y="136"/>
                </a:lnTo>
                <a:lnTo>
                  <a:pt x="16" y="137"/>
                </a:lnTo>
                <a:lnTo>
                  <a:pt x="14" y="138"/>
                </a:lnTo>
                <a:lnTo>
                  <a:pt x="13" y="138"/>
                </a:lnTo>
                <a:lnTo>
                  <a:pt x="12" y="140"/>
                </a:lnTo>
                <a:lnTo>
                  <a:pt x="10" y="141"/>
                </a:lnTo>
                <a:lnTo>
                  <a:pt x="9" y="141"/>
                </a:lnTo>
                <a:lnTo>
                  <a:pt x="8" y="142"/>
                </a:lnTo>
                <a:lnTo>
                  <a:pt x="5" y="143"/>
                </a:lnTo>
                <a:lnTo>
                  <a:pt x="4" y="143"/>
                </a:lnTo>
                <a:lnTo>
                  <a:pt x="3" y="145"/>
                </a:lnTo>
                <a:lnTo>
                  <a:pt x="1" y="146"/>
                </a:lnTo>
                <a:lnTo>
                  <a:pt x="0" y="146"/>
                </a:lnTo>
                <a:lnTo>
                  <a:pt x="0" y="1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51" name="Freeform 1795">
            <a:extLst>
              <a:ext uri="{FF2B5EF4-FFF2-40B4-BE49-F238E27FC236}">
                <a16:creationId xmlns:a16="http://schemas.microsoft.com/office/drawing/2014/main" id="{0B151C39-6EC7-4BE1-9A9D-98128EA88B18}"/>
              </a:ext>
            </a:extLst>
          </p:cNvPr>
          <p:cNvSpPr>
            <a:spLocks/>
          </p:cNvSpPr>
          <p:nvPr/>
        </p:nvSpPr>
        <p:spPr bwMode="auto">
          <a:xfrm>
            <a:off x="3390900" y="2535238"/>
            <a:ext cx="82550" cy="71437"/>
          </a:xfrm>
          <a:custGeom>
            <a:avLst/>
            <a:gdLst>
              <a:gd name="T0" fmla="*/ 60 w 156"/>
              <a:gd name="T1" fmla="*/ 135 h 135"/>
              <a:gd name="T2" fmla="*/ 46 w 156"/>
              <a:gd name="T3" fmla="*/ 84 h 135"/>
              <a:gd name="T4" fmla="*/ 0 w 156"/>
              <a:gd name="T5" fmla="*/ 57 h 135"/>
              <a:gd name="T6" fmla="*/ 156 w 156"/>
              <a:gd name="T7" fmla="*/ 0 h 135"/>
              <a:gd name="T8" fmla="*/ 60 w 156"/>
              <a:gd name="T9" fmla="*/ 135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" h="135">
                <a:moveTo>
                  <a:pt x="60" y="135"/>
                </a:moveTo>
                <a:lnTo>
                  <a:pt x="46" y="84"/>
                </a:lnTo>
                <a:lnTo>
                  <a:pt x="0" y="57"/>
                </a:lnTo>
                <a:lnTo>
                  <a:pt x="156" y="0"/>
                </a:lnTo>
                <a:lnTo>
                  <a:pt x="60" y="1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52" name="Freeform 1796">
            <a:extLst>
              <a:ext uri="{FF2B5EF4-FFF2-40B4-BE49-F238E27FC236}">
                <a16:creationId xmlns:a16="http://schemas.microsoft.com/office/drawing/2014/main" id="{49FF350E-B362-425E-8F3F-4EB17B872051}"/>
              </a:ext>
            </a:extLst>
          </p:cNvPr>
          <p:cNvSpPr>
            <a:spLocks/>
          </p:cNvSpPr>
          <p:nvPr/>
        </p:nvSpPr>
        <p:spPr bwMode="auto">
          <a:xfrm>
            <a:off x="3352800" y="2436813"/>
            <a:ext cx="87313" cy="57150"/>
          </a:xfrm>
          <a:custGeom>
            <a:avLst/>
            <a:gdLst>
              <a:gd name="T0" fmla="*/ 39 w 165"/>
              <a:gd name="T1" fmla="*/ 108 h 108"/>
              <a:gd name="T2" fmla="*/ 37 w 165"/>
              <a:gd name="T3" fmla="*/ 56 h 108"/>
              <a:gd name="T4" fmla="*/ 0 w 165"/>
              <a:gd name="T5" fmla="*/ 18 h 108"/>
              <a:gd name="T6" fmla="*/ 165 w 165"/>
              <a:gd name="T7" fmla="*/ 0 h 108"/>
              <a:gd name="T8" fmla="*/ 39 w 165"/>
              <a:gd name="T9" fmla="*/ 108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" h="108">
                <a:moveTo>
                  <a:pt x="39" y="108"/>
                </a:moveTo>
                <a:lnTo>
                  <a:pt x="37" y="56"/>
                </a:lnTo>
                <a:lnTo>
                  <a:pt x="0" y="18"/>
                </a:lnTo>
                <a:lnTo>
                  <a:pt x="165" y="0"/>
                </a:lnTo>
                <a:lnTo>
                  <a:pt x="39" y="10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53" name="Freeform 1797">
            <a:extLst>
              <a:ext uri="{FF2B5EF4-FFF2-40B4-BE49-F238E27FC236}">
                <a16:creationId xmlns:a16="http://schemas.microsoft.com/office/drawing/2014/main" id="{057D3FC7-FE2A-429E-A8EB-C21932CEED8F}"/>
              </a:ext>
            </a:extLst>
          </p:cNvPr>
          <p:cNvSpPr>
            <a:spLocks/>
          </p:cNvSpPr>
          <p:nvPr/>
        </p:nvSpPr>
        <p:spPr bwMode="auto">
          <a:xfrm>
            <a:off x="3354388" y="2286000"/>
            <a:ext cx="85725" cy="52388"/>
          </a:xfrm>
          <a:custGeom>
            <a:avLst/>
            <a:gdLst>
              <a:gd name="T0" fmla="*/ 9 w 163"/>
              <a:gd name="T1" fmla="*/ 99 h 99"/>
              <a:gd name="T2" fmla="*/ 24 w 163"/>
              <a:gd name="T3" fmla="*/ 48 h 99"/>
              <a:gd name="T4" fmla="*/ 0 w 163"/>
              <a:gd name="T5" fmla="*/ 0 h 99"/>
              <a:gd name="T6" fmla="*/ 163 w 163"/>
              <a:gd name="T7" fmla="*/ 35 h 99"/>
              <a:gd name="T8" fmla="*/ 9 w 163"/>
              <a:gd name="T9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99">
                <a:moveTo>
                  <a:pt x="9" y="99"/>
                </a:moveTo>
                <a:lnTo>
                  <a:pt x="24" y="48"/>
                </a:lnTo>
                <a:lnTo>
                  <a:pt x="0" y="0"/>
                </a:lnTo>
                <a:lnTo>
                  <a:pt x="163" y="35"/>
                </a:lnTo>
                <a:lnTo>
                  <a:pt x="9" y="9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54" name="Rectangle 1798">
            <a:extLst>
              <a:ext uri="{FF2B5EF4-FFF2-40B4-BE49-F238E27FC236}">
                <a16:creationId xmlns:a16="http://schemas.microsoft.com/office/drawing/2014/main" id="{2C6325B0-1A36-4999-A258-B883971CD696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3289301" y="2109787"/>
            <a:ext cx="6651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zh-TW" sz="1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Receiving</a:t>
            </a:r>
            <a:endParaRPr lang="en-US" altLang="zh-TW" sz="36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4855" name="Freeform 1799">
            <a:extLst>
              <a:ext uri="{FF2B5EF4-FFF2-40B4-BE49-F238E27FC236}">
                <a16:creationId xmlns:a16="http://schemas.microsoft.com/office/drawing/2014/main" id="{E457093F-191F-4AC9-8A32-62E49F9F1D1C}"/>
              </a:ext>
            </a:extLst>
          </p:cNvPr>
          <p:cNvSpPr>
            <a:spLocks/>
          </p:cNvSpPr>
          <p:nvPr/>
        </p:nvSpPr>
        <p:spPr bwMode="auto">
          <a:xfrm>
            <a:off x="4049713" y="2401888"/>
            <a:ext cx="298450" cy="176212"/>
          </a:xfrm>
          <a:custGeom>
            <a:avLst/>
            <a:gdLst>
              <a:gd name="T0" fmla="*/ 37 w 565"/>
              <a:gd name="T1" fmla="*/ 0 h 333"/>
              <a:gd name="T2" fmla="*/ 0 w 565"/>
              <a:gd name="T3" fmla="*/ 17 h 333"/>
              <a:gd name="T4" fmla="*/ 520 w 565"/>
              <a:gd name="T5" fmla="*/ 333 h 333"/>
              <a:gd name="T6" fmla="*/ 565 w 565"/>
              <a:gd name="T7" fmla="*/ 305 h 333"/>
              <a:gd name="T8" fmla="*/ 37 w 565"/>
              <a:gd name="T9" fmla="*/ 2 h 333"/>
              <a:gd name="T10" fmla="*/ 37 w 565"/>
              <a:gd name="T11" fmla="*/ 2 h 333"/>
              <a:gd name="T12" fmla="*/ 37 w 565"/>
              <a:gd name="T13" fmla="*/ 0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" h="333">
                <a:moveTo>
                  <a:pt x="37" y="0"/>
                </a:moveTo>
                <a:lnTo>
                  <a:pt x="0" y="17"/>
                </a:lnTo>
                <a:lnTo>
                  <a:pt x="520" y="333"/>
                </a:lnTo>
                <a:lnTo>
                  <a:pt x="565" y="305"/>
                </a:lnTo>
                <a:lnTo>
                  <a:pt x="37" y="2"/>
                </a:lnTo>
                <a:lnTo>
                  <a:pt x="37" y="2"/>
                </a:lnTo>
                <a:lnTo>
                  <a:pt x="37" y="0"/>
                </a:lnTo>
                <a:close/>
              </a:path>
            </a:pathLst>
          </a:custGeom>
          <a:solidFill>
            <a:srgbClr val="C9662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56" name="Freeform 1800">
            <a:extLst>
              <a:ext uri="{FF2B5EF4-FFF2-40B4-BE49-F238E27FC236}">
                <a16:creationId xmlns:a16="http://schemas.microsoft.com/office/drawing/2014/main" id="{81094CCC-56D1-45CA-BBAC-8A8835BD5D71}"/>
              </a:ext>
            </a:extLst>
          </p:cNvPr>
          <p:cNvSpPr>
            <a:spLocks/>
          </p:cNvSpPr>
          <p:nvPr/>
        </p:nvSpPr>
        <p:spPr bwMode="auto">
          <a:xfrm>
            <a:off x="4049713" y="2401888"/>
            <a:ext cx="298450" cy="176212"/>
          </a:xfrm>
          <a:custGeom>
            <a:avLst/>
            <a:gdLst>
              <a:gd name="T0" fmla="*/ 37 w 565"/>
              <a:gd name="T1" fmla="*/ 0 h 333"/>
              <a:gd name="T2" fmla="*/ 0 w 565"/>
              <a:gd name="T3" fmla="*/ 17 h 333"/>
              <a:gd name="T4" fmla="*/ 520 w 565"/>
              <a:gd name="T5" fmla="*/ 333 h 333"/>
              <a:gd name="T6" fmla="*/ 565 w 565"/>
              <a:gd name="T7" fmla="*/ 305 h 333"/>
              <a:gd name="T8" fmla="*/ 37 w 565"/>
              <a:gd name="T9" fmla="*/ 2 h 333"/>
              <a:gd name="T10" fmla="*/ 37 w 565"/>
              <a:gd name="T11" fmla="*/ 2 h 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5" h="333">
                <a:moveTo>
                  <a:pt x="37" y="0"/>
                </a:moveTo>
                <a:lnTo>
                  <a:pt x="0" y="17"/>
                </a:lnTo>
                <a:lnTo>
                  <a:pt x="520" y="333"/>
                </a:lnTo>
                <a:lnTo>
                  <a:pt x="565" y="305"/>
                </a:lnTo>
                <a:lnTo>
                  <a:pt x="37" y="2"/>
                </a:lnTo>
                <a:lnTo>
                  <a:pt x="37" y="2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57" name="Freeform 1801">
            <a:extLst>
              <a:ext uri="{FF2B5EF4-FFF2-40B4-BE49-F238E27FC236}">
                <a16:creationId xmlns:a16="http://schemas.microsoft.com/office/drawing/2014/main" id="{60C05036-FCB2-4D40-8A7B-B59DE3F5213E}"/>
              </a:ext>
            </a:extLst>
          </p:cNvPr>
          <p:cNvSpPr>
            <a:spLocks/>
          </p:cNvSpPr>
          <p:nvPr/>
        </p:nvSpPr>
        <p:spPr bwMode="auto">
          <a:xfrm>
            <a:off x="4324350" y="2562225"/>
            <a:ext cx="23813" cy="31750"/>
          </a:xfrm>
          <a:custGeom>
            <a:avLst/>
            <a:gdLst>
              <a:gd name="T0" fmla="*/ 45 w 45"/>
              <a:gd name="T1" fmla="*/ 0 h 58"/>
              <a:gd name="T2" fmla="*/ 45 w 45"/>
              <a:gd name="T3" fmla="*/ 28 h 58"/>
              <a:gd name="T4" fmla="*/ 0 w 45"/>
              <a:gd name="T5" fmla="*/ 58 h 58"/>
              <a:gd name="T6" fmla="*/ 0 w 45"/>
              <a:gd name="T7" fmla="*/ 30 h 58"/>
              <a:gd name="T8" fmla="*/ 45 w 45"/>
              <a:gd name="T9" fmla="*/ 2 h 58"/>
              <a:gd name="T10" fmla="*/ 45 w 45"/>
              <a:gd name="T11" fmla="*/ 2 h 58"/>
              <a:gd name="T12" fmla="*/ 45 w 45"/>
              <a:gd name="T13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" h="58">
                <a:moveTo>
                  <a:pt x="45" y="0"/>
                </a:moveTo>
                <a:lnTo>
                  <a:pt x="45" y="28"/>
                </a:lnTo>
                <a:lnTo>
                  <a:pt x="0" y="58"/>
                </a:lnTo>
                <a:lnTo>
                  <a:pt x="0" y="30"/>
                </a:lnTo>
                <a:lnTo>
                  <a:pt x="45" y="2"/>
                </a:lnTo>
                <a:lnTo>
                  <a:pt x="45" y="2"/>
                </a:lnTo>
                <a:lnTo>
                  <a:pt x="45" y="0"/>
                </a:lnTo>
                <a:close/>
              </a:path>
            </a:pathLst>
          </a:custGeom>
          <a:solidFill>
            <a:srgbClr val="C9662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58" name="Freeform 1802">
            <a:extLst>
              <a:ext uri="{FF2B5EF4-FFF2-40B4-BE49-F238E27FC236}">
                <a16:creationId xmlns:a16="http://schemas.microsoft.com/office/drawing/2014/main" id="{A0776AC3-80D1-405A-A862-369D39CC7011}"/>
              </a:ext>
            </a:extLst>
          </p:cNvPr>
          <p:cNvSpPr>
            <a:spLocks/>
          </p:cNvSpPr>
          <p:nvPr/>
        </p:nvSpPr>
        <p:spPr bwMode="auto">
          <a:xfrm>
            <a:off x="4324350" y="2562225"/>
            <a:ext cx="23813" cy="31750"/>
          </a:xfrm>
          <a:custGeom>
            <a:avLst/>
            <a:gdLst>
              <a:gd name="T0" fmla="*/ 45 w 45"/>
              <a:gd name="T1" fmla="*/ 0 h 58"/>
              <a:gd name="T2" fmla="*/ 45 w 45"/>
              <a:gd name="T3" fmla="*/ 28 h 58"/>
              <a:gd name="T4" fmla="*/ 0 w 45"/>
              <a:gd name="T5" fmla="*/ 58 h 58"/>
              <a:gd name="T6" fmla="*/ 0 w 45"/>
              <a:gd name="T7" fmla="*/ 30 h 58"/>
              <a:gd name="T8" fmla="*/ 45 w 45"/>
              <a:gd name="T9" fmla="*/ 2 h 58"/>
              <a:gd name="T10" fmla="*/ 45 w 45"/>
              <a:gd name="T11" fmla="*/ 2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5" h="58">
                <a:moveTo>
                  <a:pt x="45" y="0"/>
                </a:moveTo>
                <a:lnTo>
                  <a:pt x="45" y="28"/>
                </a:lnTo>
                <a:lnTo>
                  <a:pt x="0" y="58"/>
                </a:lnTo>
                <a:lnTo>
                  <a:pt x="0" y="30"/>
                </a:lnTo>
                <a:lnTo>
                  <a:pt x="45" y="2"/>
                </a:lnTo>
                <a:lnTo>
                  <a:pt x="45" y="2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59" name="Freeform 1803">
            <a:extLst>
              <a:ext uri="{FF2B5EF4-FFF2-40B4-BE49-F238E27FC236}">
                <a16:creationId xmlns:a16="http://schemas.microsoft.com/office/drawing/2014/main" id="{5D05FE2A-93F3-400E-B86F-8907B5BAFD89}"/>
              </a:ext>
            </a:extLst>
          </p:cNvPr>
          <p:cNvSpPr>
            <a:spLocks/>
          </p:cNvSpPr>
          <p:nvPr/>
        </p:nvSpPr>
        <p:spPr bwMode="auto">
          <a:xfrm>
            <a:off x="4048125" y="2411413"/>
            <a:ext cx="276225" cy="182562"/>
          </a:xfrm>
          <a:custGeom>
            <a:avLst/>
            <a:gdLst>
              <a:gd name="T0" fmla="*/ 521 w 522"/>
              <a:gd name="T1" fmla="*/ 317 h 345"/>
              <a:gd name="T2" fmla="*/ 0 w 522"/>
              <a:gd name="T3" fmla="*/ 0 h 345"/>
              <a:gd name="T4" fmla="*/ 2 w 522"/>
              <a:gd name="T5" fmla="*/ 39 h 345"/>
              <a:gd name="T6" fmla="*/ 522 w 522"/>
              <a:gd name="T7" fmla="*/ 345 h 345"/>
              <a:gd name="T8" fmla="*/ 522 w 522"/>
              <a:gd name="T9" fmla="*/ 317 h 345"/>
              <a:gd name="T10" fmla="*/ 522 w 522"/>
              <a:gd name="T11" fmla="*/ 317 h 345"/>
              <a:gd name="T12" fmla="*/ 521 w 522"/>
              <a:gd name="T13" fmla="*/ 317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2" h="345">
                <a:moveTo>
                  <a:pt x="521" y="317"/>
                </a:moveTo>
                <a:lnTo>
                  <a:pt x="0" y="0"/>
                </a:lnTo>
                <a:lnTo>
                  <a:pt x="2" y="39"/>
                </a:lnTo>
                <a:lnTo>
                  <a:pt x="522" y="345"/>
                </a:lnTo>
                <a:lnTo>
                  <a:pt x="522" y="317"/>
                </a:lnTo>
                <a:lnTo>
                  <a:pt x="522" y="317"/>
                </a:lnTo>
                <a:lnTo>
                  <a:pt x="521" y="317"/>
                </a:lnTo>
                <a:close/>
              </a:path>
            </a:pathLst>
          </a:custGeom>
          <a:solidFill>
            <a:srgbClr val="C9662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60" name="Freeform 1804">
            <a:extLst>
              <a:ext uri="{FF2B5EF4-FFF2-40B4-BE49-F238E27FC236}">
                <a16:creationId xmlns:a16="http://schemas.microsoft.com/office/drawing/2014/main" id="{87CC49C9-5853-48BF-BB76-02FD1F46C31A}"/>
              </a:ext>
            </a:extLst>
          </p:cNvPr>
          <p:cNvSpPr>
            <a:spLocks/>
          </p:cNvSpPr>
          <p:nvPr/>
        </p:nvSpPr>
        <p:spPr bwMode="auto">
          <a:xfrm>
            <a:off x="4048125" y="2411413"/>
            <a:ext cx="276225" cy="182562"/>
          </a:xfrm>
          <a:custGeom>
            <a:avLst/>
            <a:gdLst>
              <a:gd name="T0" fmla="*/ 521 w 522"/>
              <a:gd name="T1" fmla="*/ 317 h 345"/>
              <a:gd name="T2" fmla="*/ 0 w 522"/>
              <a:gd name="T3" fmla="*/ 0 h 345"/>
              <a:gd name="T4" fmla="*/ 2 w 522"/>
              <a:gd name="T5" fmla="*/ 39 h 345"/>
              <a:gd name="T6" fmla="*/ 522 w 522"/>
              <a:gd name="T7" fmla="*/ 345 h 345"/>
              <a:gd name="T8" fmla="*/ 522 w 522"/>
              <a:gd name="T9" fmla="*/ 317 h 345"/>
              <a:gd name="T10" fmla="*/ 522 w 522"/>
              <a:gd name="T11" fmla="*/ 317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2" h="345">
                <a:moveTo>
                  <a:pt x="521" y="317"/>
                </a:moveTo>
                <a:lnTo>
                  <a:pt x="0" y="0"/>
                </a:lnTo>
                <a:lnTo>
                  <a:pt x="2" y="39"/>
                </a:lnTo>
                <a:lnTo>
                  <a:pt x="522" y="345"/>
                </a:lnTo>
                <a:lnTo>
                  <a:pt x="522" y="317"/>
                </a:lnTo>
                <a:lnTo>
                  <a:pt x="522" y="317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61" name="Freeform 1805">
            <a:extLst>
              <a:ext uri="{FF2B5EF4-FFF2-40B4-BE49-F238E27FC236}">
                <a16:creationId xmlns:a16="http://schemas.microsoft.com/office/drawing/2014/main" id="{3DA49358-E93B-4A01-9081-CDD7C8D4674D}"/>
              </a:ext>
            </a:extLst>
          </p:cNvPr>
          <p:cNvSpPr>
            <a:spLocks/>
          </p:cNvSpPr>
          <p:nvPr/>
        </p:nvSpPr>
        <p:spPr bwMode="auto">
          <a:xfrm>
            <a:off x="4014788" y="2424113"/>
            <a:ext cx="295275" cy="174625"/>
          </a:xfrm>
          <a:custGeom>
            <a:avLst/>
            <a:gdLst>
              <a:gd name="T0" fmla="*/ 27 w 558"/>
              <a:gd name="T1" fmla="*/ 0 h 330"/>
              <a:gd name="T2" fmla="*/ 0 w 558"/>
              <a:gd name="T3" fmla="*/ 13 h 330"/>
              <a:gd name="T4" fmla="*/ 522 w 558"/>
              <a:gd name="T5" fmla="*/ 330 h 330"/>
              <a:gd name="T6" fmla="*/ 558 w 558"/>
              <a:gd name="T7" fmla="*/ 307 h 330"/>
              <a:gd name="T8" fmla="*/ 28 w 558"/>
              <a:gd name="T9" fmla="*/ 0 h 330"/>
              <a:gd name="T10" fmla="*/ 28 w 558"/>
              <a:gd name="T11" fmla="*/ 0 h 330"/>
              <a:gd name="T12" fmla="*/ 27 w 558"/>
              <a:gd name="T13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8" h="330">
                <a:moveTo>
                  <a:pt x="27" y="0"/>
                </a:moveTo>
                <a:lnTo>
                  <a:pt x="0" y="13"/>
                </a:lnTo>
                <a:lnTo>
                  <a:pt x="522" y="330"/>
                </a:lnTo>
                <a:lnTo>
                  <a:pt x="558" y="307"/>
                </a:lnTo>
                <a:lnTo>
                  <a:pt x="28" y="0"/>
                </a:lnTo>
                <a:lnTo>
                  <a:pt x="28" y="0"/>
                </a:lnTo>
                <a:lnTo>
                  <a:pt x="27" y="0"/>
                </a:lnTo>
                <a:close/>
              </a:path>
            </a:pathLst>
          </a:custGeom>
          <a:solidFill>
            <a:srgbClr val="C9662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62" name="Freeform 1806">
            <a:extLst>
              <a:ext uri="{FF2B5EF4-FFF2-40B4-BE49-F238E27FC236}">
                <a16:creationId xmlns:a16="http://schemas.microsoft.com/office/drawing/2014/main" id="{821F6300-9713-4FD8-B044-41EC3BE65D29}"/>
              </a:ext>
            </a:extLst>
          </p:cNvPr>
          <p:cNvSpPr>
            <a:spLocks/>
          </p:cNvSpPr>
          <p:nvPr/>
        </p:nvSpPr>
        <p:spPr bwMode="auto">
          <a:xfrm>
            <a:off x="4014788" y="2424113"/>
            <a:ext cx="295275" cy="174625"/>
          </a:xfrm>
          <a:custGeom>
            <a:avLst/>
            <a:gdLst>
              <a:gd name="T0" fmla="*/ 27 w 558"/>
              <a:gd name="T1" fmla="*/ 0 h 330"/>
              <a:gd name="T2" fmla="*/ 0 w 558"/>
              <a:gd name="T3" fmla="*/ 13 h 330"/>
              <a:gd name="T4" fmla="*/ 522 w 558"/>
              <a:gd name="T5" fmla="*/ 330 h 330"/>
              <a:gd name="T6" fmla="*/ 558 w 558"/>
              <a:gd name="T7" fmla="*/ 307 h 330"/>
              <a:gd name="T8" fmla="*/ 28 w 558"/>
              <a:gd name="T9" fmla="*/ 0 h 330"/>
              <a:gd name="T10" fmla="*/ 28 w 558"/>
              <a:gd name="T11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8" h="330">
                <a:moveTo>
                  <a:pt x="27" y="0"/>
                </a:moveTo>
                <a:lnTo>
                  <a:pt x="0" y="13"/>
                </a:lnTo>
                <a:lnTo>
                  <a:pt x="522" y="330"/>
                </a:lnTo>
                <a:lnTo>
                  <a:pt x="558" y="307"/>
                </a:lnTo>
                <a:lnTo>
                  <a:pt x="28" y="0"/>
                </a:lnTo>
                <a:lnTo>
                  <a:pt x="28" y="0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63" name="Freeform 1807">
            <a:extLst>
              <a:ext uri="{FF2B5EF4-FFF2-40B4-BE49-F238E27FC236}">
                <a16:creationId xmlns:a16="http://schemas.microsoft.com/office/drawing/2014/main" id="{3C93A6D2-8A34-44A2-91F1-4E18689464DC}"/>
              </a:ext>
            </a:extLst>
          </p:cNvPr>
          <p:cNvSpPr>
            <a:spLocks/>
          </p:cNvSpPr>
          <p:nvPr/>
        </p:nvSpPr>
        <p:spPr bwMode="auto">
          <a:xfrm>
            <a:off x="4291013" y="2587625"/>
            <a:ext cx="19050" cy="26988"/>
          </a:xfrm>
          <a:custGeom>
            <a:avLst/>
            <a:gdLst>
              <a:gd name="T0" fmla="*/ 36 w 36"/>
              <a:gd name="T1" fmla="*/ 0 h 51"/>
              <a:gd name="T2" fmla="*/ 36 w 36"/>
              <a:gd name="T3" fmla="*/ 30 h 51"/>
              <a:gd name="T4" fmla="*/ 0 w 36"/>
              <a:gd name="T5" fmla="*/ 51 h 51"/>
              <a:gd name="T6" fmla="*/ 0 w 36"/>
              <a:gd name="T7" fmla="*/ 23 h 51"/>
              <a:gd name="T8" fmla="*/ 36 w 36"/>
              <a:gd name="T9" fmla="*/ 0 h 51"/>
              <a:gd name="T10" fmla="*/ 36 w 36"/>
              <a:gd name="T11" fmla="*/ 0 h 51"/>
              <a:gd name="T12" fmla="*/ 36 w 36"/>
              <a:gd name="T1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51">
                <a:moveTo>
                  <a:pt x="36" y="0"/>
                </a:moveTo>
                <a:lnTo>
                  <a:pt x="36" y="30"/>
                </a:lnTo>
                <a:lnTo>
                  <a:pt x="0" y="51"/>
                </a:lnTo>
                <a:lnTo>
                  <a:pt x="0" y="23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close/>
              </a:path>
            </a:pathLst>
          </a:custGeom>
          <a:solidFill>
            <a:srgbClr val="C9662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64" name="Freeform 1808">
            <a:extLst>
              <a:ext uri="{FF2B5EF4-FFF2-40B4-BE49-F238E27FC236}">
                <a16:creationId xmlns:a16="http://schemas.microsoft.com/office/drawing/2014/main" id="{7ACF3BC3-6A65-43D1-9F9B-66B3236071AB}"/>
              </a:ext>
            </a:extLst>
          </p:cNvPr>
          <p:cNvSpPr>
            <a:spLocks/>
          </p:cNvSpPr>
          <p:nvPr/>
        </p:nvSpPr>
        <p:spPr bwMode="auto">
          <a:xfrm>
            <a:off x="4291013" y="2587625"/>
            <a:ext cx="19050" cy="26988"/>
          </a:xfrm>
          <a:custGeom>
            <a:avLst/>
            <a:gdLst>
              <a:gd name="T0" fmla="*/ 36 w 36"/>
              <a:gd name="T1" fmla="*/ 0 h 51"/>
              <a:gd name="T2" fmla="*/ 36 w 36"/>
              <a:gd name="T3" fmla="*/ 30 h 51"/>
              <a:gd name="T4" fmla="*/ 0 w 36"/>
              <a:gd name="T5" fmla="*/ 51 h 51"/>
              <a:gd name="T6" fmla="*/ 0 w 36"/>
              <a:gd name="T7" fmla="*/ 23 h 51"/>
              <a:gd name="T8" fmla="*/ 36 w 36"/>
              <a:gd name="T9" fmla="*/ 0 h 51"/>
              <a:gd name="T10" fmla="*/ 36 w 36"/>
              <a:gd name="T11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51">
                <a:moveTo>
                  <a:pt x="36" y="0"/>
                </a:moveTo>
                <a:lnTo>
                  <a:pt x="36" y="30"/>
                </a:lnTo>
                <a:lnTo>
                  <a:pt x="0" y="51"/>
                </a:lnTo>
                <a:lnTo>
                  <a:pt x="0" y="23"/>
                </a:lnTo>
                <a:lnTo>
                  <a:pt x="36" y="0"/>
                </a:lnTo>
                <a:lnTo>
                  <a:pt x="36" y="0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65" name="Freeform 1809">
            <a:extLst>
              <a:ext uri="{FF2B5EF4-FFF2-40B4-BE49-F238E27FC236}">
                <a16:creationId xmlns:a16="http://schemas.microsoft.com/office/drawing/2014/main" id="{0DE2776C-3067-4FF8-84CF-F8C045CA1A3C}"/>
              </a:ext>
            </a:extLst>
          </p:cNvPr>
          <p:cNvSpPr>
            <a:spLocks/>
          </p:cNvSpPr>
          <p:nvPr/>
        </p:nvSpPr>
        <p:spPr bwMode="auto">
          <a:xfrm>
            <a:off x="4014788" y="2432050"/>
            <a:ext cx="276225" cy="182563"/>
          </a:xfrm>
          <a:custGeom>
            <a:avLst/>
            <a:gdLst>
              <a:gd name="T0" fmla="*/ 522 w 522"/>
              <a:gd name="T1" fmla="*/ 316 h 345"/>
              <a:gd name="T2" fmla="*/ 0 w 522"/>
              <a:gd name="T3" fmla="*/ 0 h 345"/>
              <a:gd name="T4" fmla="*/ 0 w 522"/>
              <a:gd name="T5" fmla="*/ 23 h 345"/>
              <a:gd name="T6" fmla="*/ 522 w 522"/>
              <a:gd name="T7" fmla="*/ 345 h 345"/>
              <a:gd name="T8" fmla="*/ 522 w 522"/>
              <a:gd name="T9" fmla="*/ 317 h 345"/>
              <a:gd name="T10" fmla="*/ 522 w 522"/>
              <a:gd name="T11" fmla="*/ 317 h 345"/>
              <a:gd name="T12" fmla="*/ 522 w 522"/>
              <a:gd name="T13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2" h="345">
                <a:moveTo>
                  <a:pt x="522" y="316"/>
                </a:moveTo>
                <a:lnTo>
                  <a:pt x="0" y="0"/>
                </a:lnTo>
                <a:lnTo>
                  <a:pt x="0" y="23"/>
                </a:lnTo>
                <a:lnTo>
                  <a:pt x="522" y="345"/>
                </a:lnTo>
                <a:lnTo>
                  <a:pt x="522" y="317"/>
                </a:lnTo>
                <a:lnTo>
                  <a:pt x="522" y="317"/>
                </a:lnTo>
                <a:lnTo>
                  <a:pt x="522" y="316"/>
                </a:lnTo>
                <a:close/>
              </a:path>
            </a:pathLst>
          </a:custGeom>
          <a:solidFill>
            <a:srgbClr val="C9662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66" name="Freeform 1810">
            <a:extLst>
              <a:ext uri="{FF2B5EF4-FFF2-40B4-BE49-F238E27FC236}">
                <a16:creationId xmlns:a16="http://schemas.microsoft.com/office/drawing/2014/main" id="{577FE46F-7430-4A15-9AA6-C4E4637B9DF0}"/>
              </a:ext>
            </a:extLst>
          </p:cNvPr>
          <p:cNvSpPr>
            <a:spLocks/>
          </p:cNvSpPr>
          <p:nvPr/>
        </p:nvSpPr>
        <p:spPr bwMode="auto">
          <a:xfrm>
            <a:off x="4014788" y="2432050"/>
            <a:ext cx="276225" cy="182563"/>
          </a:xfrm>
          <a:custGeom>
            <a:avLst/>
            <a:gdLst>
              <a:gd name="T0" fmla="*/ 522 w 522"/>
              <a:gd name="T1" fmla="*/ 316 h 345"/>
              <a:gd name="T2" fmla="*/ 0 w 522"/>
              <a:gd name="T3" fmla="*/ 0 h 345"/>
              <a:gd name="T4" fmla="*/ 0 w 522"/>
              <a:gd name="T5" fmla="*/ 23 h 345"/>
              <a:gd name="T6" fmla="*/ 522 w 522"/>
              <a:gd name="T7" fmla="*/ 345 h 345"/>
              <a:gd name="T8" fmla="*/ 522 w 522"/>
              <a:gd name="T9" fmla="*/ 317 h 345"/>
              <a:gd name="T10" fmla="*/ 522 w 522"/>
              <a:gd name="T11" fmla="*/ 317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2" h="345">
                <a:moveTo>
                  <a:pt x="522" y="316"/>
                </a:moveTo>
                <a:lnTo>
                  <a:pt x="0" y="0"/>
                </a:lnTo>
                <a:lnTo>
                  <a:pt x="0" y="23"/>
                </a:lnTo>
                <a:lnTo>
                  <a:pt x="522" y="345"/>
                </a:lnTo>
                <a:lnTo>
                  <a:pt x="522" y="317"/>
                </a:lnTo>
                <a:lnTo>
                  <a:pt x="522" y="317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67" name="Freeform 1811">
            <a:extLst>
              <a:ext uri="{FF2B5EF4-FFF2-40B4-BE49-F238E27FC236}">
                <a16:creationId xmlns:a16="http://schemas.microsoft.com/office/drawing/2014/main" id="{F6236E28-ABF1-4BE4-8E08-9D151AB49940}"/>
              </a:ext>
            </a:extLst>
          </p:cNvPr>
          <p:cNvSpPr>
            <a:spLocks/>
          </p:cNvSpPr>
          <p:nvPr/>
        </p:nvSpPr>
        <p:spPr bwMode="auto">
          <a:xfrm>
            <a:off x="3892550" y="2497138"/>
            <a:ext cx="311150" cy="187325"/>
          </a:xfrm>
          <a:custGeom>
            <a:avLst/>
            <a:gdLst>
              <a:gd name="T0" fmla="*/ 61 w 589"/>
              <a:gd name="T1" fmla="*/ 0 h 354"/>
              <a:gd name="T2" fmla="*/ 0 w 589"/>
              <a:gd name="T3" fmla="*/ 36 h 354"/>
              <a:gd name="T4" fmla="*/ 522 w 589"/>
              <a:gd name="T5" fmla="*/ 354 h 354"/>
              <a:gd name="T6" fmla="*/ 589 w 589"/>
              <a:gd name="T7" fmla="*/ 312 h 354"/>
              <a:gd name="T8" fmla="*/ 501 w 589"/>
              <a:gd name="T9" fmla="*/ 257 h 354"/>
              <a:gd name="T10" fmla="*/ 61 w 589"/>
              <a:gd name="T11" fmla="*/ 0 h 354"/>
              <a:gd name="T12" fmla="*/ 61 w 589"/>
              <a:gd name="T13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9" h="354">
                <a:moveTo>
                  <a:pt x="61" y="0"/>
                </a:moveTo>
                <a:lnTo>
                  <a:pt x="0" y="36"/>
                </a:lnTo>
                <a:lnTo>
                  <a:pt x="522" y="354"/>
                </a:lnTo>
                <a:lnTo>
                  <a:pt x="589" y="312"/>
                </a:lnTo>
                <a:lnTo>
                  <a:pt x="501" y="257"/>
                </a:lnTo>
                <a:lnTo>
                  <a:pt x="61" y="0"/>
                </a:lnTo>
                <a:lnTo>
                  <a:pt x="61" y="0"/>
                </a:lnTo>
                <a:close/>
              </a:path>
            </a:pathLst>
          </a:custGeom>
          <a:solidFill>
            <a:srgbClr val="C9662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68" name="Freeform 1812">
            <a:extLst>
              <a:ext uri="{FF2B5EF4-FFF2-40B4-BE49-F238E27FC236}">
                <a16:creationId xmlns:a16="http://schemas.microsoft.com/office/drawing/2014/main" id="{421A4C06-B5E9-4505-8FD5-6C67E22EBC79}"/>
              </a:ext>
            </a:extLst>
          </p:cNvPr>
          <p:cNvSpPr>
            <a:spLocks/>
          </p:cNvSpPr>
          <p:nvPr/>
        </p:nvSpPr>
        <p:spPr bwMode="auto">
          <a:xfrm>
            <a:off x="3892550" y="2497138"/>
            <a:ext cx="311150" cy="187325"/>
          </a:xfrm>
          <a:custGeom>
            <a:avLst/>
            <a:gdLst>
              <a:gd name="T0" fmla="*/ 61 w 589"/>
              <a:gd name="T1" fmla="*/ 0 h 354"/>
              <a:gd name="T2" fmla="*/ 0 w 589"/>
              <a:gd name="T3" fmla="*/ 36 h 354"/>
              <a:gd name="T4" fmla="*/ 522 w 589"/>
              <a:gd name="T5" fmla="*/ 354 h 354"/>
              <a:gd name="T6" fmla="*/ 589 w 589"/>
              <a:gd name="T7" fmla="*/ 312 h 354"/>
              <a:gd name="T8" fmla="*/ 501 w 589"/>
              <a:gd name="T9" fmla="*/ 257 h 354"/>
              <a:gd name="T10" fmla="*/ 61 w 589"/>
              <a:gd name="T11" fmla="*/ 0 h 354"/>
              <a:gd name="T12" fmla="*/ 61 w 589"/>
              <a:gd name="T13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9" h="354">
                <a:moveTo>
                  <a:pt x="61" y="0"/>
                </a:moveTo>
                <a:lnTo>
                  <a:pt x="0" y="36"/>
                </a:lnTo>
                <a:lnTo>
                  <a:pt x="522" y="354"/>
                </a:lnTo>
                <a:lnTo>
                  <a:pt x="589" y="312"/>
                </a:lnTo>
                <a:lnTo>
                  <a:pt x="501" y="257"/>
                </a:lnTo>
                <a:lnTo>
                  <a:pt x="61" y="0"/>
                </a:lnTo>
                <a:lnTo>
                  <a:pt x="61" y="0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69" name="Freeform 1813">
            <a:extLst>
              <a:ext uri="{FF2B5EF4-FFF2-40B4-BE49-F238E27FC236}">
                <a16:creationId xmlns:a16="http://schemas.microsoft.com/office/drawing/2014/main" id="{DB40386C-3E50-4C28-80EB-382B068D7D55}"/>
              </a:ext>
            </a:extLst>
          </p:cNvPr>
          <p:cNvSpPr>
            <a:spLocks/>
          </p:cNvSpPr>
          <p:nvPr/>
        </p:nvSpPr>
        <p:spPr bwMode="auto">
          <a:xfrm>
            <a:off x="4168775" y="2662238"/>
            <a:ext cx="34925" cy="36512"/>
          </a:xfrm>
          <a:custGeom>
            <a:avLst/>
            <a:gdLst>
              <a:gd name="T0" fmla="*/ 67 w 67"/>
              <a:gd name="T1" fmla="*/ 0 h 70"/>
              <a:gd name="T2" fmla="*/ 67 w 67"/>
              <a:gd name="T3" fmla="*/ 24 h 70"/>
              <a:gd name="T4" fmla="*/ 0 w 67"/>
              <a:gd name="T5" fmla="*/ 70 h 70"/>
              <a:gd name="T6" fmla="*/ 0 w 67"/>
              <a:gd name="T7" fmla="*/ 43 h 70"/>
              <a:gd name="T8" fmla="*/ 67 w 67"/>
              <a:gd name="T9" fmla="*/ 0 h 70"/>
              <a:gd name="T10" fmla="*/ 67 w 67"/>
              <a:gd name="T11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" h="70">
                <a:moveTo>
                  <a:pt x="67" y="0"/>
                </a:moveTo>
                <a:lnTo>
                  <a:pt x="67" y="24"/>
                </a:lnTo>
                <a:lnTo>
                  <a:pt x="0" y="70"/>
                </a:lnTo>
                <a:lnTo>
                  <a:pt x="0" y="43"/>
                </a:lnTo>
                <a:lnTo>
                  <a:pt x="67" y="0"/>
                </a:lnTo>
                <a:lnTo>
                  <a:pt x="67" y="0"/>
                </a:lnTo>
                <a:close/>
              </a:path>
            </a:pathLst>
          </a:custGeom>
          <a:solidFill>
            <a:srgbClr val="C9662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70" name="Freeform 1814">
            <a:extLst>
              <a:ext uri="{FF2B5EF4-FFF2-40B4-BE49-F238E27FC236}">
                <a16:creationId xmlns:a16="http://schemas.microsoft.com/office/drawing/2014/main" id="{094E750D-C73A-4B37-BC2C-F7EF458DB8D3}"/>
              </a:ext>
            </a:extLst>
          </p:cNvPr>
          <p:cNvSpPr>
            <a:spLocks/>
          </p:cNvSpPr>
          <p:nvPr/>
        </p:nvSpPr>
        <p:spPr bwMode="auto">
          <a:xfrm>
            <a:off x="4168775" y="2662238"/>
            <a:ext cx="34925" cy="36512"/>
          </a:xfrm>
          <a:custGeom>
            <a:avLst/>
            <a:gdLst>
              <a:gd name="T0" fmla="*/ 67 w 67"/>
              <a:gd name="T1" fmla="*/ 0 h 70"/>
              <a:gd name="T2" fmla="*/ 67 w 67"/>
              <a:gd name="T3" fmla="*/ 24 h 70"/>
              <a:gd name="T4" fmla="*/ 0 w 67"/>
              <a:gd name="T5" fmla="*/ 70 h 70"/>
              <a:gd name="T6" fmla="*/ 0 w 67"/>
              <a:gd name="T7" fmla="*/ 43 h 70"/>
              <a:gd name="T8" fmla="*/ 67 w 67"/>
              <a:gd name="T9" fmla="*/ 0 h 70"/>
              <a:gd name="T10" fmla="*/ 67 w 67"/>
              <a:gd name="T11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" h="70">
                <a:moveTo>
                  <a:pt x="67" y="0"/>
                </a:moveTo>
                <a:lnTo>
                  <a:pt x="67" y="24"/>
                </a:lnTo>
                <a:lnTo>
                  <a:pt x="0" y="70"/>
                </a:lnTo>
                <a:lnTo>
                  <a:pt x="0" y="43"/>
                </a:lnTo>
                <a:lnTo>
                  <a:pt x="67" y="0"/>
                </a:lnTo>
                <a:lnTo>
                  <a:pt x="67" y="0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71" name="Freeform 1815">
            <a:extLst>
              <a:ext uri="{FF2B5EF4-FFF2-40B4-BE49-F238E27FC236}">
                <a16:creationId xmlns:a16="http://schemas.microsoft.com/office/drawing/2014/main" id="{6B818F9E-128E-4D5E-866B-8A79AA7A8A47}"/>
              </a:ext>
            </a:extLst>
          </p:cNvPr>
          <p:cNvSpPr>
            <a:spLocks/>
          </p:cNvSpPr>
          <p:nvPr/>
        </p:nvSpPr>
        <p:spPr bwMode="auto">
          <a:xfrm>
            <a:off x="4125913" y="2624138"/>
            <a:ext cx="22225" cy="47625"/>
          </a:xfrm>
          <a:custGeom>
            <a:avLst/>
            <a:gdLst>
              <a:gd name="T0" fmla="*/ 0 w 42"/>
              <a:gd name="T1" fmla="*/ 0 h 90"/>
              <a:gd name="T2" fmla="*/ 0 w 42"/>
              <a:gd name="T3" fmla="*/ 66 h 90"/>
              <a:gd name="T4" fmla="*/ 42 w 42"/>
              <a:gd name="T5" fmla="*/ 90 h 90"/>
              <a:gd name="T6" fmla="*/ 42 w 42"/>
              <a:gd name="T7" fmla="*/ 24 h 90"/>
              <a:gd name="T8" fmla="*/ 0 w 42"/>
              <a:gd name="T9" fmla="*/ 0 h 90"/>
              <a:gd name="T10" fmla="*/ 0 w 42"/>
              <a:gd name="T11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90">
                <a:moveTo>
                  <a:pt x="0" y="0"/>
                </a:moveTo>
                <a:lnTo>
                  <a:pt x="0" y="66"/>
                </a:lnTo>
                <a:lnTo>
                  <a:pt x="42" y="90"/>
                </a:lnTo>
                <a:lnTo>
                  <a:pt x="42" y="24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C9662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72" name="Freeform 1816">
            <a:extLst>
              <a:ext uri="{FF2B5EF4-FFF2-40B4-BE49-F238E27FC236}">
                <a16:creationId xmlns:a16="http://schemas.microsoft.com/office/drawing/2014/main" id="{DC57144B-CB5A-45F9-9202-F39C1BD1CF8B}"/>
              </a:ext>
            </a:extLst>
          </p:cNvPr>
          <p:cNvSpPr>
            <a:spLocks/>
          </p:cNvSpPr>
          <p:nvPr/>
        </p:nvSpPr>
        <p:spPr bwMode="auto">
          <a:xfrm>
            <a:off x="4125913" y="2624138"/>
            <a:ext cx="22225" cy="47625"/>
          </a:xfrm>
          <a:custGeom>
            <a:avLst/>
            <a:gdLst>
              <a:gd name="T0" fmla="*/ 0 w 42"/>
              <a:gd name="T1" fmla="*/ 0 h 90"/>
              <a:gd name="T2" fmla="*/ 0 w 42"/>
              <a:gd name="T3" fmla="*/ 66 h 90"/>
              <a:gd name="T4" fmla="*/ 42 w 42"/>
              <a:gd name="T5" fmla="*/ 90 h 90"/>
              <a:gd name="T6" fmla="*/ 42 w 42"/>
              <a:gd name="T7" fmla="*/ 24 h 90"/>
              <a:gd name="T8" fmla="*/ 0 w 42"/>
              <a:gd name="T9" fmla="*/ 0 h 90"/>
              <a:gd name="T10" fmla="*/ 0 w 42"/>
              <a:gd name="T11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90">
                <a:moveTo>
                  <a:pt x="0" y="0"/>
                </a:moveTo>
                <a:lnTo>
                  <a:pt x="0" y="66"/>
                </a:lnTo>
                <a:lnTo>
                  <a:pt x="42" y="90"/>
                </a:lnTo>
                <a:lnTo>
                  <a:pt x="42" y="24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73" name="Freeform 1817">
            <a:extLst>
              <a:ext uri="{FF2B5EF4-FFF2-40B4-BE49-F238E27FC236}">
                <a16:creationId xmlns:a16="http://schemas.microsoft.com/office/drawing/2014/main" id="{56E46911-D128-4195-BB1E-A9370F0EB5E9}"/>
              </a:ext>
            </a:extLst>
          </p:cNvPr>
          <p:cNvSpPr>
            <a:spLocks/>
          </p:cNvSpPr>
          <p:nvPr/>
        </p:nvSpPr>
        <p:spPr bwMode="auto">
          <a:xfrm>
            <a:off x="4025900" y="2563813"/>
            <a:ext cx="22225" cy="47625"/>
          </a:xfrm>
          <a:custGeom>
            <a:avLst/>
            <a:gdLst>
              <a:gd name="T0" fmla="*/ 40 w 41"/>
              <a:gd name="T1" fmla="*/ 90 h 90"/>
              <a:gd name="T2" fmla="*/ 41 w 41"/>
              <a:gd name="T3" fmla="*/ 18 h 90"/>
              <a:gd name="T4" fmla="*/ 0 w 41"/>
              <a:gd name="T5" fmla="*/ 0 h 90"/>
              <a:gd name="T6" fmla="*/ 0 w 41"/>
              <a:gd name="T7" fmla="*/ 66 h 90"/>
              <a:gd name="T8" fmla="*/ 41 w 41"/>
              <a:gd name="T9" fmla="*/ 90 h 90"/>
              <a:gd name="T10" fmla="*/ 41 w 41"/>
              <a:gd name="T11" fmla="*/ 90 h 90"/>
              <a:gd name="T12" fmla="*/ 40 w 41"/>
              <a:gd name="T13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90">
                <a:moveTo>
                  <a:pt x="40" y="90"/>
                </a:moveTo>
                <a:lnTo>
                  <a:pt x="41" y="18"/>
                </a:lnTo>
                <a:lnTo>
                  <a:pt x="0" y="0"/>
                </a:lnTo>
                <a:lnTo>
                  <a:pt x="0" y="66"/>
                </a:lnTo>
                <a:lnTo>
                  <a:pt x="41" y="90"/>
                </a:lnTo>
                <a:lnTo>
                  <a:pt x="41" y="90"/>
                </a:lnTo>
                <a:lnTo>
                  <a:pt x="40" y="90"/>
                </a:lnTo>
                <a:close/>
              </a:path>
            </a:pathLst>
          </a:custGeom>
          <a:solidFill>
            <a:srgbClr val="C9662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74" name="Freeform 1818">
            <a:extLst>
              <a:ext uri="{FF2B5EF4-FFF2-40B4-BE49-F238E27FC236}">
                <a16:creationId xmlns:a16="http://schemas.microsoft.com/office/drawing/2014/main" id="{427B5B75-9C06-469A-93AD-666BD7D29857}"/>
              </a:ext>
            </a:extLst>
          </p:cNvPr>
          <p:cNvSpPr>
            <a:spLocks/>
          </p:cNvSpPr>
          <p:nvPr/>
        </p:nvSpPr>
        <p:spPr bwMode="auto">
          <a:xfrm>
            <a:off x="4025900" y="2563813"/>
            <a:ext cx="22225" cy="47625"/>
          </a:xfrm>
          <a:custGeom>
            <a:avLst/>
            <a:gdLst>
              <a:gd name="T0" fmla="*/ 40 w 41"/>
              <a:gd name="T1" fmla="*/ 90 h 90"/>
              <a:gd name="T2" fmla="*/ 41 w 41"/>
              <a:gd name="T3" fmla="*/ 18 h 90"/>
              <a:gd name="T4" fmla="*/ 0 w 41"/>
              <a:gd name="T5" fmla="*/ 0 h 90"/>
              <a:gd name="T6" fmla="*/ 0 w 41"/>
              <a:gd name="T7" fmla="*/ 66 h 90"/>
              <a:gd name="T8" fmla="*/ 41 w 41"/>
              <a:gd name="T9" fmla="*/ 90 h 90"/>
              <a:gd name="T10" fmla="*/ 41 w 41"/>
              <a:gd name="T11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" h="90">
                <a:moveTo>
                  <a:pt x="40" y="90"/>
                </a:moveTo>
                <a:lnTo>
                  <a:pt x="41" y="18"/>
                </a:lnTo>
                <a:lnTo>
                  <a:pt x="0" y="0"/>
                </a:lnTo>
                <a:lnTo>
                  <a:pt x="0" y="66"/>
                </a:lnTo>
                <a:lnTo>
                  <a:pt x="41" y="90"/>
                </a:lnTo>
                <a:lnTo>
                  <a:pt x="41" y="90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75" name="Freeform 1819">
            <a:extLst>
              <a:ext uri="{FF2B5EF4-FFF2-40B4-BE49-F238E27FC236}">
                <a16:creationId xmlns:a16="http://schemas.microsoft.com/office/drawing/2014/main" id="{B258E8D4-C975-4859-9B3A-D07E34D82DDD}"/>
              </a:ext>
            </a:extLst>
          </p:cNvPr>
          <p:cNvSpPr>
            <a:spLocks/>
          </p:cNvSpPr>
          <p:nvPr/>
        </p:nvSpPr>
        <p:spPr bwMode="auto">
          <a:xfrm>
            <a:off x="3913188" y="2497138"/>
            <a:ext cx="22225" cy="46037"/>
          </a:xfrm>
          <a:custGeom>
            <a:avLst/>
            <a:gdLst>
              <a:gd name="T0" fmla="*/ 0 w 42"/>
              <a:gd name="T1" fmla="*/ 0 h 87"/>
              <a:gd name="T2" fmla="*/ 0 w 42"/>
              <a:gd name="T3" fmla="*/ 70 h 87"/>
              <a:gd name="T4" fmla="*/ 34 w 42"/>
              <a:gd name="T5" fmla="*/ 87 h 87"/>
              <a:gd name="T6" fmla="*/ 42 w 42"/>
              <a:gd name="T7" fmla="*/ 24 h 87"/>
              <a:gd name="T8" fmla="*/ 0 w 42"/>
              <a:gd name="T9" fmla="*/ 1 h 87"/>
              <a:gd name="T10" fmla="*/ 0 w 42"/>
              <a:gd name="T11" fmla="*/ 1 h 87"/>
              <a:gd name="T12" fmla="*/ 0 w 42"/>
              <a:gd name="T13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" h="87">
                <a:moveTo>
                  <a:pt x="0" y="0"/>
                </a:moveTo>
                <a:lnTo>
                  <a:pt x="0" y="70"/>
                </a:lnTo>
                <a:lnTo>
                  <a:pt x="34" y="87"/>
                </a:lnTo>
                <a:lnTo>
                  <a:pt x="42" y="24"/>
                </a:lnTo>
                <a:lnTo>
                  <a:pt x="0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solidFill>
            <a:srgbClr val="C9662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76" name="Freeform 1820">
            <a:extLst>
              <a:ext uri="{FF2B5EF4-FFF2-40B4-BE49-F238E27FC236}">
                <a16:creationId xmlns:a16="http://schemas.microsoft.com/office/drawing/2014/main" id="{A88D3EAF-9461-4ED0-A5EF-3E894C304C5D}"/>
              </a:ext>
            </a:extLst>
          </p:cNvPr>
          <p:cNvSpPr>
            <a:spLocks/>
          </p:cNvSpPr>
          <p:nvPr/>
        </p:nvSpPr>
        <p:spPr bwMode="auto">
          <a:xfrm>
            <a:off x="3913188" y="2497138"/>
            <a:ext cx="22225" cy="46037"/>
          </a:xfrm>
          <a:custGeom>
            <a:avLst/>
            <a:gdLst>
              <a:gd name="T0" fmla="*/ 0 w 42"/>
              <a:gd name="T1" fmla="*/ 0 h 87"/>
              <a:gd name="T2" fmla="*/ 0 w 42"/>
              <a:gd name="T3" fmla="*/ 70 h 87"/>
              <a:gd name="T4" fmla="*/ 34 w 42"/>
              <a:gd name="T5" fmla="*/ 87 h 87"/>
              <a:gd name="T6" fmla="*/ 42 w 42"/>
              <a:gd name="T7" fmla="*/ 24 h 87"/>
              <a:gd name="T8" fmla="*/ 0 w 42"/>
              <a:gd name="T9" fmla="*/ 1 h 87"/>
              <a:gd name="T10" fmla="*/ 0 w 42"/>
              <a:gd name="T11" fmla="*/ 1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" h="87">
                <a:moveTo>
                  <a:pt x="0" y="0"/>
                </a:moveTo>
                <a:lnTo>
                  <a:pt x="0" y="70"/>
                </a:lnTo>
                <a:lnTo>
                  <a:pt x="34" y="87"/>
                </a:lnTo>
                <a:lnTo>
                  <a:pt x="42" y="24"/>
                </a:lnTo>
                <a:lnTo>
                  <a:pt x="0" y="1"/>
                </a:lnTo>
                <a:lnTo>
                  <a:pt x="0" y="1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77" name="Freeform 1821">
            <a:extLst>
              <a:ext uri="{FF2B5EF4-FFF2-40B4-BE49-F238E27FC236}">
                <a16:creationId xmlns:a16="http://schemas.microsoft.com/office/drawing/2014/main" id="{ACF95FCF-2127-49EB-88DA-8AD42DAEFA60}"/>
              </a:ext>
            </a:extLst>
          </p:cNvPr>
          <p:cNvSpPr>
            <a:spLocks/>
          </p:cNvSpPr>
          <p:nvPr/>
        </p:nvSpPr>
        <p:spPr bwMode="auto">
          <a:xfrm>
            <a:off x="4146550" y="2624138"/>
            <a:ext cx="31750" cy="47625"/>
          </a:xfrm>
          <a:custGeom>
            <a:avLst/>
            <a:gdLst>
              <a:gd name="T0" fmla="*/ 0 w 59"/>
              <a:gd name="T1" fmla="*/ 90 h 90"/>
              <a:gd name="T2" fmla="*/ 59 w 59"/>
              <a:gd name="T3" fmla="*/ 56 h 90"/>
              <a:gd name="T4" fmla="*/ 59 w 59"/>
              <a:gd name="T5" fmla="*/ 0 h 90"/>
              <a:gd name="T6" fmla="*/ 2 w 59"/>
              <a:gd name="T7" fmla="*/ 24 h 90"/>
              <a:gd name="T8" fmla="*/ 2 w 59"/>
              <a:gd name="T9" fmla="*/ 90 h 90"/>
              <a:gd name="T10" fmla="*/ 2 w 59"/>
              <a:gd name="T11" fmla="*/ 90 h 90"/>
              <a:gd name="T12" fmla="*/ 0 w 59"/>
              <a:gd name="T13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" h="90">
                <a:moveTo>
                  <a:pt x="0" y="90"/>
                </a:moveTo>
                <a:lnTo>
                  <a:pt x="59" y="56"/>
                </a:lnTo>
                <a:lnTo>
                  <a:pt x="59" y="0"/>
                </a:lnTo>
                <a:lnTo>
                  <a:pt x="2" y="24"/>
                </a:lnTo>
                <a:lnTo>
                  <a:pt x="2" y="90"/>
                </a:lnTo>
                <a:lnTo>
                  <a:pt x="2" y="90"/>
                </a:lnTo>
                <a:lnTo>
                  <a:pt x="0" y="90"/>
                </a:lnTo>
                <a:close/>
              </a:path>
            </a:pathLst>
          </a:custGeom>
          <a:solidFill>
            <a:srgbClr val="C9662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78" name="Freeform 1822">
            <a:extLst>
              <a:ext uri="{FF2B5EF4-FFF2-40B4-BE49-F238E27FC236}">
                <a16:creationId xmlns:a16="http://schemas.microsoft.com/office/drawing/2014/main" id="{DB72D58F-195E-4E03-B3BD-69113B5DA08D}"/>
              </a:ext>
            </a:extLst>
          </p:cNvPr>
          <p:cNvSpPr>
            <a:spLocks/>
          </p:cNvSpPr>
          <p:nvPr/>
        </p:nvSpPr>
        <p:spPr bwMode="auto">
          <a:xfrm>
            <a:off x="4146550" y="2624138"/>
            <a:ext cx="31750" cy="47625"/>
          </a:xfrm>
          <a:custGeom>
            <a:avLst/>
            <a:gdLst>
              <a:gd name="T0" fmla="*/ 0 w 59"/>
              <a:gd name="T1" fmla="*/ 90 h 90"/>
              <a:gd name="T2" fmla="*/ 59 w 59"/>
              <a:gd name="T3" fmla="*/ 56 h 90"/>
              <a:gd name="T4" fmla="*/ 59 w 59"/>
              <a:gd name="T5" fmla="*/ 0 h 90"/>
              <a:gd name="T6" fmla="*/ 2 w 59"/>
              <a:gd name="T7" fmla="*/ 24 h 90"/>
              <a:gd name="T8" fmla="*/ 2 w 59"/>
              <a:gd name="T9" fmla="*/ 90 h 90"/>
              <a:gd name="T10" fmla="*/ 2 w 59"/>
              <a:gd name="T11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" h="90">
                <a:moveTo>
                  <a:pt x="0" y="90"/>
                </a:moveTo>
                <a:lnTo>
                  <a:pt x="59" y="56"/>
                </a:lnTo>
                <a:lnTo>
                  <a:pt x="59" y="0"/>
                </a:lnTo>
                <a:lnTo>
                  <a:pt x="2" y="24"/>
                </a:lnTo>
                <a:lnTo>
                  <a:pt x="2" y="90"/>
                </a:lnTo>
                <a:lnTo>
                  <a:pt x="2" y="90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79" name="Freeform 1823">
            <a:extLst>
              <a:ext uri="{FF2B5EF4-FFF2-40B4-BE49-F238E27FC236}">
                <a16:creationId xmlns:a16="http://schemas.microsoft.com/office/drawing/2014/main" id="{DFB35300-5689-4C6C-9B5A-B8210B34F071}"/>
              </a:ext>
            </a:extLst>
          </p:cNvPr>
          <p:cNvSpPr>
            <a:spLocks/>
          </p:cNvSpPr>
          <p:nvPr/>
        </p:nvSpPr>
        <p:spPr bwMode="auto">
          <a:xfrm>
            <a:off x="4048125" y="2563813"/>
            <a:ext cx="30163" cy="47625"/>
          </a:xfrm>
          <a:custGeom>
            <a:avLst/>
            <a:gdLst>
              <a:gd name="T0" fmla="*/ 0 w 57"/>
              <a:gd name="T1" fmla="*/ 88 h 89"/>
              <a:gd name="T2" fmla="*/ 57 w 57"/>
              <a:gd name="T3" fmla="*/ 56 h 89"/>
              <a:gd name="T4" fmla="*/ 55 w 57"/>
              <a:gd name="T5" fmla="*/ 0 h 89"/>
              <a:gd name="T6" fmla="*/ 0 w 57"/>
              <a:gd name="T7" fmla="*/ 22 h 89"/>
              <a:gd name="T8" fmla="*/ 0 w 57"/>
              <a:gd name="T9" fmla="*/ 89 h 89"/>
              <a:gd name="T10" fmla="*/ 0 w 57"/>
              <a:gd name="T11" fmla="*/ 89 h 89"/>
              <a:gd name="T12" fmla="*/ 0 w 57"/>
              <a:gd name="T13" fmla="*/ 88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" h="89">
                <a:moveTo>
                  <a:pt x="0" y="88"/>
                </a:moveTo>
                <a:lnTo>
                  <a:pt x="57" y="56"/>
                </a:lnTo>
                <a:lnTo>
                  <a:pt x="55" y="0"/>
                </a:lnTo>
                <a:lnTo>
                  <a:pt x="0" y="22"/>
                </a:lnTo>
                <a:lnTo>
                  <a:pt x="0" y="89"/>
                </a:lnTo>
                <a:lnTo>
                  <a:pt x="0" y="89"/>
                </a:lnTo>
                <a:lnTo>
                  <a:pt x="0" y="88"/>
                </a:lnTo>
                <a:close/>
              </a:path>
            </a:pathLst>
          </a:custGeom>
          <a:solidFill>
            <a:srgbClr val="C9662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80" name="Freeform 1824">
            <a:extLst>
              <a:ext uri="{FF2B5EF4-FFF2-40B4-BE49-F238E27FC236}">
                <a16:creationId xmlns:a16="http://schemas.microsoft.com/office/drawing/2014/main" id="{1033DBBF-4F59-4157-8766-9112E78EF7CB}"/>
              </a:ext>
            </a:extLst>
          </p:cNvPr>
          <p:cNvSpPr>
            <a:spLocks/>
          </p:cNvSpPr>
          <p:nvPr/>
        </p:nvSpPr>
        <p:spPr bwMode="auto">
          <a:xfrm>
            <a:off x="4048125" y="2563813"/>
            <a:ext cx="30163" cy="47625"/>
          </a:xfrm>
          <a:custGeom>
            <a:avLst/>
            <a:gdLst>
              <a:gd name="T0" fmla="*/ 0 w 57"/>
              <a:gd name="T1" fmla="*/ 88 h 89"/>
              <a:gd name="T2" fmla="*/ 57 w 57"/>
              <a:gd name="T3" fmla="*/ 56 h 89"/>
              <a:gd name="T4" fmla="*/ 55 w 57"/>
              <a:gd name="T5" fmla="*/ 0 h 89"/>
              <a:gd name="T6" fmla="*/ 0 w 57"/>
              <a:gd name="T7" fmla="*/ 22 h 89"/>
              <a:gd name="T8" fmla="*/ 0 w 57"/>
              <a:gd name="T9" fmla="*/ 89 h 89"/>
              <a:gd name="T10" fmla="*/ 0 w 57"/>
              <a:gd name="T11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" h="89">
                <a:moveTo>
                  <a:pt x="0" y="88"/>
                </a:moveTo>
                <a:lnTo>
                  <a:pt x="57" y="56"/>
                </a:lnTo>
                <a:lnTo>
                  <a:pt x="55" y="0"/>
                </a:lnTo>
                <a:lnTo>
                  <a:pt x="0" y="22"/>
                </a:lnTo>
                <a:lnTo>
                  <a:pt x="0" y="89"/>
                </a:lnTo>
                <a:lnTo>
                  <a:pt x="0" y="89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81" name="Freeform 1825">
            <a:extLst>
              <a:ext uri="{FF2B5EF4-FFF2-40B4-BE49-F238E27FC236}">
                <a16:creationId xmlns:a16="http://schemas.microsoft.com/office/drawing/2014/main" id="{27CCF762-6395-44CE-B9AD-698C14D0C251}"/>
              </a:ext>
            </a:extLst>
          </p:cNvPr>
          <p:cNvSpPr>
            <a:spLocks/>
          </p:cNvSpPr>
          <p:nvPr/>
        </p:nvSpPr>
        <p:spPr bwMode="auto">
          <a:xfrm>
            <a:off x="3930650" y="2497138"/>
            <a:ext cx="38100" cy="44450"/>
          </a:xfrm>
          <a:custGeom>
            <a:avLst/>
            <a:gdLst>
              <a:gd name="T0" fmla="*/ 0 w 70"/>
              <a:gd name="T1" fmla="*/ 82 h 83"/>
              <a:gd name="T2" fmla="*/ 70 w 70"/>
              <a:gd name="T3" fmla="*/ 49 h 83"/>
              <a:gd name="T4" fmla="*/ 70 w 70"/>
              <a:gd name="T5" fmla="*/ 0 h 83"/>
              <a:gd name="T6" fmla="*/ 0 w 70"/>
              <a:gd name="T7" fmla="*/ 27 h 83"/>
              <a:gd name="T8" fmla="*/ 0 w 70"/>
              <a:gd name="T9" fmla="*/ 83 h 83"/>
              <a:gd name="T10" fmla="*/ 0 w 70"/>
              <a:gd name="T11" fmla="*/ 83 h 83"/>
              <a:gd name="T12" fmla="*/ 0 w 70"/>
              <a:gd name="T13" fmla="*/ 82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83">
                <a:moveTo>
                  <a:pt x="0" y="82"/>
                </a:moveTo>
                <a:lnTo>
                  <a:pt x="70" y="49"/>
                </a:lnTo>
                <a:lnTo>
                  <a:pt x="70" y="0"/>
                </a:lnTo>
                <a:lnTo>
                  <a:pt x="0" y="27"/>
                </a:lnTo>
                <a:lnTo>
                  <a:pt x="0" y="83"/>
                </a:lnTo>
                <a:lnTo>
                  <a:pt x="0" y="83"/>
                </a:lnTo>
                <a:lnTo>
                  <a:pt x="0" y="82"/>
                </a:lnTo>
                <a:close/>
              </a:path>
            </a:pathLst>
          </a:custGeom>
          <a:solidFill>
            <a:srgbClr val="C9662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82" name="Freeform 1826">
            <a:extLst>
              <a:ext uri="{FF2B5EF4-FFF2-40B4-BE49-F238E27FC236}">
                <a16:creationId xmlns:a16="http://schemas.microsoft.com/office/drawing/2014/main" id="{EA2BCEB0-6523-4097-BAAC-B7BDA16C2000}"/>
              </a:ext>
            </a:extLst>
          </p:cNvPr>
          <p:cNvSpPr>
            <a:spLocks/>
          </p:cNvSpPr>
          <p:nvPr/>
        </p:nvSpPr>
        <p:spPr bwMode="auto">
          <a:xfrm>
            <a:off x="3930650" y="2497138"/>
            <a:ext cx="38100" cy="44450"/>
          </a:xfrm>
          <a:custGeom>
            <a:avLst/>
            <a:gdLst>
              <a:gd name="T0" fmla="*/ 0 w 70"/>
              <a:gd name="T1" fmla="*/ 82 h 83"/>
              <a:gd name="T2" fmla="*/ 70 w 70"/>
              <a:gd name="T3" fmla="*/ 49 h 83"/>
              <a:gd name="T4" fmla="*/ 70 w 70"/>
              <a:gd name="T5" fmla="*/ 0 h 83"/>
              <a:gd name="T6" fmla="*/ 0 w 70"/>
              <a:gd name="T7" fmla="*/ 27 h 83"/>
              <a:gd name="T8" fmla="*/ 0 w 70"/>
              <a:gd name="T9" fmla="*/ 83 h 83"/>
              <a:gd name="T10" fmla="*/ 0 w 70"/>
              <a:gd name="T11" fmla="*/ 83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" h="83">
                <a:moveTo>
                  <a:pt x="0" y="82"/>
                </a:moveTo>
                <a:lnTo>
                  <a:pt x="70" y="49"/>
                </a:lnTo>
                <a:lnTo>
                  <a:pt x="70" y="0"/>
                </a:lnTo>
                <a:lnTo>
                  <a:pt x="0" y="27"/>
                </a:lnTo>
                <a:lnTo>
                  <a:pt x="0" y="83"/>
                </a:lnTo>
                <a:lnTo>
                  <a:pt x="0" y="83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83" name="Freeform 1827">
            <a:extLst>
              <a:ext uri="{FF2B5EF4-FFF2-40B4-BE49-F238E27FC236}">
                <a16:creationId xmlns:a16="http://schemas.microsoft.com/office/drawing/2014/main" id="{EE0FDA28-5B61-4260-BA86-99A0B1C5EA2E}"/>
              </a:ext>
            </a:extLst>
          </p:cNvPr>
          <p:cNvSpPr>
            <a:spLocks/>
          </p:cNvSpPr>
          <p:nvPr/>
        </p:nvSpPr>
        <p:spPr bwMode="auto">
          <a:xfrm>
            <a:off x="3892550" y="2516188"/>
            <a:ext cx="276225" cy="182562"/>
          </a:xfrm>
          <a:custGeom>
            <a:avLst/>
            <a:gdLst>
              <a:gd name="T0" fmla="*/ 522 w 522"/>
              <a:gd name="T1" fmla="*/ 316 h 345"/>
              <a:gd name="T2" fmla="*/ 0 w 522"/>
              <a:gd name="T3" fmla="*/ 0 h 345"/>
              <a:gd name="T4" fmla="*/ 0 w 522"/>
              <a:gd name="T5" fmla="*/ 25 h 345"/>
              <a:gd name="T6" fmla="*/ 522 w 522"/>
              <a:gd name="T7" fmla="*/ 345 h 345"/>
              <a:gd name="T8" fmla="*/ 522 w 522"/>
              <a:gd name="T9" fmla="*/ 318 h 345"/>
              <a:gd name="T10" fmla="*/ 522 w 522"/>
              <a:gd name="T11" fmla="*/ 318 h 345"/>
              <a:gd name="T12" fmla="*/ 522 w 522"/>
              <a:gd name="T13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2" h="345">
                <a:moveTo>
                  <a:pt x="522" y="316"/>
                </a:moveTo>
                <a:lnTo>
                  <a:pt x="0" y="0"/>
                </a:lnTo>
                <a:lnTo>
                  <a:pt x="0" y="25"/>
                </a:lnTo>
                <a:lnTo>
                  <a:pt x="522" y="345"/>
                </a:lnTo>
                <a:lnTo>
                  <a:pt x="522" y="318"/>
                </a:lnTo>
                <a:lnTo>
                  <a:pt x="522" y="318"/>
                </a:lnTo>
                <a:lnTo>
                  <a:pt x="522" y="316"/>
                </a:lnTo>
                <a:close/>
              </a:path>
            </a:pathLst>
          </a:custGeom>
          <a:solidFill>
            <a:srgbClr val="C9662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84" name="Freeform 1828">
            <a:extLst>
              <a:ext uri="{FF2B5EF4-FFF2-40B4-BE49-F238E27FC236}">
                <a16:creationId xmlns:a16="http://schemas.microsoft.com/office/drawing/2014/main" id="{AF913861-148D-43CD-9617-88AA6461AF89}"/>
              </a:ext>
            </a:extLst>
          </p:cNvPr>
          <p:cNvSpPr>
            <a:spLocks/>
          </p:cNvSpPr>
          <p:nvPr/>
        </p:nvSpPr>
        <p:spPr bwMode="auto">
          <a:xfrm>
            <a:off x="3892550" y="2516188"/>
            <a:ext cx="276225" cy="182562"/>
          </a:xfrm>
          <a:custGeom>
            <a:avLst/>
            <a:gdLst>
              <a:gd name="T0" fmla="*/ 522 w 522"/>
              <a:gd name="T1" fmla="*/ 316 h 345"/>
              <a:gd name="T2" fmla="*/ 0 w 522"/>
              <a:gd name="T3" fmla="*/ 0 h 345"/>
              <a:gd name="T4" fmla="*/ 0 w 522"/>
              <a:gd name="T5" fmla="*/ 25 h 345"/>
              <a:gd name="T6" fmla="*/ 522 w 522"/>
              <a:gd name="T7" fmla="*/ 345 h 345"/>
              <a:gd name="T8" fmla="*/ 522 w 522"/>
              <a:gd name="T9" fmla="*/ 318 h 345"/>
              <a:gd name="T10" fmla="*/ 522 w 522"/>
              <a:gd name="T11" fmla="*/ 318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2" h="345">
                <a:moveTo>
                  <a:pt x="522" y="316"/>
                </a:moveTo>
                <a:lnTo>
                  <a:pt x="0" y="0"/>
                </a:lnTo>
                <a:lnTo>
                  <a:pt x="0" y="25"/>
                </a:lnTo>
                <a:lnTo>
                  <a:pt x="522" y="345"/>
                </a:lnTo>
                <a:lnTo>
                  <a:pt x="522" y="318"/>
                </a:lnTo>
                <a:lnTo>
                  <a:pt x="522" y="318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85" name="Freeform 1829">
            <a:extLst>
              <a:ext uri="{FF2B5EF4-FFF2-40B4-BE49-F238E27FC236}">
                <a16:creationId xmlns:a16="http://schemas.microsoft.com/office/drawing/2014/main" id="{BF0E3330-F80E-40C3-A3ED-BE884B0B9A25}"/>
              </a:ext>
            </a:extLst>
          </p:cNvPr>
          <p:cNvSpPr>
            <a:spLocks/>
          </p:cNvSpPr>
          <p:nvPr/>
        </p:nvSpPr>
        <p:spPr bwMode="auto">
          <a:xfrm>
            <a:off x="4116388" y="2344738"/>
            <a:ext cx="311150" cy="187325"/>
          </a:xfrm>
          <a:custGeom>
            <a:avLst/>
            <a:gdLst>
              <a:gd name="T0" fmla="*/ 60 w 588"/>
              <a:gd name="T1" fmla="*/ 0 h 353"/>
              <a:gd name="T2" fmla="*/ 0 w 588"/>
              <a:gd name="T3" fmla="*/ 35 h 353"/>
              <a:gd name="T4" fmla="*/ 522 w 588"/>
              <a:gd name="T5" fmla="*/ 353 h 353"/>
              <a:gd name="T6" fmla="*/ 588 w 588"/>
              <a:gd name="T7" fmla="*/ 311 h 353"/>
              <a:gd name="T8" fmla="*/ 500 w 588"/>
              <a:gd name="T9" fmla="*/ 258 h 353"/>
              <a:gd name="T10" fmla="*/ 60 w 588"/>
              <a:gd name="T11" fmla="*/ 0 h 353"/>
              <a:gd name="T12" fmla="*/ 60 w 588"/>
              <a:gd name="T13" fmla="*/ 0 h 353"/>
              <a:gd name="T14" fmla="*/ 60 w 588"/>
              <a:gd name="T15" fmla="*/ 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8" h="353">
                <a:moveTo>
                  <a:pt x="60" y="0"/>
                </a:moveTo>
                <a:lnTo>
                  <a:pt x="0" y="35"/>
                </a:lnTo>
                <a:lnTo>
                  <a:pt x="522" y="353"/>
                </a:lnTo>
                <a:lnTo>
                  <a:pt x="588" y="311"/>
                </a:lnTo>
                <a:lnTo>
                  <a:pt x="500" y="258"/>
                </a:lnTo>
                <a:lnTo>
                  <a:pt x="60" y="0"/>
                </a:lnTo>
                <a:lnTo>
                  <a:pt x="60" y="0"/>
                </a:lnTo>
                <a:lnTo>
                  <a:pt x="60" y="0"/>
                </a:lnTo>
                <a:close/>
              </a:path>
            </a:pathLst>
          </a:custGeom>
          <a:solidFill>
            <a:srgbClr val="C9662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86" name="Freeform 1830">
            <a:extLst>
              <a:ext uri="{FF2B5EF4-FFF2-40B4-BE49-F238E27FC236}">
                <a16:creationId xmlns:a16="http://schemas.microsoft.com/office/drawing/2014/main" id="{4C447171-2276-41CC-9732-EF6972DE40EF}"/>
              </a:ext>
            </a:extLst>
          </p:cNvPr>
          <p:cNvSpPr>
            <a:spLocks/>
          </p:cNvSpPr>
          <p:nvPr/>
        </p:nvSpPr>
        <p:spPr bwMode="auto">
          <a:xfrm>
            <a:off x="4116388" y="2344738"/>
            <a:ext cx="311150" cy="187325"/>
          </a:xfrm>
          <a:custGeom>
            <a:avLst/>
            <a:gdLst>
              <a:gd name="T0" fmla="*/ 60 w 588"/>
              <a:gd name="T1" fmla="*/ 0 h 353"/>
              <a:gd name="T2" fmla="*/ 0 w 588"/>
              <a:gd name="T3" fmla="*/ 35 h 353"/>
              <a:gd name="T4" fmla="*/ 522 w 588"/>
              <a:gd name="T5" fmla="*/ 353 h 353"/>
              <a:gd name="T6" fmla="*/ 588 w 588"/>
              <a:gd name="T7" fmla="*/ 311 h 353"/>
              <a:gd name="T8" fmla="*/ 500 w 588"/>
              <a:gd name="T9" fmla="*/ 258 h 353"/>
              <a:gd name="T10" fmla="*/ 60 w 588"/>
              <a:gd name="T11" fmla="*/ 0 h 353"/>
              <a:gd name="T12" fmla="*/ 60 w 588"/>
              <a:gd name="T13" fmla="*/ 0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8" h="353">
                <a:moveTo>
                  <a:pt x="60" y="0"/>
                </a:moveTo>
                <a:lnTo>
                  <a:pt x="0" y="35"/>
                </a:lnTo>
                <a:lnTo>
                  <a:pt x="522" y="353"/>
                </a:lnTo>
                <a:lnTo>
                  <a:pt x="588" y="311"/>
                </a:lnTo>
                <a:lnTo>
                  <a:pt x="500" y="258"/>
                </a:lnTo>
                <a:lnTo>
                  <a:pt x="60" y="0"/>
                </a:lnTo>
                <a:lnTo>
                  <a:pt x="60" y="0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87" name="Freeform 1831">
            <a:extLst>
              <a:ext uri="{FF2B5EF4-FFF2-40B4-BE49-F238E27FC236}">
                <a16:creationId xmlns:a16="http://schemas.microsoft.com/office/drawing/2014/main" id="{5D3AE623-7919-4209-BE18-7B4CAC01BEBE}"/>
              </a:ext>
            </a:extLst>
          </p:cNvPr>
          <p:cNvSpPr>
            <a:spLocks/>
          </p:cNvSpPr>
          <p:nvPr/>
        </p:nvSpPr>
        <p:spPr bwMode="auto">
          <a:xfrm>
            <a:off x="4392613" y="2508250"/>
            <a:ext cx="34925" cy="38100"/>
          </a:xfrm>
          <a:custGeom>
            <a:avLst/>
            <a:gdLst>
              <a:gd name="T0" fmla="*/ 66 w 66"/>
              <a:gd name="T1" fmla="*/ 0 h 70"/>
              <a:gd name="T2" fmla="*/ 66 w 66"/>
              <a:gd name="T3" fmla="*/ 24 h 70"/>
              <a:gd name="T4" fmla="*/ 0 w 66"/>
              <a:gd name="T5" fmla="*/ 70 h 70"/>
              <a:gd name="T6" fmla="*/ 0 w 66"/>
              <a:gd name="T7" fmla="*/ 43 h 70"/>
              <a:gd name="T8" fmla="*/ 66 w 66"/>
              <a:gd name="T9" fmla="*/ 1 h 70"/>
              <a:gd name="T10" fmla="*/ 66 w 66"/>
              <a:gd name="T11" fmla="*/ 1 h 70"/>
              <a:gd name="T12" fmla="*/ 66 w 66"/>
              <a:gd name="T13" fmla="*/ 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" h="70">
                <a:moveTo>
                  <a:pt x="66" y="0"/>
                </a:moveTo>
                <a:lnTo>
                  <a:pt x="66" y="24"/>
                </a:lnTo>
                <a:lnTo>
                  <a:pt x="0" y="70"/>
                </a:lnTo>
                <a:lnTo>
                  <a:pt x="0" y="43"/>
                </a:lnTo>
                <a:lnTo>
                  <a:pt x="66" y="1"/>
                </a:lnTo>
                <a:lnTo>
                  <a:pt x="66" y="1"/>
                </a:lnTo>
                <a:lnTo>
                  <a:pt x="66" y="0"/>
                </a:lnTo>
                <a:close/>
              </a:path>
            </a:pathLst>
          </a:custGeom>
          <a:solidFill>
            <a:srgbClr val="C9662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88" name="Freeform 1832">
            <a:extLst>
              <a:ext uri="{FF2B5EF4-FFF2-40B4-BE49-F238E27FC236}">
                <a16:creationId xmlns:a16="http://schemas.microsoft.com/office/drawing/2014/main" id="{90428D0A-316B-46FE-9B64-D58A015B8FD1}"/>
              </a:ext>
            </a:extLst>
          </p:cNvPr>
          <p:cNvSpPr>
            <a:spLocks/>
          </p:cNvSpPr>
          <p:nvPr/>
        </p:nvSpPr>
        <p:spPr bwMode="auto">
          <a:xfrm>
            <a:off x="4392613" y="2508250"/>
            <a:ext cx="34925" cy="38100"/>
          </a:xfrm>
          <a:custGeom>
            <a:avLst/>
            <a:gdLst>
              <a:gd name="T0" fmla="*/ 66 w 66"/>
              <a:gd name="T1" fmla="*/ 0 h 70"/>
              <a:gd name="T2" fmla="*/ 66 w 66"/>
              <a:gd name="T3" fmla="*/ 24 h 70"/>
              <a:gd name="T4" fmla="*/ 0 w 66"/>
              <a:gd name="T5" fmla="*/ 70 h 70"/>
              <a:gd name="T6" fmla="*/ 0 w 66"/>
              <a:gd name="T7" fmla="*/ 43 h 70"/>
              <a:gd name="T8" fmla="*/ 66 w 66"/>
              <a:gd name="T9" fmla="*/ 1 h 70"/>
              <a:gd name="T10" fmla="*/ 66 w 66"/>
              <a:gd name="T11" fmla="*/ 1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" h="70">
                <a:moveTo>
                  <a:pt x="66" y="0"/>
                </a:moveTo>
                <a:lnTo>
                  <a:pt x="66" y="24"/>
                </a:lnTo>
                <a:lnTo>
                  <a:pt x="0" y="70"/>
                </a:lnTo>
                <a:lnTo>
                  <a:pt x="0" y="43"/>
                </a:lnTo>
                <a:lnTo>
                  <a:pt x="66" y="1"/>
                </a:lnTo>
                <a:lnTo>
                  <a:pt x="66" y="1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89" name="Freeform 1833">
            <a:extLst>
              <a:ext uri="{FF2B5EF4-FFF2-40B4-BE49-F238E27FC236}">
                <a16:creationId xmlns:a16="http://schemas.microsoft.com/office/drawing/2014/main" id="{799FB7A3-6CA8-4A5B-B1CB-5FC16665B29F}"/>
              </a:ext>
            </a:extLst>
          </p:cNvPr>
          <p:cNvSpPr>
            <a:spLocks/>
          </p:cNvSpPr>
          <p:nvPr/>
        </p:nvSpPr>
        <p:spPr bwMode="auto">
          <a:xfrm>
            <a:off x="4114800" y="2363788"/>
            <a:ext cx="277813" cy="182562"/>
          </a:xfrm>
          <a:custGeom>
            <a:avLst/>
            <a:gdLst>
              <a:gd name="T0" fmla="*/ 523 w 523"/>
              <a:gd name="T1" fmla="*/ 316 h 345"/>
              <a:gd name="T2" fmla="*/ 0 w 523"/>
              <a:gd name="T3" fmla="*/ 0 h 345"/>
              <a:gd name="T4" fmla="*/ 1 w 523"/>
              <a:gd name="T5" fmla="*/ 25 h 345"/>
              <a:gd name="T6" fmla="*/ 523 w 523"/>
              <a:gd name="T7" fmla="*/ 345 h 345"/>
              <a:gd name="T8" fmla="*/ 523 w 523"/>
              <a:gd name="T9" fmla="*/ 318 h 345"/>
              <a:gd name="T10" fmla="*/ 523 w 523"/>
              <a:gd name="T11" fmla="*/ 318 h 345"/>
              <a:gd name="T12" fmla="*/ 523 w 523"/>
              <a:gd name="T13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3" h="345">
                <a:moveTo>
                  <a:pt x="523" y="316"/>
                </a:moveTo>
                <a:lnTo>
                  <a:pt x="0" y="0"/>
                </a:lnTo>
                <a:lnTo>
                  <a:pt x="1" y="25"/>
                </a:lnTo>
                <a:lnTo>
                  <a:pt x="523" y="345"/>
                </a:lnTo>
                <a:lnTo>
                  <a:pt x="523" y="318"/>
                </a:lnTo>
                <a:lnTo>
                  <a:pt x="523" y="318"/>
                </a:lnTo>
                <a:lnTo>
                  <a:pt x="523" y="316"/>
                </a:lnTo>
                <a:close/>
              </a:path>
            </a:pathLst>
          </a:custGeom>
          <a:solidFill>
            <a:srgbClr val="C9662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90" name="Freeform 1834">
            <a:extLst>
              <a:ext uri="{FF2B5EF4-FFF2-40B4-BE49-F238E27FC236}">
                <a16:creationId xmlns:a16="http://schemas.microsoft.com/office/drawing/2014/main" id="{BD668DC4-BFEB-4FE0-B39C-719B6155CF0D}"/>
              </a:ext>
            </a:extLst>
          </p:cNvPr>
          <p:cNvSpPr>
            <a:spLocks/>
          </p:cNvSpPr>
          <p:nvPr/>
        </p:nvSpPr>
        <p:spPr bwMode="auto">
          <a:xfrm>
            <a:off x="4114800" y="2363788"/>
            <a:ext cx="277813" cy="182562"/>
          </a:xfrm>
          <a:custGeom>
            <a:avLst/>
            <a:gdLst>
              <a:gd name="T0" fmla="*/ 523 w 523"/>
              <a:gd name="T1" fmla="*/ 316 h 345"/>
              <a:gd name="T2" fmla="*/ 0 w 523"/>
              <a:gd name="T3" fmla="*/ 0 h 345"/>
              <a:gd name="T4" fmla="*/ 1 w 523"/>
              <a:gd name="T5" fmla="*/ 25 h 345"/>
              <a:gd name="T6" fmla="*/ 523 w 523"/>
              <a:gd name="T7" fmla="*/ 345 h 345"/>
              <a:gd name="T8" fmla="*/ 523 w 523"/>
              <a:gd name="T9" fmla="*/ 318 h 345"/>
              <a:gd name="T10" fmla="*/ 523 w 523"/>
              <a:gd name="T11" fmla="*/ 318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3" h="345">
                <a:moveTo>
                  <a:pt x="523" y="316"/>
                </a:moveTo>
                <a:lnTo>
                  <a:pt x="0" y="0"/>
                </a:lnTo>
                <a:lnTo>
                  <a:pt x="1" y="25"/>
                </a:lnTo>
                <a:lnTo>
                  <a:pt x="523" y="345"/>
                </a:lnTo>
                <a:lnTo>
                  <a:pt x="523" y="318"/>
                </a:lnTo>
                <a:lnTo>
                  <a:pt x="523" y="318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91" name="Freeform 1835">
            <a:extLst>
              <a:ext uri="{FF2B5EF4-FFF2-40B4-BE49-F238E27FC236}">
                <a16:creationId xmlns:a16="http://schemas.microsoft.com/office/drawing/2014/main" id="{AF8CBE30-47E6-4684-B319-8D560F853451}"/>
              </a:ext>
            </a:extLst>
          </p:cNvPr>
          <p:cNvSpPr>
            <a:spLocks/>
          </p:cNvSpPr>
          <p:nvPr/>
        </p:nvSpPr>
        <p:spPr bwMode="auto">
          <a:xfrm>
            <a:off x="3989388" y="2441575"/>
            <a:ext cx="295275" cy="174625"/>
          </a:xfrm>
          <a:custGeom>
            <a:avLst/>
            <a:gdLst>
              <a:gd name="T0" fmla="*/ 27 w 558"/>
              <a:gd name="T1" fmla="*/ 0 h 329"/>
              <a:gd name="T2" fmla="*/ 0 w 558"/>
              <a:gd name="T3" fmla="*/ 13 h 329"/>
              <a:gd name="T4" fmla="*/ 522 w 558"/>
              <a:gd name="T5" fmla="*/ 329 h 329"/>
              <a:gd name="T6" fmla="*/ 558 w 558"/>
              <a:gd name="T7" fmla="*/ 308 h 329"/>
              <a:gd name="T8" fmla="*/ 27 w 558"/>
              <a:gd name="T9" fmla="*/ 0 h 329"/>
              <a:gd name="T10" fmla="*/ 27 w 558"/>
              <a:gd name="T11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8" h="329">
                <a:moveTo>
                  <a:pt x="27" y="0"/>
                </a:moveTo>
                <a:lnTo>
                  <a:pt x="0" y="13"/>
                </a:lnTo>
                <a:lnTo>
                  <a:pt x="522" y="329"/>
                </a:lnTo>
                <a:lnTo>
                  <a:pt x="558" y="308"/>
                </a:lnTo>
                <a:lnTo>
                  <a:pt x="27" y="0"/>
                </a:lnTo>
                <a:lnTo>
                  <a:pt x="27" y="0"/>
                </a:lnTo>
                <a:close/>
              </a:path>
            </a:pathLst>
          </a:custGeom>
          <a:solidFill>
            <a:srgbClr val="C9662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92" name="Freeform 1836">
            <a:extLst>
              <a:ext uri="{FF2B5EF4-FFF2-40B4-BE49-F238E27FC236}">
                <a16:creationId xmlns:a16="http://schemas.microsoft.com/office/drawing/2014/main" id="{25B20DE9-3B4E-4235-A1E0-E696F0462045}"/>
              </a:ext>
            </a:extLst>
          </p:cNvPr>
          <p:cNvSpPr>
            <a:spLocks/>
          </p:cNvSpPr>
          <p:nvPr/>
        </p:nvSpPr>
        <p:spPr bwMode="auto">
          <a:xfrm>
            <a:off x="3989388" y="2441575"/>
            <a:ext cx="295275" cy="174625"/>
          </a:xfrm>
          <a:custGeom>
            <a:avLst/>
            <a:gdLst>
              <a:gd name="T0" fmla="*/ 27 w 558"/>
              <a:gd name="T1" fmla="*/ 0 h 329"/>
              <a:gd name="T2" fmla="*/ 0 w 558"/>
              <a:gd name="T3" fmla="*/ 13 h 329"/>
              <a:gd name="T4" fmla="*/ 522 w 558"/>
              <a:gd name="T5" fmla="*/ 329 h 329"/>
              <a:gd name="T6" fmla="*/ 558 w 558"/>
              <a:gd name="T7" fmla="*/ 308 h 329"/>
              <a:gd name="T8" fmla="*/ 27 w 558"/>
              <a:gd name="T9" fmla="*/ 0 h 329"/>
              <a:gd name="T10" fmla="*/ 27 w 558"/>
              <a:gd name="T11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58" h="329">
                <a:moveTo>
                  <a:pt x="27" y="0"/>
                </a:moveTo>
                <a:lnTo>
                  <a:pt x="0" y="13"/>
                </a:lnTo>
                <a:lnTo>
                  <a:pt x="522" y="329"/>
                </a:lnTo>
                <a:lnTo>
                  <a:pt x="558" y="308"/>
                </a:lnTo>
                <a:lnTo>
                  <a:pt x="27" y="0"/>
                </a:lnTo>
                <a:lnTo>
                  <a:pt x="27" y="0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93" name="Freeform 1837">
            <a:extLst>
              <a:ext uri="{FF2B5EF4-FFF2-40B4-BE49-F238E27FC236}">
                <a16:creationId xmlns:a16="http://schemas.microsoft.com/office/drawing/2014/main" id="{B06007E6-4424-49EE-88E7-63F8C92F2412}"/>
              </a:ext>
            </a:extLst>
          </p:cNvPr>
          <p:cNvSpPr>
            <a:spLocks/>
          </p:cNvSpPr>
          <p:nvPr/>
        </p:nvSpPr>
        <p:spPr bwMode="auto">
          <a:xfrm>
            <a:off x="4265613" y="2603500"/>
            <a:ext cx="19050" cy="28575"/>
          </a:xfrm>
          <a:custGeom>
            <a:avLst/>
            <a:gdLst>
              <a:gd name="T0" fmla="*/ 36 w 36"/>
              <a:gd name="T1" fmla="*/ 0 h 52"/>
              <a:gd name="T2" fmla="*/ 36 w 36"/>
              <a:gd name="T3" fmla="*/ 30 h 52"/>
              <a:gd name="T4" fmla="*/ 0 w 36"/>
              <a:gd name="T5" fmla="*/ 52 h 52"/>
              <a:gd name="T6" fmla="*/ 0 w 36"/>
              <a:gd name="T7" fmla="*/ 23 h 52"/>
              <a:gd name="T8" fmla="*/ 36 w 36"/>
              <a:gd name="T9" fmla="*/ 2 h 52"/>
              <a:gd name="T10" fmla="*/ 36 w 36"/>
              <a:gd name="T11" fmla="*/ 2 h 52"/>
              <a:gd name="T12" fmla="*/ 36 w 36"/>
              <a:gd name="T13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6" h="52">
                <a:moveTo>
                  <a:pt x="36" y="0"/>
                </a:moveTo>
                <a:lnTo>
                  <a:pt x="36" y="30"/>
                </a:lnTo>
                <a:lnTo>
                  <a:pt x="0" y="52"/>
                </a:lnTo>
                <a:lnTo>
                  <a:pt x="0" y="23"/>
                </a:lnTo>
                <a:lnTo>
                  <a:pt x="36" y="2"/>
                </a:lnTo>
                <a:lnTo>
                  <a:pt x="36" y="2"/>
                </a:lnTo>
                <a:lnTo>
                  <a:pt x="36" y="0"/>
                </a:lnTo>
                <a:close/>
              </a:path>
            </a:pathLst>
          </a:custGeom>
          <a:solidFill>
            <a:srgbClr val="C9662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94" name="Freeform 1838">
            <a:extLst>
              <a:ext uri="{FF2B5EF4-FFF2-40B4-BE49-F238E27FC236}">
                <a16:creationId xmlns:a16="http://schemas.microsoft.com/office/drawing/2014/main" id="{0B98C67D-1CF4-43D5-B849-FDABAF2A0868}"/>
              </a:ext>
            </a:extLst>
          </p:cNvPr>
          <p:cNvSpPr>
            <a:spLocks/>
          </p:cNvSpPr>
          <p:nvPr/>
        </p:nvSpPr>
        <p:spPr bwMode="auto">
          <a:xfrm>
            <a:off x="4265613" y="2603500"/>
            <a:ext cx="19050" cy="28575"/>
          </a:xfrm>
          <a:custGeom>
            <a:avLst/>
            <a:gdLst>
              <a:gd name="T0" fmla="*/ 36 w 36"/>
              <a:gd name="T1" fmla="*/ 0 h 52"/>
              <a:gd name="T2" fmla="*/ 36 w 36"/>
              <a:gd name="T3" fmla="*/ 30 h 52"/>
              <a:gd name="T4" fmla="*/ 0 w 36"/>
              <a:gd name="T5" fmla="*/ 52 h 52"/>
              <a:gd name="T6" fmla="*/ 0 w 36"/>
              <a:gd name="T7" fmla="*/ 23 h 52"/>
              <a:gd name="T8" fmla="*/ 36 w 36"/>
              <a:gd name="T9" fmla="*/ 2 h 52"/>
              <a:gd name="T10" fmla="*/ 36 w 36"/>
              <a:gd name="T11" fmla="*/ 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52">
                <a:moveTo>
                  <a:pt x="36" y="0"/>
                </a:moveTo>
                <a:lnTo>
                  <a:pt x="36" y="30"/>
                </a:lnTo>
                <a:lnTo>
                  <a:pt x="0" y="52"/>
                </a:lnTo>
                <a:lnTo>
                  <a:pt x="0" y="23"/>
                </a:lnTo>
                <a:lnTo>
                  <a:pt x="36" y="2"/>
                </a:lnTo>
                <a:lnTo>
                  <a:pt x="36" y="2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95" name="Freeform 1839">
            <a:extLst>
              <a:ext uri="{FF2B5EF4-FFF2-40B4-BE49-F238E27FC236}">
                <a16:creationId xmlns:a16="http://schemas.microsoft.com/office/drawing/2014/main" id="{871C902B-CC6E-4678-B7A7-50A1690F516F}"/>
              </a:ext>
            </a:extLst>
          </p:cNvPr>
          <p:cNvSpPr>
            <a:spLocks/>
          </p:cNvSpPr>
          <p:nvPr/>
        </p:nvSpPr>
        <p:spPr bwMode="auto">
          <a:xfrm>
            <a:off x="3989388" y="2449513"/>
            <a:ext cx="276225" cy="182562"/>
          </a:xfrm>
          <a:custGeom>
            <a:avLst/>
            <a:gdLst>
              <a:gd name="T0" fmla="*/ 522 w 522"/>
              <a:gd name="T1" fmla="*/ 316 h 345"/>
              <a:gd name="T2" fmla="*/ 0 w 522"/>
              <a:gd name="T3" fmla="*/ 0 h 345"/>
              <a:gd name="T4" fmla="*/ 0 w 522"/>
              <a:gd name="T5" fmla="*/ 24 h 345"/>
              <a:gd name="T6" fmla="*/ 522 w 522"/>
              <a:gd name="T7" fmla="*/ 345 h 345"/>
              <a:gd name="T8" fmla="*/ 522 w 522"/>
              <a:gd name="T9" fmla="*/ 316 h 345"/>
              <a:gd name="T10" fmla="*/ 522 w 522"/>
              <a:gd name="T11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2" h="345">
                <a:moveTo>
                  <a:pt x="522" y="316"/>
                </a:moveTo>
                <a:lnTo>
                  <a:pt x="0" y="0"/>
                </a:lnTo>
                <a:lnTo>
                  <a:pt x="0" y="24"/>
                </a:lnTo>
                <a:lnTo>
                  <a:pt x="522" y="345"/>
                </a:lnTo>
                <a:lnTo>
                  <a:pt x="522" y="316"/>
                </a:lnTo>
                <a:lnTo>
                  <a:pt x="522" y="316"/>
                </a:lnTo>
                <a:close/>
              </a:path>
            </a:pathLst>
          </a:custGeom>
          <a:solidFill>
            <a:srgbClr val="C9662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96" name="Freeform 1840">
            <a:extLst>
              <a:ext uri="{FF2B5EF4-FFF2-40B4-BE49-F238E27FC236}">
                <a16:creationId xmlns:a16="http://schemas.microsoft.com/office/drawing/2014/main" id="{6322E6A4-2672-42CC-89E2-64921F5BEC46}"/>
              </a:ext>
            </a:extLst>
          </p:cNvPr>
          <p:cNvSpPr>
            <a:spLocks/>
          </p:cNvSpPr>
          <p:nvPr/>
        </p:nvSpPr>
        <p:spPr bwMode="auto">
          <a:xfrm>
            <a:off x="3989388" y="2449513"/>
            <a:ext cx="276225" cy="182562"/>
          </a:xfrm>
          <a:custGeom>
            <a:avLst/>
            <a:gdLst>
              <a:gd name="T0" fmla="*/ 522 w 522"/>
              <a:gd name="T1" fmla="*/ 316 h 345"/>
              <a:gd name="T2" fmla="*/ 0 w 522"/>
              <a:gd name="T3" fmla="*/ 0 h 345"/>
              <a:gd name="T4" fmla="*/ 0 w 522"/>
              <a:gd name="T5" fmla="*/ 24 h 345"/>
              <a:gd name="T6" fmla="*/ 522 w 522"/>
              <a:gd name="T7" fmla="*/ 345 h 345"/>
              <a:gd name="T8" fmla="*/ 522 w 522"/>
              <a:gd name="T9" fmla="*/ 316 h 345"/>
              <a:gd name="T10" fmla="*/ 522 w 522"/>
              <a:gd name="T11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2" h="345">
                <a:moveTo>
                  <a:pt x="522" y="316"/>
                </a:moveTo>
                <a:lnTo>
                  <a:pt x="0" y="0"/>
                </a:lnTo>
                <a:lnTo>
                  <a:pt x="0" y="24"/>
                </a:lnTo>
                <a:lnTo>
                  <a:pt x="522" y="345"/>
                </a:lnTo>
                <a:lnTo>
                  <a:pt x="522" y="316"/>
                </a:lnTo>
                <a:lnTo>
                  <a:pt x="522" y="316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97" name="Freeform 1841">
            <a:extLst>
              <a:ext uri="{FF2B5EF4-FFF2-40B4-BE49-F238E27FC236}">
                <a16:creationId xmlns:a16="http://schemas.microsoft.com/office/drawing/2014/main" id="{346FB6A7-1566-48B9-92CA-55704AB78EE3}"/>
              </a:ext>
            </a:extLst>
          </p:cNvPr>
          <p:cNvSpPr>
            <a:spLocks/>
          </p:cNvSpPr>
          <p:nvPr/>
        </p:nvSpPr>
        <p:spPr bwMode="auto">
          <a:xfrm>
            <a:off x="3884613" y="2444750"/>
            <a:ext cx="211137" cy="123825"/>
          </a:xfrm>
          <a:custGeom>
            <a:avLst/>
            <a:gdLst>
              <a:gd name="T0" fmla="*/ 0 w 399"/>
              <a:gd name="T1" fmla="*/ 52 h 232"/>
              <a:gd name="T2" fmla="*/ 25 w 399"/>
              <a:gd name="T3" fmla="*/ 38 h 232"/>
              <a:gd name="T4" fmla="*/ 47 w 399"/>
              <a:gd name="T5" fmla="*/ 29 h 232"/>
              <a:gd name="T6" fmla="*/ 94 w 399"/>
              <a:gd name="T7" fmla="*/ 10 h 232"/>
              <a:gd name="T8" fmla="*/ 147 w 399"/>
              <a:gd name="T9" fmla="*/ 0 h 232"/>
              <a:gd name="T10" fmla="*/ 226 w 399"/>
              <a:gd name="T11" fmla="*/ 7 h 232"/>
              <a:gd name="T12" fmla="*/ 305 w 399"/>
              <a:gd name="T13" fmla="*/ 50 h 232"/>
              <a:gd name="T14" fmla="*/ 399 w 399"/>
              <a:gd name="T15" fmla="*/ 168 h 232"/>
              <a:gd name="T16" fmla="*/ 314 w 399"/>
              <a:gd name="T17" fmla="*/ 232 h 232"/>
              <a:gd name="T18" fmla="*/ 216 w 399"/>
              <a:gd name="T19" fmla="*/ 160 h 232"/>
              <a:gd name="T20" fmla="*/ 144 w 399"/>
              <a:gd name="T21" fmla="*/ 142 h 232"/>
              <a:gd name="T22" fmla="*/ 107 w 399"/>
              <a:gd name="T23" fmla="*/ 118 h 232"/>
              <a:gd name="T24" fmla="*/ 22 w 399"/>
              <a:gd name="T25" fmla="*/ 70 h 232"/>
              <a:gd name="T26" fmla="*/ 0 w 399"/>
              <a:gd name="T27" fmla="*/ 53 h 232"/>
              <a:gd name="T28" fmla="*/ 0 w 399"/>
              <a:gd name="T29" fmla="*/ 53 h 232"/>
              <a:gd name="T30" fmla="*/ 0 w 399"/>
              <a:gd name="T31" fmla="*/ 52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9" h="232">
                <a:moveTo>
                  <a:pt x="0" y="52"/>
                </a:moveTo>
                <a:lnTo>
                  <a:pt x="25" y="38"/>
                </a:lnTo>
                <a:lnTo>
                  <a:pt x="47" y="29"/>
                </a:lnTo>
                <a:lnTo>
                  <a:pt x="94" y="10"/>
                </a:lnTo>
                <a:lnTo>
                  <a:pt x="147" y="0"/>
                </a:lnTo>
                <a:lnTo>
                  <a:pt x="226" y="7"/>
                </a:lnTo>
                <a:lnTo>
                  <a:pt x="305" y="50"/>
                </a:lnTo>
                <a:lnTo>
                  <a:pt x="399" y="168"/>
                </a:lnTo>
                <a:lnTo>
                  <a:pt x="314" y="232"/>
                </a:lnTo>
                <a:lnTo>
                  <a:pt x="216" y="160"/>
                </a:lnTo>
                <a:lnTo>
                  <a:pt x="144" y="142"/>
                </a:lnTo>
                <a:lnTo>
                  <a:pt x="107" y="118"/>
                </a:lnTo>
                <a:lnTo>
                  <a:pt x="22" y="70"/>
                </a:lnTo>
                <a:lnTo>
                  <a:pt x="0" y="53"/>
                </a:lnTo>
                <a:lnTo>
                  <a:pt x="0" y="53"/>
                </a:lnTo>
                <a:lnTo>
                  <a:pt x="0" y="52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898" name="Freeform 1842">
            <a:extLst>
              <a:ext uri="{FF2B5EF4-FFF2-40B4-BE49-F238E27FC236}">
                <a16:creationId xmlns:a16="http://schemas.microsoft.com/office/drawing/2014/main" id="{7C334231-3E39-4051-BD70-6CD77E83C472}"/>
              </a:ext>
            </a:extLst>
          </p:cNvPr>
          <p:cNvSpPr>
            <a:spLocks/>
          </p:cNvSpPr>
          <p:nvPr/>
        </p:nvSpPr>
        <p:spPr bwMode="auto">
          <a:xfrm>
            <a:off x="3884613" y="2444750"/>
            <a:ext cx="211137" cy="123825"/>
          </a:xfrm>
          <a:custGeom>
            <a:avLst/>
            <a:gdLst>
              <a:gd name="T0" fmla="*/ 0 w 399"/>
              <a:gd name="T1" fmla="*/ 52 h 232"/>
              <a:gd name="T2" fmla="*/ 25 w 399"/>
              <a:gd name="T3" fmla="*/ 38 h 232"/>
              <a:gd name="T4" fmla="*/ 47 w 399"/>
              <a:gd name="T5" fmla="*/ 29 h 232"/>
              <a:gd name="T6" fmla="*/ 94 w 399"/>
              <a:gd name="T7" fmla="*/ 10 h 232"/>
              <a:gd name="T8" fmla="*/ 147 w 399"/>
              <a:gd name="T9" fmla="*/ 0 h 232"/>
              <a:gd name="T10" fmla="*/ 226 w 399"/>
              <a:gd name="T11" fmla="*/ 7 h 232"/>
              <a:gd name="T12" fmla="*/ 305 w 399"/>
              <a:gd name="T13" fmla="*/ 50 h 232"/>
              <a:gd name="T14" fmla="*/ 399 w 399"/>
              <a:gd name="T15" fmla="*/ 168 h 232"/>
              <a:gd name="T16" fmla="*/ 314 w 399"/>
              <a:gd name="T17" fmla="*/ 232 h 232"/>
              <a:gd name="T18" fmla="*/ 216 w 399"/>
              <a:gd name="T19" fmla="*/ 160 h 232"/>
              <a:gd name="T20" fmla="*/ 144 w 399"/>
              <a:gd name="T21" fmla="*/ 142 h 232"/>
              <a:gd name="T22" fmla="*/ 107 w 399"/>
              <a:gd name="T23" fmla="*/ 118 h 232"/>
              <a:gd name="T24" fmla="*/ 22 w 399"/>
              <a:gd name="T25" fmla="*/ 70 h 232"/>
              <a:gd name="T26" fmla="*/ 0 w 399"/>
              <a:gd name="T27" fmla="*/ 53 h 232"/>
              <a:gd name="T28" fmla="*/ 0 w 399"/>
              <a:gd name="T29" fmla="*/ 5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9" h="232">
                <a:moveTo>
                  <a:pt x="0" y="52"/>
                </a:moveTo>
                <a:lnTo>
                  <a:pt x="25" y="38"/>
                </a:lnTo>
                <a:lnTo>
                  <a:pt x="47" y="29"/>
                </a:lnTo>
                <a:lnTo>
                  <a:pt x="94" y="10"/>
                </a:lnTo>
                <a:lnTo>
                  <a:pt x="147" y="0"/>
                </a:lnTo>
                <a:lnTo>
                  <a:pt x="226" y="7"/>
                </a:lnTo>
                <a:lnTo>
                  <a:pt x="305" y="50"/>
                </a:lnTo>
                <a:lnTo>
                  <a:pt x="399" y="168"/>
                </a:lnTo>
                <a:lnTo>
                  <a:pt x="314" y="232"/>
                </a:lnTo>
                <a:lnTo>
                  <a:pt x="216" y="160"/>
                </a:lnTo>
                <a:lnTo>
                  <a:pt x="144" y="142"/>
                </a:lnTo>
                <a:lnTo>
                  <a:pt x="107" y="118"/>
                </a:lnTo>
                <a:lnTo>
                  <a:pt x="22" y="70"/>
                </a:lnTo>
                <a:lnTo>
                  <a:pt x="0" y="53"/>
                </a:lnTo>
                <a:lnTo>
                  <a:pt x="0" y="53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899" name="Freeform 1843">
            <a:extLst>
              <a:ext uri="{FF2B5EF4-FFF2-40B4-BE49-F238E27FC236}">
                <a16:creationId xmlns:a16="http://schemas.microsoft.com/office/drawing/2014/main" id="{D6A36F89-6265-441E-B621-D9FD894F1641}"/>
              </a:ext>
            </a:extLst>
          </p:cNvPr>
          <p:cNvSpPr>
            <a:spLocks/>
          </p:cNvSpPr>
          <p:nvPr/>
        </p:nvSpPr>
        <p:spPr bwMode="auto">
          <a:xfrm>
            <a:off x="3884613" y="2473325"/>
            <a:ext cx="166687" cy="96838"/>
          </a:xfrm>
          <a:custGeom>
            <a:avLst/>
            <a:gdLst>
              <a:gd name="T0" fmla="*/ 315 w 315"/>
              <a:gd name="T1" fmla="*/ 178 h 183"/>
              <a:gd name="T2" fmla="*/ 313 w 315"/>
              <a:gd name="T3" fmla="*/ 181 h 183"/>
              <a:gd name="T4" fmla="*/ 300 w 315"/>
              <a:gd name="T5" fmla="*/ 183 h 183"/>
              <a:gd name="T6" fmla="*/ 280 w 315"/>
              <a:gd name="T7" fmla="*/ 180 h 183"/>
              <a:gd name="T8" fmla="*/ 241 w 315"/>
              <a:gd name="T9" fmla="*/ 165 h 183"/>
              <a:gd name="T10" fmla="*/ 189 w 315"/>
              <a:gd name="T11" fmla="*/ 146 h 183"/>
              <a:gd name="T12" fmla="*/ 107 w 315"/>
              <a:gd name="T13" fmla="*/ 98 h 183"/>
              <a:gd name="T14" fmla="*/ 55 w 315"/>
              <a:gd name="T15" fmla="*/ 60 h 183"/>
              <a:gd name="T16" fmla="*/ 19 w 315"/>
              <a:gd name="T17" fmla="*/ 31 h 183"/>
              <a:gd name="T18" fmla="*/ 9 w 315"/>
              <a:gd name="T19" fmla="*/ 24 h 183"/>
              <a:gd name="T20" fmla="*/ 3 w 315"/>
              <a:gd name="T21" fmla="*/ 16 h 183"/>
              <a:gd name="T22" fmla="*/ 0 w 315"/>
              <a:gd name="T23" fmla="*/ 12 h 183"/>
              <a:gd name="T24" fmla="*/ 2 w 315"/>
              <a:gd name="T25" fmla="*/ 5 h 183"/>
              <a:gd name="T26" fmla="*/ 3 w 315"/>
              <a:gd name="T27" fmla="*/ 1 h 183"/>
              <a:gd name="T28" fmla="*/ 12 w 315"/>
              <a:gd name="T29" fmla="*/ 0 h 183"/>
              <a:gd name="T30" fmla="*/ 64 w 315"/>
              <a:gd name="T31" fmla="*/ 5 h 183"/>
              <a:gd name="T32" fmla="*/ 112 w 315"/>
              <a:gd name="T33" fmla="*/ 16 h 183"/>
              <a:gd name="T34" fmla="*/ 158 w 315"/>
              <a:gd name="T35" fmla="*/ 34 h 183"/>
              <a:gd name="T36" fmla="*/ 201 w 315"/>
              <a:gd name="T37" fmla="*/ 57 h 183"/>
              <a:gd name="T38" fmla="*/ 240 w 315"/>
              <a:gd name="T39" fmla="*/ 85 h 183"/>
              <a:gd name="T40" fmla="*/ 274 w 315"/>
              <a:gd name="T41" fmla="*/ 116 h 183"/>
              <a:gd name="T42" fmla="*/ 304 w 315"/>
              <a:gd name="T43" fmla="*/ 152 h 183"/>
              <a:gd name="T44" fmla="*/ 315 w 315"/>
              <a:gd name="T45" fmla="*/ 172 h 183"/>
              <a:gd name="T46" fmla="*/ 315 w 315"/>
              <a:gd name="T47" fmla="*/ 178 h 183"/>
              <a:gd name="T48" fmla="*/ 315 w 315"/>
              <a:gd name="T49" fmla="*/ 178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15" h="183">
                <a:moveTo>
                  <a:pt x="315" y="178"/>
                </a:moveTo>
                <a:lnTo>
                  <a:pt x="313" y="181"/>
                </a:lnTo>
                <a:lnTo>
                  <a:pt x="300" y="183"/>
                </a:lnTo>
                <a:lnTo>
                  <a:pt x="280" y="180"/>
                </a:lnTo>
                <a:lnTo>
                  <a:pt x="241" y="165"/>
                </a:lnTo>
                <a:lnTo>
                  <a:pt x="189" y="146"/>
                </a:lnTo>
                <a:lnTo>
                  <a:pt x="107" y="98"/>
                </a:lnTo>
                <a:lnTo>
                  <a:pt x="55" y="60"/>
                </a:lnTo>
                <a:lnTo>
                  <a:pt x="19" y="31"/>
                </a:lnTo>
                <a:lnTo>
                  <a:pt x="9" y="24"/>
                </a:lnTo>
                <a:lnTo>
                  <a:pt x="3" y="16"/>
                </a:lnTo>
                <a:lnTo>
                  <a:pt x="0" y="12"/>
                </a:lnTo>
                <a:lnTo>
                  <a:pt x="2" y="5"/>
                </a:lnTo>
                <a:lnTo>
                  <a:pt x="3" y="1"/>
                </a:lnTo>
                <a:lnTo>
                  <a:pt x="12" y="0"/>
                </a:lnTo>
                <a:lnTo>
                  <a:pt x="64" y="5"/>
                </a:lnTo>
                <a:lnTo>
                  <a:pt x="112" y="16"/>
                </a:lnTo>
                <a:lnTo>
                  <a:pt x="158" y="34"/>
                </a:lnTo>
                <a:lnTo>
                  <a:pt x="201" y="57"/>
                </a:lnTo>
                <a:lnTo>
                  <a:pt x="240" y="85"/>
                </a:lnTo>
                <a:lnTo>
                  <a:pt x="274" y="116"/>
                </a:lnTo>
                <a:lnTo>
                  <a:pt x="304" y="152"/>
                </a:lnTo>
                <a:lnTo>
                  <a:pt x="315" y="172"/>
                </a:lnTo>
                <a:lnTo>
                  <a:pt x="315" y="178"/>
                </a:lnTo>
                <a:lnTo>
                  <a:pt x="315" y="178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900" name="Freeform 1844">
            <a:extLst>
              <a:ext uri="{FF2B5EF4-FFF2-40B4-BE49-F238E27FC236}">
                <a16:creationId xmlns:a16="http://schemas.microsoft.com/office/drawing/2014/main" id="{0D2031B4-B69F-40CC-9525-E281FA91BB1C}"/>
              </a:ext>
            </a:extLst>
          </p:cNvPr>
          <p:cNvSpPr>
            <a:spLocks/>
          </p:cNvSpPr>
          <p:nvPr/>
        </p:nvSpPr>
        <p:spPr bwMode="auto">
          <a:xfrm>
            <a:off x="3884613" y="2473325"/>
            <a:ext cx="166687" cy="96838"/>
          </a:xfrm>
          <a:custGeom>
            <a:avLst/>
            <a:gdLst>
              <a:gd name="T0" fmla="*/ 315 w 315"/>
              <a:gd name="T1" fmla="*/ 178 h 183"/>
              <a:gd name="T2" fmla="*/ 313 w 315"/>
              <a:gd name="T3" fmla="*/ 181 h 183"/>
              <a:gd name="T4" fmla="*/ 300 w 315"/>
              <a:gd name="T5" fmla="*/ 183 h 183"/>
              <a:gd name="T6" fmla="*/ 280 w 315"/>
              <a:gd name="T7" fmla="*/ 180 h 183"/>
              <a:gd name="T8" fmla="*/ 241 w 315"/>
              <a:gd name="T9" fmla="*/ 165 h 183"/>
              <a:gd name="T10" fmla="*/ 189 w 315"/>
              <a:gd name="T11" fmla="*/ 146 h 183"/>
              <a:gd name="T12" fmla="*/ 107 w 315"/>
              <a:gd name="T13" fmla="*/ 98 h 183"/>
              <a:gd name="T14" fmla="*/ 55 w 315"/>
              <a:gd name="T15" fmla="*/ 60 h 183"/>
              <a:gd name="T16" fmla="*/ 19 w 315"/>
              <a:gd name="T17" fmla="*/ 31 h 183"/>
              <a:gd name="T18" fmla="*/ 9 w 315"/>
              <a:gd name="T19" fmla="*/ 24 h 183"/>
              <a:gd name="T20" fmla="*/ 3 w 315"/>
              <a:gd name="T21" fmla="*/ 16 h 183"/>
              <a:gd name="T22" fmla="*/ 0 w 315"/>
              <a:gd name="T23" fmla="*/ 12 h 183"/>
              <a:gd name="T24" fmla="*/ 2 w 315"/>
              <a:gd name="T25" fmla="*/ 5 h 183"/>
              <a:gd name="T26" fmla="*/ 3 w 315"/>
              <a:gd name="T27" fmla="*/ 1 h 183"/>
              <a:gd name="T28" fmla="*/ 12 w 315"/>
              <a:gd name="T29" fmla="*/ 0 h 183"/>
              <a:gd name="T30" fmla="*/ 64 w 315"/>
              <a:gd name="T31" fmla="*/ 5 h 183"/>
              <a:gd name="T32" fmla="*/ 112 w 315"/>
              <a:gd name="T33" fmla="*/ 16 h 183"/>
              <a:gd name="T34" fmla="*/ 158 w 315"/>
              <a:gd name="T35" fmla="*/ 34 h 183"/>
              <a:gd name="T36" fmla="*/ 201 w 315"/>
              <a:gd name="T37" fmla="*/ 57 h 183"/>
              <a:gd name="T38" fmla="*/ 240 w 315"/>
              <a:gd name="T39" fmla="*/ 85 h 183"/>
              <a:gd name="T40" fmla="*/ 274 w 315"/>
              <a:gd name="T41" fmla="*/ 116 h 183"/>
              <a:gd name="T42" fmla="*/ 304 w 315"/>
              <a:gd name="T43" fmla="*/ 152 h 183"/>
              <a:gd name="T44" fmla="*/ 315 w 315"/>
              <a:gd name="T45" fmla="*/ 172 h 183"/>
              <a:gd name="T46" fmla="*/ 315 w 315"/>
              <a:gd name="T47" fmla="*/ 178 h 183"/>
              <a:gd name="T48" fmla="*/ 315 w 315"/>
              <a:gd name="T49" fmla="*/ 178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15" h="183">
                <a:moveTo>
                  <a:pt x="315" y="178"/>
                </a:moveTo>
                <a:lnTo>
                  <a:pt x="313" y="181"/>
                </a:lnTo>
                <a:lnTo>
                  <a:pt x="300" y="183"/>
                </a:lnTo>
                <a:lnTo>
                  <a:pt x="280" y="180"/>
                </a:lnTo>
                <a:lnTo>
                  <a:pt x="241" y="165"/>
                </a:lnTo>
                <a:lnTo>
                  <a:pt x="189" y="146"/>
                </a:lnTo>
                <a:lnTo>
                  <a:pt x="107" y="98"/>
                </a:lnTo>
                <a:lnTo>
                  <a:pt x="55" y="60"/>
                </a:lnTo>
                <a:lnTo>
                  <a:pt x="19" y="31"/>
                </a:lnTo>
                <a:lnTo>
                  <a:pt x="9" y="24"/>
                </a:lnTo>
                <a:lnTo>
                  <a:pt x="3" y="16"/>
                </a:lnTo>
                <a:lnTo>
                  <a:pt x="0" y="12"/>
                </a:lnTo>
                <a:lnTo>
                  <a:pt x="2" y="5"/>
                </a:lnTo>
                <a:lnTo>
                  <a:pt x="3" y="1"/>
                </a:lnTo>
                <a:lnTo>
                  <a:pt x="12" y="0"/>
                </a:lnTo>
                <a:lnTo>
                  <a:pt x="64" y="5"/>
                </a:lnTo>
                <a:lnTo>
                  <a:pt x="112" y="16"/>
                </a:lnTo>
                <a:lnTo>
                  <a:pt x="158" y="34"/>
                </a:lnTo>
                <a:lnTo>
                  <a:pt x="201" y="57"/>
                </a:lnTo>
                <a:lnTo>
                  <a:pt x="240" y="85"/>
                </a:lnTo>
                <a:lnTo>
                  <a:pt x="274" y="116"/>
                </a:lnTo>
                <a:lnTo>
                  <a:pt x="304" y="152"/>
                </a:lnTo>
                <a:lnTo>
                  <a:pt x="315" y="172"/>
                </a:lnTo>
                <a:lnTo>
                  <a:pt x="315" y="178"/>
                </a:lnTo>
                <a:lnTo>
                  <a:pt x="315" y="178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01" name="Freeform 1845">
            <a:extLst>
              <a:ext uri="{FF2B5EF4-FFF2-40B4-BE49-F238E27FC236}">
                <a16:creationId xmlns:a16="http://schemas.microsoft.com/office/drawing/2014/main" id="{A5E226C4-ACDE-4DE0-BE0C-23F250420D01}"/>
              </a:ext>
            </a:extLst>
          </p:cNvPr>
          <p:cNvSpPr>
            <a:spLocks/>
          </p:cNvSpPr>
          <p:nvPr/>
        </p:nvSpPr>
        <p:spPr bwMode="auto">
          <a:xfrm>
            <a:off x="4030663" y="2500313"/>
            <a:ext cx="274637" cy="138112"/>
          </a:xfrm>
          <a:custGeom>
            <a:avLst/>
            <a:gdLst>
              <a:gd name="T0" fmla="*/ 519 w 519"/>
              <a:gd name="T1" fmla="*/ 83 h 262"/>
              <a:gd name="T2" fmla="*/ 418 w 519"/>
              <a:gd name="T3" fmla="*/ 14 h 262"/>
              <a:gd name="T4" fmla="*/ 399 w 519"/>
              <a:gd name="T5" fmla="*/ 0 h 262"/>
              <a:gd name="T6" fmla="*/ 216 w 519"/>
              <a:gd name="T7" fmla="*/ 62 h 262"/>
              <a:gd name="T8" fmla="*/ 104 w 519"/>
              <a:gd name="T9" fmla="*/ 73 h 262"/>
              <a:gd name="T10" fmla="*/ 75 w 519"/>
              <a:gd name="T11" fmla="*/ 84 h 262"/>
              <a:gd name="T12" fmla="*/ 47 w 519"/>
              <a:gd name="T13" fmla="*/ 93 h 262"/>
              <a:gd name="T14" fmla="*/ 20 w 519"/>
              <a:gd name="T15" fmla="*/ 104 h 262"/>
              <a:gd name="T16" fmla="*/ 6 w 519"/>
              <a:gd name="T17" fmla="*/ 116 h 262"/>
              <a:gd name="T18" fmla="*/ 0 w 519"/>
              <a:gd name="T19" fmla="*/ 129 h 262"/>
              <a:gd name="T20" fmla="*/ 11 w 519"/>
              <a:gd name="T21" fmla="*/ 147 h 262"/>
              <a:gd name="T22" fmla="*/ 32 w 519"/>
              <a:gd name="T23" fmla="*/ 164 h 262"/>
              <a:gd name="T24" fmla="*/ 65 w 519"/>
              <a:gd name="T25" fmla="*/ 188 h 262"/>
              <a:gd name="T26" fmla="*/ 143 w 519"/>
              <a:gd name="T27" fmla="*/ 243 h 262"/>
              <a:gd name="T28" fmla="*/ 205 w 519"/>
              <a:gd name="T29" fmla="*/ 262 h 262"/>
              <a:gd name="T30" fmla="*/ 519 w 519"/>
              <a:gd name="T31" fmla="*/ 83 h 262"/>
              <a:gd name="T32" fmla="*/ 519 w 519"/>
              <a:gd name="T33" fmla="*/ 83 h 262"/>
              <a:gd name="T34" fmla="*/ 519 w 519"/>
              <a:gd name="T35" fmla="*/ 83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19" h="262">
                <a:moveTo>
                  <a:pt x="519" y="83"/>
                </a:moveTo>
                <a:lnTo>
                  <a:pt x="418" y="14"/>
                </a:lnTo>
                <a:lnTo>
                  <a:pt x="399" y="0"/>
                </a:lnTo>
                <a:lnTo>
                  <a:pt x="216" y="62"/>
                </a:lnTo>
                <a:lnTo>
                  <a:pt x="104" y="73"/>
                </a:lnTo>
                <a:lnTo>
                  <a:pt x="75" y="84"/>
                </a:lnTo>
                <a:lnTo>
                  <a:pt x="47" y="93"/>
                </a:lnTo>
                <a:lnTo>
                  <a:pt x="20" y="104"/>
                </a:lnTo>
                <a:lnTo>
                  <a:pt x="6" y="116"/>
                </a:lnTo>
                <a:lnTo>
                  <a:pt x="0" y="129"/>
                </a:lnTo>
                <a:lnTo>
                  <a:pt x="11" y="147"/>
                </a:lnTo>
                <a:lnTo>
                  <a:pt x="32" y="164"/>
                </a:lnTo>
                <a:lnTo>
                  <a:pt x="65" y="188"/>
                </a:lnTo>
                <a:lnTo>
                  <a:pt x="143" y="243"/>
                </a:lnTo>
                <a:lnTo>
                  <a:pt x="205" y="262"/>
                </a:lnTo>
                <a:lnTo>
                  <a:pt x="519" y="83"/>
                </a:lnTo>
                <a:lnTo>
                  <a:pt x="519" y="83"/>
                </a:lnTo>
                <a:lnTo>
                  <a:pt x="519" y="83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902" name="Freeform 1846">
            <a:extLst>
              <a:ext uri="{FF2B5EF4-FFF2-40B4-BE49-F238E27FC236}">
                <a16:creationId xmlns:a16="http://schemas.microsoft.com/office/drawing/2014/main" id="{AB02CFB4-4D16-4C9C-AF6C-3B967F9CC218}"/>
              </a:ext>
            </a:extLst>
          </p:cNvPr>
          <p:cNvSpPr>
            <a:spLocks/>
          </p:cNvSpPr>
          <p:nvPr/>
        </p:nvSpPr>
        <p:spPr bwMode="auto">
          <a:xfrm>
            <a:off x="4030663" y="2500313"/>
            <a:ext cx="274637" cy="138112"/>
          </a:xfrm>
          <a:custGeom>
            <a:avLst/>
            <a:gdLst>
              <a:gd name="T0" fmla="*/ 519 w 519"/>
              <a:gd name="T1" fmla="*/ 83 h 262"/>
              <a:gd name="T2" fmla="*/ 418 w 519"/>
              <a:gd name="T3" fmla="*/ 14 h 262"/>
              <a:gd name="T4" fmla="*/ 399 w 519"/>
              <a:gd name="T5" fmla="*/ 0 h 262"/>
              <a:gd name="T6" fmla="*/ 216 w 519"/>
              <a:gd name="T7" fmla="*/ 62 h 262"/>
              <a:gd name="T8" fmla="*/ 104 w 519"/>
              <a:gd name="T9" fmla="*/ 73 h 262"/>
              <a:gd name="T10" fmla="*/ 75 w 519"/>
              <a:gd name="T11" fmla="*/ 84 h 262"/>
              <a:gd name="T12" fmla="*/ 47 w 519"/>
              <a:gd name="T13" fmla="*/ 93 h 262"/>
              <a:gd name="T14" fmla="*/ 20 w 519"/>
              <a:gd name="T15" fmla="*/ 104 h 262"/>
              <a:gd name="T16" fmla="*/ 6 w 519"/>
              <a:gd name="T17" fmla="*/ 116 h 262"/>
              <a:gd name="T18" fmla="*/ 0 w 519"/>
              <a:gd name="T19" fmla="*/ 129 h 262"/>
              <a:gd name="T20" fmla="*/ 11 w 519"/>
              <a:gd name="T21" fmla="*/ 147 h 262"/>
              <a:gd name="T22" fmla="*/ 32 w 519"/>
              <a:gd name="T23" fmla="*/ 164 h 262"/>
              <a:gd name="T24" fmla="*/ 65 w 519"/>
              <a:gd name="T25" fmla="*/ 188 h 262"/>
              <a:gd name="T26" fmla="*/ 143 w 519"/>
              <a:gd name="T27" fmla="*/ 243 h 262"/>
              <a:gd name="T28" fmla="*/ 205 w 519"/>
              <a:gd name="T29" fmla="*/ 262 h 262"/>
              <a:gd name="T30" fmla="*/ 519 w 519"/>
              <a:gd name="T31" fmla="*/ 83 h 262"/>
              <a:gd name="T32" fmla="*/ 519 w 519"/>
              <a:gd name="T33" fmla="*/ 83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9" h="262">
                <a:moveTo>
                  <a:pt x="519" y="83"/>
                </a:moveTo>
                <a:lnTo>
                  <a:pt x="418" y="14"/>
                </a:lnTo>
                <a:lnTo>
                  <a:pt x="399" y="0"/>
                </a:lnTo>
                <a:lnTo>
                  <a:pt x="216" y="62"/>
                </a:lnTo>
                <a:lnTo>
                  <a:pt x="104" y="73"/>
                </a:lnTo>
                <a:lnTo>
                  <a:pt x="75" y="84"/>
                </a:lnTo>
                <a:lnTo>
                  <a:pt x="47" y="93"/>
                </a:lnTo>
                <a:lnTo>
                  <a:pt x="20" y="104"/>
                </a:lnTo>
                <a:lnTo>
                  <a:pt x="6" y="116"/>
                </a:lnTo>
                <a:lnTo>
                  <a:pt x="0" y="129"/>
                </a:lnTo>
                <a:lnTo>
                  <a:pt x="11" y="147"/>
                </a:lnTo>
                <a:lnTo>
                  <a:pt x="32" y="164"/>
                </a:lnTo>
                <a:lnTo>
                  <a:pt x="65" y="188"/>
                </a:lnTo>
                <a:lnTo>
                  <a:pt x="143" y="243"/>
                </a:lnTo>
                <a:lnTo>
                  <a:pt x="205" y="262"/>
                </a:lnTo>
                <a:lnTo>
                  <a:pt x="519" y="83"/>
                </a:lnTo>
                <a:lnTo>
                  <a:pt x="519" y="83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03" name="Freeform 1847">
            <a:extLst>
              <a:ext uri="{FF2B5EF4-FFF2-40B4-BE49-F238E27FC236}">
                <a16:creationId xmlns:a16="http://schemas.microsoft.com/office/drawing/2014/main" id="{FA4AD357-7A82-4BF5-8242-F54E0DDC9A1E}"/>
              </a:ext>
            </a:extLst>
          </p:cNvPr>
          <p:cNvSpPr>
            <a:spLocks/>
          </p:cNvSpPr>
          <p:nvPr/>
        </p:nvSpPr>
        <p:spPr bwMode="auto">
          <a:xfrm>
            <a:off x="4135438" y="2536825"/>
            <a:ext cx="171450" cy="103188"/>
          </a:xfrm>
          <a:custGeom>
            <a:avLst/>
            <a:gdLst>
              <a:gd name="T0" fmla="*/ 306 w 322"/>
              <a:gd name="T1" fmla="*/ 0 h 194"/>
              <a:gd name="T2" fmla="*/ 317 w 322"/>
              <a:gd name="T3" fmla="*/ 4 h 194"/>
              <a:gd name="T4" fmla="*/ 322 w 322"/>
              <a:gd name="T5" fmla="*/ 12 h 194"/>
              <a:gd name="T6" fmla="*/ 321 w 322"/>
              <a:gd name="T7" fmla="*/ 19 h 194"/>
              <a:gd name="T8" fmla="*/ 313 w 322"/>
              <a:gd name="T9" fmla="*/ 32 h 194"/>
              <a:gd name="T10" fmla="*/ 277 w 322"/>
              <a:gd name="T11" fmla="*/ 64 h 194"/>
              <a:gd name="T12" fmla="*/ 227 w 322"/>
              <a:gd name="T13" fmla="*/ 106 h 194"/>
              <a:gd name="T14" fmla="*/ 203 w 322"/>
              <a:gd name="T15" fmla="*/ 129 h 194"/>
              <a:gd name="T16" fmla="*/ 92 w 322"/>
              <a:gd name="T17" fmla="*/ 172 h 194"/>
              <a:gd name="T18" fmla="*/ 19 w 322"/>
              <a:gd name="T19" fmla="*/ 194 h 194"/>
              <a:gd name="T20" fmla="*/ 5 w 322"/>
              <a:gd name="T21" fmla="*/ 191 h 194"/>
              <a:gd name="T22" fmla="*/ 0 w 322"/>
              <a:gd name="T23" fmla="*/ 185 h 194"/>
              <a:gd name="T24" fmla="*/ 1 w 322"/>
              <a:gd name="T25" fmla="*/ 175 h 194"/>
              <a:gd name="T26" fmla="*/ 5 w 322"/>
              <a:gd name="T27" fmla="*/ 162 h 194"/>
              <a:gd name="T28" fmla="*/ 15 w 322"/>
              <a:gd name="T29" fmla="*/ 139 h 194"/>
              <a:gd name="T30" fmla="*/ 31 w 322"/>
              <a:gd name="T31" fmla="*/ 120 h 194"/>
              <a:gd name="T32" fmla="*/ 50 w 322"/>
              <a:gd name="T33" fmla="*/ 107 h 194"/>
              <a:gd name="T34" fmla="*/ 61 w 322"/>
              <a:gd name="T35" fmla="*/ 100 h 194"/>
              <a:gd name="T36" fmla="*/ 93 w 322"/>
              <a:gd name="T37" fmla="*/ 82 h 194"/>
              <a:gd name="T38" fmla="*/ 128 w 322"/>
              <a:gd name="T39" fmla="*/ 61 h 194"/>
              <a:gd name="T40" fmla="*/ 188 w 322"/>
              <a:gd name="T41" fmla="*/ 33 h 194"/>
              <a:gd name="T42" fmla="*/ 251 w 322"/>
              <a:gd name="T43" fmla="*/ 9 h 194"/>
              <a:gd name="T44" fmla="*/ 282 w 322"/>
              <a:gd name="T45" fmla="*/ 0 h 194"/>
              <a:gd name="T46" fmla="*/ 306 w 322"/>
              <a:gd name="T47" fmla="*/ 0 h 194"/>
              <a:gd name="T48" fmla="*/ 306 w 322"/>
              <a:gd name="T49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2" h="194">
                <a:moveTo>
                  <a:pt x="306" y="0"/>
                </a:moveTo>
                <a:lnTo>
                  <a:pt x="317" y="4"/>
                </a:lnTo>
                <a:lnTo>
                  <a:pt x="322" y="12"/>
                </a:lnTo>
                <a:lnTo>
                  <a:pt x="321" y="19"/>
                </a:lnTo>
                <a:lnTo>
                  <a:pt x="313" y="32"/>
                </a:lnTo>
                <a:lnTo>
                  <a:pt x="277" y="64"/>
                </a:lnTo>
                <a:lnTo>
                  <a:pt x="227" y="106"/>
                </a:lnTo>
                <a:lnTo>
                  <a:pt x="203" y="129"/>
                </a:lnTo>
                <a:lnTo>
                  <a:pt x="92" y="172"/>
                </a:lnTo>
                <a:lnTo>
                  <a:pt x="19" y="194"/>
                </a:lnTo>
                <a:lnTo>
                  <a:pt x="5" y="191"/>
                </a:lnTo>
                <a:lnTo>
                  <a:pt x="0" y="185"/>
                </a:lnTo>
                <a:lnTo>
                  <a:pt x="1" y="175"/>
                </a:lnTo>
                <a:lnTo>
                  <a:pt x="5" y="162"/>
                </a:lnTo>
                <a:lnTo>
                  <a:pt x="15" y="139"/>
                </a:lnTo>
                <a:lnTo>
                  <a:pt x="31" y="120"/>
                </a:lnTo>
                <a:lnTo>
                  <a:pt x="50" y="107"/>
                </a:lnTo>
                <a:lnTo>
                  <a:pt x="61" y="100"/>
                </a:lnTo>
                <a:lnTo>
                  <a:pt x="93" y="82"/>
                </a:lnTo>
                <a:lnTo>
                  <a:pt x="128" y="61"/>
                </a:lnTo>
                <a:lnTo>
                  <a:pt x="188" y="33"/>
                </a:lnTo>
                <a:lnTo>
                  <a:pt x="251" y="9"/>
                </a:lnTo>
                <a:lnTo>
                  <a:pt x="282" y="0"/>
                </a:lnTo>
                <a:lnTo>
                  <a:pt x="306" y="0"/>
                </a:lnTo>
                <a:lnTo>
                  <a:pt x="306" y="0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904" name="Freeform 1848">
            <a:extLst>
              <a:ext uri="{FF2B5EF4-FFF2-40B4-BE49-F238E27FC236}">
                <a16:creationId xmlns:a16="http://schemas.microsoft.com/office/drawing/2014/main" id="{4101114A-C5F7-44CF-9294-E3C421A98B7F}"/>
              </a:ext>
            </a:extLst>
          </p:cNvPr>
          <p:cNvSpPr>
            <a:spLocks/>
          </p:cNvSpPr>
          <p:nvPr/>
        </p:nvSpPr>
        <p:spPr bwMode="auto">
          <a:xfrm>
            <a:off x="4135438" y="2536825"/>
            <a:ext cx="171450" cy="103188"/>
          </a:xfrm>
          <a:custGeom>
            <a:avLst/>
            <a:gdLst>
              <a:gd name="T0" fmla="*/ 306 w 322"/>
              <a:gd name="T1" fmla="*/ 0 h 194"/>
              <a:gd name="T2" fmla="*/ 317 w 322"/>
              <a:gd name="T3" fmla="*/ 4 h 194"/>
              <a:gd name="T4" fmla="*/ 322 w 322"/>
              <a:gd name="T5" fmla="*/ 12 h 194"/>
              <a:gd name="T6" fmla="*/ 321 w 322"/>
              <a:gd name="T7" fmla="*/ 19 h 194"/>
              <a:gd name="T8" fmla="*/ 313 w 322"/>
              <a:gd name="T9" fmla="*/ 32 h 194"/>
              <a:gd name="T10" fmla="*/ 277 w 322"/>
              <a:gd name="T11" fmla="*/ 64 h 194"/>
              <a:gd name="T12" fmla="*/ 227 w 322"/>
              <a:gd name="T13" fmla="*/ 106 h 194"/>
              <a:gd name="T14" fmla="*/ 203 w 322"/>
              <a:gd name="T15" fmla="*/ 129 h 194"/>
              <a:gd name="T16" fmla="*/ 92 w 322"/>
              <a:gd name="T17" fmla="*/ 172 h 194"/>
              <a:gd name="T18" fmla="*/ 19 w 322"/>
              <a:gd name="T19" fmla="*/ 194 h 194"/>
              <a:gd name="T20" fmla="*/ 5 w 322"/>
              <a:gd name="T21" fmla="*/ 191 h 194"/>
              <a:gd name="T22" fmla="*/ 0 w 322"/>
              <a:gd name="T23" fmla="*/ 185 h 194"/>
              <a:gd name="T24" fmla="*/ 1 w 322"/>
              <a:gd name="T25" fmla="*/ 175 h 194"/>
              <a:gd name="T26" fmla="*/ 5 w 322"/>
              <a:gd name="T27" fmla="*/ 162 h 194"/>
              <a:gd name="T28" fmla="*/ 15 w 322"/>
              <a:gd name="T29" fmla="*/ 139 h 194"/>
              <a:gd name="T30" fmla="*/ 31 w 322"/>
              <a:gd name="T31" fmla="*/ 120 h 194"/>
              <a:gd name="T32" fmla="*/ 50 w 322"/>
              <a:gd name="T33" fmla="*/ 107 h 194"/>
              <a:gd name="T34" fmla="*/ 61 w 322"/>
              <a:gd name="T35" fmla="*/ 100 h 194"/>
              <a:gd name="T36" fmla="*/ 93 w 322"/>
              <a:gd name="T37" fmla="*/ 82 h 194"/>
              <a:gd name="T38" fmla="*/ 128 w 322"/>
              <a:gd name="T39" fmla="*/ 61 h 194"/>
              <a:gd name="T40" fmla="*/ 188 w 322"/>
              <a:gd name="T41" fmla="*/ 33 h 194"/>
              <a:gd name="T42" fmla="*/ 251 w 322"/>
              <a:gd name="T43" fmla="*/ 9 h 194"/>
              <a:gd name="T44" fmla="*/ 282 w 322"/>
              <a:gd name="T45" fmla="*/ 0 h 194"/>
              <a:gd name="T46" fmla="*/ 306 w 322"/>
              <a:gd name="T47" fmla="*/ 0 h 194"/>
              <a:gd name="T48" fmla="*/ 306 w 322"/>
              <a:gd name="T49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2" h="194">
                <a:moveTo>
                  <a:pt x="306" y="0"/>
                </a:moveTo>
                <a:lnTo>
                  <a:pt x="317" y="4"/>
                </a:lnTo>
                <a:lnTo>
                  <a:pt x="322" y="12"/>
                </a:lnTo>
                <a:lnTo>
                  <a:pt x="321" y="19"/>
                </a:lnTo>
                <a:lnTo>
                  <a:pt x="313" y="32"/>
                </a:lnTo>
                <a:lnTo>
                  <a:pt x="277" y="64"/>
                </a:lnTo>
                <a:lnTo>
                  <a:pt x="227" y="106"/>
                </a:lnTo>
                <a:lnTo>
                  <a:pt x="203" y="129"/>
                </a:lnTo>
                <a:lnTo>
                  <a:pt x="92" y="172"/>
                </a:lnTo>
                <a:lnTo>
                  <a:pt x="19" y="194"/>
                </a:lnTo>
                <a:lnTo>
                  <a:pt x="5" y="191"/>
                </a:lnTo>
                <a:lnTo>
                  <a:pt x="0" y="185"/>
                </a:lnTo>
                <a:lnTo>
                  <a:pt x="1" y="175"/>
                </a:lnTo>
                <a:lnTo>
                  <a:pt x="5" y="162"/>
                </a:lnTo>
                <a:lnTo>
                  <a:pt x="15" y="139"/>
                </a:lnTo>
                <a:lnTo>
                  <a:pt x="31" y="120"/>
                </a:lnTo>
                <a:lnTo>
                  <a:pt x="50" y="107"/>
                </a:lnTo>
                <a:lnTo>
                  <a:pt x="61" y="100"/>
                </a:lnTo>
                <a:lnTo>
                  <a:pt x="93" y="82"/>
                </a:lnTo>
                <a:lnTo>
                  <a:pt x="128" y="61"/>
                </a:lnTo>
                <a:lnTo>
                  <a:pt x="188" y="33"/>
                </a:lnTo>
                <a:lnTo>
                  <a:pt x="251" y="9"/>
                </a:lnTo>
                <a:lnTo>
                  <a:pt x="282" y="0"/>
                </a:lnTo>
                <a:lnTo>
                  <a:pt x="306" y="0"/>
                </a:lnTo>
                <a:lnTo>
                  <a:pt x="306" y="0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05" name="Freeform 1849">
            <a:extLst>
              <a:ext uri="{FF2B5EF4-FFF2-40B4-BE49-F238E27FC236}">
                <a16:creationId xmlns:a16="http://schemas.microsoft.com/office/drawing/2014/main" id="{7B0459A3-0DD9-4CBE-817F-ED49094364F1}"/>
              </a:ext>
            </a:extLst>
          </p:cNvPr>
          <p:cNvSpPr>
            <a:spLocks/>
          </p:cNvSpPr>
          <p:nvPr/>
        </p:nvSpPr>
        <p:spPr bwMode="auto">
          <a:xfrm>
            <a:off x="4281488" y="2451100"/>
            <a:ext cx="152400" cy="85725"/>
          </a:xfrm>
          <a:custGeom>
            <a:avLst/>
            <a:gdLst>
              <a:gd name="T0" fmla="*/ 107 w 289"/>
              <a:gd name="T1" fmla="*/ 12 h 162"/>
              <a:gd name="T2" fmla="*/ 0 w 289"/>
              <a:gd name="T3" fmla="*/ 89 h 162"/>
              <a:gd name="T4" fmla="*/ 73 w 289"/>
              <a:gd name="T5" fmla="*/ 162 h 162"/>
              <a:gd name="T6" fmla="*/ 94 w 289"/>
              <a:gd name="T7" fmla="*/ 154 h 162"/>
              <a:gd name="T8" fmla="*/ 163 w 289"/>
              <a:gd name="T9" fmla="*/ 125 h 162"/>
              <a:gd name="T10" fmla="*/ 228 w 289"/>
              <a:gd name="T11" fmla="*/ 92 h 162"/>
              <a:gd name="T12" fmla="*/ 289 w 289"/>
              <a:gd name="T13" fmla="*/ 54 h 162"/>
              <a:gd name="T14" fmla="*/ 287 w 289"/>
              <a:gd name="T15" fmla="*/ 51 h 162"/>
              <a:gd name="T16" fmla="*/ 274 w 289"/>
              <a:gd name="T17" fmla="*/ 32 h 162"/>
              <a:gd name="T18" fmla="*/ 256 w 289"/>
              <a:gd name="T19" fmla="*/ 15 h 162"/>
              <a:gd name="T20" fmla="*/ 232 w 289"/>
              <a:gd name="T21" fmla="*/ 6 h 162"/>
              <a:gd name="T22" fmla="*/ 207 w 289"/>
              <a:gd name="T23" fmla="*/ 0 h 162"/>
              <a:gd name="T24" fmla="*/ 108 w 289"/>
              <a:gd name="T25" fmla="*/ 12 h 162"/>
              <a:gd name="T26" fmla="*/ 108 w 289"/>
              <a:gd name="T27" fmla="*/ 12 h 162"/>
              <a:gd name="T28" fmla="*/ 107 w 289"/>
              <a:gd name="T29" fmla="*/ 1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9" h="162">
                <a:moveTo>
                  <a:pt x="107" y="12"/>
                </a:moveTo>
                <a:lnTo>
                  <a:pt x="0" y="89"/>
                </a:lnTo>
                <a:lnTo>
                  <a:pt x="73" y="162"/>
                </a:lnTo>
                <a:lnTo>
                  <a:pt x="94" y="154"/>
                </a:lnTo>
                <a:lnTo>
                  <a:pt x="163" y="125"/>
                </a:lnTo>
                <a:lnTo>
                  <a:pt x="228" y="92"/>
                </a:lnTo>
                <a:lnTo>
                  <a:pt x="289" y="54"/>
                </a:lnTo>
                <a:lnTo>
                  <a:pt x="287" y="51"/>
                </a:lnTo>
                <a:lnTo>
                  <a:pt x="274" y="32"/>
                </a:lnTo>
                <a:lnTo>
                  <a:pt x="256" y="15"/>
                </a:lnTo>
                <a:lnTo>
                  <a:pt x="232" y="6"/>
                </a:lnTo>
                <a:lnTo>
                  <a:pt x="207" y="0"/>
                </a:lnTo>
                <a:lnTo>
                  <a:pt x="108" y="12"/>
                </a:lnTo>
                <a:lnTo>
                  <a:pt x="108" y="12"/>
                </a:lnTo>
                <a:lnTo>
                  <a:pt x="107" y="12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906" name="Freeform 1850">
            <a:extLst>
              <a:ext uri="{FF2B5EF4-FFF2-40B4-BE49-F238E27FC236}">
                <a16:creationId xmlns:a16="http://schemas.microsoft.com/office/drawing/2014/main" id="{5FDB528B-3F30-4E91-95D9-97E95F036E75}"/>
              </a:ext>
            </a:extLst>
          </p:cNvPr>
          <p:cNvSpPr>
            <a:spLocks/>
          </p:cNvSpPr>
          <p:nvPr/>
        </p:nvSpPr>
        <p:spPr bwMode="auto">
          <a:xfrm>
            <a:off x="4281488" y="2451100"/>
            <a:ext cx="152400" cy="85725"/>
          </a:xfrm>
          <a:custGeom>
            <a:avLst/>
            <a:gdLst>
              <a:gd name="T0" fmla="*/ 107 w 289"/>
              <a:gd name="T1" fmla="*/ 12 h 162"/>
              <a:gd name="T2" fmla="*/ 0 w 289"/>
              <a:gd name="T3" fmla="*/ 89 h 162"/>
              <a:gd name="T4" fmla="*/ 73 w 289"/>
              <a:gd name="T5" fmla="*/ 162 h 162"/>
              <a:gd name="T6" fmla="*/ 94 w 289"/>
              <a:gd name="T7" fmla="*/ 154 h 162"/>
              <a:gd name="T8" fmla="*/ 163 w 289"/>
              <a:gd name="T9" fmla="*/ 125 h 162"/>
              <a:gd name="T10" fmla="*/ 228 w 289"/>
              <a:gd name="T11" fmla="*/ 92 h 162"/>
              <a:gd name="T12" fmla="*/ 289 w 289"/>
              <a:gd name="T13" fmla="*/ 54 h 162"/>
              <a:gd name="T14" fmla="*/ 287 w 289"/>
              <a:gd name="T15" fmla="*/ 51 h 162"/>
              <a:gd name="T16" fmla="*/ 274 w 289"/>
              <a:gd name="T17" fmla="*/ 32 h 162"/>
              <a:gd name="T18" fmla="*/ 256 w 289"/>
              <a:gd name="T19" fmla="*/ 15 h 162"/>
              <a:gd name="T20" fmla="*/ 232 w 289"/>
              <a:gd name="T21" fmla="*/ 6 h 162"/>
              <a:gd name="T22" fmla="*/ 207 w 289"/>
              <a:gd name="T23" fmla="*/ 0 h 162"/>
              <a:gd name="T24" fmla="*/ 108 w 289"/>
              <a:gd name="T25" fmla="*/ 12 h 162"/>
              <a:gd name="T26" fmla="*/ 108 w 289"/>
              <a:gd name="T27" fmla="*/ 1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89" h="162">
                <a:moveTo>
                  <a:pt x="107" y="12"/>
                </a:moveTo>
                <a:lnTo>
                  <a:pt x="0" y="89"/>
                </a:lnTo>
                <a:lnTo>
                  <a:pt x="73" y="162"/>
                </a:lnTo>
                <a:lnTo>
                  <a:pt x="94" y="154"/>
                </a:lnTo>
                <a:lnTo>
                  <a:pt x="163" y="125"/>
                </a:lnTo>
                <a:lnTo>
                  <a:pt x="228" y="92"/>
                </a:lnTo>
                <a:lnTo>
                  <a:pt x="289" y="54"/>
                </a:lnTo>
                <a:lnTo>
                  <a:pt x="287" y="51"/>
                </a:lnTo>
                <a:lnTo>
                  <a:pt x="274" y="32"/>
                </a:lnTo>
                <a:lnTo>
                  <a:pt x="256" y="15"/>
                </a:lnTo>
                <a:lnTo>
                  <a:pt x="232" y="6"/>
                </a:lnTo>
                <a:lnTo>
                  <a:pt x="207" y="0"/>
                </a:lnTo>
                <a:lnTo>
                  <a:pt x="108" y="12"/>
                </a:lnTo>
                <a:lnTo>
                  <a:pt x="108" y="12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07" name="Freeform 1851">
            <a:extLst>
              <a:ext uri="{FF2B5EF4-FFF2-40B4-BE49-F238E27FC236}">
                <a16:creationId xmlns:a16="http://schemas.microsoft.com/office/drawing/2014/main" id="{5D41D16A-7CB1-4530-9DC6-90A0875DD3C3}"/>
              </a:ext>
            </a:extLst>
          </p:cNvPr>
          <p:cNvSpPr>
            <a:spLocks/>
          </p:cNvSpPr>
          <p:nvPr/>
        </p:nvSpPr>
        <p:spPr bwMode="auto">
          <a:xfrm>
            <a:off x="4203700" y="2447925"/>
            <a:ext cx="130175" cy="90488"/>
          </a:xfrm>
          <a:custGeom>
            <a:avLst/>
            <a:gdLst>
              <a:gd name="T0" fmla="*/ 74 w 248"/>
              <a:gd name="T1" fmla="*/ 0 h 173"/>
              <a:gd name="T2" fmla="*/ 0 w 248"/>
              <a:gd name="T3" fmla="*/ 95 h 173"/>
              <a:gd name="T4" fmla="*/ 115 w 248"/>
              <a:gd name="T5" fmla="*/ 148 h 173"/>
              <a:gd name="T6" fmla="*/ 123 w 248"/>
              <a:gd name="T7" fmla="*/ 156 h 173"/>
              <a:gd name="T8" fmla="*/ 145 w 248"/>
              <a:gd name="T9" fmla="*/ 168 h 173"/>
              <a:gd name="T10" fmla="*/ 172 w 248"/>
              <a:gd name="T11" fmla="*/ 173 h 173"/>
              <a:gd name="T12" fmla="*/ 198 w 248"/>
              <a:gd name="T13" fmla="*/ 173 h 173"/>
              <a:gd name="T14" fmla="*/ 224 w 248"/>
              <a:gd name="T15" fmla="*/ 168 h 173"/>
              <a:gd name="T16" fmla="*/ 248 w 248"/>
              <a:gd name="T17" fmla="*/ 156 h 173"/>
              <a:gd name="T18" fmla="*/ 241 w 248"/>
              <a:gd name="T19" fmla="*/ 146 h 173"/>
              <a:gd name="T20" fmla="*/ 219 w 248"/>
              <a:gd name="T21" fmla="*/ 124 h 173"/>
              <a:gd name="T22" fmla="*/ 194 w 248"/>
              <a:gd name="T23" fmla="*/ 108 h 173"/>
              <a:gd name="T24" fmla="*/ 74 w 248"/>
              <a:gd name="T25" fmla="*/ 0 h 173"/>
              <a:gd name="T26" fmla="*/ 74 w 248"/>
              <a:gd name="T2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8" h="173">
                <a:moveTo>
                  <a:pt x="74" y="0"/>
                </a:moveTo>
                <a:lnTo>
                  <a:pt x="0" y="95"/>
                </a:lnTo>
                <a:lnTo>
                  <a:pt x="115" y="148"/>
                </a:lnTo>
                <a:lnTo>
                  <a:pt x="123" y="156"/>
                </a:lnTo>
                <a:lnTo>
                  <a:pt x="145" y="168"/>
                </a:lnTo>
                <a:lnTo>
                  <a:pt x="172" y="173"/>
                </a:lnTo>
                <a:lnTo>
                  <a:pt x="198" y="173"/>
                </a:lnTo>
                <a:lnTo>
                  <a:pt x="224" y="168"/>
                </a:lnTo>
                <a:lnTo>
                  <a:pt x="248" y="156"/>
                </a:lnTo>
                <a:lnTo>
                  <a:pt x="241" y="146"/>
                </a:lnTo>
                <a:lnTo>
                  <a:pt x="219" y="124"/>
                </a:lnTo>
                <a:lnTo>
                  <a:pt x="194" y="108"/>
                </a:lnTo>
                <a:lnTo>
                  <a:pt x="74" y="0"/>
                </a:lnTo>
                <a:lnTo>
                  <a:pt x="74" y="0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908" name="Freeform 1852">
            <a:extLst>
              <a:ext uri="{FF2B5EF4-FFF2-40B4-BE49-F238E27FC236}">
                <a16:creationId xmlns:a16="http://schemas.microsoft.com/office/drawing/2014/main" id="{5D0FB719-C455-4B56-90E9-B0490DB08580}"/>
              </a:ext>
            </a:extLst>
          </p:cNvPr>
          <p:cNvSpPr>
            <a:spLocks/>
          </p:cNvSpPr>
          <p:nvPr/>
        </p:nvSpPr>
        <p:spPr bwMode="auto">
          <a:xfrm>
            <a:off x="4203700" y="2447925"/>
            <a:ext cx="130175" cy="90488"/>
          </a:xfrm>
          <a:custGeom>
            <a:avLst/>
            <a:gdLst>
              <a:gd name="T0" fmla="*/ 74 w 248"/>
              <a:gd name="T1" fmla="*/ 0 h 173"/>
              <a:gd name="T2" fmla="*/ 0 w 248"/>
              <a:gd name="T3" fmla="*/ 95 h 173"/>
              <a:gd name="T4" fmla="*/ 115 w 248"/>
              <a:gd name="T5" fmla="*/ 148 h 173"/>
              <a:gd name="T6" fmla="*/ 123 w 248"/>
              <a:gd name="T7" fmla="*/ 156 h 173"/>
              <a:gd name="T8" fmla="*/ 145 w 248"/>
              <a:gd name="T9" fmla="*/ 168 h 173"/>
              <a:gd name="T10" fmla="*/ 172 w 248"/>
              <a:gd name="T11" fmla="*/ 173 h 173"/>
              <a:gd name="T12" fmla="*/ 198 w 248"/>
              <a:gd name="T13" fmla="*/ 173 h 173"/>
              <a:gd name="T14" fmla="*/ 224 w 248"/>
              <a:gd name="T15" fmla="*/ 168 h 173"/>
              <a:gd name="T16" fmla="*/ 248 w 248"/>
              <a:gd name="T17" fmla="*/ 156 h 173"/>
              <a:gd name="T18" fmla="*/ 241 w 248"/>
              <a:gd name="T19" fmla="*/ 146 h 173"/>
              <a:gd name="T20" fmla="*/ 219 w 248"/>
              <a:gd name="T21" fmla="*/ 124 h 173"/>
              <a:gd name="T22" fmla="*/ 194 w 248"/>
              <a:gd name="T23" fmla="*/ 108 h 173"/>
              <a:gd name="T24" fmla="*/ 74 w 248"/>
              <a:gd name="T25" fmla="*/ 0 h 173"/>
              <a:gd name="T26" fmla="*/ 74 w 248"/>
              <a:gd name="T27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8" h="173">
                <a:moveTo>
                  <a:pt x="74" y="0"/>
                </a:moveTo>
                <a:lnTo>
                  <a:pt x="0" y="95"/>
                </a:lnTo>
                <a:lnTo>
                  <a:pt x="115" y="148"/>
                </a:lnTo>
                <a:lnTo>
                  <a:pt x="123" y="156"/>
                </a:lnTo>
                <a:lnTo>
                  <a:pt x="145" y="168"/>
                </a:lnTo>
                <a:lnTo>
                  <a:pt x="172" y="173"/>
                </a:lnTo>
                <a:lnTo>
                  <a:pt x="198" y="173"/>
                </a:lnTo>
                <a:lnTo>
                  <a:pt x="224" y="168"/>
                </a:lnTo>
                <a:lnTo>
                  <a:pt x="248" y="156"/>
                </a:lnTo>
                <a:lnTo>
                  <a:pt x="241" y="146"/>
                </a:lnTo>
                <a:lnTo>
                  <a:pt x="219" y="124"/>
                </a:lnTo>
                <a:lnTo>
                  <a:pt x="194" y="108"/>
                </a:lnTo>
                <a:lnTo>
                  <a:pt x="74" y="0"/>
                </a:lnTo>
                <a:lnTo>
                  <a:pt x="74" y="0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09" name="Freeform 1853">
            <a:extLst>
              <a:ext uri="{FF2B5EF4-FFF2-40B4-BE49-F238E27FC236}">
                <a16:creationId xmlns:a16="http://schemas.microsoft.com/office/drawing/2014/main" id="{C508ABA8-2F88-45E9-BD4C-E475FC527E80}"/>
              </a:ext>
            </a:extLst>
          </p:cNvPr>
          <p:cNvSpPr>
            <a:spLocks/>
          </p:cNvSpPr>
          <p:nvPr/>
        </p:nvSpPr>
        <p:spPr bwMode="auto">
          <a:xfrm>
            <a:off x="4071938" y="2268538"/>
            <a:ext cx="247650" cy="138112"/>
          </a:xfrm>
          <a:custGeom>
            <a:avLst/>
            <a:gdLst>
              <a:gd name="T0" fmla="*/ 0 w 467"/>
              <a:gd name="T1" fmla="*/ 89 h 260"/>
              <a:gd name="T2" fmla="*/ 49 w 467"/>
              <a:gd name="T3" fmla="*/ 55 h 260"/>
              <a:gd name="T4" fmla="*/ 103 w 467"/>
              <a:gd name="T5" fmla="*/ 28 h 260"/>
              <a:gd name="T6" fmla="*/ 160 w 467"/>
              <a:gd name="T7" fmla="*/ 4 h 260"/>
              <a:gd name="T8" fmla="*/ 173 w 467"/>
              <a:gd name="T9" fmla="*/ 0 h 260"/>
              <a:gd name="T10" fmla="*/ 238 w 467"/>
              <a:gd name="T11" fmla="*/ 21 h 260"/>
              <a:gd name="T12" fmla="*/ 301 w 467"/>
              <a:gd name="T13" fmla="*/ 48 h 260"/>
              <a:gd name="T14" fmla="*/ 359 w 467"/>
              <a:gd name="T15" fmla="*/ 80 h 260"/>
              <a:gd name="T16" fmla="*/ 414 w 467"/>
              <a:gd name="T17" fmla="*/ 116 h 260"/>
              <a:gd name="T18" fmla="*/ 465 w 467"/>
              <a:gd name="T19" fmla="*/ 158 h 260"/>
              <a:gd name="T20" fmla="*/ 467 w 467"/>
              <a:gd name="T21" fmla="*/ 160 h 260"/>
              <a:gd name="T22" fmla="*/ 467 w 467"/>
              <a:gd name="T23" fmla="*/ 168 h 260"/>
              <a:gd name="T24" fmla="*/ 449 w 467"/>
              <a:gd name="T25" fmla="*/ 185 h 260"/>
              <a:gd name="T26" fmla="*/ 426 w 467"/>
              <a:gd name="T27" fmla="*/ 200 h 260"/>
              <a:gd name="T28" fmla="*/ 401 w 467"/>
              <a:gd name="T29" fmla="*/ 211 h 260"/>
              <a:gd name="T30" fmla="*/ 386 w 467"/>
              <a:gd name="T31" fmla="*/ 216 h 260"/>
              <a:gd name="T32" fmla="*/ 362 w 467"/>
              <a:gd name="T33" fmla="*/ 228 h 260"/>
              <a:gd name="T34" fmla="*/ 341 w 467"/>
              <a:gd name="T35" fmla="*/ 239 h 260"/>
              <a:gd name="T36" fmla="*/ 304 w 467"/>
              <a:gd name="T37" fmla="*/ 259 h 260"/>
              <a:gd name="T38" fmla="*/ 291 w 467"/>
              <a:gd name="T39" fmla="*/ 260 h 260"/>
              <a:gd name="T40" fmla="*/ 282 w 467"/>
              <a:gd name="T41" fmla="*/ 260 h 260"/>
              <a:gd name="T42" fmla="*/ 254 w 467"/>
              <a:gd name="T43" fmla="*/ 251 h 260"/>
              <a:gd name="T44" fmla="*/ 0 w 467"/>
              <a:gd name="T45" fmla="*/ 89 h 260"/>
              <a:gd name="T46" fmla="*/ 0 w 467"/>
              <a:gd name="T47" fmla="*/ 89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7" h="260">
                <a:moveTo>
                  <a:pt x="0" y="89"/>
                </a:moveTo>
                <a:lnTo>
                  <a:pt x="49" y="55"/>
                </a:lnTo>
                <a:lnTo>
                  <a:pt x="103" y="28"/>
                </a:lnTo>
                <a:lnTo>
                  <a:pt x="160" y="4"/>
                </a:lnTo>
                <a:lnTo>
                  <a:pt x="173" y="0"/>
                </a:lnTo>
                <a:lnTo>
                  <a:pt x="238" y="21"/>
                </a:lnTo>
                <a:lnTo>
                  <a:pt x="301" y="48"/>
                </a:lnTo>
                <a:lnTo>
                  <a:pt x="359" y="80"/>
                </a:lnTo>
                <a:lnTo>
                  <a:pt x="414" y="116"/>
                </a:lnTo>
                <a:lnTo>
                  <a:pt x="465" y="158"/>
                </a:lnTo>
                <a:lnTo>
                  <a:pt x="467" y="160"/>
                </a:lnTo>
                <a:lnTo>
                  <a:pt x="467" y="168"/>
                </a:lnTo>
                <a:lnTo>
                  <a:pt x="449" y="185"/>
                </a:lnTo>
                <a:lnTo>
                  <a:pt x="426" y="200"/>
                </a:lnTo>
                <a:lnTo>
                  <a:pt x="401" y="211"/>
                </a:lnTo>
                <a:lnTo>
                  <a:pt x="386" y="216"/>
                </a:lnTo>
                <a:lnTo>
                  <a:pt x="362" y="228"/>
                </a:lnTo>
                <a:lnTo>
                  <a:pt x="341" y="239"/>
                </a:lnTo>
                <a:lnTo>
                  <a:pt x="304" y="259"/>
                </a:lnTo>
                <a:lnTo>
                  <a:pt x="291" y="260"/>
                </a:lnTo>
                <a:lnTo>
                  <a:pt x="282" y="260"/>
                </a:lnTo>
                <a:lnTo>
                  <a:pt x="254" y="251"/>
                </a:lnTo>
                <a:lnTo>
                  <a:pt x="0" y="89"/>
                </a:lnTo>
                <a:lnTo>
                  <a:pt x="0" y="89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910" name="Freeform 1854">
            <a:extLst>
              <a:ext uri="{FF2B5EF4-FFF2-40B4-BE49-F238E27FC236}">
                <a16:creationId xmlns:a16="http://schemas.microsoft.com/office/drawing/2014/main" id="{2E40DEB8-D980-425A-98FA-2EA029F7A8E4}"/>
              </a:ext>
            </a:extLst>
          </p:cNvPr>
          <p:cNvSpPr>
            <a:spLocks/>
          </p:cNvSpPr>
          <p:nvPr/>
        </p:nvSpPr>
        <p:spPr bwMode="auto">
          <a:xfrm>
            <a:off x="4071938" y="2268538"/>
            <a:ext cx="247650" cy="138112"/>
          </a:xfrm>
          <a:custGeom>
            <a:avLst/>
            <a:gdLst>
              <a:gd name="T0" fmla="*/ 0 w 467"/>
              <a:gd name="T1" fmla="*/ 89 h 260"/>
              <a:gd name="T2" fmla="*/ 49 w 467"/>
              <a:gd name="T3" fmla="*/ 55 h 260"/>
              <a:gd name="T4" fmla="*/ 103 w 467"/>
              <a:gd name="T5" fmla="*/ 28 h 260"/>
              <a:gd name="T6" fmla="*/ 160 w 467"/>
              <a:gd name="T7" fmla="*/ 4 h 260"/>
              <a:gd name="T8" fmla="*/ 173 w 467"/>
              <a:gd name="T9" fmla="*/ 0 h 260"/>
              <a:gd name="T10" fmla="*/ 238 w 467"/>
              <a:gd name="T11" fmla="*/ 21 h 260"/>
              <a:gd name="T12" fmla="*/ 301 w 467"/>
              <a:gd name="T13" fmla="*/ 48 h 260"/>
              <a:gd name="T14" fmla="*/ 359 w 467"/>
              <a:gd name="T15" fmla="*/ 80 h 260"/>
              <a:gd name="T16" fmla="*/ 414 w 467"/>
              <a:gd name="T17" fmla="*/ 116 h 260"/>
              <a:gd name="T18" fmla="*/ 465 w 467"/>
              <a:gd name="T19" fmla="*/ 158 h 260"/>
              <a:gd name="T20" fmla="*/ 467 w 467"/>
              <a:gd name="T21" fmla="*/ 160 h 260"/>
              <a:gd name="T22" fmla="*/ 467 w 467"/>
              <a:gd name="T23" fmla="*/ 168 h 260"/>
              <a:gd name="T24" fmla="*/ 449 w 467"/>
              <a:gd name="T25" fmla="*/ 185 h 260"/>
              <a:gd name="T26" fmla="*/ 426 w 467"/>
              <a:gd name="T27" fmla="*/ 200 h 260"/>
              <a:gd name="T28" fmla="*/ 401 w 467"/>
              <a:gd name="T29" fmla="*/ 211 h 260"/>
              <a:gd name="T30" fmla="*/ 386 w 467"/>
              <a:gd name="T31" fmla="*/ 216 h 260"/>
              <a:gd name="T32" fmla="*/ 362 w 467"/>
              <a:gd name="T33" fmla="*/ 228 h 260"/>
              <a:gd name="T34" fmla="*/ 341 w 467"/>
              <a:gd name="T35" fmla="*/ 239 h 260"/>
              <a:gd name="T36" fmla="*/ 304 w 467"/>
              <a:gd name="T37" fmla="*/ 259 h 260"/>
              <a:gd name="T38" fmla="*/ 291 w 467"/>
              <a:gd name="T39" fmla="*/ 260 h 260"/>
              <a:gd name="T40" fmla="*/ 282 w 467"/>
              <a:gd name="T41" fmla="*/ 260 h 260"/>
              <a:gd name="T42" fmla="*/ 254 w 467"/>
              <a:gd name="T43" fmla="*/ 251 h 260"/>
              <a:gd name="T44" fmla="*/ 0 w 467"/>
              <a:gd name="T45" fmla="*/ 89 h 260"/>
              <a:gd name="T46" fmla="*/ 0 w 467"/>
              <a:gd name="T47" fmla="*/ 89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7" h="260">
                <a:moveTo>
                  <a:pt x="0" y="89"/>
                </a:moveTo>
                <a:lnTo>
                  <a:pt x="49" y="55"/>
                </a:lnTo>
                <a:lnTo>
                  <a:pt x="103" y="28"/>
                </a:lnTo>
                <a:lnTo>
                  <a:pt x="160" y="4"/>
                </a:lnTo>
                <a:lnTo>
                  <a:pt x="173" y="0"/>
                </a:lnTo>
                <a:lnTo>
                  <a:pt x="238" y="21"/>
                </a:lnTo>
                <a:lnTo>
                  <a:pt x="301" y="48"/>
                </a:lnTo>
                <a:lnTo>
                  <a:pt x="359" y="80"/>
                </a:lnTo>
                <a:lnTo>
                  <a:pt x="414" y="116"/>
                </a:lnTo>
                <a:lnTo>
                  <a:pt x="465" y="158"/>
                </a:lnTo>
                <a:lnTo>
                  <a:pt x="467" y="160"/>
                </a:lnTo>
                <a:lnTo>
                  <a:pt x="467" y="168"/>
                </a:lnTo>
                <a:lnTo>
                  <a:pt x="449" y="185"/>
                </a:lnTo>
                <a:lnTo>
                  <a:pt x="426" y="200"/>
                </a:lnTo>
                <a:lnTo>
                  <a:pt x="401" y="211"/>
                </a:lnTo>
                <a:lnTo>
                  <a:pt x="386" y="216"/>
                </a:lnTo>
                <a:lnTo>
                  <a:pt x="362" y="228"/>
                </a:lnTo>
                <a:lnTo>
                  <a:pt x="341" y="239"/>
                </a:lnTo>
                <a:lnTo>
                  <a:pt x="304" y="259"/>
                </a:lnTo>
                <a:lnTo>
                  <a:pt x="291" y="260"/>
                </a:lnTo>
                <a:lnTo>
                  <a:pt x="282" y="260"/>
                </a:lnTo>
                <a:lnTo>
                  <a:pt x="254" y="251"/>
                </a:lnTo>
                <a:lnTo>
                  <a:pt x="0" y="89"/>
                </a:lnTo>
                <a:lnTo>
                  <a:pt x="0" y="89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11" name="Freeform 1855">
            <a:extLst>
              <a:ext uri="{FF2B5EF4-FFF2-40B4-BE49-F238E27FC236}">
                <a16:creationId xmlns:a16="http://schemas.microsoft.com/office/drawing/2014/main" id="{3C1B8DC2-FCD8-46C4-AF7F-9A4E4C3FCFB9}"/>
              </a:ext>
            </a:extLst>
          </p:cNvPr>
          <p:cNvSpPr>
            <a:spLocks/>
          </p:cNvSpPr>
          <p:nvPr/>
        </p:nvSpPr>
        <p:spPr bwMode="auto">
          <a:xfrm>
            <a:off x="4070350" y="2316163"/>
            <a:ext cx="161925" cy="92075"/>
          </a:xfrm>
          <a:custGeom>
            <a:avLst/>
            <a:gdLst>
              <a:gd name="T0" fmla="*/ 307 w 307"/>
              <a:gd name="T1" fmla="*/ 169 h 173"/>
              <a:gd name="T2" fmla="*/ 299 w 307"/>
              <a:gd name="T3" fmla="*/ 173 h 173"/>
              <a:gd name="T4" fmla="*/ 286 w 307"/>
              <a:gd name="T5" fmla="*/ 173 h 173"/>
              <a:gd name="T6" fmla="*/ 264 w 307"/>
              <a:gd name="T7" fmla="*/ 173 h 173"/>
              <a:gd name="T8" fmla="*/ 232 w 307"/>
              <a:gd name="T9" fmla="*/ 171 h 173"/>
              <a:gd name="T10" fmla="*/ 190 w 307"/>
              <a:gd name="T11" fmla="*/ 162 h 173"/>
              <a:gd name="T12" fmla="*/ 144 w 307"/>
              <a:gd name="T13" fmla="*/ 147 h 173"/>
              <a:gd name="T14" fmla="*/ 77 w 307"/>
              <a:gd name="T15" fmla="*/ 98 h 173"/>
              <a:gd name="T16" fmla="*/ 12 w 307"/>
              <a:gd name="T17" fmla="*/ 36 h 173"/>
              <a:gd name="T18" fmla="*/ 0 w 307"/>
              <a:gd name="T19" fmla="*/ 10 h 173"/>
              <a:gd name="T20" fmla="*/ 2 w 307"/>
              <a:gd name="T21" fmla="*/ 2 h 173"/>
              <a:gd name="T22" fmla="*/ 10 w 307"/>
              <a:gd name="T23" fmla="*/ 0 h 173"/>
              <a:gd name="T24" fmla="*/ 66 w 307"/>
              <a:gd name="T25" fmla="*/ 14 h 173"/>
              <a:gd name="T26" fmla="*/ 120 w 307"/>
              <a:gd name="T27" fmla="*/ 32 h 173"/>
              <a:gd name="T28" fmla="*/ 170 w 307"/>
              <a:gd name="T29" fmla="*/ 56 h 173"/>
              <a:gd name="T30" fmla="*/ 217 w 307"/>
              <a:gd name="T31" fmla="*/ 84 h 173"/>
              <a:gd name="T32" fmla="*/ 260 w 307"/>
              <a:gd name="T33" fmla="*/ 118 h 173"/>
              <a:gd name="T34" fmla="*/ 298 w 307"/>
              <a:gd name="T35" fmla="*/ 156 h 173"/>
              <a:gd name="T36" fmla="*/ 307 w 307"/>
              <a:gd name="T37" fmla="*/ 170 h 173"/>
              <a:gd name="T38" fmla="*/ 307 w 307"/>
              <a:gd name="T39" fmla="*/ 170 h 173"/>
              <a:gd name="T40" fmla="*/ 307 w 307"/>
              <a:gd name="T41" fmla="*/ 169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07" h="173">
                <a:moveTo>
                  <a:pt x="307" y="169"/>
                </a:moveTo>
                <a:lnTo>
                  <a:pt x="299" y="173"/>
                </a:lnTo>
                <a:lnTo>
                  <a:pt x="286" y="173"/>
                </a:lnTo>
                <a:lnTo>
                  <a:pt x="264" y="173"/>
                </a:lnTo>
                <a:lnTo>
                  <a:pt x="232" y="171"/>
                </a:lnTo>
                <a:lnTo>
                  <a:pt x="190" y="162"/>
                </a:lnTo>
                <a:lnTo>
                  <a:pt x="144" y="147"/>
                </a:lnTo>
                <a:lnTo>
                  <a:pt x="77" y="98"/>
                </a:lnTo>
                <a:lnTo>
                  <a:pt x="12" y="36"/>
                </a:lnTo>
                <a:lnTo>
                  <a:pt x="0" y="10"/>
                </a:lnTo>
                <a:lnTo>
                  <a:pt x="2" y="2"/>
                </a:lnTo>
                <a:lnTo>
                  <a:pt x="10" y="0"/>
                </a:lnTo>
                <a:lnTo>
                  <a:pt x="66" y="14"/>
                </a:lnTo>
                <a:lnTo>
                  <a:pt x="120" y="32"/>
                </a:lnTo>
                <a:lnTo>
                  <a:pt x="170" y="56"/>
                </a:lnTo>
                <a:lnTo>
                  <a:pt x="217" y="84"/>
                </a:lnTo>
                <a:lnTo>
                  <a:pt x="260" y="118"/>
                </a:lnTo>
                <a:lnTo>
                  <a:pt x="298" y="156"/>
                </a:lnTo>
                <a:lnTo>
                  <a:pt x="307" y="170"/>
                </a:lnTo>
                <a:lnTo>
                  <a:pt x="307" y="170"/>
                </a:lnTo>
                <a:lnTo>
                  <a:pt x="307" y="169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912" name="Freeform 1856">
            <a:extLst>
              <a:ext uri="{FF2B5EF4-FFF2-40B4-BE49-F238E27FC236}">
                <a16:creationId xmlns:a16="http://schemas.microsoft.com/office/drawing/2014/main" id="{455DA648-CC8A-4B4D-BF77-1E0867380E90}"/>
              </a:ext>
            </a:extLst>
          </p:cNvPr>
          <p:cNvSpPr>
            <a:spLocks/>
          </p:cNvSpPr>
          <p:nvPr/>
        </p:nvSpPr>
        <p:spPr bwMode="auto">
          <a:xfrm>
            <a:off x="4070350" y="2316163"/>
            <a:ext cx="161925" cy="92075"/>
          </a:xfrm>
          <a:custGeom>
            <a:avLst/>
            <a:gdLst>
              <a:gd name="T0" fmla="*/ 307 w 307"/>
              <a:gd name="T1" fmla="*/ 169 h 173"/>
              <a:gd name="T2" fmla="*/ 299 w 307"/>
              <a:gd name="T3" fmla="*/ 173 h 173"/>
              <a:gd name="T4" fmla="*/ 286 w 307"/>
              <a:gd name="T5" fmla="*/ 173 h 173"/>
              <a:gd name="T6" fmla="*/ 264 w 307"/>
              <a:gd name="T7" fmla="*/ 173 h 173"/>
              <a:gd name="T8" fmla="*/ 232 w 307"/>
              <a:gd name="T9" fmla="*/ 171 h 173"/>
              <a:gd name="T10" fmla="*/ 190 w 307"/>
              <a:gd name="T11" fmla="*/ 162 h 173"/>
              <a:gd name="T12" fmla="*/ 144 w 307"/>
              <a:gd name="T13" fmla="*/ 147 h 173"/>
              <a:gd name="T14" fmla="*/ 77 w 307"/>
              <a:gd name="T15" fmla="*/ 98 h 173"/>
              <a:gd name="T16" fmla="*/ 12 w 307"/>
              <a:gd name="T17" fmla="*/ 36 h 173"/>
              <a:gd name="T18" fmla="*/ 0 w 307"/>
              <a:gd name="T19" fmla="*/ 10 h 173"/>
              <a:gd name="T20" fmla="*/ 2 w 307"/>
              <a:gd name="T21" fmla="*/ 2 h 173"/>
              <a:gd name="T22" fmla="*/ 10 w 307"/>
              <a:gd name="T23" fmla="*/ 0 h 173"/>
              <a:gd name="T24" fmla="*/ 66 w 307"/>
              <a:gd name="T25" fmla="*/ 14 h 173"/>
              <a:gd name="T26" fmla="*/ 120 w 307"/>
              <a:gd name="T27" fmla="*/ 32 h 173"/>
              <a:gd name="T28" fmla="*/ 170 w 307"/>
              <a:gd name="T29" fmla="*/ 56 h 173"/>
              <a:gd name="T30" fmla="*/ 217 w 307"/>
              <a:gd name="T31" fmla="*/ 84 h 173"/>
              <a:gd name="T32" fmla="*/ 260 w 307"/>
              <a:gd name="T33" fmla="*/ 118 h 173"/>
              <a:gd name="T34" fmla="*/ 298 w 307"/>
              <a:gd name="T35" fmla="*/ 156 h 173"/>
              <a:gd name="T36" fmla="*/ 307 w 307"/>
              <a:gd name="T37" fmla="*/ 170 h 173"/>
              <a:gd name="T38" fmla="*/ 307 w 307"/>
              <a:gd name="T39" fmla="*/ 17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07" h="173">
                <a:moveTo>
                  <a:pt x="307" y="169"/>
                </a:moveTo>
                <a:lnTo>
                  <a:pt x="299" y="173"/>
                </a:lnTo>
                <a:lnTo>
                  <a:pt x="286" y="173"/>
                </a:lnTo>
                <a:lnTo>
                  <a:pt x="264" y="173"/>
                </a:lnTo>
                <a:lnTo>
                  <a:pt x="232" y="171"/>
                </a:lnTo>
                <a:lnTo>
                  <a:pt x="190" y="162"/>
                </a:lnTo>
                <a:lnTo>
                  <a:pt x="144" y="147"/>
                </a:lnTo>
                <a:lnTo>
                  <a:pt x="77" y="98"/>
                </a:lnTo>
                <a:lnTo>
                  <a:pt x="12" y="36"/>
                </a:lnTo>
                <a:lnTo>
                  <a:pt x="0" y="10"/>
                </a:lnTo>
                <a:lnTo>
                  <a:pt x="2" y="2"/>
                </a:lnTo>
                <a:lnTo>
                  <a:pt x="10" y="0"/>
                </a:lnTo>
                <a:lnTo>
                  <a:pt x="66" y="14"/>
                </a:lnTo>
                <a:lnTo>
                  <a:pt x="120" y="32"/>
                </a:lnTo>
                <a:lnTo>
                  <a:pt x="170" y="56"/>
                </a:lnTo>
                <a:lnTo>
                  <a:pt x="217" y="84"/>
                </a:lnTo>
                <a:lnTo>
                  <a:pt x="260" y="118"/>
                </a:lnTo>
                <a:lnTo>
                  <a:pt x="298" y="156"/>
                </a:lnTo>
                <a:lnTo>
                  <a:pt x="307" y="170"/>
                </a:lnTo>
                <a:lnTo>
                  <a:pt x="307" y="170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13" name="Freeform 1857">
            <a:extLst>
              <a:ext uri="{FF2B5EF4-FFF2-40B4-BE49-F238E27FC236}">
                <a16:creationId xmlns:a16="http://schemas.microsoft.com/office/drawing/2014/main" id="{D58A6322-C8EC-4569-8CCC-2A7A00AE890E}"/>
              </a:ext>
            </a:extLst>
          </p:cNvPr>
          <p:cNvSpPr>
            <a:spLocks/>
          </p:cNvSpPr>
          <p:nvPr/>
        </p:nvSpPr>
        <p:spPr bwMode="auto">
          <a:xfrm>
            <a:off x="4192588" y="2360613"/>
            <a:ext cx="241300" cy="146050"/>
          </a:xfrm>
          <a:custGeom>
            <a:avLst/>
            <a:gdLst>
              <a:gd name="T0" fmla="*/ 152 w 455"/>
              <a:gd name="T1" fmla="*/ 273 h 275"/>
              <a:gd name="T2" fmla="*/ 122 w 455"/>
              <a:gd name="T3" fmla="*/ 273 h 275"/>
              <a:gd name="T4" fmla="*/ 92 w 455"/>
              <a:gd name="T5" fmla="*/ 265 h 275"/>
              <a:gd name="T6" fmla="*/ 63 w 455"/>
              <a:gd name="T7" fmla="*/ 252 h 275"/>
              <a:gd name="T8" fmla="*/ 40 w 455"/>
              <a:gd name="T9" fmla="*/ 234 h 275"/>
              <a:gd name="T10" fmla="*/ 18 w 455"/>
              <a:gd name="T11" fmla="*/ 212 h 275"/>
              <a:gd name="T12" fmla="*/ 6 w 455"/>
              <a:gd name="T13" fmla="*/ 191 h 275"/>
              <a:gd name="T14" fmla="*/ 0 w 455"/>
              <a:gd name="T15" fmla="*/ 173 h 275"/>
              <a:gd name="T16" fmla="*/ 1 w 455"/>
              <a:gd name="T17" fmla="*/ 155 h 275"/>
              <a:gd name="T18" fmla="*/ 7 w 455"/>
              <a:gd name="T19" fmla="*/ 139 h 275"/>
              <a:gd name="T20" fmla="*/ 13 w 455"/>
              <a:gd name="T21" fmla="*/ 131 h 275"/>
              <a:gd name="T22" fmla="*/ 56 w 455"/>
              <a:gd name="T23" fmla="*/ 96 h 275"/>
              <a:gd name="T24" fmla="*/ 104 w 455"/>
              <a:gd name="T25" fmla="*/ 65 h 275"/>
              <a:gd name="T26" fmla="*/ 153 w 455"/>
              <a:gd name="T27" fmla="*/ 39 h 275"/>
              <a:gd name="T28" fmla="*/ 208 w 455"/>
              <a:gd name="T29" fmla="*/ 20 h 275"/>
              <a:gd name="T30" fmla="*/ 263 w 455"/>
              <a:gd name="T31" fmla="*/ 4 h 275"/>
              <a:gd name="T32" fmla="*/ 287 w 455"/>
              <a:gd name="T33" fmla="*/ 0 h 275"/>
              <a:gd name="T34" fmla="*/ 328 w 455"/>
              <a:gd name="T35" fmla="*/ 12 h 275"/>
              <a:gd name="T36" fmla="*/ 367 w 455"/>
              <a:gd name="T37" fmla="*/ 27 h 275"/>
              <a:gd name="T38" fmla="*/ 401 w 455"/>
              <a:gd name="T39" fmla="*/ 50 h 275"/>
              <a:gd name="T40" fmla="*/ 432 w 455"/>
              <a:gd name="T41" fmla="*/ 76 h 275"/>
              <a:gd name="T42" fmla="*/ 455 w 455"/>
              <a:gd name="T43" fmla="*/ 100 h 275"/>
              <a:gd name="T44" fmla="*/ 153 w 455"/>
              <a:gd name="T45" fmla="*/ 275 h 275"/>
              <a:gd name="T46" fmla="*/ 153 w 455"/>
              <a:gd name="T47" fmla="*/ 275 h 275"/>
              <a:gd name="T48" fmla="*/ 152 w 455"/>
              <a:gd name="T49" fmla="*/ 273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55" h="275">
                <a:moveTo>
                  <a:pt x="152" y="273"/>
                </a:moveTo>
                <a:lnTo>
                  <a:pt x="122" y="273"/>
                </a:lnTo>
                <a:lnTo>
                  <a:pt x="92" y="265"/>
                </a:lnTo>
                <a:lnTo>
                  <a:pt x="63" y="252"/>
                </a:lnTo>
                <a:lnTo>
                  <a:pt x="40" y="234"/>
                </a:lnTo>
                <a:lnTo>
                  <a:pt x="18" y="212"/>
                </a:lnTo>
                <a:lnTo>
                  <a:pt x="6" y="191"/>
                </a:lnTo>
                <a:lnTo>
                  <a:pt x="0" y="173"/>
                </a:lnTo>
                <a:lnTo>
                  <a:pt x="1" y="155"/>
                </a:lnTo>
                <a:lnTo>
                  <a:pt x="7" y="139"/>
                </a:lnTo>
                <a:lnTo>
                  <a:pt x="13" y="131"/>
                </a:lnTo>
                <a:lnTo>
                  <a:pt x="56" y="96"/>
                </a:lnTo>
                <a:lnTo>
                  <a:pt x="104" y="65"/>
                </a:lnTo>
                <a:lnTo>
                  <a:pt x="153" y="39"/>
                </a:lnTo>
                <a:lnTo>
                  <a:pt x="208" y="20"/>
                </a:lnTo>
                <a:lnTo>
                  <a:pt x="263" y="4"/>
                </a:lnTo>
                <a:lnTo>
                  <a:pt x="287" y="0"/>
                </a:lnTo>
                <a:lnTo>
                  <a:pt x="328" y="12"/>
                </a:lnTo>
                <a:lnTo>
                  <a:pt x="367" y="27"/>
                </a:lnTo>
                <a:lnTo>
                  <a:pt x="401" y="50"/>
                </a:lnTo>
                <a:lnTo>
                  <a:pt x="432" y="76"/>
                </a:lnTo>
                <a:lnTo>
                  <a:pt x="455" y="100"/>
                </a:lnTo>
                <a:lnTo>
                  <a:pt x="153" y="275"/>
                </a:lnTo>
                <a:lnTo>
                  <a:pt x="153" y="275"/>
                </a:lnTo>
                <a:lnTo>
                  <a:pt x="152" y="273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914" name="Freeform 1858">
            <a:extLst>
              <a:ext uri="{FF2B5EF4-FFF2-40B4-BE49-F238E27FC236}">
                <a16:creationId xmlns:a16="http://schemas.microsoft.com/office/drawing/2014/main" id="{F6B101CA-5032-4ED5-97DA-D1958A19B2FF}"/>
              </a:ext>
            </a:extLst>
          </p:cNvPr>
          <p:cNvSpPr>
            <a:spLocks/>
          </p:cNvSpPr>
          <p:nvPr/>
        </p:nvSpPr>
        <p:spPr bwMode="auto">
          <a:xfrm>
            <a:off x="4192588" y="2360613"/>
            <a:ext cx="241300" cy="146050"/>
          </a:xfrm>
          <a:custGeom>
            <a:avLst/>
            <a:gdLst>
              <a:gd name="T0" fmla="*/ 152 w 455"/>
              <a:gd name="T1" fmla="*/ 273 h 275"/>
              <a:gd name="T2" fmla="*/ 122 w 455"/>
              <a:gd name="T3" fmla="*/ 273 h 275"/>
              <a:gd name="T4" fmla="*/ 92 w 455"/>
              <a:gd name="T5" fmla="*/ 265 h 275"/>
              <a:gd name="T6" fmla="*/ 63 w 455"/>
              <a:gd name="T7" fmla="*/ 252 h 275"/>
              <a:gd name="T8" fmla="*/ 40 w 455"/>
              <a:gd name="T9" fmla="*/ 234 h 275"/>
              <a:gd name="T10" fmla="*/ 18 w 455"/>
              <a:gd name="T11" fmla="*/ 212 h 275"/>
              <a:gd name="T12" fmla="*/ 6 w 455"/>
              <a:gd name="T13" fmla="*/ 191 h 275"/>
              <a:gd name="T14" fmla="*/ 0 w 455"/>
              <a:gd name="T15" fmla="*/ 173 h 275"/>
              <a:gd name="T16" fmla="*/ 1 w 455"/>
              <a:gd name="T17" fmla="*/ 155 h 275"/>
              <a:gd name="T18" fmla="*/ 7 w 455"/>
              <a:gd name="T19" fmla="*/ 139 h 275"/>
              <a:gd name="T20" fmla="*/ 13 w 455"/>
              <a:gd name="T21" fmla="*/ 131 h 275"/>
              <a:gd name="T22" fmla="*/ 56 w 455"/>
              <a:gd name="T23" fmla="*/ 96 h 275"/>
              <a:gd name="T24" fmla="*/ 104 w 455"/>
              <a:gd name="T25" fmla="*/ 65 h 275"/>
              <a:gd name="T26" fmla="*/ 153 w 455"/>
              <a:gd name="T27" fmla="*/ 39 h 275"/>
              <a:gd name="T28" fmla="*/ 208 w 455"/>
              <a:gd name="T29" fmla="*/ 20 h 275"/>
              <a:gd name="T30" fmla="*/ 263 w 455"/>
              <a:gd name="T31" fmla="*/ 4 h 275"/>
              <a:gd name="T32" fmla="*/ 287 w 455"/>
              <a:gd name="T33" fmla="*/ 0 h 275"/>
              <a:gd name="T34" fmla="*/ 328 w 455"/>
              <a:gd name="T35" fmla="*/ 12 h 275"/>
              <a:gd name="T36" fmla="*/ 367 w 455"/>
              <a:gd name="T37" fmla="*/ 27 h 275"/>
              <a:gd name="T38" fmla="*/ 401 w 455"/>
              <a:gd name="T39" fmla="*/ 50 h 275"/>
              <a:gd name="T40" fmla="*/ 432 w 455"/>
              <a:gd name="T41" fmla="*/ 76 h 275"/>
              <a:gd name="T42" fmla="*/ 455 w 455"/>
              <a:gd name="T43" fmla="*/ 100 h 275"/>
              <a:gd name="T44" fmla="*/ 153 w 455"/>
              <a:gd name="T45" fmla="*/ 275 h 275"/>
              <a:gd name="T46" fmla="*/ 153 w 455"/>
              <a:gd name="T47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55" h="275">
                <a:moveTo>
                  <a:pt x="152" y="273"/>
                </a:moveTo>
                <a:lnTo>
                  <a:pt x="122" y="273"/>
                </a:lnTo>
                <a:lnTo>
                  <a:pt x="92" y="265"/>
                </a:lnTo>
                <a:lnTo>
                  <a:pt x="63" y="252"/>
                </a:lnTo>
                <a:lnTo>
                  <a:pt x="40" y="234"/>
                </a:lnTo>
                <a:lnTo>
                  <a:pt x="18" y="212"/>
                </a:lnTo>
                <a:lnTo>
                  <a:pt x="6" y="191"/>
                </a:lnTo>
                <a:lnTo>
                  <a:pt x="0" y="173"/>
                </a:lnTo>
                <a:lnTo>
                  <a:pt x="1" y="155"/>
                </a:lnTo>
                <a:lnTo>
                  <a:pt x="7" y="139"/>
                </a:lnTo>
                <a:lnTo>
                  <a:pt x="13" y="131"/>
                </a:lnTo>
                <a:lnTo>
                  <a:pt x="56" y="96"/>
                </a:lnTo>
                <a:lnTo>
                  <a:pt x="104" y="65"/>
                </a:lnTo>
                <a:lnTo>
                  <a:pt x="153" y="39"/>
                </a:lnTo>
                <a:lnTo>
                  <a:pt x="208" y="20"/>
                </a:lnTo>
                <a:lnTo>
                  <a:pt x="263" y="4"/>
                </a:lnTo>
                <a:lnTo>
                  <a:pt x="287" y="0"/>
                </a:lnTo>
                <a:lnTo>
                  <a:pt x="328" y="12"/>
                </a:lnTo>
                <a:lnTo>
                  <a:pt x="367" y="27"/>
                </a:lnTo>
                <a:lnTo>
                  <a:pt x="401" y="50"/>
                </a:lnTo>
                <a:lnTo>
                  <a:pt x="432" y="76"/>
                </a:lnTo>
                <a:lnTo>
                  <a:pt x="455" y="100"/>
                </a:lnTo>
                <a:lnTo>
                  <a:pt x="153" y="275"/>
                </a:lnTo>
                <a:lnTo>
                  <a:pt x="153" y="275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15" name="Freeform 1859">
            <a:extLst>
              <a:ext uri="{FF2B5EF4-FFF2-40B4-BE49-F238E27FC236}">
                <a16:creationId xmlns:a16="http://schemas.microsoft.com/office/drawing/2014/main" id="{7F51AD54-D0E9-4D80-A925-86627238E4AF}"/>
              </a:ext>
            </a:extLst>
          </p:cNvPr>
          <p:cNvSpPr>
            <a:spLocks/>
          </p:cNvSpPr>
          <p:nvPr/>
        </p:nvSpPr>
        <p:spPr bwMode="auto">
          <a:xfrm>
            <a:off x="3895725" y="2346325"/>
            <a:ext cx="254000" cy="138113"/>
          </a:xfrm>
          <a:custGeom>
            <a:avLst/>
            <a:gdLst>
              <a:gd name="T0" fmla="*/ 169 w 482"/>
              <a:gd name="T1" fmla="*/ 261 h 261"/>
              <a:gd name="T2" fmla="*/ 145 w 482"/>
              <a:gd name="T3" fmla="*/ 247 h 261"/>
              <a:gd name="T4" fmla="*/ 95 w 482"/>
              <a:gd name="T5" fmla="*/ 214 h 261"/>
              <a:gd name="T6" fmla="*/ 26 w 482"/>
              <a:gd name="T7" fmla="*/ 176 h 261"/>
              <a:gd name="T8" fmla="*/ 0 w 482"/>
              <a:gd name="T9" fmla="*/ 166 h 261"/>
              <a:gd name="T10" fmla="*/ 34 w 482"/>
              <a:gd name="T11" fmla="*/ 128 h 261"/>
              <a:gd name="T12" fmla="*/ 73 w 482"/>
              <a:gd name="T13" fmla="*/ 93 h 261"/>
              <a:gd name="T14" fmla="*/ 117 w 482"/>
              <a:gd name="T15" fmla="*/ 65 h 261"/>
              <a:gd name="T16" fmla="*/ 166 w 482"/>
              <a:gd name="T17" fmla="*/ 40 h 261"/>
              <a:gd name="T18" fmla="*/ 215 w 482"/>
              <a:gd name="T19" fmla="*/ 20 h 261"/>
              <a:gd name="T20" fmla="*/ 267 w 482"/>
              <a:gd name="T21" fmla="*/ 6 h 261"/>
              <a:gd name="T22" fmla="*/ 315 w 482"/>
              <a:gd name="T23" fmla="*/ 0 h 261"/>
              <a:gd name="T24" fmla="*/ 356 w 482"/>
              <a:gd name="T25" fmla="*/ 7 h 261"/>
              <a:gd name="T26" fmla="*/ 395 w 482"/>
              <a:gd name="T27" fmla="*/ 23 h 261"/>
              <a:gd name="T28" fmla="*/ 429 w 482"/>
              <a:gd name="T29" fmla="*/ 41 h 261"/>
              <a:gd name="T30" fmla="*/ 460 w 482"/>
              <a:gd name="T31" fmla="*/ 66 h 261"/>
              <a:gd name="T32" fmla="*/ 482 w 482"/>
              <a:gd name="T33" fmla="*/ 88 h 261"/>
              <a:gd name="T34" fmla="*/ 169 w 482"/>
              <a:gd name="T35" fmla="*/ 261 h 261"/>
              <a:gd name="T36" fmla="*/ 169 w 482"/>
              <a:gd name="T37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2" h="261">
                <a:moveTo>
                  <a:pt x="169" y="261"/>
                </a:moveTo>
                <a:lnTo>
                  <a:pt x="145" y="247"/>
                </a:lnTo>
                <a:lnTo>
                  <a:pt x="95" y="214"/>
                </a:lnTo>
                <a:lnTo>
                  <a:pt x="26" y="176"/>
                </a:lnTo>
                <a:lnTo>
                  <a:pt x="0" y="166"/>
                </a:lnTo>
                <a:lnTo>
                  <a:pt x="34" y="128"/>
                </a:lnTo>
                <a:lnTo>
                  <a:pt x="73" y="93"/>
                </a:lnTo>
                <a:lnTo>
                  <a:pt x="117" y="65"/>
                </a:lnTo>
                <a:lnTo>
                  <a:pt x="166" y="40"/>
                </a:lnTo>
                <a:lnTo>
                  <a:pt x="215" y="20"/>
                </a:lnTo>
                <a:lnTo>
                  <a:pt x="267" y="6"/>
                </a:lnTo>
                <a:lnTo>
                  <a:pt x="315" y="0"/>
                </a:lnTo>
                <a:lnTo>
                  <a:pt x="356" y="7"/>
                </a:lnTo>
                <a:lnTo>
                  <a:pt x="395" y="23"/>
                </a:lnTo>
                <a:lnTo>
                  <a:pt x="429" y="41"/>
                </a:lnTo>
                <a:lnTo>
                  <a:pt x="460" y="66"/>
                </a:lnTo>
                <a:lnTo>
                  <a:pt x="482" y="88"/>
                </a:lnTo>
                <a:lnTo>
                  <a:pt x="169" y="261"/>
                </a:lnTo>
                <a:lnTo>
                  <a:pt x="169" y="261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916" name="Freeform 1860">
            <a:extLst>
              <a:ext uri="{FF2B5EF4-FFF2-40B4-BE49-F238E27FC236}">
                <a16:creationId xmlns:a16="http://schemas.microsoft.com/office/drawing/2014/main" id="{2BE80C7D-E014-4883-8EF1-86279AF52181}"/>
              </a:ext>
            </a:extLst>
          </p:cNvPr>
          <p:cNvSpPr>
            <a:spLocks/>
          </p:cNvSpPr>
          <p:nvPr/>
        </p:nvSpPr>
        <p:spPr bwMode="auto">
          <a:xfrm>
            <a:off x="3895725" y="2346325"/>
            <a:ext cx="254000" cy="138113"/>
          </a:xfrm>
          <a:custGeom>
            <a:avLst/>
            <a:gdLst>
              <a:gd name="T0" fmla="*/ 169 w 482"/>
              <a:gd name="T1" fmla="*/ 261 h 261"/>
              <a:gd name="T2" fmla="*/ 145 w 482"/>
              <a:gd name="T3" fmla="*/ 247 h 261"/>
              <a:gd name="T4" fmla="*/ 95 w 482"/>
              <a:gd name="T5" fmla="*/ 214 h 261"/>
              <a:gd name="T6" fmla="*/ 26 w 482"/>
              <a:gd name="T7" fmla="*/ 176 h 261"/>
              <a:gd name="T8" fmla="*/ 0 w 482"/>
              <a:gd name="T9" fmla="*/ 166 h 261"/>
              <a:gd name="T10" fmla="*/ 34 w 482"/>
              <a:gd name="T11" fmla="*/ 128 h 261"/>
              <a:gd name="T12" fmla="*/ 73 w 482"/>
              <a:gd name="T13" fmla="*/ 93 h 261"/>
              <a:gd name="T14" fmla="*/ 117 w 482"/>
              <a:gd name="T15" fmla="*/ 65 h 261"/>
              <a:gd name="T16" fmla="*/ 166 w 482"/>
              <a:gd name="T17" fmla="*/ 40 h 261"/>
              <a:gd name="T18" fmla="*/ 215 w 482"/>
              <a:gd name="T19" fmla="*/ 20 h 261"/>
              <a:gd name="T20" fmla="*/ 267 w 482"/>
              <a:gd name="T21" fmla="*/ 6 h 261"/>
              <a:gd name="T22" fmla="*/ 315 w 482"/>
              <a:gd name="T23" fmla="*/ 0 h 261"/>
              <a:gd name="T24" fmla="*/ 356 w 482"/>
              <a:gd name="T25" fmla="*/ 7 h 261"/>
              <a:gd name="T26" fmla="*/ 395 w 482"/>
              <a:gd name="T27" fmla="*/ 23 h 261"/>
              <a:gd name="T28" fmla="*/ 429 w 482"/>
              <a:gd name="T29" fmla="*/ 41 h 261"/>
              <a:gd name="T30" fmla="*/ 460 w 482"/>
              <a:gd name="T31" fmla="*/ 66 h 261"/>
              <a:gd name="T32" fmla="*/ 482 w 482"/>
              <a:gd name="T33" fmla="*/ 88 h 261"/>
              <a:gd name="T34" fmla="*/ 169 w 482"/>
              <a:gd name="T35" fmla="*/ 261 h 261"/>
              <a:gd name="T36" fmla="*/ 169 w 482"/>
              <a:gd name="T37" fmla="*/ 261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2" h="261">
                <a:moveTo>
                  <a:pt x="169" y="261"/>
                </a:moveTo>
                <a:lnTo>
                  <a:pt x="145" y="247"/>
                </a:lnTo>
                <a:lnTo>
                  <a:pt x="95" y="214"/>
                </a:lnTo>
                <a:lnTo>
                  <a:pt x="26" y="176"/>
                </a:lnTo>
                <a:lnTo>
                  <a:pt x="0" y="166"/>
                </a:lnTo>
                <a:lnTo>
                  <a:pt x="34" y="128"/>
                </a:lnTo>
                <a:lnTo>
                  <a:pt x="73" y="93"/>
                </a:lnTo>
                <a:lnTo>
                  <a:pt x="117" y="65"/>
                </a:lnTo>
                <a:lnTo>
                  <a:pt x="166" y="40"/>
                </a:lnTo>
                <a:lnTo>
                  <a:pt x="215" y="20"/>
                </a:lnTo>
                <a:lnTo>
                  <a:pt x="267" y="6"/>
                </a:lnTo>
                <a:lnTo>
                  <a:pt x="315" y="0"/>
                </a:lnTo>
                <a:lnTo>
                  <a:pt x="356" y="7"/>
                </a:lnTo>
                <a:lnTo>
                  <a:pt x="395" y="23"/>
                </a:lnTo>
                <a:lnTo>
                  <a:pt x="429" y="41"/>
                </a:lnTo>
                <a:lnTo>
                  <a:pt x="460" y="66"/>
                </a:lnTo>
                <a:lnTo>
                  <a:pt x="482" y="88"/>
                </a:lnTo>
                <a:lnTo>
                  <a:pt x="169" y="261"/>
                </a:lnTo>
                <a:lnTo>
                  <a:pt x="169" y="261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17" name="Freeform 1861">
            <a:extLst>
              <a:ext uri="{FF2B5EF4-FFF2-40B4-BE49-F238E27FC236}">
                <a16:creationId xmlns:a16="http://schemas.microsoft.com/office/drawing/2014/main" id="{E934D283-DB2C-4E6C-8B00-B5955801DB2C}"/>
              </a:ext>
            </a:extLst>
          </p:cNvPr>
          <p:cNvSpPr>
            <a:spLocks/>
          </p:cNvSpPr>
          <p:nvPr/>
        </p:nvSpPr>
        <p:spPr bwMode="auto">
          <a:xfrm>
            <a:off x="3984625" y="2392363"/>
            <a:ext cx="165100" cy="95250"/>
          </a:xfrm>
          <a:custGeom>
            <a:avLst/>
            <a:gdLst>
              <a:gd name="T0" fmla="*/ 313 w 314"/>
              <a:gd name="T1" fmla="*/ 6 h 181"/>
              <a:gd name="T2" fmla="*/ 301 w 314"/>
              <a:gd name="T3" fmla="*/ 42 h 181"/>
              <a:gd name="T4" fmla="*/ 281 w 314"/>
              <a:gd name="T5" fmla="*/ 74 h 181"/>
              <a:gd name="T6" fmla="*/ 257 w 314"/>
              <a:gd name="T7" fmla="*/ 104 h 181"/>
              <a:gd name="T8" fmla="*/ 227 w 314"/>
              <a:gd name="T9" fmla="*/ 129 h 181"/>
              <a:gd name="T10" fmla="*/ 193 w 314"/>
              <a:gd name="T11" fmla="*/ 150 h 181"/>
              <a:gd name="T12" fmla="*/ 155 w 314"/>
              <a:gd name="T13" fmla="*/ 166 h 181"/>
              <a:gd name="T14" fmla="*/ 116 w 314"/>
              <a:gd name="T15" fmla="*/ 177 h 181"/>
              <a:gd name="T16" fmla="*/ 74 w 314"/>
              <a:gd name="T17" fmla="*/ 181 h 181"/>
              <a:gd name="T18" fmla="*/ 34 w 314"/>
              <a:gd name="T19" fmla="*/ 181 h 181"/>
              <a:gd name="T20" fmla="*/ 0 w 314"/>
              <a:gd name="T21" fmla="*/ 173 h 181"/>
              <a:gd name="T22" fmla="*/ 37 w 314"/>
              <a:gd name="T23" fmla="*/ 134 h 181"/>
              <a:gd name="T24" fmla="*/ 80 w 314"/>
              <a:gd name="T25" fmla="*/ 97 h 181"/>
              <a:gd name="T26" fmla="*/ 126 w 314"/>
              <a:gd name="T27" fmla="*/ 68 h 181"/>
              <a:gd name="T28" fmla="*/ 177 w 314"/>
              <a:gd name="T29" fmla="*/ 42 h 181"/>
              <a:gd name="T30" fmla="*/ 231 w 314"/>
              <a:gd name="T31" fmla="*/ 21 h 181"/>
              <a:gd name="T32" fmla="*/ 287 w 314"/>
              <a:gd name="T33" fmla="*/ 5 h 181"/>
              <a:gd name="T34" fmla="*/ 314 w 314"/>
              <a:gd name="T35" fmla="*/ 0 h 181"/>
              <a:gd name="T36" fmla="*/ 314 w 314"/>
              <a:gd name="T37" fmla="*/ 6 h 181"/>
              <a:gd name="T38" fmla="*/ 314 w 314"/>
              <a:gd name="T39" fmla="*/ 6 h 181"/>
              <a:gd name="T40" fmla="*/ 313 w 314"/>
              <a:gd name="T41" fmla="*/ 6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14" h="181">
                <a:moveTo>
                  <a:pt x="313" y="6"/>
                </a:moveTo>
                <a:lnTo>
                  <a:pt x="301" y="42"/>
                </a:lnTo>
                <a:lnTo>
                  <a:pt x="281" y="74"/>
                </a:lnTo>
                <a:lnTo>
                  <a:pt x="257" y="104"/>
                </a:lnTo>
                <a:lnTo>
                  <a:pt x="227" y="129"/>
                </a:lnTo>
                <a:lnTo>
                  <a:pt x="193" y="150"/>
                </a:lnTo>
                <a:lnTo>
                  <a:pt x="155" y="166"/>
                </a:lnTo>
                <a:lnTo>
                  <a:pt x="116" y="177"/>
                </a:lnTo>
                <a:lnTo>
                  <a:pt x="74" y="181"/>
                </a:lnTo>
                <a:lnTo>
                  <a:pt x="34" y="181"/>
                </a:lnTo>
                <a:lnTo>
                  <a:pt x="0" y="173"/>
                </a:lnTo>
                <a:lnTo>
                  <a:pt x="37" y="134"/>
                </a:lnTo>
                <a:lnTo>
                  <a:pt x="80" y="97"/>
                </a:lnTo>
                <a:lnTo>
                  <a:pt x="126" y="68"/>
                </a:lnTo>
                <a:lnTo>
                  <a:pt x="177" y="42"/>
                </a:lnTo>
                <a:lnTo>
                  <a:pt x="231" y="21"/>
                </a:lnTo>
                <a:lnTo>
                  <a:pt x="287" y="5"/>
                </a:lnTo>
                <a:lnTo>
                  <a:pt x="314" y="0"/>
                </a:lnTo>
                <a:lnTo>
                  <a:pt x="314" y="6"/>
                </a:lnTo>
                <a:lnTo>
                  <a:pt x="314" y="6"/>
                </a:lnTo>
                <a:lnTo>
                  <a:pt x="313" y="6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918" name="Freeform 1862">
            <a:extLst>
              <a:ext uri="{FF2B5EF4-FFF2-40B4-BE49-F238E27FC236}">
                <a16:creationId xmlns:a16="http://schemas.microsoft.com/office/drawing/2014/main" id="{AA5C6589-CB6C-40E6-BF38-6D8E39366677}"/>
              </a:ext>
            </a:extLst>
          </p:cNvPr>
          <p:cNvSpPr>
            <a:spLocks/>
          </p:cNvSpPr>
          <p:nvPr/>
        </p:nvSpPr>
        <p:spPr bwMode="auto">
          <a:xfrm>
            <a:off x="3984625" y="2392363"/>
            <a:ext cx="165100" cy="95250"/>
          </a:xfrm>
          <a:custGeom>
            <a:avLst/>
            <a:gdLst>
              <a:gd name="T0" fmla="*/ 313 w 314"/>
              <a:gd name="T1" fmla="*/ 6 h 181"/>
              <a:gd name="T2" fmla="*/ 301 w 314"/>
              <a:gd name="T3" fmla="*/ 42 h 181"/>
              <a:gd name="T4" fmla="*/ 281 w 314"/>
              <a:gd name="T5" fmla="*/ 74 h 181"/>
              <a:gd name="T6" fmla="*/ 257 w 314"/>
              <a:gd name="T7" fmla="*/ 104 h 181"/>
              <a:gd name="T8" fmla="*/ 227 w 314"/>
              <a:gd name="T9" fmla="*/ 129 h 181"/>
              <a:gd name="T10" fmla="*/ 193 w 314"/>
              <a:gd name="T11" fmla="*/ 150 h 181"/>
              <a:gd name="T12" fmla="*/ 155 w 314"/>
              <a:gd name="T13" fmla="*/ 166 h 181"/>
              <a:gd name="T14" fmla="*/ 116 w 314"/>
              <a:gd name="T15" fmla="*/ 177 h 181"/>
              <a:gd name="T16" fmla="*/ 74 w 314"/>
              <a:gd name="T17" fmla="*/ 181 h 181"/>
              <a:gd name="T18" fmla="*/ 34 w 314"/>
              <a:gd name="T19" fmla="*/ 181 h 181"/>
              <a:gd name="T20" fmla="*/ 0 w 314"/>
              <a:gd name="T21" fmla="*/ 173 h 181"/>
              <a:gd name="T22" fmla="*/ 37 w 314"/>
              <a:gd name="T23" fmla="*/ 134 h 181"/>
              <a:gd name="T24" fmla="*/ 80 w 314"/>
              <a:gd name="T25" fmla="*/ 97 h 181"/>
              <a:gd name="T26" fmla="*/ 126 w 314"/>
              <a:gd name="T27" fmla="*/ 68 h 181"/>
              <a:gd name="T28" fmla="*/ 177 w 314"/>
              <a:gd name="T29" fmla="*/ 42 h 181"/>
              <a:gd name="T30" fmla="*/ 231 w 314"/>
              <a:gd name="T31" fmla="*/ 21 h 181"/>
              <a:gd name="T32" fmla="*/ 287 w 314"/>
              <a:gd name="T33" fmla="*/ 5 h 181"/>
              <a:gd name="T34" fmla="*/ 314 w 314"/>
              <a:gd name="T35" fmla="*/ 0 h 181"/>
              <a:gd name="T36" fmla="*/ 314 w 314"/>
              <a:gd name="T37" fmla="*/ 6 h 181"/>
              <a:gd name="T38" fmla="*/ 314 w 314"/>
              <a:gd name="T39" fmla="*/ 6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4" h="181">
                <a:moveTo>
                  <a:pt x="313" y="6"/>
                </a:moveTo>
                <a:lnTo>
                  <a:pt x="301" y="42"/>
                </a:lnTo>
                <a:lnTo>
                  <a:pt x="281" y="74"/>
                </a:lnTo>
                <a:lnTo>
                  <a:pt x="257" y="104"/>
                </a:lnTo>
                <a:lnTo>
                  <a:pt x="227" y="129"/>
                </a:lnTo>
                <a:lnTo>
                  <a:pt x="193" y="150"/>
                </a:lnTo>
                <a:lnTo>
                  <a:pt x="155" y="166"/>
                </a:lnTo>
                <a:lnTo>
                  <a:pt x="116" y="177"/>
                </a:lnTo>
                <a:lnTo>
                  <a:pt x="74" y="181"/>
                </a:lnTo>
                <a:lnTo>
                  <a:pt x="34" y="181"/>
                </a:lnTo>
                <a:lnTo>
                  <a:pt x="0" y="173"/>
                </a:lnTo>
                <a:lnTo>
                  <a:pt x="37" y="134"/>
                </a:lnTo>
                <a:lnTo>
                  <a:pt x="80" y="97"/>
                </a:lnTo>
                <a:lnTo>
                  <a:pt x="126" y="68"/>
                </a:lnTo>
                <a:lnTo>
                  <a:pt x="177" y="42"/>
                </a:lnTo>
                <a:lnTo>
                  <a:pt x="231" y="21"/>
                </a:lnTo>
                <a:lnTo>
                  <a:pt x="287" y="5"/>
                </a:lnTo>
                <a:lnTo>
                  <a:pt x="314" y="0"/>
                </a:lnTo>
                <a:lnTo>
                  <a:pt x="314" y="6"/>
                </a:lnTo>
                <a:lnTo>
                  <a:pt x="314" y="6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19" name="Freeform 1863">
            <a:extLst>
              <a:ext uri="{FF2B5EF4-FFF2-40B4-BE49-F238E27FC236}">
                <a16:creationId xmlns:a16="http://schemas.microsoft.com/office/drawing/2014/main" id="{13F2EB33-8CEF-4EEB-A663-DAC2127E0279}"/>
              </a:ext>
            </a:extLst>
          </p:cNvPr>
          <p:cNvSpPr>
            <a:spLocks/>
          </p:cNvSpPr>
          <p:nvPr/>
        </p:nvSpPr>
        <p:spPr bwMode="auto">
          <a:xfrm>
            <a:off x="4270375" y="2413000"/>
            <a:ext cx="163513" cy="93663"/>
          </a:xfrm>
          <a:custGeom>
            <a:avLst/>
            <a:gdLst>
              <a:gd name="T0" fmla="*/ 299 w 308"/>
              <a:gd name="T1" fmla="*/ 18 h 175"/>
              <a:gd name="T2" fmla="*/ 275 w 308"/>
              <a:gd name="T3" fmla="*/ 55 h 175"/>
              <a:gd name="T4" fmla="*/ 242 w 308"/>
              <a:gd name="T5" fmla="*/ 86 h 175"/>
              <a:gd name="T6" fmla="*/ 204 w 308"/>
              <a:gd name="T7" fmla="*/ 115 h 175"/>
              <a:gd name="T8" fmla="*/ 165 w 308"/>
              <a:gd name="T9" fmla="*/ 137 h 175"/>
              <a:gd name="T10" fmla="*/ 121 w 308"/>
              <a:gd name="T11" fmla="*/ 155 h 175"/>
              <a:gd name="T12" fmla="*/ 74 w 308"/>
              <a:gd name="T13" fmla="*/ 168 h 175"/>
              <a:gd name="T14" fmla="*/ 27 w 308"/>
              <a:gd name="T15" fmla="*/ 173 h 175"/>
              <a:gd name="T16" fmla="*/ 0 w 308"/>
              <a:gd name="T17" fmla="*/ 175 h 175"/>
              <a:gd name="T18" fmla="*/ 32 w 308"/>
              <a:gd name="T19" fmla="*/ 137 h 175"/>
              <a:gd name="T20" fmla="*/ 69 w 308"/>
              <a:gd name="T21" fmla="*/ 102 h 175"/>
              <a:gd name="T22" fmla="*/ 110 w 308"/>
              <a:gd name="T23" fmla="*/ 70 h 175"/>
              <a:gd name="T24" fmla="*/ 156 w 308"/>
              <a:gd name="T25" fmla="*/ 46 h 175"/>
              <a:gd name="T26" fmla="*/ 204 w 308"/>
              <a:gd name="T27" fmla="*/ 25 h 175"/>
              <a:gd name="T28" fmla="*/ 256 w 308"/>
              <a:gd name="T29" fmla="*/ 11 h 175"/>
              <a:gd name="T30" fmla="*/ 308 w 308"/>
              <a:gd name="T31" fmla="*/ 0 h 175"/>
              <a:gd name="T32" fmla="*/ 301 w 308"/>
              <a:gd name="T33" fmla="*/ 20 h 175"/>
              <a:gd name="T34" fmla="*/ 301 w 308"/>
              <a:gd name="T35" fmla="*/ 20 h 175"/>
              <a:gd name="T36" fmla="*/ 299 w 308"/>
              <a:gd name="T37" fmla="*/ 18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8" h="175">
                <a:moveTo>
                  <a:pt x="299" y="18"/>
                </a:moveTo>
                <a:lnTo>
                  <a:pt x="275" y="55"/>
                </a:lnTo>
                <a:lnTo>
                  <a:pt x="242" y="86"/>
                </a:lnTo>
                <a:lnTo>
                  <a:pt x="204" y="115"/>
                </a:lnTo>
                <a:lnTo>
                  <a:pt x="165" y="137"/>
                </a:lnTo>
                <a:lnTo>
                  <a:pt x="121" y="155"/>
                </a:lnTo>
                <a:lnTo>
                  <a:pt x="74" y="168"/>
                </a:lnTo>
                <a:lnTo>
                  <a:pt x="27" y="173"/>
                </a:lnTo>
                <a:lnTo>
                  <a:pt x="0" y="175"/>
                </a:lnTo>
                <a:lnTo>
                  <a:pt x="32" y="137"/>
                </a:lnTo>
                <a:lnTo>
                  <a:pt x="69" y="102"/>
                </a:lnTo>
                <a:lnTo>
                  <a:pt x="110" y="70"/>
                </a:lnTo>
                <a:lnTo>
                  <a:pt x="156" y="46"/>
                </a:lnTo>
                <a:lnTo>
                  <a:pt x="204" y="25"/>
                </a:lnTo>
                <a:lnTo>
                  <a:pt x="256" y="11"/>
                </a:lnTo>
                <a:lnTo>
                  <a:pt x="308" y="0"/>
                </a:lnTo>
                <a:lnTo>
                  <a:pt x="301" y="20"/>
                </a:lnTo>
                <a:lnTo>
                  <a:pt x="301" y="20"/>
                </a:lnTo>
                <a:lnTo>
                  <a:pt x="299" y="18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920" name="Freeform 1864">
            <a:extLst>
              <a:ext uri="{FF2B5EF4-FFF2-40B4-BE49-F238E27FC236}">
                <a16:creationId xmlns:a16="http://schemas.microsoft.com/office/drawing/2014/main" id="{BB94203D-25AE-4729-A607-ACD52A5F6A55}"/>
              </a:ext>
            </a:extLst>
          </p:cNvPr>
          <p:cNvSpPr>
            <a:spLocks/>
          </p:cNvSpPr>
          <p:nvPr/>
        </p:nvSpPr>
        <p:spPr bwMode="auto">
          <a:xfrm>
            <a:off x="4270375" y="2413000"/>
            <a:ext cx="163513" cy="93663"/>
          </a:xfrm>
          <a:custGeom>
            <a:avLst/>
            <a:gdLst>
              <a:gd name="T0" fmla="*/ 299 w 308"/>
              <a:gd name="T1" fmla="*/ 18 h 175"/>
              <a:gd name="T2" fmla="*/ 275 w 308"/>
              <a:gd name="T3" fmla="*/ 55 h 175"/>
              <a:gd name="T4" fmla="*/ 242 w 308"/>
              <a:gd name="T5" fmla="*/ 86 h 175"/>
              <a:gd name="T6" fmla="*/ 204 w 308"/>
              <a:gd name="T7" fmla="*/ 115 h 175"/>
              <a:gd name="T8" fmla="*/ 165 w 308"/>
              <a:gd name="T9" fmla="*/ 137 h 175"/>
              <a:gd name="T10" fmla="*/ 121 w 308"/>
              <a:gd name="T11" fmla="*/ 155 h 175"/>
              <a:gd name="T12" fmla="*/ 74 w 308"/>
              <a:gd name="T13" fmla="*/ 168 h 175"/>
              <a:gd name="T14" fmla="*/ 27 w 308"/>
              <a:gd name="T15" fmla="*/ 173 h 175"/>
              <a:gd name="T16" fmla="*/ 0 w 308"/>
              <a:gd name="T17" fmla="*/ 175 h 175"/>
              <a:gd name="T18" fmla="*/ 32 w 308"/>
              <a:gd name="T19" fmla="*/ 137 h 175"/>
              <a:gd name="T20" fmla="*/ 69 w 308"/>
              <a:gd name="T21" fmla="*/ 102 h 175"/>
              <a:gd name="T22" fmla="*/ 110 w 308"/>
              <a:gd name="T23" fmla="*/ 70 h 175"/>
              <a:gd name="T24" fmla="*/ 156 w 308"/>
              <a:gd name="T25" fmla="*/ 46 h 175"/>
              <a:gd name="T26" fmla="*/ 204 w 308"/>
              <a:gd name="T27" fmla="*/ 25 h 175"/>
              <a:gd name="T28" fmla="*/ 256 w 308"/>
              <a:gd name="T29" fmla="*/ 11 h 175"/>
              <a:gd name="T30" fmla="*/ 308 w 308"/>
              <a:gd name="T31" fmla="*/ 0 h 175"/>
              <a:gd name="T32" fmla="*/ 301 w 308"/>
              <a:gd name="T33" fmla="*/ 20 h 175"/>
              <a:gd name="T34" fmla="*/ 301 w 308"/>
              <a:gd name="T35" fmla="*/ 2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8" h="175">
                <a:moveTo>
                  <a:pt x="299" y="18"/>
                </a:moveTo>
                <a:lnTo>
                  <a:pt x="275" y="55"/>
                </a:lnTo>
                <a:lnTo>
                  <a:pt x="242" y="86"/>
                </a:lnTo>
                <a:lnTo>
                  <a:pt x="204" y="115"/>
                </a:lnTo>
                <a:lnTo>
                  <a:pt x="165" y="137"/>
                </a:lnTo>
                <a:lnTo>
                  <a:pt x="121" y="155"/>
                </a:lnTo>
                <a:lnTo>
                  <a:pt x="74" y="168"/>
                </a:lnTo>
                <a:lnTo>
                  <a:pt x="27" y="173"/>
                </a:lnTo>
                <a:lnTo>
                  <a:pt x="0" y="175"/>
                </a:lnTo>
                <a:lnTo>
                  <a:pt x="32" y="137"/>
                </a:lnTo>
                <a:lnTo>
                  <a:pt x="69" y="102"/>
                </a:lnTo>
                <a:lnTo>
                  <a:pt x="110" y="70"/>
                </a:lnTo>
                <a:lnTo>
                  <a:pt x="156" y="46"/>
                </a:lnTo>
                <a:lnTo>
                  <a:pt x="204" y="25"/>
                </a:lnTo>
                <a:lnTo>
                  <a:pt x="256" y="11"/>
                </a:lnTo>
                <a:lnTo>
                  <a:pt x="308" y="0"/>
                </a:lnTo>
                <a:lnTo>
                  <a:pt x="301" y="20"/>
                </a:lnTo>
                <a:lnTo>
                  <a:pt x="301" y="20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21" name="Freeform 1865">
            <a:extLst>
              <a:ext uri="{FF2B5EF4-FFF2-40B4-BE49-F238E27FC236}">
                <a16:creationId xmlns:a16="http://schemas.microsoft.com/office/drawing/2014/main" id="{4FDB33B4-9949-4986-B5A7-E73BC450C786}"/>
              </a:ext>
            </a:extLst>
          </p:cNvPr>
          <p:cNvSpPr>
            <a:spLocks/>
          </p:cNvSpPr>
          <p:nvPr/>
        </p:nvSpPr>
        <p:spPr bwMode="auto">
          <a:xfrm>
            <a:off x="4011613" y="2413000"/>
            <a:ext cx="247650" cy="147638"/>
          </a:xfrm>
          <a:custGeom>
            <a:avLst/>
            <a:gdLst>
              <a:gd name="T0" fmla="*/ 0 w 468"/>
              <a:gd name="T1" fmla="*/ 99 h 279"/>
              <a:gd name="T2" fmla="*/ 18 w 468"/>
              <a:gd name="T3" fmla="*/ 86 h 279"/>
              <a:gd name="T4" fmla="*/ 84 w 468"/>
              <a:gd name="T5" fmla="*/ 45 h 279"/>
              <a:gd name="T6" fmla="*/ 130 w 468"/>
              <a:gd name="T7" fmla="*/ 20 h 279"/>
              <a:gd name="T8" fmla="*/ 180 w 468"/>
              <a:gd name="T9" fmla="*/ 0 h 279"/>
              <a:gd name="T10" fmla="*/ 196 w 468"/>
              <a:gd name="T11" fmla="*/ 1 h 279"/>
              <a:gd name="T12" fmla="*/ 223 w 468"/>
              <a:gd name="T13" fmla="*/ 9 h 279"/>
              <a:gd name="T14" fmla="*/ 262 w 468"/>
              <a:gd name="T15" fmla="*/ 28 h 279"/>
              <a:gd name="T16" fmla="*/ 331 w 468"/>
              <a:gd name="T17" fmla="*/ 65 h 279"/>
              <a:gd name="T18" fmla="*/ 419 w 468"/>
              <a:gd name="T19" fmla="*/ 118 h 279"/>
              <a:gd name="T20" fmla="*/ 460 w 468"/>
              <a:gd name="T21" fmla="*/ 151 h 279"/>
              <a:gd name="T22" fmla="*/ 468 w 468"/>
              <a:gd name="T23" fmla="*/ 161 h 279"/>
              <a:gd name="T24" fmla="*/ 468 w 468"/>
              <a:gd name="T25" fmla="*/ 171 h 279"/>
              <a:gd name="T26" fmla="*/ 455 w 468"/>
              <a:gd name="T27" fmla="*/ 195 h 279"/>
              <a:gd name="T28" fmla="*/ 429 w 468"/>
              <a:gd name="T29" fmla="*/ 221 h 279"/>
              <a:gd name="T30" fmla="*/ 397 w 468"/>
              <a:gd name="T31" fmla="*/ 244 h 279"/>
              <a:gd name="T32" fmla="*/ 363 w 468"/>
              <a:gd name="T33" fmla="*/ 261 h 279"/>
              <a:gd name="T34" fmla="*/ 324 w 468"/>
              <a:gd name="T35" fmla="*/ 279 h 279"/>
              <a:gd name="T36" fmla="*/ 0 w 468"/>
              <a:gd name="T37" fmla="*/ 99 h 279"/>
              <a:gd name="T38" fmla="*/ 0 w 468"/>
              <a:gd name="T39" fmla="*/ 99 h 279"/>
              <a:gd name="T40" fmla="*/ 0 w 468"/>
              <a:gd name="T41" fmla="*/ 9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68" h="279">
                <a:moveTo>
                  <a:pt x="0" y="99"/>
                </a:moveTo>
                <a:lnTo>
                  <a:pt x="18" y="86"/>
                </a:lnTo>
                <a:lnTo>
                  <a:pt x="84" y="45"/>
                </a:lnTo>
                <a:lnTo>
                  <a:pt x="130" y="20"/>
                </a:lnTo>
                <a:lnTo>
                  <a:pt x="180" y="0"/>
                </a:lnTo>
                <a:lnTo>
                  <a:pt x="196" y="1"/>
                </a:lnTo>
                <a:lnTo>
                  <a:pt x="223" y="9"/>
                </a:lnTo>
                <a:lnTo>
                  <a:pt x="262" y="28"/>
                </a:lnTo>
                <a:lnTo>
                  <a:pt x="331" y="65"/>
                </a:lnTo>
                <a:lnTo>
                  <a:pt x="419" y="118"/>
                </a:lnTo>
                <a:lnTo>
                  <a:pt x="460" y="151"/>
                </a:lnTo>
                <a:lnTo>
                  <a:pt x="468" y="161"/>
                </a:lnTo>
                <a:lnTo>
                  <a:pt x="468" y="171"/>
                </a:lnTo>
                <a:lnTo>
                  <a:pt x="455" y="195"/>
                </a:lnTo>
                <a:lnTo>
                  <a:pt x="429" y="221"/>
                </a:lnTo>
                <a:lnTo>
                  <a:pt x="397" y="244"/>
                </a:lnTo>
                <a:lnTo>
                  <a:pt x="363" y="261"/>
                </a:lnTo>
                <a:lnTo>
                  <a:pt x="324" y="279"/>
                </a:lnTo>
                <a:lnTo>
                  <a:pt x="0" y="99"/>
                </a:lnTo>
                <a:lnTo>
                  <a:pt x="0" y="99"/>
                </a:lnTo>
                <a:lnTo>
                  <a:pt x="0" y="99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922" name="Freeform 1866">
            <a:extLst>
              <a:ext uri="{FF2B5EF4-FFF2-40B4-BE49-F238E27FC236}">
                <a16:creationId xmlns:a16="http://schemas.microsoft.com/office/drawing/2014/main" id="{62E70C5A-C5F3-40B4-AE69-816640E9081D}"/>
              </a:ext>
            </a:extLst>
          </p:cNvPr>
          <p:cNvSpPr>
            <a:spLocks/>
          </p:cNvSpPr>
          <p:nvPr/>
        </p:nvSpPr>
        <p:spPr bwMode="auto">
          <a:xfrm>
            <a:off x="4011613" y="2413000"/>
            <a:ext cx="247650" cy="147638"/>
          </a:xfrm>
          <a:custGeom>
            <a:avLst/>
            <a:gdLst>
              <a:gd name="T0" fmla="*/ 0 w 468"/>
              <a:gd name="T1" fmla="*/ 99 h 279"/>
              <a:gd name="T2" fmla="*/ 18 w 468"/>
              <a:gd name="T3" fmla="*/ 86 h 279"/>
              <a:gd name="T4" fmla="*/ 84 w 468"/>
              <a:gd name="T5" fmla="*/ 45 h 279"/>
              <a:gd name="T6" fmla="*/ 130 w 468"/>
              <a:gd name="T7" fmla="*/ 20 h 279"/>
              <a:gd name="T8" fmla="*/ 180 w 468"/>
              <a:gd name="T9" fmla="*/ 0 h 279"/>
              <a:gd name="T10" fmla="*/ 196 w 468"/>
              <a:gd name="T11" fmla="*/ 1 h 279"/>
              <a:gd name="T12" fmla="*/ 223 w 468"/>
              <a:gd name="T13" fmla="*/ 9 h 279"/>
              <a:gd name="T14" fmla="*/ 262 w 468"/>
              <a:gd name="T15" fmla="*/ 28 h 279"/>
              <a:gd name="T16" fmla="*/ 331 w 468"/>
              <a:gd name="T17" fmla="*/ 65 h 279"/>
              <a:gd name="T18" fmla="*/ 419 w 468"/>
              <a:gd name="T19" fmla="*/ 118 h 279"/>
              <a:gd name="T20" fmla="*/ 460 w 468"/>
              <a:gd name="T21" fmla="*/ 151 h 279"/>
              <a:gd name="T22" fmla="*/ 468 w 468"/>
              <a:gd name="T23" fmla="*/ 161 h 279"/>
              <a:gd name="T24" fmla="*/ 468 w 468"/>
              <a:gd name="T25" fmla="*/ 171 h 279"/>
              <a:gd name="T26" fmla="*/ 455 w 468"/>
              <a:gd name="T27" fmla="*/ 195 h 279"/>
              <a:gd name="T28" fmla="*/ 429 w 468"/>
              <a:gd name="T29" fmla="*/ 221 h 279"/>
              <a:gd name="T30" fmla="*/ 397 w 468"/>
              <a:gd name="T31" fmla="*/ 244 h 279"/>
              <a:gd name="T32" fmla="*/ 363 w 468"/>
              <a:gd name="T33" fmla="*/ 261 h 279"/>
              <a:gd name="T34" fmla="*/ 324 w 468"/>
              <a:gd name="T35" fmla="*/ 279 h 279"/>
              <a:gd name="T36" fmla="*/ 0 w 468"/>
              <a:gd name="T37" fmla="*/ 99 h 279"/>
              <a:gd name="T38" fmla="*/ 0 w 468"/>
              <a:gd name="T39" fmla="*/ 99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8" h="279">
                <a:moveTo>
                  <a:pt x="0" y="99"/>
                </a:moveTo>
                <a:lnTo>
                  <a:pt x="18" y="86"/>
                </a:lnTo>
                <a:lnTo>
                  <a:pt x="84" y="45"/>
                </a:lnTo>
                <a:lnTo>
                  <a:pt x="130" y="20"/>
                </a:lnTo>
                <a:lnTo>
                  <a:pt x="180" y="0"/>
                </a:lnTo>
                <a:lnTo>
                  <a:pt x="196" y="1"/>
                </a:lnTo>
                <a:lnTo>
                  <a:pt x="223" y="9"/>
                </a:lnTo>
                <a:lnTo>
                  <a:pt x="262" y="28"/>
                </a:lnTo>
                <a:lnTo>
                  <a:pt x="331" y="65"/>
                </a:lnTo>
                <a:lnTo>
                  <a:pt x="419" y="118"/>
                </a:lnTo>
                <a:lnTo>
                  <a:pt x="460" y="151"/>
                </a:lnTo>
                <a:lnTo>
                  <a:pt x="468" y="161"/>
                </a:lnTo>
                <a:lnTo>
                  <a:pt x="468" y="171"/>
                </a:lnTo>
                <a:lnTo>
                  <a:pt x="455" y="195"/>
                </a:lnTo>
                <a:lnTo>
                  <a:pt x="429" y="221"/>
                </a:lnTo>
                <a:lnTo>
                  <a:pt x="397" y="244"/>
                </a:lnTo>
                <a:lnTo>
                  <a:pt x="363" y="261"/>
                </a:lnTo>
                <a:lnTo>
                  <a:pt x="324" y="279"/>
                </a:lnTo>
                <a:lnTo>
                  <a:pt x="0" y="99"/>
                </a:lnTo>
                <a:lnTo>
                  <a:pt x="0" y="99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23" name="Freeform 1867">
            <a:extLst>
              <a:ext uri="{FF2B5EF4-FFF2-40B4-BE49-F238E27FC236}">
                <a16:creationId xmlns:a16="http://schemas.microsoft.com/office/drawing/2014/main" id="{EC3C95A1-7455-40A0-91AD-4CDC51DE0CE6}"/>
              </a:ext>
            </a:extLst>
          </p:cNvPr>
          <p:cNvSpPr>
            <a:spLocks/>
          </p:cNvSpPr>
          <p:nvPr/>
        </p:nvSpPr>
        <p:spPr bwMode="auto">
          <a:xfrm>
            <a:off x="4010025" y="2465388"/>
            <a:ext cx="174625" cy="96837"/>
          </a:xfrm>
          <a:custGeom>
            <a:avLst/>
            <a:gdLst>
              <a:gd name="T0" fmla="*/ 0 w 332"/>
              <a:gd name="T1" fmla="*/ 7 h 185"/>
              <a:gd name="T2" fmla="*/ 4 w 332"/>
              <a:gd name="T3" fmla="*/ 24 h 185"/>
              <a:gd name="T4" fmla="*/ 22 w 332"/>
              <a:gd name="T5" fmla="*/ 48 h 185"/>
              <a:gd name="T6" fmla="*/ 50 w 332"/>
              <a:gd name="T7" fmla="*/ 78 h 185"/>
              <a:gd name="T8" fmla="*/ 82 w 332"/>
              <a:gd name="T9" fmla="*/ 105 h 185"/>
              <a:gd name="T10" fmla="*/ 127 w 332"/>
              <a:gd name="T11" fmla="*/ 131 h 185"/>
              <a:gd name="T12" fmla="*/ 179 w 332"/>
              <a:gd name="T13" fmla="*/ 158 h 185"/>
              <a:gd name="T14" fmla="*/ 239 w 332"/>
              <a:gd name="T15" fmla="*/ 179 h 185"/>
              <a:gd name="T16" fmla="*/ 292 w 332"/>
              <a:gd name="T17" fmla="*/ 185 h 185"/>
              <a:gd name="T18" fmla="*/ 319 w 332"/>
              <a:gd name="T19" fmla="*/ 182 h 185"/>
              <a:gd name="T20" fmla="*/ 319 w 332"/>
              <a:gd name="T21" fmla="*/ 184 h 185"/>
              <a:gd name="T22" fmla="*/ 332 w 332"/>
              <a:gd name="T23" fmla="*/ 176 h 185"/>
              <a:gd name="T24" fmla="*/ 332 w 332"/>
              <a:gd name="T25" fmla="*/ 172 h 185"/>
              <a:gd name="T26" fmla="*/ 332 w 332"/>
              <a:gd name="T27" fmla="*/ 167 h 185"/>
              <a:gd name="T28" fmla="*/ 293 w 332"/>
              <a:gd name="T29" fmla="*/ 132 h 185"/>
              <a:gd name="T30" fmla="*/ 242 w 332"/>
              <a:gd name="T31" fmla="*/ 96 h 185"/>
              <a:gd name="T32" fmla="*/ 186 w 332"/>
              <a:gd name="T33" fmla="*/ 63 h 185"/>
              <a:gd name="T34" fmla="*/ 129 w 332"/>
              <a:gd name="T35" fmla="*/ 36 h 185"/>
              <a:gd name="T36" fmla="*/ 68 w 332"/>
              <a:gd name="T37" fmla="*/ 15 h 185"/>
              <a:gd name="T38" fmla="*/ 4 w 332"/>
              <a:gd name="T39" fmla="*/ 0 h 185"/>
              <a:gd name="T40" fmla="*/ 0 w 332"/>
              <a:gd name="T41" fmla="*/ 7 h 185"/>
              <a:gd name="T42" fmla="*/ 0 w 332"/>
              <a:gd name="T43" fmla="*/ 7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32" h="185">
                <a:moveTo>
                  <a:pt x="0" y="7"/>
                </a:moveTo>
                <a:lnTo>
                  <a:pt x="4" y="24"/>
                </a:lnTo>
                <a:lnTo>
                  <a:pt x="22" y="48"/>
                </a:lnTo>
                <a:lnTo>
                  <a:pt x="50" y="78"/>
                </a:lnTo>
                <a:lnTo>
                  <a:pt x="82" y="105"/>
                </a:lnTo>
                <a:lnTo>
                  <a:pt x="127" y="131"/>
                </a:lnTo>
                <a:lnTo>
                  <a:pt x="179" y="158"/>
                </a:lnTo>
                <a:lnTo>
                  <a:pt x="239" y="179"/>
                </a:lnTo>
                <a:lnTo>
                  <a:pt x="292" y="185"/>
                </a:lnTo>
                <a:lnTo>
                  <a:pt x="319" y="182"/>
                </a:lnTo>
                <a:lnTo>
                  <a:pt x="319" y="184"/>
                </a:lnTo>
                <a:lnTo>
                  <a:pt x="332" y="176"/>
                </a:lnTo>
                <a:lnTo>
                  <a:pt x="332" y="172"/>
                </a:lnTo>
                <a:lnTo>
                  <a:pt x="332" y="167"/>
                </a:lnTo>
                <a:lnTo>
                  <a:pt x="293" y="132"/>
                </a:lnTo>
                <a:lnTo>
                  <a:pt x="242" y="96"/>
                </a:lnTo>
                <a:lnTo>
                  <a:pt x="186" y="63"/>
                </a:lnTo>
                <a:lnTo>
                  <a:pt x="129" y="36"/>
                </a:lnTo>
                <a:lnTo>
                  <a:pt x="68" y="15"/>
                </a:lnTo>
                <a:lnTo>
                  <a:pt x="4" y="0"/>
                </a:lnTo>
                <a:lnTo>
                  <a:pt x="0" y="7"/>
                </a:lnTo>
                <a:lnTo>
                  <a:pt x="0" y="7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924" name="Freeform 1868">
            <a:extLst>
              <a:ext uri="{FF2B5EF4-FFF2-40B4-BE49-F238E27FC236}">
                <a16:creationId xmlns:a16="http://schemas.microsoft.com/office/drawing/2014/main" id="{9BA4B45F-A22D-4148-8560-C3BCF49022B2}"/>
              </a:ext>
            </a:extLst>
          </p:cNvPr>
          <p:cNvSpPr>
            <a:spLocks/>
          </p:cNvSpPr>
          <p:nvPr/>
        </p:nvSpPr>
        <p:spPr bwMode="auto">
          <a:xfrm>
            <a:off x="4010025" y="2465388"/>
            <a:ext cx="174625" cy="96837"/>
          </a:xfrm>
          <a:custGeom>
            <a:avLst/>
            <a:gdLst>
              <a:gd name="T0" fmla="*/ 0 w 332"/>
              <a:gd name="T1" fmla="*/ 7 h 185"/>
              <a:gd name="T2" fmla="*/ 4 w 332"/>
              <a:gd name="T3" fmla="*/ 24 h 185"/>
              <a:gd name="T4" fmla="*/ 22 w 332"/>
              <a:gd name="T5" fmla="*/ 48 h 185"/>
              <a:gd name="T6" fmla="*/ 50 w 332"/>
              <a:gd name="T7" fmla="*/ 78 h 185"/>
              <a:gd name="T8" fmla="*/ 82 w 332"/>
              <a:gd name="T9" fmla="*/ 105 h 185"/>
              <a:gd name="T10" fmla="*/ 127 w 332"/>
              <a:gd name="T11" fmla="*/ 131 h 185"/>
              <a:gd name="T12" fmla="*/ 179 w 332"/>
              <a:gd name="T13" fmla="*/ 158 h 185"/>
              <a:gd name="T14" fmla="*/ 239 w 332"/>
              <a:gd name="T15" fmla="*/ 179 h 185"/>
              <a:gd name="T16" fmla="*/ 292 w 332"/>
              <a:gd name="T17" fmla="*/ 185 h 185"/>
              <a:gd name="T18" fmla="*/ 319 w 332"/>
              <a:gd name="T19" fmla="*/ 182 h 185"/>
              <a:gd name="T20" fmla="*/ 319 w 332"/>
              <a:gd name="T21" fmla="*/ 184 h 185"/>
              <a:gd name="T22" fmla="*/ 332 w 332"/>
              <a:gd name="T23" fmla="*/ 176 h 185"/>
              <a:gd name="T24" fmla="*/ 332 w 332"/>
              <a:gd name="T25" fmla="*/ 172 h 185"/>
              <a:gd name="T26" fmla="*/ 332 w 332"/>
              <a:gd name="T27" fmla="*/ 167 h 185"/>
              <a:gd name="T28" fmla="*/ 293 w 332"/>
              <a:gd name="T29" fmla="*/ 132 h 185"/>
              <a:gd name="T30" fmla="*/ 242 w 332"/>
              <a:gd name="T31" fmla="*/ 96 h 185"/>
              <a:gd name="T32" fmla="*/ 186 w 332"/>
              <a:gd name="T33" fmla="*/ 63 h 185"/>
              <a:gd name="T34" fmla="*/ 129 w 332"/>
              <a:gd name="T35" fmla="*/ 36 h 185"/>
              <a:gd name="T36" fmla="*/ 68 w 332"/>
              <a:gd name="T37" fmla="*/ 15 h 185"/>
              <a:gd name="T38" fmla="*/ 4 w 332"/>
              <a:gd name="T39" fmla="*/ 0 h 185"/>
              <a:gd name="T40" fmla="*/ 0 w 332"/>
              <a:gd name="T41" fmla="*/ 7 h 185"/>
              <a:gd name="T42" fmla="*/ 0 w 332"/>
              <a:gd name="T43" fmla="*/ 7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32" h="185">
                <a:moveTo>
                  <a:pt x="0" y="7"/>
                </a:moveTo>
                <a:lnTo>
                  <a:pt x="4" y="24"/>
                </a:lnTo>
                <a:lnTo>
                  <a:pt x="22" y="48"/>
                </a:lnTo>
                <a:lnTo>
                  <a:pt x="50" y="78"/>
                </a:lnTo>
                <a:lnTo>
                  <a:pt x="82" y="105"/>
                </a:lnTo>
                <a:lnTo>
                  <a:pt x="127" y="131"/>
                </a:lnTo>
                <a:lnTo>
                  <a:pt x="179" y="158"/>
                </a:lnTo>
                <a:lnTo>
                  <a:pt x="239" y="179"/>
                </a:lnTo>
                <a:lnTo>
                  <a:pt x="292" y="185"/>
                </a:lnTo>
                <a:lnTo>
                  <a:pt x="319" y="182"/>
                </a:lnTo>
                <a:lnTo>
                  <a:pt x="319" y="184"/>
                </a:lnTo>
                <a:lnTo>
                  <a:pt x="332" y="176"/>
                </a:lnTo>
                <a:lnTo>
                  <a:pt x="332" y="172"/>
                </a:lnTo>
                <a:lnTo>
                  <a:pt x="332" y="167"/>
                </a:lnTo>
                <a:lnTo>
                  <a:pt x="293" y="132"/>
                </a:lnTo>
                <a:lnTo>
                  <a:pt x="242" y="96"/>
                </a:lnTo>
                <a:lnTo>
                  <a:pt x="186" y="63"/>
                </a:lnTo>
                <a:lnTo>
                  <a:pt x="129" y="36"/>
                </a:lnTo>
                <a:lnTo>
                  <a:pt x="68" y="15"/>
                </a:lnTo>
                <a:lnTo>
                  <a:pt x="4" y="0"/>
                </a:lnTo>
                <a:lnTo>
                  <a:pt x="0" y="7"/>
                </a:lnTo>
                <a:lnTo>
                  <a:pt x="0" y="7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25" name="Freeform 1869">
            <a:extLst>
              <a:ext uri="{FF2B5EF4-FFF2-40B4-BE49-F238E27FC236}">
                <a16:creationId xmlns:a16="http://schemas.microsoft.com/office/drawing/2014/main" id="{28A0091B-48D7-4619-950E-C74FD658FDD9}"/>
              </a:ext>
            </a:extLst>
          </p:cNvPr>
          <p:cNvSpPr>
            <a:spLocks/>
          </p:cNvSpPr>
          <p:nvPr/>
        </p:nvSpPr>
        <p:spPr bwMode="auto">
          <a:xfrm>
            <a:off x="3910013" y="2352675"/>
            <a:ext cx="173037" cy="87313"/>
          </a:xfrm>
          <a:custGeom>
            <a:avLst/>
            <a:gdLst>
              <a:gd name="T0" fmla="*/ 328 w 328"/>
              <a:gd name="T1" fmla="*/ 135 h 164"/>
              <a:gd name="T2" fmla="*/ 328 w 328"/>
              <a:gd name="T3" fmla="*/ 116 h 164"/>
              <a:gd name="T4" fmla="*/ 322 w 328"/>
              <a:gd name="T5" fmla="*/ 90 h 164"/>
              <a:gd name="T6" fmla="*/ 311 w 328"/>
              <a:gd name="T7" fmla="*/ 66 h 164"/>
              <a:gd name="T8" fmla="*/ 294 w 328"/>
              <a:gd name="T9" fmla="*/ 44 h 164"/>
              <a:gd name="T10" fmla="*/ 272 w 328"/>
              <a:gd name="T11" fmla="*/ 27 h 164"/>
              <a:gd name="T12" fmla="*/ 247 w 328"/>
              <a:gd name="T13" fmla="*/ 15 h 164"/>
              <a:gd name="T14" fmla="*/ 218 w 328"/>
              <a:gd name="T15" fmla="*/ 9 h 164"/>
              <a:gd name="T16" fmla="*/ 188 w 328"/>
              <a:gd name="T17" fmla="*/ 8 h 164"/>
              <a:gd name="T18" fmla="*/ 160 w 328"/>
              <a:gd name="T19" fmla="*/ 12 h 164"/>
              <a:gd name="T20" fmla="*/ 134 w 328"/>
              <a:gd name="T21" fmla="*/ 23 h 164"/>
              <a:gd name="T22" fmla="*/ 119 w 328"/>
              <a:gd name="T23" fmla="*/ 13 h 164"/>
              <a:gd name="T24" fmla="*/ 95 w 328"/>
              <a:gd name="T25" fmla="*/ 4 h 164"/>
              <a:gd name="T26" fmla="*/ 70 w 328"/>
              <a:gd name="T27" fmla="*/ 0 h 164"/>
              <a:gd name="T28" fmla="*/ 45 w 328"/>
              <a:gd name="T29" fmla="*/ 1 h 164"/>
              <a:gd name="T30" fmla="*/ 20 w 328"/>
              <a:gd name="T31" fmla="*/ 10 h 164"/>
              <a:gd name="T32" fmla="*/ 0 w 328"/>
              <a:gd name="T33" fmla="*/ 23 h 164"/>
              <a:gd name="T34" fmla="*/ 16 w 328"/>
              <a:gd name="T35" fmla="*/ 48 h 164"/>
              <a:gd name="T36" fmla="*/ 45 w 328"/>
              <a:gd name="T37" fmla="*/ 75 h 164"/>
              <a:gd name="T38" fmla="*/ 76 w 328"/>
              <a:gd name="T39" fmla="*/ 100 h 164"/>
              <a:gd name="T40" fmla="*/ 113 w 328"/>
              <a:gd name="T41" fmla="*/ 118 h 164"/>
              <a:gd name="T42" fmla="*/ 119 w 328"/>
              <a:gd name="T43" fmla="*/ 122 h 164"/>
              <a:gd name="T44" fmla="*/ 149 w 328"/>
              <a:gd name="T45" fmla="*/ 140 h 164"/>
              <a:gd name="T46" fmla="*/ 183 w 328"/>
              <a:gd name="T47" fmla="*/ 155 h 164"/>
              <a:gd name="T48" fmla="*/ 220 w 328"/>
              <a:gd name="T49" fmla="*/ 162 h 164"/>
              <a:gd name="T50" fmla="*/ 256 w 328"/>
              <a:gd name="T51" fmla="*/ 164 h 164"/>
              <a:gd name="T52" fmla="*/ 292 w 328"/>
              <a:gd name="T53" fmla="*/ 160 h 164"/>
              <a:gd name="T54" fmla="*/ 328 w 328"/>
              <a:gd name="T55" fmla="*/ 136 h 164"/>
              <a:gd name="T56" fmla="*/ 328 w 328"/>
              <a:gd name="T57" fmla="*/ 136 h 164"/>
              <a:gd name="T58" fmla="*/ 328 w 328"/>
              <a:gd name="T59" fmla="*/ 135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28" h="164">
                <a:moveTo>
                  <a:pt x="328" y="135"/>
                </a:moveTo>
                <a:lnTo>
                  <a:pt x="328" y="116"/>
                </a:lnTo>
                <a:lnTo>
                  <a:pt x="322" y="90"/>
                </a:lnTo>
                <a:lnTo>
                  <a:pt x="311" y="66"/>
                </a:lnTo>
                <a:lnTo>
                  <a:pt x="294" y="44"/>
                </a:lnTo>
                <a:lnTo>
                  <a:pt x="272" y="27"/>
                </a:lnTo>
                <a:lnTo>
                  <a:pt x="247" y="15"/>
                </a:lnTo>
                <a:lnTo>
                  <a:pt x="218" y="9"/>
                </a:lnTo>
                <a:lnTo>
                  <a:pt x="188" y="8"/>
                </a:lnTo>
                <a:lnTo>
                  <a:pt x="160" y="12"/>
                </a:lnTo>
                <a:lnTo>
                  <a:pt x="134" y="23"/>
                </a:lnTo>
                <a:lnTo>
                  <a:pt x="119" y="13"/>
                </a:lnTo>
                <a:lnTo>
                  <a:pt x="95" y="4"/>
                </a:lnTo>
                <a:lnTo>
                  <a:pt x="70" y="0"/>
                </a:lnTo>
                <a:lnTo>
                  <a:pt x="45" y="1"/>
                </a:lnTo>
                <a:lnTo>
                  <a:pt x="20" y="10"/>
                </a:lnTo>
                <a:lnTo>
                  <a:pt x="0" y="23"/>
                </a:lnTo>
                <a:lnTo>
                  <a:pt x="16" y="48"/>
                </a:lnTo>
                <a:lnTo>
                  <a:pt x="45" y="75"/>
                </a:lnTo>
                <a:lnTo>
                  <a:pt x="76" y="100"/>
                </a:lnTo>
                <a:lnTo>
                  <a:pt x="113" y="118"/>
                </a:lnTo>
                <a:lnTo>
                  <a:pt x="119" y="122"/>
                </a:lnTo>
                <a:lnTo>
                  <a:pt x="149" y="140"/>
                </a:lnTo>
                <a:lnTo>
                  <a:pt x="183" y="155"/>
                </a:lnTo>
                <a:lnTo>
                  <a:pt x="220" y="162"/>
                </a:lnTo>
                <a:lnTo>
                  <a:pt x="256" y="164"/>
                </a:lnTo>
                <a:lnTo>
                  <a:pt x="292" y="160"/>
                </a:lnTo>
                <a:lnTo>
                  <a:pt x="328" y="136"/>
                </a:lnTo>
                <a:lnTo>
                  <a:pt x="328" y="136"/>
                </a:lnTo>
                <a:lnTo>
                  <a:pt x="328" y="135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926" name="Freeform 1870">
            <a:extLst>
              <a:ext uri="{FF2B5EF4-FFF2-40B4-BE49-F238E27FC236}">
                <a16:creationId xmlns:a16="http://schemas.microsoft.com/office/drawing/2014/main" id="{08903536-6672-457F-8ED8-600FB6CACAE9}"/>
              </a:ext>
            </a:extLst>
          </p:cNvPr>
          <p:cNvSpPr>
            <a:spLocks/>
          </p:cNvSpPr>
          <p:nvPr/>
        </p:nvSpPr>
        <p:spPr bwMode="auto">
          <a:xfrm>
            <a:off x="3910013" y="2352675"/>
            <a:ext cx="173037" cy="87313"/>
          </a:xfrm>
          <a:custGeom>
            <a:avLst/>
            <a:gdLst>
              <a:gd name="T0" fmla="*/ 328 w 328"/>
              <a:gd name="T1" fmla="*/ 135 h 164"/>
              <a:gd name="T2" fmla="*/ 328 w 328"/>
              <a:gd name="T3" fmla="*/ 116 h 164"/>
              <a:gd name="T4" fmla="*/ 322 w 328"/>
              <a:gd name="T5" fmla="*/ 90 h 164"/>
              <a:gd name="T6" fmla="*/ 311 w 328"/>
              <a:gd name="T7" fmla="*/ 66 h 164"/>
              <a:gd name="T8" fmla="*/ 294 w 328"/>
              <a:gd name="T9" fmla="*/ 44 h 164"/>
              <a:gd name="T10" fmla="*/ 272 w 328"/>
              <a:gd name="T11" fmla="*/ 27 h 164"/>
              <a:gd name="T12" fmla="*/ 247 w 328"/>
              <a:gd name="T13" fmla="*/ 15 h 164"/>
              <a:gd name="T14" fmla="*/ 218 w 328"/>
              <a:gd name="T15" fmla="*/ 9 h 164"/>
              <a:gd name="T16" fmla="*/ 188 w 328"/>
              <a:gd name="T17" fmla="*/ 8 h 164"/>
              <a:gd name="T18" fmla="*/ 160 w 328"/>
              <a:gd name="T19" fmla="*/ 12 h 164"/>
              <a:gd name="T20" fmla="*/ 134 w 328"/>
              <a:gd name="T21" fmla="*/ 23 h 164"/>
              <a:gd name="T22" fmla="*/ 119 w 328"/>
              <a:gd name="T23" fmla="*/ 13 h 164"/>
              <a:gd name="T24" fmla="*/ 95 w 328"/>
              <a:gd name="T25" fmla="*/ 4 h 164"/>
              <a:gd name="T26" fmla="*/ 70 w 328"/>
              <a:gd name="T27" fmla="*/ 0 h 164"/>
              <a:gd name="T28" fmla="*/ 45 w 328"/>
              <a:gd name="T29" fmla="*/ 1 h 164"/>
              <a:gd name="T30" fmla="*/ 20 w 328"/>
              <a:gd name="T31" fmla="*/ 10 h 164"/>
              <a:gd name="T32" fmla="*/ 0 w 328"/>
              <a:gd name="T33" fmla="*/ 23 h 164"/>
              <a:gd name="T34" fmla="*/ 16 w 328"/>
              <a:gd name="T35" fmla="*/ 48 h 164"/>
              <a:gd name="T36" fmla="*/ 45 w 328"/>
              <a:gd name="T37" fmla="*/ 75 h 164"/>
              <a:gd name="T38" fmla="*/ 76 w 328"/>
              <a:gd name="T39" fmla="*/ 100 h 164"/>
              <a:gd name="T40" fmla="*/ 113 w 328"/>
              <a:gd name="T41" fmla="*/ 118 h 164"/>
              <a:gd name="T42" fmla="*/ 119 w 328"/>
              <a:gd name="T43" fmla="*/ 122 h 164"/>
              <a:gd name="T44" fmla="*/ 149 w 328"/>
              <a:gd name="T45" fmla="*/ 140 h 164"/>
              <a:gd name="T46" fmla="*/ 183 w 328"/>
              <a:gd name="T47" fmla="*/ 155 h 164"/>
              <a:gd name="T48" fmla="*/ 220 w 328"/>
              <a:gd name="T49" fmla="*/ 162 h 164"/>
              <a:gd name="T50" fmla="*/ 256 w 328"/>
              <a:gd name="T51" fmla="*/ 164 h 164"/>
              <a:gd name="T52" fmla="*/ 292 w 328"/>
              <a:gd name="T53" fmla="*/ 160 h 164"/>
              <a:gd name="T54" fmla="*/ 328 w 328"/>
              <a:gd name="T55" fmla="*/ 136 h 164"/>
              <a:gd name="T56" fmla="*/ 328 w 328"/>
              <a:gd name="T57" fmla="*/ 136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28" h="164">
                <a:moveTo>
                  <a:pt x="328" y="135"/>
                </a:moveTo>
                <a:lnTo>
                  <a:pt x="328" y="116"/>
                </a:lnTo>
                <a:lnTo>
                  <a:pt x="322" y="90"/>
                </a:lnTo>
                <a:lnTo>
                  <a:pt x="311" y="66"/>
                </a:lnTo>
                <a:lnTo>
                  <a:pt x="294" y="44"/>
                </a:lnTo>
                <a:lnTo>
                  <a:pt x="272" y="27"/>
                </a:lnTo>
                <a:lnTo>
                  <a:pt x="247" y="15"/>
                </a:lnTo>
                <a:lnTo>
                  <a:pt x="218" y="9"/>
                </a:lnTo>
                <a:lnTo>
                  <a:pt x="188" y="8"/>
                </a:lnTo>
                <a:lnTo>
                  <a:pt x="160" y="12"/>
                </a:lnTo>
                <a:lnTo>
                  <a:pt x="134" y="23"/>
                </a:lnTo>
                <a:lnTo>
                  <a:pt x="119" y="13"/>
                </a:lnTo>
                <a:lnTo>
                  <a:pt x="95" y="4"/>
                </a:lnTo>
                <a:lnTo>
                  <a:pt x="70" y="0"/>
                </a:lnTo>
                <a:lnTo>
                  <a:pt x="45" y="1"/>
                </a:lnTo>
                <a:lnTo>
                  <a:pt x="20" y="10"/>
                </a:lnTo>
                <a:lnTo>
                  <a:pt x="0" y="23"/>
                </a:lnTo>
                <a:lnTo>
                  <a:pt x="16" y="48"/>
                </a:lnTo>
                <a:lnTo>
                  <a:pt x="45" y="75"/>
                </a:lnTo>
                <a:lnTo>
                  <a:pt x="76" y="100"/>
                </a:lnTo>
                <a:lnTo>
                  <a:pt x="113" y="118"/>
                </a:lnTo>
                <a:lnTo>
                  <a:pt x="119" y="122"/>
                </a:lnTo>
                <a:lnTo>
                  <a:pt x="149" y="140"/>
                </a:lnTo>
                <a:lnTo>
                  <a:pt x="183" y="155"/>
                </a:lnTo>
                <a:lnTo>
                  <a:pt x="220" y="162"/>
                </a:lnTo>
                <a:lnTo>
                  <a:pt x="256" y="164"/>
                </a:lnTo>
                <a:lnTo>
                  <a:pt x="292" y="160"/>
                </a:lnTo>
                <a:lnTo>
                  <a:pt x="328" y="136"/>
                </a:lnTo>
                <a:lnTo>
                  <a:pt x="328" y="136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27" name="Freeform 1871">
            <a:extLst>
              <a:ext uri="{FF2B5EF4-FFF2-40B4-BE49-F238E27FC236}">
                <a16:creationId xmlns:a16="http://schemas.microsoft.com/office/drawing/2014/main" id="{E850E3CC-07AF-430C-A10D-649E92EE39AB}"/>
              </a:ext>
            </a:extLst>
          </p:cNvPr>
          <p:cNvSpPr>
            <a:spLocks/>
          </p:cNvSpPr>
          <p:nvPr/>
        </p:nvSpPr>
        <p:spPr bwMode="auto">
          <a:xfrm>
            <a:off x="4062413" y="2362200"/>
            <a:ext cx="271462" cy="138113"/>
          </a:xfrm>
          <a:custGeom>
            <a:avLst/>
            <a:gdLst>
              <a:gd name="T0" fmla="*/ 513 w 515"/>
              <a:gd name="T1" fmla="*/ 83 h 261"/>
              <a:gd name="T2" fmla="*/ 413 w 515"/>
              <a:gd name="T3" fmla="*/ 14 h 261"/>
              <a:gd name="T4" fmla="*/ 395 w 515"/>
              <a:gd name="T5" fmla="*/ 0 h 261"/>
              <a:gd name="T6" fmla="*/ 210 w 515"/>
              <a:gd name="T7" fmla="*/ 62 h 261"/>
              <a:gd name="T8" fmla="*/ 46 w 515"/>
              <a:gd name="T9" fmla="*/ 113 h 261"/>
              <a:gd name="T10" fmla="*/ 41 w 515"/>
              <a:gd name="T11" fmla="*/ 117 h 261"/>
              <a:gd name="T12" fmla="*/ 21 w 515"/>
              <a:gd name="T13" fmla="*/ 130 h 261"/>
              <a:gd name="T14" fmla="*/ 8 w 515"/>
              <a:gd name="T15" fmla="*/ 147 h 261"/>
              <a:gd name="T16" fmla="*/ 0 w 515"/>
              <a:gd name="T17" fmla="*/ 166 h 261"/>
              <a:gd name="T18" fmla="*/ 0 w 515"/>
              <a:gd name="T19" fmla="*/ 173 h 261"/>
              <a:gd name="T20" fmla="*/ 20 w 515"/>
              <a:gd name="T21" fmla="*/ 186 h 261"/>
              <a:gd name="T22" fmla="*/ 77 w 515"/>
              <a:gd name="T23" fmla="*/ 217 h 261"/>
              <a:gd name="T24" fmla="*/ 138 w 515"/>
              <a:gd name="T25" fmla="*/ 243 h 261"/>
              <a:gd name="T26" fmla="*/ 201 w 515"/>
              <a:gd name="T27" fmla="*/ 261 h 261"/>
              <a:gd name="T28" fmla="*/ 515 w 515"/>
              <a:gd name="T29" fmla="*/ 83 h 261"/>
              <a:gd name="T30" fmla="*/ 515 w 515"/>
              <a:gd name="T31" fmla="*/ 83 h 261"/>
              <a:gd name="T32" fmla="*/ 513 w 515"/>
              <a:gd name="T33" fmla="*/ 83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15" h="261">
                <a:moveTo>
                  <a:pt x="513" y="83"/>
                </a:moveTo>
                <a:lnTo>
                  <a:pt x="413" y="14"/>
                </a:lnTo>
                <a:lnTo>
                  <a:pt x="395" y="0"/>
                </a:lnTo>
                <a:lnTo>
                  <a:pt x="210" y="62"/>
                </a:lnTo>
                <a:lnTo>
                  <a:pt x="46" y="113"/>
                </a:lnTo>
                <a:lnTo>
                  <a:pt x="41" y="117"/>
                </a:lnTo>
                <a:lnTo>
                  <a:pt x="21" y="130"/>
                </a:lnTo>
                <a:lnTo>
                  <a:pt x="8" y="147"/>
                </a:lnTo>
                <a:lnTo>
                  <a:pt x="0" y="166"/>
                </a:lnTo>
                <a:lnTo>
                  <a:pt x="0" y="173"/>
                </a:lnTo>
                <a:lnTo>
                  <a:pt x="20" y="186"/>
                </a:lnTo>
                <a:lnTo>
                  <a:pt x="77" y="217"/>
                </a:lnTo>
                <a:lnTo>
                  <a:pt x="138" y="243"/>
                </a:lnTo>
                <a:lnTo>
                  <a:pt x="201" y="261"/>
                </a:lnTo>
                <a:lnTo>
                  <a:pt x="515" y="83"/>
                </a:lnTo>
                <a:lnTo>
                  <a:pt x="515" y="83"/>
                </a:lnTo>
                <a:lnTo>
                  <a:pt x="513" y="83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928" name="Freeform 1872">
            <a:extLst>
              <a:ext uri="{FF2B5EF4-FFF2-40B4-BE49-F238E27FC236}">
                <a16:creationId xmlns:a16="http://schemas.microsoft.com/office/drawing/2014/main" id="{0774EA18-CBEE-4E8A-A949-196577F6F9E3}"/>
              </a:ext>
            </a:extLst>
          </p:cNvPr>
          <p:cNvSpPr>
            <a:spLocks/>
          </p:cNvSpPr>
          <p:nvPr/>
        </p:nvSpPr>
        <p:spPr bwMode="auto">
          <a:xfrm>
            <a:off x="4062413" y="2362200"/>
            <a:ext cx="271462" cy="138113"/>
          </a:xfrm>
          <a:custGeom>
            <a:avLst/>
            <a:gdLst>
              <a:gd name="T0" fmla="*/ 513 w 515"/>
              <a:gd name="T1" fmla="*/ 83 h 261"/>
              <a:gd name="T2" fmla="*/ 413 w 515"/>
              <a:gd name="T3" fmla="*/ 14 h 261"/>
              <a:gd name="T4" fmla="*/ 395 w 515"/>
              <a:gd name="T5" fmla="*/ 0 h 261"/>
              <a:gd name="T6" fmla="*/ 210 w 515"/>
              <a:gd name="T7" fmla="*/ 62 h 261"/>
              <a:gd name="T8" fmla="*/ 46 w 515"/>
              <a:gd name="T9" fmla="*/ 113 h 261"/>
              <a:gd name="T10" fmla="*/ 41 w 515"/>
              <a:gd name="T11" fmla="*/ 117 h 261"/>
              <a:gd name="T12" fmla="*/ 21 w 515"/>
              <a:gd name="T13" fmla="*/ 130 h 261"/>
              <a:gd name="T14" fmla="*/ 8 w 515"/>
              <a:gd name="T15" fmla="*/ 147 h 261"/>
              <a:gd name="T16" fmla="*/ 0 w 515"/>
              <a:gd name="T17" fmla="*/ 166 h 261"/>
              <a:gd name="T18" fmla="*/ 0 w 515"/>
              <a:gd name="T19" fmla="*/ 173 h 261"/>
              <a:gd name="T20" fmla="*/ 20 w 515"/>
              <a:gd name="T21" fmla="*/ 186 h 261"/>
              <a:gd name="T22" fmla="*/ 77 w 515"/>
              <a:gd name="T23" fmla="*/ 217 h 261"/>
              <a:gd name="T24" fmla="*/ 138 w 515"/>
              <a:gd name="T25" fmla="*/ 243 h 261"/>
              <a:gd name="T26" fmla="*/ 201 w 515"/>
              <a:gd name="T27" fmla="*/ 261 h 261"/>
              <a:gd name="T28" fmla="*/ 515 w 515"/>
              <a:gd name="T29" fmla="*/ 83 h 261"/>
              <a:gd name="T30" fmla="*/ 515 w 515"/>
              <a:gd name="T31" fmla="*/ 83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261">
                <a:moveTo>
                  <a:pt x="513" y="83"/>
                </a:moveTo>
                <a:lnTo>
                  <a:pt x="413" y="14"/>
                </a:lnTo>
                <a:lnTo>
                  <a:pt x="395" y="0"/>
                </a:lnTo>
                <a:lnTo>
                  <a:pt x="210" y="62"/>
                </a:lnTo>
                <a:lnTo>
                  <a:pt x="46" y="113"/>
                </a:lnTo>
                <a:lnTo>
                  <a:pt x="41" y="117"/>
                </a:lnTo>
                <a:lnTo>
                  <a:pt x="21" y="130"/>
                </a:lnTo>
                <a:lnTo>
                  <a:pt x="8" y="147"/>
                </a:lnTo>
                <a:lnTo>
                  <a:pt x="0" y="166"/>
                </a:lnTo>
                <a:lnTo>
                  <a:pt x="0" y="173"/>
                </a:lnTo>
                <a:lnTo>
                  <a:pt x="20" y="186"/>
                </a:lnTo>
                <a:lnTo>
                  <a:pt x="77" y="217"/>
                </a:lnTo>
                <a:lnTo>
                  <a:pt x="138" y="243"/>
                </a:lnTo>
                <a:lnTo>
                  <a:pt x="201" y="261"/>
                </a:lnTo>
                <a:lnTo>
                  <a:pt x="515" y="83"/>
                </a:lnTo>
                <a:lnTo>
                  <a:pt x="515" y="83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29" name="Freeform 1873">
            <a:extLst>
              <a:ext uri="{FF2B5EF4-FFF2-40B4-BE49-F238E27FC236}">
                <a16:creationId xmlns:a16="http://schemas.microsoft.com/office/drawing/2014/main" id="{0776089E-F69A-4EF6-9071-199672AF6E7B}"/>
              </a:ext>
            </a:extLst>
          </p:cNvPr>
          <p:cNvSpPr>
            <a:spLocks/>
          </p:cNvSpPr>
          <p:nvPr/>
        </p:nvSpPr>
        <p:spPr bwMode="auto">
          <a:xfrm>
            <a:off x="4325938" y="2336800"/>
            <a:ext cx="122237" cy="69850"/>
          </a:xfrm>
          <a:custGeom>
            <a:avLst/>
            <a:gdLst>
              <a:gd name="T0" fmla="*/ 0 w 229"/>
              <a:gd name="T1" fmla="*/ 89 h 131"/>
              <a:gd name="T2" fmla="*/ 3 w 229"/>
              <a:gd name="T3" fmla="*/ 92 h 131"/>
              <a:gd name="T4" fmla="*/ 16 w 229"/>
              <a:gd name="T5" fmla="*/ 109 h 131"/>
              <a:gd name="T6" fmla="*/ 33 w 229"/>
              <a:gd name="T7" fmla="*/ 123 h 131"/>
              <a:gd name="T8" fmla="*/ 55 w 229"/>
              <a:gd name="T9" fmla="*/ 131 h 131"/>
              <a:gd name="T10" fmla="*/ 102 w 229"/>
              <a:gd name="T11" fmla="*/ 114 h 131"/>
              <a:gd name="T12" fmla="*/ 167 w 229"/>
              <a:gd name="T13" fmla="*/ 87 h 131"/>
              <a:gd name="T14" fmla="*/ 229 w 229"/>
              <a:gd name="T15" fmla="*/ 54 h 131"/>
              <a:gd name="T16" fmla="*/ 218 w 229"/>
              <a:gd name="T17" fmla="*/ 41 h 131"/>
              <a:gd name="T18" fmla="*/ 194 w 229"/>
              <a:gd name="T19" fmla="*/ 23 h 131"/>
              <a:gd name="T20" fmla="*/ 167 w 229"/>
              <a:gd name="T21" fmla="*/ 9 h 131"/>
              <a:gd name="T22" fmla="*/ 136 w 229"/>
              <a:gd name="T23" fmla="*/ 0 h 131"/>
              <a:gd name="T24" fmla="*/ 2 w 229"/>
              <a:gd name="T25" fmla="*/ 89 h 131"/>
              <a:gd name="T26" fmla="*/ 2 w 229"/>
              <a:gd name="T27" fmla="*/ 89 h 131"/>
              <a:gd name="T28" fmla="*/ 0 w 229"/>
              <a:gd name="T29" fmla="*/ 89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29" h="131">
                <a:moveTo>
                  <a:pt x="0" y="89"/>
                </a:moveTo>
                <a:lnTo>
                  <a:pt x="3" y="92"/>
                </a:lnTo>
                <a:lnTo>
                  <a:pt x="16" y="109"/>
                </a:lnTo>
                <a:lnTo>
                  <a:pt x="33" y="123"/>
                </a:lnTo>
                <a:lnTo>
                  <a:pt x="55" y="131"/>
                </a:lnTo>
                <a:lnTo>
                  <a:pt x="102" y="114"/>
                </a:lnTo>
                <a:lnTo>
                  <a:pt x="167" y="87"/>
                </a:lnTo>
                <a:lnTo>
                  <a:pt x="229" y="54"/>
                </a:lnTo>
                <a:lnTo>
                  <a:pt x="218" y="41"/>
                </a:lnTo>
                <a:lnTo>
                  <a:pt x="194" y="23"/>
                </a:lnTo>
                <a:lnTo>
                  <a:pt x="167" y="9"/>
                </a:lnTo>
                <a:lnTo>
                  <a:pt x="136" y="0"/>
                </a:lnTo>
                <a:lnTo>
                  <a:pt x="2" y="89"/>
                </a:lnTo>
                <a:lnTo>
                  <a:pt x="2" y="89"/>
                </a:lnTo>
                <a:lnTo>
                  <a:pt x="0" y="89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930" name="Freeform 1874">
            <a:extLst>
              <a:ext uri="{FF2B5EF4-FFF2-40B4-BE49-F238E27FC236}">
                <a16:creationId xmlns:a16="http://schemas.microsoft.com/office/drawing/2014/main" id="{47E1466B-F9CB-43BF-9BD4-7EF2BA282CBA}"/>
              </a:ext>
            </a:extLst>
          </p:cNvPr>
          <p:cNvSpPr>
            <a:spLocks/>
          </p:cNvSpPr>
          <p:nvPr/>
        </p:nvSpPr>
        <p:spPr bwMode="auto">
          <a:xfrm>
            <a:off x="4325938" y="2336800"/>
            <a:ext cx="122237" cy="69850"/>
          </a:xfrm>
          <a:custGeom>
            <a:avLst/>
            <a:gdLst>
              <a:gd name="T0" fmla="*/ 0 w 229"/>
              <a:gd name="T1" fmla="*/ 89 h 131"/>
              <a:gd name="T2" fmla="*/ 3 w 229"/>
              <a:gd name="T3" fmla="*/ 92 h 131"/>
              <a:gd name="T4" fmla="*/ 16 w 229"/>
              <a:gd name="T5" fmla="*/ 109 h 131"/>
              <a:gd name="T6" fmla="*/ 33 w 229"/>
              <a:gd name="T7" fmla="*/ 123 h 131"/>
              <a:gd name="T8" fmla="*/ 55 w 229"/>
              <a:gd name="T9" fmla="*/ 131 h 131"/>
              <a:gd name="T10" fmla="*/ 102 w 229"/>
              <a:gd name="T11" fmla="*/ 114 h 131"/>
              <a:gd name="T12" fmla="*/ 167 w 229"/>
              <a:gd name="T13" fmla="*/ 87 h 131"/>
              <a:gd name="T14" fmla="*/ 229 w 229"/>
              <a:gd name="T15" fmla="*/ 54 h 131"/>
              <a:gd name="T16" fmla="*/ 218 w 229"/>
              <a:gd name="T17" fmla="*/ 41 h 131"/>
              <a:gd name="T18" fmla="*/ 194 w 229"/>
              <a:gd name="T19" fmla="*/ 23 h 131"/>
              <a:gd name="T20" fmla="*/ 167 w 229"/>
              <a:gd name="T21" fmla="*/ 9 h 131"/>
              <a:gd name="T22" fmla="*/ 136 w 229"/>
              <a:gd name="T23" fmla="*/ 0 h 131"/>
              <a:gd name="T24" fmla="*/ 2 w 229"/>
              <a:gd name="T25" fmla="*/ 89 h 131"/>
              <a:gd name="T26" fmla="*/ 2 w 229"/>
              <a:gd name="T27" fmla="*/ 89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9" h="131">
                <a:moveTo>
                  <a:pt x="0" y="89"/>
                </a:moveTo>
                <a:lnTo>
                  <a:pt x="3" y="92"/>
                </a:lnTo>
                <a:lnTo>
                  <a:pt x="16" y="109"/>
                </a:lnTo>
                <a:lnTo>
                  <a:pt x="33" y="123"/>
                </a:lnTo>
                <a:lnTo>
                  <a:pt x="55" y="131"/>
                </a:lnTo>
                <a:lnTo>
                  <a:pt x="102" y="114"/>
                </a:lnTo>
                <a:lnTo>
                  <a:pt x="167" y="87"/>
                </a:lnTo>
                <a:lnTo>
                  <a:pt x="229" y="54"/>
                </a:lnTo>
                <a:lnTo>
                  <a:pt x="218" y="41"/>
                </a:lnTo>
                <a:lnTo>
                  <a:pt x="194" y="23"/>
                </a:lnTo>
                <a:lnTo>
                  <a:pt x="167" y="9"/>
                </a:lnTo>
                <a:lnTo>
                  <a:pt x="136" y="0"/>
                </a:lnTo>
                <a:lnTo>
                  <a:pt x="2" y="89"/>
                </a:lnTo>
                <a:lnTo>
                  <a:pt x="2" y="89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31" name="Freeform 1875">
            <a:extLst>
              <a:ext uri="{FF2B5EF4-FFF2-40B4-BE49-F238E27FC236}">
                <a16:creationId xmlns:a16="http://schemas.microsoft.com/office/drawing/2014/main" id="{9674D094-C6F5-4ACF-B321-BCB54AF00C0F}"/>
              </a:ext>
            </a:extLst>
          </p:cNvPr>
          <p:cNvSpPr>
            <a:spLocks/>
          </p:cNvSpPr>
          <p:nvPr/>
        </p:nvSpPr>
        <p:spPr bwMode="auto">
          <a:xfrm>
            <a:off x="3898900" y="2295525"/>
            <a:ext cx="185738" cy="85725"/>
          </a:xfrm>
          <a:custGeom>
            <a:avLst/>
            <a:gdLst>
              <a:gd name="T0" fmla="*/ 351 w 351"/>
              <a:gd name="T1" fmla="*/ 131 h 161"/>
              <a:gd name="T2" fmla="*/ 297 w 351"/>
              <a:gd name="T3" fmla="*/ 161 h 161"/>
              <a:gd name="T4" fmla="*/ 200 w 351"/>
              <a:gd name="T5" fmla="*/ 150 h 161"/>
              <a:gd name="T6" fmla="*/ 187 w 351"/>
              <a:gd name="T7" fmla="*/ 153 h 161"/>
              <a:gd name="T8" fmla="*/ 168 w 351"/>
              <a:gd name="T9" fmla="*/ 161 h 161"/>
              <a:gd name="T10" fmla="*/ 66 w 351"/>
              <a:gd name="T11" fmla="*/ 110 h 161"/>
              <a:gd name="T12" fmla="*/ 0 w 351"/>
              <a:gd name="T13" fmla="*/ 71 h 161"/>
              <a:gd name="T14" fmla="*/ 7 w 351"/>
              <a:gd name="T15" fmla="*/ 49 h 161"/>
              <a:gd name="T16" fmla="*/ 21 w 351"/>
              <a:gd name="T17" fmla="*/ 30 h 161"/>
              <a:gd name="T18" fmla="*/ 39 w 351"/>
              <a:gd name="T19" fmla="*/ 14 h 161"/>
              <a:gd name="T20" fmla="*/ 61 w 351"/>
              <a:gd name="T21" fmla="*/ 2 h 161"/>
              <a:gd name="T22" fmla="*/ 66 w 351"/>
              <a:gd name="T23" fmla="*/ 0 h 161"/>
              <a:gd name="T24" fmla="*/ 351 w 351"/>
              <a:gd name="T25" fmla="*/ 131 h 161"/>
              <a:gd name="T26" fmla="*/ 351 w 351"/>
              <a:gd name="T27" fmla="*/ 13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1" h="161">
                <a:moveTo>
                  <a:pt x="351" y="131"/>
                </a:moveTo>
                <a:lnTo>
                  <a:pt x="297" y="161"/>
                </a:lnTo>
                <a:lnTo>
                  <a:pt x="200" y="150"/>
                </a:lnTo>
                <a:lnTo>
                  <a:pt x="187" y="153"/>
                </a:lnTo>
                <a:lnTo>
                  <a:pt x="168" y="161"/>
                </a:lnTo>
                <a:lnTo>
                  <a:pt x="66" y="110"/>
                </a:lnTo>
                <a:lnTo>
                  <a:pt x="0" y="71"/>
                </a:lnTo>
                <a:lnTo>
                  <a:pt x="7" y="49"/>
                </a:lnTo>
                <a:lnTo>
                  <a:pt x="21" y="30"/>
                </a:lnTo>
                <a:lnTo>
                  <a:pt x="39" y="14"/>
                </a:lnTo>
                <a:lnTo>
                  <a:pt x="61" y="2"/>
                </a:lnTo>
                <a:lnTo>
                  <a:pt x="66" y="0"/>
                </a:lnTo>
                <a:lnTo>
                  <a:pt x="351" y="131"/>
                </a:lnTo>
                <a:lnTo>
                  <a:pt x="351" y="131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932" name="Freeform 1876">
            <a:extLst>
              <a:ext uri="{FF2B5EF4-FFF2-40B4-BE49-F238E27FC236}">
                <a16:creationId xmlns:a16="http://schemas.microsoft.com/office/drawing/2014/main" id="{F0333AD1-5EE1-4AC9-BCA4-E6E22ACCFD87}"/>
              </a:ext>
            </a:extLst>
          </p:cNvPr>
          <p:cNvSpPr>
            <a:spLocks/>
          </p:cNvSpPr>
          <p:nvPr/>
        </p:nvSpPr>
        <p:spPr bwMode="auto">
          <a:xfrm>
            <a:off x="3898900" y="2295525"/>
            <a:ext cx="185738" cy="85725"/>
          </a:xfrm>
          <a:custGeom>
            <a:avLst/>
            <a:gdLst>
              <a:gd name="T0" fmla="*/ 351 w 351"/>
              <a:gd name="T1" fmla="*/ 131 h 161"/>
              <a:gd name="T2" fmla="*/ 297 w 351"/>
              <a:gd name="T3" fmla="*/ 161 h 161"/>
              <a:gd name="T4" fmla="*/ 200 w 351"/>
              <a:gd name="T5" fmla="*/ 150 h 161"/>
              <a:gd name="T6" fmla="*/ 187 w 351"/>
              <a:gd name="T7" fmla="*/ 153 h 161"/>
              <a:gd name="T8" fmla="*/ 168 w 351"/>
              <a:gd name="T9" fmla="*/ 161 h 161"/>
              <a:gd name="T10" fmla="*/ 66 w 351"/>
              <a:gd name="T11" fmla="*/ 110 h 161"/>
              <a:gd name="T12" fmla="*/ 0 w 351"/>
              <a:gd name="T13" fmla="*/ 71 h 161"/>
              <a:gd name="T14" fmla="*/ 7 w 351"/>
              <a:gd name="T15" fmla="*/ 49 h 161"/>
              <a:gd name="T16" fmla="*/ 21 w 351"/>
              <a:gd name="T17" fmla="*/ 30 h 161"/>
              <a:gd name="T18" fmla="*/ 39 w 351"/>
              <a:gd name="T19" fmla="*/ 14 h 161"/>
              <a:gd name="T20" fmla="*/ 61 w 351"/>
              <a:gd name="T21" fmla="*/ 2 h 161"/>
              <a:gd name="T22" fmla="*/ 66 w 351"/>
              <a:gd name="T23" fmla="*/ 0 h 161"/>
              <a:gd name="T24" fmla="*/ 351 w 351"/>
              <a:gd name="T25" fmla="*/ 131 h 161"/>
              <a:gd name="T26" fmla="*/ 351 w 351"/>
              <a:gd name="T27" fmla="*/ 13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51" h="161">
                <a:moveTo>
                  <a:pt x="351" y="131"/>
                </a:moveTo>
                <a:lnTo>
                  <a:pt x="297" y="161"/>
                </a:lnTo>
                <a:lnTo>
                  <a:pt x="200" y="150"/>
                </a:lnTo>
                <a:lnTo>
                  <a:pt x="187" y="153"/>
                </a:lnTo>
                <a:lnTo>
                  <a:pt x="168" y="161"/>
                </a:lnTo>
                <a:lnTo>
                  <a:pt x="66" y="110"/>
                </a:lnTo>
                <a:lnTo>
                  <a:pt x="0" y="71"/>
                </a:lnTo>
                <a:lnTo>
                  <a:pt x="7" y="49"/>
                </a:lnTo>
                <a:lnTo>
                  <a:pt x="21" y="30"/>
                </a:lnTo>
                <a:lnTo>
                  <a:pt x="39" y="14"/>
                </a:lnTo>
                <a:lnTo>
                  <a:pt x="61" y="2"/>
                </a:lnTo>
                <a:lnTo>
                  <a:pt x="66" y="0"/>
                </a:lnTo>
                <a:lnTo>
                  <a:pt x="351" y="131"/>
                </a:lnTo>
                <a:lnTo>
                  <a:pt x="351" y="131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33" name="Freeform 1877">
            <a:extLst>
              <a:ext uri="{FF2B5EF4-FFF2-40B4-BE49-F238E27FC236}">
                <a16:creationId xmlns:a16="http://schemas.microsoft.com/office/drawing/2014/main" id="{13CB6366-CC51-41B4-9CB1-898257B9E682}"/>
              </a:ext>
            </a:extLst>
          </p:cNvPr>
          <p:cNvSpPr>
            <a:spLocks/>
          </p:cNvSpPr>
          <p:nvPr/>
        </p:nvSpPr>
        <p:spPr bwMode="auto">
          <a:xfrm>
            <a:off x="4106863" y="2355850"/>
            <a:ext cx="184150" cy="107950"/>
          </a:xfrm>
          <a:custGeom>
            <a:avLst/>
            <a:gdLst>
              <a:gd name="T0" fmla="*/ 0 w 349"/>
              <a:gd name="T1" fmla="*/ 83 h 204"/>
              <a:gd name="T2" fmla="*/ 262 w 349"/>
              <a:gd name="T3" fmla="*/ 0 h 204"/>
              <a:gd name="T4" fmla="*/ 285 w 349"/>
              <a:gd name="T5" fmla="*/ 5 h 204"/>
              <a:gd name="T6" fmla="*/ 310 w 349"/>
              <a:gd name="T7" fmla="*/ 15 h 204"/>
              <a:gd name="T8" fmla="*/ 327 w 349"/>
              <a:gd name="T9" fmla="*/ 31 h 204"/>
              <a:gd name="T10" fmla="*/ 341 w 349"/>
              <a:gd name="T11" fmla="*/ 50 h 204"/>
              <a:gd name="T12" fmla="*/ 349 w 349"/>
              <a:gd name="T13" fmla="*/ 73 h 204"/>
              <a:gd name="T14" fmla="*/ 349 w 349"/>
              <a:gd name="T15" fmla="*/ 96 h 204"/>
              <a:gd name="T16" fmla="*/ 349 w 349"/>
              <a:gd name="T17" fmla="*/ 96 h 204"/>
              <a:gd name="T18" fmla="*/ 323 w 349"/>
              <a:gd name="T19" fmla="*/ 126 h 204"/>
              <a:gd name="T20" fmla="*/ 292 w 349"/>
              <a:gd name="T21" fmla="*/ 152 h 204"/>
              <a:gd name="T22" fmla="*/ 256 w 349"/>
              <a:gd name="T23" fmla="*/ 173 h 204"/>
              <a:gd name="T24" fmla="*/ 217 w 349"/>
              <a:gd name="T25" fmla="*/ 190 h 204"/>
              <a:gd name="T26" fmla="*/ 176 w 349"/>
              <a:gd name="T27" fmla="*/ 199 h 204"/>
              <a:gd name="T28" fmla="*/ 134 w 349"/>
              <a:gd name="T29" fmla="*/ 204 h 204"/>
              <a:gd name="T30" fmla="*/ 116 w 349"/>
              <a:gd name="T31" fmla="*/ 204 h 204"/>
              <a:gd name="T32" fmla="*/ 113 w 349"/>
              <a:gd name="T33" fmla="*/ 180 h 204"/>
              <a:gd name="T34" fmla="*/ 104 w 349"/>
              <a:gd name="T35" fmla="*/ 154 h 204"/>
              <a:gd name="T36" fmla="*/ 90 w 349"/>
              <a:gd name="T37" fmla="*/ 130 h 204"/>
              <a:gd name="T38" fmla="*/ 69 w 349"/>
              <a:gd name="T39" fmla="*/ 108 h 204"/>
              <a:gd name="T40" fmla="*/ 0 w 349"/>
              <a:gd name="T41" fmla="*/ 83 h 204"/>
              <a:gd name="T42" fmla="*/ 0 w 349"/>
              <a:gd name="T43" fmla="*/ 83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9" h="204">
                <a:moveTo>
                  <a:pt x="0" y="83"/>
                </a:moveTo>
                <a:lnTo>
                  <a:pt x="262" y="0"/>
                </a:lnTo>
                <a:lnTo>
                  <a:pt x="285" y="5"/>
                </a:lnTo>
                <a:lnTo>
                  <a:pt x="310" y="15"/>
                </a:lnTo>
                <a:lnTo>
                  <a:pt x="327" y="31"/>
                </a:lnTo>
                <a:lnTo>
                  <a:pt x="341" y="50"/>
                </a:lnTo>
                <a:lnTo>
                  <a:pt x="349" y="73"/>
                </a:lnTo>
                <a:lnTo>
                  <a:pt x="349" y="96"/>
                </a:lnTo>
                <a:lnTo>
                  <a:pt x="349" y="96"/>
                </a:lnTo>
                <a:lnTo>
                  <a:pt x="323" y="126"/>
                </a:lnTo>
                <a:lnTo>
                  <a:pt x="292" y="152"/>
                </a:lnTo>
                <a:lnTo>
                  <a:pt x="256" y="173"/>
                </a:lnTo>
                <a:lnTo>
                  <a:pt x="217" y="190"/>
                </a:lnTo>
                <a:lnTo>
                  <a:pt x="176" y="199"/>
                </a:lnTo>
                <a:lnTo>
                  <a:pt x="134" y="204"/>
                </a:lnTo>
                <a:lnTo>
                  <a:pt x="116" y="204"/>
                </a:lnTo>
                <a:lnTo>
                  <a:pt x="113" y="180"/>
                </a:lnTo>
                <a:lnTo>
                  <a:pt x="104" y="154"/>
                </a:lnTo>
                <a:lnTo>
                  <a:pt x="90" y="130"/>
                </a:lnTo>
                <a:lnTo>
                  <a:pt x="69" y="108"/>
                </a:lnTo>
                <a:lnTo>
                  <a:pt x="0" y="83"/>
                </a:lnTo>
                <a:lnTo>
                  <a:pt x="0" y="83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934" name="Freeform 1878">
            <a:extLst>
              <a:ext uri="{FF2B5EF4-FFF2-40B4-BE49-F238E27FC236}">
                <a16:creationId xmlns:a16="http://schemas.microsoft.com/office/drawing/2014/main" id="{9ACB6B05-A94F-4E01-9823-08B358B3685C}"/>
              </a:ext>
            </a:extLst>
          </p:cNvPr>
          <p:cNvSpPr>
            <a:spLocks/>
          </p:cNvSpPr>
          <p:nvPr/>
        </p:nvSpPr>
        <p:spPr bwMode="auto">
          <a:xfrm>
            <a:off x="4106863" y="2355850"/>
            <a:ext cx="184150" cy="107950"/>
          </a:xfrm>
          <a:custGeom>
            <a:avLst/>
            <a:gdLst>
              <a:gd name="T0" fmla="*/ 0 w 349"/>
              <a:gd name="T1" fmla="*/ 83 h 204"/>
              <a:gd name="T2" fmla="*/ 262 w 349"/>
              <a:gd name="T3" fmla="*/ 0 h 204"/>
              <a:gd name="T4" fmla="*/ 285 w 349"/>
              <a:gd name="T5" fmla="*/ 5 h 204"/>
              <a:gd name="T6" fmla="*/ 310 w 349"/>
              <a:gd name="T7" fmla="*/ 15 h 204"/>
              <a:gd name="T8" fmla="*/ 327 w 349"/>
              <a:gd name="T9" fmla="*/ 31 h 204"/>
              <a:gd name="T10" fmla="*/ 341 w 349"/>
              <a:gd name="T11" fmla="*/ 50 h 204"/>
              <a:gd name="T12" fmla="*/ 349 w 349"/>
              <a:gd name="T13" fmla="*/ 73 h 204"/>
              <a:gd name="T14" fmla="*/ 349 w 349"/>
              <a:gd name="T15" fmla="*/ 96 h 204"/>
              <a:gd name="T16" fmla="*/ 349 w 349"/>
              <a:gd name="T17" fmla="*/ 96 h 204"/>
              <a:gd name="T18" fmla="*/ 323 w 349"/>
              <a:gd name="T19" fmla="*/ 126 h 204"/>
              <a:gd name="T20" fmla="*/ 292 w 349"/>
              <a:gd name="T21" fmla="*/ 152 h 204"/>
              <a:gd name="T22" fmla="*/ 256 w 349"/>
              <a:gd name="T23" fmla="*/ 173 h 204"/>
              <a:gd name="T24" fmla="*/ 217 w 349"/>
              <a:gd name="T25" fmla="*/ 190 h 204"/>
              <a:gd name="T26" fmla="*/ 176 w 349"/>
              <a:gd name="T27" fmla="*/ 199 h 204"/>
              <a:gd name="T28" fmla="*/ 134 w 349"/>
              <a:gd name="T29" fmla="*/ 204 h 204"/>
              <a:gd name="T30" fmla="*/ 116 w 349"/>
              <a:gd name="T31" fmla="*/ 204 h 204"/>
              <a:gd name="T32" fmla="*/ 113 w 349"/>
              <a:gd name="T33" fmla="*/ 180 h 204"/>
              <a:gd name="T34" fmla="*/ 104 w 349"/>
              <a:gd name="T35" fmla="*/ 154 h 204"/>
              <a:gd name="T36" fmla="*/ 90 w 349"/>
              <a:gd name="T37" fmla="*/ 130 h 204"/>
              <a:gd name="T38" fmla="*/ 69 w 349"/>
              <a:gd name="T39" fmla="*/ 108 h 204"/>
              <a:gd name="T40" fmla="*/ 0 w 349"/>
              <a:gd name="T41" fmla="*/ 83 h 204"/>
              <a:gd name="T42" fmla="*/ 0 w 349"/>
              <a:gd name="T43" fmla="*/ 83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9" h="204">
                <a:moveTo>
                  <a:pt x="0" y="83"/>
                </a:moveTo>
                <a:lnTo>
                  <a:pt x="262" y="0"/>
                </a:lnTo>
                <a:lnTo>
                  <a:pt x="285" y="5"/>
                </a:lnTo>
                <a:lnTo>
                  <a:pt x="310" y="15"/>
                </a:lnTo>
                <a:lnTo>
                  <a:pt x="327" y="31"/>
                </a:lnTo>
                <a:lnTo>
                  <a:pt x="341" y="50"/>
                </a:lnTo>
                <a:lnTo>
                  <a:pt x="349" y="73"/>
                </a:lnTo>
                <a:lnTo>
                  <a:pt x="349" y="96"/>
                </a:lnTo>
                <a:lnTo>
                  <a:pt x="349" y="96"/>
                </a:lnTo>
                <a:lnTo>
                  <a:pt x="323" y="126"/>
                </a:lnTo>
                <a:lnTo>
                  <a:pt x="292" y="152"/>
                </a:lnTo>
                <a:lnTo>
                  <a:pt x="256" y="173"/>
                </a:lnTo>
                <a:lnTo>
                  <a:pt x="217" y="190"/>
                </a:lnTo>
                <a:lnTo>
                  <a:pt x="176" y="199"/>
                </a:lnTo>
                <a:lnTo>
                  <a:pt x="134" y="204"/>
                </a:lnTo>
                <a:lnTo>
                  <a:pt x="116" y="204"/>
                </a:lnTo>
                <a:lnTo>
                  <a:pt x="113" y="180"/>
                </a:lnTo>
                <a:lnTo>
                  <a:pt x="104" y="154"/>
                </a:lnTo>
                <a:lnTo>
                  <a:pt x="90" y="130"/>
                </a:lnTo>
                <a:lnTo>
                  <a:pt x="69" y="108"/>
                </a:lnTo>
                <a:lnTo>
                  <a:pt x="0" y="83"/>
                </a:lnTo>
                <a:lnTo>
                  <a:pt x="0" y="83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35" name="Freeform 1879">
            <a:extLst>
              <a:ext uri="{FF2B5EF4-FFF2-40B4-BE49-F238E27FC236}">
                <a16:creationId xmlns:a16="http://schemas.microsoft.com/office/drawing/2014/main" id="{E31E99AF-418F-4E13-969E-25F5618F032C}"/>
              </a:ext>
            </a:extLst>
          </p:cNvPr>
          <p:cNvSpPr>
            <a:spLocks/>
          </p:cNvSpPr>
          <p:nvPr/>
        </p:nvSpPr>
        <p:spPr bwMode="auto">
          <a:xfrm>
            <a:off x="4011613" y="2368550"/>
            <a:ext cx="157162" cy="95250"/>
          </a:xfrm>
          <a:custGeom>
            <a:avLst/>
            <a:gdLst>
              <a:gd name="T0" fmla="*/ 2 w 296"/>
              <a:gd name="T1" fmla="*/ 7 h 180"/>
              <a:gd name="T2" fmla="*/ 0 w 296"/>
              <a:gd name="T3" fmla="*/ 17 h 180"/>
              <a:gd name="T4" fmla="*/ 0 w 296"/>
              <a:gd name="T5" fmla="*/ 30 h 180"/>
              <a:gd name="T6" fmla="*/ 9 w 296"/>
              <a:gd name="T7" fmla="*/ 43 h 180"/>
              <a:gd name="T8" fmla="*/ 46 w 296"/>
              <a:gd name="T9" fmla="*/ 75 h 180"/>
              <a:gd name="T10" fmla="*/ 90 w 296"/>
              <a:gd name="T11" fmla="*/ 107 h 180"/>
              <a:gd name="T12" fmla="*/ 137 w 296"/>
              <a:gd name="T13" fmla="*/ 133 h 180"/>
              <a:gd name="T14" fmla="*/ 188 w 296"/>
              <a:gd name="T15" fmla="*/ 154 h 180"/>
              <a:gd name="T16" fmla="*/ 241 w 296"/>
              <a:gd name="T17" fmla="*/ 170 h 180"/>
              <a:gd name="T18" fmla="*/ 296 w 296"/>
              <a:gd name="T19" fmla="*/ 180 h 180"/>
              <a:gd name="T20" fmla="*/ 296 w 296"/>
              <a:gd name="T21" fmla="*/ 168 h 180"/>
              <a:gd name="T22" fmla="*/ 293 w 296"/>
              <a:gd name="T23" fmla="*/ 147 h 180"/>
              <a:gd name="T24" fmla="*/ 284 w 296"/>
              <a:gd name="T25" fmla="*/ 128 h 180"/>
              <a:gd name="T26" fmla="*/ 275 w 296"/>
              <a:gd name="T27" fmla="*/ 112 h 180"/>
              <a:gd name="T28" fmla="*/ 263 w 296"/>
              <a:gd name="T29" fmla="*/ 95 h 180"/>
              <a:gd name="T30" fmla="*/ 248 w 296"/>
              <a:gd name="T31" fmla="*/ 82 h 180"/>
              <a:gd name="T32" fmla="*/ 224 w 296"/>
              <a:gd name="T33" fmla="*/ 68 h 180"/>
              <a:gd name="T34" fmla="*/ 167 w 296"/>
              <a:gd name="T35" fmla="*/ 43 h 180"/>
              <a:gd name="T36" fmla="*/ 65 w 296"/>
              <a:gd name="T37" fmla="*/ 6 h 180"/>
              <a:gd name="T38" fmla="*/ 30 w 296"/>
              <a:gd name="T39" fmla="*/ 0 h 180"/>
              <a:gd name="T40" fmla="*/ 15 w 296"/>
              <a:gd name="T41" fmla="*/ 0 h 180"/>
              <a:gd name="T42" fmla="*/ 3 w 296"/>
              <a:gd name="T43" fmla="*/ 8 h 180"/>
              <a:gd name="T44" fmla="*/ 3 w 296"/>
              <a:gd name="T45" fmla="*/ 8 h 180"/>
              <a:gd name="T46" fmla="*/ 2 w 296"/>
              <a:gd name="T47" fmla="*/ 7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96" h="180">
                <a:moveTo>
                  <a:pt x="2" y="7"/>
                </a:moveTo>
                <a:lnTo>
                  <a:pt x="0" y="17"/>
                </a:lnTo>
                <a:lnTo>
                  <a:pt x="0" y="30"/>
                </a:lnTo>
                <a:lnTo>
                  <a:pt x="9" y="43"/>
                </a:lnTo>
                <a:lnTo>
                  <a:pt x="46" y="75"/>
                </a:lnTo>
                <a:lnTo>
                  <a:pt x="90" y="107"/>
                </a:lnTo>
                <a:lnTo>
                  <a:pt x="137" y="133"/>
                </a:lnTo>
                <a:lnTo>
                  <a:pt x="188" y="154"/>
                </a:lnTo>
                <a:lnTo>
                  <a:pt x="241" y="170"/>
                </a:lnTo>
                <a:lnTo>
                  <a:pt x="296" y="180"/>
                </a:lnTo>
                <a:lnTo>
                  <a:pt x="296" y="168"/>
                </a:lnTo>
                <a:lnTo>
                  <a:pt x="293" y="147"/>
                </a:lnTo>
                <a:lnTo>
                  <a:pt x="284" y="128"/>
                </a:lnTo>
                <a:lnTo>
                  <a:pt x="275" y="112"/>
                </a:lnTo>
                <a:lnTo>
                  <a:pt x="263" y="95"/>
                </a:lnTo>
                <a:lnTo>
                  <a:pt x="248" y="82"/>
                </a:lnTo>
                <a:lnTo>
                  <a:pt x="224" y="68"/>
                </a:lnTo>
                <a:lnTo>
                  <a:pt x="167" y="43"/>
                </a:lnTo>
                <a:lnTo>
                  <a:pt x="65" y="6"/>
                </a:lnTo>
                <a:lnTo>
                  <a:pt x="30" y="0"/>
                </a:lnTo>
                <a:lnTo>
                  <a:pt x="15" y="0"/>
                </a:lnTo>
                <a:lnTo>
                  <a:pt x="3" y="8"/>
                </a:lnTo>
                <a:lnTo>
                  <a:pt x="3" y="8"/>
                </a:lnTo>
                <a:lnTo>
                  <a:pt x="2" y="7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936" name="Freeform 1880">
            <a:extLst>
              <a:ext uri="{FF2B5EF4-FFF2-40B4-BE49-F238E27FC236}">
                <a16:creationId xmlns:a16="http://schemas.microsoft.com/office/drawing/2014/main" id="{CE34570F-C648-44AA-AE5C-1EC310F39ACC}"/>
              </a:ext>
            </a:extLst>
          </p:cNvPr>
          <p:cNvSpPr>
            <a:spLocks/>
          </p:cNvSpPr>
          <p:nvPr/>
        </p:nvSpPr>
        <p:spPr bwMode="auto">
          <a:xfrm>
            <a:off x="4011613" y="2368550"/>
            <a:ext cx="157162" cy="95250"/>
          </a:xfrm>
          <a:custGeom>
            <a:avLst/>
            <a:gdLst>
              <a:gd name="T0" fmla="*/ 2 w 296"/>
              <a:gd name="T1" fmla="*/ 7 h 180"/>
              <a:gd name="T2" fmla="*/ 0 w 296"/>
              <a:gd name="T3" fmla="*/ 17 h 180"/>
              <a:gd name="T4" fmla="*/ 0 w 296"/>
              <a:gd name="T5" fmla="*/ 30 h 180"/>
              <a:gd name="T6" fmla="*/ 9 w 296"/>
              <a:gd name="T7" fmla="*/ 43 h 180"/>
              <a:gd name="T8" fmla="*/ 46 w 296"/>
              <a:gd name="T9" fmla="*/ 75 h 180"/>
              <a:gd name="T10" fmla="*/ 90 w 296"/>
              <a:gd name="T11" fmla="*/ 107 h 180"/>
              <a:gd name="T12" fmla="*/ 137 w 296"/>
              <a:gd name="T13" fmla="*/ 133 h 180"/>
              <a:gd name="T14" fmla="*/ 188 w 296"/>
              <a:gd name="T15" fmla="*/ 154 h 180"/>
              <a:gd name="T16" fmla="*/ 241 w 296"/>
              <a:gd name="T17" fmla="*/ 170 h 180"/>
              <a:gd name="T18" fmla="*/ 296 w 296"/>
              <a:gd name="T19" fmla="*/ 180 h 180"/>
              <a:gd name="T20" fmla="*/ 296 w 296"/>
              <a:gd name="T21" fmla="*/ 168 h 180"/>
              <a:gd name="T22" fmla="*/ 293 w 296"/>
              <a:gd name="T23" fmla="*/ 147 h 180"/>
              <a:gd name="T24" fmla="*/ 284 w 296"/>
              <a:gd name="T25" fmla="*/ 128 h 180"/>
              <a:gd name="T26" fmla="*/ 275 w 296"/>
              <a:gd name="T27" fmla="*/ 112 h 180"/>
              <a:gd name="T28" fmla="*/ 263 w 296"/>
              <a:gd name="T29" fmla="*/ 95 h 180"/>
              <a:gd name="T30" fmla="*/ 248 w 296"/>
              <a:gd name="T31" fmla="*/ 82 h 180"/>
              <a:gd name="T32" fmla="*/ 224 w 296"/>
              <a:gd name="T33" fmla="*/ 68 h 180"/>
              <a:gd name="T34" fmla="*/ 167 w 296"/>
              <a:gd name="T35" fmla="*/ 43 h 180"/>
              <a:gd name="T36" fmla="*/ 65 w 296"/>
              <a:gd name="T37" fmla="*/ 6 h 180"/>
              <a:gd name="T38" fmla="*/ 30 w 296"/>
              <a:gd name="T39" fmla="*/ 0 h 180"/>
              <a:gd name="T40" fmla="*/ 15 w 296"/>
              <a:gd name="T41" fmla="*/ 0 h 180"/>
              <a:gd name="T42" fmla="*/ 3 w 296"/>
              <a:gd name="T43" fmla="*/ 8 h 180"/>
              <a:gd name="T44" fmla="*/ 3 w 296"/>
              <a:gd name="T45" fmla="*/ 8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96" h="180">
                <a:moveTo>
                  <a:pt x="2" y="7"/>
                </a:moveTo>
                <a:lnTo>
                  <a:pt x="0" y="17"/>
                </a:lnTo>
                <a:lnTo>
                  <a:pt x="0" y="30"/>
                </a:lnTo>
                <a:lnTo>
                  <a:pt x="9" y="43"/>
                </a:lnTo>
                <a:lnTo>
                  <a:pt x="46" y="75"/>
                </a:lnTo>
                <a:lnTo>
                  <a:pt x="90" y="107"/>
                </a:lnTo>
                <a:lnTo>
                  <a:pt x="137" y="133"/>
                </a:lnTo>
                <a:lnTo>
                  <a:pt x="188" y="154"/>
                </a:lnTo>
                <a:lnTo>
                  <a:pt x="241" y="170"/>
                </a:lnTo>
                <a:lnTo>
                  <a:pt x="296" y="180"/>
                </a:lnTo>
                <a:lnTo>
                  <a:pt x="296" y="168"/>
                </a:lnTo>
                <a:lnTo>
                  <a:pt x="293" y="147"/>
                </a:lnTo>
                <a:lnTo>
                  <a:pt x="284" y="128"/>
                </a:lnTo>
                <a:lnTo>
                  <a:pt x="275" y="112"/>
                </a:lnTo>
                <a:lnTo>
                  <a:pt x="263" y="95"/>
                </a:lnTo>
                <a:lnTo>
                  <a:pt x="248" y="82"/>
                </a:lnTo>
                <a:lnTo>
                  <a:pt x="224" y="68"/>
                </a:lnTo>
                <a:lnTo>
                  <a:pt x="167" y="43"/>
                </a:lnTo>
                <a:lnTo>
                  <a:pt x="65" y="6"/>
                </a:lnTo>
                <a:lnTo>
                  <a:pt x="30" y="0"/>
                </a:lnTo>
                <a:lnTo>
                  <a:pt x="15" y="0"/>
                </a:lnTo>
                <a:lnTo>
                  <a:pt x="3" y="8"/>
                </a:lnTo>
                <a:lnTo>
                  <a:pt x="3" y="8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37" name="Freeform 1881">
            <a:extLst>
              <a:ext uri="{FF2B5EF4-FFF2-40B4-BE49-F238E27FC236}">
                <a16:creationId xmlns:a16="http://schemas.microsoft.com/office/drawing/2014/main" id="{302ED4C2-BFA2-48AF-B108-8D60C68B040E}"/>
              </a:ext>
            </a:extLst>
          </p:cNvPr>
          <p:cNvSpPr>
            <a:spLocks/>
          </p:cNvSpPr>
          <p:nvPr/>
        </p:nvSpPr>
        <p:spPr bwMode="auto">
          <a:xfrm>
            <a:off x="4292600" y="2266950"/>
            <a:ext cx="158750" cy="96838"/>
          </a:xfrm>
          <a:custGeom>
            <a:avLst/>
            <a:gdLst>
              <a:gd name="T0" fmla="*/ 0 w 301"/>
              <a:gd name="T1" fmla="*/ 69 h 182"/>
              <a:gd name="T2" fmla="*/ 16 w 301"/>
              <a:gd name="T3" fmla="*/ 113 h 182"/>
              <a:gd name="T4" fmla="*/ 48 w 301"/>
              <a:gd name="T5" fmla="*/ 182 h 182"/>
              <a:gd name="T6" fmla="*/ 98 w 301"/>
              <a:gd name="T7" fmla="*/ 145 h 182"/>
              <a:gd name="T8" fmla="*/ 119 w 301"/>
              <a:gd name="T9" fmla="*/ 130 h 182"/>
              <a:gd name="T10" fmla="*/ 133 w 301"/>
              <a:gd name="T11" fmla="*/ 123 h 182"/>
              <a:gd name="T12" fmla="*/ 219 w 301"/>
              <a:gd name="T13" fmla="*/ 91 h 182"/>
              <a:gd name="T14" fmla="*/ 301 w 301"/>
              <a:gd name="T15" fmla="*/ 54 h 182"/>
              <a:gd name="T16" fmla="*/ 296 w 301"/>
              <a:gd name="T17" fmla="*/ 46 h 182"/>
              <a:gd name="T18" fmla="*/ 274 w 301"/>
              <a:gd name="T19" fmla="*/ 28 h 182"/>
              <a:gd name="T20" fmla="*/ 249 w 301"/>
              <a:gd name="T21" fmla="*/ 12 h 182"/>
              <a:gd name="T22" fmla="*/ 221 w 301"/>
              <a:gd name="T23" fmla="*/ 4 h 182"/>
              <a:gd name="T24" fmla="*/ 194 w 301"/>
              <a:gd name="T25" fmla="*/ 0 h 182"/>
              <a:gd name="T26" fmla="*/ 1 w 301"/>
              <a:gd name="T27" fmla="*/ 69 h 182"/>
              <a:gd name="T28" fmla="*/ 1 w 301"/>
              <a:gd name="T29" fmla="*/ 69 h 182"/>
              <a:gd name="T30" fmla="*/ 0 w 301"/>
              <a:gd name="T31" fmla="*/ 69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01" h="182">
                <a:moveTo>
                  <a:pt x="0" y="69"/>
                </a:moveTo>
                <a:lnTo>
                  <a:pt x="16" y="113"/>
                </a:lnTo>
                <a:lnTo>
                  <a:pt x="48" y="182"/>
                </a:lnTo>
                <a:lnTo>
                  <a:pt x="98" y="145"/>
                </a:lnTo>
                <a:lnTo>
                  <a:pt x="119" y="130"/>
                </a:lnTo>
                <a:lnTo>
                  <a:pt x="133" y="123"/>
                </a:lnTo>
                <a:lnTo>
                  <a:pt x="219" y="91"/>
                </a:lnTo>
                <a:lnTo>
                  <a:pt x="301" y="54"/>
                </a:lnTo>
                <a:lnTo>
                  <a:pt x="296" y="46"/>
                </a:lnTo>
                <a:lnTo>
                  <a:pt x="274" y="28"/>
                </a:lnTo>
                <a:lnTo>
                  <a:pt x="249" y="12"/>
                </a:lnTo>
                <a:lnTo>
                  <a:pt x="221" y="4"/>
                </a:lnTo>
                <a:lnTo>
                  <a:pt x="194" y="0"/>
                </a:lnTo>
                <a:lnTo>
                  <a:pt x="1" y="69"/>
                </a:lnTo>
                <a:lnTo>
                  <a:pt x="1" y="69"/>
                </a:lnTo>
                <a:lnTo>
                  <a:pt x="0" y="69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938" name="Freeform 1882">
            <a:extLst>
              <a:ext uri="{FF2B5EF4-FFF2-40B4-BE49-F238E27FC236}">
                <a16:creationId xmlns:a16="http://schemas.microsoft.com/office/drawing/2014/main" id="{9E03F787-30A4-4A85-B55B-34689A5CAEFA}"/>
              </a:ext>
            </a:extLst>
          </p:cNvPr>
          <p:cNvSpPr>
            <a:spLocks/>
          </p:cNvSpPr>
          <p:nvPr/>
        </p:nvSpPr>
        <p:spPr bwMode="auto">
          <a:xfrm>
            <a:off x="4292600" y="2266950"/>
            <a:ext cx="158750" cy="96838"/>
          </a:xfrm>
          <a:custGeom>
            <a:avLst/>
            <a:gdLst>
              <a:gd name="T0" fmla="*/ 0 w 301"/>
              <a:gd name="T1" fmla="*/ 69 h 182"/>
              <a:gd name="T2" fmla="*/ 16 w 301"/>
              <a:gd name="T3" fmla="*/ 113 h 182"/>
              <a:gd name="T4" fmla="*/ 48 w 301"/>
              <a:gd name="T5" fmla="*/ 182 h 182"/>
              <a:gd name="T6" fmla="*/ 98 w 301"/>
              <a:gd name="T7" fmla="*/ 145 h 182"/>
              <a:gd name="T8" fmla="*/ 119 w 301"/>
              <a:gd name="T9" fmla="*/ 130 h 182"/>
              <a:gd name="T10" fmla="*/ 133 w 301"/>
              <a:gd name="T11" fmla="*/ 123 h 182"/>
              <a:gd name="T12" fmla="*/ 219 w 301"/>
              <a:gd name="T13" fmla="*/ 91 h 182"/>
              <a:gd name="T14" fmla="*/ 301 w 301"/>
              <a:gd name="T15" fmla="*/ 54 h 182"/>
              <a:gd name="T16" fmla="*/ 296 w 301"/>
              <a:gd name="T17" fmla="*/ 46 h 182"/>
              <a:gd name="T18" fmla="*/ 274 w 301"/>
              <a:gd name="T19" fmla="*/ 28 h 182"/>
              <a:gd name="T20" fmla="*/ 249 w 301"/>
              <a:gd name="T21" fmla="*/ 12 h 182"/>
              <a:gd name="T22" fmla="*/ 221 w 301"/>
              <a:gd name="T23" fmla="*/ 4 h 182"/>
              <a:gd name="T24" fmla="*/ 194 w 301"/>
              <a:gd name="T25" fmla="*/ 0 h 182"/>
              <a:gd name="T26" fmla="*/ 1 w 301"/>
              <a:gd name="T27" fmla="*/ 69 h 182"/>
              <a:gd name="T28" fmla="*/ 1 w 301"/>
              <a:gd name="T29" fmla="*/ 69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01" h="182">
                <a:moveTo>
                  <a:pt x="0" y="69"/>
                </a:moveTo>
                <a:lnTo>
                  <a:pt x="16" y="113"/>
                </a:lnTo>
                <a:lnTo>
                  <a:pt x="48" y="182"/>
                </a:lnTo>
                <a:lnTo>
                  <a:pt x="98" y="145"/>
                </a:lnTo>
                <a:lnTo>
                  <a:pt x="119" y="130"/>
                </a:lnTo>
                <a:lnTo>
                  <a:pt x="133" y="123"/>
                </a:lnTo>
                <a:lnTo>
                  <a:pt x="219" y="91"/>
                </a:lnTo>
                <a:lnTo>
                  <a:pt x="301" y="54"/>
                </a:lnTo>
                <a:lnTo>
                  <a:pt x="296" y="46"/>
                </a:lnTo>
                <a:lnTo>
                  <a:pt x="274" y="28"/>
                </a:lnTo>
                <a:lnTo>
                  <a:pt x="249" y="12"/>
                </a:lnTo>
                <a:lnTo>
                  <a:pt x="221" y="4"/>
                </a:lnTo>
                <a:lnTo>
                  <a:pt x="194" y="0"/>
                </a:lnTo>
                <a:lnTo>
                  <a:pt x="1" y="69"/>
                </a:lnTo>
                <a:lnTo>
                  <a:pt x="1" y="69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39" name="Freeform 1883">
            <a:extLst>
              <a:ext uri="{FF2B5EF4-FFF2-40B4-BE49-F238E27FC236}">
                <a16:creationId xmlns:a16="http://schemas.microsoft.com/office/drawing/2014/main" id="{BF78AC28-D419-43B4-9B64-C254B0791A63}"/>
              </a:ext>
            </a:extLst>
          </p:cNvPr>
          <p:cNvSpPr>
            <a:spLocks/>
          </p:cNvSpPr>
          <p:nvPr/>
        </p:nvSpPr>
        <p:spPr bwMode="auto">
          <a:xfrm>
            <a:off x="4108450" y="2220913"/>
            <a:ext cx="165100" cy="74612"/>
          </a:xfrm>
          <a:custGeom>
            <a:avLst/>
            <a:gdLst>
              <a:gd name="T0" fmla="*/ 314 w 314"/>
              <a:gd name="T1" fmla="*/ 8 h 141"/>
              <a:gd name="T2" fmla="*/ 201 w 314"/>
              <a:gd name="T3" fmla="*/ 0 h 141"/>
              <a:gd name="T4" fmla="*/ 63 w 314"/>
              <a:gd name="T5" fmla="*/ 2 h 141"/>
              <a:gd name="T6" fmla="*/ 0 w 314"/>
              <a:gd name="T7" fmla="*/ 83 h 141"/>
              <a:gd name="T8" fmla="*/ 102 w 314"/>
              <a:gd name="T9" fmla="*/ 115 h 141"/>
              <a:gd name="T10" fmla="*/ 181 w 314"/>
              <a:gd name="T11" fmla="*/ 141 h 141"/>
              <a:gd name="T12" fmla="*/ 270 w 314"/>
              <a:gd name="T13" fmla="*/ 34 h 141"/>
              <a:gd name="T14" fmla="*/ 314 w 314"/>
              <a:gd name="T15" fmla="*/ 9 h 141"/>
              <a:gd name="T16" fmla="*/ 314 w 314"/>
              <a:gd name="T17" fmla="*/ 9 h 141"/>
              <a:gd name="T18" fmla="*/ 314 w 314"/>
              <a:gd name="T19" fmla="*/ 8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4" h="141">
                <a:moveTo>
                  <a:pt x="314" y="8"/>
                </a:moveTo>
                <a:lnTo>
                  <a:pt x="201" y="0"/>
                </a:lnTo>
                <a:lnTo>
                  <a:pt x="63" y="2"/>
                </a:lnTo>
                <a:lnTo>
                  <a:pt x="0" y="83"/>
                </a:lnTo>
                <a:lnTo>
                  <a:pt x="102" y="115"/>
                </a:lnTo>
                <a:lnTo>
                  <a:pt x="181" y="141"/>
                </a:lnTo>
                <a:lnTo>
                  <a:pt x="270" y="34"/>
                </a:lnTo>
                <a:lnTo>
                  <a:pt x="314" y="9"/>
                </a:lnTo>
                <a:lnTo>
                  <a:pt x="314" y="9"/>
                </a:lnTo>
                <a:lnTo>
                  <a:pt x="314" y="8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940" name="Freeform 1884">
            <a:extLst>
              <a:ext uri="{FF2B5EF4-FFF2-40B4-BE49-F238E27FC236}">
                <a16:creationId xmlns:a16="http://schemas.microsoft.com/office/drawing/2014/main" id="{9E297836-4391-4CFB-B449-A2DF619D3C55}"/>
              </a:ext>
            </a:extLst>
          </p:cNvPr>
          <p:cNvSpPr>
            <a:spLocks/>
          </p:cNvSpPr>
          <p:nvPr/>
        </p:nvSpPr>
        <p:spPr bwMode="auto">
          <a:xfrm>
            <a:off x="4108450" y="2220913"/>
            <a:ext cx="165100" cy="74612"/>
          </a:xfrm>
          <a:custGeom>
            <a:avLst/>
            <a:gdLst>
              <a:gd name="T0" fmla="*/ 314 w 314"/>
              <a:gd name="T1" fmla="*/ 8 h 141"/>
              <a:gd name="T2" fmla="*/ 201 w 314"/>
              <a:gd name="T3" fmla="*/ 0 h 141"/>
              <a:gd name="T4" fmla="*/ 63 w 314"/>
              <a:gd name="T5" fmla="*/ 2 h 141"/>
              <a:gd name="T6" fmla="*/ 0 w 314"/>
              <a:gd name="T7" fmla="*/ 83 h 141"/>
              <a:gd name="T8" fmla="*/ 102 w 314"/>
              <a:gd name="T9" fmla="*/ 115 h 141"/>
              <a:gd name="T10" fmla="*/ 181 w 314"/>
              <a:gd name="T11" fmla="*/ 141 h 141"/>
              <a:gd name="T12" fmla="*/ 270 w 314"/>
              <a:gd name="T13" fmla="*/ 34 h 141"/>
              <a:gd name="T14" fmla="*/ 314 w 314"/>
              <a:gd name="T15" fmla="*/ 9 h 141"/>
              <a:gd name="T16" fmla="*/ 314 w 314"/>
              <a:gd name="T17" fmla="*/ 9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4" h="141">
                <a:moveTo>
                  <a:pt x="314" y="8"/>
                </a:moveTo>
                <a:lnTo>
                  <a:pt x="201" y="0"/>
                </a:lnTo>
                <a:lnTo>
                  <a:pt x="63" y="2"/>
                </a:lnTo>
                <a:lnTo>
                  <a:pt x="0" y="83"/>
                </a:lnTo>
                <a:lnTo>
                  <a:pt x="102" y="115"/>
                </a:lnTo>
                <a:lnTo>
                  <a:pt x="181" y="141"/>
                </a:lnTo>
                <a:lnTo>
                  <a:pt x="270" y="34"/>
                </a:lnTo>
                <a:lnTo>
                  <a:pt x="314" y="9"/>
                </a:lnTo>
                <a:lnTo>
                  <a:pt x="314" y="9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41" name="Freeform 1885">
            <a:extLst>
              <a:ext uri="{FF2B5EF4-FFF2-40B4-BE49-F238E27FC236}">
                <a16:creationId xmlns:a16="http://schemas.microsoft.com/office/drawing/2014/main" id="{68DBA951-3900-4974-8D76-760812608904}"/>
              </a:ext>
            </a:extLst>
          </p:cNvPr>
          <p:cNvSpPr>
            <a:spLocks/>
          </p:cNvSpPr>
          <p:nvPr/>
        </p:nvSpPr>
        <p:spPr bwMode="auto">
          <a:xfrm>
            <a:off x="3894138" y="2246313"/>
            <a:ext cx="211137" cy="122237"/>
          </a:xfrm>
          <a:custGeom>
            <a:avLst/>
            <a:gdLst>
              <a:gd name="T0" fmla="*/ 0 w 398"/>
              <a:gd name="T1" fmla="*/ 54 h 232"/>
              <a:gd name="T2" fmla="*/ 26 w 398"/>
              <a:gd name="T3" fmla="*/ 39 h 232"/>
              <a:gd name="T4" fmla="*/ 47 w 398"/>
              <a:gd name="T5" fmla="*/ 29 h 232"/>
              <a:gd name="T6" fmla="*/ 92 w 398"/>
              <a:gd name="T7" fmla="*/ 11 h 232"/>
              <a:gd name="T8" fmla="*/ 147 w 398"/>
              <a:gd name="T9" fmla="*/ 0 h 232"/>
              <a:gd name="T10" fmla="*/ 226 w 398"/>
              <a:gd name="T11" fmla="*/ 7 h 232"/>
              <a:gd name="T12" fmla="*/ 307 w 398"/>
              <a:gd name="T13" fmla="*/ 50 h 232"/>
              <a:gd name="T14" fmla="*/ 398 w 398"/>
              <a:gd name="T15" fmla="*/ 168 h 232"/>
              <a:gd name="T16" fmla="*/ 314 w 398"/>
              <a:gd name="T17" fmla="*/ 232 h 232"/>
              <a:gd name="T18" fmla="*/ 215 w 398"/>
              <a:gd name="T19" fmla="*/ 162 h 232"/>
              <a:gd name="T20" fmla="*/ 144 w 398"/>
              <a:gd name="T21" fmla="*/ 142 h 232"/>
              <a:gd name="T22" fmla="*/ 107 w 398"/>
              <a:gd name="T23" fmla="*/ 119 h 232"/>
              <a:gd name="T24" fmla="*/ 22 w 398"/>
              <a:gd name="T25" fmla="*/ 73 h 232"/>
              <a:gd name="T26" fmla="*/ 1 w 398"/>
              <a:gd name="T27" fmla="*/ 55 h 232"/>
              <a:gd name="T28" fmla="*/ 1 w 398"/>
              <a:gd name="T29" fmla="*/ 55 h 232"/>
              <a:gd name="T30" fmla="*/ 0 w 398"/>
              <a:gd name="T31" fmla="*/ 54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98" h="232">
                <a:moveTo>
                  <a:pt x="0" y="54"/>
                </a:moveTo>
                <a:lnTo>
                  <a:pt x="26" y="39"/>
                </a:lnTo>
                <a:lnTo>
                  <a:pt x="47" y="29"/>
                </a:lnTo>
                <a:lnTo>
                  <a:pt x="92" y="11"/>
                </a:lnTo>
                <a:lnTo>
                  <a:pt x="147" y="0"/>
                </a:lnTo>
                <a:lnTo>
                  <a:pt x="226" y="7"/>
                </a:lnTo>
                <a:lnTo>
                  <a:pt x="307" y="50"/>
                </a:lnTo>
                <a:lnTo>
                  <a:pt x="398" y="168"/>
                </a:lnTo>
                <a:lnTo>
                  <a:pt x="314" y="232"/>
                </a:lnTo>
                <a:lnTo>
                  <a:pt x="215" y="162"/>
                </a:lnTo>
                <a:lnTo>
                  <a:pt x="144" y="142"/>
                </a:lnTo>
                <a:lnTo>
                  <a:pt x="107" y="119"/>
                </a:lnTo>
                <a:lnTo>
                  <a:pt x="22" y="73"/>
                </a:lnTo>
                <a:lnTo>
                  <a:pt x="1" y="55"/>
                </a:lnTo>
                <a:lnTo>
                  <a:pt x="1" y="55"/>
                </a:lnTo>
                <a:lnTo>
                  <a:pt x="0" y="54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942" name="Freeform 1886">
            <a:extLst>
              <a:ext uri="{FF2B5EF4-FFF2-40B4-BE49-F238E27FC236}">
                <a16:creationId xmlns:a16="http://schemas.microsoft.com/office/drawing/2014/main" id="{70AE88FE-29DF-4847-B8AD-09146FFBDABD}"/>
              </a:ext>
            </a:extLst>
          </p:cNvPr>
          <p:cNvSpPr>
            <a:spLocks/>
          </p:cNvSpPr>
          <p:nvPr/>
        </p:nvSpPr>
        <p:spPr bwMode="auto">
          <a:xfrm>
            <a:off x="3894138" y="2246313"/>
            <a:ext cx="211137" cy="122237"/>
          </a:xfrm>
          <a:custGeom>
            <a:avLst/>
            <a:gdLst>
              <a:gd name="T0" fmla="*/ 0 w 398"/>
              <a:gd name="T1" fmla="*/ 54 h 232"/>
              <a:gd name="T2" fmla="*/ 26 w 398"/>
              <a:gd name="T3" fmla="*/ 39 h 232"/>
              <a:gd name="T4" fmla="*/ 47 w 398"/>
              <a:gd name="T5" fmla="*/ 29 h 232"/>
              <a:gd name="T6" fmla="*/ 92 w 398"/>
              <a:gd name="T7" fmla="*/ 11 h 232"/>
              <a:gd name="T8" fmla="*/ 147 w 398"/>
              <a:gd name="T9" fmla="*/ 0 h 232"/>
              <a:gd name="T10" fmla="*/ 226 w 398"/>
              <a:gd name="T11" fmla="*/ 7 h 232"/>
              <a:gd name="T12" fmla="*/ 307 w 398"/>
              <a:gd name="T13" fmla="*/ 50 h 232"/>
              <a:gd name="T14" fmla="*/ 398 w 398"/>
              <a:gd name="T15" fmla="*/ 168 h 232"/>
              <a:gd name="T16" fmla="*/ 314 w 398"/>
              <a:gd name="T17" fmla="*/ 232 h 232"/>
              <a:gd name="T18" fmla="*/ 215 w 398"/>
              <a:gd name="T19" fmla="*/ 162 h 232"/>
              <a:gd name="T20" fmla="*/ 144 w 398"/>
              <a:gd name="T21" fmla="*/ 142 h 232"/>
              <a:gd name="T22" fmla="*/ 107 w 398"/>
              <a:gd name="T23" fmla="*/ 119 h 232"/>
              <a:gd name="T24" fmla="*/ 22 w 398"/>
              <a:gd name="T25" fmla="*/ 73 h 232"/>
              <a:gd name="T26" fmla="*/ 1 w 398"/>
              <a:gd name="T27" fmla="*/ 55 h 232"/>
              <a:gd name="T28" fmla="*/ 1 w 398"/>
              <a:gd name="T29" fmla="*/ 55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98" h="232">
                <a:moveTo>
                  <a:pt x="0" y="54"/>
                </a:moveTo>
                <a:lnTo>
                  <a:pt x="26" y="39"/>
                </a:lnTo>
                <a:lnTo>
                  <a:pt x="47" y="29"/>
                </a:lnTo>
                <a:lnTo>
                  <a:pt x="92" y="11"/>
                </a:lnTo>
                <a:lnTo>
                  <a:pt x="147" y="0"/>
                </a:lnTo>
                <a:lnTo>
                  <a:pt x="226" y="7"/>
                </a:lnTo>
                <a:lnTo>
                  <a:pt x="307" y="50"/>
                </a:lnTo>
                <a:lnTo>
                  <a:pt x="398" y="168"/>
                </a:lnTo>
                <a:lnTo>
                  <a:pt x="314" y="232"/>
                </a:lnTo>
                <a:lnTo>
                  <a:pt x="215" y="162"/>
                </a:lnTo>
                <a:lnTo>
                  <a:pt x="144" y="142"/>
                </a:lnTo>
                <a:lnTo>
                  <a:pt x="107" y="119"/>
                </a:lnTo>
                <a:lnTo>
                  <a:pt x="22" y="73"/>
                </a:lnTo>
                <a:lnTo>
                  <a:pt x="1" y="55"/>
                </a:lnTo>
                <a:lnTo>
                  <a:pt x="1" y="55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43" name="Freeform 1887">
            <a:extLst>
              <a:ext uri="{FF2B5EF4-FFF2-40B4-BE49-F238E27FC236}">
                <a16:creationId xmlns:a16="http://schemas.microsoft.com/office/drawing/2014/main" id="{CD9D5BE4-BFD9-4870-873E-D60F0417BA14}"/>
              </a:ext>
            </a:extLst>
          </p:cNvPr>
          <p:cNvSpPr>
            <a:spLocks/>
          </p:cNvSpPr>
          <p:nvPr/>
        </p:nvSpPr>
        <p:spPr bwMode="auto">
          <a:xfrm>
            <a:off x="4059238" y="2298700"/>
            <a:ext cx="250825" cy="114300"/>
          </a:xfrm>
          <a:custGeom>
            <a:avLst/>
            <a:gdLst>
              <a:gd name="T0" fmla="*/ 474 w 474"/>
              <a:gd name="T1" fmla="*/ 91 h 216"/>
              <a:gd name="T2" fmla="*/ 465 w 474"/>
              <a:gd name="T3" fmla="*/ 82 h 216"/>
              <a:gd name="T4" fmla="*/ 436 w 474"/>
              <a:gd name="T5" fmla="*/ 54 h 216"/>
              <a:gd name="T6" fmla="*/ 401 w 474"/>
              <a:gd name="T7" fmla="*/ 32 h 216"/>
              <a:gd name="T8" fmla="*/ 364 w 474"/>
              <a:gd name="T9" fmla="*/ 17 h 216"/>
              <a:gd name="T10" fmla="*/ 324 w 474"/>
              <a:gd name="T11" fmla="*/ 6 h 216"/>
              <a:gd name="T12" fmla="*/ 284 w 474"/>
              <a:gd name="T13" fmla="*/ 0 h 216"/>
              <a:gd name="T14" fmla="*/ 242 w 474"/>
              <a:gd name="T15" fmla="*/ 1 h 216"/>
              <a:gd name="T16" fmla="*/ 202 w 474"/>
              <a:gd name="T17" fmla="*/ 9 h 216"/>
              <a:gd name="T18" fmla="*/ 163 w 474"/>
              <a:gd name="T19" fmla="*/ 21 h 216"/>
              <a:gd name="T20" fmla="*/ 126 w 474"/>
              <a:gd name="T21" fmla="*/ 38 h 216"/>
              <a:gd name="T22" fmla="*/ 92 w 474"/>
              <a:gd name="T23" fmla="*/ 61 h 216"/>
              <a:gd name="T24" fmla="*/ 75 w 474"/>
              <a:gd name="T25" fmla="*/ 67 h 216"/>
              <a:gd name="T26" fmla="*/ 49 w 474"/>
              <a:gd name="T27" fmla="*/ 82 h 216"/>
              <a:gd name="T28" fmla="*/ 27 w 474"/>
              <a:gd name="T29" fmla="*/ 101 h 216"/>
              <a:gd name="T30" fmla="*/ 10 w 474"/>
              <a:gd name="T31" fmla="*/ 123 h 216"/>
              <a:gd name="T32" fmla="*/ 0 w 474"/>
              <a:gd name="T33" fmla="*/ 151 h 216"/>
              <a:gd name="T34" fmla="*/ 47 w 474"/>
              <a:gd name="T35" fmla="*/ 173 h 216"/>
              <a:gd name="T36" fmla="*/ 97 w 474"/>
              <a:gd name="T37" fmla="*/ 194 h 216"/>
              <a:gd name="T38" fmla="*/ 151 w 474"/>
              <a:gd name="T39" fmla="*/ 208 h 216"/>
              <a:gd name="T40" fmla="*/ 207 w 474"/>
              <a:gd name="T41" fmla="*/ 216 h 216"/>
              <a:gd name="T42" fmla="*/ 474 w 474"/>
              <a:gd name="T43" fmla="*/ 91 h 216"/>
              <a:gd name="T44" fmla="*/ 474 w 474"/>
              <a:gd name="T45" fmla="*/ 91 h 216"/>
              <a:gd name="T46" fmla="*/ 474 w 474"/>
              <a:gd name="T47" fmla="*/ 91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4" h="216">
                <a:moveTo>
                  <a:pt x="474" y="91"/>
                </a:moveTo>
                <a:lnTo>
                  <a:pt x="465" y="82"/>
                </a:lnTo>
                <a:lnTo>
                  <a:pt x="436" y="54"/>
                </a:lnTo>
                <a:lnTo>
                  <a:pt x="401" y="32"/>
                </a:lnTo>
                <a:lnTo>
                  <a:pt x="364" y="17"/>
                </a:lnTo>
                <a:lnTo>
                  <a:pt x="324" y="6"/>
                </a:lnTo>
                <a:lnTo>
                  <a:pt x="284" y="0"/>
                </a:lnTo>
                <a:lnTo>
                  <a:pt x="242" y="1"/>
                </a:lnTo>
                <a:lnTo>
                  <a:pt x="202" y="9"/>
                </a:lnTo>
                <a:lnTo>
                  <a:pt x="163" y="21"/>
                </a:lnTo>
                <a:lnTo>
                  <a:pt x="126" y="38"/>
                </a:lnTo>
                <a:lnTo>
                  <a:pt x="92" y="61"/>
                </a:lnTo>
                <a:lnTo>
                  <a:pt x="75" y="67"/>
                </a:lnTo>
                <a:lnTo>
                  <a:pt x="49" y="82"/>
                </a:lnTo>
                <a:lnTo>
                  <a:pt x="27" y="101"/>
                </a:lnTo>
                <a:lnTo>
                  <a:pt x="10" y="123"/>
                </a:lnTo>
                <a:lnTo>
                  <a:pt x="0" y="151"/>
                </a:lnTo>
                <a:lnTo>
                  <a:pt x="47" y="173"/>
                </a:lnTo>
                <a:lnTo>
                  <a:pt x="97" y="194"/>
                </a:lnTo>
                <a:lnTo>
                  <a:pt x="151" y="208"/>
                </a:lnTo>
                <a:lnTo>
                  <a:pt x="207" y="216"/>
                </a:lnTo>
                <a:lnTo>
                  <a:pt x="474" y="91"/>
                </a:lnTo>
                <a:lnTo>
                  <a:pt x="474" y="91"/>
                </a:lnTo>
                <a:lnTo>
                  <a:pt x="474" y="91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944" name="Freeform 1888">
            <a:extLst>
              <a:ext uri="{FF2B5EF4-FFF2-40B4-BE49-F238E27FC236}">
                <a16:creationId xmlns:a16="http://schemas.microsoft.com/office/drawing/2014/main" id="{D333884F-4C27-41D3-BCAF-7ECC6AD72AAA}"/>
              </a:ext>
            </a:extLst>
          </p:cNvPr>
          <p:cNvSpPr>
            <a:spLocks/>
          </p:cNvSpPr>
          <p:nvPr/>
        </p:nvSpPr>
        <p:spPr bwMode="auto">
          <a:xfrm>
            <a:off x="4059238" y="2298700"/>
            <a:ext cx="250825" cy="114300"/>
          </a:xfrm>
          <a:custGeom>
            <a:avLst/>
            <a:gdLst>
              <a:gd name="T0" fmla="*/ 474 w 474"/>
              <a:gd name="T1" fmla="*/ 91 h 216"/>
              <a:gd name="T2" fmla="*/ 465 w 474"/>
              <a:gd name="T3" fmla="*/ 82 h 216"/>
              <a:gd name="T4" fmla="*/ 436 w 474"/>
              <a:gd name="T5" fmla="*/ 54 h 216"/>
              <a:gd name="T6" fmla="*/ 401 w 474"/>
              <a:gd name="T7" fmla="*/ 32 h 216"/>
              <a:gd name="T8" fmla="*/ 364 w 474"/>
              <a:gd name="T9" fmla="*/ 17 h 216"/>
              <a:gd name="T10" fmla="*/ 324 w 474"/>
              <a:gd name="T11" fmla="*/ 6 h 216"/>
              <a:gd name="T12" fmla="*/ 284 w 474"/>
              <a:gd name="T13" fmla="*/ 0 h 216"/>
              <a:gd name="T14" fmla="*/ 242 w 474"/>
              <a:gd name="T15" fmla="*/ 1 h 216"/>
              <a:gd name="T16" fmla="*/ 202 w 474"/>
              <a:gd name="T17" fmla="*/ 9 h 216"/>
              <a:gd name="T18" fmla="*/ 163 w 474"/>
              <a:gd name="T19" fmla="*/ 21 h 216"/>
              <a:gd name="T20" fmla="*/ 126 w 474"/>
              <a:gd name="T21" fmla="*/ 38 h 216"/>
              <a:gd name="T22" fmla="*/ 92 w 474"/>
              <a:gd name="T23" fmla="*/ 61 h 216"/>
              <a:gd name="T24" fmla="*/ 75 w 474"/>
              <a:gd name="T25" fmla="*/ 67 h 216"/>
              <a:gd name="T26" fmla="*/ 49 w 474"/>
              <a:gd name="T27" fmla="*/ 82 h 216"/>
              <a:gd name="T28" fmla="*/ 27 w 474"/>
              <a:gd name="T29" fmla="*/ 101 h 216"/>
              <a:gd name="T30" fmla="*/ 10 w 474"/>
              <a:gd name="T31" fmla="*/ 123 h 216"/>
              <a:gd name="T32" fmla="*/ 0 w 474"/>
              <a:gd name="T33" fmla="*/ 151 h 216"/>
              <a:gd name="T34" fmla="*/ 47 w 474"/>
              <a:gd name="T35" fmla="*/ 173 h 216"/>
              <a:gd name="T36" fmla="*/ 97 w 474"/>
              <a:gd name="T37" fmla="*/ 194 h 216"/>
              <a:gd name="T38" fmla="*/ 151 w 474"/>
              <a:gd name="T39" fmla="*/ 208 h 216"/>
              <a:gd name="T40" fmla="*/ 207 w 474"/>
              <a:gd name="T41" fmla="*/ 216 h 216"/>
              <a:gd name="T42" fmla="*/ 474 w 474"/>
              <a:gd name="T43" fmla="*/ 91 h 216"/>
              <a:gd name="T44" fmla="*/ 474 w 474"/>
              <a:gd name="T45" fmla="*/ 91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4" h="216">
                <a:moveTo>
                  <a:pt x="474" y="91"/>
                </a:moveTo>
                <a:lnTo>
                  <a:pt x="465" y="82"/>
                </a:lnTo>
                <a:lnTo>
                  <a:pt x="436" y="54"/>
                </a:lnTo>
                <a:lnTo>
                  <a:pt x="401" y="32"/>
                </a:lnTo>
                <a:lnTo>
                  <a:pt x="364" y="17"/>
                </a:lnTo>
                <a:lnTo>
                  <a:pt x="324" y="6"/>
                </a:lnTo>
                <a:lnTo>
                  <a:pt x="284" y="0"/>
                </a:lnTo>
                <a:lnTo>
                  <a:pt x="242" y="1"/>
                </a:lnTo>
                <a:lnTo>
                  <a:pt x="202" y="9"/>
                </a:lnTo>
                <a:lnTo>
                  <a:pt x="163" y="21"/>
                </a:lnTo>
                <a:lnTo>
                  <a:pt x="126" y="38"/>
                </a:lnTo>
                <a:lnTo>
                  <a:pt x="92" y="61"/>
                </a:lnTo>
                <a:lnTo>
                  <a:pt x="75" y="67"/>
                </a:lnTo>
                <a:lnTo>
                  <a:pt x="49" y="82"/>
                </a:lnTo>
                <a:lnTo>
                  <a:pt x="27" y="101"/>
                </a:lnTo>
                <a:lnTo>
                  <a:pt x="10" y="123"/>
                </a:lnTo>
                <a:lnTo>
                  <a:pt x="0" y="151"/>
                </a:lnTo>
                <a:lnTo>
                  <a:pt x="47" y="173"/>
                </a:lnTo>
                <a:lnTo>
                  <a:pt x="97" y="194"/>
                </a:lnTo>
                <a:lnTo>
                  <a:pt x="151" y="208"/>
                </a:lnTo>
                <a:lnTo>
                  <a:pt x="207" y="216"/>
                </a:lnTo>
                <a:lnTo>
                  <a:pt x="474" y="91"/>
                </a:lnTo>
                <a:lnTo>
                  <a:pt x="474" y="91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45" name="Freeform 1889">
            <a:extLst>
              <a:ext uri="{FF2B5EF4-FFF2-40B4-BE49-F238E27FC236}">
                <a16:creationId xmlns:a16="http://schemas.microsoft.com/office/drawing/2014/main" id="{6D067358-A466-4825-BB5A-2A4D99F86797}"/>
              </a:ext>
            </a:extLst>
          </p:cNvPr>
          <p:cNvSpPr>
            <a:spLocks/>
          </p:cNvSpPr>
          <p:nvPr/>
        </p:nvSpPr>
        <p:spPr bwMode="auto">
          <a:xfrm>
            <a:off x="4192588" y="2190750"/>
            <a:ext cx="241300" cy="146050"/>
          </a:xfrm>
          <a:custGeom>
            <a:avLst/>
            <a:gdLst>
              <a:gd name="T0" fmla="*/ 152 w 455"/>
              <a:gd name="T1" fmla="*/ 273 h 275"/>
              <a:gd name="T2" fmla="*/ 122 w 455"/>
              <a:gd name="T3" fmla="*/ 273 h 275"/>
              <a:gd name="T4" fmla="*/ 92 w 455"/>
              <a:gd name="T5" fmla="*/ 266 h 275"/>
              <a:gd name="T6" fmla="*/ 63 w 455"/>
              <a:gd name="T7" fmla="*/ 254 h 275"/>
              <a:gd name="T8" fmla="*/ 40 w 455"/>
              <a:gd name="T9" fmla="*/ 234 h 275"/>
              <a:gd name="T10" fmla="*/ 18 w 455"/>
              <a:gd name="T11" fmla="*/ 214 h 275"/>
              <a:gd name="T12" fmla="*/ 6 w 455"/>
              <a:gd name="T13" fmla="*/ 191 h 275"/>
              <a:gd name="T14" fmla="*/ 0 w 455"/>
              <a:gd name="T15" fmla="*/ 175 h 275"/>
              <a:gd name="T16" fmla="*/ 1 w 455"/>
              <a:gd name="T17" fmla="*/ 155 h 275"/>
              <a:gd name="T18" fmla="*/ 7 w 455"/>
              <a:gd name="T19" fmla="*/ 139 h 275"/>
              <a:gd name="T20" fmla="*/ 13 w 455"/>
              <a:gd name="T21" fmla="*/ 132 h 275"/>
              <a:gd name="T22" fmla="*/ 56 w 455"/>
              <a:gd name="T23" fmla="*/ 97 h 275"/>
              <a:gd name="T24" fmla="*/ 104 w 455"/>
              <a:gd name="T25" fmla="*/ 65 h 275"/>
              <a:gd name="T26" fmla="*/ 153 w 455"/>
              <a:gd name="T27" fmla="*/ 41 h 275"/>
              <a:gd name="T28" fmla="*/ 208 w 455"/>
              <a:gd name="T29" fmla="*/ 20 h 275"/>
              <a:gd name="T30" fmla="*/ 263 w 455"/>
              <a:gd name="T31" fmla="*/ 4 h 275"/>
              <a:gd name="T32" fmla="*/ 287 w 455"/>
              <a:gd name="T33" fmla="*/ 0 h 275"/>
              <a:gd name="T34" fmla="*/ 328 w 455"/>
              <a:gd name="T35" fmla="*/ 12 h 275"/>
              <a:gd name="T36" fmla="*/ 367 w 455"/>
              <a:gd name="T37" fmla="*/ 28 h 275"/>
              <a:gd name="T38" fmla="*/ 401 w 455"/>
              <a:gd name="T39" fmla="*/ 50 h 275"/>
              <a:gd name="T40" fmla="*/ 432 w 455"/>
              <a:gd name="T41" fmla="*/ 77 h 275"/>
              <a:gd name="T42" fmla="*/ 455 w 455"/>
              <a:gd name="T43" fmla="*/ 102 h 275"/>
              <a:gd name="T44" fmla="*/ 153 w 455"/>
              <a:gd name="T45" fmla="*/ 275 h 275"/>
              <a:gd name="T46" fmla="*/ 153 w 455"/>
              <a:gd name="T47" fmla="*/ 275 h 275"/>
              <a:gd name="T48" fmla="*/ 152 w 455"/>
              <a:gd name="T49" fmla="*/ 273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55" h="275">
                <a:moveTo>
                  <a:pt x="152" y="273"/>
                </a:moveTo>
                <a:lnTo>
                  <a:pt x="122" y="273"/>
                </a:lnTo>
                <a:lnTo>
                  <a:pt x="92" y="266"/>
                </a:lnTo>
                <a:lnTo>
                  <a:pt x="63" y="254"/>
                </a:lnTo>
                <a:lnTo>
                  <a:pt x="40" y="234"/>
                </a:lnTo>
                <a:lnTo>
                  <a:pt x="18" y="214"/>
                </a:lnTo>
                <a:lnTo>
                  <a:pt x="6" y="191"/>
                </a:lnTo>
                <a:lnTo>
                  <a:pt x="0" y="175"/>
                </a:lnTo>
                <a:lnTo>
                  <a:pt x="1" y="155"/>
                </a:lnTo>
                <a:lnTo>
                  <a:pt x="7" y="139"/>
                </a:lnTo>
                <a:lnTo>
                  <a:pt x="13" y="132"/>
                </a:lnTo>
                <a:lnTo>
                  <a:pt x="56" y="97"/>
                </a:lnTo>
                <a:lnTo>
                  <a:pt x="104" y="65"/>
                </a:lnTo>
                <a:lnTo>
                  <a:pt x="153" y="41"/>
                </a:lnTo>
                <a:lnTo>
                  <a:pt x="208" y="20"/>
                </a:lnTo>
                <a:lnTo>
                  <a:pt x="263" y="4"/>
                </a:lnTo>
                <a:lnTo>
                  <a:pt x="287" y="0"/>
                </a:lnTo>
                <a:lnTo>
                  <a:pt x="328" y="12"/>
                </a:lnTo>
                <a:lnTo>
                  <a:pt x="367" y="28"/>
                </a:lnTo>
                <a:lnTo>
                  <a:pt x="401" y="50"/>
                </a:lnTo>
                <a:lnTo>
                  <a:pt x="432" y="77"/>
                </a:lnTo>
                <a:lnTo>
                  <a:pt x="455" y="102"/>
                </a:lnTo>
                <a:lnTo>
                  <a:pt x="153" y="275"/>
                </a:lnTo>
                <a:lnTo>
                  <a:pt x="153" y="275"/>
                </a:lnTo>
                <a:lnTo>
                  <a:pt x="152" y="273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946" name="Freeform 1890">
            <a:extLst>
              <a:ext uri="{FF2B5EF4-FFF2-40B4-BE49-F238E27FC236}">
                <a16:creationId xmlns:a16="http://schemas.microsoft.com/office/drawing/2014/main" id="{90CDC608-F26F-46C9-A26D-C25EFDC396D4}"/>
              </a:ext>
            </a:extLst>
          </p:cNvPr>
          <p:cNvSpPr>
            <a:spLocks/>
          </p:cNvSpPr>
          <p:nvPr/>
        </p:nvSpPr>
        <p:spPr bwMode="auto">
          <a:xfrm>
            <a:off x="4192588" y="2190750"/>
            <a:ext cx="241300" cy="146050"/>
          </a:xfrm>
          <a:custGeom>
            <a:avLst/>
            <a:gdLst>
              <a:gd name="T0" fmla="*/ 152 w 455"/>
              <a:gd name="T1" fmla="*/ 273 h 275"/>
              <a:gd name="T2" fmla="*/ 122 w 455"/>
              <a:gd name="T3" fmla="*/ 273 h 275"/>
              <a:gd name="T4" fmla="*/ 92 w 455"/>
              <a:gd name="T5" fmla="*/ 266 h 275"/>
              <a:gd name="T6" fmla="*/ 63 w 455"/>
              <a:gd name="T7" fmla="*/ 254 h 275"/>
              <a:gd name="T8" fmla="*/ 40 w 455"/>
              <a:gd name="T9" fmla="*/ 234 h 275"/>
              <a:gd name="T10" fmla="*/ 18 w 455"/>
              <a:gd name="T11" fmla="*/ 214 h 275"/>
              <a:gd name="T12" fmla="*/ 6 w 455"/>
              <a:gd name="T13" fmla="*/ 191 h 275"/>
              <a:gd name="T14" fmla="*/ 0 w 455"/>
              <a:gd name="T15" fmla="*/ 175 h 275"/>
              <a:gd name="T16" fmla="*/ 1 w 455"/>
              <a:gd name="T17" fmla="*/ 155 h 275"/>
              <a:gd name="T18" fmla="*/ 7 w 455"/>
              <a:gd name="T19" fmla="*/ 139 h 275"/>
              <a:gd name="T20" fmla="*/ 13 w 455"/>
              <a:gd name="T21" fmla="*/ 132 h 275"/>
              <a:gd name="T22" fmla="*/ 56 w 455"/>
              <a:gd name="T23" fmla="*/ 97 h 275"/>
              <a:gd name="T24" fmla="*/ 104 w 455"/>
              <a:gd name="T25" fmla="*/ 65 h 275"/>
              <a:gd name="T26" fmla="*/ 153 w 455"/>
              <a:gd name="T27" fmla="*/ 41 h 275"/>
              <a:gd name="T28" fmla="*/ 208 w 455"/>
              <a:gd name="T29" fmla="*/ 20 h 275"/>
              <a:gd name="T30" fmla="*/ 263 w 455"/>
              <a:gd name="T31" fmla="*/ 4 h 275"/>
              <a:gd name="T32" fmla="*/ 287 w 455"/>
              <a:gd name="T33" fmla="*/ 0 h 275"/>
              <a:gd name="T34" fmla="*/ 328 w 455"/>
              <a:gd name="T35" fmla="*/ 12 h 275"/>
              <a:gd name="T36" fmla="*/ 367 w 455"/>
              <a:gd name="T37" fmla="*/ 28 h 275"/>
              <a:gd name="T38" fmla="*/ 401 w 455"/>
              <a:gd name="T39" fmla="*/ 50 h 275"/>
              <a:gd name="T40" fmla="*/ 432 w 455"/>
              <a:gd name="T41" fmla="*/ 77 h 275"/>
              <a:gd name="T42" fmla="*/ 455 w 455"/>
              <a:gd name="T43" fmla="*/ 102 h 275"/>
              <a:gd name="T44" fmla="*/ 153 w 455"/>
              <a:gd name="T45" fmla="*/ 275 h 275"/>
              <a:gd name="T46" fmla="*/ 153 w 455"/>
              <a:gd name="T47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55" h="275">
                <a:moveTo>
                  <a:pt x="152" y="273"/>
                </a:moveTo>
                <a:lnTo>
                  <a:pt x="122" y="273"/>
                </a:lnTo>
                <a:lnTo>
                  <a:pt x="92" y="266"/>
                </a:lnTo>
                <a:lnTo>
                  <a:pt x="63" y="254"/>
                </a:lnTo>
                <a:lnTo>
                  <a:pt x="40" y="234"/>
                </a:lnTo>
                <a:lnTo>
                  <a:pt x="18" y="214"/>
                </a:lnTo>
                <a:lnTo>
                  <a:pt x="6" y="191"/>
                </a:lnTo>
                <a:lnTo>
                  <a:pt x="0" y="175"/>
                </a:lnTo>
                <a:lnTo>
                  <a:pt x="1" y="155"/>
                </a:lnTo>
                <a:lnTo>
                  <a:pt x="7" y="139"/>
                </a:lnTo>
                <a:lnTo>
                  <a:pt x="13" y="132"/>
                </a:lnTo>
                <a:lnTo>
                  <a:pt x="56" y="97"/>
                </a:lnTo>
                <a:lnTo>
                  <a:pt x="104" y="65"/>
                </a:lnTo>
                <a:lnTo>
                  <a:pt x="153" y="41"/>
                </a:lnTo>
                <a:lnTo>
                  <a:pt x="208" y="20"/>
                </a:lnTo>
                <a:lnTo>
                  <a:pt x="263" y="4"/>
                </a:lnTo>
                <a:lnTo>
                  <a:pt x="287" y="0"/>
                </a:lnTo>
                <a:lnTo>
                  <a:pt x="328" y="12"/>
                </a:lnTo>
                <a:lnTo>
                  <a:pt x="367" y="28"/>
                </a:lnTo>
                <a:lnTo>
                  <a:pt x="401" y="50"/>
                </a:lnTo>
                <a:lnTo>
                  <a:pt x="432" y="77"/>
                </a:lnTo>
                <a:lnTo>
                  <a:pt x="455" y="102"/>
                </a:lnTo>
                <a:lnTo>
                  <a:pt x="153" y="275"/>
                </a:lnTo>
                <a:lnTo>
                  <a:pt x="153" y="275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47" name="Freeform 1891">
            <a:extLst>
              <a:ext uri="{FF2B5EF4-FFF2-40B4-BE49-F238E27FC236}">
                <a16:creationId xmlns:a16="http://schemas.microsoft.com/office/drawing/2014/main" id="{7F0A324A-709F-4142-8528-D4B94395F59E}"/>
              </a:ext>
            </a:extLst>
          </p:cNvPr>
          <p:cNvSpPr>
            <a:spLocks/>
          </p:cNvSpPr>
          <p:nvPr/>
        </p:nvSpPr>
        <p:spPr bwMode="auto">
          <a:xfrm>
            <a:off x="3906838" y="2155825"/>
            <a:ext cx="254000" cy="139700"/>
          </a:xfrm>
          <a:custGeom>
            <a:avLst/>
            <a:gdLst>
              <a:gd name="T0" fmla="*/ 169 w 480"/>
              <a:gd name="T1" fmla="*/ 264 h 264"/>
              <a:gd name="T2" fmla="*/ 145 w 480"/>
              <a:gd name="T3" fmla="*/ 248 h 264"/>
              <a:gd name="T4" fmla="*/ 92 w 480"/>
              <a:gd name="T5" fmla="*/ 216 h 264"/>
              <a:gd name="T6" fmla="*/ 25 w 480"/>
              <a:gd name="T7" fmla="*/ 179 h 264"/>
              <a:gd name="T8" fmla="*/ 0 w 480"/>
              <a:gd name="T9" fmla="*/ 168 h 264"/>
              <a:gd name="T10" fmla="*/ 35 w 480"/>
              <a:gd name="T11" fmla="*/ 130 h 264"/>
              <a:gd name="T12" fmla="*/ 74 w 480"/>
              <a:gd name="T13" fmla="*/ 95 h 264"/>
              <a:gd name="T14" fmla="*/ 117 w 480"/>
              <a:gd name="T15" fmla="*/ 66 h 264"/>
              <a:gd name="T16" fmla="*/ 164 w 480"/>
              <a:gd name="T17" fmla="*/ 42 h 264"/>
              <a:gd name="T18" fmla="*/ 215 w 480"/>
              <a:gd name="T19" fmla="*/ 22 h 264"/>
              <a:gd name="T20" fmla="*/ 267 w 480"/>
              <a:gd name="T21" fmla="*/ 8 h 264"/>
              <a:gd name="T22" fmla="*/ 314 w 480"/>
              <a:gd name="T23" fmla="*/ 0 h 264"/>
              <a:gd name="T24" fmla="*/ 354 w 480"/>
              <a:gd name="T25" fmla="*/ 9 h 264"/>
              <a:gd name="T26" fmla="*/ 392 w 480"/>
              <a:gd name="T27" fmla="*/ 25 h 264"/>
              <a:gd name="T28" fmla="*/ 428 w 480"/>
              <a:gd name="T29" fmla="*/ 44 h 264"/>
              <a:gd name="T30" fmla="*/ 460 w 480"/>
              <a:gd name="T31" fmla="*/ 68 h 264"/>
              <a:gd name="T32" fmla="*/ 480 w 480"/>
              <a:gd name="T33" fmla="*/ 90 h 264"/>
              <a:gd name="T34" fmla="*/ 169 w 480"/>
              <a:gd name="T35" fmla="*/ 264 h 264"/>
              <a:gd name="T36" fmla="*/ 169 w 480"/>
              <a:gd name="T37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0" h="264">
                <a:moveTo>
                  <a:pt x="169" y="264"/>
                </a:moveTo>
                <a:lnTo>
                  <a:pt x="145" y="248"/>
                </a:lnTo>
                <a:lnTo>
                  <a:pt x="92" y="216"/>
                </a:lnTo>
                <a:lnTo>
                  <a:pt x="25" y="179"/>
                </a:lnTo>
                <a:lnTo>
                  <a:pt x="0" y="168"/>
                </a:lnTo>
                <a:lnTo>
                  <a:pt x="35" y="130"/>
                </a:lnTo>
                <a:lnTo>
                  <a:pt x="74" y="95"/>
                </a:lnTo>
                <a:lnTo>
                  <a:pt x="117" y="66"/>
                </a:lnTo>
                <a:lnTo>
                  <a:pt x="164" y="42"/>
                </a:lnTo>
                <a:lnTo>
                  <a:pt x="215" y="22"/>
                </a:lnTo>
                <a:lnTo>
                  <a:pt x="267" y="8"/>
                </a:lnTo>
                <a:lnTo>
                  <a:pt x="314" y="0"/>
                </a:lnTo>
                <a:lnTo>
                  <a:pt x="354" y="9"/>
                </a:lnTo>
                <a:lnTo>
                  <a:pt x="392" y="25"/>
                </a:lnTo>
                <a:lnTo>
                  <a:pt x="428" y="44"/>
                </a:lnTo>
                <a:lnTo>
                  <a:pt x="460" y="68"/>
                </a:lnTo>
                <a:lnTo>
                  <a:pt x="480" y="90"/>
                </a:lnTo>
                <a:lnTo>
                  <a:pt x="169" y="264"/>
                </a:lnTo>
                <a:lnTo>
                  <a:pt x="169" y="264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948" name="Freeform 1892">
            <a:extLst>
              <a:ext uri="{FF2B5EF4-FFF2-40B4-BE49-F238E27FC236}">
                <a16:creationId xmlns:a16="http://schemas.microsoft.com/office/drawing/2014/main" id="{AF775CBF-B93C-4905-9B41-667A5296BA40}"/>
              </a:ext>
            </a:extLst>
          </p:cNvPr>
          <p:cNvSpPr>
            <a:spLocks/>
          </p:cNvSpPr>
          <p:nvPr/>
        </p:nvSpPr>
        <p:spPr bwMode="auto">
          <a:xfrm>
            <a:off x="3906838" y="2155825"/>
            <a:ext cx="254000" cy="139700"/>
          </a:xfrm>
          <a:custGeom>
            <a:avLst/>
            <a:gdLst>
              <a:gd name="T0" fmla="*/ 169 w 480"/>
              <a:gd name="T1" fmla="*/ 264 h 264"/>
              <a:gd name="T2" fmla="*/ 145 w 480"/>
              <a:gd name="T3" fmla="*/ 248 h 264"/>
              <a:gd name="T4" fmla="*/ 92 w 480"/>
              <a:gd name="T5" fmla="*/ 216 h 264"/>
              <a:gd name="T6" fmla="*/ 25 w 480"/>
              <a:gd name="T7" fmla="*/ 179 h 264"/>
              <a:gd name="T8" fmla="*/ 0 w 480"/>
              <a:gd name="T9" fmla="*/ 168 h 264"/>
              <a:gd name="T10" fmla="*/ 35 w 480"/>
              <a:gd name="T11" fmla="*/ 130 h 264"/>
              <a:gd name="T12" fmla="*/ 74 w 480"/>
              <a:gd name="T13" fmla="*/ 95 h 264"/>
              <a:gd name="T14" fmla="*/ 117 w 480"/>
              <a:gd name="T15" fmla="*/ 66 h 264"/>
              <a:gd name="T16" fmla="*/ 164 w 480"/>
              <a:gd name="T17" fmla="*/ 42 h 264"/>
              <a:gd name="T18" fmla="*/ 215 w 480"/>
              <a:gd name="T19" fmla="*/ 22 h 264"/>
              <a:gd name="T20" fmla="*/ 267 w 480"/>
              <a:gd name="T21" fmla="*/ 8 h 264"/>
              <a:gd name="T22" fmla="*/ 314 w 480"/>
              <a:gd name="T23" fmla="*/ 0 h 264"/>
              <a:gd name="T24" fmla="*/ 354 w 480"/>
              <a:gd name="T25" fmla="*/ 9 h 264"/>
              <a:gd name="T26" fmla="*/ 392 w 480"/>
              <a:gd name="T27" fmla="*/ 25 h 264"/>
              <a:gd name="T28" fmla="*/ 428 w 480"/>
              <a:gd name="T29" fmla="*/ 44 h 264"/>
              <a:gd name="T30" fmla="*/ 460 w 480"/>
              <a:gd name="T31" fmla="*/ 68 h 264"/>
              <a:gd name="T32" fmla="*/ 480 w 480"/>
              <a:gd name="T33" fmla="*/ 90 h 264"/>
              <a:gd name="T34" fmla="*/ 169 w 480"/>
              <a:gd name="T35" fmla="*/ 264 h 264"/>
              <a:gd name="T36" fmla="*/ 169 w 480"/>
              <a:gd name="T37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0" h="264">
                <a:moveTo>
                  <a:pt x="169" y="264"/>
                </a:moveTo>
                <a:lnTo>
                  <a:pt x="145" y="248"/>
                </a:lnTo>
                <a:lnTo>
                  <a:pt x="92" y="216"/>
                </a:lnTo>
                <a:lnTo>
                  <a:pt x="25" y="179"/>
                </a:lnTo>
                <a:lnTo>
                  <a:pt x="0" y="168"/>
                </a:lnTo>
                <a:lnTo>
                  <a:pt x="35" y="130"/>
                </a:lnTo>
                <a:lnTo>
                  <a:pt x="74" y="95"/>
                </a:lnTo>
                <a:lnTo>
                  <a:pt x="117" y="66"/>
                </a:lnTo>
                <a:lnTo>
                  <a:pt x="164" y="42"/>
                </a:lnTo>
                <a:lnTo>
                  <a:pt x="215" y="22"/>
                </a:lnTo>
                <a:lnTo>
                  <a:pt x="267" y="8"/>
                </a:lnTo>
                <a:lnTo>
                  <a:pt x="314" y="0"/>
                </a:lnTo>
                <a:lnTo>
                  <a:pt x="354" y="9"/>
                </a:lnTo>
                <a:lnTo>
                  <a:pt x="392" y="25"/>
                </a:lnTo>
                <a:lnTo>
                  <a:pt x="428" y="44"/>
                </a:lnTo>
                <a:lnTo>
                  <a:pt x="460" y="68"/>
                </a:lnTo>
                <a:lnTo>
                  <a:pt x="480" y="90"/>
                </a:lnTo>
                <a:lnTo>
                  <a:pt x="169" y="264"/>
                </a:lnTo>
                <a:lnTo>
                  <a:pt x="169" y="264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49" name="Freeform 1893">
            <a:extLst>
              <a:ext uri="{FF2B5EF4-FFF2-40B4-BE49-F238E27FC236}">
                <a16:creationId xmlns:a16="http://schemas.microsoft.com/office/drawing/2014/main" id="{9133B845-43B0-4862-A94A-40D02CC24735}"/>
              </a:ext>
            </a:extLst>
          </p:cNvPr>
          <p:cNvSpPr>
            <a:spLocks/>
          </p:cNvSpPr>
          <p:nvPr/>
        </p:nvSpPr>
        <p:spPr bwMode="auto">
          <a:xfrm>
            <a:off x="3994150" y="2203450"/>
            <a:ext cx="166688" cy="95250"/>
          </a:xfrm>
          <a:custGeom>
            <a:avLst/>
            <a:gdLst>
              <a:gd name="T0" fmla="*/ 313 w 313"/>
              <a:gd name="T1" fmla="*/ 6 h 180"/>
              <a:gd name="T2" fmla="*/ 300 w 313"/>
              <a:gd name="T3" fmla="*/ 41 h 180"/>
              <a:gd name="T4" fmla="*/ 281 w 313"/>
              <a:gd name="T5" fmla="*/ 75 h 180"/>
              <a:gd name="T6" fmla="*/ 256 w 313"/>
              <a:gd name="T7" fmla="*/ 102 h 180"/>
              <a:gd name="T8" fmla="*/ 226 w 313"/>
              <a:gd name="T9" fmla="*/ 128 h 180"/>
              <a:gd name="T10" fmla="*/ 192 w 313"/>
              <a:gd name="T11" fmla="*/ 151 h 180"/>
              <a:gd name="T12" fmla="*/ 155 w 313"/>
              <a:gd name="T13" fmla="*/ 166 h 180"/>
              <a:gd name="T14" fmla="*/ 116 w 313"/>
              <a:gd name="T15" fmla="*/ 175 h 180"/>
              <a:gd name="T16" fmla="*/ 75 w 313"/>
              <a:gd name="T17" fmla="*/ 180 h 180"/>
              <a:gd name="T18" fmla="*/ 35 w 313"/>
              <a:gd name="T19" fmla="*/ 179 h 180"/>
              <a:gd name="T20" fmla="*/ 0 w 313"/>
              <a:gd name="T21" fmla="*/ 173 h 180"/>
              <a:gd name="T22" fmla="*/ 37 w 313"/>
              <a:gd name="T23" fmla="*/ 134 h 180"/>
              <a:gd name="T24" fmla="*/ 80 w 313"/>
              <a:gd name="T25" fmla="*/ 99 h 180"/>
              <a:gd name="T26" fmla="*/ 127 w 313"/>
              <a:gd name="T27" fmla="*/ 66 h 180"/>
              <a:gd name="T28" fmla="*/ 178 w 313"/>
              <a:gd name="T29" fmla="*/ 41 h 180"/>
              <a:gd name="T30" fmla="*/ 231 w 313"/>
              <a:gd name="T31" fmla="*/ 21 h 180"/>
              <a:gd name="T32" fmla="*/ 287 w 313"/>
              <a:gd name="T33" fmla="*/ 5 h 180"/>
              <a:gd name="T34" fmla="*/ 313 w 313"/>
              <a:gd name="T35" fmla="*/ 0 h 180"/>
              <a:gd name="T36" fmla="*/ 313 w 313"/>
              <a:gd name="T37" fmla="*/ 6 h 180"/>
              <a:gd name="T38" fmla="*/ 313 w 313"/>
              <a:gd name="T39" fmla="*/ 6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3" h="180">
                <a:moveTo>
                  <a:pt x="313" y="6"/>
                </a:moveTo>
                <a:lnTo>
                  <a:pt x="300" y="41"/>
                </a:lnTo>
                <a:lnTo>
                  <a:pt x="281" y="75"/>
                </a:lnTo>
                <a:lnTo>
                  <a:pt x="256" y="102"/>
                </a:lnTo>
                <a:lnTo>
                  <a:pt x="226" y="128"/>
                </a:lnTo>
                <a:lnTo>
                  <a:pt x="192" y="151"/>
                </a:lnTo>
                <a:lnTo>
                  <a:pt x="155" y="166"/>
                </a:lnTo>
                <a:lnTo>
                  <a:pt x="116" y="175"/>
                </a:lnTo>
                <a:lnTo>
                  <a:pt x="75" y="180"/>
                </a:lnTo>
                <a:lnTo>
                  <a:pt x="35" y="179"/>
                </a:lnTo>
                <a:lnTo>
                  <a:pt x="0" y="173"/>
                </a:lnTo>
                <a:lnTo>
                  <a:pt x="37" y="134"/>
                </a:lnTo>
                <a:lnTo>
                  <a:pt x="80" y="99"/>
                </a:lnTo>
                <a:lnTo>
                  <a:pt x="127" y="66"/>
                </a:lnTo>
                <a:lnTo>
                  <a:pt x="178" y="41"/>
                </a:lnTo>
                <a:lnTo>
                  <a:pt x="231" y="21"/>
                </a:lnTo>
                <a:lnTo>
                  <a:pt x="287" y="5"/>
                </a:lnTo>
                <a:lnTo>
                  <a:pt x="313" y="0"/>
                </a:lnTo>
                <a:lnTo>
                  <a:pt x="313" y="6"/>
                </a:lnTo>
                <a:lnTo>
                  <a:pt x="313" y="6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950" name="Freeform 1894">
            <a:extLst>
              <a:ext uri="{FF2B5EF4-FFF2-40B4-BE49-F238E27FC236}">
                <a16:creationId xmlns:a16="http://schemas.microsoft.com/office/drawing/2014/main" id="{D49617E4-4646-4EDF-9518-B4B9B446FAA0}"/>
              </a:ext>
            </a:extLst>
          </p:cNvPr>
          <p:cNvSpPr>
            <a:spLocks/>
          </p:cNvSpPr>
          <p:nvPr/>
        </p:nvSpPr>
        <p:spPr bwMode="auto">
          <a:xfrm>
            <a:off x="3994150" y="2203450"/>
            <a:ext cx="166688" cy="95250"/>
          </a:xfrm>
          <a:custGeom>
            <a:avLst/>
            <a:gdLst>
              <a:gd name="T0" fmla="*/ 313 w 313"/>
              <a:gd name="T1" fmla="*/ 6 h 180"/>
              <a:gd name="T2" fmla="*/ 300 w 313"/>
              <a:gd name="T3" fmla="*/ 41 h 180"/>
              <a:gd name="T4" fmla="*/ 281 w 313"/>
              <a:gd name="T5" fmla="*/ 75 h 180"/>
              <a:gd name="T6" fmla="*/ 256 w 313"/>
              <a:gd name="T7" fmla="*/ 102 h 180"/>
              <a:gd name="T8" fmla="*/ 226 w 313"/>
              <a:gd name="T9" fmla="*/ 128 h 180"/>
              <a:gd name="T10" fmla="*/ 192 w 313"/>
              <a:gd name="T11" fmla="*/ 151 h 180"/>
              <a:gd name="T12" fmla="*/ 155 w 313"/>
              <a:gd name="T13" fmla="*/ 166 h 180"/>
              <a:gd name="T14" fmla="*/ 116 w 313"/>
              <a:gd name="T15" fmla="*/ 175 h 180"/>
              <a:gd name="T16" fmla="*/ 75 w 313"/>
              <a:gd name="T17" fmla="*/ 180 h 180"/>
              <a:gd name="T18" fmla="*/ 35 w 313"/>
              <a:gd name="T19" fmla="*/ 179 h 180"/>
              <a:gd name="T20" fmla="*/ 0 w 313"/>
              <a:gd name="T21" fmla="*/ 173 h 180"/>
              <a:gd name="T22" fmla="*/ 37 w 313"/>
              <a:gd name="T23" fmla="*/ 134 h 180"/>
              <a:gd name="T24" fmla="*/ 80 w 313"/>
              <a:gd name="T25" fmla="*/ 99 h 180"/>
              <a:gd name="T26" fmla="*/ 127 w 313"/>
              <a:gd name="T27" fmla="*/ 66 h 180"/>
              <a:gd name="T28" fmla="*/ 178 w 313"/>
              <a:gd name="T29" fmla="*/ 41 h 180"/>
              <a:gd name="T30" fmla="*/ 231 w 313"/>
              <a:gd name="T31" fmla="*/ 21 h 180"/>
              <a:gd name="T32" fmla="*/ 287 w 313"/>
              <a:gd name="T33" fmla="*/ 5 h 180"/>
              <a:gd name="T34" fmla="*/ 313 w 313"/>
              <a:gd name="T35" fmla="*/ 0 h 180"/>
              <a:gd name="T36" fmla="*/ 313 w 313"/>
              <a:gd name="T37" fmla="*/ 6 h 180"/>
              <a:gd name="T38" fmla="*/ 313 w 313"/>
              <a:gd name="T39" fmla="*/ 6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3" h="180">
                <a:moveTo>
                  <a:pt x="313" y="6"/>
                </a:moveTo>
                <a:lnTo>
                  <a:pt x="300" y="41"/>
                </a:lnTo>
                <a:lnTo>
                  <a:pt x="281" y="75"/>
                </a:lnTo>
                <a:lnTo>
                  <a:pt x="256" y="102"/>
                </a:lnTo>
                <a:lnTo>
                  <a:pt x="226" y="128"/>
                </a:lnTo>
                <a:lnTo>
                  <a:pt x="192" y="151"/>
                </a:lnTo>
                <a:lnTo>
                  <a:pt x="155" y="166"/>
                </a:lnTo>
                <a:lnTo>
                  <a:pt x="116" y="175"/>
                </a:lnTo>
                <a:lnTo>
                  <a:pt x="75" y="180"/>
                </a:lnTo>
                <a:lnTo>
                  <a:pt x="35" y="179"/>
                </a:lnTo>
                <a:lnTo>
                  <a:pt x="0" y="173"/>
                </a:lnTo>
                <a:lnTo>
                  <a:pt x="37" y="134"/>
                </a:lnTo>
                <a:lnTo>
                  <a:pt x="80" y="99"/>
                </a:lnTo>
                <a:lnTo>
                  <a:pt x="127" y="66"/>
                </a:lnTo>
                <a:lnTo>
                  <a:pt x="178" y="41"/>
                </a:lnTo>
                <a:lnTo>
                  <a:pt x="231" y="21"/>
                </a:lnTo>
                <a:lnTo>
                  <a:pt x="287" y="5"/>
                </a:lnTo>
                <a:lnTo>
                  <a:pt x="313" y="0"/>
                </a:lnTo>
                <a:lnTo>
                  <a:pt x="313" y="6"/>
                </a:lnTo>
                <a:lnTo>
                  <a:pt x="313" y="6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51" name="Freeform 1895">
            <a:extLst>
              <a:ext uri="{FF2B5EF4-FFF2-40B4-BE49-F238E27FC236}">
                <a16:creationId xmlns:a16="http://schemas.microsoft.com/office/drawing/2014/main" id="{71CAFF51-6729-48ED-9711-7F23F11A71EA}"/>
              </a:ext>
            </a:extLst>
          </p:cNvPr>
          <p:cNvSpPr>
            <a:spLocks/>
          </p:cNvSpPr>
          <p:nvPr/>
        </p:nvSpPr>
        <p:spPr bwMode="auto">
          <a:xfrm>
            <a:off x="4270375" y="2244725"/>
            <a:ext cx="163513" cy="92075"/>
          </a:xfrm>
          <a:custGeom>
            <a:avLst/>
            <a:gdLst>
              <a:gd name="T0" fmla="*/ 299 w 308"/>
              <a:gd name="T1" fmla="*/ 17 h 173"/>
              <a:gd name="T2" fmla="*/ 275 w 308"/>
              <a:gd name="T3" fmla="*/ 53 h 173"/>
              <a:gd name="T4" fmla="*/ 242 w 308"/>
              <a:gd name="T5" fmla="*/ 84 h 173"/>
              <a:gd name="T6" fmla="*/ 204 w 308"/>
              <a:gd name="T7" fmla="*/ 113 h 173"/>
              <a:gd name="T8" fmla="*/ 165 w 308"/>
              <a:gd name="T9" fmla="*/ 136 h 173"/>
              <a:gd name="T10" fmla="*/ 121 w 308"/>
              <a:gd name="T11" fmla="*/ 154 h 173"/>
              <a:gd name="T12" fmla="*/ 74 w 308"/>
              <a:gd name="T13" fmla="*/ 166 h 173"/>
              <a:gd name="T14" fmla="*/ 27 w 308"/>
              <a:gd name="T15" fmla="*/ 171 h 173"/>
              <a:gd name="T16" fmla="*/ 0 w 308"/>
              <a:gd name="T17" fmla="*/ 173 h 173"/>
              <a:gd name="T18" fmla="*/ 32 w 308"/>
              <a:gd name="T19" fmla="*/ 135 h 173"/>
              <a:gd name="T20" fmla="*/ 69 w 308"/>
              <a:gd name="T21" fmla="*/ 100 h 173"/>
              <a:gd name="T22" fmla="*/ 110 w 308"/>
              <a:gd name="T23" fmla="*/ 69 h 173"/>
              <a:gd name="T24" fmla="*/ 156 w 308"/>
              <a:gd name="T25" fmla="*/ 44 h 173"/>
              <a:gd name="T26" fmla="*/ 204 w 308"/>
              <a:gd name="T27" fmla="*/ 23 h 173"/>
              <a:gd name="T28" fmla="*/ 256 w 308"/>
              <a:gd name="T29" fmla="*/ 9 h 173"/>
              <a:gd name="T30" fmla="*/ 308 w 308"/>
              <a:gd name="T31" fmla="*/ 0 h 173"/>
              <a:gd name="T32" fmla="*/ 301 w 308"/>
              <a:gd name="T33" fmla="*/ 17 h 173"/>
              <a:gd name="T34" fmla="*/ 301 w 308"/>
              <a:gd name="T35" fmla="*/ 17 h 173"/>
              <a:gd name="T36" fmla="*/ 299 w 308"/>
              <a:gd name="T37" fmla="*/ 1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8" h="173">
                <a:moveTo>
                  <a:pt x="299" y="17"/>
                </a:moveTo>
                <a:lnTo>
                  <a:pt x="275" y="53"/>
                </a:lnTo>
                <a:lnTo>
                  <a:pt x="242" y="84"/>
                </a:lnTo>
                <a:lnTo>
                  <a:pt x="204" y="113"/>
                </a:lnTo>
                <a:lnTo>
                  <a:pt x="165" y="136"/>
                </a:lnTo>
                <a:lnTo>
                  <a:pt x="121" y="154"/>
                </a:lnTo>
                <a:lnTo>
                  <a:pt x="74" y="166"/>
                </a:lnTo>
                <a:lnTo>
                  <a:pt x="27" y="171"/>
                </a:lnTo>
                <a:lnTo>
                  <a:pt x="0" y="173"/>
                </a:lnTo>
                <a:lnTo>
                  <a:pt x="32" y="135"/>
                </a:lnTo>
                <a:lnTo>
                  <a:pt x="69" y="100"/>
                </a:lnTo>
                <a:lnTo>
                  <a:pt x="110" y="69"/>
                </a:lnTo>
                <a:lnTo>
                  <a:pt x="156" y="44"/>
                </a:lnTo>
                <a:lnTo>
                  <a:pt x="204" y="23"/>
                </a:lnTo>
                <a:lnTo>
                  <a:pt x="256" y="9"/>
                </a:lnTo>
                <a:lnTo>
                  <a:pt x="308" y="0"/>
                </a:lnTo>
                <a:lnTo>
                  <a:pt x="301" y="17"/>
                </a:lnTo>
                <a:lnTo>
                  <a:pt x="301" y="17"/>
                </a:lnTo>
                <a:lnTo>
                  <a:pt x="299" y="17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952" name="Freeform 1896">
            <a:extLst>
              <a:ext uri="{FF2B5EF4-FFF2-40B4-BE49-F238E27FC236}">
                <a16:creationId xmlns:a16="http://schemas.microsoft.com/office/drawing/2014/main" id="{E2FE2ADB-2354-41B9-A7E7-4A8E962D0A58}"/>
              </a:ext>
            </a:extLst>
          </p:cNvPr>
          <p:cNvSpPr>
            <a:spLocks/>
          </p:cNvSpPr>
          <p:nvPr/>
        </p:nvSpPr>
        <p:spPr bwMode="auto">
          <a:xfrm>
            <a:off x="4270375" y="2244725"/>
            <a:ext cx="163513" cy="92075"/>
          </a:xfrm>
          <a:custGeom>
            <a:avLst/>
            <a:gdLst>
              <a:gd name="T0" fmla="*/ 299 w 308"/>
              <a:gd name="T1" fmla="*/ 17 h 173"/>
              <a:gd name="T2" fmla="*/ 275 w 308"/>
              <a:gd name="T3" fmla="*/ 53 h 173"/>
              <a:gd name="T4" fmla="*/ 242 w 308"/>
              <a:gd name="T5" fmla="*/ 84 h 173"/>
              <a:gd name="T6" fmla="*/ 204 w 308"/>
              <a:gd name="T7" fmla="*/ 113 h 173"/>
              <a:gd name="T8" fmla="*/ 165 w 308"/>
              <a:gd name="T9" fmla="*/ 136 h 173"/>
              <a:gd name="T10" fmla="*/ 121 w 308"/>
              <a:gd name="T11" fmla="*/ 154 h 173"/>
              <a:gd name="T12" fmla="*/ 74 w 308"/>
              <a:gd name="T13" fmla="*/ 166 h 173"/>
              <a:gd name="T14" fmla="*/ 27 w 308"/>
              <a:gd name="T15" fmla="*/ 171 h 173"/>
              <a:gd name="T16" fmla="*/ 0 w 308"/>
              <a:gd name="T17" fmla="*/ 173 h 173"/>
              <a:gd name="T18" fmla="*/ 32 w 308"/>
              <a:gd name="T19" fmla="*/ 135 h 173"/>
              <a:gd name="T20" fmla="*/ 69 w 308"/>
              <a:gd name="T21" fmla="*/ 100 h 173"/>
              <a:gd name="T22" fmla="*/ 110 w 308"/>
              <a:gd name="T23" fmla="*/ 69 h 173"/>
              <a:gd name="T24" fmla="*/ 156 w 308"/>
              <a:gd name="T25" fmla="*/ 44 h 173"/>
              <a:gd name="T26" fmla="*/ 204 w 308"/>
              <a:gd name="T27" fmla="*/ 23 h 173"/>
              <a:gd name="T28" fmla="*/ 256 w 308"/>
              <a:gd name="T29" fmla="*/ 9 h 173"/>
              <a:gd name="T30" fmla="*/ 308 w 308"/>
              <a:gd name="T31" fmla="*/ 0 h 173"/>
              <a:gd name="T32" fmla="*/ 301 w 308"/>
              <a:gd name="T33" fmla="*/ 17 h 173"/>
              <a:gd name="T34" fmla="*/ 301 w 308"/>
              <a:gd name="T35" fmla="*/ 17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8" h="173">
                <a:moveTo>
                  <a:pt x="299" y="17"/>
                </a:moveTo>
                <a:lnTo>
                  <a:pt x="275" y="53"/>
                </a:lnTo>
                <a:lnTo>
                  <a:pt x="242" y="84"/>
                </a:lnTo>
                <a:lnTo>
                  <a:pt x="204" y="113"/>
                </a:lnTo>
                <a:lnTo>
                  <a:pt x="165" y="136"/>
                </a:lnTo>
                <a:lnTo>
                  <a:pt x="121" y="154"/>
                </a:lnTo>
                <a:lnTo>
                  <a:pt x="74" y="166"/>
                </a:lnTo>
                <a:lnTo>
                  <a:pt x="27" y="171"/>
                </a:lnTo>
                <a:lnTo>
                  <a:pt x="0" y="173"/>
                </a:lnTo>
                <a:lnTo>
                  <a:pt x="32" y="135"/>
                </a:lnTo>
                <a:lnTo>
                  <a:pt x="69" y="100"/>
                </a:lnTo>
                <a:lnTo>
                  <a:pt x="110" y="69"/>
                </a:lnTo>
                <a:lnTo>
                  <a:pt x="156" y="44"/>
                </a:lnTo>
                <a:lnTo>
                  <a:pt x="204" y="23"/>
                </a:lnTo>
                <a:lnTo>
                  <a:pt x="256" y="9"/>
                </a:lnTo>
                <a:lnTo>
                  <a:pt x="308" y="0"/>
                </a:lnTo>
                <a:lnTo>
                  <a:pt x="301" y="17"/>
                </a:lnTo>
                <a:lnTo>
                  <a:pt x="301" y="17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53" name="Freeform 1897">
            <a:extLst>
              <a:ext uri="{FF2B5EF4-FFF2-40B4-BE49-F238E27FC236}">
                <a16:creationId xmlns:a16="http://schemas.microsoft.com/office/drawing/2014/main" id="{6E0B01F0-C370-4F01-9C1B-01D3214F8E9F}"/>
              </a:ext>
            </a:extLst>
          </p:cNvPr>
          <p:cNvSpPr>
            <a:spLocks/>
          </p:cNvSpPr>
          <p:nvPr/>
        </p:nvSpPr>
        <p:spPr bwMode="auto">
          <a:xfrm>
            <a:off x="4168775" y="2327275"/>
            <a:ext cx="165100" cy="85725"/>
          </a:xfrm>
          <a:custGeom>
            <a:avLst/>
            <a:gdLst>
              <a:gd name="T0" fmla="*/ 312 w 314"/>
              <a:gd name="T1" fmla="*/ 17 h 164"/>
              <a:gd name="T2" fmla="*/ 290 w 314"/>
              <a:gd name="T3" fmla="*/ 54 h 164"/>
              <a:gd name="T4" fmla="*/ 260 w 314"/>
              <a:gd name="T5" fmla="*/ 84 h 164"/>
              <a:gd name="T6" fmla="*/ 226 w 314"/>
              <a:gd name="T7" fmla="*/ 111 h 164"/>
              <a:gd name="T8" fmla="*/ 187 w 314"/>
              <a:gd name="T9" fmla="*/ 132 h 164"/>
              <a:gd name="T10" fmla="*/ 147 w 314"/>
              <a:gd name="T11" fmla="*/ 150 h 164"/>
              <a:gd name="T12" fmla="*/ 103 w 314"/>
              <a:gd name="T13" fmla="*/ 159 h 164"/>
              <a:gd name="T14" fmla="*/ 58 w 314"/>
              <a:gd name="T15" fmla="*/ 164 h 164"/>
              <a:gd name="T16" fmla="*/ 13 w 314"/>
              <a:gd name="T17" fmla="*/ 164 h 164"/>
              <a:gd name="T18" fmla="*/ 0 w 314"/>
              <a:gd name="T19" fmla="*/ 162 h 164"/>
              <a:gd name="T20" fmla="*/ 43 w 314"/>
              <a:gd name="T21" fmla="*/ 123 h 164"/>
              <a:gd name="T22" fmla="*/ 92 w 314"/>
              <a:gd name="T23" fmla="*/ 88 h 164"/>
              <a:gd name="T24" fmla="*/ 146 w 314"/>
              <a:gd name="T25" fmla="*/ 58 h 164"/>
              <a:gd name="T26" fmla="*/ 202 w 314"/>
              <a:gd name="T27" fmla="*/ 30 h 164"/>
              <a:gd name="T28" fmla="*/ 260 w 314"/>
              <a:gd name="T29" fmla="*/ 12 h 164"/>
              <a:gd name="T30" fmla="*/ 301 w 314"/>
              <a:gd name="T31" fmla="*/ 0 h 164"/>
              <a:gd name="T32" fmla="*/ 314 w 314"/>
              <a:gd name="T33" fmla="*/ 19 h 164"/>
              <a:gd name="T34" fmla="*/ 314 w 314"/>
              <a:gd name="T35" fmla="*/ 19 h 164"/>
              <a:gd name="T36" fmla="*/ 312 w 314"/>
              <a:gd name="T37" fmla="*/ 17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14" h="164">
                <a:moveTo>
                  <a:pt x="312" y="17"/>
                </a:moveTo>
                <a:lnTo>
                  <a:pt x="290" y="54"/>
                </a:lnTo>
                <a:lnTo>
                  <a:pt x="260" y="84"/>
                </a:lnTo>
                <a:lnTo>
                  <a:pt x="226" y="111"/>
                </a:lnTo>
                <a:lnTo>
                  <a:pt x="187" y="132"/>
                </a:lnTo>
                <a:lnTo>
                  <a:pt x="147" y="150"/>
                </a:lnTo>
                <a:lnTo>
                  <a:pt x="103" y="159"/>
                </a:lnTo>
                <a:lnTo>
                  <a:pt x="58" y="164"/>
                </a:lnTo>
                <a:lnTo>
                  <a:pt x="13" y="164"/>
                </a:lnTo>
                <a:lnTo>
                  <a:pt x="0" y="162"/>
                </a:lnTo>
                <a:lnTo>
                  <a:pt x="43" y="123"/>
                </a:lnTo>
                <a:lnTo>
                  <a:pt x="92" y="88"/>
                </a:lnTo>
                <a:lnTo>
                  <a:pt x="146" y="58"/>
                </a:lnTo>
                <a:lnTo>
                  <a:pt x="202" y="30"/>
                </a:lnTo>
                <a:lnTo>
                  <a:pt x="260" y="12"/>
                </a:lnTo>
                <a:lnTo>
                  <a:pt x="301" y="0"/>
                </a:lnTo>
                <a:lnTo>
                  <a:pt x="314" y="19"/>
                </a:lnTo>
                <a:lnTo>
                  <a:pt x="314" y="19"/>
                </a:lnTo>
                <a:lnTo>
                  <a:pt x="312" y="17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954" name="Freeform 1898">
            <a:extLst>
              <a:ext uri="{FF2B5EF4-FFF2-40B4-BE49-F238E27FC236}">
                <a16:creationId xmlns:a16="http://schemas.microsoft.com/office/drawing/2014/main" id="{701E0573-DCD0-4119-8A87-613241C4BAAC}"/>
              </a:ext>
            </a:extLst>
          </p:cNvPr>
          <p:cNvSpPr>
            <a:spLocks/>
          </p:cNvSpPr>
          <p:nvPr/>
        </p:nvSpPr>
        <p:spPr bwMode="auto">
          <a:xfrm>
            <a:off x="4168775" y="2327275"/>
            <a:ext cx="165100" cy="85725"/>
          </a:xfrm>
          <a:custGeom>
            <a:avLst/>
            <a:gdLst>
              <a:gd name="T0" fmla="*/ 312 w 314"/>
              <a:gd name="T1" fmla="*/ 17 h 164"/>
              <a:gd name="T2" fmla="*/ 290 w 314"/>
              <a:gd name="T3" fmla="*/ 54 h 164"/>
              <a:gd name="T4" fmla="*/ 260 w 314"/>
              <a:gd name="T5" fmla="*/ 84 h 164"/>
              <a:gd name="T6" fmla="*/ 226 w 314"/>
              <a:gd name="T7" fmla="*/ 111 h 164"/>
              <a:gd name="T8" fmla="*/ 187 w 314"/>
              <a:gd name="T9" fmla="*/ 132 h 164"/>
              <a:gd name="T10" fmla="*/ 147 w 314"/>
              <a:gd name="T11" fmla="*/ 150 h 164"/>
              <a:gd name="T12" fmla="*/ 103 w 314"/>
              <a:gd name="T13" fmla="*/ 159 h 164"/>
              <a:gd name="T14" fmla="*/ 58 w 314"/>
              <a:gd name="T15" fmla="*/ 164 h 164"/>
              <a:gd name="T16" fmla="*/ 13 w 314"/>
              <a:gd name="T17" fmla="*/ 164 h 164"/>
              <a:gd name="T18" fmla="*/ 0 w 314"/>
              <a:gd name="T19" fmla="*/ 162 h 164"/>
              <a:gd name="T20" fmla="*/ 43 w 314"/>
              <a:gd name="T21" fmla="*/ 123 h 164"/>
              <a:gd name="T22" fmla="*/ 92 w 314"/>
              <a:gd name="T23" fmla="*/ 88 h 164"/>
              <a:gd name="T24" fmla="*/ 146 w 314"/>
              <a:gd name="T25" fmla="*/ 58 h 164"/>
              <a:gd name="T26" fmla="*/ 202 w 314"/>
              <a:gd name="T27" fmla="*/ 30 h 164"/>
              <a:gd name="T28" fmla="*/ 260 w 314"/>
              <a:gd name="T29" fmla="*/ 12 h 164"/>
              <a:gd name="T30" fmla="*/ 301 w 314"/>
              <a:gd name="T31" fmla="*/ 0 h 164"/>
              <a:gd name="T32" fmla="*/ 314 w 314"/>
              <a:gd name="T33" fmla="*/ 19 h 164"/>
              <a:gd name="T34" fmla="*/ 314 w 314"/>
              <a:gd name="T35" fmla="*/ 19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4" h="164">
                <a:moveTo>
                  <a:pt x="312" y="17"/>
                </a:moveTo>
                <a:lnTo>
                  <a:pt x="290" y="54"/>
                </a:lnTo>
                <a:lnTo>
                  <a:pt x="260" y="84"/>
                </a:lnTo>
                <a:lnTo>
                  <a:pt x="226" y="111"/>
                </a:lnTo>
                <a:lnTo>
                  <a:pt x="187" y="132"/>
                </a:lnTo>
                <a:lnTo>
                  <a:pt x="147" y="150"/>
                </a:lnTo>
                <a:lnTo>
                  <a:pt x="103" y="159"/>
                </a:lnTo>
                <a:lnTo>
                  <a:pt x="58" y="164"/>
                </a:lnTo>
                <a:lnTo>
                  <a:pt x="13" y="164"/>
                </a:lnTo>
                <a:lnTo>
                  <a:pt x="0" y="162"/>
                </a:lnTo>
                <a:lnTo>
                  <a:pt x="43" y="123"/>
                </a:lnTo>
                <a:lnTo>
                  <a:pt x="92" y="88"/>
                </a:lnTo>
                <a:lnTo>
                  <a:pt x="146" y="58"/>
                </a:lnTo>
                <a:lnTo>
                  <a:pt x="202" y="30"/>
                </a:lnTo>
                <a:lnTo>
                  <a:pt x="260" y="12"/>
                </a:lnTo>
                <a:lnTo>
                  <a:pt x="301" y="0"/>
                </a:lnTo>
                <a:lnTo>
                  <a:pt x="314" y="19"/>
                </a:lnTo>
                <a:lnTo>
                  <a:pt x="314" y="19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55" name="Freeform 1899">
            <a:extLst>
              <a:ext uri="{FF2B5EF4-FFF2-40B4-BE49-F238E27FC236}">
                <a16:creationId xmlns:a16="http://schemas.microsoft.com/office/drawing/2014/main" id="{1EA1AD70-3D0B-4CCA-B7CD-7EB42646478C}"/>
              </a:ext>
            </a:extLst>
          </p:cNvPr>
          <p:cNvSpPr>
            <a:spLocks/>
          </p:cNvSpPr>
          <p:nvPr/>
        </p:nvSpPr>
        <p:spPr bwMode="auto">
          <a:xfrm>
            <a:off x="3895725" y="2273300"/>
            <a:ext cx="166688" cy="98425"/>
          </a:xfrm>
          <a:custGeom>
            <a:avLst/>
            <a:gdLst>
              <a:gd name="T0" fmla="*/ 315 w 315"/>
              <a:gd name="T1" fmla="*/ 178 h 185"/>
              <a:gd name="T2" fmla="*/ 311 w 315"/>
              <a:gd name="T3" fmla="*/ 181 h 185"/>
              <a:gd name="T4" fmla="*/ 298 w 315"/>
              <a:gd name="T5" fmla="*/ 185 h 185"/>
              <a:gd name="T6" fmla="*/ 279 w 315"/>
              <a:gd name="T7" fmla="*/ 180 h 185"/>
              <a:gd name="T8" fmla="*/ 241 w 315"/>
              <a:gd name="T9" fmla="*/ 167 h 185"/>
              <a:gd name="T10" fmla="*/ 188 w 315"/>
              <a:gd name="T11" fmla="*/ 146 h 185"/>
              <a:gd name="T12" fmla="*/ 107 w 315"/>
              <a:gd name="T13" fmla="*/ 98 h 185"/>
              <a:gd name="T14" fmla="*/ 54 w 315"/>
              <a:gd name="T15" fmla="*/ 61 h 185"/>
              <a:gd name="T16" fmla="*/ 17 w 315"/>
              <a:gd name="T17" fmla="*/ 32 h 185"/>
              <a:gd name="T18" fmla="*/ 9 w 315"/>
              <a:gd name="T19" fmla="*/ 24 h 185"/>
              <a:gd name="T20" fmla="*/ 1 w 315"/>
              <a:gd name="T21" fmla="*/ 16 h 185"/>
              <a:gd name="T22" fmla="*/ 0 w 315"/>
              <a:gd name="T23" fmla="*/ 12 h 185"/>
              <a:gd name="T24" fmla="*/ 0 w 315"/>
              <a:gd name="T25" fmla="*/ 7 h 185"/>
              <a:gd name="T26" fmla="*/ 1 w 315"/>
              <a:gd name="T27" fmla="*/ 3 h 185"/>
              <a:gd name="T28" fmla="*/ 11 w 315"/>
              <a:gd name="T29" fmla="*/ 0 h 185"/>
              <a:gd name="T30" fmla="*/ 63 w 315"/>
              <a:gd name="T31" fmla="*/ 7 h 185"/>
              <a:gd name="T32" fmla="*/ 111 w 315"/>
              <a:gd name="T33" fmla="*/ 19 h 185"/>
              <a:gd name="T34" fmla="*/ 155 w 315"/>
              <a:gd name="T35" fmla="*/ 35 h 185"/>
              <a:gd name="T36" fmla="*/ 199 w 315"/>
              <a:gd name="T37" fmla="*/ 58 h 185"/>
              <a:gd name="T38" fmla="*/ 238 w 315"/>
              <a:gd name="T39" fmla="*/ 85 h 185"/>
              <a:gd name="T40" fmla="*/ 274 w 315"/>
              <a:gd name="T41" fmla="*/ 117 h 185"/>
              <a:gd name="T42" fmla="*/ 302 w 315"/>
              <a:gd name="T43" fmla="*/ 154 h 185"/>
              <a:gd name="T44" fmla="*/ 315 w 315"/>
              <a:gd name="T45" fmla="*/ 173 h 185"/>
              <a:gd name="T46" fmla="*/ 315 w 315"/>
              <a:gd name="T47" fmla="*/ 178 h 185"/>
              <a:gd name="T48" fmla="*/ 315 w 315"/>
              <a:gd name="T49" fmla="*/ 178 h 185"/>
              <a:gd name="T50" fmla="*/ 315 w 315"/>
              <a:gd name="T51" fmla="*/ 178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15" h="185">
                <a:moveTo>
                  <a:pt x="315" y="178"/>
                </a:moveTo>
                <a:lnTo>
                  <a:pt x="311" y="181"/>
                </a:lnTo>
                <a:lnTo>
                  <a:pt x="298" y="185"/>
                </a:lnTo>
                <a:lnTo>
                  <a:pt x="279" y="180"/>
                </a:lnTo>
                <a:lnTo>
                  <a:pt x="241" y="167"/>
                </a:lnTo>
                <a:lnTo>
                  <a:pt x="188" y="146"/>
                </a:lnTo>
                <a:lnTo>
                  <a:pt x="107" y="98"/>
                </a:lnTo>
                <a:lnTo>
                  <a:pt x="54" y="61"/>
                </a:lnTo>
                <a:lnTo>
                  <a:pt x="17" y="32"/>
                </a:lnTo>
                <a:lnTo>
                  <a:pt x="9" y="24"/>
                </a:lnTo>
                <a:lnTo>
                  <a:pt x="1" y="16"/>
                </a:lnTo>
                <a:lnTo>
                  <a:pt x="0" y="12"/>
                </a:lnTo>
                <a:lnTo>
                  <a:pt x="0" y="7"/>
                </a:lnTo>
                <a:lnTo>
                  <a:pt x="1" y="3"/>
                </a:lnTo>
                <a:lnTo>
                  <a:pt x="11" y="0"/>
                </a:lnTo>
                <a:lnTo>
                  <a:pt x="63" y="7"/>
                </a:lnTo>
                <a:lnTo>
                  <a:pt x="111" y="19"/>
                </a:lnTo>
                <a:lnTo>
                  <a:pt x="155" y="35"/>
                </a:lnTo>
                <a:lnTo>
                  <a:pt x="199" y="58"/>
                </a:lnTo>
                <a:lnTo>
                  <a:pt x="238" y="85"/>
                </a:lnTo>
                <a:lnTo>
                  <a:pt x="274" y="117"/>
                </a:lnTo>
                <a:lnTo>
                  <a:pt x="302" y="154"/>
                </a:lnTo>
                <a:lnTo>
                  <a:pt x="315" y="173"/>
                </a:lnTo>
                <a:lnTo>
                  <a:pt x="315" y="178"/>
                </a:lnTo>
                <a:lnTo>
                  <a:pt x="315" y="178"/>
                </a:lnTo>
                <a:lnTo>
                  <a:pt x="315" y="178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956" name="Freeform 1900">
            <a:extLst>
              <a:ext uri="{FF2B5EF4-FFF2-40B4-BE49-F238E27FC236}">
                <a16:creationId xmlns:a16="http://schemas.microsoft.com/office/drawing/2014/main" id="{66F56082-9E6F-4B43-8595-BA2BB3E4351A}"/>
              </a:ext>
            </a:extLst>
          </p:cNvPr>
          <p:cNvSpPr>
            <a:spLocks/>
          </p:cNvSpPr>
          <p:nvPr/>
        </p:nvSpPr>
        <p:spPr bwMode="auto">
          <a:xfrm>
            <a:off x="3895725" y="2273300"/>
            <a:ext cx="166688" cy="98425"/>
          </a:xfrm>
          <a:custGeom>
            <a:avLst/>
            <a:gdLst>
              <a:gd name="T0" fmla="*/ 315 w 315"/>
              <a:gd name="T1" fmla="*/ 178 h 185"/>
              <a:gd name="T2" fmla="*/ 311 w 315"/>
              <a:gd name="T3" fmla="*/ 181 h 185"/>
              <a:gd name="T4" fmla="*/ 298 w 315"/>
              <a:gd name="T5" fmla="*/ 185 h 185"/>
              <a:gd name="T6" fmla="*/ 279 w 315"/>
              <a:gd name="T7" fmla="*/ 180 h 185"/>
              <a:gd name="T8" fmla="*/ 241 w 315"/>
              <a:gd name="T9" fmla="*/ 167 h 185"/>
              <a:gd name="T10" fmla="*/ 188 w 315"/>
              <a:gd name="T11" fmla="*/ 146 h 185"/>
              <a:gd name="T12" fmla="*/ 107 w 315"/>
              <a:gd name="T13" fmla="*/ 98 h 185"/>
              <a:gd name="T14" fmla="*/ 54 w 315"/>
              <a:gd name="T15" fmla="*/ 61 h 185"/>
              <a:gd name="T16" fmla="*/ 17 w 315"/>
              <a:gd name="T17" fmla="*/ 32 h 185"/>
              <a:gd name="T18" fmla="*/ 9 w 315"/>
              <a:gd name="T19" fmla="*/ 24 h 185"/>
              <a:gd name="T20" fmla="*/ 1 w 315"/>
              <a:gd name="T21" fmla="*/ 16 h 185"/>
              <a:gd name="T22" fmla="*/ 0 w 315"/>
              <a:gd name="T23" fmla="*/ 12 h 185"/>
              <a:gd name="T24" fmla="*/ 0 w 315"/>
              <a:gd name="T25" fmla="*/ 7 h 185"/>
              <a:gd name="T26" fmla="*/ 1 w 315"/>
              <a:gd name="T27" fmla="*/ 3 h 185"/>
              <a:gd name="T28" fmla="*/ 11 w 315"/>
              <a:gd name="T29" fmla="*/ 0 h 185"/>
              <a:gd name="T30" fmla="*/ 63 w 315"/>
              <a:gd name="T31" fmla="*/ 7 h 185"/>
              <a:gd name="T32" fmla="*/ 111 w 315"/>
              <a:gd name="T33" fmla="*/ 19 h 185"/>
              <a:gd name="T34" fmla="*/ 155 w 315"/>
              <a:gd name="T35" fmla="*/ 35 h 185"/>
              <a:gd name="T36" fmla="*/ 199 w 315"/>
              <a:gd name="T37" fmla="*/ 58 h 185"/>
              <a:gd name="T38" fmla="*/ 238 w 315"/>
              <a:gd name="T39" fmla="*/ 85 h 185"/>
              <a:gd name="T40" fmla="*/ 274 w 315"/>
              <a:gd name="T41" fmla="*/ 117 h 185"/>
              <a:gd name="T42" fmla="*/ 302 w 315"/>
              <a:gd name="T43" fmla="*/ 154 h 185"/>
              <a:gd name="T44" fmla="*/ 315 w 315"/>
              <a:gd name="T45" fmla="*/ 173 h 185"/>
              <a:gd name="T46" fmla="*/ 315 w 315"/>
              <a:gd name="T47" fmla="*/ 178 h 185"/>
              <a:gd name="T48" fmla="*/ 315 w 315"/>
              <a:gd name="T49" fmla="*/ 178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15" h="185">
                <a:moveTo>
                  <a:pt x="315" y="178"/>
                </a:moveTo>
                <a:lnTo>
                  <a:pt x="311" y="181"/>
                </a:lnTo>
                <a:lnTo>
                  <a:pt x="298" y="185"/>
                </a:lnTo>
                <a:lnTo>
                  <a:pt x="279" y="180"/>
                </a:lnTo>
                <a:lnTo>
                  <a:pt x="241" y="167"/>
                </a:lnTo>
                <a:lnTo>
                  <a:pt x="188" y="146"/>
                </a:lnTo>
                <a:lnTo>
                  <a:pt x="107" y="98"/>
                </a:lnTo>
                <a:lnTo>
                  <a:pt x="54" y="61"/>
                </a:lnTo>
                <a:lnTo>
                  <a:pt x="17" y="32"/>
                </a:lnTo>
                <a:lnTo>
                  <a:pt x="9" y="24"/>
                </a:lnTo>
                <a:lnTo>
                  <a:pt x="1" y="16"/>
                </a:lnTo>
                <a:lnTo>
                  <a:pt x="0" y="12"/>
                </a:lnTo>
                <a:lnTo>
                  <a:pt x="0" y="7"/>
                </a:lnTo>
                <a:lnTo>
                  <a:pt x="1" y="3"/>
                </a:lnTo>
                <a:lnTo>
                  <a:pt x="11" y="0"/>
                </a:lnTo>
                <a:lnTo>
                  <a:pt x="63" y="7"/>
                </a:lnTo>
                <a:lnTo>
                  <a:pt x="111" y="19"/>
                </a:lnTo>
                <a:lnTo>
                  <a:pt x="155" y="35"/>
                </a:lnTo>
                <a:lnTo>
                  <a:pt x="199" y="58"/>
                </a:lnTo>
                <a:lnTo>
                  <a:pt x="238" y="85"/>
                </a:lnTo>
                <a:lnTo>
                  <a:pt x="274" y="117"/>
                </a:lnTo>
                <a:lnTo>
                  <a:pt x="302" y="154"/>
                </a:lnTo>
                <a:lnTo>
                  <a:pt x="315" y="173"/>
                </a:lnTo>
                <a:lnTo>
                  <a:pt x="315" y="178"/>
                </a:lnTo>
                <a:lnTo>
                  <a:pt x="315" y="178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57" name="Freeform 1901">
            <a:extLst>
              <a:ext uri="{FF2B5EF4-FFF2-40B4-BE49-F238E27FC236}">
                <a16:creationId xmlns:a16="http://schemas.microsoft.com/office/drawing/2014/main" id="{2C0AE7B9-579D-4D3D-8343-B466A3E2A4A8}"/>
              </a:ext>
            </a:extLst>
          </p:cNvPr>
          <p:cNvSpPr>
            <a:spLocks/>
          </p:cNvSpPr>
          <p:nvPr/>
        </p:nvSpPr>
        <p:spPr bwMode="auto">
          <a:xfrm>
            <a:off x="4011613" y="2243138"/>
            <a:ext cx="247650" cy="147637"/>
          </a:xfrm>
          <a:custGeom>
            <a:avLst/>
            <a:gdLst>
              <a:gd name="T0" fmla="*/ 0 w 468"/>
              <a:gd name="T1" fmla="*/ 99 h 278"/>
              <a:gd name="T2" fmla="*/ 18 w 468"/>
              <a:gd name="T3" fmla="*/ 85 h 278"/>
              <a:gd name="T4" fmla="*/ 84 w 468"/>
              <a:gd name="T5" fmla="*/ 44 h 278"/>
              <a:gd name="T6" fmla="*/ 130 w 468"/>
              <a:gd name="T7" fmla="*/ 20 h 278"/>
              <a:gd name="T8" fmla="*/ 180 w 468"/>
              <a:gd name="T9" fmla="*/ 0 h 278"/>
              <a:gd name="T10" fmla="*/ 196 w 468"/>
              <a:gd name="T11" fmla="*/ 0 h 278"/>
              <a:gd name="T12" fmla="*/ 223 w 468"/>
              <a:gd name="T13" fmla="*/ 8 h 278"/>
              <a:gd name="T14" fmla="*/ 262 w 468"/>
              <a:gd name="T15" fmla="*/ 27 h 278"/>
              <a:gd name="T16" fmla="*/ 331 w 468"/>
              <a:gd name="T17" fmla="*/ 64 h 278"/>
              <a:gd name="T18" fmla="*/ 419 w 468"/>
              <a:gd name="T19" fmla="*/ 117 h 278"/>
              <a:gd name="T20" fmla="*/ 460 w 468"/>
              <a:gd name="T21" fmla="*/ 151 h 278"/>
              <a:gd name="T22" fmla="*/ 468 w 468"/>
              <a:gd name="T23" fmla="*/ 160 h 278"/>
              <a:gd name="T24" fmla="*/ 468 w 468"/>
              <a:gd name="T25" fmla="*/ 169 h 278"/>
              <a:gd name="T26" fmla="*/ 455 w 468"/>
              <a:gd name="T27" fmla="*/ 194 h 278"/>
              <a:gd name="T28" fmla="*/ 429 w 468"/>
              <a:gd name="T29" fmla="*/ 220 h 278"/>
              <a:gd name="T30" fmla="*/ 397 w 468"/>
              <a:gd name="T31" fmla="*/ 243 h 278"/>
              <a:gd name="T32" fmla="*/ 363 w 468"/>
              <a:gd name="T33" fmla="*/ 260 h 278"/>
              <a:gd name="T34" fmla="*/ 324 w 468"/>
              <a:gd name="T35" fmla="*/ 278 h 278"/>
              <a:gd name="T36" fmla="*/ 0 w 468"/>
              <a:gd name="T37" fmla="*/ 99 h 278"/>
              <a:gd name="T38" fmla="*/ 0 w 468"/>
              <a:gd name="T39" fmla="*/ 9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8" h="278">
                <a:moveTo>
                  <a:pt x="0" y="99"/>
                </a:moveTo>
                <a:lnTo>
                  <a:pt x="18" y="85"/>
                </a:lnTo>
                <a:lnTo>
                  <a:pt x="84" y="44"/>
                </a:lnTo>
                <a:lnTo>
                  <a:pt x="130" y="20"/>
                </a:lnTo>
                <a:lnTo>
                  <a:pt x="180" y="0"/>
                </a:lnTo>
                <a:lnTo>
                  <a:pt x="196" y="0"/>
                </a:lnTo>
                <a:lnTo>
                  <a:pt x="223" y="8"/>
                </a:lnTo>
                <a:lnTo>
                  <a:pt x="262" y="27"/>
                </a:lnTo>
                <a:lnTo>
                  <a:pt x="331" y="64"/>
                </a:lnTo>
                <a:lnTo>
                  <a:pt x="419" y="117"/>
                </a:lnTo>
                <a:lnTo>
                  <a:pt x="460" y="151"/>
                </a:lnTo>
                <a:lnTo>
                  <a:pt x="468" y="160"/>
                </a:lnTo>
                <a:lnTo>
                  <a:pt x="468" y="169"/>
                </a:lnTo>
                <a:lnTo>
                  <a:pt x="455" y="194"/>
                </a:lnTo>
                <a:lnTo>
                  <a:pt x="429" y="220"/>
                </a:lnTo>
                <a:lnTo>
                  <a:pt x="397" y="243"/>
                </a:lnTo>
                <a:lnTo>
                  <a:pt x="363" y="260"/>
                </a:lnTo>
                <a:lnTo>
                  <a:pt x="324" y="278"/>
                </a:lnTo>
                <a:lnTo>
                  <a:pt x="0" y="99"/>
                </a:lnTo>
                <a:lnTo>
                  <a:pt x="0" y="99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958" name="Freeform 1902">
            <a:extLst>
              <a:ext uri="{FF2B5EF4-FFF2-40B4-BE49-F238E27FC236}">
                <a16:creationId xmlns:a16="http://schemas.microsoft.com/office/drawing/2014/main" id="{CE057631-E97F-4B31-B4C7-13506A28E8BA}"/>
              </a:ext>
            </a:extLst>
          </p:cNvPr>
          <p:cNvSpPr>
            <a:spLocks/>
          </p:cNvSpPr>
          <p:nvPr/>
        </p:nvSpPr>
        <p:spPr bwMode="auto">
          <a:xfrm>
            <a:off x="4011613" y="2243138"/>
            <a:ext cx="247650" cy="147637"/>
          </a:xfrm>
          <a:custGeom>
            <a:avLst/>
            <a:gdLst>
              <a:gd name="T0" fmla="*/ 0 w 468"/>
              <a:gd name="T1" fmla="*/ 99 h 278"/>
              <a:gd name="T2" fmla="*/ 18 w 468"/>
              <a:gd name="T3" fmla="*/ 85 h 278"/>
              <a:gd name="T4" fmla="*/ 84 w 468"/>
              <a:gd name="T5" fmla="*/ 44 h 278"/>
              <a:gd name="T6" fmla="*/ 130 w 468"/>
              <a:gd name="T7" fmla="*/ 20 h 278"/>
              <a:gd name="T8" fmla="*/ 180 w 468"/>
              <a:gd name="T9" fmla="*/ 0 h 278"/>
              <a:gd name="T10" fmla="*/ 196 w 468"/>
              <a:gd name="T11" fmla="*/ 0 h 278"/>
              <a:gd name="T12" fmla="*/ 223 w 468"/>
              <a:gd name="T13" fmla="*/ 8 h 278"/>
              <a:gd name="T14" fmla="*/ 262 w 468"/>
              <a:gd name="T15" fmla="*/ 27 h 278"/>
              <a:gd name="T16" fmla="*/ 331 w 468"/>
              <a:gd name="T17" fmla="*/ 64 h 278"/>
              <a:gd name="T18" fmla="*/ 419 w 468"/>
              <a:gd name="T19" fmla="*/ 117 h 278"/>
              <a:gd name="T20" fmla="*/ 460 w 468"/>
              <a:gd name="T21" fmla="*/ 151 h 278"/>
              <a:gd name="T22" fmla="*/ 468 w 468"/>
              <a:gd name="T23" fmla="*/ 160 h 278"/>
              <a:gd name="T24" fmla="*/ 468 w 468"/>
              <a:gd name="T25" fmla="*/ 169 h 278"/>
              <a:gd name="T26" fmla="*/ 455 w 468"/>
              <a:gd name="T27" fmla="*/ 194 h 278"/>
              <a:gd name="T28" fmla="*/ 429 w 468"/>
              <a:gd name="T29" fmla="*/ 220 h 278"/>
              <a:gd name="T30" fmla="*/ 397 w 468"/>
              <a:gd name="T31" fmla="*/ 243 h 278"/>
              <a:gd name="T32" fmla="*/ 363 w 468"/>
              <a:gd name="T33" fmla="*/ 260 h 278"/>
              <a:gd name="T34" fmla="*/ 324 w 468"/>
              <a:gd name="T35" fmla="*/ 278 h 278"/>
              <a:gd name="T36" fmla="*/ 0 w 468"/>
              <a:gd name="T37" fmla="*/ 99 h 278"/>
              <a:gd name="T38" fmla="*/ 0 w 468"/>
              <a:gd name="T39" fmla="*/ 99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8" h="278">
                <a:moveTo>
                  <a:pt x="0" y="99"/>
                </a:moveTo>
                <a:lnTo>
                  <a:pt x="18" y="85"/>
                </a:lnTo>
                <a:lnTo>
                  <a:pt x="84" y="44"/>
                </a:lnTo>
                <a:lnTo>
                  <a:pt x="130" y="20"/>
                </a:lnTo>
                <a:lnTo>
                  <a:pt x="180" y="0"/>
                </a:lnTo>
                <a:lnTo>
                  <a:pt x="196" y="0"/>
                </a:lnTo>
                <a:lnTo>
                  <a:pt x="223" y="8"/>
                </a:lnTo>
                <a:lnTo>
                  <a:pt x="262" y="27"/>
                </a:lnTo>
                <a:lnTo>
                  <a:pt x="331" y="64"/>
                </a:lnTo>
                <a:lnTo>
                  <a:pt x="419" y="117"/>
                </a:lnTo>
                <a:lnTo>
                  <a:pt x="460" y="151"/>
                </a:lnTo>
                <a:lnTo>
                  <a:pt x="468" y="160"/>
                </a:lnTo>
                <a:lnTo>
                  <a:pt x="468" y="169"/>
                </a:lnTo>
                <a:lnTo>
                  <a:pt x="455" y="194"/>
                </a:lnTo>
                <a:lnTo>
                  <a:pt x="429" y="220"/>
                </a:lnTo>
                <a:lnTo>
                  <a:pt x="397" y="243"/>
                </a:lnTo>
                <a:lnTo>
                  <a:pt x="363" y="260"/>
                </a:lnTo>
                <a:lnTo>
                  <a:pt x="324" y="278"/>
                </a:lnTo>
                <a:lnTo>
                  <a:pt x="0" y="99"/>
                </a:lnTo>
                <a:lnTo>
                  <a:pt x="0" y="99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59" name="Freeform 1903">
            <a:extLst>
              <a:ext uri="{FF2B5EF4-FFF2-40B4-BE49-F238E27FC236}">
                <a16:creationId xmlns:a16="http://schemas.microsoft.com/office/drawing/2014/main" id="{C0170644-12EB-4959-8AB5-4C0D58C2E1AB}"/>
              </a:ext>
            </a:extLst>
          </p:cNvPr>
          <p:cNvSpPr>
            <a:spLocks/>
          </p:cNvSpPr>
          <p:nvPr/>
        </p:nvSpPr>
        <p:spPr bwMode="auto">
          <a:xfrm>
            <a:off x="4010025" y="2295525"/>
            <a:ext cx="174625" cy="98425"/>
          </a:xfrm>
          <a:custGeom>
            <a:avLst/>
            <a:gdLst>
              <a:gd name="T0" fmla="*/ 0 w 332"/>
              <a:gd name="T1" fmla="*/ 9 h 187"/>
              <a:gd name="T2" fmla="*/ 4 w 332"/>
              <a:gd name="T3" fmla="*/ 24 h 187"/>
              <a:gd name="T4" fmla="*/ 22 w 332"/>
              <a:gd name="T5" fmla="*/ 49 h 187"/>
              <a:gd name="T6" fmla="*/ 50 w 332"/>
              <a:gd name="T7" fmla="*/ 78 h 187"/>
              <a:gd name="T8" fmla="*/ 82 w 332"/>
              <a:gd name="T9" fmla="*/ 105 h 187"/>
              <a:gd name="T10" fmla="*/ 127 w 332"/>
              <a:gd name="T11" fmla="*/ 132 h 187"/>
              <a:gd name="T12" fmla="*/ 179 w 332"/>
              <a:gd name="T13" fmla="*/ 160 h 187"/>
              <a:gd name="T14" fmla="*/ 239 w 332"/>
              <a:gd name="T15" fmla="*/ 178 h 187"/>
              <a:gd name="T16" fmla="*/ 292 w 332"/>
              <a:gd name="T17" fmla="*/ 187 h 187"/>
              <a:gd name="T18" fmla="*/ 319 w 332"/>
              <a:gd name="T19" fmla="*/ 183 h 187"/>
              <a:gd name="T20" fmla="*/ 319 w 332"/>
              <a:gd name="T21" fmla="*/ 186 h 187"/>
              <a:gd name="T22" fmla="*/ 332 w 332"/>
              <a:gd name="T23" fmla="*/ 178 h 187"/>
              <a:gd name="T24" fmla="*/ 332 w 332"/>
              <a:gd name="T25" fmla="*/ 173 h 187"/>
              <a:gd name="T26" fmla="*/ 332 w 332"/>
              <a:gd name="T27" fmla="*/ 167 h 187"/>
              <a:gd name="T28" fmla="*/ 293 w 332"/>
              <a:gd name="T29" fmla="*/ 132 h 187"/>
              <a:gd name="T30" fmla="*/ 242 w 332"/>
              <a:gd name="T31" fmla="*/ 96 h 187"/>
              <a:gd name="T32" fmla="*/ 186 w 332"/>
              <a:gd name="T33" fmla="*/ 65 h 187"/>
              <a:gd name="T34" fmla="*/ 129 w 332"/>
              <a:gd name="T35" fmla="*/ 37 h 187"/>
              <a:gd name="T36" fmla="*/ 68 w 332"/>
              <a:gd name="T37" fmla="*/ 17 h 187"/>
              <a:gd name="T38" fmla="*/ 4 w 332"/>
              <a:gd name="T39" fmla="*/ 0 h 187"/>
              <a:gd name="T40" fmla="*/ 0 w 332"/>
              <a:gd name="T41" fmla="*/ 10 h 187"/>
              <a:gd name="T42" fmla="*/ 0 w 332"/>
              <a:gd name="T43" fmla="*/ 10 h 187"/>
              <a:gd name="T44" fmla="*/ 0 w 332"/>
              <a:gd name="T45" fmla="*/ 9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32" h="187">
                <a:moveTo>
                  <a:pt x="0" y="9"/>
                </a:moveTo>
                <a:lnTo>
                  <a:pt x="4" y="24"/>
                </a:lnTo>
                <a:lnTo>
                  <a:pt x="22" y="49"/>
                </a:lnTo>
                <a:lnTo>
                  <a:pt x="50" y="78"/>
                </a:lnTo>
                <a:lnTo>
                  <a:pt x="82" y="105"/>
                </a:lnTo>
                <a:lnTo>
                  <a:pt x="127" y="132"/>
                </a:lnTo>
                <a:lnTo>
                  <a:pt x="179" y="160"/>
                </a:lnTo>
                <a:lnTo>
                  <a:pt x="239" y="178"/>
                </a:lnTo>
                <a:lnTo>
                  <a:pt x="292" y="187"/>
                </a:lnTo>
                <a:lnTo>
                  <a:pt x="319" y="183"/>
                </a:lnTo>
                <a:lnTo>
                  <a:pt x="319" y="186"/>
                </a:lnTo>
                <a:lnTo>
                  <a:pt x="332" y="178"/>
                </a:lnTo>
                <a:lnTo>
                  <a:pt x="332" y="173"/>
                </a:lnTo>
                <a:lnTo>
                  <a:pt x="332" y="167"/>
                </a:lnTo>
                <a:lnTo>
                  <a:pt x="293" y="132"/>
                </a:lnTo>
                <a:lnTo>
                  <a:pt x="242" y="96"/>
                </a:lnTo>
                <a:lnTo>
                  <a:pt x="186" y="65"/>
                </a:lnTo>
                <a:lnTo>
                  <a:pt x="129" y="37"/>
                </a:lnTo>
                <a:lnTo>
                  <a:pt x="68" y="17"/>
                </a:lnTo>
                <a:lnTo>
                  <a:pt x="4" y="0"/>
                </a:lnTo>
                <a:lnTo>
                  <a:pt x="0" y="10"/>
                </a:lnTo>
                <a:lnTo>
                  <a:pt x="0" y="10"/>
                </a:lnTo>
                <a:lnTo>
                  <a:pt x="0" y="9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960" name="Freeform 1904">
            <a:extLst>
              <a:ext uri="{FF2B5EF4-FFF2-40B4-BE49-F238E27FC236}">
                <a16:creationId xmlns:a16="http://schemas.microsoft.com/office/drawing/2014/main" id="{3E8E9C1F-A271-4C64-8B5A-E676D309806C}"/>
              </a:ext>
            </a:extLst>
          </p:cNvPr>
          <p:cNvSpPr>
            <a:spLocks/>
          </p:cNvSpPr>
          <p:nvPr/>
        </p:nvSpPr>
        <p:spPr bwMode="auto">
          <a:xfrm>
            <a:off x="4010025" y="2295525"/>
            <a:ext cx="174625" cy="98425"/>
          </a:xfrm>
          <a:custGeom>
            <a:avLst/>
            <a:gdLst>
              <a:gd name="T0" fmla="*/ 0 w 332"/>
              <a:gd name="T1" fmla="*/ 9 h 187"/>
              <a:gd name="T2" fmla="*/ 4 w 332"/>
              <a:gd name="T3" fmla="*/ 24 h 187"/>
              <a:gd name="T4" fmla="*/ 22 w 332"/>
              <a:gd name="T5" fmla="*/ 49 h 187"/>
              <a:gd name="T6" fmla="*/ 50 w 332"/>
              <a:gd name="T7" fmla="*/ 78 h 187"/>
              <a:gd name="T8" fmla="*/ 82 w 332"/>
              <a:gd name="T9" fmla="*/ 105 h 187"/>
              <a:gd name="T10" fmla="*/ 127 w 332"/>
              <a:gd name="T11" fmla="*/ 132 h 187"/>
              <a:gd name="T12" fmla="*/ 179 w 332"/>
              <a:gd name="T13" fmla="*/ 160 h 187"/>
              <a:gd name="T14" fmla="*/ 239 w 332"/>
              <a:gd name="T15" fmla="*/ 178 h 187"/>
              <a:gd name="T16" fmla="*/ 292 w 332"/>
              <a:gd name="T17" fmla="*/ 187 h 187"/>
              <a:gd name="T18" fmla="*/ 319 w 332"/>
              <a:gd name="T19" fmla="*/ 183 h 187"/>
              <a:gd name="T20" fmla="*/ 319 w 332"/>
              <a:gd name="T21" fmla="*/ 186 h 187"/>
              <a:gd name="T22" fmla="*/ 332 w 332"/>
              <a:gd name="T23" fmla="*/ 178 h 187"/>
              <a:gd name="T24" fmla="*/ 332 w 332"/>
              <a:gd name="T25" fmla="*/ 173 h 187"/>
              <a:gd name="T26" fmla="*/ 332 w 332"/>
              <a:gd name="T27" fmla="*/ 167 h 187"/>
              <a:gd name="T28" fmla="*/ 293 w 332"/>
              <a:gd name="T29" fmla="*/ 132 h 187"/>
              <a:gd name="T30" fmla="*/ 242 w 332"/>
              <a:gd name="T31" fmla="*/ 96 h 187"/>
              <a:gd name="T32" fmla="*/ 186 w 332"/>
              <a:gd name="T33" fmla="*/ 65 h 187"/>
              <a:gd name="T34" fmla="*/ 129 w 332"/>
              <a:gd name="T35" fmla="*/ 37 h 187"/>
              <a:gd name="T36" fmla="*/ 68 w 332"/>
              <a:gd name="T37" fmla="*/ 17 h 187"/>
              <a:gd name="T38" fmla="*/ 4 w 332"/>
              <a:gd name="T39" fmla="*/ 0 h 187"/>
              <a:gd name="T40" fmla="*/ 0 w 332"/>
              <a:gd name="T41" fmla="*/ 10 h 187"/>
              <a:gd name="T42" fmla="*/ 0 w 332"/>
              <a:gd name="T43" fmla="*/ 10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32" h="187">
                <a:moveTo>
                  <a:pt x="0" y="9"/>
                </a:moveTo>
                <a:lnTo>
                  <a:pt x="4" y="24"/>
                </a:lnTo>
                <a:lnTo>
                  <a:pt x="22" y="49"/>
                </a:lnTo>
                <a:lnTo>
                  <a:pt x="50" y="78"/>
                </a:lnTo>
                <a:lnTo>
                  <a:pt x="82" y="105"/>
                </a:lnTo>
                <a:lnTo>
                  <a:pt x="127" y="132"/>
                </a:lnTo>
                <a:lnTo>
                  <a:pt x="179" y="160"/>
                </a:lnTo>
                <a:lnTo>
                  <a:pt x="239" y="178"/>
                </a:lnTo>
                <a:lnTo>
                  <a:pt x="292" y="187"/>
                </a:lnTo>
                <a:lnTo>
                  <a:pt x="319" y="183"/>
                </a:lnTo>
                <a:lnTo>
                  <a:pt x="319" y="186"/>
                </a:lnTo>
                <a:lnTo>
                  <a:pt x="332" y="178"/>
                </a:lnTo>
                <a:lnTo>
                  <a:pt x="332" y="173"/>
                </a:lnTo>
                <a:lnTo>
                  <a:pt x="332" y="167"/>
                </a:lnTo>
                <a:lnTo>
                  <a:pt x="293" y="132"/>
                </a:lnTo>
                <a:lnTo>
                  <a:pt x="242" y="96"/>
                </a:lnTo>
                <a:lnTo>
                  <a:pt x="186" y="65"/>
                </a:lnTo>
                <a:lnTo>
                  <a:pt x="129" y="37"/>
                </a:lnTo>
                <a:lnTo>
                  <a:pt x="68" y="17"/>
                </a:lnTo>
                <a:lnTo>
                  <a:pt x="4" y="0"/>
                </a:lnTo>
                <a:lnTo>
                  <a:pt x="0" y="10"/>
                </a:lnTo>
                <a:lnTo>
                  <a:pt x="0" y="10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61" name="Freeform 1905">
            <a:extLst>
              <a:ext uri="{FF2B5EF4-FFF2-40B4-BE49-F238E27FC236}">
                <a16:creationId xmlns:a16="http://schemas.microsoft.com/office/drawing/2014/main" id="{087FB225-77DA-449F-BE5D-E74E382C952D}"/>
              </a:ext>
            </a:extLst>
          </p:cNvPr>
          <p:cNvSpPr>
            <a:spLocks/>
          </p:cNvSpPr>
          <p:nvPr/>
        </p:nvSpPr>
        <p:spPr bwMode="auto">
          <a:xfrm>
            <a:off x="4292600" y="2309813"/>
            <a:ext cx="141288" cy="84137"/>
          </a:xfrm>
          <a:custGeom>
            <a:avLst/>
            <a:gdLst>
              <a:gd name="T0" fmla="*/ 260 w 267"/>
              <a:gd name="T1" fmla="*/ 2 h 160"/>
              <a:gd name="T2" fmla="*/ 266 w 267"/>
              <a:gd name="T3" fmla="*/ 4 h 160"/>
              <a:gd name="T4" fmla="*/ 267 w 267"/>
              <a:gd name="T5" fmla="*/ 10 h 160"/>
              <a:gd name="T6" fmla="*/ 260 w 267"/>
              <a:gd name="T7" fmla="*/ 22 h 160"/>
              <a:gd name="T8" fmla="*/ 227 w 267"/>
              <a:gd name="T9" fmla="*/ 58 h 160"/>
              <a:gd name="T10" fmla="*/ 188 w 267"/>
              <a:gd name="T11" fmla="*/ 92 h 160"/>
              <a:gd name="T12" fmla="*/ 145 w 267"/>
              <a:gd name="T13" fmla="*/ 121 h 160"/>
              <a:gd name="T14" fmla="*/ 101 w 267"/>
              <a:gd name="T15" fmla="*/ 144 h 160"/>
              <a:gd name="T16" fmla="*/ 59 w 267"/>
              <a:gd name="T17" fmla="*/ 160 h 160"/>
              <a:gd name="T18" fmla="*/ 43 w 267"/>
              <a:gd name="T19" fmla="*/ 160 h 160"/>
              <a:gd name="T20" fmla="*/ 32 w 267"/>
              <a:gd name="T21" fmla="*/ 157 h 160"/>
              <a:gd name="T22" fmla="*/ 21 w 267"/>
              <a:gd name="T23" fmla="*/ 154 h 160"/>
              <a:gd name="T24" fmla="*/ 13 w 267"/>
              <a:gd name="T25" fmla="*/ 152 h 160"/>
              <a:gd name="T26" fmla="*/ 4 w 267"/>
              <a:gd name="T27" fmla="*/ 147 h 160"/>
              <a:gd name="T28" fmla="*/ 3 w 267"/>
              <a:gd name="T29" fmla="*/ 141 h 160"/>
              <a:gd name="T30" fmla="*/ 0 w 267"/>
              <a:gd name="T31" fmla="*/ 137 h 160"/>
              <a:gd name="T32" fmla="*/ 4 w 267"/>
              <a:gd name="T33" fmla="*/ 130 h 160"/>
              <a:gd name="T34" fmla="*/ 43 w 267"/>
              <a:gd name="T35" fmla="*/ 97 h 160"/>
              <a:gd name="T36" fmla="*/ 82 w 267"/>
              <a:gd name="T37" fmla="*/ 69 h 160"/>
              <a:gd name="T38" fmla="*/ 119 w 267"/>
              <a:gd name="T39" fmla="*/ 48 h 160"/>
              <a:gd name="T40" fmla="*/ 188 w 267"/>
              <a:gd name="T41" fmla="*/ 20 h 160"/>
              <a:gd name="T42" fmla="*/ 236 w 267"/>
              <a:gd name="T43" fmla="*/ 2 h 160"/>
              <a:gd name="T44" fmla="*/ 250 w 267"/>
              <a:gd name="T45" fmla="*/ 0 h 160"/>
              <a:gd name="T46" fmla="*/ 260 w 267"/>
              <a:gd name="T47" fmla="*/ 2 h 160"/>
              <a:gd name="T48" fmla="*/ 260 w 267"/>
              <a:gd name="T49" fmla="*/ 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7" h="160">
                <a:moveTo>
                  <a:pt x="260" y="2"/>
                </a:moveTo>
                <a:lnTo>
                  <a:pt x="266" y="4"/>
                </a:lnTo>
                <a:lnTo>
                  <a:pt x="267" y="10"/>
                </a:lnTo>
                <a:lnTo>
                  <a:pt x="260" y="22"/>
                </a:lnTo>
                <a:lnTo>
                  <a:pt x="227" y="58"/>
                </a:lnTo>
                <a:lnTo>
                  <a:pt x="188" y="92"/>
                </a:lnTo>
                <a:lnTo>
                  <a:pt x="145" y="121"/>
                </a:lnTo>
                <a:lnTo>
                  <a:pt x="101" y="144"/>
                </a:lnTo>
                <a:lnTo>
                  <a:pt x="59" y="160"/>
                </a:lnTo>
                <a:lnTo>
                  <a:pt x="43" y="160"/>
                </a:lnTo>
                <a:lnTo>
                  <a:pt x="32" y="157"/>
                </a:lnTo>
                <a:lnTo>
                  <a:pt x="21" y="154"/>
                </a:lnTo>
                <a:lnTo>
                  <a:pt x="13" y="152"/>
                </a:lnTo>
                <a:lnTo>
                  <a:pt x="4" y="147"/>
                </a:lnTo>
                <a:lnTo>
                  <a:pt x="3" y="141"/>
                </a:lnTo>
                <a:lnTo>
                  <a:pt x="0" y="137"/>
                </a:lnTo>
                <a:lnTo>
                  <a:pt x="4" y="130"/>
                </a:lnTo>
                <a:lnTo>
                  <a:pt x="43" y="97"/>
                </a:lnTo>
                <a:lnTo>
                  <a:pt x="82" y="69"/>
                </a:lnTo>
                <a:lnTo>
                  <a:pt x="119" y="48"/>
                </a:lnTo>
                <a:lnTo>
                  <a:pt x="188" y="20"/>
                </a:lnTo>
                <a:lnTo>
                  <a:pt x="236" y="2"/>
                </a:lnTo>
                <a:lnTo>
                  <a:pt x="250" y="0"/>
                </a:lnTo>
                <a:lnTo>
                  <a:pt x="260" y="2"/>
                </a:lnTo>
                <a:lnTo>
                  <a:pt x="260" y="2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962" name="Freeform 1906">
            <a:extLst>
              <a:ext uri="{FF2B5EF4-FFF2-40B4-BE49-F238E27FC236}">
                <a16:creationId xmlns:a16="http://schemas.microsoft.com/office/drawing/2014/main" id="{70BC2F11-0B21-4765-A599-04430ABCCAB0}"/>
              </a:ext>
            </a:extLst>
          </p:cNvPr>
          <p:cNvSpPr>
            <a:spLocks/>
          </p:cNvSpPr>
          <p:nvPr/>
        </p:nvSpPr>
        <p:spPr bwMode="auto">
          <a:xfrm>
            <a:off x="4292600" y="2309813"/>
            <a:ext cx="141288" cy="84137"/>
          </a:xfrm>
          <a:custGeom>
            <a:avLst/>
            <a:gdLst>
              <a:gd name="T0" fmla="*/ 260 w 267"/>
              <a:gd name="T1" fmla="*/ 2 h 160"/>
              <a:gd name="T2" fmla="*/ 266 w 267"/>
              <a:gd name="T3" fmla="*/ 4 h 160"/>
              <a:gd name="T4" fmla="*/ 267 w 267"/>
              <a:gd name="T5" fmla="*/ 10 h 160"/>
              <a:gd name="T6" fmla="*/ 260 w 267"/>
              <a:gd name="T7" fmla="*/ 22 h 160"/>
              <a:gd name="T8" fmla="*/ 227 w 267"/>
              <a:gd name="T9" fmla="*/ 58 h 160"/>
              <a:gd name="T10" fmla="*/ 188 w 267"/>
              <a:gd name="T11" fmla="*/ 92 h 160"/>
              <a:gd name="T12" fmla="*/ 145 w 267"/>
              <a:gd name="T13" fmla="*/ 121 h 160"/>
              <a:gd name="T14" fmla="*/ 101 w 267"/>
              <a:gd name="T15" fmla="*/ 144 h 160"/>
              <a:gd name="T16" fmla="*/ 59 w 267"/>
              <a:gd name="T17" fmla="*/ 160 h 160"/>
              <a:gd name="T18" fmla="*/ 43 w 267"/>
              <a:gd name="T19" fmla="*/ 160 h 160"/>
              <a:gd name="T20" fmla="*/ 32 w 267"/>
              <a:gd name="T21" fmla="*/ 157 h 160"/>
              <a:gd name="T22" fmla="*/ 21 w 267"/>
              <a:gd name="T23" fmla="*/ 154 h 160"/>
              <a:gd name="T24" fmla="*/ 13 w 267"/>
              <a:gd name="T25" fmla="*/ 152 h 160"/>
              <a:gd name="T26" fmla="*/ 4 w 267"/>
              <a:gd name="T27" fmla="*/ 147 h 160"/>
              <a:gd name="T28" fmla="*/ 3 w 267"/>
              <a:gd name="T29" fmla="*/ 141 h 160"/>
              <a:gd name="T30" fmla="*/ 0 w 267"/>
              <a:gd name="T31" fmla="*/ 137 h 160"/>
              <a:gd name="T32" fmla="*/ 4 w 267"/>
              <a:gd name="T33" fmla="*/ 130 h 160"/>
              <a:gd name="T34" fmla="*/ 43 w 267"/>
              <a:gd name="T35" fmla="*/ 97 h 160"/>
              <a:gd name="T36" fmla="*/ 82 w 267"/>
              <a:gd name="T37" fmla="*/ 69 h 160"/>
              <a:gd name="T38" fmla="*/ 119 w 267"/>
              <a:gd name="T39" fmla="*/ 48 h 160"/>
              <a:gd name="T40" fmla="*/ 188 w 267"/>
              <a:gd name="T41" fmla="*/ 20 h 160"/>
              <a:gd name="T42" fmla="*/ 236 w 267"/>
              <a:gd name="T43" fmla="*/ 2 h 160"/>
              <a:gd name="T44" fmla="*/ 250 w 267"/>
              <a:gd name="T45" fmla="*/ 0 h 160"/>
              <a:gd name="T46" fmla="*/ 260 w 267"/>
              <a:gd name="T47" fmla="*/ 2 h 160"/>
              <a:gd name="T48" fmla="*/ 260 w 267"/>
              <a:gd name="T49" fmla="*/ 2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67" h="160">
                <a:moveTo>
                  <a:pt x="260" y="2"/>
                </a:moveTo>
                <a:lnTo>
                  <a:pt x="266" y="4"/>
                </a:lnTo>
                <a:lnTo>
                  <a:pt x="267" y="10"/>
                </a:lnTo>
                <a:lnTo>
                  <a:pt x="260" y="22"/>
                </a:lnTo>
                <a:lnTo>
                  <a:pt x="227" y="58"/>
                </a:lnTo>
                <a:lnTo>
                  <a:pt x="188" y="92"/>
                </a:lnTo>
                <a:lnTo>
                  <a:pt x="145" y="121"/>
                </a:lnTo>
                <a:lnTo>
                  <a:pt x="101" y="144"/>
                </a:lnTo>
                <a:lnTo>
                  <a:pt x="59" y="160"/>
                </a:lnTo>
                <a:lnTo>
                  <a:pt x="43" y="160"/>
                </a:lnTo>
                <a:lnTo>
                  <a:pt x="32" y="157"/>
                </a:lnTo>
                <a:lnTo>
                  <a:pt x="21" y="154"/>
                </a:lnTo>
                <a:lnTo>
                  <a:pt x="13" y="152"/>
                </a:lnTo>
                <a:lnTo>
                  <a:pt x="4" y="147"/>
                </a:lnTo>
                <a:lnTo>
                  <a:pt x="3" y="141"/>
                </a:lnTo>
                <a:lnTo>
                  <a:pt x="0" y="137"/>
                </a:lnTo>
                <a:lnTo>
                  <a:pt x="4" y="130"/>
                </a:lnTo>
                <a:lnTo>
                  <a:pt x="43" y="97"/>
                </a:lnTo>
                <a:lnTo>
                  <a:pt x="82" y="69"/>
                </a:lnTo>
                <a:lnTo>
                  <a:pt x="119" y="48"/>
                </a:lnTo>
                <a:lnTo>
                  <a:pt x="188" y="20"/>
                </a:lnTo>
                <a:lnTo>
                  <a:pt x="236" y="2"/>
                </a:lnTo>
                <a:lnTo>
                  <a:pt x="250" y="0"/>
                </a:lnTo>
                <a:lnTo>
                  <a:pt x="260" y="2"/>
                </a:lnTo>
                <a:lnTo>
                  <a:pt x="260" y="2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63" name="Freeform 1907">
            <a:extLst>
              <a:ext uri="{FF2B5EF4-FFF2-40B4-BE49-F238E27FC236}">
                <a16:creationId xmlns:a16="http://schemas.microsoft.com/office/drawing/2014/main" id="{C4864FED-92AE-4A85-B788-A0FD8DE98B34}"/>
              </a:ext>
            </a:extLst>
          </p:cNvPr>
          <p:cNvSpPr>
            <a:spLocks/>
          </p:cNvSpPr>
          <p:nvPr/>
        </p:nvSpPr>
        <p:spPr bwMode="auto">
          <a:xfrm>
            <a:off x="4164013" y="2400300"/>
            <a:ext cx="171450" cy="101600"/>
          </a:xfrm>
          <a:custGeom>
            <a:avLst/>
            <a:gdLst>
              <a:gd name="T0" fmla="*/ 307 w 323"/>
              <a:gd name="T1" fmla="*/ 0 h 194"/>
              <a:gd name="T2" fmla="*/ 318 w 323"/>
              <a:gd name="T3" fmla="*/ 4 h 194"/>
              <a:gd name="T4" fmla="*/ 323 w 323"/>
              <a:gd name="T5" fmla="*/ 12 h 194"/>
              <a:gd name="T6" fmla="*/ 322 w 323"/>
              <a:gd name="T7" fmla="*/ 18 h 194"/>
              <a:gd name="T8" fmla="*/ 315 w 323"/>
              <a:gd name="T9" fmla="*/ 31 h 194"/>
              <a:gd name="T10" fmla="*/ 277 w 323"/>
              <a:gd name="T11" fmla="*/ 63 h 194"/>
              <a:gd name="T12" fmla="*/ 229 w 323"/>
              <a:gd name="T13" fmla="*/ 106 h 194"/>
              <a:gd name="T14" fmla="*/ 203 w 323"/>
              <a:gd name="T15" fmla="*/ 129 h 194"/>
              <a:gd name="T16" fmla="*/ 92 w 323"/>
              <a:gd name="T17" fmla="*/ 172 h 194"/>
              <a:gd name="T18" fmla="*/ 21 w 323"/>
              <a:gd name="T19" fmla="*/ 194 h 194"/>
              <a:gd name="T20" fmla="*/ 5 w 323"/>
              <a:gd name="T21" fmla="*/ 191 h 194"/>
              <a:gd name="T22" fmla="*/ 0 w 323"/>
              <a:gd name="T23" fmla="*/ 185 h 194"/>
              <a:gd name="T24" fmla="*/ 3 w 323"/>
              <a:gd name="T25" fmla="*/ 175 h 194"/>
              <a:gd name="T26" fmla="*/ 5 w 323"/>
              <a:gd name="T27" fmla="*/ 162 h 194"/>
              <a:gd name="T28" fmla="*/ 16 w 323"/>
              <a:gd name="T29" fmla="*/ 138 h 194"/>
              <a:gd name="T30" fmla="*/ 33 w 323"/>
              <a:gd name="T31" fmla="*/ 120 h 194"/>
              <a:gd name="T32" fmla="*/ 51 w 323"/>
              <a:gd name="T33" fmla="*/ 107 h 194"/>
              <a:gd name="T34" fmla="*/ 62 w 323"/>
              <a:gd name="T35" fmla="*/ 100 h 194"/>
              <a:gd name="T36" fmla="*/ 95 w 323"/>
              <a:gd name="T37" fmla="*/ 83 h 194"/>
              <a:gd name="T38" fmla="*/ 130 w 323"/>
              <a:gd name="T39" fmla="*/ 61 h 194"/>
              <a:gd name="T40" fmla="*/ 189 w 323"/>
              <a:gd name="T41" fmla="*/ 33 h 194"/>
              <a:gd name="T42" fmla="*/ 250 w 323"/>
              <a:gd name="T43" fmla="*/ 9 h 194"/>
              <a:gd name="T44" fmla="*/ 283 w 323"/>
              <a:gd name="T45" fmla="*/ 2 h 194"/>
              <a:gd name="T46" fmla="*/ 307 w 323"/>
              <a:gd name="T47" fmla="*/ 2 h 194"/>
              <a:gd name="T48" fmla="*/ 307 w 323"/>
              <a:gd name="T49" fmla="*/ 2 h 194"/>
              <a:gd name="T50" fmla="*/ 307 w 323"/>
              <a:gd name="T51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23" h="194">
                <a:moveTo>
                  <a:pt x="307" y="0"/>
                </a:moveTo>
                <a:lnTo>
                  <a:pt x="318" y="4"/>
                </a:lnTo>
                <a:lnTo>
                  <a:pt x="323" y="12"/>
                </a:lnTo>
                <a:lnTo>
                  <a:pt x="322" y="18"/>
                </a:lnTo>
                <a:lnTo>
                  <a:pt x="315" y="31"/>
                </a:lnTo>
                <a:lnTo>
                  <a:pt x="277" y="63"/>
                </a:lnTo>
                <a:lnTo>
                  <a:pt x="229" y="106"/>
                </a:lnTo>
                <a:lnTo>
                  <a:pt x="203" y="129"/>
                </a:lnTo>
                <a:lnTo>
                  <a:pt x="92" y="172"/>
                </a:lnTo>
                <a:lnTo>
                  <a:pt x="21" y="194"/>
                </a:lnTo>
                <a:lnTo>
                  <a:pt x="5" y="191"/>
                </a:lnTo>
                <a:lnTo>
                  <a:pt x="0" y="185"/>
                </a:lnTo>
                <a:lnTo>
                  <a:pt x="3" y="175"/>
                </a:lnTo>
                <a:lnTo>
                  <a:pt x="5" y="162"/>
                </a:lnTo>
                <a:lnTo>
                  <a:pt x="16" y="138"/>
                </a:lnTo>
                <a:lnTo>
                  <a:pt x="33" y="120"/>
                </a:lnTo>
                <a:lnTo>
                  <a:pt x="51" y="107"/>
                </a:lnTo>
                <a:lnTo>
                  <a:pt x="62" y="100"/>
                </a:lnTo>
                <a:lnTo>
                  <a:pt x="95" y="83"/>
                </a:lnTo>
                <a:lnTo>
                  <a:pt x="130" y="61"/>
                </a:lnTo>
                <a:lnTo>
                  <a:pt x="189" y="33"/>
                </a:lnTo>
                <a:lnTo>
                  <a:pt x="250" y="9"/>
                </a:lnTo>
                <a:lnTo>
                  <a:pt x="283" y="2"/>
                </a:lnTo>
                <a:lnTo>
                  <a:pt x="307" y="2"/>
                </a:lnTo>
                <a:lnTo>
                  <a:pt x="307" y="2"/>
                </a:lnTo>
                <a:lnTo>
                  <a:pt x="307" y="0"/>
                </a:lnTo>
                <a:close/>
              </a:path>
            </a:pathLst>
          </a:custGeom>
          <a:solidFill>
            <a:srgbClr val="CC9933"/>
          </a:solidFill>
          <a:ln w="19050" cmpd="sng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AU"/>
          </a:p>
        </p:txBody>
      </p:sp>
      <p:sp>
        <p:nvSpPr>
          <p:cNvPr id="814964" name="Freeform 1908">
            <a:extLst>
              <a:ext uri="{FF2B5EF4-FFF2-40B4-BE49-F238E27FC236}">
                <a16:creationId xmlns:a16="http://schemas.microsoft.com/office/drawing/2014/main" id="{1DA2821B-6195-4E25-8125-3345F5734F88}"/>
              </a:ext>
            </a:extLst>
          </p:cNvPr>
          <p:cNvSpPr>
            <a:spLocks/>
          </p:cNvSpPr>
          <p:nvPr/>
        </p:nvSpPr>
        <p:spPr bwMode="auto">
          <a:xfrm>
            <a:off x="4164013" y="2400300"/>
            <a:ext cx="171450" cy="101600"/>
          </a:xfrm>
          <a:custGeom>
            <a:avLst/>
            <a:gdLst>
              <a:gd name="T0" fmla="*/ 307 w 323"/>
              <a:gd name="T1" fmla="*/ 0 h 194"/>
              <a:gd name="T2" fmla="*/ 318 w 323"/>
              <a:gd name="T3" fmla="*/ 4 h 194"/>
              <a:gd name="T4" fmla="*/ 323 w 323"/>
              <a:gd name="T5" fmla="*/ 12 h 194"/>
              <a:gd name="T6" fmla="*/ 322 w 323"/>
              <a:gd name="T7" fmla="*/ 18 h 194"/>
              <a:gd name="T8" fmla="*/ 315 w 323"/>
              <a:gd name="T9" fmla="*/ 31 h 194"/>
              <a:gd name="T10" fmla="*/ 277 w 323"/>
              <a:gd name="T11" fmla="*/ 63 h 194"/>
              <a:gd name="T12" fmla="*/ 229 w 323"/>
              <a:gd name="T13" fmla="*/ 106 h 194"/>
              <a:gd name="T14" fmla="*/ 203 w 323"/>
              <a:gd name="T15" fmla="*/ 129 h 194"/>
              <a:gd name="T16" fmla="*/ 92 w 323"/>
              <a:gd name="T17" fmla="*/ 172 h 194"/>
              <a:gd name="T18" fmla="*/ 21 w 323"/>
              <a:gd name="T19" fmla="*/ 194 h 194"/>
              <a:gd name="T20" fmla="*/ 5 w 323"/>
              <a:gd name="T21" fmla="*/ 191 h 194"/>
              <a:gd name="T22" fmla="*/ 0 w 323"/>
              <a:gd name="T23" fmla="*/ 185 h 194"/>
              <a:gd name="T24" fmla="*/ 3 w 323"/>
              <a:gd name="T25" fmla="*/ 175 h 194"/>
              <a:gd name="T26" fmla="*/ 5 w 323"/>
              <a:gd name="T27" fmla="*/ 162 h 194"/>
              <a:gd name="T28" fmla="*/ 16 w 323"/>
              <a:gd name="T29" fmla="*/ 138 h 194"/>
              <a:gd name="T30" fmla="*/ 33 w 323"/>
              <a:gd name="T31" fmla="*/ 120 h 194"/>
              <a:gd name="T32" fmla="*/ 51 w 323"/>
              <a:gd name="T33" fmla="*/ 107 h 194"/>
              <a:gd name="T34" fmla="*/ 62 w 323"/>
              <a:gd name="T35" fmla="*/ 100 h 194"/>
              <a:gd name="T36" fmla="*/ 95 w 323"/>
              <a:gd name="T37" fmla="*/ 83 h 194"/>
              <a:gd name="T38" fmla="*/ 130 w 323"/>
              <a:gd name="T39" fmla="*/ 61 h 194"/>
              <a:gd name="T40" fmla="*/ 189 w 323"/>
              <a:gd name="T41" fmla="*/ 33 h 194"/>
              <a:gd name="T42" fmla="*/ 250 w 323"/>
              <a:gd name="T43" fmla="*/ 9 h 194"/>
              <a:gd name="T44" fmla="*/ 283 w 323"/>
              <a:gd name="T45" fmla="*/ 2 h 194"/>
              <a:gd name="T46" fmla="*/ 307 w 323"/>
              <a:gd name="T47" fmla="*/ 2 h 194"/>
              <a:gd name="T48" fmla="*/ 307 w 323"/>
              <a:gd name="T49" fmla="*/ 2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23" h="194">
                <a:moveTo>
                  <a:pt x="307" y="0"/>
                </a:moveTo>
                <a:lnTo>
                  <a:pt x="318" y="4"/>
                </a:lnTo>
                <a:lnTo>
                  <a:pt x="323" y="12"/>
                </a:lnTo>
                <a:lnTo>
                  <a:pt x="322" y="18"/>
                </a:lnTo>
                <a:lnTo>
                  <a:pt x="315" y="31"/>
                </a:lnTo>
                <a:lnTo>
                  <a:pt x="277" y="63"/>
                </a:lnTo>
                <a:lnTo>
                  <a:pt x="229" y="106"/>
                </a:lnTo>
                <a:lnTo>
                  <a:pt x="203" y="129"/>
                </a:lnTo>
                <a:lnTo>
                  <a:pt x="92" y="172"/>
                </a:lnTo>
                <a:lnTo>
                  <a:pt x="21" y="194"/>
                </a:lnTo>
                <a:lnTo>
                  <a:pt x="5" y="191"/>
                </a:lnTo>
                <a:lnTo>
                  <a:pt x="0" y="185"/>
                </a:lnTo>
                <a:lnTo>
                  <a:pt x="3" y="175"/>
                </a:lnTo>
                <a:lnTo>
                  <a:pt x="5" y="162"/>
                </a:lnTo>
                <a:lnTo>
                  <a:pt x="16" y="138"/>
                </a:lnTo>
                <a:lnTo>
                  <a:pt x="33" y="120"/>
                </a:lnTo>
                <a:lnTo>
                  <a:pt x="51" y="107"/>
                </a:lnTo>
                <a:lnTo>
                  <a:pt x="62" y="100"/>
                </a:lnTo>
                <a:lnTo>
                  <a:pt x="95" y="83"/>
                </a:lnTo>
                <a:lnTo>
                  <a:pt x="130" y="61"/>
                </a:lnTo>
                <a:lnTo>
                  <a:pt x="189" y="33"/>
                </a:lnTo>
                <a:lnTo>
                  <a:pt x="250" y="9"/>
                </a:lnTo>
                <a:lnTo>
                  <a:pt x="283" y="2"/>
                </a:lnTo>
                <a:lnTo>
                  <a:pt x="307" y="2"/>
                </a:lnTo>
                <a:lnTo>
                  <a:pt x="307" y="2"/>
                </a:lnTo>
              </a:path>
            </a:pathLst>
          </a:custGeom>
          <a:noFill/>
          <a:ln w="19050" cmpd="sng">
            <a:solidFill>
              <a:schemeClr val="bg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65" name="Rectangle 1909">
            <a:extLst>
              <a:ext uri="{FF2B5EF4-FFF2-40B4-BE49-F238E27FC236}">
                <a16:creationId xmlns:a16="http://schemas.microsoft.com/office/drawing/2014/main" id="{FFEBA7ED-D17E-47BE-B892-53F9FBDCA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075" y="2695575"/>
            <a:ext cx="7254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zh-TW" sz="1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Production</a:t>
            </a:r>
            <a:endParaRPr lang="en-US" altLang="zh-TW" sz="36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4966" name="Rectangle 1910">
            <a:extLst>
              <a:ext uri="{FF2B5EF4-FFF2-40B4-BE49-F238E27FC236}">
                <a16:creationId xmlns:a16="http://schemas.microsoft.com/office/drawing/2014/main" id="{2BDCC3B8-5D86-4C32-A94E-84BB2AD05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2075" y="2814638"/>
            <a:ext cx="6159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altLang="zh-TW" sz="1200">
                <a:solidFill>
                  <a:srgbClr val="00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materials</a:t>
            </a:r>
            <a:endParaRPr lang="en-US" altLang="zh-TW" sz="36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814967" name="Freeform 1911">
            <a:extLst>
              <a:ext uri="{FF2B5EF4-FFF2-40B4-BE49-F238E27FC236}">
                <a16:creationId xmlns:a16="http://schemas.microsoft.com/office/drawing/2014/main" id="{BEDE104A-02DD-41CF-B5EF-7A432C4AE856}"/>
              </a:ext>
            </a:extLst>
          </p:cNvPr>
          <p:cNvSpPr>
            <a:spLocks/>
          </p:cNvSpPr>
          <p:nvPr/>
        </p:nvSpPr>
        <p:spPr bwMode="auto">
          <a:xfrm>
            <a:off x="4495800" y="2286000"/>
            <a:ext cx="209550" cy="146050"/>
          </a:xfrm>
          <a:custGeom>
            <a:avLst/>
            <a:gdLst>
              <a:gd name="T0" fmla="*/ 17 w 396"/>
              <a:gd name="T1" fmla="*/ 163 h 276"/>
              <a:gd name="T2" fmla="*/ 40 w 396"/>
              <a:gd name="T3" fmla="*/ 193 h 276"/>
              <a:gd name="T4" fmla="*/ 69 w 396"/>
              <a:gd name="T5" fmla="*/ 237 h 276"/>
              <a:gd name="T6" fmla="*/ 82 w 396"/>
              <a:gd name="T7" fmla="*/ 250 h 276"/>
              <a:gd name="T8" fmla="*/ 95 w 396"/>
              <a:gd name="T9" fmla="*/ 257 h 276"/>
              <a:gd name="T10" fmla="*/ 109 w 396"/>
              <a:gd name="T11" fmla="*/ 262 h 276"/>
              <a:gd name="T12" fmla="*/ 137 w 396"/>
              <a:gd name="T13" fmla="*/ 271 h 276"/>
              <a:gd name="T14" fmla="*/ 147 w 396"/>
              <a:gd name="T15" fmla="*/ 275 h 276"/>
              <a:gd name="T16" fmla="*/ 151 w 396"/>
              <a:gd name="T17" fmla="*/ 266 h 276"/>
              <a:gd name="T18" fmla="*/ 164 w 396"/>
              <a:gd name="T19" fmla="*/ 247 h 276"/>
              <a:gd name="T20" fmla="*/ 175 w 396"/>
              <a:gd name="T21" fmla="*/ 216 h 276"/>
              <a:gd name="T22" fmla="*/ 190 w 396"/>
              <a:gd name="T23" fmla="*/ 190 h 276"/>
              <a:gd name="T24" fmla="*/ 201 w 396"/>
              <a:gd name="T25" fmla="*/ 176 h 276"/>
              <a:gd name="T26" fmla="*/ 211 w 396"/>
              <a:gd name="T27" fmla="*/ 169 h 276"/>
              <a:gd name="T28" fmla="*/ 219 w 396"/>
              <a:gd name="T29" fmla="*/ 160 h 276"/>
              <a:gd name="T30" fmla="*/ 240 w 396"/>
              <a:gd name="T31" fmla="*/ 138 h 276"/>
              <a:gd name="T32" fmla="*/ 268 w 396"/>
              <a:gd name="T33" fmla="*/ 111 h 276"/>
              <a:gd name="T34" fmla="*/ 302 w 396"/>
              <a:gd name="T35" fmla="*/ 86 h 276"/>
              <a:gd name="T36" fmla="*/ 319 w 396"/>
              <a:gd name="T37" fmla="*/ 77 h 276"/>
              <a:gd name="T38" fmla="*/ 335 w 396"/>
              <a:gd name="T39" fmla="*/ 64 h 276"/>
              <a:gd name="T40" fmla="*/ 342 w 396"/>
              <a:gd name="T41" fmla="*/ 60 h 276"/>
              <a:gd name="T42" fmla="*/ 357 w 396"/>
              <a:gd name="T43" fmla="*/ 47 h 276"/>
              <a:gd name="T44" fmla="*/ 369 w 396"/>
              <a:gd name="T45" fmla="*/ 36 h 276"/>
              <a:gd name="T46" fmla="*/ 380 w 396"/>
              <a:gd name="T47" fmla="*/ 28 h 276"/>
              <a:gd name="T48" fmla="*/ 391 w 396"/>
              <a:gd name="T49" fmla="*/ 23 h 276"/>
              <a:gd name="T50" fmla="*/ 389 w 396"/>
              <a:gd name="T51" fmla="*/ 20 h 276"/>
              <a:gd name="T52" fmla="*/ 382 w 396"/>
              <a:gd name="T53" fmla="*/ 24 h 276"/>
              <a:gd name="T54" fmla="*/ 374 w 396"/>
              <a:gd name="T55" fmla="*/ 29 h 276"/>
              <a:gd name="T56" fmla="*/ 357 w 396"/>
              <a:gd name="T57" fmla="*/ 42 h 276"/>
              <a:gd name="T58" fmla="*/ 346 w 396"/>
              <a:gd name="T59" fmla="*/ 45 h 276"/>
              <a:gd name="T60" fmla="*/ 316 w 396"/>
              <a:gd name="T61" fmla="*/ 65 h 276"/>
              <a:gd name="T62" fmla="*/ 322 w 396"/>
              <a:gd name="T63" fmla="*/ 56 h 276"/>
              <a:gd name="T64" fmla="*/ 329 w 396"/>
              <a:gd name="T65" fmla="*/ 50 h 276"/>
              <a:gd name="T66" fmla="*/ 340 w 396"/>
              <a:gd name="T67" fmla="*/ 41 h 276"/>
              <a:gd name="T68" fmla="*/ 341 w 396"/>
              <a:gd name="T69" fmla="*/ 34 h 276"/>
              <a:gd name="T70" fmla="*/ 352 w 396"/>
              <a:gd name="T71" fmla="*/ 24 h 276"/>
              <a:gd name="T72" fmla="*/ 337 w 396"/>
              <a:gd name="T73" fmla="*/ 28 h 276"/>
              <a:gd name="T74" fmla="*/ 350 w 396"/>
              <a:gd name="T75" fmla="*/ 16 h 276"/>
              <a:gd name="T76" fmla="*/ 346 w 396"/>
              <a:gd name="T77" fmla="*/ 13 h 276"/>
              <a:gd name="T78" fmla="*/ 337 w 396"/>
              <a:gd name="T79" fmla="*/ 23 h 276"/>
              <a:gd name="T80" fmla="*/ 337 w 396"/>
              <a:gd name="T81" fmla="*/ 13 h 276"/>
              <a:gd name="T82" fmla="*/ 344 w 396"/>
              <a:gd name="T83" fmla="*/ 4 h 276"/>
              <a:gd name="T84" fmla="*/ 336 w 396"/>
              <a:gd name="T85" fmla="*/ 3 h 276"/>
              <a:gd name="T86" fmla="*/ 328 w 396"/>
              <a:gd name="T87" fmla="*/ 12 h 276"/>
              <a:gd name="T88" fmla="*/ 307 w 396"/>
              <a:gd name="T89" fmla="*/ 24 h 276"/>
              <a:gd name="T90" fmla="*/ 250 w 396"/>
              <a:gd name="T91" fmla="*/ 63 h 276"/>
              <a:gd name="T92" fmla="*/ 250 w 396"/>
              <a:gd name="T93" fmla="*/ 59 h 276"/>
              <a:gd name="T94" fmla="*/ 254 w 396"/>
              <a:gd name="T95" fmla="*/ 54 h 276"/>
              <a:gd name="T96" fmla="*/ 310 w 396"/>
              <a:gd name="T97" fmla="*/ 19 h 276"/>
              <a:gd name="T98" fmla="*/ 314 w 396"/>
              <a:gd name="T99" fmla="*/ 12 h 276"/>
              <a:gd name="T100" fmla="*/ 294 w 396"/>
              <a:gd name="T101" fmla="*/ 20 h 276"/>
              <a:gd name="T102" fmla="*/ 259 w 396"/>
              <a:gd name="T103" fmla="*/ 42 h 276"/>
              <a:gd name="T104" fmla="*/ 223 w 396"/>
              <a:gd name="T105" fmla="*/ 67 h 276"/>
              <a:gd name="T106" fmla="*/ 173 w 396"/>
              <a:gd name="T107" fmla="*/ 102 h 276"/>
              <a:gd name="T108" fmla="*/ 150 w 396"/>
              <a:gd name="T109" fmla="*/ 129 h 276"/>
              <a:gd name="T110" fmla="*/ 126 w 396"/>
              <a:gd name="T111" fmla="*/ 154 h 276"/>
              <a:gd name="T112" fmla="*/ 104 w 396"/>
              <a:gd name="T113" fmla="*/ 160 h 276"/>
              <a:gd name="T114" fmla="*/ 83 w 396"/>
              <a:gd name="T115" fmla="*/ 119 h 276"/>
              <a:gd name="T116" fmla="*/ 60 w 396"/>
              <a:gd name="T117" fmla="*/ 120 h 276"/>
              <a:gd name="T118" fmla="*/ 42 w 396"/>
              <a:gd name="T119" fmla="*/ 128 h 276"/>
              <a:gd name="T120" fmla="*/ 20 w 396"/>
              <a:gd name="T121" fmla="*/ 136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96" h="276">
                <a:moveTo>
                  <a:pt x="0" y="146"/>
                </a:moveTo>
                <a:lnTo>
                  <a:pt x="1" y="147"/>
                </a:lnTo>
                <a:lnTo>
                  <a:pt x="3" y="149"/>
                </a:lnTo>
                <a:lnTo>
                  <a:pt x="3" y="150"/>
                </a:lnTo>
                <a:lnTo>
                  <a:pt x="4" y="151"/>
                </a:lnTo>
                <a:lnTo>
                  <a:pt x="5" y="153"/>
                </a:lnTo>
                <a:lnTo>
                  <a:pt x="7" y="154"/>
                </a:lnTo>
                <a:lnTo>
                  <a:pt x="8" y="155"/>
                </a:lnTo>
                <a:lnTo>
                  <a:pt x="9" y="156"/>
                </a:lnTo>
                <a:lnTo>
                  <a:pt x="10" y="158"/>
                </a:lnTo>
                <a:lnTo>
                  <a:pt x="12" y="158"/>
                </a:lnTo>
                <a:lnTo>
                  <a:pt x="13" y="159"/>
                </a:lnTo>
                <a:lnTo>
                  <a:pt x="14" y="160"/>
                </a:lnTo>
                <a:lnTo>
                  <a:pt x="16" y="162"/>
                </a:lnTo>
                <a:lnTo>
                  <a:pt x="17" y="163"/>
                </a:lnTo>
                <a:lnTo>
                  <a:pt x="18" y="164"/>
                </a:lnTo>
                <a:lnTo>
                  <a:pt x="18" y="166"/>
                </a:lnTo>
                <a:lnTo>
                  <a:pt x="20" y="168"/>
                </a:lnTo>
                <a:lnTo>
                  <a:pt x="21" y="169"/>
                </a:lnTo>
                <a:lnTo>
                  <a:pt x="22" y="171"/>
                </a:lnTo>
                <a:lnTo>
                  <a:pt x="25" y="172"/>
                </a:lnTo>
                <a:lnTo>
                  <a:pt x="26" y="173"/>
                </a:lnTo>
                <a:lnTo>
                  <a:pt x="27" y="175"/>
                </a:lnTo>
                <a:lnTo>
                  <a:pt x="29" y="177"/>
                </a:lnTo>
                <a:lnTo>
                  <a:pt x="30" y="179"/>
                </a:lnTo>
                <a:lnTo>
                  <a:pt x="31" y="181"/>
                </a:lnTo>
                <a:lnTo>
                  <a:pt x="34" y="184"/>
                </a:lnTo>
                <a:lnTo>
                  <a:pt x="35" y="188"/>
                </a:lnTo>
                <a:lnTo>
                  <a:pt x="38" y="190"/>
                </a:lnTo>
                <a:lnTo>
                  <a:pt x="40" y="193"/>
                </a:lnTo>
                <a:lnTo>
                  <a:pt x="43" y="197"/>
                </a:lnTo>
                <a:lnTo>
                  <a:pt x="44" y="199"/>
                </a:lnTo>
                <a:lnTo>
                  <a:pt x="46" y="202"/>
                </a:lnTo>
                <a:lnTo>
                  <a:pt x="47" y="203"/>
                </a:lnTo>
                <a:lnTo>
                  <a:pt x="48" y="206"/>
                </a:lnTo>
                <a:lnTo>
                  <a:pt x="50" y="208"/>
                </a:lnTo>
                <a:lnTo>
                  <a:pt x="51" y="211"/>
                </a:lnTo>
                <a:lnTo>
                  <a:pt x="53" y="214"/>
                </a:lnTo>
                <a:lnTo>
                  <a:pt x="56" y="218"/>
                </a:lnTo>
                <a:lnTo>
                  <a:pt x="57" y="221"/>
                </a:lnTo>
                <a:lnTo>
                  <a:pt x="60" y="224"/>
                </a:lnTo>
                <a:lnTo>
                  <a:pt x="63" y="228"/>
                </a:lnTo>
                <a:lnTo>
                  <a:pt x="65" y="232"/>
                </a:lnTo>
                <a:lnTo>
                  <a:pt x="66" y="234"/>
                </a:lnTo>
                <a:lnTo>
                  <a:pt x="69" y="237"/>
                </a:lnTo>
                <a:lnTo>
                  <a:pt x="70" y="241"/>
                </a:lnTo>
                <a:lnTo>
                  <a:pt x="72" y="244"/>
                </a:lnTo>
                <a:lnTo>
                  <a:pt x="73" y="245"/>
                </a:lnTo>
                <a:lnTo>
                  <a:pt x="74" y="247"/>
                </a:lnTo>
                <a:lnTo>
                  <a:pt x="76" y="247"/>
                </a:lnTo>
                <a:lnTo>
                  <a:pt x="77" y="247"/>
                </a:lnTo>
                <a:lnTo>
                  <a:pt x="77" y="247"/>
                </a:lnTo>
                <a:lnTo>
                  <a:pt x="78" y="247"/>
                </a:lnTo>
                <a:lnTo>
                  <a:pt x="78" y="247"/>
                </a:lnTo>
                <a:lnTo>
                  <a:pt x="79" y="247"/>
                </a:lnTo>
                <a:lnTo>
                  <a:pt x="81" y="247"/>
                </a:lnTo>
                <a:lnTo>
                  <a:pt x="81" y="249"/>
                </a:lnTo>
                <a:lnTo>
                  <a:pt x="81" y="249"/>
                </a:lnTo>
                <a:lnTo>
                  <a:pt x="82" y="250"/>
                </a:lnTo>
                <a:lnTo>
                  <a:pt x="82" y="250"/>
                </a:lnTo>
                <a:lnTo>
                  <a:pt x="82" y="251"/>
                </a:lnTo>
                <a:lnTo>
                  <a:pt x="83" y="251"/>
                </a:lnTo>
                <a:lnTo>
                  <a:pt x="83" y="251"/>
                </a:lnTo>
                <a:lnTo>
                  <a:pt x="85" y="251"/>
                </a:lnTo>
                <a:lnTo>
                  <a:pt x="85" y="251"/>
                </a:lnTo>
                <a:lnTo>
                  <a:pt x="86" y="251"/>
                </a:lnTo>
                <a:lnTo>
                  <a:pt x="86" y="251"/>
                </a:lnTo>
                <a:lnTo>
                  <a:pt x="87" y="251"/>
                </a:lnTo>
                <a:lnTo>
                  <a:pt x="87" y="251"/>
                </a:lnTo>
                <a:lnTo>
                  <a:pt x="89" y="253"/>
                </a:lnTo>
                <a:lnTo>
                  <a:pt x="90" y="254"/>
                </a:lnTo>
                <a:lnTo>
                  <a:pt x="91" y="254"/>
                </a:lnTo>
                <a:lnTo>
                  <a:pt x="93" y="255"/>
                </a:lnTo>
                <a:lnTo>
                  <a:pt x="94" y="255"/>
                </a:lnTo>
                <a:lnTo>
                  <a:pt x="95" y="257"/>
                </a:lnTo>
                <a:lnTo>
                  <a:pt x="96" y="257"/>
                </a:lnTo>
                <a:lnTo>
                  <a:pt x="98" y="258"/>
                </a:lnTo>
                <a:lnTo>
                  <a:pt x="99" y="258"/>
                </a:lnTo>
                <a:lnTo>
                  <a:pt x="100" y="258"/>
                </a:lnTo>
                <a:lnTo>
                  <a:pt x="100" y="258"/>
                </a:lnTo>
                <a:lnTo>
                  <a:pt x="102" y="258"/>
                </a:lnTo>
                <a:lnTo>
                  <a:pt x="103" y="258"/>
                </a:lnTo>
                <a:lnTo>
                  <a:pt x="104" y="258"/>
                </a:lnTo>
                <a:lnTo>
                  <a:pt x="104" y="258"/>
                </a:lnTo>
                <a:lnTo>
                  <a:pt x="106" y="258"/>
                </a:lnTo>
                <a:lnTo>
                  <a:pt x="106" y="259"/>
                </a:lnTo>
                <a:lnTo>
                  <a:pt x="107" y="260"/>
                </a:lnTo>
                <a:lnTo>
                  <a:pt x="108" y="262"/>
                </a:lnTo>
                <a:lnTo>
                  <a:pt x="108" y="262"/>
                </a:lnTo>
                <a:lnTo>
                  <a:pt x="109" y="262"/>
                </a:lnTo>
                <a:lnTo>
                  <a:pt x="112" y="262"/>
                </a:lnTo>
                <a:lnTo>
                  <a:pt x="113" y="263"/>
                </a:lnTo>
                <a:lnTo>
                  <a:pt x="115" y="263"/>
                </a:lnTo>
                <a:lnTo>
                  <a:pt x="116" y="263"/>
                </a:lnTo>
                <a:lnTo>
                  <a:pt x="117" y="263"/>
                </a:lnTo>
                <a:lnTo>
                  <a:pt x="120" y="263"/>
                </a:lnTo>
                <a:lnTo>
                  <a:pt x="121" y="263"/>
                </a:lnTo>
                <a:lnTo>
                  <a:pt x="122" y="264"/>
                </a:lnTo>
                <a:lnTo>
                  <a:pt x="125" y="264"/>
                </a:lnTo>
                <a:lnTo>
                  <a:pt x="126" y="266"/>
                </a:lnTo>
                <a:lnTo>
                  <a:pt x="129" y="267"/>
                </a:lnTo>
                <a:lnTo>
                  <a:pt x="130" y="268"/>
                </a:lnTo>
                <a:lnTo>
                  <a:pt x="133" y="270"/>
                </a:lnTo>
                <a:lnTo>
                  <a:pt x="134" y="271"/>
                </a:lnTo>
                <a:lnTo>
                  <a:pt x="137" y="271"/>
                </a:lnTo>
                <a:lnTo>
                  <a:pt x="137" y="271"/>
                </a:lnTo>
                <a:lnTo>
                  <a:pt x="138" y="271"/>
                </a:lnTo>
                <a:lnTo>
                  <a:pt x="138" y="271"/>
                </a:lnTo>
                <a:lnTo>
                  <a:pt x="139" y="271"/>
                </a:lnTo>
                <a:lnTo>
                  <a:pt x="141" y="271"/>
                </a:lnTo>
                <a:lnTo>
                  <a:pt x="141" y="271"/>
                </a:lnTo>
                <a:lnTo>
                  <a:pt x="142" y="271"/>
                </a:lnTo>
                <a:lnTo>
                  <a:pt x="142" y="271"/>
                </a:lnTo>
                <a:lnTo>
                  <a:pt x="143" y="272"/>
                </a:lnTo>
                <a:lnTo>
                  <a:pt x="145" y="272"/>
                </a:lnTo>
                <a:lnTo>
                  <a:pt x="145" y="273"/>
                </a:lnTo>
                <a:lnTo>
                  <a:pt x="146" y="273"/>
                </a:lnTo>
                <a:lnTo>
                  <a:pt x="146" y="273"/>
                </a:lnTo>
                <a:lnTo>
                  <a:pt x="147" y="275"/>
                </a:lnTo>
                <a:lnTo>
                  <a:pt x="147" y="275"/>
                </a:lnTo>
                <a:lnTo>
                  <a:pt x="148" y="275"/>
                </a:lnTo>
                <a:lnTo>
                  <a:pt x="151" y="276"/>
                </a:lnTo>
                <a:lnTo>
                  <a:pt x="152" y="276"/>
                </a:lnTo>
                <a:lnTo>
                  <a:pt x="152" y="276"/>
                </a:lnTo>
                <a:lnTo>
                  <a:pt x="154" y="275"/>
                </a:lnTo>
                <a:lnTo>
                  <a:pt x="154" y="275"/>
                </a:lnTo>
                <a:lnTo>
                  <a:pt x="152" y="273"/>
                </a:lnTo>
                <a:lnTo>
                  <a:pt x="152" y="272"/>
                </a:lnTo>
                <a:lnTo>
                  <a:pt x="151" y="271"/>
                </a:lnTo>
                <a:lnTo>
                  <a:pt x="151" y="270"/>
                </a:lnTo>
                <a:lnTo>
                  <a:pt x="150" y="268"/>
                </a:lnTo>
                <a:lnTo>
                  <a:pt x="150" y="268"/>
                </a:lnTo>
                <a:lnTo>
                  <a:pt x="150" y="267"/>
                </a:lnTo>
                <a:lnTo>
                  <a:pt x="150" y="266"/>
                </a:lnTo>
                <a:lnTo>
                  <a:pt x="151" y="266"/>
                </a:lnTo>
                <a:lnTo>
                  <a:pt x="152" y="266"/>
                </a:lnTo>
                <a:lnTo>
                  <a:pt x="155" y="267"/>
                </a:lnTo>
                <a:lnTo>
                  <a:pt x="156" y="264"/>
                </a:lnTo>
                <a:lnTo>
                  <a:pt x="156" y="263"/>
                </a:lnTo>
                <a:lnTo>
                  <a:pt x="158" y="262"/>
                </a:lnTo>
                <a:lnTo>
                  <a:pt x="158" y="260"/>
                </a:lnTo>
                <a:lnTo>
                  <a:pt x="159" y="259"/>
                </a:lnTo>
                <a:lnTo>
                  <a:pt x="160" y="257"/>
                </a:lnTo>
                <a:lnTo>
                  <a:pt x="160" y="255"/>
                </a:lnTo>
                <a:lnTo>
                  <a:pt x="162" y="254"/>
                </a:lnTo>
                <a:lnTo>
                  <a:pt x="162" y="253"/>
                </a:lnTo>
                <a:lnTo>
                  <a:pt x="162" y="251"/>
                </a:lnTo>
                <a:lnTo>
                  <a:pt x="163" y="250"/>
                </a:lnTo>
                <a:lnTo>
                  <a:pt x="163" y="249"/>
                </a:lnTo>
                <a:lnTo>
                  <a:pt x="164" y="247"/>
                </a:lnTo>
                <a:lnTo>
                  <a:pt x="164" y="246"/>
                </a:lnTo>
                <a:lnTo>
                  <a:pt x="165" y="245"/>
                </a:lnTo>
                <a:lnTo>
                  <a:pt x="165" y="244"/>
                </a:lnTo>
                <a:lnTo>
                  <a:pt x="165" y="242"/>
                </a:lnTo>
                <a:lnTo>
                  <a:pt x="167" y="240"/>
                </a:lnTo>
                <a:lnTo>
                  <a:pt x="168" y="238"/>
                </a:lnTo>
                <a:lnTo>
                  <a:pt x="169" y="237"/>
                </a:lnTo>
                <a:lnTo>
                  <a:pt x="169" y="236"/>
                </a:lnTo>
                <a:lnTo>
                  <a:pt x="171" y="234"/>
                </a:lnTo>
                <a:lnTo>
                  <a:pt x="172" y="233"/>
                </a:lnTo>
                <a:lnTo>
                  <a:pt x="172" y="231"/>
                </a:lnTo>
                <a:lnTo>
                  <a:pt x="173" y="227"/>
                </a:lnTo>
                <a:lnTo>
                  <a:pt x="175" y="223"/>
                </a:lnTo>
                <a:lnTo>
                  <a:pt x="175" y="220"/>
                </a:lnTo>
                <a:lnTo>
                  <a:pt x="175" y="216"/>
                </a:lnTo>
                <a:lnTo>
                  <a:pt x="176" y="215"/>
                </a:lnTo>
                <a:lnTo>
                  <a:pt x="177" y="214"/>
                </a:lnTo>
                <a:lnTo>
                  <a:pt x="178" y="214"/>
                </a:lnTo>
                <a:lnTo>
                  <a:pt x="180" y="212"/>
                </a:lnTo>
                <a:lnTo>
                  <a:pt x="181" y="211"/>
                </a:lnTo>
                <a:lnTo>
                  <a:pt x="182" y="210"/>
                </a:lnTo>
                <a:lnTo>
                  <a:pt x="184" y="208"/>
                </a:lnTo>
                <a:lnTo>
                  <a:pt x="185" y="208"/>
                </a:lnTo>
                <a:lnTo>
                  <a:pt x="185" y="205"/>
                </a:lnTo>
                <a:lnTo>
                  <a:pt x="185" y="201"/>
                </a:lnTo>
                <a:lnTo>
                  <a:pt x="186" y="198"/>
                </a:lnTo>
                <a:lnTo>
                  <a:pt x="186" y="193"/>
                </a:lnTo>
                <a:lnTo>
                  <a:pt x="188" y="193"/>
                </a:lnTo>
                <a:lnTo>
                  <a:pt x="189" y="192"/>
                </a:lnTo>
                <a:lnTo>
                  <a:pt x="190" y="190"/>
                </a:lnTo>
                <a:lnTo>
                  <a:pt x="193" y="189"/>
                </a:lnTo>
                <a:lnTo>
                  <a:pt x="194" y="188"/>
                </a:lnTo>
                <a:lnTo>
                  <a:pt x="195" y="188"/>
                </a:lnTo>
                <a:lnTo>
                  <a:pt x="197" y="186"/>
                </a:lnTo>
                <a:lnTo>
                  <a:pt x="198" y="185"/>
                </a:lnTo>
                <a:lnTo>
                  <a:pt x="198" y="184"/>
                </a:lnTo>
                <a:lnTo>
                  <a:pt x="198" y="184"/>
                </a:lnTo>
                <a:lnTo>
                  <a:pt x="198" y="182"/>
                </a:lnTo>
                <a:lnTo>
                  <a:pt x="198" y="181"/>
                </a:lnTo>
                <a:lnTo>
                  <a:pt x="199" y="180"/>
                </a:lnTo>
                <a:lnTo>
                  <a:pt x="199" y="179"/>
                </a:lnTo>
                <a:lnTo>
                  <a:pt x="199" y="177"/>
                </a:lnTo>
                <a:lnTo>
                  <a:pt x="199" y="177"/>
                </a:lnTo>
                <a:lnTo>
                  <a:pt x="199" y="176"/>
                </a:lnTo>
                <a:lnTo>
                  <a:pt x="201" y="176"/>
                </a:lnTo>
                <a:lnTo>
                  <a:pt x="202" y="176"/>
                </a:lnTo>
                <a:lnTo>
                  <a:pt x="203" y="176"/>
                </a:lnTo>
                <a:lnTo>
                  <a:pt x="203" y="176"/>
                </a:lnTo>
                <a:lnTo>
                  <a:pt x="204" y="175"/>
                </a:lnTo>
                <a:lnTo>
                  <a:pt x="206" y="175"/>
                </a:lnTo>
                <a:lnTo>
                  <a:pt x="206" y="175"/>
                </a:lnTo>
                <a:lnTo>
                  <a:pt x="207" y="173"/>
                </a:lnTo>
                <a:lnTo>
                  <a:pt x="207" y="171"/>
                </a:lnTo>
                <a:lnTo>
                  <a:pt x="207" y="169"/>
                </a:lnTo>
                <a:lnTo>
                  <a:pt x="208" y="168"/>
                </a:lnTo>
                <a:lnTo>
                  <a:pt x="210" y="168"/>
                </a:lnTo>
                <a:lnTo>
                  <a:pt x="210" y="168"/>
                </a:lnTo>
                <a:lnTo>
                  <a:pt x="210" y="168"/>
                </a:lnTo>
                <a:lnTo>
                  <a:pt x="211" y="169"/>
                </a:lnTo>
                <a:lnTo>
                  <a:pt x="211" y="169"/>
                </a:lnTo>
                <a:lnTo>
                  <a:pt x="212" y="169"/>
                </a:lnTo>
                <a:lnTo>
                  <a:pt x="212" y="169"/>
                </a:lnTo>
                <a:lnTo>
                  <a:pt x="214" y="169"/>
                </a:lnTo>
                <a:lnTo>
                  <a:pt x="214" y="168"/>
                </a:lnTo>
                <a:lnTo>
                  <a:pt x="215" y="167"/>
                </a:lnTo>
                <a:lnTo>
                  <a:pt x="215" y="166"/>
                </a:lnTo>
                <a:lnTo>
                  <a:pt x="215" y="164"/>
                </a:lnTo>
                <a:lnTo>
                  <a:pt x="216" y="164"/>
                </a:lnTo>
                <a:lnTo>
                  <a:pt x="216" y="163"/>
                </a:lnTo>
                <a:lnTo>
                  <a:pt x="216" y="163"/>
                </a:lnTo>
                <a:lnTo>
                  <a:pt x="218" y="163"/>
                </a:lnTo>
                <a:lnTo>
                  <a:pt x="218" y="162"/>
                </a:lnTo>
                <a:lnTo>
                  <a:pt x="218" y="162"/>
                </a:lnTo>
                <a:lnTo>
                  <a:pt x="219" y="162"/>
                </a:lnTo>
                <a:lnTo>
                  <a:pt x="219" y="160"/>
                </a:lnTo>
                <a:lnTo>
                  <a:pt x="219" y="159"/>
                </a:lnTo>
                <a:lnTo>
                  <a:pt x="220" y="158"/>
                </a:lnTo>
                <a:lnTo>
                  <a:pt x="221" y="156"/>
                </a:lnTo>
                <a:lnTo>
                  <a:pt x="223" y="155"/>
                </a:lnTo>
                <a:lnTo>
                  <a:pt x="223" y="154"/>
                </a:lnTo>
                <a:lnTo>
                  <a:pt x="224" y="153"/>
                </a:lnTo>
                <a:lnTo>
                  <a:pt x="225" y="151"/>
                </a:lnTo>
                <a:lnTo>
                  <a:pt x="227" y="150"/>
                </a:lnTo>
                <a:lnTo>
                  <a:pt x="228" y="149"/>
                </a:lnTo>
                <a:lnTo>
                  <a:pt x="231" y="147"/>
                </a:lnTo>
                <a:lnTo>
                  <a:pt x="232" y="146"/>
                </a:lnTo>
                <a:lnTo>
                  <a:pt x="234" y="143"/>
                </a:lnTo>
                <a:lnTo>
                  <a:pt x="236" y="142"/>
                </a:lnTo>
                <a:lnTo>
                  <a:pt x="238" y="141"/>
                </a:lnTo>
                <a:lnTo>
                  <a:pt x="240" y="138"/>
                </a:lnTo>
                <a:lnTo>
                  <a:pt x="241" y="137"/>
                </a:lnTo>
                <a:lnTo>
                  <a:pt x="244" y="136"/>
                </a:lnTo>
                <a:lnTo>
                  <a:pt x="245" y="133"/>
                </a:lnTo>
                <a:lnTo>
                  <a:pt x="247" y="132"/>
                </a:lnTo>
                <a:lnTo>
                  <a:pt x="249" y="129"/>
                </a:lnTo>
                <a:lnTo>
                  <a:pt x="250" y="128"/>
                </a:lnTo>
                <a:lnTo>
                  <a:pt x="253" y="127"/>
                </a:lnTo>
                <a:lnTo>
                  <a:pt x="254" y="124"/>
                </a:lnTo>
                <a:lnTo>
                  <a:pt x="257" y="123"/>
                </a:lnTo>
                <a:lnTo>
                  <a:pt x="258" y="120"/>
                </a:lnTo>
                <a:lnTo>
                  <a:pt x="260" y="119"/>
                </a:lnTo>
                <a:lnTo>
                  <a:pt x="262" y="116"/>
                </a:lnTo>
                <a:lnTo>
                  <a:pt x="264" y="115"/>
                </a:lnTo>
                <a:lnTo>
                  <a:pt x="267" y="112"/>
                </a:lnTo>
                <a:lnTo>
                  <a:pt x="268" y="111"/>
                </a:lnTo>
                <a:lnTo>
                  <a:pt x="271" y="108"/>
                </a:lnTo>
                <a:lnTo>
                  <a:pt x="273" y="107"/>
                </a:lnTo>
                <a:lnTo>
                  <a:pt x="276" y="104"/>
                </a:lnTo>
                <a:lnTo>
                  <a:pt x="279" y="102"/>
                </a:lnTo>
                <a:lnTo>
                  <a:pt x="281" y="101"/>
                </a:lnTo>
                <a:lnTo>
                  <a:pt x="284" y="98"/>
                </a:lnTo>
                <a:lnTo>
                  <a:pt x="287" y="97"/>
                </a:lnTo>
                <a:lnTo>
                  <a:pt x="289" y="94"/>
                </a:lnTo>
                <a:lnTo>
                  <a:pt x="292" y="93"/>
                </a:lnTo>
                <a:lnTo>
                  <a:pt x="296" y="90"/>
                </a:lnTo>
                <a:lnTo>
                  <a:pt x="297" y="89"/>
                </a:lnTo>
                <a:lnTo>
                  <a:pt x="298" y="89"/>
                </a:lnTo>
                <a:lnTo>
                  <a:pt x="300" y="88"/>
                </a:lnTo>
                <a:lnTo>
                  <a:pt x="301" y="86"/>
                </a:lnTo>
                <a:lnTo>
                  <a:pt x="302" y="86"/>
                </a:lnTo>
                <a:lnTo>
                  <a:pt x="303" y="85"/>
                </a:lnTo>
                <a:lnTo>
                  <a:pt x="305" y="85"/>
                </a:lnTo>
                <a:lnTo>
                  <a:pt x="306" y="84"/>
                </a:lnTo>
                <a:lnTo>
                  <a:pt x="307" y="84"/>
                </a:lnTo>
                <a:lnTo>
                  <a:pt x="307" y="82"/>
                </a:lnTo>
                <a:lnTo>
                  <a:pt x="309" y="82"/>
                </a:lnTo>
                <a:lnTo>
                  <a:pt x="310" y="82"/>
                </a:lnTo>
                <a:lnTo>
                  <a:pt x="310" y="81"/>
                </a:lnTo>
                <a:lnTo>
                  <a:pt x="311" y="81"/>
                </a:lnTo>
                <a:lnTo>
                  <a:pt x="313" y="81"/>
                </a:lnTo>
                <a:lnTo>
                  <a:pt x="313" y="80"/>
                </a:lnTo>
                <a:lnTo>
                  <a:pt x="314" y="80"/>
                </a:lnTo>
                <a:lnTo>
                  <a:pt x="316" y="78"/>
                </a:lnTo>
                <a:lnTo>
                  <a:pt x="318" y="77"/>
                </a:lnTo>
                <a:lnTo>
                  <a:pt x="319" y="77"/>
                </a:lnTo>
                <a:lnTo>
                  <a:pt x="320" y="76"/>
                </a:lnTo>
                <a:lnTo>
                  <a:pt x="322" y="75"/>
                </a:lnTo>
                <a:lnTo>
                  <a:pt x="323" y="73"/>
                </a:lnTo>
                <a:lnTo>
                  <a:pt x="324" y="73"/>
                </a:lnTo>
                <a:lnTo>
                  <a:pt x="326" y="72"/>
                </a:lnTo>
                <a:lnTo>
                  <a:pt x="327" y="72"/>
                </a:lnTo>
                <a:lnTo>
                  <a:pt x="328" y="71"/>
                </a:lnTo>
                <a:lnTo>
                  <a:pt x="329" y="69"/>
                </a:lnTo>
                <a:lnTo>
                  <a:pt x="329" y="69"/>
                </a:lnTo>
                <a:lnTo>
                  <a:pt x="331" y="68"/>
                </a:lnTo>
                <a:lnTo>
                  <a:pt x="332" y="68"/>
                </a:lnTo>
                <a:lnTo>
                  <a:pt x="333" y="67"/>
                </a:lnTo>
                <a:lnTo>
                  <a:pt x="333" y="65"/>
                </a:lnTo>
                <a:lnTo>
                  <a:pt x="333" y="65"/>
                </a:lnTo>
                <a:lnTo>
                  <a:pt x="335" y="64"/>
                </a:lnTo>
                <a:lnTo>
                  <a:pt x="335" y="63"/>
                </a:lnTo>
                <a:lnTo>
                  <a:pt x="335" y="63"/>
                </a:lnTo>
                <a:lnTo>
                  <a:pt x="336" y="63"/>
                </a:lnTo>
                <a:lnTo>
                  <a:pt x="336" y="62"/>
                </a:lnTo>
                <a:lnTo>
                  <a:pt x="337" y="62"/>
                </a:lnTo>
                <a:lnTo>
                  <a:pt x="337" y="60"/>
                </a:lnTo>
                <a:lnTo>
                  <a:pt x="339" y="60"/>
                </a:lnTo>
                <a:lnTo>
                  <a:pt x="340" y="60"/>
                </a:lnTo>
                <a:lnTo>
                  <a:pt x="340" y="59"/>
                </a:lnTo>
                <a:lnTo>
                  <a:pt x="340" y="60"/>
                </a:lnTo>
                <a:lnTo>
                  <a:pt x="341" y="60"/>
                </a:lnTo>
                <a:lnTo>
                  <a:pt x="341" y="60"/>
                </a:lnTo>
                <a:lnTo>
                  <a:pt x="341" y="62"/>
                </a:lnTo>
                <a:lnTo>
                  <a:pt x="342" y="60"/>
                </a:lnTo>
                <a:lnTo>
                  <a:pt x="342" y="60"/>
                </a:lnTo>
                <a:lnTo>
                  <a:pt x="344" y="59"/>
                </a:lnTo>
                <a:lnTo>
                  <a:pt x="345" y="59"/>
                </a:lnTo>
                <a:lnTo>
                  <a:pt x="346" y="58"/>
                </a:lnTo>
                <a:lnTo>
                  <a:pt x="348" y="58"/>
                </a:lnTo>
                <a:lnTo>
                  <a:pt x="349" y="56"/>
                </a:lnTo>
                <a:lnTo>
                  <a:pt x="349" y="56"/>
                </a:lnTo>
                <a:lnTo>
                  <a:pt x="350" y="55"/>
                </a:lnTo>
                <a:lnTo>
                  <a:pt x="350" y="54"/>
                </a:lnTo>
                <a:lnTo>
                  <a:pt x="352" y="52"/>
                </a:lnTo>
                <a:lnTo>
                  <a:pt x="353" y="51"/>
                </a:lnTo>
                <a:lnTo>
                  <a:pt x="353" y="50"/>
                </a:lnTo>
                <a:lnTo>
                  <a:pt x="354" y="50"/>
                </a:lnTo>
                <a:lnTo>
                  <a:pt x="356" y="49"/>
                </a:lnTo>
                <a:lnTo>
                  <a:pt x="357" y="49"/>
                </a:lnTo>
                <a:lnTo>
                  <a:pt x="357" y="47"/>
                </a:lnTo>
                <a:lnTo>
                  <a:pt x="358" y="47"/>
                </a:lnTo>
                <a:lnTo>
                  <a:pt x="359" y="46"/>
                </a:lnTo>
                <a:lnTo>
                  <a:pt x="359" y="45"/>
                </a:lnTo>
                <a:lnTo>
                  <a:pt x="361" y="45"/>
                </a:lnTo>
                <a:lnTo>
                  <a:pt x="361" y="43"/>
                </a:lnTo>
                <a:lnTo>
                  <a:pt x="361" y="42"/>
                </a:lnTo>
                <a:lnTo>
                  <a:pt x="362" y="41"/>
                </a:lnTo>
                <a:lnTo>
                  <a:pt x="362" y="39"/>
                </a:lnTo>
                <a:lnTo>
                  <a:pt x="363" y="39"/>
                </a:lnTo>
                <a:lnTo>
                  <a:pt x="365" y="38"/>
                </a:lnTo>
                <a:lnTo>
                  <a:pt x="365" y="38"/>
                </a:lnTo>
                <a:lnTo>
                  <a:pt x="366" y="37"/>
                </a:lnTo>
                <a:lnTo>
                  <a:pt x="367" y="37"/>
                </a:lnTo>
                <a:lnTo>
                  <a:pt x="369" y="36"/>
                </a:lnTo>
                <a:lnTo>
                  <a:pt x="369" y="36"/>
                </a:lnTo>
                <a:lnTo>
                  <a:pt x="370" y="34"/>
                </a:lnTo>
                <a:lnTo>
                  <a:pt x="371" y="34"/>
                </a:lnTo>
                <a:lnTo>
                  <a:pt x="372" y="34"/>
                </a:lnTo>
                <a:lnTo>
                  <a:pt x="372" y="34"/>
                </a:lnTo>
                <a:lnTo>
                  <a:pt x="374" y="33"/>
                </a:lnTo>
                <a:lnTo>
                  <a:pt x="375" y="33"/>
                </a:lnTo>
                <a:lnTo>
                  <a:pt x="376" y="33"/>
                </a:lnTo>
                <a:lnTo>
                  <a:pt x="378" y="33"/>
                </a:lnTo>
                <a:lnTo>
                  <a:pt x="378" y="32"/>
                </a:lnTo>
                <a:lnTo>
                  <a:pt x="378" y="32"/>
                </a:lnTo>
                <a:lnTo>
                  <a:pt x="379" y="30"/>
                </a:lnTo>
                <a:lnTo>
                  <a:pt x="379" y="30"/>
                </a:lnTo>
                <a:lnTo>
                  <a:pt x="380" y="29"/>
                </a:lnTo>
                <a:lnTo>
                  <a:pt x="380" y="29"/>
                </a:lnTo>
                <a:lnTo>
                  <a:pt x="380" y="28"/>
                </a:lnTo>
                <a:lnTo>
                  <a:pt x="382" y="26"/>
                </a:lnTo>
                <a:lnTo>
                  <a:pt x="382" y="26"/>
                </a:lnTo>
                <a:lnTo>
                  <a:pt x="383" y="26"/>
                </a:lnTo>
                <a:lnTo>
                  <a:pt x="383" y="25"/>
                </a:lnTo>
                <a:lnTo>
                  <a:pt x="384" y="25"/>
                </a:lnTo>
                <a:lnTo>
                  <a:pt x="385" y="24"/>
                </a:lnTo>
                <a:lnTo>
                  <a:pt x="385" y="24"/>
                </a:lnTo>
                <a:lnTo>
                  <a:pt x="387" y="24"/>
                </a:lnTo>
                <a:lnTo>
                  <a:pt x="387" y="23"/>
                </a:lnTo>
                <a:lnTo>
                  <a:pt x="388" y="23"/>
                </a:lnTo>
                <a:lnTo>
                  <a:pt x="388" y="24"/>
                </a:lnTo>
                <a:lnTo>
                  <a:pt x="389" y="24"/>
                </a:lnTo>
                <a:lnTo>
                  <a:pt x="389" y="24"/>
                </a:lnTo>
                <a:lnTo>
                  <a:pt x="389" y="24"/>
                </a:lnTo>
                <a:lnTo>
                  <a:pt x="391" y="23"/>
                </a:lnTo>
                <a:lnTo>
                  <a:pt x="392" y="23"/>
                </a:lnTo>
                <a:lnTo>
                  <a:pt x="392" y="21"/>
                </a:lnTo>
                <a:lnTo>
                  <a:pt x="393" y="21"/>
                </a:lnTo>
                <a:lnTo>
                  <a:pt x="393" y="20"/>
                </a:lnTo>
                <a:lnTo>
                  <a:pt x="395" y="20"/>
                </a:lnTo>
                <a:lnTo>
                  <a:pt x="396" y="19"/>
                </a:lnTo>
                <a:lnTo>
                  <a:pt x="395" y="19"/>
                </a:lnTo>
                <a:lnTo>
                  <a:pt x="393" y="20"/>
                </a:lnTo>
                <a:lnTo>
                  <a:pt x="393" y="20"/>
                </a:lnTo>
                <a:lnTo>
                  <a:pt x="392" y="21"/>
                </a:lnTo>
                <a:lnTo>
                  <a:pt x="391" y="21"/>
                </a:lnTo>
                <a:lnTo>
                  <a:pt x="389" y="21"/>
                </a:lnTo>
                <a:lnTo>
                  <a:pt x="389" y="23"/>
                </a:lnTo>
                <a:lnTo>
                  <a:pt x="388" y="23"/>
                </a:lnTo>
                <a:lnTo>
                  <a:pt x="389" y="20"/>
                </a:lnTo>
                <a:lnTo>
                  <a:pt x="389" y="19"/>
                </a:lnTo>
                <a:lnTo>
                  <a:pt x="391" y="16"/>
                </a:lnTo>
                <a:lnTo>
                  <a:pt x="391" y="15"/>
                </a:lnTo>
                <a:lnTo>
                  <a:pt x="389" y="15"/>
                </a:lnTo>
                <a:lnTo>
                  <a:pt x="389" y="16"/>
                </a:lnTo>
                <a:lnTo>
                  <a:pt x="388" y="16"/>
                </a:lnTo>
                <a:lnTo>
                  <a:pt x="388" y="17"/>
                </a:lnTo>
                <a:lnTo>
                  <a:pt x="387" y="17"/>
                </a:lnTo>
                <a:lnTo>
                  <a:pt x="385" y="19"/>
                </a:lnTo>
                <a:lnTo>
                  <a:pt x="385" y="19"/>
                </a:lnTo>
                <a:lnTo>
                  <a:pt x="384" y="20"/>
                </a:lnTo>
                <a:lnTo>
                  <a:pt x="384" y="21"/>
                </a:lnTo>
                <a:lnTo>
                  <a:pt x="383" y="21"/>
                </a:lnTo>
                <a:lnTo>
                  <a:pt x="383" y="23"/>
                </a:lnTo>
                <a:lnTo>
                  <a:pt x="382" y="24"/>
                </a:lnTo>
                <a:lnTo>
                  <a:pt x="382" y="24"/>
                </a:lnTo>
                <a:lnTo>
                  <a:pt x="380" y="25"/>
                </a:lnTo>
                <a:lnTo>
                  <a:pt x="380" y="26"/>
                </a:lnTo>
                <a:lnTo>
                  <a:pt x="379" y="26"/>
                </a:lnTo>
                <a:lnTo>
                  <a:pt x="379" y="26"/>
                </a:lnTo>
                <a:lnTo>
                  <a:pt x="379" y="28"/>
                </a:lnTo>
                <a:lnTo>
                  <a:pt x="378" y="28"/>
                </a:lnTo>
                <a:lnTo>
                  <a:pt x="378" y="28"/>
                </a:lnTo>
                <a:lnTo>
                  <a:pt x="376" y="29"/>
                </a:lnTo>
                <a:lnTo>
                  <a:pt x="376" y="29"/>
                </a:lnTo>
                <a:lnTo>
                  <a:pt x="375" y="29"/>
                </a:lnTo>
                <a:lnTo>
                  <a:pt x="375" y="30"/>
                </a:lnTo>
                <a:lnTo>
                  <a:pt x="375" y="30"/>
                </a:lnTo>
                <a:lnTo>
                  <a:pt x="374" y="30"/>
                </a:lnTo>
                <a:lnTo>
                  <a:pt x="374" y="29"/>
                </a:lnTo>
                <a:lnTo>
                  <a:pt x="374" y="29"/>
                </a:lnTo>
                <a:lnTo>
                  <a:pt x="374" y="29"/>
                </a:lnTo>
                <a:lnTo>
                  <a:pt x="372" y="29"/>
                </a:lnTo>
                <a:lnTo>
                  <a:pt x="372" y="29"/>
                </a:lnTo>
                <a:lnTo>
                  <a:pt x="372" y="29"/>
                </a:lnTo>
                <a:lnTo>
                  <a:pt x="370" y="30"/>
                </a:lnTo>
                <a:lnTo>
                  <a:pt x="369" y="32"/>
                </a:lnTo>
                <a:lnTo>
                  <a:pt x="367" y="33"/>
                </a:lnTo>
                <a:lnTo>
                  <a:pt x="365" y="34"/>
                </a:lnTo>
                <a:lnTo>
                  <a:pt x="363" y="37"/>
                </a:lnTo>
                <a:lnTo>
                  <a:pt x="362" y="38"/>
                </a:lnTo>
                <a:lnTo>
                  <a:pt x="359" y="39"/>
                </a:lnTo>
                <a:lnTo>
                  <a:pt x="358" y="41"/>
                </a:lnTo>
                <a:lnTo>
                  <a:pt x="357" y="41"/>
                </a:lnTo>
                <a:lnTo>
                  <a:pt x="357" y="42"/>
                </a:lnTo>
                <a:lnTo>
                  <a:pt x="356" y="42"/>
                </a:lnTo>
                <a:lnTo>
                  <a:pt x="354" y="42"/>
                </a:lnTo>
                <a:lnTo>
                  <a:pt x="354" y="43"/>
                </a:lnTo>
                <a:lnTo>
                  <a:pt x="353" y="43"/>
                </a:lnTo>
                <a:lnTo>
                  <a:pt x="353" y="43"/>
                </a:lnTo>
                <a:lnTo>
                  <a:pt x="352" y="45"/>
                </a:lnTo>
                <a:lnTo>
                  <a:pt x="352" y="45"/>
                </a:lnTo>
                <a:lnTo>
                  <a:pt x="350" y="43"/>
                </a:lnTo>
                <a:lnTo>
                  <a:pt x="350" y="43"/>
                </a:lnTo>
                <a:lnTo>
                  <a:pt x="350" y="43"/>
                </a:lnTo>
                <a:lnTo>
                  <a:pt x="349" y="43"/>
                </a:lnTo>
                <a:lnTo>
                  <a:pt x="349" y="43"/>
                </a:lnTo>
                <a:lnTo>
                  <a:pt x="349" y="43"/>
                </a:lnTo>
                <a:lnTo>
                  <a:pt x="348" y="42"/>
                </a:lnTo>
                <a:lnTo>
                  <a:pt x="346" y="45"/>
                </a:lnTo>
                <a:lnTo>
                  <a:pt x="344" y="46"/>
                </a:lnTo>
                <a:lnTo>
                  <a:pt x="342" y="47"/>
                </a:lnTo>
                <a:lnTo>
                  <a:pt x="340" y="49"/>
                </a:lnTo>
                <a:lnTo>
                  <a:pt x="339" y="50"/>
                </a:lnTo>
                <a:lnTo>
                  <a:pt x="336" y="51"/>
                </a:lnTo>
                <a:lnTo>
                  <a:pt x="335" y="52"/>
                </a:lnTo>
                <a:lnTo>
                  <a:pt x="332" y="54"/>
                </a:lnTo>
                <a:lnTo>
                  <a:pt x="329" y="55"/>
                </a:lnTo>
                <a:lnTo>
                  <a:pt x="328" y="56"/>
                </a:lnTo>
                <a:lnTo>
                  <a:pt x="326" y="58"/>
                </a:lnTo>
                <a:lnTo>
                  <a:pt x="324" y="60"/>
                </a:lnTo>
                <a:lnTo>
                  <a:pt x="322" y="62"/>
                </a:lnTo>
                <a:lnTo>
                  <a:pt x="320" y="63"/>
                </a:lnTo>
                <a:lnTo>
                  <a:pt x="318" y="64"/>
                </a:lnTo>
                <a:lnTo>
                  <a:pt x="316" y="65"/>
                </a:lnTo>
                <a:lnTo>
                  <a:pt x="315" y="64"/>
                </a:lnTo>
                <a:lnTo>
                  <a:pt x="315" y="64"/>
                </a:lnTo>
                <a:lnTo>
                  <a:pt x="314" y="63"/>
                </a:lnTo>
                <a:lnTo>
                  <a:pt x="314" y="63"/>
                </a:lnTo>
                <a:lnTo>
                  <a:pt x="315" y="62"/>
                </a:lnTo>
                <a:lnTo>
                  <a:pt x="315" y="62"/>
                </a:lnTo>
                <a:lnTo>
                  <a:pt x="316" y="60"/>
                </a:lnTo>
                <a:lnTo>
                  <a:pt x="318" y="60"/>
                </a:lnTo>
                <a:lnTo>
                  <a:pt x="318" y="59"/>
                </a:lnTo>
                <a:lnTo>
                  <a:pt x="319" y="59"/>
                </a:lnTo>
                <a:lnTo>
                  <a:pt x="319" y="58"/>
                </a:lnTo>
                <a:lnTo>
                  <a:pt x="320" y="58"/>
                </a:lnTo>
                <a:lnTo>
                  <a:pt x="320" y="58"/>
                </a:lnTo>
                <a:lnTo>
                  <a:pt x="322" y="56"/>
                </a:lnTo>
                <a:lnTo>
                  <a:pt x="322" y="56"/>
                </a:lnTo>
                <a:lnTo>
                  <a:pt x="323" y="56"/>
                </a:lnTo>
                <a:lnTo>
                  <a:pt x="323" y="56"/>
                </a:lnTo>
                <a:lnTo>
                  <a:pt x="324" y="56"/>
                </a:lnTo>
                <a:lnTo>
                  <a:pt x="324" y="56"/>
                </a:lnTo>
                <a:lnTo>
                  <a:pt x="326" y="56"/>
                </a:lnTo>
                <a:lnTo>
                  <a:pt x="326" y="55"/>
                </a:lnTo>
                <a:lnTo>
                  <a:pt x="326" y="55"/>
                </a:lnTo>
                <a:lnTo>
                  <a:pt x="327" y="54"/>
                </a:lnTo>
                <a:lnTo>
                  <a:pt x="327" y="54"/>
                </a:lnTo>
                <a:lnTo>
                  <a:pt x="327" y="52"/>
                </a:lnTo>
                <a:lnTo>
                  <a:pt x="328" y="52"/>
                </a:lnTo>
                <a:lnTo>
                  <a:pt x="328" y="52"/>
                </a:lnTo>
                <a:lnTo>
                  <a:pt x="328" y="51"/>
                </a:lnTo>
                <a:lnTo>
                  <a:pt x="329" y="51"/>
                </a:lnTo>
                <a:lnTo>
                  <a:pt x="329" y="50"/>
                </a:lnTo>
                <a:lnTo>
                  <a:pt x="331" y="50"/>
                </a:lnTo>
                <a:lnTo>
                  <a:pt x="332" y="50"/>
                </a:lnTo>
                <a:lnTo>
                  <a:pt x="332" y="49"/>
                </a:lnTo>
                <a:lnTo>
                  <a:pt x="333" y="49"/>
                </a:lnTo>
                <a:lnTo>
                  <a:pt x="333" y="49"/>
                </a:lnTo>
                <a:lnTo>
                  <a:pt x="335" y="47"/>
                </a:lnTo>
                <a:lnTo>
                  <a:pt x="335" y="47"/>
                </a:lnTo>
                <a:lnTo>
                  <a:pt x="336" y="46"/>
                </a:lnTo>
                <a:lnTo>
                  <a:pt x="336" y="45"/>
                </a:lnTo>
                <a:lnTo>
                  <a:pt x="337" y="43"/>
                </a:lnTo>
                <a:lnTo>
                  <a:pt x="337" y="43"/>
                </a:lnTo>
                <a:lnTo>
                  <a:pt x="337" y="42"/>
                </a:lnTo>
                <a:lnTo>
                  <a:pt x="339" y="42"/>
                </a:lnTo>
                <a:lnTo>
                  <a:pt x="339" y="41"/>
                </a:lnTo>
                <a:lnTo>
                  <a:pt x="340" y="41"/>
                </a:lnTo>
                <a:lnTo>
                  <a:pt x="340" y="41"/>
                </a:lnTo>
                <a:lnTo>
                  <a:pt x="341" y="39"/>
                </a:lnTo>
                <a:lnTo>
                  <a:pt x="341" y="39"/>
                </a:lnTo>
                <a:lnTo>
                  <a:pt x="341" y="39"/>
                </a:lnTo>
                <a:lnTo>
                  <a:pt x="341" y="39"/>
                </a:lnTo>
                <a:lnTo>
                  <a:pt x="340" y="38"/>
                </a:lnTo>
                <a:lnTo>
                  <a:pt x="340" y="38"/>
                </a:lnTo>
                <a:lnTo>
                  <a:pt x="339" y="38"/>
                </a:lnTo>
                <a:lnTo>
                  <a:pt x="339" y="38"/>
                </a:lnTo>
                <a:lnTo>
                  <a:pt x="339" y="38"/>
                </a:lnTo>
                <a:lnTo>
                  <a:pt x="337" y="37"/>
                </a:lnTo>
                <a:lnTo>
                  <a:pt x="339" y="37"/>
                </a:lnTo>
                <a:lnTo>
                  <a:pt x="340" y="36"/>
                </a:lnTo>
                <a:lnTo>
                  <a:pt x="340" y="36"/>
                </a:lnTo>
                <a:lnTo>
                  <a:pt x="341" y="34"/>
                </a:lnTo>
                <a:lnTo>
                  <a:pt x="342" y="34"/>
                </a:lnTo>
                <a:lnTo>
                  <a:pt x="344" y="33"/>
                </a:lnTo>
                <a:lnTo>
                  <a:pt x="344" y="33"/>
                </a:lnTo>
                <a:lnTo>
                  <a:pt x="345" y="32"/>
                </a:lnTo>
                <a:lnTo>
                  <a:pt x="345" y="32"/>
                </a:lnTo>
                <a:lnTo>
                  <a:pt x="346" y="30"/>
                </a:lnTo>
                <a:lnTo>
                  <a:pt x="346" y="30"/>
                </a:lnTo>
                <a:lnTo>
                  <a:pt x="348" y="30"/>
                </a:lnTo>
                <a:lnTo>
                  <a:pt x="348" y="29"/>
                </a:lnTo>
                <a:lnTo>
                  <a:pt x="349" y="28"/>
                </a:lnTo>
                <a:lnTo>
                  <a:pt x="349" y="28"/>
                </a:lnTo>
                <a:lnTo>
                  <a:pt x="350" y="26"/>
                </a:lnTo>
                <a:lnTo>
                  <a:pt x="350" y="25"/>
                </a:lnTo>
                <a:lnTo>
                  <a:pt x="352" y="25"/>
                </a:lnTo>
                <a:lnTo>
                  <a:pt x="352" y="24"/>
                </a:lnTo>
                <a:lnTo>
                  <a:pt x="353" y="23"/>
                </a:lnTo>
                <a:lnTo>
                  <a:pt x="350" y="24"/>
                </a:lnTo>
                <a:lnTo>
                  <a:pt x="349" y="24"/>
                </a:lnTo>
                <a:lnTo>
                  <a:pt x="348" y="25"/>
                </a:lnTo>
                <a:lnTo>
                  <a:pt x="346" y="26"/>
                </a:lnTo>
                <a:lnTo>
                  <a:pt x="345" y="26"/>
                </a:lnTo>
                <a:lnTo>
                  <a:pt x="342" y="28"/>
                </a:lnTo>
                <a:lnTo>
                  <a:pt x="341" y="28"/>
                </a:lnTo>
                <a:lnTo>
                  <a:pt x="340" y="29"/>
                </a:lnTo>
                <a:lnTo>
                  <a:pt x="339" y="29"/>
                </a:lnTo>
                <a:lnTo>
                  <a:pt x="339" y="29"/>
                </a:lnTo>
                <a:lnTo>
                  <a:pt x="339" y="29"/>
                </a:lnTo>
                <a:lnTo>
                  <a:pt x="339" y="28"/>
                </a:lnTo>
                <a:lnTo>
                  <a:pt x="337" y="28"/>
                </a:lnTo>
                <a:lnTo>
                  <a:pt x="337" y="28"/>
                </a:lnTo>
                <a:lnTo>
                  <a:pt x="337" y="28"/>
                </a:lnTo>
                <a:lnTo>
                  <a:pt x="336" y="28"/>
                </a:lnTo>
                <a:lnTo>
                  <a:pt x="337" y="28"/>
                </a:lnTo>
                <a:lnTo>
                  <a:pt x="337" y="26"/>
                </a:lnTo>
                <a:lnTo>
                  <a:pt x="339" y="26"/>
                </a:lnTo>
                <a:lnTo>
                  <a:pt x="339" y="26"/>
                </a:lnTo>
                <a:lnTo>
                  <a:pt x="339" y="25"/>
                </a:lnTo>
                <a:lnTo>
                  <a:pt x="340" y="25"/>
                </a:lnTo>
                <a:lnTo>
                  <a:pt x="340" y="24"/>
                </a:lnTo>
                <a:lnTo>
                  <a:pt x="341" y="24"/>
                </a:lnTo>
                <a:lnTo>
                  <a:pt x="342" y="23"/>
                </a:lnTo>
                <a:lnTo>
                  <a:pt x="344" y="21"/>
                </a:lnTo>
                <a:lnTo>
                  <a:pt x="346" y="20"/>
                </a:lnTo>
                <a:lnTo>
                  <a:pt x="348" y="19"/>
                </a:lnTo>
                <a:lnTo>
                  <a:pt x="350" y="16"/>
                </a:lnTo>
                <a:lnTo>
                  <a:pt x="352" y="15"/>
                </a:lnTo>
                <a:lnTo>
                  <a:pt x="354" y="13"/>
                </a:lnTo>
                <a:lnTo>
                  <a:pt x="356" y="12"/>
                </a:lnTo>
                <a:lnTo>
                  <a:pt x="356" y="11"/>
                </a:lnTo>
                <a:lnTo>
                  <a:pt x="356" y="10"/>
                </a:lnTo>
                <a:lnTo>
                  <a:pt x="354" y="10"/>
                </a:lnTo>
                <a:lnTo>
                  <a:pt x="354" y="11"/>
                </a:lnTo>
                <a:lnTo>
                  <a:pt x="353" y="11"/>
                </a:lnTo>
                <a:lnTo>
                  <a:pt x="352" y="12"/>
                </a:lnTo>
                <a:lnTo>
                  <a:pt x="352" y="12"/>
                </a:lnTo>
                <a:lnTo>
                  <a:pt x="350" y="12"/>
                </a:lnTo>
                <a:lnTo>
                  <a:pt x="350" y="12"/>
                </a:lnTo>
                <a:lnTo>
                  <a:pt x="349" y="13"/>
                </a:lnTo>
                <a:lnTo>
                  <a:pt x="348" y="13"/>
                </a:lnTo>
                <a:lnTo>
                  <a:pt x="346" y="13"/>
                </a:lnTo>
                <a:lnTo>
                  <a:pt x="345" y="15"/>
                </a:lnTo>
                <a:lnTo>
                  <a:pt x="344" y="15"/>
                </a:lnTo>
                <a:lnTo>
                  <a:pt x="342" y="16"/>
                </a:lnTo>
                <a:lnTo>
                  <a:pt x="342" y="16"/>
                </a:lnTo>
                <a:lnTo>
                  <a:pt x="342" y="17"/>
                </a:lnTo>
                <a:lnTo>
                  <a:pt x="341" y="19"/>
                </a:lnTo>
                <a:lnTo>
                  <a:pt x="341" y="19"/>
                </a:lnTo>
                <a:lnTo>
                  <a:pt x="341" y="20"/>
                </a:lnTo>
                <a:lnTo>
                  <a:pt x="341" y="20"/>
                </a:lnTo>
                <a:lnTo>
                  <a:pt x="340" y="21"/>
                </a:lnTo>
                <a:lnTo>
                  <a:pt x="340" y="21"/>
                </a:lnTo>
                <a:lnTo>
                  <a:pt x="340" y="21"/>
                </a:lnTo>
                <a:lnTo>
                  <a:pt x="339" y="23"/>
                </a:lnTo>
                <a:lnTo>
                  <a:pt x="339" y="23"/>
                </a:lnTo>
                <a:lnTo>
                  <a:pt x="337" y="23"/>
                </a:lnTo>
                <a:lnTo>
                  <a:pt x="337" y="24"/>
                </a:lnTo>
                <a:lnTo>
                  <a:pt x="336" y="23"/>
                </a:lnTo>
                <a:lnTo>
                  <a:pt x="336" y="23"/>
                </a:lnTo>
                <a:lnTo>
                  <a:pt x="336" y="21"/>
                </a:lnTo>
                <a:lnTo>
                  <a:pt x="335" y="21"/>
                </a:lnTo>
                <a:lnTo>
                  <a:pt x="335" y="20"/>
                </a:lnTo>
                <a:lnTo>
                  <a:pt x="335" y="20"/>
                </a:lnTo>
                <a:lnTo>
                  <a:pt x="333" y="20"/>
                </a:lnTo>
                <a:lnTo>
                  <a:pt x="333" y="19"/>
                </a:lnTo>
                <a:lnTo>
                  <a:pt x="333" y="17"/>
                </a:lnTo>
                <a:lnTo>
                  <a:pt x="335" y="17"/>
                </a:lnTo>
                <a:lnTo>
                  <a:pt x="335" y="16"/>
                </a:lnTo>
                <a:lnTo>
                  <a:pt x="336" y="15"/>
                </a:lnTo>
                <a:lnTo>
                  <a:pt x="336" y="15"/>
                </a:lnTo>
                <a:lnTo>
                  <a:pt x="337" y="13"/>
                </a:lnTo>
                <a:lnTo>
                  <a:pt x="337" y="13"/>
                </a:lnTo>
                <a:lnTo>
                  <a:pt x="339" y="12"/>
                </a:lnTo>
                <a:lnTo>
                  <a:pt x="339" y="12"/>
                </a:lnTo>
                <a:lnTo>
                  <a:pt x="340" y="11"/>
                </a:lnTo>
                <a:lnTo>
                  <a:pt x="341" y="11"/>
                </a:lnTo>
                <a:lnTo>
                  <a:pt x="341" y="10"/>
                </a:lnTo>
                <a:lnTo>
                  <a:pt x="341" y="10"/>
                </a:lnTo>
                <a:lnTo>
                  <a:pt x="342" y="8"/>
                </a:lnTo>
                <a:lnTo>
                  <a:pt x="342" y="8"/>
                </a:lnTo>
                <a:lnTo>
                  <a:pt x="342" y="7"/>
                </a:lnTo>
                <a:lnTo>
                  <a:pt x="344" y="7"/>
                </a:lnTo>
                <a:lnTo>
                  <a:pt x="344" y="6"/>
                </a:lnTo>
                <a:lnTo>
                  <a:pt x="344" y="6"/>
                </a:lnTo>
                <a:lnTo>
                  <a:pt x="345" y="4"/>
                </a:lnTo>
                <a:lnTo>
                  <a:pt x="344" y="4"/>
                </a:lnTo>
                <a:lnTo>
                  <a:pt x="344" y="4"/>
                </a:lnTo>
                <a:lnTo>
                  <a:pt x="342" y="4"/>
                </a:lnTo>
                <a:lnTo>
                  <a:pt x="341" y="4"/>
                </a:lnTo>
                <a:lnTo>
                  <a:pt x="341" y="6"/>
                </a:lnTo>
                <a:lnTo>
                  <a:pt x="340" y="6"/>
                </a:lnTo>
                <a:lnTo>
                  <a:pt x="339" y="6"/>
                </a:lnTo>
                <a:lnTo>
                  <a:pt x="339" y="6"/>
                </a:lnTo>
                <a:lnTo>
                  <a:pt x="339" y="4"/>
                </a:lnTo>
                <a:lnTo>
                  <a:pt x="339" y="3"/>
                </a:lnTo>
                <a:lnTo>
                  <a:pt x="339" y="2"/>
                </a:lnTo>
                <a:lnTo>
                  <a:pt x="340" y="0"/>
                </a:lnTo>
                <a:lnTo>
                  <a:pt x="339" y="2"/>
                </a:lnTo>
                <a:lnTo>
                  <a:pt x="337" y="2"/>
                </a:lnTo>
                <a:lnTo>
                  <a:pt x="337" y="2"/>
                </a:lnTo>
                <a:lnTo>
                  <a:pt x="336" y="3"/>
                </a:lnTo>
                <a:lnTo>
                  <a:pt x="336" y="3"/>
                </a:lnTo>
                <a:lnTo>
                  <a:pt x="335" y="4"/>
                </a:lnTo>
                <a:lnTo>
                  <a:pt x="335" y="4"/>
                </a:lnTo>
                <a:lnTo>
                  <a:pt x="333" y="6"/>
                </a:lnTo>
                <a:lnTo>
                  <a:pt x="333" y="6"/>
                </a:lnTo>
                <a:lnTo>
                  <a:pt x="332" y="7"/>
                </a:lnTo>
                <a:lnTo>
                  <a:pt x="332" y="7"/>
                </a:lnTo>
                <a:lnTo>
                  <a:pt x="332" y="8"/>
                </a:lnTo>
                <a:lnTo>
                  <a:pt x="331" y="10"/>
                </a:lnTo>
                <a:lnTo>
                  <a:pt x="331" y="10"/>
                </a:lnTo>
                <a:lnTo>
                  <a:pt x="331" y="11"/>
                </a:lnTo>
                <a:lnTo>
                  <a:pt x="329" y="12"/>
                </a:lnTo>
                <a:lnTo>
                  <a:pt x="329" y="12"/>
                </a:lnTo>
                <a:lnTo>
                  <a:pt x="328" y="12"/>
                </a:lnTo>
                <a:lnTo>
                  <a:pt x="328" y="12"/>
                </a:lnTo>
                <a:lnTo>
                  <a:pt x="327" y="12"/>
                </a:lnTo>
                <a:lnTo>
                  <a:pt x="327" y="12"/>
                </a:lnTo>
                <a:lnTo>
                  <a:pt x="326" y="12"/>
                </a:lnTo>
                <a:lnTo>
                  <a:pt x="326" y="12"/>
                </a:lnTo>
                <a:lnTo>
                  <a:pt x="324" y="12"/>
                </a:lnTo>
                <a:lnTo>
                  <a:pt x="323" y="12"/>
                </a:lnTo>
                <a:lnTo>
                  <a:pt x="322" y="13"/>
                </a:lnTo>
                <a:lnTo>
                  <a:pt x="320" y="13"/>
                </a:lnTo>
                <a:lnTo>
                  <a:pt x="320" y="15"/>
                </a:lnTo>
                <a:lnTo>
                  <a:pt x="319" y="16"/>
                </a:lnTo>
                <a:lnTo>
                  <a:pt x="318" y="17"/>
                </a:lnTo>
                <a:lnTo>
                  <a:pt x="316" y="17"/>
                </a:lnTo>
                <a:lnTo>
                  <a:pt x="315" y="19"/>
                </a:lnTo>
                <a:lnTo>
                  <a:pt x="311" y="21"/>
                </a:lnTo>
                <a:lnTo>
                  <a:pt x="307" y="24"/>
                </a:lnTo>
                <a:lnTo>
                  <a:pt x="303" y="25"/>
                </a:lnTo>
                <a:lnTo>
                  <a:pt x="300" y="28"/>
                </a:lnTo>
                <a:lnTo>
                  <a:pt x="296" y="30"/>
                </a:lnTo>
                <a:lnTo>
                  <a:pt x="292" y="32"/>
                </a:lnTo>
                <a:lnTo>
                  <a:pt x="288" y="34"/>
                </a:lnTo>
                <a:lnTo>
                  <a:pt x="284" y="36"/>
                </a:lnTo>
                <a:lnTo>
                  <a:pt x="280" y="38"/>
                </a:lnTo>
                <a:lnTo>
                  <a:pt x="276" y="39"/>
                </a:lnTo>
                <a:lnTo>
                  <a:pt x="272" y="42"/>
                </a:lnTo>
                <a:lnTo>
                  <a:pt x="270" y="46"/>
                </a:lnTo>
                <a:lnTo>
                  <a:pt x="266" y="49"/>
                </a:lnTo>
                <a:lnTo>
                  <a:pt x="262" y="52"/>
                </a:lnTo>
                <a:lnTo>
                  <a:pt x="258" y="56"/>
                </a:lnTo>
                <a:lnTo>
                  <a:pt x="254" y="60"/>
                </a:lnTo>
                <a:lnTo>
                  <a:pt x="250" y="63"/>
                </a:lnTo>
                <a:lnTo>
                  <a:pt x="247" y="64"/>
                </a:lnTo>
                <a:lnTo>
                  <a:pt x="246" y="65"/>
                </a:lnTo>
                <a:lnTo>
                  <a:pt x="245" y="67"/>
                </a:lnTo>
                <a:lnTo>
                  <a:pt x="244" y="67"/>
                </a:lnTo>
                <a:lnTo>
                  <a:pt x="244" y="67"/>
                </a:lnTo>
                <a:lnTo>
                  <a:pt x="244" y="67"/>
                </a:lnTo>
                <a:lnTo>
                  <a:pt x="245" y="65"/>
                </a:lnTo>
                <a:lnTo>
                  <a:pt x="245" y="65"/>
                </a:lnTo>
                <a:lnTo>
                  <a:pt x="246" y="64"/>
                </a:lnTo>
                <a:lnTo>
                  <a:pt x="247" y="63"/>
                </a:lnTo>
                <a:lnTo>
                  <a:pt x="249" y="62"/>
                </a:lnTo>
                <a:lnTo>
                  <a:pt x="249" y="62"/>
                </a:lnTo>
                <a:lnTo>
                  <a:pt x="250" y="60"/>
                </a:lnTo>
                <a:lnTo>
                  <a:pt x="250" y="60"/>
                </a:lnTo>
                <a:lnTo>
                  <a:pt x="250" y="59"/>
                </a:lnTo>
                <a:lnTo>
                  <a:pt x="253" y="59"/>
                </a:lnTo>
                <a:lnTo>
                  <a:pt x="254" y="58"/>
                </a:lnTo>
                <a:lnTo>
                  <a:pt x="255" y="56"/>
                </a:lnTo>
                <a:lnTo>
                  <a:pt x="255" y="56"/>
                </a:lnTo>
                <a:lnTo>
                  <a:pt x="257" y="56"/>
                </a:lnTo>
                <a:lnTo>
                  <a:pt x="257" y="56"/>
                </a:lnTo>
                <a:lnTo>
                  <a:pt x="257" y="55"/>
                </a:lnTo>
                <a:lnTo>
                  <a:pt x="255" y="55"/>
                </a:lnTo>
                <a:lnTo>
                  <a:pt x="255" y="55"/>
                </a:lnTo>
                <a:lnTo>
                  <a:pt x="255" y="55"/>
                </a:lnTo>
                <a:lnTo>
                  <a:pt x="255" y="55"/>
                </a:lnTo>
                <a:lnTo>
                  <a:pt x="254" y="55"/>
                </a:lnTo>
                <a:lnTo>
                  <a:pt x="254" y="55"/>
                </a:lnTo>
                <a:lnTo>
                  <a:pt x="254" y="55"/>
                </a:lnTo>
                <a:lnTo>
                  <a:pt x="254" y="54"/>
                </a:lnTo>
                <a:lnTo>
                  <a:pt x="255" y="54"/>
                </a:lnTo>
                <a:lnTo>
                  <a:pt x="255" y="54"/>
                </a:lnTo>
                <a:lnTo>
                  <a:pt x="257" y="52"/>
                </a:lnTo>
                <a:lnTo>
                  <a:pt x="258" y="51"/>
                </a:lnTo>
                <a:lnTo>
                  <a:pt x="259" y="50"/>
                </a:lnTo>
                <a:lnTo>
                  <a:pt x="262" y="49"/>
                </a:lnTo>
                <a:lnTo>
                  <a:pt x="264" y="46"/>
                </a:lnTo>
                <a:lnTo>
                  <a:pt x="268" y="45"/>
                </a:lnTo>
                <a:lnTo>
                  <a:pt x="272" y="42"/>
                </a:lnTo>
                <a:lnTo>
                  <a:pt x="276" y="38"/>
                </a:lnTo>
                <a:lnTo>
                  <a:pt x="281" y="36"/>
                </a:lnTo>
                <a:lnTo>
                  <a:pt x="288" y="32"/>
                </a:lnTo>
                <a:lnTo>
                  <a:pt x="294" y="28"/>
                </a:lnTo>
                <a:lnTo>
                  <a:pt x="301" y="24"/>
                </a:lnTo>
                <a:lnTo>
                  <a:pt x="310" y="19"/>
                </a:lnTo>
                <a:lnTo>
                  <a:pt x="319" y="13"/>
                </a:lnTo>
                <a:lnTo>
                  <a:pt x="322" y="12"/>
                </a:lnTo>
                <a:lnTo>
                  <a:pt x="323" y="10"/>
                </a:lnTo>
                <a:lnTo>
                  <a:pt x="324" y="8"/>
                </a:lnTo>
                <a:lnTo>
                  <a:pt x="326" y="7"/>
                </a:lnTo>
                <a:lnTo>
                  <a:pt x="326" y="7"/>
                </a:lnTo>
                <a:lnTo>
                  <a:pt x="327" y="6"/>
                </a:lnTo>
                <a:lnTo>
                  <a:pt x="327" y="6"/>
                </a:lnTo>
                <a:lnTo>
                  <a:pt x="326" y="4"/>
                </a:lnTo>
                <a:lnTo>
                  <a:pt x="324" y="6"/>
                </a:lnTo>
                <a:lnTo>
                  <a:pt x="322" y="7"/>
                </a:lnTo>
                <a:lnTo>
                  <a:pt x="320" y="8"/>
                </a:lnTo>
                <a:lnTo>
                  <a:pt x="318" y="10"/>
                </a:lnTo>
                <a:lnTo>
                  <a:pt x="315" y="11"/>
                </a:lnTo>
                <a:lnTo>
                  <a:pt x="314" y="12"/>
                </a:lnTo>
                <a:lnTo>
                  <a:pt x="313" y="12"/>
                </a:lnTo>
                <a:lnTo>
                  <a:pt x="311" y="12"/>
                </a:lnTo>
                <a:lnTo>
                  <a:pt x="310" y="13"/>
                </a:lnTo>
                <a:lnTo>
                  <a:pt x="310" y="13"/>
                </a:lnTo>
                <a:lnTo>
                  <a:pt x="310" y="13"/>
                </a:lnTo>
                <a:lnTo>
                  <a:pt x="311" y="13"/>
                </a:lnTo>
                <a:lnTo>
                  <a:pt x="310" y="12"/>
                </a:lnTo>
                <a:lnTo>
                  <a:pt x="310" y="12"/>
                </a:lnTo>
                <a:lnTo>
                  <a:pt x="307" y="13"/>
                </a:lnTo>
                <a:lnTo>
                  <a:pt x="302" y="15"/>
                </a:lnTo>
                <a:lnTo>
                  <a:pt x="301" y="16"/>
                </a:lnTo>
                <a:lnTo>
                  <a:pt x="300" y="17"/>
                </a:lnTo>
                <a:lnTo>
                  <a:pt x="298" y="17"/>
                </a:lnTo>
                <a:lnTo>
                  <a:pt x="296" y="19"/>
                </a:lnTo>
                <a:lnTo>
                  <a:pt x="294" y="20"/>
                </a:lnTo>
                <a:lnTo>
                  <a:pt x="292" y="21"/>
                </a:lnTo>
                <a:lnTo>
                  <a:pt x="290" y="23"/>
                </a:lnTo>
                <a:lnTo>
                  <a:pt x="288" y="24"/>
                </a:lnTo>
                <a:lnTo>
                  <a:pt x="285" y="25"/>
                </a:lnTo>
                <a:lnTo>
                  <a:pt x="284" y="26"/>
                </a:lnTo>
                <a:lnTo>
                  <a:pt x="281" y="28"/>
                </a:lnTo>
                <a:lnTo>
                  <a:pt x="279" y="30"/>
                </a:lnTo>
                <a:lnTo>
                  <a:pt x="276" y="32"/>
                </a:lnTo>
                <a:lnTo>
                  <a:pt x="273" y="33"/>
                </a:lnTo>
                <a:lnTo>
                  <a:pt x="271" y="34"/>
                </a:lnTo>
                <a:lnTo>
                  <a:pt x="268" y="36"/>
                </a:lnTo>
                <a:lnTo>
                  <a:pt x="266" y="38"/>
                </a:lnTo>
                <a:lnTo>
                  <a:pt x="263" y="39"/>
                </a:lnTo>
                <a:lnTo>
                  <a:pt x="262" y="41"/>
                </a:lnTo>
                <a:lnTo>
                  <a:pt x="259" y="42"/>
                </a:lnTo>
                <a:lnTo>
                  <a:pt x="257" y="45"/>
                </a:lnTo>
                <a:lnTo>
                  <a:pt x="254" y="46"/>
                </a:lnTo>
                <a:lnTo>
                  <a:pt x="251" y="47"/>
                </a:lnTo>
                <a:lnTo>
                  <a:pt x="250" y="49"/>
                </a:lnTo>
                <a:lnTo>
                  <a:pt x="247" y="50"/>
                </a:lnTo>
                <a:lnTo>
                  <a:pt x="245" y="52"/>
                </a:lnTo>
                <a:lnTo>
                  <a:pt x="244" y="54"/>
                </a:lnTo>
                <a:lnTo>
                  <a:pt x="241" y="54"/>
                </a:lnTo>
                <a:lnTo>
                  <a:pt x="240" y="56"/>
                </a:lnTo>
                <a:lnTo>
                  <a:pt x="238" y="56"/>
                </a:lnTo>
                <a:lnTo>
                  <a:pt x="236" y="58"/>
                </a:lnTo>
                <a:lnTo>
                  <a:pt x="234" y="59"/>
                </a:lnTo>
                <a:lnTo>
                  <a:pt x="231" y="62"/>
                </a:lnTo>
                <a:lnTo>
                  <a:pt x="227" y="64"/>
                </a:lnTo>
                <a:lnTo>
                  <a:pt x="223" y="67"/>
                </a:lnTo>
                <a:lnTo>
                  <a:pt x="219" y="69"/>
                </a:lnTo>
                <a:lnTo>
                  <a:pt x="215" y="72"/>
                </a:lnTo>
                <a:lnTo>
                  <a:pt x="211" y="75"/>
                </a:lnTo>
                <a:lnTo>
                  <a:pt x="208" y="77"/>
                </a:lnTo>
                <a:lnTo>
                  <a:pt x="204" y="80"/>
                </a:lnTo>
                <a:lnTo>
                  <a:pt x="201" y="82"/>
                </a:lnTo>
                <a:lnTo>
                  <a:pt x="197" y="85"/>
                </a:lnTo>
                <a:lnTo>
                  <a:pt x="193" y="86"/>
                </a:lnTo>
                <a:lnTo>
                  <a:pt x="190" y="89"/>
                </a:lnTo>
                <a:lnTo>
                  <a:pt x="186" y="91"/>
                </a:lnTo>
                <a:lnTo>
                  <a:pt x="184" y="94"/>
                </a:lnTo>
                <a:lnTo>
                  <a:pt x="180" y="97"/>
                </a:lnTo>
                <a:lnTo>
                  <a:pt x="177" y="99"/>
                </a:lnTo>
                <a:lnTo>
                  <a:pt x="175" y="101"/>
                </a:lnTo>
                <a:lnTo>
                  <a:pt x="173" y="102"/>
                </a:lnTo>
                <a:lnTo>
                  <a:pt x="171" y="104"/>
                </a:lnTo>
                <a:lnTo>
                  <a:pt x="169" y="106"/>
                </a:lnTo>
                <a:lnTo>
                  <a:pt x="168" y="107"/>
                </a:lnTo>
                <a:lnTo>
                  <a:pt x="167" y="110"/>
                </a:lnTo>
                <a:lnTo>
                  <a:pt x="165" y="111"/>
                </a:lnTo>
                <a:lnTo>
                  <a:pt x="164" y="114"/>
                </a:lnTo>
                <a:lnTo>
                  <a:pt x="162" y="115"/>
                </a:lnTo>
                <a:lnTo>
                  <a:pt x="160" y="117"/>
                </a:lnTo>
                <a:lnTo>
                  <a:pt x="159" y="119"/>
                </a:lnTo>
                <a:lnTo>
                  <a:pt x="158" y="120"/>
                </a:lnTo>
                <a:lnTo>
                  <a:pt x="156" y="123"/>
                </a:lnTo>
                <a:lnTo>
                  <a:pt x="155" y="124"/>
                </a:lnTo>
                <a:lnTo>
                  <a:pt x="152" y="125"/>
                </a:lnTo>
                <a:lnTo>
                  <a:pt x="151" y="128"/>
                </a:lnTo>
                <a:lnTo>
                  <a:pt x="150" y="129"/>
                </a:lnTo>
                <a:lnTo>
                  <a:pt x="147" y="132"/>
                </a:lnTo>
                <a:lnTo>
                  <a:pt x="146" y="134"/>
                </a:lnTo>
                <a:lnTo>
                  <a:pt x="143" y="137"/>
                </a:lnTo>
                <a:lnTo>
                  <a:pt x="142" y="140"/>
                </a:lnTo>
                <a:lnTo>
                  <a:pt x="139" y="142"/>
                </a:lnTo>
                <a:lnTo>
                  <a:pt x="138" y="143"/>
                </a:lnTo>
                <a:lnTo>
                  <a:pt x="137" y="145"/>
                </a:lnTo>
                <a:lnTo>
                  <a:pt x="134" y="147"/>
                </a:lnTo>
                <a:lnTo>
                  <a:pt x="133" y="149"/>
                </a:lnTo>
                <a:lnTo>
                  <a:pt x="132" y="149"/>
                </a:lnTo>
                <a:lnTo>
                  <a:pt x="132" y="150"/>
                </a:lnTo>
                <a:lnTo>
                  <a:pt x="130" y="150"/>
                </a:lnTo>
                <a:lnTo>
                  <a:pt x="129" y="151"/>
                </a:lnTo>
                <a:lnTo>
                  <a:pt x="129" y="151"/>
                </a:lnTo>
                <a:lnTo>
                  <a:pt x="126" y="154"/>
                </a:lnTo>
                <a:lnTo>
                  <a:pt x="125" y="156"/>
                </a:lnTo>
                <a:lnTo>
                  <a:pt x="124" y="159"/>
                </a:lnTo>
                <a:lnTo>
                  <a:pt x="122" y="162"/>
                </a:lnTo>
                <a:lnTo>
                  <a:pt x="121" y="166"/>
                </a:lnTo>
                <a:lnTo>
                  <a:pt x="120" y="168"/>
                </a:lnTo>
                <a:lnTo>
                  <a:pt x="119" y="171"/>
                </a:lnTo>
                <a:lnTo>
                  <a:pt x="117" y="173"/>
                </a:lnTo>
                <a:lnTo>
                  <a:pt x="116" y="176"/>
                </a:lnTo>
                <a:lnTo>
                  <a:pt x="115" y="175"/>
                </a:lnTo>
                <a:lnTo>
                  <a:pt x="113" y="172"/>
                </a:lnTo>
                <a:lnTo>
                  <a:pt x="112" y="169"/>
                </a:lnTo>
                <a:lnTo>
                  <a:pt x="109" y="167"/>
                </a:lnTo>
                <a:lnTo>
                  <a:pt x="108" y="164"/>
                </a:lnTo>
                <a:lnTo>
                  <a:pt x="107" y="163"/>
                </a:lnTo>
                <a:lnTo>
                  <a:pt x="104" y="160"/>
                </a:lnTo>
                <a:lnTo>
                  <a:pt x="103" y="158"/>
                </a:lnTo>
                <a:lnTo>
                  <a:pt x="100" y="155"/>
                </a:lnTo>
                <a:lnTo>
                  <a:pt x="99" y="153"/>
                </a:lnTo>
                <a:lnTo>
                  <a:pt x="98" y="151"/>
                </a:lnTo>
                <a:lnTo>
                  <a:pt x="96" y="149"/>
                </a:lnTo>
                <a:lnTo>
                  <a:pt x="95" y="146"/>
                </a:lnTo>
                <a:lnTo>
                  <a:pt x="94" y="143"/>
                </a:lnTo>
                <a:lnTo>
                  <a:pt x="93" y="141"/>
                </a:lnTo>
                <a:lnTo>
                  <a:pt x="91" y="140"/>
                </a:lnTo>
                <a:lnTo>
                  <a:pt x="90" y="136"/>
                </a:lnTo>
                <a:lnTo>
                  <a:pt x="89" y="133"/>
                </a:lnTo>
                <a:lnTo>
                  <a:pt x="87" y="129"/>
                </a:lnTo>
                <a:lnTo>
                  <a:pt x="86" y="125"/>
                </a:lnTo>
                <a:lnTo>
                  <a:pt x="85" y="123"/>
                </a:lnTo>
                <a:lnTo>
                  <a:pt x="83" y="119"/>
                </a:lnTo>
                <a:lnTo>
                  <a:pt x="82" y="115"/>
                </a:lnTo>
                <a:lnTo>
                  <a:pt x="81" y="112"/>
                </a:lnTo>
                <a:lnTo>
                  <a:pt x="79" y="112"/>
                </a:lnTo>
                <a:lnTo>
                  <a:pt x="77" y="114"/>
                </a:lnTo>
                <a:lnTo>
                  <a:pt x="76" y="114"/>
                </a:lnTo>
                <a:lnTo>
                  <a:pt x="73" y="115"/>
                </a:lnTo>
                <a:lnTo>
                  <a:pt x="72" y="115"/>
                </a:lnTo>
                <a:lnTo>
                  <a:pt x="70" y="116"/>
                </a:lnTo>
                <a:lnTo>
                  <a:pt x="68" y="116"/>
                </a:lnTo>
                <a:lnTo>
                  <a:pt x="66" y="117"/>
                </a:lnTo>
                <a:lnTo>
                  <a:pt x="65" y="117"/>
                </a:lnTo>
                <a:lnTo>
                  <a:pt x="64" y="119"/>
                </a:lnTo>
                <a:lnTo>
                  <a:pt x="63" y="119"/>
                </a:lnTo>
                <a:lnTo>
                  <a:pt x="61" y="120"/>
                </a:lnTo>
                <a:lnTo>
                  <a:pt x="60" y="120"/>
                </a:lnTo>
                <a:lnTo>
                  <a:pt x="59" y="121"/>
                </a:lnTo>
                <a:lnTo>
                  <a:pt x="57" y="121"/>
                </a:lnTo>
                <a:lnTo>
                  <a:pt x="56" y="123"/>
                </a:lnTo>
                <a:lnTo>
                  <a:pt x="53" y="123"/>
                </a:lnTo>
                <a:lnTo>
                  <a:pt x="52" y="124"/>
                </a:lnTo>
                <a:lnTo>
                  <a:pt x="51" y="124"/>
                </a:lnTo>
                <a:lnTo>
                  <a:pt x="50" y="125"/>
                </a:lnTo>
                <a:lnTo>
                  <a:pt x="48" y="125"/>
                </a:lnTo>
                <a:lnTo>
                  <a:pt x="47" y="127"/>
                </a:lnTo>
                <a:lnTo>
                  <a:pt x="46" y="127"/>
                </a:lnTo>
                <a:lnTo>
                  <a:pt x="44" y="128"/>
                </a:lnTo>
                <a:lnTo>
                  <a:pt x="44" y="128"/>
                </a:lnTo>
                <a:lnTo>
                  <a:pt x="44" y="128"/>
                </a:lnTo>
                <a:lnTo>
                  <a:pt x="43" y="128"/>
                </a:lnTo>
                <a:lnTo>
                  <a:pt x="42" y="128"/>
                </a:lnTo>
                <a:lnTo>
                  <a:pt x="39" y="128"/>
                </a:lnTo>
                <a:lnTo>
                  <a:pt x="38" y="129"/>
                </a:lnTo>
                <a:lnTo>
                  <a:pt x="37" y="129"/>
                </a:lnTo>
                <a:lnTo>
                  <a:pt x="34" y="130"/>
                </a:lnTo>
                <a:lnTo>
                  <a:pt x="33" y="130"/>
                </a:lnTo>
                <a:lnTo>
                  <a:pt x="30" y="132"/>
                </a:lnTo>
                <a:lnTo>
                  <a:pt x="29" y="132"/>
                </a:lnTo>
                <a:lnTo>
                  <a:pt x="27" y="132"/>
                </a:lnTo>
                <a:lnTo>
                  <a:pt x="26" y="132"/>
                </a:lnTo>
                <a:lnTo>
                  <a:pt x="25" y="133"/>
                </a:lnTo>
                <a:lnTo>
                  <a:pt x="23" y="133"/>
                </a:lnTo>
                <a:lnTo>
                  <a:pt x="23" y="133"/>
                </a:lnTo>
                <a:lnTo>
                  <a:pt x="22" y="133"/>
                </a:lnTo>
                <a:lnTo>
                  <a:pt x="21" y="134"/>
                </a:lnTo>
                <a:lnTo>
                  <a:pt x="20" y="136"/>
                </a:lnTo>
                <a:lnTo>
                  <a:pt x="18" y="136"/>
                </a:lnTo>
                <a:lnTo>
                  <a:pt x="16" y="137"/>
                </a:lnTo>
                <a:lnTo>
                  <a:pt x="14" y="138"/>
                </a:lnTo>
                <a:lnTo>
                  <a:pt x="13" y="138"/>
                </a:lnTo>
                <a:lnTo>
                  <a:pt x="12" y="140"/>
                </a:lnTo>
                <a:lnTo>
                  <a:pt x="10" y="141"/>
                </a:lnTo>
                <a:lnTo>
                  <a:pt x="9" y="141"/>
                </a:lnTo>
                <a:lnTo>
                  <a:pt x="8" y="142"/>
                </a:lnTo>
                <a:lnTo>
                  <a:pt x="5" y="143"/>
                </a:lnTo>
                <a:lnTo>
                  <a:pt x="4" y="143"/>
                </a:lnTo>
                <a:lnTo>
                  <a:pt x="3" y="145"/>
                </a:lnTo>
                <a:lnTo>
                  <a:pt x="1" y="146"/>
                </a:lnTo>
                <a:lnTo>
                  <a:pt x="0" y="146"/>
                </a:lnTo>
                <a:lnTo>
                  <a:pt x="0" y="1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4968" name="Rectangle 1912">
            <a:extLst>
              <a:ext uri="{FF2B5EF4-FFF2-40B4-BE49-F238E27FC236}">
                <a16:creationId xmlns:a16="http://schemas.microsoft.com/office/drawing/2014/main" id="{2D833AED-03A1-465E-9067-E178C5ED7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850" y="2025650"/>
            <a:ext cx="1651000" cy="2411413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CEC747D8-8691-43AA-8D38-485F49A82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External Economies of Scale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FA41FB7-D1AA-4305-B1AF-120524925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altLang="en-US"/>
              <a:t>External economies of scale exist when the long-term expansion of </a:t>
            </a:r>
            <a:r>
              <a:rPr lang="en-GB" altLang="en-US" b="1" u="sng"/>
              <a:t>an industry</a:t>
            </a:r>
            <a:r>
              <a:rPr lang="en-GB" altLang="en-US"/>
              <a:t> leads to the development of ancillary services </a:t>
            </a:r>
            <a:r>
              <a:rPr lang="en-GB" altLang="en-US" b="1" u="sng"/>
              <a:t>which benefit all</a:t>
            </a:r>
            <a:r>
              <a:rPr lang="en-GB" altLang="en-US"/>
              <a:t> or the majority of suppliers in the industry 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GB" altLang="en-US" sz="2000"/>
              <a:t>A labour force skilled in the specific crafts of the industry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GB" altLang="en-US" sz="2000"/>
              <a:t>Components suppliers equipped to supply the right parts re-locate close to production centres – reducing transportation costs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GB" altLang="en-US" sz="2000"/>
              <a:t>Trade magazines in which all firms can advertise cheaply and disseminate information 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GB" altLang="en-US" sz="2000"/>
              <a:t>Development of industry-specific research capabilities in local universities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altLang="en-US"/>
              <a:t>External economies partially explain the tendency for firms to </a:t>
            </a:r>
            <a:r>
              <a:rPr lang="en-GB" altLang="en-US">
                <a:solidFill>
                  <a:schemeClr val="accent2"/>
                </a:solidFill>
              </a:rPr>
              <a:t>cluster</a:t>
            </a:r>
            <a:r>
              <a:rPr lang="en-GB" altLang="en-US"/>
              <a:t> geographically 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GB" altLang="en-US"/>
              <a:t>Good examples to quote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GB" altLang="en-US" sz="2000"/>
              <a:t>Car industry in the West Midlands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GB" altLang="en-US" sz="2000"/>
              <a:t>Silicon Valley &amp; its pool of computer experts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GB" altLang="en-US" sz="2000"/>
              <a:t>Financial services industry in London and New York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4A64ECC-FE91-4772-BEB1-2E746F3B94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Law of Increased Dimensions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071D8619-4DCA-4FD1-AC6C-943CEC43112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71269" y="1010431"/>
            <a:ext cx="4238625" cy="5156200"/>
          </a:xfrm>
        </p:spPr>
        <p:txBody>
          <a:bodyPr/>
          <a:lstStyle/>
          <a:p>
            <a:pPr>
              <a:spcBef>
                <a:spcPct val="60000"/>
              </a:spcBef>
            </a:pPr>
            <a:r>
              <a:rPr lang="en-US" altLang="en-US" dirty="0"/>
              <a:t>Warehousing/Storage</a:t>
            </a:r>
          </a:p>
          <a:p>
            <a:pPr>
              <a:spcBef>
                <a:spcPct val="60000"/>
              </a:spcBef>
            </a:pPr>
            <a:r>
              <a:rPr lang="en-US" altLang="en-US" dirty="0"/>
              <a:t>Transportation</a:t>
            </a:r>
          </a:p>
          <a:p>
            <a:pPr>
              <a:spcBef>
                <a:spcPct val="60000"/>
              </a:spcBef>
            </a:pPr>
            <a:r>
              <a:rPr lang="en-US" altLang="en-US" dirty="0"/>
              <a:t>Food Retailing</a:t>
            </a:r>
          </a:p>
          <a:p>
            <a:pPr>
              <a:spcBef>
                <a:spcPct val="60000"/>
              </a:spcBef>
            </a:pPr>
            <a:r>
              <a:rPr lang="en-US" altLang="en-US" dirty="0"/>
              <a:t>Super-Cruisers</a:t>
            </a:r>
          </a:p>
          <a:p>
            <a:pPr>
              <a:spcBef>
                <a:spcPct val="60000"/>
              </a:spcBef>
            </a:pPr>
            <a:r>
              <a:rPr lang="en-US" altLang="en-US" dirty="0"/>
              <a:t>Hotels</a:t>
            </a:r>
          </a:p>
          <a:p>
            <a:pPr>
              <a:spcBef>
                <a:spcPct val="60000"/>
              </a:spcBef>
            </a:pPr>
            <a:r>
              <a:rPr lang="en-US" altLang="en-US" dirty="0"/>
              <a:t>Transatlantic airlines</a:t>
            </a:r>
          </a:p>
          <a:p>
            <a:pPr>
              <a:spcBef>
                <a:spcPct val="60000"/>
              </a:spcBef>
            </a:pPr>
            <a:r>
              <a:rPr lang="en-US" altLang="en-US" dirty="0"/>
              <a:t>Motor manufacturing</a:t>
            </a:r>
          </a:p>
          <a:p>
            <a:pPr>
              <a:spcBef>
                <a:spcPct val="60000"/>
              </a:spcBef>
            </a:pPr>
            <a:r>
              <a:rPr lang="en-US" altLang="en-US" dirty="0"/>
              <a:t>Oil &amp; Gas distribution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ACE1AC3-A6F0-47F2-984F-905610785B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-99108"/>
            <a:ext cx="6943725" cy="1325563"/>
          </a:xfrm>
        </p:spPr>
        <p:txBody>
          <a:bodyPr/>
          <a:lstStyle/>
          <a:p>
            <a:r>
              <a:rPr lang="en-US" altLang="en-US" dirty="0"/>
              <a:t>Diseconomies of Scale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B6747D3-F3B0-440F-BC3D-B139C7A94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81075"/>
            <a:ext cx="8001000" cy="4419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/>
              <a:t>Diseconomies of scale leads to </a:t>
            </a:r>
            <a:r>
              <a:rPr lang="en-US" altLang="en-US">
                <a:solidFill>
                  <a:schemeClr val="accent2"/>
                </a:solidFill>
              </a:rPr>
              <a:t>rising long-run average costs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/>
              <a:t>LRAC rises due to firms expanding beyond their optimum scale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en-US" sz="2000"/>
              <a:t>Diseconomies are difficult to identify precisely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/>
              <a:t>They are often caused by the complex nature of managing large-scale firms and in managing the growth of a business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GB" altLang="en-US" sz="2000"/>
              <a:t>(1) </a:t>
            </a:r>
            <a:r>
              <a:rPr lang="en-GB" altLang="en-US" sz="2000">
                <a:solidFill>
                  <a:srgbClr val="990000"/>
                </a:solidFill>
              </a:rPr>
              <a:t>Costs of administration and coordination</a:t>
            </a:r>
            <a:r>
              <a:rPr lang="en-GB" altLang="en-US" sz="2000"/>
              <a:t> of the workforce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GB" altLang="en-US" sz="2000"/>
              <a:t>(2) The </a:t>
            </a:r>
            <a:r>
              <a:rPr lang="en-GB" altLang="en-US" sz="2000">
                <a:solidFill>
                  <a:srgbClr val="990000"/>
                </a:solidFill>
              </a:rPr>
              <a:t>growth of corporate bureaucracy</a:t>
            </a:r>
            <a:r>
              <a:rPr lang="en-GB" altLang="en-US" sz="2000"/>
              <a:t> (i.e. which might be seen in excessive layers of management)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GB" altLang="en-US" sz="2000"/>
              <a:t>(3) The </a:t>
            </a:r>
            <a:r>
              <a:rPr lang="en-GB" altLang="en-US" sz="2000">
                <a:solidFill>
                  <a:srgbClr val="990000"/>
                </a:solidFill>
              </a:rPr>
              <a:t>risk of worker alienation</a:t>
            </a:r>
            <a:r>
              <a:rPr lang="en-GB" altLang="en-US" sz="2000"/>
              <a:t> or shirking because of the problems in monitoring the effectiveness of workers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GB" altLang="en-US" sz="2000"/>
              <a:t>(4) Differences in the </a:t>
            </a:r>
            <a:r>
              <a:rPr lang="en-GB" altLang="en-US" sz="2000">
                <a:solidFill>
                  <a:srgbClr val="CC3300"/>
                </a:solidFill>
              </a:rPr>
              <a:t>optimum scale of units of capital</a:t>
            </a:r>
            <a:r>
              <a:rPr lang="en-GB" altLang="en-US" sz="2000"/>
              <a:t>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GB" altLang="en-US" sz="2000"/>
              <a:t>(5) An </a:t>
            </a:r>
            <a:r>
              <a:rPr lang="en-GB" altLang="en-US" sz="2000">
                <a:solidFill>
                  <a:srgbClr val="CC3300"/>
                </a:solidFill>
              </a:rPr>
              <a:t>increase in transportation costs</a:t>
            </a:r>
            <a:r>
              <a:rPr lang="en-GB" altLang="en-US" sz="2000"/>
              <a:t> to distant markets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en-US"/>
              <a:t>Diseconomies can lead to a </a:t>
            </a:r>
            <a:r>
              <a:rPr lang="en-US" altLang="en-US">
                <a:solidFill>
                  <a:schemeClr val="accent2"/>
                </a:solidFill>
              </a:rPr>
              <a:t>misallocation of scarce resources</a:t>
            </a:r>
            <a:r>
              <a:rPr lang="en-US" altLang="en-US"/>
              <a:t> if firms do not achieve long run productive efficiency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71A9475-B918-46D2-9BA1-52D5414A20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External Diseconomies of Scale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E1B4D11-A270-4E0A-944E-95AD62CD87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70000"/>
              </a:spcBef>
            </a:pPr>
            <a:r>
              <a:rPr lang="en-GB" altLang="en-US"/>
              <a:t>These occur when too many firms have located in one area</a:t>
            </a:r>
          </a:p>
          <a:p>
            <a:pPr>
              <a:spcBef>
                <a:spcPct val="70000"/>
              </a:spcBef>
            </a:pPr>
            <a:r>
              <a:rPr lang="en-GB" altLang="en-US"/>
              <a:t>Local labour becomes scarce and firms now have to bid wages higher to attract and retain new workers </a:t>
            </a:r>
          </a:p>
          <a:p>
            <a:pPr>
              <a:spcBef>
                <a:spcPct val="70000"/>
              </a:spcBef>
            </a:pPr>
            <a:r>
              <a:rPr lang="en-GB" altLang="en-US"/>
              <a:t>Land and factories become scarce and rents begin to rise</a:t>
            </a:r>
          </a:p>
          <a:p>
            <a:pPr>
              <a:spcBef>
                <a:spcPct val="70000"/>
              </a:spcBef>
            </a:pPr>
            <a:r>
              <a:rPr lang="en-GB" altLang="en-US"/>
              <a:t>The local traffic infrastructure become congested and so transport costs begin to rise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24B47-A14E-48C0-9651-A27D4588D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Further Reading: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E46AD-3F33-4614-9FDA-6367DCD0A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Green, K. (2018). The Contagion of Lean Inventory Management in the Supply Chain.</a:t>
            </a:r>
          </a:p>
          <a:p>
            <a:r>
              <a:rPr lang="en-AU" dirty="0"/>
              <a:t>Tiwari, S., </a:t>
            </a:r>
            <a:r>
              <a:rPr lang="en-AU" dirty="0" err="1"/>
              <a:t>Daryanto</a:t>
            </a:r>
            <a:r>
              <a:rPr lang="en-AU" dirty="0"/>
              <a:t>, Y., &amp; Wee, H. M. (2018). Sustainable inventory management with deteriorating and imperfect quality items considering carbon emission. </a:t>
            </a:r>
            <a:r>
              <a:rPr lang="en-AU" i="1" dirty="0"/>
              <a:t>Journal of Cleaner Production</a:t>
            </a:r>
            <a:r>
              <a:rPr lang="en-AU" dirty="0"/>
              <a:t>, </a:t>
            </a:r>
            <a:r>
              <a:rPr lang="en-AU" i="1" dirty="0"/>
              <a:t>192</a:t>
            </a:r>
            <a:r>
              <a:rPr lang="en-AU" dirty="0"/>
              <a:t>, 281-292.</a:t>
            </a:r>
          </a:p>
          <a:p>
            <a:r>
              <a:rPr lang="en-AU" dirty="0" err="1"/>
              <a:t>Paracha</a:t>
            </a:r>
            <a:r>
              <a:rPr lang="en-AU" dirty="0"/>
              <a:t>, Z. A., </a:t>
            </a:r>
            <a:r>
              <a:rPr lang="en-AU" dirty="0" err="1"/>
              <a:t>Santavicca</a:t>
            </a:r>
            <a:r>
              <a:rPr lang="en-AU" dirty="0"/>
              <a:t>, A., </a:t>
            </a:r>
            <a:r>
              <a:rPr lang="en-AU" dirty="0" err="1"/>
              <a:t>Osmon</a:t>
            </a:r>
            <a:r>
              <a:rPr lang="en-AU" dirty="0"/>
              <a:t>, J., Reece, D., </a:t>
            </a:r>
            <a:r>
              <a:rPr lang="en-AU" dirty="0" err="1"/>
              <a:t>Konate</a:t>
            </a:r>
            <a:r>
              <a:rPr lang="en-AU" dirty="0"/>
              <a:t>, K. K., </a:t>
            </a:r>
            <a:r>
              <a:rPr lang="en-AU" dirty="0" err="1"/>
              <a:t>Chandrasiri</a:t>
            </a:r>
            <a:r>
              <a:rPr lang="en-AU" dirty="0"/>
              <a:t>, V. P. M., ... &amp; McGuire, M. S. (2018). </a:t>
            </a:r>
            <a:r>
              <a:rPr lang="en-AU" i="1" dirty="0"/>
              <a:t>U.S. Patent Application No. 15/798,038</a:t>
            </a:r>
            <a:r>
              <a:rPr lang="en-AU" dirty="0"/>
              <a:t>.</a:t>
            </a:r>
          </a:p>
          <a:p>
            <a:r>
              <a:rPr lang="en-AU" dirty="0" err="1"/>
              <a:t>Schlapp</a:t>
            </a:r>
            <a:r>
              <a:rPr lang="en-AU" dirty="0"/>
              <a:t>, J., &amp; Fleischmann, M. (2018). Multiproduct Inventory Management Under Customer Substitution and Capacity Restrictions. </a:t>
            </a:r>
            <a:r>
              <a:rPr lang="en-AU" i="1" dirty="0"/>
              <a:t>Operations Research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30043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3487-4953-449C-B028-6B20BDFA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7C4E1-219B-43AA-BCA9-E64DD00C2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Mountz, M. C., </a:t>
            </a:r>
            <a:r>
              <a:rPr lang="en-AU" dirty="0" err="1"/>
              <a:t>Glazkov</a:t>
            </a:r>
            <a:r>
              <a:rPr lang="en-AU" dirty="0"/>
              <a:t>, O., Bragg, T. A., </a:t>
            </a:r>
            <a:r>
              <a:rPr lang="en-AU" dirty="0" err="1"/>
              <a:t>Verminski</a:t>
            </a:r>
            <a:r>
              <a:rPr lang="en-AU" dirty="0"/>
              <a:t>, M. D., Brazeau, J. D., </a:t>
            </a:r>
            <a:r>
              <a:rPr lang="en-AU" dirty="0" err="1"/>
              <a:t>Wurman</a:t>
            </a:r>
            <a:r>
              <a:rPr lang="en-AU" dirty="0"/>
              <a:t>, P. R., ... &amp; </a:t>
            </a:r>
            <a:r>
              <a:rPr lang="en-AU" dirty="0" err="1"/>
              <a:t>Barbehenn</a:t>
            </a:r>
            <a:r>
              <a:rPr lang="en-AU" dirty="0"/>
              <a:t>, M. T. (2018). </a:t>
            </a:r>
            <a:r>
              <a:rPr lang="en-AU" i="1" dirty="0"/>
              <a:t>U.S. Patent Application No. 15/237,168</a:t>
            </a:r>
            <a:r>
              <a:rPr lang="en-AU" dirty="0"/>
              <a:t>.</a:t>
            </a:r>
          </a:p>
          <a:p>
            <a:r>
              <a:rPr lang="en-AU" dirty="0" err="1"/>
              <a:t>Badunenko</a:t>
            </a:r>
            <a:r>
              <a:rPr lang="en-AU" dirty="0"/>
              <a:t>, O., &amp; Kumbhakar, S. C. (2017). Economies of scale, technical change and persistent and time-varying cost efficiency in Indian banking: Do ownership, regulation and heterogeneity matter?. </a:t>
            </a:r>
            <a:r>
              <a:rPr lang="en-AU" i="1" dirty="0"/>
              <a:t>European Journal of Operational Research</a:t>
            </a:r>
            <a:r>
              <a:rPr lang="en-AU" dirty="0"/>
              <a:t>, </a:t>
            </a:r>
            <a:r>
              <a:rPr lang="en-AU" i="1" dirty="0"/>
              <a:t>260</a:t>
            </a:r>
            <a:r>
              <a:rPr lang="en-AU" dirty="0"/>
              <a:t>(2), 789-803.</a:t>
            </a:r>
          </a:p>
          <a:p>
            <a:r>
              <a:rPr lang="en-AU" dirty="0"/>
              <a:t>Krause, J. (2018). Economies of scale as a source of cost advantage: example from the agricultural companies in the Czech Republic. </a:t>
            </a:r>
            <a:r>
              <a:rPr lang="en-AU" i="1" dirty="0"/>
              <a:t>CUSTOS E AGRONEGOCIO ON LINE</a:t>
            </a:r>
            <a:r>
              <a:rPr lang="en-AU" dirty="0"/>
              <a:t>, </a:t>
            </a:r>
            <a:r>
              <a:rPr lang="en-AU" i="1" dirty="0"/>
              <a:t>14</a:t>
            </a:r>
            <a:r>
              <a:rPr lang="en-AU" dirty="0"/>
              <a:t>(2), 283-302.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55167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>
            <a:extLst>
              <a:ext uri="{FF2B5EF4-FFF2-40B4-BE49-F238E27FC236}">
                <a16:creationId xmlns:a16="http://schemas.microsoft.com/office/drawing/2014/main" id="{3A1A42E9-B1C8-46B8-A30A-326539042E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Reasons for Inventories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816131" name="Rectangle 3">
            <a:extLst>
              <a:ext uri="{FF2B5EF4-FFF2-40B4-BE49-F238E27FC236}">
                <a16:creationId xmlns:a16="http://schemas.microsoft.com/office/drawing/2014/main" id="{AE14E783-7E79-4F2C-A97F-0F9A15E5F7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50292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zh-TW" sz="2400">
                <a:solidFill>
                  <a:srgbClr val="0033CC"/>
                </a:solidFill>
                <a:ea typeface="新細明體" panose="02020500000000000000" pitchFamily="18" charset="-120"/>
              </a:rPr>
              <a:t>Improve customer service</a:t>
            </a:r>
          </a:p>
          <a:p>
            <a:pPr lvl="1">
              <a:lnSpc>
                <a:spcPct val="8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Provides immediacy in product availability</a:t>
            </a:r>
          </a:p>
          <a:p>
            <a:pPr>
              <a:lnSpc>
                <a:spcPct val="80000"/>
              </a:lnSpc>
            </a:pPr>
            <a:r>
              <a:rPr lang="en-US" altLang="zh-TW" sz="2400">
                <a:solidFill>
                  <a:srgbClr val="0033CC"/>
                </a:solidFill>
                <a:ea typeface="新細明體" panose="02020500000000000000" pitchFamily="18" charset="-120"/>
              </a:rPr>
              <a:t>Encourage production, purchase, and transportation economies</a:t>
            </a:r>
          </a:p>
          <a:p>
            <a:pPr lvl="1">
              <a:lnSpc>
                <a:spcPct val="8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Allows for long production runs</a:t>
            </a:r>
          </a:p>
          <a:p>
            <a:pPr lvl="1">
              <a:lnSpc>
                <a:spcPct val="8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Takes advantage of price-quantity discounts</a:t>
            </a:r>
          </a:p>
          <a:p>
            <a:pPr lvl="1">
              <a:lnSpc>
                <a:spcPct val="8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Allows for transport economies from larger shipment sizes</a:t>
            </a:r>
          </a:p>
          <a:p>
            <a:pPr>
              <a:lnSpc>
                <a:spcPct val="80000"/>
              </a:lnSpc>
            </a:pPr>
            <a:r>
              <a:rPr lang="en-US" altLang="zh-TW" sz="2400">
                <a:solidFill>
                  <a:srgbClr val="0033CC"/>
                </a:solidFill>
                <a:ea typeface="新細明體" panose="02020500000000000000" pitchFamily="18" charset="-120"/>
              </a:rPr>
              <a:t>Act as a hedge against price changes</a:t>
            </a:r>
          </a:p>
          <a:p>
            <a:pPr lvl="1">
              <a:lnSpc>
                <a:spcPct val="8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Allows purchasing to take place under most favorable price terms</a:t>
            </a:r>
          </a:p>
          <a:p>
            <a:pPr>
              <a:lnSpc>
                <a:spcPct val="80000"/>
              </a:lnSpc>
            </a:pPr>
            <a:r>
              <a:rPr lang="en-US" altLang="zh-TW" sz="2400">
                <a:solidFill>
                  <a:srgbClr val="0033CC"/>
                </a:solidFill>
                <a:ea typeface="新細明體" panose="02020500000000000000" pitchFamily="18" charset="-120"/>
              </a:rPr>
              <a:t>Protect against uncertainties in demand and lead times</a:t>
            </a:r>
          </a:p>
          <a:p>
            <a:pPr lvl="1">
              <a:lnSpc>
                <a:spcPct val="8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Provides a measure of safety to keep operations 			running when demand levels and lead times cannot be known 	for sure</a:t>
            </a:r>
          </a:p>
          <a:p>
            <a:pPr>
              <a:lnSpc>
                <a:spcPct val="80000"/>
              </a:lnSpc>
            </a:pPr>
            <a:r>
              <a:rPr lang="en-US" altLang="zh-TW" sz="2400">
                <a:solidFill>
                  <a:srgbClr val="0033CC"/>
                </a:solidFill>
                <a:ea typeface="新細明體" panose="02020500000000000000" pitchFamily="18" charset="-120"/>
              </a:rPr>
              <a:t>Act as a hedge against contingencies</a:t>
            </a:r>
          </a:p>
          <a:p>
            <a:pPr lvl="1">
              <a:lnSpc>
                <a:spcPct val="8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Buffers against such events as strikes, fires, and disruptions in supply</a:t>
            </a:r>
            <a:endParaRPr lang="zh-TW" altLang="en-US" sz="20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54" name="Rectangle 2">
            <a:extLst>
              <a:ext uri="{FF2B5EF4-FFF2-40B4-BE49-F238E27FC236}">
                <a16:creationId xmlns:a16="http://schemas.microsoft.com/office/drawing/2014/main" id="{14FA917A-B660-4CA6-9BB9-0D265DD18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Reasons Against Inventories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817155" name="Rectangle 3">
            <a:extLst>
              <a:ext uri="{FF2B5EF4-FFF2-40B4-BE49-F238E27FC236}">
                <a16:creationId xmlns:a16="http://schemas.microsoft.com/office/drawing/2014/main" id="{A8528C31-FC81-48B5-A8E7-8FCC2537E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7772400" cy="3962400"/>
          </a:xfrm>
        </p:spPr>
        <p:txBody>
          <a:bodyPr>
            <a:normAutofit/>
          </a:bodyPr>
          <a:lstStyle/>
          <a:p>
            <a:r>
              <a:rPr lang="en-US" altLang="zh-TW" sz="2800" dirty="0">
                <a:ea typeface="新細明體" panose="02020500000000000000" pitchFamily="18" charset="-120"/>
              </a:rPr>
              <a:t>They consume capital resources that might be put to better use elsewhere in the firm</a:t>
            </a:r>
          </a:p>
          <a:p>
            <a:r>
              <a:rPr lang="en-US" altLang="zh-TW" sz="2800" dirty="0">
                <a:ea typeface="新細明體" panose="02020500000000000000" pitchFamily="18" charset="-120"/>
              </a:rPr>
              <a:t>They too often mask quality problems that would more immediately be solved without their presence</a:t>
            </a:r>
          </a:p>
          <a:p>
            <a:r>
              <a:rPr lang="en-US" altLang="zh-TW" sz="2800" dirty="0">
                <a:ea typeface="新細明體" panose="02020500000000000000" pitchFamily="18" charset="-120"/>
              </a:rPr>
              <a:t>They divert management’s attention away from careful planning and control of the supply and distribution channels by promoting an insular attitude about channel management</a:t>
            </a:r>
            <a:endParaRPr lang="zh-TW" altLang="en-US" sz="2800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>
            <a:extLst>
              <a:ext uri="{FF2B5EF4-FFF2-40B4-BE49-F238E27FC236}">
                <a16:creationId xmlns:a16="http://schemas.microsoft.com/office/drawing/2014/main" id="{A0B05AF5-8480-4A8D-9686-9E4A3DB5F9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Types of Inventories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818179" name="Rectangle 3">
            <a:extLst>
              <a:ext uri="{FF2B5EF4-FFF2-40B4-BE49-F238E27FC236}">
                <a16:creationId xmlns:a16="http://schemas.microsoft.com/office/drawing/2014/main" id="{A75E72B9-A833-4786-8C72-56478A227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2400">
                <a:solidFill>
                  <a:srgbClr val="0033CC"/>
                </a:solidFill>
                <a:ea typeface="新細明體" panose="02020500000000000000" pitchFamily="18" charset="-120"/>
              </a:rPr>
              <a:t>Pipeline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Inventories in transit</a:t>
            </a:r>
          </a:p>
          <a:p>
            <a:r>
              <a:rPr lang="en-US" altLang="zh-TW" sz="2400">
                <a:solidFill>
                  <a:srgbClr val="0033CC"/>
                </a:solidFill>
                <a:ea typeface="新細明體" panose="02020500000000000000" pitchFamily="18" charset="-120"/>
              </a:rPr>
              <a:t>Speculative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Goods purchased in anticipation of price increases</a:t>
            </a:r>
          </a:p>
          <a:p>
            <a:r>
              <a:rPr lang="en-US" altLang="zh-TW" sz="2400">
                <a:solidFill>
                  <a:srgbClr val="0033CC"/>
                </a:solidFill>
                <a:ea typeface="新細明體" panose="02020500000000000000" pitchFamily="18" charset="-120"/>
              </a:rPr>
              <a:t>Regular/Cyclical/Seasonal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Inventories held to meet normal operating needs</a:t>
            </a:r>
          </a:p>
          <a:p>
            <a:r>
              <a:rPr lang="en-US" altLang="zh-TW" sz="2400">
                <a:solidFill>
                  <a:srgbClr val="0033CC"/>
                </a:solidFill>
                <a:ea typeface="新細明體" panose="02020500000000000000" pitchFamily="18" charset="-120"/>
              </a:rPr>
              <a:t>Safety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Extra stocks held in anticipation of demand and lead time uncertainties</a:t>
            </a:r>
          </a:p>
          <a:p>
            <a:r>
              <a:rPr lang="en-US" altLang="zh-TW" sz="2400">
                <a:solidFill>
                  <a:srgbClr val="0033CC"/>
                </a:solidFill>
                <a:ea typeface="新細明體" panose="02020500000000000000" pitchFamily="18" charset="-120"/>
              </a:rPr>
              <a:t>Obsolete/Dead Stock</a:t>
            </a:r>
          </a:p>
          <a:p>
            <a:pPr lvl="1"/>
            <a:r>
              <a:rPr lang="en-US" altLang="zh-TW" sz="2000">
                <a:ea typeface="新細明體" panose="02020500000000000000" pitchFamily="18" charset="-120"/>
              </a:rPr>
              <a:t>Inventories that are of little or no value due to being out of date, spoiled, damaged, etc.</a:t>
            </a:r>
            <a:endParaRPr lang="zh-TW" altLang="en-US" sz="20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>
            <a:extLst>
              <a:ext uri="{FF2B5EF4-FFF2-40B4-BE49-F238E27FC236}">
                <a16:creationId xmlns:a16="http://schemas.microsoft.com/office/drawing/2014/main" id="{1F1C4512-BD0D-4BB9-9C7C-5843A41CBD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新細明體" panose="02020500000000000000" pitchFamily="18" charset="-120"/>
              </a:rPr>
              <a:t>Nature of Demand</a:t>
            </a:r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819203" name="Rectangle 3">
            <a:extLst>
              <a:ext uri="{FF2B5EF4-FFF2-40B4-BE49-F238E27FC236}">
                <a16:creationId xmlns:a16="http://schemas.microsoft.com/office/drawing/2014/main" id="{AF93468C-44B9-470F-8D49-9A226B357F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zh-TW" sz="2400">
                <a:solidFill>
                  <a:srgbClr val="0033CC"/>
                </a:solidFill>
                <a:ea typeface="新細明體" panose="02020500000000000000" pitchFamily="18" charset="-120"/>
              </a:rPr>
              <a:t>Perpetual demand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Continues well into the foreseeable future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solidFill>
                  <a:srgbClr val="0033CC"/>
                </a:solidFill>
                <a:ea typeface="新細明體" panose="02020500000000000000" pitchFamily="18" charset="-120"/>
              </a:rPr>
              <a:t>Seasonal demand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Varies with regular peaks and valleys throughout the year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solidFill>
                  <a:srgbClr val="0033CC"/>
                </a:solidFill>
                <a:ea typeface="新細明體" panose="02020500000000000000" pitchFamily="18" charset="-120"/>
              </a:rPr>
              <a:t>Lumpy demand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Highly variable (3</a:t>
            </a:r>
            <a:r>
              <a:rPr lang="en-US" altLang="zh-TW" sz="2000">
                <a:ea typeface="新細明體" panose="02020500000000000000" pitchFamily="18" charset="-120"/>
                <a:sym typeface="Symbol" panose="05050102010706020507" pitchFamily="18" charset="2"/>
              </a:rPr>
              <a:t>  Mean)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solidFill>
                  <a:srgbClr val="0033CC"/>
                </a:solidFill>
                <a:ea typeface="新細明體" panose="02020500000000000000" pitchFamily="18" charset="-120"/>
              </a:rPr>
              <a:t>Regular demand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Not highly variable (3</a:t>
            </a:r>
            <a:r>
              <a:rPr lang="en-US" altLang="zh-TW" sz="2000">
                <a:ea typeface="新細明體" panose="02020500000000000000" pitchFamily="18" charset="-120"/>
                <a:sym typeface="Symbol" panose="05050102010706020507" pitchFamily="18" charset="2"/>
              </a:rPr>
              <a:t> &lt; Mean)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solidFill>
                  <a:srgbClr val="0033CC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Terminating demand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  <a:sym typeface="Symbol" panose="05050102010706020507" pitchFamily="18" charset="2"/>
              </a:rPr>
              <a:t>Demand goes to 0 in foreseeable future</a:t>
            </a:r>
          </a:p>
          <a:p>
            <a:pPr>
              <a:lnSpc>
                <a:spcPct val="90000"/>
              </a:lnSpc>
            </a:pPr>
            <a:r>
              <a:rPr lang="en-US" altLang="zh-TW" sz="2400">
                <a:solidFill>
                  <a:srgbClr val="0033CC"/>
                </a:solidFill>
                <a:ea typeface="新細明體" panose="02020500000000000000" pitchFamily="18" charset="-120"/>
                <a:sym typeface="Symbol" panose="05050102010706020507" pitchFamily="18" charset="2"/>
              </a:rPr>
              <a:t>Derived demand</a:t>
            </a:r>
          </a:p>
          <a:p>
            <a:pPr lvl="1">
              <a:lnSpc>
                <a:spcPct val="90000"/>
              </a:lnSpc>
            </a:pPr>
            <a:r>
              <a:rPr lang="en-US" altLang="zh-TW" sz="2000">
                <a:ea typeface="新細明體" panose="02020500000000000000" pitchFamily="18" charset="-120"/>
                <a:sym typeface="Symbol" panose="05050102010706020507" pitchFamily="18" charset="2"/>
              </a:rPr>
              <a:t>Demand is determined from the demand of another item of which it is a part</a:t>
            </a:r>
          </a:p>
          <a:p>
            <a:pPr>
              <a:lnSpc>
                <a:spcPct val="90000"/>
              </a:lnSpc>
            </a:pPr>
            <a:endParaRPr lang="zh-TW" altLang="en-US" sz="2400">
              <a:ea typeface="新細明體" panose="02020500000000000000" pitchFamily="18" charset="-120"/>
            </a:endParaRPr>
          </a:p>
        </p:txBody>
      </p:sp>
      <p:sp>
        <p:nvSpPr>
          <p:cNvPr id="819204" name="Text Box 4">
            <a:extLst>
              <a:ext uri="{FF2B5EF4-FFF2-40B4-BE49-F238E27FC236}">
                <a16:creationId xmlns:a16="http://schemas.microsoft.com/office/drawing/2014/main" id="{C7219242-BCDC-4868-A245-0DFC68BBA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3186906"/>
            <a:ext cx="2971800" cy="1628775"/>
          </a:xfrm>
          <a:prstGeom prst="rect">
            <a:avLst/>
          </a:prstGeom>
          <a:solidFill>
            <a:srgbClr val="EAEAEA"/>
          </a:solidFill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zh-TW" sz="2000" b="1">
                <a:solidFill>
                  <a:srgbClr val="FF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Accurately forecasting demand is singly the most important factor in good inventory management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13c02fde-b48f-4d00-bac1-911d8ee6ee98">Template</Categor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709477310369438C3E543C94179E2D" ma:contentTypeVersion="8" ma:contentTypeDescription="Create a new document." ma:contentTypeScope="" ma:versionID="40639e0939d655a4dc87506b01892c9e">
  <xsd:schema xmlns:xsd="http://www.w3.org/2001/XMLSchema" xmlns:xs="http://www.w3.org/2001/XMLSchema" xmlns:p="http://schemas.microsoft.com/office/2006/metadata/properties" xmlns:ns2="13c02fde-b48f-4d00-bac1-911d8ee6ee98" xmlns:ns3="6fd5926b-e52e-44d8-81d1-5e6608a23368" targetNamespace="http://schemas.microsoft.com/office/2006/metadata/properties" ma:root="true" ma:fieldsID="337014aa22b9b0ec50b4022cfab8c551" ns2:_="" ns3:_="">
    <xsd:import namespace="13c02fde-b48f-4d00-bac1-911d8ee6ee98"/>
    <xsd:import namespace="6fd5926b-e52e-44d8-81d1-5e6608a23368"/>
    <xsd:element name="properties">
      <xsd:complexType>
        <xsd:sequence>
          <xsd:element name="documentManagement">
            <xsd:complexType>
              <xsd:all>
                <xsd:element ref="ns2:Category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c02fde-b48f-4d00-bac1-911d8ee6ee98" elementFormDefault="qualified">
    <xsd:import namespace="http://schemas.microsoft.com/office/2006/documentManagement/types"/>
    <xsd:import namespace="http://schemas.microsoft.com/office/infopath/2007/PartnerControls"/>
    <xsd:element name="Category" ma:index="8" ma:displayName="Category" ma:description="Select from the pull down menu the correct category for this file type" ma:format="Dropdown" ma:internalName="Category">
      <xsd:simpleType>
        <xsd:restriction base="dms:Choice">
          <xsd:enumeration value="Meetings"/>
          <xsd:enumeration value="Purchase Order"/>
          <xsd:enumeration value="Invoice"/>
          <xsd:enumeration value="Policy"/>
          <xsd:enumeration value="Procedure"/>
          <xsd:enumeration value="Template"/>
        </xsd:restriction>
      </xsd:simpleType>
    </xsd:element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5926b-e52e-44d8-81d1-5e6608a23368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324C9D-A4D4-4EA5-B76C-8491F2658EB9}">
  <ds:schemaRefs>
    <ds:schemaRef ds:uri="http://purl.org/dc/elements/1.1/"/>
    <ds:schemaRef ds:uri="http://schemas.microsoft.com/office/2006/metadata/properties"/>
    <ds:schemaRef ds:uri="6fd5926b-e52e-44d8-81d1-5e6608a2336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13c02fde-b48f-4d00-bac1-911d8ee6ee98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BE02B31-F34B-4E18-8C84-0623F31763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D502E4-D18D-4EA6-BFF6-F7B2176D1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c02fde-b48f-4d00-bac1-911d8ee6ee98"/>
    <ds:schemaRef ds:uri="6fd5926b-e52e-44d8-81d1-5e6608a233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14136</TotalTime>
  <Words>3535</Words>
  <Application>Microsoft Office PowerPoint</Application>
  <PresentationFormat>On-screen Show (4:3)</PresentationFormat>
  <Paragraphs>570</Paragraphs>
  <Slides>55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5" baseType="lpstr">
      <vt:lpstr>Arial</vt:lpstr>
      <vt:lpstr>Calibri</vt:lpstr>
      <vt:lpstr>Calibri Light</vt:lpstr>
      <vt:lpstr>Times New Roman</vt:lpstr>
      <vt:lpstr>Wingdings</vt:lpstr>
      <vt:lpstr>1_Custom Design</vt:lpstr>
      <vt:lpstr>2_Custom Design</vt:lpstr>
      <vt:lpstr>3_Custom Design</vt:lpstr>
      <vt:lpstr>5_Custom Design</vt:lpstr>
      <vt:lpstr>Microsoft Equation 3.0</vt:lpstr>
      <vt:lpstr>PowerPoint Presentation</vt:lpstr>
      <vt:lpstr>PowerPoint Presentation</vt:lpstr>
      <vt:lpstr>Inventory Fundamentals </vt:lpstr>
      <vt:lpstr>What are Inventories?</vt:lpstr>
      <vt:lpstr>What are Inventories?</vt:lpstr>
      <vt:lpstr>Reasons for Inventories</vt:lpstr>
      <vt:lpstr>Reasons Against Inventories</vt:lpstr>
      <vt:lpstr>Types of Inventories</vt:lpstr>
      <vt:lpstr>Nature of Demand</vt:lpstr>
      <vt:lpstr>Pull vs. Push Inventory Philosophies</vt:lpstr>
      <vt:lpstr>Inventory Management Philosophies</vt:lpstr>
      <vt:lpstr>Costs Relevant to Inventory Management</vt:lpstr>
      <vt:lpstr>Procurement costs</vt:lpstr>
      <vt:lpstr>Carrying Costs</vt:lpstr>
      <vt:lpstr>Out-of-stock costs</vt:lpstr>
      <vt:lpstr>Inventory Management Objectives</vt:lpstr>
      <vt:lpstr>Typical Inventory Conflicting Cost Patterns</vt:lpstr>
      <vt:lpstr>Pull - Single Order Purchasing</vt:lpstr>
      <vt:lpstr>Simple Two-Bin Pull Method</vt:lpstr>
      <vt:lpstr>Reorder Point Control for a Single Item</vt:lpstr>
      <vt:lpstr>Reorder Point Control for a Single Item (2)</vt:lpstr>
      <vt:lpstr>Reorder Point Control for a Single Item (3)</vt:lpstr>
      <vt:lpstr>Pull Methods</vt:lpstr>
      <vt:lpstr>Periodic review control with demand uncertainty</vt:lpstr>
      <vt:lpstr>Periodic review control with demand uncertainty (2)</vt:lpstr>
      <vt:lpstr>Joint ordering</vt:lpstr>
      <vt:lpstr>The Min-Max variant</vt:lpstr>
      <vt:lpstr>The T, R, M variant</vt:lpstr>
      <vt:lpstr>Stock to demand - a periodic review method</vt:lpstr>
      <vt:lpstr>Multiple item, multiple-location control</vt:lpstr>
      <vt:lpstr>Customer Service Level</vt:lpstr>
      <vt:lpstr>Multi-Echelon Inventories</vt:lpstr>
      <vt:lpstr>Aggregate Inventory Control</vt:lpstr>
      <vt:lpstr>Inventory Consolidation (“Risk Pooling”)</vt:lpstr>
      <vt:lpstr>Virtual Inventories</vt:lpstr>
      <vt:lpstr>Cross Filling Virtual Inventory</vt:lpstr>
      <vt:lpstr>Safety Stock Reduction due to Cross Filling</vt:lpstr>
      <vt:lpstr>Performance Metrics - Turnover Ratio</vt:lpstr>
      <vt:lpstr>Economies and Diseconomies of Scale</vt:lpstr>
      <vt:lpstr>Returns to Scale</vt:lpstr>
      <vt:lpstr>The Law of Increased Dimensions</vt:lpstr>
      <vt:lpstr>PowerPoint Presentation</vt:lpstr>
      <vt:lpstr>Internal Economies of Scale</vt:lpstr>
      <vt:lpstr>Scale Economies Continued</vt:lpstr>
      <vt:lpstr>Scale Economies (3)</vt:lpstr>
      <vt:lpstr>The long run average cost curve</vt:lpstr>
      <vt:lpstr>Illustrating economies of scale</vt:lpstr>
      <vt:lpstr>Economies of Scope</vt:lpstr>
      <vt:lpstr>Evaluation: Potential Limits to Economies of Scale</vt:lpstr>
      <vt:lpstr>External Economies of Scale</vt:lpstr>
      <vt:lpstr>Law of Increased Dimensions</vt:lpstr>
      <vt:lpstr>Diseconomies of Scale</vt:lpstr>
      <vt:lpstr>External Diseconomies of Scale </vt:lpstr>
      <vt:lpstr>Further Reading: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Toniel Leung</dc:creator>
  <cp:lastModifiedBy>Eias</cp:lastModifiedBy>
  <cp:revision>53</cp:revision>
  <dcterms:created xsi:type="dcterms:W3CDTF">2017-08-16T23:55:16Z</dcterms:created>
  <dcterms:modified xsi:type="dcterms:W3CDTF">2018-12-03T01:10:16Z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0x010100E1709477310369438C3E543C94179E2D</vt:lpwstr>
  </property>
</Properties>
</file>