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35"/>
  </p:notesMasterIdLst>
  <p:sldIdLst>
    <p:sldId id="342" r:id="rId8"/>
    <p:sldId id="477" r:id="rId9"/>
    <p:sldId id="475" r:id="rId10"/>
    <p:sldId id="325" r:id="rId11"/>
    <p:sldId id="326" r:id="rId12"/>
    <p:sldId id="308" r:id="rId13"/>
    <p:sldId id="481" r:id="rId14"/>
    <p:sldId id="306" r:id="rId15"/>
    <p:sldId id="327" r:id="rId16"/>
    <p:sldId id="483" r:id="rId17"/>
    <p:sldId id="485" r:id="rId18"/>
    <p:sldId id="491" r:id="rId19"/>
    <p:sldId id="482" r:id="rId20"/>
    <p:sldId id="479" r:id="rId21"/>
    <p:sldId id="311" r:id="rId22"/>
    <p:sldId id="291" r:id="rId23"/>
    <p:sldId id="339" r:id="rId24"/>
    <p:sldId id="286" r:id="rId25"/>
    <p:sldId id="487" r:id="rId26"/>
    <p:sldId id="488" r:id="rId27"/>
    <p:sldId id="287" r:id="rId28"/>
    <p:sldId id="480" r:id="rId29"/>
    <p:sldId id="484" r:id="rId30"/>
    <p:sldId id="490" r:id="rId31"/>
    <p:sldId id="486" r:id="rId32"/>
    <p:sldId id="492" r:id="rId33"/>
    <p:sldId id="478" r:id="rId3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342"/>
            <p14:sldId id="477"/>
            <p14:sldId id="475"/>
            <p14:sldId id="325"/>
            <p14:sldId id="326"/>
            <p14:sldId id="308"/>
            <p14:sldId id="481"/>
            <p14:sldId id="306"/>
            <p14:sldId id="327"/>
            <p14:sldId id="483"/>
            <p14:sldId id="485"/>
            <p14:sldId id="491"/>
            <p14:sldId id="482"/>
            <p14:sldId id="479"/>
            <p14:sldId id="311"/>
            <p14:sldId id="291"/>
            <p14:sldId id="339"/>
            <p14:sldId id="286"/>
            <p14:sldId id="487"/>
            <p14:sldId id="488"/>
            <p14:sldId id="287"/>
            <p14:sldId id="480"/>
            <p14:sldId id="484"/>
            <p14:sldId id="490"/>
            <p14:sldId id="486"/>
            <p14:sldId id="492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497" autoAdjust="0"/>
  </p:normalViewPr>
  <p:slideViewPr>
    <p:cSldViewPr snapToGrid="0" snapToObjects="1">
      <p:cViewPr varScale="1">
        <p:scale>
          <a:sx n="97" d="100"/>
          <a:sy n="97" d="100"/>
        </p:scale>
        <p:origin x="17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Define CSR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7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 it was leading with confidence, Now CSR and sustainability is the key</a:t>
            </a:r>
          </a:p>
          <a:p>
            <a:endParaRPr lang="en-AU" dirty="0"/>
          </a:p>
          <a:p>
            <a:r>
              <a:rPr lang="en-AU" dirty="0"/>
              <a:t>Define Ethics and CSR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0F28F-C4BE-AC45-B814-86AE92F974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7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Awareness</a:t>
            </a:r>
            <a:r>
              <a:rPr lang="en-AU" dirty="0"/>
              <a:t>: 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Individual: How can I know myself better?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Organisational: How can I enhance awareness of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happening at my firm? How can I boost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Societal: How can I increase my awareness of what is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happening in the world around me?</a:t>
            </a:r>
          </a:p>
          <a:p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Individual: How do I envision myself in five years?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Organisational: How do I envision my firm in five or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 years?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Societal: What is my vision for the planet five or ten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from now?</a:t>
            </a:r>
          </a:p>
          <a:p>
            <a:r>
              <a:rPr lang="en-AU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Imagination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Individual: Could I see myself being a different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person, a different manager, a different leader?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Organisational: Could my corporation have different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and another corporate culture?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Societal: What kind of society do we want to leave to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grandchildren of our grandchildren?</a:t>
            </a:r>
          </a:p>
          <a:p>
            <a:r>
              <a:rPr lang="en-AU" sz="1200" b="1" i="1" u="none" strike="noStrike" kern="1200" baseline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Responsibility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Individual: Though I cannot fix everything that is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wrong with the world, how can I maintain and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 my own sense of responsibility as a leader?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Organisational: How can I account for the negative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externalities of my firm's behaviour and build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responsibility and sustainability in my corporate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strategy and at all levels of its implementation?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Societal: Instead of privatising gains and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externalising losses, how can I ensure that my firm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net-positive impact on society?</a:t>
            </a:r>
          </a:p>
          <a:p>
            <a:r>
              <a:rPr lang="en-AU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Individual: How can I cultivate the strength of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 that will inspire trust and walk the talk?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Organisational: How can I develop the courage to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action and give voice to my values, while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inspiring others at all levels in the organisation to do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Societal: How can I contribute to building a social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where no one cops out, passes the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buck, or dreads the risk of action?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should be obvious that these dimensions reflect a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decisive break with the prevailing business logic.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Mvmvmvbmvmvvmvbb</a:t>
            </a:r>
            <a:r>
              <a:rPr lang="en-AU" dirty="0"/>
              <a:t>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DO WELL IN THIS COURSE, YOUR ACTIVE PARTICIPATION WILL BE REQD.</a:t>
            </a:r>
          </a:p>
          <a:p>
            <a:endParaRPr lang="en-AU" dirty="0"/>
          </a:p>
          <a:p>
            <a:r>
              <a:rPr lang="en-AU" dirty="0"/>
              <a:t>How do I reward participation? Bump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2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86767"/>
            <a:ext cx="7772400" cy="60592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4176464" cy="4968552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29/07/2019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29/07/2019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981075"/>
            <a:ext cx="8208962" cy="446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0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2F9886-779E-4507-961E-26A0ACDD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B344-AEA4-4EBE-8827-4463ABB25629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F072E2-2243-4DBF-87D0-CA9D3C0D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F315AA-D9E1-426D-AB97-4DC148B1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8FBA-3288-488E-A2B8-931002E56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095A2-3ED5-446F-B47A-ADC09C0F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F005-C800-4A38-8DD5-D99C2837A2E7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001F9-484B-4387-A2E6-65D8B977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D10B-5673-4D3B-9BAC-361C0035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294E-B1A7-4843-8C2F-0379736B3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29/07/2019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29/07/2019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29/07/2019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mwY6-2Y6eU" TargetMode="External"/><Relationship Id="rId2" Type="http://schemas.openxmlformats.org/officeDocument/2006/relationships/hyperlink" Target="https://www.youtube.com/watch?v=HDUWi1ZF5Yc#action=shar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u7oRt612no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060E-4212-4F46-A4BB-CDD7541F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2400" b="1" dirty="0">
                <a:solidFill>
                  <a:schemeClr val="bg1"/>
                </a:solidFill>
              </a:rPr>
            </a:br>
            <a:br>
              <a:rPr lang="en-AU" sz="2400" b="1" dirty="0">
                <a:solidFill>
                  <a:schemeClr val="bg1"/>
                </a:solidFill>
              </a:rPr>
            </a:br>
            <a:r>
              <a:rPr lang="en-AU" sz="2700" b="1" dirty="0">
                <a:solidFill>
                  <a:schemeClr val="bg1"/>
                </a:solidFill>
              </a:rPr>
              <a:t>MGT808 July 2019 – RESPONSIBLE LEADERSHIP </a:t>
            </a:r>
            <a:br>
              <a:rPr lang="en-AU" sz="2400" b="1" dirty="0">
                <a:solidFill>
                  <a:schemeClr val="bg1"/>
                </a:solidFill>
              </a:rPr>
            </a:br>
            <a:br>
              <a:rPr lang="en-AU" sz="2400" b="1" dirty="0">
                <a:solidFill>
                  <a:schemeClr val="bg1"/>
                </a:solidFill>
              </a:rPr>
            </a:br>
            <a:r>
              <a:rPr lang="en-AU" sz="2400" b="1" dirty="0">
                <a:solidFill>
                  <a:schemeClr val="bg1"/>
                </a:solidFill>
              </a:rPr>
              <a:t>Course Coordinator and Lecturer: Dr Narender Sharma</a:t>
            </a:r>
            <a:br>
              <a:rPr lang="en-AU" sz="2400" b="1" dirty="0">
                <a:solidFill>
                  <a:schemeClr val="bg1"/>
                </a:solidFill>
              </a:rPr>
            </a:br>
            <a:br>
              <a:rPr lang="en-AU" sz="2400" b="1" dirty="0">
                <a:solidFill>
                  <a:schemeClr val="bg1"/>
                </a:solidFill>
              </a:rPr>
            </a:br>
            <a:r>
              <a:rPr lang="en-AU" sz="2400" b="1" dirty="0">
                <a:solidFill>
                  <a:schemeClr val="bg1"/>
                </a:solidFill>
              </a:rPr>
              <a:t>Week 1 – Subject overview and introduction to responsible leadership</a:t>
            </a:r>
            <a:br>
              <a:rPr lang="en-AU" sz="2400" b="1" dirty="0">
                <a:solidFill>
                  <a:schemeClr val="bg1"/>
                </a:solidFill>
              </a:rPr>
            </a:br>
            <a:br>
              <a:rPr lang="en-AU" sz="2400" b="1" dirty="0">
                <a:solidFill>
                  <a:schemeClr val="bg1"/>
                </a:solidFill>
              </a:rPr>
            </a:b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mages.unsplash.com/photo-1513759565286-20e9c5fad06b?ixlib=rb-0.3.5&amp;ixid=eyJhcHBfaWQiOjEyMDd9&amp;s=30baad7b9baa881f90b4f07941c2afe3&amp;dpr=1&amp;auto=format&amp;fit=crop&amp;w=1000&amp;q=80&amp;cs=tinysrgb">
            <a:extLst>
              <a:ext uri="{FF2B5EF4-FFF2-40B4-BE49-F238E27FC236}">
                <a16:creationId xmlns:a16="http://schemas.microsoft.com/office/drawing/2014/main" id="{55ACE881-9266-405E-8AC8-4EB053AFD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70" y="1901126"/>
            <a:ext cx="65237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F9A8-BA6D-4742-8115-2137275C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Contd</a:t>
            </a:r>
            <a:r>
              <a:rPr lang="en-US" sz="2400" b="1" dirty="0"/>
              <a:t>: New Leadership</a:t>
            </a:r>
            <a:br>
              <a:rPr lang="en-US" sz="2400" b="1" dirty="0"/>
            </a:br>
            <a:r>
              <a:rPr lang="en-US" sz="2400" b="1" dirty="0"/>
              <a:t>Adair (2004)</a:t>
            </a:r>
            <a:endParaRPr lang="en-AU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6AABA-D595-4FEB-8FFF-5F249FC5A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endParaRPr lang="en-US" sz="19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900" dirty="0"/>
              <a:t>The three most important words for leaders: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	“If you </a:t>
            </a:r>
            <a:r>
              <a:rPr lang="en-US" sz="1900" b="1" dirty="0"/>
              <a:t>please</a:t>
            </a:r>
            <a:r>
              <a:rPr lang="en-US" sz="1900" dirty="0"/>
              <a:t>”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900" dirty="0"/>
              <a:t>The two most important words for leaders: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	“</a:t>
            </a:r>
            <a:r>
              <a:rPr lang="en-US" sz="1900" b="1" dirty="0"/>
              <a:t>Thank you</a:t>
            </a:r>
            <a:r>
              <a:rPr lang="en-US" sz="1900" dirty="0"/>
              <a:t>”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900" dirty="0"/>
              <a:t>The one most important word for leaders: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	“</a:t>
            </a:r>
            <a:r>
              <a:rPr lang="en-US" sz="1900" b="1" dirty="0"/>
              <a:t>We</a:t>
            </a:r>
            <a:r>
              <a:rPr lang="en-US" sz="1900" dirty="0"/>
              <a:t>”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900" dirty="0"/>
              <a:t>The </a:t>
            </a:r>
            <a:r>
              <a:rPr lang="en-US" sz="1900" b="1" dirty="0"/>
              <a:t>least</a:t>
            </a:r>
            <a:r>
              <a:rPr lang="en-US" sz="1900" dirty="0"/>
              <a:t> important word: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900" dirty="0"/>
              <a:t>	“I”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69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22D6-0620-4883-9641-99F496F5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Responsible Leadership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4B53B-08BD-4EB4-93F8-E23E0523A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02F7E-4F8B-4AE0-8719-A242F026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3" y="1911351"/>
            <a:ext cx="8066682" cy="45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700" dirty="0"/>
              <a:t>Life at 30,000 feet | Richard Branson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Watch the video and write down in bullet points what you learnt about responsible leadership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https://www.youtube.com/watch?v=DudfBIxw6do&amp;t=32s</a:t>
            </a:r>
          </a:p>
        </p:txBody>
      </p:sp>
    </p:spTree>
    <p:extLst>
      <p:ext uri="{BB962C8B-B14F-4D97-AF65-F5344CB8AC3E}">
        <p14:creationId xmlns:p14="http://schemas.microsoft.com/office/powerpoint/2010/main" val="137330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B9F6-DBDC-4A6F-9660-8993A96F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b="1" dirty="0"/>
              <a:t>Leadership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585E-70B6-4EBB-AD0A-AB9E93D972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636985" lvl="1" indent="-205979">
              <a:buFont typeface="Arial" charset="0"/>
              <a:buChar char="•"/>
              <a:defRPr/>
            </a:pPr>
            <a:endParaRPr lang="en-GB" sz="1500" dirty="0">
              <a:cs typeface="Arial" charset="0"/>
            </a:endParaRPr>
          </a:p>
          <a:p>
            <a:pPr marL="636985" lvl="1" indent="-205979">
              <a:buFont typeface="Arial" charset="0"/>
              <a:buChar char="•"/>
              <a:defRPr/>
            </a:pPr>
            <a:endParaRPr lang="en-GB" sz="1500" dirty="0">
              <a:cs typeface="Arial" charset="0"/>
            </a:endParaRPr>
          </a:p>
          <a:p>
            <a:pPr marL="636985" lvl="1" indent="-205979">
              <a:buFont typeface="Arial" charset="0"/>
              <a:buChar char="•"/>
              <a:defRPr/>
            </a:pPr>
            <a:endParaRPr lang="en-GB" sz="1500" dirty="0">
              <a:cs typeface="Arial" charset="0"/>
            </a:endParaRP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GB" dirty="0">
                <a:cs typeface="Arial" charset="0"/>
              </a:rPr>
              <a:t>The ‘great man’</a:t>
            </a: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GB" dirty="0">
                <a:cs typeface="Arial" charset="0"/>
              </a:rPr>
              <a:t>Trait</a:t>
            </a: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GB" dirty="0">
                <a:cs typeface="Arial" charset="0"/>
              </a:rPr>
              <a:t>Behaviour</a:t>
            </a: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GB" dirty="0">
                <a:cs typeface="Arial" charset="0"/>
              </a:rPr>
              <a:t>Charismatic leadership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E58AA-F254-4F1A-8644-DBC2E9AB08D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636985" lvl="1" indent="-205979">
              <a:buFont typeface="Arial" charset="0"/>
              <a:buChar char="•"/>
              <a:defRPr/>
            </a:pPr>
            <a:endParaRPr lang="en-AU" sz="1500" dirty="0">
              <a:cs typeface="Arial" charset="0"/>
            </a:endParaRPr>
          </a:p>
          <a:p>
            <a:pPr marL="636985" lvl="1" indent="-205979">
              <a:buFont typeface="Arial" charset="0"/>
              <a:buChar char="•"/>
              <a:defRPr/>
            </a:pPr>
            <a:endParaRPr lang="en-AU" sz="1500" dirty="0">
              <a:cs typeface="Arial" charset="0"/>
            </a:endParaRPr>
          </a:p>
          <a:p>
            <a:pPr marL="636985" lvl="1" indent="-205979">
              <a:buFont typeface="Arial" charset="0"/>
              <a:buChar char="•"/>
              <a:defRPr/>
            </a:pPr>
            <a:endParaRPr lang="en-AU" sz="1500" dirty="0">
              <a:cs typeface="Arial" charset="0"/>
            </a:endParaRP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AU" dirty="0">
                <a:cs typeface="Arial" charset="0"/>
              </a:rPr>
              <a:t>Contingency</a:t>
            </a: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AU" dirty="0">
                <a:cs typeface="Arial" charset="0"/>
              </a:rPr>
              <a:t>Situational</a:t>
            </a:r>
            <a:endParaRPr lang="en-GB" dirty="0">
              <a:cs typeface="Arial" charset="0"/>
            </a:endParaRP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AU" dirty="0">
                <a:cs typeface="Arial" charset="0"/>
              </a:rPr>
              <a:t>Transformational leadership</a:t>
            </a:r>
          </a:p>
          <a:p>
            <a:pPr marL="636985" lvl="1" indent="-205979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AU" dirty="0">
                <a:cs typeface="Arial" charset="0"/>
              </a:rPr>
              <a:t>Servant leadership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648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FC67-8428-4B5D-A3A1-DA63445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2273" y="76912"/>
            <a:ext cx="13476184" cy="1613777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3074" name="Picture 2" descr="A man reaching for a woman's hand to help her out of the water.">
            <a:extLst>
              <a:ext uri="{FF2B5EF4-FFF2-40B4-BE49-F238E27FC236}">
                <a16:creationId xmlns:a16="http://schemas.microsoft.com/office/drawing/2014/main" id="{2B4E2CAF-8A0E-4FCE-912F-E4D77013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415" y="-1491119"/>
            <a:ext cx="10844613" cy="83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8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Assessments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913" y="5991225"/>
            <a:ext cx="4460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4EEDE6-F9A9-45A1-9359-B8D5353B3D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E74CE-1E91-405D-975B-FC1E62AF9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22" y="1526796"/>
            <a:ext cx="5569124" cy="4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5288" y="981512"/>
            <a:ext cx="8208962" cy="4463613"/>
          </a:xfrm>
        </p:spPr>
        <p:txBody>
          <a:bodyPr>
            <a:normAutofit/>
          </a:bodyPr>
          <a:lstStyle/>
          <a:p>
            <a:r>
              <a:rPr lang="en-GB" altLang="de-DE" sz="1800" i="1" dirty="0"/>
              <a:t>"Leadership is a function of knowing yourself, having a </a:t>
            </a:r>
            <a:r>
              <a:rPr lang="en-GB" altLang="de-DE" sz="1800" b="1" i="1" dirty="0"/>
              <a:t>vision</a:t>
            </a:r>
            <a:r>
              <a:rPr lang="en-GB" altLang="de-DE" sz="1800" i="1" dirty="0"/>
              <a:t> that is well communicated, </a:t>
            </a:r>
            <a:r>
              <a:rPr lang="en-GB" altLang="de-DE" sz="1800" b="1" i="1" dirty="0"/>
              <a:t>building trust</a:t>
            </a:r>
            <a:r>
              <a:rPr lang="en-GB" altLang="de-DE" sz="1800" i="1" dirty="0"/>
              <a:t> among colleagues, and </a:t>
            </a:r>
            <a:r>
              <a:rPr lang="en-GB" altLang="de-DE" sz="1800" b="1" i="1" dirty="0"/>
              <a:t>taking effective action</a:t>
            </a:r>
            <a:r>
              <a:rPr lang="en-GB" altLang="de-DE" sz="1800" i="1" dirty="0"/>
              <a:t> to realize your own leadership potential."</a:t>
            </a:r>
            <a:r>
              <a:rPr lang="en-GB" altLang="de-DE" sz="1800" dirty="0"/>
              <a:t> 								                                                         Prof. Warren Bennis</a:t>
            </a:r>
          </a:p>
          <a:p>
            <a:br>
              <a:rPr lang="en-US" sz="1800" dirty="0"/>
            </a:br>
            <a:r>
              <a:rPr lang="en-US" sz="1800" dirty="0"/>
              <a:t>Warren Bennis was an American scholar, organizational consultant and author, widely regarded as a pioneer of leadership studies.</a:t>
            </a:r>
          </a:p>
          <a:p>
            <a:r>
              <a:rPr lang="en-US" sz="2000" dirty="0"/>
              <a:t>		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i="1" dirty="0"/>
              <a:t>What do you like / dislike about the quote? What does			Bennis want to tell us?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Quote of the week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1235968" cy="1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Understanding Leaders and Managers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90" y="1412776"/>
            <a:ext cx="5161566" cy="3758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1412777"/>
            <a:ext cx="202656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Good leaders </a:t>
            </a:r>
            <a:r>
              <a:rPr lang="en-AU" sz="2000" u="sng" dirty="0">
                <a:solidFill>
                  <a:srgbClr val="FF0000"/>
                </a:solidFill>
              </a:rPr>
              <a:t>are</a:t>
            </a:r>
            <a:r>
              <a:rPr lang="en-AU" sz="2000" dirty="0">
                <a:solidFill>
                  <a:srgbClr val="FF0000"/>
                </a:solidFill>
              </a:rPr>
              <a:t> good managers </a:t>
            </a:r>
          </a:p>
          <a:p>
            <a:endParaRPr lang="en-AU" sz="2000" dirty="0">
              <a:solidFill>
                <a:srgbClr val="FF0000"/>
              </a:solidFill>
            </a:endParaRPr>
          </a:p>
          <a:p>
            <a:endParaRPr lang="en-AU" sz="2000" dirty="0">
              <a:solidFill>
                <a:srgbClr val="FF0000"/>
              </a:solidFill>
            </a:endParaRPr>
          </a:p>
          <a:p>
            <a:endParaRPr lang="en-AU" sz="2000" dirty="0">
              <a:solidFill>
                <a:srgbClr val="FF0000"/>
              </a:solidFill>
            </a:endParaRPr>
          </a:p>
          <a:p>
            <a:r>
              <a:rPr lang="en-AU" sz="2000" dirty="0">
                <a:solidFill>
                  <a:srgbClr val="FF0000"/>
                </a:solidFill>
              </a:rPr>
              <a:t>Good managers </a:t>
            </a:r>
            <a:r>
              <a:rPr lang="en-AU" sz="2000" u="sng" dirty="0">
                <a:solidFill>
                  <a:srgbClr val="FF0000"/>
                </a:solidFill>
              </a:rPr>
              <a:t>may not </a:t>
            </a:r>
            <a:r>
              <a:rPr lang="en-AU" sz="2000" dirty="0">
                <a:solidFill>
                  <a:srgbClr val="FF0000"/>
                </a:solidFill>
              </a:rPr>
              <a:t>be good leaders</a:t>
            </a:r>
          </a:p>
          <a:p>
            <a:endParaRPr lang="en-AU" sz="1350" dirty="0">
              <a:solidFill>
                <a:srgbClr val="FF0000"/>
              </a:solidFill>
            </a:endParaRPr>
          </a:p>
          <a:p>
            <a:endParaRPr lang="en-AU" sz="1350" dirty="0">
              <a:solidFill>
                <a:srgbClr val="FF0000"/>
              </a:solidFill>
            </a:endParaRPr>
          </a:p>
          <a:p>
            <a:r>
              <a:rPr lang="en-AU" sz="1350" dirty="0">
                <a:solidFill>
                  <a:srgbClr val="FF0000"/>
                </a:solidFill>
              </a:rPr>
              <a:t> 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9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59" y="991888"/>
            <a:ext cx="3277823" cy="25811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7" y="964104"/>
            <a:ext cx="3907545" cy="260437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is responsible leadership?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644" y="964104"/>
            <a:ext cx="3982047" cy="23892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90" y="3328593"/>
            <a:ext cx="3892609" cy="35585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60" y="3356992"/>
            <a:ext cx="4420604" cy="35585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076" y="3328593"/>
            <a:ext cx="3926452" cy="35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0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1316-03DF-4587-B79C-306A9C2C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/>
              <a:t>The Five Dimensions of Responsible Leadership</a:t>
            </a:r>
            <a:br>
              <a:rPr lang="en-AU" sz="2400" b="1" dirty="0"/>
            </a:br>
            <a:endParaRPr lang="en-AU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CF82-9626-4941-97FB-510DBAC5D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1800" dirty="0"/>
              <a:t>So what are the core tenets of the responsibility mindset?</a:t>
            </a:r>
          </a:p>
          <a:p>
            <a:pPr marL="0" indent="0">
              <a:lnSpc>
                <a:spcPct val="150000"/>
              </a:lnSpc>
              <a:buNone/>
            </a:pPr>
            <a:endParaRPr lang="en-AU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AU" sz="1800" dirty="0"/>
              <a:t>In his work </a:t>
            </a:r>
            <a:r>
              <a:rPr lang="en-AU" sz="1800" b="1" i="1" dirty="0"/>
              <a:t>Henri-Claude de </a:t>
            </a:r>
            <a:r>
              <a:rPr lang="en-AU" sz="1800" b="1" i="1" dirty="0" err="1"/>
              <a:t>Bettignies</a:t>
            </a:r>
            <a:r>
              <a:rPr lang="en-AU" sz="1800" b="1" i="1" dirty="0"/>
              <a:t> </a:t>
            </a:r>
            <a:r>
              <a:rPr lang="en-AU" sz="1800" i="1" dirty="0"/>
              <a:t>(The Aviva Chair Professor of Leadership and Responsibility Emeritus and Emeritus Professor of Asian Business and Comparative Management at INSEAD) outlined </a:t>
            </a:r>
            <a:r>
              <a:rPr lang="en-AU" sz="1800" dirty="0"/>
              <a:t>that this new leadership style consists of……..</a:t>
            </a:r>
          </a:p>
        </p:txBody>
      </p:sp>
    </p:spTree>
    <p:extLst>
      <p:ext uri="{BB962C8B-B14F-4D97-AF65-F5344CB8AC3E}">
        <p14:creationId xmlns:p14="http://schemas.microsoft.com/office/powerpoint/2010/main" val="163979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0353-FD8B-4A54-847D-E0007601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cs typeface="Arial" charset="0"/>
              </a:rPr>
              <a:t>My Corporate Experience and Qualifications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3378-73A0-4EDE-9950-DB49B87CEB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34517"/>
            <a:ext cx="7886700" cy="50909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Business management – local &amp; international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Experience gained in the Oil industry, Food industry, Tea industry and Management Consultancy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MBA University of Hull, UK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Ph.D. in International Business- University of Sydney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561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12E2F3-2298-496E-B7E6-B07B6BB5C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/>
          </a:p>
          <a:p>
            <a:pPr>
              <a:lnSpc>
                <a:spcPct val="150000"/>
              </a:lnSpc>
            </a:pPr>
            <a:r>
              <a:rPr lang="en-AU" sz="7200" dirty="0">
                <a:latin typeface="+mn-lt"/>
              </a:rPr>
              <a:t>This new leadership style consists of :</a:t>
            </a:r>
          </a:p>
          <a:p>
            <a:pPr>
              <a:lnSpc>
                <a:spcPct val="150000"/>
              </a:lnSpc>
            </a:pPr>
            <a:endParaRPr lang="en-AU" sz="7200" dirty="0">
              <a:latin typeface="+mn-lt"/>
            </a:endParaRP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AU" sz="7200" dirty="0">
                <a:latin typeface="+mn-lt"/>
              </a:rPr>
              <a:t>Awareness, 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AU" sz="7200" dirty="0">
                <a:latin typeface="+mn-lt"/>
              </a:rPr>
              <a:t>Vision, 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AU" sz="7200" dirty="0">
                <a:latin typeface="+mn-lt"/>
              </a:rPr>
              <a:t>Imagination, 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AU" sz="7200" dirty="0">
                <a:latin typeface="+mn-lt"/>
              </a:rPr>
              <a:t>Responsibility and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AU" sz="7200" dirty="0">
                <a:latin typeface="+mn-lt"/>
              </a:rPr>
              <a:t>Action.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7200" dirty="0">
              <a:latin typeface="+mn-lt"/>
            </a:endParaRPr>
          </a:p>
          <a:p>
            <a:r>
              <a:rPr lang="en-AU" sz="7200" dirty="0">
                <a:latin typeface="+mn-lt"/>
              </a:rPr>
              <a:t>All five dimensions need to be considered at</a:t>
            </a:r>
          </a:p>
          <a:p>
            <a:r>
              <a:rPr lang="en-AU" sz="7200" dirty="0">
                <a:latin typeface="+mn-lt"/>
              </a:rPr>
              <a:t>the individual, organisational, and societal level.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1C73A8-67E0-4C96-98F5-2028C8381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28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de-DE" sz="2800" b="1" dirty="0"/>
              <a:t>			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de-DE" sz="28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de-DE" sz="2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de-DE" sz="1800" b="1" dirty="0"/>
              <a:t>Exercise in pairs</a:t>
            </a:r>
            <a:r>
              <a:rPr lang="en-GB" altLang="de-DE" sz="1800" dirty="0"/>
              <a:t> </a:t>
            </a:r>
            <a:endParaRPr lang="en-GB" altLang="de-DE" sz="1800" b="1" dirty="0"/>
          </a:p>
          <a:p>
            <a:pPr eaLnBrk="1" hangingPunct="1"/>
            <a:r>
              <a:rPr lang="en-GB" altLang="de-DE" sz="1800" dirty="0"/>
              <a:t>				Discuss examples you have come 						across of strong and weak leadership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de-DE" sz="1800" dirty="0"/>
          </a:p>
          <a:p>
            <a:pPr eaLnBrk="1" hangingPunct="1"/>
            <a:r>
              <a:rPr lang="en-GB" altLang="de-DE" sz="1800" dirty="0"/>
              <a:t>Use examples from employment, academic studies or participation in sports clubs / societies</a:t>
            </a:r>
          </a:p>
          <a:p>
            <a:pPr eaLnBrk="1" hangingPunct="1"/>
            <a:endParaRPr lang="en-GB" altLang="de-DE" sz="1800" dirty="0"/>
          </a:p>
          <a:p>
            <a:pPr eaLnBrk="1" hangingPunct="1"/>
            <a:r>
              <a:rPr lang="en-GB" altLang="de-DE" sz="1800" dirty="0"/>
              <a:t>Why do you consider the leadership you have come across as strong or weak?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9647"/>
            <a:ext cx="1465327" cy="14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3CAD-5844-4A91-A3CC-592E279D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sz="2700" dirty="0"/>
              <a:t>Klaus Schwab, Founder and Chairman</a:t>
            </a:r>
            <a:br>
              <a:rPr lang="en-AU" sz="2700" dirty="0"/>
            </a:br>
            <a:r>
              <a:rPr lang="en-AU" sz="2700" dirty="0"/>
              <a:t>World Economic Forum</a:t>
            </a:r>
            <a:br>
              <a:rPr lang="en-AU" sz="2700" dirty="0"/>
            </a:br>
            <a:br>
              <a:rPr lang="en-AU" sz="2700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75659-D881-4362-93C4-3894A80F0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https://www.youtube.com/watch?v=HDUWi1ZF5Yc#action=share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https://youtu.be/pmwY6-2Y6eU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hlinkClick r:id="rId4"/>
              </a:rPr>
              <a:t>https://youtu.be/u7oRt612nog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81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A67B-9891-4712-A61C-C89BBA2E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58994-8575-4C84-8EF4-84E642704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547991"/>
            <a:ext cx="8124825" cy="3985814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AU" dirty="0"/>
              <a:t>The reality is that the future offers humankind many opportunities for healthier, greener, more fulfilled and peaceful lives. It is incumbent on all of us – working together – to improve the state of the world. By exercising responsive and responsible leadership, we can make this possibility our reality.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4D312-1C80-477D-97D8-473E7B4A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5" y="474845"/>
            <a:ext cx="6902681" cy="12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188640"/>
            <a:ext cx="7772400" cy="628483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913" y="5991225"/>
            <a:ext cx="446087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4EEDE6-F9A9-45A1-9359-B8D5353B3D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77130"/>
            <a:ext cx="8587680" cy="45188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377825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altLang="ko-KR" sz="1800" b="1" dirty="0">
                <a:solidFill>
                  <a:prstClr val="black"/>
                </a:solidFill>
                <a:ea typeface="Gulim" pitchFamily="34" charset="-127"/>
              </a:rPr>
              <a:t>Students’ attendance and participation are NOT graded but</a:t>
            </a:r>
            <a:r>
              <a:rPr lang="en-US" altLang="ko-KR" sz="18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en-US" altLang="ko-KR" sz="1800" b="1" dirty="0">
                <a:solidFill>
                  <a:prstClr val="black"/>
                </a:solidFill>
                <a:ea typeface="Gulim" pitchFamily="34" charset="-127"/>
              </a:rPr>
              <a:t>recorded and monitored.</a:t>
            </a:r>
          </a:p>
          <a:p>
            <a:pPr marL="457200" indent="-457200" defTabSz="377825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altLang="ko-KR" sz="1800" b="1" dirty="0">
                <a:solidFill>
                  <a:prstClr val="black"/>
                </a:solidFill>
                <a:ea typeface="Gulim" pitchFamily="34" charset="-127"/>
              </a:rPr>
              <a:t>Australian and International surveys show a clear correlation between regular attendance and engagement with subject material and final grades.</a:t>
            </a:r>
          </a:p>
          <a:p>
            <a:pPr marL="457200" indent="-457200" defTabSz="377825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1800" dirty="0">
                <a:solidFill>
                  <a:prstClr val="black"/>
                </a:solidFill>
              </a:rPr>
              <a:t> Students are expected to make every effort to </a:t>
            </a:r>
            <a:r>
              <a:rPr lang="en-AU" sz="1800" u="sng" dirty="0">
                <a:solidFill>
                  <a:prstClr val="black"/>
                </a:solidFill>
              </a:rPr>
              <a:t>engage in class discussions</a:t>
            </a:r>
            <a:r>
              <a:rPr lang="en-AU" sz="1800" dirty="0">
                <a:solidFill>
                  <a:prstClr val="black"/>
                </a:solidFill>
              </a:rPr>
              <a:t>, clarifying topics and ideas. </a:t>
            </a:r>
          </a:p>
          <a:p>
            <a:pPr marL="457200" indent="-457200" defTabSz="3778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ko-KR" sz="1800" u="sng" dirty="0">
                <a:solidFill>
                  <a:prstClr val="black"/>
                </a:solidFill>
                <a:ea typeface="Gulim" pitchFamily="34" charset="-127"/>
              </a:rPr>
              <a:t>Your active participation in Q&amp;A discussions </a:t>
            </a:r>
            <a:r>
              <a:rPr lang="en-US" altLang="ko-KR" sz="1800" dirty="0">
                <a:solidFill>
                  <a:prstClr val="black"/>
                </a:solidFill>
                <a:ea typeface="Gulim" pitchFamily="34" charset="-127"/>
              </a:rPr>
              <a:t>during the presentations will help presenters achieve a better mark.  </a:t>
            </a:r>
          </a:p>
          <a:p>
            <a:pPr marL="457200" indent="-457200" defTabSz="377825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1800" u="sng" dirty="0">
                <a:solidFill>
                  <a:prstClr val="black"/>
                </a:solidFill>
              </a:rPr>
              <a:t>Students are required to prepare for lectures and tutorials </a:t>
            </a:r>
            <a:r>
              <a:rPr lang="en-AU" sz="1800" dirty="0">
                <a:solidFill>
                  <a:prstClr val="black"/>
                </a:solidFill>
              </a:rPr>
              <a:t>by reading the relevant chapters of the textbook.</a:t>
            </a:r>
          </a:p>
        </p:txBody>
      </p:sp>
    </p:spTree>
    <p:extLst>
      <p:ext uri="{BB962C8B-B14F-4D97-AF65-F5344CB8AC3E}">
        <p14:creationId xmlns:p14="http://schemas.microsoft.com/office/powerpoint/2010/main" val="29248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54B0-4E15-4E18-9F6E-0B7E0702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47272"/>
            <a:ext cx="6902681" cy="1043417"/>
          </a:xfrm>
        </p:spPr>
        <p:txBody>
          <a:bodyPr>
            <a:normAutofit fontScale="90000"/>
          </a:bodyPr>
          <a:lstStyle/>
          <a:p>
            <a:r>
              <a:rPr lang="en-AU" sz="2700" b="1" dirty="0"/>
              <a:t>Please go through Week 2 Lesson Plan-Leadership Roles and Styles </a:t>
            </a:r>
            <a:br>
              <a:rPr lang="en-AU" sz="2700" b="1" dirty="0"/>
            </a:br>
            <a:br>
              <a:rPr lang="en-AU" sz="2700" b="1" dirty="0"/>
            </a:br>
            <a:br>
              <a:rPr lang="en-AU" b="1" dirty="0"/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909BE-1416-4549-825C-6A94F610C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By end of week 2, students will be able to:</a:t>
            </a:r>
          </a:p>
          <a:p>
            <a:endParaRPr lang="en-AU" dirty="0"/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AU" dirty="0"/>
              <a:t>Understand the role of leadership in organisations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Describe some key characteristics and styles of leaders</a:t>
            </a:r>
            <a:endParaRPr lang="en-AU" dirty="0"/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AU" dirty="0"/>
              <a:t>Apply leadership theoretical frameworks and principles to understand the different roles of a leader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937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60A-70BE-408A-9A5E-C3ABD1CF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Prep for student activity in week 2</a:t>
            </a:r>
            <a:br>
              <a:rPr lang="en-AU" dirty="0">
                <a:solidFill>
                  <a:srgbClr val="FF0000"/>
                </a:solidFill>
              </a:rPr>
            </a:b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E7E45-9C74-4CE7-8107-AF2D73863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3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AU" sz="32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AU" sz="3200" dirty="0">
                <a:highlight>
                  <a:srgbClr val="FFFF00"/>
                </a:highlight>
              </a:rPr>
              <a:t>Read prescribed article in Lesson Plan of week 2 for class discussion in groups</a:t>
            </a:r>
          </a:p>
        </p:txBody>
      </p:sp>
    </p:spTree>
    <p:extLst>
      <p:ext uri="{BB962C8B-B14F-4D97-AF65-F5344CB8AC3E}">
        <p14:creationId xmlns:p14="http://schemas.microsoft.com/office/powerpoint/2010/main" val="929211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35D2-49F0-40D0-B02A-38B25EDD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6000" dirty="0"/>
              <a:t>Thank You</a:t>
            </a:r>
            <a:br>
              <a:rPr lang="en-AU" sz="6000" dirty="0"/>
            </a:br>
            <a:br>
              <a:rPr lang="en-AU" sz="6000" dirty="0"/>
            </a:br>
            <a:r>
              <a:rPr lang="en-AU" sz="6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B75E2-A148-4057-9D0C-F7785F67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27" y="1027906"/>
            <a:ext cx="3154167" cy="12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AE39-A323-42AC-A3E6-AEEE5C28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My </a:t>
            </a:r>
            <a:r>
              <a:rPr lang="en-US" sz="2400" dirty="0">
                <a:cs typeface="Arial" charset="0"/>
              </a:rPr>
              <a:t>Teaching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Experience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549D-E4DB-41DD-90E7-EC1E52500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510018"/>
            <a:ext cx="6905625" cy="435738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ct val="10000"/>
              </a:spcAft>
              <a:buNone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My teaching experience spans across University of Sydney, UTS, Curtin University, SILC ( Shanghai University ) University of Newcastle, Western Sydney University and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Responsible Leadership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International Business Environment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Comparative International Management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International Business Strategy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Cross-cultural management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Marketing principles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International Human Resource Management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Globalisation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Foundations of Management thought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Respect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Tolerance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Academic Integrity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22029-CA41-4D8E-8EA9-9E8A50CCE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sz="3600" dirty="0"/>
            </a:br>
            <a:r>
              <a:rPr lang="en-AU" sz="3600" dirty="0"/>
              <a:t>Mutual expectations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15E0B-BAA7-40C0-85AC-DC52A9D03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39" y="1412875"/>
            <a:ext cx="2819487" cy="227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F5348-9E6B-4964-B1F3-7C35F598F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36" y="4114858"/>
            <a:ext cx="3624044" cy="20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5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6D1B39B-C7C4-4590-AF29-32E84497A2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547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/>
              <a:t>Overview</a:t>
            </a:r>
            <a:br>
              <a:rPr lang="en-US" altLang="en-US" dirty="0"/>
            </a:br>
            <a:br>
              <a:rPr lang="en-US" altLang="en-US" dirty="0"/>
            </a:br>
            <a:r>
              <a:rPr lang="en-AU" sz="2000" dirty="0">
                <a:solidFill>
                  <a:srgbClr val="00B050"/>
                </a:solidFill>
              </a:rPr>
              <a:t>A changing world demands a new leadership style emphasising societal impact and commitment to the common good</a:t>
            </a:r>
            <a:r>
              <a:rPr lang="en-AU" dirty="0">
                <a:solidFill>
                  <a:srgbClr val="00B050"/>
                </a:solidFill>
              </a:rPr>
              <a:t>.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32771" name="TextBox 2">
            <a:extLst>
              <a:ext uri="{FF2B5EF4-FFF2-40B4-BE49-F238E27FC236}">
                <a16:creationId xmlns:a16="http://schemas.microsoft.com/office/drawing/2014/main" id="{82FFDC06-4F75-4507-BADB-8A1BD60D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38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Leadership is a very personal concept, it varies with context and situation.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There is no single leadership style or category that is effective in every context.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Your own leadership style will evolve from an understanding of leadership theory, learning in your workplace and reflection on your own and other leader’s approach.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In this unit leadership theory will be discussed and you will understand the importance of values and ethics responsive and responsible leadership. </a:t>
            </a:r>
          </a:p>
        </p:txBody>
      </p:sp>
    </p:spTree>
    <p:extLst>
      <p:ext uri="{BB962C8B-B14F-4D97-AF65-F5344CB8AC3E}">
        <p14:creationId xmlns:p14="http://schemas.microsoft.com/office/powerpoint/2010/main" val="378236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Course aims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143000"/>
            <a:ext cx="9372600" cy="51149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pitchFamily="-105" charset="-128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395536" y="1268760"/>
            <a:ext cx="8496944" cy="448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The aim of the course is to </a:t>
            </a:r>
            <a:r>
              <a:rPr lang="en-AU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identify</a:t>
            </a:r>
            <a:r>
              <a:rPr lang="en-AU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AU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develop responsible leadership skills</a:t>
            </a:r>
            <a:r>
              <a:rPr lang="en-AU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 Students acquire </a:t>
            </a:r>
            <a:r>
              <a:rPr lang="en-AU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knowledge and understanding</a:t>
            </a:r>
            <a:r>
              <a:rPr lang="en-AU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of leadership theories and learn how to put them into practice. They improve their </a:t>
            </a:r>
            <a:r>
              <a:rPr lang="en-AU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communication skills</a:t>
            </a:r>
            <a:r>
              <a:rPr lang="en-AU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and are able to apply various </a:t>
            </a:r>
            <a:r>
              <a:rPr lang="en-AU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techniques</a:t>
            </a:r>
            <a:r>
              <a:rPr lang="en-AU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to deal with challenges with regard to ethical leadership and sustainable leadership.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AU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de-DE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F3A63-EA57-4ED5-99A4-A0488DB6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29" y="455600"/>
            <a:ext cx="2847975" cy="1409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0E86A-2082-4716-AD52-69D5669A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29" y="4533900"/>
            <a:ext cx="3236011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611A-E117-4868-8B8C-CC127789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b="1" dirty="0"/>
              <a:t>On successful completion on this subject student will be able to:</a:t>
            </a:r>
            <a:br>
              <a:rPr lang="en-AU" sz="2400" b="1" dirty="0"/>
            </a:br>
            <a:endParaRPr lang="en-AU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5F869-2D0D-4377-84C1-4F934EC40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AU" sz="1800" dirty="0"/>
              <a:t>Analyse and interpret the theoretical frameworks underpinning responsible leadership.</a:t>
            </a:r>
          </a:p>
          <a:p>
            <a:pPr lvl="0"/>
            <a:endParaRPr lang="en-AU" sz="1800" dirty="0"/>
          </a:p>
          <a:p>
            <a:pPr lvl="0"/>
            <a:r>
              <a:rPr lang="en-AU" sz="1800" dirty="0"/>
              <a:t>Critically evaluate the effectiveness of contemporary business leaders by applying relevant leadership theories and concepts.</a:t>
            </a:r>
          </a:p>
          <a:p>
            <a:pPr lvl="0"/>
            <a:endParaRPr lang="en-AU" sz="1800" dirty="0"/>
          </a:p>
          <a:p>
            <a:pPr lvl="0"/>
            <a:r>
              <a:rPr lang="en-AU" sz="1800" dirty="0"/>
              <a:t>Apply responsible leadership theoretical frameworks and principles to the planning of organisational change and innovation.</a:t>
            </a:r>
          </a:p>
          <a:p>
            <a:pPr lvl="0"/>
            <a:endParaRPr lang="en-AU" sz="1800" dirty="0"/>
          </a:p>
          <a:p>
            <a:pPr lvl="0"/>
            <a:r>
              <a:rPr lang="en-AU" sz="1800" dirty="0"/>
              <a:t>Utilise personal reflection and relevant theoretical frameworks to analyse personal leadership strengths and develop strategies for improvement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054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About you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0"/>
          </p:nvPr>
        </p:nvSpPr>
        <p:spPr>
          <a:xfrm>
            <a:off x="395288" y="981075"/>
            <a:ext cx="8208962" cy="568237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de-DE" sz="2800" b="1" dirty="0"/>
              <a:t>			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de-DE" sz="2800" b="1" dirty="0">
              <a:solidFill>
                <a:srgbClr val="00B05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de-DE" sz="2800" b="1" dirty="0">
              <a:solidFill>
                <a:srgbClr val="00B050"/>
              </a:solidFill>
            </a:endParaRPr>
          </a:p>
          <a:p>
            <a:r>
              <a:rPr lang="en-GB" altLang="de-DE" sz="2800" b="1" dirty="0">
                <a:solidFill>
                  <a:srgbClr val="00B050"/>
                </a:solidFill>
              </a:rPr>
              <a:t>Exercise in pairs</a:t>
            </a:r>
            <a:r>
              <a:rPr lang="en-GB" altLang="de-DE" sz="2800" dirty="0">
                <a:solidFill>
                  <a:srgbClr val="00B050"/>
                </a:solidFill>
              </a:rPr>
              <a:t> </a:t>
            </a:r>
          </a:p>
          <a:p>
            <a:endParaRPr lang="en-GB" altLang="de-DE" sz="2800" b="1" dirty="0">
              <a:solidFill>
                <a:srgbClr val="00B050"/>
              </a:solidFill>
            </a:endParaRPr>
          </a:p>
          <a:p>
            <a:pPr algn="ctr" eaLnBrk="1" hangingPunct="1"/>
            <a:r>
              <a:rPr lang="en-GB" altLang="de-DE" sz="1800" dirty="0">
                <a:solidFill>
                  <a:srgbClr val="FF0000"/>
                </a:solidFill>
              </a:rPr>
              <a:t>Please interview the person next to you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GB" altLang="de-DE" sz="1800" dirty="0"/>
              <a:t>Ask about personal and professional background.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GB" altLang="de-DE" sz="1800" dirty="0"/>
              <a:t>Ask about any leadership experience.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GB" altLang="de-DE" sz="1800" dirty="0"/>
              <a:t>Ask about their their understanding of responsible leadership.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GB" altLang="de-DE" sz="1800" dirty="0"/>
              <a:t>Ask about their </a:t>
            </a:r>
            <a:r>
              <a:rPr lang="en-GB" altLang="de-DE" sz="1800" i="1" dirty="0"/>
              <a:t>expectations</a:t>
            </a:r>
            <a:r>
              <a:rPr lang="en-GB" altLang="de-DE" sz="1800" dirty="0"/>
              <a:t> of this course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GB" altLang="de-DE" sz="1800" dirty="0"/>
              <a:t>Ask about likes and dislikes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de-DE" sz="1800" dirty="0">
                <a:solidFill>
                  <a:srgbClr val="FF0000"/>
                </a:solidFill>
              </a:rPr>
              <a:t>Share your findings with the class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endParaRPr lang="en-GB" alt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9647"/>
            <a:ext cx="1465327" cy="14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8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9550-3D1B-4C59-975F-6504F54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New Leadership</a:t>
            </a:r>
            <a:br>
              <a:rPr lang="en-US" sz="2400" dirty="0"/>
            </a:br>
            <a:r>
              <a:rPr lang="en-US" sz="2400" dirty="0"/>
              <a:t>Adair (2004)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4D59D-F584-40D4-8D1C-0F61D9CCB12E}"/>
              </a:ext>
            </a:extLst>
          </p:cNvPr>
          <p:cNvSpPr txBox="1"/>
          <p:nvPr/>
        </p:nvSpPr>
        <p:spPr>
          <a:xfrm>
            <a:off x="457200" y="1447800"/>
            <a:ext cx="518160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six most important words for leaders: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“I </a:t>
            </a:r>
            <a:r>
              <a:rPr lang="en-US" b="1" dirty="0">
                <a:latin typeface="+mn-lt"/>
                <a:cs typeface="+mn-cs"/>
              </a:rPr>
              <a:t>admit</a:t>
            </a:r>
            <a:r>
              <a:rPr lang="en-US" dirty="0">
                <a:latin typeface="+mn-lt"/>
                <a:cs typeface="+mn-cs"/>
              </a:rPr>
              <a:t> I made a mistake”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five most important words for leaders: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“I am </a:t>
            </a:r>
            <a:r>
              <a:rPr lang="en-US" b="1" dirty="0">
                <a:latin typeface="+mn-lt"/>
                <a:cs typeface="+mn-cs"/>
              </a:rPr>
              <a:t>proud</a:t>
            </a:r>
            <a:r>
              <a:rPr lang="en-US" dirty="0">
                <a:latin typeface="+mn-lt"/>
                <a:cs typeface="+mn-cs"/>
              </a:rPr>
              <a:t> of you (my staff)”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four most important words for leaders: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“What is your </a:t>
            </a:r>
            <a:r>
              <a:rPr lang="en-US" b="1" dirty="0">
                <a:latin typeface="+mn-lt"/>
                <a:cs typeface="+mn-cs"/>
              </a:rPr>
              <a:t>opinion</a:t>
            </a:r>
            <a:r>
              <a:rPr lang="en-US" dirty="0">
                <a:latin typeface="+mn-lt"/>
                <a:cs typeface="+mn-cs"/>
              </a:rPr>
              <a:t>?”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69899C6E-403C-49C5-8528-4CCC7FD2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7463"/>
            <a:ext cx="32766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075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Props1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324C9D-A4D4-4EA5-B76C-8491F2658EB9}">
  <ds:schemaRefs>
    <ds:schemaRef ds:uri="http://purl.org/dc/terms/"/>
    <ds:schemaRef ds:uri="http://schemas.microsoft.com/office/2006/documentManagement/types"/>
    <ds:schemaRef ds:uri="13c02fde-b48f-4d00-bac1-911d8ee6ee9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6fd5926b-e52e-44d8-81d1-5e6608a2336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14315</TotalTime>
  <Words>1129</Words>
  <Application>Microsoft Office PowerPoint</Application>
  <PresentationFormat>On-screen Show (4:3)</PresentationFormat>
  <Paragraphs>236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1_Custom Design</vt:lpstr>
      <vt:lpstr>2_Custom Design</vt:lpstr>
      <vt:lpstr>3_Custom Design</vt:lpstr>
      <vt:lpstr>5_Custom Design</vt:lpstr>
      <vt:lpstr>  MGT808 July 2019 – RESPONSIBLE LEADERSHIP   Course Coordinator and Lecturer: Dr Narender Sharma  Week 1 – Subject overview and introduction to responsible leadership  </vt:lpstr>
      <vt:lpstr>My Corporate Experience and Qualifications </vt:lpstr>
      <vt:lpstr>My Teaching Experience </vt:lpstr>
      <vt:lpstr> Mutual expectations </vt:lpstr>
      <vt:lpstr>Overview  A changing world demands a new leadership style emphasising societal impact and commitment to the common good.</vt:lpstr>
      <vt:lpstr>   Course aims  </vt:lpstr>
      <vt:lpstr>On successful completion on this subject student will be able to: </vt:lpstr>
      <vt:lpstr>About you</vt:lpstr>
      <vt:lpstr>New Leadership Adair (2004)</vt:lpstr>
      <vt:lpstr>Contd: New Leadership Adair (2004)</vt:lpstr>
      <vt:lpstr>Responsible Leadership</vt:lpstr>
      <vt:lpstr>Life at 30,000 feet | Richard Branson </vt:lpstr>
      <vt:lpstr>Leadership theories</vt:lpstr>
      <vt:lpstr>PowerPoint Presentation</vt:lpstr>
      <vt:lpstr>Assessments </vt:lpstr>
      <vt:lpstr>Quote of the week</vt:lpstr>
      <vt:lpstr>Understanding Leaders and Managers </vt:lpstr>
      <vt:lpstr>What is responsible leadership?</vt:lpstr>
      <vt:lpstr>The Five Dimensions of Responsible Leadership </vt:lpstr>
      <vt:lpstr>PowerPoint Presentation</vt:lpstr>
      <vt:lpstr>PowerPoint Presentation</vt:lpstr>
      <vt:lpstr>   Klaus Schwab, Founder and Chairman World Economic Forum    </vt:lpstr>
      <vt:lpstr>PowerPoint Presentation</vt:lpstr>
      <vt:lpstr>  Participation</vt:lpstr>
      <vt:lpstr>Please go through Week 2 Lesson Plan-Leadership Roles and Styles    </vt:lpstr>
      <vt:lpstr>Prep for student activity in week 2 </vt:lpstr>
      <vt:lpstr>Thank You 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Narender Sharma</cp:lastModifiedBy>
  <cp:revision>72</cp:revision>
  <cp:lastPrinted>2019-01-23T03:42:47Z</cp:lastPrinted>
  <dcterms:created xsi:type="dcterms:W3CDTF">2017-08-16T23:55:16Z</dcterms:created>
  <dcterms:modified xsi:type="dcterms:W3CDTF">2019-07-29T00:49:57Z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