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5" r:id="rId4"/>
    <p:sldMasterId id="2147483683" r:id="rId5"/>
    <p:sldMasterId id="2147483685" r:id="rId6"/>
    <p:sldMasterId id="2147483706" r:id="rId7"/>
  </p:sldMasterIdLst>
  <p:notesMasterIdLst>
    <p:notesMasterId r:id="rId32"/>
  </p:notesMasterIdLst>
  <p:sldIdLst>
    <p:sldId id="281" r:id="rId8"/>
    <p:sldId id="273" r:id="rId9"/>
    <p:sldId id="591" r:id="rId10"/>
    <p:sldId id="262" r:id="rId11"/>
    <p:sldId id="259" r:id="rId12"/>
    <p:sldId id="592" r:id="rId13"/>
    <p:sldId id="261" r:id="rId14"/>
    <p:sldId id="593" r:id="rId15"/>
    <p:sldId id="594" r:id="rId16"/>
    <p:sldId id="595" r:id="rId17"/>
    <p:sldId id="266" r:id="rId18"/>
    <p:sldId id="267" r:id="rId19"/>
    <p:sldId id="268" r:id="rId20"/>
    <p:sldId id="596" r:id="rId21"/>
    <p:sldId id="597" r:id="rId22"/>
    <p:sldId id="260" r:id="rId23"/>
    <p:sldId id="599" r:id="rId24"/>
    <p:sldId id="601" r:id="rId25"/>
    <p:sldId id="263" r:id="rId26"/>
    <p:sldId id="272" r:id="rId27"/>
    <p:sldId id="264" r:id="rId28"/>
    <p:sldId id="332" r:id="rId29"/>
    <p:sldId id="361" r:id="rId30"/>
    <p:sldId id="35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FCA309BC-425A-DD42-98C2-75A72F7C624A}">
          <p14:sldIdLst>
            <p14:sldId id="281"/>
            <p14:sldId id="273"/>
            <p14:sldId id="591"/>
            <p14:sldId id="262"/>
            <p14:sldId id="259"/>
            <p14:sldId id="592"/>
            <p14:sldId id="261"/>
            <p14:sldId id="593"/>
            <p14:sldId id="594"/>
            <p14:sldId id="595"/>
            <p14:sldId id="266"/>
            <p14:sldId id="267"/>
            <p14:sldId id="268"/>
            <p14:sldId id="596"/>
            <p14:sldId id="597"/>
            <p14:sldId id="260"/>
            <p14:sldId id="599"/>
            <p14:sldId id="601"/>
            <p14:sldId id="263"/>
            <p14:sldId id="272"/>
            <p14:sldId id="264"/>
            <p14:sldId id="332"/>
            <p14:sldId id="361"/>
            <p14:sldId id="355"/>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498" autoAdjust="0"/>
    <p:restoredTop sz="90686" autoAdjust="0"/>
  </p:normalViewPr>
  <p:slideViewPr>
    <p:cSldViewPr snapToGrid="0" snapToObjects="1">
      <p:cViewPr varScale="1">
        <p:scale>
          <a:sx n="90" d="100"/>
          <a:sy n="90" d="100"/>
        </p:scale>
        <p:origin x="440" y="200"/>
      </p:cViewPr>
      <p:guideLst>
        <p:guide orient="horz" pos="2160"/>
        <p:guide pos="2880"/>
      </p:guideLst>
    </p:cSldViewPr>
  </p:slideViewPr>
  <p:notesTextViewPr>
    <p:cViewPr>
      <p:scale>
        <a:sx n="1" d="1"/>
        <a:sy n="1" d="1"/>
      </p:scale>
      <p:origin x="0" y="0"/>
    </p:cViewPr>
  </p:notesTextViewPr>
  <p:notesViewPr>
    <p:cSldViewPr snapToGrid="0" snapToObjects="1">
      <p:cViewPr varScale="1">
        <p:scale>
          <a:sx n="83" d="100"/>
          <a:sy n="83" d="100"/>
        </p:scale>
        <p:origin x="3078"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theme" Target="theme/theme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EA2218-DD8C-4944-883E-4F222486B95A}" type="datetimeFigureOut">
              <a:rPr lang="en-US" smtClean="0"/>
              <a:t>2/1/19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21B446-6C3A-434A-9EAF-115FF2B52C71}" type="slidenum">
              <a:rPr lang="en-US" smtClean="0"/>
              <a:t>‹#›</a:t>
            </a:fld>
            <a:endParaRPr lang="en-US"/>
          </a:p>
        </p:txBody>
      </p:sp>
    </p:spTree>
    <p:extLst>
      <p:ext uri="{BB962C8B-B14F-4D97-AF65-F5344CB8AC3E}">
        <p14:creationId xmlns:p14="http://schemas.microsoft.com/office/powerpoint/2010/main" val="1637917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721B446-6C3A-434A-9EAF-115FF2B52C71}" type="slidenum">
              <a:rPr lang="en-US" smtClean="0"/>
              <a:t>2</a:t>
            </a:fld>
            <a:endParaRPr lang="en-US"/>
          </a:p>
        </p:txBody>
      </p:sp>
    </p:spTree>
    <p:extLst>
      <p:ext uri="{BB962C8B-B14F-4D97-AF65-F5344CB8AC3E}">
        <p14:creationId xmlns:p14="http://schemas.microsoft.com/office/powerpoint/2010/main" val="3229198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721B446-6C3A-434A-9EAF-115FF2B52C71}" type="slidenum">
              <a:rPr lang="en-US" smtClean="0"/>
              <a:t>22</a:t>
            </a:fld>
            <a:endParaRPr lang="en-US"/>
          </a:p>
        </p:txBody>
      </p:sp>
    </p:spTree>
    <p:extLst>
      <p:ext uri="{BB962C8B-B14F-4D97-AF65-F5344CB8AC3E}">
        <p14:creationId xmlns:p14="http://schemas.microsoft.com/office/powerpoint/2010/main" val="3725065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Header Placeholder 3"/>
          <p:cNvSpPr>
            <a:spLocks noGrp="1"/>
          </p:cNvSpPr>
          <p:nvPr>
            <p:ph type="hdr" sz="quarter" idx="10"/>
          </p:nvPr>
        </p:nvSpPr>
        <p:spPr/>
        <p:txBody>
          <a:bodyPr/>
          <a:lstStyle/>
          <a:p>
            <a:pPr>
              <a:defRPr/>
            </a:pPr>
            <a:r>
              <a:rPr lang="en-US"/>
              <a:t>CHAPTER 1</a:t>
            </a:r>
          </a:p>
        </p:txBody>
      </p:sp>
      <p:sp>
        <p:nvSpPr>
          <p:cNvPr id="5" name="Footer Placeholder 4"/>
          <p:cNvSpPr>
            <a:spLocks noGrp="1"/>
          </p:cNvSpPr>
          <p:nvPr>
            <p:ph type="ftr" sz="quarter" idx="11"/>
          </p:nvPr>
        </p:nvSpPr>
        <p:spPr/>
        <p:txBody>
          <a:bodyPr/>
          <a:lstStyle/>
          <a:p>
            <a:pPr>
              <a:defRPr/>
            </a:pPr>
            <a:r>
              <a:rPr lang="en-US"/>
              <a:t>INTERNATIONAL BUSINESS</a:t>
            </a:r>
          </a:p>
        </p:txBody>
      </p:sp>
      <p:sp>
        <p:nvSpPr>
          <p:cNvPr id="6" name="Slide Number Placeholder 5"/>
          <p:cNvSpPr>
            <a:spLocks noGrp="1"/>
          </p:cNvSpPr>
          <p:nvPr>
            <p:ph type="sldNum" sz="quarter" idx="12"/>
          </p:nvPr>
        </p:nvSpPr>
        <p:spPr/>
        <p:txBody>
          <a:bodyPr/>
          <a:lstStyle/>
          <a:p>
            <a:fld id="{2A33D139-2E42-49D2-8610-6BF7FB7E3B99}" type="slidenum">
              <a:rPr lang="en-US" altLang="en-US" smtClean="0"/>
              <a:pPr/>
              <a:t>23</a:t>
            </a:fld>
            <a:endParaRPr lang="en-US" altLang="en-US"/>
          </a:p>
        </p:txBody>
      </p:sp>
    </p:spTree>
    <p:extLst>
      <p:ext uri="{BB962C8B-B14F-4D97-AF65-F5344CB8AC3E}">
        <p14:creationId xmlns:p14="http://schemas.microsoft.com/office/powerpoint/2010/main" val="257012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6538019-1652-1D4F-8B3E-6EA0EE8D5180}"/>
              </a:ext>
            </a:extLst>
          </p:cNvPr>
          <p:cNvSpPr>
            <a:spLocks noGrp="1" noChangeArrowheads="1"/>
          </p:cNvSpPr>
          <p:nvPr>
            <p:ph type="sldNum" sz="quarter" idx="5"/>
          </p:nvPr>
        </p:nvSpPr>
        <p:spPr>
          <a:ln/>
        </p:spPr>
        <p:txBody>
          <a:bodyPr/>
          <a:lstStyle/>
          <a:p>
            <a:fld id="{8C195903-60A0-824D-8B5B-9E931283F9B3}" type="slidenum">
              <a:rPr lang="en-US" altLang="en-US"/>
              <a:pPr/>
              <a:t>14</a:t>
            </a:fld>
            <a:endParaRPr lang="en-US" altLang="en-US"/>
          </a:p>
        </p:txBody>
      </p:sp>
      <p:sp>
        <p:nvSpPr>
          <p:cNvPr id="176130" name="Rectangle 2">
            <a:extLst>
              <a:ext uri="{FF2B5EF4-FFF2-40B4-BE49-F238E27FC236}">
                <a16:creationId xmlns:a16="http://schemas.microsoft.com/office/drawing/2014/main" id="{9BA67A83-A203-FE45-9530-547F206FDDC3}"/>
              </a:ext>
            </a:extLst>
          </p:cNvPr>
          <p:cNvSpPr>
            <a:spLocks noGrp="1" noRot="1" noChangeAspect="1" noChangeArrowheads="1" noTextEdit="1"/>
          </p:cNvSpPr>
          <p:nvPr>
            <p:ph type="sldImg"/>
          </p:nvPr>
        </p:nvSpPr>
        <p:spPr>
          <a:ln/>
        </p:spPr>
      </p:sp>
      <p:sp>
        <p:nvSpPr>
          <p:cNvPr id="176131" name="Rectangle 3">
            <a:extLst>
              <a:ext uri="{FF2B5EF4-FFF2-40B4-BE49-F238E27FC236}">
                <a16:creationId xmlns:a16="http://schemas.microsoft.com/office/drawing/2014/main" id="{3AB8C7EE-697E-2444-92BD-8E8F9CE7C35E}"/>
              </a:ext>
            </a:extLst>
          </p:cNvPr>
          <p:cNvSpPr>
            <a:spLocks noGrp="1" noChangeArrowheads="1"/>
          </p:cNvSpPr>
          <p:nvPr>
            <p:ph type="body" idx="1"/>
          </p:nvPr>
        </p:nvSpPr>
        <p:spPr/>
        <p:txBody>
          <a:bodyPr/>
          <a:lstStyle/>
          <a:p>
            <a:r>
              <a:rPr lang="en-US" altLang="en-US"/>
              <a:t>At this point you may be thinking, well, why do I even need to know about Emotional intelligence?  </a:t>
            </a:r>
          </a:p>
          <a:p>
            <a:r>
              <a:rPr lang="en-US" altLang="en-US"/>
              <a:t>Well hopefully you are interested in learning more about it in general since you are here….but if not, I am going to tell you why you should know about it, and know how it can help you.</a:t>
            </a:r>
          </a:p>
        </p:txBody>
      </p:sp>
    </p:spTree>
    <p:extLst>
      <p:ext uri="{BB962C8B-B14F-4D97-AF65-F5344CB8AC3E}">
        <p14:creationId xmlns:p14="http://schemas.microsoft.com/office/powerpoint/2010/main" val="4013232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D6F201F-7147-FA4E-8CF7-2FF9DD0EF6F9}"/>
              </a:ext>
            </a:extLst>
          </p:cNvPr>
          <p:cNvSpPr>
            <a:spLocks noGrp="1" noChangeArrowheads="1"/>
          </p:cNvSpPr>
          <p:nvPr>
            <p:ph type="sldNum" sz="quarter" idx="5"/>
          </p:nvPr>
        </p:nvSpPr>
        <p:spPr>
          <a:ln/>
        </p:spPr>
        <p:txBody>
          <a:bodyPr/>
          <a:lstStyle/>
          <a:p>
            <a:fld id="{DE868126-E224-764C-9A9B-AD1664B7F9E1}" type="slidenum">
              <a:rPr lang="en-US" altLang="en-US"/>
              <a:pPr/>
              <a:t>15</a:t>
            </a:fld>
            <a:endParaRPr lang="en-US" altLang="en-US"/>
          </a:p>
        </p:txBody>
      </p:sp>
      <p:sp>
        <p:nvSpPr>
          <p:cNvPr id="177154" name="Rectangle 2">
            <a:extLst>
              <a:ext uri="{FF2B5EF4-FFF2-40B4-BE49-F238E27FC236}">
                <a16:creationId xmlns:a16="http://schemas.microsoft.com/office/drawing/2014/main" id="{C3842136-AEE9-BC43-B39B-5E680DA4F8B9}"/>
              </a:ext>
            </a:extLst>
          </p:cNvPr>
          <p:cNvSpPr>
            <a:spLocks noGrp="1" noRot="1" noChangeAspect="1" noChangeArrowheads="1" noTextEdit="1"/>
          </p:cNvSpPr>
          <p:nvPr>
            <p:ph type="sldImg"/>
          </p:nvPr>
        </p:nvSpPr>
        <p:spPr>
          <a:ln/>
        </p:spPr>
      </p:sp>
      <p:sp>
        <p:nvSpPr>
          <p:cNvPr id="177155" name="Rectangle 3">
            <a:extLst>
              <a:ext uri="{FF2B5EF4-FFF2-40B4-BE49-F238E27FC236}">
                <a16:creationId xmlns:a16="http://schemas.microsoft.com/office/drawing/2014/main" id="{3BD20A4E-B2C9-D441-B8EE-90D74C23B694}"/>
              </a:ext>
            </a:extLst>
          </p:cNvPr>
          <p:cNvSpPr>
            <a:spLocks noGrp="1" noChangeArrowheads="1"/>
          </p:cNvSpPr>
          <p:nvPr>
            <p:ph type="body" idx="1"/>
          </p:nvPr>
        </p:nvSpPr>
        <p:spPr/>
        <p:txBody>
          <a:bodyPr/>
          <a:lstStyle/>
          <a:p>
            <a:r>
              <a:rPr lang="en-US" altLang="en-US"/>
              <a:t>Now that we know why EI is important to know about in genral, I am going to go into detail about what EI actually involves.  EI consists of four clusters, each containing competencies which total 20 in all.  Not only am I going to tell you what they are and why they are important, I am also going to tell you how you can develop and improve on them.</a:t>
            </a:r>
          </a:p>
        </p:txBody>
      </p:sp>
    </p:spTree>
    <p:extLst>
      <p:ext uri="{BB962C8B-B14F-4D97-AF65-F5344CB8AC3E}">
        <p14:creationId xmlns:p14="http://schemas.microsoft.com/office/powerpoint/2010/main" val="2812631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070076A-A6AD-AB4D-8F7F-E54BB607E7FC}"/>
              </a:ext>
            </a:extLst>
          </p:cNvPr>
          <p:cNvSpPr>
            <a:spLocks noGrp="1" noChangeArrowheads="1"/>
          </p:cNvSpPr>
          <p:nvPr>
            <p:ph type="sldNum" sz="quarter" idx="5"/>
          </p:nvPr>
        </p:nvSpPr>
        <p:spPr>
          <a:ln/>
        </p:spPr>
        <p:txBody>
          <a:bodyPr/>
          <a:lstStyle/>
          <a:p>
            <a:fld id="{45B29B2D-A76F-FF44-9188-07A34D350ECB}" type="slidenum">
              <a:rPr lang="en-US" altLang="en-US"/>
              <a:pPr/>
              <a:t>16</a:t>
            </a:fld>
            <a:endParaRPr lang="en-US" altLang="en-US"/>
          </a:p>
        </p:txBody>
      </p:sp>
      <p:sp>
        <p:nvSpPr>
          <p:cNvPr id="167938" name="Rectangle 2">
            <a:extLst>
              <a:ext uri="{FF2B5EF4-FFF2-40B4-BE49-F238E27FC236}">
                <a16:creationId xmlns:a16="http://schemas.microsoft.com/office/drawing/2014/main" id="{18C5AEC5-9DA9-C045-8356-F890F9AB17B9}"/>
              </a:ext>
            </a:extLst>
          </p:cNvPr>
          <p:cNvSpPr>
            <a:spLocks noGrp="1" noRot="1" noChangeAspect="1" noChangeArrowheads="1" noTextEdit="1"/>
          </p:cNvSpPr>
          <p:nvPr>
            <p:ph type="sldImg"/>
          </p:nvPr>
        </p:nvSpPr>
        <p:spPr>
          <a:ln/>
        </p:spPr>
      </p:sp>
      <p:sp>
        <p:nvSpPr>
          <p:cNvPr id="167939" name="Rectangle 3">
            <a:extLst>
              <a:ext uri="{FF2B5EF4-FFF2-40B4-BE49-F238E27FC236}">
                <a16:creationId xmlns:a16="http://schemas.microsoft.com/office/drawing/2014/main" id="{08D02A2E-8E64-0646-B521-6CBB371AB564}"/>
              </a:ext>
            </a:extLst>
          </p:cNvPr>
          <p:cNvSpPr>
            <a:spLocks noGrp="1" noChangeArrowheads="1"/>
          </p:cNvSpPr>
          <p:nvPr>
            <p:ph type="body" idx="1"/>
          </p:nvPr>
        </p:nvSpPr>
        <p:spPr/>
        <p:txBody>
          <a:bodyPr/>
          <a:lstStyle/>
          <a:p>
            <a:r>
              <a:rPr lang="en-US" altLang="en-US"/>
              <a:t>The first and the most important of the four emotional intelligence cluster is Self-Awareness.</a:t>
            </a:r>
          </a:p>
        </p:txBody>
      </p:sp>
    </p:spTree>
    <p:extLst>
      <p:ext uri="{BB962C8B-B14F-4D97-AF65-F5344CB8AC3E}">
        <p14:creationId xmlns:p14="http://schemas.microsoft.com/office/powerpoint/2010/main" val="3062994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D162E73-52D5-6449-95B7-C2E4A24614CE}"/>
              </a:ext>
            </a:extLst>
          </p:cNvPr>
          <p:cNvSpPr>
            <a:spLocks noGrp="1" noChangeArrowheads="1"/>
          </p:cNvSpPr>
          <p:nvPr>
            <p:ph type="sldNum" sz="quarter" idx="5"/>
          </p:nvPr>
        </p:nvSpPr>
        <p:spPr>
          <a:ln/>
        </p:spPr>
        <p:txBody>
          <a:bodyPr/>
          <a:lstStyle/>
          <a:p>
            <a:fld id="{42DBB678-760A-434A-ABCD-D78FB4A5F649}" type="slidenum">
              <a:rPr lang="en-US" altLang="en-US"/>
              <a:pPr/>
              <a:t>17</a:t>
            </a:fld>
            <a:endParaRPr lang="en-US" altLang="en-US"/>
          </a:p>
        </p:txBody>
      </p:sp>
      <p:sp>
        <p:nvSpPr>
          <p:cNvPr id="168962" name="Rectangle 2">
            <a:extLst>
              <a:ext uri="{FF2B5EF4-FFF2-40B4-BE49-F238E27FC236}">
                <a16:creationId xmlns:a16="http://schemas.microsoft.com/office/drawing/2014/main" id="{7882E380-AB02-1C46-BEB6-4465621C9C8D}"/>
              </a:ext>
            </a:extLst>
          </p:cNvPr>
          <p:cNvSpPr>
            <a:spLocks noGrp="1" noRot="1" noChangeAspect="1" noChangeArrowheads="1" noTextEdit="1"/>
          </p:cNvSpPr>
          <p:nvPr>
            <p:ph type="sldImg"/>
          </p:nvPr>
        </p:nvSpPr>
        <p:spPr>
          <a:ln/>
        </p:spPr>
      </p:sp>
      <p:sp>
        <p:nvSpPr>
          <p:cNvPr id="168963" name="Rectangle 3">
            <a:extLst>
              <a:ext uri="{FF2B5EF4-FFF2-40B4-BE49-F238E27FC236}">
                <a16:creationId xmlns:a16="http://schemas.microsoft.com/office/drawing/2014/main" id="{84C37146-645F-EA49-A555-2BA59F3C87A5}"/>
              </a:ext>
            </a:extLst>
          </p:cNvPr>
          <p:cNvSpPr>
            <a:spLocks noGrp="1" noChangeArrowheads="1"/>
          </p:cNvSpPr>
          <p:nvPr>
            <p:ph type="body" idx="1"/>
          </p:nvPr>
        </p:nvSpPr>
        <p:spPr/>
        <p:txBody>
          <a:bodyPr/>
          <a:lstStyle/>
          <a:p>
            <a:r>
              <a:rPr lang="en-US" altLang="en-US"/>
              <a:t>The second cluster in emotional intelligence is Self-Management.</a:t>
            </a:r>
          </a:p>
        </p:txBody>
      </p:sp>
    </p:spTree>
    <p:extLst>
      <p:ext uri="{BB962C8B-B14F-4D97-AF65-F5344CB8AC3E}">
        <p14:creationId xmlns:p14="http://schemas.microsoft.com/office/powerpoint/2010/main" val="15212705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A8E18F5-9CA0-E94E-9259-0DF1BB7C4859}"/>
              </a:ext>
            </a:extLst>
          </p:cNvPr>
          <p:cNvSpPr>
            <a:spLocks noGrp="1" noChangeArrowheads="1"/>
          </p:cNvSpPr>
          <p:nvPr>
            <p:ph type="sldNum" sz="quarter" idx="5"/>
          </p:nvPr>
        </p:nvSpPr>
        <p:spPr>
          <a:ln/>
        </p:spPr>
        <p:txBody>
          <a:bodyPr/>
          <a:lstStyle/>
          <a:p>
            <a:fld id="{4F407219-F85B-6C47-9ED1-D886974B62DA}" type="slidenum">
              <a:rPr lang="en-US" altLang="en-US"/>
              <a:pPr/>
              <a:t>18</a:t>
            </a:fld>
            <a:endParaRPr lang="en-US" altLang="en-US"/>
          </a:p>
        </p:txBody>
      </p:sp>
      <p:sp>
        <p:nvSpPr>
          <p:cNvPr id="165890" name="Rectangle 2">
            <a:extLst>
              <a:ext uri="{FF2B5EF4-FFF2-40B4-BE49-F238E27FC236}">
                <a16:creationId xmlns:a16="http://schemas.microsoft.com/office/drawing/2014/main" id="{287C910A-4DA1-9F43-A7E3-95D4088C40DA}"/>
              </a:ext>
            </a:extLst>
          </p:cNvPr>
          <p:cNvSpPr>
            <a:spLocks noGrp="1" noRot="1" noChangeAspect="1" noChangeArrowheads="1" noTextEdit="1"/>
          </p:cNvSpPr>
          <p:nvPr>
            <p:ph type="sldImg"/>
          </p:nvPr>
        </p:nvSpPr>
        <p:spPr>
          <a:ln/>
        </p:spPr>
      </p:sp>
      <p:sp>
        <p:nvSpPr>
          <p:cNvPr id="165891" name="Rectangle 3">
            <a:extLst>
              <a:ext uri="{FF2B5EF4-FFF2-40B4-BE49-F238E27FC236}">
                <a16:creationId xmlns:a16="http://schemas.microsoft.com/office/drawing/2014/main" id="{8DF226DA-7258-6A40-9166-AC7D886804DC}"/>
              </a:ext>
            </a:extLst>
          </p:cNvPr>
          <p:cNvSpPr>
            <a:spLocks noGrp="1" noChangeArrowheads="1"/>
          </p:cNvSpPr>
          <p:nvPr>
            <p:ph type="body" idx="1"/>
          </p:nvPr>
        </p:nvSpPr>
        <p:spPr/>
        <p:txBody>
          <a:bodyPr/>
          <a:lstStyle/>
          <a:p>
            <a:r>
              <a:rPr lang="en-US" altLang="en-US"/>
              <a:t>The third cluster in emotional intelligence is social awareness.</a:t>
            </a:r>
          </a:p>
        </p:txBody>
      </p:sp>
    </p:spTree>
    <p:extLst>
      <p:ext uri="{BB962C8B-B14F-4D97-AF65-F5344CB8AC3E}">
        <p14:creationId xmlns:p14="http://schemas.microsoft.com/office/powerpoint/2010/main" val="3608159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EB26D2F-2494-A548-B264-2881EB22EFB6}"/>
              </a:ext>
            </a:extLst>
          </p:cNvPr>
          <p:cNvSpPr>
            <a:spLocks noGrp="1" noChangeArrowheads="1"/>
          </p:cNvSpPr>
          <p:nvPr>
            <p:ph type="sldNum" sz="quarter" idx="5"/>
          </p:nvPr>
        </p:nvSpPr>
        <p:spPr>
          <a:ln/>
        </p:spPr>
        <p:txBody>
          <a:bodyPr/>
          <a:lstStyle/>
          <a:p>
            <a:fld id="{5541EE07-7F1B-FE4A-A6E0-098ED296D3CA}" type="slidenum">
              <a:rPr lang="en-US" altLang="en-US"/>
              <a:pPr/>
              <a:t>19</a:t>
            </a:fld>
            <a:endParaRPr lang="en-US" altLang="en-US"/>
          </a:p>
        </p:txBody>
      </p:sp>
      <p:sp>
        <p:nvSpPr>
          <p:cNvPr id="166914" name="Rectangle 2">
            <a:extLst>
              <a:ext uri="{FF2B5EF4-FFF2-40B4-BE49-F238E27FC236}">
                <a16:creationId xmlns:a16="http://schemas.microsoft.com/office/drawing/2014/main" id="{F20C2FD9-AF12-8A40-A760-BDDD206CF4B3}"/>
              </a:ext>
            </a:extLst>
          </p:cNvPr>
          <p:cNvSpPr>
            <a:spLocks noGrp="1" noRot="1" noChangeAspect="1" noChangeArrowheads="1" noTextEdit="1"/>
          </p:cNvSpPr>
          <p:nvPr>
            <p:ph type="sldImg"/>
          </p:nvPr>
        </p:nvSpPr>
        <p:spPr>
          <a:ln/>
        </p:spPr>
      </p:sp>
      <p:sp>
        <p:nvSpPr>
          <p:cNvPr id="166915" name="Rectangle 3">
            <a:extLst>
              <a:ext uri="{FF2B5EF4-FFF2-40B4-BE49-F238E27FC236}">
                <a16:creationId xmlns:a16="http://schemas.microsoft.com/office/drawing/2014/main" id="{EE28773D-45F8-114C-B3F6-94C7B4643CDD}"/>
              </a:ext>
            </a:extLst>
          </p:cNvPr>
          <p:cNvSpPr>
            <a:spLocks noGrp="1" noChangeArrowheads="1"/>
          </p:cNvSpPr>
          <p:nvPr>
            <p:ph type="body" idx="1"/>
          </p:nvPr>
        </p:nvSpPr>
        <p:spPr/>
        <p:txBody>
          <a:bodyPr/>
          <a:lstStyle/>
          <a:p>
            <a:r>
              <a:rPr lang="en-US" altLang="en-US"/>
              <a:t>The fourth and final cluster in emotional intelligence is social skills.</a:t>
            </a:r>
          </a:p>
        </p:txBody>
      </p:sp>
    </p:spTree>
    <p:extLst>
      <p:ext uri="{BB962C8B-B14F-4D97-AF65-F5344CB8AC3E}">
        <p14:creationId xmlns:p14="http://schemas.microsoft.com/office/powerpoint/2010/main" val="42395580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D6D05D7-A8FA-AB4B-9D07-BFF719CFE020}"/>
              </a:ext>
            </a:extLst>
          </p:cNvPr>
          <p:cNvSpPr>
            <a:spLocks noGrp="1" noChangeArrowheads="1"/>
          </p:cNvSpPr>
          <p:nvPr>
            <p:ph type="sldNum" sz="quarter" idx="5"/>
          </p:nvPr>
        </p:nvSpPr>
        <p:spPr>
          <a:ln/>
        </p:spPr>
        <p:txBody>
          <a:bodyPr/>
          <a:lstStyle/>
          <a:p>
            <a:fld id="{EC7050C7-7F49-CE4E-ADB7-D6EF6ABA7299}" type="slidenum">
              <a:rPr lang="en-US" altLang="en-US"/>
              <a:pPr/>
              <a:t>20</a:t>
            </a:fld>
            <a:endParaRPr lang="en-US" altLang="en-US"/>
          </a:p>
        </p:txBody>
      </p:sp>
      <p:sp>
        <p:nvSpPr>
          <p:cNvPr id="199682" name="Rectangle 2">
            <a:extLst>
              <a:ext uri="{FF2B5EF4-FFF2-40B4-BE49-F238E27FC236}">
                <a16:creationId xmlns:a16="http://schemas.microsoft.com/office/drawing/2014/main" id="{797551E1-EB6A-B14A-A6DD-FA55CA831392}"/>
              </a:ext>
            </a:extLst>
          </p:cNvPr>
          <p:cNvSpPr>
            <a:spLocks noGrp="1" noRot="1" noChangeAspect="1" noChangeArrowheads="1" noTextEdit="1"/>
          </p:cNvSpPr>
          <p:nvPr>
            <p:ph type="sldImg"/>
          </p:nvPr>
        </p:nvSpPr>
        <p:spPr>
          <a:ln/>
        </p:spPr>
      </p:sp>
      <p:sp>
        <p:nvSpPr>
          <p:cNvPr id="199683" name="Rectangle 3">
            <a:extLst>
              <a:ext uri="{FF2B5EF4-FFF2-40B4-BE49-F238E27FC236}">
                <a16:creationId xmlns:a16="http://schemas.microsoft.com/office/drawing/2014/main" id="{41EDB638-1818-A64A-955C-BED9B83E2243}"/>
              </a:ext>
            </a:extLst>
          </p:cNvPr>
          <p:cNvSpPr>
            <a:spLocks noGrp="1" noChangeArrowheads="1"/>
          </p:cNvSpPr>
          <p:nvPr>
            <p:ph type="body" idx="1"/>
          </p:nvPr>
        </p:nvSpPr>
        <p:spPr/>
        <p:txBody>
          <a:bodyPr/>
          <a:lstStyle/>
          <a:p>
            <a:r>
              <a:rPr lang="en-US" altLang="en-US"/>
              <a:t>Okay so now we have all of these tools to help us to develop and improve the difference competencies of emotional intelligence, why is that important?</a:t>
            </a:r>
          </a:p>
        </p:txBody>
      </p:sp>
    </p:spTree>
    <p:extLst>
      <p:ext uri="{BB962C8B-B14F-4D97-AF65-F5344CB8AC3E}">
        <p14:creationId xmlns:p14="http://schemas.microsoft.com/office/powerpoint/2010/main" val="2668398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4D64696-4796-0743-AF8F-B06CC4D3D0CA}"/>
              </a:ext>
            </a:extLst>
          </p:cNvPr>
          <p:cNvSpPr>
            <a:spLocks noGrp="1" noChangeArrowheads="1"/>
          </p:cNvSpPr>
          <p:nvPr>
            <p:ph type="sldNum" sz="quarter" idx="5"/>
          </p:nvPr>
        </p:nvSpPr>
        <p:spPr>
          <a:ln/>
        </p:spPr>
        <p:txBody>
          <a:bodyPr/>
          <a:lstStyle/>
          <a:p>
            <a:fld id="{2CD2F582-66CD-234B-BAD4-306AB88EFD49}" type="slidenum">
              <a:rPr lang="en-US" altLang="en-US"/>
              <a:pPr/>
              <a:t>21</a:t>
            </a:fld>
            <a:endParaRPr lang="en-US" altLang="en-US"/>
          </a:p>
        </p:txBody>
      </p:sp>
      <p:sp>
        <p:nvSpPr>
          <p:cNvPr id="200706" name="Rectangle 2">
            <a:extLst>
              <a:ext uri="{FF2B5EF4-FFF2-40B4-BE49-F238E27FC236}">
                <a16:creationId xmlns:a16="http://schemas.microsoft.com/office/drawing/2014/main" id="{427DFD16-85E4-5446-B1FF-18D08EAA531B}"/>
              </a:ext>
            </a:extLst>
          </p:cNvPr>
          <p:cNvSpPr>
            <a:spLocks noGrp="1" noRot="1" noChangeAspect="1" noChangeArrowheads="1" noTextEdit="1"/>
          </p:cNvSpPr>
          <p:nvPr>
            <p:ph type="sldImg"/>
          </p:nvPr>
        </p:nvSpPr>
        <p:spPr>
          <a:ln/>
        </p:spPr>
      </p:sp>
      <p:sp>
        <p:nvSpPr>
          <p:cNvPr id="200707" name="Rectangle 3">
            <a:extLst>
              <a:ext uri="{FF2B5EF4-FFF2-40B4-BE49-F238E27FC236}">
                <a16:creationId xmlns:a16="http://schemas.microsoft.com/office/drawing/2014/main" id="{0A4ACAB1-371C-DE4D-BCF8-A591B2D35EB5}"/>
              </a:ext>
            </a:extLst>
          </p:cNvPr>
          <p:cNvSpPr>
            <a:spLocks noGrp="1" noChangeArrowheads="1"/>
          </p:cNvSpPr>
          <p:nvPr>
            <p:ph type="body" idx="1"/>
          </p:nvPr>
        </p:nvSpPr>
        <p:spPr/>
        <p:txBody>
          <a:bodyPr/>
          <a:lstStyle/>
          <a:p>
            <a:r>
              <a:rPr lang="en-US" altLang="en-US"/>
              <a:t>Okay, so one final question, I now know what emotional intelligence is, and its components, and I know what I can do to help me to improve my emotional intelligence, ---what does this do for me again??</a:t>
            </a:r>
          </a:p>
        </p:txBody>
      </p:sp>
    </p:spTree>
    <p:extLst>
      <p:ext uri="{BB962C8B-B14F-4D97-AF65-F5344CB8AC3E}">
        <p14:creationId xmlns:p14="http://schemas.microsoft.com/office/powerpoint/2010/main" val="2910735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title"/>
          </p:nvPr>
        </p:nvSpPr>
        <p:spPr>
          <a:xfrm>
            <a:off x="628651" y="365126"/>
            <a:ext cx="6902681" cy="1325563"/>
          </a:xfrm>
          <a:prstGeom prst="rect">
            <a:avLst/>
          </a:prstGeom>
        </p:spPr>
        <p:txBody>
          <a:bodyPr/>
          <a:lstStyle>
            <a:lvl1pPr>
              <a:defRPr b="0">
                <a:latin typeface="Arial" panose="020B0604020202020204" pitchFamily="34" charset="0"/>
                <a:cs typeface="Arial" panose="020B0604020202020204" pitchFamily="34" charset="0"/>
              </a:defRPr>
            </a:lvl1pPr>
          </a:lstStyle>
          <a:p>
            <a:r>
              <a:rPr lang="en-US" dirty="0"/>
              <a:t>Click to edit Master title style</a:t>
            </a:r>
            <a:endParaRPr lang="en-AU" dirty="0"/>
          </a:p>
        </p:txBody>
      </p:sp>
      <p:sp>
        <p:nvSpPr>
          <p:cNvPr id="5" name="Text Placeholder 4"/>
          <p:cNvSpPr>
            <a:spLocks noGrp="1"/>
          </p:cNvSpPr>
          <p:nvPr>
            <p:ph type="body" sz="quarter" idx="10"/>
          </p:nvPr>
        </p:nvSpPr>
        <p:spPr>
          <a:xfrm>
            <a:off x="628650" y="1911351"/>
            <a:ext cx="8124825" cy="462245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2365159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4D707-0598-3240-B1DE-375D5B73B6E1}"/>
              </a:ext>
            </a:extLst>
          </p:cNvPr>
          <p:cNvSpPr>
            <a:spLocks noGrp="1"/>
          </p:cNvSpPr>
          <p:nvPr>
            <p:ph type="title"/>
          </p:nvPr>
        </p:nvSpPr>
        <p:spPr>
          <a:xfrm>
            <a:off x="457200" y="274638"/>
            <a:ext cx="8229600" cy="1143000"/>
          </a:xfrm>
        </p:spPr>
        <p:txBody>
          <a:bodyPr/>
          <a:lstStyle/>
          <a:p>
            <a:r>
              <a:rPr lang="en-US"/>
              <a:t>Click to edit Master title style</a:t>
            </a:r>
            <a:endParaRPr lang="en-AU"/>
          </a:p>
        </p:txBody>
      </p:sp>
      <p:sp>
        <p:nvSpPr>
          <p:cNvPr id="3" name="Table Placeholder 2">
            <a:extLst>
              <a:ext uri="{FF2B5EF4-FFF2-40B4-BE49-F238E27FC236}">
                <a16:creationId xmlns:a16="http://schemas.microsoft.com/office/drawing/2014/main" id="{A4F703AB-8BE0-274D-930B-0E255DB4FDC1}"/>
              </a:ext>
            </a:extLst>
          </p:cNvPr>
          <p:cNvSpPr>
            <a:spLocks noGrp="1"/>
          </p:cNvSpPr>
          <p:nvPr>
            <p:ph type="tbl" idx="1"/>
          </p:nvPr>
        </p:nvSpPr>
        <p:spPr>
          <a:xfrm>
            <a:off x="457200" y="1600200"/>
            <a:ext cx="8229600" cy="4525963"/>
          </a:xfrm>
        </p:spPr>
        <p:txBody>
          <a:bodyPr/>
          <a:lstStyle/>
          <a:p>
            <a:endParaRPr lang="en-AU"/>
          </a:p>
        </p:txBody>
      </p:sp>
      <p:sp>
        <p:nvSpPr>
          <p:cNvPr id="4" name="Date Placeholder 3">
            <a:extLst>
              <a:ext uri="{FF2B5EF4-FFF2-40B4-BE49-F238E27FC236}">
                <a16:creationId xmlns:a16="http://schemas.microsoft.com/office/drawing/2014/main" id="{4B52D396-1667-F043-B32D-61B66764CA15}"/>
              </a:ext>
            </a:extLst>
          </p:cNvPr>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0C93ABD-18DE-E04F-95E9-E9ED2ADBB21B}"/>
              </a:ext>
            </a:extLst>
          </p:cNvPr>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569A0AE-B670-1546-9222-058250D06DBE}"/>
              </a:ext>
            </a:extLst>
          </p:cNvPr>
          <p:cNvSpPr>
            <a:spLocks noGrp="1"/>
          </p:cNvSpPr>
          <p:nvPr>
            <p:ph type="sldNum" sz="quarter" idx="12"/>
          </p:nvPr>
        </p:nvSpPr>
        <p:spPr>
          <a:xfrm>
            <a:off x="6553200" y="6245225"/>
            <a:ext cx="2133600" cy="476250"/>
          </a:xfrm>
        </p:spPr>
        <p:txBody>
          <a:bodyPr/>
          <a:lstStyle>
            <a:lvl1pPr>
              <a:defRPr/>
            </a:lvl1pPr>
          </a:lstStyle>
          <a:p>
            <a:fld id="{34982F95-6ADF-DB41-AC10-26075A53F534}" type="slidenum">
              <a:rPr lang="en-US" altLang="en-US"/>
              <a:pPr/>
              <a:t>‹#›</a:t>
            </a:fld>
            <a:endParaRPr lang="en-US" altLang="en-US"/>
          </a:p>
        </p:txBody>
      </p:sp>
    </p:spTree>
    <p:extLst>
      <p:ext uri="{BB962C8B-B14F-4D97-AF65-F5344CB8AC3E}">
        <p14:creationId xmlns:p14="http://schemas.microsoft.com/office/powerpoint/2010/main" val="1928194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lgn="ctr">
              <a:defRPr>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AU" dirty="0"/>
          </a:p>
        </p:txBody>
      </p:sp>
    </p:spTree>
    <p:extLst>
      <p:ext uri="{BB962C8B-B14F-4D97-AF65-F5344CB8AC3E}">
        <p14:creationId xmlns:p14="http://schemas.microsoft.com/office/powerpoint/2010/main" val="20516241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lgn="ctr">
              <a:defRPr b="1">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AU" dirty="0"/>
          </a:p>
        </p:txBody>
      </p:sp>
      <p:sp>
        <p:nvSpPr>
          <p:cNvPr id="5" name="Online Image Placeholder 4"/>
          <p:cNvSpPr>
            <a:spLocks noGrp="1"/>
          </p:cNvSpPr>
          <p:nvPr>
            <p:ph type="clipArt" sz="quarter" idx="10"/>
          </p:nvPr>
        </p:nvSpPr>
        <p:spPr>
          <a:xfrm>
            <a:off x="733425" y="2273300"/>
            <a:ext cx="2771775" cy="2641600"/>
          </a:xfrm>
          <a:prstGeom prst="rect">
            <a:avLst/>
          </a:prstGeom>
        </p:spPr>
        <p:txBody>
          <a:bodyPr/>
          <a:lstStyle/>
          <a:p>
            <a:endParaRPr lang="en-AU" dirty="0"/>
          </a:p>
        </p:txBody>
      </p:sp>
      <p:sp>
        <p:nvSpPr>
          <p:cNvPr id="7" name="Picture Placeholder 6"/>
          <p:cNvSpPr>
            <a:spLocks noGrp="1"/>
          </p:cNvSpPr>
          <p:nvPr>
            <p:ph type="pic" sz="quarter" idx="11"/>
          </p:nvPr>
        </p:nvSpPr>
        <p:spPr>
          <a:xfrm>
            <a:off x="5743575" y="2273300"/>
            <a:ext cx="2771775" cy="2641600"/>
          </a:xfrm>
          <a:prstGeom prst="rect">
            <a:avLst/>
          </a:prstGeom>
        </p:spPr>
        <p:txBody>
          <a:bodyPr/>
          <a:lstStyle/>
          <a:p>
            <a:endParaRPr lang="en-AU"/>
          </a:p>
        </p:txBody>
      </p:sp>
    </p:spTree>
    <p:extLst>
      <p:ext uri="{BB962C8B-B14F-4D97-AF65-F5344CB8AC3E}">
        <p14:creationId xmlns:p14="http://schemas.microsoft.com/office/powerpoint/2010/main" val="4053139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AU" dirty="0"/>
          </a:p>
        </p:txBody>
      </p:sp>
      <p:sp>
        <p:nvSpPr>
          <p:cNvPr id="4" name="Text Placeholder 3"/>
          <p:cNvSpPr>
            <a:spLocks noGrp="1"/>
          </p:cNvSpPr>
          <p:nvPr>
            <p:ph type="body" sz="quarter" idx="10"/>
          </p:nvPr>
        </p:nvSpPr>
        <p:spPr>
          <a:xfrm>
            <a:off x="819150" y="5092700"/>
            <a:ext cx="7877175" cy="1549400"/>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342900" indent="0">
              <a:buNone/>
              <a:defRPr>
                <a:solidFill>
                  <a:schemeClr val="bg1"/>
                </a:solidFill>
                <a:latin typeface="Arial" panose="020B0604020202020204" pitchFamily="34" charset="0"/>
                <a:cs typeface="Arial" panose="020B0604020202020204" pitchFamily="34" charset="0"/>
              </a:defRPr>
            </a:lvl2pPr>
            <a:lvl3pPr marL="685800" indent="0">
              <a:buNone/>
              <a:defRPr>
                <a:solidFill>
                  <a:schemeClr val="bg1"/>
                </a:solidFill>
                <a:latin typeface="Arial" panose="020B0604020202020204" pitchFamily="34" charset="0"/>
                <a:cs typeface="Arial" panose="020B0604020202020204" pitchFamily="34" charset="0"/>
              </a:defRPr>
            </a:lvl3pPr>
            <a:lvl4pPr marL="1028700" indent="0">
              <a:buNone/>
              <a:defRPr>
                <a:solidFill>
                  <a:schemeClr val="bg1"/>
                </a:solidFill>
                <a:latin typeface="Arial" panose="020B0604020202020204" pitchFamily="34" charset="0"/>
                <a:cs typeface="Arial" panose="020B0604020202020204" pitchFamily="34" charset="0"/>
              </a:defRPr>
            </a:lvl4pPr>
            <a:lvl5pPr marL="1371600" indent="0">
              <a:buNone/>
              <a:defRPr>
                <a:solidFill>
                  <a:schemeClr val="bg1"/>
                </a:solidFill>
                <a:latin typeface="Arial" panose="020B0604020202020204" pitchFamily="34" charset="0"/>
                <a:cs typeface="Arial" panose="020B0604020202020204" pitchFamily="34" charset="0"/>
              </a:defRPr>
            </a:lvl5pPr>
          </a:lstStyle>
          <a:p>
            <a:pPr lvl="0"/>
            <a:r>
              <a:rPr lang="en-US" dirty="0"/>
              <a:t>Edit Master text styles</a:t>
            </a:r>
          </a:p>
          <a:p>
            <a:pPr lvl="1"/>
            <a:endParaRPr lang="en-US" dirty="0"/>
          </a:p>
        </p:txBody>
      </p:sp>
    </p:spTree>
    <p:extLst>
      <p:ext uri="{BB962C8B-B14F-4D97-AF65-F5344CB8AC3E}">
        <p14:creationId xmlns:p14="http://schemas.microsoft.com/office/powerpoint/2010/main" val="14432196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Slide Number Placeholder 2"/>
          <p:cNvSpPr>
            <a:spLocks noGrp="1"/>
          </p:cNvSpPr>
          <p:nvPr>
            <p:ph type="sldNum" sz="quarter" idx="10"/>
          </p:nvPr>
        </p:nvSpPr>
        <p:spPr/>
        <p:txBody>
          <a:bodyPr/>
          <a:lstStyle/>
          <a:p>
            <a:fld id="{3523DE92-A298-4BA1-8A12-1C95D33288B5}" type="slidenum">
              <a:rPr lang="en-AU" smtClean="0"/>
              <a:pPr/>
              <a:t>‹#›</a:t>
            </a:fld>
            <a:endParaRPr lang="en-AU" dirty="0"/>
          </a:p>
        </p:txBody>
      </p:sp>
      <p:sp>
        <p:nvSpPr>
          <p:cNvPr id="4" name="Footer Placeholder 3"/>
          <p:cNvSpPr>
            <a:spLocks noGrp="1"/>
          </p:cNvSpPr>
          <p:nvPr>
            <p:ph type="ftr" sz="quarter" idx="11"/>
          </p:nvPr>
        </p:nvSpPr>
        <p:spPr>
          <a:xfrm>
            <a:off x="647700" y="6407151"/>
            <a:ext cx="3086100" cy="365125"/>
          </a:xfrm>
          <a:prstGeom prst="rect">
            <a:avLst/>
          </a:prstGeom>
        </p:spPr>
        <p:txBody>
          <a:bodyPr/>
          <a:lstStyle/>
          <a:p>
            <a:endParaRPr lang="en-US">
              <a:latin typeface="Arial" panose="020B0604020202020204" pitchFamily="34" charset="0"/>
              <a:cs typeface="Arial" panose="020B0604020202020204" pitchFamily="34" charset="0"/>
            </a:endParaRPr>
          </a:p>
          <a:p>
            <a:endParaRPr lang="en-AU" dirty="0"/>
          </a:p>
        </p:txBody>
      </p:sp>
      <p:sp>
        <p:nvSpPr>
          <p:cNvPr id="6" name="Content Placeholder 5"/>
          <p:cNvSpPr>
            <a:spLocks noGrp="1"/>
          </p:cNvSpPr>
          <p:nvPr>
            <p:ph sz="quarter" idx="12"/>
          </p:nvPr>
        </p:nvSpPr>
        <p:spPr>
          <a:xfrm>
            <a:off x="647700" y="1943100"/>
            <a:ext cx="6553200" cy="4191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28325254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453157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489369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2/1/19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120288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2/1/19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1075405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2/1/19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6044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16832" y="-64549"/>
            <a:ext cx="12417893" cy="6938683"/>
          </a:xfrm>
          <a:prstGeom prst="rect">
            <a:avLst/>
          </a:prstGeom>
        </p:spPr>
      </p:pic>
      <p:sp>
        <p:nvSpPr>
          <p:cNvPr id="4" name="Title 3"/>
          <p:cNvSpPr>
            <a:spLocks noGrp="1"/>
          </p:cNvSpPr>
          <p:nvPr>
            <p:ph type="title"/>
          </p:nvPr>
        </p:nvSpPr>
        <p:spPr>
          <a:xfrm>
            <a:off x="628650" y="365126"/>
            <a:ext cx="7886700" cy="1325563"/>
          </a:xfrm>
          <a:prstGeom prst="rect">
            <a:avLst/>
          </a:prstGeom>
        </p:spPr>
        <p:txBody>
          <a:bodyPr/>
          <a:lstStyle>
            <a:lvl1pPr>
              <a:defRPr>
                <a:solidFill>
                  <a:schemeClr val="bg1"/>
                </a:solidFill>
              </a:defRPr>
            </a:lvl1pPr>
          </a:lstStyle>
          <a:p>
            <a:r>
              <a:rPr lang="en-US" dirty="0"/>
              <a:t>Click to edit Master title style</a:t>
            </a:r>
            <a:endParaRPr lang="en-AU" dirty="0"/>
          </a:p>
        </p:txBody>
      </p:sp>
      <p:sp>
        <p:nvSpPr>
          <p:cNvPr id="5" name="Date Placeholder 4"/>
          <p:cNvSpPr>
            <a:spLocks noGrp="1"/>
          </p:cNvSpPr>
          <p:nvPr>
            <p:ph type="dt" sz="half" idx="10"/>
          </p:nvPr>
        </p:nvSpPr>
        <p:spPr>
          <a:xfrm>
            <a:off x="628650" y="6076951"/>
            <a:ext cx="2057400" cy="365125"/>
          </a:xfrm>
        </p:spPr>
        <p:txBody>
          <a:bodyPr/>
          <a:lstStyle>
            <a:lvl1pPr>
              <a:defRPr>
                <a:solidFill>
                  <a:schemeClr val="bg1"/>
                </a:solidFill>
                <a:latin typeface="Arial" panose="020B0604020202020204" pitchFamily="34" charset="0"/>
                <a:cs typeface="Arial" panose="020B0604020202020204" pitchFamily="34" charset="0"/>
              </a:defRPr>
            </a:lvl1pPr>
          </a:lstStyle>
          <a:p>
            <a:fld id="{543CD403-54AC-49B0-BCE8-20FF98AC2FFD}" type="datetimeFigureOut">
              <a:rPr lang="en-AU" smtClean="0"/>
              <a:pPr/>
              <a:t>1/2/19</a:t>
            </a:fld>
            <a:endParaRPr lang="en-AU" dirty="0"/>
          </a:p>
        </p:txBody>
      </p:sp>
      <p:sp>
        <p:nvSpPr>
          <p:cNvPr id="6" name="Slide Number Placeholder 5"/>
          <p:cNvSpPr>
            <a:spLocks noGrp="1"/>
          </p:cNvSpPr>
          <p:nvPr>
            <p:ph type="sldNum" sz="quarter" idx="11"/>
          </p:nvPr>
        </p:nvSpPr>
        <p:spPr>
          <a:xfrm>
            <a:off x="6457950" y="6076951"/>
            <a:ext cx="2057400" cy="365125"/>
          </a:xfrm>
        </p:spPr>
        <p:txBody>
          <a:bodyPr/>
          <a:lstStyle>
            <a:lvl1pPr>
              <a:defRPr>
                <a:solidFill>
                  <a:schemeClr val="bg1"/>
                </a:solidFill>
                <a:latin typeface="Arial" panose="020B0604020202020204" pitchFamily="34" charset="0"/>
                <a:cs typeface="Arial" panose="020B0604020202020204" pitchFamily="34" charset="0"/>
              </a:defRPr>
            </a:lvl1pPr>
          </a:lstStyle>
          <a:p>
            <a:fld id="{7E3E055E-1006-4691-A728-C6D4B59F1965}" type="slidenum">
              <a:rPr lang="en-AU" smtClean="0"/>
              <a:pPr/>
              <a:t>‹#›</a:t>
            </a:fld>
            <a:endParaRPr lang="en-AU" dirty="0"/>
          </a:p>
        </p:txBody>
      </p:sp>
    </p:spTree>
    <p:extLst>
      <p:ext uri="{BB962C8B-B14F-4D97-AF65-F5344CB8AC3E}">
        <p14:creationId xmlns:p14="http://schemas.microsoft.com/office/powerpoint/2010/main" val="40177718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2/1/19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409047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2/1/19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749313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2/1/19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203830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2/1/19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690977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354055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5131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543CD403-54AC-49B0-BCE8-20FF98AC2FFD}" type="datetimeFigureOut">
              <a:rPr lang="en-AU" smtClean="0"/>
              <a:t>1/2/19</a:t>
            </a:fld>
            <a:endParaRPr lang="en-AU"/>
          </a:p>
        </p:txBody>
      </p:sp>
      <p:sp>
        <p:nvSpPr>
          <p:cNvPr id="4" name="Slide Number Placeholder 3"/>
          <p:cNvSpPr>
            <a:spLocks noGrp="1"/>
          </p:cNvSpPr>
          <p:nvPr>
            <p:ph type="sldNum" sz="quarter" idx="11"/>
          </p:nvPr>
        </p:nvSpPr>
        <p:spPr/>
        <p:txBody>
          <a:bodyPr/>
          <a:lstStyle/>
          <a:p>
            <a:fld id="{7E3E055E-1006-4691-A728-C6D4B59F1965}" type="slidenum">
              <a:rPr lang="en-AU" smtClean="0"/>
              <a:t>‹#›</a:t>
            </a:fld>
            <a:endParaRPr lang="en-AU"/>
          </a:p>
        </p:txBody>
      </p:sp>
      <p:sp>
        <p:nvSpPr>
          <p:cNvPr id="6" name="Content Placeholder 5"/>
          <p:cNvSpPr>
            <a:spLocks noGrp="1"/>
          </p:cNvSpPr>
          <p:nvPr>
            <p:ph sz="quarter" idx="12"/>
          </p:nvPr>
        </p:nvSpPr>
        <p:spPr>
          <a:xfrm>
            <a:off x="628650" y="1930400"/>
            <a:ext cx="6905625" cy="3937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4080956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1" y="365126"/>
            <a:ext cx="6491201" cy="1325563"/>
          </a:xfrm>
          <a:prstGeom prst="rect">
            <a:avLst/>
          </a:prstGeom>
        </p:spPr>
        <p:txBody>
          <a:bodyPr/>
          <a:lstStyle/>
          <a:p>
            <a:r>
              <a:rPr lang="en-US" dirty="0"/>
              <a:t>Click to edit Master title style</a:t>
            </a:r>
            <a:endParaRPr lang="en-AU" dirty="0"/>
          </a:p>
        </p:txBody>
      </p:sp>
      <p:sp>
        <p:nvSpPr>
          <p:cNvPr id="4" name="Content Placeholder 3"/>
          <p:cNvSpPr>
            <a:spLocks noGrp="1"/>
          </p:cNvSpPr>
          <p:nvPr>
            <p:ph sz="quarter" idx="10"/>
          </p:nvPr>
        </p:nvSpPr>
        <p:spPr>
          <a:xfrm>
            <a:off x="628651" y="1870076"/>
            <a:ext cx="7962900" cy="4454525"/>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419498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6890212" cy="1325563"/>
          </a:xfrm>
          <a:prstGeom prst="rect">
            <a:avLst/>
          </a:prstGeom>
        </p:spPr>
        <p:txBody>
          <a:bodyPr/>
          <a:lstStyle/>
          <a:p>
            <a:r>
              <a:rPr lang="en-US"/>
              <a:t>Click to edit Master title style</a:t>
            </a:r>
            <a:endParaRPr lang="en-AU"/>
          </a:p>
        </p:txBody>
      </p:sp>
      <p:sp>
        <p:nvSpPr>
          <p:cNvPr id="4" name="Content Placeholder 3"/>
          <p:cNvSpPr>
            <a:spLocks noGrp="1"/>
          </p:cNvSpPr>
          <p:nvPr>
            <p:ph sz="quarter" idx="10"/>
          </p:nvPr>
        </p:nvSpPr>
        <p:spPr>
          <a:xfrm>
            <a:off x="628650" y="1903414"/>
            <a:ext cx="7886700" cy="462207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441665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6890212" cy="1325563"/>
          </a:xfrm>
          <a:prstGeom prst="rect">
            <a:avLst/>
          </a:prstGeom>
        </p:spPr>
        <p:txBody>
          <a:bodyPr/>
          <a:lstStyle>
            <a:lvl1pPr>
              <a:defRPr b="0"/>
            </a:lvl1pPr>
          </a:lstStyle>
          <a:p>
            <a:r>
              <a:rPr lang="en-US" dirty="0"/>
              <a:t>Click to edit Master title style</a:t>
            </a:r>
            <a:endParaRPr lang="en-AU" dirty="0"/>
          </a:p>
        </p:txBody>
      </p:sp>
      <p:sp>
        <p:nvSpPr>
          <p:cNvPr id="4" name="Content Placeholder 3"/>
          <p:cNvSpPr>
            <a:spLocks noGrp="1"/>
          </p:cNvSpPr>
          <p:nvPr>
            <p:ph sz="quarter" idx="10"/>
          </p:nvPr>
        </p:nvSpPr>
        <p:spPr>
          <a:xfrm>
            <a:off x="628650" y="1903414"/>
            <a:ext cx="2952750" cy="4622078"/>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Content Placeholder 4"/>
          <p:cNvSpPr>
            <a:spLocks noGrp="1"/>
          </p:cNvSpPr>
          <p:nvPr>
            <p:ph sz="quarter" idx="11"/>
          </p:nvPr>
        </p:nvSpPr>
        <p:spPr>
          <a:xfrm>
            <a:off x="4102101" y="1903413"/>
            <a:ext cx="3416697" cy="4622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011854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1963" y="19050"/>
            <a:ext cx="8235950" cy="966788"/>
          </a:xfrm>
          <a:prstGeom prst="rect">
            <a:avLst/>
          </a:prstGeom>
        </p:spPr>
        <p:txBody>
          <a:bodyPr/>
          <a:lstStyle/>
          <a:p>
            <a:r>
              <a:rPr lang="en-AU"/>
              <a:t>Click to edit Master title style</a:t>
            </a:r>
            <a:endParaRPr lang="en-US"/>
          </a:p>
        </p:txBody>
      </p:sp>
      <p:sp>
        <p:nvSpPr>
          <p:cNvPr id="3" name="Content Placeholder 2"/>
          <p:cNvSpPr>
            <a:spLocks noGrp="1"/>
          </p:cNvSpPr>
          <p:nvPr>
            <p:ph idx="1"/>
          </p:nvPr>
        </p:nvSpPr>
        <p:spPr>
          <a:xfrm>
            <a:off x="457200" y="1133475"/>
            <a:ext cx="8229600" cy="51244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Slide Number Placeholder 3"/>
          <p:cNvSpPr>
            <a:spLocks noGrp="1"/>
          </p:cNvSpPr>
          <p:nvPr>
            <p:ph type="sldNum" sz="quarter" idx="10"/>
          </p:nvPr>
        </p:nvSpPr>
        <p:spPr>
          <a:xfrm>
            <a:off x="8697913" y="5991225"/>
            <a:ext cx="446087" cy="266700"/>
          </a:xfrm>
          <a:prstGeom prst="rect">
            <a:avLst/>
          </a:prstGeom>
        </p:spPr>
        <p:txBody>
          <a:bodyPr/>
          <a:lstStyle>
            <a:lvl1pPr>
              <a:defRPr>
                <a:solidFill>
                  <a:schemeClr val="tx1"/>
                </a:solidFill>
              </a:defRPr>
            </a:lvl1pPr>
          </a:lstStyle>
          <a:p>
            <a:r>
              <a:rPr lang="en-US" altLang="en-US"/>
              <a:t> SLIDE </a:t>
            </a:r>
            <a:fld id="{524100D7-B183-408D-8F3B-88DB285D30B0}" type="slidenum">
              <a:rPr lang="en-US" altLang="en-US"/>
              <a:pPr/>
              <a:t>‹#›</a:t>
            </a:fld>
            <a:endParaRPr lang="en-US" altLang="en-US"/>
          </a:p>
        </p:txBody>
      </p:sp>
      <p:sp>
        <p:nvSpPr>
          <p:cNvPr id="5" name="Footer Placeholder 4"/>
          <p:cNvSpPr>
            <a:spLocks noGrp="1"/>
          </p:cNvSpPr>
          <p:nvPr>
            <p:ph type="ftr" sz="quarter" idx="11"/>
          </p:nvPr>
        </p:nvSpPr>
        <p:spPr>
          <a:xfrm>
            <a:off x="8001000" y="268288"/>
            <a:ext cx="914400" cy="1752600"/>
          </a:xfrm>
          <a:prstGeom prst="rect">
            <a:avLst/>
          </a:prstGeom>
        </p:spPr>
        <p:txBody>
          <a:bodyPr/>
          <a:lstStyle>
            <a:lvl1pPr>
              <a:defRPr>
                <a:latin typeface="Arial" pitchFamily="10" charset="0"/>
                <a:ea typeface="Arial" pitchFamily="10" charset="0"/>
                <a:cs typeface="Arial" pitchFamily="10" charset="0"/>
              </a:defRPr>
            </a:lvl1pPr>
          </a:lstStyle>
          <a:p>
            <a:pPr>
              <a:defRPr/>
            </a:pPr>
            <a:r>
              <a:rPr lang="en-US"/>
              <a:t>1</a:t>
            </a:r>
          </a:p>
        </p:txBody>
      </p:sp>
    </p:spTree>
    <p:extLst>
      <p:ext uri="{BB962C8B-B14F-4D97-AF65-F5344CB8AC3E}">
        <p14:creationId xmlns:p14="http://schemas.microsoft.com/office/powerpoint/2010/main" val="726300209"/>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Business_bullets">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52736"/>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2" name="Title 1"/>
          <p:cNvSpPr>
            <a:spLocks noGrp="1"/>
          </p:cNvSpPr>
          <p:nvPr>
            <p:ph type="ctrTitle"/>
          </p:nvPr>
        </p:nvSpPr>
        <p:spPr>
          <a:xfrm>
            <a:off x="183976" y="86767"/>
            <a:ext cx="7772400" cy="605929"/>
          </a:xfrm>
          <a:prstGeom prst="rect">
            <a:avLst/>
          </a:prstGeom>
        </p:spPr>
        <p:txBody>
          <a:bodyPr/>
          <a:lstStyle>
            <a:lvl1pPr algn="l">
              <a:defRPr sz="3200">
                <a:solidFill>
                  <a:srgbClr val="FFFFFF"/>
                </a:solidFill>
              </a:defRPr>
            </a:lvl1pPr>
          </a:lstStyle>
          <a:p>
            <a:r>
              <a:rPr lang="en-GB" dirty="0"/>
              <a:t>Click to edit Master title style</a:t>
            </a:r>
            <a:endParaRPr lang="en-US" dirty="0"/>
          </a:p>
        </p:txBody>
      </p:sp>
    </p:spTree>
    <p:extLst>
      <p:ext uri="{BB962C8B-B14F-4D97-AF65-F5344CB8AC3E}">
        <p14:creationId xmlns:p14="http://schemas.microsoft.com/office/powerpoint/2010/main" val="4053448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ody Copy">
    <p:spTree>
      <p:nvGrpSpPr>
        <p:cNvPr id="1" name=""/>
        <p:cNvGrpSpPr/>
        <p:nvPr/>
      </p:nvGrpSpPr>
      <p:grpSpPr>
        <a:xfrm>
          <a:off x="0" y="0"/>
          <a:ext cx="0" cy="0"/>
          <a:chOff x="0" y="0"/>
          <a:chExt cx="0" cy="0"/>
        </a:xfrm>
      </p:grpSpPr>
      <p:sp>
        <p:nvSpPr>
          <p:cNvPr id="7" name="Text Placeholder 6"/>
          <p:cNvSpPr>
            <a:spLocks noGrp="1"/>
          </p:cNvSpPr>
          <p:nvPr>
            <p:ph type="body" sz="quarter" idx="10" hasCustomPrompt="1"/>
          </p:nvPr>
        </p:nvSpPr>
        <p:spPr>
          <a:xfrm>
            <a:off x="395288" y="981075"/>
            <a:ext cx="8208962" cy="4464050"/>
          </a:xfrm>
          <a:prstGeom prst="rect">
            <a:avLst/>
          </a:prstGeom>
        </p:spPr>
        <p:txBody>
          <a:bodyPr vert="horz"/>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Second level</a:t>
            </a:r>
          </a:p>
          <a:p>
            <a:pPr lvl="1"/>
            <a:r>
              <a:rPr lang="en-GB" dirty="0"/>
              <a:t>Third level</a:t>
            </a:r>
          </a:p>
          <a:p>
            <a:pPr lvl="2"/>
            <a:r>
              <a:rPr lang="en-GB" dirty="0"/>
              <a:t>Fourth level</a:t>
            </a:r>
          </a:p>
          <a:p>
            <a:pPr lvl="3"/>
            <a:r>
              <a:rPr lang="en-GB" dirty="0"/>
              <a:t>Fifth level</a:t>
            </a:r>
            <a:endParaRPr lang="en-US" dirty="0"/>
          </a:p>
        </p:txBody>
      </p:sp>
      <p:sp>
        <p:nvSpPr>
          <p:cNvPr id="9" name="Title 1"/>
          <p:cNvSpPr>
            <a:spLocks noGrp="1"/>
          </p:cNvSpPr>
          <p:nvPr>
            <p:ph type="ctrTitle" hasCustomPrompt="1"/>
          </p:nvPr>
        </p:nvSpPr>
        <p:spPr>
          <a:xfrm>
            <a:off x="183976" y="188640"/>
            <a:ext cx="7772400" cy="533921"/>
          </a:xfrm>
          <a:prstGeom prst="rect">
            <a:avLst/>
          </a:prstGeom>
        </p:spPr>
        <p:txBody>
          <a:bodyPr/>
          <a:lstStyle>
            <a:lvl1pPr algn="l">
              <a:defRPr sz="2400">
                <a:solidFill>
                  <a:schemeClr val="tx1">
                    <a:lumMod val="75000"/>
                    <a:lumOff val="25000"/>
                  </a:schemeClr>
                </a:solidFill>
              </a:defRPr>
            </a:lvl1pPr>
          </a:lstStyle>
          <a:p>
            <a:r>
              <a:rPr lang="en-GB" dirty="0"/>
              <a:t>CLICK TO EDIT</a:t>
            </a:r>
            <a:endParaRPr lang="en-US" dirty="0"/>
          </a:p>
        </p:txBody>
      </p:sp>
    </p:spTree>
    <p:extLst>
      <p:ext uri="{BB962C8B-B14F-4D97-AF65-F5344CB8AC3E}">
        <p14:creationId xmlns:p14="http://schemas.microsoft.com/office/powerpoint/2010/main" val="453209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image" Target="../media/image2.jp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2.jp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4.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12" cstate="email">
            <a:extLst>
              <a:ext uri="{28A0092B-C50C-407E-A947-70E740481C1C}">
                <a14:useLocalDpi xmlns:a14="http://schemas.microsoft.com/office/drawing/2010/main"/>
              </a:ext>
            </a:extLst>
          </a:blip>
          <a:srcRect l="27227"/>
          <a:stretch/>
        </p:blipFill>
        <p:spPr>
          <a:xfrm>
            <a:off x="0" y="0"/>
            <a:ext cx="9144000" cy="1102171"/>
          </a:xfrm>
          <a:prstGeom prst="rect">
            <a:avLst/>
          </a:prstGeom>
        </p:spPr>
      </p:pic>
      <p:sp>
        <p:nvSpPr>
          <p:cNvPr id="2" name="Title Placeholder 1"/>
          <p:cNvSpPr>
            <a:spLocks noGrp="1"/>
          </p:cNvSpPr>
          <p:nvPr>
            <p:ph type="title"/>
          </p:nvPr>
        </p:nvSpPr>
        <p:spPr>
          <a:xfrm>
            <a:off x="628650" y="365126"/>
            <a:ext cx="6905625" cy="1325563"/>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4" name="Text Placeholder 3"/>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Date Placeholder 4"/>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43CD403-54AC-49B0-BCE8-20FF98AC2FFD}" type="datetimeFigureOut">
              <a:rPr lang="en-AU" smtClean="0"/>
              <a:t>1/2/19</a:t>
            </a:fld>
            <a:endParaRPr lang="en-A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E3E055E-1006-4691-A728-C6D4B59F1965}" type="slidenum">
              <a:rPr lang="en-AU" smtClean="0"/>
              <a:t>‹#›</a:t>
            </a:fld>
            <a:endParaRPr lang="en-AU"/>
          </a:p>
        </p:txBody>
      </p:sp>
    </p:spTree>
    <p:extLst>
      <p:ext uri="{BB962C8B-B14F-4D97-AF65-F5344CB8AC3E}">
        <p14:creationId xmlns:p14="http://schemas.microsoft.com/office/powerpoint/2010/main" val="3634191078"/>
      </p:ext>
    </p:extLst>
  </p:cSld>
  <p:clrMap bg1="lt1" tx1="dk1" bg2="lt2" tx2="dk2" accent1="accent1" accent2="accent2" accent3="accent3" accent4="accent4" accent5="accent5" accent6="accent6" hlink="hlink" folHlink="folHlink"/>
  <p:sldLayoutIdLst>
    <p:sldLayoutId id="2147483674" r:id="rId1"/>
    <p:sldLayoutId id="2147483677" r:id="rId2"/>
    <p:sldLayoutId id="2147483686" r:id="rId3"/>
    <p:sldLayoutId id="2147483680" r:id="rId4"/>
    <p:sldLayoutId id="2147483681" r:id="rId5"/>
    <p:sldLayoutId id="2147483690" r:id="rId6"/>
    <p:sldLayoutId id="2147483719" r:id="rId7"/>
    <p:sldLayoutId id="2147483721" r:id="rId8"/>
    <p:sldLayoutId id="2147483728" r:id="rId9"/>
    <p:sldLayoutId id="2147483729" r:id="rId10"/>
  </p:sldLayoutIdLst>
  <p:txStyles>
    <p:titleStyle>
      <a:lvl1pPr algn="l" defTabSz="685800" rtl="0" eaLnBrk="1" latinLnBrk="0" hangingPunct="1">
        <a:lnSpc>
          <a:spcPct val="90000"/>
        </a:lnSpc>
        <a:spcBef>
          <a:spcPct val="0"/>
        </a:spcBef>
        <a:buNone/>
        <a:defRPr sz="3300" b="1"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5">
            <a:extLst>
              <a:ext uri="{28A0092B-C50C-407E-A947-70E740481C1C}">
                <a14:useLocalDpi xmlns:a14="http://schemas.microsoft.com/office/drawing/2010/main" val="0"/>
              </a:ext>
            </a:extLst>
          </a:blip>
          <a:srcRect l="13378" r="12145"/>
          <a:stretch/>
        </p:blipFill>
        <p:spPr>
          <a:xfrm>
            <a:off x="-60960" y="-80683"/>
            <a:ext cx="9248503" cy="6938683"/>
          </a:xfrm>
          <a:prstGeom prst="rect">
            <a:avLst/>
          </a:prstGeom>
        </p:spPr>
      </p:pic>
    </p:spTree>
    <p:extLst>
      <p:ext uri="{BB962C8B-B14F-4D97-AF65-F5344CB8AC3E}">
        <p14:creationId xmlns:p14="http://schemas.microsoft.com/office/powerpoint/2010/main" val="3336646731"/>
      </p:ext>
    </p:extLst>
  </p:cSld>
  <p:clrMap bg1="lt1" tx1="dk1" bg2="lt2" tx2="dk2" accent1="accent1" accent2="accent2" accent3="accent3" accent4="accent4" accent5="accent5" accent6="accent6" hlink="hlink" folHlink="folHlink"/>
  <p:sldLayoutIdLst>
    <p:sldLayoutId id="2147483684" r:id="rId1"/>
    <p:sldLayoutId id="2147483688" r:id="rId2"/>
    <p:sldLayoutId id="2147483689" r:id="rId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a:extLst>
              <a:ext uri="{28A0092B-C50C-407E-A947-70E740481C1C}">
                <a14:useLocalDpi xmlns:a14="http://schemas.microsoft.com/office/drawing/2010/main" val="0"/>
              </a:ext>
            </a:extLst>
          </a:blip>
          <a:srcRect l="25421" t="-1" b="81"/>
          <a:stretch/>
        </p:blipFill>
        <p:spPr>
          <a:xfrm>
            <a:off x="-60960" y="0"/>
            <a:ext cx="9204960" cy="6891251"/>
          </a:xfrm>
          <a:prstGeom prst="rect">
            <a:avLst/>
          </a:prstGeom>
        </p:spPr>
      </p:pic>
      <p:sp>
        <p:nvSpPr>
          <p:cNvPr id="2" name="Title Placeholder 1"/>
          <p:cNvSpPr>
            <a:spLocks noGrp="1"/>
          </p:cNvSpPr>
          <p:nvPr>
            <p:ph type="title"/>
          </p:nvPr>
        </p:nvSpPr>
        <p:spPr>
          <a:xfrm>
            <a:off x="628650" y="365126"/>
            <a:ext cx="6943725" cy="1325563"/>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5" name="Text Placeholder 4"/>
          <p:cNvSpPr>
            <a:spLocks noGrp="1"/>
          </p:cNvSpPr>
          <p:nvPr>
            <p:ph type="body" idx="1"/>
          </p:nvPr>
        </p:nvSpPr>
        <p:spPr>
          <a:xfrm>
            <a:off x="628650" y="1825625"/>
            <a:ext cx="6943725"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6" name="Slide Number Placeholder 5"/>
          <p:cNvSpPr>
            <a:spLocks noGrp="1"/>
          </p:cNvSpPr>
          <p:nvPr>
            <p:ph type="sldNum" sz="quarter" idx="4"/>
          </p:nvPr>
        </p:nvSpPr>
        <p:spPr>
          <a:xfrm>
            <a:off x="5353050" y="6389775"/>
            <a:ext cx="2057400" cy="365125"/>
          </a:xfrm>
          <a:prstGeom prst="rect">
            <a:avLst/>
          </a:prstGeom>
        </p:spPr>
        <p:txBody>
          <a:bodyPr vert="horz" lIns="91440" tIns="45720" rIns="91440" bIns="45720" rtlCol="0" anchor="ctr"/>
          <a:lstStyle>
            <a:lvl1pPr algn="r">
              <a:defRPr sz="900">
                <a:solidFill>
                  <a:schemeClr val="tx1">
                    <a:tint val="75000"/>
                  </a:schemeClr>
                </a:solidFill>
                <a:latin typeface="Arial" panose="020B0604020202020204" pitchFamily="34" charset="0"/>
                <a:cs typeface="Arial" panose="020B0604020202020204" pitchFamily="34" charset="0"/>
              </a:defRPr>
            </a:lvl1pPr>
          </a:lstStyle>
          <a:p>
            <a:fld id="{3523DE92-A298-4BA1-8A12-1C95D33288B5}" type="slidenum">
              <a:rPr lang="en-AU" smtClean="0"/>
              <a:pPr/>
              <a:t>‹#›</a:t>
            </a:fld>
            <a:endParaRPr lang="en-AU" dirty="0"/>
          </a:p>
        </p:txBody>
      </p:sp>
      <p:sp>
        <p:nvSpPr>
          <p:cNvPr id="8" name="Date Placeholder 7"/>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0812649-D2F1-495C-A6D7-F9BEBEA50CD3}" type="datetimeFigureOut">
              <a:rPr lang="en-AU" smtClean="0"/>
              <a:t>1/2/19</a:t>
            </a:fld>
            <a:endParaRPr lang="en-AU"/>
          </a:p>
        </p:txBody>
      </p:sp>
    </p:spTree>
    <p:extLst>
      <p:ext uri="{BB962C8B-B14F-4D97-AF65-F5344CB8AC3E}">
        <p14:creationId xmlns:p14="http://schemas.microsoft.com/office/powerpoint/2010/main" val="2996132542"/>
      </p:ext>
    </p:extLst>
  </p:cSld>
  <p:clrMap bg1="lt1" tx1="dk1" bg2="lt2" tx2="dk2" accent1="accent1" accent2="accent2" accent3="accent3" accent4="accent4" accent5="accent5" accent6="accent6" hlink="hlink" folHlink="folHlink"/>
  <p:sldLayoutIdLst>
    <p:sldLayoutId id="2147483687" r:id="rId1"/>
  </p:sldLayoutIdLst>
  <p:txStyles>
    <p:titleStyle>
      <a:lvl1pPr algn="l" defTabSz="685800" rtl="0" eaLnBrk="1" latinLnBrk="0" hangingPunct="1">
        <a:lnSpc>
          <a:spcPct val="90000"/>
        </a:lnSpc>
        <a:spcBef>
          <a:spcPct val="0"/>
        </a:spcBef>
        <a:buNone/>
        <a:defRPr sz="3300" b="0"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13">
            <a:extLst>
              <a:ext uri="{28A0092B-C50C-407E-A947-70E740481C1C}">
                <a14:useLocalDpi xmlns:a14="http://schemas.microsoft.com/office/drawing/2010/main" val="0"/>
              </a:ext>
            </a:extLst>
          </a:blip>
          <a:srcRect l="12481" r="13112"/>
          <a:stretch/>
        </p:blipFill>
        <p:spPr>
          <a:xfrm>
            <a:off x="-87086" y="-13357"/>
            <a:ext cx="9239795" cy="6938683"/>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3CD403-54AC-49B0-BCE8-20FF98AC2FFD}" type="datetimeFigureOut">
              <a:rPr lang="en-AU" smtClean="0"/>
              <a:t>1/2/19</a:t>
            </a:fld>
            <a:endParaRPr lang="en-A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3E055E-1006-4691-A728-C6D4B59F1965}" type="slidenum">
              <a:rPr lang="en-AU" smtClean="0"/>
              <a:t>‹#›</a:t>
            </a:fld>
            <a:endParaRPr lang="en-AU"/>
          </a:p>
        </p:txBody>
      </p:sp>
    </p:spTree>
    <p:extLst>
      <p:ext uri="{BB962C8B-B14F-4D97-AF65-F5344CB8AC3E}">
        <p14:creationId xmlns:p14="http://schemas.microsoft.com/office/powerpoint/2010/main" val="2439592402"/>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93751"/>
            <a:ext cx="8857397" cy="1325563"/>
          </a:xfrm>
        </p:spPr>
        <p:txBody>
          <a:bodyPr/>
          <a:lstStyle/>
          <a:p>
            <a:pPr algn="ctr"/>
            <a:r>
              <a:rPr lang="en-US" sz="4400" b="1" dirty="0">
                <a:solidFill>
                  <a:schemeClr val="accent1">
                    <a:lumMod val="60000"/>
                    <a:lumOff val="40000"/>
                  </a:schemeClr>
                </a:solidFill>
              </a:rPr>
              <a:t>MGT 811</a:t>
            </a:r>
            <a:br>
              <a:rPr lang="en-US" dirty="0"/>
            </a:br>
            <a:r>
              <a:rPr lang="en-US" dirty="0"/>
              <a:t>Contemporary Management Capabilities</a:t>
            </a:r>
          </a:p>
        </p:txBody>
      </p:sp>
      <p:sp>
        <p:nvSpPr>
          <p:cNvPr id="3" name="Text Placeholder 2"/>
          <p:cNvSpPr>
            <a:spLocks noGrp="1"/>
          </p:cNvSpPr>
          <p:nvPr>
            <p:ph type="body" sz="quarter" idx="10"/>
          </p:nvPr>
        </p:nvSpPr>
        <p:spPr>
          <a:xfrm>
            <a:off x="0" y="5277678"/>
            <a:ext cx="8857397" cy="1364422"/>
          </a:xfrm>
        </p:spPr>
        <p:txBody>
          <a:bodyPr/>
          <a:lstStyle/>
          <a:p>
            <a:pPr algn="ctr"/>
            <a:r>
              <a:rPr lang="en-US" sz="2500" dirty="0"/>
              <a:t>Week Five, Emotional Intelligence</a:t>
            </a:r>
          </a:p>
          <a:p>
            <a:pPr algn="ctr"/>
            <a:r>
              <a:rPr lang="en-US" sz="2500" dirty="0"/>
              <a:t>Stephen Rodwell </a:t>
            </a:r>
            <a:r>
              <a:rPr lang="en-US" sz="2500" dirty="0" err="1"/>
              <a:t>srodwell@icms.edu.au</a:t>
            </a:r>
            <a:endParaRPr lang="en-US" sz="2500" dirty="0"/>
          </a:p>
        </p:txBody>
      </p:sp>
    </p:spTree>
    <p:extLst>
      <p:ext uri="{BB962C8B-B14F-4D97-AF65-F5344CB8AC3E}">
        <p14:creationId xmlns:p14="http://schemas.microsoft.com/office/powerpoint/2010/main" val="2163984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C13804F1-3939-C143-9F93-5BC3B5C7478C}"/>
              </a:ext>
            </a:extLst>
          </p:cNvPr>
          <p:cNvSpPr>
            <a:spLocks noGrp="1" noChangeArrowheads="1"/>
          </p:cNvSpPr>
          <p:nvPr>
            <p:ph type="title"/>
          </p:nvPr>
        </p:nvSpPr>
        <p:spPr>
          <a:xfrm>
            <a:off x="450850" y="844550"/>
            <a:ext cx="8235950" cy="627063"/>
          </a:xfrm>
        </p:spPr>
        <p:txBody>
          <a:bodyPr/>
          <a:lstStyle/>
          <a:p>
            <a:r>
              <a:rPr lang="en-US" altLang="en-US" sz="2400" b="1" dirty="0">
                <a:solidFill>
                  <a:srgbClr val="C00000"/>
                </a:solidFill>
              </a:rPr>
              <a:t>Emotional Intelligence and Organizational Citizenship</a:t>
            </a:r>
          </a:p>
        </p:txBody>
      </p:sp>
      <p:sp>
        <p:nvSpPr>
          <p:cNvPr id="25603" name="Rectangle 3">
            <a:extLst>
              <a:ext uri="{FF2B5EF4-FFF2-40B4-BE49-F238E27FC236}">
                <a16:creationId xmlns:a16="http://schemas.microsoft.com/office/drawing/2014/main" id="{B305481F-06E8-8A4E-BD54-914B6B0FAC67}"/>
              </a:ext>
            </a:extLst>
          </p:cNvPr>
          <p:cNvSpPr>
            <a:spLocks noGrp="1" noChangeArrowheads="1"/>
          </p:cNvSpPr>
          <p:nvPr>
            <p:ph type="body" idx="1"/>
          </p:nvPr>
        </p:nvSpPr>
        <p:spPr>
          <a:xfrm>
            <a:off x="457200" y="1611313"/>
            <a:ext cx="8229600" cy="4416425"/>
          </a:xfrm>
        </p:spPr>
        <p:txBody>
          <a:bodyPr>
            <a:normAutofit fontScale="92500"/>
          </a:bodyPr>
          <a:lstStyle/>
          <a:p>
            <a:pPr marL="12700" indent="-12700">
              <a:lnSpc>
                <a:spcPct val="100000"/>
              </a:lnSpc>
              <a:spcBef>
                <a:spcPts val="0"/>
              </a:spcBef>
              <a:buFontTx/>
              <a:buNone/>
            </a:pPr>
            <a:r>
              <a:rPr lang="en-US" altLang="en-US" sz="2200" b="1" i="1" dirty="0"/>
              <a:t>Good organizational citizenship behavior (OCB) involves those behaviors that are not required by the job, but are performed by employees to enhance organizational effectiveness. </a:t>
            </a:r>
          </a:p>
          <a:p>
            <a:pPr lvl="1">
              <a:lnSpc>
                <a:spcPct val="100000"/>
              </a:lnSpc>
              <a:spcBef>
                <a:spcPts val="0"/>
              </a:spcBef>
            </a:pPr>
            <a:r>
              <a:rPr lang="en-US" altLang="en-US" sz="2000" dirty="0"/>
              <a:t>A study conducted by Cote and Miners (2006) found that “Emotional intelligence and cognitive intelligence are compensatory with respect to task performance and OCB directed at the organization … employees with low cognitive intelligence perform tasks correctly and engage in OCB frequently if they are emotionally intelligent”.</a:t>
            </a:r>
          </a:p>
          <a:p>
            <a:pPr lvl="1">
              <a:lnSpc>
                <a:spcPct val="100000"/>
              </a:lnSpc>
              <a:spcBef>
                <a:spcPts val="0"/>
              </a:spcBef>
            </a:pPr>
            <a:r>
              <a:rPr lang="en-US" altLang="en-US" sz="2000" dirty="0"/>
              <a:t>“Agreeable individuals with high levels of emotional intelligence displayed higher task performance than those with medium or low emotional intelligence abilities” (Shaffer &amp; Shaffer, 2005).</a:t>
            </a:r>
          </a:p>
          <a:p>
            <a:pPr lvl="1">
              <a:lnSpc>
                <a:spcPct val="100000"/>
              </a:lnSpc>
              <a:spcBef>
                <a:spcPts val="0"/>
              </a:spcBef>
            </a:pPr>
            <a:r>
              <a:rPr lang="en-US" altLang="en-US" sz="2000" dirty="0"/>
              <a:t>“The emotional intelligence of employees is positively and significantly related to the processes of organizational learning” (Singh, 2007).</a:t>
            </a:r>
          </a:p>
        </p:txBody>
      </p:sp>
    </p:spTree>
    <p:extLst>
      <p:ext uri="{BB962C8B-B14F-4D97-AF65-F5344CB8AC3E}">
        <p14:creationId xmlns:p14="http://schemas.microsoft.com/office/powerpoint/2010/main" val="3538129320"/>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99DD2837-CC5A-3C42-9F0D-BFF476AE262D}"/>
              </a:ext>
            </a:extLst>
          </p:cNvPr>
          <p:cNvSpPr>
            <a:spLocks noGrp="1" noChangeArrowheads="1"/>
          </p:cNvSpPr>
          <p:nvPr>
            <p:ph type="title"/>
          </p:nvPr>
        </p:nvSpPr>
        <p:spPr>
          <a:xfrm>
            <a:off x="457200" y="523875"/>
            <a:ext cx="8235950" cy="966788"/>
          </a:xfrm>
        </p:spPr>
        <p:txBody>
          <a:bodyPr>
            <a:normAutofit/>
          </a:bodyPr>
          <a:lstStyle/>
          <a:p>
            <a:r>
              <a:rPr lang="en-US" altLang="en-US" sz="2800" b="1" dirty="0">
                <a:solidFill>
                  <a:srgbClr val="0070C0"/>
                </a:solidFill>
              </a:rPr>
              <a:t>Human Resource Specialists and the Emotional Intelligence Factor</a:t>
            </a:r>
          </a:p>
        </p:txBody>
      </p:sp>
      <p:sp>
        <p:nvSpPr>
          <p:cNvPr id="26627" name="Rectangle 3">
            <a:extLst>
              <a:ext uri="{FF2B5EF4-FFF2-40B4-BE49-F238E27FC236}">
                <a16:creationId xmlns:a16="http://schemas.microsoft.com/office/drawing/2014/main" id="{AD7C38FE-F0AA-C444-BB9E-91A09072FEB4}"/>
              </a:ext>
            </a:extLst>
          </p:cNvPr>
          <p:cNvSpPr>
            <a:spLocks noGrp="1" noChangeArrowheads="1"/>
          </p:cNvSpPr>
          <p:nvPr>
            <p:ph type="body" idx="1"/>
          </p:nvPr>
        </p:nvSpPr>
        <p:spPr>
          <a:xfrm>
            <a:off x="457200" y="1490663"/>
            <a:ext cx="8229600" cy="5124450"/>
          </a:xfrm>
        </p:spPr>
        <p:txBody>
          <a:bodyPr/>
          <a:lstStyle/>
          <a:p>
            <a:pPr marL="12700" indent="-12700">
              <a:lnSpc>
                <a:spcPct val="100000"/>
              </a:lnSpc>
              <a:spcBef>
                <a:spcPts val="0"/>
              </a:spcBef>
              <a:buFontTx/>
              <a:buNone/>
            </a:pPr>
            <a:r>
              <a:rPr lang="en-US" altLang="en-US" sz="2000" dirty="0"/>
              <a:t>A study conducted by Aydin, </a:t>
            </a:r>
            <a:r>
              <a:rPr lang="en-US" altLang="en-US" sz="2000" dirty="0" err="1"/>
              <a:t>Leblebici</a:t>
            </a:r>
            <a:r>
              <a:rPr lang="en-US" altLang="en-US" sz="2000" dirty="0"/>
              <a:t>, Arslan, </a:t>
            </a:r>
            <a:r>
              <a:rPr lang="en-US" altLang="en-US" sz="2000" dirty="0" err="1"/>
              <a:t>Kilic</a:t>
            </a:r>
            <a:r>
              <a:rPr lang="en-US" altLang="en-US" sz="2000" dirty="0"/>
              <a:t> and </a:t>
            </a:r>
            <a:r>
              <a:rPr lang="en-US" altLang="en-US" sz="2000" dirty="0" err="1"/>
              <a:t>Oktem</a:t>
            </a:r>
            <a:r>
              <a:rPr lang="en-US" altLang="en-US" sz="2000" dirty="0"/>
              <a:t> (2005) concludes that “evidences for the relationship between pre-eminent achievement and EQ [exist]. Therefore, human resource specialists…should focus on future performance criteria that can probably be provided by tests measuring personality characteristics”.</a:t>
            </a:r>
          </a:p>
          <a:p>
            <a:pPr marL="12700" indent="-12700">
              <a:lnSpc>
                <a:spcPct val="100000"/>
              </a:lnSpc>
              <a:spcBef>
                <a:spcPts val="0"/>
              </a:spcBef>
            </a:pPr>
            <a:endParaRPr lang="en-US" altLang="en-US" sz="2000" dirty="0"/>
          </a:p>
          <a:p>
            <a:pPr marL="12700" indent="-12700">
              <a:lnSpc>
                <a:spcPct val="100000"/>
              </a:lnSpc>
              <a:spcBef>
                <a:spcPts val="0"/>
              </a:spcBef>
              <a:buFontTx/>
              <a:buNone/>
            </a:pPr>
            <a:r>
              <a:rPr lang="en-US" altLang="en-US" sz="2000" b="1" i="1" dirty="0"/>
              <a:t>Carson, Carson, Fontenot and </a:t>
            </a:r>
            <a:r>
              <a:rPr lang="en-US" altLang="en-US" sz="2000" b="1" i="1" dirty="0" err="1"/>
              <a:t>Burdin</a:t>
            </a:r>
            <a:r>
              <a:rPr lang="en-US" altLang="en-US" sz="2000" b="1" i="1" dirty="0"/>
              <a:t> (2005) recommend that when hiring, questions that address emotional intelligence, the following factors should be developed:</a:t>
            </a:r>
          </a:p>
          <a:p>
            <a:pPr marL="577850" lvl="2" indent="-211138">
              <a:lnSpc>
                <a:spcPct val="100000"/>
              </a:lnSpc>
              <a:spcBef>
                <a:spcPts val="0"/>
              </a:spcBef>
            </a:pPr>
            <a:r>
              <a:rPr lang="en-US" altLang="en-US" sz="2000" dirty="0"/>
              <a:t>Altruism, helping out others in the organization.</a:t>
            </a:r>
          </a:p>
          <a:p>
            <a:pPr marL="577850" lvl="2" indent="-211138">
              <a:lnSpc>
                <a:spcPct val="100000"/>
              </a:lnSpc>
              <a:spcBef>
                <a:spcPts val="0"/>
              </a:spcBef>
            </a:pPr>
            <a:r>
              <a:rPr lang="en-US" altLang="en-US" sz="2000" dirty="0"/>
              <a:t>Conscientiousness, doing the right thing.</a:t>
            </a:r>
          </a:p>
          <a:p>
            <a:pPr marL="577850" lvl="2" indent="-211138">
              <a:lnSpc>
                <a:spcPct val="100000"/>
              </a:lnSpc>
              <a:spcBef>
                <a:spcPts val="0"/>
              </a:spcBef>
            </a:pPr>
            <a:r>
              <a:rPr lang="en-US" altLang="en-US" sz="2000" dirty="0"/>
              <a:t>Sportsmanship, not complaining about minor issues.</a:t>
            </a:r>
          </a:p>
          <a:p>
            <a:pPr marL="577850" lvl="2" indent="-211138">
              <a:lnSpc>
                <a:spcPct val="100000"/>
              </a:lnSpc>
              <a:spcBef>
                <a:spcPts val="0"/>
              </a:spcBef>
            </a:pPr>
            <a:r>
              <a:rPr lang="en-US" altLang="en-US" sz="2000" dirty="0"/>
              <a:t>Involvement, attending voluntary functions.</a:t>
            </a:r>
          </a:p>
          <a:p>
            <a:pPr marL="577850" lvl="2" indent="-211138">
              <a:lnSpc>
                <a:spcPct val="100000"/>
              </a:lnSpc>
              <a:spcBef>
                <a:spcPts val="0"/>
              </a:spcBef>
            </a:pPr>
            <a:r>
              <a:rPr lang="en-US" altLang="en-US" sz="2000" dirty="0"/>
              <a:t>Civic virtue, assessing what is best for the organization.</a:t>
            </a:r>
          </a:p>
        </p:txBody>
      </p:sp>
    </p:spTree>
    <p:extLst>
      <p:ext uri="{BB962C8B-B14F-4D97-AF65-F5344CB8AC3E}">
        <p14:creationId xmlns:p14="http://schemas.microsoft.com/office/powerpoint/2010/main" val="141086244"/>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2D708CBD-159D-3049-AE9D-A69EA071D7A1}"/>
              </a:ext>
            </a:extLst>
          </p:cNvPr>
          <p:cNvSpPr>
            <a:spLocks noGrp="1" noChangeArrowheads="1"/>
          </p:cNvSpPr>
          <p:nvPr>
            <p:ph type="title"/>
          </p:nvPr>
        </p:nvSpPr>
        <p:spPr>
          <a:xfrm>
            <a:off x="457200" y="447675"/>
            <a:ext cx="8235950" cy="581025"/>
          </a:xfrm>
        </p:spPr>
        <p:txBody>
          <a:bodyPr>
            <a:normAutofit/>
          </a:bodyPr>
          <a:lstStyle/>
          <a:p>
            <a:r>
              <a:rPr lang="en-US" altLang="en-US" sz="2700" b="1" dirty="0">
                <a:solidFill>
                  <a:schemeClr val="accent2">
                    <a:lumMod val="75000"/>
                  </a:schemeClr>
                </a:solidFill>
              </a:rPr>
              <a:t>Some Emotional Intelligence Inventories</a:t>
            </a:r>
          </a:p>
        </p:txBody>
      </p:sp>
      <p:sp>
        <p:nvSpPr>
          <p:cNvPr id="29699" name="Rectangle 3">
            <a:extLst>
              <a:ext uri="{FF2B5EF4-FFF2-40B4-BE49-F238E27FC236}">
                <a16:creationId xmlns:a16="http://schemas.microsoft.com/office/drawing/2014/main" id="{6537B8F0-80D8-CB43-9B4D-C81A0B45B040}"/>
              </a:ext>
            </a:extLst>
          </p:cNvPr>
          <p:cNvSpPr>
            <a:spLocks noGrp="1" noChangeArrowheads="1"/>
          </p:cNvSpPr>
          <p:nvPr>
            <p:ph type="body" idx="1"/>
          </p:nvPr>
        </p:nvSpPr>
        <p:spPr>
          <a:xfrm>
            <a:off x="457200" y="1133475"/>
            <a:ext cx="8343900" cy="5138738"/>
          </a:xfrm>
        </p:spPr>
        <p:txBody>
          <a:bodyPr>
            <a:noAutofit/>
          </a:bodyPr>
          <a:lstStyle/>
          <a:p>
            <a:pPr marL="0" indent="0">
              <a:buNone/>
            </a:pPr>
            <a:r>
              <a:rPr lang="en-US" altLang="en-US" b="1" i="1" dirty="0"/>
              <a:t>Bar-On</a:t>
            </a:r>
            <a:r>
              <a:rPr lang="en-US" altLang="en-US" dirty="0"/>
              <a:t> (1997): This 133-item inventory was designed to measure five main elements of emotional intelligence: </a:t>
            </a:r>
          </a:p>
          <a:p>
            <a:pPr marL="800100" lvl="1" indent="-457200">
              <a:buFont typeface="+mj-lt"/>
              <a:buAutoNum type="alphaLcParenR"/>
            </a:pPr>
            <a:r>
              <a:rPr lang="en-US" altLang="en-US" sz="2100" dirty="0"/>
              <a:t>intrapersonal, </a:t>
            </a:r>
          </a:p>
          <a:p>
            <a:pPr marL="800100" lvl="1" indent="-457200">
              <a:buFont typeface="+mj-lt"/>
              <a:buAutoNum type="alphaLcParenR"/>
            </a:pPr>
            <a:r>
              <a:rPr lang="en-US" altLang="en-US" sz="2100" dirty="0"/>
              <a:t>interpersonal, </a:t>
            </a:r>
          </a:p>
          <a:p>
            <a:pPr marL="800100" lvl="1" indent="-457200">
              <a:buFont typeface="+mj-lt"/>
              <a:buAutoNum type="alphaLcParenR"/>
            </a:pPr>
            <a:r>
              <a:rPr lang="en-US" altLang="en-US" sz="2100" dirty="0"/>
              <a:t>adaptability, </a:t>
            </a:r>
          </a:p>
          <a:p>
            <a:pPr marL="800100" lvl="1" indent="-457200">
              <a:buFont typeface="+mj-lt"/>
              <a:buAutoNum type="alphaLcParenR"/>
            </a:pPr>
            <a:r>
              <a:rPr lang="en-US" altLang="en-US" sz="2100" dirty="0"/>
              <a:t>stress management, and </a:t>
            </a:r>
          </a:p>
          <a:p>
            <a:pPr marL="800100" lvl="1" indent="-457200">
              <a:buFont typeface="+mj-lt"/>
              <a:buAutoNum type="alphaLcParenR"/>
            </a:pPr>
            <a:r>
              <a:rPr lang="en-US" altLang="en-US" sz="2100" dirty="0"/>
              <a:t>general mood. </a:t>
            </a:r>
          </a:p>
          <a:p>
            <a:pPr marL="182563" lvl="1" indent="0">
              <a:buNone/>
            </a:pPr>
            <a:r>
              <a:rPr lang="en-US" altLang="en-US" sz="2100" dirty="0"/>
              <a:t>There are several versions of the Bar-On, this is just one of them.</a:t>
            </a:r>
          </a:p>
          <a:p>
            <a:pPr marL="0" indent="0">
              <a:buNone/>
            </a:pPr>
            <a:r>
              <a:rPr lang="en-US" altLang="en-US" b="1" i="1" dirty="0"/>
              <a:t>The Leadership Dimensions Questionnaire </a:t>
            </a:r>
            <a:r>
              <a:rPr lang="en-US" altLang="en-US" dirty="0"/>
              <a:t>(LDQ): Measures three leadership dimensions related to intellectual competencies, five managerial competencies, and seven emotional competencies.</a:t>
            </a:r>
          </a:p>
          <a:p>
            <a:pPr marL="0" indent="0">
              <a:buNone/>
            </a:pPr>
            <a:r>
              <a:rPr lang="en-US" altLang="en-US" b="1" i="1" dirty="0"/>
              <a:t>The Multifactor Emotional Intelligence Scale </a:t>
            </a:r>
            <a:r>
              <a:rPr lang="en-US" altLang="en-US" dirty="0"/>
              <a:t>(MEIS): Includes tasks such as judging emotions in faces and designs, generating and then reasoning with an emotion, defining complex emotional terms, and selecting an optimal emotional decision-making strategy.</a:t>
            </a:r>
          </a:p>
        </p:txBody>
      </p:sp>
    </p:spTree>
    <p:extLst>
      <p:ext uri="{BB962C8B-B14F-4D97-AF65-F5344CB8AC3E}">
        <p14:creationId xmlns:p14="http://schemas.microsoft.com/office/powerpoint/2010/main" val="1735676642"/>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225E052C-8479-5545-8407-57199F9EECE8}"/>
              </a:ext>
            </a:extLst>
          </p:cNvPr>
          <p:cNvSpPr>
            <a:spLocks noGrp="1" noChangeArrowheads="1"/>
          </p:cNvSpPr>
          <p:nvPr>
            <p:ph type="title"/>
          </p:nvPr>
        </p:nvSpPr>
        <p:spPr>
          <a:xfrm>
            <a:off x="457200" y="344487"/>
            <a:ext cx="8235950" cy="650875"/>
          </a:xfrm>
        </p:spPr>
        <p:txBody>
          <a:bodyPr>
            <a:normAutofit/>
          </a:bodyPr>
          <a:lstStyle/>
          <a:p>
            <a:r>
              <a:rPr lang="en-US" altLang="en-US" sz="2500" b="1" dirty="0">
                <a:solidFill>
                  <a:srgbClr val="C00000"/>
                </a:solidFill>
              </a:rPr>
              <a:t>Some Criticisms of Emotional Intelligence</a:t>
            </a:r>
          </a:p>
        </p:txBody>
      </p:sp>
      <p:sp>
        <p:nvSpPr>
          <p:cNvPr id="30723" name="Rectangle 3">
            <a:extLst>
              <a:ext uri="{FF2B5EF4-FFF2-40B4-BE49-F238E27FC236}">
                <a16:creationId xmlns:a16="http://schemas.microsoft.com/office/drawing/2014/main" id="{A3D8BB4A-2CB3-7945-8C5D-A1AD495EF1A0}"/>
              </a:ext>
            </a:extLst>
          </p:cNvPr>
          <p:cNvSpPr>
            <a:spLocks noGrp="1" noChangeArrowheads="1"/>
          </p:cNvSpPr>
          <p:nvPr>
            <p:ph type="body" idx="1"/>
          </p:nvPr>
        </p:nvSpPr>
        <p:spPr/>
        <p:txBody>
          <a:bodyPr/>
          <a:lstStyle/>
          <a:p>
            <a:pPr marL="12700" indent="-12700">
              <a:lnSpc>
                <a:spcPct val="100000"/>
              </a:lnSpc>
              <a:spcBef>
                <a:spcPts val="0"/>
              </a:spcBef>
              <a:buFontTx/>
              <a:buNone/>
            </a:pPr>
            <a:r>
              <a:rPr lang="en-US" altLang="en-US" sz="2000" b="1" i="1" dirty="0"/>
              <a:t>An article by </a:t>
            </a:r>
            <a:r>
              <a:rPr lang="en-US" altLang="en-US" sz="2000" b="1" i="1" dirty="0" err="1"/>
              <a:t>Antonakis</a:t>
            </a:r>
            <a:r>
              <a:rPr lang="en-US" altLang="en-US" sz="2000" b="1" i="1" dirty="0"/>
              <a:t> (2003) made some valid criticisms of most studies conducted on emotional leadership:</a:t>
            </a:r>
          </a:p>
          <a:p>
            <a:pPr marL="534988" lvl="1" indent="-168275">
              <a:lnSpc>
                <a:spcPct val="100000"/>
              </a:lnSpc>
              <a:spcBef>
                <a:spcPts val="0"/>
              </a:spcBef>
            </a:pPr>
            <a:r>
              <a:rPr lang="en-US" altLang="en-US" dirty="0"/>
              <a:t>They did not control for competing variables (e.g., intelligence, personality).</a:t>
            </a:r>
          </a:p>
          <a:p>
            <a:pPr marL="534988" lvl="1" indent="-168275">
              <a:lnSpc>
                <a:spcPct val="100000"/>
              </a:lnSpc>
              <a:spcBef>
                <a:spcPts val="0"/>
              </a:spcBef>
            </a:pPr>
            <a:r>
              <a:rPr lang="en-US" altLang="en-US" dirty="0"/>
              <a:t>They failed to avoid common-methods variance.</a:t>
            </a:r>
          </a:p>
          <a:p>
            <a:pPr marL="534988" lvl="1" indent="-168275">
              <a:lnSpc>
                <a:spcPct val="100000"/>
              </a:lnSpc>
              <a:spcBef>
                <a:spcPts val="0"/>
              </a:spcBef>
            </a:pPr>
            <a:r>
              <a:rPr lang="en-US" altLang="en-US" dirty="0"/>
              <a:t>The did not use measures designed to tap EI (e.g., use measures of empathy).</a:t>
            </a:r>
          </a:p>
          <a:p>
            <a:pPr marL="534988" lvl="1" indent="-168275">
              <a:lnSpc>
                <a:spcPct val="100000"/>
              </a:lnSpc>
              <a:spcBef>
                <a:spcPts val="0"/>
              </a:spcBef>
            </a:pPr>
            <a:r>
              <a:rPr lang="en-US" altLang="en-US" dirty="0"/>
              <a:t>They used student populations (note: individual difference measures may demonstrate differential effects depending on context).</a:t>
            </a:r>
          </a:p>
          <a:p>
            <a:pPr marL="12700" indent="-12700">
              <a:lnSpc>
                <a:spcPct val="100000"/>
              </a:lnSpc>
              <a:spcBef>
                <a:spcPts val="0"/>
              </a:spcBef>
            </a:pPr>
            <a:endParaRPr lang="en-US" altLang="en-US" sz="1800" dirty="0"/>
          </a:p>
          <a:p>
            <a:pPr marL="12700" indent="-12700">
              <a:lnSpc>
                <a:spcPct val="100000"/>
              </a:lnSpc>
              <a:spcBef>
                <a:spcPts val="0"/>
              </a:spcBef>
              <a:buFontTx/>
              <a:buNone/>
            </a:pPr>
            <a:r>
              <a:rPr lang="en-US" altLang="en-US" sz="2000" b="1" i="1" dirty="0"/>
              <a:t>In a study conducted by Grubb and McDaniel (2007) the Emotional Quotient Inventory Short Form (</a:t>
            </a:r>
            <a:r>
              <a:rPr lang="en-US" altLang="en-US" sz="2000" b="1" i="1" dirty="0" err="1"/>
              <a:t>EQ-i:S</a:t>
            </a:r>
            <a:r>
              <a:rPr lang="en-US" altLang="en-US" sz="2000" b="1" i="1" dirty="0"/>
              <a:t>) revealed two major faults:</a:t>
            </a:r>
          </a:p>
          <a:p>
            <a:pPr marL="534988" lvl="1" indent="-192088">
              <a:lnSpc>
                <a:spcPct val="100000"/>
              </a:lnSpc>
              <a:spcBef>
                <a:spcPts val="0"/>
              </a:spcBef>
            </a:pPr>
            <a:r>
              <a:rPr lang="en-US" altLang="en-US" dirty="0"/>
              <a:t>“When responded to honestly, the  </a:t>
            </a:r>
            <a:r>
              <a:rPr lang="en-US" altLang="en-US" dirty="0" err="1"/>
              <a:t>EQ-i:S</a:t>
            </a:r>
            <a:r>
              <a:rPr lang="en-US" altLang="en-US" dirty="0"/>
              <a:t> is predicted by the Big Five with a multiple correlation of .79. Therefore, the </a:t>
            </a:r>
            <a:r>
              <a:rPr lang="en-US" altLang="en-US" dirty="0" err="1"/>
              <a:t>EQ-i:S</a:t>
            </a:r>
            <a:r>
              <a:rPr lang="en-US" altLang="en-US" dirty="0"/>
              <a:t> can be viewed as an aggregation of The Big Five constructs”.</a:t>
            </a:r>
          </a:p>
          <a:p>
            <a:pPr marL="534988" lvl="1" indent="-192088">
              <a:lnSpc>
                <a:spcPct val="100000"/>
              </a:lnSpc>
              <a:spcBef>
                <a:spcPts val="0"/>
              </a:spcBef>
            </a:pPr>
            <a:r>
              <a:rPr lang="en-US" altLang="en-US" dirty="0"/>
              <a:t>“When faking, respondents were able to improve scores on the </a:t>
            </a:r>
            <a:r>
              <a:rPr lang="en-US" altLang="en-US" dirty="0" err="1"/>
              <a:t>EQ-i:S</a:t>
            </a:r>
            <a:r>
              <a:rPr lang="en-US" altLang="en-US" dirty="0"/>
              <a:t>, each of its subtests, and each of The Big Five measures”.</a:t>
            </a:r>
          </a:p>
          <a:p>
            <a:endParaRPr lang="en-US" altLang="en-US" sz="1400" dirty="0"/>
          </a:p>
        </p:txBody>
      </p:sp>
    </p:spTree>
    <p:extLst>
      <p:ext uri="{BB962C8B-B14F-4D97-AF65-F5344CB8AC3E}">
        <p14:creationId xmlns:p14="http://schemas.microsoft.com/office/powerpoint/2010/main" val="3351447641"/>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CE3CED23-9C44-CD4A-BD33-4D4B9B7615D5}"/>
              </a:ext>
            </a:extLst>
          </p:cNvPr>
          <p:cNvSpPr>
            <a:spLocks noGrp="1" noRot="1" noChangeArrowheads="1"/>
          </p:cNvSpPr>
          <p:nvPr>
            <p:ph type="title"/>
          </p:nvPr>
        </p:nvSpPr>
        <p:spPr>
          <a:xfrm>
            <a:off x="461963" y="323851"/>
            <a:ext cx="7397751" cy="966788"/>
          </a:xfrm>
        </p:spPr>
        <p:txBody>
          <a:bodyPr>
            <a:normAutofit fontScale="90000"/>
          </a:bodyPr>
          <a:lstStyle/>
          <a:p>
            <a:br>
              <a:rPr lang="en-US" altLang="en-US" sz="3600" b="0" dirty="0"/>
            </a:br>
            <a:r>
              <a:rPr lang="en-US" altLang="en-US" sz="3200" dirty="0">
                <a:solidFill>
                  <a:schemeClr val="accent1">
                    <a:lumMod val="75000"/>
                  </a:schemeClr>
                </a:solidFill>
              </a:rPr>
              <a:t>Why it is Important to Know What Emotional Intelligence is?</a:t>
            </a:r>
            <a:r>
              <a:rPr lang="en-US" altLang="en-US" sz="3600" b="0" dirty="0">
                <a:solidFill>
                  <a:schemeClr val="accent1">
                    <a:lumMod val="75000"/>
                  </a:schemeClr>
                </a:solidFill>
              </a:rPr>
              <a:t>	</a:t>
            </a:r>
            <a:br>
              <a:rPr lang="en-US" altLang="en-US" sz="3600" b="0" dirty="0"/>
            </a:br>
            <a:endParaRPr lang="en-US" altLang="en-US" sz="3600" b="0" dirty="0"/>
          </a:p>
        </p:txBody>
      </p:sp>
      <p:sp>
        <p:nvSpPr>
          <p:cNvPr id="13315" name="Rectangle 3">
            <a:extLst>
              <a:ext uri="{FF2B5EF4-FFF2-40B4-BE49-F238E27FC236}">
                <a16:creationId xmlns:a16="http://schemas.microsoft.com/office/drawing/2014/main" id="{42E57786-4B34-8C4E-A1A3-92E24140ED76}"/>
              </a:ext>
            </a:extLst>
          </p:cNvPr>
          <p:cNvSpPr>
            <a:spLocks noGrp="1" noChangeArrowheads="1"/>
          </p:cNvSpPr>
          <p:nvPr>
            <p:ph type="body" idx="1"/>
          </p:nvPr>
        </p:nvSpPr>
        <p:spPr>
          <a:xfrm>
            <a:off x="461963" y="1443037"/>
            <a:ext cx="8377237" cy="4648200"/>
          </a:xfrm>
        </p:spPr>
        <p:txBody>
          <a:bodyPr>
            <a:normAutofit lnSpcReduction="10000"/>
          </a:bodyPr>
          <a:lstStyle/>
          <a:p>
            <a:pPr marL="0" indent="0">
              <a:lnSpc>
                <a:spcPct val="100000"/>
              </a:lnSpc>
              <a:buNone/>
            </a:pPr>
            <a:r>
              <a:rPr lang="en-US" altLang="en-US" sz="1900" b="1" i="1" dirty="0"/>
              <a:t>Emotional intelligence is essential in effective leadership and has a direct impact on work performance. </a:t>
            </a:r>
          </a:p>
          <a:p>
            <a:pPr>
              <a:lnSpc>
                <a:spcPct val="100000"/>
              </a:lnSpc>
            </a:pPr>
            <a:r>
              <a:rPr lang="en-US" altLang="en-US" sz="1900" dirty="0"/>
              <a:t>At Egon </a:t>
            </a:r>
            <a:r>
              <a:rPr lang="en-US" altLang="en-US" sz="1900" dirty="0" err="1"/>
              <a:t>Zehner</a:t>
            </a:r>
            <a:r>
              <a:rPr lang="en-US" altLang="en-US" sz="1900" dirty="0"/>
              <a:t> International, an employment search firm, analyzed 515 senior executives and found that the executives with strong emotional intelligence test results were more likely to succeed than were other executives whose strength areas were in either relevant previous experience or traditional IQ scores.</a:t>
            </a:r>
          </a:p>
          <a:p>
            <a:pPr>
              <a:lnSpc>
                <a:spcPct val="100000"/>
              </a:lnSpc>
            </a:pPr>
            <a:r>
              <a:rPr lang="en-US" altLang="en-US" sz="1900" dirty="0"/>
              <a:t>Research at the Center for Creative Leadership has shown that the primary cause of executive turnover was individual deficiency in the area of emotional competence. </a:t>
            </a:r>
          </a:p>
          <a:p>
            <a:pPr>
              <a:lnSpc>
                <a:spcPct val="100000"/>
              </a:lnSpc>
            </a:pPr>
            <a:r>
              <a:rPr lang="en-US" altLang="en-US" sz="1900" dirty="0"/>
              <a:t>In another study that involved 130 executives, results showed that there is a strong correlation between how well an individual handled personal emotions and the willingness of others to work with that individual. </a:t>
            </a:r>
          </a:p>
          <a:p>
            <a:pPr lvl="1">
              <a:lnSpc>
                <a:spcPct val="100000"/>
              </a:lnSpc>
              <a:buFont typeface="Courier New" panose="02070309020205020404" pitchFamily="49" charset="0"/>
              <a:buChar char="o"/>
            </a:pPr>
            <a:r>
              <a:rPr lang="en-US" altLang="en-US" sz="1600" dirty="0"/>
              <a:t>A leader with a positive mood and attitude tends to interact with others in a way that results in a positive, helpful, and cooperative workgroup, thereby increasing workplace efficiency. </a:t>
            </a:r>
          </a:p>
          <a:p>
            <a:pPr>
              <a:lnSpc>
                <a:spcPct val="80000"/>
              </a:lnSpc>
            </a:pPr>
            <a:endParaRPr lang="en-US" altLang="en-US" sz="2000" dirty="0"/>
          </a:p>
        </p:txBody>
      </p:sp>
    </p:spTree>
    <p:extLst>
      <p:ext uri="{BB962C8B-B14F-4D97-AF65-F5344CB8AC3E}">
        <p14:creationId xmlns:p14="http://schemas.microsoft.com/office/powerpoint/2010/main" val="126792278"/>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886C5AF1-562A-F64B-83AC-8A5824C111A6}"/>
              </a:ext>
            </a:extLst>
          </p:cNvPr>
          <p:cNvSpPr>
            <a:spLocks noGrp="1" noRot="1" noChangeArrowheads="1"/>
          </p:cNvSpPr>
          <p:nvPr>
            <p:ph type="title"/>
          </p:nvPr>
        </p:nvSpPr>
        <p:spPr>
          <a:xfrm>
            <a:off x="457200" y="576262"/>
            <a:ext cx="6272213" cy="623888"/>
          </a:xfrm>
        </p:spPr>
        <p:txBody>
          <a:bodyPr>
            <a:noAutofit/>
          </a:bodyPr>
          <a:lstStyle/>
          <a:p>
            <a:r>
              <a:rPr lang="en-US" altLang="en-US" sz="3600" dirty="0">
                <a:solidFill>
                  <a:schemeClr val="accent6">
                    <a:lumMod val="75000"/>
                  </a:schemeClr>
                </a:solidFill>
              </a:rPr>
              <a:t>Four Clusters of Emotional Intelligence</a:t>
            </a:r>
            <a:endParaRPr lang="en-US" altLang="en-US" sz="4000" b="0" dirty="0">
              <a:solidFill>
                <a:schemeClr val="accent6">
                  <a:lumMod val="75000"/>
                </a:schemeClr>
              </a:solidFill>
            </a:endParaRPr>
          </a:p>
        </p:txBody>
      </p:sp>
      <p:sp>
        <p:nvSpPr>
          <p:cNvPr id="5123" name="Rectangle 3">
            <a:extLst>
              <a:ext uri="{FF2B5EF4-FFF2-40B4-BE49-F238E27FC236}">
                <a16:creationId xmlns:a16="http://schemas.microsoft.com/office/drawing/2014/main" id="{FE9E4CE0-546A-0B4B-96D9-965BBE9318F4}"/>
              </a:ext>
            </a:extLst>
          </p:cNvPr>
          <p:cNvSpPr>
            <a:spLocks noGrp="1" noChangeArrowheads="1"/>
          </p:cNvSpPr>
          <p:nvPr>
            <p:ph type="body" idx="1"/>
          </p:nvPr>
        </p:nvSpPr>
        <p:spPr>
          <a:xfrm>
            <a:off x="457200" y="1600200"/>
            <a:ext cx="7643813" cy="3729038"/>
          </a:xfrm>
        </p:spPr>
        <p:txBody>
          <a:bodyPr>
            <a:normAutofit/>
          </a:bodyPr>
          <a:lstStyle/>
          <a:p>
            <a:pPr>
              <a:buFont typeface="Wingdings" pitchFamily="2" charset="2"/>
              <a:buNone/>
            </a:pPr>
            <a:r>
              <a:rPr lang="en-US" altLang="en-US" sz="2800" b="1" dirty="0"/>
              <a:t>			</a:t>
            </a:r>
          </a:p>
          <a:p>
            <a:pPr>
              <a:buFont typeface="Wingdings" pitchFamily="2" charset="2"/>
              <a:buNone/>
            </a:pPr>
            <a:r>
              <a:rPr lang="en-US" altLang="en-US" sz="2800" b="1" dirty="0"/>
              <a:t>		</a:t>
            </a:r>
            <a:r>
              <a:rPr lang="en-US" altLang="en-US" sz="3600" b="1" dirty="0"/>
              <a:t>	</a:t>
            </a:r>
            <a:r>
              <a:rPr lang="en-US" altLang="en-US" sz="3600" dirty="0"/>
              <a:t>1.   Self-Awareness</a:t>
            </a:r>
          </a:p>
          <a:p>
            <a:pPr>
              <a:buFont typeface="Wingdings" pitchFamily="2" charset="2"/>
              <a:buNone/>
            </a:pPr>
            <a:r>
              <a:rPr lang="en-US" altLang="en-US" sz="3600" dirty="0"/>
              <a:t>			2.   Self-Management</a:t>
            </a:r>
          </a:p>
          <a:p>
            <a:pPr>
              <a:buFont typeface="Wingdings" pitchFamily="2" charset="2"/>
              <a:buNone/>
            </a:pPr>
            <a:r>
              <a:rPr lang="en-US" altLang="en-US" sz="3600" dirty="0"/>
              <a:t>			3.   Social Awareness</a:t>
            </a:r>
          </a:p>
          <a:p>
            <a:pPr>
              <a:buFont typeface="Wingdings" pitchFamily="2" charset="2"/>
              <a:buNone/>
            </a:pPr>
            <a:r>
              <a:rPr lang="en-US" altLang="en-US" sz="3600" dirty="0"/>
              <a:t>			4.   Social Skills</a:t>
            </a:r>
          </a:p>
          <a:p>
            <a:pPr>
              <a:buFont typeface="Wingdings" pitchFamily="2" charset="2"/>
              <a:buNone/>
            </a:pPr>
            <a:r>
              <a:rPr lang="en-US" altLang="en-US" sz="2800" b="1" dirty="0"/>
              <a:t>			</a:t>
            </a:r>
            <a:endParaRPr lang="en-US" altLang="en-US" sz="2800" dirty="0"/>
          </a:p>
        </p:txBody>
      </p:sp>
    </p:spTree>
    <p:extLst>
      <p:ext uri="{BB962C8B-B14F-4D97-AF65-F5344CB8AC3E}">
        <p14:creationId xmlns:p14="http://schemas.microsoft.com/office/powerpoint/2010/main" val="2953602113"/>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9305E00A-E094-4E4E-B220-6B489059E4C3}"/>
              </a:ext>
            </a:extLst>
          </p:cNvPr>
          <p:cNvSpPr>
            <a:spLocks noGrp="1" noRot="1" noChangeArrowheads="1"/>
          </p:cNvSpPr>
          <p:nvPr>
            <p:ph type="title"/>
          </p:nvPr>
        </p:nvSpPr>
        <p:spPr>
          <a:xfrm>
            <a:off x="454025" y="228600"/>
            <a:ext cx="8235950" cy="966788"/>
          </a:xfrm>
        </p:spPr>
        <p:txBody>
          <a:bodyPr>
            <a:normAutofit/>
          </a:bodyPr>
          <a:lstStyle/>
          <a:p>
            <a:r>
              <a:rPr lang="en-US" altLang="en-US" sz="4000" dirty="0">
                <a:solidFill>
                  <a:srgbClr val="7030A0"/>
                </a:solidFill>
              </a:rPr>
              <a:t>1. Self-Awareness</a:t>
            </a:r>
          </a:p>
        </p:txBody>
      </p:sp>
      <p:sp>
        <p:nvSpPr>
          <p:cNvPr id="6147" name="Rectangle 3">
            <a:extLst>
              <a:ext uri="{FF2B5EF4-FFF2-40B4-BE49-F238E27FC236}">
                <a16:creationId xmlns:a16="http://schemas.microsoft.com/office/drawing/2014/main" id="{D67D75D4-B7F8-AC4B-BFE3-5E667431162C}"/>
              </a:ext>
            </a:extLst>
          </p:cNvPr>
          <p:cNvSpPr>
            <a:spLocks noGrp="1" noChangeArrowheads="1"/>
          </p:cNvSpPr>
          <p:nvPr>
            <p:ph type="body" idx="1"/>
          </p:nvPr>
        </p:nvSpPr>
        <p:spPr>
          <a:xfrm>
            <a:off x="454025" y="1081088"/>
            <a:ext cx="8385175" cy="5434012"/>
          </a:xfrm>
        </p:spPr>
        <p:txBody>
          <a:bodyPr>
            <a:normAutofit fontScale="92500" lnSpcReduction="20000"/>
          </a:bodyPr>
          <a:lstStyle/>
          <a:p>
            <a:pPr marL="0" indent="0">
              <a:lnSpc>
                <a:spcPct val="110000"/>
              </a:lnSpc>
              <a:buNone/>
            </a:pPr>
            <a:r>
              <a:rPr lang="en-US" altLang="en-US" sz="2400" b="1" i="1" dirty="0"/>
              <a:t>Self-Awareness is the ability to accurately sense and identify personal feelings, along with the ability to understand and evaluate them. To be fully aware of your feelings you must first identify them, and then you must acknowledge and accept them.</a:t>
            </a:r>
          </a:p>
          <a:p>
            <a:pPr>
              <a:lnSpc>
                <a:spcPct val="110000"/>
              </a:lnSpc>
            </a:pPr>
            <a:r>
              <a:rPr lang="en-US" altLang="en-US" sz="2400" dirty="0"/>
              <a:t>Self-awareness is concerned with knowing about your own internal states, preferences, resources, and perceptions.</a:t>
            </a:r>
          </a:p>
          <a:p>
            <a:pPr>
              <a:lnSpc>
                <a:spcPct val="110000"/>
              </a:lnSpc>
            </a:pPr>
            <a:r>
              <a:rPr lang="en-US" altLang="en-US" sz="2400" dirty="0"/>
              <a:t>As you become more self-aware, you become better able to be in touch with your own feelings.</a:t>
            </a:r>
          </a:p>
          <a:p>
            <a:pPr>
              <a:lnSpc>
                <a:spcPct val="110000"/>
              </a:lnSpc>
            </a:pPr>
            <a:r>
              <a:rPr lang="en-US" altLang="en-US" sz="2400" dirty="0"/>
              <a:t>Self-awareness is very important to achieving success at work. Not being in touch with your own feelings in sufficient degree can handicap your overall effectiveness. </a:t>
            </a:r>
          </a:p>
          <a:p>
            <a:pPr>
              <a:lnSpc>
                <a:spcPct val="110000"/>
              </a:lnSpc>
            </a:pPr>
            <a:r>
              <a:rPr lang="en-US" altLang="en-US" sz="2400" dirty="0"/>
              <a:t>Individuals who have high self-awareness are able to conduct accurate self-appraisals, are self-confident, are authentic, welcome feedback, perceive situations accurately, and are willing to take risks for what they believe to be right.</a:t>
            </a:r>
          </a:p>
        </p:txBody>
      </p:sp>
    </p:spTree>
    <p:extLst>
      <p:ext uri="{BB962C8B-B14F-4D97-AF65-F5344CB8AC3E}">
        <p14:creationId xmlns:p14="http://schemas.microsoft.com/office/powerpoint/2010/main" val="3245691718"/>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D5C1824-C7E3-5E4B-93A1-C02F2745A427}"/>
              </a:ext>
            </a:extLst>
          </p:cNvPr>
          <p:cNvSpPr>
            <a:spLocks noGrp="1" noRot="1" noChangeArrowheads="1"/>
          </p:cNvSpPr>
          <p:nvPr>
            <p:ph type="title"/>
          </p:nvPr>
        </p:nvSpPr>
        <p:spPr>
          <a:xfrm>
            <a:off x="450850" y="255024"/>
            <a:ext cx="8235950" cy="966788"/>
          </a:xfrm>
        </p:spPr>
        <p:txBody>
          <a:bodyPr>
            <a:normAutofit/>
          </a:bodyPr>
          <a:lstStyle/>
          <a:p>
            <a:r>
              <a:rPr lang="en-US" altLang="en-US" sz="4400" dirty="0">
                <a:solidFill>
                  <a:schemeClr val="accent2"/>
                </a:solidFill>
              </a:rPr>
              <a:t>2. Self-Management</a:t>
            </a:r>
          </a:p>
        </p:txBody>
      </p:sp>
      <p:sp>
        <p:nvSpPr>
          <p:cNvPr id="7171" name="Rectangle 3">
            <a:extLst>
              <a:ext uri="{FF2B5EF4-FFF2-40B4-BE49-F238E27FC236}">
                <a16:creationId xmlns:a16="http://schemas.microsoft.com/office/drawing/2014/main" id="{3B1D6E54-83EF-674D-B5E9-F1A9138D5B9E}"/>
              </a:ext>
            </a:extLst>
          </p:cNvPr>
          <p:cNvSpPr>
            <a:spLocks noGrp="1" noChangeArrowheads="1"/>
          </p:cNvSpPr>
          <p:nvPr>
            <p:ph type="body" idx="1"/>
          </p:nvPr>
        </p:nvSpPr>
        <p:spPr>
          <a:xfrm>
            <a:off x="463550" y="1221811"/>
            <a:ext cx="8229600" cy="5002007"/>
          </a:xfrm>
        </p:spPr>
        <p:txBody>
          <a:bodyPr>
            <a:normAutofit/>
          </a:bodyPr>
          <a:lstStyle/>
          <a:p>
            <a:r>
              <a:rPr lang="en-US" altLang="en-US" i="1" dirty="0"/>
              <a:t>Self-Management</a:t>
            </a:r>
            <a:r>
              <a:rPr lang="en-US" altLang="en-US" dirty="0"/>
              <a:t> is the ability to understand your emotions and then use that understanding to turn situations to your benefit. </a:t>
            </a:r>
          </a:p>
          <a:p>
            <a:r>
              <a:rPr lang="en-US" altLang="en-US" dirty="0"/>
              <a:t>Self-management is also the ability to use your feelings to reason well and act intentionally. </a:t>
            </a:r>
          </a:p>
          <a:p>
            <a:endParaRPr lang="en-US" altLang="en-US" dirty="0"/>
          </a:p>
          <a:p>
            <a:pPr marL="0" indent="0">
              <a:buNone/>
            </a:pPr>
            <a:r>
              <a:rPr lang="en-US" altLang="en-US" b="1" i="1" dirty="0"/>
              <a:t>Why is Self-Management Important?</a:t>
            </a:r>
          </a:p>
          <a:p>
            <a:r>
              <a:rPr lang="en-AU" altLang="en-US" dirty="0"/>
              <a:t>Self-management is important because when people are able to better managing their emotions, they do better in life.  </a:t>
            </a:r>
          </a:p>
          <a:p>
            <a:r>
              <a:rPr lang="en-AU" altLang="en-US" dirty="0"/>
              <a:t>The more people allow emotions to control and direct their behaviour, the worse they do in life.  </a:t>
            </a:r>
          </a:p>
          <a:p>
            <a:r>
              <a:rPr lang="en-AU" altLang="en-US" dirty="0"/>
              <a:t>People who are good managers of their emotions are open to change, effective in mood management, consistent in stress management, they are intentional, productive, and behave in a reasonable and rational way.</a:t>
            </a:r>
          </a:p>
          <a:p>
            <a:pPr marL="0" indent="0">
              <a:buNone/>
            </a:pPr>
            <a:endParaRPr lang="en-AU" altLang="en-US" dirty="0"/>
          </a:p>
          <a:p>
            <a:pPr marL="0" indent="0">
              <a:buNone/>
            </a:pPr>
            <a:endParaRPr lang="en-US" altLang="en-US" dirty="0"/>
          </a:p>
          <a:p>
            <a:pPr marL="0" indent="0">
              <a:buNone/>
            </a:pPr>
            <a:endParaRPr lang="en-US" altLang="en-US" dirty="0"/>
          </a:p>
        </p:txBody>
      </p:sp>
    </p:spTree>
    <p:extLst>
      <p:ext uri="{BB962C8B-B14F-4D97-AF65-F5344CB8AC3E}">
        <p14:creationId xmlns:p14="http://schemas.microsoft.com/office/powerpoint/2010/main" val="3003411909"/>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A3E5061-B611-564B-8FD3-9CDCD3AEE34C}"/>
              </a:ext>
            </a:extLst>
          </p:cNvPr>
          <p:cNvSpPr>
            <a:spLocks noGrp="1" noRot="1" noChangeArrowheads="1"/>
          </p:cNvSpPr>
          <p:nvPr>
            <p:ph type="title"/>
          </p:nvPr>
        </p:nvSpPr>
        <p:spPr>
          <a:xfrm>
            <a:off x="450850" y="331071"/>
            <a:ext cx="8235950" cy="865853"/>
          </a:xfrm>
        </p:spPr>
        <p:txBody>
          <a:bodyPr>
            <a:normAutofit/>
          </a:bodyPr>
          <a:lstStyle/>
          <a:p>
            <a:r>
              <a:rPr lang="en-US" altLang="en-US" sz="4400" dirty="0">
                <a:solidFill>
                  <a:srgbClr val="0070C0"/>
                </a:solidFill>
              </a:rPr>
              <a:t>3. Social Awareness</a:t>
            </a:r>
          </a:p>
        </p:txBody>
      </p:sp>
      <p:sp>
        <p:nvSpPr>
          <p:cNvPr id="8195" name="Rectangle 3">
            <a:extLst>
              <a:ext uri="{FF2B5EF4-FFF2-40B4-BE49-F238E27FC236}">
                <a16:creationId xmlns:a16="http://schemas.microsoft.com/office/drawing/2014/main" id="{B42B592F-6518-5A42-BF82-9F85850A8396}"/>
              </a:ext>
            </a:extLst>
          </p:cNvPr>
          <p:cNvSpPr>
            <a:spLocks noGrp="1" noChangeArrowheads="1"/>
          </p:cNvSpPr>
          <p:nvPr>
            <p:ph type="body" idx="1"/>
          </p:nvPr>
        </p:nvSpPr>
        <p:spPr>
          <a:xfrm>
            <a:off x="457200" y="1328737"/>
            <a:ext cx="8229600" cy="4857750"/>
          </a:xfrm>
        </p:spPr>
        <p:txBody>
          <a:bodyPr>
            <a:normAutofit lnSpcReduction="10000"/>
          </a:bodyPr>
          <a:lstStyle/>
          <a:p>
            <a:r>
              <a:rPr lang="en-US" altLang="en-US" sz="2800" i="1" dirty="0"/>
              <a:t>Social awareness </a:t>
            </a:r>
            <a:r>
              <a:rPr lang="en-US" altLang="en-US" sz="2800" dirty="0"/>
              <a:t>refers to how people handle relationships and awareness of others’ feelings, needs, and concerns. </a:t>
            </a:r>
          </a:p>
          <a:p>
            <a:r>
              <a:rPr lang="en-US" altLang="en-US" sz="2800" dirty="0"/>
              <a:t>It is the ability to recognize and appropriately respond to the emotions and feelings of others.</a:t>
            </a:r>
            <a:endParaRPr lang="en-US" altLang="en-US" sz="2800" b="1" dirty="0"/>
          </a:p>
          <a:p>
            <a:pPr>
              <a:buFont typeface="Wingdings" pitchFamily="2" charset="2"/>
              <a:buNone/>
            </a:pPr>
            <a:endParaRPr lang="en-US" altLang="en-US" sz="2800" b="1" i="1" dirty="0"/>
          </a:p>
          <a:p>
            <a:pPr>
              <a:buFont typeface="Wingdings" pitchFamily="2" charset="2"/>
              <a:buNone/>
            </a:pPr>
            <a:r>
              <a:rPr lang="en-US" altLang="en-US" sz="2800" b="1" i="1" dirty="0"/>
              <a:t>Three Competencies within Social Awareness </a:t>
            </a:r>
          </a:p>
          <a:p>
            <a:pPr marL="12700" indent="-12700">
              <a:buFont typeface="Wingdings" pitchFamily="2" charset="2"/>
              <a:buNone/>
            </a:pPr>
            <a:r>
              <a:rPr lang="en-AU" altLang="en-US" sz="2800" dirty="0"/>
              <a:t>The Social Awareness cluster contains three basic competencies or subcategories:</a:t>
            </a:r>
          </a:p>
          <a:p>
            <a:pPr marL="857250" lvl="1" indent="-514350">
              <a:buFont typeface="+mj-lt"/>
              <a:buAutoNum type="arabicPeriod"/>
            </a:pPr>
            <a:r>
              <a:rPr lang="en-AU" altLang="en-US" sz="2500" b="1" dirty="0"/>
              <a:t>Empathy</a:t>
            </a:r>
          </a:p>
          <a:p>
            <a:pPr marL="857250" lvl="1" indent="-514350">
              <a:buFont typeface="+mj-lt"/>
              <a:buAutoNum type="arabicPeriod"/>
            </a:pPr>
            <a:r>
              <a:rPr lang="en-AU" altLang="en-US" sz="2500" b="1" dirty="0"/>
              <a:t>Organizational awareness</a:t>
            </a:r>
          </a:p>
          <a:p>
            <a:pPr marL="857250" lvl="1" indent="-514350">
              <a:buFont typeface="+mj-lt"/>
              <a:buAutoNum type="arabicPeriod"/>
            </a:pPr>
            <a:r>
              <a:rPr lang="en-AU" altLang="en-US" sz="2500" b="1" dirty="0"/>
              <a:t>Service orientation</a:t>
            </a:r>
          </a:p>
        </p:txBody>
      </p:sp>
    </p:spTree>
    <p:extLst>
      <p:ext uri="{BB962C8B-B14F-4D97-AF65-F5344CB8AC3E}">
        <p14:creationId xmlns:p14="http://schemas.microsoft.com/office/powerpoint/2010/main" val="3272028864"/>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C9630CFD-081A-5B47-9F9C-4FB90979B58A}"/>
              </a:ext>
            </a:extLst>
          </p:cNvPr>
          <p:cNvSpPr>
            <a:spLocks noGrp="1" noRot="1" noChangeArrowheads="1"/>
          </p:cNvSpPr>
          <p:nvPr>
            <p:ph type="title"/>
          </p:nvPr>
        </p:nvSpPr>
        <p:spPr>
          <a:xfrm>
            <a:off x="457200" y="247650"/>
            <a:ext cx="8235950" cy="966788"/>
          </a:xfrm>
        </p:spPr>
        <p:txBody>
          <a:bodyPr>
            <a:normAutofit/>
          </a:bodyPr>
          <a:lstStyle/>
          <a:p>
            <a:r>
              <a:rPr lang="en-US" altLang="en-US" sz="4000" dirty="0">
                <a:solidFill>
                  <a:schemeClr val="accent6">
                    <a:lumMod val="75000"/>
                  </a:schemeClr>
                </a:solidFill>
              </a:rPr>
              <a:t>4. Social Skills</a:t>
            </a:r>
          </a:p>
        </p:txBody>
      </p:sp>
      <p:sp>
        <p:nvSpPr>
          <p:cNvPr id="9219" name="Rectangle 3">
            <a:extLst>
              <a:ext uri="{FF2B5EF4-FFF2-40B4-BE49-F238E27FC236}">
                <a16:creationId xmlns:a16="http://schemas.microsoft.com/office/drawing/2014/main" id="{F06E61E0-F208-4342-8FCF-E2BF0D17093F}"/>
              </a:ext>
            </a:extLst>
          </p:cNvPr>
          <p:cNvSpPr>
            <a:spLocks noGrp="1" noChangeArrowheads="1"/>
          </p:cNvSpPr>
          <p:nvPr>
            <p:ph type="body" idx="1"/>
          </p:nvPr>
        </p:nvSpPr>
        <p:spPr>
          <a:xfrm>
            <a:off x="457200" y="1214438"/>
            <a:ext cx="8229600" cy="5014912"/>
          </a:xfrm>
        </p:spPr>
        <p:txBody>
          <a:bodyPr>
            <a:normAutofit fontScale="92500"/>
          </a:bodyPr>
          <a:lstStyle/>
          <a:p>
            <a:r>
              <a:rPr lang="en-US" altLang="en-US" sz="2800" b="1" i="1" dirty="0"/>
              <a:t>Social Skills </a:t>
            </a:r>
            <a:r>
              <a:rPr lang="en-US" altLang="en-US" sz="2800" dirty="0"/>
              <a:t>refers to a proficiency at suggesting desirable responses in others. </a:t>
            </a:r>
          </a:p>
          <a:p>
            <a:r>
              <a:rPr lang="en-US" altLang="en-US" sz="2800" dirty="0"/>
              <a:t>People with good social skills are good business leaders, leaders in society, and effective parents who understand that personal success and group or family success are inseparable.  </a:t>
            </a:r>
          </a:p>
          <a:p>
            <a:r>
              <a:rPr lang="en-US" altLang="en-US" sz="2800" dirty="0"/>
              <a:t>They lead by example, encouraging others in positive ways, validating them and creating trust within them</a:t>
            </a:r>
          </a:p>
          <a:p>
            <a:r>
              <a:rPr lang="en-US" altLang="en-US" sz="2800" b="1" dirty="0"/>
              <a:t>Why are Social Skills Important?</a:t>
            </a:r>
          </a:p>
          <a:p>
            <a:pPr marL="676275" lvl="1" indent="-333375">
              <a:buFont typeface="Courier New" panose="02070309020205020404" pitchFamily="49" charset="0"/>
              <a:buChar char="o"/>
              <a:tabLst>
                <a:tab pos="620713" algn="l"/>
              </a:tabLst>
            </a:pPr>
            <a:r>
              <a:rPr lang="en-US" altLang="en-US" sz="2500" dirty="0"/>
              <a:t>Social skills are the basic skills everyone needs to have in order to be effective at anything they do.  Not having the basic social skills can severely limit the quality of work that you produce.</a:t>
            </a:r>
          </a:p>
          <a:p>
            <a:endParaRPr lang="en-US" altLang="en-US" sz="2800" dirty="0"/>
          </a:p>
        </p:txBody>
      </p:sp>
    </p:spTree>
    <p:extLst>
      <p:ext uri="{BB962C8B-B14F-4D97-AF65-F5344CB8AC3E}">
        <p14:creationId xmlns:p14="http://schemas.microsoft.com/office/powerpoint/2010/main" val="2593181449"/>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8A05283-817A-6343-923F-C2EA96E07A58}"/>
              </a:ext>
            </a:extLst>
          </p:cNvPr>
          <p:cNvSpPr>
            <a:spLocks noGrp="1"/>
          </p:cNvSpPr>
          <p:nvPr>
            <p:ph type="title"/>
          </p:nvPr>
        </p:nvSpPr>
        <p:spPr>
          <a:xfrm>
            <a:off x="628650" y="207964"/>
            <a:ext cx="6943725" cy="606424"/>
          </a:xfrm>
        </p:spPr>
        <p:txBody>
          <a:bodyPr>
            <a:normAutofit fontScale="90000"/>
          </a:bodyPr>
          <a:lstStyle/>
          <a:p>
            <a:r>
              <a:rPr lang="en-AU" sz="4000" b="1" dirty="0">
                <a:solidFill>
                  <a:schemeClr val="accent5"/>
                </a:solidFill>
              </a:rPr>
              <a:t>Outline for today</a:t>
            </a:r>
          </a:p>
        </p:txBody>
      </p:sp>
      <p:sp>
        <p:nvSpPr>
          <p:cNvPr id="7" name="Content Placeholder 6">
            <a:extLst>
              <a:ext uri="{FF2B5EF4-FFF2-40B4-BE49-F238E27FC236}">
                <a16:creationId xmlns:a16="http://schemas.microsoft.com/office/drawing/2014/main" id="{351D4703-FC08-3B47-94FC-9EFAA7D37FBD}"/>
              </a:ext>
            </a:extLst>
          </p:cNvPr>
          <p:cNvSpPr>
            <a:spLocks noGrp="1"/>
          </p:cNvSpPr>
          <p:nvPr>
            <p:ph sz="quarter" idx="12"/>
          </p:nvPr>
        </p:nvSpPr>
        <p:spPr>
          <a:xfrm>
            <a:off x="628650" y="924053"/>
            <a:ext cx="6515100" cy="5491035"/>
          </a:xfrm>
        </p:spPr>
        <p:txBody>
          <a:bodyPr>
            <a:noAutofit/>
          </a:bodyPr>
          <a:lstStyle/>
          <a:p>
            <a:r>
              <a:rPr lang="en-AU" sz="2200" dirty="0"/>
              <a:t>Definition of Emotional Intelligence</a:t>
            </a:r>
          </a:p>
          <a:p>
            <a:r>
              <a:rPr lang="en-AU" sz="2200" dirty="0"/>
              <a:t>Emotional Intelligence and Leadership</a:t>
            </a:r>
          </a:p>
          <a:p>
            <a:r>
              <a:rPr lang="en-AU" sz="2200" dirty="0"/>
              <a:t>Emotional Intelligence and Leadership Styles</a:t>
            </a:r>
          </a:p>
          <a:p>
            <a:r>
              <a:rPr lang="en-AU" sz="2200" dirty="0"/>
              <a:t>The Four Emotional Intelligence Competencies</a:t>
            </a:r>
          </a:p>
          <a:p>
            <a:r>
              <a:rPr lang="en-AU" sz="2200" dirty="0"/>
              <a:t>How the Competencies Inter-relate</a:t>
            </a:r>
          </a:p>
          <a:p>
            <a:r>
              <a:rPr lang="en-AU" sz="2200" dirty="0"/>
              <a:t>Emotional Intelligence and Teamwork</a:t>
            </a:r>
          </a:p>
          <a:p>
            <a:r>
              <a:rPr lang="en-AU" sz="2200" dirty="0"/>
              <a:t>Model of Emotional Intelligence and Leader-Team Effectiveness</a:t>
            </a:r>
          </a:p>
          <a:p>
            <a:r>
              <a:rPr lang="en-AU" sz="2200" dirty="0"/>
              <a:t>Emotional Intelligence and Organizational Citizenship</a:t>
            </a:r>
          </a:p>
          <a:p>
            <a:r>
              <a:rPr lang="en-AU" sz="2200" dirty="0"/>
              <a:t>Human Resource Specialists and the Emotional Intelligence Factor</a:t>
            </a:r>
          </a:p>
          <a:p>
            <a:r>
              <a:rPr lang="en-AU" sz="2200" dirty="0"/>
              <a:t>Some Emotional Intelligence Inventories</a:t>
            </a:r>
          </a:p>
          <a:p>
            <a:r>
              <a:rPr lang="en-AU" sz="2200" dirty="0"/>
              <a:t>Some Criticisms of Emotional Intelligence</a:t>
            </a:r>
          </a:p>
          <a:p>
            <a:endParaRPr lang="en-AU" sz="3300" dirty="0"/>
          </a:p>
        </p:txBody>
      </p:sp>
    </p:spTree>
    <p:extLst>
      <p:ext uri="{BB962C8B-B14F-4D97-AF65-F5344CB8AC3E}">
        <p14:creationId xmlns:p14="http://schemas.microsoft.com/office/powerpoint/2010/main" val="11408692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0" name="Rectangle 8">
            <a:extLst>
              <a:ext uri="{FF2B5EF4-FFF2-40B4-BE49-F238E27FC236}">
                <a16:creationId xmlns:a16="http://schemas.microsoft.com/office/drawing/2014/main" id="{5D9ABA16-EEDF-1549-9DB1-40619895B5F8}"/>
              </a:ext>
            </a:extLst>
          </p:cNvPr>
          <p:cNvSpPr>
            <a:spLocks noGrp="1" noChangeArrowheads="1"/>
          </p:cNvSpPr>
          <p:nvPr>
            <p:ph type="title"/>
          </p:nvPr>
        </p:nvSpPr>
        <p:spPr>
          <a:xfrm>
            <a:off x="457200" y="228600"/>
            <a:ext cx="6429375" cy="990600"/>
          </a:xfrm>
          <a:noFill/>
          <a:ln/>
        </p:spPr>
        <p:txBody>
          <a:bodyPr>
            <a:normAutofit/>
          </a:bodyPr>
          <a:lstStyle/>
          <a:p>
            <a:pPr marL="12700" indent="-12700"/>
            <a:r>
              <a:rPr lang="en-US" altLang="en-US" sz="3200" dirty="0">
                <a:solidFill>
                  <a:schemeClr val="tx2"/>
                </a:solidFill>
              </a:rPr>
              <a:t>Why is it Important to Develop My Own Emotional Intelligence?</a:t>
            </a:r>
          </a:p>
        </p:txBody>
      </p:sp>
      <p:sp>
        <p:nvSpPr>
          <p:cNvPr id="18441" name="Rectangle 9">
            <a:extLst>
              <a:ext uri="{FF2B5EF4-FFF2-40B4-BE49-F238E27FC236}">
                <a16:creationId xmlns:a16="http://schemas.microsoft.com/office/drawing/2014/main" id="{12738DCB-1729-BA48-8CB9-7EBAFD982EC3}"/>
              </a:ext>
            </a:extLst>
          </p:cNvPr>
          <p:cNvSpPr>
            <a:spLocks noGrp="1" noChangeArrowheads="1"/>
          </p:cNvSpPr>
          <p:nvPr>
            <p:ph type="body" idx="1"/>
          </p:nvPr>
        </p:nvSpPr>
        <p:spPr>
          <a:xfrm>
            <a:off x="457200" y="1447800"/>
            <a:ext cx="8382000" cy="4881563"/>
          </a:xfrm>
          <a:noFill/>
          <a:ln/>
        </p:spPr>
        <p:txBody>
          <a:bodyPr>
            <a:normAutofit/>
          </a:bodyPr>
          <a:lstStyle/>
          <a:p>
            <a:pPr marL="0" indent="0">
              <a:lnSpc>
                <a:spcPct val="100000"/>
              </a:lnSpc>
              <a:buNone/>
            </a:pPr>
            <a:r>
              <a:rPr lang="en-US" altLang="en-US" sz="2000" b="1" i="1" dirty="0"/>
              <a:t>Recent research suggests that the competencies associated with emotional intelligence are not set in stone at birth, but that the emotional competencies can indeed be learned and developed. </a:t>
            </a:r>
          </a:p>
          <a:p>
            <a:pPr>
              <a:lnSpc>
                <a:spcPct val="100000"/>
              </a:lnSpc>
            </a:pPr>
            <a:r>
              <a:rPr lang="en-US" altLang="en-US" sz="2000" dirty="0"/>
              <a:t>There are many benefits associated with developing your own emotional intelligence capabilities, and those benefits range from the personal to the organizational.</a:t>
            </a:r>
          </a:p>
          <a:p>
            <a:pPr lvl="1">
              <a:lnSpc>
                <a:spcPct val="100000"/>
              </a:lnSpc>
              <a:buFont typeface="Courier New" panose="02070309020205020404" pitchFamily="49" charset="0"/>
              <a:buChar char="o"/>
            </a:pPr>
            <a:r>
              <a:rPr lang="en-US" altLang="en-US" sz="1800" dirty="0"/>
              <a:t>The higher your emotional intelligence, the more likely you are to succeed in personal and professional relationships.</a:t>
            </a:r>
          </a:p>
          <a:p>
            <a:pPr lvl="1">
              <a:lnSpc>
                <a:spcPct val="100000"/>
              </a:lnSpc>
              <a:buFont typeface="Courier New" panose="02070309020205020404" pitchFamily="49" charset="0"/>
              <a:buChar char="o"/>
            </a:pPr>
            <a:r>
              <a:rPr lang="en-US" altLang="en-US" sz="1800" dirty="0"/>
              <a:t>There is a strong correlation between well-developed emotional intelligence and personal self-satisfaction and overall self-confidence.</a:t>
            </a:r>
          </a:p>
          <a:p>
            <a:pPr lvl="1">
              <a:lnSpc>
                <a:spcPct val="100000"/>
              </a:lnSpc>
              <a:buFont typeface="Courier New" panose="02070309020205020404" pitchFamily="49" charset="0"/>
              <a:buChar char="o"/>
            </a:pPr>
            <a:r>
              <a:rPr lang="en-US" altLang="en-US" sz="1800" dirty="0"/>
              <a:t>Having a good understanding of yourself, your strengths, and your weaknesses is essential to superior performance when on the job.</a:t>
            </a:r>
          </a:p>
          <a:p>
            <a:pPr lvl="1">
              <a:lnSpc>
                <a:spcPct val="100000"/>
              </a:lnSpc>
              <a:buFont typeface="Courier New" panose="02070309020205020404" pitchFamily="49" charset="0"/>
              <a:buChar char="o"/>
            </a:pPr>
            <a:r>
              <a:rPr lang="en-US" altLang="en-US" sz="1800" dirty="0"/>
              <a:t>When your emotional intelligence is fully developed, it is easier to work well under constantly changing circumstances and to act on your ideas in ways that benefit the organization</a:t>
            </a:r>
            <a:r>
              <a:rPr lang="en-US" altLang="en-US" sz="1600" dirty="0"/>
              <a:t>.</a:t>
            </a:r>
          </a:p>
        </p:txBody>
      </p:sp>
    </p:spTree>
    <p:extLst>
      <p:ext uri="{BB962C8B-B14F-4D97-AF65-F5344CB8AC3E}">
        <p14:creationId xmlns:p14="http://schemas.microsoft.com/office/powerpoint/2010/main" val="1679580286"/>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BD45BE7-8B2E-234F-A177-405069E542ED}"/>
              </a:ext>
            </a:extLst>
          </p:cNvPr>
          <p:cNvSpPr>
            <a:spLocks noGrp="1" noRot="1" noChangeArrowheads="1"/>
          </p:cNvSpPr>
          <p:nvPr>
            <p:ph type="title"/>
          </p:nvPr>
        </p:nvSpPr>
        <p:spPr>
          <a:xfrm>
            <a:off x="457200" y="274638"/>
            <a:ext cx="6872288" cy="944562"/>
          </a:xfrm>
        </p:spPr>
        <p:txBody>
          <a:bodyPr>
            <a:normAutofit fontScale="90000"/>
          </a:bodyPr>
          <a:lstStyle/>
          <a:p>
            <a:r>
              <a:rPr lang="en-US" altLang="en-US" sz="3600" dirty="0">
                <a:solidFill>
                  <a:schemeClr val="accent2"/>
                </a:solidFill>
              </a:rPr>
              <a:t>How Does Emotional Intelligence Help Us?</a:t>
            </a:r>
          </a:p>
        </p:txBody>
      </p:sp>
      <p:sp>
        <p:nvSpPr>
          <p:cNvPr id="10243" name="Rectangle 3">
            <a:extLst>
              <a:ext uri="{FF2B5EF4-FFF2-40B4-BE49-F238E27FC236}">
                <a16:creationId xmlns:a16="http://schemas.microsoft.com/office/drawing/2014/main" id="{F94B84C1-E96A-5E4E-ABD4-DFB3EEF1EAC0}"/>
              </a:ext>
            </a:extLst>
          </p:cNvPr>
          <p:cNvSpPr>
            <a:spLocks noGrp="1" noChangeArrowheads="1"/>
          </p:cNvSpPr>
          <p:nvPr>
            <p:ph type="body" idx="1"/>
          </p:nvPr>
        </p:nvSpPr>
        <p:spPr>
          <a:xfrm>
            <a:off x="457200" y="1325562"/>
            <a:ext cx="8229600" cy="5257800"/>
          </a:xfrm>
        </p:spPr>
        <p:txBody>
          <a:bodyPr>
            <a:normAutofit/>
          </a:bodyPr>
          <a:lstStyle/>
          <a:p>
            <a:pPr marL="0" indent="0">
              <a:lnSpc>
                <a:spcPct val="80000"/>
              </a:lnSpc>
              <a:buNone/>
            </a:pPr>
            <a:r>
              <a:rPr lang="en-US" altLang="zh-CN" sz="1800" b="1" i="1" dirty="0">
                <a:ea typeface="宋体" panose="02010600030101010101" pitchFamily="2" charset="-122"/>
              </a:rPr>
              <a:t>Identifying emotions provides awareness of emotions and the ability to accurately read other people</a:t>
            </a:r>
            <a:r>
              <a:rPr lang="en-US" altLang="zh-CN" sz="1800" b="1" i="1" dirty="0">
                <a:latin typeface="Arial" panose="020B0604020202020204" pitchFamily="34" charset="0"/>
                <a:ea typeface="宋体" panose="02010600030101010101" pitchFamily="2" charset="-122"/>
              </a:rPr>
              <a:t>’</a:t>
            </a:r>
            <a:r>
              <a:rPr lang="en-US" altLang="zh-CN" sz="1800" b="1" i="1" dirty="0">
                <a:ea typeface="宋体" panose="02010600030101010101" pitchFamily="2" charset="-122"/>
              </a:rPr>
              <a:t>s emotions. Using emotions provides a means to generate ideas, a feeling, or a team spirit. Understanding emotions offers insights into what motivates people and others</a:t>
            </a:r>
            <a:r>
              <a:rPr lang="en-US" altLang="zh-CN" sz="1800" b="1" i="1" dirty="0">
                <a:latin typeface="Arial" panose="020B0604020202020204" pitchFamily="34" charset="0"/>
                <a:ea typeface="宋体" panose="02010600030101010101" pitchFamily="2" charset="-122"/>
              </a:rPr>
              <a:t>’</a:t>
            </a:r>
            <a:r>
              <a:rPr lang="en-US" altLang="zh-CN" sz="1800" b="1" i="1" dirty="0">
                <a:ea typeface="宋体" panose="02010600030101010101" pitchFamily="2" charset="-122"/>
              </a:rPr>
              <a:t> points of view. Finally, managing emotions allows you to stay open to your emotions, which have valuable information, and use them constructively.  </a:t>
            </a:r>
          </a:p>
          <a:p>
            <a:pPr>
              <a:lnSpc>
                <a:spcPct val="80000"/>
              </a:lnSpc>
            </a:pPr>
            <a:r>
              <a:rPr lang="en-US" altLang="zh-CN" sz="1800" dirty="0">
                <a:ea typeface="宋体" panose="02010600030101010101" pitchFamily="2" charset="-122"/>
              </a:rPr>
              <a:t>There is evidence to suggest that emotionally intelligent leadership is the key to creating a work climate in which employees are nurtured and encouraged to do their best.  </a:t>
            </a:r>
          </a:p>
          <a:p>
            <a:pPr>
              <a:lnSpc>
                <a:spcPct val="80000"/>
              </a:lnSpc>
            </a:pPr>
            <a:r>
              <a:rPr lang="en-US" altLang="zh-CN" sz="1800" dirty="0">
                <a:ea typeface="宋体" panose="02010600030101010101" pitchFamily="2" charset="-122"/>
              </a:rPr>
              <a:t>In a study at Johnson &amp; Johnson, high performing managers had higher levels of self-awareness, self, management capability, social skills, and organizational savvy which are all considered part of emotional intelligence and are learned responses that are needed for superior leadership.</a:t>
            </a:r>
          </a:p>
          <a:p>
            <a:pPr>
              <a:lnSpc>
                <a:spcPct val="80000"/>
              </a:lnSpc>
            </a:pPr>
            <a:r>
              <a:rPr lang="en-US" altLang="zh-CN" sz="1800" dirty="0">
                <a:ea typeface="宋体" panose="02010600030101010101" pitchFamily="2" charset="-122"/>
              </a:rPr>
              <a:t>Several researchers have successfully demonstrated that emotions are related to several of the key issues in leadership. Several quantitative and qualitative studies have provided evidence that empathy is an important trait that predicts and plays a role in leadership emergence. </a:t>
            </a:r>
          </a:p>
          <a:p>
            <a:pPr>
              <a:lnSpc>
                <a:spcPct val="80000"/>
              </a:lnSpc>
            </a:pPr>
            <a:r>
              <a:rPr lang="en-US" altLang="zh-CN" sz="1800" dirty="0">
                <a:ea typeface="宋体" panose="02010600030101010101" pitchFamily="2" charset="-122"/>
              </a:rPr>
              <a:t>Other studies have concluded that the management of group members</a:t>
            </a:r>
            <a:r>
              <a:rPr lang="en-US" altLang="zh-CN" sz="1800" dirty="0">
                <a:latin typeface="Arial" panose="020B0604020202020204" pitchFamily="34" charset="0"/>
                <a:ea typeface="宋体" panose="02010600030101010101" pitchFamily="2" charset="-122"/>
              </a:rPr>
              <a:t>’</a:t>
            </a:r>
            <a:r>
              <a:rPr lang="en-US" altLang="zh-CN" sz="1800" dirty="0">
                <a:ea typeface="宋体" panose="02010600030101010101" pitchFamily="2" charset="-122"/>
              </a:rPr>
              <a:t> emotions is an important part of the leadership process, emotional displays have large effects on perceptions of leaders, and leaders who successfully manage group processes can substantially influence performance. </a:t>
            </a:r>
            <a:endParaRPr lang="en-US" altLang="en-US" sz="1800" dirty="0"/>
          </a:p>
        </p:txBody>
      </p:sp>
    </p:spTree>
    <p:extLst>
      <p:ext uri="{BB962C8B-B14F-4D97-AF65-F5344CB8AC3E}">
        <p14:creationId xmlns:p14="http://schemas.microsoft.com/office/powerpoint/2010/main" val="3002672409"/>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14350" y="2886075"/>
            <a:ext cx="8089900" cy="2559050"/>
          </a:xfrm>
        </p:spPr>
        <p:txBody>
          <a:bodyPr/>
          <a:lstStyle/>
          <a:p>
            <a:pPr algn="ctr"/>
            <a:r>
              <a:rPr lang="en-US" sz="4400" dirty="0"/>
              <a:t>Any Questions?</a:t>
            </a:r>
          </a:p>
        </p:txBody>
      </p:sp>
    </p:spTree>
    <p:extLst>
      <p:ext uri="{BB962C8B-B14F-4D97-AF65-F5344CB8AC3E}">
        <p14:creationId xmlns:p14="http://schemas.microsoft.com/office/powerpoint/2010/main" val="709117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p:cNvSpPr>
            <a:spLocks noGrp="1" noChangeArrowheads="1"/>
          </p:cNvSpPr>
          <p:nvPr>
            <p:ph type="title"/>
          </p:nvPr>
        </p:nvSpPr>
        <p:spPr>
          <a:xfrm>
            <a:off x="450850" y="218148"/>
            <a:ext cx="8235950" cy="966788"/>
          </a:xfrm>
        </p:spPr>
        <p:txBody>
          <a:bodyPr>
            <a:normAutofit/>
          </a:bodyPr>
          <a:lstStyle/>
          <a:p>
            <a:r>
              <a:rPr lang="en-US" altLang="en-US" sz="4000" dirty="0">
                <a:solidFill>
                  <a:schemeClr val="tx2"/>
                </a:solidFill>
              </a:rPr>
              <a:t>Activity </a:t>
            </a:r>
          </a:p>
        </p:txBody>
      </p:sp>
      <p:sp>
        <p:nvSpPr>
          <p:cNvPr id="12291" name="Rectangle 7"/>
          <p:cNvSpPr>
            <a:spLocks noGrp="1" noChangeArrowheads="1"/>
          </p:cNvSpPr>
          <p:nvPr>
            <p:ph idx="1"/>
          </p:nvPr>
        </p:nvSpPr>
        <p:spPr>
          <a:xfrm>
            <a:off x="457200" y="1184936"/>
            <a:ext cx="8358188" cy="5344452"/>
          </a:xfrm>
        </p:spPr>
        <p:txBody>
          <a:bodyPr>
            <a:noAutofit/>
          </a:bodyPr>
          <a:lstStyle/>
          <a:p>
            <a:r>
              <a:rPr lang="en-US" altLang="en-US" sz="3200" dirty="0"/>
              <a:t>You should have read through the Emotional Intelligence Handout prior to coming to class. Conduct the EQ Quiz (link on </a:t>
            </a:r>
            <a:r>
              <a:rPr lang="en-US" altLang="en-US" sz="3200" dirty="0" err="1"/>
              <a:t>moodle</a:t>
            </a:r>
            <a:r>
              <a:rPr lang="en-US" altLang="en-US" sz="3200" dirty="0"/>
              <a:t>) and, referring to the information in the handout, write at least three ways in which you can work on your EQ. </a:t>
            </a:r>
          </a:p>
          <a:p>
            <a:r>
              <a:rPr lang="en-US" altLang="en-US" sz="3200" dirty="0"/>
              <a:t>Discuss with those around you in class why you think EQ is or isn’t important within the work environment. </a:t>
            </a:r>
          </a:p>
          <a:p>
            <a:r>
              <a:rPr lang="en-US" altLang="en-US" sz="3200" dirty="0"/>
              <a:t>We’ll then talk this through in class.</a:t>
            </a:r>
            <a:endParaRPr lang="en-US" altLang="en-US" sz="3500" dirty="0"/>
          </a:p>
        </p:txBody>
      </p:sp>
    </p:spTree>
    <p:extLst>
      <p:ext uri="{BB962C8B-B14F-4D97-AF65-F5344CB8AC3E}">
        <p14:creationId xmlns:p14="http://schemas.microsoft.com/office/powerpoint/2010/main" val="3377573188"/>
      </p:ext>
    </p:extLst>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5A1D32C-D7CB-8848-BE26-709C6099FF6F}"/>
              </a:ext>
            </a:extLst>
          </p:cNvPr>
          <p:cNvSpPr txBox="1">
            <a:spLocks/>
          </p:cNvSpPr>
          <p:nvPr/>
        </p:nvSpPr>
        <p:spPr>
          <a:xfrm>
            <a:off x="-100013" y="1100138"/>
            <a:ext cx="9244013" cy="597385"/>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500" dirty="0">
                <a:solidFill>
                  <a:schemeClr val="bg1"/>
                </a:solidFill>
                <a:latin typeface="Arial" panose="020B0604020202020204" pitchFamily="34" charset="0"/>
                <a:cs typeface="Arial" panose="020B0604020202020204" pitchFamily="34" charset="0"/>
              </a:rPr>
              <a:t>THANK YOU</a:t>
            </a:r>
          </a:p>
        </p:txBody>
      </p:sp>
      <p:sp>
        <p:nvSpPr>
          <p:cNvPr id="6" name="Text Placeholder 2">
            <a:extLst>
              <a:ext uri="{FF2B5EF4-FFF2-40B4-BE49-F238E27FC236}">
                <a16:creationId xmlns:a16="http://schemas.microsoft.com/office/drawing/2014/main" id="{0E6C2F96-EABF-C84D-B41F-1FC0588D1211}"/>
              </a:ext>
            </a:extLst>
          </p:cNvPr>
          <p:cNvSpPr txBox="1">
            <a:spLocks/>
          </p:cNvSpPr>
          <p:nvPr/>
        </p:nvSpPr>
        <p:spPr>
          <a:xfrm>
            <a:off x="0" y="5277678"/>
            <a:ext cx="8857397" cy="1364422"/>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500" dirty="0"/>
              <a:t>Week One, Introduction to the Unit</a:t>
            </a:r>
          </a:p>
          <a:p>
            <a:pPr algn="ctr"/>
            <a:r>
              <a:rPr lang="en-US" sz="2500" dirty="0"/>
              <a:t>Stephen Rodwell </a:t>
            </a:r>
            <a:r>
              <a:rPr lang="en-US" sz="2500" dirty="0" err="1"/>
              <a:t>srodwell@icms.edu.au</a:t>
            </a:r>
            <a:endParaRPr lang="en-US" sz="2500" dirty="0"/>
          </a:p>
        </p:txBody>
      </p:sp>
    </p:spTree>
    <p:extLst>
      <p:ext uri="{BB962C8B-B14F-4D97-AF65-F5344CB8AC3E}">
        <p14:creationId xmlns:p14="http://schemas.microsoft.com/office/powerpoint/2010/main" val="3571202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03D75D3-B25A-D840-88F7-217A668A4EAF}"/>
              </a:ext>
            </a:extLst>
          </p:cNvPr>
          <p:cNvSpPr>
            <a:spLocks noGrp="1" noChangeArrowheads="1"/>
          </p:cNvSpPr>
          <p:nvPr>
            <p:ph type="title"/>
          </p:nvPr>
        </p:nvSpPr>
        <p:spPr>
          <a:xfrm>
            <a:off x="642938" y="481012"/>
            <a:ext cx="8054975" cy="720726"/>
          </a:xfrm>
        </p:spPr>
        <p:txBody>
          <a:bodyPr>
            <a:normAutofit/>
          </a:bodyPr>
          <a:lstStyle/>
          <a:p>
            <a:r>
              <a:rPr lang="en-US" altLang="en-US" sz="3200" b="1" dirty="0">
                <a:solidFill>
                  <a:srgbClr val="7030A0"/>
                </a:solidFill>
              </a:rPr>
              <a:t>What is Emotional Intelligence?</a:t>
            </a:r>
          </a:p>
        </p:txBody>
      </p:sp>
      <p:sp>
        <p:nvSpPr>
          <p:cNvPr id="4099" name="Rectangle 3">
            <a:extLst>
              <a:ext uri="{FF2B5EF4-FFF2-40B4-BE49-F238E27FC236}">
                <a16:creationId xmlns:a16="http://schemas.microsoft.com/office/drawing/2014/main" id="{7964A27E-05B1-194D-83B8-29F9FF545746}"/>
              </a:ext>
            </a:extLst>
          </p:cNvPr>
          <p:cNvSpPr>
            <a:spLocks noGrp="1" noChangeArrowheads="1"/>
          </p:cNvSpPr>
          <p:nvPr>
            <p:ph type="body" idx="1"/>
          </p:nvPr>
        </p:nvSpPr>
        <p:spPr>
          <a:xfrm>
            <a:off x="642938" y="1423988"/>
            <a:ext cx="8043862" cy="5124450"/>
          </a:xfrm>
        </p:spPr>
        <p:txBody>
          <a:bodyPr>
            <a:normAutofit/>
          </a:bodyPr>
          <a:lstStyle/>
          <a:p>
            <a:r>
              <a:rPr lang="en-US" altLang="en-US" sz="2000" b="1" i="1" dirty="0"/>
              <a:t>Emotional intelligence </a:t>
            </a:r>
            <a:r>
              <a:rPr lang="en-US" altLang="en-US" sz="2000" dirty="0"/>
              <a:t>-“is a term used to describe the various competencies that are essential for building, developing and managing relationships” (Peters, 2008). Emotional intelligence consists of two dimensions, intrapersonal intelligence and interpersonal intelligence.</a:t>
            </a:r>
          </a:p>
          <a:p>
            <a:r>
              <a:rPr lang="en-US" altLang="en-US" sz="2000" b="1" i="1" dirty="0"/>
              <a:t>Intrapersonal intelligence </a:t>
            </a:r>
            <a:r>
              <a:rPr lang="en-US" altLang="en-US" sz="2000" dirty="0"/>
              <a:t>– “being intelligent in identifying our own thoughts and feelings (self awareness) and being effective at dealing with those thoughts and feelings (self management)” (</a:t>
            </a:r>
            <a:r>
              <a:rPr lang="en-US" altLang="en-US" sz="2000" dirty="0" err="1"/>
              <a:t>Palethorpe</a:t>
            </a:r>
            <a:r>
              <a:rPr lang="en-US" altLang="en-US" sz="2000" dirty="0"/>
              <a:t>, 2006).</a:t>
            </a:r>
          </a:p>
          <a:p>
            <a:r>
              <a:rPr lang="en-US" altLang="en-US" sz="2000" b="1" i="1" dirty="0"/>
              <a:t>Interpersonal intelligence </a:t>
            </a:r>
            <a:r>
              <a:rPr lang="en-US" altLang="en-US" sz="2000" dirty="0"/>
              <a:t>– “being intelligent in identifying the thoughts and feelings of others and between others (other awareness) and being effective in how we tailor our actions to work with others most appropriately (relationship management)” (</a:t>
            </a:r>
            <a:r>
              <a:rPr lang="en-US" altLang="en-US" sz="2000" dirty="0" err="1"/>
              <a:t>Palethorpe</a:t>
            </a:r>
            <a:r>
              <a:rPr lang="en-US" altLang="en-US" sz="2000" dirty="0"/>
              <a:t>, 2006).</a:t>
            </a:r>
            <a:endParaRPr lang="en-US" altLang="en-US" sz="2000" u="sng" dirty="0"/>
          </a:p>
          <a:p>
            <a:pPr algn="ctr">
              <a:buFontTx/>
              <a:buNone/>
            </a:pPr>
            <a:r>
              <a:rPr lang="en-US" altLang="en-US" sz="2400" b="1" dirty="0">
                <a:solidFill>
                  <a:schemeClr val="accent2">
                    <a:lumMod val="75000"/>
                  </a:schemeClr>
                </a:solidFill>
              </a:rPr>
              <a:t>Intrapersonal intelligence </a:t>
            </a:r>
            <a:r>
              <a:rPr lang="en-US" altLang="en-US" sz="2400" b="1" dirty="0"/>
              <a:t>+ </a:t>
            </a:r>
            <a:r>
              <a:rPr lang="en-US" altLang="en-US" sz="2400" b="1" dirty="0">
                <a:solidFill>
                  <a:schemeClr val="accent6">
                    <a:lumMod val="75000"/>
                  </a:schemeClr>
                </a:solidFill>
              </a:rPr>
              <a:t>Interpersonal Intelligence </a:t>
            </a:r>
            <a:r>
              <a:rPr lang="en-US" altLang="en-US" sz="2400" b="1" dirty="0"/>
              <a:t>= </a:t>
            </a:r>
            <a:r>
              <a:rPr lang="en-US" altLang="en-US" sz="2400" b="1" dirty="0">
                <a:solidFill>
                  <a:schemeClr val="accent1">
                    <a:lumMod val="75000"/>
                  </a:schemeClr>
                </a:solidFill>
              </a:rPr>
              <a:t>Emotional Intelligence</a:t>
            </a:r>
          </a:p>
        </p:txBody>
      </p:sp>
    </p:spTree>
    <p:extLst>
      <p:ext uri="{BB962C8B-B14F-4D97-AF65-F5344CB8AC3E}">
        <p14:creationId xmlns:p14="http://schemas.microsoft.com/office/powerpoint/2010/main" val="1493956392"/>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967271F-C2D9-A04E-BF14-580F48EA6B65}"/>
              </a:ext>
            </a:extLst>
          </p:cNvPr>
          <p:cNvSpPr>
            <a:spLocks noGrp="1" noChangeArrowheads="1"/>
          </p:cNvSpPr>
          <p:nvPr>
            <p:ph type="title"/>
          </p:nvPr>
        </p:nvSpPr>
        <p:spPr>
          <a:xfrm>
            <a:off x="576263" y="600868"/>
            <a:ext cx="8235950" cy="966788"/>
          </a:xfrm>
        </p:spPr>
        <p:txBody>
          <a:bodyPr>
            <a:normAutofit/>
          </a:bodyPr>
          <a:lstStyle/>
          <a:p>
            <a:r>
              <a:rPr lang="en-US" altLang="en-US" sz="3200" b="1" dirty="0">
                <a:solidFill>
                  <a:srgbClr val="C00000"/>
                </a:solidFill>
              </a:rPr>
              <a:t>Emotional Intelligence and Leadership</a:t>
            </a:r>
          </a:p>
        </p:txBody>
      </p:sp>
      <p:sp>
        <p:nvSpPr>
          <p:cNvPr id="22531" name="Rectangle 3">
            <a:extLst>
              <a:ext uri="{FF2B5EF4-FFF2-40B4-BE49-F238E27FC236}">
                <a16:creationId xmlns:a16="http://schemas.microsoft.com/office/drawing/2014/main" id="{AD2FDB64-545D-354E-BDD7-2E8C9B9E5CF1}"/>
              </a:ext>
            </a:extLst>
          </p:cNvPr>
          <p:cNvSpPr>
            <a:spLocks noGrp="1" noChangeArrowheads="1"/>
          </p:cNvSpPr>
          <p:nvPr>
            <p:ph type="body" idx="1"/>
          </p:nvPr>
        </p:nvSpPr>
        <p:spPr>
          <a:xfrm>
            <a:off x="576263" y="1567656"/>
            <a:ext cx="8110536" cy="4572000"/>
          </a:xfrm>
        </p:spPr>
        <p:txBody>
          <a:bodyPr>
            <a:normAutofit/>
          </a:bodyPr>
          <a:lstStyle/>
          <a:p>
            <a:r>
              <a:rPr lang="en-US" altLang="en-US" sz="2400" dirty="0"/>
              <a:t>“Emotional intelligence is correlated to charismatic or transformational leadership. Transformational leaders project a vision that their followers believe in, and inspire and motivate their followers. Transformational leaders stimulate their followers’ intellect, and provide individual consideration and succor to their followers” (</a:t>
            </a:r>
            <a:r>
              <a:rPr lang="en-US" altLang="en-US" sz="2400" dirty="0" err="1"/>
              <a:t>Ashkanasy</a:t>
            </a:r>
            <a:r>
              <a:rPr lang="en-US" altLang="en-US" sz="2400" dirty="0"/>
              <a:t> &amp; </a:t>
            </a:r>
            <a:r>
              <a:rPr lang="en-US" altLang="en-US" sz="2400" dirty="0" err="1"/>
              <a:t>Daus</a:t>
            </a:r>
            <a:r>
              <a:rPr lang="en-US" altLang="en-US" sz="2400" dirty="0"/>
              <a:t>, 2002).</a:t>
            </a:r>
          </a:p>
          <a:p>
            <a:r>
              <a:rPr lang="en-US" altLang="en-US" sz="2400" dirty="0"/>
              <a:t>“There is, however a dark side to charismatic leadership. Leaders can be manipulative and emotionally demanding, especially when followers are open to such exploitation” (</a:t>
            </a:r>
            <a:r>
              <a:rPr lang="en-US" altLang="en-US" sz="2400" dirty="0" err="1"/>
              <a:t>Ashkanasy</a:t>
            </a:r>
            <a:r>
              <a:rPr lang="en-US" altLang="en-US" sz="2400" dirty="0"/>
              <a:t> &amp; </a:t>
            </a:r>
            <a:r>
              <a:rPr lang="en-US" altLang="en-US" sz="2400" dirty="0" err="1"/>
              <a:t>Daus</a:t>
            </a:r>
            <a:r>
              <a:rPr lang="en-US" altLang="en-US" sz="2400" dirty="0"/>
              <a:t>, 2002).</a:t>
            </a:r>
          </a:p>
        </p:txBody>
      </p:sp>
    </p:spTree>
    <p:extLst>
      <p:ext uri="{BB962C8B-B14F-4D97-AF65-F5344CB8AC3E}">
        <p14:creationId xmlns:p14="http://schemas.microsoft.com/office/powerpoint/2010/main" val="58946908"/>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51DF97B7-DAD0-964E-8D79-C46A672F0B66}"/>
              </a:ext>
            </a:extLst>
          </p:cNvPr>
          <p:cNvSpPr>
            <a:spLocks noGrp="1" noChangeArrowheads="1"/>
          </p:cNvSpPr>
          <p:nvPr>
            <p:ph type="title"/>
          </p:nvPr>
        </p:nvSpPr>
        <p:spPr>
          <a:xfrm>
            <a:off x="457200" y="803273"/>
            <a:ext cx="8235950" cy="695325"/>
          </a:xfrm>
        </p:spPr>
        <p:txBody>
          <a:bodyPr>
            <a:normAutofit fontScale="90000"/>
          </a:bodyPr>
          <a:lstStyle/>
          <a:p>
            <a:r>
              <a:rPr lang="en-US" altLang="en-US" sz="3200" b="1" dirty="0">
                <a:solidFill>
                  <a:srgbClr val="0070C0"/>
                </a:solidFill>
              </a:rPr>
              <a:t>Emotional Intelligence and Leadership Styles</a:t>
            </a:r>
          </a:p>
        </p:txBody>
      </p:sp>
      <p:sp>
        <p:nvSpPr>
          <p:cNvPr id="6147" name="Rectangle 3">
            <a:extLst>
              <a:ext uri="{FF2B5EF4-FFF2-40B4-BE49-F238E27FC236}">
                <a16:creationId xmlns:a16="http://schemas.microsoft.com/office/drawing/2014/main" id="{E1543517-AF3D-3A41-8B54-FF2C568E00A8}"/>
              </a:ext>
            </a:extLst>
          </p:cNvPr>
          <p:cNvSpPr>
            <a:spLocks noGrp="1" noChangeArrowheads="1"/>
          </p:cNvSpPr>
          <p:nvPr>
            <p:ph type="body" idx="1"/>
          </p:nvPr>
        </p:nvSpPr>
        <p:spPr>
          <a:xfrm>
            <a:off x="457200" y="1614487"/>
            <a:ext cx="8229600" cy="4643437"/>
          </a:xfrm>
        </p:spPr>
        <p:txBody>
          <a:bodyPr>
            <a:normAutofit/>
          </a:bodyPr>
          <a:lstStyle/>
          <a:p>
            <a:r>
              <a:rPr lang="en-US" altLang="en-US" sz="2800" b="1" i="1" dirty="0"/>
              <a:t>Resonant styles</a:t>
            </a:r>
            <a:r>
              <a:rPr lang="en-US" altLang="en-US" sz="2800" dirty="0"/>
              <a:t>: “Company performance is boosted through the use of positive emotional experiences. Resonant styles include visionary, coaching, affiliative and democratic”.</a:t>
            </a:r>
          </a:p>
          <a:p>
            <a:r>
              <a:rPr lang="en-US" altLang="en-US" sz="2800" b="1" i="1" dirty="0"/>
              <a:t>Dissonant styles</a:t>
            </a:r>
            <a:r>
              <a:rPr lang="en-US" altLang="en-US" sz="2800" dirty="0"/>
              <a:t>: “Useful, but must be used with caution. The dissonant styles are pace-setting and commanding” (Peters, 2008).</a:t>
            </a:r>
            <a:endParaRPr lang="en-US" altLang="en-US" sz="2800" u="sng" dirty="0"/>
          </a:p>
        </p:txBody>
      </p:sp>
    </p:spTree>
    <p:extLst>
      <p:ext uri="{BB962C8B-B14F-4D97-AF65-F5344CB8AC3E}">
        <p14:creationId xmlns:p14="http://schemas.microsoft.com/office/powerpoint/2010/main" val="2897385793"/>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0380C64-ACA1-9F4A-BAB2-43CDFA1C4D9F}"/>
              </a:ext>
            </a:extLst>
          </p:cNvPr>
          <p:cNvSpPr>
            <a:spLocks noGrp="1" noChangeArrowheads="1"/>
          </p:cNvSpPr>
          <p:nvPr>
            <p:ph type="title"/>
          </p:nvPr>
        </p:nvSpPr>
        <p:spPr>
          <a:xfrm>
            <a:off x="457200" y="681831"/>
            <a:ext cx="8235950" cy="738188"/>
          </a:xfrm>
        </p:spPr>
        <p:txBody>
          <a:bodyPr>
            <a:normAutofit/>
          </a:bodyPr>
          <a:lstStyle/>
          <a:p>
            <a:r>
              <a:rPr lang="en-US" altLang="en-US" sz="2800" b="1" dirty="0">
                <a:solidFill>
                  <a:schemeClr val="accent2">
                    <a:lumMod val="75000"/>
                  </a:schemeClr>
                </a:solidFill>
              </a:rPr>
              <a:t>The Four Emotional Intelligence Competencies</a:t>
            </a:r>
          </a:p>
        </p:txBody>
      </p:sp>
      <p:sp>
        <p:nvSpPr>
          <p:cNvPr id="7171" name="Rectangle 3">
            <a:extLst>
              <a:ext uri="{FF2B5EF4-FFF2-40B4-BE49-F238E27FC236}">
                <a16:creationId xmlns:a16="http://schemas.microsoft.com/office/drawing/2014/main" id="{56340408-E01D-FC44-B27D-B00C368A4058}"/>
              </a:ext>
            </a:extLst>
          </p:cNvPr>
          <p:cNvSpPr>
            <a:spLocks noGrp="1" noChangeArrowheads="1"/>
          </p:cNvSpPr>
          <p:nvPr>
            <p:ph type="body" idx="1"/>
          </p:nvPr>
        </p:nvSpPr>
        <p:spPr>
          <a:xfrm>
            <a:off x="457200" y="1514475"/>
            <a:ext cx="8229600" cy="4743450"/>
          </a:xfrm>
        </p:spPr>
        <p:txBody>
          <a:bodyPr>
            <a:normAutofit/>
          </a:bodyPr>
          <a:lstStyle/>
          <a:p>
            <a:r>
              <a:rPr lang="en-US" altLang="en-US" sz="2400" b="1" i="1" dirty="0"/>
              <a:t>Self-Awareness</a:t>
            </a:r>
            <a:r>
              <a:rPr lang="en-US" altLang="en-US" sz="2400" dirty="0"/>
              <a:t>: The ability to read one’s own emotions and recognize their impact. The two core dimensions are an accurate self–assessment, and self confidence.</a:t>
            </a:r>
          </a:p>
          <a:p>
            <a:r>
              <a:rPr lang="en-US" altLang="en-US" sz="2400" b="1" i="1" dirty="0"/>
              <a:t>Self-Management</a:t>
            </a:r>
            <a:r>
              <a:rPr lang="en-US" altLang="en-US" sz="2400" dirty="0"/>
              <a:t>: Consists of six core dimensions: emotional self-control, transparency, adaptability, achievement, initiative, and optimism. </a:t>
            </a:r>
          </a:p>
          <a:p>
            <a:r>
              <a:rPr lang="en-US" altLang="en-US" sz="2400" b="1" i="1" dirty="0"/>
              <a:t>Social Awareness</a:t>
            </a:r>
            <a:r>
              <a:rPr lang="en-US" altLang="en-US" sz="2400" dirty="0"/>
              <a:t>: Consists of three core dimensions: empathy, organizational awareness, and service.</a:t>
            </a:r>
          </a:p>
          <a:p>
            <a:r>
              <a:rPr lang="en-US" altLang="en-US" sz="2400" b="1" i="1" dirty="0"/>
              <a:t>Relationship Management</a:t>
            </a:r>
            <a:r>
              <a:rPr lang="en-US" altLang="en-US" sz="2400" dirty="0"/>
              <a:t>: Consists of six core dimensions: inspirational leadership, influence, developing others, change catalyst, conflict management, building bonds and teamwork, and collaboration (Peters, 2008).</a:t>
            </a:r>
            <a:endParaRPr lang="en-US" altLang="en-US" sz="2400" u="sng" dirty="0"/>
          </a:p>
        </p:txBody>
      </p:sp>
    </p:spTree>
    <p:extLst>
      <p:ext uri="{BB962C8B-B14F-4D97-AF65-F5344CB8AC3E}">
        <p14:creationId xmlns:p14="http://schemas.microsoft.com/office/powerpoint/2010/main" val="2506965676"/>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5">
            <a:extLst>
              <a:ext uri="{FF2B5EF4-FFF2-40B4-BE49-F238E27FC236}">
                <a16:creationId xmlns:a16="http://schemas.microsoft.com/office/drawing/2014/main" id="{573686E5-CF45-FF43-8A2F-35ACA17F9F7C}"/>
              </a:ext>
            </a:extLst>
          </p:cNvPr>
          <p:cNvSpPr>
            <a:spLocks noGrp="1"/>
          </p:cNvSpPr>
          <p:nvPr>
            <p:ph type="sldNum" sz="quarter" idx="12"/>
          </p:nvPr>
        </p:nvSpPr>
        <p:spPr/>
        <p:txBody>
          <a:bodyPr/>
          <a:lstStyle/>
          <a:p>
            <a:fld id="{D010A2F2-2B85-154B-AF63-3C011049039C}" type="slidenum">
              <a:rPr lang="en-US" altLang="en-US"/>
              <a:pPr/>
              <a:t>7</a:t>
            </a:fld>
            <a:endParaRPr lang="en-US" altLang="en-US"/>
          </a:p>
        </p:txBody>
      </p:sp>
      <p:sp>
        <p:nvSpPr>
          <p:cNvPr id="18436" name="Rectangle 4">
            <a:extLst>
              <a:ext uri="{FF2B5EF4-FFF2-40B4-BE49-F238E27FC236}">
                <a16:creationId xmlns:a16="http://schemas.microsoft.com/office/drawing/2014/main" id="{D77BEE90-5F59-EB43-AE5C-890BD9A47A31}"/>
              </a:ext>
            </a:extLst>
          </p:cNvPr>
          <p:cNvSpPr>
            <a:spLocks noGrp="1" noChangeArrowheads="1"/>
          </p:cNvSpPr>
          <p:nvPr>
            <p:ph type="title"/>
          </p:nvPr>
        </p:nvSpPr>
        <p:spPr>
          <a:xfrm>
            <a:off x="564356" y="473277"/>
            <a:ext cx="6237683" cy="738187"/>
          </a:xfrm>
        </p:spPr>
        <p:txBody>
          <a:bodyPr>
            <a:noAutofit/>
          </a:bodyPr>
          <a:lstStyle/>
          <a:p>
            <a:r>
              <a:rPr lang="en-US" altLang="en-US" sz="3600" b="1" dirty="0">
                <a:solidFill>
                  <a:schemeClr val="accent6">
                    <a:lumMod val="75000"/>
                  </a:schemeClr>
                </a:solidFill>
              </a:rPr>
              <a:t>How do the competences inter-relate?</a:t>
            </a:r>
            <a:endParaRPr lang="en-US" altLang="en-US" sz="4000" dirty="0">
              <a:solidFill>
                <a:schemeClr val="accent6">
                  <a:lumMod val="75000"/>
                </a:schemeClr>
              </a:solidFill>
            </a:endParaRPr>
          </a:p>
        </p:txBody>
      </p:sp>
      <p:sp>
        <p:nvSpPr>
          <p:cNvPr id="18437" name="AutoShape 5">
            <a:extLst>
              <a:ext uri="{FF2B5EF4-FFF2-40B4-BE49-F238E27FC236}">
                <a16:creationId xmlns:a16="http://schemas.microsoft.com/office/drawing/2014/main" id="{ADE865FC-1C24-3B42-98B6-92045A75706E}"/>
              </a:ext>
            </a:extLst>
          </p:cNvPr>
          <p:cNvSpPr>
            <a:spLocks noChangeArrowheads="1"/>
          </p:cNvSpPr>
          <p:nvPr/>
        </p:nvSpPr>
        <p:spPr bwMode="auto">
          <a:xfrm>
            <a:off x="564356" y="1488102"/>
            <a:ext cx="3088480" cy="551181"/>
          </a:xfrm>
          <a:prstGeom prst="flowChartProcess">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b="1" dirty="0"/>
              <a:t>Self-Awareness</a:t>
            </a:r>
          </a:p>
        </p:txBody>
      </p:sp>
      <p:sp>
        <p:nvSpPr>
          <p:cNvPr id="18438" name="AutoShape 6">
            <a:extLst>
              <a:ext uri="{FF2B5EF4-FFF2-40B4-BE49-F238E27FC236}">
                <a16:creationId xmlns:a16="http://schemas.microsoft.com/office/drawing/2014/main" id="{CCFA1C63-E0AA-DB4A-BEF3-8FEF6C3BA244}"/>
              </a:ext>
            </a:extLst>
          </p:cNvPr>
          <p:cNvSpPr>
            <a:spLocks noChangeArrowheads="1"/>
          </p:cNvSpPr>
          <p:nvPr/>
        </p:nvSpPr>
        <p:spPr bwMode="auto">
          <a:xfrm>
            <a:off x="3910011" y="1691482"/>
            <a:ext cx="1219200" cy="143988"/>
          </a:xfrm>
          <a:prstGeom prst="rightArrow">
            <a:avLst>
              <a:gd name="adj1" fmla="val 50000"/>
              <a:gd name="adj2" fmla="val 6250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8439" name="AutoShape 7">
            <a:extLst>
              <a:ext uri="{FF2B5EF4-FFF2-40B4-BE49-F238E27FC236}">
                <a16:creationId xmlns:a16="http://schemas.microsoft.com/office/drawing/2014/main" id="{F086A21C-3170-8945-B03A-F7BD72803BC3}"/>
              </a:ext>
            </a:extLst>
          </p:cNvPr>
          <p:cNvSpPr>
            <a:spLocks noChangeArrowheads="1"/>
          </p:cNvSpPr>
          <p:nvPr/>
        </p:nvSpPr>
        <p:spPr bwMode="auto">
          <a:xfrm>
            <a:off x="5386387" y="1482456"/>
            <a:ext cx="3088480" cy="551180"/>
          </a:xfrm>
          <a:prstGeom prst="flowChartProcess">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b="1" dirty="0"/>
              <a:t>Social Awareness</a:t>
            </a:r>
          </a:p>
        </p:txBody>
      </p:sp>
      <p:sp>
        <p:nvSpPr>
          <p:cNvPr id="18440" name="AutoShape 8">
            <a:extLst>
              <a:ext uri="{FF2B5EF4-FFF2-40B4-BE49-F238E27FC236}">
                <a16:creationId xmlns:a16="http://schemas.microsoft.com/office/drawing/2014/main" id="{E309A6EA-E6B0-AA45-936F-7F829CD1F518}"/>
              </a:ext>
            </a:extLst>
          </p:cNvPr>
          <p:cNvSpPr>
            <a:spLocks noChangeArrowheads="1"/>
          </p:cNvSpPr>
          <p:nvPr/>
        </p:nvSpPr>
        <p:spPr bwMode="auto">
          <a:xfrm>
            <a:off x="1980008" y="2096437"/>
            <a:ext cx="257175" cy="276457"/>
          </a:xfrm>
          <a:prstGeom prst="downArrow">
            <a:avLst>
              <a:gd name="adj1" fmla="val 50000"/>
              <a:gd name="adj2" fmla="val 25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AU"/>
          </a:p>
        </p:txBody>
      </p:sp>
      <p:sp>
        <p:nvSpPr>
          <p:cNvPr id="18441" name="AutoShape 9">
            <a:extLst>
              <a:ext uri="{FF2B5EF4-FFF2-40B4-BE49-F238E27FC236}">
                <a16:creationId xmlns:a16="http://schemas.microsoft.com/office/drawing/2014/main" id="{EDDF1500-FA40-204A-B141-BB8B67A66866}"/>
              </a:ext>
            </a:extLst>
          </p:cNvPr>
          <p:cNvSpPr>
            <a:spLocks noChangeArrowheads="1"/>
          </p:cNvSpPr>
          <p:nvPr/>
        </p:nvSpPr>
        <p:spPr bwMode="auto">
          <a:xfrm>
            <a:off x="6802039" y="2100031"/>
            <a:ext cx="257175" cy="232851"/>
          </a:xfrm>
          <a:prstGeom prst="downArrow">
            <a:avLst>
              <a:gd name="adj1" fmla="val 50000"/>
              <a:gd name="adj2" fmla="val 25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AU"/>
          </a:p>
        </p:txBody>
      </p:sp>
      <p:sp>
        <p:nvSpPr>
          <p:cNvPr id="18442" name="AutoShape 10">
            <a:extLst>
              <a:ext uri="{FF2B5EF4-FFF2-40B4-BE49-F238E27FC236}">
                <a16:creationId xmlns:a16="http://schemas.microsoft.com/office/drawing/2014/main" id="{6B4A6F15-4DF4-8845-AE0A-0D04B700E3FB}"/>
              </a:ext>
            </a:extLst>
          </p:cNvPr>
          <p:cNvSpPr>
            <a:spLocks noChangeArrowheads="1"/>
          </p:cNvSpPr>
          <p:nvPr/>
        </p:nvSpPr>
        <p:spPr bwMode="auto">
          <a:xfrm>
            <a:off x="564356" y="2435396"/>
            <a:ext cx="3088480" cy="551181"/>
          </a:xfrm>
          <a:prstGeom prst="flowChartProcess">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b="1" dirty="0"/>
              <a:t>Self-Management</a:t>
            </a:r>
          </a:p>
        </p:txBody>
      </p:sp>
      <p:sp>
        <p:nvSpPr>
          <p:cNvPr id="18443" name="AutoShape 11">
            <a:extLst>
              <a:ext uri="{FF2B5EF4-FFF2-40B4-BE49-F238E27FC236}">
                <a16:creationId xmlns:a16="http://schemas.microsoft.com/office/drawing/2014/main" id="{40B86CCE-2187-2F4C-B76D-87421FBB5C17}"/>
              </a:ext>
            </a:extLst>
          </p:cNvPr>
          <p:cNvSpPr>
            <a:spLocks noChangeArrowheads="1"/>
          </p:cNvSpPr>
          <p:nvPr/>
        </p:nvSpPr>
        <p:spPr bwMode="auto">
          <a:xfrm>
            <a:off x="5386387" y="2433964"/>
            <a:ext cx="3088480" cy="551179"/>
          </a:xfrm>
          <a:prstGeom prst="flowChartProcess">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dirty="0"/>
              <a:t>Relationship Management</a:t>
            </a:r>
          </a:p>
        </p:txBody>
      </p:sp>
      <p:sp>
        <p:nvSpPr>
          <p:cNvPr id="18444" name="AutoShape 12">
            <a:extLst>
              <a:ext uri="{FF2B5EF4-FFF2-40B4-BE49-F238E27FC236}">
                <a16:creationId xmlns:a16="http://schemas.microsoft.com/office/drawing/2014/main" id="{4B562555-C006-394B-858E-33E79E04DFD9}"/>
              </a:ext>
            </a:extLst>
          </p:cNvPr>
          <p:cNvSpPr>
            <a:spLocks noChangeArrowheads="1"/>
          </p:cNvSpPr>
          <p:nvPr/>
        </p:nvSpPr>
        <p:spPr bwMode="auto">
          <a:xfrm>
            <a:off x="3910011" y="2638992"/>
            <a:ext cx="1219200" cy="143988"/>
          </a:xfrm>
          <a:prstGeom prst="rightArrow">
            <a:avLst>
              <a:gd name="adj1" fmla="val 50000"/>
              <a:gd name="adj2" fmla="val 6250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aphicFrame>
        <p:nvGraphicFramePr>
          <p:cNvPr id="18580" name="Group 148">
            <a:extLst>
              <a:ext uri="{FF2B5EF4-FFF2-40B4-BE49-F238E27FC236}">
                <a16:creationId xmlns:a16="http://schemas.microsoft.com/office/drawing/2014/main" id="{A570BAD4-CF34-F243-8A24-7C6E85624B4A}"/>
              </a:ext>
            </a:extLst>
          </p:cNvPr>
          <p:cNvGraphicFramePr>
            <a:graphicFrameLocks noGrp="1"/>
          </p:cNvGraphicFramePr>
          <p:nvPr>
            <p:ph idx="1"/>
            <p:extLst>
              <p:ext uri="{D42A27DB-BD31-4B8C-83A1-F6EECF244321}">
                <p14:modId xmlns:p14="http://schemas.microsoft.com/office/powerpoint/2010/main" val="2064583733"/>
              </p:ext>
            </p:extLst>
          </p:nvPr>
        </p:nvGraphicFramePr>
        <p:xfrm>
          <a:off x="564356" y="3187307"/>
          <a:ext cx="7910511" cy="3071854"/>
        </p:xfrm>
        <a:graphic>
          <a:graphicData uri="http://schemas.openxmlformats.org/drawingml/2006/table">
            <a:tbl>
              <a:tblPr/>
              <a:tblGrid>
                <a:gridCol w="2140491">
                  <a:extLst>
                    <a:ext uri="{9D8B030D-6E8A-4147-A177-3AD203B41FA5}">
                      <a16:colId xmlns:a16="http://schemas.microsoft.com/office/drawing/2014/main" val="2776054982"/>
                    </a:ext>
                  </a:extLst>
                </a:gridCol>
                <a:gridCol w="2140491">
                  <a:extLst>
                    <a:ext uri="{9D8B030D-6E8A-4147-A177-3AD203B41FA5}">
                      <a16:colId xmlns:a16="http://schemas.microsoft.com/office/drawing/2014/main" val="242874794"/>
                    </a:ext>
                  </a:extLst>
                </a:gridCol>
                <a:gridCol w="3629529">
                  <a:extLst>
                    <a:ext uri="{9D8B030D-6E8A-4147-A177-3AD203B41FA5}">
                      <a16:colId xmlns:a16="http://schemas.microsoft.com/office/drawing/2014/main" val="1089963650"/>
                    </a:ext>
                  </a:extLst>
                </a:gridCol>
              </a:tblGrid>
              <a:tr h="437619">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accent1">
                              <a:lumMod val="75000"/>
                            </a:schemeClr>
                          </a:solidFill>
                          <a:effectLst/>
                          <a:latin typeface="Arial" panose="020B0604020202020204" pitchFamily="34" charset="0"/>
                          <a:cs typeface="Arial" panose="020B0604020202020204" pitchFamily="34" charset="0"/>
                        </a:rPr>
                        <a:t>Emotional Intelligence Areas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accent1">
                              <a:lumMod val="75000"/>
                            </a:schemeClr>
                          </a:solidFill>
                          <a:effectLst/>
                          <a:latin typeface="Arial" panose="020B0604020202020204" pitchFamily="34" charset="0"/>
                          <a:cs typeface="Arial" panose="020B0604020202020204" pitchFamily="34" charset="0"/>
                        </a:rPr>
                        <a:t>Strengths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accent1">
                              <a:lumMod val="75000"/>
                            </a:schemeClr>
                          </a:solidFill>
                          <a:effectLst/>
                          <a:latin typeface="Arial" panose="020B0604020202020204" pitchFamily="34" charset="0"/>
                          <a:cs typeface="Arial" panose="020B0604020202020204" pitchFamily="34" charset="0"/>
                        </a:rPr>
                        <a:t>Areas to improve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20272959"/>
                  </a:ext>
                </a:extLst>
              </a:tr>
              <a:tr h="388420">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a:ln>
                            <a:noFill/>
                          </a:ln>
                          <a:solidFill>
                            <a:schemeClr val="tx1"/>
                          </a:solidFill>
                          <a:effectLst/>
                          <a:latin typeface="Arial" panose="020B0604020202020204" pitchFamily="34" charset="0"/>
                          <a:cs typeface="Arial" panose="020B0604020202020204" pitchFamily="34" charset="0"/>
                        </a:rPr>
                        <a:t>Self-awareness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 know my own emotions and how they might be observed by others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 sometimes ignore my intuition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77937684"/>
                  </a:ext>
                </a:extLst>
              </a:tr>
              <a:tr h="558384">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a:ln>
                            <a:noFill/>
                          </a:ln>
                          <a:solidFill>
                            <a:schemeClr val="tx1"/>
                          </a:solidFill>
                          <a:effectLst/>
                          <a:latin typeface="Arial" panose="020B0604020202020204" pitchFamily="34" charset="0"/>
                          <a:cs typeface="Arial" panose="020B0604020202020204" pitchFamily="34" charset="0"/>
                        </a:rPr>
                        <a:t>Social awareness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 know when my staff are unhappy or unmotivated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 need to improve my understanding and awareness of my boss’ thoughts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56208220"/>
                  </a:ext>
                </a:extLst>
              </a:tr>
              <a:tr h="532270">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Self-management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 am open, trustworthy and flexible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 need to be more resilient under pressure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25479766"/>
                  </a:ext>
                </a:extLst>
              </a:tr>
              <a:tr h="722367">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Relationship management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People trust me. They are open with 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 need to improve how I manage conflict. I also want to improve how I manage my boss.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0654054"/>
                  </a:ext>
                </a:extLst>
              </a:tr>
            </a:tbl>
          </a:graphicData>
        </a:graphic>
      </p:graphicFrame>
    </p:spTree>
    <p:extLst>
      <p:ext uri="{BB962C8B-B14F-4D97-AF65-F5344CB8AC3E}">
        <p14:creationId xmlns:p14="http://schemas.microsoft.com/office/powerpoint/2010/main" val="3660475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B2BD684A-C7E0-9348-995C-221D60EC1DA0}"/>
              </a:ext>
            </a:extLst>
          </p:cNvPr>
          <p:cNvSpPr>
            <a:spLocks noGrp="1" noChangeArrowheads="1"/>
          </p:cNvSpPr>
          <p:nvPr>
            <p:ph type="title"/>
          </p:nvPr>
        </p:nvSpPr>
        <p:spPr>
          <a:xfrm>
            <a:off x="457200" y="385762"/>
            <a:ext cx="8229600" cy="642938"/>
          </a:xfrm>
        </p:spPr>
        <p:txBody>
          <a:bodyPr>
            <a:normAutofit/>
          </a:bodyPr>
          <a:lstStyle/>
          <a:p>
            <a:r>
              <a:rPr lang="en-US" altLang="en-US" sz="2800" b="1" dirty="0">
                <a:solidFill>
                  <a:schemeClr val="accent1">
                    <a:lumMod val="75000"/>
                  </a:schemeClr>
                </a:solidFill>
              </a:rPr>
              <a:t>Emotional Intelligence and Teamwork</a:t>
            </a:r>
          </a:p>
        </p:txBody>
      </p:sp>
      <p:sp>
        <p:nvSpPr>
          <p:cNvPr id="23555" name="Rectangle 3">
            <a:extLst>
              <a:ext uri="{FF2B5EF4-FFF2-40B4-BE49-F238E27FC236}">
                <a16:creationId xmlns:a16="http://schemas.microsoft.com/office/drawing/2014/main" id="{983AAC10-532F-C547-AB82-77239474EDDB}"/>
              </a:ext>
            </a:extLst>
          </p:cNvPr>
          <p:cNvSpPr>
            <a:spLocks noGrp="1" noChangeArrowheads="1"/>
          </p:cNvSpPr>
          <p:nvPr>
            <p:ph type="body" idx="1"/>
          </p:nvPr>
        </p:nvSpPr>
        <p:spPr/>
        <p:txBody>
          <a:bodyPr>
            <a:normAutofit/>
          </a:bodyPr>
          <a:lstStyle/>
          <a:p>
            <a:pPr marL="12700" indent="-12700">
              <a:lnSpc>
                <a:spcPct val="100000"/>
              </a:lnSpc>
              <a:spcBef>
                <a:spcPts val="0"/>
              </a:spcBef>
              <a:buFontTx/>
              <a:buNone/>
            </a:pPr>
            <a:r>
              <a:rPr lang="en-US" altLang="en-US" sz="2000" dirty="0" err="1"/>
              <a:t>Druskat</a:t>
            </a:r>
            <a:r>
              <a:rPr lang="en-US" altLang="en-US" sz="2000" dirty="0"/>
              <a:t> and Wolff (2001) define emotional intelligence in groups as “a team atmosphere in which the norms build emotional capacity (the ability to respond constructively in emotionally uncomfortable situations) and influence emotions in constructive ways”.</a:t>
            </a:r>
          </a:p>
          <a:p>
            <a:pPr marL="0" indent="0">
              <a:lnSpc>
                <a:spcPct val="100000"/>
              </a:lnSpc>
              <a:spcBef>
                <a:spcPts val="0"/>
              </a:spcBef>
              <a:buNone/>
            </a:pPr>
            <a:endParaRPr lang="en-US" altLang="en-US" sz="1800" dirty="0"/>
          </a:p>
          <a:p>
            <a:pPr marL="12700" indent="0">
              <a:lnSpc>
                <a:spcPct val="100000"/>
              </a:lnSpc>
              <a:spcBef>
                <a:spcPts val="0"/>
              </a:spcBef>
              <a:buFontTx/>
              <a:buNone/>
            </a:pPr>
            <a:r>
              <a:rPr lang="en-US" altLang="en-US" sz="1800" b="1" i="1" dirty="0" err="1"/>
              <a:t>Prati</a:t>
            </a:r>
            <a:r>
              <a:rPr lang="en-US" altLang="en-US" sz="1800" b="1" i="1" dirty="0"/>
              <a:t>, Douglas, Ferris, Ammeter, and Buckler (2003) identify three norms that are universal to any team with a high emotional intelligence:</a:t>
            </a:r>
          </a:p>
          <a:p>
            <a:pPr lvl="1">
              <a:lnSpc>
                <a:spcPct val="100000"/>
              </a:lnSpc>
              <a:spcBef>
                <a:spcPts val="0"/>
              </a:spcBef>
            </a:pPr>
            <a:r>
              <a:rPr lang="en-US" altLang="en-US" dirty="0"/>
              <a:t>“Team members recognize  the prescribed level of emotional intensity allowed to be displayed during team member interactions, and act accordingly”.</a:t>
            </a:r>
          </a:p>
          <a:p>
            <a:pPr lvl="1">
              <a:lnSpc>
                <a:spcPct val="100000"/>
              </a:lnSpc>
              <a:spcBef>
                <a:spcPts val="0"/>
              </a:spcBef>
            </a:pPr>
            <a:r>
              <a:rPr lang="en-US" altLang="en-US" dirty="0"/>
              <a:t>“Team members are self-aware in that they monitor their emotional expressions, and are sensitive to the feedback others provide with regard to social acceptance of those expressions”.</a:t>
            </a:r>
          </a:p>
          <a:p>
            <a:pPr lvl="1">
              <a:lnSpc>
                <a:spcPct val="100000"/>
              </a:lnSpc>
              <a:spcBef>
                <a:spcPts val="0"/>
              </a:spcBef>
            </a:pPr>
            <a:r>
              <a:rPr lang="en-US" altLang="en-US" dirty="0"/>
              <a:t>“Emotionally intelligent team members effectively regulate the intensity of their emotional displays [to outsiders] to be sure the displays do not exceed the bounds set by team standards”.</a:t>
            </a:r>
          </a:p>
        </p:txBody>
      </p:sp>
    </p:spTree>
    <p:extLst>
      <p:ext uri="{BB962C8B-B14F-4D97-AF65-F5344CB8AC3E}">
        <p14:creationId xmlns:p14="http://schemas.microsoft.com/office/powerpoint/2010/main" val="4011513013"/>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B3179E25-922A-9A45-B9E1-75AB6E5377F0}"/>
              </a:ext>
            </a:extLst>
          </p:cNvPr>
          <p:cNvSpPr>
            <a:spLocks noGrp="1" noChangeArrowheads="1"/>
          </p:cNvSpPr>
          <p:nvPr>
            <p:ph type="title"/>
          </p:nvPr>
        </p:nvSpPr>
        <p:spPr>
          <a:xfrm>
            <a:off x="454024" y="885428"/>
            <a:ext cx="8689975" cy="562372"/>
          </a:xfrm>
        </p:spPr>
        <p:txBody>
          <a:bodyPr>
            <a:noAutofit/>
          </a:bodyPr>
          <a:lstStyle/>
          <a:p>
            <a:pPr>
              <a:lnSpc>
                <a:spcPct val="100000"/>
              </a:lnSpc>
            </a:pPr>
            <a:r>
              <a:rPr lang="en-US" altLang="en-US" sz="2000" b="1" dirty="0">
                <a:solidFill>
                  <a:srgbClr val="7030A0"/>
                </a:solidFill>
              </a:rPr>
              <a:t>Model of Emotional Intelligence and Leader-Team Effectiveness</a:t>
            </a:r>
            <a:endParaRPr lang="en-US" altLang="en-US" sz="2000" dirty="0">
              <a:solidFill>
                <a:srgbClr val="7030A0"/>
              </a:solidFill>
            </a:endParaRPr>
          </a:p>
        </p:txBody>
      </p:sp>
      <p:pic>
        <p:nvPicPr>
          <p:cNvPr id="24580" name="Picture 4">
            <a:extLst>
              <a:ext uri="{FF2B5EF4-FFF2-40B4-BE49-F238E27FC236}">
                <a16:creationId xmlns:a16="http://schemas.microsoft.com/office/drawing/2014/main" id="{FB194013-C9F3-F84B-94DF-BA1C0DE77D6A}"/>
              </a:ext>
            </a:extLst>
          </p:cNvPr>
          <p:cNvPicPr>
            <a:picLocks noGrp="1" noChangeAspect="1" noChangeArrowheads="1"/>
          </p:cNvPicPr>
          <p:nvPr>
            <p:ph type="body" idx="1"/>
          </p:nvPr>
        </p:nvPicPr>
        <p:blipFill rotWithShape="1">
          <a:blip r:embed="rId2">
            <a:lum contrast="24000"/>
            <a:grayscl/>
            <a:biLevel thresh="50000"/>
            <a:extLst>
              <a:ext uri="{28A0092B-C50C-407E-A947-70E740481C1C}">
                <a14:useLocalDpi xmlns:a14="http://schemas.microsoft.com/office/drawing/2010/main" val="0"/>
              </a:ext>
            </a:extLst>
          </a:blip>
          <a:srcRect l="15271" t="11992" r="12549" b="20948"/>
          <a:stretch/>
        </p:blipFill>
        <p:spPr>
          <a:xfrm>
            <a:off x="734835" y="1648222"/>
            <a:ext cx="7674329" cy="4324350"/>
          </a:xfrm>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Tree>
    <p:extLst>
      <p:ext uri="{BB962C8B-B14F-4D97-AF65-F5344CB8AC3E}">
        <p14:creationId xmlns:p14="http://schemas.microsoft.com/office/powerpoint/2010/main" val="756284331"/>
      </p:ext>
    </p:extLst>
  </p:cSld>
  <p:clrMapOvr>
    <a:masterClrMapping/>
  </p:clrMapOvr>
  <p:transition>
    <p:wipe dir="r"/>
  </p:transition>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5_Custom Design">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ategory xmlns="13c02fde-b48f-4d00-bac1-911d8ee6ee98">Template</Category>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1709477310369438C3E543C94179E2D" ma:contentTypeVersion="8" ma:contentTypeDescription="Create a new document." ma:contentTypeScope="" ma:versionID="40639e0939d655a4dc87506b01892c9e">
  <xsd:schema xmlns:xsd="http://www.w3.org/2001/XMLSchema" xmlns:xs="http://www.w3.org/2001/XMLSchema" xmlns:p="http://schemas.microsoft.com/office/2006/metadata/properties" xmlns:ns2="13c02fde-b48f-4d00-bac1-911d8ee6ee98" xmlns:ns3="6fd5926b-e52e-44d8-81d1-5e6608a23368" targetNamespace="http://schemas.microsoft.com/office/2006/metadata/properties" ma:root="true" ma:fieldsID="337014aa22b9b0ec50b4022cfab8c551" ns2:_="" ns3:_="">
    <xsd:import namespace="13c02fde-b48f-4d00-bac1-911d8ee6ee98"/>
    <xsd:import namespace="6fd5926b-e52e-44d8-81d1-5e6608a23368"/>
    <xsd:element name="properties">
      <xsd:complexType>
        <xsd:sequence>
          <xsd:element name="documentManagement">
            <xsd:complexType>
              <xsd:all>
                <xsd:element ref="ns2:Category"/>
                <xsd:element ref="ns3:SharedWithUsers" minOccurs="0"/>
                <xsd:element ref="ns3:SharedWithDetails" minOccurs="0"/>
                <xsd:element ref="ns2:MediaServiceMetadata" minOccurs="0"/>
                <xsd:element ref="ns2:MediaServiceFastMetadata" minOccurs="0"/>
                <xsd:element ref="ns2:MediaServiceDateTaken" minOccurs="0"/>
                <xsd:element ref="ns2:MediaServiceAutoTag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c02fde-b48f-4d00-bac1-911d8ee6ee98" elementFormDefault="qualified">
    <xsd:import namespace="http://schemas.microsoft.com/office/2006/documentManagement/types"/>
    <xsd:import namespace="http://schemas.microsoft.com/office/infopath/2007/PartnerControls"/>
    <xsd:element name="Category" ma:index="8" ma:displayName="Category" ma:description="Select from the pull down menu the correct category for this file type" ma:format="Dropdown" ma:internalName="Category">
      <xsd:simpleType>
        <xsd:restriction base="dms:Choice">
          <xsd:enumeration value="Meetings"/>
          <xsd:enumeration value="Purchase Order"/>
          <xsd:enumeration value="Invoice"/>
          <xsd:enumeration value="Policy"/>
          <xsd:enumeration value="Procedure"/>
          <xsd:enumeration value="Template"/>
        </xsd:restriction>
      </xsd:simpleType>
    </xsd:element>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fd5926b-e52e-44d8-81d1-5e6608a23368" elementFormDefault="qualified">
    <xsd:import namespace="http://schemas.microsoft.com/office/2006/documentManagement/types"/>
    <xsd:import namespace="http://schemas.microsoft.com/office/infopath/2007/PartnerControls"/>
    <xsd:element name="SharedWithUsers" ma:index="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0"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BE02B31-F34B-4E18-8C84-0623F31763EB}">
  <ds:schemaRefs>
    <ds:schemaRef ds:uri="http://schemas.microsoft.com/sharepoint/v3/contenttype/forms"/>
  </ds:schemaRefs>
</ds:datastoreItem>
</file>

<file path=customXml/itemProps2.xml><?xml version="1.0" encoding="utf-8"?>
<ds:datastoreItem xmlns:ds="http://schemas.openxmlformats.org/officeDocument/2006/customXml" ds:itemID="{28324C9D-A4D4-4EA5-B76C-8491F2658EB9}">
  <ds:schemaRefs>
    <ds:schemaRef ds:uri="6fd5926b-e52e-44d8-81d1-5e6608a23368"/>
    <ds:schemaRef ds:uri="http://purl.org/dc/terms/"/>
    <ds:schemaRef ds:uri="http://schemas.openxmlformats.org/package/2006/metadata/core-properties"/>
    <ds:schemaRef ds:uri="http://schemas.microsoft.com/office/2006/documentManagement/types"/>
    <ds:schemaRef ds:uri="13c02fde-b48f-4d00-bac1-911d8ee6ee98"/>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F3D502E4-D18D-4EA6-BFF6-F7B2176D18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c02fde-b48f-4d00-bac1-911d8ee6ee98"/>
    <ds:schemaRef ds:uri="6fd5926b-e52e-44d8-81d1-5e6608a233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9779</TotalTime>
  <Words>2675</Words>
  <Application>Microsoft Macintosh PowerPoint</Application>
  <PresentationFormat>On-screen Show (4:3)</PresentationFormat>
  <Paragraphs>180</Paragraphs>
  <Slides>24</Slides>
  <Notes>11</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24</vt:i4>
      </vt:variant>
    </vt:vector>
  </HeadingPairs>
  <TitlesOfParts>
    <vt:vector size="33" baseType="lpstr">
      <vt:lpstr>Arial</vt:lpstr>
      <vt:lpstr>Calibri</vt:lpstr>
      <vt:lpstr>Calibri Light</vt:lpstr>
      <vt:lpstr>Courier New</vt:lpstr>
      <vt:lpstr>Wingdings</vt:lpstr>
      <vt:lpstr>1_Custom Design</vt:lpstr>
      <vt:lpstr>2_Custom Design</vt:lpstr>
      <vt:lpstr>3_Custom Design</vt:lpstr>
      <vt:lpstr>5_Custom Design</vt:lpstr>
      <vt:lpstr>MGT 811 Contemporary Management Capabilities</vt:lpstr>
      <vt:lpstr>Outline for today</vt:lpstr>
      <vt:lpstr>What is Emotional Intelligence?</vt:lpstr>
      <vt:lpstr>Emotional Intelligence and Leadership</vt:lpstr>
      <vt:lpstr>Emotional Intelligence and Leadership Styles</vt:lpstr>
      <vt:lpstr>The Four Emotional Intelligence Competencies</vt:lpstr>
      <vt:lpstr>How do the competences inter-relate?</vt:lpstr>
      <vt:lpstr>Emotional Intelligence and Teamwork</vt:lpstr>
      <vt:lpstr>Model of Emotional Intelligence and Leader-Team Effectiveness</vt:lpstr>
      <vt:lpstr>Emotional Intelligence and Organizational Citizenship</vt:lpstr>
      <vt:lpstr>Human Resource Specialists and the Emotional Intelligence Factor</vt:lpstr>
      <vt:lpstr>Some Emotional Intelligence Inventories</vt:lpstr>
      <vt:lpstr>Some Criticisms of Emotional Intelligence</vt:lpstr>
      <vt:lpstr> Why it is Important to Know What Emotional Intelligence is?  </vt:lpstr>
      <vt:lpstr>Four Clusters of Emotional Intelligence</vt:lpstr>
      <vt:lpstr>1. Self-Awareness</vt:lpstr>
      <vt:lpstr>2. Self-Management</vt:lpstr>
      <vt:lpstr>3. Social Awareness</vt:lpstr>
      <vt:lpstr>4. Social Skills</vt:lpstr>
      <vt:lpstr>Why is it Important to Develop My Own Emotional Intelligence?</vt:lpstr>
      <vt:lpstr>How Does Emotional Intelligence Help Us?</vt:lpstr>
      <vt:lpstr>PowerPoint Presentation</vt:lpstr>
      <vt:lpstr>Activity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Toniel Leung</dc:creator>
  <cp:lastModifiedBy>Stephen J. Rodwell</cp:lastModifiedBy>
  <cp:revision>239</cp:revision>
  <dcterms:created xsi:type="dcterms:W3CDTF">2017-08-16T23:55:16Z</dcterms:created>
  <dcterms:modified xsi:type="dcterms:W3CDTF">2019-02-01T05:06:42Z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0x010100E1709477310369438C3E543C94179E2D</vt:lpwstr>
  </property>
</Properties>
</file>