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4"/>
    <p:sldMasterId id="2147483683" r:id="rId5"/>
    <p:sldMasterId id="2147483685" r:id="rId6"/>
    <p:sldMasterId id="2147483706" r:id="rId7"/>
  </p:sldMasterIdLst>
  <p:notesMasterIdLst>
    <p:notesMasterId r:id="rId36"/>
  </p:notesMasterIdLst>
  <p:sldIdLst>
    <p:sldId id="281" r:id="rId8"/>
    <p:sldId id="273" r:id="rId9"/>
    <p:sldId id="263" r:id="rId10"/>
    <p:sldId id="265" r:id="rId11"/>
    <p:sldId id="266" r:id="rId12"/>
    <p:sldId id="280" r:id="rId13"/>
    <p:sldId id="270" r:id="rId14"/>
    <p:sldId id="304" r:id="rId15"/>
    <p:sldId id="306" r:id="rId16"/>
    <p:sldId id="272" r:id="rId17"/>
    <p:sldId id="363" r:id="rId18"/>
    <p:sldId id="283" r:id="rId19"/>
    <p:sldId id="284" r:id="rId20"/>
    <p:sldId id="288" r:id="rId21"/>
    <p:sldId id="264" r:id="rId22"/>
    <p:sldId id="292" r:id="rId23"/>
    <p:sldId id="301" r:id="rId24"/>
    <p:sldId id="293" r:id="rId25"/>
    <p:sldId id="294" r:id="rId26"/>
    <p:sldId id="276" r:id="rId27"/>
    <p:sldId id="296" r:id="rId28"/>
    <p:sldId id="277" r:id="rId29"/>
    <p:sldId id="308" r:id="rId30"/>
    <p:sldId id="326" r:id="rId31"/>
    <p:sldId id="332" r:id="rId32"/>
    <p:sldId id="324" r:id="rId33"/>
    <p:sldId id="361" r:id="rId34"/>
    <p:sldId id="355"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FCA309BC-425A-DD42-98C2-75A72F7C624A}">
          <p14:sldIdLst>
            <p14:sldId id="281"/>
            <p14:sldId id="273"/>
            <p14:sldId id="263"/>
            <p14:sldId id="265"/>
            <p14:sldId id="266"/>
            <p14:sldId id="280"/>
            <p14:sldId id="270"/>
            <p14:sldId id="304"/>
            <p14:sldId id="306"/>
            <p14:sldId id="272"/>
            <p14:sldId id="363"/>
            <p14:sldId id="283"/>
            <p14:sldId id="284"/>
            <p14:sldId id="288"/>
            <p14:sldId id="264"/>
            <p14:sldId id="292"/>
            <p14:sldId id="301"/>
            <p14:sldId id="293"/>
            <p14:sldId id="294"/>
            <p14:sldId id="276"/>
            <p14:sldId id="296"/>
            <p14:sldId id="277"/>
            <p14:sldId id="308"/>
            <p14:sldId id="326"/>
            <p14:sldId id="332"/>
            <p14:sldId id="324"/>
            <p14:sldId id="361"/>
            <p14:sldId id="355"/>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305" autoAdjust="0"/>
    <p:restoredTop sz="90768" autoAdjust="0"/>
  </p:normalViewPr>
  <p:slideViewPr>
    <p:cSldViewPr snapToGrid="0" snapToObjects="1">
      <p:cViewPr varScale="1">
        <p:scale>
          <a:sx n="90" d="100"/>
          <a:sy n="90" d="100"/>
        </p:scale>
        <p:origin x="280" y="200"/>
      </p:cViewPr>
      <p:guideLst>
        <p:guide orient="horz" pos="2160"/>
        <p:guide pos="2880"/>
      </p:guideLst>
    </p:cSldViewPr>
  </p:slideViewPr>
  <p:outlineViewPr>
    <p:cViewPr>
      <p:scale>
        <a:sx n="33" d="100"/>
        <a:sy n="33" d="100"/>
      </p:scale>
      <p:origin x="0" y="-60416"/>
    </p:cViewPr>
  </p:outlineViewPr>
  <p:notesTextViewPr>
    <p:cViewPr>
      <p:scale>
        <a:sx n="1" d="1"/>
        <a:sy n="1" d="1"/>
      </p:scale>
      <p:origin x="0" y="0"/>
    </p:cViewPr>
  </p:notesTextViewPr>
  <p:notesViewPr>
    <p:cSldViewPr snapToGrid="0" snapToObjects="1">
      <p:cViewPr varScale="1">
        <p:scale>
          <a:sx n="83" d="100"/>
          <a:sy n="83" d="100"/>
        </p:scale>
        <p:origin x="307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heme" Target="theme/theme1.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8" Type="http://schemas.openxmlformats.org/officeDocument/2006/relationships/slide" Target="slides/slide1.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3356F6-14F8-4256-9D17-CDC5468A3C0E}" type="doc">
      <dgm:prSet loTypeId="urn:microsoft.com/office/officeart/2005/8/layout/venn3" loCatId="relationship" qsTypeId="urn:microsoft.com/office/officeart/2005/8/quickstyle/simple2" qsCatId="simple" csTypeId="urn:microsoft.com/office/officeart/2005/8/colors/accent1_2" csCatId="accent1" phldr="1"/>
      <dgm:spPr/>
      <dgm:t>
        <a:bodyPr/>
        <a:lstStyle/>
        <a:p>
          <a:endParaRPr lang="en-US"/>
        </a:p>
      </dgm:t>
    </dgm:pt>
    <dgm:pt modelId="{80A817F9-665C-41B3-AF43-B9D9D8F55A28}">
      <dgm:prSet phldrT="[Text]" custT="1"/>
      <dgm:spPr/>
      <dgm:t>
        <a:bodyPr lIns="0" rIns="0" anchor="t"/>
        <a:lstStyle/>
        <a:p>
          <a:pPr algn="ctr"/>
          <a:r>
            <a:rPr lang="en-US" sz="2000" b="1" u="none" dirty="0"/>
            <a:t>Servant</a:t>
          </a:r>
        </a:p>
      </dgm:t>
    </dgm:pt>
    <dgm:pt modelId="{C3AAAB3C-2318-4BF2-B36D-E547FF183B24}" type="parTrans" cxnId="{C0272FFF-D8A0-48F8-AA03-5B44BD0437E7}">
      <dgm:prSet/>
      <dgm:spPr/>
      <dgm:t>
        <a:bodyPr/>
        <a:lstStyle/>
        <a:p>
          <a:endParaRPr lang="en-US"/>
        </a:p>
      </dgm:t>
    </dgm:pt>
    <dgm:pt modelId="{AA814AFC-DE94-4638-B289-83B02C73748A}" type="sibTrans" cxnId="{C0272FFF-D8A0-48F8-AA03-5B44BD0437E7}">
      <dgm:prSet/>
      <dgm:spPr/>
      <dgm:t>
        <a:bodyPr/>
        <a:lstStyle/>
        <a:p>
          <a:endParaRPr lang="en-US"/>
        </a:p>
      </dgm:t>
    </dgm:pt>
    <dgm:pt modelId="{DB4C3F7B-40E8-4C16-9F03-7C289C06CFD7}">
      <dgm:prSet phldrT="[Text]" custT="1"/>
      <dgm:spPr/>
      <dgm:t>
        <a:bodyPr lIns="0" rIns="731520" anchor="t"/>
        <a:lstStyle/>
        <a:p>
          <a:pPr marL="685800" indent="0" algn="ctr" defTabSz="1425575">
            <a:tabLst/>
          </a:pPr>
          <a:r>
            <a:rPr lang="en-US" sz="2000" b="1" dirty="0"/>
            <a:t>Leader</a:t>
          </a:r>
        </a:p>
      </dgm:t>
    </dgm:pt>
    <dgm:pt modelId="{3B2FD9A6-F0CC-478D-A226-BF4988C26FEB}" type="parTrans" cxnId="{D806C29C-55E9-471F-B181-4896F14803DC}">
      <dgm:prSet/>
      <dgm:spPr/>
      <dgm:t>
        <a:bodyPr/>
        <a:lstStyle/>
        <a:p>
          <a:endParaRPr lang="en-US"/>
        </a:p>
      </dgm:t>
    </dgm:pt>
    <dgm:pt modelId="{0542A3EC-4882-4250-B900-0AA4CE99764D}" type="sibTrans" cxnId="{D806C29C-55E9-471F-B181-4896F14803DC}">
      <dgm:prSet/>
      <dgm:spPr/>
      <dgm:t>
        <a:bodyPr/>
        <a:lstStyle/>
        <a:p>
          <a:endParaRPr lang="en-US"/>
        </a:p>
      </dgm:t>
    </dgm:pt>
    <dgm:pt modelId="{00F61570-457B-4879-BE6C-C5CA1AD4DCC6}" type="pres">
      <dgm:prSet presAssocID="{2E3356F6-14F8-4256-9D17-CDC5468A3C0E}" presName="Name0" presStyleCnt="0">
        <dgm:presLayoutVars>
          <dgm:dir/>
          <dgm:resizeHandles val="exact"/>
        </dgm:presLayoutVars>
      </dgm:prSet>
      <dgm:spPr/>
    </dgm:pt>
    <dgm:pt modelId="{11884E55-CDD0-4409-B6D7-0CECAC0D1C37}" type="pres">
      <dgm:prSet presAssocID="{80A817F9-665C-41B3-AF43-B9D9D8F55A28}" presName="Name5" presStyleLbl="vennNode1" presStyleIdx="0" presStyleCnt="2" custLinFactNeighborX="52740" custLinFactNeighborY="4930">
        <dgm:presLayoutVars>
          <dgm:bulletEnabled val="1"/>
        </dgm:presLayoutVars>
      </dgm:prSet>
      <dgm:spPr/>
    </dgm:pt>
    <dgm:pt modelId="{A076970E-1B16-43EA-923B-8A201E42D7FC}" type="pres">
      <dgm:prSet presAssocID="{AA814AFC-DE94-4638-B289-83B02C73748A}" presName="space" presStyleCnt="0"/>
      <dgm:spPr/>
    </dgm:pt>
    <dgm:pt modelId="{B475B81B-0956-4AF9-A1FA-2ECB5402D87C}" type="pres">
      <dgm:prSet presAssocID="{DB4C3F7B-40E8-4C16-9F03-7C289C06CFD7}" presName="Name5" presStyleLbl="vennNode1" presStyleIdx="1" presStyleCnt="2" custLinFactNeighborX="-52320" custLinFactNeighborY="6226">
        <dgm:presLayoutVars>
          <dgm:bulletEnabled val="1"/>
        </dgm:presLayoutVars>
      </dgm:prSet>
      <dgm:spPr/>
    </dgm:pt>
  </dgm:ptLst>
  <dgm:cxnLst>
    <dgm:cxn modelId="{6AACF486-3B21-4E42-A7D1-A42F62FE8DBF}" type="presOf" srcId="{DB4C3F7B-40E8-4C16-9F03-7C289C06CFD7}" destId="{B475B81B-0956-4AF9-A1FA-2ECB5402D87C}" srcOrd="0" destOrd="0" presId="urn:microsoft.com/office/officeart/2005/8/layout/venn3"/>
    <dgm:cxn modelId="{D806C29C-55E9-471F-B181-4896F14803DC}" srcId="{2E3356F6-14F8-4256-9D17-CDC5468A3C0E}" destId="{DB4C3F7B-40E8-4C16-9F03-7C289C06CFD7}" srcOrd="1" destOrd="0" parTransId="{3B2FD9A6-F0CC-478D-A226-BF4988C26FEB}" sibTransId="{0542A3EC-4882-4250-B900-0AA4CE99764D}"/>
    <dgm:cxn modelId="{FE24A59F-943A-4617-B085-1E9C0F622C1B}" type="presOf" srcId="{80A817F9-665C-41B3-AF43-B9D9D8F55A28}" destId="{11884E55-CDD0-4409-B6D7-0CECAC0D1C37}" srcOrd="0" destOrd="0" presId="urn:microsoft.com/office/officeart/2005/8/layout/venn3"/>
    <dgm:cxn modelId="{002795BD-03C7-433A-8CC4-F9A138F28D56}" type="presOf" srcId="{2E3356F6-14F8-4256-9D17-CDC5468A3C0E}" destId="{00F61570-457B-4879-BE6C-C5CA1AD4DCC6}" srcOrd="0" destOrd="0" presId="urn:microsoft.com/office/officeart/2005/8/layout/venn3"/>
    <dgm:cxn modelId="{C0272FFF-D8A0-48F8-AA03-5B44BD0437E7}" srcId="{2E3356F6-14F8-4256-9D17-CDC5468A3C0E}" destId="{80A817F9-665C-41B3-AF43-B9D9D8F55A28}" srcOrd="0" destOrd="0" parTransId="{C3AAAB3C-2318-4BF2-B36D-E547FF183B24}" sibTransId="{AA814AFC-DE94-4638-B289-83B02C73748A}"/>
    <dgm:cxn modelId="{00B00E8F-03D0-4B89-B682-4655F6A8FE26}" type="presParOf" srcId="{00F61570-457B-4879-BE6C-C5CA1AD4DCC6}" destId="{11884E55-CDD0-4409-B6D7-0CECAC0D1C37}" srcOrd="0" destOrd="0" presId="urn:microsoft.com/office/officeart/2005/8/layout/venn3"/>
    <dgm:cxn modelId="{DC5C46F5-F126-4C4E-8562-5BC502E1A775}" type="presParOf" srcId="{00F61570-457B-4879-BE6C-C5CA1AD4DCC6}" destId="{A076970E-1B16-43EA-923B-8A201E42D7FC}" srcOrd="1" destOrd="0" presId="urn:microsoft.com/office/officeart/2005/8/layout/venn3"/>
    <dgm:cxn modelId="{08EA768D-DE5F-4EB4-BE55-6DE0115A247A}" type="presParOf" srcId="{00F61570-457B-4879-BE6C-C5CA1AD4DCC6}" destId="{B475B81B-0956-4AF9-A1FA-2ECB5402D87C}" srcOrd="2" destOrd="0" presId="urn:microsoft.com/office/officeart/2005/8/layout/venn3"/>
  </dgm:cxnLst>
  <dgm:bg>
    <a:noFill/>
  </dgm:bg>
  <dgm:whole>
    <a:ln>
      <a:solidFill>
        <a:schemeClr val="accent6">
          <a:lumMod val="50000"/>
        </a:schemeClr>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C8052F-72FE-457F-9CEB-48207A5840BF}" type="doc">
      <dgm:prSet loTypeId="urn:microsoft.com/office/officeart/2005/8/layout/hierarchy6" loCatId="hierarchy" qsTypeId="urn:microsoft.com/office/officeart/2005/8/quickstyle/3d1" qsCatId="3D" csTypeId="urn:microsoft.com/office/officeart/2005/8/colors/accent1_2" csCatId="accent1" phldr="1"/>
      <dgm:spPr/>
      <dgm:t>
        <a:bodyPr/>
        <a:lstStyle/>
        <a:p>
          <a:endParaRPr lang="en-US"/>
        </a:p>
      </dgm:t>
    </dgm:pt>
    <dgm:pt modelId="{E559121C-9622-4912-8596-D14658BAA2C8}">
      <dgm:prSet phldrT="[Text]" custT="1">
        <dgm:style>
          <a:lnRef idx="1">
            <a:schemeClr val="accent6"/>
          </a:lnRef>
          <a:fillRef idx="3">
            <a:schemeClr val="accent6"/>
          </a:fillRef>
          <a:effectRef idx="2">
            <a:schemeClr val="accent6"/>
          </a:effectRef>
          <a:fontRef idx="minor">
            <a:schemeClr val="lt1"/>
          </a:fontRef>
        </dgm:style>
      </dgm:prSet>
      <dgm:spPr>
        <a:ln/>
      </dgm:spPr>
      <dgm:t>
        <a:bodyPr/>
        <a:lstStyle/>
        <a:p>
          <a:r>
            <a:rPr lang="en-US" sz="1200">
              <a:solidFill>
                <a:schemeClr val="tx1"/>
              </a:solidFill>
            </a:rPr>
            <a:t>CEO</a:t>
          </a:r>
          <a:endParaRPr lang="en-US" sz="1200" dirty="0">
            <a:solidFill>
              <a:schemeClr val="tx1"/>
            </a:solidFill>
          </a:endParaRPr>
        </a:p>
      </dgm:t>
    </dgm:pt>
    <dgm:pt modelId="{9C86FF67-890B-4DF2-928A-902FB5FA4E06}" type="parTrans" cxnId="{6CE5A2C6-A5C4-47A0-985D-B88F8B3D72F5}">
      <dgm:prSet/>
      <dgm:spPr/>
      <dgm:t>
        <a:bodyPr/>
        <a:lstStyle/>
        <a:p>
          <a:endParaRPr lang="en-US"/>
        </a:p>
      </dgm:t>
    </dgm:pt>
    <dgm:pt modelId="{280DBAAC-7FF5-438B-8A8F-9E8E885463A5}" type="sibTrans" cxnId="{6CE5A2C6-A5C4-47A0-985D-B88F8B3D72F5}">
      <dgm:prSet/>
      <dgm:spPr/>
      <dgm:t>
        <a:bodyPr/>
        <a:lstStyle/>
        <a:p>
          <a:endParaRPr lang="en-US"/>
        </a:p>
      </dgm:t>
    </dgm:pt>
    <dgm:pt modelId="{9599774F-E896-455A-9096-CA876E778C98}">
      <dgm:prSet phldrT="[Text]" custT="1">
        <dgm:style>
          <a:lnRef idx="1">
            <a:schemeClr val="accent2"/>
          </a:lnRef>
          <a:fillRef idx="3">
            <a:schemeClr val="accent2"/>
          </a:fillRef>
          <a:effectRef idx="2">
            <a:schemeClr val="accent2"/>
          </a:effectRef>
          <a:fontRef idx="minor">
            <a:schemeClr val="lt1"/>
          </a:fontRef>
        </dgm:style>
      </dgm:prSet>
      <dgm:spPr>
        <a:gradFill rotWithShape="0">
          <a:lin ang="5400000" scaled="0"/>
        </a:gradFill>
      </dgm:spPr>
      <dgm:t>
        <a:bodyPr/>
        <a:lstStyle/>
        <a:p>
          <a:r>
            <a:rPr lang="en-US" sz="1200">
              <a:solidFill>
                <a:schemeClr val="tx1"/>
              </a:solidFill>
            </a:rPr>
            <a:t>CIO</a:t>
          </a:r>
          <a:endParaRPr lang="en-US" sz="1200" dirty="0">
            <a:solidFill>
              <a:schemeClr val="tx1"/>
            </a:solidFill>
          </a:endParaRPr>
        </a:p>
      </dgm:t>
    </dgm:pt>
    <dgm:pt modelId="{015B2FDF-A33D-4589-A94B-24A6E65C5851}" type="parTrans" cxnId="{82CF600D-9A9D-4C40-8C7F-179459ECF8AF}">
      <dgm:prSet/>
      <dgm:spPr>
        <a:ln>
          <a:solidFill>
            <a:schemeClr val="tx1"/>
          </a:solidFill>
        </a:ln>
      </dgm:spPr>
      <dgm:t>
        <a:bodyPr/>
        <a:lstStyle/>
        <a:p>
          <a:endParaRPr lang="en-US"/>
        </a:p>
      </dgm:t>
    </dgm:pt>
    <dgm:pt modelId="{BBBF12B9-D82E-4A79-84D9-BCAF9810E443}" type="sibTrans" cxnId="{82CF600D-9A9D-4C40-8C7F-179459ECF8AF}">
      <dgm:prSet/>
      <dgm:spPr/>
      <dgm:t>
        <a:bodyPr/>
        <a:lstStyle/>
        <a:p>
          <a:endParaRPr lang="en-US"/>
        </a:p>
      </dgm:t>
    </dgm:pt>
    <dgm:pt modelId="{B20437FB-683D-47D2-A427-AE94ED60372C}">
      <dgm:prSet phldrT="[Text]">
        <dgm:style>
          <a:lnRef idx="1">
            <a:schemeClr val="accent6"/>
          </a:lnRef>
          <a:fillRef idx="2">
            <a:schemeClr val="accent6"/>
          </a:fillRef>
          <a:effectRef idx="1">
            <a:schemeClr val="accent6"/>
          </a:effectRef>
          <a:fontRef idx="minor">
            <a:schemeClr val="dk1"/>
          </a:fontRef>
        </dgm:style>
      </dgm:prSet>
      <dgm:spPr/>
      <dgm:t>
        <a:bodyPr/>
        <a:lstStyle/>
        <a:p>
          <a:r>
            <a:rPr lang="en-US"/>
            <a:t>Operations</a:t>
          </a:r>
          <a:endParaRPr lang="en-US" dirty="0"/>
        </a:p>
      </dgm:t>
    </dgm:pt>
    <dgm:pt modelId="{EA8C93AB-0F58-4B6E-8258-9BFC8625A78F}" type="parTrans" cxnId="{6467590B-0B12-48FE-8D33-CE9F9301CCEF}">
      <dgm:prSet/>
      <dgm:spPr>
        <a:ln>
          <a:solidFill>
            <a:schemeClr val="tx1"/>
          </a:solidFill>
        </a:ln>
      </dgm:spPr>
      <dgm:t>
        <a:bodyPr/>
        <a:lstStyle/>
        <a:p>
          <a:endParaRPr lang="en-US"/>
        </a:p>
      </dgm:t>
    </dgm:pt>
    <dgm:pt modelId="{B16817FD-21F0-42B8-AA76-6A75BD1EA0C6}" type="sibTrans" cxnId="{6467590B-0B12-48FE-8D33-CE9F9301CCEF}">
      <dgm:prSet/>
      <dgm:spPr/>
      <dgm:t>
        <a:bodyPr/>
        <a:lstStyle/>
        <a:p>
          <a:endParaRPr lang="en-US"/>
        </a:p>
      </dgm:t>
    </dgm:pt>
    <dgm:pt modelId="{EB31B54F-D01B-4590-A8C8-D3D5EE00851B}">
      <dgm:prSet phldrT="[Text]">
        <dgm:style>
          <a:lnRef idx="1">
            <a:schemeClr val="accent6"/>
          </a:lnRef>
          <a:fillRef idx="2">
            <a:schemeClr val="accent6"/>
          </a:fillRef>
          <a:effectRef idx="1">
            <a:schemeClr val="accent6"/>
          </a:effectRef>
          <a:fontRef idx="minor">
            <a:schemeClr val="dk1"/>
          </a:fontRef>
        </dgm:style>
      </dgm:prSet>
      <dgm:spPr/>
      <dgm:t>
        <a:bodyPr/>
        <a:lstStyle/>
        <a:p>
          <a:r>
            <a:rPr lang="en-US"/>
            <a:t>Development</a:t>
          </a:r>
          <a:endParaRPr lang="en-US" dirty="0"/>
        </a:p>
      </dgm:t>
    </dgm:pt>
    <dgm:pt modelId="{90418AC0-358D-4B4E-B8F1-8B621CF0A1C4}" type="parTrans" cxnId="{0DF78F7D-D562-44F2-BC9A-0417E2FD2B71}">
      <dgm:prSet/>
      <dgm:spPr>
        <a:ln>
          <a:solidFill>
            <a:schemeClr val="tx1"/>
          </a:solidFill>
        </a:ln>
      </dgm:spPr>
      <dgm:t>
        <a:bodyPr/>
        <a:lstStyle/>
        <a:p>
          <a:endParaRPr lang="en-US"/>
        </a:p>
      </dgm:t>
    </dgm:pt>
    <dgm:pt modelId="{7E3DB644-F261-4DB4-A0D8-7EEA405E2907}" type="sibTrans" cxnId="{0DF78F7D-D562-44F2-BC9A-0417E2FD2B71}">
      <dgm:prSet/>
      <dgm:spPr/>
      <dgm:t>
        <a:bodyPr/>
        <a:lstStyle/>
        <a:p>
          <a:endParaRPr lang="en-US"/>
        </a:p>
      </dgm:t>
    </dgm:pt>
    <dgm:pt modelId="{7EAB3B0A-19A1-48DC-A90D-A287EDF6772B}">
      <dgm:prSet phldrT="[Text]" custT="1">
        <dgm:style>
          <a:lnRef idx="1">
            <a:schemeClr val="accent2"/>
          </a:lnRef>
          <a:fillRef idx="3">
            <a:schemeClr val="accent2"/>
          </a:fillRef>
          <a:effectRef idx="2">
            <a:schemeClr val="accent2"/>
          </a:effectRef>
          <a:fontRef idx="minor">
            <a:schemeClr val="lt1"/>
          </a:fontRef>
        </dgm:style>
      </dgm:prSet>
      <dgm:spPr>
        <a:gradFill rotWithShape="0">
          <a:lin ang="5400000" scaled="0"/>
        </a:gradFill>
      </dgm:spPr>
      <dgm:t>
        <a:bodyPr/>
        <a:lstStyle/>
        <a:p>
          <a:r>
            <a:rPr lang="en-US" sz="1200">
              <a:solidFill>
                <a:schemeClr val="tx1"/>
              </a:solidFill>
            </a:rPr>
            <a:t>CFO</a:t>
          </a:r>
          <a:endParaRPr lang="en-US" sz="1200" dirty="0">
            <a:solidFill>
              <a:schemeClr val="tx1"/>
            </a:solidFill>
          </a:endParaRPr>
        </a:p>
      </dgm:t>
    </dgm:pt>
    <dgm:pt modelId="{5223DEB7-3782-445A-B94E-74096F555B4C}" type="parTrans" cxnId="{494634DA-3B35-4065-9CBA-C6488221F4D0}">
      <dgm:prSet/>
      <dgm:spPr>
        <a:ln>
          <a:solidFill>
            <a:schemeClr val="tx1"/>
          </a:solidFill>
        </a:ln>
      </dgm:spPr>
      <dgm:t>
        <a:bodyPr/>
        <a:lstStyle/>
        <a:p>
          <a:endParaRPr lang="en-US"/>
        </a:p>
      </dgm:t>
    </dgm:pt>
    <dgm:pt modelId="{2E061A88-7FE5-4AAA-83DF-EAB7CB903AD1}" type="sibTrans" cxnId="{494634DA-3B35-4065-9CBA-C6488221F4D0}">
      <dgm:prSet/>
      <dgm:spPr/>
      <dgm:t>
        <a:bodyPr/>
        <a:lstStyle/>
        <a:p>
          <a:endParaRPr lang="en-US"/>
        </a:p>
      </dgm:t>
    </dgm:pt>
    <dgm:pt modelId="{0E77E7AD-EBC6-47C4-883B-A8F67E8FD1AB}">
      <dgm:prSet phldrT="[Text]">
        <dgm:style>
          <a:lnRef idx="1">
            <a:schemeClr val="accent6"/>
          </a:lnRef>
          <a:fillRef idx="2">
            <a:schemeClr val="accent6"/>
          </a:fillRef>
          <a:effectRef idx="1">
            <a:schemeClr val="accent6"/>
          </a:effectRef>
          <a:fontRef idx="minor">
            <a:schemeClr val="dk1"/>
          </a:fontRef>
        </dgm:style>
      </dgm:prSet>
      <dgm:spPr/>
      <dgm:t>
        <a:bodyPr/>
        <a:lstStyle/>
        <a:p>
          <a:r>
            <a:rPr lang="en-US"/>
            <a:t>Accounting</a:t>
          </a:r>
          <a:endParaRPr lang="en-US" dirty="0"/>
        </a:p>
      </dgm:t>
    </dgm:pt>
    <dgm:pt modelId="{D4E90050-1944-44C5-AF58-8FBE30CB03F6}" type="parTrans" cxnId="{35509697-FC90-44BB-903E-6D4760483994}">
      <dgm:prSet/>
      <dgm:spPr>
        <a:ln>
          <a:solidFill>
            <a:schemeClr val="tx1"/>
          </a:solidFill>
        </a:ln>
      </dgm:spPr>
      <dgm:t>
        <a:bodyPr/>
        <a:lstStyle/>
        <a:p>
          <a:endParaRPr lang="en-US"/>
        </a:p>
      </dgm:t>
    </dgm:pt>
    <dgm:pt modelId="{1D831AED-1CDD-4DAD-B30E-C31F16C38CED}" type="sibTrans" cxnId="{35509697-FC90-44BB-903E-6D4760483994}">
      <dgm:prSet/>
      <dgm:spPr/>
      <dgm:t>
        <a:bodyPr/>
        <a:lstStyle/>
        <a:p>
          <a:endParaRPr lang="en-US"/>
        </a:p>
      </dgm:t>
    </dgm:pt>
    <dgm:pt modelId="{12D9B081-9803-42D1-A3CF-3A16291DC058}">
      <dgm:prSet phldrT="[Text]"/>
      <dgm:spPr>
        <a:gradFill rotWithShape="0">
          <a:gsLst>
            <a:gs pos="0">
              <a:srgbClr val="5E9EFF"/>
            </a:gs>
            <a:gs pos="39999">
              <a:srgbClr val="85C2FF"/>
            </a:gs>
            <a:gs pos="70000">
              <a:srgbClr val="C4D6EB"/>
            </a:gs>
            <a:gs pos="100000">
              <a:srgbClr val="FFEBFA"/>
            </a:gs>
          </a:gsLst>
          <a:lin ang="16200000" scaled="0"/>
        </a:gradFill>
      </dgm:spPr>
      <dgm:t>
        <a:bodyPr/>
        <a:lstStyle/>
        <a:p>
          <a:pPr algn="l"/>
          <a:r>
            <a:rPr lang="en-US" dirty="0"/>
            <a:t>Commander</a:t>
          </a:r>
        </a:p>
      </dgm:t>
    </dgm:pt>
    <dgm:pt modelId="{EC2818D3-78A0-470B-821A-78BE245F2906}" type="parTrans" cxnId="{2BD98CF9-B6B7-4EFE-B59F-BFB27489B3A8}">
      <dgm:prSet/>
      <dgm:spPr/>
      <dgm:t>
        <a:bodyPr/>
        <a:lstStyle/>
        <a:p>
          <a:endParaRPr lang="en-US"/>
        </a:p>
      </dgm:t>
    </dgm:pt>
    <dgm:pt modelId="{9C1B0C6B-6233-4D4D-A744-656F18DBD737}" type="sibTrans" cxnId="{2BD98CF9-B6B7-4EFE-B59F-BFB27489B3A8}">
      <dgm:prSet/>
      <dgm:spPr/>
      <dgm:t>
        <a:bodyPr/>
        <a:lstStyle/>
        <a:p>
          <a:endParaRPr lang="en-US"/>
        </a:p>
      </dgm:t>
    </dgm:pt>
    <dgm:pt modelId="{DAE4D072-B7BA-4CE0-B8C6-0D862F5D34EB}">
      <dgm:prSet phldrT="[Text]">
        <dgm:style>
          <a:lnRef idx="1">
            <a:schemeClr val="accent2"/>
          </a:lnRef>
          <a:fillRef idx="2">
            <a:schemeClr val="accent2"/>
          </a:fillRef>
          <a:effectRef idx="1">
            <a:schemeClr val="accent2"/>
          </a:effectRef>
          <a:fontRef idx="minor">
            <a:schemeClr val="dk1"/>
          </a:fontRef>
        </dgm:style>
      </dgm:prSet>
      <dgm:spPr/>
      <dgm:t>
        <a:bodyPr/>
        <a:lstStyle/>
        <a:p>
          <a:pPr algn="l"/>
          <a:r>
            <a:rPr lang="en-US" dirty="0"/>
            <a:t>Management</a:t>
          </a:r>
        </a:p>
      </dgm:t>
    </dgm:pt>
    <dgm:pt modelId="{F6B9F8A4-018C-4436-BCC4-28F835C1A2AD}" type="parTrans" cxnId="{B3F1FDFF-ADFF-4A89-AD0B-EB048E26022C}">
      <dgm:prSet/>
      <dgm:spPr/>
      <dgm:t>
        <a:bodyPr/>
        <a:lstStyle/>
        <a:p>
          <a:endParaRPr lang="en-US"/>
        </a:p>
      </dgm:t>
    </dgm:pt>
    <dgm:pt modelId="{A6B55F9A-E320-4AF7-B799-1433D44194D1}" type="sibTrans" cxnId="{B3F1FDFF-ADFF-4A89-AD0B-EB048E26022C}">
      <dgm:prSet/>
      <dgm:spPr/>
      <dgm:t>
        <a:bodyPr/>
        <a:lstStyle/>
        <a:p>
          <a:endParaRPr lang="en-US"/>
        </a:p>
      </dgm:t>
    </dgm:pt>
    <dgm:pt modelId="{69EB1610-EB31-483F-8CF4-CD4A7481D14F}">
      <dgm:prSet phldrT="[Text]"/>
      <dgm:spPr/>
      <dgm:t>
        <a:bodyPr/>
        <a:lstStyle/>
        <a:p>
          <a:pPr algn="l"/>
          <a:r>
            <a:rPr lang="en-US" dirty="0"/>
            <a:t>Labor</a:t>
          </a:r>
        </a:p>
      </dgm:t>
    </dgm:pt>
    <dgm:pt modelId="{8E2BA389-7135-4BA3-BBB0-AD31B7641E89}" type="parTrans" cxnId="{1561DA81-3AB8-4C78-83AB-F2714675CB15}">
      <dgm:prSet/>
      <dgm:spPr/>
      <dgm:t>
        <a:bodyPr/>
        <a:lstStyle/>
        <a:p>
          <a:endParaRPr lang="en-US"/>
        </a:p>
      </dgm:t>
    </dgm:pt>
    <dgm:pt modelId="{DC541C9B-00B3-4C05-A20D-F1E1CDF8BA6B}" type="sibTrans" cxnId="{1561DA81-3AB8-4C78-83AB-F2714675CB15}">
      <dgm:prSet/>
      <dgm:spPr/>
      <dgm:t>
        <a:bodyPr/>
        <a:lstStyle/>
        <a:p>
          <a:endParaRPr lang="en-US"/>
        </a:p>
      </dgm:t>
    </dgm:pt>
    <dgm:pt modelId="{8B5E7493-07E7-457E-8510-63584393531A}">
      <dgm:prSet phldrT="[Text]">
        <dgm:style>
          <a:lnRef idx="1">
            <a:schemeClr val="accent6"/>
          </a:lnRef>
          <a:fillRef idx="2">
            <a:schemeClr val="accent6"/>
          </a:fillRef>
          <a:effectRef idx="1">
            <a:schemeClr val="accent6"/>
          </a:effectRef>
          <a:fontRef idx="minor">
            <a:schemeClr val="dk1"/>
          </a:fontRef>
        </dgm:style>
      </dgm:prSet>
      <dgm:spPr/>
      <dgm:t>
        <a:bodyPr/>
        <a:lstStyle/>
        <a:p>
          <a:r>
            <a:rPr lang="en-US"/>
            <a:t>Finance</a:t>
          </a:r>
          <a:endParaRPr lang="en-US" dirty="0"/>
        </a:p>
      </dgm:t>
    </dgm:pt>
    <dgm:pt modelId="{D1554D32-4D90-4D7D-AA8D-1EFD3B075B0A}" type="parTrans" cxnId="{71707A38-1F52-4662-AC9C-EA95DF6DAD99}">
      <dgm:prSet/>
      <dgm:spPr>
        <a:ln>
          <a:solidFill>
            <a:schemeClr val="tx1"/>
          </a:solidFill>
        </a:ln>
      </dgm:spPr>
      <dgm:t>
        <a:bodyPr/>
        <a:lstStyle/>
        <a:p>
          <a:endParaRPr lang="en-US"/>
        </a:p>
      </dgm:t>
    </dgm:pt>
    <dgm:pt modelId="{F9EDA47B-0B45-4BA9-B6E0-4195B99A4B0A}" type="sibTrans" cxnId="{71707A38-1F52-4662-AC9C-EA95DF6DAD99}">
      <dgm:prSet/>
      <dgm:spPr/>
      <dgm:t>
        <a:bodyPr/>
        <a:lstStyle/>
        <a:p>
          <a:endParaRPr lang="en-US"/>
        </a:p>
      </dgm:t>
    </dgm:pt>
    <dgm:pt modelId="{0742C207-89C2-4974-B8D1-02BC49A5B740}" type="pres">
      <dgm:prSet presAssocID="{E0C8052F-72FE-457F-9CEB-48207A5840BF}" presName="mainComposite" presStyleCnt="0">
        <dgm:presLayoutVars>
          <dgm:chPref val="1"/>
          <dgm:dir/>
          <dgm:animOne val="branch"/>
          <dgm:animLvl val="lvl"/>
          <dgm:resizeHandles val="exact"/>
        </dgm:presLayoutVars>
      </dgm:prSet>
      <dgm:spPr/>
    </dgm:pt>
    <dgm:pt modelId="{7BC8512F-E80A-4E6E-93E2-8130DA0410DC}" type="pres">
      <dgm:prSet presAssocID="{E0C8052F-72FE-457F-9CEB-48207A5840BF}" presName="hierFlow" presStyleCnt="0"/>
      <dgm:spPr/>
    </dgm:pt>
    <dgm:pt modelId="{F4B049E7-44CE-41F2-A30C-D17514C68F98}" type="pres">
      <dgm:prSet presAssocID="{E0C8052F-72FE-457F-9CEB-48207A5840BF}" presName="firstBuf" presStyleCnt="0"/>
      <dgm:spPr/>
    </dgm:pt>
    <dgm:pt modelId="{2DCCBBFE-E839-4D72-A27B-6ADB0C372B18}" type="pres">
      <dgm:prSet presAssocID="{E0C8052F-72FE-457F-9CEB-48207A5840BF}" presName="hierChild1" presStyleCnt="0">
        <dgm:presLayoutVars>
          <dgm:chPref val="1"/>
          <dgm:animOne val="branch"/>
          <dgm:animLvl val="lvl"/>
        </dgm:presLayoutVars>
      </dgm:prSet>
      <dgm:spPr/>
    </dgm:pt>
    <dgm:pt modelId="{38A1FBCD-D5EA-40D2-BA38-08B404E01D8E}" type="pres">
      <dgm:prSet presAssocID="{E559121C-9622-4912-8596-D14658BAA2C8}" presName="Name14" presStyleCnt="0"/>
      <dgm:spPr/>
    </dgm:pt>
    <dgm:pt modelId="{08F8D9DC-9DC0-49A8-9D79-E5AA3E7B6554}" type="pres">
      <dgm:prSet presAssocID="{E559121C-9622-4912-8596-D14658BAA2C8}" presName="level1Shape" presStyleLbl="node0" presStyleIdx="0" presStyleCnt="1">
        <dgm:presLayoutVars>
          <dgm:chPref val="3"/>
        </dgm:presLayoutVars>
      </dgm:prSet>
      <dgm:spPr/>
    </dgm:pt>
    <dgm:pt modelId="{7FA6EA0F-97E2-40E5-9090-5DB5182650EF}" type="pres">
      <dgm:prSet presAssocID="{E559121C-9622-4912-8596-D14658BAA2C8}" presName="hierChild2" presStyleCnt="0"/>
      <dgm:spPr/>
    </dgm:pt>
    <dgm:pt modelId="{0CC5D0AB-47A6-44FF-91EB-C1EB8F434E39}" type="pres">
      <dgm:prSet presAssocID="{015B2FDF-A33D-4589-A94B-24A6E65C5851}" presName="Name19" presStyleLbl="parChTrans1D2" presStyleIdx="0" presStyleCnt="2"/>
      <dgm:spPr/>
    </dgm:pt>
    <dgm:pt modelId="{A48693B6-28A1-4022-B5D3-83583DFC9F2C}" type="pres">
      <dgm:prSet presAssocID="{9599774F-E896-455A-9096-CA876E778C98}" presName="Name21" presStyleCnt="0"/>
      <dgm:spPr/>
    </dgm:pt>
    <dgm:pt modelId="{E56912B1-F51E-4EA5-9D70-2F3F194EB5D2}" type="pres">
      <dgm:prSet presAssocID="{9599774F-E896-455A-9096-CA876E778C98}" presName="level2Shape" presStyleLbl="node2" presStyleIdx="0" presStyleCnt="2"/>
      <dgm:spPr/>
    </dgm:pt>
    <dgm:pt modelId="{7013D8EB-1016-4594-A1CD-E6E9EDD2F11B}" type="pres">
      <dgm:prSet presAssocID="{9599774F-E896-455A-9096-CA876E778C98}" presName="hierChild3" presStyleCnt="0"/>
      <dgm:spPr/>
    </dgm:pt>
    <dgm:pt modelId="{FDB8E33A-A9D8-413A-A633-33D3E2D723A0}" type="pres">
      <dgm:prSet presAssocID="{EA8C93AB-0F58-4B6E-8258-9BFC8625A78F}" presName="Name19" presStyleLbl="parChTrans1D3" presStyleIdx="0" presStyleCnt="4"/>
      <dgm:spPr/>
    </dgm:pt>
    <dgm:pt modelId="{F1145F9A-44C0-4DC1-967D-3816CCAFB625}" type="pres">
      <dgm:prSet presAssocID="{B20437FB-683D-47D2-A427-AE94ED60372C}" presName="Name21" presStyleCnt="0"/>
      <dgm:spPr/>
    </dgm:pt>
    <dgm:pt modelId="{DB8331E4-83D3-454B-98C1-7E2F1D6375F3}" type="pres">
      <dgm:prSet presAssocID="{B20437FB-683D-47D2-A427-AE94ED60372C}" presName="level2Shape" presStyleLbl="node3" presStyleIdx="0" presStyleCnt="4"/>
      <dgm:spPr/>
    </dgm:pt>
    <dgm:pt modelId="{30614BA8-6C6D-46FD-8CB1-FB5A10182F79}" type="pres">
      <dgm:prSet presAssocID="{B20437FB-683D-47D2-A427-AE94ED60372C}" presName="hierChild3" presStyleCnt="0"/>
      <dgm:spPr/>
    </dgm:pt>
    <dgm:pt modelId="{FA215B54-9D8B-4E5F-BE05-71DF5BB28CCD}" type="pres">
      <dgm:prSet presAssocID="{90418AC0-358D-4B4E-B8F1-8B621CF0A1C4}" presName="Name19" presStyleLbl="parChTrans1D3" presStyleIdx="1" presStyleCnt="4"/>
      <dgm:spPr/>
    </dgm:pt>
    <dgm:pt modelId="{C200B4E3-CBE9-4117-9B54-0D69A54908F3}" type="pres">
      <dgm:prSet presAssocID="{EB31B54F-D01B-4590-A8C8-D3D5EE00851B}" presName="Name21" presStyleCnt="0"/>
      <dgm:spPr/>
    </dgm:pt>
    <dgm:pt modelId="{AD6EB4FB-79D9-4713-B9F5-D735C083857C}" type="pres">
      <dgm:prSet presAssocID="{EB31B54F-D01B-4590-A8C8-D3D5EE00851B}" presName="level2Shape" presStyleLbl="node3" presStyleIdx="1" presStyleCnt="4"/>
      <dgm:spPr/>
    </dgm:pt>
    <dgm:pt modelId="{ACC14049-4F7D-4E48-9B77-8DD0E497718D}" type="pres">
      <dgm:prSet presAssocID="{EB31B54F-D01B-4590-A8C8-D3D5EE00851B}" presName="hierChild3" presStyleCnt="0"/>
      <dgm:spPr/>
    </dgm:pt>
    <dgm:pt modelId="{2C375634-A2C5-4E25-BB72-7C8242A7AEBE}" type="pres">
      <dgm:prSet presAssocID="{5223DEB7-3782-445A-B94E-74096F555B4C}" presName="Name19" presStyleLbl="parChTrans1D2" presStyleIdx="1" presStyleCnt="2"/>
      <dgm:spPr/>
    </dgm:pt>
    <dgm:pt modelId="{365348A8-20C0-4776-A4BC-4B4F1EC0FC17}" type="pres">
      <dgm:prSet presAssocID="{7EAB3B0A-19A1-48DC-A90D-A287EDF6772B}" presName="Name21" presStyleCnt="0"/>
      <dgm:spPr/>
    </dgm:pt>
    <dgm:pt modelId="{B3E988C3-42F3-4731-8F8F-996A671D477B}" type="pres">
      <dgm:prSet presAssocID="{7EAB3B0A-19A1-48DC-A90D-A287EDF6772B}" presName="level2Shape" presStyleLbl="node2" presStyleIdx="1" presStyleCnt="2"/>
      <dgm:spPr/>
    </dgm:pt>
    <dgm:pt modelId="{D0A91133-6FD4-450C-9C22-FBB7ACDC9578}" type="pres">
      <dgm:prSet presAssocID="{7EAB3B0A-19A1-48DC-A90D-A287EDF6772B}" presName="hierChild3" presStyleCnt="0"/>
      <dgm:spPr/>
    </dgm:pt>
    <dgm:pt modelId="{5D405F48-7BF8-4802-88F1-A954A539610E}" type="pres">
      <dgm:prSet presAssocID="{D4E90050-1944-44C5-AF58-8FBE30CB03F6}" presName="Name19" presStyleLbl="parChTrans1D3" presStyleIdx="2" presStyleCnt="4"/>
      <dgm:spPr/>
    </dgm:pt>
    <dgm:pt modelId="{AF04F6FE-39B6-48AB-B70E-4ADE876D4455}" type="pres">
      <dgm:prSet presAssocID="{0E77E7AD-EBC6-47C4-883B-A8F67E8FD1AB}" presName="Name21" presStyleCnt="0"/>
      <dgm:spPr/>
    </dgm:pt>
    <dgm:pt modelId="{F16F094A-BB9B-447B-881F-82EC3E45B41E}" type="pres">
      <dgm:prSet presAssocID="{0E77E7AD-EBC6-47C4-883B-A8F67E8FD1AB}" presName="level2Shape" presStyleLbl="node3" presStyleIdx="2" presStyleCnt="4"/>
      <dgm:spPr/>
    </dgm:pt>
    <dgm:pt modelId="{6167726D-B24D-40D9-B66A-8372094247AC}" type="pres">
      <dgm:prSet presAssocID="{0E77E7AD-EBC6-47C4-883B-A8F67E8FD1AB}" presName="hierChild3" presStyleCnt="0"/>
      <dgm:spPr/>
    </dgm:pt>
    <dgm:pt modelId="{B33A6ABF-5EA8-45F8-B122-02F50ED3DC99}" type="pres">
      <dgm:prSet presAssocID="{D1554D32-4D90-4D7D-AA8D-1EFD3B075B0A}" presName="Name19" presStyleLbl="parChTrans1D3" presStyleIdx="3" presStyleCnt="4"/>
      <dgm:spPr/>
    </dgm:pt>
    <dgm:pt modelId="{DA7D12D3-0F8B-4C8D-9341-819534F7D4EA}" type="pres">
      <dgm:prSet presAssocID="{8B5E7493-07E7-457E-8510-63584393531A}" presName="Name21" presStyleCnt="0"/>
      <dgm:spPr/>
    </dgm:pt>
    <dgm:pt modelId="{836DE84E-B91A-407E-9FDD-B260E397D246}" type="pres">
      <dgm:prSet presAssocID="{8B5E7493-07E7-457E-8510-63584393531A}" presName="level2Shape" presStyleLbl="node3" presStyleIdx="3" presStyleCnt="4"/>
      <dgm:spPr/>
    </dgm:pt>
    <dgm:pt modelId="{D7F8FD9C-E54A-4912-AFFB-86ECE0AB9E8B}" type="pres">
      <dgm:prSet presAssocID="{8B5E7493-07E7-457E-8510-63584393531A}" presName="hierChild3" presStyleCnt="0"/>
      <dgm:spPr/>
    </dgm:pt>
    <dgm:pt modelId="{3003D180-2471-4FE0-BD0A-709D48562D8E}" type="pres">
      <dgm:prSet presAssocID="{E0C8052F-72FE-457F-9CEB-48207A5840BF}" presName="bgShapesFlow" presStyleCnt="0"/>
      <dgm:spPr/>
    </dgm:pt>
    <dgm:pt modelId="{039FC3B1-257B-4E03-9479-ED6D473DF54B}" type="pres">
      <dgm:prSet presAssocID="{12D9B081-9803-42D1-A3CF-3A16291DC058}" presName="rectComp" presStyleCnt="0"/>
      <dgm:spPr/>
    </dgm:pt>
    <dgm:pt modelId="{2B9E8C54-8B4D-4A6C-8855-B4B49B220D91}" type="pres">
      <dgm:prSet presAssocID="{12D9B081-9803-42D1-A3CF-3A16291DC058}" presName="bgRect" presStyleLbl="bgShp" presStyleIdx="0" presStyleCnt="3"/>
      <dgm:spPr/>
    </dgm:pt>
    <dgm:pt modelId="{9C18B416-88CA-4D06-A143-678582710CA6}" type="pres">
      <dgm:prSet presAssocID="{12D9B081-9803-42D1-A3CF-3A16291DC058}" presName="bgRectTx" presStyleLbl="bgShp" presStyleIdx="0" presStyleCnt="3">
        <dgm:presLayoutVars>
          <dgm:bulletEnabled val="1"/>
        </dgm:presLayoutVars>
      </dgm:prSet>
      <dgm:spPr/>
    </dgm:pt>
    <dgm:pt modelId="{9B981176-0A43-4B13-A4CD-0B5B326B8324}" type="pres">
      <dgm:prSet presAssocID="{12D9B081-9803-42D1-A3CF-3A16291DC058}" presName="spComp" presStyleCnt="0"/>
      <dgm:spPr/>
    </dgm:pt>
    <dgm:pt modelId="{2E7ED196-CE59-4928-9FF6-9CCE4A6BE5C6}" type="pres">
      <dgm:prSet presAssocID="{12D9B081-9803-42D1-A3CF-3A16291DC058}" presName="vSp" presStyleCnt="0"/>
      <dgm:spPr/>
    </dgm:pt>
    <dgm:pt modelId="{86322139-C352-4BF1-B84D-0433A5B5CFAD}" type="pres">
      <dgm:prSet presAssocID="{DAE4D072-B7BA-4CE0-B8C6-0D862F5D34EB}" presName="rectComp" presStyleCnt="0"/>
      <dgm:spPr/>
    </dgm:pt>
    <dgm:pt modelId="{D7FD2677-5EA7-4705-A5D1-7BFF6FF8ED9F}" type="pres">
      <dgm:prSet presAssocID="{DAE4D072-B7BA-4CE0-B8C6-0D862F5D34EB}" presName="bgRect" presStyleLbl="bgShp" presStyleIdx="1" presStyleCnt="3"/>
      <dgm:spPr/>
    </dgm:pt>
    <dgm:pt modelId="{73816F59-3827-4B3C-92D2-E5CF30F4BB74}" type="pres">
      <dgm:prSet presAssocID="{DAE4D072-B7BA-4CE0-B8C6-0D862F5D34EB}" presName="bgRectTx" presStyleLbl="bgShp" presStyleIdx="1" presStyleCnt="3">
        <dgm:presLayoutVars>
          <dgm:bulletEnabled val="1"/>
        </dgm:presLayoutVars>
      </dgm:prSet>
      <dgm:spPr/>
    </dgm:pt>
    <dgm:pt modelId="{761140E2-7E76-41AC-9FA4-84CB8E381342}" type="pres">
      <dgm:prSet presAssocID="{DAE4D072-B7BA-4CE0-B8C6-0D862F5D34EB}" presName="spComp" presStyleCnt="0"/>
      <dgm:spPr/>
    </dgm:pt>
    <dgm:pt modelId="{88CCA303-1B5E-430B-A20F-020AB97938A9}" type="pres">
      <dgm:prSet presAssocID="{DAE4D072-B7BA-4CE0-B8C6-0D862F5D34EB}" presName="vSp" presStyleCnt="0"/>
      <dgm:spPr/>
    </dgm:pt>
    <dgm:pt modelId="{4E078ABB-1631-436E-B6B4-D93296A0E5C1}" type="pres">
      <dgm:prSet presAssocID="{69EB1610-EB31-483F-8CF4-CD4A7481D14F}" presName="rectComp" presStyleCnt="0"/>
      <dgm:spPr/>
    </dgm:pt>
    <dgm:pt modelId="{568A9125-0964-4748-B0EC-BBA93911ABB3}" type="pres">
      <dgm:prSet presAssocID="{69EB1610-EB31-483F-8CF4-CD4A7481D14F}" presName="bgRect" presStyleLbl="bgShp" presStyleIdx="2" presStyleCnt="3"/>
      <dgm:spPr/>
    </dgm:pt>
    <dgm:pt modelId="{C242E2AD-B78F-4AF2-B618-48DC4F3A3A6E}" type="pres">
      <dgm:prSet presAssocID="{69EB1610-EB31-483F-8CF4-CD4A7481D14F}" presName="bgRectTx" presStyleLbl="bgShp" presStyleIdx="2" presStyleCnt="3">
        <dgm:presLayoutVars>
          <dgm:bulletEnabled val="1"/>
        </dgm:presLayoutVars>
      </dgm:prSet>
      <dgm:spPr/>
    </dgm:pt>
  </dgm:ptLst>
  <dgm:cxnLst>
    <dgm:cxn modelId="{6467590B-0B12-48FE-8D33-CE9F9301CCEF}" srcId="{9599774F-E896-455A-9096-CA876E778C98}" destId="{B20437FB-683D-47D2-A427-AE94ED60372C}" srcOrd="0" destOrd="0" parTransId="{EA8C93AB-0F58-4B6E-8258-9BFC8625A78F}" sibTransId="{B16817FD-21F0-42B8-AA76-6A75BD1EA0C6}"/>
    <dgm:cxn modelId="{82CF600D-9A9D-4C40-8C7F-179459ECF8AF}" srcId="{E559121C-9622-4912-8596-D14658BAA2C8}" destId="{9599774F-E896-455A-9096-CA876E778C98}" srcOrd="0" destOrd="0" parTransId="{015B2FDF-A33D-4589-A94B-24A6E65C5851}" sibTransId="{BBBF12B9-D82E-4A79-84D9-BCAF9810E443}"/>
    <dgm:cxn modelId="{7F973423-DD6B-455D-9B9C-078672221C4D}" type="presOf" srcId="{90418AC0-358D-4B4E-B8F1-8B621CF0A1C4}" destId="{FA215B54-9D8B-4E5F-BE05-71DF5BB28CCD}" srcOrd="0" destOrd="0" presId="urn:microsoft.com/office/officeart/2005/8/layout/hierarchy6"/>
    <dgm:cxn modelId="{32054923-4FD9-496B-9B61-B0F399B3CC97}" type="presOf" srcId="{12D9B081-9803-42D1-A3CF-3A16291DC058}" destId="{9C18B416-88CA-4D06-A143-678582710CA6}" srcOrd="1" destOrd="0" presId="urn:microsoft.com/office/officeart/2005/8/layout/hierarchy6"/>
    <dgm:cxn modelId="{0C575224-DBAB-47AB-880C-93A0AED96AC1}" type="presOf" srcId="{8B5E7493-07E7-457E-8510-63584393531A}" destId="{836DE84E-B91A-407E-9FDD-B260E397D246}" srcOrd="0" destOrd="0" presId="urn:microsoft.com/office/officeart/2005/8/layout/hierarchy6"/>
    <dgm:cxn modelId="{449EEE28-7D48-4528-BB55-B9D396146B63}" type="presOf" srcId="{D4E90050-1944-44C5-AF58-8FBE30CB03F6}" destId="{5D405F48-7BF8-4802-88F1-A954A539610E}" srcOrd="0" destOrd="0" presId="urn:microsoft.com/office/officeart/2005/8/layout/hierarchy6"/>
    <dgm:cxn modelId="{2AFAE02C-91CF-4B3F-BE7F-E145E3C5D471}" type="presOf" srcId="{E559121C-9622-4912-8596-D14658BAA2C8}" destId="{08F8D9DC-9DC0-49A8-9D79-E5AA3E7B6554}" srcOrd="0" destOrd="0" presId="urn:microsoft.com/office/officeart/2005/8/layout/hierarchy6"/>
    <dgm:cxn modelId="{97424C2E-6193-4F41-BD13-37B8B09CEAD9}" type="presOf" srcId="{E0C8052F-72FE-457F-9CEB-48207A5840BF}" destId="{0742C207-89C2-4974-B8D1-02BC49A5B740}" srcOrd="0" destOrd="0" presId="urn:microsoft.com/office/officeart/2005/8/layout/hierarchy6"/>
    <dgm:cxn modelId="{15E4AA35-A67D-4970-946F-80C024E96E3F}" type="presOf" srcId="{B20437FB-683D-47D2-A427-AE94ED60372C}" destId="{DB8331E4-83D3-454B-98C1-7E2F1D6375F3}" srcOrd="0" destOrd="0" presId="urn:microsoft.com/office/officeart/2005/8/layout/hierarchy6"/>
    <dgm:cxn modelId="{13F1C735-5839-48A3-8116-C8987F5B0CCC}" type="presOf" srcId="{EA8C93AB-0F58-4B6E-8258-9BFC8625A78F}" destId="{FDB8E33A-A9D8-413A-A633-33D3E2D723A0}" srcOrd="0" destOrd="0" presId="urn:microsoft.com/office/officeart/2005/8/layout/hierarchy6"/>
    <dgm:cxn modelId="{71707A38-1F52-4662-AC9C-EA95DF6DAD99}" srcId="{7EAB3B0A-19A1-48DC-A90D-A287EDF6772B}" destId="{8B5E7493-07E7-457E-8510-63584393531A}" srcOrd="1" destOrd="0" parTransId="{D1554D32-4D90-4D7D-AA8D-1EFD3B075B0A}" sibTransId="{F9EDA47B-0B45-4BA9-B6E0-4195B99A4B0A}"/>
    <dgm:cxn modelId="{26348E38-A18D-44CE-959C-28EA4B06984B}" type="presOf" srcId="{9599774F-E896-455A-9096-CA876E778C98}" destId="{E56912B1-F51E-4EA5-9D70-2F3F194EB5D2}" srcOrd="0" destOrd="0" presId="urn:microsoft.com/office/officeart/2005/8/layout/hierarchy6"/>
    <dgm:cxn modelId="{A5FE4D3E-E8E3-4815-99E7-A13487AD0296}" type="presOf" srcId="{015B2FDF-A33D-4589-A94B-24A6E65C5851}" destId="{0CC5D0AB-47A6-44FF-91EB-C1EB8F434E39}" srcOrd="0" destOrd="0" presId="urn:microsoft.com/office/officeart/2005/8/layout/hierarchy6"/>
    <dgm:cxn modelId="{3E35124B-A24D-4077-8723-BFE036241049}" type="presOf" srcId="{7EAB3B0A-19A1-48DC-A90D-A287EDF6772B}" destId="{B3E988C3-42F3-4731-8F8F-996A671D477B}" srcOrd="0" destOrd="0" presId="urn:microsoft.com/office/officeart/2005/8/layout/hierarchy6"/>
    <dgm:cxn modelId="{DE650E57-7B63-4D86-BA49-9E743EA3D862}" type="presOf" srcId="{0E77E7AD-EBC6-47C4-883B-A8F67E8FD1AB}" destId="{F16F094A-BB9B-447B-881F-82EC3E45B41E}" srcOrd="0" destOrd="0" presId="urn:microsoft.com/office/officeart/2005/8/layout/hierarchy6"/>
    <dgm:cxn modelId="{87C55A69-A685-4CE6-A0F7-77E149C944D9}" type="presOf" srcId="{D1554D32-4D90-4D7D-AA8D-1EFD3B075B0A}" destId="{B33A6ABF-5EA8-45F8-B122-02F50ED3DC99}" srcOrd="0" destOrd="0" presId="urn:microsoft.com/office/officeart/2005/8/layout/hierarchy6"/>
    <dgm:cxn modelId="{35D66974-44F8-4FB9-9AC8-9E2A45B2515F}" type="presOf" srcId="{DAE4D072-B7BA-4CE0-B8C6-0D862F5D34EB}" destId="{73816F59-3827-4B3C-92D2-E5CF30F4BB74}" srcOrd="1" destOrd="0" presId="urn:microsoft.com/office/officeart/2005/8/layout/hierarchy6"/>
    <dgm:cxn modelId="{A905E37A-34E2-47BF-BBA7-CDBAA846B07A}" type="presOf" srcId="{69EB1610-EB31-483F-8CF4-CD4A7481D14F}" destId="{C242E2AD-B78F-4AF2-B618-48DC4F3A3A6E}" srcOrd="1" destOrd="0" presId="urn:microsoft.com/office/officeart/2005/8/layout/hierarchy6"/>
    <dgm:cxn modelId="{0DF78F7D-D562-44F2-BC9A-0417E2FD2B71}" srcId="{9599774F-E896-455A-9096-CA876E778C98}" destId="{EB31B54F-D01B-4590-A8C8-D3D5EE00851B}" srcOrd="1" destOrd="0" parTransId="{90418AC0-358D-4B4E-B8F1-8B621CF0A1C4}" sibTransId="{7E3DB644-F261-4DB4-A0D8-7EEA405E2907}"/>
    <dgm:cxn modelId="{7EA0A87D-01E5-4203-BBBF-AB2499BFE7CC}" type="presOf" srcId="{69EB1610-EB31-483F-8CF4-CD4A7481D14F}" destId="{568A9125-0964-4748-B0EC-BBA93911ABB3}" srcOrd="0" destOrd="0" presId="urn:microsoft.com/office/officeart/2005/8/layout/hierarchy6"/>
    <dgm:cxn modelId="{1561DA81-3AB8-4C78-83AB-F2714675CB15}" srcId="{E0C8052F-72FE-457F-9CEB-48207A5840BF}" destId="{69EB1610-EB31-483F-8CF4-CD4A7481D14F}" srcOrd="3" destOrd="0" parTransId="{8E2BA389-7135-4BA3-BBB0-AD31B7641E89}" sibTransId="{DC541C9B-00B3-4C05-A20D-F1E1CDF8BA6B}"/>
    <dgm:cxn modelId="{53D01586-EF7B-41B5-8476-7FC4057D1455}" type="presOf" srcId="{5223DEB7-3782-445A-B94E-74096F555B4C}" destId="{2C375634-A2C5-4E25-BB72-7C8242A7AEBE}" srcOrd="0" destOrd="0" presId="urn:microsoft.com/office/officeart/2005/8/layout/hierarchy6"/>
    <dgm:cxn modelId="{D547C791-6433-4F3C-9549-278330ECDC43}" type="presOf" srcId="{DAE4D072-B7BA-4CE0-B8C6-0D862F5D34EB}" destId="{D7FD2677-5EA7-4705-A5D1-7BFF6FF8ED9F}" srcOrd="0" destOrd="0" presId="urn:microsoft.com/office/officeart/2005/8/layout/hierarchy6"/>
    <dgm:cxn modelId="{35509697-FC90-44BB-903E-6D4760483994}" srcId="{7EAB3B0A-19A1-48DC-A90D-A287EDF6772B}" destId="{0E77E7AD-EBC6-47C4-883B-A8F67E8FD1AB}" srcOrd="0" destOrd="0" parTransId="{D4E90050-1944-44C5-AF58-8FBE30CB03F6}" sibTransId="{1D831AED-1CDD-4DAD-B30E-C31F16C38CED}"/>
    <dgm:cxn modelId="{6CE5A2C6-A5C4-47A0-985D-B88F8B3D72F5}" srcId="{E0C8052F-72FE-457F-9CEB-48207A5840BF}" destId="{E559121C-9622-4912-8596-D14658BAA2C8}" srcOrd="0" destOrd="0" parTransId="{9C86FF67-890B-4DF2-928A-902FB5FA4E06}" sibTransId="{280DBAAC-7FF5-438B-8A8F-9E8E885463A5}"/>
    <dgm:cxn modelId="{494634DA-3B35-4065-9CBA-C6488221F4D0}" srcId="{E559121C-9622-4912-8596-D14658BAA2C8}" destId="{7EAB3B0A-19A1-48DC-A90D-A287EDF6772B}" srcOrd="1" destOrd="0" parTransId="{5223DEB7-3782-445A-B94E-74096F555B4C}" sibTransId="{2E061A88-7FE5-4AAA-83DF-EAB7CB903AD1}"/>
    <dgm:cxn modelId="{25F314F2-2528-4AAD-A4D4-46E099EACC1E}" type="presOf" srcId="{EB31B54F-D01B-4590-A8C8-D3D5EE00851B}" destId="{AD6EB4FB-79D9-4713-B9F5-D735C083857C}" srcOrd="0" destOrd="0" presId="urn:microsoft.com/office/officeart/2005/8/layout/hierarchy6"/>
    <dgm:cxn modelId="{2BD98CF9-B6B7-4EFE-B59F-BFB27489B3A8}" srcId="{E0C8052F-72FE-457F-9CEB-48207A5840BF}" destId="{12D9B081-9803-42D1-A3CF-3A16291DC058}" srcOrd="1" destOrd="0" parTransId="{EC2818D3-78A0-470B-821A-78BE245F2906}" sibTransId="{9C1B0C6B-6233-4D4D-A744-656F18DBD737}"/>
    <dgm:cxn modelId="{688CF4FF-8468-4C33-ABCF-E8F9D3F18220}" type="presOf" srcId="{12D9B081-9803-42D1-A3CF-3A16291DC058}" destId="{2B9E8C54-8B4D-4A6C-8855-B4B49B220D91}" srcOrd="0" destOrd="0" presId="urn:microsoft.com/office/officeart/2005/8/layout/hierarchy6"/>
    <dgm:cxn modelId="{B3F1FDFF-ADFF-4A89-AD0B-EB048E26022C}" srcId="{E0C8052F-72FE-457F-9CEB-48207A5840BF}" destId="{DAE4D072-B7BA-4CE0-B8C6-0D862F5D34EB}" srcOrd="2" destOrd="0" parTransId="{F6B9F8A4-018C-4436-BCC4-28F835C1A2AD}" sibTransId="{A6B55F9A-E320-4AF7-B799-1433D44194D1}"/>
    <dgm:cxn modelId="{8AB2C754-F885-43BA-9AB5-ADC4F3D1483C}" type="presParOf" srcId="{0742C207-89C2-4974-B8D1-02BC49A5B740}" destId="{7BC8512F-E80A-4E6E-93E2-8130DA0410DC}" srcOrd="0" destOrd="0" presId="urn:microsoft.com/office/officeart/2005/8/layout/hierarchy6"/>
    <dgm:cxn modelId="{9E5DA7EC-30E7-4035-94C9-77927225A1B4}" type="presParOf" srcId="{7BC8512F-E80A-4E6E-93E2-8130DA0410DC}" destId="{F4B049E7-44CE-41F2-A30C-D17514C68F98}" srcOrd="0" destOrd="0" presId="urn:microsoft.com/office/officeart/2005/8/layout/hierarchy6"/>
    <dgm:cxn modelId="{7F1BF68C-746D-438E-AE57-80B591F54E14}" type="presParOf" srcId="{7BC8512F-E80A-4E6E-93E2-8130DA0410DC}" destId="{2DCCBBFE-E839-4D72-A27B-6ADB0C372B18}" srcOrd="1" destOrd="0" presId="urn:microsoft.com/office/officeart/2005/8/layout/hierarchy6"/>
    <dgm:cxn modelId="{BCF2DC48-F314-40F6-91A4-0F7A82D6AFB2}" type="presParOf" srcId="{2DCCBBFE-E839-4D72-A27B-6ADB0C372B18}" destId="{38A1FBCD-D5EA-40D2-BA38-08B404E01D8E}" srcOrd="0" destOrd="0" presId="urn:microsoft.com/office/officeart/2005/8/layout/hierarchy6"/>
    <dgm:cxn modelId="{51F61433-BCBD-4839-90CC-9A0077A0DDF4}" type="presParOf" srcId="{38A1FBCD-D5EA-40D2-BA38-08B404E01D8E}" destId="{08F8D9DC-9DC0-49A8-9D79-E5AA3E7B6554}" srcOrd="0" destOrd="0" presId="urn:microsoft.com/office/officeart/2005/8/layout/hierarchy6"/>
    <dgm:cxn modelId="{BADFD7DA-2F0E-471B-9841-6CF5EEC4B402}" type="presParOf" srcId="{38A1FBCD-D5EA-40D2-BA38-08B404E01D8E}" destId="{7FA6EA0F-97E2-40E5-9090-5DB5182650EF}" srcOrd="1" destOrd="0" presId="urn:microsoft.com/office/officeart/2005/8/layout/hierarchy6"/>
    <dgm:cxn modelId="{6B59E66B-064C-4F41-B394-7BC6910FB907}" type="presParOf" srcId="{7FA6EA0F-97E2-40E5-9090-5DB5182650EF}" destId="{0CC5D0AB-47A6-44FF-91EB-C1EB8F434E39}" srcOrd="0" destOrd="0" presId="urn:microsoft.com/office/officeart/2005/8/layout/hierarchy6"/>
    <dgm:cxn modelId="{B6550ECA-EF4D-43A5-89F0-3D424C26D1FD}" type="presParOf" srcId="{7FA6EA0F-97E2-40E5-9090-5DB5182650EF}" destId="{A48693B6-28A1-4022-B5D3-83583DFC9F2C}" srcOrd="1" destOrd="0" presId="urn:microsoft.com/office/officeart/2005/8/layout/hierarchy6"/>
    <dgm:cxn modelId="{57CD00AB-1B9F-4A51-B7B7-FC0B1FD5C52B}" type="presParOf" srcId="{A48693B6-28A1-4022-B5D3-83583DFC9F2C}" destId="{E56912B1-F51E-4EA5-9D70-2F3F194EB5D2}" srcOrd="0" destOrd="0" presId="urn:microsoft.com/office/officeart/2005/8/layout/hierarchy6"/>
    <dgm:cxn modelId="{BC94226D-EBAB-4129-8E44-5093306229E7}" type="presParOf" srcId="{A48693B6-28A1-4022-B5D3-83583DFC9F2C}" destId="{7013D8EB-1016-4594-A1CD-E6E9EDD2F11B}" srcOrd="1" destOrd="0" presId="urn:microsoft.com/office/officeart/2005/8/layout/hierarchy6"/>
    <dgm:cxn modelId="{7CCF7014-ADD3-43BC-9CA4-6CE7A82DD263}" type="presParOf" srcId="{7013D8EB-1016-4594-A1CD-E6E9EDD2F11B}" destId="{FDB8E33A-A9D8-413A-A633-33D3E2D723A0}" srcOrd="0" destOrd="0" presId="urn:microsoft.com/office/officeart/2005/8/layout/hierarchy6"/>
    <dgm:cxn modelId="{7D542EE7-159E-40AA-B058-87609B8E5808}" type="presParOf" srcId="{7013D8EB-1016-4594-A1CD-E6E9EDD2F11B}" destId="{F1145F9A-44C0-4DC1-967D-3816CCAFB625}" srcOrd="1" destOrd="0" presId="urn:microsoft.com/office/officeart/2005/8/layout/hierarchy6"/>
    <dgm:cxn modelId="{06719920-94D0-4747-B332-FAC78706AAB5}" type="presParOf" srcId="{F1145F9A-44C0-4DC1-967D-3816CCAFB625}" destId="{DB8331E4-83D3-454B-98C1-7E2F1D6375F3}" srcOrd="0" destOrd="0" presId="urn:microsoft.com/office/officeart/2005/8/layout/hierarchy6"/>
    <dgm:cxn modelId="{DCE25E35-B422-44A1-9B8B-C33D2D421BA4}" type="presParOf" srcId="{F1145F9A-44C0-4DC1-967D-3816CCAFB625}" destId="{30614BA8-6C6D-46FD-8CB1-FB5A10182F79}" srcOrd="1" destOrd="0" presId="urn:microsoft.com/office/officeart/2005/8/layout/hierarchy6"/>
    <dgm:cxn modelId="{345B1AAE-C4C1-4E97-8376-065A768A686D}" type="presParOf" srcId="{7013D8EB-1016-4594-A1CD-E6E9EDD2F11B}" destId="{FA215B54-9D8B-4E5F-BE05-71DF5BB28CCD}" srcOrd="2" destOrd="0" presId="urn:microsoft.com/office/officeart/2005/8/layout/hierarchy6"/>
    <dgm:cxn modelId="{A1584376-E21E-4CC9-ACFC-55FD2079F46F}" type="presParOf" srcId="{7013D8EB-1016-4594-A1CD-E6E9EDD2F11B}" destId="{C200B4E3-CBE9-4117-9B54-0D69A54908F3}" srcOrd="3" destOrd="0" presId="urn:microsoft.com/office/officeart/2005/8/layout/hierarchy6"/>
    <dgm:cxn modelId="{02C16BD3-EA47-4DDC-8DE1-203427F2E6B3}" type="presParOf" srcId="{C200B4E3-CBE9-4117-9B54-0D69A54908F3}" destId="{AD6EB4FB-79D9-4713-B9F5-D735C083857C}" srcOrd="0" destOrd="0" presId="urn:microsoft.com/office/officeart/2005/8/layout/hierarchy6"/>
    <dgm:cxn modelId="{3130E8A3-551E-42E1-9982-52776C488D87}" type="presParOf" srcId="{C200B4E3-CBE9-4117-9B54-0D69A54908F3}" destId="{ACC14049-4F7D-4E48-9B77-8DD0E497718D}" srcOrd="1" destOrd="0" presId="urn:microsoft.com/office/officeart/2005/8/layout/hierarchy6"/>
    <dgm:cxn modelId="{C82E98E0-3B7D-4795-AD86-59B3965C8EF5}" type="presParOf" srcId="{7FA6EA0F-97E2-40E5-9090-5DB5182650EF}" destId="{2C375634-A2C5-4E25-BB72-7C8242A7AEBE}" srcOrd="2" destOrd="0" presId="urn:microsoft.com/office/officeart/2005/8/layout/hierarchy6"/>
    <dgm:cxn modelId="{CC2683BA-4EFF-4FF3-A9ED-F3057E31F1C2}" type="presParOf" srcId="{7FA6EA0F-97E2-40E5-9090-5DB5182650EF}" destId="{365348A8-20C0-4776-A4BC-4B4F1EC0FC17}" srcOrd="3" destOrd="0" presId="urn:microsoft.com/office/officeart/2005/8/layout/hierarchy6"/>
    <dgm:cxn modelId="{BE714FC1-EF63-4F3A-AAA7-AE779E1B3788}" type="presParOf" srcId="{365348A8-20C0-4776-A4BC-4B4F1EC0FC17}" destId="{B3E988C3-42F3-4731-8F8F-996A671D477B}" srcOrd="0" destOrd="0" presId="urn:microsoft.com/office/officeart/2005/8/layout/hierarchy6"/>
    <dgm:cxn modelId="{B60A0091-90B5-4202-B37E-FD81DBAF026A}" type="presParOf" srcId="{365348A8-20C0-4776-A4BC-4B4F1EC0FC17}" destId="{D0A91133-6FD4-450C-9C22-FBB7ACDC9578}" srcOrd="1" destOrd="0" presId="urn:microsoft.com/office/officeart/2005/8/layout/hierarchy6"/>
    <dgm:cxn modelId="{BA32E1AB-636D-4529-A878-D68AC1AB499B}" type="presParOf" srcId="{D0A91133-6FD4-450C-9C22-FBB7ACDC9578}" destId="{5D405F48-7BF8-4802-88F1-A954A539610E}" srcOrd="0" destOrd="0" presId="urn:microsoft.com/office/officeart/2005/8/layout/hierarchy6"/>
    <dgm:cxn modelId="{0BB964D5-1FEE-4C97-8F0A-2BD640217B1E}" type="presParOf" srcId="{D0A91133-6FD4-450C-9C22-FBB7ACDC9578}" destId="{AF04F6FE-39B6-48AB-B70E-4ADE876D4455}" srcOrd="1" destOrd="0" presId="urn:microsoft.com/office/officeart/2005/8/layout/hierarchy6"/>
    <dgm:cxn modelId="{46BED860-A899-473F-8B9C-0BF647679E61}" type="presParOf" srcId="{AF04F6FE-39B6-48AB-B70E-4ADE876D4455}" destId="{F16F094A-BB9B-447B-881F-82EC3E45B41E}" srcOrd="0" destOrd="0" presId="urn:microsoft.com/office/officeart/2005/8/layout/hierarchy6"/>
    <dgm:cxn modelId="{6D396078-150C-4385-BC30-EC5C8382E95D}" type="presParOf" srcId="{AF04F6FE-39B6-48AB-B70E-4ADE876D4455}" destId="{6167726D-B24D-40D9-B66A-8372094247AC}" srcOrd="1" destOrd="0" presId="urn:microsoft.com/office/officeart/2005/8/layout/hierarchy6"/>
    <dgm:cxn modelId="{A22AF798-585E-4B90-92B5-0B5BC482CE16}" type="presParOf" srcId="{D0A91133-6FD4-450C-9C22-FBB7ACDC9578}" destId="{B33A6ABF-5EA8-45F8-B122-02F50ED3DC99}" srcOrd="2" destOrd="0" presId="urn:microsoft.com/office/officeart/2005/8/layout/hierarchy6"/>
    <dgm:cxn modelId="{346A7F44-0118-4A6D-9E93-3CF9849B8694}" type="presParOf" srcId="{D0A91133-6FD4-450C-9C22-FBB7ACDC9578}" destId="{DA7D12D3-0F8B-4C8D-9341-819534F7D4EA}" srcOrd="3" destOrd="0" presId="urn:microsoft.com/office/officeart/2005/8/layout/hierarchy6"/>
    <dgm:cxn modelId="{FF920454-1F63-420E-A5EA-1CFE9CCAA607}" type="presParOf" srcId="{DA7D12D3-0F8B-4C8D-9341-819534F7D4EA}" destId="{836DE84E-B91A-407E-9FDD-B260E397D246}" srcOrd="0" destOrd="0" presId="urn:microsoft.com/office/officeart/2005/8/layout/hierarchy6"/>
    <dgm:cxn modelId="{BC0975D8-3F11-4747-AFD1-AB1D3A563AFE}" type="presParOf" srcId="{DA7D12D3-0F8B-4C8D-9341-819534F7D4EA}" destId="{D7F8FD9C-E54A-4912-AFFB-86ECE0AB9E8B}" srcOrd="1" destOrd="0" presId="urn:microsoft.com/office/officeart/2005/8/layout/hierarchy6"/>
    <dgm:cxn modelId="{54F000D0-3189-45CD-BFA7-F8E1D3DF9798}" type="presParOf" srcId="{0742C207-89C2-4974-B8D1-02BC49A5B740}" destId="{3003D180-2471-4FE0-BD0A-709D48562D8E}" srcOrd="1" destOrd="0" presId="urn:microsoft.com/office/officeart/2005/8/layout/hierarchy6"/>
    <dgm:cxn modelId="{5495B9C8-D4D4-4948-B872-A906710B4511}" type="presParOf" srcId="{3003D180-2471-4FE0-BD0A-709D48562D8E}" destId="{039FC3B1-257B-4E03-9479-ED6D473DF54B}" srcOrd="0" destOrd="0" presId="urn:microsoft.com/office/officeart/2005/8/layout/hierarchy6"/>
    <dgm:cxn modelId="{A2597981-41D4-437D-9018-EE7BFE7D95F4}" type="presParOf" srcId="{039FC3B1-257B-4E03-9479-ED6D473DF54B}" destId="{2B9E8C54-8B4D-4A6C-8855-B4B49B220D91}" srcOrd="0" destOrd="0" presId="urn:microsoft.com/office/officeart/2005/8/layout/hierarchy6"/>
    <dgm:cxn modelId="{BDAED4FF-F6D9-4652-8BB9-5C121E3E9A2D}" type="presParOf" srcId="{039FC3B1-257B-4E03-9479-ED6D473DF54B}" destId="{9C18B416-88CA-4D06-A143-678582710CA6}" srcOrd="1" destOrd="0" presId="urn:microsoft.com/office/officeart/2005/8/layout/hierarchy6"/>
    <dgm:cxn modelId="{A0AFC52E-6590-4E25-B017-E5B821A4E692}" type="presParOf" srcId="{3003D180-2471-4FE0-BD0A-709D48562D8E}" destId="{9B981176-0A43-4B13-A4CD-0B5B326B8324}" srcOrd="1" destOrd="0" presId="urn:microsoft.com/office/officeart/2005/8/layout/hierarchy6"/>
    <dgm:cxn modelId="{BFE1B3AD-6263-492F-94A1-62CF06510CAF}" type="presParOf" srcId="{9B981176-0A43-4B13-A4CD-0B5B326B8324}" destId="{2E7ED196-CE59-4928-9FF6-9CCE4A6BE5C6}" srcOrd="0" destOrd="0" presId="urn:microsoft.com/office/officeart/2005/8/layout/hierarchy6"/>
    <dgm:cxn modelId="{2F33AB38-F949-48DF-84DA-2461A1474931}" type="presParOf" srcId="{3003D180-2471-4FE0-BD0A-709D48562D8E}" destId="{86322139-C352-4BF1-B84D-0433A5B5CFAD}" srcOrd="2" destOrd="0" presId="urn:microsoft.com/office/officeart/2005/8/layout/hierarchy6"/>
    <dgm:cxn modelId="{C7F04CD7-8E65-4103-BC81-477392EF485D}" type="presParOf" srcId="{86322139-C352-4BF1-B84D-0433A5B5CFAD}" destId="{D7FD2677-5EA7-4705-A5D1-7BFF6FF8ED9F}" srcOrd="0" destOrd="0" presId="urn:microsoft.com/office/officeart/2005/8/layout/hierarchy6"/>
    <dgm:cxn modelId="{64A6864E-D2C4-4858-931A-DDFC1057D542}" type="presParOf" srcId="{86322139-C352-4BF1-B84D-0433A5B5CFAD}" destId="{73816F59-3827-4B3C-92D2-E5CF30F4BB74}" srcOrd="1" destOrd="0" presId="urn:microsoft.com/office/officeart/2005/8/layout/hierarchy6"/>
    <dgm:cxn modelId="{80902CED-3F82-4DE0-A464-32BA81C949CA}" type="presParOf" srcId="{3003D180-2471-4FE0-BD0A-709D48562D8E}" destId="{761140E2-7E76-41AC-9FA4-84CB8E381342}" srcOrd="3" destOrd="0" presId="urn:microsoft.com/office/officeart/2005/8/layout/hierarchy6"/>
    <dgm:cxn modelId="{3023D847-891C-49F9-B45B-9AD81F7DFAB3}" type="presParOf" srcId="{761140E2-7E76-41AC-9FA4-84CB8E381342}" destId="{88CCA303-1B5E-430B-A20F-020AB97938A9}" srcOrd="0" destOrd="0" presId="urn:microsoft.com/office/officeart/2005/8/layout/hierarchy6"/>
    <dgm:cxn modelId="{61BCEDB6-3755-4E7D-B437-2B53F4AEA93B}" type="presParOf" srcId="{3003D180-2471-4FE0-BD0A-709D48562D8E}" destId="{4E078ABB-1631-436E-B6B4-D93296A0E5C1}" srcOrd="4" destOrd="0" presId="urn:microsoft.com/office/officeart/2005/8/layout/hierarchy6"/>
    <dgm:cxn modelId="{83F70D4C-96DB-4FBE-9B79-54937D0E4763}" type="presParOf" srcId="{4E078ABB-1631-436E-B6B4-D93296A0E5C1}" destId="{568A9125-0964-4748-B0EC-BBA93911ABB3}" srcOrd="0" destOrd="0" presId="urn:microsoft.com/office/officeart/2005/8/layout/hierarchy6"/>
    <dgm:cxn modelId="{F23DA8FE-8B77-4FBB-B20C-F3CFA1C663B6}" type="presParOf" srcId="{4E078ABB-1631-436E-B6B4-D93296A0E5C1}" destId="{C242E2AD-B78F-4AF2-B618-48DC4F3A3A6E}"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0EA6B79-5764-4519-92C5-FBB32F630B51}"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E8B9843F-6667-4533-AAC8-FECB8D4AAB97}">
      <dgm:prSet phldrT="[Text]">
        <dgm:style>
          <a:lnRef idx="0">
            <a:schemeClr val="accent2"/>
          </a:lnRef>
          <a:fillRef idx="3">
            <a:schemeClr val="accent2"/>
          </a:fillRef>
          <a:effectRef idx="3">
            <a:schemeClr val="accent2"/>
          </a:effectRef>
          <a:fontRef idx="minor">
            <a:schemeClr val="lt1"/>
          </a:fontRef>
        </dgm:style>
      </dgm:prSet>
      <dgm:spPr/>
      <dgm:t>
        <a:bodyPr/>
        <a:lstStyle/>
        <a:p>
          <a:r>
            <a:rPr lang="en-US" dirty="0"/>
            <a:t>CxO</a:t>
          </a:r>
        </a:p>
      </dgm:t>
    </dgm:pt>
    <dgm:pt modelId="{BFF24C7C-B50B-4171-B9C3-648CEEB4793C}" type="parTrans" cxnId="{D58D32B7-28AA-4C55-9EEC-A40A1A9BFB0A}">
      <dgm:prSet/>
      <dgm:spPr/>
      <dgm:t>
        <a:bodyPr/>
        <a:lstStyle/>
        <a:p>
          <a:endParaRPr lang="en-US"/>
        </a:p>
      </dgm:t>
    </dgm:pt>
    <dgm:pt modelId="{CDF44EF6-B8F6-4F64-B777-2C5C6AAFE351}" type="sibTrans" cxnId="{D58D32B7-28AA-4C55-9EEC-A40A1A9BFB0A}">
      <dgm:prSet/>
      <dgm:spPr/>
      <dgm:t>
        <a:bodyPr/>
        <a:lstStyle/>
        <a:p>
          <a:endParaRPr lang="en-US"/>
        </a:p>
      </dgm:t>
    </dgm:pt>
    <dgm:pt modelId="{F80A4C1C-62B3-4101-8FDE-021203DE2A6F}">
      <dgm:prSet phldrT="[Text]">
        <dgm:style>
          <a:lnRef idx="0">
            <a:schemeClr val="accent2"/>
          </a:lnRef>
          <a:fillRef idx="3">
            <a:schemeClr val="accent2"/>
          </a:fillRef>
          <a:effectRef idx="3">
            <a:schemeClr val="accent2"/>
          </a:effectRef>
          <a:fontRef idx="minor">
            <a:schemeClr val="lt1"/>
          </a:fontRef>
        </dgm:style>
      </dgm:prSet>
      <dgm:spPr/>
      <dgm:t>
        <a:bodyPr/>
        <a:lstStyle/>
        <a:p>
          <a:r>
            <a:rPr lang="en-US" dirty="0"/>
            <a:t>CEO</a:t>
          </a:r>
        </a:p>
      </dgm:t>
    </dgm:pt>
    <dgm:pt modelId="{39EB7149-D98A-456C-AA69-44DBAE3F36D0}" type="parTrans" cxnId="{4331CBA0-89FE-4918-889F-17ADE26EECBD}">
      <dgm:prSet/>
      <dgm:spPr>
        <a:ln>
          <a:solidFill>
            <a:schemeClr val="tx1"/>
          </a:solidFill>
        </a:ln>
      </dgm:spPr>
      <dgm:t>
        <a:bodyPr/>
        <a:lstStyle/>
        <a:p>
          <a:endParaRPr lang="en-US"/>
        </a:p>
      </dgm:t>
    </dgm:pt>
    <dgm:pt modelId="{C939E359-5B35-4CF2-87B9-1F6288021B86}" type="sibTrans" cxnId="{4331CBA0-89FE-4918-889F-17ADE26EECBD}">
      <dgm:prSet/>
      <dgm:spPr/>
      <dgm:t>
        <a:bodyPr/>
        <a:lstStyle/>
        <a:p>
          <a:endParaRPr lang="en-US"/>
        </a:p>
      </dgm:t>
    </dgm:pt>
    <dgm:pt modelId="{D5368A18-0B72-4745-97BA-2DF46E61A594}">
      <dgm:prSet phldrT="[Text]">
        <dgm:style>
          <a:lnRef idx="0">
            <a:schemeClr val="accent2"/>
          </a:lnRef>
          <a:fillRef idx="3">
            <a:schemeClr val="accent2"/>
          </a:fillRef>
          <a:effectRef idx="3">
            <a:schemeClr val="accent2"/>
          </a:effectRef>
          <a:fontRef idx="minor">
            <a:schemeClr val="lt1"/>
          </a:fontRef>
        </dgm:style>
      </dgm:prSet>
      <dgm:spPr/>
      <dgm:t>
        <a:bodyPr/>
        <a:lstStyle/>
        <a:p>
          <a:r>
            <a:rPr lang="en-US" dirty="0"/>
            <a:t>CxO</a:t>
          </a:r>
        </a:p>
      </dgm:t>
    </dgm:pt>
    <dgm:pt modelId="{B03D5822-6C07-4E2D-87AA-1F83B68F5006}" type="parTrans" cxnId="{B000454F-03FD-41D9-BD3C-4A927F0F7367}">
      <dgm:prSet/>
      <dgm:spPr>
        <a:ln>
          <a:solidFill>
            <a:schemeClr val="tx1"/>
          </a:solidFill>
        </a:ln>
      </dgm:spPr>
      <dgm:t>
        <a:bodyPr/>
        <a:lstStyle/>
        <a:p>
          <a:endParaRPr lang="en-US"/>
        </a:p>
      </dgm:t>
    </dgm:pt>
    <dgm:pt modelId="{9041968A-2289-44C3-849E-59402A862262}" type="sibTrans" cxnId="{B000454F-03FD-41D9-BD3C-4A927F0F7367}">
      <dgm:prSet/>
      <dgm:spPr/>
      <dgm:t>
        <a:bodyPr/>
        <a:lstStyle/>
        <a:p>
          <a:endParaRPr lang="en-US"/>
        </a:p>
      </dgm:t>
    </dgm:pt>
    <dgm:pt modelId="{E9D17546-1DBC-4B38-BB29-29A0A91C977C}" type="pres">
      <dgm:prSet presAssocID="{20EA6B79-5764-4519-92C5-FBB32F630B51}" presName="diagram" presStyleCnt="0">
        <dgm:presLayoutVars>
          <dgm:chPref val="1"/>
          <dgm:dir/>
          <dgm:animOne val="branch"/>
          <dgm:animLvl val="lvl"/>
          <dgm:resizeHandles val="exact"/>
        </dgm:presLayoutVars>
      </dgm:prSet>
      <dgm:spPr/>
    </dgm:pt>
    <dgm:pt modelId="{C72536BD-31DC-4149-BADC-7600F3D90FA1}" type="pres">
      <dgm:prSet presAssocID="{E8B9843F-6667-4533-AAC8-FECB8D4AAB97}" presName="root1" presStyleCnt="0"/>
      <dgm:spPr/>
    </dgm:pt>
    <dgm:pt modelId="{EE6151C6-9ADB-43C8-A364-465BB44D2E04}" type="pres">
      <dgm:prSet presAssocID="{E8B9843F-6667-4533-AAC8-FECB8D4AAB97}" presName="LevelOneTextNode" presStyleLbl="node0" presStyleIdx="0" presStyleCnt="1" custLinFactNeighborX="28416">
        <dgm:presLayoutVars>
          <dgm:chPref val="3"/>
        </dgm:presLayoutVars>
      </dgm:prSet>
      <dgm:spPr/>
    </dgm:pt>
    <dgm:pt modelId="{05C428DD-41F1-4A9F-8E91-81E4D6944959}" type="pres">
      <dgm:prSet presAssocID="{E8B9843F-6667-4533-AAC8-FECB8D4AAB97}" presName="level2hierChild" presStyleCnt="0"/>
      <dgm:spPr/>
    </dgm:pt>
    <dgm:pt modelId="{1617064F-DF78-44F2-9240-D593AFA0BFC1}" type="pres">
      <dgm:prSet presAssocID="{39EB7149-D98A-456C-AA69-44DBAE3F36D0}" presName="conn2-1" presStyleLbl="parChTrans1D2" presStyleIdx="0" presStyleCnt="1"/>
      <dgm:spPr/>
    </dgm:pt>
    <dgm:pt modelId="{008CA6DD-2EFA-4939-ADA8-CF27070136CD}" type="pres">
      <dgm:prSet presAssocID="{39EB7149-D98A-456C-AA69-44DBAE3F36D0}" presName="connTx" presStyleLbl="parChTrans1D2" presStyleIdx="0" presStyleCnt="1"/>
      <dgm:spPr/>
    </dgm:pt>
    <dgm:pt modelId="{BDFA2719-D9A8-4708-B97B-559F79CB73CE}" type="pres">
      <dgm:prSet presAssocID="{F80A4C1C-62B3-4101-8FDE-021203DE2A6F}" presName="root2" presStyleCnt="0"/>
      <dgm:spPr/>
    </dgm:pt>
    <dgm:pt modelId="{CD9DB975-E9B0-4F27-9325-A907DF17B9CA}" type="pres">
      <dgm:prSet presAssocID="{F80A4C1C-62B3-4101-8FDE-021203DE2A6F}" presName="LevelTwoTextNode" presStyleLbl="node2" presStyleIdx="0" presStyleCnt="1" custScaleY="190099">
        <dgm:presLayoutVars>
          <dgm:chPref val="3"/>
        </dgm:presLayoutVars>
      </dgm:prSet>
      <dgm:spPr/>
    </dgm:pt>
    <dgm:pt modelId="{E42EA510-6F8E-4597-92C7-5A2155E4043B}" type="pres">
      <dgm:prSet presAssocID="{F80A4C1C-62B3-4101-8FDE-021203DE2A6F}" presName="level3hierChild" presStyleCnt="0"/>
      <dgm:spPr/>
    </dgm:pt>
    <dgm:pt modelId="{D5847DD7-D30C-45B2-BD76-2BC8ADE79036}" type="pres">
      <dgm:prSet presAssocID="{B03D5822-6C07-4E2D-87AA-1F83B68F5006}" presName="conn2-1" presStyleLbl="parChTrans1D3" presStyleIdx="0" presStyleCnt="1"/>
      <dgm:spPr/>
    </dgm:pt>
    <dgm:pt modelId="{5A1FA853-00CA-40EF-9A27-5CA4BD3FDDC1}" type="pres">
      <dgm:prSet presAssocID="{B03D5822-6C07-4E2D-87AA-1F83B68F5006}" presName="connTx" presStyleLbl="parChTrans1D3" presStyleIdx="0" presStyleCnt="1"/>
      <dgm:spPr/>
    </dgm:pt>
    <dgm:pt modelId="{5D0E27F3-2D8C-4471-A929-1B328C455349}" type="pres">
      <dgm:prSet presAssocID="{D5368A18-0B72-4745-97BA-2DF46E61A594}" presName="root2" presStyleCnt="0"/>
      <dgm:spPr/>
    </dgm:pt>
    <dgm:pt modelId="{81196EB4-2A81-4990-8DCD-0833DC9570DB}" type="pres">
      <dgm:prSet presAssocID="{D5368A18-0B72-4745-97BA-2DF46E61A594}" presName="LevelTwoTextNode" presStyleLbl="node3" presStyleIdx="0" presStyleCnt="1" custLinFactNeighborX="-23465">
        <dgm:presLayoutVars>
          <dgm:chPref val="3"/>
        </dgm:presLayoutVars>
      </dgm:prSet>
      <dgm:spPr/>
    </dgm:pt>
    <dgm:pt modelId="{E26984C2-CF0C-4720-85C6-D33230ED5A47}" type="pres">
      <dgm:prSet presAssocID="{D5368A18-0B72-4745-97BA-2DF46E61A594}" presName="level3hierChild" presStyleCnt="0"/>
      <dgm:spPr/>
    </dgm:pt>
  </dgm:ptLst>
  <dgm:cxnLst>
    <dgm:cxn modelId="{345A2307-DA17-461E-A40D-B7E32B0FA50F}" type="presOf" srcId="{B03D5822-6C07-4E2D-87AA-1F83B68F5006}" destId="{D5847DD7-D30C-45B2-BD76-2BC8ADE79036}" srcOrd="0" destOrd="0" presId="urn:microsoft.com/office/officeart/2005/8/layout/hierarchy2"/>
    <dgm:cxn modelId="{C63D3D1A-BB25-433C-ABFE-282F83045301}" type="presOf" srcId="{20EA6B79-5764-4519-92C5-FBB32F630B51}" destId="{E9D17546-1DBC-4B38-BB29-29A0A91C977C}" srcOrd="0" destOrd="0" presId="urn:microsoft.com/office/officeart/2005/8/layout/hierarchy2"/>
    <dgm:cxn modelId="{108AAB1D-3A43-4D00-A4B2-90A7C8293F33}" type="presOf" srcId="{D5368A18-0B72-4745-97BA-2DF46E61A594}" destId="{81196EB4-2A81-4990-8DCD-0833DC9570DB}" srcOrd="0" destOrd="0" presId="urn:microsoft.com/office/officeart/2005/8/layout/hierarchy2"/>
    <dgm:cxn modelId="{3FB19332-12DA-45BD-8E2A-6342F7A4A78B}" type="presOf" srcId="{39EB7149-D98A-456C-AA69-44DBAE3F36D0}" destId="{1617064F-DF78-44F2-9240-D593AFA0BFC1}" srcOrd="0" destOrd="0" presId="urn:microsoft.com/office/officeart/2005/8/layout/hierarchy2"/>
    <dgm:cxn modelId="{21796F3F-7231-480D-BFFE-E12F4CA7A583}" type="presOf" srcId="{F80A4C1C-62B3-4101-8FDE-021203DE2A6F}" destId="{CD9DB975-E9B0-4F27-9325-A907DF17B9CA}" srcOrd="0" destOrd="0" presId="urn:microsoft.com/office/officeart/2005/8/layout/hierarchy2"/>
    <dgm:cxn modelId="{B000454F-03FD-41D9-BD3C-4A927F0F7367}" srcId="{F80A4C1C-62B3-4101-8FDE-021203DE2A6F}" destId="{D5368A18-0B72-4745-97BA-2DF46E61A594}" srcOrd="0" destOrd="0" parTransId="{B03D5822-6C07-4E2D-87AA-1F83B68F5006}" sibTransId="{9041968A-2289-44C3-849E-59402A862262}"/>
    <dgm:cxn modelId="{79F1D56E-13BB-4A79-AA10-922F8E0BF110}" type="presOf" srcId="{39EB7149-D98A-456C-AA69-44DBAE3F36D0}" destId="{008CA6DD-2EFA-4939-ADA8-CF27070136CD}" srcOrd="1" destOrd="0" presId="urn:microsoft.com/office/officeart/2005/8/layout/hierarchy2"/>
    <dgm:cxn modelId="{53B1CB81-8845-429F-B9B7-18DD4E702F57}" type="presOf" srcId="{B03D5822-6C07-4E2D-87AA-1F83B68F5006}" destId="{5A1FA853-00CA-40EF-9A27-5CA4BD3FDDC1}" srcOrd="1" destOrd="0" presId="urn:microsoft.com/office/officeart/2005/8/layout/hierarchy2"/>
    <dgm:cxn modelId="{4331CBA0-89FE-4918-889F-17ADE26EECBD}" srcId="{E8B9843F-6667-4533-AAC8-FECB8D4AAB97}" destId="{F80A4C1C-62B3-4101-8FDE-021203DE2A6F}" srcOrd="0" destOrd="0" parTransId="{39EB7149-D98A-456C-AA69-44DBAE3F36D0}" sibTransId="{C939E359-5B35-4CF2-87B9-1F6288021B86}"/>
    <dgm:cxn modelId="{295FDDA2-FBBF-489D-8828-E5D38D39AF8C}" type="presOf" srcId="{E8B9843F-6667-4533-AAC8-FECB8D4AAB97}" destId="{EE6151C6-9ADB-43C8-A364-465BB44D2E04}" srcOrd="0" destOrd="0" presId="urn:microsoft.com/office/officeart/2005/8/layout/hierarchy2"/>
    <dgm:cxn modelId="{D58D32B7-28AA-4C55-9EEC-A40A1A9BFB0A}" srcId="{20EA6B79-5764-4519-92C5-FBB32F630B51}" destId="{E8B9843F-6667-4533-AAC8-FECB8D4AAB97}" srcOrd="0" destOrd="0" parTransId="{BFF24C7C-B50B-4171-B9C3-648CEEB4793C}" sibTransId="{CDF44EF6-B8F6-4F64-B777-2C5C6AAFE351}"/>
    <dgm:cxn modelId="{A876BFD7-A358-4FB2-86F3-462BB4084D27}" type="presParOf" srcId="{E9D17546-1DBC-4B38-BB29-29A0A91C977C}" destId="{C72536BD-31DC-4149-BADC-7600F3D90FA1}" srcOrd="0" destOrd="0" presId="urn:microsoft.com/office/officeart/2005/8/layout/hierarchy2"/>
    <dgm:cxn modelId="{C72D7ADE-2C23-47F6-8CEC-DC4381E56FB9}" type="presParOf" srcId="{C72536BD-31DC-4149-BADC-7600F3D90FA1}" destId="{EE6151C6-9ADB-43C8-A364-465BB44D2E04}" srcOrd="0" destOrd="0" presId="urn:microsoft.com/office/officeart/2005/8/layout/hierarchy2"/>
    <dgm:cxn modelId="{BF13244A-258C-4577-ADAF-491CC51E8BEF}" type="presParOf" srcId="{C72536BD-31DC-4149-BADC-7600F3D90FA1}" destId="{05C428DD-41F1-4A9F-8E91-81E4D6944959}" srcOrd="1" destOrd="0" presId="urn:microsoft.com/office/officeart/2005/8/layout/hierarchy2"/>
    <dgm:cxn modelId="{73500163-663F-4D83-97EC-CEE7020D9935}" type="presParOf" srcId="{05C428DD-41F1-4A9F-8E91-81E4D6944959}" destId="{1617064F-DF78-44F2-9240-D593AFA0BFC1}" srcOrd="0" destOrd="0" presId="urn:microsoft.com/office/officeart/2005/8/layout/hierarchy2"/>
    <dgm:cxn modelId="{CB393BEF-116E-4479-962E-6DAD37D34BEE}" type="presParOf" srcId="{1617064F-DF78-44F2-9240-D593AFA0BFC1}" destId="{008CA6DD-2EFA-4939-ADA8-CF27070136CD}" srcOrd="0" destOrd="0" presId="urn:microsoft.com/office/officeart/2005/8/layout/hierarchy2"/>
    <dgm:cxn modelId="{AB02D42C-4516-4010-BB7B-2D9253492580}" type="presParOf" srcId="{05C428DD-41F1-4A9F-8E91-81E4D6944959}" destId="{BDFA2719-D9A8-4708-B97B-559F79CB73CE}" srcOrd="1" destOrd="0" presId="urn:microsoft.com/office/officeart/2005/8/layout/hierarchy2"/>
    <dgm:cxn modelId="{EE921D05-FFDF-47AA-9D55-EFA2BCA33434}" type="presParOf" srcId="{BDFA2719-D9A8-4708-B97B-559F79CB73CE}" destId="{CD9DB975-E9B0-4F27-9325-A907DF17B9CA}" srcOrd="0" destOrd="0" presId="urn:microsoft.com/office/officeart/2005/8/layout/hierarchy2"/>
    <dgm:cxn modelId="{BD524DBA-1AFC-4B69-A3F5-18C1DED09DD0}" type="presParOf" srcId="{BDFA2719-D9A8-4708-B97B-559F79CB73CE}" destId="{E42EA510-6F8E-4597-92C7-5A2155E4043B}" srcOrd="1" destOrd="0" presId="urn:microsoft.com/office/officeart/2005/8/layout/hierarchy2"/>
    <dgm:cxn modelId="{AF620EBC-D03E-4B9E-9E8E-6638B4355C77}" type="presParOf" srcId="{E42EA510-6F8E-4597-92C7-5A2155E4043B}" destId="{D5847DD7-D30C-45B2-BD76-2BC8ADE79036}" srcOrd="0" destOrd="0" presId="urn:microsoft.com/office/officeart/2005/8/layout/hierarchy2"/>
    <dgm:cxn modelId="{3A44B460-A6F7-4DA6-A352-005970CFB2B2}" type="presParOf" srcId="{D5847DD7-D30C-45B2-BD76-2BC8ADE79036}" destId="{5A1FA853-00CA-40EF-9A27-5CA4BD3FDDC1}" srcOrd="0" destOrd="0" presId="urn:microsoft.com/office/officeart/2005/8/layout/hierarchy2"/>
    <dgm:cxn modelId="{C83C3160-82B3-4782-AF4A-47DF6EEF81CE}" type="presParOf" srcId="{E42EA510-6F8E-4597-92C7-5A2155E4043B}" destId="{5D0E27F3-2D8C-4471-A929-1B328C455349}" srcOrd="1" destOrd="0" presId="urn:microsoft.com/office/officeart/2005/8/layout/hierarchy2"/>
    <dgm:cxn modelId="{AD5783F8-C338-467D-977F-83323741A7AC}" type="presParOf" srcId="{5D0E27F3-2D8C-4471-A929-1B328C455349}" destId="{81196EB4-2A81-4990-8DCD-0833DC9570DB}" srcOrd="0" destOrd="0" presId="urn:microsoft.com/office/officeart/2005/8/layout/hierarchy2"/>
    <dgm:cxn modelId="{5F306CF5-8749-4532-B342-0059B9F6B0C2}" type="presParOf" srcId="{5D0E27F3-2D8C-4471-A929-1B328C455349}" destId="{E26984C2-CF0C-4720-85C6-D33230ED5A47}" srcOrd="1" destOrd="0" presId="urn:microsoft.com/office/officeart/2005/8/layout/hierarchy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DEEC88C-8960-4D01-835C-64D2A9C486D1}" type="doc">
      <dgm:prSet loTypeId="urn:microsoft.com/office/officeart/2005/8/layout/pyramid1" loCatId="pyramid" qsTypeId="urn:microsoft.com/office/officeart/2005/8/quickstyle/3d1" qsCatId="3D" csTypeId="urn:microsoft.com/office/officeart/2005/8/colors/colorful2" csCatId="colorful" phldr="1"/>
      <dgm:spPr/>
    </dgm:pt>
    <dgm:pt modelId="{C0923FC3-97F8-436D-89FA-52A9530E8E7B}">
      <dgm:prSet phldrT="[Text]"/>
      <dgm:spPr/>
      <dgm:t>
        <a:bodyPr/>
        <a:lstStyle/>
        <a:p>
          <a:r>
            <a:rPr lang="en-US" dirty="0"/>
            <a:t>Management</a:t>
          </a:r>
        </a:p>
      </dgm:t>
    </dgm:pt>
    <dgm:pt modelId="{897A4D87-A165-41DB-B62C-E52C7EAE12CA}" type="parTrans" cxnId="{CE2B0914-10F4-472F-8D2B-42AE605C6349}">
      <dgm:prSet/>
      <dgm:spPr/>
      <dgm:t>
        <a:bodyPr/>
        <a:lstStyle/>
        <a:p>
          <a:endParaRPr lang="en-US"/>
        </a:p>
      </dgm:t>
    </dgm:pt>
    <dgm:pt modelId="{C15752CE-4888-40B6-9D0C-7401F4899C08}" type="sibTrans" cxnId="{CE2B0914-10F4-472F-8D2B-42AE605C6349}">
      <dgm:prSet/>
      <dgm:spPr/>
      <dgm:t>
        <a:bodyPr/>
        <a:lstStyle/>
        <a:p>
          <a:endParaRPr lang="en-US"/>
        </a:p>
      </dgm:t>
    </dgm:pt>
    <dgm:pt modelId="{1E89C7CE-02AF-495C-8320-4E5C4EB9B09B}">
      <dgm:prSet phldrT="[Text]"/>
      <dgm:spPr/>
      <dgm:t>
        <a:bodyPr/>
        <a:lstStyle/>
        <a:p>
          <a:r>
            <a:rPr lang="en-US" dirty="0"/>
            <a:t>Staff</a:t>
          </a:r>
        </a:p>
      </dgm:t>
    </dgm:pt>
    <dgm:pt modelId="{4DADA23F-7751-4EDC-8ABA-1CC2818D469C}" type="parTrans" cxnId="{4D03B047-0142-4BB1-BE03-DDF9BE3AA9B1}">
      <dgm:prSet/>
      <dgm:spPr/>
      <dgm:t>
        <a:bodyPr/>
        <a:lstStyle/>
        <a:p>
          <a:endParaRPr lang="en-US"/>
        </a:p>
      </dgm:t>
    </dgm:pt>
    <dgm:pt modelId="{FE3A47DC-8B54-49E6-A652-A7EFCA4050D4}" type="sibTrans" cxnId="{4D03B047-0142-4BB1-BE03-DDF9BE3AA9B1}">
      <dgm:prSet/>
      <dgm:spPr/>
      <dgm:t>
        <a:bodyPr/>
        <a:lstStyle/>
        <a:p>
          <a:endParaRPr lang="en-US"/>
        </a:p>
      </dgm:t>
    </dgm:pt>
    <dgm:pt modelId="{F9BD1CF5-0B29-4639-96E5-72B821B2C207}">
      <dgm:prSet/>
      <dgm:spPr/>
      <dgm:t>
        <a:bodyPr/>
        <a:lstStyle/>
        <a:p>
          <a:r>
            <a:rPr lang="en-US" dirty="0"/>
            <a:t>Shareholders</a:t>
          </a:r>
        </a:p>
      </dgm:t>
    </dgm:pt>
    <dgm:pt modelId="{99A4633C-3722-4BD1-B3CA-25F9BF00106F}" type="parTrans" cxnId="{7E6DA897-5821-406D-9CA8-4CCF22605652}">
      <dgm:prSet/>
      <dgm:spPr/>
      <dgm:t>
        <a:bodyPr/>
        <a:lstStyle/>
        <a:p>
          <a:endParaRPr lang="en-US"/>
        </a:p>
      </dgm:t>
    </dgm:pt>
    <dgm:pt modelId="{265EE7F9-2D3B-43AE-B807-E3C9A612F3D4}" type="sibTrans" cxnId="{7E6DA897-5821-406D-9CA8-4CCF22605652}">
      <dgm:prSet/>
      <dgm:spPr/>
      <dgm:t>
        <a:bodyPr/>
        <a:lstStyle/>
        <a:p>
          <a:endParaRPr lang="en-US"/>
        </a:p>
      </dgm:t>
    </dgm:pt>
    <dgm:pt modelId="{E8ECBB35-0373-441A-839A-676571F1B181}" type="pres">
      <dgm:prSet presAssocID="{CDEEC88C-8960-4D01-835C-64D2A9C486D1}" presName="Name0" presStyleCnt="0">
        <dgm:presLayoutVars>
          <dgm:dir/>
          <dgm:animLvl val="lvl"/>
          <dgm:resizeHandles val="exact"/>
        </dgm:presLayoutVars>
      </dgm:prSet>
      <dgm:spPr/>
    </dgm:pt>
    <dgm:pt modelId="{1C6F031B-237C-46A1-8188-8C57B98B2F44}" type="pres">
      <dgm:prSet presAssocID="{F9BD1CF5-0B29-4639-96E5-72B821B2C207}" presName="Name8" presStyleCnt="0"/>
      <dgm:spPr/>
    </dgm:pt>
    <dgm:pt modelId="{65E658C5-E743-44A6-8307-E95C99FDB4FE}" type="pres">
      <dgm:prSet presAssocID="{F9BD1CF5-0B29-4639-96E5-72B821B2C207}" presName="level" presStyleLbl="node1" presStyleIdx="0" presStyleCnt="3">
        <dgm:presLayoutVars>
          <dgm:chMax val="1"/>
          <dgm:bulletEnabled val="1"/>
        </dgm:presLayoutVars>
      </dgm:prSet>
      <dgm:spPr/>
    </dgm:pt>
    <dgm:pt modelId="{E466ADC9-12CF-4DC2-9557-147929566155}" type="pres">
      <dgm:prSet presAssocID="{F9BD1CF5-0B29-4639-96E5-72B821B2C207}" presName="levelTx" presStyleLbl="revTx" presStyleIdx="0" presStyleCnt="0">
        <dgm:presLayoutVars>
          <dgm:chMax val="1"/>
          <dgm:bulletEnabled val="1"/>
        </dgm:presLayoutVars>
      </dgm:prSet>
      <dgm:spPr/>
    </dgm:pt>
    <dgm:pt modelId="{E73F7DBA-0C64-4A87-A0CD-F5B5D010DCB0}" type="pres">
      <dgm:prSet presAssocID="{C0923FC3-97F8-436D-89FA-52A9530E8E7B}" presName="Name8" presStyleCnt="0"/>
      <dgm:spPr/>
    </dgm:pt>
    <dgm:pt modelId="{D2CFA4B5-5118-47BA-9725-35B26F62646D}" type="pres">
      <dgm:prSet presAssocID="{C0923FC3-97F8-436D-89FA-52A9530E8E7B}" presName="level" presStyleLbl="node1" presStyleIdx="1" presStyleCnt="3">
        <dgm:presLayoutVars>
          <dgm:chMax val="1"/>
          <dgm:bulletEnabled val="1"/>
        </dgm:presLayoutVars>
      </dgm:prSet>
      <dgm:spPr/>
    </dgm:pt>
    <dgm:pt modelId="{E5C27917-52C8-4C77-B2F2-705D6C046266}" type="pres">
      <dgm:prSet presAssocID="{C0923FC3-97F8-436D-89FA-52A9530E8E7B}" presName="levelTx" presStyleLbl="revTx" presStyleIdx="0" presStyleCnt="0">
        <dgm:presLayoutVars>
          <dgm:chMax val="1"/>
          <dgm:bulletEnabled val="1"/>
        </dgm:presLayoutVars>
      </dgm:prSet>
      <dgm:spPr/>
    </dgm:pt>
    <dgm:pt modelId="{BFB8E9BB-0987-4A23-8799-EAEA5DC3DF43}" type="pres">
      <dgm:prSet presAssocID="{1E89C7CE-02AF-495C-8320-4E5C4EB9B09B}" presName="Name8" presStyleCnt="0"/>
      <dgm:spPr/>
    </dgm:pt>
    <dgm:pt modelId="{430D8E72-0DAA-4A02-8441-6B273CFA5282}" type="pres">
      <dgm:prSet presAssocID="{1E89C7CE-02AF-495C-8320-4E5C4EB9B09B}" presName="level" presStyleLbl="node1" presStyleIdx="2" presStyleCnt="3">
        <dgm:presLayoutVars>
          <dgm:chMax val="1"/>
          <dgm:bulletEnabled val="1"/>
        </dgm:presLayoutVars>
      </dgm:prSet>
      <dgm:spPr/>
    </dgm:pt>
    <dgm:pt modelId="{20372989-0099-402E-82DA-55EAB9E23171}" type="pres">
      <dgm:prSet presAssocID="{1E89C7CE-02AF-495C-8320-4E5C4EB9B09B}" presName="levelTx" presStyleLbl="revTx" presStyleIdx="0" presStyleCnt="0">
        <dgm:presLayoutVars>
          <dgm:chMax val="1"/>
          <dgm:bulletEnabled val="1"/>
        </dgm:presLayoutVars>
      </dgm:prSet>
      <dgm:spPr/>
    </dgm:pt>
  </dgm:ptLst>
  <dgm:cxnLst>
    <dgm:cxn modelId="{CE2B0914-10F4-472F-8D2B-42AE605C6349}" srcId="{CDEEC88C-8960-4D01-835C-64D2A9C486D1}" destId="{C0923FC3-97F8-436D-89FA-52A9530E8E7B}" srcOrd="1" destOrd="0" parTransId="{897A4D87-A165-41DB-B62C-E52C7EAE12CA}" sibTransId="{C15752CE-4888-40B6-9D0C-7401F4899C08}"/>
    <dgm:cxn modelId="{BF58EC25-03FF-4BEA-854D-6E57564A3571}" type="presOf" srcId="{C0923FC3-97F8-436D-89FA-52A9530E8E7B}" destId="{E5C27917-52C8-4C77-B2F2-705D6C046266}" srcOrd="1" destOrd="0" presId="urn:microsoft.com/office/officeart/2005/8/layout/pyramid1"/>
    <dgm:cxn modelId="{241AB637-9F75-4B93-8CF1-58CA68293202}" type="presOf" srcId="{F9BD1CF5-0B29-4639-96E5-72B821B2C207}" destId="{E466ADC9-12CF-4DC2-9557-147929566155}" srcOrd="1" destOrd="0" presId="urn:microsoft.com/office/officeart/2005/8/layout/pyramid1"/>
    <dgm:cxn modelId="{4D03B047-0142-4BB1-BE03-DDF9BE3AA9B1}" srcId="{CDEEC88C-8960-4D01-835C-64D2A9C486D1}" destId="{1E89C7CE-02AF-495C-8320-4E5C4EB9B09B}" srcOrd="2" destOrd="0" parTransId="{4DADA23F-7751-4EDC-8ABA-1CC2818D469C}" sibTransId="{FE3A47DC-8B54-49E6-A652-A7EFCA4050D4}"/>
    <dgm:cxn modelId="{A35E0B49-7D55-4881-B5F6-F061176C89AF}" type="presOf" srcId="{1E89C7CE-02AF-495C-8320-4E5C4EB9B09B}" destId="{20372989-0099-402E-82DA-55EAB9E23171}" srcOrd="1" destOrd="0" presId="urn:microsoft.com/office/officeart/2005/8/layout/pyramid1"/>
    <dgm:cxn modelId="{5EBE185A-19D0-40FD-AEDF-6A4FCF9790FA}" type="presOf" srcId="{CDEEC88C-8960-4D01-835C-64D2A9C486D1}" destId="{E8ECBB35-0373-441A-839A-676571F1B181}" srcOrd="0" destOrd="0" presId="urn:microsoft.com/office/officeart/2005/8/layout/pyramid1"/>
    <dgm:cxn modelId="{7E6DA897-5821-406D-9CA8-4CCF22605652}" srcId="{CDEEC88C-8960-4D01-835C-64D2A9C486D1}" destId="{F9BD1CF5-0B29-4639-96E5-72B821B2C207}" srcOrd="0" destOrd="0" parTransId="{99A4633C-3722-4BD1-B3CA-25F9BF00106F}" sibTransId="{265EE7F9-2D3B-43AE-B807-E3C9A612F3D4}"/>
    <dgm:cxn modelId="{04164B98-09B0-4717-8601-22D04495F488}" type="presOf" srcId="{C0923FC3-97F8-436D-89FA-52A9530E8E7B}" destId="{D2CFA4B5-5118-47BA-9725-35B26F62646D}" srcOrd="0" destOrd="0" presId="urn:microsoft.com/office/officeart/2005/8/layout/pyramid1"/>
    <dgm:cxn modelId="{D11B36CE-30C5-42AE-B750-CB5CB586AA27}" type="presOf" srcId="{F9BD1CF5-0B29-4639-96E5-72B821B2C207}" destId="{65E658C5-E743-44A6-8307-E95C99FDB4FE}" srcOrd="0" destOrd="0" presId="urn:microsoft.com/office/officeart/2005/8/layout/pyramid1"/>
    <dgm:cxn modelId="{7C49F3F0-B0AD-4A18-80BF-121234594080}" type="presOf" srcId="{1E89C7CE-02AF-495C-8320-4E5C4EB9B09B}" destId="{430D8E72-0DAA-4A02-8441-6B273CFA5282}" srcOrd="0" destOrd="0" presId="urn:microsoft.com/office/officeart/2005/8/layout/pyramid1"/>
    <dgm:cxn modelId="{CA747BDE-1A80-4C5C-8AEA-0B76D9C08276}" type="presParOf" srcId="{E8ECBB35-0373-441A-839A-676571F1B181}" destId="{1C6F031B-237C-46A1-8188-8C57B98B2F44}" srcOrd="0" destOrd="0" presId="urn:microsoft.com/office/officeart/2005/8/layout/pyramid1"/>
    <dgm:cxn modelId="{773FA121-CD8D-463E-A8AE-E5B7A67AE785}" type="presParOf" srcId="{1C6F031B-237C-46A1-8188-8C57B98B2F44}" destId="{65E658C5-E743-44A6-8307-E95C99FDB4FE}" srcOrd="0" destOrd="0" presId="urn:microsoft.com/office/officeart/2005/8/layout/pyramid1"/>
    <dgm:cxn modelId="{725118DF-F409-42C1-B4D1-C924C881A847}" type="presParOf" srcId="{1C6F031B-237C-46A1-8188-8C57B98B2F44}" destId="{E466ADC9-12CF-4DC2-9557-147929566155}" srcOrd="1" destOrd="0" presId="urn:microsoft.com/office/officeart/2005/8/layout/pyramid1"/>
    <dgm:cxn modelId="{70392FF8-3AEC-4995-9242-8D291BCA1C0C}" type="presParOf" srcId="{E8ECBB35-0373-441A-839A-676571F1B181}" destId="{E73F7DBA-0C64-4A87-A0CD-F5B5D010DCB0}" srcOrd="1" destOrd="0" presId="urn:microsoft.com/office/officeart/2005/8/layout/pyramid1"/>
    <dgm:cxn modelId="{C1AACCC1-3048-4733-A879-BC2BCFD79580}" type="presParOf" srcId="{E73F7DBA-0C64-4A87-A0CD-F5B5D010DCB0}" destId="{D2CFA4B5-5118-47BA-9725-35B26F62646D}" srcOrd="0" destOrd="0" presId="urn:microsoft.com/office/officeart/2005/8/layout/pyramid1"/>
    <dgm:cxn modelId="{DDB917FE-303B-4688-AF7A-2F70C84CD736}" type="presParOf" srcId="{E73F7DBA-0C64-4A87-A0CD-F5B5D010DCB0}" destId="{E5C27917-52C8-4C77-B2F2-705D6C046266}" srcOrd="1" destOrd="0" presId="urn:microsoft.com/office/officeart/2005/8/layout/pyramid1"/>
    <dgm:cxn modelId="{4107860F-6667-4690-BE8F-F706F5EDFA42}" type="presParOf" srcId="{E8ECBB35-0373-441A-839A-676571F1B181}" destId="{BFB8E9BB-0987-4A23-8799-EAEA5DC3DF43}" srcOrd="2" destOrd="0" presId="urn:microsoft.com/office/officeart/2005/8/layout/pyramid1"/>
    <dgm:cxn modelId="{405DC8B5-9859-4D64-AF38-5A105EB3EFF6}" type="presParOf" srcId="{BFB8E9BB-0987-4A23-8799-EAEA5DC3DF43}" destId="{430D8E72-0DAA-4A02-8441-6B273CFA5282}" srcOrd="0" destOrd="0" presId="urn:microsoft.com/office/officeart/2005/8/layout/pyramid1"/>
    <dgm:cxn modelId="{038E41EB-56FC-44AD-9C16-A103DA219C11}" type="presParOf" srcId="{BFB8E9BB-0987-4A23-8799-EAEA5DC3DF43}" destId="{20372989-0099-402E-82DA-55EAB9E23171}"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75DEFBB-619E-4FBC-88D8-680359E6F2F5}" type="doc">
      <dgm:prSet loTypeId="urn:microsoft.com/office/officeart/2005/8/layout/pyramid3" loCatId="pyramid" qsTypeId="urn:microsoft.com/office/officeart/2005/8/quickstyle/3d1" qsCatId="3D" csTypeId="urn:microsoft.com/office/officeart/2005/8/colors/colorful2" csCatId="colorful" phldr="1"/>
      <dgm:spPr/>
    </dgm:pt>
    <dgm:pt modelId="{E2BE3420-B4D0-4795-B624-9ABDC62AA749}">
      <dgm:prSet phldrT="[Text]"/>
      <dgm:spPr/>
      <dgm:t>
        <a:bodyPr/>
        <a:lstStyle/>
        <a:p>
          <a:r>
            <a:rPr lang="en-US" dirty="0"/>
            <a:t>Staff</a:t>
          </a:r>
        </a:p>
      </dgm:t>
    </dgm:pt>
    <dgm:pt modelId="{9CA34967-DE0F-4772-A302-C9CA6FCA8572}" type="parTrans" cxnId="{FAFE0FDA-96BC-4B41-B8BA-FC7DA98C807F}">
      <dgm:prSet/>
      <dgm:spPr/>
      <dgm:t>
        <a:bodyPr/>
        <a:lstStyle/>
        <a:p>
          <a:endParaRPr lang="en-US"/>
        </a:p>
      </dgm:t>
    </dgm:pt>
    <dgm:pt modelId="{043F378A-B7C1-445C-9348-3C1EF9CA14B4}" type="sibTrans" cxnId="{FAFE0FDA-96BC-4B41-B8BA-FC7DA98C807F}">
      <dgm:prSet/>
      <dgm:spPr/>
      <dgm:t>
        <a:bodyPr/>
        <a:lstStyle/>
        <a:p>
          <a:endParaRPr lang="en-US"/>
        </a:p>
      </dgm:t>
    </dgm:pt>
    <dgm:pt modelId="{8B65E370-780E-4874-BACE-43B28EC36AA4}">
      <dgm:prSet phldrT="[Text]"/>
      <dgm:spPr/>
      <dgm:t>
        <a:bodyPr/>
        <a:lstStyle/>
        <a:p>
          <a:r>
            <a:rPr lang="en-US" dirty="0"/>
            <a:t>Management</a:t>
          </a:r>
        </a:p>
      </dgm:t>
    </dgm:pt>
    <dgm:pt modelId="{1A8ECE18-29D0-461B-86AC-8EE356D61F58}" type="parTrans" cxnId="{13EA78E4-65E0-4947-BA6A-BD11161688B4}">
      <dgm:prSet/>
      <dgm:spPr/>
      <dgm:t>
        <a:bodyPr/>
        <a:lstStyle/>
        <a:p>
          <a:endParaRPr lang="en-US"/>
        </a:p>
      </dgm:t>
    </dgm:pt>
    <dgm:pt modelId="{0F0B0BF2-E0EE-46C3-884A-8F1AA72B1E74}" type="sibTrans" cxnId="{13EA78E4-65E0-4947-BA6A-BD11161688B4}">
      <dgm:prSet/>
      <dgm:spPr/>
      <dgm:t>
        <a:bodyPr/>
        <a:lstStyle/>
        <a:p>
          <a:endParaRPr lang="en-US"/>
        </a:p>
      </dgm:t>
    </dgm:pt>
    <dgm:pt modelId="{10C8CB23-426C-4ECD-8E70-F6A96FB4A846}">
      <dgm:prSet phldrT="[Text]"/>
      <dgm:spPr/>
      <dgm:t>
        <a:bodyPr/>
        <a:lstStyle/>
        <a:p>
          <a:r>
            <a:rPr lang="en-US" dirty="0"/>
            <a:t>Shareholders</a:t>
          </a:r>
        </a:p>
      </dgm:t>
    </dgm:pt>
    <dgm:pt modelId="{0EC968FA-EBF3-424A-AA3A-A924F2C81B08}" type="parTrans" cxnId="{9B5DD90C-6D2F-45C4-A430-26F626428CC8}">
      <dgm:prSet/>
      <dgm:spPr/>
      <dgm:t>
        <a:bodyPr/>
        <a:lstStyle/>
        <a:p>
          <a:endParaRPr lang="en-US"/>
        </a:p>
      </dgm:t>
    </dgm:pt>
    <dgm:pt modelId="{214E0AFD-0655-4016-958D-6A86DCF879AD}" type="sibTrans" cxnId="{9B5DD90C-6D2F-45C4-A430-26F626428CC8}">
      <dgm:prSet/>
      <dgm:spPr/>
      <dgm:t>
        <a:bodyPr/>
        <a:lstStyle/>
        <a:p>
          <a:endParaRPr lang="en-US"/>
        </a:p>
      </dgm:t>
    </dgm:pt>
    <dgm:pt modelId="{E7E9C74E-93AE-4566-91F5-5EF9A1EA1ABD}" type="pres">
      <dgm:prSet presAssocID="{E75DEFBB-619E-4FBC-88D8-680359E6F2F5}" presName="Name0" presStyleCnt="0">
        <dgm:presLayoutVars>
          <dgm:dir/>
          <dgm:animLvl val="lvl"/>
          <dgm:resizeHandles val="exact"/>
        </dgm:presLayoutVars>
      </dgm:prSet>
      <dgm:spPr/>
    </dgm:pt>
    <dgm:pt modelId="{D763B876-18B8-4893-B322-0A9B9BA74D45}" type="pres">
      <dgm:prSet presAssocID="{E2BE3420-B4D0-4795-B624-9ABDC62AA749}" presName="Name8" presStyleCnt="0"/>
      <dgm:spPr/>
    </dgm:pt>
    <dgm:pt modelId="{6A7EBB48-C1F4-4794-AE3B-347EC51D7876}" type="pres">
      <dgm:prSet presAssocID="{E2BE3420-B4D0-4795-B624-9ABDC62AA749}" presName="level" presStyleLbl="node1" presStyleIdx="0" presStyleCnt="3">
        <dgm:presLayoutVars>
          <dgm:chMax val="1"/>
          <dgm:bulletEnabled val="1"/>
        </dgm:presLayoutVars>
      </dgm:prSet>
      <dgm:spPr/>
    </dgm:pt>
    <dgm:pt modelId="{B06A7D21-8398-4A62-ADFE-B534D11B51B4}" type="pres">
      <dgm:prSet presAssocID="{E2BE3420-B4D0-4795-B624-9ABDC62AA749}" presName="levelTx" presStyleLbl="revTx" presStyleIdx="0" presStyleCnt="0">
        <dgm:presLayoutVars>
          <dgm:chMax val="1"/>
          <dgm:bulletEnabled val="1"/>
        </dgm:presLayoutVars>
      </dgm:prSet>
      <dgm:spPr/>
    </dgm:pt>
    <dgm:pt modelId="{442C79E5-B1C8-4547-924A-12BC47AFCC6E}" type="pres">
      <dgm:prSet presAssocID="{8B65E370-780E-4874-BACE-43B28EC36AA4}" presName="Name8" presStyleCnt="0"/>
      <dgm:spPr/>
    </dgm:pt>
    <dgm:pt modelId="{5F5ADBC2-6E18-4A0B-8C7E-10633BA6FF95}" type="pres">
      <dgm:prSet presAssocID="{8B65E370-780E-4874-BACE-43B28EC36AA4}" presName="level" presStyleLbl="node1" presStyleIdx="1" presStyleCnt="3">
        <dgm:presLayoutVars>
          <dgm:chMax val="1"/>
          <dgm:bulletEnabled val="1"/>
        </dgm:presLayoutVars>
      </dgm:prSet>
      <dgm:spPr/>
    </dgm:pt>
    <dgm:pt modelId="{CF9153B3-26CA-4D8B-853F-7DD29C7E5AB3}" type="pres">
      <dgm:prSet presAssocID="{8B65E370-780E-4874-BACE-43B28EC36AA4}" presName="levelTx" presStyleLbl="revTx" presStyleIdx="0" presStyleCnt="0">
        <dgm:presLayoutVars>
          <dgm:chMax val="1"/>
          <dgm:bulletEnabled val="1"/>
        </dgm:presLayoutVars>
      </dgm:prSet>
      <dgm:spPr/>
    </dgm:pt>
    <dgm:pt modelId="{7DAFE4DE-A925-42C9-A885-B3378D6006AB}" type="pres">
      <dgm:prSet presAssocID="{10C8CB23-426C-4ECD-8E70-F6A96FB4A846}" presName="Name8" presStyleCnt="0"/>
      <dgm:spPr/>
    </dgm:pt>
    <dgm:pt modelId="{2DA08398-9AC1-4F9A-A2AC-0D0EFB4C0623}" type="pres">
      <dgm:prSet presAssocID="{10C8CB23-426C-4ECD-8E70-F6A96FB4A846}" presName="level" presStyleLbl="node1" presStyleIdx="2" presStyleCnt="3">
        <dgm:presLayoutVars>
          <dgm:chMax val="1"/>
          <dgm:bulletEnabled val="1"/>
        </dgm:presLayoutVars>
      </dgm:prSet>
      <dgm:spPr/>
    </dgm:pt>
    <dgm:pt modelId="{9A71FBD5-25EB-48C6-87E3-8AA50EC14FC6}" type="pres">
      <dgm:prSet presAssocID="{10C8CB23-426C-4ECD-8E70-F6A96FB4A846}" presName="levelTx" presStyleLbl="revTx" presStyleIdx="0" presStyleCnt="0">
        <dgm:presLayoutVars>
          <dgm:chMax val="1"/>
          <dgm:bulletEnabled val="1"/>
        </dgm:presLayoutVars>
      </dgm:prSet>
      <dgm:spPr/>
    </dgm:pt>
  </dgm:ptLst>
  <dgm:cxnLst>
    <dgm:cxn modelId="{3A95ED03-2E43-4FAD-8C52-D7AD2EF89960}" type="presOf" srcId="{E2BE3420-B4D0-4795-B624-9ABDC62AA749}" destId="{B06A7D21-8398-4A62-ADFE-B534D11B51B4}" srcOrd="1" destOrd="0" presId="urn:microsoft.com/office/officeart/2005/8/layout/pyramid3"/>
    <dgm:cxn modelId="{9B5DD90C-6D2F-45C4-A430-26F626428CC8}" srcId="{E75DEFBB-619E-4FBC-88D8-680359E6F2F5}" destId="{10C8CB23-426C-4ECD-8E70-F6A96FB4A846}" srcOrd="2" destOrd="0" parTransId="{0EC968FA-EBF3-424A-AA3A-A924F2C81B08}" sibTransId="{214E0AFD-0655-4016-958D-6A86DCF879AD}"/>
    <dgm:cxn modelId="{DD71F81C-A5D8-4B55-9C98-469A40FA25D4}" type="presOf" srcId="{8B65E370-780E-4874-BACE-43B28EC36AA4}" destId="{5F5ADBC2-6E18-4A0B-8C7E-10633BA6FF95}" srcOrd="0" destOrd="0" presId="urn:microsoft.com/office/officeart/2005/8/layout/pyramid3"/>
    <dgm:cxn modelId="{97CBC534-F4D0-4021-9ECF-277D9A892FBB}" type="presOf" srcId="{10C8CB23-426C-4ECD-8E70-F6A96FB4A846}" destId="{2DA08398-9AC1-4F9A-A2AC-0D0EFB4C0623}" srcOrd="0" destOrd="0" presId="urn:microsoft.com/office/officeart/2005/8/layout/pyramid3"/>
    <dgm:cxn modelId="{FAB67880-8399-4A2A-8333-B9385C3FCD24}" type="presOf" srcId="{10C8CB23-426C-4ECD-8E70-F6A96FB4A846}" destId="{9A71FBD5-25EB-48C6-87E3-8AA50EC14FC6}" srcOrd="1" destOrd="0" presId="urn:microsoft.com/office/officeart/2005/8/layout/pyramid3"/>
    <dgm:cxn modelId="{914B0190-A3DB-495F-9750-876815A8A86D}" type="presOf" srcId="{8B65E370-780E-4874-BACE-43B28EC36AA4}" destId="{CF9153B3-26CA-4D8B-853F-7DD29C7E5AB3}" srcOrd="1" destOrd="0" presId="urn:microsoft.com/office/officeart/2005/8/layout/pyramid3"/>
    <dgm:cxn modelId="{1E173ABF-1248-43B2-A259-5EC57316340E}" type="presOf" srcId="{E2BE3420-B4D0-4795-B624-9ABDC62AA749}" destId="{6A7EBB48-C1F4-4794-AE3B-347EC51D7876}" srcOrd="0" destOrd="0" presId="urn:microsoft.com/office/officeart/2005/8/layout/pyramid3"/>
    <dgm:cxn modelId="{FAFE0FDA-96BC-4B41-B8BA-FC7DA98C807F}" srcId="{E75DEFBB-619E-4FBC-88D8-680359E6F2F5}" destId="{E2BE3420-B4D0-4795-B624-9ABDC62AA749}" srcOrd="0" destOrd="0" parTransId="{9CA34967-DE0F-4772-A302-C9CA6FCA8572}" sibTransId="{043F378A-B7C1-445C-9348-3C1EF9CA14B4}"/>
    <dgm:cxn modelId="{81514DE4-ACF4-4F4B-9766-5B186AE21070}" type="presOf" srcId="{E75DEFBB-619E-4FBC-88D8-680359E6F2F5}" destId="{E7E9C74E-93AE-4566-91F5-5EF9A1EA1ABD}" srcOrd="0" destOrd="0" presId="urn:microsoft.com/office/officeart/2005/8/layout/pyramid3"/>
    <dgm:cxn modelId="{13EA78E4-65E0-4947-BA6A-BD11161688B4}" srcId="{E75DEFBB-619E-4FBC-88D8-680359E6F2F5}" destId="{8B65E370-780E-4874-BACE-43B28EC36AA4}" srcOrd="1" destOrd="0" parTransId="{1A8ECE18-29D0-461B-86AC-8EE356D61F58}" sibTransId="{0F0B0BF2-E0EE-46C3-884A-8F1AA72B1E74}"/>
    <dgm:cxn modelId="{17A83772-D90B-4930-881E-AF4729BBB76A}" type="presParOf" srcId="{E7E9C74E-93AE-4566-91F5-5EF9A1EA1ABD}" destId="{D763B876-18B8-4893-B322-0A9B9BA74D45}" srcOrd="0" destOrd="0" presId="urn:microsoft.com/office/officeart/2005/8/layout/pyramid3"/>
    <dgm:cxn modelId="{64AFC8A8-741B-4DA0-AA22-0EB6F9D14E2A}" type="presParOf" srcId="{D763B876-18B8-4893-B322-0A9B9BA74D45}" destId="{6A7EBB48-C1F4-4794-AE3B-347EC51D7876}" srcOrd="0" destOrd="0" presId="urn:microsoft.com/office/officeart/2005/8/layout/pyramid3"/>
    <dgm:cxn modelId="{C2BF5432-87D1-4729-ABE8-62056DB0C8FA}" type="presParOf" srcId="{D763B876-18B8-4893-B322-0A9B9BA74D45}" destId="{B06A7D21-8398-4A62-ADFE-B534D11B51B4}" srcOrd="1" destOrd="0" presId="urn:microsoft.com/office/officeart/2005/8/layout/pyramid3"/>
    <dgm:cxn modelId="{65511075-84CB-41A9-A016-6C9244525874}" type="presParOf" srcId="{E7E9C74E-93AE-4566-91F5-5EF9A1EA1ABD}" destId="{442C79E5-B1C8-4547-924A-12BC47AFCC6E}" srcOrd="1" destOrd="0" presId="urn:microsoft.com/office/officeart/2005/8/layout/pyramid3"/>
    <dgm:cxn modelId="{C81ADFBC-F4B3-4104-9330-0C76100FC7E8}" type="presParOf" srcId="{442C79E5-B1C8-4547-924A-12BC47AFCC6E}" destId="{5F5ADBC2-6E18-4A0B-8C7E-10633BA6FF95}" srcOrd="0" destOrd="0" presId="urn:microsoft.com/office/officeart/2005/8/layout/pyramid3"/>
    <dgm:cxn modelId="{3FA9D240-7781-4D95-ADB3-08A0EDE3C61B}" type="presParOf" srcId="{442C79E5-B1C8-4547-924A-12BC47AFCC6E}" destId="{CF9153B3-26CA-4D8B-853F-7DD29C7E5AB3}" srcOrd="1" destOrd="0" presId="urn:microsoft.com/office/officeart/2005/8/layout/pyramid3"/>
    <dgm:cxn modelId="{C2535F40-C2A7-458C-8F99-C829090C39A1}" type="presParOf" srcId="{E7E9C74E-93AE-4566-91F5-5EF9A1EA1ABD}" destId="{7DAFE4DE-A925-42C9-A885-B3378D6006AB}" srcOrd="2" destOrd="0" presId="urn:microsoft.com/office/officeart/2005/8/layout/pyramid3"/>
    <dgm:cxn modelId="{678A21AB-92BF-445B-9A51-392288D6E9EF}" type="presParOf" srcId="{7DAFE4DE-A925-42C9-A885-B3378D6006AB}" destId="{2DA08398-9AC1-4F9A-A2AC-0D0EFB4C0623}" srcOrd="0" destOrd="0" presId="urn:microsoft.com/office/officeart/2005/8/layout/pyramid3"/>
    <dgm:cxn modelId="{1A879014-6C73-4057-95C7-7978E4CE7A71}" type="presParOf" srcId="{7DAFE4DE-A925-42C9-A885-B3378D6006AB}" destId="{9A71FBD5-25EB-48C6-87E3-8AA50EC14FC6}" srcOrd="1" destOrd="0" presId="urn:microsoft.com/office/officeart/2005/8/layout/pyramid3"/>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884E55-CDD0-4409-B6D7-0CECAC0D1C37}">
      <dsp:nvSpPr>
        <dsp:cNvPr id="0" name=""/>
        <dsp:cNvSpPr/>
      </dsp:nvSpPr>
      <dsp:spPr>
        <a:xfrm>
          <a:off x="456305" y="379214"/>
          <a:ext cx="4268985" cy="4268985"/>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25400" rIns="0" bIns="25400" numCol="1" spcCol="1270" anchor="t" anchorCtr="0">
          <a:noAutofit/>
        </a:bodyPr>
        <a:lstStyle/>
        <a:p>
          <a:pPr marL="0" lvl="0" indent="0" algn="ctr" defTabSz="889000">
            <a:lnSpc>
              <a:spcPct val="90000"/>
            </a:lnSpc>
            <a:spcBef>
              <a:spcPct val="0"/>
            </a:spcBef>
            <a:spcAft>
              <a:spcPct val="35000"/>
            </a:spcAft>
            <a:buNone/>
          </a:pPr>
          <a:r>
            <a:rPr lang="en-US" sz="2000" b="1" u="none" kern="1200" dirty="0"/>
            <a:t>Servant</a:t>
          </a:r>
        </a:p>
      </dsp:txBody>
      <dsp:txXfrm>
        <a:off x="1081483" y="1004392"/>
        <a:ext cx="3018629" cy="3018629"/>
      </dsp:txXfrm>
    </dsp:sp>
    <dsp:sp modelId="{B475B81B-0956-4AF9-A1FA-2ECB5402D87C}">
      <dsp:nvSpPr>
        <dsp:cNvPr id="0" name=""/>
        <dsp:cNvSpPr/>
      </dsp:nvSpPr>
      <dsp:spPr>
        <a:xfrm>
          <a:off x="2974494" y="379214"/>
          <a:ext cx="4268985" cy="4268985"/>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25400" rIns="731520" bIns="25400" numCol="1" spcCol="1270" anchor="t" anchorCtr="0">
          <a:noAutofit/>
        </a:bodyPr>
        <a:lstStyle/>
        <a:p>
          <a:pPr marL="685800" lvl="0" indent="0" algn="ctr" defTabSz="1425575">
            <a:lnSpc>
              <a:spcPct val="90000"/>
            </a:lnSpc>
            <a:spcBef>
              <a:spcPct val="0"/>
            </a:spcBef>
            <a:spcAft>
              <a:spcPct val="35000"/>
            </a:spcAft>
            <a:buNone/>
            <a:tabLst/>
          </a:pPr>
          <a:r>
            <a:rPr lang="en-US" sz="2000" b="1" kern="1200" dirty="0"/>
            <a:t>Leader</a:t>
          </a:r>
        </a:p>
      </dsp:txBody>
      <dsp:txXfrm>
        <a:off x="3599672" y="1004392"/>
        <a:ext cx="3018629" cy="30186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8A9125-0964-4748-B0EC-BBA93911ABB3}">
      <dsp:nvSpPr>
        <dsp:cNvPr id="0" name=""/>
        <dsp:cNvSpPr/>
      </dsp:nvSpPr>
      <dsp:spPr>
        <a:xfrm>
          <a:off x="0" y="1191427"/>
          <a:ext cx="5638800" cy="510164"/>
        </a:xfrm>
        <a:prstGeom prst="roundRect">
          <a:avLst>
            <a:gd name="adj" fmla="val 10000"/>
          </a:avLst>
        </a:prstGeom>
        <a:gradFill rotWithShape="0">
          <a:gsLst>
            <a:gs pos="0">
              <a:schemeClr val="accent1">
                <a:tint val="40000"/>
                <a:hueOff val="0"/>
                <a:satOff val="0"/>
                <a:lumOff val="0"/>
                <a:alphaOff val="0"/>
                <a:satMod val="103000"/>
                <a:lumMod val="102000"/>
                <a:tint val="94000"/>
              </a:schemeClr>
            </a:gs>
            <a:gs pos="50000">
              <a:schemeClr val="accent1">
                <a:tint val="40000"/>
                <a:hueOff val="0"/>
                <a:satOff val="0"/>
                <a:lumOff val="0"/>
                <a:alphaOff val="0"/>
                <a:satMod val="110000"/>
                <a:lumMod val="100000"/>
                <a:shade val="100000"/>
              </a:schemeClr>
            </a:gs>
            <a:gs pos="100000">
              <a:schemeClr val="accent1">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r>
            <a:rPr lang="en-US" sz="1800" kern="1200" dirty="0"/>
            <a:t>Labor</a:t>
          </a:r>
        </a:p>
      </dsp:txBody>
      <dsp:txXfrm>
        <a:off x="0" y="1191427"/>
        <a:ext cx="1691640" cy="510164"/>
      </dsp:txXfrm>
    </dsp:sp>
    <dsp:sp modelId="{D7FD2677-5EA7-4705-A5D1-7BFF6FF8ED9F}">
      <dsp:nvSpPr>
        <dsp:cNvPr id="0" name=""/>
        <dsp:cNvSpPr/>
      </dsp:nvSpPr>
      <dsp:spPr>
        <a:xfrm>
          <a:off x="0" y="595817"/>
          <a:ext cx="5638800" cy="510164"/>
        </a:xfrm>
        <a:prstGeom prst="roundRect">
          <a:avLst>
            <a:gd name="adj" fmla="val 10000"/>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a:scene3d>
          <a:camera prst="orthographicFront"/>
          <a:lightRig rig="flat" dir="t"/>
        </a:scene3d>
        <a:sp3d z="-190500" extrusionH="12700"/>
      </dsp:spPr>
      <dsp:style>
        <a:lnRef idx="1">
          <a:schemeClr val="accent2"/>
        </a:lnRef>
        <a:fillRef idx="2">
          <a:schemeClr val="accent2"/>
        </a:fillRef>
        <a:effectRef idx="1">
          <a:schemeClr val="accent2"/>
        </a:effectRef>
        <a:fontRef idx="minor">
          <a:schemeClr val="dk1"/>
        </a:fontRef>
      </dsp:style>
      <ds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r>
            <a:rPr lang="en-US" sz="1800" kern="1200" dirty="0"/>
            <a:t>Management</a:t>
          </a:r>
        </a:p>
      </dsp:txBody>
      <dsp:txXfrm>
        <a:off x="0" y="595817"/>
        <a:ext cx="1691640" cy="510164"/>
      </dsp:txXfrm>
    </dsp:sp>
    <dsp:sp modelId="{2B9E8C54-8B4D-4A6C-8855-B4B49B220D91}">
      <dsp:nvSpPr>
        <dsp:cNvPr id="0" name=""/>
        <dsp:cNvSpPr/>
      </dsp:nvSpPr>
      <dsp:spPr>
        <a:xfrm>
          <a:off x="0" y="207"/>
          <a:ext cx="5638800" cy="510164"/>
        </a:xfrm>
        <a:prstGeom prst="roundRect">
          <a:avLst>
            <a:gd name="adj" fmla="val 10000"/>
          </a:avLst>
        </a:prstGeom>
        <a:gradFill rotWithShape="0">
          <a:gsLst>
            <a:gs pos="0">
              <a:srgbClr val="5E9EFF"/>
            </a:gs>
            <a:gs pos="39999">
              <a:srgbClr val="85C2FF"/>
            </a:gs>
            <a:gs pos="70000">
              <a:srgbClr val="C4D6EB"/>
            </a:gs>
            <a:gs pos="100000">
              <a:srgbClr val="FFEBFA"/>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r>
            <a:rPr lang="en-US" sz="1800" kern="1200" dirty="0"/>
            <a:t>Commander</a:t>
          </a:r>
        </a:p>
      </dsp:txBody>
      <dsp:txXfrm>
        <a:off x="0" y="207"/>
        <a:ext cx="1691640" cy="510164"/>
      </dsp:txXfrm>
    </dsp:sp>
    <dsp:sp modelId="{08F8D9DC-9DC0-49A8-9D79-E5AA3E7B6554}">
      <dsp:nvSpPr>
        <dsp:cNvPr id="0" name=""/>
        <dsp:cNvSpPr/>
      </dsp:nvSpPr>
      <dsp:spPr>
        <a:xfrm>
          <a:off x="3288414" y="42930"/>
          <a:ext cx="640835" cy="427223"/>
        </a:xfrm>
        <a:prstGeom prst="roundRect">
          <a:avLst>
            <a:gd name="adj" fmla="val 10000"/>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w="6350" cap="flat" cmpd="sng" algn="ctr">
          <a:solidFill>
            <a:schemeClr val="accent6"/>
          </a:solidFill>
          <a:prstDash val="solid"/>
          <a:miter lim="800000"/>
        </a:ln>
        <a:effectLst/>
        <a:scene3d>
          <a:camera prst="orthographicFront"/>
          <a:lightRig rig="flat" dir="t"/>
        </a:scene3d>
        <a:sp3d/>
      </dsp:spPr>
      <dsp:style>
        <a:lnRef idx="1">
          <a:schemeClr val="accent6"/>
        </a:lnRef>
        <a:fillRef idx="3">
          <a:schemeClr val="accent6"/>
        </a:fillRef>
        <a:effectRef idx="2">
          <a:schemeClr val="accent6"/>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solidFill>
                <a:schemeClr val="tx1"/>
              </a:solidFill>
            </a:rPr>
            <a:t>CEO</a:t>
          </a:r>
          <a:endParaRPr lang="en-US" sz="1200" kern="1200" dirty="0">
            <a:solidFill>
              <a:schemeClr val="tx1"/>
            </a:solidFill>
          </a:endParaRPr>
        </a:p>
      </dsp:txBody>
      <dsp:txXfrm>
        <a:off x="3300927" y="55443"/>
        <a:ext cx="615809" cy="402197"/>
      </dsp:txXfrm>
    </dsp:sp>
    <dsp:sp modelId="{0CC5D0AB-47A6-44FF-91EB-C1EB8F434E39}">
      <dsp:nvSpPr>
        <dsp:cNvPr id="0" name=""/>
        <dsp:cNvSpPr/>
      </dsp:nvSpPr>
      <dsp:spPr>
        <a:xfrm>
          <a:off x="2775746" y="470153"/>
          <a:ext cx="833085" cy="170889"/>
        </a:xfrm>
        <a:custGeom>
          <a:avLst/>
          <a:gdLst/>
          <a:ahLst/>
          <a:cxnLst/>
          <a:rect l="0" t="0" r="0" b="0"/>
          <a:pathLst>
            <a:path>
              <a:moveTo>
                <a:pt x="833085" y="0"/>
              </a:moveTo>
              <a:lnTo>
                <a:pt x="833085" y="85444"/>
              </a:lnTo>
              <a:lnTo>
                <a:pt x="0" y="85444"/>
              </a:lnTo>
              <a:lnTo>
                <a:pt x="0" y="170889"/>
              </a:lnTo>
            </a:path>
          </a:pathLst>
        </a:custGeom>
        <a:noFill/>
        <a:ln w="12700" cap="flat" cmpd="sng" algn="ctr">
          <a:solidFill>
            <a:schemeClr val="tx1"/>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56912B1-F51E-4EA5-9D70-2F3F194EB5D2}">
      <dsp:nvSpPr>
        <dsp:cNvPr id="0" name=""/>
        <dsp:cNvSpPr/>
      </dsp:nvSpPr>
      <dsp:spPr>
        <a:xfrm>
          <a:off x="2455328" y="641043"/>
          <a:ext cx="640835" cy="427223"/>
        </a:xfrm>
        <a:prstGeom prst="roundRect">
          <a:avLst>
            <a:gd name="adj" fmla="val 10000"/>
          </a:avLst>
        </a:prstGeom>
        <a:gradFill rotWithShape="0">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accent2"/>
          </a:solidFill>
          <a:prstDash val="solid"/>
          <a:miter lim="800000"/>
        </a:ln>
        <a:effectLst/>
        <a:scene3d>
          <a:camera prst="orthographicFront"/>
          <a:lightRig rig="flat" dir="t"/>
        </a:scene3d>
        <a:sp3d/>
      </dsp:spPr>
      <dsp:style>
        <a:lnRef idx="1">
          <a:schemeClr val="accent2"/>
        </a:lnRef>
        <a:fillRef idx="3">
          <a:schemeClr val="accent2"/>
        </a:fillRef>
        <a:effectRef idx="2">
          <a:schemeClr val="accent2"/>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solidFill>
                <a:schemeClr val="tx1"/>
              </a:solidFill>
            </a:rPr>
            <a:t>CIO</a:t>
          </a:r>
          <a:endParaRPr lang="en-US" sz="1200" kern="1200" dirty="0">
            <a:solidFill>
              <a:schemeClr val="tx1"/>
            </a:solidFill>
          </a:endParaRPr>
        </a:p>
      </dsp:txBody>
      <dsp:txXfrm>
        <a:off x="2467841" y="653556"/>
        <a:ext cx="615809" cy="402197"/>
      </dsp:txXfrm>
    </dsp:sp>
    <dsp:sp modelId="{FDB8E33A-A9D8-413A-A633-33D3E2D723A0}">
      <dsp:nvSpPr>
        <dsp:cNvPr id="0" name=""/>
        <dsp:cNvSpPr/>
      </dsp:nvSpPr>
      <dsp:spPr>
        <a:xfrm>
          <a:off x="2359203" y="1068266"/>
          <a:ext cx="416542" cy="170889"/>
        </a:xfrm>
        <a:custGeom>
          <a:avLst/>
          <a:gdLst/>
          <a:ahLst/>
          <a:cxnLst/>
          <a:rect l="0" t="0" r="0" b="0"/>
          <a:pathLst>
            <a:path>
              <a:moveTo>
                <a:pt x="416542" y="0"/>
              </a:moveTo>
              <a:lnTo>
                <a:pt x="416542" y="85444"/>
              </a:lnTo>
              <a:lnTo>
                <a:pt x="0" y="85444"/>
              </a:lnTo>
              <a:lnTo>
                <a:pt x="0" y="170889"/>
              </a:lnTo>
            </a:path>
          </a:pathLst>
        </a:custGeom>
        <a:noFill/>
        <a:ln w="12700" cap="flat" cmpd="sng" algn="ctr">
          <a:solidFill>
            <a:schemeClr val="tx1"/>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B8331E4-83D3-454B-98C1-7E2F1D6375F3}">
      <dsp:nvSpPr>
        <dsp:cNvPr id="0" name=""/>
        <dsp:cNvSpPr/>
      </dsp:nvSpPr>
      <dsp:spPr>
        <a:xfrm>
          <a:off x="2038785" y="1239156"/>
          <a:ext cx="640835" cy="427223"/>
        </a:xfrm>
        <a:prstGeom prst="roundRect">
          <a:avLst>
            <a:gd name="adj" fmla="val 10000"/>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a:scene3d>
          <a:camera prst="orthographicFront"/>
          <a:lightRig rig="flat" dir="t"/>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a:t>Operations</a:t>
          </a:r>
          <a:endParaRPr lang="en-US" sz="700" kern="1200" dirty="0"/>
        </a:p>
      </dsp:txBody>
      <dsp:txXfrm>
        <a:off x="2051298" y="1251669"/>
        <a:ext cx="615809" cy="402197"/>
      </dsp:txXfrm>
    </dsp:sp>
    <dsp:sp modelId="{FA215B54-9D8B-4E5F-BE05-71DF5BB28CCD}">
      <dsp:nvSpPr>
        <dsp:cNvPr id="0" name=""/>
        <dsp:cNvSpPr/>
      </dsp:nvSpPr>
      <dsp:spPr>
        <a:xfrm>
          <a:off x="2775746" y="1068266"/>
          <a:ext cx="416542" cy="170889"/>
        </a:xfrm>
        <a:custGeom>
          <a:avLst/>
          <a:gdLst/>
          <a:ahLst/>
          <a:cxnLst/>
          <a:rect l="0" t="0" r="0" b="0"/>
          <a:pathLst>
            <a:path>
              <a:moveTo>
                <a:pt x="0" y="0"/>
              </a:moveTo>
              <a:lnTo>
                <a:pt x="0" y="85444"/>
              </a:lnTo>
              <a:lnTo>
                <a:pt x="416542" y="85444"/>
              </a:lnTo>
              <a:lnTo>
                <a:pt x="416542" y="170889"/>
              </a:lnTo>
            </a:path>
          </a:pathLst>
        </a:custGeom>
        <a:noFill/>
        <a:ln w="12700" cap="flat" cmpd="sng" algn="ctr">
          <a:solidFill>
            <a:schemeClr val="tx1"/>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D6EB4FB-79D9-4713-B9F5-D735C083857C}">
      <dsp:nvSpPr>
        <dsp:cNvPr id="0" name=""/>
        <dsp:cNvSpPr/>
      </dsp:nvSpPr>
      <dsp:spPr>
        <a:xfrm>
          <a:off x="2871871" y="1239156"/>
          <a:ext cx="640835" cy="427223"/>
        </a:xfrm>
        <a:prstGeom prst="roundRect">
          <a:avLst>
            <a:gd name="adj" fmla="val 10000"/>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a:scene3d>
          <a:camera prst="orthographicFront"/>
          <a:lightRig rig="flat" dir="t"/>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a:t>Development</a:t>
          </a:r>
          <a:endParaRPr lang="en-US" sz="700" kern="1200" dirty="0"/>
        </a:p>
      </dsp:txBody>
      <dsp:txXfrm>
        <a:off x="2884384" y="1251669"/>
        <a:ext cx="615809" cy="402197"/>
      </dsp:txXfrm>
    </dsp:sp>
    <dsp:sp modelId="{2C375634-A2C5-4E25-BB72-7C8242A7AEBE}">
      <dsp:nvSpPr>
        <dsp:cNvPr id="0" name=""/>
        <dsp:cNvSpPr/>
      </dsp:nvSpPr>
      <dsp:spPr>
        <a:xfrm>
          <a:off x="3608831" y="470153"/>
          <a:ext cx="833085" cy="170889"/>
        </a:xfrm>
        <a:custGeom>
          <a:avLst/>
          <a:gdLst/>
          <a:ahLst/>
          <a:cxnLst/>
          <a:rect l="0" t="0" r="0" b="0"/>
          <a:pathLst>
            <a:path>
              <a:moveTo>
                <a:pt x="0" y="0"/>
              </a:moveTo>
              <a:lnTo>
                <a:pt x="0" y="85444"/>
              </a:lnTo>
              <a:lnTo>
                <a:pt x="833085" y="85444"/>
              </a:lnTo>
              <a:lnTo>
                <a:pt x="833085" y="170889"/>
              </a:lnTo>
            </a:path>
          </a:pathLst>
        </a:custGeom>
        <a:noFill/>
        <a:ln w="12700" cap="flat" cmpd="sng" algn="ctr">
          <a:solidFill>
            <a:schemeClr val="tx1"/>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3E988C3-42F3-4731-8F8F-996A671D477B}">
      <dsp:nvSpPr>
        <dsp:cNvPr id="0" name=""/>
        <dsp:cNvSpPr/>
      </dsp:nvSpPr>
      <dsp:spPr>
        <a:xfrm>
          <a:off x="4121500" y="641043"/>
          <a:ext cx="640835" cy="427223"/>
        </a:xfrm>
        <a:prstGeom prst="roundRect">
          <a:avLst>
            <a:gd name="adj" fmla="val 10000"/>
          </a:avLst>
        </a:prstGeom>
        <a:gradFill rotWithShape="0">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accent2"/>
          </a:solidFill>
          <a:prstDash val="solid"/>
          <a:miter lim="800000"/>
        </a:ln>
        <a:effectLst/>
        <a:scene3d>
          <a:camera prst="orthographicFront"/>
          <a:lightRig rig="flat" dir="t"/>
        </a:scene3d>
        <a:sp3d/>
      </dsp:spPr>
      <dsp:style>
        <a:lnRef idx="1">
          <a:schemeClr val="accent2"/>
        </a:lnRef>
        <a:fillRef idx="3">
          <a:schemeClr val="accent2"/>
        </a:fillRef>
        <a:effectRef idx="2">
          <a:schemeClr val="accent2"/>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solidFill>
                <a:schemeClr val="tx1"/>
              </a:solidFill>
            </a:rPr>
            <a:t>CFO</a:t>
          </a:r>
          <a:endParaRPr lang="en-US" sz="1200" kern="1200" dirty="0">
            <a:solidFill>
              <a:schemeClr val="tx1"/>
            </a:solidFill>
          </a:endParaRPr>
        </a:p>
      </dsp:txBody>
      <dsp:txXfrm>
        <a:off x="4134013" y="653556"/>
        <a:ext cx="615809" cy="402197"/>
      </dsp:txXfrm>
    </dsp:sp>
    <dsp:sp modelId="{5D405F48-7BF8-4802-88F1-A954A539610E}">
      <dsp:nvSpPr>
        <dsp:cNvPr id="0" name=""/>
        <dsp:cNvSpPr/>
      </dsp:nvSpPr>
      <dsp:spPr>
        <a:xfrm>
          <a:off x="4025374" y="1068266"/>
          <a:ext cx="416542" cy="170889"/>
        </a:xfrm>
        <a:custGeom>
          <a:avLst/>
          <a:gdLst/>
          <a:ahLst/>
          <a:cxnLst/>
          <a:rect l="0" t="0" r="0" b="0"/>
          <a:pathLst>
            <a:path>
              <a:moveTo>
                <a:pt x="416542" y="0"/>
              </a:moveTo>
              <a:lnTo>
                <a:pt x="416542" y="85444"/>
              </a:lnTo>
              <a:lnTo>
                <a:pt x="0" y="85444"/>
              </a:lnTo>
              <a:lnTo>
                <a:pt x="0" y="170889"/>
              </a:lnTo>
            </a:path>
          </a:pathLst>
        </a:custGeom>
        <a:noFill/>
        <a:ln w="12700" cap="flat" cmpd="sng" algn="ctr">
          <a:solidFill>
            <a:schemeClr val="tx1"/>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16F094A-BB9B-447B-881F-82EC3E45B41E}">
      <dsp:nvSpPr>
        <dsp:cNvPr id="0" name=""/>
        <dsp:cNvSpPr/>
      </dsp:nvSpPr>
      <dsp:spPr>
        <a:xfrm>
          <a:off x="3704957" y="1239156"/>
          <a:ext cx="640835" cy="427223"/>
        </a:xfrm>
        <a:prstGeom prst="roundRect">
          <a:avLst>
            <a:gd name="adj" fmla="val 10000"/>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a:scene3d>
          <a:camera prst="orthographicFront"/>
          <a:lightRig rig="flat" dir="t"/>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a:t>Accounting</a:t>
          </a:r>
          <a:endParaRPr lang="en-US" sz="700" kern="1200" dirty="0"/>
        </a:p>
      </dsp:txBody>
      <dsp:txXfrm>
        <a:off x="3717470" y="1251669"/>
        <a:ext cx="615809" cy="402197"/>
      </dsp:txXfrm>
    </dsp:sp>
    <dsp:sp modelId="{B33A6ABF-5EA8-45F8-B122-02F50ED3DC99}">
      <dsp:nvSpPr>
        <dsp:cNvPr id="0" name=""/>
        <dsp:cNvSpPr/>
      </dsp:nvSpPr>
      <dsp:spPr>
        <a:xfrm>
          <a:off x="4441917" y="1068266"/>
          <a:ext cx="416542" cy="170889"/>
        </a:xfrm>
        <a:custGeom>
          <a:avLst/>
          <a:gdLst/>
          <a:ahLst/>
          <a:cxnLst/>
          <a:rect l="0" t="0" r="0" b="0"/>
          <a:pathLst>
            <a:path>
              <a:moveTo>
                <a:pt x="0" y="0"/>
              </a:moveTo>
              <a:lnTo>
                <a:pt x="0" y="85444"/>
              </a:lnTo>
              <a:lnTo>
                <a:pt x="416542" y="85444"/>
              </a:lnTo>
              <a:lnTo>
                <a:pt x="416542" y="170889"/>
              </a:lnTo>
            </a:path>
          </a:pathLst>
        </a:custGeom>
        <a:noFill/>
        <a:ln w="12700" cap="flat" cmpd="sng" algn="ctr">
          <a:solidFill>
            <a:schemeClr val="tx1"/>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36DE84E-B91A-407E-9FDD-B260E397D246}">
      <dsp:nvSpPr>
        <dsp:cNvPr id="0" name=""/>
        <dsp:cNvSpPr/>
      </dsp:nvSpPr>
      <dsp:spPr>
        <a:xfrm>
          <a:off x="4538043" y="1239156"/>
          <a:ext cx="640835" cy="427223"/>
        </a:xfrm>
        <a:prstGeom prst="roundRect">
          <a:avLst>
            <a:gd name="adj" fmla="val 10000"/>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a:scene3d>
          <a:camera prst="orthographicFront"/>
          <a:lightRig rig="flat" dir="t"/>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a:t>Finance</a:t>
          </a:r>
          <a:endParaRPr lang="en-US" sz="700" kern="1200" dirty="0"/>
        </a:p>
      </dsp:txBody>
      <dsp:txXfrm>
        <a:off x="4550556" y="1251669"/>
        <a:ext cx="615809" cy="4021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6151C6-9ADB-43C8-A364-465BB44D2E04}">
      <dsp:nvSpPr>
        <dsp:cNvPr id="0" name=""/>
        <dsp:cNvSpPr/>
      </dsp:nvSpPr>
      <dsp:spPr>
        <a:xfrm>
          <a:off x="218052" y="178035"/>
          <a:ext cx="761057" cy="380528"/>
        </a:xfrm>
        <a:prstGeom prst="roundRect">
          <a:avLst>
            <a:gd name="adj" fmla="val 10000"/>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2"/>
        </a:lnRef>
        <a:fillRef idx="3">
          <a:schemeClr val="accent2"/>
        </a:fillRef>
        <a:effectRef idx="3">
          <a:schemeClr val="accent2"/>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CxO</a:t>
          </a:r>
        </a:p>
      </dsp:txBody>
      <dsp:txXfrm>
        <a:off x="229197" y="189180"/>
        <a:ext cx="738767" cy="358238"/>
      </dsp:txXfrm>
    </dsp:sp>
    <dsp:sp modelId="{1617064F-DF78-44F2-9240-D593AFA0BFC1}">
      <dsp:nvSpPr>
        <dsp:cNvPr id="0" name=""/>
        <dsp:cNvSpPr/>
      </dsp:nvSpPr>
      <dsp:spPr>
        <a:xfrm>
          <a:off x="979110" y="321805"/>
          <a:ext cx="88160" cy="92988"/>
        </a:xfrm>
        <a:custGeom>
          <a:avLst/>
          <a:gdLst/>
          <a:ahLst/>
          <a:cxnLst/>
          <a:rect l="0" t="0" r="0" b="0"/>
          <a:pathLst>
            <a:path>
              <a:moveTo>
                <a:pt x="0" y="46494"/>
              </a:moveTo>
              <a:lnTo>
                <a:pt x="88160" y="46494"/>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020986" y="366095"/>
        <a:ext cx="4408" cy="4408"/>
      </dsp:txXfrm>
    </dsp:sp>
    <dsp:sp modelId="{CD9DB975-E9B0-4F27-9325-A907DF17B9CA}">
      <dsp:nvSpPr>
        <dsp:cNvPr id="0" name=""/>
        <dsp:cNvSpPr/>
      </dsp:nvSpPr>
      <dsp:spPr>
        <a:xfrm>
          <a:off x="1067271" y="6609"/>
          <a:ext cx="761057" cy="723381"/>
        </a:xfrm>
        <a:prstGeom prst="roundRect">
          <a:avLst>
            <a:gd name="adj" fmla="val 10000"/>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2"/>
        </a:lnRef>
        <a:fillRef idx="3">
          <a:schemeClr val="accent2"/>
        </a:fillRef>
        <a:effectRef idx="3">
          <a:schemeClr val="accent2"/>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CEO</a:t>
          </a:r>
        </a:p>
      </dsp:txBody>
      <dsp:txXfrm>
        <a:off x="1088458" y="27796"/>
        <a:ext cx="718683" cy="681007"/>
      </dsp:txXfrm>
    </dsp:sp>
    <dsp:sp modelId="{D5847DD7-D30C-45B2-BD76-2BC8ADE79036}">
      <dsp:nvSpPr>
        <dsp:cNvPr id="0" name=""/>
        <dsp:cNvSpPr/>
      </dsp:nvSpPr>
      <dsp:spPr>
        <a:xfrm>
          <a:off x="1828328" y="321805"/>
          <a:ext cx="125840" cy="92988"/>
        </a:xfrm>
        <a:custGeom>
          <a:avLst/>
          <a:gdLst/>
          <a:ahLst/>
          <a:cxnLst/>
          <a:rect l="0" t="0" r="0" b="0"/>
          <a:pathLst>
            <a:path>
              <a:moveTo>
                <a:pt x="0" y="46494"/>
              </a:moveTo>
              <a:lnTo>
                <a:pt x="125840" y="46494"/>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88103" y="365153"/>
        <a:ext cx="6292" cy="6292"/>
      </dsp:txXfrm>
    </dsp:sp>
    <dsp:sp modelId="{81196EB4-2A81-4990-8DCD-0833DC9570DB}">
      <dsp:nvSpPr>
        <dsp:cNvPr id="0" name=""/>
        <dsp:cNvSpPr/>
      </dsp:nvSpPr>
      <dsp:spPr>
        <a:xfrm>
          <a:off x="1954169" y="178035"/>
          <a:ext cx="761057" cy="380528"/>
        </a:xfrm>
        <a:prstGeom prst="roundRect">
          <a:avLst>
            <a:gd name="adj" fmla="val 10000"/>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2"/>
        </a:lnRef>
        <a:fillRef idx="3">
          <a:schemeClr val="accent2"/>
        </a:fillRef>
        <a:effectRef idx="3">
          <a:schemeClr val="accent2"/>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CxO</a:t>
          </a:r>
        </a:p>
      </dsp:txBody>
      <dsp:txXfrm>
        <a:off x="1965314" y="189180"/>
        <a:ext cx="738767" cy="35823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E658C5-E743-44A6-8307-E95C99FDB4FE}">
      <dsp:nvSpPr>
        <dsp:cNvPr id="0" name=""/>
        <dsp:cNvSpPr/>
      </dsp:nvSpPr>
      <dsp:spPr>
        <a:xfrm>
          <a:off x="1346200" y="0"/>
          <a:ext cx="1346200" cy="482600"/>
        </a:xfrm>
        <a:prstGeom prst="trapezoid">
          <a:avLst>
            <a:gd name="adj" fmla="val 139474"/>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Shareholders</a:t>
          </a:r>
        </a:p>
      </dsp:txBody>
      <dsp:txXfrm>
        <a:off x="1346200" y="0"/>
        <a:ext cx="1346200" cy="482600"/>
      </dsp:txXfrm>
    </dsp:sp>
    <dsp:sp modelId="{D2CFA4B5-5118-47BA-9725-35B26F62646D}">
      <dsp:nvSpPr>
        <dsp:cNvPr id="0" name=""/>
        <dsp:cNvSpPr/>
      </dsp:nvSpPr>
      <dsp:spPr>
        <a:xfrm>
          <a:off x="673100" y="482600"/>
          <a:ext cx="2692400" cy="482600"/>
        </a:xfrm>
        <a:prstGeom prst="trapezoid">
          <a:avLst>
            <a:gd name="adj" fmla="val 139474"/>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Management</a:t>
          </a:r>
        </a:p>
      </dsp:txBody>
      <dsp:txXfrm>
        <a:off x="1144270" y="482600"/>
        <a:ext cx="1750060" cy="482600"/>
      </dsp:txXfrm>
    </dsp:sp>
    <dsp:sp modelId="{430D8E72-0DAA-4A02-8441-6B273CFA5282}">
      <dsp:nvSpPr>
        <dsp:cNvPr id="0" name=""/>
        <dsp:cNvSpPr/>
      </dsp:nvSpPr>
      <dsp:spPr>
        <a:xfrm>
          <a:off x="0" y="965200"/>
          <a:ext cx="4038600" cy="482600"/>
        </a:xfrm>
        <a:prstGeom prst="trapezoid">
          <a:avLst>
            <a:gd name="adj" fmla="val 139474"/>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Staff</a:t>
          </a:r>
        </a:p>
      </dsp:txBody>
      <dsp:txXfrm>
        <a:off x="706754" y="965200"/>
        <a:ext cx="2625090" cy="4826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7EBB48-C1F4-4794-AE3B-347EC51D7876}">
      <dsp:nvSpPr>
        <dsp:cNvPr id="0" name=""/>
        <dsp:cNvSpPr/>
      </dsp:nvSpPr>
      <dsp:spPr>
        <a:xfrm rot="10800000">
          <a:off x="0" y="0"/>
          <a:ext cx="3809999" cy="508000"/>
        </a:xfrm>
        <a:prstGeom prst="trapezoid">
          <a:avLst>
            <a:gd name="adj" fmla="val 125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Staff</a:t>
          </a:r>
        </a:p>
      </dsp:txBody>
      <dsp:txXfrm rot="-10800000">
        <a:off x="666749" y="0"/>
        <a:ext cx="2476500" cy="508000"/>
      </dsp:txXfrm>
    </dsp:sp>
    <dsp:sp modelId="{5F5ADBC2-6E18-4A0B-8C7E-10633BA6FF95}">
      <dsp:nvSpPr>
        <dsp:cNvPr id="0" name=""/>
        <dsp:cNvSpPr/>
      </dsp:nvSpPr>
      <dsp:spPr>
        <a:xfrm rot="10800000">
          <a:off x="635000" y="508000"/>
          <a:ext cx="2539999" cy="508000"/>
        </a:xfrm>
        <a:prstGeom prst="trapezoid">
          <a:avLst>
            <a:gd name="adj" fmla="val 125000"/>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Management</a:t>
          </a:r>
        </a:p>
      </dsp:txBody>
      <dsp:txXfrm rot="-10800000">
        <a:off x="1079499" y="508000"/>
        <a:ext cx="1651000" cy="508000"/>
      </dsp:txXfrm>
    </dsp:sp>
    <dsp:sp modelId="{2DA08398-9AC1-4F9A-A2AC-0D0EFB4C0623}">
      <dsp:nvSpPr>
        <dsp:cNvPr id="0" name=""/>
        <dsp:cNvSpPr/>
      </dsp:nvSpPr>
      <dsp:spPr>
        <a:xfrm rot="10800000">
          <a:off x="1270000" y="1016000"/>
          <a:ext cx="1269999" cy="508000"/>
        </a:xfrm>
        <a:prstGeom prst="trapezoid">
          <a:avLst>
            <a:gd name="adj" fmla="val 125000"/>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Shareholders</a:t>
          </a:r>
        </a:p>
      </dsp:txBody>
      <dsp:txXfrm rot="-10800000">
        <a:off x="1270000" y="1016000"/>
        <a:ext cx="1269999" cy="508000"/>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EA2218-DD8C-4944-883E-4F222486B95A}" type="datetimeFigureOut">
              <a:rPr lang="en-US" smtClean="0"/>
              <a:t>2/1/19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21B446-6C3A-434A-9EAF-115FF2B52C71}" type="slidenum">
              <a:rPr lang="en-US" smtClean="0"/>
              <a:t>‹#›</a:t>
            </a:fld>
            <a:endParaRPr lang="en-US"/>
          </a:p>
        </p:txBody>
      </p:sp>
    </p:spTree>
    <p:extLst>
      <p:ext uri="{BB962C8B-B14F-4D97-AF65-F5344CB8AC3E}">
        <p14:creationId xmlns:p14="http://schemas.microsoft.com/office/powerpoint/2010/main" val="1637917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dictionary.reference.com/browse/Servant"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721B446-6C3A-434A-9EAF-115FF2B52C71}" type="slidenum">
              <a:rPr lang="en-US" smtClean="0"/>
              <a:t>2</a:t>
            </a:fld>
            <a:endParaRPr lang="en-US"/>
          </a:p>
        </p:txBody>
      </p:sp>
    </p:spTree>
    <p:extLst>
      <p:ext uri="{BB962C8B-B14F-4D97-AF65-F5344CB8AC3E}">
        <p14:creationId xmlns:p14="http://schemas.microsoft.com/office/powerpoint/2010/main" val="32291981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D44B57EA-1D47-D34E-92E9-1EB1B7642CA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4EC79B2-F14F-314D-8B5C-FB63E221A6CC}"/>
              </a:ext>
            </a:extLst>
          </p:cNvPr>
          <p:cNvSpPr>
            <a:spLocks noGrp="1"/>
          </p:cNvSpPr>
          <p:nvPr>
            <p:ph type="body" idx="1"/>
          </p:nvPr>
        </p:nvSpPr>
        <p:spPr/>
        <p:txBody>
          <a:bodyPr>
            <a:normAutofit fontScale="85000" lnSpcReduction="20000"/>
          </a:bodyPr>
          <a:lstStyle/>
          <a:p>
            <a:pPr eaLnBrk="1" hangingPunct="1">
              <a:defRPr/>
            </a:pPr>
            <a:r>
              <a:rPr lang="en-US" dirty="0"/>
              <a:t>Talking Points:</a:t>
            </a:r>
          </a:p>
          <a:p>
            <a:pPr marL="228600" indent="-228600" eaLnBrk="1" hangingPunct="1">
              <a:buFontTx/>
              <a:buAutoNum type="arabicPeriod"/>
              <a:defRPr/>
            </a:pPr>
            <a:r>
              <a:rPr lang="en-US" dirty="0"/>
              <a:t>Listening</a:t>
            </a:r>
          </a:p>
          <a:p>
            <a:pPr marL="685800" lvl="1" indent="-228600" eaLnBrk="1" hangingPunct="1">
              <a:buFontTx/>
              <a:buAutoNum type="arabicPeriod"/>
              <a:defRPr/>
            </a:pPr>
            <a:r>
              <a:rPr lang="en-US" dirty="0"/>
              <a:t>Active, not just passive – use active listening skills, repeat what you hear to ensure confirmation</a:t>
            </a:r>
          </a:p>
          <a:p>
            <a:pPr marL="685800" lvl="1" indent="-228600" eaLnBrk="1" hangingPunct="1">
              <a:buFontTx/>
              <a:buAutoNum type="arabicPeriod"/>
              <a:defRPr/>
            </a:pPr>
            <a:r>
              <a:rPr lang="en-US" dirty="0"/>
              <a:t>360°, top to bottom – Listen to everyone around you, from CEO to shareholders, to board to staff to janitors, the SL realizes we were given </a:t>
            </a:r>
            <a:r>
              <a:rPr lang="en-US" b="1" dirty="0"/>
              <a:t>two ears and one mouth for a reason</a:t>
            </a:r>
            <a:r>
              <a:rPr lang="en-US" dirty="0"/>
              <a:t>.</a:t>
            </a:r>
          </a:p>
          <a:p>
            <a:pPr marL="685800" lvl="1" indent="-228600" eaLnBrk="1" hangingPunct="1">
              <a:buFontTx/>
              <a:buAutoNum type="arabicPeriod"/>
              <a:defRPr/>
            </a:pPr>
            <a:r>
              <a:rPr lang="en-US" dirty="0"/>
              <a:t>Listen completely before deciding – BEFORE proposing changes, hear from representative parties.  Proposing a solution and then asking what they think is not really listening – it’s telling them what you want asking them to align.</a:t>
            </a:r>
          </a:p>
          <a:p>
            <a:pPr eaLnBrk="1" hangingPunct="1">
              <a:defRPr/>
            </a:pPr>
            <a:endParaRPr lang="en-US" sz="800" dirty="0"/>
          </a:p>
          <a:p>
            <a:pPr eaLnBrk="1" hangingPunct="1">
              <a:defRPr/>
            </a:pPr>
            <a:r>
              <a:rPr lang="en-US" dirty="0"/>
              <a:t>Empathy</a:t>
            </a:r>
          </a:p>
          <a:p>
            <a:pPr marL="228600" indent="-228600" eaLnBrk="1" hangingPunct="1">
              <a:buFontTx/>
              <a:buAutoNum type="arabicPeriod"/>
              <a:defRPr/>
            </a:pPr>
            <a:r>
              <a:rPr lang="en-US" dirty="0"/>
              <a:t>Separate person from their work – Be empathetic to their personal life, they must meet expected deliverables, but when personal matters may be extreme, be as flexible as possible.</a:t>
            </a:r>
          </a:p>
          <a:p>
            <a:pPr marL="228600" indent="-228600" eaLnBrk="1" hangingPunct="1">
              <a:buFontTx/>
              <a:buAutoNum type="arabicPeriod"/>
              <a:defRPr/>
            </a:pPr>
            <a:r>
              <a:rPr lang="en-US" dirty="0"/>
              <a:t>Walk a mile in their shoes – Combined with listening, make sure you really understand each individual’s diverse perspective.</a:t>
            </a:r>
          </a:p>
          <a:p>
            <a:pPr marL="228600" indent="-228600" eaLnBrk="1" hangingPunct="1">
              <a:buFontTx/>
              <a:buAutoNum type="arabicPeriod"/>
              <a:defRPr/>
            </a:pPr>
            <a:r>
              <a:rPr lang="en-US" dirty="0"/>
              <a:t>Personable with appropriate individuals – Some people are more personable than others, some where their heart on their sleeves.  Be open to sharing with those that are comfortable, but don’t pressure those that are not.</a:t>
            </a:r>
          </a:p>
          <a:p>
            <a:pPr eaLnBrk="1" hangingPunct="1">
              <a:defRPr/>
            </a:pPr>
            <a:endParaRPr lang="en-US" sz="800" dirty="0"/>
          </a:p>
          <a:p>
            <a:pPr eaLnBrk="1" hangingPunct="1">
              <a:defRPr/>
            </a:pPr>
            <a:r>
              <a:rPr lang="en-US" dirty="0"/>
              <a:t>Healing</a:t>
            </a:r>
          </a:p>
          <a:p>
            <a:pPr marL="228600" indent="-228600" eaLnBrk="1" hangingPunct="1">
              <a:buFontTx/>
              <a:buAutoNum type="arabicPeriod"/>
              <a:defRPr/>
            </a:pPr>
            <a:r>
              <a:rPr lang="en-US" dirty="0"/>
              <a:t>Help your staff become whole – Sounds touchy-feely, I know.  But whether it was an uncompleted degree, a bad boss that dominated by position power rather than earned authority, or any other incomplete or negative experience – help to resolve the matter</a:t>
            </a:r>
          </a:p>
          <a:p>
            <a:pPr marL="228600" indent="-228600" eaLnBrk="1" hangingPunct="1">
              <a:buFontTx/>
              <a:buAutoNum type="arabicPeriod"/>
              <a:defRPr/>
            </a:pPr>
            <a:r>
              <a:rPr lang="en-US" dirty="0"/>
              <a:t>Consider their history – See number 1, and put their work and personal concerns in context with their history</a:t>
            </a:r>
          </a:p>
          <a:p>
            <a:pPr marL="228600" indent="-228600" eaLnBrk="1" hangingPunct="1">
              <a:buFontTx/>
              <a:buAutoNum type="arabicPeriod"/>
              <a:defRPr/>
            </a:pPr>
            <a:r>
              <a:rPr lang="en-US" dirty="0"/>
              <a:t>Build a future together – As you help them heal, together with your vision for the future of the organization and your vision for their complete performance an individual contributions, you will be stronger as a team.</a:t>
            </a:r>
          </a:p>
          <a:p>
            <a:pPr eaLnBrk="1" hangingPunct="1">
              <a:defRPr/>
            </a:pPr>
            <a:endParaRPr lang="en-US" dirty="0"/>
          </a:p>
        </p:txBody>
      </p:sp>
      <p:sp>
        <p:nvSpPr>
          <p:cNvPr id="59396" name="Slide Number Placeholder 3">
            <a:extLst>
              <a:ext uri="{FF2B5EF4-FFF2-40B4-BE49-F238E27FC236}">
                <a16:creationId xmlns:a16="http://schemas.microsoft.com/office/drawing/2014/main" id="{ACF4065C-B247-9E4A-A6DE-C28E972232B5}"/>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E9A88CE-A80A-7B41-919E-6F03F4B9DBD9}" type="slidenum">
              <a:rPr lang="en-US" altLang="en-US"/>
              <a:pPr/>
              <a:t>12</a:t>
            </a:fld>
            <a:endParaRPr lang="en-US" altLang="en-US"/>
          </a:p>
        </p:txBody>
      </p:sp>
    </p:spTree>
    <p:extLst>
      <p:ext uri="{BB962C8B-B14F-4D97-AF65-F5344CB8AC3E}">
        <p14:creationId xmlns:p14="http://schemas.microsoft.com/office/powerpoint/2010/main" val="42732473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641822FB-974A-6543-9313-79177B70316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6210FE33-90F6-6546-96F3-F65BE5F8A545}"/>
              </a:ext>
            </a:extLst>
          </p:cNvPr>
          <p:cNvSpPr>
            <a:spLocks noGrp="1"/>
          </p:cNvSpPr>
          <p:nvPr>
            <p:ph type="body" idx="1"/>
          </p:nvPr>
        </p:nvSpPr>
        <p:spPr/>
        <p:txBody>
          <a:bodyPr>
            <a:normAutofit fontScale="77500" lnSpcReduction="20000"/>
          </a:bodyPr>
          <a:lstStyle/>
          <a:p>
            <a:pPr eaLnBrk="1" hangingPunct="1">
              <a:defRPr/>
            </a:pPr>
            <a:r>
              <a:rPr lang="en-US" dirty="0"/>
              <a:t>Talking Points:</a:t>
            </a:r>
          </a:p>
          <a:p>
            <a:pPr marL="228600" indent="-228600" eaLnBrk="1" hangingPunct="1">
              <a:defRPr/>
            </a:pPr>
            <a:r>
              <a:rPr lang="en-US" dirty="0"/>
              <a:t>Awareness</a:t>
            </a:r>
          </a:p>
          <a:p>
            <a:pPr marL="228600" indent="-228600" eaLnBrk="1" hangingPunct="1">
              <a:buFontTx/>
              <a:buAutoNum type="arabicPeriod"/>
              <a:defRPr/>
            </a:pPr>
            <a:r>
              <a:rPr lang="en-US" dirty="0"/>
              <a:t>Self &amp; Organization – Self awareness often means confronting your weakness and being constantly aware of them.  Organizational awareness means not brushing concerns under the covers, but addressing them.  </a:t>
            </a:r>
          </a:p>
          <a:p>
            <a:pPr marL="228600" indent="-228600" eaLnBrk="1" hangingPunct="1">
              <a:buFontTx/>
              <a:buAutoNum type="arabicPeriod"/>
              <a:defRPr/>
            </a:pPr>
            <a:r>
              <a:rPr lang="en-US" dirty="0"/>
              <a:t>“Sharply awake and reasonably disturbed” (Greenleaf) – As Greenleaf put it so clearly, the aware leader is constantly awake and likely always reasonably disturbed as they know the constant tradeoffs each organization is making and knows the opportunities for failure, weaknesses in processes and misalignments with organizational mission, vision or culture.</a:t>
            </a:r>
          </a:p>
          <a:p>
            <a:pPr eaLnBrk="1" hangingPunct="1">
              <a:defRPr/>
            </a:pPr>
            <a:endParaRPr lang="en-US" sz="800" dirty="0"/>
          </a:p>
          <a:p>
            <a:pPr eaLnBrk="1" hangingPunct="1">
              <a:defRPr/>
            </a:pPr>
            <a:r>
              <a:rPr lang="en-US" dirty="0"/>
              <a:t>Persuasion</a:t>
            </a:r>
          </a:p>
          <a:p>
            <a:pPr marL="228600" indent="-228600" eaLnBrk="1" hangingPunct="1">
              <a:buFontTx/>
              <a:buAutoNum type="arabicPeriod"/>
              <a:defRPr/>
            </a:pPr>
            <a:r>
              <a:rPr lang="en-US" dirty="0"/>
              <a:t>Opposite of positional authority – Not using power to coerce, but leveraging earned authority</a:t>
            </a:r>
          </a:p>
          <a:p>
            <a:pPr marL="228600" indent="-228600" eaLnBrk="1" hangingPunct="1">
              <a:buFontTx/>
              <a:buAutoNum type="arabicPeriod"/>
              <a:defRPr/>
            </a:pPr>
            <a:r>
              <a:rPr lang="en-US" dirty="0"/>
              <a:t>Convince and build consensus (quickly) – Build </a:t>
            </a:r>
            <a:r>
              <a:rPr lang="en-US" dirty="0" err="1"/>
              <a:t>concensus</a:t>
            </a:r>
            <a:r>
              <a:rPr lang="en-US" dirty="0"/>
              <a:t> among team, peers and stakeholders.  Naysayers will say there is not time – bologna.  If you’ve earned the right to be in your position, most critics will trust your decisions by that right and be easy to build </a:t>
            </a:r>
            <a:r>
              <a:rPr lang="en-US" dirty="0" err="1"/>
              <a:t>concensus</a:t>
            </a:r>
            <a:r>
              <a:rPr lang="en-US" dirty="0"/>
              <a:t>.  Remember, </a:t>
            </a:r>
            <a:r>
              <a:rPr lang="en-US" dirty="0" err="1"/>
              <a:t>concensus</a:t>
            </a:r>
            <a:r>
              <a:rPr lang="en-US" dirty="0"/>
              <a:t> by definition does not mean ALL people – but it does mean a majority of the RIGHT people.</a:t>
            </a:r>
          </a:p>
          <a:p>
            <a:pPr eaLnBrk="1" hangingPunct="1">
              <a:defRPr/>
            </a:pPr>
            <a:endParaRPr lang="en-US" sz="800" dirty="0"/>
          </a:p>
          <a:p>
            <a:pPr eaLnBrk="1" hangingPunct="1">
              <a:defRPr/>
            </a:pPr>
            <a:r>
              <a:rPr lang="en-US" dirty="0"/>
              <a:t>Conceptualization</a:t>
            </a:r>
          </a:p>
          <a:p>
            <a:pPr marL="228600" indent="-228600" eaLnBrk="1" hangingPunct="1">
              <a:buFontTx/>
              <a:buAutoNum type="arabicPeriod"/>
              <a:defRPr/>
            </a:pPr>
            <a:r>
              <a:rPr lang="en-US" dirty="0"/>
              <a:t>B.H.A.G. but S.M.A.R.T. – Big Hairy Audacious Goals, but make sure they are Specific, Measurable, Action-Oriented, Realistic and Time-delimited.  The good leaders are able to paint clear pictures of the future that are easily understood by all, but they are reaching – visionary goals that stretch the organization and staff to ever higher levels of performance, provided they are SMART.</a:t>
            </a:r>
          </a:p>
          <a:p>
            <a:pPr marL="228600" indent="-228600" eaLnBrk="1" hangingPunct="1">
              <a:buFontTx/>
              <a:buAutoNum type="arabicPeriod"/>
              <a:defRPr/>
            </a:pPr>
            <a:r>
              <a:rPr lang="en-US" dirty="0"/>
              <a:t>Make time for strategy – Most leaders today are torn between tactical and strategic.  It takes the outstanding leader to ensure time is left for focusing on strategic concerns.</a:t>
            </a:r>
          </a:p>
          <a:p>
            <a:pPr eaLnBrk="1" hangingPunct="1">
              <a:defRPr/>
            </a:pPr>
            <a:endParaRPr lang="en-US" sz="800" dirty="0"/>
          </a:p>
          <a:p>
            <a:pPr eaLnBrk="1" hangingPunct="1">
              <a:defRPr/>
            </a:pPr>
            <a:r>
              <a:rPr lang="en-US" dirty="0"/>
              <a:t>Foresight</a:t>
            </a:r>
          </a:p>
          <a:p>
            <a:pPr marL="228600" indent="-228600" eaLnBrk="1" hangingPunct="1">
              <a:buFontTx/>
              <a:buAutoNum type="arabicPeriod"/>
              <a:defRPr/>
            </a:pPr>
            <a:r>
              <a:rPr lang="en-US" dirty="0"/>
              <a:t>Consequences of present decisions on future outcomes – The servant leader learns from the past, recognizes the realities of the present, and foresees the probable result of current decisions on the future of their organization (Spears). </a:t>
            </a:r>
          </a:p>
          <a:p>
            <a:pPr eaLnBrk="1" hangingPunct="1">
              <a:defRPr/>
            </a:pPr>
            <a:endParaRPr lang="en-US" dirty="0"/>
          </a:p>
        </p:txBody>
      </p:sp>
      <p:sp>
        <p:nvSpPr>
          <p:cNvPr id="61444" name="Slide Number Placeholder 3">
            <a:extLst>
              <a:ext uri="{FF2B5EF4-FFF2-40B4-BE49-F238E27FC236}">
                <a16:creationId xmlns:a16="http://schemas.microsoft.com/office/drawing/2014/main" id="{3F207F7F-4735-DF49-8890-F41D6F37472C}"/>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F2F31CC-09FE-AC48-8EC5-80DE8F3BE049}" type="slidenum">
              <a:rPr lang="en-US" altLang="en-US"/>
              <a:pPr/>
              <a:t>13</a:t>
            </a:fld>
            <a:endParaRPr lang="en-US" altLang="en-US"/>
          </a:p>
        </p:txBody>
      </p:sp>
    </p:spTree>
    <p:extLst>
      <p:ext uri="{BB962C8B-B14F-4D97-AF65-F5344CB8AC3E}">
        <p14:creationId xmlns:p14="http://schemas.microsoft.com/office/powerpoint/2010/main" val="17377832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6C081AB7-8331-E84B-A734-528ED6B81C8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7A355F40-159C-364D-9E86-77244A630823}"/>
              </a:ext>
            </a:extLst>
          </p:cNvPr>
          <p:cNvSpPr>
            <a:spLocks noGrp="1"/>
          </p:cNvSpPr>
          <p:nvPr>
            <p:ph type="body" idx="1"/>
          </p:nvPr>
        </p:nvSpPr>
        <p:spPr/>
        <p:txBody>
          <a:bodyPr>
            <a:normAutofit fontScale="85000" lnSpcReduction="20000"/>
          </a:bodyPr>
          <a:lstStyle/>
          <a:p>
            <a:pPr eaLnBrk="1" hangingPunct="1">
              <a:defRPr/>
            </a:pPr>
            <a:r>
              <a:rPr lang="en-US" dirty="0"/>
              <a:t>Talking Points:</a:t>
            </a:r>
          </a:p>
          <a:p>
            <a:pPr eaLnBrk="1" hangingPunct="1">
              <a:defRPr/>
            </a:pPr>
            <a:r>
              <a:rPr lang="en-US" dirty="0"/>
              <a:t>Stewardship</a:t>
            </a:r>
          </a:p>
          <a:p>
            <a:pPr marL="228600" indent="-228600" eaLnBrk="1" hangingPunct="1">
              <a:buFontTx/>
              <a:buAutoNum type="arabicPeriod"/>
              <a:defRPr/>
            </a:pPr>
            <a:r>
              <a:rPr lang="en-US" dirty="0"/>
              <a:t>Entrusted with resources of others – As a servant leader, you would recognize that it is NOT “YOUR Budget”, it is the budget entrusted to you to manage.  They are not “YOUR Staff”, it is the team that looks to you for leadership, guidance and the avoidance of all the </a:t>
            </a:r>
            <a:r>
              <a:rPr lang="en-US" dirty="0" err="1"/>
              <a:t>grabage</a:t>
            </a:r>
            <a:r>
              <a:rPr lang="en-US" dirty="0"/>
              <a:t> flowing downhill.  You are entrusted with resources for their optimal management, not given them to do with as you please.</a:t>
            </a:r>
          </a:p>
          <a:p>
            <a:pPr marL="228600" indent="-228600" eaLnBrk="1" hangingPunct="1">
              <a:buFontTx/>
              <a:buAutoNum type="arabicPeriod"/>
              <a:defRPr/>
            </a:pPr>
            <a:r>
              <a:rPr lang="en-US" dirty="0"/>
              <a:t>Return on investments – You are responsible for managing the optimal ROI for all resources entrusted to you.  As a servant leader, you do not shirk this responsibility, point fingers at others for blame or otherwise avoid this responsibility.  No, as a servant leader you accept responsibility for the best performance of your staff, budget, vendors, products and investments.</a:t>
            </a:r>
          </a:p>
          <a:p>
            <a:pPr eaLnBrk="1" hangingPunct="1">
              <a:defRPr/>
            </a:pPr>
            <a:endParaRPr lang="en-US" sz="800" dirty="0"/>
          </a:p>
          <a:p>
            <a:pPr eaLnBrk="1" hangingPunct="1">
              <a:defRPr/>
            </a:pPr>
            <a:r>
              <a:rPr lang="en-US" dirty="0"/>
              <a:t>Commitment to the Growth of People</a:t>
            </a:r>
          </a:p>
          <a:p>
            <a:pPr marL="228600" indent="-228600" eaLnBrk="1" hangingPunct="1">
              <a:buFontTx/>
              <a:buAutoNum type="arabicPeriod"/>
              <a:defRPr/>
            </a:pPr>
            <a:r>
              <a:rPr lang="en-US" dirty="0"/>
              <a:t>“Green and growing or ripe and dying” (Hunter) – James C. Hunter relayed this quote from a farmer and all good Servant-Leaders recognize that everyone is Green and Growing or has the potential to be.  Therefore, the Servant Leader takes it upon themselves to ensure the continuous development of their staff and others.</a:t>
            </a:r>
          </a:p>
          <a:p>
            <a:pPr marL="228600" indent="-228600" eaLnBrk="1" hangingPunct="1">
              <a:buFontTx/>
              <a:buAutoNum type="arabicPeriod"/>
              <a:defRPr/>
            </a:pPr>
            <a:r>
              <a:rPr lang="en-US" dirty="0"/>
              <a:t>Not just your favorites – All people.  And this is where it may get tough.  The best path for growth for someone may be outside your organization and so you may have to let them go.  Still, the true servant leader insists on supporting their further development by assisting them in any way possible- maximizing outplacement resources, supporting for ongoing education, providing genuine, sincere recommendation letters for appropriate positions and so on.</a:t>
            </a:r>
          </a:p>
          <a:p>
            <a:pPr eaLnBrk="1" hangingPunct="1">
              <a:defRPr/>
            </a:pPr>
            <a:endParaRPr lang="en-US" sz="800" dirty="0"/>
          </a:p>
          <a:p>
            <a:pPr eaLnBrk="1" hangingPunct="1">
              <a:defRPr/>
            </a:pPr>
            <a:r>
              <a:rPr lang="en-US" dirty="0"/>
              <a:t>Building Community</a:t>
            </a:r>
          </a:p>
          <a:p>
            <a:pPr marL="228600" indent="-228600" eaLnBrk="1" hangingPunct="1">
              <a:buFontTx/>
              <a:buAutoNum type="arabicPeriod"/>
              <a:defRPr/>
            </a:pPr>
            <a:r>
              <a:rPr lang="en-US" dirty="0"/>
              <a:t>Effectiveness – Communities help each other out.  They don’t say, “sorry, that’s not in my job description” or “my union says I don’t have to do that”.  Instead, communities cooperate and help each other to be better – to ensure the sum of the whole is greater than the sum of the parts.</a:t>
            </a:r>
          </a:p>
          <a:p>
            <a:pPr marL="228600" indent="-228600" eaLnBrk="1" hangingPunct="1">
              <a:buFontTx/>
              <a:buAutoNum type="arabicPeriod"/>
              <a:defRPr/>
            </a:pPr>
            <a:r>
              <a:rPr lang="en-US" dirty="0"/>
              <a:t>Camaraderie – A strong community is a happier workplace.  Employees with friends at work are happy, more productive and likely to stay longer.  Building community builds camaraderie. </a:t>
            </a:r>
          </a:p>
        </p:txBody>
      </p:sp>
      <p:sp>
        <p:nvSpPr>
          <p:cNvPr id="63492" name="Slide Number Placeholder 3">
            <a:extLst>
              <a:ext uri="{FF2B5EF4-FFF2-40B4-BE49-F238E27FC236}">
                <a16:creationId xmlns:a16="http://schemas.microsoft.com/office/drawing/2014/main" id="{0D34196A-FD90-204B-AE27-DCE38ACC8E66}"/>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E0C9370-3D83-9A48-B270-07261BC74B50}" type="slidenum">
              <a:rPr lang="en-US" altLang="en-US"/>
              <a:pPr/>
              <a:t>14</a:t>
            </a:fld>
            <a:endParaRPr lang="en-US" altLang="en-US"/>
          </a:p>
        </p:txBody>
      </p:sp>
    </p:spTree>
    <p:extLst>
      <p:ext uri="{BB962C8B-B14F-4D97-AF65-F5344CB8AC3E}">
        <p14:creationId xmlns:p14="http://schemas.microsoft.com/office/powerpoint/2010/main" val="29897900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0D763B02-EC45-C844-A776-5CFE4236954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CD44A27D-C6A2-5044-9ECF-CF1CA7D404F4}"/>
              </a:ext>
            </a:extLst>
          </p:cNvPr>
          <p:cNvSpPr>
            <a:spLocks noGrp="1"/>
          </p:cNvSpPr>
          <p:nvPr>
            <p:ph type="body" idx="1"/>
          </p:nvPr>
        </p:nvSpPr>
        <p:spPr/>
        <p:txBody>
          <a:bodyPr/>
          <a:lstStyle/>
          <a:p>
            <a:pPr eaLnBrk="1" hangingPunct="1">
              <a:defRPr/>
            </a:pPr>
            <a:r>
              <a:rPr lang="en-US" dirty="0"/>
              <a:t>Speaking Notes:</a:t>
            </a:r>
          </a:p>
          <a:p>
            <a:pPr eaLnBrk="1" hangingPunct="1">
              <a:defRPr/>
            </a:pPr>
            <a:endParaRPr lang="en-US" dirty="0"/>
          </a:p>
          <a:p>
            <a:pPr eaLnBrk="1" hangingPunct="1">
              <a:defRPr/>
            </a:pPr>
            <a:r>
              <a:rPr lang="en-US" dirty="0"/>
              <a:t>References:</a:t>
            </a:r>
          </a:p>
          <a:p>
            <a:pPr marL="228600" indent="-228600" eaLnBrk="1" hangingPunct="1">
              <a:buFontTx/>
              <a:buAutoNum type="arabicPeriod"/>
              <a:defRPr/>
            </a:pPr>
            <a:r>
              <a:rPr lang="en-US" dirty="0"/>
              <a:t>Adapted from Brewer (as cited by Hansel), Spears, Greenleaf and Hunter</a:t>
            </a:r>
          </a:p>
          <a:p>
            <a:pPr marL="228600" indent="-228600" eaLnBrk="1" hangingPunct="1">
              <a:buFontTx/>
              <a:buAutoNum type="arabicPeriod"/>
              <a:defRPr/>
            </a:pPr>
            <a:endParaRPr lang="en-US" dirty="0"/>
          </a:p>
        </p:txBody>
      </p:sp>
      <p:sp>
        <p:nvSpPr>
          <p:cNvPr id="65540" name="Slide Number Placeholder 3">
            <a:extLst>
              <a:ext uri="{FF2B5EF4-FFF2-40B4-BE49-F238E27FC236}">
                <a16:creationId xmlns:a16="http://schemas.microsoft.com/office/drawing/2014/main" id="{B1594440-619C-A042-BD79-BA36F7F6091A}"/>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9EE7811-C188-EE45-B878-DBF782FA81A6}" type="slidenum">
              <a:rPr lang="en-US" altLang="en-US"/>
              <a:pPr/>
              <a:t>15</a:t>
            </a:fld>
            <a:endParaRPr lang="en-US" altLang="en-US"/>
          </a:p>
        </p:txBody>
      </p:sp>
    </p:spTree>
    <p:extLst>
      <p:ext uri="{BB962C8B-B14F-4D97-AF65-F5344CB8AC3E}">
        <p14:creationId xmlns:p14="http://schemas.microsoft.com/office/powerpoint/2010/main" val="29973423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E8784DA2-DB28-154E-A53B-558B863A1FC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4D8E6489-39A1-824E-981B-974CA4DB78F1}"/>
              </a:ext>
            </a:extLst>
          </p:cNvPr>
          <p:cNvSpPr>
            <a:spLocks noGrp="1"/>
          </p:cNvSpPr>
          <p:nvPr>
            <p:ph type="body" idx="1"/>
          </p:nvPr>
        </p:nvSpPr>
        <p:spPr/>
        <p:txBody>
          <a:bodyPr>
            <a:normAutofit fontScale="70000" lnSpcReduction="20000"/>
          </a:bodyPr>
          <a:lstStyle/>
          <a:p>
            <a:pPr eaLnBrk="1" hangingPunct="1">
              <a:defRPr/>
            </a:pPr>
            <a:r>
              <a:rPr lang="en-US" dirty="0"/>
              <a:t>Talking Points:</a:t>
            </a:r>
          </a:p>
          <a:p>
            <a:pPr eaLnBrk="1" hangingPunct="1">
              <a:defRPr/>
            </a:pPr>
            <a:r>
              <a:rPr lang="en-US" dirty="0"/>
              <a:t>Great Enough to be Without Pride</a:t>
            </a:r>
          </a:p>
          <a:p>
            <a:pPr marL="228600" indent="-228600" eaLnBrk="1" hangingPunct="1">
              <a:buFontTx/>
              <a:buAutoNum type="arabicPeriod"/>
              <a:defRPr/>
            </a:pPr>
            <a:r>
              <a:rPr lang="en-US" dirty="0"/>
              <a:t>Team gets the credit, you get the blame – When things go right, credit your staff, when things go wrong – NEVER point the blame at your people or elsewhere.  If it was in your domain – accept responsibility.  If it was TRULY outside your domain, find the root-cause and eliminate it.  Then give your team the credit.  </a:t>
            </a:r>
            <a:r>
              <a:rPr lang="en-US" dirty="0">
                <a:sym typeface="Wingdings" pitchFamily="2" charset="2"/>
              </a:rPr>
              <a:t> </a:t>
            </a:r>
          </a:p>
          <a:p>
            <a:pPr eaLnBrk="1" hangingPunct="1">
              <a:defRPr/>
            </a:pPr>
            <a:endParaRPr lang="en-US" sz="800" dirty="0"/>
          </a:p>
          <a:p>
            <a:pPr eaLnBrk="1" hangingPunct="1">
              <a:defRPr/>
            </a:pPr>
            <a:r>
              <a:rPr lang="en-US" dirty="0"/>
              <a:t>Compassionate Enough to Discipline</a:t>
            </a:r>
          </a:p>
          <a:p>
            <a:pPr marL="228600" indent="-228600" eaLnBrk="1" hangingPunct="1">
              <a:buFontTx/>
              <a:buAutoNum type="arabicPeriod"/>
              <a:defRPr/>
            </a:pPr>
            <a:r>
              <a:rPr lang="en-US" dirty="0"/>
              <a:t>Must not be soft – set high expectations and follow through: Autry gives excellent examples of performance plans and leading teams to high expectations.  You MUST hold your staff accountable for their actions, responsibilities and deliverables.  Not doing so for any staff member or team is not being a servant-leader for the rest of the organization.  This is up to and including firing staff when there simply are no other options to bring them around to accepted performance within the organization.  But if you do, you must be truly </a:t>
            </a:r>
            <a:r>
              <a:rPr lang="en-US" dirty="0" err="1"/>
              <a:t>commited</a:t>
            </a:r>
            <a:r>
              <a:rPr lang="en-US" dirty="0"/>
              <a:t> to helping them find a better role – within or outside the greater organization, that they would be better suited to perform.  That is a true servant-leader to that individual and the greater organization.</a:t>
            </a:r>
          </a:p>
          <a:p>
            <a:pPr eaLnBrk="1" hangingPunct="1">
              <a:defRPr/>
            </a:pPr>
            <a:endParaRPr lang="en-US" sz="800" dirty="0"/>
          </a:p>
          <a:p>
            <a:pPr eaLnBrk="1" hangingPunct="1">
              <a:defRPr/>
            </a:pPr>
            <a:r>
              <a:rPr lang="en-US" dirty="0"/>
              <a:t>Right Enough to Say, “I’m Wrong”</a:t>
            </a:r>
          </a:p>
          <a:p>
            <a:pPr marL="228600" indent="-228600" eaLnBrk="1" hangingPunct="1">
              <a:buFontTx/>
              <a:buAutoNum type="arabicPeriod"/>
              <a:defRPr/>
            </a:pPr>
            <a:r>
              <a:rPr lang="en-US" dirty="0"/>
              <a:t>Leaders make mistakes too, staff should know you are human: I once did not hear a boss say he was sorry for 18 months, regardless of his repeated back-stepping resulting in repeated efforts by our team.  We understood – mistakes happen, but can you imagine how unhappy we were when the blame was deflected to the group?  All it would have taken was a simple admission, apology and commitment of their time / resources to help the solution.  You’re not </a:t>
            </a:r>
            <a:r>
              <a:rPr lang="en-US" dirty="0" err="1"/>
              <a:t>unfallable</a:t>
            </a:r>
            <a:r>
              <a:rPr lang="en-US" dirty="0"/>
              <a:t>, let your team realize you know this and that you are committed to solutions together.</a:t>
            </a:r>
          </a:p>
          <a:p>
            <a:pPr eaLnBrk="1" hangingPunct="1">
              <a:defRPr/>
            </a:pPr>
            <a:endParaRPr lang="en-US" sz="800" dirty="0"/>
          </a:p>
          <a:p>
            <a:pPr eaLnBrk="1" hangingPunct="1">
              <a:defRPr/>
            </a:pPr>
            <a:r>
              <a:rPr lang="en-US" dirty="0"/>
              <a:t>Wise Enough to Admit You Don’t Know</a:t>
            </a:r>
          </a:p>
          <a:p>
            <a:pPr eaLnBrk="1" hangingPunct="1">
              <a:defRPr/>
            </a:pPr>
            <a:r>
              <a:rPr lang="en-US" dirty="0"/>
              <a:t>1. Find out quickly, but do not mislead: NEVER pretend to know something you do not – this includes the silent nod of agreement when you are truly uncertain.  This will almost always hurt you – or worse, your staff, down the road.  But when you don’t know – you must commit to finding the answer quickly and DELIVER on that promise.  This ensures your stakeholders they can trust you when you commit to something and rely on you to find answers.  Otherwise, trust may be broken and that is very difficult to repair.</a:t>
            </a:r>
          </a:p>
          <a:p>
            <a:pPr eaLnBrk="1" hangingPunct="1">
              <a:defRPr/>
            </a:pPr>
            <a:endParaRPr lang="en-US" sz="800" dirty="0"/>
          </a:p>
          <a:p>
            <a:pPr eaLnBrk="1" hangingPunct="1">
              <a:defRPr/>
            </a:pPr>
            <a:r>
              <a:rPr lang="en-US" dirty="0"/>
              <a:t>Busy Enough to Listen</a:t>
            </a:r>
          </a:p>
          <a:p>
            <a:pPr eaLnBrk="1" hangingPunct="1">
              <a:defRPr/>
            </a:pPr>
            <a:r>
              <a:rPr lang="en-US" dirty="0"/>
              <a:t>1. Beware the busy manager – they do not lead.  Great article by Harvard Business Review of the same title (“Beware the Busy Manager”).  Reality is anyone who seems to busy to listen to their staff, is.  That is not a leader.  That’s an individual contributor PRETENDING to be a leader.  As a leader, it is your responsibility, NOBODY ELSE’s, to ensure you have time to listen to your stakeholders.  </a:t>
            </a:r>
            <a:r>
              <a:rPr lang="en-US" b="1" dirty="0"/>
              <a:t>A lack of listening is a lack of Leading</a:t>
            </a:r>
            <a:r>
              <a:rPr lang="en-US" dirty="0"/>
              <a:t>.</a:t>
            </a:r>
          </a:p>
        </p:txBody>
      </p:sp>
      <p:sp>
        <p:nvSpPr>
          <p:cNvPr id="66564" name="Slide Number Placeholder 3">
            <a:extLst>
              <a:ext uri="{FF2B5EF4-FFF2-40B4-BE49-F238E27FC236}">
                <a16:creationId xmlns:a16="http://schemas.microsoft.com/office/drawing/2014/main" id="{6AB562C6-8EE9-0B41-A737-CE20F252B284}"/>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B814945-AA25-9C41-80B6-07AFECAFFF2B}" type="slidenum">
              <a:rPr lang="en-US" altLang="en-US"/>
              <a:pPr/>
              <a:t>16</a:t>
            </a:fld>
            <a:endParaRPr lang="en-US" altLang="en-US"/>
          </a:p>
        </p:txBody>
      </p:sp>
    </p:spTree>
    <p:extLst>
      <p:ext uri="{BB962C8B-B14F-4D97-AF65-F5344CB8AC3E}">
        <p14:creationId xmlns:p14="http://schemas.microsoft.com/office/powerpoint/2010/main" val="19814857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824F0F72-6F67-7448-89D0-F7D2CB78F94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D021B82F-E8D9-6F4F-BD22-C498787641AC}"/>
              </a:ext>
            </a:extLst>
          </p:cNvPr>
          <p:cNvSpPr>
            <a:spLocks noGrp="1"/>
          </p:cNvSpPr>
          <p:nvPr>
            <p:ph type="body" idx="1"/>
          </p:nvPr>
        </p:nvSpPr>
        <p:spPr/>
        <p:txBody>
          <a:bodyPr>
            <a:normAutofit lnSpcReduction="10000"/>
          </a:bodyPr>
          <a:lstStyle/>
          <a:p>
            <a:pPr eaLnBrk="1" hangingPunct="1">
              <a:defRPr/>
            </a:pPr>
            <a:r>
              <a:rPr lang="en-US" dirty="0"/>
              <a:t>Talking Points:</a:t>
            </a:r>
          </a:p>
          <a:p>
            <a:pPr marL="228600" indent="-228600" eaLnBrk="1" hangingPunct="1">
              <a:buFontTx/>
              <a:buAutoNum type="arabicPeriod"/>
              <a:defRPr/>
            </a:pPr>
            <a:r>
              <a:rPr lang="en-US" dirty="0"/>
              <a:t>Traditional = Standard stuff: Command and control model.  NOT Servant-Leadership, more autocratic.  Regardless of the lip service, conceptualizing the hierarchy in this manner suggests a lack of value placed in the individual contributors.</a:t>
            </a:r>
          </a:p>
          <a:p>
            <a:pPr marL="228600" indent="-228600" eaLnBrk="1" hangingPunct="1">
              <a:buFontTx/>
              <a:buAutoNum type="arabicPeriod"/>
              <a:defRPr/>
            </a:pPr>
            <a:r>
              <a:rPr lang="en-US" dirty="0"/>
              <a:t>“Primus Inter Pares” was the purest approach suggested by Greenleaf and it means first-among-equals.  Greenleaf suggests the true Servant-Leader should surround themselves with equals and whoever is best prepared to lead based on any number of circumstances is then set as the Primus Inter Pares – the first among their equals and leader.  </a:t>
            </a:r>
          </a:p>
          <a:p>
            <a:pPr marL="685800" lvl="1" indent="-228600" eaLnBrk="1" hangingPunct="1">
              <a:buFontTx/>
              <a:buAutoNum type="arabicPeriod"/>
              <a:defRPr/>
            </a:pPr>
            <a:r>
              <a:rPr lang="en-US" dirty="0"/>
              <a:t>Great theory</a:t>
            </a:r>
          </a:p>
          <a:p>
            <a:pPr marL="685800" lvl="1" indent="-228600" eaLnBrk="1" hangingPunct="1">
              <a:buFontTx/>
              <a:buAutoNum type="arabicPeriod"/>
              <a:defRPr/>
            </a:pPr>
            <a:r>
              <a:rPr lang="en-US" dirty="0"/>
              <a:t>In practice, seems a bit impractical</a:t>
            </a:r>
          </a:p>
          <a:p>
            <a:pPr marL="685800" lvl="1" indent="-228600" eaLnBrk="1" hangingPunct="1">
              <a:buFontTx/>
              <a:buAutoNum type="arabicPeriod"/>
              <a:defRPr/>
            </a:pPr>
            <a:r>
              <a:rPr lang="en-US" dirty="0"/>
              <a:t>Have yet to see an organization running this model – especially of significant size.</a:t>
            </a:r>
          </a:p>
          <a:p>
            <a:pPr marL="228600" indent="-228600" eaLnBrk="1" hangingPunct="1">
              <a:buFontTx/>
              <a:buAutoNum type="arabicPeriod"/>
              <a:defRPr/>
            </a:pPr>
            <a:r>
              <a:rPr lang="en-US" dirty="0"/>
              <a:t>Flipped Pyramid: The Servant-Led organization recognizes that staff, or individual contributors belong at the top of organizational structures.  As Herb Kelleher put it:</a:t>
            </a:r>
          </a:p>
          <a:p>
            <a:pPr marL="685800" lvl="1" indent="-228600" eaLnBrk="1" hangingPunct="1">
              <a:buFontTx/>
              <a:buAutoNum type="arabicPeriod"/>
              <a:defRPr/>
            </a:pPr>
            <a:r>
              <a:rPr lang="en-US" dirty="0"/>
              <a:t>“If the employees come first, then they're happy, ... A motivated employee treats the customer well. The customer is happy so they keep coming back, which pleases the shareholders. It's not one of the enduring (great) mysteries of all time, it is just the way it works.”</a:t>
            </a:r>
          </a:p>
        </p:txBody>
      </p:sp>
      <p:sp>
        <p:nvSpPr>
          <p:cNvPr id="68612" name="Slide Number Placeholder 3">
            <a:extLst>
              <a:ext uri="{FF2B5EF4-FFF2-40B4-BE49-F238E27FC236}">
                <a16:creationId xmlns:a16="http://schemas.microsoft.com/office/drawing/2014/main" id="{DC828351-6334-EF43-A5E3-DB1D98F10868}"/>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AE90EEC-3DF3-1B48-8AE0-56613DD9FAF4}" type="slidenum">
              <a:rPr lang="en-US" altLang="en-US"/>
              <a:pPr/>
              <a:t>17</a:t>
            </a:fld>
            <a:endParaRPr lang="en-US" altLang="en-US"/>
          </a:p>
        </p:txBody>
      </p:sp>
    </p:spTree>
    <p:extLst>
      <p:ext uri="{BB962C8B-B14F-4D97-AF65-F5344CB8AC3E}">
        <p14:creationId xmlns:p14="http://schemas.microsoft.com/office/powerpoint/2010/main" val="142574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F589FCBD-6B2F-3948-A01E-DD7BE8DFC16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3B3026CF-09F5-4847-BC07-F8F40D5AEC37}"/>
              </a:ext>
            </a:extLst>
          </p:cNvPr>
          <p:cNvSpPr>
            <a:spLocks noGrp="1"/>
          </p:cNvSpPr>
          <p:nvPr>
            <p:ph type="body" idx="1"/>
          </p:nvPr>
        </p:nvSpPr>
        <p:spPr/>
        <p:txBody>
          <a:bodyPr>
            <a:normAutofit fontScale="92500" lnSpcReduction="10000"/>
          </a:bodyPr>
          <a:lstStyle/>
          <a:p>
            <a:pPr eaLnBrk="1" hangingPunct="1">
              <a:defRPr/>
            </a:pPr>
            <a:r>
              <a:rPr lang="en-US" dirty="0"/>
              <a:t>Talking Points:</a:t>
            </a:r>
          </a:p>
          <a:p>
            <a:pPr marL="228600" indent="-228600" eaLnBrk="1" hangingPunct="1">
              <a:buFontTx/>
              <a:buAutoNum type="arabicPeriod"/>
              <a:defRPr/>
            </a:pPr>
            <a:r>
              <a:rPr lang="en-US" dirty="0"/>
              <a:t>Policies and procedures are not just bureaucratic or for autocratic leaders</a:t>
            </a:r>
          </a:p>
          <a:p>
            <a:pPr marL="228600" indent="-228600" eaLnBrk="1" hangingPunct="1">
              <a:buFontTx/>
              <a:buAutoNum type="arabicPeriod"/>
              <a:defRPr/>
            </a:pPr>
            <a:r>
              <a:rPr lang="en-US" dirty="0"/>
              <a:t>Difference is in approach – should be for clarity and mutual understanding only</a:t>
            </a:r>
          </a:p>
          <a:p>
            <a:pPr marL="228600" indent="-228600" eaLnBrk="1" hangingPunct="1">
              <a:buFontTx/>
              <a:buAutoNum type="arabicPeriod"/>
              <a:defRPr/>
            </a:pPr>
            <a:r>
              <a:rPr lang="en-US" dirty="0"/>
              <a:t>Must provide employee opportunity to define and contribute – setting their own goals with your agreement</a:t>
            </a:r>
          </a:p>
          <a:p>
            <a:pPr marL="228600" indent="-228600" eaLnBrk="1" hangingPunct="1">
              <a:buFontTx/>
              <a:buAutoNum type="arabicPeriod"/>
              <a:defRPr/>
            </a:pPr>
            <a:r>
              <a:rPr lang="en-US" dirty="0"/>
              <a:t>“Having minimum standards and procedures by which everyone is assured of fair treatment when it comes to what their jobs are, what is expected, upon what they will be evaluated, and by what guidelines they will be rewarded.” (Autry, 59-60)</a:t>
            </a:r>
          </a:p>
          <a:p>
            <a:pPr marL="228600" indent="-228600" eaLnBrk="1" hangingPunct="1">
              <a:buFontTx/>
              <a:buAutoNum type="arabicPeriod"/>
              <a:defRPr/>
            </a:pPr>
            <a:r>
              <a:rPr lang="en-US" dirty="0"/>
              <a:t>Key is in approach and intent behind your use – providing clarity or used for command control?</a:t>
            </a:r>
          </a:p>
          <a:p>
            <a:pPr marL="228600" indent="-228600" eaLnBrk="1" hangingPunct="1">
              <a:buFontTx/>
              <a:buAutoNum type="arabicPeriod"/>
              <a:defRPr/>
            </a:pPr>
            <a:r>
              <a:rPr lang="en-US" dirty="0"/>
              <a:t>Must have constant review, contact, check points, what have you (going back to the key of making time to listen).</a:t>
            </a:r>
          </a:p>
          <a:p>
            <a:pPr marL="228600" indent="-228600" eaLnBrk="1" hangingPunct="1">
              <a:buFontTx/>
              <a:buAutoNum type="arabicPeriod"/>
              <a:defRPr/>
            </a:pPr>
            <a:r>
              <a:rPr lang="en-US" dirty="0"/>
              <a:t>When was the last time you reviewed your Job Description?  Right – that’s what I thought.  Does it accurately reflect what you do?  What you are responsible for? Why not?  It needs to be a living document – an understanding between you and your superior, whoever that may be.</a:t>
            </a:r>
          </a:p>
          <a:p>
            <a:pPr marL="228600" indent="-228600" eaLnBrk="1" hangingPunct="1">
              <a:buFontTx/>
              <a:buAutoNum type="arabicPeriod"/>
              <a:defRPr/>
            </a:pPr>
            <a:r>
              <a:rPr lang="en-US" dirty="0"/>
              <a:t>Autry suggests after hiring, each annual review should be initiated by employee, then reviewed and revised by manager and combined conversation.</a:t>
            </a:r>
          </a:p>
          <a:p>
            <a:pPr marL="228600" indent="-228600" eaLnBrk="1" hangingPunct="1">
              <a:defRPr/>
            </a:pPr>
            <a:endParaRPr lang="en-US" dirty="0"/>
          </a:p>
          <a:p>
            <a:pPr marL="228600" indent="-228600" eaLnBrk="1" hangingPunct="1">
              <a:defRPr/>
            </a:pPr>
            <a:r>
              <a:rPr lang="en-US" dirty="0"/>
              <a:t>References:</a:t>
            </a:r>
          </a:p>
          <a:p>
            <a:pPr marL="228600" indent="-228600" eaLnBrk="1" hangingPunct="1">
              <a:defRPr/>
            </a:pPr>
            <a:r>
              <a:rPr lang="en-US" dirty="0"/>
              <a:t>- Largely adapted from Autry</a:t>
            </a:r>
          </a:p>
        </p:txBody>
      </p:sp>
      <p:sp>
        <p:nvSpPr>
          <p:cNvPr id="68612" name="Slide Number Placeholder 3">
            <a:extLst>
              <a:ext uri="{FF2B5EF4-FFF2-40B4-BE49-F238E27FC236}">
                <a16:creationId xmlns:a16="http://schemas.microsoft.com/office/drawing/2014/main" id="{34F8E0A6-0BEA-294D-8B75-EE6A46B18062}"/>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BD6DBF2-1A56-0546-9407-60B27B489408}" type="slidenum">
              <a:rPr lang="en-US" altLang="en-US"/>
              <a:pPr/>
              <a:t>18</a:t>
            </a:fld>
            <a:endParaRPr lang="en-US" altLang="en-US"/>
          </a:p>
        </p:txBody>
      </p:sp>
    </p:spTree>
    <p:extLst>
      <p:ext uri="{BB962C8B-B14F-4D97-AF65-F5344CB8AC3E}">
        <p14:creationId xmlns:p14="http://schemas.microsoft.com/office/powerpoint/2010/main" val="6736870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FD79A116-512F-474F-B763-035FCF1ECC5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8B553C4-8B05-664F-BD9E-39B07344DF2F}"/>
              </a:ext>
            </a:extLst>
          </p:cNvPr>
          <p:cNvSpPr>
            <a:spLocks noGrp="1"/>
          </p:cNvSpPr>
          <p:nvPr>
            <p:ph type="body" idx="1"/>
          </p:nvPr>
        </p:nvSpPr>
        <p:spPr/>
        <p:txBody>
          <a:bodyPr>
            <a:normAutofit/>
          </a:bodyPr>
          <a:lstStyle/>
          <a:p>
            <a:pPr eaLnBrk="1" hangingPunct="1">
              <a:defRPr/>
            </a:pPr>
            <a:r>
              <a:rPr lang="en-US" dirty="0"/>
              <a:t>Talking Points:</a:t>
            </a:r>
          </a:p>
        </p:txBody>
      </p:sp>
      <p:sp>
        <p:nvSpPr>
          <p:cNvPr id="69636" name="Slide Number Placeholder 3">
            <a:extLst>
              <a:ext uri="{FF2B5EF4-FFF2-40B4-BE49-F238E27FC236}">
                <a16:creationId xmlns:a16="http://schemas.microsoft.com/office/drawing/2014/main" id="{BA808FCE-2A92-C943-9756-36C400FC9E56}"/>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EEF8886-F4F7-074B-AA6E-AF1EC5F96A47}" type="slidenum">
              <a:rPr lang="en-US" altLang="en-US"/>
              <a:pPr/>
              <a:t>19</a:t>
            </a:fld>
            <a:endParaRPr lang="en-US" altLang="en-US"/>
          </a:p>
        </p:txBody>
      </p:sp>
    </p:spTree>
    <p:extLst>
      <p:ext uri="{BB962C8B-B14F-4D97-AF65-F5344CB8AC3E}">
        <p14:creationId xmlns:p14="http://schemas.microsoft.com/office/powerpoint/2010/main" val="37434571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6D9B56F4-43C2-B94D-B3F0-343111C320E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6554062A-F0B8-E24B-9626-1295A0530056}"/>
              </a:ext>
            </a:extLst>
          </p:cNvPr>
          <p:cNvSpPr>
            <a:spLocks noGrp="1"/>
          </p:cNvSpPr>
          <p:nvPr>
            <p:ph type="body" idx="1"/>
          </p:nvPr>
        </p:nvSpPr>
        <p:spPr/>
        <p:txBody>
          <a:bodyPr/>
          <a:lstStyle/>
          <a:p>
            <a:pPr eaLnBrk="1" hangingPunct="1">
              <a:defRPr/>
            </a:pPr>
            <a:r>
              <a:rPr lang="en-US" dirty="0"/>
              <a:t>Speaking Points:</a:t>
            </a:r>
          </a:p>
          <a:p>
            <a:pPr marL="228600" indent="-228600" eaLnBrk="1" hangingPunct="1">
              <a:buFontTx/>
              <a:buAutoNum type="arabicPeriod"/>
              <a:defRPr/>
            </a:pPr>
            <a:r>
              <a:rPr lang="en-US" dirty="0"/>
              <a:t>Wal-Mart originally pursued the concept – Sam Walton was huge on Servant Leadership, that’s not to say it is continuing today, unfortunately</a:t>
            </a:r>
          </a:p>
          <a:p>
            <a:pPr marL="228600" indent="-228600" eaLnBrk="1" hangingPunct="1">
              <a:buFontTx/>
              <a:buAutoNum type="arabicPeriod"/>
              <a:defRPr/>
            </a:pPr>
            <a:endParaRPr lang="en-US" dirty="0"/>
          </a:p>
          <a:p>
            <a:pPr eaLnBrk="1" hangingPunct="1">
              <a:defRPr/>
            </a:pPr>
            <a:r>
              <a:rPr lang="en-US" dirty="0"/>
              <a:t>References: Hunter, p. 18/</a:t>
            </a:r>
          </a:p>
        </p:txBody>
      </p:sp>
      <p:sp>
        <p:nvSpPr>
          <p:cNvPr id="71684" name="Slide Number Placeholder 3">
            <a:extLst>
              <a:ext uri="{FF2B5EF4-FFF2-40B4-BE49-F238E27FC236}">
                <a16:creationId xmlns:a16="http://schemas.microsoft.com/office/drawing/2014/main" id="{1A72ADBE-4C2C-3D4B-8976-5B0F071E71C8}"/>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16A4D3C-AB6B-2944-8FAE-5E22EC9159F3}" type="slidenum">
              <a:rPr lang="en-US" altLang="en-US"/>
              <a:pPr/>
              <a:t>20</a:t>
            </a:fld>
            <a:endParaRPr lang="en-US" altLang="en-US"/>
          </a:p>
        </p:txBody>
      </p:sp>
    </p:spTree>
    <p:extLst>
      <p:ext uri="{BB962C8B-B14F-4D97-AF65-F5344CB8AC3E}">
        <p14:creationId xmlns:p14="http://schemas.microsoft.com/office/powerpoint/2010/main" val="18711328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ED59E320-27C2-2648-8BB4-0AFBFA0F5B7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a:extLst>
              <a:ext uri="{FF2B5EF4-FFF2-40B4-BE49-F238E27FC236}">
                <a16:creationId xmlns:a16="http://schemas.microsoft.com/office/drawing/2014/main" id="{A04DEFBD-7954-F64E-B029-D29DAAB5168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Speaking Notes:</a:t>
            </a:r>
          </a:p>
          <a:p>
            <a:pPr eaLnBrk="1" hangingPunct="1"/>
            <a:endParaRPr lang="en-US" altLang="en-US"/>
          </a:p>
        </p:txBody>
      </p:sp>
      <p:sp>
        <p:nvSpPr>
          <p:cNvPr id="72708" name="Slide Number Placeholder 3">
            <a:extLst>
              <a:ext uri="{FF2B5EF4-FFF2-40B4-BE49-F238E27FC236}">
                <a16:creationId xmlns:a16="http://schemas.microsoft.com/office/drawing/2014/main" id="{E69EB3F6-201A-584C-AF39-4F088B7BD05C}"/>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83A70F8-8013-6B44-BB8E-FA3E8D54E2A6}" type="slidenum">
              <a:rPr lang="en-US" altLang="en-US"/>
              <a:pPr/>
              <a:t>21</a:t>
            </a:fld>
            <a:endParaRPr lang="en-US" altLang="en-US"/>
          </a:p>
        </p:txBody>
      </p:sp>
    </p:spTree>
    <p:extLst>
      <p:ext uri="{BB962C8B-B14F-4D97-AF65-F5344CB8AC3E}">
        <p14:creationId xmlns:p14="http://schemas.microsoft.com/office/powerpoint/2010/main" val="4246579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E8E7FACE-4677-CD40-8CBD-F765224A9B8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3017C0E6-AA19-A64E-9E09-B12673286B72}"/>
              </a:ext>
            </a:extLst>
          </p:cNvPr>
          <p:cNvSpPr>
            <a:spLocks noGrp="1"/>
          </p:cNvSpPr>
          <p:nvPr>
            <p:ph type="body" idx="1"/>
          </p:nvPr>
        </p:nvSpPr>
        <p:spPr bwMode="auto"/>
        <p:txBody>
          <a:bodyPr wrap="square" numCol="1" anchor="t" anchorCtr="0" compatLnSpc="1">
            <a:prstTxWarp prst="textNoShape">
              <a:avLst/>
            </a:prstTxWarp>
            <a:normAutofit fontScale="77500" lnSpcReduction="20000"/>
          </a:bodyPr>
          <a:lstStyle/>
          <a:p>
            <a:pPr eaLnBrk="1" hangingPunct="1">
              <a:spcBef>
                <a:spcPct val="0"/>
              </a:spcBef>
              <a:defRPr/>
            </a:pPr>
            <a:r>
              <a:rPr lang="en-US" dirty="0"/>
              <a:t>Speaking Points:</a:t>
            </a:r>
          </a:p>
          <a:p>
            <a:pPr marL="228600" indent="-228600" eaLnBrk="1" hangingPunct="1">
              <a:spcBef>
                <a:spcPct val="0"/>
              </a:spcBef>
              <a:buFontTx/>
              <a:buAutoNum type="arabicPeriod"/>
              <a:defRPr/>
            </a:pPr>
            <a:r>
              <a:rPr lang="en-US" dirty="0"/>
              <a:t>Servant-Leadership, as a concept, has its origins tracing back to the earliest history</a:t>
            </a:r>
          </a:p>
          <a:p>
            <a:pPr marL="228600" indent="-228600" eaLnBrk="1" hangingPunct="1">
              <a:spcBef>
                <a:spcPct val="0"/>
              </a:spcBef>
              <a:buFontTx/>
              <a:buAutoNum type="arabicPeriod"/>
              <a:defRPr/>
            </a:pPr>
            <a:r>
              <a:rPr lang="en-US" dirty="0"/>
              <a:t>It is not a religious concept</a:t>
            </a:r>
          </a:p>
          <a:p>
            <a:pPr marL="228600" indent="-228600" eaLnBrk="1" hangingPunct="1">
              <a:spcBef>
                <a:spcPct val="0"/>
              </a:spcBef>
              <a:buFontTx/>
              <a:buAutoNum type="arabicPeriod"/>
              <a:defRPr/>
            </a:pPr>
            <a:r>
              <a:rPr lang="en-US" dirty="0"/>
              <a:t>It is, however, supported by most of the world’s major religions</a:t>
            </a:r>
          </a:p>
          <a:p>
            <a:pPr marL="228600" indent="-228600" eaLnBrk="1" hangingPunct="1">
              <a:spcBef>
                <a:spcPct val="0"/>
              </a:spcBef>
              <a:buFontTx/>
              <a:buAutoNum type="arabicPeriod"/>
              <a:defRPr/>
            </a:pPr>
            <a:r>
              <a:rPr lang="en-US" dirty="0"/>
              <a:t>I am a Christian and while many people point to Jesus as the epitome of servant-leadership, I wish I could boast it originated as a Christian concept.  Instead, I can only say that it is the only leadership practice fully aligned with the teachings of our religion, as it is with most of the world’s major religions.  Greenleaf (a Quaker) sites one of the greatest servant-leaders he ever knew to be his personal friend, Rabbi Abraham Joshua </a:t>
            </a:r>
            <a:r>
              <a:rPr lang="en-US" dirty="0" err="1"/>
              <a:t>Heschel</a:t>
            </a:r>
            <a:r>
              <a:rPr lang="en-US" dirty="0"/>
              <a:t>, a “liberal activist”.</a:t>
            </a:r>
          </a:p>
          <a:p>
            <a:pPr eaLnBrk="1" hangingPunct="1">
              <a:spcBef>
                <a:spcPct val="0"/>
              </a:spcBef>
              <a:defRPr/>
            </a:pPr>
            <a:endParaRPr lang="en-US" dirty="0"/>
          </a:p>
          <a:p>
            <a:pPr eaLnBrk="1" hangingPunct="1">
              <a:spcBef>
                <a:spcPct val="0"/>
              </a:spcBef>
              <a:defRPr/>
            </a:pPr>
            <a:r>
              <a:rPr lang="en-US" dirty="0"/>
              <a:t>4</a:t>
            </a:r>
            <a:r>
              <a:rPr lang="en-US" baseline="30000" dirty="0"/>
              <a:t>th</a:t>
            </a:r>
            <a:r>
              <a:rPr lang="en-US" dirty="0"/>
              <a:t> Century B.C.</a:t>
            </a:r>
          </a:p>
          <a:p>
            <a:pPr eaLnBrk="1" hangingPunct="1">
              <a:spcBef>
                <a:spcPct val="0"/>
              </a:spcBef>
              <a:buFontTx/>
              <a:buChar char="•"/>
              <a:defRPr/>
            </a:pPr>
            <a:r>
              <a:rPr lang="en-US" dirty="0"/>
              <a:t> </a:t>
            </a:r>
            <a:r>
              <a:rPr lang="en-US" dirty="0" err="1"/>
              <a:t>Chanakya</a:t>
            </a:r>
            <a:r>
              <a:rPr lang="en-US" dirty="0"/>
              <a:t> or </a:t>
            </a:r>
            <a:r>
              <a:rPr lang="en-US" dirty="0" err="1"/>
              <a:t>Kautilya</a:t>
            </a:r>
            <a:r>
              <a:rPr lang="en-US" dirty="0"/>
              <a:t>, the famous strategic thinker from ancient India, wrote about servant leadership in his 4th century B.C. book </a:t>
            </a:r>
            <a:r>
              <a:rPr lang="en-US" dirty="0" err="1"/>
              <a:t>Arthashastra</a:t>
            </a:r>
            <a:r>
              <a:rPr lang="en-US" dirty="0"/>
              <a:t>:</a:t>
            </a:r>
          </a:p>
          <a:p>
            <a:pPr eaLnBrk="1" hangingPunct="1">
              <a:spcBef>
                <a:spcPct val="0"/>
              </a:spcBef>
              <a:defRPr/>
            </a:pPr>
            <a:r>
              <a:rPr lang="en-US" dirty="0"/>
              <a:t>    "the king [leader] shall consider as good, not what pleases himself but what pleases his subjects [followers]"</a:t>
            </a:r>
            <a:br>
              <a:rPr lang="en-US" dirty="0"/>
            </a:br>
            <a:r>
              <a:rPr lang="en-US" dirty="0"/>
              <a:t>    "the king [leader] is a paid servant and enjoys the resources of the state together with the people".</a:t>
            </a:r>
          </a:p>
          <a:p>
            <a:pPr eaLnBrk="1" hangingPunct="1">
              <a:spcBef>
                <a:spcPct val="0"/>
              </a:spcBef>
              <a:defRPr/>
            </a:pPr>
            <a:r>
              <a:rPr lang="en-US" dirty="0"/>
              <a:t>	NOTE: His lessons were not always Servant-leadership focused.  Some quotes downright in opposition, but in many areas, he understood the key concepts of Servant-Leadership as with the quote cited.</a:t>
            </a:r>
          </a:p>
          <a:p>
            <a:pPr eaLnBrk="1" hangingPunct="1">
              <a:spcBef>
                <a:spcPct val="0"/>
              </a:spcBef>
              <a:defRPr/>
            </a:pPr>
            <a:r>
              <a:rPr lang="en-US" dirty="0"/>
              <a:t>600 B.C.</a:t>
            </a:r>
          </a:p>
          <a:p>
            <a:pPr eaLnBrk="1" hangingPunct="1">
              <a:spcBef>
                <a:spcPct val="0"/>
              </a:spcBef>
              <a:defRPr/>
            </a:pPr>
            <a:r>
              <a:rPr lang="en-US" dirty="0"/>
              <a:t>In approximately 600 B.C., the Chinese sage Lao Tzu wrote The Tao Te </a:t>
            </a:r>
            <a:r>
              <a:rPr lang="en-US" dirty="0" err="1"/>
              <a:t>Ching</a:t>
            </a:r>
            <a:r>
              <a:rPr lang="en-US" dirty="0"/>
              <a:t>, a strategic treatise on servant leadership:</a:t>
            </a:r>
            <a:br>
              <a:rPr lang="en-US" dirty="0"/>
            </a:br>
            <a:r>
              <a:rPr lang="en-US" dirty="0"/>
              <a:t>    FORTY-NINE</a:t>
            </a:r>
            <a:br>
              <a:rPr lang="en-US" dirty="0"/>
            </a:br>
            <a:r>
              <a:rPr lang="en-US" dirty="0"/>
              <a:t>    The greatest leader forgets himself</a:t>
            </a:r>
            <a:br>
              <a:rPr lang="en-US" dirty="0"/>
            </a:br>
            <a:r>
              <a:rPr lang="en-US" dirty="0"/>
              <a:t>    And attends to the development of others.</a:t>
            </a:r>
            <a:br>
              <a:rPr lang="en-US" dirty="0"/>
            </a:br>
            <a:r>
              <a:rPr lang="en-US" dirty="0"/>
              <a:t>    Good leaders support excellent workers.</a:t>
            </a:r>
            <a:br>
              <a:rPr lang="en-US" dirty="0"/>
            </a:br>
            <a:r>
              <a:rPr lang="en-US" dirty="0"/>
              <a:t>    Great leaders support the bottom ten percent.</a:t>
            </a:r>
            <a:br>
              <a:rPr lang="en-US" dirty="0"/>
            </a:br>
            <a:r>
              <a:rPr lang="en-US" dirty="0"/>
              <a:t>    Great leaders know that</a:t>
            </a:r>
            <a:br>
              <a:rPr lang="en-US" dirty="0"/>
            </a:br>
            <a:r>
              <a:rPr lang="en-US" dirty="0"/>
              <a:t>    The diamond in the rough</a:t>
            </a:r>
            <a:br>
              <a:rPr lang="en-US" dirty="0"/>
            </a:br>
            <a:r>
              <a:rPr lang="en-US" dirty="0"/>
              <a:t>    Is always found “in the rough.”</a:t>
            </a:r>
            <a:br>
              <a:rPr lang="en-US" dirty="0"/>
            </a:br>
            <a:r>
              <a:rPr lang="en-US" dirty="0"/>
              <a:t>(Quote from The Way of Leading People: Unlocking Your Integral Leadership with the Tao Te </a:t>
            </a:r>
            <a:r>
              <a:rPr lang="en-US" dirty="0" err="1"/>
              <a:t>Ching</a:t>
            </a:r>
            <a:r>
              <a:rPr lang="en-US" dirty="0"/>
              <a:t>.)</a:t>
            </a:r>
          </a:p>
          <a:p>
            <a:pPr eaLnBrk="1" hangingPunct="1">
              <a:spcBef>
                <a:spcPct val="0"/>
              </a:spcBef>
              <a:defRPr/>
            </a:pPr>
            <a:endParaRPr lang="en-US" dirty="0"/>
          </a:p>
        </p:txBody>
      </p:sp>
      <p:sp>
        <p:nvSpPr>
          <p:cNvPr id="50180" name="Slide Number Placeholder 3">
            <a:extLst>
              <a:ext uri="{FF2B5EF4-FFF2-40B4-BE49-F238E27FC236}">
                <a16:creationId xmlns:a16="http://schemas.microsoft.com/office/drawing/2014/main" id="{B9A870A7-341B-DB41-819C-DADFE246EA71}"/>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4AC8FA2-9E92-154F-908C-4BCE54AD9DA6}" type="slidenum">
              <a:rPr lang="en-US" altLang="en-US"/>
              <a:pPr/>
              <a:t>3</a:t>
            </a:fld>
            <a:endParaRPr lang="en-US" altLang="en-US"/>
          </a:p>
        </p:txBody>
      </p:sp>
    </p:spTree>
    <p:extLst>
      <p:ext uri="{BB962C8B-B14F-4D97-AF65-F5344CB8AC3E}">
        <p14:creationId xmlns:p14="http://schemas.microsoft.com/office/powerpoint/2010/main" val="4605352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0D685F99-96BE-7548-8113-0676CE2B0EB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246AEB36-ABD8-D342-A9CC-1B82283F46B9}"/>
              </a:ext>
            </a:extLst>
          </p:cNvPr>
          <p:cNvSpPr>
            <a:spLocks noGrp="1"/>
          </p:cNvSpPr>
          <p:nvPr>
            <p:ph type="body" idx="1"/>
          </p:nvPr>
        </p:nvSpPr>
        <p:spPr/>
        <p:txBody>
          <a:bodyPr/>
          <a:lstStyle/>
          <a:p>
            <a:pPr eaLnBrk="1" hangingPunct="1">
              <a:defRPr/>
            </a:pPr>
            <a:r>
              <a:rPr lang="en-US" dirty="0"/>
              <a:t>Speaking Notes:</a:t>
            </a:r>
          </a:p>
          <a:p>
            <a:pPr marL="228600" indent="-228600" eaLnBrk="1" hangingPunct="1">
              <a:buFontTx/>
              <a:buAutoNum type="arabicPeriod"/>
              <a:defRPr/>
            </a:pPr>
            <a:r>
              <a:rPr lang="en-US" dirty="0"/>
              <a:t>Herb Kelleher: Helped load baggage on Thanksgiving day, has been seen dressing up as Elvis for fun for the staff</a:t>
            </a:r>
          </a:p>
          <a:p>
            <a:pPr marL="228600" indent="-228600" eaLnBrk="1" hangingPunct="1">
              <a:buFontTx/>
              <a:buAutoNum type="arabicPeriod"/>
              <a:defRPr/>
            </a:pPr>
            <a:r>
              <a:rPr lang="en-US" dirty="0"/>
              <a:t>Howard Behar: Retired in 1999, but in 2001, the CEO asked him back as interim president because the company had begun “to lose focus on the greater good” (Autry) and so they brought in servant-leadership.</a:t>
            </a:r>
          </a:p>
          <a:p>
            <a:pPr marL="228600" indent="-228600" eaLnBrk="1" hangingPunct="1">
              <a:buFontTx/>
              <a:buAutoNum type="arabicPeriod"/>
              <a:defRPr/>
            </a:pPr>
            <a:r>
              <a:rPr lang="en-US" dirty="0"/>
              <a:t>Sam Walton – Wal-Mart has its issues today, but one of Sam’s most reiterated quotes was, “If you take care of your people, your people will take care of the customer and the business will take care of itself.”</a:t>
            </a:r>
          </a:p>
          <a:p>
            <a:pPr marL="228600" indent="-228600" eaLnBrk="1" hangingPunct="1">
              <a:buFontTx/>
              <a:buAutoNum type="arabicPeriod"/>
              <a:defRPr/>
            </a:pPr>
            <a:r>
              <a:rPr lang="en-US" dirty="0"/>
              <a:t>Jimmy Carter – Long after leaving his presidency, he has been marked by hard work and constant contributions to causes like Habitat for Humanity.  As one reporter put it, “In a world where power is often equated with force, Jimmy Carter reminds us that what endures is the power of example.” (http://community.seattletimes.nwsource.com/archive/?date=20000119&amp;slug=4000096) </a:t>
            </a:r>
          </a:p>
          <a:p>
            <a:pPr marL="228600" indent="-228600" eaLnBrk="1" hangingPunct="1">
              <a:buFontTx/>
              <a:buAutoNum type="arabicPeriod"/>
              <a:defRPr/>
            </a:pPr>
            <a:r>
              <a:rPr lang="en-US" dirty="0"/>
              <a:t>Countless Unknown – Remember, the very concept of Servant-Leadership necessitates a lack of pride and ego.  It is not self-centered.  So many of the world’s greatest Servant-Leaders go unknown.</a:t>
            </a:r>
          </a:p>
          <a:p>
            <a:pPr marL="228600" indent="-228600" eaLnBrk="1" hangingPunct="1">
              <a:buFontTx/>
              <a:buAutoNum type="arabicPeriod"/>
              <a:defRPr/>
            </a:pPr>
            <a:endParaRPr lang="en-US" dirty="0"/>
          </a:p>
        </p:txBody>
      </p:sp>
      <p:sp>
        <p:nvSpPr>
          <p:cNvPr id="73732" name="Slide Number Placeholder 3">
            <a:extLst>
              <a:ext uri="{FF2B5EF4-FFF2-40B4-BE49-F238E27FC236}">
                <a16:creationId xmlns:a16="http://schemas.microsoft.com/office/drawing/2014/main" id="{647AD2BF-E810-F941-B6CB-C77A030F8521}"/>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877F9D6-11D4-F440-8746-EBC74F00CD3B}" type="slidenum">
              <a:rPr lang="en-US" altLang="en-US"/>
              <a:pPr/>
              <a:t>22</a:t>
            </a:fld>
            <a:endParaRPr lang="en-US" altLang="en-US"/>
          </a:p>
        </p:txBody>
      </p:sp>
    </p:spTree>
    <p:extLst>
      <p:ext uri="{BB962C8B-B14F-4D97-AF65-F5344CB8AC3E}">
        <p14:creationId xmlns:p14="http://schemas.microsoft.com/office/powerpoint/2010/main" val="35607772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6322" name="Shape 130">
            <a:extLst>
              <a:ext uri="{FF2B5EF4-FFF2-40B4-BE49-F238E27FC236}">
                <a16:creationId xmlns:a16="http://schemas.microsoft.com/office/drawing/2014/main" id="{68ECBCDD-82A8-D346-A59B-2884A6376DFD}"/>
              </a:ext>
            </a:extLst>
          </p:cNvPr>
          <p:cNvSpPr>
            <a:spLocks noGrp="1" noRot="1" noChangeAspect="1" noTextEdit="1"/>
          </p:cNvSpPr>
          <p:nvPr>
            <p:ph type="sldImg" idx="2"/>
          </p:nvPr>
        </p:nvSpPr>
        <p:spPr>
          <a:noFill/>
        </p:spPr>
      </p:sp>
      <p:sp>
        <p:nvSpPr>
          <p:cNvPr id="56323" name="Shape 131">
            <a:extLst>
              <a:ext uri="{FF2B5EF4-FFF2-40B4-BE49-F238E27FC236}">
                <a16:creationId xmlns:a16="http://schemas.microsoft.com/office/drawing/2014/main" id="{6F01710A-D85C-A84D-914F-2633C7242955}"/>
              </a:ext>
            </a:extLst>
          </p:cNvPr>
          <p:cNvSpPr txBox="1">
            <a:spLocks noGrp="1"/>
          </p:cNvSpPr>
          <p:nvPr>
            <p:ph type="body" idx="1"/>
          </p:nvPr>
        </p:nvSpPr>
        <p:spPr bwMode="auto">
          <a:xfrm>
            <a:off x="685800" y="4424363"/>
            <a:ext cx="5486400" cy="3540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spAutoFit/>
          </a:bodyPr>
          <a:lstStyle/>
          <a:p>
            <a:pPr>
              <a:spcBef>
                <a:spcPct val="0"/>
              </a:spcBef>
            </a:pPr>
            <a:endParaRPr lang="en-US" altLang="en-US"/>
          </a:p>
        </p:txBody>
      </p:sp>
    </p:spTree>
    <p:extLst>
      <p:ext uri="{BB962C8B-B14F-4D97-AF65-F5344CB8AC3E}">
        <p14:creationId xmlns:p14="http://schemas.microsoft.com/office/powerpoint/2010/main" val="16113721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D61A5D6E-28B3-A34A-B7E3-8D13E38257BD}"/>
              </a:ext>
            </a:extLst>
          </p:cNvPr>
          <p:cNvSpPr>
            <a:spLocks noGrp="1" noRot="1" noChangeAspect="1" noTextEdit="1"/>
          </p:cNvSpPr>
          <p:nvPr>
            <p:ph type="sldImg"/>
          </p:nvPr>
        </p:nvSpPr>
        <p:spPr/>
      </p:sp>
      <p:sp>
        <p:nvSpPr>
          <p:cNvPr id="77827" name="Notes Placeholder 2">
            <a:extLst>
              <a:ext uri="{FF2B5EF4-FFF2-40B4-BE49-F238E27FC236}">
                <a16:creationId xmlns:a16="http://schemas.microsoft.com/office/drawing/2014/main" id="{A56AC6E6-AE33-4A47-B323-4D50B4010EA0}"/>
              </a:ext>
            </a:extLst>
          </p:cNvPr>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a:p>
        </p:txBody>
      </p:sp>
    </p:spTree>
    <p:extLst>
      <p:ext uri="{BB962C8B-B14F-4D97-AF65-F5344CB8AC3E}">
        <p14:creationId xmlns:p14="http://schemas.microsoft.com/office/powerpoint/2010/main" val="32120639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721B446-6C3A-434A-9EAF-115FF2B52C71}" type="slidenum">
              <a:rPr lang="en-US" smtClean="0"/>
              <a:t>25</a:t>
            </a:fld>
            <a:endParaRPr lang="en-US"/>
          </a:p>
        </p:txBody>
      </p:sp>
    </p:spTree>
    <p:extLst>
      <p:ext uri="{BB962C8B-B14F-4D97-AF65-F5344CB8AC3E}">
        <p14:creationId xmlns:p14="http://schemas.microsoft.com/office/powerpoint/2010/main" val="37250650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5778" name="Shape 186">
            <a:extLst>
              <a:ext uri="{FF2B5EF4-FFF2-40B4-BE49-F238E27FC236}">
                <a16:creationId xmlns:a16="http://schemas.microsoft.com/office/drawing/2014/main" id="{E57B776A-719D-B14E-A92B-ED5C9E16A35E}"/>
              </a:ext>
            </a:extLst>
          </p:cNvPr>
          <p:cNvSpPr>
            <a:spLocks noGrp="1" noRot="1" noChangeAspect="1" noTextEdit="1"/>
          </p:cNvSpPr>
          <p:nvPr>
            <p:ph type="sldImg" idx="2"/>
          </p:nvPr>
        </p:nvSpPr>
        <p:spPr>
          <a:noFill/>
        </p:spPr>
      </p:sp>
      <p:sp>
        <p:nvSpPr>
          <p:cNvPr id="75779" name="Shape 187">
            <a:extLst>
              <a:ext uri="{FF2B5EF4-FFF2-40B4-BE49-F238E27FC236}">
                <a16:creationId xmlns:a16="http://schemas.microsoft.com/office/drawing/2014/main" id="{09ADD571-A79C-234E-A974-B60ADB30DCC2}"/>
              </a:ext>
            </a:extLst>
          </p:cNvPr>
          <p:cNvSpPr txBox="1">
            <a:spLocks noGrp="1"/>
          </p:cNvSpPr>
          <p:nvPr>
            <p:ph type="body" idx="1"/>
          </p:nvPr>
        </p:nvSpPr>
        <p:spPr bwMode="auto">
          <a:xfrm>
            <a:off x="685800" y="4424363"/>
            <a:ext cx="5486400" cy="3540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spAutoFit/>
          </a:bodyPr>
          <a:lstStyle/>
          <a:p>
            <a:pPr>
              <a:spcBef>
                <a:spcPct val="0"/>
              </a:spcBef>
            </a:pPr>
            <a:endParaRPr lang="en-US" altLang="en-US"/>
          </a:p>
        </p:txBody>
      </p:sp>
    </p:spTree>
    <p:extLst>
      <p:ext uri="{BB962C8B-B14F-4D97-AF65-F5344CB8AC3E}">
        <p14:creationId xmlns:p14="http://schemas.microsoft.com/office/powerpoint/2010/main" val="22497420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Header Placeholder 3"/>
          <p:cNvSpPr>
            <a:spLocks noGrp="1"/>
          </p:cNvSpPr>
          <p:nvPr>
            <p:ph type="hdr" sz="quarter" idx="10"/>
          </p:nvPr>
        </p:nvSpPr>
        <p:spPr/>
        <p:txBody>
          <a:bodyPr/>
          <a:lstStyle/>
          <a:p>
            <a:pPr>
              <a:defRPr/>
            </a:pPr>
            <a:r>
              <a:rPr lang="en-US"/>
              <a:t>CHAPTER 1</a:t>
            </a:r>
          </a:p>
        </p:txBody>
      </p:sp>
      <p:sp>
        <p:nvSpPr>
          <p:cNvPr id="5" name="Footer Placeholder 4"/>
          <p:cNvSpPr>
            <a:spLocks noGrp="1"/>
          </p:cNvSpPr>
          <p:nvPr>
            <p:ph type="ftr" sz="quarter" idx="11"/>
          </p:nvPr>
        </p:nvSpPr>
        <p:spPr/>
        <p:txBody>
          <a:bodyPr/>
          <a:lstStyle/>
          <a:p>
            <a:pPr>
              <a:defRPr/>
            </a:pPr>
            <a:r>
              <a:rPr lang="en-US"/>
              <a:t>INTERNATIONAL BUSINESS</a:t>
            </a:r>
          </a:p>
        </p:txBody>
      </p:sp>
      <p:sp>
        <p:nvSpPr>
          <p:cNvPr id="6" name="Slide Number Placeholder 5"/>
          <p:cNvSpPr>
            <a:spLocks noGrp="1"/>
          </p:cNvSpPr>
          <p:nvPr>
            <p:ph type="sldNum" sz="quarter" idx="12"/>
          </p:nvPr>
        </p:nvSpPr>
        <p:spPr/>
        <p:txBody>
          <a:bodyPr/>
          <a:lstStyle/>
          <a:p>
            <a:fld id="{2A33D139-2E42-49D2-8610-6BF7FB7E3B99}" type="slidenum">
              <a:rPr lang="en-US" altLang="en-US" smtClean="0"/>
              <a:pPr/>
              <a:t>27</a:t>
            </a:fld>
            <a:endParaRPr lang="en-US" altLang="en-US"/>
          </a:p>
        </p:txBody>
      </p:sp>
    </p:spTree>
    <p:extLst>
      <p:ext uri="{BB962C8B-B14F-4D97-AF65-F5344CB8AC3E}">
        <p14:creationId xmlns:p14="http://schemas.microsoft.com/office/powerpoint/2010/main" val="257012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15F52D24-68C6-4848-907D-7B7BAC269D4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BC1F4970-8533-A64D-886B-B91986A373FB}"/>
              </a:ext>
            </a:extLst>
          </p:cNvPr>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en-US" dirty="0"/>
              <a:t>Speaking Points:</a:t>
            </a:r>
          </a:p>
          <a:p>
            <a:pPr marL="228600" indent="-228600" eaLnBrk="1" hangingPunct="1">
              <a:spcBef>
                <a:spcPct val="0"/>
              </a:spcBef>
              <a:buFontTx/>
              <a:buAutoNum type="arabicPeriod"/>
              <a:defRPr/>
            </a:pPr>
            <a:r>
              <a:rPr lang="en-US" dirty="0"/>
              <a:t>Most of his career was at AT&amp;T</a:t>
            </a:r>
          </a:p>
          <a:p>
            <a:pPr marL="685800" lvl="1" indent="-228600" eaLnBrk="1" hangingPunct="1">
              <a:spcBef>
                <a:spcPct val="0"/>
              </a:spcBef>
              <a:buFontTx/>
              <a:buAutoNum type="arabicPeriod"/>
              <a:defRPr/>
            </a:pPr>
            <a:r>
              <a:rPr lang="en-US" dirty="0"/>
              <a:t>Much of his time was spent in leadership training and management</a:t>
            </a:r>
          </a:p>
          <a:p>
            <a:pPr marL="228600" indent="-228600" eaLnBrk="1" hangingPunct="1">
              <a:spcBef>
                <a:spcPct val="0"/>
              </a:spcBef>
              <a:buFontTx/>
              <a:buAutoNum type="arabicPeriod"/>
              <a:defRPr/>
            </a:pPr>
            <a:r>
              <a:rPr lang="en-US" dirty="0"/>
              <a:t>Often considered the father of modern servant-leadership (coined the term)</a:t>
            </a:r>
          </a:p>
          <a:p>
            <a:pPr marL="228600" indent="-228600" eaLnBrk="1" hangingPunct="1">
              <a:spcBef>
                <a:spcPct val="0"/>
              </a:spcBef>
              <a:buFontTx/>
              <a:buAutoNum type="arabicPeriod"/>
              <a:defRPr/>
            </a:pPr>
            <a:r>
              <a:rPr lang="en-US" dirty="0"/>
              <a:t>While his writing was very theoretical and academic in nature, it had its roots in his real-world experience and often included examples from his own experience</a:t>
            </a:r>
          </a:p>
        </p:txBody>
      </p:sp>
      <p:sp>
        <p:nvSpPr>
          <p:cNvPr id="51204" name="Slide Number Placeholder 3">
            <a:extLst>
              <a:ext uri="{FF2B5EF4-FFF2-40B4-BE49-F238E27FC236}">
                <a16:creationId xmlns:a16="http://schemas.microsoft.com/office/drawing/2014/main" id="{FF5AB552-EAAE-3044-972D-48AF0A0121AD}"/>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D779478-C12B-DC40-94AD-1E7AEB41CCCA}" type="slidenum">
              <a:rPr lang="en-US" altLang="en-US"/>
              <a:pPr/>
              <a:t>4</a:t>
            </a:fld>
            <a:endParaRPr lang="en-US" altLang="en-US"/>
          </a:p>
        </p:txBody>
      </p:sp>
    </p:spTree>
    <p:extLst>
      <p:ext uri="{BB962C8B-B14F-4D97-AF65-F5344CB8AC3E}">
        <p14:creationId xmlns:p14="http://schemas.microsoft.com/office/powerpoint/2010/main" val="74952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8ED1AAA4-4C0D-0645-8F6C-2352CAEB5E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E8B2D7E8-FD1B-DF4B-9B88-EDBB2A662434}"/>
              </a:ext>
            </a:extLst>
          </p:cNvPr>
          <p:cNvSpPr>
            <a:spLocks noGrp="1"/>
          </p:cNvSpPr>
          <p:nvPr>
            <p:ph type="body" idx="1"/>
          </p:nvPr>
        </p:nvSpPr>
        <p:spPr bwMode="auto"/>
        <p:txBody>
          <a:bodyPr wrap="square" numCol="1" anchor="t" anchorCtr="0" compatLnSpc="1">
            <a:prstTxWarp prst="textNoShape">
              <a:avLst/>
            </a:prstTxWarp>
            <a:normAutofit fontScale="77500" lnSpcReduction="20000"/>
          </a:bodyPr>
          <a:lstStyle/>
          <a:p>
            <a:pPr eaLnBrk="1" hangingPunct="1">
              <a:spcBef>
                <a:spcPct val="0"/>
              </a:spcBef>
              <a:defRPr/>
            </a:pPr>
            <a:r>
              <a:rPr lang="en-US" dirty="0"/>
              <a:t>Speaking Points:</a:t>
            </a:r>
          </a:p>
          <a:p>
            <a:pPr marL="228600" indent="-228600" eaLnBrk="1" hangingPunct="1">
              <a:spcBef>
                <a:spcPct val="0"/>
              </a:spcBef>
              <a:buFontTx/>
              <a:buAutoNum type="arabicPeriod"/>
              <a:defRPr/>
            </a:pPr>
            <a:r>
              <a:rPr lang="en-US" dirty="0"/>
              <a:t>Larry Spears</a:t>
            </a:r>
          </a:p>
          <a:p>
            <a:pPr marL="685800" lvl="1" indent="-228600" eaLnBrk="1" hangingPunct="1">
              <a:spcBef>
                <a:spcPct val="0"/>
              </a:spcBef>
              <a:buFontTx/>
              <a:buAutoNum type="arabicPeriod"/>
              <a:defRPr/>
            </a:pPr>
            <a:r>
              <a:rPr lang="en-US" dirty="0"/>
              <a:t>Protégé of Greenleaf</a:t>
            </a:r>
          </a:p>
          <a:p>
            <a:pPr marL="685800" lvl="1" indent="-228600" eaLnBrk="1" hangingPunct="1">
              <a:spcBef>
                <a:spcPct val="0"/>
              </a:spcBef>
              <a:buFontTx/>
              <a:buAutoNum type="arabicPeriod"/>
              <a:defRPr/>
            </a:pPr>
            <a:r>
              <a:rPr lang="en-US" dirty="0"/>
              <a:t>Studied under Greenleaf</a:t>
            </a:r>
          </a:p>
          <a:p>
            <a:pPr marL="685800" lvl="1" indent="-228600" eaLnBrk="1" hangingPunct="1">
              <a:spcBef>
                <a:spcPct val="0"/>
              </a:spcBef>
              <a:buFontTx/>
              <a:buAutoNum type="arabicPeriod"/>
              <a:defRPr/>
            </a:pPr>
            <a:r>
              <a:rPr lang="en-US" dirty="0"/>
              <a:t>Took over the Greenleaf center and ran it for many years</a:t>
            </a:r>
          </a:p>
          <a:p>
            <a:pPr marL="685800" lvl="1" indent="-228600" eaLnBrk="1" hangingPunct="1">
              <a:spcBef>
                <a:spcPct val="0"/>
              </a:spcBef>
              <a:buFontTx/>
              <a:buAutoNum type="arabicPeriod"/>
              <a:defRPr/>
            </a:pPr>
            <a:r>
              <a:rPr lang="en-US" dirty="0"/>
              <a:t>Experience largely academic and consulting work</a:t>
            </a:r>
          </a:p>
          <a:p>
            <a:pPr marL="685800" lvl="1" indent="-228600" eaLnBrk="1" hangingPunct="1">
              <a:spcBef>
                <a:spcPct val="0"/>
              </a:spcBef>
              <a:buFontTx/>
              <a:buAutoNum type="arabicPeriod"/>
              <a:defRPr/>
            </a:pPr>
            <a:r>
              <a:rPr lang="en-US" dirty="0"/>
              <a:t>Publications very academic</a:t>
            </a:r>
          </a:p>
          <a:p>
            <a:pPr marL="685800" lvl="1" indent="-228600" eaLnBrk="1" hangingPunct="1">
              <a:spcBef>
                <a:spcPct val="0"/>
              </a:spcBef>
              <a:buFontTx/>
              <a:buAutoNum type="arabicPeriod"/>
              <a:defRPr/>
            </a:pPr>
            <a:r>
              <a:rPr lang="en-US" dirty="0"/>
              <a:t>Website:  http://www.spearscenter.org/ </a:t>
            </a:r>
          </a:p>
          <a:p>
            <a:pPr marL="228600" indent="-228600" eaLnBrk="1" hangingPunct="1">
              <a:spcBef>
                <a:spcPct val="0"/>
              </a:spcBef>
              <a:buFontTx/>
              <a:buAutoNum type="arabicPeriod"/>
              <a:defRPr/>
            </a:pPr>
            <a:r>
              <a:rPr lang="en-US" dirty="0"/>
              <a:t>James Autry</a:t>
            </a:r>
          </a:p>
          <a:p>
            <a:pPr marL="685800" lvl="1" indent="-228600" eaLnBrk="1" hangingPunct="1">
              <a:spcBef>
                <a:spcPct val="0"/>
              </a:spcBef>
              <a:buFontTx/>
              <a:buAutoNum type="arabicPeriod"/>
              <a:defRPr/>
            </a:pPr>
            <a:r>
              <a:rPr lang="en-US" dirty="0"/>
              <a:t>No Bull </a:t>
            </a:r>
            <a:r>
              <a:rPr lang="en-US" dirty="0" err="1"/>
              <a:t>kinda</a:t>
            </a:r>
            <a:r>
              <a:rPr lang="en-US" dirty="0"/>
              <a:t> guy</a:t>
            </a:r>
          </a:p>
          <a:p>
            <a:pPr marL="685800" lvl="1" indent="-228600" eaLnBrk="1" hangingPunct="1">
              <a:spcBef>
                <a:spcPct val="0"/>
              </a:spcBef>
              <a:buFontTx/>
              <a:buAutoNum type="arabicPeriod"/>
              <a:defRPr/>
            </a:pPr>
            <a:r>
              <a:rPr lang="en-US" dirty="0"/>
              <a:t>Tells it like it is</a:t>
            </a:r>
          </a:p>
          <a:p>
            <a:pPr marL="685800" lvl="1" indent="-228600" eaLnBrk="1" hangingPunct="1">
              <a:spcBef>
                <a:spcPct val="0"/>
              </a:spcBef>
              <a:buFontTx/>
              <a:buAutoNum type="arabicPeriod"/>
              <a:defRPr/>
            </a:pPr>
            <a:r>
              <a:rPr lang="en-US" dirty="0"/>
              <a:t>Lots of real-world experience and examples</a:t>
            </a:r>
          </a:p>
          <a:p>
            <a:pPr marL="685800" lvl="1" indent="-228600" eaLnBrk="1" hangingPunct="1">
              <a:spcBef>
                <a:spcPct val="0"/>
              </a:spcBef>
              <a:buFontTx/>
              <a:buAutoNum type="arabicPeriod"/>
              <a:defRPr/>
            </a:pPr>
            <a:r>
              <a:rPr lang="en-US" dirty="0"/>
              <a:t>Connects the theory to practice to real world examples in almost everything</a:t>
            </a:r>
          </a:p>
          <a:p>
            <a:pPr marL="685800" lvl="1" indent="-228600" eaLnBrk="1" hangingPunct="1">
              <a:spcBef>
                <a:spcPct val="0"/>
              </a:spcBef>
              <a:buFontTx/>
              <a:buAutoNum type="arabicPeriod"/>
              <a:defRPr/>
            </a:pPr>
            <a:r>
              <a:rPr lang="en-US" dirty="0"/>
              <a:t>Website: http://members.aol.com/jamesautry/</a:t>
            </a:r>
          </a:p>
          <a:p>
            <a:pPr marL="228600" indent="-228600" eaLnBrk="1" hangingPunct="1">
              <a:spcBef>
                <a:spcPct val="0"/>
              </a:spcBef>
              <a:buFontTx/>
              <a:buAutoNum type="arabicPeriod"/>
              <a:defRPr/>
            </a:pPr>
            <a:r>
              <a:rPr lang="en-US" dirty="0"/>
              <a:t>James C. Hunter</a:t>
            </a:r>
          </a:p>
          <a:p>
            <a:pPr marL="685800" lvl="1" indent="-228600" eaLnBrk="1" hangingPunct="1">
              <a:spcBef>
                <a:spcPct val="0"/>
              </a:spcBef>
              <a:buFontTx/>
              <a:buAutoNum type="arabicPeriod"/>
              <a:defRPr/>
            </a:pPr>
            <a:r>
              <a:rPr lang="en-US" dirty="0"/>
              <a:t>Like Spears, has dedicated his professional career to Servant-Leadership</a:t>
            </a:r>
          </a:p>
          <a:p>
            <a:pPr marL="685800" lvl="1" indent="-228600" eaLnBrk="1" hangingPunct="1">
              <a:spcBef>
                <a:spcPct val="0"/>
              </a:spcBef>
              <a:buFontTx/>
              <a:buAutoNum type="arabicPeriod"/>
              <a:defRPr/>
            </a:pPr>
            <a:r>
              <a:rPr lang="en-US" dirty="0"/>
              <a:t>Authored one of the most popular books on Servant-Leadership since Greenleaf’s work</a:t>
            </a:r>
          </a:p>
          <a:p>
            <a:pPr marL="685800" lvl="1" indent="-228600" eaLnBrk="1" hangingPunct="1">
              <a:spcBef>
                <a:spcPct val="0"/>
              </a:spcBef>
              <a:buFontTx/>
              <a:buAutoNum type="arabicPeriod"/>
              <a:defRPr/>
            </a:pPr>
            <a:r>
              <a:rPr lang="en-US" dirty="0"/>
              <a:t>Clients include American Express, Nestlé, Microsoft, Procter &amp; Gamble, Best Buy and the United States Air Force &amp; Army. </a:t>
            </a:r>
          </a:p>
          <a:p>
            <a:pPr marL="228600" indent="-228600" eaLnBrk="1" hangingPunct="1">
              <a:spcBef>
                <a:spcPct val="0"/>
              </a:spcBef>
              <a:buFontTx/>
              <a:buAutoNum type="arabicPeriod"/>
              <a:defRPr/>
            </a:pPr>
            <a:r>
              <a:rPr lang="en-US" dirty="0"/>
              <a:t>Others</a:t>
            </a:r>
          </a:p>
          <a:p>
            <a:pPr marL="685800" lvl="1" indent="-228600" eaLnBrk="1" hangingPunct="1">
              <a:spcBef>
                <a:spcPct val="0"/>
              </a:spcBef>
              <a:buFontTx/>
              <a:buAutoNum type="arabicPeriod"/>
              <a:defRPr/>
            </a:pPr>
            <a:r>
              <a:rPr lang="en-US" dirty="0"/>
              <a:t>Many of the world’s greatest leadership experts, authors and </a:t>
            </a:r>
            <a:r>
              <a:rPr lang="en-US" dirty="0" err="1"/>
              <a:t>consutlants</a:t>
            </a:r>
            <a:r>
              <a:rPr lang="en-US" dirty="0"/>
              <a:t> preach Servant-Leadership principles and credit the concept for the foundation of true leadership</a:t>
            </a:r>
          </a:p>
          <a:p>
            <a:pPr marL="685800" lvl="1" indent="-228600" eaLnBrk="1" hangingPunct="1">
              <a:spcBef>
                <a:spcPct val="0"/>
              </a:spcBef>
              <a:buFontTx/>
              <a:buAutoNum type="arabicPeriod"/>
              <a:defRPr/>
            </a:pPr>
            <a:r>
              <a:rPr lang="en-US" dirty="0"/>
              <a:t>Ken Blanchard – One Minute Manager and many more (Secular and Christian books on leadership)</a:t>
            </a:r>
          </a:p>
          <a:p>
            <a:pPr marL="685800" lvl="1" indent="-228600" eaLnBrk="1" hangingPunct="1">
              <a:spcBef>
                <a:spcPct val="0"/>
              </a:spcBef>
              <a:buFontTx/>
              <a:buAutoNum type="arabicPeriod"/>
              <a:defRPr/>
            </a:pPr>
            <a:r>
              <a:rPr lang="en-US" dirty="0"/>
              <a:t>Stephen </a:t>
            </a:r>
            <a:r>
              <a:rPr lang="en-US" dirty="0" err="1"/>
              <a:t>Covery</a:t>
            </a:r>
            <a:r>
              <a:rPr lang="en-US" dirty="0"/>
              <a:t> – The 7 Habits of Highly Effective People</a:t>
            </a:r>
          </a:p>
          <a:p>
            <a:pPr marL="685800" lvl="1" indent="-228600" eaLnBrk="1" hangingPunct="1">
              <a:spcBef>
                <a:spcPct val="0"/>
              </a:spcBef>
              <a:buFontTx/>
              <a:buAutoNum type="arabicPeriod"/>
              <a:defRPr/>
            </a:pPr>
            <a:r>
              <a:rPr lang="en-US" dirty="0"/>
              <a:t>Peter M. </a:t>
            </a:r>
            <a:r>
              <a:rPr lang="en-US" dirty="0" err="1"/>
              <a:t>Senge</a:t>
            </a:r>
            <a:r>
              <a:rPr lang="en-US" dirty="0"/>
              <a:t> – The Fifth Discipline and Change management author</a:t>
            </a:r>
          </a:p>
          <a:p>
            <a:pPr marL="685800" lvl="1" indent="-228600" eaLnBrk="1" hangingPunct="1">
              <a:spcBef>
                <a:spcPct val="0"/>
              </a:spcBef>
              <a:buFontTx/>
              <a:buAutoNum type="arabicPeriod"/>
              <a:defRPr/>
            </a:pPr>
            <a:r>
              <a:rPr lang="en-US" dirty="0"/>
              <a:t>Jim Collins – Built to Last, Good to Great</a:t>
            </a:r>
          </a:p>
          <a:p>
            <a:pPr marL="1143000" lvl="2" indent="-228600" eaLnBrk="1" hangingPunct="1">
              <a:spcBef>
                <a:spcPct val="0"/>
              </a:spcBef>
              <a:buFontTx/>
              <a:buAutoNum type="arabicPeriod"/>
              <a:defRPr/>
            </a:pPr>
            <a:r>
              <a:rPr lang="en-US" dirty="0"/>
              <a:t>Level 5 Leadership is essentially Servant Leadership</a:t>
            </a:r>
          </a:p>
          <a:p>
            <a:pPr marL="1143000" lvl="2" indent="-228600" eaLnBrk="1" hangingPunct="1">
              <a:spcBef>
                <a:spcPct val="0"/>
              </a:spcBef>
              <a:buFontTx/>
              <a:buAutoNum type="arabicPeriod"/>
              <a:defRPr/>
            </a:pPr>
            <a:r>
              <a:rPr lang="en-US" dirty="0"/>
              <a:t>Mentions in book concern over using the name “Servant Leadership”</a:t>
            </a:r>
          </a:p>
          <a:p>
            <a:pPr marL="228600" indent="-228600" eaLnBrk="1" hangingPunct="1">
              <a:spcBef>
                <a:spcPct val="0"/>
              </a:spcBef>
              <a:buFontTx/>
              <a:buAutoNum type="arabicPeriod"/>
              <a:defRPr/>
            </a:pPr>
            <a:r>
              <a:rPr lang="en-US" dirty="0"/>
              <a:t>There are many more too – but most of the information in this presentation is </a:t>
            </a:r>
            <a:r>
              <a:rPr lang="en-US" b="1" dirty="0"/>
              <a:t>based upon the work of Greenleaf, Spears, Autry and Hunter</a:t>
            </a:r>
            <a:r>
              <a:rPr lang="en-US" dirty="0"/>
              <a:t>.</a:t>
            </a:r>
          </a:p>
          <a:p>
            <a:pPr marL="228600" indent="-228600" eaLnBrk="1" hangingPunct="1">
              <a:spcBef>
                <a:spcPct val="0"/>
              </a:spcBef>
              <a:buFontTx/>
              <a:buAutoNum type="arabicPeriod"/>
              <a:defRPr/>
            </a:pPr>
            <a:endParaRPr lang="en-US" dirty="0"/>
          </a:p>
        </p:txBody>
      </p:sp>
      <p:sp>
        <p:nvSpPr>
          <p:cNvPr id="52228" name="Slide Number Placeholder 3">
            <a:extLst>
              <a:ext uri="{FF2B5EF4-FFF2-40B4-BE49-F238E27FC236}">
                <a16:creationId xmlns:a16="http://schemas.microsoft.com/office/drawing/2014/main" id="{36273A77-4FA5-5E4B-A315-796DA24B71C8}"/>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1BA8D51-6E84-5046-AD4E-E50A03CAB67F}" type="slidenum">
              <a:rPr lang="en-US" altLang="en-US"/>
              <a:pPr/>
              <a:t>5</a:t>
            </a:fld>
            <a:endParaRPr lang="en-US" altLang="en-US"/>
          </a:p>
        </p:txBody>
      </p:sp>
    </p:spTree>
    <p:extLst>
      <p:ext uri="{BB962C8B-B14F-4D97-AF65-F5344CB8AC3E}">
        <p14:creationId xmlns:p14="http://schemas.microsoft.com/office/powerpoint/2010/main" val="1095621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5DD2AF09-FFD1-EF46-9425-33B76942852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3C180CD5-C8A7-7A4D-8BBE-99D96E4375EA}"/>
              </a:ext>
            </a:extLst>
          </p:cNvPr>
          <p:cNvSpPr>
            <a:spLocks noGrp="1"/>
          </p:cNvSpPr>
          <p:nvPr>
            <p:ph type="body" idx="1"/>
          </p:nvPr>
        </p:nvSpPr>
        <p:spPr/>
        <p:txBody>
          <a:bodyPr>
            <a:normAutofit lnSpcReduction="10000"/>
          </a:bodyPr>
          <a:lstStyle/>
          <a:p>
            <a:pPr eaLnBrk="1" hangingPunct="1">
              <a:defRPr/>
            </a:pPr>
            <a:r>
              <a:rPr lang="en-US" dirty="0"/>
              <a:t>Speaking Notes:</a:t>
            </a:r>
          </a:p>
          <a:p>
            <a:pPr marL="228600" indent="-228600" eaLnBrk="1" hangingPunct="1">
              <a:buFontTx/>
              <a:buAutoNum type="arabicPeriod"/>
              <a:defRPr/>
            </a:pPr>
            <a:r>
              <a:rPr lang="en-US" dirty="0"/>
              <a:t>No need to read entire slide</a:t>
            </a:r>
          </a:p>
          <a:p>
            <a:pPr marL="228600" indent="-228600" eaLnBrk="1" hangingPunct="1">
              <a:buFontTx/>
              <a:buAutoNum type="arabicPeriod"/>
              <a:defRPr/>
            </a:pPr>
            <a:r>
              <a:rPr lang="en-US" dirty="0"/>
              <a:t>Want to call attention to the highlighted (bolded) words</a:t>
            </a:r>
          </a:p>
          <a:p>
            <a:pPr marL="228600" indent="-228600" eaLnBrk="1" hangingPunct="1">
              <a:buFontTx/>
              <a:buAutoNum type="arabicPeriod"/>
              <a:defRPr/>
            </a:pPr>
            <a:r>
              <a:rPr lang="en-US" dirty="0"/>
              <a:t>READ THROUGH SOME</a:t>
            </a:r>
          </a:p>
          <a:p>
            <a:pPr marL="228600" indent="-228600" eaLnBrk="1" hangingPunct="1">
              <a:buFontTx/>
              <a:buAutoNum type="arabicPeriod"/>
              <a:defRPr/>
            </a:pPr>
            <a:r>
              <a:rPr lang="en-US" dirty="0"/>
              <a:t>Emphasis is on OTHERS, helping, aiding, </a:t>
            </a:r>
            <a:r>
              <a:rPr lang="en-US" dirty="0" err="1"/>
              <a:t>benefitng</a:t>
            </a:r>
            <a:r>
              <a:rPr lang="en-US" dirty="0"/>
              <a:t>, serving, submission, etc… all for other people</a:t>
            </a:r>
          </a:p>
          <a:p>
            <a:pPr marL="228600" indent="-228600" eaLnBrk="1" hangingPunct="1">
              <a:buFontTx/>
              <a:buAutoNum type="arabicPeriod"/>
              <a:defRPr/>
            </a:pPr>
            <a:r>
              <a:rPr lang="en-US" dirty="0"/>
              <a:t>Humility is key – usefulness to others, selflessness</a:t>
            </a:r>
          </a:p>
          <a:p>
            <a:pPr marL="228600" indent="-228600" eaLnBrk="1" hangingPunct="1">
              <a:defRPr/>
            </a:pPr>
            <a:endParaRPr lang="en-US" dirty="0"/>
          </a:p>
          <a:p>
            <a:pPr eaLnBrk="1" hangingPunct="1">
              <a:defRPr/>
            </a:pPr>
            <a:endParaRPr lang="en-US" dirty="0"/>
          </a:p>
          <a:p>
            <a:pPr eaLnBrk="1" hangingPunct="1">
              <a:defRPr/>
            </a:pPr>
            <a:r>
              <a:rPr lang="en-US" dirty="0"/>
              <a:t>References for Definitions:</a:t>
            </a:r>
          </a:p>
          <a:p>
            <a:pPr eaLnBrk="1" hangingPunct="1">
              <a:defRPr/>
            </a:pPr>
            <a:endParaRPr lang="en-US" dirty="0"/>
          </a:p>
          <a:p>
            <a:pPr eaLnBrk="1" hangingPunct="1">
              <a:defRPr/>
            </a:pPr>
            <a:r>
              <a:rPr lang="en-US" b="1" dirty="0"/>
              <a:t>American Psychological Association (APA):</a:t>
            </a:r>
          </a:p>
          <a:p>
            <a:pPr eaLnBrk="1" hangingPunct="1">
              <a:defRPr/>
            </a:pPr>
            <a:r>
              <a:rPr lang="en-US" dirty="0"/>
              <a:t>Servant. (</a:t>
            </a:r>
            <a:r>
              <a:rPr lang="en-US" dirty="0" err="1"/>
              <a:t>n.d</a:t>
            </a:r>
            <a:r>
              <a:rPr lang="en-US" dirty="0"/>
              <a:t>.). </a:t>
            </a:r>
            <a:r>
              <a:rPr lang="en-US" i="1" dirty="0"/>
              <a:t>Dictionary.com Unabridged (v 1.1)</a:t>
            </a:r>
            <a:r>
              <a:rPr lang="en-US" dirty="0"/>
              <a:t>. Retrieved July 11, 2008, from Dictionary.com website: </a:t>
            </a:r>
            <a:r>
              <a:rPr lang="en-US" dirty="0">
                <a:hlinkClick r:id="rId3"/>
              </a:rPr>
              <a:t>http://dictionary.reference.com/browse/Servant</a:t>
            </a:r>
            <a:endParaRPr lang="en-US" dirty="0"/>
          </a:p>
          <a:p>
            <a:pPr eaLnBrk="1" hangingPunct="1">
              <a:defRPr/>
            </a:pPr>
            <a:r>
              <a:rPr lang="en-US" b="1" dirty="0"/>
              <a:t>Chicago Manual Style (CMS):</a:t>
            </a:r>
          </a:p>
          <a:p>
            <a:pPr eaLnBrk="1" hangingPunct="1">
              <a:defRPr/>
            </a:pPr>
            <a:r>
              <a:rPr lang="en-US" dirty="0"/>
              <a:t>Servant. Dictionary.com. </a:t>
            </a:r>
            <a:r>
              <a:rPr lang="en-US" i="1" dirty="0"/>
              <a:t>Dictionary.com Unabridged (v 1.1)</a:t>
            </a:r>
            <a:r>
              <a:rPr lang="en-US" dirty="0"/>
              <a:t>. Random House, Inc. </a:t>
            </a:r>
            <a:r>
              <a:rPr lang="en-US" dirty="0">
                <a:hlinkClick r:id="rId3"/>
              </a:rPr>
              <a:t>http://dictionary.reference.com/browse/Servant</a:t>
            </a:r>
            <a:r>
              <a:rPr lang="en-US" dirty="0"/>
              <a:t> (accessed: July 11, 2008).</a:t>
            </a:r>
          </a:p>
          <a:p>
            <a:pPr eaLnBrk="1" hangingPunct="1">
              <a:defRPr/>
            </a:pPr>
            <a:r>
              <a:rPr lang="en-US" b="1" dirty="0"/>
              <a:t>Modern Language Association (MLA):</a:t>
            </a:r>
          </a:p>
          <a:p>
            <a:pPr eaLnBrk="1" hangingPunct="1">
              <a:defRPr/>
            </a:pPr>
            <a:r>
              <a:rPr lang="en-US" dirty="0"/>
              <a:t>"Servant." </a:t>
            </a:r>
            <a:r>
              <a:rPr lang="en-US" i="1" dirty="0"/>
              <a:t>Dictionary.com Unabridged (v 1.1)</a:t>
            </a:r>
            <a:r>
              <a:rPr lang="en-US" dirty="0"/>
              <a:t>. Random House, Inc. 11 Jul. 2008. &lt;Dictionary.com </a:t>
            </a:r>
            <a:r>
              <a:rPr lang="en-US" dirty="0">
                <a:hlinkClick r:id="rId3"/>
              </a:rPr>
              <a:t>http://dictionary.reference.com/browse/Servant</a:t>
            </a:r>
            <a:r>
              <a:rPr lang="en-US" dirty="0"/>
              <a:t>&gt;.</a:t>
            </a:r>
          </a:p>
          <a:p>
            <a:pPr eaLnBrk="1" hangingPunct="1">
              <a:defRPr/>
            </a:pPr>
            <a:endParaRPr lang="en-US" dirty="0"/>
          </a:p>
        </p:txBody>
      </p:sp>
      <p:sp>
        <p:nvSpPr>
          <p:cNvPr id="53252" name="Slide Number Placeholder 3">
            <a:extLst>
              <a:ext uri="{FF2B5EF4-FFF2-40B4-BE49-F238E27FC236}">
                <a16:creationId xmlns:a16="http://schemas.microsoft.com/office/drawing/2014/main" id="{67CAE777-7D54-334A-8C11-80CB9DB758AE}"/>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C8B78C8-85F4-1041-B581-99E7E9773F41}" type="slidenum">
              <a:rPr lang="en-US" altLang="en-US"/>
              <a:pPr/>
              <a:t>6</a:t>
            </a:fld>
            <a:endParaRPr lang="en-US" altLang="en-US"/>
          </a:p>
        </p:txBody>
      </p:sp>
    </p:spTree>
    <p:extLst>
      <p:ext uri="{BB962C8B-B14F-4D97-AF65-F5344CB8AC3E}">
        <p14:creationId xmlns:p14="http://schemas.microsoft.com/office/powerpoint/2010/main" val="1065093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F2B03736-67F2-9541-A476-28BF7CC3809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8783FB8E-5211-1E44-A5B7-078ED1E2A7DA}"/>
              </a:ext>
            </a:extLst>
          </p:cNvPr>
          <p:cNvSpPr>
            <a:spLocks noGrp="1"/>
          </p:cNvSpPr>
          <p:nvPr>
            <p:ph type="body" idx="1"/>
          </p:nvPr>
        </p:nvSpPr>
        <p:spPr/>
        <p:txBody>
          <a:bodyPr/>
          <a:lstStyle/>
          <a:p>
            <a:pPr eaLnBrk="1" hangingPunct="1">
              <a:defRPr/>
            </a:pPr>
            <a:r>
              <a:rPr lang="en-US" dirty="0"/>
              <a:t>Speaking Notes:</a:t>
            </a:r>
          </a:p>
          <a:p>
            <a:pPr marL="228600" indent="-228600" eaLnBrk="1" hangingPunct="1">
              <a:buFontTx/>
              <a:buAutoNum type="arabicPeriod"/>
              <a:defRPr/>
            </a:pPr>
            <a:r>
              <a:rPr lang="en-US" dirty="0"/>
              <a:t>Pretty much what you would expect from defining a leader</a:t>
            </a:r>
          </a:p>
          <a:p>
            <a:pPr marL="228600" indent="-228600" eaLnBrk="1" hangingPunct="1">
              <a:buFontTx/>
              <a:buAutoNum type="arabicPeriod"/>
              <a:defRPr/>
            </a:pPr>
            <a:r>
              <a:rPr lang="en-US" dirty="0"/>
              <a:t>Guide, Direct, Influence or Power, Head of, organizes, in charge, authority, directs…..</a:t>
            </a:r>
          </a:p>
        </p:txBody>
      </p:sp>
      <p:sp>
        <p:nvSpPr>
          <p:cNvPr id="54276" name="Slide Number Placeholder 3">
            <a:extLst>
              <a:ext uri="{FF2B5EF4-FFF2-40B4-BE49-F238E27FC236}">
                <a16:creationId xmlns:a16="http://schemas.microsoft.com/office/drawing/2014/main" id="{0B3BE0C3-3422-DD4E-9563-AD2153F861D1}"/>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38AE875-8ABB-AC4E-8C5F-AB15350E74DD}" type="slidenum">
              <a:rPr lang="en-US" altLang="en-US"/>
              <a:pPr/>
              <a:t>7</a:t>
            </a:fld>
            <a:endParaRPr lang="en-US" altLang="en-US"/>
          </a:p>
        </p:txBody>
      </p:sp>
    </p:spTree>
    <p:extLst>
      <p:ext uri="{BB962C8B-B14F-4D97-AF65-F5344CB8AC3E}">
        <p14:creationId xmlns:p14="http://schemas.microsoft.com/office/powerpoint/2010/main" val="880385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Shape 123">
            <a:extLst>
              <a:ext uri="{FF2B5EF4-FFF2-40B4-BE49-F238E27FC236}">
                <a16:creationId xmlns:a16="http://schemas.microsoft.com/office/drawing/2014/main" id="{510626B7-281C-6440-A682-48FB85F6394D}"/>
              </a:ext>
            </a:extLst>
          </p:cNvPr>
          <p:cNvSpPr>
            <a:spLocks noGrp="1" noRot="1" noChangeAspect="1" noTextEdit="1"/>
          </p:cNvSpPr>
          <p:nvPr>
            <p:ph type="sldImg" idx="2"/>
          </p:nvPr>
        </p:nvSpPr>
        <p:spPr>
          <a:noFill/>
        </p:spPr>
      </p:sp>
      <p:sp>
        <p:nvSpPr>
          <p:cNvPr id="51203" name="Shape 124">
            <a:extLst>
              <a:ext uri="{FF2B5EF4-FFF2-40B4-BE49-F238E27FC236}">
                <a16:creationId xmlns:a16="http://schemas.microsoft.com/office/drawing/2014/main" id="{1E8DB199-9B91-3744-9126-D5B34D258C7C}"/>
              </a:ext>
            </a:extLst>
          </p:cNvPr>
          <p:cNvSpPr txBox="1">
            <a:spLocks noGrp="1"/>
          </p:cNvSpPr>
          <p:nvPr>
            <p:ph type="body" idx="1"/>
          </p:nvPr>
        </p:nvSpPr>
        <p:spPr bwMode="auto">
          <a:xfrm>
            <a:off x="685800" y="4424363"/>
            <a:ext cx="5486400" cy="3540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spAutoFit/>
          </a:bodyPr>
          <a:lstStyle/>
          <a:p>
            <a:pPr>
              <a:spcBef>
                <a:spcPct val="0"/>
              </a:spcBef>
            </a:pPr>
            <a:endParaRPr lang="en-US" altLang="en-US"/>
          </a:p>
        </p:txBody>
      </p:sp>
    </p:spTree>
    <p:extLst>
      <p:ext uri="{BB962C8B-B14F-4D97-AF65-F5344CB8AC3E}">
        <p14:creationId xmlns:p14="http://schemas.microsoft.com/office/powerpoint/2010/main" val="20798434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91D432CD-26AF-EE48-884C-F36F3281E0F5}"/>
              </a:ext>
            </a:extLst>
          </p:cNvPr>
          <p:cNvSpPr>
            <a:spLocks noGrp="1" noRot="1" noChangeAspect="1" noTextEdit="1"/>
          </p:cNvSpPr>
          <p:nvPr>
            <p:ph type="sldImg"/>
          </p:nvPr>
        </p:nvSpPr>
        <p:spPr/>
      </p:sp>
      <p:sp>
        <p:nvSpPr>
          <p:cNvPr id="53251" name="Notes Placeholder 2">
            <a:extLst>
              <a:ext uri="{FF2B5EF4-FFF2-40B4-BE49-F238E27FC236}">
                <a16:creationId xmlns:a16="http://schemas.microsoft.com/office/drawing/2014/main" id="{30BB7D54-ED41-2A4D-807D-F2C970329454}"/>
              </a:ext>
            </a:extLst>
          </p:cNvPr>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a:p>
        </p:txBody>
      </p:sp>
    </p:spTree>
    <p:extLst>
      <p:ext uri="{BB962C8B-B14F-4D97-AF65-F5344CB8AC3E}">
        <p14:creationId xmlns:p14="http://schemas.microsoft.com/office/powerpoint/2010/main" val="13925751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5C9844C8-5DCF-C64F-806F-9B0A7A4DC00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CA956249-6533-4E46-926C-5B699B3B0AAE}"/>
              </a:ext>
            </a:extLst>
          </p:cNvPr>
          <p:cNvSpPr>
            <a:spLocks noGrp="1"/>
          </p:cNvSpPr>
          <p:nvPr>
            <p:ph type="body" idx="1"/>
          </p:nvPr>
        </p:nvSpPr>
        <p:spPr/>
        <p:txBody>
          <a:bodyPr/>
          <a:lstStyle/>
          <a:p>
            <a:pPr eaLnBrk="1" hangingPunct="1">
              <a:defRPr/>
            </a:pPr>
            <a:r>
              <a:rPr lang="en-US" dirty="0"/>
              <a:t>Speaking Points:</a:t>
            </a:r>
          </a:p>
          <a:p>
            <a:pPr marL="228600" indent="-228600" eaLnBrk="1" hangingPunct="1">
              <a:buFontTx/>
              <a:buAutoNum type="arabicPeriod"/>
              <a:defRPr/>
            </a:pPr>
            <a:r>
              <a:rPr lang="en-US" dirty="0"/>
              <a:t>All characteristics are relevant to Servant-Leadership</a:t>
            </a:r>
          </a:p>
          <a:p>
            <a:pPr marL="228600" indent="-228600" eaLnBrk="1" hangingPunct="1">
              <a:buFontTx/>
              <a:buAutoNum type="arabicPeriod"/>
              <a:defRPr/>
            </a:pPr>
            <a:r>
              <a:rPr lang="en-US" dirty="0"/>
              <a:t>After reviewing these characteristics and reading many interpretations of Spears’ work and Greenleaf’s original texts, it seems to me these characteristics can be easily recognized and remembered by the two dimensions of SERVANT and LEADER</a:t>
            </a:r>
          </a:p>
        </p:txBody>
      </p:sp>
      <p:sp>
        <p:nvSpPr>
          <p:cNvPr id="57348" name="Slide Number Placeholder 3">
            <a:extLst>
              <a:ext uri="{FF2B5EF4-FFF2-40B4-BE49-F238E27FC236}">
                <a16:creationId xmlns:a16="http://schemas.microsoft.com/office/drawing/2014/main" id="{FF9E72DF-30A3-A343-87E2-88525842788D}"/>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B4D4042-8804-D943-85F9-27278AE7D760}" type="slidenum">
              <a:rPr lang="en-US" altLang="en-US"/>
              <a:pPr/>
              <a:t>11</a:t>
            </a:fld>
            <a:endParaRPr lang="en-US" altLang="en-US"/>
          </a:p>
        </p:txBody>
      </p:sp>
    </p:spTree>
    <p:extLst>
      <p:ext uri="{BB962C8B-B14F-4D97-AF65-F5344CB8AC3E}">
        <p14:creationId xmlns:p14="http://schemas.microsoft.com/office/powerpoint/2010/main" val="859254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628651" y="365126"/>
            <a:ext cx="6902681" cy="1325563"/>
          </a:xfrm>
          <a:prstGeom prst="rect">
            <a:avLst/>
          </a:prstGeom>
        </p:spPr>
        <p:txBody>
          <a:bodyPr/>
          <a:lstStyle>
            <a:lvl1pPr>
              <a:defRPr b="0">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
        <p:nvSpPr>
          <p:cNvPr id="5" name="Text Placeholder 4"/>
          <p:cNvSpPr>
            <a:spLocks noGrp="1"/>
          </p:cNvSpPr>
          <p:nvPr>
            <p:ph type="body" sz="quarter" idx="10"/>
          </p:nvPr>
        </p:nvSpPr>
        <p:spPr>
          <a:xfrm>
            <a:off x="628650" y="1911351"/>
            <a:ext cx="8124825" cy="4622454"/>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365159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2"/>
        <p:cNvGrpSpPr/>
        <p:nvPr/>
      </p:nvGrpSpPr>
      <p:grpSpPr>
        <a:xfrm>
          <a:off x="0" y="0"/>
          <a:ext cx="0" cy="0"/>
          <a:chOff x="0" y="0"/>
          <a:chExt cx="0" cy="0"/>
        </a:xfrm>
      </p:grpSpPr>
      <p:sp>
        <p:nvSpPr>
          <p:cNvPr id="15" name="Shape 15"/>
          <p:cNvSpPr txBox="1">
            <a:spLocks noGrp="1"/>
          </p:cNvSpPr>
          <p:nvPr>
            <p:ph type="title"/>
          </p:nvPr>
        </p:nvSpPr>
        <p:spPr>
          <a:xfrm>
            <a:off x="457200" y="274637"/>
            <a:ext cx="8229600" cy="1143000"/>
          </a:xfrm>
          <a:prstGeom prst="rect">
            <a:avLst/>
          </a:prstGeom>
          <a:noFill/>
          <a:ln>
            <a:noFill/>
          </a:ln>
        </p:spPr>
        <p:txBody>
          <a:bodyPr/>
          <a:lstStyle>
            <a:lvl1pPr rtl="0">
              <a:defRPr sz="3600"/>
            </a:lvl1pPr>
            <a:lvl2pPr rtl="0">
              <a:defRPr sz="3600"/>
            </a:lvl2pPr>
            <a:lvl3pPr rtl="0">
              <a:defRPr sz="3600"/>
            </a:lvl3pPr>
            <a:lvl4pPr rtl="0">
              <a:defRPr sz="3600"/>
            </a:lvl4pPr>
            <a:lvl5pPr rtl="0">
              <a:defRPr sz="3600"/>
            </a:lvl5pPr>
            <a:lvl6pPr rtl="0">
              <a:defRPr sz="3600"/>
            </a:lvl6pPr>
            <a:lvl7pPr rtl="0">
              <a:defRPr sz="3600"/>
            </a:lvl7pPr>
            <a:lvl8pPr rtl="0">
              <a:defRPr sz="3600"/>
            </a:lvl8pPr>
            <a:lvl9pPr rtl="0">
              <a:defRPr sz="3600"/>
            </a:lvl9pPr>
          </a:lstStyle>
          <a:p>
            <a:endParaRPr/>
          </a:p>
        </p:txBody>
      </p:sp>
      <p:sp>
        <p:nvSpPr>
          <p:cNvPr id="16" name="Shape 16"/>
          <p:cNvSpPr txBox="1">
            <a:spLocks noGrp="1"/>
          </p:cNvSpPr>
          <p:nvPr>
            <p:ph type="body" idx="1"/>
          </p:nvPr>
        </p:nvSpPr>
        <p:spPr>
          <a:xfrm>
            <a:off x="457200" y="1600200"/>
            <a:ext cx="8229600" cy="4967700"/>
          </a:xfrm>
          <a:prstGeom prst="rect">
            <a:avLst/>
          </a:prstGeom>
          <a:noFill/>
          <a:ln>
            <a:noFill/>
          </a:ln>
        </p:spPr>
        <p:txBody>
          <a:bodyPr/>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extLst>
      <p:ext uri="{BB962C8B-B14F-4D97-AF65-F5344CB8AC3E}">
        <p14:creationId xmlns:p14="http://schemas.microsoft.com/office/powerpoint/2010/main" val="1916974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ColTx" type="twoColTx">
  <p:cSld name="twoColTx">
    <p:spTree>
      <p:nvGrpSpPr>
        <p:cNvPr id="1" name="Shape 17"/>
        <p:cNvGrpSpPr/>
        <p:nvPr/>
      </p:nvGrpSpPr>
      <p:grpSpPr>
        <a:xfrm>
          <a:off x="0" y="0"/>
          <a:ext cx="0" cy="0"/>
          <a:chOff x="0" y="0"/>
          <a:chExt cx="0" cy="0"/>
        </a:xfrm>
      </p:grpSpPr>
      <p:sp>
        <p:nvSpPr>
          <p:cNvPr id="20" name="Shape 20"/>
          <p:cNvSpPr txBox="1">
            <a:spLocks noGrp="1"/>
          </p:cNvSpPr>
          <p:nvPr>
            <p:ph type="title"/>
          </p:nvPr>
        </p:nvSpPr>
        <p:spPr>
          <a:xfrm>
            <a:off x="457200" y="274637"/>
            <a:ext cx="8229600" cy="1143000"/>
          </a:xfrm>
          <a:prstGeom prst="rect">
            <a:avLst/>
          </a:prstGeom>
          <a:noFill/>
          <a:ln>
            <a:noFill/>
          </a:ln>
        </p:spPr>
        <p:txBody>
          <a:bodyPr/>
          <a:lstStyle>
            <a:lvl1pPr algn="l" rtl="0">
              <a:spcBef>
                <a:spcPts val="0"/>
              </a:spcBef>
              <a:buSzPct val="100000"/>
              <a:buFont typeface="Arial"/>
              <a:buNone/>
              <a:defRPr sz="3600" b="1">
                <a:solidFill>
                  <a:schemeClr val="lt1"/>
                </a:solidFill>
                <a:latin typeface="Arial"/>
                <a:ea typeface="Arial"/>
                <a:cs typeface="Arial"/>
                <a:sym typeface="Arial"/>
              </a:defRPr>
            </a:lvl1pPr>
            <a:lvl2pPr algn="l" rtl="0">
              <a:spcBef>
                <a:spcPts val="0"/>
              </a:spcBef>
              <a:buSzPct val="100000"/>
              <a:buFont typeface="Arial"/>
              <a:buNone/>
              <a:defRPr sz="3600" b="1">
                <a:solidFill>
                  <a:schemeClr val="lt1"/>
                </a:solidFill>
                <a:latin typeface="Arial"/>
                <a:ea typeface="Arial"/>
                <a:cs typeface="Arial"/>
                <a:sym typeface="Arial"/>
              </a:defRPr>
            </a:lvl2pPr>
            <a:lvl3pPr algn="l" rtl="0">
              <a:spcBef>
                <a:spcPts val="0"/>
              </a:spcBef>
              <a:buSzPct val="100000"/>
              <a:buFont typeface="Arial"/>
              <a:buNone/>
              <a:defRPr sz="3600" b="1">
                <a:solidFill>
                  <a:schemeClr val="lt1"/>
                </a:solidFill>
                <a:latin typeface="Arial"/>
                <a:ea typeface="Arial"/>
                <a:cs typeface="Arial"/>
                <a:sym typeface="Arial"/>
              </a:defRPr>
            </a:lvl3pPr>
            <a:lvl4pPr algn="l" rtl="0">
              <a:spcBef>
                <a:spcPts val="0"/>
              </a:spcBef>
              <a:buSzPct val="100000"/>
              <a:buFont typeface="Arial"/>
              <a:buNone/>
              <a:defRPr sz="3600" b="1">
                <a:solidFill>
                  <a:schemeClr val="lt1"/>
                </a:solidFill>
                <a:latin typeface="Arial"/>
                <a:ea typeface="Arial"/>
                <a:cs typeface="Arial"/>
                <a:sym typeface="Arial"/>
              </a:defRPr>
            </a:lvl4pPr>
            <a:lvl5pPr algn="l" rtl="0">
              <a:spcBef>
                <a:spcPts val="0"/>
              </a:spcBef>
              <a:buSzPct val="100000"/>
              <a:buFont typeface="Arial"/>
              <a:buNone/>
              <a:defRPr sz="3600" b="1">
                <a:solidFill>
                  <a:schemeClr val="lt1"/>
                </a:solidFill>
                <a:latin typeface="Arial"/>
                <a:ea typeface="Arial"/>
                <a:cs typeface="Arial"/>
                <a:sym typeface="Arial"/>
              </a:defRPr>
            </a:lvl5pPr>
            <a:lvl6pPr algn="l" rtl="0">
              <a:spcBef>
                <a:spcPts val="0"/>
              </a:spcBef>
              <a:buSzPct val="100000"/>
              <a:buFont typeface="Arial"/>
              <a:buNone/>
              <a:defRPr sz="3600" b="1">
                <a:solidFill>
                  <a:schemeClr val="lt1"/>
                </a:solidFill>
                <a:latin typeface="Arial"/>
                <a:ea typeface="Arial"/>
                <a:cs typeface="Arial"/>
                <a:sym typeface="Arial"/>
              </a:defRPr>
            </a:lvl6pPr>
            <a:lvl7pPr algn="l" rtl="0">
              <a:spcBef>
                <a:spcPts val="0"/>
              </a:spcBef>
              <a:buSzPct val="100000"/>
              <a:buFont typeface="Arial"/>
              <a:buNone/>
              <a:defRPr sz="3600" b="1">
                <a:solidFill>
                  <a:schemeClr val="lt1"/>
                </a:solidFill>
                <a:latin typeface="Arial"/>
                <a:ea typeface="Arial"/>
                <a:cs typeface="Arial"/>
                <a:sym typeface="Arial"/>
              </a:defRPr>
            </a:lvl7pPr>
            <a:lvl8pPr algn="l" rtl="0">
              <a:spcBef>
                <a:spcPts val="0"/>
              </a:spcBef>
              <a:buSzPct val="100000"/>
              <a:buFont typeface="Arial"/>
              <a:buNone/>
              <a:defRPr sz="3600" b="1">
                <a:solidFill>
                  <a:schemeClr val="lt1"/>
                </a:solidFill>
                <a:latin typeface="Arial"/>
                <a:ea typeface="Arial"/>
                <a:cs typeface="Arial"/>
                <a:sym typeface="Arial"/>
              </a:defRPr>
            </a:lvl8pPr>
            <a:lvl9pPr algn="l" rtl="0">
              <a:spcBef>
                <a:spcPts val="0"/>
              </a:spcBef>
              <a:buSzPct val="100000"/>
              <a:buFont typeface="Arial"/>
              <a:buNone/>
              <a:defRPr sz="3600" b="1">
                <a:solidFill>
                  <a:schemeClr val="lt1"/>
                </a:solidFill>
                <a:latin typeface="Arial"/>
                <a:ea typeface="Arial"/>
                <a:cs typeface="Arial"/>
                <a:sym typeface="Arial"/>
              </a:defRPr>
            </a:lvl9pPr>
          </a:lstStyle>
          <a:p>
            <a:endParaRPr/>
          </a:p>
        </p:txBody>
      </p:sp>
      <p:sp>
        <p:nvSpPr>
          <p:cNvPr id="21" name="Shape 21"/>
          <p:cNvSpPr txBox="1">
            <a:spLocks noGrp="1"/>
          </p:cNvSpPr>
          <p:nvPr>
            <p:ph type="body" idx="1"/>
          </p:nvPr>
        </p:nvSpPr>
        <p:spPr>
          <a:xfrm>
            <a:off x="457200" y="1600200"/>
            <a:ext cx="3994500" cy="4967700"/>
          </a:xfrm>
          <a:prstGeom prst="rect">
            <a:avLst/>
          </a:prstGeom>
          <a:noFill/>
          <a:ln>
            <a:noFill/>
          </a:ln>
        </p:spPr>
        <p:txBody>
          <a:bodyPr/>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
        <p:nvSpPr>
          <p:cNvPr id="22" name="Shape 22"/>
          <p:cNvSpPr txBox="1">
            <a:spLocks noGrp="1"/>
          </p:cNvSpPr>
          <p:nvPr>
            <p:ph type="body" idx="2"/>
          </p:nvPr>
        </p:nvSpPr>
        <p:spPr>
          <a:xfrm>
            <a:off x="4692273" y="1600200"/>
            <a:ext cx="3994500" cy="4967700"/>
          </a:xfrm>
          <a:prstGeom prst="rect">
            <a:avLst/>
          </a:prstGeom>
          <a:noFill/>
          <a:ln>
            <a:noFill/>
          </a:ln>
        </p:spPr>
        <p:txBody>
          <a:bodyPr/>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extLst>
      <p:ext uri="{BB962C8B-B14F-4D97-AF65-F5344CB8AC3E}">
        <p14:creationId xmlns:p14="http://schemas.microsoft.com/office/powerpoint/2010/main" val="12043467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lvl1pPr algn="ctr">
              <a:defRPr>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Tree>
    <p:extLst>
      <p:ext uri="{BB962C8B-B14F-4D97-AF65-F5344CB8AC3E}">
        <p14:creationId xmlns:p14="http://schemas.microsoft.com/office/powerpoint/2010/main" val="20516241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lvl1pPr algn="ctr">
              <a:defRPr b="1">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
        <p:nvSpPr>
          <p:cNvPr id="5" name="Online Image Placeholder 4"/>
          <p:cNvSpPr>
            <a:spLocks noGrp="1"/>
          </p:cNvSpPr>
          <p:nvPr>
            <p:ph type="clipArt" sz="quarter" idx="10"/>
          </p:nvPr>
        </p:nvSpPr>
        <p:spPr>
          <a:xfrm>
            <a:off x="733425" y="2273300"/>
            <a:ext cx="2771775" cy="2641600"/>
          </a:xfrm>
          <a:prstGeom prst="rect">
            <a:avLst/>
          </a:prstGeom>
        </p:spPr>
        <p:txBody>
          <a:bodyPr/>
          <a:lstStyle/>
          <a:p>
            <a:endParaRPr lang="en-AU" dirty="0"/>
          </a:p>
        </p:txBody>
      </p:sp>
      <p:sp>
        <p:nvSpPr>
          <p:cNvPr id="7" name="Picture Placeholder 6"/>
          <p:cNvSpPr>
            <a:spLocks noGrp="1"/>
          </p:cNvSpPr>
          <p:nvPr>
            <p:ph type="pic" sz="quarter" idx="11"/>
          </p:nvPr>
        </p:nvSpPr>
        <p:spPr>
          <a:xfrm>
            <a:off x="5743575" y="2273300"/>
            <a:ext cx="2771775" cy="2641600"/>
          </a:xfrm>
          <a:prstGeom prst="rect">
            <a:avLst/>
          </a:prstGeom>
        </p:spPr>
        <p:txBody>
          <a:bodyPr/>
          <a:lstStyle/>
          <a:p>
            <a:endParaRPr lang="en-AU"/>
          </a:p>
        </p:txBody>
      </p:sp>
    </p:spTree>
    <p:extLst>
      <p:ext uri="{BB962C8B-B14F-4D97-AF65-F5344CB8AC3E}">
        <p14:creationId xmlns:p14="http://schemas.microsoft.com/office/powerpoint/2010/main" val="40531399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
        <p:nvSpPr>
          <p:cNvPr id="4" name="Text Placeholder 3"/>
          <p:cNvSpPr>
            <a:spLocks noGrp="1"/>
          </p:cNvSpPr>
          <p:nvPr>
            <p:ph type="body" sz="quarter" idx="10"/>
          </p:nvPr>
        </p:nvSpPr>
        <p:spPr>
          <a:xfrm>
            <a:off x="819150" y="5092700"/>
            <a:ext cx="7877175" cy="1549400"/>
          </a:xfrm>
          <a:prstGeom prst="rect">
            <a:avLst/>
          </a:prstGeom>
        </p:spPr>
        <p:txBody>
          <a:bodyPr/>
          <a:lstStyle>
            <a:lvl1pPr marL="0" indent="0">
              <a:buNone/>
              <a:defRPr>
                <a:solidFill>
                  <a:schemeClr val="bg1"/>
                </a:solidFill>
                <a:latin typeface="Arial" panose="020B0604020202020204" pitchFamily="34" charset="0"/>
                <a:cs typeface="Arial" panose="020B0604020202020204" pitchFamily="34" charset="0"/>
              </a:defRPr>
            </a:lvl1pPr>
            <a:lvl2pPr marL="342900" indent="0">
              <a:buNone/>
              <a:defRPr>
                <a:solidFill>
                  <a:schemeClr val="bg1"/>
                </a:solidFill>
                <a:latin typeface="Arial" panose="020B0604020202020204" pitchFamily="34" charset="0"/>
                <a:cs typeface="Arial" panose="020B0604020202020204" pitchFamily="34" charset="0"/>
              </a:defRPr>
            </a:lvl2pPr>
            <a:lvl3pPr marL="685800" indent="0">
              <a:buNone/>
              <a:defRPr>
                <a:solidFill>
                  <a:schemeClr val="bg1"/>
                </a:solidFill>
                <a:latin typeface="Arial" panose="020B0604020202020204" pitchFamily="34" charset="0"/>
                <a:cs typeface="Arial" panose="020B0604020202020204" pitchFamily="34" charset="0"/>
              </a:defRPr>
            </a:lvl3pPr>
            <a:lvl4pPr marL="1028700" indent="0">
              <a:buNone/>
              <a:defRPr>
                <a:solidFill>
                  <a:schemeClr val="bg1"/>
                </a:solidFill>
                <a:latin typeface="Arial" panose="020B0604020202020204" pitchFamily="34" charset="0"/>
                <a:cs typeface="Arial" panose="020B0604020202020204" pitchFamily="34" charset="0"/>
              </a:defRPr>
            </a:lvl4pPr>
            <a:lvl5pPr marL="1371600" indent="0">
              <a:buNone/>
              <a:defRPr>
                <a:solidFill>
                  <a:schemeClr val="bg1"/>
                </a:solidFill>
                <a:latin typeface="Arial" panose="020B0604020202020204" pitchFamily="34" charset="0"/>
                <a:cs typeface="Arial" panose="020B0604020202020204" pitchFamily="34" charset="0"/>
              </a:defRPr>
            </a:lvl5pPr>
          </a:lstStyle>
          <a:p>
            <a:pPr lvl="0"/>
            <a:r>
              <a:rPr lang="en-US" dirty="0"/>
              <a:t>Edit Master text styles</a:t>
            </a:r>
          </a:p>
          <a:p>
            <a:pPr lvl="1"/>
            <a:endParaRPr lang="en-US" dirty="0"/>
          </a:p>
        </p:txBody>
      </p:sp>
    </p:spTree>
    <p:extLst>
      <p:ext uri="{BB962C8B-B14F-4D97-AF65-F5344CB8AC3E}">
        <p14:creationId xmlns:p14="http://schemas.microsoft.com/office/powerpoint/2010/main" val="14432196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Slide Number Placeholder 2"/>
          <p:cNvSpPr>
            <a:spLocks noGrp="1"/>
          </p:cNvSpPr>
          <p:nvPr>
            <p:ph type="sldNum" sz="quarter" idx="10"/>
          </p:nvPr>
        </p:nvSpPr>
        <p:spPr/>
        <p:txBody>
          <a:bodyPr/>
          <a:lstStyle/>
          <a:p>
            <a:fld id="{3523DE92-A298-4BA1-8A12-1C95D33288B5}" type="slidenum">
              <a:rPr lang="en-AU" smtClean="0"/>
              <a:pPr/>
              <a:t>‹#›</a:t>
            </a:fld>
            <a:endParaRPr lang="en-AU" dirty="0"/>
          </a:p>
        </p:txBody>
      </p:sp>
      <p:sp>
        <p:nvSpPr>
          <p:cNvPr id="4" name="Footer Placeholder 3"/>
          <p:cNvSpPr>
            <a:spLocks noGrp="1"/>
          </p:cNvSpPr>
          <p:nvPr>
            <p:ph type="ftr" sz="quarter" idx="11"/>
          </p:nvPr>
        </p:nvSpPr>
        <p:spPr>
          <a:xfrm>
            <a:off x="647700" y="6407151"/>
            <a:ext cx="3086100" cy="365125"/>
          </a:xfrm>
          <a:prstGeom prst="rect">
            <a:avLst/>
          </a:prstGeom>
        </p:spPr>
        <p:txBody>
          <a:bodyPr/>
          <a:lstStyle/>
          <a:p>
            <a:endParaRPr lang="en-US">
              <a:latin typeface="Arial" panose="020B0604020202020204" pitchFamily="34" charset="0"/>
              <a:cs typeface="Arial" panose="020B0604020202020204" pitchFamily="34" charset="0"/>
            </a:endParaRPr>
          </a:p>
          <a:p>
            <a:endParaRPr lang="en-AU" dirty="0"/>
          </a:p>
        </p:txBody>
      </p:sp>
      <p:sp>
        <p:nvSpPr>
          <p:cNvPr id="6" name="Content Placeholder 5"/>
          <p:cNvSpPr>
            <a:spLocks noGrp="1"/>
          </p:cNvSpPr>
          <p:nvPr>
            <p:ph sz="quarter" idx="12"/>
          </p:nvPr>
        </p:nvSpPr>
        <p:spPr>
          <a:xfrm>
            <a:off x="647700" y="1943100"/>
            <a:ext cx="6553200" cy="4191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8325254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453157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489369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2/1/19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120288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2/1/19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07540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16832" y="-64549"/>
            <a:ext cx="12417893" cy="6938683"/>
          </a:xfrm>
          <a:prstGeom prst="rect">
            <a:avLst/>
          </a:prstGeom>
        </p:spPr>
      </p:pic>
      <p:sp>
        <p:nvSpPr>
          <p:cNvPr id="4" name="Title 3"/>
          <p:cNvSpPr>
            <a:spLocks noGrp="1"/>
          </p:cNvSpPr>
          <p:nvPr>
            <p:ph type="title"/>
          </p:nvPr>
        </p:nvSpPr>
        <p:spPr>
          <a:xfrm>
            <a:off x="628650" y="365126"/>
            <a:ext cx="7886700" cy="1325563"/>
          </a:xfrm>
          <a:prstGeom prst="rect">
            <a:avLst/>
          </a:prstGeom>
        </p:spPr>
        <p:txBody>
          <a:bodyPr/>
          <a:lstStyle>
            <a:lvl1pPr>
              <a:defRPr>
                <a:solidFill>
                  <a:schemeClr val="bg1"/>
                </a:solidFill>
              </a:defRPr>
            </a:lvl1pPr>
          </a:lstStyle>
          <a:p>
            <a:r>
              <a:rPr lang="en-US" dirty="0"/>
              <a:t>Click to edit Master title style</a:t>
            </a:r>
            <a:endParaRPr lang="en-AU" dirty="0"/>
          </a:p>
        </p:txBody>
      </p:sp>
      <p:sp>
        <p:nvSpPr>
          <p:cNvPr id="5" name="Date Placeholder 4"/>
          <p:cNvSpPr>
            <a:spLocks noGrp="1"/>
          </p:cNvSpPr>
          <p:nvPr>
            <p:ph type="dt" sz="half" idx="10"/>
          </p:nvPr>
        </p:nvSpPr>
        <p:spPr>
          <a:xfrm>
            <a:off x="628650" y="6076951"/>
            <a:ext cx="2057400"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543CD403-54AC-49B0-BCE8-20FF98AC2FFD}" type="datetimeFigureOut">
              <a:rPr lang="en-AU" smtClean="0"/>
              <a:pPr/>
              <a:t>1/2/19</a:t>
            </a:fld>
            <a:endParaRPr lang="en-AU" dirty="0"/>
          </a:p>
        </p:txBody>
      </p:sp>
      <p:sp>
        <p:nvSpPr>
          <p:cNvPr id="6" name="Slide Number Placeholder 5"/>
          <p:cNvSpPr>
            <a:spLocks noGrp="1"/>
          </p:cNvSpPr>
          <p:nvPr>
            <p:ph type="sldNum" sz="quarter" idx="11"/>
          </p:nvPr>
        </p:nvSpPr>
        <p:spPr>
          <a:xfrm>
            <a:off x="6457950" y="6076951"/>
            <a:ext cx="2057400"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7E3E055E-1006-4691-A728-C6D4B59F1965}" type="slidenum">
              <a:rPr lang="en-AU" smtClean="0"/>
              <a:pPr/>
              <a:t>‹#›</a:t>
            </a:fld>
            <a:endParaRPr lang="en-AU" dirty="0"/>
          </a:p>
        </p:txBody>
      </p:sp>
    </p:spTree>
    <p:extLst>
      <p:ext uri="{BB962C8B-B14F-4D97-AF65-F5344CB8AC3E}">
        <p14:creationId xmlns:p14="http://schemas.microsoft.com/office/powerpoint/2010/main" val="40177718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2/1/19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60444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2/1/19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409047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2/1/19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749313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203830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690977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354055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5131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543CD403-54AC-49B0-BCE8-20FF98AC2FFD}" type="datetimeFigureOut">
              <a:rPr lang="en-AU" smtClean="0"/>
              <a:t>1/2/19</a:t>
            </a:fld>
            <a:endParaRPr lang="en-AU"/>
          </a:p>
        </p:txBody>
      </p:sp>
      <p:sp>
        <p:nvSpPr>
          <p:cNvPr id="4" name="Slide Number Placeholder 3"/>
          <p:cNvSpPr>
            <a:spLocks noGrp="1"/>
          </p:cNvSpPr>
          <p:nvPr>
            <p:ph type="sldNum" sz="quarter" idx="11"/>
          </p:nvPr>
        </p:nvSpPr>
        <p:spPr/>
        <p:txBody>
          <a:bodyPr/>
          <a:lstStyle/>
          <a:p>
            <a:fld id="{7E3E055E-1006-4691-A728-C6D4B59F1965}" type="slidenum">
              <a:rPr lang="en-AU" smtClean="0"/>
              <a:t>‹#›</a:t>
            </a:fld>
            <a:endParaRPr lang="en-AU"/>
          </a:p>
        </p:txBody>
      </p:sp>
      <p:sp>
        <p:nvSpPr>
          <p:cNvPr id="6" name="Content Placeholder 5"/>
          <p:cNvSpPr>
            <a:spLocks noGrp="1"/>
          </p:cNvSpPr>
          <p:nvPr>
            <p:ph sz="quarter" idx="12"/>
          </p:nvPr>
        </p:nvSpPr>
        <p:spPr>
          <a:xfrm>
            <a:off x="628650" y="1930400"/>
            <a:ext cx="6905625" cy="3937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4080956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1" y="365126"/>
            <a:ext cx="6491201" cy="1325563"/>
          </a:xfrm>
          <a:prstGeom prst="rect">
            <a:avLst/>
          </a:prstGeom>
        </p:spPr>
        <p:txBody>
          <a:bodyPr/>
          <a:lstStyle/>
          <a:p>
            <a:r>
              <a:rPr lang="en-US" dirty="0"/>
              <a:t>Click to edit Master title style</a:t>
            </a:r>
            <a:endParaRPr lang="en-AU" dirty="0"/>
          </a:p>
        </p:txBody>
      </p:sp>
      <p:sp>
        <p:nvSpPr>
          <p:cNvPr id="4" name="Content Placeholder 3"/>
          <p:cNvSpPr>
            <a:spLocks noGrp="1"/>
          </p:cNvSpPr>
          <p:nvPr>
            <p:ph sz="quarter" idx="10"/>
          </p:nvPr>
        </p:nvSpPr>
        <p:spPr>
          <a:xfrm>
            <a:off x="628651" y="1870076"/>
            <a:ext cx="7962900" cy="445452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19498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6890212" cy="1325563"/>
          </a:xfrm>
          <a:prstGeom prst="rect">
            <a:avLst/>
          </a:prstGeom>
        </p:spPr>
        <p:txBody>
          <a:bodyPr/>
          <a:lstStyle/>
          <a:p>
            <a:r>
              <a:rPr lang="en-US"/>
              <a:t>Click to edit Master title style</a:t>
            </a:r>
            <a:endParaRPr lang="en-AU"/>
          </a:p>
        </p:txBody>
      </p:sp>
      <p:sp>
        <p:nvSpPr>
          <p:cNvPr id="4" name="Content Placeholder 3"/>
          <p:cNvSpPr>
            <a:spLocks noGrp="1"/>
          </p:cNvSpPr>
          <p:nvPr>
            <p:ph sz="quarter" idx="10"/>
          </p:nvPr>
        </p:nvSpPr>
        <p:spPr>
          <a:xfrm>
            <a:off x="628650" y="1903414"/>
            <a:ext cx="7886700" cy="462207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41665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6890212" cy="1325563"/>
          </a:xfrm>
          <a:prstGeom prst="rect">
            <a:avLst/>
          </a:prstGeom>
        </p:spPr>
        <p:txBody>
          <a:bodyPr/>
          <a:lstStyle>
            <a:lvl1pPr>
              <a:defRPr b="0"/>
            </a:lvl1pPr>
          </a:lstStyle>
          <a:p>
            <a:r>
              <a:rPr lang="en-US" dirty="0"/>
              <a:t>Click to edit Master title style</a:t>
            </a:r>
            <a:endParaRPr lang="en-AU" dirty="0"/>
          </a:p>
        </p:txBody>
      </p:sp>
      <p:sp>
        <p:nvSpPr>
          <p:cNvPr id="4" name="Content Placeholder 3"/>
          <p:cNvSpPr>
            <a:spLocks noGrp="1"/>
          </p:cNvSpPr>
          <p:nvPr>
            <p:ph sz="quarter" idx="10"/>
          </p:nvPr>
        </p:nvSpPr>
        <p:spPr>
          <a:xfrm>
            <a:off x="628650" y="1903414"/>
            <a:ext cx="2952750" cy="462207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Content Placeholder 4"/>
          <p:cNvSpPr>
            <a:spLocks noGrp="1"/>
          </p:cNvSpPr>
          <p:nvPr>
            <p:ph sz="quarter" idx="11"/>
          </p:nvPr>
        </p:nvSpPr>
        <p:spPr>
          <a:xfrm>
            <a:off x="4102101" y="1903413"/>
            <a:ext cx="3416697" cy="4622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011854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1963" y="19050"/>
            <a:ext cx="8235950" cy="966788"/>
          </a:xfrm>
          <a:prstGeom prst="rect">
            <a:avLst/>
          </a:prstGeom>
        </p:spPr>
        <p:txBody>
          <a:bodyPr/>
          <a:lstStyle/>
          <a:p>
            <a:r>
              <a:rPr lang="en-AU"/>
              <a:t>Click to edit Master title style</a:t>
            </a:r>
            <a:endParaRPr lang="en-US"/>
          </a:p>
        </p:txBody>
      </p:sp>
      <p:sp>
        <p:nvSpPr>
          <p:cNvPr id="3" name="Content Placeholder 2"/>
          <p:cNvSpPr>
            <a:spLocks noGrp="1"/>
          </p:cNvSpPr>
          <p:nvPr>
            <p:ph idx="1"/>
          </p:nvPr>
        </p:nvSpPr>
        <p:spPr>
          <a:xfrm>
            <a:off x="457200" y="1133475"/>
            <a:ext cx="8229600" cy="5124450"/>
          </a:xfrm>
          <a:prstGeom prst="rect">
            <a:avLst/>
          </a:prstGeom>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Slide Number Placeholder 3"/>
          <p:cNvSpPr>
            <a:spLocks noGrp="1"/>
          </p:cNvSpPr>
          <p:nvPr>
            <p:ph type="sldNum" sz="quarter" idx="10"/>
          </p:nvPr>
        </p:nvSpPr>
        <p:spPr>
          <a:xfrm>
            <a:off x="8697913" y="5991225"/>
            <a:ext cx="446087" cy="266700"/>
          </a:xfrm>
          <a:prstGeom prst="rect">
            <a:avLst/>
          </a:prstGeom>
        </p:spPr>
        <p:txBody>
          <a:bodyPr/>
          <a:lstStyle>
            <a:lvl1pPr>
              <a:defRPr>
                <a:solidFill>
                  <a:schemeClr val="tx1"/>
                </a:solidFill>
              </a:defRPr>
            </a:lvl1pPr>
          </a:lstStyle>
          <a:p>
            <a:r>
              <a:rPr lang="en-US" altLang="en-US"/>
              <a:t> SLIDE </a:t>
            </a:r>
            <a:fld id="{524100D7-B183-408D-8F3B-88DB285D30B0}" type="slidenum">
              <a:rPr lang="en-US" altLang="en-US"/>
              <a:pPr/>
              <a:t>‹#›</a:t>
            </a:fld>
            <a:endParaRPr lang="en-US" altLang="en-US"/>
          </a:p>
        </p:txBody>
      </p:sp>
      <p:sp>
        <p:nvSpPr>
          <p:cNvPr id="5" name="Footer Placeholder 4"/>
          <p:cNvSpPr>
            <a:spLocks noGrp="1"/>
          </p:cNvSpPr>
          <p:nvPr>
            <p:ph type="ftr" sz="quarter" idx="11"/>
          </p:nvPr>
        </p:nvSpPr>
        <p:spPr>
          <a:xfrm>
            <a:off x="8001000" y="268288"/>
            <a:ext cx="914400" cy="1752600"/>
          </a:xfrm>
          <a:prstGeom prst="rect">
            <a:avLst/>
          </a:prstGeom>
        </p:spPr>
        <p:txBody>
          <a:bodyPr/>
          <a:lstStyle>
            <a:lvl1pPr>
              <a:defRPr>
                <a:latin typeface="Arial" pitchFamily="10" charset="0"/>
                <a:ea typeface="Arial" pitchFamily="10" charset="0"/>
                <a:cs typeface="Arial" pitchFamily="10" charset="0"/>
              </a:defRPr>
            </a:lvl1pPr>
          </a:lstStyle>
          <a:p>
            <a:pPr>
              <a:defRPr/>
            </a:pPr>
            <a:r>
              <a:rPr lang="en-US"/>
              <a:t>1</a:t>
            </a:r>
          </a:p>
        </p:txBody>
      </p:sp>
    </p:spTree>
    <p:extLst>
      <p:ext uri="{BB962C8B-B14F-4D97-AF65-F5344CB8AC3E}">
        <p14:creationId xmlns:p14="http://schemas.microsoft.com/office/powerpoint/2010/main" val="726300209"/>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Business_bullet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052736"/>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Title 1"/>
          <p:cNvSpPr>
            <a:spLocks noGrp="1"/>
          </p:cNvSpPr>
          <p:nvPr>
            <p:ph type="ctrTitle"/>
          </p:nvPr>
        </p:nvSpPr>
        <p:spPr>
          <a:xfrm>
            <a:off x="183976" y="86767"/>
            <a:ext cx="7772400" cy="605929"/>
          </a:xfrm>
          <a:prstGeom prst="rect">
            <a:avLst/>
          </a:prstGeom>
        </p:spPr>
        <p:txBody>
          <a:bodyPr/>
          <a:lstStyle>
            <a:lvl1pPr algn="l">
              <a:defRPr sz="3200">
                <a:solidFill>
                  <a:srgbClr val="FFFFFF"/>
                </a:solidFill>
              </a:defRPr>
            </a:lvl1pPr>
          </a:lstStyle>
          <a:p>
            <a:r>
              <a:rPr lang="en-GB" dirty="0"/>
              <a:t>Click to edit Master title style</a:t>
            </a:r>
            <a:endParaRPr lang="en-US" dirty="0"/>
          </a:p>
        </p:txBody>
      </p:sp>
    </p:spTree>
    <p:extLst>
      <p:ext uri="{BB962C8B-B14F-4D97-AF65-F5344CB8AC3E}">
        <p14:creationId xmlns:p14="http://schemas.microsoft.com/office/powerpoint/2010/main" val="4053448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Body Copy">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395288" y="981075"/>
            <a:ext cx="8208962" cy="4464050"/>
          </a:xfrm>
          <a:prstGeom prst="rect">
            <a:avLst/>
          </a:prstGeom>
        </p:spPr>
        <p:txBody>
          <a:bodyPr vert="horz"/>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Second level</a:t>
            </a:r>
          </a:p>
          <a:p>
            <a:pPr lvl="1"/>
            <a:r>
              <a:rPr lang="en-GB" dirty="0"/>
              <a:t>Third level</a:t>
            </a:r>
          </a:p>
          <a:p>
            <a:pPr lvl="2"/>
            <a:r>
              <a:rPr lang="en-GB" dirty="0"/>
              <a:t>Fourth level</a:t>
            </a:r>
          </a:p>
          <a:p>
            <a:pPr lvl="3"/>
            <a:r>
              <a:rPr lang="en-GB" dirty="0"/>
              <a:t>Fifth level</a:t>
            </a:r>
            <a:endParaRPr lang="en-US" dirty="0"/>
          </a:p>
        </p:txBody>
      </p:sp>
      <p:sp>
        <p:nvSpPr>
          <p:cNvPr id="9" name="Title 1"/>
          <p:cNvSpPr>
            <a:spLocks noGrp="1"/>
          </p:cNvSpPr>
          <p:nvPr>
            <p:ph type="ctrTitle" hasCustomPrompt="1"/>
          </p:nvPr>
        </p:nvSpPr>
        <p:spPr>
          <a:xfrm>
            <a:off x="183976" y="188640"/>
            <a:ext cx="7772400" cy="533921"/>
          </a:xfrm>
          <a:prstGeom prst="rect">
            <a:avLst/>
          </a:prstGeom>
        </p:spPr>
        <p:txBody>
          <a:bodyPr/>
          <a:lstStyle>
            <a:lvl1pPr algn="l">
              <a:defRPr sz="2400">
                <a:solidFill>
                  <a:schemeClr val="tx1">
                    <a:lumMod val="75000"/>
                    <a:lumOff val="25000"/>
                  </a:schemeClr>
                </a:solidFill>
              </a:defRPr>
            </a:lvl1pPr>
          </a:lstStyle>
          <a:p>
            <a:r>
              <a:rPr lang="en-GB" dirty="0"/>
              <a:t>CLICK TO EDIT</a:t>
            </a:r>
            <a:endParaRPr lang="en-US" dirty="0"/>
          </a:p>
        </p:txBody>
      </p:sp>
    </p:spTree>
    <p:extLst>
      <p:ext uri="{BB962C8B-B14F-4D97-AF65-F5344CB8AC3E}">
        <p14:creationId xmlns:p14="http://schemas.microsoft.com/office/powerpoint/2010/main" val="453209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2.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2.jp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4.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13" cstate="email">
            <a:extLst>
              <a:ext uri="{28A0092B-C50C-407E-A947-70E740481C1C}">
                <a14:useLocalDpi xmlns:a14="http://schemas.microsoft.com/office/drawing/2010/main"/>
              </a:ext>
            </a:extLst>
          </a:blip>
          <a:srcRect l="27227"/>
          <a:stretch/>
        </p:blipFill>
        <p:spPr>
          <a:xfrm>
            <a:off x="0" y="0"/>
            <a:ext cx="9144000" cy="1102171"/>
          </a:xfrm>
          <a:prstGeom prst="rect">
            <a:avLst/>
          </a:prstGeom>
        </p:spPr>
      </p:pic>
      <p:sp>
        <p:nvSpPr>
          <p:cNvPr id="2" name="Title Placeholder 1"/>
          <p:cNvSpPr>
            <a:spLocks noGrp="1"/>
          </p:cNvSpPr>
          <p:nvPr>
            <p:ph type="title"/>
          </p:nvPr>
        </p:nvSpPr>
        <p:spPr>
          <a:xfrm>
            <a:off x="628650" y="365126"/>
            <a:ext cx="6905625" cy="1325563"/>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4" name="Text Placeholder 3"/>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Date Placeholder 4"/>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43CD403-54AC-49B0-BCE8-20FF98AC2FFD}" type="datetimeFigureOut">
              <a:rPr lang="en-AU" smtClean="0"/>
              <a:t>1/2/19</a:t>
            </a:fld>
            <a:endParaRPr lang="en-A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E3E055E-1006-4691-A728-C6D4B59F1965}" type="slidenum">
              <a:rPr lang="en-AU" smtClean="0"/>
              <a:t>‹#›</a:t>
            </a:fld>
            <a:endParaRPr lang="en-AU"/>
          </a:p>
        </p:txBody>
      </p:sp>
    </p:spTree>
    <p:extLst>
      <p:ext uri="{BB962C8B-B14F-4D97-AF65-F5344CB8AC3E}">
        <p14:creationId xmlns:p14="http://schemas.microsoft.com/office/powerpoint/2010/main" val="3634191078"/>
      </p:ext>
    </p:extLst>
  </p:cSld>
  <p:clrMap bg1="lt1" tx1="dk1" bg2="lt2" tx2="dk2" accent1="accent1" accent2="accent2" accent3="accent3" accent4="accent4" accent5="accent5" accent6="accent6" hlink="hlink" folHlink="folHlink"/>
  <p:sldLayoutIdLst>
    <p:sldLayoutId id="2147483674" r:id="rId1"/>
    <p:sldLayoutId id="2147483677" r:id="rId2"/>
    <p:sldLayoutId id="2147483686" r:id="rId3"/>
    <p:sldLayoutId id="2147483680" r:id="rId4"/>
    <p:sldLayoutId id="2147483681" r:id="rId5"/>
    <p:sldLayoutId id="2147483690" r:id="rId6"/>
    <p:sldLayoutId id="2147483719" r:id="rId7"/>
    <p:sldLayoutId id="2147483721" r:id="rId8"/>
    <p:sldLayoutId id="2147483728" r:id="rId9"/>
    <p:sldLayoutId id="2147483730" r:id="rId10"/>
    <p:sldLayoutId id="2147483731" r:id="rId11"/>
  </p:sldLayoutIdLst>
  <p:txStyles>
    <p:titleStyle>
      <a:lvl1pPr algn="l" defTabSz="685800" rtl="0" eaLnBrk="1" latinLnBrk="0" hangingPunct="1">
        <a:lnSpc>
          <a:spcPct val="90000"/>
        </a:lnSpc>
        <a:spcBef>
          <a:spcPct val="0"/>
        </a:spcBef>
        <a:buNone/>
        <a:defRPr sz="3300" b="1"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5">
            <a:extLst>
              <a:ext uri="{28A0092B-C50C-407E-A947-70E740481C1C}">
                <a14:useLocalDpi xmlns:a14="http://schemas.microsoft.com/office/drawing/2010/main" val="0"/>
              </a:ext>
            </a:extLst>
          </a:blip>
          <a:srcRect l="13378" r="12145"/>
          <a:stretch/>
        </p:blipFill>
        <p:spPr>
          <a:xfrm>
            <a:off x="-60960" y="-80683"/>
            <a:ext cx="9248503" cy="6938683"/>
          </a:xfrm>
          <a:prstGeom prst="rect">
            <a:avLst/>
          </a:prstGeom>
        </p:spPr>
      </p:pic>
    </p:spTree>
    <p:extLst>
      <p:ext uri="{BB962C8B-B14F-4D97-AF65-F5344CB8AC3E}">
        <p14:creationId xmlns:p14="http://schemas.microsoft.com/office/powerpoint/2010/main" val="3336646731"/>
      </p:ext>
    </p:extLst>
  </p:cSld>
  <p:clrMap bg1="lt1" tx1="dk1" bg2="lt2" tx2="dk2" accent1="accent1" accent2="accent2" accent3="accent3" accent4="accent4" accent5="accent5" accent6="accent6" hlink="hlink" folHlink="folHlink"/>
  <p:sldLayoutIdLst>
    <p:sldLayoutId id="2147483684" r:id="rId1"/>
    <p:sldLayoutId id="2147483688" r:id="rId2"/>
    <p:sldLayoutId id="2147483689" r:id="rId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
            <a:extLst>
              <a:ext uri="{28A0092B-C50C-407E-A947-70E740481C1C}">
                <a14:useLocalDpi xmlns:a14="http://schemas.microsoft.com/office/drawing/2010/main" val="0"/>
              </a:ext>
            </a:extLst>
          </a:blip>
          <a:srcRect l="25421" t="-1" b="81"/>
          <a:stretch/>
        </p:blipFill>
        <p:spPr>
          <a:xfrm>
            <a:off x="-60960" y="0"/>
            <a:ext cx="9204960" cy="6891251"/>
          </a:xfrm>
          <a:prstGeom prst="rect">
            <a:avLst/>
          </a:prstGeom>
        </p:spPr>
      </p:pic>
      <p:sp>
        <p:nvSpPr>
          <p:cNvPr id="2" name="Title Placeholder 1"/>
          <p:cNvSpPr>
            <a:spLocks noGrp="1"/>
          </p:cNvSpPr>
          <p:nvPr>
            <p:ph type="title"/>
          </p:nvPr>
        </p:nvSpPr>
        <p:spPr>
          <a:xfrm>
            <a:off x="628650" y="365126"/>
            <a:ext cx="6943725" cy="1325563"/>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5" name="Text Placeholder 4"/>
          <p:cNvSpPr>
            <a:spLocks noGrp="1"/>
          </p:cNvSpPr>
          <p:nvPr>
            <p:ph type="body" idx="1"/>
          </p:nvPr>
        </p:nvSpPr>
        <p:spPr>
          <a:xfrm>
            <a:off x="628650" y="1825625"/>
            <a:ext cx="6943725"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Slide Number Placeholder 5"/>
          <p:cNvSpPr>
            <a:spLocks noGrp="1"/>
          </p:cNvSpPr>
          <p:nvPr>
            <p:ph type="sldNum" sz="quarter" idx="4"/>
          </p:nvPr>
        </p:nvSpPr>
        <p:spPr>
          <a:xfrm>
            <a:off x="5353050" y="6389775"/>
            <a:ext cx="2057400" cy="365125"/>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cs typeface="Arial" panose="020B0604020202020204" pitchFamily="34" charset="0"/>
              </a:defRPr>
            </a:lvl1pPr>
          </a:lstStyle>
          <a:p>
            <a:fld id="{3523DE92-A298-4BA1-8A12-1C95D33288B5}" type="slidenum">
              <a:rPr lang="en-AU" smtClean="0"/>
              <a:pPr/>
              <a:t>‹#›</a:t>
            </a:fld>
            <a:endParaRPr lang="en-AU" dirty="0"/>
          </a:p>
        </p:txBody>
      </p:sp>
      <p:sp>
        <p:nvSpPr>
          <p:cNvPr id="8" name="Date Placeholder 7"/>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0812649-D2F1-495C-A6D7-F9BEBEA50CD3}" type="datetimeFigureOut">
              <a:rPr lang="en-AU" smtClean="0"/>
              <a:t>1/2/19</a:t>
            </a:fld>
            <a:endParaRPr lang="en-AU"/>
          </a:p>
        </p:txBody>
      </p:sp>
    </p:spTree>
    <p:extLst>
      <p:ext uri="{BB962C8B-B14F-4D97-AF65-F5344CB8AC3E}">
        <p14:creationId xmlns:p14="http://schemas.microsoft.com/office/powerpoint/2010/main" val="2996132542"/>
      </p:ext>
    </p:extLst>
  </p:cSld>
  <p:clrMap bg1="lt1" tx1="dk1" bg2="lt2" tx2="dk2" accent1="accent1" accent2="accent2" accent3="accent3" accent4="accent4" accent5="accent5" accent6="accent6" hlink="hlink" folHlink="folHlink"/>
  <p:sldLayoutIdLst>
    <p:sldLayoutId id="2147483687" r:id="rId1"/>
  </p:sldLayoutIdLst>
  <p:txStyles>
    <p:titleStyle>
      <a:lvl1pPr algn="l" defTabSz="685800" rtl="0" eaLnBrk="1" latinLnBrk="0" hangingPunct="1">
        <a:lnSpc>
          <a:spcPct val="90000"/>
        </a:lnSpc>
        <a:spcBef>
          <a:spcPct val="0"/>
        </a:spcBef>
        <a:buNone/>
        <a:defRPr sz="3300" b="0"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13">
            <a:extLst>
              <a:ext uri="{28A0092B-C50C-407E-A947-70E740481C1C}">
                <a14:useLocalDpi xmlns:a14="http://schemas.microsoft.com/office/drawing/2010/main" val="0"/>
              </a:ext>
            </a:extLst>
          </a:blip>
          <a:srcRect l="12481" r="13112"/>
          <a:stretch/>
        </p:blipFill>
        <p:spPr>
          <a:xfrm>
            <a:off x="-87086" y="-13357"/>
            <a:ext cx="9239795" cy="6938683"/>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3CD403-54AC-49B0-BCE8-20FF98AC2FFD}" type="datetimeFigureOut">
              <a:rPr lang="en-AU" smtClean="0"/>
              <a:t>1/2/19</a:t>
            </a:fld>
            <a:endParaRPr lang="en-A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3E055E-1006-4691-A728-C6D4B59F1965}" type="slidenum">
              <a:rPr lang="en-AU" smtClean="0"/>
              <a:t>‹#›</a:t>
            </a:fld>
            <a:endParaRPr lang="en-AU"/>
          </a:p>
        </p:txBody>
      </p:sp>
    </p:spTree>
    <p:extLst>
      <p:ext uri="{BB962C8B-B14F-4D97-AF65-F5344CB8AC3E}">
        <p14:creationId xmlns:p14="http://schemas.microsoft.com/office/powerpoint/2010/main" val="2439592402"/>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diagramData" Target="../diagrams/data4.xml"/><Relationship Id="rId18" Type="http://schemas.openxmlformats.org/officeDocument/2006/relationships/diagramData" Target="../diagrams/data5.xml"/><Relationship Id="rId3" Type="http://schemas.openxmlformats.org/officeDocument/2006/relationships/diagramData" Target="../diagrams/data2.xml"/><Relationship Id="rId21" Type="http://schemas.openxmlformats.org/officeDocument/2006/relationships/diagramColors" Target="../diagrams/colors5.xml"/><Relationship Id="rId7" Type="http://schemas.microsoft.com/office/2007/relationships/diagramDrawing" Target="../diagrams/drawing2.xml"/><Relationship Id="rId12" Type="http://schemas.microsoft.com/office/2007/relationships/diagramDrawing" Target="../diagrams/drawing3.xml"/><Relationship Id="rId17" Type="http://schemas.microsoft.com/office/2007/relationships/diagramDrawing" Target="../diagrams/drawing4.xml"/><Relationship Id="rId2" Type="http://schemas.openxmlformats.org/officeDocument/2006/relationships/notesSlide" Target="../notesSlides/notesSlide15.xml"/><Relationship Id="rId16" Type="http://schemas.openxmlformats.org/officeDocument/2006/relationships/diagramColors" Target="../diagrams/colors4.xml"/><Relationship Id="rId20" Type="http://schemas.openxmlformats.org/officeDocument/2006/relationships/diagramQuickStyle" Target="../diagrams/quickStyle5.xml"/><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5" Type="http://schemas.openxmlformats.org/officeDocument/2006/relationships/diagramQuickStyle" Target="../diagrams/quickStyle4.xml"/><Relationship Id="rId10" Type="http://schemas.openxmlformats.org/officeDocument/2006/relationships/diagramQuickStyle" Target="../diagrams/quickStyle3.xml"/><Relationship Id="rId19" Type="http://schemas.openxmlformats.org/officeDocument/2006/relationships/diagramLayout" Target="../diagrams/layout5.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diagramLayout" Target="../diagrams/layout4.xml"/><Relationship Id="rId22" Type="http://schemas.microsoft.com/office/2007/relationships/diagramDrawing" Target="../diagrams/drawing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793751"/>
            <a:ext cx="8857397" cy="1325563"/>
          </a:xfrm>
        </p:spPr>
        <p:txBody>
          <a:bodyPr/>
          <a:lstStyle/>
          <a:p>
            <a:pPr algn="ctr"/>
            <a:r>
              <a:rPr lang="en-US" sz="4400" b="1" dirty="0">
                <a:solidFill>
                  <a:schemeClr val="accent1">
                    <a:lumMod val="60000"/>
                    <a:lumOff val="40000"/>
                  </a:schemeClr>
                </a:solidFill>
              </a:rPr>
              <a:t>MGT 811</a:t>
            </a:r>
            <a:br>
              <a:rPr lang="en-US" dirty="0"/>
            </a:br>
            <a:r>
              <a:rPr lang="en-US" dirty="0"/>
              <a:t>Contemporary Management Capabilities</a:t>
            </a:r>
          </a:p>
        </p:txBody>
      </p:sp>
      <p:sp>
        <p:nvSpPr>
          <p:cNvPr id="3" name="Text Placeholder 2"/>
          <p:cNvSpPr>
            <a:spLocks noGrp="1"/>
          </p:cNvSpPr>
          <p:nvPr>
            <p:ph type="body" sz="quarter" idx="10"/>
          </p:nvPr>
        </p:nvSpPr>
        <p:spPr>
          <a:xfrm>
            <a:off x="0" y="5277678"/>
            <a:ext cx="8857397" cy="1364422"/>
          </a:xfrm>
        </p:spPr>
        <p:txBody>
          <a:bodyPr/>
          <a:lstStyle/>
          <a:p>
            <a:pPr algn="ctr"/>
            <a:r>
              <a:rPr lang="en-US" sz="2500" dirty="0"/>
              <a:t>Week Four, Service Orientation and Servant Leadership</a:t>
            </a:r>
          </a:p>
          <a:p>
            <a:pPr algn="ctr"/>
            <a:r>
              <a:rPr lang="en-US" sz="2500" dirty="0"/>
              <a:t>Stephen Rodwell </a:t>
            </a:r>
            <a:r>
              <a:rPr lang="en-US" sz="2500" dirty="0" err="1"/>
              <a:t>srodwell@icms.edu.au</a:t>
            </a:r>
            <a:endParaRPr lang="en-US" sz="2500" dirty="0"/>
          </a:p>
        </p:txBody>
      </p:sp>
    </p:spTree>
    <p:extLst>
      <p:ext uri="{BB962C8B-B14F-4D97-AF65-F5344CB8AC3E}">
        <p14:creationId xmlns:p14="http://schemas.microsoft.com/office/powerpoint/2010/main" val="2163984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4DCA4FF9-EF41-B648-9425-AEC617B00B00}"/>
              </a:ext>
            </a:extLst>
          </p:cNvPr>
          <p:cNvSpPr>
            <a:spLocks noGrp="1"/>
          </p:cNvSpPr>
          <p:nvPr>
            <p:ph type="title"/>
          </p:nvPr>
        </p:nvSpPr>
        <p:spPr>
          <a:xfrm>
            <a:off x="457200" y="752475"/>
            <a:ext cx="7772400" cy="762000"/>
          </a:xfrm>
        </p:spPr>
        <p:txBody>
          <a:bodyPr>
            <a:normAutofit fontScale="90000"/>
          </a:bodyPr>
          <a:lstStyle/>
          <a:p>
            <a:pPr eaLnBrk="1" hangingPunct="1"/>
            <a:r>
              <a:rPr lang="en-US" altLang="en-US" dirty="0">
                <a:solidFill>
                  <a:srgbClr val="7030A0"/>
                </a:solidFill>
                <a:latin typeface="+mn-lt"/>
              </a:rPr>
              <a:t>Ten Characteristics of a Servant Leader </a:t>
            </a:r>
          </a:p>
        </p:txBody>
      </p:sp>
      <p:sp>
        <p:nvSpPr>
          <p:cNvPr id="19459" name="Content Placeholder 2">
            <a:extLst>
              <a:ext uri="{FF2B5EF4-FFF2-40B4-BE49-F238E27FC236}">
                <a16:creationId xmlns:a16="http://schemas.microsoft.com/office/drawing/2014/main" id="{DAAAA887-E416-B449-B1C5-9E48F8E16C93}"/>
              </a:ext>
            </a:extLst>
          </p:cNvPr>
          <p:cNvSpPr>
            <a:spLocks noGrp="1"/>
          </p:cNvSpPr>
          <p:nvPr>
            <p:ph idx="1"/>
          </p:nvPr>
        </p:nvSpPr>
        <p:spPr>
          <a:xfrm>
            <a:off x="457200" y="1662545"/>
            <a:ext cx="8229600" cy="4595380"/>
          </a:xfrm>
        </p:spPr>
        <p:txBody>
          <a:bodyPr/>
          <a:lstStyle/>
          <a:p>
            <a:pPr marL="0" indent="0">
              <a:buNone/>
            </a:pPr>
            <a:r>
              <a:rPr lang="en-US" altLang="en-US" sz="2400" b="1" i="1" dirty="0"/>
              <a:t>Spears extracted 10 characteristics from Greenleaf’s work:</a:t>
            </a:r>
            <a:endParaRPr lang="en-US" altLang="en-US" sz="2400" b="1" i="1" dirty="0">
              <a:solidFill>
                <a:schemeClr val="tx1"/>
              </a:solidFill>
              <a:latin typeface="+mn-lt"/>
            </a:endParaRPr>
          </a:p>
          <a:p>
            <a:pPr marL="938213" lvl="1" indent="-595313">
              <a:buFont typeface="+mj-lt"/>
              <a:buAutoNum type="arabicPeriod"/>
            </a:pPr>
            <a:r>
              <a:rPr lang="en-US" altLang="en-US" sz="2400" dirty="0">
                <a:solidFill>
                  <a:schemeClr val="tx1"/>
                </a:solidFill>
                <a:latin typeface="+mn-lt"/>
              </a:rPr>
              <a:t>Listening</a:t>
            </a:r>
          </a:p>
          <a:p>
            <a:pPr marL="938213" lvl="1" indent="-595313">
              <a:buFont typeface="+mj-lt"/>
              <a:buAutoNum type="arabicPeriod"/>
            </a:pPr>
            <a:r>
              <a:rPr lang="en-US" altLang="en-US" sz="2400" dirty="0">
                <a:solidFill>
                  <a:schemeClr val="tx1"/>
                </a:solidFill>
                <a:latin typeface="+mn-lt"/>
              </a:rPr>
              <a:t>Empathy</a:t>
            </a:r>
          </a:p>
          <a:p>
            <a:pPr marL="938213" lvl="1" indent="-595313">
              <a:buFont typeface="+mj-lt"/>
              <a:buAutoNum type="arabicPeriod"/>
            </a:pPr>
            <a:r>
              <a:rPr lang="en-US" altLang="en-US" sz="2400" dirty="0">
                <a:solidFill>
                  <a:schemeClr val="tx1"/>
                </a:solidFill>
                <a:latin typeface="+mn-lt"/>
              </a:rPr>
              <a:t>Healing</a:t>
            </a:r>
          </a:p>
          <a:p>
            <a:pPr marL="938213" lvl="1" indent="-595313">
              <a:buFont typeface="+mj-lt"/>
              <a:buAutoNum type="arabicPeriod"/>
            </a:pPr>
            <a:r>
              <a:rPr lang="en-US" altLang="en-US" sz="2400" dirty="0">
                <a:solidFill>
                  <a:schemeClr val="tx1"/>
                </a:solidFill>
                <a:latin typeface="+mn-lt"/>
              </a:rPr>
              <a:t>Awareness</a:t>
            </a:r>
          </a:p>
          <a:p>
            <a:pPr marL="938213" lvl="1" indent="-595313">
              <a:buFont typeface="+mj-lt"/>
              <a:buAutoNum type="arabicPeriod"/>
            </a:pPr>
            <a:r>
              <a:rPr lang="en-US" altLang="en-US" sz="2400" dirty="0">
                <a:solidFill>
                  <a:schemeClr val="tx1"/>
                </a:solidFill>
                <a:latin typeface="+mn-lt"/>
              </a:rPr>
              <a:t>Persuasion</a:t>
            </a:r>
          </a:p>
          <a:p>
            <a:pPr marL="938213" lvl="1" indent="-595313">
              <a:buFont typeface="+mj-lt"/>
              <a:buAutoNum type="arabicPeriod"/>
            </a:pPr>
            <a:r>
              <a:rPr lang="en-US" altLang="en-US" sz="2400" dirty="0">
                <a:solidFill>
                  <a:schemeClr val="tx1"/>
                </a:solidFill>
                <a:latin typeface="+mn-lt"/>
              </a:rPr>
              <a:t>Conceptualization</a:t>
            </a:r>
          </a:p>
          <a:p>
            <a:pPr marL="938213" lvl="1" indent="-595313">
              <a:buFont typeface="+mj-lt"/>
              <a:buAutoNum type="arabicPeriod"/>
            </a:pPr>
            <a:r>
              <a:rPr lang="en-US" altLang="en-US" sz="2400" dirty="0">
                <a:solidFill>
                  <a:schemeClr val="tx1"/>
                </a:solidFill>
                <a:latin typeface="+mn-lt"/>
              </a:rPr>
              <a:t>Foresight</a:t>
            </a:r>
          </a:p>
          <a:p>
            <a:pPr marL="938213" lvl="1" indent="-595313">
              <a:buFont typeface="+mj-lt"/>
              <a:buAutoNum type="arabicPeriod"/>
            </a:pPr>
            <a:r>
              <a:rPr lang="en-US" altLang="en-US" sz="2400" dirty="0">
                <a:solidFill>
                  <a:schemeClr val="tx1"/>
                </a:solidFill>
                <a:latin typeface="+mn-lt"/>
              </a:rPr>
              <a:t>Stewardship</a:t>
            </a:r>
          </a:p>
          <a:p>
            <a:pPr marL="938213" lvl="1" indent="-595313">
              <a:buFont typeface="+mj-lt"/>
              <a:buAutoNum type="arabicPeriod"/>
            </a:pPr>
            <a:r>
              <a:rPr lang="en-US" altLang="en-US" sz="2400" dirty="0">
                <a:solidFill>
                  <a:schemeClr val="tx1"/>
                </a:solidFill>
                <a:latin typeface="+mn-lt"/>
              </a:rPr>
              <a:t>Commitment to the Growth of People</a:t>
            </a:r>
          </a:p>
          <a:p>
            <a:pPr marL="938213" lvl="1" indent="-595313">
              <a:buFont typeface="+mj-lt"/>
              <a:buAutoNum type="arabicPeriod"/>
            </a:pPr>
            <a:r>
              <a:rPr lang="en-US" altLang="en-US" sz="2400" dirty="0">
                <a:solidFill>
                  <a:schemeClr val="tx1"/>
                </a:solidFill>
                <a:latin typeface="+mn-lt"/>
              </a:rPr>
              <a:t>Building Community</a:t>
            </a:r>
          </a:p>
          <a:p>
            <a:pPr eaLnBrk="1" hangingPunct="1"/>
            <a:endParaRPr lang="en-US" altLang="en-US" dirty="0">
              <a:solidFill>
                <a:schemeClr val="tx1"/>
              </a:solidFill>
              <a:latin typeface="+mn-lt"/>
            </a:endParaRPr>
          </a:p>
        </p:txBody>
      </p:sp>
    </p:spTree>
    <p:extLst>
      <p:ext uri="{BB962C8B-B14F-4D97-AF65-F5344CB8AC3E}">
        <p14:creationId xmlns:p14="http://schemas.microsoft.com/office/powerpoint/2010/main" val="149454409"/>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49EAD926-3F01-F24E-9224-9210BF6451B9}"/>
              </a:ext>
            </a:extLst>
          </p:cNvPr>
          <p:cNvSpPr>
            <a:spLocks noGrp="1"/>
          </p:cNvSpPr>
          <p:nvPr>
            <p:ph type="title"/>
          </p:nvPr>
        </p:nvSpPr>
        <p:spPr>
          <a:xfrm>
            <a:off x="762000" y="228600"/>
            <a:ext cx="7772400" cy="762000"/>
          </a:xfrm>
        </p:spPr>
        <p:txBody>
          <a:bodyPr/>
          <a:lstStyle/>
          <a:p>
            <a:pPr eaLnBrk="1" hangingPunct="1"/>
            <a:r>
              <a:rPr lang="en-US" altLang="en-US" dirty="0">
                <a:solidFill>
                  <a:schemeClr val="accent4">
                    <a:lumMod val="75000"/>
                  </a:schemeClr>
                </a:solidFill>
                <a:latin typeface="+mn-lt"/>
              </a:rPr>
              <a:t>Characteristic Breakout</a:t>
            </a:r>
          </a:p>
        </p:txBody>
      </p:sp>
      <p:graphicFrame>
        <p:nvGraphicFramePr>
          <p:cNvPr id="4" name="Content Placeholder 3">
            <a:extLst>
              <a:ext uri="{FF2B5EF4-FFF2-40B4-BE49-F238E27FC236}">
                <a16:creationId xmlns:a16="http://schemas.microsoft.com/office/drawing/2014/main" id="{17281AE7-21EE-E44B-9483-2276C31527B8}"/>
              </a:ext>
            </a:extLst>
          </p:cNvPr>
          <p:cNvGraphicFramePr>
            <a:graphicFrameLocks noGrp="1"/>
          </p:cNvGraphicFramePr>
          <p:nvPr>
            <p:ph idx="1"/>
            <p:extLst>
              <p:ext uri="{D42A27DB-BD31-4B8C-83A1-F6EECF244321}">
                <p14:modId xmlns:p14="http://schemas.microsoft.com/office/powerpoint/2010/main" val="1353092161"/>
              </p:ext>
            </p:extLst>
          </p:nvPr>
        </p:nvGraphicFramePr>
        <p:xfrm>
          <a:off x="762000" y="1447800"/>
          <a:ext cx="76962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484" name="TextBox 4">
            <a:extLst>
              <a:ext uri="{FF2B5EF4-FFF2-40B4-BE49-F238E27FC236}">
                <a16:creationId xmlns:a16="http://schemas.microsoft.com/office/drawing/2014/main" id="{DA322479-943D-4C45-947A-EB0855575B5A}"/>
              </a:ext>
            </a:extLst>
          </p:cNvPr>
          <p:cNvSpPr txBox="1">
            <a:spLocks noChangeArrowheads="1"/>
          </p:cNvSpPr>
          <p:nvPr/>
        </p:nvSpPr>
        <p:spPr bwMode="auto">
          <a:xfrm>
            <a:off x="5562600" y="2921000"/>
            <a:ext cx="22860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en-US" altLang="en-US" dirty="0"/>
              <a:t>Awareness</a:t>
            </a:r>
          </a:p>
          <a:p>
            <a:pPr algn="r"/>
            <a:endParaRPr lang="en-US" altLang="en-US" dirty="0"/>
          </a:p>
          <a:p>
            <a:pPr algn="r"/>
            <a:r>
              <a:rPr lang="en-US" altLang="en-US" dirty="0"/>
              <a:t>Persuasion</a:t>
            </a:r>
          </a:p>
          <a:p>
            <a:pPr algn="r"/>
            <a:endParaRPr lang="en-US" altLang="en-US" dirty="0"/>
          </a:p>
          <a:p>
            <a:pPr algn="r"/>
            <a:r>
              <a:rPr lang="en-US" altLang="en-US" dirty="0"/>
              <a:t>Conceptualization</a:t>
            </a:r>
          </a:p>
          <a:p>
            <a:pPr algn="r"/>
            <a:endParaRPr lang="en-US" altLang="en-US" dirty="0"/>
          </a:p>
          <a:p>
            <a:pPr algn="r"/>
            <a:r>
              <a:rPr lang="en-US" altLang="en-US" dirty="0"/>
              <a:t>Foresight</a:t>
            </a:r>
          </a:p>
        </p:txBody>
      </p:sp>
      <p:sp>
        <p:nvSpPr>
          <p:cNvPr id="20485" name="TextBox 5">
            <a:extLst>
              <a:ext uri="{FF2B5EF4-FFF2-40B4-BE49-F238E27FC236}">
                <a16:creationId xmlns:a16="http://schemas.microsoft.com/office/drawing/2014/main" id="{24798AD2-4F58-FC43-A55A-541C1BF442E7}"/>
              </a:ext>
            </a:extLst>
          </p:cNvPr>
          <p:cNvSpPr txBox="1">
            <a:spLocks noChangeArrowheads="1"/>
          </p:cNvSpPr>
          <p:nvPr/>
        </p:nvSpPr>
        <p:spPr bwMode="auto">
          <a:xfrm>
            <a:off x="1468582" y="2971800"/>
            <a:ext cx="2112817"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dirty="0"/>
              <a:t>Listening</a:t>
            </a:r>
          </a:p>
          <a:p>
            <a:endParaRPr lang="en-US" altLang="en-US" dirty="0"/>
          </a:p>
          <a:p>
            <a:r>
              <a:rPr lang="en-US" altLang="en-US" dirty="0"/>
              <a:t>Empathy</a:t>
            </a:r>
          </a:p>
          <a:p>
            <a:endParaRPr lang="en-US" altLang="en-US" dirty="0"/>
          </a:p>
          <a:p>
            <a:r>
              <a:rPr lang="en-US" altLang="en-US" dirty="0"/>
              <a:t>Healing</a:t>
            </a:r>
          </a:p>
        </p:txBody>
      </p:sp>
      <p:sp>
        <p:nvSpPr>
          <p:cNvPr id="20486" name="TextBox 6">
            <a:extLst>
              <a:ext uri="{FF2B5EF4-FFF2-40B4-BE49-F238E27FC236}">
                <a16:creationId xmlns:a16="http://schemas.microsoft.com/office/drawing/2014/main" id="{2D2ED000-C4D9-B448-87E8-C0148796A6A2}"/>
              </a:ext>
            </a:extLst>
          </p:cNvPr>
          <p:cNvSpPr txBox="1">
            <a:spLocks noChangeArrowheads="1"/>
          </p:cNvSpPr>
          <p:nvPr/>
        </p:nvSpPr>
        <p:spPr bwMode="auto">
          <a:xfrm>
            <a:off x="3352800" y="2941638"/>
            <a:ext cx="251460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dirty="0"/>
              <a:t>Stewardship</a:t>
            </a:r>
          </a:p>
          <a:p>
            <a:pPr algn="ctr"/>
            <a:endParaRPr lang="en-US" altLang="en-US" dirty="0"/>
          </a:p>
          <a:p>
            <a:pPr algn="ctr"/>
            <a:r>
              <a:rPr lang="en-US" altLang="en-US" dirty="0"/>
              <a:t>Commitment to People</a:t>
            </a:r>
          </a:p>
          <a:p>
            <a:pPr algn="ctr"/>
            <a:endParaRPr lang="en-US" altLang="en-US" dirty="0"/>
          </a:p>
          <a:p>
            <a:pPr algn="ctr"/>
            <a:r>
              <a:rPr lang="en-US" altLang="en-US" dirty="0"/>
              <a:t>Building Community</a:t>
            </a:r>
          </a:p>
        </p:txBody>
      </p:sp>
      <p:sp>
        <p:nvSpPr>
          <p:cNvPr id="20487" name="TextBox 4">
            <a:extLst>
              <a:ext uri="{FF2B5EF4-FFF2-40B4-BE49-F238E27FC236}">
                <a16:creationId xmlns:a16="http://schemas.microsoft.com/office/drawing/2014/main" id="{52E0D9C4-F6BE-D746-9703-E57D0846DBB9}"/>
              </a:ext>
            </a:extLst>
          </p:cNvPr>
          <p:cNvSpPr txBox="1">
            <a:spLocks noChangeArrowheads="1"/>
          </p:cNvSpPr>
          <p:nvPr/>
        </p:nvSpPr>
        <p:spPr bwMode="auto">
          <a:xfrm>
            <a:off x="762000" y="975014"/>
            <a:ext cx="815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t>Breaking out Spears’ characteristics into 3 dimensions…</a:t>
            </a:r>
          </a:p>
        </p:txBody>
      </p:sp>
      <p:sp>
        <p:nvSpPr>
          <p:cNvPr id="9" name="TextBox 8">
            <a:extLst>
              <a:ext uri="{FF2B5EF4-FFF2-40B4-BE49-F238E27FC236}">
                <a16:creationId xmlns:a16="http://schemas.microsoft.com/office/drawing/2014/main" id="{3CC44460-067D-D948-A824-7CCC0123938F}"/>
              </a:ext>
            </a:extLst>
          </p:cNvPr>
          <p:cNvSpPr txBox="1"/>
          <p:nvPr/>
        </p:nvSpPr>
        <p:spPr>
          <a:xfrm>
            <a:off x="762000" y="1447800"/>
            <a:ext cx="7696200" cy="400050"/>
          </a:xfrm>
          <a:prstGeom prst="rect">
            <a:avLst/>
          </a:prstGeom>
          <a:noFill/>
        </p:spPr>
        <p:txBody>
          <a:bodyPr>
            <a:spAutoFit/>
          </a:bodyPr>
          <a:lstStyle/>
          <a:p>
            <a:pPr algn="ctr" eaLnBrk="0" hangingPunct="0">
              <a:defRPr/>
            </a:pPr>
            <a:r>
              <a:rPr lang="en-US" sz="2000" b="1" dirty="0">
                <a:latin typeface="+mn-lt"/>
                <a:cs typeface="+mn-cs"/>
              </a:rPr>
              <a:t>SERVANT-LEADER</a:t>
            </a:r>
          </a:p>
        </p:txBody>
      </p:sp>
    </p:spTree>
    <p:extLst>
      <p:ext uri="{BB962C8B-B14F-4D97-AF65-F5344CB8AC3E}">
        <p14:creationId xmlns:p14="http://schemas.microsoft.com/office/powerpoint/2010/main" val="3931086353"/>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EA5F3C86-98BF-894B-B03B-A31EDC924C6F}"/>
              </a:ext>
            </a:extLst>
          </p:cNvPr>
          <p:cNvSpPr>
            <a:spLocks noGrp="1"/>
          </p:cNvSpPr>
          <p:nvPr>
            <p:ph type="title"/>
          </p:nvPr>
        </p:nvSpPr>
        <p:spPr>
          <a:xfrm>
            <a:off x="568036" y="242454"/>
            <a:ext cx="7772400" cy="762000"/>
          </a:xfrm>
        </p:spPr>
        <p:txBody>
          <a:bodyPr>
            <a:normAutofit/>
          </a:bodyPr>
          <a:lstStyle/>
          <a:p>
            <a:pPr eaLnBrk="1" hangingPunct="1"/>
            <a:r>
              <a:rPr lang="en-US" altLang="en-US" sz="4000" dirty="0">
                <a:solidFill>
                  <a:srgbClr val="7030A0"/>
                </a:solidFill>
                <a:latin typeface="+mn-lt"/>
              </a:rPr>
              <a:t>Servant Characteristics</a:t>
            </a:r>
          </a:p>
        </p:txBody>
      </p:sp>
      <p:sp>
        <p:nvSpPr>
          <p:cNvPr id="22531" name="Content Placeholder 2">
            <a:extLst>
              <a:ext uri="{FF2B5EF4-FFF2-40B4-BE49-F238E27FC236}">
                <a16:creationId xmlns:a16="http://schemas.microsoft.com/office/drawing/2014/main" id="{5884554A-2C7E-A846-94EC-55E5FAF9CF6D}"/>
              </a:ext>
            </a:extLst>
          </p:cNvPr>
          <p:cNvSpPr>
            <a:spLocks noGrp="1"/>
          </p:cNvSpPr>
          <p:nvPr>
            <p:ph idx="1"/>
          </p:nvPr>
        </p:nvSpPr>
        <p:spPr>
          <a:xfrm>
            <a:off x="568036" y="1066800"/>
            <a:ext cx="7772400" cy="5375564"/>
          </a:xfrm>
        </p:spPr>
        <p:txBody>
          <a:bodyPr>
            <a:normAutofit fontScale="92500" lnSpcReduction="10000"/>
          </a:bodyPr>
          <a:lstStyle/>
          <a:p>
            <a:pPr>
              <a:buNone/>
            </a:pPr>
            <a:r>
              <a:rPr lang="en-US" altLang="en-US" sz="2200" b="1" i="1" dirty="0"/>
              <a:t>Focusing on serving others through these characteristics:</a:t>
            </a:r>
          </a:p>
          <a:p>
            <a:pPr eaLnBrk="1" hangingPunct="1">
              <a:buFontTx/>
              <a:buNone/>
            </a:pPr>
            <a:endParaRPr lang="en-US" altLang="en-US" sz="2000" dirty="0">
              <a:solidFill>
                <a:schemeClr val="tx1"/>
              </a:solidFill>
              <a:latin typeface="+mn-lt"/>
            </a:endParaRPr>
          </a:p>
          <a:p>
            <a:pPr eaLnBrk="1" hangingPunct="1">
              <a:buFontTx/>
              <a:buNone/>
            </a:pPr>
            <a:r>
              <a:rPr lang="en-US" altLang="en-US" sz="2000" b="1" i="1" dirty="0">
                <a:solidFill>
                  <a:schemeClr val="accent1">
                    <a:lumMod val="75000"/>
                  </a:schemeClr>
                </a:solidFill>
                <a:latin typeface="+mn-lt"/>
              </a:rPr>
              <a:t>Listening</a:t>
            </a:r>
          </a:p>
          <a:p>
            <a:pPr eaLnBrk="1" hangingPunct="1"/>
            <a:r>
              <a:rPr lang="en-US" altLang="en-US" sz="2000" dirty="0">
                <a:solidFill>
                  <a:schemeClr val="tx1"/>
                </a:solidFill>
                <a:latin typeface="+mn-lt"/>
              </a:rPr>
              <a:t>Active, not just passive</a:t>
            </a:r>
          </a:p>
          <a:p>
            <a:pPr eaLnBrk="1" hangingPunct="1"/>
            <a:r>
              <a:rPr lang="en-US" altLang="en-US" sz="2000" dirty="0">
                <a:solidFill>
                  <a:schemeClr val="tx1"/>
                </a:solidFill>
                <a:latin typeface="+mn-lt"/>
              </a:rPr>
              <a:t>360°, top to bottom</a:t>
            </a:r>
          </a:p>
          <a:p>
            <a:pPr eaLnBrk="1" hangingPunct="1"/>
            <a:r>
              <a:rPr lang="en-US" altLang="en-US" sz="2000" dirty="0">
                <a:solidFill>
                  <a:schemeClr val="tx1"/>
                </a:solidFill>
                <a:latin typeface="+mn-lt"/>
              </a:rPr>
              <a:t>Listen completely before deciding</a:t>
            </a:r>
          </a:p>
          <a:p>
            <a:pPr eaLnBrk="1" hangingPunct="1">
              <a:buFontTx/>
              <a:buNone/>
            </a:pPr>
            <a:endParaRPr lang="en-US" altLang="en-US" sz="1000" dirty="0">
              <a:solidFill>
                <a:schemeClr val="tx1"/>
              </a:solidFill>
              <a:latin typeface="+mn-lt"/>
            </a:endParaRPr>
          </a:p>
          <a:p>
            <a:pPr eaLnBrk="1" hangingPunct="1">
              <a:buFontTx/>
              <a:buNone/>
            </a:pPr>
            <a:r>
              <a:rPr lang="en-US" altLang="en-US" sz="2000" b="1" i="1" dirty="0">
                <a:solidFill>
                  <a:schemeClr val="accent1">
                    <a:lumMod val="75000"/>
                  </a:schemeClr>
                </a:solidFill>
                <a:latin typeface="+mn-lt"/>
              </a:rPr>
              <a:t>Empathy</a:t>
            </a:r>
          </a:p>
          <a:p>
            <a:pPr eaLnBrk="1" hangingPunct="1"/>
            <a:r>
              <a:rPr lang="en-US" altLang="en-US" sz="2000" dirty="0">
                <a:solidFill>
                  <a:schemeClr val="tx1"/>
                </a:solidFill>
                <a:latin typeface="+mn-lt"/>
              </a:rPr>
              <a:t>Separate person from their work</a:t>
            </a:r>
          </a:p>
          <a:p>
            <a:pPr eaLnBrk="1" hangingPunct="1"/>
            <a:r>
              <a:rPr lang="en-US" altLang="en-US" sz="2000" dirty="0">
                <a:solidFill>
                  <a:schemeClr val="tx1"/>
                </a:solidFill>
                <a:latin typeface="+mn-lt"/>
              </a:rPr>
              <a:t>Walk a mile in their shoes</a:t>
            </a:r>
          </a:p>
          <a:p>
            <a:pPr eaLnBrk="1" hangingPunct="1"/>
            <a:r>
              <a:rPr lang="en-US" altLang="en-US" sz="2000" dirty="0">
                <a:solidFill>
                  <a:schemeClr val="tx1"/>
                </a:solidFill>
                <a:latin typeface="+mn-lt"/>
              </a:rPr>
              <a:t>Personable with appropriate individuals</a:t>
            </a:r>
          </a:p>
          <a:p>
            <a:pPr eaLnBrk="1" hangingPunct="1">
              <a:buFontTx/>
              <a:buNone/>
            </a:pPr>
            <a:endParaRPr lang="en-US" altLang="en-US" sz="1000" dirty="0">
              <a:solidFill>
                <a:schemeClr val="tx1"/>
              </a:solidFill>
              <a:latin typeface="+mn-lt"/>
            </a:endParaRPr>
          </a:p>
          <a:p>
            <a:pPr eaLnBrk="1" hangingPunct="1">
              <a:buFontTx/>
              <a:buNone/>
            </a:pPr>
            <a:r>
              <a:rPr lang="en-US" altLang="en-US" sz="2000" b="1" i="1" dirty="0">
                <a:solidFill>
                  <a:schemeClr val="accent1">
                    <a:lumMod val="75000"/>
                  </a:schemeClr>
                </a:solidFill>
                <a:latin typeface="+mn-lt"/>
              </a:rPr>
              <a:t>Healing</a:t>
            </a:r>
          </a:p>
          <a:p>
            <a:pPr eaLnBrk="1" hangingPunct="1"/>
            <a:r>
              <a:rPr lang="en-US" altLang="en-US" sz="2000" dirty="0">
                <a:solidFill>
                  <a:schemeClr val="tx1"/>
                </a:solidFill>
                <a:latin typeface="+mn-lt"/>
              </a:rPr>
              <a:t>Help your staff become whole</a:t>
            </a:r>
          </a:p>
          <a:p>
            <a:pPr eaLnBrk="1" hangingPunct="1"/>
            <a:r>
              <a:rPr lang="en-US" altLang="en-US" sz="2000" dirty="0">
                <a:solidFill>
                  <a:schemeClr val="tx1"/>
                </a:solidFill>
                <a:latin typeface="+mn-lt"/>
              </a:rPr>
              <a:t>Consider their history</a:t>
            </a:r>
          </a:p>
          <a:p>
            <a:pPr eaLnBrk="1" hangingPunct="1"/>
            <a:r>
              <a:rPr lang="en-US" altLang="en-US" sz="2000" dirty="0">
                <a:solidFill>
                  <a:schemeClr val="tx1"/>
                </a:solidFill>
                <a:latin typeface="+mn-lt"/>
              </a:rPr>
              <a:t>Build a future together</a:t>
            </a:r>
          </a:p>
        </p:txBody>
      </p:sp>
    </p:spTree>
    <p:extLst>
      <p:ext uri="{BB962C8B-B14F-4D97-AF65-F5344CB8AC3E}">
        <p14:creationId xmlns:p14="http://schemas.microsoft.com/office/powerpoint/2010/main" val="1863950578"/>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155ED69E-C7E1-C840-B414-A85E94A59436}"/>
              </a:ext>
            </a:extLst>
          </p:cNvPr>
          <p:cNvSpPr>
            <a:spLocks noGrp="1"/>
          </p:cNvSpPr>
          <p:nvPr>
            <p:ph type="title"/>
          </p:nvPr>
        </p:nvSpPr>
        <p:spPr>
          <a:xfrm>
            <a:off x="609600" y="200891"/>
            <a:ext cx="7772400" cy="762000"/>
          </a:xfrm>
        </p:spPr>
        <p:txBody>
          <a:bodyPr>
            <a:normAutofit/>
          </a:bodyPr>
          <a:lstStyle/>
          <a:p>
            <a:pPr eaLnBrk="1" hangingPunct="1"/>
            <a:r>
              <a:rPr lang="en-US" altLang="en-US" sz="3600" dirty="0">
                <a:solidFill>
                  <a:srgbClr val="7030A0"/>
                </a:solidFill>
                <a:latin typeface="+mn-lt"/>
              </a:rPr>
              <a:t>Leader Characteristics</a:t>
            </a:r>
          </a:p>
        </p:txBody>
      </p:sp>
      <p:sp>
        <p:nvSpPr>
          <p:cNvPr id="24579" name="Content Placeholder 2">
            <a:extLst>
              <a:ext uri="{FF2B5EF4-FFF2-40B4-BE49-F238E27FC236}">
                <a16:creationId xmlns:a16="http://schemas.microsoft.com/office/drawing/2014/main" id="{652B5787-3D54-434D-82A3-766137E0C779}"/>
              </a:ext>
            </a:extLst>
          </p:cNvPr>
          <p:cNvSpPr>
            <a:spLocks noGrp="1"/>
          </p:cNvSpPr>
          <p:nvPr>
            <p:ph idx="1"/>
          </p:nvPr>
        </p:nvSpPr>
        <p:spPr>
          <a:xfrm>
            <a:off x="609599" y="1066800"/>
            <a:ext cx="7952509" cy="5181600"/>
          </a:xfrm>
        </p:spPr>
        <p:txBody>
          <a:bodyPr>
            <a:normAutofit fontScale="92500" lnSpcReduction="10000"/>
          </a:bodyPr>
          <a:lstStyle/>
          <a:p>
            <a:pPr>
              <a:buNone/>
            </a:pPr>
            <a:r>
              <a:rPr lang="en-US" altLang="en-US" sz="2000" b="1" i="1" dirty="0"/>
              <a:t>Focusing on Leading others through these characteristics:</a:t>
            </a:r>
          </a:p>
          <a:p>
            <a:pPr eaLnBrk="1" hangingPunct="1">
              <a:buFontTx/>
              <a:buNone/>
            </a:pPr>
            <a:endParaRPr lang="en-US" altLang="en-US" sz="2000" dirty="0">
              <a:solidFill>
                <a:schemeClr val="tx1"/>
              </a:solidFill>
              <a:latin typeface="+mn-lt"/>
            </a:endParaRPr>
          </a:p>
          <a:p>
            <a:pPr eaLnBrk="1" hangingPunct="1">
              <a:buFontTx/>
              <a:buNone/>
            </a:pPr>
            <a:r>
              <a:rPr lang="en-US" altLang="en-US" sz="2000" b="1" i="1" dirty="0">
                <a:solidFill>
                  <a:schemeClr val="accent1">
                    <a:lumMod val="75000"/>
                  </a:schemeClr>
                </a:solidFill>
                <a:latin typeface="+mn-lt"/>
              </a:rPr>
              <a:t>Awareness</a:t>
            </a:r>
          </a:p>
          <a:p>
            <a:pPr eaLnBrk="1" hangingPunct="1"/>
            <a:r>
              <a:rPr lang="en-US" altLang="en-US" sz="2000" dirty="0">
                <a:solidFill>
                  <a:schemeClr val="tx1"/>
                </a:solidFill>
                <a:latin typeface="+mn-lt"/>
              </a:rPr>
              <a:t>Self &amp; Organization</a:t>
            </a:r>
          </a:p>
          <a:p>
            <a:pPr eaLnBrk="1" hangingPunct="1"/>
            <a:r>
              <a:rPr lang="en-US" altLang="en-US" sz="2000" dirty="0">
                <a:solidFill>
                  <a:schemeClr val="tx1"/>
                </a:solidFill>
                <a:latin typeface="+mn-lt"/>
              </a:rPr>
              <a:t>“Sharply awake and reasonably disturbed” (Greenleaf)</a:t>
            </a:r>
          </a:p>
          <a:p>
            <a:pPr eaLnBrk="1" hangingPunct="1">
              <a:buFontTx/>
              <a:buNone/>
            </a:pPr>
            <a:endParaRPr lang="en-US" altLang="en-US" sz="1000" dirty="0">
              <a:solidFill>
                <a:schemeClr val="tx1"/>
              </a:solidFill>
              <a:latin typeface="+mn-lt"/>
            </a:endParaRPr>
          </a:p>
          <a:p>
            <a:pPr eaLnBrk="1" hangingPunct="1">
              <a:buFontTx/>
              <a:buNone/>
            </a:pPr>
            <a:r>
              <a:rPr lang="en-US" altLang="en-US" sz="2000" b="1" i="1" dirty="0">
                <a:solidFill>
                  <a:schemeClr val="accent1">
                    <a:lumMod val="75000"/>
                  </a:schemeClr>
                </a:solidFill>
                <a:latin typeface="+mn-lt"/>
              </a:rPr>
              <a:t>Persuasion</a:t>
            </a:r>
          </a:p>
          <a:p>
            <a:pPr eaLnBrk="1" hangingPunct="1"/>
            <a:r>
              <a:rPr lang="en-US" altLang="en-US" sz="2000" dirty="0">
                <a:solidFill>
                  <a:schemeClr val="tx1"/>
                </a:solidFill>
                <a:latin typeface="+mn-lt"/>
              </a:rPr>
              <a:t>Opposite of positional authority</a:t>
            </a:r>
          </a:p>
          <a:p>
            <a:pPr eaLnBrk="1" hangingPunct="1"/>
            <a:r>
              <a:rPr lang="en-US" altLang="en-US" sz="2000" dirty="0">
                <a:solidFill>
                  <a:schemeClr val="tx1"/>
                </a:solidFill>
                <a:latin typeface="+mn-lt"/>
              </a:rPr>
              <a:t>Convince and build consensus – quickly</a:t>
            </a:r>
          </a:p>
          <a:p>
            <a:pPr eaLnBrk="1" hangingPunct="1">
              <a:buFontTx/>
              <a:buNone/>
            </a:pPr>
            <a:endParaRPr lang="en-US" altLang="en-US" sz="1000" dirty="0">
              <a:solidFill>
                <a:schemeClr val="tx1"/>
              </a:solidFill>
              <a:latin typeface="+mn-lt"/>
            </a:endParaRPr>
          </a:p>
          <a:p>
            <a:pPr eaLnBrk="1" hangingPunct="1">
              <a:buFontTx/>
              <a:buNone/>
            </a:pPr>
            <a:r>
              <a:rPr lang="en-US" altLang="en-US" sz="2000" b="1" i="1" dirty="0">
                <a:solidFill>
                  <a:schemeClr val="accent1">
                    <a:lumMod val="75000"/>
                  </a:schemeClr>
                </a:solidFill>
                <a:latin typeface="+mn-lt"/>
              </a:rPr>
              <a:t>Conceptualization</a:t>
            </a:r>
          </a:p>
          <a:p>
            <a:pPr eaLnBrk="1" hangingPunct="1"/>
            <a:r>
              <a:rPr lang="en-US" altLang="en-US" sz="2000" dirty="0">
                <a:solidFill>
                  <a:schemeClr val="tx1"/>
                </a:solidFill>
                <a:latin typeface="+mn-lt"/>
              </a:rPr>
              <a:t>B.H.A.G. but S.M.A.R.T.</a:t>
            </a:r>
          </a:p>
          <a:p>
            <a:pPr eaLnBrk="1" hangingPunct="1"/>
            <a:r>
              <a:rPr lang="en-US" altLang="en-US" sz="2000" dirty="0">
                <a:solidFill>
                  <a:schemeClr val="tx1"/>
                </a:solidFill>
                <a:latin typeface="+mn-lt"/>
              </a:rPr>
              <a:t>Make time for strategy</a:t>
            </a:r>
          </a:p>
          <a:p>
            <a:pPr eaLnBrk="1" hangingPunct="1">
              <a:buFontTx/>
              <a:buNone/>
            </a:pPr>
            <a:endParaRPr lang="en-US" altLang="en-US" sz="1000" dirty="0">
              <a:solidFill>
                <a:schemeClr val="tx1"/>
              </a:solidFill>
              <a:latin typeface="+mn-lt"/>
            </a:endParaRPr>
          </a:p>
          <a:p>
            <a:pPr eaLnBrk="1" hangingPunct="1">
              <a:buFontTx/>
              <a:buNone/>
            </a:pPr>
            <a:r>
              <a:rPr lang="en-US" altLang="en-US" sz="2000" b="1" i="1" dirty="0">
                <a:solidFill>
                  <a:schemeClr val="accent1">
                    <a:lumMod val="75000"/>
                  </a:schemeClr>
                </a:solidFill>
                <a:latin typeface="+mn-lt"/>
              </a:rPr>
              <a:t>Foresight</a:t>
            </a:r>
          </a:p>
          <a:p>
            <a:pPr eaLnBrk="1" hangingPunct="1"/>
            <a:r>
              <a:rPr lang="en-US" altLang="en-US" sz="2000" dirty="0">
                <a:solidFill>
                  <a:schemeClr val="tx1"/>
                </a:solidFill>
                <a:latin typeface="+mn-lt"/>
              </a:rPr>
              <a:t>Consequences of present decisions on future outcomes</a:t>
            </a:r>
          </a:p>
        </p:txBody>
      </p:sp>
    </p:spTree>
    <p:extLst>
      <p:ext uri="{BB962C8B-B14F-4D97-AF65-F5344CB8AC3E}">
        <p14:creationId xmlns:p14="http://schemas.microsoft.com/office/powerpoint/2010/main" val="1508365644"/>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0656F8C1-9C0A-B743-A275-26178F9DF809}"/>
              </a:ext>
            </a:extLst>
          </p:cNvPr>
          <p:cNvSpPr>
            <a:spLocks noGrp="1"/>
          </p:cNvSpPr>
          <p:nvPr>
            <p:ph type="title"/>
          </p:nvPr>
        </p:nvSpPr>
        <p:spPr>
          <a:xfrm>
            <a:off x="685800" y="293688"/>
            <a:ext cx="7772400" cy="762000"/>
          </a:xfrm>
        </p:spPr>
        <p:txBody>
          <a:bodyPr>
            <a:normAutofit/>
          </a:bodyPr>
          <a:lstStyle/>
          <a:p>
            <a:pPr eaLnBrk="1" hangingPunct="1"/>
            <a:r>
              <a:rPr lang="en-US" altLang="en-US" sz="3600" dirty="0">
                <a:solidFill>
                  <a:srgbClr val="7030A0"/>
                </a:solidFill>
                <a:latin typeface="+mn-lt"/>
              </a:rPr>
              <a:t>Combined Characteristics</a:t>
            </a:r>
          </a:p>
        </p:txBody>
      </p:sp>
      <p:sp>
        <p:nvSpPr>
          <p:cNvPr id="26627" name="Content Placeholder 2">
            <a:extLst>
              <a:ext uri="{FF2B5EF4-FFF2-40B4-BE49-F238E27FC236}">
                <a16:creationId xmlns:a16="http://schemas.microsoft.com/office/drawing/2014/main" id="{FD7C91F1-5B0C-D848-843C-71E0C86E57D3}"/>
              </a:ext>
            </a:extLst>
          </p:cNvPr>
          <p:cNvSpPr>
            <a:spLocks noGrp="1"/>
          </p:cNvSpPr>
          <p:nvPr>
            <p:ph idx="1"/>
          </p:nvPr>
        </p:nvSpPr>
        <p:spPr>
          <a:xfrm>
            <a:off x="685800" y="1208087"/>
            <a:ext cx="7772400" cy="5026457"/>
          </a:xfrm>
        </p:spPr>
        <p:txBody>
          <a:bodyPr>
            <a:normAutofit/>
          </a:bodyPr>
          <a:lstStyle/>
          <a:p>
            <a:pPr marL="12700" indent="0">
              <a:buNone/>
            </a:pPr>
            <a:r>
              <a:rPr lang="en-US" altLang="en-US" sz="2000" b="1" i="1" dirty="0"/>
              <a:t>Characteristics emerging from the combined Servant &amp; Leader dimensions:</a:t>
            </a:r>
          </a:p>
          <a:p>
            <a:pPr eaLnBrk="1" hangingPunct="1">
              <a:buFontTx/>
              <a:buNone/>
            </a:pPr>
            <a:endParaRPr lang="en-US" altLang="en-US" sz="2000" dirty="0">
              <a:solidFill>
                <a:schemeClr val="tx1"/>
              </a:solidFill>
              <a:latin typeface="+mn-lt"/>
            </a:endParaRPr>
          </a:p>
          <a:p>
            <a:pPr eaLnBrk="1" hangingPunct="1">
              <a:buFontTx/>
              <a:buNone/>
            </a:pPr>
            <a:r>
              <a:rPr lang="en-US" altLang="en-US" sz="2000" b="1" i="1" dirty="0">
                <a:solidFill>
                  <a:schemeClr val="accent1">
                    <a:lumMod val="75000"/>
                  </a:schemeClr>
                </a:solidFill>
                <a:latin typeface="+mn-lt"/>
              </a:rPr>
              <a:t>Stewardship</a:t>
            </a:r>
          </a:p>
          <a:p>
            <a:pPr eaLnBrk="1" hangingPunct="1"/>
            <a:r>
              <a:rPr lang="en-US" altLang="en-US" sz="2000" dirty="0">
                <a:solidFill>
                  <a:schemeClr val="tx1"/>
                </a:solidFill>
                <a:latin typeface="+mn-lt"/>
              </a:rPr>
              <a:t>Entrusted with resources of others</a:t>
            </a:r>
          </a:p>
          <a:p>
            <a:pPr eaLnBrk="1" hangingPunct="1"/>
            <a:r>
              <a:rPr lang="en-US" altLang="en-US" sz="2000" dirty="0">
                <a:solidFill>
                  <a:schemeClr val="tx1"/>
                </a:solidFill>
                <a:latin typeface="+mn-lt"/>
              </a:rPr>
              <a:t>Return on investments</a:t>
            </a:r>
          </a:p>
          <a:p>
            <a:pPr eaLnBrk="1" hangingPunct="1">
              <a:buFontTx/>
              <a:buNone/>
            </a:pPr>
            <a:endParaRPr lang="en-US" altLang="en-US" sz="1000" dirty="0">
              <a:solidFill>
                <a:schemeClr val="tx1"/>
              </a:solidFill>
              <a:latin typeface="+mn-lt"/>
            </a:endParaRPr>
          </a:p>
          <a:p>
            <a:pPr eaLnBrk="1" hangingPunct="1">
              <a:buFontTx/>
              <a:buNone/>
            </a:pPr>
            <a:r>
              <a:rPr lang="en-US" altLang="en-US" sz="2000" b="1" i="1" dirty="0">
                <a:solidFill>
                  <a:schemeClr val="accent1">
                    <a:lumMod val="75000"/>
                  </a:schemeClr>
                </a:solidFill>
                <a:latin typeface="+mn-lt"/>
              </a:rPr>
              <a:t>Commitment to the Growth of People</a:t>
            </a:r>
          </a:p>
          <a:p>
            <a:pPr eaLnBrk="1" hangingPunct="1"/>
            <a:r>
              <a:rPr lang="en-US" altLang="en-US" sz="2000" dirty="0">
                <a:solidFill>
                  <a:schemeClr val="tx1"/>
                </a:solidFill>
                <a:latin typeface="+mn-lt"/>
              </a:rPr>
              <a:t>“Green and growing or ripe and dying” (Hunter)</a:t>
            </a:r>
          </a:p>
          <a:p>
            <a:pPr eaLnBrk="1" hangingPunct="1"/>
            <a:r>
              <a:rPr lang="en-US" altLang="en-US" sz="2000" dirty="0">
                <a:solidFill>
                  <a:schemeClr val="tx1"/>
                </a:solidFill>
                <a:latin typeface="+mn-lt"/>
              </a:rPr>
              <a:t>Not just your favorites</a:t>
            </a:r>
          </a:p>
          <a:p>
            <a:pPr eaLnBrk="1" hangingPunct="1">
              <a:buFontTx/>
              <a:buNone/>
            </a:pPr>
            <a:endParaRPr lang="en-US" altLang="en-US" sz="1000" dirty="0">
              <a:solidFill>
                <a:schemeClr val="tx1"/>
              </a:solidFill>
              <a:latin typeface="+mn-lt"/>
            </a:endParaRPr>
          </a:p>
          <a:p>
            <a:pPr eaLnBrk="1" hangingPunct="1">
              <a:buFontTx/>
              <a:buNone/>
            </a:pPr>
            <a:r>
              <a:rPr lang="en-US" altLang="en-US" sz="2000" b="1" i="1" dirty="0">
                <a:solidFill>
                  <a:schemeClr val="accent1">
                    <a:lumMod val="75000"/>
                  </a:schemeClr>
                </a:solidFill>
                <a:latin typeface="+mn-lt"/>
              </a:rPr>
              <a:t>Building Community</a:t>
            </a:r>
          </a:p>
          <a:p>
            <a:pPr eaLnBrk="1" hangingPunct="1"/>
            <a:r>
              <a:rPr lang="en-US" altLang="en-US" sz="2000" dirty="0">
                <a:solidFill>
                  <a:schemeClr val="tx1"/>
                </a:solidFill>
                <a:latin typeface="+mn-lt"/>
              </a:rPr>
              <a:t>Effectiveness</a:t>
            </a:r>
          </a:p>
          <a:p>
            <a:pPr eaLnBrk="1" hangingPunct="1"/>
            <a:r>
              <a:rPr lang="en-US" altLang="en-US" sz="2000" dirty="0">
                <a:solidFill>
                  <a:schemeClr val="tx1"/>
                </a:solidFill>
                <a:latin typeface="+mn-lt"/>
              </a:rPr>
              <a:t>Camaraderie </a:t>
            </a:r>
          </a:p>
        </p:txBody>
      </p:sp>
    </p:spTree>
    <p:extLst>
      <p:ext uri="{BB962C8B-B14F-4D97-AF65-F5344CB8AC3E}">
        <p14:creationId xmlns:p14="http://schemas.microsoft.com/office/powerpoint/2010/main" val="3306834335"/>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57FB1A29-71C8-EE41-A310-6BE75A326FDE}"/>
              </a:ext>
            </a:extLst>
          </p:cNvPr>
          <p:cNvSpPr>
            <a:spLocks noGrp="1"/>
          </p:cNvSpPr>
          <p:nvPr>
            <p:ph type="title"/>
          </p:nvPr>
        </p:nvSpPr>
        <p:spPr>
          <a:xfrm>
            <a:off x="609600" y="124691"/>
            <a:ext cx="7924800" cy="865909"/>
          </a:xfrm>
        </p:spPr>
        <p:txBody>
          <a:bodyPr>
            <a:normAutofit/>
          </a:bodyPr>
          <a:lstStyle/>
          <a:p>
            <a:pPr eaLnBrk="1" hangingPunct="1"/>
            <a:r>
              <a:rPr lang="en-US" altLang="en-US" sz="4000" dirty="0">
                <a:solidFill>
                  <a:srgbClr val="7030A0"/>
                </a:solidFill>
                <a:latin typeface="+mn-lt"/>
              </a:rPr>
              <a:t>Paradoxes</a:t>
            </a:r>
            <a:endParaRPr lang="en-US" altLang="en-US" sz="3600" dirty="0">
              <a:solidFill>
                <a:srgbClr val="7030A0"/>
              </a:solidFill>
              <a:latin typeface="+mn-lt"/>
            </a:endParaRPr>
          </a:p>
        </p:txBody>
      </p:sp>
      <p:sp>
        <p:nvSpPr>
          <p:cNvPr id="29699" name="TextBox 4">
            <a:extLst>
              <a:ext uri="{FF2B5EF4-FFF2-40B4-BE49-F238E27FC236}">
                <a16:creationId xmlns:a16="http://schemas.microsoft.com/office/drawing/2014/main" id="{04976842-A1B6-6040-81AD-CEA6C853711C}"/>
              </a:ext>
            </a:extLst>
          </p:cNvPr>
          <p:cNvSpPr txBox="1">
            <a:spLocks noChangeArrowheads="1"/>
          </p:cNvSpPr>
          <p:nvPr/>
        </p:nvSpPr>
        <p:spPr bwMode="auto">
          <a:xfrm>
            <a:off x="609600" y="961548"/>
            <a:ext cx="838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b="1" i="1" dirty="0"/>
              <a:t>Servant-Leadership, itself a paradox, requires a constant balance:</a:t>
            </a:r>
          </a:p>
        </p:txBody>
      </p:sp>
      <p:sp>
        <p:nvSpPr>
          <p:cNvPr id="7" name="Isosceles Triangle 6">
            <a:extLst>
              <a:ext uri="{FF2B5EF4-FFF2-40B4-BE49-F238E27FC236}">
                <a16:creationId xmlns:a16="http://schemas.microsoft.com/office/drawing/2014/main" id="{7B6E0C5E-E87A-7442-9DC0-1974AFF5E20E}"/>
              </a:ext>
            </a:extLst>
          </p:cNvPr>
          <p:cNvSpPr/>
          <p:nvPr/>
        </p:nvSpPr>
        <p:spPr bwMode="auto">
          <a:xfrm>
            <a:off x="4391025" y="5819775"/>
            <a:ext cx="609600" cy="671732"/>
          </a:xfrm>
          <a:prstGeom prst="triangle">
            <a:avLst/>
          </a:prstGeom>
          <a:solidFill>
            <a:schemeClr val="tx2"/>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a:latin typeface="Arial" charset="0"/>
              <a:cs typeface="+mn-cs"/>
            </a:endParaRPr>
          </a:p>
        </p:txBody>
      </p:sp>
      <p:sp>
        <p:nvSpPr>
          <p:cNvPr id="8" name="Rectangle 7">
            <a:extLst>
              <a:ext uri="{FF2B5EF4-FFF2-40B4-BE49-F238E27FC236}">
                <a16:creationId xmlns:a16="http://schemas.microsoft.com/office/drawing/2014/main" id="{35CBB834-AA12-FA4B-A4DA-EA15CCA4377D}"/>
              </a:ext>
            </a:extLst>
          </p:cNvPr>
          <p:cNvSpPr/>
          <p:nvPr/>
        </p:nvSpPr>
        <p:spPr bwMode="auto">
          <a:xfrm>
            <a:off x="609600" y="5591175"/>
            <a:ext cx="8229600" cy="228600"/>
          </a:xfrm>
          <a:prstGeom prst="rect">
            <a:avLst/>
          </a:prstGeom>
          <a:solidFill>
            <a:schemeClr val="tx2"/>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latin typeface="Arial" charset="0"/>
              <a:cs typeface="+mn-cs"/>
            </a:endParaRPr>
          </a:p>
        </p:txBody>
      </p:sp>
      <p:sp>
        <p:nvSpPr>
          <p:cNvPr id="9" name="Rectangle 8">
            <a:extLst>
              <a:ext uri="{FF2B5EF4-FFF2-40B4-BE49-F238E27FC236}">
                <a16:creationId xmlns:a16="http://schemas.microsoft.com/office/drawing/2014/main" id="{A508ED74-0BC5-1940-8D35-02D4F11011FF}"/>
              </a:ext>
            </a:extLst>
          </p:cNvPr>
          <p:cNvSpPr/>
          <p:nvPr/>
        </p:nvSpPr>
        <p:spPr bwMode="auto">
          <a:xfrm>
            <a:off x="609600" y="4739640"/>
            <a:ext cx="3962400" cy="36576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w="165100"/>
          </a:sp3d>
        </p:spPr>
        <p:txBody>
          <a:bodyPr/>
          <a:lstStyle/>
          <a:p>
            <a:pPr eaLnBrk="0" hangingPunct="0">
              <a:defRPr/>
            </a:pPr>
            <a:r>
              <a:rPr lang="en-US" dirty="0">
                <a:latin typeface="Arial" charset="0"/>
                <a:cs typeface="+mn-cs"/>
              </a:rPr>
              <a:t>Strong</a:t>
            </a:r>
          </a:p>
        </p:txBody>
      </p:sp>
      <p:sp>
        <p:nvSpPr>
          <p:cNvPr id="10" name="Rectangle 9">
            <a:extLst>
              <a:ext uri="{FF2B5EF4-FFF2-40B4-BE49-F238E27FC236}">
                <a16:creationId xmlns:a16="http://schemas.microsoft.com/office/drawing/2014/main" id="{6D84586B-2D53-D24F-87AC-F8704CEB15A5}"/>
              </a:ext>
            </a:extLst>
          </p:cNvPr>
          <p:cNvSpPr/>
          <p:nvPr/>
        </p:nvSpPr>
        <p:spPr bwMode="auto">
          <a:xfrm>
            <a:off x="4876800" y="4739640"/>
            <a:ext cx="3962400" cy="36576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w="165100" prst="coolSlant"/>
          </a:sp3d>
        </p:spPr>
        <p:txBody>
          <a:bodyPr/>
          <a:lstStyle/>
          <a:p>
            <a:pPr algn="r" eaLnBrk="0" hangingPunct="0">
              <a:defRPr/>
            </a:pPr>
            <a:r>
              <a:rPr lang="en-US" dirty="0">
                <a:latin typeface="Arial" charset="0"/>
                <a:cs typeface="+mn-cs"/>
              </a:rPr>
              <a:t>Be Open To Change</a:t>
            </a:r>
          </a:p>
        </p:txBody>
      </p:sp>
      <p:sp>
        <p:nvSpPr>
          <p:cNvPr id="11" name="Rectangle 10">
            <a:extLst>
              <a:ext uri="{FF2B5EF4-FFF2-40B4-BE49-F238E27FC236}">
                <a16:creationId xmlns:a16="http://schemas.microsoft.com/office/drawing/2014/main" id="{7AA9C5BB-B685-8A42-AF1A-C85E68A09CBE}"/>
              </a:ext>
            </a:extLst>
          </p:cNvPr>
          <p:cNvSpPr/>
          <p:nvPr/>
        </p:nvSpPr>
        <p:spPr bwMode="auto">
          <a:xfrm>
            <a:off x="609600" y="4267200"/>
            <a:ext cx="3962400" cy="36576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w="165100"/>
          </a:sp3d>
        </p:spPr>
        <p:txBody>
          <a:bodyPr/>
          <a:lstStyle/>
          <a:p>
            <a:pPr eaLnBrk="0" hangingPunct="0">
              <a:defRPr/>
            </a:pPr>
            <a:r>
              <a:rPr lang="en-US" dirty="0">
                <a:latin typeface="Arial" charset="0"/>
                <a:cs typeface="+mn-cs"/>
              </a:rPr>
              <a:t>Busy</a:t>
            </a:r>
          </a:p>
        </p:txBody>
      </p:sp>
      <p:sp>
        <p:nvSpPr>
          <p:cNvPr id="12" name="Rectangle 11">
            <a:extLst>
              <a:ext uri="{FF2B5EF4-FFF2-40B4-BE49-F238E27FC236}">
                <a16:creationId xmlns:a16="http://schemas.microsoft.com/office/drawing/2014/main" id="{A1B4962D-A0E0-5B48-82E6-CA148751ACF0}"/>
              </a:ext>
            </a:extLst>
          </p:cNvPr>
          <p:cNvSpPr/>
          <p:nvPr/>
        </p:nvSpPr>
        <p:spPr bwMode="auto">
          <a:xfrm>
            <a:off x="4876800" y="4282440"/>
            <a:ext cx="3962400" cy="36576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w="165100" prst="coolSlant"/>
          </a:sp3d>
        </p:spPr>
        <p:txBody>
          <a:bodyPr/>
          <a:lstStyle/>
          <a:p>
            <a:pPr algn="r" eaLnBrk="0" hangingPunct="0">
              <a:defRPr/>
            </a:pPr>
            <a:r>
              <a:rPr lang="en-US" dirty="0">
                <a:latin typeface="Arial" charset="0"/>
                <a:cs typeface="+mn-cs"/>
              </a:rPr>
              <a:t>Listen</a:t>
            </a:r>
          </a:p>
        </p:txBody>
      </p:sp>
      <p:sp>
        <p:nvSpPr>
          <p:cNvPr id="13" name="Rectangle 12">
            <a:extLst>
              <a:ext uri="{FF2B5EF4-FFF2-40B4-BE49-F238E27FC236}">
                <a16:creationId xmlns:a16="http://schemas.microsoft.com/office/drawing/2014/main" id="{97A2940C-3E0E-0246-A886-29E35852CBB3}"/>
              </a:ext>
            </a:extLst>
          </p:cNvPr>
          <p:cNvSpPr/>
          <p:nvPr/>
        </p:nvSpPr>
        <p:spPr bwMode="auto">
          <a:xfrm>
            <a:off x="4876800" y="3825240"/>
            <a:ext cx="3962400" cy="36576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w="165100" prst="coolSlant"/>
          </a:sp3d>
        </p:spPr>
        <p:txBody>
          <a:bodyPr/>
          <a:lstStyle/>
          <a:p>
            <a:pPr algn="r" eaLnBrk="0" hangingPunct="0">
              <a:defRPr/>
            </a:pPr>
            <a:r>
              <a:rPr lang="en-US" dirty="0">
                <a:latin typeface="Arial" charset="0"/>
                <a:cs typeface="+mn-cs"/>
              </a:rPr>
              <a:t>Admit You Don’t Know</a:t>
            </a:r>
          </a:p>
        </p:txBody>
      </p:sp>
      <p:sp>
        <p:nvSpPr>
          <p:cNvPr id="14" name="Rectangle 13">
            <a:extLst>
              <a:ext uri="{FF2B5EF4-FFF2-40B4-BE49-F238E27FC236}">
                <a16:creationId xmlns:a16="http://schemas.microsoft.com/office/drawing/2014/main" id="{25662C3D-CC15-EA41-AED4-B0CB1490A7ED}"/>
              </a:ext>
            </a:extLst>
          </p:cNvPr>
          <p:cNvSpPr/>
          <p:nvPr/>
        </p:nvSpPr>
        <p:spPr bwMode="auto">
          <a:xfrm>
            <a:off x="609600" y="3825240"/>
            <a:ext cx="3962400" cy="36576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w="165100"/>
          </a:sp3d>
        </p:spPr>
        <p:txBody>
          <a:bodyPr/>
          <a:lstStyle/>
          <a:p>
            <a:pPr eaLnBrk="0" hangingPunct="0">
              <a:defRPr/>
            </a:pPr>
            <a:r>
              <a:rPr lang="en-US" dirty="0">
                <a:latin typeface="Arial" charset="0"/>
                <a:cs typeface="+mn-cs"/>
              </a:rPr>
              <a:t>Wise</a:t>
            </a:r>
          </a:p>
        </p:txBody>
      </p:sp>
      <p:sp>
        <p:nvSpPr>
          <p:cNvPr id="15" name="Rectangle 14">
            <a:extLst>
              <a:ext uri="{FF2B5EF4-FFF2-40B4-BE49-F238E27FC236}">
                <a16:creationId xmlns:a16="http://schemas.microsoft.com/office/drawing/2014/main" id="{497BC701-9502-4A4B-BA7F-20D89F73E50F}"/>
              </a:ext>
            </a:extLst>
          </p:cNvPr>
          <p:cNvSpPr/>
          <p:nvPr/>
        </p:nvSpPr>
        <p:spPr bwMode="auto">
          <a:xfrm>
            <a:off x="609600" y="3351628"/>
            <a:ext cx="3962400" cy="36576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w="165100"/>
          </a:sp3d>
        </p:spPr>
        <p:txBody>
          <a:bodyPr/>
          <a:lstStyle/>
          <a:p>
            <a:pPr eaLnBrk="0" hangingPunct="0">
              <a:defRPr/>
            </a:pPr>
            <a:r>
              <a:rPr lang="en-US" dirty="0">
                <a:latin typeface="Arial" charset="0"/>
                <a:cs typeface="+mn-cs"/>
              </a:rPr>
              <a:t>Serious</a:t>
            </a:r>
          </a:p>
        </p:txBody>
      </p:sp>
      <p:sp>
        <p:nvSpPr>
          <p:cNvPr id="16" name="Rectangle 15">
            <a:extLst>
              <a:ext uri="{FF2B5EF4-FFF2-40B4-BE49-F238E27FC236}">
                <a16:creationId xmlns:a16="http://schemas.microsoft.com/office/drawing/2014/main" id="{64AF7A55-F108-994F-83F8-3D415F06A8A8}"/>
              </a:ext>
            </a:extLst>
          </p:cNvPr>
          <p:cNvSpPr/>
          <p:nvPr/>
        </p:nvSpPr>
        <p:spPr bwMode="auto">
          <a:xfrm>
            <a:off x="4876800" y="3368040"/>
            <a:ext cx="3962400" cy="36576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w="165100" prst="coolSlant"/>
          </a:sp3d>
        </p:spPr>
        <p:txBody>
          <a:bodyPr/>
          <a:lstStyle/>
          <a:p>
            <a:pPr algn="r" eaLnBrk="0" hangingPunct="0">
              <a:defRPr/>
            </a:pPr>
            <a:r>
              <a:rPr lang="en-US" dirty="0">
                <a:latin typeface="Arial" charset="0"/>
                <a:cs typeface="+mn-cs"/>
              </a:rPr>
              <a:t>Laugh</a:t>
            </a:r>
          </a:p>
        </p:txBody>
      </p:sp>
      <p:sp>
        <p:nvSpPr>
          <p:cNvPr id="18" name="Rectangle 17">
            <a:extLst>
              <a:ext uri="{FF2B5EF4-FFF2-40B4-BE49-F238E27FC236}">
                <a16:creationId xmlns:a16="http://schemas.microsoft.com/office/drawing/2014/main" id="{12E38D2B-EB4A-7B40-AA28-1167B18C78C0}"/>
              </a:ext>
            </a:extLst>
          </p:cNvPr>
          <p:cNvSpPr/>
          <p:nvPr/>
        </p:nvSpPr>
        <p:spPr bwMode="auto">
          <a:xfrm>
            <a:off x="609600" y="2895600"/>
            <a:ext cx="3962400" cy="36576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w="165100"/>
          </a:sp3d>
        </p:spPr>
        <p:txBody>
          <a:bodyPr/>
          <a:lstStyle/>
          <a:p>
            <a:pPr eaLnBrk="0" hangingPunct="0">
              <a:defRPr/>
            </a:pPr>
            <a:r>
              <a:rPr lang="en-US" dirty="0">
                <a:latin typeface="Arial" charset="0"/>
                <a:cs typeface="+mn-cs"/>
              </a:rPr>
              <a:t>Right</a:t>
            </a:r>
          </a:p>
        </p:txBody>
      </p:sp>
      <p:sp>
        <p:nvSpPr>
          <p:cNvPr id="20" name="Rectangle 19">
            <a:extLst>
              <a:ext uri="{FF2B5EF4-FFF2-40B4-BE49-F238E27FC236}">
                <a16:creationId xmlns:a16="http://schemas.microsoft.com/office/drawing/2014/main" id="{E411DEB8-977E-2C47-B42C-7A03AEB107D2}"/>
              </a:ext>
            </a:extLst>
          </p:cNvPr>
          <p:cNvSpPr/>
          <p:nvPr/>
        </p:nvSpPr>
        <p:spPr bwMode="auto">
          <a:xfrm>
            <a:off x="4876800" y="2895600"/>
            <a:ext cx="3962400" cy="36576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w="165100" prst="coolSlant"/>
          </a:sp3d>
        </p:spPr>
        <p:txBody>
          <a:bodyPr/>
          <a:lstStyle/>
          <a:p>
            <a:pPr algn="r" eaLnBrk="0" hangingPunct="0">
              <a:defRPr/>
            </a:pPr>
            <a:r>
              <a:rPr lang="en-US" dirty="0">
                <a:latin typeface="Arial" charset="0"/>
                <a:cs typeface="+mn-cs"/>
              </a:rPr>
              <a:t>Say, “I’m Wrong”</a:t>
            </a:r>
          </a:p>
        </p:txBody>
      </p:sp>
      <p:sp>
        <p:nvSpPr>
          <p:cNvPr id="21" name="Rectangle 20">
            <a:extLst>
              <a:ext uri="{FF2B5EF4-FFF2-40B4-BE49-F238E27FC236}">
                <a16:creationId xmlns:a16="http://schemas.microsoft.com/office/drawing/2014/main" id="{0BE079DA-C5BB-3B47-A00B-48F7C0AD0E1E}"/>
              </a:ext>
            </a:extLst>
          </p:cNvPr>
          <p:cNvSpPr/>
          <p:nvPr/>
        </p:nvSpPr>
        <p:spPr bwMode="auto">
          <a:xfrm>
            <a:off x="609600" y="2439572"/>
            <a:ext cx="3962400" cy="36576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w="165100"/>
          </a:sp3d>
        </p:spPr>
        <p:txBody>
          <a:bodyPr/>
          <a:lstStyle/>
          <a:p>
            <a:pPr eaLnBrk="0" hangingPunct="0">
              <a:defRPr/>
            </a:pPr>
            <a:r>
              <a:rPr lang="en-US" dirty="0">
                <a:latin typeface="Arial" charset="0"/>
                <a:cs typeface="+mn-cs"/>
              </a:rPr>
              <a:t>Compassionate</a:t>
            </a:r>
          </a:p>
        </p:txBody>
      </p:sp>
      <p:sp>
        <p:nvSpPr>
          <p:cNvPr id="23" name="Rectangle 22">
            <a:extLst>
              <a:ext uri="{FF2B5EF4-FFF2-40B4-BE49-F238E27FC236}">
                <a16:creationId xmlns:a16="http://schemas.microsoft.com/office/drawing/2014/main" id="{659D593E-F518-5C40-AFD4-5EFFEFAD07D8}"/>
              </a:ext>
            </a:extLst>
          </p:cNvPr>
          <p:cNvSpPr/>
          <p:nvPr/>
        </p:nvSpPr>
        <p:spPr bwMode="auto">
          <a:xfrm>
            <a:off x="4876800" y="2438400"/>
            <a:ext cx="3962400" cy="36576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w="165100" prst="coolSlant"/>
          </a:sp3d>
        </p:spPr>
        <p:txBody>
          <a:bodyPr/>
          <a:lstStyle/>
          <a:p>
            <a:pPr algn="r" eaLnBrk="0" hangingPunct="0">
              <a:defRPr/>
            </a:pPr>
            <a:r>
              <a:rPr lang="en-US" dirty="0">
                <a:latin typeface="Arial" charset="0"/>
                <a:cs typeface="+mn-cs"/>
              </a:rPr>
              <a:t>Discipline</a:t>
            </a:r>
          </a:p>
        </p:txBody>
      </p:sp>
      <p:sp>
        <p:nvSpPr>
          <p:cNvPr id="24" name="Rectangle 23">
            <a:extLst>
              <a:ext uri="{FF2B5EF4-FFF2-40B4-BE49-F238E27FC236}">
                <a16:creationId xmlns:a16="http://schemas.microsoft.com/office/drawing/2014/main" id="{305EC96F-A276-B842-871E-391B2BB32387}"/>
              </a:ext>
            </a:extLst>
          </p:cNvPr>
          <p:cNvSpPr/>
          <p:nvPr/>
        </p:nvSpPr>
        <p:spPr bwMode="auto">
          <a:xfrm>
            <a:off x="609600" y="1981200"/>
            <a:ext cx="3962400" cy="36576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w="165100"/>
          </a:sp3d>
        </p:spPr>
        <p:txBody>
          <a:bodyPr/>
          <a:lstStyle/>
          <a:p>
            <a:pPr eaLnBrk="0" hangingPunct="0">
              <a:defRPr/>
            </a:pPr>
            <a:r>
              <a:rPr lang="en-US" dirty="0">
                <a:latin typeface="Arial" charset="0"/>
                <a:cs typeface="+mn-cs"/>
              </a:rPr>
              <a:t>Planned</a:t>
            </a:r>
          </a:p>
        </p:txBody>
      </p:sp>
      <p:sp>
        <p:nvSpPr>
          <p:cNvPr id="25" name="Rectangle 24">
            <a:extLst>
              <a:ext uri="{FF2B5EF4-FFF2-40B4-BE49-F238E27FC236}">
                <a16:creationId xmlns:a16="http://schemas.microsoft.com/office/drawing/2014/main" id="{C94EDE57-7074-DA43-B1A2-4C743FCE0CC7}"/>
              </a:ext>
            </a:extLst>
          </p:cNvPr>
          <p:cNvSpPr/>
          <p:nvPr/>
        </p:nvSpPr>
        <p:spPr bwMode="auto">
          <a:xfrm>
            <a:off x="4876800" y="1981200"/>
            <a:ext cx="3962400" cy="36576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w="165100" prst="coolSlant"/>
          </a:sp3d>
        </p:spPr>
        <p:txBody>
          <a:bodyPr/>
          <a:lstStyle/>
          <a:p>
            <a:pPr algn="r" eaLnBrk="0" hangingPunct="0">
              <a:defRPr/>
            </a:pPr>
            <a:r>
              <a:rPr lang="en-US" dirty="0">
                <a:latin typeface="Arial" charset="0"/>
                <a:cs typeface="+mn-cs"/>
              </a:rPr>
              <a:t>Be Spontaneous</a:t>
            </a:r>
          </a:p>
        </p:txBody>
      </p:sp>
      <p:sp>
        <p:nvSpPr>
          <p:cNvPr id="26" name="Rectangle 25">
            <a:extLst>
              <a:ext uri="{FF2B5EF4-FFF2-40B4-BE49-F238E27FC236}">
                <a16:creationId xmlns:a16="http://schemas.microsoft.com/office/drawing/2014/main" id="{C4EE71F2-4170-F444-A79A-4C7823F43019}"/>
              </a:ext>
            </a:extLst>
          </p:cNvPr>
          <p:cNvSpPr/>
          <p:nvPr/>
        </p:nvSpPr>
        <p:spPr bwMode="auto">
          <a:xfrm>
            <a:off x="609600" y="1524000"/>
            <a:ext cx="3962400" cy="36576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w="165100"/>
          </a:sp3d>
        </p:spPr>
        <p:txBody>
          <a:bodyPr/>
          <a:lstStyle/>
          <a:p>
            <a:pPr eaLnBrk="0" hangingPunct="0">
              <a:defRPr/>
            </a:pPr>
            <a:r>
              <a:rPr lang="en-US" dirty="0">
                <a:latin typeface="Arial" charset="0"/>
                <a:cs typeface="+mn-cs"/>
              </a:rPr>
              <a:t>Great</a:t>
            </a:r>
          </a:p>
        </p:txBody>
      </p:sp>
      <p:sp>
        <p:nvSpPr>
          <p:cNvPr id="27" name="Rectangle 26">
            <a:extLst>
              <a:ext uri="{FF2B5EF4-FFF2-40B4-BE49-F238E27FC236}">
                <a16:creationId xmlns:a16="http://schemas.microsoft.com/office/drawing/2014/main" id="{B86D03EE-CBCA-964F-AD00-90A87030DC01}"/>
              </a:ext>
            </a:extLst>
          </p:cNvPr>
          <p:cNvSpPr/>
          <p:nvPr/>
        </p:nvSpPr>
        <p:spPr bwMode="auto">
          <a:xfrm>
            <a:off x="4876800" y="1524000"/>
            <a:ext cx="3962400" cy="36576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w="165100" prst="coolSlant"/>
          </a:sp3d>
        </p:spPr>
        <p:txBody>
          <a:bodyPr/>
          <a:lstStyle/>
          <a:p>
            <a:pPr algn="r" eaLnBrk="0" hangingPunct="0">
              <a:defRPr/>
            </a:pPr>
            <a:r>
              <a:rPr lang="en-US" dirty="0">
                <a:latin typeface="Arial" charset="0"/>
                <a:cs typeface="+mn-cs"/>
              </a:rPr>
              <a:t>Be Without Pride</a:t>
            </a:r>
          </a:p>
        </p:txBody>
      </p:sp>
      <p:sp>
        <p:nvSpPr>
          <p:cNvPr id="28" name="Rectangle 27">
            <a:extLst>
              <a:ext uri="{FF2B5EF4-FFF2-40B4-BE49-F238E27FC236}">
                <a16:creationId xmlns:a16="http://schemas.microsoft.com/office/drawing/2014/main" id="{DE1341C6-0350-3B42-A108-48D31C6FFDEB}"/>
              </a:ext>
            </a:extLst>
          </p:cNvPr>
          <p:cNvSpPr/>
          <p:nvPr/>
        </p:nvSpPr>
        <p:spPr bwMode="auto">
          <a:xfrm>
            <a:off x="609600" y="5182772"/>
            <a:ext cx="3962400" cy="36576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w="165100"/>
          </a:sp3d>
        </p:spPr>
        <p:txBody>
          <a:bodyPr/>
          <a:lstStyle/>
          <a:p>
            <a:pPr eaLnBrk="0" hangingPunct="0">
              <a:defRPr/>
            </a:pPr>
            <a:r>
              <a:rPr lang="en-US" dirty="0">
                <a:latin typeface="Arial" charset="0"/>
                <a:cs typeface="+mn-cs"/>
              </a:rPr>
              <a:t>Leading</a:t>
            </a:r>
          </a:p>
        </p:txBody>
      </p:sp>
      <p:sp>
        <p:nvSpPr>
          <p:cNvPr id="29" name="Rectangle 28">
            <a:extLst>
              <a:ext uri="{FF2B5EF4-FFF2-40B4-BE49-F238E27FC236}">
                <a16:creationId xmlns:a16="http://schemas.microsoft.com/office/drawing/2014/main" id="{07F29A94-60A5-8B43-B666-F8E012431765}"/>
              </a:ext>
            </a:extLst>
          </p:cNvPr>
          <p:cNvSpPr/>
          <p:nvPr/>
        </p:nvSpPr>
        <p:spPr bwMode="auto">
          <a:xfrm>
            <a:off x="4876800" y="5182772"/>
            <a:ext cx="3962400" cy="36576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w="165100" prst="coolSlant"/>
          </a:sp3d>
        </p:spPr>
        <p:txBody>
          <a:bodyPr/>
          <a:lstStyle/>
          <a:p>
            <a:pPr algn="r" eaLnBrk="0" hangingPunct="0">
              <a:defRPr/>
            </a:pPr>
            <a:r>
              <a:rPr lang="en-US" dirty="0">
                <a:latin typeface="Arial" charset="0"/>
                <a:cs typeface="+mn-cs"/>
              </a:rPr>
              <a:t>Serve</a:t>
            </a:r>
          </a:p>
        </p:txBody>
      </p:sp>
      <p:sp>
        <p:nvSpPr>
          <p:cNvPr id="31" name="Diamond 30">
            <a:extLst>
              <a:ext uri="{FF2B5EF4-FFF2-40B4-BE49-F238E27FC236}">
                <a16:creationId xmlns:a16="http://schemas.microsoft.com/office/drawing/2014/main" id="{88875835-1582-444B-B23F-D7620143FB9A}"/>
              </a:ext>
            </a:extLst>
          </p:cNvPr>
          <p:cNvSpPr/>
          <p:nvPr/>
        </p:nvSpPr>
        <p:spPr bwMode="auto">
          <a:xfrm>
            <a:off x="3657600" y="2543175"/>
            <a:ext cx="2057400" cy="1905000"/>
          </a:xfrm>
          <a:prstGeom prst="diamond">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outerShdw blurRad="50800" dist="38100" dir="5400000" sx="108000" sy="108000" algn="t" rotWithShape="0">
              <a:prstClr val="black">
                <a:alpha val="40000"/>
              </a:prstClr>
            </a:outerShdw>
          </a:effectLst>
        </p:spPr>
        <p:txBody>
          <a:bodyPr wrap="none" lIns="0" tIns="0" rIns="0" bIns="0" anchor="ctr"/>
          <a:lstStyle/>
          <a:p>
            <a:pPr marL="12700" eaLnBrk="0" hangingPunct="0">
              <a:defRPr/>
            </a:pPr>
            <a:r>
              <a:rPr lang="en-US" b="1" dirty="0">
                <a:latin typeface="Arial" charset="0"/>
                <a:cs typeface="+mn-cs"/>
              </a:rPr>
              <a:t>Enough To</a:t>
            </a:r>
          </a:p>
        </p:txBody>
      </p:sp>
      <p:sp>
        <p:nvSpPr>
          <p:cNvPr id="32" name="Right Arrow 31">
            <a:extLst>
              <a:ext uri="{FF2B5EF4-FFF2-40B4-BE49-F238E27FC236}">
                <a16:creationId xmlns:a16="http://schemas.microsoft.com/office/drawing/2014/main" id="{AB9E2457-2204-A243-A000-2634EAD386F9}"/>
              </a:ext>
            </a:extLst>
          </p:cNvPr>
          <p:cNvSpPr/>
          <p:nvPr/>
        </p:nvSpPr>
        <p:spPr bwMode="auto">
          <a:xfrm>
            <a:off x="3200400" y="3338513"/>
            <a:ext cx="533400" cy="304800"/>
          </a:xfrm>
          <a:prstGeom prst="rightArrow">
            <a:avLst/>
          </a:prstGeom>
          <a:solidFill>
            <a:schemeClr val="tx2"/>
          </a:solidFill>
          <a:ln w="9525" cap="flat" cmpd="sng" algn="ctr">
            <a:solidFill>
              <a:schemeClr val="tx1"/>
            </a:solidFill>
            <a:prstDash val="solid"/>
            <a:round/>
            <a:headEnd type="none" w="med" len="med"/>
            <a:tailEnd type="none" w="med" len="med"/>
          </a:ln>
          <a:effectLst>
            <a:outerShdw blurRad="50800" dist="38100" dir="5400000" sx="108000" sy="108000" algn="t" rotWithShape="0">
              <a:prstClr val="black">
                <a:alpha val="40000"/>
              </a:prstClr>
            </a:outerShdw>
          </a:effectLst>
        </p:spPr>
        <p:txBody>
          <a:bodyPr wrap="none" lIns="0" tIns="0" rIns="0" bIns="0" anchor="ctr"/>
          <a:lstStyle/>
          <a:p>
            <a:pPr eaLnBrk="0" hangingPunct="0">
              <a:defRPr/>
            </a:pPr>
            <a:endParaRPr lang="en-US" b="1" dirty="0">
              <a:latin typeface="Arial" charset="0"/>
              <a:cs typeface="+mn-cs"/>
            </a:endParaRPr>
          </a:p>
        </p:txBody>
      </p:sp>
      <p:sp>
        <p:nvSpPr>
          <p:cNvPr id="33" name="Right Arrow 32">
            <a:extLst>
              <a:ext uri="{FF2B5EF4-FFF2-40B4-BE49-F238E27FC236}">
                <a16:creationId xmlns:a16="http://schemas.microsoft.com/office/drawing/2014/main" id="{A9460499-D811-F94A-8AFE-41ABE659F50E}"/>
              </a:ext>
            </a:extLst>
          </p:cNvPr>
          <p:cNvSpPr/>
          <p:nvPr/>
        </p:nvSpPr>
        <p:spPr bwMode="auto">
          <a:xfrm>
            <a:off x="5667375" y="3352800"/>
            <a:ext cx="533400" cy="304800"/>
          </a:xfrm>
          <a:prstGeom prst="rightArrow">
            <a:avLst/>
          </a:prstGeom>
          <a:solidFill>
            <a:schemeClr val="accent1">
              <a:lumMod val="75000"/>
            </a:schemeClr>
          </a:solidFill>
          <a:ln w="9525" cap="flat" cmpd="sng" algn="ctr">
            <a:solidFill>
              <a:schemeClr val="tx1"/>
            </a:solidFill>
            <a:prstDash val="solid"/>
            <a:round/>
            <a:headEnd type="none" w="med" len="med"/>
            <a:tailEnd type="none" w="med" len="med"/>
          </a:ln>
          <a:effectLst>
            <a:outerShdw blurRad="50800" dist="38100" dir="5400000" sx="108000" sy="108000" algn="t" rotWithShape="0">
              <a:prstClr val="black">
                <a:alpha val="40000"/>
              </a:prstClr>
            </a:outerShdw>
          </a:effectLst>
        </p:spPr>
        <p:txBody>
          <a:bodyPr wrap="none" lIns="0" tIns="0" rIns="0" bIns="0" anchor="ctr"/>
          <a:lstStyle/>
          <a:p>
            <a:pPr eaLnBrk="0" hangingPunct="0">
              <a:defRPr/>
            </a:pPr>
            <a:endParaRPr lang="en-US" b="1" dirty="0">
              <a:latin typeface="Arial" charset="0"/>
              <a:cs typeface="+mn-cs"/>
            </a:endParaRPr>
          </a:p>
        </p:txBody>
      </p:sp>
    </p:spTree>
    <p:extLst>
      <p:ext uri="{BB962C8B-B14F-4D97-AF65-F5344CB8AC3E}">
        <p14:creationId xmlns:p14="http://schemas.microsoft.com/office/powerpoint/2010/main" val="745350815"/>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AE154838-65F5-C544-AF99-7195B730CF6F}"/>
              </a:ext>
            </a:extLst>
          </p:cNvPr>
          <p:cNvSpPr>
            <a:spLocks noGrp="1"/>
          </p:cNvSpPr>
          <p:nvPr>
            <p:ph type="title"/>
          </p:nvPr>
        </p:nvSpPr>
        <p:spPr>
          <a:xfrm>
            <a:off x="762000" y="381000"/>
            <a:ext cx="7772400" cy="762000"/>
          </a:xfrm>
        </p:spPr>
        <p:txBody>
          <a:bodyPr/>
          <a:lstStyle/>
          <a:p>
            <a:pPr eaLnBrk="1" hangingPunct="1"/>
            <a:r>
              <a:rPr lang="en-US" altLang="en-US" dirty="0">
                <a:solidFill>
                  <a:srgbClr val="C00000"/>
                </a:solidFill>
                <a:latin typeface="+mn-lt"/>
              </a:rPr>
              <a:t>Examples of Balance</a:t>
            </a:r>
          </a:p>
        </p:txBody>
      </p:sp>
      <p:sp>
        <p:nvSpPr>
          <p:cNvPr id="30723" name="Content Placeholder 2">
            <a:extLst>
              <a:ext uri="{FF2B5EF4-FFF2-40B4-BE49-F238E27FC236}">
                <a16:creationId xmlns:a16="http://schemas.microsoft.com/office/drawing/2014/main" id="{C53766C0-2C2A-F14C-8DC6-B08B29C6F357}"/>
              </a:ext>
            </a:extLst>
          </p:cNvPr>
          <p:cNvSpPr>
            <a:spLocks noGrp="1"/>
          </p:cNvSpPr>
          <p:nvPr>
            <p:ph idx="1"/>
          </p:nvPr>
        </p:nvSpPr>
        <p:spPr>
          <a:xfrm>
            <a:off x="762000" y="1246909"/>
            <a:ext cx="7772400" cy="4724400"/>
          </a:xfrm>
        </p:spPr>
        <p:txBody>
          <a:bodyPr>
            <a:normAutofit fontScale="92500" lnSpcReduction="20000"/>
          </a:bodyPr>
          <a:lstStyle/>
          <a:p>
            <a:pPr>
              <a:buNone/>
            </a:pPr>
            <a:r>
              <a:rPr lang="en-US" altLang="en-US" sz="2200" b="1" i="1" dirty="0"/>
              <a:t>Paradoxes are not easy to balance. Here are a few examples:</a:t>
            </a:r>
          </a:p>
          <a:p>
            <a:pPr eaLnBrk="1" hangingPunct="1">
              <a:buFontTx/>
              <a:buNone/>
            </a:pPr>
            <a:endParaRPr lang="en-US" altLang="en-US" sz="2000" dirty="0">
              <a:solidFill>
                <a:schemeClr val="tx1"/>
              </a:solidFill>
              <a:latin typeface="+mn-lt"/>
            </a:endParaRPr>
          </a:p>
          <a:p>
            <a:pPr eaLnBrk="1" hangingPunct="1">
              <a:buFontTx/>
              <a:buNone/>
            </a:pPr>
            <a:r>
              <a:rPr lang="en-US" altLang="en-US" sz="2000" b="1" i="1" dirty="0">
                <a:solidFill>
                  <a:schemeClr val="accent1">
                    <a:lumMod val="75000"/>
                  </a:schemeClr>
                </a:solidFill>
                <a:latin typeface="+mn-lt"/>
              </a:rPr>
              <a:t>Great Enough to be Without Pride</a:t>
            </a:r>
          </a:p>
          <a:p>
            <a:pPr eaLnBrk="1" hangingPunct="1"/>
            <a:r>
              <a:rPr lang="en-US" altLang="en-US" sz="2000" dirty="0">
                <a:solidFill>
                  <a:schemeClr val="tx1"/>
                </a:solidFill>
                <a:latin typeface="+mn-lt"/>
              </a:rPr>
              <a:t>Team gets the credit, you get the blame</a:t>
            </a:r>
          </a:p>
          <a:p>
            <a:pPr eaLnBrk="1" hangingPunct="1">
              <a:buFontTx/>
              <a:buNone/>
            </a:pPr>
            <a:endParaRPr lang="en-US" altLang="en-US" sz="1000" dirty="0">
              <a:solidFill>
                <a:schemeClr val="tx1"/>
              </a:solidFill>
              <a:latin typeface="+mn-lt"/>
            </a:endParaRPr>
          </a:p>
          <a:p>
            <a:pPr eaLnBrk="1" hangingPunct="1">
              <a:buFontTx/>
              <a:buNone/>
            </a:pPr>
            <a:r>
              <a:rPr lang="en-US" altLang="en-US" sz="2000" b="1" i="1" dirty="0">
                <a:solidFill>
                  <a:schemeClr val="accent1">
                    <a:lumMod val="75000"/>
                  </a:schemeClr>
                </a:solidFill>
                <a:latin typeface="+mn-lt"/>
              </a:rPr>
              <a:t>Compassionate Enough to Discipline</a:t>
            </a:r>
          </a:p>
          <a:p>
            <a:pPr eaLnBrk="1" hangingPunct="1"/>
            <a:r>
              <a:rPr lang="en-US" altLang="en-US" sz="2000" dirty="0">
                <a:solidFill>
                  <a:schemeClr val="tx1"/>
                </a:solidFill>
                <a:latin typeface="+mn-lt"/>
              </a:rPr>
              <a:t>Must not be soft – set high expectations and follow through</a:t>
            </a:r>
          </a:p>
          <a:p>
            <a:pPr eaLnBrk="1" hangingPunct="1">
              <a:buFontTx/>
              <a:buNone/>
            </a:pPr>
            <a:endParaRPr lang="en-US" altLang="en-US" sz="1000" dirty="0">
              <a:solidFill>
                <a:schemeClr val="tx1"/>
              </a:solidFill>
              <a:latin typeface="+mn-lt"/>
            </a:endParaRPr>
          </a:p>
          <a:p>
            <a:pPr eaLnBrk="1" hangingPunct="1">
              <a:buFontTx/>
              <a:buNone/>
            </a:pPr>
            <a:r>
              <a:rPr lang="en-US" altLang="en-US" sz="2000" b="1" i="1" dirty="0">
                <a:solidFill>
                  <a:schemeClr val="accent1">
                    <a:lumMod val="75000"/>
                  </a:schemeClr>
                </a:solidFill>
                <a:latin typeface="+mn-lt"/>
              </a:rPr>
              <a:t>Right Enough to Say, “I’m Wrong”</a:t>
            </a:r>
          </a:p>
          <a:p>
            <a:pPr eaLnBrk="1" hangingPunct="1"/>
            <a:r>
              <a:rPr lang="en-US" altLang="en-US" sz="2000" dirty="0">
                <a:solidFill>
                  <a:schemeClr val="tx1"/>
                </a:solidFill>
                <a:latin typeface="+mn-lt"/>
              </a:rPr>
              <a:t>Leaders make mistakes too, admit you are human</a:t>
            </a:r>
          </a:p>
          <a:p>
            <a:pPr eaLnBrk="1" hangingPunct="1">
              <a:buFontTx/>
              <a:buNone/>
            </a:pPr>
            <a:endParaRPr lang="en-US" altLang="en-US" sz="1000" dirty="0">
              <a:solidFill>
                <a:schemeClr val="tx1"/>
              </a:solidFill>
              <a:latin typeface="+mn-lt"/>
            </a:endParaRPr>
          </a:p>
          <a:p>
            <a:pPr eaLnBrk="1" hangingPunct="1">
              <a:buFontTx/>
              <a:buNone/>
            </a:pPr>
            <a:r>
              <a:rPr lang="en-US" altLang="en-US" sz="2000" b="1" i="1" dirty="0">
                <a:solidFill>
                  <a:schemeClr val="accent1">
                    <a:lumMod val="75000"/>
                  </a:schemeClr>
                </a:solidFill>
                <a:latin typeface="+mn-lt"/>
              </a:rPr>
              <a:t>Wise Enough to Admit You Don’t Know</a:t>
            </a:r>
          </a:p>
          <a:p>
            <a:pPr eaLnBrk="1" hangingPunct="1"/>
            <a:r>
              <a:rPr lang="en-US" altLang="en-US" sz="2000" dirty="0">
                <a:solidFill>
                  <a:schemeClr val="tx1"/>
                </a:solidFill>
                <a:latin typeface="+mn-lt"/>
              </a:rPr>
              <a:t>Find out quickly, but do not mislead</a:t>
            </a:r>
          </a:p>
          <a:p>
            <a:pPr eaLnBrk="1" hangingPunct="1">
              <a:buFontTx/>
              <a:buNone/>
            </a:pPr>
            <a:endParaRPr lang="en-US" altLang="en-US" sz="1000" dirty="0">
              <a:solidFill>
                <a:schemeClr val="tx1"/>
              </a:solidFill>
              <a:latin typeface="+mn-lt"/>
            </a:endParaRPr>
          </a:p>
          <a:p>
            <a:pPr eaLnBrk="1" hangingPunct="1">
              <a:buFontTx/>
              <a:buNone/>
            </a:pPr>
            <a:r>
              <a:rPr lang="en-US" altLang="en-US" sz="2000" b="1" i="1" dirty="0">
                <a:solidFill>
                  <a:schemeClr val="accent1">
                    <a:lumMod val="75000"/>
                  </a:schemeClr>
                </a:solidFill>
                <a:latin typeface="+mn-lt"/>
              </a:rPr>
              <a:t>Busy Enough to Listen</a:t>
            </a:r>
          </a:p>
          <a:p>
            <a:pPr eaLnBrk="1" hangingPunct="1"/>
            <a:r>
              <a:rPr lang="en-US" altLang="en-US" sz="2000" dirty="0">
                <a:solidFill>
                  <a:schemeClr val="tx1"/>
                </a:solidFill>
                <a:latin typeface="+mn-lt"/>
              </a:rPr>
              <a:t>Beware the busy manager – they do not lead</a:t>
            </a:r>
          </a:p>
        </p:txBody>
      </p:sp>
    </p:spTree>
    <p:extLst>
      <p:ext uri="{BB962C8B-B14F-4D97-AF65-F5344CB8AC3E}">
        <p14:creationId xmlns:p14="http://schemas.microsoft.com/office/powerpoint/2010/main" val="1663930995"/>
      </p:ext>
    </p:extLst>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2F8C2F7D-E315-3545-A126-D11FAA6A5EB3}"/>
              </a:ext>
            </a:extLst>
          </p:cNvPr>
          <p:cNvSpPr>
            <a:spLocks noGrp="1"/>
          </p:cNvSpPr>
          <p:nvPr>
            <p:ph type="title"/>
          </p:nvPr>
        </p:nvSpPr>
        <p:spPr>
          <a:xfrm>
            <a:off x="457200" y="215503"/>
            <a:ext cx="7772400" cy="762000"/>
          </a:xfrm>
        </p:spPr>
        <p:txBody>
          <a:bodyPr>
            <a:normAutofit/>
          </a:bodyPr>
          <a:lstStyle/>
          <a:p>
            <a:pPr eaLnBrk="1" hangingPunct="1"/>
            <a:r>
              <a:rPr lang="en-US" altLang="en-US" sz="3600" dirty="0">
                <a:solidFill>
                  <a:srgbClr val="0070C0"/>
                </a:solidFill>
                <a:latin typeface="+mn-lt"/>
              </a:rPr>
              <a:t>Organization Hierarchy</a:t>
            </a:r>
          </a:p>
        </p:txBody>
      </p:sp>
      <p:sp>
        <p:nvSpPr>
          <p:cNvPr id="33795" name="TextBox 4">
            <a:extLst>
              <a:ext uri="{FF2B5EF4-FFF2-40B4-BE49-F238E27FC236}">
                <a16:creationId xmlns:a16="http://schemas.microsoft.com/office/drawing/2014/main" id="{670AA5E5-AA3A-4F47-B34B-93DCC8DFBF9C}"/>
              </a:ext>
            </a:extLst>
          </p:cNvPr>
          <p:cNvSpPr txBox="1">
            <a:spLocks noChangeArrowheads="1"/>
          </p:cNvSpPr>
          <p:nvPr/>
        </p:nvSpPr>
        <p:spPr bwMode="auto">
          <a:xfrm>
            <a:off x="457200" y="1002506"/>
            <a:ext cx="815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b="1" i="1" dirty="0"/>
              <a:t>Changing the perspective on the structure:</a:t>
            </a:r>
          </a:p>
        </p:txBody>
      </p:sp>
      <p:graphicFrame>
        <p:nvGraphicFramePr>
          <p:cNvPr id="9" name="Diagram 8">
            <a:extLst>
              <a:ext uri="{FF2B5EF4-FFF2-40B4-BE49-F238E27FC236}">
                <a16:creationId xmlns:a16="http://schemas.microsoft.com/office/drawing/2014/main" id="{7C002366-398B-A24B-BA7B-3586E448F2D5}"/>
              </a:ext>
            </a:extLst>
          </p:cNvPr>
          <p:cNvGraphicFramePr/>
          <p:nvPr/>
        </p:nvGraphicFramePr>
        <p:xfrm>
          <a:off x="2590800" y="1422400"/>
          <a:ext cx="5638800" cy="1701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3798" name="TextBox 12">
            <a:extLst>
              <a:ext uri="{FF2B5EF4-FFF2-40B4-BE49-F238E27FC236}">
                <a16:creationId xmlns:a16="http://schemas.microsoft.com/office/drawing/2014/main" id="{752F8CB1-8DD0-E64E-A960-0933C47C471A}"/>
              </a:ext>
            </a:extLst>
          </p:cNvPr>
          <p:cNvSpPr txBox="1">
            <a:spLocks noChangeArrowheads="1"/>
          </p:cNvSpPr>
          <p:nvPr/>
        </p:nvSpPr>
        <p:spPr bwMode="auto">
          <a:xfrm>
            <a:off x="411163" y="2068513"/>
            <a:ext cx="1828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dirty="0">
                <a:solidFill>
                  <a:srgbClr val="7030A0"/>
                </a:solidFill>
              </a:rPr>
              <a:t>Traditional</a:t>
            </a:r>
          </a:p>
        </p:txBody>
      </p:sp>
      <p:graphicFrame>
        <p:nvGraphicFramePr>
          <p:cNvPr id="26" name="Diagram 25">
            <a:extLst>
              <a:ext uri="{FF2B5EF4-FFF2-40B4-BE49-F238E27FC236}">
                <a16:creationId xmlns:a16="http://schemas.microsoft.com/office/drawing/2014/main" id="{6640933A-08FE-0642-98C4-5EA49CAF3063}"/>
              </a:ext>
            </a:extLst>
          </p:cNvPr>
          <p:cNvGraphicFramePr/>
          <p:nvPr/>
        </p:nvGraphicFramePr>
        <p:xfrm>
          <a:off x="3886200" y="3429000"/>
          <a:ext cx="2895600" cy="736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3800" name="TextBox 26">
            <a:extLst>
              <a:ext uri="{FF2B5EF4-FFF2-40B4-BE49-F238E27FC236}">
                <a16:creationId xmlns:a16="http://schemas.microsoft.com/office/drawing/2014/main" id="{867F4264-F419-BF46-83A2-836B4C6004B2}"/>
              </a:ext>
            </a:extLst>
          </p:cNvPr>
          <p:cNvSpPr txBox="1">
            <a:spLocks noChangeArrowheads="1"/>
          </p:cNvSpPr>
          <p:nvPr/>
        </p:nvSpPr>
        <p:spPr bwMode="auto">
          <a:xfrm>
            <a:off x="381000" y="3521075"/>
            <a:ext cx="23161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dirty="0">
                <a:solidFill>
                  <a:srgbClr val="7030A0"/>
                </a:solidFill>
              </a:rPr>
              <a:t>“Primus Inter Pares”</a:t>
            </a:r>
          </a:p>
        </p:txBody>
      </p:sp>
      <p:cxnSp>
        <p:nvCxnSpPr>
          <p:cNvPr id="33801" name="Straight Connector 28">
            <a:extLst>
              <a:ext uri="{FF2B5EF4-FFF2-40B4-BE49-F238E27FC236}">
                <a16:creationId xmlns:a16="http://schemas.microsoft.com/office/drawing/2014/main" id="{3D6140C7-A245-FC4D-B908-949EAB759486}"/>
              </a:ext>
            </a:extLst>
          </p:cNvPr>
          <p:cNvCxnSpPr>
            <a:cxnSpLocks noChangeShapeType="1"/>
          </p:cNvCxnSpPr>
          <p:nvPr/>
        </p:nvCxnSpPr>
        <p:spPr bwMode="auto">
          <a:xfrm>
            <a:off x="457200" y="3276600"/>
            <a:ext cx="8458200" cy="1588"/>
          </a:xfrm>
          <a:prstGeom prst="line">
            <a:avLst/>
          </a:prstGeom>
          <a:noFill/>
          <a:ln w="9525" algn="ctr">
            <a:solidFill>
              <a:schemeClr val="tx1"/>
            </a:solidFill>
            <a:round/>
            <a:headEnd/>
            <a:tailEnd/>
          </a:ln>
        </p:spPr>
      </p:cxnSp>
      <p:cxnSp>
        <p:nvCxnSpPr>
          <p:cNvPr id="33802" name="Straight Connector 29">
            <a:extLst>
              <a:ext uri="{FF2B5EF4-FFF2-40B4-BE49-F238E27FC236}">
                <a16:creationId xmlns:a16="http://schemas.microsoft.com/office/drawing/2014/main" id="{33FC45CC-3303-8D47-B6C4-9809604E088F}"/>
              </a:ext>
            </a:extLst>
          </p:cNvPr>
          <p:cNvCxnSpPr>
            <a:cxnSpLocks noChangeShapeType="1"/>
          </p:cNvCxnSpPr>
          <p:nvPr/>
        </p:nvCxnSpPr>
        <p:spPr bwMode="auto">
          <a:xfrm>
            <a:off x="457200" y="4311650"/>
            <a:ext cx="8458200" cy="1588"/>
          </a:xfrm>
          <a:prstGeom prst="line">
            <a:avLst/>
          </a:prstGeom>
          <a:noFill/>
          <a:ln w="9525" algn="ctr">
            <a:solidFill>
              <a:schemeClr val="tx1"/>
            </a:solidFill>
            <a:round/>
            <a:headEnd/>
            <a:tailEnd/>
          </a:ln>
        </p:spPr>
      </p:cxnSp>
      <p:sp>
        <p:nvSpPr>
          <p:cNvPr id="33803" name="TextBox 30">
            <a:extLst>
              <a:ext uri="{FF2B5EF4-FFF2-40B4-BE49-F238E27FC236}">
                <a16:creationId xmlns:a16="http://schemas.microsoft.com/office/drawing/2014/main" id="{A17BDBC0-ED44-D54C-94F5-84A16DE8EF98}"/>
              </a:ext>
            </a:extLst>
          </p:cNvPr>
          <p:cNvSpPr txBox="1">
            <a:spLocks noChangeArrowheads="1"/>
          </p:cNvSpPr>
          <p:nvPr/>
        </p:nvSpPr>
        <p:spPr bwMode="auto">
          <a:xfrm>
            <a:off x="457200" y="3838575"/>
            <a:ext cx="23161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dirty="0"/>
              <a:t>(First Among Equals)</a:t>
            </a:r>
          </a:p>
        </p:txBody>
      </p:sp>
      <p:sp>
        <p:nvSpPr>
          <p:cNvPr id="33804" name="TextBox 31">
            <a:extLst>
              <a:ext uri="{FF2B5EF4-FFF2-40B4-BE49-F238E27FC236}">
                <a16:creationId xmlns:a16="http://schemas.microsoft.com/office/drawing/2014/main" id="{9E240B20-477C-EC47-8A61-039E0732EB8C}"/>
              </a:ext>
            </a:extLst>
          </p:cNvPr>
          <p:cNvSpPr txBox="1">
            <a:spLocks noChangeArrowheads="1"/>
          </p:cNvSpPr>
          <p:nvPr/>
        </p:nvSpPr>
        <p:spPr bwMode="auto">
          <a:xfrm>
            <a:off x="457200" y="5040313"/>
            <a:ext cx="1905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dirty="0">
                <a:solidFill>
                  <a:srgbClr val="7030A0"/>
                </a:solidFill>
              </a:rPr>
              <a:t>Flipped Pyramid</a:t>
            </a:r>
          </a:p>
        </p:txBody>
      </p:sp>
      <p:graphicFrame>
        <p:nvGraphicFramePr>
          <p:cNvPr id="33" name="Diagram 32">
            <a:extLst>
              <a:ext uri="{FF2B5EF4-FFF2-40B4-BE49-F238E27FC236}">
                <a16:creationId xmlns:a16="http://schemas.microsoft.com/office/drawing/2014/main" id="{27A194E1-2942-4144-B936-911207CA7C00}"/>
              </a:ext>
            </a:extLst>
          </p:cNvPr>
          <p:cNvGraphicFramePr/>
          <p:nvPr/>
        </p:nvGraphicFramePr>
        <p:xfrm>
          <a:off x="2133600" y="4602480"/>
          <a:ext cx="4038600" cy="14478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34" name="Diagram 33">
            <a:extLst>
              <a:ext uri="{FF2B5EF4-FFF2-40B4-BE49-F238E27FC236}">
                <a16:creationId xmlns:a16="http://schemas.microsoft.com/office/drawing/2014/main" id="{053287E9-E6A1-1448-BEE9-3AD370F82093}"/>
              </a:ext>
            </a:extLst>
          </p:cNvPr>
          <p:cNvGraphicFramePr/>
          <p:nvPr/>
        </p:nvGraphicFramePr>
        <p:xfrm>
          <a:off x="5105400" y="4556760"/>
          <a:ext cx="3810000" cy="152400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extLst>
      <p:ext uri="{BB962C8B-B14F-4D97-AF65-F5344CB8AC3E}">
        <p14:creationId xmlns:p14="http://schemas.microsoft.com/office/powerpoint/2010/main" val="1051381247"/>
      </p:ext>
    </p:extLst>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549CAC8A-528E-0849-BD97-83F277D944B4}"/>
              </a:ext>
            </a:extLst>
          </p:cNvPr>
          <p:cNvSpPr>
            <a:spLocks noGrp="1"/>
          </p:cNvSpPr>
          <p:nvPr>
            <p:ph type="title"/>
          </p:nvPr>
        </p:nvSpPr>
        <p:spPr>
          <a:xfrm>
            <a:off x="762000" y="261144"/>
            <a:ext cx="7772400" cy="762000"/>
          </a:xfrm>
        </p:spPr>
        <p:txBody>
          <a:bodyPr>
            <a:normAutofit/>
          </a:bodyPr>
          <a:lstStyle/>
          <a:p>
            <a:pPr eaLnBrk="1" hangingPunct="1"/>
            <a:r>
              <a:rPr lang="en-US" altLang="en-US" sz="4000" dirty="0">
                <a:solidFill>
                  <a:srgbClr val="7030A0"/>
                </a:solidFill>
                <a:latin typeface="+mn-lt"/>
              </a:rPr>
              <a:t>Team Performance</a:t>
            </a:r>
          </a:p>
        </p:txBody>
      </p:sp>
      <p:sp>
        <p:nvSpPr>
          <p:cNvPr id="34819" name="Content Placeholder 2">
            <a:extLst>
              <a:ext uri="{FF2B5EF4-FFF2-40B4-BE49-F238E27FC236}">
                <a16:creationId xmlns:a16="http://schemas.microsoft.com/office/drawing/2014/main" id="{D6238967-2B9A-0246-B1F8-0620215325A6}"/>
              </a:ext>
            </a:extLst>
          </p:cNvPr>
          <p:cNvSpPr>
            <a:spLocks noGrp="1"/>
          </p:cNvSpPr>
          <p:nvPr>
            <p:ph idx="1"/>
          </p:nvPr>
        </p:nvSpPr>
        <p:spPr>
          <a:xfrm>
            <a:off x="762000" y="1066799"/>
            <a:ext cx="7772400" cy="5361709"/>
          </a:xfrm>
        </p:spPr>
        <p:txBody>
          <a:bodyPr>
            <a:normAutofit fontScale="92500" lnSpcReduction="10000"/>
          </a:bodyPr>
          <a:lstStyle/>
          <a:p>
            <a:pPr>
              <a:buNone/>
            </a:pPr>
            <a:r>
              <a:rPr lang="en-US" altLang="en-US" sz="2000" b="1" i="1" dirty="0"/>
              <a:t>Aligning corporate HR practices with Servant-Leadership:</a:t>
            </a:r>
          </a:p>
          <a:p>
            <a:pPr eaLnBrk="1" hangingPunct="1">
              <a:buFontTx/>
              <a:buNone/>
            </a:pPr>
            <a:endParaRPr lang="en-US" altLang="en-US" sz="2000" dirty="0">
              <a:solidFill>
                <a:schemeClr val="tx1"/>
              </a:solidFill>
              <a:latin typeface="+mn-lt"/>
            </a:endParaRPr>
          </a:p>
          <a:p>
            <a:pPr eaLnBrk="1" hangingPunct="1">
              <a:buFontTx/>
              <a:buNone/>
            </a:pPr>
            <a:r>
              <a:rPr lang="en-US" altLang="en-US" sz="2000" b="1" i="1" dirty="0">
                <a:solidFill>
                  <a:schemeClr val="accent1">
                    <a:lumMod val="75000"/>
                  </a:schemeClr>
                </a:solidFill>
                <a:latin typeface="+mn-lt"/>
              </a:rPr>
              <a:t>Job Description – Non Servant-Leader Approach</a:t>
            </a:r>
          </a:p>
          <a:p>
            <a:pPr eaLnBrk="1" hangingPunct="1"/>
            <a:r>
              <a:rPr lang="en-US" altLang="en-US" sz="2000" dirty="0">
                <a:solidFill>
                  <a:schemeClr val="tx1"/>
                </a:solidFill>
                <a:latin typeface="+mn-lt"/>
              </a:rPr>
              <a:t>Objective: Command and control</a:t>
            </a:r>
          </a:p>
          <a:p>
            <a:pPr eaLnBrk="1" hangingPunct="1"/>
            <a:r>
              <a:rPr lang="en-US" altLang="en-US" sz="2000" dirty="0">
                <a:solidFill>
                  <a:schemeClr val="tx1"/>
                </a:solidFill>
                <a:latin typeface="+mn-lt"/>
              </a:rPr>
              <a:t>Created once, revised only during turnover</a:t>
            </a:r>
          </a:p>
          <a:p>
            <a:pPr eaLnBrk="1" hangingPunct="1"/>
            <a:r>
              <a:rPr lang="en-US" altLang="en-US" sz="2000" dirty="0">
                <a:solidFill>
                  <a:schemeClr val="tx1"/>
                </a:solidFill>
                <a:latin typeface="+mn-lt"/>
              </a:rPr>
              <a:t>Written by hiring manager each time</a:t>
            </a:r>
          </a:p>
          <a:p>
            <a:pPr eaLnBrk="1" hangingPunct="1">
              <a:buFontTx/>
              <a:buNone/>
            </a:pPr>
            <a:endParaRPr lang="en-US" altLang="en-US" sz="1000" dirty="0">
              <a:solidFill>
                <a:schemeClr val="tx1"/>
              </a:solidFill>
              <a:latin typeface="+mn-lt"/>
            </a:endParaRPr>
          </a:p>
          <a:p>
            <a:pPr eaLnBrk="1" hangingPunct="1">
              <a:buFontTx/>
              <a:buNone/>
            </a:pPr>
            <a:r>
              <a:rPr lang="en-US" altLang="en-US" sz="2000" b="1" i="1" dirty="0">
                <a:solidFill>
                  <a:schemeClr val="accent1">
                    <a:lumMod val="75000"/>
                  </a:schemeClr>
                </a:solidFill>
                <a:latin typeface="+mn-lt"/>
              </a:rPr>
              <a:t>Job Description – Servant-Leader Approach</a:t>
            </a:r>
          </a:p>
          <a:p>
            <a:pPr eaLnBrk="1" hangingPunct="1"/>
            <a:r>
              <a:rPr lang="en-US" altLang="en-US" sz="2000" dirty="0">
                <a:solidFill>
                  <a:schemeClr val="tx1"/>
                </a:solidFill>
                <a:latin typeface="+mn-lt"/>
              </a:rPr>
              <a:t>Objective: mutual understanding</a:t>
            </a:r>
          </a:p>
          <a:p>
            <a:pPr eaLnBrk="1" hangingPunct="1"/>
            <a:r>
              <a:rPr lang="en-US" altLang="en-US" sz="2000" dirty="0">
                <a:solidFill>
                  <a:schemeClr val="tx1"/>
                </a:solidFill>
                <a:latin typeface="+mn-lt"/>
              </a:rPr>
              <a:t>Dynamic, reviewed annually</a:t>
            </a:r>
          </a:p>
          <a:p>
            <a:pPr eaLnBrk="1" hangingPunct="1"/>
            <a:r>
              <a:rPr lang="en-US" altLang="en-US" sz="2000" dirty="0">
                <a:solidFill>
                  <a:schemeClr val="tx1"/>
                </a:solidFill>
                <a:latin typeface="+mn-lt"/>
              </a:rPr>
              <a:t>Initial draft by employee</a:t>
            </a:r>
          </a:p>
          <a:p>
            <a:pPr eaLnBrk="1" hangingPunct="1">
              <a:buFontTx/>
              <a:buNone/>
            </a:pPr>
            <a:endParaRPr lang="en-US" altLang="en-US" sz="1000" dirty="0">
              <a:solidFill>
                <a:schemeClr val="tx1"/>
              </a:solidFill>
              <a:latin typeface="+mn-lt"/>
            </a:endParaRPr>
          </a:p>
          <a:p>
            <a:pPr eaLnBrk="1" hangingPunct="1">
              <a:buFontTx/>
              <a:buNone/>
            </a:pPr>
            <a:r>
              <a:rPr lang="en-US" altLang="en-US" sz="2000" b="1" i="1" dirty="0">
                <a:solidFill>
                  <a:schemeClr val="accent1">
                    <a:lumMod val="75000"/>
                  </a:schemeClr>
                </a:solidFill>
                <a:latin typeface="+mn-lt"/>
              </a:rPr>
              <a:t>Performance Standards – Servant-Leader Approach</a:t>
            </a:r>
          </a:p>
          <a:p>
            <a:pPr eaLnBrk="1" hangingPunct="1"/>
            <a:r>
              <a:rPr lang="en-US" altLang="en-US" sz="2000" dirty="0">
                <a:solidFill>
                  <a:schemeClr val="tx1"/>
                </a:solidFill>
                <a:latin typeface="+mn-lt"/>
              </a:rPr>
              <a:t>To meet my performance objectives this quarter, I must…</a:t>
            </a:r>
          </a:p>
          <a:p>
            <a:pPr eaLnBrk="1" hangingPunct="1"/>
            <a:r>
              <a:rPr lang="en-US" altLang="en-US" sz="2000" dirty="0">
                <a:solidFill>
                  <a:schemeClr val="tx1"/>
                </a:solidFill>
                <a:latin typeface="+mn-lt"/>
              </a:rPr>
              <a:t>Employee initiates, manager reviews</a:t>
            </a:r>
          </a:p>
          <a:p>
            <a:pPr eaLnBrk="1" hangingPunct="1"/>
            <a:r>
              <a:rPr lang="en-US" altLang="en-US" sz="2000" dirty="0">
                <a:solidFill>
                  <a:schemeClr val="tx1"/>
                </a:solidFill>
                <a:latin typeface="+mn-lt"/>
              </a:rPr>
              <a:t>Servant-Leader must ensure staff does not take on too much</a:t>
            </a:r>
          </a:p>
        </p:txBody>
      </p:sp>
    </p:spTree>
    <p:extLst>
      <p:ext uri="{BB962C8B-B14F-4D97-AF65-F5344CB8AC3E}">
        <p14:creationId xmlns:p14="http://schemas.microsoft.com/office/powerpoint/2010/main" val="1216261227"/>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083A96C9-7461-434A-AD5E-EBA690C2FF1F}"/>
              </a:ext>
            </a:extLst>
          </p:cNvPr>
          <p:cNvSpPr>
            <a:spLocks noGrp="1"/>
          </p:cNvSpPr>
          <p:nvPr>
            <p:ph type="title"/>
          </p:nvPr>
        </p:nvSpPr>
        <p:spPr>
          <a:xfrm>
            <a:off x="512618" y="339436"/>
            <a:ext cx="7772400" cy="762000"/>
          </a:xfrm>
        </p:spPr>
        <p:txBody>
          <a:bodyPr>
            <a:normAutofit/>
          </a:bodyPr>
          <a:lstStyle/>
          <a:p>
            <a:pPr eaLnBrk="1" hangingPunct="1"/>
            <a:r>
              <a:rPr lang="en-US" altLang="en-US" sz="4000" dirty="0">
                <a:solidFill>
                  <a:srgbClr val="C00000"/>
                </a:solidFill>
                <a:latin typeface="+mn-lt"/>
              </a:rPr>
              <a:t>Developing SL Muscles</a:t>
            </a:r>
          </a:p>
        </p:txBody>
      </p:sp>
      <p:sp>
        <p:nvSpPr>
          <p:cNvPr id="35843" name="Content Placeholder 2">
            <a:extLst>
              <a:ext uri="{FF2B5EF4-FFF2-40B4-BE49-F238E27FC236}">
                <a16:creationId xmlns:a16="http://schemas.microsoft.com/office/drawing/2014/main" id="{91983E1D-CC9A-5B43-B973-789C2B1A5129}"/>
              </a:ext>
            </a:extLst>
          </p:cNvPr>
          <p:cNvSpPr>
            <a:spLocks noGrp="1"/>
          </p:cNvSpPr>
          <p:nvPr>
            <p:ph idx="1"/>
          </p:nvPr>
        </p:nvSpPr>
        <p:spPr>
          <a:xfrm>
            <a:off x="512618" y="1316181"/>
            <a:ext cx="8271164" cy="4724400"/>
          </a:xfrm>
        </p:spPr>
        <p:txBody>
          <a:bodyPr>
            <a:normAutofit fontScale="77500" lnSpcReduction="20000"/>
          </a:bodyPr>
          <a:lstStyle/>
          <a:p>
            <a:pPr marL="0" indent="0">
              <a:lnSpc>
                <a:spcPct val="120000"/>
              </a:lnSpc>
              <a:buNone/>
            </a:pPr>
            <a:r>
              <a:rPr lang="en-US" altLang="en-US" sz="2300" b="1" i="1" dirty="0"/>
              <a:t>Honing servant-leadership skills requires tracking progress and feedback.</a:t>
            </a:r>
            <a:endParaRPr lang="en-US" altLang="en-US" sz="2300" dirty="0">
              <a:solidFill>
                <a:schemeClr val="tx1"/>
              </a:solidFill>
              <a:latin typeface="+mn-lt"/>
            </a:endParaRPr>
          </a:p>
          <a:p>
            <a:pPr marL="0" indent="0" eaLnBrk="1" hangingPunct="1">
              <a:lnSpc>
                <a:spcPct val="120000"/>
              </a:lnSpc>
              <a:buFontTx/>
              <a:buNone/>
            </a:pPr>
            <a:r>
              <a:rPr lang="en-US" altLang="en-US" sz="2300" dirty="0">
                <a:solidFill>
                  <a:schemeClr val="tx1"/>
                </a:solidFill>
                <a:latin typeface="+mn-lt"/>
              </a:rPr>
              <a:t>James C. Hunter Recommends the “Three F’s” to Support Your Servant-Leadership Development, Including:</a:t>
            </a:r>
          </a:p>
          <a:p>
            <a:pPr marL="0" indent="0" eaLnBrk="1" hangingPunct="1">
              <a:lnSpc>
                <a:spcPct val="120000"/>
              </a:lnSpc>
              <a:buFontTx/>
              <a:buNone/>
            </a:pPr>
            <a:endParaRPr lang="en-US" altLang="en-US" sz="1000" dirty="0">
              <a:solidFill>
                <a:schemeClr val="tx1"/>
              </a:solidFill>
              <a:latin typeface="+mn-lt"/>
            </a:endParaRPr>
          </a:p>
          <a:p>
            <a:pPr marL="0" indent="0" eaLnBrk="1" hangingPunct="1">
              <a:lnSpc>
                <a:spcPct val="120000"/>
              </a:lnSpc>
              <a:buFontTx/>
              <a:buNone/>
            </a:pPr>
            <a:r>
              <a:rPr lang="en-US" altLang="en-US" sz="2000" b="1" i="1" dirty="0">
                <a:solidFill>
                  <a:schemeClr val="accent1">
                    <a:lumMod val="75000"/>
                  </a:schemeClr>
                </a:solidFill>
                <a:latin typeface="+mn-lt"/>
              </a:rPr>
              <a:t>Step 1: Foundation</a:t>
            </a:r>
          </a:p>
          <a:p>
            <a:pPr marL="0" indent="0" eaLnBrk="1" hangingPunct="1">
              <a:lnSpc>
                <a:spcPct val="120000"/>
              </a:lnSpc>
            </a:pPr>
            <a:r>
              <a:rPr lang="en-US" altLang="en-US" sz="2000" dirty="0">
                <a:solidFill>
                  <a:schemeClr val="tx1"/>
                </a:solidFill>
                <a:latin typeface="+mn-lt"/>
              </a:rPr>
              <a:t> Training, research, mentoring – understanding what is expected</a:t>
            </a:r>
          </a:p>
          <a:p>
            <a:pPr marL="0" indent="0" eaLnBrk="1" hangingPunct="1">
              <a:lnSpc>
                <a:spcPct val="120000"/>
              </a:lnSpc>
              <a:buFontTx/>
              <a:buNone/>
            </a:pPr>
            <a:endParaRPr lang="en-US" altLang="en-US" sz="1000" dirty="0">
              <a:solidFill>
                <a:schemeClr val="tx1"/>
              </a:solidFill>
              <a:latin typeface="+mn-lt"/>
            </a:endParaRPr>
          </a:p>
          <a:p>
            <a:pPr marL="0" indent="0" eaLnBrk="1" hangingPunct="1">
              <a:lnSpc>
                <a:spcPct val="120000"/>
              </a:lnSpc>
              <a:buFontTx/>
              <a:buNone/>
            </a:pPr>
            <a:r>
              <a:rPr lang="en-US" altLang="en-US" sz="2000" b="1" i="1" dirty="0">
                <a:solidFill>
                  <a:schemeClr val="accent1">
                    <a:lumMod val="75000"/>
                  </a:schemeClr>
                </a:solidFill>
                <a:latin typeface="+mn-lt"/>
              </a:rPr>
              <a:t>Step 2: Feedback</a:t>
            </a:r>
          </a:p>
          <a:p>
            <a:pPr marL="0" indent="0" eaLnBrk="1" hangingPunct="1">
              <a:lnSpc>
                <a:spcPct val="120000"/>
              </a:lnSpc>
            </a:pPr>
            <a:r>
              <a:rPr lang="en-US" altLang="en-US" sz="2000" dirty="0">
                <a:solidFill>
                  <a:schemeClr val="tx1"/>
                </a:solidFill>
                <a:latin typeface="+mn-lt"/>
              </a:rPr>
              <a:t> 360° Feedback on Servant-Leadership Gaps</a:t>
            </a:r>
          </a:p>
          <a:p>
            <a:pPr marL="0" indent="0" eaLnBrk="1" hangingPunct="1">
              <a:lnSpc>
                <a:spcPct val="120000"/>
              </a:lnSpc>
            </a:pPr>
            <a:r>
              <a:rPr lang="en-US" altLang="en-US" sz="2000" dirty="0">
                <a:solidFill>
                  <a:schemeClr val="tx1"/>
                </a:solidFill>
                <a:latin typeface="+mn-lt"/>
              </a:rPr>
              <a:t> Paired with measurable action plans to close gaps</a:t>
            </a:r>
          </a:p>
          <a:p>
            <a:pPr marL="0" indent="0" eaLnBrk="1" hangingPunct="1">
              <a:lnSpc>
                <a:spcPct val="120000"/>
              </a:lnSpc>
              <a:buFontTx/>
              <a:buNone/>
            </a:pPr>
            <a:endParaRPr lang="en-US" altLang="en-US" sz="1000" dirty="0">
              <a:solidFill>
                <a:schemeClr val="tx1"/>
              </a:solidFill>
              <a:latin typeface="+mn-lt"/>
            </a:endParaRPr>
          </a:p>
          <a:p>
            <a:pPr marL="0" indent="0" eaLnBrk="1" hangingPunct="1">
              <a:lnSpc>
                <a:spcPct val="120000"/>
              </a:lnSpc>
              <a:buFontTx/>
              <a:buNone/>
            </a:pPr>
            <a:r>
              <a:rPr lang="en-US" altLang="en-US" sz="2000" b="1" i="1" dirty="0">
                <a:solidFill>
                  <a:schemeClr val="accent1">
                    <a:lumMod val="75000"/>
                  </a:schemeClr>
                </a:solidFill>
                <a:latin typeface="+mn-lt"/>
              </a:rPr>
              <a:t>Step 3: Friction</a:t>
            </a:r>
          </a:p>
          <a:p>
            <a:pPr marL="0" indent="0" eaLnBrk="1" hangingPunct="1">
              <a:lnSpc>
                <a:spcPct val="120000"/>
              </a:lnSpc>
            </a:pPr>
            <a:r>
              <a:rPr lang="en-US" altLang="en-US" sz="2000" dirty="0">
                <a:solidFill>
                  <a:schemeClr val="tx1"/>
                </a:solidFill>
                <a:latin typeface="+mn-lt"/>
              </a:rPr>
              <a:t> Require S.M.A.R.T. objectives</a:t>
            </a:r>
          </a:p>
          <a:p>
            <a:pPr marL="0" indent="0" eaLnBrk="1" hangingPunct="1">
              <a:lnSpc>
                <a:spcPct val="120000"/>
              </a:lnSpc>
            </a:pPr>
            <a:r>
              <a:rPr lang="en-US" altLang="en-US" sz="2000" dirty="0">
                <a:solidFill>
                  <a:schemeClr val="tx1"/>
                </a:solidFill>
                <a:latin typeface="+mn-lt"/>
              </a:rPr>
              <a:t> Answer to a panel or advisor on performance against objectives</a:t>
            </a:r>
          </a:p>
        </p:txBody>
      </p:sp>
    </p:spTree>
    <p:extLst>
      <p:ext uri="{BB962C8B-B14F-4D97-AF65-F5344CB8AC3E}">
        <p14:creationId xmlns:p14="http://schemas.microsoft.com/office/powerpoint/2010/main" val="2411192911"/>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8A05283-817A-6343-923F-C2EA96E07A58}"/>
              </a:ext>
            </a:extLst>
          </p:cNvPr>
          <p:cNvSpPr>
            <a:spLocks noGrp="1"/>
          </p:cNvSpPr>
          <p:nvPr>
            <p:ph type="title"/>
          </p:nvPr>
        </p:nvSpPr>
        <p:spPr/>
        <p:txBody>
          <a:bodyPr>
            <a:normAutofit/>
          </a:bodyPr>
          <a:lstStyle/>
          <a:p>
            <a:r>
              <a:rPr lang="en-AU" sz="4000" b="1" dirty="0">
                <a:solidFill>
                  <a:schemeClr val="accent5"/>
                </a:solidFill>
              </a:rPr>
              <a:t>Outline for today</a:t>
            </a:r>
          </a:p>
        </p:txBody>
      </p:sp>
      <p:sp>
        <p:nvSpPr>
          <p:cNvPr id="7" name="Content Placeholder 6">
            <a:extLst>
              <a:ext uri="{FF2B5EF4-FFF2-40B4-BE49-F238E27FC236}">
                <a16:creationId xmlns:a16="http://schemas.microsoft.com/office/drawing/2014/main" id="{351D4703-FC08-3B47-94FC-9EFAA7D37FBD}"/>
              </a:ext>
            </a:extLst>
          </p:cNvPr>
          <p:cNvSpPr>
            <a:spLocks noGrp="1"/>
          </p:cNvSpPr>
          <p:nvPr>
            <p:ph sz="quarter" idx="12"/>
          </p:nvPr>
        </p:nvSpPr>
        <p:spPr>
          <a:xfrm>
            <a:off x="628650" y="1690689"/>
            <a:ext cx="8037678" cy="4191000"/>
          </a:xfrm>
        </p:spPr>
        <p:txBody>
          <a:bodyPr>
            <a:noAutofit/>
          </a:bodyPr>
          <a:lstStyle/>
          <a:p>
            <a:pPr marL="409575" indent="-390525"/>
            <a:r>
              <a:rPr lang="en-AU" sz="3300" dirty="0"/>
              <a:t>Introduction</a:t>
            </a:r>
          </a:p>
          <a:p>
            <a:pPr marL="409575" indent="-390525"/>
            <a:r>
              <a:rPr lang="en-AU" sz="3300" dirty="0"/>
              <a:t>Background</a:t>
            </a:r>
          </a:p>
          <a:p>
            <a:pPr marL="409575" indent="-390525"/>
            <a:r>
              <a:rPr lang="en-AU" sz="3300" dirty="0"/>
              <a:t>Characteristics</a:t>
            </a:r>
          </a:p>
          <a:p>
            <a:pPr marL="409575" indent="-390525"/>
            <a:r>
              <a:rPr lang="en-AU" sz="3300" dirty="0"/>
              <a:t>Paradoxes</a:t>
            </a:r>
          </a:p>
          <a:p>
            <a:pPr marL="409575" indent="-390525"/>
            <a:r>
              <a:rPr lang="en-AU" sz="3300" dirty="0"/>
              <a:t>Practice</a:t>
            </a:r>
          </a:p>
          <a:p>
            <a:pPr marL="409575" indent="-390525"/>
            <a:r>
              <a:rPr lang="en-AU" sz="3300" dirty="0"/>
              <a:t>Examples</a:t>
            </a:r>
          </a:p>
          <a:p>
            <a:pPr marL="409575" indent="-390525"/>
            <a:r>
              <a:rPr lang="en-AU" sz="3300" dirty="0"/>
              <a:t>More Information</a:t>
            </a:r>
          </a:p>
          <a:p>
            <a:pPr marL="409575" indent="-390525"/>
            <a:r>
              <a:rPr lang="en-AU" sz="3300" dirty="0"/>
              <a:t>Group activity</a:t>
            </a:r>
          </a:p>
        </p:txBody>
      </p:sp>
    </p:spTree>
    <p:extLst>
      <p:ext uri="{BB962C8B-B14F-4D97-AF65-F5344CB8AC3E}">
        <p14:creationId xmlns:p14="http://schemas.microsoft.com/office/powerpoint/2010/main" val="11408692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402B7550-0DC5-DE43-BE94-0851D8D1385E}"/>
              </a:ext>
            </a:extLst>
          </p:cNvPr>
          <p:cNvSpPr>
            <a:spLocks noGrp="1"/>
          </p:cNvSpPr>
          <p:nvPr>
            <p:ph type="title"/>
          </p:nvPr>
        </p:nvSpPr>
        <p:spPr>
          <a:xfrm>
            <a:off x="457199" y="101600"/>
            <a:ext cx="7848601" cy="762000"/>
          </a:xfrm>
        </p:spPr>
        <p:txBody>
          <a:bodyPr>
            <a:normAutofit/>
          </a:bodyPr>
          <a:lstStyle/>
          <a:p>
            <a:pPr eaLnBrk="1" hangingPunct="1"/>
            <a:r>
              <a:rPr lang="en-US" altLang="en-US" sz="3600" dirty="0">
                <a:solidFill>
                  <a:schemeClr val="accent1">
                    <a:lumMod val="75000"/>
                  </a:schemeClr>
                </a:solidFill>
                <a:latin typeface="+mn-lt"/>
              </a:rPr>
              <a:t>Organisations</a:t>
            </a:r>
          </a:p>
        </p:txBody>
      </p:sp>
      <p:sp>
        <p:nvSpPr>
          <p:cNvPr id="37891" name="Content Placeholder 2">
            <a:extLst>
              <a:ext uri="{FF2B5EF4-FFF2-40B4-BE49-F238E27FC236}">
                <a16:creationId xmlns:a16="http://schemas.microsoft.com/office/drawing/2014/main" id="{101F1F5E-3F32-9446-B7C7-FB6DFF6BB964}"/>
              </a:ext>
            </a:extLst>
          </p:cNvPr>
          <p:cNvSpPr>
            <a:spLocks noGrp="1"/>
          </p:cNvSpPr>
          <p:nvPr>
            <p:ph idx="1"/>
          </p:nvPr>
        </p:nvSpPr>
        <p:spPr>
          <a:xfrm>
            <a:off x="457199" y="952500"/>
            <a:ext cx="8229600" cy="5124450"/>
          </a:xfrm>
        </p:spPr>
        <p:txBody>
          <a:bodyPr/>
          <a:lstStyle/>
          <a:p>
            <a:pPr marL="0" indent="0">
              <a:buNone/>
            </a:pPr>
            <a:r>
              <a:rPr lang="en-US" altLang="en-US" sz="1800" b="1" i="1" dirty="0"/>
              <a:t>Some of the most well respected companies practice Servant-Leadership:</a:t>
            </a:r>
            <a:endParaRPr lang="en-US" altLang="en-US" sz="1800" b="1" i="1" dirty="0">
              <a:solidFill>
                <a:schemeClr val="tx1"/>
              </a:solidFill>
              <a:latin typeface="+mn-lt"/>
            </a:endParaRPr>
          </a:p>
          <a:p>
            <a:pPr eaLnBrk="1" hangingPunct="1"/>
            <a:r>
              <a:rPr lang="en-US" altLang="en-US" sz="1800" dirty="0">
                <a:solidFill>
                  <a:schemeClr val="tx1"/>
                </a:solidFill>
                <a:latin typeface="+mn-lt"/>
              </a:rPr>
              <a:t>Fortune’s 100 Best Companies to Work For: 1/3 of Top 35</a:t>
            </a:r>
          </a:p>
          <a:p>
            <a:pPr eaLnBrk="1" hangingPunct="1"/>
            <a:r>
              <a:rPr lang="en-US" altLang="en-US" sz="1800" dirty="0">
                <a:solidFill>
                  <a:schemeClr val="tx1"/>
                </a:solidFill>
                <a:latin typeface="+mn-lt"/>
              </a:rPr>
              <a:t>10 of America’s Most Admired Companies</a:t>
            </a:r>
          </a:p>
          <a:p>
            <a:pPr eaLnBrk="1" hangingPunct="1">
              <a:buFontTx/>
              <a:buNone/>
            </a:pPr>
            <a:endParaRPr lang="en-US" altLang="en-US" sz="1800" dirty="0">
              <a:solidFill>
                <a:schemeClr val="tx1"/>
              </a:solidFill>
              <a:latin typeface="+mn-lt"/>
            </a:endParaRPr>
          </a:p>
        </p:txBody>
      </p:sp>
      <p:pic>
        <p:nvPicPr>
          <p:cNvPr id="37892" name="Picture 3">
            <a:extLst>
              <a:ext uri="{FF2B5EF4-FFF2-40B4-BE49-F238E27FC236}">
                <a16:creationId xmlns:a16="http://schemas.microsoft.com/office/drawing/2014/main" id="{C6A62FFF-8431-3848-9988-70FA422006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4615" y="2512220"/>
            <a:ext cx="1828800"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5">
            <a:extLst>
              <a:ext uri="{FF2B5EF4-FFF2-40B4-BE49-F238E27FC236}">
                <a16:creationId xmlns:a16="http://schemas.microsoft.com/office/drawing/2014/main" id="{866705A4-C946-4A47-8BD6-466FCA0455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3771900"/>
            <a:ext cx="100965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6">
            <a:extLst>
              <a:ext uri="{FF2B5EF4-FFF2-40B4-BE49-F238E27FC236}">
                <a16:creationId xmlns:a16="http://schemas.microsoft.com/office/drawing/2014/main" id="{EEBDB5A0-CAC1-6A43-9916-F60BACBC2A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1763" y="4448175"/>
            <a:ext cx="10668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Picture 7">
            <a:extLst>
              <a:ext uri="{FF2B5EF4-FFF2-40B4-BE49-F238E27FC236}">
                <a16:creationId xmlns:a16="http://schemas.microsoft.com/office/drawing/2014/main" id="{4175F4CE-B79A-3B48-ABFC-5C07EC5FEB7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0" y="4000500"/>
            <a:ext cx="19050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6" name="Picture 3">
            <a:extLst>
              <a:ext uri="{FF2B5EF4-FFF2-40B4-BE49-F238E27FC236}">
                <a16:creationId xmlns:a16="http://schemas.microsoft.com/office/drawing/2014/main" id="{91CADE7F-5914-B341-BCD3-A3B9FD4C03D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3425" y="4000500"/>
            <a:ext cx="139065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7" name="Picture 5">
            <a:extLst>
              <a:ext uri="{FF2B5EF4-FFF2-40B4-BE49-F238E27FC236}">
                <a16:creationId xmlns:a16="http://schemas.microsoft.com/office/drawing/2014/main" id="{085B0369-C4C8-D046-A8AB-5A2DCFB24C6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61934" y="2598521"/>
            <a:ext cx="158115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8" name="Picture 6">
            <a:extLst>
              <a:ext uri="{FF2B5EF4-FFF2-40B4-BE49-F238E27FC236}">
                <a16:creationId xmlns:a16="http://schemas.microsoft.com/office/drawing/2014/main" id="{86723645-9237-5442-8EDA-1684489856F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2000" y="4822825"/>
            <a:ext cx="13335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9" name="Picture 7">
            <a:extLst>
              <a:ext uri="{FF2B5EF4-FFF2-40B4-BE49-F238E27FC236}">
                <a16:creationId xmlns:a16="http://schemas.microsoft.com/office/drawing/2014/main" id="{ADA00040-5780-C642-B79C-6C8473D1B88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0075" y="2598521"/>
            <a:ext cx="1524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0" name="Picture 9">
            <a:extLst>
              <a:ext uri="{FF2B5EF4-FFF2-40B4-BE49-F238E27FC236}">
                <a16:creationId xmlns:a16="http://schemas.microsoft.com/office/drawing/2014/main" id="{6EF37DD5-65CE-5B4D-912E-F8C19917538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67137" y="5438775"/>
            <a:ext cx="16097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1" name="Picture 10">
            <a:extLst>
              <a:ext uri="{FF2B5EF4-FFF2-40B4-BE49-F238E27FC236}">
                <a16:creationId xmlns:a16="http://schemas.microsoft.com/office/drawing/2014/main" id="{51B6A529-B29B-F24B-A26A-59109A622B8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05575" y="5162550"/>
            <a:ext cx="187642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2" name="Picture 11">
            <a:extLst>
              <a:ext uri="{FF2B5EF4-FFF2-40B4-BE49-F238E27FC236}">
                <a16:creationId xmlns:a16="http://schemas.microsoft.com/office/drawing/2014/main" id="{145B8191-A379-434B-A573-04E6F4EC943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74168" y="2640806"/>
            <a:ext cx="804863"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5152236"/>
      </p:ext>
    </p:extLst>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A196CED8-4ACF-6843-8C38-739B9CFA93B4}"/>
              </a:ext>
            </a:extLst>
          </p:cNvPr>
          <p:cNvSpPr>
            <a:spLocks noGrp="1"/>
          </p:cNvSpPr>
          <p:nvPr>
            <p:ph type="title"/>
          </p:nvPr>
        </p:nvSpPr>
        <p:spPr>
          <a:xfrm>
            <a:off x="762000" y="228600"/>
            <a:ext cx="7772400" cy="762000"/>
          </a:xfrm>
        </p:spPr>
        <p:txBody>
          <a:bodyPr>
            <a:normAutofit/>
          </a:bodyPr>
          <a:lstStyle/>
          <a:p>
            <a:pPr eaLnBrk="1" hangingPunct="1"/>
            <a:r>
              <a:rPr lang="en-US" altLang="en-US" sz="4000" dirty="0">
                <a:solidFill>
                  <a:srgbClr val="7030A0"/>
                </a:solidFill>
                <a:latin typeface="+mn-lt"/>
              </a:rPr>
              <a:t>Individuals</a:t>
            </a:r>
          </a:p>
        </p:txBody>
      </p:sp>
      <p:sp>
        <p:nvSpPr>
          <p:cNvPr id="38915" name="Content Placeholder 2">
            <a:extLst>
              <a:ext uri="{FF2B5EF4-FFF2-40B4-BE49-F238E27FC236}">
                <a16:creationId xmlns:a16="http://schemas.microsoft.com/office/drawing/2014/main" id="{E38720D9-1B35-9B4E-BA54-0EE5542A5D1D}"/>
              </a:ext>
            </a:extLst>
          </p:cNvPr>
          <p:cNvSpPr>
            <a:spLocks noGrp="1"/>
          </p:cNvSpPr>
          <p:nvPr>
            <p:ph idx="1"/>
          </p:nvPr>
        </p:nvSpPr>
        <p:spPr/>
        <p:txBody>
          <a:bodyPr/>
          <a:lstStyle/>
          <a:p>
            <a:pPr eaLnBrk="1" hangingPunct="1">
              <a:buFontTx/>
              <a:buNone/>
            </a:pPr>
            <a:endParaRPr lang="en-US" altLang="en-US" sz="2400" dirty="0">
              <a:solidFill>
                <a:schemeClr val="tx1"/>
              </a:solidFill>
              <a:latin typeface="+mn-lt"/>
            </a:endParaRPr>
          </a:p>
          <a:p>
            <a:pPr eaLnBrk="1" hangingPunct="1">
              <a:buFontTx/>
              <a:buNone/>
            </a:pPr>
            <a:endParaRPr lang="en-US" altLang="en-US" sz="2400" dirty="0">
              <a:solidFill>
                <a:schemeClr val="tx1"/>
              </a:solidFill>
              <a:latin typeface="+mn-lt"/>
            </a:endParaRPr>
          </a:p>
          <a:p>
            <a:pPr eaLnBrk="1" hangingPunct="1">
              <a:buFontTx/>
              <a:buNone/>
            </a:pPr>
            <a:endParaRPr lang="en-US" altLang="en-US" sz="2400" dirty="0">
              <a:solidFill>
                <a:schemeClr val="tx1"/>
              </a:solidFill>
              <a:latin typeface="+mn-lt"/>
            </a:endParaRPr>
          </a:p>
          <a:p>
            <a:pPr eaLnBrk="1" hangingPunct="1">
              <a:buFontTx/>
              <a:buNone/>
            </a:pPr>
            <a:endParaRPr lang="en-US" altLang="en-US" sz="2400" dirty="0">
              <a:solidFill>
                <a:schemeClr val="tx1"/>
              </a:solidFill>
              <a:latin typeface="+mn-lt"/>
            </a:endParaRPr>
          </a:p>
          <a:p>
            <a:pPr eaLnBrk="1" hangingPunct="1">
              <a:buFontTx/>
              <a:buNone/>
            </a:pPr>
            <a:endParaRPr lang="en-US" altLang="en-US" sz="2400" dirty="0">
              <a:solidFill>
                <a:schemeClr val="tx1"/>
              </a:solidFill>
              <a:latin typeface="+mn-lt"/>
            </a:endParaRPr>
          </a:p>
          <a:p>
            <a:pPr eaLnBrk="1" hangingPunct="1">
              <a:buFontTx/>
              <a:buNone/>
            </a:pPr>
            <a:endParaRPr lang="en-US" altLang="en-US" sz="2400" dirty="0">
              <a:solidFill>
                <a:schemeClr val="tx1"/>
              </a:solidFill>
              <a:latin typeface="+mn-lt"/>
            </a:endParaRPr>
          </a:p>
          <a:p>
            <a:pPr eaLnBrk="1" hangingPunct="1">
              <a:buFontTx/>
              <a:buNone/>
            </a:pPr>
            <a:endParaRPr lang="en-US" altLang="en-US" sz="2400" dirty="0">
              <a:solidFill>
                <a:schemeClr val="tx1"/>
              </a:solidFill>
              <a:latin typeface="+mn-lt"/>
            </a:endParaRPr>
          </a:p>
        </p:txBody>
      </p:sp>
      <p:sp>
        <p:nvSpPr>
          <p:cNvPr id="38917" name="TextBox 4">
            <a:extLst>
              <a:ext uri="{FF2B5EF4-FFF2-40B4-BE49-F238E27FC236}">
                <a16:creationId xmlns:a16="http://schemas.microsoft.com/office/drawing/2014/main" id="{D8B0E7C7-B6E3-3E4D-A740-D1A05B1ED2A9}"/>
              </a:ext>
            </a:extLst>
          </p:cNvPr>
          <p:cNvSpPr txBox="1">
            <a:spLocks noChangeArrowheads="1"/>
          </p:cNvSpPr>
          <p:nvPr/>
        </p:nvSpPr>
        <p:spPr bwMode="auto">
          <a:xfrm>
            <a:off x="762000" y="1021159"/>
            <a:ext cx="815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b="1" i="1" dirty="0"/>
              <a:t>Some examples of historic Servant-Leaders:</a:t>
            </a:r>
          </a:p>
        </p:txBody>
      </p:sp>
      <p:pic>
        <p:nvPicPr>
          <p:cNvPr id="38918" name="Picture 6">
            <a:extLst>
              <a:ext uri="{FF2B5EF4-FFF2-40B4-BE49-F238E27FC236}">
                <a16:creationId xmlns:a16="http://schemas.microsoft.com/office/drawing/2014/main" id="{70F28C78-A363-1D49-93AC-945BBD927D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948" y="2144315"/>
            <a:ext cx="1443038" cy="168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0" name="Picture 8">
            <a:extLst>
              <a:ext uri="{FF2B5EF4-FFF2-40B4-BE49-F238E27FC236}">
                <a16:creationId xmlns:a16="http://schemas.microsoft.com/office/drawing/2014/main" id="{1806672C-DCFA-FF44-9674-B618F7BD64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2206" y="2874962"/>
            <a:ext cx="1474787" cy="177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1" name="Picture 4">
            <a:extLst>
              <a:ext uri="{FF2B5EF4-FFF2-40B4-BE49-F238E27FC236}">
                <a16:creationId xmlns:a16="http://schemas.microsoft.com/office/drawing/2014/main" id="{8F2C6222-8AD8-ED41-9801-B6550F81E9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6213" y="3695700"/>
            <a:ext cx="1477963"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2" name="TextBox 18">
            <a:extLst>
              <a:ext uri="{FF2B5EF4-FFF2-40B4-BE49-F238E27FC236}">
                <a16:creationId xmlns:a16="http://schemas.microsoft.com/office/drawing/2014/main" id="{4D2F7380-2A21-C244-805C-B5BBA9781C7F}"/>
              </a:ext>
            </a:extLst>
          </p:cNvPr>
          <p:cNvSpPr txBox="1">
            <a:spLocks noChangeArrowheads="1"/>
          </p:cNvSpPr>
          <p:nvPr/>
        </p:nvSpPr>
        <p:spPr bwMode="auto">
          <a:xfrm>
            <a:off x="6045994" y="5649912"/>
            <a:ext cx="2438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dirty="0"/>
              <a:t>Martin Luther King, Jr.</a:t>
            </a:r>
          </a:p>
        </p:txBody>
      </p:sp>
      <p:sp>
        <p:nvSpPr>
          <p:cNvPr id="38924" name="TextBox 21">
            <a:extLst>
              <a:ext uri="{FF2B5EF4-FFF2-40B4-BE49-F238E27FC236}">
                <a16:creationId xmlns:a16="http://schemas.microsoft.com/office/drawing/2014/main" id="{7763DF28-5AE5-1D4E-BB72-AA08AB3EDB9C}"/>
              </a:ext>
            </a:extLst>
          </p:cNvPr>
          <p:cNvSpPr txBox="1">
            <a:spLocks noChangeArrowheads="1"/>
          </p:cNvSpPr>
          <p:nvPr/>
        </p:nvSpPr>
        <p:spPr bwMode="auto">
          <a:xfrm>
            <a:off x="600867" y="3933428"/>
            <a:ext cx="1981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dirty="0"/>
              <a:t>Mahatma Gandhi</a:t>
            </a:r>
          </a:p>
        </p:txBody>
      </p:sp>
      <p:sp>
        <p:nvSpPr>
          <p:cNvPr id="38925" name="TextBox 22">
            <a:extLst>
              <a:ext uri="{FF2B5EF4-FFF2-40B4-BE49-F238E27FC236}">
                <a16:creationId xmlns:a16="http://schemas.microsoft.com/office/drawing/2014/main" id="{7C357501-74F4-154D-B145-447B4D51DD42}"/>
              </a:ext>
            </a:extLst>
          </p:cNvPr>
          <p:cNvSpPr txBox="1">
            <a:spLocks noChangeArrowheads="1"/>
          </p:cNvSpPr>
          <p:nvPr/>
        </p:nvSpPr>
        <p:spPr bwMode="auto">
          <a:xfrm>
            <a:off x="3352799" y="4764881"/>
            <a:ext cx="2133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dirty="0"/>
              <a:t>Jesus of Nazareth</a:t>
            </a:r>
          </a:p>
        </p:txBody>
      </p:sp>
    </p:spTree>
    <p:extLst>
      <p:ext uri="{BB962C8B-B14F-4D97-AF65-F5344CB8AC3E}">
        <p14:creationId xmlns:p14="http://schemas.microsoft.com/office/powerpoint/2010/main" val="3162203015"/>
      </p:ext>
    </p:extLst>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35B4828F-EA5B-C94A-8DEC-4D20AFDF1B9F}"/>
              </a:ext>
            </a:extLst>
          </p:cNvPr>
          <p:cNvSpPr>
            <a:spLocks noGrp="1"/>
          </p:cNvSpPr>
          <p:nvPr>
            <p:ph type="title"/>
          </p:nvPr>
        </p:nvSpPr>
        <p:spPr>
          <a:xfrm>
            <a:off x="762000" y="186386"/>
            <a:ext cx="7772400" cy="762000"/>
          </a:xfrm>
        </p:spPr>
        <p:txBody>
          <a:bodyPr>
            <a:normAutofit/>
          </a:bodyPr>
          <a:lstStyle/>
          <a:p>
            <a:pPr eaLnBrk="1" hangingPunct="1"/>
            <a:r>
              <a:rPr lang="en-US" altLang="en-US" sz="4000" dirty="0">
                <a:solidFill>
                  <a:srgbClr val="7030A0"/>
                </a:solidFill>
                <a:latin typeface="+mn-lt"/>
              </a:rPr>
              <a:t>Individuals</a:t>
            </a:r>
          </a:p>
        </p:txBody>
      </p:sp>
      <p:sp>
        <p:nvSpPr>
          <p:cNvPr id="39939" name="Content Placeholder 2">
            <a:extLst>
              <a:ext uri="{FF2B5EF4-FFF2-40B4-BE49-F238E27FC236}">
                <a16:creationId xmlns:a16="http://schemas.microsoft.com/office/drawing/2014/main" id="{A62DCDDB-3E0E-EF49-9947-5CCC9306D54A}"/>
              </a:ext>
            </a:extLst>
          </p:cNvPr>
          <p:cNvSpPr>
            <a:spLocks noGrp="1"/>
          </p:cNvSpPr>
          <p:nvPr>
            <p:ph idx="1"/>
          </p:nvPr>
        </p:nvSpPr>
        <p:spPr/>
        <p:txBody>
          <a:bodyPr/>
          <a:lstStyle/>
          <a:p>
            <a:pPr eaLnBrk="1" hangingPunct="1"/>
            <a:endParaRPr lang="en-US" altLang="en-US" sz="2400" dirty="0">
              <a:solidFill>
                <a:schemeClr val="tx1"/>
              </a:solidFill>
              <a:latin typeface="+mn-lt"/>
            </a:endParaRPr>
          </a:p>
          <a:p>
            <a:pPr eaLnBrk="1" hangingPunct="1"/>
            <a:endParaRPr lang="en-US" altLang="en-US" sz="2400" dirty="0">
              <a:solidFill>
                <a:schemeClr val="tx1"/>
              </a:solidFill>
              <a:latin typeface="+mn-lt"/>
            </a:endParaRPr>
          </a:p>
          <a:p>
            <a:pPr eaLnBrk="1" hangingPunct="1"/>
            <a:endParaRPr lang="en-US" altLang="en-US" sz="2400" dirty="0">
              <a:solidFill>
                <a:schemeClr val="tx1"/>
              </a:solidFill>
              <a:latin typeface="+mn-lt"/>
            </a:endParaRPr>
          </a:p>
          <a:p>
            <a:pPr eaLnBrk="1" hangingPunct="1"/>
            <a:endParaRPr lang="en-US" altLang="en-US" sz="2400" dirty="0">
              <a:solidFill>
                <a:schemeClr val="tx1"/>
              </a:solidFill>
              <a:latin typeface="+mn-lt"/>
            </a:endParaRPr>
          </a:p>
          <a:p>
            <a:pPr eaLnBrk="1" hangingPunct="1"/>
            <a:endParaRPr lang="en-US" altLang="en-US" sz="2400" dirty="0">
              <a:solidFill>
                <a:schemeClr val="tx1"/>
              </a:solidFill>
              <a:latin typeface="+mn-lt"/>
            </a:endParaRPr>
          </a:p>
          <a:p>
            <a:pPr eaLnBrk="1" hangingPunct="1"/>
            <a:endParaRPr lang="en-US" altLang="en-US" sz="2400" dirty="0">
              <a:solidFill>
                <a:schemeClr val="tx1"/>
              </a:solidFill>
              <a:latin typeface="+mn-lt"/>
            </a:endParaRPr>
          </a:p>
          <a:p>
            <a:pPr eaLnBrk="1" hangingPunct="1">
              <a:buFontTx/>
              <a:buNone/>
            </a:pPr>
            <a:endParaRPr lang="en-US" altLang="en-US" sz="2400" dirty="0">
              <a:solidFill>
                <a:schemeClr val="tx1"/>
              </a:solidFill>
              <a:latin typeface="+mn-lt"/>
            </a:endParaRPr>
          </a:p>
          <a:p>
            <a:pPr eaLnBrk="1" hangingPunct="1"/>
            <a:endParaRPr lang="en-US" altLang="en-US" sz="2400" dirty="0">
              <a:solidFill>
                <a:schemeClr val="tx1"/>
              </a:solidFill>
              <a:latin typeface="+mn-lt"/>
            </a:endParaRPr>
          </a:p>
        </p:txBody>
      </p:sp>
      <p:sp>
        <p:nvSpPr>
          <p:cNvPr id="39941" name="TextBox 4">
            <a:extLst>
              <a:ext uri="{FF2B5EF4-FFF2-40B4-BE49-F238E27FC236}">
                <a16:creationId xmlns:a16="http://schemas.microsoft.com/office/drawing/2014/main" id="{E0BD3CE6-7F89-E74C-8C7E-C7DDF8CE1AF7}"/>
              </a:ext>
            </a:extLst>
          </p:cNvPr>
          <p:cNvSpPr txBox="1">
            <a:spLocks noChangeArrowheads="1"/>
          </p:cNvSpPr>
          <p:nvPr/>
        </p:nvSpPr>
        <p:spPr bwMode="auto">
          <a:xfrm>
            <a:off x="762000" y="868362"/>
            <a:ext cx="815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b="1" i="1" dirty="0"/>
              <a:t>Some examples of modern Servant-Leaders:</a:t>
            </a:r>
          </a:p>
        </p:txBody>
      </p:sp>
      <p:pic>
        <p:nvPicPr>
          <p:cNvPr id="39942" name="Picture 3">
            <a:extLst>
              <a:ext uri="{FF2B5EF4-FFF2-40B4-BE49-F238E27FC236}">
                <a16:creationId xmlns:a16="http://schemas.microsoft.com/office/drawing/2014/main" id="{8458F9F5-88EF-1B42-9D83-F27D4A336E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0075" y="1423988"/>
            <a:ext cx="1323975" cy="167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3" name="Picture 5">
            <a:extLst>
              <a:ext uri="{FF2B5EF4-FFF2-40B4-BE49-F238E27FC236}">
                <a16:creationId xmlns:a16="http://schemas.microsoft.com/office/drawing/2014/main" id="{65A552C1-8C76-5A45-891C-D93C71C2BF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3613" y="1390650"/>
            <a:ext cx="142875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4" name="Picture 6">
            <a:extLst>
              <a:ext uri="{FF2B5EF4-FFF2-40B4-BE49-F238E27FC236}">
                <a16:creationId xmlns:a16="http://schemas.microsoft.com/office/drawing/2014/main" id="{0D9C984E-788C-D846-972E-870902F6DD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97475" y="1406525"/>
            <a:ext cx="1295400"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5" name="Picture 7">
            <a:extLst>
              <a:ext uri="{FF2B5EF4-FFF2-40B4-BE49-F238E27FC236}">
                <a16:creationId xmlns:a16="http://schemas.microsoft.com/office/drawing/2014/main" id="{CC503F59-1831-534C-BE51-0F88983BB1E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6606" y="3955654"/>
            <a:ext cx="1576387"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6" name="Picture 8">
            <a:extLst>
              <a:ext uri="{FF2B5EF4-FFF2-40B4-BE49-F238E27FC236}">
                <a16:creationId xmlns:a16="http://schemas.microsoft.com/office/drawing/2014/main" id="{C4ED3C99-FAB9-5A4D-9675-2CA34509436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38132" y="3884613"/>
            <a:ext cx="1320164" cy="1714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7" name="TextBox 16">
            <a:extLst>
              <a:ext uri="{FF2B5EF4-FFF2-40B4-BE49-F238E27FC236}">
                <a16:creationId xmlns:a16="http://schemas.microsoft.com/office/drawing/2014/main" id="{54F0C51D-FC3E-6946-845E-D1C2C4666CB9}"/>
              </a:ext>
            </a:extLst>
          </p:cNvPr>
          <p:cNvSpPr txBox="1">
            <a:spLocks noChangeArrowheads="1"/>
          </p:cNvSpPr>
          <p:nvPr/>
        </p:nvSpPr>
        <p:spPr bwMode="auto">
          <a:xfrm>
            <a:off x="914400" y="3059113"/>
            <a:ext cx="1600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t>Herb Kelleher</a:t>
            </a:r>
          </a:p>
        </p:txBody>
      </p:sp>
      <p:sp>
        <p:nvSpPr>
          <p:cNvPr id="39948" name="TextBox 17">
            <a:extLst>
              <a:ext uri="{FF2B5EF4-FFF2-40B4-BE49-F238E27FC236}">
                <a16:creationId xmlns:a16="http://schemas.microsoft.com/office/drawing/2014/main" id="{A6B2CC87-5F80-2442-84D6-012724423F6D}"/>
              </a:ext>
            </a:extLst>
          </p:cNvPr>
          <p:cNvSpPr txBox="1">
            <a:spLocks noChangeArrowheads="1"/>
          </p:cNvSpPr>
          <p:nvPr/>
        </p:nvSpPr>
        <p:spPr bwMode="auto">
          <a:xfrm>
            <a:off x="2971800" y="3059113"/>
            <a:ext cx="1905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t>Howard Behar</a:t>
            </a:r>
          </a:p>
        </p:txBody>
      </p:sp>
      <p:sp>
        <p:nvSpPr>
          <p:cNvPr id="39949" name="TextBox 18">
            <a:extLst>
              <a:ext uri="{FF2B5EF4-FFF2-40B4-BE49-F238E27FC236}">
                <a16:creationId xmlns:a16="http://schemas.microsoft.com/office/drawing/2014/main" id="{7A219994-4955-3E47-BEB2-7098B672CD6A}"/>
              </a:ext>
            </a:extLst>
          </p:cNvPr>
          <p:cNvSpPr txBox="1">
            <a:spLocks noChangeArrowheads="1"/>
          </p:cNvSpPr>
          <p:nvPr/>
        </p:nvSpPr>
        <p:spPr bwMode="auto">
          <a:xfrm>
            <a:off x="5135563" y="3063875"/>
            <a:ext cx="1447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t>Sam Walton</a:t>
            </a:r>
          </a:p>
        </p:txBody>
      </p:sp>
      <p:pic>
        <p:nvPicPr>
          <p:cNvPr id="39950" name="Picture 3">
            <a:extLst>
              <a:ext uri="{FF2B5EF4-FFF2-40B4-BE49-F238E27FC236}">
                <a16:creationId xmlns:a16="http://schemas.microsoft.com/office/drawing/2014/main" id="{06C79CA8-27E2-EB48-B5D2-773CCB0BB1B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53719" y="3886201"/>
            <a:ext cx="1563687" cy="171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51" name="TextBox 22">
            <a:extLst>
              <a:ext uri="{FF2B5EF4-FFF2-40B4-BE49-F238E27FC236}">
                <a16:creationId xmlns:a16="http://schemas.microsoft.com/office/drawing/2014/main" id="{A54F7E94-4740-B643-9344-8D3C99D98414}"/>
              </a:ext>
            </a:extLst>
          </p:cNvPr>
          <p:cNvSpPr txBox="1">
            <a:spLocks noChangeArrowheads="1"/>
          </p:cNvSpPr>
          <p:nvPr/>
        </p:nvSpPr>
        <p:spPr bwMode="auto">
          <a:xfrm>
            <a:off x="2133600" y="5720555"/>
            <a:ext cx="1676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dirty="0"/>
              <a:t>Jimmy Carter</a:t>
            </a:r>
          </a:p>
        </p:txBody>
      </p:sp>
      <p:sp>
        <p:nvSpPr>
          <p:cNvPr id="39952" name="TextBox 23">
            <a:extLst>
              <a:ext uri="{FF2B5EF4-FFF2-40B4-BE49-F238E27FC236}">
                <a16:creationId xmlns:a16="http://schemas.microsoft.com/office/drawing/2014/main" id="{57F279CF-FAED-C245-82A9-99D5FA36F248}"/>
              </a:ext>
            </a:extLst>
          </p:cNvPr>
          <p:cNvSpPr txBox="1">
            <a:spLocks noChangeArrowheads="1"/>
          </p:cNvSpPr>
          <p:nvPr/>
        </p:nvSpPr>
        <p:spPr bwMode="auto">
          <a:xfrm>
            <a:off x="6465887" y="5739968"/>
            <a:ext cx="1905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dirty="0"/>
              <a:t>The Dalai Lama</a:t>
            </a:r>
          </a:p>
        </p:txBody>
      </p:sp>
      <p:sp>
        <p:nvSpPr>
          <p:cNvPr id="39953" name="TextBox 24">
            <a:extLst>
              <a:ext uri="{FF2B5EF4-FFF2-40B4-BE49-F238E27FC236}">
                <a16:creationId xmlns:a16="http://schemas.microsoft.com/office/drawing/2014/main" id="{A09A6EAA-7EDD-174E-B264-2CD6451661BB}"/>
              </a:ext>
            </a:extLst>
          </p:cNvPr>
          <p:cNvSpPr txBox="1">
            <a:spLocks noChangeArrowheads="1"/>
          </p:cNvSpPr>
          <p:nvPr/>
        </p:nvSpPr>
        <p:spPr bwMode="auto">
          <a:xfrm>
            <a:off x="4244975" y="5720556"/>
            <a:ext cx="1905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dirty="0"/>
              <a:t>Nelson Mandela</a:t>
            </a:r>
          </a:p>
        </p:txBody>
      </p:sp>
    </p:spTree>
    <p:extLst>
      <p:ext uri="{BB962C8B-B14F-4D97-AF65-F5344CB8AC3E}">
        <p14:creationId xmlns:p14="http://schemas.microsoft.com/office/powerpoint/2010/main" val="2840707813"/>
      </p:ext>
    </p:extLst>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hape 126">
            <a:extLst>
              <a:ext uri="{FF2B5EF4-FFF2-40B4-BE49-F238E27FC236}">
                <a16:creationId xmlns:a16="http://schemas.microsoft.com/office/drawing/2014/main" id="{06883F33-4B08-BD4C-B15B-989AFA8FC58B}"/>
              </a:ext>
            </a:extLst>
          </p:cNvPr>
          <p:cNvSpPr txBox="1">
            <a:spLocks noGrp="1"/>
          </p:cNvSpPr>
          <p:nvPr>
            <p:ph type="title"/>
          </p:nvPr>
        </p:nvSpPr>
        <p:spPr>
          <a:xfrm>
            <a:off x="609600" y="257948"/>
            <a:ext cx="6837218" cy="1172629"/>
          </a:xfrm>
        </p:spPr>
        <p:txBody>
          <a:bodyPr wrap="square">
            <a:spAutoFit/>
          </a:bodyPr>
          <a:lstStyle/>
          <a:p>
            <a:pPr indent="12700" eaLnBrk="1" hangingPunct="1">
              <a:buClr>
                <a:srgbClr val="FFFFFF"/>
              </a:buClr>
            </a:pPr>
            <a:r>
              <a:rPr lang="en-US" altLang="en-US" sz="3200" b="1" dirty="0">
                <a:solidFill>
                  <a:schemeClr val="accent1">
                    <a:lumMod val="75000"/>
                  </a:schemeClr>
                </a:solidFill>
                <a:latin typeface="+mn-lt"/>
                <a:cs typeface="Arial" panose="020B0604020202020204" pitchFamily="34" charset="0"/>
              </a:rPr>
              <a:t>Three Groups of Servant Leadership</a:t>
            </a:r>
            <a:br>
              <a:rPr lang="en-US" altLang="en-US" sz="3200" b="1" dirty="0">
                <a:solidFill>
                  <a:schemeClr val="accent1">
                    <a:lumMod val="75000"/>
                  </a:schemeClr>
                </a:solidFill>
                <a:latin typeface="+mn-lt"/>
                <a:cs typeface="Arial" panose="020B0604020202020204" pitchFamily="34" charset="0"/>
              </a:rPr>
            </a:br>
            <a:endParaRPr lang="en-US" altLang="en-US" sz="1400" b="1" dirty="0">
              <a:solidFill>
                <a:schemeClr val="accent1">
                  <a:lumMod val="75000"/>
                </a:schemeClr>
              </a:solidFill>
              <a:latin typeface="+mn-lt"/>
              <a:cs typeface="Arial" panose="020B0604020202020204" pitchFamily="34" charset="0"/>
            </a:endParaRPr>
          </a:p>
        </p:txBody>
      </p:sp>
      <p:sp>
        <p:nvSpPr>
          <p:cNvPr id="5" name="Text Box 5">
            <a:extLst>
              <a:ext uri="{FF2B5EF4-FFF2-40B4-BE49-F238E27FC236}">
                <a16:creationId xmlns:a16="http://schemas.microsoft.com/office/drawing/2014/main" id="{C6DFEB0B-FB6C-3948-B977-358BB1D3D909}"/>
              </a:ext>
            </a:extLst>
          </p:cNvPr>
          <p:cNvSpPr txBox="1">
            <a:spLocks noChangeArrowheads="1"/>
          </p:cNvSpPr>
          <p:nvPr/>
        </p:nvSpPr>
        <p:spPr bwMode="auto">
          <a:xfrm>
            <a:off x="609600" y="1299730"/>
            <a:ext cx="8001000"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1800" b="1" i="1" dirty="0">
                <a:latin typeface="+mn-lt"/>
                <a:sym typeface="Arial"/>
                <a:rtl val="0"/>
              </a:rPr>
              <a:t>Relationship-building Actions</a:t>
            </a:r>
            <a:endParaRPr lang="en-US" sz="1400" u="sng" dirty="0">
              <a:latin typeface="+mn-lt"/>
              <a:sym typeface="Arial"/>
              <a:rtl val="0"/>
            </a:endParaRPr>
          </a:p>
          <a:p>
            <a:pPr marL="742950" lvl="1" indent="-285750">
              <a:buFont typeface="Arial" panose="020B0604020202020204" pitchFamily="34" charset="0"/>
              <a:buChar char="•"/>
              <a:defRPr/>
            </a:pPr>
            <a:r>
              <a:rPr lang="en-US" sz="1800" dirty="0">
                <a:latin typeface="+mn-lt"/>
                <a:sym typeface="Arial"/>
                <a:rtl val="0"/>
              </a:rPr>
              <a:t>Listening – (to self and others)</a:t>
            </a:r>
          </a:p>
          <a:p>
            <a:pPr marL="742950" lvl="1" indent="-285750">
              <a:buFont typeface="Arial" panose="020B0604020202020204" pitchFamily="34" charset="0"/>
              <a:buChar char="•"/>
              <a:defRPr/>
            </a:pPr>
            <a:r>
              <a:rPr lang="en-US" sz="1800" dirty="0">
                <a:latin typeface="+mn-lt"/>
                <a:sym typeface="Arial"/>
                <a:rtl val="0"/>
              </a:rPr>
              <a:t>Empathy – (understanding)</a:t>
            </a:r>
          </a:p>
          <a:p>
            <a:pPr marL="742950" lvl="1" indent="-285750">
              <a:buFont typeface="Arial" panose="020B0604020202020204" pitchFamily="34" charset="0"/>
              <a:buChar char="•"/>
              <a:defRPr/>
            </a:pPr>
            <a:r>
              <a:rPr lang="en-US" sz="1800" dirty="0">
                <a:latin typeface="+mn-lt"/>
                <a:sym typeface="Arial"/>
                <a:rtl val="0"/>
              </a:rPr>
              <a:t>Healing – (search for wholeness of self and others)</a:t>
            </a:r>
          </a:p>
          <a:p>
            <a:pPr marL="742950" lvl="1" indent="-285750">
              <a:buFont typeface="Arial" panose="020B0604020202020204" pitchFamily="34" charset="0"/>
              <a:buChar char="•"/>
              <a:defRPr/>
            </a:pPr>
            <a:r>
              <a:rPr lang="en-US" sz="1800" dirty="0">
                <a:latin typeface="+mn-lt"/>
                <a:sym typeface="Arial"/>
                <a:rtl val="0"/>
              </a:rPr>
              <a:t>Awareness – (of self and of others)</a:t>
            </a:r>
          </a:p>
          <a:p>
            <a:pPr>
              <a:defRPr/>
            </a:pPr>
            <a:endParaRPr lang="en-US" sz="1800" dirty="0">
              <a:latin typeface="+mn-lt"/>
              <a:sym typeface="Arial"/>
              <a:rtl val="0"/>
            </a:endParaRPr>
          </a:p>
          <a:p>
            <a:pPr>
              <a:defRPr/>
            </a:pPr>
            <a:r>
              <a:rPr lang="en-US" sz="1800" b="1" i="1" dirty="0">
                <a:latin typeface="+mn-lt"/>
                <a:sym typeface="Arial"/>
                <a:rtl val="0"/>
              </a:rPr>
              <a:t>Future-oriented Actions</a:t>
            </a:r>
            <a:endParaRPr lang="en-US" sz="1400" u="sng" dirty="0">
              <a:latin typeface="+mn-lt"/>
              <a:sym typeface="Arial"/>
              <a:rtl val="0"/>
            </a:endParaRPr>
          </a:p>
          <a:p>
            <a:pPr marL="742950" lvl="1" indent="-285750">
              <a:buFont typeface="Arial" panose="020B0604020202020204" pitchFamily="34" charset="0"/>
              <a:buChar char="•"/>
              <a:defRPr/>
            </a:pPr>
            <a:r>
              <a:rPr lang="en-US" sz="1800" dirty="0">
                <a:latin typeface="+mn-lt"/>
                <a:sym typeface="Arial"/>
                <a:rtl val="0"/>
              </a:rPr>
              <a:t>Persuasion – (building consensus)</a:t>
            </a:r>
          </a:p>
          <a:p>
            <a:pPr marL="742950" lvl="1" indent="-285750">
              <a:buFont typeface="Arial" panose="020B0604020202020204" pitchFamily="34" charset="0"/>
              <a:buChar char="•"/>
              <a:defRPr/>
            </a:pPr>
            <a:r>
              <a:rPr lang="en-US" sz="1800" dirty="0">
                <a:latin typeface="+mn-lt"/>
                <a:sym typeface="Arial"/>
                <a:rtl val="0"/>
              </a:rPr>
              <a:t>Conceptualization – (dreams and of day-to-day operations)</a:t>
            </a:r>
          </a:p>
          <a:p>
            <a:pPr marL="742950" lvl="1" indent="-285750">
              <a:buFont typeface="Arial" panose="020B0604020202020204" pitchFamily="34" charset="0"/>
              <a:buChar char="•"/>
              <a:defRPr/>
            </a:pPr>
            <a:r>
              <a:rPr lang="en-US" sz="1800" dirty="0">
                <a:latin typeface="+mn-lt"/>
                <a:sym typeface="Arial"/>
                <a:rtl val="0"/>
              </a:rPr>
              <a:t>Foresight – (intuitive ability to learn from past and see future consequences of actions) </a:t>
            </a:r>
          </a:p>
          <a:p>
            <a:pPr lvl="1">
              <a:defRPr/>
            </a:pPr>
            <a:endParaRPr lang="en-US" sz="1800" dirty="0">
              <a:latin typeface="+mn-lt"/>
              <a:sym typeface="Arial"/>
              <a:rtl val="0"/>
            </a:endParaRPr>
          </a:p>
          <a:p>
            <a:pPr>
              <a:defRPr/>
            </a:pPr>
            <a:r>
              <a:rPr lang="en-US" sz="1800" b="1" i="1" dirty="0">
                <a:latin typeface="+mn-lt"/>
                <a:sym typeface="Arial"/>
                <a:rtl val="0"/>
              </a:rPr>
              <a:t>Community – oriented Actions</a:t>
            </a:r>
          </a:p>
          <a:p>
            <a:pPr marL="742950" lvl="1" indent="-285750">
              <a:buFont typeface="Arial" panose="020B0604020202020204" pitchFamily="34" charset="0"/>
              <a:buChar char="•"/>
              <a:defRPr/>
            </a:pPr>
            <a:r>
              <a:rPr lang="en-US" sz="1800" dirty="0">
                <a:latin typeface="+mn-lt"/>
                <a:sym typeface="Arial"/>
                <a:rtl val="0"/>
              </a:rPr>
              <a:t>Stewardship – (holding institution in trust for the good of society)</a:t>
            </a:r>
          </a:p>
          <a:p>
            <a:pPr marL="742950" lvl="1" indent="-285750">
              <a:buFont typeface="Arial" panose="020B0604020202020204" pitchFamily="34" charset="0"/>
              <a:buChar char="•"/>
              <a:defRPr/>
            </a:pPr>
            <a:r>
              <a:rPr lang="en-US" sz="1800" dirty="0">
                <a:latin typeface="+mn-lt"/>
                <a:sym typeface="Arial"/>
                <a:rtl val="0"/>
              </a:rPr>
              <a:t>Commitment to Growth – (personal, professional, spiritual of self and others)  </a:t>
            </a:r>
          </a:p>
          <a:p>
            <a:pPr marL="742950" lvl="1" indent="-285750">
              <a:buFont typeface="Arial" panose="020B0604020202020204" pitchFamily="34" charset="0"/>
              <a:buChar char="•"/>
              <a:defRPr/>
            </a:pPr>
            <a:r>
              <a:rPr lang="en-US" sz="1800" dirty="0">
                <a:latin typeface="+mn-lt"/>
                <a:sym typeface="Arial"/>
                <a:rtl val="0"/>
              </a:rPr>
              <a:t>Building Community – (benevolent, humane, philanthropic, to benefit others)  </a:t>
            </a:r>
          </a:p>
        </p:txBody>
      </p:sp>
    </p:spTree>
    <p:extLst>
      <p:ext uri="{BB962C8B-B14F-4D97-AF65-F5344CB8AC3E}">
        <p14:creationId xmlns:p14="http://schemas.microsoft.com/office/powerpoint/2010/main" val="560018505"/>
      </p:ext>
    </p:extLst>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37C8AB36-6976-E149-BD8E-B2D13C4A2694}"/>
              </a:ext>
            </a:extLst>
          </p:cNvPr>
          <p:cNvSpPr txBox="1">
            <a:spLocks noGrp="1"/>
          </p:cNvSpPr>
          <p:nvPr>
            <p:ph type="title"/>
          </p:nvPr>
        </p:nvSpPr>
        <p:spPr>
          <a:xfrm>
            <a:off x="665018" y="383453"/>
            <a:ext cx="6580909" cy="884238"/>
          </a:xfrm>
        </p:spPr>
        <p:txBody>
          <a:bodyPr>
            <a:noAutofit/>
          </a:bodyPr>
          <a:lstStyle/>
          <a:p>
            <a:pPr indent="12700" eaLnBrk="1" hangingPunct="1">
              <a:buClr>
                <a:srgbClr val="FFFFFF"/>
              </a:buClr>
            </a:pPr>
            <a:r>
              <a:rPr lang="en-US" altLang="en-US" b="1" dirty="0">
                <a:solidFill>
                  <a:srgbClr val="C00000"/>
                </a:solidFill>
                <a:latin typeface="+mn-lt"/>
                <a:cs typeface="Arial" panose="020B0604020202020204" pitchFamily="34" charset="0"/>
              </a:rPr>
              <a:t>How Does One Become a Servant Leader?</a:t>
            </a:r>
          </a:p>
        </p:txBody>
      </p:sp>
      <p:sp>
        <p:nvSpPr>
          <p:cNvPr id="3" name="Text Placeholder 2">
            <a:extLst>
              <a:ext uri="{FF2B5EF4-FFF2-40B4-BE49-F238E27FC236}">
                <a16:creationId xmlns:a16="http://schemas.microsoft.com/office/drawing/2014/main" id="{EECBB0B3-45C7-D245-B28C-A107105CF5A5}"/>
              </a:ext>
            </a:extLst>
          </p:cNvPr>
          <p:cNvSpPr>
            <a:spLocks noGrp="1"/>
          </p:cNvSpPr>
          <p:nvPr>
            <p:ph type="body" idx="1"/>
          </p:nvPr>
        </p:nvSpPr>
        <p:spPr>
          <a:xfrm>
            <a:off x="665017" y="1503218"/>
            <a:ext cx="8049491" cy="4842164"/>
          </a:xfrm>
        </p:spPr>
        <p:txBody>
          <a:bodyPr>
            <a:normAutofit fontScale="70000" lnSpcReduction="20000"/>
          </a:bodyPr>
          <a:lstStyle/>
          <a:p>
            <a:pPr eaLnBrk="1" fontAlgn="auto" hangingPunct="1">
              <a:lnSpc>
                <a:spcPct val="120000"/>
              </a:lnSpc>
              <a:spcBef>
                <a:spcPts val="600"/>
              </a:spcBef>
              <a:spcAft>
                <a:spcPts val="0"/>
              </a:spcAft>
              <a:buClr>
                <a:schemeClr val="dk1"/>
              </a:buClr>
              <a:buSzPct val="100000"/>
              <a:buFont typeface="Arial"/>
              <a:buChar char="•"/>
              <a:defRPr/>
            </a:pPr>
            <a:r>
              <a:rPr lang="en-US" sz="3600" dirty="0">
                <a:solidFill>
                  <a:schemeClr val="tx1"/>
                </a:solidFill>
                <a:latin typeface="+mn-lt"/>
                <a:sym typeface="Arial"/>
              </a:rPr>
              <a:t>From what we can understand, becoming a servant leader is more a state of mind than a set of directions.</a:t>
            </a:r>
          </a:p>
          <a:p>
            <a:pPr eaLnBrk="1" fontAlgn="auto" hangingPunct="1">
              <a:lnSpc>
                <a:spcPct val="120000"/>
              </a:lnSpc>
              <a:spcBef>
                <a:spcPts val="600"/>
              </a:spcBef>
              <a:spcAft>
                <a:spcPts val="0"/>
              </a:spcAft>
              <a:buClr>
                <a:schemeClr val="dk1"/>
              </a:buClr>
              <a:buSzPct val="100000"/>
              <a:buFont typeface="Arial"/>
              <a:buChar char="•"/>
              <a:defRPr/>
            </a:pPr>
            <a:r>
              <a:rPr lang="en-US" sz="3600" dirty="0">
                <a:solidFill>
                  <a:schemeClr val="tx1"/>
                </a:solidFill>
                <a:latin typeface="+mn-lt"/>
                <a:sym typeface="Arial"/>
              </a:rPr>
              <a:t>Becoming a servant leader does not follow a step by step process.</a:t>
            </a:r>
          </a:p>
          <a:p>
            <a:pPr eaLnBrk="1" fontAlgn="auto" hangingPunct="1">
              <a:lnSpc>
                <a:spcPct val="120000"/>
              </a:lnSpc>
              <a:spcBef>
                <a:spcPts val="600"/>
              </a:spcBef>
              <a:spcAft>
                <a:spcPts val="0"/>
              </a:spcAft>
              <a:buClr>
                <a:schemeClr val="dk1"/>
              </a:buClr>
              <a:buSzPct val="100000"/>
              <a:buFont typeface="Arial"/>
              <a:buChar char="•"/>
              <a:defRPr/>
            </a:pPr>
            <a:r>
              <a:rPr lang="en-US" sz="3600" dirty="0">
                <a:solidFill>
                  <a:schemeClr val="tx1"/>
                </a:solidFill>
                <a:latin typeface="+mn-lt"/>
                <a:sym typeface="Arial"/>
              </a:rPr>
              <a:t>This style of leadership development is an on-going, life-long learning process.</a:t>
            </a:r>
          </a:p>
          <a:p>
            <a:pPr>
              <a:lnSpc>
                <a:spcPct val="120000"/>
              </a:lnSpc>
              <a:spcBef>
                <a:spcPts val="600"/>
              </a:spcBef>
              <a:buClr>
                <a:schemeClr val="dk1"/>
              </a:buClr>
              <a:buSzPct val="100000"/>
              <a:buFont typeface="Arial"/>
              <a:buChar char="•"/>
              <a:defRPr/>
            </a:pPr>
            <a:r>
              <a:rPr lang="en-AU" sz="3600" dirty="0">
                <a:latin typeface="+mn-lt"/>
                <a:sym typeface="Arial"/>
              </a:rPr>
              <a:t>Survey shows that 85% of those who become a leader do so because of the influence of other leaders.</a:t>
            </a:r>
          </a:p>
          <a:p>
            <a:pPr>
              <a:lnSpc>
                <a:spcPct val="120000"/>
              </a:lnSpc>
              <a:spcBef>
                <a:spcPts val="600"/>
              </a:spcBef>
              <a:buClr>
                <a:schemeClr val="dk1"/>
              </a:buClr>
              <a:buSzPct val="100000"/>
              <a:buFont typeface="Arial"/>
              <a:buChar char="•"/>
              <a:defRPr/>
            </a:pPr>
            <a:r>
              <a:rPr lang="en-AU" sz="3600" dirty="0">
                <a:latin typeface="+mn-lt"/>
                <a:sym typeface="Arial"/>
              </a:rPr>
              <a:t>Great leaders influence and reproduce themselves.</a:t>
            </a:r>
          </a:p>
          <a:p>
            <a:pPr>
              <a:lnSpc>
                <a:spcPct val="120000"/>
              </a:lnSpc>
              <a:spcBef>
                <a:spcPts val="600"/>
              </a:spcBef>
              <a:buClr>
                <a:schemeClr val="dk1"/>
              </a:buClr>
              <a:buSzPct val="100000"/>
              <a:buFont typeface="Arial"/>
              <a:buChar char="•"/>
              <a:defRPr/>
            </a:pPr>
            <a:r>
              <a:rPr lang="en-AU" sz="3600" dirty="0">
                <a:latin typeface="+mn-lt"/>
                <a:sym typeface="Arial"/>
              </a:rPr>
              <a:t>The law of reproduction is to identify, prepare, and affirm.</a:t>
            </a:r>
          </a:p>
          <a:p>
            <a:pPr>
              <a:spcBef>
                <a:spcPts val="600"/>
              </a:spcBef>
              <a:buClr>
                <a:schemeClr val="dk1"/>
              </a:buClr>
              <a:buSzPct val="100000"/>
              <a:buFont typeface="Arial"/>
              <a:buChar char="•"/>
              <a:defRPr/>
            </a:pPr>
            <a:endParaRPr lang="en-AU" sz="3600" dirty="0">
              <a:latin typeface="+mn-lt"/>
              <a:sym typeface="Arial"/>
            </a:endParaRPr>
          </a:p>
          <a:p>
            <a:pPr eaLnBrk="1" fontAlgn="auto" hangingPunct="1">
              <a:spcBef>
                <a:spcPts val="600"/>
              </a:spcBef>
              <a:spcAft>
                <a:spcPts val="0"/>
              </a:spcAft>
              <a:buClr>
                <a:schemeClr val="dk1"/>
              </a:buClr>
              <a:buSzPct val="100000"/>
              <a:buFont typeface="Arial"/>
              <a:buChar char="•"/>
              <a:defRPr/>
            </a:pPr>
            <a:endParaRPr lang="en-US" sz="3600" dirty="0">
              <a:solidFill>
                <a:schemeClr val="tx1"/>
              </a:solidFill>
              <a:latin typeface="+mn-lt"/>
              <a:sym typeface="Arial"/>
            </a:endParaRPr>
          </a:p>
          <a:p>
            <a:pPr marL="0" indent="0" eaLnBrk="1" fontAlgn="auto" hangingPunct="1">
              <a:spcBef>
                <a:spcPts val="600"/>
              </a:spcBef>
              <a:spcAft>
                <a:spcPts val="0"/>
              </a:spcAft>
              <a:buClr>
                <a:schemeClr val="dk1"/>
              </a:buClr>
              <a:buSzPct val="166666"/>
              <a:buFont typeface="Arial"/>
              <a:buNone/>
              <a:defRPr/>
            </a:pPr>
            <a:endParaRPr lang="en-US" sz="3000" dirty="0">
              <a:solidFill>
                <a:schemeClr val="tx1"/>
              </a:solidFill>
              <a:latin typeface="+mn-lt"/>
              <a:sym typeface="Arial"/>
            </a:endParaRPr>
          </a:p>
        </p:txBody>
      </p:sp>
    </p:spTree>
    <p:extLst>
      <p:ext uri="{BB962C8B-B14F-4D97-AF65-F5344CB8AC3E}">
        <p14:creationId xmlns:p14="http://schemas.microsoft.com/office/powerpoint/2010/main" val="32836524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14350" y="2886075"/>
            <a:ext cx="8089900" cy="2559050"/>
          </a:xfrm>
        </p:spPr>
        <p:txBody>
          <a:bodyPr/>
          <a:lstStyle/>
          <a:p>
            <a:pPr algn="ctr"/>
            <a:r>
              <a:rPr lang="en-US" sz="4400" dirty="0"/>
              <a:t>Any Questions?</a:t>
            </a:r>
          </a:p>
        </p:txBody>
      </p:sp>
    </p:spTree>
    <p:extLst>
      <p:ext uri="{BB962C8B-B14F-4D97-AF65-F5344CB8AC3E}">
        <p14:creationId xmlns:p14="http://schemas.microsoft.com/office/powerpoint/2010/main" val="7091176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C:\Users\CostaO\Desktop\M folder\Servant Leadership PP\Servant leadership board game.jpg">
            <a:extLst>
              <a:ext uri="{FF2B5EF4-FFF2-40B4-BE49-F238E27FC236}">
                <a16:creationId xmlns:a16="http://schemas.microsoft.com/office/drawing/2014/main" id="{2FCF2E86-46E5-C747-B91F-DC3C599C445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59"/>
          <a:stretch/>
        </p:blipFill>
        <p:spPr bwMode="auto">
          <a:xfrm>
            <a:off x="0" y="0"/>
            <a:ext cx="9143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2020844"/>
      </p:ext>
    </p:extLst>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6"/>
          <p:cNvSpPr>
            <a:spLocks noGrp="1" noChangeArrowheads="1"/>
          </p:cNvSpPr>
          <p:nvPr>
            <p:ph type="title"/>
          </p:nvPr>
        </p:nvSpPr>
        <p:spPr>
          <a:xfrm>
            <a:off x="450850" y="218148"/>
            <a:ext cx="8235950" cy="966788"/>
          </a:xfrm>
        </p:spPr>
        <p:txBody>
          <a:bodyPr>
            <a:normAutofit/>
          </a:bodyPr>
          <a:lstStyle/>
          <a:p>
            <a:r>
              <a:rPr lang="en-US" altLang="en-US" sz="4000" dirty="0">
                <a:solidFill>
                  <a:schemeClr val="tx2"/>
                </a:solidFill>
              </a:rPr>
              <a:t>Activity </a:t>
            </a:r>
          </a:p>
        </p:txBody>
      </p:sp>
      <p:sp>
        <p:nvSpPr>
          <p:cNvPr id="12291" name="Rectangle 7"/>
          <p:cNvSpPr>
            <a:spLocks noGrp="1" noChangeArrowheads="1"/>
          </p:cNvSpPr>
          <p:nvPr>
            <p:ph idx="1"/>
          </p:nvPr>
        </p:nvSpPr>
        <p:spPr>
          <a:xfrm>
            <a:off x="457200" y="1184936"/>
            <a:ext cx="8358188" cy="5344452"/>
          </a:xfrm>
        </p:spPr>
        <p:txBody>
          <a:bodyPr>
            <a:noAutofit/>
          </a:bodyPr>
          <a:lstStyle/>
          <a:p>
            <a:r>
              <a:rPr lang="en-US" altLang="en-US" sz="3200" dirty="0"/>
              <a:t>Work your way through the Servant Leadership Questionnaire (in the activity sheet)</a:t>
            </a:r>
          </a:p>
          <a:p>
            <a:r>
              <a:rPr lang="en-US" altLang="en-US" sz="3200" dirty="0"/>
              <a:t>Once you have completed this very simple self-assessment, reflect on areas you might need to improve</a:t>
            </a:r>
          </a:p>
          <a:p>
            <a:r>
              <a:rPr lang="en-US" altLang="en-US" sz="3200" dirty="0"/>
              <a:t>Come up with one thing you can do in the next week to improve in each of these areas</a:t>
            </a:r>
          </a:p>
          <a:p>
            <a:r>
              <a:rPr lang="en-US" altLang="en-US" sz="3200" dirty="0"/>
              <a:t>We’ll then talk this through in class.</a:t>
            </a:r>
            <a:endParaRPr lang="en-US" altLang="en-US" sz="3500" dirty="0"/>
          </a:p>
        </p:txBody>
      </p:sp>
    </p:spTree>
    <p:extLst>
      <p:ext uri="{BB962C8B-B14F-4D97-AF65-F5344CB8AC3E}">
        <p14:creationId xmlns:p14="http://schemas.microsoft.com/office/powerpoint/2010/main" val="3377573188"/>
      </p:ext>
    </p:extLst>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5A1D32C-D7CB-8848-BE26-709C6099FF6F}"/>
              </a:ext>
            </a:extLst>
          </p:cNvPr>
          <p:cNvSpPr txBox="1">
            <a:spLocks/>
          </p:cNvSpPr>
          <p:nvPr/>
        </p:nvSpPr>
        <p:spPr>
          <a:xfrm>
            <a:off x="-100013" y="1100138"/>
            <a:ext cx="9244013" cy="59738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500" dirty="0">
                <a:solidFill>
                  <a:schemeClr val="bg1"/>
                </a:solidFill>
                <a:latin typeface="Arial" panose="020B0604020202020204" pitchFamily="34" charset="0"/>
                <a:cs typeface="Arial" panose="020B0604020202020204" pitchFamily="34" charset="0"/>
              </a:rPr>
              <a:t>THANK YOU</a:t>
            </a:r>
          </a:p>
        </p:txBody>
      </p:sp>
      <p:sp>
        <p:nvSpPr>
          <p:cNvPr id="6" name="Text Placeholder 2">
            <a:extLst>
              <a:ext uri="{FF2B5EF4-FFF2-40B4-BE49-F238E27FC236}">
                <a16:creationId xmlns:a16="http://schemas.microsoft.com/office/drawing/2014/main" id="{0E6C2F96-EABF-C84D-B41F-1FC0588D1211}"/>
              </a:ext>
            </a:extLst>
          </p:cNvPr>
          <p:cNvSpPr txBox="1">
            <a:spLocks/>
          </p:cNvSpPr>
          <p:nvPr/>
        </p:nvSpPr>
        <p:spPr>
          <a:xfrm>
            <a:off x="0" y="5277678"/>
            <a:ext cx="8857397" cy="1364422"/>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500" dirty="0"/>
              <a:t>Week One, Introduction to the Unit</a:t>
            </a:r>
          </a:p>
          <a:p>
            <a:pPr algn="ctr"/>
            <a:r>
              <a:rPr lang="en-US" sz="2500" dirty="0"/>
              <a:t>Stephen Rodwell srodwell@icms.edu.au</a:t>
            </a:r>
          </a:p>
        </p:txBody>
      </p:sp>
    </p:spTree>
    <p:extLst>
      <p:ext uri="{BB962C8B-B14F-4D97-AF65-F5344CB8AC3E}">
        <p14:creationId xmlns:p14="http://schemas.microsoft.com/office/powerpoint/2010/main" val="3571202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A47F4A17-666A-4644-AB66-4A531B1BA9A4}"/>
              </a:ext>
            </a:extLst>
          </p:cNvPr>
          <p:cNvSpPr>
            <a:spLocks noGrp="1"/>
          </p:cNvSpPr>
          <p:nvPr>
            <p:ph type="title"/>
          </p:nvPr>
        </p:nvSpPr>
        <p:spPr>
          <a:xfrm>
            <a:off x="609600" y="171968"/>
            <a:ext cx="7772400" cy="762000"/>
          </a:xfrm>
        </p:spPr>
        <p:txBody>
          <a:bodyPr/>
          <a:lstStyle/>
          <a:p>
            <a:pPr eaLnBrk="1" hangingPunct="1"/>
            <a:r>
              <a:rPr lang="en-US" altLang="en-US" dirty="0">
                <a:solidFill>
                  <a:srgbClr val="C00000"/>
                </a:solidFill>
                <a:latin typeface="+mn-lt"/>
              </a:rPr>
              <a:t>Origins of Servant Leadership</a:t>
            </a:r>
          </a:p>
        </p:txBody>
      </p:sp>
      <p:sp>
        <p:nvSpPr>
          <p:cNvPr id="11267" name="TextBox 4">
            <a:extLst>
              <a:ext uri="{FF2B5EF4-FFF2-40B4-BE49-F238E27FC236}">
                <a16:creationId xmlns:a16="http://schemas.microsoft.com/office/drawing/2014/main" id="{DA44A561-BAF6-6F4F-80DC-C6BFD053EB4D}"/>
              </a:ext>
            </a:extLst>
          </p:cNvPr>
          <p:cNvSpPr txBox="1">
            <a:spLocks noChangeArrowheads="1"/>
          </p:cNvSpPr>
          <p:nvPr/>
        </p:nvSpPr>
        <p:spPr bwMode="auto">
          <a:xfrm>
            <a:off x="609600" y="859356"/>
            <a:ext cx="8153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t>The concept of servant-leadership is thousands of years old.</a:t>
            </a:r>
          </a:p>
        </p:txBody>
      </p:sp>
      <p:pic>
        <p:nvPicPr>
          <p:cNvPr id="11269" name="Picture 8">
            <a:extLst>
              <a:ext uri="{FF2B5EF4-FFF2-40B4-BE49-F238E27FC236}">
                <a16:creationId xmlns:a16="http://schemas.microsoft.com/office/drawing/2014/main" id="{B97422F8-9C0E-A74D-B463-0235824076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697163"/>
            <a:ext cx="685800"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TextBox 15">
            <a:extLst>
              <a:ext uri="{FF2B5EF4-FFF2-40B4-BE49-F238E27FC236}">
                <a16:creationId xmlns:a16="http://schemas.microsoft.com/office/drawing/2014/main" id="{08734C64-5150-BD46-B206-003B435EC902}"/>
              </a:ext>
            </a:extLst>
          </p:cNvPr>
          <p:cNvSpPr txBox="1">
            <a:spLocks noChangeArrowheads="1"/>
          </p:cNvSpPr>
          <p:nvPr/>
        </p:nvSpPr>
        <p:spPr bwMode="auto">
          <a:xfrm>
            <a:off x="1676400" y="2651125"/>
            <a:ext cx="7315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i="1" dirty="0">
                <a:solidFill>
                  <a:srgbClr val="002060"/>
                </a:solidFill>
              </a:rPr>
              <a:t>375 BCE Chanakya’s </a:t>
            </a:r>
            <a:r>
              <a:rPr lang="en-US" altLang="en-US" sz="2400" b="1" i="1" dirty="0" err="1">
                <a:solidFill>
                  <a:srgbClr val="002060"/>
                </a:solidFill>
              </a:rPr>
              <a:t>Arthashastra</a:t>
            </a:r>
            <a:r>
              <a:rPr lang="en-US" altLang="en-US" sz="2400" b="1" i="1" dirty="0">
                <a:solidFill>
                  <a:srgbClr val="002060"/>
                </a:solidFill>
              </a:rPr>
              <a:t>:</a:t>
            </a:r>
          </a:p>
          <a:p>
            <a:pPr eaLnBrk="1" hangingPunct="1"/>
            <a:r>
              <a:rPr lang="en-US" altLang="en-US" dirty="0"/>
              <a:t>The [leader] shall consider as good, not what pleases himself but what pleases his subjects.</a:t>
            </a:r>
          </a:p>
        </p:txBody>
      </p:sp>
      <p:sp>
        <p:nvSpPr>
          <p:cNvPr id="11271" name="TextBox 19">
            <a:extLst>
              <a:ext uri="{FF2B5EF4-FFF2-40B4-BE49-F238E27FC236}">
                <a16:creationId xmlns:a16="http://schemas.microsoft.com/office/drawing/2014/main" id="{00EEE03A-4CED-8D4F-8978-08A17D9CBD23}"/>
              </a:ext>
            </a:extLst>
          </p:cNvPr>
          <p:cNvSpPr txBox="1">
            <a:spLocks noChangeArrowheads="1"/>
          </p:cNvSpPr>
          <p:nvPr/>
        </p:nvSpPr>
        <p:spPr bwMode="auto">
          <a:xfrm>
            <a:off x="1722438" y="1514475"/>
            <a:ext cx="7315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i="1" dirty="0">
                <a:solidFill>
                  <a:srgbClr val="002060"/>
                </a:solidFill>
              </a:rPr>
              <a:t>600 BCE Lao Tzu:</a:t>
            </a:r>
          </a:p>
          <a:p>
            <a:pPr eaLnBrk="1" hangingPunct="1"/>
            <a:r>
              <a:rPr lang="en-US" altLang="en-US" dirty="0"/>
              <a:t>The greatest leader forgets himself and attends to the development of others.</a:t>
            </a:r>
          </a:p>
        </p:txBody>
      </p:sp>
      <p:pic>
        <p:nvPicPr>
          <p:cNvPr id="11272" name="Picture 10">
            <a:extLst>
              <a:ext uri="{FF2B5EF4-FFF2-40B4-BE49-F238E27FC236}">
                <a16:creationId xmlns:a16="http://schemas.microsoft.com/office/drawing/2014/main" id="{56C63AC5-08DA-D248-A6AE-20072519BD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2013" y="1417638"/>
            <a:ext cx="7223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11">
            <a:extLst>
              <a:ext uri="{FF2B5EF4-FFF2-40B4-BE49-F238E27FC236}">
                <a16:creationId xmlns:a16="http://schemas.microsoft.com/office/drawing/2014/main" id="{2372F2D7-ED20-8C41-A373-0964AD452F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3884613"/>
            <a:ext cx="874713"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4" name="TextBox 22">
            <a:extLst>
              <a:ext uri="{FF2B5EF4-FFF2-40B4-BE49-F238E27FC236}">
                <a16:creationId xmlns:a16="http://schemas.microsoft.com/office/drawing/2014/main" id="{A2479554-C57C-3A45-BF34-D10F0CDC5B60}"/>
              </a:ext>
            </a:extLst>
          </p:cNvPr>
          <p:cNvSpPr txBox="1">
            <a:spLocks noChangeArrowheads="1"/>
          </p:cNvSpPr>
          <p:nvPr/>
        </p:nvSpPr>
        <p:spPr bwMode="auto">
          <a:xfrm>
            <a:off x="1676400" y="3783013"/>
            <a:ext cx="73152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i="1" dirty="0">
                <a:solidFill>
                  <a:srgbClr val="002060"/>
                </a:solidFill>
              </a:rPr>
              <a:t>First Century ACE Jesus of Nazareth:</a:t>
            </a:r>
          </a:p>
          <a:p>
            <a:pPr eaLnBrk="1" hangingPunct="1"/>
            <a:r>
              <a:rPr lang="en-US" altLang="en-US" dirty="0"/>
              <a:t>But the greatest among you shall be your servant (Matthew 23:11); The one who is the greatest among you must become like the youngest, and the leader like the servant. (Luke 22:26)</a:t>
            </a:r>
          </a:p>
        </p:txBody>
      </p:sp>
      <p:pic>
        <p:nvPicPr>
          <p:cNvPr id="11275" name="Picture 12">
            <a:extLst>
              <a:ext uri="{FF2B5EF4-FFF2-40B4-BE49-F238E27FC236}">
                <a16:creationId xmlns:a16="http://schemas.microsoft.com/office/drawing/2014/main" id="{081C21C1-B054-4748-8BA1-7C84E43A2C4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5151438"/>
            <a:ext cx="8191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24">
            <a:extLst>
              <a:ext uri="{FF2B5EF4-FFF2-40B4-BE49-F238E27FC236}">
                <a16:creationId xmlns:a16="http://schemas.microsoft.com/office/drawing/2014/main" id="{C37178EA-49B4-0644-9243-DD4C7B958D41}"/>
              </a:ext>
            </a:extLst>
          </p:cNvPr>
          <p:cNvSpPr txBox="1"/>
          <p:nvPr/>
        </p:nvSpPr>
        <p:spPr>
          <a:xfrm>
            <a:off x="1676400" y="5126038"/>
            <a:ext cx="7315200" cy="1016000"/>
          </a:xfrm>
          <a:prstGeom prst="rect">
            <a:avLst/>
          </a:prstGeom>
          <a:noFill/>
        </p:spPr>
        <p:txBody>
          <a:bodyPr>
            <a:spAutoFit/>
          </a:bodyPr>
          <a:lstStyle/>
          <a:p>
            <a:pPr>
              <a:defRPr/>
            </a:pPr>
            <a:r>
              <a:rPr lang="en-US" sz="2400" b="1" i="1" dirty="0">
                <a:solidFill>
                  <a:srgbClr val="002060"/>
                </a:solidFill>
                <a:latin typeface="Arial" charset="0"/>
                <a:cs typeface="Arial" charset="0"/>
              </a:rPr>
              <a:t>1970’s Robert K. Greenleaf:</a:t>
            </a:r>
          </a:p>
          <a:p>
            <a:pPr indent="15875">
              <a:defRPr/>
            </a:pPr>
            <a:r>
              <a:rPr lang="en-US" dirty="0">
                <a:latin typeface="Arial" charset="0"/>
                <a:cs typeface="Arial" charset="0"/>
              </a:rPr>
              <a:t>The servant-leader is servant first… It begins with the natural feeling that one wants to serve, to serve first. </a:t>
            </a:r>
          </a:p>
        </p:txBody>
      </p:sp>
    </p:spTree>
    <p:extLst>
      <p:ext uri="{BB962C8B-B14F-4D97-AF65-F5344CB8AC3E}">
        <p14:creationId xmlns:p14="http://schemas.microsoft.com/office/powerpoint/2010/main" val="1027219656"/>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4B569383-05E4-CF49-B64C-E7ECB5D12079}"/>
              </a:ext>
            </a:extLst>
          </p:cNvPr>
          <p:cNvSpPr>
            <a:spLocks noGrp="1"/>
          </p:cNvSpPr>
          <p:nvPr>
            <p:ph type="title"/>
          </p:nvPr>
        </p:nvSpPr>
        <p:spPr>
          <a:xfrm>
            <a:off x="762000" y="152400"/>
            <a:ext cx="7772400" cy="762000"/>
          </a:xfrm>
        </p:spPr>
        <p:txBody>
          <a:bodyPr>
            <a:normAutofit/>
          </a:bodyPr>
          <a:lstStyle/>
          <a:p>
            <a:pPr eaLnBrk="1" hangingPunct="1"/>
            <a:r>
              <a:rPr lang="en-US" altLang="en-US" sz="3600" dirty="0">
                <a:solidFill>
                  <a:schemeClr val="accent6">
                    <a:lumMod val="75000"/>
                  </a:schemeClr>
                </a:solidFill>
                <a:latin typeface="+mn-lt"/>
              </a:rPr>
              <a:t>Robert K. Greenleaf</a:t>
            </a:r>
          </a:p>
        </p:txBody>
      </p:sp>
      <p:sp>
        <p:nvSpPr>
          <p:cNvPr id="3" name="Content Placeholder 2">
            <a:extLst>
              <a:ext uri="{FF2B5EF4-FFF2-40B4-BE49-F238E27FC236}">
                <a16:creationId xmlns:a16="http://schemas.microsoft.com/office/drawing/2014/main" id="{19B49990-98B1-3540-BC21-4B60946F1E7C}"/>
              </a:ext>
            </a:extLst>
          </p:cNvPr>
          <p:cNvSpPr>
            <a:spLocks noGrp="1"/>
          </p:cNvSpPr>
          <p:nvPr>
            <p:ph idx="1"/>
          </p:nvPr>
        </p:nvSpPr>
        <p:spPr>
          <a:xfrm>
            <a:off x="762000" y="1583293"/>
            <a:ext cx="8229600" cy="4419600"/>
          </a:xfrm>
        </p:spPr>
        <p:txBody>
          <a:bodyPr>
            <a:normAutofit fontScale="92500" lnSpcReduction="10000"/>
          </a:bodyPr>
          <a:lstStyle/>
          <a:p>
            <a:pPr eaLnBrk="1" hangingPunct="1">
              <a:buFontTx/>
              <a:buNone/>
              <a:defRPr/>
            </a:pPr>
            <a:r>
              <a:rPr lang="en-US" sz="2400" b="1" i="1" dirty="0">
                <a:solidFill>
                  <a:schemeClr val="tx1"/>
                </a:solidFill>
                <a:latin typeface="+mn-lt"/>
              </a:rPr>
              <a:t>Career:</a:t>
            </a:r>
          </a:p>
          <a:p>
            <a:pPr marL="120650" indent="-120650" eaLnBrk="1" hangingPunct="1">
              <a:defRPr/>
            </a:pPr>
            <a:r>
              <a:rPr lang="en-US" sz="1800" kern="1200" dirty="0">
                <a:solidFill>
                  <a:schemeClr val="tx1"/>
                </a:solidFill>
                <a:latin typeface="+mn-lt"/>
              </a:rPr>
              <a:t>38 Years at AT&amp;T, largely in management training and development</a:t>
            </a:r>
          </a:p>
          <a:p>
            <a:pPr marL="120650" indent="-120650" eaLnBrk="1" hangingPunct="1">
              <a:defRPr/>
            </a:pPr>
            <a:r>
              <a:rPr lang="en-US" sz="1800" kern="1200" dirty="0">
                <a:solidFill>
                  <a:schemeClr val="tx1"/>
                </a:solidFill>
                <a:latin typeface="+mn-lt"/>
              </a:rPr>
              <a:t>25 Years consulting on Servant Leadership thereafter</a:t>
            </a:r>
          </a:p>
          <a:p>
            <a:pPr marL="120650" indent="-120650" eaLnBrk="1" hangingPunct="1">
              <a:defRPr/>
            </a:pPr>
            <a:r>
              <a:rPr lang="en-US" sz="1800" kern="1200" dirty="0">
                <a:solidFill>
                  <a:schemeClr val="tx1"/>
                </a:solidFill>
                <a:latin typeface="+mn-lt"/>
              </a:rPr>
              <a:t>Coined the term Servant-Leader in 1970’s</a:t>
            </a:r>
          </a:p>
          <a:p>
            <a:pPr marL="120650" indent="-120650" eaLnBrk="1" hangingPunct="1">
              <a:defRPr/>
            </a:pPr>
            <a:r>
              <a:rPr lang="en-US" sz="1800" kern="1200" dirty="0">
                <a:solidFill>
                  <a:schemeClr val="tx1"/>
                </a:solidFill>
                <a:latin typeface="+mn-lt"/>
              </a:rPr>
              <a:t>Founded Center for Applied Ethics (now Greenleaf Center for Servant-Leadership)</a:t>
            </a:r>
            <a:endParaRPr lang="en-US" sz="1000" kern="1200" dirty="0">
              <a:solidFill>
                <a:schemeClr val="tx1"/>
              </a:solidFill>
              <a:latin typeface="+mn-lt"/>
            </a:endParaRPr>
          </a:p>
          <a:p>
            <a:pPr marL="0" indent="0" eaLnBrk="1" hangingPunct="1">
              <a:buFontTx/>
              <a:buNone/>
              <a:defRPr/>
            </a:pPr>
            <a:r>
              <a:rPr lang="en-US" sz="2400" b="1" i="1" dirty="0">
                <a:solidFill>
                  <a:schemeClr val="tx1"/>
                </a:solidFill>
                <a:latin typeface="+mn-lt"/>
              </a:rPr>
              <a:t>Inspiration:</a:t>
            </a:r>
            <a:endParaRPr lang="en-US" sz="2400" b="1" i="1" kern="1200" dirty="0">
              <a:solidFill>
                <a:schemeClr val="tx1"/>
              </a:solidFill>
              <a:latin typeface="+mn-lt"/>
            </a:endParaRPr>
          </a:p>
          <a:p>
            <a:pPr marL="120650" indent="-120650" eaLnBrk="1" hangingPunct="1">
              <a:defRPr/>
            </a:pPr>
            <a:r>
              <a:rPr lang="en-US" sz="1800" kern="1200" dirty="0">
                <a:solidFill>
                  <a:schemeClr val="tx1"/>
                </a:solidFill>
                <a:latin typeface="+mn-lt"/>
              </a:rPr>
              <a:t>Hermann </a:t>
            </a:r>
            <a:r>
              <a:rPr lang="en-US" sz="1800" kern="1200" dirty="0" err="1">
                <a:solidFill>
                  <a:schemeClr val="tx1"/>
                </a:solidFill>
                <a:latin typeface="+mn-lt"/>
              </a:rPr>
              <a:t>Hesse’s</a:t>
            </a:r>
            <a:r>
              <a:rPr lang="en-US" sz="1800" kern="1200" dirty="0">
                <a:solidFill>
                  <a:schemeClr val="tx1"/>
                </a:solidFill>
                <a:latin typeface="+mn-lt"/>
              </a:rPr>
              <a:t> short novel Journey to the East in 1960’s</a:t>
            </a:r>
          </a:p>
          <a:p>
            <a:pPr marL="520700" lvl="1" indent="-120650" eaLnBrk="1" hangingPunct="1">
              <a:defRPr/>
            </a:pPr>
            <a:r>
              <a:rPr lang="en-US" sz="1400" kern="1200" dirty="0">
                <a:solidFill>
                  <a:schemeClr val="tx1"/>
                </a:solidFill>
                <a:latin typeface="+mn-lt"/>
                <a:ea typeface="+mn-ea"/>
                <a:cs typeface="+mn-cs"/>
              </a:rPr>
              <a:t> Account of a mythical journey by a group of people on a spiritual quest</a:t>
            </a:r>
          </a:p>
          <a:p>
            <a:pPr marL="120650" indent="-120650" eaLnBrk="1" hangingPunct="1">
              <a:defRPr/>
            </a:pPr>
            <a:r>
              <a:rPr lang="en-US" sz="1800" kern="1200" dirty="0">
                <a:solidFill>
                  <a:schemeClr val="tx1"/>
                </a:solidFill>
                <a:latin typeface="+mn-lt"/>
              </a:rPr>
              <a:t>True leadership stems first from a desire to serve</a:t>
            </a:r>
          </a:p>
          <a:p>
            <a:pPr marL="120650" indent="-120650" eaLnBrk="1" hangingPunct="1">
              <a:buFontTx/>
              <a:buNone/>
              <a:defRPr/>
            </a:pPr>
            <a:r>
              <a:rPr lang="en-US" sz="2400" b="1" i="1" kern="1200" dirty="0">
                <a:solidFill>
                  <a:schemeClr val="tx1"/>
                </a:solidFill>
                <a:latin typeface="+mn-lt"/>
              </a:rPr>
              <a:t>Essays:</a:t>
            </a:r>
          </a:p>
          <a:p>
            <a:pPr marL="120650" indent="-120650" eaLnBrk="1" hangingPunct="1">
              <a:defRPr/>
            </a:pPr>
            <a:r>
              <a:rPr lang="en-US" sz="1800" kern="1200" dirty="0">
                <a:solidFill>
                  <a:schemeClr val="tx1"/>
                </a:solidFill>
                <a:latin typeface="+mn-lt"/>
              </a:rPr>
              <a:t>The Servant as Leader (1970)</a:t>
            </a:r>
          </a:p>
          <a:p>
            <a:pPr marL="120650" indent="-120650" eaLnBrk="1" hangingPunct="1">
              <a:defRPr/>
            </a:pPr>
            <a:r>
              <a:rPr lang="en-US" sz="1800" kern="1200" dirty="0">
                <a:solidFill>
                  <a:schemeClr val="tx1"/>
                </a:solidFill>
                <a:latin typeface="+mn-lt"/>
              </a:rPr>
              <a:t>The Institution as Servant (1972)</a:t>
            </a:r>
          </a:p>
          <a:p>
            <a:pPr marL="120650" indent="-120650" eaLnBrk="1" hangingPunct="1">
              <a:defRPr/>
            </a:pPr>
            <a:r>
              <a:rPr lang="en-US" sz="1800" kern="1200" dirty="0">
                <a:solidFill>
                  <a:schemeClr val="tx1"/>
                </a:solidFill>
                <a:latin typeface="+mn-lt"/>
              </a:rPr>
              <a:t>Trustees as Servants (1972)</a:t>
            </a:r>
            <a:endParaRPr lang="en-US" dirty="0">
              <a:solidFill>
                <a:schemeClr val="tx1"/>
              </a:solidFill>
              <a:latin typeface="+mn-lt"/>
            </a:endParaRPr>
          </a:p>
          <a:p>
            <a:pPr eaLnBrk="1" hangingPunct="1">
              <a:buFontTx/>
              <a:buNone/>
              <a:defRPr/>
            </a:pPr>
            <a:endParaRPr lang="en-US" dirty="0">
              <a:solidFill>
                <a:schemeClr val="tx1"/>
              </a:solidFill>
              <a:latin typeface="+mn-lt"/>
            </a:endParaRPr>
          </a:p>
        </p:txBody>
      </p:sp>
      <p:sp>
        <p:nvSpPr>
          <p:cNvPr id="12292" name="TextBox 4">
            <a:extLst>
              <a:ext uri="{FF2B5EF4-FFF2-40B4-BE49-F238E27FC236}">
                <a16:creationId xmlns:a16="http://schemas.microsoft.com/office/drawing/2014/main" id="{95483823-B8BB-BB45-81F2-6D57191DA9A5}"/>
              </a:ext>
            </a:extLst>
          </p:cNvPr>
          <p:cNvSpPr txBox="1">
            <a:spLocks noChangeArrowheads="1"/>
          </p:cNvSpPr>
          <p:nvPr/>
        </p:nvSpPr>
        <p:spPr bwMode="auto">
          <a:xfrm>
            <a:off x="762000" y="914400"/>
            <a:ext cx="8229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b="1" i="1" dirty="0"/>
              <a:t>Largely considered the father of modern Servant-Leadership</a:t>
            </a:r>
          </a:p>
        </p:txBody>
      </p:sp>
      <p:pic>
        <p:nvPicPr>
          <p:cNvPr id="12293" name="Picture 2">
            <a:extLst>
              <a:ext uri="{FF2B5EF4-FFF2-40B4-BE49-F238E27FC236}">
                <a16:creationId xmlns:a16="http://schemas.microsoft.com/office/drawing/2014/main" id="{38D4DB67-2C74-E84A-8598-39822849AD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4162425"/>
            <a:ext cx="1695450"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9780301"/>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96849BB2-79D5-8B44-9E37-91EBDB511A7C}"/>
              </a:ext>
            </a:extLst>
          </p:cNvPr>
          <p:cNvSpPr>
            <a:spLocks noGrp="1"/>
          </p:cNvSpPr>
          <p:nvPr>
            <p:ph type="title"/>
          </p:nvPr>
        </p:nvSpPr>
        <p:spPr>
          <a:xfrm>
            <a:off x="762000" y="152400"/>
            <a:ext cx="7772400" cy="762000"/>
          </a:xfrm>
        </p:spPr>
        <p:txBody>
          <a:bodyPr/>
          <a:lstStyle/>
          <a:p>
            <a:pPr eaLnBrk="1" hangingPunct="1"/>
            <a:r>
              <a:rPr lang="en-US" altLang="en-US" dirty="0">
                <a:solidFill>
                  <a:srgbClr val="7030A0"/>
                </a:solidFill>
                <a:latin typeface="+mn-lt"/>
              </a:rPr>
              <a:t>Post-Greenleaf</a:t>
            </a:r>
          </a:p>
        </p:txBody>
      </p:sp>
      <p:sp>
        <p:nvSpPr>
          <p:cNvPr id="3" name="Content Placeholder 2">
            <a:extLst>
              <a:ext uri="{FF2B5EF4-FFF2-40B4-BE49-F238E27FC236}">
                <a16:creationId xmlns:a16="http://schemas.microsoft.com/office/drawing/2014/main" id="{963188E9-4DF8-1947-B704-855A9E6AA2E8}"/>
              </a:ext>
            </a:extLst>
          </p:cNvPr>
          <p:cNvSpPr>
            <a:spLocks noGrp="1"/>
          </p:cNvSpPr>
          <p:nvPr>
            <p:ph idx="1"/>
          </p:nvPr>
        </p:nvSpPr>
        <p:spPr>
          <a:xfrm>
            <a:off x="757238" y="1445591"/>
            <a:ext cx="8229600" cy="4419600"/>
          </a:xfrm>
        </p:spPr>
        <p:txBody>
          <a:bodyPr>
            <a:normAutofit fontScale="92500" lnSpcReduction="10000"/>
          </a:bodyPr>
          <a:lstStyle/>
          <a:p>
            <a:pPr eaLnBrk="1" hangingPunct="1">
              <a:buFontTx/>
              <a:buNone/>
              <a:defRPr/>
            </a:pPr>
            <a:r>
              <a:rPr lang="en-US" sz="2400" b="1" i="1" dirty="0">
                <a:solidFill>
                  <a:schemeClr val="tx1"/>
                </a:solidFill>
                <a:latin typeface="+mn-lt"/>
              </a:rPr>
              <a:t>Larry Spears:</a:t>
            </a:r>
          </a:p>
          <a:p>
            <a:pPr marL="120650" indent="-120650" eaLnBrk="1" hangingPunct="1">
              <a:defRPr/>
            </a:pPr>
            <a:r>
              <a:rPr lang="en-US" sz="1800" kern="1200" dirty="0">
                <a:solidFill>
                  <a:schemeClr val="tx1"/>
                </a:solidFill>
                <a:latin typeface="+mn-lt"/>
              </a:rPr>
              <a:t>President / CEO of Greenleaf center for 25 years</a:t>
            </a:r>
          </a:p>
          <a:p>
            <a:pPr marL="120650" indent="-120650" eaLnBrk="1" hangingPunct="1">
              <a:defRPr/>
            </a:pPr>
            <a:r>
              <a:rPr lang="en-US" sz="1800" kern="1200" dirty="0">
                <a:solidFill>
                  <a:schemeClr val="tx1"/>
                </a:solidFill>
                <a:latin typeface="+mn-lt"/>
              </a:rPr>
              <a:t>Author of hundreds of publications on Servant-Leadership</a:t>
            </a:r>
          </a:p>
          <a:p>
            <a:pPr marL="120650" indent="-120650" eaLnBrk="1" hangingPunct="1">
              <a:defRPr/>
            </a:pPr>
            <a:r>
              <a:rPr lang="en-US" sz="1800" kern="1200" dirty="0">
                <a:solidFill>
                  <a:schemeClr val="tx1"/>
                </a:solidFill>
                <a:latin typeface="+mn-lt"/>
              </a:rPr>
              <a:t>Founded the Spears Center</a:t>
            </a:r>
            <a:endParaRPr lang="en-US" sz="1000" kern="1200" dirty="0">
              <a:solidFill>
                <a:schemeClr val="tx1"/>
              </a:solidFill>
              <a:latin typeface="+mn-lt"/>
            </a:endParaRPr>
          </a:p>
          <a:p>
            <a:pPr marL="0" indent="0" eaLnBrk="1" hangingPunct="1">
              <a:buFontTx/>
              <a:buNone/>
              <a:defRPr/>
            </a:pPr>
            <a:r>
              <a:rPr lang="en-US" sz="2400" b="1" i="1" dirty="0">
                <a:solidFill>
                  <a:schemeClr val="tx1"/>
                </a:solidFill>
                <a:latin typeface="+mn-lt"/>
              </a:rPr>
              <a:t>James Autry:</a:t>
            </a:r>
            <a:endParaRPr lang="en-US" sz="2400" b="1" i="1" kern="1200" dirty="0">
              <a:solidFill>
                <a:schemeClr val="tx1"/>
              </a:solidFill>
              <a:latin typeface="+mn-lt"/>
            </a:endParaRPr>
          </a:p>
          <a:p>
            <a:pPr marL="120650" indent="-120650" eaLnBrk="1" hangingPunct="1">
              <a:defRPr/>
            </a:pPr>
            <a:r>
              <a:rPr lang="en-US" sz="1800" kern="1200" dirty="0">
                <a:solidFill>
                  <a:schemeClr val="tx1"/>
                </a:solidFill>
                <a:latin typeface="+mn-lt"/>
              </a:rPr>
              <a:t>President of magazine group for Meredith Corporation</a:t>
            </a:r>
          </a:p>
          <a:p>
            <a:pPr marL="120650" indent="-120650" eaLnBrk="1" hangingPunct="1">
              <a:defRPr/>
            </a:pPr>
            <a:r>
              <a:rPr lang="en-US" sz="1800" kern="1200" dirty="0">
                <a:solidFill>
                  <a:schemeClr val="tx1"/>
                </a:solidFill>
                <a:latin typeface="+mn-lt"/>
              </a:rPr>
              <a:t>Author of 8 Books</a:t>
            </a:r>
          </a:p>
          <a:p>
            <a:pPr marL="120650" indent="-120650" eaLnBrk="1" hangingPunct="1">
              <a:defRPr/>
            </a:pPr>
            <a:r>
              <a:rPr lang="en-US" sz="1800" kern="1200" dirty="0">
                <a:solidFill>
                  <a:schemeClr val="tx1"/>
                </a:solidFill>
                <a:latin typeface="+mn-lt"/>
              </a:rPr>
              <a:t>Focus on implementation</a:t>
            </a:r>
          </a:p>
          <a:p>
            <a:pPr marL="120650" indent="-120650" eaLnBrk="1" hangingPunct="1">
              <a:buFontTx/>
              <a:buNone/>
              <a:defRPr/>
            </a:pPr>
            <a:r>
              <a:rPr lang="en-US" sz="2400" b="1" i="1" kern="1200" dirty="0">
                <a:solidFill>
                  <a:schemeClr val="tx1"/>
                </a:solidFill>
                <a:latin typeface="+mn-lt"/>
              </a:rPr>
              <a:t>James C. Hunter:</a:t>
            </a:r>
          </a:p>
          <a:p>
            <a:pPr marL="120650" indent="-120650" eaLnBrk="1" hangingPunct="1">
              <a:defRPr/>
            </a:pPr>
            <a:r>
              <a:rPr lang="en-US" sz="1800" kern="1200" dirty="0">
                <a:solidFill>
                  <a:schemeClr val="tx1"/>
                </a:solidFill>
                <a:latin typeface="+mn-lt"/>
              </a:rPr>
              <a:t>25 Years in Servant-Leadership</a:t>
            </a:r>
          </a:p>
          <a:p>
            <a:pPr marL="120650" indent="-120650" eaLnBrk="1" hangingPunct="1">
              <a:defRPr/>
            </a:pPr>
            <a:r>
              <a:rPr lang="en-US" sz="1800" kern="1200" dirty="0">
                <a:solidFill>
                  <a:schemeClr val="tx1"/>
                </a:solidFill>
                <a:latin typeface="+mn-lt"/>
              </a:rPr>
              <a:t>2 of the most popular books on Servant-Leadership</a:t>
            </a:r>
          </a:p>
          <a:p>
            <a:pPr marL="120650" indent="-120650" eaLnBrk="1" hangingPunct="1">
              <a:defRPr/>
            </a:pPr>
            <a:r>
              <a:rPr lang="en-US" sz="1800" kern="1200" dirty="0">
                <a:solidFill>
                  <a:schemeClr val="tx1"/>
                </a:solidFill>
                <a:latin typeface="+mn-lt"/>
              </a:rPr>
              <a:t>Consulted many of the world’s most admired companies</a:t>
            </a:r>
          </a:p>
          <a:p>
            <a:pPr marL="120650" indent="-120650" eaLnBrk="1" hangingPunct="1">
              <a:defRPr/>
            </a:pPr>
            <a:endParaRPr lang="en-US" sz="1100" u="sng" kern="1200" dirty="0">
              <a:solidFill>
                <a:schemeClr val="tx1"/>
              </a:solidFill>
              <a:latin typeface="+mn-lt"/>
            </a:endParaRPr>
          </a:p>
          <a:p>
            <a:pPr marL="120650" indent="-120650" eaLnBrk="1" hangingPunct="1">
              <a:buFontTx/>
              <a:buNone/>
              <a:defRPr/>
            </a:pPr>
            <a:r>
              <a:rPr lang="en-US" sz="1800" u="sng" kern="1200" dirty="0">
                <a:solidFill>
                  <a:schemeClr val="tx1"/>
                </a:solidFill>
                <a:latin typeface="+mn-lt"/>
              </a:rPr>
              <a:t>Others</a:t>
            </a:r>
            <a:r>
              <a:rPr lang="en-US" sz="1800" kern="1200" dirty="0">
                <a:solidFill>
                  <a:schemeClr val="tx1"/>
                </a:solidFill>
                <a:latin typeface="+mn-lt"/>
              </a:rPr>
              <a:t>: Ken Blanchard, Stephen Covey, Peter M. </a:t>
            </a:r>
            <a:r>
              <a:rPr lang="en-US" sz="1800" kern="1200" dirty="0" err="1">
                <a:solidFill>
                  <a:schemeClr val="tx1"/>
                </a:solidFill>
                <a:latin typeface="+mn-lt"/>
              </a:rPr>
              <a:t>Senge</a:t>
            </a:r>
            <a:r>
              <a:rPr lang="en-US" sz="1800" kern="1200" dirty="0">
                <a:solidFill>
                  <a:schemeClr val="tx1"/>
                </a:solidFill>
                <a:latin typeface="+mn-lt"/>
              </a:rPr>
              <a:t>, Jim Collins….</a:t>
            </a:r>
          </a:p>
          <a:p>
            <a:pPr eaLnBrk="1" hangingPunct="1">
              <a:buFontTx/>
              <a:buNone/>
              <a:defRPr/>
            </a:pPr>
            <a:endParaRPr lang="en-US" dirty="0">
              <a:solidFill>
                <a:schemeClr val="tx1"/>
              </a:solidFill>
              <a:latin typeface="+mn-lt"/>
            </a:endParaRPr>
          </a:p>
          <a:p>
            <a:pPr eaLnBrk="1" hangingPunct="1">
              <a:buFontTx/>
              <a:buNone/>
              <a:defRPr/>
            </a:pPr>
            <a:endParaRPr lang="en-US" dirty="0">
              <a:solidFill>
                <a:schemeClr val="tx1"/>
              </a:solidFill>
              <a:latin typeface="+mn-lt"/>
            </a:endParaRPr>
          </a:p>
        </p:txBody>
      </p:sp>
      <p:sp>
        <p:nvSpPr>
          <p:cNvPr id="13316" name="TextBox 4">
            <a:extLst>
              <a:ext uri="{FF2B5EF4-FFF2-40B4-BE49-F238E27FC236}">
                <a16:creationId xmlns:a16="http://schemas.microsoft.com/office/drawing/2014/main" id="{7A668EC4-9C2A-5242-9C0D-41AAB2A3E7FB}"/>
              </a:ext>
            </a:extLst>
          </p:cNvPr>
          <p:cNvSpPr txBox="1">
            <a:spLocks noChangeArrowheads="1"/>
          </p:cNvSpPr>
          <p:nvPr/>
        </p:nvSpPr>
        <p:spPr bwMode="auto">
          <a:xfrm>
            <a:off x="757238" y="852557"/>
            <a:ext cx="8153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b="1" i="1" dirty="0"/>
              <a:t>Following Greenleaf, a wealth of Servant-Leadership experts emerged</a:t>
            </a:r>
          </a:p>
        </p:txBody>
      </p:sp>
      <p:pic>
        <p:nvPicPr>
          <p:cNvPr id="13317" name="Picture 2">
            <a:extLst>
              <a:ext uri="{FF2B5EF4-FFF2-40B4-BE49-F238E27FC236}">
                <a16:creationId xmlns:a16="http://schemas.microsoft.com/office/drawing/2014/main" id="{64455483-CA03-904E-9482-E155AC505F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6688" y="1523447"/>
            <a:ext cx="112395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3">
            <a:extLst>
              <a:ext uri="{FF2B5EF4-FFF2-40B4-BE49-F238E27FC236}">
                <a16:creationId xmlns:a16="http://schemas.microsoft.com/office/drawing/2014/main" id="{D6BBDA4F-7475-C945-8EBD-25C34C1D80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2937495"/>
            <a:ext cx="1143000"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5">
            <a:extLst>
              <a:ext uri="{FF2B5EF4-FFF2-40B4-BE49-F238E27FC236}">
                <a16:creationId xmlns:a16="http://schemas.microsoft.com/office/drawing/2014/main" id="{79394743-EDE9-5B4B-8C8F-548F23BBF5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2400" y="4461841"/>
            <a:ext cx="1138238"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4775696"/>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3ACDC466-260B-E14C-B299-158F2D6FF54B}"/>
              </a:ext>
            </a:extLst>
          </p:cNvPr>
          <p:cNvSpPr>
            <a:spLocks noGrp="1"/>
          </p:cNvSpPr>
          <p:nvPr>
            <p:ph type="title"/>
          </p:nvPr>
        </p:nvSpPr>
        <p:spPr>
          <a:xfrm>
            <a:off x="461963" y="344142"/>
            <a:ext cx="8235950" cy="650185"/>
          </a:xfrm>
        </p:spPr>
        <p:txBody>
          <a:bodyPr/>
          <a:lstStyle/>
          <a:p>
            <a:pPr eaLnBrk="1" hangingPunct="1"/>
            <a:r>
              <a:rPr lang="en-US" altLang="en-US" dirty="0">
                <a:solidFill>
                  <a:schemeClr val="accent1">
                    <a:lumMod val="75000"/>
                  </a:schemeClr>
                </a:solidFill>
                <a:latin typeface="+mn-lt"/>
              </a:rPr>
              <a:t>Servant / Service Orientation</a:t>
            </a:r>
          </a:p>
        </p:txBody>
      </p:sp>
      <p:sp>
        <p:nvSpPr>
          <p:cNvPr id="14339" name="Content Placeholder 2">
            <a:extLst>
              <a:ext uri="{FF2B5EF4-FFF2-40B4-BE49-F238E27FC236}">
                <a16:creationId xmlns:a16="http://schemas.microsoft.com/office/drawing/2014/main" id="{6C2D1447-3003-CE46-BBBF-5C8F2690FE44}"/>
              </a:ext>
            </a:extLst>
          </p:cNvPr>
          <p:cNvSpPr>
            <a:spLocks noGrp="1"/>
          </p:cNvSpPr>
          <p:nvPr>
            <p:ph idx="1"/>
          </p:nvPr>
        </p:nvSpPr>
        <p:spPr>
          <a:xfrm>
            <a:off x="461963" y="994327"/>
            <a:ext cx="8220074" cy="5392186"/>
          </a:xfrm>
        </p:spPr>
        <p:txBody>
          <a:bodyPr>
            <a:normAutofit/>
          </a:bodyPr>
          <a:lstStyle/>
          <a:p>
            <a:pPr eaLnBrk="1" hangingPunct="1">
              <a:buFontTx/>
              <a:buNone/>
            </a:pPr>
            <a:r>
              <a:rPr lang="en-US" altLang="en-US" sz="1800" b="1" i="1" dirty="0">
                <a:solidFill>
                  <a:srgbClr val="7030A0"/>
                </a:solidFill>
                <a:latin typeface="+mn-lt"/>
              </a:rPr>
              <a:t>Definitions of Servant:</a:t>
            </a:r>
          </a:p>
          <a:p>
            <a:pPr lvl="1">
              <a:buSzPts val="1600"/>
            </a:pPr>
            <a:r>
              <a:rPr lang="en-US" altLang="en-US" dirty="0">
                <a:solidFill>
                  <a:schemeClr val="tx1"/>
                </a:solidFill>
                <a:latin typeface="+mn-lt"/>
              </a:rPr>
              <a:t>one who </a:t>
            </a:r>
            <a:r>
              <a:rPr lang="en-US" altLang="en-US" b="1" dirty="0">
                <a:solidFill>
                  <a:schemeClr val="tx1"/>
                </a:solidFill>
                <a:latin typeface="+mn-lt"/>
              </a:rPr>
              <a:t>serves</a:t>
            </a:r>
            <a:r>
              <a:rPr lang="en-US" altLang="en-US" dirty="0">
                <a:solidFill>
                  <a:schemeClr val="tx1"/>
                </a:solidFill>
                <a:latin typeface="+mn-lt"/>
              </a:rPr>
              <a:t>, or does </a:t>
            </a:r>
            <a:r>
              <a:rPr lang="en-US" altLang="en-US" b="1" dirty="0">
                <a:solidFill>
                  <a:schemeClr val="tx1"/>
                </a:solidFill>
                <a:latin typeface="+mn-lt"/>
              </a:rPr>
              <a:t>services</a:t>
            </a:r>
            <a:r>
              <a:rPr lang="en-US" altLang="en-US" dirty="0">
                <a:solidFill>
                  <a:schemeClr val="tx1"/>
                </a:solidFill>
                <a:latin typeface="+mn-lt"/>
              </a:rPr>
              <a:t>, voluntarily or on compulsion; a person who is employed by another for </a:t>
            </a:r>
            <a:r>
              <a:rPr lang="en-US" altLang="en-US" b="1" dirty="0">
                <a:solidFill>
                  <a:schemeClr val="tx1"/>
                </a:solidFill>
                <a:latin typeface="+mn-lt"/>
              </a:rPr>
              <a:t>menial offices</a:t>
            </a:r>
            <a:r>
              <a:rPr lang="en-US" altLang="en-US" dirty="0">
                <a:solidFill>
                  <a:schemeClr val="tx1"/>
                </a:solidFill>
                <a:latin typeface="+mn-lt"/>
              </a:rPr>
              <a:t>, or for other labor, and is subject to his command; a person who </a:t>
            </a:r>
            <a:r>
              <a:rPr lang="en-US" altLang="en-US" b="1" dirty="0">
                <a:solidFill>
                  <a:schemeClr val="tx1"/>
                </a:solidFill>
                <a:latin typeface="+mn-lt"/>
              </a:rPr>
              <a:t>labors</a:t>
            </a:r>
            <a:r>
              <a:rPr lang="en-US" altLang="en-US" dirty="0">
                <a:solidFill>
                  <a:schemeClr val="tx1"/>
                </a:solidFill>
                <a:latin typeface="+mn-lt"/>
              </a:rPr>
              <a:t> or </a:t>
            </a:r>
            <a:r>
              <a:rPr lang="en-US" altLang="en-US" b="1" dirty="0">
                <a:solidFill>
                  <a:schemeClr val="tx1"/>
                </a:solidFill>
                <a:latin typeface="+mn-lt"/>
              </a:rPr>
              <a:t>exerts </a:t>
            </a:r>
            <a:r>
              <a:rPr lang="en-US" altLang="en-US" dirty="0">
                <a:solidFill>
                  <a:schemeClr val="tx1"/>
                </a:solidFill>
                <a:latin typeface="+mn-lt"/>
              </a:rPr>
              <a:t>himself for the </a:t>
            </a:r>
            <a:r>
              <a:rPr lang="en-US" altLang="en-US" b="1" dirty="0">
                <a:solidFill>
                  <a:schemeClr val="tx1"/>
                </a:solidFill>
                <a:latin typeface="+mn-lt"/>
              </a:rPr>
              <a:t>benefit of another</a:t>
            </a:r>
            <a:r>
              <a:rPr lang="en-US" altLang="en-US" dirty="0">
                <a:solidFill>
                  <a:schemeClr val="tx1"/>
                </a:solidFill>
                <a:latin typeface="+mn-lt"/>
              </a:rPr>
              <a:t>, his master or employer; a subordinate helper</a:t>
            </a:r>
            <a:r>
              <a:rPr lang="en-US" altLang="en-US" dirty="0">
                <a:latin typeface="+mn-lt"/>
              </a:rPr>
              <a:t>.</a:t>
            </a:r>
            <a:endParaRPr lang="en-US" altLang="en-US" dirty="0">
              <a:solidFill>
                <a:schemeClr val="tx1"/>
              </a:solidFill>
              <a:latin typeface="+mn-lt"/>
            </a:endParaRPr>
          </a:p>
          <a:p>
            <a:pPr lvl="1"/>
            <a:r>
              <a:rPr lang="en-US" altLang="en-US" dirty="0">
                <a:solidFill>
                  <a:schemeClr val="tx1"/>
                </a:solidFill>
                <a:latin typeface="+mn-lt"/>
              </a:rPr>
              <a:t>a person in the </a:t>
            </a:r>
            <a:r>
              <a:rPr lang="en-US" altLang="en-US" b="1" dirty="0">
                <a:solidFill>
                  <a:schemeClr val="tx1"/>
                </a:solidFill>
                <a:latin typeface="+mn-lt"/>
              </a:rPr>
              <a:t>service of another</a:t>
            </a:r>
            <a:r>
              <a:rPr lang="en-US" altLang="en-US" dirty="0">
                <a:solidFill>
                  <a:schemeClr val="tx1"/>
                </a:solidFill>
                <a:latin typeface="+mn-lt"/>
              </a:rPr>
              <a:t>. </a:t>
            </a:r>
          </a:p>
          <a:p>
            <a:pPr lvl="1"/>
            <a:r>
              <a:rPr lang="en-US" altLang="en-US" dirty="0">
                <a:solidFill>
                  <a:schemeClr val="tx1"/>
                </a:solidFill>
                <a:latin typeface="+mn-lt"/>
              </a:rPr>
              <a:t>one who expresses </a:t>
            </a:r>
            <a:r>
              <a:rPr lang="en-US" altLang="en-US" b="1" dirty="0">
                <a:solidFill>
                  <a:schemeClr val="tx1"/>
                </a:solidFill>
                <a:latin typeface="+mn-lt"/>
              </a:rPr>
              <a:t>submission</a:t>
            </a:r>
            <a:r>
              <a:rPr lang="en-US" altLang="en-US" dirty="0">
                <a:solidFill>
                  <a:schemeClr val="tx1"/>
                </a:solidFill>
                <a:latin typeface="+mn-lt"/>
              </a:rPr>
              <a:t>, recognizance, or </a:t>
            </a:r>
            <a:r>
              <a:rPr lang="en-US" altLang="en-US" b="1" dirty="0">
                <a:solidFill>
                  <a:schemeClr val="tx1"/>
                </a:solidFill>
                <a:latin typeface="+mn-lt"/>
              </a:rPr>
              <a:t>debt to another</a:t>
            </a:r>
            <a:r>
              <a:rPr lang="en-US" altLang="en-US" b="1" dirty="0">
                <a:latin typeface="+mn-lt"/>
              </a:rPr>
              <a:t>.</a:t>
            </a:r>
            <a:endParaRPr lang="en-US" altLang="en-US" dirty="0">
              <a:solidFill>
                <a:schemeClr val="tx1"/>
              </a:solidFill>
              <a:latin typeface="+mn-lt"/>
            </a:endParaRPr>
          </a:p>
          <a:p>
            <a:pPr lvl="1"/>
            <a:r>
              <a:rPr lang="en-US" altLang="en-US" dirty="0">
                <a:solidFill>
                  <a:schemeClr val="tx1"/>
                </a:solidFill>
                <a:latin typeface="+mn-lt"/>
              </a:rPr>
              <a:t>a person working </a:t>
            </a:r>
            <a:r>
              <a:rPr lang="en-US" altLang="en-US" b="1" dirty="0">
                <a:solidFill>
                  <a:schemeClr val="tx1"/>
                </a:solidFill>
                <a:latin typeface="+mn-lt"/>
              </a:rPr>
              <a:t>in the service of another.</a:t>
            </a:r>
            <a:endParaRPr lang="en-US" altLang="en-US" dirty="0">
              <a:solidFill>
                <a:schemeClr val="tx1"/>
              </a:solidFill>
              <a:latin typeface="+mn-lt"/>
            </a:endParaRPr>
          </a:p>
          <a:p>
            <a:pPr lvl="1"/>
            <a:r>
              <a:rPr lang="en-US" altLang="en-US" dirty="0">
                <a:solidFill>
                  <a:schemeClr val="tx1"/>
                </a:solidFill>
                <a:latin typeface="+mn-lt"/>
              </a:rPr>
              <a:t>in a </a:t>
            </a:r>
            <a:r>
              <a:rPr lang="en-US" altLang="en-US" b="1" dirty="0">
                <a:solidFill>
                  <a:schemeClr val="tx1"/>
                </a:solidFill>
                <a:latin typeface="+mn-lt"/>
              </a:rPr>
              <a:t>subordinate</a:t>
            </a:r>
            <a:r>
              <a:rPr lang="en-US" altLang="en-US" dirty="0">
                <a:solidFill>
                  <a:schemeClr val="tx1"/>
                </a:solidFill>
                <a:latin typeface="+mn-lt"/>
              </a:rPr>
              <a:t> position.</a:t>
            </a:r>
          </a:p>
          <a:p>
            <a:pPr lvl="1"/>
            <a:r>
              <a:rPr lang="en-US" altLang="en-US" dirty="0">
                <a:solidFill>
                  <a:schemeClr val="tx1"/>
                </a:solidFill>
                <a:latin typeface="+mn-lt"/>
              </a:rPr>
              <a:t>a person who is hired to </a:t>
            </a:r>
            <a:r>
              <a:rPr lang="en-US" altLang="en-US" b="1" dirty="0">
                <a:solidFill>
                  <a:schemeClr val="tx1"/>
                </a:solidFill>
                <a:latin typeface="+mn-lt"/>
              </a:rPr>
              <a:t>work for another</a:t>
            </a:r>
            <a:r>
              <a:rPr lang="en-US" altLang="en-US" b="1" dirty="0">
                <a:latin typeface="+mn-lt"/>
              </a:rPr>
              <a:t>.</a:t>
            </a:r>
            <a:br>
              <a:rPr lang="en-US" altLang="en-US" sz="1300" dirty="0">
                <a:solidFill>
                  <a:schemeClr val="tx1"/>
                </a:solidFill>
                <a:latin typeface="+mn-lt"/>
              </a:rPr>
            </a:br>
            <a:endParaRPr lang="en-US" altLang="en-US" sz="700" dirty="0">
              <a:solidFill>
                <a:schemeClr val="tx1"/>
              </a:solidFill>
              <a:latin typeface="+mn-lt"/>
            </a:endParaRPr>
          </a:p>
          <a:p>
            <a:pPr eaLnBrk="1" hangingPunct="1">
              <a:buFontTx/>
              <a:buNone/>
            </a:pPr>
            <a:r>
              <a:rPr lang="en-US" altLang="en-US" sz="1800" b="1" i="1" dirty="0">
                <a:solidFill>
                  <a:srgbClr val="7030A0"/>
                </a:solidFill>
                <a:latin typeface="+mn-lt"/>
              </a:rPr>
              <a:t>Definitions of being Service Orientated:</a:t>
            </a:r>
          </a:p>
          <a:p>
            <a:pPr lvl="1"/>
            <a:r>
              <a:rPr lang="en-US" altLang="en-US" dirty="0">
                <a:solidFill>
                  <a:schemeClr val="tx1"/>
                </a:solidFill>
                <a:latin typeface="+mn-lt"/>
              </a:rPr>
              <a:t>An act of </a:t>
            </a:r>
            <a:r>
              <a:rPr lang="en-US" altLang="en-US" b="1" dirty="0">
                <a:solidFill>
                  <a:schemeClr val="tx1"/>
                </a:solidFill>
                <a:latin typeface="+mn-lt"/>
              </a:rPr>
              <a:t>assistance </a:t>
            </a:r>
            <a:r>
              <a:rPr lang="en-US" altLang="en-US" dirty="0">
                <a:solidFill>
                  <a:schemeClr val="tx1"/>
                </a:solidFill>
                <a:latin typeface="+mn-lt"/>
              </a:rPr>
              <a:t>or </a:t>
            </a:r>
            <a:r>
              <a:rPr lang="en-US" altLang="en-US" b="1" dirty="0">
                <a:solidFill>
                  <a:schemeClr val="tx1"/>
                </a:solidFill>
                <a:latin typeface="+mn-lt"/>
              </a:rPr>
              <a:t>benefit</a:t>
            </a:r>
            <a:r>
              <a:rPr lang="en-US" altLang="en-US" dirty="0">
                <a:solidFill>
                  <a:schemeClr val="tx1"/>
                </a:solidFill>
                <a:latin typeface="+mn-lt"/>
              </a:rPr>
              <a:t>; a favor</a:t>
            </a:r>
          </a:p>
          <a:p>
            <a:pPr lvl="1"/>
            <a:r>
              <a:rPr lang="en-US" altLang="en-US" dirty="0">
                <a:solidFill>
                  <a:schemeClr val="tx1"/>
                </a:solidFill>
                <a:latin typeface="+mn-lt"/>
              </a:rPr>
              <a:t>an act of </a:t>
            </a:r>
            <a:r>
              <a:rPr lang="en-US" altLang="en-US" b="1" dirty="0">
                <a:solidFill>
                  <a:schemeClr val="tx1"/>
                </a:solidFill>
                <a:latin typeface="+mn-lt"/>
              </a:rPr>
              <a:t>helpful </a:t>
            </a:r>
            <a:r>
              <a:rPr lang="en-US" altLang="en-US" dirty="0">
                <a:solidFill>
                  <a:schemeClr val="tx1"/>
                </a:solidFill>
                <a:latin typeface="+mn-lt"/>
              </a:rPr>
              <a:t>activity; </a:t>
            </a:r>
            <a:r>
              <a:rPr lang="en-US" altLang="en-US" b="1" dirty="0">
                <a:solidFill>
                  <a:schemeClr val="tx1"/>
                </a:solidFill>
                <a:latin typeface="+mn-lt"/>
              </a:rPr>
              <a:t>help</a:t>
            </a:r>
            <a:r>
              <a:rPr lang="en-US" altLang="en-US" dirty="0">
                <a:solidFill>
                  <a:schemeClr val="tx1"/>
                </a:solidFill>
                <a:latin typeface="+mn-lt"/>
              </a:rPr>
              <a:t>; </a:t>
            </a:r>
            <a:r>
              <a:rPr lang="en-US" altLang="en-US" b="1" dirty="0">
                <a:solidFill>
                  <a:schemeClr val="tx1"/>
                </a:solidFill>
                <a:latin typeface="+mn-lt"/>
              </a:rPr>
              <a:t>aid</a:t>
            </a:r>
            <a:r>
              <a:rPr lang="en-US" altLang="en-US" dirty="0">
                <a:solidFill>
                  <a:schemeClr val="tx1"/>
                </a:solidFill>
                <a:latin typeface="+mn-lt"/>
              </a:rPr>
              <a:t>.</a:t>
            </a:r>
          </a:p>
          <a:p>
            <a:pPr lvl="1"/>
            <a:r>
              <a:rPr lang="en-US" altLang="en-US" dirty="0">
                <a:solidFill>
                  <a:schemeClr val="tx1"/>
                </a:solidFill>
                <a:latin typeface="+mn-lt"/>
              </a:rPr>
              <a:t>work done by one person or group that </a:t>
            </a:r>
            <a:r>
              <a:rPr lang="en-US" altLang="en-US" b="1" dirty="0">
                <a:solidFill>
                  <a:schemeClr val="tx1"/>
                </a:solidFill>
                <a:latin typeface="+mn-lt"/>
              </a:rPr>
              <a:t>benefits another</a:t>
            </a:r>
          </a:p>
          <a:p>
            <a:pPr lvl="1"/>
            <a:r>
              <a:rPr lang="en-US" altLang="en-US" dirty="0">
                <a:solidFill>
                  <a:schemeClr val="tx1"/>
                </a:solidFill>
                <a:latin typeface="+mn-lt"/>
              </a:rPr>
              <a:t>The performance of work or duties </a:t>
            </a:r>
            <a:r>
              <a:rPr lang="en-US" altLang="en-US" b="1" dirty="0">
                <a:solidFill>
                  <a:schemeClr val="tx1"/>
                </a:solidFill>
                <a:latin typeface="+mn-lt"/>
              </a:rPr>
              <a:t>for a superior or as a servant</a:t>
            </a:r>
          </a:p>
          <a:p>
            <a:pPr lvl="1"/>
            <a:r>
              <a:rPr lang="en-US" altLang="en-US" dirty="0">
                <a:solidFill>
                  <a:schemeClr val="tx1"/>
                </a:solidFill>
                <a:latin typeface="+mn-lt"/>
              </a:rPr>
              <a:t>be of service, to be </a:t>
            </a:r>
            <a:r>
              <a:rPr lang="en-US" altLang="en-US" b="1" dirty="0">
                <a:solidFill>
                  <a:schemeClr val="tx1"/>
                </a:solidFill>
                <a:latin typeface="+mn-lt"/>
              </a:rPr>
              <a:t>helpful </a:t>
            </a:r>
            <a:r>
              <a:rPr lang="en-US" altLang="en-US" dirty="0">
                <a:solidFill>
                  <a:schemeClr val="tx1"/>
                </a:solidFill>
                <a:latin typeface="+mn-lt"/>
              </a:rPr>
              <a:t>or </a:t>
            </a:r>
            <a:r>
              <a:rPr lang="en-US" altLang="en-US" b="1" dirty="0">
                <a:solidFill>
                  <a:schemeClr val="tx1"/>
                </a:solidFill>
                <a:latin typeface="+mn-lt"/>
              </a:rPr>
              <a:t>useful</a:t>
            </a:r>
            <a:endParaRPr lang="en-US" altLang="en-US" dirty="0">
              <a:solidFill>
                <a:schemeClr val="tx1"/>
              </a:solidFill>
              <a:latin typeface="+mn-lt"/>
            </a:endParaRPr>
          </a:p>
          <a:p>
            <a:pPr eaLnBrk="1" hangingPunct="1">
              <a:buFontTx/>
              <a:buNone/>
            </a:pPr>
            <a:endParaRPr lang="en-US" altLang="en-US" sz="1600" baseline="30000" dirty="0">
              <a:solidFill>
                <a:schemeClr val="tx1"/>
              </a:solidFill>
              <a:latin typeface="+mn-lt"/>
            </a:endParaRPr>
          </a:p>
        </p:txBody>
      </p:sp>
    </p:spTree>
    <p:extLst>
      <p:ext uri="{BB962C8B-B14F-4D97-AF65-F5344CB8AC3E}">
        <p14:creationId xmlns:p14="http://schemas.microsoft.com/office/powerpoint/2010/main" val="2261247015"/>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2B60F6A8-7467-5341-B655-F395C3758A1A}"/>
              </a:ext>
            </a:extLst>
          </p:cNvPr>
          <p:cNvSpPr>
            <a:spLocks noGrp="1"/>
          </p:cNvSpPr>
          <p:nvPr>
            <p:ph type="title"/>
          </p:nvPr>
        </p:nvSpPr>
        <p:spPr>
          <a:xfrm>
            <a:off x="454024" y="304801"/>
            <a:ext cx="8235950" cy="738188"/>
          </a:xfrm>
        </p:spPr>
        <p:txBody>
          <a:bodyPr/>
          <a:lstStyle/>
          <a:p>
            <a:pPr eaLnBrk="1" hangingPunct="1"/>
            <a:r>
              <a:rPr lang="en-US" altLang="en-US" dirty="0">
                <a:solidFill>
                  <a:schemeClr val="accent2">
                    <a:lumMod val="75000"/>
                  </a:schemeClr>
                </a:solidFill>
                <a:latin typeface="+mn-lt"/>
              </a:rPr>
              <a:t>Leadership</a:t>
            </a:r>
          </a:p>
        </p:txBody>
      </p:sp>
      <p:sp>
        <p:nvSpPr>
          <p:cNvPr id="15363" name="Content Placeholder 2">
            <a:extLst>
              <a:ext uri="{FF2B5EF4-FFF2-40B4-BE49-F238E27FC236}">
                <a16:creationId xmlns:a16="http://schemas.microsoft.com/office/drawing/2014/main" id="{63F6822B-2662-F245-8E8B-3C4BDB5D9139}"/>
              </a:ext>
            </a:extLst>
          </p:cNvPr>
          <p:cNvSpPr>
            <a:spLocks noGrp="1"/>
          </p:cNvSpPr>
          <p:nvPr>
            <p:ph idx="1"/>
          </p:nvPr>
        </p:nvSpPr>
        <p:spPr>
          <a:xfrm>
            <a:off x="454024" y="1228726"/>
            <a:ext cx="8235949" cy="5138736"/>
          </a:xfrm>
        </p:spPr>
        <p:txBody>
          <a:bodyPr>
            <a:normAutofit/>
          </a:bodyPr>
          <a:lstStyle/>
          <a:p>
            <a:pPr eaLnBrk="1" hangingPunct="1">
              <a:buFontTx/>
              <a:buNone/>
            </a:pPr>
            <a:r>
              <a:rPr lang="en-US" altLang="en-US" sz="2400" b="1" i="1" dirty="0">
                <a:solidFill>
                  <a:schemeClr val="accent1">
                    <a:lumMod val="75000"/>
                  </a:schemeClr>
                </a:solidFill>
                <a:latin typeface="+mn-lt"/>
              </a:rPr>
              <a:t>Definitions of Leader:</a:t>
            </a:r>
          </a:p>
          <a:p>
            <a:pPr eaLnBrk="1" hangingPunct="1"/>
            <a:r>
              <a:rPr lang="en-US" altLang="en-US" sz="2000" dirty="0">
                <a:solidFill>
                  <a:schemeClr val="tx1"/>
                </a:solidFill>
                <a:latin typeface="+mn-lt"/>
              </a:rPr>
              <a:t>a person or thing that </a:t>
            </a:r>
            <a:r>
              <a:rPr lang="en-US" altLang="en-US" sz="2000" b="1" dirty="0">
                <a:solidFill>
                  <a:schemeClr val="tx1"/>
                </a:solidFill>
                <a:latin typeface="+mn-lt"/>
              </a:rPr>
              <a:t>leads</a:t>
            </a:r>
            <a:r>
              <a:rPr lang="en-US" altLang="en-US" sz="2000" dirty="0">
                <a:solidFill>
                  <a:schemeClr val="tx1"/>
                </a:solidFill>
                <a:latin typeface="+mn-lt"/>
              </a:rPr>
              <a:t>.</a:t>
            </a:r>
          </a:p>
          <a:p>
            <a:pPr eaLnBrk="1" hangingPunct="1"/>
            <a:r>
              <a:rPr lang="en-US" altLang="en-US" sz="2000" dirty="0">
                <a:solidFill>
                  <a:schemeClr val="tx1"/>
                </a:solidFill>
                <a:latin typeface="+mn-lt"/>
              </a:rPr>
              <a:t>a </a:t>
            </a:r>
            <a:r>
              <a:rPr lang="en-US" altLang="en-US" sz="2000" b="1" dirty="0">
                <a:solidFill>
                  <a:schemeClr val="tx1"/>
                </a:solidFill>
                <a:latin typeface="+mn-lt"/>
              </a:rPr>
              <a:t>guiding</a:t>
            </a:r>
            <a:r>
              <a:rPr lang="en-US" altLang="en-US" sz="2000" dirty="0">
                <a:solidFill>
                  <a:schemeClr val="tx1"/>
                </a:solidFill>
                <a:latin typeface="+mn-lt"/>
              </a:rPr>
              <a:t> or </a:t>
            </a:r>
            <a:r>
              <a:rPr lang="en-US" altLang="en-US" sz="2000" b="1" dirty="0">
                <a:solidFill>
                  <a:schemeClr val="tx1"/>
                </a:solidFill>
                <a:latin typeface="+mn-lt"/>
              </a:rPr>
              <a:t>directing</a:t>
            </a:r>
            <a:r>
              <a:rPr lang="en-US" altLang="en-US" sz="2000" dirty="0">
                <a:solidFill>
                  <a:schemeClr val="tx1"/>
                </a:solidFill>
                <a:latin typeface="+mn-lt"/>
              </a:rPr>
              <a:t> head, as of an army, movement, or political group.</a:t>
            </a:r>
          </a:p>
          <a:p>
            <a:pPr eaLnBrk="1" hangingPunct="1"/>
            <a:r>
              <a:rPr lang="en-US" altLang="en-US" sz="2000" dirty="0">
                <a:solidFill>
                  <a:schemeClr val="tx1"/>
                </a:solidFill>
                <a:latin typeface="+mn-lt"/>
              </a:rPr>
              <a:t>One that </a:t>
            </a:r>
            <a:r>
              <a:rPr lang="en-US" altLang="en-US" sz="2000" b="1" dirty="0">
                <a:solidFill>
                  <a:schemeClr val="tx1"/>
                </a:solidFill>
                <a:latin typeface="+mn-lt"/>
              </a:rPr>
              <a:t>leads</a:t>
            </a:r>
            <a:r>
              <a:rPr lang="en-US" altLang="en-US" sz="2000" dirty="0">
                <a:solidFill>
                  <a:schemeClr val="tx1"/>
                </a:solidFill>
                <a:latin typeface="+mn-lt"/>
              </a:rPr>
              <a:t> or </a:t>
            </a:r>
            <a:r>
              <a:rPr lang="en-US" altLang="en-US" sz="2000" b="1" dirty="0">
                <a:solidFill>
                  <a:schemeClr val="tx1"/>
                </a:solidFill>
                <a:latin typeface="+mn-lt"/>
              </a:rPr>
              <a:t>guides</a:t>
            </a:r>
            <a:r>
              <a:rPr lang="en-US" altLang="en-US" sz="2000" dirty="0">
                <a:solidFill>
                  <a:schemeClr val="tx1"/>
                </a:solidFill>
                <a:latin typeface="+mn-lt"/>
              </a:rPr>
              <a:t>.</a:t>
            </a:r>
          </a:p>
          <a:p>
            <a:pPr eaLnBrk="1" hangingPunct="1"/>
            <a:r>
              <a:rPr lang="en-US" altLang="en-US" sz="2000" dirty="0">
                <a:solidFill>
                  <a:schemeClr val="tx1"/>
                </a:solidFill>
                <a:latin typeface="+mn-lt"/>
              </a:rPr>
              <a:t>One who is </a:t>
            </a:r>
            <a:r>
              <a:rPr lang="en-US" altLang="en-US" sz="2000" b="1" dirty="0">
                <a:solidFill>
                  <a:schemeClr val="tx1"/>
                </a:solidFill>
                <a:latin typeface="+mn-lt"/>
              </a:rPr>
              <a:t>in charge</a:t>
            </a:r>
            <a:r>
              <a:rPr lang="en-US" altLang="en-US" sz="2000" dirty="0">
                <a:solidFill>
                  <a:schemeClr val="tx1"/>
                </a:solidFill>
                <a:latin typeface="+mn-lt"/>
              </a:rPr>
              <a:t> or </a:t>
            </a:r>
            <a:r>
              <a:rPr lang="en-US" altLang="en-US" sz="2000" b="1" dirty="0">
                <a:solidFill>
                  <a:schemeClr val="tx1"/>
                </a:solidFill>
                <a:latin typeface="+mn-lt"/>
              </a:rPr>
              <a:t>in command</a:t>
            </a:r>
            <a:r>
              <a:rPr lang="en-US" altLang="en-US" sz="2000" dirty="0">
                <a:solidFill>
                  <a:schemeClr val="tx1"/>
                </a:solidFill>
                <a:latin typeface="+mn-lt"/>
              </a:rPr>
              <a:t> of </a:t>
            </a:r>
            <a:r>
              <a:rPr lang="en-US" altLang="en-US" sz="2000" b="1" dirty="0">
                <a:solidFill>
                  <a:schemeClr val="tx1"/>
                </a:solidFill>
                <a:latin typeface="+mn-lt"/>
              </a:rPr>
              <a:t>others</a:t>
            </a:r>
            <a:r>
              <a:rPr lang="en-US" altLang="en-US" sz="2000" dirty="0">
                <a:solidFill>
                  <a:schemeClr val="tx1"/>
                </a:solidFill>
                <a:latin typeface="+mn-lt"/>
              </a:rPr>
              <a:t>.</a:t>
            </a:r>
          </a:p>
          <a:p>
            <a:pPr eaLnBrk="1" hangingPunct="1"/>
            <a:r>
              <a:rPr lang="en-US" altLang="en-US" sz="2000" dirty="0">
                <a:solidFill>
                  <a:schemeClr val="tx1"/>
                </a:solidFill>
                <a:latin typeface="+mn-lt"/>
              </a:rPr>
              <a:t>One who heads a political party or organization.</a:t>
            </a:r>
          </a:p>
          <a:p>
            <a:pPr eaLnBrk="1" hangingPunct="1"/>
            <a:r>
              <a:rPr lang="en-US" altLang="en-US" sz="2000" dirty="0">
                <a:solidFill>
                  <a:schemeClr val="tx1"/>
                </a:solidFill>
                <a:latin typeface="+mn-lt"/>
              </a:rPr>
              <a:t>One who has </a:t>
            </a:r>
            <a:r>
              <a:rPr lang="en-US" altLang="en-US" sz="2000" b="1" dirty="0">
                <a:solidFill>
                  <a:schemeClr val="tx1"/>
                </a:solidFill>
                <a:latin typeface="+mn-lt"/>
              </a:rPr>
              <a:t>influence or power</a:t>
            </a:r>
            <a:r>
              <a:rPr lang="en-US" altLang="en-US" sz="2000" dirty="0">
                <a:solidFill>
                  <a:schemeClr val="tx1"/>
                </a:solidFill>
                <a:latin typeface="+mn-lt"/>
              </a:rPr>
              <a:t>, especially of a political nature.</a:t>
            </a:r>
          </a:p>
          <a:p>
            <a:pPr eaLnBrk="1" hangingPunct="1"/>
            <a:r>
              <a:rPr lang="en-US" altLang="en-US" sz="2000" dirty="0">
                <a:solidFill>
                  <a:schemeClr val="tx1"/>
                </a:solidFill>
                <a:latin typeface="+mn-lt"/>
              </a:rPr>
              <a:t>a person who </a:t>
            </a:r>
            <a:r>
              <a:rPr lang="en-US" altLang="en-US" sz="2000" b="1" dirty="0">
                <a:solidFill>
                  <a:schemeClr val="tx1"/>
                </a:solidFill>
                <a:latin typeface="+mn-lt"/>
              </a:rPr>
              <a:t>rules</a:t>
            </a:r>
            <a:r>
              <a:rPr lang="en-US" altLang="en-US" sz="2000" dirty="0">
                <a:solidFill>
                  <a:schemeClr val="tx1"/>
                </a:solidFill>
                <a:latin typeface="+mn-lt"/>
              </a:rPr>
              <a:t> or </a:t>
            </a:r>
            <a:r>
              <a:rPr lang="en-US" altLang="en-US" sz="2000" b="1" dirty="0">
                <a:solidFill>
                  <a:schemeClr val="tx1"/>
                </a:solidFill>
                <a:latin typeface="+mn-lt"/>
              </a:rPr>
              <a:t>guides</a:t>
            </a:r>
            <a:r>
              <a:rPr lang="en-US" altLang="en-US" sz="2000" dirty="0">
                <a:solidFill>
                  <a:schemeClr val="tx1"/>
                </a:solidFill>
                <a:latin typeface="+mn-lt"/>
              </a:rPr>
              <a:t> or </a:t>
            </a:r>
            <a:r>
              <a:rPr lang="en-US" altLang="en-US" sz="2000" b="1" dirty="0">
                <a:solidFill>
                  <a:schemeClr val="tx1"/>
                </a:solidFill>
                <a:latin typeface="+mn-lt"/>
              </a:rPr>
              <a:t>inspires others</a:t>
            </a:r>
          </a:p>
          <a:p>
            <a:pPr eaLnBrk="1" hangingPunct="1"/>
            <a:r>
              <a:rPr lang="en-US" altLang="en-US" sz="2000" dirty="0">
                <a:solidFill>
                  <a:schemeClr val="tx1"/>
                </a:solidFill>
                <a:latin typeface="+mn-lt"/>
              </a:rPr>
              <a:t> a person who is </a:t>
            </a:r>
            <a:r>
              <a:rPr lang="en-US" altLang="en-US" sz="2000" b="1" dirty="0">
                <a:solidFill>
                  <a:schemeClr val="tx1"/>
                </a:solidFill>
                <a:latin typeface="+mn-lt"/>
              </a:rPr>
              <a:t>in front</a:t>
            </a:r>
            <a:r>
              <a:rPr lang="en-US" altLang="en-US" sz="2000" dirty="0">
                <a:solidFill>
                  <a:schemeClr val="tx1"/>
                </a:solidFill>
                <a:latin typeface="+mn-lt"/>
              </a:rPr>
              <a:t> or </a:t>
            </a:r>
            <a:r>
              <a:rPr lang="en-US" altLang="en-US" sz="2000" b="1" dirty="0">
                <a:solidFill>
                  <a:schemeClr val="tx1"/>
                </a:solidFill>
                <a:latin typeface="+mn-lt"/>
              </a:rPr>
              <a:t>goes first</a:t>
            </a:r>
          </a:p>
          <a:p>
            <a:pPr eaLnBrk="1" hangingPunct="1"/>
            <a:r>
              <a:rPr lang="en-US" altLang="en-US" sz="2000" dirty="0">
                <a:solidFill>
                  <a:schemeClr val="tx1"/>
                </a:solidFill>
                <a:latin typeface="+mn-lt"/>
              </a:rPr>
              <a:t>a person who is the </a:t>
            </a:r>
            <a:r>
              <a:rPr lang="en-US" altLang="en-US" sz="2000" b="1" dirty="0">
                <a:solidFill>
                  <a:schemeClr val="tx1"/>
                </a:solidFill>
                <a:latin typeface="+mn-lt"/>
              </a:rPr>
              <a:t>head of</a:t>
            </a:r>
            <a:r>
              <a:rPr lang="en-US" altLang="en-US" sz="2000" dirty="0">
                <a:solidFill>
                  <a:schemeClr val="tx1"/>
                </a:solidFill>
                <a:latin typeface="+mn-lt"/>
              </a:rPr>
              <a:t>, </a:t>
            </a:r>
            <a:r>
              <a:rPr lang="en-US" altLang="en-US" sz="2000" b="1" dirty="0">
                <a:solidFill>
                  <a:schemeClr val="tx1"/>
                </a:solidFill>
                <a:latin typeface="+mn-lt"/>
              </a:rPr>
              <a:t>organizes</a:t>
            </a:r>
            <a:r>
              <a:rPr lang="en-US" altLang="en-US" sz="2000" dirty="0">
                <a:solidFill>
                  <a:schemeClr val="tx1"/>
                </a:solidFill>
                <a:latin typeface="+mn-lt"/>
              </a:rPr>
              <a:t> or is </a:t>
            </a:r>
            <a:r>
              <a:rPr lang="en-US" altLang="en-US" sz="2000" b="1" dirty="0">
                <a:solidFill>
                  <a:schemeClr val="tx1"/>
                </a:solidFill>
                <a:latin typeface="+mn-lt"/>
              </a:rPr>
              <a:t>in charge</a:t>
            </a:r>
            <a:r>
              <a:rPr lang="en-US" altLang="en-US" sz="2000" dirty="0">
                <a:solidFill>
                  <a:schemeClr val="tx1"/>
                </a:solidFill>
                <a:latin typeface="+mn-lt"/>
              </a:rPr>
              <a:t> (of something)</a:t>
            </a:r>
          </a:p>
          <a:p>
            <a:pPr eaLnBrk="1" hangingPunct="1"/>
            <a:r>
              <a:rPr lang="en-US" altLang="en-US" sz="2000" dirty="0">
                <a:solidFill>
                  <a:schemeClr val="tx1"/>
                </a:solidFill>
                <a:latin typeface="+mn-lt"/>
              </a:rPr>
              <a:t>The </a:t>
            </a:r>
            <a:r>
              <a:rPr lang="en-US" altLang="en-US" sz="2000" b="1" dirty="0">
                <a:solidFill>
                  <a:schemeClr val="tx1"/>
                </a:solidFill>
                <a:latin typeface="+mn-lt"/>
              </a:rPr>
              <a:t>head</a:t>
            </a:r>
            <a:r>
              <a:rPr lang="en-US" altLang="en-US" sz="2000" dirty="0">
                <a:solidFill>
                  <a:schemeClr val="tx1"/>
                </a:solidFill>
                <a:latin typeface="+mn-lt"/>
              </a:rPr>
              <a:t> …of any body… as of a tribe, clan, or family; a person in </a:t>
            </a:r>
            <a:r>
              <a:rPr lang="en-US" altLang="en-US" sz="2000" b="1" dirty="0">
                <a:solidFill>
                  <a:schemeClr val="tx1"/>
                </a:solidFill>
                <a:latin typeface="+mn-lt"/>
              </a:rPr>
              <a:t>authority</a:t>
            </a:r>
            <a:r>
              <a:rPr lang="en-US" altLang="en-US" sz="2000" dirty="0">
                <a:solidFill>
                  <a:schemeClr val="tx1"/>
                </a:solidFill>
                <a:latin typeface="+mn-lt"/>
              </a:rPr>
              <a:t> who </a:t>
            </a:r>
            <a:r>
              <a:rPr lang="en-US" altLang="en-US" sz="2000" b="1" dirty="0">
                <a:solidFill>
                  <a:schemeClr val="tx1"/>
                </a:solidFill>
                <a:latin typeface="+mn-lt"/>
              </a:rPr>
              <a:t>directs</a:t>
            </a:r>
            <a:r>
              <a:rPr lang="en-US" altLang="en-US" sz="2000" dirty="0">
                <a:solidFill>
                  <a:schemeClr val="tx1"/>
                </a:solidFill>
                <a:latin typeface="+mn-lt"/>
              </a:rPr>
              <a:t> the work of </a:t>
            </a:r>
            <a:r>
              <a:rPr lang="en-US" altLang="en-US" sz="2000" b="1" dirty="0">
                <a:solidFill>
                  <a:schemeClr val="tx1"/>
                </a:solidFill>
                <a:latin typeface="+mn-lt"/>
              </a:rPr>
              <a:t>others</a:t>
            </a:r>
            <a:r>
              <a:rPr lang="en-US" altLang="en-US" sz="2000" b="1" dirty="0">
                <a:latin typeface="+mn-lt"/>
              </a:rPr>
              <a:t>.</a:t>
            </a:r>
            <a:endParaRPr lang="en-US" altLang="en-US" sz="2000" dirty="0">
              <a:solidFill>
                <a:schemeClr val="tx1"/>
              </a:solidFill>
              <a:latin typeface="+mn-lt"/>
            </a:endParaRPr>
          </a:p>
          <a:p>
            <a:pPr eaLnBrk="1" hangingPunct="1"/>
            <a:endParaRPr lang="en-US" altLang="en-US" sz="1600" dirty="0">
              <a:solidFill>
                <a:schemeClr val="tx1"/>
              </a:solidFill>
              <a:latin typeface="+mn-lt"/>
            </a:endParaRPr>
          </a:p>
        </p:txBody>
      </p:sp>
    </p:spTree>
    <p:extLst>
      <p:ext uri="{BB962C8B-B14F-4D97-AF65-F5344CB8AC3E}">
        <p14:creationId xmlns:p14="http://schemas.microsoft.com/office/powerpoint/2010/main" val="3665214295"/>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hape 119">
            <a:extLst>
              <a:ext uri="{FF2B5EF4-FFF2-40B4-BE49-F238E27FC236}">
                <a16:creationId xmlns:a16="http://schemas.microsoft.com/office/drawing/2014/main" id="{CFDCBF7B-DDF1-9548-A06E-50576FEB6E8B}"/>
              </a:ext>
            </a:extLst>
          </p:cNvPr>
          <p:cNvSpPr txBox="1">
            <a:spLocks noGrp="1"/>
          </p:cNvSpPr>
          <p:nvPr>
            <p:ph type="title"/>
          </p:nvPr>
        </p:nvSpPr>
        <p:spPr>
          <a:xfrm>
            <a:off x="457200" y="753078"/>
            <a:ext cx="8229600" cy="590931"/>
          </a:xfrm>
        </p:spPr>
        <p:txBody>
          <a:bodyPr>
            <a:spAutoFit/>
          </a:bodyPr>
          <a:lstStyle/>
          <a:p>
            <a:pPr indent="19050" eaLnBrk="1" hangingPunct="1">
              <a:buClr>
                <a:srgbClr val="FFFFFF"/>
              </a:buClr>
            </a:pPr>
            <a:r>
              <a:rPr lang="en-US" altLang="en-US" b="1" dirty="0">
                <a:solidFill>
                  <a:srgbClr val="7030A0"/>
                </a:solidFill>
                <a:latin typeface="+mn-lt"/>
                <a:cs typeface="Arial" panose="020B0604020202020204" pitchFamily="34" charset="0"/>
              </a:rPr>
              <a:t>A Definition of Servant Leadership</a:t>
            </a:r>
          </a:p>
        </p:txBody>
      </p:sp>
      <p:sp>
        <p:nvSpPr>
          <p:cNvPr id="11267" name="Content Placeholder 2">
            <a:extLst>
              <a:ext uri="{FF2B5EF4-FFF2-40B4-BE49-F238E27FC236}">
                <a16:creationId xmlns:a16="http://schemas.microsoft.com/office/drawing/2014/main" id="{F4FCBC9A-9F69-554A-942F-2C3F666FA61C}"/>
              </a:ext>
            </a:extLst>
          </p:cNvPr>
          <p:cNvSpPr>
            <a:spLocks noGrp="1"/>
          </p:cNvSpPr>
          <p:nvPr/>
        </p:nvSpPr>
        <p:spPr bwMode="auto">
          <a:xfrm>
            <a:off x="457200" y="1610139"/>
            <a:ext cx="7772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spcBef>
                <a:spcPct val="20000"/>
              </a:spcBef>
            </a:pPr>
            <a:r>
              <a:rPr lang="en-US" altLang="en-US" sz="2400" b="1" dirty="0">
                <a:solidFill>
                  <a:srgbClr val="002060"/>
                </a:solidFill>
              </a:rPr>
              <a:t>Adapted from “The Servant as Leader”:</a:t>
            </a:r>
          </a:p>
          <a:p>
            <a:pPr eaLnBrk="1" hangingPunct="1">
              <a:spcBef>
                <a:spcPct val="20000"/>
              </a:spcBef>
            </a:pPr>
            <a:r>
              <a:rPr lang="en-US" altLang="en-US" sz="2000" i="1" dirty="0">
                <a:solidFill>
                  <a:schemeClr val="tx1"/>
                </a:solidFill>
              </a:rPr>
              <a:t>The servant-leader is servant first… It begins with the natural feeling that one wants to serve, to serve first. Then conscious choice brings one to aspire to lead. That person is sharply different from one who is leader first…</a:t>
            </a:r>
          </a:p>
          <a:p>
            <a:pPr eaLnBrk="1" hangingPunct="1">
              <a:spcBef>
                <a:spcPct val="20000"/>
              </a:spcBef>
            </a:pPr>
            <a:endParaRPr lang="en-US" altLang="en-US" sz="2000" dirty="0">
              <a:solidFill>
                <a:schemeClr val="tx1"/>
              </a:solidFill>
            </a:endParaRPr>
          </a:p>
          <a:p>
            <a:pPr eaLnBrk="1" hangingPunct="1">
              <a:spcBef>
                <a:spcPct val="20000"/>
              </a:spcBef>
            </a:pPr>
            <a:r>
              <a:rPr lang="en-US" altLang="en-US" sz="2000" dirty="0">
                <a:solidFill>
                  <a:schemeClr val="tx1"/>
                </a:solidFill>
              </a:rPr>
              <a:t>…</a:t>
            </a:r>
            <a:r>
              <a:rPr lang="en-US" altLang="en-US" sz="2000" i="1" dirty="0">
                <a:solidFill>
                  <a:schemeClr val="tx1"/>
                </a:solidFill>
              </a:rPr>
              <a:t>The best test, and difficult to administer, is: Do those served grow as persons? Do they, while being served, become healthier, wiser, freer, more autonomous, more likely themselves to become servants? And, what is the effect on the least privileged in society? Will they benefit or at least not be further deprived?"</a:t>
            </a:r>
          </a:p>
        </p:txBody>
      </p:sp>
    </p:spTree>
    <p:extLst>
      <p:ext uri="{BB962C8B-B14F-4D97-AF65-F5344CB8AC3E}">
        <p14:creationId xmlns:p14="http://schemas.microsoft.com/office/powerpoint/2010/main" val="3104963860"/>
      </p:ext>
    </p:extLst>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6DCCB471-7AE1-B841-896C-58A5DEBC0E4F}"/>
              </a:ext>
            </a:extLst>
          </p:cNvPr>
          <p:cNvSpPr txBox="1">
            <a:spLocks noGrp="1"/>
          </p:cNvSpPr>
          <p:nvPr>
            <p:ph type="title"/>
          </p:nvPr>
        </p:nvSpPr>
        <p:spPr>
          <a:xfrm>
            <a:off x="657224" y="657225"/>
            <a:ext cx="8181976" cy="914400"/>
          </a:xfrm>
        </p:spPr>
        <p:txBody>
          <a:bodyPr/>
          <a:lstStyle/>
          <a:p>
            <a:pPr indent="12700" eaLnBrk="1" hangingPunct="1">
              <a:spcBef>
                <a:spcPct val="0"/>
              </a:spcBef>
              <a:buClr>
                <a:srgbClr val="FFFFFF"/>
              </a:buClr>
              <a:buSzTx/>
              <a:buFontTx/>
              <a:buNone/>
            </a:pPr>
            <a:r>
              <a:rPr lang="en-US" altLang="en-US" sz="3200" dirty="0">
                <a:solidFill>
                  <a:schemeClr val="accent6">
                    <a:lumMod val="75000"/>
                  </a:schemeClr>
                </a:solidFill>
                <a:latin typeface="+mn-lt"/>
                <a:cs typeface="Arial" panose="020B0604020202020204" pitchFamily="34" charset="0"/>
                <a:sym typeface="Arial" panose="020B0604020202020204" pitchFamily="34" charset="0"/>
              </a:rPr>
              <a:t>Greenleaf’s Model of Servant Leadership</a:t>
            </a:r>
          </a:p>
        </p:txBody>
      </p:sp>
      <p:sp>
        <p:nvSpPr>
          <p:cNvPr id="13315" name="Text Placeholder 3">
            <a:extLst>
              <a:ext uri="{FF2B5EF4-FFF2-40B4-BE49-F238E27FC236}">
                <a16:creationId xmlns:a16="http://schemas.microsoft.com/office/drawing/2014/main" id="{A7AFF328-AE3A-7B4D-B04B-75572E0C983D}"/>
              </a:ext>
            </a:extLst>
          </p:cNvPr>
          <p:cNvSpPr txBox="1">
            <a:spLocks noGrp="1"/>
          </p:cNvSpPr>
          <p:nvPr>
            <p:ph type="body" idx="1"/>
          </p:nvPr>
        </p:nvSpPr>
        <p:spPr>
          <a:xfrm>
            <a:off x="657224" y="1676400"/>
            <a:ext cx="8029575" cy="4891088"/>
          </a:xfrm>
        </p:spPr>
        <p:txBody>
          <a:bodyPr>
            <a:normAutofit/>
          </a:bodyPr>
          <a:lstStyle/>
          <a:p>
            <a:pPr>
              <a:spcBef>
                <a:spcPts val="600"/>
              </a:spcBef>
              <a:buClr>
                <a:srgbClr val="000000"/>
              </a:buClr>
              <a:buSzPct val="100000"/>
            </a:pPr>
            <a:r>
              <a:rPr lang="en-US" altLang="en-US" sz="3200" dirty="0">
                <a:solidFill>
                  <a:schemeClr val="accent6">
                    <a:lumMod val="75000"/>
                  </a:schemeClr>
                </a:solidFill>
              </a:rPr>
              <a:t>Servant leaders </a:t>
            </a:r>
            <a:r>
              <a:rPr lang="en-US" altLang="en-US" sz="3200" dirty="0"/>
              <a:t>are leaders who put other people’s needs, aspirations and interest above their own</a:t>
            </a:r>
          </a:p>
          <a:p>
            <a:pPr>
              <a:spcBef>
                <a:spcPts val="600"/>
              </a:spcBef>
              <a:buClr>
                <a:srgbClr val="000000"/>
              </a:buClr>
              <a:buSzPct val="100000"/>
            </a:pPr>
            <a:r>
              <a:rPr lang="en-US" altLang="en-US" sz="3200" dirty="0">
                <a:solidFill>
                  <a:schemeClr val="accent6">
                    <a:lumMod val="75000"/>
                  </a:schemeClr>
                </a:solidFill>
              </a:rPr>
              <a:t>Servant leaders </a:t>
            </a:r>
            <a:r>
              <a:rPr lang="en-US" altLang="en-US" sz="3200" dirty="0"/>
              <a:t>deliberate choice is to serve others</a:t>
            </a:r>
          </a:p>
          <a:p>
            <a:pPr>
              <a:spcBef>
                <a:spcPts val="600"/>
              </a:spcBef>
              <a:buClr>
                <a:srgbClr val="000000"/>
              </a:buClr>
              <a:buSzPct val="100000"/>
            </a:pPr>
            <a:r>
              <a:rPr lang="en-US" altLang="en-US" sz="3200" dirty="0"/>
              <a:t>A </a:t>
            </a:r>
            <a:r>
              <a:rPr lang="en-US" altLang="en-US" sz="3200" dirty="0">
                <a:solidFill>
                  <a:schemeClr val="accent6">
                    <a:lumMod val="75000"/>
                  </a:schemeClr>
                </a:solidFill>
              </a:rPr>
              <a:t>Servant leaders’ </a:t>
            </a:r>
            <a:r>
              <a:rPr lang="en-US" altLang="en-US" sz="3200" dirty="0"/>
              <a:t>chief motive is to serve first, as opposed to lead</a:t>
            </a:r>
          </a:p>
        </p:txBody>
      </p:sp>
    </p:spTree>
    <p:extLst>
      <p:ext uri="{BB962C8B-B14F-4D97-AF65-F5344CB8AC3E}">
        <p14:creationId xmlns:p14="http://schemas.microsoft.com/office/powerpoint/2010/main" val="3945591673"/>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Custom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ategory xmlns="13c02fde-b48f-4d00-bac1-911d8ee6ee98">Template</Category>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1709477310369438C3E543C94179E2D" ma:contentTypeVersion="8" ma:contentTypeDescription="Create a new document." ma:contentTypeScope="" ma:versionID="40639e0939d655a4dc87506b01892c9e">
  <xsd:schema xmlns:xsd="http://www.w3.org/2001/XMLSchema" xmlns:xs="http://www.w3.org/2001/XMLSchema" xmlns:p="http://schemas.microsoft.com/office/2006/metadata/properties" xmlns:ns2="13c02fde-b48f-4d00-bac1-911d8ee6ee98" xmlns:ns3="6fd5926b-e52e-44d8-81d1-5e6608a23368" targetNamespace="http://schemas.microsoft.com/office/2006/metadata/properties" ma:root="true" ma:fieldsID="337014aa22b9b0ec50b4022cfab8c551" ns2:_="" ns3:_="">
    <xsd:import namespace="13c02fde-b48f-4d00-bac1-911d8ee6ee98"/>
    <xsd:import namespace="6fd5926b-e52e-44d8-81d1-5e6608a23368"/>
    <xsd:element name="properties">
      <xsd:complexType>
        <xsd:sequence>
          <xsd:element name="documentManagement">
            <xsd:complexType>
              <xsd:all>
                <xsd:element ref="ns2:Category"/>
                <xsd:element ref="ns3:SharedWithUsers" minOccurs="0"/>
                <xsd:element ref="ns3:SharedWithDetails" minOccurs="0"/>
                <xsd:element ref="ns2:MediaServiceMetadata" minOccurs="0"/>
                <xsd:element ref="ns2:MediaServiceFastMetadata" minOccurs="0"/>
                <xsd:element ref="ns2:MediaServiceDateTaken" minOccurs="0"/>
                <xsd:element ref="ns2:MediaServiceAutoTag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c02fde-b48f-4d00-bac1-911d8ee6ee98" elementFormDefault="qualified">
    <xsd:import namespace="http://schemas.microsoft.com/office/2006/documentManagement/types"/>
    <xsd:import namespace="http://schemas.microsoft.com/office/infopath/2007/PartnerControls"/>
    <xsd:element name="Category" ma:index="8" ma:displayName="Category" ma:description="Select from the pull down menu the correct category for this file type" ma:format="Dropdown" ma:internalName="Category">
      <xsd:simpleType>
        <xsd:restriction base="dms:Choice">
          <xsd:enumeration value="Meetings"/>
          <xsd:enumeration value="Purchase Order"/>
          <xsd:enumeration value="Invoice"/>
          <xsd:enumeration value="Policy"/>
          <xsd:enumeration value="Procedure"/>
          <xsd:enumeration value="Template"/>
        </xsd:restriction>
      </xsd:simpleType>
    </xsd:element>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fd5926b-e52e-44d8-81d1-5e6608a23368" elementFormDefault="qualified">
    <xsd:import namespace="http://schemas.microsoft.com/office/2006/documentManagement/types"/>
    <xsd:import namespace="http://schemas.microsoft.com/office/infopath/2007/PartnerControls"/>
    <xsd:element name="SharedWithUsers" ma:index="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8324C9D-A4D4-4EA5-B76C-8491F2658EB9}">
  <ds:schemaRefs>
    <ds:schemaRef ds:uri="6fd5926b-e52e-44d8-81d1-5e6608a23368"/>
    <ds:schemaRef ds:uri="http://purl.org/dc/terms/"/>
    <ds:schemaRef ds:uri="http://schemas.openxmlformats.org/package/2006/metadata/core-properties"/>
    <ds:schemaRef ds:uri="http://schemas.microsoft.com/office/2006/documentManagement/types"/>
    <ds:schemaRef ds:uri="13c02fde-b48f-4d00-bac1-911d8ee6ee98"/>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F3D502E4-D18D-4EA6-BFF6-F7B2176D18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c02fde-b48f-4d00-bac1-911d8ee6ee98"/>
    <ds:schemaRef ds:uri="6fd5926b-e52e-44d8-81d1-5e6608a233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BE02B31-F34B-4E18-8C84-0623F31763E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7089</TotalTime>
  <Words>4793</Words>
  <Application>Microsoft Macintosh PowerPoint</Application>
  <PresentationFormat>On-screen Show (4:3)</PresentationFormat>
  <Paragraphs>506</Paragraphs>
  <Slides>28</Slides>
  <Notes>25</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28</vt:i4>
      </vt:variant>
    </vt:vector>
  </HeadingPairs>
  <TitlesOfParts>
    <vt:vector size="35" baseType="lpstr">
      <vt:lpstr>Arial</vt:lpstr>
      <vt:lpstr>Calibri</vt:lpstr>
      <vt:lpstr>Calibri Light</vt:lpstr>
      <vt:lpstr>1_Custom Design</vt:lpstr>
      <vt:lpstr>2_Custom Design</vt:lpstr>
      <vt:lpstr>3_Custom Design</vt:lpstr>
      <vt:lpstr>5_Custom Design</vt:lpstr>
      <vt:lpstr>MGT 811 Contemporary Management Capabilities</vt:lpstr>
      <vt:lpstr>Outline for today</vt:lpstr>
      <vt:lpstr>Origins of Servant Leadership</vt:lpstr>
      <vt:lpstr>Robert K. Greenleaf</vt:lpstr>
      <vt:lpstr>Post-Greenleaf</vt:lpstr>
      <vt:lpstr>Servant / Service Orientation</vt:lpstr>
      <vt:lpstr>Leadership</vt:lpstr>
      <vt:lpstr>A Definition of Servant Leadership</vt:lpstr>
      <vt:lpstr>Greenleaf’s Model of Servant Leadership</vt:lpstr>
      <vt:lpstr>Ten Characteristics of a Servant Leader </vt:lpstr>
      <vt:lpstr>Characteristic Breakout</vt:lpstr>
      <vt:lpstr>Servant Characteristics</vt:lpstr>
      <vt:lpstr>Leader Characteristics</vt:lpstr>
      <vt:lpstr>Combined Characteristics</vt:lpstr>
      <vt:lpstr>Paradoxes</vt:lpstr>
      <vt:lpstr>Examples of Balance</vt:lpstr>
      <vt:lpstr>Organization Hierarchy</vt:lpstr>
      <vt:lpstr>Team Performance</vt:lpstr>
      <vt:lpstr>Developing SL Muscles</vt:lpstr>
      <vt:lpstr>Organisations</vt:lpstr>
      <vt:lpstr>Individuals</vt:lpstr>
      <vt:lpstr>Individuals</vt:lpstr>
      <vt:lpstr>Three Groups of Servant Leadership </vt:lpstr>
      <vt:lpstr>How Does One Become a Servant Leader?</vt:lpstr>
      <vt:lpstr>PowerPoint Presentation</vt:lpstr>
      <vt:lpstr>PowerPoint Presentation</vt:lpstr>
      <vt:lpstr>Activity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Toniel Leung</dc:creator>
  <cp:lastModifiedBy>Stephen J. Rodwell</cp:lastModifiedBy>
  <cp:revision>232</cp:revision>
  <dcterms:created xsi:type="dcterms:W3CDTF">2017-08-16T23:55:16Z</dcterms:created>
  <dcterms:modified xsi:type="dcterms:W3CDTF">2019-02-01T04:48:15Z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0x010100E1709477310369438C3E543C94179E2D</vt:lpwstr>
  </property>
</Properties>
</file>