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36"/>
  </p:notesMasterIdLst>
  <p:sldIdLst>
    <p:sldId id="281" r:id="rId8"/>
    <p:sldId id="273" r:id="rId9"/>
    <p:sldId id="257" r:id="rId10"/>
    <p:sldId id="258" r:id="rId11"/>
    <p:sldId id="588" r:id="rId12"/>
    <p:sldId id="260" r:id="rId13"/>
    <p:sldId id="362" r:id="rId14"/>
    <p:sldId id="282" r:id="rId15"/>
    <p:sldId id="285" r:id="rId16"/>
    <p:sldId id="263" r:id="rId17"/>
    <p:sldId id="264" r:id="rId18"/>
    <p:sldId id="265" r:id="rId19"/>
    <p:sldId id="269" r:id="rId20"/>
    <p:sldId id="270" r:id="rId21"/>
    <p:sldId id="271" r:id="rId22"/>
    <p:sldId id="363" r:id="rId23"/>
    <p:sldId id="275" r:id="rId24"/>
    <p:sldId id="589" r:id="rId25"/>
    <p:sldId id="334" r:id="rId26"/>
    <p:sldId id="335" r:id="rId27"/>
    <p:sldId id="336" r:id="rId28"/>
    <p:sldId id="339" r:id="rId29"/>
    <p:sldId id="340" r:id="rId30"/>
    <p:sldId id="342" r:id="rId31"/>
    <p:sldId id="364" r:id="rId32"/>
    <p:sldId id="332" r:id="rId33"/>
    <p:sldId id="361" r:id="rId34"/>
    <p:sldId id="35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1"/>
            <p14:sldId id="273"/>
            <p14:sldId id="257"/>
            <p14:sldId id="258"/>
            <p14:sldId id="588"/>
            <p14:sldId id="260"/>
            <p14:sldId id="362"/>
            <p14:sldId id="282"/>
            <p14:sldId id="285"/>
            <p14:sldId id="263"/>
            <p14:sldId id="264"/>
            <p14:sldId id="265"/>
            <p14:sldId id="269"/>
            <p14:sldId id="270"/>
            <p14:sldId id="271"/>
            <p14:sldId id="363"/>
            <p14:sldId id="275"/>
            <p14:sldId id="589"/>
            <p14:sldId id="334"/>
            <p14:sldId id="335"/>
            <p14:sldId id="336"/>
            <p14:sldId id="339"/>
            <p14:sldId id="340"/>
            <p14:sldId id="342"/>
            <p14:sldId id="364"/>
            <p14:sldId id="332"/>
            <p14:sldId id="361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90686" autoAdjust="0"/>
  </p:normalViewPr>
  <p:slideViewPr>
    <p:cSldViewPr snapToGrid="0" snapToObjects="1">
      <p:cViewPr varScale="1">
        <p:scale>
          <a:sx n="90" d="100"/>
          <a:sy n="90" d="100"/>
        </p:scale>
        <p:origin x="149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C90D826-807E-420B-94AE-2E56532044A7}" type="slidenum">
              <a:rPr lang="en-US" sz="1200" smtClean="0"/>
              <a:pPr/>
              <a:t>19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8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70BC63A-A34A-4060-BDA6-DBECAD3D73D8}" type="slidenum">
              <a:rPr lang="en-US" sz="1200" smtClean="0"/>
              <a:pPr/>
              <a:t>20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4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00BFCB8-BEC8-40F8-8475-FD0578FF9F9B}" type="slidenum">
              <a:rPr lang="en-US" sz="1200" smtClean="0"/>
              <a:pPr/>
              <a:t>21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6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E9218A6-E245-48D2-ABE0-B78481591111}" type="slidenum">
              <a:rPr lang="en-US" sz="1200" smtClean="0"/>
              <a:pPr/>
              <a:t>22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3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05EC339-BF51-4C9D-B318-2B60B4F699E2}" type="slidenum">
              <a:rPr lang="en-US" sz="1200" smtClean="0"/>
              <a:pPr/>
              <a:t>23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9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94B2E4F-7A2C-464A-815A-3897793597C7}" type="slidenum">
              <a:rPr lang="en-US" sz="1200" smtClean="0"/>
              <a:pPr/>
              <a:t>24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INTERNATIONAL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D139-2E42-49D2-8610-6BF7FB7E3B9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1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21850-90F3-1941-A709-60FE4175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16A6E-73C4-5043-A449-78649CD3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1E0F1-2060-D043-A564-076D7492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E241-BA9D-5542-96A3-2072232529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981075"/>
            <a:ext cx="8208962" cy="446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0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0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1/2/19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1/2/19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19050"/>
            <a:ext cx="8235950" cy="966788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475"/>
            <a:ext cx="8229600" cy="5124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7913" y="5991225"/>
            <a:ext cx="446087" cy="266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 SLIDE </a:t>
            </a:r>
            <a:fld id="{524100D7-B183-408D-8F3B-88DB285D30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268288"/>
            <a:ext cx="914400" cy="1752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10" charset="0"/>
                <a:ea typeface="Arial" pitchFamily="10" charset="0"/>
                <a:cs typeface="Arial" pitchFamily="10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630020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3976" y="86767"/>
            <a:ext cx="7772400" cy="60592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258897-A4E4-B14F-A42E-63538BC7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975DD-36FD-D44D-AF9C-9BDB58E672A6}" type="datetimeFigureOut">
              <a:rPr lang="zh-TW" altLang="en-US"/>
              <a:pPr>
                <a:defRPr/>
              </a:pPr>
              <a:t>2019/2/1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5BC808-F521-044D-B17E-0EAE5100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A32BED-EE71-1F4B-B431-37ECC6A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8F9C-DA62-7448-BF13-DAE90507FE8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49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27"/>
          <a:stretch/>
        </p:blipFill>
        <p:spPr>
          <a:xfrm>
            <a:off x="0" y="0"/>
            <a:ext cx="9144000" cy="11021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1/2/19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9" r:id="rId7"/>
    <p:sldLayoutId id="2147483721" r:id="rId8"/>
    <p:sldLayoutId id="2147483722" r:id="rId9"/>
    <p:sldLayoutId id="2147483724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1/2/19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1/2/19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93751"/>
            <a:ext cx="8857397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MGT 811</a:t>
            </a:r>
            <a:br>
              <a:rPr lang="en-US" dirty="0"/>
            </a:br>
            <a:r>
              <a:rPr lang="en-US" dirty="0"/>
              <a:t>Contemporary Management Capabilities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277678"/>
            <a:ext cx="8857397" cy="1364422"/>
          </a:xfrm>
        </p:spPr>
        <p:txBody>
          <a:bodyPr/>
          <a:lstStyle/>
          <a:p>
            <a:pPr algn="ctr"/>
            <a:r>
              <a:rPr lang="en-US" sz="2500" dirty="0"/>
              <a:t>Week Three, Work Ethic</a:t>
            </a:r>
          </a:p>
          <a:p>
            <a:pPr algn="ctr"/>
            <a:r>
              <a:rPr lang="en-US" sz="2500" dirty="0"/>
              <a:t>Stephen Rodwell </a:t>
            </a:r>
            <a:r>
              <a:rPr lang="en-US" sz="2500" dirty="0" err="1"/>
              <a:t>srodwell@icms.edu.au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6398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FAFCD7-A2A2-EE41-9F63-5F842664D9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27038"/>
            <a:ext cx="8229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</a:rPr>
              <a:t>Learning to Observe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2547080-CB5F-3D44-818B-3A14E598E6A8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468313" y="1557338"/>
            <a:ext cx="8437562" cy="4525962"/>
          </a:xfrm>
        </p:spPr>
        <p:txBody>
          <a:bodyPr/>
          <a:lstStyle/>
          <a:p>
            <a:pPr eaLnBrk="1" hangingPunct="1"/>
            <a:r>
              <a:rPr lang="en-US" altLang="zh-TW" dirty="0"/>
              <a:t>Learn About the Various Kinds of Power and Influence in the office</a:t>
            </a:r>
          </a:p>
          <a:p>
            <a:pPr eaLnBrk="1" hangingPunct="1"/>
            <a:r>
              <a:rPr lang="en-US" altLang="zh-TW" dirty="0"/>
              <a:t>Figure Out the </a:t>
            </a:r>
            <a:r>
              <a:rPr lang="en-AU" altLang="zh-TW" dirty="0"/>
              <a:t>Organisational </a:t>
            </a:r>
            <a:r>
              <a:rPr lang="en-US" altLang="zh-TW" dirty="0"/>
              <a:t>Culture of the company</a:t>
            </a:r>
          </a:p>
          <a:p>
            <a:pPr eaLnBrk="1" hangingPunct="1"/>
            <a:r>
              <a:rPr lang="en-US" altLang="zh-TW" dirty="0"/>
              <a:t>Keep a regular Feedback and Compliments File </a:t>
            </a:r>
          </a:p>
        </p:txBody>
      </p:sp>
      <p:pic>
        <p:nvPicPr>
          <p:cNvPr id="15365" name="Picture 5" descr="ANd9GcQhwM_AhdZsIfS_FfkZzzqszC90K19slR8ZlCJQ7lUXMOwhuPdqIw">
            <a:extLst>
              <a:ext uri="{FF2B5EF4-FFF2-40B4-BE49-F238E27FC236}">
                <a16:creationId xmlns:a16="http://schemas.microsoft.com/office/drawing/2014/main" id="{68AE4E06-9E08-D34A-99BB-595B51A6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36" y="4229100"/>
            <a:ext cx="3620339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822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2F1D5-8E0E-C54A-B61B-297A59A5B6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68338" y="446087"/>
            <a:ext cx="8235950" cy="966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chemeClr val="tx2">
                    <a:satMod val="200000"/>
                  </a:schemeClr>
                </a:solidFill>
              </a:rPr>
              <a:t>Always Better Yourself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15174-744B-F84B-A15B-F9A8BA44FA4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68338" y="1728788"/>
            <a:ext cx="7772400" cy="4043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/>
              <a:t>Know Yourself and what you need to do</a:t>
            </a:r>
          </a:p>
          <a:p>
            <a:pPr eaLnBrk="1" hangingPunct="1"/>
            <a:r>
              <a:rPr lang="en-US" altLang="zh-TW" sz="3600" dirty="0"/>
              <a:t>Build Skills to strengthen your competitiveness</a:t>
            </a:r>
            <a:endParaRPr lang="en-US" altLang="zh-TW" sz="3600" b="1" dirty="0"/>
          </a:p>
          <a:p>
            <a:pPr eaLnBrk="1" hangingPunct="1"/>
            <a:r>
              <a:rPr lang="en-US" altLang="zh-TW" sz="3600" dirty="0"/>
              <a:t>Read Internal Job Postings just in case you need to switch jobs</a:t>
            </a:r>
          </a:p>
        </p:txBody>
      </p:sp>
    </p:spTree>
    <p:extLst>
      <p:ext uri="{BB962C8B-B14F-4D97-AF65-F5344CB8AC3E}">
        <p14:creationId xmlns:p14="http://schemas.microsoft.com/office/powerpoint/2010/main" val="27023502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D7C06A-0517-B44C-BBA7-E5A411BFEC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4025" y="652462"/>
            <a:ext cx="8235950" cy="9667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C00000"/>
                </a:solidFill>
              </a:rPr>
              <a:t>Take Charge Of Your Own Career Planning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0660924-E019-B741-912C-89264DC5BD0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54025" y="1619250"/>
            <a:ext cx="8075613" cy="47371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zh-TW" sz="2800" b="1" i="1" dirty="0"/>
              <a:t>Measure Your Progress constantly and evaluate </a:t>
            </a:r>
          </a:p>
          <a:p>
            <a:pPr eaLnBrk="1" hangingPunct="1"/>
            <a:r>
              <a:rPr lang="en-US" altLang="zh-TW" sz="2800" dirty="0"/>
              <a:t>Take Over Your Professional Development</a:t>
            </a:r>
          </a:p>
          <a:p>
            <a:pPr eaLnBrk="1" hangingPunct="1"/>
            <a:r>
              <a:rPr lang="en-US" altLang="zh-TW" sz="2800" dirty="0"/>
              <a:t>Work with Your Mentors and learn from them </a:t>
            </a:r>
          </a:p>
          <a:p>
            <a:pPr eaLnBrk="1" hangingPunct="1"/>
            <a:r>
              <a:rPr lang="en-US" altLang="zh-TW" sz="2800" dirty="0"/>
              <a:t>Know When to ‘move on’ and switch jobs or careers </a:t>
            </a:r>
          </a:p>
        </p:txBody>
      </p:sp>
      <p:pic>
        <p:nvPicPr>
          <p:cNvPr id="17412" name="Picture 10" descr="ANd9GcTJaQwFbXFFI2S4WWCMY_sRlrw4hU9YIRjCjsu7EL4tKmA9-poXBg">
            <a:extLst>
              <a:ext uri="{FF2B5EF4-FFF2-40B4-BE49-F238E27FC236}">
                <a16:creationId xmlns:a16="http://schemas.microsoft.com/office/drawing/2014/main" id="{AEC4BC3E-7C79-C44B-BCFF-23441E2A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97" y="4029074"/>
            <a:ext cx="1866166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2262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1C17ADCF-CC31-3C47-ABF1-89FA1D24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4825"/>
            <a:ext cx="8235950" cy="966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Ask Questions</a:t>
            </a:r>
            <a:endParaRPr lang="zh-TW" altLang="en-US" sz="4400" dirty="0">
              <a:solidFill>
                <a:schemeClr val="tx2"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FAD7304F-EA2E-F049-A06E-FC1202F0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775"/>
            <a:ext cx="8043863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Different people may have different preferences. Observe and choose.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Identify your best sources for questions on different topics.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Let everyone know you're the new kid on the block, and ask them to take the lead and guide you.</a:t>
            </a:r>
            <a:endParaRPr lang="zh-TW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309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>
            <a:extLst>
              <a:ext uri="{FF2B5EF4-FFF2-40B4-BE49-F238E27FC236}">
                <a16:creationId xmlns:a16="http://schemas.microsoft.com/office/drawing/2014/main" id="{986D90F3-3368-7D47-8897-CE18B25C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075"/>
            <a:ext cx="8235950" cy="9667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7030A0"/>
                </a:solidFill>
                <a:latin typeface="+mn-lt"/>
              </a:rPr>
              <a:t>Be Sure the Timing Is Right</a:t>
            </a:r>
            <a:endParaRPr lang="zh-TW" altLang="en-US" sz="4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A6BD8D4D-3AC4-FC47-9A2B-D9BE608D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686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Pay attention to what others are up to before you interrupt with a question.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Consider their body language and tone of voice.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Consider going to another source or accumulating multiple questions so you only have to bother the person once.</a:t>
            </a:r>
            <a:endParaRPr lang="zh-TW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14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>
            <a:extLst>
              <a:ext uri="{FF2B5EF4-FFF2-40B4-BE49-F238E27FC236}">
                <a16:creationId xmlns:a16="http://schemas.microsoft.com/office/drawing/2014/main" id="{2D47B2E8-4E37-A644-B395-AAAB5075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88130"/>
            <a:ext cx="8235950" cy="766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Take Notes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0680E74B-4C5B-5541-870F-1BF316BE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212055"/>
            <a:ext cx="8235950" cy="26574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latin typeface="Arial" panose="020B0604020202020204" pitchFamily="34" charset="0"/>
              </a:rPr>
              <a:t>Access information as soon as possible when you need it.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latin typeface="Arial" panose="020B0604020202020204" pitchFamily="34" charset="0"/>
              </a:rPr>
              <a:t>Make sure your how-to instructions and various lists are well-organized.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latin typeface="Arial" panose="020B0604020202020204" pitchFamily="34" charset="0"/>
              </a:rPr>
              <a:t>Use a portable notebook or accordion folder with labeled dividers that you can even take home for review.</a:t>
            </a:r>
            <a:endParaRPr lang="zh-TW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2308F3-8A6F-1340-BFDD-DFF6E468556D}"/>
              </a:ext>
            </a:extLst>
          </p:cNvPr>
          <p:cNvSpPr txBox="1">
            <a:spLocks/>
          </p:cNvSpPr>
          <p:nvPr/>
        </p:nvSpPr>
        <p:spPr>
          <a:xfrm>
            <a:off x="554038" y="3926681"/>
            <a:ext cx="8235950" cy="81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 sz="4000" dirty="0">
                <a:solidFill>
                  <a:schemeClr val="tx2">
                    <a:satMod val="200000"/>
                  </a:schemeClr>
                </a:solidFill>
                <a:latin typeface="+mj-lt"/>
              </a:rPr>
              <a:t>Ask for Examples</a:t>
            </a:r>
            <a:endParaRPr lang="zh-TW" altLang="en-US" sz="4000" dirty="0">
              <a:solidFill>
                <a:schemeClr val="tx2">
                  <a:satMod val="200000"/>
                </a:schemeClr>
              </a:solidFill>
              <a:latin typeface="+mj-lt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13FB0DA-C207-7441-BD76-EFA316B002B0}"/>
              </a:ext>
            </a:extLst>
          </p:cNvPr>
          <p:cNvSpPr txBox="1">
            <a:spLocks/>
          </p:cNvSpPr>
          <p:nvPr/>
        </p:nvSpPr>
        <p:spPr>
          <a:xfrm>
            <a:off x="554038" y="4800600"/>
            <a:ext cx="8229600" cy="176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600" dirty="0"/>
              <a:t>If you're not sure how to fill out a form or craft a document, ask for an example you can keep on file.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600" dirty="0"/>
              <a:t>File these samples in your notebook or folder as well.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613634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BB0971EC-BE4A-2742-BEE1-E6FE61EA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800101"/>
            <a:ext cx="8235950" cy="8000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tx2">
                    <a:satMod val="200000"/>
                  </a:schemeClr>
                </a:solidFill>
                <a:latin typeface="+mj-lt"/>
              </a:rPr>
              <a:t>Sign Up for </a:t>
            </a:r>
            <a:r>
              <a:rPr lang="en-US" altLang="zh-TW" dirty="0">
                <a:solidFill>
                  <a:schemeClr val="tx2">
                    <a:satMod val="200000"/>
                  </a:schemeClr>
                </a:solidFill>
                <a:latin typeface="+mj-lt"/>
              </a:rPr>
              <a:t>Professional Development</a:t>
            </a:r>
            <a:endParaRPr lang="zh-TW" altLang="en-US" dirty="0">
              <a:solidFill>
                <a:schemeClr val="tx2">
                  <a:satMod val="200000"/>
                </a:schemeClr>
              </a:solidFill>
              <a:latin typeface="+mj-lt"/>
            </a:endParaRPr>
          </a:p>
        </p:txBody>
      </p:sp>
      <p:sp>
        <p:nvSpPr>
          <p:cNvPr id="25603" name="內容版面配置區 2">
            <a:extLst>
              <a:ext uri="{FF2B5EF4-FFF2-40B4-BE49-F238E27FC236}">
                <a16:creationId xmlns:a16="http://schemas.microsoft.com/office/drawing/2014/main" id="{F30976CA-4BB6-7847-89FE-3408B1BD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714500"/>
            <a:ext cx="8229600" cy="4186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Many companies offer complimentary courses to help employees get up to speed on a variety of tasks.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latin typeface="Arial" panose="020B0604020202020204" pitchFamily="34" charset="0"/>
              </a:rPr>
              <a:t>Ask your supervisor for a list of available classes.</a:t>
            </a:r>
            <a:endParaRPr lang="zh-TW" altLang="en-US" sz="3200" dirty="0">
              <a:latin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7A56B4-3885-1541-9FEE-C9C53D1B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81388"/>
            <a:ext cx="1930400" cy="24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555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68E31-E6AF-F348-BF0A-51A4E06E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58" y="212725"/>
            <a:ext cx="634127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zh-TW" dirty="0">
                <a:solidFill>
                  <a:schemeClr val="tx2">
                    <a:satMod val="200000"/>
                  </a:schemeClr>
                </a:solidFill>
                <a:latin typeface="+mj-lt"/>
                <a:ea typeface="Kozuka Gothic Pro B" pitchFamily="34" charset="-128"/>
              </a:rPr>
              <a:t>Four Ways to Earn Respect in the Workplace </a:t>
            </a:r>
            <a:endParaRPr lang="zh-TW" altLang="en-US" dirty="0">
              <a:solidFill>
                <a:schemeClr val="tx2">
                  <a:satMod val="200000"/>
                </a:schemeClr>
              </a:solidFill>
              <a:latin typeface="+mj-lt"/>
              <a:ea typeface="Kozuka Gothic Pro B" pitchFamily="34" charset="-128"/>
            </a:endParaRPr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24A22AB7-5A56-BB4A-9A8A-9AED8F8F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59" y="1424781"/>
            <a:ext cx="8016082" cy="1979613"/>
          </a:xfrm>
        </p:spPr>
        <p:txBody>
          <a:bodyPr/>
          <a:lstStyle/>
          <a:p>
            <a:pPr marL="0" indent="0">
              <a:buNone/>
            </a:pPr>
            <a:r>
              <a:rPr lang="en-AU" altLang="zh-TW" b="1" i="1" dirty="0">
                <a:solidFill>
                  <a:schemeClr val="accent6">
                    <a:lumMod val="75000"/>
                  </a:schemeClr>
                </a:solidFill>
              </a:rPr>
              <a:t>1. You Don’t Know What You Don’t Know</a:t>
            </a:r>
            <a:endParaRPr lang="en-US" altLang="zh-TW" b="1" i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altLang="zh-TW" dirty="0"/>
              <a:t>Don’t assume that you know how things should be done</a:t>
            </a:r>
            <a:endParaRPr lang="zh-TW" altLang="en-US" dirty="0"/>
          </a:p>
          <a:p>
            <a:pPr eaLnBrk="1" hangingPunct="1"/>
            <a:r>
              <a:rPr lang="en-US" altLang="zh-TW" dirty="0"/>
              <a:t>Tread lightly when it comes to sharing your “groundbreaking” ideas</a:t>
            </a:r>
          </a:p>
          <a:p>
            <a:pPr eaLnBrk="1" hangingPunct="1"/>
            <a:r>
              <a:rPr lang="en-US" altLang="zh-TW" dirty="0"/>
              <a:t>Resist the temptation to jump in and take over projects 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A65FD94-EDC3-424B-AF10-A58E2C05D5B7}"/>
              </a:ext>
            </a:extLst>
          </p:cNvPr>
          <p:cNvSpPr txBox="1">
            <a:spLocks/>
          </p:cNvSpPr>
          <p:nvPr/>
        </p:nvSpPr>
        <p:spPr>
          <a:xfrm>
            <a:off x="563959" y="3591718"/>
            <a:ext cx="8016082" cy="197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zh-TW" b="1" i="1" dirty="0">
                <a:solidFill>
                  <a:schemeClr val="accent6">
                    <a:lumMod val="75000"/>
                  </a:schemeClr>
                </a:solidFill>
              </a:rPr>
              <a:t>2. A Sincere ‘Thank You’ Goes a Long Way</a:t>
            </a:r>
          </a:p>
          <a:p>
            <a:r>
              <a:rPr lang="en-AU" altLang="zh-TW" dirty="0"/>
              <a:t>Your manager is a human being who likes to feel appreciated</a:t>
            </a:r>
          </a:p>
          <a:p>
            <a:r>
              <a:rPr lang="en-AU" altLang="zh-TW" dirty="0"/>
              <a:t>Reply with a heartfelt ‘thank you’ if your manager, compliments you, takes you to lunch, gives you a gift, bonus or raise, or even hosts a company party</a:t>
            </a:r>
          </a:p>
          <a:p>
            <a:endParaRPr lang="en-AU" altLang="zh-TW" dirty="0"/>
          </a:p>
        </p:txBody>
      </p:sp>
    </p:spTree>
    <p:extLst>
      <p:ext uri="{BB962C8B-B14F-4D97-AF65-F5344CB8AC3E}">
        <p14:creationId xmlns:p14="http://schemas.microsoft.com/office/powerpoint/2010/main" val="1699255199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68E31-E6AF-F348-BF0A-51A4E06E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58" y="212725"/>
            <a:ext cx="634127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zh-TW" dirty="0">
                <a:solidFill>
                  <a:srgbClr val="7030A0"/>
                </a:solidFill>
                <a:latin typeface="+mj-lt"/>
                <a:ea typeface="Kozuka Gothic Pro B" pitchFamily="34" charset="-128"/>
              </a:rPr>
              <a:t>Four Ways to Earn Respect in the Workplace (cont.) </a:t>
            </a:r>
            <a:endParaRPr lang="zh-TW" altLang="en-US" dirty="0">
              <a:solidFill>
                <a:srgbClr val="7030A0"/>
              </a:solidFill>
              <a:latin typeface="+mj-lt"/>
              <a:ea typeface="Kozuka Gothic Pro B" pitchFamily="34" charset="-128"/>
            </a:endParaRPr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24A22AB7-5A56-BB4A-9A8A-9AED8F8F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58" y="1325562"/>
            <a:ext cx="8016082" cy="1589882"/>
          </a:xfrm>
        </p:spPr>
        <p:txBody>
          <a:bodyPr/>
          <a:lstStyle/>
          <a:p>
            <a:pPr marL="0" indent="0">
              <a:buNone/>
            </a:pPr>
            <a:r>
              <a:rPr lang="en-AU" altLang="zh-TW" b="1" i="1" dirty="0">
                <a:solidFill>
                  <a:schemeClr val="accent6">
                    <a:lumMod val="75000"/>
                  </a:schemeClr>
                </a:solidFill>
              </a:rPr>
              <a:t>3. Few Go Above and Beyond</a:t>
            </a:r>
          </a:p>
          <a:p>
            <a:r>
              <a:rPr lang="en-AU" altLang="zh-TW" dirty="0"/>
              <a:t>Take on additional assignments or put in extra time once in a while</a:t>
            </a:r>
          </a:p>
          <a:p>
            <a:r>
              <a:rPr lang="en-AU" altLang="zh-TW" dirty="0"/>
              <a:t>Have a can-do attitude whilst leaving your ego at the doorstep</a:t>
            </a:r>
          </a:p>
          <a:p>
            <a:endParaRPr lang="en-AU" altLang="zh-TW" dirty="0"/>
          </a:p>
          <a:p>
            <a:endParaRPr lang="en-AU" altLang="zh-TW" dirty="0"/>
          </a:p>
          <a:p>
            <a:pPr marL="0" indent="0">
              <a:buNone/>
            </a:pPr>
            <a:endParaRPr lang="en-AU" altLang="zh-TW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A65FD94-EDC3-424B-AF10-A58E2C05D5B7}"/>
              </a:ext>
            </a:extLst>
          </p:cNvPr>
          <p:cNvSpPr txBox="1">
            <a:spLocks/>
          </p:cNvSpPr>
          <p:nvPr/>
        </p:nvSpPr>
        <p:spPr>
          <a:xfrm>
            <a:off x="563958" y="2899571"/>
            <a:ext cx="7995842" cy="358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zh-TW" b="1" i="1" dirty="0">
                <a:solidFill>
                  <a:schemeClr val="accent6">
                    <a:lumMod val="75000"/>
                  </a:schemeClr>
                </a:solidFill>
              </a:rPr>
              <a:t>4. Listening Is Highly Underrated</a:t>
            </a:r>
          </a:p>
          <a:p>
            <a:r>
              <a:rPr lang="en-AU" altLang="zh-TW" dirty="0"/>
              <a:t>Don’t speak without listening first.</a:t>
            </a:r>
          </a:p>
          <a:p>
            <a:pPr marL="0" indent="0">
              <a:buNone/>
            </a:pPr>
            <a:r>
              <a:rPr lang="en-AU" altLang="zh-TW" b="1" i="1" dirty="0"/>
              <a:t>Ways to Listen carefully:</a:t>
            </a:r>
          </a:p>
          <a:p>
            <a:r>
              <a:rPr lang="en-AU" altLang="zh-TW" dirty="0"/>
              <a:t>Prepare — be mentally and physically ready to listen</a:t>
            </a:r>
          </a:p>
          <a:p>
            <a:r>
              <a:rPr lang="en-AU" altLang="zh-TW" dirty="0"/>
              <a:t>Shut Up — remaining silent the majority of the time</a:t>
            </a:r>
          </a:p>
          <a:p>
            <a:r>
              <a:rPr lang="en-AU" altLang="zh-TW" dirty="0"/>
              <a:t>Concentrate — put other thoughts out of your mind </a:t>
            </a:r>
          </a:p>
          <a:p>
            <a:r>
              <a:rPr lang="en-AU" altLang="zh-TW" dirty="0"/>
              <a:t>Walk a Mile in Someone Else's Shoes — If  someone says something that sets you off, let it go, move on, and continue to listen to what they’re saying. </a:t>
            </a:r>
          </a:p>
          <a:p>
            <a:endParaRPr lang="en-AU" altLang="zh-TW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763EE6-EDB9-9F47-8F58-318E7F0C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5942589"/>
            <a:ext cx="858837" cy="70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7925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42925" y="322264"/>
            <a:ext cx="6129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Concern for Ethical and Societal Issues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42925" y="1841501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Business Ethics: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/>
              <a:t>The standards of conduct and moral values governing actions and decisions in the work environment.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Social responsibility.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Balance between what’s right and what’s profitable.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Often no clear-cut choices.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Often shaped by the organization’s ethical climate.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4671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A05283-817A-6343-923F-C2EA96E0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chemeClr val="accent5"/>
                </a:solidFill>
              </a:rPr>
              <a:t>Outline for today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1D4703-FC08-3B47-94FC-9EFAA7D37F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868743"/>
            <a:ext cx="8037678" cy="4191000"/>
          </a:xfrm>
        </p:spPr>
        <p:txBody>
          <a:bodyPr>
            <a:noAutofit/>
          </a:bodyPr>
          <a:lstStyle/>
          <a:p>
            <a:r>
              <a:rPr lang="en-AU" sz="3300" dirty="0"/>
              <a:t>What is Work Ethic</a:t>
            </a:r>
          </a:p>
          <a:p>
            <a:r>
              <a:rPr lang="en-AU" sz="3300" dirty="0"/>
              <a:t>Time Management and Work Balance</a:t>
            </a:r>
          </a:p>
          <a:p>
            <a:r>
              <a:rPr lang="en-AU" sz="3300" dirty="0"/>
              <a:t>Bettering Yourself</a:t>
            </a:r>
          </a:p>
          <a:p>
            <a:r>
              <a:rPr lang="en-AU" sz="3300" dirty="0"/>
              <a:t>Earning Respect</a:t>
            </a:r>
          </a:p>
          <a:p>
            <a:r>
              <a:rPr lang="en-AU" sz="3300" dirty="0"/>
              <a:t>Organisational Work Ethic</a:t>
            </a:r>
          </a:p>
          <a:p>
            <a:r>
              <a:rPr lang="en-AU" sz="3300" dirty="0"/>
              <a:t>Group activity</a:t>
            </a:r>
          </a:p>
        </p:txBody>
      </p:sp>
    </p:spTree>
    <p:extLst>
      <p:ext uri="{BB962C8B-B14F-4D97-AF65-F5344CB8AC3E}">
        <p14:creationId xmlns:p14="http://schemas.microsoft.com/office/powerpoint/2010/main" val="114086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905000"/>
            <a:ext cx="77866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sz="3200" dirty="0"/>
              <a:t>High profile investigations and arrests are in the headlines.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sz="3200" dirty="0"/>
              <a:t>The vast majority of businesses ethical.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sz="3200" dirty="0"/>
              <a:t>New corporate officers have been charged with deterring wrongdoing and ensuring ethical standards.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57200" y="319088"/>
            <a:ext cx="6986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Contemporary Ethical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1364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27051" y="1557338"/>
            <a:ext cx="842486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2400" b="1" i="1" dirty="0"/>
              <a:t>Individuals can make the difference in ethical expectations and behavior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Putting own interest ahead of the organization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Lying to employee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Misrepresenting hours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Safety violations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Internet Abuse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27051" y="214313"/>
            <a:ext cx="6559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Individuals Make a Difference</a:t>
            </a:r>
          </a:p>
        </p:txBody>
      </p:sp>
      <p:pic>
        <p:nvPicPr>
          <p:cNvPr id="8199" name="Picture 7" descr="Fig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/>
          <a:stretch/>
        </p:blipFill>
        <p:spPr bwMode="auto">
          <a:xfrm>
            <a:off x="5334000" y="3300412"/>
            <a:ext cx="35052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4646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endParaRPr lang="en-US" sz="3200" b="1" i="1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33399" y="198438"/>
            <a:ext cx="6238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+mj-lt"/>
              </a:rPr>
              <a:t>How Organizations Shape Ethical Conduct</a:t>
            </a:r>
          </a:p>
        </p:txBody>
      </p:sp>
      <p:pic>
        <p:nvPicPr>
          <p:cNvPr id="11270" name="Picture 6" descr="Fig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r="2426" b="3672"/>
          <a:stretch/>
        </p:blipFill>
        <p:spPr bwMode="auto">
          <a:xfrm>
            <a:off x="1618024" y="1509712"/>
            <a:ext cx="5907952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05094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6412" y="1338263"/>
            <a:ext cx="8137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indent="-12700"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Code of Conduct: </a:t>
            </a:r>
            <a:r>
              <a:rPr lang="en-US" sz="2800" dirty="0"/>
              <a:t>Formal statement that defines how the organization expects and requires employees to resolve ethical questions.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500063" y="590551"/>
            <a:ext cx="492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+mj-lt"/>
              </a:rPr>
              <a:t>Ethical Awareness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61A7A6B-F924-1044-9A71-87002BF4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108325"/>
            <a:ext cx="492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+mj-lt"/>
              </a:rPr>
              <a:t>Ethical Education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3849B1B-A672-944A-9281-D4F13F78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1" y="3857625"/>
            <a:ext cx="8137525" cy="24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2800" dirty="0"/>
              <a:t>Codes of conduct cannot detail a solution for every ethical situation, so corporations provide training in ethical reasoning.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9845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1809750"/>
            <a:ext cx="8096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2800" dirty="0"/>
              <a:t>Helping employees recognize and reason through ethical problems and turning them into ethical actions.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33400" y="890588"/>
            <a:ext cx="492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+mj-lt"/>
              </a:rPr>
              <a:t>Ethical Action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8A5F9D3-9DFD-AD43-82CA-482BA037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9000"/>
            <a:ext cx="492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+mj-lt"/>
              </a:rPr>
              <a:t>Ethical Leadership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9B2CC-3A79-D841-8FD0-4FC22D25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33875"/>
            <a:ext cx="8096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2800" dirty="0"/>
              <a:t>Executives must demonstrate ethical behavior in their actions.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7304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47675"/>
            <a:ext cx="8235950" cy="9667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Final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3"/>
            <a:ext cx="8072438" cy="489489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3200" dirty="0">
                <a:latin typeface="+mn-lt"/>
              </a:rPr>
              <a:t>Be Punctual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+mn-lt"/>
              </a:rPr>
              <a:t>Be Friendly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+mn-lt"/>
              </a:rPr>
              <a:t>Be a Team Player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+mn-lt"/>
              </a:rPr>
              <a:t>Dress appropriately 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+mn-lt"/>
              </a:rPr>
              <a:t>Treat every one with Respect</a:t>
            </a:r>
          </a:p>
          <a:p>
            <a:pPr lvl="1">
              <a:lnSpc>
                <a:spcPct val="100000"/>
              </a:lnSpc>
            </a:pPr>
            <a:r>
              <a:rPr lang="en-AU" sz="3200" dirty="0">
                <a:latin typeface="+mn-lt"/>
              </a:rPr>
              <a:t>Be Productive</a:t>
            </a:r>
          </a:p>
          <a:p>
            <a:pPr lvl="1">
              <a:lnSpc>
                <a:spcPct val="100000"/>
              </a:lnSpc>
            </a:pPr>
            <a:r>
              <a:rPr lang="en-AU" sz="3200" dirty="0">
                <a:latin typeface="+mn-lt"/>
              </a:rPr>
              <a:t>Be Organized</a:t>
            </a:r>
          </a:p>
          <a:p>
            <a:pPr lvl="1">
              <a:lnSpc>
                <a:spcPct val="100000"/>
              </a:lnSpc>
            </a:pPr>
            <a:r>
              <a:rPr lang="en-AU" sz="3200" dirty="0">
                <a:latin typeface="+mn-lt"/>
              </a:rPr>
              <a:t>Communicate clearly</a:t>
            </a:r>
          </a:p>
          <a:p>
            <a:pPr lvl="1">
              <a:lnSpc>
                <a:spcPct val="100000"/>
              </a:lnSpc>
            </a:pPr>
            <a:r>
              <a:rPr lang="en-AU" sz="3200" dirty="0">
                <a:latin typeface="+mn-lt"/>
              </a:rPr>
              <a:t>Cooperate with your colleague </a:t>
            </a:r>
            <a:endParaRPr lang="en-AU" sz="3200" b="1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b="1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88038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0" y="2886075"/>
            <a:ext cx="8089900" cy="2559050"/>
          </a:xfrm>
        </p:spPr>
        <p:txBody>
          <a:bodyPr/>
          <a:lstStyle/>
          <a:p>
            <a:pPr algn="ctr"/>
            <a:r>
              <a:rPr lang="en-US" sz="4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0911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0850" y="218148"/>
            <a:ext cx="8235950" cy="96678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2"/>
                </a:solidFill>
              </a:rPr>
              <a:t>Activity 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84936"/>
            <a:ext cx="7972425" cy="534445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3200" b="1" dirty="0"/>
              <a:t>Research online examples of attitudes towards the work-ethic of your generation.</a:t>
            </a:r>
            <a:endParaRPr lang="en-AU" sz="3200" b="1" dirty="0"/>
          </a:p>
          <a:p>
            <a:pPr lvl="0">
              <a:lnSpc>
                <a:spcPct val="100000"/>
              </a:lnSpc>
            </a:pPr>
            <a:r>
              <a:rPr lang="en-US" sz="3200" dirty="0"/>
              <a:t>Write an answer to the following questions:</a:t>
            </a:r>
            <a:endParaRPr lang="en-AU" sz="3200" dirty="0"/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Do you agree with the general sentiment of the perspectives you have read?</a:t>
            </a:r>
            <a:endParaRPr lang="en-AU" sz="2800" dirty="0"/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How might an employer connect with your generation to inspire a stronger work-ethic?</a:t>
            </a:r>
            <a:endParaRPr lang="en-AU" sz="2800" dirty="0"/>
          </a:p>
          <a:p>
            <a:pPr lvl="0">
              <a:lnSpc>
                <a:spcPct val="100000"/>
              </a:lnSpc>
            </a:pPr>
            <a:r>
              <a:rPr lang="en-US" sz="3200" dirty="0"/>
              <a:t>We’ll then talk this through in class.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77573188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A1D32C-D7CB-8848-BE26-709C6099FF6F}"/>
              </a:ext>
            </a:extLst>
          </p:cNvPr>
          <p:cNvSpPr txBox="1">
            <a:spLocks/>
          </p:cNvSpPr>
          <p:nvPr/>
        </p:nvSpPr>
        <p:spPr>
          <a:xfrm>
            <a:off x="-100013" y="1100138"/>
            <a:ext cx="9244013" cy="597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6C2F96-EABF-C84D-B41F-1FC0588D1211}"/>
              </a:ext>
            </a:extLst>
          </p:cNvPr>
          <p:cNvSpPr txBox="1">
            <a:spLocks/>
          </p:cNvSpPr>
          <p:nvPr/>
        </p:nvSpPr>
        <p:spPr>
          <a:xfrm>
            <a:off x="0" y="5277678"/>
            <a:ext cx="8857397" cy="1364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Week One, Introduction to the Unit</a:t>
            </a:r>
          </a:p>
          <a:p>
            <a:pPr algn="ctr"/>
            <a:r>
              <a:rPr lang="en-US" sz="2500" dirty="0"/>
              <a:t>Stephen Rodwell </a:t>
            </a:r>
            <a:r>
              <a:rPr lang="en-US" sz="2500" dirty="0" err="1"/>
              <a:t>srodwell@icms.edu.au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7120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5B7E3-2CF6-874A-8627-244282F9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chemeClr val="tx2">
                    <a:satMod val="20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is work ethic?</a:t>
            </a:r>
            <a:endParaRPr lang="zh-TW" altLang="en-US" sz="4000" dirty="0">
              <a:solidFill>
                <a:schemeClr val="tx2">
                  <a:satMod val="20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6942819B-11CF-C341-93E4-FB6C43962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27163"/>
            <a:ext cx="4486275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/>
              <a:t>A set of values that advocate hard work and diligence</a:t>
            </a:r>
            <a:endParaRPr lang="zh-TW" altLang="en-US" sz="3600" dirty="0"/>
          </a:p>
          <a:p>
            <a:pPr eaLnBrk="1" hangingPunct="1"/>
            <a:r>
              <a:rPr lang="en-US" altLang="zh-TW" sz="3600" dirty="0"/>
              <a:t>Emphasize the moral benefits of work </a:t>
            </a:r>
          </a:p>
          <a:p>
            <a:pPr eaLnBrk="1" hangingPunct="1"/>
            <a:r>
              <a:rPr lang="en-US" altLang="zh-TW" sz="3600" dirty="0"/>
              <a:t>Said to enhance character</a:t>
            </a:r>
            <a:endParaRPr lang="zh-TW" altLang="en-US" sz="3600" dirty="0"/>
          </a:p>
        </p:txBody>
      </p:sp>
      <p:pic>
        <p:nvPicPr>
          <p:cNvPr id="9220" name="內容版面配置區 4" descr="220px-TogetherWeWinJMFlaggWWI.jpg">
            <a:extLst>
              <a:ext uri="{FF2B5EF4-FFF2-40B4-BE49-F238E27FC236}">
                <a16:creationId xmlns:a16="http://schemas.microsoft.com/office/drawing/2014/main" id="{A479917D-499A-EF46-835C-D69FABEEF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/>
          <a:stretch/>
        </p:blipFill>
        <p:spPr>
          <a:xfrm>
            <a:off x="5189537" y="1427163"/>
            <a:ext cx="3251200" cy="4244844"/>
          </a:xfrm>
        </p:spPr>
      </p:pic>
    </p:spTree>
    <p:extLst>
      <p:ext uri="{BB962C8B-B14F-4D97-AF65-F5344CB8AC3E}">
        <p14:creationId xmlns:p14="http://schemas.microsoft.com/office/powerpoint/2010/main" val="205031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3">
            <a:extLst>
              <a:ext uri="{FF2B5EF4-FFF2-40B4-BE49-F238E27FC236}">
                <a16:creationId xmlns:a16="http://schemas.microsoft.com/office/drawing/2014/main" id="{427BE336-EF4B-DA40-A536-23A3EECB470F}"/>
              </a:ext>
            </a:extLst>
          </p:cNvPr>
          <p:cNvSpPr txBox="1">
            <a:spLocks/>
          </p:cNvSpPr>
          <p:nvPr/>
        </p:nvSpPr>
        <p:spPr>
          <a:xfrm>
            <a:off x="457200" y="1557338"/>
            <a:ext cx="4040188" cy="45688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Better positions</a:t>
            </a:r>
          </a:p>
          <a:p>
            <a:r>
              <a:rPr lang="en-US" altLang="zh-TW" sz="2800" dirty="0"/>
              <a:t>Prosperous future</a:t>
            </a:r>
          </a:p>
          <a:p>
            <a:r>
              <a:rPr lang="en-US" altLang="zh-TW" sz="2800" dirty="0"/>
              <a:t>A good sense of responsibility </a:t>
            </a:r>
          </a:p>
          <a:p>
            <a:endParaRPr lang="zh-TW" altLang="en-US" dirty="0"/>
          </a:p>
        </p:txBody>
      </p:sp>
      <p:sp>
        <p:nvSpPr>
          <p:cNvPr id="7" name="內容版面配置區 5">
            <a:extLst>
              <a:ext uri="{FF2B5EF4-FFF2-40B4-BE49-F238E27FC236}">
                <a16:creationId xmlns:a16="http://schemas.microsoft.com/office/drawing/2014/main" id="{22B4142E-339E-B844-8C3B-6585C9D721A7}"/>
              </a:ext>
            </a:extLst>
          </p:cNvPr>
          <p:cNvSpPr txBox="1">
            <a:spLocks/>
          </p:cNvSpPr>
          <p:nvPr/>
        </p:nvSpPr>
        <p:spPr>
          <a:xfrm>
            <a:off x="4645025" y="1557338"/>
            <a:ext cx="4041775" cy="45688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unmotivated</a:t>
            </a:r>
          </a:p>
          <a:p>
            <a:r>
              <a:rPr lang="en-US" altLang="zh-TW" sz="2800" dirty="0"/>
              <a:t>poorly trained or managed</a:t>
            </a:r>
          </a:p>
          <a:p>
            <a:r>
              <a:rPr lang="en-US" altLang="zh-TW" sz="2800" dirty="0"/>
              <a:t>Minor position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 descr="Employee-Engagement-3.png">
            <a:extLst>
              <a:ext uri="{FF2B5EF4-FFF2-40B4-BE49-F238E27FC236}">
                <a16:creationId xmlns:a16="http://schemas.microsoft.com/office/drawing/2014/main" id="{6AAA6B17-6B1E-1A43-848F-46B5CACA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7" y="3587749"/>
            <a:ext cx="2689225" cy="288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bad-employee.gif">
            <a:extLst>
              <a:ext uri="{FF2B5EF4-FFF2-40B4-BE49-F238E27FC236}">
                <a16:creationId xmlns:a16="http://schemas.microsoft.com/office/drawing/2014/main" id="{593F69FA-3AFA-A14B-95D6-78BCC7CF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77" y="3587750"/>
            <a:ext cx="1934131" cy="28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D4A5CFA5-9CA8-9A4A-9F92-C5EC9FCE3023}"/>
              </a:ext>
            </a:extLst>
          </p:cNvPr>
          <p:cNvSpPr txBox="1">
            <a:spLocks/>
          </p:cNvSpPr>
          <p:nvPr/>
        </p:nvSpPr>
        <p:spPr>
          <a:xfrm>
            <a:off x="446087" y="904875"/>
            <a:ext cx="4040187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with work ethic </a:t>
            </a:r>
            <a:endParaRPr lang="zh-TW" altLang="en-US" sz="2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文字版面配置區 4">
            <a:extLst>
              <a:ext uri="{FF2B5EF4-FFF2-40B4-BE49-F238E27FC236}">
                <a16:creationId xmlns:a16="http://schemas.microsoft.com/office/drawing/2014/main" id="{1B03979D-CB12-7D4A-B463-B9109C30CDE0}"/>
              </a:ext>
            </a:extLst>
          </p:cNvPr>
          <p:cNvSpPr txBox="1">
            <a:spLocks/>
          </p:cNvSpPr>
          <p:nvPr/>
        </p:nvSpPr>
        <p:spPr>
          <a:xfrm>
            <a:off x="4645024" y="904874"/>
            <a:ext cx="4313239" cy="6397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without work ethic</a:t>
            </a:r>
            <a:endParaRPr lang="zh-TW" altLang="en-US" sz="2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7510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5089B1-F5E6-484D-BC31-E23904B7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9150"/>
            <a:ext cx="8235950" cy="9667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TW" sz="4000" dirty="0">
                <a:solidFill>
                  <a:schemeClr val="tx2"/>
                </a:solidFill>
              </a:rPr>
              <a:t>Protestant Work Ethic: Max Weber</a:t>
            </a:r>
            <a:endParaRPr lang="zh-TW" altLang="en-US" sz="4000" dirty="0">
              <a:solidFill>
                <a:schemeClr val="tx2"/>
              </a:solidFill>
            </a:endParaRPr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3054BE0A-8B22-B84F-BA43-3F963379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4719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/>
              <a:t>A concept in sociology, economics, and history.</a:t>
            </a:r>
          </a:p>
          <a:p>
            <a:pPr eaLnBrk="1" hangingPunct="1"/>
            <a:r>
              <a:rPr lang="en-US" altLang="zh-TW" sz="3200" dirty="0"/>
              <a:t>Weber believes Protestantism brought new values on the necessity of hard work and worldly success in order to confirm one’s redemption</a:t>
            </a:r>
          </a:p>
          <a:p>
            <a:pPr eaLnBrk="1" hangingPunct="1"/>
            <a:r>
              <a:rPr lang="en-US" altLang="zh-TW" sz="3200" dirty="0"/>
              <a:t>Hard work and worldly success are seen as duties and obligations rather than outside a religious life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2008450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2E782-F876-1048-B209-35BA962B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83423"/>
            <a:ext cx="8235950" cy="62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2">
                    <a:satMod val="200000"/>
                  </a:schemeClr>
                </a:solidFill>
              </a:rPr>
              <a:t>Support of work ethic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AFFC1450-A4CE-114B-A4AC-1BD04A8B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7815"/>
            <a:ext cx="8229600" cy="1328737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Benjamin Franklin: “Time is Money.”</a:t>
            </a:r>
          </a:p>
          <a:p>
            <a:pPr eaLnBrk="1" hangingPunct="1"/>
            <a:r>
              <a:rPr lang="en-US" altLang="zh-TW" sz="2400" dirty="0"/>
              <a:t>A philosophy laden with moral language.</a:t>
            </a:r>
          </a:p>
          <a:p>
            <a:pPr eaLnBrk="1" hangingPunct="1"/>
            <a:r>
              <a:rPr lang="en-US" altLang="zh-TW" sz="2400" dirty="0"/>
              <a:t>Laziness is morally wrong</a:t>
            </a:r>
          </a:p>
          <a:p>
            <a:pPr eaLnBrk="1" hangingPunct="1"/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9AA4F71-C815-064B-95A9-55AC352F0FBF}"/>
              </a:ext>
            </a:extLst>
          </p:cNvPr>
          <p:cNvSpPr txBox="1">
            <a:spLocks/>
          </p:cNvSpPr>
          <p:nvPr/>
        </p:nvSpPr>
        <p:spPr>
          <a:xfrm>
            <a:off x="468313" y="3117056"/>
            <a:ext cx="8235950" cy="62388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Critique of work ethic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6009394-7FD4-084D-97FB-FCC166CC4297}"/>
              </a:ext>
            </a:extLst>
          </p:cNvPr>
          <p:cNvSpPr txBox="1">
            <a:spLocks/>
          </p:cNvSpPr>
          <p:nvPr/>
        </p:nvSpPr>
        <p:spPr>
          <a:xfrm>
            <a:off x="468313" y="3981448"/>
            <a:ext cx="8229600" cy="246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Slacker, hippie, and hackers cultures tend to rebel against work ethic: it only brings positive results for the bosses but little benefit for the workers themselves</a:t>
            </a:r>
          </a:p>
          <a:p>
            <a:r>
              <a:rPr lang="en-US" altLang="zh-TW" sz="2400" dirty="0"/>
              <a:t>Workers are alienated from their work</a:t>
            </a:r>
          </a:p>
          <a:p>
            <a:r>
              <a:rPr lang="en-US" altLang="zh-TW" sz="2400" dirty="0"/>
              <a:t>So-called work ethic is nothing but being loyal servants to the elite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846568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0">
            <a:extLst>
              <a:ext uri="{FF2B5EF4-FFF2-40B4-BE49-F238E27FC236}">
                <a16:creationId xmlns:a16="http://schemas.microsoft.com/office/drawing/2014/main" id="{52CE5A77-0C4B-5449-9669-521B9C82B2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187" y="542131"/>
            <a:ext cx="5603875" cy="82946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新細明體" panose="02020500000000000000" pitchFamily="18" charset="-120"/>
              </a:rPr>
              <a:t>Time Management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+mn-lt"/>
              <a:ea typeface="新細明體" panose="02020500000000000000" pitchFamily="18" charset="-120"/>
            </a:endParaRPr>
          </a:p>
        </p:txBody>
      </p:sp>
      <p:pic>
        <p:nvPicPr>
          <p:cNvPr id="56323" name="內容版面配置區 13" descr="balance006.jpg">
            <a:extLst>
              <a:ext uri="{FF2B5EF4-FFF2-40B4-BE49-F238E27FC236}">
                <a16:creationId xmlns:a16="http://schemas.microsoft.com/office/drawing/2014/main" id="{C3338639-C59E-B347-9ABB-16793966C6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9713" y="4143375"/>
            <a:ext cx="3614738" cy="2419350"/>
          </a:xfrm>
        </p:spPr>
      </p:pic>
      <p:sp>
        <p:nvSpPr>
          <p:cNvPr id="56324" name="文字版面配置區 12">
            <a:extLst>
              <a:ext uri="{FF2B5EF4-FFF2-40B4-BE49-F238E27FC236}">
                <a16:creationId xmlns:a16="http://schemas.microsoft.com/office/drawing/2014/main" id="{4E4FD26B-72DD-8D41-A9B3-6CE0DF25BF7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11188" y="1563688"/>
            <a:ext cx="7904162" cy="352742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TW" sz="3600" b="1" i="1" dirty="0">
                <a:latin typeface="+mn-lt"/>
                <a:ea typeface="新細明體" panose="02020500000000000000" pitchFamily="18" charset="-120"/>
              </a:rPr>
              <a:t>Time-management shows:</a:t>
            </a:r>
          </a:p>
          <a:p>
            <a:pPr eaLnBrk="1" hangingPunct="1"/>
            <a:r>
              <a:rPr lang="en-US" altLang="zh-TW" sz="3600" dirty="0">
                <a:latin typeface="+mn-lt"/>
                <a:ea typeface="新細明體" panose="02020500000000000000" pitchFamily="18" charset="-120"/>
              </a:rPr>
              <a:t>How you treat yourself and others</a:t>
            </a:r>
          </a:p>
          <a:p>
            <a:pPr eaLnBrk="1" hangingPunct="1"/>
            <a:r>
              <a:rPr lang="en-US" altLang="zh-TW" sz="3600" dirty="0">
                <a:latin typeface="+mn-lt"/>
                <a:ea typeface="新細明體" panose="02020500000000000000" pitchFamily="18" charset="-120"/>
              </a:rPr>
              <a:t>Your work attitude</a:t>
            </a:r>
          </a:p>
          <a:p>
            <a:pPr eaLnBrk="1" hangingPunct="1"/>
            <a:r>
              <a:rPr lang="en-US" altLang="zh-TW" sz="3600" dirty="0">
                <a:latin typeface="+mn-lt"/>
                <a:ea typeface="新細明體" panose="02020500000000000000" pitchFamily="18" charset="-120"/>
              </a:rPr>
              <a:t>Your ability to prioritize </a:t>
            </a:r>
          </a:p>
        </p:txBody>
      </p:sp>
    </p:spTree>
    <p:extLst>
      <p:ext uri="{BB962C8B-B14F-4D97-AF65-F5344CB8AC3E}">
        <p14:creationId xmlns:p14="http://schemas.microsoft.com/office/powerpoint/2010/main" val="216828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>
            <a:extLst>
              <a:ext uri="{FF2B5EF4-FFF2-40B4-BE49-F238E27FC236}">
                <a16:creationId xmlns:a16="http://schemas.microsoft.com/office/drawing/2014/main" id="{F937931A-A77A-3147-8DA0-2E5311C6E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7239000" cy="684213"/>
          </a:xfrm>
        </p:spPr>
        <p:txBody>
          <a:bodyPr anchor="b"/>
          <a:lstStyle/>
          <a:p>
            <a:pPr eaLnBrk="1" hangingPunct="1"/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新細明體" panose="02020500000000000000" pitchFamily="18" charset="-120"/>
              </a:rPr>
              <a:t>Why is work balance important?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latin typeface="+mn-lt"/>
              <a:ea typeface="新細明體" panose="02020500000000000000" pitchFamily="18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209D9A-4C16-084E-91C1-991425E1E95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1190625"/>
            <a:ext cx="8243888" cy="2412206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TW" sz="2600" b="1" dirty="0">
                <a:latin typeface="+mn-lt"/>
                <a:ea typeface="新細明體" panose="02020500000000000000" pitchFamily="18" charset="-120"/>
              </a:rPr>
              <a:t>At Work:</a:t>
            </a:r>
            <a:endParaRPr lang="en-US" altLang="zh-TW" sz="2600" dirty="0">
              <a:latin typeface="+mn-lt"/>
              <a:ea typeface="新細明體" panose="02020500000000000000" pitchFamily="18" charset="-120"/>
            </a:endParaRPr>
          </a:p>
          <a:p>
            <a:pPr marL="457200" indent="-342900"/>
            <a:r>
              <a:rPr lang="en-US" altLang="zh-TW" sz="2600" dirty="0">
                <a:latin typeface="+mn-lt"/>
                <a:ea typeface="新細明體" panose="02020500000000000000" pitchFamily="18" charset="-120"/>
              </a:rPr>
              <a:t>Feeling more rested and energized</a:t>
            </a:r>
          </a:p>
          <a:p>
            <a:pPr marL="457200" indent="-342900"/>
            <a:r>
              <a:rPr lang="en-US" altLang="zh-TW" sz="2600" dirty="0">
                <a:latin typeface="+mn-lt"/>
                <a:ea typeface="新細明體" panose="02020500000000000000" pitchFamily="18" charset="-120"/>
              </a:rPr>
              <a:t>Working more productively and getting more accomplished, leading to greater career success</a:t>
            </a:r>
          </a:p>
          <a:p>
            <a:pPr marL="457200" indent="-342900"/>
            <a:r>
              <a:rPr lang="en-US" altLang="zh-TW" sz="2600" dirty="0">
                <a:latin typeface="+mn-lt"/>
                <a:ea typeface="新細明體" panose="02020500000000000000" pitchFamily="18" charset="-120"/>
              </a:rPr>
              <a:t>More fulfillment from work</a:t>
            </a:r>
            <a:br>
              <a:rPr lang="en-US" altLang="zh-TW" sz="2500" dirty="0">
                <a:latin typeface="+mn-lt"/>
                <a:ea typeface="新細明體" panose="02020500000000000000" pitchFamily="18" charset="-120"/>
              </a:rPr>
            </a:br>
            <a:endParaRPr lang="zh-TW" altLang="en-US" sz="1500" dirty="0">
              <a:latin typeface="+mn-lt"/>
              <a:ea typeface="新細明體" panose="02020500000000000000" pitchFamily="18" charset="-120"/>
            </a:endParaRPr>
          </a:p>
        </p:txBody>
      </p:sp>
      <p:sp>
        <p:nvSpPr>
          <p:cNvPr id="5" name="文字版面配置區 3">
            <a:extLst>
              <a:ext uri="{FF2B5EF4-FFF2-40B4-BE49-F238E27FC236}">
                <a16:creationId xmlns:a16="http://schemas.microsoft.com/office/drawing/2014/main" id="{D7665E83-3348-684E-AA3B-6479A3B9A017}"/>
              </a:ext>
            </a:extLst>
          </p:cNvPr>
          <p:cNvSpPr txBox="1">
            <a:spLocks/>
          </p:cNvSpPr>
          <p:nvPr/>
        </p:nvSpPr>
        <p:spPr>
          <a:xfrm>
            <a:off x="457200" y="3602831"/>
            <a:ext cx="8243888" cy="2769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TW" sz="3100" b="1" dirty="0">
                <a:latin typeface="+mn-lt"/>
                <a:ea typeface="新細明體" panose="02020500000000000000" pitchFamily="18" charset="-120"/>
              </a:rPr>
              <a:t>In Life:</a:t>
            </a:r>
            <a:endParaRPr lang="en-US" altLang="zh-TW" sz="3100" dirty="0">
              <a:latin typeface="+mn-lt"/>
              <a:ea typeface="新細明體" panose="02020500000000000000" pitchFamily="18" charset="-120"/>
            </a:endParaRPr>
          </a:p>
          <a:p>
            <a:pPr marL="571500" indent="-457200"/>
            <a:r>
              <a:rPr lang="en-US" altLang="zh-TW" sz="3100" dirty="0">
                <a:latin typeface="+mn-lt"/>
                <a:ea typeface="新細明體" panose="02020500000000000000" pitchFamily="18" charset="-120"/>
              </a:rPr>
              <a:t>Improving relationships with family and friends</a:t>
            </a:r>
          </a:p>
          <a:p>
            <a:pPr marL="571500" indent="-457200"/>
            <a:r>
              <a:rPr lang="en-US" altLang="zh-TW" sz="3100" dirty="0">
                <a:latin typeface="+mn-lt"/>
                <a:ea typeface="新細明體" panose="02020500000000000000" pitchFamily="18" charset="-120"/>
              </a:rPr>
              <a:t>Better physical and mental health</a:t>
            </a:r>
          </a:p>
          <a:p>
            <a:pPr marL="571500" indent="-457200"/>
            <a:r>
              <a:rPr lang="en-US" altLang="zh-TW" sz="3100" dirty="0">
                <a:latin typeface="+mn-lt"/>
                <a:ea typeface="新細明體" panose="02020500000000000000" pitchFamily="18" charset="-120"/>
              </a:rPr>
              <a:t>Making choices about your priorities, rather than sacrifices among them</a:t>
            </a:r>
          </a:p>
          <a:p>
            <a:pPr marL="571500" indent="-457200"/>
            <a:r>
              <a:rPr lang="en-US" altLang="zh-TW" sz="3100" dirty="0">
                <a:latin typeface="+mn-lt"/>
                <a:ea typeface="新細明體" panose="02020500000000000000" pitchFamily="18" charset="-120"/>
              </a:rPr>
              <a:t>More leisure time to spend with loved ones, or time for yourself</a:t>
            </a:r>
          </a:p>
          <a:p>
            <a:pPr marL="0" indent="0">
              <a:buFontTx/>
              <a:buNone/>
            </a:pPr>
            <a:endParaRPr lang="zh-TW" altLang="en-US" sz="14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99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>
            <a:extLst>
              <a:ext uri="{FF2B5EF4-FFF2-40B4-BE49-F238E27FC236}">
                <a16:creationId xmlns:a16="http://schemas.microsoft.com/office/drawing/2014/main" id="{0460FA21-286A-E145-8D81-C9FC062A22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4419600" cy="6985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AU" altLang="zh-TW" dirty="0">
                <a:solidFill>
                  <a:schemeClr val="tx2"/>
                </a:solidFill>
                <a:latin typeface="+mn-lt"/>
                <a:ea typeface="新細明體" panose="02020500000000000000" pitchFamily="18" charset="-120"/>
              </a:rPr>
              <a:t>Work aversion</a:t>
            </a:r>
            <a:endParaRPr lang="en-AU" altLang="zh-TW" sz="2000" b="1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BAE122-8D25-F24A-B451-AB9DB71FCA1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1212850"/>
            <a:ext cx="7297738" cy="4911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i="1" dirty="0">
                <a:latin typeface="+mn-lt"/>
                <a:ea typeface="新細明體" panose="02020500000000000000" pitchFamily="18" charset="-120"/>
              </a:rPr>
              <a:t>This usually occurs in persons who have previously been employed, and can have a variety of causes, including:</a:t>
            </a:r>
            <a:endParaRPr lang="en-US" altLang="zh-TW" sz="2800" dirty="0">
              <a:latin typeface="+mn-lt"/>
              <a:ea typeface="新細明體" panose="02020500000000000000" pitchFamily="18" charset="-120"/>
            </a:endParaRPr>
          </a:p>
          <a:p>
            <a:pPr lvl="1"/>
            <a:r>
              <a:rPr lang="en-US" altLang="zh-TW" sz="2800" dirty="0">
                <a:latin typeface="+mn-lt"/>
                <a:ea typeface="新細明體" panose="02020500000000000000" pitchFamily="18" charset="-120"/>
              </a:rPr>
              <a:t>Boredom </a:t>
            </a:r>
          </a:p>
          <a:p>
            <a:pPr lvl="1"/>
            <a:r>
              <a:rPr lang="en-US" altLang="zh-TW" sz="2800" dirty="0">
                <a:latin typeface="+mn-lt"/>
                <a:ea typeface="新細明體" panose="02020500000000000000" pitchFamily="18" charset="-120"/>
              </a:rPr>
              <a:t>Depression</a:t>
            </a:r>
          </a:p>
          <a:p>
            <a:pPr lvl="1"/>
            <a:r>
              <a:rPr lang="en-US" altLang="zh-TW" sz="2800" dirty="0">
                <a:latin typeface="+mn-lt"/>
                <a:ea typeface="新細明體" panose="02020500000000000000" pitchFamily="18" charset="-120"/>
              </a:rPr>
              <a:t>Obsessive-compulsive disorder</a:t>
            </a:r>
          </a:p>
          <a:p>
            <a:pPr lvl="1"/>
            <a:r>
              <a:rPr lang="en-US" altLang="zh-TW" sz="2800" dirty="0">
                <a:latin typeface="+mn-lt"/>
                <a:ea typeface="新細明體" panose="02020500000000000000" pitchFamily="18" charset="-120"/>
              </a:rPr>
              <a:t>Panic disorder</a:t>
            </a:r>
          </a:p>
          <a:p>
            <a:pPr lvl="1"/>
            <a:r>
              <a:rPr lang="en-US" altLang="zh-TW" sz="2800" dirty="0">
                <a:latin typeface="+mn-lt"/>
                <a:ea typeface="新細明體" panose="02020500000000000000" pitchFamily="18" charset="-120"/>
              </a:rPr>
              <a:t>Post-traumatic stress disorder</a:t>
            </a:r>
          </a:p>
          <a:p>
            <a:pPr lvl="1"/>
            <a:r>
              <a:rPr lang="en-US" altLang="zh-TW" sz="2800" dirty="0">
                <a:latin typeface="+mn-lt"/>
                <a:ea typeface="新細明體" panose="02020500000000000000" pitchFamily="18" charset="-120"/>
              </a:rPr>
              <a:t>Abrupt termination</a:t>
            </a:r>
          </a:p>
          <a:p>
            <a:pPr lvl="1"/>
            <a:r>
              <a:rPr lang="en-US" altLang="zh-TW" sz="2800" dirty="0">
                <a:latin typeface="+mn-lt"/>
                <a:ea typeface="新細明體" panose="02020500000000000000" pitchFamily="18" charset="-120"/>
              </a:rPr>
              <a:t>Phobia </a:t>
            </a:r>
            <a:r>
              <a:rPr lang="en-US" altLang="zh-TW" sz="2100" dirty="0">
                <a:latin typeface="+mn-lt"/>
                <a:ea typeface="新細明體" panose="02020500000000000000" pitchFamily="18" charset="-120"/>
              </a:rPr>
              <a:t> </a:t>
            </a:r>
          </a:p>
          <a:p>
            <a:pPr marL="0" indent="0" eaLnBrk="1" hangingPunct="1"/>
            <a:endParaRPr lang="zh-TW" altLang="en-US" sz="24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69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324C9D-A4D4-4EA5-B76C-8491F2658EB9}">
  <ds:schemaRefs>
    <ds:schemaRef ds:uri="6fd5926b-e52e-44d8-81d1-5e6608a233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c02fde-b48f-4d00-bac1-911d8ee6ee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1166</Words>
  <Application>Microsoft Macintosh PowerPoint</Application>
  <PresentationFormat>On-screen Show (4:3)</PresentationFormat>
  <Paragraphs>167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1_Custom Design</vt:lpstr>
      <vt:lpstr>2_Custom Design</vt:lpstr>
      <vt:lpstr>3_Custom Design</vt:lpstr>
      <vt:lpstr>5_Custom Design</vt:lpstr>
      <vt:lpstr>MGT 811 Contemporary Management Capabilities</vt:lpstr>
      <vt:lpstr>Outline for today</vt:lpstr>
      <vt:lpstr>What is work ethic?</vt:lpstr>
      <vt:lpstr>PowerPoint Presentation</vt:lpstr>
      <vt:lpstr>Protestant Work Ethic: Max Weber</vt:lpstr>
      <vt:lpstr>Support of work ethic</vt:lpstr>
      <vt:lpstr>Time Management</vt:lpstr>
      <vt:lpstr>Why is work balance important?</vt:lpstr>
      <vt:lpstr>Work aversion</vt:lpstr>
      <vt:lpstr>Learning to Observe</vt:lpstr>
      <vt:lpstr>Always Better Yourself</vt:lpstr>
      <vt:lpstr>Take Charge Of Your Own Career Planning</vt:lpstr>
      <vt:lpstr>Ask Questions</vt:lpstr>
      <vt:lpstr>Be Sure the Timing Is Right</vt:lpstr>
      <vt:lpstr>Take Notes</vt:lpstr>
      <vt:lpstr>Sign Up for Professional Development</vt:lpstr>
      <vt:lpstr>Four Ways to Earn Respect in the Workplace </vt:lpstr>
      <vt:lpstr>Four Ways to Earn Respect in the Workplace (cont.)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Word</vt:lpstr>
      <vt:lpstr>PowerPoint Presentation</vt:lpstr>
      <vt:lpstr>Activity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Stephen J. Rodwell</cp:lastModifiedBy>
  <cp:revision>224</cp:revision>
  <dcterms:created xsi:type="dcterms:W3CDTF">2017-08-16T23:55:16Z</dcterms:created>
  <dcterms:modified xsi:type="dcterms:W3CDTF">2019-02-01T04:19:49Z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